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91" r:id="rId9"/>
    <p:sldId id="293" r:id="rId10"/>
    <p:sldId id="292" r:id="rId11"/>
    <p:sldId id="287" r:id="rId12"/>
    <p:sldId id="289" r:id="rId13"/>
    <p:sldId id="290" r:id="rId14"/>
    <p:sldId id="307" r:id="rId15"/>
    <p:sldId id="308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F7823-682A-45E0-9E83-AEAF175A56B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B8F0F-E1AA-45A1-B4B1-4B053302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8F0F-E1AA-45A1-B4B1-4B053302D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8F0F-E1AA-45A1-B4B1-4B053302DE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7EDF-1921-4329-BF65-34A521474F6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D0CE-557A-4FB2-ACA2-C8C67E86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2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2C7EA-2EFA-4822-954A-CD32E4BD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TDD in Legacy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0493-479D-41B5-8B2E-C77B60F84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D995-F473-49FC-8715-1374160E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5E78-FE0C-4E00-958D-007C267C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realUseCase</a:t>
            </a:r>
            <a:r>
              <a:rPr lang="en-US" sz="2400" dirty="0"/>
              <a:t>(){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CustomerDaoImpl</a:t>
            </a:r>
            <a:r>
              <a:rPr lang="en-US" sz="2400" dirty="0"/>
              <a:t> </a:t>
            </a:r>
            <a:r>
              <a:rPr lang="en-US" sz="2400" dirty="0" err="1"/>
              <a:t>customerDaoImpl</a:t>
            </a:r>
            <a:r>
              <a:rPr lang="en-US" sz="2400" dirty="0"/>
              <a:t> = new </a:t>
            </a:r>
            <a:r>
              <a:rPr lang="en-US" sz="2400" dirty="0" err="1"/>
              <a:t>CustomerDaoImpl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Customer </a:t>
            </a:r>
            <a:r>
              <a:rPr lang="en-US" sz="2400" dirty="0" err="1"/>
              <a:t>cust</a:t>
            </a:r>
            <a:r>
              <a:rPr lang="en-US" sz="2400" dirty="0"/>
              <a:t> = </a:t>
            </a:r>
            <a:r>
              <a:rPr lang="en-US" sz="2400" dirty="0" err="1"/>
              <a:t>findCustomer</a:t>
            </a:r>
            <a:r>
              <a:rPr lang="en-US" sz="2400" dirty="0"/>
              <a:t>(“KWANFO”, </a:t>
            </a:r>
            <a:r>
              <a:rPr lang="en-US" sz="2400" dirty="0" err="1"/>
              <a:t>customerDaoImpl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testCase</a:t>
            </a:r>
            <a:r>
              <a:rPr lang="en-US" sz="2400" dirty="0"/>
              <a:t>(){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FakeCustomerDao</a:t>
            </a:r>
            <a:r>
              <a:rPr lang="en-US" sz="2400" dirty="0"/>
              <a:t> </a:t>
            </a:r>
            <a:r>
              <a:rPr lang="en-US" sz="2400" dirty="0" err="1"/>
              <a:t>fakeDao</a:t>
            </a:r>
            <a:r>
              <a:rPr lang="en-US" sz="2400" dirty="0"/>
              <a:t> = new </a:t>
            </a:r>
            <a:r>
              <a:rPr lang="en-US" sz="2400" dirty="0" err="1"/>
              <a:t>FakeCustomerDao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Customer </a:t>
            </a:r>
            <a:r>
              <a:rPr lang="en-US" sz="2400" dirty="0" err="1"/>
              <a:t>cust</a:t>
            </a:r>
            <a:r>
              <a:rPr lang="en-US" sz="2400" dirty="0"/>
              <a:t> = </a:t>
            </a:r>
            <a:r>
              <a:rPr lang="en-US" sz="2400" dirty="0" err="1"/>
              <a:t>findCustomer</a:t>
            </a:r>
            <a:r>
              <a:rPr lang="en-US" sz="2400" dirty="0"/>
              <a:t>(“KWANFO”, </a:t>
            </a:r>
            <a:r>
              <a:rPr lang="en-US" sz="2400" dirty="0" err="1"/>
              <a:t>fakeDao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575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4493-0D26-406E-98F1-EE0A14CE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Sprout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2B89-2B4D-49D6-99F8-5DF6EE04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TransactionGate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postEntries</a:t>
            </a:r>
            <a:r>
              <a:rPr lang="en-US" dirty="0"/>
              <a:t>(List entries) {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List entries = </a:t>
            </a:r>
            <a:r>
              <a:rPr lang="en-US" b="1" dirty="0" err="1">
                <a:solidFill>
                  <a:srgbClr val="FF0000"/>
                </a:solidFill>
              </a:rPr>
              <a:t>uniqueEntries</a:t>
            </a:r>
            <a:r>
              <a:rPr lang="en-US" b="1" dirty="0">
                <a:solidFill>
                  <a:srgbClr val="FF0000"/>
                </a:solidFill>
              </a:rPr>
              <a:t>(entries);</a:t>
            </a: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dirty="0"/>
              <a:t>for (Iterator it = </a:t>
            </a:r>
            <a:r>
              <a:rPr lang="en-US" dirty="0" err="1"/>
              <a:t>entries.iterator</a:t>
            </a:r>
            <a:r>
              <a:rPr lang="en-US" dirty="0"/>
              <a:t>(); </a:t>
            </a:r>
            <a:r>
              <a:rPr lang="en-US" dirty="0" err="1"/>
              <a:t>it.hasNext</a:t>
            </a:r>
            <a:r>
              <a:rPr lang="en-US" dirty="0"/>
              <a:t>(); ) {</a:t>
            </a:r>
          </a:p>
          <a:p>
            <a:pPr marL="1371600" lvl="3" indent="0">
              <a:buNone/>
            </a:pPr>
            <a:r>
              <a:rPr lang="en-US" dirty="0"/>
              <a:t>Entry </a:t>
            </a:r>
            <a:r>
              <a:rPr lang="en-US" dirty="0" err="1"/>
              <a:t>entry</a:t>
            </a:r>
            <a:r>
              <a:rPr lang="en-US" dirty="0"/>
              <a:t> = (Entry)</a:t>
            </a:r>
            <a:r>
              <a:rPr lang="en-US" dirty="0" err="1"/>
              <a:t>it.next</a:t>
            </a:r>
            <a:r>
              <a:rPr lang="en-US" dirty="0"/>
              <a:t>();</a:t>
            </a:r>
          </a:p>
          <a:p>
            <a:pPr marL="1371600" lvl="3" indent="0">
              <a:buNone/>
            </a:pPr>
            <a:r>
              <a:rPr lang="en-US" dirty="0" err="1"/>
              <a:t>entry.postDate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 err="1"/>
              <a:t>transactionBundle.getListManager</a:t>
            </a:r>
            <a:r>
              <a:rPr lang="en-US" dirty="0"/>
              <a:t>().add(entries);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DA173-FC46-4977-9D07-95CD92C2D6B3}"/>
              </a:ext>
            </a:extLst>
          </p:cNvPr>
          <p:cNvSpPr/>
          <p:nvPr/>
        </p:nvSpPr>
        <p:spPr>
          <a:xfrm>
            <a:off x="7909784" y="2647368"/>
            <a:ext cx="162775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Sprout method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3D29BA-6AA8-412D-AC8C-BAAA74F8D28B}"/>
              </a:ext>
            </a:extLst>
          </p:cNvPr>
          <p:cNvCxnSpPr/>
          <p:nvPr/>
        </p:nvCxnSpPr>
        <p:spPr>
          <a:xfrm flipH="1">
            <a:off x="6808252" y="2809530"/>
            <a:ext cx="1084962" cy="322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9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5F50-AA96-48D4-9468-891C1E59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9555-AC37-4B3B-AB6E-D53BC83B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Employee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public void pay() {</a:t>
            </a:r>
          </a:p>
          <a:p>
            <a:pPr marL="914400" lvl="2" indent="0">
              <a:buNone/>
            </a:pPr>
            <a:r>
              <a:rPr lang="en-US" dirty="0"/>
              <a:t>Money amount = new Money();</a:t>
            </a:r>
          </a:p>
          <a:p>
            <a:pPr marL="914400" lvl="2" indent="0">
              <a:buNone/>
            </a:pPr>
            <a:r>
              <a:rPr lang="en-US" dirty="0"/>
              <a:t>for (Iterator it = </a:t>
            </a:r>
            <a:r>
              <a:rPr lang="en-US" dirty="0" err="1"/>
              <a:t>timecards.iterator</a:t>
            </a:r>
            <a:r>
              <a:rPr lang="en-US" dirty="0"/>
              <a:t>(); </a:t>
            </a:r>
            <a:r>
              <a:rPr lang="en-US" dirty="0" err="1"/>
              <a:t>it.hasNext</a:t>
            </a:r>
            <a:r>
              <a:rPr lang="en-US" dirty="0"/>
              <a:t>(); ) {</a:t>
            </a:r>
          </a:p>
          <a:p>
            <a:pPr marL="1371600" lvl="3" indent="0">
              <a:buNone/>
            </a:pPr>
            <a:r>
              <a:rPr lang="en-US" dirty="0"/>
              <a:t>Timecard card = (Timecard)</a:t>
            </a:r>
            <a:r>
              <a:rPr lang="en-US" dirty="0" err="1"/>
              <a:t>it.next</a:t>
            </a:r>
            <a:r>
              <a:rPr lang="en-US" dirty="0"/>
              <a:t>();</a:t>
            </a:r>
          </a:p>
          <a:p>
            <a:pPr marL="1371600" lvl="3" indent="0">
              <a:buNone/>
            </a:pPr>
            <a:r>
              <a:rPr lang="en-US" dirty="0"/>
              <a:t>if (</a:t>
            </a:r>
            <a:r>
              <a:rPr lang="en-US" dirty="0" err="1"/>
              <a:t>payPeriod.contains</a:t>
            </a:r>
            <a:r>
              <a:rPr lang="en-US" dirty="0"/>
              <a:t>(date)) {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dirty="0" err="1"/>
              <a:t>amount.add</a:t>
            </a:r>
            <a:r>
              <a:rPr lang="en-US" dirty="0"/>
              <a:t>(</a:t>
            </a:r>
            <a:r>
              <a:rPr lang="en-US" dirty="0" err="1"/>
              <a:t>card.getHours</a:t>
            </a:r>
            <a:r>
              <a:rPr lang="en-US" dirty="0"/>
              <a:t>() * </a:t>
            </a:r>
            <a:r>
              <a:rPr lang="en-US" dirty="0" err="1"/>
              <a:t>payRate</a:t>
            </a:r>
            <a:r>
              <a:rPr lang="en-US" dirty="0"/>
              <a:t>);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 err="1"/>
              <a:t>payDispatcher.pay</a:t>
            </a:r>
            <a:r>
              <a:rPr lang="en-US" dirty="0"/>
              <a:t>(this, date, amount);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C8232-9F9E-4ADF-A7F5-A5660E76CF3B}"/>
              </a:ext>
            </a:extLst>
          </p:cNvPr>
          <p:cNvSpPr/>
          <p:nvPr/>
        </p:nvSpPr>
        <p:spPr>
          <a:xfrm>
            <a:off x="6319101" y="51826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>
                <a:solidFill>
                  <a:srgbClr val="FF0000"/>
                </a:solidFill>
              </a:rPr>
              <a:t>I want to add some audit log in each payment…</a:t>
            </a:r>
          </a:p>
        </p:txBody>
      </p:sp>
    </p:spTree>
    <p:extLst>
      <p:ext uri="{BB962C8B-B14F-4D97-AF65-F5344CB8AC3E}">
        <p14:creationId xmlns:p14="http://schemas.microsoft.com/office/powerpoint/2010/main" val="388426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5F50-AA96-48D4-9468-891C1E59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9555-AC37-4B3B-AB6E-D53BC83B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LoggingPayDispatcher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private Employee e;</a:t>
            </a:r>
          </a:p>
          <a:p>
            <a:pPr marL="457200" lvl="1" indent="0">
              <a:buNone/>
            </a:pPr>
            <a:r>
              <a:rPr lang="en-US" dirty="0"/>
              <a:t>public </a:t>
            </a:r>
            <a:r>
              <a:rPr lang="en-US" dirty="0" err="1"/>
              <a:t>LoggingPayDispatcher</a:t>
            </a:r>
            <a:r>
              <a:rPr lang="en-US" dirty="0"/>
              <a:t>(Employee e)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this.e</a:t>
            </a:r>
            <a:r>
              <a:rPr lang="en-US" dirty="0"/>
              <a:t> = 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public void pay() {</a:t>
            </a:r>
          </a:p>
          <a:p>
            <a:pPr marL="914400" lvl="2" indent="0">
              <a:buNone/>
            </a:pPr>
            <a:r>
              <a:rPr lang="en-US" dirty="0" err="1"/>
              <a:t>employee.pay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logPayment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 void </a:t>
            </a:r>
            <a:r>
              <a:rPr lang="en-US" b="1" dirty="0" err="1">
                <a:solidFill>
                  <a:srgbClr val="FF0000"/>
                </a:solidFill>
              </a:rPr>
              <a:t>logPayment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…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7D6A0-2B02-4865-8DDA-B5DE6B6D9C31}"/>
              </a:ext>
            </a:extLst>
          </p:cNvPr>
          <p:cNvSpPr/>
          <p:nvPr/>
        </p:nvSpPr>
        <p:spPr>
          <a:xfrm>
            <a:off x="7038769" y="4184551"/>
            <a:ext cx="47758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Advantage:</a:t>
            </a:r>
          </a:p>
          <a:p>
            <a:r>
              <a:rPr lang="en-US" sz="2400" dirty="0"/>
              <a:t>Makes the new functionality</a:t>
            </a:r>
          </a:p>
          <a:p>
            <a:r>
              <a:rPr lang="en-US" sz="2400" dirty="0"/>
              <a:t>independent of existing functionality</a:t>
            </a:r>
          </a:p>
          <a:p>
            <a:endParaRPr lang="en-US" sz="2400" dirty="0"/>
          </a:p>
          <a:p>
            <a:r>
              <a:rPr lang="en-US" sz="2400" dirty="0"/>
              <a:t>Disadvantage:</a:t>
            </a:r>
          </a:p>
          <a:p>
            <a:r>
              <a:rPr lang="en-US" sz="2400" dirty="0"/>
              <a:t>Lead to poor names</a:t>
            </a:r>
          </a:p>
        </p:txBody>
      </p:sp>
    </p:spTree>
    <p:extLst>
      <p:ext uri="{BB962C8B-B14F-4D97-AF65-F5344CB8AC3E}">
        <p14:creationId xmlns:p14="http://schemas.microsoft.com/office/powerpoint/2010/main" val="84970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1785-E0D1-4A84-A7F5-C6DFE4AE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code by Object, not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BD31-B00A-4E03-8518-44C1715B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easily write our code by procedure, because requirement is written in statement:</a:t>
            </a:r>
          </a:p>
          <a:p>
            <a:r>
              <a:rPr lang="en-US" dirty="0"/>
              <a:t>For example, if an event is loading event, validate its port, SVVD, and … If and event is gate-in event, validate its time, SVVD, ….</a:t>
            </a:r>
          </a:p>
          <a:p>
            <a:r>
              <a:rPr lang="en-US" dirty="0"/>
              <a:t>Then our code become:</a:t>
            </a:r>
          </a:p>
          <a:p>
            <a:pPr marL="0" indent="0">
              <a:buNone/>
            </a:pPr>
            <a:r>
              <a:rPr lang="en-US" sz="1800" dirty="0"/>
              <a:t>If (event == loading){</a:t>
            </a:r>
          </a:p>
          <a:p>
            <a:pPr marL="0" indent="0">
              <a:buNone/>
            </a:pPr>
            <a:r>
              <a:rPr lang="en-US" sz="1800" dirty="0"/>
              <a:t>	then ….</a:t>
            </a:r>
          </a:p>
          <a:p>
            <a:pPr marL="0" indent="0">
              <a:buNone/>
            </a:pPr>
            <a:r>
              <a:rPr lang="en-US" sz="1800" dirty="0"/>
              <a:t>} else if (event == </a:t>
            </a:r>
            <a:r>
              <a:rPr lang="en-US" sz="1800" dirty="0" err="1"/>
              <a:t>gateIn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	then…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189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1785-E0D1-4A84-A7F5-C6DFE4AE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code by Object, not Procedure</a:t>
            </a:r>
          </a:p>
        </p:txBody>
      </p:sp>
      <p:pic>
        <p:nvPicPr>
          <p:cNvPr id="4" name="圖片 9">
            <a:extLst>
              <a:ext uri="{FF2B5EF4-FFF2-40B4-BE49-F238E27FC236}">
                <a16:creationId xmlns:a16="http://schemas.microsoft.com/office/drawing/2014/main" id="{BEBAB7A3-E2EF-480B-ABD6-39C0F800E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13" y="3923388"/>
            <a:ext cx="597439" cy="782721"/>
          </a:xfrm>
          <a:prstGeom prst="rect">
            <a:avLst/>
          </a:prstGeom>
        </p:spPr>
      </p:pic>
      <p:pic>
        <p:nvPicPr>
          <p:cNvPr id="5" name="Picture 22" descr="http://pptcrafter.files.wordpress.com/2013/01/gears-2.png">
            <a:extLst>
              <a:ext uri="{FF2B5EF4-FFF2-40B4-BE49-F238E27FC236}">
                <a16:creationId xmlns:a16="http://schemas.microsoft.com/office/drawing/2014/main" id="{38523562-8EEC-4020-86CA-1E4755068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2279" y="2653762"/>
            <a:ext cx="624905" cy="620241"/>
          </a:xfrm>
          <a:prstGeom prst="rect">
            <a:avLst/>
          </a:prstGeom>
          <a:noFill/>
        </p:spPr>
      </p:pic>
      <p:pic>
        <p:nvPicPr>
          <p:cNvPr id="6" name="Picture 22" descr="http://pptcrafter.files.wordpress.com/2013/01/gears-2.png">
            <a:extLst>
              <a:ext uri="{FF2B5EF4-FFF2-40B4-BE49-F238E27FC236}">
                <a16:creationId xmlns:a16="http://schemas.microsoft.com/office/drawing/2014/main" id="{60676461-65CD-49B5-AC67-E1386759D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931" y="2653761"/>
            <a:ext cx="624905" cy="620241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FD2AE1-E98D-4E2B-928A-B518ABC80DD7}"/>
              </a:ext>
            </a:extLst>
          </p:cNvPr>
          <p:cNvSpPr/>
          <p:nvPr/>
        </p:nvSpPr>
        <p:spPr>
          <a:xfrm>
            <a:off x="1758175" y="4839868"/>
            <a:ext cx="70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60B9D-8767-462E-9A28-ADB5554EC25B}"/>
              </a:ext>
            </a:extLst>
          </p:cNvPr>
          <p:cNvSpPr/>
          <p:nvPr/>
        </p:nvSpPr>
        <p:spPr>
          <a:xfrm>
            <a:off x="2830979" y="3359149"/>
            <a:ext cx="1887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ValidationSelector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141A2-9DA4-4E02-9180-C591962A770B}"/>
              </a:ext>
            </a:extLst>
          </p:cNvPr>
          <p:cNvSpPr/>
          <p:nvPr/>
        </p:nvSpPr>
        <p:spPr>
          <a:xfrm>
            <a:off x="7331632" y="3359149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ValidationExecutor</a:t>
            </a:r>
            <a:endParaRPr lang="en-US" dirty="0"/>
          </a:p>
        </p:txBody>
      </p:sp>
      <p:pic>
        <p:nvPicPr>
          <p:cNvPr id="12" name="圖片 9">
            <a:extLst>
              <a:ext uri="{FF2B5EF4-FFF2-40B4-BE49-F238E27FC236}">
                <a16:creationId xmlns:a16="http://schemas.microsoft.com/office/drawing/2014/main" id="{1EF2934B-25D2-45A7-B270-175EC6FA7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27" y="3923388"/>
            <a:ext cx="597439" cy="7827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C63FA8-8ABA-47EF-913E-5B2188DCFF52}"/>
              </a:ext>
            </a:extLst>
          </p:cNvPr>
          <p:cNvSpPr/>
          <p:nvPr/>
        </p:nvSpPr>
        <p:spPr>
          <a:xfrm>
            <a:off x="4902089" y="4839868"/>
            <a:ext cx="70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1A0B38F-0951-435E-B4A3-C4B33219D3B9}"/>
              </a:ext>
            </a:extLst>
          </p:cNvPr>
          <p:cNvSpPr/>
          <p:nvPr/>
        </p:nvSpPr>
        <p:spPr>
          <a:xfrm>
            <a:off x="3029815" y="4165062"/>
            <a:ext cx="1502228" cy="29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圖片 9">
            <a:extLst>
              <a:ext uri="{FF2B5EF4-FFF2-40B4-BE49-F238E27FC236}">
                <a16:creationId xmlns:a16="http://schemas.microsoft.com/office/drawing/2014/main" id="{0CB29C32-3A70-4E2F-A1C1-720613F22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88" y="3923388"/>
            <a:ext cx="597439" cy="7827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95634C5-C55A-4938-AC4B-E11DB1F5AD16}"/>
              </a:ext>
            </a:extLst>
          </p:cNvPr>
          <p:cNvSpPr/>
          <p:nvPr/>
        </p:nvSpPr>
        <p:spPr>
          <a:xfrm>
            <a:off x="5838313" y="4839868"/>
            <a:ext cx="1389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Applicable Validations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15C6ED5-3166-4260-BCDF-157CEEF34F49}"/>
              </a:ext>
            </a:extLst>
          </p:cNvPr>
          <p:cNvSpPr/>
          <p:nvPr/>
        </p:nvSpPr>
        <p:spPr>
          <a:xfrm>
            <a:off x="7550880" y="4087389"/>
            <a:ext cx="1502228" cy="29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圖片 9">
            <a:extLst>
              <a:ext uri="{FF2B5EF4-FFF2-40B4-BE49-F238E27FC236}">
                <a16:creationId xmlns:a16="http://schemas.microsoft.com/office/drawing/2014/main" id="{62051EE3-B147-4D40-976A-9D8B0D34F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39" y="3923388"/>
            <a:ext cx="597439" cy="782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A17B8A-F344-4629-9239-CD7C735F6F54}"/>
              </a:ext>
            </a:extLst>
          </p:cNvPr>
          <p:cNvSpPr/>
          <p:nvPr/>
        </p:nvSpPr>
        <p:spPr>
          <a:xfrm>
            <a:off x="9739701" y="4839868"/>
            <a:ext cx="1061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Validated</a:t>
            </a:r>
          </a:p>
          <a:p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8057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CD1C-F0C6-4015-8149-1159BCD0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1A21-7427-4268-A95B-BD39955B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SalesApp.java for Test Case coverage</a:t>
            </a:r>
          </a:p>
        </p:txBody>
      </p:sp>
    </p:spTree>
    <p:extLst>
      <p:ext uri="{BB962C8B-B14F-4D97-AF65-F5344CB8AC3E}">
        <p14:creationId xmlns:p14="http://schemas.microsoft.com/office/powerpoint/2010/main" val="126530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5074-AABB-41F2-AA1D-2B5F33CE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50CA-E3A5-487C-A9CD-E059E6A2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Code refactoring is the process of restructuring existing computer code — Changing the </a:t>
            </a:r>
            <a:r>
              <a:rPr lang="en-US" b="1" dirty="0">
                <a:solidFill>
                  <a:srgbClr val="FF0000"/>
                </a:solidFill>
              </a:rPr>
              <a:t>internal design</a:t>
            </a:r>
            <a:r>
              <a:rPr lang="en-US" dirty="0"/>
              <a:t>, without changing its </a:t>
            </a:r>
            <a:r>
              <a:rPr lang="en-US" b="1" dirty="0">
                <a:solidFill>
                  <a:srgbClr val="FF0000"/>
                </a:solidFill>
              </a:rPr>
              <a:t>external behavior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Improve code readability, maintainability, extensibility</a:t>
            </a:r>
          </a:p>
          <a:p>
            <a:pPr lvl="1"/>
            <a:r>
              <a:rPr lang="en-US" dirty="0"/>
              <a:t>Reduce complexity</a:t>
            </a:r>
          </a:p>
          <a:p>
            <a:pPr lvl="1"/>
            <a:r>
              <a:rPr lang="en-US" dirty="0"/>
              <a:t>Create a more expressive internal architecture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869-56F4-43BC-9A22-C1CCB732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2C0B-A418-483B-AC1D-49D9802D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refactoring</a:t>
            </a:r>
          </a:p>
          <a:p>
            <a:pPr lvl="1"/>
            <a:r>
              <a:rPr lang="en-US" dirty="0"/>
              <a:t>Lesser effort in adding new feature</a:t>
            </a:r>
          </a:p>
          <a:p>
            <a:pPr lvl="1"/>
            <a:r>
              <a:rPr lang="en-US" dirty="0"/>
              <a:t>Lesser effort in studying code logic</a:t>
            </a:r>
          </a:p>
          <a:p>
            <a:pPr lvl="1"/>
            <a:r>
              <a:rPr lang="en-US" dirty="0"/>
              <a:t>Lesser effort in debugging</a:t>
            </a:r>
          </a:p>
          <a:p>
            <a:pPr lvl="1"/>
            <a:r>
              <a:rPr lang="en-US" dirty="0"/>
              <a:t>Less likely to introduce new bug</a:t>
            </a:r>
          </a:p>
          <a:p>
            <a:r>
              <a:rPr lang="en-US" dirty="0"/>
              <a:t>Pain in refactoring</a:t>
            </a:r>
          </a:p>
          <a:p>
            <a:pPr lvl="1"/>
            <a:r>
              <a:rPr lang="en-US" dirty="0"/>
              <a:t>Seems no value in present time</a:t>
            </a:r>
          </a:p>
          <a:p>
            <a:pPr lvl="1"/>
            <a:r>
              <a:rPr lang="en-US" dirty="0"/>
              <a:t>May change external behavior if it is poor refactoring</a:t>
            </a:r>
          </a:p>
          <a:p>
            <a:pPr lvl="1"/>
            <a:r>
              <a:rPr lang="en-US" dirty="0"/>
              <a:t>No test case to cover</a:t>
            </a:r>
          </a:p>
        </p:txBody>
      </p:sp>
    </p:spTree>
    <p:extLst>
      <p:ext uri="{BB962C8B-B14F-4D97-AF65-F5344CB8AC3E}">
        <p14:creationId xmlns:p14="http://schemas.microsoft.com/office/powerpoint/2010/main" val="3397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2485-E0E6-4339-A455-E79B380D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Code Refactoring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D09C373-DD9D-404A-AAFB-4BA89F1EA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939258"/>
              </p:ext>
            </p:extLst>
          </p:nvPr>
        </p:nvGraphicFramePr>
        <p:xfrm>
          <a:off x="649288" y="2438400"/>
          <a:ext cx="365125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5625">
                  <a:extLst>
                    <a:ext uri="{9D8B030D-6E8A-4147-A177-3AD203B41FA5}">
                      <a16:colId xmlns:a16="http://schemas.microsoft.com/office/drawing/2014/main" val="2564498292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31257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7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test case to cover before 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code is chaotic. 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63474"/>
                  </a:ext>
                </a:extLst>
              </a:tr>
            </a:tbl>
          </a:graphicData>
        </a:graphic>
      </p:graphicFrame>
      <p:pic>
        <p:nvPicPr>
          <p:cNvPr id="1028" name="Picture 4" descr="programmerçåçæå°çµæ">
            <a:extLst>
              <a:ext uri="{FF2B5EF4-FFF2-40B4-BE49-F238E27FC236}">
                <a16:creationId xmlns:a16="http://schemas.microsoft.com/office/drawing/2014/main" id="{86B724AC-08A8-4C1A-8A27-F54F0DD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7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2462-4D50-4AD7-9C36-6FD99393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Refactoring</a:t>
            </a:r>
          </a:p>
        </p:txBody>
      </p:sp>
      <p:pic>
        <p:nvPicPr>
          <p:cNvPr id="4" name="Picture 4" descr="programmerçåçæå°çµæ">
            <a:extLst>
              <a:ext uri="{FF2B5EF4-FFF2-40B4-BE49-F238E27FC236}">
                <a16:creationId xmlns:a16="http://schemas.microsoft.com/office/drawing/2014/main" id="{417C5C28-09C1-493E-AC76-59C11173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6647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bossçåçæå°çµæ">
            <a:extLst>
              <a:ext uri="{FF2B5EF4-FFF2-40B4-BE49-F238E27FC236}">
                <a16:creationId xmlns:a16="http://schemas.microsoft.com/office/drawing/2014/main" id="{84E5FA86-13D9-48F0-AF62-64D103C796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bossçåçæå°çµæ">
            <a:extLst>
              <a:ext uri="{FF2B5EF4-FFF2-40B4-BE49-F238E27FC236}">
                <a16:creationId xmlns:a16="http://schemas.microsoft.com/office/drawing/2014/main" id="{2BD9F964-F381-450A-9E8C-4863FA44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44309"/>
            <a:ext cx="2595810" cy="290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427F606-9B3D-4C68-BA20-75472E13235C}"/>
              </a:ext>
            </a:extLst>
          </p:cNvPr>
          <p:cNvSpPr/>
          <p:nvPr/>
        </p:nvSpPr>
        <p:spPr>
          <a:xfrm flipH="1">
            <a:off x="838200" y="1764385"/>
            <a:ext cx="3962400" cy="1817016"/>
          </a:xfrm>
          <a:prstGeom prst="cloudCallou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code is chaotic. Impossible to write test case…. TT_TT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4179984-B58C-49CB-B3C6-3E66F8C82D7D}"/>
              </a:ext>
            </a:extLst>
          </p:cNvPr>
          <p:cNvSpPr/>
          <p:nvPr/>
        </p:nvSpPr>
        <p:spPr>
          <a:xfrm>
            <a:off x="6930176" y="1027906"/>
            <a:ext cx="3218468" cy="1817016"/>
          </a:xfrm>
          <a:prstGeom prst="wedgeRoundRectCallou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 test case to cover before refactor!</a:t>
            </a:r>
          </a:p>
        </p:txBody>
      </p:sp>
    </p:spTree>
    <p:extLst>
      <p:ext uri="{BB962C8B-B14F-4D97-AF65-F5344CB8AC3E}">
        <p14:creationId xmlns:p14="http://schemas.microsoft.com/office/powerpoint/2010/main" val="192680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BB67-55DF-4E66-B1F6-07A80982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Working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Legacy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en-US" dirty="0"/>
          </a:p>
        </p:txBody>
      </p:sp>
      <p:pic>
        <p:nvPicPr>
          <p:cNvPr id="2050" name="Picture 2" descr="Working With Legacy Codeçåçæå°çµæ">
            <a:extLst>
              <a:ext uri="{FF2B5EF4-FFF2-40B4-BE49-F238E27FC236}">
                <a16:creationId xmlns:a16="http://schemas.microsoft.com/office/drawing/2014/main" id="{84048FC7-28B2-47AA-85B2-5B03B8389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" r="648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7C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E1D7-84C4-4EA1-9516-AC36F145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Extract Interface</a:t>
            </a:r>
          </a:p>
          <a:p>
            <a:r>
              <a:rPr lang="en-US" sz="2000" dirty="0"/>
              <a:t>Sprout</a:t>
            </a:r>
          </a:p>
          <a:p>
            <a:r>
              <a:rPr lang="en-US" sz="2000" dirty="0"/>
              <a:t>Wrapping</a:t>
            </a:r>
          </a:p>
        </p:txBody>
      </p:sp>
    </p:spTree>
    <p:extLst>
      <p:ext uri="{BB962C8B-B14F-4D97-AF65-F5344CB8AC3E}">
        <p14:creationId xmlns:p14="http://schemas.microsoft.com/office/powerpoint/2010/main" val="52637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3362-3D3C-4DFE-85DE-E7D66DFA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29C8-8FCC-46E2-9C34-3AE04511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findCustomer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CustomerDao</a:t>
            </a:r>
            <a:r>
              <a:rPr lang="en-US" dirty="0"/>
              <a:t> </a:t>
            </a:r>
            <a:r>
              <a:rPr lang="en-US" dirty="0" err="1"/>
              <a:t>customerDao</a:t>
            </a:r>
            <a:r>
              <a:rPr lang="en-US" dirty="0"/>
              <a:t> = new </a:t>
            </a:r>
            <a:r>
              <a:rPr lang="en-US" dirty="0" err="1"/>
              <a:t>CustomerDao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Customer </a:t>
            </a:r>
            <a:r>
              <a:rPr lang="en-US" dirty="0" err="1"/>
              <a:t>customer</a:t>
            </a:r>
            <a:r>
              <a:rPr lang="en-US" dirty="0"/>
              <a:t> = </a:t>
            </a:r>
            <a:r>
              <a:rPr lang="en-US" dirty="0" err="1"/>
              <a:t>customerDao.find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);   </a:t>
            </a:r>
          </a:p>
          <a:p>
            <a:pPr marL="0" indent="0">
              <a:buNone/>
            </a:pPr>
            <a:r>
              <a:rPr lang="en-US" dirty="0"/>
              <a:t>    //Other logic</a:t>
            </a:r>
          </a:p>
          <a:p>
            <a:pPr marL="0" indent="0">
              <a:buNone/>
            </a:pPr>
            <a:r>
              <a:rPr lang="en-US" dirty="0"/>
              <a:t>    return customer;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49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3362-3D3C-4DFE-85DE-E7D66DFA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29C8-8FCC-46E2-9C34-3AE04511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findCustomer</a:t>
            </a:r>
            <a:r>
              <a:rPr lang="en-US" sz="2400" dirty="0"/>
              <a:t>(String </a:t>
            </a:r>
            <a:r>
              <a:rPr lang="en-US" sz="2400" dirty="0" err="1"/>
              <a:t>customerId</a:t>
            </a:r>
            <a:r>
              <a:rPr lang="en-US" sz="2400" dirty="0"/>
              <a:t>, </a:t>
            </a:r>
            <a:r>
              <a:rPr lang="en-US" sz="2400" dirty="0" err="1"/>
              <a:t>ICustomerDao</a:t>
            </a:r>
            <a:r>
              <a:rPr lang="en-US" sz="2400" dirty="0"/>
              <a:t> </a:t>
            </a:r>
            <a:r>
              <a:rPr lang="en-US" sz="2400" dirty="0" err="1"/>
              <a:t>customerDaoInterface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customerDaoInterface.find</a:t>
            </a:r>
            <a:r>
              <a:rPr lang="en-US" sz="2400" dirty="0"/>
              <a:t>(</a:t>
            </a:r>
            <a:r>
              <a:rPr lang="en-US" sz="2400" dirty="0" err="1"/>
              <a:t>customerId</a:t>
            </a:r>
            <a:r>
              <a:rPr lang="en-US" sz="2400" dirty="0"/>
              <a:t>);   </a:t>
            </a:r>
          </a:p>
          <a:p>
            <a:pPr marL="0" indent="0">
              <a:buNone/>
            </a:pPr>
            <a:r>
              <a:rPr lang="en-US" sz="2400" dirty="0"/>
              <a:t>    //Other logic</a:t>
            </a:r>
          </a:p>
          <a:p>
            <a:pPr marL="0" indent="0">
              <a:buNone/>
            </a:pPr>
            <a:r>
              <a:rPr lang="en-US" sz="2400" dirty="0"/>
              <a:t>    return customer;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7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3362-3D3C-4DFE-85DE-E7D66DFA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29C8-8FCC-46E2-9C34-3AE04511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interface </a:t>
            </a:r>
            <a:r>
              <a:rPr lang="en-US" sz="2400" dirty="0" err="1"/>
              <a:t>CustomerDaoImpl</a:t>
            </a:r>
            <a:r>
              <a:rPr lang="en-US" sz="2400" dirty="0"/>
              <a:t> implements </a:t>
            </a:r>
            <a:r>
              <a:rPr lang="en-US" sz="2400" dirty="0" err="1"/>
              <a:t>ICustomerDao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public interface </a:t>
            </a:r>
            <a:r>
              <a:rPr lang="en-US" sz="2400" dirty="0" err="1"/>
              <a:t>FakeCustomerFao</a:t>
            </a:r>
            <a:r>
              <a:rPr lang="en-US" sz="2400" dirty="0"/>
              <a:t> implements </a:t>
            </a:r>
            <a:r>
              <a:rPr lang="en-US" altLang="zh-TW" sz="2400" dirty="0" err="1"/>
              <a:t>I</a:t>
            </a:r>
            <a:r>
              <a:rPr lang="en-US" sz="2400" dirty="0" err="1"/>
              <a:t>CustomerDao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0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10286</TotalTime>
  <Words>471</Words>
  <Application>Microsoft Office PowerPoint</Application>
  <PresentationFormat>Widescreen</PresentationFormat>
  <Paragraphs>130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Theme</vt:lpstr>
      <vt:lpstr>TDD in Legacy Code</vt:lpstr>
      <vt:lpstr>Code Refactoring</vt:lpstr>
      <vt:lpstr>Code Refactoring</vt:lpstr>
      <vt:lpstr>Code Refactoring</vt:lpstr>
      <vt:lpstr>Code Refactoring</vt:lpstr>
      <vt:lpstr>Working With Legacy Code</vt:lpstr>
      <vt:lpstr>Extract Interface</vt:lpstr>
      <vt:lpstr>Extract Interface</vt:lpstr>
      <vt:lpstr>Extract Interface</vt:lpstr>
      <vt:lpstr>Extract Interface</vt:lpstr>
      <vt:lpstr>Sprout method</vt:lpstr>
      <vt:lpstr>Wrapping</vt:lpstr>
      <vt:lpstr>Wrapping</vt:lpstr>
      <vt:lpstr>Design the code by Object, not Procedure</vt:lpstr>
      <vt:lpstr>Design the code by Object, not Procedure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 and Unit Testing</dc:title>
  <dc:creator>FOREST KWAN (PLAN-IRIS-ISD-OOCLL/HKG)</dc:creator>
  <cp:lastModifiedBy>FOREST KWAN (PLAN-IRIS-ISD-OOCLL/HKG)</cp:lastModifiedBy>
  <cp:revision>57</cp:revision>
  <dcterms:created xsi:type="dcterms:W3CDTF">2018-12-04T06:34:16Z</dcterms:created>
  <dcterms:modified xsi:type="dcterms:W3CDTF">2019-08-09T01:37:24Z</dcterms:modified>
</cp:coreProperties>
</file>