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62" r:id="rId8"/>
    <p:sldId id="412" r:id="rId9"/>
    <p:sldId id="413" r:id="rId10"/>
    <p:sldId id="409" r:id="rId11"/>
    <p:sldId id="410" r:id="rId12"/>
    <p:sldId id="414" r:id="rId13"/>
    <p:sldId id="418" r:id="rId14"/>
    <p:sldId id="419" r:id="rId15"/>
    <p:sldId id="421" r:id="rId16"/>
    <p:sldId id="420" r:id="rId17"/>
    <p:sldId id="424" r:id="rId18"/>
    <p:sldId id="425" r:id="rId19"/>
    <p:sldId id="426" r:id="rId20"/>
    <p:sldId id="427" r:id="rId21"/>
    <p:sldId id="428" r:id="rId22"/>
    <p:sldId id="431" r:id="rId23"/>
    <p:sldId id="432" r:id="rId24"/>
    <p:sldId id="433" r:id="rId25"/>
    <p:sldId id="434" r:id="rId26"/>
    <p:sldId id="435" r:id="rId27"/>
    <p:sldId id="436"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310"/>
        <p:guide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12065"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929890" y="1385570"/>
            <a:ext cx="9115425" cy="922020"/>
          </a:xfrm>
          <a:prstGeom prst="rect">
            <a:avLst/>
          </a:prstGeom>
          <a:noFill/>
        </p:spPr>
        <p:txBody>
          <a:bodyPr wrap="squar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高性能RabbitM</a:t>
            </a:r>
            <a:r>
              <a:rPr lang="en-US" altLang="zh-CN"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Q</a:t>
            </a:r>
            <a:endParaRPr lang="en-US" altLang="zh-CN"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1905"/>
            <a:ext cx="12200255" cy="6862445"/>
          </a:xfrm>
          <a:prstGeom prst="rect">
            <a:avLst/>
          </a:prstGeom>
        </p:spPr>
      </p:pic>
      <p:sp>
        <p:nvSpPr>
          <p:cNvPr id="32" name="横卷形 31"/>
          <p:cNvSpPr/>
          <p:nvPr/>
        </p:nvSpPr>
        <p:spPr>
          <a:xfrm>
            <a:off x="1534795" y="240665"/>
            <a:ext cx="309372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08610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RabbitMQ管理平台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3744595"/>
          </a:xfrm>
          <a:prstGeom prst="rect">
            <a:avLst/>
          </a:prstGeom>
          <a:noFill/>
        </p:spPr>
        <p:txBody>
          <a:bodyPr wrap="square" rtlCol="0">
            <a:spAutoFit/>
          </a:bodyPr>
          <a:p>
            <a:pPr>
              <a:lnSpc>
                <a:spcPct val="120000"/>
              </a:lnSpc>
            </a:pPr>
            <a:r>
              <a:rPr lang="en-US" altLang="zh-CN" b="1">
                <a:latin typeface="楷体" panose="02010609060101010101" charset="-122"/>
                <a:ea typeface="楷体" panose="02010609060101010101" charset="-122"/>
                <a:cs typeface="楷体" panose="02010609060101010101" charset="-122"/>
              </a:rPr>
              <a:t>RabbitMQ </a:t>
            </a:r>
            <a:r>
              <a:rPr lang="zh-CN" altLang="en-US" b="1">
                <a:latin typeface="楷体" panose="02010609060101010101" charset="-122"/>
                <a:ea typeface="楷体" panose="02010609060101010101" charset="-122"/>
                <a:cs typeface="楷体" panose="02010609060101010101" charset="-122"/>
              </a:rPr>
              <a:t>管理平台地址</a:t>
            </a:r>
            <a:r>
              <a:rPr lang="en-US" altLang="zh-CN" b="1">
                <a:latin typeface="楷体" panose="02010609060101010101" charset="-122"/>
                <a:ea typeface="楷体" panose="02010609060101010101" charset="-122"/>
                <a:cs typeface="楷体" panose="02010609060101010101" charset="-122"/>
              </a:rPr>
              <a:t> http://127.0.0.1:15672</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默认账号</a:t>
            </a:r>
            <a:r>
              <a:rPr lang="en-US" altLang="zh-CN" b="1">
                <a:latin typeface="楷体" panose="02010609060101010101" charset="-122"/>
                <a:ea typeface="楷体" panose="02010609060101010101" charset="-122"/>
                <a:cs typeface="楷体" panose="02010609060101010101" charset="-122"/>
              </a:rPr>
              <a:t>:guest/guest  </a:t>
            </a:r>
            <a:r>
              <a:rPr lang="zh-CN" altLang="en-US" b="1">
                <a:latin typeface="楷体" panose="02010609060101010101" charset="-122"/>
                <a:ea typeface="楷体" panose="02010609060101010101" charset="-122"/>
                <a:cs typeface="楷体" panose="02010609060101010101" charset="-122"/>
              </a:rPr>
              <a:t>用户可以自己创建新的账号</a:t>
            </a:r>
            <a:endParaRPr lang="zh-CN" altLang="en-US" b="1">
              <a:latin typeface="楷体" panose="02010609060101010101" charset="-122"/>
              <a:ea typeface="楷体" panose="02010609060101010101" charset="-122"/>
              <a:cs typeface="楷体" panose="02010609060101010101" charset="-122"/>
            </a:endParaRPr>
          </a:p>
          <a:p>
            <a:pPr>
              <a:lnSpc>
                <a:spcPct val="120000"/>
              </a:lnSpc>
            </a:pP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Virtual Hosts:</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像mysql有数据库的概念并且可以指定用户对库和表等操作的权限。那RabbitMQ呢？RabbitMQ也有类似的权限管理。在RabbitMQ中可以虚拟消息服务器VirtualHost，每个VirtualHost相当月一个相对独立的RabbitMQ服务器，每个VirtualHost之间是相互隔离的。exchange、queue、message不能互通。</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523557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469900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消息队列RabbitM</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的五种形式队列</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922655" y="1596390"/>
            <a:ext cx="8982075" cy="374459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1.点对点</a:t>
            </a:r>
            <a:r>
              <a:rPr lang="en-US" b="1">
                <a:latin typeface="楷体" panose="02010609060101010101" charset="-122"/>
                <a:ea typeface="楷体" panose="02010609060101010101" charset="-122"/>
                <a:cs typeface="楷体" panose="02010609060101010101" charset="-122"/>
              </a:rPr>
              <a:t>(</a:t>
            </a:r>
            <a:r>
              <a:rPr lang="zh-CN" b="1">
                <a:latin typeface="楷体" panose="02010609060101010101" charset="-122"/>
                <a:ea typeface="楷体" panose="02010609060101010101" charset="-122"/>
                <a:cs typeface="楷体" panose="02010609060101010101" charset="-122"/>
              </a:rPr>
              <a:t>简单</a:t>
            </a:r>
            <a:r>
              <a:rPr lang="en-US" b="1">
                <a:latin typeface="楷体" panose="02010609060101010101" charset="-122"/>
                <a:ea typeface="楷体" panose="02010609060101010101" charset="-122"/>
                <a:cs typeface="楷体" panose="02010609060101010101" charset="-122"/>
              </a:rPr>
              <a:t>)</a:t>
            </a:r>
            <a:r>
              <a:rPr b="1">
                <a:latin typeface="楷体" panose="02010609060101010101" charset="-122"/>
                <a:ea typeface="楷体" panose="02010609060101010101" charset="-122"/>
                <a:cs typeface="楷体" panose="02010609060101010101" charset="-122"/>
              </a:rPr>
              <a:t>的队列</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r>
              <a:rPr lang="zh-CN" b="1">
                <a:latin typeface="楷体" panose="02010609060101010101" charset="-122"/>
                <a:ea typeface="楷体" panose="02010609060101010101" charset="-122"/>
                <a:cs typeface="楷体" panose="02010609060101010101" charset="-122"/>
              </a:rPr>
              <a:t>一对一模式， 一个生产者投递消息给队列，只能允许有一个消费者进行消费。</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如果消费者做集群的话，那么会进行均摊消费</a:t>
            </a:r>
            <a:endParaRPr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2.</a:t>
            </a:r>
            <a:r>
              <a:rPr lang="zh-CN" altLang="en-US" b="1">
                <a:latin typeface="楷体" panose="02010609060101010101" charset="-122"/>
                <a:ea typeface="楷体" panose="02010609060101010101" charset="-122"/>
                <a:cs typeface="楷体" panose="02010609060101010101" charset="-122"/>
              </a:rPr>
              <a:t>工作</a:t>
            </a:r>
            <a:r>
              <a:rPr lang="en-US" altLang="zh-CN" b="1">
                <a:latin typeface="楷体" panose="02010609060101010101" charset="-122"/>
                <a:ea typeface="楷体" panose="02010609060101010101" charset="-122"/>
                <a:cs typeface="楷体" panose="02010609060101010101" charset="-122"/>
              </a:rPr>
              <a:t>(</a:t>
            </a:r>
            <a:r>
              <a:rPr lang="zh-CN" altLang="zh-CN" b="1">
                <a:latin typeface="楷体" panose="02010609060101010101" charset="-122"/>
                <a:ea typeface="楷体" panose="02010609060101010101" charset="-122"/>
                <a:cs typeface="楷体" panose="02010609060101010101" charset="-122"/>
              </a:rPr>
              <a:t>公平性</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队列模式</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队列服务器向消费者发送信息的时候，消费者采用手动应答模式，队列服务器必须收到消费者发送</a:t>
            </a:r>
            <a:r>
              <a:rPr lang="en-US" altLang="zh-CN" b="1">
                <a:latin typeface="楷体" panose="02010609060101010101" charset="-122"/>
                <a:ea typeface="楷体" panose="02010609060101010101" charset="-122"/>
                <a:cs typeface="楷体" panose="02010609060101010101" charset="-122"/>
              </a:rPr>
              <a:t>ACK</a:t>
            </a:r>
            <a:r>
              <a:rPr lang="zh-CN" altLang="en-US" b="1">
                <a:latin typeface="楷体" panose="02010609060101010101" charset="-122"/>
                <a:ea typeface="楷体" panose="02010609060101010101" charset="-122"/>
                <a:cs typeface="楷体" panose="02010609060101010101" charset="-122"/>
              </a:rPr>
              <a:t>结果，才会继续发送下一个消息。（谁应答快，谁消费得多）</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3.</a:t>
            </a:r>
            <a:r>
              <a:rPr lang="zh-CN" altLang="en-US" b="1">
                <a:latin typeface="楷体" panose="02010609060101010101" charset="-122"/>
                <a:ea typeface="楷体" panose="02010609060101010101" charset="-122"/>
                <a:cs typeface="楷体" panose="02010609060101010101" charset="-122"/>
              </a:rPr>
              <a:t>发布订阅模式</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4.路由模式Routing</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5.通配符模式Topics</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523557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4699000" cy="521970"/>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消息队列RabbitM</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应答模式</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922655" y="1021080"/>
            <a:ext cx="8982075" cy="4741545"/>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b="1">
                <a:latin typeface="楷体" panose="02010609060101010101" charset="-122"/>
                <a:ea typeface="楷体" panose="02010609060101010101" charset="-122"/>
                <a:cs typeface="楷体" panose="02010609060101010101" charset="-122"/>
              </a:rPr>
              <a:t>为了确保消息不会丢失，RabbitMQ支持消息应答。消费者发送一个消息应答，告诉RabbitMQ这个消息已经接收并且处理完毕了。RabbitMQ就可以删除它了。</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如果一个消费者挂掉却没有发送应答，RabbitMQ会理解为这个消息没有处理完全，然后交给另一个消费者去重新处理。这样，你就可以确认即使消费者偶尔挂掉也不会丢失任何消息了。</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没有任何消息超时限制；只有当消费者挂掉时，RabbitMQ才会重新投递。即使处理一条消息会花费很长的时间。</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消息应答是默认打开的。我们通过显示的设置autoAsk=true关闭这种机制。现即自动应答开，一旦我们完成任务，消费者会自动发送应答。通知RabbitMQ消息已被处理，可以从内存删除。如果消费者因宕机或链接失败等原因没有发送ACK（不同于ActiveMQ，在RabbitMQ里，消息没有过期的概念），则RabbitMQ会将消息重新发送给其他监听在队列的下一个消费者。</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523557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4699000" cy="521970"/>
          </a:xfrm>
          <a:prstGeom prst="rect">
            <a:avLst/>
          </a:prstGeom>
          <a:noFill/>
        </p:spPr>
        <p:txBody>
          <a:bodyPr wrap="square" rtlCol="0">
            <a:spAutoFit/>
          </a:bodyPr>
          <a:p>
            <a:pPr algn="l">
              <a:lnSpc>
                <a:spcPct val="14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RabbitMQ的公平转发</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922655" y="1021080"/>
            <a:ext cx="8982075" cy="4408805"/>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b="1">
                <a:latin typeface="楷体" panose="02010609060101010101" charset="-122"/>
                <a:ea typeface="楷体" panose="02010609060101010101" charset="-122"/>
                <a:cs typeface="楷体" panose="02010609060101010101" charset="-122"/>
              </a:rPr>
              <a:t> 目前消息转发机制是平均分配，这样就会出现俩个消费者，奇数的任务很耗时，偶数的任何工作量很小，造成的原因就是近当消息到达队列进行转发消息。并不在乎有多少任务消费者并未传递一个应答给RabbitMQ。仅仅盲目转发所有的奇数给一个消费者，偶数给另一个消费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为了解决这样的问题，我们可以使用basicQos方法，传递参数为prefetchCount= 1。这样告诉RabbitMQ不要在同一时间给一个消费者超过一条消息。</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换句话说，只有在消费者空闲的时候会发送下一条信息。调度分发消息的方式，也就是告诉RabbitMQ每次只给消费者处理一条消息，也就是等待消费者处理完毕并自己对刚刚处理的消息进行确认之后，才发送下一条消息，防止消费者太过于忙碌，也防止它太过去清闲。</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通过 设置channel.basicQos(</a:t>
            </a:r>
            <a:r>
              <a:rPr lang="en-US" altLang="zh-CN" b="1">
                <a:latin typeface="楷体" panose="02010609060101010101" charset="-122"/>
                <a:ea typeface="楷体" panose="02010609060101010101" charset="-122"/>
                <a:cs typeface="楷体" panose="02010609060101010101" charset="-122"/>
              </a:rPr>
              <a:t>1</a:t>
            </a:r>
            <a:r>
              <a:rPr lang="zh-CN" b="1">
                <a:latin typeface="楷体" panose="02010609060101010101" charset="-122"/>
                <a:ea typeface="楷体" panose="02010609060101010101" charset="-122"/>
                <a:cs typeface="楷体" panose="02010609060101010101" charset="-122"/>
              </a:rPr>
              <a:t>);</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523557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4699000" cy="521970"/>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消息队列RabbitM</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应答模式</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922655" y="1021080"/>
            <a:ext cx="8982075" cy="3080385"/>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案例</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生产者端代码不变，消费者端代码这部分就是用于开启手动应答模式的。</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channel.basicConsume(QUEUE_NAME, false, defaultConsumer);</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注：第二个参数值为false代表关闭RabbitMQ的自动应答机制，改为手动应答。</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在处理完消息时，返回应答状态</a:t>
            </a:r>
            <a:r>
              <a:rPr lang="zh-CN" b="1">
                <a:latin typeface="楷体" panose="02010609060101010101" charset="-122"/>
                <a:ea typeface="楷体" panose="02010609060101010101" charset="-122"/>
                <a:cs typeface="楷体" panose="02010609060101010101" charset="-122"/>
              </a:rPr>
              <a:t>，</a:t>
            </a:r>
            <a:r>
              <a:rPr lang="en-US" b="1">
                <a:latin typeface="楷体" panose="02010609060101010101" charset="-122"/>
                <a:ea typeface="楷体" panose="02010609060101010101" charset="-122"/>
                <a:cs typeface="楷体" panose="02010609060101010101" charset="-122"/>
              </a:rPr>
              <a:t>true</a:t>
            </a:r>
            <a:r>
              <a:rPr lang="zh-CN" altLang="en-US" b="1">
                <a:latin typeface="楷体" panose="02010609060101010101" charset="-122"/>
                <a:ea typeface="楷体" panose="02010609060101010101" charset="-122"/>
                <a:cs typeface="楷体" panose="02010609060101010101" charset="-122"/>
              </a:rPr>
              <a:t>表示为自动应答模式。</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channel.basicAck(envelope.getDeliveryTag(), false);</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36296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286448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RabbitM</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关键名词</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381000" y="875030"/>
            <a:ext cx="11732260" cy="5073650"/>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b="1">
                <a:latin typeface="楷体" panose="02010609060101010101" charset="-122"/>
                <a:ea typeface="楷体" panose="02010609060101010101" charset="-122"/>
                <a:cs typeface="楷体" panose="02010609060101010101" charset="-122"/>
              </a:rPr>
              <a:t>AMQP（高级消息队列协议）是一个异步消息传递所使用应用层协议规范，为面向消息中间件设计，基于此协议的客户端与消息中间件可以无视消息来源传递消息，不受客户端、消息中间件、不同的开发语言环境等条件的限制；</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涉及概念解释： </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Server(Broker):接收客户端连接，实现AMQP协议的消息队列和路由功能的进程；</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Virtual Host：虚拟主机的概念，类似权限控制组，一个Virtual Host里可以有多个Exchange和Queue。   </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Exchange:交换机，接收生产者发送的消息，并根据Routing Key将消息路由到服务器中的队列Queue。</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ExchangeType:交换机类型决定了路由消息行为，RabbitMQ中有三种类型Exchange，分别是fanout、direct、topic；</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Message Queue：消息队列，用于存储还未被消费者消费的消息；</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Message：由Header和body组成，Header是由生产者添加的各种属性的集合，包括Message是否被持久化、优先级是多少、由哪个Message Queue接收等；body是真正需要发送的数据内容；</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BindingKey：绑定关键字，将一个特定的Exchange和一个特定的Queue绑定起来。</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336296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2864485" cy="1383665"/>
          </a:xfrm>
          <a:prstGeom prst="rect">
            <a:avLst/>
          </a:prstGeom>
          <a:noFill/>
        </p:spPr>
        <p:txBody>
          <a:bodyPr wrap="square" rtlCol="0">
            <a:spAutoFit/>
          </a:bodyPr>
          <a:p>
            <a:pPr algn="l">
              <a:lnSpc>
                <a:spcPct val="140000"/>
              </a:lnSpc>
            </a:pPr>
            <a:r>
              <a:rPr lang="zh-CN" altLang="en-US" sz="2000" b="1">
                <a:solidFill>
                  <a:schemeClr val="bg1"/>
                </a:solidFill>
                <a:latin typeface="楷体" panose="02010609060101010101" charset="-122"/>
                <a:ea typeface="楷体" panose="02010609060101010101" charset="-122"/>
                <a:cs typeface="楷体" panose="02010609060101010101" charset="-122"/>
                <a:sym typeface="+mn-ea"/>
              </a:rPr>
              <a:t>RabbitMQ交换机的作用</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词</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118745" y="875030"/>
            <a:ext cx="11732260" cy="5073650"/>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生产者发送消息不会向传统方式直接将消息投递到队列中，而是先将消息投递到交换机中，再</a:t>
            </a:r>
            <a:r>
              <a:rPr lang="zh-CN" altLang="en-US" b="1">
                <a:latin typeface="楷体" panose="02010609060101010101" charset="-122"/>
                <a:ea typeface="楷体" panose="02010609060101010101" charset="-122"/>
                <a:cs typeface="楷体" panose="02010609060101010101" charset="-122"/>
              </a:rPr>
              <a:t>由交换机转发到具体的队列，队列在将消息以推送或者拉取方式给消费者进行消费，这和我们之前学习</a:t>
            </a:r>
            <a:r>
              <a:rPr lang="en-US" altLang="zh-CN" b="1">
                <a:latin typeface="楷体" panose="02010609060101010101" charset="-122"/>
                <a:ea typeface="楷体" panose="02010609060101010101" charset="-122"/>
                <a:cs typeface="楷体" panose="02010609060101010101" charset="-122"/>
              </a:rPr>
              <a:t>Nginx</a:t>
            </a:r>
            <a:r>
              <a:rPr lang="zh-CN" altLang="en-US" b="1">
                <a:latin typeface="楷体" panose="02010609060101010101" charset="-122"/>
                <a:ea typeface="楷体" panose="02010609060101010101" charset="-122"/>
                <a:cs typeface="楷体" panose="02010609060101010101" charset="-122"/>
              </a:rPr>
              <a:t>有点类似。</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交换机的作用根据具体的路由策略分发到不同的队列</a:t>
            </a:r>
            <a:r>
              <a:rPr lang="zh-CN" altLang="en-US" b="1">
                <a:latin typeface="楷体" panose="02010609060101010101" charset="-122"/>
                <a:ea typeface="楷体" panose="02010609060101010101" charset="-122"/>
                <a:cs typeface="楷体" panose="02010609060101010101" charset="-122"/>
              </a:rPr>
              <a:t>中，交换机有四种类型。</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Direct exchange（直连交换机）是根据消息携带的路由键（routing key）将消息投递给对应队列的</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Fanout exchange（扇型交换机）将消息路由给绑定到它身上的所有队列</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Topic exchange（主题交换机）队列通过路由键绑定到交换机上，然后，交换机根据消息里的路由值，将消息路由给一个或多个绑定队列</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Headers exchange（头交换机）类似主题交换机，但是头交换机使用多个消息属性来代替路由键建立路由规则。通过判断消息头的值能否与指定的绑定相匹配来确立路由规则。 </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    </a:t>
            </a:r>
            <a:endParaRPr lang="zh-CN" altLang="en-US" b="1">
              <a:latin typeface="楷体" panose="02010609060101010101" charset="-122"/>
              <a:ea typeface="楷体" panose="02010609060101010101" charset="-122"/>
              <a:cs typeface="楷体" panose="02010609060101010101" charset="-122"/>
            </a:endParaRPr>
          </a:p>
          <a:p>
            <a:pPr>
              <a:lnSpc>
                <a:spcPct val="120000"/>
              </a:lnSpc>
            </a:pPr>
            <a:endParaRPr lang="zh-CN" altLang="en-US"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pic>
        <p:nvPicPr>
          <p:cNvPr id="25" name="图片 24"/>
          <p:cNvPicPr>
            <a:picLocks noChangeAspect="1"/>
          </p:cNvPicPr>
          <p:nvPr/>
        </p:nvPicPr>
        <p:blipFill>
          <a:blip r:embed="rId2"/>
          <a:stretch>
            <a:fillRect/>
          </a:stretch>
        </p:blipFill>
        <p:spPr>
          <a:xfrm>
            <a:off x="391795" y="4012565"/>
            <a:ext cx="4399915" cy="11239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32" name="横卷形 31"/>
          <p:cNvSpPr/>
          <p:nvPr/>
        </p:nvSpPr>
        <p:spPr>
          <a:xfrm>
            <a:off x="1534795" y="240665"/>
            <a:ext cx="45783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03400" y="240665"/>
            <a:ext cx="4699000" cy="521970"/>
          </a:xfrm>
          <a:prstGeom prst="rect">
            <a:avLst/>
          </a:prstGeom>
          <a:noFill/>
        </p:spPr>
        <p:txBody>
          <a:bodyPr wrap="square" rtlCol="0">
            <a:spAutoFit/>
          </a:bodyPr>
          <a:p>
            <a:pPr algn="l">
              <a:lnSpc>
                <a:spcPct val="140000"/>
              </a:lnSpc>
            </a:pP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发布/订阅模式Publish/Subscribe</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75590" y="1049655"/>
            <a:ext cx="11645265" cy="507365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这个可能是消息队列中最重要的队列了，其他的都是在它的基础上进行了扩展。</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功能实现：一个生产者发送消息，多个消费者获取消息（同样的消息），包括一个生产者，一个交换机，多个队列，多个消费者。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思路解读（重点理解）： </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（1）一个生产者，多个消费者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（2）每一个消费者都有自己的一个队列</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（3）生产者没有直接发消息到队列中，而是发送到交换机</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（4）每个消费者的队列都绑定到交换机上</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（5）消息通过交换机到达每个消费者的队列</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该模式就是Fanout </a:t>
            </a:r>
            <a:r>
              <a:rPr lang="en-US" altLang="zh-CN" b="1">
                <a:latin typeface="楷体" panose="02010609060101010101" charset="-122"/>
                <a:ea typeface="楷体" panose="02010609060101010101" charset="-122"/>
                <a:cs typeface="楷体" panose="02010609060101010101" charset="-122"/>
                <a:sym typeface="+mn-ea"/>
              </a:rPr>
              <a:t>E</a:t>
            </a:r>
            <a:r>
              <a:rPr lang="zh-CN" altLang="en-US" b="1">
                <a:latin typeface="楷体" panose="02010609060101010101" charset="-122"/>
                <a:ea typeface="楷体" panose="02010609060101010101" charset="-122"/>
                <a:cs typeface="楷体" panose="02010609060101010101" charset="-122"/>
                <a:sym typeface="+mn-ea"/>
              </a:rPr>
              <a:t>xchange（扇型交换机）将消息路由给绑定到它身上的所有队列</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b="1">
                <a:latin typeface="楷体" panose="02010609060101010101" charset="-122"/>
                <a:ea typeface="楷体" panose="02010609060101010101" charset="-122"/>
                <a:cs typeface="楷体" panose="02010609060101010101" charset="-122"/>
              </a:rPr>
              <a:t>以用户发邮件案例讲解</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注意：交换机没有存储消息功能，如果消息发送到没有绑定消费队列的交换机，消息则丢失。</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代码：</a:t>
            </a:r>
            <a:r>
              <a:rPr b="1">
                <a:latin typeface="楷体" panose="02010609060101010101" charset="-122"/>
                <a:ea typeface="楷体" panose="02010609060101010101" charset="-122"/>
                <a:cs typeface="楷体" panose="02010609060101010101" charset="-122"/>
              </a:rPr>
              <a:t>https://github.com/xuexionghui/RabbitMq.git</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pic>
        <p:nvPicPr>
          <p:cNvPr id="25" name="图片 24"/>
          <p:cNvPicPr>
            <a:picLocks noChangeAspect="1"/>
          </p:cNvPicPr>
          <p:nvPr/>
        </p:nvPicPr>
        <p:blipFill>
          <a:blip r:embed="rId2"/>
          <a:stretch>
            <a:fillRect/>
          </a:stretch>
        </p:blipFill>
        <p:spPr>
          <a:xfrm>
            <a:off x="6377940" y="2037080"/>
            <a:ext cx="4399915" cy="11239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32" name="横卷形 31"/>
          <p:cNvSpPr/>
          <p:nvPr/>
        </p:nvSpPr>
        <p:spPr>
          <a:xfrm>
            <a:off x="1534795" y="240665"/>
            <a:ext cx="45783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03400" y="240665"/>
            <a:ext cx="4699000" cy="521970"/>
          </a:xfrm>
          <a:prstGeom prst="rect">
            <a:avLst/>
          </a:prstGeom>
          <a:noFill/>
        </p:spPr>
        <p:txBody>
          <a:bodyPr wrap="square" rtlCol="0">
            <a:spAutoFit/>
          </a:bodyPr>
          <a:p>
            <a:pPr algn="l">
              <a:lnSpc>
                <a:spcPct val="140000"/>
              </a:lnSpc>
            </a:pPr>
            <a:r>
              <a:rPr lang="en-US" altLang="zh-CN" sz="2000" b="1">
                <a:solidFill>
                  <a:schemeClr val="bg1"/>
                </a:solidFill>
                <a:latin typeface="楷体" panose="02010609060101010101" charset="-122"/>
                <a:ea typeface="楷体" panose="02010609060101010101" charset="-122"/>
                <a:cs typeface="楷体" panose="02010609060101010101" charset="-122"/>
                <a:sym typeface="+mn-ea"/>
              </a:rPr>
              <a:t>路由模式RoutingKey</a:t>
            </a:r>
            <a:endParaRPr lang="en-US"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75590" y="1049655"/>
            <a:ext cx="11645265" cy="4076700"/>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b="1">
                <a:latin typeface="楷体" panose="02010609060101010101" charset="-122"/>
                <a:ea typeface="楷体" panose="02010609060101010101" charset="-122"/>
                <a:cs typeface="楷体" panose="02010609060101010101" charset="-122"/>
              </a:rPr>
              <a:t>生产者发送消息到交换机并指定一个路由key，消费者队列绑定到交换机时要制定路由key（key匹配就能接受消息，key不匹配就不能接受消息）</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例如：我们可以把路由key设置为insert ，那么消费者队列key指定包含insert才可以接收消息，消费者队列key定义为update或者delete就不能接收消息。很好的控制了更新，插入和删除的操作。</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采用交换机direct模式</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pic>
        <p:nvPicPr>
          <p:cNvPr id="18" name="图片 17"/>
          <p:cNvPicPr>
            <a:picLocks noChangeAspect="1"/>
          </p:cNvPicPr>
          <p:nvPr/>
        </p:nvPicPr>
        <p:blipFill>
          <a:blip r:embed="rId2"/>
          <a:stretch>
            <a:fillRect/>
          </a:stretch>
        </p:blipFill>
        <p:spPr>
          <a:xfrm>
            <a:off x="3232150" y="1652270"/>
            <a:ext cx="4028440" cy="15430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32" name="横卷形 31"/>
          <p:cNvSpPr/>
          <p:nvPr/>
        </p:nvSpPr>
        <p:spPr>
          <a:xfrm>
            <a:off x="1534795" y="240665"/>
            <a:ext cx="45783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03400" y="240665"/>
            <a:ext cx="4699000" cy="521970"/>
          </a:xfrm>
          <a:prstGeom prst="rect">
            <a:avLst/>
          </a:prstGeom>
          <a:noFill/>
        </p:spPr>
        <p:txBody>
          <a:bodyPr wrap="square" rtlCol="0">
            <a:spAutoFit/>
          </a:bodyPr>
          <a:p>
            <a:pPr algn="l">
              <a:lnSpc>
                <a:spcPct val="140000"/>
              </a:lnSpc>
            </a:pPr>
            <a:r>
              <a:rPr lang="en-US" altLang="zh-CN" sz="2000" b="1">
                <a:solidFill>
                  <a:schemeClr val="bg1"/>
                </a:solidFill>
                <a:latin typeface="楷体" panose="02010609060101010101" charset="-122"/>
                <a:ea typeface="楷体" panose="02010609060101010101" charset="-122"/>
                <a:cs typeface="楷体" panose="02010609060101010101" charset="-122"/>
                <a:sym typeface="+mn-ea"/>
              </a:rPr>
              <a:t>通配符模式Topics</a:t>
            </a:r>
            <a:endParaRPr lang="en-US"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75590" y="1049655"/>
            <a:ext cx="11645265" cy="2084070"/>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b="1">
                <a:latin typeface="楷体" panose="02010609060101010101" charset="-122"/>
                <a:ea typeface="楷体" panose="02010609060101010101" charset="-122"/>
                <a:cs typeface="楷体" panose="02010609060101010101" charset="-122"/>
              </a:rPr>
              <a:t>说明：此模式实在路由key模式的基础上，使用了通配符来管理消费者接收消息。生产者P发送消息到交换机X，type=topic，交换机根据绑定队列的routing key的值进行通配符匹配；</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符号#：匹配一个或者多个词lazy.# 可以匹配lazy.irs或者lazy.irs.cor</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符号*：只能匹配一个词lazy.* 可以匹配lazy.irs或者lazy.cor</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452120" y="2812415"/>
            <a:ext cx="4028440" cy="1581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32" name="横卷形 31"/>
          <p:cNvSpPr/>
          <p:nvPr/>
        </p:nvSpPr>
        <p:spPr>
          <a:xfrm>
            <a:off x="1534795" y="240665"/>
            <a:ext cx="45783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115185" y="240665"/>
            <a:ext cx="4699000" cy="521970"/>
          </a:xfrm>
          <a:prstGeom prst="rect">
            <a:avLst/>
          </a:prstGeom>
          <a:noFill/>
        </p:spPr>
        <p:txBody>
          <a:bodyPr wrap="square" rtlCol="0">
            <a:spAutoFit/>
          </a:bodyPr>
          <a:p>
            <a:pPr algn="l">
              <a:lnSpc>
                <a:spcPct val="140000"/>
              </a:lnSpc>
            </a:pPr>
            <a:r>
              <a:rPr lang="zh-CN" altLang="zh-CN" sz="2000" b="1">
                <a:solidFill>
                  <a:schemeClr val="bg1"/>
                </a:solidFill>
                <a:latin typeface="楷体" panose="02010609060101010101" charset="-122"/>
                <a:ea typeface="楷体" panose="02010609060101010101" charset="-122"/>
                <a:cs typeface="楷体" panose="02010609060101010101" charset="-122"/>
                <a:sym typeface="+mn-ea"/>
              </a:rPr>
              <a:t>RabbitMQ消息确认机制</a:t>
            </a: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73685" y="1021080"/>
            <a:ext cx="11645265" cy="3744595"/>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问题产生背景</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   </a:t>
            </a:r>
            <a:r>
              <a:rPr b="1">
                <a:latin typeface="楷体" panose="02010609060101010101" charset="-122"/>
                <a:ea typeface="楷体" panose="02010609060101010101" charset="-122"/>
                <a:cs typeface="楷体" panose="02010609060101010101" charset="-122"/>
              </a:rPr>
              <a:t>生产者发送消息出去之后，不知道到底有没有发送到RabbitMQ服务器， 默认是不知道的。而且有的时候我们在发送消息之后，后面的逻辑出问题了，我们不想要发送之前的消息了，需要撤回该怎么做。</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r>
              <a:rPr lang="zh-CN" b="1">
                <a:latin typeface="楷体" panose="02010609060101010101" charset="-122"/>
                <a:ea typeface="楷体" panose="02010609060101010101" charset="-122"/>
                <a:cs typeface="楷体" panose="02010609060101010101" charset="-122"/>
              </a:rPr>
              <a:t>解决方案</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r>
              <a:rPr lang="en-US" b="1">
                <a:latin typeface="楷体" panose="02010609060101010101" charset="-122"/>
                <a:ea typeface="楷体" panose="02010609060101010101" charset="-122"/>
                <a:cs typeface="楷体" panose="02010609060101010101" charset="-122"/>
              </a:rPr>
              <a:t>1.</a:t>
            </a:r>
            <a:r>
              <a:rPr b="1">
                <a:latin typeface="楷体" panose="02010609060101010101" charset="-122"/>
                <a:ea typeface="楷体" panose="02010609060101010101" charset="-122"/>
                <a:cs typeface="楷体" panose="02010609060101010101" charset="-122"/>
              </a:rPr>
              <a:t>AMQP 事务机制</a:t>
            </a:r>
            <a:endParaRPr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  2.</a:t>
            </a:r>
            <a:r>
              <a:rPr b="1">
                <a:latin typeface="楷体" panose="02010609060101010101" charset="-122"/>
                <a:ea typeface="楷体" panose="02010609060101010101" charset="-122"/>
                <a:cs typeface="楷体" panose="02010609060101010101" charset="-122"/>
              </a:rPr>
              <a:t>Confirm 模式</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事务模式</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 txSelect  将当前channel设置为transaction模式</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 txCommit  提交当前事务</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 txRollback  事务回滚</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32" name="横卷形 31"/>
          <p:cNvSpPr/>
          <p:nvPr/>
        </p:nvSpPr>
        <p:spPr>
          <a:xfrm>
            <a:off x="1534795" y="240665"/>
            <a:ext cx="45783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820" y="240665"/>
            <a:ext cx="5079365" cy="521970"/>
          </a:xfrm>
          <a:prstGeom prst="rect">
            <a:avLst/>
          </a:prstGeom>
          <a:noFill/>
        </p:spPr>
        <p:txBody>
          <a:bodyPr wrap="square" rtlCol="0">
            <a:spAutoFit/>
          </a:bodyPr>
          <a:p>
            <a:pPr algn="l">
              <a:lnSpc>
                <a:spcPct val="140000"/>
              </a:lnSpc>
            </a:pPr>
            <a:r>
              <a:rPr lang="zh-CN" altLang="zh-CN" sz="2000" b="1">
                <a:solidFill>
                  <a:schemeClr val="bg1"/>
                </a:solidFill>
                <a:latin typeface="楷体" panose="02010609060101010101" charset="-122"/>
                <a:ea typeface="楷体" panose="02010609060101010101" charset="-122"/>
                <a:cs typeface="楷体" panose="02010609060101010101" charset="-122"/>
                <a:sym typeface="+mn-ea"/>
              </a:rPr>
              <a:t>RabbitMQ消息重试机制</a:t>
            </a: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61620" y="1426845"/>
            <a:ext cx="11645265" cy="4815840"/>
          </a:xfrm>
          <a:prstGeom prst="rect">
            <a:avLst/>
          </a:prstGeom>
          <a:noFill/>
        </p:spPr>
        <p:txBody>
          <a:bodyPr wrap="square" rtlCol="0">
            <a:spAutoFit/>
          </a:bodyPr>
          <a:p>
            <a:pPr>
              <a:lnSpc>
                <a:spcPct val="120000"/>
              </a:lnSpc>
            </a:pPr>
            <a:r>
              <a:rPr lang="en-US" sz="2000"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消费者在消费消息的时候，如果消费者业务逻辑出现程序异常，这时候应该如何处理？</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r>
              <a:rPr lang="zh-CN">
                <a:latin typeface="楷体" panose="02010609060101010101" charset="-122"/>
                <a:ea typeface="楷体" panose="02010609060101010101" charset="-122"/>
                <a:cs typeface="楷体" panose="02010609060101010101" charset="-122"/>
              </a:rPr>
              <a:t>答案：使用消息重试机制。（演示重试机制）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sz="2000" b="1">
                <a:latin typeface="楷体" panose="02010609060101010101" charset="-122"/>
                <a:ea typeface="楷体" panose="02010609060101010101" charset="-122"/>
                <a:cs typeface="楷体" panose="02010609060101010101" charset="-122"/>
              </a:rPr>
              <a:t>  如何合适选择重试机制</a:t>
            </a:r>
            <a:r>
              <a:rPr lang="en-US" altLang="zh-CN" sz="2000"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r>
              <a:rPr>
                <a:latin typeface="楷体" panose="02010609060101010101" charset="-122"/>
                <a:ea typeface="楷体" panose="02010609060101010101" charset="-122"/>
                <a:cs typeface="楷体" panose="02010609060101010101" charset="-122"/>
              </a:rPr>
              <a:t>情况1:  消费者获取到消息后，调用第三方接口，但接口暂时无法访问，是否需要重试?  </a:t>
            </a:r>
            <a:r>
              <a:rPr lang="zh-CN" b="1">
                <a:solidFill>
                  <a:srgbClr val="FF0000"/>
                </a:solidFill>
                <a:latin typeface="楷体" panose="02010609060101010101" charset="-122"/>
                <a:ea typeface="楷体" panose="02010609060101010101" charset="-122"/>
                <a:cs typeface="楷体" panose="02010609060101010101" charset="-122"/>
              </a:rPr>
              <a:t>（需要重试机制</a:t>
            </a:r>
            <a:r>
              <a:rPr lang="zh-CN">
                <a:latin typeface="楷体" panose="02010609060101010101" charset="-122"/>
                <a:ea typeface="楷体" panose="02010609060101010101" charset="-122"/>
                <a:cs typeface="楷体" panose="02010609060101010101" charset="-122"/>
              </a:rPr>
              <a:t>）</a:t>
            </a:r>
            <a:endParaRPr lang="zh-CN">
              <a:latin typeface="楷体" panose="02010609060101010101" charset="-122"/>
              <a:ea typeface="楷体" panose="02010609060101010101" charset="-122"/>
              <a:cs typeface="楷体" panose="02010609060101010101" charset="-122"/>
            </a:endParaRPr>
          </a:p>
          <a:p>
            <a:pPr>
              <a:lnSpc>
                <a:spcPct val="120000"/>
              </a:lnSpc>
            </a:pPr>
            <a:r>
              <a:rPr lang="zh-CN">
                <a:latin typeface="楷体" panose="02010609060101010101" charset="-122"/>
                <a:ea typeface="楷体" panose="02010609060101010101" charset="-122"/>
                <a:cs typeface="楷体" panose="02010609060101010101" charset="-122"/>
              </a:rPr>
              <a:t>           默认重试，配置重试机制，若调接口不成功，那么就手动抛出一个异常，然后就触发重试机制。</a:t>
            </a:r>
            <a:r>
              <a:rPr lang="en-US" altLang="zh-CN">
                <a:latin typeface="楷体" panose="02010609060101010101" charset="-122"/>
                <a:ea typeface="楷体" panose="02010609060101010101" charset="-122"/>
                <a:cs typeface="楷体" panose="02010609060101010101" charset="-122"/>
              </a:rPr>
              <a:t>chon</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  情况2:  消费者获取到消息后，抛出数据转换异常，是否需要重试?</a:t>
            </a:r>
            <a:r>
              <a:rPr lang="zh-CN">
                <a:latin typeface="楷体" panose="02010609060101010101" charset="-122"/>
                <a:ea typeface="楷体" panose="02010609060101010101" charset="-122"/>
                <a:cs typeface="楷体" panose="02010609060101010101" charset="-122"/>
              </a:rPr>
              <a:t>（</a:t>
            </a:r>
            <a:r>
              <a:rPr lang="zh-CN" b="1">
                <a:solidFill>
                  <a:srgbClr val="FF0000"/>
                </a:solidFill>
                <a:latin typeface="楷体" panose="02010609060101010101" charset="-122"/>
                <a:ea typeface="楷体" panose="02010609060101010101" charset="-122"/>
                <a:cs typeface="楷体" panose="02010609060101010101" charset="-122"/>
              </a:rPr>
              <a:t>不需要重试机制</a:t>
            </a:r>
            <a:r>
              <a:rPr lang="zh-CN">
                <a:latin typeface="楷体" panose="02010609060101010101" charset="-122"/>
                <a:ea typeface="楷体" panose="02010609060101010101" charset="-122"/>
                <a:cs typeface="楷体" panose="02010609060101010101" charset="-122"/>
              </a:rPr>
              <a:t>）需要发布进行解决。</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  </a:t>
            </a:r>
            <a:endParaRPr>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a:t>
            </a:r>
            <a:r>
              <a:rPr lang="zh-CN" b="1">
                <a:latin typeface="楷体" panose="02010609060101010101" charset="-122"/>
                <a:ea typeface="楷体" panose="02010609060101010101" charset="-122"/>
                <a:cs typeface="楷体" panose="02010609060101010101" charset="-122"/>
              </a:rPr>
              <a:t>如何实现重试机制</a:t>
            </a:r>
            <a:endParaRPr>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sym typeface="+mn-ea"/>
              </a:rPr>
              <a:t>  总结：对于情况2，如果消费者代码抛出异常是需要发布新版本才能解决的问题，那么不需要重试，重试也无济于事。应该采用日志记录+定时任务job健康检查+人工进行补偿</a:t>
            </a:r>
            <a:endParaRPr>
              <a:latin typeface="楷体" panose="02010609060101010101" charset="-122"/>
              <a:ea typeface="楷体" panose="02010609060101010101" charset="-122"/>
              <a:cs typeface="楷体" panose="02010609060101010101" charset="-122"/>
            </a:endParaRPr>
          </a:p>
          <a:p>
            <a:pPr>
              <a:lnSpc>
                <a:spcPct val="120000"/>
              </a:lnSpc>
            </a:pP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      </a:t>
            </a:r>
            <a:endParaRPr>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占位符 2"/>
          <p:cNvPicPr>
            <a:picLocks noChangeAspect="1"/>
          </p:cNvPicPr>
          <p:nvPr>
            <p:ph type="pic" sz="quarter" idx="13"/>
          </p:nvPr>
        </p:nvPicPr>
        <p:blipFill>
          <a:blip r:embed="rId1"/>
          <a:stretch>
            <a:fillRect/>
          </a:stretch>
        </p:blipFill>
        <p:spPr>
          <a:xfrm>
            <a:off x="185420" y="59055"/>
            <a:ext cx="11436985" cy="6384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32" name="横卷形 31"/>
          <p:cNvSpPr/>
          <p:nvPr/>
        </p:nvSpPr>
        <p:spPr>
          <a:xfrm>
            <a:off x="1534795" y="240665"/>
            <a:ext cx="625729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230505"/>
            <a:ext cx="6849110" cy="521970"/>
          </a:xfrm>
          <a:prstGeom prst="rect">
            <a:avLst/>
          </a:prstGeom>
          <a:noFill/>
        </p:spPr>
        <p:txBody>
          <a:bodyPr wrap="square" rtlCol="0">
            <a:spAutoFit/>
          </a:bodyPr>
          <a:p>
            <a:pPr algn="l">
              <a:lnSpc>
                <a:spcPct val="140000"/>
              </a:lnSpc>
            </a:pPr>
            <a:r>
              <a:rPr lang="zh-CN" altLang="zh-CN" sz="2000" b="1">
                <a:solidFill>
                  <a:schemeClr val="bg1"/>
                </a:solidFill>
                <a:latin typeface="楷体" panose="02010609060101010101" charset="-122"/>
                <a:ea typeface="楷体" panose="02010609060101010101" charset="-122"/>
                <a:cs typeface="楷体" panose="02010609060101010101" charset="-122"/>
                <a:sym typeface="+mn-ea"/>
              </a:rPr>
              <a:t>消费者如果保证消息幂等性，不被重复消费（面试题）</a:t>
            </a: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61620" y="1426845"/>
            <a:ext cx="11645265" cy="407670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产生原因:网络延迟传输中，</a:t>
            </a:r>
            <a:r>
              <a:rPr lang="zh-CN" b="1">
                <a:latin typeface="楷体" panose="02010609060101010101" charset="-122"/>
                <a:ea typeface="楷体" panose="02010609060101010101" charset="-122"/>
                <a:cs typeface="楷体" panose="02010609060101010101" charset="-122"/>
              </a:rPr>
              <a:t>消费出现异常或者是消费延迟消费，</a:t>
            </a:r>
            <a:r>
              <a:rPr b="1">
                <a:latin typeface="楷体" panose="02010609060101010101" charset="-122"/>
                <a:ea typeface="楷体" panose="02010609060101010101" charset="-122"/>
                <a:cs typeface="楷体" panose="02010609060101010101" charset="-122"/>
              </a:rPr>
              <a:t>会造成MQ</a:t>
            </a:r>
            <a:r>
              <a:rPr lang="zh-CN" b="1">
                <a:latin typeface="楷体" panose="02010609060101010101" charset="-122"/>
                <a:ea typeface="楷体" panose="02010609060101010101" charset="-122"/>
                <a:cs typeface="楷体" panose="02010609060101010101" charset="-122"/>
              </a:rPr>
              <a:t>进行</a:t>
            </a:r>
            <a:r>
              <a:rPr b="1">
                <a:latin typeface="楷体" panose="02010609060101010101" charset="-122"/>
                <a:ea typeface="楷体" panose="02010609060101010101" charset="-122"/>
                <a:cs typeface="楷体" panose="02010609060101010101" charset="-122"/>
              </a:rPr>
              <a:t>重试</a:t>
            </a:r>
            <a:r>
              <a:rPr lang="zh-CN" b="1">
                <a:latin typeface="楷体" panose="02010609060101010101" charset="-122"/>
                <a:ea typeface="楷体" panose="02010609060101010101" charset="-122"/>
                <a:cs typeface="楷体" panose="02010609060101010101" charset="-122"/>
              </a:rPr>
              <a:t>补偿</a:t>
            </a:r>
            <a:r>
              <a:rPr b="1">
                <a:latin typeface="楷体" panose="02010609060101010101" charset="-122"/>
                <a:ea typeface="楷体" panose="02010609060101010101" charset="-122"/>
                <a:cs typeface="楷体" panose="02010609060101010101" charset="-122"/>
              </a:rPr>
              <a:t>，在重试过程中，可能会造成重复消费。</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sym typeface="+mn-ea"/>
              </a:rPr>
              <a:t>消费者</a:t>
            </a:r>
            <a:r>
              <a:rPr lang="zh-CN" b="1">
                <a:latin typeface="楷体" panose="02010609060101010101" charset="-122"/>
                <a:ea typeface="楷体" panose="02010609060101010101" charset="-122"/>
                <a:cs typeface="楷体" panose="02010609060101010101" charset="-122"/>
                <a:sym typeface="+mn-ea"/>
              </a:rPr>
              <a:t>如何</a:t>
            </a:r>
            <a:r>
              <a:rPr b="1">
                <a:latin typeface="楷体" panose="02010609060101010101" charset="-122"/>
                <a:ea typeface="楷体" panose="02010609060101010101" charset="-122"/>
                <a:cs typeface="楷体" panose="02010609060101010101" charset="-122"/>
                <a:sym typeface="+mn-ea"/>
              </a:rPr>
              <a:t>保证消息幂等性，不被重复消费</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解决办法:</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①</a:t>
            </a:r>
            <a:r>
              <a:rPr b="1">
                <a:latin typeface="楷体" panose="02010609060101010101" charset="-122"/>
                <a:ea typeface="楷体" panose="02010609060101010101" charset="-122"/>
                <a:cs typeface="楷体" panose="02010609060101010101" charset="-122"/>
              </a:rPr>
              <a:t>使用全局MessageID判断消费方使用同一个，解决幂等性。</a:t>
            </a:r>
            <a:r>
              <a:rPr lang="zh-CN" b="1">
                <a:latin typeface="楷体" panose="02010609060101010101" charset="-122"/>
                <a:ea typeface="楷体" panose="02010609060101010101" charset="-122"/>
                <a:cs typeface="楷体" panose="02010609060101010101" charset="-122"/>
              </a:rPr>
              <a:t>（适用于</a:t>
            </a:r>
            <a:r>
              <a:rPr lang="en-US" altLang="zh-CN" b="1">
                <a:latin typeface="楷体" panose="02010609060101010101" charset="-122"/>
                <a:ea typeface="楷体" panose="02010609060101010101" charset="-122"/>
                <a:cs typeface="楷体" panose="02010609060101010101" charset="-122"/>
              </a:rPr>
              <a:t>activemq</a:t>
            </a:r>
            <a:r>
              <a:rPr lang="zh-CN" altLang="en-US" b="1">
                <a:latin typeface="楷体" panose="02010609060101010101" charset="-122"/>
                <a:ea typeface="楷体" panose="02010609060101010101" charset="-122"/>
                <a:cs typeface="楷体" panose="02010609060101010101" charset="-122"/>
              </a:rPr>
              <a:t>、</a:t>
            </a:r>
            <a:r>
              <a:rPr lang="en-US" altLang="zh-CN" b="1">
                <a:latin typeface="楷体" panose="02010609060101010101" charset="-122"/>
                <a:ea typeface="楷体" panose="02010609060101010101" charset="-122"/>
                <a:cs typeface="楷体" panose="02010609060101010101" charset="-122"/>
              </a:rPr>
              <a:t>rabbitmq</a:t>
            </a:r>
            <a:r>
              <a:rPr lang="zh-CN" altLang="en-US" b="1">
                <a:latin typeface="楷体" panose="02010609060101010101" charset="-122"/>
                <a:ea typeface="楷体" panose="02010609060101010101" charset="-122"/>
                <a:cs typeface="楷体" panose="02010609060101010101" charset="-122"/>
              </a:rPr>
              <a:t>、</a:t>
            </a:r>
            <a:r>
              <a:rPr lang="en-US" altLang="zh-CN" b="1">
                <a:latin typeface="楷体" panose="02010609060101010101" charset="-122"/>
                <a:ea typeface="楷体" panose="02010609060101010101" charset="-122"/>
                <a:cs typeface="楷体" panose="02010609060101010101" charset="-122"/>
              </a:rPr>
              <a:t>kafka)</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②或者使用业务逻辑保证唯一（比如订单号码）</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      </a:t>
            </a:r>
            <a:endParaRPr>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80645" y="-2540"/>
            <a:ext cx="12200255" cy="6862445"/>
          </a:xfrm>
          <a:prstGeom prst="rect">
            <a:avLst/>
          </a:prstGeom>
        </p:spPr>
      </p:pic>
      <p:sp>
        <p:nvSpPr>
          <p:cNvPr id="32" name="横卷形 31"/>
          <p:cNvSpPr/>
          <p:nvPr/>
        </p:nvSpPr>
        <p:spPr>
          <a:xfrm>
            <a:off x="1534795" y="240665"/>
            <a:ext cx="230441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240665"/>
            <a:ext cx="2798445" cy="953135"/>
          </a:xfrm>
          <a:prstGeom prst="rect">
            <a:avLst/>
          </a:prstGeom>
          <a:noFill/>
        </p:spPr>
        <p:txBody>
          <a:bodyPr wrap="square" rtlCol="0">
            <a:spAutoFit/>
          </a:bodyPr>
          <a:p>
            <a:pPr algn="l">
              <a:lnSpc>
                <a:spcPct val="140000"/>
              </a:lnSpc>
            </a:pPr>
            <a:r>
              <a:rPr lang="zh-CN" altLang="zh-CN" sz="2000" b="1">
                <a:solidFill>
                  <a:schemeClr val="bg1"/>
                </a:solidFill>
                <a:latin typeface="楷体" panose="02010609060101010101" charset="-122"/>
                <a:ea typeface="楷体" panose="02010609060101010101" charset="-122"/>
                <a:cs typeface="楷体" panose="02010609060101010101" charset="-122"/>
                <a:sym typeface="+mn-ea"/>
              </a:rPr>
              <a:t>RabbitMQ死信队列</a:t>
            </a: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a:p>
            <a:pPr algn="l">
              <a:lnSpc>
                <a:spcPct val="140000"/>
              </a:lnSpc>
            </a:pP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935" y="4020820"/>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261620" y="1426845"/>
            <a:ext cx="11645265" cy="485203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死信队列 听上去像 消息“死”了 </a:t>
            </a:r>
            <a:r>
              <a:rPr lang="zh-CN" b="1">
                <a:latin typeface="楷体" panose="02010609060101010101" charset="-122"/>
                <a:ea typeface="楷体" panose="02010609060101010101" charset="-122"/>
                <a:cs typeface="楷体" panose="02010609060101010101" charset="-122"/>
              </a:rPr>
              <a:t>，</a:t>
            </a:r>
            <a:r>
              <a:rPr b="1">
                <a:latin typeface="楷体" panose="02010609060101010101" charset="-122"/>
                <a:ea typeface="楷体" panose="02010609060101010101" charset="-122"/>
                <a:cs typeface="楷体" panose="02010609060101010101" charset="-122"/>
              </a:rPr>
              <a:t>其实也有点这个意思，</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死信队列  是 当消息在一个队列 因为下列原因</a:t>
            </a:r>
            <a:r>
              <a:rPr lang="en-US" b="1">
                <a:latin typeface="楷体" panose="02010609060101010101" charset="-122"/>
                <a:ea typeface="楷体" panose="02010609060101010101" charset="-122"/>
                <a:cs typeface="楷体" panose="02010609060101010101" charset="-122"/>
              </a:rPr>
              <a:t>:</a:t>
            </a:r>
            <a:endParaRPr lang="en-US"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1.消息被拒绝（basic.reject或basic.nack）并且requeue=false.</a:t>
            </a:r>
            <a:endParaRPr lang="en-US"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2.消息TTL过期</a:t>
            </a:r>
            <a:endParaRPr lang="en-US"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3.队列达到最大长度（队列满了，无法再添加数据到mq中）</a:t>
            </a:r>
            <a:endParaRPr lang="en-US" b="1">
              <a:latin typeface="楷体" panose="02010609060101010101" charset="-122"/>
              <a:ea typeface="楷体" panose="02010609060101010101" charset="-122"/>
              <a:cs typeface="楷体" panose="02010609060101010101" charset="-122"/>
            </a:endParaRPr>
          </a:p>
          <a:p>
            <a:pPr>
              <a:lnSpc>
                <a:spcPct val="120000"/>
              </a:lnSpc>
            </a:pPr>
            <a:r>
              <a:rPr lang="en-US" sz="2400" b="1">
                <a:latin typeface="楷体" panose="02010609060101010101" charset="-122"/>
                <a:ea typeface="楷体" panose="02010609060101010101" charset="-122"/>
                <a:cs typeface="楷体" panose="02010609060101010101" charset="-122"/>
              </a:rPr>
              <a:t>应用场景分析</a:t>
            </a:r>
            <a:endParaRPr lang="en-US" b="1">
              <a:latin typeface="楷体" panose="02010609060101010101" charset="-122"/>
              <a:ea typeface="楷体" panose="02010609060101010101" charset="-122"/>
              <a:cs typeface="楷体" panose="02010609060101010101" charset="-122"/>
            </a:endParaRPr>
          </a:p>
          <a:p>
            <a:pPr>
              <a:lnSpc>
                <a:spcPct val="120000"/>
              </a:lnSpc>
            </a:pPr>
            <a:r>
              <a:rPr lang="zh-CN" altLang="en-US">
                <a:latin typeface="楷体" panose="02010609060101010101" charset="-122"/>
                <a:ea typeface="楷体" panose="02010609060101010101" charset="-122"/>
                <a:cs typeface="楷体" panose="02010609060101010101" charset="-122"/>
              </a:rPr>
              <a:t>在定义业务队列的时候，可以考虑指定一个死信交换机，并绑定一个死信队列，当消息变成死信时，该消息就会被发送到该死信队列上，这样就方便我们查看消息失败的原因了</a:t>
            </a:r>
            <a:endParaRPr lang="zh-CN" altLang="en-US">
              <a:latin typeface="楷体" panose="02010609060101010101" charset="-122"/>
              <a:ea typeface="楷体" panose="02010609060101010101" charset="-122"/>
              <a:cs typeface="楷体" panose="02010609060101010101" charset="-122"/>
            </a:endParaRPr>
          </a:p>
          <a:p>
            <a:pPr>
              <a:lnSpc>
                <a:spcPct val="120000"/>
              </a:lnSpc>
            </a:pP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en-US" altLang="zh-CN">
                <a:solidFill>
                  <a:srgbClr val="FF0000"/>
                </a:solidFill>
                <a:latin typeface="楷体" panose="02010609060101010101" charset="-122"/>
                <a:ea typeface="楷体" panose="02010609060101010101" charset="-122"/>
                <a:cs typeface="楷体" panose="02010609060101010101" charset="-122"/>
              </a:rPr>
              <a:t>//</a:t>
            </a:r>
            <a:r>
              <a:rPr lang="zh-CN" altLang="en-US">
                <a:solidFill>
                  <a:srgbClr val="FF0000"/>
                </a:solidFill>
                <a:latin typeface="楷体" panose="02010609060101010101" charset="-122"/>
                <a:ea typeface="楷体" panose="02010609060101010101" charset="-122"/>
                <a:cs typeface="楷体" panose="02010609060101010101" charset="-122"/>
              </a:rPr>
              <a:t>写在消息消费者中，消费者拒绝消费消息，从而给死性队列</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zh-CN" altLang="en-US">
                <a:latin typeface="楷体" panose="02010609060101010101" charset="-122"/>
                <a:ea typeface="楷体" panose="02010609060101010101" charset="-122"/>
                <a:cs typeface="楷体" panose="02010609060101010101" charset="-122"/>
              </a:rPr>
              <a:t>channel.basicNack(message.getMessageProperties().getDeliveryTag(), false, false); 丢弃消息</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zh-CN" altLang="en-US">
                <a:solidFill>
                  <a:srgbClr val="FF0000"/>
                </a:solidFill>
                <a:latin typeface="楷体" panose="02010609060101010101" charset="-122"/>
                <a:ea typeface="楷体" panose="02010609060101010101" charset="-122"/>
                <a:cs typeface="楷体" panose="02010609060101010101" charset="-122"/>
              </a:rPr>
              <a:t>注意：之前创建的队列如果没有绑定死性队列和死性交换机，不能在之后更改绑定死性队列和死性交换机，不然会报错。（就是之前没有绑定死性队列和死性交换机的队列名如果已经创建好在rabbitmq服务器中了，就不能在后面绑定死性队列和交换机了）</a:t>
            </a:r>
            <a:endParaRPr lang="zh-CN" altLang="en-US">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72390" y="-2540"/>
            <a:ext cx="12200255" cy="6862445"/>
          </a:xfrm>
          <a:prstGeom prst="rect">
            <a:avLst/>
          </a:prstGeom>
        </p:spPr>
      </p:pic>
      <p:sp>
        <p:nvSpPr>
          <p:cNvPr id="32" name="横卷形 31"/>
          <p:cNvSpPr/>
          <p:nvPr/>
        </p:nvSpPr>
        <p:spPr>
          <a:xfrm>
            <a:off x="1534795" y="240665"/>
            <a:ext cx="364363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240665"/>
            <a:ext cx="4206875" cy="953135"/>
          </a:xfrm>
          <a:prstGeom prst="rect">
            <a:avLst/>
          </a:prstGeom>
          <a:noFill/>
        </p:spPr>
        <p:txBody>
          <a:bodyPr wrap="square" rtlCol="0">
            <a:spAutoFit/>
          </a:bodyPr>
          <a:p>
            <a:pPr algn="l">
              <a:lnSpc>
                <a:spcPct val="140000"/>
              </a:lnSpc>
            </a:pPr>
            <a:r>
              <a:rPr lang="zh-CN" altLang="zh-CN" sz="2000" b="1">
                <a:solidFill>
                  <a:schemeClr val="bg1"/>
                </a:solidFill>
                <a:latin typeface="楷体" panose="02010609060101010101" charset="-122"/>
                <a:ea typeface="楷体" panose="02010609060101010101" charset="-122"/>
                <a:cs typeface="楷体" panose="02010609060101010101" charset="-122"/>
                <a:sym typeface="+mn-ea"/>
              </a:rPr>
              <a:t>RabbitMQ解决分布式事务思路</a:t>
            </a: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a:p>
            <a:pPr algn="l">
              <a:lnSpc>
                <a:spcPct val="140000"/>
              </a:lnSpc>
            </a:pPr>
            <a:endParaRPr lang="zh-CN" altLang="zh-CN" sz="2000" b="1">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482600" y="2626360"/>
            <a:ext cx="11645265" cy="2084070"/>
          </a:xfrm>
          <a:prstGeom prst="rect">
            <a:avLst/>
          </a:prstGeom>
          <a:noFill/>
        </p:spPr>
        <p:txBody>
          <a:bodyPr wrap="square" rtlCol="0">
            <a:spAutoFit/>
          </a:bodyPr>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sym typeface="+mn-ea"/>
              </a:rPr>
              <a:t>RabbitMQ</a:t>
            </a:r>
            <a:r>
              <a:rPr lang="zh-CN" altLang="en-US" b="1">
                <a:solidFill>
                  <a:schemeClr val="tx1"/>
                </a:solidFill>
                <a:latin typeface="楷体" panose="02010609060101010101" charset="-122"/>
                <a:ea typeface="楷体" panose="02010609060101010101" charset="-122"/>
                <a:cs typeface="楷体" panose="02010609060101010101" charset="-122"/>
                <a:sym typeface="+mn-ea"/>
              </a:rPr>
              <a:t>解决分布式事务原理： 采用最终一致性原理。</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solidFill>
                  <a:schemeClr val="tx1"/>
                </a:solidFill>
                <a:latin typeface="楷体" panose="02010609060101010101" charset="-122"/>
                <a:ea typeface="楷体" panose="02010609060101010101" charset="-122"/>
                <a:cs typeface="楷体" panose="02010609060101010101" charset="-122"/>
                <a:sym typeface="+mn-ea"/>
              </a:rPr>
              <a:t>需要保证以下三要素</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sym typeface="+mn-ea"/>
              </a:rPr>
              <a:t>1</a:t>
            </a:r>
            <a:r>
              <a:rPr lang="zh-CN" altLang="en-US" b="1">
                <a:solidFill>
                  <a:schemeClr val="tx1"/>
                </a:solidFill>
                <a:latin typeface="楷体" panose="02010609060101010101" charset="-122"/>
                <a:ea typeface="楷体" panose="02010609060101010101" charset="-122"/>
                <a:cs typeface="楷体" panose="02010609060101010101" charset="-122"/>
                <a:sym typeface="+mn-ea"/>
              </a:rPr>
              <a:t>、确认生产者一定要将数据投递到</a:t>
            </a:r>
            <a:r>
              <a:rPr lang="en-US" altLang="zh-CN" b="1">
                <a:solidFill>
                  <a:schemeClr val="tx1"/>
                </a:solidFill>
                <a:latin typeface="楷体" panose="02010609060101010101" charset="-122"/>
                <a:ea typeface="楷体" panose="02010609060101010101" charset="-122"/>
                <a:cs typeface="楷体" panose="02010609060101010101" charset="-122"/>
                <a:sym typeface="+mn-ea"/>
              </a:rPr>
              <a:t>MQ</a:t>
            </a:r>
            <a:r>
              <a:rPr lang="zh-CN" altLang="en-US" b="1">
                <a:solidFill>
                  <a:schemeClr val="tx1"/>
                </a:solidFill>
                <a:latin typeface="楷体" panose="02010609060101010101" charset="-122"/>
                <a:ea typeface="楷体" panose="02010609060101010101" charset="-122"/>
                <a:cs typeface="楷体" panose="02010609060101010101" charset="-122"/>
                <a:sym typeface="+mn-ea"/>
              </a:rPr>
              <a:t>服务器中（采用</a:t>
            </a:r>
            <a:r>
              <a:rPr lang="en-US" altLang="zh-CN" b="1">
                <a:solidFill>
                  <a:schemeClr val="tx1"/>
                </a:solidFill>
                <a:latin typeface="楷体" panose="02010609060101010101" charset="-122"/>
                <a:ea typeface="楷体" panose="02010609060101010101" charset="-122"/>
                <a:cs typeface="楷体" panose="02010609060101010101" charset="-122"/>
                <a:sym typeface="+mn-ea"/>
              </a:rPr>
              <a:t>MQ</a:t>
            </a:r>
            <a:r>
              <a:rPr lang="zh-CN" altLang="en-US" b="1">
                <a:solidFill>
                  <a:schemeClr val="tx1"/>
                </a:solidFill>
                <a:latin typeface="楷体" panose="02010609060101010101" charset="-122"/>
                <a:ea typeface="楷体" panose="02010609060101010101" charset="-122"/>
                <a:cs typeface="楷体" panose="02010609060101010101" charset="-122"/>
                <a:sym typeface="+mn-ea"/>
              </a:rPr>
              <a:t>消息确认机制</a:t>
            </a:r>
            <a:r>
              <a:rPr lang="zh-CN" altLang="en-US" b="1">
                <a:solidFill>
                  <a:schemeClr val="tx1"/>
                </a:solidFill>
                <a:latin typeface="楷体" panose="02010609060101010101" charset="-122"/>
                <a:ea typeface="楷体" panose="02010609060101010101" charset="-122"/>
                <a:cs typeface="楷体" panose="02010609060101010101" charset="-122"/>
                <a:sym typeface="+mn-ea"/>
              </a:rPr>
              <a:t>）</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sym typeface="+mn-ea"/>
              </a:rPr>
              <a:t>2</a:t>
            </a:r>
            <a:r>
              <a:rPr lang="zh-CN" altLang="en-US" b="1">
                <a:solidFill>
                  <a:schemeClr val="tx1"/>
                </a:solidFill>
                <a:latin typeface="楷体" panose="02010609060101010101" charset="-122"/>
                <a:ea typeface="楷体" panose="02010609060101010101" charset="-122"/>
                <a:cs typeface="楷体" panose="02010609060101010101" charset="-122"/>
                <a:sym typeface="+mn-ea"/>
              </a:rPr>
              <a:t>、</a:t>
            </a:r>
            <a:r>
              <a:rPr lang="zh-CN" altLang="zh-CN" b="1">
                <a:solidFill>
                  <a:schemeClr val="tx1"/>
                </a:solidFill>
                <a:latin typeface="楷体" panose="02010609060101010101" charset="-122"/>
                <a:ea typeface="楷体" panose="02010609060101010101" charset="-122"/>
                <a:cs typeface="楷体" panose="02010609060101010101" charset="-122"/>
                <a:sym typeface="+mn-ea"/>
              </a:rPr>
              <a:t>MQ消费者消息能够正确消费消息，采用手动</a:t>
            </a:r>
            <a:r>
              <a:rPr lang="en-US" altLang="zh-CN" b="1">
                <a:solidFill>
                  <a:schemeClr val="tx1"/>
                </a:solidFill>
                <a:latin typeface="楷体" panose="02010609060101010101" charset="-122"/>
                <a:ea typeface="楷体" panose="02010609060101010101" charset="-122"/>
                <a:cs typeface="楷体" panose="02010609060101010101" charset="-122"/>
                <a:sym typeface="+mn-ea"/>
              </a:rPr>
              <a:t>ACK</a:t>
            </a:r>
            <a:r>
              <a:rPr lang="zh-CN" altLang="en-US" b="1">
                <a:solidFill>
                  <a:schemeClr val="tx1"/>
                </a:solidFill>
                <a:latin typeface="楷体" panose="02010609060101010101" charset="-122"/>
                <a:ea typeface="楷体" panose="02010609060101010101" charset="-122"/>
                <a:cs typeface="楷体" panose="02010609060101010101" charset="-122"/>
                <a:sym typeface="+mn-ea"/>
              </a:rPr>
              <a:t>模式（注意重试幂等性问题）</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sym typeface="+mn-ea"/>
              </a:rPr>
              <a:t>3</a:t>
            </a:r>
            <a:r>
              <a:rPr lang="zh-CN" altLang="en-US" b="1">
                <a:solidFill>
                  <a:schemeClr val="tx1"/>
                </a:solidFill>
                <a:latin typeface="楷体" panose="02010609060101010101" charset="-122"/>
                <a:ea typeface="楷体" panose="02010609060101010101" charset="-122"/>
                <a:cs typeface="楷体" panose="02010609060101010101" charset="-122"/>
                <a:sym typeface="+mn-ea"/>
              </a:rPr>
              <a:t>、如何保证第一个事务先执行，采用补偿机制，在创建一个补单消费者进行监听，如果订单没有创建成功，进行补单。</a:t>
            </a:r>
            <a:endParaRPr lang="en-US" altLang="zh-CN" b="1">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18" name="文本框 17"/>
          <p:cNvSpPr txBox="1"/>
          <p:nvPr/>
        </p:nvSpPr>
        <p:spPr>
          <a:xfrm>
            <a:off x="382270" y="1193800"/>
            <a:ext cx="11645265" cy="1419860"/>
          </a:xfrm>
          <a:prstGeom prst="rect">
            <a:avLst/>
          </a:prstGeom>
          <a:noFill/>
        </p:spPr>
        <p:txBody>
          <a:bodyPr wrap="square" rtlCol="0">
            <a:spAutoFit/>
          </a:bodyPr>
          <a:p>
            <a:pPr>
              <a:lnSpc>
                <a:spcPct val="120000"/>
              </a:lnSpc>
            </a:pPr>
            <a:r>
              <a:rPr lang="zh-CN" altLang="en-US" b="1">
                <a:solidFill>
                  <a:schemeClr val="tx1"/>
                </a:solidFill>
                <a:latin typeface="楷体" panose="02010609060101010101" charset="-122"/>
                <a:ea typeface="楷体" panose="02010609060101010101" charset="-122"/>
                <a:cs typeface="楷体" panose="02010609060101010101" charset="-122"/>
                <a:sym typeface="+mn-ea"/>
              </a:rPr>
              <a:t>案例：</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solidFill>
                  <a:schemeClr val="tx1"/>
                </a:solidFill>
                <a:latin typeface="楷体" panose="02010609060101010101" charset="-122"/>
                <a:ea typeface="楷体" panose="02010609060101010101" charset="-122"/>
                <a:cs typeface="楷体" panose="02010609060101010101" charset="-122"/>
                <a:sym typeface="+mn-ea"/>
              </a:rPr>
              <a:t>经典案例，以目前流行点外卖的案例，用户下单后，调用订单服务，然后订单服务调用派单系统通知送外卖人员送单，这时候订单系统与派单系统采用</a:t>
            </a:r>
            <a:r>
              <a:rPr lang="en-US" altLang="zh-CN" b="1">
                <a:solidFill>
                  <a:schemeClr val="tx1"/>
                </a:solidFill>
                <a:latin typeface="楷体" panose="02010609060101010101" charset="-122"/>
                <a:ea typeface="楷体" panose="02010609060101010101" charset="-122"/>
                <a:cs typeface="楷体" panose="02010609060101010101" charset="-122"/>
                <a:sym typeface="+mn-ea"/>
              </a:rPr>
              <a:t>MQ</a:t>
            </a:r>
            <a:r>
              <a:rPr lang="zh-CN" altLang="en-US" b="1">
                <a:solidFill>
                  <a:schemeClr val="tx1"/>
                </a:solidFill>
                <a:latin typeface="楷体" panose="02010609060101010101" charset="-122"/>
                <a:ea typeface="楷体" panose="02010609060101010101" charset="-122"/>
                <a:cs typeface="楷体" panose="02010609060101010101" charset="-122"/>
                <a:sym typeface="+mn-ea"/>
              </a:rPr>
              <a:t>异步通讯。</a:t>
            </a: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solidFill>
                <a:schemeClr val="tx1"/>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11379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334770" y="1021080"/>
            <a:ext cx="8054340" cy="4154170"/>
          </a:xfrm>
          <a:prstGeom prst="rect">
            <a:avLst/>
          </a:prstGeom>
          <a:noFill/>
        </p:spPr>
        <p:txBody>
          <a:bodyPr wrap="square" rtlCol="0">
            <a:spAutoFit/>
          </a:bodyPr>
          <a:p>
            <a:r>
              <a:rPr lang="en-US" altLang="zh-CN" sz="2000" b="1">
                <a:latin typeface="楷体" panose="02010609060101010101" charset="-122"/>
                <a:ea typeface="楷体" panose="02010609060101010101" charset="-122"/>
                <a:cs typeface="楷体" panose="02010609060101010101" charset="-122"/>
              </a:rPr>
              <a:t>1.</a:t>
            </a:r>
            <a:r>
              <a:rPr lang="zh-CN" altLang="en-US" sz="2000" b="1">
                <a:latin typeface="楷体" panose="02010609060101010101" charset="-122"/>
                <a:ea typeface="楷体" panose="02010609060101010101" charset="-122"/>
                <a:cs typeface="楷体" panose="02010609060101010101" charset="-122"/>
              </a:rPr>
              <a:t>RabbitMQ课程介绍</a:t>
            </a:r>
            <a:endParaRPr lang="zh-CN" altLang="en-US" sz="2000" b="1">
              <a:latin typeface="楷体" panose="02010609060101010101" charset="-122"/>
              <a:ea typeface="楷体" panose="02010609060101010101" charset="-122"/>
              <a:cs typeface="楷体" panose="02010609060101010101" charset="-122"/>
            </a:endParaRPr>
          </a:p>
          <a:p>
            <a:r>
              <a:rPr lang="en-US" altLang="zh-CN" sz="2000" b="1">
                <a:latin typeface="楷体" panose="02010609060101010101" charset="-122"/>
                <a:ea typeface="楷体" panose="02010609060101010101" charset="-122"/>
                <a:cs typeface="楷体" panose="02010609060101010101" charset="-122"/>
                <a:sym typeface="+mn-ea"/>
              </a:rPr>
              <a:t>2.</a:t>
            </a:r>
            <a:r>
              <a:rPr lang="zh-CN" altLang="en-US" sz="2000" b="1">
                <a:latin typeface="楷体" panose="02010609060101010101" charset="-122"/>
                <a:ea typeface="楷体" panose="02010609060101010101" charset="-122"/>
                <a:cs typeface="楷体" panose="02010609060101010101" charset="-122"/>
                <a:sym typeface="+mn-ea"/>
              </a:rPr>
              <a:t>RabbitMQ与其他</a:t>
            </a:r>
            <a:r>
              <a:rPr lang="en-US" altLang="zh-CN" sz="2000" b="1">
                <a:latin typeface="楷体" panose="02010609060101010101" charset="-122"/>
                <a:ea typeface="楷体" panose="02010609060101010101" charset="-122"/>
                <a:cs typeface="楷体" panose="02010609060101010101" charset="-122"/>
                <a:sym typeface="+mn-ea"/>
              </a:rPr>
              <a:t>MQ</a:t>
            </a:r>
            <a:r>
              <a:rPr lang="zh-CN" altLang="en-US" sz="2000" b="1">
                <a:latin typeface="楷体" panose="02010609060101010101" charset="-122"/>
                <a:ea typeface="楷体" panose="02010609060101010101" charset="-122"/>
                <a:cs typeface="楷体" panose="02010609060101010101" charset="-122"/>
                <a:sym typeface="+mn-ea"/>
              </a:rPr>
              <a:t>有什么不同</a:t>
            </a:r>
            <a:endParaRPr lang="zh-CN" altLang="en-US" sz="2000" b="1">
              <a:latin typeface="楷体" panose="02010609060101010101" charset="-122"/>
              <a:ea typeface="楷体" panose="02010609060101010101" charset="-122"/>
              <a:cs typeface="楷体" panose="02010609060101010101" charset="-122"/>
            </a:endParaRPr>
          </a:p>
          <a:p>
            <a:r>
              <a:rPr lang="en-US" altLang="zh-CN" sz="2000" b="1">
                <a:latin typeface="楷体" panose="02010609060101010101" charset="-122"/>
                <a:ea typeface="楷体" panose="02010609060101010101" charset="-122"/>
                <a:cs typeface="楷体" panose="02010609060101010101" charset="-122"/>
                <a:sym typeface="+mn-ea"/>
              </a:rPr>
              <a:t>3.Windows</a:t>
            </a:r>
            <a:r>
              <a:rPr lang="zh-CN" altLang="en-US" sz="2000" b="1">
                <a:latin typeface="楷体" panose="02010609060101010101" charset="-122"/>
                <a:ea typeface="楷体" panose="02010609060101010101" charset="-122"/>
                <a:cs typeface="楷体" panose="02010609060101010101" charset="-122"/>
                <a:sym typeface="+mn-ea"/>
              </a:rPr>
              <a:t>环境搭建</a:t>
            </a:r>
            <a:endParaRPr lang="zh-CN" altLang="en-US" sz="2000" b="1">
              <a:latin typeface="楷体" panose="02010609060101010101" charset="-122"/>
              <a:ea typeface="楷体" panose="02010609060101010101" charset="-122"/>
              <a:cs typeface="楷体" panose="02010609060101010101" charset="-122"/>
              <a:sym typeface="+mn-ea"/>
            </a:endParaRPr>
          </a:p>
          <a:p>
            <a:r>
              <a:rPr lang="en-US" altLang="zh-CN" sz="2000" b="1">
                <a:latin typeface="楷体" panose="02010609060101010101" charset="-122"/>
                <a:ea typeface="楷体" panose="02010609060101010101" charset="-122"/>
                <a:cs typeface="楷体" panose="02010609060101010101" charset="-122"/>
                <a:sym typeface="+mn-ea"/>
              </a:rPr>
              <a:t>4.</a:t>
            </a:r>
            <a:r>
              <a:rPr lang="zh-CN" altLang="en-US" sz="2000" b="1">
                <a:latin typeface="楷体" panose="02010609060101010101" charset="-122"/>
                <a:ea typeface="楷体" panose="02010609060101010101" charset="-122"/>
                <a:cs typeface="楷体" panose="02010609060101010101" charset="-122"/>
                <a:sym typeface="+mn-ea"/>
              </a:rPr>
              <a:t>RabbitMQ管理平台介绍</a:t>
            </a:r>
            <a:endParaRPr lang="zh-CN" altLang="en-US" sz="2000" b="1">
              <a:latin typeface="楷体" panose="02010609060101010101" charset="-122"/>
              <a:ea typeface="楷体" panose="02010609060101010101" charset="-122"/>
              <a:cs typeface="楷体" panose="02010609060101010101" charset="-122"/>
              <a:sym typeface="+mn-ea"/>
            </a:endParaRPr>
          </a:p>
          <a:p>
            <a:r>
              <a:rPr lang="en-US" altLang="zh-CN" sz="2000" b="1">
                <a:latin typeface="楷体" panose="02010609060101010101" charset="-122"/>
                <a:ea typeface="楷体" panose="02010609060101010101" charset="-122"/>
                <a:cs typeface="楷体" panose="02010609060101010101" charset="-122"/>
                <a:sym typeface="+mn-ea"/>
              </a:rPr>
              <a:t>5.</a:t>
            </a:r>
            <a:r>
              <a:rPr lang="zh-CN" altLang="en-US" sz="2000" b="1">
                <a:latin typeface="楷体" panose="02010609060101010101" charset="-122"/>
                <a:ea typeface="楷体" panose="02010609060101010101" charset="-122"/>
                <a:cs typeface="楷体" panose="02010609060101010101" charset="-122"/>
                <a:sym typeface="+mn-ea"/>
              </a:rPr>
              <a:t>VirtualHost与权限管理</a:t>
            </a:r>
            <a:endParaRPr lang="zh-CN" altLang="en-US" sz="2000" b="1">
              <a:latin typeface="楷体" panose="02010609060101010101" charset="-122"/>
              <a:ea typeface="楷体" panose="02010609060101010101" charset="-122"/>
              <a:cs typeface="楷体" panose="02010609060101010101" charset="-122"/>
              <a:sym typeface="+mn-ea"/>
            </a:endParaRPr>
          </a:p>
          <a:p>
            <a:r>
              <a:rPr lang="en-US" altLang="zh-CN" sz="2000" b="1">
                <a:latin typeface="楷体" panose="02010609060101010101" charset="-122"/>
                <a:ea typeface="楷体" panose="02010609060101010101" charset="-122"/>
                <a:cs typeface="楷体" panose="02010609060101010101" charset="-122"/>
                <a:sym typeface="+mn-ea"/>
              </a:rPr>
              <a:t>6.</a:t>
            </a:r>
            <a:r>
              <a:rPr lang="zh-CN" altLang="en-US" sz="2000" b="1">
                <a:latin typeface="楷体" panose="02010609060101010101" charset="-122"/>
                <a:ea typeface="楷体" panose="02010609060101010101" charset="-122"/>
                <a:cs typeface="楷体" panose="02010609060101010101" charset="-122"/>
                <a:sym typeface="+mn-ea"/>
              </a:rPr>
              <a:t>RabbitMQ简单与工作队列</a:t>
            </a:r>
            <a:r>
              <a:rPr lang="zh-CN" altLang="en-US" sz="2000" b="1">
                <a:latin typeface="楷体" panose="02010609060101010101" charset="-122"/>
                <a:ea typeface="楷体" panose="02010609060101010101" charset="-122"/>
                <a:cs typeface="楷体" panose="02010609060101010101" charset="-122"/>
              </a:rPr>
              <a:t>    </a:t>
            </a:r>
            <a:endParaRPr lang="zh-CN" altLang="en-US" sz="2000"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sym typeface="+mn-ea"/>
              </a:rPr>
              <a:t>7.</a:t>
            </a:r>
            <a:r>
              <a:rPr lang="zh-CN" altLang="en-US" b="1">
                <a:latin typeface="楷体" panose="02010609060101010101" charset="-122"/>
                <a:ea typeface="楷体" panose="02010609060101010101" charset="-122"/>
                <a:cs typeface="楷体" panose="02010609060101010101" charset="-122"/>
                <a:sym typeface="+mn-ea"/>
              </a:rPr>
              <a:t>RabbitMQ消息</a:t>
            </a:r>
            <a:r>
              <a:rPr lang="en-US" altLang="zh-CN" b="1">
                <a:latin typeface="楷体" panose="02010609060101010101" charset="-122"/>
                <a:ea typeface="楷体" panose="02010609060101010101" charset="-122"/>
                <a:cs typeface="楷体" panose="02010609060101010101" charset="-122"/>
                <a:sym typeface="+mn-ea"/>
              </a:rPr>
              <a:t>Ack</a:t>
            </a:r>
            <a:r>
              <a:rPr lang="zh-CN" altLang="en-US" b="1">
                <a:latin typeface="楷体" panose="02010609060101010101" charset="-122"/>
                <a:ea typeface="楷体" panose="02010609060101010101" charset="-122"/>
                <a:cs typeface="楷体" panose="02010609060101010101" charset="-122"/>
                <a:sym typeface="+mn-ea"/>
              </a:rPr>
              <a:t>应答模式</a:t>
            </a:r>
            <a:endParaRPr lang="zh-CN" altLang="en-US" b="1">
              <a:latin typeface="楷体" panose="02010609060101010101" charset="-122"/>
              <a:ea typeface="楷体" panose="02010609060101010101" charset="-122"/>
              <a:cs typeface="楷体" panose="02010609060101010101" charset="-122"/>
              <a:sym typeface="+mn-ea"/>
            </a:endParaRPr>
          </a:p>
          <a:p>
            <a:r>
              <a:rPr lang="en-US" altLang="zh-CN" b="1">
                <a:latin typeface="楷体" panose="02010609060101010101" charset="-122"/>
                <a:ea typeface="楷体" panose="02010609060101010101" charset="-122"/>
                <a:cs typeface="楷体" panose="02010609060101010101" charset="-122"/>
                <a:sym typeface="+mn-ea"/>
              </a:rPr>
              <a:t>8.</a:t>
            </a:r>
            <a:r>
              <a:rPr lang="zh-CN" altLang="en-US" b="1">
                <a:latin typeface="楷体" panose="02010609060101010101" charset="-122"/>
                <a:ea typeface="楷体" panose="02010609060101010101" charset="-122"/>
                <a:cs typeface="楷体" panose="02010609060101010101" charset="-122"/>
                <a:sym typeface="+mn-ea"/>
              </a:rPr>
              <a:t>RabbitMQ持久化机制</a:t>
            </a:r>
            <a:endParaRPr lang="zh-CN" altLang="en-US" b="1">
              <a:latin typeface="楷体" panose="02010609060101010101" charset="-122"/>
              <a:ea typeface="楷体" panose="02010609060101010101" charset="-122"/>
              <a:cs typeface="楷体" panose="02010609060101010101" charset="-122"/>
              <a:sym typeface="+mn-ea"/>
            </a:endParaRPr>
          </a:p>
          <a:p>
            <a:r>
              <a:rPr lang="en-US" altLang="zh-CN" b="1">
                <a:latin typeface="楷体" panose="02010609060101010101" charset="-122"/>
                <a:ea typeface="楷体" panose="02010609060101010101" charset="-122"/>
                <a:cs typeface="楷体" panose="02010609060101010101" charset="-122"/>
                <a:sym typeface="+mn-ea"/>
              </a:rPr>
              <a:t>9.</a:t>
            </a:r>
            <a:r>
              <a:rPr lang="zh-CN" altLang="en-US" b="1">
                <a:latin typeface="楷体" panose="02010609060101010101" charset="-122"/>
                <a:ea typeface="楷体" panose="02010609060101010101" charset="-122"/>
                <a:cs typeface="楷体" panose="02010609060101010101" charset="-122"/>
                <a:sym typeface="+mn-ea"/>
              </a:rPr>
              <a:t>RabbitMQ订阅模式</a:t>
            </a:r>
            <a:endParaRPr lang="zh-CN" altLang="en-US" b="1">
              <a:latin typeface="楷体" panose="02010609060101010101" charset="-122"/>
              <a:ea typeface="楷体" panose="02010609060101010101" charset="-122"/>
              <a:cs typeface="楷体" panose="02010609060101010101" charset="-122"/>
              <a:sym typeface="+mn-ea"/>
            </a:endParaRPr>
          </a:p>
          <a:p>
            <a:r>
              <a:rPr lang="en-US" altLang="zh-CN" b="1">
                <a:latin typeface="楷体" panose="02010609060101010101" charset="-122"/>
                <a:ea typeface="楷体" panose="02010609060101010101" charset="-122"/>
                <a:cs typeface="楷体" panose="02010609060101010101" charset="-122"/>
                <a:sym typeface="+mn-ea"/>
              </a:rPr>
              <a:t>10.</a:t>
            </a:r>
            <a:r>
              <a:rPr lang="zh-CN" altLang="en-US" b="1">
                <a:latin typeface="楷体" panose="02010609060101010101" charset="-122"/>
                <a:ea typeface="楷体" panose="02010609060101010101" charset="-122"/>
                <a:cs typeface="楷体" panose="02010609060101010101" charset="-122"/>
                <a:sym typeface="+mn-ea"/>
              </a:rPr>
              <a:t>RabbitMQ路由模式</a:t>
            </a:r>
            <a:endParaRPr lang="zh-CN" altLang="en-US" b="1">
              <a:latin typeface="楷体" panose="02010609060101010101" charset="-122"/>
              <a:ea typeface="楷体" panose="02010609060101010101" charset="-122"/>
              <a:cs typeface="楷体" panose="02010609060101010101" charset="-122"/>
              <a:sym typeface="+mn-ea"/>
            </a:endParaRPr>
          </a:p>
          <a:p>
            <a:r>
              <a:rPr lang="en-US" altLang="zh-CN" b="1">
                <a:latin typeface="楷体" panose="02010609060101010101" charset="-122"/>
                <a:ea typeface="楷体" panose="02010609060101010101" charset="-122"/>
                <a:cs typeface="楷体" panose="02010609060101010101" charset="-122"/>
                <a:sym typeface="+mn-ea"/>
              </a:rPr>
              <a:t>11.SpringBoot</a:t>
            </a:r>
            <a:r>
              <a:rPr lang="zh-CN" altLang="en-US" b="1">
                <a:latin typeface="楷体" panose="02010609060101010101" charset="-122"/>
                <a:ea typeface="楷体" panose="02010609060101010101" charset="-122"/>
                <a:cs typeface="楷体" panose="02010609060101010101" charset="-122"/>
                <a:sym typeface="+mn-ea"/>
              </a:rPr>
              <a:t>整合RabbitMQ</a:t>
            </a:r>
            <a:endParaRPr lang="zh-CN" altLang="en-US" b="1">
              <a:latin typeface="楷体" panose="02010609060101010101" charset="-122"/>
              <a:ea typeface="楷体" panose="02010609060101010101" charset="-122"/>
              <a:cs typeface="楷体" panose="02010609060101010101" charset="-122"/>
              <a:sym typeface="+mn-ea"/>
            </a:endParaRPr>
          </a:p>
          <a:p>
            <a:r>
              <a:rPr lang="en-US" altLang="zh-CN" b="1">
                <a:latin typeface="楷体" panose="02010609060101010101" charset="-122"/>
                <a:ea typeface="楷体" panose="02010609060101010101" charset="-122"/>
                <a:cs typeface="楷体" panose="02010609060101010101" charset="-122"/>
                <a:sym typeface="+mn-ea"/>
              </a:rPr>
              <a:t>12.</a:t>
            </a:r>
            <a:r>
              <a:rPr lang="zh-CN" altLang="en-US" b="1">
                <a:latin typeface="楷体" panose="02010609060101010101" charset="-122"/>
                <a:ea typeface="楷体" panose="02010609060101010101" charset="-122"/>
                <a:cs typeface="楷体" panose="02010609060101010101" charset="-122"/>
                <a:sym typeface="+mn-ea"/>
              </a:rPr>
              <a:t>RabbitMQ幂等性解决方案</a:t>
            </a:r>
            <a:endParaRPr lang="zh-CN" altLang="en-US" b="1">
              <a:latin typeface="楷体" panose="02010609060101010101" charset="-122"/>
              <a:ea typeface="楷体" panose="02010609060101010101" charset="-122"/>
              <a:cs typeface="楷体" panose="02010609060101010101" charset="-122"/>
              <a:sym typeface="+mn-ea"/>
            </a:endParaRPr>
          </a:p>
          <a:p>
            <a:endParaRPr lang="zh-CN" altLang="en-US">
              <a:latin typeface="微软雅黑" panose="020B0503020204020204" pitchFamily="34" charset="-122"/>
              <a:ea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230822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229171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RabbitMQ简介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RabbitMQ是一个由erlang开发的AMQP（Advanced Message Queue ）的开源实现。AMQP 的出现其实也是应了广大人民群众的需求，虽然在同步消息通讯的世界里有很多公开标准（如 COBAR的 IIOP ，或者是 SOAP 等），但是在异步消息处理中却不是这样，只有大企业有一些商业实现（如微软的 MSMQ ，IBM 的 Websphere MQ 等），因此，在 2006 年的 6 月，Cisco 、Redhat、iMatix 等联合制定了 AMQP 的公开标准。</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RabbitMQ是由RabbitMQ Technologies Ltd开发并且提供商业支持的。该公司在2010年4月被SpringSource（VMWare的一个部门）收购。在2013年5月被并入Pivotal。其实VMWare，Pivotal和EMC本质上是一家的。不同的是VMWare是独立上市子公司，而Pivotal是整合了EMC的某些资源，现在并没有上市。</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RabbitMQ的官网是http://www.rabbitmq.com</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百度百科</a:t>
            </a:r>
            <a:r>
              <a:rPr lang="en-US" altLang="zh-CN" b="1">
                <a:latin typeface="楷体" panose="02010609060101010101" charset="-122"/>
                <a:ea typeface="楷体" panose="02010609060101010101" charset="-122"/>
                <a:cs typeface="楷体" panose="02010609060101010101" charset="-122"/>
              </a:rPr>
              <a:t>amqp</a:t>
            </a:r>
            <a:r>
              <a:rPr lang="zh-CN" altLang="en-US" b="1">
                <a:latin typeface="楷体" panose="02010609060101010101" charset="-122"/>
                <a:ea typeface="楷体" panose="02010609060101010101" charset="-122"/>
                <a:cs typeface="楷体" panose="02010609060101010101" charset="-122"/>
              </a:rPr>
              <a:t>协议介绍https://baike.baidu.com/item/AMQP/8354716?fr=aladdin</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b="1">
                <a:solidFill>
                  <a:srgbClr val="FF0000"/>
                </a:solidFill>
                <a:latin typeface="楷体" panose="02010609060101010101" charset="-122"/>
                <a:ea typeface="楷体" panose="02010609060101010101" charset="-122"/>
                <a:cs typeface="楷体" panose="02010609060101010101" charset="-122"/>
              </a:rPr>
              <a:t>注意</a:t>
            </a:r>
            <a:r>
              <a:rPr lang="en-US" altLang="zh-CN" b="1">
                <a:solidFill>
                  <a:srgbClr val="FF0000"/>
                </a:solidFill>
                <a:latin typeface="楷体" panose="02010609060101010101" charset="-122"/>
                <a:ea typeface="楷体" panose="02010609060101010101" charset="-122"/>
                <a:cs typeface="楷体" panose="02010609060101010101" charset="-122"/>
              </a:rPr>
              <a:t>:</a:t>
            </a:r>
            <a:r>
              <a:rPr lang="zh-CN" b="1">
                <a:solidFill>
                  <a:srgbClr val="FF0000"/>
                </a:solidFill>
                <a:latin typeface="楷体" panose="02010609060101010101" charset="-122"/>
                <a:ea typeface="楷体" panose="02010609060101010101" charset="-122"/>
                <a:cs typeface="楷体" panose="02010609060101010101" charset="-122"/>
                <a:sym typeface="+mn-ea"/>
              </a:rPr>
              <a:t>RabbitMQ是采用erlang语言开发的，所以必须有erlang环境才可以运行</a:t>
            </a:r>
            <a:endParaRPr lang="zh-CN" b="1">
              <a:solidFill>
                <a:srgbClr val="FF0000"/>
              </a:solidFill>
              <a:latin typeface="楷体" panose="02010609060101010101" charset="-122"/>
              <a:ea typeface="楷体" panose="02010609060101010101" charset="-122"/>
              <a:cs typeface="楷体" panose="02010609060101010101" charset="-122"/>
            </a:endParaRPr>
          </a:p>
          <a:p>
            <a:pPr>
              <a:lnSpc>
                <a:spcPct val="120000"/>
              </a:lnSpc>
            </a:pPr>
            <a:endParaRPr lang="zh-CN"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67335"/>
            <a:ext cx="3624580" cy="953135"/>
          </a:xfrm>
          <a:prstGeom prst="rect">
            <a:avLst/>
          </a:prstGeom>
          <a:noFill/>
        </p:spPr>
        <p:txBody>
          <a:bodyPr wrap="square" rtlCol="0">
            <a:spAutoFit/>
          </a:bodyPr>
          <a:p>
            <a:pPr algn="l">
              <a:lnSpc>
                <a:spcPct val="140000"/>
              </a:lnSpc>
            </a:pPr>
            <a:r>
              <a:rPr lang="zh-CN" altLang="en-US" sz="2000" b="1">
                <a:solidFill>
                  <a:schemeClr val="bg1"/>
                </a:solidFill>
                <a:latin typeface="楷体" panose="02010609060101010101" charset="-122"/>
                <a:ea typeface="楷体" panose="02010609060101010101" charset="-122"/>
                <a:cs typeface="楷体" panose="02010609060101010101" charset="-122"/>
                <a:sym typeface="+mn-ea"/>
              </a:rPr>
              <a:t>RabbitMQ与其他</a:t>
            </a:r>
            <a:r>
              <a:rPr lang="en-US" altLang="zh-CN" sz="2000" b="1">
                <a:solidFill>
                  <a:schemeClr val="bg1"/>
                </a:solidFill>
                <a:latin typeface="楷体" panose="02010609060101010101" charset="-122"/>
                <a:ea typeface="楷体" panose="02010609060101010101" charset="-122"/>
                <a:cs typeface="楷体" panose="02010609060101010101" charset="-122"/>
                <a:sym typeface="+mn-ea"/>
              </a:rPr>
              <a:t>MQ</a:t>
            </a:r>
            <a:r>
              <a:rPr lang="zh-CN" altLang="en-US" sz="2000" b="1">
                <a:solidFill>
                  <a:schemeClr val="bg1"/>
                </a:solidFill>
                <a:latin typeface="楷体" panose="02010609060101010101" charset="-122"/>
                <a:ea typeface="楷体" panose="02010609060101010101" charset="-122"/>
                <a:cs typeface="楷体" panose="02010609060101010101" charset="-122"/>
                <a:sym typeface="+mn-ea"/>
              </a:rPr>
              <a:t>有什么不同</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RabbitMQ是一个由erlang开发的AMQP（Advanced Message Queue ）的开源实现。AMQP 的出现其实也是应了广大人民群众的需求，虽然在同步消息通讯的世界里有很多公开标准（如 COBAR的 IIOP ，或者是 SOAP 等），但是在异步消息处理中却不是这样，只有大企业有一些商业实现（如微软的 MSMQ ，IBM 的 Websphere MQ 等），因此，在 2006 年的 6 月，Cisco 、Redhat、iMatix 等联合制定了 AMQP 的公开标准。</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RabbitMQ是由RabbitMQ Technologies Ltd开发并且提供商业支持的。该公司在2010年4月被SpringSource（VMWare的一个部门）收购。在2013年5月被并入Pivotal。其实VMWare，Pivotal和EMC本质上是一家的。不同的是VMWare是独立上市子公司，而Pivotal是整合了EMC的某些资源，现在并没有上市。</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RabbitMQ的官网是http://www.rabbitmq.com</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solidFill>
                  <a:srgbClr val="FF0000"/>
                </a:solidFill>
                <a:latin typeface="楷体" panose="02010609060101010101" charset="-122"/>
                <a:ea typeface="楷体" panose="02010609060101010101" charset="-122"/>
                <a:cs typeface="楷体" panose="02010609060101010101" charset="-122"/>
              </a:rPr>
              <a:t>注意</a:t>
            </a:r>
            <a:r>
              <a:rPr lang="en-US" altLang="zh-CN" b="1">
                <a:solidFill>
                  <a:srgbClr val="FF0000"/>
                </a:solidFill>
                <a:latin typeface="楷体" panose="02010609060101010101" charset="-122"/>
                <a:ea typeface="楷体" panose="02010609060101010101" charset="-122"/>
                <a:cs typeface="楷体" panose="02010609060101010101" charset="-122"/>
              </a:rPr>
              <a:t>:</a:t>
            </a:r>
            <a:r>
              <a:rPr lang="zh-CN" b="1">
                <a:solidFill>
                  <a:srgbClr val="FF0000"/>
                </a:solidFill>
                <a:latin typeface="楷体" panose="02010609060101010101" charset="-122"/>
                <a:ea typeface="楷体" panose="02010609060101010101" charset="-122"/>
                <a:cs typeface="楷体" panose="02010609060101010101" charset="-122"/>
                <a:sym typeface="+mn-ea"/>
              </a:rPr>
              <a:t>RabbitMQ是采用erlang语言开发的，所以必须有erlang环境才可以运行</a:t>
            </a:r>
            <a:endParaRPr lang="zh-CN" b="1">
              <a:solidFill>
                <a:srgbClr val="FF0000"/>
              </a:solidFill>
              <a:latin typeface="楷体" panose="02010609060101010101" charset="-122"/>
              <a:ea typeface="楷体" panose="02010609060101010101" charset="-122"/>
              <a:cs typeface="楷体" panose="02010609060101010101" charset="-122"/>
            </a:endParaRPr>
          </a:p>
          <a:p>
            <a:pPr>
              <a:lnSpc>
                <a:spcPct val="120000"/>
              </a:lnSpc>
            </a:pPr>
            <a:endParaRPr lang="zh-CN" b="1">
              <a:solidFill>
                <a:srgbClr val="FF0000"/>
              </a:solidFill>
              <a:latin typeface="楷体" panose="02010609060101010101" charset="-122"/>
              <a:ea typeface="楷体" panose="02010609060101010101" charset="-122"/>
              <a:cs typeface="楷体" panose="02010609060101010101" charset="-122"/>
            </a:endParaRPr>
          </a:p>
        </p:txBody>
      </p:sp>
      <p:pic>
        <p:nvPicPr>
          <p:cNvPr id="18" name="图片 17" descr="培训"/>
          <p:cNvPicPr>
            <a:picLocks noChangeAspect="1"/>
          </p:cNvPicPr>
          <p:nvPr/>
        </p:nvPicPr>
        <p:blipFill>
          <a:blip r:embed="rId2"/>
          <a:stretch>
            <a:fillRect/>
          </a:stretch>
        </p:blipFill>
        <p:spPr>
          <a:xfrm>
            <a:off x="-15875" y="6985"/>
            <a:ext cx="12199620" cy="68624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1905"/>
            <a:ext cx="12200255" cy="6862445"/>
          </a:xfrm>
          <a:prstGeom prst="rect">
            <a:avLst/>
          </a:prstGeom>
        </p:spPr>
      </p:pic>
      <p:sp>
        <p:nvSpPr>
          <p:cNvPr id="32" name="横卷形 31"/>
          <p:cNvSpPr/>
          <p:nvPr/>
        </p:nvSpPr>
        <p:spPr>
          <a:xfrm>
            <a:off x="1534795" y="240665"/>
            <a:ext cx="309372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037715" y="240665"/>
            <a:ext cx="3086100" cy="953135"/>
          </a:xfrm>
          <a:prstGeom prst="rect">
            <a:avLst/>
          </a:prstGeom>
          <a:noFill/>
        </p:spPr>
        <p:txBody>
          <a:bodyPr wrap="square" rtlCol="0">
            <a:spAutoFit/>
          </a:bodyPr>
          <a:p>
            <a:pPr algn="l">
              <a:lnSpc>
                <a:spcPct val="140000"/>
              </a:lnSpc>
            </a:pPr>
            <a:r>
              <a:rPr lang="zh-CN" sz="2000" b="1">
                <a:solidFill>
                  <a:schemeClr val="bg1"/>
                </a:solidFill>
                <a:latin typeface="楷体" panose="02010609060101010101" charset="-122"/>
                <a:ea typeface="楷体" panose="02010609060101010101" charset="-122"/>
                <a:cs typeface="楷体" panose="02010609060101010101" charset="-122"/>
                <a:sym typeface="+mn-ea"/>
              </a:rPr>
              <a:t>erlang语言简介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10186035" cy="3080385"/>
          </a:xfrm>
          <a:prstGeom prst="rect">
            <a:avLst/>
          </a:prstGeom>
          <a:noFill/>
        </p:spPr>
        <p:txBody>
          <a:bodyPr wrap="square" rtlCol="0">
            <a:spAutoFit/>
          </a:bodyPr>
          <a:p>
            <a:pPr>
              <a:lnSpc>
                <a:spcPct val="120000"/>
              </a:lnSpc>
            </a:pPr>
            <a:r>
              <a:rPr lang="en-US" altLang="zh-CN" b="1">
                <a:latin typeface="楷体" panose="02010609060101010101" charset="-122"/>
                <a:ea typeface="楷体" panose="02010609060101010101" charset="-122"/>
                <a:cs typeface="楷体" panose="02010609060101010101" charset="-122"/>
              </a:rPr>
              <a:t>Erlang编程语言最初目的是进行大型电信交换设备的软件开发，是一种适用于大规模并行处理环境的高可靠性编程语言。随着多核处理器技术的日渐普及，以及互联网、云计算等技术的发展，该语言的应用范围也有逐渐扩大之势。</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百度百科介绍</a:t>
            </a:r>
            <a:r>
              <a:rPr lang="en-US" altLang="zh-CN" b="1">
                <a:latin typeface="楷体" panose="02010609060101010101" charset="-122"/>
                <a:ea typeface="楷体" panose="02010609060101010101" charset="-122"/>
                <a:cs typeface="楷体" panose="02010609060101010101" charset="-122"/>
              </a:rPr>
              <a:t>:https://baike.baidu.com/item/Erlang%E8%AF%AD%E8%A8%80/20864044?fr=aladdin</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初衷理念实现抗高并发语言</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1905"/>
            <a:ext cx="12200255" cy="6862445"/>
          </a:xfrm>
          <a:prstGeom prst="rect">
            <a:avLst/>
          </a:prstGeom>
        </p:spPr>
      </p:pic>
      <p:sp>
        <p:nvSpPr>
          <p:cNvPr id="32" name="横卷形 31"/>
          <p:cNvSpPr/>
          <p:nvPr/>
        </p:nvSpPr>
        <p:spPr>
          <a:xfrm>
            <a:off x="1534795" y="240665"/>
            <a:ext cx="309372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08610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RabbitMQ环境安装</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3412490"/>
          </a:xfrm>
          <a:prstGeom prst="rect">
            <a:avLst/>
          </a:prstGeom>
          <a:noFill/>
        </p:spPr>
        <p:txBody>
          <a:bodyPr wrap="square" rtlCol="0">
            <a:spAutoFit/>
          </a:bodyPr>
          <a:p>
            <a:pPr>
              <a:lnSpc>
                <a:spcPct val="120000"/>
              </a:lnSpc>
            </a:pPr>
            <a:r>
              <a:rPr lang="en-US" altLang="zh-CN" b="1">
                <a:latin typeface="楷体" panose="02010609060101010101" charset="-122"/>
                <a:ea typeface="楷体" panose="02010609060101010101" charset="-122"/>
                <a:cs typeface="楷体" panose="02010609060101010101" charset="-122"/>
              </a:rPr>
              <a:t>1.下载并安装erlang,下载地址：http://www.erlang.org/download</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2.</a:t>
            </a:r>
            <a:r>
              <a:rPr lang="zh-CN" altLang="en-US" b="1">
                <a:latin typeface="楷体" panose="02010609060101010101" charset="-122"/>
                <a:ea typeface="楷体" panose="02010609060101010101" charset="-122"/>
                <a:cs typeface="楷体" panose="02010609060101010101" charset="-122"/>
              </a:rPr>
              <a:t>配置</a:t>
            </a:r>
            <a:r>
              <a:rPr lang="en-US" altLang="zh-CN" b="1">
                <a:latin typeface="楷体" panose="02010609060101010101" charset="-122"/>
                <a:ea typeface="楷体" panose="02010609060101010101" charset="-122"/>
                <a:cs typeface="楷体" panose="02010609060101010101" charset="-122"/>
                <a:sym typeface="+mn-ea"/>
              </a:rPr>
              <a:t>erlang</a:t>
            </a:r>
            <a:r>
              <a:rPr lang="zh-CN" altLang="en-US" b="1">
                <a:latin typeface="楷体" panose="02010609060101010101" charset="-122"/>
                <a:ea typeface="楷体" panose="02010609060101010101" charset="-122"/>
                <a:cs typeface="楷体" panose="02010609060101010101" charset="-122"/>
                <a:sym typeface="+mn-ea"/>
              </a:rPr>
              <a:t>环境变量信息</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新增环境变量ERLANG_HOME</a:t>
            </a:r>
            <a:r>
              <a:rPr lang="en-US" altLang="zh-CN" b="1">
                <a:latin typeface="楷体" panose="02010609060101010101" charset="-122"/>
                <a:ea typeface="楷体" panose="02010609060101010101" charset="-122"/>
                <a:cs typeface="楷体" panose="02010609060101010101" charset="-122"/>
                <a:sym typeface="+mn-ea"/>
              </a:rPr>
              <a:t>=erlang的安装地址</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  将%ERLANG_HOME%\bin加入到path中</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3.</a:t>
            </a:r>
            <a:r>
              <a:rPr lang="zh-CN" altLang="en-US" b="1">
                <a:latin typeface="楷体" panose="02010609060101010101" charset="-122"/>
                <a:ea typeface="楷体" panose="02010609060101010101" charset="-122"/>
                <a:cs typeface="楷体" panose="02010609060101010101" charset="-122"/>
                <a:sym typeface="+mn-ea"/>
              </a:rPr>
              <a:t>下载并安装RabbitMQ，下载地址：http://www.rabbitmq.com/download.html</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solidFill>
                <a:srgbClr val="FF0000"/>
              </a:solidFill>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rPr>
              <a:t>注意</a:t>
            </a:r>
            <a:r>
              <a:rPr lang="en-US" altLang="zh-CN" b="1">
                <a:solidFill>
                  <a:srgbClr val="FF0000"/>
                </a:solidFill>
                <a:latin typeface="楷体" panose="02010609060101010101" charset="-122"/>
                <a:ea typeface="楷体" panose="02010609060101010101" charset="-122"/>
                <a:cs typeface="楷体" panose="02010609060101010101" charset="-122"/>
              </a:rPr>
              <a:t>: RabbitMQ 它依赖于Erlang,需要先安装Erlang。</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1905"/>
            <a:ext cx="12200255" cy="6862445"/>
          </a:xfrm>
          <a:prstGeom prst="rect">
            <a:avLst/>
          </a:prstGeom>
        </p:spPr>
      </p:pic>
      <p:sp>
        <p:nvSpPr>
          <p:cNvPr id="32" name="横卷形 31"/>
          <p:cNvSpPr/>
          <p:nvPr/>
        </p:nvSpPr>
        <p:spPr>
          <a:xfrm>
            <a:off x="1534795" y="240665"/>
            <a:ext cx="309372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08610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RabbitMQ环境安装</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3412490"/>
          </a:xfrm>
          <a:prstGeom prst="rect">
            <a:avLst/>
          </a:prstGeom>
          <a:noFill/>
        </p:spPr>
        <p:txBody>
          <a:bodyPr wrap="square" rtlCol="0">
            <a:spAutoFit/>
          </a:bodyPr>
          <a:p>
            <a:pPr>
              <a:lnSpc>
                <a:spcPct val="120000"/>
              </a:lnSpc>
            </a:pPr>
            <a:r>
              <a:rPr lang="en-US" altLang="zh-CN" b="1">
                <a:latin typeface="楷体" panose="02010609060101010101" charset="-122"/>
                <a:ea typeface="楷体" panose="02010609060101010101" charset="-122"/>
                <a:cs typeface="楷体" panose="02010609060101010101" charset="-122"/>
              </a:rPr>
              <a:t>1.下载并安装erlang,下载地址：http://www.erlang.org/download</a:t>
            </a: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2.</a:t>
            </a:r>
            <a:r>
              <a:rPr lang="zh-CN" altLang="en-US" b="1">
                <a:latin typeface="楷体" panose="02010609060101010101" charset="-122"/>
                <a:ea typeface="楷体" panose="02010609060101010101" charset="-122"/>
                <a:cs typeface="楷体" panose="02010609060101010101" charset="-122"/>
              </a:rPr>
              <a:t>配置</a:t>
            </a:r>
            <a:r>
              <a:rPr lang="en-US" altLang="zh-CN" b="1">
                <a:latin typeface="楷体" panose="02010609060101010101" charset="-122"/>
                <a:ea typeface="楷体" panose="02010609060101010101" charset="-122"/>
                <a:cs typeface="楷体" panose="02010609060101010101" charset="-122"/>
                <a:sym typeface="+mn-ea"/>
              </a:rPr>
              <a:t>erlang</a:t>
            </a:r>
            <a:r>
              <a:rPr lang="zh-CN" altLang="en-US" b="1">
                <a:latin typeface="楷体" panose="02010609060101010101" charset="-122"/>
                <a:ea typeface="楷体" panose="02010609060101010101" charset="-122"/>
                <a:cs typeface="楷体" panose="02010609060101010101" charset="-122"/>
                <a:sym typeface="+mn-ea"/>
              </a:rPr>
              <a:t>环境变量信息</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新增环境变量ERLANG_HOME</a:t>
            </a:r>
            <a:r>
              <a:rPr lang="en-US" altLang="zh-CN" b="1">
                <a:latin typeface="楷体" panose="02010609060101010101" charset="-122"/>
                <a:ea typeface="楷体" panose="02010609060101010101" charset="-122"/>
                <a:cs typeface="楷体" panose="02010609060101010101" charset="-122"/>
                <a:sym typeface="+mn-ea"/>
              </a:rPr>
              <a:t>=erlang的安装地址</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  将%ERLANG_HOME%\bin加入到path中</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3.</a:t>
            </a:r>
            <a:r>
              <a:rPr lang="zh-CN" altLang="en-US" b="1">
                <a:latin typeface="楷体" panose="02010609060101010101" charset="-122"/>
                <a:ea typeface="楷体" panose="02010609060101010101" charset="-122"/>
                <a:cs typeface="楷体" panose="02010609060101010101" charset="-122"/>
                <a:sym typeface="+mn-ea"/>
              </a:rPr>
              <a:t>下载并安装RabbitMQ，下载地址：http://www.rabbitmq.com/download.html</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solidFill>
                <a:srgbClr val="FF0000"/>
              </a:solidFill>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rPr>
              <a:t>注意</a:t>
            </a:r>
            <a:r>
              <a:rPr lang="en-US" altLang="zh-CN" b="1">
                <a:solidFill>
                  <a:srgbClr val="FF0000"/>
                </a:solidFill>
                <a:latin typeface="楷体" panose="02010609060101010101" charset="-122"/>
                <a:ea typeface="楷体" panose="02010609060101010101" charset="-122"/>
                <a:cs typeface="楷体" panose="02010609060101010101" charset="-122"/>
              </a:rPr>
              <a:t>: RabbitMQ 它依赖于Erlang,需要先安装Erlang。</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ags/tag1.xml><?xml version="1.0" encoding="utf-8"?>
<p:tagLst xmlns:p="http://schemas.openxmlformats.org/presentationml/2006/main">
  <p:tag name="KSO_WM_DOC_GUID" val="{063c0edb-9b01-4cfb-902f-277d4a049fe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12718</Words>
  <Application>WPS 演示</Application>
  <PresentationFormat>宽屏</PresentationFormat>
  <Paragraphs>619</Paragraphs>
  <Slides>25</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飞翔的叶子1420805877</cp:lastModifiedBy>
  <cp:revision>620</cp:revision>
  <dcterms:created xsi:type="dcterms:W3CDTF">2017-04-26T08:43:00Z</dcterms:created>
  <dcterms:modified xsi:type="dcterms:W3CDTF">2019-03-27T08:40:11Z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