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06" r:id="rId5"/>
    <p:sldId id="304" r:id="rId6"/>
    <p:sldId id="310" r:id="rId7"/>
    <p:sldId id="361" r:id="rId8"/>
    <p:sldId id="371" r:id="rId9"/>
    <p:sldId id="362" r:id="rId10"/>
    <p:sldId id="363" r:id="rId11"/>
    <p:sldId id="364" r:id="rId12"/>
    <p:sldId id="372" r:id="rId13"/>
    <p:sldId id="365" r:id="rId14"/>
    <p:sldId id="366" r:id="rId15"/>
    <p:sldId id="367" r:id="rId16"/>
    <p:sldId id="368" r:id="rId17"/>
    <p:sldId id="369" r:id="rId18"/>
    <p:sldId id="370" r:id="rId19"/>
    <p:sldId id="373" r:id="rId20"/>
    <p:sldId id="374" r:id="rId21"/>
    <p:sldId id="309"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FA"/>
    <a:srgbClr val="12B29A"/>
    <a:srgbClr val="2B579A"/>
    <a:srgbClr val="6B89B6"/>
    <a:srgbClr val="F0F0F0"/>
    <a:srgbClr val="FA6B00"/>
    <a:srgbClr val="BB2B2A"/>
    <a:srgbClr val="FA6B04"/>
    <a:srgbClr val="FC8604"/>
    <a:srgbClr val="ADC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3011" autoAdjust="0"/>
  </p:normalViewPr>
  <p:slideViewPr>
    <p:cSldViewPr snapToGrid="0">
      <p:cViewPr>
        <p:scale>
          <a:sx n="50" d="100"/>
          <a:sy n="50" d="100"/>
        </p:scale>
        <p:origin x="1404" y="480"/>
      </p:cViewPr>
      <p:guideLst>
        <p:guide orient="horz" pos="231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5.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8CAD2-8B22-420E-A3F9-DAD2C17189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2C7C8-7AA6-4A52-BB5E-5955A71034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60BC5B-2DDC-49E1-88B6-24E0C4B5FF2F}" type="slidenum">
              <a:rPr lang="zh-CN" altLang="en-US" smtClean="0"/>
            </a:fld>
            <a:endParaRPr lang="zh-CN" altLang="en-US"/>
          </a:p>
        </p:txBody>
      </p:sp>
      <p:sp>
        <p:nvSpPr>
          <p:cNvPr id="6" name="图片占位符 5"/>
          <p:cNvSpPr>
            <a:spLocks noGrp="1"/>
          </p:cNvSpPr>
          <p:nvPr>
            <p:ph type="pic" sz="quarter" idx="13"/>
          </p:nvPr>
        </p:nvSpPr>
        <p:spPr>
          <a:xfrm>
            <a:off x="3581400" y="814109"/>
            <a:ext cx="4049713" cy="4159825"/>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E9EF88C-B433-42FD-8401-1B914518DF16}"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160BC5B-2DDC-49E1-88B6-24E0C4B5FF2F}" type="slidenum">
              <a:rPr lang="zh-CN" altLang="en-US" smtClean="0"/>
            </a:fld>
            <a:endParaRPr lang="zh-CN" altLang="en-US" dirty="0"/>
          </a:p>
        </p:txBody>
      </p:sp>
      <p:sp>
        <p:nvSpPr>
          <p:cNvPr id="6" name="矩形 5"/>
          <p:cNvSpPr/>
          <p:nvPr userDrawn="1"/>
        </p:nvSpPr>
        <p:spPr>
          <a:xfrm>
            <a:off x="711200" y="685800"/>
            <a:ext cx="107696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E9EF88C-B433-42FD-8401-1B914518DF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60BC5B-2DDC-49E1-88B6-24E0C4B5FF2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3E9EF88C-B433-42FD-8401-1B914518DF16}"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A160BC5B-2DDC-49E1-88B6-24E0C4B5FF2F}"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tags" Target="../tags/tag1.xml"/><Relationship Id="rId2" Type="http://schemas.openxmlformats.org/officeDocument/2006/relationships/image" Target="../media/image9.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8.xml"/><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tags" Target="../tags/tag4.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8.xml"/><Relationship Id="rId2" Type="http://schemas.openxmlformats.org/officeDocument/2006/relationships/image" Target="../media/image4.jpe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8.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2646680" y="3716020"/>
            <a:ext cx="8509000" cy="34925"/>
          </a:xfrm>
          <a:prstGeom prst="line">
            <a:avLst/>
          </a:prstGeom>
          <a:ln w="15875">
            <a:solidFill>
              <a:srgbClr val="2B579A"/>
            </a:solidFill>
            <a:tailEnd type="ova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031240" y="2307590"/>
            <a:ext cx="1961515" cy="1961515"/>
          </a:xfrm>
          <a:prstGeom prst="ellipse">
            <a:avLst/>
          </a:prstGeom>
          <a:solidFill>
            <a:srgbClr val="2B579A">
              <a:alpha val="7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308100" y="2584450"/>
            <a:ext cx="1419225" cy="1419225"/>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4800" dirty="0">
                <a:latin typeface="Segoe UI" panose="020B0502040204020203" pitchFamily="34" charset="0"/>
                <a:cs typeface="Segoe UI" panose="020B0502040204020203" pitchFamily="34" charset="0"/>
              </a:rPr>
              <a:t>课题</a:t>
            </a:r>
            <a:endParaRPr lang="zh-CN" sz="4800" dirty="0">
              <a:latin typeface="Segoe UI" panose="020B0502040204020203" pitchFamily="34" charset="0"/>
              <a:cs typeface="Segoe UI" panose="020B0502040204020203" pitchFamily="34" charset="0"/>
            </a:endParaRPr>
          </a:p>
        </p:txBody>
      </p:sp>
      <p:sp>
        <p:nvSpPr>
          <p:cNvPr id="4" name="椭圆 3"/>
          <p:cNvSpPr/>
          <p:nvPr/>
        </p:nvSpPr>
        <p:spPr>
          <a:xfrm>
            <a:off x="992830" y="5597910"/>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82" y="5103866"/>
            <a:ext cx="309823" cy="309823"/>
          </a:xfrm>
          <a:prstGeom prst="ellipse">
            <a:avLst/>
          </a:prstGeom>
          <a:solidFill>
            <a:srgbClr val="2B579A"/>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71024" y="6654661"/>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213894" y="6262776"/>
            <a:ext cx="147376" cy="147376"/>
          </a:xfrm>
          <a:prstGeom prst="ellipse">
            <a:avLst/>
          </a:prstGeom>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81815" y="4614846"/>
            <a:ext cx="147376" cy="147376"/>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87070" y="269240"/>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6266695" y="378183"/>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矩形 16"/>
          <p:cNvSpPr/>
          <p:nvPr/>
        </p:nvSpPr>
        <p:spPr>
          <a:xfrm>
            <a:off x="0" y="25971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494665" y="25971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flipH="1">
            <a:off x="637540" y="25971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8" name="组合 27"/>
          <p:cNvGrpSpPr/>
          <p:nvPr/>
        </p:nvGrpSpPr>
        <p:grpSpPr>
          <a:xfrm rot="19800000">
            <a:off x="11047327" y="5737767"/>
            <a:ext cx="1430938" cy="1085390"/>
            <a:chOff x="46587" y="5707287"/>
            <a:chExt cx="1430938" cy="1085390"/>
          </a:xfrm>
        </p:grpSpPr>
        <p:sp>
          <p:nvSpPr>
            <p:cNvPr id="29" name="椭圆 28"/>
            <p:cNvSpPr/>
            <p:nvPr/>
          </p:nvSpPr>
          <p:spPr>
            <a:xfrm>
              <a:off x="649487" y="6446845"/>
              <a:ext cx="345832" cy="345832"/>
            </a:xfrm>
            <a:prstGeom prst="ellipse">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椭圆 29"/>
            <p:cNvSpPr/>
            <p:nvPr/>
          </p:nvSpPr>
          <p:spPr>
            <a:xfrm>
              <a:off x="966734" y="5707287"/>
              <a:ext cx="510791" cy="510791"/>
            </a:xfrm>
            <a:prstGeom prst="ellipse">
              <a:avLst/>
            </a:prstGeom>
            <a:solidFill>
              <a:srgbClr val="2B579A">
                <a:alpha val="65000"/>
              </a:srgb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46587" y="6234989"/>
              <a:ext cx="221063" cy="221063"/>
            </a:xfrm>
            <a:prstGeom prst="ellipse">
              <a:avLst/>
            </a:prstGeom>
            <a:solidFill>
              <a:srgbClr val="2B579A">
                <a:alpha val="75000"/>
              </a:srgb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1672590" y="2219960"/>
            <a:ext cx="8277225" cy="368300"/>
          </a:xfrm>
          <a:prstGeom prst="rect">
            <a:avLst/>
          </a:prstGeom>
          <a:noFill/>
        </p:spPr>
        <p:txBody>
          <a:bodyPr wrap="square" rtlCol="0">
            <a:spAutoFit/>
          </a:bodyPr>
          <a:p>
            <a:endParaRPr lang="zh-CN" altLang="en-US"/>
          </a:p>
        </p:txBody>
      </p:sp>
      <p:pic>
        <p:nvPicPr>
          <p:cNvPr id="27" name="图片 26" descr="3333"/>
          <p:cNvPicPr>
            <a:picLocks noChangeAspect="1"/>
          </p:cNvPicPr>
          <p:nvPr/>
        </p:nvPicPr>
        <p:blipFill>
          <a:blip r:embed="rId1"/>
          <a:stretch>
            <a:fillRect/>
          </a:stretch>
        </p:blipFill>
        <p:spPr>
          <a:xfrm>
            <a:off x="12065" y="-635"/>
            <a:ext cx="12224385" cy="6876415"/>
          </a:xfrm>
          <a:prstGeom prst="rect">
            <a:avLst/>
          </a:prstGeom>
        </p:spPr>
      </p:pic>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课程内容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87905" y="3306445"/>
            <a:ext cx="8867775" cy="1370965"/>
          </a:xfrm>
          <a:prstGeom prst="rect">
            <a:avLst/>
          </a:prstGeom>
          <a:noFill/>
        </p:spPr>
        <p:txBody>
          <a:bodyPr wrap="square" rtlCol="0">
            <a:spAutoFit/>
          </a:bodyPr>
          <a:p>
            <a:pPr algn="l">
              <a:lnSpc>
                <a:spcPct val="160000"/>
              </a:lnSpc>
            </a:pP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每特教育|蚂蚁课堂Java高端分布式、微服务IT培训。</a:t>
            </a:r>
            <a:b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培训内容:</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分布式、微服务、高可用、高并发、并发编程、JVM、性能调优、真实企业实际项目等。</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6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主讲老师:</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97后Java架构师-蚂蚁课堂创始人-余胜军</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24"/>
          <p:cNvSpPr txBox="1"/>
          <p:nvPr/>
        </p:nvSpPr>
        <p:spPr>
          <a:xfrm>
            <a:off x="2287905" y="4215765"/>
            <a:ext cx="8867775" cy="1382395"/>
          </a:xfrm>
          <a:prstGeom prst="rect">
            <a:avLst/>
          </a:prstGeom>
          <a:noFill/>
        </p:spPr>
        <p:txBody>
          <a:bodyPr wrap="square" rtlCol="0">
            <a:spAutoFit/>
          </a:bodyPr>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余老师微信号:</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QQ</a:t>
            </a:r>
            <a:r>
              <a:rPr lang="en-US" altLang="zh-CN"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644064779或者 1051546329</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官方粉丝群: </a:t>
            </a:r>
            <a:r>
              <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zh-CN" altLang="en-US" sz="14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文本框 20"/>
          <p:cNvSpPr txBox="1"/>
          <p:nvPr/>
        </p:nvSpPr>
        <p:spPr>
          <a:xfrm>
            <a:off x="2553335" y="1385570"/>
            <a:ext cx="9115425" cy="922020"/>
          </a:xfrm>
          <a:prstGeom prst="rect">
            <a:avLst/>
          </a:prstGeom>
          <a:noFill/>
        </p:spPr>
        <p:txBody>
          <a:bodyPr wrap="square" rtlCol="0">
            <a:spAutoFit/>
          </a:bodyPr>
          <a:p>
            <a:pPr algn="l"/>
            <a:r>
              <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彻底解决分布式事务难题</a:t>
            </a:r>
            <a:endParaRPr lang="zh-CN" altLang="en-US" sz="5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374459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AP原理指的是，这三个要素最多只能同时实现两点，不可能三者兼顾。因此在进行分布式架构设计时，必须做出取舍。而对于分布式数据系统，分区容忍性是基本要求，否则就失去了价值。因此设计分布式数据系统，就是在一致性和可用性之间取一个平衡。对于大多数web应用，其实并不需要强一致性，因此牺牲一致性而换取高可用性，是目前多数分布式数据库产品的方向。</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当然，牺牲一致性，并不是完全不管数据的一致性，否则数据是混乱的，那么系统可用性再高分布式再好也没有了价值。牺牲一致性，只是不再要求关系型数据库中的强一致性，而是只要系统能达到最终一致性即可，考虑到客户体验，这个最终一致的时间窗口，要尽可能的对用户透明，也就是需要保障“用户感知到的一致性”。通常是通过数据的多份异步复制来实现系统的高可用和数据的最终一致性的，“用户感知到的一致性”的时间窗口则取决于数据复制到一致状态的时间。</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BASE 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34925" y="1021080"/>
            <a:ext cx="1220025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BASE理论是指，Basically Available（基本可用）、Soft-state（ 软状态/柔性事务）、Eventual Consistency（最终一致性）。是基于CAP定理演化而来，是对CAP中一致性和可用性权衡的结果。核心思想：即使无法做到强一致性，但每个业务根据自身的特点，采用适当的方式来使系统达到最终一致性。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基本可用：指分布式系统在出现故障的时候，允许损失部分可用性，保证核心可用。但不等价于不可用。比如：搜索引擎0.5秒返回查询结果，但由于故障，2秒响应查询结果；网页访问过大时，部分用户提供降级服务，等。</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2、软状态：软状态是指允许系统存在中间状态，并且该中间状态不会影响系统整体可用性。即允许系统在不同节点间副本同步的时候存在延时。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3、最终一致性：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系统中的所有数据副本经过一定时间后，最终能够达到一致的状态，不需要实时保证系统数据的强一致性。最终一致性是弱一致性的一种特殊情况。BASE理论面向的是大型高可用可扩展的分布式系统，通过牺牲强一致性来获得可用性。ACID是传统数据库常用的概念设计，追求强一致性模型。</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柔性事务和刚性事务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121920" y="1021080"/>
            <a:ext cx="12200255" cy="407670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柔性事务满足BASE理论（基本可用，最终一致）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刚性事务满足ACID理论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本文主要围绕分布式事务当中的柔性事务的处理方式进行讨论。</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柔性事务分为</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1.	两阶段型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2.	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3.	异步确保型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4.	最大努力通知型几种。 由于支付宝整个架构是SOA架构，因此传统单机环境下数据库的ACID事务满足了分布式环境下的业务需要，以上几种事务类似就是针对分布式环境下业务需要设定的。</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4445"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分布式事务解决方案</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654685" y="1479550"/>
            <a:ext cx="12200255" cy="341249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在前面谈了很多关于分布式事务解决方案一些思想，那么接下来给大家深入讲解如何彻底解决分布式事务。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①传统模式使用Jta+Atomikos</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②PC与3PC实现的区别</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sym typeface="+mn-ea"/>
              </a:rPr>
              <a:t>③支付回调通知补偿型</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④使用阿里巴巴TCC补偿框架</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⑤使用可靠消息模式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⑥使用LCN框架解决分布式事务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⑦阿里GTS框架解决分布式事务</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传统模式</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Jta+Atomikos</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45160" y="1479550"/>
            <a:ext cx="11419205" cy="573786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传统项目中，比如项目中使用到多数据源的时候大多数采用</a:t>
            </a:r>
            <a:r>
              <a:rPr lang="en-US" altLang="zh-CN" b="1">
                <a:latin typeface="楷体" panose="02010609060101010101" charset="-122"/>
                <a:ea typeface="楷体" panose="02010609060101010101" charset="-122"/>
                <a:cs typeface="楷体" panose="02010609060101010101" charset="-122"/>
              </a:rPr>
              <a:t>jta+Atomikos</a:t>
            </a:r>
            <a:r>
              <a:rPr lang="zh-CN" altLang="en-US" b="1">
                <a:latin typeface="楷体" panose="02010609060101010101" charset="-122"/>
                <a:ea typeface="楷体" panose="02010609060101010101" charset="-122"/>
                <a:cs typeface="楷体" panose="02010609060101010101" charset="-122"/>
              </a:rPr>
              <a:t>解决分布式事务问题，</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底层是基于XA协议的两阶段提交方案。</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XA</a:t>
            </a:r>
            <a:r>
              <a:rPr lang="zh-CN" altLang="en-US" b="1">
                <a:latin typeface="楷体" panose="02010609060101010101" charset="-122"/>
                <a:ea typeface="楷体" panose="02010609060101010101" charset="-122"/>
                <a:cs typeface="楷体" panose="02010609060101010101" charset="-122"/>
                <a:sym typeface="+mn-ea"/>
              </a:rPr>
              <a:t>协议</a:t>
            </a:r>
            <a:r>
              <a:rPr lang="en-US" altLang="zh-CN" b="1">
                <a:latin typeface="楷体" panose="02010609060101010101" charset="-122"/>
                <a:ea typeface="楷体" panose="02010609060101010101" charset="-122"/>
                <a:cs typeface="楷体" panose="02010609060101010101" charset="-122"/>
                <a:sym typeface="+mn-ea"/>
              </a:rPr>
              <a:t>:XA 事务的基础是两阶段提交协议。需要有一个事务协调者来保证所有的事务参与者都完成了准备工作(第一阶段)。如果协调者收到所有参与者都准备好的消息，就会通知所有的事务都可以提交了（第二阶段）。Mysql 在这个XA事务中扮演的是参与者的角色，而不是协调者(事务管理器)。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JTA:JTA（java Transaction API）是JavaEE 13 个开发规范之一。java 事务API，允许应用程序执行分布式事务处理——在两个或多个网络计算机资源上访问并且更新数据。JDBC驱动程序的JTA支持极大地增强了数据访问能力。事务最简单最直接的目的就是保证数据的有效性，数据的一致性</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Atomikos:Atomikos TransactionsEssentials 是一个为Java平台提供增值服务的并且开源类事务管理器</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演示</a:t>
            </a:r>
            <a:r>
              <a:rPr lang="en-US" altLang="zh-CN" b="1">
                <a:latin typeface="楷体" panose="02010609060101010101" charset="-122"/>
                <a:ea typeface="楷体" panose="02010609060101010101" charset="-122"/>
                <a:cs typeface="楷体" panose="02010609060101010101" charset="-122"/>
                <a:sym typeface="+mn-ea"/>
              </a:rPr>
              <a:t>jta+atomikos</a:t>
            </a:r>
            <a:r>
              <a:rPr lang="zh-CN" altLang="en-US" b="1">
                <a:latin typeface="楷体" panose="02010609060101010101" charset="-122"/>
                <a:ea typeface="楷体" panose="02010609060101010101" charset="-122"/>
                <a:cs typeface="楷体" panose="02010609060101010101" charset="-122"/>
                <a:sym typeface="+mn-ea"/>
              </a:rPr>
              <a:t>项目</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两阶段提交协议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4741545"/>
          </a:xfrm>
          <a:prstGeom prst="rect">
            <a:avLst/>
          </a:prstGeom>
          <a:noFill/>
        </p:spPr>
        <p:txBody>
          <a:bodyPr wrap="square" rtlCol="0">
            <a:spAutoFit/>
          </a:bodyPr>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第一阶段：</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准备阶段：协调者向参与者发起指令，参与者评估自己的状态，如果参与者评估指令可以完成，则会写</a:t>
            </a:r>
            <a:r>
              <a:rPr lang="en-US" altLang="zh-CN" b="1">
                <a:latin typeface="楷体" panose="02010609060101010101" charset="-122"/>
                <a:ea typeface="楷体" panose="02010609060101010101" charset="-122"/>
                <a:cs typeface="楷体" panose="02010609060101010101" charset="-122"/>
                <a:sym typeface="+mn-ea"/>
              </a:rPr>
              <a:t>redo</a:t>
            </a:r>
            <a:r>
              <a:rPr lang="zh-CN" altLang="en-US" b="1">
                <a:latin typeface="楷体" panose="02010609060101010101" charset="-122"/>
                <a:ea typeface="楷体" panose="02010609060101010101" charset="-122"/>
                <a:cs typeface="楷体" panose="02010609060101010101" charset="-122"/>
                <a:sym typeface="+mn-ea"/>
              </a:rPr>
              <a:t>或者</a:t>
            </a:r>
            <a:r>
              <a:rPr lang="en-US" altLang="zh-CN" b="1">
                <a:latin typeface="楷体" panose="02010609060101010101" charset="-122"/>
                <a:ea typeface="楷体" panose="02010609060101010101" charset="-122"/>
                <a:cs typeface="楷体" panose="02010609060101010101" charset="-122"/>
                <a:sym typeface="+mn-ea"/>
              </a:rPr>
              <a:t>undo</a:t>
            </a:r>
            <a:r>
              <a:rPr lang="zh-CN" altLang="en-US" b="1">
                <a:latin typeface="楷体" panose="02010609060101010101" charset="-122"/>
                <a:ea typeface="楷体" panose="02010609060101010101" charset="-122"/>
                <a:cs typeface="楷体" panose="02010609060101010101" charset="-122"/>
                <a:sym typeface="+mn-ea"/>
              </a:rPr>
              <a:t>日志，然</a:t>
            </a:r>
            <a:r>
              <a:rPr lang="zh-CN" altLang="en-US" b="1">
                <a:latin typeface="楷体" panose="02010609060101010101" charset="-122"/>
                <a:ea typeface="楷体" panose="02010609060101010101" charset="-122"/>
                <a:cs typeface="楷体" panose="02010609060101010101" charset="-122"/>
                <a:sym typeface="+mn-ea"/>
              </a:rPr>
              <a:t>后锁定资源，执行操作，但并不提交。</a:t>
            </a:r>
            <a:br>
              <a:rPr lang="zh-CN" altLang="en-US" b="1">
                <a:latin typeface="楷体" panose="02010609060101010101" charset="-122"/>
                <a:ea typeface="楷体" panose="02010609060101010101" charset="-122"/>
                <a:cs typeface="楷体" panose="02010609060101010101" charset="-122"/>
                <a:sym typeface="+mn-ea"/>
              </a:rPr>
            </a:b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zh-CN" altLang="en-US" b="1">
                <a:latin typeface="楷体" panose="02010609060101010101" charset="-122"/>
                <a:ea typeface="楷体" panose="02010609060101010101" charset="-122"/>
                <a:cs typeface="楷体" panose="02010609060101010101" charset="-122"/>
                <a:sym typeface="+mn-ea"/>
              </a:rPr>
              <a:t>第二阶段</a:t>
            </a:r>
            <a:r>
              <a:rPr lang="en-US" altLang="zh-CN" b="1">
                <a:latin typeface="楷体" panose="02010609060101010101" charset="-122"/>
                <a:ea typeface="楷体" panose="02010609060101010101" charset="-122"/>
                <a:cs typeface="楷体" panose="02010609060101010101" charset="-122"/>
                <a:sym typeface="+mn-ea"/>
              </a:rPr>
              <a:t>:</a:t>
            </a:r>
            <a:r>
              <a:rPr lang="zh-CN" altLang="en-US" b="1">
                <a:latin typeface="楷体" panose="02010609060101010101" charset="-122"/>
                <a:ea typeface="楷体" panose="02010609060101010101" charset="-122"/>
                <a:cs typeface="楷体" panose="02010609060101010101" charset="-122"/>
                <a:sym typeface="+mn-ea"/>
              </a:rPr>
              <a:t>如果每个参与者明确返回准备成功，则协调者向参与者发送提交指令，参与者释放锁定的资源，如何任何一个参与者明确返回准备失败，则协调者会发送中指指令，参与者取消已经变更的事务，释放锁定的资源。</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r>
              <a:rPr lang="zh-CN" altLang="en-US" b="1">
                <a:solidFill>
                  <a:srgbClr val="FF0000"/>
                </a:solidFill>
                <a:latin typeface="楷体" panose="02010609060101010101" charset="-122"/>
                <a:ea typeface="楷体" panose="02010609060101010101" charset="-122"/>
                <a:cs typeface="楷体" panose="02010609060101010101" charset="-122"/>
                <a:sym typeface="+mn-ea"/>
              </a:rPr>
              <a:t>缺点：如果协调者宕机，参与者没有协调者指挥，则会一直阻塞。</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254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6605905" y="885825"/>
            <a:ext cx="5299710" cy="3412490"/>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第一阶段是表决阶段，所有参与者都将本事务能否成功的信息反馈发给协调者；</a:t>
            </a: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第二阶段是执行阶段，协调者根据所有参与者的反馈，通知所有参与者，步调一致地在所有分支上提交或者回滚。</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pic>
        <p:nvPicPr>
          <p:cNvPr id="19" name="图片 18"/>
          <p:cNvPicPr>
            <a:picLocks noChangeAspect="1"/>
          </p:cNvPicPr>
          <p:nvPr/>
        </p:nvPicPr>
        <p:blipFill>
          <a:blip r:embed="rId2"/>
          <a:stretch>
            <a:fillRect/>
          </a:stretch>
        </p:blipFill>
        <p:spPr>
          <a:xfrm>
            <a:off x="601345" y="875030"/>
            <a:ext cx="6004560" cy="3423285"/>
          </a:xfrm>
          <a:prstGeom prst="rect">
            <a:avLst/>
          </a:prstGeom>
        </p:spPr>
      </p:pic>
      <p:sp>
        <p:nvSpPr>
          <p:cNvPr id="20" name="文本框 19"/>
          <p:cNvSpPr txBox="1"/>
          <p:nvPr/>
        </p:nvSpPr>
        <p:spPr>
          <a:xfrm>
            <a:off x="716280" y="4411345"/>
            <a:ext cx="8963025" cy="241617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两阶段提交方案应用非常广泛，几乎所有商业OLTP数据库都支持XA协议。但是两阶段提交方案锁定资源时间长，对性能影响很大，基本不适合解决微服务事务问题。</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3"/>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362200" y="240665"/>
            <a:ext cx="2482850"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三段提交协议</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50495" y="752475"/>
            <a:ext cx="11745595" cy="606996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三阶段提交协议是两阶段提交协议的改进版本。它通过超时机制解决了阻塞的问题，并且把两个阶段增加为三个阶段：</a:t>
            </a:r>
            <a:endParaRPr b="1">
              <a:latin typeface="楷体" panose="02010609060101010101" charset="-122"/>
              <a:ea typeface="楷体" panose="02010609060101010101" charset="-122"/>
              <a:cs typeface="楷体" panose="02010609060101010101" charset="-122"/>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询问阶段：协调者询问参与者是否可以完成指令，协调者只需要回答是还是不是，而不需要做真正的操作，这个阶段超时导致中止</a:t>
            </a:r>
            <a:r>
              <a:rPr lang="zh-CN" altLang="en-US" b="1">
                <a:latin typeface="楷体" panose="02010609060101010101" charset="-122"/>
                <a:ea typeface="楷体" panose="02010609060101010101" charset="-122"/>
                <a:cs typeface="楷体" panose="02010609060101010101" charset="-122"/>
                <a:sym typeface="+mn-ea"/>
              </a:rPr>
              <a:t>。</a:t>
            </a: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endParaRPr lang="zh-CN" altLang="en-US"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准备阶段：如果在询问阶段所有的参与者都返回可以执行操作，协调者向参与者发送预执行请求，然后参与者写redo和undo日志，执行操作，但是不提交操作；如果在询问阶段任何参与者返回不能执行操作的结果，则协调者向参与者发送中止请求，这里的逻辑与两阶段提交协议的的准备阶段是相似的，这个阶段超时导致成功</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提交阶段：如果每个参与者在准备阶段返回准备成功，也就是预留资源和执行操作成功，协调者向参与者发起提交指令，参与者提交资源变更的事务，释放锁定的资源；如果任何一个参与者返回准备失败，也就是预留资源或者执行操作失败，协调者向参与者发起中止指令，参与者取消已经变更的事务，执行undo日志，释放锁定的资源，这里的逻辑与两阶段提交协议的提交阶段一致</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r>
              <a:rPr lang="en-US" altLang="zh-CN" b="1">
                <a:latin typeface="楷体" panose="02010609060101010101" charset="-122"/>
                <a:ea typeface="楷体" panose="02010609060101010101" charset="-122"/>
                <a:cs typeface="楷体" panose="02010609060101010101" charset="-122"/>
                <a:sym typeface="+mn-ea"/>
              </a:rPr>
              <a:t>---------------------</a:t>
            </a: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en-US" altLang="zh-CN" b="1">
              <a:latin typeface="楷体" panose="02010609060101010101" charset="-122"/>
              <a:ea typeface="楷体" panose="02010609060101010101" charset="-122"/>
              <a:cs typeface="楷体" panose="02010609060101010101" charset="-122"/>
              <a:sym typeface="+mn-ea"/>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90170"/>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534795" y="316865"/>
            <a:ext cx="3007995" cy="953135"/>
          </a:xfrm>
          <a:prstGeom prst="rect">
            <a:avLst/>
          </a:prstGeom>
          <a:noFill/>
        </p:spPr>
        <p:txBody>
          <a:bodyPr wrap="square" rtlCol="0">
            <a:spAutoFit/>
          </a:bodyPr>
          <a:p>
            <a:pPr lvl="1" algn="l">
              <a:lnSpc>
                <a:spcPct val="140000"/>
              </a:lnSpc>
            </a:pP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3PC</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提交区别</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223520" y="1479550"/>
            <a:ext cx="11745595" cy="308038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增加了一个询问阶段，询问阶段可以确保尽可能早的发现无法执行操作而需要中止的行为，但是它并不能发现所有的这种行为，只会减少这种情况的发生在准备阶段以后，协调者和参与者执行的任务中都增加了超时，一旦超时，协调者和参与者都继续提交事务，默认为成功，这也是根据概率统计上超时后默认成功的正确性最大</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三阶段提交协议与两阶段提交协议相比，具有如上的优点，但是一旦发生超时，系统仍然会发生不一致，只不过这种情况很少见罢了，好处就是至少不会阻塞和永远锁定资源。</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2540"/>
            <a:ext cx="12200255" cy="6862445"/>
          </a:xfrm>
          <a:prstGeom prst="rect">
            <a:avLst/>
          </a:prstGeom>
          <a:effectLst>
            <a:outerShdw blurRad="50800" dist="50800" dir="5400000" sx="1000" sy="1000" algn="ctr" rotWithShape="0">
              <a:srgbClr val="000000">
                <a:alpha val="100000"/>
              </a:srgbClr>
            </a:outerShdw>
          </a:effectLst>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课程咨询</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1126490" y="1049655"/>
            <a:ext cx="8143875" cy="4394835"/>
          </a:xfrm>
          <a:prstGeom prst="rect">
            <a:avLst/>
          </a:prstGeom>
          <a:noFill/>
          <a:effectLst>
            <a:outerShdw blurRad="292100" dist="254000" dir="5400000" sx="116000" sy="116000" algn="ctr" rotWithShape="0">
              <a:schemeClr val="tx1">
                <a:lumMod val="95000"/>
                <a:lumOff val="5000"/>
                <a:alpha val="43000"/>
              </a:schemeClr>
            </a:outerShdw>
          </a:effectLst>
        </p:spPr>
        <p:txBody>
          <a:bodyPr wrap="square" rtlCol="0">
            <a:spAutoFit/>
          </a:bodyPr>
          <a:p>
            <a:pPr algn="l">
              <a:lnSpc>
                <a:spcPct val="140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资 料 联  系</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小微老师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QQ:483966038</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课 程  报 名  咨   询：</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安妮老师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QQ:2721395193</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                       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a:t>
            </a:r>
            <a:endPar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有任何疑问</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可以加余老师 </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QQ:644064779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微信</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:yushengjun644 </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 特 官 方 粉 丝 </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193086273</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每周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1 2 4 6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晚上</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20:30-22:30</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内部课现在学费</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5399 </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抽取优惠券可以优惠 </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500-1600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元不等</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支持蚂蚁课堂花呗、信用卡、京东白条 </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终生免费学习</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lnSpc>
                <a:spcPct val="14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今天花呗报名培训可以优惠</a:t>
            </a:r>
            <a:r>
              <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200</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元</a:t>
            </a:r>
            <a:endPar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菱形 22"/>
          <p:cNvSpPr/>
          <p:nvPr/>
        </p:nvSpPr>
        <p:spPr>
          <a:xfrm>
            <a:off x="940435" y="1276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940435" y="16592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940435" y="200723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940435" y="23958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940435" y="278511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菱形 28"/>
          <p:cNvSpPr/>
          <p:nvPr/>
        </p:nvSpPr>
        <p:spPr>
          <a:xfrm>
            <a:off x="940435" y="356806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菱形 29"/>
          <p:cNvSpPr/>
          <p:nvPr/>
        </p:nvSpPr>
        <p:spPr>
          <a:xfrm>
            <a:off x="940435" y="395732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菱形 30"/>
          <p:cNvSpPr/>
          <p:nvPr/>
        </p:nvSpPr>
        <p:spPr>
          <a:xfrm>
            <a:off x="940435" y="432435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菱形 31"/>
          <p:cNvSpPr/>
          <p:nvPr/>
        </p:nvSpPr>
        <p:spPr>
          <a:xfrm>
            <a:off x="940435" y="469138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菱形 32"/>
          <p:cNvSpPr/>
          <p:nvPr/>
        </p:nvSpPr>
        <p:spPr>
          <a:xfrm>
            <a:off x="940435" y="511365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 品牌模版  </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3" name="图片 12" descr="培训"/>
          <p:cNvPicPr>
            <a:picLocks noChangeAspect="1"/>
          </p:cNvPicPr>
          <p:nvPr/>
        </p:nvPicPr>
        <p:blipFill>
          <a:blip r:embed="rId1"/>
          <a:stretch>
            <a:fillRect/>
          </a:stretch>
        </p:blipFill>
        <p:spPr>
          <a:xfrm>
            <a:off x="-1270" y="-1905"/>
            <a:ext cx="12194540" cy="685990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品牌模版</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8" name="图片 17" descr="培2训"/>
          <p:cNvPicPr>
            <a:picLocks noChangeAspect="1"/>
          </p:cNvPicPr>
          <p:nvPr/>
        </p:nvPicPr>
        <p:blipFill>
          <a:blip r:embed="rId2"/>
          <a:stretch>
            <a:fillRect/>
          </a:stretch>
        </p:blipFill>
        <p:spPr>
          <a:xfrm>
            <a:off x="-1270" y="-1905"/>
            <a:ext cx="12185650" cy="68548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20" name="文本框 19"/>
          <p:cNvSpPr txBox="1"/>
          <p:nvPr/>
        </p:nvSpPr>
        <p:spPr>
          <a:xfrm>
            <a:off x="1285240" y="-1905"/>
            <a:ext cx="1845945" cy="460375"/>
          </a:xfrm>
          <a:prstGeom prst="rect">
            <a:avLst/>
          </a:prstGeom>
          <a:noFill/>
        </p:spPr>
        <p:txBody>
          <a:bodyPr wrap="square" rtlCol="0">
            <a:spAutoFit/>
          </a:bodyPr>
          <a:p>
            <a:pPr algn="l"/>
            <a:r>
              <a:rPr lang="zh-CN" altLang="en-US" sz="2400" b="1">
                <a:solidFill>
                  <a:schemeClr val="accent1">
                    <a:lumMod val="75000"/>
                  </a:schemeClr>
                </a:solidFill>
                <a:latin typeface="微软雅黑" panose="020B0503020204020204" pitchFamily="34" charset="-122"/>
                <a:ea typeface="微软雅黑" panose="020B0503020204020204" pitchFamily="34" charset="-122"/>
              </a:rPr>
              <a:t>个人简介</a:t>
            </a:r>
            <a:endParaRPr lang="zh-CN" altLang="en-US"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982845" y="930910"/>
            <a:ext cx="6593840" cy="4408805"/>
          </a:xfrm>
          <a:prstGeom prst="rect">
            <a:avLst/>
          </a:prstGeom>
          <a:noFill/>
        </p:spPr>
        <p:txBody>
          <a:bodyPr wrap="square" rtlCol="0">
            <a:spAutoFit/>
          </a:bodyPr>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余胜军，男，1997年出生，蚂蚁课堂创始人&amp;97后互联网创业者，创办了上海每特教育科技有限公司，其公司产品是主要培训Java架构师培训。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18岁的时候担任主力Java研发、项目Leader、年薪税后高达22万左右，同年18岁创办了蚂蚁课堂-在线教育平台。</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18岁的时候通过自己第一桶金，给自己父母在武汉市买了一套数百万的房子。</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19岁的时候创办了-上海每特教育科技有限公司 定位软件行业分布式微服务培训。</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20岁的时候在线直播Java分布式和微服务培训课程，年收入300万元。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20岁的时候创办了人生第二家公司-苏州特每信息科技有限公司，其注册资本1000万元。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菱形 22"/>
          <p:cNvSpPr/>
          <p:nvPr/>
        </p:nvSpPr>
        <p:spPr>
          <a:xfrm>
            <a:off x="4796790" y="20415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菱形 23"/>
          <p:cNvSpPr/>
          <p:nvPr/>
        </p:nvSpPr>
        <p:spPr>
          <a:xfrm>
            <a:off x="4796790" y="2715260"/>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菱形 24"/>
          <p:cNvSpPr/>
          <p:nvPr/>
        </p:nvSpPr>
        <p:spPr>
          <a:xfrm>
            <a:off x="4796790" y="334708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菱形 25"/>
          <p:cNvSpPr/>
          <p:nvPr/>
        </p:nvSpPr>
        <p:spPr>
          <a:xfrm>
            <a:off x="4796790" y="399859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菱形 26"/>
          <p:cNvSpPr/>
          <p:nvPr/>
        </p:nvSpPr>
        <p:spPr>
          <a:xfrm>
            <a:off x="4796790" y="4683125"/>
            <a:ext cx="186055" cy="18605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978400" y="5339715"/>
            <a:ext cx="6328410" cy="398780"/>
          </a:xfrm>
          <a:prstGeom prst="rect">
            <a:avLst/>
          </a:prstGeom>
          <a:noFill/>
        </p:spPr>
        <p:txBody>
          <a:bodyPr wrap="none" rtlCol="0">
            <a:spAutoFit/>
          </a:bodyPr>
          <a:p>
            <a:pPr algn="l"/>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余老师联系方式</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QQ</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644064779   微信</a:t>
            </a:r>
            <a:r>
              <a:rPr lang="en-US" altLang="zh-CN"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a:t>
            </a:r>
            <a:r>
              <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rPr>
              <a:t>yushengjun644</a:t>
            </a:r>
            <a:endParaRPr lang="zh-CN" altLang="en-US" sz="2000" b="1">
              <a:solidFill>
                <a:schemeClr val="accent1">
                  <a:lumMod val="75000"/>
                </a:schemeClr>
              </a:solidFill>
              <a:latin typeface="汉仪小隶书简" panose="02010600000101010101" charset="-122"/>
              <a:ea typeface="汉仪小隶书简" panose="02010600000101010101" charset="-122"/>
              <a:cs typeface="汉仪小隶书简" panose="02010600000101010101" charset="-122"/>
            </a:endParaRPr>
          </a:p>
        </p:txBody>
      </p:sp>
      <p:pic>
        <p:nvPicPr>
          <p:cNvPr id="30" name="图片 29" descr="masaike"/>
          <p:cNvPicPr>
            <a:picLocks noChangeAspect="1"/>
          </p:cNvPicPr>
          <p:nvPr/>
        </p:nvPicPr>
        <p:blipFill>
          <a:blip r:embed="rId2"/>
          <a:stretch>
            <a:fillRect/>
          </a:stretch>
        </p:blipFill>
        <p:spPr>
          <a:xfrm>
            <a:off x="1113790" y="1049655"/>
            <a:ext cx="3130550" cy="4170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3" name="图片 12" descr="999"/>
          <p:cNvPicPr>
            <a:picLocks noChangeAspect="1"/>
          </p:cNvPicPr>
          <p:nvPr/>
        </p:nvPicPr>
        <p:blipFill>
          <a:blip r:embed="rId1"/>
          <a:stretch>
            <a:fillRect/>
          </a:stretch>
        </p:blipFill>
        <p:spPr>
          <a:xfrm>
            <a:off x="-3810" y="-1905"/>
            <a:ext cx="12200255" cy="6862445"/>
          </a:xfrm>
          <a:prstGeom prst="rect">
            <a:avLst/>
          </a:prstGeom>
        </p:spPr>
      </p:pic>
      <p:sp>
        <p:nvSpPr>
          <p:cNvPr id="17" name="文本框 16"/>
          <p:cNvSpPr txBox="1"/>
          <p:nvPr/>
        </p:nvSpPr>
        <p:spPr>
          <a:xfrm>
            <a:off x="1285240" y="1021080"/>
            <a:ext cx="8054340" cy="4971415"/>
          </a:xfrm>
          <a:prstGeom prst="rect">
            <a:avLst/>
          </a:prstGeom>
          <a:noFill/>
        </p:spPr>
        <p:txBody>
          <a:bodyPr wrap="square" rtlCol="0">
            <a:spAutoFit/>
          </a:bodyPr>
          <a:p>
            <a:r>
              <a:rPr lang="zh-CN" altLang="en-US" sz="2000" b="1">
                <a:latin typeface="楷体" panose="02010609060101010101" charset="-122"/>
                <a:ea typeface="楷体" panose="02010609060101010101" charset="-122"/>
                <a:cs typeface="楷体" panose="02010609060101010101" charset="-122"/>
              </a:rPr>
              <a:t>1、分布式事务产生的背景</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2、解决分布式事务基本思想Base和CAP理论</a:t>
            </a:r>
            <a:endParaRPr lang="zh-CN" altLang="en-US" sz="2000">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3、柔性事务与刚性事务区别</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4、理解解决分布式事务核心思想软状态与最终一致性思想</a:t>
            </a:r>
            <a:endParaRPr lang="zh-CN" altLang="en-US" sz="2000" b="1">
              <a:latin typeface="楷体" panose="02010609060101010101" charset="-122"/>
              <a:ea typeface="楷体" panose="02010609060101010101" charset="-122"/>
              <a:cs typeface="楷体" panose="02010609060101010101" charset="-122"/>
            </a:endParaRPr>
          </a:p>
          <a:p>
            <a:r>
              <a:rPr lang="zh-CN" altLang="en-US" sz="2000" b="1">
                <a:latin typeface="楷体" panose="02010609060101010101" charset="-122"/>
                <a:ea typeface="楷体" panose="02010609060101010101" charset="-122"/>
                <a:cs typeface="楷体" panose="02010609060101010101" charset="-122"/>
              </a:rPr>
              <a:t>5、分布式事务常见解决方案</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&gt;&gt;&gt;5.1 传统模式使用Jta+Atomikos</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&gt;&gt;&gt;5.2 2PC与3PC实现的区别</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&gt;&gt;&gt;5.3 使用阿里巴巴TCC补偿框架</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&gt;&gt;&gt;5.4 使用可靠消息模式</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&gt;&gt;&gt;5.5 使用LCN框架解决分布式事务（重点）</a:t>
            </a:r>
            <a:endParaRPr lang="zh-CN" altLang="en-US" sz="2000">
              <a:latin typeface="楷体" panose="02010609060101010101" charset="-122"/>
              <a:ea typeface="楷体" panose="02010609060101010101" charset="-122"/>
              <a:cs typeface="楷体" panose="02010609060101010101" charset="-122"/>
            </a:endParaRPr>
          </a:p>
          <a:p>
            <a:r>
              <a:rPr lang="zh-CN" altLang="en-US" sz="2000">
                <a:latin typeface="楷体" panose="02010609060101010101" charset="-122"/>
                <a:ea typeface="楷体" panose="02010609060101010101" charset="-122"/>
                <a:cs typeface="楷体" panose="02010609060101010101" charset="-122"/>
              </a:rPr>
              <a:t>&gt;&gt;&gt;5.6 阿里GTS框架解决分布式事务</a:t>
            </a:r>
            <a:endParaRPr lang="zh-CN" altLang="en-US" sz="2000">
              <a:latin typeface="微软雅黑" panose="020B0503020204020204" pitchFamily="34" charset="-122"/>
              <a:ea typeface="微软雅黑" panose="020B0503020204020204" pitchFamily="34" charset="-122"/>
            </a:endParaRPr>
          </a:p>
          <a:p>
            <a:pPr>
              <a:lnSpc>
                <a:spcPct val="180000"/>
              </a:lnSpc>
            </a:pPr>
            <a:r>
              <a:rPr lang="en-US" i="1">
                <a:latin typeface="微软雅黑" panose="020B0503020204020204" pitchFamily="34" charset="-122"/>
                <a:ea typeface="微软雅黑" panose="020B0503020204020204" pitchFamily="34" charset="-122"/>
              </a:rPr>
              <a:t>Eureka</a:t>
            </a:r>
            <a:r>
              <a:rPr lang="zh-CN" altLang="en-US" i="1">
                <a:latin typeface="微软雅黑" panose="020B0503020204020204" pitchFamily="34" charset="-122"/>
                <a:ea typeface="微软雅黑" panose="020B0503020204020204" pitchFamily="34" charset="-122"/>
              </a:rPr>
              <a:t>与</a:t>
            </a:r>
            <a:r>
              <a:rPr lang="en-US" altLang="zh-CN" i="1">
                <a:latin typeface="微软雅黑" panose="020B0503020204020204" pitchFamily="34" charset="-122"/>
                <a:ea typeface="微软雅黑" panose="020B0503020204020204" pitchFamily="34" charset="-122"/>
              </a:rPr>
              <a:t>Zookeeper</a:t>
            </a:r>
            <a:r>
              <a:rPr lang="zh-CN" altLang="en-US" i="1">
                <a:latin typeface="微软雅黑" panose="020B0503020204020204" pitchFamily="34" charset="-122"/>
                <a:ea typeface="微软雅黑" panose="020B0503020204020204" pitchFamily="34" charset="-122"/>
              </a:rPr>
              <a:t>区别</a:t>
            </a:r>
            <a:endParaRPr i="1">
              <a:latin typeface="微软雅黑" panose="020B0503020204020204" pitchFamily="34" charset="-122"/>
              <a:ea typeface="微软雅黑" panose="020B0503020204020204" pitchFamily="34" charset="-122"/>
            </a:endParaRPr>
          </a:p>
          <a:p>
            <a:pPr>
              <a:lnSpc>
                <a:spcPct val="180000"/>
              </a:lnSpc>
            </a:pPr>
            <a:endParaRPr>
              <a:latin typeface="微软雅黑" panose="020B0503020204020204" pitchFamily="34" charset="-122"/>
              <a:ea typeface="微软雅黑" panose="020B0503020204020204" pitchFamily="34" charset="-122"/>
            </a:endParaRPr>
          </a:p>
          <a:p>
            <a:pPr>
              <a:lnSpc>
                <a:spcPct val="180000"/>
              </a:lnSpc>
            </a:pPr>
            <a:endParaRPr lang="zh-CN" altLang="en-US">
              <a:latin typeface="微软雅黑" panose="020B0503020204020204" pitchFamily="34" charset="-122"/>
              <a:ea typeface="微软雅黑" panose="020B0503020204020204" pitchFamily="34" charset="-122"/>
              <a:sym typeface="+mn-ea"/>
            </a:endParaRPr>
          </a:p>
        </p:txBody>
      </p:sp>
      <p:sp>
        <p:nvSpPr>
          <p:cNvPr id="23" name="文本框 22"/>
          <p:cNvSpPr txBox="1"/>
          <p:nvPr/>
        </p:nvSpPr>
        <p:spPr>
          <a:xfrm>
            <a:off x="1285240" y="-1905"/>
            <a:ext cx="1845945" cy="460375"/>
          </a:xfrm>
          <a:prstGeom prst="rect">
            <a:avLst/>
          </a:prstGeom>
          <a:noFill/>
        </p:spPr>
        <p:txBody>
          <a:bodyPr wrap="square" rtlCol="0">
            <a:spAutoFit/>
          </a:bodyPr>
          <a:p>
            <a:pPr algn="l"/>
            <a:r>
              <a:rPr lang="zh-CN" altLang="zh-CN" sz="2400" b="1">
                <a:solidFill>
                  <a:schemeClr val="accent1">
                    <a:lumMod val="75000"/>
                  </a:schemeClr>
                </a:solidFill>
                <a:latin typeface="微软雅黑" panose="020B0503020204020204" pitchFamily="34" charset="-122"/>
                <a:ea typeface="微软雅黑" panose="020B0503020204020204" pitchFamily="34" charset="-122"/>
              </a:rPr>
              <a:t>课程内容</a:t>
            </a:r>
            <a:endParaRPr lang="zh-CN" altLang="zh-CN" sz="2400" b="1">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 24"/>
          <p:cNvSpPr/>
          <p:nvPr/>
        </p:nvSpPr>
        <p:spPr bwMode="auto">
          <a:xfrm>
            <a:off x="850900" y="102108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 24"/>
          <p:cNvSpPr/>
          <p:nvPr/>
        </p:nvSpPr>
        <p:spPr bwMode="auto">
          <a:xfrm>
            <a:off x="850900" y="131064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6" name=" 24"/>
          <p:cNvSpPr/>
          <p:nvPr/>
        </p:nvSpPr>
        <p:spPr bwMode="auto">
          <a:xfrm>
            <a:off x="850900" y="1600200"/>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27" name=" 24"/>
          <p:cNvSpPr/>
          <p:nvPr/>
        </p:nvSpPr>
        <p:spPr bwMode="auto">
          <a:xfrm>
            <a:off x="850900" y="197421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
        <p:nvSpPr>
          <p:cNvPr id="18" name=" 24"/>
          <p:cNvSpPr/>
          <p:nvPr/>
        </p:nvSpPr>
        <p:spPr bwMode="auto">
          <a:xfrm>
            <a:off x="850900" y="2263775"/>
            <a:ext cx="289560" cy="289560"/>
          </a:xfrm>
          <a:custGeom>
            <a:avLst/>
            <a:gdLst/>
            <a:ahLst/>
            <a:cxnLst/>
            <a:rect l="0" t="0" r="r" b="b"/>
            <a:pathLst>
              <a:path w="1646238" h="2433638">
                <a:moveTo>
                  <a:pt x="577732" y="161925"/>
                </a:moveTo>
                <a:lnTo>
                  <a:pt x="586070" y="162719"/>
                </a:lnTo>
                <a:lnTo>
                  <a:pt x="593614" y="163910"/>
                </a:lnTo>
                <a:lnTo>
                  <a:pt x="597585" y="164703"/>
                </a:lnTo>
                <a:lnTo>
                  <a:pt x="601953" y="165894"/>
                </a:lnTo>
                <a:lnTo>
                  <a:pt x="605526" y="167482"/>
                </a:lnTo>
                <a:lnTo>
                  <a:pt x="609100" y="169069"/>
                </a:lnTo>
                <a:lnTo>
                  <a:pt x="612674" y="171053"/>
                </a:lnTo>
                <a:lnTo>
                  <a:pt x="616247" y="173435"/>
                </a:lnTo>
                <a:lnTo>
                  <a:pt x="619821" y="176610"/>
                </a:lnTo>
                <a:lnTo>
                  <a:pt x="623394" y="179388"/>
                </a:lnTo>
                <a:lnTo>
                  <a:pt x="626968" y="182563"/>
                </a:lnTo>
                <a:lnTo>
                  <a:pt x="630145" y="186135"/>
                </a:lnTo>
                <a:lnTo>
                  <a:pt x="633321" y="190103"/>
                </a:lnTo>
                <a:lnTo>
                  <a:pt x="636498" y="194469"/>
                </a:lnTo>
                <a:lnTo>
                  <a:pt x="639674" y="199232"/>
                </a:lnTo>
                <a:lnTo>
                  <a:pt x="642454" y="204788"/>
                </a:lnTo>
                <a:lnTo>
                  <a:pt x="645233" y="210344"/>
                </a:lnTo>
                <a:lnTo>
                  <a:pt x="648013" y="216297"/>
                </a:lnTo>
                <a:lnTo>
                  <a:pt x="650792" y="222647"/>
                </a:lnTo>
                <a:lnTo>
                  <a:pt x="653969" y="229394"/>
                </a:lnTo>
                <a:lnTo>
                  <a:pt x="656351" y="237332"/>
                </a:lnTo>
                <a:lnTo>
                  <a:pt x="658733" y="245269"/>
                </a:lnTo>
                <a:lnTo>
                  <a:pt x="838208" y="927100"/>
                </a:lnTo>
                <a:lnTo>
                  <a:pt x="840193" y="928291"/>
                </a:lnTo>
                <a:lnTo>
                  <a:pt x="841781" y="933450"/>
                </a:lnTo>
                <a:lnTo>
                  <a:pt x="899356" y="921941"/>
                </a:lnTo>
                <a:lnTo>
                  <a:pt x="911665" y="922338"/>
                </a:lnTo>
                <a:lnTo>
                  <a:pt x="923180" y="923529"/>
                </a:lnTo>
                <a:lnTo>
                  <a:pt x="935489" y="924719"/>
                </a:lnTo>
                <a:lnTo>
                  <a:pt x="946607" y="926704"/>
                </a:lnTo>
                <a:lnTo>
                  <a:pt x="957725" y="929482"/>
                </a:lnTo>
                <a:lnTo>
                  <a:pt x="969240" y="932657"/>
                </a:lnTo>
                <a:lnTo>
                  <a:pt x="979960" y="936229"/>
                </a:lnTo>
                <a:lnTo>
                  <a:pt x="991078" y="939800"/>
                </a:lnTo>
                <a:lnTo>
                  <a:pt x="1001402" y="944166"/>
                </a:lnTo>
                <a:lnTo>
                  <a:pt x="1011726" y="948929"/>
                </a:lnTo>
                <a:lnTo>
                  <a:pt x="1022049" y="954485"/>
                </a:lnTo>
                <a:lnTo>
                  <a:pt x="1031976" y="960438"/>
                </a:lnTo>
                <a:lnTo>
                  <a:pt x="1041506" y="966788"/>
                </a:lnTo>
                <a:lnTo>
                  <a:pt x="1051432" y="973535"/>
                </a:lnTo>
                <a:lnTo>
                  <a:pt x="1060565" y="980679"/>
                </a:lnTo>
                <a:lnTo>
                  <a:pt x="1069697" y="988616"/>
                </a:lnTo>
                <a:lnTo>
                  <a:pt x="1076050" y="994172"/>
                </a:lnTo>
                <a:lnTo>
                  <a:pt x="1081212" y="999729"/>
                </a:lnTo>
                <a:lnTo>
                  <a:pt x="1086374" y="1005682"/>
                </a:lnTo>
                <a:lnTo>
                  <a:pt x="1090345" y="1012032"/>
                </a:lnTo>
                <a:lnTo>
                  <a:pt x="1126478" y="1071960"/>
                </a:lnTo>
                <a:lnTo>
                  <a:pt x="1183258" y="1074341"/>
                </a:lnTo>
                <a:lnTo>
                  <a:pt x="1184847" y="1075532"/>
                </a:lnTo>
                <a:lnTo>
                  <a:pt x="1199538" y="1077913"/>
                </a:lnTo>
                <a:lnTo>
                  <a:pt x="1214230" y="1081088"/>
                </a:lnTo>
                <a:lnTo>
                  <a:pt x="1228524" y="1085057"/>
                </a:lnTo>
                <a:lnTo>
                  <a:pt x="1242818" y="1089422"/>
                </a:lnTo>
                <a:lnTo>
                  <a:pt x="1256716" y="1094582"/>
                </a:lnTo>
                <a:lnTo>
                  <a:pt x="1271010" y="1100932"/>
                </a:lnTo>
                <a:lnTo>
                  <a:pt x="1284510" y="1106885"/>
                </a:lnTo>
                <a:lnTo>
                  <a:pt x="1298011" y="1114029"/>
                </a:lnTo>
                <a:lnTo>
                  <a:pt x="1310717" y="1121172"/>
                </a:lnTo>
                <a:lnTo>
                  <a:pt x="1323820" y="1129507"/>
                </a:lnTo>
                <a:lnTo>
                  <a:pt x="1336129" y="1137444"/>
                </a:lnTo>
                <a:lnTo>
                  <a:pt x="1348041" y="1146175"/>
                </a:lnTo>
                <a:lnTo>
                  <a:pt x="1359953" y="1155700"/>
                </a:lnTo>
                <a:lnTo>
                  <a:pt x="1371071" y="1165225"/>
                </a:lnTo>
                <a:lnTo>
                  <a:pt x="1381792" y="1175147"/>
                </a:lnTo>
                <a:lnTo>
                  <a:pt x="1392115" y="1185863"/>
                </a:lnTo>
                <a:lnTo>
                  <a:pt x="1408792" y="1204119"/>
                </a:lnTo>
                <a:lnTo>
                  <a:pt x="1424278" y="1223566"/>
                </a:lnTo>
                <a:lnTo>
                  <a:pt x="1439763" y="1243410"/>
                </a:lnTo>
                <a:lnTo>
                  <a:pt x="1454058" y="1263254"/>
                </a:lnTo>
                <a:lnTo>
                  <a:pt x="1467955" y="1283891"/>
                </a:lnTo>
                <a:lnTo>
                  <a:pt x="1480264" y="1305322"/>
                </a:lnTo>
                <a:lnTo>
                  <a:pt x="1492970" y="1327150"/>
                </a:lnTo>
                <a:lnTo>
                  <a:pt x="1504088" y="1348582"/>
                </a:lnTo>
                <a:lnTo>
                  <a:pt x="1505279" y="1351360"/>
                </a:lnTo>
                <a:lnTo>
                  <a:pt x="1506471" y="1352154"/>
                </a:lnTo>
                <a:lnTo>
                  <a:pt x="1508059" y="1352550"/>
                </a:lnTo>
                <a:lnTo>
                  <a:pt x="1518780" y="1353344"/>
                </a:lnTo>
                <a:lnTo>
                  <a:pt x="1528309" y="1355329"/>
                </a:lnTo>
                <a:lnTo>
                  <a:pt x="1537839" y="1357710"/>
                </a:lnTo>
                <a:lnTo>
                  <a:pt x="1546971" y="1360885"/>
                </a:lnTo>
                <a:lnTo>
                  <a:pt x="1555707" y="1364457"/>
                </a:lnTo>
                <a:lnTo>
                  <a:pt x="1563648" y="1368822"/>
                </a:lnTo>
                <a:lnTo>
                  <a:pt x="1571590" y="1373982"/>
                </a:lnTo>
                <a:lnTo>
                  <a:pt x="1578737" y="1379935"/>
                </a:lnTo>
                <a:lnTo>
                  <a:pt x="1585487" y="1385888"/>
                </a:lnTo>
                <a:lnTo>
                  <a:pt x="1591840" y="1392238"/>
                </a:lnTo>
                <a:lnTo>
                  <a:pt x="1597796" y="1398985"/>
                </a:lnTo>
                <a:lnTo>
                  <a:pt x="1603752" y="1406525"/>
                </a:lnTo>
                <a:lnTo>
                  <a:pt x="1608914" y="1413669"/>
                </a:lnTo>
                <a:lnTo>
                  <a:pt x="1613678" y="1421607"/>
                </a:lnTo>
                <a:lnTo>
                  <a:pt x="1618046" y="1429544"/>
                </a:lnTo>
                <a:lnTo>
                  <a:pt x="1622017" y="1437879"/>
                </a:lnTo>
                <a:lnTo>
                  <a:pt x="1625988" y="1446213"/>
                </a:lnTo>
                <a:lnTo>
                  <a:pt x="1629561" y="1454547"/>
                </a:lnTo>
                <a:lnTo>
                  <a:pt x="1632738" y="1463279"/>
                </a:lnTo>
                <a:lnTo>
                  <a:pt x="1635517" y="1471613"/>
                </a:lnTo>
                <a:lnTo>
                  <a:pt x="1637900" y="1479947"/>
                </a:lnTo>
                <a:lnTo>
                  <a:pt x="1639885" y="1488282"/>
                </a:lnTo>
                <a:lnTo>
                  <a:pt x="1641473" y="1497013"/>
                </a:lnTo>
                <a:lnTo>
                  <a:pt x="1643062" y="1504950"/>
                </a:lnTo>
                <a:lnTo>
                  <a:pt x="1644253" y="1512491"/>
                </a:lnTo>
                <a:lnTo>
                  <a:pt x="1645047" y="1520429"/>
                </a:lnTo>
                <a:lnTo>
                  <a:pt x="1645841" y="1527969"/>
                </a:lnTo>
                <a:lnTo>
                  <a:pt x="1646238" y="1534716"/>
                </a:lnTo>
                <a:lnTo>
                  <a:pt x="1646238" y="1541463"/>
                </a:lnTo>
                <a:lnTo>
                  <a:pt x="1646238" y="1548210"/>
                </a:lnTo>
                <a:lnTo>
                  <a:pt x="1645841" y="1553766"/>
                </a:lnTo>
                <a:lnTo>
                  <a:pt x="1645444" y="1558925"/>
                </a:lnTo>
                <a:lnTo>
                  <a:pt x="1643458" y="1570832"/>
                </a:lnTo>
                <a:lnTo>
                  <a:pt x="1642267" y="1583532"/>
                </a:lnTo>
                <a:lnTo>
                  <a:pt x="1641473" y="1595835"/>
                </a:lnTo>
                <a:lnTo>
                  <a:pt x="1640679" y="1608535"/>
                </a:lnTo>
                <a:lnTo>
                  <a:pt x="1634723" y="1749029"/>
                </a:lnTo>
                <a:lnTo>
                  <a:pt x="1628370" y="1889126"/>
                </a:lnTo>
                <a:lnTo>
                  <a:pt x="1627973" y="1902222"/>
                </a:lnTo>
                <a:lnTo>
                  <a:pt x="1626385" y="1915716"/>
                </a:lnTo>
                <a:lnTo>
                  <a:pt x="1625194" y="1928416"/>
                </a:lnTo>
                <a:lnTo>
                  <a:pt x="1623208" y="1941910"/>
                </a:lnTo>
                <a:lnTo>
                  <a:pt x="1621223" y="1954610"/>
                </a:lnTo>
                <a:lnTo>
                  <a:pt x="1618840" y="1968104"/>
                </a:lnTo>
                <a:lnTo>
                  <a:pt x="1616061" y="1980804"/>
                </a:lnTo>
                <a:lnTo>
                  <a:pt x="1612884" y="1993504"/>
                </a:lnTo>
                <a:lnTo>
                  <a:pt x="1604546" y="2026444"/>
                </a:lnTo>
                <a:lnTo>
                  <a:pt x="1595414" y="2058988"/>
                </a:lnTo>
                <a:lnTo>
                  <a:pt x="1586281" y="2091532"/>
                </a:lnTo>
                <a:lnTo>
                  <a:pt x="1577148" y="2123679"/>
                </a:lnTo>
                <a:lnTo>
                  <a:pt x="1579134" y="2125663"/>
                </a:lnTo>
                <a:lnTo>
                  <a:pt x="1617252" y="2294732"/>
                </a:lnTo>
                <a:lnTo>
                  <a:pt x="1571590" y="2303463"/>
                </a:lnTo>
                <a:lnTo>
                  <a:pt x="1487411" y="2318147"/>
                </a:lnTo>
                <a:lnTo>
                  <a:pt x="1251951" y="2359026"/>
                </a:lnTo>
                <a:lnTo>
                  <a:pt x="1000608" y="2402285"/>
                </a:lnTo>
                <a:lnTo>
                  <a:pt x="897370" y="2420541"/>
                </a:lnTo>
                <a:lnTo>
                  <a:pt x="824310" y="2433638"/>
                </a:lnTo>
                <a:lnTo>
                  <a:pt x="785398" y="2236391"/>
                </a:lnTo>
                <a:lnTo>
                  <a:pt x="781030" y="2228851"/>
                </a:lnTo>
                <a:lnTo>
                  <a:pt x="776662" y="2221707"/>
                </a:lnTo>
                <a:lnTo>
                  <a:pt x="771897" y="2214563"/>
                </a:lnTo>
                <a:lnTo>
                  <a:pt x="767133" y="2207816"/>
                </a:lnTo>
                <a:lnTo>
                  <a:pt x="761574" y="2201069"/>
                </a:lnTo>
                <a:lnTo>
                  <a:pt x="756015" y="2194719"/>
                </a:lnTo>
                <a:lnTo>
                  <a:pt x="750456" y="2188369"/>
                </a:lnTo>
                <a:lnTo>
                  <a:pt x="744897" y="2182416"/>
                </a:lnTo>
                <a:lnTo>
                  <a:pt x="738544" y="2176463"/>
                </a:lnTo>
                <a:lnTo>
                  <a:pt x="732191" y="2170907"/>
                </a:lnTo>
                <a:lnTo>
                  <a:pt x="725441" y="2165351"/>
                </a:lnTo>
                <a:lnTo>
                  <a:pt x="719088" y="2159794"/>
                </a:lnTo>
                <a:lnTo>
                  <a:pt x="711940" y="2155032"/>
                </a:lnTo>
                <a:lnTo>
                  <a:pt x="704396" y="2149873"/>
                </a:lnTo>
                <a:lnTo>
                  <a:pt x="697249" y="2145507"/>
                </a:lnTo>
                <a:lnTo>
                  <a:pt x="689705" y="2141141"/>
                </a:lnTo>
                <a:lnTo>
                  <a:pt x="678984" y="2135585"/>
                </a:lnTo>
                <a:lnTo>
                  <a:pt x="668660" y="2130029"/>
                </a:lnTo>
                <a:lnTo>
                  <a:pt x="648807" y="2118519"/>
                </a:lnTo>
                <a:lnTo>
                  <a:pt x="630145" y="2106216"/>
                </a:lnTo>
                <a:lnTo>
                  <a:pt x="611482" y="2093119"/>
                </a:lnTo>
                <a:lnTo>
                  <a:pt x="593217" y="2080022"/>
                </a:lnTo>
                <a:lnTo>
                  <a:pt x="576144" y="2065735"/>
                </a:lnTo>
                <a:lnTo>
                  <a:pt x="559070" y="2051447"/>
                </a:lnTo>
                <a:lnTo>
                  <a:pt x="543187" y="2035969"/>
                </a:lnTo>
                <a:lnTo>
                  <a:pt x="526907" y="2020491"/>
                </a:lnTo>
                <a:lnTo>
                  <a:pt x="511422" y="2004616"/>
                </a:lnTo>
                <a:lnTo>
                  <a:pt x="496333" y="1988344"/>
                </a:lnTo>
                <a:lnTo>
                  <a:pt x="481245" y="1971676"/>
                </a:lnTo>
                <a:lnTo>
                  <a:pt x="466951" y="1954610"/>
                </a:lnTo>
                <a:lnTo>
                  <a:pt x="452259" y="1937147"/>
                </a:lnTo>
                <a:lnTo>
                  <a:pt x="424067" y="1902222"/>
                </a:lnTo>
                <a:lnTo>
                  <a:pt x="418111" y="1894285"/>
                </a:lnTo>
                <a:lnTo>
                  <a:pt x="412552" y="1886744"/>
                </a:lnTo>
                <a:lnTo>
                  <a:pt x="401435" y="1870472"/>
                </a:lnTo>
                <a:lnTo>
                  <a:pt x="391508" y="1853804"/>
                </a:lnTo>
                <a:lnTo>
                  <a:pt x="381978" y="1837532"/>
                </a:lnTo>
                <a:lnTo>
                  <a:pt x="372846" y="1820069"/>
                </a:lnTo>
                <a:lnTo>
                  <a:pt x="364110" y="1803401"/>
                </a:lnTo>
                <a:lnTo>
                  <a:pt x="356169" y="1785541"/>
                </a:lnTo>
                <a:lnTo>
                  <a:pt x="348228" y="1768079"/>
                </a:lnTo>
                <a:lnTo>
                  <a:pt x="332345" y="1733551"/>
                </a:lnTo>
                <a:lnTo>
                  <a:pt x="324404" y="1716485"/>
                </a:lnTo>
                <a:lnTo>
                  <a:pt x="316065" y="1699022"/>
                </a:lnTo>
                <a:lnTo>
                  <a:pt x="307727" y="1682354"/>
                </a:lnTo>
                <a:lnTo>
                  <a:pt x="298991" y="1666082"/>
                </a:lnTo>
                <a:lnTo>
                  <a:pt x="289462" y="1649413"/>
                </a:lnTo>
                <a:lnTo>
                  <a:pt x="279535" y="1633935"/>
                </a:lnTo>
                <a:lnTo>
                  <a:pt x="275962" y="1624410"/>
                </a:lnTo>
                <a:lnTo>
                  <a:pt x="271594" y="1614885"/>
                </a:lnTo>
                <a:lnTo>
                  <a:pt x="266829" y="1605360"/>
                </a:lnTo>
                <a:lnTo>
                  <a:pt x="261667" y="1595835"/>
                </a:lnTo>
                <a:lnTo>
                  <a:pt x="256505" y="1586310"/>
                </a:lnTo>
                <a:lnTo>
                  <a:pt x="250946" y="1577182"/>
                </a:lnTo>
                <a:lnTo>
                  <a:pt x="239431" y="1558132"/>
                </a:lnTo>
                <a:lnTo>
                  <a:pt x="227122" y="1539479"/>
                </a:lnTo>
                <a:lnTo>
                  <a:pt x="214813" y="1521619"/>
                </a:lnTo>
                <a:lnTo>
                  <a:pt x="190592" y="1486694"/>
                </a:lnTo>
                <a:lnTo>
                  <a:pt x="185827" y="1479154"/>
                </a:lnTo>
                <a:lnTo>
                  <a:pt x="181063" y="1470422"/>
                </a:lnTo>
                <a:lnTo>
                  <a:pt x="170342" y="1450579"/>
                </a:lnTo>
                <a:lnTo>
                  <a:pt x="164783" y="1441054"/>
                </a:lnTo>
                <a:lnTo>
                  <a:pt x="159224" y="1431132"/>
                </a:lnTo>
                <a:lnTo>
                  <a:pt x="156444" y="1427163"/>
                </a:lnTo>
                <a:lnTo>
                  <a:pt x="153268" y="1423194"/>
                </a:lnTo>
                <a:lnTo>
                  <a:pt x="149694" y="1419622"/>
                </a:lnTo>
                <a:lnTo>
                  <a:pt x="146518" y="1416447"/>
                </a:lnTo>
                <a:lnTo>
                  <a:pt x="143738" y="1413272"/>
                </a:lnTo>
                <a:lnTo>
                  <a:pt x="140959" y="1409304"/>
                </a:lnTo>
                <a:lnTo>
                  <a:pt x="138576" y="1404541"/>
                </a:lnTo>
                <a:lnTo>
                  <a:pt x="136591" y="1398985"/>
                </a:lnTo>
                <a:lnTo>
                  <a:pt x="134209" y="1393429"/>
                </a:lnTo>
                <a:lnTo>
                  <a:pt x="132620" y="1387475"/>
                </a:lnTo>
                <a:lnTo>
                  <a:pt x="129047" y="1373982"/>
                </a:lnTo>
                <a:lnTo>
                  <a:pt x="125870" y="1360488"/>
                </a:lnTo>
                <a:lnTo>
                  <a:pt x="122694" y="1346994"/>
                </a:lnTo>
                <a:lnTo>
                  <a:pt x="120311" y="1335485"/>
                </a:lnTo>
                <a:lnTo>
                  <a:pt x="117532" y="1325563"/>
                </a:lnTo>
                <a:lnTo>
                  <a:pt x="109194" y="1300560"/>
                </a:lnTo>
                <a:lnTo>
                  <a:pt x="100458" y="1276350"/>
                </a:lnTo>
                <a:lnTo>
                  <a:pt x="95296" y="1264047"/>
                </a:lnTo>
                <a:lnTo>
                  <a:pt x="90531" y="1252538"/>
                </a:lnTo>
                <a:lnTo>
                  <a:pt x="85767" y="1241425"/>
                </a:lnTo>
                <a:lnTo>
                  <a:pt x="80208" y="1229916"/>
                </a:lnTo>
                <a:lnTo>
                  <a:pt x="77031" y="1223566"/>
                </a:lnTo>
                <a:lnTo>
                  <a:pt x="73458" y="1217216"/>
                </a:lnTo>
                <a:lnTo>
                  <a:pt x="65119" y="1203722"/>
                </a:lnTo>
                <a:lnTo>
                  <a:pt x="55987" y="1190625"/>
                </a:lnTo>
                <a:lnTo>
                  <a:pt x="46457" y="1177132"/>
                </a:lnTo>
                <a:lnTo>
                  <a:pt x="26207" y="1150938"/>
                </a:lnTo>
                <a:lnTo>
                  <a:pt x="6353" y="1125538"/>
                </a:lnTo>
                <a:lnTo>
                  <a:pt x="3574" y="1121172"/>
                </a:lnTo>
                <a:lnTo>
                  <a:pt x="1589" y="1116410"/>
                </a:lnTo>
                <a:lnTo>
                  <a:pt x="397" y="1111250"/>
                </a:lnTo>
                <a:lnTo>
                  <a:pt x="0" y="1106091"/>
                </a:lnTo>
                <a:lnTo>
                  <a:pt x="0" y="1100535"/>
                </a:lnTo>
                <a:lnTo>
                  <a:pt x="794" y="1094582"/>
                </a:lnTo>
                <a:lnTo>
                  <a:pt x="1986" y="1088629"/>
                </a:lnTo>
                <a:lnTo>
                  <a:pt x="3574" y="1083072"/>
                </a:lnTo>
                <a:lnTo>
                  <a:pt x="5559" y="1077516"/>
                </a:lnTo>
                <a:lnTo>
                  <a:pt x="8339" y="1071960"/>
                </a:lnTo>
                <a:lnTo>
                  <a:pt x="11118" y="1066404"/>
                </a:lnTo>
                <a:lnTo>
                  <a:pt x="14295" y="1061641"/>
                </a:lnTo>
                <a:lnTo>
                  <a:pt x="17868" y="1056879"/>
                </a:lnTo>
                <a:lnTo>
                  <a:pt x="21045" y="1052910"/>
                </a:lnTo>
                <a:lnTo>
                  <a:pt x="24618" y="1048941"/>
                </a:lnTo>
                <a:lnTo>
                  <a:pt x="28192" y="1045766"/>
                </a:lnTo>
                <a:lnTo>
                  <a:pt x="33751" y="1041400"/>
                </a:lnTo>
                <a:lnTo>
                  <a:pt x="39310" y="1037432"/>
                </a:lnTo>
                <a:lnTo>
                  <a:pt x="45663" y="1034257"/>
                </a:lnTo>
                <a:lnTo>
                  <a:pt x="52016" y="1031479"/>
                </a:lnTo>
                <a:lnTo>
                  <a:pt x="58369" y="1029097"/>
                </a:lnTo>
                <a:lnTo>
                  <a:pt x="64722" y="1027113"/>
                </a:lnTo>
                <a:lnTo>
                  <a:pt x="71869" y="1025922"/>
                </a:lnTo>
                <a:lnTo>
                  <a:pt x="78619" y="1024732"/>
                </a:lnTo>
                <a:lnTo>
                  <a:pt x="85767" y="1023938"/>
                </a:lnTo>
                <a:lnTo>
                  <a:pt x="92517" y="1023541"/>
                </a:lnTo>
                <a:lnTo>
                  <a:pt x="100061" y="1023938"/>
                </a:lnTo>
                <a:lnTo>
                  <a:pt x="107208" y="1024335"/>
                </a:lnTo>
                <a:lnTo>
                  <a:pt x="114355" y="1024732"/>
                </a:lnTo>
                <a:lnTo>
                  <a:pt x="121503" y="1025922"/>
                </a:lnTo>
                <a:lnTo>
                  <a:pt x="129047" y="1027510"/>
                </a:lnTo>
                <a:lnTo>
                  <a:pt x="136194" y="1029097"/>
                </a:lnTo>
                <a:lnTo>
                  <a:pt x="143341" y="1031082"/>
                </a:lnTo>
                <a:lnTo>
                  <a:pt x="150488" y="1033066"/>
                </a:lnTo>
                <a:lnTo>
                  <a:pt x="157636" y="1035844"/>
                </a:lnTo>
                <a:lnTo>
                  <a:pt x="164783" y="1038622"/>
                </a:lnTo>
                <a:lnTo>
                  <a:pt x="171533" y="1041400"/>
                </a:lnTo>
                <a:lnTo>
                  <a:pt x="177886" y="1044972"/>
                </a:lnTo>
                <a:lnTo>
                  <a:pt x="185033" y="1048544"/>
                </a:lnTo>
                <a:lnTo>
                  <a:pt x="191386" y="1052116"/>
                </a:lnTo>
                <a:lnTo>
                  <a:pt x="197739" y="1055688"/>
                </a:lnTo>
                <a:lnTo>
                  <a:pt x="203695" y="1059657"/>
                </a:lnTo>
                <a:lnTo>
                  <a:pt x="209651" y="1064022"/>
                </a:lnTo>
                <a:lnTo>
                  <a:pt x="215210" y="1067991"/>
                </a:lnTo>
                <a:lnTo>
                  <a:pt x="220769" y="1072754"/>
                </a:lnTo>
                <a:lnTo>
                  <a:pt x="225534" y="1077516"/>
                </a:lnTo>
                <a:lnTo>
                  <a:pt x="230299" y="1081882"/>
                </a:lnTo>
                <a:lnTo>
                  <a:pt x="235064" y="1086644"/>
                </a:lnTo>
                <a:lnTo>
                  <a:pt x="239828" y="1092200"/>
                </a:lnTo>
                <a:lnTo>
                  <a:pt x="244593" y="1097757"/>
                </a:lnTo>
                <a:lnTo>
                  <a:pt x="252932" y="1109663"/>
                </a:lnTo>
                <a:lnTo>
                  <a:pt x="260873" y="1121966"/>
                </a:lnTo>
                <a:lnTo>
                  <a:pt x="268814" y="1135063"/>
                </a:lnTo>
                <a:lnTo>
                  <a:pt x="283903" y="1160463"/>
                </a:lnTo>
                <a:lnTo>
                  <a:pt x="291447" y="1173163"/>
                </a:lnTo>
                <a:lnTo>
                  <a:pt x="299388" y="1185069"/>
                </a:lnTo>
                <a:lnTo>
                  <a:pt x="306139" y="1195785"/>
                </a:lnTo>
                <a:lnTo>
                  <a:pt x="312889" y="1206897"/>
                </a:lnTo>
                <a:lnTo>
                  <a:pt x="327580" y="1230710"/>
                </a:lnTo>
                <a:lnTo>
                  <a:pt x="342272" y="1255713"/>
                </a:lnTo>
                <a:lnTo>
                  <a:pt x="357757" y="1281113"/>
                </a:lnTo>
                <a:lnTo>
                  <a:pt x="365699" y="1293416"/>
                </a:lnTo>
                <a:lnTo>
                  <a:pt x="373640" y="1305719"/>
                </a:lnTo>
                <a:lnTo>
                  <a:pt x="382375" y="1317229"/>
                </a:lnTo>
                <a:lnTo>
                  <a:pt x="390714" y="1328738"/>
                </a:lnTo>
                <a:lnTo>
                  <a:pt x="399846" y="1339454"/>
                </a:lnTo>
                <a:lnTo>
                  <a:pt x="409376" y="1348979"/>
                </a:lnTo>
                <a:lnTo>
                  <a:pt x="418905" y="1358504"/>
                </a:lnTo>
                <a:lnTo>
                  <a:pt x="423670" y="1362472"/>
                </a:lnTo>
                <a:lnTo>
                  <a:pt x="428832" y="1366441"/>
                </a:lnTo>
                <a:lnTo>
                  <a:pt x="437171" y="1372791"/>
                </a:lnTo>
                <a:lnTo>
                  <a:pt x="445112" y="1378744"/>
                </a:lnTo>
                <a:lnTo>
                  <a:pt x="453450" y="1383904"/>
                </a:lnTo>
                <a:lnTo>
                  <a:pt x="462186" y="1388666"/>
                </a:lnTo>
                <a:lnTo>
                  <a:pt x="470921" y="1392635"/>
                </a:lnTo>
                <a:lnTo>
                  <a:pt x="479260" y="1396207"/>
                </a:lnTo>
                <a:lnTo>
                  <a:pt x="488789" y="1399382"/>
                </a:lnTo>
                <a:lnTo>
                  <a:pt x="497525" y="1402160"/>
                </a:lnTo>
                <a:lnTo>
                  <a:pt x="506657" y="1404144"/>
                </a:lnTo>
                <a:lnTo>
                  <a:pt x="516187" y="1405732"/>
                </a:lnTo>
                <a:lnTo>
                  <a:pt x="525716" y="1407319"/>
                </a:lnTo>
                <a:lnTo>
                  <a:pt x="535246" y="1408113"/>
                </a:lnTo>
                <a:lnTo>
                  <a:pt x="545172" y="1408113"/>
                </a:lnTo>
                <a:lnTo>
                  <a:pt x="555099" y="1407716"/>
                </a:lnTo>
                <a:lnTo>
                  <a:pt x="565423" y="1406922"/>
                </a:lnTo>
                <a:lnTo>
                  <a:pt x="575746" y="1404938"/>
                </a:lnTo>
                <a:lnTo>
                  <a:pt x="578923" y="1404541"/>
                </a:lnTo>
                <a:lnTo>
                  <a:pt x="582497" y="1402954"/>
                </a:lnTo>
                <a:lnTo>
                  <a:pt x="586467" y="1401366"/>
                </a:lnTo>
                <a:lnTo>
                  <a:pt x="590041" y="1398985"/>
                </a:lnTo>
                <a:lnTo>
                  <a:pt x="594012" y="1395810"/>
                </a:lnTo>
                <a:lnTo>
                  <a:pt x="597585" y="1392635"/>
                </a:lnTo>
                <a:lnTo>
                  <a:pt x="601556" y="1389460"/>
                </a:lnTo>
                <a:lnTo>
                  <a:pt x="604335" y="1385491"/>
                </a:lnTo>
                <a:lnTo>
                  <a:pt x="609894" y="1379141"/>
                </a:lnTo>
                <a:lnTo>
                  <a:pt x="614659" y="1372394"/>
                </a:lnTo>
                <a:lnTo>
                  <a:pt x="619424" y="1365647"/>
                </a:lnTo>
                <a:lnTo>
                  <a:pt x="623394" y="1358900"/>
                </a:lnTo>
                <a:lnTo>
                  <a:pt x="627762" y="1352154"/>
                </a:lnTo>
                <a:lnTo>
                  <a:pt x="631336" y="1344613"/>
                </a:lnTo>
                <a:lnTo>
                  <a:pt x="634512" y="1337469"/>
                </a:lnTo>
                <a:lnTo>
                  <a:pt x="637292" y="1330325"/>
                </a:lnTo>
                <a:lnTo>
                  <a:pt x="640071" y="1323182"/>
                </a:lnTo>
                <a:lnTo>
                  <a:pt x="642057" y="1315244"/>
                </a:lnTo>
                <a:lnTo>
                  <a:pt x="644042" y="1307704"/>
                </a:lnTo>
                <a:lnTo>
                  <a:pt x="645233" y="1299766"/>
                </a:lnTo>
                <a:lnTo>
                  <a:pt x="646424" y="1291829"/>
                </a:lnTo>
                <a:lnTo>
                  <a:pt x="647218" y="1283891"/>
                </a:lnTo>
                <a:lnTo>
                  <a:pt x="647616" y="1275557"/>
                </a:lnTo>
                <a:lnTo>
                  <a:pt x="648013" y="1267619"/>
                </a:lnTo>
                <a:lnTo>
                  <a:pt x="647616" y="1259682"/>
                </a:lnTo>
                <a:lnTo>
                  <a:pt x="647218" y="1252538"/>
                </a:lnTo>
                <a:lnTo>
                  <a:pt x="646424" y="1245394"/>
                </a:lnTo>
                <a:lnTo>
                  <a:pt x="645233" y="1237457"/>
                </a:lnTo>
                <a:lnTo>
                  <a:pt x="466951" y="280988"/>
                </a:lnTo>
                <a:lnTo>
                  <a:pt x="465362" y="271463"/>
                </a:lnTo>
                <a:lnTo>
                  <a:pt x="464568" y="263128"/>
                </a:lnTo>
                <a:lnTo>
                  <a:pt x="464568" y="254397"/>
                </a:lnTo>
                <a:lnTo>
                  <a:pt x="464965" y="246857"/>
                </a:lnTo>
                <a:lnTo>
                  <a:pt x="465759" y="239316"/>
                </a:lnTo>
                <a:lnTo>
                  <a:pt x="467348" y="232569"/>
                </a:lnTo>
                <a:lnTo>
                  <a:pt x="468936" y="225822"/>
                </a:lnTo>
                <a:lnTo>
                  <a:pt x="471318" y="219869"/>
                </a:lnTo>
                <a:lnTo>
                  <a:pt x="473701" y="214313"/>
                </a:lnTo>
                <a:lnTo>
                  <a:pt x="476480" y="209153"/>
                </a:lnTo>
                <a:lnTo>
                  <a:pt x="479657" y="204391"/>
                </a:lnTo>
                <a:lnTo>
                  <a:pt x="482833" y="199628"/>
                </a:lnTo>
                <a:lnTo>
                  <a:pt x="486407" y="195263"/>
                </a:lnTo>
                <a:lnTo>
                  <a:pt x="490775" y="191691"/>
                </a:lnTo>
                <a:lnTo>
                  <a:pt x="494348" y="188119"/>
                </a:lnTo>
                <a:lnTo>
                  <a:pt x="498319" y="184944"/>
                </a:lnTo>
                <a:lnTo>
                  <a:pt x="502289" y="182166"/>
                </a:lnTo>
                <a:lnTo>
                  <a:pt x="506657" y="179785"/>
                </a:lnTo>
                <a:lnTo>
                  <a:pt x="514201" y="175419"/>
                </a:lnTo>
                <a:lnTo>
                  <a:pt x="522143" y="171450"/>
                </a:lnTo>
                <a:lnTo>
                  <a:pt x="528893" y="169069"/>
                </a:lnTo>
                <a:lnTo>
                  <a:pt x="534849" y="167482"/>
                </a:lnTo>
                <a:lnTo>
                  <a:pt x="539614" y="166291"/>
                </a:lnTo>
                <a:lnTo>
                  <a:pt x="543981" y="165497"/>
                </a:lnTo>
                <a:lnTo>
                  <a:pt x="552320" y="163910"/>
                </a:lnTo>
                <a:lnTo>
                  <a:pt x="561055" y="162719"/>
                </a:lnTo>
                <a:lnTo>
                  <a:pt x="569393" y="162322"/>
                </a:lnTo>
                <a:lnTo>
                  <a:pt x="577732" y="161925"/>
                </a:lnTo>
                <a:close/>
                <a:moveTo>
                  <a:pt x="576263" y="0"/>
                </a:moveTo>
                <a:lnTo>
                  <a:pt x="594539" y="397"/>
                </a:lnTo>
                <a:lnTo>
                  <a:pt x="612419" y="1589"/>
                </a:lnTo>
                <a:lnTo>
                  <a:pt x="630298" y="3973"/>
                </a:lnTo>
                <a:lnTo>
                  <a:pt x="647780" y="7151"/>
                </a:lnTo>
                <a:lnTo>
                  <a:pt x="664864" y="10727"/>
                </a:lnTo>
                <a:lnTo>
                  <a:pt x="681551" y="15098"/>
                </a:lnTo>
                <a:lnTo>
                  <a:pt x="697841" y="20263"/>
                </a:lnTo>
                <a:lnTo>
                  <a:pt x="714131" y="26620"/>
                </a:lnTo>
                <a:lnTo>
                  <a:pt x="729626" y="33374"/>
                </a:lnTo>
                <a:lnTo>
                  <a:pt x="745122" y="41321"/>
                </a:lnTo>
                <a:lnTo>
                  <a:pt x="759822" y="50062"/>
                </a:lnTo>
                <a:lnTo>
                  <a:pt x="774920" y="59200"/>
                </a:lnTo>
                <a:lnTo>
                  <a:pt x="788826" y="69530"/>
                </a:lnTo>
                <a:lnTo>
                  <a:pt x="803130" y="80655"/>
                </a:lnTo>
                <a:lnTo>
                  <a:pt x="816638" y="92575"/>
                </a:lnTo>
                <a:lnTo>
                  <a:pt x="830147" y="105289"/>
                </a:lnTo>
                <a:lnTo>
                  <a:pt x="842464" y="118798"/>
                </a:lnTo>
                <a:lnTo>
                  <a:pt x="854780" y="132307"/>
                </a:lnTo>
                <a:lnTo>
                  <a:pt x="865508" y="146610"/>
                </a:lnTo>
                <a:lnTo>
                  <a:pt x="876235" y="160516"/>
                </a:lnTo>
                <a:lnTo>
                  <a:pt x="885374" y="175615"/>
                </a:lnTo>
                <a:lnTo>
                  <a:pt x="894115" y="190315"/>
                </a:lnTo>
                <a:lnTo>
                  <a:pt x="901664" y="205811"/>
                </a:lnTo>
                <a:lnTo>
                  <a:pt x="908815" y="221306"/>
                </a:lnTo>
                <a:lnTo>
                  <a:pt x="915172" y="237596"/>
                </a:lnTo>
                <a:lnTo>
                  <a:pt x="920337" y="253886"/>
                </a:lnTo>
                <a:lnTo>
                  <a:pt x="924708" y="270574"/>
                </a:lnTo>
                <a:lnTo>
                  <a:pt x="928284" y="287658"/>
                </a:lnTo>
                <a:lnTo>
                  <a:pt x="931462" y="304743"/>
                </a:lnTo>
                <a:lnTo>
                  <a:pt x="933449" y="322622"/>
                </a:lnTo>
                <a:lnTo>
                  <a:pt x="934641" y="340502"/>
                </a:lnTo>
                <a:lnTo>
                  <a:pt x="935038" y="359175"/>
                </a:lnTo>
                <a:lnTo>
                  <a:pt x="934641" y="377452"/>
                </a:lnTo>
                <a:lnTo>
                  <a:pt x="933449" y="395331"/>
                </a:lnTo>
                <a:lnTo>
                  <a:pt x="931462" y="413211"/>
                </a:lnTo>
                <a:lnTo>
                  <a:pt x="928284" y="430693"/>
                </a:lnTo>
                <a:lnTo>
                  <a:pt x="924708" y="447777"/>
                </a:lnTo>
                <a:lnTo>
                  <a:pt x="920337" y="464465"/>
                </a:lnTo>
                <a:lnTo>
                  <a:pt x="915172" y="480755"/>
                </a:lnTo>
                <a:lnTo>
                  <a:pt x="908815" y="496647"/>
                </a:lnTo>
                <a:lnTo>
                  <a:pt x="901664" y="512540"/>
                </a:lnTo>
                <a:lnTo>
                  <a:pt x="894115" y="527638"/>
                </a:lnTo>
                <a:lnTo>
                  <a:pt x="885374" y="543134"/>
                </a:lnTo>
                <a:lnTo>
                  <a:pt x="876235" y="557437"/>
                </a:lnTo>
                <a:lnTo>
                  <a:pt x="865508" y="572138"/>
                </a:lnTo>
                <a:lnTo>
                  <a:pt x="854780" y="585647"/>
                </a:lnTo>
                <a:lnTo>
                  <a:pt x="842464" y="599553"/>
                </a:lnTo>
                <a:lnTo>
                  <a:pt x="830147" y="612664"/>
                </a:lnTo>
                <a:lnTo>
                  <a:pt x="830147" y="613061"/>
                </a:lnTo>
                <a:lnTo>
                  <a:pt x="822201" y="620611"/>
                </a:lnTo>
                <a:lnTo>
                  <a:pt x="813857" y="628160"/>
                </a:lnTo>
                <a:lnTo>
                  <a:pt x="805911" y="634914"/>
                </a:lnTo>
                <a:lnTo>
                  <a:pt x="797964" y="641668"/>
                </a:lnTo>
                <a:lnTo>
                  <a:pt x="791607" y="619419"/>
                </a:lnTo>
                <a:lnTo>
                  <a:pt x="785250" y="597963"/>
                </a:lnTo>
                <a:lnTo>
                  <a:pt x="778496" y="576111"/>
                </a:lnTo>
                <a:lnTo>
                  <a:pt x="771344" y="553861"/>
                </a:lnTo>
                <a:lnTo>
                  <a:pt x="780880" y="543928"/>
                </a:lnTo>
                <a:lnTo>
                  <a:pt x="790018" y="533201"/>
                </a:lnTo>
                <a:lnTo>
                  <a:pt x="798759" y="522473"/>
                </a:lnTo>
                <a:lnTo>
                  <a:pt x="806705" y="511745"/>
                </a:lnTo>
                <a:lnTo>
                  <a:pt x="813857" y="500223"/>
                </a:lnTo>
                <a:lnTo>
                  <a:pt x="820611" y="488701"/>
                </a:lnTo>
                <a:lnTo>
                  <a:pt x="826571" y="476782"/>
                </a:lnTo>
                <a:lnTo>
                  <a:pt x="831736" y="464862"/>
                </a:lnTo>
                <a:lnTo>
                  <a:pt x="836504" y="452545"/>
                </a:lnTo>
                <a:lnTo>
                  <a:pt x="840477" y="439831"/>
                </a:lnTo>
                <a:lnTo>
                  <a:pt x="844053" y="427117"/>
                </a:lnTo>
                <a:lnTo>
                  <a:pt x="846834" y="414005"/>
                </a:lnTo>
                <a:lnTo>
                  <a:pt x="849218" y="400894"/>
                </a:lnTo>
                <a:lnTo>
                  <a:pt x="850807" y="386988"/>
                </a:lnTo>
                <a:lnTo>
                  <a:pt x="851602" y="373479"/>
                </a:lnTo>
                <a:lnTo>
                  <a:pt x="851999" y="359175"/>
                </a:lnTo>
                <a:lnTo>
                  <a:pt x="851602" y="344872"/>
                </a:lnTo>
                <a:lnTo>
                  <a:pt x="850807" y="330966"/>
                </a:lnTo>
                <a:lnTo>
                  <a:pt x="849218" y="317457"/>
                </a:lnTo>
                <a:lnTo>
                  <a:pt x="846834" y="303948"/>
                </a:lnTo>
                <a:lnTo>
                  <a:pt x="844053" y="291234"/>
                </a:lnTo>
                <a:lnTo>
                  <a:pt x="840477" y="278123"/>
                </a:lnTo>
                <a:lnTo>
                  <a:pt x="836504" y="265806"/>
                </a:lnTo>
                <a:lnTo>
                  <a:pt x="831736" y="253092"/>
                </a:lnTo>
                <a:lnTo>
                  <a:pt x="826571" y="241172"/>
                </a:lnTo>
                <a:lnTo>
                  <a:pt x="820611" y="229253"/>
                </a:lnTo>
                <a:lnTo>
                  <a:pt x="813460" y="217730"/>
                </a:lnTo>
                <a:lnTo>
                  <a:pt x="806308" y="206605"/>
                </a:lnTo>
                <a:lnTo>
                  <a:pt x="798759" y="195481"/>
                </a:lnTo>
                <a:lnTo>
                  <a:pt x="789621" y="185150"/>
                </a:lnTo>
                <a:lnTo>
                  <a:pt x="780880" y="174820"/>
                </a:lnTo>
                <a:lnTo>
                  <a:pt x="770947" y="164092"/>
                </a:lnTo>
                <a:lnTo>
                  <a:pt x="760617" y="154556"/>
                </a:lnTo>
                <a:lnTo>
                  <a:pt x="750287" y="145021"/>
                </a:lnTo>
                <a:lnTo>
                  <a:pt x="739559" y="136677"/>
                </a:lnTo>
                <a:lnTo>
                  <a:pt x="728434" y="129128"/>
                </a:lnTo>
                <a:lnTo>
                  <a:pt x="717310" y="121976"/>
                </a:lnTo>
                <a:lnTo>
                  <a:pt x="705788" y="114825"/>
                </a:lnTo>
                <a:lnTo>
                  <a:pt x="693868" y="108865"/>
                </a:lnTo>
                <a:lnTo>
                  <a:pt x="682346" y="103700"/>
                </a:lnTo>
                <a:lnTo>
                  <a:pt x="669632" y="98932"/>
                </a:lnTo>
                <a:lnTo>
                  <a:pt x="657315" y="94959"/>
                </a:lnTo>
                <a:lnTo>
                  <a:pt x="644204" y="91383"/>
                </a:lnTo>
                <a:lnTo>
                  <a:pt x="631490" y="88204"/>
                </a:lnTo>
                <a:lnTo>
                  <a:pt x="617584" y="86218"/>
                </a:lnTo>
                <a:lnTo>
                  <a:pt x="604472" y="84628"/>
                </a:lnTo>
                <a:lnTo>
                  <a:pt x="590169" y="83436"/>
                </a:lnTo>
                <a:lnTo>
                  <a:pt x="576263" y="83436"/>
                </a:lnTo>
                <a:lnTo>
                  <a:pt x="561960" y="83436"/>
                </a:lnTo>
                <a:lnTo>
                  <a:pt x="548451" y="84628"/>
                </a:lnTo>
                <a:lnTo>
                  <a:pt x="534545" y="86218"/>
                </a:lnTo>
                <a:lnTo>
                  <a:pt x="521434" y="88204"/>
                </a:lnTo>
                <a:lnTo>
                  <a:pt x="507925" y="91383"/>
                </a:lnTo>
                <a:lnTo>
                  <a:pt x="495211" y="94959"/>
                </a:lnTo>
                <a:lnTo>
                  <a:pt x="482497" y="98932"/>
                </a:lnTo>
                <a:lnTo>
                  <a:pt x="470578" y="103700"/>
                </a:lnTo>
                <a:lnTo>
                  <a:pt x="458658" y="108865"/>
                </a:lnTo>
                <a:lnTo>
                  <a:pt x="446341" y="114825"/>
                </a:lnTo>
                <a:lnTo>
                  <a:pt x="435217" y="121976"/>
                </a:lnTo>
                <a:lnTo>
                  <a:pt x="423694" y="129128"/>
                </a:lnTo>
                <a:lnTo>
                  <a:pt x="412967" y="136677"/>
                </a:lnTo>
                <a:lnTo>
                  <a:pt x="401842" y="145021"/>
                </a:lnTo>
                <a:lnTo>
                  <a:pt x="391512" y="154556"/>
                </a:lnTo>
                <a:lnTo>
                  <a:pt x="381579" y="164092"/>
                </a:lnTo>
                <a:lnTo>
                  <a:pt x="381182" y="164092"/>
                </a:lnTo>
                <a:lnTo>
                  <a:pt x="371249" y="174820"/>
                </a:lnTo>
                <a:lnTo>
                  <a:pt x="362111" y="185150"/>
                </a:lnTo>
                <a:lnTo>
                  <a:pt x="353767" y="195481"/>
                </a:lnTo>
                <a:lnTo>
                  <a:pt x="345821" y="207003"/>
                </a:lnTo>
                <a:lnTo>
                  <a:pt x="338669" y="218128"/>
                </a:lnTo>
                <a:lnTo>
                  <a:pt x="331915" y="229253"/>
                </a:lnTo>
                <a:lnTo>
                  <a:pt x="325955" y="241172"/>
                </a:lnTo>
                <a:lnTo>
                  <a:pt x="320790" y="253092"/>
                </a:lnTo>
                <a:lnTo>
                  <a:pt x="315625" y="265806"/>
                </a:lnTo>
                <a:lnTo>
                  <a:pt x="311652" y="278123"/>
                </a:lnTo>
                <a:lnTo>
                  <a:pt x="308473" y="291234"/>
                </a:lnTo>
                <a:lnTo>
                  <a:pt x="305692" y="303948"/>
                </a:lnTo>
                <a:lnTo>
                  <a:pt x="303308" y="317457"/>
                </a:lnTo>
                <a:lnTo>
                  <a:pt x="301719" y="330966"/>
                </a:lnTo>
                <a:lnTo>
                  <a:pt x="300924" y="345269"/>
                </a:lnTo>
                <a:lnTo>
                  <a:pt x="300527" y="359175"/>
                </a:lnTo>
                <a:lnTo>
                  <a:pt x="300924" y="373479"/>
                </a:lnTo>
                <a:lnTo>
                  <a:pt x="301719" y="386988"/>
                </a:lnTo>
                <a:lnTo>
                  <a:pt x="303308" y="400894"/>
                </a:lnTo>
                <a:lnTo>
                  <a:pt x="305692" y="414005"/>
                </a:lnTo>
                <a:lnTo>
                  <a:pt x="308473" y="427514"/>
                </a:lnTo>
                <a:lnTo>
                  <a:pt x="311652" y="440228"/>
                </a:lnTo>
                <a:lnTo>
                  <a:pt x="315625" y="452545"/>
                </a:lnTo>
                <a:lnTo>
                  <a:pt x="320790" y="464862"/>
                </a:lnTo>
                <a:lnTo>
                  <a:pt x="325955" y="476782"/>
                </a:lnTo>
                <a:lnTo>
                  <a:pt x="331915" y="489098"/>
                </a:lnTo>
                <a:lnTo>
                  <a:pt x="338669" y="500223"/>
                </a:lnTo>
                <a:lnTo>
                  <a:pt x="345821" y="511745"/>
                </a:lnTo>
                <a:lnTo>
                  <a:pt x="353767" y="522870"/>
                </a:lnTo>
                <a:lnTo>
                  <a:pt x="362111" y="533201"/>
                </a:lnTo>
                <a:lnTo>
                  <a:pt x="371249" y="543928"/>
                </a:lnTo>
                <a:lnTo>
                  <a:pt x="381182" y="554258"/>
                </a:lnTo>
                <a:lnTo>
                  <a:pt x="387539" y="560218"/>
                </a:lnTo>
                <a:lnTo>
                  <a:pt x="393896" y="566575"/>
                </a:lnTo>
                <a:lnTo>
                  <a:pt x="400650" y="572138"/>
                </a:lnTo>
                <a:lnTo>
                  <a:pt x="407405" y="577700"/>
                </a:lnTo>
                <a:lnTo>
                  <a:pt x="414159" y="582468"/>
                </a:lnTo>
                <a:lnTo>
                  <a:pt x="420913" y="587633"/>
                </a:lnTo>
                <a:lnTo>
                  <a:pt x="428065" y="592401"/>
                </a:lnTo>
                <a:lnTo>
                  <a:pt x="435614" y="597169"/>
                </a:lnTo>
                <a:lnTo>
                  <a:pt x="442368" y="601142"/>
                </a:lnTo>
                <a:lnTo>
                  <a:pt x="449917" y="605115"/>
                </a:lnTo>
                <a:lnTo>
                  <a:pt x="457069" y="608691"/>
                </a:lnTo>
                <a:lnTo>
                  <a:pt x="465015" y="612267"/>
                </a:lnTo>
                <a:lnTo>
                  <a:pt x="472564" y="615445"/>
                </a:lnTo>
                <a:lnTo>
                  <a:pt x="480113" y="618227"/>
                </a:lnTo>
                <a:lnTo>
                  <a:pt x="488457" y="621008"/>
                </a:lnTo>
                <a:lnTo>
                  <a:pt x="496403" y="623789"/>
                </a:lnTo>
                <a:lnTo>
                  <a:pt x="498787" y="634914"/>
                </a:lnTo>
                <a:lnTo>
                  <a:pt x="501171" y="645642"/>
                </a:lnTo>
                <a:lnTo>
                  <a:pt x="505541" y="667891"/>
                </a:lnTo>
                <a:lnTo>
                  <a:pt x="508720" y="690141"/>
                </a:lnTo>
                <a:lnTo>
                  <a:pt x="511501" y="712788"/>
                </a:lnTo>
                <a:lnTo>
                  <a:pt x="498390" y="710404"/>
                </a:lnTo>
                <a:lnTo>
                  <a:pt x="484881" y="707226"/>
                </a:lnTo>
                <a:lnTo>
                  <a:pt x="472167" y="703253"/>
                </a:lnTo>
                <a:lnTo>
                  <a:pt x="459453" y="699279"/>
                </a:lnTo>
                <a:lnTo>
                  <a:pt x="446739" y="694909"/>
                </a:lnTo>
                <a:lnTo>
                  <a:pt x="434819" y="690141"/>
                </a:lnTo>
                <a:lnTo>
                  <a:pt x="422503" y="684579"/>
                </a:lnTo>
                <a:lnTo>
                  <a:pt x="410583" y="678619"/>
                </a:lnTo>
                <a:lnTo>
                  <a:pt x="398664" y="671864"/>
                </a:lnTo>
                <a:lnTo>
                  <a:pt x="387142" y="665110"/>
                </a:lnTo>
                <a:lnTo>
                  <a:pt x="376017" y="657561"/>
                </a:lnTo>
                <a:lnTo>
                  <a:pt x="364892" y="649615"/>
                </a:lnTo>
                <a:lnTo>
                  <a:pt x="354164" y="641271"/>
                </a:lnTo>
                <a:lnTo>
                  <a:pt x="343040" y="632133"/>
                </a:lnTo>
                <a:lnTo>
                  <a:pt x="332709" y="622994"/>
                </a:lnTo>
                <a:lnTo>
                  <a:pt x="322379" y="612664"/>
                </a:lnTo>
                <a:lnTo>
                  <a:pt x="309665" y="599553"/>
                </a:lnTo>
                <a:lnTo>
                  <a:pt x="297746" y="585647"/>
                </a:lnTo>
                <a:lnTo>
                  <a:pt x="286621" y="572138"/>
                </a:lnTo>
                <a:lnTo>
                  <a:pt x="276291" y="557437"/>
                </a:lnTo>
                <a:lnTo>
                  <a:pt x="267153" y="543134"/>
                </a:lnTo>
                <a:lnTo>
                  <a:pt x="258412" y="527638"/>
                </a:lnTo>
                <a:lnTo>
                  <a:pt x="250465" y="512540"/>
                </a:lnTo>
                <a:lnTo>
                  <a:pt x="243711" y="496647"/>
                </a:lnTo>
                <a:lnTo>
                  <a:pt x="237751" y="480755"/>
                </a:lnTo>
                <a:lnTo>
                  <a:pt x="231792" y="464465"/>
                </a:lnTo>
                <a:lnTo>
                  <a:pt x="227421" y="447777"/>
                </a:lnTo>
                <a:lnTo>
                  <a:pt x="223845" y="430693"/>
                </a:lnTo>
                <a:lnTo>
                  <a:pt x="221064" y="413211"/>
                </a:lnTo>
                <a:lnTo>
                  <a:pt x="219078" y="395331"/>
                </a:lnTo>
                <a:lnTo>
                  <a:pt x="217886" y="377452"/>
                </a:lnTo>
                <a:lnTo>
                  <a:pt x="217488" y="359175"/>
                </a:lnTo>
                <a:lnTo>
                  <a:pt x="217886" y="340502"/>
                </a:lnTo>
                <a:lnTo>
                  <a:pt x="219078" y="322622"/>
                </a:lnTo>
                <a:lnTo>
                  <a:pt x="221064" y="304743"/>
                </a:lnTo>
                <a:lnTo>
                  <a:pt x="223845" y="287658"/>
                </a:lnTo>
                <a:lnTo>
                  <a:pt x="227421" y="270574"/>
                </a:lnTo>
                <a:lnTo>
                  <a:pt x="231792" y="253886"/>
                </a:lnTo>
                <a:lnTo>
                  <a:pt x="237751" y="237596"/>
                </a:lnTo>
                <a:lnTo>
                  <a:pt x="243711" y="221306"/>
                </a:lnTo>
                <a:lnTo>
                  <a:pt x="250465" y="205811"/>
                </a:lnTo>
                <a:lnTo>
                  <a:pt x="258412" y="190315"/>
                </a:lnTo>
                <a:lnTo>
                  <a:pt x="267153" y="175615"/>
                </a:lnTo>
                <a:lnTo>
                  <a:pt x="276291" y="160516"/>
                </a:lnTo>
                <a:lnTo>
                  <a:pt x="286621" y="146610"/>
                </a:lnTo>
                <a:lnTo>
                  <a:pt x="297746" y="132307"/>
                </a:lnTo>
                <a:lnTo>
                  <a:pt x="309665" y="118798"/>
                </a:lnTo>
                <a:lnTo>
                  <a:pt x="322379" y="105289"/>
                </a:lnTo>
                <a:lnTo>
                  <a:pt x="335491" y="92575"/>
                </a:lnTo>
                <a:lnTo>
                  <a:pt x="349397" y="80655"/>
                </a:lnTo>
                <a:lnTo>
                  <a:pt x="363303" y="69530"/>
                </a:lnTo>
                <a:lnTo>
                  <a:pt x="378003" y="59200"/>
                </a:lnTo>
                <a:lnTo>
                  <a:pt x="392307" y="50062"/>
                </a:lnTo>
                <a:lnTo>
                  <a:pt x="407405" y="41321"/>
                </a:lnTo>
                <a:lnTo>
                  <a:pt x="422900" y="33374"/>
                </a:lnTo>
                <a:lnTo>
                  <a:pt x="438395" y="26620"/>
                </a:lnTo>
                <a:lnTo>
                  <a:pt x="454288" y="20263"/>
                </a:lnTo>
                <a:lnTo>
                  <a:pt x="470975" y="15098"/>
                </a:lnTo>
                <a:lnTo>
                  <a:pt x="487662" y="10727"/>
                </a:lnTo>
                <a:lnTo>
                  <a:pt x="504747" y="7151"/>
                </a:lnTo>
                <a:lnTo>
                  <a:pt x="522228" y="3973"/>
                </a:lnTo>
                <a:lnTo>
                  <a:pt x="539710" y="1589"/>
                </a:lnTo>
                <a:lnTo>
                  <a:pt x="557589" y="397"/>
                </a:lnTo>
                <a:lnTo>
                  <a:pt x="576263"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分布式事务产生的背景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4408805"/>
          </a:xfrm>
          <a:prstGeom prst="rect">
            <a:avLst/>
          </a:prstGeom>
          <a:noFill/>
        </p:spPr>
        <p:txBody>
          <a:bodyPr wrap="square" rtlCol="0">
            <a:spAutoFit/>
          </a:bodyPr>
          <a:p>
            <a:pPr>
              <a:lnSpc>
                <a:spcPct val="120000"/>
              </a:lnSpc>
            </a:pPr>
            <a:r>
              <a:rPr b="1">
                <a:latin typeface="楷体" panose="02010609060101010101" charset="-122"/>
                <a:ea typeface="楷体" panose="02010609060101010101" charset="-122"/>
                <a:cs typeface="楷体" panose="02010609060101010101" charset="-122"/>
              </a:rPr>
              <a:t>在微服务环境下，因为会根据不同的业务会拆分成不同的服务，比如会员服务、订单服务、商品服务等，让专业的人做专业的事情，每个服务都有自己独立的数据库，并且是独立运行，互不影响。</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服务与服务之间通讯采用RPC远程调用技术，但是每个服务中都有自己独立的数据源，即自己独立的本地事务。两个服务相互通讯的时候，两个本地事务互不影响，从而出现分布式事务产生的原因。</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r>
              <a:rPr b="1">
                <a:latin typeface="楷体" panose="02010609060101010101" charset="-122"/>
                <a:ea typeface="楷体" panose="02010609060101010101" charset="-122"/>
                <a:cs typeface="楷体" panose="02010609060101010101" charset="-122"/>
              </a:rPr>
              <a:t>举例</a:t>
            </a:r>
            <a:r>
              <a:rPr lang="zh-CN" b="1">
                <a:latin typeface="楷体" panose="02010609060101010101" charset="-122"/>
                <a:ea typeface="楷体" panose="02010609060101010101" charset="-122"/>
                <a:cs typeface="楷体" panose="02010609060101010101" charset="-122"/>
              </a:rPr>
              <a:t>并且画图</a:t>
            </a:r>
            <a:r>
              <a:rPr b="1">
                <a:latin typeface="楷体" panose="02010609060101010101" charset="-122"/>
                <a:ea typeface="楷体" panose="02010609060101010101" charset="-122"/>
                <a:cs typeface="楷体" panose="02010609060101010101" charset="-122"/>
              </a:rPr>
              <a:t>说明</a:t>
            </a:r>
            <a:endParaRPr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传统项目大部分情况下，不会产生分布式事务，但是在项目中如果采用多数据源方式。</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分布式环境</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4027170"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27530" y="240665"/>
            <a:ext cx="3624580" cy="138366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分布式事务案例说明</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下单扣库存</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753110" y="1193800"/>
            <a:ext cx="8982075" cy="274828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在电商系统中，下单和扣库存如何保持一致？</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a:t>
            </a:r>
            <a:r>
              <a:rPr lang="zh-CN" b="1">
                <a:latin typeface="楷体" panose="02010609060101010101" charset="-122"/>
                <a:ea typeface="楷体" panose="02010609060101010101" charset="-122"/>
                <a:cs typeface="楷体" panose="02010609060101010101" charset="-122"/>
              </a:rPr>
              <a:t>用户先下单后，扣库存失败，那么将会导致超卖；如果下单不成功，扣库存成功，那么会导致少卖。这两种情况都会导致运营成本增加，在严重情况下需要赔付。</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订单服务和库存服务</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画图演示场景</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73418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解决分布式事务基本思路</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753110" y="1193800"/>
            <a:ext cx="8982075" cy="208407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在学习解决分布式事务基本思路之前，大家要熟悉一些基本解决分布式事务概念名词</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比如：</a:t>
            </a:r>
            <a:r>
              <a:rPr lang="en-US" altLang="zh-CN" b="1">
                <a:latin typeface="楷体" panose="02010609060101010101" charset="-122"/>
                <a:ea typeface="楷体" panose="02010609060101010101" charset="-122"/>
                <a:cs typeface="楷体" panose="02010609060101010101" charset="-122"/>
              </a:rPr>
              <a:t>CAP</a:t>
            </a:r>
            <a:r>
              <a:rPr lang="zh-CN" altLang="en-US" b="1">
                <a:latin typeface="楷体" panose="02010609060101010101" charset="-122"/>
                <a:ea typeface="楷体" panose="02010609060101010101" charset="-122"/>
                <a:cs typeface="楷体" panose="02010609060101010101" charset="-122"/>
              </a:rPr>
              <a:t>与</a:t>
            </a:r>
            <a:r>
              <a:rPr lang="en-US" altLang="zh-CN" b="1">
                <a:latin typeface="楷体" panose="02010609060101010101" charset="-122"/>
                <a:ea typeface="楷体" panose="02010609060101010101" charset="-122"/>
                <a:cs typeface="楷体" panose="02010609060101010101" charset="-122"/>
              </a:rPr>
              <a:t>Base</a:t>
            </a:r>
            <a:r>
              <a:rPr lang="zh-CN" altLang="en-US" b="1">
                <a:latin typeface="楷体" panose="02010609060101010101" charset="-122"/>
                <a:ea typeface="楷体" panose="02010609060101010101" charset="-122"/>
                <a:cs typeface="楷体" panose="02010609060101010101" charset="-122"/>
              </a:rPr>
              <a:t>理论、柔性事务与刚性事务、理解最终一致性思想，</a:t>
            </a:r>
            <a:r>
              <a:rPr lang="en-US" altLang="zh-CN" b="1">
                <a:latin typeface="楷体" panose="02010609060101010101" charset="-122"/>
                <a:ea typeface="楷体" panose="02010609060101010101" charset="-122"/>
                <a:cs typeface="楷体" panose="02010609060101010101" charset="-122"/>
              </a:rPr>
              <a:t>JTA+XA</a:t>
            </a:r>
            <a:r>
              <a:rPr lang="zh-CN" altLang="en-US" b="1">
                <a:latin typeface="楷体" panose="02010609060101010101" charset="-122"/>
                <a:ea typeface="楷体" panose="02010609060101010101" charset="-122"/>
                <a:cs typeface="楷体" panose="02010609060101010101" charset="-122"/>
              </a:rPr>
              <a:t>、两阶段与三阶段提交等。</a:t>
            </a:r>
            <a:endParaRPr lang="zh-CN" altLang="en-US" b="1">
              <a:latin typeface="楷体" panose="02010609060101010101" charset="-122"/>
              <a:ea typeface="楷体" panose="02010609060101010101" charset="-122"/>
              <a:cs typeface="楷体" panose="02010609060101010101" charset="-122"/>
            </a:endParaRPr>
          </a:p>
          <a:p>
            <a:pPr>
              <a:lnSpc>
                <a:spcPct val="120000"/>
              </a:lnSpc>
            </a:pPr>
            <a:r>
              <a:rPr lang="zh-CN" altLang="en-US" b="1">
                <a:latin typeface="楷体" panose="02010609060101010101" charset="-122"/>
                <a:ea typeface="楷体" panose="02010609060101010101" charset="-122"/>
                <a:cs typeface="楷体" panose="02010609060101010101" charset="-122"/>
              </a:rPr>
              <a:t>这些名词在后期学习一些第三方分布式事务解决框架中用到，比如国产的</a:t>
            </a:r>
            <a:r>
              <a:rPr lang="en-US" altLang="zh-CN" b="1">
                <a:latin typeface="楷体" panose="02010609060101010101" charset="-122"/>
                <a:ea typeface="楷体" panose="02010609060101010101" charset="-122"/>
                <a:cs typeface="楷体" panose="02010609060101010101" charset="-122"/>
              </a:rPr>
              <a:t>LCN</a:t>
            </a:r>
            <a:r>
              <a:rPr lang="zh-CN" altLang="en-US" b="1">
                <a:latin typeface="楷体" panose="02010609060101010101" charset="-122"/>
                <a:ea typeface="楷体" panose="02010609060101010101" charset="-122"/>
                <a:cs typeface="楷体" panose="02010609060101010101" charset="-122"/>
              </a:rPr>
              <a:t>、阿里的</a:t>
            </a:r>
            <a:r>
              <a:rPr lang="en-US" altLang="zh-CN" b="1">
                <a:latin typeface="楷体" panose="02010609060101010101" charset="-122"/>
                <a:ea typeface="楷体" panose="02010609060101010101" charset="-122"/>
                <a:cs typeface="楷体" panose="02010609060101010101" charset="-122"/>
              </a:rPr>
              <a:t>GTS</a:t>
            </a:r>
            <a:r>
              <a:rPr lang="zh-CN" altLang="en-US" b="1">
                <a:latin typeface="楷体" panose="02010609060101010101" charset="-122"/>
                <a:ea typeface="楷体" panose="02010609060101010101" charset="-122"/>
                <a:cs typeface="楷体" panose="02010609060101010101" charset="-122"/>
              </a:rPr>
              <a:t>框架等。</a:t>
            </a:r>
            <a:endParaRPr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3810"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ACID酸碱平衡理论</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1257300" y="4012565"/>
            <a:ext cx="9337040" cy="755650"/>
          </a:xfrm>
          <a:prstGeom prst="rect">
            <a:avLst/>
          </a:prstGeom>
          <a:noFill/>
        </p:spPr>
        <p:txBody>
          <a:bodyPr wrap="square" rtlCol="0">
            <a:spAutoFit/>
          </a:bodyPr>
          <a:p>
            <a:pPr>
              <a:lnSpc>
                <a:spcPct val="120000"/>
              </a:lnSpc>
            </a:pP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文本框 19"/>
          <p:cNvSpPr txBox="1"/>
          <p:nvPr/>
        </p:nvSpPr>
        <p:spPr>
          <a:xfrm>
            <a:off x="570865" y="1193800"/>
            <a:ext cx="11530965"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　如何保证强一致性呢？计算机专业的童鞋在学习关系型数据库的时候都学习了ACID原理，这里对ACID做个简单的介绍。如果想全面的学习ACID原理，请参考ACID</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关系型数据库天生就是解决具有复杂事务场景的问题，关系型数据库完全满足ACID的特性。</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数据库管理系统中事务(transaction)的四个特性（分析时根据首字母缩写依次解释）：</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原子性（Atomicity） 原子性是指事务是一个不可再分割的工作单元，事务中的操作要么都发生，要么都不发生</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一致性（Consistency）一致性是指在事务开始之前和事务结束以后，数据库的完整性约束没有被破坏。这是说数据库事务不能破坏关系数据的完整性以及业务逻辑上的一致性</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隔离性（Isolation）多个事务并发访问时，事务之间是隔离的，一个事务不应该影响其它事务运行效果。</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持久性（Durability）这是最好理解的一个特性：持久性，意味着在事务完成以后，该事务所对数据库所作的更改便持久的保存在数据库之中，并不会被回滚。（完成的事务是系统永久的部分，对系统的影响是永久性的，该修改即使出现致命的系统故障也将一直保持）</a:t>
            </a:r>
            <a:endParaRPr lang="zh-CN" b="1">
              <a:latin typeface="楷体" panose="02010609060101010101" charset="-122"/>
              <a:ea typeface="楷体" panose="02010609060101010101" charset="-122"/>
              <a:cs typeface="楷体" panose="02010609060101010101" charset="-122"/>
            </a:endParaRPr>
          </a:p>
          <a:p>
            <a:pPr>
              <a:lnSpc>
                <a:spcPct val="120000"/>
              </a:lnSpc>
            </a:pPr>
            <a:endParaRPr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
          <p:cNvSpPr txBox="1"/>
          <p:nvPr/>
        </p:nvSpPr>
        <p:spPr>
          <a:xfrm>
            <a:off x="1534858" y="1479571"/>
            <a:ext cx="9122285" cy="43786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1.</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2.</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600" b="1" dirty="0">
                <a:solidFill>
                  <a:srgbClr val="2B579A"/>
                </a:solidFill>
                <a:latin typeface="最像素EX2" panose="02000000000000000000" pitchFamily="2" charset="-122"/>
                <a:ea typeface="最像素EX2" panose="02000000000000000000" pitchFamily="2" charset="-122"/>
              </a:rPr>
              <a:t>3.</a:t>
            </a:r>
            <a:r>
              <a:rPr lang="zh-CN" altLang="en-US" sz="1600" b="1" dirty="0">
                <a:solidFill>
                  <a:srgbClr val="2B579A"/>
                </a:solidFill>
                <a:latin typeface="最像素EX2" panose="02000000000000000000" pitchFamily="2" charset="-122"/>
                <a:ea typeface="最像素EX2" panose="02000000000000000000" pitchFamily="2" charset="-122"/>
              </a:rPr>
              <a:t>提炼小标题</a:t>
            </a:r>
            <a:endParaRPr lang="en-US" altLang="zh-CN" sz="1600" b="1" dirty="0">
              <a:solidFill>
                <a:srgbClr val="2B579A"/>
              </a:solidFill>
              <a:latin typeface="最像素EX2" panose="02000000000000000000" pitchFamily="2" charset="-122"/>
              <a:ea typeface="最像素EX2" panose="02000000000000000000" pitchFamily="2" charset="-122"/>
            </a:endParaRPr>
          </a:p>
          <a:p>
            <a:pPr marL="0" indent="457200">
              <a:lnSpc>
                <a:spcPct val="150000"/>
              </a:lnSpc>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点击此处输入文本内容。击此处输入文本内容。点击此处输入文本内容。击此处输入文本内容。点击此处输入文本内容。击此处输入文本内容。</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1600" dirty="0">
              <a:latin typeface="微软雅黑" panose="020B0503020204020204" pitchFamily="34" charset="-122"/>
              <a:ea typeface="微软雅黑" panose="020B0503020204020204" pitchFamily="34" charset="-122"/>
            </a:endParaRPr>
          </a:p>
        </p:txBody>
      </p:sp>
      <p:sp>
        <p:nvSpPr>
          <p:cNvPr id="4" name="标题 5"/>
          <p:cNvSpPr txBox="1"/>
          <p:nvPr/>
        </p:nvSpPr>
        <p:spPr>
          <a:xfrm>
            <a:off x="2513762" y="1021187"/>
            <a:ext cx="7164475" cy="4583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000" dirty="0">
                <a:solidFill>
                  <a:srgbClr val="2B579A"/>
                </a:solidFill>
                <a:latin typeface="微软雅黑" panose="020B0503020204020204" pitchFamily="34" charset="-122"/>
                <a:ea typeface="微软雅黑" panose="020B0503020204020204" pitchFamily="34" charset="-122"/>
              </a:rPr>
              <a:t>内容页</a:t>
            </a:r>
            <a:endParaRPr lang="zh-CN" altLang="en-US" sz="2000" dirty="0">
              <a:solidFill>
                <a:srgbClr val="2B579A"/>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rot="1624762">
            <a:off x="164885" y="-161620"/>
            <a:ext cx="1729406" cy="987687"/>
            <a:chOff x="173892" y="5784505"/>
            <a:chExt cx="1729406" cy="987687"/>
          </a:xfrm>
        </p:grpSpPr>
        <p:sp>
          <p:nvSpPr>
            <p:cNvPr id="7" name="椭圆 6"/>
            <p:cNvSpPr/>
            <p:nvPr/>
          </p:nvSpPr>
          <p:spPr>
            <a:xfrm>
              <a:off x="1682234" y="6420966"/>
              <a:ext cx="221064" cy="221064"/>
            </a:xfrm>
            <a:prstGeom prst="ellipse">
              <a:avLst/>
            </a:prstGeom>
            <a:solidFill>
              <a:srgbClr val="2B579A">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73892" y="6462369"/>
              <a:ext cx="309823" cy="309823"/>
            </a:xfrm>
            <a:prstGeom prst="ellipse">
              <a:avLst/>
            </a:prstGeom>
            <a:solidFill>
              <a:srgbClr val="2B579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91579" y="6199902"/>
              <a:ext cx="221064" cy="221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34858" y="5784505"/>
              <a:ext cx="147376" cy="147376"/>
            </a:xfrm>
            <a:prstGeom prst="ellipse">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6015990" y="6373495"/>
            <a:ext cx="6948170" cy="398780"/>
          </a:xfrm>
          <a:prstGeom prst="rect">
            <a:avLst/>
          </a:prstGeom>
          <a:noFill/>
          <a:effectLst/>
        </p:spPr>
        <p:txBody>
          <a:bodyPr wrap="square" rtlCol="0">
            <a:spAutoFit/>
          </a:bodyPr>
          <a:p>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每特教育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蚂蚁教育</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上海每特教育科技有限公司</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1751310" y="6373495"/>
            <a:ext cx="43307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1630025" y="6373495"/>
            <a:ext cx="76200" cy="39878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flipH="1">
            <a:off x="11494135" y="6373495"/>
            <a:ext cx="76200" cy="39878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5272285" y="6482438"/>
            <a:ext cx="743880" cy="180635"/>
            <a:chOff x="461645" y="1546225"/>
            <a:chExt cx="743880" cy="180635"/>
          </a:xfrm>
        </p:grpSpPr>
        <p:sp>
          <p:nvSpPr>
            <p:cNvPr id="14" name="十字星 13"/>
            <p:cNvSpPr/>
            <p:nvPr/>
          </p:nvSpPr>
          <p:spPr>
            <a:xfrm>
              <a:off x="46164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十字星 14"/>
            <p:cNvSpPr/>
            <p:nvPr/>
          </p:nvSpPr>
          <p:spPr>
            <a:xfrm>
              <a:off x="751205" y="1546225"/>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十字星 15"/>
            <p:cNvSpPr/>
            <p:nvPr/>
          </p:nvSpPr>
          <p:spPr>
            <a:xfrm>
              <a:off x="1025525" y="1546860"/>
              <a:ext cx="180000" cy="180000"/>
            </a:xfrm>
            <a:prstGeom prst="star4">
              <a:avLst/>
            </a:prstGeom>
            <a:solidFill>
              <a:srgbClr val="2B57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7" name="图片 16" descr="888"/>
          <p:cNvPicPr>
            <a:picLocks noChangeAspect="1"/>
          </p:cNvPicPr>
          <p:nvPr/>
        </p:nvPicPr>
        <p:blipFill>
          <a:blip r:embed="rId1"/>
          <a:stretch>
            <a:fillRect/>
          </a:stretch>
        </p:blipFill>
        <p:spPr>
          <a:xfrm>
            <a:off x="-15875" y="-1905"/>
            <a:ext cx="12200255" cy="6862445"/>
          </a:xfrm>
          <a:prstGeom prst="rect">
            <a:avLst/>
          </a:prstGeom>
        </p:spPr>
      </p:pic>
      <p:sp>
        <p:nvSpPr>
          <p:cNvPr id="32" name="横卷形 31"/>
          <p:cNvSpPr/>
          <p:nvPr/>
        </p:nvSpPr>
        <p:spPr>
          <a:xfrm>
            <a:off x="1534795" y="240665"/>
            <a:ext cx="3232785" cy="634365"/>
          </a:xfrm>
          <a:prstGeom prst="horizontalScroll">
            <a:avLst/>
          </a:prstGeom>
          <a:solidFill>
            <a:srgbClr val="10ABFB"/>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898015" y="240665"/>
            <a:ext cx="3110865" cy="953135"/>
          </a:xfrm>
          <a:prstGeom prst="rect">
            <a:avLst/>
          </a:prstGeom>
          <a:noFill/>
        </p:spPr>
        <p:txBody>
          <a:bodyPr wrap="square" rtlCol="0">
            <a:spAutoFit/>
          </a:bodyPr>
          <a:p>
            <a:pPr algn="l">
              <a:lnSpc>
                <a:spcPct val="140000"/>
              </a:lnSpc>
            </a:pP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CAP（帽子原理）</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40000"/>
              </a:lnSpc>
            </a:pPr>
            <a:endPar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0" name="文本框 19"/>
          <p:cNvSpPr txBox="1"/>
          <p:nvPr/>
        </p:nvSpPr>
        <p:spPr>
          <a:xfrm>
            <a:off x="717550" y="1021080"/>
            <a:ext cx="10988675" cy="755650"/>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由于对系统或者数据进行了拆分，我们的系统不再是单机系统，而是分布式系统，针对分布式系统的CAP原理包含如下三个元素。</a:t>
            </a:r>
            <a:endParaRPr b="1">
              <a:latin typeface="楷体" panose="02010609060101010101" charset="-122"/>
              <a:ea typeface="楷体" panose="02010609060101010101" charset="-122"/>
              <a:cs typeface="楷体" panose="02010609060101010101" charset="-122"/>
            </a:endParaRPr>
          </a:p>
        </p:txBody>
      </p:sp>
      <p:pic>
        <p:nvPicPr>
          <p:cNvPr id="18" name="图片 17"/>
          <p:cNvPicPr>
            <a:picLocks noChangeAspect="1"/>
          </p:cNvPicPr>
          <p:nvPr/>
        </p:nvPicPr>
        <p:blipFill>
          <a:blip r:embed="rId2"/>
          <a:stretch>
            <a:fillRect/>
          </a:stretch>
        </p:blipFill>
        <p:spPr>
          <a:xfrm>
            <a:off x="717550" y="2111375"/>
            <a:ext cx="2629535" cy="2541905"/>
          </a:xfrm>
          <a:prstGeom prst="rect">
            <a:avLst/>
          </a:prstGeom>
        </p:spPr>
      </p:pic>
      <p:sp>
        <p:nvSpPr>
          <p:cNvPr id="19" name="文本框 18"/>
          <p:cNvSpPr txBox="1"/>
          <p:nvPr/>
        </p:nvSpPr>
        <p:spPr>
          <a:xfrm>
            <a:off x="3347085" y="1776730"/>
            <a:ext cx="8652510" cy="4408805"/>
          </a:xfrm>
          <a:prstGeom prst="rect">
            <a:avLst/>
          </a:prstGeom>
          <a:noFill/>
        </p:spPr>
        <p:txBody>
          <a:bodyPr wrap="square" rtlCol="0">
            <a:spAutoFit/>
          </a:bodyPr>
          <a:p>
            <a:pPr>
              <a:lnSpc>
                <a:spcPct val="120000"/>
              </a:lnSpc>
            </a:pPr>
            <a:r>
              <a:rPr lang="zh-CN" b="1">
                <a:latin typeface="楷体" panose="02010609060101010101" charset="-122"/>
                <a:ea typeface="楷体" panose="02010609060101010101" charset="-122"/>
                <a:cs typeface="楷体" panose="02010609060101010101" charset="-122"/>
              </a:rPr>
              <a:t>C:Consistency,一致性。在分布式系统中的所有数据 备份，在同一时刻具有同样的值，所有节点在同一时刻读取的数据都是最新的数据副本。</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A:Availability,可用性，好的响应性能。完全的可用性指的是在任何故障模型下，服务都会在有限的时间内处理完成并进行响应。  </a:t>
            </a: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P: Partition tolerance,分区容忍性。尽管网络上有部分消息丢失，但系统仍然可继续工作。</a:t>
            </a: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endParaRPr lang="zh-CN" b="1">
              <a:latin typeface="楷体" panose="02010609060101010101" charset="-122"/>
              <a:ea typeface="楷体" panose="02010609060101010101" charset="-122"/>
              <a:cs typeface="楷体" panose="02010609060101010101" charset="-122"/>
            </a:endParaRPr>
          </a:p>
          <a:p>
            <a:pPr>
              <a:lnSpc>
                <a:spcPct val="120000"/>
              </a:lnSpc>
            </a:pPr>
            <a:r>
              <a:rPr lang="zh-CN" b="1">
                <a:latin typeface="楷体" panose="02010609060101010101" charset="-122"/>
                <a:ea typeface="楷体" panose="02010609060101010101" charset="-122"/>
                <a:cs typeface="楷体" panose="02010609060101010101" charset="-122"/>
              </a:rPr>
              <a:t>  </a:t>
            </a:r>
            <a:endParaRPr lang="zh-CN" b="1">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tags/tag1.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timeline"/>
</p:tagLst>
</file>

<file path=ppt/tags/tag4.xml><?xml version="1.0" encoding="utf-8"?>
<p:tagLst xmlns:p="http://schemas.openxmlformats.org/presentationml/2006/main">
  <p:tag name="KSO_WM_SLIDE_MODEL_TYPE" val="timeline"/>
</p:tagLst>
</file>

<file path=ppt/tags/tag5.xml><?xml version="1.0" encoding="utf-8"?>
<p:tagLst xmlns:p="http://schemas.openxmlformats.org/presentationml/2006/main">
  <p:tag name="KSO_WM_DOC_GUID" val="{d77af39b-5744-48c4-a0ae-17b77ac42a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140000"/>
          </a:lnSpc>
          <a:def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9365</Words>
  <Application>WPS 演示</Application>
  <PresentationFormat>宽屏</PresentationFormat>
  <Paragraphs>470</Paragraphs>
  <Slides>19</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Segoe UI</vt:lpstr>
      <vt:lpstr>最像素EX2</vt:lpstr>
      <vt:lpstr>汉仪小隶书简</vt:lpstr>
      <vt:lpstr>楷体</vt:lpstr>
      <vt:lpstr>Calibri</vt:lpstr>
      <vt:lpstr>Arial Unicode MS</vt:lpstr>
      <vt:lpstr>Calibri Light</vt:lpstr>
      <vt:lpstr>隶书</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春田花花杂货铺</dc:creator>
  <cp:keywords>www.51pptmoban.com</cp:keywords>
  <cp:lastModifiedBy>飞翔的叶子1420805877</cp:lastModifiedBy>
  <cp:revision>477</cp:revision>
  <dcterms:created xsi:type="dcterms:W3CDTF">2017-04-26T08:43:00Z</dcterms:created>
  <dcterms:modified xsi:type="dcterms:W3CDTF">2019-03-18T07:05:34Z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