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329" r:id="rId5"/>
    <p:sldId id="294" r:id="rId6"/>
    <p:sldId id="290" r:id="rId7"/>
    <p:sldId id="304" r:id="rId8"/>
    <p:sldId id="305" r:id="rId9"/>
    <p:sldId id="307" r:id="rId10"/>
    <p:sldId id="271" r:id="rId11"/>
    <p:sldId id="306" r:id="rId12"/>
    <p:sldId id="295" r:id="rId13"/>
    <p:sldId id="291" r:id="rId14"/>
    <p:sldId id="283" r:id="rId15"/>
    <p:sldId id="281" r:id="rId16"/>
    <p:sldId id="284" r:id="rId17"/>
    <p:sldId id="296" r:id="rId18"/>
    <p:sldId id="297" r:id="rId19"/>
    <p:sldId id="292" r:id="rId20"/>
    <p:sldId id="282" r:id="rId21"/>
    <p:sldId id="298" r:id="rId22"/>
    <p:sldId id="299" r:id="rId23"/>
    <p:sldId id="300" r:id="rId24"/>
    <p:sldId id="293" r:id="rId25"/>
    <p:sldId id="273" r:id="rId26"/>
    <p:sldId id="302" r:id="rId27"/>
    <p:sldId id="277" r:id="rId28"/>
    <p:sldId id="303" r:id="rId29"/>
    <p:sldId id="308" r:id="rId30"/>
    <p:sldId id="355" r:id="rId31"/>
    <p:sldId id="356" r:id="rId32"/>
    <p:sldId id="357" r:id="rId33"/>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3CCCF"/>
    <a:srgbClr val="C96A78"/>
    <a:srgbClr val="69131A"/>
    <a:srgbClr val="DE828D"/>
    <a:srgbClr val="C9E0CE"/>
    <a:srgbClr val="B2F3B1"/>
    <a:srgbClr val="86E3D8"/>
    <a:srgbClr val="D62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79" autoAdjust="0"/>
    <p:restoredTop sz="94660"/>
  </p:normalViewPr>
  <p:slideViewPr>
    <p:cSldViewPr snapToGrid="0" showGuides="1">
      <p:cViewPr varScale="1">
        <p:scale>
          <a:sx n="48" d="100"/>
          <a:sy n="48" d="100"/>
        </p:scale>
        <p:origin x="-126" y="-1656"/>
      </p:cViewPr>
      <p:guideLst>
        <p:guide orient="horz" pos="2238"/>
        <p:guide pos="3842"/>
        <p:guide pos="438"/>
        <p:guide pos="724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2.xml"/><Relationship Id="rId38" Type="http://schemas.openxmlformats.org/officeDocument/2006/relationships/customXml" Target="../customXml/item1.xml"/><Relationship Id="rId37" Type="http://schemas.openxmlformats.org/officeDocument/2006/relationships/customXmlProps" Target="../customXml/itemProps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32D67-456A-45DB-9044-9C5805F7D9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2452B-B1ED-49CF-A996-816F3BAADEC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B2452B-B1ED-49CF-A996-816F3BAADEC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B2452B-B1ED-49CF-A996-816F3BAADEC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EE84B3B-D8AE-47AC-99D4-CE6AC120E7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8F823-41EC-4C3D-BE51-866454DB79A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E84B3B-D8AE-47AC-99D4-CE6AC120E7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8F823-41EC-4C3D-BE51-866454DB79A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E84B3B-D8AE-47AC-99D4-CE6AC120E7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8F823-41EC-4C3D-BE51-866454DB79A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1" y="482600"/>
            <a:ext cx="7518400" cy="471365"/>
          </a:xfrm>
          <a:prstGeom prst="rect">
            <a:avLst/>
          </a:prstGeom>
        </p:spPr>
        <p:txBody>
          <a:bodyPr wrap="none" lIns="0" tIns="0" rIns="0" bIns="0" anchor="ctr">
            <a:noAutofit/>
          </a:bodyPr>
          <a:lstStyle>
            <a:lvl1pPr algn="ctr">
              <a:defRPr sz="3200"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352800" y="951921"/>
            <a:ext cx="5486400" cy="267662"/>
          </a:xfrm>
          <a:prstGeom prst="rect">
            <a:avLst/>
          </a:prstGeom>
        </p:spPr>
        <p:txBody>
          <a:bodyPr wrap="none" lIns="0" tIns="0" rIns="0" bIns="0" anchor="ctr">
            <a:noAutofit/>
          </a:bodyPr>
          <a:lstStyle>
            <a:lvl1pPr marL="0" indent="0" algn="ctr">
              <a:buNone/>
              <a:defRPr sz="1600"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6565" indent="0">
              <a:buNone/>
              <a:defRPr sz="1200"/>
            </a:lvl8pPr>
            <a:lvl9pPr marL="4876165" indent="0">
              <a:buNone/>
              <a:defRPr sz="1200"/>
            </a:lvl9pPr>
          </a:lstStyle>
          <a:p>
            <a:pPr lvl="0"/>
            <a:r>
              <a:rPr lang="en-US" dirty="0" smtClean="0"/>
              <a:t>Subtext Goes Here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1" y="482600"/>
            <a:ext cx="7518400" cy="471365"/>
          </a:xfrm>
          <a:prstGeom prst="rect">
            <a:avLst/>
          </a:prstGeom>
        </p:spPr>
        <p:txBody>
          <a:bodyPr wrap="none" lIns="0" tIns="0" rIns="0" bIns="0" anchor="ctr">
            <a:noAutofit/>
          </a:bodyPr>
          <a:lstStyle>
            <a:lvl1pPr algn="ctr">
              <a:defRPr sz="3200" b="1" baseline="0">
                <a:solidFill>
                  <a:schemeClr val="tx1">
                    <a:lumMod val="50000"/>
                    <a:lumOff val="50000"/>
                  </a:schemeClr>
                </a:solidFill>
              </a:defRPr>
            </a:lvl1pPr>
          </a:lstStyle>
          <a:p>
            <a:r>
              <a:rPr lang="en-US" dirty="0" smtClean="0"/>
              <a:t>Click To Edit Master Title Style</a:t>
            </a:r>
            <a:endParaRPr lang="en-US" dirty="0"/>
          </a:p>
        </p:txBody>
      </p:sp>
      <p:sp>
        <p:nvSpPr>
          <p:cNvPr id="11" name="Text Placeholder 3"/>
          <p:cNvSpPr>
            <a:spLocks noGrp="1"/>
          </p:cNvSpPr>
          <p:nvPr>
            <p:ph type="body" sz="half" idx="2" hasCustomPrompt="1"/>
          </p:nvPr>
        </p:nvSpPr>
        <p:spPr>
          <a:xfrm>
            <a:off x="3352800" y="951921"/>
            <a:ext cx="5486400" cy="267662"/>
          </a:xfrm>
          <a:prstGeom prst="rect">
            <a:avLst/>
          </a:prstGeom>
        </p:spPr>
        <p:txBody>
          <a:bodyPr wrap="none" lIns="0" tIns="0" rIns="0" bIns="0" anchor="ctr">
            <a:noAutofit/>
          </a:bodyPr>
          <a:lstStyle>
            <a:lvl1pPr marL="0" indent="0" algn="ctr">
              <a:buNone/>
              <a:defRPr sz="1600"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6565" indent="0">
              <a:buNone/>
              <a:defRPr sz="1200"/>
            </a:lvl8pPr>
            <a:lvl9pPr marL="4876165" indent="0">
              <a:buNone/>
              <a:defRPr sz="1200"/>
            </a:lvl9pPr>
          </a:lstStyle>
          <a:p>
            <a:pPr lvl="0"/>
            <a:r>
              <a:rPr lang="en-US" dirty="0" smtClean="0"/>
              <a:t>Subtext Goes Here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E84B3B-D8AE-47AC-99D4-CE6AC120E7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8F823-41EC-4C3D-BE51-866454DB79A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re icons righ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EE84B3B-D8AE-47AC-99D4-CE6AC120E7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8F823-41EC-4C3D-BE51-866454DB79A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E84B3B-D8AE-47AC-99D4-CE6AC120E7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38F823-41EC-4C3D-BE51-866454DB79A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EE84B3B-D8AE-47AC-99D4-CE6AC120E74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38F823-41EC-4C3D-BE51-866454DB79A4}" type="slidenum">
              <a:rPr lang="zh-CN" altLang="en-US" smtClean="0"/>
            </a:fld>
            <a:endParaRPr lang="zh-CN" altLang="en-US"/>
          </a:p>
        </p:txBody>
      </p:sp>
      <p:sp>
        <p:nvSpPr>
          <p:cNvPr id="11" name="矩形 10"/>
          <p:cNvSpPr/>
          <p:nvPr userDrawn="1"/>
        </p:nvSpPr>
        <p:spPr>
          <a:xfrm>
            <a:off x="473315" y="6068347"/>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tx1">
                    <a:lumMod val="85000"/>
                    <a:lumOff val="15000"/>
                  </a:schemeClr>
                </a:solidFill>
                <a:effectLst/>
                <a:uLnTx/>
                <a:uFillTx/>
              </a:rPr>
              <a:t>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模板下载：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www.1ppt.com/moban/     </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行业</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模板：</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www.1ppt.com/hangye/ </a:t>
            </a:r>
            <a:endParaRPr kumimoji="0" lang="en-US" altLang="zh-CN" sz="100" b="0" i="0" u="none" strike="noStrike" kern="0" cap="none" spc="0" normalizeH="0" baseline="0" noProof="0" dirty="0" smtClean="0">
              <a:ln>
                <a:noFill/>
              </a:ln>
              <a:solidFill>
                <a:schemeClr val="tx1">
                  <a:lumMod val="85000"/>
                  <a:lumOff val="1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节日</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模板：</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www.1ppt.com/jieri/           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素材下载：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www.1ppt.com/sucai/</a:t>
            </a:r>
            <a:endParaRPr kumimoji="0" lang="en-US" altLang="zh-CN" sz="100" b="0" i="0" u="none" strike="noStrike" kern="0" cap="none" spc="0" normalizeH="0" baseline="0" noProof="0" dirty="0" smtClean="0">
              <a:ln>
                <a:noFill/>
              </a:ln>
              <a:solidFill>
                <a:schemeClr val="tx1">
                  <a:lumMod val="85000"/>
                  <a:lumOff val="1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tx1">
                    <a:lumMod val="85000"/>
                    <a:lumOff val="15000"/>
                  </a:schemeClr>
                </a:solidFill>
                <a:effectLst/>
                <a:uLnTx/>
                <a:uFillTx/>
              </a:rPr>
              <a:t>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背景图片：</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www.1ppt.com/beijing/      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图表下载：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www.1ppt.com/tubiao/      </a:t>
            </a:r>
            <a:endParaRPr kumimoji="0" lang="en-US" altLang="zh-CN" sz="100" b="0" i="0" u="none" strike="noStrike" kern="0" cap="none" spc="0" normalizeH="0" baseline="0" noProof="0" dirty="0" smtClean="0">
              <a:ln>
                <a:noFill/>
              </a:ln>
              <a:solidFill>
                <a:schemeClr val="tx1">
                  <a:lumMod val="85000"/>
                  <a:lumOff val="1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优秀</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www.1ppt.com/xiazai/        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教程： </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www.1ppt.com/powerpoint/      </a:t>
            </a:r>
            <a:endParaRPr kumimoji="0" lang="en-US" altLang="zh-CN" sz="100" b="0" i="0" u="none" strike="noStrike" kern="0" cap="none" spc="0" normalizeH="0" baseline="0" noProof="0" dirty="0" smtClean="0">
              <a:ln>
                <a:noFill/>
              </a:ln>
              <a:solidFill>
                <a:schemeClr val="tx1">
                  <a:lumMod val="85000"/>
                  <a:lumOff val="1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tx1">
                    <a:lumMod val="85000"/>
                    <a:lumOff val="15000"/>
                  </a:schemeClr>
                </a:solidFill>
                <a:effectLst/>
                <a:uLnTx/>
                <a:uFillTx/>
              </a:rPr>
              <a:t>Word</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教程： </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www.1ppt.com/word/              Excel</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教程：</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www.1ppt.com/excel/  </a:t>
            </a:r>
            <a:endParaRPr kumimoji="0" lang="en-US" altLang="zh-CN" sz="100" b="0" i="0" u="none" strike="noStrike" kern="0" cap="none" spc="0" normalizeH="0" baseline="0" noProof="0" dirty="0" smtClean="0">
              <a:ln>
                <a:noFill/>
              </a:ln>
              <a:solidFill>
                <a:schemeClr val="tx1">
                  <a:lumMod val="85000"/>
                  <a:lumOff val="1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资料下载：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www.1ppt.com/ziliao/                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课件下载：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www.1ppt.com/kejian/ </a:t>
            </a:r>
            <a:endParaRPr kumimoji="0" lang="en-US" altLang="zh-CN" sz="100" b="0" i="0" u="none" strike="noStrike" kern="0" cap="none" spc="0" normalizeH="0" baseline="0" noProof="0" dirty="0" smtClean="0">
              <a:ln>
                <a:noFill/>
              </a:ln>
              <a:solidFill>
                <a:schemeClr val="tx1">
                  <a:lumMod val="85000"/>
                  <a:lumOff val="1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范文下载：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www.1ppt.com/fanwen/             </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试卷下载：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www.1ppt.com/shiti/  </a:t>
            </a:r>
            <a:endParaRPr kumimoji="0" lang="en-US" altLang="zh-CN" sz="100" b="0" i="0" u="none" strike="noStrike" kern="0" cap="none" spc="0" normalizeH="0" baseline="0" noProof="0" dirty="0" smtClean="0">
              <a:ln>
                <a:noFill/>
              </a:ln>
              <a:solidFill>
                <a:schemeClr val="tx1">
                  <a:lumMod val="85000"/>
                  <a:lumOff val="1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教案下载：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www.1ppt.com/jiaoan/        </a:t>
            </a:r>
            <a:endParaRPr kumimoji="0" lang="en-US" altLang="zh-CN" sz="100" b="0" i="0" u="none" strike="noStrike" kern="0" cap="none" spc="0" normalizeH="0" baseline="0" noProof="0" dirty="0" smtClean="0">
              <a:ln>
                <a:noFill/>
              </a:ln>
              <a:solidFill>
                <a:schemeClr val="tx1">
                  <a:lumMod val="85000"/>
                  <a:lumOff val="1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字体下载：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www.1ppt.com/ziti/</a:t>
            </a:r>
            <a:endParaRPr kumimoji="0" lang="en-US" altLang="zh-CN" sz="100" b="0" i="0" u="none" strike="noStrike" kern="0" cap="none" spc="0" normalizeH="0" baseline="0" noProof="0" dirty="0" smtClean="0">
              <a:ln>
                <a:noFill/>
              </a:ln>
              <a:solidFill>
                <a:schemeClr val="tx1">
                  <a:lumMod val="85000"/>
                  <a:lumOff val="1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tx1">
                    <a:lumMod val="85000"/>
                    <a:lumOff val="15000"/>
                  </a:schemeClr>
                </a:solidFill>
                <a:effectLst/>
                <a:uLnTx/>
                <a:uFillTx/>
              </a:rPr>
              <a:t> </a:t>
            </a:r>
            <a:endParaRPr kumimoji="0" lang="zh-CN" altLang="en-US" sz="100" b="0" i="0" u="none" strike="noStrike" kern="0" cap="none" spc="0" normalizeH="0" baseline="0" noProof="0" dirty="0" smtClean="0">
              <a:ln>
                <a:noFill/>
              </a:ln>
              <a:solidFill>
                <a:schemeClr val="tx1">
                  <a:lumMod val="85000"/>
                  <a:lumOff val="1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E84B3B-D8AE-47AC-99D4-CE6AC120E7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38F823-41EC-4C3D-BE51-866454DB79A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EE84B3B-D8AE-47AC-99D4-CE6AC120E7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38F823-41EC-4C3D-BE51-866454DB79A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EE84B3B-D8AE-47AC-99D4-CE6AC120E7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38F823-41EC-4C3D-BE51-866454DB79A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1.jpe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84B3B-D8AE-47AC-99D4-CE6AC120E74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8F823-41EC-4C3D-BE51-866454DB79A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0.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2067395" y="2198053"/>
            <a:ext cx="8057212" cy="922020"/>
          </a:xfrm>
          <a:prstGeom prst="rect">
            <a:avLst/>
          </a:prstGeom>
          <a:noFill/>
        </p:spPr>
        <p:txBody>
          <a:bodyPr wrap="square" rtlCol="0">
            <a:spAutoFit/>
          </a:bodyPr>
          <a:lstStyle/>
          <a:p>
            <a:pPr algn="dist"/>
            <a:r>
              <a:rPr lang="zh-CN" altLang="en-US" sz="5400" dirty="0" smtClean="0">
                <a:solidFill>
                  <a:schemeClr val="bg1"/>
                </a:solidFill>
                <a:latin typeface="时尚中黑简体" panose="01010104010101010101" pitchFamily="2" charset="-122"/>
                <a:ea typeface="时尚中黑简体" panose="01010104010101010101" pitchFamily="2" charset="-122"/>
              </a:rPr>
              <a:t>物联网概论</a:t>
            </a:r>
            <a:endParaRPr lang="zh-CN" altLang="en-US" sz="5400" dirty="0" smtClean="0">
              <a:solidFill>
                <a:schemeClr val="bg1"/>
              </a:solidFill>
              <a:latin typeface="时尚中黑简体" panose="01010104010101010101" pitchFamily="2" charset="-122"/>
              <a:ea typeface="时尚中黑简体" panose="01010104010101010101" pitchFamily="2" charset="-122"/>
            </a:endParaRPr>
          </a:p>
        </p:txBody>
      </p:sp>
      <p:sp>
        <p:nvSpPr>
          <p:cNvPr id="13" name="文本框 12"/>
          <p:cNvSpPr txBox="1"/>
          <p:nvPr/>
        </p:nvSpPr>
        <p:spPr>
          <a:xfrm>
            <a:off x="4897895" y="4152107"/>
            <a:ext cx="2396217" cy="368300"/>
          </a:xfrm>
          <a:prstGeom prst="rect">
            <a:avLst/>
          </a:prstGeom>
          <a:noFill/>
        </p:spPr>
        <p:txBody>
          <a:bodyPr wrap="square" rtlCol="0">
            <a:spAutoFit/>
          </a:bodyPr>
          <a:lstStyle/>
          <a:p>
            <a:pPr algn="ctr"/>
            <a:r>
              <a:rPr lang="zh-CN" altLang="en-US" dirty="0">
                <a:blipFill dpi="0" rotWithShape="1">
                  <a:blip r:embed="rId1"/>
                  <a:srcRect/>
                  <a:tile tx="0" ty="0" sx="100000" sy="100000" flip="none" algn="tl"/>
                </a:blipFill>
                <a:latin typeface="时尚中黑简体" panose="01010104010101010101" pitchFamily="2" charset="-122"/>
                <a:ea typeface="时尚中黑简体" panose="01010104010101010101" pitchFamily="2" charset="-122"/>
              </a:rPr>
              <a:t>汇报人</a:t>
            </a:r>
            <a:r>
              <a:rPr lang="zh-CN" altLang="en-US" dirty="0" smtClean="0">
                <a:blipFill dpi="0" rotWithShape="1">
                  <a:blip r:embed="rId1"/>
                  <a:srcRect/>
                  <a:tile tx="0" ty="0" sx="100000" sy="100000" flip="none" algn="tl"/>
                </a:blipFill>
                <a:latin typeface="时尚中黑简体" panose="01010104010101010101" pitchFamily="2" charset="-122"/>
                <a:ea typeface="时尚中黑简体" panose="01010104010101010101" pitchFamily="2" charset="-122"/>
              </a:rPr>
              <a:t>：宋楷文</a:t>
            </a:r>
            <a:endParaRPr lang="zh-CN" altLang="en-US" dirty="0">
              <a:blipFill dpi="0" rotWithShape="1">
                <a:blip r:embed="rId1"/>
                <a:srcRect/>
                <a:tile tx="0" ty="0" sx="100000" sy="100000" flip="none" algn="tl"/>
              </a:blipFill>
              <a:latin typeface="时尚中黑简体" panose="01010104010101010101" pitchFamily="2" charset="-122"/>
              <a:ea typeface="时尚中黑简体" panose="01010104010101010101" pitchFamily="2" charset="-122"/>
            </a:endParaRPr>
          </a:p>
        </p:txBody>
      </p:sp>
      <p:sp>
        <p:nvSpPr>
          <p:cNvPr id="35" name="圆角矩形 34"/>
          <p:cNvSpPr/>
          <p:nvPr/>
        </p:nvSpPr>
        <p:spPr>
          <a:xfrm>
            <a:off x="4316223" y="3650179"/>
            <a:ext cx="3559556" cy="367665"/>
          </a:xfrm>
          <a:prstGeom prst="roundRect">
            <a:avLst/>
          </a:prstGeom>
          <a:blipFill dpi="0" rotWithShape="1">
            <a:blip r:embed="rId1">
              <a:alphaModFix amt="96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时尚中黑简体" panose="01010104010101010101" pitchFamily="2" charset="-122"/>
                <a:ea typeface="时尚中黑简体" panose="01010104010101010101" pitchFamily="2" charset="-122"/>
              </a:rPr>
              <a:t>6-7</a:t>
            </a:r>
            <a:r>
              <a:rPr lang="zh-CN" altLang="en-US" dirty="0" smtClean="0">
                <a:solidFill>
                  <a:schemeClr val="tx1"/>
                </a:solidFill>
                <a:latin typeface="时尚中黑简体" panose="01010104010101010101" pitchFamily="2" charset="-122"/>
                <a:ea typeface="时尚中黑简体" panose="01010104010101010101" pitchFamily="2" charset="-122"/>
              </a:rPr>
              <a:t>章</a:t>
            </a:r>
            <a:endParaRPr lang="zh-CN" altLang="en-US" dirty="0" smtClean="0">
              <a:solidFill>
                <a:schemeClr val="tx1"/>
              </a:soli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6000">
                                      <p:stCondLst>
                                        <p:cond delay="3000"/>
                                      </p:stCondLst>
                                      <p:childTnLst>
                                        <p:set>
                                          <p:cBhvr>
                                            <p:cTn id="6" dur="1" fill="hold">
                                              <p:stCondLst>
                                                <p:cond delay="0"/>
                                              </p:stCondLst>
                                            </p:cTn>
                                            <p:tgtEl>
                                              <p:spTgt spid="12"/>
                                            </p:tgtEl>
                                            <p:attrNameLst>
                                              <p:attrName>style.visibility</p:attrName>
                                            </p:attrNameLst>
                                          </p:cBhvr>
                                          <p:to>
                                            <p:strVal val="visible"/>
                                          </p:to>
                                        </p:set>
                                        <p:anim calcmode="lin" valueType="num" p14:bounceEnd="66000">
                                          <p:cBhvr additive="base">
                                            <p:cTn id="7" dur="1000" fill="hold"/>
                                            <p:tgtEl>
                                              <p:spTgt spid="12"/>
                                            </p:tgtEl>
                                            <p:attrNameLst>
                                              <p:attrName>ppt_x</p:attrName>
                                            </p:attrNameLst>
                                          </p:cBhvr>
                                          <p:tavLst>
                                            <p:tav tm="0">
                                              <p:val>
                                                <p:strVal val="1+#ppt_w/2"/>
                                              </p:val>
                                            </p:tav>
                                            <p:tav tm="100000">
                                              <p:val>
                                                <p:strVal val="#ppt_x"/>
                                              </p:val>
                                            </p:tav>
                                          </p:tavLst>
                                        </p:anim>
                                        <p:anim calcmode="lin" valueType="num" p14:bounceEnd="66000">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16" presetClass="entr" presetSubtype="37" fill="hold" grpId="0" nodeType="withEffect">
                                      <p:stCondLst>
                                        <p:cond delay="4000"/>
                                      </p:stCondLst>
                                      <p:childTnLst>
                                        <p:set>
                                          <p:cBhvr>
                                            <p:cTn id="10" dur="1" fill="hold">
                                              <p:stCondLst>
                                                <p:cond delay="0"/>
                                              </p:stCondLst>
                                            </p:cTn>
                                            <p:tgtEl>
                                              <p:spTgt spid="35"/>
                                            </p:tgtEl>
                                            <p:attrNameLst>
                                              <p:attrName>style.visibility</p:attrName>
                                            </p:attrNameLst>
                                          </p:cBhvr>
                                          <p:to>
                                            <p:strVal val="visible"/>
                                          </p:to>
                                        </p:set>
                                        <p:animEffect transition="in" filter="barn(outVertical)">
                                          <p:cBhvr>
                                            <p:cTn id="11" dur="500"/>
                                            <p:tgtEl>
                                              <p:spTgt spid="35"/>
                                            </p:tgtEl>
                                          </p:cBhvr>
                                        </p:animEffect>
                                      </p:childTnLst>
                                    </p:cTn>
                                  </p:par>
                                  <p:par>
                                    <p:cTn id="12" presetID="12" presetClass="entr" presetSubtype="1" fill="hold" grpId="0" nodeType="withEffect">
                                      <p:stCondLst>
                                        <p:cond delay="450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p:tgtEl>
                                              <p:spTgt spid="13"/>
                                            </p:tgtEl>
                                            <p:attrNameLst>
                                              <p:attrName>ppt_y</p:attrName>
                                            </p:attrNameLst>
                                          </p:cBhvr>
                                          <p:tavLst>
                                            <p:tav tm="0">
                                              <p:val>
                                                <p:strVal val="#ppt_y-#ppt_h*1.125000"/>
                                              </p:val>
                                            </p:tav>
                                            <p:tav tm="100000">
                                              <p:val>
                                                <p:strVal val="#ppt_y"/>
                                              </p:val>
                                            </p:tav>
                                          </p:tavLst>
                                        </p:anim>
                                        <p:animEffect transition="in" filter="wipe(dow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3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30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16" presetClass="entr" presetSubtype="37" fill="hold" grpId="0" nodeType="withEffect">
                                      <p:stCondLst>
                                        <p:cond delay="4000"/>
                                      </p:stCondLst>
                                      <p:childTnLst>
                                        <p:set>
                                          <p:cBhvr>
                                            <p:cTn id="10" dur="1" fill="hold">
                                              <p:stCondLst>
                                                <p:cond delay="0"/>
                                              </p:stCondLst>
                                            </p:cTn>
                                            <p:tgtEl>
                                              <p:spTgt spid="35"/>
                                            </p:tgtEl>
                                            <p:attrNameLst>
                                              <p:attrName>style.visibility</p:attrName>
                                            </p:attrNameLst>
                                          </p:cBhvr>
                                          <p:to>
                                            <p:strVal val="visible"/>
                                          </p:to>
                                        </p:set>
                                        <p:animEffect transition="in" filter="barn(outVertical)">
                                          <p:cBhvr>
                                            <p:cTn id="11" dur="500"/>
                                            <p:tgtEl>
                                              <p:spTgt spid="35"/>
                                            </p:tgtEl>
                                          </p:cBhvr>
                                        </p:animEffect>
                                      </p:childTnLst>
                                    </p:cTn>
                                  </p:par>
                                  <p:par>
                                    <p:cTn id="12" presetID="12" presetClass="entr" presetSubtype="1" fill="hold" grpId="0" nodeType="withEffect">
                                      <p:stCondLst>
                                        <p:cond delay="450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p:tgtEl>
                                              <p:spTgt spid="13"/>
                                            </p:tgtEl>
                                            <p:attrNameLst>
                                              <p:attrName>ppt_y</p:attrName>
                                            </p:attrNameLst>
                                          </p:cBhvr>
                                          <p:tavLst>
                                            <p:tav tm="0">
                                              <p:val>
                                                <p:strVal val="#ppt_y-#ppt_h*1.125000"/>
                                              </p:val>
                                            </p:tav>
                                            <p:tav tm="100000">
                                              <p:val>
                                                <p:strVal val="#ppt_y"/>
                                              </p:val>
                                            </p:tav>
                                          </p:tavLst>
                                        </p:anim>
                                        <p:animEffect transition="in" filter="wipe(dow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35"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 name="组合 19"/>
          <p:cNvGrpSpPr/>
          <p:nvPr/>
        </p:nvGrpSpPr>
        <p:grpSpPr>
          <a:xfrm>
            <a:off x="523880" y="500105"/>
            <a:ext cx="649860" cy="356238"/>
            <a:chOff x="779509" y="484063"/>
            <a:chExt cx="631151" cy="345982"/>
          </a:xfrm>
        </p:grpSpPr>
        <p:sp>
          <p:nvSpPr>
            <p:cNvPr id="21" name="矩形 20"/>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22" name="矩形 21"/>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23" name="文本框 22"/>
          <p:cNvSpPr txBox="1"/>
          <p:nvPr/>
        </p:nvSpPr>
        <p:spPr>
          <a:xfrm>
            <a:off x="1259140" y="433135"/>
            <a:ext cx="6551330" cy="521970"/>
          </a:xfrm>
          <a:prstGeom prst="rect">
            <a:avLst/>
          </a:prstGeom>
          <a:noFill/>
        </p:spPr>
        <p:txBody>
          <a:bodyPr wrap="square" rtlCol="0">
            <a:spAutoFit/>
          </a:bodyPr>
          <a:lstStyle/>
          <a:p>
            <a:r>
              <a:rPr lang="en-US" altLang="zh-CN" sz="2800" dirty="0" smtClean="0">
                <a:solidFill>
                  <a:schemeClr val="bg1"/>
                </a:solidFill>
                <a:latin typeface="时尚中黑简体" panose="01010104010101010101" pitchFamily="2" charset="-122"/>
                <a:ea typeface="时尚中黑简体" panose="01010104010101010101" pitchFamily="2" charset="-122"/>
                <a:sym typeface="+mn-ea"/>
              </a:rPr>
              <a:t>IEEE 802.11</a:t>
            </a:r>
            <a:r>
              <a:rPr lang="zh-CN" altLang="en-US" sz="2800" dirty="0" smtClean="0">
                <a:solidFill>
                  <a:schemeClr val="bg1"/>
                </a:solidFill>
                <a:latin typeface="时尚中黑简体" panose="01010104010101010101" pitchFamily="2" charset="-122"/>
                <a:ea typeface="时尚中黑简体" panose="01010104010101010101" pitchFamily="2" charset="-122"/>
                <a:sym typeface="+mn-ea"/>
              </a:rPr>
              <a:t>介质访问控制协议</a:t>
            </a:r>
            <a:endParaRPr lang="zh-CN" altLang="en-US" sz="2800" dirty="0">
              <a:solidFill>
                <a:schemeClr val="bg1"/>
              </a:solidFill>
              <a:latin typeface="时尚中黑简体" panose="01010104010101010101" pitchFamily="2" charset="-122"/>
              <a:ea typeface="时尚中黑简体" panose="01010104010101010101" pitchFamily="2" charset="-122"/>
            </a:endParaRPr>
          </a:p>
        </p:txBody>
      </p:sp>
      <p:sp>
        <p:nvSpPr>
          <p:cNvPr id="4" name="文本框 3"/>
          <p:cNvSpPr txBox="1"/>
          <p:nvPr/>
        </p:nvSpPr>
        <p:spPr>
          <a:xfrm>
            <a:off x="1019175" y="1303655"/>
            <a:ext cx="397129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4 </a:t>
            </a:r>
            <a:r>
              <a:rPr lang="zh-CN" altLang="en-US" sz="2400">
                <a:ln w="22225">
                  <a:solidFill>
                    <a:schemeClr val="accent2"/>
                  </a:solidFill>
                  <a:prstDash val="solid"/>
                </a:ln>
                <a:solidFill>
                  <a:schemeClr val="accent2">
                    <a:lumMod val="40000"/>
                    <a:lumOff val="60000"/>
                  </a:schemeClr>
                </a:solidFill>
                <a:effectLst/>
              </a:rPr>
              <a:t>为什么不采用</a:t>
            </a:r>
            <a:r>
              <a:rPr lang="en-US" altLang="zh-CN" sz="2400">
                <a:ln w="22225">
                  <a:solidFill>
                    <a:schemeClr val="accent2"/>
                  </a:solidFill>
                  <a:prstDash val="solid"/>
                </a:ln>
                <a:solidFill>
                  <a:schemeClr val="accent2">
                    <a:lumMod val="40000"/>
                    <a:lumOff val="60000"/>
                  </a:schemeClr>
                </a:solidFill>
                <a:effectLst/>
              </a:rPr>
              <a:t>CSMA/CD</a:t>
            </a:r>
            <a:r>
              <a:rPr lang="zh-CN" altLang="en-US" sz="2400">
                <a:ln w="22225">
                  <a:solidFill>
                    <a:schemeClr val="accent2"/>
                  </a:solidFill>
                  <a:prstDash val="solid"/>
                </a:ln>
                <a:solidFill>
                  <a:schemeClr val="accent2">
                    <a:lumMod val="40000"/>
                    <a:lumOff val="60000"/>
                  </a:schemeClr>
                </a:solidFill>
                <a:effectLst/>
              </a:rPr>
              <a:t>？</a:t>
            </a:r>
            <a:endParaRPr lang="zh-CN" altLang="en-US" sz="2400">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1019175" y="1859280"/>
            <a:ext cx="8235950" cy="1322070"/>
          </a:xfrm>
          <a:prstGeom prst="rect">
            <a:avLst/>
          </a:prstGeom>
          <a:noFill/>
        </p:spPr>
        <p:txBody>
          <a:bodyPr wrap="square" rtlCol="0">
            <a:spAutoFit/>
            <a:scene3d>
              <a:camera prst="orthographicFront"/>
              <a:lightRig rig="threePt" dir="t"/>
            </a:scene3d>
          </a:bodyPr>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1 CSMA/CD</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此协议必须采用全双工的信道，而对于无线传输信号来讲，最重要的是传递信号而不是接受信号，这样会导致成本过大。</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2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即使把信道转化为全双工的信道，由于无线信号会逐渐减弱以及隐藏终端问题，依然不可能监听到全部的冲突。</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文本框 5"/>
          <p:cNvSpPr txBox="1"/>
          <p:nvPr/>
        </p:nvSpPr>
        <p:spPr>
          <a:xfrm>
            <a:off x="1019175" y="3328035"/>
            <a:ext cx="5902325" cy="398780"/>
          </a:xfrm>
          <a:prstGeom prst="rect">
            <a:avLst/>
          </a:prstGeom>
          <a:noFill/>
        </p:spPr>
        <p:txBody>
          <a:bodyPr wrap="square" rtlCol="0">
            <a:spAutoFit/>
            <a:scene3d>
              <a:camera prst="orthographicFront"/>
              <a:lightRig rig="threePt" dir="t"/>
            </a:scene3d>
          </a:bodyPr>
          <a:p>
            <a:r>
              <a:rPr lang="en-US" altLang="zh-CN" sz="2000">
                <a:ln w="22225">
                  <a:solidFill>
                    <a:schemeClr val="accent2"/>
                  </a:solidFill>
                  <a:prstDash val="solid"/>
                </a:ln>
                <a:solidFill>
                  <a:schemeClr val="accent2">
                    <a:lumMod val="40000"/>
                    <a:lumOff val="60000"/>
                  </a:schemeClr>
                </a:solidFill>
                <a:effectLst/>
              </a:rPr>
              <a:t>5 </a:t>
            </a:r>
            <a:r>
              <a:rPr lang="zh-CN" altLang="en-US" sz="2000">
                <a:ln w="22225">
                  <a:solidFill>
                    <a:schemeClr val="accent2"/>
                  </a:solidFill>
                  <a:prstDash val="solid"/>
                </a:ln>
                <a:solidFill>
                  <a:schemeClr val="accent2">
                    <a:lumMod val="40000"/>
                    <a:lumOff val="60000"/>
                  </a:schemeClr>
                </a:solidFill>
                <a:effectLst/>
              </a:rPr>
              <a:t>不采用</a:t>
            </a:r>
            <a:r>
              <a:rPr lang="en-US" altLang="zh-CN" sz="2000">
                <a:ln w="22225">
                  <a:solidFill>
                    <a:schemeClr val="accent2"/>
                  </a:solidFill>
                  <a:prstDash val="solid"/>
                </a:ln>
                <a:solidFill>
                  <a:schemeClr val="accent2">
                    <a:lumMod val="40000"/>
                    <a:lumOff val="60000"/>
                  </a:schemeClr>
                </a:solidFill>
                <a:effectLst/>
              </a:rPr>
              <a:t>CSMA/CD </a:t>
            </a:r>
            <a:r>
              <a:rPr lang="zh-CN" altLang="en-US" sz="2000">
                <a:ln w="22225">
                  <a:solidFill>
                    <a:schemeClr val="accent2"/>
                  </a:solidFill>
                  <a:prstDash val="solid"/>
                </a:ln>
                <a:solidFill>
                  <a:schemeClr val="accent2">
                    <a:lumMod val="40000"/>
                    <a:lumOff val="60000"/>
                  </a:schemeClr>
                </a:solidFill>
                <a:effectLst/>
              </a:rPr>
              <a:t>当传输的数据很长的时候怎么办？</a:t>
            </a:r>
            <a:endParaRPr lang="zh-CN" altLang="en-US" sz="2000">
              <a:ln w="22225">
                <a:solidFill>
                  <a:schemeClr val="accent2"/>
                </a:solidFill>
                <a:prstDash val="solid"/>
              </a:ln>
              <a:solidFill>
                <a:schemeClr val="accent2">
                  <a:lumMod val="40000"/>
                  <a:lumOff val="60000"/>
                </a:schemeClr>
              </a:solidFill>
              <a:effectLst/>
            </a:endParaRPr>
          </a:p>
        </p:txBody>
      </p:sp>
      <p:sp>
        <p:nvSpPr>
          <p:cNvPr id="7" name="文本框 6"/>
          <p:cNvSpPr txBox="1"/>
          <p:nvPr/>
        </p:nvSpPr>
        <p:spPr>
          <a:xfrm>
            <a:off x="1003935" y="4023360"/>
            <a:ext cx="8792210" cy="1322070"/>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为了尽可能的避免冲突以及消除隐藏终端问题，在</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802.11</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中提供了一种办法。用户在使用信道的时候会先发送一个</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RTS</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控制帧来请求信道，接收方接收到</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RTS</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后，再通过广播的方式，回复一个</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CTS</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帧，代表此条信道完全被该用户占有。其他用户无权使用，</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advTm="6000">
        <p14:prism isInverted="1"/>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C9F754DE-2CAD-44b6-B708-469DEB6407EB-3" descr="qt_temp"/>
          <p:cNvPicPr>
            <a:picLocks noChangeAspect="1"/>
          </p:cNvPicPr>
          <p:nvPr/>
        </p:nvPicPr>
        <p:blipFill>
          <a:blip r:embed="rId1"/>
          <a:stretch>
            <a:fillRect/>
          </a:stretch>
        </p:blipFill>
        <p:spPr>
          <a:xfrm>
            <a:off x="1066800" y="1851660"/>
            <a:ext cx="10058400" cy="3154045"/>
          </a:xfrm>
          <a:prstGeom prst="rect">
            <a:avLst/>
          </a:prstGeom>
        </p:spPr>
      </p:pic>
    </p:spTree>
  </p:cSld>
  <p:clrMapOvr>
    <a:masterClrMapping/>
  </p:clrMapOvr>
  <p:transition spd="slow" advTm="0">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1" name="组合 40"/>
          <p:cNvGrpSpPr/>
          <p:nvPr/>
        </p:nvGrpSpPr>
        <p:grpSpPr>
          <a:xfrm>
            <a:off x="523880" y="500105"/>
            <a:ext cx="649860" cy="356238"/>
            <a:chOff x="779509" y="484063"/>
            <a:chExt cx="631151" cy="345982"/>
          </a:xfrm>
        </p:grpSpPr>
        <p:sp>
          <p:nvSpPr>
            <p:cNvPr id="45" name="矩形 44"/>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46" name="矩形 45"/>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47" name="文本框 46"/>
          <p:cNvSpPr txBox="1"/>
          <p:nvPr/>
        </p:nvSpPr>
        <p:spPr>
          <a:xfrm>
            <a:off x="1259140" y="433135"/>
            <a:ext cx="6551330" cy="521970"/>
          </a:xfrm>
          <a:prstGeom prst="rect">
            <a:avLst/>
          </a:prstGeom>
          <a:noFill/>
        </p:spPr>
        <p:txBody>
          <a:bodyPr wrap="square" rtlCol="0">
            <a:spAutoFit/>
          </a:bodyPr>
          <a:lstStyle/>
          <a:p>
            <a:r>
              <a:rPr lang="en-US" altLang="zh-CN" sz="2800" dirty="0" smtClean="0">
                <a:solidFill>
                  <a:schemeClr val="bg1"/>
                </a:solidFill>
                <a:latin typeface="时尚中黑简体" panose="01010104010101010101" pitchFamily="2" charset="-122"/>
                <a:ea typeface="时尚中黑简体" panose="01010104010101010101" pitchFamily="2" charset="-122"/>
              </a:rPr>
              <a:t>WiMAX</a:t>
            </a:r>
            <a:r>
              <a:rPr lang="zh-CN" altLang="en-US" sz="2800" dirty="0" smtClean="0">
                <a:solidFill>
                  <a:schemeClr val="bg1"/>
                </a:solidFill>
                <a:latin typeface="时尚中黑简体" panose="01010104010101010101" pitchFamily="2" charset="-122"/>
                <a:ea typeface="时尚中黑简体" panose="01010104010101010101" pitchFamily="2" charset="-122"/>
              </a:rPr>
              <a:t>概述与架构</a:t>
            </a:r>
            <a:endParaRPr lang="zh-CN" altLang="en-US" sz="2800" dirty="0" smtClean="0">
              <a:solidFill>
                <a:schemeClr val="bg1"/>
              </a:solidFill>
              <a:latin typeface="时尚中黑简体" panose="01010104010101010101" pitchFamily="2" charset="-122"/>
              <a:ea typeface="时尚中黑简体" panose="01010104010101010101" pitchFamily="2" charset="-122"/>
            </a:endParaRPr>
          </a:p>
        </p:txBody>
      </p:sp>
      <p:sp>
        <p:nvSpPr>
          <p:cNvPr id="11" name="文本框 10"/>
          <p:cNvSpPr txBox="1"/>
          <p:nvPr/>
        </p:nvSpPr>
        <p:spPr>
          <a:xfrm>
            <a:off x="941705" y="1179830"/>
            <a:ext cx="8173085" cy="706755"/>
          </a:xfrm>
          <a:prstGeom prst="rect">
            <a:avLst/>
          </a:prstGeom>
          <a:noFill/>
        </p:spPr>
        <p:txBody>
          <a:bodyPr wrap="square" rtlCol="0">
            <a:spAutoFit/>
          </a:bodyPr>
          <a:p>
            <a:r>
              <a:rPr lang="en-US" altLang="zh-CN" sz="2000">
                <a:ln w="22225">
                  <a:solidFill>
                    <a:schemeClr val="accent2"/>
                  </a:solidFill>
                  <a:prstDash val="solid"/>
                </a:ln>
                <a:solidFill>
                  <a:schemeClr val="accent2">
                    <a:lumMod val="40000"/>
                    <a:lumOff val="60000"/>
                  </a:schemeClr>
                </a:solidFill>
                <a:effectLst/>
              </a:rPr>
              <a:t>WiMax</a:t>
            </a:r>
            <a:r>
              <a:rPr lang="zh-CN" altLang="en-US" sz="2000">
                <a:ln w="22225">
                  <a:solidFill>
                    <a:schemeClr val="accent2"/>
                  </a:solidFill>
                  <a:prstDash val="solid"/>
                </a:ln>
                <a:solidFill>
                  <a:schemeClr val="accent2">
                    <a:lumMod val="40000"/>
                    <a:lumOff val="60000"/>
                  </a:schemeClr>
                </a:solidFill>
                <a:effectLst/>
              </a:rPr>
              <a:t>：微波接入的全球互通。该技术主要是为了在广阔区域内的无线网络用户提供高速的无线数据传输服务。因此诞生出了</a:t>
            </a:r>
            <a:r>
              <a:rPr lang="en-US" altLang="zh-CN" sz="2000">
                <a:ln w="22225">
                  <a:solidFill>
                    <a:schemeClr val="accent2"/>
                  </a:solidFill>
                  <a:prstDash val="solid"/>
                </a:ln>
                <a:solidFill>
                  <a:schemeClr val="accent2">
                    <a:lumMod val="40000"/>
                    <a:lumOff val="60000"/>
                  </a:schemeClr>
                </a:solidFill>
                <a:effectLst/>
              </a:rPr>
              <a:t>IEEE802.16</a:t>
            </a:r>
            <a:r>
              <a:rPr lang="zh-CN" altLang="en-US" sz="2000">
                <a:ln w="22225">
                  <a:solidFill>
                    <a:schemeClr val="accent2"/>
                  </a:solidFill>
                  <a:prstDash val="solid"/>
                </a:ln>
                <a:solidFill>
                  <a:schemeClr val="accent2">
                    <a:lumMod val="40000"/>
                    <a:lumOff val="60000"/>
                  </a:schemeClr>
                </a:solidFill>
                <a:effectLst/>
              </a:rPr>
              <a:t>协议。</a:t>
            </a:r>
            <a:endParaRPr lang="zh-CN" altLang="en-US" sz="2000">
              <a:ln w="22225">
                <a:solidFill>
                  <a:schemeClr val="accent2"/>
                </a:solidFill>
                <a:prstDash val="solid"/>
              </a:ln>
              <a:solidFill>
                <a:schemeClr val="accent2">
                  <a:lumMod val="40000"/>
                  <a:lumOff val="60000"/>
                </a:schemeClr>
              </a:solidFill>
              <a:effectLst/>
            </a:endParaRPr>
          </a:p>
        </p:txBody>
      </p:sp>
      <p:sp>
        <p:nvSpPr>
          <p:cNvPr id="14" name="文本框 13"/>
          <p:cNvSpPr txBox="1"/>
          <p:nvPr/>
        </p:nvSpPr>
        <p:spPr>
          <a:xfrm>
            <a:off x="941705" y="2183765"/>
            <a:ext cx="417195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1 IEEE802.16</a:t>
            </a:r>
            <a:r>
              <a:rPr lang="zh-CN" altLang="en-US" sz="2400">
                <a:ln w="22225">
                  <a:solidFill>
                    <a:schemeClr val="accent2"/>
                  </a:solidFill>
                  <a:prstDash val="solid"/>
                </a:ln>
                <a:solidFill>
                  <a:schemeClr val="accent2">
                    <a:lumMod val="40000"/>
                    <a:lumOff val="60000"/>
                  </a:schemeClr>
                </a:solidFill>
                <a:effectLst/>
              </a:rPr>
              <a:t>协议的发展：</a:t>
            </a:r>
            <a:endParaRPr lang="zh-CN" altLang="en-US" sz="2400">
              <a:ln w="22225">
                <a:solidFill>
                  <a:schemeClr val="accent2"/>
                </a:solidFill>
                <a:prstDash val="solid"/>
              </a:ln>
              <a:solidFill>
                <a:schemeClr val="accent2">
                  <a:lumMod val="40000"/>
                  <a:lumOff val="60000"/>
                </a:schemeClr>
              </a:solidFill>
              <a:effectLst/>
            </a:endParaRPr>
          </a:p>
        </p:txBody>
      </p:sp>
      <p:pic>
        <p:nvPicPr>
          <p:cNvPr id="17" name="图片 16"/>
          <p:cNvPicPr>
            <a:picLocks noChangeAspect="1"/>
          </p:cNvPicPr>
          <p:nvPr/>
        </p:nvPicPr>
        <p:blipFill>
          <a:blip r:embed="rId1"/>
          <a:stretch>
            <a:fillRect/>
          </a:stretch>
        </p:blipFill>
        <p:spPr>
          <a:xfrm>
            <a:off x="1505585" y="2644140"/>
            <a:ext cx="8406765" cy="3519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advTm="0">
        <p14:pan/>
      </p:transition>
    </mc:Choice>
    <mc:Fallback>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1" name="组合 40"/>
          <p:cNvGrpSpPr/>
          <p:nvPr/>
        </p:nvGrpSpPr>
        <p:grpSpPr>
          <a:xfrm>
            <a:off x="523880" y="500105"/>
            <a:ext cx="649860" cy="356238"/>
            <a:chOff x="779509" y="484063"/>
            <a:chExt cx="631151" cy="345982"/>
          </a:xfrm>
        </p:grpSpPr>
        <p:sp>
          <p:nvSpPr>
            <p:cNvPr id="42" name="矩形 41"/>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43" name="矩形 42"/>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44" name="文本框 43"/>
          <p:cNvSpPr txBox="1"/>
          <p:nvPr/>
        </p:nvSpPr>
        <p:spPr>
          <a:xfrm>
            <a:off x="1245805" y="433135"/>
            <a:ext cx="6551330" cy="521970"/>
          </a:xfrm>
          <a:prstGeom prst="rect">
            <a:avLst/>
          </a:prstGeom>
          <a:noFill/>
        </p:spPr>
        <p:txBody>
          <a:bodyPr wrap="square" rtlCol="0">
            <a:spAutoFit/>
          </a:bodyPr>
          <a:lstStyle/>
          <a:p>
            <a:r>
              <a:rPr lang="en-US" altLang="zh-CN" sz="2800" dirty="0" smtClean="0">
                <a:solidFill>
                  <a:schemeClr val="bg1"/>
                </a:solidFill>
                <a:latin typeface="时尚中黑简体" panose="01010104010101010101" pitchFamily="2" charset="-122"/>
                <a:ea typeface="时尚中黑简体" panose="01010104010101010101" pitchFamily="2" charset="-122"/>
              </a:rPr>
              <a:t>WiMAX</a:t>
            </a:r>
            <a:r>
              <a:rPr lang="zh-CN" altLang="en-US" sz="2800" dirty="0" smtClean="0">
                <a:solidFill>
                  <a:schemeClr val="bg1"/>
                </a:solidFill>
                <a:latin typeface="时尚中黑简体" panose="01010104010101010101" pitchFamily="2" charset="-122"/>
                <a:ea typeface="时尚中黑简体" panose="01010104010101010101" pitchFamily="2" charset="-122"/>
              </a:rPr>
              <a:t>介质访问控制原理简介</a:t>
            </a:r>
            <a:endParaRPr lang="zh-CN" altLang="en-US" sz="2800" dirty="0" smtClean="0">
              <a:solidFill>
                <a:schemeClr val="bg1"/>
              </a:solidFill>
              <a:latin typeface="时尚中黑简体" panose="01010104010101010101" pitchFamily="2" charset="-122"/>
              <a:ea typeface="时尚中黑简体" panose="01010104010101010101" pitchFamily="2" charset="-122"/>
            </a:endParaRPr>
          </a:p>
        </p:txBody>
      </p:sp>
      <p:sp>
        <p:nvSpPr>
          <p:cNvPr id="14" name="文本框 13"/>
          <p:cNvSpPr txBox="1"/>
          <p:nvPr/>
        </p:nvSpPr>
        <p:spPr>
          <a:xfrm>
            <a:off x="1462405" y="1890395"/>
            <a:ext cx="8653145" cy="2676525"/>
          </a:xfrm>
          <a:prstGeom prst="rect">
            <a:avLst/>
          </a:prstGeom>
          <a:noFill/>
        </p:spPr>
        <p:txBody>
          <a:bodyPr wrap="square" rtlCol="0">
            <a:spAutoFit/>
          </a:bodyPr>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与</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wifi</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的介质访问控制原理相比，</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WiMAX</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介质访问控制原理更多样。例如：全双工信道传输，点到多点传输的可扩展性（一个</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Wimax</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基站可以为众多的用户提供服务，保证成本效率）以及</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Qos</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（指一个网络能够利用各种基础技术，为指定的网络通信提供更好的服务能力）支持。</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Qos</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举例：</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A</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用户在视频聊天，</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B</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用户在浏览网页，那么</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WiMAX</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就可以将更多的信道分给</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A</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用户，使得</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A,B</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用户都可以得到高质量的服务。</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300" advTm="0">
        <p14:pan/>
      </p:transition>
    </mc:Choice>
    <mc:Fallback>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 name="组合 31"/>
          <p:cNvGrpSpPr/>
          <p:nvPr/>
        </p:nvGrpSpPr>
        <p:grpSpPr>
          <a:xfrm>
            <a:off x="523880" y="500105"/>
            <a:ext cx="649860" cy="356238"/>
            <a:chOff x="779509" y="484063"/>
            <a:chExt cx="631151" cy="345982"/>
          </a:xfrm>
        </p:grpSpPr>
        <p:sp>
          <p:nvSpPr>
            <p:cNvPr id="33" name="矩形 32"/>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34" name="矩形 33"/>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35" name="文本框 34"/>
          <p:cNvSpPr txBox="1"/>
          <p:nvPr/>
        </p:nvSpPr>
        <p:spPr>
          <a:xfrm>
            <a:off x="1259140" y="433135"/>
            <a:ext cx="6551330" cy="521970"/>
          </a:xfrm>
          <a:prstGeom prst="rect">
            <a:avLst/>
          </a:prstGeom>
          <a:noFill/>
        </p:spPr>
        <p:txBody>
          <a:bodyPr wrap="square" rtlCol="0">
            <a:spAutoFit/>
          </a:bodyPr>
          <a:lstStyle/>
          <a:p>
            <a:r>
              <a:rPr lang="zh-CN" altLang="en-US" sz="2800" dirty="0" smtClean="0">
                <a:solidFill>
                  <a:schemeClr val="bg1"/>
                </a:solidFill>
                <a:latin typeface="时尚中黑简体" panose="01010104010101010101" pitchFamily="2" charset="-122"/>
                <a:ea typeface="时尚中黑简体" panose="01010104010101010101" pitchFamily="2" charset="-122"/>
              </a:rPr>
              <a:t>无线物联世界</a:t>
            </a:r>
            <a:endParaRPr lang="zh-CN" altLang="en-US" sz="2800" dirty="0" smtClean="0">
              <a:solidFill>
                <a:schemeClr val="bg1"/>
              </a:solidFill>
              <a:latin typeface="时尚中黑简体" panose="01010104010101010101" pitchFamily="2" charset="-122"/>
              <a:ea typeface="时尚中黑简体" panose="01010104010101010101" pitchFamily="2" charset="-122"/>
            </a:endParaRPr>
          </a:p>
        </p:txBody>
      </p:sp>
      <p:sp>
        <p:nvSpPr>
          <p:cNvPr id="9" name="文本框 8"/>
          <p:cNvSpPr txBox="1"/>
          <p:nvPr/>
        </p:nvSpPr>
        <p:spPr>
          <a:xfrm>
            <a:off x="1259205" y="1504315"/>
            <a:ext cx="8344535" cy="829945"/>
          </a:xfrm>
          <a:prstGeom prst="rect">
            <a:avLst/>
          </a:prstGeom>
          <a:noFill/>
        </p:spPr>
        <p:txBody>
          <a:bodyPr wrap="square" rtlCol="0">
            <a:spAutoFit/>
          </a:bodyPr>
          <a:p>
            <a:r>
              <a:rPr lang="zh-CN" altLang="en-US" sz="2400">
                <a:ln w="22225">
                  <a:solidFill>
                    <a:schemeClr val="accent2"/>
                  </a:solidFill>
                  <a:prstDash val="solid"/>
                </a:ln>
                <a:solidFill>
                  <a:schemeClr val="accent2">
                    <a:lumMod val="40000"/>
                    <a:lumOff val="60000"/>
                  </a:schemeClr>
                </a:solidFill>
                <a:effectLst/>
              </a:rPr>
              <a:t>在</a:t>
            </a:r>
            <a:r>
              <a:rPr lang="en-US" altLang="zh-CN" sz="2400">
                <a:ln w="22225">
                  <a:solidFill>
                    <a:schemeClr val="accent2"/>
                  </a:solidFill>
                  <a:prstDash val="solid"/>
                </a:ln>
                <a:solidFill>
                  <a:schemeClr val="accent2">
                    <a:lumMod val="40000"/>
                    <a:lumOff val="60000"/>
                  </a:schemeClr>
                </a:solidFill>
                <a:effectLst/>
              </a:rPr>
              <a:t>wifi</a:t>
            </a:r>
            <a:r>
              <a:rPr lang="zh-CN" altLang="en-US" sz="2400">
                <a:ln w="22225">
                  <a:solidFill>
                    <a:schemeClr val="accent2"/>
                  </a:solidFill>
                  <a:prstDash val="solid"/>
                </a:ln>
                <a:solidFill>
                  <a:schemeClr val="accent2">
                    <a:lumMod val="40000"/>
                    <a:lumOff val="60000"/>
                  </a:schemeClr>
                </a:solidFill>
                <a:effectLst/>
              </a:rPr>
              <a:t>与</a:t>
            </a:r>
            <a:r>
              <a:rPr lang="en-US" altLang="zh-CN" sz="2400">
                <a:ln w="22225">
                  <a:solidFill>
                    <a:schemeClr val="accent2"/>
                  </a:solidFill>
                  <a:prstDash val="solid"/>
                </a:ln>
                <a:solidFill>
                  <a:schemeClr val="accent2">
                    <a:lumMod val="40000"/>
                    <a:lumOff val="60000"/>
                  </a:schemeClr>
                </a:solidFill>
                <a:effectLst/>
              </a:rPr>
              <a:t>Wimax</a:t>
            </a:r>
            <a:r>
              <a:rPr lang="zh-CN" altLang="en-US" sz="2400">
                <a:ln w="22225">
                  <a:solidFill>
                    <a:schemeClr val="accent2"/>
                  </a:solidFill>
                  <a:prstDash val="solid"/>
                </a:ln>
                <a:solidFill>
                  <a:schemeClr val="accent2">
                    <a:lumMod val="40000"/>
                    <a:lumOff val="60000"/>
                  </a:schemeClr>
                </a:solidFill>
                <a:effectLst/>
              </a:rPr>
              <a:t>两种无线网络选择中，尽管，</a:t>
            </a:r>
            <a:r>
              <a:rPr lang="en-US" altLang="zh-CN" sz="2400">
                <a:ln w="22225">
                  <a:solidFill>
                    <a:schemeClr val="accent2"/>
                  </a:solidFill>
                  <a:prstDash val="solid"/>
                </a:ln>
                <a:solidFill>
                  <a:schemeClr val="accent2">
                    <a:lumMod val="40000"/>
                    <a:lumOff val="60000"/>
                  </a:schemeClr>
                </a:solidFill>
                <a:effectLst/>
              </a:rPr>
              <a:t>WiMAX</a:t>
            </a:r>
            <a:r>
              <a:rPr lang="zh-CN" altLang="en-US" sz="2400">
                <a:ln w="22225">
                  <a:solidFill>
                    <a:schemeClr val="accent2"/>
                  </a:solidFill>
                  <a:prstDash val="solid"/>
                </a:ln>
                <a:solidFill>
                  <a:schemeClr val="accent2">
                    <a:lumMod val="40000"/>
                    <a:lumOff val="60000"/>
                  </a:schemeClr>
                </a:solidFill>
                <a:effectLst/>
              </a:rPr>
              <a:t>在带宽以及覆盖面积都更加占据优势，为什么还是</a:t>
            </a:r>
            <a:r>
              <a:rPr lang="en-US" altLang="zh-CN" sz="2400">
                <a:ln w="22225">
                  <a:solidFill>
                    <a:schemeClr val="accent2"/>
                  </a:solidFill>
                  <a:prstDash val="solid"/>
                </a:ln>
                <a:solidFill>
                  <a:schemeClr val="accent2">
                    <a:lumMod val="40000"/>
                    <a:lumOff val="60000"/>
                  </a:schemeClr>
                </a:solidFill>
                <a:effectLst/>
              </a:rPr>
              <a:t>Wifi</a:t>
            </a:r>
            <a:r>
              <a:rPr lang="zh-CN" altLang="en-US" sz="2400">
                <a:ln w="22225">
                  <a:solidFill>
                    <a:schemeClr val="accent2"/>
                  </a:solidFill>
                  <a:prstDash val="solid"/>
                </a:ln>
                <a:solidFill>
                  <a:schemeClr val="accent2">
                    <a:lumMod val="40000"/>
                    <a:lumOff val="60000"/>
                  </a:schemeClr>
                </a:solidFill>
                <a:effectLst/>
              </a:rPr>
              <a:t>更胜一筹？</a:t>
            </a:r>
            <a:endParaRPr lang="zh-CN" altLang="en-US" sz="2400">
              <a:ln w="22225">
                <a:solidFill>
                  <a:schemeClr val="accent2"/>
                </a:solidFill>
                <a:prstDash val="solid"/>
              </a:ln>
              <a:solidFill>
                <a:schemeClr val="accent2">
                  <a:lumMod val="40000"/>
                  <a:lumOff val="60000"/>
                </a:schemeClr>
              </a:solidFill>
              <a:effectLst/>
            </a:endParaRPr>
          </a:p>
        </p:txBody>
      </p:sp>
      <p:sp>
        <p:nvSpPr>
          <p:cNvPr id="12" name="文本框 11"/>
          <p:cNvSpPr txBox="1"/>
          <p:nvPr/>
        </p:nvSpPr>
        <p:spPr>
          <a:xfrm>
            <a:off x="1390015" y="2647315"/>
            <a:ext cx="7602855" cy="1938020"/>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这主要体现在两点原因上：</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1 WiMAX</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起步的比较晚，并且早期的</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WiMAX</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功能上与</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Wifi</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和</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3G 4G</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相比较大的重叠。因此，再重新布置</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Wimax</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基础设施时，成本较大限制了</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WiMAX</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的发展。</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2 WiMAX</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的很多频率已经被占用。所以为以后的推广增添了很多难度。</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300" advTm="0">
        <p14:pan/>
      </p:transition>
    </mc:Choice>
    <mc:Fallback>
      <p:transition spd="slow"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pic>
        <p:nvPicPr>
          <p:cNvPr id="3" name="C9F754DE-2CAD-44b6-B708-469DEB6407EB-4" descr="qt_temp"/>
          <p:cNvPicPr>
            <a:picLocks noChangeAspect="1"/>
          </p:cNvPicPr>
          <p:nvPr/>
        </p:nvPicPr>
        <p:blipFill>
          <a:blip r:embed="rId1"/>
          <a:stretch>
            <a:fillRect/>
          </a:stretch>
        </p:blipFill>
        <p:spPr>
          <a:xfrm>
            <a:off x="2416175" y="57785"/>
            <a:ext cx="6854190" cy="6742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6000">
        <p14:prism isInverted="1"/>
      </p:transition>
    </mc:Choice>
    <mc:Fallback>
      <p:transition spd="slow" advTm="6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 name="组合 26"/>
          <p:cNvGrpSpPr/>
          <p:nvPr/>
        </p:nvGrpSpPr>
        <p:grpSpPr>
          <a:xfrm>
            <a:off x="523880" y="500105"/>
            <a:ext cx="649860" cy="356238"/>
            <a:chOff x="779509" y="484063"/>
            <a:chExt cx="631151" cy="345982"/>
          </a:xfrm>
        </p:grpSpPr>
        <p:sp>
          <p:nvSpPr>
            <p:cNvPr id="28" name="矩形 27"/>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29" name="矩形 28"/>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30" name="文本框 29"/>
          <p:cNvSpPr txBox="1"/>
          <p:nvPr/>
        </p:nvSpPr>
        <p:spPr>
          <a:xfrm>
            <a:off x="1259140" y="433135"/>
            <a:ext cx="6551330" cy="521970"/>
          </a:xfrm>
          <a:prstGeom prst="rect">
            <a:avLst/>
          </a:prstGeom>
          <a:noFill/>
        </p:spPr>
        <p:txBody>
          <a:bodyPr wrap="square" rtlCol="0">
            <a:spAutoFit/>
          </a:bodyPr>
          <a:lstStyle/>
          <a:p>
            <a:r>
              <a:rPr lang="en-US" altLang="zh-CN" sz="2800" dirty="0" smtClean="0">
                <a:solidFill>
                  <a:schemeClr val="bg1"/>
                </a:solidFill>
                <a:latin typeface="时尚中黑简体" panose="01010104010101010101" pitchFamily="2" charset="-122"/>
                <a:ea typeface="时尚中黑简体" panose="01010104010101010101" pitchFamily="2" charset="-122"/>
              </a:rPr>
              <a:t>7.1 </a:t>
            </a:r>
            <a:r>
              <a:rPr lang="zh-CN" altLang="en-US" sz="2800" dirty="0" smtClean="0">
                <a:solidFill>
                  <a:schemeClr val="bg1"/>
                </a:solidFill>
                <a:latin typeface="时尚中黑简体" panose="01010104010101010101" pitchFamily="2" charset="-122"/>
                <a:ea typeface="时尚中黑简体" panose="01010104010101010101" pitchFamily="2" charset="-122"/>
              </a:rPr>
              <a:t>低速网络协议概述</a:t>
            </a:r>
            <a:endParaRPr lang="zh-CN" altLang="en-US" sz="2800" dirty="0" smtClean="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953770" y="1226185"/>
            <a:ext cx="937133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1 </a:t>
            </a:r>
            <a:r>
              <a:rPr lang="zh-CN" altLang="en-US" sz="2400">
                <a:ln w="22225">
                  <a:solidFill>
                    <a:schemeClr val="accent2"/>
                  </a:solidFill>
                  <a:prstDash val="solid"/>
                </a:ln>
                <a:solidFill>
                  <a:schemeClr val="accent2">
                    <a:lumMod val="40000"/>
                    <a:lumOff val="60000"/>
                  </a:schemeClr>
                </a:solidFill>
                <a:effectLst/>
              </a:rPr>
              <a:t>我们已经有了更快更快的</a:t>
            </a:r>
            <a:r>
              <a:rPr lang="en-US" altLang="zh-CN" sz="2400">
                <a:ln w="22225">
                  <a:solidFill>
                    <a:schemeClr val="accent2"/>
                  </a:solidFill>
                  <a:prstDash val="solid"/>
                </a:ln>
                <a:solidFill>
                  <a:schemeClr val="accent2">
                    <a:lumMod val="40000"/>
                    <a:lumOff val="60000"/>
                  </a:schemeClr>
                </a:solidFill>
                <a:effectLst/>
              </a:rPr>
              <a:t>Wifi WiMAX </a:t>
            </a:r>
            <a:r>
              <a:rPr lang="zh-CN" altLang="en-US" sz="2400">
                <a:ln w="22225">
                  <a:solidFill>
                    <a:schemeClr val="accent2"/>
                  </a:solidFill>
                  <a:prstDash val="solid"/>
                </a:ln>
                <a:solidFill>
                  <a:schemeClr val="accent2">
                    <a:lumMod val="40000"/>
                    <a:lumOff val="60000"/>
                  </a:schemeClr>
                </a:solidFill>
                <a:effectLst/>
              </a:rPr>
              <a:t>，为什么我们还要低速网络？</a:t>
            </a:r>
            <a:endParaRPr lang="zh-CN" altLang="en-US" sz="2400">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1131570" y="1797685"/>
            <a:ext cx="9015095" cy="1014730"/>
          </a:xfrm>
          <a:prstGeom prst="rect">
            <a:avLst/>
          </a:prstGeom>
          <a:noFill/>
        </p:spPr>
        <p:txBody>
          <a:bodyPr wrap="square" rtlCol="0">
            <a:spAutoFit/>
            <a:scene3d>
              <a:camera prst="orthographicFront"/>
              <a:lightRig rig="threePt" dir="t"/>
            </a:scene3d>
          </a:bodyPr>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1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不是所有的需求都需要传递大量数据，用大带宽可能会造成浪费。</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2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各种不同的需求可能需要不同的互联网背景。</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3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为了适应物联网物体的多样性，低成本，低速率等特征。</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文本框 4"/>
          <p:cNvSpPr txBox="1"/>
          <p:nvPr/>
        </p:nvSpPr>
        <p:spPr>
          <a:xfrm>
            <a:off x="1158240" y="2987675"/>
            <a:ext cx="573278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2 </a:t>
            </a:r>
            <a:r>
              <a:rPr lang="zh-CN" altLang="en-US" sz="2400">
                <a:ln w="22225">
                  <a:solidFill>
                    <a:schemeClr val="accent2"/>
                  </a:solidFill>
                  <a:prstDash val="solid"/>
                </a:ln>
                <a:solidFill>
                  <a:schemeClr val="accent2">
                    <a:lumMod val="40000"/>
                    <a:lumOff val="60000"/>
                  </a:schemeClr>
                </a:solidFill>
                <a:effectLst/>
              </a:rPr>
              <a:t>无线低速网络与</a:t>
            </a:r>
            <a:r>
              <a:rPr lang="en-US" altLang="zh-CN" sz="2400">
                <a:ln w="22225">
                  <a:solidFill>
                    <a:schemeClr val="accent2"/>
                  </a:solidFill>
                  <a:prstDash val="solid"/>
                </a:ln>
                <a:solidFill>
                  <a:schemeClr val="accent2">
                    <a:lumMod val="40000"/>
                    <a:lumOff val="60000"/>
                  </a:schemeClr>
                </a:solidFill>
                <a:effectLst/>
              </a:rPr>
              <a:t>Wifi</a:t>
            </a:r>
            <a:r>
              <a:rPr lang="zh-CN" altLang="en-US" sz="2400">
                <a:ln w="22225">
                  <a:solidFill>
                    <a:schemeClr val="accent2"/>
                  </a:solidFill>
                  <a:prstDash val="solid"/>
                </a:ln>
                <a:solidFill>
                  <a:schemeClr val="accent2">
                    <a:lumMod val="40000"/>
                    <a:lumOff val="60000"/>
                  </a:schemeClr>
                </a:solidFill>
                <a:effectLst/>
              </a:rPr>
              <a:t>对比</a:t>
            </a:r>
            <a:endParaRPr lang="zh-CN" altLang="en-US" sz="2400">
              <a:ln w="22225">
                <a:solidFill>
                  <a:schemeClr val="accent2"/>
                </a:solidFill>
                <a:prstDash val="solid"/>
              </a:ln>
              <a:solidFill>
                <a:schemeClr val="accent2">
                  <a:lumMod val="40000"/>
                  <a:lumOff val="60000"/>
                </a:schemeClr>
              </a:solidFill>
              <a:effectLst/>
            </a:endParaRPr>
          </a:p>
        </p:txBody>
      </p:sp>
      <p:pic>
        <p:nvPicPr>
          <p:cNvPr id="6" name="图片 5"/>
          <p:cNvPicPr>
            <a:picLocks noChangeAspect="1"/>
          </p:cNvPicPr>
          <p:nvPr/>
        </p:nvPicPr>
        <p:blipFill>
          <a:blip r:embed="rId1"/>
          <a:stretch>
            <a:fillRect/>
          </a:stretch>
        </p:blipFill>
        <p:spPr>
          <a:xfrm>
            <a:off x="1259205" y="3448050"/>
            <a:ext cx="8324850" cy="2781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157605" y="1133475"/>
            <a:ext cx="4265295"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3 </a:t>
            </a:r>
            <a:r>
              <a:rPr lang="zh-CN" altLang="en-US" sz="2400">
                <a:ln w="22225">
                  <a:solidFill>
                    <a:schemeClr val="accent2"/>
                  </a:solidFill>
                  <a:prstDash val="solid"/>
                </a:ln>
                <a:solidFill>
                  <a:schemeClr val="accent2">
                    <a:lumMod val="40000"/>
                    <a:lumOff val="60000"/>
                  </a:schemeClr>
                </a:solidFill>
                <a:effectLst/>
              </a:rPr>
              <a:t>各种网络之间的对比</a:t>
            </a:r>
            <a:endParaRPr lang="zh-CN" altLang="en-US" sz="2400">
              <a:ln w="22225">
                <a:solidFill>
                  <a:schemeClr val="accent2"/>
                </a:solidFill>
                <a:prstDash val="solid"/>
              </a:ln>
              <a:solidFill>
                <a:schemeClr val="accent2">
                  <a:lumMod val="40000"/>
                  <a:lumOff val="60000"/>
                </a:schemeClr>
              </a:solidFill>
              <a:effectLst/>
            </a:endParaRPr>
          </a:p>
        </p:txBody>
      </p:sp>
      <p:pic>
        <p:nvPicPr>
          <p:cNvPr id="4" name="图片 3" descr="低速网络对比"/>
          <p:cNvPicPr>
            <a:picLocks noChangeAspect="1"/>
          </p:cNvPicPr>
          <p:nvPr/>
        </p:nvPicPr>
        <p:blipFill>
          <a:blip r:embed="rId1"/>
          <a:stretch>
            <a:fillRect/>
          </a:stretch>
        </p:blipFill>
        <p:spPr>
          <a:xfrm>
            <a:off x="1157605" y="1913255"/>
            <a:ext cx="8248650" cy="3330575"/>
          </a:xfrm>
          <a:prstGeom prst="rect">
            <a:avLst/>
          </a:prstGeom>
        </p:spPr>
      </p:pic>
    </p:spTree>
  </p:cSld>
  <p:clrMapOvr>
    <a:masterClrMapping/>
  </p:clrMapOvr>
  <p:transition spd="slow" advTm="0">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 name="组合 26"/>
          <p:cNvGrpSpPr/>
          <p:nvPr/>
        </p:nvGrpSpPr>
        <p:grpSpPr>
          <a:xfrm>
            <a:off x="523880" y="500105"/>
            <a:ext cx="649860" cy="356238"/>
            <a:chOff x="779509" y="484063"/>
            <a:chExt cx="631151" cy="345982"/>
          </a:xfrm>
        </p:grpSpPr>
        <p:sp>
          <p:nvSpPr>
            <p:cNvPr id="30" name="矩形 29"/>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34" name="矩形 33"/>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38" name="文本框 37"/>
          <p:cNvSpPr txBox="1"/>
          <p:nvPr/>
        </p:nvSpPr>
        <p:spPr>
          <a:xfrm>
            <a:off x="1259140" y="433135"/>
            <a:ext cx="6551330" cy="521970"/>
          </a:xfrm>
          <a:prstGeom prst="rect">
            <a:avLst/>
          </a:prstGeom>
          <a:noFill/>
        </p:spPr>
        <p:txBody>
          <a:bodyPr wrap="square" rtlCol="0">
            <a:spAutoFit/>
          </a:bodyPr>
          <a:p>
            <a:r>
              <a:rPr lang="zh-CN" altLang="en-US" sz="2800" dirty="0" smtClean="0">
                <a:solidFill>
                  <a:schemeClr val="bg1"/>
                </a:solidFill>
                <a:latin typeface="时尚中黑简体" panose="01010104010101010101" pitchFamily="2" charset="-122"/>
                <a:ea typeface="时尚中黑简体" panose="01010104010101010101" pitchFamily="2" charset="-122"/>
              </a:rPr>
              <a:t>体域网</a:t>
            </a:r>
            <a:endParaRPr lang="zh-CN" altLang="en-US" sz="2800" dirty="0" smtClean="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895350" y="1242060"/>
            <a:ext cx="2827655"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1 </a:t>
            </a:r>
            <a:r>
              <a:rPr lang="zh-CN" altLang="en-US" sz="2400">
                <a:ln w="22225">
                  <a:solidFill>
                    <a:schemeClr val="accent2"/>
                  </a:solidFill>
                  <a:prstDash val="solid"/>
                </a:ln>
                <a:solidFill>
                  <a:schemeClr val="accent2">
                    <a:lumMod val="40000"/>
                    <a:lumOff val="60000"/>
                  </a:schemeClr>
                </a:solidFill>
                <a:effectLst/>
              </a:rPr>
              <a:t>什么是体域网？</a:t>
            </a:r>
            <a:endParaRPr lang="zh-CN" altLang="en-US" sz="2400">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953770" y="1702435"/>
            <a:ext cx="8869045" cy="706755"/>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体域网是一个基于无线传感器网络的，是人体上的或者移植到人体上的生物传感器共同形成的无线网络。</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972820" y="2466340"/>
            <a:ext cx="5407660" cy="460375"/>
          </a:xfrm>
          <a:prstGeom prst="rect">
            <a:avLst/>
          </a:prstGeom>
          <a:noFill/>
        </p:spPr>
        <p:txBody>
          <a:bodyPr wrap="square" rtlCol="0">
            <a:spAutoFit/>
          </a:bodyPr>
          <a:p>
            <a:r>
              <a:rPr lang="en-US" altLang="zh-CN" sz="2400">
                <a:ln w="22225">
                  <a:solidFill>
                    <a:schemeClr val="accent2"/>
                  </a:solidFill>
                  <a:prstDash val="solid"/>
                </a:ln>
                <a:solidFill>
                  <a:schemeClr val="accent2">
                    <a:lumMod val="40000"/>
                    <a:lumOff val="60000"/>
                  </a:schemeClr>
                </a:solidFill>
                <a:effectLst/>
              </a:rPr>
              <a:t>2 </a:t>
            </a:r>
            <a:r>
              <a:rPr lang="zh-CN" altLang="en-US" sz="2400">
                <a:ln w="22225">
                  <a:solidFill>
                    <a:schemeClr val="accent2"/>
                  </a:solidFill>
                  <a:prstDash val="solid"/>
                </a:ln>
                <a:solidFill>
                  <a:schemeClr val="accent2">
                    <a:lumMod val="40000"/>
                    <a:lumOff val="60000"/>
                  </a:schemeClr>
                </a:solidFill>
                <a:effectLst/>
              </a:rPr>
              <a:t>创造体域网的目的是什么？</a:t>
            </a:r>
            <a:endParaRPr lang="zh-CN" altLang="en-US" sz="2400">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953770" y="3075305"/>
            <a:ext cx="8787765" cy="706755"/>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体域网的目的是提供一个集成硬件、软件和无线通信技术的泛在计算平台，并为普世的健康医疗监控系统的未来发展提供必备的条件。</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文本框 5"/>
          <p:cNvSpPr txBox="1"/>
          <p:nvPr/>
        </p:nvSpPr>
        <p:spPr>
          <a:xfrm>
            <a:off x="972820" y="3782060"/>
            <a:ext cx="387858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3 </a:t>
            </a:r>
            <a:r>
              <a:rPr lang="zh-CN" altLang="en-US" sz="2400">
                <a:ln w="22225">
                  <a:solidFill>
                    <a:schemeClr val="accent2"/>
                  </a:solidFill>
                  <a:prstDash val="solid"/>
                </a:ln>
                <a:solidFill>
                  <a:schemeClr val="accent2">
                    <a:lumMod val="40000"/>
                    <a:lumOff val="60000"/>
                  </a:schemeClr>
                </a:solidFill>
                <a:effectLst/>
              </a:rPr>
              <a:t>无线体域网的特点</a:t>
            </a:r>
            <a:endParaRPr lang="zh-CN" altLang="en-US" sz="2400">
              <a:ln w="22225">
                <a:solidFill>
                  <a:schemeClr val="accent2"/>
                </a:solidFill>
                <a:prstDash val="solid"/>
              </a:ln>
              <a:solidFill>
                <a:schemeClr val="accent2">
                  <a:lumMod val="40000"/>
                  <a:lumOff val="60000"/>
                </a:schemeClr>
              </a:solidFill>
              <a:effectLst/>
            </a:endParaRPr>
          </a:p>
        </p:txBody>
      </p:sp>
      <p:sp>
        <p:nvSpPr>
          <p:cNvPr id="7" name="文本框 6"/>
          <p:cNvSpPr txBox="1"/>
          <p:nvPr/>
        </p:nvSpPr>
        <p:spPr>
          <a:xfrm>
            <a:off x="1065530" y="4242435"/>
            <a:ext cx="8676005" cy="1014730"/>
          </a:xfrm>
          <a:prstGeom prst="rect">
            <a:avLst/>
          </a:prstGeom>
          <a:noFill/>
        </p:spPr>
        <p:txBody>
          <a:bodyPr wrap="square" rtlCol="0">
            <a:spAutoFit/>
            <a:scene3d>
              <a:camera prst="orthographicFront"/>
              <a:lightRig rig="threePt" dir="t"/>
            </a:scene3d>
          </a:bodyPr>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1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规模小，可扩展，近距离，以人体为中心。</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2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动态混合型的网络。</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3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数据业务多样性，以数据为中心的网络。</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300" advTm="0">
        <p14:pan/>
      </p:transition>
    </mc:Choice>
    <mc:Fallback>
      <p:transition spd="slow"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 name="组合 34"/>
          <p:cNvGrpSpPr/>
          <p:nvPr/>
        </p:nvGrpSpPr>
        <p:grpSpPr>
          <a:xfrm>
            <a:off x="523880" y="500105"/>
            <a:ext cx="649860" cy="356238"/>
            <a:chOff x="779509" y="484063"/>
            <a:chExt cx="631151" cy="345982"/>
          </a:xfrm>
        </p:grpSpPr>
        <p:sp>
          <p:nvSpPr>
            <p:cNvPr id="36" name="矩形 35"/>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37" name="矩形 36"/>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38" name="文本框 37"/>
          <p:cNvSpPr txBox="1"/>
          <p:nvPr/>
        </p:nvSpPr>
        <p:spPr>
          <a:xfrm>
            <a:off x="1259140" y="433135"/>
            <a:ext cx="6551330" cy="521970"/>
          </a:xfrm>
          <a:prstGeom prst="rect">
            <a:avLst/>
          </a:prstGeom>
          <a:noFill/>
        </p:spPr>
        <p:txBody>
          <a:bodyPr wrap="square" rtlCol="0">
            <a:spAutoFit/>
          </a:bodyPr>
          <a:lstStyle/>
          <a:p>
            <a:r>
              <a:rPr lang="zh-CN" altLang="en-US" sz="2800" dirty="0" smtClean="0">
                <a:solidFill>
                  <a:schemeClr val="bg1"/>
                </a:solidFill>
                <a:latin typeface="时尚中黑简体" panose="01010104010101010101" pitchFamily="2" charset="-122"/>
                <a:ea typeface="时尚中黑简体" panose="01010104010101010101" pitchFamily="2" charset="-122"/>
                <a:sym typeface="+mn-ea"/>
              </a:rPr>
              <a:t>体域网</a:t>
            </a:r>
            <a:endParaRPr lang="zh-CN" altLang="en-US" sz="2800" dirty="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864870" y="1288415"/>
            <a:ext cx="8529955"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4 </a:t>
            </a:r>
            <a:r>
              <a:rPr lang="zh-CN" altLang="en-US" sz="2400">
                <a:ln w="22225">
                  <a:solidFill>
                    <a:schemeClr val="accent2"/>
                  </a:solidFill>
                  <a:prstDash val="solid"/>
                </a:ln>
                <a:solidFill>
                  <a:schemeClr val="accent2">
                    <a:lumMod val="40000"/>
                    <a:lumOff val="60000"/>
                  </a:schemeClr>
                </a:solidFill>
                <a:effectLst/>
              </a:rPr>
              <a:t>体域网都有哪些传感器？</a:t>
            </a:r>
            <a:endParaRPr lang="zh-CN" altLang="en-US" sz="2400">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941705" y="1844675"/>
            <a:ext cx="10012045" cy="1014730"/>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无线体域网主要用来医疗服务，其传感器包括：</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1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植入式传感器：体积小，重量轻。例如心脏除颤器，耳蜗助听器。 </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2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与体液相接触的可穿戴式传感器。 </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3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无接触可穿戴式传感器：温度传感器。</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953770" y="3049905"/>
            <a:ext cx="4558665"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5 </a:t>
            </a:r>
            <a:r>
              <a:rPr lang="zh-CN" altLang="en-US" sz="2400">
                <a:ln w="22225">
                  <a:solidFill>
                    <a:schemeClr val="accent2"/>
                  </a:solidFill>
                  <a:prstDash val="solid"/>
                </a:ln>
                <a:solidFill>
                  <a:schemeClr val="accent2">
                    <a:lumMod val="40000"/>
                    <a:lumOff val="60000"/>
                  </a:schemeClr>
                </a:solidFill>
                <a:effectLst/>
              </a:rPr>
              <a:t>体域网的应用</a:t>
            </a:r>
            <a:endParaRPr lang="zh-CN" altLang="en-US" sz="2400">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1250950" y="3791585"/>
            <a:ext cx="9486900" cy="398780"/>
          </a:xfrm>
          <a:prstGeom prst="rect">
            <a:avLst/>
          </a:prstGeom>
          <a:noFill/>
        </p:spPr>
        <p:txBody>
          <a:bodyPr wrap="square" rtlCol="0">
            <a:spAutoFit/>
            <a:scene3d>
              <a:camera prst="orthographicFront"/>
              <a:lightRig rig="threePt" dir="t"/>
            </a:scene3d>
          </a:bodyPr>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1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医疗应用  </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2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日常生活应用：盲人导航  </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危险场合应用  </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4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竞技体育娱乐应用</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05680" y="886460"/>
            <a:ext cx="2223770" cy="583565"/>
          </a:xfrm>
          <a:prstGeom prst="rect">
            <a:avLst/>
          </a:prstGeom>
          <a:noFill/>
        </p:spPr>
        <p:txBody>
          <a:bodyPr wrap="square" rtlCol="0">
            <a:spAutoFit/>
          </a:bodyPr>
          <a:p>
            <a:r>
              <a:rPr lang="zh-CN" altLang="en-US" sz="3200">
                <a:solidFill>
                  <a:schemeClr val="bg1"/>
                </a:solidFill>
              </a:rPr>
              <a:t>网络构建</a:t>
            </a:r>
            <a:endParaRPr lang="zh-CN" altLang="en-US" sz="3200">
              <a:solidFill>
                <a:schemeClr val="bg1"/>
              </a:solidFill>
            </a:endParaRPr>
          </a:p>
        </p:txBody>
      </p:sp>
      <p:sp>
        <p:nvSpPr>
          <p:cNvPr id="6" name="矩形 5"/>
          <p:cNvSpPr/>
          <p:nvPr/>
        </p:nvSpPr>
        <p:spPr>
          <a:xfrm>
            <a:off x="4805680" y="1844675"/>
            <a:ext cx="2008505" cy="5410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管理服务层</a:t>
            </a:r>
            <a:endParaRPr lang="zh-CN" altLang="en-US"/>
          </a:p>
        </p:txBody>
      </p:sp>
      <p:cxnSp>
        <p:nvCxnSpPr>
          <p:cNvPr id="7" name="直接箭头连接符 6"/>
          <p:cNvCxnSpPr/>
          <p:nvPr/>
        </p:nvCxnSpPr>
        <p:spPr>
          <a:xfrm>
            <a:off x="5824855" y="2385695"/>
            <a:ext cx="15240" cy="725805"/>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8" name="矩形 7"/>
          <p:cNvSpPr/>
          <p:nvPr/>
        </p:nvSpPr>
        <p:spPr>
          <a:xfrm>
            <a:off x="4805680" y="3111500"/>
            <a:ext cx="2008505" cy="5410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网络构建层</a:t>
            </a:r>
            <a:endParaRPr lang="zh-CN" altLang="en-US"/>
          </a:p>
        </p:txBody>
      </p:sp>
      <p:sp>
        <p:nvSpPr>
          <p:cNvPr id="9" name="矩形 8"/>
          <p:cNvSpPr/>
          <p:nvPr/>
        </p:nvSpPr>
        <p:spPr>
          <a:xfrm>
            <a:off x="4805680" y="4289425"/>
            <a:ext cx="2008505" cy="5410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感知识别层</a:t>
            </a:r>
            <a:endParaRPr lang="zh-CN" altLang="en-US"/>
          </a:p>
        </p:txBody>
      </p:sp>
      <p:cxnSp>
        <p:nvCxnSpPr>
          <p:cNvPr id="10" name="直接箭头连接符 9"/>
          <p:cNvCxnSpPr/>
          <p:nvPr/>
        </p:nvCxnSpPr>
        <p:spPr>
          <a:xfrm>
            <a:off x="5824855" y="3640455"/>
            <a:ext cx="0" cy="630555"/>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4" name="组合 53"/>
          <p:cNvGrpSpPr/>
          <p:nvPr/>
        </p:nvGrpSpPr>
        <p:grpSpPr>
          <a:xfrm>
            <a:off x="523880" y="500105"/>
            <a:ext cx="649860" cy="356238"/>
            <a:chOff x="779509" y="484063"/>
            <a:chExt cx="631151" cy="345982"/>
          </a:xfrm>
        </p:grpSpPr>
        <p:sp>
          <p:nvSpPr>
            <p:cNvPr id="55" name="矩形 54"/>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56" name="矩形 55"/>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57" name="文本框 56"/>
          <p:cNvSpPr txBox="1"/>
          <p:nvPr/>
        </p:nvSpPr>
        <p:spPr>
          <a:xfrm>
            <a:off x="1259140" y="433135"/>
            <a:ext cx="6551330" cy="521970"/>
          </a:xfrm>
          <a:prstGeom prst="rect">
            <a:avLst/>
          </a:prstGeom>
          <a:noFill/>
        </p:spPr>
        <p:txBody>
          <a:bodyPr wrap="square" rtlCol="0">
            <a:spAutoFit/>
          </a:bodyPr>
          <a:lstStyle/>
          <a:p>
            <a:r>
              <a:rPr lang="zh-CN" altLang="en-US" sz="2800" dirty="0" smtClean="0">
                <a:solidFill>
                  <a:schemeClr val="bg1"/>
                </a:solidFill>
                <a:latin typeface="时尚中黑简体" panose="01010104010101010101" pitchFamily="2" charset="-122"/>
                <a:ea typeface="时尚中黑简体" panose="01010104010101010101" pitchFamily="2" charset="-122"/>
              </a:rPr>
              <a:t>容迟网络</a:t>
            </a:r>
            <a:endParaRPr lang="zh-CN" altLang="en-US" sz="2800" dirty="0" smtClean="0">
              <a:solidFill>
                <a:schemeClr val="bg1"/>
              </a:solidFill>
              <a:latin typeface="时尚中黑简体" panose="01010104010101010101" pitchFamily="2" charset="-122"/>
              <a:ea typeface="时尚中黑简体" panose="01010104010101010101" pitchFamily="2" charset="-122"/>
            </a:endParaRPr>
          </a:p>
        </p:txBody>
      </p:sp>
      <p:pic>
        <p:nvPicPr>
          <p:cNvPr id="3" name="C9F754DE-2CAD-44b6-B708-469DEB6407EB-5" descr="qt_temp"/>
          <p:cNvPicPr>
            <a:picLocks noChangeAspect="1"/>
          </p:cNvPicPr>
          <p:nvPr/>
        </p:nvPicPr>
        <p:blipFill>
          <a:blip r:embed="rId1"/>
          <a:stretch>
            <a:fillRect/>
          </a:stretch>
        </p:blipFill>
        <p:spPr>
          <a:xfrm>
            <a:off x="1066800" y="1254760"/>
            <a:ext cx="10058400" cy="448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8" name="直接连接符 67"/>
          <p:cNvCxnSpPr/>
          <p:nvPr/>
        </p:nvCxnSpPr>
        <p:spPr>
          <a:xfrm>
            <a:off x="4976452" y="530685"/>
            <a:ext cx="2239094"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523880" y="500105"/>
            <a:ext cx="649860" cy="356238"/>
            <a:chOff x="779509" y="484063"/>
            <a:chExt cx="631151" cy="345982"/>
          </a:xfrm>
        </p:grpSpPr>
        <p:sp>
          <p:nvSpPr>
            <p:cNvPr id="70" name="矩形 69"/>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71" name="矩形 70"/>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72" name="文本框 71"/>
          <p:cNvSpPr txBox="1"/>
          <p:nvPr/>
        </p:nvSpPr>
        <p:spPr>
          <a:xfrm>
            <a:off x="1123885" y="530925"/>
            <a:ext cx="6551330" cy="521970"/>
          </a:xfrm>
          <a:prstGeom prst="rect">
            <a:avLst/>
          </a:prstGeom>
          <a:noFill/>
        </p:spPr>
        <p:txBody>
          <a:bodyPr wrap="square" rtlCol="0">
            <a:spAutoFit/>
          </a:bodyPr>
          <a:lstStyle/>
          <a:p>
            <a:r>
              <a:rPr lang="en-US" sz="2800" dirty="0" smtClean="0">
                <a:solidFill>
                  <a:schemeClr val="bg1"/>
                </a:solidFill>
                <a:latin typeface="时尚中黑简体" panose="01010104010101010101" pitchFamily="2" charset="-122"/>
                <a:ea typeface="时尚中黑简体" panose="01010104010101010101" pitchFamily="2" charset="-122"/>
              </a:rPr>
              <a:t>LoRa</a:t>
            </a:r>
            <a:r>
              <a:rPr lang="zh-CN" altLang="en-US" sz="2800" dirty="0" smtClean="0">
                <a:solidFill>
                  <a:schemeClr val="bg1"/>
                </a:solidFill>
                <a:latin typeface="时尚中黑简体" panose="01010104010101010101" pitchFamily="2" charset="-122"/>
                <a:ea typeface="时尚中黑简体" panose="01010104010101010101" pitchFamily="2" charset="-122"/>
              </a:rPr>
              <a:t>网络</a:t>
            </a:r>
            <a:endParaRPr lang="zh-CN" altLang="en-US" sz="2800" dirty="0" smtClean="0">
              <a:solidFill>
                <a:schemeClr val="bg1"/>
              </a:solidFill>
              <a:latin typeface="时尚中黑简体" panose="01010104010101010101" pitchFamily="2" charset="-122"/>
              <a:ea typeface="时尚中黑简体" panose="01010104010101010101" pitchFamily="2" charset="-122"/>
            </a:endParaRPr>
          </a:p>
        </p:txBody>
      </p:sp>
      <p:sp>
        <p:nvSpPr>
          <p:cNvPr id="19" name="文本框 18"/>
          <p:cNvSpPr txBox="1"/>
          <p:nvPr/>
        </p:nvSpPr>
        <p:spPr>
          <a:xfrm>
            <a:off x="953770" y="1211580"/>
            <a:ext cx="322961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1 </a:t>
            </a:r>
            <a:r>
              <a:rPr lang="zh-CN" altLang="en-US" sz="2400">
                <a:ln w="22225">
                  <a:solidFill>
                    <a:schemeClr val="accent2"/>
                  </a:solidFill>
                  <a:prstDash val="solid"/>
                </a:ln>
                <a:solidFill>
                  <a:schemeClr val="accent2">
                    <a:lumMod val="40000"/>
                    <a:lumOff val="60000"/>
                  </a:schemeClr>
                </a:solidFill>
                <a:effectLst/>
              </a:rPr>
              <a:t>什么是</a:t>
            </a:r>
            <a:r>
              <a:rPr lang="en-US" altLang="zh-CN" sz="2400">
                <a:ln w="22225">
                  <a:solidFill>
                    <a:schemeClr val="accent2"/>
                  </a:solidFill>
                  <a:prstDash val="solid"/>
                </a:ln>
                <a:solidFill>
                  <a:schemeClr val="accent2">
                    <a:lumMod val="40000"/>
                    <a:lumOff val="60000"/>
                  </a:schemeClr>
                </a:solidFill>
                <a:effectLst/>
              </a:rPr>
              <a:t>LoRa</a:t>
            </a:r>
            <a:r>
              <a:rPr lang="zh-CN" altLang="en-US" sz="2400">
                <a:ln w="22225">
                  <a:solidFill>
                    <a:schemeClr val="accent2"/>
                  </a:solidFill>
                  <a:prstDash val="solid"/>
                </a:ln>
                <a:solidFill>
                  <a:schemeClr val="accent2">
                    <a:lumMod val="40000"/>
                    <a:lumOff val="60000"/>
                  </a:schemeClr>
                </a:solidFill>
                <a:effectLst/>
              </a:rPr>
              <a:t>？</a:t>
            </a:r>
            <a:endParaRPr lang="zh-CN" altLang="en-US" sz="2400">
              <a:ln w="22225">
                <a:solidFill>
                  <a:schemeClr val="accent2"/>
                </a:solidFill>
                <a:prstDash val="solid"/>
              </a:ln>
              <a:solidFill>
                <a:schemeClr val="accent2">
                  <a:lumMod val="40000"/>
                  <a:lumOff val="60000"/>
                </a:schemeClr>
              </a:solidFill>
              <a:effectLst/>
            </a:endParaRPr>
          </a:p>
        </p:txBody>
      </p:sp>
      <p:sp>
        <p:nvSpPr>
          <p:cNvPr id="20" name="文本框 19"/>
          <p:cNvSpPr txBox="1"/>
          <p:nvPr/>
        </p:nvSpPr>
        <p:spPr>
          <a:xfrm>
            <a:off x="1123950" y="1671955"/>
            <a:ext cx="10245090" cy="1014730"/>
          </a:xfrm>
          <a:prstGeom prst="rect">
            <a:avLst/>
          </a:prstGeom>
          <a:noFill/>
        </p:spPr>
        <p:txBody>
          <a:bodyPr wrap="square" rtlCol="0">
            <a:spAutoFit/>
          </a:bodyPr>
          <a:p>
            <a:r>
              <a:rPr lang="zh-CN" alt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rPr>
              <a:t>LoRa的名字就是远距离无线电（Long Range Radio），它最大特点就是在同样的功耗条件下比其他无线方式传播的距离更远，实现了低功耗和远距离的统一，它在同样的功耗下比传统的无线射频通信距离扩大3-5倍。</a:t>
            </a:r>
            <a:endParaRPr lang="zh-CN" alt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1" name="文本框 20"/>
          <p:cNvSpPr txBox="1"/>
          <p:nvPr/>
        </p:nvSpPr>
        <p:spPr>
          <a:xfrm>
            <a:off x="1123950" y="2686685"/>
            <a:ext cx="242570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2 LoRa</a:t>
            </a:r>
            <a:r>
              <a:rPr lang="zh-CN" altLang="en-US" sz="2400">
                <a:ln w="22225">
                  <a:solidFill>
                    <a:schemeClr val="accent2"/>
                  </a:solidFill>
                  <a:prstDash val="solid"/>
                </a:ln>
                <a:solidFill>
                  <a:schemeClr val="accent2">
                    <a:lumMod val="40000"/>
                    <a:lumOff val="60000"/>
                  </a:schemeClr>
                </a:solidFill>
                <a:effectLst/>
              </a:rPr>
              <a:t>协议层次</a:t>
            </a:r>
            <a:endParaRPr lang="zh-CN" altLang="en-US" sz="2400">
              <a:ln w="22225">
                <a:solidFill>
                  <a:schemeClr val="accent2"/>
                </a:solidFill>
                <a:prstDash val="solid"/>
              </a:ln>
              <a:solidFill>
                <a:schemeClr val="accent2">
                  <a:lumMod val="40000"/>
                  <a:lumOff val="60000"/>
                </a:schemeClr>
              </a:solidFill>
              <a:effectLst/>
            </a:endParaRPr>
          </a:p>
        </p:txBody>
      </p:sp>
      <p:pic>
        <p:nvPicPr>
          <p:cNvPr id="22" name="图片 21" descr="LoRa"/>
          <p:cNvPicPr>
            <a:picLocks noChangeAspect="1"/>
          </p:cNvPicPr>
          <p:nvPr/>
        </p:nvPicPr>
        <p:blipFill>
          <a:blip r:embed="rId1"/>
          <a:stretch>
            <a:fillRect/>
          </a:stretch>
        </p:blipFill>
        <p:spPr>
          <a:xfrm>
            <a:off x="1043305" y="3147060"/>
            <a:ext cx="6172200" cy="3038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5000">
        <p14:prism isInverted="1"/>
      </p:transition>
    </mc:Choice>
    <mc:Fallback>
      <p:transition spd="slow" advTm="5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741045" y="732155"/>
            <a:ext cx="211709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3 LoRa</a:t>
            </a:r>
            <a:r>
              <a:rPr lang="zh-CN" altLang="en-US" sz="2400">
                <a:ln w="22225">
                  <a:solidFill>
                    <a:schemeClr val="accent2"/>
                  </a:solidFill>
                  <a:prstDash val="solid"/>
                </a:ln>
                <a:solidFill>
                  <a:schemeClr val="accent2">
                    <a:lumMod val="40000"/>
                    <a:lumOff val="60000"/>
                  </a:schemeClr>
                </a:solidFill>
                <a:effectLst/>
              </a:rPr>
              <a:t>组网</a:t>
            </a:r>
            <a:endParaRPr lang="zh-CN" altLang="en-US" sz="2400">
              <a:ln w="22225">
                <a:solidFill>
                  <a:schemeClr val="accent2"/>
                </a:solidFill>
                <a:prstDash val="solid"/>
              </a:ln>
              <a:solidFill>
                <a:schemeClr val="accent2">
                  <a:lumMod val="40000"/>
                  <a:lumOff val="60000"/>
                </a:schemeClr>
              </a:solidFill>
              <a:effectLst/>
            </a:endParaRPr>
          </a:p>
        </p:txBody>
      </p:sp>
      <p:pic>
        <p:nvPicPr>
          <p:cNvPr id="4" name="图片 3" descr="LoRa网络结构"/>
          <p:cNvPicPr>
            <a:picLocks noChangeAspect="1"/>
          </p:cNvPicPr>
          <p:nvPr/>
        </p:nvPicPr>
        <p:blipFill>
          <a:blip r:embed="rId1"/>
          <a:stretch>
            <a:fillRect/>
          </a:stretch>
        </p:blipFill>
        <p:spPr>
          <a:xfrm>
            <a:off x="880110" y="1717675"/>
            <a:ext cx="7269480" cy="3937000"/>
          </a:xfrm>
          <a:prstGeom prst="rect">
            <a:avLst/>
          </a:prstGeom>
        </p:spPr>
      </p:pic>
      <p:sp>
        <p:nvSpPr>
          <p:cNvPr id="8" name="文本框 7"/>
          <p:cNvSpPr txBox="1"/>
          <p:nvPr/>
        </p:nvSpPr>
        <p:spPr>
          <a:xfrm>
            <a:off x="8328660" y="1192530"/>
            <a:ext cx="2966720" cy="1938020"/>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LoRa网络主要由终端（可内置LoRa模块）、网关（或称基站）、网络服务器以及应用服务器组成。应用数据可双向传输。</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slow" advTm="0">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 name="组合 39"/>
          <p:cNvGrpSpPr/>
          <p:nvPr/>
        </p:nvGrpSpPr>
        <p:grpSpPr>
          <a:xfrm>
            <a:off x="523880" y="500105"/>
            <a:ext cx="649860" cy="356238"/>
            <a:chOff x="779509" y="484063"/>
            <a:chExt cx="631151" cy="345982"/>
          </a:xfrm>
        </p:grpSpPr>
        <p:sp>
          <p:nvSpPr>
            <p:cNvPr id="45" name="矩形 44"/>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46" name="矩形 45"/>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47" name="文本框 46"/>
          <p:cNvSpPr txBox="1"/>
          <p:nvPr/>
        </p:nvSpPr>
        <p:spPr>
          <a:xfrm>
            <a:off x="1259140" y="433135"/>
            <a:ext cx="6551330" cy="521970"/>
          </a:xfrm>
          <a:prstGeom prst="rect">
            <a:avLst/>
          </a:prstGeom>
          <a:noFill/>
        </p:spPr>
        <p:txBody>
          <a:bodyPr wrap="square" rtlCol="0">
            <a:spAutoFit/>
          </a:bodyPr>
          <a:lstStyle/>
          <a:p>
            <a:r>
              <a:rPr lang="en-US" altLang="zh-CN" sz="2800" dirty="0" smtClean="0">
                <a:solidFill>
                  <a:schemeClr val="bg1"/>
                </a:solidFill>
                <a:latin typeface="时尚中黑简体" panose="01010104010101010101" pitchFamily="2" charset="-122"/>
                <a:ea typeface="时尚中黑简体" panose="01010104010101010101" pitchFamily="2" charset="-122"/>
              </a:rPr>
              <a:t>LoRa</a:t>
            </a:r>
            <a:r>
              <a:rPr lang="zh-CN" altLang="en-US" sz="2800" dirty="0" smtClean="0">
                <a:solidFill>
                  <a:schemeClr val="bg1"/>
                </a:solidFill>
                <a:latin typeface="时尚中黑简体" panose="01010104010101010101" pitchFamily="2" charset="-122"/>
                <a:ea typeface="时尚中黑简体" panose="01010104010101010101" pitchFamily="2" charset="-122"/>
              </a:rPr>
              <a:t>网络</a:t>
            </a:r>
            <a:endParaRPr lang="zh-CN" altLang="en-US" sz="2800" dirty="0" smtClean="0">
              <a:solidFill>
                <a:schemeClr val="bg1"/>
              </a:solidFill>
              <a:latin typeface="时尚中黑简体" panose="01010104010101010101" pitchFamily="2" charset="-122"/>
              <a:ea typeface="时尚中黑简体" panose="01010104010101010101" pitchFamily="2" charset="-122"/>
            </a:endParaRPr>
          </a:p>
        </p:txBody>
      </p:sp>
      <p:sp>
        <p:nvSpPr>
          <p:cNvPr id="13" name="文本框 12"/>
          <p:cNvSpPr txBox="1"/>
          <p:nvPr/>
        </p:nvSpPr>
        <p:spPr>
          <a:xfrm>
            <a:off x="818515" y="1180465"/>
            <a:ext cx="262636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4 LoRa</a:t>
            </a:r>
            <a:r>
              <a:rPr lang="zh-CN" altLang="en-US" sz="2400">
                <a:ln w="22225">
                  <a:solidFill>
                    <a:schemeClr val="accent2"/>
                  </a:solidFill>
                  <a:prstDash val="solid"/>
                </a:ln>
                <a:solidFill>
                  <a:schemeClr val="accent2">
                    <a:lumMod val="40000"/>
                    <a:lumOff val="60000"/>
                  </a:schemeClr>
                </a:solidFill>
                <a:effectLst/>
              </a:rPr>
              <a:t>网络的优点</a:t>
            </a:r>
            <a:endParaRPr lang="zh-CN" altLang="en-US" sz="2400">
              <a:ln w="22225">
                <a:solidFill>
                  <a:schemeClr val="accent2"/>
                </a:solidFill>
                <a:prstDash val="solid"/>
              </a:ln>
              <a:solidFill>
                <a:schemeClr val="accent2">
                  <a:lumMod val="40000"/>
                  <a:lumOff val="60000"/>
                </a:schemeClr>
              </a:solidFill>
              <a:effectLst/>
            </a:endParaRPr>
          </a:p>
        </p:txBody>
      </p:sp>
      <p:sp>
        <p:nvSpPr>
          <p:cNvPr id="14" name="文本框 13"/>
          <p:cNvSpPr txBox="1"/>
          <p:nvPr/>
        </p:nvSpPr>
        <p:spPr>
          <a:xfrm>
            <a:off x="953770" y="1783080"/>
            <a:ext cx="10415270" cy="1322070"/>
          </a:xfrm>
          <a:prstGeom prst="rect">
            <a:avLst/>
          </a:prstGeom>
          <a:noFill/>
        </p:spPr>
        <p:txBody>
          <a:bodyPr wrap="square" rtlCol="0">
            <a:spAutoFit/>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（1）最大的传输距离、采用扩频增益、他的传输距离约FSK（数字调频）的三倍。</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（2）低功耗，尽管它通信距离空旷能达到5KM，扔保持良好的节能特性。</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（3）工作在免费ISM频段，这为普通民众使用该无线网络打开了一道便捷之门，极大降低了网络铺设成本。</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文本框 14"/>
          <p:cNvSpPr txBox="1"/>
          <p:nvPr/>
        </p:nvSpPr>
        <p:spPr>
          <a:xfrm>
            <a:off x="957580" y="3199130"/>
            <a:ext cx="2487295"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5 LoRa</a:t>
            </a:r>
            <a:r>
              <a:rPr lang="zh-CN" altLang="en-US" sz="2400">
                <a:ln w="22225">
                  <a:solidFill>
                    <a:schemeClr val="accent2"/>
                  </a:solidFill>
                  <a:prstDash val="solid"/>
                </a:ln>
                <a:solidFill>
                  <a:schemeClr val="accent2">
                    <a:lumMod val="40000"/>
                    <a:lumOff val="60000"/>
                  </a:schemeClr>
                </a:solidFill>
                <a:effectLst/>
              </a:rPr>
              <a:t>网络缺点</a:t>
            </a:r>
            <a:endParaRPr lang="zh-CN" altLang="en-US" sz="2400">
              <a:ln w="22225">
                <a:solidFill>
                  <a:schemeClr val="accent2"/>
                </a:solidFill>
                <a:prstDash val="solid"/>
              </a:ln>
              <a:solidFill>
                <a:schemeClr val="accent2">
                  <a:lumMod val="40000"/>
                  <a:lumOff val="60000"/>
                </a:schemeClr>
              </a:solidFill>
              <a:effectLst/>
            </a:endParaRPr>
          </a:p>
        </p:txBody>
      </p:sp>
      <p:sp>
        <p:nvSpPr>
          <p:cNvPr id="16" name="文本框 15"/>
          <p:cNvSpPr txBox="1"/>
          <p:nvPr/>
        </p:nvSpPr>
        <p:spPr>
          <a:xfrm>
            <a:off x="988060" y="3761105"/>
            <a:ext cx="10213975" cy="1014730"/>
          </a:xfrm>
          <a:prstGeom prst="rect">
            <a:avLst/>
          </a:prstGeom>
          <a:noFill/>
        </p:spPr>
        <p:txBody>
          <a:bodyPr wrap="square" rtlCol="0">
            <a:spAutoFit/>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（1）传输速率低，因为扩频后的通信带宽窄，一般只适合传感器网络。</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（2）硬件价格高，推出市场时间不长，没有大规模应用</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（3）LORAWAN核心技术需要缴纳会费才可以获取，提高了研发成本</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300" advTm="0">
        <p14:pan/>
      </p:transition>
    </mc:Choice>
    <mc:Fallback>
      <p:transition spd="slow"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6" name="组合 45"/>
          <p:cNvGrpSpPr/>
          <p:nvPr/>
        </p:nvGrpSpPr>
        <p:grpSpPr>
          <a:xfrm>
            <a:off x="523880" y="500105"/>
            <a:ext cx="649860" cy="356238"/>
            <a:chOff x="779509" y="484063"/>
            <a:chExt cx="631151" cy="345982"/>
          </a:xfrm>
        </p:grpSpPr>
        <p:sp>
          <p:nvSpPr>
            <p:cNvPr id="47" name="矩形 46"/>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48" name="矩形 47"/>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49" name="文本框 48"/>
          <p:cNvSpPr txBox="1"/>
          <p:nvPr/>
        </p:nvSpPr>
        <p:spPr>
          <a:xfrm>
            <a:off x="1259140" y="433135"/>
            <a:ext cx="6551330" cy="521970"/>
          </a:xfrm>
          <a:prstGeom prst="rect">
            <a:avLst/>
          </a:prstGeom>
          <a:noFill/>
        </p:spPr>
        <p:txBody>
          <a:bodyPr wrap="square" rtlCol="0">
            <a:spAutoFit/>
          </a:bodyPr>
          <a:lstStyle/>
          <a:p>
            <a:r>
              <a:rPr lang="en-US" altLang="zh-CN" sz="2800" dirty="0" smtClean="0">
                <a:solidFill>
                  <a:schemeClr val="bg1"/>
                </a:solidFill>
                <a:latin typeface="时尚中黑简体" panose="01010104010101010101" pitchFamily="2" charset="-122"/>
                <a:ea typeface="时尚中黑简体" panose="01010104010101010101" pitchFamily="2" charset="-122"/>
              </a:rPr>
              <a:t>IEEE802.15.4/ZigBee</a:t>
            </a:r>
            <a:endParaRPr lang="en-US" altLang="zh-CN" sz="2800" dirty="0" smtClean="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802640" y="1273175"/>
            <a:ext cx="735457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1 </a:t>
            </a:r>
            <a:r>
              <a:rPr lang="zh-CN" altLang="en-US" sz="2400">
                <a:ln w="22225">
                  <a:solidFill>
                    <a:schemeClr val="accent2"/>
                  </a:solidFill>
                  <a:prstDash val="solid"/>
                </a:ln>
                <a:solidFill>
                  <a:schemeClr val="accent2">
                    <a:lumMod val="40000"/>
                    <a:lumOff val="60000"/>
                  </a:schemeClr>
                </a:solidFill>
                <a:effectLst/>
              </a:rPr>
              <a:t>为什么发明</a:t>
            </a:r>
            <a:r>
              <a:rPr lang="en-US" altLang="zh-CN" sz="2400">
                <a:ln w="22225">
                  <a:solidFill>
                    <a:schemeClr val="accent2"/>
                  </a:solidFill>
                  <a:prstDash val="solid"/>
                </a:ln>
                <a:solidFill>
                  <a:schemeClr val="accent2">
                    <a:lumMod val="40000"/>
                    <a:lumOff val="60000"/>
                  </a:schemeClr>
                </a:solidFill>
                <a:effectLst/>
              </a:rPr>
              <a:t>ZigBee</a:t>
            </a:r>
            <a:r>
              <a:rPr lang="zh-CN" altLang="en-US" sz="2400">
                <a:ln w="22225">
                  <a:solidFill>
                    <a:schemeClr val="accent2"/>
                  </a:solidFill>
                  <a:prstDash val="solid"/>
                </a:ln>
                <a:solidFill>
                  <a:schemeClr val="accent2">
                    <a:lumMod val="40000"/>
                    <a:lumOff val="60000"/>
                  </a:schemeClr>
                </a:solidFill>
                <a:effectLst/>
              </a:rPr>
              <a:t>网络，以及</a:t>
            </a:r>
            <a:r>
              <a:rPr lang="en-US" altLang="zh-CN" sz="2400">
                <a:ln w="22225">
                  <a:solidFill>
                    <a:schemeClr val="accent2"/>
                  </a:solidFill>
                  <a:prstDash val="solid"/>
                </a:ln>
                <a:solidFill>
                  <a:schemeClr val="accent2">
                    <a:lumMod val="40000"/>
                    <a:lumOff val="60000"/>
                  </a:schemeClr>
                </a:solidFill>
                <a:effectLst/>
              </a:rPr>
              <a:t>ZigBee</a:t>
            </a:r>
            <a:r>
              <a:rPr lang="zh-CN" altLang="en-US" sz="2400">
                <a:ln w="22225">
                  <a:solidFill>
                    <a:schemeClr val="accent2"/>
                  </a:solidFill>
                  <a:prstDash val="solid"/>
                </a:ln>
                <a:solidFill>
                  <a:schemeClr val="accent2">
                    <a:lumMod val="40000"/>
                    <a:lumOff val="60000"/>
                  </a:schemeClr>
                </a:solidFill>
                <a:effectLst/>
              </a:rPr>
              <a:t>网络的优点</a:t>
            </a:r>
            <a:endParaRPr lang="zh-CN" altLang="en-US" sz="2400">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1061720" y="1922780"/>
            <a:ext cx="9920605" cy="1322070"/>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在工业控制以及自动化领域对低价格，低传输速率，短距离，低功无线组网的需求很大，并且蓝牙缺点的暴露。因此诞生了</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ZigBee</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网络。</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ZigBee</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网络的优点：</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1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低功耗 ：因为其传输速率很低，并且每次传输只需要</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1mW</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2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成本低  </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3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时延短（从睡眠转入工作只需</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15ms</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4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网络容量大  </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5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数据传输可靠 </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6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安全</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advTm="5000">
        <p14:prism isInverted="1"/>
      </p:transition>
    </mc:Choice>
    <mc:Fallback>
      <p:transition spd="slow" advTm="5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5" name="组合 114"/>
          <p:cNvGrpSpPr/>
          <p:nvPr/>
        </p:nvGrpSpPr>
        <p:grpSpPr>
          <a:xfrm>
            <a:off x="523880" y="500105"/>
            <a:ext cx="649860" cy="356238"/>
            <a:chOff x="779509" y="484063"/>
            <a:chExt cx="631151" cy="345982"/>
          </a:xfrm>
        </p:grpSpPr>
        <p:sp>
          <p:nvSpPr>
            <p:cNvPr id="125" name="矩形 124"/>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126" name="矩形 125"/>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131" name="文本框 130"/>
          <p:cNvSpPr txBox="1"/>
          <p:nvPr/>
        </p:nvSpPr>
        <p:spPr>
          <a:xfrm>
            <a:off x="1259140" y="433135"/>
            <a:ext cx="6551330" cy="521970"/>
          </a:xfrm>
          <a:prstGeom prst="rect">
            <a:avLst/>
          </a:prstGeom>
          <a:noFill/>
        </p:spPr>
        <p:txBody>
          <a:bodyPr wrap="square" rtlCol="0">
            <a:spAutoFit/>
          </a:bodyPr>
          <a:lstStyle/>
          <a:p>
            <a:r>
              <a:rPr lang="en-US" altLang="zh-CN" sz="2800" dirty="0" smtClean="0">
                <a:solidFill>
                  <a:schemeClr val="bg1"/>
                </a:solidFill>
                <a:latin typeface="时尚中黑简体" panose="01010104010101010101" pitchFamily="2" charset="-122"/>
                <a:ea typeface="时尚中黑简体" panose="01010104010101010101" pitchFamily="2" charset="-122"/>
                <a:sym typeface="+mn-ea"/>
              </a:rPr>
              <a:t>IEEE802.15.4/ZigBee</a:t>
            </a:r>
            <a:endParaRPr lang="zh-CN" altLang="en-US" sz="2800" dirty="0">
              <a:solidFill>
                <a:schemeClr val="bg1"/>
              </a:solidFill>
              <a:latin typeface="时尚中黑简体" panose="01010104010101010101" pitchFamily="2" charset="-122"/>
              <a:ea typeface="时尚中黑简体" panose="01010104010101010101" pitchFamily="2" charset="-122"/>
            </a:endParaRPr>
          </a:p>
        </p:txBody>
      </p:sp>
      <p:sp>
        <p:nvSpPr>
          <p:cNvPr id="7" name="文本框 6"/>
          <p:cNvSpPr txBox="1"/>
          <p:nvPr/>
        </p:nvSpPr>
        <p:spPr>
          <a:xfrm>
            <a:off x="679450" y="1195705"/>
            <a:ext cx="619633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2 ZigBee</a:t>
            </a:r>
            <a:r>
              <a:rPr lang="zh-CN" altLang="en-US" sz="2400">
                <a:ln w="22225">
                  <a:solidFill>
                    <a:schemeClr val="accent2"/>
                  </a:solidFill>
                  <a:prstDash val="solid"/>
                </a:ln>
                <a:solidFill>
                  <a:schemeClr val="accent2">
                    <a:lumMod val="40000"/>
                    <a:lumOff val="60000"/>
                  </a:schemeClr>
                </a:solidFill>
                <a:effectLst/>
              </a:rPr>
              <a:t>协议架构</a:t>
            </a:r>
            <a:endParaRPr lang="zh-CN" altLang="en-US" sz="2400">
              <a:ln w="22225">
                <a:solidFill>
                  <a:schemeClr val="accent2"/>
                </a:solidFill>
                <a:prstDash val="solid"/>
              </a:ln>
              <a:solidFill>
                <a:schemeClr val="accent2">
                  <a:lumMod val="40000"/>
                  <a:lumOff val="60000"/>
                </a:schemeClr>
              </a:solidFill>
              <a:effectLst/>
            </a:endParaRPr>
          </a:p>
        </p:txBody>
      </p:sp>
      <p:pic>
        <p:nvPicPr>
          <p:cNvPr id="9" name="图片 8"/>
          <p:cNvPicPr>
            <a:picLocks noChangeAspect="1"/>
          </p:cNvPicPr>
          <p:nvPr/>
        </p:nvPicPr>
        <p:blipFill>
          <a:blip r:embed="rId1"/>
          <a:stretch>
            <a:fillRect/>
          </a:stretch>
        </p:blipFill>
        <p:spPr>
          <a:xfrm>
            <a:off x="2740025" y="1656080"/>
            <a:ext cx="4610735" cy="4781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advTm="0">
        <p14:pan/>
      </p:transition>
    </mc:Choice>
    <mc:Fallback>
      <p:transition spd="slow" advTm="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13" name="Freeform 9"/>
          <p:cNvSpPr/>
          <p:nvPr/>
        </p:nvSpPr>
        <p:spPr bwMode="auto">
          <a:xfrm>
            <a:off x="9687985" y="4494743"/>
            <a:ext cx="920750" cy="924983"/>
          </a:xfrm>
          <a:custGeom>
            <a:avLst/>
            <a:gdLst>
              <a:gd name="T0" fmla="*/ 0 w 184"/>
              <a:gd name="T1" fmla="*/ 185 h 185"/>
              <a:gd name="T2" fmla="*/ 184 w 184"/>
              <a:gd name="T3" fmla="*/ 0 h 185"/>
            </a:gdLst>
            <a:ahLst/>
            <a:cxnLst>
              <a:cxn ang="0">
                <a:pos x="T0" y="T1"/>
              </a:cxn>
              <a:cxn ang="0">
                <a:pos x="T2" y="T3"/>
              </a:cxn>
            </a:cxnLst>
            <a:rect l="0" t="0" r="r" b="b"/>
            <a:pathLst>
              <a:path w="184" h="185">
                <a:moveTo>
                  <a:pt x="0" y="185"/>
                </a:moveTo>
                <a:cubicBezTo>
                  <a:pt x="102" y="185"/>
                  <a:pt x="184" y="102"/>
                  <a:pt x="184" y="0"/>
                </a:cubicBezTo>
              </a:path>
            </a:pathLst>
          </a:custGeom>
          <a:noFill/>
          <a:ln w="6350" cap="flat" cmpd="sng">
            <a:solidFill>
              <a:schemeClr val="tx1">
                <a:lumMod val="75000"/>
                <a:lumOff val="25000"/>
              </a:schemeClr>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705">
              <a:solidFill>
                <a:schemeClr val="bg1"/>
              </a:solidFill>
            </a:endParaRPr>
          </a:p>
        </p:txBody>
      </p:sp>
      <p:grpSp>
        <p:nvGrpSpPr>
          <p:cNvPr id="29" name="组合 28"/>
          <p:cNvGrpSpPr/>
          <p:nvPr/>
        </p:nvGrpSpPr>
        <p:grpSpPr>
          <a:xfrm>
            <a:off x="523880" y="500105"/>
            <a:ext cx="649860" cy="356238"/>
            <a:chOff x="779509" y="484063"/>
            <a:chExt cx="631151" cy="345982"/>
          </a:xfrm>
        </p:grpSpPr>
        <p:sp>
          <p:nvSpPr>
            <p:cNvPr id="30" name="矩形 29"/>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31" name="矩形 30"/>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32" name="文本框 31"/>
          <p:cNvSpPr txBox="1"/>
          <p:nvPr/>
        </p:nvSpPr>
        <p:spPr>
          <a:xfrm>
            <a:off x="1259140" y="433135"/>
            <a:ext cx="6551330" cy="521970"/>
          </a:xfrm>
          <a:prstGeom prst="rect">
            <a:avLst/>
          </a:prstGeom>
          <a:noFill/>
        </p:spPr>
        <p:txBody>
          <a:bodyPr wrap="square" rtlCol="0">
            <a:spAutoFit/>
          </a:bodyPr>
          <a:lstStyle/>
          <a:p>
            <a:r>
              <a:rPr lang="en-US" altLang="zh-CN" sz="2800" dirty="0" smtClean="0">
                <a:solidFill>
                  <a:schemeClr val="bg1"/>
                </a:solidFill>
                <a:latin typeface="时尚中黑简体" panose="01010104010101010101" pitchFamily="2" charset="-122"/>
                <a:ea typeface="时尚中黑简体" panose="01010104010101010101" pitchFamily="2" charset="-122"/>
                <a:sym typeface="+mn-ea"/>
              </a:rPr>
              <a:t>IEEE802.15.4/ZigBee</a:t>
            </a:r>
            <a:endParaRPr lang="zh-CN" altLang="en-US" sz="2800" dirty="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880110" y="955040"/>
            <a:ext cx="869950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3 </a:t>
            </a:r>
            <a:r>
              <a:rPr lang="zh-CN" altLang="en-US" sz="2400">
                <a:ln w="22225">
                  <a:solidFill>
                    <a:schemeClr val="accent2"/>
                  </a:solidFill>
                  <a:prstDash val="solid"/>
                </a:ln>
                <a:solidFill>
                  <a:schemeClr val="accent2">
                    <a:lumMod val="40000"/>
                    <a:lumOff val="60000"/>
                  </a:schemeClr>
                </a:solidFill>
                <a:effectLst/>
              </a:rPr>
              <a:t>物理层采用直序扩频的通信方式有什么好处？</a:t>
            </a:r>
            <a:endParaRPr lang="zh-CN" altLang="en-US" sz="2400">
              <a:ln w="22225">
                <a:solidFill>
                  <a:schemeClr val="accent2"/>
                </a:solidFill>
                <a:prstDash val="solid"/>
              </a:ln>
              <a:solidFill>
                <a:schemeClr val="accent2">
                  <a:lumMod val="40000"/>
                  <a:lumOff val="60000"/>
                </a:schemeClr>
              </a:solidFill>
              <a:effectLst/>
            </a:endParaRPr>
          </a:p>
        </p:txBody>
      </p:sp>
      <p:sp>
        <p:nvSpPr>
          <p:cNvPr id="4" name="文本框 3"/>
          <p:cNvSpPr txBox="1"/>
          <p:nvPr/>
        </p:nvSpPr>
        <p:spPr>
          <a:xfrm>
            <a:off x="953770" y="1415415"/>
            <a:ext cx="9349105" cy="1322070"/>
          </a:xfrm>
          <a:prstGeom prst="rect">
            <a:avLst/>
          </a:prstGeom>
          <a:noFill/>
        </p:spPr>
        <p:txBody>
          <a:bodyPr wrap="square" rtlCol="0">
            <a:spAutoFit/>
            <a:scene3d>
              <a:camera prst="orthographicFront"/>
              <a:lightRig rig="threePt" dir="t"/>
            </a:scene3d>
          </a:bodyPr>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DSSS</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是一种抗干扰能力极强，保密性和可靠性都很高的通信方式。也就是说它可以使用较低的功率传输更远的距离（在发射功率为0dBm的情况下，蓝牙通常能有10米的作用范围。而ZigBee在室内通常能达到30-50米的作用距离，在室外空旷地带甚至可以达到400米）。</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文本框 4"/>
          <p:cNvSpPr txBox="1"/>
          <p:nvPr/>
        </p:nvSpPr>
        <p:spPr>
          <a:xfrm>
            <a:off x="880110" y="2737485"/>
            <a:ext cx="8808085"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4  </a:t>
            </a:r>
            <a:r>
              <a:rPr lang="zh-CN" altLang="en-US" sz="2400">
                <a:ln w="22225">
                  <a:solidFill>
                    <a:schemeClr val="accent2"/>
                  </a:solidFill>
                  <a:prstDash val="solid"/>
                </a:ln>
                <a:solidFill>
                  <a:schemeClr val="accent2">
                    <a:lumMod val="40000"/>
                    <a:lumOff val="60000"/>
                  </a:schemeClr>
                </a:solidFill>
                <a:effectLst/>
              </a:rPr>
              <a:t>介质访问层的存在，因而</a:t>
            </a:r>
            <a:r>
              <a:rPr lang="en-US" altLang="zh-CN" sz="2400">
                <a:ln w="22225">
                  <a:solidFill>
                    <a:schemeClr val="accent2"/>
                  </a:solidFill>
                  <a:prstDash val="solid"/>
                </a:ln>
                <a:solidFill>
                  <a:schemeClr val="accent2">
                    <a:lumMod val="40000"/>
                    <a:lumOff val="60000"/>
                  </a:schemeClr>
                </a:solidFill>
                <a:effectLst/>
              </a:rPr>
              <a:t>ZIgBee</a:t>
            </a:r>
            <a:r>
              <a:rPr lang="zh-CN" altLang="en-US" sz="2400">
                <a:ln w="22225">
                  <a:solidFill>
                    <a:schemeClr val="accent2"/>
                  </a:solidFill>
                  <a:prstDash val="solid"/>
                </a:ln>
                <a:solidFill>
                  <a:schemeClr val="accent2">
                    <a:lumMod val="40000"/>
                    <a:lumOff val="60000"/>
                  </a:schemeClr>
                </a:solidFill>
                <a:effectLst/>
              </a:rPr>
              <a:t>网络抗干扰能力更好</a:t>
            </a:r>
            <a:endParaRPr lang="zh-CN" altLang="en-US" sz="2400">
              <a:ln w="22225">
                <a:solidFill>
                  <a:schemeClr val="accent2"/>
                </a:solidFill>
                <a:prstDash val="solid"/>
              </a:ln>
              <a:solidFill>
                <a:schemeClr val="accent2">
                  <a:lumMod val="40000"/>
                  <a:lumOff val="60000"/>
                </a:schemeClr>
              </a:solidFill>
              <a:effectLst/>
            </a:endParaRPr>
          </a:p>
        </p:txBody>
      </p:sp>
      <p:sp>
        <p:nvSpPr>
          <p:cNvPr id="6" name="文本框 5"/>
          <p:cNvSpPr txBox="1"/>
          <p:nvPr/>
        </p:nvSpPr>
        <p:spPr>
          <a:xfrm>
            <a:off x="880110" y="3197860"/>
            <a:ext cx="9796780" cy="2861310"/>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介质访问层主要控制如何分配信道资源以及什么时候释放资源。介质访问层具有以下策略：</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1、 空闲信道评估：如果信道被其他设备占用，则允许传输退出而不必考虑采用该信道的通信协议。</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动态信道选择：ZigBee个人区域网（PAN）中的协调器（网络的中心节点，负责网络的组织和维护）。首先要扫描所有的信道，然后确认并加入一个合适的PAN（不需要创建一个新的PAN），减少同频段PAN的数量，降低潜在的干扰。</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应答重传和帧缓存：当传送数据帧给设备时，如果接收设备处于忙或者休眠状态而不能接收该帧，那么网络的主协调设备就暂时缓存该帧，直到接收端接收该帧。</a:t>
            </a:r>
            <a:endPar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advTm="5000">
        <p14:prism isInverted="1"/>
      </p:transition>
    </mc:Choice>
    <mc:Fallback>
      <p:transition spd="slow" advTm="5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 name="组合 28"/>
          <p:cNvGrpSpPr/>
          <p:nvPr/>
        </p:nvGrpSpPr>
        <p:grpSpPr>
          <a:xfrm>
            <a:off x="523880" y="500105"/>
            <a:ext cx="649860" cy="356238"/>
            <a:chOff x="779509" y="484063"/>
            <a:chExt cx="631151" cy="345982"/>
          </a:xfrm>
        </p:grpSpPr>
        <p:sp>
          <p:nvSpPr>
            <p:cNvPr id="30" name="矩形 29"/>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时尚中黑简体" panose="01010104010101010101" pitchFamily="2" charset="-122"/>
                <a:ea typeface="时尚中黑简体" panose="01010104010101010101" pitchFamily="2" charset="-122"/>
              </a:endParaRPr>
            </a:p>
          </p:txBody>
        </p:sp>
        <p:sp>
          <p:nvSpPr>
            <p:cNvPr id="31" name="矩形 30"/>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时尚中黑简体" panose="01010104010101010101" pitchFamily="2" charset="-122"/>
                <a:ea typeface="时尚中黑简体" panose="01010104010101010101" pitchFamily="2" charset="-122"/>
              </a:endParaRPr>
            </a:p>
          </p:txBody>
        </p:sp>
      </p:grpSp>
      <p:sp>
        <p:nvSpPr>
          <p:cNvPr id="32" name="文本框 31"/>
          <p:cNvSpPr txBox="1"/>
          <p:nvPr/>
        </p:nvSpPr>
        <p:spPr>
          <a:xfrm>
            <a:off x="1351850" y="433135"/>
            <a:ext cx="6551330" cy="521970"/>
          </a:xfrm>
          <a:prstGeom prst="rect">
            <a:avLst/>
          </a:prstGeom>
          <a:noFill/>
        </p:spPr>
        <p:txBody>
          <a:bodyPr wrap="square" rtlCol="0">
            <a:spAutoFit/>
          </a:bodyPr>
          <a:p>
            <a:r>
              <a:rPr lang="en-US" altLang="zh-CN" sz="2800" dirty="0" smtClean="0">
                <a:solidFill>
                  <a:schemeClr val="bg1"/>
                </a:solidFill>
                <a:latin typeface="时尚中黑简体" panose="01010104010101010101" pitchFamily="2" charset="-122"/>
                <a:ea typeface="时尚中黑简体" panose="01010104010101010101" pitchFamily="2" charset="-122"/>
                <a:sym typeface="+mn-ea"/>
              </a:rPr>
              <a:t>IEEE802.15.4/ZigBee</a:t>
            </a:r>
            <a:endParaRPr lang="zh-CN" altLang="en-US" sz="2800" dirty="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848360" y="1102995"/>
            <a:ext cx="4836160" cy="460375"/>
          </a:xfrm>
          <a:prstGeom prst="rect">
            <a:avLst/>
          </a:prstGeom>
          <a:noFill/>
        </p:spPr>
        <p:txBody>
          <a:bodyPr wrap="square" rtlCol="0">
            <a:spAutoFit/>
          </a:bodyPr>
          <a:p>
            <a:r>
              <a:rPr lang="en-US" altLang="zh-CN" sz="2400">
                <a:ln w="22225">
                  <a:solidFill>
                    <a:schemeClr val="accent2"/>
                  </a:solidFill>
                  <a:prstDash val="solid"/>
                </a:ln>
                <a:solidFill>
                  <a:schemeClr val="accent2">
                    <a:lumMod val="40000"/>
                    <a:lumOff val="60000"/>
                  </a:schemeClr>
                </a:solidFill>
                <a:effectLst/>
              </a:rPr>
              <a:t>5 ZigBee</a:t>
            </a:r>
            <a:r>
              <a:rPr lang="zh-CN" altLang="en-US" sz="2400">
                <a:ln w="22225">
                  <a:solidFill>
                    <a:schemeClr val="accent2"/>
                  </a:solidFill>
                  <a:prstDash val="solid"/>
                </a:ln>
                <a:solidFill>
                  <a:schemeClr val="accent2">
                    <a:lumMod val="40000"/>
                    <a:lumOff val="60000"/>
                  </a:schemeClr>
                </a:solidFill>
                <a:effectLst/>
              </a:rPr>
              <a:t>网络拓扑结构</a:t>
            </a:r>
            <a:endParaRPr lang="zh-CN" altLang="en-US" sz="2400">
              <a:ln w="22225">
                <a:solidFill>
                  <a:schemeClr val="accent2"/>
                </a:solidFill>
                <a:prstDash val="solid"/>
              </a:ln>
              <a:solidFill>
                <a:schemeClr val="accent2">
                  <a:lumMod val="40000"/>
                  <a:lumOff val="60000"/>
                </a:schemeClr>
              </a:solidFill>
              <a:effectLst/>
            </a:endParaRPr>
          </a:p>
        </p:txBody>
      </p:sp>
      <p:pic>
        <p:nvPicPr>
          <p:cNvPr id="3" name="图片 2"/>
          <p:cNvPicPr>
            <a:picLocks noChangeAspect="1"/>
          </p:cNvPicPr>
          <p:nvPr/>
        </p:nvPicPr>
        <p:blipFill>
          <a:blip r:embed="rId1"/>
          <a:stretch>
            <a:fillRect/>
          </a:stretch>
        </p:blipFill>
        <p:spPr>
          <a:xfrm>
            <a:off x="953770" y="1714500"/>
            <a:ext cx="4731385" cy="3108325"/>
          </a:xfrm>
          <a:prstGeom prst="rect">
            <a:avLst/>
          </a:prstGeom>
        </p:spPr>
      </p:pic>
      <p:sp>
        <p:nvSpPr>
          <p:cNvPr id="5" name="文本框 4"/>
          <p:cNvSpPr txBox="1"/>
          <p:nvPr/>
        </p:nvSpPr>
        <p:spPr>
          <a:xfrm>
            <a:off x="6551295" y="1254125"/>
            <a:ext cx="4341495" cy="398780"/>
          </a:xfrm>
          <a:prstGeom prst="rect">
            <a:avLst/>
          </a:prstGeom>
          <a:noFill/>
        </p:spPr>
        <p:txBody>
          <a:bodyPr wrap="square" rtlCol="0">
            <a:spAutoFit/>
          </a:bodyPr>
          <a:p>
            <a:r>
              <a:rPr lang="zh-CN" altLang="en-US" sz="2000">
                <a:ln w="22225">
                  <a:solidFill>
                    <a:schemeClr val="accent2"/>
                  </a:solidFill>
                  <a:prstDash val="solid"/>
                </a:ln>
                <a:solidFill>
                  <a:schemeClr val="accent2">
                    <a:lumMod val="40000"/>
                    <a:lumOff val="60000"/>
                  </a:schemeClr>
                </a:solidFill>
                <a:effectLst/>
              </a:rPr>
              <a:t>星状型：全部只跟协调器连</a:t>
            </a:r>
            <a:endParaRPr lang="zh-CN" altLang="en-US" sz="2000">
              <a:ln w="22225">
                <a:solidFill>
                  <a:schemeClr val="accent2"/>
                </a:solidFill>
                <a:prstDash val="solid"/>
              </a:ln>
              <a:solidFill>
                <a:schemeClr val="accent2">
                  <a:lumMod val="40000"/>
                  <a:lumOff val="60000"/>
                </a:schemeClr>
              </a:solidFill>
              <a:effectLst/>
            </a:endParaRPr>
          </a:p>
        </p:txBody>
      </p:sp>
      <p:sp>
        <p:nvSpPr>
          <p:cNvPr id="6" name="文本框 5"/>
          <p:cNvSpPr txBox="1"/>
          <p:nvPr/>
        </p:nvSpPr>
        <p:spPr>
          <a:xfrm>
            <a:off x="6551295" y="1860550"/>
            <a:ext cx="4728210" cy="706755"/>
          </a:xfrm>
          <a:prstGeom prst="rect">
            <a:avLst/>
          </a:prstGeom>
          <a:noFill/>
        </p:spPr>
        <p:txBody>
          <a:bodyPr wrap="square" rtlCol="0">
            <a:spAutoFit/>
            <a:scene3d>
              <a:camera prst="orthographicFront"/>
              <a:lightRig rig="threePt" dir="t"/>
            </a:scene3d>
          </a:bodyPr>
          <a:p>
            <a:r>
              <a:rPr lang="zh-CN" altLang="en-US" sz="2000">
                <a:ln w="22225">
                  <a:solidFill>
                    <a:schemeClr val="accent2"/>
                  </a:solidFill>
                  <a:prstDash val="solid"/>
                </a:ln>
                <a:solidFill>
                  <a:schemeClr val="accent2">
                    <a:lumMod val="40000"/>
                    <a:lumOff val="60000"/>
                  </a:schemeClr>
                </a:solidFill>
                <a:effectLst/>
              </a:rPr>
              <a:t>网状型：允许所有具有路由节点的终端通信。</a:t>
            </a:r>
            <a:endParaRPr lang="zh-CN" altLang="en-US" sz="2000">
              <a:ln w="22225">
                <a:solidFill>
                  <a:schemeClr val="accent2"/>
                </a:solidFill>
                <a:prstDash val="solid"/>
              </a:ln>
              <a:solidFill>
                <a:schemeClr val="accent2">
                  <a:lumMod val="40000"/>
                  <a:lumOff val="60000"/>
                </a:schemeClr>
              </a:solidFill>
              <a:effectLst/>
            </a:endParaRPr>
          </a:p>
        </p:txBody>
      </p:sp>
      <p:sp>
        <p:nvSpPr>
          <p:cNvPr id="7" name="文本框 6"/>
          <p:cNvSpPr txBox="1"/>
          <p:nvPr/>
        </p:nvSpPr>
        <p:spPr>
          <a:xfrm>
            <a:off x="6551295" y="2741295"/>
            <a:ext cx="4326890" cy="706755"/>
          </a:xfrm>
          <a:prstGeom prst="rect">
            <a:avLst/>
          </a:prstGeom>
          <a:noFill/>
        </p:spPr>
        <p:txBody>
          <a:bodyPr wrap="square" rtlCol="0">
            <a:spAutoFit/>
            <a:scene3d>
              <a:camera prst="orthographicFront"/>
              <a:lightRig rig="threePt" dir="t"/>
            </a:scene3d>
          </a:bodyPr>
          <a:p>
            <a:r>
              <a:rPr lang="zh-CN" altLang="en-US" sz="2000">
                <a:ln w="22225">
                  <a:solidFill>
                    <a:schemeClr val="accent2"/>
                  </a:solidFill>
                  <a:prstDash val="solid"/>
                </a:ln>
                <a:solidFill>
                  <a:schemeClr val="accent2">
                    <a:lumMod val="40000"/>
                    <a:lumOff val="60000"/>
                  </a:schemeClr>
                </a:solidFill>
                <a:effectLst/>
              </a:rPr>
              <a:t>树状型：由协调器发起网络， 一个协调器连接了多个网状结构。</a:t>
            </a:r>
            <a:endParaRPr lang="zh-CN" altLang="en-US" sz="2000">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 name="组合 28"/>
          <p:cNvGrpSpPr/>
          <p:nvPr/>
        </p:nvGrpSpPr>
        <p:grpSpPr>
          <a:xfrm>
            <a:off x="523880" y="500105"/>
            <a:ext cx="649860" cy="356238"/>
            <a:chOff x="779509" y="484063"/>
            <a:chExt cx="631151" cy="345982"/>
          </a:xfrm>
        </p:grpSpPr>
        <p:sp>
          <p:nvSpPr>
            <p:cNvPr id="30" name="矩形 29"/>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时尚中黑简体" panose="01010104010101010101" pitchFamily="2" charset="-122"/>
                <a:ea typeface="时尚中黑简体" panose="01010104010101010101" pitchFamily="2" charset="-122"/>
              </a:endParaRPr>
            </a:p>
          </p:txBody>
        </p:sp>
        <p:sp>
          <p:nvSpPr>
            <p:cNvPr id="31" name="矩形 30"/>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时尚中黑简体" panose="01010104010101010101" pitchFamily="2" charset="-122"/>
                <a:ea typeface="时尚中黑简体" panose="01010104010101010101" pitchFamily="2" charset="-122"/>
              </a:endParaRPr>
            </a:p>
          </p:txBody>
        </p:sp>
      </p:grpSp>
      <p:sp>
        <p:nvSpPr>
          <p:cNvPr id="32" name="文本框 31"/>
          <p:cNvSpPr txBox="1"/>
          <p:nvPr/>
        </p:nvSpPr>
        <p:spPr>
          <a:xfrm>
            <a:off x="1351850" y="433135"/>
            <a:ext cx="6551330" cy="521970"/>
          </a:xfrm>
          <a:prstGeom prst="rect">
            <a:avLst/>
          </a:prstGeom>
          <a:noFill/>
        </p:spPr>
        <p:txBody>
          <a:bodyPr wrap="square" rtlCol="0">
            <a:spAutoFit/>
          </a:bodyPr>
          <a:p>
            <a:r>
              <a:rPr lang="en-US" altLang="zh-CN" sz="2800" dirty="0" smtClean="0">
                <a:solidFill>
                  <a:schemeClr val="bg1"/>
                </a:solidFill>
                <a:latin typeface="时尚中黑简体" panose="01010104010101010101" pitchFamily="2" charset="-122"/>
                <a:ea typeface="时尚中黑简体" panose="01010104010101010101" pitchFamily="2" charset="-122"/>
                <a:sym typeface="+mn-ea"/>
              </a:rPr>
              <a:t>IEEE802.15.4/ZigBee</a:t>
            </a:r>
            <a:endParaRPr lang="zh-CN" altLang="en-US" sz="2800" dirty="0">
              <a:solidFill>
                <a:schemeClr val="bg1"/>
              </a:solidFill>
              <a:latin typeface="时尚中黑简体" panose="01010104010101010101" pitchFamily="2" charset="-122"/>
              <a:ea typeface="时尚中黑简体" panose="01010104010101010101" pitchFamily="2" charset="-122"/>
            </a:endParaRPr>
          </a:p>
        </p:txBody>
      </p:sp>
      <p:sp>
        <p:nvSpPr>
          <p:cNvPr id="4" name="文本框 3"/>
          <p:cNvSpPr txBox="1"/>
          <p:nvPr/>
        </p:nvSpPr>
        <p:spPr>
          <a:xfrm>
            <a:off x="1245870" y="1118870"/>
            <a:ext cx="511429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6  ZigBee所采用的自组织网</a:t>
            </a:r>
            <a:endParaRPr lang="en-US" altLang="zh-CN" sz="2400">
              <a:ln w="22225">
                <a:solidFill>
                  <a:schemeClr val="accent2"/>
                </a:solidFill>
                <a:prstDash val="solid"/>
              </a:ln>
              <a:solidFill>
                <a:schemeClr val="accent2">
                  <a:lumMod val="40000"/>
                  <a:lumOff val="60000"/>
                </a:schemeClr>
              </a:solidFill>
              <a:effectLst/>
            </a:endParaRPr>
          </a:p>
        </p:txBody>
      </p:sp>
      <p:pic>
        <p:nvPicPr>
          <p:cNvPr id="5" name="图片 4"/>
          <p:cNvPicPr>
            <a:picLocks noChangeAspect="1"/>
          </p:cNvPicPr>
          <p:nvPr/>
        </p:nvPicPr>
        <p:blipFill>
          <a:blip r:embed="rId1"/>
          <a:stretch>
            <a:fillRect/>
          </a:stretch>
        </p:blipFill>
        <p:spPr>
          <a:xfrm>
            <a:off x="1137285" y="1579245"/>
            <a:ext cx="5866130" cy="4413250"/>
          </a:xfrm>
          <a:prstGeom prst="rect">
            <a:avLst/>
          </a:prstGeom>
        </p:spPr>
      </p:pic>
      <p:sp>
        <p:nvSpPr>
          <p:cNvPr id="6" name="文本框 5"/>
          <p:cNvSpPr txBox="1"/>
          <p:nvPr/>
        </p:nvSpPr>
        <p:spPr>
          <a:xfrm>
            <a:off x="7207885" y="1691005"/>
            <a:ext cx="2889250" cy="4092575"/>
          </a:xfrm>
          <a:prstGeom prst="rect">
            <a:avLst/>
          </a:prstGeom>
          <a:noFill/>
        </p:spPr>
        <p:txBody>
          <a:bodyPr wrap="square" rtlCol="0">
            <a:spAutoFit/>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当一队伞兵空降后，每人持有一个ZigBee网络模块终端，降落到地面后，只要他们彼此间在网络模块的通信范围内，通过彼此自动寻找，很快就可以形成一个互联互通的ZigBee网络。模块还可以通过重新寻找通信对象，确定彼此间的联络，对原有网络进行刷新。这就是自组织网。</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43000" y="778510"/>
            <a:ext cx="6566535"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7 ZigBee技术为什么要使用自组织网来通信?</a:t>
            </a:r>
            <a:endParaRPr lang="en-US" altLang="zh-CN" sz="2400">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1143000" y="1428115"/>
            <a:ext cx="7864475" cy="1322070"/>
          </a:xfrm>
          <a:prstGeom prst="rect">
            <a:avLst/>
          </a:prstGeom>
          <a:noFill/>
        </p:spPr>
        <p:txBody>
          <a:bodyPr wrap="square" rtlCol="0">
            <a:spAutoFit/>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网状网通信实际上就是多通道通信，在实际工业现场，由于各种原因，往往并不能保证每一个无线通道都能够始终畅通，就像城市的街道一样，可能因为车祸，道路维修等，使得某条道路的交通出现暂时中断。</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通过自组织网络，拥有多个通道，最终总能到达最终节点。</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文本框 5"/>
          <p:cNvSpPr txBox="1"/>
          <p:nvPr/>
        </p:nvSpPr>
        <p:spPr>
          <a:xfrm>
            <a:off x="1143000" y="2926715"/>
            <a:ext cx="753999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8 符合什么条件的短距离通信可以考虑采用ZigBee技术?</a:t>
            </a:r>
            <a:endParaRPr lang="en-US" altLang="zh-CN" sz="2400">
              <a:ln w="22225">
                <a:solidFill>
                  <a:schemeClr val="accent2"/>
                </a:solidFill>
                <a:prstDash val="solid"/>
              </a:ln>
              <a:solidFill>
                <a:schemeClr val="accent2">
                  <a:lumMod val="40000"/>
                  <a:lumOff val="60000"/>
                </a:schemeClr>
              </a:solidFill>
              <a:effectLst/>
            </a:endParaRPr>
          </a:p>
        </p:txBody>
      </p:sp>
      <p:sp>
        <p:nvSpPr>
          <p:cNvPr id="7" name="文本框 6"/>
          <p:cNvSpPr txBox="1"/>
          <p:nvPr/>
        </p:nvSpPr>
        <p:spPr>
          <a:xfrm>
            <a:off x="1143635" y="3387090"/>
            <a:ext cx="7864475" cy="1938020"/>
          </a:xfrm>
          <a:prstGeom prst="rect">
            <a:avLst/>
          </a:prstGeom>
          <a:noFill/>
        </p:spPr>
        <p:txBody>
          <a:bodyPr wrap="square" rtlCol="0">
            <a:spAutoFit/>
          </a:bodyPr>
          <a:p>
            <a:pPr algn="l">
              <a:buClrTx/>
              <a:buSzTx/>
              <a:buNone/>
            </a:pP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)需要数据采集或监控的网点多;</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l">
              <a:buClrTx/>
              <a:buSzTx/>
              <a:buNone/>
            </a:pP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(2)要求传输的数据量不大，而要求设备成本低;</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l">
              <a:buClrTx/>
              <a:buSzTx/>
              <a:buNone/>
            </a:pP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(3)要求数据传输可靠性高，安全性高;</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l">
              <a:buClrTx/>
              <a:buSzTx/>
              <a:buNone/>
            </a:pP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(4)要求设备体积很小，不便放置较大的充电电池或者电源模块;</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l">
              <a:buClrTx/>
              <a:buSzTx/>
              <a:buNone/>
            </a:pP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(5)可以用电池供电;</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l">
              <a:buClrTx/>
              <a:buSzTx/>
              <a:buNone/>
            </a:pP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(6)地形复杂，监测点多，需要较大的网络覆盖;</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flipV="1">
            <a:off x="4724400" y="1393190"/>
            <a:ext cx="2455545" cy="13271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6" name="直接连接符 5"/>
          <p:cNvCxnSpPr/>
          <p:nvPr/>
        </p:nvCxnSpPr>
        <p:spPr>
          <a:xfrm>
            <a:off x="4043045" y="1370965"/>
            <a:ext cx="381825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4151630" y="652145"/>
            <a:ext cx="348869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黑体" panose="02010609060101010101" charset="-122"/>
                <a:ea typeface="黑体" panose="02010609060101010101" charset="-122"/>
              </a:rPr>
              <a:t>无线宽带网络 </a:t>
            </a:r>
            <a:endParaRPr lang="zh-CN" altLang="en-US" sz="3600" b="1" dirty="0" smtClean="0">
              <a:solidFill>
                <a:schemeClr val="bg1"/>
              </a:solidFill>
              <a:latin typeface="黑体" panose="02010609060101010101" charset="-122"/>
              <a:ea typeface="黑体" panose="02010609060101010101" charset="-122"/>
            </a:endParaRPr>
          </a:p>
          <a:p>
            <a:pPr algn="ctr"/>
            <a:r>
              <a:rPr lang="en-US" altLang="zh-CN" sz="2800" b="1" dirty="0" smtClean="0">
                <a:solidFill>
                  <a:schemeClr val="bg1"/>
                </a:solidFill>
                <a:latin typeface="华文中宋" panose="02010600040101010101" charset="-122"/>
                <a:ea typeface="华文中宋" panose="02010600040101010101" charset="-122"/>
              </a:rPr>
              <a:t>CONTENTS</a:t>
            </a:r>
            <a:endParaRPr lang="en-US" altLang="zh-CN" sz="2800" b="1" dirty="0" smtClean="0">
              <a:solidFill>
                <a:schemeClr val="bg1"/>
              </a:solidFill>
              <a:latin typeface="华文中宋" panose="02010600040101010101" charset="-122"/>
              <a:ea typeface="华文中宋" panose="02010600040101010101" charset="-122"/>
            </a:endParaRPr>
          </a:p>
        </p:txBody>
      </p:sp>
      <p:sp>
        <p:nvSpPr>
          <p:cNvPr id="7" name="矩形 6"/>
          <p:cNvSpPr/>
          <p:nvPr/>
        </p:nvSpPr>
        <p:spPr>
          <a:xfrm>
            <a:off x="1786890" y="3003550"/>
            <a:ext cx="610235" cy="610235"/>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1658620" y="2903220"/>
            <a:ext cx="581660" cy="553720"/>
          </a:xfrm>
          <a:prstGeom prst="rect">
            <a:avLst/>
          </a:prstGeom>
          <a:solidFill>
            <a:srgbClr val="404040"/>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9"/>
          <p:cNvSpPr txBox="1"/>
          <p:nvPr/>
        </p:nvSpPr>
        <p:spPr>
          <a:xfrm>
            <a:off x="1662430" y="2791460"/>
            <a:ext cx="685800" cy="662940"/>
          </a:xfrm>
          <a:prstGeom prst="rect">
            <a:avLst/>
          </a:prstGeom>
          <a:noFill/>
        </p:spPr>
        <p:txBody>
          <a:bodyPr wrap="square" lIns="68580" tIns="34290" rIns="68580" bIns="34290" rtlCol="0">
            <a:spAutoFit/>
          </a:bodyPr>
          <a:lstStyle/>
          <a:p>
            <a:pPr algn="l">
              <a:lnSpc>
                <a:spcPct val="130000"/>
              </a:lnSpc>
            </a:pPr>
            <a:r>
              <a:rPr lang="en-US" altLang="zh-CN" sz="3000" dirty="0">
                <a:solidFill>
                  <a:schemeClr val="bg1"/>
                </a:solidFill>
                <a:latin typeface="华文中宋" panose="02010600040101010101" charset="-122"/>
                <a:ea typeface="华文中宋" panose="02010600040101010101" charset="-122"/>
              </a:rPr>
              <a:t>01</a:t>
            </a:r>
            <a:endParaRPr lang="en-US" altLang="zh-CN" sz="3000" dirty="0">
              <a:solidFill>
                <a:schemeClr val="bg1"/>
              </a:solidFill>
              <a:latin typeface="华文中宋" panose="02010600040101010101" charset="-122"/>
              <a:ea typeface="华文中宋" panose="02010600040101010101" charset="-122"/>
            </a:endParaRPr>
          </a:p>
        </p:txBody>
      </p:sp>
      <p:sp>
        <p:nvSpPr>
          <p:cNvPr id="9" name="矩形 8"/>
          <p:cNvSpPr/>
          <p:nvPr/>
        </p:nvSpPr>
        <p:spPr>
          <a:xfrm>
            <a:off x="2615565" y="2726055"/>
            <a:ext cx="4964430" cy="80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800" dirty="0" smtClean="0">
                <a:solidFill>
                  <a:schemeClr val="bg1"/>
                </a:solidFill>
                <a:latin typeface="黑体" panose="02010609060101010101" charset="-122"/>
                <a:ea typeface="黑体" panose="02010609060101010101" charset="-122"/>
              </a:rPr>
              <a:t>无线网络介绍</a:t>
            </a:r>
            <a:r>
              <a:rPr lang="zh-CN" altLang="en-US" sz="2800" dirty="0" smtClean="0">
                <a:solidFill>
                  <a:schemeClr val="bg1"/>
                </a:solidFill>
                <a:latin typeface="黑体" panose="02010609060101010101" charset="-122"/>
                <a:ea typeface="黑体" panose="02010609060101010101" charset="-122"/>
              </a:rPr>
              <a:t> </a:t>
            </a:r>
            <a:r>
              <a:rPr lang="zh-CN" altLang="en-US" sz="2800" dirty="0" smtClean="0">
                <a:solidFill>
                  <a:schemeClr val="bg1"/>
                </a:solidFill>
                <a:latin typeface="华文中宋" panose="02010600040101010101" charset="-122"/>
                <a:ea typeface="华文中宋" panose="02010600040101010101" charset="-122"/>
              </a:rPr>
              <a:t> </a:t>
            </a:r>
            <a:endParaRPr lang="en-US" altLang="zh-CN" sz="2800" dirty="0" smtClean="0">
              <a:solidFill>
                <a:schemeClr val="bg1"/>
              </a:solidFill>
              <a:latin typeface="华文中宋" panose="02010600040101010101" charset="-122"/>
              <a:ea typeface="华文中宋" panose="02010600040101010101" charset="-122"/>
            </a:endParaRPr>
          </a:p>
        </p:txBody>
      </p:sp>
      <p:sp>
        <p:nvSpPr>
          <p:cNvPr id="16" name="矩形 15"/>
          <p:cNvSpPr/>
          <p:nvPr/>
        </p:nvSpPr>
        <p:spPr>
          <a:xfrm>
            <a:off x="1752600" y="4664075"/>
            <a:ext cx="610235" cy="610235"/>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矩形 16"/>
          <p:cNvSpPr/>
          <p:nvPr/>
        </p:nvSpPr>
        <p:spPr>
          <a:xfrm>
            <a:off x="1624330" y="4563745"/>
            <a:ext cx="581660" cy="553720"/>
          </a:xfrm>
          <a:prstGeom prst="rect">
            <a:avLst/>
          </a:prstGeom>
          <a:solidFill>
            <a:srgbClr val="404040"/>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文本框 17"/>
          <p:cNvSpPr txBox="1"/>
          <p:nvPr/>
        </p:nvSpPr>
        <p:spPr>
          <a:xfrm>
            <a:off x="1628140" y="4451985"/>
            <a:ext cx="685800" cy="662940"/>
          </a:xfrm>
          <a:prstGeom prst="rect">
            <a:avLst/>
          </a:prstGeom>
          <a:noFill/>
        </p:spPr>
        <p:txBody>
          <a:bodyPr wrap="square" lIns="68580" tIns="34290" rIns="68580" bIns="34290" rtlCol="0">
            <a:spAutoFit/>
          </a:bodyPr>
          <a:lstStyle/>
          <a:p>
            <a:pPr algn="l">
              <a:lnSpc>
                <a:spcPct val="130000"/>
              </a:lnSpc>
            </a:pPr>
            <a:r>
              <a:rPr lang="en-US" altLang="zh-CN" sz="3000" dirty="0">
                <a:solidFill>
                  <a:schemeClr val="bg1"/>
                </a:solidFill>
                <a:latin typeface="华文中宋" panose="02010600040101010101" charset="-122"/>
                <a:ea typeface="华文中宋" panose="02010600040101010101" charset="-122"/>
              </a:rPr>
              <a:t>02</a:t>
            </a:r>
            <a:endParaRPr lang="en-US" altLang="zh-CN" sz="3000" dirty="0">
              <a:solidFill>
                <a:schemeClr val="bg1"/>
              </a:solidFill>
              <a:latin typeface="华文中宋" panose="02010600040101010101" charset="-122"/>
              <a:ea typeface="华文中宋" panose="02010600040101010101" charset="-122"/>
            </a:endParaRPr>
          </a:p>
        </p:txBody>
      </p:sp>
      <p:sp>
        <p:nvSpPr>
          <p:cNvPr id="19" name="矩形 18"/>
          <p:cNvSpPr/>
          <p:nvPr/>
        </p:nvSpPr>
        <p:spPr>
          <a:xfrm>
            <a:off x="2581275" y="4386580"/>
            <a:ext cx="4964430" cy="80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smtClean="0">
                <a:solidFill>
                  <a:schemeClr val="bg1"/>
                </a:solidFill>
                <a:latin typeface="黑体" panose="02010609060101010101" charset="-122"/>
                <a:ea typeface="黑体" panose="02010609060101010101" charset="-122"/>
              </a:rPr>
              <a:t>WiFi</a:t>
            </a:r>
            <a:r>
              <a:rPr lang="zh-CN" altLang="en-US" sz="2800" dirty="0" smtClean="0">
                <a:solidFill>
                  <a:schemeClr val="bg1"/>
                </a:solidFill>
                <a:latin typeface="黑体" panose="02010609060101010101" charset="-122"/>
                <a:ea typeface="黑体" panose="02010609060101010101" charset="-122"/>
              </a:rPr>
              <a:t>：无线局域网</a:t>
            </a:r>
            <a:r>
              <a:rPr lang="zh-CN" altLang="en-US" sz="2800" dirty="0" smtClean="0">
                <a:solidFill>
                  <a:schemeClr val="bg1"/>
                </a:solidFill>
                <a:latin typeface="黑体" panose="02010609060101010101" charset="-122"/>
                <a:ea typeface="黑体" panose="02010609060101010101" charset="-122"/>
              </a:rPr>
              <a:t> </a:t>
            </a:r>
            <a:r>
              <a:rPr lang="zh-CN" altLang="en-US" sz="2800" dirty="0" smtClean="0">
                <a:solidFill>
                  <a:schemeClr val="bg1"/>
                </a:solidFill>
                <a:latin typeface="华文中宋" panose="02010600040101010101" charset="-122"/>
                <a:ea typeface="华文中宋" panose="02010600040101010101" charset="-122"/>
              </a:rPr>
              <a:t> </a:t>
            </a:r>
            <a:endParaRPr lang="en-US" altLang="zh-CN" sz="2800" dirty="0" smtClean="0">
              <a:solidFill>
                <a:schemeClr val="bg1"/>
              </a:solidFill>
              <a:latin typeface="华文中宋" panose="02010600040101010101" charset="-122"/>
              <a:ea typeface="华文中宋" panose="02010600040101010101" charset="-122"/>
            </a:endParaRPr>
          </a:p>
        </p:txBody>
      </p:sp>
      <p:sp>
        <p:nvSpPr>
          <p:cNvPr id="21" name="矩形 20"/>
          <p:cNvSpPr/>
          <p:nvPr/>
        </p:nvSpPr>
        <p:spPr>
          <a:xfrm>
            <a:off x="6597650" y="2989580"/>
            <a:ext cx="610235" cy="610235"/>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 name="矩形 21"/>
          <p:cNvSpPr/>
          <p:nvPr/>
        </p:nvSpPr>
        <p:spPr>
          <a:xfrm>
            <a:off x="6469380" y="2889250"/>
            <a:ext cx="581660" cy="553720"/>
          </a:xfrm>
          <a:prstGeom prst="rect">
            <a:avLst/>
          </a:prstGeom>
          <a:solidFill>
            <a:srgbClr val="404040"/>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文本框 22"/>
          <p:cNvSpPr txBox="1"/>
          <p:nvPr/>
        </p:nvSpPr>
        <p:spPr>
          <a:xfrm>
            <a:off x="6473190" y="2777490"/>
            <a:ext cx="685800" cy="662940"/>
          </a:xfrm>
          <a:prstGeom prst="rect">
            <a:avLst/>
          </a:prstGeom>
          <a:noFill/>
        </p:spPr>
        <p:txBody>
          <a:bodyPr wrap="square" lIns="68580" tIns="34290" rIns="68580" bIns="34290" rtlCol="0">
            <a:spAutoFit/>
          </a:bodyPr>
          <a:lstStyle/>
          <a:p>
            <a:pPr algn="l">
              <a:lnSpc>
                <a:spcPct val="130000"/>
              </a:lnSpc>
            </a:pPr>
            <a:r>
              <a:rPr lang="en-US" altLang="zh-CN" sz="3000" dirty="0">
                <a:solidFill>
                  <a:schemeClr val="bg1"/>
                </a:solidFill>
                <a:latin typeface="华文中宋" panose="02010600040101010101" charset="-122"/>
                <a:ea typeface="华文中宋" panose="02010600040101010101" charset="-122"/>
              </a:rPr>
              <a:t>03</a:t>
            </a:r>
            <a:endParaRPr lang="en-US" altLang="zh-CN" sz="3000" dirty="0">
              <a:solidFill>
                <a:schemeClr val="bg1"/>
              </a:solidFill>
              <a:latin typeface="华文中宋" panose="02010600040101010101" charset="-122"/>
              <a:ea typeface="华文中宋" panose="02010600040101010101" charset="-122"/>
            </a:endParaRPr>
          </a:p>
        </p:txBody>
      </p:sp>
      <p:sp>
        <p:nvSpPr>
          <p:cNvPr id="24" name="矩形 23"/>
          <p:cNvSpPr/>
          <p:nvPr/>
        </p:nvSpPr>
        <p:spPr>
          <a:xfrm>
            <a:off x="7426325" y="2712085"/>
            <a:ext cx="4964430" cy="80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smtClean="0">
                <a:solidFill>
                  <a:schemeClr val="bg1"/>
                </a:solidFill>
                <a:latin typeface="黑体" panose="02010609060101010101" charset="-122"/>
                <a:ea typeface="黑体" panose="02010609060101010101" charset="-122"/>
              </a:rPr>
              <a:t>WiMax</a:t>
            </a:r>
            <a:r>
              <a:rPr lang="zh-CN" altLang="en-US" sz="2800" dirty="0" smtClean="0">
                <a:solidFill>
                  <a:schemeClr val="bg1"/>
                </a:solidFill>
                <a:latin typeface="黑体" panose="02010609060101010101" charset="-122"/>
                <a:ea typeface="黑体" panose="02010609060101010101" charset="-122"/>
              </a:rPr>
              <a:t>：无线城域网</a:t>
            </a:r>
            <a:r>
              <a:rPr lang="zh-CN" altLang="en-US" sz="2800" dirty="0" smtClean="0">
                <a:solidFill>
                  <a:schemeClr val="bg1"/>
                </a:solidFill>
                <a:latin typeface="黑体" panose="02010609060101010101" charset="-122"/>
                <a:ea typeface="黑体" panose="02010609060101010101" charset="-122"/>
              </a:rPr>
              <a:t> </a:t>
            </a:r>
            <a:r>
              <a:rPr lang="zh-CN" altLang="en-US" sz="2800" dirty="0" smtClean="0">
                <a:solidFill>
                  <a:schemeClr val="bg1"/>
                </a:solidFill>
                <a:latin typeface="华文中宋" panose="02010600040101010101" charset="-122"/>
                <a:ea typeface="华文中宋" panose="02010600040101010101" charset="-122"/>
              </a:rPr>
              <a:t> </a:t>
            </a:r>
            <a:endParaRPr lang="en-US" altLang="zh-CN" sz="2800" dirty="0" smtClean="0">
              <a:solidFill>
                <a:schemeClr val="bg1"/>
              </a:solidFill>
              <a:latin typeface="华文中宋" panose="02010600040101010101" charset="-122"/>
              <a:ea typeface="华文中宋" panose="02010600040101010101" charset="-122"/>
            </a:endParaRPr>
          </a:p>
        </p:txBody>
      </p:sp>
      <p:sp>
        <p:nvSpPr>
          <p:cNvPr id="26" name="矩形 25"/>
          <p:cNvSpPr/>
          <p:nvPr/>
        </p:nvSpPr>
        <p:spPr>
          <a:xfrm>
            <a:off x="6563360" y="4650105"/>
            <a:ext cx="610235" cy="610235"/>
          </a:xfrm>
          <a:prstGeom prst="rect">
            <a:avLst/>
          </a:prstGeom>
          <a:noFill/>
          <a:ln w="22225">
            <a:solidFill>
              <a:srgbClr val="404040">
                <a:alpha val="9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矩形 26"/>
          <p:cNvSpPr/>
          <p:nvPr/>
        </p:nvSpPr>
        <p:spPr>
          <a:xfrm>
            <a:off x="6435090" y="4549775"/>
            <a:ext cx="581660" cy="553720"/>
          </a:xfrm>
          <a:prstGeom prst="rect">
            <a:avLst/>
          </a:prstGeom>
          <a:solidFill>
            <a:srgbClr val="404040"/>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文本框 27"/>
          <p:cNvSpPr txBox="1"/>
          <p:nvPr/>
        </p:nvSpPr>
        <p:spPr>
          <a:xfrm>
            <a:off x="6438900" y="4438015"/>
            <a:ext cx="685800" cy="662940"/>
          </a:xfrm>
          <a:prstGeom prst="rect">
            <a:avLst/>
          </a:prstGeom>
          <a:noFill/>
        </p:spPr>
        <p:txBody>
          <a:bodyPr wrap="square" lIns="68580" tIns="34290" rIns="68580" bIns="34290" rtlCol="0">
            <a:spAutoFit/>
          </a:bodyPr>
          <a:lstStyle/>
          <a:p>
            <a:pPr algn="l">
              <a:lnSpc>
                <a:spcPct val="130000"/>
              </a:lnSpc>
            </a:pPr>
            <a:r>
              <a:rPr lang="en-US" altLang="zh-CN" sz="3000" dirty="0">
                <a:solidFill>
                  <a:schemeClr val="bg1"/>
                </a:solidFill>
                <a:latin typeface="华文中宋" panose="02010600040101010101" charset="-122"/>
                <a:ea typeface="华文中宋" panose="02010600040101010101" charset="-122"/>
              </a:rPr>
              <a:t>04</a:t>
            </a:r>
            <a:endParaRPr lang="en-US" altLang="zh-CN" sz="3000" dirty="0">
              <a:solidFill>
                <a:schemeClr val="bg1"/>
              </a:solidFill>
              <a:latin typeface="华文中宋" panose="02010600040101010101" charset="-122"/>
              <a:ea typeface="华文中宋" panose="02010600040101010101" charset="-122"/>
            </a:endParaRPr>
          </a:p>
        </p:txBody>
      </p:sp>
      <p:sp>
        <p:nvSpPr>
          <p:cNvPr id="29" name="矩形 28"/>
          <p:cNvSpPr/>
          <p:nvPr/>
        </p:nvSpPr>
        <p:spPr>
          <a:xfrm>
            <a:off x="7392035" y="4372610"/>
            <a:ext cx="4964430" cy="80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800" dirty="0" smtClean="0">
                <a:solidFill>
                  <a:schemeClr val="bg1"/>
                </a:solidFill>
                <a:latin typeface="黑体" panose="02010609060101010101" charset="-122"/>
                <a:ea typeface="黑体" panose="02010609060101010101" charset="-122"/>
              </a:rPr>
              <a:t>无线物连世界</a:t>
            </a:r>
            <a:r>
              <a:rPr lang="zh-CN" altLang="en-US" sz="2800" dirty="0" smtClean="0">
                <a:solidFill>
                  <a:schemeClr val="bg1"/>
                </a:solidFill>
                <a:latin typeface="黑体" panose="02010609060101010101" charset="-122"/>
                <a:ea typeface="黑体" panose="02010609060101010101" charset="-122"/>
              </a:rPr>
              <a:t> </a:t>
            </a:r>
            <a:r>
              <a:rPr lang="zh-CN" altLang="en-US" sz="2800" dirty="0" smtClean="0">
                <a:solidFill>
                  <a:schemeClr val="bg1"/>
                </a:solidFill>
                <a:latin typeface="华文中宋" panose="02010600040101010101" charset="-122"/>
                <a:ea typeface="华文中宋" panose="02010600040101010101" charset="-122"/>
              </a:rPr>
              <a:t> </a:t>
            </a:r>
            <a:endParaRPr lang="en-US" altLang="zh-CN" sz="2800" dirty="0" smtClean="0">
              <a:solidFill>
                <a:schemeClr val="bg1"/>
              </a:solidFill>
              <a:latin typeface="华文中宋" panose="02010600040101010101" charset="-122"/>
              <a:ea typeface="华文中宋" panose="0201060004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533525" y="948055"/>
            <a:ext cx="9124950" cy="4962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9F754DE-2CAD-44b6-B708-469DEB6407EB-1" descr="qt_temp"/>
          <p:cNvPicPr>
            <a:picLocks noChangeAspect="1"/>
          </p:cNvPicPr>
          <p:nvPr/>
        </p:nvPicPr>
        <p:blipFill>
          <a:blip r:embed="rId1"/>
          <a:stretch>
            <a:fillRect/>
          </a:stretch>
        </p:blipFill>
        <p:spPr>
          <a:xfrm>
            <a:off x="1066800" y="647700"/>
            <a:ext cx="10057765" cy="5561965"/>
          </a:xfrm>
          <a:prstGeom prst="rect">
            <a:avLst/>
          </a:prstGeom>
        </p:spPr>
      </p:pic>
    </p:spTree>
  </p:cSld>
  <p:clrMapOvr>
    <a:masterClrMapping/>
  </p:clrMapOvr>
  <p:transition spd="slow" advTm="0">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300095" y="3086735"/>
            <a:ext cx="5126990" cy="2446020"/>
          </a:xfrm>
          <a:prstGeom prst="rect">
            <a:avLst/>
          </a:prstGeom>
        </p:spPr>
      </p:pic>
      <p:sp>
        <p:nvSpPr>
          <p:cNvPr id="3" name="文本框 2"/>
          <p:cNvSpPr txBox="1"/>
          <p:nvPr/>
        </p:nvSpPr>
        <p:spPr>
          <a:xfrm>
            <a:off x="1235710" y="948690"/>
            <a:ext cx="2611755" cy="521970"/>
          </a:xfrm>
          <a:prstGeom prst="rect">
            <a:avLst/>
          </a:prstGeom>
          <a:noFill/>
        </p:spPr>
        <p:txBody>
          <a:bodyPr wrap="square" rtlCol="0">
            <a:spAutoFit/>
          </a:bodyPr>
          <a:p>
            <a:r>
              <a:rPr lang="zh-CN" altLang="en-US" sz="2800">
                <a:solidFill>
                  <a:schemeClr val="bg1"/>
                </a:solidFill>
              </a:rPr>
              <a:t>隐藏终端问题</a:t>
            </a:r>
            <a:endParaRPr lang="zh-CN" alt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5000">
        <p14:prism isInverted="1"/>
      </p:transition>
    </mc:Choice>
    <mc:Fallback>
      <p:transition spd="slow" advTm="5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C9F754DE-2CAD-44b6-B708-469DEB6407EB-2" descr="qt_temp"/>
          <p:cNvPicPr>
            <a:picLocks noChangeAspect="1"/>
          </p:cNvPicPr>
          <p:nvPr/>
        </p:nvPicPr>
        <p:blipFill>
          <a:blip r:embed="rId1"/>
          <a:stretch>
            <a:fillRect/>
          </a:stretch>
        </p:blipFill>
        <p:spPr>
          <a:xfrm>
            <a:off x="1066800" y="1329690"/>
            <a:ext cx="10058400" cy="4198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9" name="组合 78"/>
          <p:cNvGrpSpPr/>
          <p:nvPr/>
        </p:nvGrpSpPr>
        <p:grpSpPr>
          <a:xfrm>
            <a:off x="523880" y="500105"/>
            <a:ext cx="649860" cy="356238"/>
            <a:chOff x="779509" y="484063"/>
            <a:chExt cx="631151" cy="345982"/>
          </a:xfrm>
        </p:grpSpPr>
        <p:sp>
          <p:nvSpPr>
            <p:cNvPr id="80" name="矩形 79"/>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81" name="矩形 80"/>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82" name="文本框 81"/>
          <p:cNvSpPr txBox="1"/>
          <p:nvPr/>
        </p:nvSpPr>
        <p:spPr>
          <a:xfrm>
            <a:off x="1245805" y="433135"/>
            <a:ext cx="6551330" cy="521970"/>
          </a:xfrm>
          <a:prstGeom prst="rect">
            <a:avLst/>
          </a:prstGeom>
          <a:noFill/>
        </p:spPr>
        <p:txBody>
          <a:bodyPr wrap="square" rtlCol="0">
            <a:spAutoFit/>
          </a:bodyPr>
          <a:lstStyle/>
          <a:p>
            <a:r>
              <a:rPr lang="en-US" altLang="zh-CN" sz="2800" dirty="0" smtClean="0">
                <a:solidFill>
                  <a:schemeClr val="bg1"/>
                </a:solidFill>
                <a:latin typeface="时尚中黑简体" panose="01010104010101010101" pitchFamily="2" charset="-122"/>
                <a:ea typeface="时尚中黑简体" panose="01010104010101010101" pitchFamily="2" charset="-122"/>
              </a:rPr>
              <a:t>IEEE 802.11</a:t>
            </a:r>
            <a:r>
              <a:rPr lang="zh-CN" altLang="en-US" sz="2800" dirty="0" smtClean="0">
                <a:solidFill>
                  <a:schemeClr val="bg1"/>
                </a:solidFill>
                <a:latin typeface="时尚中黑简体" panose="01010104010101010101" pitchFamily="2" charset="-122"/>
                <a:ea typeface="时尚中黑简体" panose="01010104010101010101" pitchFamily="2" charset="-122"/>
              </a:rPr>
              <a:t>发展简史</a:t>
            </a:r>
            <a:endParaRPr lang="zh-CN" altLang="en-US" sz="2800" dirty="0" smtClean="0">
              <a:solidFill>
                <a:schemeClr val="bg1"/>
              </a:solidFill>
              <a:latin typeface="时尚中黑简体" panose="01010104010101010101" pitchFamily="2" charset="-122"/>
              <a:ea typeface="时尚中黑简体" panose="01010104010101010101" pitchFamily="2" charset="-122"/>
            </a:endParaRPr>
          </a:p>
        </p:txBody>
      </p:sp>
      <p:pic>
        <p:nvPicPr>
          <p:cNvPr id="2" name="图片 1"/>
          <p:cNvPicPr>
            <a:picLocks noChangeAspect="1"/>
          </p:cNvPicPr>
          <p:nvPr/>
        </p:nvPicPr>
        <p:blipFill>
          <a:blip r:embed="rId1"/>
          <a:stretch>
            <a:fillRect/>
          </a:stretch>
        </p:blipFill>
        <p:spPr>
          <a:xfrm>
            <a:off x="953770" y="3028950"/>
            <a:ext cx="10034270" cy="2761615"/>
          </a:xfrm>
          <a:prstGeom prst="rect">
            <a:avLst/>
          </a:prstGeom>
        </p:spPr>
      </p:pic>
      <p:sp>
        <p:nvSpPr>
          <p:cNvPr id="3" name="文本框 2"/>
          <p:cNvSpPr txBox="1"/>
          <p:nvPr/>
        </p:nvSpPr>
        <p:spPr>
          <a:xfrm>
            <a:off x="1061720" y="1216025"/>
            <a:ext cx="6102350" cy="829945"/>
          </a:xfrm>
          <a:prstGeom prst="rect">
            <a:avLst/>
          </a:prstGeom>
          <a:noFill/>
        </p:spPr>
        <p:txBody>
          <a:bodyPr wrap="square" rtlCol="0">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对于不同的</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IEEE802.11</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协议的版本，主要差别在使用频段，调制模式等的物理层上</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下箭头 5"/>
          <p:cNvSpPr/>
          <p:nvPr/>
        </p:nvSpPr>
        <p:spPr>
          <a:xfrm rot="2700000" flipV="1">
            <a:off x="2162175" y="2470150"/>
            <a:ext cx="649605" cy="169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166745" y="2138680"/>
            <a:ext cx="3997325" cy="1014730"/>
          </a:xfrm>
          <a:prstGeom prst="rect">
            <a:avLst/>
          </a:prstGeom>
          <a:noFill/>
        </p:spPr>
        <p:txBody>
          <a:bodyPr wrap="square" rtlCol="0">
            <a:spAutoFit/>
          </a:bodyPr>
          <a:p>
            <a:r>
              <a:rPr lang="en-US" altLang="zh-CN" sz="2000">
                <a:ln w="22225">
                  <a:solidFill>
                    <a:schemeClr val="accent2"/>
                  </a:solidFill>
                  <a:prstDash val="solid"/>
                </a:ln>
                <a:solidFill>
                  <a:schemeClr val="accent2">
                    <a:lumMod val="40000"/>
                    <a:lumOff val="60000"/>
                  </a:schemeClr>
                </a:solidFill>
                <a:effectLst/>
              </a:rPr>
              <a:t>802.11a</a:t>
            </a:r>
            <a:r>
              <a:rPr lang="zh-CN" altLang="en-US" sz="2000">
                <a:ln w="22225">
                  <a:solidFill>
                    <a:schemeClr val="accent2"/>
                  </a:solidFill>
                  <a:prstDash val="solid"/>
                </a:ln>
                <a:solidFill>
                  <a:schemeClr val="accent2">
                    <a:lumMod val="40000"/>
                    <a:lumOff val="60000"/>
                  </a:schemeClr>
                </a:solidFill>
                <a:effectLst/>
              </a:rPr>
              <a:t>采用正交频分多路</a:t>
            </a:r>
            <a:r>
              <a:rPr lang="zh-CN" altLang="en-US" sz="2000">
                <a:ln w="22225">
                  <a:solidFill>
                    <a:schemeClr val="accent2"/>
                  </a:solidFill>
                  <a:prstDash val="solid"/>
                </a:ln>
                <a:solidFill>
                  <a:schemeClr val="accent2">
                    <a:lumMod val="40000"/>
                    <a:lumOff val="60000"/>
                  </a:schemeClr>
                </a:solidFill>
                <a:effectLst/>
              </a:rPr>
              <a:t>复用，主要频率在</a:t>
            </a:r>
            <a:r>
              <a:rPr lang="en-US" altLang="zh-CN" sz="2000">
                <a:ln w="22225">
                  <a:solidFill>
                    <a:schemeClr val="accent2"/>
                  </a:solidFill>
                  <a:prstDash val="solid"/>
                </a:ln>
                <a:solidFill>
                  <a:schemeClr val="accent2">
                    <a:lumMod val="40000"/>
                    <a:lumOff val="60000"/>
                  </a:schemeClr>
                </a:solidFill>
                <a:effectLst/>
              </a:rPr>
              <a:t>5.1-5.8</a:t>
            </a:r>
            <a:r>
              <a:rPr lang="zh-CN" altLang="en-US" sz="2000">
                <a:ln w="22225">
                  <a:solidFill>
                    <a:schemeClr val="accent2"/>
                  </a:solidFill>
                  <a:prstDash val="solid"/>
                </a:ln>
                <a:solidFill>
                  <a:schemeClr val="accent2">
                    <a:lumMod val="40000"/>
                    <a:lumOff val="60000"/>
                  </a:schemeClr>
                </a:solidFill>
                <a:effectLst/>
              </a:rPr>
              <a:t>。覆盖面小</a:t>
            </a:r>
            <a:r>
              <a:rPr lang="en-US" altLang="zh-CN" sz="2000">
                <a:ln w="22225">
                  <a:solidFill>
                    <a:schemeClr val="accent2"/>
                  </a:solidFill>
                  <a:prstDash val="solid"/>
                </a:ln>
                <a:solidFill>
                  <a:schemeClr val="accent2">
                    <a:lumMod val="40000"/>
                    <a:lumOff val="60000"/>
                  </a:schemeClr>
                </a:solidFill>
                <a:effectLst/>
              </a:rPr>
              <a:t> </a:t>
            </a:r>
            <a:r>
              <a:rPr lang="zh-CN" altLang="en-US" sz="2000">
                <a:ln w="22225">
                  <a:solidFill>
                    <a:schemeClr val="accent2"/>
                  </a:solidFill>
                  <a:prstDash val="solid"/>
                </a:ln>
                <a:solidFill>
                  <a:schemeClr val="accent2">
                    <a:lumMod val="40000"/>
                    <a:lumOff val="60000"/>
                  </a:schemeClr>
                </a:solidFill>
                <a:effectLst/>
              </a:rPr>
              <a:t>更适用于非视线传输</a:t>
            </a:r>
            <a:endParaRPr lang="zh-CN" altLang="en-US" sz="2000">
              <a:ln w="22225">
                <a:solidFill>
                  <a:schemeClr val="accent2"/>
                </a:solidFill>
                <a:prstDash val="solid"/>
              </a:ln>
              <a:solidFill>
                <a:schemeClr val="accent2">
                  <a:lumMod val="40000"/>
                  <a:lumOff val="60000"/>
                </a:schemeClr>
              </a:solidFill>
              <a:effectLst/>
            </a:endParaRPr>
          </a:p>
        </p:txBody>
      </p:sp>
      <p:sp>
        <p:nvSpPr>
          <p:cNvPr id="9" name="上箭头 8"/>
          <p:cNvSpPr/>
          <p:nvPr/>
        </p:nvSpPr>
        <p:spPr>
          <a:xfrm>
            <a:off x="1347470" y="3399790"/>
            <a:ext cx="587375" cy="13906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833755" y="2169160"/>
            <a:ext cx="4419600" cy="645160"/>
          </a:xfrm>
          <a:prstGeom prst="rect">
            <a:avLst/>
          </a:prstGeom>
          <a:noFill/>
        </p:spPr>
        <p:txBody>
          <a:bodyPr wrap="square" rtlCol="0">
            <a:spAutoFit/>
            <a:scene3d>
              <a:camera prst="orthographicFront"/>
              <a:lightRig rig="threePt" dir="t"/>
            </a:scene3d>
          </a:bodyPr>
          <a:p>
            <a:r>
              <a:rPr lang="en-US" altLang="zh-CN">
                <a:ln w="22225">
                  <a:solidFill>
                    <a:schemeClr val="accent2"/>
                  </a:solidFill>
                  <a:prstDash val="solid"/>
                </a:ln>
                <a:solidFill>
                  <a:schemeClr val="accent2">
                    <a:lumMod val="40000"/>
                    <a:lumOff val="60000"/>
                  </a:schemeClr>
                </a:solidFill>
                <a:effectLst/>
              </a:rPr>
              <a:t>802.11g</a:t>
            </a:r>
            <a:r>
              <a:rPr lang="zh-CN" altLang="en-US">
                <a:ln w="22225">
                  <a:solidFill>
                    <a:schemeClr val="accent2"/>
                  </a:solidFill>
                  <a:prstDash val="solid"/>
                </a:ln>
                <a:solidFill>
                  <a:schemeClr val="accent2">
                    <a:lumMod val="40000"/>
                    <a:lumOff val="60000"/>
                  </a:schemeClr>
                </a:solidFill>
                <a:effectLst/>
              </a:rPr>
              <a:t>采用和</a:t>
            </a:r>
            <a:r>
              <a:rPr lang="en-US" altLang="zh-CN">
                <a:ln w="22225">
                  <a:solidFill>
                    <a:schemeClr val="accent2"/>
                  </a:solidFill>
                  <a:prstDash val="solid"/>
                </a:ln>
                <a:solidFill>
                  <a:schemeClr val="accent2">
                    <a:lumMod val="40000"/>
                    <a:lumOff val="60000"/>
                  </a:schemeClr>
                </a:solidFill>
                <a:effectLst/>
              </a:rPr>
              <a:t>802.11</a:t>
            </a:r>
            <a:r>
              <a:rPr lang="zh-CN" altLang="en-US">
                <a:ln w="22225">
                  <a:solidFill>
                    <a:schemeClr val="accent2"/>
                  </a:solidFill>
                  <a:prstDash val="solid"/>
                </a:ln>
                <a:solidFill>
                  <a:schemeClr val="accent2">
                    <a:lumMod val="40000"/>
                    <a:lumOff val="60000"/>
                  </a:schemeClr>
                </a:solidFill>
                <a:effectLst/>
              </a:rPr>
              <a:t>相同的调频方法，但是其带宽更高并且兼容</a:t>
            </a:r>
            <a:r>
              <a:rPr lang="en-US" altLang="zh-CN">
                <a:ln w="22225">
                  <a:solidFill>
                    <a:schemeClr val="accent2"/>
                  </a:solidFill>
                  <a:prstDash val="solid"/>
                </a:ln>
                <a:solidFill>
                  <a:schemeClr val="accent2">
                    <a:lumMod val="40000"/>
                    <a:lumOff val="60000"/>
                  </a:schemeClr>
                </a:solidFill>
                <a:effectLst/>
              </a:rPr>
              <a:t>802.11b</a:t>
            </a:r>
            <a:r>
              <a:rPr lang="zh-CN" altLang="en-US">
                <a:ln w="22225">
                  <a:solidFill>
                    <a:schemeClr val="accent2"/>
                  </a:solidFill>
                  <a:prstDash val="solid"/>
                </a:ln>
                <a:solidFill>
                  <a:schemeClr val="accent2">
                    <a:lumMod val="40000"/>
                    <a:lumOff val="60000"/>
                  </a:schemeClr>
                </a:solidFill>
                <a:effectLst/>
              </a:rPr>
              <a:t>的设备</a:t>
            </a:r>
            <a:endParaRPr lang="zh-CN" altLang="en-US">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par>
                                <p:cTn id="9" presetID="12" presetClass="exit" presetSubtype="4" fill="hold" grpId="0" nodeType="withEffect">
                                  <p:stCondLst>
                                    <p:cond delay="0"/>
                                  </p:stCondLst>
                                  <p:childTnLst>
                                    <p:anim calcmode="lin" valueType="num">
                                      <p:cBhvr additive="base">
                                        <p:cTn id="10" dur="500"/>
                                        <p:tgtEl>
                                          <p:spTgt spid="6"/>
                                        </p:tgtEl>
                                        <p:attrNameLst>
                                          <p:attrName>ppt_y</p:attrName>
                                        </p:attrNameLst>
                                      </p:cBhvr>
                                      <p:tavLst>
                                        <p:tav tm="0">
                                          <p:val>
                                            <p:strVal val="#ppt_y"/>
                                          </p:val>
                                        </p:tav>
                                        <p:tav tm="100000">
                                          <p:val>
                                            <p:strVal val="#ppt_y+#ppt_h*1.125000"/>
                                          </p:val>
                                        </p:tav>
                                      </p:tavLst>
                                    </p:anim>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2" presetClass="exit" presetSubtype="4" fill="hold" grpId="0" nodeType="withEffect">
                                  <p:stCondLst>
                                    <p:cond delay="0"/>
                                  </p:stCondLst>
                                  <p:childTnLst>
                                    <p:anim calcmode="lin" valueType="num">
                                      <p:cBhvr additive="base">
                                        <p:cTn id="14" dur="500"/>
                                        <p:tgtEl>
                                          <p:spTgt spid="8"/>
                                        </p:tgtEl>
                                        <p:attrNameLst>
                                          <p:attrName>ppt_y</p:attrName>
                                        </p:attrNameLst>
                                      </p:cBhvr>
                                      <p:tavLst>
                                        <p:tav tm="0">
                                          <p:val>
                                            <p:strVal val="#ppt_y"/>
                                          </p:val>
                                        </p:tav>
                                        <p:tav tm="100000">
                                          <p:val>
                                            <p:strVal val="#ppt_y+#ppt_h*1.125000"/>
                                          </p:val>
                                        </p:tav>
                                      </p:tavLst>
                                    </p:anim>
                                    <p:animEffect transition="out" filter="wipe(down)">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ppt_y</p:attrName>
                                        </p:attrNameLst>
                                      </p:cBhvr>
                                      <p:tavLst>
                                        <p:tav tm="0">
                                          <p:val>
                                            <p:strVal val="#ppt_y+#ppt_h*1.125000"/>
                                          </p:val>
                                        </p:tav>
                                        <p:tav tm="100000">
                                          <p:val>
                                            <p:strVal val="#ppt_y"/>
                                          </p:val>
                                        </p:tav>
                                      </p:tavLst>
                                    </p:anim>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6" grpId="0" animBg="1"/>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 name="组合 23"/>
          <p:cNvGrpSpPr/>
          <p:nvPr/>
        </p:nvGrpSpPr>
        <p:grpSpPr>
          <a:xfrm>
            <a:off x="523880" y="500105"/>
            <a:ext cx="649860" cy="356238"/>
            <a:chOff x="779509" y="484063"/>
            <a:chExt cx="631151" cy="345982"/>
          </a:xfrm>
        </p:grpSpPr>
        <p:sp>
          <p:nvSpPr>
            <p:cNvPr id="25" name="矩形 24"/>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26" name="矩形 25"/>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27" name="文本框 26"/>
          <p:cNvSpPr txBox="1"/>
          <p:nvPr/>
        </p:nvSpPr>
        <p:spPr>
          <a:xfrm>
            <a:off x="1259140" y="433135"/>
            <a:ext cx="6551330" cy="521970"/>
          </a:xfrm>
          <a:prstGeom prst="rect">
            <a:avLst/>
          </a:prstGeom>
          <a:noFill/>
        </p:spPr>
        <p:txBody>
          <a:bodyPr wrap="square" rtlCol="0">
            <a:spAutoFit/>
          </a:bodyPr>
          <a:lstStyle/>
          <a:p>
            <a:r>
              <a:rPr lang="en-US" altLang="zh-CN" sz="2800" dirty="0" smtClean="0">
                <a:solidFill>
                  <a:schemeClr val="bg1"/>
                </a:solidFill>
                <a:latin typeface="时尚中黑简体" panose="01010104010101010101" pitchFamily="2" charset="-122"/>
                <a:ea typeface="时尚中黑简体" panose="01010104010101010101" pitchFamily="2" charset="-122"/>
              </a:rPr>
              <a:t>IEEE 802.11</a:t>
            </a:r>
            <a:r>
              <a:rPr lang="zh-CN" altLang="en-US" sz="2800" dirty="0" smtClean="0">
                <a:solidFill>
                  <a:schemeClr val="bg1"/>
                </a:solidFill>
                <a:latin typeface="时尚中黑简体" panose="01010104010101010101" pitchFamily="2" charset="-122"/>
                <a:ea typeface="时尚中黑简体" panose="01010104010101010101" pitchFamily="2" charset="-122"/>
              </a:rPr>
              <a:t>架构</a:t>
            </a:r>
            <a:endParaRPr lang="zh-CN" altLang="en-US" sz="2800" dirty="0" smtClean="0">
              <a:solidFill>
                <a:schemeClr val="bg1"/>
              </a:solidFill>
              <a:latin typeface="时尚中黑简体" panose="01010104010101010101" pitchFamily="2" charset="-122"/>
              <a:ea typeface="时尚中黑简体" panose="01010104010101010101" pitchFamily="2" charset="-122"/>
            </a:endParaRPr>
          </a:p>
        </p:txBody>
      </p:sp>
      <p:pic>
        <p:nvPicPr>
          <p:cNvPr id="4" name="图片 3"/>
          <p:cNvPicPr>
            <a:picLocks noChangeAspect="1"/>
          </p:cNvPicPr>
          <p:nvPr/>
        </p:nvPicPr>
        <p:blipFill>
          <a:blip r:embed="rId1"/>
          <a:stretch>
            <a:fillRect/>
          </a:stretch>
        </p:blipFill>
        <p:spPr>
          <a:xfrm>
            <a:off x="1626870" y="2541270"/>
            <a:ext cx="7019925" cy="3505200"/>
          </a:xfrm>
          <a:prstGeom prst="rect">
            <a:avLst/>
          </a:prstGeom>
        </p:spPr>
      </p:pic>
      <p:sp>
        <p:nvSpPr>
          <p:cNvPr id="5" name="文本框 4"/>
          <p:cNvSpPr txBox="1"/>
          <p:nvPr/>
        </p:nvSpPr>
        <p:spPr>
          <a:xfrm>
            <a:off x="1482725" y="1287145"/>
            <a:ext cx="3877310" cy="645160"/>
          </a:xfrm>
          <a:prstGeom prst="rect">
            <a:avLst/>
          </a:prstGeom>
          <a:noFill/>
        </p:spPr>
        <p:txBody>
          <a:bodyPr wrap="square" rtlCol="0">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在</a:t>
            </a:r>
            <a:r>
              <a:rPr lang="en-US" altLang="zh-CN">
                <a:ln w="22225">
                  <a:solidFill>
                    <a:schemeClr val="accent2"/>
                  </a:solidFill>
                  <a:prstDash val="solid"/>
                </a:ln>
                <a:solidFill>
                  <a:schemeClr val="accent2">
                    <a:lumMod val="40000"/>
                    <a:lumOff val="60000"/>
                  </a:schemeClr>
                </a:solidFill>
                <a:effectLst/>
              </a:rPr>
              <a:t>IEEE 802.11</a:t>
            </a:r>
            <a:r>
              <a:rPr lang="zh-CN" altLang="en-US">
                <a:ln w="22225">
                  <a:solidFill>
                    <a:schemeClr val="accent2"/>
                  </a:solidFill>
                  <a:prstDash val="solid"/>
                </a:ln>
                <a:solidFill>
                  <a:schemeClr val="accent2">
                    <a:lumMod val="40000"/>
                    <a:lumOff val="60000"/>
                  </a:schemeClr>
                </a:solidFill>
                <a:effectLst/>
              </a:rPr>
              <a:t>架构中最重要的元素是：接入点以及基本服务组</a:t>
            </a:r>
            <a:r>
              <a:rPr lang="en-US" altLang="zh-CN">
                <a:ln w="22225">
                  <a:solidFill>
                    <a:schemeClr val="accent2"/>
                  </a:solidFill>
                  <a:prstDash val="solid"/>
                </a:ln>
                <a:solidFill>
                  <a:schemeClr val="accent2">
                    <a:lumMod val="40000"/>
                    <a:lumOff val="60000"/>
                  </a:schemeClr>
                </a:solidFill>
                <a:effectLst/>
              </a:rPr>
              <a:t>BSS</a:t>
            </a:r>
            <a:endParaRPr lang="en-US" altLang="zh-CN">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300" advTm="0">
        <p14:pan/>
      </p:transition>
    </mc:Choice>
    <mc:Fallback>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 name="组合 34"/>
          <p:cNvGrpSpPr/>
          <p:nvPr/>
        </p:nvGrpSpPr>
        <p:grpSpPr>
          <a:xfrm>
            <a:off x="523880" y="500105"/>
            <a:ext cx="649860" cy="356238"/>
            <a:chOff x="779509" y="484063"/>
            <a:chExt cx="631151" cy="345982"/>
          </a:xfrm>
        </p:grpSpPr>
        <p:sp>
          <p:nvSpPr>
            <p:cNvPr id="36" name="矩形 35"/>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37" name="矩形 36"/>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38" name="文本框 37"/>
          <p:cNvSpPr txBox="1"/>
          <p:nvPr/>
        </p:nvSpPr>
        <p:spPr>
          <a:xfrm>
            <a:off x="1259140" y="433135"/>
            <a:ext cx="6551330" cy="521970"/>
          </a:xfrm>
          <a:prstGeom prst="rect">
            <a:avLst/>
          </a:prstGeom>
          <a:noFill/>
        </p:spPr>
        <p:txBody>
          <a:bodyPr wrap="square" rtlCol="0">
            <a:spAutoFit/>
          </a:bodyPr>
          <a:lstStyle/>
          <a:p>
            <a:r>
              <a:rPr lang="en-US" altLang="zh-CN" sz="2800" dirty="0" smtClean="0">
                <a:solidFill>
                  <a:schemeClr val="bg1"/>
                </a:solidFill>
                <a:latin typeface="时尚中黑简体" panose="01010104010101010101" pitchFamily="2" charset="-122"/>
                <a:ea typeface="时尚中黑简体" panose="01010104010101010101" pitchFamily="2" charset="-122"/>
              </a:rPr>
              <a:t>IEEE 802.11</a:t>
            </a:r>
            <a:r>
              <a:rPr lang="zh-CN" altLang="en-US" sz="2800" dirty="0" smtClean="0">
                <a:solidFill>
                  <a:schemeClr val="bg1"/>
                </a:solidFill>
                <a:latin typeface="时尚中黑简体" panose="01010104010101010101" pitchFamily="2" charset="-122"/>
                <a:ea typeface="时尚中黑简体" panose="01010104010101010101" pitchFamily="2" charset="-122"/>
              </a:rPr>
              <a:t>介质访问控制协议</a:t>
            </a:r>
            <a:endParaRPr lang="zh-CN" altLang="en-US" sz="2800" dirty="0" smtClean="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1243330" y="1104900"/>
            <a:ext cx="4758690" cy="460375"/>
          </a:xfrm>
          <a:prstGeom prst="rect">
            <a:avLst/>
          </a:prstGeom>
          <a:noFill/>
        </p:spPr>
        <p:txBody>
          <a:bodyPr wrap="square" rtlCol="0">
            <a:spAutoFit/>
          </a:bodyPr>
          <a:p>
            <a:r>
              <a:rPr lang="en-US" altLang="zh-CN" sz="2400">
                <a:ln w="22225">
                  <a:solidFill>
                    <a:schemeClr val="accent2"/>
                  </a:solidFill>
                  <a:prstDash val="solid"/>
                </a:ln>
                <a:solidFill>
                  <a:schemeClr val="accent2">
                    <a:lumMod val="40000"/>
                    <a:lumOff val="60000"/>
                  </a:schemeClr>
                </a:solidFill>
                <a:effectLst/>
              </a:rPr>
              <a:t>1 </a:t>
            </a:r>
            <a:r>
              <a:rPr lang="zh-CN" altLang="en-US" sz="2400">
                <a:ln w="22225">
                  <a:solidFill>
                    <a:schemeClr val="accent2"/>
                  </a:solidFill>
                  <a:prstDash val="solid"/>
                </a:ln>
                <a:solidFill>
                  <a:schemeClr val="accent2">
                    <a:lumMod val="40000"/>
                    <a:lumOff val="60000"/>
                  </a:schemeClr>
                </a:solidFill>
                <a:effectLst/>
              </a:rPr>
              <a:t>为什么需要介质访问控制协议？</a:t>
            </a:r>
            <a:endParaRPr lang="zh-CN" altLang="en-US" sz="2400">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1259205" y="1630045"/>
            <a:ext cx="8945245" cy="706755"/>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概括来说，每一个</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wifi</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接入点都有可能有非常多的终端，所以两个或者两个以上的用户可能使用了同一个信道，这样就可能会相互干扰，造成数据的丢失。</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1259205" y="2406015"/>
            <a:ext cx="6165850"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2 IEEE 802.11</a:t>
            </a:r>
            <a:r>
              <a:rPr lang="zh-CN" altLang="en-US" sz="2400">
                <a:ln w="22225">
                  <a:solidFill>
                    <a:schemeClr val="accent2"/>
                  </a:solidFill>
                  <a:prstDash val="solid"/>
                </a:ln>
                <a:solidFill>
                  <a:schemeClr val="accent2">
                    <a:lumMod val="40000"/>
                    <a:lumOff val="60000"/>
                  </a:schemeClr>
                </a:solidFill>
                <a:effectLst/>
              </a:rPr>
              <a:t>采用哪种协议？以及如何操作的？</a:t>
            </a:r>
            <a:endParaRPr lang="zh-CN" altLang="en-US" sz="2400">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1259205" y="2886075"/>
            <a:ext cx="8958580" cy="1014730"/>
          </a:xfrm>
          <a:prstGeom prst="rect">
            <a:avLst/>
          </a:prstGeom>
          <a:noFill/>
        </p:spPr>
        <p:txBody>
          <a:bodyPr wrap="square" rtlCol="0">
            <a:spAutoFit/>
          </a:bodyPr>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IEEE 802.11</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采用带冲突避免的载波监听多路访问（</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CSMA/CA</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CSMA</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：用户在发送数据的时候先检测信道。如果占用不发送数据。</a:t>
            </a:r>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CSMA/CA: </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即使用户监听到信道为空，也要等待一个随机的时间后再发送数据。</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文本框 5"/>
          <p:cNvSpPr txBox="1"/>
          <p:nvPr/>
        </p:nvSpPr>
        <p:spPr>
          <a:xfrm>
            <a:off x="1259205" y="3885565"/>
            <a:ext cx="5391785" cy="460375"/>
          </a:xfrm>
          <a:prstGeom prst="rect">
            <a:avLst/>
          </a:prstGeom>
          <a:noFill/>
        </p:spPr>
        <p:txBody>
          <a:bodyPr wrap="square" rtlCol="0">
            <a:spAutoFit/>
            <a:scene3d>
              <a:camera prst="orthographicFront"/>
              <a:lightRig rig="threePt" dir="t"/>
            </a:scene3d>
          </a:bodyPr>
          <a:p>
            <a:r>
              <a:rPr lang="en-US" altLang="zh-CN" sz="2400">
                <a:ln w="22225">
                  <a:solidFill>
                    <a:schemeClr val="accent2"/>
                  </a:solidFill>
                  <a:prstDash val="solid"/>
                </a:ln>
                <a:solidFill>
                  <a:schemeClr val="accent2">
                    <a:lumMod val="40000"/>
                    <a:lumOff val="60000"/>
                  </a:schemeClr>
                </a:solidFill>
                <a:effectLst/>
              </a:rPr>
              <a:t>3  CSMA/CA</a:t>
            </a:r>
            <a:r>
              <a:rPr lang="zh-CN" altLang="en-US" sz="2400">
                <a:ln w="22225">
                  <a:solidFill>
                    <a:schemeClr val="accent2"/>
                  </a:solidFill>
                  <a:prstDash val="solid"/>
                </a:ln>
                <a:solidFill>
                  <a:schemeClr val="accent2">
                    <a:lumMod val="40000"/>
                    <a:lumOff val="60000"/>
                  </a:schemeClr>
                </a:solidFill>
                <a:effectLst/>
              </a:rPr>
              <a:t>与</a:t>
            </a:r>
            <a:r>
              <a:rPr lang="en-US" altLang="zh-CN" sz="2400">
                <a:ln w="22225">
                  <a:solidFill>
                    <a:schemeClr val="accent2"/>
                  </a:solidFill>
                  <a:prstDash val="solid"/>
                </a:ln>
                <a:solidFill>
                  <a:schemeClr val="accent2">
                    <a:lumMod val="40000"/>
                    <a:lumOff val="60000"/>
                  </a:schemeClr>
                </a:solidFill>
                <a:effectLst/>
              </a:rPr>
              <a:t>CSMA/CD</a:t>
            </a:r>
            <a:r>
              <a:rPr lang="zh-CN" altLang="en-US" sz="2400">
                <a:ln w="22225">
                  <a:solidFill>
                    <a:schemeClr val="accent2"/>
                  </a:solidFill>
                  <a:prstDash val="solid"/>
                </a:ln>
                <a:solidFill>
                  <a:schemeClr val="accent2">
                    <a:lumMod val="40000"/>
                    <a:lumOff val="60000"/>
                  </a:schemeClr>
                </a:solidFill>
                <a:effectLst/>
              </a:rPr>
              <a:t>（以太网</a:t>
            </a:r>
            <a:r>
              <a:rPr lang="zh-CN" altLang="en-US" sz="2400">
                <a:ln w="22225">
                  <a:solidFill>
                    <a:schemeClr val="accent2"/>
                  </a:solidFill>
                  <a:prstDash val="solid"/>
                </a:ln>
                <a:solidFill>
                  <a:schemeClr val="accent2">
                    <a:lumMod val="40000"/>
                    <a:lumOff val="60000"/>
                  </a:schemeClr>
                </a:solidFill>
                <a:effectLst/>
              </a:rPr>
              <a:t>）</a:t>
            </a:r>
            <a:r>
              <a:rPr lang="zh-CN" altLang="en-US" sz="2400">
                <a:ln w="22225">
                  <a:solidFill>
                    <a:schemeClr val="accent2"/>
                  </a:solidFill>
                  <a:prstDash val="solid"/>
                </a:ln>
                <a:solidFill>
                  <a:schemeClr val="accent2">
                    <a:lumMod val="40000"/>
                    <a:lumOff val="60000"/>
                  </a:schemeClr>
                </a:solidFill>
                <a:effectLst/>
              </a:rPr>
              <a:t>对比</a:t>
            </a:r>
            <a:endParaRPr lang="zh-CN" altLang="en-US" sz="2400">
              <a:ln w="22225">
                <a:solidFill>
                  <a:schemeClr val="accent2"/>
                </a:solidFill>
                <a:prstDash val="solid"/>
              </a:ln>
              <a:solidFill>
                <a:schemeClr val="accent2">
                  <a:lumMod val="40000"/>
                  <a:lumOff val="60000"/>
                </a:schemeClr>
              </a:solidFill>
              <a:effectLst/>
            </a:endParaRPr>
          </a:p>
        </p:txBody>
      </p:sp>
      <p:sp>
        <p:nvSpPr>
          <p:cNvPr id="7" name="文本框 6"/>
          <p:cNvSpPr txBox="1"/>
          <p:nvPr/>
        </p:nvSpPr>
        <p:spPr>
          <a:xfrm>
            <a:off x="1243330" y="4345940"/>
            <a:ext cx="9240520" cy="1014730"/>
          </a:xfrm>
          <a:prstGeom prst="rect">
            <a:avLst/>
          </a:prstGeom>
          <a:noFill/>
        </p:spPr>
        <p:txBody>
          <a:bodyPr wrap="square" rtlCol="0">
            <a:spAutoFit/>
            <a:scene3d>
              <a:camera prst="orthographicFront"/>
              <a:lightRig rig="threePt" dir="t"/>
            </a:scene3d>
          </a:bodyPr>
          <a:p>
            <a:r>
              <a:rPr lang="en-US" altLang="zh-CN" sz="2000">
                <a:ln w="10160">
                  <a:solidFill>
                    <a:schemeClr val="accent5"/>
                  </a:solidFill>
                  <a:prstDash val="solid"/>
                </a:ln>
                <a:solidFill>
                  <a:srgbClr val="FFFFFF"/>
                </a:solidFill>
                <a:effectLst>
                  <a:outerShdw blurRad="38100" dist="22860" dir="5400000" algn="tl" rotWithShape="0">
                    <a:srgbClr val="000000">
                      <a:alpha val="30000"/>
                    </a:srgbClr>
                  </a:outerShdw>
                </a:effectLst>
              </a:rPr>
              <a:t>CSMA/CD:</a:t>
            </a:r>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带冲突检测的载波监听多路访问。其操作区别：用户在传输数据的同时，也会监听信道，如果此时监听到与别的用户的数据传输信号冲突，则立即停止，随机等待一定的时间后再重新发送。</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advTm="5000">
        <p14:prism isInverted="1"/>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p:tgtEl>
                                          <p:spTgt spid="6"/>
                                        </p:tgtEl>
                                        <p:attrNameLst>
                                          <p:attrName>ppt_y</p:attrName>
                                        </p:attrNameLst>
                                      </p:cBhvr>
                                      <p:tavLst>
                                        <p:tav tm="0">
                                          <p:val>
                                            <p:strVal val="#ppt_y+#ppt_h*1.125000"/>
                                          </p:val>
                                        </p:tav>
                                        <p:tav tm="100000">
                                          <p:val>
                                            <p:strVal val="#ppt_y"/>
                                          </p:val>
                                        </p:tav>
                                      </p:tavLst>
                                    </p:anim>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2" grpId="0"/>
      <p:bldP spid="6" grpId="0"/>
      <p:bldP spid="7" grpId="0"/>
    </p:bldLst>
  </p:timing>
</p:sld>
</file>

<file path=ppt/tags/tag2.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0NTA2MjgzNDc2NSIsCiAgICJHcm91cElkIiA6ICIyNjk1MTA4ODciLAogICAiSW1hZ2UiIDogImlWQk9SdzBLR2dvQUFBQU5TVWhFVWdBQUJoVUFBQU5kQ0FZQUFBQ1RRZjFKQUFBQUNYQklXWE1BQUFzVEFBQUxFd0VBbXB3WUFBQWdBRWxFUVZSNG5PemRkM2lVVmQ3RzhUdkpwRGNTQ0tFVGV1OGxnTko3RXdRTFlnRXJWblJYWGR0YTFuY1gxN1oyc1NBV1FGQjZFYVQzRHFFVElQVDBSbnFmekx4L2hJd1pNcE5NS0Fiays3a3VMNW1ublBuTjhHU1luUHM1NXpnWnMwNmJCUUFBQUFBQUFBQUFVQTdueWk0QUFBQUFBQUFBQUFEY0dB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UFBQUFBQUNBUXdnVkFBQUFBQUFBQUFDQVF3Z1ZBQUFBQUFBQUFBQ0FRd2dWQUFBQWdLdm9VRmlZc3JPeWJPNkxDQS9Yd1QxN0xJL1RVMVAvckxLczVPWG1LaTQ2MnVZK3M5bXNUYXRYSy9YQ2hUKzVLc2RkU0VyU3JzMmJLN3NNQUFBQTRLWmtxT3dDQUFBQWdNdGhOQnAxSmlKQ0o0NGMwZkE3N3Fqc2NpUkpjVEV4bXZuMTErcmNvNGZ1bkRDaDFQNU5xMWZyN01tVGF0dTVzOUpTVXZUQm0yK3FaZHUyR2oxK3ZEeTl2RW9kZi9yRWlTdXV5VDhnUUZXRGdxeTI3ZG0yVFV0KytVVVBQUEdFV3JWdmI3WHYyS0ZEK20zZVBQbjQrcXBqdDI1WC9Qelh3cy9mZnF2SXMyZmw0ZW1wdHAwN1YzWTVBQUFBd0UyRlVBRUFBQUEzak9TRUJCMC9ja1RIanh6UjZSTW5sSitYSjBrVkRoVjJiOTJxeUxObnI2aVdNZmZlVzJyYnhwVXI1ZXpzckg3RGh0azh4OVhWVllXRmhaS0tPdnZIM0h1djVzK2NxWE9uVCt1K3h4NVRuWkFRcStPLy92RERLNnBSa25vTkhHajEvcGpOWm0zYnNFSFZnb1BWb20zYlVzZHZYck5HQmxkWGVmbjRLQ0k4M0dhYlRWcTBLTFh0cFVtVHJxak9EcUdoR3ZmUVF3NGRlOC9ERCt2amYvOWI4MmZNVUwyR0RWVWxNUENLbmhzQUFBQ0E0d2dWQUFBQWNNTjQ3L1hYTFg5MjkvQzQ3SFlpamg3VmdSTFRFRjJPUzBPRkMwbEoycjlybDdyZWVtdXBrUUhGM056ZFZXZzBXaDUzQ0ExVmpkcTFOZXViYit3K1Q4ZHUzZFM5ZCsvTHF2R0xkOTh0dGUzUTNyMUtpby9YdUljZWtyT3o5V3lvWnlJaWRPcjRjVW5TOTU5OVpyZmRkNy8rMnVaMkh6OC9kYjMxMWxMYmorN2ZyN2lZR0x0aHk3cmx5MHR0eTh6STBKNnRXKzNXVUt0T0hhV25wU2xzNTA0NU96blpQS2JQa0NGMnp3Y0FBQUJ3ZVFnVkFBQUFjTU9vR3hLaXBxMWFxV21yVnFwUnE1YmVmTzY1eTJwbi9LT1BhdnlqajlyYzkvNGJieWdwUGw3LytmeHpHVnhkSFc1enpiSmxNcmk2YXNESWtaS2tnb0lDdVY1eXZwdWJtNlNpcVpzTWhxS3Y0a0hCd1pydzVKTktUMDNWL3QyNzFiNUxGNnR6L1B6OVZhOWhRNGZyS0l2SlpOS2FaY3RVcTI1ZHRlL2FWWkkwZTlvMFZhOVpVLzJHRGRPeXVYTWxGWTF1Nk5HM3I5VzVKNDRlMVlLWk0xVy9VU083N2Z2NitXbndxRkdsdHFja0p5c3VKc2JtUHNsMnFKQ2VtcW9WQ3hlVys1cFdMbHBrZHgraEFnQUFBSEQxRVNvQUFBRGdodkgwSzY5WS9sdzg5ZEhWbHAyWktVOHZyd29GQ3JGUlVRcmJzVU1EUjQ2VXI1K2ZvczZlMWJSUFB0SG9lKzVSU09QR1NrMUpVZHFGQzBxTWo1Y2t6Wmc2VlJucDZVcE5TVkZXUm9aVlc2M2F0eThWUmh6WnYxOTFRMExrVjZXS3BLTEFZdVpYWDZudnNHRUt1YVNUUHlVNVdWdlhyVlB2UVlOSzFibDd5eGJGeDhicWlSZGZsSk9Ua3lMQ3c3Vi85MjcxSERCQU96ZHZWdFM1YzZwZHI1NTJidDZzN24zNktMQmFOVWxTV2txS1ZpMVpJazh2TDkzOTRJTU92eTlYdy9DeFk5WEx4bXNweTV6cDA3VnY1ODVyVkJFQUFBQndjeU5VQUFBQUFDNHFOQnFWbTVPajRGcTFIRDdIYkRacjBjOC9xMHBnb0tYeisvZEZpNVNmbDZla2hBVE4vdTY3VXVla0pDY3JvRm8xMVEwSmtYOWdvQUlDQStVZkVLQXFnWUdXRVF6Rjh2THl0SERXTERWbzBrVDNQdmFZSk9uSXZuMDZkdml3K2d3Wm9oMGJONnBqdDI1eWMzZVhWQlFjYkZ1L1hyMEhEN1pxSnlzalE3OHZXcVQyWGJvb3BIRmptVXdtL1Radm5yd3ZMc2c4OWYzMzFiUlZLOTAvYVpJKytmZS85ZFBVcVhyOHhSZGxMQ2pRZDU5OG9wenNiRDM0OU5OMnAzWUNBQUFBY0hNZ1ZBQUFBQUF1U2twSWtNbGtVdldhTlIwK1o4ZkdqVHA3NnBRNjkraWgvYnQyNlVKU2tpTEN3OVY3MENDRjl1b2wvNEFBeTMvaEJ3OXF4WUlGdW5mU0pBVTcrQnp1N3U0YU9uYXNmdjMrZTNVNWNrUk5XN1hTN3ExYlZhTldMZmtIQkdqYXh4L3JRbkt5aG8wWm84TENRdTNldGsxdE9uYVVyNStmVlR2UmtaSEt6c3JTb2JBd0hYemlDWmxNSmtuU25STW1LQ2NyU3o2K3ZycHI0a1M1dWJ2cmdTZWUwTlQzMzllMy8vdWZjckt6bFo2YXF2c25UYks1UUhOSnNWRlJaUzdZZktXTE9RTUFBQUNvZklRS0FBQUF1S2tzbURYTDdyNjBDeGNrU1lseGNXVWVWNnhhVUpDY0xpNTJ2R2ZiTnUzYnRVdUZScU9xQkFacXdJZ1Jjbk4zVjVkYmJyRWNIM1ArdkNRcEp6dmJabnRtczFtRlJtT3BxWmM2aG9acTE2Wk5XanhuanNZLytxaE9IanVtMGZmY284QnExZFJyNEVCdFhMVktYWHIwMExuVHA1V2VtbHBxUFFSSmF0U3NtU1krOVpSOC9meFVXRmlvYi83M1A5V3BYMStkdW5lWGs1T1Rubi9yTGN2elZxOVpVMjA3ZDliT1Rac2tTVDBIREZDTHRtM0xmVDk4L2Z6VTNjWnpIOXE3VjdGUlVScGtaMDJGVllzWGw5czJBQUFBZ09zRG9RSUFBQUJ1S3NVZDVXV0ppWXhVVEdSa3VjZUZOR3FraDU5OVZxMDdkSkN2bjU4MnJWNnRsWXNYYTlTNGNaYnBpRXJ5dVRoNklEWXlVZ1g1K1VwT1NGQlNRb0tTRXhPVmZQSC92UWNOS3RYNTd1VGtwSkYzMzYzUDMzbEgwei83VE40K1B1cDhNYXpvTzNTbzltemZyc1Z6NWlndE5WVU5talN4dVppeWk0dUxKUmlZKytPUE1rc2FjLy85Y25KeWtpUkxvQkI5N3B3V3o1bWpjNmRQcTFiZHVzck55ZEhtTld0MCtzUUo5Umt5UkswN2RKRHp4U0RGMXV2clAyeFlxZTJKY1hHS2pZcXl1VThpVkFBQUFBQnVKSVFLQUFBQXVLbTgrL1hYZHZkOStOWmJTa2xPMWxzZmZWUnFiWU95dUxtN0t6RStYbXVYTDFmYnpwM1ZzbDA3U1ZMMCtmTTZFeEZoQ1E0U1ltTWxTWXRtejdhYzYrSGhvY0NnSUFYWHJxMVc3ZHVyU2N1V05wK2pUdjM2NmhBYXFyQWRPelJneEFqTFlzNXU3dTRhUEdxVTV2NzRveVRwNGNtVHk2ejFURVNFOW03ZnJnRWpSbGhOd1JSOS9yeldyMWlody92MnlkblpXWDJIRHRYQWtTTlZVRkNnNWZQbWFkZVdMWnIxelRmeThmTlQreTVkMUsxWEx3WFZxQ0ZKS2l3c2xDUkxRSEUxRkUvUDlOdjgrZnB0L3Z5cjFpNEFBQUNBSzBPb0FBQUFBS2hvUFlDRTJGZzFiOTFhQm9OQmgvZnRVMjVPampyMzZGSHV1WVdGaGZwbCtuUzVlM2hvMUxoeGx1M2hCdzlxOWRLbDh2VHlVdFdnSUlVMGFxU0RGMGNUREI0MVNsV3JWNWVQcjY5eXNyTVZFeG1wUnMyYWxmazh4U01FRXVQanJiYTM3OUpGaTJiUGxwT1RreHFXMFVaK1hwN20vdlNUYXRhcG83NURoMXEyLy9yREQ5cTdmYnNrcVZtclZocCs1NTJXd01IRnhVVmo3cnRQM1hyMzFxb2xTeFIrOEtDMnJGMnJqdDI2L2ZINmpVWkprcnVIUjdudmxhT01CUVdTcEpidDJxbE9TRWlGemkyZWJna0FBQURBMVVlb0FBQUFBRWphdG42OUpGazZ5MzlmdUZDSjhmRU9oUXJMNXM1VjVObXpHbnYvL1VwS1NORFIvZnNWSHh1cnRwMDdxM3VmUHZMMjhiRWNHeGNkcllLQ0Fzc1VSWVdGaGZwNTJqUkZIRDJxeWErOXBscDE2OXA4anBqSVNPM2R2bDJCMWFycHdPN2Q2dEczcjBJdXRyRmwzVG9WNU9kTGtqYXZYbTBWR0JRem1VejZlZG8wSlNja3FQZmd3ZHE0YXBWU2s1TjFJU2xKL1ljUFYwNTJ0aG8xYTZhUXhvMVZrSit2cUhQblNyVXhZTVFJZFF3TlZYcGFtbXJYcTJmWm5wK1hKMG5LU0V2VDJ1WExTNTBYRngwdFNUYjMyWk9kbFNWSmF0KzFxOXAxN3V6d2VaSlVOU2hJMFRicUJ3QUFBSERsQ0JVQUFBQncwMHRPU05EZUhUdmtYNldLV25Yb1VLRnpFK1BpTElIRS9Ca3pMTnRkWFYzVmM4QUFxMEJCa3VvMWJLaTlPM2FvSUQ5ZnpzN08rbm5hTkowNGNrUjloZ3l4R3loSTBySjU4K1RyNzY4blgzcEpINzM5dHBiOStxdWVldmxsWldaa2FOM3k1V3JUc2FPTVJxUFdyVmloemoxNnlOZmZ2MVFiSjQ4ZGt5UnRYTGxTbmw1ZUNxaGFWY0cxYXFsQmt5WnEwS1NKWHBvMHFkelg2K1BucDlmZmY5OXFXMVptcGlRcEtTR2h6UFVSS3JKMlFrcHlzaVRKUHlEQTRYT0t0ZS9TUmUyN2RLbndlUUFBQUFES1I2Z0FBQUNBbTk3aU9YTlVhRFJxd01pUkRxK2xzSFhkT2pWdTNselZxbGRYZ3laTlZLMTZkUVhYcXFYcU5XcW9lczJhcWhJWWFIT05nY1l0V21qWGxpM2F0MnVYOXUzY2FWa0FlZWp0dDh0c050czhaKy8yN1RwMTdKanVtamhSdm41KzZqOTh1SmJNbWFNRGUvYm9jRmlZVElXRkduN0hIU3JJejlkSGI3K3RsWXNYNjQ0SEhyQnF3OW5aV1E4OC9yaThmSHhVTlNoSW5sNWVObDlYaTdadDFiMVBINXY3NXMrWVlWay9vYVMwbEJSSlJTTVpCbzRjV1dyL25PblR0Vy9uVHJ2cldkZ0tNK0ppWWlSSlFjSEJOczhCQUFBQVVEa0lGUUFBQUhCVDI3UjZ0WTRmT2FLR1RadXF5eTIzT0h6ZTh2bno1ZVRzckg5Lzlwa2VmK0VGaDg5cjNycTFYRjFkTlgvR0REazdPMnZVdUhIcTBiZXZKR25xZSsrcFdaczI2ajlzbU9YNHJNeE1MWnM3VncyYk5yVk16ZFN0WjA4bHhNWXE3Y0lGSFFvTDA1RFJveFZRdGFva3FWUDM3dHF6Ylp0dTZkZXYxSE0zYmRXcTNQcXFCQWFxbVozajNOemNsSk9UVTJwN1FseWNwS0pwaDY2V2N5ZFBLckJhdFZJalBRQUFBQUJVTGtJRkFBQUEzREMrKy9SVHk1L05KcFBON1E5UG51eHdld2QyNzlieStmUGw2K2VudXg5ODBPWW9BVnZ5OC9Ka05CcEwzVVZmV0Zpb21NaEluWW1JMEptSUNBVlVyYXJiN3I3YnNqOGpMVTIvelordmdvdUxFSThlUDE2aFBYc1d2UjZ6V2RHUmtRcThwR00rTFRWVkFWV3I2bzRISHJEVTUySXc2UGJ4NC9YREYxK29kdjM2NmoxNHNPWDRnU05IS2ljN1cyNXVibVcraHFUNGVKMDVlVkpuVDU2VXQ0K1BobzBkNjlCcnQrVk1SSVFrV2EyemNDV1NFaElVSHh0cmVXOEFBQUFBWEQ4SUZRQUFBSERET0hIa1NJVzJsMlg3aGcxYVBHZU8zRDA4TlBIcHAxVWxNTkJxdjR1TGk2U2lCWU85dkwydDlpWEd4MHNxdWpNLzh1eFpIUW9MMC9uVHB4VjE5cXdsTUtnV0hLem1iZHBJa2pJek1yUjU5V3B0WGI5ZXhvSUNkUWdOMWFHd01HM2ZzRUVkdW5hVm03dTdraE1UWlN3b0tMV3VRcTA2ZFRSMHpCaWJyK0dCSjU1UVZtYW1uSjJkTGR2OEF3SjAvK09QbHpvMkpUbFplN2R2VitTWk16cC81b3hsSVdRWEZ4ZjFHVExFNGZmdFVyazVPVHArK0xEOHExUlJjSzFhbDkxT1NUczJicFNrQ2kvUURBQUFBT0RhSTFRQUFBREFEY1BlblB3VmtaMlZwVVd6Wit2QTd0M3k4ZlBUdzVNbjIxd2d1VWJ0Mm9xTGlkRXYwNmVyVGFkT2xwQ2hvS0JBT3padGtpVFZDUWxSMU5tejJyaHlwYW9GQjZ0VDkrNXExS3laR2pSdEtsOC9QMFdlUGF0NVAvMmtmVHQzeW1nMHFrR1RKaG8yZHF6cU5XaWd1aUVoV3ZMTEw1cjJ5U2NhYzk5OUN0dXhRNUxVc0dsVGgxK0xzN096ZlAzOEpFbkdnZ0xsNWViSzNkTlRMaTR1aWdnUGwxUTBxa0dTY3JLenRYcnBVaGtNQnRWcjJMQ296c2FOVmE5Ukk3bTZ1bHJhakRsL1hodCsvOTMyZTVlZFhXbzB4N1lORzFSUVVLRDJvYUVPMVd3Mm0yVXltU3p2NTduVHB5WEowbTdxaFF2YXNYR2pnbXZWVXNObXpSeDlLd0FBQUFEOFNRZ1ZBQUFBY05QSXpzclNCMis4b2F6TVREVnMybFRqSDNsRXZ2NytObzhkY3Z2dGlvK04xYkhEaDNYczhHR3JmVTVPVG1yUnRxMTZEaGdnU1dyWnZyMzhxMVN4T3Vic3laUDY2b01QWkRhYjFhaFpNL1VaTWtSTlc3YTA3TCtsWHo5bFpXUm8zWW9WK3VoZi81SWsxV3ZRUUhYcTE3K3MxNWFha3FMM1gzKzlWSjNGejFtelRoMDk5dmUvcTM3RGhqS1VDQkV1ZGU3MGFVdEh2eTArRjBNTVNjcE1UOWY2RlN2a1lqRG9sb3ZyUXBRblB5OVBieno3ckF3R2cxd01CdVhsNWtxU1paVERtbVhMVkZCUW9FRzMzZWJ3ZEZRQUFBQUEvanlFQ2dBQUFMaHBlSGw3cTN1ZlB2TDE4MU5vcjE1bGRsb0hWSzJxNTE1L1hkbFpXU3JJei85amg1T1R2THk4NUZwaXpRSVBUODlTNTRjMGJxeTdIM3hRdGVyV3RUc3QwS0JSbzlTcVF3Y2REZ3VUazVPVGVseXl1SEpvcjE2cTE3Q2hRNit0YWxDUWhvNFpvOExDUXBrdmpnUm8xS3laNVh3bkp5YzFLdWZPLzNvTkdxaE5wMDdxTlhDZ3pmMC9mL3V0SlFTUUpHOWZYelZ1M2x5MTY5V1RmMENBM1hhRGdvTVYwcWlSSk1uZHcwTU5telpWZW1xcVRDYVRmUHo4MUtCeFkwc29NWGowYUxsN2VLaDFodzRPdlc0QUFBQUFmeTRuWTlacGMyVVhBUUFBQU9ER2xKdWJLMWRYVjh0MFJnQUFBQUQrMmhpcEFBQUFBT0N5ZVhoNFZIWUpBQUFBQVA1RXpwVmRBQUFBQUFBQUFBQUF1REVRS2dBQUFBQUFBQUFBQUljUUtnQUFBQUFBQUFBQUFJZXdwZ0lBQUFBdW04bHNWdmp4Y3pweTRveHljdklxdXh6Z3Ftclh1cEhhdDJwUzJXVUFBQUFBMXhWQ0JRQUFBRnlXVTJlak5lV1RtVHA5THFheVN3R3VpWWthU3FnQUFBQUFYTUxKbUhYYVhObEZBQUFBNE1heWROVTJmVHB0cmtMcTF0SzlZd2VxU2NPNnFoa2NLR2NucDhvdURRQUFBQUJ3RFRGU0FRQUFBQlZ5Nm15MFBwMDJWeU1HOU5DVEQ0MlJxOEdsc2tzQ0FBQUFBUHhKV0tnWkFBQUFEak9aelhybjAxa0txVnVMUUFFQUFBQUFia0tFQ2dBQUFIQlkrUEZ6T25VMld2ZU9IVWlnQUFBQUFBQTNJVUlGQUFBQU9PeklpVE9TcENZTjYxWnlKUUFBQUFDQXlrQ29BQUFBQUlmbDVPUkprbW9HQjFaeUpRQUFBQUNBeWtDb0FBQUFnQXB6ZG5LcTdCSUFBQUFBQUpXQVVBRUFBQUFBQUFBQUFEaUVVQUVBQUFBQUFBQUFBRGlFVUFFQUFBQUFBQUFBQURqRVVOa0ZBQUJ3dVJLU1VuVW8vTFRPUjhYcGZFeUNvbUlTbFptWnJleWNQR1huNXNob05GVjJpYmhKR0F6Tzh2THdsSmVudTN4OHZGU25WcERxMWFxdWVuVnFxRTJMaHFwZXJVcGxsd2dBQUFBQXdGVkJxQUFBdUdHWVRDYnRPM3hTRzdmdFU5aWhFOHJPS1ZEYjFxM1VvSDQ5OWJxMXRlclVycTBxL243eTh2S1VsNmVYREFhWHlpNFpOd21qc1ZEWk9kbkt6czVSYWxxNm9xS2pkVDRxV3B0M1IraUw3eGZKeTlOVkhkczBWZThlSGRTaGRXTTVPek5ZRkFBQUFBQndZeUpVQUFCYzkrSVRVN1I0eFdhdDJieFhWYXRXMDRBK3ZYWEhtSHZVSUtSK1paY0dTSklNQmhmNStmckt6OWRYTllLcnEzblR4bGI3ejV3OXA5MWgrelh0NTVXNmtQeXpCdlRxcE51RzNLcmdvSUJLcWhnQUFBQUFnTXREcUFBQXVHNUZ4U1JxOXNMVjJyenJpSVlQSHFqL3ZmTWYxYTlYdDdMTEFpcXNRVWg5TlFpcHI3dkdqTks1ODVINmJkVWFQZnJDQityWnRaWHV1WDJnNnRRS3F1d1NBUUFBQUFCd0NLRUNBT0M2azUyYnB4L25yTkNxalhzMTVyWVIrdVdINStUajdWM1paUUZYUmYxNmRmWGtJdy9xZ1h2dTByeEZTL1hNYTU5cVVPOU9takJ1cUx3ODNDdTdQQUFBQUFBQXlzU0V2Z0NBNjhybW5RYzA4WmtweXNwejBjeHZwMnJpdmVNSUZQQ1g1T1B0clluM2p0T01iNzlVWnE2TEpqNHpSVnQySHF6c3NnQUFBQUFBS0JNakZRQUExNFg4L0FKTi9XR1JkaDg4cGJkZWZVVnRXcldvN0pLQVA0Vy9uNTllL3Z0a0hUb1NyaWtmZktTOUIwL29pUW1qNU9ibVd0bWxBUUFBQUFCUUNpTVZBQUNWTGo0eFJVKzk4ckhTc3FYdnZ2aVlRQUUzcFRhdFd1aTdMejVXV3FaSlQ3M3lzZUlUVXlxN0pBQUFBQUFBU2lGVUFBQlVxck5SY1pyODJpY2FQSENRL3ZYcVArVGw2Vm5aSlFHVnhzdkxTLzk2N1NVTkhqaElrMS83Uk9laTRpcTdKQUFBQUFBQXJCQXFBQUFxemZHVDUvWDhHMS9xOFVjZTF0MWpSbGQyT2NCMTQrNHhvL1g0d3cvcDcyOThxZU1uejFkMk9RQUFBQUFBV0JBcUFBQXF4ZG1vT0wwNlpacGVmdjVaRGVqVHE3TExBYTQ3QS9yMjFzdlBQNnRYcDB4anhBSUFBQUFBNExwQnFBQUErTlBGSjZib3BiZS8wdE9QUDZwdVhUcFhkam5BZGF0Ymw4NTZldElqK3NmYlh5a2hLYld5eXdFQUFBQUFnRkFCQVBEbnlzOHYwRC8vTzAxM2pybWRFUXFBQXdiMDdhMDd4OXl1MTk3NVZ2bjVCWlZkRGdBQUFBRGdKa2VvQUFENFUwMzlZWkhxMWcxaERRV2dBdTRlTTFwMTZ0VFgxQjhYVjNZcEFBQUFBSUNiSEtFQ0FPQlBzM25uQWUwK2VFb3YvZTJaeWk0RnVPRzgvTGRudEh0L2hMYnNQRmpacFFBQUFBQUFibUtFQ2dDQVAwVjJicDQrbTdaQXJ6Ny9uTHc4UFN1N0hPQ0c0K1hscFZkZitKcyttN1pBMmJsNWxWME9BQUFBQU9BbVJhZ0FBUGhUL0RobmhicDA2cXcyclZwVWRpbkFEYXROcXhicTFMR2pmcHl6b3JKTEFRQUFBQURjcEFnVkFBRFhYRlJNb2xadDNLc25IM213c2tzQmJuaFBQdnFnVm03WXE2aVl4TW91QlFBQUFBQndFeUpVQUFCY2M3TVhydGFZMjBiSXo4KzNza3NCYm5qK2ZuNGFjOXR3elY2NHBySkxBUUFBQUFEY2hBZ1ZBQURYVkh4aWlqYnZPcUk3Um8rczdGS0F2NHc3Um8vVWxsMkhsSkNVV3RtbEFBQUFBQUJ1TW9RS0FJQnJhdkdLelJvK2VLQjh2TDBydXhUZ0w4UFh4MGREQnczVTRoV2JLN3NVQUFBQUFNQk5obEFCQUhETm1Fd21yZG04VjhNSERhanNVb0Mvbk9HREIyck5wcjB5bVV5VlhRb0FBQUFBNENaQ3FBQUF1R2IySFQ2cHFsV3JxWDY5dXBWZEN2Q1hFMUt2cmdJQ3Eyci9rWk9WWFFvQUFBQUE0Q1pDcUFBQXVHWTJidHVuQVgxNlYzWVp3Ri9Xd0w2OXRXSHIvc291QXdBQUFBQndFeUZVQUFCY00yR0hUcWhMeC9hVlhjWjFhZitPamRxK2JwbkR4MjlmdDB6N2QyeThvdWVNT1hkS0NUR1JWOVRHamV4c3hOSEtMdUdxNjl5eHZmWWRQbEhaWmVBU2g4TENsSjJWWlhOZlJIaTREdTdaWTNtY25scjJZdHNtazBsbXM5bnUvdmpZV0sxWnRrd0pzYkVWcWpFbE9WazUyZGxsSGxPUW42K29jK2NxMUM3K0hGeGpONmR6cDA0cElqeGNoWVdGTnZlZlBIWk1tMWF0K3BPcktpMGpQVjE1dWJtbHRxZWxwcXJRYUt5RWlpckdaREpWeXRTQ1pmMGMvbGxpSXEvdjc0bG5UNTJxN0JKc3VwcWZ5V1hadDNPbndnOGVyUEI1RmJtMnRxeGRxMVBIamxYNE9TNjFZTllzclY2NnRFTG5YTXM2NDJOamxaeVlhTFV0T1NGQmg4TENsSldSNFhBN3hlelZ1bmY3ZG0xWnU3YkM3VjBxL09CQkpjYkhsOXArK3NRSmhlM1lVYUcyQ28zR010L2JyTXhNRmVUblY3aEd3RkRaQlFBQS9wcmlFMU9VblZPZ0JpSDFLN3NVdTh4bXM1eWNuSzc1T2Jhc1hQQ2pFbU9qMUwzZkNJZU9uLy85cHdxcVdVZnR1MTMreUkvLy9mTUpCZFdzbzVmZW0xN2hjM095TXpYajgvK29RL2UrNnRKejBHWFhjQ1dtL3VjRlpXV2s2WVgvZnF2OHZGek4rdksvNnRwN3NGcDE3Rjd1dVdzVy82emY1LzJnUjE3OGo1cTM3WEpONmpNYUM3VDU5d1hxTWVBMnVYdDRTcEpTa3hPMTRNZFBWYXRlSXcyNVkrSlZmODZHSWZXVm1aV3ZoS1JVVmE5VzVhcTNqNHFMaTRuUnpLKy9WdWNlUFhUbmhBbWw5bTlhdlZwblQ1NVUyODZkbFphU29nL2VmRk10MjdiVjZQSGo1ZW5sWlhWc1JucTZmdmo4YzdYdjJsVTlCOWhlbXlacyszWnRXTGxTalZ1MHFGQ2QvMzMxVmZVYk5reURSNDJ5ZTh6OG1UTjFaUDkrdmZqMjIvS3J3dlYxdmVBYXUzNUZuenVudkx5OHE5Sld3NlpOUzIxYnQyS0ZUaHc1b24rKzk1NjhmWDFMN1QrOGI1KzJiOWlnWG9NcTU5L3BZdjkrOFVYMUdqaFF3Kys0dzJyN3pLKytVbTV1cnA1LzY2MHJmbzZZeU1nS2RZQjM3dEhEb2VQV0xWK3VsWXNYcTJXN2Rwcnc1Sk1PdDUrU25LenNyQ3laVFNZVm1rd3lGUmJLYURUS1dGQWdvOUdvL0x3ODVlZmxLVGNuUjdtNXVjckp6bFpPVnBZeU16S1VsWkdoOUxRMCtmcjdYNVgzNW5LdFdMQkFHMWF1MVBoSEgxVzd6cDBkT21mSHBrMVg1YmtOQm9QbDc4aHNOdXVucVZQbEh4Q2cwZmZjWXpsbSs0WU5XalI3dHU2YU9GR2R1cGYrN21jeW1mVDZNODhvcUVZTlBmZjY2MWVsTGtkY3pjL2s4c3laUGwxQndjRnEwYmF0dytjY08zeFlxNVlzMGYyVEppbWdhdFZ5ajEvNjY2OEs3ZFZMalpvM3IxQnRsOXE1YVpPQ2dvTTFjT1RJNjZMT0ZRc1dLUHpnUWIwOFpZcWwvZTBiTjJyem1qVjY0aC8vc1BtWmFrOXFTb3ErLy9SVDlSa3lSQjFDUTYzMnJWbTJUS2tYTHVqVy92MGRicytXSDc3NHd1YS9vV0U3ZHVqZzNyM3EySzJiMGxKVHRmU1hYelQ4amp2S2ZNOTJidDZzMVV1WDZwbFhYMVZndFdxbDlyLzkvUFBsL25zTjJFS29BQUM0Smc0Zk82TzJyVnRkdGZaTUpwTjJiL3hkZTdhdVVjeTVVeXJJejVPbnQ2L3FObWlxY1pOZWxJK2ZZNTBSK1htNU9uRm9yNDZFYlZmNC9wMTY2OHU1MStTY3Y1cGRHMWZxeEtHOXFsMi9jYWw5djA3N24wTnQrRlVKdktLTzlkUUxpVXBKS3JwajUwSmluT0tpenVyN2o5NVVpL2FodXVQQlorVWZXUHBMY3JIT3R3N1U2a1V6dFhyaFRMdWh3Z3YzbDkwSjg4eWJuNmgrWS91ZGF1dVd6TkdxaFRPVWtweWdNUk9la1NSNSsvcnBiRVM0emh3L290NUQ3NUNudDA5NUw3UEMyclZwcFVQaHA5Vy9aOGVyM3ZiMUtEYzNWN3MyYmRMaC9mc1ZIeE9qZ3Z4OCtWV3BvdVp0MnFqL3NHSHk5ZmQzcUozZFc3Y3E4dXpaSzZwbHpMMzNsdHEyY2VWS09UczdxOSt3WVRiUGNYVjF0ZHhsN0I4UW9ESDMzcXY1TTJmcTNPblR1dSt4eDFRbkpNUnlyTGVQajF6ZDNMUmk0VUkxYXRaTXRlcGFyMDlqTnB1MWYvZHVCUVVISzZSUm95dDZMUVg1K1RKZWNnZHh6d0VEZEdEM2JtMWN0VW9EUnBRT1FDdmFHWEt6NFJxemRyMWRZd3RtemJwcWJZdElNek1BQUNBQVNVUkJWRFZwMFVKdE9uYlUvRm16RkgyVlJsNjgrL1hYVm84TDh2TjE4dGd4TlduWnNrS2RYMlY1YWRLa0t6cS9RMmlveGozMGtLU2lRTVhMeDhkdXgxWjhiS3pPbnptalFiZmQ1bERibVJrWjJyOXJsODE5bnQ3ZVNvcVAxN3JseXgydTFaRlFJVFlxU210LyswMU9UazQ2ZnVTSVlxT2lWTE5PSFlmYVg3bDRzZmJ0M0ZudWNjN096bkp6ZDVlN2g0ZmMzTjNsNGVFaC80QUFCZGV1TFU4dkwyVm5aY25MMjl1aDU3emF1dHh5aXphdlhhdkZjK2FvYWN1V0R2MzhMYnhLUDBjZW5wNVdvY0xSQXdjVUZCeHNkVXo3cmwyMWV1bFNMWjgvWHkzYnRiTlpYM0dRWTh1TjhKbDhMZVRsNUNndU9scWYvL2UvZXZDcHA2N2E4NldtcEdqT2Q5OXA4S2hSYXRDa1NZWE8zYlJxbGFJakl6WDZubnNzZjQvWHFrNUp5c3ZOVmNUUm82b2JFbUw1akRLYnpUb1VGcVlxQVFHcTM3QmhoZHB6ZDNlWHdjMU52M3ovdmRMVDB0UzdSSkJyTkJybDR1SlNvZll5MDlOdGprREx5ODFWV2txSzViRi9RSUJjM2R4a3VuanNoY1JFblR4MlRKLys1ejhhLytpamFtSW4vRCt5Zjc4OFBEMXRCZ3JBbFNCVUFBQmNFK2VqNHRTZ2ZyMnIwbFoyWnJxKysvQU5uVHRaTkgyTmg2ZVgvQU9EbEptZXFtTUhkeXN6UGJYY1VHSDd1dDkwTkd5N0lvN3VsN0hBc2VHZGwzT09QVXRuZjZPTnkrZVYybDVlUjNaSmliRlJWc2QvTU9QUG1lTEFWRmlvelNzWHlzZlhYLzFIaml1MWY5ZkczeDFxSjZobW5Tc0tGVnpkM0MxRGQydlVDZEVMNzN5dFpiTy8xZFkxUy9UdGU2L28rWGUrc1R1S3BFclZJSFhvMWxlSmNkSEt6OHVWbTd1SHplTmNEQVlGQnRXd1BNN1B6VlZhU2xLNXRjV2NQNjIxUzJiTHc4dGJBMGZmWjFWejc2Rmp0V0x1OS9wOTNnKzZmY0xURlhuSkRnbXBWMWVSMGFXSFIvOFZwYVdtNnJNcFU1U1JsaVpQTHkvVnFGVkxraFFkR2FudEd6Ym84TDU5ZXVxbGx4eTZ3eTNpNkZFZEtERWR3ZVc0dEhQaFFsS1M5dS9hcGE2MzNxcXFRVUUyejNGemQ3ZWEvcU5EYUtocTFLNnRXZDk4VStwWVoyZG4zZlBJSS9yNDdiZjF5L1RwbXZ6YWEvcmwrKzl0MWwxZTUrQ2xIWlNYbXZ2amozYmZqeTFyMTlvY3lsOWVtemM3cmpGcjE5czF0dk1xM1dFdEZYVXd0ZW5ZVWZkUG1tUzNRN1BZQjIrK3FYYWRPenQ4OTI2eFk0Y1B5MWhRb0E1ZHUyclhsaTAyanltZW9zcmVmbDgvdjFKM09QdjQrYW5ycmJlV092Ym8vdjJLaTRteDIxRjZhWWYrM0o5K1V2VWFOVFQrMFVkdEhyOTl3d1laREFaMTZ0R2p6UGZJMmNWRnpzN09TcjF3UVV0Ly9kWG1NVUhCd1dyVHFaTWs2WjJwVXkzYmYxKzBTQnRYcnJUYXRuckpFcTFic2NMdTh4WEx5YzdXakl2WDI4UFBQcXRaMzN5akdWOS9yV2RlZWFWQzRkYmpMN3dnRjROQkJvTkJMaTR1TXJpNnl0WFZWYTV1Ym9vNGVsU0pDUW5xYitjOXJXelZnb04xYS8vK1JkUEtIRCt1MWgwNmxIdU92Wi9SbHlaTktuWG5zNjF0RmVIcDVhVUJJMFpvOFp3NVdyTnNtVWJlZFZlRnpyOFJQcE0zcjFtanpQVDBNbXZJeXN6VWlnVUw3TzRQcmxWTEhidDFzenh1MTZXTHZIeDg5TlBVcWZycXd3OTEzMk9QcVhtYk5tVk8wUk1YSFcxemYyaXZYbkoxZFpWVU5LVk9mRXlNZnZ6eVN6Mys0b3VXNzJUbE9YcmdnRllzWENnUFQwK2xYL3crZHkzckxINU9vOUZvTmFyZytKRWpTcjF3UVQzNjlsV21BOU1mdWJ1N3k4M2RYVkxSdGZqbzMvNm03ejcrV012bnoxZCtYcDdsTTcwZ1AxOXVIclovejdEbm00OCtVbnhNVEtudFc5ZXQwOVoxNnl5UDMvMzZhN202dVZrQ2lBWk5tdWlwbDE3UzlNOCswL1JQUDlXZEV5WlkvZDFMUmRmTDZSTW4xR2Z3NEFyVkJEaUNVQUVBY0UyY2owbFFyMXRiWDNFN2hVYWpwbjN3bXM2Zk9xNjZEWnRwMUgxUEtLUkpTMGxGZDVpY1B4VXV2eXFCNWJZei8vdFBKRWt1TGdiVnJOdFFzWkducjhrNTlyUm9GeXB2SHovTDQwMHI1aXN6STAzRDducklvZk9YL3pwZFByNys2alYwN0dYWGNMbjJibHVyMU9RRWpYM3dXWGw0ZVJmZFFSYTJYYzNhZFpIQlVQU0Z2YnhwbFNvU250amo1bDRVS3BnS0MrWHM0aUpYTjNmZFB1RnBOV25WUVFGQndWYUJRbG5QOStvajFuZEpPanM3NjcwZmk0S1J3S0FhVnE5anhkenZMV0ZCY0MzYklWblJWRXp2cUxEUXFMSGpKOHZYUDhCcWY2OGhZN1I5M1RKdFc3dFViYnJjcXNZdHIrNDZJL1hxMU5hV2JSRlh0YzNyVlZaR2hxVVR0RTNIanBZN3diS3pzdlRqbDEvcTdNbVQrbjNoUXQzenlDUGx0algrMFVmdGRuNjkvOFliU29xUDEzOCsvMXlHRXIrVWxtZk5zbVV5dUxwcVFQRXZsZ1VGVnIvVVNwS2JtNXVrb2p2WkRJYWlyK0pCd2NHYThPU1RTazlOMWY3ZHU5Vyt5eCtqYWZ5clZOSHQ0OGZyNTJuVEZISHNtRHAxNzY1NkYrK28yN1ordmRMVDBqUjQxQ2lIcG1XTGk0N1c2Uk4vck1FUmRlNmN0cTFmTDBtNmRjQUF0ZXZTcGFpVElEYTIxQjNya3BTY21DZ25KeWZ1ZEhNUTE5ajFmWTA1RWxnY1AzeFkwei83VEZVQ0F2VDh2LzVsNlZDeXg1RkFVNUk4dkx3VVZLTkcrUWVXc0h2clZubjcrS2hOcDA1NjdhbW55angyL293Wk5yZUhOR3BVS2xUdzlmT3oyY21ia3B5c3VKZ1l1eDNBbDRZS0tjbkpkanVoczdPeXRHZmJOaG1OUnIzejhzdGwxdDY5VHgrTnZ1Y2UxYWxmMy9KM3RITHhZcTFidnR6cTcyemw0c1dTaXY0TkwxWjhoWmJjSmdldVc2UFJxQisvL0ZMSkNRa2FmYzg5YXRLaWhlNmNNRUV6dnZwS1AzNzVwUjZlUEZtdUYzK3V5bFBXSGR0SER4N1V2cDA3S3kxVVNFMUowZWJWcThzOEppODNWODFidDlhWmlBaWRpYkQvM1dMUWJiZkp2WUlkcDFkRGFLOWUyckoycmJadjJLRHV2WHVyMmlXakdTVFovVHUvRVQ2VGQyN2FaSE1lL1pLeXM3SzBZZVZLdS90YnRtdFhxbU81U1lzV2V2UzU1L1RUMUtseXZ2amR5VjVvSnhXdDMzTE94dm9WSlFQSXFrRkJ1bS9TSkUzNytHTk4vL1JUUGZYeXkvSXZaeHE3TXhFUit2bmJiMlZ3ZGRXRFR6K3Q0Sm8xcjNtZFV0SDBQd2FEd1NwVUtPNnMzN1ordmVYZnFiSU12ZjEyOVJreXhQTFl3OE5ERDAyZXJHOC8ra2grRjBmSkZoWVdLamNuUjFXclZ5KzN2WktlZWZWVm1TOVp4K1gxeVpQVmUvQmdEUmcrM0dxN201dWJUQ2FUQ28xR3VSZ01DcXBSUTQrLzhJSm1mdk9OYXRTdVhhcnRQVnUzeW13MnExT1BIbVd1WVpTUmxtWjNmN1hxMWVYaDZWbWgxNFNiQTZFQ0FPQ2FpSXBKVkIwYlgyd3FhdDNTT1RwLzZyaENtclRVcEpmZmxhdmJINy9RT3prNXFYN2psZzYxMDdaclQ3WHBkSXRhdEE5VjlMbVRtanJseFd0eWpqMk5XN1pUNDVidExJOTNiMTZsekl3MDliTng1Nzh0eTMrZExrOGYzMUxISjhYSDZMOHZUSFM0amt0SE85ano4Z2MvcUZwd0xSVWFqVnF6YUpacTEyK3MwRDVESlVsaDI5WnA5bGZ2S3JoMmZUMC81Y3J2SXExbzRQQ1BpVVB0N2d0cDJrcFB2LzZSQm93YUwwbVdMOXlYeXNwSWw0ZW5sMXdNQmptVjdId293V3cyYTkrMm9sODRlZzBlSXc4djI5TVIvRHJ0ZjRxUFBxZVdIYnFwYSs4aHBmYTd1cm5yam9lZTA3VDNYOVBNTDZib21UYy9VZFhxTlcyMGRIbnExcW10cUpqRThnLzhDL0FQQ05Dei8veW52SDJzcDVIeTh2Yld5THZ1MG1kVHB1akUwU3Rma0RzN00xT2VYbDRWNmxpSWpZcFMySTRkR2poeXBIejkvQlIxOXF5bWZmS0pSdDl6ajBJYU4xWnFTb3JTTGx5d2RCYk1tRHBWR2VucFNrMUpLYlZBWUt2MjdhMDZKZHAyN3F5YWRldGFwb0pvMXJxMVVwS1Q5ZHU4ZWVyYXM2ZGxMdnc1MDZjcnBGRWpkZXR0ZSsyVjB5ZE9hUEdjT1piSEo0NGMwWWtqUnlTcHFDT2xRUU10L2ZWWDdkcXlSVS8rNHg5VzAzNllUQ1pOZmU4OXhVWkg2L20zM25LNDh4UzJjWTFkLzlkWVRuYTI1cytjS1VrYVBYNTh1WUZDU1ZGbno1WmFFTFNrQzRtSk9yQjd0ODE5N2JxVW5xSXZMVFZWRVVlUHF1ZkFnVElZREhZRGtVV3paMnY3aGcxLytpaWkxQXNYbEp1VG85VkxsMW9XWnQyMGVyVTJyVjZ0MEY2OTVPM3RMV05CZ1lhTkdhUDQyRmp0M2I1ZC9ZY1BsNCt2cjViODhvc2FOMit1bHUzYWFmWFNwUlh1cUU2TWk3UDhPZnZpd3VCVzJ6SXp5enkvb0tCQVAzMzVwYzVFUkNpMFZ5OTE3OU5IVXRIUHlNQ1JJN1ZxeVJKTi8rd3pUWGp5U1ljNjFUTFMwKzMrM1NaY3JLdXNPNis3M25wcmhhNjFpc2hNVDc4cUM4aEtVcDhoUStUdTRXRUpmR3hadDN4NXFYMjJ0bFZrOUlLTGk0c0czWGFiWm4vM25kWXVYNjY3SDN6UXNxOTRjVzBYTzkvcnluSzlmU2FYTlFJa0tEaFlMN3o5ZHFsOWlYRngrdUROTiszV1c2OWhRNzAwWllyVjg0VDI2bFZxOU1WTGt5YVYycjV5OFdKdCtQMzNVdGRtbzJiTk5QS3V1N1I0emh6OThQbm5ldUxGRisxZXYrZE9uOWIzbjM4dXM2UUhIbi9jRWw1ZjZ6b1RZbU4xSmlKQ2JUcDJ0RXd0ZHY3MGFaMDRja1ROV3JkV3AyN2R0SHZyVmtXRWgydDhHVGVsMkpvS3pkUExTMCsvOG9vbHlNek96SlRaYkphdm4xK3BZOHR5YVJCVnpNWEZwZFQ3V2Z3Wm1aZVhKNitMditQNEJ3VG9xWmRlS25XKzJXeldqazJiMUt4VkszbDZlZW45TXRZYTJiMTFxM1p2M1dwejM4U25ucXJRT2g2NGVSQXFBQUN1aWN6TWJGWHhyOWdYcWt2bDVlWm93L0s1Y25aMjFyakhYclFLRkNycWdXY3F2bURiNVp4VFVWZDZCNy9CWUZCUXpmTG4rNzJRR0djWmV1M2pWNlhjdWYyTDc2VGF2SEtoTGlURzZlazNQcEt6czdPTUJmbGFNZmQ3U2RMQTBmZFozdzE0QlM2ZGRzaVdwTGhvT1RrN2w5a2hIMUN0cUVOc3lCMFRkZWJFWWMzKzZqME51K3ZoVWd0Yy96ejF2d28vc0ZQM1AvMmEzV0RxOVBGRHVwQVVMeDlmZi9VZWRvZk5ZMWJPLzFIN2QyeFFRTFZnalh2c0JidDFOVy9iUmIyR2pOR20zeGZvMi9kZTBlT3Z2S2NxVlN0MkY1TTkvbjUreXNqTXVpcHRYZTh1RFJOS0twNTJJQzgzOTRxZW85Qm9WRzVPam9JZEhNWXZGZjNTdHVqbm4xVWxNTkN5UU9ydml4WXBQeTlQU1FrSm12M2RkNlhPU1VsT1ZrQzFhcW9iRWlML3dFQUZCQWJLUHlCQVZRSURMVDkvSlYwNnQvU1d0V3RsTnB2VnM4UkNnTVh6ZWR2cjhBM3QxY3N5Wi9XbGQ4QVZkNlFNR0RGQ2g4UENOT09yci9Uc1AvOXArZVYxMDZwVk9uL21qRzRiTjY3U08zdHZkRnhqVi84YXk4ekkwT1kxYTlTMFpVczFhdGFzUXVmYTgrc1BQeWd0SlVVZHUzV3JjR2ZLamsyYjdIYk9TRkpFZUxnaXdzTnQ3ck1WS214WnUxWW1rMG5OV3YyeFZsV2NqYWt5Y3JLeTdPN3o5dkdwY0VlWG84NmZPU05KR2pWdW5OemMzVFgzeHgvVnJGVXJ0ZTNjV1I2ZW5wb3pmYnBhZCtpZzNvTUhhOFBLbFhKeWNsSy9vVU5WVUZDZ3hYUG1xSG1iTnVyUnQ2L1cvdlpiaFVNRlc1Mm9aWFdzbHBTUm5xNGZ2L2hDa1dmUHFtM256bGFMQWt0Uy8rSERsWk9kcmMxcjF1aUxkOS9WL1pNbXFYck5zbThLU0VsS0t2UE9hcW5zTzYvYmRPeDR6VUtGa3FNLzdDbXIwN29zTC96clgxYVBQM2p6VFhYcjFjdHFzVnA3MnlxcVhaY3VTazlMVTJqUG5sYmJpOWRzTVRnNHFxVFk5ZnFaZkRXWVRDWnQzN0JCblh2MGtMdUhoOTNPNi9Ma1pHZmJ2UzU3OU8ycnN5ZFA2c0NlUGRxNGFwWE5xZDJTRWhJMDdlT1BaVEtaTk9ISko5VzBwZlYzNzJ0WjUrWTFheVJKWGlXK1F5NWZzRURPenM2NjdlNjdWYTE2ZFowNmNVSUtEN2Y1K1h1cC8zdnh4WEtucURvVEVWSHVsSUdQUFBlY21yUm9vVU5oWVpwcDUrZlNWZ2hYN0Y5Ly83dmR0b3QvemcvdTNhc0xTVWxxMjZtVFBEdzk5ZERreVZiSGJWMjdWbkhSMFVwTFRaV1h0N2Z5OC9OMS82UkpwVzY0cWxQdjZreHBqTDhlUWdVQXdEV1JuWk1uTDY4ckd5WjVhTThXNWVYbXFIbTdMcXBXNDhwSFBWeVB4ajQ0dWZ5REpNMy8vbE9iMjZ0VXJWN210RU9TRkhuNnVENTk2NC9uQ2E1VlQwKzg5a0c1ejVrVUg2TlZDMmNvdE05UVM4ZjcrdC9tS2pVNVFjM2FkQzdWVVg4bExwMTJ5Slkzbmhnckp5Zm5jbyt6dEZtdGhySXowN1Y0NXBkcTFyYVRQTDJLZnBsSVRVN1EvcDBiNWVzWG9CcDFHdGc5ZjgrbW9qVXJCbzE5UU80ZXBhL2xqY3ZuYWZXaVdYSno5OURFNTk2VWwwL1puVFVqN25sTUNiR1JPblpndHo3L3Y3L3B3ZWYrcGRvaHBSZStyaWh2THk5bDUrUmRjVHMzdXBUa1pFbXlQUlZDQlNRbEpNaGtNcFhiY1ZUU2pvMGJkZmJVS1hYdTBVUDdkKzNTaGFRa1JZU0hxL2VnUVFydDFVditBUUdXLzhJUEh0U0tCUXQwNzZSSnBZYjlsNVNYbTZ2MDFGVExZdzh2TDB1SFlGcHFxblp1MnFUV0hUcFU2UFc2dUxoWUxSNVlmQWRjYms2T3NrcmN6VHQwN05paVJiQUxDbVEwR3BVWUg2OVZTNWFvUTJpbzJuZnBZam5XeTl2Ym9TbHhZSTFyN09wZlkrdCsrMDFiMTYvWHprMmI5TlpISHpsY3I5MzJsaS9YMFFNSFZDVXdVS1BHT1RhaTBCWmJIYmkyN3E2VmlrYUIyRnJvTnpzclN6czJicFFrcS9maW8wczZjVXV5dGUvVy92MXR6a0VmR3hWVlp1ZVhJNHM1bnpoeVJGVUNBdFNqYjE5SlJldG5CTmVxcGM0OWV1am5iNytWcWJCUWcwZVBsbFEwUlZaUWpSb3l1THBhUm5NVVQzZVZuNTh2OXdwMnFEL3o2cXVXUDI5YnYxNTd0MiszMnJaajQwYWJBVTlFZUxoK21UNWRHZW5wNnRpdG0rNmNNTUhtalJJajdyeFRIcDZlV3IxMHFUNmRNa1dEUjQzU0xmMzYyYjJwb2w3RGhuWTc3b3YvanYrSzY5SFltczdMeThlbjFIWmIyeXJLeWNsSnZRWU9MTFU5OStKSUZjOEtUdE55dlh3bVh3dEhEeHpRa2w5KzBlWTFhM1RYeElscTJMVHBaYlhUcG1OSG0xUHJGTHZqZ1FkVUp5VEVLakFxcVZyMTZobzhhcFNDYTlXeXVaand0YXJ6UWxLUzltN2ZiblhNbm0zYmRDWWlRbDE3OWxTMUNrNVRKRWtkdW5aVmJrNk96WDN4c2JFNmYvcTA2amRzYVBkNmlqNS9YakdSa1paL0srdlVyNjg3SjB5d091YlU4ZU1LcmxWTFByNitwYzYva0ppb3RjdVhxK2VBQVdYK25aaE1KcTFlc3NUeTJNWEZ4U3FZTnB2Tm12L1RUMnJXcG8xMmJkNnNwcTFhYWYrdVhYSXhHT3d1K0F4Y2lsQUJBR0JoTnB1Vms1ZXZqSXhzWldYbktDTXpXNWxaT2NySXlsWm1abzZ5c25PVms1c25vN0ZReGtLampFYlRIMzh1TkttZ3dLakNRcE9NUnFPeWNyTGw1ZW40d25hMlJCemVKMGxxM0tLOWNySXp0WEg1UEowNHZGZDV1Ym1xV3IyR092Ym9yM2Fodlcvb1RxM3UvVVk0ZEp5OVVLRThoWVZHelp2K2lhclhyS3Y0bVBQeTlROVE1SmtUT3JSbmk5cDBMcjB3WTBrYmw4OVRmbDZ1ZG01WW9WMGJmN2NNS3plNHVtbk1ST3NGaHpQVFU3VjQ1bFJielZ3MUhoNWVTays5NFBEeC9vSFZOUFN1aDdUd3g4KzFhdUZNamJyM2NVblM2a1d6WkNvczFKZ0pUOXNNQ3lRcE55ZGIrM2R1Vk0yNkRkU3Q3L0JTKzFjdG1LRlZDMmZJMmNWRjl6L3pUOVd1WDM0NDRPenNyQW1UMzlCM0gvNVRKNDhlMEdkdlA2ZmhkejJrV3dmZmZrWFhzS2VYcHpJeXM5VjN6TE9YM2NaZndaNXQyeVRadnN2M1VndG16Yks3TCsxQzBUV1dHQmRYNW5IRnFnVUZXZTdvMnJOdG0vYnQycVZDbzFGVkFnTTFZTVFJdWJtN3E4c3R0MWlPanpsL1hsTFIzWFMybU0xbUZScU5PbkgwcU5XZGExMXV1VVYzUFBDQXBLSTVuQXNLQ3V3dW9GcFIzM3owa2FKdHpLTjc2ZDF4KzNidXRPcjAvTWYvL1YrRjV3MitXWENOV2J2VzExampGaTIwZC90MnRXcC81V3ZXSE5pOVc2dVdMSkdIaDRkU0wxelE1Kys4b3hmZWZsc1phV2x5OS9DNFpuZVIyN1BoOTkrVm4yYzdPRzdmcFl0Nmx1aGMzYmh5cFE3dTNXdlZxUzVKbjAyWllyZDlYejgvZGI4WUJwUjBhTzlleFVaRmFaQ2RhV2xXWFZ6VG9OQm8xT0Y5KzJ5KzkzbTV1VXBPU3RLdC9mdGJSc0tjUFhsU2paczNsL1RIZEVCQndjRXltODBxeU0rM0dxbFFIQzRWNU9kYlBTNTVWM2VkK3ZXdFhrdXBiUmZuT3JlMG1aR2g1UXNXYU0rMmJYSnljdEtBRVNQS1hEUzdJRDlmdlFZT1ZQV2FOVFgvcDUrMGJPNWM3ZHk4V1FOSGpsU2JqaDJ2Mm9oTlhMbjB0RFJKUlZQQlhPcEcrRXd1T2ZWU1dXRmVZbnk4UTJHZkpMWHUwRUVUbm54U3Yzei92Yjc1My8vVWYvaHdxK3M5S1NIQlpwaHBhM3VuUzlacEtNbk4zZDFtMEZPU3ZjRGhXdGE1WnRreXk2TEdVdEdvdG1WejU4cmJ4MGRETGdhZEpXWFptUzdOMWRYVjh0ay80czQ3N2I2TytUTm02UHpwMHhvd2NtU3AwUmpGVml4WW9KaklTTXZuV0VEVnFwWVJmcEtVbjVlblpYUG5LaTAxVlkvOTdXK2x6aytNaTlQYTVjdFZwMzU5dGUvYTFXNHR1N1pzS1hOOWpoTkhqeW90TlZXdDI3ZlhyczJiRlZpdG1tclZyYXVkbXpZUktzQmhoQW9BY0JNd21jMUtTOHRVWW5LcWtpNmtLU0U1VmNuSnFVcE1UbE5DY29xU2s5T1VtcEdsekt3Y1M4ZngxV0F3dUpSL1VCbGl6aGN0ak96cDdhTlAzNXlzeExnb3k3NzQ2SE02dW0rbmpvUnQxL2duWHI1aGc0V3JzWUJ4V1ZZdm5Lbm9jeWYxeUl2LzBiVDNYNU9IbDdjNjl4eWtSVDk5cVNhdE9zcWpqT0NuVmFmdXlzN0tVR0MxWVBuNEIyakh1dCtVR0JlbEFhUEdxMnAxNnlIaU9WbVoycnh5NFRWOUxaNCt2cnFRRksrQy9EeXJxYkJXTFp5aHFETVJHbkxIUk5XcVp6MC9hL2QrSTNRMGJJY2FOQ202TXljcExscTdONjlTaHg3OTFLcFREOWtUdG5XdEN2THpkUHNEVDF0MUdCVGs1Mm51ZHg4cGJOczZPYnU0Nkw0blgxV0xkdmEvMEYvSzFjMWRqN3c0UlhPK2ZrLzdkMnpVNGxsZmFjL1dOUm94N2hFMWFkWFI0WGFzMmpRWVpEYWJWYVA2bnpNbFRWeEM4cC95UEJWeEppSkMyemRzVUpXQUFOM2FyMSs1eCsvY3RLbmNZMklpSXhVVEdWbnVjU0dOR3VuaFo1OVY2dzRkNU92bnAwMnJWMnZsNHNXV2FVQXU1WE94MHlzMk1sSUYrZmxLVGtoUVVrS0NraE1UbFh6eC83MEhEVkpvNzk2NjcyS253YVhENGs4ZE95WkordVRmL3k3Vi9xV2Rzc1hzM1JtYm5aV2xudjM3bDVvclBDYzdXNWtaR2FXbXhDbkpyNXdGR1c5bVhHTi8rRE91c1pidDJ1bGZuM3ppMExGbE9YYm9rSDc1L251NXVMaG93bE5QNmVzUFA1UlUxT2szODV0dmxIcmhnc2JjZTYrYXRXN3RVSHYyNXRhM3RhWkM4V2lya2hMajRyUmw3Vm8xYU5MRTVxSzVQbjUrVmgzb1hqNCtjbkZ4c2RwV0hoOC9QNXNMQnlmR3hTazJLc3J1b3NMRm9ZSlVGRWpaV3FEWTNjTkRUNy84c2t3WE8vWGlZMktVa3B4czZiQ0tpNDZXd2RWVlZhdFhWMTV1cnN4bXMxV284UGJ6ejF1MVYveTRaYnQyWmQ2aGEwOUVlTGhtZlBXVjhuSno1ZVh0cmJzbVRsVHpObTMwMHFSSjZ0aXRtOVg4L01VKytmZS9sUmdmcjNlLy9scDE2dGZYdko5KzBxbmp4L1h6dDkrcS83Qmhka01YVzJzWGxMV21RczNhdGRYb1l0aHlJN0xWeWUzb21ncFhTM0pDZ3FRL3BrTXM2VWI0VEM1NUxRMGZPOWJtYy84MmY3NjhmWDNWWjFEcDN4OHlNek8xMGNZQ3ppM2J0ZE16cjd5aUg3NzhzdFRkODZlT0hiTjgzcGUzL2RYLy9sZitGNmVXY2pUVWNDUUFjWFoyMWp0VHAxNzFPcytlT3FXd0hUdlVzbDA3SFQxd1FGTFJOSENkdW5kWG5mcjFiVTZwZWVsblRyRU9vYUVhOTlCRFpiNE9TVHAxNG9TY25KeFVyNEg5a2RDV2FicEtoRWhwS1NtVzhQaFFXSmh5c3JQVnFsMDdxL1ZoaWhWZlR5VkhHc1pFUmlyODBDSDE3TjlmYnU3dXlraEwwNG9GQzlTc2RXc2RQM3pZWmgzYjFxK1hqNit2bXBRSVB6cDI2NmJsOCtmclFsS1NaUVFaVUJaQ0JRRDRpekNaVElwUFROSDU2SGhGUmlmb2ZIU0NJcU1URkplUXJLU1VWQm1OVnk4c2NJU3pzNU9NeHNJckNoWlNMeFQ5Y3JCbThjL3lxeEtveVc5OXFscjFHeWtyUFUyYlZ5N1VodVZ6dFcvN2VvVTBhYWxiQmpxMndOdjE1czZIUzkrQllzdmM3eW8rbmNQeFEzdTBkc2xzZGVqUlQ4M2IvbkgzZHIrUmQydm5oaFZhOU5NWEdqZkovdUxUemR0MnNaeDNOdUtvbHMzK1JuVWJObE8vRVhlWE9qYW9acDB5cHlVcUx6d3Bhd0hwZjMrOVVCNWUzdkx6RDFTMHBJejBWQVZlWER2QldKQ3ZyYXVYS0NjN1U2UHZmMUtTOU03ekU1V2NZRDJmOVBGRGU2d2U3OXUyenJJSXN5UjlNR09WMWY2aytHaEowcW53QTJyWXZJMWwrNTR0YXhTMmJaMWMzZHoxd0RQL1ZJdjJvV1crTGxzTUJsZmQ5MVRSV2c2L3pabW02TE1uZGU3a3Njc09GUXFNUnJrYVhEVDdxemN1Ni95Syt0c2JuMnYvNGRLZFc1VWxNUzVPTTc3NlNzN096cnAzMGlTSDV1TXVhK3FKRDk5NlN5bkp5WHJybzQ4cU5NZXhtN3U3RXVQanRYYjVjclh0M0ZrdDJ4VXR6QjU5L3J6T1JFUllPaEFTWW1NbEZTMm9Xc3pEdzBPQlFVRUtybDFicmRxM1Y1T1dMZVZmcFlyYWRMUjlUZlFiTnN6bTBQdWx2LzZxMnZYcnEyTm8yZGRsV2txS3BLSzcyRGI4L3JzR2pCaWgvc090UitUOE5tK2VOcTlabzJkZWZWVzFtVXUzd3JqR2JyeHI3RkJZbUdaLzk1M01aclBHUGZ4d3FlazNXclZyWjFtMHQwTm9xRWJlZFZlWjY3eEkwcy9UcHRuY1h0YWFDaVZ0MzdCQlhqNCtHamhpaEw1eFlGb25ZMEdCWEJ5OHBvcnYzcjNTbXpKY0RBWU52NlAwdWtPSjhmRmFPR3VXVENhVHh0NS92NlNpaFVBTnJxNldVT2JNeVpPcVhiZXVuSjJkTGV2aGxBeWZpanZ4RHU3ZHE2TUhEbGdlK3djRVdONC9XeDJXOWpveDZ6ZHNLRTh2THpWczJsUmo3N3RQdnY3K2xwdHBIQmx4RUZpdG1oNzcrOThWdG1PSHRxNWJwOTZEQjF2Mm1Rb0xyYWIrS212ZEJGdjdRbnYxK2xOQ2hTMXIxOW9Nc0VyS3pNZ29zLzZTMDJnWkRBYTV1YnRyY29uUk1XYXpXWXZuekZIOVJvM1VvWXc3cVNYcDB5bFRydHA2QWxFWFIwUFZxbHUzMUw0YjRUTzVwRjQyUWdPcEtGVHc4dkt5dVQ4eExzNW1xQ0FWVFEzNXR6ZmVzRnlqWnJOWlVsRWcySGZJRUwzL3hodnFNMlNJZWc0WVlIV2UyV1RTaDIrOUpTZG5aNnRSUC9aR3NXMzQvWGRWclY3ZDZ0K1dIUnMzS2pzcnkrNDVKWC8ycm1hZFMrYk1rWXZCb0pGMzNXVUpGWnljbkd4T0ExZk1YbkRnU0FkN2JGU1VraE1TMUtCSkUzbDRlaXI4NEVGbHBLZXI2NjNXSThNTENnb2tXWSs0V2pCcmxvNGRPbVIxM0pKZmZySDVQTzkrL2JVOFBEeVVuSlJrMmJaczNqeWRQM1ZLbmJ0M2w1dTd1N2F1WHkrajBhamI3cjViNzlzSUZXS2pvblRzMENIMUhUclU2djN2MUwyN1ZpNWFwRlZMbGpnVW9nQ0VDZ0J3Z3pHWlREb2ZrNkJUWjZKMUxqSmVrVEh4T2hjVnIraTRKT1huRjF4eCt4NGU3dkwxOHBTM3Q0ZDhmYnprNCswcEh5OVArZnA2eWNmTFV4NmU3bkoxY1pIQlVEUnZzcXVyaXd3dUxqSVlEREs0T010Z01NalY0S0szUHZoZTJUblo4ck14RjZTajhuS0toZ2s3Tzd0bzBzdnZ5czI5cUxQUVA3Q2FSdHp6cUxJeTA3VjcwMHF0LzIzdURSc3FoUFlaNnRCeEZRMFZFdU9pTk92TGQrUVhVRlczMy8rVTFUNVBMeDhOdmZOQnpmLytFelZxMlU1ZGVwYmQ0VjlvTkdyZTlJOWxjSFhUK0NkZWtyUExsWTFBS2FuNGx3V0R3VlVCUWRaM3E2WWt4c3RvTEpEcnhidStxbFF0dXZNc0xUblJFaXBzWGIxRVdSbHA2dEpyc0dXaDU1NkRSeXM3TStPSzZobzVmcEl5MGxLMGNzRlBjakVZMUc5azBaemEzZnNOVjJKc3BEcmRPa0FibDgvVGR4OWUzbUxlai81amlub092bDNOMm5UV2daMGJOV0RVK011dU5TYzdSNTZlRlZ2WThxOGlLVDVlMzN6MGtYS3lzM1h2WTQrVmVXZVlJMktqb3BRUUc2dm1yVnZMNGtEcXpBQUFJQUJKUkVGVVlERG84TDU5eXMzSnNScVdiazloWWFGK21UNWQ3aDRlVm5Pd2h4ODhxTlZMbDhyVHkwdFZnNElVMHFpUkRxYW1xa0dUSmhvOGFwU3FWcTh1SDE5ZjVXUm5LeVl5MHFGRlp1M1ZzL1RYWDFXOVJnMjdVd3pzMjdsVG05ZXV0VXhEWXphYjFiVm5UMVVOQ3JLNk96TW5PMXZiMXE5WHZZWU41ZVRrWlBmT1RWc2ROeWdiMTFpUjYrMGEyN3ArdlpiOSt1di9zM2ZmWVUxZTdRUEh2d2w3Z3lLZ0lLQWdvb0NLQy9lb3UyNXQxYW9kdHJaVzI5cGQzKzcyL1hWdmExOWJxOVcyV3ZmZVc4U0pFMVJRRVJVRUZCSFpPNEg4L2dCU0FnbERWQnozNTdxODJweG5jUExrU1NEblB1ZStVU2lWakgvKytRckJGb1ZDUVkvKy9Xblp1clUyTDM1VVpDU2pKa3pBUHpEUTRIbHJXMU9oZVVBQVBuNSttQm5JRWI5LzF5NjlzOTZyTTR1NHNHUzJiRTBMSTFjbTZkbzF3bzRjQVlydlM2VlNxUjFReTBoTEkzVGZQbHFYRkc4dXlNOG45dUpGN2VxeTBpQlcyWm9LZ1NYQnE2VEVSQ0xEdzdXUEFXMVFZV1NaNnhnUkZrWlVSSVJPVzJSNHVIYW1ycW1aR1MvTm1LR3pBa2F0WjRDdkttMDdkYUp0dVZRd2hZV0ZGUUk2K2w1bmZhbzc2L3QyQ0Q5NlZGdFkyNURjbkJ5OTkxV3Bzb095ZlFZUHJoQXczTDlyRjlIbnp1SGg1VlZsL1lULysvblcwbnZxRTMzMkxFcWxFay92NnRlcnVsOCtrMitIc2tHdjB2dmV3c3FLK2s1T05HcmNtS2pJeUFvcGdjNmZPVU5PZGpaZGUvZldHWHdlb0dlRlRtRmhJYnRMMHZLVTNYNzYrSEZ5c3JQMUhuTW4rOW5RelkzQW9LQWF6YmdQckNKZ1hwblMyZzJsdnhPT0h6ckU2Uk1ueU0vTDB3bUNGT3BacVREcDVaZlJhRFRNbnpXTHBLdFhtZjcrK3h3L2RJaE5xMWJwL1QxUzM4bEpHNnlLQ0F2ajRybHo5QjB5Ukp2NnEyWHIxbGhZV2hxc0diRmw5V3FNalkzcDNLdVhUcnVsbFJVZHVuWGpVSEF3UWQyNzYxMkJKa1JaRWxRUVFvaDdXR2tBSWVwaW5QYmZoY3NKNU9YVnZDaXJ0WlVGanZYdGNhcHZUNFA2OWpqV3Q4UEowUUhIZW5ZNDFiZkgzdDRHYTB0TGpJMXZUMjVZYTBzTGNuSnlheFZVVUNpVVFCSGQrZy9YQmhUSzZ0SjNLRWREdHBGMk00bVU1T3ZhZ2VaN2thRlorRFZKZjFSK05yK0RvelB2Lzdpd3duNVpHV244OGQwSDVPZm1NdW0xVDdHMHJ2Z2FkT3I5S0NjTzdtTFYvSmswY0hIRHM1bit2SjhBVzFmK1NXSjhES01udlVvREY3ZHE5N2M2MUtyaVBNa05HemZoMWYvK29yUHR1M2RmNE1hMWVJeU1pdjljY1N6NTJjbEpWMm5TM0ovYzdDeDJiMXlHaWFrWkEwZi9XK0NzVy8rS09WSnJTcUZRTVBhRnQwaU1qMkhyeWoveGJkV0JSaDVlQUF3cnFjMWc2MUNmQmczL3ZSNEZlWG1rcHlaamFXMkxsWTMrb3MxWkdXbmtabWRoYWxwOFB6czFha3kva1JOcjFkZnNuQndzTGU1dWp1OTd3ZlZyMTVqN3d3OWtaMlV4N3JubktoM1lxNjZEZS9ZQWFBZUx0cTVadzQzcjE2czF1TEJ4eFFyaVltSVkvZVNUSkNjbEVSa1d4dlZyMTJqVnZqMmRlL1hTbWRHY21KQ0FTcVhDdzZ2NG5pb3NMR1R4dkhsY2lJeGsrdnZ2MzdHQjFQallXRktUaytuVW93ZUhRMElJNnQ2ZEFjT0g4ODBISDJnTHBwWVZlL0dpM3ZRM3BSN0VZcU4zbXR4anV1cjZIbE9wVkt4YnNvU2pCdzVnYW1iR3hDbFRkQXBabHVmbzdNeTBHVFBZdVhFanV6ZHZadUZ2dnhFWUZNVHdjZU93c0t4ZEhTbDlTdnNTcjZjZVJmbkNubENjUDF5aFVGUVk1RjN4MTE4VjlpMU50WkdabnM0dVBlbG9FaE9LVit6cDIxYmVnZDI3T1hyZ0FOZmkvMDFUNmV2dnoyTlBQNjJ0YzdENm4rSjZScVY1MGsrZlBJbGFwZEt1V2lnTktwUlBrMlZJNTU0OThXdlRSaWZWVTJweU1sRVJFWFRxMFVQYjFySlZLMjJ1ZmFpWVVpdS81RHFZMWpLNGtwdVRVK1U5c0dINWNvNGRQTWluUC8xVXE1OVZHeS85NXorVmJwOHhaUW9ObkoxNTY3Ly9yZkpjVlFWRGRtM2F4SzVObTZyZHQzSFBQbHZsb0s1YXBlSnlkSFNGbk8rSkNRa2tYcjFLc3hZdHFuMFB3WVAvbVZ4S1ZWREEvRm16Nk5Hdkh5MWF0U0lyczNqeWpYVkpId09EZ3RpNFlnVXhGeS9pV2RKSGdEMWJ0NkpVS3VsV2JtV0FQcVhwZUVyZjgzWGR6LzdEaDJOYnJxYktuWktiazhPUi9mc3hNVEhSM2t0UFBQY2Nxb0lDTnE1WUFhQU5MSlIrMXBtV3BKSXF0VzdwVWk1ZnVNRFV0OTdDcW9ydnp5NnVya1NjUEVsbWVqcXJGeTNDMGNtSjNvUCtuYWptM3FRSmpUMDk5UjU3K3NRSnprZEUwTFYzYit6MHBCaDg1TkZIT1hid0lNc1dMT0RWRHo2NEk3L2J4SU5EZ2dwQ0NIRVBTVTNMSkR3aW1qUG5MOTlTQU1IT3hncDNOMmZjWFoxcDdPcUV1NnN6cm8wYTRGVFBEblB6dXp2b2FHMXRTVnA2Qmk3T3QxN0UwOHpDa3B5c0RKeGQ5ZWNHZGluVG5wbDI4NTRPS2p3NnB1SVMwckRRdlZ5TnZVaUxOa0UwOGRFL2lISHlVRERYNGk3Uk1yQlRoWUYvYzB1ckN2dm5abWN4NTZ2L2tIejlLcU9lZm9VbXpmWG5mVllvRkR6eDRneCtlUDlGNXYvd0lkUGUveDRYTjgrS2ZUeThsK0ROSzJqUkpvaUFEdDJJdXh4RjZvM3JwQ1FuRXRpcE4zYjFhcGR2TXk4M0cwRHZMRXhWUVlIT2wvelNlZ21KOFRFQWJGbzJqK3pNZEFhTWZscHZQN2F2cmhod0tjL0t4dGJnS2hkall4TUdqNTNNdk8vZVo4L21GVXlZcXZ0RmZNaTQ1eGt5N25udDR5Tjd0N0Y4M3ZjOE1uUXN2UjdWWDhSdDlaK3pPTGhyQThibHZralVSbnBHQmpiV0ZlK0ZCOW0xK0hqbS92UVRlYm01VEp3eTViWVVaNzJabE1UeHc0ZXhzN2ZIcjRZQmlodUppZHFCaVZVTC83M3ZURXhNNk42M2I0VVVLZTVObTNMODhHRlVCUVVvbFVvV3o1dEhWRVFFdlFZT3JISmdvYkxabzFBOG8xZmZQcjcrL3ZUbzE0OUhSNDNDeU5pWXcyWHlTei96MGt2YUhMK25qaDluejVZdERIbjhjWjNaa3pkdjNHRFJuRGwwN3RXcndsSitVVDF5ajkxYjk5alZ1RGlXenAvUDlhdFhxZS9reE5OVHArTGNxRkdWeHltVlN2b1BHNGEzcnk5TC92aURrNkdocENRbjg5VFVxWnc1ZVJKQW13ZjdzSUU4N2tuWHJsWFlsbHhTVUxOc2U5bkI4ZkphQkFTd1pjMGFPdmZzaVd2SndQcW1sU3RwMXFKRmhRRlJJeU1qbk1yTkdDOHRTSnFjbEtSVEg2Rzh5cmFWQ2o5MmpPU2tKTnAzNlVMSGJ0MlkvYzAzT0RWc3FCMWMzTGx4STJkUG5XTHc2TkU0MUMrdS8zTnc5MjdzN08yMU0yRkxpOWdhV3BWUm5xMjlmYlZxYmxTMVgrbDFzS3psd0ZsV1JnYldWUXdFNXVmbGFkTThQUWhHbGx1RmtaK2J5OWExYXpFMU0yUEE4T0Y2VjdhV3JpWnAzNlVMamN1dExpei91THdMWjgreVp2RmlISjJjS2dRVjltemRDa0RyRGgzMEhhclh2ZnladkdYMWFvTS9PenNyUysvMkhBT0ZvS0U0TUhrcEtncjNwazFwMGFvVktTVkJYdnVTOTJQN0xsM1l1WEVqbTFldVpPbzc3NkJRS0FnN2NvVExGeTdRdVZldmFzMzJMMTF4VmxtZG5LcmN6bjdxR3pDL1UzWnQya1IrWGg2ZGV2YkUwcXI0YjNJalkyTW12dmdpYzMvOGtZMHJWdERBeFFWZmYvOS9nd3JsNm04Y0NnNEdpbE9DbFZVMmVGY2E4SFB6OE9ENG9VUE0vZWtuY3JLemVmcWxseXFzdHRLWDJpNHpQWjAxaXhkalpXMU5Yd01GNm0xc2JSa3dmRGdibGk5bjRXKy84ZXowNmJjdFJabDQ4TWlkSVlRUWRhZzBpQkFXY1lHd014ZUpqYTlZakVrZkJ6dHJmTHpjYWRLNElZM2RuUEZ3ZGFheGF3TnNiZTZkZ1VXM1JnMklUMGpBMTZmNlM1RExxKy9Va0p5c0RBcnlLdVoxQmxDVVdZWnJiSHo3Qm1udmhOTDBPYVVPN3RyQXRTdVg4R3pXa3FkZi9RaGo0K0lsc0tIQlc3Q3d0S1pWeCs0QXRPM3lDRDk5K0JJWElrN1NyZjhJZlB3TjU5M1B6a3huenRmLzRWcmNKWG8rK2hoZCt1ci9ZN0ZVUFVkbnhqMy9Gbi85L0Y5KysrSnRucC94SmE0ZS83NWVoV28xUytkOGcwYWo0ZnlwbzN3eVRYZWd2RlhIZndjN3NqUFQyYkRrOStwZERKMCtad0JnWTFldndyYjh2QnpNTGY2OXA5MjlmRkVhR1hFbCtoem5UeDhqTkhnTERSczMxVnZqQVlvTE9GZWxRVU8zU2xObitRUzB3OVRNbk9pSWsxV2VLelc1K1AzclVOOXdJSzJnb0hnd29XeWg2ZHFLaTAvQXJWSEZvb1FQcW9RclY1ajMwMCtvQ2dwNFp0bzBmQ3FaVlZ3VDY1WXVwVkN0cHUvUW9kWCs4blJnOTI2OGZYMXhkSEtpU2JObU9EbzU0ZHlvRVU0dUxqZzFiSWg5dlhwNnY5UjV0MmpCa2YzN09YbmtDQ2REUTdrVUZVV3ZnUU1aTkhJa0dvMm0waHpubGVXNUJraUlqZFdtbmluTHh0Ylc0R0JMYVVIRTlOUlVEdS9kaTAvTGxoWHlGZS9idVJOalkyTjZEUnlJZmNueWVsRXpjby9kTy9kWVpIZzRDMy83amFLaUl2d0RBM25zcWFkcVBCdXpxWThQcjMzd0Fjc1dMS0Qzb0VHazNMakJtbi8rMGRtbi9PTlNseTljMEZ0NHVmd3hsUVVWTkJvTkVXRmh4RVJIOC9LNzc1S1prVUZPZHJiZWdWbDlzNzlMNjE3MEhUSkV1M3Fnck5KMFRJWldpNVFkNkJyeTJHTTROV3FFdVo3Wi9pRTdkckJqd3daYXRHcEY5Mzc5QUFnN2NvVDQyRmdlSFQxYWV5K1dCaFVzcWhsVWVMOU1vS3F5dnBVeTlEeEtyNE5OTFdZMGF6UWFVbE5TOEdscGVOVW5GRC9IMjVsdXFxNlZ2VDgxR2cxLy8vb3JSVVZGUFBiVVUzcnJ0Y1RIeHJKcDVVb2F1cmt4YXNLRWF0Zi95TXJJWU1PS0ZZUWRPWUpTcWFSRHVhQlo5TGx6MnJSYnV6WnR3dHZYVnh1OHFzeTkvSmtjYktBMkFrQk9kbmFsMjZHNEdIRFo1eFFUSFEyQVYwbXRtUGdyVjREaUF1RUFGcGFXOUJzNmxBM0xsN05ueXhaYXQyL1AyaVZMY0toZm4wRWpSMWJqeXFDdFcrQlJnL1JUNmFtcDJOalphVk1XM1kxK1ZzYlE2aHRyVzFzKy9QWmJ2ZHV1eHNWeFlQZHV6TXpONlR0a2lNNDJFeE1Ubm5ucEpRN3MzcTM5Zk1qTnpVV2hVR0JTYm9MUlc1OStxdlA0Nk1HRDdOMjJUYWU5OUQxVFduL2wrdFdyREg3c01XMzZ6NEw4ZkwzRndxSDRubGcwWnc3Wm1abE1lT0VGRkFxRjluTzNkSHZwNDQ3ZHVuSCt6Qm1pSWlOWk1Hc1dUNzc0WW8xV0FJbUhod1FWaEJEaUxrclB6T2JrcWFnYUJSSHNiYTN4OFdwTWN5OTNmTHpjYU83dGptTTl1MW9YMXJ2VDNCczVjU1Urb1hibmFOcWN1RXZuaVltT3hMOTkxd3JicnljVUQyb29GQXJxT1ZXZXMvVmVvZEZvMkx4OFBuczJMc1BGMVlOSnIzK3FEU2hBY2UyRUJnM2R0RUVGKy9wT1BQZjI1L3orMVgrWTkrMTdESHpzR1hvUEdWdmg5VTlOdnM2OGI5L24rdFVyZE9neFFHY0dmV1g4MjNkbHdPaW4yYnJ5VDM3OS9DMG12UFFlTFZvWEY5VXpNamJHdTJVYkNndlYxSGRxaUtPeksvV2NYS2pmb0NIMW5ScnFySlRJeWNwazcrYVZOYjRlS1RlS1oyYmExNnM0S0o2Yms2VVRiREF6dDZCcGMzOHVuVC9Ea3QrK3djakltQ2RlZktmU0w2V1ZGWkN1VHVvcHBWS0p0WTBkYVNrVjAzYVVGM2M1Q29CRzdsNEc5eW5JTHc0cW1PbEo1M1dycnNRbjRON28xbGNFM1UvaVltTDRZK1pNaW9xS2VPN1ZWMjlicnRlUUhUczRIeEZCVXg4Zk9uU3QrRmxqeU9aVnExQW9sWHcyYXhZdnZ2Vld0WS96OWZmSHhNU0VWUXNYb2xRcUdUNXVIRjE2OXdiZzEyKytvWGxBQUgwTUZEU3NMQjNNakNsVENBd0t1dVhpZXFlT0g2Y2dQNThiMTYremUvTm1PblRyaG8ydExTZERRemx4K0RCOUJnK1dnTUl0a251czJKMjZ4N0l5TXRpM2N5Zk5XcmJFdXhyRmJuMWF0cVNKancvdE8zZXVrQnUvSnF4c2JIaDIrblR0NDlKcnQvTHZ2emw2NEVDTjBqZFZOWWhmbnJXdExXT2ZmWmEvL3ZjLzV2LzhNeTV1eGVuNFdyUnFWYTNqazBwV1U5UnZVUHVndEh2VHBucmJjM055Mkw5ekp4NU5tekorOG1RVUNnVnBxYW1zVzdvVSszcjF0UGNrRk0rK1ZpcVZCZ2ZFb0RpOXlya3paOGpLeUdEd1k0OXBpeXlYT252cUZOSG56bFZhaUxXODBqUlBqcldZWFoyU25FeEJmcjQyZUdiSXpSczNzSzlYY1JMRnJVaThlcFZ6cDA3aDRlVjFUK1E5djNUK1BGY3VYUUpnemVMRlJJYUgwNkpWSzN6OC9EQTNOeWNxSW9MRjgrWmhhbWJHa3krK1dPbmZicHFTMTFXajBYQW9PSmh0NjlhUm01T0RwNWNYSXlkT3hLWE1pcUtiU1Vrc21UZXZPUFZObno2RTdOakI3ei84d0l0dnZhWE5MNi9QdmY2WlhGa3dyenJwcVJiTm1VTmViaTZUWG40WkkyTmpMcDQvajVHUmtiYmV4UG1JQ0t4dGJIUnFYblRwM1p1enAwNnhmZjE2RHUzZFMyRmhJVSsrK0dLMUFtR3BOMjhTZHZRb3pnMGI0bHpGKzZDczB0UnBMNzcxRnM2Tkd0M3hmbGJGMEdkSCtWUkZwWEp6Y2xnMFp3NUZSVVgwSHpaTWIrb25TeXNybmNCdFhtNHVKcWFtRmI3TGxhOC9VcHJ5cVlHTEMzbTV1V1JsWnBLVG5VMDlSMGR0U2p4emMzT2RHa2RiMTY0bFBpYUdhVE5tNkp5cnFLaUlKZlBtRVhQeElwMTY5cVJWdTNZVkFpZ2gyN2NUc24wN0FEMzY5V1A4ODgvejIzZmZFWDN1SEgvLzloc3Z2UDY2M21zZ0htNFNWQkJDaUR0SW85RVFHNWZJd1dNUkhEcCtoc2h6TVJTVkZLYlZ4OGhJU1hOdkQ5cTA5TUxYeHgyZnB1NDRPZHJmOHdFRWZkemRYTmgzVlA4c3ZPcHFGZFNEQXp2WGMyVHZOaDRaTWhaTGE5MC8xQTd1MmdoQTArWUJXRmhhNnp2RlBTWHQ1ZzJXL3Y0TjBaSGhtSmlhMGFwakQwNGQzVmRodjd5Y2JBN3QzcWpURnRDaEd5Y083R0x6OHZtRWg0WXdiT0tMZVBrV0R4ekVYWTVpd1E4ZmtaR1dRdnZ1L1JneitZMGEzVE45aDQ4bkt5T04vZHZYTXYvN0QrazNjaUo5aDA5QXFWUXkrZTNQcTNXT3lnYnZ3ZkFBL3ZXRUdBQ2NYTjExMnZOeXNpbFVxN0cwMG4xZDIzZnZUM1JrT0ZrWmFZeVovS1kySlJKQTJPRmdGQW9GZnUyNjZBUnFhcU93VUUxV1pqb1dWbFdsTk1nbE9qSWNhMXQ3SEYxY0RlNlhWMUo4dk93S2pOcUt1UkpIOXc1MVA2QndOOHo3OFVmeTh2S281K2pJN2kxYllNc1d2ZnM5VjJhUXJ5cmhSNCt5ZWRVcWJHeHRHVHRwVXJYZk93WDUrYWpWNmdyTC9Bc0xDN2thRjZlZGlleFF2ejdEeHY2N21pWXpQWjFOcTFhaEtpaytPR0w4ZUlLNkZ3Y1JOUm9OQ1hGeDFDc3p5SmRRTWt1dk5QLzVuZFM5YjE5YXRXL1B3VDE3Q05teGc1MGJOOUtzWlV1aUlpTHc4dld0a0tkZFZJL2NZLys2VS9mWXJzMmJPYmhuRDZINzl2SEpqejlXdWIreGlja0RNVURpNisvUFkwODl4Y3EvL3liMjBpVTh2YndNRnVZc3IzU2xoS3U3ZXhWNzNqb0xTMHVlZSswMTdCMGNNRFV6SXk4dmo3Lys5ejl5YzNJWS8venptSlFwVkpxWmtWRmh0VWloV2szc3BVdkVsUlFXL3J4a29NelFvR3BtZWpyUjU4NFpMQ1N1VDBSWUdFYkd4alJ5dS9XYVVhWFhzbXg5Qi9jbVRhaGZKaFhMdGZoNEVoTVMwR2cwelAzeFI3cjM2MGR6UHo4VUNrV0ZmYXZqeEtGRDdOMitYU2VvVlplOGZIMzU0TnR2aWIxNGtZaXdNQ0xDd2poeCtEQkdSa1kwYk55WWhOaFliT3pzbVB6YWExVUdzaEt2WGdXS1UzT3RYYklFU3lzclJrK2NTSWR1M1hRK1A2L0Z4N05nMWl5eU1qTVpObTRjWFh2M3hzckdoaTJyVi9QN0R6OHc5ZTIzc2RZenlIc3ZmeWIzR3paTVovYjRyYnFSbUVoT1RnNUd4c2JhOTVHYmh3ZW1abWFrM3J6SnBmUG42ZEMxcTg1ekx3M01SSjg3UjBaYUdvRkJRZFdxOWFCV3FWajZ4eCtvVmFvYWY0Ym41dVNRazUyTjhWM29aM1hVNUxPaklEK2ZCYk5tY2ZQR0RacjcrOU8xcE9oOFpkUnFkZkhxakhMMzVlN05tOG5LekNRM0o0ZTgzRnh5YzNLMGRZamVtemFOd3NKQ0FPd2NISGg2NmxUVy9QTVBWalkyWkdkbUVoRVdwbDBabEpLY3JLMFRVNVpHb3lFN0t3dGZmMzl0VWZHeTZjdlcvUE1QemYzOWFkbTZOUUNOM055d3NMVGtoVGZlWU9rZmYvRG82TkhWdmk3aTRTSkJCU0dFdU0wS0NsU0VSMFp6NkZnRWg0NUZrSmlVWW5CZkl5TWx2czNjYWRQU216Yit6ZkJyM2hRTGkzczdqVTkxK2ZzMjRYOEwxdGJxSEY2K3JmQnUyWWJveUREbS8vQVI0NmU5U3oxSFp3clZhdlp1V2NtUjRDMG9GQXI2ajM1S2U4ejJOUXNKRGQ1QzMrSGo2ZnpJa0VyT2Z2Y1VxdFdFYkZ2TnpyWC9rSitYUzd1dWZXanEyNG9WZitnZitNaE1UMlhWZ3A4cnRML3d6cGRzWERxWGhOaG9mdjM4TFpyNXRhWDd3SkVzblBVWnFvSjh1dlliem9nbnAvSDJVd01NOXFWOHNXZUFWejZleVlnbnA2RlVLZ25adXBxZDZ4YlR4TWVQWm43NlV5M2xaR1Z3NWRKNWJPM3FhWXNYMzZyWWkrY0FjUE5zcHJQOCs4eUpnd0E2dFJJMEdnMFhJNHVYVnR2WU9kQytleitkYzUwNnNvOVRSL2Z4d1UvL1lGLy8xbWRlSGo5UW5DdmN3dEthTThmM1U1Q2ZSek8veW5QdEh0bTdGYldxZ0lEdS9TcjljcHFYVTFwRDR2WVZQUXMvSGNHMFNsN3pCMGxlU1M3cWxPUmtVcEtUYTMyK1E4SEJyRnU2RkROemM1NTUrZVVLTTBpTlN2SkI1MlJuYTNQa2xycFJrdis4Zm9NR3hNWEVjUHJFQ2E1Y3VrUjhUSXgyNE1EUjJSbmZnQUFBc2pJejJiZGpCd2YyN0VHdFVoRVlGTVRwRXljNEZCeE1ZTWVPbUpxWmNmUEdEZFFxbGZiTDhjblFVRll1WEloRC9mcUVIenVHZmYzNjlCMDh1TktadkxWbFoyL1BvSkVqOFdqYWxLWHo1M1B1OU9uaWE1Q1Z4WmtUSndobzEwNmJwa0JVVGU2eGl1N0VQZWJUc2lVbkRoKytMZlZWN2lkRlJVWGtaR2NYcDRNc0tpTG00a1YrKys0N2V2VHJoNCtmbjhHVUxubTV1WncvY3dZN2UvdHExWkdvamRKWnk5bFpXY3lmTll1cmNYRU1HRDVjSnllK1JxUGhRbVNrem1CelpIZzRpK2ZOUTFWUUFCVFA5bTN1NzArTGdJRGJsdll1N01nUllpOWVwSFg3OXJXNjV5UEN3bEFxbFRvMVFzb1dSSTZMaVdIUm5EbVltWm5SYStCQURvZUVzR0RXTEJxNHVOQzliMSttdlBWV2pYT1d4MXk4aUxtNU9kNWxmbVpkVXlnVWVIcDc0OTYwS1MxYnQyYnIyclhFUkVjVEh4TURGSzgwV2ZySEg3UnMzWnFXclZwcGE0R1V0M1hOR3UzL0J3WUZNZVR4eDNYcVZXZzBHa0wzN1dQajh1V29WQ3I2RHh0RzE1SlovNzBHRENBelBaMzl1M1l4YitaTXByejVwazZ3Nmw3L1RHN2R2bjJsMTFpcFZKS2ZuMTlwR3J1MDFGU3VYN3VHZjBtZGlFc1hMbENRbjYrOVAzZHYzb3hHbzZGalNXQURpZ2ZJZDIzYVJNaU9IVmhZV21MbjRNREowRkRTVTFNWk5uWXNEUTBFM2RKU1UxazhkeTZ4RnkvU3Zrc1h2U253U3RQVkZoVVZWZmhzVDA5TFE2RlFZRmV2M2gzdDUrMlducGJHMzcvK1NueE1EQTNkM0xRcnNVcHBOQm9LMVdxTXl3Uk9Dd3NMMmJwbURXcVZDaGRYM1FsSXh3NGQ0bVpTRWdCVzF0WTRPRHBpWVdsSlJsb2F3OGFOdzZGZVBXenQ3Y25QeTJQK0w3OWdaV1hGMUJreitPM2JiOW14WVFOK2JkcWdWQ3BKU2t6RVRVK2cyTWpJaUtlbVRzWFV6RXo3R3BSTlg3Ym1uMzl3ZFhldmtITFB5dHFhNTE1OXRmWVhURHl3SktnZ2hCQzNRVjVlUGdlUFJSQjhJSXlqNGVjTUZsZFdLQlEwOTNhbmZTdWZraUNDNTEwdm9IeTNPRGR3d05MQ2hNc3hzVFR4MVArbG9Uckd2ZkEyc3o5N2c1Z0xrWHo1eGxQWU90UW5KeXNUVlVFK0NvV0NFVTlPMDg3WUJ3amV0SUtDL0R6MmJsNnBFMVQ0OHMxbnRQK3ZVdVhyYlFkNDkvcy9hM1dNUGtWRmhSemF1UUZUTTNNZW0vUXFnVjBlUWFQUjBLRjd4ZG43N3p3emlBWU4zWGo3eTdrVnRpbU5qSmp1RzhET2RZdlp0MjBOand3ZGc1dW5ENDNjdmZCdjE1bmVKYlVGdXZZZHByY2ZCM2F1eDhMU21yWmRkR2ZTMk5nWGY2RWFOdUZGN09zN1lWZlBVUnRReU1wTTUycnNSZUl2UnhFZmM0SDRTMUdrSkJkL3FSb3orYzFhQlJVSzFXcWlJMDVpYVcyTGk1c25zejk3azV0SlZ6RXhOU1BsUm5GYWhwYUJ4V2twTkJvTmF4Zk81dWkrN1poYldKS1puc3J4L1R2bzBPUGZ3ZlNiU2Rjd01UV3JkZkhvODZlT2N1TGdidTFqVXpOeitvOTgwdUQrNlNuSjdGaTdDSVZDUWRmK0l5bzlkM1ptT3FabTVyZHRVUFpTVEN6V1ZxWTRPZDY5WW5SMXFTYXBSQ3FUazUzTjJpVkxDRDk2Rkd0Ylc1NmJQbDN2TERjWFYxY1NyMTVsMmZ6NUJMUnJweDFzVUtsVTJtS3FicDZleE1mRXNIZmJOaHlkblduWHVUTmV6WnZUeE1jSEcxdGI0bUppV1BuMzM1d01EVVd0VnRPa1dUTWVIVDBhOXlaTmFPenB5ZnBseTVnM2N5YWpKazdreE9IRFFIR3U5dE1uVHJCMC9ud2F1cmt4NWMwM0NRMEpZZXZhdFJ6ZXV4ZXY1czJwMzZBQjVoWVdHQnNiWTJSc2pMR3hNU09lZUFLMVdrM3d0bTBVcXRXbzFXb0sxV29LQ3d0cDBxd1pQaTFib2xRcVNTNzU0bHIyUGxTcFZGeTVkSWtMWjg5eTZ2aHhiaVlsWVdsbHhjZ0pFekF4TldYdjFxMHNuamNQaHpWcjZObS9QKzI3ZHRXWlpTeDB5VDEyZCsreEZxMWE4ZWxQUDlYcU5idmJjbk55S0NvcXdzVEVCSlZLUldKQ1FyVUhsbFVxRldGSGpyQjMyelp1WEwrT3A1Y1hJOGFQNTlqQmd4emF1NWUvWnM4dUhuQnUwUUkzRHc4YXVidGo1K0NBbmIwOUZwYVdIQXdPUnFWUzBVWlByUVY5TkJvTlJVVkYydnN6dGlUTlRYVm5lRitOaTJQaGI3K1JrcHhNdHo1OTZOaXRHd3RtemNMS3hnWVRFeFBpWW1OSnVISkZKL1dJcTdzNzFqWTIrTFZwZzErYk5uaDZlMnZ2SjBQRnhFdFRnaGphM3FsblQrMDFQbnZxRkN2Ky9odHpDd3NHalJwVnJlZWh6ODBiTnpoMytuUnhtcDh5T2NjTDh2TzVjUFlzeHc0ZTVPeXBVMWhZV3ZMTXl5L1RwRmt6ZWc0WXdJbkRoOW05WlF1ckZ5MWl4NFlOOU9qYmw2QWVQYXFWd2tXdFZwTVFHNHQvWUdDMTZ4SVVGUlh4N3RTcDFkcjN4dlhyQm5QTGwvWDFuRG5rWkdlVGxwTEN6UnMzU0V4SUlENDJscGdMRjhqTHk4UFV6SXdPWGJ2U3JXOWYxQ29WNFVlUEVuN3NHRHMzYm1UbnhvM1lPVGpRc25Wci9BTURkZEtXZGV6ZW5ZUXJWeGd6YVJLKy92NDZQek0rSm9ZTnk1Y1RjL0VpSnFhbWpIbm1HZHAxN3F5eno1REhIeWYxNWswaXdzSllNR3NXTDd6eEJnVUZCZmY4WjNKMXVIbDZjdVhTSmY2WU9WTnZRRkNsVW5IKzlHazBHbzAycUZBYXVHM2F2RG1Yb3FJNGV1QUF6ZjM5YWV6cFNVRitQcUg3OXJGMzJ6WXlNekx3OVBabTNMUFBZbTFyeTRabHl3amR0NCtabjMxR2kxYXQ2TnlyRjk2K3ZpaVZTbkt5c3ptNFp3OTd0MituSUQrZjlsMjZNR3JpUkwxOXRyTzNKK25hTlhadjNreXpsaTFSVVB5WmNpMGhnWXZuenVIbzdJeXhzZkVkNmVlZEVCa2V6dXBGaThqTXlLQ2hteHVUWDMyMVFyMkJvc0pDUHB3K0hUTnpjOHpNelRFMk5pWXpJNFA4dkx6aTd3dmxWalU4OXVTVG1KbWI0K2prcFAwTUNObStuVTJyVm1rSCtxOWZ2Y3FpMzM4SGpZYkpyNytPdllNREEwZU9aTW04ZVd4WnZacU8zYnFSY3VNR1FkMjY2ZTEzK1NDWkVMZURCQldFRU9JV3FkU0ZIQXM3eDY1OXh6bHc5SXpCUUlLNXVSa2RXdnZTdVlNZm5kcTJ4TUcrOGpRcUQ1SzJBVDRjUFJGV3E2Q0NmZjBHdlBaL3M5bTFmakduangwZzdXWVM1cFpXK1BpM3BmZmdNWGo2Nk01V0MrbzFpTkRnTFFUMUdxVFRmalBwcXQ3ekcycS8xV1AwTVRFMTQrbFhQOWFwUTZCUUtGQ1VmRkhSUjJsZ203R0pxYmF1Z3BsNThSK3dMMy8wbzg0WCs1RlB2NnozMkFNNzEyTnRaMjl3TzBDUGdmOStzVDYyZndkTDUveGJsTXpJMkJoWER5OWF0QW5DcmFtUHR2YkNyVHB6NGlCNXVUbDA3RGtBaFVLQmk1c0hsNlBPQU1YWHJFdmZvYlFPNmttaFdzMksrVDl5Yk44T212a0ZNdnpKYWZ6NHdWUTJMZnNEMzlZZHNiRnpRS1BSa0hRdERoYzNUNTFyY1NzRnBEdjJISVNkZ3lNcVZRSDJ3Y0dpQUFBZ0FFbEVRVlMyOXZWbzA2a1g5UnJvcjltUmxabk92TzgrSUNjcms4NlBETUhGMWZDOW5wR1dRc3FOUkp3YTNwNGwyZ0RIVG9RUjZGKzlMNktpV0U1Mk50OTk5QkhaV1ZrMDlmRmgvT1RKQmd0MERodzVrdXZYcm5IdXpCbk9uVG1qczAyaFVCUVhIaTBwTnR1eVRSdnM3SFdET3pIUjBmejIzWGRvTkJxOG1qZW4xOENCT29VOHV6N3lDTm1abWV6ZXNvVWZTd3J4dVRkcGdwdUhCL2IxNnRIQXhZVm5YM2tGQzB0TGVnMGNpTGV2THdmMjdDRW1PcG9MWjgraVZxblFWSkpTcjJ4Zi9kcTBJZXpvVVZZdC9MZUF1WnVIQjhsSlNmdzllelkzcmwvWDVpZDNidGlRb1dQRzBLRnJWKzJYMjdaQlFVU0VoYkZyMHliV0xsbEM2TDU5dlBiaGgxWCs3SWVSM0dOeWoxWEgwZjM3MmJScWxVNWJkVlphSE42N2w4MnJWNU9mbDRldHZUMmpKa3lnWS9mdUtCUUtobzRad3lPREJuSDg4R0hDang0bElpeU1NeWRQYW8vdE9XQUFQZnIyWmMrV0xSZ1pHMnRuZDFlbElEK2ZqMTU5VlJ0Z3lpOVpOVmJkVlE3bnpwd2g5ZVpOQm8wY1NhK0JBOUZvTk5wWnlWQ2NGN3g3Mzc0Nk5SYnNIQno0enhkZjZEMWZWY1hFRFcxdjE3a3p4c2JHYkYrM2pqMWJ0MkpzWXNKVFU2ZFdxNml2SVZ2WHJxV29xSWh1ZmZxUWZQMDZCL2ZzSVQ0Mmx2Z3JWeWhVcXpFeE1TR29Sdy82RFJtaVRjV2pWQ3BwMzZVTGJUdDE0c1Rodyt6YXRJbE5xMWF4ZThzV3hqLy9mSlVGbitOalkxR3IxZmdGVnI2S3NpeUZRc0VqQnVxbzNLckN3a0srZnY5OThuSnp0VzMxR3pRZ29GMDdtdnY3RjljUktKT0wzczNEZzBkSGp5WW1PcHFUUjQ1dyt2aHhEZ1VIWTJwbXBoTlVDR2piRm05ZjN3cnBzSFp0M3N6MmRlc0E4R3JlbkZFVEp1aXRoYUZRS0hqaXVlZjQ3ZnZ2OGZMMXBhQ2c0TDc0VEs2T3NjODh3K3AvL3VGeXlXZTB2dWR1WTJkSHY2RkR0YXNHSXNMQ01ESXl3cU5wVTM3Ny9udE1URTBaUG00Y1lVZVBzbnJSSXZMejhyQ3hzNnVRWW1yVXhJa0VCZ1d4YWVWS0lzUERpUXdQWit5a1NUUnAxb3dmUHYyVWd2eDhiR3h0R1RsK2ZLVzFhWG9QR2tSOGJDdzdObXhneDRZTk90dk16TTBaT0dMRUhlbG5iZXJsR0pLZW1zcVNQLzZnSUQrZkZxMWE4Y1J6eitrTkJCb1pHOVBBMlpucjE2NXAwMWtwRkFvYXVyblJaL0JnblpWYVVIVlFLU1U1bWRsZmY0MjVoUVdUMzN4VG00S3JUWWNPUkp3OFNjaU9IWVRzMkFGQTg1S1ZNa0xjRFJKVUVFS0lHaWpTYURnVkdjM3VmU2ZZZXpDY2pLeHN2ZnM1TjNDZ2MzdC91blR3bzNWTGIweE5IODdabkQyN0JESnY4VGJHakJwZXEvTllXdHN3ZFB3VWhvNnZldGJVOElsVEdUNng0a3lzN3hadXIvSFB2WlZqREhIMTlHYjNocVhWMmpjM0s3UEtmZHQyZVVRYlZMaFROVGU4VzdTaFZZZnVOUEh4dzZOWlMxdzl2TFV6NHBiKy9pMFh6NFpyOTgxTVMySHA3OThhT3BYT1BuNXRPK1BmcnF2Mk9YYnNXUndBR2ozcFZVWSsvUXFGYWhYR0pzVUZ6RExTVWxqNHkyZGNQbitHSmo3K1RIcjlVMHpOekJuMCtDUTJMcG5Mdk8vZVorSkw3M0V0N2pLcWduemN2WFFMZE41S0FXbnZscTN4YnRtNnl2MWlvaUpZL090WHBDUmZ4OE83QmNNbUZOK2Zxb0o4cnNYRllHdGZEek1MQzB4TXpjaEl2Y21xQlQrajBXandibm43MG5QczJMT1hGeVkrSEttUGJoZExLeXM2OStxRmphMHRRVDE2VlByK2NhaGZuOWMrL0pDYzdHeHRDZzRBRkFvc0xTMTFCa3ZLejFJRDhQVDJadXlrU1RScTNOamc0RnYvNGNQeEN3emt6SWtUS0JRS3VwVE1Yck8yc2VIVjk5L1hIWkR4OUdUc3BFazZ4NWN1c1M4c0xFU2owYUJVS2xFb2xTZ1ZpdUwvbHBtcFoyVmpVenpqVGFHZ3NhZW50cUNycDdjM0RWeGM4UFQyeGpjZ29FSys2T0tuck1BL01CQy9ObTJJQ0Fzakt5UEQ0SFY3Mk1rOTl1RGNZL1ViTkxpbEFXY1BMeS9VYW5XbCsvaTNiWXVKcWFuMm1scGFXOVBTUUpGbE16TXozSnMwd2N6Y25OWWRPaEFWR1VuTDFxMXAwN0ZqaGRVTlZqWTI5T2pYang3OStwR1RuVTFNZERTSlY2K1NsWjdPZ0dIRFVCb1o0ZTNyaTJ2SjZnVkRHamc3NCtsVnZCclJ6TnljcGo0K1pLU2xVVlJVaExXdExVMjh2YXNkbE9nOWNDRE5XclNnc2FjblVQeGEvOS9QUDFOVVZJU21xS2phcysxTDFYYlZtdExJQ0JzN081NTg4VVZ0bnd5eGRYQ285TFhzTldBQVNvV0NaaTFhb0ZhcE9IdjZORVdGaFFRRUJ1TGo3MC9MVnEwcURJNXIrMUVTWEFnTUN1TEl2bjJFN3R1SGU1TW1WZlkvTmpvYVkyUGpDclA0SzZOUUtCZ3d2SFovaitzeitMSEhVS3RVT0RWc1NLUEdqYXVjRGExUUtHalNyQmxObWpWaitMaHhSRVZFNEYxdWdCWFFlODA2ZGU5T2ZFd01RVDE2VlBuY1RVeE5tZnJXVzlyME0vZkRaM0oxT0RvNzg4SWJiMVI3ZjRCSnI3eENRbXdzcG1abWpIbjZhWktUa3FqZm9BRzJkbmFjUEh3WUgzOS9PbmJ0cXZQY1NqVnAxb3lYMzMyWGkrZk9jUzBoUVR0UVAyamtTSXlNaldrYkZLVDN1TEs4bWpmbncyKy9KVGtwU1pzbVNnR1ltcGxSejlGUisvNi9FLzBzNVJzUVFFTlh3elhQR3JxNmF0TldWY2JPd1lHeGt5YVJtWjVPNTE2OUt0MzNqVTgrS2Y3OVdWaElVV0VoeGlZbU5Wbzk0ZVBuaDNuSis2Q2VveU9EUm8vR3IzWHJDZ0d4Y2M4K2k0T2pJK2RPbjZadFVKQk9JWE9nT0JoY3lVUTJJV3BEb2M2K1ZQWFVFeUdFZU1oZFRVeG0wNDVEN05oN2pCc3BhWHIzY1hXcFQ1L3U3ZW5acFExTjNCdmVsOFdWYjdlaW9pTEdUZm1VSDc3OEhBLzMyemM3KzM1bHFGanhyWmo2M3JkNHRhaDY0THY4ejYrcW9ISk56bldyK2c0ZmozTWpkLzc1OVN1OFdyUm02bnVHZ3hGenZwckJoWWlUdEdqZGthZW1mNGlKNmIvcHd0YjgvVDhPN0ZpbnMvOEw3M3lKVDBBN2JSOHJlNzdsdDFmMytpVEVSck5uNDNMQ1EvZWkwV2p3Q1dqSFU2OThpSGxKbllUOHZGemVmMTcvRjNjTFMydGUvL3hYNmpsV0hGQ3JxWmdyY2J6MTdnY3NtZlBSWGMxeC8vcEh2eEIyNWdKN1ZzKzhhejlUQ0NIRTdaT1hsNGVKaWNsRFBkQ1VtNU5qY0xDL05nclY2aG9IU1lRUVFvajdrZnkyRTBJSUE5VHFJZzRkTzhQNjdRYzRGblpPN3o3MTdHMTVwSHRiK25SclMzTnZkd2trbEtOVUt1bmJ2UjJidHU5azJ1UkpWUi93Z0x1ZEt4L3FXbTJmUzE1T05zNnVIb3g0Y2xxbCswMTg2VDFDZzdmUWEvQ1lDZ1BuSTU5NkNRL3ZGb1JzWFVWbWVpcnR1L1hUQmhRQTJuVHFpWjJENGZvS2JiczhncTNEdnpOUVBYMzhjS2pHWUgvSWxsV0VIUTdHM05LS0FTT2ZwTnVBa1RydmZUTnpDNXI1dFNVdEpRbTFTa1ZSVVNFbXBtWTBidHFjL2lNbTNwYUFBc0NtYlR2bzIwT0s1Z29oaEtnWjgycms3WC9RM1ltQUFpQUJCU0dFRUE4Tldha2doQkRsSk41SVlmT09RMnplZFppYnFSV1gzbHRabXRPemN4djY5R2hIR3o5dkdkQ3J3dlVicVR6LzFuY3MrM011MWxJZ3FrNFZGUmFDUW5IUDNMT3FnbnlkbFFmM0M3V3FnSU83TnRLK1d6OHNyZXVtUmtwbVZoWlBUSHFldWQrL2M5ZUxOTXRLQlNHRUVFSUlJWVI0dUVrWVhRZ2hLSzZWY1BUa1dkWnMzc2VSazJmMUZpVnNHK0REMEFGZDZkckJIeE1UK2Zpc0x1Y0dEblR2Nk1mS3RSdDRac0s0dXU3T1E4MVE4ZWU2Y2o4R0ZLQzRXSGJaZ3RaMVllWGFEWFRyR0hEWEF3cENDQ0dFRUVJSUlZU01pZ2toSG1vcWxab2RJY2Rac1c0M01mR0pGYmJiMmxneDZKRWdodlRyZ2x1akJuWFF3d2ZERXlQNzhjcjdQek55NktQWTJkcldkWGVFdUsrbFoyU3dldjBtZnZsaWVsMTNSUWdoaEJCQ0NDSEVRMGlDQ2tLSWgxSm1kZzdydHgxazljYTlwS1JWVEhFVTBOS0w0UU82MGoyb0ZhYW1KblhRd3dlTFc2TUc5Ty9aamwvbi9jbC8zcENCVUNGcVkvYmNCUXpvMVU0Q25VSUlJWVFRUWdnaDZvUUVGWVFRRDVYRUd5bXMycmlYalRzT2taZVhyN1BOek5TRWdZOTBaTVNnSG5nMmRxbWpIajY0bmg0M2lHZGUrWUxURVdjSjhHdFIxOTBSNHI1ME91SXN4MCtjWU1Hc2QrdTZLL3kxYkd0ZGQwSGNwOElpb25GeGNzQ2xRZjJxZHhaQ0NDR0VFUGVkcDhjT3JPc3VpRHRNZ2dwQ2lJZENRdUpORmk3ZnlvNlFZeFFWRmVsc3M3T3hZdVRnSG93WTFCMDdHeWtrZktkWW1wc3hmZkpvdnZqdVIvNzQzMDlZV2xyV2RaZUV1Sy9rNU9Ud3hYYy84c3JrVVZpYTEzMDlpaitYYmFuckxnZ2hoQkJDQ0NIdVFSSlVlUEJKVUVFSThVQkx2SkhDb2hYYjJiSTd0RUl3d2JXaEkyT0c5V1pBN3lETUpNWFJYZEV0cUJYSHc4L3o5WSt6K1BUOUdYWGRIU0h1SzEvOU9Jc09iWnJSTGFoVm5mYWpqWjgzWVdjdXNHZjF6RHJ0aHhCQ0NDR0VFRUtJdWlGQkJTSEVBeWs1SloxL1ZtNW40ODZEcU5XNndZU1d6WnN3YmtSdnVuWUlRS2xVMWxFUEgxNVRueG5CUysvK3hMTFZheGs3YWtSZGQwZUkrOEt5MVd1Smo0L2wzUzlmcSt1dUNDR0VFRUlJSVlSNHlFbFFRUWp4UUVsTnoyTEptaDJzMjNxQWdnS1Z6alkvWDArZWUySUlnUUhONnFoM0FzRFUxSVRQL2pPWjZlL1BwTDZEQTMxNzk2enJMZ2x4VDl1eE81Z1ZxOWN3NjR2WHBIQzhFRUlJSVlRUVFvZzZKMEVGSWNRRElTKy9nT1hyOTdCa3phNEtCWmg5dkJyejdCT1Awakd3QlFxRm9vNTZLTXB5YnVEQTF4Kzl5SnNmemNiYTJvcE9IZHJYZFplRXVDY2RQbnFNLy8zK0J6LzhkeHBPanZaMTNSMGhoQkJDQ0NHRUVFS0NDa0tJKzV0R28ySDMvcFA4dm5BZFNjbHBPdHVhdURmazJTY2VwV3ZIQUFrbTNJTTgzVno0NHIzSnZQZkZURjUrOFhuNjl1cFIxMTBTNHA2eWM4OWVmcGt6ankvZW00eUhtMHRkZDBjSUlZUVFRZ2doaEFBa3FDQ0V1SStkallybGwvbXJpWXlLMFdsdjNNaUpTZU1HMGJOcklFb0pKdHpUbW51Nzg4Ti9wL0hPZjMvalprcUsxRmdRb3NTeTFXdFpzWG9OUC94M21nUVVoQkJDQ0NHRUVFTGNVeVNvSUlTNDd5UWxwekYzMFFaMmhoelRhYmV4c3VTWmNZTVlOcUFieHNaU2dQbCs0ZUhtd3F3dlh1UDlMK2NTZWZZOE05NllqcVdGUlYxM1M0ZzZrWk9UdzFjL3ppSStQcFpaWDd3bUtZK0VFRUlJSVlRUVF0eHpaTlJOQ0hIZlVLa0xXYmh5TzArOS9KbE9RRUdwVkRKcWNBOFcvZm9Cb3diM2tJRENmY2pKMFo3L2Zma2FkdFpLbnB2MktxY2p6dFoxbDRTNDYwNUhuT1c1bDE3RHdVYko3SzllbDRDQ0VFSUlJWVFRUW9oN2txeFVFRUxjRjg2Y3ZjejN2eTRsSmo1UnA3MWpZQXVtVFJvaDZVRWVBS2FtSnJ6Ni9HUHNEejNGcDE5OFJmdDI3WmcyZVJLMnRqWjEzVFVoN3FqMGpBeG16MTNBOFJNbmVHWHlLTG9GdGFyckxna2hoQkJDQ0NHRUVBWkpVRUVJY1UvTHlzNWw3cUtOck4rMlg2ZmR2WkVUMDU0ZFNWRGJsblhVTTNHbmRBdHFSZHZXemZscjZSWW1USjdLcUdHRGVYemtNS3l0ck9xNmEwTGNWcGxaV2F4Y3U0SFY2emN4b0ZjN0ZzeDZGMHR6czdydWxoQkNDQ0dFRUVJSVVTa0pLZ2doN2trYWpZYVFRK0g4UEc4VktXa1oybllURTJPZUhqdUlNY042WTJKc1ZJYzlGSGVTcGJrWlU1OFp3ZEQrWFZteVppZmpKajNQb0g1OUdUS2dIeDd1amV1NmUwTFVTdXlWT0RadTI4R1c3VHZvMWpHQVg3NllqbHVqQm5YZExTR0VFRUlJSVlRUW9sb2txQ0NFdU9ja0phY3hjKzRLRGg0OW85TWVHTkNNTjZhTWxjRzNoNGhib3dhOC9kSVRQSFVqbGZWYjkvUG11eC9nVUs4Ky9YcjNwSDNiTmpUMTlLanJMZ3BSTFpkaVlqbDJJb3dkZS9hU21uS1R2ajNhTWZmN2Q2UnVnaEJDQ0NHRUVFS0krNDRFRllRUTl3eU5Sc1AydlVlWk5YY1YyYmw1Mm5aYmF5dW1UUnBCLzE0ZFVDZ1VkZGhEVVZlY0d6ancvSk5EZVc3Q1lNSWlvZ2srRU1iYWpldkp5aTZnZFlBZm51Nk5jWGR6cGJHYkszYTJ0bGhaV21KaGFZR0pzZnlhRTNlSFNxMG1OeWVYN0p3YzBqTXlpSXRQNEVwOEFqRlg0Z2cvSFlHMWxTbUIvajY4TUhFQWJmeThVU3Fsb0x3UVFnZ2hoQkJDaVB1VGpMWUlJZTRKNlpuWmZQL3JVdllkUHFYVDNxOUhlNlk5T3hKN1crczY2cG00bHlpVlN0b0crTkEyd0Fjb1h0VnkrdXdsNGhLdXMvL2dCZUt2M2lBeks1dWMzSHh5Yy9OUXFRdnJ1TWZpWVdGaWJJU0ZoVG1XRm1iWVdGdmgxcWdCN28yYzZONmhHZE9lR2lBckVvUVFRZ2doaEJCQ1BEQWtxQ0NFcUhPSGprWHc3ZXdscEtabGF0dWNITzE1YTlvNE9yUnBVWWM5RS9jNkowZDcrblJ2VzlmZEVFSUlJWVFRUWdnaGhIaG9TRkJCQ0ZGbmN2THltVDEvRFp0Mkh0SnA3OSt6QTY5TUhvMjFsVVVkOVV3SUlZUVFRZ2doaEJCQ0NLR1BCQldFRUhVaU1pcUd6MzlheU5YRVpHMmJyYlVWYjd3NGhwNWQydFJoejRRUVFnZ2hoQkJDQ0NHRUVJWklVRUVJY1ZkcE5CcFdiQWptOTRYcktTd3MwclozREd6Qk95K1BwNzZEYlIzMlRnZ2hoQkJDQ0NHRUVFSUlVUmtKS2dnaDdwck03QnkrbnJXWUEwZE9hOXZNelV5WitzeHdodmJ2aWtLaHFNUGVDU0dFRUVJSUlZUVFRZ2docWlKQkJTSEVYWEUrT281UHYxL0F0ZXMzdFcxTlBScng4ZHVUY0cva1ZJYzlFMElJSVlRUVFnZ2hoQkJDVkpjRUZZUVFkNVJHbzJIZDF2M01YckFHbGJwUTJ6NjRiMmRlbVR3YU0xT1RPdXlkRUVJSUlZUVFRZ2doaEJDaUppU29JSVM0WTNKekMvaG05bUtDRDV6VXRwbWJtZkxhbE1jWjBLdGpIZlpNQ0NHRUVFSUlJWVFRUWdoeEt5U29JSVM0SXhLVFVuai95N2xjaXIycWJmTndjK0dUdHlmaDJkaWxEbnNtaEJCQ0NDR0VFRUlJSVlTNFZSSlVFRUxjZHFjaUx2TFJOMytRbnBtdGJldmJvejF2VEJtTGhZVnBIZlpNQ0NHRUVFSUlJWVFRUWdoUkd4SlVFRUxjVmh1MkgyVG0zQlVVRmhZQm9GUXFlZm5aVVl3WTFBMkZRbEhIdlJOQ0NDR0VFRUlJSVlRUVF0U0dCQldFRUxlRldsM0U3RDlYczJielBtMmJqWlVsbjd3emliWUJQblhZTXlHRUVFSUlJWVFRUWdnaHhPMGlRUVVoUksxbFpHWHp5YmNMT0huNmdyYk53ODJGejk5OUh0ZUdqblhZTXlHRUVFSUlJWVFRUWdnaHhPMGtRUVVoUkswa0pxVXc0NysvY3VWcWtyWXRxRzFMUG56amFhd3N6ZXV3WjBJSUlZUVFRZ2doaEJCQ2lOdE5nZ3BDaUZzV2ZUbWVHZjgzaDVTMERHM2JFeVA2TUhuaUVKUktaUjMyVEFnaGhCQkNDQ0dFRUVJSWNTZElVRUVJY1V1T240cmlvNi9ta1pPWEQ0Q1JrWkszcHozQmdONGQ2N2huUWdnaGhCQkNDQ0dFRUVLSU8wV0NDa0tJR3RzWmNveXZadjFEWVdFUkFCWVdwdnozN2VkbzM4YTNqbnNtaEJCQ0NDR0VFRUlJSVlTNGt5U29JSVNvTm8xR3c5SjF1L245Ny9YYU5nZDdHNzcrWUFyTm1qYXV3NTRKSVlRUVFnZ2hoQkJDQ0NIdUJna3FDQ0dxUmFQUjhPdGZhMW14UGxqYjV0YW9BVjkvOENLTlhCenJybU5DQ0NHRUVFSUlJWVFRUW9pN1JpcXBDaUdxVktUUjhPT2NGVG9CaFJZK0h2enk1ZXNTVUJCQ0NQRkFPTGhuRDdHWExsVzVYK3lsU3h6Y3M2ZlNmUzZjUGN2NU0yZXFQRmRVUkFUN2QrMnFkaCtGZmcvcmF4Y1ZFVUZXWnFiQjdVblhycEdlbWxxamN5WmZ2ODZGczJkUnE5VzE3ZDU5TCtiaXhWb2Rmek1waWRCOSs4akt5REM0VDNwcWFyWHV0OHBvTkJvdW5qOVA4dlhydFRwUGViazVPUnpadjUrQy9QeGJPdjVxWEJ5WjZlazZiV2twS1Z5L2RrMm5MU010amF0eGNiZmNUNEJkbXpjVEdSNWU0K05TYjk0a055ZW4wbjFVQlFYRXg4YmVhdGNBVUt0VUhOeXpoMnZ4OGJkMC9QbUlDRzRrSnVyZHB0Rm9PQlFjektXb3FGczZkMEYrUG9XVnZOOXZKQ1pXKy9NZ1BUV1ZLOVg0TEs2cHFJZ0liaVlsR2R4KzVmSmxZaTllcEtpb3FOcm5ERDk2bFBpWW1OdlF1Mkw1ZVhtY1AzTUdqVVp6Mjg1WjFvNE5Hemh6OG1TTnQxWFh2cDA3MmJKNmRhM09JWVI0K0VoUVFRaFJxY0xDSXI3KytSODJiRCtnYmV2YzNvOGZQbjBaT3h1ck91eVpFRUlJY2Z1c1c3cVV5TEN3S3ZlTERBdGozZEtsQnJjWEZSV3hhdUZDMWl4ZVRHRmhZYVhuT2hFYXlvYmx5MnZjVjZIcllYenRFbUpqV2ZETEw2ejgrMitEKzh6NjhrdTJyRmxUb1YxVlVFQjZXcHJlWTNadDNzeThuMzZpcUlybmZ5dFVLaFVuRGg5R3JWSnAyOVFxRlRzM2JpUTBKS1JhNTdnVUZWWHJmemR2M05DZVQ2UFI4TmZzMmF4ZHNrVG41eHdLRHViWGI3N2grS0ZEZXZ0UlZGVEUreSs5eEUvLzkzOEcrM3JtNUVsV0wxcEVkbmEyd1gzV0wxdkdYNy8rV3FzQXh2VnIxNWozMDArVjN0dTM0dTlmZjJYVndvVUViOTE2UzhmUC9PeXpDb0czcld2WDhzZFBQK20wN2R1NWs1bWZmWGJML1FUWXZtNGRwNDRmci9GeFg3MzNIaUU3ZGxTNno2cEZpNWp6L2Zka0dIalBWTWYxcTFkWnYyd1p5Ly84czBZRDM2WG0vL3d6aHcyOFI4S09IR0h0a2lYVkRpckVYTHlvOC9uMjRmVHA3TnkwU2Z2NDRybHoyaUJEZG1ZbTMzMzhNV3YrK2FkYTV6NGNFc0wvdnY1YSt6ZzdLNHVZNk9ocS8wdlRFd1JWcTFRcyt2MTNmdjN1TzRPZnkxdFdyK2JYYjcrdE5JQlgzdUo1OHlwYzA1am9hQTZIaEZUNVQ5L1BPYkJuRC9ObnpkSU83bCtOaStQS3BVdFYvcXNxcUZWcTU4YU5CZ01IbFcycnJ0Q1FFSUszYmF2Vk9ZUVFEeDlKZnlTRU1FaWxMdVNMbi80bStPQy9YOVI3ZDJ2TGU5T2Z4TmhZWXBKQ0NDSHV2cWpJU0VKRFFvaTlkSW5zekV6TXpNMXAzS1FKUGZ2M3g5dlh0MGJuS2ovek15Y254K0JzMExMN2xEL1d4TlFVKzNyMUFGQXFsZlFhTUlBMWl4ZHpNalNVOWwyNjFLaFBvbm9lNXRldVVLMW14ZDkvWTJGbHhXTlBQZ2tVRDJBNU4ycUVrWkZScGNjZDJiK2ZYWnMyWVYrdkh0Tm16RUNwMVAxN0xpTXREVk16TTB6TnpHNTd2ME5EUXRpd2ZEbXBLU24wZWZSUkFJeU1qVGwrNkJDRmFqWHR1blRCMkxqeXI2ZHp2disrMXYzbzBhOGZneDk3RENnT0trU0doOVBBMlZsbm56WWRPN0pqd3dZMnIxcEZ5OWF0c2JDMHJIQWV0VnF0RXlBcEwvcmNPUnlkblhGdTJORGdQaU1uVE9EU3h4K3paTjQ4WHYvb0k4d3RMQ3JzY3pJMHRNcm41T0xxU2xSa0pIdTNiOGZXenE3U2ZYMERBckN3dENRaE5sYnZJRzZwRnExYWNTa3FpcENkTzNGeGM2djAzdkpyMDZiS1B0NnE2cTRJU2twTXJISmZUMjl2M0R3OERHNVhGUlJVbUpYZnZXOWZ3bzhlWmUvMjdmUWRNcVRDTWZydWpmSmNQVHpvMExVclIvYnY1OFRodzdmdHMwVlZVTUMyZGVzd05qYkcydGFXWXdjUDZtdzNNVEdoZFljTzJzZlg0dVA1N2R0dkNRd0tZdXlrU1JYT0YzdnBFbi9NbXNYRUYxNmdaZXZXeEYrNUFrRFQ1czF2cVgvUlo4K3llTjY4YXUvZmYvaHc3V2REcVROaFllVG41ZEZyd0FDOTkyQjJaaVl4MGRGNE5XK09yYjM5TGZXelZOalJveHdLRHE1eVAvY21UYkMydGRVK3pzdkxZOStPSFhoNGVlRWZHQWpBb2psemRBS1loancxZGVvZGZmL1VWSFdDSE9ZV0ZpZ1VpcnZRR3lIRXZVNkNDa0lJdlFvS1ZIejYvWjhjUFBydmt1eUJ2WU40KzZWeEZiNkFDaUdFRUhmTHNnVUx5TS9MbzVHYkcwNE5HNUowN1JwUkVSRmNpSXhrM0xQUDBxWmp4MnFmNjd1UFA5WjVmR1RmUG83czIxZmpZNXY2K0REbHpUZTFqOXQyNnNTVzFhc0oyYkhqbmgyWXZ0ODl6Sy9kbGpWclNFeEk0Sm1YWDhiYTFwYkVxMWY1K2ZQUDZkaTlPNk1tVEtpd2YyNU9Ea2NQSE9EQTd0MmtwYVRnNk9SRVVJOGVlcytkbnBhR1RabkJzdHNsTHkrUDNWdTJZR2xsUlpkZXZiVHRDb1dDYm4zNnNIN1pNZzRGQjlPOWI5OHF6OVcyVXljNjkreDVTLzBvTzR1Nk1oYVdsdlFkTW9SMVM1ZXljK05HaG80WlU2M2pFaE1TeU16SVFLUFJjQ2txaXViKy9sdzRlMWE3M2RiZW5xUnk2WDk4L1B5NGNmMDY1ODZjcVRCb0d0QzJMVXZuejYvV3p3Yll2R3BWbGZ1OCtzRUhXRmhhc20vWHJtb0ZMRlFGQmZ6eisrK1Y3dlAxbkRuTW1ES2xRbnZ3dG0xNlp6L3IyN2Q4Mnp2LzkzL1VkM0txOW9xZ2hOaFlFcXBJVXpSbzVNaEtnd29yL3ZxTDhHUEg5RzdidjJ1WDNxREYxM1BtRUhia1NJVzBUdVZwTkJvc3JheElURWhnMjdwMWxlNDdZUGp3U3JlWDJyWnVIYWszYndMb1hVMWdhV1dsRTFSbzZPYkdJNE1Hc1d2elpocTR1UERJb0VIYWJhazNiL0wzN05rMDkvT2paZXZXQU1SR1I2TlVLdkgxODZ0V2Z3eVo4dWFiT05TdlgraytYNzMzbnM3ajBzSHQwSkFRakl5TmFkMmhnODZBZDJrdzUwUm9LRVZGUmZqNCtXbXZSVm5HeHNiWTJObFJWRlRFcmpJck1nQVNybHhoeDRZTjJzY2pubmlDRVU4OGdVYWo0ZDJwVStuUnZ6K1BqaHFsM1g3cTJESCttVHUzUXZCdjc5YXQ1T1htTW5MOGVPMWcrN2pubmlNdk41Yy9aczZrWS9mdUJKYjcyK1RVOGVNY0NnNnVFQWpadFhtendXdVVtSkJnY0x1aGJWMTY5YXBXNEt2VUo2Ky9YdVUrcjMvOE1TNk5HbFg3bkVLSUI1Y0VGWVFRRmVUbEYvREJWL000SG41ZTJ6WjhZRmVtUC84NFNwbVZJSVFRb2c0TkhqMmFnTFp0TVRFMUJZb0hhcmF1WFV2dzFxMXNYcjI2UmtHRnIrZk0wZjcvakNsVDZEVmdBSVBLRENEb3MyWDFhb0szYmRNNXRqeFRNek5HVHBoQXc4YU5xOTBYVVRNUDYydDMvTkFoOXUzY1NiK2hRL0gxOXdmQXBWRWpBb09DQ0EwSm9iR25KeDI2ZHRYdUgzM3VIRi84NXo4VTVPZmo2dTdPb0ZHamFOMit2Y0ZacHBscGFlVGw1ZWtkOUsyT3dhTkgwNk4vL3dydFcxYXZKanN6azJIanhsVVk0QXJxM3AxOU8zZXlmZjE2L0FNRHF4eDh0TFd6dzcxcDAxdnFYMDBFOWVqQi9sMjdPQlFjVE9lZVBYRXN0NW9CZ0hMWGNlZkdqWncrY1VMN09DSXNqSWd5cWJuNkRobkN6bzBiOWY2OEpYcG1kSDg5WjA2bDkrdnQ4Sjh2dnREK2YrbE1mWDJEa1BxMmJWaStYUHY4eWdkZU5peGZqcmV2THkxYXRkSzJuUWdONVdaU0V2MkdEdFcyUllhSGMvSDgrUXJIVzluWUFGVHIrYytZTW9YQW9DREdQZnRzbGZzbUppVG9wQXFLajQzVjFscnAxcmN2clR0MG9GQ3Q1dnExYXpUUzh6bHc4OFlORkFvRjlSei9yU3NYZnV4WXRXczY3TnU1czhwOUJnd2ZUbHBxS3VkT245YTJYVXRJMEticjZkU2poN2F1UzdjK2ZTb0VJV0l1WG1UQnJGbDA2TmF0d3JuN0RSdEdYbDRlQVczYjZyUVhGaGJpN09yS1kwODlwVzJMUEhVS0d6czdJZ3c4dDRDMmJjbkp6dGJXQlNtdFBWRjZQYTJzclFHd3M3ZXY4bjFkWHZuQjdXOCsrRURuY2VsOWNmUkFjWXJlemF0VzZRMnF1WGw0OE1wNzcxRlVXRmpodlhjMUxrNm5ua2ZwZlhuenhnMDBHZzBPSmF2WVN1WG01Z0s2cTFOU2twTUoyYm1UYm4zNzB0RE5qWnRKU1J3TURxWm4vLzVZdUxrQlVOL1JrYVkrUGpybldyOXNHYTRlSGpUMjlOUnAzMTVKd09sYWZMekJ1aHlHdHJWcDM3NUdRWVdSZWdMVDVkblZja1dJRU9MQklVRUZJWVNPL0FJVjczM3hPeWRQWDlDMlBUNnNGMU9mSGlITEhJVVFRdFM1dHAwNjZUeFdLQlQwSGpTSTRLMWJTVTlOcFZDdHhxaUtGQ3FHMUNTRlRua25RME9ybkgzNjVpZWZhSU1oWmVrYndQVU5DR0RTeXk5WGVqN3hyNGZodFRzVUhNeTZwVXRwNE9LQ200Y0hKME5EeWNuT0pqc3JTNXRyZk8yU0pUVDI5TVRGMVJVb1RnM2lIeGhJMTBjZXdkUGJHeWdPeEgzNzRZZjBHemFNTm1WbU1SZms1NU9YbDBjRFoyZWFsd1FzYXNwVnp5endDMmZQRWhvU2dxdUhoOTRWQnNZbUpnd2ZONDQvLy9jL0Z2MytPMVBmZnJ2S05FZ1JZV0UwOXZUVXp2SlZxVlFzK3UwM2VqLzZLSjVlWGpyN3B0Njh5WUhkdTF2TXJyRUFBQ0FBU1VSQlZPbXBKOWhSR1NNakkvb1BHOGFTUC81ZzErYk5PdWxpU3ZQaUc1VmJ2VHRxNGtTR2pobkQrbVhMU0xoeWhhbHZ2NjJ6M2N6Q2dvNGxBNzFKaVlrNHViaG90K1htNXFKVUtEQXpOemZZcDAwclYxWlpBMEFmZlFQenhzYkdtSnFaNlF6MnJ2ejdiNDRlT0tCM2YzM2JMSzJzdEtteXV2WHBvN1AvaHVYTGNmUHcwR21QajQwbEt6MWRweTA5TlpXTDU4OVhPTDY4NjlldWtaYVNZbkI3Um5vNjV5TWk5RzVyWG1hbS9hV29LSjM2RTFFUkVVU1ZIUGY1TDc5ZzNLUUpHNVl2NThqKy9VeDc1eDBhbGd3TVEvSHIvdXMzMzNBdElZRTNQL2xFZSsyZW5qYXQwcjdybzFhcks3M1ByMSs5cXJQNjRPSzVjMXc4ZHc2QVpyNitMSjAvbjhhZW5qdzZhcFRPNzd6MHREU1dMMWlBVi9QbURCd3hRdWVjcFN0VEdudDZFaDhUb3kxVW5KaVFRTnpseTNUbzBvV29pQWhhdEdwRmRtYW1kcEI2MWNLRmV2dm8zclFwTnhJVEs5VHpLSDA4ZnZKa0FDNUhSNU5jalZSQTVUVjBjeU9nWFR1ZHR0UEhqMnY3RlJVWnlmV3JWMm5WcmgxTm1qV3JjUHpHbFN1MTE4Yll4S1JDTUxwRDE2NDZRWlJTcFFFaTl5Wk5kTm96MHRJd01qTFNXYW13WnZGaWJPM3M2RjhTa05pNGNpVlJFUkVFZGUrdTNVOVI3blBpVWxRVTErTGo5UWJCREFYUktndWMxU1NvVnBWT0JsYXhDU0dFUGhKVUVFSm9xVlJxUHY1bXZrNUE0Y25IK2pQcGlVY2xvQ0NFRU9LZXBjclBCOERld2VHV0F3cFFzeFE2NWRWemRLd3lMN0toOUlINkJ0TXF5OE11S3JvZlg3dXN6RXoyN2R5SlQ4dVdlRlVqWjNsaFlTRWFqWVliaVlrcytPVVhiYjhzcmEyeHNyS2lzYWNuY1RFeExKNDNqK2tscVVSYWQraFFZYUFwSnp1YjVLUWtyc1hGNlFRVlNvczMrL2o1VlR2ZFQxWFNVbE5aT244K1JrWkdqSG42YVlQWHNVV3JWblR1MVl0RHdjRXNuanVYaVZPbUdOdzNQeitmTmYvOFE1Tm16Wmp3d2dzQVJKdzh5Ymt6WitnMWNDQ0g5KzZsYmFkTzJzSHVvL3YzYzNEUEhub09HRkRqL3JmdTBJR005SFNDdW5mWGFTL051MjljTHRCa2FXVkZrWVVGbHk5Y29HMm5UcHcrY1lJTnk1ZnJEQlNhbTV1VGtwek1uNy84d2lPUFBrcWZ3WU1wS2lwaXdTKy9ZRzVod1hQVHArc05ZSlgxMXFlZlZxdi91N2RzNGNUaHczcTN1Ymk2NHVMcXFwUFNwelNGajc0MFAvcTJsWjdqd3Rtek5HdlJvbHA5dWxVSGR1K3V0S0IzMlVIMzhzcGUvNkFlUGJTcHpUNmNQcDJlQXdiUWQvQmdvSGpnR1lwWGxKdzVjWUtGdi8zR3F4OThvQTMwaEd6ZnpwWExseGsyYmx5Vk0rOFRybHhoeFY5L01lYVpaeXFzZU1qTXlPRDNIMzZndVo4Zmo0NGVyZmRlYis3bnArMzNqQ2xUNk5hbkQwUEhqRUdqMFREcml5OG9LaXBpNk5peFpLU25hNDhwS2lwaThkeTVGR2swREJvMWl2U1NtaG5XdHJhWW1KZ1lUS1VWR1I2dXM5TGk5WTgvNWxqSkNvQlBaODdFdkV5ZzY0c1pNN0N4dCtlVmQ5OEZ3TW5GaGYvNytXY0FkbTdheE41dDI3U1B6NTQ2QlJTbmxib1ZMcTZ1RldvczNFaE0xQVlWOW16WmdxbVpHU1BHajlldWlpaHIwOHFWVlFZb3k4dk95bUx2OXUwNE9qdGpiV2RIVm1ZbWxsWlc1T1htRWhrZWprUDkrdHJ2eGZ0MzdlSkNaQ1JUM253VHBWS3B2WTREUjR6QXFXRkQ4a3BXTnFTVUM2Z2MyTDBiR3pzN1dwVUxtRlJHcVZUZWx1L2oyVmxaZXR1TE5KcEt0NWYyb1NhckhvUVFEejRKS2dnaEFGQ3JpL2owK3o4SlBSR3BiWHQ2N0VDZUdUdW9rcU9FRUVLSXVwV2RsY1hxa3RtY2ZVb0dobTVWVFZMb2xPZmg1WVdIbHhkcWxVbzdNQVhGTXh2VFVsSndkWGMzR1BDNFhRTzREN1A3OGJYYnZXa1RCL2JzSVRRa2hFOSsvTEhLL2R0MTdveXRuUjAyZG5aWTI5aGdiV3Rib1dEbUh6Tm5na0pCZG5ZMkNvVUNWVUZCaGZNa0p5VUI2S1J2QWNnb0dZQzhYYWt0OG5KeitmT1hYOGpLeUdEaytQSGExUk9HREgzOGNhNWZ2VXBFV0JoL3paN05oT2VmMTFzdzJzek1qRUdqUjdOOHdRSTZSRVRnNCtmSDBRTUhjR25VNlAvWnUrK3dLTStzRGVEM0RMMUlVWXFvSUlxZ0lLaWdpQld4OTk0MWRoT2phWnZpWnJQSnBwaGswMk9hTVNiRzNqc1dCSlVpaUlpSW9vQ2dLRmE2SU5KaFlHYi9nSGwzaHBtQkFVeXczTC9yK3E0dmI1MW42c281ejNNT3pDMHRzZjZISDVDWG00c3hVNmFncXFvS01XZlB3c1BMcTFHOUlrUWlFWHlIRDFkOWJqV3JYb3pVTkZhK2ZlTUdpb3VLNE5HekorN2R1cVgydm9kMzc0YXVycTRRM0pZM0NkKzFZUU0yLy9vckZyNzZhcDNCVUd1RkZRNTFNVFl4MFhpc3JsNEZEVDNtM2I4L25GMWRsWG8weUpOWml2czZkKzJLemwyN0t1MXJZMitQV1lzWEsrMnpzclZWS1FzajkyRURtblVmUDNCQUtJOGpwNk9qbzlTN1FrZEhCL29HQmlnckxWVUtxSTZlT2hWWjZlbVFTQ1Nvckt4RVRsWVdUaHcrREU4ZkgvVHc5aGJPTlRZeFVRbjJwdDI5aS9VLy9BQkpSUVZLaTR0VnhtVmtiSXcyOXZhSU9IVUtHZmZ2NDRWbHk3UU8xb3BFSXN4Y3ZCamZmL3d4MW56NXBjYnpmdnI4YytHL0Y3N3lDbHk3ZFZOS3JxVGZ1NGVOdi95Q2d2eDhEQncyREY1OStnakpqOUtTRXFIcGMwVlptWkJVa0VxbEtDd29nTDNDREg2eFdDeDhUK1d2YSszdjdXdnZ2UWRMaGQrYm9zSkNSSVdGb1llM3QvQlozclZoQTFwWlcydjFHZ0RWQ1l2VTY5ZmhOM0trMm9TQ2ZMd05TU3JrUDN5SUxiLytLdnhtWFk2SndiRjkrNVRPVWZ6TlB4OFJBWmxNaG5YZmZRZFpUVkMrbmFPamtNQ1VOM0pQdUhRSkUyZlBobGdzUm1sSkNhNWV2Z3g3UjBkRWhvUUk5MUpYTms3UkYydlhhanpXa0JKcHF4UjZDRFgwdUxXdExkNVp0VXJyeHlLaVp4K1RDa1NFcWlvcFB2OXhDeUxQLzc5dTU5d3B3N0JneHFobUhCVVJFWkY2VzlhdVJVVjVPWXFMaXBDVm5nN3IxcTB4OTZXWEdqVHJUeDFOVFVXMWRmekFBVnlKamNXN0NzR2N4TGc0SE5xNUUwdi84WSsvZkNidjgreHBmTzg2dWJvaU5pcXEzbFVTY2tiR3hqQzN0RVJPVmhaeU5aUVM4UnM1RWs1ZHVnQUFXbGxiNDFwQ0FvSURBb1RnZDFWVmxSQXNyTjJ3dHJDd0VBQnc0OW8xRk5YOHQ3WjBkWFV4VXFIVVNsbFpHVGI4L0RNeTd0OUg3d0VEMEVlaDdGRlZaU1ZrTmRjbzB0SFZ4WUlWSy9EblR6OGhPVDRldjN6NUplYSs5SkxhbFI5ZVBqNDRIeDRPLzEyN01PZkZGM0VqT1JtVFpzOUdTeXNyK0E0Zmp0TW5Uc0M3WHovY1NVMUZRWDQrK2cwZTNLRG5VeC81N0hCelMwdVZZNWN2WElDNXBTVWNPblJRbTFTNGZPRUNrcTVjd2JUNTg1V3U3OUc3TjRxTGluQjQ5MjdzM3JBQmMxNThVZVBNNU1iMnZGQ2tiWWtqYlk3Sk5hU3BkRjE4ZkgwMUpoVTBCWkRWVVV3UzF1ZjMxYXZWTm5vT3FkWDg5bEowdEZJQ1JONVFXaTcxK25Wc1hyTUdWVklwRnJ6eWl2QjlWQnFYcmk1bUwxa0NLeHNibkRwNkZEOS84UVVXdmZvcXJOWDE3VkJEL3Azdzd0OWYrUDJvcUtqQWpqLytRRjgvUDZIYzA2UDhmTFVObkdPam9uQnd4dzY0ZTNyaVVuUTBZcU9pY0RZc0RCTm16RUNmUVlOdzhzZ1JvU2x5WG02dVVHWXNQeThQVXFtMFFjRi9vUHEzUy9GOUt5d29RRlJZR0p4ZFhlRllzMy9KNjY4MytKNHVibTRZUEhvMEh1Ym1xbDA1SXBWS2hZU3d1dTlNVEdTa1V0SnA3b3N2SXYzZVBRd2JOdzd1bnA3SWUvQUFJcEVJVlZWVkVJdkZzSGQwVkNxek5IN21UQlFYRmNITTNCeVJJU0ZJVGtqQXpJVUxoWlVuRlRWSjNhTENRbHhMU0lCcnQyNm9LQytIVkNyRm5kUlUzRWxORmU2bG1GUlFiQjdkV0lOR2pGQ2JsQVdBRm1abUdLRmxNM0E1VFNXd2lPajV4cVFDMFhOT0twUGg2MTkySUN6eWtyQnYybmcvTEprN2ppV1BpSWpvaVpTU2xJU0ttcEpISXBFSU1wa005Mi9maGxQbnpnMEtPTlhXZStCQStBNGJWdWM1NGFkT2FTeXpZMk5uaDd3SEQvQWdLMHRvNnBwKzd4NTBkSFZWNnJ6VDQvVTB2bmR1M2J2amt4OS9iTkExOGlDWW9ab1o4bVdscGZEeDlSV0NtSk5tejhiZUxWdHc4dkJoWVJhdFNDUkNDM056ako0OFdhWC9nYXltVDRCaWpYbHR0VEF6RTVJS1JRVUYyUGpMTDdoLzV3NWN1M1ZUYWZ3WkdSS0MweWRPWU9MczJTcUpRRU1qSXl4OTR3MXMrLzEzWEU5TXhFK2ZmWWJKYytjS00vcmxSQ0lSeHMrY2lWKysrQUliZnY0WkpxYW02RlhUb0hydzZORzRFQlVGLzEyNzhDZy9IeDJjbmRIK01iK0h1VFdyUFdvSFY2VlNLUkl1WGtTUDNyM1YvanY2VVg0K0R1M1lBYmZ1M1pVYWFzdjFHendZZVE4ZTRFeHdNQ3hhdHNUWWFkT1VqcHVZbXFLVnRiWFdQVHVpVHA5R2drTGo2UHAwOGZEUStCdGExekZGdmZyMXc3anAwOVVlS3kwcFFVVkZSWjJyWVdvMzZLM3RjU1JVYWlzcExzYkFvVU5WdmxlbEpTVW9LaXlzTTlodnB2QmNMcHc5aXdQYnQwTmZYeDhMWG40WkQ3S3kwS2xMRjdXZmhjQkRoOURXd1FIVDVzL0hnVzNiOE90WFgySCs4dVZxZXdNQTFaK3RsS1FrM0w5OUc0TkhWNjhrdDJuZFdtaUVMUysxMDliQlFkaFh1OC9Nby94OEhONjFDNGx4Y1JnMmJoeUdqaDJMUzlIUjZPUHJDME1qSS9qdjJvWDBlL2VRbjVjSHJ6NTljUEhjT2FUZHVTUDhCc3JMRHRXMzZrZ21reWsxRFU2NGRFbG92QTFVcndJRHFrdFdsZGJxZFdQYW9nVzZlSGpVZVg4QWNPelVDVXZlZUFNSHRtOUhmR3dzWG4zdlBhWHZvN3pQakR4NU9XemNPSlY3bkRwNkZPMDdkb1N6bXhzQXdLTm5UN3pSdWpXc2JXMVJLWkhBek54Y3BRK000b28yZWJMNTlvMGJTSXlMdzdqcDAyR2prQVNWdnljaWtRaFJwMC9EdFZzM21GdGFDb201aDdtNStQTGYvMVpKbkdwcTV0NFFBOVdzc0pJelZPanRvaTBtRlloSUhTWVZpSjVqTXBrTXEzL2JneE9uWTRSOUUwWU93SXFGYk1wTVJFUlByazkvK2dreW1ReGxwYVhJVEV0RFRHUWtUcDg0Z2JpWUdDeGZ1YkxlV3RlYUdCc2IxMXRXeExpT0VoV2Rhb0s1MXhJVGhjRDAzZFJVMkRzNlFrOWZIeVhGeFNndkt4UE9seWRHSHVibUt0M0h3TkN3enJJbHBPcDVlKzgrK2VFSGxYMjFnNjBGang1aDl1TEZhcHNucStQcDR3TlBINThHaitYak45OVVDc1lteHNVSkNZWGF2UkZLUzBvUUdoaUk4ckl5dEc3VFJ1MzlEQXdOc2VqVlZ4RjQ4Q0JpSWlNMTlwdG8xNzQ5UEgxOGNQSGNPUXdiTnc1Nk5ZRStmUU1Eakp3NFVhamozdEFaME5xNFh6T2p2WGF0L0pzMXF6emFPRGdnSnpOVFdQRWhEKzZlT25vVStnWUc4TzdmSDJkRFE1VldVRlNVbCtPYkR6L0U0RkdqNE5LMUt4N201a0lxbFNxOWZuNmpSc0Z2bFBZcmlTZk1uSWtKTTJmV2VZNjZJSDFkcTM3a3gzeDhmVEdsVnNJSXFGNXhvcW1Vai8rdVhiZ1VIZDJnY2kyMWFkdFBBZ0NDQXdLVVZoVW9rdmNiT0gvbURNSUNBNFVndTZKaisvWWg0dFFwdlBidmY2T3RnNFBHeDZtVVNIQjR6eDVFaDRmRG9tVkxMSDd0TmR4SVRzYmgzYnRoYm1rSnQrN2RsYzdQeXNoQVdHQWduTjNjc09UMTEyRmtiSXlkNjlkai9ZOC9ZdUVycndqQmFwbE1odHMzYmdBQXpvYUc0bXhvS096YXRST1NDb3JremNNMTlTS3ByS3pFRDZ0V3dkRElDQys5OVJZNnVyajgvNkJJaEVFalI4TE8zaDRSSjA5aTZ2ejVhR0ZtaHF0eGNiaDk4eWI2RHhrQ0FNTE1ldnRhRFl6bDl5K3NXY0h6eGIvK2hZcUtDdUd6RjNEZ2dOb3hSWWFHcXV4ejZOQkJTQ3BrcGFjakxEQlErYlZMVDFmYTd0bW5EMkxPbk1IbVgzL0ZxLy82bHpBN1gxcVRWSkN2VkJnK2ZqeXlNektRbTVPRExoNGVFSWxFMVVrRkp5Y01yMm15REFCWFltTlZWcWZVcHZqNUxTNHF3czcxNitIczZpcThUbkpGQlFVQXFwTVY4Ykd4eUV4TFUwcklYTGx3b2ZvNTFFcWFxdnQrZlB2aGg4akp5cXIzdS9Qalo1OGg0LzU5R0doWXBVQkU5RGd4cVVEMEhGdS8vU2lPbmp3cmJJOGE3SU0zWHByR2hBSVJFVDN4UkNJUmpJeU4wY0haR1IyY25XRnFab2JUUVVFNHRtOGZYdEJpSnF1bVFKcTJKWFFVcjlmVjFjWG5hOWJBM05JU3JXeHNjQ001R2YySERFRjVXUm15TWpJd3BLYlJaUEN4WTJvYm9INVowMVJYVHQ2UWs5VGplNmM2QTFtZGJldld3YnQvZjB5YlAxOXBmMjVPRHFMQ3dqQjY4dVFtTlRhWEt5OHJVNXJKN2VQckN6TUxDM1IyZDFjSmNBWWZPNGFTNG1JTUdqbFNhVVp2YldLeEdHT21Ub1hmcUZGMUptbms5OC9KeWxMYTM4UGJHNGQyN29SSUpFSkhMWnBnTjlTTnBDU0l4V0k0ZHVxa3RGOWVsbXJQeG8xSys3Lzk2Q01Bd0x1ZmY0Nks4bktFQmdiaTZ1WEw4T3JUUjBqSXhGKzZoSUw4ZkxRd044ZThaY3VncDY4di9KdjhjYzNPMXhTUTdPRHNqQjY5ZTJ0OUgzVWxkWURxUGdwV3RyWTRxeVpZRFB6L2ZkSjB2SFhidHNJOU5ORzJud1FBdFN0NkxrVkhJeUk0V0NoMUpKUEowSHZnUUxTeXRrYjZ2WHZDZWFVbEpUZ2JHZ3FIamgwaEVvbVVqaWxxWTIrUGdrZVBrSGpwRWh5ZG5QREN5eStqaFprWkxGdTFRbkJBQUFMMjcwZm5ybDJWdm11QkJ3OUNKcE1KcytmZFBUMHhmL2x5QkJ3NEFMdDI3UUFBeWZIeDJMdGxpeENZYnQyMkxZYU1HYU9Tb0pDcnFta2VycWVoNUpPdXJpNm1MMWdBWnpjMzZPbnA0ZnJWcXppOGV6ZGVmdWNkWVhXRWk1c2JYR3BtN1FOQUJ4Y1hYRXRJUUdWbEpYUjFkWEU5TVJFdHpNMlZ2dS9YRWhJUUdSS0MxSlFVb1lkTEt4c2JlUHI0Q052Ly91b3JwWjRtV2VucCtPSFRUekh2NVpjMVBoK2dlcldZcHRkZHJyMlRFOFpNbllxamUvZGl6NlpOd3YvK1Y2cDVQUzVmdUlEZ1k4ZnE3RThnVjd2QlBWQ2RjRkJzYUYxUlhvNHR2LzZLa3BJUzlQWHpROEtsUzhqUHk4UEQzRnlNbXo0ZGoycFdaUGdPSDQ0YlNVa0k4dmZIZ2hVckFGUi83cUlqSW9RazQrTlNVVjRPZlFNRC9qMVBSSDhMSmhXSW5sUDdqNTNHamdPbmhPMGhBN3l3OHBWWkVQTWZJRVJFOUJUcTQrdUwwMEZCdUg3MXFsYm4xNTd0ZWkweEVVZjM3b1ZIejU0WVVUTnI4Vng0T096YXRVUDdqaDFSWGxhR2pXdldRRnBWaGRsTGxpaXRobEQ4NDcxOXg0NUl1bklGTXBrTXQyN2NnRXdtRTJiQnk4MWZ2bHpqdUxab0VleDQzdkc5KzMrUXVpRWVaR2NqTERBUUY4K2RRMVZWRmRyWTI4T3JUNThtamFPOHJBeFNxVlJsWnJxOC9JcWk3SXdNbkEwTlJVc3JLd3l2VllwRUhnaXJyYTZFUXZxOWU0aU5pa0pMS3l0Y2pvbEJ2OEdEaFRJdFowSkNoSUJteE1tVGFtZDIxNmRTSXNHdEd6ZFUrbWxrcHFVaE16MGR6cTZ1S2tIclByNis2T1BySzJ5ZkNRN0drVDE3VklMNWZYeDlFWGYrUENKRFF6RjB6QmpJWkRLY09YVUs1aFlXY092ZVhhbVJzRnl2ZnYzZ1Y5TUF0cUZDamgvSHhYUG5OQjYzc2JOVEdqY0FITjYxQzFkaVkvSCsxMStyQkNnMUpSWGtLMTErK2VLTE9zZmp2MnVYMnYyYVZqOG9hbXFDNWY2ZE8zajQ0QUg2K1ByaVhIZzRmQVlPeE1pSkUvSDFCeCtvN1ZWeTUrWk4vUGpaWnhydjk5VzZkV2hwWlZXOVNzN0tTcWxaOGNpSkUzRmcyemFjT0hJRW95ZFBCbENkTExoNitUSzZlM3VqZmNlT3duMDZ1N3ZEMmMxTlNKUkpKQkpZdEd5SjRlUEc0ZUNPSGVqVXBRdTY5K3FsY1J3bE5RMmg5V3VhS3FzajF0SEIxYmc0QU5VSnZ0enNiT1JrWmdybGlPUzZlM3NEcVA0ZUoxMjVncXVYTDhPMlRSdGszTDhQbjFxZmsvUjc5NUNTbElRT3pzNlFTcVc0bFpLQ1pUWE5mdVV6L2sxTVRaVVNqS0thL3hhSlJCcFhWZ0RWbjZmYXdmMWRHemFvckQ0Wk1IUW9rdUxqRVgveElxTEN3dERYejA5SXNpZ21jMHBMU21CZ2FLajBlYzY0ZngvbndzTUJBQjZlbmtxUFhWdDJacVpTVXVIdXJWdTRmZk1tQUdEenI3OUNMQmJEb21WTDJOalpRU3dXSXpzekV5S1JDSGJ0MnNGMytIQUVIanFFNjFldndzWE5EWmRqWXBDYmt3UGZFU01lNitxMjhySXl0Y2swUlNYRnhRaXVaelVHRVpFMm1GUWdlZzZGUlY3Q21nMEhoZTArUGQzdzN1dno2dnhISFJFUjBaTk12dFJmWGp1K1BvcXpYZVBPbjhmeEF3Zmc3T2FHV1lzV0NVR0lNOEhCOEIwK1hLam5QdS9sbDdGKzlXcnMyYndaczVjc1VWdVd4ZEhKQ1JmUG5VTm1XaHBTcjEyRHZvR0JTajEzYlJ2emtucDg3OVRQT0ZjWGJKWEpaTGlXa0lDbzA2ZVJIQjhQa1VnRUR5OHZEQm81RW0wZEhIQmt6NTVHajJIZzhPR1FoK1kwbGJ0UkhNZkJIVHRRVlZXRnFmUG1RVTlmWHpnV0V4bUpZL3YyWWZrLy82bTJLYk1tUi9mdFF3dHpjNng0OTEyc1hyVUtSL2Zzd1N2LytoZUtDZ3NSRWhBQUR5OHZWRlpXSXVUNGNmVHExdzh0ek0yMXZuZEtVaElPN3RnQkt4c2JsYVJDYUUwNUZubmd0VEhrSzZ6Q0FnUFJxMjlmM0VwSlFmcTlleGczZmJyYWhBSlFuV0NSZi9aTGlvdFJyRVV6YmZuNWpRbGFadGVVYjJyc2pHZDFDUUo1UUZqYno2ODZUUzEvNUR0OE9NWk1tUUlkWFYwaG1Bd0FDMTk1UlpqZGZpVTJGcUhIajJQYzlPbEt2eFc1T1RuWXRtNGQrdnI1cWRTa1Y3ZTZvdmVBQWJnVUhZM1RRVUZvMzdFajJqbzRZTytXTFRCcDBRSVQxS3hvVXZ4YnpOM1RFeDVlWGdDQWd6dDJDUHYzYk5xRTJLZ29BTUN4L2Z0eGJQOStwWHRzL1BsbmxmdHVXck1HQUdCdGE2dXlxbWYvdG0wcTU4cy8yOTE2OXNTUjNidHgrc1FKb2Z4VDdVU2taNTgrNkQxd0lFeE1UUkhrNzQ5YktTbkNzWWU1dVRBMk1VRkJmcjVTMDNKNTZhbmJOMjZnVWlJUjlqdDA3TmlvOG9VaWtRalQ1OC9INmxXcmtKV1JBYUE2S1FOQTZiZW1xS0JBNVhjZ0pTa0pLVWxKQUZTYjE5ZW52Wk1UeGs2YkJoczdPMWpiMk1EU3lrcnBQYnlibWdwYk96dm82dXBpd0xCaE9IL21EUFp2MllJVjc3NkxJSDkvbUppYVlrZ2pFcDUxS1MwcHFYT2xEMUJkc3VtRXYvOWpmVndpZWo0eHFVRDBuSWxMU01GL2Y5d3FCRjNjWEJ6eDBUdUxvS3ZMaEFJUkVUMjk1Q3NVMnRTVWp0Q0dSQ0xCOGYzN0VSa2FDcGV1WFRIM3hSY2hrOG1VZ2h4U3FWVFlidWZnZ0xrdnZZUnQ2OWJoajlXcjBYdmdRSXlZTUFHbUNnMG9uVHAzUnY4aFEyQmdhSWlVcENRNGRlNnNNVWhJamZlOHYzZTFtNXRxRWhzVmhRdG56OExVekF5K3c0ZWp6NkJCYUdsbEpSeFhWOUpKVzU0K1BzTHJZMVJQMERvNlBCeXAxNitqejZCQktxcy9IRHAyaEVRaXdiWjE2L0RhZSsrcFhiRlFXMnhVRkc0bUoyUEd3b1ZvWVdhR29XUEg0dkN1WGJoODRRSVNMbDZFdEtvS1k2ZE5nNlNpQXF0WHJVS1F2NzlLR1NoMWlnb0tjR1R2WHNTZFB3K3hXQXp2V3JYT2J5UW5JKzc4ZVFEVk03MDdkZW1pTVFncWxVcUYzaHRYWW1PUm01Mk5EczdPUXNtazhkT240K2N2dnNEMjMzL0hnNXdjV05uWW9KK2ZYNzFqQklBTGtaRXF3V1IxR3R1N1FDcVY0dDZ0VzVESlpBank5NGREaHc1cVY1ODBoNmFXUHpLM3RGUjdycndjMTZPSEQzSHU5R200dUxsaFlLM203eEduVGtGWFZ4ZCtvMGJCUXNOOUZJbEVJc3hhc2dRLy8vZS8yUEhISHpDM3RFUkpVUkVXdmZvcVRCWEtBV202VmgydlBuM1VCcitqSXlLUW1aWUdLeHNibGRyK2N2Skc0TjkvOGdtY1hWMkZVanhBZGJtZzd6NzZTT24xTVRJMlJzOSsvWER1OUdtazNibUR0dTNicXpTdXIrdDF5TXJJUUV0cmE5eElUbGJiNkRmODVFbWw3Vm1MRnplNko1SmxxMVo0NTVOUGhNYlo4dStlWXZtanZBY1BJSk5LSVpQSmhOZTNyNStmMEZQQnlOZ1lpVFVyT2JTaHA2Y0hYelVOa1dVeUdVcExTbkEzTlZWWTJhR25wNGNwTDd5QVAzLzhFYXRYclVKcFNRbG1MVjVjYjBLMklVcExTbEJaV1ZsblEvV09MaTZ3YU5rU014Y3RhdEM5MTMzM0hTeGF0bXpxRUlub0djT2tBdEZ6NU9idE5Iend4WHBJS3FzYlZ6bTBzY0YvMzM4SmhnYjY5VnhKUkVUVS9NNEVCME5IUndlOSt2ZFhDaFRJYTBNRHdJQmFRU0JOcmw2K2pLUDc5aUV2SndkRHg0eEJjRUFBUHZySFA5UStadTNBNjRDaFE1R1psb2JvOEhCY1BIY09YbjM2WVB6MDZkRFQxNGVWclMwbXpKeUpvb0lDWk55L2p5N3U3a2lPajBkaFRWMXNhcnBuNWIwcktpaEF4S2xUY0haelV3bTAxK2ZqTjkvVTZqd3JXMXVNbkRoUnBhVE9ocDkvUnU4QkE1clVNQmVvRHJJRHFET0lsWk9aaWFQNzlxR1ZqUTNHVHAycWN0eld6ZzVqcGt6QjRkMjc0YjlyRjZZdldGRG5ZeFlYRmVIbzNyM282T0lpekpydU0zQWdzak15OENndkQvRVhMMkxVcEVsQ2NMSm4zNzY0Y1BhczJrQ3JyS2E1clV3bVExUllHSUw4L1ZGYVVnSkhKeWRNZnVFRnBXYlN1ZG5aMkxsK1BjUmlNUVlNSFlyd2t5ZngrL2ZmNCtWMzNoRUNzWHMzYjBabVdob0tIejFDWVVHQjBEeDN4eDkvd056Q1FxbXhjOXYyN1RGNDlHaWhSTXk4WmNzYTNPUGlpN1ZyMWE0MERnNElhTkpNNU5pb0tKU1ZsY0d5VlN1RUJBU2dyNStmeHFUQzNWdTMwTHBORzYyU1FZL0Q0K292b2NtVjJGaFVsSmNqSnlzTElRRUI4QjR3QUMzTXpIQXBPaG9YejUzRDBMRmp0VW9veUZsWVdtTFkyTEU0dEhNbkhtUm5vN3UzTjF5NmRtMzArRHAxNmFMeWUvSG80VU1jUDNnUUZwYVd5TTNKZ1VPSERtam42S2h5clV3bXc2NE5HeUNwcUlCcnQyNUt3ZlZqKy9iaFlXNHVaaTFab25UTm9CRWpjTzcwYWNoa3NnYk5xcStVU0pCKzk2NVNyNDRQdnZsR3FiZUMzTVBjWEpYK05JMGhUeWdBUUhsTlVrRy9acVdDVENaRFZrWUdLc3JMRVJZWUtKUkUwOVBUVS92NzFaRFBtVlFxeGYzYnQzRWpPUmtwU1Vtd2FOa1NiUjBjSUpWS2xVb3FPYnU2b2x1dlhyZ2NFd01iTzdzRzlUSFJoandob2lreFUxWmFpbTQ5ZThLN1pwVk5iblkyb3MrY3dlakprNFhQd2RYTGx4RWRFWUhaUzVZSVNUbEpSUVc2OXVqUjZJUVBFVDI3bUZRZ2VrNWtadWZobjZ0K1EzRnBHUUNnbGFVWnZ2cHdPY3hiUEw0YWprUkVSSCtsMHBJU25EcDZGTWYyN1VQcnRtMWhZR2lJdkFjUGtQZmdBVVFpRVlhTkd5ZVVpNmlMUkNKQjFPblRrRW1sV1BMR0czQjJkUlgreUZiMDViLy9qZDREQjZvRVVreE1UYUZ2WUlBYnljbUlPSFdxdWk2MGpnNnkwdE9SbVo2T3pMUTAzRXBKZ1V3bVE4ang0d0FBS3hzYmRQSHdlRHd2eEhQc1dYcnZnZ01DY0RZMEZORVJFZmg0OWVvR1hmdkJOOStvN1B0czVVcVZmWTVPVGlyZmlhcXFLbHhMU0lCbHk1WndWd2g0TllhOGlhemlpZzlGNVdWbDJMcHVIYVJTS2VZc1hhb3g4Tnh2OEdBa1hMcUVDMmZQd3NYTnJjN1NRby95ODJIWnFoV216Wjh2Qk1KMGRIVXhlYzRjYkZxekJtM2J0OGNnaGQ0RHc4ZVBSMmxKaVJCY1ZKU1puZzZndXQvRW9aMDdZV3hpZ3FrdnZBRHZBUU5VNnE1di9QbG5GQlVXWXNLc1dlZy9lREJNV3JUQThRTUg4UHYzMzJQNXlwVXdOVE9EU0NTQ2xZME5YTHAyUlVzcks5eTdkUXZSRVJINGZNMGFsVlV2K1hsNVNMcHlSZGcrY2ZndzVpeGQycUF5VFRtWm1XcVRDaVZGUlZyZnc5cldWaW5RbTNiM0xvN3Qyd2NBOEJzNVVxbjBqcHhiOSs1Q2d1VFkzcjNJejh2RGUxOStxZlZqMWxaZVZ2MzNpVGFGbHBwYS9xZytBNGNOUTdkZXZYQTJOQlRoSjAvaTFOR2pjSFp6dy9YRVJEaDE2WUtoWThkcWZhK0h1Yms0ZGZRb1lxT2lvS2V2RHpOemMxeU9pVUZ4WVNGR1Q1blM0SEk3NnBTV2xHREwycldvbEVpdzRKVlhzRy9yVm16Ny9YY3NYN2xTWlZXR1NDVEM2TW1URVJZVWhQMWJ0eUlzS0FnRGh3NUZVV0Voem9hR1l0aTRjVXA5SG9EL2wvc0NnTWlRRUhUeDhJQ3VGc212bEtRa1NDUVNPSGJxSkNUWC9rN3k4bUI2TmI4NTZYZnZvcUs4SEMydHJCRGtXNUgrd2dBQUlBQkpSRUZVN3crRE9ucFBBTUJrTmIwOXJsNitqR3NKQ2NKMldHQWdiaVFuNDA1cUtpckt5MkZnYUFpbnpwM1J4ZDBkQVFjT29LV1ZsVktqK0V2UjBZaVBqWVZJSkVKMlJnWjJybCtQNlFzV0tKVm8wdGIxeEVTY09ub1VaaFlXMERjd1FIRmhvYkJpVTFPeTR1U1JJemdUSEF4SlJRVjhSNHhBZG1ZbVRnY0Z3ZG5WVlNqejlqQXZEOG54OFRnYkdvb2hZOFlBQUNvcUtuRHE2RkVZbTVyQ3RWczNsa3dtSWdHVENrVFBnZUtTTXJ6MzJUcms1VmYvNFdkaVpJaXYvdk15V3R0d0NTTVJFVDA5ZXZYcmgrS2lJdHhJVGtaR1docGtVaWxNemN6UXZWZXY2aWF0TldWRjZxT25wNGVGSzFaQUtwTUpLeDQwemNBek5EVFVlRXh4eHVqaFhic1FHUm9Lb0Rwd1kyTm5oNTU5KzhMZTBSRnRIUnhnWjIrUHdJTUgxZDZIdFBjc3ZYY3VibTY0ZU81Y28vbzBxSnZ0cTQ2NkhpUHlldWFLWlpBYTYyNXFLZ0QxSldteU16S3dhOE1HWktXbm80ZTNOMHFLaTNIMThtVlVWRlNnb3J3Y2twci9MOStXQjlZTzd0Z0J4MDZkTkphcGFkT3VIVVpQbWFMMjJQemx5MUZjVktRVTlESzN0TVM4bDE5V2U3N2krK3JwNDROeDA2Y3JKVWhrTWhtaUl5SndkTThlU0NRU2pKZ3dBZjBIRHdaUUhYQXZmUFFJWjRLRHNmN0hIN0hzN2JkVlNpekpnK1dLQ1FXWlRDYjBrYWdvTDhlVXVYTngvKzVkbkkrSXdMY2Zmb2pCWThhZzc2QkI5UVk5QWVCN0xRUHNkZldhZVdmVktnRFZ3ZW5Ja0JDRUJRWkNJcEhBWitCQStQajY0dUNPSGNLS0RqbkZzamtQc3JQUnVtMWJyY2FoNk9TUkk3Z1NHd3Q5QXdNVVBub0VRSG1tdVNaTkxYK2tEWE1MQzR5ZVBCbnRPM2JFcmcwYmtCd2ZENkE2V1pOdzhTSThldmJVR0ZpVnlXUzRsWktDYytIaFNMaDRFVlZWVlhCMmRjV2tPWE5nYm1HQkU0Y1A0MHh3TUg3KzczL1J3ZGtadmZyMVE5Y2VQUnBWQnVkV1NncjJidDZNM0p3Y1RKbzlHMjNzN1RGcjBTS3MrZkpMclBueVM4eGN0QWhPdFZZMXlQdDVaTnkvajREOSszRm81MDRBMWI4SGZRWU5Vam8zNVBoeG5JK0lnR09uVGpBeE5VVmlYQncycjFtRGVTKy9YTy9LbFBObnprQWtFcUd6dTd0Uzhxd2hMa1ZITnpncEpIY3RNUkhBLzM4cjViUDQ1Nzc0SXZaczJpUTBDNitkOE9qaTRRRVRVMU9WeHVVQTBOSFpHVDREQndyYmQxSlRVZmpvRWZyNithR0x1enZhT3psQlIwY0hRZjcreU0vTHcrUTVjeUFTaVNDVHlYRHl5QkVFSHpzR013c0xMSHIxVlJ6YnR3K1hMMXhBWm5vNlppNWFKUFNzMEZZcmEyczh5TTVHMnQyN3FLcXFnbGdzaGszcjF2QWJOVXFsRHd4UW5TdzhHeHFLVnRiVzZGZnpHK2JzNWdZRFEwUEVSa1VKMTNqMzY0Y1QvdjQ0RXhJQzN4RWpvS3VyQ3hOVFV3d2RPeFpIOSs3RjVaZ1l0VTJzaWVqNXhLUUMwVE91cWtxS1Q3N2RoTnYzTXdFQWVybzYrT3k5cFhCeWJQZy8vb21JaUpxVFphdFdtRFI3OW1PNWw0NnVMdjZ0UlhtRDhKTW5WZW8rSytycjU0ZEpzMmVqbTdjM3pDd3M0RkRUakxPdWdPQmZYYjdqV2Zlc3ZIZXUzYnJoa3g5K2FOSTk4aDQ4Z0lHaElUTHYzd2NBcFJuRUxjek1jUFBhTmR5K2VWT3BCTWo1aUFnQWdKMUNLUjVOcEZJcHJpVWt3TmpVRkVaR1JqQXdOSVN1bmg0cUt5dHhOUzRPNXlJaVlHUnNyRGFodDIvclZxVGR2UXNBaUl1SlFWeE1qTWJIMGRQVGc0R1JFU3dzTFpILzhDSDJidDZNcFdwS1d0VkhMQllMUWNSS2lRVGxaV1V3TURLQ2pvNk8wSXhWc2NSUTc0RURrWGIzTG1Zc1dvUXU3dTVLOTdwLyt6YU83Tm1EMnpkdlFrOWZIek1XTGtUUHZuMlZ6aGszZlRvZTV1WWlNUzRPRzMvK0dTKzk5UlowRlVxektaSklKTGdTRzR2VFFVSElTaytIaGFVbEZxeFlnWTR1THZCQmRjRHl5SjQ5T0g3Z0FFS1BINGVIbHhkR1RacWt0dmErdm9FQlRNM004UDVYWDZrTmJsZFdWa0phVlFXcFZBcEpSUVh1M2JxbE5naGMrT2dSYmw2N2hxdFhydUJxWEJ3a0VnbE1URTB4WWRZc29SR3hpYWtwVXBLVGtaMlJvYlNLb3FxeUVoZWpvMUZVV0lpT0xpNXFuM05kN05xMXc4MXIxeUNUeWREU3lncHUzYnVqLzlDaFN1ZmtQM3lJaElzWEFRQ1phV2tBR3RZSEpLUG1lNkY0VGU4QkF5QVdpL0VnT3h1QWNuTmtpVVNDdTZtcFNFbEtFdnBnR0p1WVlQTGN1ZERUMThmcHdFRHNXTDhlbGdjUFl0Q0lFVUlwUG9sRWdsdlhyeU01UGg0SmNYRkM0czZwU3hjTXJoWGtIVHR0R254OGZSRVNFSUM0OCtkeEt5VUYrN2R1aFgySER1alFxUlBhT1RyQzNkTVRrb29LaU1SaVljYTlmSnd5bVF3M2twTng1dFFwSkNja1FOL0FBRE1YTFJKS2dkblkyV0hSNjY5ajB5Ky80UGZWcTlHNWExZjBIamdRenE2dXdtOWJVVUVCNGk5ZXhKM1VWQmdZR3FLOWt4TlNybDdGbCsrOWh3RkRoMkwwbENrNDRlK1A0SUFBdEhWd3dNSlhYb0d1cmk3Ky9Pa25YTDk2RlQ5LzhRWG1MRjBLdTNidFVGRmVEcGxNQmwxZFhXU21wVUVzRnVOdWFpcXVYcjRNWjFkWHBRU291dFZVZGJHeHMxUDVYaVluSkNDN3Boa3pVUDBidGZQUFA2R3Zydzg5ZlgySVJTTGtaR2ZqZW1JaTlBME00TlM1TTZxcXFuQStNaExtRmhabzUraUlsOTU2Qzl2LytBT3AxNjhqTWlRRXQyL2VSTHYyN1dGbWJnNWRQVDJJUkNMaGZ6dGtNaGxrTWhta1VpbGtVbWwxdjVIYnQrSGw0NE1YbGkxVFdZR1VldjA2VGdjRndkYk9EcjBIRGtUZWd3ZllzMmtUYnFXa3dMWk5HeXg4NVJXMHRMTEM0dGRldzhFZE94QVRHWWxmdnZnQy9RWVB4dEN4WTdWdXF0N0t4Z1lmZnZlZFZ1ZFdWVlppejZaTmtFcWxtRHgzcnZBYnBhdXJDMmRYVnlSZHVZS3FxaXJvNk9oQTM4QUFQZnYyUldSSUNDN0h4QWkvZWYwR0QwWlVXQmpDVDU1a1VvR0lCRXdxRUQzajFtdzhnSmk0SkdGNzVhdHowTVBkdVJsSFJFUkU5R1NZczNScGsrOWhaV3NMb0xyTVRPMEdscHFNbnpGRDQ3RWplL1kwZVV6UEE3NTMxZjVZdlJwNUR4NEkyNHExMWtkUG5ZcERPM1pnN2RkZksxMGpFb25nNmVPalZSOEhzVmlNdlZ1MkNJRk5kY2NuenBxbHRoekt5QWtUY1ByRUNkaTJiUXN6YzNNWUdSdkQyTVFFUnNiR01EUXlFdjdQd05CUUtXQzY5dXV2a1pLVWhNc1hMcUI3cjE1YXZRN3E1RDk4aUcvKzh4K2xmU0tSQ0M1dWJzSzJoNWNYT25YcG9qSkxYTEVuZ1ZQbnpwZ3lkNjd3ZWFsOXY5bExsdUMzNzc2RFU1Y3VHaE1LQUhBMkpBUUJCdzVBMzhBQVE4ZU13YUNSSTVVU1dKNCtQbkR0MWcxaFFVRTRkL28weXN2S1lLS2hyRlNmUVlOVVpwVXJ1bmZyRm43NzlsdWxmWXF2WlVseE1YNys3MytWUGp0dEhSelFzMjlmZVBmdnI1U0E2RDkwS0U3NCsrTzdqejlXKzFndHJheUVaclJ5MnZUcWNQZjByTGY4Vms1bXBzcjNxakhmTThWcjlBME1sSm9HdDJ2ZkhnK3lzN0hsMTErUms1VWx6RnkzdGJQRCtCa3o0TjIvdi9BK2VmbjRJREV1RHNISGp1SFF6cDJJam9qQVAvN3pINXc4ZkJpblQ1d0FVSjNNR3poc0dMejc5NGV0UWs4T1JWWTJOcGl4Y0NGR1Q1bUMyS2dveEowL2p6czNiK0xPelp2bzYrY0hEeTh2WEl5T3hzSHQyNFZyN0IwZFVWaFFnRFZmZm9tSHVia1FpVVJ3OS9URTJHblRWRllkT1RvNTRmWDMzOGYrclZ0eExURVIxeElUNFR0OE9DeGJ0VUpTZkR4dUpDVkJMQmFqVi8vK0dEWjJMRnFZbXlQdDdsMGNQM0FBVnJhMjJQcmJiMGk0ZEFtZHVuVEJ2SmRmRmxaOExIN3ROZXhZdng1SlY2N2dwODgveDh2dnZJUFMwbEpzL1BsbnBkY3o0ZElsQUZCcGRMMTg1VXExL1FzZTVlZmpEelVsNE5vNk9HRHN0R2xLK3dvTENwU1NDbUt4R0JuMzd5TW5NMVBwdkpaV1ZwZzBaNDd3ZUczczdXRmQ4eDAyTlRQRHNyZmZ4clhFUk1TZFA0OTd0MjRoTmlvS2tvb0t0ZTlYYmJwNmVoZzhhcFJLUWtFcWxXTGZsaTJBU0lRWml4YmhXa0lDdHYzK095b2xFbmoxNllOSnMyY0xueVVkWFYxTW16OGZqcDA2d1gvWExrUkhSS0JiejU1b3IrWC9GalhFcGZQbmtabVdoajYrdmlxckdGemMzSER6MmpVOHlNNkdiVTJ6OGw3OStpR2w1ak1pcDZPamcrSGp4MlAzeG8xNGtKV2w5dmVRaUo0L1RDb1FQY01PQmtUZ1lFQ0VzRDF6NGhBTTkyMzhIMmRFUkVUUGtycnF0djhWYk8zczBNWERBd05xemNaVmxKS1VKUHhoVDVvOXIrOWRCMmZsaVNHanAweEJmbDRleEdJeDJ0amJLODBZNzltbkQzcDRlNk8wdUJqeTRqY2lBQVpHUmtxTnp1c3p2bVkyZmxWVkZhcXFxaUN0cW9KWVJ3Zm1GaGJvN082dXNZeVNVNWN1S3FWWDZpTVNpVEI1N2x3a3hjZXI3WS9pNCtzTGgxbzEzelZwWlcyTjBWT21vS3FxQ2pLcEZEbzZPbkRxM0ZubGVuVmxaL29NSElqN3QyL0R4OWRYWmFaMGJYcjYrbGoremp0cUV3cDJiZHNLQWZlQnc0ZkRwRVVMZUhoNWFWd05ZMmhraEZHVEptSEk2TkVRaWNWQ1h3ZFBIeCswYlVEOS9iWU9EaGd4Y1NLa05jL2QzTklTWGdxckxJeE5UT0RwNDRPUzRtTFlkK2dBNXk1ZE5KWWVHanBtRExxNHV5TW5LMHVsREpKSml4Ym82T0tpVlkzOXhuQjJkVzF5TS9IYXNqSXlxa3ZiaUVTd2QzUVVHbEE3ZHVvRTY5YXQ0ZGlwRTdwNGVBZ0JhRVh5UUg3WEhqMlFHQmNuOUJRWk5tNGNSR0l4T25mdGlnN096a3I5T09yU3dzd01maU5Id20va1NPUTllSUNVcENSaHhVR0hUcDNRYi9CZzZPam9vRjM3OXVoV2t4UWFOR0lFMHUvZFEvOGhRK29zTzlYU3lnb3Z2dmttYmw2N2h1VDRlSXlZT0JHZnZQVVdiTnUwd1ppcFUrSGw0Nk9VdEdycjRJQ2wvL2dIaWdvTGNmemdRZmlOSEltUmt5WXBCWmIxRFF5d1lNVUtoQjQvanJ1M2JzR2hZMGM4ek0ydFhxa2trOEhNd2dMRHg0K0htYVVsQ2dzSzBMbm11Mk5rYkF4clcxdFl0MjZ0TnFtZ2IyZ0lhMXRicFhKVi8vejBVN1hmazFtTEYyUFc0c1ZLKzk3KytHTklLaW9ncWFoQVZWVVZkUFgwVkdiOGo1OCtIYWoxdm5UdTJoV2RGWnBteTJReVlZV1BWQ29WVmluSWp3SFZud0d4V0t4MmJHS3hHQXRlZVFXWjkrK2pYZnYycUtxc2hMdW5KN3g4ZklUWG9yWmUvZnJCcVhObjVEMTRVR2RDb2FXMXRjWmo5ZW5WcngvMDlQVGdwcWJVbnFlUEQzcjI2NmYwSFc1amI0KzMxU1FSZS9UdURUTUxDeVlVaUVnZ3FpeE8xVnhna1lpZVd1Y3ZKZUc5ejlaQld2TVBvRjQ5dXVDckQ1YXhzUklSRVRYSjV0MkIyTFQ3T0lMMy93Q3hsb0VUSWlJaWFsNmxKU1ZhOVc0b0tTNnV0d3lQVENiVE9ubENSRVRQSmtZWGlaNUJ0KzlsWXRXM200U0VRbHM3SzN6NDlnSW1GSWlJcU1tTWpLckxZbVJrNVRYelNJaUlpRWhiMmphRDFxYXVQeE1LUkVURUNDUFJNNmF3dUFRZmZQRTdpa3ZMQUFCR1J2cjQ3Rjh2b29XSmR2K0lKQ0lpcWt0WGx3NEFnSlRVZTgwOEVpSWlJaUlpSW1vT1RDb1FQVU9rTWhrK1g3MFZhWm01d3I3MzM1Z1BSL3ZXelRncUlpSjZscmgyYmc4bng3Yll2djhrSkpWVnpUMGNJaUlpSWlJaStwc3hxVUQwRE5tNkp3alJGNjhLMnd0bmpVYi8zaDdOT0NJaUlucldpRVVpdlBmNlhOeStsNDQxRy9ZenNVQkVSRVJFUlBTY1lWS0I2QmtSZFNFUm0zWWZGN1lIOXVtR2VkTkhOdU9JaUlqb1dlWGsyQlp2dkRnZHgwNUZZZmsvdjBOWTVDV2taVHdRZXZrUUVSRVJFUkhSczB0VVdaekt2LzZJbm5KcEdRK3diT1UzS0M2cDdxUGc2R0NIWDc5NEMwWkcrczA4TWlJaWVwYmR2SjJHTDM3YWpwdTMwNXA3S0VSRVJFVDBCRnM0Y3pRV3pCelYzTU1nb3NlRVNRV2lwMXhaV1RsVy9HczFidDNOQUFDWW1acGc3ZGR2b1UxcnEyWWVHUkVSUFEra01obVNyOTlHd3JYYktDMHRiKzdoUFBjeXMzT1JtZk1RUGJwMmF1NmhFQkVSRVFtNnV6dWhSMWZuNWg0R0VUMG11czA5QUNKcW10WHI5Z29KQmJGWWpJOVdMbVJDZ1lpSS9qWmlrUWh1blR2QXJYT0g1aDRLRVJFUkVSRVIvUTNZVTRIb0tYWXEvQUpPbkk0UnRwY3ZtQWd2RDVkbUhCRVJFUkVSRVJFUkVSRTl5NWhVSUhwS1pXVGxZdlZ2ZTRUdEVZTzhNWFhjb0dZY0VSRVJFUkVSRVJFUkVUM3JtRlFnZWdwVlZVbngyUTliVVZKV1hidTZYUnRyL09PbEdSQ0pSTTA4TWlJaUlpSWlJaUlpSW5xV01hbEE5QlRhdHU4RXJsNjdCUURRMFJIamczL01oNUdSZmpPUGlvaUlpSWlJaUlpSWlKNTFUQ29RUFdVU2ttNWh5NTVBWVh2UjdMSG8zTW1oR1VkRVJFUkVSRVJFUkVSRXp3c21GWWllSXNVbFpmajhoeTJReW1RQWdPNWRPMkgycENITlBDb2lJaUlpSWlJaUlpSjZYakNwUVBRVVdiMXVEekp6OGdBQXBpWkcrUGNiOHlBVzgydE1SRVJFUkVSRVJFUkVmdzlHSTRtZUVpZkRMeUE0SWxiWWZudjVMTmhZV1RUamlJaUlpSWlJaUlpSWlPaDV3NlFDMFZNZ1BmTUJmdmh0ajdBOWVvZ1AvUHIxYU1ZUkVSRVJFUkVSRVJFUjBmT0lTUVdpSjF4VmxSU2YvN2dOSldYbEFJQzJyVnZoMWFWVG0zbFVSRVJFUkVSRVJFUkU5RHhpVW9Ib0NiZDFieEN1WHJzRkFCQ0x4ZmpnelFVd05qUm81bEVSRVJFUkVSRVJFUkhSODRoSkJhSW5XSHhTS3JidURSSzJGODRhalM3TzdadHhSRVJFUkVSRVJFUkVSUFE4WTFLQjZBbFZVbGFPLy82d0ZWS1pEQURnNGVhRXVWT0dOZk9vaUlpSWlJaUlpSWlJNkhuR3BBTFJFK3JQN1VlUm1aTUhBREF4TnNUN2I4eURXTXl2TEJFUkVSRVJFUkVSRVRVZlJpaUpua0RKS1hkd01DQkMySDV6MlV6WVdsczI0NGlJaUlpSWlJaUlpSWlJbUZRZ2V1SlVWa3J4emErN0lLc3BlOVRQMngxREJuZzI4NmlJaUlpSWlJaUlpSWlJbUZRZ2V1THNPUktDMUR2cEFBQkRRd084dm5RYVJDSlJNNCtLaUlpSWlJaUlpSWlJaUVrRm9pZEtXbVl1TnU4T0ZMYVh6QjdEc2tkRVJFUkVSRVJFUkVUMHhHQlNnZWdKSVpQSnNIcmRibFJVU0FBQUxrNzJtRExXdDVsSFJVUkVSRVJFUkVSRVJQUi9UQ29RUFNGT1JjUWk5dkkxQUlCWUpNSTd5MmRDTE9aWGxJaUlpSWlJaUlpSWlKNGNqRmdTUFFFZUZSWmp6WjhIaE8xcDQvM2czTkcrR1VkRVJFUkVSRVJFUkVSRXBJcEpCYUlud05wTmgvQ29zQmdBWUd0dGlZVXp4elR6aUlpSWlJaUlpSWlJaUloVU1hbEExTXd1eGFjZ0tQUzhzUDNtc2hrd010SnZ4aEVSRVJFUkVSRVJFUkVScWNla0FsRXpLcStRNEx2ZmRnbmJmdjA5NGVQbDFvd2pJaUlpSWlJaUlpSWlJdEtNU1FXaVpyUnRieERTTWg0QUFFeU1EZkhha2luTlBDSWlJaUlpSWlJaUlpSWl6WmhVSUdvbXQrOW1ZT2VoWUdGNzJmd0phR2xoMW93aklpSWlJaUlpSWlJaUlxb2Jrd3BFelVBbWsrSDczL2VpcWtvS0FIQjM3WUN4dy9zMTg2aUlpSWlJaUlpSWlJaUk2c2FrQWxFek9CTWRqL2lyTndFQXVycGl2UDN5TEloRm9tWWVGUkVSRVJFUkVSRVJFVkhkbUZRZytwdEpLcXV3YnNzaFlYdnFXRDg0MnJkdXhoRVJFUkVSRVJFUkVSRVJhWWRKQmFLLzJhR0FDS1JsNWdJQXpGcVk0SVZwSTVwNVJFUkVSRVJFUkVSRVJFVGFZVktCNkc5VVVGaU1MWHNEaGUxRnMwYkQxTVNvR1VkRVJFUkVSRVJFUkVSRXBEMG1GWWorUmx2MkJxR291QlFBNE5ER0J1T0c5Mi9tRVJFUkVSRVJFUkVSRVJGcGowa0Zvci9KdmZSc0hEb2VJV3d2V3pBUnVycjhDaElSRVJFUkVSRVJFZEhUZ3hGTm9yL0p1aTJIVVZVbEJRQjRlamlqYjYrdXpUd2lJaUlpSWlJaUlpSWlvb1poVW9Ib2J4Q1htSUxJOC9FQUFKRkloQlVMSjBFa0VqWHpxSWlJaUlpSWlJaUlpSWdhaGtrRm9yK1lWQ2JEbWcySGhPMVJnM3VqVTRkMnpUZ2lJaUlpSWlJaUlpSWlvc1poVW9Ib0wzWXlMQVkzYnQwSEFCZ2E2R1B4bkxITlBDSWlJaUlpSWlJaUlpS2l4bUZTZ2VndlZGWldqaiszSHhPMlowMGFDcXVXNXMwNElpSWlJaUlpSWlJaUlxTEdZMUtCNkMrMCszQW9jdkx5QVFDdExNMHdjK0xnWmg0UkVSRVJFUkVSRVJFUlVlTXhxVUQwRjNtUTl3aTdEZ1lMMjB2bWpvT2hvVUV6am9pSWlJaUlpSWlJaUlpb2FaaFVJUHFMYk4xN0FtWGxGUUNBVGgzYVlhU2Zkek9QaUlpSWlJaUlpSWlJaUtocG1GUWcrZ3RrNVR4RVFQQlpZWHZGd2trUWkvbDFJeUlpSWlJaUlpSWlvcWNibzV4RWY0RWRCMDZoc2xJS0FQRHljSUduaDNNemo0aUlpSWlJaUlpSWlJaW82WmhVSUhyTWFxOVNXRGh6VkRPT2hvaUlpSWlJaUlpSWlPanhZVktCNkRGVFhLWGc2ZUVNRHplblpoNFJFUkVSRVJFUkVSRVIwZVBCcEFMUlk2U3lTbUhHNkdZY0RSRVJFUkVSRVJFUkVkSGp4YVFDMFdPa3VFcWhoN3N6dW5YbEtnVWlJaUlpSWlJaUlpSjZkakNwUVBTWVpPYmtzWmNDRVJFUkVSRVJFUkVSUGRPWVZDQjZUSGJzVjFpbDBOVVozYnQyYXVZUkVSRVJFUkVSRVJFUkVUMWVUQ29RUFFhWk9YazRIaElsYkMrWU5iSVpSME5FUkVSRVJFUkVSRVQwMTJCU2dlZ3hxTDFLb1VkWDUyWWVFUkVSRVJFUkVSRVJFZEhqeDZRQ1VSTnhsUUlSRVJFUkVSRVJFUkU5TDVoVUlHb2l4VlVLM2J0MjRpb0ZJaUlpSWlJaUlpSWllbVl4cVVEVUJMVlhLU3ljT2FvWlIwTkVSRVJFUkVSRVJFVDAxMkpTZ2FnSmRoOE1GbFlwZE92cWhPNWRPelh6aUlpSWlJaUlpSWlJaUlqK09rd3FFRFZTUVZFeGpvZEVDOXNMWjR5R1NDUnF4aEVSRVJFUkVSRVJFUkVSL2JXWVZDQnFwQ01ub2xCZUlRRUFkTzdrZ0I3dVhLVkFSRVQwTEt1VVNIQmt6eDVzL2UwM3lHU3lCbDBiNU8rUGxLU2tlczhyS2l6RWtUMTdjUHZHamVydGdvSkdqWlVlRDZsVVd1ZDduWldSZ1ZOSGp5STdJNk5COTMyWW00dlNrcEk2ejVGVVZPRCtuVHNOdXE5RUlrRmxaYVhHNDhWRlJRMjYzOVBzOXMyYnpUMEVqV1F5R2FJakloQVdHS2p4bkpOSGp1Qk9hcXBXOTZ1cXFzTEdYMzZwOHpudjI3SUYxNjllYmZCWUZWVldWcUtpdkJ4U3FiUkIxNlZldjE3bmMxV1VmdThlL3Z6cEo2UmV2NDZjckN3a1hiblM0SEZldVhBQjIvLzRvOEhqbE10TVM5UDZjUnR5N3ROSUpwUGhUSEF3SWs2ZGF1NmhFQkhSRTBhM3VRZEE5RFNTVkZiaDRMSFR3dmJNQ1lPNVNvR0lpT2dacDZ1bmgreU1ERnkvZWhWblEwUFJmOGdRcmE4TkNRZ0FBRGk3dXRaNVhtbEpDYzRFQjhQYTFoYjNidC9HcVNOSE1Hbk9ISGo2K0NpZGwzcjllc09mUUMzbWxwWm9aVzNkNVBzOHF3b0xDckRwbDEvUW8zZHZEQncyVE8wNUY2T2lFQllVaEU3MXZLKzFmZm52ZjJQSW1ERVlPWEdpeG5QMmI5dUd4TGc0ckZ5MUNtWVdGbHJkOTBKa0pBSVBIY0o3WDN3QlF5TWpwV1BYRWhPeDVkZGZNWC9GQ25UdTJsWHJzUWJYZkhZYm9rMjdkbkR0MXEzQjF6V1VUQ2JEbHJWcllXNXBpVW16Wnd2N284TENjR2puVHN4WXVCQTkrL1pWdVU0cWxlSS9yNzBHNjlhdDhZLy8vRWRwLzN2TGx6KzI4WDI4ZWpXTWpJM1ZQdjZsNkdqY1NrbUJrYkV4Zkh4OWxZN2ZTRTdHcWFOSGNmUGFOYno4emp2MVBvNU1La1Z5ZkR4NjlldW45bmhXUmdaaUlpUFIxc0VCY0hOcjFITXBLUzdHdHg5OWhPTENRaXg3KzIxMGRISFIrdHByQ1FrSUN3cUMzNmo2KzgrVmxaYmllbUlpZXZYdGkvaUxGeEVWRm9haFk4ZGkyTGh4V3YrOWRTYzFGVmN1WEVBN0J3Y01HamxTNjNIS25RMExRM1I0T0w1YXQ2N1I1MWFVbDJ1VlNOWlcxeDQ5QUZRbnl4cWF4RlRIdGswYnRPL1lzZDd6S3NyTGNUWTBGQTl6YzlIV3dhRkI3enNSRVQzYm1GUWdhb1NRTTdISWZWZzljOURXMmhLK2ZYczA4NGlJaUlqbzd6QjEvbng4OTlGSGlJdUpRYi9CajM5U2dYQS9rUWg5QncxQ1psb2FkbTNZZ0lKSGp6Qm94QWpodkhYZmZkZmt4L0lkUGh4anAwMXI4bjJlVlNhbXB0RFQxOGZ4Z3dmaDFMa3oydGpiS3gyWHlXU0lpNG1CdGEwdEhKMmNtdlJZa29vS2xSVUdBNGNOdytXWUdKdytjUUxEeG8xVHVVWmRzUHBLYkN5c2JHMVZFZ29BME5IRkJTM016ZUcvY3lmZSt2aGo2T3BxOTZmZ0NYOS9MWi9GLy9YczIxY3BxZkFnS3d0UnAwL1hjVVhEalo4eEF6S1pERmN2WDRhMXJhM1NzUjY5ZStQa2tTTUkyTDhmYnQyN3EzMnRLaXNyVVNtUktPMFRpOFg0NEp0djFEN2VaeXRYWXZuS2xXaGxZeVBzeTgzT3h0cHZ2dEY0amJyM0FRQjBkSFF3NytXWDhkUG5uK1BlN2R0S1NZWFNraExzM2JRSjVwYVdlT0dsbDlSZWZ5NDhIQWUzYjFmWnYwMU5FUHlyZGVzUUd4VUZzVmlNYmoxN3FyMmZOZzV1MzQ3aXdrSUF3UEdEQjdGODVVcUl4WSsvOElGWVJ3Y0FJQU13WWVaTTZPam80TlRSbzdCdTNSbzl2TDIxdXNld2NlTVFHeFdGME1CQTlQWHpnNzZCUWIzWDVPZmxRVkpSQVFBb3ExbEZsSk9aV2U5MTZzNjFidDBhaFk4ZVljdmF0VnFOVnh2eXBNWEZjK2NRSFI3ZTVQdjE5ZlBUS3FsZ1lHaUlPVXVYWXUwMzMrQldTa3F6SnhXdVg3Mks2UEJ3M0VsTlJYRmhJUXdNRFdIZm9RTUdqUmlCVGwyNk5QbitXMy83RFFtWExnRUFQdjNwSjYwK093RHc3ckpsZFI1Zi9QcnJEVXJtRWhFOURaaFVJR29nbVV5R3ZZZkRoTzBwWXdkQlI0ZVZ4SWlJaUo0VkczNytHWGs1T1hXZVUxeFVoTzgrK2tqajhiSFRwalZxcHJZOFNDZVRTcUdycDRmcEN4YkFvV05IWVphcUlxOCtmZEIzMEtBR1B3WUFyUG5xcTBaZDl6d1JpOFdZdlhRcGZsaTFDcnMzYk1Ecjc3K1AzUnMzNHZLRkN5cm4xaGRRcW0vRzg5N05tOVhlRndET0JBZmpUSEJ3dmZjc2ZQUUl0Mi9jd0lnSkU5U2VEd0IyN2RyaC9wMDdpRGg1RW5yNitpckhPN3E0cUNSUEFNQzdmMzlNbXorL3p1Y2dwKzYxZUppWHAzRk1qVFYreGd5Tng0eU1qVEZzM0RqNDc5cUZVMGVQMW5sdWJTM016RFFlTXpFMVZUb3VEeWpYZFExUXZUTGxZVzZ1Mm1NeGtaR0lpWXhVZSt6VGxTdFY5bjIxYmgyNjkrb0ZKNFhnYm1WbEpYNzQ5Rk5NbURrVExyVldJbFJLSkxodzlpeWtVaWxXYVZqMThNRTMzOVQ1SE00RUIrTktiQ3k2dUx2RHRrMGJuRDV4QW9FSEQyTE0xS2thcjJrc2ViSkxXbFVGa1VpRWNkT25vNk9MaTlMdjZiRjkrK3E5ajdtbEpWcGFXZUhra1NOMW5tZGlhZ3EvVWFPd2MvMTZsZkpSMzlieEcxK2I0cmxmclZzSGkxYXQ4TTRubjZpY1Z5V1ZZdWY2OWNoTVM4UG95WlBWL3JacjQrUFZxeHQxSFFCOC9PYWJTdHYxL1g3Sm5UaDhHQ2NPSDlaNDNOUEhCN01XTDI3MHVMU3hlK05HbEplVm9VMjdkckN4czZ0ZVBaaVlpSlNyVnpGcjhXTDA2TjI3MGZlT3YzZ1JpWEZ4VFJxZnM2c3JSR3FTYmFhbXBrMjZMeEhSazRoSkJhSUdpa3U0Z1p1MzB3QUF4b1lHR0R0TWRVazFFUkVSUGIzeWNuS1FrNVZWNXptNTJkbDFIaThyTGEzemVIMUJuRU03ZCtMUXpwM0M5b0Z0MitEbzVJVGwvL3luc00vTTNCd09Xc3cwcGNZenQ3REE1RGx6c0dQOWVxUWtKNk5uMzc3Q2EzNDJOQlFGang1aDVNU0pXcTFZeVV4TFV5cGJkZi9PSFp3TkRRVUFEQmcyRE4yOXZWRlZXWW1zakF5MWdmM2NuQnlJUkNLMHRMSlNlLy9vaUFqSVpESjA5L2JHVisrL1grZFlBZzhkVXJ0Ly9Jd1phaCs3cVp4ZFhiVXFKYVBKdTh1V3dkcldGdStzV3FYMU5UNit2amdUSEl5b3NERDBIVFFJVnJWV013QUFOTHh2N3k1YkJoMGRIWlgzZGZXbm4wSnhqN3pieHZ1dnZQTC9mVElacXFxcWxKN3YyR25UVUY1V1Z1ZDQ5MjdlakM3dTd2RFFZaldCa2JHeFZ2MVdXdG5ZNEV4d01Jb0xDK0hwNDRPaFk4WUl4emF2WFl1K2d3YkJ4YzBOSm5VRVBCUGo0bkIwNzE2WVcxaGcrb0lGTURRMnhzMXIxM0Q2eEFsWTJkcWk5NEFCOVk1RG5mcCtBM2R2M0lpcFBPTk5BQUFnQUVsRVFWVGRHemNxN1pzNGF4YjZEUjZNOEpNbnRYcU16TFMwZXM5cFpXME52MUdqbEg1YkQyemZyblg1STAzbjZ1am93THAxYTdYblo2YWxZZWlZTVNybG9NNmZPUU8zYnQxZ1drK1NDbEMvVXFrcFdyZHBBN2RHSmppQS81ZjQrNnVOblRvVkhsNWVRbEpVSnBNaDhOQWhoQVVHSXVEQWdVWW5GVXBMU3VDL2N5YzZ1N3NqT1Q2KzBlT2J2M3k1MXFzYmlJaWVka3dxRURYUW5zTWh3bitQSGRFWEpzYUd6VGdhSWlJaStxczBKUWhhSDAwenB5c3FLaEIwNkJCY3UzVlRLZVdncnE1K1lsd2M3QjBkaFdNU2lRVGJmdnNOZzhlTVVTbko4ekEzRjVFaElVcGxsS2grM1hyMWdwMjl2VkJpcDdPN094N201dUxZdm4zb1BYQ2cwRzloMTRZTmNIUnlRaDhOcTBkU3IxK0gvNjVkd3ZiMXhFUmNUMHdFQUh6K3l5L1E3ZEFCUi9ic3dma3paN0Rpbi8rRVhidDJ3cmxTcVJScnYvNGFHV2xwZVB2amoySFpxcFhTdmFWU0thSWpJdURZcVJOYVdsazk5cyt1VkNwRlJYbjVZNzNuWDAxSFJ3Y2pKa3pBemovL1JIQkFBR1l1V2lRY2t6ZncxYW1qZk0vTVJZdlFYYUhjenJ2TGx1SE4vL3hIS1ZDY2s1bUpiei82Q0ordldTUHN1eFFkalYwYk5pamR5OFBMcTk3eDd0MjhHYTNidHRYWUY2RTJkYlBvRCsvZXJiVDk1b2NmSXZUNGNRREF6V3ZYTUgzK2ZPam82aUkzT3hzUHNyTFExZE1URnBhV0doL2o2dVhMMlA3SEg5RFQxOGVDRlN1RVlQZTg1Y3V4NXNzdmhSSk1taElMOSsvY1FhVkVna2Y1K1FBZ05LQ1hmN1k3T0R1amk3dTcwaldscGFVSUN3eUVhN2R1S3I5aDdXdTJ0Zmw4djd0c1daTm56ajk2K0xEZWN4cnl2VGpoNzQvbzhIRDBHendZSTJyMVU4bTRmNzk2WmMyUkk1aS9mRG5hT1RyV2V6OXRWeGpJdmZMdXV4b1QwWGIyOW5YMmVLblAzNVZVOE9yVFIybGJKQkpoOE9qUkNBc014S09IRDFGVldRa2RMVXU3S1RxNmR5OUtTa293WnVyVUppVVZpSWllSjB3cUVEWEFuZnVaT0JkN0ZRQWdGb2t3WlV6alNnNFFFUkhScys5dWFxcFNtYUdRZ0FBaDhLSXBLRlpSWG82Z1E0ZmcwS0VEQmd3ZFd1Zjl5OHZMY1hEN2RuUndkc2JjbXRycmlaY3VJVGtoQVg2alJ1SGM2ZFB3NnROSG1EVVpjK1lNem9hR05xcHg2Zk91ZHMzK004SEJrTWxrR0tqd0hsMktqZ1lBalVrRkgxOWZJV0Q4bjlkZng2Q1JJekZzN0ZnQTFVM0FnZXBhOEFrWEwyTHJiNy9oalE4K2dJRmg5ZVNWOEJNbmNQZldMVXlZTlVzbG9RQlVsOUFweU05SEw0V214UEVYTHpib09icDI2NmF4ejBKc1ZCUmlvNklhZEQ5TjB1L2RxL2VjeDdWYW9ydTNOd29lUFlMUHdJRksrK1g5SzNUVmxJQ1MyNzF4SS9aczJxUzBUOXVWQ3Vwb1U1Ky9wS1NrenZPc2JHMlZWay9NV2JvVTNiMjlVU21SNFAxWFg4VUx5NWJCdzhzTHFkZXZZOTEzM3lIMjNEbElKQklNSGowYW9jZVBJeklrQkw0alJpRGsrSEhZMk5uVm1WQTRGeDRPLzUwN29hT2pnd1VyVnFCdCsvYkNNUXRMU3l4NTR3MzgvdjMzMkw5MUszS3pzekZ5MGlTVkhndmIxcTFUS3Z1MHRxYjN4Q3Z2dmdzQXNIZDBWSm10WDF4VWhMREFRRGc2T1duVjJQbXY5TjkvL2V1eDNldUV2eitDQXdMUWYvQmdUSmcxUytXNFhidDJlT210dDdEcGwxK3c5dHR2TVgzQmducDdTRXlkTjA5bFgySmNISkxqNDlVZWEyVnRyZlkrUThhTVFSdDcrMFkxWlFjQXU3WnRoWHRvcTZpd0VCR25Uc0hGelExT25UczM2bkhsSkRXSkhRdEx5MFlsRkc0a0orUEMyYk1ZUG40OGJPM3NtalNXaHNpNGZ4OGh4NDhqOWZwMWxKV1V3S0pWSy9nTUdJRGV2cjc0NkkwM0FQeTFreHVJaUpxS1NRV2lCdGgvOVA4TjVuejdka2RybTViTk9Cb2lJaUo2a3JXMHNzTEVtdUNSLzY1ZGNPbmFGYTRlSGdDcWt3ZWxOZlhZNVl5TWpZWGdzbUlEMmZ5SEQyRnFhaW9ja3pNd01NRG9xVk94WitOR2VDY213cVZyVjhSRVJxSjFtell3dDdURStoOStRRjV1THNaTW1ZS3FxaXJFbkQwTER5K3ZldXUvRTFCZVZvYUNtdG5WQUdCb2JDeThiby95OHhFZEhnNTNUMC8xSlhVMDBOSFJnVTVORTFyNXRyNkJBY3BLUzFGY1ZDVHNIejExS3JMUzB5R1JTRkJaV1ltY3JDeWNPSHdZbmo0KzZPSHRMWnhyYkdJQ2tVaUV5c3BLaEJ3N1ZuMnhRc0JaWGRQZXV0UlZWNzk5eDQ1YWx4VlJYSTJoem8rZmZWYnZQUjVYSUUwa0VzRjMrSENWL2ZKZUNFWWFHaWw3ZUhsaHdMQmhzR3pWQ3VZMXE0QXF5c3V4WS8xNm1MWm9nYW56NW1rc2VYVXJKUVdSSVNFcSs3V3B6MzgrSWdMbkl5STBIdjk0OVdxbHNqYzcxcS9IanZYcmhlM2E3N252OE9Id0d6a1NSc2JHaUkrTlJkRGh3NmlvcUVCc1ZKVEdXZWtTaVFUK08zY2lKaklTUnNiR21MOTh1ZHJtdkszYnRNSHlkOTdCbnovOWhMQ2dJTnhLU2NHMCtmTmhveENVbmJOMEtTb3JLeEVkSG82NG1CZ3NlL3R0QUlCTm16WWFuNk04a1ZiK0JLeU0rZlNubitvOTUvRHUzUnA3WWdEVnBmQU83OTZOMktnbytBNGZqckhUcGduSFpES1owREJjVWxHQkZtWm1tRHB2SG5adjNJaWQ2OWZqUVZhVzJpYnRjdXBXaUR6TXpVVnlmSHlEeWxMSlB3c05YZmtnMTVnVklTSEhqaUV5TkJUUjRlRk42ZzlSWEZTRUF6VXJab2JXSkdrYlFsSlJnZjFidDZKMW16WVlQSHAwbzhmUlVGY3ZYOGEyMzM5SFZXVWxXcGlad2FGalJ4UVZGdUxZL3YxSXUzdjNieHNIRVZGVE1LbEFwS1g4Z2lJRWhjVUkyOU1uREc3RzBSQVJFZEdUenRUTURQMEdWLzk3d1gvWExyUnIzMTdZUGhjZUxwUU9rWnM4ZHk3NitQcENUMDlQS2FBV3NIOC9icVdrNEorZmZxclNYTmZMeHdmbnc4UGh2MnNYNXJ6NEltNGtKMlBTN05sb2FXVUYzK0hEY2ZyRUNYajM2NGM3cWFrb3lNOFhIcC9xZHYzcVZhVUFyV0tqNGxOSGowSWlrV0NJUW4zNnB2aDk5V3FrM2JtanNyOTJPWkZMMGRIQ2FnZ0ErT2VubjZLVmpRMGlnNE9ScjZaTVMwTURkWVlhQXV4VDU4MkRUZXZXY096VVNhdjd0TEt4RVFMeG1uUjJkeGZLUmltS09IVUsxeElTdEhxY3BpaDQ5QWhBZFROZmRWNVl0Z3lYTDF6QUg5OS9qN2MvK2FTNjRlL1JvMGk2Y2dWNmVub2FtMm9yQ2pwMENDTW5UUksyNjB1VXZMdHNHZnhHanNUb0tWTzBmaDdqcGsrSGxZME45bXphaEpMaVlxRlI4OTNidDdHbnBoK0J2Ri9DcERsejhPZVBQK0xra1NNd01EUkU3MXFyTndEZ3pzMmIyTE41TXg1a1pjSEt4Z1lMVnF4UVNoSjgvY0VIeU0zSkVaNkxkZXZXZU8yOTk3RDlqejl3ODlvMXJGNjFDcjBIRElEZnFGR3diTlZLS0xVamYwOXJKeWNrRW9sU1FrMVBUdy82QmdiUTFkTlRTcnFlUDNNR0xjek1sSm8xeTErenV0VCt6dFJXMzN0U2UrV0ZPblgxVTNtWW00c2ZWcTFDV1ZrWlJDSVJraE1TY0NVMkZoWGw1WkJVVktDeXNsTGp5aFlBT0hua0NCN201bUxxdkhsYWphV3BGRjhQbVV5R2tJQUFuRHh5Qk82ZW5waTlkS2xTVWxUeHZQcDZDS25UeWRVVnNWRlJqV3BVdldYdFdsU1VsNk80cUFoWjZlbXdidDBhYzE5NkNkMjA2RWRTVzVELy85aTd6NEFvcjZ5QjQvOFordENsMkdpS0FpcW8ySWk5YTZ3eDloUTFNZGxOejJiWFpFM2JUV0kyYmJPSktXK1NUWStKUm1QRnRXSURRVUVVRkZBRUFSVUxVaFJCcXNBdzgzNEFKZ3d6UTdFRXkvbDlDZk8wdVFNUGorR2NlOC9aU0VGK1BrOHZYbXowODdYVVA1NS9Ib1ZDZ2NyV2xnNmVudlFkT0pEZUF3Ym8zU2RYQ2d2NTdZY2ZxRmFybVRCOU9zUEhqZFB0UDVHYzNPS0VzQkJDdEJaSktnalJUUDhMMjA5bFpjMnN3UjRCUG5UMzgybmRBUWtoaEJEaXRsYzNFL1lmenordjIyWmxZNk1MMGx5OWVwWGppWW40OStoaGtGQ0Ftb0RXbERseitMLzMzdU9IenovSDFzNk9mb01IQXpCeXdnVGlZbUxZdUdvVlZ3b0w2ZFMxcTY0bXVXaWNWK2ZPUEZ3YnNHd1k0RG1abWdvWW4zRnZLb2hwS25oWlZsckswTkdqRFFMNjVXVmxsQlFYRzVSZHFzL0J5WW1DL0h4MmJ0NU1sNEFBTW1ySFZjZWl3Y3FXcHRRRnRYS3pzMGxxRURTL1VsQkFla3BLaTY1WHYvelMyQ2xUOVBZNU9EclN0VnMzZzNNU0R4MHkySFl6MURWYU4xVU9KdnY4ZWRiKy9ETVRwaytuamFzcnFVZVBFclZ6SnhObnpMaW1uaVRKQ1FuTk91NVNYbDZUeDNwNGUrUG83TXpDNTUvblVtNHV2LzM0bys3WmNDNHpFNjFXUzBCZ0lBdWZmeDVWdlZVTjd1M2E0ZHEyTFJkemNyQjNjT0JpVGc2MnRZbWlhcldhOVN0V0VCOFRnMWFycFdmZnZzeVlOODlrb3FrK1czdDcvdlRYdjdKM3h3NTJidHJFZ2NoSTRtSmllUG1kZDdCM2REUjZUbDBnUFNZaWdwaUlDTjMyZ1NOR01PMkJCN0MxdGFXOHRGUTN0ckNORzdHMXN5TWdLTWdnaU4vQjB4Ty83dDBOM2lNaUxJeTJIVHJvVm9mVmwzYjhlTFBLY0wzMjdMTk5IdE1ZWnhjWDJyaTVVWGo1TXU3dDJtSG40SUNkdlQyMmRuYlkyTnBpbzFKaGJXT0RsYlUxbGxaV1dGbFpZV0ZoZ2JtbEpVcWxrcCsvL0pLNDZHaDgvZjBOZWdsQXplOUwvWlVxOVJsTHVQenpvNDhhYmNwZDUzeG1KcHZXck9ITXlaTm90Vm9jbkp5TUpqVnlzN1Bac0dJRm11cHFubnpwcFJZbFBycjM2c1ZibjM3YTdPUHJTMDlKMGZXeVVDZ1VhTFZhem1kbTR1dnYzNnpQVitkOFppYjc5K3hoOEtoUmVIWHFkRTFqcWRPdVk4ZWExWWJtNWxSV1ZwS1huVTE2U2dycEtTa2t4Y2N6NzhrbmRkK2ZtSWdJcmw2OVNxLysvUm5Sb0J5aGY0OGVUSm81MDJEU2dSQkMzSW9rcVNCRU0xUldWaEc2TlZMM2V2YVVVYTA0R2lHRUVFTGNUTlhWMVgvSXJGQkExKytnUGx0Ylc4cHFBMnBIRGh5Z3FyS1NvVVpLdU5UeDhQWW1PQ1NFd3djT01HYnlaRjB3MmRMS2l2SDMzY2VhWmNzQWVLeGU0a0kwenRISnlXUnozVkVUSnhxZG1idHA5V282ZW52VEp5U2swV3ZYTlg4OXVHOGZFZHUzTTJieVpJT3lIVnZXcmlWcTF5NmVlL1ZWT25wNW1ieFdURVFFQ29XQ0dmUG04Y0ZycitudGEybEF0Szc4VVY1Mk5yczJiMjdSdVUxcG1GUm9iZWRyVjRZWXF3R2ZsNTNOOTU5K1NtQndNRU5HajZZZ1A1L2wzM3lEdFkwTlc5ZXRJMkw3OWthdlhWWmF5b3R2dmFYWDBQbm5yNzVxMXJpT0hUbkNzU05IR2oxbTdzS0ZkUFR5SWlZaWdwU2tKRHI3K1RIN2tVZDQvOVZYVWFsVW5FNVBKMnpqUmdLQ2dtamJ2ajBseGNVY2pJb2lQaVlHSnhjWFppMVlRSFI0T0Y5OStDRXU3dTUwQ3dwaTNOU3BWRnk5aW8xS3hkUTVjd2h1NGg1dVNLRlFNR0w4ZUlLQ2c5bThkaTB1Ym00bUV3cFE4NHdGNk5Xdm42NFo5cW9mZnRBOWQyM3Q3U2twTGdZZzRkQWhTb3FLbUhELy9VWlhCWGgyNm1SMGRVZEVXQmdkUEQyTjdpc3ZMMjlXVXVIbGQ5OXQ4cGp0b2FFa0hEeG9jdjlqenorUHJiMjkwYkgvK3UyM0ZPVG44NHlKM2cwTG5uNmF3N0d4UmhNS1VQUFpHL1pPYU5oVFFhUFI2TDZ2ZGFXbGpORnF0Wnc0ZG93RGtaR2tIajJLYTl1MlBQblNTOFRIeExCL3p4N01MU3lZV1B1OUxDc3RaZmVXTFVTSGgyTnVZY0hvaVJNYlhYRnhvNzM5MldlNkZSSTVXVmtjMnIrZnZUdDJrSERvRUUrOTlKTFJ2ak1OVlZkWHMrYm5uM0YwZHI2dUJ0VjEvdnJQZitxOTFtZzBKQjQ2eFBvVkt6aWVtTWkrWGJzWVZwdVFyRnU1WTZwRVZZL2V2U1dwSUlTNExVaFNRWWhtMkJWMW1JSXJOVXR6MjdkMVlVaUk0WXdYSVlRUVF0d1pLcTVlTmJvcTRJOVNGMURUYXJYczI3MGJYMzkvZkpwWVlWQVhOTHFZbTZ1M3ZYZi8vb1N1WElsQ29hRHpkVGJERkRYcW1pMDN0R24xYXR6YnRUUFpZUHRJYkN4UnUzZnJTaDFwdFZvR0RCMktpNXViWG9DenZLeU02UEJ3dkRwM1JxRlFtQXgrZHZEMHBHZmZ2clR0MkpFMnJxNEcrMXRhNDd5dXYwQlFuejU2S3l2VWFqWHZ2Znd5SHQ3ZVBQcmNjeTI2NXEwcUl5VUZwVkpwVU5JcCsveDV2dm40WXpwNmVURnovbndTNCtKUUFKTm16S0M5aHdkZmZmZ2hiM3o4Y2FQWE5qWkQvSHBxeGpkVVhsYkcwaVZMVUNvVVRKMHpoMEVqUjFKZDIzaTZrNThmUVgzNmNLV3drS1M0T0N3c0xmbjV5eTlSS0JSTW5ER0RlNFlOdzh6Y25INkRCcEdXbk15aDZHamMyN1hEeXRxYWFROCtpSUthNTgrMWNxa3RtZFJVZ0xsdWxua0hUMDlkK1J1bFVxa3JQK1BnNUVUQnBVdG9OQnIyYk51R2k1dWJ5Y0Q2emRTYzRIUmpnWHFvS1lObnlvVno1d3llMlEzUE5kWVRwRTRiVjFlRHdIVDluZ3E3Tm04bUxUbVpQLzMxcnliL1RjczZjNGJJblR0SlQwMmx0TGdZWnhjWHBqMzRJQU9HRENIdCtIR094TVppYVdYRjNyQXdPbnA1Y1RFbmg2aGR1NmlzcUtEZjRNR01tektsMFFUU3phSlFLTEJScWVqVXRTdWR1bmJGenNHQnZXRmhiRm03VnJmS3JERVJZV0hrWkdYeDJGLytZalM1ZjcyVVNpWEJJU0ZVVlZXeDdwZGZhbnBxMUNZVjhpOWVCR3I2a2hoamRSUEdJNFFRTjRNa0ZZUm9nbGFyWmMybWNOM3JHWk9HLzJHekY0VVFRZ2p4eDFMWDF2aDJjWGYvUTk3dllrNk93VFpIWjJkT3A2V1JHQmZIcGJ3OFpqM3lTS1BYdUhEdUhQRXhNYlJ4ZFNYeDBDRUdqUnlwUzBMczI3T0hxc3BLQUtKMjd2eERHMUVLZmVmUG5LSGcwaVh1R1RhTUE1R1JoQXdkeXZqNzd0UFZxVy9vek1tVGpUWTEvdURyci9IdzhjSER4OGZvL3BiT05qZmw4SUVEbEJRWE0zalU3YlZTVjExVnhlbU1ESU15U3psWldlUmN1RURYYnQwTXl2dTR0MnZINEZHakdENStQR1dscFd4WXNZSWV2WHN6YThFQzNlL3F2MTkvdmNWanFXdXVYTDkvUUV0WldscGlZV21KalVyRjR5KzhnTFcxTlNvN085Mk0vdGMvL0JDQTRxSWlsRW9sdlFjTVFLUFJNUC9wcDdGM2RFU3BWRkpXcjA5QmUwOVA1aTVjcUF2azIxMUhNcUdoeHZvTUFMcVZQdlcvL3hxTkJqUHptdkNFVTVzMm5FcEw0MkJVRkpkeWMzbmc4Y2R2K3Q5ZnhwSkJMV2xjWFA5WXQ3WnRlWEhKa2hzeXJ1dlJ3ZE9UWFpzM3MrcUhIM2o0aVNlTS9seWNYVjA1bFo2T1Y2ZE85QnMwaU82OWVnRTFQVjEyYjlsQ1J5OHY1ajM1SkYrOC96Ni9mdnN0Q29VQ1d6czdyS3lzdUcvdVhNek5iNDJRMGozRGhyRTNMSXkwNDhlYmRYeGRjL3Z2R3luQlZGZVc4SG9heDNmdjJaTjF3S1Y2ei9pNmY1UE5USHp2TkgvZ3FnOGhoTGdldDhhL0FFTGN3bzZmT0VQbTJXd0FiRlhXVEJqeng4K1NFVUlJSWNRZkl6ZTc1dDk4VTdYV2I3VC92UEdHd1RZWE56Y1NEeDBpTERTVW9ENTltbHlsc0hudFd1d2RIWGw2OFdLV0xsbkM1dFdyZWVibGx5a3BMbWJQMXEwRTllbURXcTFtejdadDlCczBxRlZtbGQ0cDl1M2UzZWordkp3Y284Y0VCQVl5Yk94WUprNmZqcG01T1FjaWZ5K3IrY2d6ejZDdW5XbWVGQjlQK0xadFRKNDFDOTk2SzB2eUwxNWsrZGRmTTNERUNKTWxNeG9LWGJsU3IxNTlVMHdGenM2ZU9nWEE5N1g5UDVwRG9WRHc3cGRmbWd3RTUyUmxFYmxqaDlIdE4wSjZTZ29iZnYwVlYzZDNnNlJDZUczNW9ycXlPL1dabVpzelp2Smt0Rm90cTc3L0hsczdPNmJPbWFOM3pOOGJTZlJBNDRIb0pZc1dOZmNqR0tqZnhObTdjK2NXQmJ4TmVXYnhZbDB6NVQ5Q2RIZzRKNDRkMHdXdTY4L2lWMWRWNlFMVXJ1N3VWRlpVc0dYZE9ueTZkS0cza1ovVmpmYmlXMjhCTmMva1h2MzZHWlRzVXF2VkJnSDBzdEpTVkxhMkJ0ZXFDeGFuSkNYeDB4ZGZOUG5lVGYwc3J6V28zYjFYTDBaTm5NaXB0RFFxS3lxTXJxcFEyZHJ5eW52djZYNVhVNDhlWmV2NjllUmV1TUNBb1VPNWI4NGNVbzhkbzdpb0NLaHBZbTVqWThNM1M1ZnF5cmZkQ3VwbTl6ZTNERk5RSTAyZDYvcmk5T3JYRCtWMU5tOVcxNWI2cXQvalJtVm5SMGxSRVFYNSticUVZMzJGbHk5ZjEzc0tJY1FmUlpJS1FqUmgwNDc5dXEvdkhSbUN5bHFXSXdvaGhCQjNxdFBwNllEeFd1czN3b1Z6NXppVmxrWkFVQkJ6Rnk3VXpTWXZ5TS9YQmFmYXRtK1BScU9ocExpWXliTm5BOFlEV2dEeE1UR2NURTFsOWlPUFlPL2d3T2hKay9qZnFsVWt4c1Z4N1BCaE5OWFZUSm81azZyS1NwWXVXVUxZeG8zTW5ELy9wbnkydThHbTFhc2IzWjkxNW95dXZGRjk5ZzRPUm9QWUFPN3Qyd00xdlJZTzdOMkxYL2Z1REIwelJ1K1lxRjI3TURjM1o4Uzk5K0xrN055aU1UZXN1ZDVRd3NHRG5EeHh3dVQrd09CZ25JMlVWeklsZXM4ZXpNek1HcDFaZmk0emszT1ptYzIrWm5PVkZCV3hhYzBhRWc0ZVJLbFUwcjlCcWFxTTFGUmQvZnZkVzdiUUpTREFhSW1iYmV2WGs1R2F5cE12dnFnTHhDcVZTbFMydHJ6NnpETlVxOVhZcUZSTnpzZzNadkNvVVhvOU5KWXNXc1R3Y2VNWVh0dXdkVzlZR0h0MzdPQ2ZIMzJrZDB4RFRaVlVpdHk1a3oxYnR6WjZYRk9sZTY2SFZxc2xManFhVTJscHBDVW5BN0J4MVNwYzNkM0p2M1FKK0QxNXE2NnFRcVBSNko1eDdUcDJCR3BXTDh4NCtPR2JOc2I2NnZmQXNGYXA5RjVmeXN0anpiSmw5TzdmWDFmQzV1amh3NnhadG95eFU2WXdlTlFvby9lN2UvdjJUTGovZnBQdkdibHJGNlhGeFkwZTB4aGpUYjB2MVpaVHF0dlh3ZE9UOWg0ZVpLU21ZbUZwYWJTcGRYbFpHVWx4Y1J5SWpDUW5Ld3YzOXUxNS9JVVg2TnF0RzdHUmtZU3VYRWtiVjFjdTVlVlJlUGt5Z2FOSDA2MW5UM1p2MlVKblB6ODYrL2xkMC9odnBMb1ZDaDA4UEpwMWZHUGw0ZXFTQ2pQbno3L3Uwa2gxemVmck40TDI2dFNKNDRtSnhNZkVHUDEvamJqOSt3MjJDU0hFclVpU0NrSTBvcmkwalBEbzM1dWxUUjVudklhdUVFSUlJZTRNZFlHWWhyT2JyMGZ1aFFzQTdOMnhnejFidDJLalVqRms5R2hjYTBzc1ZWWlVVSGo1TXNrSkNRVDE3YXVicGRoMzRFQmRBSG5MMnJWa25UbkRFNHNXNldiQmxwYVVzSG5OR2pyNytlbnFqZDh6ZENoNTJkbGN1WHlabzRjUGMrKzBhYnFnYWQrQkE0bUxqcjd0eXRqY1NocWJNYno0aVNjSURnbHBjUytET2tueDhWUldWSEF4TjVjOVc3ZlNmOGdRN0IwY09CSWJ5K0VEQnhnOWFWS0xFd3BndWhsb25Rdm56aldhVkFnSUNpSWdxUG45eFBidDJ0WGtTcC8rZ3dmZmtPU1dWcU9wK2E5V1MweEVCR0ViTjFKZVZvYVByeS8zUC95d1hzM3kvTHc4Vm43M0hVcWxraUdqUnhPNWN5ZmZmUHd4VDc3NElvNzF2cStSTzNleXQzWVZSZjJTUUM3dTdreWFPWk1Odi83SzRKRWptVEpuanRHa1F2M0d1TVpZV0ZoZ2EyZW52ODNTVXJldHJ2Wjl3Mk1hcXB2aG5KR2FTdWl2di9MSXM4L3FuaWtBNXJVem8wdHFaNWczWkdsbFpYU1c5STJpVUNqWXVtNGRWOHZMOGVuU2haRVRKdEN0WjA5YzNOeFkvdlhYbUZ0WTROU21EUnFOUnZmY1ZkVis1cnJrYm1Cd3NDN3A5czNISHhNWUhNeWdrU092ZTJ6bHBhWE5TZ2pWM1ZmYk5teEFVMTJ0VjY1R1pXdUxyWjBkbTllczRmQ0JBOHg1OUZGZE1xU09pNXNiSSs2OTErVDE0NktqS1MwdWJ2U1l4alRXQU56WVBtY1hGNFBtMHhmT25lUHpkOTlGbzlIUTBkdWJ1UXNYMHF0L2Z5b3JLbGo5MDAvRXg4VGdIeGpJZzQ4L3pwSkZpOGlyTFFNMi9hR0grT1R0dDFuMnhSY3NlT2FaRmljV1NvcUtpTnExaTY3ZHU5TWxJS0JaNSt6YnZSc3pNelA2RFI2c04vTS83Zmh4L3ZmYmJ3QU1hWkNRL1NNa0p5UmdaVzJOcjcrLzdyN1NhRFRFUlVjVHRuRWpDb1dDNGJYSktLZ3AxWFE4TVpIbzhIQTh2TDExa3d1MFdpMnhrWkhFN04zN2gzOEdJWVM0RnBKVUVLSVJPeUlPVVZsWkJVQmd0MDc0ZUxacjRnd2hoQkJDM0s1eUwxemdkSG82OWc0T04yVG1aZWJKazJ4WXNVSlgwc1hOM1oyZS9mcWhzclZsMStiTk5iWGRzN0s0bEplSFZxdkZ3c0lDY3dzTHRtL2NDTURwdERUZHRjcEtTc2pMeWRFTGFsMHBMTVRaeFlXWjgrZnJBaGxtNXViYy8rQ0QvUFRGRjNUMDl0Yk5mZ1lZTzJVSzVXVmxXTFppRStyYlRkYlpzOER2aldWdnBxRmp4dEN6WHoraXc4T0ozTG1UWFpzMzA3VjdkOUtTay9FTkNOQ2IzWDZyS2lrcW9xeTB0TkdWRGJNV0xNQ3RiZHNiOG40NXRRbTdTM2w1aEs1Y2ljcldsaGtQUDB6L0lVUDBnc2JaNTgvejQrZWZVMUpjek5TNWN4azhjaVMyOXZac1c3K2ViejcrbUtkZWVnazdCd2ZPbkR6SjFuWHJtUGJBQTRTdVhLazd2N0NnZ0UyLy9jYXhJeldUalE3SHhwSVlIMjh3bnJLU0VsM3BwejlLeGRXclhNek4xWlhRYXNoWWlUVUF2eDQ5ZUt5Mlp2ek5NdmV4eC9EMDhkRXJFVlJjVkVSS1VoSmR1M2RuL1lvVkpNWEZBV0J0YlUxQVlDQ1JPM2V5ZThzV0ZBb0Y2Y2VQVTFWWmlZV2xKZG5ueitzU0RDMlZGQmZIeVJNbnNMQzBwTFNraEdOSGpqU1orQ3ErY29XZnZ2eVM4NW1aZFBEMFpNN0NoWHBKS2w5L2YvNzI1cHZzMkxpUnFGMjcrT3pkZDVtN2NDRTlHeW1yYzZQVlg4M1NITWFTWFIwOFBaazhlelkrdnI1MDlQSkNxOVZ5SkRhV2JSczJVRkpVeExpcFV4azFjU0lLaFFKTEt5dktTMHVCbW1iYTg1OSttdTgrK1lUdlB2bUVVUk1uTW1MOGVGMHlxeW03dDI0bE9qeWMyS2lvWmpjeUx5OHJZOWZteld4WnU1WjJIVHRpWlczTjVVdVh1SHpwRWdxRmdqR1RKeFBVcDAvenZ5RTN5SVZ6NTlpMWVUTzJkbmE0dDIrUFFxRWc5OElGU2t0S1VDcVZUSms5Rzk5NmlSUC93RUFHamhoQlRFUUVxMzc0Z1oyYk51SGs0a0orYmk1WENndTViKzVjUWxldXZLYVZVRUlJOFVlU3BJSVFKbWkxV2pidmlOYTluanhXVmlrSUlZUVFkN0t0NjllajFXb1pPR0xFRFdrS3FsQW91RkpRd0QzRGh0Ri84R0E4Zkh6UWFEUzgrL0xMbEpXVTBON0RBOStBQUViY2V5OGUzdDVZV2xueDViLy9qY3JXbHNEZ1lHSWlJa2hMVHNhdlJ3K3VGQllhTkkvdTRPR2hxN0hlMFB5bm50SUZOT280T2pzejc4a25yL3R6M1MyT3hNYXk5cGRmY0haeElURXVEaWNYRjhaTW1uVGQ1VEFhNCtqa3hJVDc3OGU3YzJkVy9mQURxVWVQQWpYQjZtT0hEeFBVdCs5TmIxaDdQUTd1MndlQXA0bm0wUUQ5QnJYcy82bXJhMnVTRzdOOXd3YmQxOEVoSVV5ZU5VdHZkWUZXcXlVMktvck5xMWRUVlZYRnVLbFRHVnc3MDMzRStQRVVYN25DdnQyNytlN1RUM2xpMFNLOGZYMVo5TlpidUxWdHEwc3FKTVhGc2ZhWFh3Z09DZUhweFl1SjNMR0QweGtaM0ROc0dNRWhJYlJ4ZFNVOUpZVjl1M1pSV2xMQ3RBY2ZiTkhudTltdXA4bnM5Zkx2MGNOZzIrNHRXMUNyMVlRTUhZcVZ0VFZ1N3U1WVdsdlRvM2R2OXUzWnc5NndNSHk2ZEtILzRNR3NXYmFNYmV2WE0zcnlaTXBLUzJuVGdqSmM5VlZVVk9qMU1YRjBjdUsrdVhNYlBjZk93UUU3T3pzbVRKL09zTEZqamY3ZVdWaFlNR25tVFB3REF3a0xEY1gzRHk0RDFOUnFsdVlhUEhJa1ZaV1ZITnEvbjZpZE84bk56c2JiMTVlRnp6MUgrOXB5UXVWbFpWd3RMOWNybWVYajY4dmpMN3pBejE5K3ljNU5tNGlOaW1MZWswL3FsZm94eGE5N2R3NGZPRUNQM3IyYlBjNStnd1pSV2xKQ1Jtb3EyVmxaYURVYTdCd2M2Tld2SDROR2pzU25TNWVXZi9nYndMOUhEODVuWnBKMTlpeG5UcDVFcVZUaTRPUkV0NTQ5R1R4cWxORVNSOU1lZUlDT1hsN0U3TjFMN29VTEZGMjVncWVQRHpNWExLQ0Rod2VoSzFjYU5KSVhRb2hialNRVmhEQWhPVFdUekhNMXl6dnRiRzBZTVNpNGxVY2toQkJDaUpzbE5qS1MxS05Ic1hkMFpQRG8wVGZrbXA0K1Byeis3My9yemR4VUtwVThzM2d4OWc0T2V0dUxyMXpodi8vNUQrV2xwZno1YjMvRDFkMmR3d2NPRUxwcUZYOTY0UVZ5c3JMbzFyTm5zOTlicVZSaVg5c0VWVjFWUmNYVnExaloyR0JtWmtaNlNncUEzcW9Ib2UvbzRjT3MrdW00dk1zQUFDQUFTVVJCVk9FSDJudDQ4TVNpUmNSR1JySTlOSlFEZS9maTYrK1BpNXNiMWpZMm1KdWJZMlp1anJtNU9kTWVlQUMxV2sxRVdCalZhalZxdFpwcXRacnE2bW82ZGUyS1gvZnVLSlZLTHVYbEFmcXpocXVxcWpoNzZoVHBLU2treGNlVG41ZUh5dGFXK3g5NkNBdExTL1p1Mzg2djMzMkg4NFlOREI4M3pxRDhSMk51UkVQZitwSVRFb2dPRDhkR3BjTEsyaHB6Q3d1MFdpMTUyZG1jVGs5SFpXdXJLK2ZSVWhxTlJxKzJQdFQ4TEFDanlad0JRNGVTZGZZc3N4OTlsSURBUUwxOTV6TXoyYlI2TlprblQySmhhY25zUng2aDc4Q0Jlc2RNbmpXTGd2eDhraE1TK1BIenovbnozLzVtc0lvaXNFOGZ2SHg5ZGFXblpzeWJ4L0hFUkxadDJNQ3V6WnV4dExLaXNxS0M3cjE2TVhuV0xHeHRiWFhCVjRWQ1FXVkZoUzdaQW5EK3pCbURadDVuVDUvV2JUdDcralJnMkJTOC9ubjFnL1ZGaFlVQUZGeTZoRm05ZTZxc3BBU0FpN1hsYWhyajR1NytoeVNyTWpNeWlJMk14TlBIaDRDZ0lCUUtCWjM5L0NncEx1Ylg3NzdqWkdvcS9vR0JQUHpuUDJOaGFjbmgyRmoyaDRkenVMYkdmY05rVmYvQmcrblVqRUJ5LzhHRDZUZG9FQnFOQnJUYUpwOTlWOHZLdUpTYnkrUlpzNENhMGxtTmNYUnlZdllqajFCV1drcFphU211YmR2eWNnc1N1TTM1SGYzblJ4L3BKUkZ1MU8vMXBkeGNkbS9keXZHRUJLNWV2VXBIYjIvbVAvVVViVnhkc1ZHcEtDc3RwYXF5a3UyaG9XaTFXcng5ZmZYTzkvSDE1WVYvL0lNTnYvNktXcTF1TktGWVg3ZWVQWG5yazA5YU5GWm5GeGVtUGZCQWk4NjVGaTFOeEhsMTdzeWp6ejNYNHZmcFAzZ3cvUWNQTnRpZW1aRUJZTFRmaXhCQzNFcmtMd2toVE5pODgvZFZDdU5HOU1mS3NubC91QWtoaEJEaTlxT3lzOFBTeW9xWjgrWmhmWU9hbHlxVlNxT0J1b2FCZ3JMU1VyNzg5NzhweU0vbndjY2Yxd1Z0SnMrYXhicGZmdUg5VjE4RmFzcHRYSXZDZ2dJKy9NYy85TFlwRkFxakRUdEZqVTVkdStMV3JoMExuM3NPRzVXS0VmZmVTNWVBQVBhSGg1T1prVUY2U2dycXFpcTBXbTJUMTFJb0ZQVG8zWnVFUTRkWTk4c3Z1dTBlM3Q1Y3lzdmo1eSsvNUdKdWJrM0FrNXBHM1ZObXo2Yi80TUc2V2NGOVFrSklUa2hnOTVZdGhLNWNTV3hVRkM4MCtKbWFjcjJObWh1eWQzVGtkRVlHMVEzSzdTaVZTbno5L1preWUvWTF6NkF1S1NyaW5jV0xNYmV3d05MU0VxMVdTM2xaR1lEUnV1dEJmZnJRSlNEQW9EZkE3cTFiMlZGYlJzelgzNS9wRHoyRXE1R1NTd3FGZ2djZWU0ei9mdlFSdmdFQlJrdTNuRTVMWTkrZVBWd3BLS0FnUDUreTBsSXNMQ3p3NmRLRmJoTW00Tm1wRTJkT251UjBlanEvL2ZnalZ3b0swR3ExS0JRS3BzeVpRMkR2M25vTnZqTlNVOGxJVGRWN2o3VGtaRjB6NHpvTm00TFhQMitUa2UvZFQxOThZV1NyNmZKSDlUVU1XTjhzVndvS01ETTNaL3JERCt1VmRyRzJ0Z2F0bGhIMzNzdjQrKzdUUFRmblAva2tHMWFzSURreGtjRGdZSU9aNkMzcHk2RlFLREF6TTJ2V3NZbHhjU1RXbG1XNkZtOHVYWHJOelpkTmFaaFV1NTdyYjZ1M3dzZlczcDZNMUZTNjllcEZ5TkNoZE9yYUZZQXZQdmlBczZkTzZaM1h0a01IZWc4WVlIQTlCeWNuRmp6OU5OWFYxVkt5NXdhSWpZb0NvS3Y4R3kyRXVNVXAxS1dubXY0L1lTSHVNc1dsWmN4ODdKKzZmZ28vZlBJeW5ieXVyWWFuRUVJSUlXNFB4VmV1WU8vbzJDcnZIUkVXaHBPenMwSEFKajRtaHYzaDRiUnQzNTZaOCtmcmdtTHJWNnpBdjBlUFpwV08wR3ExN04yeGcrcnFhclFhRFdabVp2ajYrK1BWdWZOTitTeDNpcnBhN28zUmFyVzYxUWhhclJhbFVvbENxVVNwVU5UOHQxNVNLVGM3bStnOWUwQ2h3TlBIUjFjR2FQM3k1WlNXbE9EVHBRc0JRVUdOOWh2UWFyVWtKeVJRVWxURVBjT0g2KzNidVdrVG5idDIxZFh1VGoxMmpIT25Uek4yeXBSR1AwTnpqek9tV3ExR285V0NWb3U1aGNVTkNTaCsrcTkvVVZsUmdSWkFxOFhTeW9vdUFRR01uemF0MmFzelNvdUxXZnZMTDRRTUcyYXdnc0VZZFZXVlFVTGgrODgrWSthOGVkaW9WQ3o3OGt1Y1hWeG83K0dCaDQ4UEhsNWVKbWU3VjFWVlVYajVNc1ZYcnVEWnFWT3p4M3c3V0xkOE9VV0ZoVHo2N0xQWGZJMHJCUVY2amJIcjFDVmlicFRRbFN2eDdOU0p2clZON084VWtUdDJrSnlRd0ZOLy8vczFYK1BicFV2cDBidTNydW0xc2U5OVNsSVNGODZkbzdxMlFiV2J1enZkZXZXNm8rN24xbEo0K1RMSkNRa0VoNFRvOVJ1cHJLZ2dmUHQyOW16ZGlwVzFOWDk3ODAzZENpa2hoTGdWU1ZKQkNDUFdiZG5MLzMyL0hvRHUvcDM0NHIwWFdubEVRZ2doaEJCQ0NDR0V1SjNsWExqQTByZmVRcWxVNHRhdUhmWU9EbFJXVkpDZGxVVlZaU1dXVmxZODlPYy9OeXNoS29RUXJVbktId25SUU1NR3pWUEdEV3prYUNHRUVFSUlJWVFRUW9pbXViaTVNWEg2ZEZLT0hpWDN3Z1V1NXVSZ1lXbUpxN3M3WGJ0MVkvQ29VVGkxYWRQYXd4UkNpQ1pKVWtHSUJ1bzNhTFpWV1V1RFppR0VFRUlJSVlRUVFsdzNDd3NMaG84ZnovRHg0MXQ3S0VJSWNWME1POGNKY1plcjM2QjU3UEQrV0ZzMVhrdFhDQ0dFRUVJSUlZUVFRZ2doN2hhU1ZCQ2ludUxTTXNLamoraGVUeDRycFkrRUVFSUlJWVFRUWdnaGhCQ2lqcFEvRXFLZUhSR0hxS3lzQXFDYm56ZStQaDFiZVVSQ0NDSEUzVTJqMVpKeTRnekphYWNwTDY5bzdlR0lXZ25KR2JSemQ2YWRtMHRyRDBVSUlZUVFKaXlZYzI5ckQwRUljWWVTcElJUTlleUlPS1Q3ZXZMWXdhMDRFaUdFRUVLY3pNemkzVStYYytyTWhkWWVpaEJDQ0NIRWJVZVNDa0tJbTBXU0NrTFVPbk0raDdTVDV3Q3d0ckprcERSb0ZrSUlJVnJOcGgzUmZQYmRHbnc4Ty9ER2k0L1N0Yk1uN2R1MlFhbFF0UGJRaEJCQ0NDR0VFT0t1SmtrRklXcnRqb3pYZlQwa3BDYzJOdEtnV1FnaGhHZ05Kek96K095N05Vd2VNNGluRjA3SHd0eXN0WWNraEJCQ0NDR0VFS0tXTkdvV2dwcDZ6VHNqNDNTdnh3enIyNHFqRVVJSUllNWVHcTJXOXo1YmdZOW5CMGtvQ0NHRUVFSUlJY1F0U0pJS1FnREpxYWZKeWJzTWdKT0RIZjE2QmJUeWlJUVFRb2k3VThxSk01ek16T0toR1dNbG9TQ0VFRUlJSVlRUXR5QkpLZ2dCN056Nyt5cUYwVVA3WW1ZbXZ4cENDQ0ZFYTBoT093MUExODZlclR3U0lZUVFRZ2doaEJER1NPUlUzUFdxcXRSRTdEK2lleTJsajRRUVFvaldVMTVlQVVEN3RtMWFlU1JDQ0NHRUVFSUlJWXlScElLNDY4VWVQazV4YVJrQUhoM2M4Ty9pMWNvakVrSUlJWVJTb1dqdElRZ2hoQkJDQ0NHRU1FS1NDdUt1cDkrZ3VSOEtDV0lJSVlRUVFnZ2hoQkJDQ0NHRVVaSlVFSGUxa3RKeVlnNGQwNzBlTTZ4L0s0NUdDQ0dFRUVJSUlZUVFRZ2doYm0yU1ZCQjN0YjB4Q1ZTcHF3SG83dWREeDNZdXJUd2lJWVFRUWdnaGhCQkNDQ0dFdUhWSlVrSGMxWGJ1L2IzMDBkamgvVnB4SkVJSUlZUVFRZ2doaEJCQ0NISHJrNlNDdUd2bFhpd2dNVGtEQURNekpTTUdCN2Z5aUlRUVFnZ2hoQkJDQ0NHRUVPTFdKa2tGY2RmYXZTOWU5M1gvM2dFNE9kaTE0bWlFRUVJSUlZUVFRZ2doaEJEaTFpZEpCWEhYQ3Q5M1JQZjEyT0hTb0ZrSUlZUVFRZ2doaEJCQ0NDR2FJa2tGY1ZmS3pzMG40L1I1QUt3c0xSalVyMGNyajBnSUlZUVFRZ2doaEJCQ0NDRnVmWkpVRUhlbHFOZ2szZGNEK25URDJ0cXFGVWNqaEJCQ0NDR0VFRUlJSVlRUXR3ZEpLb2k3VXVTQkJOM1h3KzdwMVlvakVVSUlJWVFRUWdnaGhCQkNpTnVISkJYRVhlZlM1U3NrcDJZQ1lHNnVaR0Mvd05ZZGtCQkNDQ0dFRUVJSUlZUVFRdHdtSktrZzdqcjdEaDdWZmQyM1p3QzJLdXRXSEkwUVFnZ2hoQkJDQ0NHRUVFTGNQaVNwSU80NmtURy9sejRhZWsvUFZoeUpFRUlJSVlRUVFnZ2hoQkJDM0Y0a3FTRHVLbGVLUzBsTVBnbUFVcUZnOElDZ1ZoNlJFRUlJSVlRUVFnZ2hoQkJDM0Q0a3FTRHVLdnNQSGtPajBRRFFzM3NYbkJ6c1dubEVRZ2doaEJCQ0NDR0VFRUlJY2Z1UXBJSzRxMGpwSXlHRUVFSUlJWVFRUWdnaGhMaDJrbFFRZDQzU3Nxc2NUanFoZXkxSkJTR0VFRUlJSVlRUVFnZ2hoR2daU1NxSXU4YUIrR1NxMU5VQWRQUHp4czNGcVpWSEpJUVFRZ2doaEJCQ0NDR0VFTGNYU1NxSXUwYmtnVVRkMTBQdjZkV0tJeEZDQ0NHRUVFSUlJWVFRUW9qYmt5UVZ4RjNoYWtVbEJ3K242RjRQQzVHa2doQkNDQ0dFRUVJSUlZUVFRclNVSkJYRVhTSGhXQVpYS3lvQjZPVFZubzd0WFZ0NVJFSUlJWVFRUWdnaGhCQkNDSEg3a2FTQ3VDdkV4aWZydmg0eVFCbzBDeUdFRUVJSUlZUVFRZ2doeExXUXBJSzQ0Mm0xV2c0Y1BxNTdIZEtuZXl1T1JnZ2hoQkJDQ0NHRUVFSUlJVzVma2xRUWQ3eHpGL0xJeWJzTWdJT2RMZDM4dkZwNVJFSUlJWVFRUWdnaGhCQkNDSEY3a3FTQ3VPTWRpUDk5bFVML1lIK1VTcm50aFJCQ0NDR0VFRUlJSVlRUTRscElkRlhjOFdMckpSVkMrdlpveFpFSUlZUVFRZ2doaEJCQ0NDSEU3VTJTQ3VLT1ZuYTFncVNVREFBVUNnWDlld2UwOG9pRUVFSUlJWVFRUWdnaGhCRGk5aVZKQlhGSE81eDRBclZhQTRCL0Z5K2NIT3hhZVVSQ0NDR0V1SldkU2tzall2djJaaDE3NGR3NXZ2L3NNMDZscFhFeE41ZVVwQ1NUeDRadDNFaDZTa3FUMXl3cExtYlQ2dFZrWnRSTWlpZ3BLbXJld01WTklmY0RwQ1VuazUrWFozTC8yZE9uT1hQeUpCcU5wa1hYalE0UDU4eXBVMDBlZCtiVUthTER3eHM5SmowbGhSUEhqalY1cmJUa1pQYnQzdDNzTVZaVlZhRldxMDN1THkwcGFmYTFibmVaSjArMjloQk0wbXExeEVaRk5mcTd1blBUcG1iZGJ3RFYxZFg4K0gvLzEraG5YdnZ6ejZRZFAyNXlmM09vMVdvcUt5cGEvTHR6czU1THBpVEZ4YkhpMjI5YlBFNGhoQkIzTnZQV0hvQVFOMVBzNGQvL1dBdnAwNjBWUnlLRUVFS0kyOEdKWThlSUNBdGp4TDMzTm5uczFmSnkwcEtUNlRkd0lFY1BIeVltSW9MUmt5WXhadkprRkFxRjNyRjd0bTRGb0d1M3h2OS9wTHlzakgyN2QrUFd0aTNuTWpQWnRXa1QweDU4a09DUUVMM2pUcVdsdGZDVEdYSjBkc2JGemUyNnIzTW51OXZ2QjNWVkZjdS8rUVpMS3l0ZWVlODl6TXpNRE03YnRuNDlwOVBUZWZYOTkzRndjbXIyKzIxY3RZb1I0OGZqM2Jsem84Y2RUMGdnSWl5TVFTTkhHdDJ2MFdoWTk4c3ZBTHowOXR0R3gxam5jR3dzUjJKakdUSjZkTFBHR0xkL1A5dERRM25sdmZld3RySFIyM2NpT1ptZnYveVMrVTgvalgrUDVwZFkzVjM3czIrSkRoNGVkT3ZaczhYbnRaUldxK1hucjc3QzBkbVphUTg4b05zZUV4RkI2TXFWekg3a0Vmb09IR2h3bmthajRSL1BQWWRidTNhODhJOS82RzEvNWFtbmJ0ajQzbHk2RkJ1Vnl1ajdING1ONVhSNk9qWXFGU0hEaHVudHowaE5aZGZtelp3OGNZSW5YM3l4eWZmUmFqU2tIajFLdjBHRGpPN1B6YzdtMFA3OWRQVHlndTdkcittemxKV1c4cDgzM3FDMHVKZ25GaTJpczU5ZnM4KzlXYzhsVTg2Y09rVlNYQndlWGw0TUh6KysyZU84blN6LyttdXVscGZ6K0FzdnRQWlFoQkRpdGlGSkJYSEgwbXExZXYwVUJrby9CU0dFRUVMY1FNcmE0S1VXbURwbkRtWm1adXphdkJtM2R1M28zYi8vTlYxVEYrUlJLQmc0ZkRnNVdWbXMrdUVIaXE1Y1lmaTRjYnJqdnY3b28rc2RQc1BHam1YU3pKblhmUjFSNDA2OEg0NGxKRkJ4OVNvanhvODNHcXd2TFM0bU15TURYMy8vWmlVVUx1Yms2TDB1S3lzejJOWlFXVm1ad2JrV2xwWTR0V2tEZ0ZLcFpNVDQ4V3o0OVZlT3hNYWFEQVJmaTZUNGVGemJ0alZJS0FCMDl2UEQzdEdSalN0WDhyYzMzOFRjdkhsL1d1L1l1TEhGNCtnN2NLQmVVdUZTYmk0eGUvZTIrRHFObVRKN05scXRsdU9KaWJpMWJhdTNyL2VBQWV6Y3RJbXQ2OWJSdlZjdm80Rjl0VnFOdXFwS2I1dFNxZVQxRHo4MCtuNy9ldWtsbm5ycEpWemMzWFhiOHZQeStPckREMDJlWSt6bkFHQm1ac2E4SjUva3MzZmU0VnhtcGw1U29ieXNqRFUvL1lTanN6TVAvL25QUnM4L0VCbkpoaFVyRExZdi8vcHJnMjBmZlAwMThURXhLSlZLZXZidGEvUjZ6YkZoeFFwS2k0c0IyTFpoQTArOTlCSks1WTB2SkhFam5rdGpKazhtUGlhRzhPM2JHVGhpQkpaV1ZqZDhuRTNac0dJRkJ5SWo2ZG0zTHcrWitEbGV2blNKRDE1N0RZRG5YM3V0SnVuVFFGbHBLVXNXTFVLcjFmTDN0OS9XM1g4cFI0K2lycXBDbzlIby9Sd1dQL0VFQU9ibTVyejZ3UWZZMmpWZCtlRHo5OTdqZkdZbUFHOS85cG5KNzVkR28rRzlWMTZocUxDUW9ENTllTGoydlJvcUxTbmhQLy84SjJXbHBZeTc3ejVHVDV4bzlMamRXN2F3NDMvL28yMzc5dnpsOWRjeGErWXpTUWdocnBVOFpjUWRLL05jRGhjdkZ3TGc1R0JIVjEvUFZoNlJFRUlJSWU0a2RVRkVUWFUxQ29XQ3liTm0wZG5QNzdwbUZOY0ZNN1FhRGVZV0ZzeGFzQUN2enAzcDBidTN3YkY5N3JtSGdjT0hYOVA3ZlBIQkI5YzhSbUhjblhRL2xOY0c4bU1qSXpFek42ZFgvLzY2YllBdXFIdzROaGFOUm9OZmp4NFU1T2NiWE5mYzNCeDdSMGZkNi8rODhZYmUvb05SVVJ5TWltcldHT3VmMjluUGp5Y1dMZEs5N25QUFBXeGJ2NTdJblR0dldGS2grTW9WTWpNeUdEZDFxc21TU2UwOVBEaC81Z3hSTzNkaVlXbHBzTCt6bng4ZFBBMy9CdWsvZURBejU4OXYxamdXR3drMEZseSszS0l5VHMweFpmWnNrL3RzVkNyR1RKN014bFdyMkxWNWM2UEhObVR2NEdCeW42MmRuZDcrcTdYM1dHUG5BTHovNnF0Rzd6ZUFRL3YzYzJqL2ZxUDczbjdwSllOdEgzejlOYjM2OWNPMzNrb0J0VnJOSjIrL3pkUTVjL0Jyc0JKQlhWVkZYSFEwR28yR0pTWldQYnorNFllTmZvWjl1M2VURkI5UFFHQWdiVHQwWU8rT0hXemZzSUdKTTJhWVBPZGFOZWU1dEdYdDJpYXY0K2pzVEJ0WFYzWnUydFRvY2JaMmRzMWFRZEZTL29HQkhJaU1KQ00xRmExV2EzU1ZSZjNTVGhrcEtVYVRDcWZTMHRCcXRiaTR1ZWtsdEFhTkdJRmFyVGFaMkZHcjFjUkZSK3NsYzQwNWw1bXBTeWcwSmYzNGNZb0thK0lWeDVPU0tDc3RSV1ZyYTNDY3JaMGQ5OTUvUCt1WEx5ZGkrM1lHREJsaWNIOFY1T2NUdm0wYkNvV0M2UTgvTEFrRkljUWZRcDQwNG80VkU1K3MrM3BBY0RlVXpWemVLWVFRUWdoUm43R2dYbjIvL2ZnanYvMzRvOTYyKytiT05WbXVwVG5YREYyNWt0Q1ZLM1d2MXk5ZmpvK3ZMMC85L2UrNmJRNk9qbmcxVVRwRzNIaDN3LzN3NWwvL3F2ZjYzNisvcnZmNmc5b1ozSFhCMjYzcjFyRjEzVHFENjNoNGUvUGNxNjhhbkFjMW4zbkUrUEZNbUQ2OTBiRnNXNytlaUxBd3ZYTWJzclN5NHY2SEhxSzlrUUQrdFlxTmlrS3IxZEtyZjMvZDdHZFR0b2VHR3QwK1pmWnNvMG1GNjlXMVc3ZEd2eDlOV2Z6RUU3aTFiY3VMUzVZMCs1eVFZY1BZdDNzM01SRVJEQncrSE5jR3F4a0FNUEgzMXVJbm5zRE16TXdnRUx6MDdiZXB2MFZiKzkvWG5ubm05MjFhTGRYVjFYcWZkOUxNbVZSY3Zkcm9lTmNzVzBaQVlDQkJ6VmhOWUtOU05hdGZpWXU3Ty90Mjc2YTB1Smpna0JDOUdlUEx2dnFLZ2NPSDQ5ZTllNk96MlpNVEV0aThaZzJPVGs3TVdyQUFhNVdLa3lkT3NIZkhEbHpidG1YQWtDRk5qc09ZNjNrdVJlN2MyYXozeU1uS2F2SVlGemUzbTVKVTZCSVFnSm01T1dXbHBWdzRlNWFPM3Q0R3g2UWtKYUZVS3RGb05LU25wQmd0MVpTUm1ncUFYNE9TWlkydDJqTXpOOGZDd29JRGUvY3liT3pZUnN0R1JZZUhvMUFvc0xheDBVdkVHaE1YSFExQVJ5OHZzczZlNWNqQmd3dzI4ZS9FZ0NGRGlOdS9uN09uVHhNV0dtcVFsTnkwZWpWVlZWVU1HRElFbnk1ZEduMWZJWVM0VVNTcElPNVlzWWQvTDMwVTB2ZmFhbDBLSVlRUTR1NXcvc3daMUZWVlhLbWROVmpYR0xlOWh3Y0FuYnAySlNBd1VPK2M4dkp5SXJadnAxdlBudmo0K3VydDgyN3d1aUZUTTMwckt5c0pDdzJsVzgrZWRBa0kwTnRuckx4TWNrSUNuajQrdW4xVlZWVXMvKzkvR1RseG9zR1lDdkx6MmI5blQ1TXpMWVhjRDFEeldSc0daSS9HeDVOOS9qd0FhY2VQazN2aEFqMzc5cVZUMTY0RzUyOWV1N2JKMmJJdEtYL1UwSkhZV01LYUtDVzA2TTAzamE0Z01CYUFEUWdLNHRGbm53VnF5cExFUmtYaDA2VUxiVnhkcnl1QWI0eEdvNkd5b3VLR1h2Tm1Nek16WTl6VXFhejgvbnQyYjkzS25FY2YxZTJyYStCcjFrajVuam1QUGtxdmV1VjJGai94QkgvOXh6OXdhOWRPdCsxaVRnNy9lZU1OM3ZuaUM5MjJJN0d4clByaEI3MXJCZlhwMCtSNDF5eGJScnVPSFp1OWNxWGhLaHFBLy8zMm05N3J2Lzd6bjRSdjJ3YkF5Uk1ubURWL1BtYm01dVRuNVhFcE41Y2V3Y0U0T1R1YmZJL2ppWW1zK1BaYkxDd3RXZkQwMDlqVnpqYWY5OVJUZlBIKys3b1NUS1lTQ3pmcnVkU2MrM3Z4RTA4UUhCTEMzSVVMbXp6MlpyQzBzcUp6MTY2a3A2U1FucEppa0ZTb3JLamdWSG82TG01dUZGMjV3dW1NRE5SVlZaaGJXT2dkZCtyRUNRQ0RGU2lOcVZhcjZSb1FRT3F4WTZRZFAyNnloMHBwU1FsSmNYRjRkdXJVOUhPdHRKVGppWW5ZcUZTTW1qaVJYLzc3WCtMMjd6ZVpWRkFvRk56LzBFTjgvdTY3eEVWSE0yamtTRjNDOGtSeU1za0pDZGpaMjkrVTFTNUNDR0dLSkJYRUhhbTAvQ3JIVWs0RG9GUW82TmZidjVWSEpJUVFRb2hiMmZLdnY5WXJwL0ZWYlUzdlp4WXZCc0RUeDhkZzltVnBTUWtSMjdmajQrdHJkR2JtMlZPbjlNcks3Tm02VmRlZzExUVFwN0tpZ3JEUVVMdzZkV3F5bVd4RlJRVWJWcXlnVTlldXVoclR5VWVPa0hyc0dDUHV2WmNEZS9mUzU1NTdkUFdjRCszYlIzUjQrQjNiYVBOR2t2c0IyblhzYUZDNysySk9qaTZwRUw1dEc1WldWa3g3OEVHak03TzNyRjNiWkorQmxwUS9hcWlOcTZ2Uk1sRDFtU3BsWXV4NzJiWjllOTNYaC9idnA2aXdrSDcxbWhJZlBYeTRSZVByMXJPbnljOGZIeE5EZkV4TWk2NW55b1Z6NTVvODVrYXRsdWpWdno5RlY2NFFNblNvM25hMVdnMkF1WkVFVHAzZmZ2eVIxVC85cExldHVTc1ZqR2txYUF0Tko2MWMyN2JWbTNYKzRPT1AwNnQvZjlSVlZiejI3TE04L01RVEJQWHB3Nm0wTkw3KzZDUGlEeHlncXFxS2tSTW1FTDV0Ry92MzdHSFl1SEhzMmJZTjkvYnRHMDBvSElpTVpPUEtsWmlabWJIZzZhZjFndUpPenM0ODlwZS84TTNISDdQdWwxL0l6OHRqL0xScEJ2ZnZ6WGd1dFphUzRtS2lkdTNDcjN0M2ZQMmI5N2U2ZjJBZzZTa3BwS1drR0h5V3RPUEhxVmFyOGZiMTVWSnVMcGtuVDNJNkk0T3UzYnI5L3A1RlJlUm1aMk5tWm1hUXBLMUxOSnJxZ2RCN3dBQlNqeDNqd042OUpwTUtCNk9pVUt2VkRCZ3loUFhMbHpmNldSSVBIVUt0VmhNY0VrTDNYcjJ3dGJQandybHpaSjgvcjBzU05kVEIwNU9CdzRlelB6eWNUYXRYODhTaVJWU3IxZnh2MVNxZ0pqbHRyTitKRUVMY0xKSlVFSGVrcE9TVHVoa3pBVjI5Y2JBenJFMG9oTGo5NVYwcTVHaktLYzZleitIc2hUek9YN2hJU1VrWlplVVZsRjB0UjYzV3RQWVFoYmdoek0yVnFLeHRVTmxZWVdlbndxT0RHMTRkM1BIeWFFZFF0ODY0dXpiZElGVTA3c0hISDBldFZoTWJHVW5Db1VPNmV1M3VIVHFZUE1mSzJocW9DZVlhMDhiVmxmdm16Z1ZnNDZwVitQWG9RYmVnSUtBbVdOeXdOSUtOU3FXYlZWbS80V2xoUVFGMmRuWUdNeTZ0ckt5WU1HTUdxMy84a2Y3SnlmajE2TUdoL2Z0cDE2RURqczdPZlBmSkoxek96MmZpOU9sVVYxZHpLRHFhb0Q1OW1xeFhMdVIrYUVwS1VoS24wdElZTVg2OHlWSXZHbzJteWFSQ1M4b2ZOZVR0NjR1M3I2L0JiT1Npd2tJS0wxK21vNWVYeVpVU2pmVUVVS3ZWN05teXBlWkZ2WUN6c2FhOWpXbXNycjUzNTg3MEhqQ2dXZGZaV0Jzd05PWFRmLzJyeVd2Y3FKVVdDb1dDWVdQSEdteXY2NFZnWTZLUmNsQ2ZQZ3daTXdabkZ4Y2NhMWZSVkZaVThPdDMzMkZuYjgrTWVmTk1scFE1blo3Ty9qMTdETFliVzFuUVVGTkpxemVYTHRVTHd2NzYzWGY4K3QxM3V0Y05mK2JEeG81bHhQangyS2hVSEkyUEoreC8vNk95c3BMNG1CakczM2VmMGZlb3FxcGk0OHFWSE5xL0h4dVZpdmxQUFVYbmV2MGI2clRyMElHblhueVI3ei83aklpd01FNm5wek56L256YzZ5Vzdic1p6cWJYczJiS0YvZUhoeEVaRzh1YlNwYzA2SnlBd2tNMXIxbkFtSTRPcXFpb3M2djNlcHg0OUN0UWtIcHhkWE1nOGVaTDA0OGYxa2dvbmExY3BlUHY2dHJqWmRMZWVQWEZ5ZGliMTZGRUtMMS9XTllxdm85Rm9PQkFaaVkxS1JlOEJBMWo3ODgrTlh1OVFiZW1qNEpDUW1xYmYvZm9SRXhGQlhIUjBvOCtuY2RPbWtSUWZ6Nm0wTkk0bkpwS1huYzJsdkR6OHVuZHY5ak5GQ0NGdUZFa3FpRHZTNGFOcHVxLzc5cFJWQ2tMY0tUUWFEVWVPWmJBMytnaUhqNlpSVmw1Rno4QWVkUEwyWXRpUVFEdzZkc1RKMFFHVnlnYVZqUXB6YzdQV0hySVFONFJhWFUxWmVSbGxaZVVVWGluaWZGWVdaODluRVhVb25TOStERVZsWTBHZklEK0dEd29tT0xDTHlkbTV3clM2V3ZRbmpoMERNQWo2VkZWVlVWcFNvbnR0WVdHQnBaVVY1aFlXZXNIZ2cvdjJZZS9nUUxlZVBiRnpjTkRWMGQrNGFoVWUzdDY2MXdjaUkzV2xMdXJjLzlCRDNETnNHQllXRm5vQm9LM3IxbkU2UFoyL3YvMjJRU21YUGlFaEhJeU1aT09xVlR6NHB6K1JrWnJLdEFjZW9JMnJLOFBHam1YdmpoMzBIelNJTTZkT1VWUlkyR2hkZi9FN3VSOGFaNk5TNGRlOU95TW5US0FnUHg5bkZ4ZURZelFhVFpQbGp5TEN3b3dtREpwcjIvcjFKTVhIcy9pZGQzVGJraE1TQ0YyNWtzZGZlRUV2b05oYyszZnZwckNnd0dCN2N3T2ZkYXhOQk5obnpKdUhlN3QyemE1Nzd1THVyZ3ZFbStJZkdNalFNV01NdGtmdDJxVzdoMittb2l0WGdKcG12c1k4L01RVEpNYkY4ZTNISDdQb3JiZHFHdjV1M2t4S1VoSVdGaFlreHNVMStSNWhvYUdNbnpaTjk3cXBSRWx6ZTNiVU4zbldMRnpkM1ZuOTAwK1VsWmJxR2pXZnpjeGtkVzAvZ3JvazJyUUhIK1Q3VHo5bDU2Wk5XRmxiTTZEQjZnMkFNeWRQc25yWk1pN2w1dUxxN3M2Q3A1L1dTeEw4Ky9YWHliOTRVZmRaM05xMTQ3bFhYbUhGdDk5eThzUUpsaTVad29BaFF4aHg3NzA0dTdqY2xPZFN3KzlaWTQ3RXhuSWtOdGJrL3BZa3I3cDA2MFo4VEV5VHE0M3FjMnZYamphdXJseStkSW5UNmVtNkVrWmFyWmJVbzBkUktwWDRkZStPVTVzMjdOeTBpZlNVRkwzek0ycVRDcVpXR2pSR3FWUVNNbXdZWVJzM0Voc1ZaWkJFU2tsS292RHlaWWFPR2FPWDdEQW1KeXVMckRObmNIUnkwdjBNZ3djTUlDWWlnaU1IRHpKeHhnek16SXovRFdOdGJjM2tXYk5ZK2YzM2hJV0djcVd3RUFzTEM2WTkrR0NMUDVNUVFsd3ZTU3FJTzlMaHBOK1RDbjE2R3RaNEZVTGNYbkl2RnJCeFd4UzdvdUp4Y1hGbHpJamh6SnorQUoxOERKdTBDWEVuTWpjM3c4SGVIZ2Q3ZTlxMWRTZkFUejhZZFRyekRJY09KL0RkcjJGY3p2K1ZNY1A2TXZYZUliUjFNMTJLUVRSUFhlbU5tSWdJWWlJaWROc0hqaGpCdEFjZXdOYldsdkxTVXFDbTduTFl4bzNZMnRrUkVCVFVhRFBIT205Lzloa0EvM2orZWQwMkt4c2JycGFYQTNEMTZsV09KeWJpMzZPSDBkcndDb1dDS1hQbThIL3Z2Y2NQbjMrT3JaMGQvUVlQQm1Ea2hBbkV4Y1N3Y2RVcXJoUVcwcWxyMXlacis0dkd5ZjFRdzZkTEZ4Nzd5MTlZdjJJRlIrUGplZmFWVjNCeGM5UHRyNjZ1Qm1oeXBjS0FvVU1aWmlRWVhsL2tybDBtWjV1N3QyL1A1VXVYYW9LMkJwK1U0Z0FBSUFCSlJFRlV0WTJETDV3N2g1bTV1VUg5K09Zb3lNOW41K2JOZEFrSTBEVjByZE5Vb0xDaHVwOTNiblkyU1EyQzVsY0tDZ3dDbmsycFgzNXA3SlFwZXZzY0hCMk5KbEFTRHgxcTBYdGNxL3k4UEFDOWU2Qys3UFBuV2Z2enoweVlQcDAycnE2a0hqMUsxTTZkVEp3eDQ1cDZ2Q1FuSkRUcnVFdDVlVTBlNitIdGphT3pNd3VmZjU1THVibjg5dU9QdXQrdGM1bVphTFZhQWdJRFdmajg4Nmpxcldwd2I5Y08xN1p0dVppVGc3MkRBeGR6Y3JDdFRSUlZxOVdzWDdHQytKZ1l0Rm90UGZ2MlpjYThlU1lUVGZYWjJ0dnpwNy8rbGIwN2RyQnoweVlPUkVZU0Z4UER5Kys4Zzcyam85RnpidVJ6cVlPbnA5RitBeEZoWWJUdDBFRzN1cXErdE9QSG0xV0dxNzd1dlhyeDFxZWZ0dWdjcUVtZ3hVUkVrSjZTb2h0bjF0bXpGQmNWMGRuUEQyc2JHeng5ZkZEWjJwSjkvanlseGNYWTJ0c0R2NjlVYU5pa3Via0dEQjNLcmkxYk9MaHZIMk1tVDlZTC9OYzFhQjQ0ZkhpVDE2bHIwTnl6WHovZDk5L2IxMWVYTUVsSlNpSXdPTmprK2IwSERPRGcvdjJjckgxR2paODJ6ZVR2bmhCQzNFeVNWQkIzbklJckpadzZjd0VBQ3d0enV2djV0TzZBaEJEWDdQeUZpNnpjc0pPb2c4bE1HaitXajk5N0IyK3ZHMU1YV0lnN1NTY2ZienI1ZURONytuMmNPWHVPTFR0MjhhY1gvOFBRQVQxNDRQNnhlSFNRUHphdlZWMXd0RmUvZnJvbW82dCsrRUczR3NUVzNwNlM0bUlBRWc0ZG9xU29pQW4zMzkrc0FESmd0QVNEcmEwdFpiVUJvQ01IRGxCVldjbFFJeVZINm5oNGV4TWNFc0xoQXdjWU0zbXlMdmhwYVdYRitQdnVZODJ5WlFBOFZpOVFMYTdOM1hRLzVGNjRRTVQyN1FiYjZ1dDd6ejBjMnJlUFpWOSt5Yk12djZ3YnY2YjIrOVRVU2dXVlNxWFhxTmZVTWFiVTFVVS9rWnlzU3lxY1BYVUtUeDhmTEN3dEtTc3RwZUxxVmQzeGRjMlI2OWVsaDVvU01TcGJXMklpSWxBb0ZNeVlONDhQWG50Tjc1alhhcHM0TjFkZCthTzg3R3gyYmQ3Y29uT2IwakNwME5yT256a0RHTy9ka0plZHpmZWZma3BnY0RCRFJvK21JRCtmNWQ5OGc3V05EVnZYclRPNHh4b3FLeTNseGJmZTBydFBmdjdxcTJhTjY5aVJJeHc3Y3FUUlkrWXVYRWhITHk5aUlpSklTVXFpczU4ZnN4OTVoUGRmZlJXVlNzWHA5SFRDTm00a0lDaUl0dTNiVTFKY3pNR29LT0pqWW5CeWNXSFdnZ1ZFaDRmejFZY2Y0dUx1VHJlZ0lNWk5uVXJGMWF2WXFGUk1uVE9INEpDUVpvMjNqa0toWU1UNDhRUUZCN041N1ZwYzNOeE1KaFRneGo2WFBEdDFNcnE2SXlJc2pBNmVua2IzbFplWHR6aXBjSzBDNnBJS3g0OURiVlBpbEtRazNUNm8rZjUxN2RhTnhMZzRNbEpUNmRXL1A0VUZCZVRuNVdIbjRHQ3laMEZUN096dDZkbTNMMGRpWXpsMjVBaTkrdlVEYXZwN1pLU200dGVqQnk3dTdvMWVRNlBSNkZaN0JEY29WOVI3d0FEMmJOMUtYSFIwbzBrRmpVYWo5MXdycTdjNlJRZ2gva2lTVkJCM25NUmo2YnF2QXdNNllXblpzbGxGUW9qV1YzYTFnbVdydHJGamJ6elRwMDdtdDU5ZXdNNVdlcU1JMFJ6ZVhwNDgvZmlqekg5Z05tdEROL0hjYTU4eGJuaGZGc3lkZ01xNlpUV0V4ZTlCeUE2ZW5yb3lEVXFsVWpkRDBjSEppWUpMbDlCb05Pelp0ZzBYTnpmNjNIUFBkYjFuWFFCSXE5V3liL2R1ZlAzOW01eDFYUmM4dXBpYnE3ZTlkLy8raEs1Y2lVS2hvSE16bTJFSzArNm0rK0hDdVhOTkJncTlmWDJaT0dNR205ZXNZZlZQUC9Gd2JmbVV1c2E5OVdmM0d5dXQwcEx5Ui9YUE56YzM1NTB2dnNEUjJSa1hkM2N5VWxNWlBHb1VGVmV2a3B1ZHphamFCdE83dDJ4aDMrN2RCdGQ2LzlWWDlWNFBHVDJhS2JObjA3TnZYOXAyN0VnYlYxZURjK1l1WE5pc2NkYXA2eThRMUtlUFhsa1l0VnJOZXkrL2pJZTNONDgrOTF5THJubXJ5a2hKUWFsVUdwUjB5ajUvbm04Ky9waU9YbDdNbkQrZnhMZzRGTUNrR1RObzcrSEJWeDkreUJzZmY5em90WTNkTnkwdFJkV1k4ckl5bGk1WmdsS2hZT3FjT1F3YU9aTHEydnUzazU4ZlFYMzZjS1d3a0tTNE9Dd3NMZm41eXk5UktCUk1uREdEZTRZTnc4emNuSDZEQnBHV25NeWg2R2pjMjdYRHl0cWFhUTgraUFKMHMrU3ZoVXR0eVNSVHphcnJ0TVp6cWJYNCt2dGpibUZCVGxZV0pjWEYyTm5iazFMYlR5R2czaW9Ldng0OVNJeUxJejBsaFY3OSsvKytTcUY3OTJZbmVZMFpPR0lFUjJKak9iQjNyeTZwRUYyN09tVFFpQkZObnA5NjlDZ2x4Y1c0dFcycjE2d2JhcElNZTdadTVjU3hZNVFVRldGbm9pZEwxTTZkbk0vTXBGdlBucHc4Y1lMOWUvYlE1NTU3YmxoRGRpR0VhQzVKS29nN1R2MStDc0ZCaGsyd2hCQzN0cWpZUkQ3L2JqMEQrdlZqK2JkZjRlQnc3WCtNQ1hFM3M3TzE1WkdINW5ML2xJbDg5ZDFQUFBMY3V6ei8rQXlHaFBScyttU2hVMWQycG43Wml2cTE0cDNhdE9GVVdob0hvNks0bEp2TEE0OC8zcUtlRmhkemNneTJPVG83Y3pvdGpjUzRPQzdsNVRIcmtVY2F2Y2FGYytlSWo0bWhqYXNyaVljT01XamtTRjNRZWQrZVBWUlZWZ0kxZ1lpUkV5WTBlMnpDME4xMFB3U0hoQmdFMGxmOThJTkJUZlVobzBlVGN2UW9SdzhmSmlZaWdvRWpSdWlDc3ZWWEtyejQxbHQ2NTUxSVRtYnptalVFOWUzTHVOcVo5d2NpSTJudjRZRjM1ODVVWEwzS2oxOThnYWE2bWdjZWUweXZiMFA5b0tCMzU4NmtKQ1doMVdvNW5aR0JWcXZWcldDb00vK3BwMHgrenZxejNqMThmUER3OFRINS9iZ1JEaDg0UUVseE1ZTkhqYm9oMS91anFLdXFPSjJSWVZCbUtTY3JpNXdMRitqYXJadEJlUi8zZHUwWVBHb1V3OGVQcDZ5MGxBMHJWdENqZDI5bUxWaWd1OWYvL2ZyckxSNUxYWFBsMHV1WW9XMXBhWW1GcFNVMktoV1B2L0FDMXRiV3FPenNkRFA2WC8vd1F3Q0tpNHBRS3BYMEhqQUFqVWJEL0tlZnh0N1JFYVZTU1ZtOVBnWHRQVDJadTNDaExwQnZkeDNKaElhYUNvTGY3T2ZTcmNUQzBwTE9mbjZrSlNlVGtacUtyNThmRjg2ZXhkbkZoYmIxR2xiWGxVWktQMzRjUUZjcXlGaHBwNWJ3N3R5WkRwNmVuRXBMSXpjN0crYzJiVGdjRTRPemk0dGVVc09VUS92M0F6VUpYMU05TERRYURZZGpZNDAyUmIrWW04dU9UWnN3TnpkbjhxeFpISW1OWmRmbXpheGJ2cHhuWDM3NXVoSW1RZ2pSVXBKVUVIY2N2U2JOUWRKUFFZamJSV1ZsRlYvOUZNcWhwSk84K2VvckJQVm9lWE5GSVlRaFJ3Y0hYdjdiOHh4TlR1SGQveXdsUGltTnB4YmNKeXY1bWhBZEhzNkpZOGZvM3FzWGdONk1RWFZWbGE1V3ZLdTdPNVVWRld4WnR3NmZMbDNvWFZ0Nm9ybis4OFliQnR0YzNOeElQSFNJc05CUWd2cjBhWEpXK3VhMWE3RjNkT1RweFl0WnVtUUptMWV2NXBtWFg2YWt1Smc5VzdjUzFLY1BhcldhUGR1MjBXL1FvRWJMYUFqajVINHdUYUZRTUd2K2ZKWXVXVUp1ZGpaUTB6QVcwT3Y3VUw5OFRjTEJnMnhidjU2dTNic3o5OUZIZGNIUGZidDNNMnpzV1BvTkdnVEF2Q2VmNUx1bFMxbTliQmtQUFBZWXZrWldWL2o0K25MNHdBRnlzckk0ZGVJRWxsWldCcjBpV3RJTTFwVFFsU3YxNnRVM3hWVFQyck9uVGdId2ZXMy9qT1pRS0JTOCsrV1hKZ1BCT1ZsWlJPN1lZWFQ3alpDZWtzS0dYMy9GMWQzZElLa1FYbHUrcUplUmU5M00zSnd4a3llajFXcFo5ZjMzMk5yWk1YWE9ITDFqL3Y2dmZ6WDYzbzAxRDE2eWFGRnpQNEtCK2syY3ZUdDNickpKY1hNOHMzaXhycG55SCtHUGVpN2Rhdng3OUNBdE9abjA0OGVwcXF4RXE5WGlYMXY2cUk2RGt4UHRPbllrSnl1TGk3bTVuRHh4b3FZczBuVW1GUUFHalJ6SjJwOS81bUJVRk8wOVBMaDY5U29qSjA1c01xQmZXbHlzYTdMdFZsdXVyYUdLaWdxS0NndUppNDQyU0Nwb3RWcldMbHVHdXFxSzBaTW00ZXJ1em9oNzd5VStKb2J6bVpuRVJFUXdhT1RJNi81OFFnalJYSkpVRUhlVTNJc0ZaR1ZmQXNER3hoSS9YMm5pS3NUdElQZGlBYSsvL3gyZW5qNTgvOFVucUpyUnlFNEkwVEpCUGJyeC9SZWY4TUhTejNubWxVLzQxOHVQU3lQbldscXRscmpvYUU2bHBaR1duQXpBeGxXcmNIVjNKLzlTemY5WDFEVkJWRmRWb2RGb2RNR2FkaDA3QWpVekMyYzgvSENUNzNYaDNEbE9wYVVSRUJURTNJVUxkYk9mQy9MelVkV1dlV3ZidmowYWpZYVM0bUltejU1ZDg3NXF0ZEdtdC9FeE1aeE1UV1gySTQ5ZzcrREE2RW1UK04rcVZTVEd4WEhzOEdFMDFkVk1tam1UcXNwS2xpNVpRdGpHamN5Y1AvOTZ2bDEzUExrZldzN1p4WVVYMzNvTEJ5Y240UGR5TEEyYkcxZFZWYkZ0M1RyMmg0ZmoxNk1IRC8zcFQyaTFXdFMxU1FpbytkN1Z2ZmJ3OHVLaFAvK1o1VjkvemJkTGx6Smc2RkRHVFoycU53dmMxOStmd2FOR1lXVnRUWHBLQ3I3Ky9ub05WRyswR2ZQbU5iby80ZUJCWGFrVll3S0RnM0UyVWw3SmxPZzllekF6TTJ0MFp2bTV6RXpPWldZMis1ck5WVkpVeEtZMWEwZzRlQkNsVWtuLzJtUlBuWXpVVkJJT0hnUnFTazExQ1FqUVcxRlNaOXY2OVdTa3B2TGtpeTlpWlcwTjFKVG5VZG5hOHVvenoxQ3RWbU9qVWwzVExPdkJvMFl4ZXRJazNlc2xpeFl4Zk53NGhvOGZEOERlc0REMjd0akJQei82U08rWWhwb3FxUlM1Y3lkN3RtNXQ5TGk2ejNZei9KSFBwVnRkUUZBUW0xYXY1blI2dXE2M1FFQ0RwQUxVSkI5eXNySTR0SDgvaFpjdjA5SEw2NGFzSU9rOVlBQmIxcTRsTVM2TzdQUG5NVGMzcC8vZ3dVMmVkemcybHVycWFqeDlmSGoybFZlTUhsTllVTUQ3cjd4QzdvVUxuTS9NMUZzNXRYL1BIakpQbnFTTnF5dWphbGVaV1ZoWU1IbldMSDc1NzM4SkN3MGxNRGhZOXh3V1FvaWJUWklLNG81eTVOanZxeFI2ZHV1Q3VmbnR1YXhUaUx0SjV2a2NGaS81TDdPbTM4K2M2ZE5hZXpoQzNORlVLaFZ2dmJhWTM5YUg4dnhybi9MdmZ6Nkp0MGZqVFZMdkJncUZncTNyMW5HMXZCeWZMbDBZT1dFQzNYcjJ4TVhOamVWZmY0MjVoUVZPYmRxZzBXaElUa2dBUUdWbkI4RHA5SnBlVG9IQndiaTNidy9BTng5L1RHQndzRzdHWUYxejI3MDdkckJuNjFac1ZDcUdqQjZOYTIxRHg4cUtDZ292L3o5Nzl4MFcxYlUxY1BnM0F3TkQ3eUNLRkVGRndkNTdpU1pHWXpTSnNhV3FNVWFUbTNqVDQwMjcrZExiTlRFOUppWXh4dGcxUm8yOUY2eFlBQXNJU0pIZUdkb3c4LzBCVHNBWllGQVVpT3Q5SGgrR2MvYlpaODh3YzhDOXpsNHJpNGp3Y0RyMTZFRk9WaFlBUGZyMXc5bWxJdkN6WWVWS2t1TGptZlhjYzRhN3Vnc0xDdmh6eFFyYXRHdG55SS9kZDlBZzBpNWZKamNyaTlQSGp6TnEvSGpESkYrUGZ2MDRldUJBczB1N2NyUEorK0hhVkozSUtxa01LbGhWV2FrUWVmSWtmNjVjU1ZaNk9yZU5IczMyalJ0NVkrNWNvMzcyYmQ5dVZBZGg0RzIza1pLVVJOaWVQUncvZElqdWZmc3k5djc3VVZsWjRlN2x4ZDJUSmxHUWw4Zmx4RVNDUTBNNWUvbzArWGw1RGZLOHJ0Wjc0TUJhOXljbkpOUWFWQWp1MU1tc05DbFg3TnUyelRCWlhKTmVBd1kwU0hCSXI5TlZmTlhyT2JockY1dlhyYU5JbzhFL01KQjdIbnlRRmxYU3kyU21wYkYwNFVLVVNpVURiN3VOUFZ1Mzh0Mm5uL0xFODgvajVQSjN3SHJQMXEzc3JseEZVWFZDMTgzVGt6RVRKckRtdDk4WU1Hd1lZeWROTWhsVTBPbDB0UVpVVkNvVmRwV2ZQOE0yS3l2RHRpdXJaYTV1YzdVcktaV2l6NTVsN1crLzhlaFRUeGsra3dDV2xRR3lnaHJlVjFiVzFvWStib1FiZlYyNkhrV0ZoZlVPQ0JYazViRjMyemJhZHV4b2xLNnNMdTZlbnJoNWVKQ2RtVWxaV1JtV0twWEpQdHFGaExCN3l4YkNLMU8ydFE4SnFkZDVhcUpTcWVnMVlBQjd0bTRsUHplWDduMzcxdm4rQWpoNjRBQlFjZTJ0aWJPTEMrMDZkdVJjUkFSSER4NDBCQld5TWpMWXZHNGRBT09tVERHOEg2SGk1OXEyUXdjdVJFWHh4N0psaHRvMlFnaHhvMGxRUWZ5am5EajFkNUhtN3AybG5vSVFUZDI1NkV2TWUzY2hUejB4a3hGREJ6ZjJjSVM0WlV5NmR6eHVMaTQ4Ky9wWHZEdnZNZG9IK1RiMmtCcmQ1Qmt6YU8zdmI3ZzdIQ3B5YVVlZE9rWGJqaDFadldRSnA0NGVCVUN0VmhNY0dzcWVyVnZadm1FRENvWENrSVpCWldYRjVjUkVQTDI5aVl1SlljMlNKWVlVSkI2ZW5uVHUyUk5iT3p1Mi9mbG5SUzd5cENReTB0TFE2L1dvVkNvc1ZTcitxcHc0aUQzLzk4MFNtb0lDMGxKU3F1V296ODNKd2NYTmpRa1BQMnlZMExHd3RPU2VxVlA1NmNzdmFlWG5aN2hiRjJEazJMRVVhVFRWSm5xRmFmSit1RDZGbFhucFZkWVZ4ZUhMeXNvNHVIczNlcDJPR2M4OFE5c09IZWhsWW5MKy9Ybno2RDFva09FdTNDdnM3TzJ4c3JZbSt1eFo5bTdiaGtLaFFHbGhRV3B5TWluSnlhUWtKUkY3NFFKNnZaNGRtellCRlJPUDlabThiNG9LOHZMUUZCYld1ckxoL2tjZXFUR1ZTbjJsVkFhOE10TFNXTHQwS2JaMmR0ejM0SVAwR2ppdzJxVHg1Y1JFRmkxWVFFRitQbmRQbnN5QVljT3djM0JnMCtyVmZQZnBwOHgrNFFYc0hSMkpqNGxoNDZwVmpKOHloYlZMbHhxT3o4bk9adjJ5Wlp3NWNRS291SVA3NUxGalJ1UFJGQlFZVWovZExDWEZ4YVNucGhxS2pWL05WSW95cUpqQW52SDAwemR5YURma3VuUXRUaDA5U3N5NWM2aXNyQ2dzS09ETWlSTjFCcjZ1dG4zalJnN3MzRW5ZM3IzWFZIZzdPRFNVL1R0M2twZVRRL3VRa0dxcDFxNElDQXJDeXRxYTNKd2NvT0puMUZENkRobkMzbTNiME92MTlET2pRSE5TZkR3cFNVbFlXRnFhVEJWV1ZhK0JBemtYRVVINDRjUGNkZi85V0ZoWXNQS1hYeWd0S1NHMFd6ZVRxekxHVFo3TS85NTZpOVBIajNQMjlPbG1mKzBUUWpRUEVsUVEveGg2dmI1YVBZWHVVazlCaUNZdExqR0ZlZTh1NU9Ybm5xRnZyNTZOUFJ3aGJqa2poZzNCM3Q2T2VlOSt4cWR2emJubFZ5eVl1b054KzRZTmFMVmErZ3dhaExWYWpZZW5KMVpxTlNGZHU3SnZ4dzUyYjk2TWYxQVF2UVlNWU1YUFA3TnA5V3B1dStzdU5JV0Z1THE3bzFBb3lNM09wdS9nd2ZRYU1BQWZmMzkwT2gzdnZ2d3ltb0lDdkgxOENBd09adWlvVWZqNCtXRmxiYzFYSDM2SXJaMGRvZDI2Y1hEWExzNUhSTkF1SklUY25CemNxdHcxQzlEU3g4ZVFFL3hxRDgrZVRXRkJRYlU3ZkoxY1hIam9pU2NhOW9YN2g1TDNBNXdJQ3pNcXlteXVjNVhwV1J3cWM3eXJWQ29lblRNSFhXV3dCRENaSmdjcUprTnIyaGNVSEd5NEkvbVAzMzluLzg2ZFFNVmQzSjdlM3ZUbzE0L1cvdjYwOHZYRnUzVnIvbHF6NXByRzMxUWMzcmNQZ05ZMUZJOEdEUFVuekZWZVhsN2p2cXF2VjdjK2ZianIvdnVyclM3UTYvV0U3ZDNMbjh1WFUxWld4dTEzMzgyQXlqdmRoOTV4Qi9tNXVlemJ2cDJGbjMzR3JPZWV3eTh3a09mKysxODh2THdNUVlWVFI0K3ljdkZpdXZYcHc1eVhYbUxQbGkzRVJrZlRkL0JndXZYcGc2dTdPeGVpb3RpM2JSdUZCUVdNbnpxMVhzL3ZScXVwVnNiTmNDT3VTOWVpcEtTRVEzdjJHTDUzY25abTNPVEo5ZXFqWGNlT0hEOTA2SnJybmJTdkRDb0F0SzloQXQzQzBwSTI3ZHB4OXZScHJOWHFCcTEzNGViaFFidVFFQXJ5OHZBTkNLaXovWkhLVlFyQm9hSFZna0ttZE96U0JYc0hCd3J5ODRrSUQ2ZElveUdtc2w3TTJLdHFrbHpoVVZrVWZjL1dyYXhkdXBSbjI3WERxaktvSzRRUU40b0VGY1EvUnNMbGRES3ljZ0Z3dExlampYK3JSaDZSRUtJbXFlblp2UFRXTnp6MXhFd0pLQWpSaVByMjZzbFRzeDdqeGJlK1ljRzdjL0YwbHp5OFY4UkZSeE8yWncrdC9mMEo3dFFKaFVKQm0zYnRLTWpQNTdlRkM0azVlNWIyb2FFOCtQampxS3lzT0I0V3h2NmRPemxlT1FuYjJ0K2YxdjcrdlByaGg5WFNGQ2lWU3A1ODZTVWNIQjJyYmMvUHplV2JqeittcUxDUXg1OTlGbmRQVDQ0Zk9zVGEzMzluNXR5NXBDUWwwYUZ6WjdQSHIxUXFEUk82MnJJeVNvcUxzYmF4d2NMQ2dndFJVUURWN25JWHRic1YzdytlM3Q1R2Q4U2VQWE9HdE1waXpGQ1JtbWJwRHo5Z1pXV0Z5c29LcFVKQmVsb2E1eU1pc0xLMnJsWlkyY0xTa25sbXBPWFlzM1VyZTdadXJYRi92NkZER1Q5bENwMTc5Y0xSMlJuZk5tMW81ZXRiYXo3N2hpakNleVA2QW9nSUQrZkF6cDNZMk5waXJWWmpxVktoMSt0SnUzeVoyQXNYc0xXek05VGFxQytkVGxjdHR6N0E2ZVBIQVV4T09QWWVOSWlrUzVlWU9HMmEwYzgrTVM2TzljdVhFeGNUZzhyS2lvbVBQbXFVeHVXdSsrOG5Pek9UaVBCd0ZpMVl3T1BQUG11MGlpSzBlM2Q4QXdNTnFienVlK2doSWsrZVpOT2FOV3o3ODArc3JLMHBMU21oWTVjdTNIWC8vZGpaMlZGY1ZJUzFXbzFDb2FDMHBNUVFiQUZJakk4M1NwZDFLVGJXc08xU2JDeUFVWnVxeDFXZHJNK3J2S3M5T3lNRGl5cEJPRTFCQVFEcEtTbEdyOXZWM0R3OWEwM1oxRkFhNHJwVVZhOEJBd2dJQ3FyenZMMEdES0JuLy83b2REclE2Ni9wZDBtSHpwMzU3L3o1OVQ3dWl2YWhvV1lGZUtZOTlaUlovZFhVVjIzbm1QNnZmNW5kMy9ncFV4Zy9aWXBaWTdHd3NPQzFqeit1dHEzdjRMcFhkSStaTUlFeEV5YVlkUTRoaEdnSThqOEo4WTlSTmZWUjEwNUJLSytoMEpjUTRzWXJMUzNqMWZjWGN2Kzk5MGpLSXlHYWdCSERocENabmMxLzN2dWVMOStiaTVXVnF1NkRiZ0c1MmRsWVdGcHk3NE1QVmt2N29WYXJRYTluNktoUjNERnVuR0hpNk9Fbm5tRE5raVZFbkR4SmFMZHUrQWNGVmFSb01UR3hkUFZkMkpyQ1FyNzY4RU95TXpPWit0aGorQVVHQWhVVGRLc1dMK2I5ZWZNQXFrM1Exa2RPZGpZZnZmWmF0VzBLaFlKMkhUdGVVMyszb2x2eC9kREsxOWRvZ2lvL0w2OWFVRUdwVkhJNU1kRm9vdFhWM1ozeFU2Y2E1Um1mK3RoajF6VG1xdHdySjZuOUF3UHhyM3h0NmpLMnNzQzFLZXVYTDYvWCthKzNVUFBWSEp5Y2lJMk9wdnlxZER0S3BaTEE5dTBaTzNHaVdmbmFUU25JeStPZGwxN0NVcVhDeXNvS3ZWNVBrVVlEWURJSGZhZnUzUWtLRGphcURiQjk0MGEyVktiaENtemZubnNmZU1Ed2M2aEtvVkF3WmNZTXZ2bmtFd0tEZzZzRnlxNklQWCtlZlR0MmtKdWRUWFptSnByQ1FsUXFGZjVCUVhTNDgwNWFCd1FRSHhORDdJVUxMRnUwaU56c2JQUjZQUXFGZ3JHVEpoSGF0V3UxbjFuMDJiTkVuejFiN1J6bkl5SU14WXl2dVByblhQVzQ5U1pldTUrKy9OTEUxcHJUSDFYMStpZWZYUFBQckQ0YTRycFVWWDNxY2lnVWlodGFFRjBJSVVUVHA5QVdYdFEzOWlDRWFBaHYvKzhYdHUrdHlNWDU5R01UdUdmMG9FWWVrUkRDbE0rK1cwR3VCdjQ3NzhYR0hvb1Fvb3JYMy9rQVozc2x6OHhzM0x2Y2ZsNzJGejh0MjhUTzFaODE2amlnWXNLbWFzSFJLNjVNY0RXa1haczM0K3ppUXRmZXZhdHRQM2J3SVB0MzdzVEwyNXNKRHo5c21NUlp2V1FKN1VOQ3pFb2RvZGZyMmIxbEMrWGw1ZWgxT2l3c0xBaHMzNzVCVTBIY0NtNmw5ME5tV2hyV2FqWDJsYXNiNnVxdnJMU1VzdEpTeXN2THNWU3A2a3p2Y2JNYzNydVhpSk1uYTcxYmVkRVhYeERTcFF1OUIxWC92OFBXOWV0cDA3WXRnWldUNzJmUG5DRWhOcGFSWThmV2VrNXoyNWxTcnRXaTArdEJyOGRTcFdxUTk5Vm5iNzlOYVVrSmVnQzlIaXRyYTRLQ2c3bGovSGhES3FxNkZPYm5zM0x4WXZvTUhtd3luL3ZWdEpYRmM2djY0ZlBQbWZEUVE5alkydkx6VjEvaDR1YUd0NDhQUHY3KytQajYxbmkzZTFsWkdUbFpXZVRuNXRJNklNRHNNVGNIcTM3OWxieWNITFB2cGpmbFpsMlgxaTVkU3V1QUFIcFVGb0VYUWdnaEpLZ2cvakdtelBvdktlbFpBSHoveVFzRUJmZzA4b2lFRUZmYkczYVNieGR2NG9jdjUyTnJZOVBZd3hGQ1ZLSFJhSmp4NUZ5ZWVIZ01BL3VZbjFhbG9UV2xvSUlRUWdnaGhCQkNDR00zUHRHZkVEZEJlbGFPSWFCZ3E3YW1qVi9MUmg2UkVPSnFtdUlTRml4Y3piem41a3BBUVlnbXlOYldsbm5QLzVzRkMxZWpLUzVwN09FSUlZUVFRZ2doaEdpaUpLZ2cvaEVpb21JTmp6dTA5NzhwaGJHRUVQWHo4KytiNk5Xako1MUNPalQyVUlRUU5lZ1Uwb0VlM2J2ejgrK2JHbnNvUWdnaGhCQkNDQ0dhS0psNUZmOElwODllTkR3T0RRNW94SkVJSVV4SlRFNW55KzVqekhsc1dtTVBSUWhSaHprenA3RjUxekVTazlNYmV5aENDQ0dFRUVJSUlab2dDU3FJZjRUVFZWWXFkT29RMklnakVVS1lzblROVnU2OSt5NGNIUjBhZXloQ2lEbzRPVHB5NzkxaldMcG1XMk1QUlFnaGhCQkNDQ0ZFRTJUWjJBTVE0bm9WRlpVU0U1Y0VnRktob0VNN3YwWWVrUkNpcXRUMGJQWWVqbURaVDNNYmV5aENDRE5OR0QrV0tkTm04c2lrTy9GMGQyN1VzZXc5ZElwMW0vY1JlVDZXb3FMU1JoMkxFRUlJSWNRLzJjN1ZuelgyRUlRUXpZUUVGVVN6RnhVZGgwNm5BNkNOZnl0czFkYU5QQ0loUkZYck51MWx6QjBqc2JlemEreWhDQ0hNNUdCdno1MjNqMlRkcHIzTWZHaHNvNHdoTjcrUStkK3RZTmYrRS9qN3RHQmdyODU0ZTdsSjNhUW1JandpbWhhZUxyVHdjR3Zzb1FnaGhCQkNDQ0Z1TWdrcWlHYnZkTlRmOVJRNmRaQjZDa0kwSlRxZGptMTdqL0hwZSs4MDlsQ0VFUFUwNW82UlBQL0txOHg0WUV5alRPUy84Tit2U1V2UDRvM25wekcwZjllYmZuNVJ1MGNhZXdCQ0NDR0VFRUtJUmlPM2VvbG03OHpaS3ZVVWd0czA0a2lFRUZjN2NTWWFOemQzL0h4Yk4vWlFoQkQxNU8vYkdoZFhOOElqb2h2bC9CZmprL2o0elRrU1VCQkNDQ0dFRUVLSUprYUNDcUpaMCtsMFJGWUpLb1Iya0tDQ0VFM0o3Z01uR0RGMFNHTVBRd2h4alVZT0c4S3UvZUUzOVp3bHBSVjFFeWFQRzA1UWdNOU5QYmNRUWdnaGhCQkNpTHBKVUVFMGF4ZmprOUVVbHdEZzVlR0NoMXZqRnBNVVFsUjMvUFI1ZW5XWHU0eHZ0c3kwWlBSNmZTMzdMNU9Wbm1MNHZyYTJUY21WK2puWFFsT1FSM3BLWXExdGlqUUZKTWZITk9qclVhUXBvS1M0cU1INnU5bDZkdS9LaVRQbmIrbzVFNVBUQWVqYkkvU21ubGNJSVlRUVFnZ2hoSGtrcUNDYXRjanpjWWJIb2NGU1QwR0lwaVExUFJ0TlVSa0IvbjZOUFpRYU5aZko5UHJRbHBYeStadlA4TW04V1RWT3dzOS83VWsrbVRjTGdHSk5JZk5mZjVMdGZ5eTlya243aHJCdXlUZnNXUDg3WmFVbEp2ZC8vYzd6ZlBmaEsrakt5K3ZkZDlpdVRYend3blMycmZ1dHhqWW5EdXprMDFkbnMvU2JEK3JWOTZXWWN6WHVlMjNXdmN4Ly9VbVQrOUtTRTlDV2xkYnJYUFgxd3lldnNlTEgrZGQ4ZkJ0L1B3b0tTMG5MeUduQVVkVXV2N0FpQ0JQZzczM1R6aW1FRUVJSUlZUVF3bnhTcUZrMGErZWlMeGtlZDJqcjMzZ0RFVUlZT1hNMmxzNmhJUTNXbjA2bjQ4anV2emk2Znh2SjhUR1VsWlpnWStkQTY0QjJUSjcxQXZhTzVxMVVLaTBwNXZ6cFkwUWNQMGhVZUJodmZyV2l4clo2dlo3STR3YzVkbUE3bDJMT2twK2JqYVdsQ3E5V2Z2UVlPSUordys5cWxBSzJ0VG15ZHd1RitibjBHMTV6Y1YyVmxSV2F3Z0lBOU9oeGNmZGkwNHBGUklXSDhkQlRyK0xrNm01MHpQS0ZuemJZR0NjKzlxelJ0c3kweSt6YnZBYXZscjRNdTJ1UzBmNkUyUFBFbmo5RDU5NkRVRnBZMVB1Y0p3N3VSS0ZRMExWUHplbTRUaC9kQjBEblhvUE03dmZ3N3Mwc1gvZ0puWG9PNVA0Wi84Ylczc0dzNDg2Zk9jNHZuNzlGUVB0T3pIanUvNHoyUC8vUTdXYjE4L0hpTGJYdWp3b1B3ODJ6cFZsOTFhUkxweEJPUjEza3RrSGRyNnVmK3JLelVkL1U4d2toaEJCQ0NDR0VNSThFRlVTekZuWGg3NkJDY0ZEVHZSdGFpRnZScGNRVUF2eDhHNlF2VFVFZVAzenlPdkhSa1FDb2JXeHhjdldnSUMrSHM2ZU9VSkNYVTJkUTRlQ09EVVJ6MkQzcUFBQWdBRWxFUVZRZVA4aUZ5SEN6N2c0dkt5M2htL2RlTXB6VFdtMkRvN01iK2JuWlhJbzV5NldZczBRZVA4VDA1OTdDd3NMOFg2Y3hVU2Y1K3QwWHpHNWZtNnNubEhYbDVlemFzQUliTzN1R2pKNVE0M0VxS3pYbHVka0EyTmphOCtnemI3Qnp3M0kyTHZ1QnhWKzh6Vk92RzkvWmZuajNYdzB5WmpBZFZOaTlhU1Y2dlo3Yjczc1loVUpodEgvcm1zVUFsR3ZMMmJEc2h4cjdIak5waHRHMnBQaG9raTlkSkxoTEw5eGJ0REo1WEY1T0ZqRm5UK0hnNUVLSGJuM01mU3AwN2oySUN4SEhPWEZ3SndteDUzam9xVmZ4QytwUTZ6RUh0cTFuN2E5Zm9iYXhaY2lkOTlYWVRtMWpTMmpQQVNiM3haNkxJRE10dWRxMjV4KzZIUTl2SDE3NjhFZXp4MjhPZjkvV0pDU2xObWlmUWdnaGhCQkNDQ0dhTHdrcWlHYXJ1TGlFK0lTS25PQktwWkxBZ091N0UxTUkwYkF1SmFjeGVPRDE1MFF2MTJwWitQRi91QlJ6anRadDJqUHV3ZG40dCswSVZLd2t1QlFUaGFPemE1MzlyRnIwR1FBV0ZwWjR0MjdENVlTTHRiWXZMaW9rUGpxU2p0MzZjTnZkVS9BTjdJQkNvYUM4WE12aDNYK3g1dWN2T0hmNktMczNybVQ0Mk1sbVB4K1ZsUm9QNzVxTHoyYW5wNkxWbHVIZW9wWEp5ZlhhSE4yM2pjeTB5NHlaL0JnMnR2WTF0ck95dGthdjExTmVyalVFUklhTm1ZaTNUd0J1WGpXbm5MbmVDZXNQWHB4TyttWGp1Z1o1MlprYzN2VVh2b0hCaGxVQ2VyM2U4UHpqemtjUWVTSU1nSWpqQjRnNFh2TTVxZ1lWL2xyNUUzazVXYVFreGdJVnFaNnFycmh3ZEhabDFJUkhBVGk2ZHd1NjhuSVVTaVcvZlA1MmpmMVBtUDRNRGs0dWh1L1ZOclk4TU9jVi9OdDJaTjJTYi9qcW5lZVkvY3BIK0xjenZVcG54US8vSTJ6WEpscjZ0dUdSWjk3QXpiUG0xOXZCMlpYSmo1c09RUDMrM1VkR1FZVWJ4ZGVuRmZzT1hMZ3A1eEpDQ0NHRUVFSUkwZlJKVUVFMFd4ZGlrOUJWNWtNUDhQVkdiVzNWeUNNU1FsU1ZtSnlPVHl2VGQ0WFh4NDcxdjNNcDVoeitiVHN5NitVUFVGbFpHL1lwRkFyOGdqcWExVS9uM29QbzFHTUFIYnIySVNrK3VzN1ZBa3FsQlJNZmU1YmVRMFpWMjI1aFlVbS80WGVSbHB6QTNzMXJPTDUvZTcyQ0NyNkI3V3VkbUw4eThmNzh1OTlpcVRML3VxWXRLMlhMbXNVNHUza3djT1E0QU00Y08wQ2I5cUhZMmp0V2EydGxiUU5VVExJWEYybkl5VXdqT3pPTm5NeDBUaC9iVDA1R0dsMzdEcUhYNER2TVB2LzErR3ZWejVTWGF4bjM0Qk1BNUdabjhQbWJUOU4zMkJodUd6dVoxVDh2QUNxQ0dzKy85NTNSeXBBcktZZzZkT2xkYmZ2SnczdXFCVEhpTGtRU2R5SFM4TDJIdHcrakpqeUtYcThuYkZmRlNveTg3RXdpc2cvVU9OWjdIM25LNVBZQkk4Zmg0ZDJhRXdkMjRGdkxTb1Uyd1ozUWxwVXhZZm96MWQ3TFRWbHJuMWFHNHNsQ0NDR0VFRUlJSVlRRUZVU3pkYlphNnFPR1NiRWloR2c0QlFVYW5KMGM2MjVZaTVMaUluWnRYSUZTcVdUeTR5OWMxeVRzdy85NnJWN3Q3UnljakFJS1ZiVU42Yzdleld2SVNHM1l1OFZMaWpSWVdhdnJGVkFBMkxWeEpUbVphVXlkL1RJcUsydXlNbEpaL01YYk9MdDZNR3JDbytSbVpaQ1RsVTVPVmpwcHlSWFh6emVmbkdoVXJGcWhVT0RnNUVKUVNGZVQ1MG0vbkVoS1VoeWRlZzQwYkR0eGNDY253M1p6MzdTbmNYQ3F2bW9rSnpPZHphdCtyakh3a2h3Znc1RTltK25lL3paRGdHalQ4a1hrWm1YZzZPeks3cjlXa1h6cEltMkNPM0h4N0drMnIvcUYwUk9uRzQ1UGpMM0FtbCsrd003QmlRblQ1NW84eC85OXU5cG8yMnV6N2pVOFBobTJoOHkwWkhvTXVJMHBUN3hrc28vL3pCeEhTWEVSRnBZVmZ6b2QyTGFlZ2p6ajRzVXU3bDVzVzd1azJyYkMvRHkyckY1cytON04wNXVkZnk2djFzYmUwWm4rSThhYVBIZGpjM0owSkwrZ3NMR0hJWVFRUWdnaGhCQ2lpWkNnZ21pMnpzWEVHeDYzbDZDQ0VFMk9wcWdFVzF1YjYrcmo5TkY5bEJRWDFab0x2N0VvbEJXcGVTeXRHbTZWbEY2dnB6QS9EeGQzejNvZGw1bDJtZTEvTE1XL1hRamQrZzBENEs4Vml5alhhcm50N2lsc1diUFljTWUramEwOUpjVWFGQW9GZlliZWliT2JKeTd1bmhWZjNUeHhjbld2dFViRXRuVkxPSFZrSHk5OTJBNW50NHB4SHRtem1lUkxGN0cwdENKczF5YjZETDNUMFA3SW5zMGMyYnVGZ1hlTU4vbDhWL3c0SDdXdEhXT25QZzVBZkhRa3gvWnZ3eWVnTGEzOGdsancxak80dW5zeDQ3bTNXZlBMRit6OGN4bXQvQUxwMG1jSWx4TmlXZmpSUEhUbDVUejQ1RHlUQmFhdlBPZWE2UFY2ZHF4ZkNzQ1EwZmZYMkU2bjB3RlVDU3I4UVVwU2ZJM3RxOUlVNUxGbHplSmEyN1JvNVdjVVZNalB5ZUwzN3o0eTJUNzJYSVJaNTI0SWRyYTJhSXBLYnRyNWhCQkNDQ0dFRUVJMGJSSlVFTTNXMmVpcUt4VmFOK0pJaExpeHRGb2RSU1hGRkJXVlVsUmNUSEZ4S1VYRkpSUVZsMUphV2thWlZrdHBXVGxsWlZyS3lzb28xV29wSzlPaUxkTlNXcWFsVEt1bHJITC9sWDFsWlZwS3k4b3E5MmtwTGRXaTArblI2M1RvcVB5cXI1aEkxZW4wNlBYNnlxOVh2Z2VkWG9ldVhJY09LdHRmMlg4bEh6N1kydGhlMTNPL2NPWUVBRUVkdWxLa0tXRDN4cFdjUDNPTWt1SmkzRHhiMEwzL2JYVHBNNlRldFFjYVFrTE1PUUI4L0lNYXJNLzhuQ3pLeTdXNHVMZW8xM0ZyZnY2Q3N0SVMzRHk4MmJKbU1VV0ZCWnc0dUJQZndQYjBHbndITFgwRHNWU3BjSEgzd2xwdHd3Y3ZUQ2M5SlpGN0hubXFYa1dtQVVaUG1zSHBvL3RaODh0WFRQdjNtK1JtWlJBZEdjN2dVZmR4OHZBZVZ2NDRIM3NISjBKNjlFZXYxM05rN3hiOGdqclF5cy80ZGNyTHlTVGg0amtVQ2dWdi9XdXlZZUplb1ZCdzd5TlBFM1AyRkFBUFBEa1BhN1VOOXp6OEZFbHgwZnoyOVFja1g3ckkvbTEvVUZwY3hOVFpyOUEycEZ1OW5zY1ZWd0lpSWQzNzA5SzNUWTN0ZExweUFDd3RWUUE4Ly83M05iWU4yN1dKUDVaOFE1djJuWWc2ZVJnUGJ4L0dUSnlCWDlzT1JpczVhbE5jcE9IbzNxMW10NzlSYkd4dHlDc3NaT3hEcjl5VTh4VVVhbTdLZVlRUVFnZ2hoQkJDWEJzSktvaG1LYjlRUTlMbERBQlVLa3NDZkp2V0hjeEM2SFE2Q2pSRjVCY1VVMUNnb2FCUVExNStJZm1GR2dvMHhSUVhsVkpVVWtKUlVRbEZ4U1VVbDVTaXVmSzR1Q0o0VUZSVVNuRkpDV1hhOHNaK090ZEVyd2RMUzR2cjZpUDVVa1V4WlJzN2V6NS80Mm5TVS83T2o1K2FGRS9raVRBaWpoOWs2dXlYYjJwZ29iU2ttRU83TmdMUVkrRElCdXMzN1hJQ0FKNjFGSEkyUlcxckI4Q3gvZHRRV2xpZ0t5OUhxVlF5WWRwY0ZBb0ZQZ0Z0cTdXM3RYY0FvS2l3QUh0SFo1TjlscFlVWTJXdE50cnU1T0xPOExHVCtXdmxUNXc5ZFlUWWMyZlE2L1gwR1hvbmJwN2U3TjI4aG5WTHZxRjk1NTVFaG9lUmxaN0NIZmM5YlBJY1RpN3VEQjFUc1RyQXpzR0orT2dvemh6ZFQ5OWhZL0FOYkk5dllIc0NnenNieG0rdHRtSEdjMi96MGN1UHNmMlBpdFVGRHo0NWo2NTloOVRyOWFwS1pXV05zNXNIb3lkT282eTBwTVlVVzdyeWlzOWhiVUdZMUtSNDF2LzJIZWRPSDJYbzZQdTVjK0owWG54a0ZJWDV1U3o5OWtPMFpXVjA2aldRQVNQdkpxQmQ3VVhNM1R4YjR1Ymx6ZU12dmtkNlNpSUtoUkozcjVhRy9SdCtYOGlwSS91dTRSblhuOHJTRW5ReTJTK0VFRUlJSVlRUW9vSUVGVVN6ZEQ0NndmQTRLS0FWbHBiS1JoeU4rQ2ZUNmZYa0Yyakl6c2tuT3llZjNMd0M4Z29LeVM4c3BpQmZRMzVoNWI4Q0Rma0ZSUlJVUGk3VUZEZjIwQnVkVXFsQXF5Mi9yc0JDVGxZYUFOdlcvWWFqc3l0UHYvazVMZjBDS2N6TFplL21OZXphdUlJVEIzZmkzN1lqQXlxTEU5OE02NVo4UTE1MkppMzlBdW5SL3phemozditvZHZOYXJkLzJ4L3MzL2FIV1cyNzloM0N1QWZuTUhyU0RPd2RuRGg1ZUEvTHZ2dVlnYmVQcDZWZm9NbGpISnhjQUVoUFNTUTNPNE9NMUdReVU1TkpUMGtpSXpXSnpOUms4bkt5ZVB2Yk5ZYUFSVlZEUjAvZzBNNk5yRjM4RmNXRkJRUjM2WTFIWlNCazdOVEhXZmpSZjlpMWNTV1JKdzdoNU9wTzE3NURheHovWFpObkFoVkJqSDFiMXVMbzdNcm9TWC9YVEtnYUVJbVBqbUwxVHdzb0tTNUNxVlNpMCtuWXNPd0h5c3BLNmQ1L2VMMVhYUUIwNnplTXpyMEhjZmJrRWI1KzUza2VlZVlOQXRwWG4vRFg2L1dWcTI4VUtDMk0zODhwaVhIcytXc1ZSL2R1eGNIWmxjZGVlSWYyblhvYTl0czVPREgzclM4NXRuOGJCN2R2NE12L2U1YVd2bTBZTUhJYzNmc1BOeG5JZU9XVG53eVBQMzdsY1J5Y1hIaDEvdCsxR3NaTWZvd3hreCtyOS9POUZtVmFMU3BMQzdZcy8vU21uTy9mcjM5QitKa0xOK1ZjUWdnaGhCQkNDQ0hxVDRJS29sbUtpcFlpemVMYWFiVTZjdkx5eWNuTkp5c25uK3pjeW4vWkZZR0Q3THdDUXhBaEo2L0FrSktsc2Fnc0xiQlJxN0d4c2NMRzJocTFqVFUyYWl0czFOWllxU3hSV1ZxaVVsbWdVbG1pVXFtd3NyUkVwYkxFVW1XSnl0S2ljcjlsUlZ0VlpWdExWY1UyeXl2SFdXSmhhWUZTb2FpWU9GVW9VU2hBcVZSV1RxUldiRk1xRkNpVWlpcGZsUlZ0bFZSdSs3dk5QWS84QjAyUkJrY0hoMnQrN2lWRkZYZEdLNVVXekhyNUE4T2Q4MDZ1N3R3MVpTYUZCWGtjMmJPWm5SdFczTFNnd3Y2dDZ3amJ1UkZydFEwUHpwbG5jcEs1Smg1MXJFREl5VXl2U0dQazJSS2xoWG5CVWljWGQwT1FvQ0F2aHorWGZvK3JSd3Z1dkg4YUFPVmFMVW54TVdTa0pwR1Jra1I2U2lMeDBXY0IrUEwvbnEzV2w0V0ZKUzd1bnJUMEM2Uno3OEdHbEQ5WHMxUlpNV2JpZEpaOC9UNEFRKzZjWU5nWDNMa1g3VUs3czNYTnI1U1hheG4zNEd5ekp2dTNyRjVNYmxZR2o4NTkwNmdHUWxKOE5OdlhMZVhVa2IwQWRPOC9uTEZUSDJmWGhoWHMrV3MxeTc3N21FMHJGdEY3OEIzMEdEQ2l6dGY1YWhZV2xoWDFMQXJ5K09tei96TDNyUzl3Y2ZjeTdDL1hsbFcwcTB4OUJGQ1luMHZFOFVNYzI3K05tS2lUcUt5c0dUTDZma2FNbTRxMTJyaVdpTFhhaHY2M2phWC9iV09KaVRySjNpMXJXZm5qZkRZcys0Rit3OGN3WU9RNEhKMk5VeVBwOVhwMDVlWFhWYVQ4ZWhWcGlyQ3hNVjYxSW9RUVFnZ2hoQkRpMWlSQkJkRXNuYXNTVkpBaXphS3E0cEpTMGpOelNNL01JUzBqdStKeFJnNXBHUlhmWjJibGtWZFFlTVBIb1ZBb3NMZTF3Y0hCRm5zN0d4enNiSEN3dDhYQjNoWjdXeHRzYksyeHNiYkd4c1lhRzNYbFB4c3JiS3pWcU5VcVF4QkJiVzJONmpwVENEVVdXeHRyTkpxaTZ3b3FLQlJLUU1mQTI4ZVpUTVhUZjhSWWp1elpURTVtR2xrWnFiaFdtUWkrRVk0ZjJNSGF4VitodExEZ29YKzlpbWZMK3RWemVlbkRIMnZjVjFaYXduK2Ztb1NWZ3hNdmY3eUlTekZSbEpZVTB6YWt1OW45ci9oaFBwcUNQQjU4Y3A1aEVyb2dQNGZQMy95WG9ZM1N3Z0pidTRxZlNadmdUblR1TlFoM3IxYTR0MmlGcTdzWGhRVzVadVg5RCswNUFKV1ZOZVhsV2xyNCtGWGJOM2JxNDN3eTd3blV0bmIwSFRhNnpyNHV4WnhqejErcjZOcDNLS0U5K2dNVktjUk9IdHBGMk81TlJFZWVCS0NGanovakhweHRxSjh3ZHVvc3V2WWJ4cnBmdnlidWZBVGIxdjNHdG5XL2NkZVVtUXl0VW5UWm5CVWlvVDM2TSt5dVNleFkvenVMNXIvSnYxNmZiM2dOeXl0VEgxbXFLb0lLS1lseHpIL3RTYlRhTW16dEhSbDIxeVFHM1hHUFVWQkFwOVB4MkF2dkdBVVpBanQwSWJCREY5SlRFdG0xWVFXN05sYjhlL2J0cjNIemFzbktIK2NiMnVvcmE1b1U1dWVhTE5wOHg3MFBWd3VBM0FpRkdnMjJObzBYMUJCQ0NDR0VFRUlJMGJSSVVFRTBTeGN1L3AzK1NJSUt0NDd5Y2gzcG1UbWtwR1dTbXBGTldrWU9HWm01cEdWa2taNlpTM3BHemcwSkdEZzYyT0hxNUlDenN3UE9Udlk0MnR2aFlLZkczc0VXQjd2S2YvYTJPTmpiWUdkYkVUeXd0VldqYklUaXdVMkp2YjB0T2JsNXRQRHl2T1krckcxczBSVGs0ZFhLeitUK0ZsVzI1K2RrM3RDZ1F2aWgzZnorN1ljQVRKbjFJc0dkZXpWdy83c29MdExRYTlEdEtCUUtmdi91WTlJdkovTHg0aTFtSGI5Mzh4b2lqaDlnNE8zamFSdlNEYTIyalBUTGlXakxTaG4vMEJ6Y1BMMHJBZ2NlTFVoUFNlTGpsMmZpN3RXS2diZVBOL1FSZHo2Q2I5NS9pZHZ2ZVpEaFl5ZlhlcjQ5ZjYybXJMUUVnTTJyZnVHK2FVOGI5cVVsVjF5alM0bzBwQ1RGMHpxZ1hZMzlhQXJ5K1BYTGQ3QjNkT2JlUnlxQ0gwV2FBdkt5TXpsMllEdlJrU2RwMGNxUDIrNmVRdGQrdzR4cVo3UU9hTWRUci8yUDgyZU9zM3ZqU3FLand1bmViM2kxTnIySGpESTY3K0hkZnhsdEd6WGhVV0xQbnlIMjNCbFcvN1NBU1k4L0QveTlVdUZLa2VZV1B2NU1udlVDRnBhV2RPamF4N0Q5YW1tWEUxajQwWDlvRjlxZHgxOTYzMmkvUndzZjdwL3hiMGFPZjREVFIvZmoxY3FQa3VJaWs4V1pOUVg1SnJjUHVmTStrK2R1U0xsNWVUallHNmZCRWtJSUlZUVFRZ2h4YTVLZ2dtaDI4Z29LU1UzUEJzRGFTb1Z2eTJ1ZnNCUk5UMUZSS1pmVE1raE95U0E1TlpQa2xIU1NVN0pJVGswbkpTMkw4dkxyVDBWa2FhbkV4ZEVSSnlkN1hKMGRjSEYyd01YUkFSZVhpcUNCcTFQRk5tY25CNXdkN2JFd013Mk5xTTZucFFlSlNVa0V0d3U2NWo3Y1BMM1JGT1JSV2x4a2NyOUMrZmZQeHRMUzZwclBVNWVUWWJ2NTdldjNBSmc4NjBXNjlSdldvUDNyeXNzTmhZZjdEaDlUNytOano1OWgvZEx2Z0lxNzZOOS8vbEd5MGxQUTZYUU12SDA4NHgrYVU2MjlwM2RyMURhMnhFZEhHYlpkVHJqSUQ1KytocTVjaTNmcmdGclBWNWlmeTg0L2wrSGZ0aU8yOW82RTdkcklnTnZIMGFLVkg5cXlVamI4dmhBblYzYzBCZm44c2VRYm5ueTE1bHo4djM3NUxsbnBLVGk3ZWZEVjI4K1NrNTFCc2FZUTM4RDJQUEwwRzZSZFR1REV3WjFjaUF6blFtUjRyZVB5OWcxZzZ1eVhzSE53cXJaOTRtUFBHclUxRlZSUUtwVk1mZUlsUHBrM2l5Tjd0OUEydER2ZCt3K25yS3dVK0h1bGdsNnZON3gyRjgrZXJuRThHYW5KUUVWYXFuVy9mbDNyMksvMGE2MjJxUlpJK3V6MXAwaUlQYzlybi8rR2s0dTdZZnVhWDc1ay85WjFLSlUzZmlWVFFtSVNQaTA5YnZoNWhCQkNDQ0dFRUVJMER4SlVFTTNPeGZoa3crTUF2NVlvbFRMaDI5eG9pa3RJU0V3bFBpbVZ5eW1aSkYxT0p5azFrOHVwR1dUbjVGOVgzOVpXS2p6ZFhYQjNjOExUM1FWUE4yYzgzSjN4Y0hQQjA5MFpkMWNuSE94dGplNTJGZzNQdDZVbmx4S1RycStQTnUxSnVIaU91T2hJUW5zT01OcWZtaFFQVktTYmN2VnNjVjNucXNuSnNOMFZ0UU1VQ2g2WS9USmQrZ3hwOEhQczJyaUNqTlJrQWp0MHdTK29nOW5IYVFyeXNMVjNwTGhJZzY0eVJVL2MrUWc4dkgzbzFHc1FYaTE5RGVtRXFsSXFsUVMwNzBSVWVCaTVXUmxrWjZUeXc2ZXZVVktrWWNvVEw5R2hhNTlhei92WHlwOHBMdEp3OXdOUFlHV3RKaW84akEyL0wyVEdjLy9Icm8wcnljcEk1ZUYvdlViQ3hYUHMzTENjVTBmMjByblhJSk45cVczdFVGbFpvMWJiNHVycFRWQklOOXc4V3VEVHBoMU9ydTQ0dWJyejdmc3ZtZlY2T0xtNEd3by9YeXNYZHkvR1RwMUYySzVOaGtMWDJzcWdna3BWa1FKSXI5T3hkL01hcy90TXZuU1I1RXNYNjJ3M2RzcmpLSzZxMFpHZG1ZYlN3Z0lIUjVkcTIzWGxXb0JyS2s1ZFg1Y1NreVNBTDRRUVFnZ2hoQkRDUUlJS290bUp2dmozSkdYYmdGYU5PQkpSbDd5Q1FpNGxwQkdYZUpuNHhGVGlFMUtKVDd4TVdrYk9OZlduVUNqd2NIUEMyOHVkRmg2dWVMZzU0ZUh1aktmNzM0OGQ3Q1JnMEZUNCtyUmc3NUVMMTlWSDV6NkQyYi90RHc3djNzend1eVpoYSs5WWJmK0I3WDhDMEtaOUo2UGl2ZzNoNU9FOUxQbjZmUlFLQlE4OTlhckpDZnJybFhEeEhGdlcvSXBTcVdUY0EwL1U2OWozbm4rVXRpSGRtUGpZYzB5Yit5WmVyZnh3OWZRMks5amFvV3R2b3NMRFdQSEQvN2dRZVFLRlFzbkQvM3FOMEo0REtvSTFDZ1ZlTFkzVHk4VkhSM0pvNXdhNjlSK09iMkF3VUZFNCtkais3Wnc2c3BkdDYzNGpzRU1YT3ZjZVJOdlFiaHphdFpHTnkzOGtwSHMvaytPWU11dEZMRlZXZFg1dVBieDlhcTFKOGNHTDB5a3RMcTd6ZVp1ano5QTc2VDFrbEdGTXBTVVZhWjVVVmhXcllaUVdGbldtcFVwUFNlU2psMmRpWTJ0UFVXRStyZHNFOCtTcm45U3JzSGRXZWdvRmVUbDR0dzR3T3E2OE1xaWd0THp4ZjhyRlhVcGdVSysyTi93OFFnZ2hoQkJDQ0NHYUJ3a3FpR1luSnU3dmxRcHQvQ1dvMEJUa0ZSUnlNUzZadUlRVTRoTlNpRXRNSlQ0eDVacFdIVmhicWZEMmNxTmxDL2VLZjE3dXRHemhobmNMZDd3OVhGR3A1TExWWElRR0IvRGxvclhYMVVkZ2NHZUNPbllsT2pLY0h6OTluYWx6WHNIVjNZdHlyWmJkbTFaeWVOY21GQW9GdDkvM3NPR1lMV3NXRTdackV5UEdUYVhmOEx1dStkd25EKzloeVZmdm9WUW9lZVNaMSt1OGUvOWFaS1pkNXFmNS8wVmJWc3FkOTA4ejNCbHZEcDFPUjdHbWtNelV5Nmh0YkFtcEllQ1JucEtJaTd1WFVkNy9nSGFoQUp3OWRRUW5GM2NlZnZvMXd5cUppT01IMmJqOFIyWTg5My9WbnJldXZKd1ZQOHpIeHM2K1dnRGtqZ21QMG5mNEdEYXRXQVI2UGZjOVdsRmZ3Y2JXbm1GakpySngrWThjMnJuUjVQaXVGRU0ycGJTazJHU0I3cHVoYXBDanRLUWkvWmFseXJ3VVcrVmFMY3UrK3hoZGVUbWpKMDQzRkdSZTl2M0hUSjcxb3RtQnoxTkg5Z0lRMUxHcjBUNXRXVVdkQjRzcXdZWkg1NzVwVkJTNkladzhIY0djaCs5bzhINkZFRUlJSVlRUVFqUlBNanNubXAzb3VDb3JGZng5R25Fa3R4NjlYazlxUmpiUkZ4T0ppVXZtL01VRVl1S1NERFV1ekdWbHBhSjFTMC84Zkx6dzhmWXdCQkM4dmR4d2MzR1VsUWIvRUY0ZUx0amFxSWlOaXlmQTMzU2haWE5NZnZ3RnZucjdXZUl1UlBMZXN3L2o2T0tHcGlDZnN0SVNGQW9GNHgrYVEyQndaMFA3WFJ0V1VGcFN6TzZOSzZzRkZkNTc3bEhENDdLeUVwUGJBVjc1NUNjQWxuejFIcnJ5Y2l5dFZheGQvRFZyRjllY0UvL0tNZldSa2hUUHdvL21rWnVkUVpjK1E0d0tJMS81SE9qMWVwT2ZpZnljTFBSNlBTN3VmNmVsMGVsMHBDVEVFbnNoZ290blQzUHg3R255YzdQNHYyOVdHNElLNVZvdEI3YXZaL09xbnczSERSODdxVnJhcFN1MUFOeGJHQWR1dS9VYmhyT2JKL2FPem9adHJ1NWVXRm1yS1NrdVlzVDRCL0JzMmRxd2I5QWQ5MUJjcEtGN3YrSHMyMUp6a0ttMHBKaWt1R2ppbzZPSWk0NGsva0lVZllhT1l0U0VSMnM4NW1ZcDBsUVVnRGNud0ZHa0tXRHhncmVKdXhCSngyNTk2VDFrRkhxZGpxUzRhSTd0MzQ2bUlKOHBUN3lFcmIxRHJmMW95MHJadDJVZGdNbVVXMldsbFhVZXFnU0xic1JLbW90eDhkamJXZUhwN2x4M1l5R0VFRUlJSVlRUXR3UUpLb2htUmF2VkVaOXcyZkI5Z0w5M0k0N21uNjI4WEVkQ1Vpcm5ZeE9KaVUzaS9NV0tyL21GR3JQN3NGVmI0K2ZiQXI5V0xmRHo5Y0t2VlF0OGZWcmc3ZWtpdFRCdUVkMDd0ZVBJOGZEckNpbzR1M2t3OS8rK1l2c2Z2M0g2Nkg1eU10TlEyOXJSTHJRN3c4Wk14TDlkU0xYMmZZYmVTZGl1VGZRWmVtZTE3WmxweVpoUzAvWXJOUXBLUzRwcmJIT3RqaC9Zd2FwRm4xRlNYRVJvai81TW5mMlNVZURBMnJyaWp2UGsrQmhhK1JzWHU0Nk9PZ2xVVFB6di9XczFrZUZoWElvNVMwbGxVV3VsVWtsTHYwQzY5UnVLbFZwTnVWYkxzZjNiMmJiMlY3SXlVckYzY09MdUI1N2dyNVUvc1duRklnSTdkcVZGcTRxZjArV0VXTlEydHJoN1ZROHFLQzBzdU8zdUtTYWZrNzJERTgrOHVjQm91OHJLbXRFVHAxZDhvNisrcnpBL2wvVy9mVWRDN0huU2tpK2gxMWMwc0xDd3BLVmZZTDNxUzlUbStZZHV2NjdqMDVJVEFHcE5zVlZlcnVYNC91MXNYTDZJL053c2dqdjM0cUduL29OQ29VQmhZY0gwWjkvaWx3VnZFeFVleGdjdlR1ZjJleCtpejVCUk5hNSsyTHAyQ1RtWmFmZ0dCdVBmdHFQUi9xejBGSlJLSlRaMk5RY25kTHJyTDJ4LzlIZzQzVUxiWFhjL1FnZ2hoQkJDQ0NIK09TU29JSnFWaE9SVXlyUVZFMzJ0dk4yeFZkZWNOa1BVVDNwV0RsSG40b2s0RjB2RStWZ3VYRXlpdExUTXJHTnRiS3dJOUc5Rkc5OVcrUHA0NHQvYUcxOGZUOXhkbkdUVndTMXVTUDl1TFB4dE14UHZIWGRkL2RqYU96QjI2aXpHVHAxVlo5dHhEODVtM0lPempiYlhsUVAvZXR1Ykl5MDVnZlZMdnlNcVBBeUFRYVB1NWU2cHMweCtUb0pDdXBFUWU1N3ZQbnlGRGwxNkcvTDVBMmdLOG9tczdLTmRhQTlPSE5oQlROUkpXdmtGRWRTeEswRWhYZkZ2RzRLMTJvYmNyQXgyckYvR3dlM3J5Y3ZKd3NMU2trR2o3dVgyOFE5aVkyZVB0YldhRlQvTzU1dDNudWVlUi8rRmxaVTFpYkhuQ2U3U3U5NmYzNnA1LzB1S2l5Z3JMVUZ0YTRlRmhTV1hMMTAwRkIyK3dzYk9nWWdUQjlHV2xSSFlvVE9CSGJyU3BuMG92b0hCUm1tUjhuT3krUDI3ajJvOGQzNU9GdFpxVzVQN1BMeU5WN1dsWDA0MDJuYnF5RjdzN0IxeDgyeUpqWjA5S3BVVmx5NmVZOWVHNVFDMDhLa2VIQ3NyTFNIdVFpU1I0V0djUExTTHZKd3NReEJsMkYyVHFyMStLaXRycGovN0ZuczJyV0xMbXNXcytma0wvbHI1RTUxNkRxQmRhQTk4QTROeGNmZENvVkJ3K3VnK2Rxei9IWVZDd2QwUFBFSHlwWXNvbFVxY1hUMndzbFlUSHJhYnBQaG9mQUxhR2dLMDVWb3RwU1hGcUczdERPYzlHYlliQUV0VjlkUlg5YkYxNTI0ZWYxQlNId2toaEJCQ0NDR0UrSnNFRlVTemNpSDI3MG1nUUttbmNNM0t5clJjdUpoQXhMbDRJcy9IRW5rK3p1eml5UzdPRHJRTjhDRW9vRlhsVng5YWVydWpsT0NCTUtGYmFCQ1ptVXVJdjVTQW4yL3J1Zy80Qnl2SXorWHovejVOc2FZUUJ5Y1g3cC94TEIyNzFWeW40Zlo3SHFRZ0w0Y3pSL2R6ZE4vV2F2dVVTaVd1bnQ0TXZ1TmUyb1YycDBVclArNSs4QW1qTyttMTJqSytmdThGTWxLU3NGUlowWC9FV0lhTm1ZaUx1NWVoVFo5aG95a3N5R1BUaWtVc1h2QzJZZnVBa1hkZjEvTk5pb3ZtcTNlZU05cGVOVldWVXFua3FkZm40KzdaRW9zNkNnNFhGMms0dW5kcnJXMXFDaXFZS3ZCc2F2WENzWDNiaURoKzBHUWZhaHRidytxWDJITm5XUEhqLzhoSVRUYXNhTEYzY0dMb21Qc1pQT28rSEoxZFRmYWhVQ2dZTW5vQzNmb1BaOCttVllUdDNzVGgzWnM1dkhzekFIYy84QVFPanM3OC92M0g2UFY2UnQ3eklQNXRPN0pqL2U5c1hHNzhIQWFQdXMvd3VDQXZoLzk3WmlvS2hRSnJ0UTE2dmQ2d2FxVjFtMnRiYVJCM0tZSHNyRXk2aGhpdmxCRkNDQ0dFRUVJSWNldVNvSUpvVm1KaS82Nm5FQlFnUVFWejVSVVVjaW9paGxOUk1VU2NqZVBDeFFURGlvL2F0R3JoUmxDYjFnUUYrTkEyb0JWQkFUNjR1VGplaEJHTGZ3cWxVc21JUVQzWXNHVWJjeDZiMXRqRGFWVDJEazVNbVBZTWliRVhHREgrQWRRMnBpZkFyMUJaV1ROcDVuTk1tbWs4TVg4MVJ4YzNrOXN0TFZWTWZlSmxvaU5QMEdmb25kZzVPSmxzTjN6c1pOcUdkdWZJN3MzazVXYlJ1ZGNnZ2p2M3F0Ykd3OXNITjAvelU4NTV0dzZnWTdlKzZIVTZRMTBJRDI4Zmh0MDFzVm83cjVhK1p2WG40ZTFqTWpod3hRY3ZUcWUwdU5qczhabDZQZ0h0UWtsSmpLTzBwQmh0V1JrNlhUbFcxamI0QmdaengzMFA0K3hXVWIvQ3YxMEl0bllPRmFtSmdqclN2bk5QMmdSM3dzTEN2RCtySEoxZHVXdktUTzY4Znhybkk0NXo3dFJSQ3ZLeUdYVEhQWnc3ZFJTOVRrZWZvWGR5eDcwVkJjajkyNGJRTnFRYnhkRUFQOVVBQUNBQVNVUkJWSnBDdEZvdGRnNE85Qm84aXU3OWh4djZkSEoxUjIxalMzR1JodUtpaWpSMUNvV0N3QTZkR1ROcGh0bXZTMVViTm05bHhPQWVrcTVPQ0NHRUVFSUlJVVExQ20zaFJYM2R6WVJvR3A1NzQwdU9uejRQd0R1dnpLUi9yOUJHSGxIVGxGK280WFRrUlU2Y3VVRDRtV2hpNHBJTXVjcHJZbWVycGtNN2YwTGErZE94dlQvQmJYMXh0TGU3U1NNVy8yU3A2ZG5NZlA1amx2MzBQZloyOHA0UzlaZVZrWXFGaFFWT0x1NDF0c25OemdCOXhlUjZjeGNmSFhWTjlTUktpb3ZRNmNyUjYvU0FIaXRyZFkwMUcrcVNYMURBbEdreitmNlRGMjk2a2VaL3YvNEY0V2N1c0hQMVp6ZjF2RUlJSVlRUVFnZ2h6Q01yRlVTekVsdWxTTE9rUC9wYm9hYVlVNUV4aEorNXdJa3owVVRISnRZYVJGQW9GUGkzYmtGSSs0Q0tRRUo3UDFxMzhwSVVSdUtHOFBKd1lWRHZFRmF1WGMrakQweHU3T0dJWnNpMVNycW1tdFFXY0dodXJyVkF0YlhhcHNIR3NITHRlZ2IyN25UVEF3cENDQ0dFRUVJSUlabytDU3FJWnFPZ3NJanNuSHdBMUdyclczcWlRNmZYRXhPYnlLSGprUnc2RnNYWjgzSG9hZ2tpcUN3dDZORGVuKzZoN1FqdDBJYmd0cjdZMmFodjRvakZyVzdLUFNQNTEzOCs1NTZ4bzNGeWxCUmFRalJsdVhsNXJQNWpBMSs4KzNSakQwVUlJWVFRUWdnaFJCTWtRUVhSYkNRa3BSa2V0MjdwaWVJV3U2dStvTENJb3lmUEVYWXNrckFUa1lZQWl5a1dGa282dFBPalcwZzd1bllLb21NN2Y5VFcxNVlDUTRpRzROUFNnOXVIOU9EcmhUL3g4ck15VVNsRVUvYlY5NHU0WTJnUGZGcDZOUFpRaEJCQ0NDR0VFRUkwUVJKVUVNM0dwYVJVdzJQZlZ2LzhpUTY5WGs5OFFnb0hqa1lRZGlLU00xR3g2SFE2azIyVlNpWEJRYjUwRFEyaVcyaGJRb01EVUt1dGIvS0loYWpkSTVQdjVORi92Y3ZwaUNnNmhWeGJlaGNoeEkxMU9pS0tZOGVQczJqQks0MDlGQ0dFRUVJSUlZUVFUZFEvb2xCellWRXh5OWZ1WU4vaDB5U25abEpjWE5MWVF4SkNWRktyclducDVjYkEzcDJZT0g2NHBGMjZ4ZTBMTzhVM3YyemdoeS9uWTJ0cjI5akRFVUpVb2RGb21QSGtYSjU0ZUF3RCszUnV0SEZJb1dZaGhCQkNDQ0dFYU5xVWpUMkE2M1hzMUhsbXpIMmZYMVpzNW1KOHNnUVVoR2hpaW90THVCaWZ6QzhyTmpOajd2c2NPM1crc1lja0d0SEFQcDNwMVNXSUQvNjNvTEdISW9TNHl2di9XMEN2cm0wYk5hQWdoQkJDQ0NHRUVLTHBhOVpCaFdPbnp2UDhtMStTbXA3ZDJFTVJRcGdoTlQyYjU5LzhrdU9uSmJCd0s1djk2SGdTRXVOWnRucHRZdzlGQ0ZGcDJlcTFKQ2JHTS91UmNZMDlGQ0dFRUVJSUlZUVFUVnl6cmFsUVdGVE1SMS8rWnZqZTA4T2QyWTlObzJ1blVOeGNYUnB4WkVLSXFqS3pzZ2svZllhdnZsOUVla1lHQUI5KzhScy96SDlaVWlIZG9xeXNWTHo5OG1NOC9aL1BjSE54WWNTd0lZMDlKQ0Z1YVZ0MzdHTEY2alVzZUhjdVZsYXF4aDdPUDlibWRldG8wNjRkYlR2VVhsT21JRCtmblpzMjBhbDdkL3lEZ2lqSXk4UGUwZkVtalZLWTQzSmlJbWtwS2JRUERVV3RidnAveTJpMVduVGw1VmlxVkNpVlRlT2Vzb3pVVkhadDNzenRkOStObzdOemcvUjVQaUlDTnc4UDNEdzlUZTYvRkJ1TFhxZWpkVUJBbzcwT04rSTZvTmZyVVNnVVJ0dVBIVHhJa1ViRHdOdHVhNUN4M3loWkdSbEVSMFhSZTlDZ3hoNUtOUm1wcWJoNWVocGUyNEs4UE1yTHkzRnlxVDdYa0p1VGc2NjhIQmMzdDVzMnRwTGlZcXpOdVBZVTVPZHo5dlJwZXZidmIxYS9lVGs1RGZaNWJDeVhZbU5wN2U5djlKbkl5Y3FpckxRVWp4WXRHbWxrdDVhUzRtS3lNek5wMGFxVjBUNjlYcy9lYmR2bzNLTUh6cTZ1OWVxM09Wem5BVTRmUDA1ZysvYlkydGtaN2JzUUZVVlJZU0dkZS9ZRTZ2N2M2WFE2RkFxRnllczhRT3JseTV3K2Rvek9QWHJnNmUxdDloaXpNek5SMjloZ1UwdEs0ckxTVWxJdlg4Ykh6OC9zZnNXdHBka0dGWmF2M1dGWW9lRGg3czZQWDMyR280TkRJNDlLQ0hFMU4xY1hiaHN5aUY3ZHV6SnQ5ak9rWjJTUW1wN044clU3bURabGRHTVBUelFTTHc4WFBuajlDWjU3L1N2czdlM28yNnRuWXc5SmlGdlNvU05IK2ZLN0gvajByVGw0dWpmdmlZU0djdkg4ZVRMUzBxNzUrTjREQjVyY3ZtUGpSb0E2SnhPTE5CcjJiZCtPaDVjWENYRnhiRnUvbnZGVHA5S3RUeCtqY1Y0dkp4Y1gzRHc4cnJ1Zlc4M0IzYnNKMjdPSFo5OTRBM1hMbG8wOW5GcHBDZ3Y1K0kwM0tNelBaOVp6ejlHbVhUdXpqNzFSbndXQTdLd3NqdXpmVDNsNU9aT21UVFBhZnk0aWdyam9hSlBIMmpzNk1tRFlzR3JidEdWbC9QcmRkMWhaVy9QS2UrOWhZV0ZoZE55bTFhdUp2WENCZWUrLzMyZ1RwdzE5SGNqSnptYlI1NTh6ZE5Rb28zM2IvdnlUbkt5c0poOVUrTzM3NzBtSWkwTnRZMk9ZWkRQWGEwOC9UYitoUXhsOTc3MkdiWnJDUWdyejgrczgxczdCd2VTRUgwQnhVUkh6LysvLzZOU2poK0g5K2MzSEg1T2Vtc29IMzM1YnJlMzNuMzVxY3Z1TmN1elFJZjVjdnB4SG4zd1N2OERBV3RzZTNMV0xiWC8raVllWFY1MXR6MGRHOHZPWFh6Sis2bFI2RFJqUWtFTythWklURXZqcWd3OFlOSElrWSs2N3I5cStQMWVzNE15SkU4eWNPNWZBNE9CcSsyNzI3OU0zNXM3RjFkMmRaMTU5dFY3bnVIaitQTWtKQ2RjeVBJT1dyVnRYK3oxd281NzcwUU1IK0dQWk1oNmVQWnVRcmwycjdUdDcralFiVnE3RTNzR0I3bjM3bW4yZTVuS2RUMGxPNXRkdnY2Vm4vLzdjLzhnalJ2djNiTjFLWEhRMG5YdjJKRGM3bTQvZmVJT09uVHN6ZnVwVW93bisvTHc4ZnZyaUM3cjI3czJnRVNOTW51LzR3WVBzMnJ5Wm9EcCtyMXp0L1huekdENTZOSGVNcTNtVjhxcGZmeVVpUEp3WDNucXIyUWNjeFkzUmJJTUsrdzZmTmp5ZU0zT2FCQlNFYU9JY0hSeVlNM01hLzMzdkl3RDJIemtqUVlWYm5MOVBDOTZkOXhqejN2Mk1wNTZZeVlpaGd4dDdTRUxjVXJidDNNMFgzeTdrM1htUDRlY2pkKzVkY1hqZlBrNkVoVjN6OGJWTnBKckRjQ2VhUWtHL0lVTklTVXJpOXg5L0pDODNseUczMzI1bzkrMG5uMXpYZVFBR2p4ekptQWtUcnJ1ZlcwbDVlVG1uangyalJhdFdlRFh4Z0FMQW1pVkxEQk9zbTlhc1lmWUxMNWg5OSthTi9DeTA3ZENCVnI2K25EeHloTEVUSnhwTjdrWkhSYkZuNjFhVHgzcTFiR2tVVkRnVEhrNUpjVEZENzdqRDVFUlRZWDQrY2RIUkJMWnZiOWJFeUV1elp0WFpwaTVCd2NITS9QZS9yK2xZYzY4RDF0YldXRnBac1d6UklxTjlXcTNXNUd0aGp1dDkvdDM2OUdIeTlPbG10WjB5WXdiejMzNmJWWXNYNDl1bVRiM3VYQzR0S2FGY3E2MjI3ZUR1M1d4WnQ2N09ZKys4NXg2R2pocGxjbC80NGNPVWxaWFJwVmN2czhkeXRZelVWQTd1M24zTng1c3lkdUpFbkp5ZEtTa3A0WWZQUDJmR004L2cxNlpOamUwSGpSekpnWjA3K1d2dFdtWTk5MXl0ZmJmMjk4ZlZ3NE5WaXhkalpXVkZsMTY5eUV4TDQ4UFhYak43ZkgwR0QrYmVCeDRBS3U1RzM3MTVzOW5IMW1ib3FGRjgrT3FyWkthbjE5cnVnMisvcFd2djN1elpzb1UyYmR2U29YTkZqYWo0bUJoT0h6OU91NDRkalFJS2NQTi9ueFlYRlZGU1hGenZjMFNFaDdOdisvWjZIMWZWd050dXF4WlV1QkhQWGEvWGMyRFhMdHk5dkF3L2c2cjJidHVHcFVxRnJiMDlGNktpVFBacEt2RGEwTmY1SS92M2t4QVhWMmU3Mmx4NXYxZTFlL05tbEVvbHcwZWJudXRRcVZTVWw1Y0RGUUdaZXg5NGdGVy8va3I4eFlzOCtQamorUGo3RzlyYTJkdWpzckppMDVvMUJMWnZUOHZXcmF2MXBkZnJDVDl5QkE4dkwvenJDQnpXcGF5MEZPMVYxOU5CSTBadzhzZ1JkbS9ad29pNzdqSTZwclpWRHVMVzBHeURDc21wbVliSFhUdUZOdUpJaEJEbTZoSWFZbmljbkZyN0g0WGkxdEEreUpkUDM1ckRpMjk5UTJaV0ZwUHVIZC9ZUXhMaWxyQnM5VnBXckY3RHAyL05rWUJDRGVwNzErbktYMzdoeVA3OTEzM2VLeE8rZXAwT1M1V0sreDk1Qk44MmJZenU5QVBvM3Jjdi9ZWmNXd3E1THovNDRMckdlU3VvYldKVlUxaFlyNGxYLzhCQVpyLzRZa01NeTJ6N3RtL24xTEZqQkllRzR0V3lKYnUzYk9Hdk5Xc1lmZFVkdkhWcHFNL0MwUU1IcW4zdjZ1Nk9rNHNMa1NkUFZ0dHVhZm4zZjFHdlB2ZkMrZk1wTENnd2ZGK2swUUFRdG1jUEZwYVdkT25WeTdBTi9wN3dPQjRXaGs2bm8xMUlDTm1abVZ6TjB0SVNCeWVuYXR0c2JHM3JmZWQ4Vlo3WGtXYkYzT3VBamEwdE0vLzliMzZZUDUrTnExWlJXbExDeUxGamdZb0pJcXZyU005bDcraG9NakFVR1I1T1NuSnlqUk5tVjFaalZGV1FuOC9SV3E2UExYMTh5TXZONVhoWUdNb2FVbnpVRkFDb1NXM3YyN28rdTRmMjdNSER5NHYySVNHMXRxdE5kbGJXZFU4QVgyM3N4SWtFQlFjemFkbzBsaTVjeUtJRkMzajgyV2VOSmhxdlVLdlY5Qjgyak1LQ0FuUTZYYTBCUlJ0Ylc2WTk5UlFMM24yWFpZc1c0ZXJoZ1p1SEI0TkhqalJyYkZjSEFmVjZQWnZXckRIL3lkVmk2S2hSREI4OW1wTkhqM0krSW9LeEV5Y2E5cTFmdnB4MklTR0duOVg0S1ZPSVBudVdEYXRXRWR5cEUxQ3hTa0d0Vm5QZlF3L1ZlSTdtOVB2MFdsZkYxUFMrYitqbmZ2cllNVEpTVTVrOGZiclJleTcyd2dWaXpwMERZTkdDQlRYMlcvVTUzcWpyL0lYSVNFNGVQV3JPMDZ6UjFVR0ZySXdNd2c4ZnB2ZkFnVFd1WExHeXRxNFdETzNXcHc4dFdyVml5WGZmR2JWVktwVk1lZXd4NXIvMUZzdCsvSkduLy9NZmxpMWFaSExjZFYzWDZucmZyUGo1NXhwZmozM2J0NXU4bnQyc0ZWcWk2V3EyUVlYaTRoTERZNm1oSUVUejRPNzI5NTFIUlVXbGpUZ1MwWlQ0K2JSZ3didHorYzk3M3hNWmRZNlhubjBhV3h1YnhoNldFUDlJR28yRzkvKzNnTVRFZUJhOE8xZFNIaldpdXY3enQzYnBVdFl1WFdyNGZ2V3Z2eHBOVERzNk9lRmJ5MTJxNHZxWW1qUTlzSE1uNWVYbE5hWWhxSWxMUGZOR1g2K0k4SEQrWExFQ0oyZG43bi9rRWRTMnRzU2NPOGZ1TFZ0dzkvSzY3aFUxMTJMRnp6K2IzSDUxVUVGdFkyTnlmSmNURTdrUUZWWHRic2szcjFvSjhPRlY2VVN1VEhoY0NYSnNYTFdLamF0V0dmWHQ0K2ZIditiTnE3Yk4zc0hCTUdGVVhGU0V1bzYvVGJJek0wbU1qNmRUOSs2MXRxdXFJYTREYXJXYTZVOC96ZmYvK3grT2xSTm01ZVhsRkJjVjFaaDMzQndPam80bTAySmtaMmFTa3B4Y1k4b01VMEdGdkp3Y3N5YVlONjlkVytPK0swR0ZDMUZSMWU1WXY1eVV4S0U5ZXdEb08vanZWYThSNGVGMW5zK1VzNmRQY3preGtjblRwOWVZdzl3Y2JUdDB1SzRKdDVkbXpjTER5NHZuMzNyTGFGK1huajFKVFVwaS84NmQ1T2ZtUXV2V2RiNlhEdTdhWmJUTjI4ZUh1YSs5Um1sSkNXVmxaYmk2dS9QQTQ0OXpaTjgrV3ZuNm9sUXF6Yjc3L3VxZ2dsS3ByUGI4WDMvbUdieDlmSmo5d2d0bTlYZTFudjM3azUyWnlmbUlpR29wdmRZdlg0NXZRSUJobTlyR2hpa3padURxN281Q29lRFl3WU5jaW8xbHdzTVAxN29LNWxiK2ZkcVF6MTJuMDdIdHp6OXAyYm8xWFh2M0JtRHB3b1Y0ZW5zemZQUm8vbHl4QXFoWTNkRC9xaFZuNXlNaldmM3JyMGFwdW03VWRYN3F6SmxNblRuVDVQUDQ2UFhYeVVoTjVaMHZ2c0JTWlg2OXNXMS8vb21sU3NXSUs4SGRzakpVVngxdlpXVUZWS3dtdXhKRTkvRHk0cEU1YzhqTHlTSDh5Qkc2VmxrbDVlVHN6RDFUcC9MYndvVmNPSHVXSHYzNkdYNWVCM2J1SkM4M2x6dkdqVFByZXBXU2xGUXQ1VlZpZkR3SGR1NEVZT0NJRVhUcDFZdHlyWmJVeTVkTkJpc3owOU5SS0JTNHVydWIvWnFJZjdabUcxUVFRZ2p4eitIcDdzeVg3ODNsNjUvWE1XUE9NOHg3L3Q5MENxbGZYa2doUk8xT1IwVHg3c2YvbzNlM3RzeDcvOStvVlBKbllHME83OXRYci9icHFhbjFhbC8xVHN1cVNrdEwyYngyTFIwNmR5Ym9xalFOcHBielI0U0gwOXJmMzdDdnJLeU1YNy81aG1HalJ4c3RoYy9PekdUL2poM1ZVcVNJbWwwOWFScHo5aXc3Tm02a3o2QkJSdnV1M0FuczBBU0tha2VlUE1tUzc3OUhaV1hGSTNQbUdBcjhQalI3TmwrKy96NXJsaXdCekUvVjFWQ2ZoZmUvK1lZaisvZmo3dWxwVk5zaGJPOWVpalVhK2c4ZmprcWxZc1BLbFViSDc5NnlCYVZTYVZUUTE5dkhoMDQ5ZWxUYmR2cllNUzRuSmdJVkUxV3B5Y2wwN3RHRGdMWnRqZnI5YytWS0xDeHJ2aDdHeDhUdzQ0SUZqTGpycmhxRFNWcXRsc1hmZmt0U2ZEelRuMzdhN0R2Y0crbzZZR05yeTFPdnZHSzRLMWhUVUlCZXIyOFM3OGVxeHR4M0g0UHJlZjM1L2NjZnE2WGhPckp2WDdXN2FXUE9uaVhtN0ZtZ2VsRGh0KysvdjZZeDd0aTBDUTh2TDdyMjdzM1JBd2VNZ21FMVRkNVgzWDR6N3Q0ZGVmZmQ5QjQ4R09mS3d0RzMvejk3OXgwVzFiVTFjUGczUSsrOUNRcjIzaVgyRmpVYVN5eFJZNGtsbHFocHBpZjN5NzI1NmIzY05JMkphZlpyN3dVN05yQ0FEUnVLb0NDOWQ2Wjlmd0FUQm1aZ1FFek16WHFmSjQ5dzZqNHpjODZFdmZaZXE4SXpLV1RMRmh3Y0hlbGRRejJOOHMvSDl2WHJDUThONWVNbFMyaldxbFdWejl6ZHlzM09wcmlvNks1bTc1aWp1c0RLK21YTFdMOXNHUUJkZS9aazRzeVpWYmI1cTN5ZjNvcUpxZmRqMXRlMW56cDZsT1RFUkJhODhnb0toWUxveTVjNWUrb1VmUWNQSnZ6SUVlTGo0dkJ2MUlqd0kwZm9PV0NBdm5NNk96T1RrSzFic2JPM04xcG41MTQvNXlzcnlNdkR6dDYrVmdHRnhQaDRJc0xDR0RKcUZFN096c1RIeHJMMHE2OFlNM2t5UWMyYWtaV1pTWFpHaHY0N2N2bml4ZVRtNUpDVm1WbWxEa3piVHAwTWdoRWR1blhEcjJGRHZIeDhBR2pacmgyWjZlbnNXTCtlQi9yMjFYODNyZm41WjRLYU5xV0hpWmtuTWRldXNXWE5HdjN2MTZLaXVCWVZCVkFhUUduY21HMXIxM0x5NkZHZWV2VlYvQUlDOU50cXRWb1dmL0lKaVFrSnZQVFdXMzlvY1hweC81Sy9Kb1VRUXR3WHJLMnRXRGgzUEVmRHovUDJCeC9Scld0WG5wcnpCTTdPVWpOSGlMdVJuWlBEb2g5LzRVeEVCTS9PR1VlZjdsWHoyNHFxTml4ZmZ0Zkh1QlVUWTVBYTRNRE9uZnBSdktZNm5VcUtpOW16ZWJQQnlFdFRpb3VMMmJSeUpZMmJOMmZxazA4Q0VCVVp5WldMRnhrd2JCaGhody9UcFVjUHJHMXNnTkkvOW84ZlBFai9vVVB2K3RyK2p2WnMzUXBRWlhRbHdPSlBQdmxEaTdXYUVoWWF5cGJWcTdHd3NHREdVMC9oSHhpb1grZnE1c2JzaFF2NTRZc3YyTEI4T2VrcEtRd2RNNmJHR2d2MWNTOUFhWWRFMk9IRDVHUmw4ZnliYitKWVZoT3ZzS0NBWFJzMzR1enFhdkl6bjVHV3hybFRwK2pRclJzdWxUclZmZjM5R1ZScFZrbHFVcEsrcytuZ3JsMVkyOWd3WnNvVUhCd2RxeHg3eC9yMUJpbVhLdlAwOGNITHg0ZnQ2OWFSbXB6TW1NbVRxN3htMjlhdUpTRXVqczdkdTFjSktOeXI1OEM3cjd4Q1hrNk95WFpEYWFxUm1rYXd6M24rK1JvTFI5OVBLbzR1Zm0zZVBQb01HbVEwT1BQK2Q5K1pQSWFwMStSaVpDUnhOMjdRdVh0M0ZBb0YvbzBhNlR2cmorM2ZUMzVlbmtIbmZYWExLektudUs2cEZFYW1LQlFLZlVBQk1MZ0hRclpzd2Q3Qm9jcDk4V2NwNzBSVktwVW1DN0JYNXVqa2hHZFpCMnBscGdLZGxXZVhIZHE5RzU4R0Rhcms5ZmR2MUtqS3ZuK2w3OVA2VHJkVVg5ZWVuNXZMN3MyYjZSUWNURkN6Wm1pMVduYXNYNDlEV1VIbXhaOStTb3UyYlprMmJ4NWZ2ZmNleXhZdlp2NHJyNkJXcWZqcHE2OG9MQ2pnaVdlZU1abzI2RjQvNXl2U3FOVVVGUmJXcW02U1RxZGo4NnBWdUxxNzZ3T251emR2cHFTNG1MU1VGRmIvOUZPVmZUTFQwM0h6OUtSaFVCQXU3dTY0dWJ2ajR1YUdxN3U3MGJaNlZib2ZqdTdmajA2bm8yK0Y3NGp5QUt5cG9FTDNmdjNvMXFzWFVGcm92di9Rb1F3ZU1RSkFIMEFaUEhJa0Z5TWlXUDc5OXl6ODV6K3hLVXVqRnhvU3dxMmJOM2xrMGlRSktBZzlDU29JSVlTNHIvVHAzb0V1SFZ2eTI1cGRUSjJ6Z0hHUGpHREMyRWR3ckZURVVRaFJ2ZHk4UE5adjNzYkdyVHNZT3FBcnYzenpEK3h0YmY3c1p2MWwxTFp6T1ByeVpaTHYzREZZNXU3cHllaEprd0RZc21ZTkxkcTJwWFZaanVlUzRtS0RuTUNBd2FnNHRVcWxYNTZWbVltam8yT1ZFWE0yTmpZOC9PaWpyUDNsRjRLam9talJ0aTJuamgzRHQwRURYTnpjV1BxZi81Q1Juczd3Y2VQUWFEU2NPbjZjOWwyNjNIZWpsLzhLSXNMQ2lMdHhneFp0MnVEcjcvOW5ONmNLbFVyRmx0V3JPWFhzR0hiMjlreGZzS0RLYkFBQTN3WU5XUER5eS96MDlkY2Myck9IbTlIUmpKOCtIVzgvUDVQSHJvOTdBY0RDd29MSG5uaUNyOTU3ajAwclZ6SnQvbndBOW16WlFuRlJFUk5tekRBNWt2VGc3dDFvdGRwYWp3cStmUDQ4TWRldU1XRG9VS01kVFZBYTdLaXVzOG5CMFpGNUw3M0VpaVZMQ0E4TkpTczluY2ZuemROM3NKMDhjb1N3dzRkcDBMQ2gwWnp0OStvNTBQbUJCeWdxTERUYTV1VEVSRzdGeEJEWXBJbko5emJoMWkzdTNMNXRzcGh6WW54OHRRR0oraWhtZlMrbEppWFZhbnUxU3FWUHpWTE9MeUJBUDFJM01peU0vTHk4S2gyYnBwWlg5TlY3NzlWNGZuUHVzNml6WncwQ0ZQNk5HdEdtWThjYTk2c0xjOTVmYzU4TmFXVkJoYkRRVUgycXFwbzgwTGN2ano3K3VORjFwZ0tkbFdlUUhkNnpoNERBUUpPcHVpcjZvNzlQMDFOVGEzeU5aejc5dE5GQ3gwKy85bHFkem1rcUdGRmYxNTV3K3pZRitmbGNpSWpnL0lJRmFMVmFBQ2JNbUVGaGZqNk9UazVNbkRrVGF4c2JwaTlZd09KUFArWEhMNzZnc0tDQW5Ld3NwczJiVjZjQVozMDg1eXRLUzBsQnE5VlcrNzFZV2RqaHc4VGV1RUczWHIwNGUvSWtHV2xwUkYrK1RQK0hIcUo3djM2NHVMbnAvN3Q4L2p5N05tNWs2cng1K0ZSemp1S2lJbkt5c3ZTLzI5cmI2MS96N0t3c3drTkRhZGU1czhuZ216RVdGaFlHejN3TEN3dXNiV3dvS2l3MHFGZjA4S09Qa256bkRpcVZDclZhVFdweU1pRmJ0OUs1ZTNjNkJRZnJ0N1YzY0xpck5ISGlyMCtDQ2tJSUllNDc5clkyTEpnNWhsRVA5V2IxcG4xTWVtSXVEdzhaek1paFF3aHNWTHVSWEVMODNjVGR1czMyUFh2WkZiS1hQZyswNTlzUG5pT2dnZkZpY2NLMDJxWjhnZExpZXllUEhxVmQ1ODdZT3pqZzZPeXNIOVcrWmMwYUFnSUQ5YitIaFlicTA5Q1VHenQxS2ozNjljUEt5b3JpNHQvcmgrM2NzSUdiMGRHOCt1NjdXSlhsNGkzWHBYdDNUb2FHc21YTkdxYk1uY3YxSzFjWU0za3k3cDZlOUJzeWhNTWhJUVQzNmtWY1RBdzVXVmxHUjltTDZoWGs1N085TEIxUGRhT1IveXh4TjI2dzlyZmZTRXRPeHRQYm14bFBQV1hRR2ZMSlAvOUplbXFxdmdQUXk5ZVhaLy94RDFiKytDTTNybDdseTNmZTRZRStmUmd3YkpqUjBZZjFjUzhreE1WUlVOWjUzcVpqUjN6OS9ZbStmSm44M0Z6Q0RoK21WZnYyRkJVV0VuMzVjcFZqWmFTbGNlYjRjWUthTnEzMWFHNDdlM3RhdEduRHdJY2ZMaDBWYXVUNnRGcHRqV2t4ckt5dG1mSDAwNno3N1RjaXdzSlk4dm5uUFBIc3M5eTVmWnROcTFiaDR1cktqS2VmcnBJN0c3aG56NEdSRXlhWWJPK0c1Y3U1RlJQRDRGR2phTkdtamRGdGRtM2N5SjNidDAxMnREazVPOVBUeVBPaVBPV0lxWHNoWk1zV2srMjZWNHFMaW9pUGphVnBoYlE5bi8zNzM3VTZ4dDd0MjQwV2Q2MHZMZHUxTTVvKzY4aStmVnk5ZU5Hc1kwU2RQY3VaRXlmMHZ3ZjM3bTB5cUtCU3FhcWRGUkFRRkZSakoydVRGaTBJYXRhc3l2TFk2OWNOOHJMWEpEVWxCWUJKczJiaDRsWjlQY3pVNUdRMnJsaUJmVm54WFdNcUJqT3E2NWl2cVRoMVpYL2s5Nm0xalUyVnd1dVZtWHF0NmxyLzRQMXZ2MFZwSW9oWUg5ZmV0R1ZMWmo3OU5FN096bWcwR243NDRnc0NBZ1BwMnJNbkNvV0NsOTU2U3g4VTlmYnpvME8zYm9TWEJabjZEaDVzTklCaWpybzg1emRXZXU1V2xKMlJBWlFHSnF2YnJweW5seGVLc3MvWjZlUEhpVHg1RW8xYWphdTdPNE5IanNUYXhvYmczcjMxMjkrNWRRdWdTa0M1bkU2blE2TldjKzNTSlZaVStLd0g5KzdOK09uVGdkTGFEU3FWeW1qdHA3cjQ0Y3N2U1lpTHE3SzhjbzJjeVBCd2czUjByNzc3N2wzVjdoRi9mUkpVRUVJSWNkOEthT0RGSzA5UFpucHFKbHQzSCtXbGYvd1ROM2NQaGd6c1Q3Y3VuV2dTRkZqelFZVDRHNGlKamVOMHhGbjJIanhNWmtZNmcvdDE1Y2ZQWDVWQ3pIZmhibEsrTkdyY0dIc3paMWU5Ky9YWFFPazA5SEkyZG5iNkVjaEZSVVZjT25lT2xtM2JWZ2tvUUdrS2pGR1BQY2EzSDM3SXo5OThnNE9qSTkzSy9uZ2QrUEREbkQ1eGdpMXIxcENkbFVYajVzMnJGRUFVTmR1NFlnWDV1Ym0wYU51V2hrRkJkVDdPaFlpSWFndlIxcHBPUjJDelpwdzVjUUtkVGtlSHJsMTVkTnEwR2dzS0F6ZzRPVEgzaFJjNEhCTEMzbTNiQ0FzTjVmU0pFN3orL3ZzNGxSWDdMVmNmOThMMjllc05PaUV2UkVRWWJIZjUvSGt1bnordi83M2ZrQ0g2bnkwc0xmRVBEQ1QyeGcwTzdOckZndzgvYlBiNWc1bzFZL2JDaFd4Y3VaSUxaODd3ekQvK1laQmFRNlBSQUpnMWdsV3BWREp4NWt6czdPMDVkdUFBMzMzMEVRVjVlVmpiMkREcnVlY01VdEhVMXQwK0J5cTdjZTBhQ29XQ1JvMGJtOXhHclZZRG1Nd1o3dWpzYkhUMGZYbktFVk1qOC8vb29FTENyVnQ4K2M0NytQcjcwN1JWSzV4ZFhQQVBET1M1U29XM0svcjZndzhNUHVjM282TTV2R2NQVFZ1MTB0ZG5xRy9PTGk1R1IyR2ZPM1hLN0dOTW5EbFRYd3ZBVkdlNlRxY0RJQ3NqZzhXZmZtcnlXUC84OU5NYVI5azNhOTNhNlB1OGYrZk9XZ1VWMHBLVFVTZ1V0Ty9hdGNaN3JYeDB1N25mb2FabzFHcDBPbDJ0Y3VML2tkK25UczdPVEpvMXExYjdhTFZhZzFIaFIvZnZyOVgrZGc0T2RPM1J3K2k2K3JoMkN3c0xmV0JnM1crL29RUEdUWnVtYjNQNWU1RVFGOGVXTld1SWk0bWhRY09HRkJVV2NtVGZ2dExaQnNPRzBhNXo1MW9GZytyeW5BODNZOGJNbmR1M3pVcGRGdFMwS2JNWExxUmQ1ODQ0T1RzVHVuY3ZlN1pzWWZTa1Nmb1piUldWMXpsS3ZIMGJWVWtKNlNrcHBLV2trSjZhU25yWnYvMGZlb2p1L2Z2emVObDl2cUxTcktEeTU1U3hXVkNWTy83TG1acFpWSkNmVDk5Qmc2cjh2ME5oUVFGNXVibFYwaTVWWkt6R2ovaDdrYUNDRUVLSSs1NlBseHR6cDQxaTl0UVJuSTI2enFGalo5bThmU3Q1K1NWMGJOK1dvRVlOYVJUZ1Q4TUFmMXljblhHd3Q4Zk8zZzZyV2hUa0V1SitwbEtyS1N3b0pMK2dnT3ljSEc3SEozQXJQb0hZVzdjNWR5RUtSd2RyT3JkcndaT1BENlZUMjJhMSttTk1HTktWald6OGNQSGlXdSs3Yi90MjltN2JWcXRPREdOL2NEbzRPRkNRbncrVXB0WlFsWlRRdDBJbmEyVUJnWUYwN3Q2ZGlMQXdCbzhjcVI4dGJXMWp3OURSby9XRlJtZFg2TEFVNWpseDZKQytBN3g4OUdOdFU4S01ualNKWGdNSFVsaFFVT3VDM2pYeERRakF6dDZlUng1N2pNN2R1OWRxWDRWQ3dZQ2hRMm5mdVRQYjE2L0h3OHZMb0tPMVB1K0Z4NTk4VXQrSmJZNktuV1V1cnE3TWUra2xWdjM0STNzMmI4YlJ5Y21neUhUeW5Uc2MycjNiWVAvSzZaZTY5dWpCcWFOSCtXM1JJcDU1L1hYOWZhY3Q2Mnd5dDRDblFxSGdrY2NlUTZOVzY5TzRqSms4K2E1VFl0WEhjNkJjWW53ODZTa3BORzdlSEZzN095NmZQMDl1VGs2Vnd0eXFzdFJLbFR0NXl6dmc2ak9sUlhsSDhZNE5HOWl4WWNOZEh5OC9ONWZUWlNQMmIwWkgwN3BEQjFxMmJVdk10V3Q0ZUhreGN2ejRhanU5UjQ0ZkQ1UVdMVzNTb2dVaFc3ZGlZV0hCVlVOUERRQUFJQUJKUkVGVTJDbFQrT3pOTisrNmZYOG1UZGw5NXVYanc2VFpzNnVzRDkyN2wzT25UbUZ0Um5DcXZxU2xwSmpNRTE5WlFWbGFGYnRxZ2dycFpUTWZLdnJndGRmSXJwQXFwdHl4QXdjNGR1QkFsZVdtT2xqdjUrOVR0VXBsOEt6YXRuWnRyZmIzOHZFeEdWU0ErcnYybTlIUm5EbHhnc0VqUnhxazkwbTRkWXVEdTNaeE1USVNwVkxKd0ljZlpzaW9VYWhVS25hdVg4L0pvMGRaK2NNUE9EbzcweWs0bUI3OSt1RlZWdHk3dnAvejFhWHUrdnl0dDhoTVQrZXRMNzgwTzJVU2xMNU9xY25KN04rNWt3N2R1dWxuRVNYY3VzWE42R2g5NENBbE1SR0F6YXRYNi9lMXRiWEYzY3NMSDM5LzJuYnFSUE0yYlhCeGRhVjlseTVHei9YZzhPRkcwOTl0VzdzVy84QkF1dFR3L3dQWm1abEE2VXpFUTd0M00zamtTQWFWMVZZb3QyUDllbzdzMjhlei8vZC9SdXVRQ0FFU1ZCQkNDUEVYb2xRcTZkSytCVjNhbCthSlRrbkw0c0xsR0c0bkpIUDBlRFR4ZDFMSnpjdW5vTENZd3NJaVZHck5uOXhpSWVxSGxhVUZkbmEyMk52WjRPVG9RRUFETHhvMThLWnZjSE9lbWo1VVppVFVJNVZLWlJBVU1DY3ZkL2tmdlRXTi9EV1hnNU1UZWJtNTZIUTZqdTdmVDlPV0xRbXFZVVJrZVNDcGNxZDFwK0JnTnE5ZWpVS2hvRW5MbG5mVnJyK2JtOUhSYkYrM0RvVkNvUi85QzhaVElGVlhyTFU4VmNVRGZmcFU2ZGk5VzNtNXVTZ28vY3pVbFVkWnlxU0sxd2oxZXkvY1RmdWd0T043eXR5NUxQcjRZN2F2VzZkUHF3VG1qU1lOYk5xVTRZOCt5dloxNjFqNzY2LzYwWi9sN1RTV3RzaVV4UGg0TGtSRW9GUXEwV3ExN042OEdiK0FBS05wWXU1R1haNERnRDQ5VHJ2T25mVy9YNGlJb0xpb3lDRDlqc2JFODZwOGVYbHh6dnBRWGh1aVRjZU9CTlJ5dGs5NXVxVnlXOWFzSVR3MFZCLzg2TkcvUDJPblRPR0x0OTgyV3N1akpoOHZXVUtMTm0xbzNiNTl0U055L3lyS094b2RuWjBKQ0t3Nm83ZjhmVFZueGt0OTBPbDBwS2VtMHFSNWM3TzJMdytrVlRkVDRaTi8vYXZLc3Q2REJobDBzdVptWjNQcTJESHNIUnhNRnEwMTVYNzlQaTNJenpjWVRWN2JlamZtdU50ckx5a3VadDJ5WmZnRkJEQ3d3cXl5dGIvK3FuODJ0V3pibGhFVEp1Z0REaFlXRm94Ny9IRjY5TzlQeU5hdFhENS9ucVA3OTlPbFFnRGtqM3JPSjhiSGs1S1lTS3QyN2JDMHRPUmlaQ1JGaFlYNjRzYlYwV2cwL1Bmbm43R3h0ZFhYMFlIU21YaDd0MjNEenQ0ZUR5OHZncG8yNVh6WmpJK2hvMGZqNGUyTm81TVRoUVVGM0xsOW02Wm1mTFpNdFdmYjJyVjQrL3JTcDBMeDVvb2l3OE01c24rL1B0V1JUcWZqZ2I1OThmRHlNbmg5Q3dzS09IN3dJSTJhTkVHaFVKaDg3V3Via2xEODc1R2dnaEJDaUw4c2IwOVhCdlUxUG9KRENDSHFJajh2ejZBenc1eTgzT1YvMk9zNzZXb3hzczFZUjYyTG14czNyMTNqM09uVHBLV2tNS0VzM1lVcGQyN2Y1c3lKRTdoN2VuTHUxQ2w2RFJ5bzczdzhldUFBcXBJU0FJN3MzV3Z3Ujc0d0xUVXBpZDhXTFVLdFZqTnl3Z1NEQXE3RzBvR1lVNnoxWG5DOHk4NzZpaXFQVEsvdmUySFBsaTFWOGpOWDl1RHc0U2FMcWxwYVdqSnN6QmgrK3ZwckxrWkc2Z00wbmJ0M3I1SkdaTTNQUDFkSi85Qm4wQ0F1WDdqQWhZZ0lUaHc2Uk04QkEvVHROSGVtd3Mzb2FINWJ0SWlTNG1LbVB2a2tXUmtaYkZ1N2xxVmZmY1cwK2ZOcDJiYXRXY2VwckQ2ZUExRGFFWFR5NkZHc3JLejBIWEtUWjg5R1ZWS2kvd3lYQnhiS08yQXJqMWd2S2F2amtKdWR6WDRqNzFkU1FnS0EwWFdtbEhjVWQzcmdBVHAyNjJiMmZnQWVYbDRHdWI3VFUxTHdEUWhnMUlRSmZQL1paL3JQMkpNdnZLQVBORlQyd2V1djAzUEFBQVlPRzJaMGZmZCsvYkF6a3NPLzRqV1dYMFBsNnphMjNNYkd4bVNuM3IyV2s1ME5VQ1dOV2JtUzRtSXNyYXorc0JtTldSa1phTlJxckt5dHE2M3hVTzVPV1FDcHVxREN2SmRlMHYrODVQUFBBYW9VY1Q5NzhpU25qaDJqc0tDQTduMzc0dXJ1YmxaNzcrZnYwNXlzckRvWGhqYkgzVjY3VnF0bDFkS2xwS2VrMEgvb1VBNkhoSkNWbms1R1docURSb3lnc0tDZ05EamFyQm1xa2hMaWplVHdIenh5SkYyNmR5Y25POXRnZFB3Zjlady9mdkFnZ1A3NXVYdlRKbEtUazgwS0tteGZ0NDdic2JFOE9tMGFhU2twWERwN2x1VEVSRHAwNjBiUEFRTU1pa2duSlNTZ1VxbjBhYVEwR2cycmxpNGwrdElsbm52ampYdldXUjhmRjBkbVdobzkrdlVqTERTVTduMzdNblQwYUgzdHBjcmlidHlvdHREOHZRaHNpYjhXQ1NvSUlZUVFRZ2hSSmpNdERkZEtSZjRHREIzS3crUEdWZGwyeC9yMWhPN2RxLys5UEoxSWJVWTlHK3VvOWZEeTR0eXBVK3padkpuMlhiclVPRHA1Ky9yMU9MbTQ4TlJyci9IbE8rK3dmZTFhbm43OWRmSnljem13Y3lmdHUzUkJyVlp6WU5jdXV2WHFaYkt6U2Z3dUt6T1Rvc0pDQm84Y1NkL0JndzJDQ244WDkrcGVtREJqaHRIemxhZldxRTc1YklEeTlCRzFvVkFvbURCOU9sKys4dzdKWmZ2cjIybkdxTzJ6SjArV3RsR2hZTnI4K2ZyYzRRcWxrcTFyMXZEYmQ5OHhaZTVjL1F5QjJxaVA1d0RBL2gwN0tDNHFva2YvL3ZwT1dRdExTeDZmUDU4ZnYveVM3ZXZXNGVYclM2dDI3WDRQS2xSS3ZaUmZsbjRtTFNXbDJ2b0l0YW1kVUY0QXVhWWl2Y1owQ2c2bVUzQ3cvdmVIeDQzRDE5Ky9TaENzUEUvNW9UMTdPTFI3TjI5OC9MSEIrMnBqWTJQeS9LWTZzSTFkbzZucnJyamMwZG01U2xBaEtTR0IwSkNRS3Z1VkIybnVoazZuSXpFK25nWU5HK29EVkJWenlsZFVYRlNFalpGMFc4WmN2M3haUDh1a0luT0NBL3J6bFFXcExwMDd4NlZ6NTh6ZXI3cWdRcE1XTFdyYy85cWxTMWhaVzZQVmFqbHg2SkRSNTVZeDkvUDNhV3B5TXMxYXRXTEo1NS9YcXFaRlpaTm16VEthTHE4K3J2MTZXYTcvdzN2MllHZHZqNXVIQno0Tkd0QzRlWE1hTjI5ZWJmckFjbzdPenZ5cm1ub2cxYm1iNTN4NlNncG53c0p3Y1hXbGJTMmY0NmxKU2ZxQVJNVTZSRlpXVnZRZFBOZ2dvQUNsTXhqUGxLVzFVeXFWckZxNmxHdFJVUXdZTnF6R2dFSk50VFJTa3BLTWJ0T3FYVHY2RFJuQzhISGpzTEMwMUtmd0E1ajU5TlA2R1Izbno1emg0SzVkakp3d3dXRFdSSHBxS2l1V0xLSG5nQUgxUHV0Uy9IVkpVRUVJSVlRUVFnaEtPOU95czdKb1VjZlJ4bW96L25DOWMvczJNZGV1MGFwOWU0TS83RFBUMC9XZEtENStmbWkxV3ZKeWN4azVjV0xwc2RWcW96TWd6cHc0d1kwclY1ZzRjeVpPenM0TUdqR0NyV3ZXY083MGFTNUdSS0RWYUJneGZqeXFraEsrZk9jZDltelp3dmpwMCt0MGZYOG56VnUzNXNrWFh6U3I4K3AvMGIyOEYweU4rRFFucUZBK2l0N2NtUVdWdVhsNDhQTGJiK3VMUzVZZnI3cEFvRmFyWmRlbVRZU0doR0JuYjgrTXA1NmljWVZVTHIwSERrU3BVTEI1OVdwVy92QURFMmZPckxHK1JYMC9COHFQZWV6QUFXeHNiUms4Y3FUQk9pc3JLMlkrL1RUSERoeWdSWnMyQUJRV0ZxSlFLS3E4UitXNXRnZVBITW1RVWFPcW5LZDhkTENwRWFyR09nMlR5dElTMVVkNkliK0FnR3JYSjVhbDZhaDhYUVVGQlZWbWhGamIydUpTVGFIUnl0ZVlsWmxacFNCM1lueDhqVzBDdUIwYnkrM1kyQnEzcTYzQ2dnTCsrOHN2V0ZsYk0zWHVYSDFuczdIVVIxQTZROFhjMUZZeDE2N2RWZWMxZ0llbkp3dGVlY1hzN1EvczJzWFZpeGVycmFsUVdWNU9EaGNqSS9IMDlzYlgzNStpb2lJdVJFU1VwckN4c3VMNG9VUDBIVHhZSDNneTVYNytQazFQU2FHd29BQy9nQUM4L2Z4bzI2bVR3ZnJUeDQrVEdCOWZHb0NzSVJXYnNjOUdmVnk3VXFsayt2ejUyRHM2NHVIbFpYVDJEMERyRGgzb09XQ0EwWFVibGk4M09lUElYSFY1emtOcGFqV05XczNnVWFQTW5uRjY3TUFCbXJWcWhhZTNONDJiTjhmVDJ4dWZCZzN3OXZYRjI4OFBWM2Qzby9WcG1yVnV6Y21qUjRrOGVaTEk4SEI5a2VxSHg0NUZwOU5WVzlPbXBsb2FDWEZ4QnJPN3lqazVPOU94UW9DMkl1K3lWRlRabVptRUhUNU1pelp0RE5MbEFSelp0dzlMUzBzR0RCdFc1VGtvL3I0a3FDQ0VFRUlJSVFUODNobFRLZWUzc2M0bytEM3RSVGxWU1FtV2xwWlYwa3FVNS9rK0hCTENnWjA3c2JPM3A4K2dRWGg2ZXdPbGYvQm1aV1FRZGZZczdidDJKU3NqQTRDdVBYdnEvM0Ric1g0OUNYRnh6SHZwSlgySGFuNWVIdHZYcmFOSml4YjZxZm85K3ZZbEpUR1I3SXdNTGtSRU1Hek1HSDJCNGE0OWUzTDYrSEY2UC9oZ25WK2p2NU8vYTBBQjd0MjlVRnZwcWFsb3RWb2NuWnpRNlhUczNiNjl0RjBtT2t6TjRWeWhFN2w4RkxXcG9yVzUyZGtzWDdLRXVCczNjUGYwWk5henorcnJSbFRVYzhBQTFHbzEyOWV0NDcrLy9JS25qdzhOSzcxMjkrbzVBS1VkeXl1V0xFR3IxZkxRSTQ4WVRaRmk3K0JnRUNRb0tpekV5dHE2U3VkVlNnMGozZXNpN3ZwMTNEMDlxNHpXclc4Nm5ZNlk2R2g4R2pTb3N1N2trU09jUEhMRVlGbWJqaDJaOGRSVFpoMDdQU1dGcjk5L244NDllakJtOG1RQUR1M2V6ZTdObXhuKzZLUDBxNkdJZG5EdjN2WFdBVjFlL3lRbE1aSC92UHN1dWRuWmpKbzRrWkxpWXM2ZFBvMmxwU1hOV3JjMnVtOVJZYUZCWHY3cVBEUjY5RjJuZExPeXRxNVZ2UkVMQ3d2QStFeUY4b0s3eHc0ZUpQbk9IZjBzajdEUVVNSkNReGt4Zmp5Ky92NGMyYnVYa3VKaWd2djB3ZDNEZzNPblRyRjU5V3A5am4xajd2ZnYwK2pMbHdGbzNMeDVsZSttaTVHUkpDVWswS1JGQ3liUG1hTi9EU1BEdzRrNmU1YUpNMmNhTFFaZnJqNnYzWnhBdEt1N3U4bFVjZGJXMWhRYUtVQmNXN1Y1emtOcEFmT3JVVkUwYWRHQzRONjl6VDdQemcwYlVDaVZ2UGZOTjh4LytXV3o5MnZWcmgxV1ZsWnNXTDRjcFZMSjZFbVQ2RFZ3SUFDTFAvbUVsdTNibTd6M3FrczU5TnE4ZVVaVFJabnIvSmt6bEJRWGs1cWN6SUdkT3dudTB3Y25aMmNpdzhPSkNBdGowSWdSRWxBUUJpU29JSVFRUWdnaEJLVUZRYUYwbEhwRnhqcWpqQ2tvS0RBWVhSbDc0d2FiVnE3VWQzeDRlWHZUb1ZzMzdCMGMyTGQ5TzBrSkNTUWxKSkNXa29KT3A4UEt5Z3BMS3l0Mmw2WFJ1RmxoaEdoQlhoNHBTVWtHSFluWldWbTRlWGd3ZnZwMGZjZWdoYVVsWTZkTTRkZnZ2c00vTUpEK1E0ZnF0eDh5YWhTRkJRWFYvbUV0Qk5UL3ZWQlhsOCtmcnpJcU03QkpreXFqZE9zcVB6Y1hBQ3NUSFc3MkRnNDRPRHJTb2swYkpzK1pVMjFLbHI2REI2TlJxOG5OeVRFSUtOenI1MEJKY1RHL2ZQTU42YW1wdEd6WHpxeE9UclZhVFhabXB0SGd3ODNvYUFDRGZPWjNJeTBsaGVURVJMcjM3VnN2eDZ2TzlTdFh5TW5Lb2lBdmo5anIxdzA2czAybDdqSkhVVkVSeTc3L0hwVmFiVkFUb251L2ZrU2RQY3VPOWV2SnlzaGcxTVNKUmtjWVQ1Z3hvMTZMUUpjSDl1SmlZbkR6OE9DcFYxOGxJQ2lJL1R0MzZtc0kySnFZalpDZmwyZFdXeWJNbUZGdm40SGFLTWpMdzhyS3ltQlV1VmFyNWNOLy9JT2NyQ3dBdHE1Wmc3V05qYjU5bllLREdUeHFGSjdlM2lUR3gzTm85MjRhTldtaTc3anVPMlFJaC9mc0lUUWtoSDZWYWkrVXU5Ky9UeU5QbnNUTzNyNUtnQ2JtMmpWVy8vUVQzcjYrVEYrd1FCOVFnTkk4L1ZGbno3TGs4OCtaOWV5ek9KaW93WE92cmowdE9abWIxNjhUZS8wNkRvNk9ESC8wMGJwZS9sMnA2VGwvN3RRcGRtN1lnSk96TTQ4OThVUzFzd1FxS2lrdVJxMVdWN21mTkJvTmQyN2Y1bVowTkRlam8zSHo4T0NSeHg3VHI4L056bWJIaGczNnRFeGpwa3pSUHg5MU9oMEp0Mi9qWGlHb20zRHJsdjU4OTFyZndZUHAwSzBieHc4ZUpIVHZYdlp0MzA3ek5tMjRGaFZGMDFhdEdEUml4RDF2Zy9ocmthQ0NFRUlJSVlUNDI4dk95dUxpMmJQNEJ3WWFqTkFOYXRxVXpqMTYwS05mdnhxUGtYTG5qbjRrSDVUbTlzM096S1JIdjM0RTkrNU5RRkFRV3EyV0QxNS9uWUs4UFB3Q0FtamFxaFVEaGcwaklEQVFheHNiRm4zeUNmWU9EclRyM0prVGh3NXhMU3FLRm0zYmtwMlZoVWZaaU9aeURRSUNUSGFTVFYrd2dQeThQSU9SNGk1dWJreWJQNysyTDQyb29ISlJ5SEpGUlVYVnJuZHhjL3ZMekh5NEYvZENSYVplSTJOYXRHbEQ3NEVES1M0dXhzcmFHdjlHamVqY3ZidkI1em95UEx4V3g2em9hbFFVZ01uaXB4YVdsa3g5OGtrc0xDek02bWdhWUtRUThMMThEbVJuWmJGczhXTGlZMlB4Q3doZ3lwdzVCdTNVNlhSbzFHb3NLM1RRYWpRYWRtL2FoRnFsd3RmZjM2Q3RSWVdGWEwxNEVSZFhWNk9qL2VzaTdQQmhnRm9YYUs0dG5VNUh5TmF0Mk5qYTBxUkZDNVorOVJXakprNjg2OXpmYXBXSzVZc1hrM3puRHBObXp6WklmV1ZuYjgrYzU1L25wNisvNXRpQkErVGw1UERZckZrR0hidGdPdVdYS1RXbGY0a28rN3kzYXRlT1NiTm5ZMmR2VDJKOFBBZDM3c1RXU1BxcmN0bVptZVJtWjlPa3dqV1lVcHMybDdlMzRtZXZOblVYS3NyT3lxcFMxTm5WM1ozV0hUcGdhV0dCZjFBUURRTUQ4ZkwxUmFGUThOcThlWGo2K09EbDQwTldSZ2EvZnZzdEFPT21UdFh2UC9TUlI0aTVlcFdkR3plaXRMQXdXa1Q3ZnY0K2pZK0xJL2I2ZFhvT0dLQnZnMDZuNDh5SkUyeGV2UnBuRnhkbUwxeG9rRzVJcTlYU0tUZ1loVUxCK21YTFdQVEpKOHg5NFFXakJhdnI2OW96MDlNNWMrSUV0Mi9lNU5iTm0vb1piQllXRmthZmpiVnhyNTd6Snc0ZFlzdWFOZGpZMmpMem1XZXF2RDdsOTNKQmZuNlZvSEpxY2pKUU9xdnJkbXdzRnlJaXVCVVRRM3hzckQ1ZzRPbmpRNnYyN1FISXk4M2x5TjY5SER0NEVMVktSZWZ1M2ZVRnBUcy84QURXTmpha3A2YWlWcW4wZFJVaXc4Tlp2M3c1Ymg0ZW5EdDlHbGNQRHdhUEdGSHR6Sk83NWVMcXlzTmp4eExZcEFscmZ2NlpLeGN1bEw0R2VYbGNqSWlnZmRldWYxaWhkM0gvazZDQ0VFSUlJWVQ0Mnd2WnNnV05XazJ2U25sK0Y3ejZhcFZ0MDFOVEtTb293TVhkSFR0Nys5SS83bzhmSnlzemsvWmR1K3EzYXhnVXhEOC8rY1NnUTArcFZQTDBhNi9oNU94c3NEdzNPNXZ2UC91TXd2eDhubnp4UlR5OXZZa0lDMlB6bWpYTWZmNTVraElTOUlWaHphRlVLdlYvUUt0VnF0TGluSFoyV0ZoWTZOTW8xRFV2L2QvWm1wOS9ydFA2TmgwNy9tV0NDdmZpWHFpb3B0ZXdJbTgvUHg2Wk5LbkdiVnExYTJldzdNckZpd2JGbkxWYUxhdC8rZ2xyYTJ1c3JLMVJLaFNrcHFSd0xTb0theHNiZzJLVTVWS1RrODBxS2xxZHQ3Nzg4cDQ5Qnk2ZE84ZkdGU3ZJemNuQkx5Q0FPUXNYVmtscm85Vm8rTmR6ejJGamE0dU5yUzJXbHBiazV1UlFYRlNFUXFHb01xdmgrS0ZEcUZRcU90VlFFNktjVHFkRHE5WHFPOTdpWW1LQTN6dVhzekl5Q0R0OEdKOEdEV2hpNURXdWk3eWNIR3p0N01ndjc3QXNlNDd0Mjc2ZFd6RXhqSms4bWVBK2ZWajc2NjlzWExHQ2c3dDJBYVYxSFM1RVJLQlFLTkRwZEtoVktsUXFGVzA3ZGpRNWdsdFZVc0t5NzcvbitwVXJqSjB5eGFCZ2REa2JXMXRtUC9jY1AzNzVKZWRPbjZhNHFJaHA4K2NidksvVjBXcTFhTFZhZ3h6dUZ5SWlnS3BGdE1zTkhEWU1heHNiQmc0YmhrS2hJRGM3bTJXTEY2TlNxWGgwMmpSOTZwZnpwMDl6L05BaDdCMGNzTFMwSkM0bUJwMU9SOU5XcmN4cW15bUZCUVVvbEVyOVNQV0lzREFBZy9SV2krdFlhTmZZL2c4T0gyNFFKREFtUGk2T1pZc1drWjJWeFlRWk13enFYRmhZV2pMejZhZFovTmxuYkZ1N2xvUmJ0eGd6ZWJMWnRTVnErMzFxem5NalBUWFZyTzNLWjJRb2xVcUQrL1hILy95SEcyVkZrYk96c3ZqMFgvOUNxOU9oSy9zOFZaYVdrc0xpVHo1aDNzc3Y0KzdwV2VONXk5WG0yZ3NMQ3RpN2JSdVdscFkwYXRLRXBpMWIwcmhaTXhvMWJXb3c4K1RPclZzYzJyM2I2UGtLQ2dxTUJuRHIremxma0ovUDV0V3JPWGZxRkk3T3pzeCs3am1qQlpKOS9mMUp1bk9ILy83OE0rMjdkdFUvNjFRcWxiN1FjVUJRRVBHeHNSemVzd2RQSHgrNjl1eFpldTB0V3VEazdNenQyRmpXTDF0R1pIZzRhcldheHMyYk0velJSMm5VdURFTmc0TFkrdC8vc3ZTcnJ4ajMrT1A2ZTZsSml4WmNpSWhnemM4LzR4Y1F3THlYWGlJOE5KVGRtemNUZHZnd1RWdTJ4TVBMQzFzN095d3RMYkd3dE1UUzBwSXhreWVqVnFzNXRHY1BHclVhdFZxTlJxMUdvOUhRdUhseldyUnBnMUtwSkMwbFJmLytsbE9wVk55S2lTSDY4bVhPbnpsRGVrb0s5ZzRPakowNkZTdHJhdzd2M3MycXBVdHgyN1NKL2c4OVJMZmV2V3VzVXlIKzk4bGZFa0lJSVlRUTRtOVBwVkxoN2Vlbnp5ZGNuZmpZV0ZZdFhWcGx1WjI5dlQ0bkxwVCtzV1pzTkZmbEVkd0YrZmtzK3VRVE10UFRtVEpuRG9GTm13SXdjc0lFTml4ZnprZi85MzhBUmpzK3paR1ZtY21uLy9xWHdUS0ZRcUV2MkNyTTkrYm5uOWRwUDNPTFB0NFA3c1c5VU5GYlgzNXBmUGtMTDlTdW9XWDhHelZpeFBqeEJzdHljM0lNT3B1VVNpV0o4ZkZWNmtHNGUzb3lac3FVS3JuK2pZMWtyZ3RMSzZ0Nzhoekl6c3hrOVU4L1VWSmNUT3NPSFpnOGU3YlJEbElMUzB1OGZIeElUa3lrc0tBQUtMMzMvUUlDR0RSaWhFRjZxN3ljSEE3dTJvV0ZwU1c5VGJ4M2xaVVVGL1Btd29YNlRxM2lzaGs3NWJNYzltM2Zqa3FsNHFGSEhqRTdwVWhOMWk5Znp1WHo1L1cvTnd3S0lqUWtoSDNidHhQY3U3ZStBT3lVT1hNSTd0MmI4TkJRMUNvVlZ5NWMwSSs0TGFkUUtFek9vTkNvMVh6LytlY2t4TVV4ZXRJa2V2VHZiN0pOTnJhMnpGNjRrTzgvL1pRckZ5K3lZOE1HUnRjUURDdVhsNVBEKzYrOWhxV1ZGZGJXMXVoME92MTcxY3hFNTcrTnJTMFBQdnl3L3ZkTnExYVJrWmJHZ0dIRERJcUVPN200Y1B2bVRkUnFOVkQ2SEFydTNidldNeWNxTzM3d0lDRmJ0eG9zczdDMHBFT0YxL0xac3M5cmZYQjJjYWwydmFxa2hPV0xGNU9UbmMyWXlaT05YcCtqc3pQelgzNlpYNzc1aHR1eHNTZ3J6U1l4bHpuZnB6VVZhcThOUzB0TDhuSno2ZHF6cDBHYW5mNURodURsN1kxN1dVRmtXMXRickcxdHNiYTIxdCtQRmhZV0tKVktGRW9sR1dscHJGaXloRDFidGpCNTl1dzZ0YVdtYS9jTENPREpGMThrc0VtVGFvTnFjVEV4K2dDa01jWUthdGZuYzc0Z1A1L1AzbnlUL0x3OG1yUm93WlE1YzNBeThSa2JObllzeVltSlhMbDRrU3NYTDFhNTl0WWRPdWdMR3JmcDFLbEs0ZmZZNjlmNS9yUFBTb041TFZzeVlOZ3dnODlLN3djZkpEODNsd083ZHZIbDIyOEQwS2h4WXdJQ0EzRjFkOGZMMTVkWnp6NkxuYjA5QTRZTm8xbXJWaHc3ZUpEWTY5ZUp2bndadFVxbHI3RlNIWVZDUWR0T25UaDc2aFFibGkvWEx3OElEQ1F0SllWbGl4YVJtcHlzRDBqNStQa3hhdUpFZ252MzFuKzNkT25lbmFpelo5bS9Zd2ViVjY4bS9NZ1JucS8wZVJCL1B3cDFma3pObjhENzBNQnhDL1UvaCs3ZVdzMldRb2o3U2I5aGoraC9Qcmp4cXoreEpVSUlJZTVITDd6NUxXY3ZSdi9oM3hHcWtoTFNVbElNUmplYWtwbWV6dkZEaHlncEtrS3RWbU5wYVltSGx4Y2RIM2lneWgrVTVqcTBadyt1Ym01MGV1QUJnK1ZuVHB6ZzJNR0QrUGo1TVg3NmRQMG91WTByVjlLeWJWdXpjc3ZyZERvT2g0U2cwV2pRbFkwcWJ0cXlKWTJhTktsVFcvK09kbTNjU0tONnpPWC9SOXF3WWdVNVdWazg4Y3d6Wm0xL3IrNkZ4UGg0a2hJU1RIYTRuVHQxQ3A4R0RmRDE5K2ZHMWF2Y3ZubXp4cFFaNlNrcDJOamFHdTJFcWt5bjA2RXFLVUZWVW9KR284SFN5cXJhR2dsL2h0bzhCeTVHUnBLYm5hM3ZSSytPVHFkRG85R2dMYnR1WTBFT25VN0hzc1dMOFcvVXlHVDZISUQ5TzNad0xTcEtQM05seWVlZms1T1ZoVmFyUmFGVTByaFpNOFpNbm95VnRUVzVPVGtjMnIyYlVSTW4xdTZGcU1hRmlBaGlybDNEeXNxS2dLQWdPblR0eXMzb2FLNWN1TUN3c1dOTkJpKzBXbTFwRG5TVkNuVlp1aDZsUW1GUTBCWGdnOWRlbzEzbnpqd3lhUkpIOSsvSDFzN083RTc0N014TTl1L1l3WWp4NDgwZUJRL3cxWHZ2VVZKY2pBNUFwOFBheG9abXJWb3hkTXdZczBZQ0YrVG5jL3I0Y1pQRm9uVTZIVnFOQnFXSk5GNGJWNjRrUERTMDJnS3dGZDI1ZlpzekowNmcwMnJSVVJyazZOQzFxOUdSM3ZmYWlpVkw2TkMxSzU0K1B1VGw1TlJZS0ZpbFVwR1ZubTVRY1AxKy96NHRLaXhFcTlYZTlmUHFkbXdzUG41K0JqTmcvdWhyLys2amoyamZ0YXZKeitxcUgzK2t1S2lJSjU1OVZyL3NYanpuOTI3YmhwT3pNOTM3OVRNcjRGbVFuNCtxcE9UM0JRb0Y5dmIyV0psUlV5TXlQSndHRFJ0V20xSXU0ZFl0THBiTnBPcjE0SU00bHMyZVVwV1UxSGlPOGpSM0dvMEduVTZuRHlRcEZZclNmeXM4NzVNVEV6bCs0QUFvRkRRTUN0SS8yemF1V0VGK1hoNUJ6WnJScW4zN2F1dXU2SFE2b3M2ZUpTOG5wOXBncS9oN2tLQ0NFT0lQSlVFRklZUVExZm16Z2dwQ0NQRjNWMVJVaEpXVlZaV2FBRUlJSVlRUWxmMTE1dUVLSVlRUVFnZ2hoQkRpbnJDdHhlaDZJWVFRUXZ5OVNjbHVJWVFRUWdnaGhCQkNDQ0dFRUVLWVJZSUtRZ2doaEJCQ0NDR0VFRUlJSVlRd2l3UVZoQkJDQ0NHRUVFSUlJWVFRUWdoaEZna3FDQ0dFRUVJSUlZUVFRZ2doaEJEQ0xGS29XUWdoaEJCQzNIY0dqbHY0WnpkQkNDR0VFRUlJVVk4T2J2enF6MjZDcUNjU1ZCQkNDQ0dFRVBjTlgyODNBR1krOXZDZjNCSlJuYk5SMS9IMWRzUFh5K1BQYm9vUVFnZ2hoQkRpRHlaQkJTR0VFRUlJY2Q4bzc2U2U4ZGl3UDdrbG9qb3ovdXdHQ0NHRUVFSUlJZjQwVWxOQjFKcEdvMmI1Tis5eE51d3dXbzNHNkRZRmVibXNXdndSYTVkK3JsK1dsQkJIL00zb1A2cVpacnQxNHdwbnd3NmhLaWsydVUza2lZT3MrTzREb3FNaTYzeWVrdUlpd2cvdDR2eXBJelZ1bTV1ZFFmaWhYWnc2RW9KT3A2dnpPWVVRUWdnaGhCQkNDQ0dFRUtJK3lVeUZHdVRsWkhFMFpETlJFU2RJVFVwQXE5WGc0T2hDd3lZdGVHVEtQRHg5L2V0MDNPek1OQzVGaG5NcDRnU3pYMzZ2bmx0OWIwV2VPTWk1azZFazNMcEJoK0ErUnJmUmFqVkVIRCtBaFlVbEUrZThoRWF0NXBjdi9rMW1laktEUmsxaXlKakhVVnBZL01FdE4yNzMrbCs1ZGpHQ0IwZE5ZdmpFV1VhM0NkMjFnZHMzcjlHa1ZYdWF0KzFjcC9NYzNMR1d2WnRXTUdUTVZEb0U5NjEyMnkwckZuTTI3RERCL1lZUzNQZWhPcDNQVkJzT2JsK0xVcW5rMlgvL0J3L3ZCdlYyYkNHRUVFSUlJWVFRUWdnaHhQOCtDU3BVNDhxNVU2eGMvQ0dGK1hrR3kzT3pNN2dVR2NZRC9ZZVpIVlRRNlhRa3hGN25VbVFZVVpFblNJaTlYcTl0ZlhWRy9hWUllS0QvTU1iUGV0N291dEJkR3dBWU9uYWF5Y0NBbGJVTlVEcXJBY0RDMHBLcFQ3M084bS9mWisvbWxVUmZPc3UwcDkvQXhkMnp5cjV2UC9NWXVkbVo5WEVaZWs0dWJ2ejcyLzlXV1o0VUg4dTFpeEhZMk5yUjcrRkhqZTRiRzMySjJ6ZXY0ZXpxemdQOWh0YnAvT2twZHppMFl4MDJ0bmIwSFRxdTJtMXZYRDdIMmJERFdOdllNbXg4L1NVWGlMOFp6ZTUxdityZms4dG5UOUxub1RIMWRud2hoQkJDQ0NHRUVFSUlJY1QvUGdrcW1CQWRGY0V2WC80YmpVYU5pNXNuQTRhUHAwbXJEbGhhV1pHZWtzU2x5Qk5ZbDNXY20rUGRoVlBJeVV5L1orM1ZhclYveVBFdVJZWno1MVlNZmcwYjA2bm5RSlA3VzFWNGJUUnFOUmFXbGpScTJvb1gzdjJPMzc1K2x4dVh6eEYrZUJjUGpaMW04aGhlZmdGMXY0QUtVaFBqVGE0TDNWMGFJT2s5WkRTT1RpNUd0d25adUF5QW5Ld01YcDgxc3NiemZiWTh4T0IzclZiTHFzV2Y2Tk1ydmJuQWVQQ0I1OTZTQUFBZ0FFbEVRVlRDeGMyVE43NWN6cVpsM3dHbDZaTGVmVzVLdGVlYTg4cjd0T29RWEdPYlZDWEZyRno4SVJxTm1zQm1yYmwxNHdyYlZ2OUE0eGJ0OEE5cVZ1UCtRZ2doaEJCQ0NDR0VFRUlJQVJKVU1Lb2dMNWVWaXo1Q28xRVQwTGc1VDc3NkVmYU9UdnIxUHY2QnRPbmN2VmJITEE4b3VIbjYwS1p6RHpKU2s3aDhOcnplMmx5NUk3dXkxNThZZ1ZxdDR2VlBmNmx6eWlhQWtFMmxIZXpESDV1TlFxRXd1WjFTcWNUUzBncTFXb1ZLVllLRlplbEh6ZDdSbVNkZis1RHdRN3ZvK1dEMUhmU3ZmZkp6bmR0WjBjdlRqS2NQeXMzT0lPTFlBV3p0N0Jrd2ZEd0FhclVLalZxTmphMGRBRGV1bk9mYXhRZ1VDa1cxcjF0UlFRRzUyUmxHMTIxZS9oMXgxeS9oNVJkQXM5WWRBY2pMeWNiUjJUQ0lZZWZneE5aVlMwaUtqOFhUMTUvbWJUb0JrSjJaam91Ymg5Rmp1M2w0VjNQbHBYUTZIV3QvK3BMVXhIamNQWDJZKzhvSEhOeXhsdjFiVjdQc20vZDQ0YjFGMk5yWjEzZ2NJWVFRUWdnaGhCQkNDQ0dFa0tDQ0VmdTJyQ1F2SndzYld6dWVlUDV0ZzRCQ1hRMTlkQVp0dS9Ta1FhTW1BR3hiL1VPOUJoV3FveW9wUnExV0FlQmdZalMrT1M2ZVBrYjh6V2lhdHU1STY0NFBBSEE3NWlyZURScnBPK0Vyc3JhMVE1Mm5RcTBxQVR0N0N2Snl5RXhQSVNzdEJhMUd3NDQxUzhsTVQ2Rnp6NEcwNjlxcnp1MnFxNTFyZjBHdFZqRnMvRXpzSFowQk9MSm5FL3MycitTaHNkUG9PMndjbTh0bURlaDBPb2FPbTBHbkh2MnJIRWRWVXN5Mzc3eEFibllHRC9RM1RFTzFiOHNxanUvYmhyT3JPL05lK3hoWER5OHVSWWF6N0p0MzZUZHNuRUVOaDlOSDlyTG1oMCt4c2JWajlvdnY0dVVYd0o0TnZ4RjJjQ2NQVDNpQ0IwZE5xdE4xYnZydFd5TEw2bHM4L3N3YjJObzdNSFRjZEtLaklyaDE0eXBMUDN1RHVhOThZUFE5RkVJSUlZUVFRZ2doaEJCQ2lJb2txRkJKY1ZFaDRZZDJBZEIzNkZpak9mL3JZc2lZcWZWeW5Mb29yd21odExEQTF0NmhUc2ZRcU5Wc1cvMGpDb1dDUjZiT0EwclQ4L3o4eFp0b05CcG12ZmdPZGc2T1pHZWtrWjJSU2xaNktwcXlRTVkzYnk4a0p5dERuLzZuTW5kUEg1TkJoZWlvQ0pxMjdvUlNxZFF2UzA5SlpPZC9mNkxYNEZFMExSdjVYMW5Zd1owNE9ydlN1dE1EUnRmZnZubU4wMGRDOFBUMXArL1FzVURwNjNSZzJ4cEtpb3RvMUxRVngwSTJrM2o3SnI3K2dhUWwzMkhEcjEvUnVHVmJYTndNUHhOcmwzNUJRdHgxUEx3YjhNalUrZnJsQjdhdFlmZjZYN0YzZEdMMlMrOWhaVzBOUU12MlhXblZNWmdEMjlaZ1pXM0RrREZUeWMvTlp2UHk3MUFvRkV5Wi81bys5Vk92d1k5dy91UVJkcTc5bWV5TU5NYk9lTWJvOVppeWJmVVBITisvRFlEUjB4YlFxR2tyb1BTek1QV3AvK1BiZDU0bjlsb1VQM3o4T25OZithRE9udzhoaEJCQ0NDR0VFRUlJSWNUZmd3UVZLcmw2L2pURlJZVUFCUGN6bmpibnJ5WTNwN1Rvc2JPcmU3VXBpNnB6ZU5kNjBsUHUwSDNBdy9nSGx1YmdEOTI5a2R6c1RQd2FOdUgwa1JEQ0R1NDB1bTlXUmlvdWJwNjRlbmpoNXVHTmk3c1hicDdldUxwNzRlcmhqYnVYci9GejdselB0dFUvOE1qVStmUWI5bnR4NDlOSFFqaDNNcFNHVFZvUzFLSXR1VmtadUZaSUExUmNWTWkyVlV0UUtCVDg2K3ZWVlk2cjArbll2R3dST3AyT1I2Yk0xNmRtQ3RtOGdzTDhQSUw3RGNYUnhaV2Q2MzdCd3NLU3FVLy9IMWZQbjJiN21oLzU3YXQzZVBMVkQ3RzFkeWc5enZKRlJKNDRXRHFyNVlXM0ROSUl0ZTNhaXd1bmp6SHB5WmZSYURSOCtQSk0rZ3daemJEeE01bjJ6QnRzK3UxYmZUREZ3Y21GRjk1YlJIenNkZHBXQ0xBNHViZ3g3L1dQMmZqYk4zUWZPTnpjdHd1TldzMldGWXYxQVlXUmsrYlNhOUFvZzIwOHZQMlk5L3JITEhyL1plS3VYMmJKUjY4eDgvbTM2aTJRSm9RUVFnZ2hoQkJDQ0NHRStOOGpRWVZLcmw4K0M0QzdseThlM2czMHkzT3lNbEFvd05IWnJjNGQ4MytXdE9RN0FIajYxSzJXUXZLZFc0UnNYSTY5b3pNakhwdU5WcXNsSnpPZFF6dldBakJtMmdKeXM3UEl5Y3JBemNNYk4wOGZYRDI4V2Jub0F4UktKUi85dktOT3IxbjNBUTl6YU9kNmRxLy9sZmJkZXVQbTZZTk9wK1AwMFgxWVdGclN1ZWRBdm54akFRQXZ2TDhZQzR2U2ozUGtpWU1VRnhYU2Q5ZzRveWw5Ymx3K1I5ejFTMWhaMjNEeHpESE9ud3BGbzlGd1Bqd1VlMGRuUmsyZXkrcnZTd3NyUHpSMkduNE5HK01iRU1UMVMyZTVjdjRVU3o1K25TZWVmNHVOdjMzRHhUUEhzYlN5NW9rWDNzRTNJTWpnUEQ0TkdySHc3VzhBVUt0S2NQZnlaZCtXVldpMVdvWlBuTVg0V2MrejdPdDNPWC9xaU1GK3kwMjhIaGZQSE5mLzdPYnB3eHRmR3Q4eU95T05aZCs4Uzl6MXl3QU1HZnM0QTBaTU1McXRiMEFRODE3N2lNVWZ2c0x0bTlmNDdQK2VaTUtzRitqd1FGOFRyUkJDQ0NHRUVFSUlJWVFRUXZ5ZFNWQ2hranUzWWdEd2E5Z1luVTdId2UzLzVjaWVUZVJtbDQ3MnQzZDBvbXZ2d1R3MGJocDI5bzUvWmxQTmxsNFdWUER5RGFqVC9wSEhENkJXcTlBV2FIajdtVWxvTkdyOXVvN2QrK3RURUZXdU43RGhsNjhvTE1oRHJTckJ5dHFtMXVlMXRYZmdrU2xQc25MeFIyeGE5aTJ6WG55WFN4RW55RXhMcG5QUGdiaTRlOUtzYldlT2htem04TTcxUERocUVqcWRqcU1obTFFb0ZQUVpNdHJvY1gwRGdsQW9GS2hLaWpsNWVEYzJ0bmFVRkJlaDAra1lOWGx1YWZCazBod1VTaVdEeTlKV0tSUUtaaXg4azZXZnZzR05LK2Q1LzhWcGFOUnFiTzNzbWZuOFd6UnJZendOVXpsTEsydG1QUGNtWDd3eG53UGIxdEErdUE4Tkc3ZWdlYnZPdFU0NWRQTHdicFByTHA4N3lYOS8rSXk4bkN5VVNpV2pwc3pUcDNjeXhUK29HYys4K1I5Ky9mTGZwQ1hmWWRrMzd4TGNieWdqSHB1Tm83TnJyZG9taEJCQ0NDR0VFRUlJSVlUNDN5WkJoVW95VTVNQmNIUnhZKzNTTHpnVnVzZGdmVUZlTGtmMmJDSTZLcEtuM3ZpOFhvbzQxMVhpN1JpK2V2UFpHcmZUYWpVQWhCL2FXZVY2YWpMeitiZG8zTElkQURaMjlqZzRPcVBUNlVoUFNjVEcxbzdSRldvSVZPYmc1RXhoUVI3NXVUbTRlbmdaM1NZL041dTA1RHMwYXRySzZHeUd6cjBlSlB6d0xpNUZoblB4OURGQzkyd0VvTTlEWXdBWSt1aDB6b1lkWXUvbWxYVHVPWkE3Y1RkSWlvK2xYZGRlZUhqN0dUMm5vN01ycjM3OEU3YjI5dGc3T25QMS9CbCsvdUpmTkczZGtXNTlTMU5lK1FZRU1ldkZkd3oyMDJnME5BaHF4bzByNTlHb1N3TXJMVHNFNjlOQjFjVEQyNC9Sank4Z0lmWTZEUnUzQUtEbmd5UHArYUJadStzWkN5cWtKc2F6ZGRVU2ZmRnZXM3NIcGozekJpM2JkNnZ4ZU1WRmhiaDVlTFB3blc5WnRmaGpMcDhONTFUb0hzNkdIYUxYb0pFTUdERUJKeGYzMmpWU0NDR0VFRUlJSVlRUVFnanhQMG1DQ3BYazUrVUFFSFBsUEJrcFNReWZPSXR1ZlliZzRPUkNTdUl0OW14WXhzVXp4MG1LajJYejh1K1lzdUQxUDYydE9xME9kVmt4WkhOb3RWcTBXbTJ0enFIVmFtbmQ0UUUrL21XbnZ2YkFENS84Zy9TVVJJWStPZ05uTncrVCt6cTV1cE9XZklla2hGaXlNMU5KUzc1RFdsS0N3YitGQmFWRnBQLzExU3FUdWZ6SFRIdWFMOTZZejlxZnZxQWdMNWVtclRvUTJLdzFBSGIyamd5Zk9KdTFTejluMDdMdjlETktob3g1dk5ycktpK0VYRnhVeU1iZnZzYld6cDVKVDc1c05MQ2hWcXM0c1c4Yis3YXVKajgzR3d0TFM5cDE2VVZVWkJqbndnOXo1ZHhKdXZVWlFvOEhoK1BYc0VtVi9kOS9ZUnFaYWNsOHRqeUVCL29QUTl0SFUyM2JhbXYvMXRXRWJGeXVuMEhpMTdBeDA1NzVKMTUrQWJ3OHJUUklVdkg5cSt5TnVhVXpPdDcvY1F1elhueUhRenZYRWJKeE9hcVNZZzd2MmtEa2lZUDg0L1BmNmpUYlJBZ2hoQkJDQ0NHRUVFSUk4YjlGZ2dxVmFNbzY2Vk1UNDVrOC96VzY5aDZrWCtmWHNBa3pGdjZiSlIrOXl2Vkw1NGc4Y1pEaEUyZWJISVYvcnpVSWJNcG55ME9xM1NZOUpaRVBYNXFCamEwZDczNi9FYVdGUlozT1ZkNGhmZWJZZnE1ZE9FUERKaTMxc3dVQWNyTXpTVTJNSnpXcDdML0VlSkp1eHdLdzlOTTNqQjdUd2NtRndHYXQ4ZlJwWUhSOU9kK0FJSG9PR3NXeHZWc0FHRGpxTVlQMXdmMGU0dGkrTFZ5S0RBT2dUZWZ1K0FlWk4zdGc4N0x2eUVwUDViRW5YOGJOMDhkZ1hVWnFFcWRDOTNBeWRBL1pHV2tBdE92V20xR1Q1K0xoM1lEMGxEdHNYZmtEVVJISE9iWnZLOGYyYmNYWFA1RDJ3WDFvMjZVWEFZMmJHejJuMHNLQ2oxK2RSV3BpdkZsdHJPazk5dlVQUktOUm8xUXFHVEJpSWtQSFRjZkMwaEt0NXZmZ2hibnZ1MEtoWU9DSWlYVHEzcC9OeXhjUkZYR0NoOFpObDRDQ0VFSUlJWVFRUWdnaGhCQUNrS0JDRlFxbEVwMUdnMS9EeGdZQkJmMTZoWUlCd3lkeS9kSTVkRG9kMXkrZHBWdmZJWDlDUzgxejRkUlJBSnEwYkYvbmdFSzVuTXgwTmkvL0Rnc0xTeWJPZVFHbFVxbGZ0K2k5bDBoTk10NUo3dUh0UitPVzdmRDA4Y2ZUcDRIK1gydGJPNE5qVktkdGw1NGMyN3NGaFVKUkphMlJRcUZnOU5RRkxIci9KUUFlSERYWnJHTkdIai9BcVNNaHRPdldtK0N5dEVjQVdlbXByUG5oVTI1Y0xuMlBBWnEyNnNCRGowNm5hYXNPRmE2ckFVKzg4QmEzWTY1eVlOdC9pWW80VGxKQ0hFa0pjZVRuNXBnTUtsUTBjT1JqSnRlRkg5cEpRVjV1amNkbzI3VVh2WWVNcGx1ZndUUnMwbEsvdkh6bWdsS3BySFdoYkRkUEg1NTQ0VzJ1WHpwSDA5WWRhdDVCQ0NHRUVFSUlJWVFRUWdqeHR5QkJoVXJzN0IzSno4Mm1jWXQySnJkcDFQVDNqdHVNdEtRL29sbDFvdFBwT0JsYW1uKy9UWmNlQUpRVUY3RnkwVWNBUFBIQ1cyWWZTNnZWc25MeFJ4VG01ekYwM0hTRE5EOWFqWWIyd1gzSXprakZ3NmNCWGo3K2VQajRrNVdld3JKdjNpV29lVnNtUGZtS3dmSENEKzdrK1A3dFRIdm1EVHg5L1dzOGY4aW01ZnByMnJKaU1YTmVmdDlnZlZKQ3JQN25HNWZQRWRTOFRiWEh1M24xSXY5ZCtnVk9MbTZNbXZ3a3FZbnhaR2Vta1ptZWdxT3pLOVkydGxqYjJOS2wxeUI2RDNrRTM0QWdrOGRxMktRbE14YStTVlo2Q3FlTzdPVmMyQ0VHanB4WTR6VUJqSGhzdHNsMUY4OGNNeXVvQURCMit0TlZscWxLU29EU0l0RjFWVk1CYWlHRUVFSUlJWVFRUWdnaHhOK0xCQlVxY2ZQMEpqODN1OXFSM2JaMkR2cWZLNmFZdWQ5Y1BYK2FsRHUzc2JTMG9sUDNBVURwNlBXb2lPTzFQdGFPTlQ5eTQvSTVuRjNkOGZCcFFNaW01YVRjdVVYUzdWaTBPaTJ2ZnZ4VGxYM0sweHJkaXJsaXNQeksrVk5zK08wYnRCb05WeStjcmpHb0VIbmlJTEhYb21qZXRqTlpHYWxjT1hlS1M1Rmh0T2xjR2lncHlNdGx6NFpsV0ZoWW9yU3dZUC9XMVhUck04UmtqUWFBMzc1Nkc3V3FoTHdjRlIrK05NTmczWU9qSmpGNTNxc29sRW9XZi9BeTE3OCthOVpyQk9EaTVzbkxILzFvOXZiM1VsRlJBUUEydHZaL2NrdUVFRUlJSVlRUVFnZ2hoQkQvS3lTb1VJbC9ZRFBpYjBhYlRPVURrSnVUcWYvWjBkbjFqMmhXcmVsME9uYXQrd1dBemowSFl1ZmdXT2RqbFJRWEVicDdJd0E1V1Jtc1d2eVJ3ZnJXbmJvYjNjL2UwUWtQYnovU2toTEl6YzdFeWNXTnF4ZE9zL3liOTlCcU5EdzBiaHE5aDR5dTl0ekZSWVZzWC8walNnc0x4a3g3aXJTa0JINzV6MXRzWGJXRWxoMjZZV0ZoeVk2MVA1R2ZtODJEb3laaFlXSEIzczByMmJaNkNZOC9iYnlXQTRCUFFCREZONjdnN3VXTGg3ZmY3Lzk2K3RDd2FTdjk2NVdhR0U5SmNaSFpyNVZhWlg3aGJFQmZTUGxleU0vTkJzRCtMdDU3SVlRUVFnZ2hoQkJDQ0NHRXFFaUNDcFcwN05DTjhFTzd1SEhsUEhrNVdVYURCbGZQbjlIL0hGaERtcDAvUy9paFhTVEVYVWVwVkRKbzlKUmE3MTlVa0krVnRRMFdscFpZMjlqaTdkZVFrcEppZkJvMHdzZS9FZDROR3VIVG9QUmZlMGNuazhkcDJyb2o2U21KWElvNGdRN1lXRFpEWWNEd0NUdzBkbHFON2RpNTltZXlNOVBvTzNRc1B2NkIrUGdIMHJobE8yNWV2Y2pSUFp0cDJLUWxKdy90d3RYRG15RmpwcUxUNlFnL3RJdXpZWWZwUFdTMHlUUldzMTU4QjJzYlc3TnJEZFJVTERrL041dC9QelhCckdOVk5IemlMSlByUW5kdElLOHNNRkFYdVZrWkFEaTV1dFg1R0VJSUlZUVFRZ2doaEJCQ0NGR1JCQlVxYWR1NUo4NXVIdnFpeEpWSHV4Zms1ZWp6K3pkbzFJU0dqVnY4R2Myc1ZscFNBbHRYZmc5QXI4R1A2Tk1RMWNiVmkyZlk5T3MzakpvNm42NjlCL0hTQjB2cVZPaTViWmVlbkR5OG01M3JmaUUvTnh1bFVzbVlhVS9SNTZFeFFHbHRCWldxaE00OUIrTGc1R0t3NzgxckZ6bStieXV1SGw0TWZmVDNGRVVqSjgzaDEvKzhnNFdsSld1WGZvNU9wMlBjakdld3NyWUJZT2k0NmF6NytUOXNXYkdZaFc5L2E3UmROcloydGI2V2UrSEJVWk5Ncmp0MUpPU3VnZ3FwaWFXemJkdzhmZXQ4RENHRUVFSUlJWVFRUWdnaGhLaElnZ3FWV0ZoYU1tcnlrNnhjOUNGbnd3NVRVbHhFMzZIamNIWjE1ODZ0R1Bac1hFWldlZ3BLcFpLeDA1K3BzditPTlVzNXZuOGJmWWVPWmRqNG1mcmxhY2wzRExZcnpNOHp1YTR1UVFEOWNRdnkrUFUvYjFGU1hJUzdwMCsxSStHclU1U2ZSMTV1TnBscHlRQW1Bd29hdFpyYk42OWg1K0NJVDROR1ZkYmIycFhtODgvUHpjYlczb0hwei95VEZ1Mjc2dGRmdjN5T3lCTUhzWE53cEd2dndRYjdibDYyQ0oxT3g0VFpMK2lQQXhEWXJBMy8vTThLdHE3OG5yVGtPM1RyTTBSZlh3RWd1UDh3RHUvZVFHcGlQRW54TjgyKzVvelVKRzVldTBqc3RTaGFkK3BCbTg3RzB6cjlWZHk2VVZyTG9yb2kwMElJSVlRUVFnZ2hoQkJDQ0ZFYkVsUXdvblBQZ2FUY3VjWGV6U3U1RkJuT3BjaHdnL1VXbHBaTW12c3lqVnRXVGExemJOOVdTb3FMT0xKbmswRlE0YU9YWjFiWjF0UzZtbEx0bUZKY1ZNalBYN3hKVWtJY1Z0WTJUSHZ1WDFqYjJOYnBXRG5acFhValhOMjlxcHpqMW8zTHhGeTlTTXlWQzl5NmNRVlZTVEdUNXIxaUVGVEl5OGxpejRiZkNEdTRVNytzUWFNbU5HL1h4ZUI0YVVrSkFQZ0ZOSzdTaGptdnZNK1ZjeWRwMmI1YmxYVVdscGEwNjlhYnBJUTRSazliWUxCT3FWUXlkY0UvY0haeng4bkYzZWoxbFJRWEVYOHptbHMzcm5BcjVncXgwWmZJeVV6WHIyL1d0clBSL2VyYnZhcXBVSkNYdytWekp3Rm9ZdVJ6S29RUVFnZ2hoQkJDQ0NHRUVIVWhRUVVUaGo0Nmc4WXQyeE82YXdOeDF5OVRVbHlFazZzN0xkcDFadURJeC9EeURUQzZYNi9Cb3ppK2IxdU5CWWpyVzI1MkpqOTkvay9pYjBhalVDaDRiTzdMUmxNeldWbFo2Mzh1eU1zMVdROGhJeVVSQURjdkgyS3ZSWEhtMkg1aW95K1JGSDhUblU2bjM4N1J5WVZXSFlMeEQyeFdkc3djUW5kdkpIVDNSa3FLaTdDMXMyZkFpSWtjM3JtZW1Dc1hPTFJ6SFFOSFRBUkFxOVdTbEJDSHBaVTFQZ0dCVmRyZzVPSkdjTCtoSnErNWVkdk9ORGZSK2U4ZlZOcWVpbTB0RjNzdGlrWHZ2NFJXcXpWWTd1YnBRNU9XN1dqY3NqM04yM1F5ZWQ3Nk5MaVc5UzdLcjZlbVNoQ2JseStpcExnSW53YU5DTGdQVTNRSklZUVFRZ2doaEJCQ0NDSCttaVNvVUkwVzdiclFvdExJK3BxTW5EU1hrWlBtVmxsZTE5a0g1b2lPaW1UVjRvL0p6YzVBcVZReWFkNnJkT3JSMytpMmxsYldPTG00azV1ZFFjaW01UXg3ZEFhMjlnNzY5VnFOaHBpckY3aHcraWdLaFFLL2dDQXVSWVp6NHNCMkFCeWRYV25hdWlQTjJuU2lTYXYyK3RrSnlYZHVzV25aZDV3OHZCdFZTVEVLaFlMZ2ZrTVpQbkVXVGk1dXVIbjZzUHI3ajlteFppbHFsWW9IUnozRytmQlFWQ1hGTkduVkhndUx1LzhvcWtxS1N3TVo5ZzVZV0ZpaTArbUlPSDVBZjkzbC9JT2FvVlJhNE9ydVJkTTJuV2pXcGlQTlduZkN4ZDNUNUxFL2ZyWDZORks2U2dHS212UWFOSXI4M0d5RDJTem1pSTZLQk1DNW1yYnVYUHV6L3JyL243MDdqNnVxenY4NC9tTGZCR1FUUkJSQzNNVmRjY1V0MTl6S1RNdk1jbG9tcC9VM2JUUFZ0RXhUMHpMVGJqblphcWE1VzJxcGFlN2lob3FpaUtBb0tvb2dDTEpmN3YzOUFkeEVkcVd1d1B2NWVNeGo3am5uZTc3bmN6MlNlajduKy9tTXZldWhhamVqRmhFUkVSRVJFUkVSRWFtS2tncDFXRmJtSlZaOS96bTdONi9CWkRMaDZPekNYWDkrcnNwZUFIMkczc0xhcFhQWnVuWTVXOWN1cjNCYzUxN2hPRGR5bzIyWFhveS8rMkZDMm5mQkx5Q296RVBxYno3OEoxRzd0Z0JnWldWRmgyNTl1WG5DWGFWV1NuVHZONVRVNUxPc1hUcVhOVXUrWnVPcWhlVG41UllkNnp2MFduOEpTcm1RZEpyL3ZsQlVDcWtvcVdBMHIwWUliaE5xSG1kbjc4QUw3OCtqa1Z2akdzMWRtd2FNdUxYS01Xa3A1M252SDQ5ZzcrQ0lqWTBOUnFQUjNPT2l3eFU5SkVyazVlYXc1TXYzelFtRm9lUHVwRzNubnJVYXQ0aUlpSWlJaUlpSWlEUnNTaXJVWVJucEY0bmF2UVdUeVlSL1lFdW1QZko4aFdXWnJqUnN3dDA0dTdnU0hibURqTFJVaktiZjNySzN0cmJCMWIweHJUdDJOei80YnVUcVh1bEQ4TDVEeHhKellEZmQrdzBsZk5URUNtTVlmdXMwbWpSdHp1cnZQK2RpOGNQeDBCNzlLeTF4VkJPK3pRTHhiUlpJb2FFQW85R0l5V1RDM3Q2QjRMYWRHRDI1OUVxRG1pUVVvT3FWSmxtWmwzaHA1cVFheDF3WkQyOWZyS3lzeklrRUFMZkdudlFZTUp6d1VSUExqUC95M1g4UWQvZ0FBSVBIVEdiVXBQdHFOUjRSRVJFUkVSRVJFUkVSSzBQVzhiSkY1K3VBd2JjOWJ2NjgrZWNmTEJpSlpSM1p2NU16SitNWk1tWXkxalkyRm9zalB5KzMyazJoVFNZVEZ5OGtBVlo0TlduNit3WjJuZkx6Y2pHWlREZzRPbFU1Tmk4M0IydHJhK3pzSFVydC8rNlRmNU41S1kySG5udnptbUl3RmhaU1dHakEydG9HRzl1Szg0REpaeFA1OUkybkdYWEhESG9PcUg0RDZNLy84eUlBMHg5N3NWU1pxTjlMK01oeDVzKy9MbjMvZDcrZWlJalVMVjkvL3pOZmZmK1Qvb3dRRVJFUkVSRzVRV21sUWgzWHJrc1k3YnBVWHU3b2oxRGRoQUlVbFVqeWF1TC9PMFpUZTJyeXZTcEtQTnoxOEhQWEZZTzFqVTIxRWtaTi9Kdno5LzkrVStQRXdKLysrczlyRFUxRVJFUkVSRVJFUkVRYUdHdExCeUFpdGVlUFdHa2dJaUlpSWlJaUlpSWlEWmVTQ2lJaUlpSWlJaUlpSWlJaVVpMUtLb2lJaUlpSWlJaUlpSWlJU0xVb3FTQWlJaUlpSWlJaUlpSWlJdFdpcElLSWlJaUlpSWlJaUlpSWlGU0xrZ29pSWlJaUl0VmdNQmpJejh2RGFEVFcrTncxSzFadzdNaVJLc2RkenN6a3g0VUxTWWlMSzlyT3lLanh0ZVQzOWVWSEg3RnY1ODR5Ky9mdDNNbVhIMzFrZ1lpS25EdDdsc3hMbDZvY2R5UXFpck9KaWRkOXZlT3hzU1FuSlYzM1BGSjlEZjBlNzl1NXMxYSsxNVd5TGwrbUlEKy8wakdaR1Jsa1hiNWM3VGtQUmthU25aVlY3ckZqUjQ0UXRXZVBlVHNqUGIzSytScjZmUmNSa1J1VGtnb2lJaUlpSWxYSXpzcmk5ZWVlNDhYSEhqTS84SytKRGF0WGN6dzJ0c3B4T2RuWmJGMi9ubk5uenJEbGwxOTQrOFVYeTMyQWZUdzI5cnIvbDNyaFFvMi9oMERNd1lNa256dFhabi95dVhQRUhEeG9nWWlLdlB2S0s2eGZ2YnJLY1Y5OS9ER2IxNjI3N3V2Ti9zOS8yUERUVDBCUndtM3VwNSt5Wi92MjY1NzNqL0x0N05uTWVlKzlNdnVmZmVnaG5uM29JZkx6OGl3UVZlVWE4ajIrbEpiR29tKys0ZnN2djhSa010WGF2R3QvK0lHWG4zeVNjMmZPVkRqbXRhZWY1cE8zM3FyV2ZPZk9udVhiMmJOWnRYaHh1Y2MzcjF2SG9tKytBWXErMDl2LytBZno1OHdoSnp1N3dqa2I4bjBYRVpFYmw2MmxBeEFSRVJFUnVkRXRtemVQck14TUFINWF0b3lIbjM0YWErdmFmei9IeXNxcTVBTjlCZzdrM0prekxQamlDekl1WFdMZzhPSG1jYlAvODUvcnZsYjRzR0hjY3Z2dDF6MVBmZlhzUXc5VmVHekQ2dFZzcU9BaFgzbm4yZHJhOHNMYmIvUHlrMC9XV254dnpwNWRhM05kcjV6c2JETFMwMW4wOWRmRUhEekk3ZE9uNCtqbytJZGN1N0w3ZENWSFIwZGVlZjk5OC9hUmd3Y3hGQlJnTkJwL2w1L2wrc2FTOXhoZzQ1bzFGQm9NM0hMNzdlYi9UaTR1ZmpoZkhVRWhJZlRvMjdmTS9waURCM0Z3ZEtSSjA2YTFFdWVtTld1d3RyWm15T2pSNVI2M3M3T2pzTEFRQUhjUEQyNmJPcFVsMzM3THllUEh1ZnZCQndrSUNxcVZPR3FMcGUrN2lJamN1SlJVRUJFUkVSR3B4TmIxNjRuYXU1ZTJIVHZpNisvUHByVnIrWG5aTWtaUG5GanIxeXA1dUdreUdyRzFzMlBTOU9tMENBNm1RNWN1WmNaMjY5MmJQZ01IWHROMVBuN3p6ZXVLc3lFWWU4Y2Q1ZTcvY2VGQ1dyVnJSOXZRMEZMN1l3NGU1TmlSSStXZVoyMXRqYTJkSGYySERxMVJERnZYcjhmSjJabnVmZnJVNkR5QXZOeGM4aXNvNjJJb0tDQ3puTkphcm01dU5iNU95WGwvZnZwcFZpNWF4UFpmZitYQytmTTg5dnp6Mk5qWVhOTjhOZEc2UTRkS2p4OC9laFNEd2NDb3EzNWUrdzRhaE1GZ3FOTUpoWVp5ankrbXBMQnp5eGJhZGVwRTYvYnR6ZnQzYjl0VzdUbU1SbU9acE1MWnhFVFNMMTZrWjc5K3RmTDc0R0pLQ3Z0MzdhSlgvLzU0K2ZpVU84YmV3WUZDZzhHODNUVXNETDltelpqM3YvOVYrem9ONWI2TGlNaU5UVWtGRVJFUkVaRUtSTy9mejhwRmkzQnYzSmhKMDZmajZPeE0vTkdqYkZxN0ZtOWZYM3IxNzM5TjgxYjFkdlh5K2ZOWlBuKytlWHZwdDk4UzFMSWxEei96akhtZm03czdMWUtEcituNlVyV0tFZ0FweWNtMDZkQ0JkcDA2bWZkbFoyWGg2ZTJOdDY5dnBZbURrb1REeWtXTE9IbjhPUGZPbkltTHEydUY0N2V1WDA4alY5Y0tFeHluRXhKS1BVQk1TMDNsU0ZRVUFFZWpvOW14Y1dPNTV4Mk1qT1JnWkdTWi9kZXorc0hHeG9ieFU2YlFOQ0FBSjJmblAreWg0NThlZTZ6Q1l3Y2pJNG1OamlZb0pJU3dBUU5LSGFzcnEzUjBqNHRXaDFrQll5ZE5Bb29lcWpzNE9wYjdYWjU5NkNGOGZIMTU2dFZYcTV3M01pSUNLT3ByVUY2NW9wcitIdmxsNVVwczdleTRlZXhZQUFvS0NyQ3pzeXMxeHQ3ZUhpZ3FLMlJyVy9RNHhzZlhsK2t6WjVLUm5zNyszYnZwMHJPbjdydUlpTnp3bEZRUUVSRVJFU25INFFNSG1QZlpaOWpaMnpOOTVrd2FGYi9wT2UzaGgvbjQzLzltMmJ4NUFOZVVXS2pvSVhGK2ZqNXJsaStuWGFkT2hMUnRXK3FZVytQR1pjWkg3OTlQODZBZzg3R0NnZ0srL2ZSVEJvOGVUVkRMbHFYR3BxV21zbTNEaGxKbGxLUnFaeE1UY1hWM043L3A2K1RzekZjZmYxenFJZDM4T1hOSVQwdmpyeSsvWE9WOCtYbDVSR3phaExldmI2VUpoZXBZdDNKbHFUNE9NUWNQbXJkblB2c3MvczJibHpsbnlkeTV0QWdPcG1lL2ZoWE91MmJGaW1wZFB5a3hzZHl4YWFtcDVvYXh3YTFiMDZwZHUyck5WNXV5TWpOWjl0MTMyTnJhY3Z1MGFiK1ZGcXRqR3ZvOWpqMThtS2c5ZTdoNXpCaThtalRoY2tZRzc3ejBFcjBHREdEMGJiZGQ4N3lGQm9NNXFYQTBPcHFqMGRGbHh0UWtxWkIwK2pTUkVSRU1HenNXVnpjM1RpY2tNT2Y5OTVsdzU1MEVoWVNRbnBiR3BZc1h1WEQrUEFCelAvbUV6SXdNMHRQU3pLWDFTblRvMHFYQjMzY1JFYm54S2FrZ0lpSWlJbktWaU0yYldURi9QalkyTmt5Zk9aTm1nWUhtWTQwOVBQalQ0NC96di8vK2x5Vno1NUthbk15SUNSUEtsTTg0ZGZ4NHFUSkRWOWJocitpdDBmeThQTllzWDA2TG0yNnFzbFJPWGw0ZXkrYk40NlpXclpqNjRJTUFSTy9iUjh5aFF3d2FPWktJVFp2bzFyczM5ZzRPQU96ZXVwWHR2LzdLd0JFamF2NEwwb0M5LzlwckRCazltaEhqeDdWa2pTY0FBQ0FBU1VSQlZKZDdQRDh2aitPeHNiVHYzSm0wMU5SeXg5amEydUxxN2c0VUphc0tDZ29JN2RidHVtT2JmTjk5RkJTWFFYbjl1ZWZvMGJjdnc4ZU5BNHJxdFFlV3M1Smx5ZHk1ZVBuNFZKb01xNmhmeE5YT25UM0x1Yk5ucXh4bmlRZVBTNHY3b0F3Zk53NGZQNzh5eDB0V0MvM3pndy9NUHlOWFM0aVBaLzJxVlp5TWo4ZFlXSWlQbng5aEF3WVFGaDVlYnBJaU9TbUpYMWF0SWk0bWhyeWNIRHk4dmVuV3V6Y0RodzNEeHJic1A3MnJNNzRoMytPODNGeVd6WnRIazZaTkdUeHFGQUNybGl3aEp6dWI0TmF0cjJ2dVEvdjJrWFg1TXNQSGpXUG9MYmVVT3ZiaDY2K1RmdkZpdGVjeW1Vd3MvKzQ3R250NkVsNmN0UDE1K1hMeTgvSklTVTVtL3VlZmx6a25MVFVWRDI5dm1nY0Y0ZTdwaVllbkorNGVIalQyOU1UVzFyWkIzM2NSRWFrYmxGUVFFUkVSRVNsV1VGREFpdm56MmIxdEcwN096dHp6OE1QbFByenk4L2ZuNGFlZTR2TVBQbURqbWpXY09IYU0yKys1cDFTelQwOXZiOFpQbVFMQWlnVUxhTjJoQSsySzYvRG41K1dSazUxZGFrNG5aMmRzaTB0bEdBb0t6UHZUMDlKbzFLaVIrVmdKQndjSFJrMmN5TUl2djZSbmREU3RPM1JnOTdadCtQbjc0Kzdod1p6MzN1TmlhaXFqYjd1TndzSkNkbS9mVG1pM2J0ZGNXMXZLZDJEUEhnd0dBMUY3OXhLMWQyKzVZNW9GQnZMWTMvOXVIZy9VU2xMQjJjVUZYRnpNMjNiMjlyaDdlRnozdkpXVlNybVlrc0ovWG5vSlEzRmQrSzVoWVV5Wk1lTzZyMW1iOXUvYXhhRjkrL0R6OTJmUXlKSFhOTWZCZmZ0WS9QWFhOSEp6SXlBd2tJejBkTTRtSnJMc3UrOUlURWhnMHZUcHBjYkhIajdNTjdObVVWQlFnRy9UcHZnMmJjcnBreWRaczN3NUorUGl1UGVSUjBvbElxbzd2aUhmNDVXTEZuRXhKWVYrUTRhd2Y5Y3VNdExUaVl5SW9IdWZQclR0MlBHYTV6V1pUUHo2ODgvWTJ0b1NGaDVlNWxqSytmTTB2V29sZ05Gb1pQN25uOU10TEl3MlYxMDdZdE1tRXVMajZkRzNML3QzN2VKaVNnckhqaHhoNFBEaGhJV0g0KzdoWWY3ZmthZ29mbHE2bEtrUFBZUnZKYzJoRy9KOUZ4R1J1a0ZKQlJFUkVSRVI0R1I4UEF1Ly9wcVU4K2Z4YnRLRTZUTm5sa29TdlBYQ0M2UmV1R0IrS09QajU4ZWpmL3NiOHo3N2pQaWpSM24zMVZmcDFiOC9nMGFPeE1QTGkwWnVidlFkUEJnb1Npb0VCQWFhdHlNMmJ6YVhUeXB4NjlTcDlBNFB4ODdPanJ5OFBQUCsxVXVXY09MWU1aNzU1eit4SzY3SFhhSmJXQmk3Tm05bXhZSUYzUFhBQThURnhERGh6anZ4OVBZbWZOZ3dOcTFkUzgrK2ZUbDUvRGdaNmVubTYwdnQyYlZsUzFIUGpYdnZwU0Evdjh3OUFuQjBjakovam8yT3h0YldscDFidGxSci9zdVptZnk0Y0dHWi9XTW1UYXEwcEUvbXBVdkV4Y1NVZSt4aVNncjdkdTRzdGE5cldGaTE0bG0xZURITkFnTTVHUitQZi9QbUhOaTltNEhEaDlNMElLQmE1Ly9lTWk5ZFlzV0NCVmhaV1RGeDJyUnJydisrL0x2dkdETnBFbjBIRHpiL09wZVVSTnV6ZlRzZHVuU2hmZWZPUUZGTi91OCsrNHpDd2tMdWV1QUJPdmZvQVVEVzVjdDg5dTY3eEJ3NnhQNWR1OHkveGpVZFg5bDNyYy8zMkdnMEFyQnR3d2FzcmEweEdvMDA5dlJrWEhHeTlsb2RpWW9pNmZScGVnOGNTS09yU3BDbEpDZVRtNXVMWDdObXBmYm5aR2NUZi9Rb0IzYnY1dVl4WXhoNnl5M20zeGNsRCtIM2JOL092bDI3S0RRWWFPenB5YzFqeG1EdjRGQ3FITkhaVTZmTTg1WEhaREpSYURDVVNTSmZxYjdmZHhFUnFSdVVWQkFSRVJHUkJxM1FZR0RwdkhuczNiRURrOGxFcCs3ZG1UaHRXcWtId1JWeGNYWGxnU2VmWk5QYXRhejc4VWNpTm05bXo0NGRQUGV2ZjVuTDNWVG1ueDk4QU1DTFZ6U2JkWEJ5SWpjbkI0RGMzRndPSHpoQW13NGR5bjFZYldWbHhkakprL25valRmNDRzTVBjV25VaUI3RkQ3QUdqeHJGbmgwN1dMRmdBWmZTMDdtcFZTc0NyK3F6SU5jblBpYUdVeWRPTUhyaVJGcTJhY09uNzd5RHE1c2JFNmROSzNyVHVCd2xEeUMzcmw5ZnJXdmtaR2VYTy9hVzIyOHZONm1RbXB4TTNOR2pOUGIwWk1FWFg1UTc1OG40ZUU3R3g1ZmFWNTBIajRmMjdlUFF2bjNjLzhRVHpIbnZQWHo5L2ZIMDltYjUvUG44K2FtbmJvaStCWXZuemlVN0s0dCtnd2RmVnlQenNBRUQ2RGRrU0tsOTdUdDNadUR3NGF4ZnRZcWRXN2FZa3dwYk4yd2dKenViUVNOR21CTUVBQzZOR2pIcTFsdjU0c01QaVl5SU1QOGExM1Q4MVJyS1BSNHphUklqSjB6QXlkbVpIeGN0WXVmbXpVeSs3ejRjSFIydmVVNmowY2pQeTVaaGEydkw0SkVqTVJRVWxIcUFIMy8wS0FBdDI3UXBkWjVMbzBiYy8rU1RmUFhSUjZ6NzhVZE9uenpKbEJremNIUnlJbXpBQURwMjdZcXJteHViMTYxanpZb1ZqSjh5cGR5eVdpVzllWklTRXluSXp5YzFPWm1VNUdSU0wxd2d0ZmovQnc0Znp2Qnl5cTAxbFBzdUlpSjFnNUlLSWlJaUl0S2cyZGpha3BlYmk1T3pNK01tVDY3Mlc1MGxyS3lzR0RSaUJLRmR1N0p5OFdLOGZIeXFsVkFBeW4zbzVPTGlRblpXRmdEN0lpSW95TTlud0xCaEZjNFJFQmhJMTdBd0lpTWl1SG5NR095S0g1RFpPemd3WXZ4NEZuMzlOUUIvdWlKeElkZlBaREt4ZXRreUdybTUwV2ZnUUt5dHJRa2ZOb3psMzMzSGYxOTVoYnZ1djcvYzBsbVZsUi9KeWM1bTFsdHZrWmFheXN4bm51SDkxMTdEeDllWHAxNTl0ZEpZU2hxbjd0bTJqUjBiTjlMSTFaVVgzM21ITjJmUDV0TjMzdUZ5WmlaUHZmSkttZk1LOHZONTdabG5hTmFpUlpYZk4vUFNKWmJPbTBmYjBOQlNkZFJIakIvUHU2KytTc1NtVGZRWk5LaktlWDVQZTdadkorYmdRUnA3ZWpMeTFsdXZhNjZLbXQxMjd0R0Q5YXRXY2Zya1NmTytrZ2E2NVowVFVOeVA1VXp4UGJxVzhkQXc3N0dUc3pNQVVYdjJFTEZwRXplUEdYUGR2UlMyYmRqQSthUWt3b2NQeDhIUmtmZi85Uy9hZHV6SXlGdHZ4Y2JHaGtPUmtWaGJXNWRKS2tCUlA1MC9QLzAwODJiUDVraFVGQisrOFFiM3pweUpqNThmOWc0T1hEaC9udldyVjlPcFJ3OXp3dW5NcVZPY09IYk1uRGhJVGtvQ1lQbjgrZVo1SFIwZDhmVHh3YmRaTXpwMDZVS3I5dTNOeHhyaWZSY1JrYnBCU1FVUkVSRVJhZkFtM0hVWFZoU3RQTGhXWHNVbGswd20wM1hGNHVMcXl1WE1URXdtRTF2WHI2ZGxtellFVmJIQ29LUko5SVh6NTB2dDc5S3pKOHZuejhmS3lvcmdjaDZTeWJWTHYzZ1JrOUhJeUFrVHpNbWhqbDI3RXR5Nk5ZdSsvcHJQM24yWGg1OTVoaFkzM1ZTdCtmTHo4dmpxbzQrNGNPNGNVeDk4RVArcmFycVhaOFdDQlVUdjI4ZWw5SFNnNkMzb1hnTUdFTnExcTNsTXArN2RXYkZnQVdkT25TcnpnSEgvN3QzazV1VFFlK0RBU3E5ak5CcjViczRjOHZQeXpIMUNTalJwMnBRK2d3YXhhdkZpZ2x1M3h0ZmZ2MXJmdDdaZFNrc3psNG02ZGVyVUNwc3ZWNWU3cDJlNSs5MGFOd1lncHpqeEIzRHh3Z1VBM3Y3SFB5cWM3MXJITi9SN2ZEWXhrVVhmZkVQTHRtM0xORlMrRnZ0MjdhS1JteHREUm8zQ1dGaElZdzhQTnE5Yng0bGp4eGc5Y1NKeE1URzBEUTJ0Y0tXUm82TWo5ejd5Q0l1LytZYklpQWcycmxuRHBPblRLU3dzNVBzdnZzREIwYkhVcjkrUnFDalcvZmdqVHM3T2VQbjRFTlN5SlZIRks4ZEdqQitQVjVNbU5ISjFKU2M3bTdPSmllWmtSa08vN3lJaWN1TlRVa0ZFUkVSRUdyeXI2MnBmajVxVWliaHc3bHlaZmU0ZUhweUlqZVhBbmoya0pDY3o2ZDU3SzUzamJHSWllM2Zzd05QYm13TzdkOU4zOEdCekVtTHJoZzBVNU9jRHNHWGRPZ2FQR2xYOUx5SUFQUGY2NjZWS1lRMGZONDVoWThkaWJXM05ZODgvWDJhOHM0c0wwMmZPNU5UeDQ5Vk9LT1JrWi9QVnh4K1RFQi9QaER2dnJIWVQ1OWpvNktMZUhVT0c4TlBTcGJRTkRXWElWZmU0YTFnWVB5MWJ4cWExYTduci92dk4rdzBHQTcrc1hJbXZ2ejhkcjNoUVdaNFY4K2R6UERhV2NWT200T250WGViNHlBa1RpTjYvbjY5bnplS1J2LzJ0d2dleXY2ZkYzM3hEYms0T25YdjJ2SzRtdmlXc0svZzV6aS8rZWJLN29tUk9TU0l4cEcxYnJLdlJ3NkVtNHh2eVBVNjljSUV2UHZ3UWs5Rkk1KzdkMmJ4MkxSZk9ueWZsL0hrY25KeVk4ZWlqTlo1enlLaFJHQW9LektzZ1pqejJHTC8rL0ROclY2eGc5bi8rQTBDdi92MHJuY1BHeG9ZNzdyMlhwZ0VCaEEwWUFCUTFsVTVNU0dEaXRHbWtKQ2R6ZVA5K3ppY2wwYWxIRC9vTUdvUkxvMGJtODgrZE9VTkJRWUc1SEYxaFlTSGZ6Wm5Ec2NPSGVlejU1L0Z2M3J4QjMzY1JFYWtibEZRUUVSRVJFYkdRZDE1NnFjdytMeDhmRHV6ZXpacmx5d250MXEzS1ZRb3JGeS9HMWQyZG1jOCt5N3V2dnNyS2hRdjV5M1BQY1Rremt3MnJWeFBhclJzR2c0RU5QLzFFajc1OXExMmFTWXBFN3R6SjJoVXJydW5jNGVQSE0zVDA2RXJIcEtXbTh0VkhIM0h1N0ZuR1RKcFVveklqTTU5NXhyeTY1cWVsUzhzZDQrVHNUSy8rL2RtMllRUDlod3d4OXhsWXMzdzU2UmN2Y3Q4amo1aFh1cFJuL2FwVlJHemVUUHZPbmVsWFFhTnZld2NIcHN5WXdmLysrMSsrK09BREhuanlTUnl1bys1OVRlM2N2Sm5ZdzRkeGRuRmgzT1RKdFRKbmJrNU91YXNka2s2ZkJvcFdKcFZ3ZFhjbkxUV1YyKys1Qnc4dnJ5cm5yc240aG55UEl5TWl5THgwQ1lDbHhZM3RYZDNkOFc3U3BGU1pucHE0K2lHN2xaVVZRMGFOd3NIUmtSOFdMS0JwUUFEdE9uV3FjaDRyS3l2Q2k4dlNYVGgzanUyLy9nckFrcmx6eldQczdPd1ljUFBOcFJJS0FDMkNnOWxiWE5yTzJ0cWE3K2JNSVRZNm1rRWpSNXBYS0RYayt5NGlJbldEa2dvaUlpSWlJbitRczRtSkhJK05wVzFvS0ZObXpERDNiMGhMVFRXL0FlcmJ0Q2xHbzVITG1abU11ZU1Pb09qTlUxdmJzbjkxMzd0akIvRXhNZHh4NzcyNHVya3g5SlpiK0dIQkFnN3MyY09oeUVpTWhZWGNjdnZ0Rk9UbjgrNnJyN0pteFFwdXYrZWVQKzRMMXlNVHAwMHpmMTR5ZHk2ZGUvUWdwUGpCNXZIWVdQYnQzTW10VTZlYUgrSmQrWEN4SWpHSER2SDlGMStRbTVQRGJYZmZiWDdydWJxcVc2NXI2QzIzRUJrUndjS3Z2K2FSdi8yTnVDTkgyUExMTDNUdjA0ZTJvYUVWbnJkaDlXclcvdkFEdmsyYk1ubkdqRXF2Y1ZPclZveWVPSkdWaXhieDJidnZjdDhqajF4WE9iSHF1cGlTd3NyRmk0R2l4cjYxdGVvb2V2LytjaE04T3pkdkJxQk5odzdtZllFdFc1S1dtc3FScUNqNlZ2Qnc5a28xR2QrUTczSEppaDBmUHo5OGZIM3g4Zlc5N3JKVzVTazBHTmk5ZFNzQW8yNjl0Y1pOaVQyOXZibXBWU3U4bXpUQjE5K2ZKbjUrTkduYWxNYWVudVhPRmRLdUhidTJibVhmcmwzczI3bVQ0N0d4REJvNWtsRzMzb3JKWk1MS3lxcEIzM2NSRWFrYjZteFN3ZEhSZ2R6Y1BBQlNMNmJoNWVsaDRZaEVwQ29wcVJmTm41MmM3QzBZaVlpSXlCL24vTm16QUd4YXU1WU5xMWZqNU94TS82RkQ4UzUrMHprL0w0LzBpeGVKM3IrZjBPN2RTYjlZOU9kbDl6NTlhT3hSOUhmY1ZZc1hjK2JrU1I3NjYxK3hLVTR1WkYyK3pNcEZpd2h1M1pwdXZYc0QwSHZBQUpLVGtyaDA4U0lISXlNWk9XR0MrVTNvN24zNnNHZjdkdm9OR2ZLSGZ2LzY0c3FTS0V2bXpxVkZjTEI1bjlGb1pOL09uZlRvMHdmYjRySTRsU1VWOHZQeVdMMTBLUkdiTnVIZzZNajB2L3lsVmtyMlZNVFp4WVZicDA1bDN2Lyt4MmZ2dnN1NTA2ZHBHaERBaER2dkxIZTh5V1JpNWFKRmJGMi9IbmNQRCs1NzlGRWNxL0YyOG9DYmJ5YjF3Z1YyYk56SVIvLytOMU1mZk5EY2VMZ3E1ODZlSlNZcWlzQ1dMYm1wVmF0cW5XTXltVmowOWRmazUrWFJxbDA3dXZmcFU2M3pxbVAxMHFWNCt2aVlrd2RHbzVFTnExZHorTUFCSEoyY1NpVWMrZ3dheElIZHUvbDUrWEs4Zkh4b2M4Vzl6TXZOSldMelpqcDI3WXFYajg4MWphK08rbmlQL1pvMXc2OVpzekw3TDJka2tIVG16RFd2VnJqYThnVUxTRHA5bW02OWU1ZTZGOVZsWTJ2TG41OTZxdHJqMjNic2lKMmRIVXZtenNYYTJwcnhVNmFZazB1ZnZQVVdiVUpEcTF6aFZLSXUzSGNSRWFtZjZteFN3ZC9YaStNbmkvNkJ0di9nSVlZT3JObGJQU0x5eHp0d0tOcjgyZCszK3Y5SUVoRVJxWXNTNHVOWk5tOGU1ODZjQWNDblNSTTY5ZWlCczRzTHY2eGN5Ymt6WnpoMzVnd3B5Y21ZVENiczdPeXd0YlBqNStKU095ZGlZODF6WlYrK1RQSzVjK2FFQXNDbDlIUTh2THk0L1o1N3pHL0QydGphY3V0ZGQvSFZ4eC9UTERDUWdTTkdtTWNQR3p1V25PeHM3TzJWMkxla3FMMTdXYlZvRWVscGFmZzNiODdkRHo1WXFwUk9DYVBSV0t2WDdkaTFLMEVoSVNURXhXRmxaY1hrKys0cjk2M3ZuT3hzRm56eEJURUhEK0xXdURFUFBQbGt0VXI2bEJnL1pRcUZCZ083dG01bDFwdHZNbkRFQ0VhTUgxL2xlWkU3ZHJCcDdWcG1QUFpZdGErMS9kZGZPVjc4YzVKMStUS2ZmL0JCcGVQL1ZJTzV1L1RzeVJjZmZFQ1RwazF4ZFhNak9TbUp6SXdNYkcxdG1USmpocmxoTTBCUXk1WU12ZVVXZmxtNWtpOCsvQkJQYjI4OHZiM0p6Y25oM0prekdBd0cybDN4MW5oTngxZFhmYnpIUnFPUnBNUkVUcDA0d2Nuanh6a1pIOC9GbEJSOGZIMTU2dFZYcXoxUFJkWXNYODZ1TFZ2dzhmV3Q4RUY4VFJRV0ZuSTJNWkVUeDQ1eDR0Z3hQTHk4U3BYa3lyeDBpVlZMbGxCUVVBREFoTHZ1TXE5UU1wbE1uRWxNeExNR3lTUzQ4ZSs3aUlqVVQzVTJxZEMvVjZnNXFURHJzeS9wMmEwTGJscUNKM0xEeXNqTVpOWm5YNXEzKy9YOC9kN0dFeEVSdVJGWVdWbHhLUzJOM3VIaDlPelhqNENnSUl4R0k2OC85eHpabHkvVE5DQ0FsbTNiTW1qa1NBSUNBN0YzY0dEV1cyL2g3T0pDeDY1ZDJiRnhJN0hSMGJUdTBJRkw2ZWxsSGp6N0J3UXc2cmJieXIzMlBROC9UTmJseTZYcWFidDdlRER0ejMvK1hiK3pWT3pNcVZNc256K2ZVOGVQWTJOanc1RFJvN2w1ekJoc2JHek1KVSt1RkgvMEtBQjJ0WkFFT25YaUJEOHNXRUJpUWdKTkF3STRkK1lNYzk1N2ovSGxOSVdPM3IrZm1JTUg4ZlQyNXY0bm5xalIyL0pROVB0KzRyUnB1THE3czJIMTZtcVhra21JajhmUjBaR1FObTJxZmEyZmxpMHpmejZibUZpak9Lc3ladElrL0FJQzJMRnhJd254OFRnNU9kR3BSdytHamg1ZDd0dnp3OGFPeGI5NWM3WnQyTUNaVTZkSXYzZ1JGMWRYMm9hR0VqWmdBRTJhTnIydThWV3BqL2Q0MGRkZmMyRDNidk1EZUZzN081b0hCZEcxVnk5ejZiRnJaVFFhV2ZiZGQremFzZ1gzeG8zNTArT1BYM092Z01TRUJBNUdSbkxxK0hGT0p5U1k0L1gyOVRXWElMcWNtY21XZGV2WTl1dXZHQW9LNkJvV3hzSElTSFpzM0VqWFhyMndkM0FnOWNJRkRBVUY1cjRLMVZFWDdydUlpTlJQZFRhcGNNZUVJYXpadUl2ekY5SzRrSkxDZlE4L3pzd0g3cU56eHc1NGUzbGFPandSS1phU2VwRURoNktaOWRtWFhFaEpBY0RQeDVQSnR3NjFjR1FpSWlLL3IrWkJRYnp3MWx2bWNqZ0ExdGJXL09YWlozRjFjeXUxUC9QU0pUNTk1eDF5c3JKNDhQLytEKzhtVFlpTWlHRDVnZ1U4OE1RVG5EdHpwbHJOUTYrOGpxdWJHd0NHZ2dMeWNuTnhjSExDeHNhR1kwZU9BSlJhOVNDbEdZMUdJalp0QWlEeHhBa0FjeVBXRWdseGNlYWtUVUpjSEFBUm16ZVhTdVFrbmpoaFBxOTk1ODZjUDN1VzF1M2JNL2FPTzBvOU5ENXo2aFN6M25vTEoyZG5IQndjTUpsTTVqSllRU0VoRmNhWm01T0RuWjBkYWFtcEFOalkySlE2ZnVMWU1UYXZXOGZoQXdkd2NuYm10cWxUQ1FzUDUwaFVGSXUvK1ladlo4K21SWEF3NGNPRzBiNXpaMnhzYk9qUnR5OFo2ZW1FaFllWGFUQmJFOFBIamFOVnUzYVZ4bC9DWURCdzV1UkpPbmJ0V3FQZmw2OTkrT0UxeC9mbTdObFY3dTgzZUhDRkRXekwwNkZMRnpwMDZWS3I0eHZ5UFhacjNKaUFvQ0JDMnJZbHVIVnJXZ1FIbTN2TFBQdlFReFdlZCtIOCtYS1Azekp4SXVIRGg1TjY0UUlMdi9xS2hMZzR2Sm8wWWNhamo5Ym9qZjJyblU1SVlOT2FOWGo3K3RLOVR4OWF0bW5EVGExYjQrcm1SbUpDQW91LytZWjlPM2RpTUJqTS9RbGEzSFFUellPQytPSDc3NW56L3Z2Y2R2ZmRSRVpFQUJEY3VuVzl1ZThpSWxKLzFkbC9TYmc0T2ZMMFgrN2lxWmMvQnVCQ1NncXZ2UEcyaGFNU2tlcDQrcEU3Y1hhcy9TWnJJaUlpTnhKcmErdFNENWhMWFAzd0tqc3JpMWx2dlVWYWFpcDMzWDgvZ1MxYkFrVnZTaStaTzVkLy8vM3ZBTFNzd1J2Y1YwcFBTK1B0RjE4c3RjL0t5b3JXN2R0ZjAzd05nYkd3a0JVTEZwVGFkL1gyd2NoSURrWkdsdHIzNDhLRnBiYVBSRVZ4SkNvS2dMNkRCL1BYVjE3Qi9ZcXlPU1dhK1BtQnlVUldaaWFYTXpLQW9yZXlPM1Rwd3ZCeDR5cU04NmVsUzRrb2Jod01tTjl3M3JOOU81dldyaVU1S1FrYlcxdDZEeHpJOExGanpjMVYyM1hxeEY5ZmVZV2ZseTFqOTdadGZEdDdOczR1TGp6Mi9QTjRlSGt4cEpyMTNLdFMzZDRJcDArZXhHQXcwS0ZyMTFxNWJuM1NrTzl4WmFWMXdzTERxejFQaWFiTm01T2RsY1VILy9vWHVUazV0Rzdmbmp2dnZ4OW5GNWNhejNXbHJtRmh0Ty9TcGN6UGRrSmNISisrOHc0bWs0bVdiZG93YU9USVV2L2Q3VGRrQ0ZtWm1XejQ2U2ZlZmVVVkFGcmNkQk1CZ1lFc216ZXZYdHgzRVJHcHYrcHNVZ0dnZTZmV3ZQUHlYM2o3NCs4NGZ5SE4wdUdJU0JWOGZUeDQ1cEc3NkJiYTJ0S2hpSWlJMUZqTHRtM3g4Zk9yOVhtZFhWd0lDdytuc1ljSG5YcjBNTy92MWI4L05qWTJiUHYxVjN5Yk5xVnJXSmo1V0ZoNE9DMkNnNnMxdjVlUEQ2TnV1NDNDd2tKTVJpTTJOamEwYk5PbTJ1YzNSTFoyZHJ6eHlTZTFQbTk1Q1FVQWV3Y0hYcDgxQ3lpcXEyNHltY3BOU0YydFhhZE81T2ZuWTIxdFRVQmdvTGxodDQrdkwxbVhMeE0rZkRqOWh3ekJ2YmpoOTVXY1hWeTQ3ZTY3R1RCc0dKdlhycVdSbTl0MXZhMTlQVTdHeFdGcmEvdTdOcXV1cTNTUHkzZmIxS25YZk82d3NXT3hzN2MzOXpLNFhvNU9Uamc2T1pYWkh4UVN3dVQ3N3NPL2VYTjgvZjNMUFhmNCtQRjA2TnFWUTVHUldGbFowWGZJRUtEKzNIY1JFYW0vckF4WngwMldEdUo2WmVYa3NuRDVCcmJ0UHNUWjh4Zkl5Y20zZEVnaVVzekp5UjUvWHgvNjlleklIUk9HNE9KMGJiVktSVVNrWWZoNjRjOTh0ZUFuVnM1N1UzOW1pRndIbzlGWXJjU0UxRjI2eHcyVDdydUlpTndJNnZSS2hSSXVUbzdjZCtkbzdydXpkcGJ5eVkydDVHRUR3SzJqQi9EWS9iZGJPQ0lSRVJHcExVMTlpOTZtUEpHUVJNZDJOMWs0R3BHNlN3OGQ2ei9kNDRaSjkxMUVSRzRFK3ROSTZweE83VnFhUHg4OGNzS0NrWWlJaUVodEMrdldIaHNiYXlMMkhySjBLQ0lpSWlJaUlsSU9KUldrem1uWHFvWDU3WXpqQ1dmSXlzbTFjRVFpSWlKU1c5eGRYWmgyK3dnV3JOaEEzSW5UbGc1SFJFUkVSRVJFcnFLa2d0UTVqbzRPdEFvT0FNQm9Nbkh3OEhFTFJ5UWlJaUsxYWVyRTRiUU1hc1pUTDg5aTQvYjlsZzVIUkVSRVJFUkVybEF2R2pWTHcvUFozQi81YnRrdkFOd3hiakFQM3p2QndoR0ppSWhJYmNySXpPSzl6eGJ6NjlaSUFnUDhhQlVjZ0wrdmwycEozeUQyUjhmaDE4UURQeDh2UzRjaUlpSjEwUFRKSXkwZGdvaUlYSWQ2MGFoWkdwNXVuVnFia3dwN28ySXRISTJJaUlqVU5qZFhGLzd4ZjlNWjNMY3JQNnpkeHJiZFVlVGs1RnM2TEJFUkVha0ZTaXFJaU5SdFNpcEluZFNoN1UzWTJkcFFZQ2drUHVFTWx6S3pjSGQxc1hSWUlpSWlVc3NHOU83RWdONmRMQjJHaUlpSWlJaUlGTlA2Y2FtVEhCM3NhZC9tSnZQMnZvUEhMQmlOaUlpSWlJaUlpSWlJU01PZ3BJTFVXZDA2dFRaL1ZsSkJSRVJFUkVSRVJFUkU1UGVucElMVVdkMUQyNWcvUng0OGFzRklSRVJFUkVSRVJFUkVSQm9HSlJXa3ptb1QwZ0luSjNzQVRwKzlRSEpLdW9VakVoRVJFUkVSRVJFUkVhbmZsRlNRT3N2VzFwcE83VUxNMi9zT3hsb3dHaEVSRVJFUkVSRVJFWkg2VDBrRnFkT3U3S3V3ZTMrTUJTTVJFUkVSRVJFUkVSRVJxZitVVkpBNnJWZlhkdWJQdS9mSFlEUWFMUmlOaUlpSWlJaUlpSWlJU1AybXBJTFVhWUVCdnZqNmVBQ1FrWm5Ga2RoVEZvNUlSRVJFUkVSRVJFUkVwUDVTVWtIcU5Dc3JLM3AzYjIvZWp0aDd5SUxSaUlpSWlJaUlpSWlJaU5SdlNpcEluZGU3ZTBmejV4MTdEMXN3RWhFUkVSRVJFUkVSRVpINlRVa0ZxZk82ZEF6QjN0NE9nUGlFTTF4SVRiZHdSQ0lpSWlJaUlpSWlJaUwxazVJS1V1YzVPdGpUdFdNcjgvYk9TSzFXRUJFUkVSRVJFUkVSRWZrOUtLa2c5VUxwdmdwS0tvaUlpSWlJaUlpSWlJajhIcFJVa0hvaHJOdHZTWVc5VWJFVUZCZ3NHSTJJaUlpSWlJaUlpSWhJL2FTa2d0UUxUWDI5Q0F6d0F5QTNONDhEMFhFV2praEVSRVJFUkVSRVJFU2svbEZTUWVxTkswc2diZHQxMElLUmlJaUlpSWlJaUlpSWlOUlBTaXBJdmRHdlowZno1eTA3b3pDYVRCYU1Sa1JFUkVSRVJFUkVSS1QrVVZKQjZvME9iVy9DbzdFckFLbHBHUnlPU2JCc1FDSWlJaUlpSWlJaUlpTDFqSklLVW05WVcxc3pJS3l6ZVh2enp2MFdqRVpFUkVSRVJFUkVSRVNrL2xGU1FlcVY4RDVYSkJWMkhNQ2tFa2dpSWlJaUlpSWlJaUlpdFVaSkJhbFhPcmNQd2EyUkN3RG5MNlFSRzU5bzRZaEVSRVJFUkVSRVJFUkU2ZzhsRmFSZXNiVzFwbCt2M3hvMmI5NXh3SUxSaUlpSWlJaUlpSWlJaU5RdlNpcEl2UlBlcDR2NTg2YUkvU3FCSkNJaUlpSWlJaUlpSWxKTGxGU1FlcWQ3cDlhNE9Ea0NjQ1lwaFJPbmtpd2NrWWlJaUlpSWlJaUlpRWo5b0tTQzFEdDJkcmIwNmZsYkNhUk4yL2RiTUJvUkVSRVJFUkVSRVJHUitrTkpCYW1Yd3Z0ME1uL2V1RjBsa0VSRVJFUkVSRVJFUkVScWc1SUtVaS8xN05JT0p5ZDdBRTZkT2MreDQ2Y3RISkdJaUlpSWlJaUlpSWhJM2Fla2d0UkxqZzcyaElmOTFyQjU3YWJkRm94R1JFUkVSRVJFUkVSRXBINVFVa0hxcmVHRGU1by9iOWl5bDhKQ293V2pFUkVSRVJFUkVSRVJFYW43bEZTUWVxdExoeEI4UEJzRGtIYnBNbnNPeEZnNEloRVJFUkVSRVJFUkVaRzZUVWtGcWJlc3JhMFpOckNIZVh2dFJwVkFFaEVSRVJFUkVSRVJFYmtlU2lwSXZUWnMwRzhsa0xidU9raFdUcTRGb3hFUkVSRVJFUkVSRVJHcDI1UlVrSG90cUxrZklUY0ZBSkNmWDhEbUhRY3NISkdJaUlpSWlJaUlpSWhJM2FXa2d0UjdJNjVZcmFBU1NDSWlJaUlpSWlJaUlpTFhUa2tGcWZlR0R1aU90WFhSYi9VRDBYRWtwNlJiT0NJUkVSRVJFUkVSRVJHUnVrbEpCYW4zUEJxNzByTkxXd0JNSmhPL2JONWo0WWhFUkVSRVJFUkVSRVJFNmlZbEZhUkJHSDVGQ2FTZk4rekVaREpaTUJvUkVSRVJFUkVSRVJHUnVrbEpCV2tRK3ZVS3BaR0xFd0NKWjVNNUVCMW40WWhFUkVSRVJFUkVSRVJFNmg0bEZhUkJjTEMzWThTZ1h1YnRIOVp1dDJBMElpSWlJaUlpSWlJaUluV1RrZ3JTWUl3WjBkZjhlVXZFZnRJdVhiWmdOQ0lpSWlJaUlpSWlJaUoxajVJSzBtQUVCZmdSMmk0WUFJUEJ5RThiSWl3Y2tZaUlpSWlJaUlpSWlFamRvcVNDTkNoalIvUXpmMTYxYmdkR05Xd1dFUkVSRVJFUkVSRVJxVFlsRmFSQkdkaTdNMjZOWEFBNGV5NkZ5QU5ITFJ5UmlJaUlpSWlJaUlpSVNOMmhwSUkwS1BiMmRvd2Nja1hENWpWcTJDd2lJaUlpSWlJaUlpSlNYVW9xU0lOenkvRGZHalp2MjMyUWxJdVhMQmlOaUlpSWlJaUlpSWlJU04yaHBJSTBPQzM4bTlDbFF5c0FqRVlqcTllclliT0lpSWlJaUlpSWlJaElkU2lwSUEzU3VCRy82ekNOUUFBQUlBQkpSRUZVclZaWXRXNDdScVBSZ3RHSWlJaUlpSWlJaUlpSTFBMUtLa2lEMUw5M1p4cTdOUUlnT1NXZGJic09XVGdpRVJFUkVSRVJFUkVSa1J1ZmtnclNJTm5aMm5ETHpiM04yOS8vc042QzBZaUlpSWlJaUlpSWlJalVEVW9xU0lNMVlYUTR0clpGUHdMUk1Ra2NQbnJDd2hHSmlJaUlpSWlJaUlpSTNOaVVWSkFHeTl2VG5ac0g5RFJ2Zi8vRHJ4YU1Sa1JFUkVSRVJFUkVST1RHcDZTQ05HaVR4dzgyZjk0YUVjV1pjNmtXakVaRVJFUkVSRVJFUkVUa3hxYWtnalJvUVMyYTByTkxPd0NNSmhOTFZtcTFnb2lJaUlpSWlJaUlpRWhGbEZTUUJtL3loQ0htenordDMwbkc1U3dMUmlNaUlpSWlJaUlpSWlKeTQxSlNRUnE4YnFHdGFCblVESURjdkh4K1hMdkR3aEdKaUlpSWlJaUlpSWlJM0ppVVZKQUd6OHJLaWp1dTZLMndkT1VtQ2dvTUZveElSRVJFUkVSRVJFUkU1TWFrcElJSU1MaGZOM3c4R3dOd01UMkQ5VnYzV2pnaUVSRVJrUnRUUVVFQkJrUEZMMkJrWGI3OEIwWnpZNGcvZXBSZFc3Yjhidk1iREFhaTkrOG5MVFVWZ0pUejUzKzNhNG1JaUlpSVZNWFcwZ0dJM0Fqc2JHMjRiV3c0czcvK0FZRHZWL3pLaUVHOXNMS3lzbkJrSWlJaUlyWEhZREJ3NHRneFlxT2p1ZVgyMjY5cGpqM2J0dkh6OHVYODdZMDNjSFJ5S25Yc2FIUTAzOHlheFQwelo5S21RNGRxejdsKzllb2F4K0VmRUVDN1RwM00yem5aMlJ6WXM2ZmNzYjNEdzRtUGllSDRzV05WemhzVUVrS3JkdTJxSFlmUmFPU0g3NzhuT1NtSndKWXQ4Zlgzci9hNTFaV1RuYzAzbjN6Q3hHblRNQlFVc0hMUkl1NTY0QUU2ZHUxcUhuUDAwQ0V5TXpJcW5PT21rQkM4bWpUaDBMNTk1T2JrVkRpdVhXZ29McTZ1dFJxL2lJaUlpTlF2U2lxSUZCczdyQjl6djE5RGRtNGVDYWVTMkxFbm1yNDlPMW82TEJFUkVaSHJrcHFjek5Ib2FJNUdSM004TnBiOHZEeUFhMDRxUk8zZGk3ZXZiNW1FQWtCdzY5YTR1cnV6WXY1OC91L2xsN0cxcmQ0L045YXVXRkhqT0xyMzZWTXFxWEE1STRObDgrYVZPN1ozZURoeFI0K3lZZlZxM0JzM3JuRE9TK25wREJveG9reFNJZjNpUlM1blpsWWNTKy9lckZxeWhKV0xGakZpd29RS3gvazJiWXFkdlQyN3QyMmprYXRycWZnclkzN1J4V1FpYk1BQURoODR3SGVmZmNaZm5uMldab0dCQUd4WXZacUUrUGdLNTVnMGZUcGVUWnJ3ODdKbFhLaGtwY05mbm4xV1NRVVJFUkVScVpTU0NpTEZYSndkR1RPOEx3dC8rQldBcnhmK1RKOGVIYlJhUVVSRVJPcTB0MTU4MGZ6WndkSHh1dWJLdkhTSmhMZzRobzhieDliMTY4c2QwelFnZ05NblQ3SmwzVHJzN08zTEhBOXUzUnIvNXMzTDdPL1pyeCszMzNOUHRlSjQ5cUdIeXV6ejhmUGp6ZG16UysxYnMySUZHNjVhQmZIM045K3MwYndBRzM3NmlaMmJOMWNaVit6aHc4UWVQbHpoOFVmLy9uZWErUG14YWUxYUxxV2xNZk9aWjJnYUVBQlE2U3FEN09LU1VqazVPV1JuWnpQaHpqczV0RzhmYmg0ZTVPYms0T2preFAxUFBvbkphQ3h6Ym5KU0VoKys4WVo1Ky9FWFhzQmtNcFVaRjcxL1B3dSsrS0xLN3lnaUlpSWlvcVNDeUJVbVR4akNpcCsza3BkZlFHeDhvbFlyaUlpSVNKM1hQQ2lJMWgwNjBMcERCL3o4L1hucGlTZXVlYTZkVzdaZ01wbm8zTE1uYno3L2ZLVmpmMTYrdk56OVkrKzRvOXlrUWwzdzhOTlBteitiVENaTUpoUFcxdVczcVNzb0tNREd4cWJVOFNaK2Z0ZzdPREQ5NFlmNTRQWFgrWHJXTEI1Ny9ubWNYVng0N1lxNUs3SjZ5UkpXTDFsaTN2NXAyVEk2OStqQlhRODhnSjJkWGJubjJGNlYyQ2t2MFFOZ1c4SDVJaUlpSWlKWFUxSkI1QXFlamQwWVA3Sy9lYlhDbHd0KzBtb0ZFUkVScWRNZStkdmZ6SjlMU2g5ZEM2UFJ5TTR0V3dnS0NjSFQyN3ZNcW9EclpUUWFyeXUrNmpwMS9QZzFueHNVRW1MK3ZHcnhZamF2VzFmaHI4T3pEejFFLzZGREdYdkhIV1dPK2ZqNWNkdlVxU3o0NGd1V3o1L1BYZmZmRHhTVmFXb2JHbHBtdk1GZzROdlpzd2tMRDZmZFZjZmRQVHpNbi9mdTJFRmVibTZwNDVtWExwWGF6a2hQNTlDK2ZXV3VjVFl4c2R6dklTSWlJaUp5TlNVVlJLNHlaY0pRODJxRnVCT24yYmJySVAzRHFsZnZWa1JFUktTKzJyMXRHeG5wNmZUbzA4ZTg3MkJrWkkzbWFOZXBVNFY5RnZidTJNSGVIVHV1SzhaVHg0K1RmTzZjZVR2cDlPa3lZejZ1cFB4UlZlSmpZc2dvZmtpZm5KUUV3TDZkT3lzY24zenVYS25qWGNQQ1NuM096czZtVS9mdTVuMisvdjdsOWxrb0xDd0V3TWZYdDhJK0RBYURnY1hmZklPeG5CSklWNG85ZkpnVkN4WlVPa1pFUkVSRXBESktLb2hjeGFPeGE2blZDbDk5L3pOOWU0VmlyZFVLSWlJaTBrQVpEQVkyckZwVnRISEYzNG0rcmVGcWhSZmVmaHRYTjdkeWp3VUdCOU9sVjY5cXpWUFJRL0V0NjljVHRXZFBwZWMrL3NJTDVzL3Z2L1lhWFhyMVl1RHc0ZWJ0eW14Y3U1Ylk2T2hTK3lyclF4QWJIVjFxL0pWSkJZQitnd2VYT2FlOHZnNHZ2L3N1MXRiV0ZCb001bjJiMXF3aEt5dUxrUk1tWUcxdFRYSlNFa2Fqa1JtUFBVYWJEaDNNNDlMVDBsaTVjQ0dlM3Q0QW5EMTFpa1p1YnJ6NDl0dWxybkhxK0hFMnIxdUhjNk5HRlg0ZkVSRVJFUkZRVWtHa1hGTnV2ZG04V2lFKzRRemJkaDVrUUcrdFZoQVJFWkdHYWR2NjlhU25wWlhaLy9LNzc5Wm9Ia2NucDNMM1Q1dzJqU1orZnFYS0MxWEdxMGtUM0JzM0xyUC8wc1dMZE96YWxha1BQZ2hBWkVRRUI0cVREQ1BHajJmRStQRmx6bW5rNm1ydThWQlZTYWMvUGZhWStmUDFsRCtxekZPdnZGSm1uNk9URS9ZT0R1YlNSaWFUaVMyLy9JS25qNCs1WjBOSithS3IrMVUwOXZEZzdpc1NGV2RQbnk2M3AwV0w0T0JTNDBSRVJFUkVLcUtrZ2tnNVBOd2JNV0hVQUw1ZnNRR0FMeGVzcGwrWVZpdUlpSWhJdzVPV21zcTZsU3NKYWR1V3VKaVlVc2NxYWc1Y2taSStWZWVUa3Nxc0tMaVVsc2F4STBkcU5OK1Y1WmVHalIzTHBiUTBXZ1FIbXgrMDkramJseDU5K3dLd2ErdldjdWM0Zi9ac21XUE5tamVuV1dCZ3RXSzRjRVc1cFpySXlzeGs1ZUxGREJrMUNoOC9QL1ArS3o5ZnlkSEppWnljSEFDT0hqcEVaa1lHdzhhTk14OC9kK1lNdG5aMkhJbUtLdmY4RnNIQitEWnRTbEppSWdGQlFSWCtlbmg1ZTlPeWJkdHIrazRpSWlJaTBqQW9xU0JTZ2NuRnZSVnk4L0k1Y1NxSnJSRlJoUGZwYk9td1JFUkVSUDVRT3padXhNcktpb25UcHZIbTg4K1hPdmI4STQvVWFLNlM4a2ZKU1VuOHNuSmxiWWJKeldQR2tISHBFbzA5UGNzOXZtVHUzSEwzSHp0eXBFd3lZOGpvMGFXU0NpYVR5WndRdWRvN0w3MTBUZkhHSGo1TVpFUUU3VHQzeHR2WEZ5aEt1aXo4NnFzeXZTWGVuRDBiWnhjWGM5UGw3UnMzNHVqa1JOY3J5a1VsblQ2Tm9hQ2d3dTg1NGM0N3NiT3pJemMzbDdpWW1ESUpvaEpkdzhLVVZCQVJFUkdSU2ltcElGSUJEL2RHM0RwcUFQT1hyd2ZneSs5L29uL3ZUbHF0SUNJaUlnMUtwKzdkOFczV3pGeVQvMHBUWnN5bzBWeE94ZVdQUXJ0MUsxVTJ5R0F3OE1aenp4RVFHTWg5ano1NlRYRmVTay9IYURUeTQ4S0YvTGh3WWFuNFM4b2hEUms5dWxRSnBQSktGSlhYMDhCUVVJQ05qVTI1MTYycy9GRmxqaDA1Z3JXMU5TRnQyMklvS0FEQXByaUpkVkJJQ0xkUG04YmhxQ2hXTDFrQ2dKdTdPK2xwYVNTZFBzM1JRNGNZY1BQTjJEczRtT2Y3MCtPUGN5UXFpcUNRRUp5Y25jMzdMNXc3eDM5ZmVRVmJPenU4Zkh5WStjd3oyTm5iNDllc1dabVlYbnJpQ2V6czdTdU5XMFJFUkVSRVNRV1JTdHd4WVFqTGZ0NUtibTRlQ2FlUzJMempBSVA2ZHJGMFdDSWlJaUovbUlDZ0lBS0Nnc285ZG5YajRXc1ZHUkhCNWN4TStnMFpjczF6Mk5uWk1YSGF0Rkw3VnN5ZlgrckIrN1hLeWM0MnozTmc5MjRBbXJWb3daUVpNOHpiVjd2ci92c0JpRGwwaUxZZE81WTZaaktaT0hyb0VJRXRXK0xrN0V4YWFpcndXODhKZXdjSGZQejhjRHQ1MG54T1kwOVBUc1RGOGZPeVpkamEyaEkrYkZpcE9TK21wUER0N05uWTJ0blJvMjlmd29jTnc4UExpOExDUWdCenN1Q0hoUXM1blpCQWkrQmcrZzBaUW1pM2J1YUVpYUdnQUhzbEZVUkVSRVNrQ2tvcWlGU2lzVnNqYmhzMWdPK1cvUUxBVnd0K1lrQllKMnhzckMwY21ZaUlpSWpsTFo4L254MGJOMVo3ZkVWdjlaODZmaHlBenovNG9OcHpXVmxaOGZxc1dlYitDYzR1THZUcTM3L1VtS1hmZm92REZVbUY5SXNYU1lpTEt6VW1JejI5ekw2clpXWmswTWpORFlEdjVzeXBkb3dBUHI2K1paSUtpUWtKWE03TVpNRE5Od05GQ1FFQXQzS2FUNWZ3OXZVbEx6ZVhtRU9INkQ5MGFKbXgzazJhOEg4dnZjVDYxYXZac1hFalI2S2llT2ExMXlqSXp3ZCs2My94NTZlZVl1LzI3V3hldDQ3NWMrWlFlTjk5ZE8vZEc1UEpoTkZvMUVvRkVSRVJFYW1Ta2dvaVZTaGFyYkNabkp4OFRwNCt4NnBmdGpOdVJQK3FUeFFSRVJGcElLNWVJWEMxL2J0MkVYLzBhSVhITzNidGlrYzU1WlVxc24zREJteHNiTXdKaGZJVTVPZGpNcG13ZDNRMDc0dU1pQ0F5SXFMVXVLaTllNG5hdTdmUzY2VW1KOU1pT0JpQU56NzVoTnljSEQ3Njk3K3h0YlhsVDQ4L2ptdHh3cUZFb2NIQTBubnoyTGR6SjROSGp5NHpYL1MrZlFDMDdkUUpnRE9uVGdIUXBJSW16VkMwTWdLS2tpZERiN2tGS0ZwQmNXV3BJeDgvUDZiTW1FSDRzR0hrWkdWaFpXVkZYbDRlZ0htbGhaMmRIYjBIRHFUWGdBRWNQbkNBdGgwN0VoOFRRNU9tVFV1TkV4RVJFUkdwaUpJS0lsVndkM1ZoeW9TYitYTCthZ0MrblA4VFE4Tjc0T0xrV01XWklpSWlJZzNEMVNzRXJuWTJNYkhTcEVMYjBGRGFob1pXKzNwYmYva0ZMeCtmU3NmazV1WUNwUitTOXc0UHAvL1FvZWJ0ZDE1NmlXNjllek5rMUtoUzV6bzNhbVQrZkRFbGhaenNiUHo4L1FHd3RyYkcyY1dGR1k4K3lxZnZ2TU9zTjkva3JnY2VJTEE0NlpDY2xNVDNYMzNGdWRPbnVldisrK25VbzBlWjJBN3QyMGRqVDAvem5NY09IOGJUMnh0bkZ4Y0FZcU9qeS9Sa09GMWNDcWxsbXpibWNlKy85aG90MjdSaDB2VHBBQlFXRnBKMCtqUUpjWEVreE1VeGI4NGN4aytlREZCcXhjYjVzMmM1SGh0TDdPSERmUC9sbCtUbjVmSEVpeThXalhQVTMzRkZSRVJFcEhKS0tvaFV3eDNqQnJOeXpYWXVYRXduUGVNeTN5MVp4d04zajdWMFdDSWlJaUpWdXJLa2tNbG9MSGYvbng1NzdBK042WHBjenNnZ095dXJ5cFVOdWRuWndHOFB5Wi81NXo5eGNuRXhQNUF2NGV6aWdvK2ZIeWFUaWVYejU1T2JuYzJkeGYwUW9LaWhNa0JneTVhbHp2TnUwb1MvUFBzc1gzMzhNWisrL1RhOUJ3N0UxczZPYlJzMjRONjRNUTgvOHd3QmdZRmw0anB6OGlRcHljbjBHVFFJS0NxdEZCY1RVeW94VTlLb3VVUkNjUzhGSjJkbllnOGZKajh2RHh0Yld5NmxwUUZGZlJ2V3IxckYyY1JFYzlObkR5OHYyb1dHa2xlY1hIRndkT1RRdm4wc25UZVByTXhNQUJxNXV0S2hTeGRhdFc5dkx1L2txS1NDaUlpSWlGUkJTUVdSYW5CMHNPZFBkOS9DdnorWUI4Q2lIemN5ZG5nLy9KcDRXamd5RVJFUmtjckZSa2ZYYVArTmJ0ZldyUUEwcjZCNWRJbkx4US9PU3g2U2V6VnBVdWw0S3lzcmJLeXQyYjk3TjJIaDRRUzNiZzBVbFV5eXRiVWxwRzNiTXVkNGVIa3hidkprNW43NktkdC8vZFY4dmR2dXZydmNoQUpBYWtvS2pvNk90Q3RlbWJIbGwxOHdHbzEwNmRVTGdCRVRKbUFzTE1URHl3dUE4MGxKZkQxckZuN05takZtMGlSbS8rYy9iTnV3Z1hhZE9tRTBHdkZyMW95Y3JDeXlNalBwMnFzWExkdTBJYmgxYTl3OVBBQlk5K09QQURnNU8yTmpZNE9ubHhkOUJ3MmliV2dvelZxMHdNcktxaWl1Q3hjQXlpUmRSRVJFUkVTdXBxU0NTRFVORzlpVEpTczNjK3g0SWdVRkJ1Yk0rNUVYbnB4dTZiQkVSRVJFS2xWUmMrVGFkSFdwbnVzVnZYOC8yMy85RlNkblp4d2NIYkcxczhOa01wR2NsTVNKWThkd2RuR2hhMWhZbWZOeWMzT3h0N2Vuc0xDUVBkdTNBK0RwN2MzUjZHZ3VaMlpTa0pkSGZuNCsrWGw1NUJmM0dqaDIrRER6UC8rYy9MdzhNdExUQVZpMWVER1AvdjN2eEI4OVNrSmNIRjNEd3N3ckhuS3lzMG1JaXlNdUpvYkRCdzV3TVNVRkIwZEgrZzhkU241K1BwRVJFY3g1N3ozY0d6Y21wRjA3V2dRSDB6UWdBQzl2YnhxNXVkR3BlM2ZhaFlaaWJXTkR5dm56YkZ1L0h2L216Ym1wVlNzQTNLOW93SHcyTWRHOG91VHVoeDdDMDl1YmxtM2E4TXZLbFVUdjN3OUFRR0FnUVNFaGRBMExJejh2ajl5Y0hQT3Fnd3ZuenJGM3h3NWNHalhDMWQyZGRwMDYwYTY0ajBOcWNqSzVPVGs0T0RxU2w1dkxodFdyc2JLeXdxOVpzMXE5bHlJaUlpSlMveWlwSUZKTjFsWlcvT1crQ1R6eDRvY0FyTjhTeWNSYkJ0R3VkZmx2b1ltSWlJZzBGTmZicVBscXJ1N3VuSWlMbzlCZ0tMWGYydHFhbG0zYU1QYU9PM0M1b3U5QmlhOCsrb2dUeDQ2WnQvMmFOU093WlVzK2VmdHRUaDAvWG1hOG5iMDl1VGs1bkQ5N0ZpZG5aeHA3ZW1JeW1UaDk4aVNIOXUxajc0NGRXRnRiTTNqVUtIWnMzTWptZGV0SVMwM0ZaREpoWTJORGNPdldEQms5bWs3ZHU1dVREaU1uVENCcXp4NE83dHZIZ2QyNzJidGpoem4ycC8vNVR6eTl2Ykd6dHdlS2tpY0dnNEhSRXllV2lhM1FZR0RCNTUrVGw1dkwvVTg4Z1dkeHVhZHhVNmJ3MFJ0dmtKaVFnTHVIQjRFdFc1cFhHNlJkdk1oL1gzN1pmRDFqY2JtckNYZmVhUjVUWXQ2Y09ad3A3dE5Rb21lL2Z1WVZFaUlpSWlJaUZiRXlaQjAzV1RvSWticmtIMjkrd1phZEJ3RG8wRGFJRC8vMVJKbC9wSW1JaUlqVVIrdCsvSkhnVnExb1dWd0tLT2JRSVJKUG5HRFkyTXA3VFZWM1hIa0tEUWFNSmhPWVROamEyVlg2OTY2RGtaR2NqSThIb0xHbko5Mzc5TUhKMlpuNG8wZkp6Y25CMmNXbHFLK0NzelBPalJwaGExdjJIYXVMS1NsODl1NjdqTHoxVm9KQ1FqaXdlemZodzRhUmtwek1rcmx6YVI0VVJGQklDQ0Z0MjVacUFsMGVRMEVCaVFrSkpKMCtqWldWbGJtUHd0VXhoM2JyVnU3NW1Sa1pwQ1luRXhRU1Vtci8yY1JFOXUvZVRaZWVQZkZ2M3Z5M1g2dkNRbjVldnB4Q2d3R1R5WVNqa3hOdE8zWXMwdzhDNE1DZVBadzVlUktqMFlpTmpRM05iN3FKRGwyNjZPKzFJaUlpSWxJbEpSVkVhdWowMlF2Yzk4VHJHQXhGYjM2OTlOUjlET3JieGNKUmlZaUlpRWh0TVpsTWVyZ3VJaUlpSWxJQmEwc0hJRkxYQlBqN2NPdm9jUFAyLytiK1FFR0JvWkl6UkVSRVJLUXVVVUpCUkVSRVJLUmlTaXFJWElOcGswYmcxc2dGZ0tUenFTeGR2ZG5DRVltSWlJaUlpSWlJaUlqOC9wUlVFTGtHcmk3TzNIUEhDUFAyM0VWclNMdDAyWUlSaVlpSWlJaUlpSWlJaVB6K2xGUVF1VWJqUnZZbndOOEhnS3pzWEdaOXVjekNFWW1JaUlpSWlJaUlpSWo4dnRTb1dlUTY3SXc4ekhPdnpUWnZ2L1BTVExwM2JtUEJpRVJFUktRdU1KcE1IRGw2a3VqWUUrVGs1Rms2SEpGYTA3bGpTN3AwYUdYcE1FUkVSRVRrZDJScjZRQkU2ckt3YnUwWjFMY0xHN2Z2QitEZDJkL3orWHQvdzhIZXpzS1JpWWlJeUkwcVB1RU1yNy8vTGNkUG5yVjBLQ0sxN2w1R0tha2dJaUlpVXM5cHBZTElkVXBOeTJENm8vOGlLenNYZ0ttMzNjejlkNCsxY0ZRaUlpSnlJL3B4N1hZK21MT0lvT2IrVEowNGpGYkJ6V25xNjRtMWxaV2xReE1SRVJFUkVha1c5VlFRdVU1ZUhtNDhkTTg0OC9hQ0ZSdElPSlZrd1loRVJFVGtSaFNmY0lZUDVpeGl6TTE5bWZYbS96R29ieGVhK1hrcG9TQWlJaUlpSW5XS2tnb2l0ZUNXWVgzcDJPNG1BQW9MamJ6ejZRS01KaTBDRWhFUmtTSkdrNGszUHBoSFVITi9aczY0RFR0YkcwdUhKQ0lpSWlJaWNrMlVWQkNwQmRaV1Z2ejF6MU93dFMzNmtZcU9TV0RsMm0wV2prcEVSRVJ1RkVlT25pUSs0UXhUSnc1VFFrRkVSRVJFUk9xMC8yZnZ2c09hUExzd2dOOEpoTDFsaWFJNGNJRURGdzdjaW52YjFsRzFWVnRiMjlwZDdiQ3QycjNVV3JYV1VVZmRlMi9GZ1lnVFVVQUZBZGw3aDVYMS9RRjVQd0lKd3hYVSszZGRYdTA3OHVZUThnWjR6dk9jdzZRQzBXUGk1dXFNQ2FNR0NOdi9iRHlBOU13Y1BVWkVSRVJFdFVYSXZTZ0FnSHRqVnoxSFFrUkVSRVJFOUdpWVZDQjZqRjRkTndEMVhSd0FBTkw4UXZ5MWRyZWVJeUlpSXFMYW9LQ2dDQUJRMThsT3o1RVFFUkVSRVJFOUdpWVZpQjRqSXlNSlBwcjVpckR0NTM4RGdkZEQ5UmdSRVJFUjFTWnN5a3hFUkVSRVJNODZKaFdJSGpPdjF1NFkxTWRiMkY2OGNnZnlDNHYwR0JFUkVSRVJFUkVSRVJIUjQ4R2tBdEVUOFBackkyRnRhUTRBU0VyTndMSTFMSU5FUkVSRVJFUkVSRVJFeno0bUZZaWVBQ3RMYzd3M1k2eXdmZmpVSlp3UHZLbkhpSWlJaUlpSWlJaUlpSWdlSFpNS1JFOUlYNS8yNk9QVFh0aitiZGsycEdWazZ6RWlJaUlpSWlJaUlpSWlva2ZEcEFMUkV5SVNpZkRoekpmZ1VNY0dBSkNUSjhWUFN6ZEJxVkxwT1RJaUlpSWlJaUlpSWlLaWg4T2tBdEVUWkdsdWhzOW52eXBzWDd0NUYzc09uZE5qUkVSRVJFUkVSRVJFUkVRUGowa0ZvaWZNcTdVN1hoN1JSOWhldVhFL29tSVM5UmdSRVJFUkVSRVJFUkVSMGNOaFVvSG9LWmd4YVJnYU5hZ0xBSkRKNUZqNHgzb1VGOHYwSEJVUkVSRVJFUkVSRVJGUnpUQ3BRUFFVU0NTRytQcWpxWkJJREFFQVVUR0pXTFA1a0o2aklpSWlJaUlpSWlJaUlxb1pKaFdJbmhLM0JuVXhjL0lJWVh2Ny9qTzRGbnhQanhFUkVSRVJFUkVSRVJFUjFReVRDa1JQMGVpaFBkR2hiWE5oKzZjLy8wTk9ubFNQRVJFUkVSRVJFUkVSRVJGVkg1TUtSRStSV0NUQzNQY213Y3JDSEFDUWxwR04zNVp2aFVxbDBuTmtSRVJFUkVSRVJFUkVSRlZqVW9Ib0tiTzNzOFpIYjcwc2JKKy9GSXp0Kzgvb01TSWlJaUlpSWlJaUlpS2k2bUZTZ1VnUGVuVnJoeUg5dklYdGZ6YnNaMzhGSWlJaUlpSWlJaUlpcXZXWVZDRFNrOWx2dkFUM3hxNEFBS1ZLaFFXL3IwTlNTb2Flb3lJaUlpSWlJaUlpSWlMU2pVa0ZJajB4TnBKZ3daeHBzTFlzNmErUWt5dkZ2Si9Yb0toWXB1ZklpSWlJaUlpSWlJaUlpTFJqVW9GSWo1d2Q3UER0cDY5RExDNjVGU09pNHZBN0d6Y1RFUkVSRVJFUkVSRlJMY1drQXBHZXRmTjB4MXRUUmdyYko4NWR4ZTdENS9RWUVSRVJFUkVSRVJFUkVaRjJUQ29RMVFMamh2ZEN2eDRkaE8zbC8rN0Z6WkFJUFVaRVJFUkVSRVJFUkVSRVZCR1RDa1MxZ0Vna3dpZXp4cU9KV3owQWdGS3B4UHpmL2tWcWVwYWVJeU1pSWlJaUlpSWlJaUw2UHlZVmlHb0pFMk1qTEp3ekhWWVdKWTJiTTdQejhQVXZhMUhNeHMxRVJFUkVSRVJFUkVSVVN6Q3BRRlNMMUhXcWc2OC9uZ3F4U0FRQXVCUCtBRXRXN1dUalppSWlJaUlpSWlJaUlxb1ZtRlFncW1VNnRHMk82YThPRTdZUG43cUUzWWZZdUptSWlJaUlpSWlJaUlqMGowa0ZvbHBvd3FoKzZOV3RuYkM5N044OThQTy9vY2VJaUlpSWlJaUlpSWlJaUpoVUlLcVZSQ0lSNXJ3ekNVMGIxUWNBcUZRcS9MQmtJNEp1aCtzNU1pSWlJaUlpSWlJaUlucVJNYWxBVkV1Wm1ocmg1M2t6VWRlcERnQkFKbGZncXg5WEkvSkJncDRqSXlJaUlpSWlJaUlpb2hjVmt3cEV0WmlkalJWK252Y1dyQzNOQVFEU2drSjh0bUFGa2xJejlCd1pFUkVSRVJFUkVSRVJ2WWlZVkNDcTVWeGRIUEhUVnpOaFltd0VBRWpQek1HYytTdVFreXZWYzJSRVJFUkVqeTR4THU2SlhQZlc5ZXZJbDJyL2ZTazhMQXpCVjY4SzJ6bFpXZFc2cGx3dXg0UDc5NkZVS2lzY1U2bFVpSTZJUUZKQzlWZVZwcWVtb3JDZ29QTG5sTW1RbXBTRTFPVGthbCtYOUVjdWw2TzRxRWpyZTZRMnlVaEx3K1h6NXgvTHRSTGo0bkR6NmxVVUZoWSswbldlcGZ1cnVLZ0lDcmxjNS9IVXBDVElLemxlVm5abUptSWlJMnYwL0U5Q1RHUWswbE5Ubi9yejNnc0pRVjV1cnM3aktZbUp5TTdNZktUbkNMMTVFNWZPbllOY0pudWs2enhPbHk5Y1FIUkVSS1huUklXSDQrckZpelc2Ym01T0RvcTAzSXZaV1ZtVnZtY3JjeThrQk9rcEtUcVB4MFJGNmJ4M3RWR3BWTlU2TC9MZVBjUkdSMWZyWEFCSVNralErdk04TlRsWjU5ZWVMNVhxNVgxUDlEd3crUHJMOTcvVmR4QkVWRG43T2pad2Ixd2ZweS9jZ0VxbFFuYXVGTUZoa2VqWG96ME1EUTMwSFI0UkVSRlY0V1pJQklKQ0l2RGFLNFAxSGNwanRYWHRXbXo4KzI4TUdENjgwbjI2bkRwOEdKdFhyWUo3cTFhd3NiVVY5cWNsSnlNcElRR1o2ZWxWL3JPdFU2ZkNkWk1TRXZEUDc3OURtcHNMajNidEtoemZ1MlVMTHA0NWc3NkRCeU03TXhPL2ZmTU5rdVBqMGJSRkMwZ2tFcDN4M3IxOUc2c1dMMFpoUVFHYWUzcHFIRXRPVE1UU0gzNEFBTFJzM2JyS3J4MEFOcTlhaFp0WHI2SkQxNjQ2ejltK2ZqMTIvL2NmYmwyL2pxNjllc0hBZ0wvN1ZkZUpBd2NRZWUvZVkva1hHeFVGdDZaTkszMitmS2tVUDMvMUZZN3QyNGVtTFZwb2ZXL1dGbXVXTE1HbGMrZmdWTGN1bkZ4Y0h1bGFKdzRjd05FOWU5RGUyeHNXbHBZUGZaM2FmSDlGMzc4UFMydHJpTVVsOHpLL2VPY2RxQUEwYmRFQ0FIRC96aDFZMjloQUxCWkRtcHVMSDcvNEFqbFpXVm8vZjhvN2UvdzR0cTliSjN4bVN2UHlrQkFUZzZ5TWpHcjlnMGdFRTFQVGFyMG1sZmxoN2x6a1M2WHc5UEo2NUd0VlYveURCL2puanorUWtwaUlkcDA3YXozbnB5Ky9SSFpXVm9XNFpNWEZ5TXZOaFltSlNaWFBzMlhOR3R5OWZSczlmWDBoRW9tcUhWOUdXaHFTRXhJcXZPWWlzUmdtSmliSXpjbEJjVkZScGY5VUtoVU1EUTByWFB2UDc3K0hTQ1JDcTdadEFRQUYrZmtWZnY0YzI3Y1BwdzRkcXZEek5GOHFoY1RJU0d2TVg4K2VEWVZDZ1dhdFdtbnNYN040TVM2Y1BvMXV2WHRYKytzSFNoSnZTMy84RVRjdVgwYjN2bjJGZTZDc3JXdlg0c1NCQS9EdTBRUEdsWHcvcEhsNVdMVm9FYkl6TTlHa2VmTktuN2U0cUFoLy8vNDd3a05EMGFWWHIycDkzeForOGdrS0N3cUUxeFFvK1I0dVhyQUE2YW1wV3QvYis3ZHR3NjcvL29PTHF5c2NuSnlxZkE0aStyK0tuMnhFVkN0NXQyK0Z6OTZaZ0orV2JnSUFoTjZOd3NJLzFtUEJaOU5oWU1CRlIwUkVSS1JkWVdFaExwODdoOXRCUVVoT1NJQ3N1QmhXTmpabzBibzErZzBaQWt0cmE3M0Y1dFc1TTA0ZU9JQUQyN2JoM2M4L0YvYWZPM2tTZ2VmT1Zlc2FQNjljV1dIZjJXUEhJQmFMMFhmSUVLMlBrVWdrVUNnVUFBQnJXMXVNbVRRSnUvNzdEdzhpSS9IcW0yK2l2cHViMXNmZHZuRURBTkMyVTZjS3g5UXpUaHMzYTFhdHVBRWc3c0VEOUJ3d1FPZnh5eGN1NEVaZ0lEeTl2QkFTRklSdC8vNkxTVysrV2FOQnNSZlp5WU1ISDl1MVRFeE4wWHZRb0VyUDJiTnBFNlNsTTY2UDdObUR0ei85Vk9zQW5DNXpaczU4cEJpOXZMMHhmdHEwYXAwN1lmcDBMUDd1Tyt6YXVCRU5HamVHalozZFF6Mm5RcUhBcld2WDRGeXYzaU1uSjJyci9aVVlGNGUvZi8wVlh0N2VlT1gxMXl0YzUwRmtKTllzWFlwWDMzd1RyZHEyUlZ4TVRFbXNWUXlhNmhJUkZvYk5xMWRYKzN6ZmtTUFJyL1N6N3RpK2ZUclBHemh5WkkxalNVdE9Sc0Rac3pWK1hHV0d2L3d5QUVBaGwyUEhoZzB3TlRmSHVNbVRBUUFKc2JGd2NuR3BOSG1xa010eCtjSUZuRHAwQ0RaMmRwZzFaMDZsOTFsU2ZEemlZMkxRWi9EZ0duOTIrcDgralF1blRsWFlQM1RzV1BUMDljVjNuMzVhNVRXOGUvYkVtRW1US2ozbjJxVkwyTHQ1TTJaODhBRWFObTVjNmJuM1FrS3djZVZLdkRTbXhzZzNBQUFnQUVsRVFWUmxDdHAwN0FpZ0pEbGpabUdoTTVHWm5KaUltS2dvK0k0WVVXVzg1ZDBPQ2tKUllTRjZEeHlvOWZzaXpjMUZkRVFFbWpSdkRpc2JtMHF2Wlc1aEFhVlNpWE1uVHFCYjc5NHd0N1NFWENaRGxJNFZHeTFidDhibEN4ZHc1c2dSdURacXBISE0wdG9henRYNHpMR3p0MGNuSHg5Y1BITUd6dlhxb1pldnIzQXNKaW9LVi96OTRlTHFDdmR5U1JnaXFocVRDa1RQa0lGOU9pTTlNd2VyL2pzQUFMaDQ1VFlXcmR5T2o5OStoWDljRWhFUlVRWFpXVmxZK3NNUHlNM09ocW1abWZBSGVIeHNMQUw4L0hEN3hnMjhNMmRPbFRPcUwxKzRvTFdzUVZvbEpVTXU2VWdLTkduV0RBN096Z0JLL3RodjE3a3o3dHk2aGZUVVZOUnhjTkE0OS8ydnZ0SjUvZE9IRCtQVzllc1Y5bWVrcFNIbzhtVjA5dkdwY0QwMUkyTmpqVklJWHQ3ZWNLNVhENXYrK1Vmbjg4bmxjb1FFQmNIZXlRa05HemRHV0hBd010UFRoZU5CVjY0QUtDblZjZkhNR2EzWDZOYW5EMlRGeGNqSnlrSjJWaFlLOHZOUng5RlJvNnhFSFVkSEFFQlljREQyYk5xRXRoMDdZc0tNR1RoMTZCQk9IRGlBblJzMllPemt5VFVhckg1UmFVczRBY0N2WDM4TlZ6ZTNDZ1B3Q3ovOUZLM2J0OGVvQ1JOcS9Gd1hUcDFDOExWcmFPSHBDU2NYRjV3OWZoeEg5K3pCa0xGamEzUWRDeXNyZFBieHFiQS9OQ2dJU1FrSk9oTmxwdzhmcnJBdkx6Y1hWLzM5ZFQ2WFMvMzZ5TW5PeHZYQVFJaDEvQzFSTnBGU1dkSWpYeXF0VVZMRXJVa1R2UDNaWjhKMmJiNi82dGF2ajc2REIrUFU0Y053Y0haRzM4SC9YM0dXbVo2T0RjdVhvN21IaHpBNytrRkVCTVJpTVZwNGVGVDc5ZEJtNXNjZlYvblovTk1YWDJoc2Ezc2ZxRDFNVWlFekkwUHJvUHFqVUNjVmp1elpnNlQ0ZUx6MjdydXdzTEpDVWtJQy92eitlM1R1MFVQcklIeEJmajZ1K1B2RC8vUnBaR1Zrd043UkVkNDlld3JIcTNyL25UbHlCR2VPSEtsV2pPWGZuOTh1V2dTZ1pIQit4UysvYUNUaFBMMjhOQWFxeTFyMjg4L1ZlcjdtSGg0d01UWEYrdVhMOGU3Y3ViQ3p0OWQ2bmpRdkQ5dlhyNGRJSklKenZYckMvaDBiTnNEUjJSa1QzM2hENitNQy9QeGdhR2lJRHQyNlZWb0NTbXhnSUx6M0MvTHpBUUNCNTg3QndOQVFiVHQxRXZZQmdLbVpHUURnZW1BZ2xFb2xtbmw0YU55emFvYUdoaHFURi9vTkdZTDF5NWZENzlneERCMDNEcms1T1ZpOWVMSE9tQUR0eWJLMkhUdnEvSHJMRy9iU1M0aU9pTUNKL2Z2aDFia3pyR3hzSUpmTHNYUERCcGlZbXVMVm1UTzFyaVlob3NyeHJpRjZ4a3dZM1EvcG1kbllmYWprRC9WREp3UGdVTWNHVTErcGZPWVVFUkVSdlhpa3Via1FpOFdZTUdNR1dyZHZMOHd5ekpkS3NYNzVja1JIUk9Eb25qMllNR05HcGRmWnQyVkx0ZXVEcSszWnRFbnIvckdUSnd0SkJRQVlPR29VaHIvOE1zek16U3VjNitMcXF2UDZaaFlXV3ZlZlBIZ1FoaElKK3BlV2k1REpaQlZLU2hpVmxvMlF5K1hDUUlLRGt4T216cHFGbkt3c0JGMjVnbmJsWmt2ZnVuWU5CZm41NkQ5c0dBRGdvcDhmN29XRWFIMStYYnIxNllPSU8zZXdidGt5WWQvbVZhczB6dmw1NVVvRVg3dUdiZi8raThiTm11SGwxMTZEU0NSQ3Y2RkRrWmFTZ3FzWEx5STdNeE1UcGsrSCtTT1Vtbm1ocVZUYUorVG8ybCtGa0tBZ0hOeXhBOVkyTm5ocDZsU1ltSm5oL3QyN09IdjhPT3lkbkxRbUNYU3h0TExTT3ZpYm1aNk9wSVFFblFQRDJnYVRjN0t5Y0dUUG5pcWY4OWpldlRxUGxVMHFhRXRvWER4ekJncUZBajM2OTYveWVjcXlMYmN5b3JiZlh3TkdqRUJoWVNGYXQyK3ZjVDJGUWdHbmV2VXdic29VWVY5b2NEQXNyYTBSY3ZPbTFqaGJ0MitQZktrVWQyL2ZCbEN5b2dLQWtDd3hMLzFzczdheGVhZ1NXaDI2ZHNYTHI3MG1iRzlmdHc3WEFnSnFmQjBBY0cvWlVtZHlyanJtekp3SkJ5Y25mTEpnZ2NiK2F3RUJPSC95SkFZTUg0NFdwYVd1bkYxYzRPWHRqY0J6NStEcTVvWk8zYnNMNTBmY3VZTWY1czVGY1ZFUjZqVm9nTUZqeHFCdHg0NGE5NnUyOTJkbWVqcHVCQWJDclduVEdxMXlLZi8rVkErZ1A3aC9IeUtSQ0UxS3kxNEJnTG1sSlJwVXNicEE3ZjZkTzBpTWp4ZTJreE1UaGFUTmhPblQ4YzhmZjJEajMzL2puVGx6WUZqdTU1WkNvY0IvSzFjaUx5Y0hyODZjQ2NlNmRUVytUbDFscS9LbFVseTllQkZ5dVJ3L3pwMWJhWHhkZS9jV2txcmZmdmloeHJGZnlpWDUxZStMSzZXSnk4TzdkdUh3cmwwVnJsbS9ZVU84VnliNTFiSk5Hemc0T3lQZzdGbjBIamhRMkQ5MDdGZzBLMWYyckRLbXBTVy95dmNqa2VibElTWXlFbUlEQTlSdjJCQUFZR0JnZ0lsdnZDR3MxQVNBNC92M0l5VXhFYSsvOTU3T0pBNFJWWTVKQmFKbmpFZ2t3anV2ajBaR1pnNzhMZ1lCQU5adE93SnJhd3VNR2xUOVAxaUlpSWpvK1dkdGE0djN2L3BLR0tSU016TTN4L0NYWDhiU0gzN0F2ZERRS3E4ejc3ZmZ0RFpXM0wxcGswYkQ0N0xVTXp2TE16SXl3cDdObTRVQnRmTG1sdFpOTDJ2bmhnMjQ0dTlmNWVCV1lsd2NybCs2aEFIRGg4UFN5Z3B4MGRGWXZXUUpSazJZQUxlbVRaR1ZtWW5zakF5aEtldkdGU3VRbTVPRHJNeE1vV3lObWtlN2RockppRXVsSlVEVTlkbW52ZmVlOEpva3hjZGp5WGZmb1h1ZlBoaFdPZ3RYbHhhdFcrUEhGU3V3WS8xNkZCY1ZZZEtiYndySFZFb2xUaDgrak9QNzk4UFIyUmxEeDQzVG1QblpwN1FIUkhoWUdINmZQeCtEUjQ5R2g2NWR1V3FoRXRwbXpzcGxNc2psOGdySDVISTVaTVhGRmZhYm1Kb0tnNHJsaGQ2OGlVMnJWa0ZpWklTcHMyYkJ3c29LQURENTdiZXg3S2VmaE9SYVRSSUxqNXU2VkV0TmJGMjdGamNDQXpYMmxVOW8zTDl6QjZjUEg0WjNqeDRWamtuejhxQlVLbUZaK25wVXBUYmZYemRMVjBtNHVya2hMam9hY2FXTlk1UGk0eEViRllWTzNicmhYa2dJV3JacEEybHVydEI4ZnRmR2pWcGpiTkM0TVZLVGtyQnY2MWFOL2VydGlhVkozcWlJQ0tROTVnYXlWYzNtdnhFWUtIemZ0U1VESG9jQVB6L3MyN29WRHM3T3FOK3dJVzRFQmlKZktvVTBMMDhvUzdkM3l4YTR1cmtKcy9HbHVibnc5UEpDOTc1OWhkNG1LcFVLdjg2Ymh3RWpScUJkcDA1YUUyNnJGeStHV0N6R1MxT213UDR4MU11L0d4SUM1M3IxS3Z4TXJhNmIxNjVwbFBhTGlZd1VCc1YvWHJrU1BYMTljZmJZTVJ6YnZ4OUR5NjF5VXZlSUdUeG1qRVlDSVNzakE0VUZCVGh4NEFCT0hDaXBhSER1eEFtY08zRUMzajE3d3R6Y0hIS1pERVBHakVGeVlpS3VCUVNnMzlDaHNMQzB4UDV0MjlDMFJRdTBhdHNXSnc0Y3FOQVBvVzc5K21qZG9ZUEd2bHZYcmdudjhYdWhvVWhPU0VDYkRoM1F5TjI5d3RkN2NPZE9HSlJiQVNBU2lkREwxeGUzcmw5SFlVRUJ4S1dUSGF4dGJlSHM0b0xpb2lMTW16MGJZeWRQMXZqY3ZIRHFGQTVzMzE3aDk0RHlxMEZDYjk1RTZNMmJNREUxeGV3dnZzQXY4K1pWaUt1c3RYLytxYkg5S0VrMG9oY05rd3BFenlDeFdJelBaNytLckd3cGdrTENBUUJML3RrQnFGUVlOYmlIbnFNaklpS2kycUt5Z1E5MWFhQ2l3c0lxcjZPckNXaGxkYTkxRGNJQ0pRTVZaY3NQcVZRcVhBc0kwTmw0VWx0Q1E5czVlemR2aG8yZG5UQ0FlblR2WGhRWEZTRXRKUVZiMXF5cDhKak05SFRZMnR2RDFjME4xbloyc0xXemc3V3RMV3pzN0RSS0ljUkVSaUw2L24yTnIwc2tFZ216WkNQQ3dnQUF6VHc5cXh6Z1Z6OHVPaUlDUGZyM0Y4NHZ1M3FrVmR1MkNMMTVFMHUrKzA3ck5RYU9Hb1d6UjQ5aTU0WU5PSHY4T043LzZxdEtHMHkveU1xWGgxSEx1bnBWYTBMc2lyKy9NUE5XcmVlQUFSZzZibHlGY3krZE80ZDlXN2JBd01BQVUyZk5RcjNTV2JFQVlHTnJpK252djQ5Ly92Z0R1elp1UkhwS0NnYU9HdlZjSllDTzdkOFBvR1NGUUhrcmZ2a0ZxY25KMVJxZ3ErMzNWMnBTa3RiejFJT1hhaDkrODQxUWJtcitraVVhRFlSL21ETUhsalkyZUsrMGQ0eWpzek1XbGc1bW5qeDBDR2VQSFJPMnc0S0RBUUE3MXErdjlHdDlHR1ZuaHBmbmQrd1luRnhjaEViWUZ1VVNRZ214c1ZWZXY3TFZaV29LaFFJcWxRcXBTVW40OTYrL0FKVDhmV3RtWVFGemMzTzR1cmtoTmpvYW0xZXZ4dXpTKzdkdHAwNFZ5cFhsUzZWSVMwbEJZbXhzaFpWbEFIRDUvSG1FaDRXaFE5ZXVNRFUzaHpRdnI4cllLdnVaV1ZSWWlPaUlpQm8zT2k1cjFJUUpHRkdhR1B2eTNYZlJzVnMzako0NFVUanVPMklFakUxTTROTzNiNFhIZHVuWkV4SWpvd3JmdzVpb0tBREF5UEhqWVdSc2pCM3IxNk81aHdmYWRPd0lFMU5UYkYyN3RxUkUwOENCOER0MkRDS1JDSDBIRDRaTUpzTytyVnZSb25WcmRPdlRCNmNPSGFxUVZIQ3VWMC9vMTZHV21wUWtKQlhPSERrQ0kyTmpqSm80VWV0cmQyam5UcTFsaFRwMTd5NnNSRkVuOXVSeXVkRGNHaWpwbmFIK2YvVTJBR0dmZ1lFQkRBd05OVlpCTFAzaEI3UnEyeGI5aGc0VjNsTytEMUgyaTRpcWgwa0ZvbWVVa1pFRTMzMCtBN08vWElMSUJ3a0FnQ1dyZGtJdVYyRGM4Tjc2RFk2SWlJaHFQZlVmOG85ajltWk5kZW5aRXloVEMvdnM4ZU5RcVZRWVBIcTAxdk8xOVhNbzc5TFpzNGkrZng4ZHUzVkQwT1hMeUVoTFEzaFlHSHI1K3NLN1owOVkyOW9LLzhLQ2czRms5MjVNbWprVFRtVktTT2lpbnYycGxwYVNvakhEK2ZhTkd4Q0pSRkFwbFFndkhRRFZ4YjFsUzJSbFppSWpMUTFObWpmSG5Ka3pNWDdhTkxUcjNCbkd4c1pvMWJZdEpyMzVacFgxblR0MDZZS0RPM2VpWG9NR1RDaFVvVlhidGhxRGp0dldyVU56RHcrTmZTcVZDbHZXcklHWHQ3Y3dxQXBBYThOY21VeUdmVnUyNElxL1Awek56RERsN2JlMWxsWnhkbkhCMjU5OGdqVi8vZ20vWThjUUZSNk9jVk9tYUpRdEtTOHhMcTdTMmVTUDJzejVjYmwrNlJJZTNMK1BacTFhYWRSMmZ4aTEvZjRxTzRpYkVCdUxmLy82Q3psWldlalJ2ei9hZCtraURLUVg1T2ZqNnNXTEFJRGl3a0locWFCVUtwR2JrNlBSYUZZc0ZzUEkyQmpBLzVPejZtMjE5ejcvSExabHlyTGs1ZVlpd004UDdUcDFFa3JJYlYyN1ZtZnZHRzBHanhtajg1amZzV053Y1hYVmVZNnVKRXhaMVVraWRlamFGVmJXMXJDMHRvYUZwU1Vzckt4Z1ltcXFVY3BvelpJbGdFZ0VxVlFLa1VnRVdYRnhoZXVrbGZiSzBGYTZKdTdCQSt6YnRnMUFTYW1sNnBaL3FpeitlNkdoVU1qbGNHL1pVbU4vVW54OHRmdE9pTVZpamNTWVNDU0NvVVFDaFVJaGxMOHlOVFVWNGxXdnFpdDdUUDMvNm1UZXZaQVEyTmphQ3RzNzFxK0hrNHNMT25icmhzMnJWa0dwVUdEZ3FGRkNyQTdPempDVVNKQmV1Z3BHL2ZvVkZ4ZkR1Tng3c0RKaHdjR0l2SGNQdlFjTzFKbU1VU3FWd3IxV2tKK1B2SndjNFppcHVUa3N5cFFZMjc1dUhiYXZXeWRzNzkyeUJYdTNiS2x3elhtelp3UDRmN0szZnBsa0xsQ1NHQ3E3cjN4U2hJZ2VIeVlWaUo1aDVtWW0rSDMrTy9qazIrVzRIMTFTbTNIWnYzc2dWeW93Zm1RL1BVZEhSRVJFdFpsNjhLdXRsaG1lVDFOaVhCeE83TjhQOTVZdDBWWEhERkIxU1l6S3FIcytYTDE0RVRjdVg0WkNMb2VOblIzNkR4c0dJMk5qamZyY0NURXhBS0RSZExJc2xVb0ZoVndPUTRrRWtmZnVWU2dSRlhqdUhNNmRPRkhoY1dWcnVldnk4OHFWdUgvM0xpeXNyT0JVMmpnYktCbGNHajk5T25LeXM1R1pscWJ4R0R0Nyt3b2xKQXdsRXZUeTlhMHdvRUlWT1RvN0MrOXpwVktKemF0WG8yR1RKaHJ2ZmZWN29YR3paaHI3eXljVkh0eS9qKzNyMXlNdE9SbjJqbzZZT211V1JwTGdsNisrUW5wcXFqQTQ2ZURzalBjKy94eWJWcTNDL2J0M3NXakJBblQyOFVIdlFZTzAxc3UzdExKQ1Z5MHovOVVsUjNUTnVqMnVwWkhwazVJdmxlTGd6cDBBOE1pemdKK2wrK3RhUUFEMmJONE1UeTh2M0FnTXhMV0FBRnowODhPSWwxOUdsMTY5Y09MQUFlRjlsSkdlTHRSdXo4cklnRktwck5IZ1AxQ3lhcVBzWUcxdVRnNEMvUHpnM3JJbDNFcjNUeThkWUsySnFQQndTQ1FTMUhkenEvRmptM3Q2YXUyZmNmN2tTWjBsN2Nvek5UT0R0YTB0VXBPVGhZSHQ4bm9QSENqMExhamo0SUM3dDIvajFPSERRaDE5aFVJaC9Bd3IveG1ZbFptSkRTdFdRQzZUb1pHN083cjI2bFZsVEJmOS9CQWRFVkhwT2FFM2I4TEF3S0JDbVo4SDkrL2pRZWxLbTRlbGtNc3JsTU1xUzl1eGJuMzZRQ0dYNC9hTkcvQm8xNjdDOGFMQ1FxU25wY0duWHo4NGxFNGVpSTZJUU5QUzF6V2xkQVdPZzVNVFZDb1ZaTVhGRlZZcVZNYlV6QXpOV3JWQ244R0RTMWI5YWZrOFV5cVZ3cjExTFNBQUI3WnZGNDc1OU9zbk5PMEdTcElFYmsyYlFpNlRZZlBxMWVqYXU3ZEdBaWNzT0JoWC9QMHg1ZTIzQVFEMnBVM1hpVWgvbUZRZ2VzYlpXRm5nandYdjROUDVLM0R2ZnNtUzFKWHI5ME1tVTJEeXVKclZUaVVpSXFJWFExUjRPQUw4L0dCamE2dTF6RUo1MnVxclYwWFhqT3F2Zi85ZEdDakxsMHF4OGUrL1lXNWhnUWt6WnVoc2txdHRsbXA1M2oxNndOUExDNVpXVmpoMzRnU083ZHNubElNb1QxM1dJekUyRnJMaVlxU25wQ0F0SlFYcHFhbElMLzF2TDE5ZjlCczJESHMzYjRheGlRa2FObWtpTkk3dDZldUxEdDI2QVFEQ1EwTnhjTWNPOUJzNkZHMDZkcXo2aFFGdzcvYnRDck5kZ1pKZUYvTS8rcWpDL2svbXo0ZURzelA4amg1RjV4NDlZR1p1anBDZ0lPemF1SkgxbjJzb28zUkF1WHl0LzZ5TURBQ0FsYlcxMXNjcDVITHMzclFKMXdJQ29GS3AwS1pEQjR5ZFBGbG5hYkN5ekMwdDhjYUhIK0xzOGVNNGNlQUFMcDA3aDZzQkFaajcvZmV3TFBkOEZsWldXbWZXcWt1TzZKcDErelNUQ3J2Lyt3L1MzRncwOC9DQTYwTU1US3NwRklwbjR2N0t6c3JDL3ExYkVSSVVoUDdEaHFIZjBLRzRFUmlJTGoxN3dzVFVGUHUyYmtWQ2JDeXlNakxRdmtzWFhMOTBDZkVQSHNDdFNSTUFFRXJGVkxXaVE2VlNDZWNDSlNzMHlqYUx6c25LQWxEU3k2SjhRdFRDMGhJdFNsZllWRFl6djdpb0NPdisrZ3ZPOWVyaDdjOCtxelFlYmF5c3JiVyt0dXErRTlXbExqT203ZjRwTENpQWQ4K2VRbEpoMUlRSjJMRmhBMDdzM3krVXdoT0pSTEMwdHNiZzBhTTF5bzdsNXVSZzFSOS9JRHN6RTBCSndxZzZpZk93VzdlcVRDckk1WElvbFVva3hNVUozMXNBOE83WkUyTW1UZEw2bU9xc0xGTEk1VWlJaTZ2MlovbmVMVnNRNE9jbmJIZnEzbDFyUHdOakV4TzhPM2N1bEtWSitlU0VCR1NtcHd2ZnY2VDRlQmhLSktqajZJaWl3a0tvVktvYUpSWGNtamJGOVBmZngrNU5tM0RyMmpXOCsvbm5Hb2t6OVdRQTlVcUZsbTNhQ0ltSERTdFdWRGl2UWVQRzhHalhUaWh2NU9McXFwRXNVYTllMHBaQUtVOGhsK05CWkNSTXpjeFF0Mzc5YW45TlJGUXpUQ29RUFFlc0xNengrN2Z2NExPRkt4QjI3d0VBWU8zbVExQXFsSmp5OGtDZGY2QVRFUkhSaXljMUtRa2IvLzRiWXJFWWsyYk9yTllnUXR1T0hlRmNadGF2MnMyclYzWFcyZFpWeWtnOXlGOVVXSWcxZi82SjlOUlVkT3JlSGRjQ0F1RFRyNS9XbXVuVjZmdGdaR3dNSTJOanBDWW40OVRodzJqVHNTTmF0VzBMQUlpUGlVRlVlTGlRT0VoSlRBUUFqZElLSmlZbXNITndnRk85ZXZCbzF3N3VyVnJoaXI4L2toTVRNWFRzV0NRbEpBam5XbHBaQ1lQU0YwNmVCRkJTTHFWT05XZE8zZzBKUWZzdVhZUlNMa2tKQ1FnUEM0TjE2Y3htOVNBbm9Ea29kV1RQSG5pMGF3Y3pjL05xUFE5VkZGdGFmenk3ZElCV0xlNUJ5ZS9RdW1hL0doZ2FvcWl3RUtabVpoanh5aXZ3OHZhdTBmT0tSQ0wwSGpnUXJiMjhjSERuVHRSeGNOQklLS2dIMWg3bjcrM3FzbUdIZHUzQ29WMjdIc3MxQS96OGNPdjZkUUFRQmdocldxNXA1UGp4Nk5hbnp6TnhmOG5sY2l4ZXNBQW1wcVo0ODZPUE5NdGNpVVRvTlhBZzZycTY0dnlKRXhnN1pRb3NyYXdRR2hTRTZQdjMwYjAwWWZ1Z3RCRnYyZkpIWmErZm01ME5BUGh4N2x3VUZ4ZGp4Q3V2QUFBTzc5NnQ5ZXZ6THkxL1UxYURSbzJFcElLTHF5czgyN2NYanQyK2ZsMzRuRFl5TmthWFhyM2dkK3dZd3NQQ3RDWUlucWI1aXhkWDJGZitQWk9UblkwSjA2WnBKQSsweVV4UHg1by8vMFJhU2dwOCt2WERoVk9ua0MrVkN2ZDJaZktsMGlyUEdUVitQTUpEUTdGNzQwWjg4UFhYajlRZlJmMDlEN3QxQzhFZmZ3eExLeXQ4dW5CaGphOWpZR2lvdGQ5TGFuSXk5bXphQktWU2liR1RKd01vU2VRWVNpUm83dWtKb0tRUmVEMVhWNGpGWXVGbmJQa2tUM0pDQXZ5T0hxMndyNndPWGJyZ3lvVUxXTDk4T2Q2ZE8xZjRHYTlPWnFoWEt0UnhjTkM2V3Fld29BQUFZRlN1cDFKdVRvNUdQNU84M0Z5ZHI0TkNvUkRlNHlGQlFRaTZjZ1d5NG1LTW1qQ0JTUVdpSjRoSkJhTG5oSVc1S1g3OVpoYm1MRnlCa0R2UkFJQjEyNDVBTHBkajJzU2hUQ3dRRVJFUjBwS1Q4YytpUlNqSXo4ZWtOOTlFQXkyRFhOcTBiTk1HTGR1MHFiQS9LU0ZCWjFLaDk2QkJPcStYTDVYaTM3LytFc29RSmNiSDQwWmdJTzdmdll2SldnWWhzMHBublJZWEZRbk5HYlZSS0JUWXRuWXRqRTFNTUhMOGVHRi9XSEF3VGh3NEFGTXpNOVJ4Y0lCYmt5WUl6c3BDSTNkM0RCdzVFblVjSFdGaGFZbUMvSHdreE1haVNmUG1BQUNKa1JGYzNkemcwNzgvZG03WW9QVTVRNE9EWVdGbGhZejBkR1NVcVFOZm5yR3hNUm8wYmd5Z3BOU08vK25UOEQ5OUdnRGdkL1FvL0k0ZUZVbzBGZVRuVjZ1cEtOVmNhSEF3eEdJeGp1M2RpK3lNREl3WVB4NEdCZ2E0YytzV0FPRHNpUk1ZTTJtUzF0K2RSMDJjQ0JHZ01YdThwdXFVbGt3cTMzeGMzWVMwSmpPRnF5S1h5UUNVOUpTb2Fha2JkYm1sc3FMQ3czRnd4NDZTL2dabDR0ZFdBc24vMUNsSTgvSzBIbFBmQi9VYk5xejE5NWVob1NGZW1qb1Y3cTFhUVNLUjRGNW9LUFp2MjRhM1B2bEVtQjNlckZVck5HdlZTbmhNbzJiTmNQZjJiY2psY2hnYUd1SmVTQWdzcmEyRkVqUUFjUGYyYmZpZlBvM0k4SEJoSlZZZFIwZDRlWHNMMjEvOC9MUEdpcHJraEFRc1hyZ1FrOTk2UzBpWWFsTzNmbjJORlMzcEtTa2FuOVBkKy9iRitWT25jUExBQWIwbkZYUTF3UzdydjVVcjBhbDdkNHliTWtWamYzcHFLZ0w4L0RCNDlHZ2tKU1JnN2RLbHlNdkpFY3JxWERoMUNtSEJ3VUxqNjBkbGJtbUpuZ01HNE5pK2ZiaDk0d2JhZE9oUTQydWNQWDRjTndJRGhYdExJWmVqVFljT0QzV3Q4bElTRXhGMCtUS0FrcDk1WXJFWW5YMThBSlNzY2drOGZ4NXRTNXMzRnhjVjRjSDkrOEpLUmZYQWZ2bWVDZ214c1ZVMjZHN1lwQW1HakIyTGd6dDJZUHU2ZFhpMTlHZTR1aVJoVlQxLzFDdHd5cS9hT3I1dlg1VXJzRktUazdGend3YkVQWGdnZk42cFZDcTA3ZGdSelR3ODBOekRBK3VYTDlkb3FGNFpydndqcWhrbUZZaWVJK2FtSnZoMTNqdVkrOFBmQ0E0cHFldjQzNjRUa01rVm1EbGxCQk1MUkVSRUw3RGt4RVNzK3VNUFNQUHlNSDc2ZEhoNmVla3RsajJiTnlNMktncmpwMDNEbGpWcjROYWtDWHhIak1DRzVjdXhidGt5amVha3hVVkZRZzMwZWJObm8ydnYzaGcxWVlMVzZ4N2NzUU94MGRFWU8za3kwbEpTRUJvVWhPVEVSTFRwMkJGZGUvZldxRStlRkI4UG1VeUdocVZsTEJRS0JUYXZYbzN3MEZETS92Skx1TGk2b243RGhwajg5dHVWemtpVmxzNmVYSzFseG0xWlRpNHUrT2liYndDVWxJQlNXL0R4eHhnOWFSSmF0MjhQaVVTQ0svNytXUGJ6ejVWZWl4NU9iblkyUW9PQzBMbEhEOWphMmVISW5qMUlTVXJDSzYrL2pyQmJ0K0RzNG9JckZ5NUFJWmZqcGFsVEsvenViUEVJeVlUeXlsOWJYZklqTnpzYnB3NGZybkIrVW54Si96UnR4M1JSejc1dTE3a3oybGF6ZEpCYUhRY0h4SmVaNFoyYWxJVDF5NWRETHBkajJFc3Y0ZUNPSGNJeGJTV1pibHk2QkdsZVhxVk5VcCtWKzB0c1lJRFFvQ0FBd0tsRGg1Q2Vrb0xVcENSaE1GUk5YV2FuWlpzMkNBc09SdWpObTNCeWNVRmlYQnk4eXpTbUIwb0dhOFBEd3RESTNSMUtwUkpSNGVHWStmSEhBSURUcGQ5amN3c0x6YWErcGY4dkVva2VhWmE4bFkwTjJuVG9nQnVCZ1lnS0Q5ZGFPdWRwK2EzMGUxWVRhU2twOER0NkZOY3ZYWUpDb1lDTHF5dnExcStQd29JQ0RCa3pCcjNLTk5adTJhWU5mRWVNcVBLYXgvYnV4WjFxOUlUdzh2YkdzWDM3RUZJbXFWQmNWQ1NVVzZwS2JGUVU4dlB5MEwxUEgvaWZPUU5QTHk4aFdSSWJIYTNSeUZpWHpITEpOZi9UcDNIRjMxOGpDZGpDMHhQanBrNFZrbEs3TjIyQ1VxSEFnT0hEQVFDM2J0eUFYQ1lUVmkyb2t3cmxWeXA0ZVh0ai9MUnBHdnUwbFVQMDZkY1BZYmR1NGRiMTZ3anc4MFBYM3IyRlJLbXVTUUJxOFRFeEVJdkZRdEpOSkJhamNiTm02T1hySzZ5K0FZQmIxNjhMVGFyVlJBRGlvcVBSeU4wZDdpMWI0dkR1M1JxdktRQjA5dkVSSmdvUTBlUEZwQUxSYzhiVTFBZy9memtUWC82NEd0ZHYzUU1BYk50M0duS0ZBdSs4UHBxSkJTSWlvaGRRWWx3Y1ZpMWVqTUtDQXJ3NmMyYTFhaEkvU1c1Tm1xQlpxMVpvMTdrenRxeFpBd0JvN3VHQmlXKzhnWHlwRkxIUjBjSzVVUkVSVUNxVk1ERTFGUVkrdEVsTlNoSUdISFp0M0Nqc2wwZ2s2TkcvdjBaQ0FTaVpMWDN0MGlYSWlvc2hGb3V4ZWZWcTNBc0pRZTlCZytEaTZpcWNweTZab3N1SGxRMktxVlE0dUdNSHdzUENOQVpIeXNkaWJHeXNzZSs5eno4WFNyMTgrK0dIbFQ0L1ZkK3hmZnVnVkNyaDA3Y3ZISnlkWVdSc2pMU1VGSnc2ZEFnS3VSeXZUSnVHQi9mdlkrK1dMVEF3Tk1UWVYxOTlhckdwWjg2bnBhUlVPanUzSnIwVDFJT1AxcmEyTlk2blhhZE9hRmVtRm4xV1ppWUtDd3JRZjlndzlPamZYeU9wOENpZWhmdnI0UGJ0U0UxTzF0aTM2Ny8vS3B5blRpcTA2ZEFCQjdadHc5bmp4MUd2UVFNQVFQc3VYVFRPOWVyU0JaMTc5SUM1aFFXTzdkdUhxUEJ3NFZobWVqck16TTJSazVVbGxPc0NJQXhjUjBkRUNMT3lnWkxQTW0xTmNpdlR0VmN2Sk1URzFqZzVrUlFmajNQSGoydmQvekMwelF6WFZqSkxwVkxoN3UzYkNEaDdGbmR1M1lKSUpFTHI5dTNSYStCQTRUWCsrTnR2WVZjbUlRMlU5TkVvKzNtdWkyazFTOHJaMXFrRFV6TXpvY2t4QU53SURLeDJ6NkZSRXliQTNOSVNJcEdvUWhtcjQvdjNDMzFGYXVMbTFhdElTMGxCeDI3ZDBObkhCOHQvK1FXT2Rlc0tDWVdUQnc4aUxEZ1lROGVPRmQ0bkYwK2ZocldOalpCUVV2Zm9NSzVHanhodFJDSVJYcG95QllzV0xFQnlhWGxCV2VsN1ZGS3VyRkY1ZDI3ZFFsMVhWMGlNakhBak1CRDJUazU0NDhNUGtaR2FDcFZLVlZMQ0tqb2FyZHUzaDZPek0wNGRPb1IrUTRjQ0FPd2NIUER0b2tYQ2MyZ3JHYVp0bFNVUlBSNU1LaEE5aDB4TWpQSERsMjlpM2s5cmNDV29wSmJvcm9ObklaZkxNZnVObHlCbVlvR0lpT2lGRVI4VGc5V0xGME5XWEl6WFpzMUNNdytQR2owK016MWRaMDFxZFhOYmJkUjExOHN6TVRWRnR6NTl0RTUwVUNjN0hPdldGVW96WGJ0NEVVQkpDWmZybHk0SjUzYm8yaFVOR2pXQ1RDYURSQ0tCbmIwOUdybTd3OTdSRVU0dUxuQjBkb1pqM2Jxd3NiUFQrbHhOVzdiRTVRc1hjT1B5WmR3SURFVGt2WHZvUFdnUUJvOGVEWlZLVmEySkdDcVZDdEtjSEtHaGFQbGp1emR0UW5oWUdMcjM3WXNoWThib3ZFNVdSZ2J1aG9RSVpVK01UVXhnYW1aVzVmTlQ5WVhldkltckZ5L0N1MGNQb1o1K3R6NTljUGYyYmZ6NzExOW8yNmtUWEZ4ZDRlTHFpcnpjWEp3OGVCQTJkblpQTFQ3MWdISC9ZY09FMmNSbHFXY0g2eXJQb1cwZ1Z0Mm5vR3pabllmbDNySmx4ZUYwckRRQUFDQUFTVVJCVko0Q1QxaHR1YjgrV2JBQUdXbHArR1ArZkxpM2JJbXBzMllKeCtSeU9YNy81aHVOeEkycG1SazZkT3VHUzJmUEl2N0JBOVJyMkZDanNTOEEyRlNTNkVsT1RJU2Rnd01pN3R6UlNKQ3FuVHR4UW1ONy9MUnBOVTRxTkd6U0JCL01tMWZqcEVKc2RMUkcwdmRSbFc4NHJjdTFnQUJjdlhnUkZsWlc2RGxnQUxyMDZsVWhnVkIrR3locHpGNmRBWDkxQS9mcUVJbEV3b0E1QURUejhFQ1hjaXRSMU1vMkpBWktHckhyTW43YU5JMWtrUzdIOSsvSDFkS2Zpd0F3Yk53NE9McTR3RVJMNmJSekowN2d4SUVEYU5tbURYb01HQUFBQ0xwOEdYRVBIbURJMkxIQ3p6bjE5OEgwSVpNS1FFbkM1WlA1ODJGVm1paFVyNzZxclB4UmZFd000aDQ4Z08vSWtaRExaTmk3ZVRPNjkrMExoVnlPRmIvK2lnL216VU5HV2hvMnJGaUJEK2JOUTI1T0RvN3YzNDlHN3U1bzNLd1p4R0l4eEZVa0xZam95V0ZTZ2VnNVpXd2t3WGR6cCtQYjMvNUZ3TldTR1EvN2p2cERKcFBqdzVuallXajQ4RXRtaVlpSTZOa1FHeDJOTlV1V1FLbFVZdnI3N3o5VW1ZdjdkKzlpeC9yMU5YN2Nmem9HUDh1V0tkR2xZZVBHYU5pNE1STGo0b1RrUkxjK2ZUU1NDdXB6ZG0vYWhJelVWTXo0NEFPODlja24xWTZ2aGFjbkpCSUpkbTNjQ0xGWUxEU1BCWUFWdi95QzVxMWJWMXE2QlNpcDFYNTA3MTQwY25mSDBISGo0RnBhdDE2bFVtSFh4bzI0NHUrUGJuMzZDSTFYZ1pLR3dPZFBuRUJXUm9Zd2svem8zcjBBSU5RM2Y1aVNJS1JiU2xJUy9NK2NnVzJkT2hneWRxeXdQekV1RGx2V3JJRzVwU1dHdi95eXNIL0E4T0hJeWNxQ2U4dVdOVm9aOEtneEF0RGF5UFJoUFlpSWdKMjlmWVdaK3cvcmFTWVVnTnB6ZjZsVUtteGR1eGF5NG1LMGJOTkdJK2w0YU9kT1pLYW5ZL3owNlJxUDZlWHJpMHRuejBLbFVxSHY0TUhWZmk2NVRJYUVtQmkwNjl4WjJQZlZyNzlxOUZaUXkweFB4MDlmZkZHanI2V3NoeW1ocEsyM3dhT283a29zZXljbkRCdzVFcTNhdG9XQmdZR3dmKzNTcGVqczQ2T3puRjlVZUxqR0twQ0hkUzgwRkJLSkJERlJVY2lYU29XeWVVREpZUHJqV1AxWDNmdTAvTXgvZFMrUjhncnk4M0hoNUVrMGJOd1lFMmZNZ0Vna1FsWm1Kdlp0M1FvYk96dmg1eDFRc2xKS0xCWUxUWllmbGxXWmxVZEZwVW1GOGcyWXl6cTRZd2NNREEzUnNWczNoQVFGb2JDd0VHMDdkNGFOclMxRUloRmlvNkxRdm10WEdKdVlJUGpxVmZpT0hBbkh1blZ4L3VUSnAvNTVSRVFWTWFsQTlCd3pNcEpnL21mVHNmRDM5VGdmV05LYzZQQ3BRQ1NuWldIK3A5TmdidmI0R3NFUkVSRlI3Yk42MFNJVUZoYkN6dDRlcDQ4Y0FZNGMwWHJlOU5temRWNmpkZnYyYU5TMHFkWmpCM2Z1MU5rQThiT0ZDN1h1TjZpaWFhT2FyTGdZMjlldGcxS3BST3YyN1lVQnhmSUtwRktOVWhSQVNYK0VoTmhZWVVESnRrNGRqWUhIM094c0hOcTFTNWh0T21yaVJIajM2QUdnWkFBeFBqWVdkdFVZM08weFlBQkVZakhPSEQ2TVpULzlCQzl2Ynd3YU5VcVlTZHExZDIrTmh0RUFvRlFvRUhUbFNrbkRhSGQzM0x4eUJmMkhEVU1uSHg5WTI5aGc3bHR2WWRwNzd3bXpicGxnZUhRT3pzNndkM1JFcCs3ZE5Sb2hIOSsvSDdMaVlreWROYXZDb08zWXlaT2Zhb3pxZ1U5MUtaZEhsWmFTZ3VURVJPRjkvU3lxTGZlWFNDVEM0TkdqNFhmc0dIWnQzQWkvWThmUW8xOC81T1htNHVLWk0rZy9iQmdhbGh2WVBYUDBxUEQvL3FkUG8wWHIxakNzb3JZOEFJU0hoVUVtazhHdGFWTW9sY3JxdkV3VlhBc0l3TFdBZ0lkNmJHVmVtanIxc2F4NktldXJYMyt0c08rN1R6K3RzTSt0U1JPMGJ0OWVZNTlDb2NEZDI3ZGhhMmVuTTZuZzVlMk5NWk1tVlJuSHpnMGJjUFBxVlozSGJ3UUdDa2x0STJQakdpV0s5TVhVekF6VFAvZ0FOcmEyTURJMlJtRmhJZFl2VzRhQy9IeE1mT01OalJVRXVUazVqMzExbkxvZmlxUmNva0xkdXlKZktrVzcwaFZpMWpZMk9IZnlKQm8wYWdTbnVuVUJsUFN3aVkrTlJlY2VQZEMwUlF1RTNMeUpnYU5Hb2JPUER3N3Yyb1hzek15SEt1MUdSSThQa3dwRXp6bUpvUUcrL3ZnMWZMOWtBL3o4YndBQXJ0MjhpM2ZuTHNLUFg4MkVzK1BUVzlaTlJFUkVUMWRoWVNHQWt0SU9OU252VUpheGlZbkdRR3o1WTdxb2E1WS9qT0tpSW16OCsyOGt4TWJDMnRZV295Wk9GSTZwVkNxTmMzT3lzbUJqYTR2WTZHamN1bjRkTVpHUmlJdU9GaElHOWs1T1FyMzF2TnhjbkQ5eEF2NW56a0F1azhITDIxdG9MT25WdVRPTWpJMlJucG9LdVV4V3JUcmNob2FHNkQxd0lEcDA3WXJEdTNiaCtxVkxDTHA4R1VxbEVsMTY5dFRhVUxwZXc0YjQ1bzgvWUZaYXcvdm1sU3V3ZDNUVUtJZGlaMjh2bE9ncFMxZnBHNnFjQ01DUWNlTXE3SC8xelRjUkh4T2pjNmF2TUtqN2hFdUhGaFlVNE83dDI3QzJzWUdUaTh0anVlYWxzMmNCb01ZTm1tdEtWMmtaOVdlUHJ1UFd0clpWempTdVRmZFhJM2QzTkhKM1IySmNIQTd2Mm9XOVc3WUkxK3JTcTVmR3VhZVBITUhsOCtmaDFyUXB6QzBzRUJJVWhQWExsbUh5VzI5Vk9SUDg4b1VMRUlsRWFPN3BpYkRnNEVyUDFhVnUvZm9hZGVURGdvTTFtdmhxVTUwRVJzZHUzV29VaDBLaHFQSWNiU3N3dENuL3VRLzh2MlNZdHJKSGF0V2VmVi9GUGQ1dnlCQTA5L0NBc1lrSkdqUnUvTmhXL3p4cDZnRjZhVjRlMWk1ZGlvVFlXQXdjT1ZKWXRRT1V2TGJob2FGYVYwblZwRjlFZVhkTCswT1UvUjRIWDcyS3JXdlh3dHpDQWpjQ0ExR3ZRUU1NSGpNR0NvVUNMVHc5NFZ5dm5uQ3U3NGdSd3U4UmZZY01FZDRESGJwMmhheTR1TXBlRFlXRmhVTEpzNXFvN251U2lKaFVJSG9oR0JxS01lL0RLWENzWTRQdCswc2FRa1hISldIV25OL3gzZWR2b0ZVek4vMEdTRVJFUkUvRXN6Z0lIUk1WaFozcjF5TTVNUkhtbHBhWU5uczJMQ3d0QVFEbWxwWUlEdzFGNUwxN01ESTJSbUpjSEdLaW90Q3hlM2ZFUlVmajdMRmpzSGR5UW9ldVhkR2tlWE0wYXRZTWxsWldpSTJPeHM0TkczQWpNQkJ5dVJ5TjNOMHhaT3hZTkdqVUNLNXVidGkvYlJ0V0wxbUNNYSsrS3N4R3JVbHBCVXNySzd6eSt1dm83T09EWGYvOWg5U2tKRVJGUkNBcVBMeEN5U2tEQXdOaHdMUGF0QXg0cVI1eUZqUDluNEdob1VaQ29iaW9DREZSVVRBeE1ZR0JvU0hDdzBwNmsybXJWZjQ0WGZUemcwd21RenR2NzJxZHIxS3BvRlFxaFRJd0R5SWpBVUFveVpPVmtZRkxaOC9DeWNVRmpaczNmekpCbDlxNmR1MURIVy9WdG0yMTc3SGFjbi9sNWVUZzF2WHJlQkFaQ1dNVEV6UnMwZ1Rob2FINDZmUFA0ZE92SHdhUEdZUGorL2JoMU9IRHFOZWdBVjU3NXgwWUdocGl6WjkvNGw1b0tKYisrQ01tenBpQnV2WHJvN2lvQ0NxVkNvYUdoa2lLajRkWUxFWk1aQ1JDYjk2RWU4dVdHZ09iMm1idVY4YkYxUlVEUjQ0VXRyTXpNeXNrRlhKemNnQ1UxTkFYR3hnZ3VIU1cvc1BPVmxjcWxWQXFsUnFyTWRTbDY2b3pxSitSbGdaakV4TWtsY1paOWpxV1ZsYTRmL2N1b3UvZkYwcnBxRlFxWEQ1L0hnQlF0eG9KNFBKeXM3TWhNVGFHc2JFeGNyS3lFQk1aV1dtYzlrNU9zQzlkcFpFVUh5LzArZ0ZLeXFocGExNnQ3WGliamgxUlZGaUlyTktFaVBycjJieHFWYVVySlI1RlFtd3NOdjc5TnpMUzB1RFRyeDg2Ky9qZzM2VkxZVzVwQ1lsRWd0Z0hEeEFmRTZOUkFrN05zVzVkdFBEMDFOaDM1L1p0cEpRMll3Wkt2dmRiMXF5QmtaRVJKRVpHRUl0RVNFMUp3YjJRRUJnWkc2Tko2V2ZRcmV2WHNXWE5HdGc3T2VHdFR6N0J2aTFiY0dEN2RsdytmeDZ0MnJVVGtocWhOMjlDYkdBQTI5SmtVWGhZR09ReUdSUUtoWkQwTjdlMFJNU2RPL0QwOGtKQmZqNU16Y3lFWnVHR3BTc3dEbTdmaml2Ky9qVit2WjdGMzV1STlJVkpCYUlYaEZnc3h0dXZqVUo5Rndjcy9tY25sRW9sTXJQejhPSFhmK0h6OXlhaGQzZnRTMGFKaUlpSW5nYWxVb2xOLy95RGtLQWdxRlFxdUxpNll2SmJiMm5NUXUwL2RDZ09iTitPbGIvL0x1eXpzckZCajM3OVlHVmpnMWJ0MnNHNlRFMW5BSWlPaU1EZnYvMEdsVXFGSnMyYm8vZWdRV2pXcXBWd3ZIdmZ2cERtNXVMMGtTTllOSDgrQUtCQm8wYW8zN0JoamIrR1J1N3UrSERlUEp3K2NnUm5qaHpCeXQ5L3h5dXZ2dzZ2YWc0V3F4VVhGeU1wUGg3Wm1aa3dNRENBcFpVVkZBb0YvRStmaHJtbEpRekVZbHoyOTRlbHRYV05ZeVRkeEdLeDBJTkV6ZGpFQkcwNmRIaGl6NW1YazRNelI0N0F3TkFRM2N2VU9LOU1jVkVSdm43L2ZSZ2FHc0xBMEJCRnBhc0MxS3NjVGg0OENKbE1CdDhSSTZyVmNQeFJmRjNtWHF5SjZwUUNLazhmOTVkTUpzT1ZDeGNRZHVzV0lzTENJQmFMMGJGN2QvUWZPaFNXMXRhSWo0bkJrZDI3WWUva2hJMS8vNDNiTjI2Z2FZc1dtUHpXV3pBcGJYbzc3YjMzc0huMWFvUUZCK1BQNzcvSFc1OThnb0tDQXZ5N2RLa1FVLzJHRFhIN1JzbXE4aDc5KzJ2RSsvYW5uMnFkR1orZGxZVlZpeFpwN0JzNmRpeWN5c3oyQmtwNmhIUXI5OTY2NnU4djlKb295L01oZXdQazVlVGcremx6WUNpUndNaklDQ3FWU21qKzIxUkxvKzN5VmkxYXBMR2FydXhqQm84ZGk3MmJOMlBGTDc5b1BFWWtFc0hMMjd0YTF5OXZ4NFlOdUZ0YWhrZXRmWmN1MVhwc1RGUVVEdTNhOWYvdHlFakVsQ2IydEo1ZjVyaVJpUW4yYk5vRW9DVCtGcVVyU2pwMjd3NDNIV1VHeXd1K2RxMUdmU0x1M0w2TnpQUjBEQjQ5R3IwSERZSktwVUprZUxqUVNObkV4QVE5K3ZldjhCNEJTc3F4RFMyM3lpczNKMGNqcVNBV2k1RVlGNGZVY21VSTdlenRNV3JpUk9HOWEyWnVEbk1MQzB5ZlBSdm1GaGFZTUdNR21ubDRJT0RzV1p3OWRxekc1YjU2K2ZyQzA4c0xQODZkcTlFNFc1M0U2Tml0bTg1VmFFVDBlRENwUVBTQ0dlN2JIWFVkNitEYlgvK0Z0S0FReGNVeXpQOTlIZUtTMGpCcFRQOG4vb2NIRVJFUlBUOE1EUTByek83VXRxOHlZckVZSXBFSVlyRVk5bzZPTURFMVJaOUJnK0RUdjc5R1EwNmdwRmx6MjA2ZGtKV1JBWlZLQlltUkVld2RIR0JRT2tDcEhzUXJ5NjFwVTd6eSt1dHdjWFhWV1ZyR2QrUkllSGg1NGZiMTZ4Q0pST2pXdDIrRmN4bzJhVkt0UVE4RFEwTU1HRDRjbmw1ZU9IZmlSSVU2NE9VNU9EbHB4RjJ2WVVNWUdSdmovTW1UQUlCWFo4NFVqbDg4YzBab1BtdHVZWUVSNWVySlUwWERYMzRaOVhYMDR5alBVQ0xCNisrK2krTGlZbUVXdVd1alJzSkttZXBvMHFLRjF0STZ1cGhiV3FKcGl4YW8xNkJCcGZYQkhaeWM0RmJhSE5iWXhBU05telZEVGxZV2xFb2xMS3lzMEtocFV5RXBNWERVS0JpYm1PaXNNLzg0OUI0NDhMR1dnYW10OTVkWUxNYmgzYnZoNU9LQ0lXUEhvcjIzTjh6THZCL3FOV2lBR1I5OGdMemNYQnpac3dlOUJ3N0V3RkdqTkpvZ0d4a2JZK3FzV1RoejVBaGlvcUxRb0hGalpLYW5sd3dpcTFTd3NySEJnT0hEWVdWcmk5eWNIRFF2blJsdWFtWUdCeWNuT0RnN2EzMmRqVXhNS254OVBYMTlLNXhuVzZjT2JPdlUwZGpYM05NVDJWbFpVTWpsSlNzTUpCSjR0RzJMSmc4eFFBK1VKSGRkWEYxTFZtQUFnRW9GR3pzN05HM1JBZ05Haktod2Z2a1ZKb1BIakVGV1JnYkVZakZjWEYwMVZyRjA2TklGN1RwMVFvRlVDblVSSkJFQVkxTlRqYjRBNVhYbzJsWG5RSDFuSHg4NHViaEFKQkxCd01BQWRSd2M0RldtT2JhYVU5MjZRdm04c28vdDdPT2o4M2tyazVHV2h1RXZ2d3lSV0N5c2xBT0FacTFhYVNTN0s5UE13d001V1ZuVmZzNCtnd2JCdldWTDRibEVJaEVXL3ZrbmxFb2xWRXFsOFBPenZNOFdMdFJhNG5EOHRHa1lQMjJheHI2UHYvMFdzdUppeUlxTG9WQW9ZQ2lSVkZneDFLUjVjN3o5Mldld3NiTVQ0dWpZclJzNmR1c0doVnlPZktrVXN0SVZDUXFGQWtxRkFrcWxFc0xvUk9rNGhYcTh3czdlSG1LeEdIMkdERUZ1ZGpZTURBemcxclNwOEpuZzFyUnB0Uk0xUlBSd1JISnBaTVhpZEVUMDNJdU9UY0xuMzYxRVVtcUdzRzlRSDI5ODlQWXJrQmdhVlBKSUlpSWlxcW4xMjQ1aTNiWWpPTE43aWI1RHFkWFVKUTRxNjlYd29sT3BWRkNwVkJxRGx2UnNLeXdzaEVRaXFaQkVvNmRQMi8ybExxOVNsWHlwdE1yU1N5cVZpcE80aUlqb3VjRGZSSWxlVUc2dXpsais4MGNhL1JTT25nbkVwL09YSXlkUHFyL0FpSWlJNklWbEtKRXdvVkFGOWFvT2VuNlltSmd3b1ZCTGFMdS9xdHRub0RxOUhKaFFJQ0tpNXdWL0d5VjZnZG5hV09LUEJlOXE5Rk80R1JLQmQrY3VSbnhpV2lXUEpDSWlJaUlpSWlJaW9oY1Jrd3BFTHpoakl3bm1mVFFWazhmOXYvNW1iRUlLWnMzNUE3ZEM3K3N4TWlJaUlpSWlJaUlpSXFwdG1GUWdJb2hGSWt5Yk9CUnozNXNFUThPU2o0V2NQQ2srL09ZdjdEemdCNVdLclZlSWlJaUlpSWlJaUlnSTBON21uWWhlU0FQN2RJYXpveDNtL2JRR3VkSjhLQlJLTFB0M0QyN2RpY1JuNzB5RXVSbHJIQk1SRVQwTzV5OEZZOSt4Q3dpOUY0V0NnbUo5aDBORVJFUkVEK20xVndaajZpdUQ5QjBHMFZQRnBBSVJhV2pyMFJUTGYvNEk4MzVaZytpWVJBREF1WUNidUI4ZGovbWZUa01UdDNwNmpwQ0lpT2pabFowcnhlSi9kc0RQL3diYzZqdkRwMU1iMUhXcXc4YTc5TlFGaFVUQTJkRVd6ZzUxOUIwS0VSSFJNNjJ0WnhOOWgwRDAxSW5rMGtqV05TR2lDZ3FMaXJIa241MDRlaVpRMkdka0pNSDdiN3lFSWYyODlSZ1pFUkhSczJmOXRxTll0KzBJM0J1N0lpVTFBeC9NZkJtOXU3WFRkMWhFUkVSRVJFUTF4aWxSUktTVmliRVI1cnczRVorK014RkdSaElBUUhHeERMOHUyNHlmL3R5RS9NSWlQVWRJUkVUMDdJbDhFSS9mdnAzRmhBSVJFUkVSRVQyem1GUWdva29ONmVlTjVUOTlpSHAxN1lWOXgvd3U0NDJQZmtIbzNTZzlSa1pFUlBUc0tDb3U2WnN3Zm1SZk5HMVVYOC9SRUJFUkVSRVJQVHdtRllpb1NrM2M2bUhsYjUraVY1bFpsUWxKYVhqdnl6K3hidHNSS0JSS1BVWkhSRVJVKzhVbHBBSUF1blR3MUhNa1JFUkVSRVJFajRaSkJTS3FGbk5URTN6ejhXdjRaTlo0bUJnYkFRQ1VTaVhXYnp1SzJWLzlpWVNrTkQxSFNFUkVWSHZsU2dzQUFJM2M2dW81RWlJaUlpSWlva2ZEcEFJUlZadElKTUxRL2wzeHorK2ZvbmxUVjJGLzZOMG92UEhSTHpoeU9oQXFGWHUvRXhFUjZXSnVhcUx2RUlpSWlJaUlpQjRKa3dwRVZHT3VMbzc0NjRlUE1IbWNMMFFpRVFBZ3Y3QUl2L3kxR1hNV3JrUnlhcWFlSXlRaUlpSWlJaUlpSXFJbmdVa0ZJbm9vaG9aaVRKczRGRXNXdmdjbkIxdGgvNVdnTUx6K3dRL1llL1FDbEZ5MVFFUkVSRVJFUkVSRTlGeGhVb0dJSGtuclZrMndadEZjRE8zZlZkaFhVRkNNSmYvc3dJZGZMeFVhVXhJUkVSRVJFUkVSRWRHemowa0ZJbnBrNW1ZbStHVFdlUHoyN1R0d2RyUVQ5Z2VIM01mMGozN0cxbjJuSUpjcjlSZ2hFUkVSRVJFUkVSRVJQUTRpdVRTUzlVbUk2TEVwS0NqRzZzMEhzT2Z3ZVkybXpXNE42dUxETjE1Q0c0OG1lb3lPbmpjcGFWbTRGUmFKbUxna3hDU2tJQzRoRlhsNStjZ3ZLRUorWVFHVFdVUzFtS0doR0dZbXBqQXpOWWFGaFJucXV6aWdnWXNqR3RSM1J1dVdqZUZvYjZQdkVCK3JENy8rQzBHM3czRm05eEo5aDBKRVJFUkVSUFJJbUZRZ29pZmlWbGdrZmwyMkJiRUpLUnI3Qi9Uc2lKbFRSNktPclpXZUlxTm5tVktweEkzYkVUaDc4UWF1MzdxSC9BSVoybmg2b0ZIREJtaFF2eDdxMTZzSEcyc3JtSm1ad3N6VURJYUdCdm9PbVloMGtNc1Z5Qy9JUjM1K0FiS3ljeEFYSDQrWXVIaEVQWWhCOE8wUW1KbEswTDUxTS9UcTVnVXZ6NllRaTUvdEJiWk1LaEFSRVJFUjBmT0NTUVVpZW1LS2ltWFl0UE00dHU0OUJabGNJZXczTnpYQjZ4T0dZTlRnSGpBd2VMWUhpZWpwU0U3TnhMNGo1M0h5L0RYVXFXT1AvcjE3b1ZQN2RtamsxbERmb1JIUkV4SVYvUUJYcmdmaHBOOVpaS1NubzMvUERoZ3h5QWRPRHJiNkR1MmhNS2xBUkVSRVJFVFBDeVlWaU9pSmkwMUl3WityZCtGcTBCMk4vWTBhMU1YN2I0eERXNCttZW9xTWFydTRoRlJzMlhNQzV5K0hZT2pBQVJqcTJ4OE5HN2pxT3l3aWVzb2V4TVRpMFBHVE9IVHNCSHAwOXNDRTBRTlEzOFZCMzJIVkNKTUtSRVJFUkVUMHZHQlNnWWllQ3BWS2hRdUJ0L0RYMmwxSVNjdlNPTmF0a3lkbVRobUJCdldjOUJRZDFUYjVoVVZZdi9VSWpwKzloakVqaG1IY3FPR3dNRGZYZDFoRXBHZDVVaWwyN2oyQTNmc1B3cmRYQjB3ZFB4aG1Kc2I2RHF0YW1GUWdJaUlpSXFMbkJaTUtSUFJVRlJZVzRiK2R4N0Z0LzJtTkpycGlzUmpEZmJ0aTZzdURZV3RqcWNjSVNkL09COTdFMHRXNzBibGpSN3c5L1hWWVdmSDlRRVNhc25OeXNHTDFPbHk1ZGhXelo0eUZqM2NiZllkVUpTWVZpSWlJaUlqb2VjR2tBaEhwUlV4Q0NsYXUzNGVMVjI1cjdEYzFOY0tFMFFQdzB2RGVNREUyMGxOMHBBL0Z4VEtzV0xjWFY0THY0NHVQUDBCcmo1YjZEb21JYXJsYklXSDQ0YmRGNk5UT0hXOVBIUWtqSTRtK1E5S0pTUVVpSWlJaUlucGVzRU1xRWVsRkF4ZEhmUC81RzFpeWNEWmF1UCsvMlc1QlFUSFdiajZFS2U5OGp3UEgvVFVhUE5Qekt6azFFKzk4dmhqWitjQ2FaWXVaVUNDaWFtbnQwUkpybGkxR2RwNFM3M3krR01tcG1mb09pWWlJaUlpSTZMbkhsUXBFcEhjcWxRcG5Md1poMWFhRFNFaEswemptNUdDTFNXTjlNYWl2TnlTR0JucUtrSjZrNkxna3pGbndOMTRhTXhxdmpCbWw3M0NJNkJtMWJmZGU3Tmk5Qjc5OC9SWWExbmZXZHpnVmNLVUNFUkVSRVJFOUx3eSsvdkw5Yi9VZEJCRzkyRVFpRWR3YTFNVUkzKzZ3dHJMQW5mQVlGQlhMQUFEUy9FSUVYQTNCY2IvTE1EWTJRdU9HTGpBUWM1SFY4K0p1UkF6bUxGaUpXVy9Pd0lqQkEvVWREaEU5d3p4YnRvQ2RyUjBXL3JZUzdUeWF3TjdPV3Q4aGFUaDI1aktTVWpMdzJpdUQ5UjBLRVJFUkVSSFJJMkZTZ1locURRTURNVm8xYzhPSWdkMGhrUmdpSWlvT01wa2NBSk1MejZPU0ZRb3JNZmZqOTlHemUxZDloME5FejRIR2pkemcxckFCNXYreUFsMDZ0SVNObFlXK1F4SXdxVUJFUkVSRVJNOExKaFdJcU5ZeGtoaWluYWM3Umd6MGdiR1JCT0dSY1pESk5aTUxSMDVkZ2tLcFJDUFh1clc2TVNkcGw1eWFpWSsvV1laWmI4NWdRb0dJSHF2NjlWeGdYNmNPZmx5OENyMjZ0b081bVltK1F3TEFwQUlSRVJFUkVUMC9tRlFnb2xyTHlFaUNkcDVOTVh4UWR4aEpKSWdvazF6SUx5akN0WnQzc2Zmb09XVG5TdEdnbmpNc3pFMzFIREZWUjNHeERKL01YNDRSdzRheDVCRVJQUkdORzdsQkJSSCtXYjhEZy9wMGhvR0IvbnZ5TUtsQVJFUkVSRVRQQzlZT0lhSmF6OUxjREsrTkg0d3QvM3lES1M4TmhLVzVtWENzb0tBWU8vYjdZZUxiQy9EZG9nMklpSXJUWTZSVUhTdlc3WVdycXh1Yk1oUFJFL1hLbUZHb1g3OGhWcXpmcCs5UWlJaUlpSWoreDk1OWh6VjV0WDhBL3lhQnNQZmVDSWk0RlRmdXJYVzFhbDIxVnEydHRYYTlyYTBkYjdkZHY0NjNlOXJhb2JXT3VoZUtpdUpDSERnWUNvTHN2VU1Ja1BIN0l4S0pTU0FzY1h3LzE5V3I1anpuT2M5NVFnUTg5M1B1bStpZXdxQUNFZDAxYkt3c3NXanVBOWp3ODd0NDl2RVpjSGQxMUJ4VEtwVTRHSFVXVDd6MEtmN3oxcmVJUEJFTHVWelpqck1sZmFLaUx5RG00aldzL00rejdUMFZJcm9QdlBxZlp4RVRtNFJqMFJmYmV5cEVSRVJFUkVUM0RKUDJuZ0FSVVZOWldJZ3hmZEl3VEpzd0JGR25MdUNmN1lkd0pUbGRjenoyY2hKaUx5ZkIwZDRXazhZTXhBTmpCOEhkeGJHQkVlbDJrTXFxOGMzcUxYam45ZGRnYWNGVVZVVFU5aXd0TGZINml2L2czUTgvUm1qUFRyQTBOMnZ2S1JFUkVSRVJFZDMxQlBMS0ZGVjdUNEtJcUNWVUtoVXV4YWRndzQ1RE9CRnpXZWU0VUNEQWdENWRNSFg4RVBUdkhRS2hrSnUwMnNNUHYyK0RSQ2JDcXk4KzE5NVRJYUw3ekVlZmZ3VWJDeVdXTFd5L3RHdi9lZXRieEY1T3d1RXRYN1hiSElpSWlJaUlpRm9EZHlvUTBWMVBJQkNnUjlkQTlPZ2FpS3ljUXV6Y2Z4eDdEMFdqdktJU0FLQlVxWER5VEJ4T25vbUR1NHNqeG8vc2o3SEQrOEhMdzdtZFozNy95TXd1d1A0alo3SDJseC9hZXlwRWRCOTYrb2xGbUwva2FVd1pOeGplbmk3dFBSMGlJaUlpSXFLN0duY3FFTkU5cWFhbUZrZFBYY0QyOEdPNG5KQ3F0MCtYWUgrTUhkRVBvd2IzaHEyTjFXMmU0ZjNsMCsvK2hydG5JQlkrTXFlOXAwSkU5NmsxYTljakx5Y1ZMeStmMnk3WDUwNEZJaUlpSWlLNlZ6Q29RRVQzdk5UMEhPd0lQNDc5aDA5REtxdldPVzVpSXNTQTBLNFlON3dmQnZYdENsTlRidUpxVFhrRkpYaGl4V2ZZOFBzdnNMWmk4SWFJMmtlRlJJSzVpNTdBTDUrL0FsZG4rOXQrZlFZVmlJaUlpSWpvWHNHZ0FoSGRONnFxYWhCMStnTDJIejZOYzVlU29GTHBmdnV6c2pUSDRIN2RNV3hRVC9UdEZRSXpzV2s3elBUZTh2T2ZPNkF5c2NYVFN4YTE5MVNJNkQ3MzNTKy9RYVNVNElsSHA5ejJhek9vUUVSRVJFUkU5d28ramt0RTl3MExDekhHRGUrSGNjUDdvYUM0RkFlanptTC80UmlrcHVkbytsUktaZGgvSkFiN2o4VEEzRXlNQVgyNllPaUFuaGpZdHd1c0xNemJjZlozSjZWU2lZaW9zL2ppb3cvYWV5cEVSSmcwZml4V3ZQWmZQUDdJSkFpRnd2YWVEaEVSRVJFUjBWMkpRUVVpdWkrNU9OcGp6clRSbUROdE5LNWR6OEwreUJnY2pEcUxvcEp5VFI5WmRRMk9uSWpGa1JPeE1EVVJvVS9QVGhnNnNCY0doSGFHazROdE84Nys3bkgrY2pLY25Kemg1K3ZUM2xNaElvSy9ydzhjSEowUUc1ZU0wTzdCN1QwZElpSWlJaUtpdXhLRENrUjAzd3YwOThLeWhWNVl1bUFxNGhKVGNUVDZJbzZkdW9qY2dtSk5uMXE1QXFmT3h1UFUyWGdBUUlDZkovcjM2b3grb1NIb0hoTEFPZ3dHSERseEhtTkdERy92YVJBUmFZd2RPUnlSeDJNWlZDQWlJaUlpSW1vbXJvSVJFZDBnRkFyUnZVc2d1bmNKeE5NTEgwUnlhaWFpVGwzRTBWTVhrWmFacTlVM0pTMGJLV25aK0dmN1FaaWJpZEd6YXhENjlRNUJ2OTZkNGVQaEFvRkEwRTUzY1djNWQra3FaazZmMjk3VG9IcUs4clBoNk9KaDhETmFsSjhEZ1VBQVJ4ZDNBSUJLcGVMbnVRMHBsY3BtcCtHUlNzcFJLU21IaTd1M3dUNVZVZ2xLQ3ZMZzRSdlFabDlIcFVJQm9ValU0bkZxYTZxaFZDcGhabTdSQ3JNeXJHOW9MMnpidGFOTnIwSE5sNWVUZzl6TVRQVHMxNjlWeHF1dHJZVkFJSUNKaWY1LzlsUktKTEN5dG02VmE5MUpzak15WUdWdERUc0hCNTFqWlNVbHFDZ3ZoNWV2TDcrL0V4RVJFVkd6TUtoQVJLU0hRQ0JBeHdBZmRBend3ZUo1azVDZWxZZW82RXM0ZGZZeTRxK2tRYWxVYXZyS3Ftc1FmUzRlMGVmVXV4aGNITzNSdlVzQXVuY0pSTTh1Z2ZEemNZZndQdnhIZTE1QkNhUlZ0ZWpnNzlmZVV6SG9mbHN3bDlmVzRPdDNub2VOblFOZS9PQkh2WXZaWDc2NUhFcWxBaC84c2gweWFTVisrT2hsOU9nM0ZDTW56MjdXNHJkVVVvRU52M3dPdjZBUWpKb3lwOWx6LytTVnhTakl5Y1JuZiszWGFhK1J5ZkRtMTM5cnRhOTRkQnhjUEx5eDh2OSthL1kxVzhQMmRUL0N4dFllUThjL0JGT3htYzd4SHo1WUFWTXpNeXg1YVZXVEYrYWpJL2RpOTRaZk1XSG1Rb3laTms5dm4vTW5EbVBMSDk4Z05Hd1U1aTE3dFZuM2NLdFRoL2VncktRUTQ2Y3ZRTmIxWlB6KzFidVlNdTlKOU9nM3RFWGpmcnhpRWNwS0NuVyt4cTB0d044UGtzb2E1QmVXd3RYWnZrMnZkUzhLMzc2OXhXUDRkdWlBemoxNlhEQzkvd0FBSUFCSlJFRlU2RDEyK2Z4NTdOKytYU3VvY0QwNTJlaXgvWU9DdEY2Zk9YNGMrN1p0dzJzZmZRUnpDKzJBMVpXNE9QejUvZmRZOFBUVDZOUzFxOUhYT0xobmo5Rjk2M2g2ZXh1ODU3YncxYXBWR0RCc0dLWS84b2pPc2FpSUNFUkZSR0RWTjkvQVZDekc4VU9INE9UcWlwQnUzVzdiL0lpSWlJam83c2FnQWhHUkVYeTkzUERJZERjOE1uME1KSlZWT0hmeEttSmlFeEVUbTRDOGdoS3R2Z1hGcFRoMDdCd09IVHNIQUxDMnNrQzNrQTdxSUVQbklBUUgrY0RVcE9WUDlkN3BMaWVtb2tjMzR4ZHBHcU5VS2hGelpCL09ISTlBZHRvMTFOWlV3OExLQmo0ZGdqRm42Y3V3dGpWdWNiQ21Xb2FybDg0aTd0eEpKTVJHNDUzdk54bnNtNStkZ1JNSGR5STVQaGJGQmJsUUtPU3djM0JHcCs1OU1YcnFITmc3dWJiVzdkMFdNVkg3VVZsUmhrR2pEQmVwTlJXTElhMlVBQUJVVU1IQjJRMTdONjFCUW13MEhuM212N0J6ZEc3U05jMHRMSkdiZVIySkYwNmpTK2dndUh2ZE9VR21qYXUvYUxXeFppMTVVYWV0S0Q4SHg4SzN3czNURnlNbno5WTVucEY2RmFsWEw2TkgvNkhOZXRMLy9NbkRFQWdFNkRYQWNJcXhTMmVPQVVDTEYvenJPMzVnQjhSbVpoZy9mUUdjM0R3aEZJcXcvc2YvZzdPYkZ6eDlBMXJ0T20ycFovZXV1SlNRZ3RGRFE5dDdLcmZGMWZoNFJCODlpclNVRkZSV1ZNRE0zQncrSFRwZytMaHhDQW9KYWRKWWg1cXhvSDZyUVNOR2FCYllaVlZWT0hQaUJMcjA3QWxIWjkzdkwwcWxFajk4K3FuUlkzL3kwMDlhcnkrZVBRdG5OemVkZ0FJQUJBUUh3OGJPRHR2WHI4ZUw3N3hqY0RmRHJmWTNJN0RTWjlBZ3ZVR0ZsVXVYTm5tc1c3My85ZGNRbStrR0xSc2pFQWlnVkNxUm5KaUlIUnMyb1ArUUlaZzZlelpNeGVJV3o0bUlpSWlJN20wTUtoQVJOWkcxbFFXR0RlcUpZWU42UXFWU0lTTTdIekhuRXhFVG00all5MG1vcnFuVjZpK3ByTktxeHlBV215TFEzeE9kQW56UU1kQVhuUUs5NGVmdEFST1Q1cVZBdVZPbForYWlnNTl2cTR3bGxaVGoxOC9mUWxxeStqMDB0N0NFbmFNTEpPV2xTTHdZQTBsNWFhTkJoWk9IZGlQKzNFa2t4Y2RDWGx0ajFIWFhmdmNCc3ROVElCS1p3TWJlQVRYVjFTZ3V5TVhKUTdzUWV5b1NTMS85Qk40ZE9yYjQvdXBjUzdpQUh6NTh1VlhHdXZWcGI2VkNnY2pkbTJCaFpZM2hEOHcwZUo2cDJCeUtNbldnek1MU0dndWZmeHVIZDIvRW5nMi80cTl2VitHWnQ3N1U2aCt4L1c5VWxCYnJHMHJEM01JU0NvVWNhNzlaaGNET1BSdnNhMlB2aURIVDVtSHJIOTlxdFV2S1NnRkFiN3RDSWRkcHJ6dDJhL3ZVUjU2QzZNYkM0ZWtqK3hxY1MxUG9DeW9jMmJzWktwVUs0MllzMExzajVzRFd2d0FBQ3JrQ3V6ZjhhbkRzU2JNZjEybkxTa3RHZG5vS1FucjJnN083bDk3enlrdUxjUzN4SW16c0hOQzU5NEJHNzhGUWtNWExQd2lEeDB3RkFPUmxweU1uSXdWVDVxa1hRczB0TERGbjZRcDh2K29sL1BIVmUxangwVTk2ZDJRMHhUOC9HN2VBUEhQeEN6QXhNVzNXTmZ4OWZaQ1JsZGVzYys5R0c5YXNRYlZNQms5dmI3aDZlQ0EvSndkWDQrS1FGQitQT1lzWG8xZi8vazBhYjlDSUVYaHdidk5TMjkyNmlGNVpVWUdkR3pmQ3ljVkZLNmhRS1ZFSE40VkNJVmE4KzY3V09kOSs5QkVjWFZ3d2I4bVNCcTlWVVZhRzY4bkpHRGQxS280ZFBLaTNqNGUzTnpMVDBoQjE0SURleGZTQTRHQjQrdmpvdFBjYlBCZ3pGeXhvOFBwMUdnb2NEQnM3dHNGemp4NDRBRXNySy9RTkN6UFlSOVRFb0dUZGJrdUJVQWloVUlqSG5uNGFSL2Z2eDk2dFczSDkyalU4OCtxck1ETTNiOUtZUkVSRVJIUi9ZVkNCaUtnRkJBSUJmTDNjNE92bGhobVRoNk5XcmtCU1NnWXVKbHpEcGZnVVhJcFBRVVdsVk91Y21wcGFKRnhOUThMVk5FMmJxYWtKQXYyOTBDblFHeDBEZk5BcDBBYytYbTR3RXpkdndleE9rSjZkajJGRFdwNUtRU0dYWS9WbmJ5RDkyaFg0QkhUQ3RQbkw0Tit4Q3dCMStxTDBhd213dFhkc2RKeC8xM3dGQUJDSlRPRGhFNENjakpSR3ozRjBjY2Z3Qng1Rzk3NkRJVFpUTDdCa1hVL0d1aDgrUW41MkJ0Yi8rQWxlL21SMUMrNU9tNm5ZSEM0ZWh2UGpseFRrUVM2dmhiTzdWNVBUTnAwNUZvR2kvQnhNbXJNRUZwYUc4NGVMemN5Z1VxbWdVTWdoRXFsL1RSZzVhUlk4dkR2QXljMURwLy9aNHhFb3lNazBhZzY1V1duSXpVcHJzSStMaHpmR1RKdUg0eEg2Yzk0M3BiMUtLdEZwZjJEMjQ1cWdRdDMxV3BJaXFTNHQwNjNLUzRwd09uSWZmQU5ETkxzRTZxZmJ1bjQxRHZIbm93RUFjZWRPSU82YzRXdlVEeXJzMi93N3lrdUxrWnVaQ2dDUVNTdTFnZ0cyOW82WU1ITWhBT0JNMUg0b0ZRb0loRUw4K2ZVcWcrUFBYS3hPaVdVb3lOSk5FcVlKS2h3L29INUNPenN0R1R2WC82enBZKy9rQ2pjdlgrejc5dyt0YzN2MEd3cS9vTTZHYjA2UE0xRUhqT3IzMElKbm1oMVU4UFgyd3JFVFNjMDY5MjQwYWNZTWRBOE4xU3lhcTFRcTdOdTJEWkg3OW1IUGxpMU5EaXJjRHUrOTlCSUF3TW5GQmErc3V2bjVMUzRzaEV3bVEwQndNRnpjM1JzY0l6b3FDaXFWQ2ozNzljTW5iN3pSWU45OTI3YnBiWjh5YTViZW9FSnJtVFRUY0pBWFVBY1ZyS3l0RyswSEFPa3BLYWdvTDllOExpa3FRbHhzTEFDZ2E2OWVtbmFGUWdGQU94Z3hiTnc0dUh0NUlTOG5od0VGSWlJaUltb1Vnd3BFUkszSTFFU0VMc0grNkJMc2p6blRSa09wVWlFOUl4Y1g0bE53S1NFWkYrTlRVRkJVcW5OZWJhMGNpVWxwU0V5NnVlQXFFQWpnNGVZRUgwOVgrSG03d2MvSEhYNWU3dkQxY1lXTmxlWHR2SzFteWN3dWdMZVgvaWVvbStMUXpuK1FmdTBLL0R0MndkSlhQOUY2Q2xvZ0VNQXZxSXRSNC9Ub1B4VGQrd3hHNTE0RGtKV1diTlNPZ0FYUHZhV1RKc2pMUHdnekY3MkE3ejk0Q1huWjZjalB6b0NyWitzc09Qa0dkbXB3Z2J0dUFYdkZoei9CeE5UNDlCVHkyaHJzMy9vWDdKMWNNR1RzTkFEQTViTW5FTkNwR3l5dGJiWDZpczNVS1VKazBrcklxcVFvTGNwSFNWRStTb3NLY09uc2NaUVc1cVBYd09Ib04yeTgxbm0zN295SVBSVUpNd3RMZE82cHUxaVpjT0UwcXF1azZEVndoRmI3aWtmSEdSenZicXVwc08vZlA2QlF5REZ0L2xNQWdMS1NRbno5em5NWU9ISVNSaytaZ3kxL2ZBTkFIZFJZOGRIUG1nQk9uZE5Id3JGeDllYzY3OStGMDBlMWdoalhrK0p4UFNsZTg5ckZ3eHNUWmk2RVNxVkNkS1E2U0ZCZVVvUzRraE1HNXpyOXNXY0E2TDduQVBEdU0zTmdhVzBEUUIya3FWdndQM3RjOTZudmtzSTg0THgybTdPYlo1T0RDbTFkVXdFQWZMeTlrSmxkME9iWHVWT0VEaHlvOVZvZ0VHRGt4SW1JM0xjUFpTVWxVTWpsV3NFMlk2aFVLcVFtTlMwd0V4QWNiSFRmeGM4OUJ3QVFpOFdvS0N2VExKWmZ1M0lGQUdCbFk0UHNqQXl0Yytvdi9pdVZTa1JIUmNFL0tBaU96czQ2YVpGYVNxbFVvcWE2dWxYSGJLbURlL1lnOGRJbHpldXJjWEc0R2hjSFFEc3RsRUl1MTV2cUtiaHJWd1Ezb2JZRUVSRVJFZDIvR0ZRZ0ltcERRb0VBL3I0ZThQZjF3TFFKZzZGU3FWQllVb2FrYTVsSVNzbkVsV3ZwdUhvdEEwVWw1VHJucWxRcVpPY1dJanUzVUZNRXVvNkR2UTM4dk56aDZlNEVOMWRIdUxrNHdOM0ZFVzZ1am5CeHRJZEkxUDZwbENRU0tlenRiQnZ2MklCcVdSVWk5MnlDVUNqRW5DZGZibEZhbFFYUHZ0bmtjd3pWSGZBTnVwbURYRnBaMGV3NU5WVjFsUlJpTS9NbUJSUUFJSExQWnBRVzVXUGVzbGRoS2paRGNXRWUvdnAyRmV3ZFhUQmg1a0tVRlJlaXRMZ0FwY1VGeU05T0J3QzhzM3dXVkNxVjFqZ0NnUUEyZGc0STZucnppVmVSVUtUM2ZWcjczWWR3OGZEV0cxVFlzZTVIRk9SazZnUVZoRUloUk1MYlgyK2tJQ2NUdVZuWDBiM3ZFRTNiK1pPSGNTSDZDR1lzZWc0MmR0bzdZVXFMQ2hEKzd4OEdDMDlucDExRHpORndoSWFOMWdTOTltNWNnN0xpUXRqYU8rTEl2bitSblo2Q2dKRHVTRW04aFBCLy84UURzeFpyenM5TVRjTFdQNytGbFkwZFppNStRZTgxM3Y5cGkwN2JtMHVuYS81OElmb29pdkt6MFdmd2FNeDlhcVhlTWQ1NFlocXFaVldheFdSSlJSbktpZ3JnNWE4dWRLdFNxVkJaVVFvN1J4Y0F3S0dkRzFCVExkTUoxaGdLK056SjdHeHRVU0dwYk85cHRLdmFHd3ZpOWc0T1RRNG9BT3JQeDArZmY5NmtjNXF5c0YrL2NQTGVMVnNRR1I2dWRUeDgyemFFMzdLN29QNzRNY2VQbzd5MEZIMEhEZEswWFRyWHdKWWdQVHIzNkdHd3pzTFpreWR4OXVUSkpvM1gxcVkvOG9nbTBQSFoyMitqWjkrK0dEdGxDZ0JnN1U4LzZkeC9ZL1VjV2pzUVEwUkVSRVQzRGdZVmlJaHVJNEZBQUJkSGU3ZzQyaU9zMzgzVVFFVWw1VWhLeWNUVmxBeGN2WmFCYTllemtGZFFvck9vVzZla3RBSWxwUldJamROOVNsUW9GTUxGeVE2dUxvN3djSEdFcTdNOTdPMXQ0R0JYOTU4MTdPeHNZR2RqYVhEUnZEVklxNnBoYWFsYkdMTXBMcDA1aG1wWlZZTjU0OXVEVEhwek1kTGhOaFZyVmkvd2xzUEJ1V25YSzhyUHdjRWQ2K0VmM0JXOUI0MEVBT3pidEFZS3VSeWpwODdGL3ExL2FaNTh0N0MwUnJWTUNvRkFnQUVqSnNMZXlSVU96cTdxL3p1NXdzN1JXZXVKK3JLU1FuVHNGb3FPM1VLeGZlMFBPdGVXbEpjYWJBZWdjMnp3alYwVStuWi9lUGtGNmszYjVPVVhxUGRwWWQvQUVEaTZ1RFg0M3RTSjJMNE9GMk9PWWVYL0JXdUtiOGNjRFVkMmVncE1UTVNJanR5TEFTTW1hdnJISEExSFROUitEQm4vb001WUtwVUttMzc3RXVhV1ZwZ3k3MGtBUUZweVBNNGVqNEIzaDQ3dzhndkNOKzg5RDBkbk56eiswaXBzL2ZOYkhONjFBVjUrZ2VnNVlEaHlNbEt4K3RQWG9WUW9NSC81NndZTFl6ZVV3a3FsVXVIUXp2VUFnT0VQUEd5d1gxMWVkWkdKQ1ZRcUZiNThjemxNVEUzeHlzZXJJUlNKVUZ5UUM2VlNDVWRuTjVRV0ZTQXFmR3NqNytUZHc4clNFdEtxTytzcDg5dXBVaUxCbG5YckFBQ2pKMDFxMWhoQ29SRExWK29QV0xXVloxOS9YVy83aWNPSHRSYjQ1WEk1RHUzZXJYNVJMMVhjMmlZdWt2LzMwMDloWTZzL09PNFhFR0IwMnFqdC8velRwT3MybDUyRGc5WnJjMHRMVFlxb3pqMTd3c0hKQ1FCdytmeDVTQ1VTOUI4NkZNbUppY2pPeUdpMHRnTVJFUkVSVVgwTUtoQVIzUUdjSEd6aDFLY0xCdmE1bWNwSFZsMkR6T3g4cEdYbUl6MHpGMmxaZVVqTHlFVm1UajdrY3FYQnNaUktKZklLU3BCWFVJSkx1R2F3bjBBZ2dKMk4xWTJBZ3pWc2JheGdhVzRHU3d0eldGcVl3ZHppNXA4dHpjMWdaV2tCU3dzem1KbUpJUlNwbnlnM0VRa2hFZ2toRW9rZ0VnbGdZbUlDMFkybnphV3lLbGhhdEN4TlU5SmxkUzZWb002OVVDV1Y0TWllemJoNitTeXFaVEk0dWJvak5HdzBlZzRZM3VUNkFpMVZsM3UrUTNBM2c0dStyYTJpdEJnS2hSd096ZzNuRUwvVjFqKytSVzFOTlp4Y1BMQi82MStvcXBUZy9NbkQ4QTNzaEg3RHhzUFROeEFtcHFad2NIYURtYmtGUG5sNU1RcHlNL0hRWTgvb3BPUzVWV1Y1V1lNTHpWV1ZrZ2FQR3pyV3FVZGZ1SHI2YUJWWnRySzJnNVcxblU3aFpYVzdiZ0Zubnc3Qm12dXY4OUNOTkQrM2VtRDI0N2gwNWppMi92azlGdjNuSFpRVkZ5STVQaGJESnN6QWhkTkhzZm0zTDJGdFk0ZXVmY0tnVXFrUUU3VWZma0dkNGVVWHBETldlV2tSTWxLdVFDQVE0TDFuNTl3c2lDb1FZUHBqeitGYTRrVUF3Q1BMWDRlWnVRVWVXdkFNc3E0bjQrOGZQa0YyZWdxT1IreEFqYXdLODVhOWhvNWRleHQ4N3hwU0Z4RHBHaG9HVDk4QWcvMlVTblZlZFJNVFV3Z0VBb1NObm93OUczL0RtV01SNkQ5OHZHYlhpcXVuTDdiODhRMFU4bHFEWXhuTFVBMksrdXFud2RLbk5YWkVXRmhhb0twSzF1Sng3aVovL3ZBRGFxcXJVU21SSUM4N0d5N3U3bmpreVNmUm8wK2Zaby9wRzJENDgyV00zWnMzNCtnQmRVcXQzNy83VHV0WS9hZm9SNHhYcDF2ejl2TURBRnlOajBkcVVoTEdUMU1ISW05ZCtEOSs4Q0JLUzBwMHJ2Zk8vLzdYcFBtWlcrZ1BqTTk0OUZHNHVydkRQMGozZTRBK1RxNnVzTE8zYjlLMVcxdWZlaW13c2pJeVlHcHFpa2t6WjJMYit2WEl6c2d3cW1ZREVSRVJFVkVkQmhXSWlPNVE1bVppQkhYd1JsQUg3Y0s5Q29VU09YbEZ5TWpPUjI1K01mSUtpcEZiVUl6Yy9HTGtGeFNqcEV4aTFQZ3FsUXFsNVJLVWxrdHd2UTNtRHdBbUppMUxaWk9kcmk2bWJHRmxqYS9mZmc0RnVUY1hJL095MGhCL1BocHg1MDVpM3JKWDJ6eXdVRnRUamZ6c0RNUkU3Y2Z4QTl0aDYrQ0VXVSs4MktiWHJDOC9SNTA3M0xXQlFzNzZtRnRhQVZBWFZCYUtSRkFxRkJBS2haaTU2QVVJQkFKNGQraW8xVitUUDc5U0FtdGIvWXRnTmRVeWlNM000ZWtYYUhDQnQ2R2FCc2FteXpGVWxMbTVEQVVWN0J5Y01XcktIT3piL0RzU0w4WWc5Y3BscUZRcURCZ3hFVTZ1SG9nSzM0cnQ2MzVFcHg1OUVSOGJqZUtDWEl5ZnNjRGdXQ01tcVhjSFdObllJUzA1QVpmUEhNZkFrWlBnRzlnSnZvR2RFQmpTUS9PK201bGI0UEdYVnVIVFY1Zmc0QTcxN29MNXkxOUhyNEhEbTMyZnBtSXoyRHU1NElGWmkxQmJVMjB3YlpoU1U2eFYvZXZnNExIVEVMbG5NeUsyclVXZklhT1JmaU00a240dEVmSG5UMkh3bUtrNEhyRURsUlZsV2tXYUt5dktBRUNyRFZBSEt5WSt2RWp2dGZzT2JmcFQwWmZQSEllc1N0cDRSeU9ZbXBpZ1ZxN0ErRGtyVUZQVDhtREozU0FwSVVHenEwY2dFRUNsVWlIeituVUVkdW9FSzJ2RE8xOGFrNTZhaXN6cjF4dnNFelp5cE43MkhuMzdObHBzR1FDSzh2TzFYbDlMVEVSa2VMZ21xRkJmU1ZFUkR1emFoYUNRRUNRbkptb2RNelZ0V21IdnVwOHJlVGs1dUhqbWpOYXhzcElTSkNVa05HbTgrdW1IdXZUc2lkalRwNDA2cjFJaXdlN05teHZ0Wnlnd0lKUEpJQmFMTmJzVHF5b3JZVzU1NTlkbUlpSWlJcUk3RjRNS1JFUjNHWkZJQ0c5UEYzaDd1dWc5THF1dVFYNWhpVHJZa0YrQzRwSnlsSlNWbzdpMEFxVmxFcFNXU1ZCY1dvNUthZHMrcFNzVUNpQ1hLMW9VV0NndFZpOGtSV3ovRzdiMmpuanVuYS9oNlJlb2VVSStjczhtbkQ5NUdQNGR1MmhTNTdTMlh6OS9Fd214MFpyWEppYW1HRHIrSVl5Wk5rK255SEZMTlBaMGRwM2pFVHVNWG16dk5YQTRwczEvR2cvTWZoeldObmE0Y1Bvb052ejhHWWFNZXhDZWZvRjZ6N0d4VTZmUEtNak5SRmxKSVFyenNsR1VsNDJDM0N3VTVtV2hLQzhiNWFYRldQWFRWazNBUXArdW9XR3dON0NMSTdocktGdzlmSTI2aDhhS0xaZVZGRUtoVU1EUjJYQ3FJMk9lamgveHdFeWNPcndIMi83NkhySktDVUo2OW9mTGpRRE9sSGxQWXZXbmJ5Qnl6MmJFbno4Rk8wZG5uWG9ROVUyZTh3UUFkZkRsMlA1dHNMVjN4QU96YjlaTXFCL0lTVXRPd0piZnYwRzFyQXBDb1JCS3BSSzdOL3lLMnRvYWhJYU5hblMzaUQ2OUI0MUVqLzVEa1hnaEJqOThzQUtQUGY4Mk9uVHFwdFZIcFZKQnBWSkJJQkJBS0ZML0hUVXp0OENJQjJaaXo4YmZjUHJJUHFRa1hJU3JodytLOG5OZzUraU1pUTh2d3ZHSUhaQktLbkJrais0QzU2MXRZak56ZzBHRk9VODJYaWo5VnA4a0o3UmFVS0ZXTG9lcGlRaWRncnh4SmJuaHowWnJhZS9neGZ0ZmZ3MlZTZ1ZaVlJWeXM3SVFjL3c0anV6Zmo5aVlHQ3g3K1dWTmFweW1Tcmg0RVlmMjdHbXdqNkdnZ28rL1AzejgvYlhhL3ZudE4yUm5aT0RGdDkvV3RPM2RvbHREeEpDVGtaRVFDQVNZOGVpaitPU05ON1NPdmZHTS9zQ2lJWFhwai9KemNoQ3hhMWVUem0yTXM2dXJacGRHWTZTVmxVYjFyUXNxS09SeUFFQmFjakorK1BSVHBLZWs0SlZWcXpSZjQ1S2lJZ1IzNldKd0hDSWlJaUtpeGpDb1FFUjBqekUzRThQWHl3MitYZzNuazYrdGxhdDNLcFJWb0xpMEFwSktHYVJWTWxUSnFsRlZWUTFwbFF4U3pmOWxrTXFxSVpWV283WldEb1ZTQVlWQ0NZVkMvWCs1WEFHRlVubWpYUVdGUWdFVGtRbWtWVkxZMnRnMCsxNnFieXdnQ29VaUxIMzFFNGpOekFFQWRvN09tRHozQ1ZSS3loRnpOQnlIZDI5cXM2Q0NyWU1UbkZ3OUlhK3RnYVNpRkhKNUxZNGQySTZDM0N4TW5yTUVibDUrclhJZGwwWjJJSlFXRmFqVEdMbDZRbWhrSVc0N0IyZE5rRUJTWG9wZDYzK0JvNHU3WnFGWElaY2pLKzBhQ3ZPeVVKaWJoWUxjVEtRbHE1L3MvZTU5N1YwWUlwRUpISnhkNGVrWGlCNzloMmxTNTlRNXZIdWpwbFlDQURpN2V3TFFmWG9kQUV6RVlqaTdlMm9kbXpMM1NhUHU2VlkvZnZSS3F4UUpOakVWWTlLc3hWajN3OGNBZ09FVGJ6N3hHOUtqSDRLN2hlTEExclZRS09TWU5uK1pVWXY5KzdmOGhiTGlRaXg4NFIyZEdnaFphY2s0dUgwOUxzWkVBUUJDdzBaaHlyd25FYmw3RTQ3dTI0SU5QMytHdlp2V29QK3c4ZWd6ZUV5am40OWJpVVRxT2dtVmtuTDgvdFc3ZU9HOWIrRlFML0JTbDhwSVpLTDk1UGJnc2ROd2VQZEdITmkyRHBYbFplZ3paQXg2RFJ5Qjd2MkdhSUpJOTBLaDVpcHBGU3dzelBIMUt2MkZzTnZDM0tmZVEyNSswVzI3bmo0Q2dRQVdscGJvMExFak9uVHNDR3RiV3h3SkQ4ZnV6WnN4djVHaXZZM1JsMXJvME42OU9McS84Yy9GN24vL2hZK2ZIM3IwN1d2VXRmUlhHMUxyMGFjUDNMeTg0T2lzRzlTY3MzaXhuak1NczdpUi9xaDdhS2hXMFdLNVhJNlBYbjBWM241K1dQVHNzMDBhczc3ZUF3WTAybWZsMHFWd2NYUERpdmZlYTdSdlZFUUVFaTVlUkhxS2VwZGZiblkyM0wyOE1IVE1HRTBxcDRxeU1sUkpwWEIwMGY5Z0FoRVJFUkdSTVJoVUlDSzZUNW1hbXNERnlSNHVUbTJUNTNudTBuY2hsVmExS0tnZ0VBZ0JLREZrM0RSTlFLRytzREZURUhNMEhLVkYrU2d1ekd2d2FmWG1lbmp4elVWSHBWS0pqSlFyT0x4N0l5NmZPWTZVeEl0WS91Yi9Hc3hiYjZ5R25zYXZyYW5HdTgvTWh0akdEcTkrdGdicDF4SlFVeTFEeDY2aFJvKy82ZGN2SVpXVVkvN3kxelhwY0NRVnBmajZuWnNMWWtLUkNKWlc2cTlYUUVoMzlPZzNGTTV1WG5CMjk0S2pzeHNxSldXd3NYUFVPLzdwSS9zYTNRM1FFSDFCaFRIVDVzSEt4cTdaWTlZSkd6MUZrNktuSWQzNkRvYXAyQXdLaFJ6dTN0ckJvaW56bnNUbnJ6OEZjMHNyREJ6NVFLTmpwVis3Z3FQNy9rV3ZnU1BRclU4WUFQWG41OEtwU0VRZjJZdmsrQXNBQUhkdmYweWJ2MHhUUDJIS3ZLWG9OV2drdHEvOUFkZXZ4aUZpKzkrSTJQNDNKczk5QWlQcUZWMDJabWRMdHo1aEdEbDVOZzd0L0FkcnZud0h6NzcxcGVacnI3aVIrc2prbG5Rd1p1WVdHRForT3NLMy9Ba0FDTzdXQi80ZDc3MG5taXVsVWxoYTZFOExkVDhaT0d3WWpvU0g0MnA4Zkl2SHN0Q1RUc2ZFcFBGL2FwU1dsQ0Rxd0FHTW5EaFJKNmdRZitFQ29vOGVoZjB0dXlpcVpUS0RZM3Y3KzhQN2x0MFBkWXhaeERmR3VWT25JS21vd09CUm8xcGx2Tlp5SVNZR0JibTU2TnlqQnk2ZVBZditRNGRpeHZ6NVduM1NiZ1Fjdkh5TjJ5MUdSRVJFUktRUGd3cEVSTlFtckswdFVWcFdEbmMzMTJhUFlXWmhDYW1rM09CdUFQZDY3UldsUlcwU1ZLaFBLQlRDTDZnekZqNy9ObjcvOGgxY1Buc0N1OWIvakNkWGZ0eW0xNDA5RlFsWmxSVDlobzZEUUNEQVB6OS8xcVFudzZQQ3R5THUzQWtNR2ZjZ09uYnREYm04RmdVNW1aRFgxdURCUjUrR2s2dUhPbkRnNG82QzNDeDg5dW9UY0hiendwQnhEMnJHdUg0MURqOSt2QkxqSHBxUFVWUG1HTHlXdmptZE9MZ1RsZVZsR1B2UWZKMWpEYVVtbWpCellhTjk2alMweUc3cyszUjAzeGJVMXFoenpvZi8reWRtTEhwT2N5dy9XMTNUb3JwS2l0eXNORTBoYUgya2tuS3MvZTREV052YVkvcGo2cUJObFZTQzhwSWluRDF4RU1ueEYrRHU1WWZSVStlaTE2Q1JPdlZBZkRvRTQ1azMvNGVybDgvaHlKN05TRTZJUmVnZzdjWEwvc01uNkZ5M3JvQjRmUk5tTGtUcTFjdEl2WElaVzM3L0JyT2ZYQUhnNWs0RkV4UGRIUE5EeGorSXc3czNvcVphaG9CYjBpYmRLOHJLeTJGamJUaDkxLzNDekV3ZFdGR3BHbnIydjIyZE9YNGNBTkJuMENDdGRybGNqdDJiTjhQTXdnSnVucDVheDhwTFM1dFZCMkxiK3ZVNEdSbHBkUC82dXhQcXE5c0o4T3ZYWHhzOWxrQWd3SWZmZjYrcGE5QVc1aXhlREFkblo0aEVJbHhjdWxSdnJhRXJseThEQVB4YVdHU2JpSWlJaU81dkRDb1FFVkdiOFBaMFFXWldGa0tDZzVvOWhwT3JCNlNTY3RUSXF2UWVGOVJibkRFeEVUZjdPczNSZDhoWVhENTdBcWxYNDlyME9rcUZRbFBBZCtDb1NVMCtQL1hxWlUyYW9kek02L2g0eFVJVUYrUkNxVlJpeUxnSDhlQ2pUMnYxZC9Yd2dibUZKZEtTYnhZZ3pjbEl3YTlmdkFtbFFnNFBudzVObnNPaG5SdWdWTWoxQmhXYVl2Q1lxVHB0NTA0Y1FwVlUwdUF4WTFSV2xPSHdyZzN3NzlnRmx0YTJpSTdjZzhIanBzSGR5dy95Mmhycy9tYzE3QnlkSVpWVVlNZTZIN0g4djE4WUhHdnRkeCtpdUNBWDlrNHUrSDdWaXlndEtZUk1XZ25md0U1NDdMbTNrWitUZ2ZNbkR5TXBQaFpKOGJFTnpzdkR0d1BtTFZ1cHMyTmoxaExkSXVINmdncENvUkR6bmxxSnoxOWZpcGlvL2VqWUxSU2hZYU5RVzFzRFFIZW5BZ0JJeWtvMXdaWEw1MDRnYlBRVW5mZXFwWVdhamEwaDBsWXlNck1NMXFXNW45VHRVUEQwYmxwNkxYMk9IVHlvMDVhUm10cmdPUXE1SE5GUlVRZ0tDWUd6cTNZQWVzZUdEU2dwTHNZenI3NktDekV4bW5hVlNvV002OWZoZmt1Z29TbG1QUHBvZzhkalQ1L0d0U3RYREI3djFyczNIUFNrVnpMa3hLRkRFSWxFYlJwUUFBQm50NFlENjNLNUhIR3hzZkQwOFlHdHZlRmRpdkxhV2h6YXV4ZDl3OEwwcHBFaUlpSWlJbUpRZ1lpSTJvU3ZweXZTTTdOYU5rWkFKMlNrWE1IMTVIaDA2enRZNTNoZVZob0E5Uk9nanE3dUxicFdVOVU5QVNveUlyMUhTMFR1MllUQ3ZHd0VkdTRKdjZET1JwOG5sWlREMHRvV3Npb3BsRGRTM1Z5L0dnY1hEMjkwN3pjVWJwNittclE4OVFtRlFuVG8xQjBKc2RFb0t5NUVTV0VlZnYzaVRWUlhTVEgzcVpYbzNLdHA2VU9xWlZVb0x5bEVsOUJCalhkdXhFT1A2UlpadlJwM0RsVlNTWVBIakxGdjh4K1FWVWt4OVpHbklEWXpSMEpzTkhiL3N4cVB2L1ErSXZkc1JuRmhIaFk4KzZZbS9kWEZtQ2owNkRkVTcxam1sbFl3Rlp2QjNOd1NqcTRlQ09yYUcwNHU3dkFPQ0lhZG96UHNISjN4MDhjcmpacVhuWU96cHZCemN6azR1MkhLdktXSWp0eXJLZEF0dnhGVU1EWFZUUUYwZVBkR1RSSG5JM3MyWStESVNWcUxvYTFScUxudjBMRk52by9MWjQ2M1dxSG05TXdzK0hvMmZ4ZlYzZVRZd1lNUWlVVG9PM2d3VE9zRmthN0d4MlBIaGcwQWdDRmp4clQ0T2pzM2JtenlPV2RPbmtSNWFTbG1MbGlnYVRPM3NFQkpVUkh5c3JNeGRmWnNlUHI0YUFVVmt1TGpVVkZXaHA1RzFsL1FwLytRSVEwZXo4N0lhRENvRU5LOU8wSzZkemY2ZXNjaUl1QjBCOVF3dUhEbURDb2xFZ3diMi9EZlAwbEZCUTd1M2cyVlNvWHgwOXFtWGhFUkVSRVIzZDBZVkNBaW9qYmg2KzJPcUppa0ZvM1JZOEF3SEkvWWdkTkh3akZxOG14WVd0dHFIVDl4Y0JjQUlLQlRkNTFDdUMwbGw5ZnFUUTFUNTl5SlF3QUEvNkMyeXplZmtYSUYrN2V1aFZBb3hMUkhubXJTdVIrdFdJaU9YWHRqMXBLWHNPaUZkK0RtNVFkSFZ3K2pucFR0M0tzL0VtS2pzZW5YL3lFcC9qd0VBaUVXUFBzbXV2VWRyQTdrQ0FSdzh6UXVIM2ZpeFJnb2xVb2t4OGZpZy84OGlqZis5MWVUN3VOMlNFdU94Nm5EdTlFN2JCUjhBME1BcUFzbm56MStFQmRqb2hDeC9XOEVkdTVaQktmMUFBQWdBRWxFUVZTSkh2MkhvbU8zM2pnVnVRZDdOdjZHcmdZQ0pYT1h2Z0lUVTdIZTFDUDEzVnJ3K0ZhZnZMSVlOVEpaODIrc25nRWpKcUwvOEFtYU9kVlVxM2NpbUlxMWQvZ1U1R1RpVE5SK3VIdjV3U2VnRTJLaTl1UGk2YVBvTlhDRXdYazNwVkJ6bjhGalVGRmFyRGNJMUpnSU55OVVsQlkzK1R4OXJxZG5ZR2kvanEweTFwMnVTaXBGeEs1ZDJMMTVNOXk5dkdCbWJvN2l3a0lVRnhaQ0lCQmd6T1RKNkI1cWZIMFdROTV2UWlxZ09oNWVYaGc4YWhRNmRlMnFhWE55Y1VGdFRRMEdqUmlocVZuUXVXZFAyTmpab1ZvbXc0NGJ3WXRqQnc5Q1VsR0JTVE5tYUk3ZmlTVGw1WkJXVmpacFowTmJVQ2dVT0xockYweE1UTkIzc0c2UXZyN2l3a0lBZ0t2NzdRM1dFeEVSRWRIZG8yMzM0QklSMFgyclcwZ0hYTHpjc3RSQWdTRTlFTlNsRjZTU2N2ejJ4VnNvTHN3RG9FNlpjV2puUHpnZHVSY0NnUURqWnR4OHluWC8xci93L3ZQemNQTFFyaFpkTzNMM0ptejY5WC9JU0wycWxXKzh1Q0FYLy96OEtTNmNQcXBla0pzMnIwWFhNYVFvUHdlL2Yva3U1TFUxR0Qvak1jMFQ1c1pRS3BXUVNTdFJsSmNEY3d0TGRPMFRCbWQzTDUyQVFrRnVKdVEzY3V2WDF5RlluVWMvOFdJTXJHM3NzZXoxVHpVN1JlTE9uY1NuSzVjZ0lUYTYwWGtvRkhJYzNMRWU1cFpXc0xTMFJzbU5yMTlEWWs4ZGdVSWhOK1kyVzRWU29jQ21YNytFaFpXMVZ1Qm0vTXlGV1A3bUZ6aTJmeHVnVW1IR1FuVjlCUXRMYTR5Y05BdUZ1Vms0ZFhpUDNqRk54V1lHQXdvMTFhMFRKR2lPK25PcXFWYW5GRE14MVE0cTdGajNJNVJLSmNZOCtBaUdUWndCUUwxem9UVW81SEpVeTZvdzVzRkhBS2pUMkJ6WnN4bDdObW9IVnM0Y080QlBYMzBDcFVVRld1ZWFtb29oYktXZFFSY3V4YUY3NS9zanAzemZzREFNR2pFQzlrNU95TW5LUW1wU0VoUUtCWHIyN1l1blZxekEyQ2xUR2gra0FjUEhqOGZySDM4TXNabVp3ZjhNOFEwSXdOVFpzd0VBc3FvcS9MMTZOWFp0Mm9TQnc0ZGoycHlidFZ2OEF3UFJvMDhmclA3eVN4VGs1bUxxbkRtWThPQ0R1SHp1SEQ1NysyMWtwS1lpYk9USUZ0MUhXemw5N0JnQXdNZEE4ZWpiSlRJOEhFVUZCUmd3YkJpc2JXdzA3WFUvRjJwcmIvNHNTTHQyRFFEZzd1VjFleWRKUkVSRVJIY043bFFnSXFJMjRlYmlBRXNMVTZSZVQwTUhmLzJGbG8weDU4bVg4ZjJxRjNFOUtSNGZ2YmdBdGc1T2tFb3FVRnRURFlGQWdBY2ZmUnFCSVQwMC9TTjNiMEpOdFF4SDltekdvRkdUTmUwZnZiUlE4K2ZhMm1xOTdRRHcydWUvQTFBdk5rZEg3a1YwNUY2WWlzMWdiV3VQMm1vWkpEZnl4NHZOekRGcnlZdndEKzZLMXBhYmxZYlZuNzZPc3BKQzlCd3dYS2N3Y3QzaWNGMkttbHRWbEJaRHBWTEJ3ZmxtZWhlbFVvbmNqRlNrSnNVaEpmRVNVaEl2b2FLc0dPLy91RVd6STBNaGwrUEV3WjBJLy9jUHpYbWpwc3pXU3J0VW1KY05BSEIyMTE1c0VwdVpRMnhtcm5sZFcxT05EYjk4aHV5MGF4Zy80ekdjTzZHYmJ4MEF2UHdDTmJ0TXFtVlZXUHZkQnhnMGFoSm1MSHErOFRlcUVYVnBueHJUZTlCSTJEdTV3dHIyWm81eFIyYzNpTTNNTll2Z3JwNCttbU5EeHo4RVdaVVVvWU5HcVlNT0J0UlV5NUIxUFJscHlRbTRuaHlQdEtRRURCZ3hRVk9BdWoxVlNTc0JRT3RyRm5zcUVna1hUc01ub0JONkRoZ09nVUNBamwxN0l5bnVQSkxpenFOajE5NHR1dWFSdlp0eGVOY0dTTXBMTWZ1Smx5QVFDSER1NUNIa1psekgwUEVQd2NiT0FZRDZzNU9YbFlhbzhDMllNbThwQVBWbi92U1JmY2pMVGtmWDNvTVExS1ZucytlUmNqME4xbFppdURvYnppbC9MM0Z3Y3NLRGMrZTIyZmptNXVZd056ZlhlNnlzdEJRQ0FCWldWakF4TVVISzFhc0FBSk42d1NHVlNvVXpKMDRnZk5zMlNDc3JNZm5oaHpHMFhqb21lVzB0VGgwOWlvaGR1MUFsbFdMc2xDa1lmQ09BMExWWEwyejY4MC9zMnJRSjU2T2pNWFBCQW5qNitLQXhLNWN1YmNFZDY0cUxqY1dKdzRkaFlXa0pNM056bUppYVFxVlNJVDhuQjZsSlNiQzBza0x2QVUxTEhkY2NKVVZGc0xDeVFrV1ordWVVU0NRQ0FLU2xwT0Rncmwyd3RMTEM2QWNlMERxbnJtYkNuOTkvRDNjdkw4aXFxbkErT2hwMkRnNE1LaEFSRVJHUlFRd3FFQkZSbXdudEhveVljN0V0Q2lyWU83bmdoZmUveDhFZGYrUFNtZU1vTGNxSHVhVVZncnVGWXVTa1dUcUwrZ05HVEVSMDVGNE1HREZScTcwb1AxdnYrSWJhQjQyZURLVlNnU3VYenFJZ054Tmx4UVVRbTVuRHl5OEl3ZDM3WVBDWUtiQjNhdjJjN09kT0hNSy9hNzVDdGF3SzNmcUVZZDZ5bFRxQkF6TXpDd0JBZHRvMWVQbnJGc0pPVHJnQVFMM3dIN1Z2QytKam81RitMUkhWTndwZUM0VkNlUG9Gb3ZlZ0VSQ2JtME1obCtQczhZT0kyTFlXeFlWNXNMYXh3OVJIbnNLK3piOWo3NlkxQ096U0MrNWU2cTloVGtZcXpDMHM0ZXltdmRqMG4vZS9CNkRlblhBaCtpakMvLzBUUmZuWjZOWjNNRVpQbVlQekp3OXBqb3RFTjMvOW1MLzhEYzJmY3pQVlJWMDlmSnIzQlBtMXhJdUlPUklPTTNNTFNDc3JVSlNmbzVNeTYxWkNrUWlqcCtwZmNMVzJzY1B6NzN5ajAyNHFOc01Ec3hhclg2aTBqMVZXbEdIbjN6OGpJL1VxOHJQVE5idGNSQ0lUZVBvRk5xa3VSa05hV3VnNFB6c0RBRFFCbmRLaWZQejcrOWNRQ29XWS90Z3ptcy9jMFBFUFFWSmVCak56QzgyNXhoWnFCZ0FyYTF1TW1qSUh4WVY1T0xCdEhVekZaaGcvL2ViT290NkRSbUxYOVY4UWN6UmNFendMRFJ1TlhldC9RWFRrWG95ZjhSakVadVlRaWtTWVBPOUovUHJaZjdIMXoyL3gwZ2MvUW5oandiU3B6cHlMUmU5dXdjMDZsNXJteE9IRGlOeW5XMEM4VXpmMWJxaWtoQVJzWGJjT1JRVUZjUGYweEdQTGwyczkwWC94ekJscy8rY2ZTQ29xNE9Ea2hMbVBQNjQ1RndCY1BUeXc3T1dYY1dEblRoemV1eGMvZmZZWlZuNzRJU3l0ckJxY1Ywc0xOZC9LeHM0T3FjbkpVTWkxZDFrSmhVSUVkdXFFS2JObXdjcTZkVlAwNlJPNWJ4OU9IVDJxZWUzYm9RTlVLaFUyL1BZYkZBb0ZIcG8zRDFiMWRpa0E2dm9TU2ZIeFNFcEl3Tlg0ZUFnRUFyaDVlR0Q2L1BtTnBuQWpJaUlpb3ZzWGd3cEVSTlJtaG9mMXh1cS93ekZyZXNzS1BWcGEyMkRLdktXYXA1WWJNbTMrTWt5YnYweW4zWmg4Ny9YWjJEbGd3c3lGdCsycDh2enNET3hjLzdNbXJkRFFDZE14ZGQ1U3ZZczZRVjE3SXlQMUtuNyt2OWZRdVdkL3JiejRVa2tGNG0rTUVkeXREODZmT0lSckNSZmc1UmVFb0M2OUVOUzFGL3c3ZG9XWnVRWEtpZ3R4YU9jR25EeTRFK1dseFJDWm1HRG9oT2tZOStCOFdGaFp3OHpNSEp0Kyt4SS9mckFDRHkxOEZtS3hHVEpUcnlLa1ozK3RlY21xcEVpOWNna0pzYWR4OGZSUlNDcktZR0lxeHZnWmoySDAxTGtRQ29Xd3NyWURrSUdUQjNkaDRLaEpXdlVxVkNvVlNncnpzSC9MV2dCQVlPZWJPMCthd3NMU0dtZVBSMmdXOGkydGJUQmxic3VLSE5kZnVLNldWYUcycGhybWxsWVFpVXlRazU2Q2txSjhyVDRXVmphSU8zOFM4dHBhQkhidWdjRE92UkRRcVJ0OEEwTmdLdFpPQTFOUldveC9mdjdVNExVclNvdGhabTZwOTVpTGg3ZE9XMEZPcGs3YnhaZ29XRm5id3NuVkV4WlcxakExRlNNOTVRb2liNlEwY3ZkV0I0dGlUeDFCVmFVRUl5WTlESitBVHByek8vY2FnTTY5Qm1oOXZZMHQxQXdBVHE2ZUdEbDVOamIrOGpscWE2b3g4ZUZGc0hlNldiQzJaLzloMkxYK0Y4UkdIOUVFRmN6TUxSQWFOZ29uRCsxRzdLa2o2RDk4dkhvdVBmc2p1RnNvcmw0K2gxT0g5eUJzVFBQUzlodzRmQVJQemgvZnJITUo2RDFnQUh3NmREQ3FiOCsrZlNFV2l5R3ZyWVZDb1lDSmlRazZkdW1DRGgzVjlTeThmSDFoWldPRHdhTkdZZUR3NFpvbjYrc0VkdW9FTjA5UGpPdmJGMzNEd2lEU2svNUtLQlJpL0xScENPclVDZVZsWlZvQmhUR1RKeU9nNDgzYUdTSGR1OFBLMnJyUlFzMjI5dmFhT1JyRHQwTUhmUGpkZHdEVU83NlVLaFdnVXNIRTFMVEZDL01oM2J2RDNzSEJxTDVkZS9lR1FDaUVTcVdDdDU4ZmV2VlhmNitlTVg4K2toSVQwVU5QY1d1eG1Sa1dQZnRzaStaSVJFUkVSUGNmQmhXSWlLak45TzRXaEtLaWRVaEx6NENmYitNcEtlNVhrb295ZlAzdWM1QkpLMkZqNTRDSEgzOFJYWG9iVHBVeDdxSDVrSlNYNHZLWjR6aHo3SURXTWFGUUNFZFhEd3diUHgzQjNVTGg3dVdIcWZPZjBpbGtMWmZYNG9lUFhrWmhiaFpNVE1VSUd6TUZJeWZOZ29Pem02YlBnSkVQb0ZKU2pyMmIxdUN2YjFacDJnZVBuUXBBWGVCNDArci9JYS9lRS9tVzFyWVlPbUU2Umt5Y0NUdkhtNFZKQjQyZWpOU3JsN0h0cisreDdhL3ZEZDViajM1RDRlYWx2Yk5sNmNxUElaYzNYbWZCMHpjQW4vNFpEcFZLQlpWS1pWUlI2cWJJdXA2TTd6OTRTYWU5ZnZvdG9WQ0laOTc2RXM2dW5ub1hRT3VUVlVseEp1cEFnMzBNQlJYMEZYald0M3ZoN0xFSXhKMDdxWGNNY3d0THpZNmVvUk1lUW41T0JpWSt2RWlyajc0RjBjWUtUTi9xMlA1dFNJNlBoYnUzUDBaTWVsanJtSU96Rzl5OS9aR2RkZzJGZWRsd2R2TUVvQzdvZlBMUWJseFBpdE1FRlFCZzRzT0xjUFh5T1J6WXRnNzlobzNUQ2RRMDVucDZCa3FLaTlDcnErNE9IekxPbk1XTGplN3I2ZVBUWURvaVN5c3JMRis1MHVCeEt4c2JQUG5paTBaZEt6QWtSS2Z0MW5vUklkMjZJYVRlVGdkRGpPMm5qOGpFQk0zYlE2UGZvbWVNTDJvZTNLVUxncnQwMFdrUERBblIrLzRRRVJFUkVUVVhnd3BFUk5SbWhFSWh4Z3p0ZzkzN0kvRDBra1dObjNDZnNyYXh3OHhGenlNek5RbGpIbndFNWhiNkY1THJtSXJOTVB1Smx6RDdDZDBGN2x2Wk9qanBiVGN4TWNXOHAxNUZjdng1REJneEVWWTJkbnI3alpveUJ4MjdoU0xtU0RqS3k0clJvOTlRaFBUb0J3RHc3aEFNdWJ3V2ZrR2Q0ZCt4S3pyMTZJT0FUajMwTHFhSGhvMkNvNHM3cmw0K2l4cVpES3BiOGdhWm1vcmg3ZDhSWFVJSDZaemIxRFJUQW9IQXFLZURYVHk4NGVUcVlmUzRIajRkMEtYM1FLaVVTazA5Q3hjUGI0eWNQRXVybjV1bnIxSGpOYlk0LzhrcmkxRWpNNzZ3czc3NzZSRGNEYm1aMTFGVExZTzh0aFpLcFFKaU13djRCb1pnL0l3Rm12ZFdKRExCckNXTkw5NkdobzB5K0preXBIdS9JVWlJUFkwSFppM1dTbjFWNTRGWmo4UFN5bHByN240ZHUrQ2xEMy9VU1lYbEU5QUpnMFpOaGs5QXNFNlJhV1BzRGorQU1jUDZ0SHJBaVlpSWlJaUk2SDRpa0ZlbXFCcnZSa1JFMUR4NUJTVjRZc1ZuMlBEN0w3QnVKTTgxVVZNcGxVcEFwV3AyZnYzMlVseVlCNUZJQkRzSFo0Tjl5a29LQVJXMGRueFE4MVZJSkppNzZBbjg4dmtyN1ZLa2VlNVQ3eUUzdndpSHQzeDEyNjlOUkVSRVJFVFVtdmlZRmhFUnRTazNGd2NNN2Q4Vm03ZnRiTytwMEQxSUtCVGVkUUVGQUhCMGRtc3dvQUFBZGc3T0RDaTBvczNiZG1KSS8rN3RFbEFnSWlJaUlpSzZsekNvUUVSRWJXN3VRMk94WmNjdWxKV1h0L2RVaU9nK1ZGWmVqaTA3ZG1QdVEyUGFleXBFUkVSRVJFUjNQUVlWaUlpb3pYbDd1bURjOEQ3NFlmWHY3VDBWSXJvUGZmL0xHb3dmMFFmZW5pN3RQUlVpSWlJaUlxSzdIb01LUkVSMFd6dzJaeUppenA3QnBiaUU5cDRLRWQxSExzVWw0T3k1YzNoc3pzVDJuZ29SRVJFUkVkRTl3YVM5SjBCRVJQY0hTM016UExka0JqNzg3SC80OWJzdllXbHAyZDVUSXFKN25GUXF4WWVmL1EvUExwa09TM096OXA0T0FPQ1BEZnZhZXdwRXQ4VmpzeWUwOXhTSWlJaUlxSTBJNUpVcHF2YWVCQkVSM1QrKytua1R5aXBWZVBlTmxlMDlGU0s2eDczMXdTZXd0eGJpK1NkbXR2ZFVNUGVwOTVDYlg5VGUweUM2YlE1dithcTlwMEJFUkVSRWJZUTdGWWlJNkxaYXR2QkJMSC90UzJ6WXNnMnpwei9ZM3RNaG9udlVoaTNia0ptWmh0YytlcUc5cHdJQWNIZDFSRzUrRVJkYWlZaUlpSWpvcnNlYUNrUkVkRnVKeGFaWTllb1NiTnF5RlJHSGo3VDNkSWpvSG5UZ1VDUTJiZG1LRDE1N0FtS3hhWHRQaDRpSWlJaUk2SjdDb0FJUkVkMTJiaTRPK09TdHAvRHRUNnR4S3VaTWUwK0hpTzRocDJMTzRMdWZmOFgvdmZVVVhKM3QyM3M2UkVSRVJFUkU5eHdHRllpSXFGMzRlN3ZqdzllWDRPUFB2MEpFNU5IMm5nNFIzUU1pRGgvQng1OS9oUTlmWHdJL2IvZjJuZzRSRVJFUkVkRTlpVUVGSWlKcU41MkNmUEhGZTAvang5Vy9Zc09XYmUwOUhTSzZpMjNZc2cwLy92b2J2bmp2YVhRSzhtM3Y2UkFSRVJFUkVkMnpHRlFnSXFKMjVlZnRqbTgrZkFIaEIvYmo3UTgrZ2JTcXFyMm5SRVIzRWFsVWlyYysrQVRoQi9iam13OWY0QTRGSWlJaUlpS2lOc2FnQWhFUnRUdFhaM3Q4OTlFTHNMTVc0dkdubjhlbHVJVDJuaElSM1FVdXhTWGc4ZVV2d01GR2lPOC8vZzlyS0JBUkVSRVJFZDBHSnUwOUFTSWlJZ0FRaTAzeC9CTXpjU3o2SXQ3OThHUDA3ZE1IVHk5WkJGdGJtL2FlR2hIZFljckt5L0g5TDJ0dzl0dzVQTHRrT29ZTTZOSGVVeUlpSWlJaUlycHZjS2NDRVJIZFVZWU02SUUxMzd3R2EzTUZIbG15REd2V3JvZWtzcks5cDBWRWQ0QUtpUVJyMXE3SC9DVlB3OFpDaVRYZnZNYUFBaEVSRVJFUjBXM0duUXBFUkhUSHNUUTN3N0tGRDJMS3VNRll2elVDY3hZOWdZbGp4MkR5K0xIdzgvVnA3K2tSMFcyV2xwNkJYZUVIc0hmL0FRenAzeDNmZnZnY3ZEMWQybnRhUkVSRVJFUkU5eVVHRllpSTZJN2w3ZW1DbDVmUHhZS0NFdXpZZHd3dnZmWmZPRGc2WWV6STRlZ2IyZ3NCL243dFBVVWlhaU1wMTlOdzVsd3NEaHcrZ3BMaUlvd1oxZ2UvZlA0SzZ5WVFFUkVSRVJHMU00RzhNa1hWM3BNZ0lpSXlobEtwUkd4Y01pS1B4K0w4NWF1UVZOYWdaL2V1OFBmMWdhKzNGM3k4dldCbmF3c3JTMHRZV0ZyQTFJU3hjNkk3VmExY2ppcHBGU3FsVXBTVmx5TWpNd3ZwbVZtNG5wNkJDNWZpWUcwbFJ1OXV3Umd4dUJkNmRRMkNVSGgzWiszOHoxdmZJdlp5RWc1dithcTlwMEpFUkVSRVJOUWlYRzBoSXFLN2hsQW9SR2ozWUlSMkR3WUE1QmVXNGxKQ0NqS3k4bkRzUkJJeXN3dFFJYW1FdEtvYVZWVXkxTW9WN1R4aklqTEUxRVFFQ3d0eldGcVl3Y2JhQ3Q2ZUx2RDFkTVhRZmgzeDlJTHgzSkZBUkVSRVJFUjBoMkpRZ1lpSTdscXV6dllZUFRTMHZhZEJSRVJFUkVSRVJIVGZ1THYza1JNUkVSRVJFUkVSRVJFUjBXM0RvQUlSRVJFUkVSRVJFUkVSRVJtRlFRVWlJaUlpSWlJaUlpSWlJaklLZ3dwRVJFUkVSRVJFUkVSRVJHUVVCaFdJaUlpSWlJaUlpSWlJaU1nb0RDb1FFUkVSRVJFUkVSRVJFWkZSR0ZRZ0lpSWlJaUlpSWlJaUlpS2pNS2hBUkVSRVJFUkVSRVJFUkVSR1lWQ0JpSWlJaUlpSWlJaUlpSWlNd3FBQ0VSRVJFUkVSRVJFUkVSRVpoVUVGSWlJaUlpSWlJaUlpSWlJeUNvTUtSRVJFUkVSRVJFUkVSRVJrRkFZVmlJaUlpSWlJaUlpSWlJaklLQXdxRUJFUkVSRVJFUkVSRVJHUlVSaFVJQ0lpSWlJaUlpSWlJaUlpb3pDb1FFUkVSRVJFUkVSRVJFUkVSbUZRZ1lpSWlJaUlpSWlJaUlpSWpNS2dBaEVSRVJFUkVSRVJFUkVSR1lWQkJTSWlJaUlpYWhGWlZSV09IenFFNktOSG9WUXFtejFPelBIanlNM09iclY1eWVWeXBGMjdwbmRPS3BVSzE1T1RtM1M5S3FrVUpVVkZyVGEvdHBLZGtZR3lraEs5eDhwS1NwQ1psZ2FWU25XYlozWC9PQjhkallTTEYxdDlYRWxGaGNGalZWS3AzdmFtZkoyUEhUeUlhNG1KVFo1WGF6RTAxN01uVCtMWXdZTzNlVGFHblQ1MkROZVRreHZzazVxVWhETW5UalJwM0lyeWNsVExaRHJ0WmFXbFVNamxUUnBMbjBxSkJGdldya1ZjYkt4V2UyRmVIbXByYWxvOC9xbWpSM0Z3ejU0V2o5TmFhcXFySVcrRjk2MitzcElTRkJVVU5Ha09sUkpKczY5WFcxdUxuUnMzNGtKTURBQWdPVEVSS1Zldk5tdXNiZXZYNCt5cFU4MmVTM00xOUQzb2RyK2Z0NXVoNzh1TlNVdEp3WUdkTzFGYVhBd0F1QklYWi9Cbit0M29hbHdjaXZMekRSNVBUMDAxK0x0YmM1Mk1qR3pXNzIrdC9YdnB2Y2FrdlNkQVJFUkVSRVIzTDBsRkJYNzk2aXZrNStSZ3diSmxFQXFiOTl4U1Zsb2F0cXhkQ3pzSEI3ejgzbnRRS0JSR255czJNOVBibmhRZmo5Ky8rdzZEUjQzQzFObXp0WTdsNWVUZ2gwOC94Y0Rody9IUXZIbEdYZWZvZ1FNNHRHY1BQdm5wSjUxakNya2MxZFhWcUpiSlVDMlRvVW9xaGF5cUN0TEtTbFJLSkpCVVZNRE53d045QmcweStyNmE2NnRWcXpCZzJEQk1mK1FSbldOUkVSR0lpb2pBcW0rK2dhbFlqT09IRHNISjFSVWgzYnExK2J6dUYvLzg5aHRjM056UXVVZVBWaHV6SUM4UDMzNzRJVVpPbklnUkV5Wm9IYXVXeWZEbCsrL0R6Y01EankxZkRwRklCQUJJdkh3WiszZnN3S05MbDhMQnlhblJhK3pjdUJFRGhnMURZRWhJcTgzYldLVWxKVmp6OWRjWU1XRUNlZzhZb0hVc1l0Y3VsQllYWThqbzBVYVBWMXhZaVBMU1VwMTJCMmRuMk5uYm82Szh2TkV4VE1WaW1KdWI2N1QvKzlkZjZEZDRNUHlEZ2dDb0Z3NHRMQzIxK2tSSFJlRjhkRFQ2aG9WcHRVc3JLMkZwWmFYM2VxdGVmaG5EeG83RnBKa3p0ZHJYL3ZnalpESVpYbnJublViblhHZkhQLytndkt3TU14OTdUSE1QZWRuWmlJNktncld0TGJyMjZnVkFIWGo5NWNzdklSS0pNSFBCQWdRRUJ4czFmdUtsUy9BUENvSzVoWVdtN1ZoRUJBcnk4akQ2Z1FlTW5tZGJldk81NS9SK0gxU3BWRkRJNWFpdHJVWE5qZS9aVlZJcHFxUlM5ZmZxOG5KVWxKZGo2Tml4c0xPMzF6cjM4TDU5T0IwVmhkYysvaGcydHJhTnppRjgrM1ljTzNoUTc4OE1vNmhVT0hid0lQcUdoYUZudjM0NHNuOC9yc2JGb1ZlL2ZwZzZlemFzYkd5TUh1cGtaQ1JrVlZYb00zQ2czdU55dVJ3Q0FDSVQzV1hDMnBvYUtCUUtLT1J5S0JRS3JmZXV1cm9hc2h2dm5lYm5YWGs1eWtwTFVWNWFpdkt5TXF4NDkxMDRPanZyakh2YjM4L2JLQ2N6RXo5LzhRVkdUNXJVcE85ZEFKQ1psb2FJWGJzUUZCSUNLMnRyYkYyM0RwVVNDY1pObllvaG8wZERJQkMwMGF4dkN0Kyt2Y1ZqK0hib29QTnpVRjViaTdVLy93eXhtUmxlKytnanpjK3Irdlp1MllMVXBDUzgvdkhIc0wzbDcyQjlaYVdsQm9NVGJwNmVzTEsyQnFBT3lteGJ2eDdqS2lzeGV0SWtvK2ZmRnIrWDNtc1lWQ0FpSWlJaXVzLzg5ZU9QdUh6K1BBRGcvYSsvYnZZL2ZuSXlNL0huRHorZ3VMQVFBNFlOUTAxTkRTNmRPMmV3djQyZEhmd0RBM1hhWlZWVitIdjFhcWhVS3N4YXVCQWlFeE84dm55NTBmTXd0TUJRZDQ4OSsvWFRPVmIzcExHeGkyajZoRy9iaGhPSEQ2T21wc2JnRTNWQ29SQVdWbGF3dExKU0wralVDeXFzWExxMDJkZXUwOXl2bjBBZ2dGS3BSSEppSW5aczJJRCtRNFpnNnV6Wk1CV0xXenduYXBxYTZ1b0duMEoxY1hlSGk1c2IrZzBaZ3IxYnQ4TE93VUZyNFgzbnhvMG9MUzdHdUduVHRCWm9xcXVxa0p1VmhXOC8vaGlMbGkrSHQ3OS9xOHkzTlQ2M3ZRY013SnpGaXpXdnpjek1ZQ0lXWThPYU5TZ3ZLOFB3Y2VNMHgrUnl1ZDZGcDRZY1AzUkk3KzZHU1RObVlOaTRjVmoxOHN1TmptRW9NRmZmMlZPbnNPM3Z2N0hraFJmZ0Z4RFFZTityY1hINDY2ZWY4UENDQmVqUnR5OEE5YUtWcGJXMXdhQlBYazRPMGxOVE1XN3ExRWJuVzZlbXVob3hKMDdBeGQxZEt5aVNuNU1EUUwzWVZzZkV4QVN6RnkzQ1A3LytpcCsvK0FKRHg0N0ZoR25UOUM0czE3bWVuSXcxMzM2THZtRmhlUGl4eDR5ZTE2MWE0M01FQU10WHJvUnZJKzk5blZlZmVxclIzVHRpTXpQWTJObkJOeUFBUGZyMDBTeWt5K1Z5eEo0K2plNmhvVEF6TTBOTmRiV21mMXN4TVRXRlFDRFFMR1l1ZnZaWkhEMXdBT0hidHlNNU1SRXZ2ZnV1d1NCVlUvMzcxMS9JU2svSHd1WExkUUlBLzMzMldhUEhFUXFGc0xDMGhJV1ZGV3p0N2VIaDdZMmlnZ0xObU8zNWZqWkZVejZmeTE1K1dSTmtCSUQwbEJUOC90MTNVQ3FWNk5DeFk1T3ZiV3BxQ2dCUUtwVXdGWXZ4M0J0dllPdTZkZGkxYVJQeXNyTXhjOEVDVGQ4dDY5WTFlWHhET25idWpPNmhvUUNBUTYydzYyalFpQkU2UVlYTHNiR29sc2t3WXZ4NHZkL1hLeXNxY0QwNUdZR2RPalVZVUFDQXVQUG5zZjJmZi9RZVc3QnNtU1o0ZW1qUEhnaUZRcmg1ZWlJcElVR25yN3VYbDA1UXE2MStMNzNYTUtoQVJFUkVSSFFmdVhUdW5FNzZpK1k0ZCtvVXRxeGJwMG1iRVgzMEtLS1BIbTN3bkpEdTNiSG9tV2UwMnBSS0pmNWV2UnFGK2ZtWStOQkRta1grZVV1V05EaFc5TEZqdUphWUNFOGZINzNINVhJNTRtSmo0ZXptQnIrQUFDUmN2S2kxOVQzMlJqcUovSndjbkRoOFdPOFlZU05ITmppSDduMzZRR1JpZ3BxYUduajUrTURNd2dJaWtRaXJ2L3dTNDZkTlE5aW9VVEEzTjhmL3MzZmZZVkhjMi8vQTM3dnMwaEdSM2tSRkVRUkJGS1NLWU1IZUd6RkdvOTVvNG8ybTNyU2JtLzVMYnRwTk1TWXhpVjFqTHdpS2loUXAwa1NhRkFGcDBxVjMyUGI3ZzkzSkxsdFlMUEViYzE3UDQvTzRNN096czhQdU1KenorWnhUVzFXRm92eDhUSnMxUytiNUFiTm5xOXgvWEdRa2RQWDA1RVk3U3h0cXNGV1MvR0N4MldDejJkaXdiUnZpcmx4QnhObXpLTHR6QnkrKzlSYTBGSXpPSm4rSXYzb1ZIWU9NZE8vczZFREVtVE5LMTV0YldXR3llTVJ3YVhFeDluNy92ZEp0SmNHSkJTdFhvck9qQTVtcHFYQVZmL2F5MHRLUWxwaUkrU3RXeUkxQWR2UDBoSzYrUGc3KzlCTisvdnByck51eUJZNFRKNm9zSlZSYlZhVnd2VmRBQUJQb2toeS8wOFNKU3ZlalN1emx5M0xMZEhSMThkd3JyMkRQdDkvaTR1blQ2T3Z0eGV4Rml3RDBqNUxXdk0vUDVBZmZmQU5BUERQcGl5OHdmTVFJWnAyTHU3dE04a0xhcnM4L1Yydi80NTJkb2Eyamd3TS8vb2dYMzNwTDRXaHNvUC96Y09MQUFiQllMRmhZV3pQTFR4NDhDRE1MQzZ4OTdqbUZ6MHVLalFXSHc4RVVYMS93ZVR5bHg4SFcwR0JtaVdXbXBxS3Z0eGMrMDZmTGJGTlZVUUVBc0I0NVVtYjVHQWNIdlBUdXV6ajh5eStJdTNJRm84ZU94UVEzTjZXdmxYVHRHZ0E4OEt3clUzUHorMzV1VzJ1cndsSlJneEdKUkJnNWVqUmNQVHlncWFVRkxXMXQ2T2pvUUZkZkgzcjYrdEEzTUpBTGFsKzljRUVtd0pxWmxzYjgvZ0FlYmZDUXhXSkJVMHVMU1Nxd1dDeE1EdzdHV0VmSC9vU1Vnb1NDcW1CNFJrb0tNbEpTWkpZdENRbEJkMWNYYmlZblk2eWpJd3lOakJRKzEyN01HRXlhT2hWY1RVMXdOVFdocWFuSm5FTk5MUzFvNitoQVIwZG4wS1RBNHp5ZlF6RnYyVElBUUg1Mk5zcnUzTUdjcFV2QkZzOFF5TXZLUW5sSkNiT05kRkl3S3kwTkp3NGNnS2FtSnY3eDhzdHkzemQxU002aHBIeVhycDRlbnQ2eUJXUGo0akIyd0V5eXdlNjdoa0pMUzR0SktnRDlTWUdsVHoxMVgvc2ErRG1VbElKS2lZdURCb2NETjA5UG1mSlFrdGxlTjFOU0lCUUs0ZURzckxCY0VZZkRnWUdob2N5eWw5NTlGMXJpYzlaUVg0KzlPM2N5Ni9LenM1bEJKSWQrL2xuaHNZWnMyaVNUcUg5VTk2VlBJa29xRUVJSUlZUVE4amZSM2RXRjBLTkhNZDdGQlFVNU9mZTFqNDYyTnB6OS9YZmN5c2lBOWNpUldQM3NzM0tsUDZSbHBLVGd5dm56MERNd1FOQzhlVExyaEVJaGp1N1pnOXUzYm1HS2o0OU1XUmRGc3dza1V1TGpVWEw3Tmt6TnpmR1BsMTVTdUUxT2VqcTZ1N293YStGQ0FNRDEyRmdVNXViS2JYYzFQRnpwNi9nR0JhR3RwUVY1NHZyNGtxQmNzdmlQZU8rQUFNUmZ2WXI4N0d3OHMzVXI3QjBkbWRHVzJvVzN5bWdBQUNBQVNVUkJWRG82ME5iV1JrVnBLZmFKU3cyNWUzbEJYNnBjeGNBeUp3UEZSVVpDVDE5LzBPMkEvcEdSMGlWZG1oc2JtZVNSWkxRZUFDWTRKWjJNQ0FnT2hvVzFOZXBxYWlpaG9JYVV1RGpjcTZ0VHVVMVhaNmZDNExuRUJEYzNKcWt3M3RtWkNhUVY1dVZoNy9mZjQ3MnZ2NGF1bmg1U0V4SVVCZ2tIanBpOGVQbzBMcDQrelR5VzdHK2NreE9lZS9sbEhQenBKN0RGUC9Pd0V5ZVVIbGY1blRzb3YzTkhidmxVZjMrWngxYTJ0cGkzZkxuQ2ZYejY1cHZ3OVBkbmtnSURLVHN2MnRyYTJMUmpCMzc5NWhzTUV3ZU5CQUlCZXJxN1lXeG1wdlNZVlpGY204cnYzQUdMeFpJcDdhUm5ZS0QyQ1BjN0JRV29xYXBpSHRmVjFEREpsNmMyYjhZdi8vc2ZEdjM4TS83NTVwdmdTQ1ZmSk8vaDhPN2Q2R2hydzdxdFcyRm1hY21zYTI1c2hJdTd1OExYN09yc3hJM3IxOEhuOC9IWlcyK3BQRDdwNEY5eVhCeDA5ZlF3YWVwVW1XM3VscFZCUjFjWEpnck9wWjZCQVo1NzVSVVU1T1NvVENnMDF0Y2orOFlObUZ0YVB0QXNMd0I0L2FPUGh2d2NvVkNJNklzWEVYWGhBb0QrM3hQU015OHF5OHRsdHU5c2IwZGxlVGs0SEE2VHpMRzB0WlZMOEtyajJRSGZ1WXlVRkdUZHVESGsvUUJEbjZXUmZlTUdzaFc4MXVuRGgyRnNhb28zUHZtRVdiYmltV2NVN3VQMG9VTVlPV1lNUFAzOFpKYVhGaFhoWm5JeVJvMGRpdzNidGlsTlZGdlkyQXlhYUIrS2gzaytId1hKL1VoN1d4dks3dHhCNEp3NVRPS3VwYmtaNVNVbE12Y3N2TDQrbkQ5eEFxbng4UmhoWW9KTk8zWW9USndkMjd0WExyR2pqS3Brc3lRUXJrNFM1dmF0VzlpN2N5ZUdHeG5odFE4L2ZDeXpRVDU0NVJXWngxKzgrNjdNWThuN1NFdE1CQ0QvTzAzQ3hzNE8yOTk1UjJhWmtiRXhjNjNuU2ZWUjRmRjRPSC84T0lEKzJTUURFMlpoSjA2Z0lDY0h0bEt6K0I3bGZlbVRpSklLaEJCQ0NDR0UvRTJFbnp5SnJxNHV6Rit4WXNoSkJhRlFpS1RZV0VTR2hhRzdxd3MrZ1lGWXVISWwydHZhRkk1c2JHMXV4dm5qeDNFckl3T09MaTVZL2V5ek12V2YrM3A3Y2ZpWFgzRDcxaTFNbkR3Wks5ZXZSMWRuSis3VjFTa3RJeUlTaVJCMTRRSWl3OEpnWVdXRlRTKzlwTFNtZFBLQTBiU2J0bTlueWw3VVZsWGh1MDgrZ1Y5UUVCYXVYcTN5ZlRmVTErUHNnUElDa3NmZUFRRll2R1lOYWlvcnNXZm5Ucno2L3Z0TU1CUUFXcHFhOE12WFgwTi8yREJzZWZWVm1ZVEN3eFoxOGFMTXo3UXdONWRKb2tnSEhRUjhQamdLU3BzNE9EdkR3ZG41a1IzZmswaFpNT2ZOclZ0aGFtNnVNR2g2cjdZV1g3My92dEo5RnVUa3dNTGFtaG1CUE5iUmtSa2RlZWJ3WVZqYjJjRnIyalJtKzQ3Mjl2N3lWZE9tWWV6NDhRcjNPWExNR0x6NTZhY3lNdzBVbGZaNWMrdFd1ZVdYUTBNUmUrblNrSUpRclMwdDZPbnVWbnQ3YVRxNnVuang3YmVaNEYxWFJ3ZEVJcEZhOWRaVnVaMmJDd3RyYTZiRzlsQmxwYWZMakFpdUtDbEJSVWtKZ1A3UFFVQndNSzVkdm96TDU4OWp3WW9WTXMrTkRBdERTV0VoNWkxZkxwTkFhR2xxUWs5M055TER3aEFaRmdhZ1A1RVlGeGtKcjRBQTZPbnBnYy9qWWY3eTVhaXJxVUY2VWhKbUxsZ0FmUU1EbkQ5K0hHTWRIVEhCelEyUllXRXl5VUJKOHZQZEFiUENKSVlTMEg3OXd3OWhhbUh4eDNzSkQ0ZFFLRVJkVFkzUy9hamF2NUd4TWQ3NjlGTzFYMTlhNDcxN09MWjNMeXBLU3FBL2JCaVdQLzIwVE1JVUFIWU8yUGV0akF6Y3lzaDRvTmVWR0ZqR3BhSzBsUG4vWU9kVXNuNkNteHMyYk51R0dXcjJuZWp0N2taaVRBenNIUjJWL2w0Y09GdGhZQUpRNHZTaFF6QTJOV1hXaTBRaVhEaDFDamVUa3pIZTJSbnJ0bTc5VTRQTkQvTjhQbTc1MmRrSVBYWU16WTJOR08vaWdwQk5td1l0U3hVNFo0N1NkUzFOVGNoTVM0T1RxeXZNcFpLUTBxU1RhYXAwZDNYaDlPSERBSUNsYTljTytXY3NFb2xRV2xRMHBPY29TemhhMnRoZzRwUXBNc3R5MHROUlUxa0pvRCtwWGxkZERkY3BVeFNXalFvL2RVcGxhYmFCTHAwOWk2YUdCdWpvNmlMcDJqVTh0WGt6czY3ZzFpM2taV1ZoK3B3NU1CRW5meDcxZmVtVGlKSUtoQkJDQ0NHRS9BMFVGeFRneHZYcm1MMW9rZEkvVWxXSnVYUUpWMEpETWNMRUJFOXYyWUp4VGs1SWlvMUYrS2xUV1AvODh4Z3ZidlRMNit0RDNOV3JpTDEwQ1d3Mkd5dlhyNWNiR1FrQWQyN2Z4dTFidCtEdTVZVlZHemFBeldiamFsZ1lFbU5pc0dIYk5yblJzaDF0YlRoNThDQUtjbkl3Y3ZSb2JOcXhRK2tNaVlxU0VwU0pSMXRMdG1HeFdFeHp3Mkp4VFYwSEY1ZEJHMHZiMmR2anZhKy83ajhIRVJHSXYzcVZlWHl2dGhZQXNHalZLdHhJU29KSUtHUkdzSGUwdFlIWDF3Zm5TWlBnNGVjSEFaK1BlN1cxWUxIWkNrY0tQNmpsVHovTnpKTDQ2djMzNGViaHdZd1VQN3g3dDF5dmk4R0NOdjlYU2xEOG5ZaEVJdVJsWmNrRVNrZVltR0NFaVFuS1MwclEwOU9ER2ZQbnk1Uy9TSWlLZ2dhSGc3bExsc2dFTWlSSlFBOWZYMmhwYThza0ZJYWl1NnZya1FjYVAvN1h2d1l0SjFWYVZEVG9aL1lmTDcrTWNVNU9jc3Q3ZTNwUVZsd00zOERBK3o3R3BVODloY1hpQk9TL1gzd1JIcjYrTWczZWd4Y3ZocGEyTnZ4bnpKQjdybmRBQUxpYW1uSkJSRWtRZFVsSUNEUzF0SER5d0FHTWQzYUdxNGNIdEhWMGNHenYzdjRTVFhQbUlQYnlaYkJZTE15WU53ODhIZytoeDQ3QmNlSkUrQVlGSWVyQ0JabWtncUtBZFUxbEpmS3pzK0hrNmdwTEd4dTEzN2V1VkJLbXRLZ0ltYW1wTURZMVZaaUF6RXhOWlJMT3l0eFBVa2NvRkNJeE9ocFh6cDlIWDI4djNMMjhzSGpOR29WQjIzKysrU2J6LzEyZmY4NlV1Qm80ZStSK3FQcjhLUXNRRnhjVW9MSzhuRmt2Q1FUUFdiSkVyZGZzNnV4RVlrd014b3dieDh5NmV4ZzZPenB3Yk04ZUZPYmx3WHY2ZEN3SkNSbjBkK0hEOWpEUDUrTjJNeVVGN1cxdFdMaHFsVXdqNWE3T1RuQTRISVhYVUdVenZZRCttVldaYVdsd25qUko0ZjNUVUp6WXZ4K3R6YzJZN08wdGw4aFJoMGdrd203eFBZKzZsTjAvV0ZoYnl6Vnl2MWRieXlRVllpSWlvS21saGFWcjF5cThWbHc0ZFVyaG9Jak0xRlNtSDFSYlN3c0FvS1N3RUFsUlVmQ2VQaDJqN08xeGJPOWVPTHE0d04zTEMzWFYxVGkyWncrc2JHMFJMRFdqN2xIZWx6NnBLS2xBQ0NHRUVFTElFNDdYMTRmVGh3N0J3c3BLcmdTUnVvTG16b1dCZ1FIY3ZiMlpBT1VVSHg5a3BxWGg0TTgvWTkyV0xiaFhXNHU0eUVoMHRMZkQzY3NMQzFhdVZEbzYzM0hpUkN4YnV4WmVBUUZnc1Zpb3Zuc1hTZGV1d2NiT0RvNVN0ZHBGSWhIU0VoSVFjZllzdXJ1NndPRndVRk5aaVpoTGx4QTBkNjdDUCtBa28zNGxHdXJyWldyejNzcklBSXZGZ2tnb1ZOaTBUOW80SnlmbWoxdkpINjJTeHgrOTlwck10amVUazVuL1IxMjhpQ2h4M1dqcGV0SGFPanI0OE50dlZiN20vUmc0VzBSYlY1Y1pZZXprNXNiVWZMNlZrWUd1amc1TW5UWU54UVVGcUw1N2Q5RGVEdVRQVVhMN05wb2JHMlUrL3hKcENRa3d0N0tTcTZkOU16a1pFeWRQbGhzWm1aZVZoZlBIanlQKzZsV3NmdmJaK3k1Vk0zSHlaSmtlQUFNcDY4OVFWVkVodDA1UFgxK21icldFKzlTcFNtYzIxTlhVb0tLa0JIWmp4c2lVRFJyNFd0VjM3eW90MjFLWWx3Y0JueStYY0ZEV1AwSVJ0cmdIaVFTTHhRS0h5NFZBSUdCNnN1am82Q0E5S1FrQW1PU2k5RHJKL3lVbFpBcHpjekhjeUloNWZQTEFBWmhiV2NIRDF4ZS8vL29yaEFJQjVpeGR5aHlycVlVRk9Gd3VHdS9kQXdDbWYwTmZYeDlUVHh4UUhMQStkZkFnQUdEMm9rWDNWZU9keCtQaDFLRkRBSUNRelpzeGN2Um91VzJLOC9QUjNkVjEzelhZRmFtcHJNU3BRNGRRV1ZZR0kyTmpQTE4xcThvWlZRUExXUTJseE5WZ1h2L3dRNW5IQ1ZGUlRDazhaUUhpc0JNblVGbGVybkI5VTBPRHlqSnFrbjRkTEJZTHZlS0VzWVNBendkYlE0TUpYZ1BxelVCUjFGTWgrZG8xWm1hZmhPSHc0WGhuUUY4UmRmb21LZUxwNXlmVFdGamlZWi9QeDJuMXM4K2l0YW1KR2ZFT0FEMDlQZGp6M1hjQWk0Vi92dm5ta0pJMmtpVGh3TDRoSXBGSTVtYyttT2lMRjVHWGxZWGhJMFpnU1VpSTJzK1R4bWF6WlpKMWowcCtkalpLQ2dzUk9HZU8wdVNqVUNoVW1GUTRkL1NvM0RMYlVhTXcyZHNiQzFldEFwZkxSVzVtSms0ZFBJak9qZzdFWExvRURvZUQ5ZHUyeWN4OGVKVDNwVThxU2lvUVFnZ2hoQkR5aExzY0dvcm14a1pzZS9QTklUZjJsV0N6MlpncVZYWUY2RzhtdUNRa0JMcysveHo3ZCswQzBGOUdaOUxVcWJDMHRvYU9qbzdTL2JGWUxIaUxHNGtLK0h5YzJMOGZIQzRYYXpadUJKdk5obEFvUkU1Nk9xSXVYRUJkVFEyTXpjend6UFBQdzhqWUdCRm56dURhNWN0SVMwakFqUG56NFJzWXlQeGhXRkpZaU1LOFBKblhTb21MUTF4a3BOd3hTSTVaRlZVajlxWFhGZVhuNDhDUFA4SnZ4Z3pFWHJvRW44QkFaQ1FuWTRxdkwrYXZXS0h3RCtFL2kzUUQzNnE3ZDhIbGNyRmc1VXFjTzNvVTFYZnZxdFd6Z2NoVEZjUzdWMWMzNUxycHFZbUo0SEM1TUJnMmpKa0ZZMkp1anU2dUxtU21wbUp4U0FqNGZEN09Iam1DcWRPbWdjMW1vNnFpQWt0Q1FpQVVDdkhUbDEvQ2Y4WU11SGw2d3NYZEhSdTJiY1B4ZmZ2d3kvLytoNWtMRnNqME9HaW9yMWRZMTF2UjhvRU5vS1VwNjg5UVdsUWtWekxEMHNaR1lWSmg0YXBWU3ZkLyt0QWhWSlNVWU5haVJYQ1lNRUhoTmhGbnpxRDY3bDJsMzdHOHJDeG9hR2pJbGROUTFqOWlLQVI4UGtLUEhWTzZYdEU2MzZBZ0NQaDgzTXJJa0N2ZkEvUUhFaHNiR3VBL2N5WlRrNzJzdUpoSktOV0xQeHVtNXVZUWlVVGc5ZldwN0lVaUZBcFJrSk1EWFQyOSsyNGdldXJBQVRUVTFXRjZjTERDaE1Lajh2My8rMzhBZ0dtelptSE9raVZNWXZkQlZKYVY0WEpvcUZyYlNuOW5wTXRBQWJLek9OcmIyaEIxNFFMbUxWdW1kbCthak5SVVhGRnhISi92M2cwMm13MGRYVjEwZFhUSXJFdUpqMGRjWkNUV2JOeklmSzZYRFNobk5sQlhaeWNTcmw1RlowY0hqRTFOTVczV0xMQ1VCTHExRkl5c3R4NDVFdU5kWEpDWm1vcldsaFpNbnowYlVCSGdyaW92eCszY1hHZ3J1UTk0Mk9memNlSnl1VElKaGU2dUx1ejc0UWRVbHBmZjF5d1FIZkVzSE9sR3hrQi9jckNyc3hPck5td1l0THhTVmxvYXJwdy9EMjF0YmJRME5lR0h6ejdENng5OWhQYldWcWE1dHJvZVZtSk9GUjFkWFRoTW1JQ2dlZlBRM05nbzAveGFRaWdVeWlRQlJwaVl3SEhpUkR5MWVUTktDZ3R4NE1jZjhmcEhIOEhZMUJRc0ZrdW1yOHpxWjUvRmQ1OThnckFUSjZEQjRXRDcyMjlqK0lEQkdJL3F2dlJKOXVTL1EwSUlJWVFRUXY3R0tzdktrQmdkRGI4Wk14NWFNS2lucHdlNUdSbklTRWxCY1VFQmdQN2F4djR6WnVCR1VoSk83TnVIMllzV3FSM0F1bmptREdvcUs3Rm00MFpvYW1uaGFuZzQwaElTME5MY0RGMDlQU3hZc1FLK00yWXdRY08xenowSDM2QWdoQjQ3aHZDVEozRTlKZ1lMVnE2RWs2c3J6djMrTzdTMHRXRm5iOC8wRkFnSURzWVVYMThBUUZGZUhzSlBuc1RNQlF2ZzZ1RnhYKysvS0Q4ZitWbFpXQ3dlK1pjVUc0dXdreWN4MWQ4Zk0rZlBSK3lsU3pDenNNREdIVHV3LzRjZmtKK2RqVmtMRjhMTnd3TWNMaGRWRlJYSVRFMVY2N1U2T3pwdzRkU3BRYmRUbGhqbzZlbUJwcVltRTlUbzd1eUU5dDlvRk4yak5MQjJ2c1NGMDZlaFoyQ0F3T0JndVhVZEhSMjRwcUJSY1hOakk3SnYzSUJRS01RM1VyMFlQdjcrZXlURnhrSmJSd2VUdmIyUms1Nk9HOWV2WTRLYkczSXpNMkUzWmd6czdPMlJuNTJOaXBJUzZFZ0ZRU2U0dVdINzIyOWovNDgveW8zeXYxTlFnRHZpNys1Z3k5LzU3MzlocUNTWU96RHAxdFRRZ00vLy9XOHNXTG55b2N5QXVWTllDQmFMcGZMYXhSYzM1bFJXNG9iUDUwTW9GS0s2c2hLajdPMlo1WXI2U2tpb2t4QVM4UG1vcnF4VXUxVFl1YU5Ia1JRYnl6ejI5UE5UV0RkY1Mxc2JMNzcxRm9UaXB1cDExZFZvYm14a1psclVWbFdCdytYQzJNd012VDA5RUlsRUtnT3Z4UVVGYUc5cmc0V1ZGVkxpNHdjOVRuMERBNW5lRC9mcTZwQ2RuZzc3OGVNeGQ5a3l0ZDdyd3lJVUNtRnFicTR5OFRRWVBwK1B5ckl5akJvN0ZrRC96QlpKMzRuQlNKZHFVZldaNFBYMUlTVXVEcnE2dWdoV3M3U1J4TUFSKzhseGNUSXphQXlOakppU0xoSnBpWWxvYjIyVkNjeDdCd1FvM0w5UUtFUnFmRHppSXlQUjFka0pEMTlmTEY2elpzakJldHRSb3pCbnlSSm9hbXJpMHJsenNIZDBsSnM1SmUyWGI3NEI4RWRmbzRFZTFmbDhHQ3JGQ1JFQXVDc3VVeFo5OFNLVGhLa1NOd1NYekVZRStrczJhV2hvb0xXbEJYdS8rdzYxMWRYOTl5NUttbHNyZS84ZmYvODlNMUsvWGFvc1hHZDdPekxUMG1Cc1lqTG9TUGlDbkJ3YzM3Y1BHaG9hMlBEUGZ6TGxpMFFpRVE3LzhndGFtcHF3L09tbm1iS1Y2cWdvTFVWbFdabktiUjZra2Zlb3NXT3grYVdYY09iSUVlU2twK1BGdDkrR3Nha3BzMTRndmg1eUJzd3NrTXdna016Z1lMTllja21jbnA0ZVJKdytqWWI2ZW5DNFhQQjVQSnc1ZkJqelY2eFFlQTBHSHQ1OXFmUzE5RWxFU1FWQ0NDR0VFRUtlVUFLQkFDY1BIb1Noa1pIYU5aeVZhVzVzeE8zY1hPUmxaYUc0b0FBQ1BoOTYrdnFZTm5zMnZLZE5nd2o5dGZ0cktpc3hjc3dZYU92b0tDd3RZbWhraEltVEp6T1AwNU9UbWUwbWUzdWp2S1FFVjhQRFlXSm1oa1dyVjJPcXY3L0NFWFdqeG83RjluZmVRVkpzTEM2SGh1SkthQ2phVzF0UlYxT0RCU3RXb0xhNm10bldZTmd3cHRGcnd0V3JBUHBIWHhzUG9iZEJSM3M3YXF1cUFBQy9mZnN0eksyczBIanZIa0tQSGtWaFhoNW1MMTZNbWZQbk0zME5BR0NVdlQyMnYvTU9qdTNkaXhQNzl5UDg1RWs0VHB3STIxR2pGTTZjVUtTcnMxT3RiU1ZKQllFNHdGcGVYSXlmdnZ3U0ZTVWxlT09UVDVoUmY4Mk5qVXBIZkpPaENWQ1FOQUQ2a3dxNnVyb0sxOStyclZXWVZJaTVkQWxDb1JCQWY2QStLeTBOdi8vMkc1b2FHM0h0eWhWTUR3NUdYMjh2RXFPallXSnVEbU5UVTJTa3BPRHBMVnNBOUFjWmpjM001RXI4bUppYjQ1WDMzbU5tS0VtYWxYdjYrU0ZvN2x4OCtkNTdDSnc3RjlObXpaSjVua2dveE5jZmZBQVdtdzBEcWViamc1RUVuZTYzaDRPMG1zcEtOTmJYWS9TNGNkRFcwVUYrZGpiYTI5cmtHdEh5ZUR3QVVEcFRZV2xJQ0lyeThuRG0wQ0c4L041N0QxUTd2cjIxRlFDUW41T0Q3TmRlZzhHd1lmalh4eDhQZVQ4YUhJN0NST0M5dWpxY1BYSUVRcUVRSzU1NUJrRC96NWJENVRJQndOTGlZbGpiMm9MTlpqUGxVWlNOQmdlQTlPdlhBUUMxMWRWeVRlY1ZzYmF6a3dtRW1acWJZL1d6ejJLOEdqMW8vcS9vNnV3RUFPUmxaaUlqSlFVNnVycE1vMmFmd0VDRkpacmUzTG9WN2w1ZUNObTBTZUUrVlpYckdXRmlBamRQVDhSSFJjRjN4Z3lsWmY4VVVUVmlId0NNVFUxUkovWDc3STY0YkozWHRHa3FYMGNvRk9KbWNqS2lMbHhBVTBNRE9Gd3U1aTFiQmdkblo2YUUxc0RYSFRoeUcvampkNHBrMVBWa0h4OWNPWDhlQ1ZGUlNwTUtsZVhsdUZOUUFIdEhSNlU5UEI3VitYd1lLa3BLNUdhUkRDeXJDRUJtbTJrelo2S2lwQVNIZi9rRlhSMGRTdnRKQ1FRQ3NObHNCTTZkSzdNOFB6c2JOWldWNEdwcWdzVmlRYy9BQUsxTlRjejYyQ3RYd09meEVEUnZuc29TU0RrM2IrTG9uajBRaVVRSTJieFpydlNkczVzYnJwdy9qNzA3ZDhMZHl3dUxWcTlXcTlkSmZuWTJvcVdTS0lvTWxsU29xNjVHN0tWTGNzdWtUZkgyUmxwQ0FnNzgrQ05lZk9zdDV2NVBrbVNWSHYyZm01bUpzQk1ubERaaEYvRDVTTHQrSFZmRHd0RGUxZ1pYRHc4c1c3c1dXV2xwdUJ3YWlwKy8rZ3JXZG5hWUl1NDNJU2twOXpEdlN5ZTR1ZjFscnB2M2c1SUtoQkJDQ0NHRVBLRmlMMTlHYlZVVk5yLzAwZ00xVzIxdGFjRzNIMzJFbnA0ZWFHbHJZNks3T3laTm5Rb0haMmV3Mld3a1JFWGg4cmx6VEhDdm9xUUVGU1VsQ3ZjMXhzR0JTU3JrWjJmanRMald0NFRkbURINDEwY2ZxUlh3WjdQWjhKc3hBeTd1N3VqczZJQlFLSVR0cUZId256V0xxU0UrVUY1Mk52U0hEVU5UWXlPYXBQb3NES1NscFlXUlk4YWdvYjRlRVdmT0lEODdteGtwdC9ZZi8wQnBjVEcrZnY5OTZCc1lZT1AyN1JqbjVBU2hVQWkyaGdhZS9lYy9ZVzVsQmFGUUNDTmpZenovMm11NG1aS0NtSWdJZExTMXdTY3dVSzBSZlc5dTNRcFRjM084TGpWeVhabjRxMWVaMGVwQWZ3RFJ3dG9hMDJiTllnS083YTJ0Nk83cXdnaXAwWC9rOGF1cHJFUmFRZ0kwdGJSa2tsSkFmOCtFM3A0ZVhEbC9IbGZPbndjQXJGeS9IaEZuemtBb0ZDTDAyREVjMzdjUGZiMjlXTFI2dGNKZ2szVEpNNzc0TzZxanB3ZGpNek5ZMmRxaU1DOFBjOFcxK3lWdTM3cUZyczVPK0FVRkRTa2dja1BjVStEODhlTVFpVVFQTkhKVjBwOUFFdUJPVDBwQ3pzMmI2TzNwa1VtQ0NBYVpxYUJuWUlDQTJiTnhPVFFVdHpJeTREcGx5cENQNWRxVks4aElTV0VhaWdyNGZMaE9tWEpmK3hxb3ZxYUdtYm1VbjUzZFgycE9uRGhwYTJsQlNudzgzTVRObS90NmUxRis1dzdURUZyU2kwSlJ1UnFnL3p1ZmMvTW1ScGlZd05UY0hGMmRuWGp4N2JjVmJsdFNXSWpkWDMrTjBlSVIvZElrWmF2VW1jR2hhcHROTzNaZ3ZJcWVDQStpdWJFUjEyTmptYUE3MEg5K0hKeWQ0VHBsQ25QOXZ0OFNTb01GLzJmTW00Zk0xRlJjdTNKRjZTeW0rMkZ1YVltOHJDencrWHh3T0J4RWhvZUR3K1ZpNW9JRkNyZnY2ZWxCYW53OHJzZkV5UFFTNHZONGlEaDdGaEZuenlwOG5yTGVCMzE5ZlFEK1NCUWFEaDhPZHk4dnBDY2xvYVN3VUM1b0xSS0pFSHJzR0Znc0ZoYW82SDN3dU02bk9ueURncGhyMTVralI1Q1drSURQZnZxSldTK1pkU1NacFNRVUNoRno2Ukt1aG9WQlcwY0htM2JzVU5nMEhnQlRybXpnUUkrbWhnWTAxTmN6MTNCakV4TW0rZFBTMUlTazJGaFlqeHdwVTlKbm9NU1lHSVNmT0FFV200MjF6ejBuTTRBRDZCL05IeEFjakFsdWJqaTJkeTh5VWxKUW1KZUg1VTgvcmZhSStnL0VNMUNrUlVkRUlPN0tsVUdmVzMzM0x2UGRWTWJPM2g3elY2eEErTW1UT0xGL1A5YUpyeWVTR1duU0NldSszbDZaenpqUTM4TkswbU5Ja2t3d01UUERpbWVlWVJwVit3UUc5aWV0SWlPUmRPMGF6aDgvanZhMk5zeGR1dlNoMzVjK3lRa0ZnSklLaEJCQ0NDR0VQTEdpTDF3QWdQNW1nVXI4WjhjT0FLcDdCeGdPSDQ2bm5uc09iRFliOWc0T3pFaXhpdEpTaEowNGdZcVNFamhPbkloVkd6WW9IRkhZMU5DQVg3LzVCaTFOVGN3ZjZwTFJkRWJHeHJDeXRVVjJldm9mcjJka05PUjY5SkxqZithRkYxVCtFZGZaM2c2Z2Y3YUJLdVpXVm5qMS9mZlIwZGFHdkt3c1RIQnpnMEFnUUg1Mk50dzhQYUdqcHdjQm40L1VoQVRzL2Y1N3RZNXg0YXBWOEpvMmJVaU5GdFdWbFphR2U3VzFjSEoxUlhaNk9xWk9tNFlWNjliSmJGTXVUampjVDZOVzh1Z2tYN3NHRHBjTC94a3pFQjBSSWJOdWtxY250SFYwWURSaUJCS2pvOUhlMm9ySjN0N1FOekNBbWFVbERBd05VWlNYaDRxU0VvV2pZbmw5ZmRpN2N5Y0NacytHazZzck9zU2ZmMzF4QU0vZHl3dmhKMCtpN000ZG1kSkFNWmN1Z2MxbXczL0FEQVpWOHJPemNmdldMWGlKWnk2RkhqdUc2cnQzc1d6dDJpSFhsdTd1NmtKcVFnSzRYQzRtaTNzNlBMVjVNM2g5ZlFnL2VSSUFtTVNDSkxDdXFTSlk3TzdsaGN1aG9jaVZTaXIwOWZhaXRibFpyZU81VzFxS3JvNE8rQVVGSVRFbUJpN3U3a3dBOW01WkdUcWt5cFFvTXpENGxSZ2RqYlRFUkNaUkFRQ09MaTVZdVdFRE03UHF6SkVqRUFvRVRHMy9uSXdNOEhrOFp0YUM1TDBybTZrUUZ4a0pnVUFBMzZBZ21KaVpZZit1WFNndEtwSXIrU0VTaVhEcDNEbHd1VnlsTTNDQS9tQ2NNcG1wcWVqdTZsSzVqZEdJRVVyWFBhaVdwaWJFWGJuQ05BUy9tWnlNeVQ0K1RJa3JTUWtoVmIxK0JzcE9UMGQ5VFEyQS9tdXNOTWx5Q1ROTFN6ZzRPeVA1MmpVRXpaMDdhTTE3aVlFeitpb0c5UG13dHJPRFVDaEViVlVWbWhzYlVWcFVoT25Cd1RBY01LdWdvcVFFYVltSnlFeExZNUtUNDUyZE1WK05uam5mREpnMUlFM3lPMU82R1h6dzRzWElUay9IbVNOSHNPT2RkMlFHTGNSSFJxS2lwQVJUL2YxaGJXY25zNjgvNDN3K2JIMjl2WU9XaWpyeXl5KzRsWkdCa2FOSDQ2bC8vSU1aOFE3MGYrNkdEUi9PUE83dTZsSll2cWl2dDFjbU9XaG1hWW1ieWNuZzhYZ0lPM0VDZkI1UGFlS1l4K01oOU9oUnBDVW1RbE5MQyt1MmJsV1p2RE14TjhlMk45L0UxZkJ3UkYrOGlFTS8vd3gzTHk4c0NRa1p0TFNTb3ZYcTlveFNOQk5Ja3R5UTVqOXpKdkp6Y3BCejh5YVNZbVBoRXhnb04yTkdHVW55ZmZYR2pUQXdOTVNFU1pQZzRlTUR0b1lHS3NWbHF5U2MzZDNoNE95TWxxWW1qSFp3ZUdUM3BVOHlTaW9RUWdnaGhCRHloSnFvWWhTdDVJODROdzhQc05WbzN1d29WWHUzb2E0T2wwTkRrWjJlRGgxZFhheDQ1aG01a2lRUzVTVWxPUFR6eitqcTdNVFRXN1l3bytFNjJ0b3czTWdJejczeUNtSUhsSU5oYTJnd3BUK2tuVDUwQ0k0VEp5cHNiaXBoS1BYSHV5S3Z2UCsrOHBVaUVjSlBua1JSZmo1VHA5Zkd6Zzd2L1BlL01EQTB4T1hRVU9Sblp3TUFIQ1pNZ0xtbEpWSVRFckFrSkVUbUQvaXYzbjhmc3hZdXhDUlBUMmJaRi8vNUQxZ3MxZ1BOR0ZFbFpOTW1HSm1ZUUVOREE5bGJ0eW9NUE55K2RRdEEvNmc3OHVBaXpweFJ1cTZ6bzBQaCtxNEJqVGNCWU42S0ZYQndkcGFwbnkxaFltYUdHZUxHbFNmMjc4ZmlOV3Vnb2FFQkoxZFhPTG02UWlnVUlqRXFDbE9uVFZNWStLb3NMMGRKWVNGR2poa0RKMWRYTklsSHZnNFhsOFB5OFBYRjFmQndYRHgxQ2krODhRWllMQll5VTFOUldsUUVuOEJBbWVDWUtwWGw1VGkyZHkvMERBd1F2R1FKOUEwTVlEQnNHS0l1WEVCRGZUM1d2L0RDa0lLQ1VSY3VvTGVuQjk3VHB6UFAwK0J3c083NTUvSHJOOThnL09SSm1GcFl3TkhGNVkra2dvcnZscEd4TVhSMGRaa214MEQvTlZCUnMycEZsajcxRlBRTURNQmlzWkFZRXlPejdzcjU4MHovbHFISXVuRUREZlgxOFBEMXhWUi9mL3o0eFJmOWlTSnhRdUZxZURqeXM3T3hZTVVLcG56WjllaG9HQTRmemlRRkpJMWN0UlFFeXR0Ylc1RjA3UnIwREF6Z0hSQUFycVltN096dG1VQ3c5SWo5dU1oSWxOKzVnL25MbDZ1OGhpb3FHeVJSbkorUDdxNHVsZHM4U3BZMk5uamhYLytDbmIwOVdDd1diaVlueTZ4bkVtcmk4NnVPNDN2M01pT2tmLy90dDBHMzk1OHhBL2RxYTlIVzJxcjI1MTFaczNPSlVXUEhnc1ZpSVNjOUhlbkp5Umh1WklSWkN4ZktiSE03TjVkSmJoc01HNFpaQ3hmaTR1blRHRFo4T0N5c3JOUTZEbVVrbytXbFN5TU5IekVDODVZdHcvbmp4M0g2MENHRWJONE1Gb3VGb3Z4OFJKdzlDMU56Y3l4YXZWcHVYMy9HK1h6WTJscGFNR3lRRW5BTFY2MkM3ZWpSQ0pnOVcyWlFRMmxSRWZaOC96MFdybHJGOUx4b2JXNldTVEpJOUhSM3l5UUhiVWVQeG8zcjEzSCsyREhjeXNpQVQyQ2d3dnIvMVhmdjR0amV2YWlycm9heG1SazJ2UEFDek5YNG1iUFpiQVF2WG95eGpvNDR1bWNQTWxKUzBOVFFnRzF2dkRIb2N4ODFGb3VGVmV2WDQ1dVBQa0tkT05ra21RazcyRXlqTno3K21KbFJNTVhiRzI5dTNZb1VjVmt0WlNUQi8veXNyRWR5WC9va282UUNJWVFRUWdnaFR5aGx0YUdCUDVJS0s5ZXZWenZRQ3dDT0xnQUFJQUJKUkVGVVhWWmNqTGpJU09SbFpZSEZZc0hUenc5emx5MERpOFhDeVFNSE1HdmhRaWI0SlJLSmtCQVZoWWl6WjZHam80T3RyNzRLTzZtUjBGTjhmT0RpN3E2d1hydDArUTlwcHc4ZGdwV3RyZElFeG1CRUloRTYyOXBncjZBT3RFZ2t3cGtqUjFDVW53Ky9HVE13WDF5MmdjUGxEbHBUM3NEUVVHNWF2SjZCd1pCNk5qd29FM056bGV2NWZENXlNek5oWld1ck1LREJiTWZqSVRvaUFoNit2bW9IbFArdUJnWWRwSFYxZHFwY0Q0QXBaNkt0clEzblNaT1lldUtLSkVSRndjRFFVTzZ6bjNQekp0cmIycFRPS0NnckxnWUEySXRMbEZTS0c5UmFXbHNENkI5MU9udlJJb1NkT0lHWWlBaTRlWGpnM05Hak1ESTJ4ancxbS9MZXVINGQ1NDRlaFVna3dvWnQyNWpaU3NHTEY4TmcyRENFSGp1R0h6NzdEQnUzYjRmcElKOVRvRDlJbGhnZERTMXRiYm5nS1pmTHhiUC8vQ2NTbzZPWjNpRGQzZDFnc1ZpREJwdFlMQllUbUFJQUIyZG5wYzF0RDBxVk9nRlVCNkpETm0xaXlrcXBjdVg4ZWR3UTl6Y0FnSVVyVjhMTXlncmFDcEpCY1pHUmlBd0xnNU9ySzZhSkcxNW5wcWFpc3J3YzgxZXNZSktHa3FTQ290SDM0YWRPZ2RmWGgvbkxselBuWnZuVFQrT0h6ejdENzcvOWhtZWVmeDVzTmh1NW1abUlPSE1HOW82T3pHdjlGV25yNkRETm1CV1JCTWVOaDFEKzdmL3QyaVczN095Ukk4aTZjUU1PRXlZZzY4WU5tWFhqSmt6QWF4OStxUGJJYlVCK05ITmlkTFJNM3hVOWZYM1lqaHFGYStMeU1odGZmSkg1bmQzWDJ3dE5MUzJNZDNiR1pHOXZqQjQzRHBPOXZNRGhjbkh4OUduMGRIZmpubFFpN1g3VWlIc0ptUTBJVlB2Tm1JR3k0bUprcHFWQlcwY0hMcE1uNDhDUFAvYVBsSC8rZVlYM0ZYL0crWHpZYWlvcjVVbzhEV1JrYkl6QU9YTmtsbFdWbDJQL3JsM1ExZE5qQm1Yd2VUeTBOamNyVEE1MGRYUkFXMm9Xd0RqeGZVcHFRZ0xNTFMyWmV4S2dQekZoYUdTRXZLd3NIUHI1WndpRlFtYjIxR0F6RFFZYTQrQ0FsOTk5RjhmMzdVUFF2SG1EYnErb1Y1YWttZlhEWkdSc2pOYy8vSkM1WDVITXZybWZmajN1WGw0S3IvWFhZMk5sWnN3OGp2dlN2enBLS2hCQ0NDR0VFRUlHSlJLSmNDVXNEQ1czYjhQRjNSMnpGeTFpUnNQVlZsY2pOek1UWmNYRitPZGJiNkdwb1FIbmp4MURlVWtKeGpnNFlNMm1UWElOSURXMXRCN1pxSDFsWWk5ZHdxVno1ekI2M0Rnc1dMa1N0cU5HTWUvdDlLRkRTRXRNaEc5UUVCYXZXVE9rL1I1V01NWDk3SkVqYWpWRi9iTmszYmlCem80T0JBd1NOT3hvYjBmVWhRc1FpVVFQM056N1NhZXN0SUc2dlRBTzc5Nk5udTV1Ykh6eFJaVWxIVHJiMjVFU0g0OEZLMWJnYW5nNGRQWDFtZEkvMXk1ZnhtUnZiN1EyTjJQZnpwMTQ0Vi8va3BteGNPZjJiV2hvYUREQjF0dTV1ZEEzTUpDcForNGJGSVQ4N0d4Y09YOGVTZGV1UVNBUTRKbm5ueCswNUVkbFdSbkNUNTFDYVZFUjlBME1zRzdyVnJsZ21VOWdJRGhjTGs0Zk9vU2Z2L29LYnd6UzFMaTdxd3VIZCsrR1VDaGtraElENmVycE1lV0FnUDRSdnBMbXBnTVY1dVdCeStXaW9yUVVYWjJkTW9sTkkyUGpoeks2VkowbXA0RDhDTnVSU21ZTWRYZDFJZUhxVmRpTkdZTzEvL2dIV0N3V1dwcWJFWHJzR0lhUEdDSFRwMEpTczN2Z3RmVDJyVnZJVEUyRnBZME52S2RQWjVaYldGdGorYnAxT0xGL1AvYjk4QU5jM04wUmV2UW96Q3dzc0c3TGxpZTYvcmVrekpTRk9LRTJWSkllSm1tSmlkaTRmVHRLQ2d2bHRtR3hXR29Id0owbVRsVDQrZmFiTVFOKzRwNFpFbmIyOXFnb0xZVlBZQ0JUK2dyb0Q0cW14c2RqNit1dlk4M0dqWEw3eXJsNUV6azNiNnAxUE1xVUZoWkNTMXNiWmdONklBREFtbzBiMGQzVmhlUzRPS1RFeDBOVFN3dWJkK3hRYTNiRXd6NmZxdFJXVjZNZ094dDI5dllLQS9yS1ZOKzlpNjdPVHBYSktrVnU1K2JpOE83ZDBOWFZ4WlpYWDhWd2NkbXY2c3BLQ0lWQ0pxa3IwZHZUZzRaNzkyVDZNR2hxYVlHcnFRbGVYeC9XYk5vazh4My82Y3N2WVQ5K1BKYXRYWXZSRGc3dzhQRmh5c1RkRHowREEyd1NsOEljekdBemF4NG02UUVRdmVLa2dxb3lkOG9ZRGgrdThHZVltNWtwOC9oeDNKZisxVkZTZ1JCQ0NDR0VFRElvRm91RmtJMGIwZGZYQjVNQkkvQXRyS3p3N0lzdjRwZXZ2OGEzSDMrTXRwWVdjRFUxc1hEVkt2alBuUGxJZWdqY2oybXpaNFBGWmlQbTRrWHMrdTkvNGU3bGhibExseklqaUgwQ0E3RWtKR1RJKzEyOFpnMHphaG9BL3ZmaGg1aTVZQUhjUER5WVpWK3BLcnYwaUFrRUFrU0ZoNFBENGNCRFFkMTlhVTBORFFDZ01JQkUrczFldkpnWklmNGc3dFhXb3F1clN5NmhJQ24zSVJFWEdRbDlBd05NOWZmSDFRc1hjTzNLRmZnR0J1SjJiaTVxS2l2eDlIUFBRVmRmSHcxMWRVaExUSVQvekprQStwc0psNWVVd01iT0RwcGFXbWh1YkVUSjdkdnc5UE9UK1U2eTJXejR6NXlKNG9JQ3RMVzB3TjNMQzFhMnRvTWV2NWFPRG1xcnFqREoweE9MVnE5V09wcmYwODhQWEM0WG1scGFLaE1WZmIyOTJMZHpKeHJ2M2NONEZ4ZTV3S29pZkQ0ZnJjM05Db096UVArTUxFa1pIRTB0TGN4UVl5VHU0NmFqcTR2Tkw3K000VVpHME5UU1FrOVBEdzdzMm9YdXJpNnNmZTQ1bVpHNjdXMXRjaU9UMjFwYWNPTEFBV2hvYUdEVit2VnlpWUxKM3Q3bzd1ckMrZVBIVVppYml4RW1KdGo2Mm11UHJieU1NcExaSHc4cjBWRlNXQWdUTXpPMWswRFN1cnU2Y0hUUEhoVG41MlB0Yzg5aG5KT1R3aUQ0VUZqWjJqTGZzNTd1YmpUVTFlRmVYUjNxYTJ0UlgxT0QrdHBhdlB6dXV5Z3VLTUIxY2NtdGxxWW1tWDAwM3J1SGxxWW1wZTlKV2ZQbGdaVFZpdS9wN2taeFFRSEd1N2dvL0RsMGQzVXgzMm1SU0FRdGJXMjBpbnRYcVBJb3pxY3FONU9TY08zS0ZiVUQ1eEtTWnZFVDNOelVmazVpZERSVG5tM1Q5dTFNUWdFQWl2THpBUUIyWThjaS91cFYxRlZYUTB0YkcyVjM3b0RQNHpGSmhkNmVIdXpidFl2NURwUVdGVEc5a0lSQ0lYT1B4ZUZ5c2VXVlY0YjBuaDdVeDJyMmtIcllKTDA5dUdvRy9YdDdlZ1pOakpNSFIwa0ZRZ2doaEJCQ2lGb1VsYzNwN3VyQ3JZd01wQ1lrUUNBUW9MMjFGWjcrL3BpemVQR1FhbGYvR1RnY0RnTG56TUVVSHg5Y1BIMGFONU9Ua1ptYUNxRlFDTytBZ1B1dUJUNXMrSENaa2Q5QWY3bVVnY3NlbDlqTGw5RjQ3eDc4WnN5UWFhUXRDUkx4ZUR3bVVGa3ViaEo2djZONS93NmtrMFdLc05sczlQYjJRaVFTS1Uyb3RUUTNvNjZtaHVreElrMDZBVlZmVTRPRXFDZ3NYck1HblIwZHNMUzJSbnRySzI0a0plRkthQ2owOVBVUkhSR0I5clkyc05oc0pFUkZ3Vy9HRExCWUxKUVVGYUd2dHhmMjQ4Y0RBS0l2WG9SSUpNTFVhZE9ZL2ZmMTlpTHF3Z1hFUlVaQ1IxY1hoa1pHeUVoSlFXdHpNeGF2V1FOTEd4dWw3OVBVM0J4dmZmYVp3dkk5QTAyYU9sWGwrdGFXRmh6ODZTZFVscFhCMHNhR0dhRXZJUktKSU9EendaRUtxQXNFQWx3NmV4WjhIay9wNTNYbS9Qa1k3K3dNTFcxdGpCd3o1cjRDeW8rRHVhVWxnUDZaQ0h0MzdrVDEzYnVZczJTSnpFaG1rVWlFb3J3OG1YSSt2TDQrSFBqcEozUzB0V0hocWxWeWpYSzd1N3FRbHBDQXVNaElBUDBKakthR0JwdzhlQkF6Rnl4Z1ptLzkyUVI4UHRnYUdqSS84M1J4TWtqM0lmek1PdHJhVUg3bmpzd3NEM1VWNXViaTFNR0Q2T25wd2ZwdDIyVDZDdzJHMTljbmR3MW9iV2xCV2tJQ21ob2EwRmhmajRiNmVxYmZBOUEvbzhYRXpBd1dWbGJJVGsvSHlZTUhZV0ZqQTNOeDQ5N1VoQVNtMUVwdFpTVXNiR3dlV1htZ0c5ZXZnOC9ueTEzenVydTZrQkFWaFlTclY5SFQwNE54VGs0WTcrS0NLK2ZQNC9EdTNiQVpOUXJUWnM2RWk3dTd6SGNXZVBqblV4MWxkKzVBVzFzYlk4WFhRblUwTnpZaUpUNGVqaTR1YXBYTTZteHZ4NGtEQjFDUWt3TW5WMWVFYk40c2QyM01Ta3RqeWxtVkZSZmp4dlhyRUlsRTRIQzU4UFR6Zy9mMDZmMEpoUjkrUUZWNU9WYXVYNC80cTFjUmRlRUMzRHc5WVRCc0dKb2JHaUFRQ0pocnhKOWwrcHc1OEE0SWVLQ1IvRVBwWXpQUWJYSGZHa1VKNU9LQ0FoVG01UUhvYi96YzFOQUFDMnRyUFBjbkoxeitqaWlwUUFnaGhCQkN5TitRc3RJdGd4RUlCS2lxcUVCWlVSRnU1K2FpcExBUVFxRVEydHJhOEo4NUUvNHpaeko5RmU1SHpzMmJDc3NKU1VSZnZJam9peGNWcmxQM1BSa01HNFkxR3pkaXFyOC9UaDgrakh1MXRTZ3RMa1pwVVpGY2FRU2hVTWo4LzE1dHJjTFJtbTB0TFhKMXF6dmEyaDY0bHZWUU5EYzJRa2RQRCszaUVlNGE0dWJiNVNVbGlBb1BoNjZlSG1iT255L3pIRW5QaElNLy9nZ0xhMnYwZEhjakl5VUZoa1pHbEZSNEFEYWpScUdpcEFSN3Z2dE9ZY05NSG8rSDJ6azVFSWxFQ3BNSzBwL2pzNy8vRGo2Zmp6TkhqZ0JIam9DcnFRa3RiVzFrcEtSZzlMaHhFQWdFME5IVmhkWElrUmpuNUlUd2t5ZHhPemNYamk0dUtNakpBUUNNR1Q4ZUpZV0ZTRXRNeEhnWEY5aU9Hb1crM2w2a3hNZmoydVhMYUc5cnc2aXhZeEd5YVJQMGh3MUQyUEhqU0ltUHgzZWZmQUluVjFmNEJBWmlyS09qekdmL1FZSkRBK1ZsWmVITTRjTm9iMnVEcFkwTi92SFNTeklOU3dGQUtCRGdQenQyUUV0YkcxcmEydUJ3T0dodmEwTnZUdzlZTEpiU1dRMG01dVpNdjVIYXFpcWtTL1UwcUttc1JKeTRUcjBpMHV0ZFBUelEyOU9EbHVabUFIK1U0UGo5MTEvbDZzQS9MTlYzNytMUXp6K2pxYUVCL2pObllxcS9QL2J0M0FrOUF3Tnd1VnpjTFM5SFZVVUYweEJYS0JSaS82NWRxQ3dyd3hRZkg2WkVGcC9IUTJGZUhyTFMwcENibVFrZWp3ZnJrU01Sc25relJvNGVqYWdMRjVBUUZZWDg3R3hZMjluQnpjTURFMXhkbWFSb1JVa0pkbjMrdWRySHJXelV1N1NCMStxTTFGU2NPWHdZT25wNjBOTFdCcSt2RDIzaUVlL1NpWlRCZEhaMDlEZmtGamQzNVlpdmcwblhya0VvRkdLS2o0L2ErK0x6ZURqeTY2L0l5OHFDcWJrNU5yLzhNaFBJRlFxRmFLaXJrNWxsSk9Eem1ZYkNtbHBhYUt5dlI4R3RXekFjVVBxUG82R0JxK0hoME5MU2dwbVZGWnhjWFdGdVpRVnpTMHVZV2xnd0k5dGpJaUp3Zk44K1dGaGJZL09PSGVCeXVhaXByTVRaSTBmUTBkNk9jVTVPcUxwN0YzNHFFaVZwaVlsSVMweFUrejFMNitudVJreEVCSVlOSHc2WHlaTWhFb2xRZnVjT2JseS9qcXdiTjlEWDJ3dDlBd01zWDdrU1UvMzl3V0t4TUhIeVpGdzZkdzZacWFrNHVtY1AwKy9CZnZ4NDJOalpJVG9pNHFHZno4SHcrWHhVbFpmRHhkMWRaWms1YVR3ZUQ3Ly85aHNFZkQ3bXJWaWhjbHVoVUlpVXVEaGNPWDhlUGQzZG1MdDBLUUxuenBWTGZ0ek96VVZkZFRYOFo4NEVtODNHOU9CZ1RBOE9sa21vdGJlMll0K3VYYWdxTDBmd2tpWHc5UE9EaVprWmZ2bmYvN0IvMXk2czI3SUZ0ekl5QUlDWnVmQm4wZGJXVnBwQWJtMXBBUXVBanA0ZU9Cd09NK3RrWUxMTHpOSlNMb2xVY09zVzgzMEYrcy9uMFQxN29LbXBDYTZtSnRnc0Z1N1YxNk13TnhlYVdscE1randoS2dxWHpwNEZBUHo2elRmTTYvRjRQSXgxY3BKNW5jcnljb1c5SUtyRVBZWUc4MmZjbC81VlVWS0JFRUlJSVlRUU1xamthOWVRSEJlSCt0cGFDUGg4QVAzbFJKeGNYVEhKMHhOT2JtNzMxVUJ2SUJzN082eDQ1cGtIM284NlJvOGJoMWYrOHg5RVIwUWdKaUlDdTcvK0dtczJib1M3bHhlelRXMVZGYjc3NUJPWjR4dm8vUEhqY3NzaXc4SVFHUmIyYUE1Y2dkaExsMlFhL1k0Y1BSb2lrUWpIOSs2RlFDREFzclZyb1NjMVN3RUFwdnI3b3lndkQwWDUrU2pNeXdPTHhZSzVwU1dXcjF2M2Y2WmsxVi9SbW1lZnhaa2pSMUJhWE15VXU1REdZckZnWUdpSTJZc1d3YzNUazFrK3dkVlZydXhVd0t4WkdEbDZOSXpOekdCc1lnSURRME9reHNjajlzb1ZQUHZpaXpKQkhwRkloTVRvYUtURXhjSFJ4UVc1bVpuUTBOQ0EzWmd4K1BucnI4SFYxTVNTa0JCa3BxWGh6T0hENk8zcGdZR2hJVmFzV3dkUGNWQVFBSmF2V3dkM0x5OWNPSFVLZVZsWnlNdkt3cHFORzJWcWRsdFlXeXRNaUtqamFuZzQ4Ly9XNW1ZYzNiTUhmYjI5Y0hKMXhWT2JOeXNzV2FIQjRjRFUzQngxTlRWTTZTa1dpd1ZMR3h2TVhMQkFyY0J6UldrcExwdysvY2Zqa2hKVWxKUW8zMTVxdmFhMk50TWpoY1Zpd2RIVkZRRGc0ZWVuZHIzMTdQUjBsQllWcWJVdDBCOXNhMjVzeEx4bHl4QTRkeTVFSWhFeit3VG9EL0pObXpXTEdYM1Back5oYW1FQkxXMXRyRnkvSGhVbEpZaU9pRUJ4UVFFendudmNoQW53bnpGRHBpNy92T1hMNFJNVWhPaUxGNUdlbElTTHAwL2o0dW5UTURFM3gvYTMzOFl3SXlPNUpyUVBtN21WRlVRaUVUcmEydERSMWdZQTBEY3d3TVFwVXpBOU9GanQvWHozOGNjeTVYZnM3TzNSM2RXRnVNaElPRGc3cTFYV1M0TEQ1Y0orL0hpWW1KbGh6cElsNEhDNUtMdHpCejk5OFFXenpWaHhNMTJnUHhqNnhidnZ5aVNpQVdEdTBxVXlqL1VNRFBET2YvK3JjT2FmeFBXWUdGd09EY1VZQndlc2YrRUZwc1RWY3krL2pDTy8vWWJMNTg3aDhybHo0R3BxcW13UWF6OStQTHlrWmlZcDgvdHZ2OGt0UzR5SlFVZDdPMWF1WDQrV3BpYjgrTVVYek0vR3dOQVFRZlBtd1M4b1NPYjdPbnpFQ0lSczJvU2d1WE9SR0IyTmpOUlVwcS9EMHFlZWVpVG5jekNWNWVYZzgvbHdIc0wxS3VyQ0JWU1VsR0R4bWpXRDlvYzQrL3Z2U0kyUGg3bVZGVGEvOUpMQ2V3U2d2MUU3aDhOaHl0TkpTQ2M2THB3KzNaOVFXTHlZR1FRd2V0dzRMRnU3Rm1lT0hNRi8zM2tIUUg4Zmw0R3prQjZuNnpFeGlMMTBTVzc1K0FFSkJPdVJJN0ZnNVVxWlplMXRiVEpKQlRhYmpacktTcmxCR1NOTVRMQjA3VnBtdHBtTm5SM0d1N2pBd3RxYStXZHNhcXB3NEVkeFFRR0tDd3J1Ky8zOW1mZWxmeldVVkNDRUVFSUlJWVFNeXNIWkdmRlJVWENhT0JGV0kwZGl6TGh4R0RsbURETWkva0c0dUx0amhIaDJnNUd4c2NvZ2licnM3TzNsZ2hHS2FIQTRtTDFvRVZ6YzNSRVhHWW1Ka3lmTHJEY3hNOE1VSHg4SWhVTG82ZXZMQkFRME5EUmdhbTZPeFNFaE1qMFZGUG5xdmZlZ004U2E1WTRUSjhvMXVGYkcyZDBkTERZYklwRUlObloybURSMUtsZ3NGbGFzVzRlaWdnSzRLaWpabzZtbGhZM2J0dy9wbU1qZ1RNek5zZVhWVjRmOHZHSERoOHNGR28zTnpHQThvSWVKaDUrZlRBa2pDUmFMaGJsTGwwSmJISURjdUgwN3FzckxvYW1saGRVYk5xQ2h2aDdHcHFZWVptaUlqT1JrT0xpNFlLcWZuMXdEWWFBL2tQWGkyMi9qVGtFQmFxcXFaQklLdW5wNkdHVnZMOU1zZVNpdXg4UkFTMXhDdzlESUNHczJia1I3YXl0OEFnTlZQdS9WRHo3b0w0TWtFRUFvRUlERDVTcXR0Mjl1YVFuSGlSTmxsazMxOTcvdmEwdFRRd01XclY0TkZwdU5rYU5ITTJXQ0hDWk1HUFM3TCtIZzdNeU12bGRIME55NUdPZmt4THdXaThYQ3g5OS9ENkZRQ0pGUXFIRFU5Y0pWcThCaXNjQm1zMkZwYTR2VzVtWVltNWpBemRNVDdsNWVTbWVSRFRjeXd2S25uOGFjeFl1UmxwaUlqTlJVTEFrSmdiYU9EclIxZERCditYSzFqL3QrMkk0YWhjOSsrZ2tpa1FoQ2dRQXNOdnUrZWlsTW16MGI5K3Jxb0tHaEFadFJvNWlrM2V5RkN3ZXRpei9Hd1VFdXFUY3dBR3h0YTR2Z3hZc2hFQWlncmFNREQxOWZaaDFYVXhOQjgrYWhzNzBkUXFFUUhDNFhZeHdjNUg2bkFJcExDVXJ6Q1F5RWxyWTIzTDI4Wk02RG5vRUJ0cnp5Q2lyTHluQ3ZyZzUyOXZiTWpMT0JIQ2RPaElPenMwemlVcG1iS1Ntd0hKQndDWmcxQzMwOVBmRHc5UVdMeFlMNzFLbG9hV3FDbTZjbkpyaTVxZnpkYjI1bGhlWHIxbUhCeXBYSXo4bEJYVldWd3UvM3d6cWZxcFFYRjRQRDRReXB6TkwwNEdBWURoK3U5Sm8weHNHQitYL3c0c1V3TmpIQnRGbXpWTTZFbUI0Y2pMcnFhcFV6T1pldFhRdm5TWlBrM3VQVWFkTmdZbTZPdU1oSTlQYjBZTmFDQlVPNjl6STJOUjN5REZKM0x5L1lqaDZ0MXJadUhoN1ExTlFFbjhlRFFDQUFoOFBCdUFrVFpHWit2dkh4eHdvVHhpR2JOaUZrMHlhWlphOTk4QUY0ZlgzZzlmWDE3NC9MbGV2NU1tcnNXTFVTdWlOSGo4WmtiMitGUDh2RW1CaGtLcGx4OXlqdVM1OUVMSDVuaWVoeEh3UWhoQkJDQ0NGUHNsZmUrd0dadDRvUWZ1Uno2T2xRNHpoQ0NDR1Bua0FnZUNpSlgwTElnMVBWWjRlUXY2S2hwMzRKSVlRUVFnZ2hRMktnMzE4ZnZMU3NacEF0Q1NHRWtJZURFZ3FFL045QkNRWHlwS0drQWlHRUVFSUlJWStZdGFVcEFDQTUvZFpqUGhKQ0NDR0VFRUlJZVRDVVZDQ0VFRUlJSWVRUjB4YlhMRDhXR28zaTBzckhmRFNFRUVJSUlZUVFjdjhvcVVBSUlZUVFRc2lmeEg2VU5WNy80RWZFWHM5ODNJZENDQ0dFRUVJSUlmZEZlV3R5UWdnaGhCQkN5RVAxNVhzdjROdGZUK0hEci9aaHY0MEZ4bzJ4Z1pXNU1kaHNHdXREbmd5MTlZMm92ZGVNU2M1akgvZWhFRUlJSVlUOHBXeFlNL2R4SDRMYUtLbEFDQ0dFRUVMSW4yU1lnUjdlZTNVRGduemRjZjVLSWhMVHN0SGQzZmU0RDR1UWh5N3pWdEhqUGdSQ0NDR0VrTDhVU2lvUVFnZ2hoQkJDbEpybTdZcHAzcTZQK3pBSUlZUVFRZ2doWk1ob25qVWhoQkJDQ0NHRUVFSUlJWVFRUXRSQ1NRVkNDQ0dFRUVJSUlZUVFRZ2doaEtpRmtncUVFRUlJSVlRUVFnZ2hoQkJDQ0ZFTEpSVUlJWVFRUWdnaGhCQkNDQ0dFRUtJV1Npb1FRZ2doaEJCQ0NDR0VFRUlJSVVRdGxGUWdoQkJDQ0NHRUVFSUlJWVFRUW9oYUtLbEFDQ0dFRUVJSUlZUVFRZ2doaEJDMVVGS0JFRUlJSVlRUVFnZ2hoQkJDQ0NGcW9hUUNJWVFRUWdnaGhCQkNDQ0dFRUVMVVFra0ZRZ2doaEJCQ0NDR0VFRUlJSVlTb2haSUtoQkJDQ0NHRUVFSUlJWVFRUWdoUkN5VVZDQ0dFRUVJSUlZUVFRZ2doaEJDaUZrb3FFRUlJSVlRUVFnZ2hoQkJDQ0NGRUxaUlVJSVFRUWdnaGhCQkNDQ0dFRUVLSVdpaXBRQWdoaEJCQ0NDR0VFRUlJSVlRUXRWQlNnUkJDQ0NHRUVFSUlJWVFRUWdnaGFxR2tBaUdFRUVJSUlZUVFRZ2doaEJCQzFFSkpCVUlJSVlRUVFnZ2hoQkJDQ0NHRXFJV1NDb1FRUWdnaGhCQkNDQ0dFRUVJSVVRc2xGUWdoaEJCQ0NDR0VFRUlJSVlRUW9oWktLaEJDQ0NHRUVFSUlJWVFRUWdnaFJDMlVWQ0NFRUVJSUlZUVFRZ2doaEJCQ2lGb29xVUFJSVlRUVFnZ2hoQkJDQ0NHRUVMVlFVb0VRUWdnaGhCQkNDQ0dFRUVJSUlXcWhwQUloaEJCQ0NDR0VFRUlJSVlRUVF0UkNTUVZDQ0NHRUVFSUlJWVFRUWdnaGhLaUZrZ3FFRUVJSUlZUVFRZ2doaEJCQ0NGRUxKUlVJSVlRUVFnZ2hoQkJDQ0NHRUVLSVdTaW9RUWdnaGhCQkNDQ0dFRUVJSUlVUXRsRlFnaEJCQ0NDR0VFRUlJSVlRUVFvaGFLS2xBQ0NHRUVFSUlJWVFRUWdnaGhCQzFVRktCRUVJSUlZUVFRZ2doaEJCQ0NDRnFvYVFDSVlRUVFnZ2hoQkJDQ0NHRUVFTFVRa2tGUWdnaGhCQkN5QVByNisxRndhMWI2T3Z0ZmR5SEFnQklqSTVHYTNPejNQTHVyaTdFWDcySzl0Wld0ZmZWMnRLQzVzYkdRYmVycTZuQmlmMzcwWGp2bmxyN2JXdHBVZnNZQ0NHRUVFSUkrYitDODdnUGdCQkNDQ0dFRVBKL1cwVkpDU3BLUytXV1cxcGJ3OTdSRVFBUUV4R0I2SWdJUFAvNjZ4ZzlidHg5dlU1dGRUWENqaC9IYzYrODhzZHJsNWJpOHJsejJMQnRHelMxdE5UYVQzRkJBYzRmUDQ2MjFsYk1XN1pNWnQyTjY5Y1JmdklrekMwdFlXQm9PT2krQkFJQmZ2ejhjeGdaRzJQcmE2K0J4V0l4NjdxN3VzRFYxQVNIMC85blZWdExDOUtUa3VBZEVBQmpVMU1BQUovUEI2K3ZEenE2dWpMN0xjekx3NEZkdTdCMDdWcDQrdm1wOWI1VTRmTjRLaE1mcGhZV3VGZGJxOWErREkyTTFEN1hoQkJDQ0NIazc0ZVNDb1FRUWdnaGhEekIzdHk2VmVYNlRUdDJZTHl6czhwdGJ1Zm00bXA0dU54eXI0QUEyRHM2b3E2NkduR1JrUmc5Ymh6MERRemtndGRjVFUwTUh6R0NlZHg0N3g2RUFvSGMvbW9ySzFGY1VDRHovT3E3ZDFGY1VJRDZtaHBvYVdzclBENERRME5vNitnd2orTWpJNkdsclkzcHdjRXkyd21GUWx5UGlZR0JvU0ZZYkRhSzh2TVY3cy9DeW9wSk9HaG9hR0I2Y0RCQ2p4MURTbHdjdktkUFo3Yjc0SlZYc0dqMWF2alBuS2x3UHdDUWZPMGF3azZjd09lN2Q4c3N0eDAxQ2lOTVRYSDYwQ0ZvYW1yQ3pkTVRqZlgxK09JLy8xRzZyNEc4QWdLdy9PbW5BZlFuWkhaKytxblNiVC83NlNkODlmNzdhdTFYbmM4RUlZUVFRZ2o1KzZLa0FpR0VFRUlJSVg4RDQ1eWN3R0xMVnovVjE5ZFhleCtTd0hoell5TSsvL2UvWVdObkJ6NmZqK1A3OW9IUDU2TzBxRWhoNEhxVXZUMWVlT01ONXZHdjMzeWpjbFM5b24zcy9Pd3pwZHV2MnJBQkhyNitBUHFURUFXM2JtSDJva1hRMWRPVDJTNDlLUWxORFEwQWdOKysvVmF0L1FHQVQyQWdiaVFsNFVwWUdEeDhmY0hoY3BVK1YxMDZ1cnJZK09LTDJQbnBwemkrYng5R21KckMyTlFVQWJObnEvWDh1TWhJaGN0Zi8vQkRtRnBZTUk5emJ0N0VZZkhQYldCaVkvK3VYV2lvcjhmckgzNTRuKytDRUVJSUlZVDhIVkZTZ1JCQ0NDR0VrTCtCOVMrODhOQksycVFuSlVGTFN3dVRQRDBSZXV3WWFpb3JzZTJOTjJCbmJ5K3ozYVZ6NXhBVEVZSEpQajR5eTkvNjlGT2NPM29Vc3hZc2dQNndZY3p5c3VKaS9QVGxsekxCNy96c2JPemZ0UXNmZlBNTmFxdXFrQklmajVCTm01Qjk0d1k2MnR2aEd4UWtzKy9Jc0REb0R4dkdCT2R6YnQ2RWs2c3JoQUlCSXMrZkJ3Q3NYTDhlRGhNbXlMMnY0L3Yyb2JTb0NOWWpSd0lBbWhvYUlPRHpBUUMrZ1lIZzgvbE1Nc1RJMlBpK3poM1EzMytDeCtOaGhJa0pudDZ5QldrSkNiQWVPUkpzTmhzTFZxNVVheC9La2dxU3BJbUVxcjRObFdWbEdPdmtwUDZCRTBJSUlZUVFBa29xRUVJSUlZUVFRb1pBSkJJaExURVJrMzE4a0h6dEdsTGo0ekZuNlZKWWp4d0pQby9IYkZlWWw0ZllTNWZnSFJDQUtkN2U0UE40WUd0b2dDMmVMWkVVR3d1L29DRG9EeHVHMXBZV1FDUUNtODJHVDJDZ1RJTmxMVzF0K0FRR29xdXpFdzMxOVNqTXpVVnJjek9zN2V5d2QrZE8ySTRlRFN0YlcyaG9hS0NzdUJoNVdWbFl2bTRkTkxXMFVKQ1RnOE83ZHlOZzlteUlSQ0swdDdYQjBzWUcxeTVmeHFTcFU4R1ZtbkdRbnB5TU83ZHZJM0RPSEZqYTJBRG9IOGxmVjEydDhEeHNmK2NkQUVEWWlSTUlPM0ZDWnQydXp6OVhlUTdEVDUxQ1Nsd2NQdCs5RzJNZEhURlczSmZpWWRpN2M2ZlNkUlVsSlhMSGxwR1Nnb3lVRk9ieEMvLzZGMGFOSGZ2UWpvY1FRZ2doaER4NUtLbEFDQ0dFRUVJSVVWdEJUZzVhbTV2aDZlZUhBei8raURFT0RyaDg3aHd1bnp1bmNQdmt1RGdreDhVQkFPWXRXNGJBdVhQbHR2bnYyMjlES0JReWo1TmlZK1cya1Y3MjZWdHZNZi8vNGJQUHNQMmRkMkJsYTR2UVk4ZGdhV01EVHo4L2lFUWlYQTROaFk2dUx1enM3WEY0OTI1TW16MGJVM3g4OFAwbm55RHMrSEVzWDdjT0FGQmVVb0t6aHc5amxMMDk1aXhkeXV6NzFVRjZFS2hUTmlnOU9Sa3hFUkdEYnZld3FDcC9KTEg1cFpkZ0pOWGpBZ0JhVzFydzZ6ZmYvQ25IU0FnaGhCQkMvdG9vcVVBSUlZUVFRZ2hSMi9XWUdJd2VOdzVXdHJaNDRZMDNvRzlnZ1BiV1ZwWFBFUXFGK09MZGQxVnVzK1BmLzRhcHVibktiY3FLaTNGbzkyNzg1OHN2Wlpaek5UVng3Y29WVk4rOUM2K0FBS1FtSktDK3BnYlZkKzlpY1VnSTBoSVRZV1poZ2VERmk4SGxjakZueVJKY1BITUdJMHhOTVhyY09PeXorZXFqQUFBUnBrbEVRVlRidVJQRGpZMnhmdHMyWmlZRkFGU1ZsNk8wdUpocHhDd1NpZkQ3cjcvQzA5OGZEaE1teUFUdmxabXpaQW1DRnk4ZWRMdkJHbW9EOGowUkZGR24vSkd4aVFtTXpjelEwOU9EOXBZV21GcFlQSlErRVlRUVFnZ2g1TytCa2dxRUVFSUlJWVQ4RGZ4bnh3NndXQ3pvNnVuQnl0WVdVM3g4TUducVZMQllyQ0h0eDhqRUJEZVRrOUhVMElBUkppYjl5d2JwTHlBOUMwRVpUVTFOdERZM0syelNEUFEzZTE0Y0VnSStqOGYwaGpoMzlDZ211THJDd2RtWjJTNDFQaDRjTGhlOHZqNVkydGpBWi9wMHVIbDRvTE85blNsM05IM09ITnlycTBQRW1UUFE0SEJnWm1HQnpTKzlCTDBCVGF0cnFxb1FmdklrUEh4OW9hMmpnN2FXRm1TbnA4UFIxVld0Sk1CQS8zajVaWXhUMGNOZ2pJT0R3dEpEWmNYRktDa3NWT3MxVkpVL0dpZy9Ld3ZIOXU1VksxbEJDQ0hrLzdkM3A4RlJsZmtleDMrbjAzVFNuWVdFSkdUZklTRUVFc0srUlVGUU1ReFNnZ1JGSE1SeFNxMkJHUzN2akhQUmNhbXlTcmpqVmUvVjY0WTFNcU1NSTRxQVc1UkY5aDFFRUlJa1FCSUlTUWpCSVlUc25lNzdncVF2TFRnNVFaQXJmajlWVkRoYm4rZWN2RW1mMzNuK2Z3QkFPMElGQUFBQTRCb1dHUk1qdThNaHE5V3E1dVptVlZWVXFPakFBUlVkT0tDOXUzYnA3Z2NlOEhvN3Z5TzVreWRyLys3ZCttelpNazI3N3o1VmxwZnJCUk5sZ0M3bVlnRkNGNXROdjN2c01jLzJlMmZQVnJld01IV3gyZFRxZE1ybGNzblowaUtYeTZYdEd6Y3FQaWxKa2pSaTlHZ05HakZDZG9kRG55MWRxdlVyVitxMmFkTmtzVmdVRUJpb2dNQkF6em0rcmE3MnpLNW9kVHBsR0lhK3JhNVc0SGxOb3lVcElUbFpicmRieDB0TGxkS3JsMDZkUENsSkNvK0l1R2pwbzYzcjEydmo2dFc2LzVGSEx2Z3NTUXIrVHNtaDcrcVJucTR4dWJrWHJGLzk2YWNkaGdvT2YzLzE3ZDlmdDA2ZHFxRGdZTS82bzBlT2FQM0tsWjBPandBQUFJRHZRNmdBQUFBQVhNTWVmdUlKcjJXWHk2VTlPM2JvZzRVTFZiQm5qemF1V3FYcmJycko5T2Y1dFRWT1h2M0pKNnEvODA2RmQrL2VZVzhCbDh1bDU3K3p6L25IbkwvTk1BeXZza0xkd3NJOHkzVm56MHFTR2hzYlZWeFVKTGZMNVptbDBNVm1VeGViVFpYbDVkcTRlclVHalJ5cGhKUVVyM05XbHBkcjQ2cFYrbkxyVnZuNitXbktqQm15V3ExYXRtaVJYcGszVDhtcHFSb3diSmpTTXpQbEh4Q2dzSWdJMlh4OWRmem9VYVgwNnFYcXFpcEpVdmZJU1BuWjdSZGM1OWt6WitRZkVLRGsxTlFPNytQbFZGVlJvWXF5TXZYdDMxL0ZSVVVYYk8vYnY3LzI3dHg1d1l5UzF0Wld3Z1lBQUFCMEdxRUNBQUFBOEROaXNWaVVQV1NJV2xwYXRPVHR0N1ZyeTVaT2hRcVMxS3RQSDYzODZDT1ZIajZzOU16TURuc0xYS3o4MGI4NnBxRyszdlAvcHNaR05kVFh5ODl1bDkzaGtHRVlhcWl2MTg1Tm01U2FrZUUxQThIbGN1bTlCUXZrQ0FoUTdxUkprczcxUWRpd2FwVyszclZMUjR1TFpmUDExY2d4WXpUNmxsdGtkemdrU2FrWkdWcVRuNit0NjlkN1pnUU16c25SNU9uVEZSa1RvL0t5TWtsUzlZa1RDZzRKa1ovZHJsYW5VODNOelY3anJpZ3JVMVJzck5mNDI5bHNOdmxZcjh6WHI0STllNVMvZEdtSCsvM20wVWU5bGh2cTZ6MmxwQUFBQUFDekNCVUFBQUNBbjZIZW1abGFJcW02cmFSUFo3Uy84VjViVTZOM1huOWRYMy81WmFlTy8xZjlDSnFibXZUVXd3OTdsbDk2OWxsSjUyWTJoRWRHeXU1d3FMaXdVQWYzNzljOXMyWjVIWnUvZEtuS1NrdDE5d01QNkd4dHJVb09IVkp0VFkzS1NrclVVRit2V3laTjBwQ2NISjJwcVZGcmE2dm5PSWUvdjhiZmZydkdqQit2M2R1MmFlK3VYY3JJeXBJa1JVUkZxYXkwVkpKMDhzUUpSY2JFU0pLMmJkaWc1Zi80eHdYalAxRlI0VFgrZHBQdnZsdURSNDQwZTRzNlpkUzRjUm8xYnB6K2VlcVUvQU1DWlBQMTFhUDMzNjg3N3IxWDJVT0dlUFk3ZXVTSTkxakx5eFVjRW5KRnhnUUFBSUJyRjZFQ0FBQUE4RFBrYkh1bzN0NjgySXlHK25yWkhRNGRhU3V4NCtkdzZOYXBVM1h6eEltZWZjcEtTMlVZaG1MaTR6M3JYRzYzM243MVZUbjgvU1dkQ3dpZWUvSkp6WncxUzZIaDRmclBwNTZTREVOeXUyWHo5ZFdjdVhPOXpuditRL3JBcmwyVnYzU3BvdVBqMWF0UEg4LzZ5dVBIdFg3RkNobUdvWVZ2dk9HWkhSRVRINjhILy9BSHIrdDg3Ym5uZEtLOFhBbkp5Y3JJemxibWdBRUs3dFpOZm5hN2hvMGFwV0dqUm5uMkRZK00xTzV0MitSeXVWUlZXYWsrMmRsZVk1c3piNTRzRm91ZStmM3ZOU0V2VDFtREJtblBqaDM2YVBGaVBmN25QNnVsdVZuejJucEVkT1RRZ1FOeXRyUmNzTDdrMEtFT2oyMXFiTlRjT1hPOGdnU1gyKzAxUzZSclNJaHV5TTJWM2Q5ZnJVNm5DdmJ1VlhSc3JOeHV0L3pzZHQyUW05dGgzd2NBQUFDQVVBRUFBQUQ0R2Rxelk0Y2tlUm9kbTdIb3pUZFZkT0NBWEM2WHVvYUVLRDRwU1VIQndTbzlmRmhiMXEzVGJkT21hZDM4K1dxb3E5TnZIM3RNL20ybGlad3RMYnJ4MWx1Vk5YQ2dwUDhyZlJRYUhxNndpQWk1M1c0Wmt0eHQ1Mmt2UzNReHdkMjZxYXFpUWpQeThyeldkd3NMVTFSc3JNSWpJOVc5N1Y5WVJJVEN1bmUvSURpWk9uT212dHF4UTN0Mzd0UW43Nyt2VDVjc1VYeHlzbkxHamxYZi92Mjk5ZzBORDFkQVlLRE9uRDZ0YjArZVZIUmNuTmYyd0tBZ1Q2TnJQN3RkZ1VGQm5uNExnVUZCYW01cU1uMS9qeFFXZHRpUStmdlVuamtqU1FycTJ0V3pidkZiYjJueFcyOUpPdmQ3L3MwZi8rZ0pnUEtYTGxWRFhaMnFxNnEwNE9XWGxYZlBQVjdoRUFBQUFQQjlDQlVBQUFDQWE5VCtyNzZTcjUrZlV0TFNQQTE1WFM2WGRtN2VyTStYTDVkaEdMcStFLzBVUm8wYnA5akVSQVVHQlNsendBQXRYckJBUGxhcit2YnZyOTNidG1sQ1hwNm16cHlwbCtmTzFlSy8vbFV6WjgxU1MwdUxEbi96amY0K2Y3NmFHaHMxZU9SSXRUcWRraVFmcTFVdGJYMEpMRDQrNS9vVU5EVjliM21rczdXMU9sbFpxWlMwTkNYMjZDRkpXclpva1laZWY3MGlvNlAxMEovK1pPbzZvdVBpRkIwWHA5eEprM1Nrc0ZEYjFxL1h2dDI3VlY5WGQ4RytHZjM2cVU5MnRrNVVWTWpsY2lrMExFd0g5KzgzZmM4NjQ2YUpFelVtTi9lU2pxMnFxSkFrSFRwNFVDbTlla21TeHQ5K3U2ZU1rN1V0V0hHMnRPaXpaY3UwWWRVcVRjakxVLytoUS9XM1YxL1ZpODg4bzJuMzNhZWtuajB2dzVVQUFBRGdXa2FvQUFBQUFGeWp5bzhkMDZxUFA1Wi9RSUM2UjBYSk1BeWRLQzlYM2RtenNsZ3NtcENYNTNrQWJVWnlhcXFTVTFNbFNUV25UNnV3b0VDLytNNk1nYWpZV0kyZlBObnpFUHVWZWZPVU9XQ0FodVRrYVBtaVJZcExUUFM4eVc5M09IUzJ0bGJTdVViR0RVNm51dGhzZXVTcHB5UkpjK2ZNMGE4ZmZsaEZCUVZ5T3AxNjg4VVhWWFA2dE54dXQrZDhYMjNmcnNTVUZFVkdSM3VObzZXNVdjZEtTbFJjVktUazFGUWw5ZXlwajk5N1Q3R0ppVXJ0M2R0VGlxbjltdXJPbnIyZ2FYSHRtVE9xUEg1Y2xjZVBxK2pBQVVuU3kzUG55dTEyYStJZGQ1aStiMlpNbVRIRHEyUlVaeDBwTEZRWG0wM3JQdi9jTTVzaU1DaElvZDI3UzVMK2VlcVV2c2pQMStZMWE5UlFWNmZicGszVDBPdXZseVQ5K3FHSDlPNkNCWHJqK2VjMUlTOVB3MGVQL3VFWEJBQUFnR3NXb1FJQUFBQndqVXJMeUZCWlNZbU9IejJxMHNPSFpiRllGQlFjclBUTVRJMjQ0WVlMU3ZsMHhvYVZLK1ZqdFNwNzhHQWQzTGRQa3VSdXE5L2YvbERhN1hicjFNbVRhbTV1MWkrbVRGRmhRWUUrZWY5OVpROGRxc0NnSU5rZERoVVZGTWd3RE5uOS9kVlFYeS9ETUR5Tm9DV3BhM0N3YnBrMFNSOHNYS2phTTJkMDcrelptdi9DQzZxcXFGQm9lTGdhR3hvVUZCeXNVeWRQcXVUd1lSMHJMdGF4NG1LVkh6c21sOHNsaThXaVh6NzRvQ3JLeXJSdHd3WnRXTFZLaG1Fb1BpbEphWDM3cW5kbXBxSmlZK1VmRU9CMWZXNjNXLy94K09PZThrVWhvYUhLR2pSSUNTa3BTdXJSdzFTZmc4NFlPSHk0NlgzYm0weTN6ejV4T3AzNmFzY09aZlRycDdqRVJQMTkvbnhKOGlxOVZGMVZwWFdmZmFiZS9mcnB4Z2tUMUMwc3pMUE54MnJWbmIvNmxmd0RBcnp1UFFBQUFIQXhoQW9BQUFEQU5TbytPVmt6WjgrKzdKL2IyTkNnSFpzMmFkaW9VWEw0KzN2cStHLzY0Z3VsdFRWUGRybGNPckIzcjVvYUc1V1NsaWFicjY5bXpwcWxvSkFRelgvaEJhVm1aRWlTdHF4YnAvRElTUG40K0VnNjl6RC9aR1dsNTF6ZlZsZExrb2JrNUNobjdGaUZSMFFvTmpGUjJ6ZHUxUERSbytWMnV4VVNHcW90YTlkcTNZb1ZzbmJwb3Zpa0pJMFpQMTZKUFhvb1BpbkpNd1BoeWVlZlYzRlJrUXIyN0ZIQm5qMWFzWHk1Vml4ZnJ1Q1FFS1ZuWmFsM1ZwWlNVbFBsWTdYS01BeE5tREpGZ1YyN0tpNHhVUUZCUVY3M3dFeW8wTmpZcUxOdHZRN2FBNEJMMFZCZkw4TmlrYzFta3lSOXVYV3JKSG1Da00xcjFxaTJwa1paQXdlcWQxYVd1b1dGNmNOMzM5VUhDeGRxdytyVmlvaUtrc1BmWDlsRGg4clh6MDg3TjIwNmQ2OGx1VnBiMWRyYUtxZlRLV2RMaTNadjM2NmEwNmMxOUxyckxubThBQUFBdUxZUktnQUFBQURvRkQrN1hmLzI5TlB5c1o3N09wR1VtcXFlNmVuNklqOWZYK1RuZS9ZekRFTURodzlYU2xxYUpDa2lPbHB1dDFzQmdZRWFNWHEwdHExZnJ5T0ZoVjU5QkZxYW0vWGNrMDk2bHYveTBrdWVjejc5NG91U3BOSGp4bW5SbTIvcVRFMk4vUHo4MURVa1JFTnljcFNXa2FHRUhqMWt0Vjc4YTQ3VmFsWFA5SFQxVEUvWHhEdnVVRmxwcWZidTJxV3ZkKzNTbHJWcnRXWHRXazJhUGwxRGNuSWtTWVBiZnBweDIxMTNLU0VsUlpJVUZST2pVVGZmckhkZWU4MVROaW1zclF6UnBkaThabzFXZlBpaDF6b2ZxMVdaYlkydll4TVMxQzBzVEwzNjlwVWs5YzdLVWxxZlBqcTRiNThLQ3dwVVZWbXA2cW9xTmRUWHE3bXBTYzZXRnJsY0xrOFpLY05pa1dFWTh2SHhrWStQandZT0czYkpZd1VBQU1DMWoxQUJBQUFBK0pHNDNHNVpmc0FiNjFlTHpXYno5Q0JvRjlnMk8wR1NMQmFMN252b0lkWFYxc3JaMW9SWmhpR0h3NkV1YlcvWHR6TU1RNzk4OEVGWnJWWTVBZ0lVSFJlbkVXUEdTSkxDSXlNMTcvWFhPeHhQbit4c2pSdzdWcHZYck5Hb2NlTmtzVmdVMnIyN3AzK0FXYkVKQ1lwTlNGRHVwRWs2V2x5c2ZidDNhOERRb2FhT0RZK01WUGFRSVo0WkNPZS8yUitUa0tDWWhBUVZGeFVwTlNORDRSRVJQNmdCY25wbXB1cnI2dVIydWVTVzVPdm5wOHdCQXp4OUpKSlRVelg5L3Z0bHNWZzh4L2o0K0toMzIrd0xBQUFBNEhJeW5IVkgzQjN2QmdBQUFPQlNMZjV3alY1ZHNFenZ2UEtFWWlLcFdYKys5cjRIQUFBQUFINGErT3NkQUFBQXVNSXlVcE1rU1VWSGpsM2xrZnovUTZBQUFBQUEvTFR3Rnp3QUFBQndoYVduSlNnbE1VWUxsNnhVaTdQMWFnOEhBQUFBQUM0Wm9RSUFBQUJ3aFZrTVEvLysyN3RVY3F4Yy8vT1hKUVFMQUFBQUFINnk2S2tBQUFBQS9FZytYcmxaL3pYL1BTWEVSbW42NUJ2Vk16bE9VWkdoUDhubXpRQUFBQUIrbmdnVkFBQUFnQi9SNFpMamV2YS9GK3B3eWZHclBSVGdzcnRuNmkyYU1YWGMxUjRHQUFBQXJpQkNCUUFBQU9CSDVuSzc5VTFoaWZZZExGRkRROVBWSGc1dzJXVDFTVkcvako1WGV4Z0FBQUM0Z2dnVkFBQUFBQUFBQUFDQUtUUnFCZ0FBQUFBQUFBQUFwaEFxQUFBQUFBQUFBQUFBVXdnVkFBQUFBQUFBQUFDQUtZUUtBQUFBQUFBQUFBREFGRUlGQUFBQUFBQUFBQUJnQ3FFQ0FBQUFBQUFBQUFBd2hWQUJBQUFBQUFBQUFBQ1lRcWdBQUFBQUFBQUFBQUJNSVZRQUFBQUFBQUFBQUFDbUVDb0FBQUFBQUFBQUFBQlRDQlVBQUFBQUFBQUFBSUFwaEFvQUFBQUFBQUFBQU1BVVFnVUFBQUFBQUFBQUFHQUtvUUlBQUFBQUFBQUFBRENGVUFFQUFBQUFBQUFBQUpoQ3FBQUFBQUFBQUFBQUFFd2hWQUFBQUFBQUFBQUFBS1lRS2dBQUFBQUFBQUFBQUZNSUZRQUFBQUFBQUFBQWdDbUVDZ0FBQUFBQUFBQUF3QlJDQlFBQUFBQUFBQUFBWUFxaEFnQUFBQUFBQUFBQU1JVlFBUUFBQUFBQUFBQUFtRUtvQUFBQUFBQUFBQUFBVENGVUFBQUFBQUFBQUFBQXBoQXFBQUFBQUFBQUFBQUFVd2dWQUFBQUFBQUFBQUNBS1lRS0FBQUFBQUFBQUFEQUZFSUZBQUFBQUFBQUFBQmdDcUVDQUFBQUFBQUFBQUF3aFZBQkFBQUFBQUFBQUFDWVFxZ0FBQUFBQUFBQUFBQk1JVlFBQUFBQUFBQUFBQUNtRUNvQUFBQUFBQUFBQUFCVENCVUFBQUFBQUFBQUFJQXBoQW9BQUFBQUFBQUFBTUFVUWdVQUFBQUFBQUFBQUdBS29RSUFBQUFBQUFBQUFEQ0ZVQUVBQUFBQUFBQUFBSmhDcUFBQUFBQUFBQUFBQUV3aFZBQUFBQUFBQUFBQUFLWVFLZ0FBQUFBQUFBQUFBRk1JRlFBQUFBQUFBQUFBZ0NtRUNnQUFBQUFBQUFBQXdCUkNCUUFBQUFBQUFBQUFZQXFoQWdBQUFBQUFBQUFBTU9WL0FYbWFYcjVkQ0JlNEFBQUFBRWxGVGtTdVFtQ0MiLAogICAiVHlwZSIgOiAibWluZCIKfQo="/>
    </extobj>
    <extobj name="C9F754DE-2CAD-44b6-B708-469DEB6407EB-2">
      <extobjdata type="C9F754DE-2CAD-44b6-B708-469DEB6407EB" data="ewogICAiRmlsZUlkIiA6ICI0NTA2OTUzNjEzMSIsCiAgICJHcm91cElkIiA6ICIyNjk1MTA4ODciLAogICAiSW1hZ2UiIDogImlWQk9SdzBLR2dvQUFBQU5TVWhFVWdBQUE1TUFBQUYrQ0FZQUFBQWZxazc4QUFBQUNYQklXWE1BQUFzVEFBQUxFd0VBbXB3WUFBQWdBRWxFUVZSNG5PemRkMWdVVjlzRzhIc0xuYVYzc0NJV0ZMRDNYbU9OeHBJWU5WRlRURFQ1RXZPbW1XN3lhaExmV0JJVEUwM1JhTlRFRXJ2R1hoRUxVZ1VVQVFGWk9raXZ1enZmSCtoR1pDa3J5RkR1MzNYbENzek1PZlBnb3J2M3pKbHpKS3I4R0FGRVJFUkVSRVJFZXBDS1hRQVJFUkVSRVJFMVBneVRSRVJFUkVSRXBEZUdTU0lpSWlJaUl0SWJ3eVFSRVJFUkVSSHBqV0dTaUlpSWlJaUk5TVl3U1VSRVJFUkVSSHBqbUNRaUlpSWlJaUs5TVV3U0VSRVJFUkdSM2hnbWlZaUlpSWlJU0c4TWswUkVSRVJFUktRM2hra2lJaUlpSWlMU0c4TWtFUkVSRVJFUjZZMWhrb2lJaUlpSWlQVEdNRWxFUkVSRVJFUjZZNWdrSWlJaUlpSWl2VEZNRWhFUkVSRVJrZDRZSm9tSWlJaUlpRWh2REpORVJFUkVSRVNrTjRaSklpSWlJaUlpMGh2REpCRVJFUkVSRWVtTllaS0lpSWlJaUlqMHhqQkpSRVJFUkVSRWVtT1lKQ0lpSWlJaUlyMHhUQklSRVJFUkVaSGVHQ2FKaUlpSWlJaElid3lUUkVSRVJFUkVwRGVHU1NJaUlpSWlJdElid3lRUkVSRVJFUkhwaldHU2lJaUlpSWlJOU1Zd1NVUkVSRVJFUkhwam1DUWlJaUlpSWlLOU1Vd1NFUkVSRVJHUjNoZ21pWWlJaUlpSVNHOE1rMFJFUkVSRVJLUTNoa2tpSWlJaUlpTFNHOE1rRVJFUkVSRVI2WTFoa29pSWlJaUlpUFRHTUVsRVJFUkVSRVI2WTVna0lpSWlJaUlpdlRGTUVoRVJFUkVSa2Q0WUpvbUlpSWlJaUVodkRKTkVSRVJFUkVTa040WkpJaUlpSWlJaTBodkRKQkVSRVJFUkVlbU5ZWktJaUlpSWlJajBKaGU3QUNJaUlpcFBFQVFrSktVaFBESVdkeEpTRUorWUNtVlNPdklMQ2xGUVVJekM0aUtvVkJxeHl5U2lPaVNYUzJGaVpBeFRVeU9ZbVpyQTFka09MVjBjME1MTkVaN3RXOFBOMlI0U2lVVHNNb25La2FqeVl3U3hpeUFpSW1ydVNrcEs0ZWNmQmovL01BU0VSRUlpazhPN3N5ZGF0V3lCbG02dWNITjFnVUpoRGxNVEU1aWFtRUl1bDRsZE1oSFZJWlZLallMQ0FoUVVGaUkzTnc4SnlrVEVKeWdSRjM4SElXSGhFRFFxZFBkcWozNDlPNk5mejg0d05EUVF1MlFpaGtraUlpSXhSVWJmd2NIakYzSG1ZaEE2ZUhoZzZLQ0I2TkhWRzY0dXptS1hSa1FOaURJeENkZUNRbkRtL0FWRVJrVmhTRDhmVEJqVkgrM2RXNGhkR2pWakRKTkVSRVFpQ0kySXdaYWR4eENmbUk0cEU4ZGo5UENoc0xPMUVic3NJbW9FMGpJeWNPemtHZXc5ZUJpdFhPMHdlOXBvZUhWcUszWloxQXd4VEJJUkVkVWpaVkk2MXY2Nkc4cVVMTXlhTVExUGpCd0dtWXhEVm9sSWYycTFHditjT0kydE8zYkIxZEVLcjc4d0ZhN09kbUtYUmMwSXd5UVJFVkU5S0MxVllldnU0OWo3ank5bVB6TWQweWRQZ2xUS1NkV0pxUFkwR2cxMjd0MlBQLzdjaWNsUERNQ3NxYU5nWU1CNU51bnhZNWdrSWlKNnpKUko2ZmpzbTQxd2NXNkJOeGN0NEhCV0lub3Mwak15c2ZxSG41Q2NyTVNuYjgrRHE1T3QyQ1ZSRThjd1NVUkU5QmlkdlJpRU5SdDJZdDV6c3pGbHdqaXh5eUdpWm1EUGdVUFl0R1ViM2x3d0hZUDcrWWhkRGpWaERKTkVSRVNQeVk3OXAvSDNZVjhzLy9SRGVMaHpjZ3dpcWorM29tUHd3ZEpsZUdyY0FNeVlORXpzY3FpSllwZ2tJaUtxWXhwQndJYk4rM0U1OEJaV0x2OGM5blljYWtaRTlTOHRQUU52ZmZBSituYnp3TXZQVFlKVUloRzdKR3BpK09RL0VSRlJIZHV3ZVQrQ0krN2doNVZmTTBnU2tXanM3V3l4YnVYWENJNjRnNTgzSHhDN0hHcUNHQ2FKaUlqcTBJNzlwOHZ1U0M1YkNvWENYT3h5aUtpWlV5ak1zWExaVXZnRlJtTEgvdE5pbDBOTkRNTWtFUkZSSFRubkY0eS9EL3RpNWZMUEdTU0pxTUZRS015eGF2bm4ySDNvQXM3NUJZdGREalVoREpORVJFUjFRSm1VanRYcmQyRDVweDl5YUNzUk5UajJkcmI0OHJPUHNHYjlUaWlUTThRdWg1b0loa2tpSXFKYUtpMVZZZW5LVFpqMzNHek8ya3BFRFphSGUxdk1uZk1zbG42ekVhV2xLckhMb1NhQVlaS0lpS2lXdHU0K0RtY25ONjRqU1VRTjNwU0o0K0hrNUlwdGY1OFF1eFJxQWhnbWlZaUlha0dabEk2OS8vaml6VVVMeEM2RmlLaEdGaTlhZ0QxSExuQzRLOVVhd3lRUkVWRXRyUDExTjJZL014MTJ0alppbDBKRVZDTjJ0cmFZL2ZSMHJQMWxsOWlsVUNQSE1FbEVSUFNJUXNPam9Vekp3dlRKazhRdWhZaElMOU9uVElJeUpRdWhFVEZpbDBLTkdNTWtFUkhSSTlxeTZ6aG16WmdHcVpSdnAwVFV1RWlsVXN5YU1SVi83RG9tZGluVWlQSGRqNGlJNkJIY2pMcUQrTVIwUERGeW1OaWxFQkU5a2pFamh5TTJJUTJSMFhmRUxvVWFLWVpKSWlLaVIzRG94RVZNbVRnZU1wbE03RktJaUI2SlhDYkRsSW5qY2ZDNG45aWxVQ1BGTUVsRVJLU25rcEpTbkxrWWhOSERoNHBkQ2hGUnJZd2VNUlJuL1lKUVVsSXFkaW5VQ0RGTUVoRVI2Y25QUHd3ZFBEdzRneXNSTlhyMnRyYndjRytIUzlmQ3hTNkZHaUdHU1NJaUlqMzUrWWRoNktDQllwZEIxR2hscHFkQW8xYUxYVWFObEJRWDRjN3RTS1FuSzZzOVZoa2JoWVRidCtxaHFybzFiUEFBWFBTL0xuWVoxQWd4VEJJUkVlbEJFQVFFaEVTaVIxZHZzVXNoYXRBS0MvS1FuQkJiWVh0K2JqYVdMNTZEVHhkT3I3QnY3NVoxQ0xwMHRoNnFxN2wvZG0zQ3Q1Kzhoc2l3Z0NxUHUrN3ZpOVVmTDhUUjNiL1gyYmxYZjdRUW43dzZyYzc2cTB4M0gyOEVoRVJDRUlUSGZpNXFXdVJpRjBCRVJOU1lKQ1NsUVNvM2dLdUxzOWlsMUN1TlJzTWxVSnE0UjNtTnEycHo5ZHd4N04vNkV3YU9ub3pKY3hacXQ2Y21sYzBjYXUvc1Z1NzR6TFJrWEx0d0FoZU83VVhRNVRPWU52OU5tQ3NzcXp6LzIzTkc2MVZ2VmI3WlVuR0pqQlJsSEh5UDc0ZXRnd3Y2REIxYmFWdFZhUW4yYjFzUGlVU0NzZFBuMVZsTkJmbTVLTWpMcWJQK0t1UG02Z0tKVkE1bFVqcmNYT3dmKy9tbzZXQ1lKQ0lpMGtONFpDeThQRHZWYVo5UjRjSHdPM1VRdHlPdkl5OG5DMUtwREZZMmR2RHMxaGVUWnIxU296NXVodnJqMm9VVGlJdUtRRTVXSmdEQXh0NEpudDM2WXVpNGFUQ3I1a1A1dzlRcUZXSnVoaUFpNkFvaWdxNWd6TlRuMGJYdkVMMzZxT3lEL29NZjJtc1NCa1pQbVlQUlQ4MnA5emJWeWMvTnh0a2p1eEVlNEllTXRHUUlnZ0E3UnhkNDl4cUVJZU9td2NqWXBOSzJBUmRQd2UvVVFTVEdSYU8wdEFUV3RvN3c2alVBSXliTmhJbXB1YzQyRGVFMTFxZU4vL215MTdscjM2SGx0cWNxNHdFQXppM2FsTnR1WSsrRXhjdCt4TllmbHVPNnZ5L2lia1ZnNW9KMzBONnJSNVUxV1ZqWm9Gdi80VlVlVTVXcjU0NmlJQyszd25hMVNvVnRQMzROdFZxRmpOUkV2RGQzbk03Mjg5LzZBb254MGNoTVN3WUFyUHJvMVVyUDllSTd5OURSdTljajEvbzRlWGYyUkZqa2JZWkowZ3ZESkJFUmtSN3VKS1NnVmNzV2RkS1hXcVhDemw5WHcvL0NjUUNBVkNhRHdzSWFHbzBHR2FsSkNQWDNyVFpNcWxVcWJGaXhCTkVSd1FBQUEwTWptRnRZb1NBdkJ5bktPS1FvNDNEdHduRzgrdUUzc0hkeXE3SXZBTGg4K2pBaWdxL2dWbGdnaW9zS0g5aWovL0EzV3djWGxCUVhJamY3cnZiN3lpZ3NyV0ZvcER0OG1ab3JSRzJqUzJKY05EYXNXSUs4bkN3QVpZRkdwVkloT1NFV3lRbXhDTHgwR2dzL1hBbUZwWFc1ZG9JZ1lOdVBYeUhRN3pRQXdOakVGS2FtNXNoSVRjU1pRenR4M2Q4WGl6NWVCWVhsdjVNN05ZVFhXTjgyOGRFM2tCZ2ZBNWVXYmRIYXc3UGN2b1RZc21jS1c3VHRVS0dkalowakZuNjBFbnMzL3dDL1U0ZHc4c0NmOE9qU0hSS0pwTkxhckd3ZE1ISG15NVh1cjA1NDRDV2RZWEwzcG0raGpJdEM1Kzc5MEtwZDJRV2s5QlFsN0J4ZHl4MVhYRlNBNDN2L2dKbkNFa1BHVGdWUWRrZlQwYlZWaFQ0ZG5Ndi8yL0gxdS9PcnJDMzdibnFOam52dDQ5VjZYMHg0V01zV2JraFFwdGFxRDJwK0dDYUppSWowRUorWWlwSER1OWRKWDF2WGZZbVFxK2Voc0xUR3VCbno0ZE5uQ0F5TmpBRUFSUVg1aUkrK1VXMGZKU1ZGaUk0SVJqdlByaGd4YVNiY08zcERLcE5CRUFUY0RQSEhuK3RYSUNjckU5dldmWVUzUHYrKzJ2NTIvcllHQUNDUlNOQ3FuU2Zpb2g1OWhzY2xLemNoNk5JWi9QSERjdTMzbFhseTlxc1Y3bUJWcDc3YVBFeWpWdVAzNzc1QVhrNFduRnhiWWRhaUQ3UjMyU0pEcjJIejJpK1FscFNBZzlzM1lPWXI3NVZyZS9yZ1h3ajBPdzBEUXlQTWVHRXh1dlliQm9sRWdsdGhBZGk4OXI5SVQwbkV6bDlYWS81YlgyamJOSVRYV044MnZzZjNBd0FHanA1Y1lWOTh6RTBBUUV2M2pqcmJ5bVJ5VEozM0JscDVlTUt6YTU4cWcrVGo4cyt1VGJoeTlpaGFlM2ppdWRjL2hrd3V4K0VkdnlIZzRtbk1YN3hVZTdjMFB6Y2JxejllQ0xWS2hlbnozMFNYbmdOd2JNOFdCRjAraXhmZlhnYVB6dDJxUEU5YVVrS042cW51T0kybTlwTVp0WFJ6eGFrelliWHVoNW9YaGtraUlpSTlLSlBTNGVaYStSMjJtdkk3ZFFnaFY4L0QwdG9PaXo1ZUJSdDdwM0w3alUzTnFoM2VCd0JTcVF5VDV5eXM4S0ZkSXBHZ28wOHZQRFh2LzdENXV5OXc1M1lra3BWeGNOSnh0K1JCUHIwSG8xTzNQdWprMHh0bUNzczZmU2F0cVlpTGprQkdhaUlBWU5haUplV0dhN2IzNm9FaFk2Zmg2TitiRVI1NHVWeTdvb0o4bk55L0hRQXcvdWtYeWczTjlPamNIVk9lZXczYmZ2d0s0WUdYa1hUbnRyYmZodkFhNjlzbUtpSUlBSEJ5LzNhY1ByU2ozTDZNbExJL3U4MXJ2NmcyS043Lzg3cnZ2UlcvVlRnbVB2cEduZjZlbnRpM0RTZjJiWU85a3h1ZWYrTlQ1T1Ztd2RMYURnTkdUc0tWcy85ZzA3ZEw4ZWJuUDhEQnBRVk83dCtPckl3MDlCOHhFVjE2RGdBQURCejFKUHpQSGNQbTc3N0FXOHQraExXZFk1WG5zM2QyMC9sekFjQ3l4WE53TnoxRjUvT2NBUERqc3JjUmZTT2tkai93UFc2dUxsQW1wZGRKWDlSOE1Fd1NFUkhwSWIrZ0VBcUY3bWZhYWtxbEtzV3h2emNEQUtiTmY2TkNrTlNIa2JHSnpycy85M1h3NnFuOU9qMVpXVzNRbVBQNlI0OWNTM054ZjJnckFEZzR0Nnl3MzlxK0xEeW9WT1VYZ1EvMXY0RGlva0lZbTVycG5NeWxhNThoMkwvMUorVGxaQ0gwNmdWdG1Hd0lyN0hlYmU2TmZzMUlUYXIwa0pvc3RWRVRkZjNNcEhldlFiZ1JjaFhQdmY0eDRxTnZZUE4zWDJEeWN3dlJiL2dFUExQZ0hTVGN2cVdkUEdqaXN3dmcwc29kM2ZvTzA3WTNOYmZBckVVZklDTG9NcXhzSFI3OUI2dG5GZ29GOHZNTHF6K1E2QUVNazBSRTFDd0lnZ0JCRUtEV0NGQ3IxVkJyTk5Cb05GQ3J5LzU3OEd1MW9JRkd1MDFkYm45ZWZoRk1UU3FmV0tVbXdnTDhrSnQ5RjQ0dUxkR3BhNTg2K2dsMWUzQ21UYm1Cd1dNOVYzUGg0UEp2Z0l5NUdWcGhLR04wUk5tZG9vZWZGWXdLTDd0YjE3YURGd3dNalNyMEs1WEo0TjdSRzhGWHppRXVLcUxHOVRURTEvamo3N2JwM0w3dmp4OXgvdWdlakgvNkJReWI4SFNkbkV2WE01TTdmMTJOckl3MHZQVHU4Z3JILzd6aUExaloybVA2QzRzQkFQMkdqUzhYL0IxY1d1QzFqMWNEQU53N2VzUGUyUTI3TjM0SGlVU0t2c1BHNFZaWUlONTVia3k1UHY5Yy96K2R0WjNZOSsrZlEyVjNGeHNLVXhNVEZCUVdpMTBHTlRJTWswUkVKS3BTbFJwRnhjVW9LaXBCWVhFSmlvdisvYnJzLzhVb0tpcEZVWEV4Q291S1VYei82K0lTRkQxd1RHRmhXZHZDNGhJVWw1UkNyVkpETFpRRngvdEJzQzVJcFJLWW1waldxbytiSVZjQmxBMkoxS2pWdUhUbU1FS3YraUw3YmhxTVRjelFxbDBuREJ6OVpKVVQxdFJVWEZUWmM1Y1NpUVJ1clQxcTNSOEJqaTR0MGJsN1A0UUYrR0hYYjJ1d1lNa0syTndieW5qMS9ESDRuejhHcVV4V1lXYllwRHUzQVZTY3hmUkJEaTVsRTdTa3A5VDhybDFqZVkwRlFVRHdsWE1BZ0U3ZCtqN1djOFhjREszME9jT2JvZjdsbGlXeGMzTFZlUnhRTnR6OHBYZVdZODBuaTNEcXdKL29PV2dVT25yM3FuVEdYVjNPSDkyRC9OenNtaGN2RWhOVEV4UVU4YzRrNllkaGtvaUk2b1JHRUpDWFg0Q2NuQUxrNU9ZaE83Y0FPYm41eU03TlIrNjkvMmZuNWlNbnB3RFp1WG5JelN0QWRtNCtTa3RWWXBkZTd4Smlvd0FBMW5hTzJMRGlmVVNGQjVmYkh4OTlBMzRuRCtMWmhlL0R1OWVnV3AzcjdKRmRBQURQYnYxZ2JtRlZxNzdvWHpOZmVROWIxdjRYTjBQOXNYTEp5eGd3Nmtra3hjY2dJdmdLakUzTjhNekw3NkJOK3k3bDJtUmxsajJQWm1salYybS9GdGEyQU1vUHBhMU9ZM21OWTI2R0l1ZHVCdXlkM0tvZGlxc1BpVVNDQTlzMzRPemhYUlgyVmZZc1pWcFNRb1Y5RDk4NTNMM3hXeWdzYlRENnFUbVkrK1puTUxld2hGeHVBSS9PM2FxZFdPZEIxM3hQTklvd1NmUW9HQ2FKaUtoU2hZVWxTTHViaGZTTUxLUmxaQ0VqTXdmWk9Ybkl5UzFBVGw0K3NuUHo3b1hEZk9UbEZVQWo2TDk4UkgyVHk2V1FTbVdReVNTUVNXV1FTcVdReWFTUVMyV1F5aVNReVdTUVNhV1FTcVdRU3U5OWYrOVltVXlLV3pFSktDZ3NnSVdpNXN0SVBDd3JvMno2ZmQvais2QldxL0hjLzMyTTlsMTZRQ2FUNFhaa0dQWnYvUW5KQ2JIWS90TUtPTGRvVTZQbEhuUzVmT1lJSW9JdXc4RFFDQk5tdnZqSTlkYUhQMzVZcnAzMTlXR1ZEUStzcnphNkdKdVk0cVYzbCtQQXR2VTRlMlEzVGgzNEV3Q2dzTFRCZ2lWZjZ3eExSWVg1QUtDZHNWZVgrOE5mUzRxTGFsUkhZM3FOZy96T0FBRFNraXNHdWFyTWZmTXpkT25SdjlMOUVva0U3aDE5eW0yNy94emtrSEhUS2h4Lzl2QXVtSm9yMEd2d21BcjdIdVIzNmhEc25kMHcrcWs1MnFWQlVoUHYxS2ptKzNlWWF5SXpMYm5TcFQrcVd4b2tLeU90eHVlcFRtRkJJVXlyV0J1VlNCZUdTU0tpWmtnUUJPVG1GU0F0SXd0cEdkbEl5eWdMak9tWldVak55TmFHeC95Q21uMmdyUTI1WEFwakl5T1lHQm5CMk5nUVJrYUdNTG4vZnlNakdCc1p3TmpZQ0NiR2hqQTJNb1NSc2FIMldCTWpReGdiRzhIWTJBQW1Sa1l3dW5lTXNaRWg1RElacERJcFpGSnBXV2lVU1NDdGd5VUdubG53R1FvS0Myc1ZKb3NLeWtKRlFWNXVoZGtlMjNmcGpsYysrQi8rOTk2THlNL054cG5EdXpCOS9wdDZuK05XV0FEKy9uMHRBR0RxM1A5NzVFQmFYNnBhLzFIc05ycmtadC9Gemw5WElUendNcVF5R1RwNjkwUjgxQTNrWm1maSs2VnZZTUxNbDlGM1dQbEY3Z1ZOMlZCcm1WUldhYi9TZS90cXNoeEdZM3FOaTRzS0VYVDVEQ1FTQ1F5TmpDR1JTTFN6bjFibXVyOHZpZ29MWUdCb3FITy9jTy9pbFVRcWhXZTNQdkRzOXUvengvZlhqdFMxL3VUWnc3dGdwckI4cExVcFY3ejNRbzJPMCtmQ2hGcWxxbmJwajVvdUlWSWJCWVdGTURXcCtDd3ZVVlVZSm9tSW1xQlNsUnBKcVJsUUpxWWhNU1VkR1JuWlNNM0lRbHBtRmpJeXNwQ1dtWU9Ta3RMcU85S1R3c3dVRmhhbXNGQ1l3Y0xjREpZS00xaFltTUZDWVFvTGMzTllXdHpicHJoM2pNSU1Sb1lOWThLUW1qSXpOVUZ1Ymg2Y0hCNTlsa2FKVkFwb05PZ3piS3pPWlFQTUZaYm9QbUFFenYvek42TENBdlh1Ly9iTjY5aTQrak9vVlNxTW5qSUhQUWVOZXVSYTYwdGpXbWV5SUM4SDMzKytHQm1waVhCdDNRNnpGMzRBZTJjM2xCUVg0ZEJmdjhMMytEN3MrbTBOMUdvVkJveWNwRzBua3h0QVZWcUMwdExLLys2VjNyc2phV1JjOVhPNWplMDE5ajIrRDRYNWVmRHFPUkFXMXJhNGVHSS9SazJlVmVsendZbHgwYmgyNFFTczdSemg0YWw3U0tsYVhUWkVYaTdYSFRZZkY0L08zVEh5eVprNjk1M1l0eDIzd2dKcTNOYzNXNDZodUtnUWFVa0pjR3RUL25sWGpWcU45K2VQaDZtNUJUNzdZWWZPOW5XNU5FaE9iaTdNekhobmt2VERNRWxFMUVpcFZCb2twMlpBbVp5R2hNUTBKQ1NWL2FkTVNrTkthbWFkRERrMU1qU0FuYTBsN0d5c1lHOXJCVHRyUzFoWm1jTkNjUzhVbXB0cHc2UEN6QlF5bWJUNlRoczVWMmM3SkNnVDRlSGU5cEg3TURZeFEzNXVkcFVUc1RpN2xlM0x6dFJ2M2Jmb0d5SDRiZVhIS0NrdXd0RHgweXRNQWtPMWQzVDNabVNrSnNMR3poR3ZmdkFOak85TnlHUm9aSXdwenkyQ1dsV0tTNmNQNC9CZnY2TG53RkV3dWpkMDBOekNDbGtacWNqTnpxeTA3NXpzdXdBQXkzdlBUdXJTMkY3ajBwSmluUHZuYndEQXNBa3pZR1JzZ29zbjl1UDQzcTE0NXVWM0tod3ZDQUwyYjFzUFFSQXdjdEpNU0dXNjcrUVdGeFlBQURKU0UzRmcrNFp5Kys0L28vanc5Z2YzNjlyWGMrQ29LdjllQW9EQzBncnVuWHgwN3J0ODVraVZiUjlXV2xLTUg3NVlqSUw4UEx6ejFjL2EzeFVBeUV4UGdVYWpxWEtkeWc3ZVBXRnQ3d2dEZzlyZlVVeFFKc0xWdWZMbmVZbDBZWmdrSW1yQTFHb05rdFB1UXBtVWlvVEVORzF3VkNhbElpbjFMalNhUjUraDFFSmhCanNiUzlqYmxnVkZXeHNMN2RmM3YxZVltZFpvdUYxejB0TEZBZkVKdFZzZno4N1JCZm01MlNpNjkyRllGNG0wN005ZG42VWVib1VGNHJkVm42QzBwQmpESno2RGNUTjBQMmRGdFJONnpSY0EwRy9rUkcyUWZOQ3dDVS9qMHVuREtDNHFSSHgwQkR3NmR3Y0EyRHU1SWlzanRjcm43bEtUeXZZNVZSSm9HdU5yZk9uVUllVGxaS0Z0UnkrMGRPOElBT2cxZURTdW5EMks3djJHbzcxWGozTEhYemk2QjFIaFFXamR2ak42NjFpUDg3NkMvTEsxSVRQVGtuVk92Z09nMHUwRmViazY5N1Z5NzFSdG1NeE1TOFkxMzVPVjd0T0hnYUVSN0p4Y0VYTGxQSGI4dkxMY2VwNzNsNGVwYW9iZTRST2YwZXQ4VllsUFVLS2xTK05aRjVNYUJvWkpJcUlHUUNNSVNFckpSRXhjQXFKakV4RVRsNGpZK0dRa3BxUS8wcElXVXFrVXpvNDJjSE4yZ0l1VExSenNyV0Z2WXdWN0d5dlkybHJCenNhaTBRMHZiU2hhdURuQ1A2Um1rM0JVcGxXN1RvaUxpa0RNamRCeXd5QWZsSHh2R1FsNzU1cE41SEVqNUNvMnJWa0tWV2tKeGs2Zmh4R1RkQS9EbzlyTHp5bTc2Nld3c05hNS84SFpXb3VML24zdXVIWDd6cmdWRm9pb2lDQUlnbERoUW8wZ0NJaU9LSnZaVjlkc29ZM3hOYzdLU01QUlBWc2drVWpLUGFNNGR2cDhSQVJkd1pidmwrRzFUMWJEOGQ2RVJSRkJsM0ZnK3dhWW1KcmptWmZlcnZKaTF2MkpyQWFPbm96SmN4WUNLSnVvSmkwcFFmdk1Zc2lWODlpODlndDQ5UnlJNTkvNHBFSWZHclVhMFRkQzlKcWROZlpXT0dKdmhkZjQrT284TmZmL0VCOTlBOEZYenNIbXoxOHcvcG15aVpTdSs1ZGR0R2pYdVd1ZG5hc3E4WGNTME5PNzVoTUhFUUVNazBSRTlTNi9vQWd4Y1ltSWprdEVUR3dpb21PVmlJbFBRbEdSZm90RnkyUlNPRHZhd3RYSkhtN085bkJ4c29PYml6MWNuZXpoYUc4RHVienBEemtWZzJmNzF0ajRaKzBXSCsvZWZ3VE8vZk0zcnZ2N0lqa2hGazV1cmN2dEw4akxnZitGRXdBQTc5N1ZMdzBTSG5nWm03LzdIR3ExQ3BQbkxNVEEwWk5yVlI5VnpjcldBUm1waWJnWjZxL3pXY1ZiMS85OVpzNytnVFVNdS9ZWmd1Tjcva0IyWmpxQ0w1OUQxNzVEeXJVTHZud1dPWGN6WUdSc1V1RjFiNnl2OFk1ZlZxS29JQis5aHp5QkZtMDdhTGNyTEsweGErRUgyTERpZmZ5NC9CM01mK3R6NUdabFlzc1B5eUdSU0RIbjlZK3FYUDhSQUZMdlRVcGpZV1ZUNlRIZXZRZWhvMDh2aFBwZndOa2p1ekZrN0ZRQVpjRTk5T29GSE5tNUVla3BTcnorNmJmYXU2YlY2ZDUvT0o1OTlYMmQrN2I5K0JVQ0xwNnFVVC8zbVNzc01XL3hVdnk0L0IyY1ByUURwYVVsR1B6RVV3Z1B1Z1JqVXpONGR1MVRmU2QxSUNRc0hNOVBHMXd2NTZLbWcyR1NpT2d4MFdnMFNFaE9SMHpzdmRBWXAwUk1iQ0tTMHlwL1h1cGhEd2RHVjJkN3VEcmJ3ZFhaQVk1MjFneU1JbkJ6dG9kR1ZRcGxZaEpjWFp3ZnJZODJIdkRwTXdUQmw4L2lsMjgrd3JPdnZJZTJIYjBBQU1uS09QeTEvbi9JejgyR3JZTUwrbytZcUcxM1l0ODIrSjA4aUFHakptbUh0MTMzOThXVzc1ZEJvMUZqK2d0dm9mZVFxcGM3cUtvdnFwbWVBMGZpNk4rYkVlaDNHamIyVGhnMjRXa1ltNWhDRUFUY0RQSEhYeHUrQVFDMDdlaWx2ZU1HQUk2dXJkQzE3eEFFWFRxTDNadStoYkdKS1RyNjlBSUFSSVpldys1TjN3RUFSa3lhQ1JOVGMyMjd4dm9hWHpwOUdKSFhBMkN1c05RNUhMZWRwdzltTFZ5Q3JldSt4THBsYjBPalZrRXFsZUg1Tno1Rit5N2RxKzMvVHN4TkFJQzljOVd6Mk01YzhDNVdmN3dRQjdkdmdGUXFoWjJqQy83Wi9UdVVzVkdRU0NUbzZOMExnTGpEK1YxYnRjUEw3MzZKWDc3NUVCZU83WVgvaGVOUXExUVlQdUZwN1hJeGoxT0NNaEdDUnNWbkprbHZFbFYrVE1OZkZJeUlxSUVUQkFISnFaa0lqNHhEZU9SdGhFZkc0WFpjSW9yMW1ESFZ5Y0VHYlZ1NW9GMXJWN1J0NVlJMnJWM2c2bWpYTENhMWFXeSsrbTRydkx4N1lkSzRtbjJvMTZXd0lBOGJ2bDZpL1VCc2FtNEJtVXl1blp6Rnl0WUJMNzI3SEk0dUxiVnRQbmh4RWtxS2kyQmtiSUpsUCs4REFMdzdkeXcwYWpYa2NnTlkydGhYZWM3SmMxNUZwM3QzT1hUMUJRQmYvbWR1dVRZWnFZa0FLaTZwc1dUbHBtcC94aS8vTXhjbHhZWEl2VGVwelAyWk94OXNlMys5d2VxVzdCQ2pUV1hVS2hVMnJma01FY0ZYQUFCU21ReVcxbllvS3NoSFlVRWVBTURKdFJWZWZ1OHJXRHcwa1U1aGZoNStYUDQyRXVOakFKUzk3aEtKUkR0aFRQZit3ekh6bGZmS0RlOXNDSyt4dm0yaUk0THg4LzgraEZwVmloZmUvdSs5d0ZiUjdjanIrT3ZubFVoUExuc08yY0dsQlo1KzZUOW8xYzZ6eXA5VEVBVDg5NDFaeUw2YmpvKy8yd1pMNjdJUTlQQXcxL3ZTa2hLd2J0bmIycjlmUnNZbTZEVjREQWFPZXJMU082QnZ6eGtOZTJjM3ZMZml0M0xiYXVMQjgxZFdreTRacVVuNDl0UFhVWkNYQXdEb01XQWtoazk2cHR5L0E0L0Qvc1AvSURUVUgrKy9QdXV4bm9lYUh0NlpKQ0o2QkVWRnhZaU1Uc0QxeU51SWlJeEQyTTNidUp1Vlc2TzJKaWFHYU52S0JlNnQzTzc5M3dWdFdqbkR6TFR5aGN5cFllblhzek1PbnJ4UXF6QnBZbXFPUlIrdmd1K3hmUWk0ZUFvcGlmR1FTQ1J3Y20wRnIxNERNWGpzMUhKM3B3Q2czNGdKOER0NUVQMUdUTkJ1MDZqVkFBQ1ZxbFQ3QWI4eXhVV0ZWZllGb05JK3lnTGhYWDEreEFwOVZWWGZvL1JmWDIwZUpwUExNZjgvWCtEcXVhTzRldTRZa3U3RUlQdHVPa3hNemRITzB3ZmV2UWFqOTlBbklKZFhmQzdaeE13Y3IzMnlCbWNPN1VTZzMybGtwQ1ZCTGpkQW0vWmQwRy9FQkhUdlA3eENtNGJ3R3V2VDVzN3RTUHkyNmhPb1Nrc3dmT0l6RllLa1NsV0swS3NYY1BIa0FkeStlUjBBNE5ObkNOU3FVbHkvZGhGcmw3NkpEbDQ5TVdEVWsralV0YmZPNXladjM3eU83THZwY0c3UlZoc2tkUkVFQVhGUkVjakx5Y0xybjY3Qnh0V2ZJZWxPREtSU0djd3RyR0JpWmw1cDI4cTBkTytBWG9QMStMdGZ3OXMyV1JscE9MQnRQUXJ5Y3JRVE8xM3pQWUZydmlmUTByMGp2SG9OUkFldm5uQnUwYWJPSjBZN2ZjNFhrMGIxcVA1QW9vZnd6aVFSVVRVRVFVQmljZ2JDYjhVaS9NWnRoRVhHSVRwV1dlMU1xaEtKQkc3TzltamIya1ViR3R1MmNvR2pndzJrbkNHMVVTc3BLY1cwRnovQjcrdlh3YzYyOHVlMWlKb2JsYW9VeXhmUFFVNVdKbng2RDhhc1JSOUFLcFdpdUtnUVVlRkJDTGx5RG1FQmZ0cVpqTnQyOU1LWXFjL0R2YU0zZ0xMaHZnZTIvNHlrTzJWM2JzMHRyTkM1ZXo5MDhPcUoxaDZlMmp1OXY2MzZHT0dCbHpGeDVzc1lNbTZhOXZ4ZnZUMFg2U21KZVBHZFpRaTdkaEhYci9raE56c1RQUWFNd014WDNrTnBTVEdPNzkyS3M0ZDNRYTFXUVNhVG83MVhEM1R3Nm9HVzdqUUM0YnNBQUNBQVNVUkJWQjNoNk5wS3V6eUhyanVUQjdadmdGdHJEM1RyTjZ4R2Z4NjUyWGV4L0szbllHQm9pTTkvM0YxaHZ5QUl1SDN6T3E2ZVA0YkFpNmVnVXBYQzNza056LzNmeDdDeXNZZmZxWU80ZFBwd3VWbGlqVTNONE5iYUE4NHQyc0RleVExV3RnNnd0TEdGbWJrRkZKWTJrTW4xdTFlVWxwR0JlYSs4aGwyL2ZBNERBOTVuSXYwd1RCSVJQYVJVcGNhTlczRUlEbzlHK00zYkNMOFppK3pjL0dyYldWc3AwTGxERzNoMmFJM09IcTNSM3QwTnhzYVAvMWtYRXNlcW4vNkNhNHYyZUhiNlUyS1hRdFNnWER4eEFCRkJsekYzOFdlUVNLVDQ0L3RsQ0F2MGcxcWxBZ0RJNVFidzZqMElBMGROMGptY1ZSQUVCRjgraDlNSC80SXlMa3E3M2IyVEQxNSs3MHZFUjkvQUQxKzhCV05UTTN5NGVvdjJEbjVPVmlhV3ZUa2JhclZLMjhaTVlZbE9QcjNSYThnWWJXQUZnTHZwS1RoemVCY0NmRTlxaHlZRHdQUVhGcVBQdmVWSWRJWEo2cWpWS2l4N2N6YmtjZ05JNVhMazNNMUFTWEVSdXZUb2o3bHZmZ2FnYklJdDMrUDdrUkI3QzdjanI2TWdyMnhVaTRtcE9RWTlNUVhEeHMrbzhKeGtmUFFOaEFYNDRWWllJSlN4VWVWK3h2dGtNamsrV0wyNXlqdTF1bXpkc1J1SkNWRjQ2NVVaZXJVakFqak1sWWdJR2tGQVRLd1NBYUczRUJBU2llRHc2R3BuVnBYTHBmQm8yNklzUEhxMFFxY09yZUZvWjgwMUdadVJDYVA2NDVQLy9ZNm5uM29Tc2tvV1ZTZHFqdnFQbklnK1E4ZENKcE5ydnc4TDhFT2JEbDNRdGU5UWRPczdGS2JtRnBXMmwwZ2s2TnAzQ0xyMkhZTG9HeUc0Y3VZZkpNWkhZKzRibjBJbWs2T2xlMGU0ZC9TR1o3ZSs1WWFDQzRJR0pxWm1LQzB0UWJkK3crRFRad2pjTy9sQUtxMzQzTG0xblNPbVBMY0lFNTk5R1RkRC9IRXJMQkNtWmdwdGtIeFVNcGtjNXBiV1NJeUxCbEMyam1SSDcxNlk4dHhyMm1OTXpCUzRFZUtQdUtod0dCb1pvNU5QYjNqMUdnU2ZQb08xZDBVZjF0SzlJMXE2ZDhUWTZmT2dLaTFCWXZ4dEpDZmNSbHBTQWpMVFU4cUcvTHExMFR0SXF0UnE3RGx3Q0YrOE8vZVJmMlpxM25obmtvaWFIVUVRa0ppU2lZQ1Ftd2dJalVSZ1NHUzFkeDRkN2EzUnFYMXJkRzdmR3A0ZFdxTmRhMWNZY3AzR1p1L2R6My9DOEdHak1IN01TTEZMSVdyUWlnb0x0TThCMW9XQ3ZCd1ltNXBYQ0lySkNiR3dzckdIc2FsWm5aM3JVUWlDQUkxYURhbE1wdk1pWTBacUVvb0s4K0hzMWdaU0VTOUdIVHA2SEtmUG5NRFhINzhpV2czVXVERk1FbEd6Y0RjckZ3R2hrV1VCTXVSV3RjdHp0RzNsZ2g0KzdlSFZxUzA2ZWJTR25ZMWxQVlZLalVsb1JBeFdyTnVKUDM1ZXAvUHVCeEZSUTZYUmFERDdwWVY0YitFTWRPblVSdXh5cUpIaU1GY2lhcExVYWcxQ0k2SngwZjg2cmdiZFJHeDhVcFhIT3puWW9JZDNCM1QzYm85dVh1MWhiYW4vREgvVS9IaDFhZ3RYUnl2czNMc2ZUei9WT0JhUkp5SUNnSjE3OXNQVjBZcEJrbXFGWVpLSW1vekN3aEpjRFlxQTc1VlFYTG9XanB5OHlvZXVXaXJNME4ybkE3cDdlYUM3VjN1NE9IR2habm8wcjc4d0ZZdVdyTUdJSVlNNXN5c1JOUXJwR1JuNDQ2K2QrT0dyeFdLWFFvMGNoN2tTVWFPV21aVUQzeXZYNFhzbEZBR2hrU2d0clRqREhRQVlHeHZCeDlNZDNiM2JvNGQzZTdScDVjTGxPYWpPYlByekNHSVNzckRza3cvRUxvV0lxRm9mZnI0YzdpMnM4ZnpUVDRoZENqVnlESk5FMUtnSWdvQjRaWW8yUUlaSHhsWjZySnVMUFFiMDhrTC9ubDNRcVVOckdNZzU0eVk5SHFXbEtpeGFzZ1lUeG8zSGxBbmp4QzZIaUtoU2V3NGN3c0VqaC9IRGwyOXlYVW1xTmY0R0VWR0RKd2dDSXFNVGNNWTNFQmV1aGlBaE1VM25jUktKQkozYXQ4YUEzbDB3b0ZjWHRIUjE1RklkVkM4TURPVDQ5TzE1ZVAzOTFlalNxU004M051S1hSSVJVUVczb21Pd2FjczJyUDFxTVlNazFRbmVtU1NpQmlzcEpRTW56dnZqeEJsL3hDZW02anpHME5BQVBYMDZZRUJ2TC9UcjBSbldWb3A2cnBMb1grZjhnckh1OXdOWXQyb0Y3TzFzeFM2SGlFZ3JMVDBEcnk1K0I0dm1Uc0xnZmo1aWwwTk5CTU1rRVRVb09ibjVPTzBiaEJQbnIrSjZ4RzJkeDFncXpOQy9WeGYwNzlVRlBYMDZ3TmpZcUo2ckpLcmNqdjJuY2VUVU5meXc4bXNvRkp3Vm1JakVsNXViaDRYL2VRL2podmZBakVuRHhDNkhtaENHU1NJU1hYRkpLZno4dzNEODdGVmNDUXlIU3FXcGNJeUZ3Z3pEQjNURDhJSGQwYmxqRzY3cFJ3M2FUNy92UTNERUhheGN0cFNCa29oRWxadWJoLzk4K0NtNmRtcUpCYzlQRXJzY2FtSVlKb2xJRkJxTkJzRmgwVGh4N2lyT1hneEdmbUZSaFdPTURBMHdvTGNYUmczcGhaNCtIU0dYTTBCUzQ2QVJCUHk4K1FEOEFpT3hhdm5uSFBKS1JLSklTOC9BV3g5OGduN2QydU9sNXlaeUZuT3Fjd3lUUkZTdjdtYmw0dERKU3poMDdDS1MweklyN0pkS0pPanUwd0VqQi9mQW9MNCtNT1VRVm1yRWR1dy9qZDJITHVETHp6N2lwRHhFVks5dVJjZGd5V2YveGJUeGd6QjkwbEN4eTZFbWltR1NpQjQ3UVJBUUdoNkRmVWN2NE55bElKM0RXRHUwYTRHUmczcGkrS0R1c0xHeUVLRktvc2ZqbkY4d1ZxL2ZnWGx6Wm1IS3hQRmlsME5FemNEZit3OWgweC9ic0hqQmRFNjJRNDhWd3lRUlBUYjVCVVU0ZHVZcTloKzlnTmc3eVJYMk85aFpZY3pRUGhnNXRDZGF1amlJVUNGUi9WQW1wV1BweWsxd2NuTEY0a1VMWUdmTFlhOUVWUGZTTXpLdytvZjFTRTVXNHRPMzU4SFZpZi9XME9QRk1FbEVkUzdxZGdMMi9lT0xFK2V2b2Fpb3VNTCtYbDA3WWZMWWdlalQzUk15R1orRHBPYWh0RlNGYlgrZndKNGpGekQ3NmVtWVBtVVNKNUlpb2pxaDBXaXdjODkrL1BIWFRrd1pPeERQUGpXUzYwaFN2V0NZSktJNlVhcFM0N1J2QVBZZHVZRHd5TmdLK3kwVVpoZzN2QzhtakJuQUs2WFVyQ21UMHJIMjE5MVFwbVJoMW95cEdETnlPT1F5bWRobEVWRWpwRktyY2ZURUtXemRzUnV1amxaNC9jVnBmSStsZXNVd1NVUzFVbGhZZ2tNbkxtTEgvdE5JeThpcXNOK3pReHM4K2NRQURPM1hGWWFHQmlKVVNOUXdoVWJFNEk5ZHh4Q25UTWZrQ2VNd2VzUlEySFA0S3hIVlFGcEdCbzZkUElNOUJ3NmhUUXNIeko0NkdsMDZ0Ukc3TEdxR0dDYUo2SkZrNStaano2RnorUHZRT2VUbUY1VGJaMnhzaEZHRGUrTEpKd2JBdmJXclNCVVNOUTZSMFhkdzhMZ2Z6dm9Gd2NPOUhZWU5Ib0R1UHQ1d2MzVVJ1elFpYWtBU2xJa0lDQTdCNlhPK3VCVWRoU0g5dW1MQ3FINW83OTVDN05Lb0dXT1lKQ0s5SktkbFl0ZitNemg0L0NLS1Mwckw3WE93czhMMGljTXdkbVJmbUprWWkxUWhVZU5VVWxLS1M5ZkNjZEgvT2dKQ0lpR1J5dUhkMlJNdFc3aWhwWnNyM0Z4ZFlLRlF3TlRFQkNhbUpqQ1E4M2tvb3Fha1ZLVkNZVUVoQ2dvTGtaT2Jpd1JsSXVJVGxJaS9rNENRc0hBSUdoVzZlN2RILzU1ZDBMZUhKMGY3VUlQQU1FbEVOUklibjRUdGUwN2k1SVZyVUt2TEwrM1IyczBKenp3MUFpTUc5b1JjemdsRmlHcExFQVFvazlJUkZua2JDY3BVeENlbVFwbVVqdno4UWhRVUZxT2dxRkRuRWp0RTFIako1VktZR3B2QTFNUUlabVltY0hXMlEwc1hCN2k1T3FCeit6WndkYmFEUkNJUnUweWljaGdtaWFoS042UHVZUFBPZjNEeDZ2VUsrenc3dE1Hc3AwYWliOC9Pa1BJTmpvaUlpS2haNFJnWkl0SXBYcG1DWDdjZHdqbS80QXI3K25UM3hLeW5ScUpMcDdhOFNrcEVSRVRVVERGTUVsRTVLV2wzc1huSEVmeHo2Z28wd3I4REY2UlNLWVlQN0k2WlUwYWdiU3RPREVKRVJFVFUzREZNRWhHQXN0bFp0KzQraHIxSExxQzBWS1hkTHBGSU1ISlFEenovekRpdVhVVkVSRVJFV2d5VFJNMWNRVkV4ZHV3N2haMzdUcU9ncUxqY3Z2Njl1dURGV1JQUXBxV3pTTlVSRVJFUlVVUEZNRW5VVEtsVUd1dzdlaDViZGh4RmRtNSt1WDNlbmQzeDhxeEo2Tnl4dFRqRkVSRVJFVkdEeHpCSjFBd0ZoMFZoellhZGlMMlRYRzU3dXpadWVHbjJCUFRxMnBFVDZ4QVJFUkZSbFJnbWlacVI5TXhzL1BUN1hwdzhIMUJ1dTV1TFBlWS9NdzVEQm5UakVoOUVSRVJFVkNNTWswVE5nRXFsd2U1RFovRDdqaU1vTEN6UmJqY3pNY2JjWjhaaTh0akJrTXVsSWxaSVJFUkVSSTBOd3lSUkV4Y1FHb252ZnQ2TnVJVHlRMXBIRCttRkJjOVBnbzJWaFVpVkVSRVJFVkZqeGpCSjFFU2xaV1poM2NhOU9PTWJXRzU3bTViT1dQenlkSGg1dW90VUdSRVJFUkUxQlF5VFJFMk1JQWc0ZHVZcTF2NjZHL2tGUmRydFppYkdtRGR6SENhUEhRU1pqRU5haVlpSWlLaDJHQ2FKbXBEMHpHeXMrdWt2K1BtSGxkdk9JYTFFUkVSRVZOY1lKb21hQUVFUWNQTDhOWHozODI3azVoZG90N3M0MmVIZFJUUGgwN21kaU5VUkVSRVJVVlBFTUVuVXlOM055c1dxOVR0dzRYSkl1ZTFUeGczQ3k3TW53dGpZU0tUS2lJaUlpS2dwWTVna2FxUUVRY0FaMzBDcytYa1hjbkx6dGR1ZEhHenczbXZQb21zWER4R3JJeUlpSXFLbWptR1NxQkVxS2lyR21nMjdjUFRNbFhMYko0MFppQVhQVDRJcDcwWVNFUkVSMFdQR01FblV5TVRHSitHemJ6YVZXemZTMGQ0YTd5eDZGajI4MjR0WUdSRVJFUkUxSnd5VFJJM0lrVk9YOGUyR25TZ3VLZFZ1R3pPME4xNS9hU3JNVEl4RnJJeUlpSWlJbWh1R1NhSkdvS2lvR0d0KzNvV2pwLzhkMW1wa2FJQTNGMHpIRThQNmlGZ1pFUkVSRVRWWERKTkVEVnhzUWpLV3J0aUkyQWVHdGJaeWM4Sm43OHhENnhaT0lsWkdSRVJFUk0wWnd5UlJBM2JHTnhCZmY3OE5SY1VsMm0xamh2YkdteTlQNDVJZlJFUkVSQ1FxaGttaUJrZ1FCR3plZVJTYi9qeWkzY1poclVSRVJFVFVrREJNRWpVd0pTV2xXUEhETnB3OEg2RGQxc0xGQVorL094K3RXenFMV0JrUkVSRVIwYjhZSm9rYWtMdFp1ZmpvNjE4UmZ2TzJkbHNQNy9iNDlKMTVVSmlaaWxnWkVSRVJFVkY1REpORURjVHQrQ1FzV2JZZUtXbDN0ZHNtalJtSTExK1lDcmxjS21KbFJFUkVSRVFWTVV3U05RQ1hBOEt4ZE9WR0ZCYVdUYlFqbFVpd2NQNFVQRFZ1TUNRU2ljalZFUkVSRVJGVnhEQkpKTEtUNXdQdzVYZGJvRlpyQUFDbXhrYjQ1TzI1Nk5QZFUrVEtpSWlJaUlncXh6QkpKS0lEeHk1aTlmb2RFQVFCQU9Ea1lJTXZQM2laRSswUUVSRVJVWVBITUVra2tqLzNuY1Q2My9kcnYyL2R3Z25mZkxZSXR0WVdJbFpGUkVSRVJGUXpESk5FOVV3UUJQeTI3UkQrMkgxY3U2MmpSeXQ4L2RFQ1dDak1SS3lNaUlpSWlLam1HQ2FKNnBGR0VQRDlyN3V4NS9CNTdiYXVYVHl3N0lPWFlHcHNKR0psUkVSRVJFVDZZWmdrcWllQ0lPQzduM2RpM3orKzJtMzllM1hCcC8rWkMwTkRBeEVySXlJaUlpTFNIOE1rVVQwUUJBSHJOKzh2RnlSSER1Nko5MTZieFRVa2lZaUlpS2hSWXBna3FnZWJkeDdGWC90T2FiOGZOYmduM3YrL1daQktHU1NKaUlpSXFIR1NxUEpqQkxHTHFLMzh3aUxzMkhzS0Y2NkVJakVsQTBWRnhXS1hSRVJObkxHeEVWd2NiVEd3dHhkbVRCNE9NeE5qc1VzaUlpSWlxbGVOUGt4ZUM0bkUvMzdZaHBTMHUyS1hRa1RObEtPOU5kNVo5Q3g2ZUxjWHV4UWlJaUtpZXRPb3crUzFrRWk4L2RrUFlwZEJSQVFBV0xsMEVicDdNVkFTRVJGUjg5Qm93MlIrWVJGZWVQTXI3UjFKQjNzN3ZQcmlQSFQxNmdKYkcydVJxeU9pcGk0ajh5NkNRcTlqM2M4YmtaYWVEcURzRHVXdmE5N25rRmNpSWlKcUZocnQ3Qjg3OXA3U0JrbDdPenY4dHU1YmpCZ3lpRUdTaU9xRnJZMDFSZ3daaEkwL2ZndDdPenNBUUVyYVhlelllNnFhbGtSRVJFUk5RNk1Oa3hldWhHcS9YdmpTUEZnb0ZDSldRMFRObFlWQ2dZVXZ6ZE4rNzN2MXVvalZFQkVSRWRXZlJoc21FMU15dEY5Mzllb2lZaVZFMU56NWRPbXMvVG94SlUzRVNvaUlpSWpxVDZNTmt3OHUvOEdoclVRa0pqdGJHKzNYaFlVbElsWkNSRVJFVkg4YWJaZ2tJaUlpSWlJaThjakZMb0NJaUlqS0V3UUJDVWxwQ0krTXhaMkVGTVFucGtLWmxJNzhna0lVRkJTanNMZ0lLcFZHN0RLSkdoeTVYQW9USTJPWW1ockJ6TlFFcnM1MmFPbmlnQlp1anZCczN4cHV6dmFRU0NSaWwwblVaREJNRWhFUk5RQWxKYVh3OHcrRG4zOFlBa0lpSVpISjRkM1pFNjFhdHNESTRkM2g1dW9DaGNJY3BpWW1NRFV4aFZ3dUU3dGtvZ1pIcFZLam9MQUFCWVdGeU0zTlE0SXlFZkVKU3ZpSDNNRnYyNDlDMEtqUTNhczkrdlhzakg0OU84UFEwRURza29rYU5ZWkpJaUlpRVVWRzM4SEI0eGR4NW1JUU9uaDRZT2lnZ1pqNzNBdHdkWEVXdXpTaVJrY3VsOEZDb1lDRlFnRW5Cd2Q0dUxjdHQxK1ptSVJyUVNFNGVQSUNWcTNmZ1NIOWZEQmhWSCswZDI4aFVzVkVqUnZESkJFUmtRaENJMkt3WmVjeHhDZW1ZOHJFOGZoOS9jdmxKbk1pb3JybjZ1SU1WeGRuVEJvM0Jta1pHVGgyOGd3KytkL3ZhT1ZxaDluVFJzT3JVOXZxT3lFaUxZWkpJaUtpZXFSTVNzZmFYM2REbVpLRldUT200WW1Sd3lDVGNjZ3FVWDJ6dDdYRnJCbFQ4Y3pVeWZqbnhHbXNXTGNUcm81V2VQMkZxWEIxdGhPN1BLSkdnV0dTaUlpb0hwU1dxckIxOTNIcy9jY1hzNStaanE4blQ0SlV5a25WaWNRbWs4a3dmc3hJakIwMUhEdjM3c2VpSldzdytZa0JtRFYxRkF3TStGR1pxQ3A4RnlNaUluck1sRW5wV1BqK2F0eE95TWJHSDlmaTZhY21NMGdTTlRCU3FSUlBQelVaRzM5Y2k1aUVMQ3hhc2diSzVBeXh5eUpxMFBoT1JrUkU5QmlkdlJpRTE1YXN4c1R4RS9EZlQ1Ynd1VWlpQnM3TzFnYkxQdmtBRThhT3crdnZyOFk1djJDeFN5SnFzSGp2bm9pSTZESFpzZjgwL2o3c2k1VmYvcmZDckpKRTFMQk5tVGdlWFR3NzRZT2x5NUNjbG9rWms0YUpYUkpSZzhNN2swUkVSSFZNSXdqNDZmZDlPSExxR3RhdFdzRWdTZFJJZWJpM3hicFZLM0Q0MURYODlQcythQVJCN0pLSUdoU0dTU0lpb2pxMllmTitCRWZjd1E4cnY0YTluYTNZNVJCUkxkamIyV0xkeXE4UkhIRUhQMjgrSUhZNVJBMEt3eVFSRVZFZDJySC9OQzRIM3NMS1pVdWhVSmlMWFE0UjFRR0Z3aHdybHkyRlgyQWtkdXcvTFhZNVJBMEd3eVFSRVZFZE9lY1hYUGFNNVBMUEdTU0ptaGlGd2h5cmxuK08zWWN1Y0ZJZW9uc1lKb21JaU9xQU1pa2RxOWZ2d1BKUFArVFFWcUlteXQ3T0ZsOSs5aEhXck4vSlpVT0l3REJKUkVSVWE2V2xLaXhkdVFuem5wdk55WGFJbWpnUDk3YVlPK2RaTFAxbUkwcExWV0tYUXlRcWhra2lJcUphMnJyN09KeWQzREJsd2ppeFN5R2llakJsNG5nNE9ibGkyOThueEM2RlNGUU1rMFJFUkxXZ1RFckgzbjk4OGVhaUJXS1hRa1QxYVBHaUJkaHo1QUtIdTFLenhqQkpSRVJVQzJ0LzNZM1p6MHlIbmEyTjJLVVFVVDJ5czdYRjdLZW5ZKzB2dThRdWhVZzBESk5FUkVTUEtEUThHc3FVTEV5ZlBFbnNVb2hJQk5PblRJSXlKUXVoRVRGaWwwSWtDb1pKSWlLaVI3UmwxM0hNbWpFTlVpbmZUb21hSTZsVWlsa3pwdUtQWGNmRUxvVklGSHozSXlJaWVnUTNvKzRnUGpFZFQ0d2NKbllwUkNTaU1TT0hJelloRFpIUmQ4UXVoYWplTVV3U0VSRTlna01uTG1MS3hQR1F5V1JpbDBKRUlwTExaSmd5Y1R3T0h2Y1R1eFNpZXNjd1NVUkVwS2VTa2xLY3VSaUUwY09IaWwwS0VUVUFvMGNNeFZtL0lKU1VsSXBkQ2xHOVlwZ2tJaUxTazU5L0dEcDRlSEFHVnlJQ0FOamIyc0xEdlIwdVhRc1h1eFNpZXNVd1NUVjJlTWR2K1BDbEozRjR4MjhOdXMrR1RxMVdZY3ZhL3lMbzBsbG8xR3FkeHhUazVXTGJqMTloeHk4cnRkdVNsWEZJdUgycnZzcXNrZXZYTHVLYTcwbTkydVRuWnNQdjFFRUUrcDErVEZVUlBYNSsvbUVZT21pZzJHVVFOU3FSMXdNUWN5TlU3REllbTJHREIrQ2kvM1d4eXlDcVYzS3hDMmpvOG5LeWNPSFlYb1FGK0NFdFdRbU5SZzB6YzB1MGFOc2VrNTVkQURzbjF4cjNsWldSaW9zbkQrSldXQ0RTazVVb0tTNkN1WVVWMm5Ub2dpSGpwcUZGbS9ZMTdrdXRWdUdUVjZhaXVLZ1FUcTZ0OFBaWFAxZDVmTWpWODlqODNSY0FnQWt6WDhMUWNkTXJQVFlqTlJGZi9tY3VBS0QvaUlsNGF1N3JBSUFMeC9haXBMZ0l2c2YzWWR5TStSWGF2VDFuZEkxcS8yYkx2ek9lVmRkblV4VG9keHJCVjg1QkdSOE43MTY2UDR4cU5Hb0VYRHdGbVV5T0dTLytCMnFWQ2h0WGZZcTdHU2tZTWZFWmpKbzhHOUlHOEp6V3ZqOSt4TjMwRlBRWU1LTEdiYkl5MHJCNzQzZXdjM0pGdDM3RHNQTzNOUUNBS1hNV1FtNWcrTGhLSmFvemdpQWdJQ1FTYzU5N1FleFNpQnFWWDcvNUNGYTI5bGl5OHZjNjdmZk1vWjJJQ0xxTVZ6LzhSdWYrOC8vOGplQ3I1ekYreGd0bzA2RkxuWjc3UWQxOXZQSDcxbTBRQkFFU2llU3huWWVvSVdHWXJNS040S3ZZK3VPWEtNelBLN2M5TnpzVDRZR1gwSHZJRXpVT2s4Ziszb0tUKzdkRHJWYVYyNTU5TngxQmw4NGc1TW81VEhuK05mUWJQcUZHL2Nsa2NyVHQ2STJJb010SVZzWWhMeWNMNWhaV2xSNS82M3FBOXV2bzhPQXF3K1NEVncwOXVuVFRmdDF2K0hqNG5UcUUvaU1tMXFqR21uZ2NmVDZLZDU5L29rNzc2ejNrQ1V5Yi82Yk9mZWVPN0FZQWpKa3lwOUpBYUdCb0JBRGEzeGVaWEk1WkM5L0hsdStYNGZqZXJiZ1ZIb1E1aXo2RXBZMmR6dlkxRGZZMTllQUZnTnFTM0Z0Q1FTS1JRSzFTb1NnL0Q4Rlh6dUZPOUEzTWYrc0xXTm5hbHp0KzZXdFBJemY3YnAyZEh3QVVsdGI0OVB1LzZyUlBhajRTa3RJZ2xSdkExY1ZaN0ZLSTZweEdvOUY3cVp1YXRCRUVBUnFOK3JGY0NFMU51b1BvR3lHVjd2ZS9jQUxLdUNqSURSL3ZCVXMzVnhkSXBISW9rOUxoNW1KZmZRT2lKb0Joc2hLM3dnS3djZlduVUt0VnNMUzJ3OUJ4MDlDMm96ZmtCZ2JJU0UxR2VLQWZETzk5NEsrT1JxM0dzVDFiQUFDZHUvZEhqd0VqNE9EYUV1clNVa1RmQ01IeHZYK2dNRDhQZTM3L0htNnRQZENpYlljYTlkdkJxd2NpZ2k0REFLSWpndUhUWjBpbHgwWStFQ1pqYm9aQ282NzhIL1Q3WVZJaWthQmRwNjdhN1JPZlhZQ0p6eTZvdHE3ZVE1N0E4SW5QMU9obnFHbWZqNXRHbzZtWC9zSURMeU14UGdiT0xkcWdhNy9LbHhNd2VPQjNTNjFTUVNhWG82VjdSeXorNGdmOC90MFhpSTRJeHVXelJ6QjZ5cHdxNjdCM2NnTnFjWEUwTFNuaDBSdFhRdnQ3SjVTRjVObXZmUWo3M1c0NHNXOGJUdTdmanFuei9rOW5PM3RudHpvNS8rUDRtYWg1Q1krTWhaZG5wenJ0TXlvOEdINm5EdUoyNUhYazVXUkJLcFhCeXNZT250MzZZdEtzVjJyVXg4MVFmMXk3Y0FKeFVSSEl5Y29FQU5qWU84R3pXMThNSFRjTlpnckxHdGRUbDMxVmRuSHJ3WXRVTmJrQU5ucktISXgrNnQ5LzgrcXJUWFh5YzdOeDlzaHVoQWY0SVNNdEdZSWd3TTdSQmQ2OUJtSEl1R2t3TWphcHRHM0F4VlB3TzNVUWlYSFJLQzB0Z2JXdEk3eDZEY0NJU1ROaFltcXVzMDFkdmpaQTJYdE16TTBRUkFSZFFVVFFGWXlaK2p5NjlxMzg4NFErYllLdm5FTlVXQ0FBUUNNSUVBUUIrYm5aMkwzeDIzTEhXZHM1YWo4M1ZQY2E2WHR4TXpFdUdzcTRLRGk1dGRackJOaWo4dTdzaWJESTJ3eVQxR3d3VE9wUWtKZUxyZXUrZ2xxdGdsc2JEN3o4N2xjd05WZG85enU2dG9KbnR6NTY5YW13dE1Hc2hVdlF6dE9uM0hiWDF1M2czc2tiMzM3eUdqUWFEYzRlMllYWml6NnNVWjhlWGJwcnY0NEtyenhNWnFRbUlTTTFDWEs1QVZTcVVoUVhGU0loOWhaYXVuZlVlWHpNelZCdGJTWm11dC9NcW1KaVpnNDdSeGU5MjRtcHVqZW45K2VOaDBwVml2Zi90MUd2b2MwUE83Wm5Nd0JnM05NdlZEa0VSaXFWYWwrdjB0SVN5T1JsZjFWTnpTM3c4bnRmNHZLWkl6VzZpLzJmNVQvVmF1aG9YZC9oQktCZFJrRVF5Z0szUkNMQkU5UG13c210RFRwMzcxdHB1L2RXMU0xenRZL2paNkxtNVU1Q0NscTFiRkVuZmFsVkt1ejhkVFg4THh3SFVIYXhSV0ZoRFkxR2c0elVKSVQ2KzFZYkp0VXFGVGFzV0lMb2lHQUFaUmVqekMyc1VKQ1hneFJsSEZLVWNiaDI0VGhlL2ZDYnNndE05ZFRYZmJZT0xpZ3BMdFNPTUxCMXFQejlRV0ZwRFVNajNlSHJ3ZmRoTWRyb2toZ1hqUTBybGlBdkp3c0FZR0ZsQTVWS2hlU0VXQ1FueENMdzBta3MvSEFsRkpiVzVkb0pnb0J0UDM2bGZYYmMyTVFVcHFibXlFaE54SmxETzNIZDN4ZUxQbDRGaGVXL0V6elY5V3R6K2ZSaFJBUmZ3YTJ3UUJRWEZUNVlYWjIxaVkwTWc5K3BRK1cyRmVUbFZ0alcyc096M0VWb0UxUHpDdUUwNk5KWkZCYVVIeWxXRStmKytSc0EwSGZZT0wzYlBvcVdMZHlRb0V5dGwzTVJOUVFNa3pxYzJMY1ZlVGxaTURJMndidzNsK3IxeHFLTFJDckY2NSt1Z1kyOWs4NzlycTNhb1YzbmJvZ012WWFZbXpWL2NOdlJwU1VzYmV5UW5abU9xSWlnU28rN2YxZlN6c2tWZDlOVFVGeFVpS2p3SUoxaE12dHVPakpTa3dBQUhwN2RLdXh2amtwTGlxRlNsVTMxcmU4VjN3ZGQ5L2RGd3UxYmNPL2tnMDQrdlFFQWQySnV3c0dscGM0cjE0YkdKbERsbFVKVldnS1ltS0lnTHdkM00xS1JsWjRLalZxTlEzLytncnNacWVqV2J4aTY5T2oveUhYVkpZMWFqWGZuanEzUnNla3BpWlVHdXhXYmpqU0laMEtKZElsUFRNWEk0ZDJyUDdBR3RxNzdFaUZYejBOaGFZMXhNK2JEcDg4UUdCb1pBd0NLQ3ZJUkgzMmoyajVLU29vUUhSR01kcDVkTVdMU1RMaDM5SVpVSm9NZ0NMZ1o0bzgvMTY5QVRsWW10cTM3Q205OC9uMjk5WFhma3BXYkVIVHBEUDc0WWJuMis4bzhPZnRWZE8wN3RFYjkxbmViaDJuVWF2eiszUmZJeThtQ2syc3J6RnIwQVp4YnRBRUFSSVpldythMVh5QXRLUUVIdDIvQXpGZmVLOWYyOU1HL0VPaDNHZ2FHUnBqeHdtSjA3VGNNRW9rRXQ4SUNzSG50ZjVHZWtvaWR2NjdHL0xlKzBMYXA2OWZtL3ZQcUVva0VyZHA1SWk2cStsbEk5VzN6NU94WDhlVHNWd0dVUFRyMHl6Y2ZvbnYvNFhqMjFmZTF4N3p6M0JnWUdCcVhhMmR1YVlXcDg5NG90eTBxSWxqdk1KbDlOeDJCbDhvQys5NHQ2N0IzeTdwcTI3ejR6akowOU82bDEza2UxTkxORmFmT2hEMXllNkxHaG1IeUljVkZoYmg4NWdnQVlOQ1lLWlUrazZZUGlVUlNhWkM4ejhHNUJTSkRyeUUvSjF1dnZ0dDM2WUdyNTQ0aUxTa0JPVm1ac0xDcU9FMzkvZWNsWFZ1NVF5YVRReGtYaGFpSVlKMURVY3M5TDltWllSS0E5cGxacVV3R1kxT3pSK3BEclZMaHdQYWZJWkZJTUdsVzJiRGVrdUlpL0xicUU2alZhc3gvNjNPWW1Ka2pPek1kMlpscHlNcElnL3BlZ0YyNzlBM2taR1dpdEtSWVo5ODJkbzZWaHNtVkg3eFNxMkd1ZXBOSXFoMk9LbWcwU0U5SmhGUW1nNjFESmMrY1ZYTFg5bFpZQU53N2RTMzNiRTVHYWhJTy8vVXIrbytjQ1BkT1BqcmJYVHA5R09ZV1Z1alV0WGZOZmc2aUtpaVQwdUhtV3Z2UkYzNm5EaUhrNm5sWVd0dGgwY2VyS3J4UEdKdWFvYjFYajJyN2tVcGxtRHhuSVFhT25seHV1MFFpUVVlZlhuaHEzdjloODNkZjRNN3RTQ1FyNCtEazJxcGUrbXJxNHFJamtKR2FDQUNZdFdpSk5rZ0NRSHV2SGhneWRocU8vcjBaNFlHWHk3VXJLc2pIeWYzYkFRRGpuMzRCM2ZvUDErN3o2TndkVTU1N0RkdCsvQXJoZ1plUmRPZTJ0dCs2Zm0xOGVnOUdwMjU5ME1tbk44d1VsalVhdGZFb2JlNVR4a1VCUUxuZjg5S1NZZ2lDb0wyQW9vLzdJNFllOUdBOTMydzVobU4vYjRGYXBZTEMwZ2JHcHFaVjlwZWJmUmRGQmZrd3FPVkVjRzZ1TGxBbXBkZXFENkxHaEdIeUlUZEQvTFZETjNvTnJyL2hjS3JTRWdDQW9iRisvNkIyOENvTGt3QVFIUjVVeG9tM0t3QUFJQUJKUkVGVTdrMEpLQnRLY3l1ODdIa0Y5MDQrTURGVFFCa1hoZGpJTUtqVktzaGs1WDhGN29kSm1WeGVZY2F6QTlzMzRPemhYUURxYmtLV3V1aFRWVnFDdSttcHNITnlmU3l6cCtYbWxBM05zckN5ZWVUK3p4N1poWXpVUlBRWk9oYXVyZG9CS0J0Nms1dDlGODR0MnNMLy9ERmNPbjFZWjl1c3pEUllXdHZCeXRZZTFyWU9zTFN4aDdXZEE2eHM3R0ZsNjFEbGhZcTA1THAvUG5EUDc5OGpNcXpzQWtYMjNiSTN6Sy9mL1hjbTN1cUdveGJrNWVDVFY2ZkIxRXloMTlEVnM0ZDM0Y0QyRFpnMDZ4VU1mdUlwN1hiLzg4Y1FmT1VjV3JUdGdOYnRPeU0zS3hOV3RnN2EvY1ZGaFRpd2JUMGtFZ2srL201N2pjOUhWSm44Z2tJb0ZQby9BdkFnbGFvVXgvNHVHL1krYmY0YjFWNXdySXFSc1VtRmdQR2dEbDQ5dFYrbkp5dXJEQmwxMlZkVGQzOW9Ld0E0T0xlc3NOL2Evdi9adSsvNG1POC9nT092RzFtWHZXUktRb2k5VjVWU1c5VnVxVloxNkZEbDE5S3R1OVdoZXhyZFNtbFJlKzlOYlVLQ1NFZ2lpd3paODNMMysrUGtPTmxEVG5nL0h3OFA1enMrOTdtN3lIM2YzOC83OC81NEFCUUxlRTRlM2tOZWJnN1dHbHU2M0ZzOGs2TnRsNTZzV2pDSHpQUlVUaDdhWXd3bWEvcXpHZmUvdDh2Y1gxUG5GRGw3OGpBQS9vMnV6VGZPemNrR3dOcW05SG1scGVuZWY3aXhTRjNJMGYya0pDWnd6NEFSeHYyWFlxTTR0R3NqMWpZYVh2cDRkckZVNHh2OTg5TVhITjZ6dWRwVnhSM3M3Y25LeWluL1FDRnVFeEpNM3FBb1hkVEYzZE5rWGtkNmFnb0tCZGc1T04rVWdDVTJLZ0l3akI1V1J1TVc3VkFvRk9qMWVzSlBueWdXVEY0OEgyWWNXV3Zjb2gyMmRnN0c1VGd1UnB3bElLaUZ5ZkZGOHlVREdqVTNLUUp6cThyTHplR2JkNTRuS1NHMldPcE1UVW02WkxqejdPWlJ0Ym1TbCtLaTJiUnNQaG83Qis1LzZDbDBPaDNwVjVMWnNYWXhBTVBIVFNRakxaWDAxQlNjWGV2aDdPYUJrMnM5RnN6NkJJVlN5WXpmMTFiNVoyN0c3MnRxZk01a2FrcFNzU0kybFNscVUvUnpWWFFEcGFLNjNIc2ZPOWI5eTRaLzU5S3FZemVjM1R6UTYvVWMzck1GbFZwTnU2NjkrT1l0UXpyVjFJOW5HMitVSE51L25iemNITzRaT0xMTVFoaENWRlIyZGg2YUtsejhYaS9rNkg0eTBxN2c0ZTFIczdhVm00TmZXZGVQNUtzdExHNlp0dXE2ZXQ3WEFzanpaMDhXeSthSk9HMm9MaHJRdUxuSjl2QlF3M1ZHd3lhdFN2eWVWYXBVQkRadHpZbUR1NGdLUDEzaC90ektuMDFjVkFUbno1ekVXbU5yVXUraDZQckUycWJ5V1QrREgzN0crRGo0NEc0QVkwcXRYcTluNWtjdm9kUHB1Ry9VazlnN09xUFZGckRtNzEvbzFLTy84YWJ1OVlxQy91cStkeG9iRzdKelNzNGtFdUoySk1Ia0RlS2l6d1BnVmI4QmVyMmU3V3NXc1h2amNtUGhBSTJkUFIyNjlhWC95SEdsVmxxcnJFdHgwY1JjQ0FPZ1ZhZDdLbld1cmIwajN2NkJ4RWFHRXg1Nm90aitzRk5IQUhEejhNYlp6UU1ialIxS3BSS2RUa2Y0NlJNbXdXUldSaHFYNDZJQmFGUkhVbHd2eFVhUmxCQUxHQzdPYm9ia3E4RmtSWXROM09qWXZtMW90UVhvc2d2NVlQSVlrK1ZoMm5UcGFVek52TEhZd05JL3ZpTW5PeE50UWI3WkF2dkgvdmRPc1cxUFRuM2YrUGpqcWVPNGtuVEpaRlI1M2VMZlNVOU5Mckc5TWMrK2l0ckNFb1ZDUVVHK2FUQzVaOU1LYk8wZGFYdlh2U1VHejlZYVc0WSs4aXdMWnM5Zytid2ZHZi9TZEVLUDd1ZEswaVhhZGUyRm80c2JqVnEwWTgrbUZleGM5eSs5aDR4QnI5ZXpaOU1LRkFvRjNmc05xK0s3VUhsVDN2bWgxcDVMMUw3czNCdzBObVduekpYbmJQQWh3SkFPcVNzczVMOGQ2emg1YUM5cFZ4S3h0ckhGdjFFenV2Y2ZWbWF4bW9xS0NqZk11MVFvRlBnR05MNWwycXJyUEx6OWFORytLeUZIOS9Qdjc5OHlZZHJudUxnWlJpTVA3ZDdFNGQyYlVLcFV4U3JEeGwrOEFHQ1NGbnVqZXQ2R0FrOUpsMklyM0o5YjliUFI2L1dzV3ZnVEFGMTdEMGF0dmhhc0ZWV2p0YjloaWs1bVdtcXhpcStaYWFtVTVGSnNsREZMcGtoY2RBUXhGODdSc0drcjd1NDdGREI4RisvWnRJTDBLOGs4OWtMeDd6WmpNS211WGpCcG83RWhPMWRHSnNXZFE0TEpHMXhKdkFTQW5hTXppMy85MnBoQ1dpUTdNNFBkRzVkekx1UVl6Ny8xVmJXTDh3Q3NYdkFUZXIwZWUwZG5PbmJ2VituemcxcDJJRFl5bk9UTGNhUW1KNXFzMDFjMFh6S29wV0hlamJYR0Z0OEdRVVJIbkNFODlEaDloejFpUFBiQzJWUG85WWFLYk5XWkw1bVRsV2tjemJ1Unh0YStSdDZ6SXI0QmpXblJ2aXZob2NmcE0vVGhTcDBiZi9FODM3Mzd2M0tQMCtrS0FUaXdZMTJ4bjRmeVBESGxmV082c0pXTkJsczdCL1I2UGNtWDQ3R3l0bUZZR1ZVYWJlMGR5TW5PSkNzanZkamFpMFd5TXRKSXVoU0hYMkRURWdPd21wb3p1ZjdmUDNqOGhYZng5QTBvOTlpVGgvZVVPbEk1NXRsWFVTZ1VXRnBaazVlYmc3WWdIN1dGSmJyQ1FyYXNYRWhtZWlyZS9vRjRlQmRQR1FOb2QzZHZEdXhjVCtpeEE1dzZ2SmRkR3cxVitvcFN2d1k4OEJqSC85dkI1aFVMYU5lMUYzRlJFU1RFUk5LeXc5Mmx6OCs4Q1U2RWhOZmFjNG5hcDFSVy96OVZUS1RoWjhUWnpZT2ZQMytqMk0zQTZJZ3o3Tis2aGtlZWY0UFdsYnpKZUtPZDZ3MVRDWnEzNjFybWVzUzEzZGJ0NE9IblhtZitEeDl4OXVSaHZwcjJMTjM2RFNNKytqeW5UeHpFV21QTG1HZGZwVUdRNlpTUjFCUkQ0Rk5XVFFZSFoxZkFOSlcyUExmcVo3TjV4VitFaHg3SDN0R0ZQa1BHY0NrMmlweXNUQlJLSmR0V0c2WWVlUHMxTkRrbkp6dXpXTVhYMHB3NHVNdjQrSytabjlCcjhHaDgvQnN4ZGZwTXJLdzF4dS9HWFJ1V28xQW9USzU3cmxkWVVETWprMExjYVNTWXZFRldaam9BNTg4RWszSTVnVUdqeDlPeGV6OXM3UjI1SEIvTnhxWHpPSFZrSHdreGtheVlQN1BhYVpWN05xM2d6TlU3MUVQSFBsZWxOTHdtclRxd2ZZMWhBZmJ3MDhlTkFXbCtYaTZSVnl1dE5XNTVMVGdNYXRtZTZJZ3pSSjRMUmFzdE1ONkZpN2lhNG1wbGJZTmZCZGU2TE1uQm5SczR1SE5EaWZzcXUzNVhlWlFxRlU5Ty9hQks1K3AxK21KeldjcWkwK2txdlI2bFRxZWpXZXZPZlBiSE91UHlIajkvUG8za3kvRU1lT0J4NHdWRFNleWRYRWk2RkVkQ2JDUnBWeEpKdWhSSFVrS3N5ZDlGbGUzZStXNWhpUmNtTlRsbnN1aEdRMFZkUDFyNTJXdmpUUUpNYTQwdGViazU1R1JuWWU5b3labmdRMlNtcDlLZ1NjdFNBOGtpdzhkTjR1dTNubVB4YjErVG5abEJZTlBXeGprNE5obzdCbzEraXNXL2ZzWHllVE9OR1FYOWhqOWFxYjRMVVJhMVdrMTJUallPOWxXL01aYWFiRmc2WU8vbWxSUVdGdkxZQys4UTFMSURLcFdLQzJFaHJGb3doNFNZU1A2ZTh6bGU5UnRVT1RQaXdJNzFuRDUrQUF0TEt3WS8vSFNWKzF2VGJaWG1yNW1mR0t1KzNxaTBlZlcxZFU1SnJHMDBQUFBhSjZ4ZStCTTcxeTlsMitwL0FNTnlZQk9tZlZiaXZNWGNuQ3lBTW92T0ZHV2o1T2ZsVnFnZnRmSFpWTVdtWmZQWnRIdytTcVdTUnlhK2pyWEdscE5IOXJMbzV5K054N2g3K1JZck5PWHU1VnRzVHYyTjN5TkZqdTdkYW53Y0huS01NOEdIZVBybGowd3lyd3pGak03VHBuTVB2UDBEeWMvTExmYithN1dHckNHMXVucHpKbk95YzlESWxBcHhCNUZnOGdaRkZUUVQ0Mk40K0xuWDZkQ3RqM0dmVi8yR1BQN2llL3cwNHpYQ1EwOXdiUDkyQm8xK3F0UlJvL0tFaHg0M3BuNTB2S2NmN2NwWXhMNHNBVUV0c0xDMG9pQS9qNGpRRThaZ011Sk1NSVZhTFFxRmdrYk4yeHFQYjlTOEhWdFdMa1Jia0U5VStHa0NtN1lHREFFMFFNT3I1Y1p2ZDk3K2dlVmVOQ1JmanVmVGx4L0h5dHFHNlhPV1ZmbDlLUW9rait6ZFN0akpJOVJ2Mk1Ta2tFSkcyaFVTNDJOSVRMajZKejZHaEl1UkFQejZSY25yanRyYU8rTGZxRm14TlQyTEFsNkZRc0huZjI2bzloemZEeWFQSVNNdHBkb1Y3cTVuYStkQVdrb1NXWm5wMkRzNmMzaTNZWTI5dS9zTUtmZGNUOThBdXZZWnd0N05Ld0hvTmVRaGsvMmRldlJuNzVhVmhCNzdENERtN2JyZ0UxQjhmc3pOOU0zMHliWDZmS0oyZmZ6TmZMSnpjcW9WVE9abUd3S0s3TXdNWHZwNE5zNVgweVBCY01QdnVUZS80SXZYbnlZckk0MGQ2LzVsMVBncGxYNk9jeUZIV2ZhbkllWDZnU2RlcUhKQVd0TnRsYVdzOVIvTmZVNUpNdEt1c09TM3J3azlkZ0NsU2tYVDFoMkpEajlEUmxvS1AzN3dJb01mZnJiWStvYjZxNytqVmNyU3YwK1VWL2RWNVBkM2JYMDJsWFVwTHBwZEc1YWlVQ2dZOWZSTHhveW5wcTA3TXVRUlExVnplMGRubXJmdHdsZHZUaUF4UG9ZdjUyL2lpU252bDNoai9lRUpyMU9RYnhwY256bHhpS1JMY2JoNytaSVlIOE9FYVo4eCs1TlgrZm56YVl4L2FicHhiZTh0Sy85Q3FWSXhjTlFUN042d2pNMHJGL0xxako5TjF2RXNtc2R2WVZtOTc3cnNuQncwTnJkK3pRa2hhb29Fa3pkUUtKWG9Dd3Z4cXQvQUpKQTA3bGNvdUhmUWFNSkRUeGlLM29RZXArTTlsVTlOamI5NGdibmZmWUN1c0JDL3dLWThlTU42U3BXaFZsc1EyTFExWjRJUEVYNzZXcXBVMGZxU3ZnMkNUT1ozQmdRMU53aytBNXUySmpjbm0vaXI4MFdydXlSSXowRVBNdVRoWjZ2VnhxM2k1S0U5Z0tGUVFuVUQ3UFFyeWF5WVB4T1ZTczNvcDZlYUZFdVk5ZEhMcFk0aXV0Ynpva0dUbHJoNStPRG00VzM4MjlMYXhxU05JbmxYcStOWldsblhTTEVvcmRid0JWdVRxVDlGS1ZpWmFha2txUzA0ZFdRdlRxNzFhTk81UjRYT2I5RytLM3MzcjBTaFVCUkxYMVVvRkF3Yk81RlpINzhNUU84aGxVdC9yZ2x0Vzl3Njg1VkV6WE93dHlVakl4UFBldlhLUDdnVUNxVVNkRHE2OUxyUEpKQXNZbWZ2U1B0dWZkaTlZUm5oSWNjcTNmNkZzNmY0NDV2M0tkUnE2VDlpWEpXK3AyNUdXK1dwUyt0TVptZW04K09IVTBtK0hJZFBRQ01lZmY1TjNMMTh5Yy9MWmUyaTM5aTdlU1gvL3Y0dGhZVmF1bDJkdHdlZ1VsdWdMY2lub0tEMHpKaUNxeU9TVnRabHo4MnR6Yyttc2p5OC9aajQ1cGNrWDQ2bmRlZHJxZHIyamk3MHZPK0JVczhyYmFrcnY4RGlHVlBiMXZ5RGsyczlHZ1MxSURFK0JxLzZEWG5xNWVuTStmUjFRbzd1bzFIek5wdzh2SWZvaUxOMDd6OGNkMDlmVXVzbmtwMlp6b1ovLzJUVVUxT05iVjByd0ZPOVlESTlJd05iV3htWkZIY09DU1p2WUtPeEl5c2pyZGdjaCt0ZC93c3RKU21oMHMrUmtuU0pYNzU0azl6c0xOdzhmUmovOHZScS8vSnEzTEk5WjRJUGNTWHBFaW1KQ2JpNGUzTHVwS0g0em8zQm9WcHRRWU9nRm9TZE9rcjQ2ZVAwWnh5UllTSEdFYTNHTGRvV2EvOU9wTmZyT2JqTGtLN2J2UDFkZ0NIbGFNR3NHWUJwSVpyeTZIUTZGc3llUVU1V0pnTkdQb1pYL1d2elEzU0ZoYlRxMUoyMGxFUmNQYnh4OS9EQjFjT0gxT1RMelB0aE9nR05XekRtMlZkTjJqdXdmUjM3dHE1aDNPUzNjUE0wclRLYmN6V0Y2dm8xTVpmLytXT0ZGM3UyMGRneDR2RnJJMnVGUmFrL05WZ0VxQ2k5TnlNMW1TTjdOcVBUNmVnNWNHU0ZBL1pOeStjRGhzOW81Vit6ZWZxVmowMzJKOFJHR2g5SG5ENVJySnFpRU5YaDQrVkdUR3djalFNYmxuOXdLYXh0Yk1uS1NDdXpDSXVYcjJGZldrcmwxcXlMT0JQTTcxKzlRMzVlTHZmZVA2cGFVd3Rxc3EzYnpjYWw4MGkrSEllTG13Y1QzL3dTNjZ0Rm1TeXRyQm54MkNRS3RRWDh0MzBkNnhiOVJzZnUvWXlqYlhZT1RxUW1YeVlqTGFYVXR0T3ZwdWc3bGpFVm9pNThOajRCalc1YVpzaVpFNGM0ZitZa0F4OThncFRFYTlkaS9vMmFNL21kYi9EMkQ2UlFxMlhkb3QvUjJEblFmNFRoL1duY29oMUJWNWRWdTJmQUNHTXRBRzFCelJUZ2lZbU53OGVyK211VUMxRlhTREI1QTJlM2VtUmxwSlU1b25OOUNXdGRZV0dsMnM5TVQrWG5HYStUZmlVWlJ4YzNubjE5Qm5iMmpsWHViNUVtclRxdyt1cmo4TkFUTkcxdFFVSnNGR0JJbWJwUjR4YnRDRHQxbEtqdzB4VGs1eG1YQkxHemQ4VFR0L1NMbXp2SjJlRERYSTY3aUZwdFFkc3U5d0pRV0tnbDVPaStTcmUxOXA5ZmlEaDlBZ2NuRjF3OXZObTBmRDZYNDZKSnVCaUpUcS9qdGM5K0szWk9VZnBxOVBrekp0dlBCQjlpNlo4L29Dc3M1T3pKdzhXRHlhd013UFRuTlBqUWJ1UDh3ZkxZT3pxYkJKTkZkMnNybStaYTFtTFdSU014NGFkUGNHVGZWaHljWExpcjkvMFZhdmZZL3UxRWhvWFF1RVU3VWxNU09YUGlFS0hIL3FONU8wUEFuNTJad2NhbDgxQ3AxQ2hWS3JhdStwdU8zZnVWV2V4Q2lNcnc4NjVIZEV6RnEyeVd4TTNEbTZ5TU5PTTZleVZSWEMzMFU1bXNnSE1oeC9qOTYzY3B5TStqOTVBeERCbzl2dnlUYXFHdDI5SEpJM3NCNk5wM2lER1F2RjZ2d1EveDMvWjE1T1htRUIxeG1zWXRETi9GN3A2R200V1g0eTZXMnZibGVNTSt6MUp1TnRTVno2YXM3NEhxSE4raGUxK2lJODVnWVduRlhiMEdzVzZ4NmZ6S29nQjI1L3AvU1V5STRjSHhVMHlLL3cwWU9ZNndrMGRZdC9nM3hyODBIWUNDZ2p5VUtsVzFzNUNpWTJMeDg2NTYxb0lRZFkwRWt6Znc4VzlFeklWelpSWXVLVnJFSHFoVXhiVGNuR3grL253YVNaZmlzSGQwNXJucnlvaFhsNmR2QUE1T0xxU25waEJ4K2poS2xTSDkwY0xTcXRoYWtzRFZMN1hmS05ScWlUd1h5b1d6cHdCbzFLTHRUVmxIczY3UjYvV3NYL0lIQU8yNjlzTEd0dXJMd09UbjViSnJnNkhxYUhwcUNndG56ekRaWDlvYWN4bzdlMXpyZVpHVUVFdEcyaFhzSFowNWUvSXc4My80Q0YxaElmMUhqcU5iQ2N0ZEpNUkVBcFJZdmJTOE9hSTNmcEhyZERyakRaUEtCcFBYcDF1ZE9yelg1S0s1YU0zT2d6czNvTmZyNlRQc2tRb3RmNUtYbThPYXYzOUJxVkl4Zkp4aGZkRS92bjJmVlF0L29rbnJqcWhVYXRZdS9vMnNqRFI2RHhtRFNxVmk4NG9GclA3N0p4NmRWUExjVXlFcXE3NnZCNGVEU3c4RUtzSy9VVE9pd2s5ei9zeEpreFRJNnlWY1hVTEMzYXQraGRvOEUzeUl1ZDkrZ0xZZ24vdEdQVm5wQ3RjM3E2M2JWVlo2R2dEMkRzNGw3ci8rQmxaZTdyVzVmZ0ZCTFRnWGNvencwOGZSNi9YRnZuUDFlajBSVjZlc2xEVHRwQzU5TnUxdldQdjZSbm01dVlRZTIyOVM0RTJ0dHFCbHgyNGxUdU1vRXRDNEJlRWh4K25lZjNpcDEySEJoM2F6WWVtZnhpWFI5bTFkamJhZ2dJTDhQQXJ5ODdEUjJCRjY3QUFYd2s3UklLZ2xCZmw1TlZJYklQcGlEQjFiVit6L3JCQzNBd2ttYjlDa2RVY083RmhQeEpsZ010TlRTL3dsZFRiNGlQR3hmd1hUNTdRRitmeng5YnZFUlVXZ3NYTmd3aHVmMWZnaythQ1dIVGk4WnpQUkVXZU5CVjhhQkxVb01XWERKNkFSR2p0N3NqTXppRGg5Z292bnp3TFF1SG5kV0YveVpqdXdZejJ4VWVFb2xVcjZsRkpHdkN5NTJWbFlXRnFoVXF1eHRMS21ubGQ5OHZQejhQRDJ3OFBIajNyZWZuaDRHLzR1YTZtVXdHWnRTTDRjVCtqUi9laUJaVmRISk84ZE5NcVlzbk9qMkt0TER0UkVhbEZCdm1IaDVhSlJ2ckpvQy9LNWVENk1EdDM2a3BHYVlqSzZlZUhlKzhpN2J0MHRyNnRwUlhxOUhnOXZ2MklGS2txemJ2SHZwRjFKNHA0QkkvRHc4Y2ZEeDU4R1RWcHk0ZXdwOW14Y1FmMkdUVGk0WXoxT3J2WG9OM3dzZXIyZUF6dldjL3kvblhUck42ek05SFVoS3FwNVVBQi8vRlB4aXA4bGFYOTNIM1p0V01hcHczdEppSWtzdHV4T2RtWTZoL2RzQVRDWmIxYWEwR01IbVBmOWh4UVdhaGsrN25tVEFsK1ZWWk50M2M2Y1hPdVJmRG1Pc3ljUGx6aFhzV2hwTGpDTVJoWnAyNlVubTVmL1JWcEtFaWNPN0NxMnh2Q0pBenRKdjVLTWxiVk5zYysrcm4wMlpWVzhqN2x3anI5bWZVSzdycjJJampoRDBxVTQ3aDAwaWgzcmxwQ2JuY1dqazk0MG1hNXhvMEp0QVoxNkRDaDEvK2xqQjlBVkZwS1RuY25pWDc4MjJhZFFLTEM2T3BxOGJ2SHZUSHI3YXdyeTgyc2ttQXdPQ2VYeEJ5czIvMStJMjRFRWt6ZG8wYTRyRHM2dXhtSXBONDVtWkdlbUcrZHJlZnMxcEg2RG9ITGIxT2wwelAveEV5TE9CR050bytIWjF6NnQwSHA5bGRXNFpYc083OW5NbGVUTFdFUmFHYmVWUktGUTBLaFpXNElQN1NiazZIL0dWTVpHMVN5K2N6dElTb2hsMVlJNUFOemRkMml4YXFrVmNmYlVFWmJQL1lFaFk1K2pRN2MrdlB6SlQxVktuV25SdmlzSGQyNWczWkkveU1wSVE2bFVtbHhBSE5pK2pvS0NmTnAxN1lYdDFYVHBxUERUQVBqNEJWYjYrVzVVRkV4YVdKVTlhamp2KyttY0NUNkVsYldHOTM3OHA5aitCa0V0MGV2MXhoczA5azdYN3VRUEdUc0JsY3J3cStqZ3pvMmtweWJUdWVkQUhHNVl4UHBDMkNuMmJWbUZrNnM3QXg1NDNMaDk4SmlubWZ2dGg2alVhaGIvK2hWNnZaNlJqMDgyam5RT0dQa1lTMzcvbHBWL3plYkZEMzZzMmhzaHhIVjh2ZHpSYVF1SWpZdkh4N3RxNjVmNk5taE1teTQ5T1hGZ0o3OSsrVGFQUFBjNkRadTJBaUFoTm9wRlAzMUJWa1lhcnZXOFRhb2NiMW01a1AxYjE5Q3QzMUI2RHhrREdFYis1Ly80TVRwZElhT2Vlb25PUFV1L3dMNWVUYloxSityWXZTOGJsODNqMlA3dHVMaDcwbXZ3UTFqYmFORHI5WndOUG14Yy9xSmgwMVo0WExkRWlJZVBQMjN2NnNueC8zYXlkTzUzV050b2FOcW1Fd0JoSjQrd2RPNzNBUFFaK3JCSjhieWEvSnpOcVNBL2oyMnIvMkhibWtWMDZOYVhVVTlONWZQWG53Smc4TVBQZ0FKMnJGM0N0KzlPNG9Fblh6Q21COStvdkVDNjk1QXhXRnJiNEYyL0FRNHVidGphT1dCcjc0Q054aDRiV3pzVUNnVS9mREFGUjJjMzQyaGxkZGZuakltTlE2L1R5cHhKY1VlUllQSUdLcldhSVE4L3k0SlpuM0w4djUzazUrVnl6NENST0RpNUVCZDlubzNMNXBHYWZCbWxVc21JeDRxWC8xLzd6Ni9zMjdxYWV3YU1ZT0NEVHdDdzVOZXZDVG02RDRWQ3dmQnhrN0RXMkpKMEthN1VQbFFsZUFIRDNFaUZRb0cySUorNHFBakR0bEorQ1lNaHBUWDQwRzdpTHhxcXVMcTRlZFRxd3U0MVFWZFl5THdmcG5NdTVCaDloNCtsMS8yanE5VmVUblltYzc5OW4veThYRnpjUEtvOER5VTNLNVBNakRTdUpGMENLRFdRTE5ScXVYZ2hEQnRidXhMWFZ5eWFoNU9Wa1lhMXhwYkhKcjl0c2g1WCtHbkRFalUydG5aMDZOYVhsTVFFb2lQT29GQW84THU2OXVMMUtqdC9wV2o1Z3V2blgyWmxwQkZ5OUQrQ0QrMGlMU1VSTUtRVE9UaTcwcjZySWFVcE55ZWJ5M0VYU1lpNVFHeFVCSEZSRWNSRlIrRHRGOGlFTjJZdzk5c1BqZTFkUCs4NExqcUNQWnRXNE8zWDBEZ0hzc2lLZWJQUTYvV01lbXFxeWZ3ay8wYk5lZnZidjFpMVlBNUpsK0xvMkwyZnlibWRlZzVrNTRhbGh1VldZaTVVNnZVTFVSS0ZRa0g3MWtFY09SNWM1V0FTNE1IeEw1S1NtTURGODJlWjlmSExhT3djVUtuVXhzSXNUcTcxR1AveWh5YkxKR3hiL1EvNWVibHNYZlczTVRDWTk2TWg5VjJ0dG1EcnFyL1p1dXJ2VXA5eitMaUp4dFQ2bW15ckxKKysvQVQ1ZVRrbS93YVk5dFhjWXNldS9HczI2NWNVMzE3RW5PZmNxUGVRTVVSSG5PSDBpWU5zWGZVMzI5Y3V4dEhaamR6c0xHUEJNMDhmZng1OS9zMWk1ejd3eEl0Y2pydElYUFI1ZnYzeUxUUjJEaWdVQ3JJeURLbXo3ZS91VGEvQnBzc2UxZVRuRE5jK2h4dmQrTjVjLzE1VTVad2lPcDJPRXdkMnNuYlJiNlNuSmpObzlIanVIVFNxMkhHRHh6eERQUzgvbHMvN2taOW12RUhyVHZmUWQvaFl2UDBxVi9ESzNjdVhFWTlOS3ZPWTU2Wjlob1dsRllXRldncnk4N0FxWSszUGlqaDZJcGoycllOa3VwQzRvMGd3V1lKMlhYdHhPUzZhelNzV0VIcnNBS0hIRHBqc1Y2blZqSG5tRlJvMEtaNHl0M2ZMS3ZMemN0bTljYmt4bUR5MDI1QU9wZGZyK2Vmbkw4cDkvc29zbUh3OWUwZG5QSDBiR0lORGpaMEQzdjZsajA3ZEdHald4VkhKbU1oem5EcGlLSWl6WmNXQ2FnV1RlYms1L1A3MXV5VEVSbUZoYWNXNEY5NHBjMUhwc2hSVjRuTnlNVjJEdEtnUXcvbXpwemgvNWlUUkVXY295TTlqeklSWFRZTEp6UFJVTmk3OWsvKzJyek51OC9acldHeWtPU25CVUFTa3FPcmprYjFiMGV2MU5HcmV0dGpJSGhpK1hNdGpaMy90em16cTFXRHgrclorK09CRjQ4MFFHNDBkclR2ZlE3dXV2YkMwc21iOWtybE1mK0VSMHE2WVZwOTBjSEtoUVZCTEdqVnZ5OTl6UGljcVBCUkxLMnZ5ODNJNXVtK2JNZmdydXBCeWNmY3MxcStuWC8yWU15Y08wcVJWeDJMN1ZHbzFMVHQySXlFMmltSGpKcHJzVXlxVmpKMDREUWRuRjVNMXhZU29qcTRkVzdCbTZ4NkdEcXI2eUoyTnhvNUo3M3pOM2swck9icHZHNWZpb2xFb0ZIajYrTk9xVTNkNjNQZUF5Y2dVUU5jK2c5bS9kUTFkK3d3MmJpdTZJYVBWRnBCOHVmUWJsWUJKdW5sTnRsV1dHOXNwcTExRG9iQ0tGUXVyN1hOdXBGS3JHZi95ZEE3dDJzaWhYWnVJdjNpZXRDdEoyR2pzYU5TOERhMDc5YUR6dlFOTG5HcGlZMnZINUhlL1pjZmFKUnpidjUza3hQaXJsZFpiMHJYUDRCTG5HdGJrNXd5bGZ3NWx2VGRWT2FjZ1A0K2plN2V5ZmUxaWtpNWRyWDQ3N1lzU3I2R0tkTzQ1QVAvR3pWank2OWNFSDlwTjhLSGRCQVMxb0hPUGdUUnAzUUZINTVvWitTdktZRW04K2wxcVg4TDNabVZzMzdXWG9mMDZsSCtnRUxjUkNTWkxNZUNCeDJuUXBCVzcxaThsS3Z3MCtYbTUyRHU1RU5TeUhiMEdQMVRxZk1lNyt3NWgzNWJWSlJaR3FRMU5XblV3QnBPTm01ZGRUTWZOMHdjblYzZFNrdzBCUTNYWGx6U0hldDUrdUxoNWtKSjBpYVp0T2xlNW5ZeTBLL3oyMWR2RVhEaUhRcUhnb1dkZUtUR0YrZnI1Rk5tWkdhWE9kMHk1SEErQXM3c0hrV0VoSE5tN2xjaHpvU1RFWERBcE5HQm43MGpUMXAzdzhXOTB0YzEwZG0xWXhxNE55OGpQeThYYVJzTzk5NDltNTdwL09YL21KRHZXTFRFR3pEcWRqb1RZS05RV2xuajQrcE9ibmNYZXpTc0I2TmpkZFA2T2c1TXJTcVdLMXo4M3JYaFhuc2h6b1FBbWdXNWdzelo0K0FUUW9Wc2ZtcmUveTNpaGxKdVRUWFRFYVRSMkRyVHVkQTgrQVkzd2JkQVlILzlHMkRrNG9kZnJXVEZ2SmljTzdzTFczcEhuMy9xU09aKytUdkRCWFZ3ZU1ZNTYzdlZKVFU0c2NlMUlNTndzS1d0K1RPTVc3VXI5R1M2YVAzcjlleTlFZFhUdDJJS3Y1aXdpS1RrRk45ZXFYNENxMVJiMEhQUWdQUWM5V0tIamh6ejhiTEYxZkt0NkE3SW0yeXBMUmRxc3l2UFcxamxsVVNnVWRPNDVrTTQ5QjFiNlhFc3JhL3FQSEZmaEpUMXE4bk91YW51Vk9TY3RKWWtOUy84aytPQXU4bkp6VUtuVjlCNHlobjdEeDFhbzRKcUh0eCtUMy8yVzRFTzdXYi80RHlMRFFvZ01Dd0dnNzdCSGpEZnNLK1BDMlZQWTJqdGlhKytBbGJVTktyVUZLWW54ckZuNE13QitnVTByM1dhUnhPUmt6a1dFMDNYYVkxVnVRNGk2U0lMSk1nUzFiRi9pc2hwbEdUem1HUWFQZWNaazI4MzRjaTcxK1I5K3hqRG5vSUxlL25aQmhZOHQ3UXVwU0ZWZVozbHRsc2ZhUnNPcm4vMUtjbUpDaVdtaUZYRXU1QmdMWjM5R1Jsb0tTcVdTTVJOZUsxWVFvWWphd2hKN1J4Y3kwbExZdEh3K0F4OTQzS1JBZ0s2d2tQTm5UM0x5OEI0VUNnVmV2Z0dFSGp2QS9tMXJBRVAxMzhCbWJXalV2SzFoSHMzVlBsK0tpMmI1dkprYzNMbUJndnc4RkFvRm5Yb01ZTkRvOGRnN091UHM1c0hmY3o1ajdUKy9vaTBvb1BlUWh3ZytzSXVDL0R3YU5tMkZTcVZtemZKZkRYTVM3UjFwMWFtN1NiK25malNyMU5kL0tUYktjTFBFMFFWcmpTMFdscGJvOVhvaXcwTFl2WEU1WURyMzl2cEZucTluYmFQaC9abUxTN3hJS01qUFk4SHNHWnc2dkJjTFN5dkd2L1FoSGo3KzlMenZBZGI4OHd1TGZ2bExGV01kQUFBZ0FFbEVRVlNLY1pQZkpDNDZBbWZYZWhXNjBDaFBRWDZlSVNEWDJLSlNxZEhyOVJ6ZHR3Mm8vcUxVUWxoYVduRHYzVzNadEcwSGo0d2FhZTd1Q0hITGNYQjJSYWxVb3RQcDZOWjNLRDN2SDFXbEN2YXRPOTFEcTQ3ZE9SZHlqQVBiMTZIWDYwc3RRRmVlcFg5OFoxdzI3VVpXMWpZVkxnWlhrazFiZDlDemExc3NMT1RTV3R4WjVDZGUxSGtXbGxaNFhsZmNvS0t5TXRKWXUrZzNEdTNhaUY2dngxcGp5eVBQdlVIemRtWFBBZXJhNTM0MkxadlBuazByMkxOcFJhbkh0ZW5jQTQyZEEwM2JkbWJZb3hOcDFMd3RucjRCeFVhTDUvMHduZUNEdXdIRFhlNFc3ZSttNy9CSFRFWkdPM1RyUS9MbE9EWXRtOC9HcFgreVkrMWk4dk1NcGVZNzNOMEhNRlMyQTdoL3pOTW1jNnpLRTNyc1A5WXVLcjdPWlpGNjN2VXJWRTBTS0RFSXpNbk81SmZQM3lRNjRneFcxalk4TWVVOS9LL081K3h4M3dPY1BMeVhxUEJRUHByeUtHQzRjS2dKaWZFeGZQMjJJZVhWRUV6cTBPbDBBRFJzMHFwR25rUGMyUWIzdTV0M3YvaVRoMFlPUTFYTnRlbUV1TjBvRkFvZUhEK0YreDk2Q28yZFE3WGJxc29OL2hzMWI5OFZnSUtDZkFvTHRZQUNqWjA5OVJzRTBXUGdTT01heUpXbExTeGsrZXExVEgvdGlXcjFUNGk2U0lKSmNjZEtUMDBoK05CdTlIbzkzdjZCakp2OFZvV1dhK2szL0ZFMHR2YUVITjFQK3BWa2RIcWRjWjlTcWNMZTBZbWdsaDI0WjhBSXdKREtXdlM0SkhmM0djS1pFNGZvMEswUFBlNTdvTlErOUI4eGpucGU5Vm0zNkRkU3JoYjJhZFd4dXpIMWMvaWp6Mk5oYVVYSGV5cFhaTWZiUHhBSEp4Znk4M0lweU05SHB5dEViV0dKazZzN1FTM2EwM2Y0SXlYTytha29heHRiV25lNmg3U1VKTWEvL0tFeHBSY004eG5Idi9RQmY4LzVuRFBCaDNCd2RxM1NVaXdsS1ZvNnBGQmJnRTZuUTYvWFkybHBSY09tclJuMDBLMjV3TGVvVzRJQzYrUG43Y2FHTGR1NWYwQmZjM2RIaUZ1T1FxR29VQ0Q1Nm94Zm9SclRFRVkvL1JLam4zNnAzT01HalI1ZjVjSjZaZG00WlJzQnZ1NEVCY3I2a3VMT285Qm1uYStUazRoNmpYelIrSGpYaGxWbTdJbW95MDRmUDBCc1ZBUzlCejlVcGFVN2FrcCtYbTZGaS8zbzlYcFNFdU9Ca3VjVzNxb0t0VnJqK3FjbHljbk94TXBhVStaQzFiZXlIZ092TFR5L2ZkbDNadXlKcUUwblQ1L244MWxMK091WFdYWDJaMWNJVVhVNm5ZNUhuM21lMTU4ZlRjdG1EY3pkSFNGcW5YenppVHRhczdaZDZEdnNFYk1Ha2tDbHFzWWFDdFI0MTZsQUVpZ3prQVJEWlV1NUdCZDFUYXRtRGZIeGNHTEpDcm1wS2NTZGFNbnlWZmg0T0VrZ0tlNVljdVVtaEJCQ1ZNUC9ubnFBdi81WlFsSnlpcm03SW9Tb1JVbkp5ZnkxYUFuL2U3cGkxWmlGdUIxSk1DbUVFRUpVZzQrWEc4TUhkdU9ibVhQTTNSVWhSQzM2WnVaUGpMaXZPejZlcnVidWloQm1JOEdrRUVJSVVVMWpIK2hIUWtJc3k5ZXNNM2RYaEJDMVlQbnF0U1FreFBMSVNDbStKZTVzRWt3S0lZUVExV1Job2VhOVY1NWs3cndGbklzNGIrN3VDQ0Z1b25NUjU1azdmeUh2dmZLa3JDc3A3bmdTVEFvaGhCQTF3TWZUbFNrVFJ2SG1CeCtUbUpSczd1NElJVzZDeEtSa3ByMy9FVk1takpMMFZpR1FZRklJSVlTb01UMjZ0bUhrb0c2OC9PYTdaR1JrbXJzN1FvZ2FsSkdSeVV0dnZzc0Q5M2VuUjljMjV1Nk9FTGNFQ1NhRkVFS0lHalI2YUMrNnRHdk15Mis5SndHbEVMZUpqSXhNWG43clBicTJDMkwwMEY3bTdvNFF0d3dKSm9VUVFvZ2E5dXhqUTJuYnpJL25YMzVkVWw2RnFPTVNrNUo1L3VYWGFkdk1qMmNlRzJMdTdnaHhTNUZnVWdnaGhLaGhTb1dDQ1k4UFpWRHZEa3ljK3FvVTVSR2lqam9YY1o2SlUxL2wvdDRkbWZENFVKUUtoYm03Sk1RdFJVcFFDU0dFRURmSjZLRzk4SFIzNGVWcGIvUGt1TEdNR0hLL3Vic2toS2lnWmF2V012ZXZoVXlkTUVybVNBcFJDZ2ttaFJCQ2lKdW9SOWMyQkFiNDhNRlhjemw4N0FSVEowM0F6VldxUUFweHEwcEtUdWFibVQrUmtCRExqek9tU3RWV0ljb2dhYTVDQ0NIRVRlYmo1Y2JNVDZjUVdOK1pKeWUrd0tLbEs5RHBkT2J1bGhEaU9qcWRqa1ZMVi9Ea3hCY0lyTy9NekUrblNDQXBSRGxrWkZJSUlZU29CUllXYWg1L2FDQjllM1RraDkrV3NuTGRCc2FPZm9BQmZYdWpWcW5NM1QwaDdsamF3a0kyYnRuR2dzVkw4ZkZ3WXFhTVJncFJZUkpNQ2lHRUVMWEl4OHVOR1c5UDRPVHA4L3oxN3libUx2aUg0WU1IMGIvUHZiaEwrcXNRdFNZeE9abE5XM2V3ZlBWYUd0U3Z4K3ZQajZabHN3Ym03cFlRZFlvRWswSUlJWVFadEdyV2tNL2VlWTZ3aUl1czJieWZKNS83bDhhQmplalZveHZ0MjdURzE4ZmIzRjBVNHJZVEV4dkgwUlBCYk4rMWwzTVI0ZlRzMnBicHJ6MUJVR0I5YzNkTmlEcEpna2toaEJEQ2pJSUM2L05TWUgwbWp4L0JmMGRDMlhmNE1IOHVXSWhDcWFaMWkrYjQxZmZGejljSFh4OXZIT3p0MGRqWVlLT3h3VUl0WCtGQzNLaEFxeVVuTzRmc25CelNNektJaVkwak9pYVc2SXN4QkllRW90ZHBhZDg2aUtIOU9uRFhHK093dExRd2Q1ZUZxTlBrbTBnSUlZUzRCVmhhV3RDamF4dDZkRzJEWHE4bk5qNkprTEFMeE1SZVp0dU9FR0xqazhqS3lpRTdKNC9zM0J5MFdpbmdJOFNOMUdvbEdtc2JORFpXMk5yYTRPUGxocDkzUFRxMnJzL2pEL2JBeDhzTmhhd1ZLVVNOa1dCU0NDR0V1TVVvRkFwOHZkM3g5WFkzZDFlRUVFS0lVc25TSUVJSUlZUVFRZ2doS2syQ1NTR0VFRUlJSVlRUWxWWm5nMGxyYXl2ajQrU1VLMmJzaVJEaVRwZVVuR0o4YkdOamFjYWVDQ0dFRUVMVW5qb2JUSHA3WEZ1TDYvakpVMmJzaVJEaVRuZmlWSWp4c2JlSHpIRVRRZ2doeEoyaHpnYVQzVHUzTWo2ZTljc2ZwR2RrbUxFM1FvZzdWWHBHQnJOKytjUDQ3MjZkV3BxeE4wSUlJWVFRdGFmT0JwT2poL2ZHdzkwWmdNU2tKSjZjK0NKYmQrNDJTVGNUUW9pYkpTazVoYTA3ZC9Qa3hCZEpURW9Dd05QZGhZZEc5REZ6ejRRUVFnZ2hhb2RDbTNWZWIrNU9WTldSNERCZWVYK211YnNoaEJBQWZQWEJKTnEzQ2pKM040UVFRZ2doYWtXZERpYkJFRkIrTVhNaGx4S2xDSThRd2p3ODNKMTViZklqRWtnS0lZUVE0bzVTNTROSmdLeWNYQmF2Mk1iZVE2ZUl1NVJJVGs2K3Vic2toTGpOMmRoWTR1M2hUcmRPTFJrOXZEZTJOdGJtN3BJUVFnZ2hSSzI2TFlKSklXNWxpU21wVEhuN0IrSVNEUFBxcksydCtPcjk1MmtlRkdEZWpna2hoQkJDQ0ZFTmRiWUFqeEIxaGJ1TEUxKzlQd2wzRnljQWNuUHplTzNEMlp3Tmp6Wnp6NFFRUWdnaGhLZzZDU2FGcUFXZTlWejQ4c05KT0R2YUFaQ1ZuY3RMNy83SWlaQndNL2RNQ0NHRUVFS0lxcEZnVW9oYTR1ZGRqeS9mbjRTanZTMEEyYmw1dkRaOUR2c1BoNVJ6cGhCQ0NDR0VFTGNlQ1NhRnFFVU4vYjM1N3VNWGpDbXYrZmtGdlBQWnIyemRmZFRNUFJOQ0NDR0VFS0p5SkpnVW9wYjUrM3J5L1NjdjR1UHBDa0Job1k2UHY1M0hxbzE3ek53eklZUVFRZ2doS2s2Q1NTSE13TE9lQzk5OVBJVUFQeThBOUhvOTMveTBoQVhMdHFEWFM0RmxJWVFRUWdoeDY1T2xRWVF3by9UTUxGNmYvaE5uemtVWnR3M3EwNFVwRXg3Q1FxMHlZOCtFRUVJSUlZUW9td1NUUXBoWmRtNGViMy82QzhkT25qTnVhOU9pRVIrK05oNkhxOFY2aEJCQ0NDR0V1TlZJTUNuRUxhQkFXOGczY3hheGZ0c0I0ellmVDFjK2VXc0NmajRlWnV5WkVFSUlJWVFRSlpOZ1VvaGJoRjZ2NTUrVjIvaGwvbXJqdkVsYmpUVWZ2UFlVSFZvSG1ibDNRZ2doaEJCQ21KSmdVb2hieko0RHdYejg3WHh5OC9JQlVDcVYvTy9wQnhnMm9Cc0toY0xNdlJOQ0NDR0VFTUpBZ2traGJrSGhGMko0OCtOZlNFeEpOVzdyMzdNVFU1NGRqWTJOcFJsN0pvUVFRZ2doaElFRWswTGNvcEpTMG5qcjAxOElpN2hvM09ibjQ4RUhyejVwWEZKRUNDR0VFRUlJYzVGZ1VvaGJXRzVlUHQvLzhxOUpZUjRyU3d0ZWZIWVVBM3QxbHJSWElZUVFRZ2hoTmhKTUNsRUhiTngra0c5K1dreGVmb0Z4MjRCN096UGwyUWV4dHJZeVk4K0VFRUlJSWNTZFNvSkpJZXFJeUlzSmZQREZIMFRHSkJpMytmdDY4djZyVHhKUTM5T01QUk5DQ0NHRUVIY2lDU2FGcUVOeWMvUDQ5dWQvMmJqam9IR2JsYVVGenp3NmhCSDM5MEFwYWE5Q0NDR0VFS0tXU0RBcFJCMjBZZnNCdnYxcGlVbmFhNnZtZ2J3K2VTdytucTVtN0prUVFnZ2hoTGhUU0RBcFJCMFZHUjNQOUcvbWNUNHF6cmpOMnNxU1o4Y05aZGg5M1dXVVVnZ2hoQkJDM0ZRU1RBcFJoeFZvQy9scnlVYitXcm9ablU1bjNONjJSV05lbS93d1hoNHlTaW1FRUVJSUlXNE9DU2FGdUEyRVJWemswKy8vSXZMaXRlSTgxdFpXVEh4OEtFUDZkNU1sUklRUVFnZ2hSSTJUWUZLSTIwUkJnWlkvRjYzbjcrVmIwZW12L2JkdTI3SXhVNTU5RUg5ZnFmZ3FoQkJDQ0NGcWpnU1RRdHhtenB5TDR0UHZGeEFkZThtNFRhVlNNbnBJTDhhTkdvaU5qYVVaZXllRUVFSUlJVzRYRWt3S2NSdkt6eS9najcvWHMzajFkcE81bE80dVRqei81SEI2M3QxV1VsK0ZFRUlJSVVTMVNEQXB4RzNzUW5RODMveThoSk9oRVNiYjI3VnF6SXZQU09xckVFSUlJWVNvT2drbWhiak42ZlY2dHU0K3d1eTVLMGxKVFRkdVY2bVVqQnJjaTNFUERVQmpiV1hHSGdvaGhCQkNpTHBJZ2traDdoQlpPYm5NVzdTQmY5ZnNORWw5ZFhOeDVPbXhnK25Yc3lOS3BkS01QUlJDQ0NHRUVIV0pCSk5DM0dFaUx5YnczUy8vY3Z6VU9aUHRBYjZlUERYMmZycDFiaVh6S1lVUVFnZ2hSTGtrbUJUaURxVFg2OW14OXhpejU2NGtNU1hWWkYreklIK2VmWFFJYlZzMk5sUHZoQkJDQ0NGRVhTREJwQkIzc055OGZKYXYzODNmUzdlUWtaVnRzcTlEbXlZOE0zWUlUUnJWTjFQdmhCQkNDQ0hFclV5Q1NTRUVtVms1TEZxeGxYL1g3Q1EzTDk5a1g4KzcyekwrNFVINCtYaVlxWGRDQ0NHRUVPSldKTUdrRU1Jb0pUV2QrVXMyc1hyVFhnb0xyeFhwVVNvVTlMKzNNdytQN0NOQnBSQkNDQ0dFQUNTWUZFS1VJQzRoaWJuL3JHZkw3aVBvOWRkK1JTZ1VDcnAzYWNVakkvclN0TEcvR1hzb2hCQkNDQ0hNVFlKSklVU3B6a2ZGOGV1Q05ldy9IRkpzWDl1V2pSazdzaThkMmpTUjZxOUNDQ0dFRUhjZ0NTYUZFT1U2ZC80aUM1ZHZaZGUrNCtqMHByOHlHalh3NVpFUmZlalJ0UzBxbGF4VEtVUk4wT3YxeE1RbkVob1d5Y1dZUzBUSFhTWTJQb21zN0J5eXMvUEl5Y3RGcTlXVjM1QVFRb2dLVTZ1VjJGaFpvOUZZWWF1eHdjZkxEVC92ZXRUMzlhQjVVQUMrWHU1eUEvMEdFa3dLSVNvc0ppNlJ4YXUyc1dIYkFRcTBoU2I3ZkR4ZEdUMnNOd043ZGNIUzBzSk1QUlNpN3NyUEwyRC80UkQySHc3aGFIQVlDcFdhMWkyYTQrOVhIejlmSDN4OXZMRzN0ME5qWTRQR1JvTmFyVEozbDRVUTRyYWkxUmFTblpOTmRrNE9HUm1aeE1UR0VSMFRTMVQwUllKRFF0SHJ0TFJ2RlVUWGppM28yckdGWE84Z3dhUVFvZ3FTcjZTemJNMU9WbTdZUTFaT3JzaytaeWQ3QnZlOW04SDk3NmFlbTVPWmVpaEUzUkVXY1pFMW0vZXhZOTl4bWpSdXpMMzNkS2REMjliNGVIdVp1MnRDQ0NHdUV4c1h6NUhqd2V6WXZZZXc4SEI2ZG0zRDRINTNFeFI0NXk2akpzR2tFS0xLc3JKeldibHhELyt1M3NHVjFBeVRmVXFGZ3E2ZFdqSnNZRGM2dEdtS1V0SkNoREJ4OHZSNTVpL1pSSFJjRWlPRzNFLy8zdmZpNXVwaTdtNEpJWVNvZ01Ua1pEWnQzY0dLTmV2dzkzSGowUWY3MDZwWlEzTjNxOVpKTUNtRXFMYjgvQUkyN2pqSW9wWGJpSTFQS3JiZng5T1ZJUU82YzEvdkxqalkyNXFoaDBMY09tTGprL2podDZYRVhrcGw3T2dIR2RpM0Z5cVZwS3dLSVVSZFZGaFl5SVl0MjFtdytGOThQSno0MzFNUDRPUGxadTV1MVJvSkpvVVFOVWFuMTNQa3hCbFdidGpML2tPbmloWHJzYkJRMCt2dWRnd2IySTFtUVFFeWlWM2NVUW9LdEN4WXVwa1ZHL2J5NkpoUmpCbytGS1ZTaWxZSkljVHRRS2ZUc1dURkt2NzZad25EQjNaajdBUDlzTEJRbTd0Yk41MEVrMEtJbStKeVVpcHJOKzlqemViOXBLU21GOXNmR09ERHNJSGQ2ZE9qQXhwckt6UDBVSWphRXh1ZnhQdGYvb0czVjMybVRKb2c2YXhDQ0hHYlNrcE80WnVaYzBoSWlPVzlWNTdFeDlQVjNGMjZxU1NZRkVMY1ZGcXRqcjBIZzFtNWNRL0hUcDRydHQvSzBvSzdPN2VpWDQrT2RHcmJETFZhUm1yRTdXWG52dU44Ky9NU25uenNVVVlNSG1UdTdnZ2hoS2dGeTFldlplNzhoVXlaTUlvZVhkdVl1enMzalFTVFFvaGFFeDE3aVZVYjk3SngrMEV5czNLSzdYZXd0NlYzdDNiMDdkR0o1azM4SlExVzFIbUxWMjFuMmJxOWZQTGVXelFPdlBNS013Z2h4SjNzWE1SNTN2emdZMFlPNnNib29iM00zWjJiUW9KSklVU3R5ODNMWjl1ZVkyemFjWkFUSWVFbEh1UGw0VXJmZXpyU3QyY0gvSHc4YXJtSFFsU1BUcS9uNTNtck9IRHNIRjk5OGlIdWJyZDNtcE1RUW9pU0pTWWw4OUtiNzNKWHU4WTgrOWpRMjY2NnZRU1RRZ2l6U2toTVlkdnVvMnplY1lqSW1JUVNqd2tLckUvZmV6clMrNTcydURvNzFISVBoYWk4T1grdTVNVHBpM3oxOFFmWTI5dVp1enRDQ0NITUtDTWprNWZmZW8rMnpmeVk4UGhRYzNlblJra3dLWVM0SmVqMWVpSWlZOW04OHpEYjlod2xLU1d0MkRGS2hZSTJMUnZSclhNcnVuVnFoV2M5S1dJaWJqMkxWMjFuL2JZanpQenFNd2traFJCQ0FJYUE4dm1YWDJkUTd3NjNWY3FyQkpOQ2lGdU9UcWZqZUVnNG0zY2NadGYrNDJUbjVwVjRYRU4vYjdwM2JrVzN6cTFvM05CWDVsZ0tzOXUxL3dTei9sek5ySzgvbDlSV0lZUVFKaEtUa3BrNDlWVW1QVEgwdGluS0k4R2tFT0tXbHB1WHovNURwOWl5K3dnSGpvWlNXS2dyOFRoM0Z5ZnU3dHlDYnAxYjBiWkY0enRpYlNkeGE0bU5UMkx5dEcvNDZ0T1BwTmlPRUVLSUVwMkxPTThyMDk3aGh4bFRiNHRsUXlTWUZFTFVHWmxaT1J3NGVwcTloMDV5NEhCSXFTT1dHbXNyT3JkdlJyZk9yZWpTb1RuMnRwcGE3cW00MHhRVWFKazA3VnNHRDdwZmx2OFFRZ2hScHVXcjE3Sm0vVHBtZmpxbHp0LzhsbUJTQ0ZFbkZXZ0xPWEhxSEhzT0JyUHZZQWlKS2FrbEhxZFVLbW5kTEpBT2JadlFzWFVRUVlIMVVTcGxMVXRScytiK3M1NExNV2w4OU80MGMzZEZDQ0ZFSGZEV2g1OFFXTitaeHg4YWFPNnVWSXNFazBLSU9rK3YxeE1XRWNQZWd5ZlpjekNZQzlIeHBSNXJxN0dtYmN2R3RHOFZSSWMyUWZqNWVNaGNTMUV0c2ZGSlRKcjJMWC9NL2dFM1Z5a0tKWVFRb254SnljazhPZkVGWnRieGRGY0pKb1VRdDUyNGhDVDJIVHJGbm9Nbk9Sa2FnVTVmK3E4NVYyZUhxNEZsRTlxM0RzTGQxYWtXZXlwdUIyOTg5Qk1kTzk3RlF5T0htN3NyUWdnaDZwQkZTMWR3K01oL3pIaDdncm03VW1VU1RBb2hibXZwbVZtY09CWEIwZUN6SEFrTzQyTGM1VEtQcis5ZGovYXRHOU9oZFZQYXRBekV3YzYybG5vcTZxS1RvUkY4UHZ0Zi92cGxscVJQQ3lHRXFCU2RUc2Vqenp6UGE4K1BvbFd6dWxtNFRZSkpJY1FkSlRFNWxhUEJZWVkvSjhOS1hNK3lpRUtoSUtDK0p5MmFOS0JaVUFETm0vamo1K09CVXRKaXhWV3ZmVGlIM3IzNmNmK0F2dWJ1aWhCQ2lEcG83Y2JOYk4reGhjL2VlYzdjWGFrU0NTYUZFSGNzdlY3UHhiakxIRGxoQ0N5UG5Rd2pLenUzekhOc05kWTBDd3FnUlZBQXpZTDhhUmJrTDZPWGQ2aXo0UmQ1NzhzLytlZVBuMUdwVk9idWpoQkNpRHBJVzFqSW1DZWVZZnByVHhBVVdOL2MzYWswQ1NhRkVPSXFuVTdIdWZNeEhBa080OGlKczRTR1JaS2JsMS91ZVg3ZTlXaldKSURtUWY0MER3cWdnWjgzS3BXa1BON3V2cDZ6Q0ovNlFUd3lhcVM1dXlLRUVLSU9XN0I0S1hFeDRiejAzR2h6ZDZYU0pKZ1VRb2hTYUxVNkxrVEhFaElXUmVpWkM0U2VpeVEyUHFuYzg2eXRyV2dhNkVmVFJuNEVOdkNtVVlBUHZ0NGVxTlVTWU40dTh2TUxlUERwZC9uenAxbFN3VlVJSVVTMUpDWW44K1J6azFueXl3ZFlXbHFZdXp1VklzR2tFRUpVUW1wNkpxZkRvZ2c5ZTRGVFp5TTVFeDVOYm01ZXVlZXAxVXI4ZmIwSTlQZW1ZWUMzOFc5blIzdFptcVFPMnJudk9HdTJIdVhyVDZlYnV5dENDQ0Z1QTFQZmVJZWgvVHJRbzJzYmMzZWxVaVNZRkVLSWF0RHBkRnlJamljMExKS1FzNUdjUGh0SmREa1ZZNi9uNUdCSFEzOXZBaHQ0MDlEZk1JcnA1K05SNSs1TTNtbG1mTCtBVnEwN01YVFFBSE4zUlFoeGl5a3MxS0pTcVN0MXpwV2tTemk3ZWR5a0hsVk9vVmFMU2wyNS9vdnFXN1Z1QXlkUEh1YU4vNDAxZDFjcVJZSkpJWVNvWWVrWldadytGMFZFWkJ6bm8yS0ppSXdqT3ZZeU9wMnVRdWNybFVyOHZPdlJNTUNiK2o3MThQVnl4OWZMSFc4dk55bjJjd3ZRNi9VODlNejdmUC9sWi9oNGU1bTdPMExVZVFkMnJPZjRmenRRcWRTTWZ1WmxISnhxSjNVOEx6ZUhuS3hNTXRLdmtKbDJoWXkwSzZTbnB0QzkzekNzTmJZVWFyWHMyN3FhYnYyR1ZXanBuNmp3MC96NyszY0VObXZOOEhIUFY3Z2ZlN2VzWXRXQ09UejJ2M2RvMGI1cmRWNVNxZDU4ZWlqdVhyNU1uVDZyMUdQeWNuTllNT3NUY3JLeW1QREdETlFXbGxWNnJuY25Qb2k3cHcvL2UrKzdDcC96MVpzVHVKSjhtWTkrV2w1czMvZnZ2NENMdXdlUFRucXIxUE1YelBxVVM3RlJUSDczV3l5dHJDdjh2RG5abVZoWmE4cjlmT09pejdOMzgwcEdQRDRadGZybTNPeU5pWTNqeGRmZVlOSFA3OWVwakNXNTdTQ0VFRFhNd2Q2V0x1MmIwNlY5YytPMmdnSXRVVEVKVndQTU9DSWlEVUZtYW5wbXNmTjFPaDJSTVFsRXhpUVViOXZPRm04dk4yT0E2ZVBsaG8rbk96N2VFbWpXbHBqNFJKUnFDd2treFcxSnA5TlZlczNVcXB4VEpDNHFndVYvL29oV1c0QkNvU0RtUWhqTjI5MVZxVFpXTC95SndzSkM5RG9kT2wwaE9wMk93a0l0Mm9KOEN2THp5Yy9MbzZBZ2o0SzhQSEp6c3NuSnppUTNKd3RkWVdHSjdUazR1ZEM1NTBBVy8vb1ZSL1p1SmViQ09jWk1lTFhjQzN4bk53OVNFdU5KaUxsQWgrNTlxZDhncUVMOWQzSHpRRmRZeVB3ZlB1S1oxejhsc0dsckFMYXNYTWlSdlZzcTlWNjQxdlBpNlZjK0xyWTlQeStYL0x5eXE1VmJXZHRnNytSSzZMRUQvRDNuY3g2ZC9GYTVyMW12MS9QMVd4TUphdFdlSVE4L0MwQjJaanJaV1E2VjZuZHVUamE1MlZrbDdvdU9PRU5PZHZIdnl1dGRpb3NtTHZwOHBZS3c1TXZ4L1BMRm0vZzFiTUxEejcxdWNtNXFjaUtaNmFuNE5tZ013TWxEdXptd1l6ME96cTRNR1BtWVNUc0YrWGxFaFovQnEzNEF0dmFPRlg3K0cvbjZlS05RcW9tTlQ4TFgyNzNLN2RRMkNTYUZFS0lXV0Zpb2FkVEFsMFlOZkUyMlgwbk40SHhVSE9HUnNaeVBqQ01pS282b21IaTAycEpITWRNenMwZy9sOFdaYzFIRjl0bmJhdkR4ZHNmSDA0MzYzdlVNUWFlbkllQzB0OVBVcVR1ZHQ3TFFzRWhhTlc5V28yMkdoNTVnLzdZMVhBZzdSV1o2S2txbENpY1hONXEzdTR1aFl5dTI5dGpaazRjNXNtY0xVZUduU1U5TkFjREYzWlBtN2U3aTNrRVBWdmdpNTNMY1JmWnZYMHQ0eURHU0w4ZFRxTlZpNytSQzR4YnQ2RE5rREc2ZVBwVjZiYStNNjEvaTlpL25ieXIzbU92MUh6R08vaVBIMWZvNTVjbktTR1BuK3FXRUh0MVBjbUlDZXIwZU53OXZXbmU2aDU2REhzVEsycWJVYzQvdTI4YitiV3VJaTRxZ29DQWZaMWNQV25YcVJwK2hEMk9qc1N2eG5KcjZuSXNVYXJXY1B4dk02ZU1IT1gzOElBTWVlSnkyZC9XczhYTktrcCtYeS95Wkg2UFZGdEFncUNVWHdrN3g5MCtmTS9XajJiaFVJdVZ6NS9xbHhiWXBsVXBVYWdzc0xDMVJXMWlpVmx0Z1lXR0p0VWFEazRzYjFocGJyRzFzc2JiUlhIMnNNVzd6OFBFSG9PK3dzWncrY1pBamU3ZGdZMnRYN21pamc1TUxmWVkrekxyRnY3TnkvaXdtdi90dGhmcmZyRzBYK2cxL2xFM0w1L1BITis4eDZlMnY4YXJmZ0l6VUZCTGpZeXI4UHRTRWtZOU5KdVpDR0dlQ0R4RVhIWUdQZjZNeWo0KzVFRWI4eGZPNHVIdFc2bmwyYjFpR2paMDlIYnYzcTA1M2pmUTZRNktsVWxueFpabzB0dmFvVkdxTzd0dUcyc0tDVVUrOWhFS2hRSy9YTStPVkozQndjdUhOYitZRDBIdklHQTd1M01pMjFmL1EvdTdldUh0ZSt5NVBpSTFpenFldjBxeE5aNTU2NWFOcXZZN1dMWm9URW5aQmdra2hoQkFWNCt4a1R3ZW5KblJvMDhTNFRhdlZFUk4zaVlpb2VHSVRFb21OU3lRbTN2QW5QYVBrTzdjQUdWblpuRGtYVldLZ2FXVnBnWnVySSs0dXpsZi9kc1ROMVFsM1Z5ZmNYQnh4YzNQRXhkRkJsalNwZ0lzeGwvRDNxNW0xd0FxMVdwYjg5ZzJIOTJ3R1FLbFNZZS9nakU2bkkvbHlQQ2NQN3kwM21DelVhdm41ODJsRW5ENEJnSVdsRlhZT1RtUm5wbk1wTm9wTHNWRWMyYk9aaVc5OWFYSUJWSnEvWm41TVhQUjVWQ28xOWs3TzVPZmxrcHA4bVVPN05uTDh2eDA4OWZKSE5HcGU4UUlScnZXOHljL0xJU1B0aXZIZnBiRjNkTWJTcXVUZ1MyTm5iOVp6U2hJWEZjSFBuMDhqTXowVk1BUVRXcTJXaEpoSUVtSWlPZmJmZHA1LzZ5dnNIWjFOenRQcjlTeWNQWU5qKzdjRFlHMmpRYU94SS9seUhEdldMdUhVNGIxTWV1ZHI3QjJ2cFh2VzlPZDhZUHM2VHA4NHlMbVFZK1RsNWx6ZnV4bzlwelE2blk1L2Z2NkN4UGdZZkFJYU1XSGFaNnhlK0RON042OWsvZzhmTWVudHJ5cVZadW5vNHNaTEg4MUdiV0dKaFlVbHloTFdmdjN1M2Nta3BpUXk5Y2ZTVXoydjUrN2x5L2lwSHpMNzAxZlpzMmtGenE3MTZEbm93VExQNmQ1L09NY1A3S1R0WGZkV2FzUzIzNGhIdVJBV3dybVFvMFNjUG9GWC9RYU1lSHd5SXg2ZlhLSHpvV0kzUzY3MzJXdmpTOXllbTUyRmhhVVZmODM4cE1UOXIzLyt1L0h4MGFzL3cwMWFkNmpVYzY5Y01BZDNMOThhQ3lZTEN3MGoyNVdaNjJsamE4ZFRyM3pFOSsvOWo0TTdONkt4ZFdEd3c4K2dVQ2l1ampJYmJnNHBGQW9zTEswWU9Pb0pGdjM4SmFzWC9zVDRsNjRWWDB0S2lBWEF3OWUvMnEvRHI3NHZNYkVWcjd0d0s1QmdVZ2doYmpGcXRaSUFQeThDL0lxblVXWmtaWnNFbDdIeFNZYS80eExKeU1vdXRjMjgvQUppNDVQS1hOcEVxVkRnNHV4Z0NESmRuSEJ6ZFRBR25PNHVqcmk1T09IbTZvaTFWZFhtMGR3dW91TXUwN2QzK3hwcGE4R3NUd2srdEJ0N1IyY0dqUjVQbXk0OWpmTjljck96aUk0NFUyNGIrZm01Ukp3K1FhUG1iZWt6OUdFQ203WkdxVktoMStzNUczeVlmMzc2blBUVUZCYk9tc0dMSC81WWJuc3U3cDcwSERTS1ZoMjdHZnNTYytFY0MyWi9TbUo4REF2bnpPQ3RyK2RYK0tKdDJsZHpPZjdmRHVPRjZiU3Y1cFo2N0xCSEo5TDJybnNyMUc1dG4zTWpYV0VoZjM0L25jejBWRHg5L0JrNzZVMjg2amNBSU96a0VlYjlNSjNFK0JqVy9QMHpEei8zdXNtNTI5Y3M0dGorN1ZoWVdqSDZxYW0wN2RvTGhVTEJ1WkNqelB2aEk1SXV4YkhrdDI5TUxsaHIrbk5lOHJ0aDFFeWhVT0RmcURsUjRhRTM1WnlTNlBWNi92bnBjNElQN3NaR1k4ZmpMN3lMV20zQmtFZWU1VUxZS1M2ZVA4dnZYNy9MazFNL3dNTFNxa0p0S3BXcWNrZGxNelBTakRjMUtpb2dxQVhESHAzSXNyay9jUEhDV2NBd2g2KzgvNXNyNXM5aXhmeVNnOWJyUitWUEhkbUhsYlVOalZ1MFkrenpiM0JrenhhNjl4OWVxVDZXNU9pK2JXeGU4WmZKdHBURUJHTUErZnJudjVjNzZsbDBrNlEwK1htNUhObGpTTU5kTnZjSGxzMzl3Ymd2TVQ2bXhPRDIrdGRla3d4Rmd5by9sOUhGemZMeUJBRUFBQ0FBU1VSQlZJTW5YbnlQMlorK3l0NHRxK2phNTM1YzYzbmo1dWxEWWtJTXlaZmpjZk13M0FEcjBLMHZPOVlzSnZUWUFjNkZIS1Z4QzhQM1FGeFVCQUJlOVJ0VyszWDQrZnF3YlVkSXRkdXBUUkpNQ2lGRUhXSnZxNkZwWTMrYU5pNStCelE5SThzWVpNYkZKeEVUZjVtWStFVGlFMUpJenl4OVJMT0lUcThuS1NXTnBKUTB6bEI4ZExPSXRaVWxEdllhSE96dGNMRFQ0T0JnaTZPOUJnYzdPeHdkYkhGd3NNWEJUb09qdlMzMjluWTQybXV3MVZqZk5tbTJzZkZKK1BxVVBycFdVZnUzclNYNDBHNGNuZDJZOU03WHhkTEVyRFcyQkxVcS8yNi9VcWxpK0xqbmkxMkFLaFFLbXJicHhNZ25YMkRlOTlPNWVDR01oTmdvUEgzS3ZudisyQXZ2Rmh0TjhXM1FtQWZIVDJIMng2K1FmaVdaeVBCUTQ3eXVPMVZVeEdtU0w4Y0JNSGJTTkdNZ0NSRFVxZ005NzN1UWpjdm1FWHJzZ01sNXVkbFpiRjMxTndEM1AvUVU3ZTd1YmR6WHVFVjdSancybVlXelp4QjY3QUR4Rnk4WTI2M3B6N2xONXg0MGE5ZUZabTA2WTJ2dldLRlJyYXFjY3lPOVhzK2lYNzdrNkw1dFdGaGE4ZmlMN3hsLzl0VnFDNTZZOGo2elBucVpzRk5IK2VXTE4zbnE1WS9LVEJXdURYZjNHWUphYlVISGV3eXYxOFhkdzJRT1gySjhERXFsRWxlUHl2OWVtUHZ0KzdoNytmTDY1NzlqNStCVTdzaG5SZVZrWlJRTEZndTEybUxiaXA2N0lqNTdiYnpKK2Z1MnJpWTdNeDF2djRaNCtnWVl0eC9kdHcxckcwMmw1NzVXeHQ3TksxaytiMmF4N2FYOVRMN3k2YzhtZmJ4ZVFGQUx4anp6Q3U1ZTlZMlpFOTUrRFRsOS9BRHhGODhiZzBtbFVrbi9rZU00dkdlTHllL3JtTWh6QVBnSE5xM09Td0lNOHlZcnNwNzFyVVNDU1NHRXVFMDQyTnZTM042VzVrRUJ4ZmJsNVJlUWxKeEdZc29Wa3BMVHVKeWNTbkpLR29sSmFWeE92a0p5U2hvcFY5TFI2Y3RQVjh2Tnl5YzNMNS9MU1dYZnRiNmVVcWswQkpnT2RsY0QwV3NCcU1iV0doc3JTNnl0TGJHeHRzTGF5aEpyYXl1c0xTMnh0cmJBMnNvS2ErdXIrNjBzcTF6b282WmtaZWRnYjEveWZMYUswbW9MMkxSc0hnQVBqbit4MHZPTnJtZGxiVlBtU0VhVFZoMk5qNU1TWXNzTk1rcDdmLzBiWFpzbm1wMlpYc2xlM242dUg3V3A1K1ZYYkwrenUySE9uMVpiWUxMOTVPRTk1T1htWUsyeHBjdTk5eFU3cjIyWG5xeGFNSWZNOUZST0h0cGpEQ1pyK25NZTk3KzN5OXhmVStkY0x6TWpqWVd6UGlYczFGRXNMSzBZLzlLSHhWS21YZHc4bVBqbUY4eis1QlhPbnpuSnpJOWVZdXp6MC9Ed0x2NGVsNlFpQVc1NXgvUWEvQkQzUC9TVXliYk9QUWNhSDk5WVZmU1ZjZjJ4MXRoVk9DaXJEZDM2RGFOYnYySEdmNzh5cm4rNWdlUEZDMkhGaWdiRlJaL0gyNi80aUZ0RzJoVzJyRnlJaGFVVlQwNzl3R1JaazZQN3RtSHY1TUlqRTkrb2dWZFNNaHRiZTl5OXJxVnpKeVhFb2xBb2lnWDBhU2xKNU9mbGxwc3lmZjFOSGNENFBrU2VDNlZWeCs3RzdXMjY5S1JObDJ2emc3WGFBaUxQaFdKcjcxanArZVFsY2JDM0p5c3JwL3dEYnlFU1RBb2h4QjNBeXRMQ1VQblZ5NjNVWXdvTGRhU2twcE9ZbkdvSVBKTlREWTlUVXJtY25HWUlQcE5US1NqUVZ2cjVkVG9kcWVtWkpWYXZyU3dMQ3pVMlZsWWxCSnBYSDF0WlltMWxnVnFsUnFsU29GS29VS2tVS0pVcXc3OVZLbFJLSlNxVkVwVlNhU2pVb2JwMmpFcWxRSzFTb1ZSY1BWWlZkSXpodU15c1hEUTIxUnNwQ1RtNm40eTBLM2g0KzlHc2JaZHF2eWRsdVQ0NFZGdFV2YVQ5OVpVV25WMXZqZlh3ektuZWRjSE4rYk1uYWR5aW5jbitpTlBCQUFRMGJtNnlQVHowT0FBTm03UXFNWVZUcVZJUjJMUTFKdzd1SWlyOGRJWDdVMU9mODgxeUlld1VmLzM0Q1dsWGtyQ3l0dUdKS2U4VmU4K0t1UDYvdlRzUGk3TGMzd0IrRHpNZ3d5NjdnQ2d1dUtDb3VLS200cjVpN2t0cFZxYXA3V29kNjJmYUtUdW5yR3pQYlBPWVdvWm1ZbWp1V0c0a0xvaTdnb3FBS0NEQ3dPekw3NCtCa1dVRzVvWEJVYnMvMStWMUNUUHZPOC93WXMzOVBzL3ovZm8zd3B6WFA4Q3E5eFloKzFvYVBsNDhEeU1uejBUUGdiRTFybkNJcWhRS3lqdDk3QkRVS21XMXp3RlFZOUdaK3ZidEIyOGcvOWFOR3A5WDEvQTZjUFJVMDlMZ3czc1Q4T3ZxVHpIbzBjZE5CYWgrLytrYjdOKytFUU1mZlF5RHgweER6d0dqVUNJckJHRDhIZXMxTUJZKy9rSDEwaDl6NjArcnNIL2JSdFBYNVpmTkx2NWtQYUo2OXE5d0hkOTRaalJjM0R5cS9FeFcvbWNoTHA5TmdhUEFOaWRocmRwQkpCS1o5aWhiY3ZYaUdXalVLcHUxZEhHUlNpRlhxR3h5cm51RllaS0lpQUFBWXJHRGNYK2tqNWZGNXhnTUJxaFVhaFRLNUpBVmw2QlFKa2RoVVRHS1pDVW9sSlZBSnBPalVGYUN3cUlTRkJVWG8wZ21SMUZSQ1VvVTFaZWtGMEtqMFVLajBjSUd1YlJXSEJ4RWNKRzYxT2tjRjA0ZEJXQmNEcW5YNlhBa2NSdFNqeDVFWVVFdW5LV3VhTktpRFhvUEhsMXRzUnByWGJ0czNOc2xFb2tRMHJSbHJjOXo5TThkQUlDQW9GQUVON1h2aCszN1FVQlFLQ0tpb25IbStHRnMvUDVqekY3MHZxa0M2ZEcvZGlMNXI1MXdFSXVyVklhOWNmMEtBRlJZRmx1WmY1Q3h3RlBlelN5cngyT3I2MnhyOG1JWmRtMVpoNE83dGtDdjA4RXZNQVF6WGw1YTQweWpqMzhqdlB6MkYvaDUxWEtjUG5ZSW05ZDhnUk9IOTJId21HblZMdit1YmpaczJjdlRvRllwclpveHE3eWtFNmkvL1g2VjVkKzZjVStxdUE0ZFB3T0FzUVhKSHh0WHcxbnFnbWJsbHE5SGRJNUcwdjd0MkxWNUxUSXVuOGRqY3hlWkNsUWRPN0FiQlhrM1VaQjNFNWZQbnFoeWJ0bWQyMWovMVgvTnZxNDFQMzgzRHkvVHpHUHVqVXlJSlJMVENnNXp4WlUwR2pXY3pOeWMwYWlOS3dQRWxXNndmUGZoWXB3N1dYRUpldm5yNitydWlVYWh6WkIxOVRJS2IrZkIwOXY4amRoVFIvOENBTFNPN0ZyamU3S0cxRVVLdVpJemswUkU5SkFTaVVUR0phak9EUkRnMTdEbUEwcHB0RHJJaWt0TTRiS3dOR2dXRnBWQW9WQkNvVkpEcVZSRHFWSkJvU3o3dXhvS3BRb3F0UVlLcFFwS2xRcEtwUVlHSzViaTN1OHlyMTRHWU94THQrcjlmK0h5MllwM3Z6UFN6dVB3bnQ4eGRlNi9FTm4xa1RxOTF2N3R4cnY3YlR0Rnc4M0Q4bzBDY3pScUZXNWxYMGZ5d2QwNHNHTXozTnc5OGRqY1JRL04vdGU2bXZMc2EvanhzM2R3SVRVWkh5NmFoVjZEUnVOR1Jqck9wZndOWnhkWFRKNjFFR0hoN1NvY2MrZTJjVCtVcFErbkFPRFIwQWRBelFWUXlxdkxkYTRQT3AwV2gzYkZZK2R2YTZFb01kNzVhZE9oRzZiTy9SZitpRnNOVjNmUGFsdXcvTHhxT1Z4YzNUSGpwYVZJM0JhSDdYRS80T3FsczFqMS9pSTBidFlLRTJlK1VtMGdyeXNmLzdzRjBHN241a0Nuclg1RmhscXBzQmlleW9qRkVreWF0Y0RxTVZnS3IrYUNibTNvZEZwcyt1RlQvTDMvRDdoN2VtUG13bmNxek1xR2hiZkRjNHRYNE92My9vVUxxY240Wk1uemVPcVZ0eEFRM0FUcDUxTk5RY29jcFVLTzQ0ZjJtbjNNbWpBWk0ySWlZa1pNQkdCY291dnRGMWhoMWxHdjEyUGJodS9Rby84SWVIbjdRcS9Ud2NuTTNscXRSZzBBeUV5L2lOVGtBeGd6ZlI0a2prN3c4dll6aFZWTDE3ZDk1MTdJdnBhR2swbjcwWGZZdUNxUDYzUmFwQjQ5QUxGRWdvak90cG1aZkJBeFRCSVJVYjF6bElqaDdlVUJieTloamF3ck14Z01VR3UwcHFDcFZLbWhVcXFoVUttZ1VLaWhWS3FnVUdtZ1VxbWgwK21nTnhpZzFlbWcxeHVNWCt2MHBRM045ZERwUy8vb2pIOU0zOWZwb0RlVWU0N3BjZU01emw2OENybENEZzkzNjF0SVZIWW4zMWo2L2VDdUxkRHBkSmord21LRXQrc01zVmlNS3hmUElIN2RTdVJrWHNWUEs5OUhvOFpoVnJWNk1DY3BjVHZPblV5Q28xTURqSnd5MCtyakt0KzFsMGdjMFh2d294Z3dlaXJjNnRDVXV5WnJ2M2pYWWpzQ1N4K3M3OVV4NWpoTFhmRE1xKzlpNi9xdnNYLzdKdXpkK2pNQXdOM1RHN01YdldkMjM2SlNZVnd1WEZZcDE1eXk1YTgxTlprdlU5dnJYSjlLWkVXbUlPa3NkY0dJeWMrZ1I4eHdHQXdHSE53ZER4Ly9vR3JEWlBKZnUrRFowQmV4anoyTGZzTW5vRjFVVDJ4Wit4WE9wZnlOb29KOE5QVHhCd0RUemFYeU56aHFDbHVXOWt5VzMxTTRjOEV5cTg2bjF4dDdBbXUxR292aHFZeXppeXNtd2Zvd1dSODBhaFV1bkVwR2FJczJXUFBaMjdoNjhRd0Nna0x4OU1KbFpudDdCZ1Ezd1hPTFYrQ3JkeGNpLzFZMlB2djNTNWp4NGhKTWYyR3h4ZGV3Wm45bVhWMUlUVWJpdGppRU5tOE5SeWZqRWxaWHQ2ci9meWtMazdrNW1VaEszSTVXa1YwUTJmVVJqSHZ5QmROekxGM2ZqdEg5c09QWE5VaEszR1kyVEtZZVBRQlpZUUVpb3FJdDlvVVZTaUZYd01YT0JhZUVZcGdrSXFJSGhrZ2tRZ01uUnpSd2NvU251NnRkeGpCNTlsTElGWW82aGNteS9ZZnlZaGxlV2ZaVmhUMUg0ZTJpOE96cnk3SDh0Wmtva1JVaWNkdEdUSGpxSmNHdmNlbk1jZno2UDJPcC9uRXpYaEFVU0QwYStzREhQd2hhalJyRlJYZWcxV3B3Y0hjOGNtOWtZc1RrbWZVMkkxUmQvMGQ3SDJPT3JMQUFjZDk5aExNbmt1QWdGcU4xWkJka1hENFBXZUZ0ZlA3V2l4ZzVaUlo2eEF5dmNJeWhOSHlJcTJtdVh0WjQzWm9aNExwYzUvcms0ZVdONFJPZndybVRTUmczNDBYVFRLeE9aNXdCY2hEWTA5WTNNQmhQTDNnSFowOGtRU1F5QnJQeTV6UFhxcWFtdlpIbDFSUUVMU2tMS3o3K1FkVzJ2Vm44N0ZpcjI1ellXbG5WNFlMY20zaHp6bmhvMUNwTWUrNE5YTDE0Qmkwak9tSDZDNHVyRFVQZWZvR1k4OFlIK1BLZFYxQmNlS2RDSlZ0NytUdnhEemk3dUtKdFZBL2N6REpXSDNkMXJ4b21OUm8xSE1SaWRPelJEL0hyVnVMRW9YMVdyL2J3Q3d4Qjh6WWRrSFl1QldkUEpLRnRwNHI3MnhPM3hRRUFvZ2VNck9PN3VVdXVVTUJGYXAvZms5cGltQ1FpSWhMQTFVVUttYXdZZ2Y3K3RUNkh5TUVCME92UlBXYVkyZUlWYnU2ZWlPbzFBSC85OFNzdW42bTZINmttVnk2Y3hnOHJsa0tuMVdMd21Hbm84b2l3eHVEbHc2dGVwOE8xeStldzY3ZTFPSC9xS05JdnBPSzV4U3NRMUtTNTRISFY1RUhxTXlrdkxzTG4vMzRaK2JleUVkeTBCUjZmK3pyOEdvVkFyVklpWWNOM09MaHJDelorL3pGME9pMTZEWXcxSFNlV09FS3JVVU9qMFZnOHQ2WjBScktCYy9WN2MrdDZuZXRiajVnUmlPNWY4WU8yVm0wTVgwSUxvcFNwL0lGZVcvcHpOSGUreXNzcDcrVG5RcWZUbU4yTFhOc3dXUmFzbkd2WVI2MVdLYzNPbk5XWHF4ZlA0UERlQktTZFQ4R2QvRndBeHRsVFI2Y0dhTitsTjFwMzZJYnBMeXhHdTZpZVp2Y2dWdWJ0RzREWnI3MEhXV0VCbXJWdVg5L0RyNWFzc0FCblR4eEJsMGNHUVNKeFJFSHVUUUNBcDdkZmxlZHFOV280T2pyQjNiTWhtcldPeExtVXY2RlV5R3U4WG1YNkRCMkx0SE1wMkxIcGYyalRzWnZwQms5cThnRmtYcm1FZ09BbUZTb3AxMVdSVEFaWFY4NU1FaEVSUGJTQ0cva2lNeXNiTFp2WHZrRzFzOVFWSmJMQ2FtZjRHb1VZSHl1OExhem5XTnI1VS9qK3c4VlFxNVRvTjJKQ3RVc0pyZUVnRmlPc1ZUczg4K3AvOE1VN3IrRHF4VFA0L2Vkdk1PdTE2dmVIUGV4MmJGcUQvRnZacGEwc1BqQjlPSFZxNEl3eDArZEJwOVhneUw1dDJMYmhPM1RwUGNqVUs5SE53d3QzOG05QlZuamI0cm1MQ2dzQUFKNmxleWZOc2ZWMXJnL21abGFWQ2ptQW1vT3l0WlNsWVU3cVd2TktnVy9lWDRTYjJSazJMYVJUZE1kNEhkMjlMTzhoMSttMDBHbTFadmYwMVplTTlBczRkbkEzQU1ETHh3OTM4blBoN1J1QWhlOTlhNW9oWGZQcDI0TFBPK09scFJXK3RyUmt1SHoxMWZLV2ZiT2x6bjFELzlxeEdUcWQxblR6SkxlMFVGVkQzNm8zK0RRYXRlbjlSa1JGSSsxY0NzNGNQNFRPdlFaYTlWb1JVZEVJQ1d1SnpDdVhjR2pQVnZRYUdBdTFTb2t0YTFjQ0FBYVBuV2JUUGVTWldkblZWbDIvSHpGTUVoRVJDUkFhNUkrTVRPdXJiSnJqR3hDRUVsbWg2WU8xT1NJSDR3Y1VJVzBlTHAwNWdlOC9laE1hdFFyOVIwM0c4SWxQMVdtY0ZjWWpFaUdxWjM5Y3ZYZ0dWeTZlc2RsNUgxU3B4dzRDQUtJSGpqSTd5eEV6Y2hLTzdOc0dsVktCakxSemFCa1JCUUR3Q3d6R25meGJ1SlY5M2VLNWI5MHdQaFpvNFdaRGZWN24rbGJXbzdTc0ttaGR5VXFMRkZtemwxZXYxOXVzVDIySnJCQ3U3cDZtdlhiVjlZcFZtUUwwdlF1VFllRVJHUDM0SExTTzdBcS9SaUZZTUcwd3hJNk9GWmJhV2xvR2ZQelFYamhMWGRDMlU0OHFqM21abWYyVHVyaWhZNCs3dlJjUDcwMm84cjJUUi9iYlpIbXNVbDZDUTd2ajRkY294RlRjS3ZQS0pRQkFRRkRWUGNwcWxSS2VEWTNockczSDdvaGZ0eEluait5M09rd0N4cFVNWDc0ekg5czJmSWVXYlR2aHp6ODI0VTcrTFlTMWFsZm5BbW1WWldSbUlUU285cXRlN0lGaGtvaUlTSURHSVFGSVBtVTVDRmlqU1lzMnVIYjVITkxQcDFaWUFsbGVUbWtMQ2I5R2phMDY1L2xUUjdINjQ3ZWcxYWd4Yk1LVEdCQTdwVTVqTkVja01uNFFON2MvN1orbXBNalliOC9kdy95TVZQbHFyU3JsM1VJNlRjTWpjT25NQ1Z3K2R4SUdnNkhLckliQllERDF0alBYaC9GZVhPZjZWSGduSDRCeDM2b3RsQzF4dEtiWG9VSmVYT2ZaUWFWQ2pnMnJQa0RUOEFqMEhUWU9WeThaYjZ4VTE1dlN0QlJXNEd5c3BWay9helJ1MWdxTm03V3E5am1XcXFvZVA3UVg3bDdlVmxWZEJRQTNUeStNZS9KRjA5ZUg5eVpVK2Q3bGN5azJDWk1uamlSQ3FaQmp3T2lwQUFDZFZvdUxxY2Nna1RoV2FWbWsxK21NTThLbEFkbzNNQmloelZ2VitMdW4wMnFoMGFoTk40bkN3dHNoZXNCSUhOcTlGVis5dXhDeXd0dVFPRHBoL0pNdjJyeXlkY2IxVEhTSnRPNi8rZmNMMjl5ZUlTSWkrb2RvRzk0VXFXZXRieVp2VGxUUEFRQ0EwOGtIa1pONXRjcmo4dUlpSkI4d0xsR0w3RmJ6bmUreko1S3dlc1ZTNkxRYVBEcHRicTBEaGxacmVSK2Z3V0RBeVNPSkFJQ21MZHJXNnZ3UEU2L1NhcUlYVXBQTlBuN3A5SEhUMy8wQ2cwMS83OWpkT0Z0VGVEc1BLVWwvVmprdUpXay9pZ3J5MGNCWld1WGEyK282MjVNMU0zbENsUDM3OFMzM016WkhvMWFoUkZab21xV3FqWXkwQzFqeGYzT1FtbndBR3JVS1dxMEdxVWNQQUFCYXRPMW84VGg1c1F3QUlIVVZWdkhUcjFGSXRYLytpYUw3ajhDOHhSK2hhNThoQUlDTHA0OUJJUzlHeTRoT1ZXWit5Nm9oT3puZnJaejh3dExQTUhIbUt4YlBYM1RuTnI1NmR3R3VwNSt2OFAzWXFiTVJFQlJxV3A0K2N2Sk1CSmlwMWx4WHA4NmNSVVI0L2JXOHFRKzh0VWhFUkNSQVNDTS82TFVhWkdYZlFIQlFvNW9QTUhlT3NKYm8wTDB2VXBMMjQ5c1AvZzlUbjMzTlZOUWlKK3NhTm55OUhDV3lRdmo0QjZIbmdGR200M1p2V1kvRGUzNUhyMEd4NkQ5cU1nQmpJUDN4ODJYUTYzV1k4UFFyNk5aM2lGVmpNSGV1eElRNEZPVGZRblRNQ0FRM2JXRzY2NTZiazRsdEc3NUgycmtVaUVRaURDeWRGZmduNjlKN0lIYjh1Z1luRHUrRHQxOGdZa1pPZ3JQVUJRYURBUmRPSldQRHFnOEFBTTFhdDYvd29UTWd1QWs2OXVpTGswZjJZOVBxVCtBc2RVSHJEc2FHNXhkVGoySFQ2azhCQUFOaXAxU29zR25MNjJ4UFZ5NmNCZ0FFaGRxbWdOUDE5QXNBZ09BYUNrSmR1WEFhQm9NQjh1SWlKQ1Z1UjFUUC9sWlhWeTFicHZyRjJ5OURKQkpoMUpSWjZETnNISTdzUzRDc3NBQk5XclNwMEpleXNtS1pjUmJibW4yZGdMSFNyNE9EUTcyMjFyQzN1dXhiTGQrN05USEJXRkcxWTNTL0tzOHpoVWtyS3plbm5UK0Z0Wjh2ZzZ5d3dIUURvTXlKdy90TWV6TUI0TWplQkxUdDFNTm1OMFVBNDM1SmcxN0xQWk5FUkVRUE01RkloS2pJY0J3N2VhcldZUklBeGovMUltN241dUI2K2dWOHVXdytYTnc4SUJaTFRIZSt2WHo4OGRUOGYxZTQyNzUzNjg5UXE1VFlFLytUS1Jpcytmd2Q2SFU2U0NTTzJCUC9FL2JFLzJUeE5SK2ROZ2R0T25hM2VDNjlUb2VrZmR1UXRHOGJuQm80dzlYZEV5cWx3clRQemFtQk15Yk9mQVZOd3lPc2ZwLy9tVDhEYXBXaXd0Y0F6TFpSMkxMMksyeVBxL3I5TXZZOHByTCtveVlqSSswOHpxWDhqVDN4UDJGZndpL3diT2dMcGJ6RXRKd3ZNTGdKSHAvN2VwVmp4ODE0RWJleXJ5TTdJeDNmZnZBR1hOdzhJQktKVUZJYU9xSjY5a2ZNeUVrVmpySGxkUWJ1WG9mS0t2OXN5djhzYW5OTWVmbTNidURzeVNPUU9Eb2hyRlU3czg4UlFxdFJJKzM4S1RoTFhTcFVGNTR5K3pWbzFIZVhGaXZsSmRqNjB6Y0FBSVc4QkhIZnJVRENobS9ScmU5UTlCd1lXMXBFYVRrY25hcjIvc3hJTzI4cXN1UGw0NGZwenk5R2NOTVdrQlVXWUh2Y0R3Q0EvcFd1VldWbDFWVGRQTHlzZWw4TC92dU5WYzk3VU9oMU9paEt3NW10OXF3Q3hyWTRhZWRQb2FGdkFEcjFpS255dU5wVUZibjZNS2tvTWY1Ny9mby9yOEpCTE1HRXAxNUNoOUlWQkRxdEZyOXYrQlovL2ZFckFDQzYvMGhjT25zQ09Wblg4UEdiOHpEMmllZnJYQm02elBHVVU0aUtETGY1MHRuNnhqQkpSRVFrVUhTWENQeSs1d0JpaDFzM08yU08xTVVOOHhaL2hJTTd0K0Q0b2IyNG1aMEJrVWlFd09BbWFOKzFOL29NRzFlbDkxdjBnSkU0dk9mM0NuM045RG9kQU9NUzFiSitjcGFvbEhkRG5ibHpSUThZQ1lOQmovT25rcEdiazRuQzI3bHdhdUNNNENZdEVONitNM29OSEdWYTNtbXR5bU9xYm95eXdnSUFCWUxPZjYrT3FVd3NrZUNwK1cvajZKODdjUFRQbmJoeFBSMkZCWG1RdXJpaFJkc09pT3phQjkzNkRZVkVVcldBa3RUVkRjKzkrVEVTRStKdzR2QSs1T2ZlZ0VUaWFOcWJaYTR3aWkydk0yRDVPbFQzczZuTk1XVTBhaFhXZi9VZWRGb3RlZzBhYlpOaU5LbkpCNkZXS1JIWjlSR0l4WGMvMG9ZMnY3dFg4UHlwby9qdHh5K1JsNU9GTHIwSFlmVGpjM0J3ZHp3TzdvcEhZa0ljOW0vYmlJaW9hUFFiUHFIQ2NXVnVabWNBQU5wMDdJNnBjMTZEMU1VTk9xMFdhejU3Ry9KaUdWcDM2SXFJemowQmxPNjFVNnRNUFRBQjQ3VkkvbXNYQUdQaHJmcFMxdSt5dXY2bDkxcGlRaHlPSDlvRGhid0V4YkpDZURUMHNUZ2JySzJtVlk0NVNvVWN2M3k3QWdBd2VNempadHVibE4wRWNKWmE3a21ja1hZZXhhVkZuQnI2QnVDSkY5NDAzWmpJdkhJSnYzejNFYkt2cGNIQndRR2pwczdHSTBQR29FUldpTldmdklVckYwNWo3UmZ2NHZpaHZSZzUrUm40QjlWdHIrTytQdzhpZGxEbk9wM0RIaGdtaVlpSUJJcnVFb0VQVjI1QVh2NXQrUHA0MS9vOEVva2orZzRmajc3RHgxdjEvRkZUWm1IVWxGa1Z2bGZiNVdMbXp1WHUyUkJEeGoyQkllT2VxTlU1emJGbWZMVjVEL2ZxbU9xSVJDSjA2enNVM2ZvT0ZYeXNVd05uREI0N3plcVdIcmE4enJVOVgyM0hJQytXNFgrZnZJVnJsOC9DeDc4Umh0cmc5OHRnTUdEdjFnMEFnTTY5QjFiNGZrN21GWnc3K1RlT0g5cHIybE1aM1g4RXhreC9EZzVpTVFhT25vcCtJeWJnMklIZFNOd1doOVBIRHVIMHNVTm8wcUlOK2c0ZmovWmRlcHRtaDdvK01oZ3VMbTVvMDZrSEhCd2NvTmZwc0g3bGU3aHk0VFE4dkx3eDhlbTcrKzhVOG1Jc25UY1JFb2tqR2toZElIRjBoTHhZWmdxWXJTTzcxdmw5VzNLME5MQjZsYmJIVU1wTG9GSXA0TzdSRUJtbFM0SExCODMzWHEyK0F2RHQzQnlMenhFN2lLMmFQWFgzYW9qc2pIVGp1SHo4TVBhSjUwMlAzY3ErRGpjUEx6aTd1T0x5bVJPUUZkNjJlaytwd1dEQWhsVWZvQ0R2SmxxMTc0S3VmWVpBcDlNaS8rWU51SGw0d2NuWkdjV0ZCZGdkdng0QUVCaGllVytqZzRNWXpsSVhoSVMxeEJNdkxJSFUxUTFGQmZuWXVmbEhKQ1Z1aDhGZ2dMdW5OeDZidXdndDJuWUFBTGk2ZTJMT291WFl1ZmxIN0luL0NXZFBITUg1bEw4UjFYTUFIaGt5cGtvaElHdms1dWZqVXRwbFJDK2FMdmhZZTJPWUpDSWlFc2pKeVJIOWVuYkV6cjJKbURwaHJMMkhRM1RmdW5yeEROWisrUzd1NU9mQ3M2RXZaaTVZSnJnUWpUa3BTZnR4NDNvNkFvSkMwYlpURDF4SVRVWmlRaHd5cjF5cVVEVzBSZHNPR0RSbUdwcTNqcXh3dkVUaWlPNzlocUZiMzZFNGVYZ2ZkbTlaajJ1WHoySE5wMitqU1l1MmVIN0p4NmJubHMwOEFrRHlnZDFJU2RxUEJzNVN6SGhwS1R6SzlRSjE4L0NDajM4UUN2SnlURXVXUlNJUmdwdTJ3SmhwODJ6eXZnSGd2d3VmaEVvaGg2TlRBemlJeFZDcmxDZ3FNRmJKYmQrNUZ3RGprdUlWaStkV09LNzgzdDJ5UWtpVzZMUmFpODhwdjFRMVp1UWtpOHQzTy9jYWlFN1IvU0VTaWFvczNmeDUxWEprcEZVc2N0T3F2WFd6Y3ZIclZpSTErUUM4ZlB3eGFkWUNBTVpLMHgrL09jKzB0TFdNczlRRm5hTE50MEFCalB2WG4xMjBIQUhCb1hCMGFvRHRjVDlnLzdhTnBtSmtuYUpqTUhyYTNDcXRaeHpFWWd3ZFB3TVJVZEhZK01NbnlMcDZHY2tIZGlINXdDNDg4K3E3YU5XK2kxWHZwY3pPUFlub0c5MFJqbzRQWGpSNzhFWk1SRVIwSHhnNXFDZmVYUDQvVEJvN0dtSXpTNnlJeURnN3BkVm9FTnlrQldhOHRNU3FGaDdXaU96V0IrMk9KS0xuZ0ZFUWlVUm8yaklDdVRrZlE2dlZvRVhiRGdodjF4bVJYUitwc2NxclNDUkNwNTc5MFRFNkJpZVBKR0wzYit2UXZaL2xtZVp1ZlllZ3VLZ0FZZUh0RU5xOGRaWEh5L2FMNnZWNkdQUjZPSWpGTnQ4REZ4amNCS2VQSGFyd0hqeTlmZEVqWmdTNjlSc0d3RmpkMWorb01YUmFMUXdHQXdLQ1FqRnl5ak9tWTJ3MVN6OWkwdFBWUG01cGoyVHpOaDJNeTBzTkJvZ2N4R2pjTEJ5UFRwOW4xV3YyR2hpTG5NeXJHUHZFOC9EdzhqYTlUcHVPM1pGMTlSTDBPaDBhU0YwUkdOSUVBMktud011bmFtL004a0xDV3ByK0h0YXFIZlp1L1JsQlRacGo1T1JuRU40dXF0cGpHemRyaFJmZitoekpmKzNDcnQvV29uVmtGOEZCVXF2VFlmUFdCTHo5Nmd4Qng5MHZSTnFTZElPOUIwRkVSUFFnZXZYZks5RS9aaEJHRExHK0FUYlJQODNON0F6NCtEY3l1MyswTHZSNmZZV3dvaWdwUmdPcFM1Mkt2QmdNeG8vRjk2b0lpa0plREFjSHNlQTlwQWFEQVhxOXp0U3J0UHllVWFxYjYra1hFQkltdkJDT1RxdUZBUWJCditjSk8zWmhYK0p1dkxmNFdVSEgzUy9ZWjVLSWlLaVdwazBZakhXL2JJUmVyN2YzVUlqdVd3RkJvVFlQa2tEVldTK3BxMXVkcTRXYVc1SlpuNlF1YnJVcVJsUVdJQ1VTUndaSkcydmNyRld0ZmdmRUVvbmczM085WG85MXYyekN0UEcxTCtabWJ3eVRSRVJFdGRTK1RUTUVCM2doN3JkNGV3K0ZpSWdlTUhHYjR4RWM0SVYyYmNMc1BaUmFZNWdrSWlLcWcrZWZIb2UxUDhjaEwvKzJ2WWRDUkVRUGlMejhmS3pkRUlmbloxcFh6ZnQreFRCSlJFUlVCOEdOZlBIbzBGNVk4Y1ZLZXcrRmlJZ2VFQ3UrK0Jwamh2VkdjS0JQelUrK2p6Rk1FaEVSMWRGajR3WWhKeWNMbTMvZlp1K2hFQkhSZlc3ejFnVGs1R1JoNnRnSHYzZ2J3eVFSRVZFZE9UcEtzR1RCazFpOVpoMHVwYVhiZXpoRVJIU2Z1cFNXanRVL3JzZVNCVTgra0gwbEsyT1lKQ0lpc29IZ1FCKzhOSHNDWG45ckdYTHo4dTA5SENJaXVzL2s1dVZqMGRKMzhOTHNDUS84OHRZeURKTkVSRVEyMGllNkE4WU83NFg1cjc4Sm1helkzc01oSXFMN2hFeFdqRmRlZnhQalJ2UkduK2dPOWg2T3pUQk1FaEVSMmRERTJCaDA3OVFTODk5WXdrQkpSRVNReVlveC80MGxpTzRVam9teE1mWWVqazB4VEJJUkVkbllyT214Nk5nbUZIUG52OFlscjBSRS8yQzVlZm1ZTy84MWRHd1RpbWVtajdMM2NHeU9ZWktJaU1qR0hFUWl6SDRpRnNQN2Q4YWNjY3pHSUFBQUE5WkpSRUZVbHhleUtBOFIwVC9RcGJSMHpIbDVJVWIwNzRMWlQ4VENRU1N5OTVCc1RxUXRTVGZZZXhCRVJFUVBxejhQcDJERjE3L2d5V21QWWN5b0VmWWVEaEVSM1FPL3hpZGc5ZHIxZUhuMmhJZHFqMlJsREpORVJFVDFMT3RHSHQ3NmNEVUNBNFB4OHJ6WjhQVjVPS3I0RVJGUlJYbjUrVmp4eGRmSXljbkNrZ1ZQUGpSVld5MWhtQ1FpSXJvSE5Cb3Qxdis2RzV1M0g4RGpreVpnd3BoWU9EaHd0d2tSMGNOQXI5Y2pibk04MW02SXc1aGh2VEYxN01DSG9vOWtUUmdtaVlpSTdxR3NHM240N0x0TnlMcDVCNDlOSEljaEEvdERJaGJiZTFoRVJGUUxXcDBPTzNidnhicGZOaUU0d0F2UHp4ei8wTTlHbHNjd1NVUkVaQWVwNTlLeGR1Tk9YTXZLdzZNamgyUHdnSDd3NC9KWElxSUhRbTUrUG5idVNjVG1yUWtJYSt5UHg4Y05ScnMyWWZZZTFqM0hNRWxFUkdSSEY5T3U0L2RkaDdILzhFbTBiTjRDTVgxNklhcERKRUtDZyt3OU5DSWlLaWN6S3h2SFUwNWgzNThIY1NudE12cEdkOFRJUWRFSWI5N1kza096RzRaSklpS2krNEJhcmNHUlkyZHhLUGswanArNkNKR0RCSkVSYlJIYU9BU2hJY0VJQ1E2Q2g3czdYS1JTU0Yya2NKUTgvSHR4aUlqdUpZMVdDNFZjQWJsQ2dTS1pESmxaMmNqSXpFTEc5VXljT25NV0JyMFdVWkhoNk5tbEhYcDBiZ3NuSjBkN0Q5bnVHQ2FKaUlqdU13YURBVmszOG5EbTRoVmtadDFDUnZZdFpOM0lRMG1KQW5LRkNuS2xBbHF0M3Q3REpDSjZxRWdrRG5CeGxzSkYyZ0N1cmxJRU4vSkZhSkEvUW9MOUVSRWVodUJHdmhBOWhMMGk2NEpoa29pSWlJaUlpQVJqVFhJaUlpSWlJaUlTakdHU2lJaUlpSWlJQkdPWUpDSWlJaUlpSXNFWUpvbUlpSWlJaUVnd2hra2lJaUlpSWlJU2pHR1NpSWlJaUlpSUJHT1lKQ0lpSWlJaUlzRVlKb21JaUlpSWlFZ3doa2tpSWlJaUlpSVNqR0dTaUlpSWlJaUlCR09ZSkNJaUlpSWlJc0VZSm9tSWlJaUlpRWd3aGtraUlpSWlJaUlTakdHU2lJaUlpSWlJQkdPWUpDSWlJaUlpSXNFWUpvbUlpSWlJaUVnd2hra2lJaUlpSWlJU2pHR1NpSWlJaUlpSUJHT1lKQ0lpSWlJaUlzRVlKb21JaUlpSWlFZ3doa2tpSWlJaUlpSVNqR0dTaUlpSWlJaUlCR09ZSkNJaUlpSWlJc0VZSm9tSWlJaUlpRWd3aGtraUlpSWlJaUlTakdHU2lJaUlpSWlJQkdPWUpDSWlJaUlpSXNFWUpvbUlpSWlJaUVnd2hra2lJaUlpSWlJU2pHR1NpSWlJaUlpSUJHT1lKQ0lpSWlJaUlzRVlKb21JaUlpSWlFZ3doa2tpSWlJaUlpSVNqR0dTaUlpSWlJaUlCR09ZSkNJaUlpSWlJc0VZSm9tSWlJaUlpRWd3aGtraUlpSWlJaUlTakdHU2lJaUlpSWlJQkdPWUpDSWlJaUlpSXNFWUpvbUlpSWlJaUVnd2hra2lJaUlpSWlJU2pHR1NpSWlJaUlpSUJQdC9OKytBVXpKYXVpTUFBQUFBU1VWT1JLNUNZSUk9IiwKICAgIlR5cGUiIDogIm1pbmQiCn0K"/>
    </extobj>
    <extobj name="C9F754DE-2CAD-44b6-B708-469DEB6407EB-3">
      <extobjdata type="C9F754DE-2CAD-44b6-B708-469DEB6407EB" data="ewogICAiRmlsZUlkIiA6ICI0NTA4ODU4MzMwMyIsCiAgICJHcm91cElkIiA6ICIyNjk1MTA4ODciLAogICAiSW1hZ2UiIDogImlWQk9SdzBLR2dvQUFBQU5TVWhFVWdBQUExMEFBQUVPQ0FZQUFBQnkvbjB2QUFBQUNYQklXWE1BQUFzVEFBQUxFd0VBbXB3WUFBQWdBRWxFUVZSNG5PemRkMWhVVi83SDhmY1VlcE9PZ0JWRkVSVjdqNzMzbXBpb01hWVpVM2JUeTJiVE5uM1RmdG5FbUc0U28wbnN2ZmVDdlNDS2lvQks3NzFQKy8weE1JSXdGQVVuSnQvWDgrUnh1UGZjZTg4QXU4N0hjODczS0xRRk1RYUVFRUlJSVlRUVFqUUtwYVU3SUlRUVFnZ2hoQkIvWlJLNmhCQkNDQ0dFRUtJUlNlZ1NRZ2doaEJCQ2lFWWtvVXNJSVlRUVFnZ2hHcEdFTGlHRUVFSUlJWVJvUkJLNmhCQkNDQ0dFRUtJUlNlZ1NRZ2doaEJCQ2lFWWtvVXNJSVlRUVFnZ2hHcEdFTGlHRUVFSUlJWVJvUkJLNmhCQkNDQ0dFRUtJUlNlZ1NRZ2doaEJCQ2lFWWtvVXNJSVlRUVFnZ2hHcEdFTGlHRUVFSUlJWVJvUkJLNmhCQkNDQ0dFRUtJUlNlZ1NRZ2doaEJCQ2lFWWtvVXNJSVlRUVFnZ2hHcEdFTGlHRUVFSUlJWVJvUkJLNmhCQkNDQ0dFRUtJUlNlZ1NRZ2doaEJCQ2lFWWtvVXNJSVlRUVFnZ2hHcEdFTGlHRUVFSUlJWVJvUkJLNmhCQkNDQ0dFRUtJUlNlZ1NRZ2doaEJCQ2lFWWtvVXNJSVlRUVFnZ2hHcEdFTGlHRUVFSUlJWVJvUkJLNmhCQkNDQ0dFRUtJUlNlZ1NRZ2doaEJCQ2lFWWtvVXNJSVlRUVFnZ2hHcEdFTGlHRUVFSUlJWVJvUkJLNmhCQkNDQ0dFRUtJUlNlZ1NRZ2doaEJCQ2lFWWtvVXNJSVlRUVFnZ2hHcEdFTGlHRUVFSUlJWVJvUkJLNmhCQkNDQ0dFRUtJUlNlZ1NRZ2doaEJCQ2lFWWtvVXNJSVlRUVFnZ2hHcEdFTGlHRUVFSUlJWVJvUkJLNmhCQkNDQ0dFRUtJUlNlZ1NRZ2doaEJCQ2lFWWtvVXNJSVlRUVFnZ2hHcEdFTGlHRUVFSUlJWVJvUkJLNmhCQkNDQ0dFRUtJUlNlZ1NRZ2doaEJCQ2lFWWtvVXNJSVlRUVFnZ2hHcEhhMGgwUVFnZ2gvdTRNQmdQeFNXbEVSRjRsTGo2RjJNUlVFcExTS1Nnc29yQ3doS0tTWXJSYXZhVzdLVVN0MUdvbGRqYTIyTnZiNEdCdmgxOVRENXI3ZXRITTM1c09nUzN4YitxSlFxR3dkRGVGdU8wVTJvSVlnNlU3SVlRUVF2emRsSlpxT0h6aVBJZFBuT2ZVMlVnVUtqV2RnenZRb25rem12djc0ZS9uaTVPVEkvWjJkdGpiMmFOV3F5emRaU0ZxcGRYcUtDd3FwTENvaUx5OGZPSVRFb21OVCtCYWJCeG56MGRnMEd2cDFpbVF2ajJDNmRzakdHdHJLMHQzV1lqYlFrS1hFRUlJY1J0RlJzZXhjVWNvZTBQUDBLNXRXd2JmTllEdVhUcmo1OXZVMGwwVG90RWxKQ1p4OHN4WjloNDRTR1JVRklQNmhqQitSRDhDQTVwWnVtdENOQ29KWFVJSUljUnRFSDRoaGlVcnRoT2JtTTZVQ2VNWU9YUXdIdTV1bHU2V0VCYVRscEhCOWwxN1didHhNeTM4UEpnOWZTU2RnbHBidWx0Q05Bb0pYVUlJSVVRalNraEs1NHNmVnBHUWtzMnN1NmN6ZXZnUVZDcVpLaWhFT1oxT3g5YWRlMWk2ZkNWKzNrMTQ2cUZwK0RYMXNIUzNoR2hRRXJxRUVFS0lScURSYUZtNmFnZHJ0eDVpOXN3WnpKZzhFYVZTaWdZTFlZNWVyMmZGMnZYOCt2c0tKby91ejZ4cEk3Q3lrcHB2NHE5QlFwY1FRZ2pSd0JLUzBubno0OFg0Tm0zRzAwL01sMm1FUXRSRGVrWW1ueTM4bXVUa0JONTRmaDUrUHU2VzdwSVF0MHhDbHhCQ0NOR0E5b1dlNGYrK1hjRzgrMmN6WmZ4WVMzZEhpRHZXbWcyYitHbkpNcDZlUDRPQmZVTXMzUjBoYm9tRUxpR0VFS0tCTEYrL2g5V2JEL0hlRzYvU05rQUtBZ2h4cXk1SHgvQ3Z0OTVsNnRqKzNEMXhpS1c3SThSTms5QWxoQkJDM0NLOXdjQzN2NnpuNk9uTGZQTGVmL0Qwa09sUVFqU1V0UFFNbnYzWDYvVHAycFpINzUrSVVqWlhGbmNnV2RFcmhCQkMzS0p2ZjFsUDJJVTRGbjd5b1FRdUlScVlwNGM3WDMzeUlXRVg0dmp1bHcyVzdvNFFOMFZDbHhCQ0NIRUxscS9mWXh6aGV2Y3RuSndjTGQwZElmNlNuSndjK2VUZHR6aDhPcExsNi9kWXVqdEMxSnVFTGlHRUVPSW03VDhjeHVyTmgvamt2ZjlJNEJLaWtUazVPZkxwZS85aDFhYUQ3RDhjWnVudUNGRXZFcnFFRUVLSW01Q1FsTTVuM3l6bnZUZGVsU21GUXR3bW5oN3V2UC9tdi9tL2IxYVFrSnhoNmU0SVVXY1N1b1FRUW9oNjBtaTB2UFhKVDh5N2Y3WlVLUlRpTm1zYjBKb0g1dHpIV3g4dlJxUFJXcm83UXRTSmhDNGhoQkNpbnBhdTJrRlRIMy9aaDBzSUM1a3lZUncrUG40c1c3M1QwbDBSb2s0a2RBa2hoQkQxa0pDVXp0cXRoM2o2aWZtVzdvb1FmMnZQUERHZk5Wc095alJEY1VlUTBDV0VFRUxVd3hjL3JHTDJ6Qmw0dUx0WnVpdEMvSzE1dUxzeis1NFpmUEg5U2t0M1JZaGFTZWdTUWdnaDZpZzhJcHFFbEd4bVRKNW82YTRJSVlBWlV5YVNrSkpOK0lVWVMzZEZpQnBKNkJKQ0NDSHFhTW5LSGN5NmV6cEtwZnoxS2NTZmdWS3BaTmJkMC9oMTVYWkxkMFdJR3NuZkdrSUlJVVFkWElxS0l6WXhuZEhEaDFpNkswS0lDa1lOSDhyVitEUWlvK01zM1JVaHpKTFFKWVFRUXRUQnBwMmhUSmt3RHBWS1plbXVDQ0VxVUt0VVRKa3dqbzA3RGx1NkswS1lKYUZMQ0NHRXFFVnBxWWE5b1djWU9YU3dwYnNpaEtqR3lHR0QyWGY0REtXbEdrdDNSWWhxU2VnU1FnZ2hhbkg0eEhuYXRXMHJGUXVGK0pQeWRIZW5iVUFianB5TXNIUlhoS2lXaEM0aGhCQ2lGb2RQbkdmd1hRTXMzUTBoYmtua3VWUEVYQXkzZERjYXpaQ0IvUWs5Y2M3UzNSQ2lXaEs2aEJCQ2lCb1lEQVpPblkya2U1Zk9sdTZLTUdQRGI5L3kvSnlSalhMdkMySEhNQmdNZFc2LytMTTNXZlB6bDZhdkU2NUdOVWEzYnNvUEgvK2JQNzc3dU1IdnUzZlRDaGE5Kzd6Wjh3ZTJydWJMdDUvaHlxWEdEVVRkUWpwejZteGt2WDVlUXR3dWFrdDNRQWdoaFBnemkwOUtRNm0yd3MrM3FhVzdVcXZmdnY0dlZ5NkY4OVNiLzhQSnhkWFMzYkdZeStkUGNlWFMrU3JIQTRJNjQrcnB3NG45TlpjWEh6bDFEZ0RiVnYvQ2pqVy9NbnpTZll5ZS9rQ2RubjMrVkNpZVRmMEJPTGg5TGV0K1hjU0FrWk1aZDg5RHFLMnM2L2RHR3BEQllFQ3YxNkZzaEVJd3FVbHhSRjg4YS9iOGlZTTdTYmdXaGRxNmNkKy92NTh2Q3FXYWhLUjAvSDA5Ry9WWlF0U1hoQzRoaEJDaUJoR1JWK25VSWVpbXJ6KzBjNzFwNU9QNUQ3N0R4NitGMmJaZnYvOGlVUkZuOFBEeDQrV1BGcHR0RjdwckE2dC8rZ0tBMXo1ZmhvdWJCd0Juang5QVUxcENYTXdsT25UdFkycGZjUlNvUGdFQ2pGUFN2djN3WmRQWEh5K3BPYkNVRkJmeDFwUDNVRnBTakp1SE42OTgrZ3NLaGFMYXRwclNFajU2K1JFeTA1SnhkblhuNVk4V1kyMWphL2ErLzMzeElYS3kwZ25zMkkxSFgvcWdoajZmWnMvR1B5cmRxN1NrbUpITUlRRFl2bVpKamUraFBIVDFHemFlbzNzMnMzUGRNbnliQjlDNTExMDFYbmVqa040RENUOStrQVBiMWhCOUlZeDV6N3lGcTRlMzZmeVZ5SE1zZlB2WmV0MnpPdVorSm1ISDloTjEvalFBZW9NQmc4RkFRVjRPcXhaL1hxbWRxNGMzUXlmTUJLaDF4TEMybi8rTkVxOUZrM0F0Q2gvL2xqUnJGVml2YTI5RzUrQU9uSSs4SXFGTC9PbEk2QkpDQ0NGcUVCZWZRb3Ztelc3NitxQXV2VTJoS3pMOHBOblFWVkpjeEpWSTQvU3I5T1FFTXROVGNLdndBYjJpcVBObkFQRHhiMmtLWEFDRHgwN25XdlJGV3JjM1B4WHk4TzVOREo5MFg1MUhYZlp0WGxtbmR1WE9ITmxMYVVreEFKbnBLVVJGbktGdGNOZHEyMXBaMnpCMTdsTjgvL0dyNUdabHNHdjliNHlaTWEvYXR0dFcvVXhPVmpwVzFqWk1mL0RwT3ZYbHZlL1htMTZYaDRtQW9KQkt3V0h0a3E4NHZHc2pILzYwdWNyMVRpNXUzUCtQMS9ucTNlZjQ0N3VQOGZadmdiZHY4em85dS96NitTOS95SnBmRm5MeDdIRnNiTzBxbmJlMnRqV05pcFhMU0VsRXI5Zmo0ZU5uTnF3Q2FEVWFzdEpUYW14ek5mSThoM2R2cW5Tc01EK3Z5ckdXYlR1WVFoZUFuYjBqWGZvTXF0VG16SkY5RkJYbW0zMldPZnUzcmdhZ3o1Q3g5YjcyWmpSdjVrOThRdXB0ZVpZUTlTR2hTd2doaEtoQmJHSXF3NGQydStucjNUeTg4ZlpyUVVyQ05TTERUekp3OU5ScTIxMCtkd3FkVm12Nk9qTDhaTFVmVkEwR0ExRVhqS0dyZlVqUFN1ZEdUWnRiWTE5c2JPMG95TXZoNUtGZDlCNDhwdGErSnlkYzQxTDRDYXlzYmRDVWx0VGFIdURZdm0wQXVIdjVrcEdheUxIOTI4eUdMakMraDVCZUF3azd0cDk5VzFiUmUvQVkzRHg5S3JWSmlydkN3UjNyQUJnMTdYN2NQSDB3R0F3WTlIcGpnN0kxUEhxZHJrNTlYTGYwYTl3OWZSZ3djaklHdmI3RzROS3liUWRHVHBuRDFwVS84ZnMzSC9IUHQ3Nm8welBLS1ZVcXBzMzdCM2s1V2RnN09sYzY1OWV5RFMvOTk4ZEt4MTU3YkNwRkJmazg5KzdYV0ZuYm1MM3Y1dVUvc252RDczVHBhMzZ6N2ttekZ6QnA5Z0lBTG9ZZDUvdVBYNlZidjZIY3QrRDZ5T1VMOTQvQ3lycnk2S0tqU3hPbXpmdG5wV05SRjhMcUhicHlzdEk1ZldRUFlBeTNhNWQ4VmVzMUQ3L3dMdTA3OTZ5MW5Ubk4vZjNZdmJmcTFGSWhMRTFDbHhCQ0NGR0RoS1IwL1AxOGIra2VRVjE2a1pKd2plaUxaOUZxTmFqVlZsWGFYQWc3Qm9DN1YxTXlVcFBNaHE3RWE5RVU1dWNCMVB2RHFYK3JRS0l2aEhGZzI1bzZoYTc5VzR5alhMN05XM010NmtLdDdWTVNZN2tXRllGU3BXTDRwSHY1NDd0UENEOStrS0s1K2RqWk81cTlidExzQlZ3S1AwRnhVU0VibG4zTDNIKytianBuTUJoWS9kTVg2SFU2L0ZxMFllRG9hWUF4ZE96WitFZWwrN3o0Z1BFOURSbC9UNDM5dkhJcEhEczdCd0MwT2kwcWRjMGZoNFpPbUVseS9CV0dqamVPQm4zNDRvTTF0czlNU3piYlp1S3N4d2dLNldYMldrMXBLUXFGb3NhUnlPeU1OQTVzVzRQYXlwcXhaa1lHYjVSd3pWalFvMktnMVpTV1lEQVl6RTdwck1uTDg4YWgxVmJlRTZ2aTFNU1BsMnhuKytvbDZMUmFuRnpjc0xXM3IvRitlVGxaRkJjV1lIV0w2OTc4L1h4SlNFcS9wWHNJMFJna2RBa2hoQkExS0Nnc3dzbkpmR0NvaTZBdXZkbTdhUVdhMGhLdVhEcFg3Y2pQeGJEanByWUh0Ni9sY3NScDlIbzlTbVhsUXNPWEk0eHJkR3hzN1dnVjJMR2UvZWhGek1XekpNZGZKZkxjS1FJN21oL0J5OHZKNHRTaDNRQUVkK3RicDlCMXZHeVVxMTNIN25UclA0d052MzFIWVg0dXAwUDMwRy80QkxQWE9idTZNMmJHUE5iOHNwRHdFd2VKaWdpalRZY1FBRTRjM01HVnlITW9sVXBtUFBTTTZmc1IzTFVQem1YRlFuWnQrSjM4M0d3bXpYb01nTnljTE1EOCtxVEN2RnpzSFowQTQxcXYya0tIVXFsazloT3ZtcjVPUzRxdnNiMU9xelhicHFTbzBPeDFlcDBPcmNZWXVyTFNVNnFNK0pYYnN1SkhOS1VsREJsM2Q2VTFZalc1Rkg0Q2dCWnRycTlQTEM3cmk2MmRYYlhYMUdUQXlNbm9kTWFSMmZPbkRwT1psc3hkbzZhWXpxY2tYT1A0L20zWTJ0bno3THVMYWkzczh2czNIM0hpNEk1YkxqYmk3T1JFUVVIUkxkMURpTVlnb1VzSUlZU29RV0ZoQ2ZZMzhhRzBvbFp0ZzdHMWQ2QzRzSURJOEpOVlFsZGliQXc1V2VuWU9UZ3lZTVFrRG01ZlMxRkJQbkV4bHlwOVNJYnI2N25hZE9oU1pZU21QR1RNZnVKZmRPa3p1RW8vWE4yOUNPN1dsM01uUXptd2RYV05vZXZRam5Wb3RSb0NPM2JEM2F2MnlvMTZuWTZUaDNZQzBIM0FjRlFxTlYzN0RPYlF6dlVjM2JlbHh0QUYwRy80UkU0YzNFbGN6Q1hXL2JxSVo5NzVpcEtpUWpiOTloMEFkNDJlaW4rcnRxYjJMUU9EYVJrWVRGRmhQaHQrKzliVUJtRFRIejhBTVA3ZVIwenRONWJkQjZBZ1A5YzAxYSs0SUI4YnU1cEhZVzVVWFRFSlRXa0puN3o2R09uSkNYZzI5YTh5YmJBdWlvc0tBT1BvM3BFOW14bDdkOVhSc3Zncmx6a1Z1aHNISnhlR1RieTNUdmROdkJaTnpNVndiTzBkYUZ2aFoxNVVZSnd1YUZzMjZsY2ZGYiszWjQ4ZEFEQk5aVFFZREN4ODUxbjBlajFqWnN6RHljVVZyVmJEeHQrK28rZkFrZmkxYUZQbGZ1V2pabXFycXFQQTlXRnZaMGRoVWQybXdncHhPMG5vRWtJSTBTQU1CZ05hclk3aTBsSktTalNVbEdvcExTMmxwS1QwK3JFU0RTVWFEUnFORHExV2cwYXJRNmZUbzlIcTBHZzA2TFE2dEZvOUdwMFdyVmFMUmxOK1hvdEdxMFZiZmw2clJhdTdmbDZyMGFMVDY5RWI5QmdNb05mcndZRHhhejJtNHdhREhyM2VVUGJhVUhiZWdONzRCb3dWM3ZUNnNrcHZ4allHZ3dIN2VuNG92NUZTcGFKZHB4NkVIZDNIcFhNbkdjZkRsYzVmTEp0YUdOaXhPeDQrZm5qNitKT1dIRTlrK01sS29VdW4weEp6eWJpNTdZM3J1ZXJDWUlDQm82ZHg3bVFvRjg4ZUp5MDVIazhmL3lydE5LVWxwbUlMQTBkUE00V0Jta1NjT1VwZVRoYTJkdllFZCtzTFFQY0JJemkwY3owSlY2TklqSTNCdDNscnM5Y3JGQXFtUC9oUFBuLzlTWkxpWWppK2J5dEo4VmZKejh2QnpkT0gwV2JXcTBWRm5ESCt2S3N4ZU93TTArdnkwS1hUYVNrcExqS05kT1huNWVEbzNLVEt0UWUyclNGMDE0Wkt4Mm9LVXR0Vy8wSjZjb0xwYTYybXRONmpOZ1g1dWFiWFIvWnNac1RrV1ZYV2RSM2R1OFZVaGZEZjg2ZFVPbGRkR0RRWURLeGY5ZzBBZlllT3J6UzFOVGM3RXdDbkptNlZyc25QeWE1UzRUQS9KN3ZhUHFja1hDTW5xL0owdnNUWWFPS3ZYS1oxKzA3MEd6NFJnTk9odXptNGZTMjVXUm5jLzQvWHF0ekhGTHFxbVhwYkgzYjJkaFFXeTBpWCtQT1IwQ1dFRUg5REdvMldncUppQ2dwTEtDb3FvckN3aElLaVlncUxpaWtvTEtLZ3FJU2l3bUxqc2NJU1NqUWFTa29xQmlndHBTV2xsR2cwRkJlWFVxTFJVbEpTS3B1UzFpQ29TeS9DanU0aktUYUcvTnpzU2gvMHk5ZHp0ZS9jdy9oblNFL1NrdU81ZE80a0k2Yk1OcldMamI1b3Fnelk3cWFLRFJobzNiNFQvcTNhRW4vbE1nZTJyV0hxM0tlcXREcHhjQWNGZVRsNCt6YW5YV2RqV0t6TnNYMWJBT2pjNnk1VFVHZ2UwQTdQcHY2a0pjVnpiTjlXSnM5NXZNWjcrTFZvUS8rUmt6bXdkVFU3MWkwMWZkQ2ZOdThmWm90S25EdHh5UFI2MmFJUHFuMC9GUldXQlJ0N0IrTklWM1pHS2dGQklWWGFGZVRsMURxTnNOeTFxQXZzMzdMS1ZCQ2t0TGlZVC83MUdLT216YTFTQmJBbTVTSEl4dGFPd3Z4Y0R1L2VWS1h3aW9PVGM2V0toM3Fkbm96VXhDclRVTXZ0V1BzclVSRm5jSEp4WTlpRW1hUWtYS09vSUIrRlVzbnVEYjhCVkFuRFJZWDVWU29jbWhOMmJML3A5YThMMzJQSStMdnhhOUdHWjk1ZWlJMnR2YWxJeWY2dGExQW9GQXlmZEYrMTk5RnBHbWFrUzRnL0t3bGRRZ2h4QjlKb2RlVGxGNUNiWDBoZVhpRzVlY2JYdVhrRjVPVVZrRmRnREUrRlJkZURVMkZSTVFVRnhtTWFiZDJxdkFtandxSkNuSjJjYnVrZTdVTjZvVkFvTUJnTVJKNDdSYmQrUXdIakI5enk5VkxsUWFwZDV4NGMyTGFHMk9pTEZCY1ZZbHMyMG5hNWJNOGx6NmIrWnN2SjE4V2cwZE5ZdXVnRFRoell3WmpwODdCenVMNW16V0F3c0grTHNjejNYYU9uMWxqWnIxeGVUaVlYenhyWERIWHZQN3pTdWU3OWg3TjE1VStjQ3QzRitIc2ZxWFVrWS9TMHVadzl0cC9zakRRQXV2WWJTcnRPUGFwdHE5VnFPSC9xc0tuNFNOU0ZNSDcvOWlNOG01b3Y4VjlRVm9UazVNRWRSSncrVEY1T0ZsbnBxV3hmZlgzdnJnRWpKek42K2dPbS9jdytmUEZCc3dHc0lDK0hKVisrZzYyOUE1UHZmNEt3WS92UmFFclFhRXBZK3RWN0ZCYmswbTlZelZNcnkyVm5HRXVkZCtrN2hLanpwOW05L2pkNkR4NVRxZFI4eFg0Qm5EaXdnOSsvL1loT1BRWlV1ZC8yMVV2WXZtWUpTcVdTK3hhOGhLMjlBK0VuRC9ISHR4K2IybmcyOVNld1UvZEsxMVUzUGRMYzkrRFVvVjJtMTFIblQzUHg3SEVlZnU0ZFdnWUdtNDVIbkQ1S1Vsd01JYjBHNHRzaW9OcDFkTnF5eXAxcTlhMnQ2U29xTE1MZTl0YW1Bd3ZSR0NSMENTR0VoV2swV2pLejg4ak95U016Tzg4WW9QSUt5MEpWQVRsNWhlVGxHZi9Nenk4a0p6K2ZvcUpTUzNlN1dsWnFGVFkyMXRqYVdHTmpyY2JhMmhwYlcydHNySzJ4c2JZeXZyYXl3c3BLalpWYWhVcXR3a3FsUnExV29sS3JVS3VOeDlWcUZXcVZHaXNyRlNxVkVpdTFHaXUxMnZqYXluak8yRVpsL0ZxdFJxbFVvRlFvVVNnVUtCVEc0Z2ZHMXdvVVNsQXFsQ2dWQ2xBb1VDckwycFMzVnlwUUFncWxFa1habjhxeTQvYzk5aGFGUlVXM0hMb2NuVnhvMWpxUTJPaExSSWFmTklXdXlQQ1Q2SFU2Zkp1M3hybHNtbGVib0JCVG1mYW9pRE4wN040UHVCNjYydGRRL2E0dVFub1BZdU1mMzVPVG1jNlJ2WnNaTXU1dTA3a0xaNDZTbGh5UGc1TUxQUVlNcitFdTE1MDRzQU85VGtjVGQ2OHFlNFQxR0RDY2JhdCtwakEvajNNblFtc2QrU2t0S2FwVW5qNi9yQ2hHZGM2ZE9JUkdVMHBneDI0YzNyMkpPVSs4eXZjZnYyb2FMYW11a0VaaG5uR2s2OURPNjN0NFhZdUs0RnBVaE9ucmJ2MkhtYVlmMWtTdjE3UDBxL2ZKemtoajF1T3ZtSXBGT0RpNWNQOVQvK2FiOTE5aTlVOWZVSkNYeTRqSnMycTlYMFpLRWdDZVBuNzROUTlnOWM5ZnNHM1Z6MHdzS3hCeUk0UEJ3TDZ5Q3BNRHgweXJkQzRsTVpiOVcxZWhVQ2lZOGZDenBuV0U3VHYzWU1KOTh3RndjbkdsUTVmZWZQS3YrYVFseGZQeGt1MDg4UFNiVmZZVEE3aDMva3RvU29zckhic1lkcHowbEVUVGFPYjhWejVrMFhzdjhPMS9YK0hCWjk4MkZVUFp1ZTVYbENvVm8yYzhVRGFLdVl3WFB2Z1dKNWZyMHhxMUd1UC9wMWxaMzFyb0tpd3F3dDdPZktsOUlTeEZRcGNRUWpRQ2pWWm5ERkZaZVdUbDVKR1puV3NNVnRsNVpHVG5rcFdkUjFaV0xwazVlZVJib05LV1NxWEV3YzRPZTNzYjdPMXNzYmUzS2Z2YUZnYzdXK3p0YkxDenN6RzFNWVlvSzlPZk5qYlcyTmhZR2NPVWpUVzIxdGJZMktqTlRuRzZrem5ZMjVHWGw0K1BsOWN0M3lzb3BMY3hkSjA3YVRwbW1scFlJVWlwcmF3SkNPck14YkRqUklhZnBHUDNmbWhLUzRpTnVtaHMyN242a1orNlVxcFVEQmc1bVUyL2Y4K2hIZXNaTkdhNjZXZFh2aGx5MzZIajZyd21xWHh2cm03OWhsWVpHU3NQWXRFWHdqaTJmMnV0b1d2bGovK2pNRCtQbG9IQnhFWmQ0UEw1MDV3NHNJTWVkNDJvMHZidzdrMEVCbmZEdWl3a3RHclhrWmMvWHN6K3JXdUE2Z3RwdEc3ZnliVDI2ZUQydGF4ZDhoWC9lUE4vTkE5b1g2ZjNXdEdxeFo4VGVlNFV2WWVNcGVzTisyVTFiZGFheDE3OW1LL2ZmWjV0cTM1R1UxcFNiV0dNaWhMallnRHc5bXRCWUhBMzltOWJ6Y0h0YStuU1ozQzEvVHU2ZHd0SmNWZG9IOUt6U3NFVmI5L21MUGpYeDJTa0p0RzUxMTJtNDA0dWJneTZJYUJWVkI3d2I5UThvRjJWWTdzMy9rNFRkeTlhQlFhVGxoUlAwMmF0ZWVpNXQvbjYvWmM0ZnlxVU5oMUNDRDl4a05qb1N3d1lPUmxQSDMreW02VlJtSi9MMXBVL00rT2haMHozdWw1STQ5WkNWMjVlSGc0T010SWwvbndrZEFraFJEMFlEQWJ5OGd0SlRjOGlMU09IdEl3czBqTnlTTTNJSmpVOWk4eXNQREt6Y3Nrck1GOFd1aUdvVkVxY0hlMXhjblRBMmRrZVowY0huQnp0Y1hGeXdOSFJIaWRIZXh6dGJiRzNzOFhCM2hpaTdFMmh5Z1lySzNXZHBvMEo4R3ZxUVh4Q0ltMER6QmVCcUt1Z0xyM1p0dm9YY3JNelNZcTdnbzkvU3k2VlRjdHJkME9RYXQrNUp4ZkRqbk1wM0JqUVlpNkZvOU5wc2JLMkllQ0cwYVNiMFdmSVdIYXMrWlhzakZUQ2p4OGdwUGNnNHE5Y0p2cmlXVlJxTmYxSFRLelRmYTVFbmlNdDJUanRiUGVHMzltOTRYZXpiUytmTzBWMlJocE4zRDJyUFg4cWREZm5UNFdpVkNxWmV2K1RITnExZ2FON05yTisyVGUwNzlJTFJ5Y1hVOXVFYTFGRVh3amozc2RlSWpFMjJuUzg0dWhKeFVJYUh0NStlTjB3N1REeTNFblVWdGI0dGdpbzAzdXRhTXVLeFJ6ZHV3Vy9sbTJZWEZhMTcwWStmaTE0N0Y4ZnNlaTlGOWk5NFhkMFdvMXBsT2xHQm9PQmE1ZU5vMjMrTGR1Z1VxdVpQUHR4dnYvNFZaWXQrb0NuLzdNUVcvdnJWUVp6c3pMWXZQeEhsRW9sRSs1OXROcDcrclZzZzEvTHFwVUNHOExGc09QRVhBeG45UFFIeUV4TE5oMXYwYVlEVDc3MkdiNHRBdEJwdFd6KzQwZnNIWjBaT1dVT0FHMkR1eExZcVR2SDkyL2pybEZUOFBGdkNZQlcwekNGTk9JVEV2RnI2bkZMOXhDaU1Vam9Fa0tJTWdhRGdaeThBdExLQWxWcVJqYnA2Vm1rcG1jYkExYW04WGhwcWFiMm05V0RXcTNFMWNVWk4xY25YRjJjY0hGMnhObXBMRkE1T3VEc2FJZXpzeVBPam5abEljc0JPeHRyQ1UyM1NYTmZMMkxqRTJwdldBZCtMZHZnNU9KR1hrNG1rZUVuMFdvMXBvcC9MZHQycU5TMmZVZ3ZXUElWR2FtSlpLWWxtNllXQmdSMXZ1WFJBQUE3ZTBkNkRoekZvUjNyT0xCdERTRzlCM0Z3KzFvQXV2WWRVaW04MU9UWTNxMTFmcWJCWU9ENC9tMlZpb09VeTh2SlpPMlNoUUQwSHpFSjN4WUJqSjB4ajdQSDlsT1luOHY2WHhkeDM0S1hUZTEzcmZzTk8zdEhPdmNjVUNsMFZmZk1zOGNQWUcxdGc1ZnY5ZEJWbUovSHBiS3BuZHRYTDZsMUZLcWliYXQrWnRmNjMyamk3c2xEejcxanRzZ0hnSTkvU3g1OThYMFd2ZjhDKzdhc1FxZlRWVnRRSlBGYU5IazVXWGo0K0ptKzkrMURldEp6NENpTzc5L0cwcS9lWjk0emI2RlVxZERyZEN4WitDNkYrYmtNblRBVGI3OFcxVDdiM0Q1bDV0UzFmZmNCdzRtTnZvaVZ0UTE5aG94bDgvTEs2Ny9LZzk2K0xTdEpTNDVuK29OUFY1cXVPV3JxSENMRFQ3SjUrUTg4K096YkFHZzBKU2hWS3BRcVZiMzZmS1BZK0FTYSs5NzZxTFFRRFUxQ2x4RGliNlcwVkVOeVdpWkpLUmtrSm1lUWxKcE9ZbklHaWNucEpLVm1VbHpjTVB1N3FOVkszSm80NDlyRUdLVGNtampoMXNTWkprMmNjSE54d3RYVnlYVGUwZDVPQXRTZldETi9iMDZjald1UWV5a1VDb0s2OU9UWXZtMWNQbjhhVGRrNmxqYkJYVkdwS3YrVjdPSHRpN3VYTHhtcGlWd0tQMGxVaEhGL3J2WTNWYld3ZWdOSFR5RjA1M3F1WG83ZzZ1VUlVeVc2Z2FQTlR6K3JxS1M0eUhUTnBOa0xLbTJPZTZPbGl6N2dkT2h1amgvWXp2REpzNnI4enBkUEszUng5VEFWaW5Cd2NtSE1qSG1zL3VrTFRvWHVwc2VBRWFhaUR6cWRsbDZEUnRVWWVNcjd1RzdKVnhnTThOSkhQNXFLa2h6WnN3bGRXZkdHOGsxK2EyTXdHRmozNnlJT2JsK0x2YU1URHovL3Jta2RYazM4V3JiaG9lZmU1dHNQWHlFNS9ncDZuYTVLdURoOWVBOWdIQTJ0YU9yY0o0bU52c2lGc0dQODhkM0gzUDNJY3l6LzdoT3VYRHFIZjZ1MmpKcDJ2OW5ubHE4Yk5LZWt1SmlJMDRjclZSMVZxNjNvMktOL2pWT0ZXN1lOSnVyOEdRYU1uRnh0dVgyQXM4Y1BzSFhWejlqWk82SlVLZ25kdFFHdFJvT210QVJOYVFsMjlvNUVuRDdLbGNoenRBcnNpS2EwQktzRytNZUUyTGg0ZW5RMlgwaEZDRXVSMENXRStNdkp5U3NnUGlHTnhOUjBZNWhLeVNBeEpZUGs1QXpTTXF2ZmE2WStuQnpzOGZSb2dxZDdFN3c4bXBoZWU3cTc0dUhtakp1cnN3U3B2NUFPZ1MxWi9IdlYvWTl1VmxDWDNoemJ0NDM0SzVHbWRTeEJab0pVKzVDZUhOcXhqc2p3a3lSZU00N21OR1RvY3ZmeU5XMlcvUHMzLzBWVFdrS2JEbDFxM0Urcm9qTkg5bEphVW94U3FheDFyVmFQQWNNNUhicWJ6TFJrb2lMT1ZOb2d1bnhhSVJqRFc4VkNEbjJIanVmbzNpMGtYSTFpMVUvLzQvbjN2OFhLMm9aZUEwZlJ2RTN0NjdCczdld1pPR1lhRzMvN2poMXJmMlhDdlk5U1ZKalAvaTJyOEcwUllQcSsxb1ZCcnljM093TjdSeWZtdi95aGFXcGNYYlFLN01pRHo3NkZYNHUyVlFKWGFVa3h4L1liUnd4NzNGRDkwY3JhaG9lZWY0ZUYvM21HazRkMmNlWFNPVExUVTNCdTRzWUQvM3lqU2xpdnFPTEk0STNpcjF6bTE2L2VvMnZmSWNSR1h5UTlKWkhCWTJld2QvTUtpZ3NMbVAzRXZ3Ri9HaGtBQUNBQVNVUkJWQ3BOWjd5UlRxdWg1OEJSWnM5Zk9IMFV2VTVIVVdFK3k3Ly90Tkk1aFVKaDJwQjY4L0lmZWVMZm42SXBMVzJRMEhYMmZBUnpwdys4NWZzSTBkQWtkQWtoN2toYXJaNmsxSFRpRWxLNWxwQkNmRUlLMXhKU2lJdFBJemUvOW8xY3pYR3d0OFhiMDgwWXB0eGQ4ZlJ3d2N2ZDlYcXdjblBCMWxZcVkvMmQrRGYxUksvVmtKQ1loSjl2MDF1K1gyREg3cWhVYWdyeWM0bS9FZ21ZMzNQTEZMck9uVVN2MStQdTVZdUhqOTh0OTZHaVFXT21jKzVrS09rcGlXVmYxMjJVQzY0WDBBZ0k2bExyZE1TMndkMXdkblVuTnl1RFkvdTNtVUpYeFdtRjdVTjZWaXI2QU1ZUDZGUG5Qc1dYLzNtYWpOUWt0cTMraGZFekh5SFlUTUdIaWtxS2k5aTViaG43dDZ3Q2pJVXorZzBiejk1Tks4blB5K0dlUjUvbmgwK3ViOVNyMVdyNDdOK1BNLzdlUndpcXBrS2tVcVZpMXVPdmtKbVdYTzJtMHJWcEc5eXQydVA3dHF5aU1EK1BWdTA2VnJzR3k4M0RtL3NXdk1TaTkxNGdNejBGZ0ltekhxT0plLzJuMFdsS1M0eHI3emIrUWZmK3c1bngwRFA4OTZXSGdMTENJd3JZdTJrRi8vZjZFMHliOXcremZSNHdjbktOenhrNllTYld0bmI0Tm11RnM1c0hEbzdPT0RnNVkyZnZoSjJESXdxRmdpL2VlaG9YVncvVDZKZTVVYk82aWs5SXhLRFh5cG91OGFja29Vc0k4YWRXVUZqTXRmaGtZaE5TaUV0SUpUWWhsZGo0RkJLUzA5RHA5UFcrbjFxdHhOdlRqYWJlSHZoNmUrRGo3WWF2bHp0TnZkMXA2dU9PazROOUk3d0xjU2RUS0JSMDZ4ekl5VE5uR3lSMDJkamEwYnA5Snk2ZlAwMXhVU0UrZmkzTUZwWm9FeFNDMnNxYWttSmpoY3RiclZwWW5WYnRPdEtzZFR2aVlpN2gyZFMvenVYb1V4SmpUV1hXYjZ6Y1Z4MmxVa20zZmtQWnUya0Y0Y2NQVWpRM0h6dDdSOU8wUWl0ckc3TWJHN2RvRTBTUHUwWnlmUDgyOW05ZFRiZStRMnNzZnBHZmF4elIvdUQ1ZWVUbFpOS3NWU0FkZS9Sbjk0YmYyYkYyS1NjTzdLQmo5MzVWcHZMcHRGcFNFcTRSRjNQSkZMb0s4bklvS3NnSGpDWGlWU3IxVFFVdWN6SlNrMHpGUjBaUG0xdHRtL09uRHJQaWg4OEFUSHU5L2Y3TlI2UWxKekI0N1BSYXAxaVc5ejNzNkQ0Mi9mRUR1ZGtaakwzN3dVcUZSc3FObi9rSVhrMmJzK2FYTC9ubWc1ZnAzUE11aGsrZVZlZlJ6M0tlVGYyWmN2OFROYlo1N0pVUHNiSzJRYWZUb2lrdHdlYUd2YnZxNjFUWVdicDFEcFJaQnVKUFNVS1hFT0pQUWFmVGs1Q2NSc3pWUkdLdUpSSjlMWkdZcTRra3AyWFcrMTZPRG5ZMDgvUEN6OGVUcGw3R01OWFUyNDJtWGg1NHVydjhKY3VhaThiVnQwY3dHM2NkWk9KWTg5T3A2aU9vUzI5VFlZeDJJZWFuQzVaWEtyd1VYbDdoc09HbUZsWTBjUFJVbG43MVBnUHJ1Qmt5d1BHeVVTNjEyb3JPUGF0dXpGdWRIbmVOWk8rbUZXZzFwWndPM1lPdHZZTnBXdUh3U2ZmaDV1bGo5dHB4TXgvbTNJbERGQlhtcytLSHozanF6ZjlWKzc5bHJhYVVpTk5IQU9QRzArTm1Qc3lnTWROUktCUjQrelpuNmFJUGNISHpZSHFGY3VYbGNyTXpnT3NWRU5PUzQvbitvMytiUXR5U0w5N2gzc2RlckxLeDc4M1M2M1Q4OXZXSGFFcEw2TnpyTGdLQ1FpcWRUMDY0eHNiZnZ1VmkySEhBV001OTR1d0Y3Rmp6SzhmM2IyUGJxcDhKM1drcytkOXo0RWdjS2xSM0xLY3BMZUhVb1YzczJiU2M5SlJFM0R5OFdmREtSN1JxMTlGc3Yzb05Ha1dMdGtHcytQNVR6aDQvd05uakIyZ1pHRXl2Z2FOcDE3azdMcTROTTVKVUhoYlRrbzJGYXB6cXNENnVKbnYySDJMaWlPNjFOeFRDQWhUYWdoaEQ3YzJFRUtMaFpPZm1jK1ZhRXRGWEUwd0I2MnBjY3IycUFpb1ZDbnk4M1dubTYwVUxmMi84ZmIxbzRlZE5NMzl2bWpnN3lMOTBpZ1pWV3FwaCtzT3Y4L00zWCtIaGZtc2ZERVhEMi9EYnQremJ2TkswLzlhS0h6N2pTdVE1NWozOUZwNU5qYU5TMFJmUHN2alQxekVZRER6KzcwL3dhMkdjeHZmU0EyTnAxN2s3RHp6OUZuczNMVGV0TVZLcWxQend5ZXNVNXVjeWFNdzBjckxTT1hOa0g4NU4zT2cvWWhMdFEzcmk3dVZyS3N4UkU3MWVqMTZ2UTZmVm90TnFzYmExUmEyMll1MlNyOHFLY2ppYk5nczJHQXpFWER6THZpMnJ1SERtS0FhREFSZFhEOGJQZkppdUZRcGpYRDUvbWczTHZpRXgxcmkzbDBxbHBsM243clRyM0pNMlFTSFkyam13ZGRYUG5EMjJuNUxpSWxScU5ZUEdUR2ZFNUZsVlJzWStmUEZCMCtiSU56cDcvQUJibGk4MmJRc0F4b0JjWHV3RVlQbjNuM0pzMzlacXI2L295cVZ6T0RpNTRPRGtqSTJ0SFNxMUZabHBTYXo1ZVNFWHp4NW4yTVI3R1ROalhxM2Z6K3FrWldRdzc3RW5XZm45ZjdDeWtqRUY4ZWNqdjVWQ2lFYVZtMWZBcGVoWUxrYkZjdkZ5TEpIUmNhUm41dFQ1ZW10cksxbzI4eWtMVkY0MDkvV21oYjgzdmo0ZVdGdmYybjR1UXRTVnRiVVZnL3QxWWZ2dXZkdzNZNnFsdXlOcU1XWHVrNVFVRlpwR2ZrSjNibURkMGtWWVdkdnd5QXZ2bVFJWFFQT0E5a1NjUHNxTGMwY0R4dlZUTGRvRXNYWFZ6eFRtNTlLOS8zQW0zRGNmblZhTG5iMFRSL1pzWXN1S3hXeFpzUmd3VHZkVHFsUW9GRXJUUC9ZWURBWU1CajBHZ3dHOVRsZXBid3FGZ2xjKy9RV1ZVc1dSUFp0UktCVGNPLzhGbkZ6Y09IbG9KOXRXL214YXQyWHY2TXpBMFZNWk9IcHFsZEcxdHNGZGVlYWRSWncvR2NyZUxTdTVHbm1laU5OSGlUaDlsR0VUNzJYMDlBZFFLcFhvOVhyNkQ1L0lvSEV6Y1BQd3J2ZjNzblBQdStqVVl3Q1h6NS9tNko3TkdBd0cwNTViOWJWcThlY2tKMXlyOXB5TnJSMTlob3k5cWZzQ2JOKzFsMEY5dTBqZ0VuOWFmNG5meklLaVlwYXYzYzNCWStFa3BtUTBXTWxuSVlUbGxaWnFpSXlPSXpLNllVcDIzeXhiV3h0OHZkMFowS3NUZDA4ZWlvTmR3MHd2RW5lTzhTUDY4ZnBIUDNQUDFFbW9ibkV2SWRHNDFHb3IxQldtMnRuWTJlUHE0YzBELzN5alNzWEJXWSsvd3FFZDZ5Z3VLc0RLMm9hK1E4ZWpWS2tZT0dZYThWY2l1ZnZoWndGUXFkVk1tL2NQQm95YXpKa2plNG1QaVNRdk53dE5hU2w2blE2ZFRvdGVyOGRndUw3V1ZLRlFtTUtZVXFsRW9WVFNzazBIVS9pNTU1SG5TRTlKTkswdDgyL1pscHlzREh6OFd0Qm42RGg2RFJwZDQxUkdoVUpCeHg3OTZkaWpQOG54VnpseGNBZFhMMGN3b3F3ay8vUUhuMmJjUFE5aDcraDhTOTlQaFVKQllNZHVCSGFzdnFoR1hYWG8xaGNBamFhMHJFeS9BbnRISjVxMUNtVGc2S200M2tRb0JORHFkS3pac0ltM1gzemdsdm9uUkdPNjQ2Y1huandieVVjTGw1R1NsbVhwcmdnaC9pYThQVjE1NFluNzZONDUwTkpkRWJmWmkvLzVtcUZEUmpCdTFQRGFHNHZiUnEvVG9kZnJhdHcwV3EvWDEzczk1ODFjYzZzeVVwTnc5N3IxZ2kzMW9kZnJ3V0M0NVkySkxXWFR0aDNzMmJ1VEQxOTd6TkpkRWNLc08zbzErY216a1R6LzVrSUpYRUtJMnlvbExZdm4zMXpJcWZCSVMzZEYzR1p6Wm94azZmS1Z4ZytwNGs5RHFWTFZHTGlBbXdwUGxpaTZjN3NERnhqZjU1MGF1UFI2UFV1WHIyTE85SVlwY2lORVk3bGpweGNXRkJYejBjSmxwcSs5UEQxWThQQTh1blRxaUx1YnF3VjdKb1Q0SzhySXpPSk0rRG0rK200eGFlbnBBUHozeTJYODhIOHZ5MVREdjVGT1FhM3g4MjdDaXJYcnVXZHF6ZnNVQ1NFYTM0bzE2L0h6YmtMSG9GYVc3b29RTmJwalI3cVdyOTF0R3VIeTlQRGd4NjgrWjlpZ3V5UndDU0VhaGJ1Yks4TUczY1hpUlovajZXRXNsNXlTbHNYeXRic3QzRE54dXozMTBEUisvWDBGNlJuMTM4NUFDTkZ3MGpNeStQV1BGVHoxOEhSTGQwV0lXdDJ4b2V2Z3NYRFQ2OGNmbVllems1TUZleU9FK0x0d2RuTGk4VWV1bHpRK2RQeWNCWHNqTE1HdnFRZVRSL2ZuczRWZlc3b3JRdnl0ZmJid0c2YU1HWUNmajd1bHV5SkVyZTdZMEpXWWttRjYzYVdUK1EzK2hCQ2lvWVYwRERhOVRreEpzMkJQaEtYTW1qYUM1T1FFMW16Y2JPbXVDUEczdEdiREpwS1RFN2h2cWhTMUVYZUdPelowVlN3TEwxTUtoUkMzVThYTmNZdUtTaTNZRTJFcFZsWnEzbmgrSGovOXNwVEwwVEdXN280UWZ5dVhvMlA0YWNreTNuaCtudXpMSmU0WWQyem9Fa0lJSVN6Sno4ZWRwK2ZQNEY5dnZVdGFla2J0RndnaGJsbGFlZ2F2dlBrT1Q4K2ZJZE1LeFIxRlFwY1FRZ2h4a3diMkRXSHEyUDQ4OTYvWHljdkx0M1IzaFBoTHk4dkw1OWwvdmM2MGNRTVkyRGZFMHQwUm9sNGtkQWtoaEJDMzRPNkpRK2pkdFMzUHZmcUdCQzhoR2tsZVhqN1B2Zm9HZmJzR2N2ZkVJWmJ1amhEMUpxRkxDQ0dFdUVXUDNqK1JMa0hOZWZ5NWwyU3FvUkFOTEMwOWc4ZWZlNGt1UWMxNTVQNEpsdTZPRURkRlFwY1FRZ2h4aTVRS0JmUG5UbVRzME80c2VPWUZLYTRoUkFPNUhCM0RnbWRlWU56UUhzeWZPeEdsUW1IcExnbHhVNlRraXhCQ0NORkE3cDQ0QkI5UE41NTc1ZC9NbXpPTEtSUEdXYnBMUXR5eFZxL2Z4RSsvTHVPWitUTmtEWmU0NDBub0VrSUlJUnJRd0w0aEJMVDA0NjFQZnVMRTZUQ2VlV0krSHU1U1pVMkl1a3JQeU9DemhkK1FuSnpBbHg4OEkxVUt4VitDVEM4VVFnZ2hHcGhmVXc4V3Z2ODBBYzFjbWJmZ0gveXhhaTE2dmQ3UzNSTGlUMDJ2MS9QSHFyWE1XL0FQQXBxNXN2RDlweVZ3aWI4TUdla1NRZ2doR29HVmxacTU5NHhtK01BZWZQSERLdFp0M3Nxc3U2Y3hhdmhRMUNxVnBic254SitHVnFkajI4N2RMRjIrQ2ovdkppeVUwUzN4RnlTaFN3Z2hoR2hFZmswOStPRGY4d20vRU1Pdks3ZnowOUxmbVR4K0xDT0hEY1pUcGgyS3Y3RzBqQXkyNzlyTG1nMmJhTlhNaTVjZXY1dU9RYTBzM1MwaEdvV0VMaUdFRU9JMjZCVFVtZzlmZTR6STZEZzI3ampNdk1kVzBqYWdEVU1HOXFkYlNHZjgvWHd0M1VVaEdsMThRaUtud3M2eVovOGhMa2RITWFodkY5NSs4UUVDQTVwWnVtdENOQ29KWFVJSUljUnRGQmpRakdjRG12SGtnMU00Y2pLQzBCTW4rSG5wTWhSS05aMkRPOUM4bVQvTi9mM3c5L1BGMmNrSmV6czc3T3p0c0ZMTFg5bml6MCtqMVZKVVdFUmhVUkc1ZVhuRUp5UVNHNTlBYkZ3OFo4OUhZTkJyNmRZNWtJa2p1dFBuNVRsWVcxdFp1c3RDM0JieS8rQkNDQ0dFQlZoYld6R3did2dEKzRaZ01CaElTRXJuZk9RVjRoTlMyYjMzUEFsSjZSUVVGRkZZVkVKaGNSRmFyUlRpRUg5K2FyVVNlMXM3N08xc2NIQ3d3NitwQjgxOXZlalJ1Umx6cHcvRXI2a0hDdGxyUy93TlNlZ1NRZ2doTEV5aFVPRHY2NG0vcjZlbHV5S0VFS0lSU01sNElZUVFRZ2doaEdoRUVycUVFRUlJSVlRUW9oRko2QkpDQ0NHRUVFS0lSaVNoU3dnaGhCQkNDQ0Vha1lRdUlZUVFRZ2doaEdoRUVycUVFRUlJSVlRUW9oRko2QkpDQ0NHRUVFS0lSaVNoU3dnaGhCQkNDQ0Vha1lRdUlZUVFRZ2doaEdoRUVycUVFRUlJSVlRUW9oRko2QkpDQ0NHRUVFS0lSaVNoeTRJMkwvK1JWeCtaeE9ibFAxcTZLNklSNlhSYWxuenhEbWVPN0VPdjAxWGJwakEvajJXTFBtRDU5NStZamlVblhDUCt5dVU2UGVQeStWTkVuRDVhNzc2dFd2dy9WaTMrSElEODNHeGlveS9XMlA3Y3lWQk9IdHBWcjJjVTVPVndlUGRHVGgvZVUrLytDU0dFRUVMOEZhZ3QzWUUvQzUxT3krdVBUYU9rdUFnZnZ4WTgvOEYzTmJZL2Uvd0F2L3p2YlFERzMvc0lnOGZPTU5zMkl6V1I5NTk3QUlCK3d5WXc5WUduQURpNGZTMmxKY1VjMnJHT3NYYy9XT1c2NStlTU5MMXVGZGlSSjE3N3RGN3ZTYXNwNVQvL3VJL0MvRndBQm8yZHpvUjdINjMxdWlON05yUHl4LzhEb0ZPUEFjejk1K3RtMitwMFdqNSsrVkhTa3VNQmVPSzFUMmtWMk5GOGU2MlcvNzcwRUJtcFNkZzdPdkh5UjR1eGQzU3V6OXU2NDV3K3ZJZXdZL3RKaUkybWM4OEIxYmJSNjNXY0N0Mk5TcVhtN29lZlE2ZlZzdmpUTjhqS1NHSFloSm1NbUR3YnBVcGw5aG5MRm4xSVhrNFdIeS9aWHErK0hkMjNCYjFPeCtRNVQvRDEreStTbWhUSHlDbHpHRGJ4WGhRS1JaWDI2MzVkUkZaNkN0MzdENnZ6TTdJejBsaTErSDk0K1BqUnRlOFFWcFQ5YmsyWjh6aHFLK3Q2OVZjSUlZUVE0azRrb2F1TVNxV21kZnZPWERoemxPU0VhK1RuWnVQbzNNUnMrOHZuVHBsZVIwZUUxUmk2WWk2R20xNjM3ZGpWOUxydjBIRWMzcjJKZnNNbTFOcS9LNUhuU0U2NGhvOWZpMXJibGp0OVpLOHBjTlhIcWREckl4a1h6aHlsdUxBQVczdUhhdHVxVkdvbXpwclBENSs4QnNDbVAzN2d5ZGMrTTN2dkE5dldrSkdhQk1DWUdmTXNGcmhlbkR1NlFlL1hhOUJvcGovNGRMWG45bTlaQmNDb0tYUE1CaWNyYXh2QUdHSUJWR28xc3g1L21TVmZ2c3VPdFV1NUhIR0dPVSs4aW91YlI0UDJXNlZTbzlmcFVLblZUSnI5R0V1K2ZJK3RLMy9pNnVYenpGcndDbllPanJmOERJWFNPS0N1VUNqUWFiVVVGK1FUZG13L2NkRVhlZkRadDJuaTdsbXAvVnRQM2tOZVR0WXRQN2NpSnhkWDN2anlqd2E5cHhCQ0NDRkVYY24wd2dyYWRlcHVlaDE5SWF6R3RwRVZRbGZNcFhDejA4YmdldWhTS0JTMENlcGlPajdodnZtODkvMTZ4czE4dU1abmxZODRITjYxc2NaMk53cmR1YUZlN1FHeU0xSzVjdWtjQUdxMUZWcXRoclBIRDlSNFRWQ1gzclR2M0JPQXE1SG5pVGg5cE5wMkJYazU3RnkvREFDL0ZtM29NMlJjdmZ2WFVQUjZmWVAvVjUySTAwZEpqSTJoYWJOV2RPazd4R3gveWtNWEdFY0RBWm9IdE9lWnR4Y1NFQlRDMWNqekhOMjNwV0cvQ1JqREhZREJZS0J0Y0RmKytkYi84UEQySmVGcU5QbTUyUTN5REZQUU5CaWZOL3ZKVnhrKzZUNFNZMlBZdGY0M3M5ZDVOdlZ2a1ArRUVFSUlJU3hOUnJvcWFOdXhtK2wxVkVRWUliMEhWZHN1SXpXSmpOUWtVeWdwS1M0aS91cGxtZ2UwcjdaOXpDVmo2UEpyMmVhbVJnNTgvRnVTRkhlRms0ZDJNbjdtdzVVK29Kc1RmK1V5Y1RHWFVLdXRjSFJ4SlRzanRVN1BPbjE0RHdhREFlY21ibmcyYlViMGhUQk9oZTZpMTZDYVI0WW16bnFNeVBPbjBPdDBiRm14bUtBdXZhdE1UOXUyNmhlS0N3c0FtSEwvRTlWT1g3dGRhcHVHOS9LOGNXaTFHbDcrYURFZVBuNDMvWnp0YTM0QllPdzlEOVg0ZnBWS3BlbjNTYU1wTllVaGUwZG5IbjNwZlk3dTNVTGZvZU52dWgvbVdGbFpVMHlCYWJUTDNjdVhKOS80bktLQ1BEeDlHaWF3cU1wQ2w4RmdES1lLaFlMUjB4L0F4NzhWd2QzNm1MM3VwZjgyekZySGl0TjBoUkJDQ0NFc1FVSlhCZDYrelhGeDh5QW5NNTJvQzJmTXRpc2Y1Zkx3OFNNclBZV1M0aUtpSXM1VUc3cHlzdEpOMCtuYWR1aGE1WHhkK0xWc1ExTGNGWW9MQ3poOWVFK3RBUWpnME03MUFMUnExNG1rMk9nNlArdFU2RzRBQWp0MXg2c3NkRVZmT0V0T1pucU5VOXU4Zkp2UmYvaEVEbXhiWXdxSVBRYU1NSjFQU1l6bHlON05BSFR2UDR5V2djRjE3dFB0cGlrdFFhdlZBT0RnNUhMVDl6bDM0aER4Vnk0VEVCUkNVRWd2QU9KaUx1SGwyeHdiVzdzcTdhMXQ3ZERtYTlCcVNzSE9uc0w4WExJeVVzbE9UMFd2MDdIcDkrL0p5a2lsYTk4aGRPemVyMDU5cUd2Z2VHbmUyR3FQOXgwNmptbnovbW4yT3IxT3g0c1BqS25UTTlKVEVzMzI1NzgvYmFseHpab1FRZ2doeEoxTVF0Y05BanQyNS9qK2JhUWx4Wk9ibllsekU3Y3FiY3JYYy9tMUNFQ2xVcE53TFlxb0MyRU1uVEN6U3R0SzY3bUNieTUwT1RkeHAyWGJEbHk5SE1IaFhSdHJEVjJGK1htY09iSVhnQjUzRFdmRkQrZnE5SnlrdUJpUzRxNEFFTkpySUY2K3pkaTgvRWNNQmdPbkQrOWg4RGp6NjlZQVJrNmR3Nm5RM1JUazViQjkxUzkwN1RQRU5HS3pZZGszNkhVNmJHenRHRGZ6a1RyMXgxS0tDdklCNDdRNGMydlphcVBUYXRudzIzY29GQW9tenBvUFFHbEpNVDkrK2pvNm5ZNEhuLzBQZGc2TzVHU21rNU9aUm5aR0dycXlvUGZGVy84a056c1RUV2xKdGZkMjgvQ3VjK2dDNHlpYXU3ZHYxUk1HU0V1T1I2bFM0ZTdWdE5wcm5WeXEvdjVYb2xEVU9vWFBvTmVUbnBKWTQzTXdNd3A0K2Z3cEFvSzZvRlJlbndtZGtackU1ajkrb04vd0NRUUVoVlI3M1pFOW0zRjBia0pRbDE0MTkxOElJWVFRNGphUTBIV0RkcDJNb1FzZ091SU1YZnNOclhUZVlEQndPZUkwQUFGQklkZzVPSkZ3TFlxcmtlZlI2YlNvVkpXL3BlV2hTNlZXMDZwZDVhcCtHMzc3bG4yYlZ3STFUM2ZUNjNYMEhUYUJxNWNqaUxzU1NjTFZLUHhhdGpIYi92aitiV2hLUzdCM2RDYWsxMEIrLythak9yMzNVNGVNbzF5MjlnNEVkdXlPU3EzR3IyVWJFcTVHY1NwMFY2Mmh5ODdla2RIVDU3SnE4Zi9JVEU4aGROY0c3aG8xaGNqd2sxd01PdzdBaU1tenF3Mnk5YUhWbEpLVm5vcUhqMStqVEZITXl6VVdjWEJ1NG5iVDk5KzNaU1VacVluMEhqd0d2eGJHbjlYK3Jhdkp5OG1pYWJQV25EaXduU043TmxkN2JYWm1HaTZ1SGpSeDk4VFYzUXNYTjA5Y1BieG80dVpKRTNjdjNEeDlBUGkvMTUrb1VsSytmQ1NwYlhCWDVyLzhJV0FjcmF0dXFwN0JZT0RGdWFPeHMzZXNjU3JmbXArL0pQSzg4UjhhY3JMU0Fmand4ZXZWTm11YkJsaVluOHZyQzZaajcrQlVyeW1EK3phdlpNTnYzekp4MW1NTUhEM1ZkUHpFZ2UyRUhkdFBzOWJ0YUJrWVRGNTJKazNjdlV6blM0cUwyTERzR3hRS0JhLzl6L3lhTVNHRUVFS0kyMFZDMXczYUJuZEZvVkJnTUJpSXVoQldKWFRGeFVTYVJrTGFCbmZGd2RIWlZQbzlMdnBTbFdsejVldTVXcmJwVUtlMVdOVXlRRWp2Z2F4ZitqVUZlVG1FN3RyQWpJZWVxYjZwd2NEaDNjYUNHNzBHamtKdFpZM0JZS2o5RVFZRHA0OFk5MUhxMksyZmFZU3FTKzlCSkZ5TklqRTJwazdWRTNzUEhrdm96bzBreGNXd2E5MHllZzBhemNiZmplWDNQWnY2Yzlmb0tYVisyOVVwS1M3aXM5Y2VKejA1Z1c3OWhuTGZncGR2Nlg3VlNVOUpCTUREKytiV2NxVWt4cko5OVJMc0haMFpkODlENlBWNmNyTXkyTHRwT1FDVDV5d2dMeWViM094TVhOMjljUFh3cG9tN0YwdS9lZytGVXNrSFAyNnFVOWh6OC9DaHBMZ0lnSXlVUlBSNnZXblVxV0lJTVVlaFVHQnRZMHRKVVdHTjdiSXowMGxMaXE5MDdNYXZhMUwrZTYvVmxOYjVHb0RlZzhld2QvTkt0cTc4aVU0OSt1UHE0WTNCWU9ERXdaMm8xR3E2OWgzQ1o2OHVBT0NaZHhlWi9zSGo5T0U5bEJRWGNkZm9xZFZPNHhSQ0NDR0V1TjBrZE4zQXdja0YzeFlCSkZ5TklpcWlhZ1hEeUhNbkFmRHc5c1hWd3hzN2UwZVVTaVY2dlo2b0MyR1ZRbGRCWGc2cGliRUF0TG5KcVlVQUJneW8xVmIwSERpU3ZadFdjUHJ3SGliY054OWJPL3RxKzVlZWtvaENvYURQMExwWEI0eTVlSmJzakRUQUdQREtoZlFleEtZL2ZnRGcxS0ZkMWU0blZwRlNxV1RTN0FWOC9mNEw1T2Zsc09UTGQwaU1qUUZnOHB6SHE0d0UxbGRLd2pYU2t4TUFPSC9xOEMzZHk1eU1zdEIxczRVa1RvZnVScXZWb0MvVThkYVRNMDFsNE1INC9TeWZFdGVsVCtWQ0xhc1dmMDVSWVQ1YVRXbWRBdnI5LzNqTjlMcTh6SHA5aTAvWTJObVRtNVdCWHFjenU2WnEzak52bWw2Lys4d2NzdEpUS28zTWJsNytJN25aR2RWZU8vUFJGMUJiV2FOUUtOQ1VWZzVkQjdldnhjSEpoUzU5QmxjYk1tM3RIWmg0MzZNc1hmUUJhMzc1a2dlZmZadUlVNGZKU2sraGE5OGh1TGg1MENhNEt3ZTNyMlhmNXBVTW5UQVRnOEhBd2UxclVTZ1VEQmd4cVY3ZkN5R0VFRUtJeGlLaHF4cUJIYnVUY0RXS2pOUkVzalBTS3UwalZMNmVLN0Nqc2J5OHJiMEQvcTBDaVkyK1NGVEVHWVpQdXMvVTlzcWxjNlpScHB0ZHoxVlIzNkhqMkxkNUphVWx4Wnc4dEpQK3d5ZFdhWE5veDNyVDh6eXFXOGRqUm5rQmpmS3BoZVhjUEgxbzFyb2RjVEdYT0JXNm16RXo1dFU2Q3RPbVF3aWRlZ3dnL01SQjA3VEM0Rzc5YU5lcFI1MzdZNDUveTdZRWQrdExWTVFaaGsyOHQxN1hKc1hGOFBuclQ5WGFUcTgzbHY4L3VuZXphYXBwWFQzdzlKdW1hYVEyZHZZNE9EcGpNQmpJU0UzQ3h0YU9TYk1lTTN1dGc1TXpSWVg1Rk9UbFZ0bTdxbHhCWGc3cEtZazBEMmpmSUZNcjdlMGR5YzNLb0xBd0g4ZXlvaUc1MlptcytmbExCbzZaV3VORzErWENUeHcwTy9JMTg5RVhybytvRlJlaDFaU2l0ckpHcjlPeGM5MHk4bk96OFcwUmdMZHY4MnF2NzlwdktFZjNiU0hpOUZIT25UakUvbTJyQVJnd2NqSUFvNmJkejVramU5bXhkaWxkK3c0aDhWbzB5ZkZYNmRpOW4vbjFZMElJSVlRUXQ1bUVybXEwNjlTZFBSdU5HNmxHWFRoanFzSlhXbExNMWFnSW9QSW14NEVkdXhFYmZaR3JseVBRYWpXbzFWWUFSSmROTGJTeHRhTjU2M2EzM0M5M0wxOENPM2JuVXZnSmp1emVWQ1YwWldla2N1SE1VWUE2YmJoY1RxdlZjUGFZY1MrdWlsTUx5NFgwSGtoY3pDV3lNMUs1R25tK3l0cTA2dlFkT283d0V3ZE5YL2NhTktyTy9hbUpVcVZpM2pOdjNkUzFCcjNCVkpXd0xtcmFmNnVtYTRJNjkrTER4WnROMzhkdi8vc0tHYWxKakpvMkYyZFhkN1BYT2pWeEl6MGxrZVNFcStSa3BaR2Vra2g2Y2tLbFA0c0tqVk5iWC90OFdhMGJKWmZ2SFplWGsxV2xhcUJDb2VDalg3Wmg3MlRjbkxvZ0w4Y1V1Zzd0V0VmNGlZUEVYYm5FSzUvOFhPZlJ5WXFqWHgrKytHQ2xJR1pyNzBCSmNSRkZoUVU0dVZoejhleHg4bk96YWRXdW85bkFWVzd5bkNmNDlOWEhXUDdEcHhUbTV4SFF2ak10MmdRQnhuV0VZKzkraU9YZmY4S2FYeGFhTmxVZU1YbDJuZm9zaEJCQ0NIRTdTT2lxUnN2QVlLeXNiZENVbGhBZEVXWUtYZEVYejZMVGFvMmJISGU0dnNseG13NWQyYmx1R1ZwTktkZWlMaERRdmpOZ25MSUgwTHA5NXdZcmg5MXYySGd1aFo4Z0tlNEtWeVBQVjVyT0dMcHJJd2FEQVJkWER6cDBOYi8vMFkwdW5qbG0rakJmY1dwaHVaQmVBOW40bTNGZDFxblFYYldHTG9QQndQYTF2MVk2dG5QZE1qcDA3V1BSdmJsOFd3VFV1ajlYUm1vUzd6ODNGeHRiTzk3K2V2Vk4vOXpLQTlmSlE3dUlERDlKczlidFRLTXpZQXhDYVVueHBDV1gvWmNVVDNMY1ZRQysvK2pWYXUvcDRPUkNpelpCZFI3QkxCK3hVNm5VdUhuNW1JNW5wQ2Fod1BoemNISjJCYUFnTndkOGplWHlEKy9lQk1EZ3NUTnVlVHFvcWUrT3p1UmtwbE9RbjR1VGl5c25EdXdBNnZhUEF6NytMZWs3YkFLSGRxd0RZTWlFZXlxZDd6bHdKSWQycmpOdHl0MmhhKzhhQzgwSUlZUVFRdHh1RXJxcW9WWmJFZEMrTXhmUEhpZnF3dlYxWGVYN2MvbTNDc1RPL3ZvbXh5MERPMVFLYVFIdE8xTmNWRWhTMlZxbWhwaGFXQzZvYXgvVFhtS0hkMjgwaFM2ZFZzdXhmVnNCNkQxa1RMM0N3c2xEdTRDcVV3dkx1WHA0MDZKTkVOZWlMaEIyYkQrVDV6eFJaVFNzb21ON3QzQTE4andBZDQyZXlvR3RxNG1MdWNUeC9kdnF0TWVZSllVZk40N090VzdYNlphRGNtNVdCbXVYTEVTbFVuUDN3ODlVS252KzFUdlBrWlpjL1pROGQ2K210R3JYRVE5dlB6eThmVTEvV3R2YVZicEhiYlJhNDFveU55K2ZTbXU5L3ZQVVRJcktOcWt1SDNrclg1TjFiUDgyQ3ZOemNYWjFwL2ZndXUyL1ZSZU96azBBeU0vSkpsMXR4Ym1UaDJqaTdrVklyNm9odnpyQjNmcHlhTWM2RkFwRmxXbURDb1dDU2JNVzhOVzd6d0V3ZEVMOXBwMEtJWVFRUWpRMkNWMW10TzNZall0bmo1T1Zua0ptV2pKdW5qNWNEamNXMGJneFJLblZWclFLRENieTNDbWlMcHhoSkhPNEdubmVORFd0YlhDWEt2ZS9XVXFsa2o1RHhyRnQxYytFSFR2QXBOa0xzSGQwSnV6WWZ2SnpzMUdxVlBRWlhQMUd0OVVwTGl3d1RVa3NMaXd3dTBsdXVjTDhQQzZHSFNQWXpENVIrYm5aYlB6amU4RDRmUm8vYzBJRWRBQUFJQUJKUkVGVTgyRXVuRGxLZW5JQ201Zi9TT2VlZDkzMDNsZU56V0F3Y0d5L01iaDI2R1ljS1N3dEtXYnBWeDhBbFF0SzFFYXYxN04wMFFjVUZlUXphdXI5TkczVyt2bzVuWTVPUFFlUWs1bUd1N2N2bnQ1K3VIdjdrWjJSeWk5ZnZFM0x0c0hNZlBTRlN2Yzd1bWN6b2JzMk11ZkpWL0h3cVZ0VnhmS3FoTmJXdGxYNlZoNmFtN2daMTQ3bFpLWlRWSmpQanRWTEFCZzE5ZjZicjdaWmpmSndsNWVkd2NtRE85RHI5UXdhUGJYT3dYYjdHbU8vREFZRDYzNWR4TVBQdjF2cGZITENWZFByNkF0aHRHemJvV0U2TG9RUVFnalJBQ1IwbWRHdVUzYzJsTDJPaWdpamZXY3JraE91QWNZMVhEZHFHOXlWeUhPbnVCWjFBVTFwaWFsVXZLT1RDejcrclJxMGIzMkdqR0huMnFWb05hV2NPTGlUZ2FPbm1zckVCM2Z0VytPNm9SdWRQWDZnWHV1Y3dGaDB3MXpvMnJEc0c0b0s4azFWREZVcU5lUHZlWmlmUG4rTC9OeHN0cTMraFVtekY5VHJlYmZMcGJNblNFMk1RNjIyb2t2dndRRG9kRnJPbndxdDk3MDIvZjRkMFJmQ2NHN2locnUzTDl2WExDRTFNWmJrdUt2b0RYcGUvUENIS3RlVVR4dU1qYmxZNmZqRnM4ZFo5Zk1YNkhVNkxvV2ZxSFBvS3A4eWF1ZmdXT200WHE4M1RSc3NIelZLVDBsays1cGZ5Yy9Md2NlL0pUMEgxbjhOM28zcnhpcHk5ZkFHSU9wQ0dDZERkK0hjeEszTzFUVlBIOTdEMWNqei85L2VYY2MzZmUxL0hIL0ZLcWxTTjF5TE94UWRPb2JMbUtEVHkyVmpkKzUzd3R5TjM4YmtibU1DRTRadWJOaHdHVkswV0tGSXFVRzlhWk8yc2Q4ZmFiT1dObTBLVFR2Zzgzdzg5aUQ1V2s1S3Z5UHZuSE0raDVidHVwQ1RsYzd4ZzNzNHV2OHYreEJhZmI2T05VdStSYVZTbzFTcCtIUGxEM1R2TjZ6YU9XOUNDQ0dFRUhWRlFwY0RZVkZOOFBVUElDOG5pNFJqQjFDcWJNTzZORzd1RmRiaUFtalpyaXZ3SldhVGliTW5qM0xtUkJ3QUxkcDFydlY1VEQ1K0FiVHYxb2VEdTdld1o4dGEybmZ2YTMrOVBrTkgxK2hhKzNiWWhoWjYrL296Y1diVmxmMysvUFVIa3MrZTRzait2eWcwNkN1VXJEOTVaTDk5cUdMdndhTUlpMm9DUVB2dWZXbmF1ajFuVHNTeGZmMUtlZzBhV2UxNlgzWE5hclh5eCtLdkFlZ1NNNmhDVUttSjRxSkN0cXkyVmRuTHk4bGkwZnczeXUyUDd0eXIwdk8wM2o0RWhvU1RrWmFNTGpjYkg3OEduRGk4bCsvbXZZTEZiR2I0eE9uMHJhWU1lbkZSSVNlUDdFZWZuNGVQbjIwUjZ0S2hmYVZzQzJmN0FCQWMwUkNBazBmMmtaMXhFWVZDd2MxM1BsaWpZWXlsdXZjZlpuOGN0M2M3aFdYVy95cGQ4MnozNXRWWXJWYUdqSnZpVkU5YVVhR0IzMzc0QXFWS3hmanB0dlhadnY3Z1JWWXUrb3pXSGJ1alVxbFo5Zk9YRk9oeUdUem1ObFFxRmV1V0wrVFhIejVqMnYyVno0MFRRZ2doaEtockVycXEwS3A5Ti9adVcwZGl3Z243Y0t5bXJkclpxeE9XRmRta0JWcHZIL1Q1T2hLT0hlVDg2Uk1BdEd4YmUvTzV5b29aTW9hRHU3ZVFldjQwNjB1S1ZnU0ZSZEtpQnErWG01VkJ3akZic1k4TzNmdlJzV2YvS28vUDErV3dkTUU4VE1aaUR1L1pXcTQzeEdReXNuVEJQTURXc3pKaTBzeHk1NDZkTW91UFh2d1BGck9aNWQ5K3pMK2Zmc3ZwZHRhRlhaditJUG5jS1pSS0pVUEtsUDEzVnFHK0FJMmJPeXExR2pkM0QwTENHMUpjWEVSb1JDTkNJeHNSRXRHSTBBamJuNldCcHpMTm96dVJlVEdWby90MllnV1dsdlJ3M1RCeU1zTW5USzl3dk1WaUlmbnNTWXdsQ3c4LzkrK0ptRTBtb2p2M29rMm5Ib0N0N0g4cHE5VnFXd2RNNHdaQWNHZ2thbzJiZlVIb21NR2pLLzFTb1RJbVl6SG5UOGZUcmU5UWREbFpUSmc1eDc3dnpBMDMyUmR1QmdndkNlQldxNVhRaUViMEh1VGNFTmpmZi82SzNPd00rdDg0Z2RESXhvUkdOcllIK0cxcmx0T3dXV3QyYi9vRC84QVFobzJmaXRWcVpkZW1Qemp3MTJiNkRodm5WTWw3SVlRUVFnaFhrOUJWaFpidHU3SjMyenF5TXkraU9ldHUzMVlaaFVKQmkrak9ITnF6bFNQNy9ySVAyYnVTUlpHcjBxSnRKMElpR25JeDVUeTdOOXZXa29vWlBMcEd2V3I3ZDI2MHJ5TldXZFhDUzNYdU5aQVYzODNIYkRheGI4ZUdjcUZydzhvZjdZVWhoaytZanRiYnQ5eTVEWnUxcGt2TUlQYnQyTUNwb3djNHRIdHJ0U0d2cm1Ta0piTnk0YWNBOUJrNnRrYnJtNVU2RVJmTHNnWHpHRFAxMzNUck80UkhYL3Zzc2dweHRPc2F3KzdOcS9sOThkY1U2SEpSS3BXTW4zNmZ2Zkxocm8yL1l6UVcweVZtRUQvLzd6MFNqaDBzMTZPa2NYT25mZGMrZE84L2pJTzd0d0FRVXRLYkJiWndhTFZhMFpUTTgxS3FWRVExYmNuWitDTUVoMFV4WnNxL0FGdVl5ODVJSXpDazhwL0Z0eCs5elBGRGUzRDMwUExDLy8xWVlYL1RWdTJ4V3EzazUrWGc3ZXVQajM4RCs3NHhVMmZaaHpmdTNyeUd2SnhNZWc0Y2dhOS9RTGxybkltUFk4ZjZsZmdIQm5Oam1SQS8rclo3V1BEQlM2alVhbjcrMzd0WXJWWW16cHhqN3ptN2NlSU1Gbi8xQVN1K244K0RjLy9QeVorOEVFSUlJWVRyU09pcVFxdjJYVkVvRkppTXhhU2NTN0J0YTFkNTZBTGJVTUpEZTdhU2V0NVd0VEFnS05TbEM3VEdEQjdOaXUvbkE2RFd1TkdqditNNU5aVXBPN1N3V1VtWis2cG92WDFwM2JFYlIvZnY0dFRSQStSbForTGJJSkQwdENRMi9Hcjc0QjBhMGFqU1Jac0JSdDV5RjRmMmJNTmtMR2Jsb3MrSTd0eXp4c1VhTEdZejM4NTdtWk5IOWpOMC9GUUdqYnFsUnVkZnlxRFBaOEVITDFKY1ZFaEFVQ2dqYjducnNxNVRXSkJQdmk2WDdJd0xBQTREbDlsazR2eVplRHk5dkN0ZG42cDB5R2FCTGhjUHJSY3o1dnlYVmgzK3JpaDU2dGhCOXUvY2lLZVhOeGVTejFGbzBPTWZHRXlIN3YxbzF6V0dwcTNibzFLcHNaak4vUGo1T3dDRVJ6WEZXRnlFUXFsayszcmI0dG1Cb2JiZnk5UEhEOXQ3WmJ2RURNTE4zUmJHZERsWnZQN29IYlJvMjVucGM1N2x5TDYvT0xSbkM3bFo2WUJ0THFCdmcwQzZ4Z3kydlgrRG5vc3A1MGxMT2tQeXVRUlN6aVdRa3BoQVJLUG16SHJxRFJaODhKTDlQWlN1SHdhUWtwakF0clhMaVdqVXJNSXlCOHUvL1FTcjFjcmt1eDh1TjVTMWNZdTIvUGVENzFtNThGTXlMcVRRdmQrd2N1ZjJHRGlDemF1WDJNcndKNTF4OERjbWhCQkNDRkYzSkhSVndjZXZBV0ZSVGUwaFN1dnRTMFRqNWc2UHZ6U1F1YXFYcTFUMy9zUDQvZWV2TUJZWDBibjN3Q3FIclYwcUxma2NLU1VsN1R0MDcrZjBISjZ1Zllad2RQOHVyRllyKy8vYXhNQ2JKckhrNjQvc1BYdGpwczV5R0RqOEEwTVlNR0lpRzM3OWtaek1pMno0N1NkdW5EakQ2VFlESkowOVNWeXNyYkRGK3VVTHJ5aDBGUlVhK09xOTUwbExQb2ZHelozcC8zbk9IanBxS3E5a1VkN1Nhb0JsWHlNeDRSaW5UOFJ4K3ZoaEVoT09ZeXd1NHJaWmo1Y0xYZmw1T2F4WjhnMS9iZnpkdmkyaVViTUtQYXNaYWNtQUxVZ05uemlEb05BSUdqWnJYYUdIODlDZXJSVG9jZ2x2MkpUa2N3bTgvOXg5NWZaMzdqV1FqQXNwTFBod0x1YVMwdkw3ZDI1azJJUnBLQlFLY3JOdEplVDErWG5NbS91Z2ZmaWhwOWFiamozNzJ3UGFINHNYOFBKL3BwQ2JuVkh1K3I3K0FUUnQxWjRXYlR2enc2ZHZjZTdVVWR6Y1BTZ3VLbVRmamczMmtGU2d5d1hLRDRFc2RjL2pyM0w4NEc1YWQraGVZWjlLcmFaOTk3NmtKWjlqM1BUeWhWbVVTaVZUWnorTmI0TUErN3cySVlRUVFvajZKS0dyR3EwN2RMT0hycFp0cXk2S0VSUVdpWDlnTURtWnR0NkEybHlmcXpLZVdtKzZ4TnpBN3MxcmlCbGN3d0lhSlFVdndMbWhoYVhhZFkzQjNjT1Rva0lEKzdiL2liZXZINmVPSGdBZ3VsTlAyblRzVWVYNVE4YmV6dTdOcThuUHkySGpiei9Uby8vd1NqOXdPeElTMFlpQW9GQ3lNaTdRcGxOUHA4KzdsQzQzbXkvZi9TOUpaMDZpVUNpNDlkN0hhTmkwVllYalN1YytnYTFLbnFOZ20zVXhGWUFHd2FHY2pUOUM3UFkvT1h2eUtHbEpaK3hET01GV3piSk54eDVFTm01UmNzMDh0cXhleXBiVlN5a3VLc1REVThzTm8yNWg4KysvY1ByNFlUYjl2dGdlTEMwV0Mybko1MUJyM0FpTmF1endDd0N6MmNTNlpiWjVmcjBIajZKSnk3YTJuN0hWaW05QUVOMzdEYU5wNi9aOCt0b1Q2UFB6Nk5aM0NLbEpaMGs1bDhCZkczOG5adkFvTWkvYVFsWkFTRGhlM3I2RVJqYWhXOThodE8zYTJ6Nm5zZENnSnpIaEdGcHZYenIyNkU5a2t4WkVOVzFKWk9NV2VQdjZZN1ZhV2Y3dHh4emN2UVV2SHovdWUvWWRQbjM5U1E3dDNzTEZDZE1KaVdoSVRtWjZwV3R2Z2UxTGo2cXFLTFpzMThYaFBWYTZPSExabjcwUVFnZ2hSSDFSbUFwT1g1V2ZTZ1pOZk5EK2VNdnFsZlhZRWxIWGpNVkZaS2FuRVJyUjZMSXFRNTQ4c3A5Rjg5OUVsNXVGVXFua3RsbFAwTFhQWUlmSHo1MXpHN3JjTFBvTkg4K0lTVFBMclRObU1aczVmZUl3Q3o1NGthSkNBM00vV2N6Ui9idjQ4Zk8zQWR2UXplYlJuV2pSdGpQTjJuU3c5MjVkU0Vsa3gvcGYyYjE1dFczb24wSkI5LzdER1huTFhmajROU0IyKzUvODhPbWJBTnc0YVNhRHg5ektvVjFiV0RqL0RacTE2Y0I5ejc3cnNMM3JsaTlrelpKdjhBc0k0dWwzRnFBdUV4d0JVaEpQOCtVNy95VTNPNFBXSGJwejE2TXZjZUpRTEYrOTl4d2FOM2R1bi9VRUIzWnQ0dER1clF3ZE40VVJOOS9oOExXTXhVV1ZEaEUxRmhleGNQNGJ4TzNkanNiTm5YOC8vUmFOVzBTemFkVmlmdnZ4Q3hxM2FNdjBPYy93OWxQMzR1WHR5elB2ZjFmbTUzMHJ1dHhzM3ZsdXJjUFhkZFNXNHFKQ1BMUmVxRlJxckZZciszWnM0SWRQMzZSQlVDalBsbm1OMmpCZ3hOL0RhRGN1L2JCV3J5MkVFRUtJYTR2MGRJbXJqc2JOL2JKS3poZm9jbG4xMDVmczJiSUdxOVdLaDlhTEtmOStpclpkS2kvaFhpcG15Q2pXTHYyT2JXdVhzMjN0Y29mSGRlbzVBSzIzTDIwNjkyVGN0Tm0wYU51WnNLZ21GWUxodC9OZTV0RHVyWUN0QUV1N3JuMFlPbjVLdVo2MmJuMkhrSGt4aGJWTHYyUE5rbS9ZdE9wbmlvc0tiZnY2REhIWWhqTW40bGhYVXMxeXd2VDdLd2F1Y3dsOC9Nb2pGQlVhYU4yaE96TWZmQjZWU2szYkxyM29OM3c4MjlZdTU5dDVMOXVQZDFUZXZsUmxnY3VneitlTHQ1NGhNZUU0N2g2ZTNQSFFDelJ1RVEzQWdKc21jWGp2ZHM2ZE9zb3JEMDBEb0dPUDJpbW9rcDZheEh2L3RRMDF0SVV1aTMyQjhtYXRPOVRLYXdnaGhCQkNYQTRKWGVLNmtaZVR4YUU5VzdGYXJVUTBiczcwT2M4U0hCWlY3WG5EeGs5RDYrWERrWDA3eWN2T3hHSzEyUGNwbFNwOC9QeHAxYjRiL1crY0FOaUdFSlkrcmt5ZklXTTRmbkFQM2ZvT1ljQk5reHkyWWZpRTZZU0VOK1Qzbjc0a3E2UkFSNGZ1L2FvY2NxZDJjOFBMMjVmV0hidlR2bnZmQ3Z2REdqYTFEeEdkTUdOT3VmbDM0NmJOSmlnMGdxMXJscVBMemFMdjBMSDJzRlFUSHA1ZWRPelJuOXlzRE81NjlDWDdVRXF3emJlNjY1RzUvUERwV3h3L3RBZmZCb0dYVmFLL01xVWw1YzBtSXhhTEJhdlZpcHViTzgzYWRHVGtyWmRYSUVVSUlZUVFvamJJOEVKeFhUbDJZQmZKNXhJWVBQcld5eXJwWGx1S2l3cWRMdHBodFZySlNrOEZLcC83ZEtuTWl5bjQrZ2M2ckF4cHRWcHJmY0h1eXBoTkp2djZkcFV4NlBOeDk5QmUxa0xNL3dReXZGQUlJWVFRenBLZUxuRmRpZTdjcTlvaGMzV2hKbFVTYllVbW5GODdyTHBqNnlKd0FWVUdMckFWZ2hGQ0NDR0V1QjVjblY4eEN5R0VFRUlJSWNSVlFrS1hFRUlJSVlRUVFyaVFoQzRoaEJCQ0NDR0VjQ0VKWFVJSUlZUVFRZ2poUWhLNmhCQkNDQ0dFRU1LRkpIUUpJWVFRUWdnaGhBdEp5WGdoaEJDaW5sbXRWcEpTMHprYWY1YnpTUmRJVExsSWNtb0dCWG9EZW4wUmhxSkNUQ1pMOVJjU1FnZ1hVcXVWZUxwN29OVzY0NlgxSkRJOGlFWVJJVFNNQ3FWdHF5WkVoUWZYMmRJMFZ4c0pYVUlJSVVROUtDNDJzblB2RVhidVBjSytRL0VvVkdvNnRtdEw0MFlOR1RxNEsxR1JFZmo0ZUtQMTlFVHJxVVd0cnI4RjNZVVFBc0JrTXFNMzZORWJET2gwK1NRbHA1Q1lsTXplUStmNTZvYzFXQzBtdW5ab1JVejNkc1IwYjRlYm02YSttL3lQSWFGTENDR0VxRVB4Q2VmNWJkME9OdTA0UU91V0xibWhmei91bUhFM2tSSGg5ZDAwSVlTb2tscXR3dGZIQjE4Zkg4SkNRbWpadkZtNS9ja3BxY1FlT01SdmYyN2p2YzkrWm1CTUowWVA2ME9yNWczcnFjWC9IQks2aEJCQ2lEcHcrTmhwdmx1OGxzU1VEQ2FNR2NVM24vMkxvTUNBK202V0VFTFVtc2lJY0NJandoazc4a2JTTXpOWisrY21ubi83R3hwSEJqSHQ1dUYwaUc1Vy9VV3VVUks2aEJCQ0NCZEtUczFnM3BkTFNMNlF3OVJiYm1iRTBFR29WREpVVUFoeGJRc09ER1RxTFpPNGJkSjRWcS9meUZ1ZkxDWXkxSjhIN3A1RVpIaFFmVGV2emtub0VrSUlJVnpBYURTeGNNazZscS9lenJUYkp2UG0rTEVvbFZJMFdBaHhmVkdwVkl5NmNTZzNEUnZNNHVVcnVmL3BEeGcvb2k5VEp3MURvN2wrb29qODMxOElJWVNvWmNtcEdkejMxUHVjU2NybDYvbnp1SFhpZUFsY1FvanJtbEtwNU5hSjQvbDYvanhPSitWdy85TWZrSnlXV2QvTnFqUHlMNEFRUWdoUml6YnZPTUNjcDk5bnpLalJ2UEw4MHpKdlN3Z2h5Z2dLRE9EVjU1OWg5RTBqZWVDcDk5bXk4MkI5TjZsT1hEOTlla0lJSVlTTC9ieHlJMHQvMzg2N3I3OVNvYXFYRUVLSXYwMFlNNHIyYmFONVp1NnJwS1ZuY2N2WVFmWGRKSmVTbmk0aGhCRGlDbG1zVmo3OVpnVi9iSWpsay9mZWtzQWxoQkJPYU5tOEdaKzg5eGEvYjRqbDAyOVdZTEZhNjd0SkxpT2hTd2doaExoQ24zKzdrb1BIenZQeHUyOFNIQlJZMzgwUlFvaXJSbkJRSUorOCt5WUhqNTNuaTI5L3JlL211SXlFTGlHRUVPSUsvTHh5STd2Mm4rVGRWK2ZpNCtOZDM4MFJRb2lyam8rUE4rKytPcGVkKytQNWVlWEcrbTZPUzBqb0VrSUlJUzdUbHAwSGJYTzRYbnRKQXBjUVFsd0JIeDl2M252dEpaYXMyblpORnRlUTBDV0VFRUpjaHVUVURONy83R2RlZStGWkdWSW9oQkMxSURnb2tOZGYvQzhmZkxiNG1pc25mOVdHTGc4UGQvdmp6S3pzZW15SkVPSjZrNUdaWlgvczZlbFdqeTBSOWNWb05ESDMzUVhjT1dPYUZNMFFRb2hhMUxKNU0rNllQb1c1NzN5TjBXaXE3K2JVbXFzMmRFV0UvdjJ0NG9IRGNmWFlFaUhFOWVaZzNCSDc0NGpRNEhwc2lhZ3ZDNWVzSXp3c2lnbWpSOVozVTRRUTRwb3pZY3dvd3NJaVdiUjBmWDAzcGRaY3RhR3JYODhPOXNlZmZQRTFlVHBkUGJaR0NIRzl5TlBwK09TTHIrM1ArL1pvWDQrdEVmVWhPVFdENWF1Mzg5RDlzK3E3S1VJSWNjMTYrUDVaTFB0ajJ6VXp6UENxRFYyM2pCOU1hSEFEQU5Jek1yaHo5b1A4dVhscnVXRS9RZ2hSV3pJeXMvaHo4MWJ1blAwZzZSa1pBSVFGQjNEcmhDSDEzREpSMStaOXVZUnB0MDBtS0RDZ3Zwc2loQkRYcktEQVFLYmRPcGw1Ly91bHZwdFNLeFNtZ3ROWDdTcGtzWWZpZWV6RmordTdHVUtJNjlTN2MrK25hNGRXOWQwTVVZY09IMDNncmZtLzhQMFhuNkJVWHJYZld3b2h4RlhCWXJFdzdkNzdlT0sreVhTSXZycm56MTdWLzJKMDY5aUtkMTY4Mzk3akpZUVFkU0UwdUlFRXJ1dlVkNytzWStvdE4wdmdFa0tJT3FCVUtwbDZ5eVMrLzJWdGZUZmxpbDMxLzJwMDY5aUtMejk0aWhtVGI2UjVrMGlwSkNhRWNBbFBUemVhTjRsa3h1UWIrZktEcHlSd1hZZE9uRHBQWWtvR0k0WU9xdSttQ0NIRWRlUEdvWU01bTVST2ZNTDUrbTdLRmJtcWh4Y0tJZjZaTEZZclNhbnBuRGlWeUltVGlSdzdsY2lwTTBrVUZ4dWRPbCtwVU5Bd01wUm1UU0pvMWppQ1pvM0NhUndWUmxoSUFDclZWZjlka2JoS3ZmZnBUMFEyYk1XVXlSUHJ1eWxDQ0hGZFdmanpFbEtTVHZISXYyK3A3NlpjTmdsZFFvZzZZVEpaT0hzK2hlT25Famw5TG9XRWN5bWNQcHRDZm9IQjZXdW8xVXFpd2tKb0dCVkNvNGdRR2thRjBqZ3lsSWFSb1hocFBWelllbkc5S3k0MmN2TTl6L1BOWjU5SUFRMGhoS2hqNlptWjNQbnZPU3orWWk1dWJwcjZiczVsVWRkM0E0UVExd2UxV2ttTHBsRzBhQnBsMzJhMVdrblB6QzBUd3BJNWZUYUZ4SlNMV0N5V0N0Y3dtU3ljVFVyamJGSmFoWDBCL3I0MGlneWxVVlFvRFNPQ2FSZ1pRbVJZTUtFaEFXalVLcGUrTjNIdDI3bjNDSzFidHBUQUpZUVE5U0E0TUpDV3pWdndWK3hSQnNSMHF1L21YQllKWFVLSWVxTlFLQWdKOGlja3lKL2UzZHJhdHhjWEcwbE12a0RDMlJRU3ppVno3dndGRXBNdmNDRTlHNnUxOHM3NXJKdzhzbkx5T0hEa1pJWFhDQTcwSXp3MGlQQ1FRTUxEQWdrUERTUWlKSWp3c0FBYStQbWdVQ2hjK2o3RjFXL24zaVBjMEw5ZmZUZERDQURNWmhNcVZjMCt3bVZuWEtCQlVLaUxXbFF6WnBNSmxWbytndGFtNHFKQ0xxUWs0dW5wUlZCWVpKWEhKcDg5aGRWcUphcHB5enBxWGUwWU5LQXZPL2J1bGRBbGhCQzF4YzFOVTZGWERLQ28yRWh5YWpxSlNSYzRsM3lCODhrWFNVeSt5UG1VaXhRV0ZsVjZMYXZWeXNXTUhDNW01SER3eUtrSys5M2ROSVNIQkJJV0drQkVtQzJZaFFZSEVCTGtUMUNnUHczOGZWQktLTHV1V2ExVzloMks1NDRaZDlkM1U4UmwyclhwRHc3OHRRbVZTczB0OXo2S3IzL2Q5RmdXRlJvd0ZPU2p5OHNtUHpjYlhXNDJlVGxaOUJzMkRnK3RGMmFUaVIxLy9rcmZZZU9jcW9oNTd0UXhmdm5xUTVwSGQyVDg5UHVjYnNmMjlTdFp1ZkJUWmp6d0hPMjZ4bHpKVzNMb21YdkdFaHdleGNNdmYrTHdtS0pDQXdzL2VRMURRUUd6bm5vRHRlYnlpcDg5UC90bWdzTWllZUNGRDUwKzU5MW5acEdkZVpGWFBsdDJXYS81VDdmNmx3VnNXYjJVaVhjOFVHWG9pdHU3blFVZnppVzZVMC91ZnV5VldubnR1cnEvdW5icXlEY0xGMkcxV3EvS0wwc2xkQWtocmhydWJocGJZWTNHRWVXMlc2MVdNckp5U1V5K1NHTFNCYzZuWENBeCtTSnBGek5KdTVpRjJWeHhxR0twb21Land5R0xBQ3FWa3VBQWY0S0MvQWdKYkVCd29EL0JnZjZFQkRVZ09OQ1BvRUIvQXZ4OXBJVDROU3dwTlIybFdrTmtSSGg5TjZWYVAzejZGbWRPSE9hQkZ6L0N4MCtXVXdGSU9aZkFzbS8rRDVQSmlFS2hJT2xNUEcyNzlLN1JOWDVkOUJsbXN4bXJ4WUxGWXNaaXNXQTJtekFaaXpFV0YxTmNWSVRSV0lTeHFJaENneDZEUHA5Q1F3RVdzN25TNi9uNkI5Qno0QWgrL3QrN3hHNy9rNlF6SjdsdDF1UFZmcEJzRUJSS1Zub3FhVWxuNk5adktBMmJPbGRGTlNBb0ZJdlp6SGZ6WHVIZUoxK25lWnVPQUt4ZnNZalk3ZXRyOUxNSURBbm5uc2RlcmJDOXVLaVE0cUxDS3M5MTkvREV4eitRby90MzhjT25iekZ0enJQVnZtZXIxY3A3ejg2bVZZZXVqTG45WHdEbzgvUFFGL2pXcU4yRkJqMkYrb0pLOTczNXhGMDF1bFoxQm95WVNNemcwVTRkdStScjU0TWpnSTlmQU1NblRpKzM3VUx5T2JhdlcwbGdTQVM5YnJqSjRia21ZekVyRjMyR1FxSGdwc2wzMXVoMUhhbU4rOHRaVVpFUktKUnFrbE16aUlvSWRzbHJ1SktFTGlIRVZjODJoTkFXaHJwMUxQOGh4R0t4Y0RFemg3UUxtYVJjeUNRMUxZT1VNbzl6ZFpYL0kxektiTGFRbHA1Rldub1djS2JTWTFRcUpVRUJmZ1FGK2hFYzJJQUFmeC84L1h3SWJPQkxBejhmKy9NQWZ4ODBHdm5mN3RYbWFQeFpPclNOdnV6enQ2OWZ5Ykp2L2crQXg5NzRnckRJeGc2UC9mVDFKemgxOUFCQllaRTg5ZmJYRG8vYjhlZXZMRjB3RDREblBseUVYMEFRQUlmMmJNVllYTVQ1MHlmS2ZmQjViUHB3KytPaDQ2WXc0dVk3bkc1L2ZOdytQbi96S2Z2emQ3NnJlcjJjb2tJRGMrZmNTbkZSSVFGQm9UejkzcmNPUDFnYmk0dDQrNmw3eVVwUHc3ZEJJRSs5L1RWdTdwVVh4U2txTlBEV0UzZVRtNTFCcS9aZCtkZVRiMVRiOXVLaVFyNzcrRlZNSmlOTlc3WG5USHdjUDN6MkZnKy9NcCtBR2d5MTIvekhrZ3JibEVvbEtyVUdqWnNiYW8wYmFyVUdqY1lORDYwVy80QWdQTFJlZUhoNjRlR3BMWG1zdFc4TExma2RHRHB1S3NjTzdpWjIrM284dmJ5cjdiM3k5UTlneU5qYitmM25yMWp4M1NmTWVmNERwOW9mM2JrWHc4WlBZKzJ5Ny9qNi9SZTQvNy92RWQ2d0ticWNMTkpUazV6K09kU0dpVFBta0hRbW51T0g5cENTbUVCazR4WlZIcDkwSnA3VTg2Y0pDQTZyMGV0c1hiMFVUMjhmdXZjYlZ1Mnh0ZjB6S05EbGNTWStqbzlmZnNUaE1XR1JqWG5zalMvWXVXRlZqYTRkSEI1VkxuU1pUU1lXelg4VHM5bEU1c1VVbnJ4alpLWG4zZlhJeTZRa0pwQ1ZidnVDOGIzL3puYjRHdmM4L2lwdE92YW90aTIxZFgvVlJNZDJiVGtTZjBaQ2x4QkMvTk1vbFVyQ2dnTUlDdzZnYy91SzQ5Y0xESVVsZ1N5RDFBdFpwS1psY0RFemgvVE1YREl5czhuT3phLzJOY3htQ3hmU3M3bVFuZzJjcmZKWWJ5OVBBdng4OEcvZ1E0Qy9iN2xBVnZyYzE4Y0xYeDh2dEo3dVYrVVFpbXZOK2FRTE5HN1U4TExQais3Y3l4NjY0Zy9IT2d4ZFJZVUd6c1RIQVpDUmxreFd4Z1dISDF4T0hUa0FRRmhVRTN2Z0FyaGg1TTJjU3poT3M1S2VqTXJzM0xDS29lT21PRDIwYS9QdnZ6aDFYS2tEZjIyeTkzaGtaVnpnMU5FRHRHelhwZEpqTlc3dVRKejVBUDk3NTFueXNqUDVjK1VQRHIrQlg3UGtHM0t6TTlDNHVYUHpYUTlWMnc2THhjS1BuNzlOZW1vU2tVMWFNT3ZwTi9sMTBlZHNYN2VDNythOXd2My9mYmRHdzl2OEFvSjQ1Slg1cURWdWFEUnVLRlVWQy9SOCtQd2NjckxTZWZqL0hBK3hLeXM0UElxN0huNkorYTgvenJhMXkya1FHTUxBa1RkWGVVNi80ZU01c0dzem5YdmZnTVZpY2JxWGZkaUVhWnlKUDhMSkkvdElPSGFROElaTm1UQnpEaE5tem5IcWZDZ2YzcDNocUFlcFVGK0F4czJkN3o5K3JkTDlUNzcxbGYzeHZwMGJBV2pkc1Z1TlhudkZ3azhKRG85eUtuU0JyUmZ4MmZlL2M3aC94L3BmV2ZyTlBCcTNpSFpxV0dONldoSmQrd3kyUDkrM1l3TWVubHI3bHlIK2dTSDJmY0hoVWVYZTg1dFAzRVY2YWxLRkx6Z3ErL2t2V2ZBaHllZE8wYTVyREkxYjJMNGN5cmlRVEZCbytTR0dSWVY2MWkzL0hpOGZQd2JlTkFtdzlaQ0ZWdkwvbzVEdzZ2OS9WOXYzbDdNYU5Zd2lLZmxpclYrM0xram9Fa0pjMTd3OFBXamVKSkxtVFNvZkEyODBta2pQekNFak01ZjByQnhiSU12SUpqMHpsL1RNYk5JemNzbk8xVGtzOEhHcC9BSUQrUVVHRWxPcS8wZERxVlRpNjYzRjExdUxqNjhXWDI4djIzKytXbnk4dGZoNGUrSHJyY1hQeDZ2a3VSWmZYeSswSGhMV2FsTml5a1dHRHU1NjJlY0hCSVVTR3RtWUM4bm5pRDhjeTRBUmxhL3pkVEp1SDJhVHlmNDgvbkFzdlFkVi9OYmFhclZ5NnBndGRMWHBWUDdiNkJzbnpheXlMZTRlbmhUb2NvbmQvbWVWdzVCS3BTV2Y0OFRodldqYzNERVdWejV2OGxLN042OEJJREFrZ3N5TEtlemVzc1poNkFMYmUralVjd0FIZDI5aDh4OUw2SFhEVFJWNk5WTFBuMkhidWhVQTNEaHBSclc5SGxhcmxSOC9lNHREdTdmaXFmVm01bitlUjYzV01HYkt2emdUSDhmNTB5ZjQ2cjNudWZQaHVXamMzSjE2WDBxbENpOGZ2eXFQeWRmbG9zdk5kdXA2cFpxMGFzZTRhYk5adW1BZTU4K2NBT0NqRi85RFlzTHhLczliL3QwbkxQK3U4bkJYOXNONlhPd08zRDA4YWRtdUMxUHZlNHJZYmV2cE4zeDhqZHBZbVgwN05yQnUrZmZsdG1XbHA5bUQxcE52ZlZWdEQxSitYazZWKzR1TENvbmRaaHYrdUhUQlBIdnZMdGg2cHlvTElkWDF4RjZ1WFp2K0FLRHZzSEZPSFI4Y0ZzV1UyWC8zRU8vYnNRRWYvNEJ5MjY3VTZsOFdzSHZ6R3BxMGJNdU1CNTVEcFZieis4K2p4TW5XQUFBZ0FFbEVRVlJmc1cvSFJ1NTZlQzZ0T3RpQ2FvRXVsL2VmdXcrenljVGt1eDZpZmZlK3JGMzJIUWQyYmVhZXgxNnQ4djZzakN2dUwyYzFpb3BrdzZZanRYck51aUtoU3dnaHFxRFJxSWtJQ3lJaUxNamhNVWFUbWN5c1hOSXpzc25NMFpHVm5VZE9ybzZzSEYxSlZVVWQyVGw1Wk9mb01Kb3FuK05SR1l2RlFrNWVQamw1K1pEaWZKdEx3NXFYMWgxUFQwKzh0QjVvUGQzUmVucmdwZlhFeTlNZFQyM3Bjdys4UEQzdCs3VmFkN1JhRDdTZUhuaDZ1RXNSRWJETkg0aU1xUDdBS2tSMzdzbUY1SE1rSEQrRXlXUkVyYTY0enN5eGc3c0IyNXlaekl1cERrTlh5cmtFOVBrNkFLZUdBSlVWMWJRVkNjY09zblhOTXFkQzE1WS9iTDFjRVkyYWNlN1VzV3FQdjVDU3lMbFRSMUdxVkF3ZGR6cy9mZkV1aC9kc3d6QXpIMCt0dDhQenhrMmJ6WW5EZXlrMDZQbDEwZWZNZlBCNSt6NnIxY3JTQmZPd21NMUVObTdCZ0JHVHFteUQxV3JscHkvZVlkK09EV2pjM0puNTRBdjJrS1pXYTdqam9SZjU1SlZIaVkvYnh4ZHZQOFBkajc2Q3U0ZG50ZS9ObGZvTUdZTmFyYUY3ZjF1SUNBZ094YUQvdTVjOVBUVUpwVkpKWUdqTmZ3OFhmUENpdlNmRjI5ZS8ycDQwWnhrS2RCVkNsZGxrcXJEdDBsNmNxcFQyOEpUYThlZXY2UFB6aUdqVWpMQ29KdmJ0bC9ZYTFiYjFLeGFoeThteVB5OHVMaUw1bkswUTArbmpoemgzOG1pbDUvbjRCekIwM0JTWHRLbXlOcTVmc1lqZ3NDaG1QdmdDK2JvYy9Cb0UwWGZvV0hadlhzMkNEK2Z5MEVzZkV4TFJrRDlYL2tCT1pqcDlob3loZmZlK0FQUWJObzY5VzlieTdVY3Y4OGlyODUydWJGbmY5MWRVWkFUSnFSbTFkcjI2SktGTENDR3VrRWF0SWl3a2dMQ1FxaXMyV2ExV0N2U0ZaSlVFc0t6c1BMSnlkZVNVRFdlNU92SjBldkowQlJUb3E1NlU3a2k1c0hhRnRCNjJFT2J1cnNIZHpRMFBkemZjM0RSNHVHdndjSGZEM2MwTmQzYzNQRXIydTdscjhIRFQ0Tzd1aHJ1N0JnKzNrai9kM1hCM3MvMnBjWFBEVGFOQ3JWYWpWaXZScUZTbzFHclVLdVUvc29ldVFHL0F4OGR4WUhCR2RPZGViRnExR0dOeEVXZE94Rlg2emZMeGczdnN4MjVidTV5VFIvZFhPbnpzNU5IOWdLM1hxbW1yOWpWc1IwOU9IejlFV3RKWjR1UDIwYXE5NHg0OFhXNDIrN1p2QUtCZDF4aW5RdGVla2w2dTF1MjcwYlh2RUg3OTRRdjArWG5zMzdHUlBrUEhPRHpQdDBFZ04wMitrMlhmZnN6aHZkczRkZlFnTGRyYXlrTHYzYmFPTS9GeEtKVktKdC85Y0pYRDZmSjF1U3o2NUhYaTQvYWhjWFBucmtkZXNsK25WRUJRS0xPZmVadjVyejNHNmVPSCtmaVZSNWg2MzlPRVJqU3E5djJCYzBQc3FqdG0wT2hiR1hWcitXcVlQUWVPc0QrZWR2K3pGYTdub2ZWMk9yelVoYjdEeHBYcjlYbHMrdkJxQTliNU0vRVZpbitrSko0bW9sR3pDc2ZxY3JOWnYySVJHamQzN254NGJybFE0SXBlbzdKaXQ2OTMyRXYzMThiZkhaNFhIQjUxV2FITFVhOWRWYjlISFh2MDUvaWhQY3g0NERrU0U0N3o3VWN2TTM3R2ZjUU1IczF0c3g0bjZjeEpnc050RllESFRKbEZST1BtZE9rOXlINisxdHVYcWZjL3c3RUR1OG9OZGF4S1hkeGYxZkgxOGFHZ3dGQXIxNnByRXJxRUVLS09LQlFLdkwwODhmYnlwRkZrOWQ4cW1rd1c4dlcyQUtiVEdjalY1YVBMMTVPckt5QS9YMCt1VGs5ZWZnRTZYUUc1T3IxdFczNCtCa054cmJWWlgxaUUza0U1ZmxkUXFaUm8xR3JVYWhWcWxRcU5XbzFLclN6NXMyU2J4dmFuN1JpMTdibGFoVXFsUXFrQVVLQlVLRkFxYlNGT29iRDk3UDkrcmtDcEFJVlNnVktoQkFVb2xRb1UySjRyN1BzVUtCUktzblB5MFhwZTJUZTFUVnUydzBQclJhRytnUGpEc1JWQ1YwcmlhWEt6TS9EMDhxYmZzSEZzVzdzY1EwRSs1MCtmc00vVEtGVTZuNnRGMjg0VjFqb3EvWkEyN2Y1bjZOejdoZ3J0YUJBWVFydXVNY1RGN21EcjZxVlZocTd0NjFaZ01obHAxYjRyZ1NIVlYyNjBtTTMyU25qZCtnMUZwVkxUcGZjTmJGKy9rbDJiLzZneWRBSDBHVHFXdmR2V2MvNzBDVlo4UDUrSFgvbUVJb09lVlQ5OEFVRC9FUk9yWEZmb1RId2MzLy9mYStSbVorRHU0Y2tkRDczZ2NOaFVZRWc0czU5NWg4L2ZmSnFVY3dsODhOejlqTDd0SHZvTUhWdHQ4Qzg3VCtkU2NiRTdLQzRxclBJWW9OcmlFYTcydjNlZUpmTmlhclhIWFduSUd6cHVpbjFJNXM0TnExaTY0Q09Halo5bUx3VHgydzlmc1BtUFh4ZzZmaXJESjB5bno1QXhGT2h5QVZCck5QUWRPcGJBa0loNlcxK3NKa01WYXpyZnJTeXR0dzg5QnR4b2Y3NW55eHIwK2JvS3ZaSmw1MWVHUkRSa3puUHZBOUM4VFVlQ3c2Tlk4dlZIS0JSS2VnOGF5Y2tqKzNsOHhvM2x6di94czdjcmZmMzFLeGJaSHp0NnozVjFmMVZINittSjNsQjMveWJWSmdsZFFnanhENlZXSy9IMzljYmZ0MmE5TEVhVG1meDhQWHBERVhxRGdRSkRJWHA5RVFXR1FncjBoZWoxaGVqMUJnb01SYmJIaFVVVTZBM29TNC9URjZJM0ZGSllWSHZoelZsbXN3V3p1UmorWWYrbWFqMjFWM1MrVXFXaWRZZnVITnkxbVJOeHNZemlubkw3ajVjTUxXelZ2aHRCWVpFRWgwV1JucFpFL09IWWNxSExiRFp4K3NSaG9PSjhMbWRZclRCZ3hDVGlZbmR3L05BZTB0T1NDQTZMcW5DY3NiaklYbFZ0d0loSkZCcXFydklKY1BUQUxuUzUyWGg0YXUxclFYWHJONHp0NjFlU2ZQYVV3eDZOVWdxRmdwdnZlcEFQbjU5RDZ2blQ3Tm04bXRTa3MrVHJjZ2tJRG1PRWcvbHErbndkNjFZc1pQdTZGVmpNWm9MRG9yamo0UmVyL1dZOU1DU2NoMS8rbUI4L2Y1dTQyQjBzKy9aajl1L2N5UEFKMCsxellTcFRWZS9LcXc5UHA3aW8wS2tlbUV1SDBvSHI1aU5kS3ZOaWFwMVVMU3l0a3JsK3hTSlcvN0lBRDA5dHVTSXY3YnJGc0d2ekg2eGI5ajJKcDQ0ejliNm4wWHI3QUJDN2JUM1pHUmZJenJqQXFaTGUzYkowT1Zrc21sOTVCVXRYOVlDNWlwZVBuNzBjUHNEUi9YK2h6OWVWMndhT2k5cDRhTDI0OS9IWCtPRDUrOW53NjQ5MDd6K01OaDE3VkRtazkxSmIxeXl6Qjk2eTZ2citxbzZuMWhOOW9mUjBDU0dFK0FmUXFGVTA4UGVoZ2IvUEZWM0hiTGFnTDdRRnNTS2prZUtpWW9xS1RCUVdGMU5VVlBLZjBVaGhrWkhpWWlPRlJjVVVGeFZUV0d4N1hsUmtMRG5XOXJqSVdFeGhZVEhGUmlNbWt4bWowWXpKWk1aa01tRTAyeDQ3VzVEa2FoVGR1U2NIZDIwbU5mRTArWGs1ZVB2NjIvZVZ6dWRxMDdHNzdjOU9QVWhQUytKRVhDekRKa3l6SDVlWWNOeGVHYkIxRGVkejJWaHAxcVlEVVUxYmtuVG1KRnZYTEdQaXpBY3FITFYzMnpvS2RMbUVSalNpZFVkYldLek83czIyUWdNZGUvYTNUNTV2MUx3MXdlRlJwS2Ntc1h2ejZtcExva2MyYmtIZjRlUFp1bm9wNjFZc0pEL1hWbWhoMHAzL3FUQWgzMncyc1dQZFN0WXUveDVEZ1cwb2JYU25ua3k1N3lsV0wxNkFsNDlmaGZXTXl2cng4N2ZSZXZsd3gwTXZzdW4zeGZ5eCtHdk9uanpLNTI4OVRjTm1yYm5sbmtjSWI5aTAydmQ5dWNyMkhtYWxwNVVyb2xLWjRrS0R3NUJSU3FWU2MrdS9Ibk82RFk1Q1htV0I4SEtZelNhV2ZQMFJ1emV2eHNjdmdIc2VmNlZjTDEvVFZ1Mlo4OXo3ZlBibVU1dzR2SmNQWDNpQXV4NlpTMmhrWTA0ZlA4eWhQVnNkWHJ2UW9HZmZqZzJWN3J1YzBGVlovOHVxbjc2czhYWEt1dlR2cTJ4UWJOS3FIWDJHVk4zNzY0d2xYMzlvWDd2cmpvZGV4TnZYRDdWYVE4dDJYV3BVSUNOMisvcHlvZXRxdjcvK2lTUjBDU0dFcUpSS3BjVEhTNHVQMTVYMThqakxhclZpc1ZneGxRUXdvOG1FMFdUQ2JMS1UvR25iWmpKWjdFSE5hRFJoTmxzd0drMll6QmJBaXNWcXhXS3hnQlVzVm12SmRTMVlyV0MxV3JCWXdXcXhiUzk5VFNzbGo2MVdyQmFyL1R5cjFjckNKZXZRRy9UNCtseFppRzNUcVNjS2hRS3IxVXA4M0Q3N0VEU0RQdDgrWDZvMFNMWHUySjJ0YTVhUm1IQ2NRb01lajVLZXRwTkhiTi80QjRkSFhkRTZPQU5IVEdMaC9EZll1M1VkTjkxOEo1NWVmMzhqYnJWYTJmTEhVc0EycE0rWjRVQzYzQ3lPSDlvTFFMZStROHZ0NjlaM0tLdC9XY0MrSFg4eSt2WjdLeTBpVXRhSVNUTTV0SHNMT1pucEFIVHBNNWpXSGJwWE9LNUFsMmYvUU9qaHFXWFViZmZTZTlCSXJGWXIyOWZiRm9xdDZrUGgzcTNyOEdzUXhOaXAvK2FHa1pOcDM3VVBLNzZmejdHRHU4bkx6cVJCeVR5WDBpOEN5djRjcWdzbGpvYWFsWjN6VkhhQjRhcXVaN0hZRm5jM21Zd09RMFlwRDYwWHQrSjg2SElGWTNFUkp3N3RwVkdMYUw2ZDl6Sm40NDhRR3RHSXV4OS90ZExmMmRESXhzeDU3bjNtdi9ZNG1SZFRtUGZTUTl6eDRBdk0rTTl6RGwvRG1mbGp6ckwvL1ZZeVYzRGpiejlkMGJVdi9mdTZOQ2pXUnVqYXVXR1ZmZTJ1MGw3eGl5bm5uVG8zSk1KeGFmaTZ1cjlxeXFBM29LM253amVYUzBLWEVFS0lmd1NGUW9GS3BVQ2xVdUx1VnZVSDg3cjArL3FkNkEyR0t3NWQzajUrTkd6V2lzU0VFOFFmanJXSHJ2akRzVmpNWmlJYU5jUFgzMWFNcFVWMEozdVo5bE5IRDlDK1d4L2c3OURWcGxQUEsycExwMTREK2Uybi81R2JsY0ZmbTM1bjBLaGI3UHVPSGRoRmVsb1NYajUrZE84M3RJcXIvRzN2MW5WWXpHYjhBME1xckJIV3ZkOVExaXo1Qm4yK2pyaTlPK2pjZTJDVjF5b3VNcFFyVDUvdm9BUzdyMzhBSTIrNWkyTUhkakhwamdmdDY1V1p6YlllSTZYS3VmV3JTZ1dGUlhMM1k2OXdkUDh1RkFwYmdDbDd2VXZuejBIVjg3c3VWVjFnY3NSa3RBM3pEUXlKNE9sM0Z6Zzg3cmwvVDZ6MTh0ek95cnhvSzYrYW5YNkI1MmZmakxHNGlPbHpudVZzL0JGYXR1dkNqUDg4VitWUXQ0RGdNR1kvK3c2ZnZQSUkrYms1NVNvM3VwckZiS3NvVzltNmExYzZwNnZzK1ZVRnhjc3BwRkdWdDU2OHUvcURxUHI5MWRYOVZWTjZnd0d0Wi8zOG5sOHBDVjFDQ0NGRUZieTBudWgwK1lTRlhONDNzMlZGZCtwbEMxMXhzZlp0OXFHRlpZS1VXdU5HOCtpT0hEKzRoL2pEc2JUdjFnZGpjUkdKcDJ4ck41VU9RN3hjU3BXS2ZzUEhzK3JILzdGOTNVb0czblN6dlNwZzZieVJtTUdqbkY3Y3RIUnRycTU5Qmxmb0dTc05ZZ25IRHJKN3krcHFROWN2WDMyRVBsOUhrMWJ0U0R4MWpKTkg5ck4zNnpxNjk2KzR5RzN2UWFPSUdUeTYzRFpUc1Mya2FDNXpZZGEyWFhxVnY1N1I2UEI2bHc1ank4bE14MncyRWhoU3NiVDc1WWF1MGdEaVVjMjh3dUtpUXJ5OGZTL3JOUzdIMmZnajdOeXdpb1RqQisyOWtpYVRFWTJiT3gyNjk2Tk5wNTdNK005enRPL2FwOUpBYzZtQW9GQm1QZmttdXR4c21yWHA0T3JtMnhsTFFtMTlCVllBVDYxM3Vmdml3RitiTWVqemlSazhxdHh4cGZNc25kR3lYVmVHanJ1OTBuM3JWL3pBeVNQN3FyMUdYZHhmTlpXbjArSGxKVDFkUWdnaHhEVW5NanlJcE9RVVdqWjNYQVRDV2RHZGU3Rm02YmZrNVdTUmV2NE1ZVkZOT0ZFeUxLLzFKVUdxVGNjZUhEKzRoeE9IYlFIdDlJbkRtTTBtTkc3dU5MK2tOK2x5OUI0MGtuWEx2aWNuOHlLSDkyeWxVNitCSkowNVNjTHhRNmpVYXZvT0crdlVkYzdFeDVHZVpoc2F0K0hYSDludzY0OE9qejBadDQrY3pIVDhBNE1yM2I5dnh3YU83TnVCVXFsazRvdzViUC96VjNadC9KMlZpejZqVGVlZWVGK3lPSEZsUXg4TERYb0EzRDFxWjFoc1lVbm84ZlNxdnFmemk3ZWU1a0pLWXEwV3hNZ3JXUy9LeDcrQncyUE1aaE5ta3dtM09oeDJsWGo2aEwxYXBYOWdNRG1aNlFRRWhmTDRtLyt6QjVodlAzcTV4dGU5NDZFWHl6MTMxTnZqcUhmbzFTOVcxR2hkcUNMNzcwdkZjNjZrSXFHemhrK1lqcGVQYjdueSs2ZU9IY1NnejJmU25RK1dPOWJITHdBdkgrZUN0WStmUDgyak8xVzZyM1NoNStyVXhmMVZVMG5KS1VTR08xNDM4NTlNUXBjUVFnaFJoVVlSSVNRbUpkZkt0U0tidE1ESEx3QmRiaGJ4aDJNeG1ZejJpbjlOV3JZdGQyeWJUajNodTAvSXZKaENWbnFhZldoaDgraU9UdmRBVmNWVDYwMlBBVGV5ZmQwS3RxNVpScWRlQTltMmRqa0FYV0lHNGVOWDlicHpwWFp2V3UzMGExcXRWdlpzV1ZPdU9FZ3BYVzRXeTcvN0dMQ3RBUlhSdURrako5L0pvZDFiME9mbnNmTDcrVTRWU05EbjV3SFlxK0JkS1YyZXJaakhwWUd2TXBXdHEzYTVDblM1ZVBuNDJlZDZsUzVBVzVtcWdvT3JORzNWam5IVFp0T21ZdytDdzZONGJQcHdWQnBOdVI0alI4TXZxMXJjMkQrZ1lpQy90Q2RvNTRaVkRudUhhaXBmWi92N3JheVhzUCtORXlwczI3cG1HZTRlbnVYV1ZTdmRmam1xbWhkMUpjZG1wYWNSdS8xUGgvc3VWMjNmWHpXVm1KUk1vNGdySDNWUUh5UjBDU0dFRUZWb0dCWEsza1BPVFV5dmprS2hJTHB6RDNadlhzUEpJL3Z0UTV0YXRPdUNTbFgrbitTZzBBZ0NReUxJdkpqQ2ljT3huRHBxVzUrcnpXVlZMYXpjZ0JFVDJMRitKV2RQSHVYc3lhTWMzTDJsWlBza3A4NHZLalRZenhrM2JYYWxIMUpMTFp6L0J2dDNiR0RQMXJVTUhUKzF3cmZvcGNNSy9Sb0UyVXVOZS9uNGNkUGtPMW02WUI3N2RteWdlNzloMVphYnpzM0pCTURIejNIUFVFMWtwMThBY0dxdEtJTSsvNHA3bXdvTmVuNzYvQjJhdEdySHdKc21jZmJrRWFEcXRiM3NReEJyMlB0d0pUMDVEWnUxcG1HejFsVWU0eWdrMTNSeFkyOC8vM0s5UGpzM3JLcXdyYlIzcUtheU15NEM0TmZnNzk2VHgxNzdIS3ZWUW56Y1BxSTc5eXIzdTdwMXpUSzAzcjZNbXpZYmdKUnpDUVNGUlRMcTFydFJLR29XdUxldVhzcjVNL0VWdHV0S2VqZXZwQ1IrNlQxZDIycjcvcXFweFBOSmRPL291QURJUDVtRUxpR0VFS0lLYlZzMTRlc2ZhMis0V0hUblh1emV2SWFrTS9HWVRMYjVRdEVPZ2xTYlRqM1l2bTRGOFlkalNUbVhZTnRXaTZFck1DVEN2bGp5ajUrOWhiRzRpQlp0TzFlNW5sWlpCLzdhUkhGUklVcWxzdHE1V3QzN0RXWC9qZzFrcGFkeDZ1aUJjdVdzUzRjVmdpMjhsZTJ4aVJrOG1sMmIvaUQ1N0NtV0xQaUl4MTcvdk1yNU44NzBETlZFV3RKWndGWUlvQ3JHNGlJS2RMbUVWTE4rVVZVU0UwNnc4SlBYeUx5WVNtU1RGcGhNUmc3djJRYllGc04yUkordkF5aFhoZElad2VFVjEyaTczcVNlUHdQWXZ1UW9wVktyMmJ0dEhUOSs5alpOV3JibHZ2KytWMmtQWnZMWlUvemZ5dy9UcUZscjdubjhWZFFhNXo5V0YraHlPWFhza1AzM3ZqSlhVaEsvYTUvQkRvOWJOUCtOeTU1aldOdjNWMDBkT25LVW1UY1BxSmZYdmxJU3VvUVFRb2dxUklVSFl6RVpTVTVKSlRJaXZQb1RxdEdxZlRkVUtqVUYrWGtrbFh6TDdXak5MWHZvaW92RllyRVFHQkpSN1lmL21ocDQwODNFeGU0ZzQwSkt5WFBuZXJuZzd3SWF6YU03VnpzY3NXVzdydmcyQ0NRdk81UGRXOWJZUTFmWllZVnRPdldnWTgvKzVjNVRLQlJNblBrQS8vZlNRMlJlVEdYTjBtOFpmZHU5RGwvbnpJazRBQ0lhTlhmNmZWVGwvT2tUQUVRMnJ2cDZaMDdFWWJWYTBlZm5zV3ZUSDNUdE05anA0Z3lsd3dNL2Z2bGhGQW9GWTI3L0Z3TnVtc1JmRzFlaHk4Mm1jWXZvY3V0NlhTcS9aSDBsWithZEFhaVVLcFJLWmEyVVhQK25jblplWGNJeFd3OXlWTE5XOW0yNVdSbXNYUGdwQUIxNjlIYzRaRFM4VVROYWQraEdYT3dPRm53d2w3c2VlYW5TS3BlbGlneDZmdnZoQzQ3czI0bVhyeDl6bm51LzB1TktseENvcThXeWE2SzI3NithU0VwT3dXb3h5Wnd1SVlRUTRscWtVQ2pvMnJFVnNRY08xVXJvY3Zmd3BGbWJEcHc4c3A5Q2c1Nnd5TVlPQzB1MGlPNkVXdU5HVWFFQnVQS3FoWlZwMnJvOURadTE1dnpwRXdTSFJ6bGRqdjVDU2lMblR0bUdMM1dKR1ZUdDhVcWxrcTU5QnJOcDFXSU83OW1HWVdZK25scHYrN0JDalp0N3BRczFBelJ1RVUzMy9zUFpzMlVOVzFZdnBXdk1ZQ0lxQ1VHWkYxTTVldUF2MUJvM21yWnU3OVQ3cUlySldFekM4VU40ZUdyTHZkN3RzNTdFV0Z4b2YxNm9MK0RYSDc0QXdLQXZZUEdYNzdQcXAvL1JjK0FJK2d3ZFMwQlFLTE9mZVJ1Tm0wZUYxMGhNT0c0dmx1RWZHTXlNQjU0anNra0xkTG5aL0xINGF3QUdqNzYxeW5hV1ZnOHN1K0IyVlI1NzR3dW5qcnRhV014bURDVzlmVFdaVTZmTHplTDBpVGc4UExVMGF0N0dkaTJMaFVYejMwQ2ZyNk50bDk0TUdESFI0ZmxLcFpKcGM1N2w4NUxGblJmT2Y1M3BjLzZMUXFHZ3VLaVFjNmVPY3ZyNFlVNGZQd3pZaXFKcytuMHhhcldtMHQvZjJyUnZ4NGJMN3MxeXBMYnZyNXJhZC9BUVhUdTJjbXJ0d0g4aUNWMUNDQ0ZFTldLNnQrTzNQN2N4ZHVTTnRYSzk2TTY5N0lVeFduZHlQRnl3dEZMaGljT2xGUTVyYjJoaFdRTkdUR1RoSjY4endNbkZrQUgybFBSeXFkVWFPdmJvNTlRNTNmc1BaOU9xeFppTXhlemZzUkVQclpkOWVOWFFjVk9xSExJMDZyWjdpTnU3SFlNK244VmZ2czhETDM1VTdnTzJzYmlJUmZQZnhHd3kwWGZZdUZvcEtuRjQ3M2FLaXdycDJLTi91VGwzalpyL1BaZnArS0U5TFAvdUV6TFNrdW5lYnhqanBzMW0rL3FWYkYrM2trMnJGclA1OTE5bzF6V0dHMFpPTG5kZXFRc3BpWUR0ZDJMSzdDZngxSHBqTnBuNGR0N0w2UE4xdE9uVWczWWw2N1NaVFNhTXhVWGwxamdxS2pTd2QrczZvUHdRdWRwV3VsNllTbGw5K2ZlNnNtblZZdmJ0K0JPRHZvQjhYUzYrRFFJZDlpNldsdjR2YStlR1ZWak1aanFVK2Z0ZDllTVhKQncvUkhCNEZGTm1QMVh1ZnJBdnBGem1HbXExaGpzZm1zdThseDdrME82dHJQaCtQdU9uMzhlQnZ6Yng4Ly9lc3g4WEhCWkZtODQ5YWQyK0c4MmpPN3E4UkgyajVxM3BNYUFHLzcreVZyM2JGZmRYVFczY3NwMnh3NnFlMC9sUEpxRkxDQ0dFcUVaTTkzYTgrK2xQWkdSbUVSVG9YRlcvcWd3WU1iSEtiOURMdXZlSjE1eStycVBoU05VTlUrb1NNNmpLM3FyT3ZXK2djKzhieW0wYmZmdTlqTDdkOFRDL3lvUkZOcTdRRm1jWEdQYjI4ZVBsejVaV3VrK2ZyK09iRCtkeTd0UlJBa1BDR1RGcFpvM2FWUm1yMWNxR1gzOENvRnVaUmFLdFZpdHBTV2M0ZG1BMyszWnNzTS81aWhrOGlna3o1cUJVcVJnNmJnbzNqSnBNN0xiMWJQcDlNWEd4TzRpTDNVSGpGdEVNSEhrekhicjNzMytZNzlGL09GcXROOUZkZXFOVUtyR1l6U3o2OUUzT25JakQxeitBVys1K3hQN2FCbjArTDk1L0MycTFCbmRQTFdxTkJuMit6aDdFYW5PKzM2WDJsQVE3L3lCYjViaENmUUZGUlFaOGZCdVFXRElFczJ3Z2UvT0p1NnE4WGxaNm1zTmpWRXFWVTcxeFB2NE5TRWs4Yld0WFlIQzVudEtMS2VmeDl2WEhRK3ZGcVNQNzBlVm1sWnZ6cHMvUFkrdHFXOFhCZmlYbDJuZHVXTVhtUDViZzdldlBQWSs5U3FHK2dFSjlQbHB2WDlRYU4rTDJiZ2ZBM2JQOHdyNmVYdDdjOWZCTGZQamlBMnhidTV5ZzBBaTY5aG5DdmgwYmlPN1VrN1pkZXhNYzl2Zjh1YUpDZzhNaUdWQjlJUTJvZWw3WHdKRTNFOVdrcFZNOTBBQzYzR3h5c3RJZFZpUjB4ZjFWVSttWm1aeE1PRVhNMHpQcS9MVnJpNFF1SVlRUW9ocHViaHB1Nk5PWnRSczJNV1d5YzJGSjFJMno4VWY0L3BQWHlNbE14NjlCRVBjODltcU5DMHBVNXVDdXphU2VQMDFvUkNQYWR1bk5pY043MmJScU1VbG5UcGFya3RlaWJTZUdUWmhlWWUwMHRWcERyeHR1b3VmQUVSell1WkgxS3haeDd0UXh2djNvWlJxM2FNc0RMM3hnUDdhMEp3dGc3N2IxSE55MUdYY1BUKzU0NkVWOEd3VGE5M243K2hNWUVrRjJSaG9GSmZPNEZBb0ZrVTFhTUdINi9iWHl2Z0hlZVB4T2lneDZORzd1S0ZVcWlvc0t5Y3UyVmEzcjBLMHZZQnRxOXY1ejk1VTdMelN5c2YxeGFjRUZSOHdtazhOanl2WmdEaHA5cThOaGs5MzZEcVZMakcxQjdrdDdhSC84L0cwU0U0NlgyOWE2VE9YTGJldFdZTkRuMDY1ckgvdHd6bFUvZm9HSDFvdTdIM3VGd0pCd05xMWF6RzgvVmd4L2xRM3pEUXFMWk9yc3AvbjZneGZ3Q3doQzYrM0R2NTkrcTlKMm00ekZUZzM5cStxWXFrTFhtTnYvVmVWMXpXWVRyejQwRGJWYWcxS3RKaTg3RTJOeFVibWZUeWxYM1Y4MXRmYlBUUXlNNll5bUJzVksvbW11M3BZTElZUVFkV2owc0Q0OC8vWTMzRHB4SENyVlAyZUkxZlhPeDc4QkpxT1J5TVl0dU9PaEY1d3E3ZTZNamowSDBQNnZUZlFaTWdhRlFrR1RsdTFJVC9zQWs4bElpN2FkYU5XK0d4MTc5Sysyc0lsQ29hQkxuOEYwamhuRWdiODJzWDc1UW5yZE1NTGg4VDBIM2toK1hqWk5XN1czenpNcTYrbDNGd0MydVVkV2l3V2xTbFhyYzF6Q0loc1RGL3QzVlQyRlFvRmZRQkM5QjQyaTV3MDNBYmFRRVJMUkVMUEpoTlZxSlRTaVVibWV6OW9xQWpIcTFydXIzTzlvRGxmejZFN2s1K1dBMVlwQ3FhSmhzMWFNbjNHL2ZYKy9ZZU01dEdzTFk2Zk9BbXdsMEdjLyt3NG1vNUdHVFcxRk5SbzJhMFZZWkdQTUZqTldpd1dObXdldE8zYmp4a21WOTdhMDZkU0RKOTc4c3NxaUoyQmJDcUUraTJTb1ZHcTgvUnJZSzZKcTNOeHAwN0VIRTJiTXFYQ3NxKzZ2bWpDWnpTejdkUlV2UDNGSG5iOTJiVktZQ2s1WE00cFRDQ0dFRUFCUHZQUXBnd2NOWTlTTlE2cy9XTlNaQ3ltSkJJYUVvMVpyYXZXNmx5NTJiQ2pJeDkxVGUwVUxJTnZuQmRWUk1RQ0RQaCtsVWxYak9UaFdxeFdMeFl6VmFrV2hVRlJZUis1YVlDd3Vjdm5jcW44eXE5V0t4V3l1TnJpNzZ2NXkxcW8xNjlpNGFUMXZQdmZ2ZW5uOTJsSTd5NllMSVlRUTE0SHBrNGV6OE9kZnNGZ3M5ZDBVVVVab1JDT1hmQ0M4TkZ4NWVubGZVZUFDS2gwSzUwcWVXdS9MS25wUUdyVFVhczAxR2JpQTZ6cHdRY25mc1ZwZDdlK2pxKzR2WjFnc0ZoYit2SVRwTjlkT0VhUDZKS0ZMQ0NHRWNGS0g2R1pFaHZxemVQbksrbTZLRUVKYzh4WXZXMGxrcUQvdG81dldkMU91bUlRdUlZUVFvZ1lldUhzUzMvKzRtSXpNclBwdWloQkNYTE15TWpQNS9xZkZQSERQemZYZGxGb2hvVXNJSVlTb2djandJTWFQNk12N0gzOWEzMDBSUW9ocjF2c2ZmOGFFbS9vUkdSWlkvY0ZYQVFsZFFnZ2hSQTFOblRTTXRMUmtsdjMyZTMwM1JRZ2hyam5MZmwxRldsb3lVeVplTzBXTEpIUUpJWVFRTmFUUnFIbmhzVHRaOE8xQ1RpYWNydS9tQ0NIRU5lTmt3bWtXZkxlSUZ4Njc4NnBlbCt0U0VycUVFRUtJeXhBWkZzaERzeWJ6ek54WFNjL0lyTy9tQ0NIRVZTODlJNU9uWDN5RmgyWk52bWFHRlphUzBDV0VFRUpjcGdFeG5aZzRzaStQUHZNOE9sMStmVGRIQ0NHdVdqcGRQbzg4OHp5VFJ2VmpRRXluK201T3JaUFFKWVFRUWx5Qlc4WU9vbGVYbGp6NjdBc1N2SVFRNGpMb2RQazgrdXdMeEhScHhTMWpCOVYzYzF4Q1FwY1FRZ2h4aGY0MVl5eWRveHR4MzZOUHlsQkRJWVNvZ2ZTTVRPNTc5RWs2UnpmaTNobGo2cnM1TGlPaFN3Z2hoTGhDU29XQ1dUUEhNbkp3TjJZLy9MZ1UxeEJDQ0NlY1REak43SWNmWjlUZzdzeWFPUmFsUWxIZlRYSVpoYW5ndExXK0d5R0VFRUpjSzdic1BNajduLzNNbmRPbk1tSE1xUHB1amhCQy9DTXRYYm1LQmQ4djR1RlprNi9KT1Z5WGt0QWxoQkJDMUxMazFBem12cnVBc0xCSUhyNS9Ga0dCMTFZVkxpR0V1RndabVptOC8vRm5wS1VsODhKamQxNXpWUW9ka2RBbGhCQkN1SURSYUdMUjB2VXMrMk1iMDI2ZHpPUUpZMUVxWlZTL0VPTDZaTEZZV0x4c0pkLy90SmdKTi9WanlzU2gxOVE2WE5XUjBDV0VFRUs0VUhKcUJ2TytYRUx5aFJ5bTNqS0pHNGNPUnExUzFYZXpoQkNpVHBqTVp0YXMzOERDbjVjUUdlclBBL2ZjZk4zMGJwVWxvVXNJSVlTb0E0ZVBuZWI3WDlaeUxqbUQ4YU5ITW56SURRVExzRU1oeERVcVBUT1R0WDl1WXRtdnEyamFNSVJway9TZUhNVUFBQUwyU1VSQlZJYlRQcnBwZlRlcjNram9Fa0lJSWVwUWZNSjVmbHUzazgwN0Q5Q3llUXNHRGVoTDEwNGRpWXFNcU8rbUNTSEVGVWxLVG1IZndVTnMzTEtka3dtbkdCalRtZEhEWW1qVnZHRjlONjNlU2VnU1FnZ2g2a0Z4c1pHL1lvK3lZMjhjK3c3Rm8xQ3E2ZGl1TFkwYVJ0RW9LcEtveUFoOGZYelFlbnJpcWZWRW83NSs1ajRJSWY2WmpDWVRCcjBCdmNGQW5rNUhVbklLaVVuSkpKNVA0dENSbzFndEpycDJiRVdmN3UzcDNhMHRibTZhK203eVA0YUVMaUdFRUtLZVdhMVdrbE16T0JKL2hxVGtpeVNtWENRNU5ZT0NBZ042UXhINlFnTW1rNlcrbXltRXVNNnAxVXEwSHA1b1BkM3g4dklrTWp5SVJoRWhSRVdHMEs1VlV5TERnMUJjdzJ0dFhRa0pYVUlJSVlRUVFnamhRbEs3VmdnaGhCQkNDQ0ZjU0VLWEVFSUlJWVFRUXJpUWhDNGhoQkJDQ0NHRWNDRUpYVUlJSVlRUVFnamhRaEs2aEJCQ0NDR0VFTUtGSkhRSklZUVFRZ2doaEF0SjZCSkNDQ0dFRUVJSUY1TFFKWVFRUWdnaGhCQXVKS0ZMQ0NHRUVFSUlJVnhJUXBjUVFnZ2hoQkJDdUpDRUxpR0VFRUlJSVlSd0lRbGRRZ2doaEJCQ0NPRkNFcnFFRUVJSUlZUVF3b1VrZEFraGhCQkNDQ0dFQzBub0VrSUlJWVFRUWdnWGt0QWxoQkJDQ0NHRUVDNGtvVXNJSVlRUVFnZ2hYRWhDbHhCQ0NDR0VFRUs0a0lRdUlZUVFRZ2doaEhBaENWMUNDQ0dFRUVJSTRVSVN1b1FRUWdnaGhCRENoU1IwQ1NHRUVFSUlJWVFMU2VnU1FnZ2hoQkJDQ0JlUzBDV0VFRUlJSVlRUUxpU2hTd2doaEJCQ0NDRmNTRUtYRUVJSUlZUVFRcmlRaEM0aGhCQkNDQ0dFY0NFSlhVSUlJWVFRUWdqaFFoSzZoQkJDQ0NHRUVNS0ZKSFFKSVlRUVFnZ2hoQXRKNkJKQ0NDR0VFRUlJRjVMUUpZUVFRZ2doaEJBdUpLRkxDQ0dFRUVJSUlWeElRcGNRUWdnaGhCQkN1SkNFTGlHRUVFSUlJWVJ3SVFsZFFnZ2hoQkJDQ09GQ0VycUVFRUlJSVlRUXdvVWtkQWtoaEJCQ0NDR0VDMG5vRWtJSUlZUVFRZ2dYa3RBbGhCQkNDQ0dFRUM0a29Vc0lJWVFRUWdnaFhFaENseEJDQ0NHRUVFSzRrSVF1SVlRUVFnZ2hoSENoL3dlR1dJMmI3T0dERGdBQUFBQkpSVTVFcmtKZ2dnPT0iLAogICAiVHlwZSIgOiAibWluZCIKfQo="/>
    </extobj>
    <extobj name="C9F754DE-2CAD-44b6-B708-469DEB6407EB-4">
      <extobjdata type="C9F754DE-2CAD-44b6-B708-469DEB6407EB" data="ewogICAiRmlsZUlkIiA6ICI0NTA5MjAxMTI1NiIsCiAgICJHcm91cElkIiA6ICIyNjk1MTA4ODciLAogICAiSW1hZ2UiIDogImlWQk9SdzBLR2dvQUFBQU5TVWhFVWdBQUJRSUFBQWNrQ0FZQUFBQVhzM25EQUFBQUNYQklXWE1BQUFzVEFBQUxFd0VBbXB3WUFBQWdBRWxFUVZSNG5PemRkVURWWi92SDhjODVkSm1vQ0lqZDNUT256cG8xZTg3Tld1bm04cGt1bjJldTQ3ZTVkbTV6VG1mTm1OM2RZcmZZRFlJQ0t0S2MrdjNCUEJNSndUb0M3OWRmOEkzN2V4MDRpSDY4Ny9zeW1PTlAyUVFBQUFBQUFBQWdUek02dWdBQUFBQUFBQUFBOXg1QklBQUFBQUFBQUpBUEVBUUNBQUFBQUFBQStRQkJJQUFBQUFBQUFKQVBFQVFDQUFBQUFBQUErUUJCSUFBQUFBQUFBSkFQRUFRQ0FBQUFBQUFBK1FCQklBQUFBQUFBQUpBUEVBUUNBQUFBQUFBQStRQkJJQUFBQUFBQUFKQVBFQVFDQUFBQUFBQUErUUJCSUFBQUFBQUFBSkFQRUFRQ0FBQUFBQUFBK1FCQklBQUFBQUFBQUpBUEVBUUNBQUFBQUFBQStRQkJJQUFBQUFBQUFKQVBFQVFDQUFBQUFBQUErUUJCSUFBQUFBQUFBSkFQRUFRQ0FBQUFBQUFBK1FCQklBQUFBQUFBQUpBUEVBUUNBQUFBQUFBQStRQkJJQUFBQUFBQUFKQVBFQVFDQUFBQUFBQUErUUJCSUFBQUFBQUFBSkFQRUFRQ0FBQUFBQUFBK1FCQklBQUFBQUFBQUpBUEVBUUNBQUFBQUFBQStRQkJJQUFBQUFBQUFKQVBFQVFDQUFBQUFBQUErUUJCSUFBQUFBQUFBSkFQRUFRQ0FBQUFBQUFBK1FCQklBQUFBQUFBQUpBUEVBUUNBQUFBQUFBQStRQkJJQUFBQUFBQUFKQVBFQVFDQUFBQUFBQUErUUJCSUFBQUFBQUFBSkFQRUFRQ0FBQUFBQUFBK1FCQklBQUFBQUFBQUpBUEVBUUNBQUFBQUFBQStRQkJJQUFBQUFBQUFKQVBFQVFDQUFBQUFBQUErUUJCSUFBQUFBQUFBSkFQRUFRQ0FBQUFBQUFBK1FCQklBQUFBQUFBQUpBUEVBUUNBQUFBQUFBQStZQ3pvd3NBQUR3WWJEYWJRc01qRlhMc2pNNkhYdFM1QzVjVUZoNmwrSVJFSlNRa0t6RTVTV2F6MWRGbEloOXhkamJLdzgxZG5wNXU4dkwwVUVCSlh3WDVGMWVwd0JLcVZxbU1Ba3NXazhGZ2NIU1pBQUFBUUs1aE1NZWZzam02Q0FDQVk2U2ttQlM4ODVDQ2R4N1M3djNIWkhCeVZxM3ExVlE2cUpTQ0FnTVVHT0F2SHg5dmVYcDR5TlBEVTg3T1RvNHVHZm1JMld4UlFtS0NFaElURlJzYnA5Q3dDem9YR3FhejU4NXIvNkVRMmF4bTFhdFpTVTBhVkZlVEJ0WGw2dXJpNkpJQkFBQ0FCeHBCSUFEa1E4ZE9udGVpbFZ1MGJzdGVWYTVZVWExYU5GZjlPclVVNEYvUzBhVUIyUloySVZ5Nzl1N1h1bzJiZE96RUNUM2NwTGE2dEd1cVN1VkxPYm8wQUFBQTRJRkVFQWdBK2NpQnc2YzBlZFlLbmJzUXBSNWRPNnQ5bTFieUxWckUwV1VCZHl3eU9sb3JWcS9UdkVWTFZEckFWMC8xYnErYVZjczV1aXdBQUFEZ2dVSVFDQUQ1UUZoNGxINGNQMXRoRjYvcXliNjkxYkZ0YXprNXNjd1hlWS9GWXRHeVZXczFkZWJmQ2loUlNDOC8wMHNCSlgwZFhSWUFBQUR3UUNBSUJJQTh6R1F5YStyc2xacTNiTE9lNnRkSGZicDNrOUZJdzNqa2ZWYXJWYlBtTGRDVTZiUFV2V016UGRtcm5WeGM2SkVHQUFDQS9JMGdFQUR5cUxEd0tIM3c5UVQ1bHl5bDE0WVBaUWt3OHFXbzZNdjZkc3d2aW9nSTA2Z1JReFRnVjlUUkpRRUFBQUFPUXhBSUFIblEraTE3OWQxdnN6Ums0RlBxMGFXVG84c0JIRzd1d3NXYU9IbWFYaHZhUnkyYjFIWjBPUUFBQUlCREVBUUNRQjR6YzhGYXpWbXlXWitOZWs4Vnk5TXNBYmp1K01sVGV2ZkRUOVd6VXpQMTdkYmEwZVVBQUFBQTl4MUJJQURrRVZhYlRiOU5XcUJ0ZTQ1cjlHY2ZxWmd2U3lDQm0wVkdSZXMvNzc2dmgrcFcxUE1EdThsb01EaTZKQUFBQU9DK1ljZDRBTWdqZnB1MFFQc09uOWVZMFY4U0FnS1pLT1piVkQrUC9sTDdEcC9YdUVrTEhWME9BQUFBY0Y4UkJBSkFIakJ6d2RyVW1ZQ2ZmaWdmSDI5SGx3TTgwSHg4dkRYNjB3OFZ2T2VZWmk1WTYraHlBQUFBZ1B1R0lCQUFjcmtOd2ZzMFo4bG1qZjdzSTBKQUlKdDhmTHoxeldjZmFmYmlUZG9Rdk0vUjVRQUFBQUQzQlVFZ0FPUmlZZUZSK3ZiWG1mcHMxSHNzQndaeXFKaHZVWDMrd1gvMTNhK3pGQllSN2VoeUFBQUFnSHVPSUJBQWNpbVR5YXdQUjAvVWtJRlAwUjBZdUUwVnk1ZlQ0QUg5OWVIWEUyUXltUjFkRGdBQUFIQlBFUVFDUUM0MWRmWktsZlFMVkk4dW5SeGRDcENyOWVqYVdYNStBWm8yWjVXalN3RUFBQUR1S1lKQUFNaUZ3c0tqTkcvWlpyMDJmS2lqU3dIeWhOZUhEOVhjcFp0WUlnd0FBSUE4alNBUUFIS2hIOGZQMWxQOStzaTNhQkZIbHdMa0NiNUZpK3FweC92b3g5Ly9kblFwQUFBQXdEMURFQWdBdWN5QmtKTUt1M2hWZmJwM2MzUXBRSjdTcDBjM2hWMjhxZ09IVHptNkZBQUFBT0NlSUFnRWdGeG04dDhyOVdUZjNqSWErU01jdUp1TVJxT2U3TnRMVS81ZTRlaFNBQUFBZ0h1Q2YwVUNRQzV5OU1SNW5ic1FwWTV0V3p1NkZDQlA2dEMyamM2RVJ1cll5Zk9PTGdVQUFBQzQ2d2dDQVNBWFdieHFpM3AwN1N3bkp5ZEhsd0xrU2M1T1R1clJ0Yk1XclF4MmRDa0FBQURBWFVjUUNBQzVSRXFLU2V1MjdGWDdOcTBjWFFxUXA3Vi9wSlhXQis5VlNvckowYVVBQUFBQWR4VkJJQURrRXNFN0Q2bHl4WXAwQ2didXNXSkZpNnBpK1FyYXVpdkUwYVVBQUFBQWR4VkJJQURrRXNFN0Q2bFZpK2FPTGdPUzRtTmpaRXBKZG5RWnVJZGF0MnltTFRzUE9yb01BQUFBNEs0aUNBU0FYTUJtczJuMy9tT3FYNmZXWFJ0ejQvSzVtdmpkQjBxTWo3dHJZMFpHaE1waU1XZjcrazlmSDZCZlBuL3pyajMvYnJEWmJQcnA0OWMxZThMM1NrNUt6UENheFRQR2E5U0xmWFR5OEw0Y2ovL0RCNjlveXBoUHM3eG02cytmNjV2M2hpa2xPU2xIWXljbXhNbHF0ZDd5dWd2blRtblcrRzlsTnVkODZldkN2MzdUaUFIdGMzeGZkaHpldDEwMm15M2IxMC80OWdQTi9mTW4rK2RoWjA3Y3RWcnExYTZsM2Z1UDVhZ2VBQUFBNEVIbjdPZ0NBQUMzRmhvZUthT3ppd0w4Uzk2MU1iZXZYNjdZbU10eTgvQ1UyWlFpaThVaWk5a3NpOFdzbE9SRUpTVW1LQ2t4UVlueGNZcTdkbFZ4MTY0cU51YUtya1pINm1yMEpWMkp2cWhPZlovUlE2MDdTWktPN051aFNUOStyQ1p0T3F0ci82SFpxdUZLMUVVNXU3aGt1K1l2MzN6NnRsNXJadDc2dnovU0hUdDZZS2ZPSERza205VXFOM2VQZE9lVEV1SzFkK3M2dWJxNXEzU0ZxamwrNXJtVFI1U1lrSFg0ZXZIQ09WMDRkMG9HZ3lIYjQwWmZDdGU0cjk1VlVMbktlbUxZVzJudXZSb2RxYmhyVnhWWXRxSWs2Y0NPamRxMmJxa0tGQzZxRGowSHBobkhsSktzc3llT3FHU3BNdkx5S1hqTDV4NC90RnVuang1S2Q3eDgxVm9xWE14UE96ZXN5UEwrOWowSFNKS1d6NW1rbFhPbnFPMWovZFd4OStCYlBsZVNEdTNlb21JbEF5VkptMWJNMC93cFk5VzhmWGQxZnZ3Wk9idTRabXVNekFRRytNdGdkRlpZZUpRQy9ZdmQwVmdBQUFEQWc0SWdFQUJ5Z1pCaloxU3pXczVEcDh4Y09IdFM0ZWRQcVVtYkxqSWFqZnJxN1dHS0RBL045djNPTHE3eUtWaFlFYUZuN01mOEFrdkwyY1ZGRzViTlVhV2E5Vlc1Wm9PN1Z1OTFPYW54ZG0xY05sZVMxSzdIVXhtZTM3Unl2bEtTazFTb2FESE5uekkyMDNGYzNUM1U5WW5uYjZzR216VjFGcHJSbVAzdTBKNWVQbkp5Y3RidUxXdms3T0tpUHMvOFJ3YURRVGFiVFYrTUdLd0NoWXJvM1c4blM1TGFkTzJuN2V1WGE4M0M2YXJYdEkySytRWGF4NGtJTzZ0ZlBoK3BxclViNlprUm45enl1Y2NPN3RIYVJUUGs2dVp1UDVhU25LVDJHcUR5a2xiTW5aemwvZGVEd0thUGRORzJ0VXUwYXY0MCtRZVZWNjFHTGJMOTJpV3BkdU9XT3JCamt6WXVuNnVUaC9kcHlPc2ZxckJ2aVJ5TmNiTmExYXZwMExIVEJJRUFBQURJTXdnQ0FTQVhPQjk2VWFXRFN0MjE4YmFzWGloSnF0ZXNUWnJqclRyMWtZdXJxMXpkM09YcTdpRTNOdy9OSFArTjNEMjg5TnlibjhuTHU0QTh2UXZJM2NNejNaaUZpaFpYMzJmZjBNVHZQdENNY2FNMTh2Tng4dkR5dnVVeTBzancwQ3l2K2ZEbldXbG1waFVyR1pqaFRMNmMrUExOcHpNTUZTOWRPSzlqQjNlcGRJV3FxbEtyb2FUVXBjTFhaOWNsSnlWcXc3TFo5bXN2WFRpZjZUTTh2UXZjZGhCb3NaaGtNQmprNUp6OVg5TWVYdDU2WnNRbittSFV5OXErZnJrOHZRcW95eFBQeVdBd3FMQnZDVjJPakxDL0ZoZFhOM1hzTTFnemZ2dGFDNmY5cXFmLzg3RjluS2lJTUVsU2ljRFNPYXI1czk4WDJEKysvdjBzWDdXMnZwNzg3NHpBZVpOL1Z2RHFSZnB5NHBKMDkvc1VMS0tCcjd5dm56OTlRelBHZmEwU2dhVlZ3ajhvMjgvM0tWaEVROS8rVW5NbmpkR1IvVHN5bk0yWlUwR2xBaFVhZHVtT3h3RUFBQUFlRkFTQkFKQUxuTHR3U1czYjFMc3JZOFhHWE5IT1RhdFVyR1NneWxhcWtlWmNseWVlUzNmOS9DbGpaVEFZVktwc3BWdU9YYU4rVXpWdTlhaTJyVnVxdVpOK1V2OFgzbGFqaHp0bWV2MzI5Y3ZrN3VtbFdnMHpuLzExcDBzOGMyTEYzRW15Mld4NnRFL3FFdVNraEhoOTg5NHcxV3YyaURyMkhxeVY4NllvSVM1V3ppNnVHdkhaci9MMUMwZzN4cHlKUDJyTDZvV3FWcmZ4YmRkaE1admw1Sno5SmRQWEZmRXRvY0d2anRMWXowZHE4Nm9GYXZKSVp4VXQ3aTlmdndCRlJvUXErbEs0ZkV2NFM1THFOMnVyZFl0bUttVFBOaDAvdEZzVnE2ZSt2eTZjUFNsSktsbXFuSDFjbTgwbTIvVzlCLy9aTTg5cXNXU3JwdmxUZjFIUlluNXEzcjY3YkZacmxzdWR5MVNzcHZZOUJtalozeE0xL2RldjlPcUhQK2JvOVJ1ZG5OUnJ5Q3VLamJraVQrOENPYm8zSTBHQkFWcXpMdjJ5WndBQUFDQzNJZ2dFZ0Z3Z0xEeEtnUUgrZDJXc1RTdm15V3hLVVpNMlhiSjF2YXU3dTVJUzRyTTlmcmNuaCtua2tmMHFXTmhYTnB0TmZaLzlUNmJYYmwrL1RENEZDMmQ1VFVaU2twTVVldnE0eWxXcGFUOW10VmcwN1pjdjFLQkZlL3Rzdmh0RmhKN1JzWU83MWFCNXV3ekhQSE04Ukh1M3JsZU4razFWb1ZwdFNkS0daWE4wT2VxaWtwT1RGQlVScG8zTDU4cTdRQ0hGeDhibzd3bmZhZGc3WDZVWlkvK09qZHF5ZXFFSys1WlE5d0hEcy8xNk5xK2NyN21UeHFRN250bE15UkdmL3lhL3dESVpuaXRUcWJyNlBUZEN4VXFXVXRIaXFlOFovNkJ5T3J4M204TFBuN0lIZ1VhalVlMTdEdERPVGF0VXBKaWYvZjdRTThjbFNhWExWN0VmV3pMekQ2MWROQ1BOYzk0Yy9LZ2txWFdYeDdOOGJhZVBIcENIaDVja3lXd3gzM0tXWTV1dS9SUVJlbHB0dXZTVGRPdDlJUzlIUm1SNlRiY25oNmxxN1VaWjNwK1Z3QUIvaFlWSDNmYjlBQUFBd0lPR0lCQUFjb0g0aEVUNStIamY4VGl4TVplMWFjVThTVkxEbHRuci9PcnU3cW5ZcTVlei9RdzNkdytOL0dLY25KeisvUld6Y2ZsY3hjZkdaSGg5Zk93MUxmdDdZcnJqWGo0RjFhSkRqd3p2bVRYK1d4M2N0VVVqUHY5TlJZdW5ObEE1c24rSDltNWRMLytnOGdvcVYxbEpTWWtxY3NNZWNadFhMbER3bWtVcVc2bDZ1dkZzTnB2bVR4a3JKMmRuZGZsbk9XOUMzRFZ0V0RaYjNnVUtxWDMzcC9USHQrL0xZamFyMy9NamRXaDNzSUxYTE5LNkpiUFVxbE1mU2RMNVUwYzE4L2R2WkRBWTFHL295QXlYVDJmR3c4dkgzdlJDU2wyZWF6QVlWTFJFMnZBMzVuS1VVcEtUYmpsTHNtN1R0RXUrcjgvbVBITThSRFViTkxjZnI5MzRZZFZ1L0xEOWM3UFpwRFBIUStUbFV6RE5iTWZxZFI5U2dZS0ZKVW1yRjA1WDNMV3JldXpKWVpLa2F6RlhKR1VlV2liRVhwT250NCtrMUFEM3hyMEVNMkkwR3ZYVThQZnNuOTlxWDBpTDJaenBOY21KQ1ZuZWV5c0ZmSHdVSDU5eDUyZ0FBQUFnTnlJSUJJQUhpTTFtVTJKeWl1TGlFcFdTWWxLS3lhU1VGSlBpNGhMbDZYSG5lNTR0blRWUnlVbXB3WWFIWi9hQ1JUY1BEMW10VnBuTkpqbG5jN25xalNHZ2xMb25ZV1poVFVMY05hMmFQeTNkOFdJbEF6TU5BdHQyZjFMN3QyL1UzRWsvNmRrUm4wcVNkbTVhS2FPVGsrbzFiYVBSN3cxVDBlSWw5ZUo3b3lXbGRzTGRFN3hHcGNwVlZxbHlsZE9OZDJoM3NNNmZPcXJpL3FXMEozaXRyRmFMenAwNG9xVEVCRDMrMUF2YXUyMmRUaDg5cUxwTjI2aEs3WVlxVTZtNmpoM2NyY1hUZjVlWFQwRVZLeEdnMzc5K1Q4bEppZXI3M0JzcVg2VldtdkVYL3ZXYjFpLzUyLzc1amZzaS91LzdhYXJYdEkzcTNSRGV2ZmZjWS9MMExwQnVMOFJmUGgrcEV5SDc1SkxENWRKbEs5ZVF3V0RReWNQN3NyenV6TEZETXFVa3EzcTlKbW1PbDZsVVhXVXFWVmRpUXB3Vy92V2JKS2xGeDU2U3BNVXp4a3RLdTZ4ODBWL2o3Qi9IeDEyekw5Tk5pbytUV3c0Q1VrbHA5aGk4enBTU3JOSHZEVk5VUk5oZDJUTXlNNTRlSGtwSVRMNG5Zd01BQUFDT1FCQUlBUGRaVWxLeXpvVmQwdG13aXpwN0xseGhFVkdLdWhLaksxZXVLZnBLckpLU1U5TGRZekJJbmprTVVHNFdkdmFFZG14WW51UDczTnhUbDNVbUpTYkkrNGFtSFRkYU12TVBIZGk1S2MyeGpNS1ptME9kRVFQYVp4amszS3JCU0FuL0lEVnYvNWpXTDUydGc3dTJxRlM1U2pxNGE0dXExbTZzUWtXTHEzR3JSN1Zpem1UdDNySkc5WnEyMFk0Tks1U1VtS0JtYmJ0bE9GNmhJcWxkWVM5ZE9LOFZjeWJKeWRsRlpsT0tnc3BYVm9NVzdSVjM3YW9PN055c25vTmVraVM1ZTNqcStiYyswMDhmdmE1WnYzOWp2NzdYa0ZmVnNFWDYycjBMRkxMUCtJc01ENVdUczdOOU9hN1JLWDFuWUpNcFJhNnVidW1QcDVna1NVNHVhUVBaOGFQL3A4Tjd0NlU1ZHVQWDJzdW5vRW9HbFZQWW1ST0t1UnlsZ2tWOE0vdzY3Tit4VVpJeVhGb3RTU2RDOXNwNmZhL0FtMXlmR1NuOUd3UmFMR1lsSnlYYVp3VEd4Y2JJdTBDaGRQZHVYRDdYM3NEbXVxekN2ZVZ6SnRtYm1raVMyWlJ5VC9hUzlQRDBVRUlTTXdJQkFBQ1FkeEFFQXNBOVpMVmFkZVo4aEE0Y1BxMkRSMDRwNU5nWlhZaTQvM3VPV2N4bVRmLzFheGtNQnJtNnVkdG5CZDRzbzczV3JsMkpsaVQ5K01Hck1qb1owNTBmOXM3LzZkclY2RnN1NGJ6YjJ2VVlvRjJiVm1uQmxMR3EyYWlGckJhTFduVG9Ma2xxM2JtdnRxOWZwa1hUeDZsYW5jWmF2M1MyZkFvV1VaMkhIczV3ck1DeUZUWHlpM0h5S2xCSW5sNCttdmpkQnpxOGQ1dDZESHhKQm9OQlBnVUw2L2szUDcvcExvT0tseXlsa3pGWFpFMUpWaEhmRWlwZG9XcUc0N2Z1M0ZldE8vZVZsQnB5RmlubWx5Ym9zbHF0V2pKanZCNXEwMW1GaXZqS2FySElOWU91dDJaVGFrZ2NldXFZRHV6Y3BCNERoOHZaeFZXRmloU3pCNDJYSXlOa01adlQzVnV6ZmpOZE9IdFNlN2V0MThPUDlrcDMzbUl4NjhDT1RYSnlkbGIxK2szU25aZWtnenMzMnorZU52WUw5UnowY29iWFhaY1FkMDJTNU9tVk9pUHdhdlFsbGE5YU85MTE4YkV4Mlg3L25EMXhXQnVXemxidFJpMjFiL3NHcFNRbGFmUzd3OVNoMTZCTXY3OEFBQUFBVWhFRUFzQmRGblU1Umx0M0hkTFdYU0hhZStDNDRoT1RjblMvdTV1cmZMdzg1ZXJtTEJjWEY3bTV1dWpVMlF0S1NFeFFBUitmMjZwcHhkekpDajkvU3EwNjk5R2gzY0daaGk1WmhUSFJseTVrZU54aXNhamY4eVBWNy9tUmtsTER4UHNSQ3JwN2VLcDl6NEdhOCtlUFdyL2tid1dVcnFBSzFlcElrbHhjM2RTcDd6T2FOdllML2ZyRlc0cStkRUdkK3oyYjVheXhFZ0dsSlVraGU3WXFaTTlXdGVyVUo4Tmx4RWtKOFZxMVlKbzJMWjhuczlray82Qnk4dlQyMFltUWZmcm12V0dxWHIrcG1yZnJydkpWYTJYWklmZEdSdy9zMUxvbHN4UlV2b3BjWEZOcjlNcWc2KzMxSURBeUlsVGIxaTFWNVZvTlZLdGhDL1VhOG9yOW1zeSsvbldhdE5MeU9aTzBiZDJTRElQQUF6czJLVGJtaXFyWGE1TGhzbkd6MmFSRHU0TlZ0SGhKUlY4SzE0bkQrelQ5dDY5VXJHU3BURjlYZkZ5c0pHblhwcFVLMlJPczJKZ3J1aEoxU1N2bVRMWmYwN3g5ZDNYc1BWZ2Rldy9Pc240cE5UQ2MvTk1uY3ZmMFV2ZUJ3N1Z2K3dhWlRNa3ltWkkxOWVmUGxCQi9UVTBmNlpwcFBUbVZtSkFvend3Q1dRQUFBQ0MzSWdnRWdMc2c5RUtrVm0vY3BVM2JEK2pFNmF4RE1DY25vMHFWTEs3U1FYNHFFK2luUVA5aThpMWFVRVVLRjFUUndnWGs2ZTZXTGtEcU4vUURKU1FtM25ZUWVDSmtyNHI3bDFLSG5nTjFhSGR3cHRkbHRCL2I0aG5qdFhiUkREMDc4dE5NbDR4bVYwWkxmbS9jTHkrbkhtcmRTUnRYekZWa2VLaWF0WHNzemJtNlRWcHIwNHE1T25meXFEdzh2Yk1WRUNVbXhHbjJoQjlVekM5UUhYb05URmRuOEpwRjJyRnhoUkxqNCtUdTZhVXVUenlucG0yN3lXQXdhT3ZhSlZyMjkwUWQzTGxaQjNkdVZwRmlmcXJWcUlYcU4ydXJrcVhLWnZuYzdldVd5ZDNUUzlYcVBhU0xZV2NsU1Y0KzZZTkFreWxGUmljbjFYbW9sUlpNL1VWN3RxeFZyWVl0YnZtNkpLbVlYNkRLVjYydGs0ZjNLV1RQTmxXcjJ6ak4rWFZMWmttU21qeVNjVGZwZ3pzM3kyUktVYVVhOVJTOFpyRUdESDlQdjMvOW5wei9XYWFjMGZjd0lUWjFSdURtVlF2c3g4NmVDTkhaRXlIMnorczFlOFMrZERnclZxdFZVMy8rWEZlakkvWGtpKy9JNTUvbUpWNCtCVFh3NWYvcTE4L2YwcHlKUHlvKzlwcmFkWC95bHVObFIwSmlvanc5MGkvUkJnQUFBSElyZ2tBQXVFMHhzZkZhczNHM1ZtN1lvY1BIem1aNlhja1NSVldqY2xsVnIxSk9OYXFVVWVuQWtuSjJUci9FTml0ZW5oNktqWTJUWC9IaXQxVnIvZVp0VmJaU2RibGtzTy9jclZ6dkZudnRTdlk3QjJlbWRaZkg3Ui92M0xoQ3NURlg1T250bzhhdE9xVzVidTJpR2RrYUx6azVVZkgvaEUwblF2YW8wY01kN09jTUJvTnFOM3BZNTA0ZWxYL3A4bkxMeHN5dTJSTysxN1dyMFhyeHY2UFRmSzMrL1A0ait4NklMcTV1YXRLbWk5cjNIR0FQb3lTcFNadk9xdnRRSzIxWU5rZWJWczdYNWNnSXJWczhTMEhscW1RWkJNYkdYRkhJbnExcTBLS2RuSjFkZENYeW9pU3A0RC83RnQ3SWJFcVJpNHVyZkFvV1Zya3F0WFI0MzNZbEpTWmt1ME54eTQ0OWRmTHdQaTJmL2FlcTFtbGtENXdQN055azBOUEhWU0tndENyWGJKRGh2Y0ZyRnF0UzlYcjJKY3RsSzlmUTIxOVAwSVpsY3lWbDNDeWtYSldhOW5CNTA0cDVtamY1WjczeXdROEtLbDhsVy9YZWFQYUU3M1hzNEc0MWJ0MUpkWnUwVG5PdVpLbHlHdmJlMS9ybDB4RmFQdnRQbVZLUzFhbHYrbVh1T1hVdE5sWmVYc3dJQkFBQVFONUJFQWdBT1dDejJYVDQyQm5OWHJ4QjY0UDN5bUpKM3pqQjNkMU5EV3RYMFVNTnFxdFIzU3J5TFpKeGc0MmNDQ2pwcTlDd0M2cFl2dHh0M1g4bnl5V3ZON1c0SEJsKzIyTU1lbldVVENuSktsVzJraVJwL3RSZkZIZnRxcVRVR1YxR28xRjFIbXBsRDh4cU5XcVJyZEJ5OVlLL2xCQjNUZDQrQmJVbmVLMmF0Kzl1RDVtU2t4SzFmbWxxcDk2VGgvZnBSTWcrVmFpV2ZuKzY2MWJNbmF5OVc5ZmJaOWp0M2JwT1Y2SXVLaUV1VnJVYU50ZVo0eUZxMXE2Ym1yVHBMSzlNbXFhNGUzcXBmYzhCYXQybHIvWnVXNitqKzNlb1pzUG1XYjZHamN2bnltSXhxMEdMZHBLa3lJdXBUVEFLKzZZUGZVMm1GUHZYcFhxOUpqcDVlSjhPN2Q2aStzM2Fadm1NNjZyWGE2TEFzaFVWZXZxNHRxeGVxR1p0dXlrbE9VbnpwL3dpU1dyZmMwQ0d5NW5EenA3UXljUDc5TVN3dDNUaDNFbjdjWitDUmV3ZjM5Z3N4TGRFZ0lyZnRHVDQyTUZkY25aeGxYL3A4dG1xOVVaTFowM1F0blZMRlZDbWdyby85VUtHMS9nRmxOYXdkNy9TMk05R2FzM0M2YktZVGVyYWYyaU9uM1dqMExBTENpaVpjV01WQUFBQUlEY2lDQVNBYkRDWkxWcS9aWS8rWHJSZVIwK2NTM2ZleTlOZHJadlZVOHNtdFZTbmVrVzV1TnpkUDE2RC9JdnJYR2pZclMrOEI0cjdCMG1TTG9hbGY5M1o1ZmZQL25zcHlVbWFNVzYwOW0xYnIxNURYdFhzQ2QvcmNtU0VWaS80UzJzWHpWRGpWcDNVc2ZjZ2UyQ1lsU3RSRjdWcCtUd0ZsS21nbm9OZTFvOGZ2cXI1VTM3Unk2TytrNVFhRWw2N2Vsa1BQOXBMRzVmUDFZS3BZL1g2SjJNekRMcFNrcE8wY3U0VVNhbWRjNjkzejVXa2txWEtxbk8vWjFXcmNVdDkvYzd6V3ZiM3hHeTk1c0N5RmZYYVIyT3l2Q1lwSVY1YlZpMVFzWktCS2x1cGhpUXA5UFJ4U1ZJSi85SVoxbG13Y0dvd1ZhMU9ZeTJZK292MmJsMmY3U0JRa2g1NzZnWDkvTWtiV2pKanZDcFdxNnNOeTJicmF2UWxsYTFjSTlObHhxdm4veVVQVDIvVmF0ZzhUUkI0TTV2TnB2MDdOc3JWMVUzRi9mOE5BaFBpWW5YMHdDNVpMUmF0bURNNVI3UDFscy8rVTZzWC9LVkNSWXZwbVRjK3lUSWc5Z3NzbytmZi9GeGpQeCtwOVV0bnkyS3hxUHVBRjdQOXJKdWRDdzFUa1AvdHpjSUZBQUFBSGtRRWdRQ1FCWlBab3FXcmd6VjE5a3BkaXJxYTVwelJhRlNqdWxYVW9WVWpOVzFZUTY2dUx2ZXNqbEtCSmJSei8vbDdObjVXZlAwQzVPcm1ydk9uajk3Uk9CZk9uZEswc1Yvb1l0aFo5Umowa3BxMDZhelpFNzVYa1dKKzZ2ZjhTTTJmOHJPQzF5elNucTFyMWFIblFEVnIyMDFHSjZkTXg1czdhWXpNWnBPNjlSK3EwaFdxcWxiREZ0cS9ZNlAyYmQ4Zy8xTGx0R0hwYlBtWExxOHVUenl2NUtSRWJWMjdSRHMyTEZlamh6dW1HOHZWelYybEsxYVRiRGI1K2dYSXQwU0FmRXY0cTJqeGt2TDFDNUFrT1RuOSt5dnplb2ZlekdTM1djcWVyZXVVbEppZ1J4N3JMeW0xdS9PeEE3dms3T3lpZ0RJVjBseHJ0VmhrTVp2bCtrOFE1dXNYb0tEeWxkTXNUODZJeFd5V3laUmlYejVjdGxJTk5YbWtpN2FzV3FpeG40MVViTXhsT2J1NHF2ZVFWek50Ym1LeG1OWG80UTYzbktXWm5KU28rWk4vbHMwbXZmWFZIL1puYmwyNzJON0oyR0pKMzlFNEl6YWJUZk9uak5XbUZmUGs2ZTJqWjBkOHFnS0ZpdHp5dm9BeUZmVE1HeC9ydHkvZlVVVG9hVmt0bGl6ZlIxazVkejVVRFdwbDNnd0ZBQUFBeUcwSUFnRWdBeWF6UmN2V2JOUFUyU3QwTWZKS21uT0ZDbmpyc1k3TjFiVkRNeFV0bkw2aHc3MVFyVklaVFppZXZwSEh2WmFjbENnM2R3K1ZxVlJkeHc3c1V2U2xjQlV0WGxKU2FzQ1VrcHdrRDYvMEhXWnZaRXBKMXBxRjA3Vm00UXdaREFZOTlkSjdxdDJvWlpwclNsZW9xcGRIL2FEdDY1ZHA4WXpmTlgvS1dHMWJ0MVRkQnd6UGNEbnYvdTBiRmJKbnEybzNhcW55VlZQUGQrZzlTQWQzYmRhSlEzdTFhZms4V1N4bTlSZzRYQWFEUWUxN0R0U3V6YXUxN08rSnF2TlFxd3pyZk9sLzMyYjc2L0xXLy8yUjVmbnNOajlwMHFhei9BSkwyenZ2SGp1NFM0a0pjYXBhdTFHNlBRMVRrbE83VDd1NnU5dVB2ZkxCajFtT2YrM3FaVTM2NFNOMTZEVlFGYXZYc3gvdjFuK29Ub2JzMDhVTHFiTTh1L1I3MXQ0MU9TT05XblpRVUlWYjcrdm43dUdwbG8vMjBxSy94bW5sdkNucStzVHpTa3lJczRleUY4NW1QcHZ3WmphclZkZXVSc3ZUMjBkRDMvNVNmb0Zsc24xdjJVbzE5UFIvUGxSQTZZcTNIUUpLMHY1RElSclV1K1d0THdRQUFBQnlpWnp0Vmc4QWVaek5adFA2TFhzMTZPVlA5YzB2TTlLRWdCWEtCdXF0bC90cnhtOGZhSEMvUis5YkNDaEpnU1dMeVdvMktlekM3ZS9UbHhNeFY2STA4L2ZSbWpMbU0wbFMxZHFOSk1uZU1FT1Nya1JmMGtldlBLSHQ2NWRuT2s3SW5tMzZmTVJnclp3M1ZRV0wrT3JsVWQrbkN3R3ZNeGdNYXR6cVViMzU1WGpWZWVoaFJZU2UwZEpaRTlKZGw1S2NwSG1UeDhqRHkxdmRCLzY3N0xPRWY1RGUvTDgvNUJkWVdxZVBIZFJEclR2Wmw5c1dLRlJFemR0MzE3V3JsN1Z6MDhvY2ZTM2lZbVBzblh6dmhiS1Zhc2o3bnowSDF5MU83ZHhicDBtcmROZlpnMEMzN0RXdk9IbGt2Nzc5N3dzNmN6eEVDWEd4YWM3dENWNXIzNHRRa3JhdVdhekxrUkdaamxXOWZnZXQvSmdBQUNBQVNVUkJWTk0wK3dGbUpEa3BVWXRuak5mU21hbmZzMDByNWluNjBnVXRtZkdING1KajlHanZ3V211TjV0Tit1cnQ1M1I0My9ZTXh6TTZPZW5KRjkvUnk2TytWMERwQ2hsZWs1V0sxZXRscXh0eFprTERMc2htTmJOSElBQUFBUElVWmdRQ3dEK09uenF2bnliTTFmNURhV2N0VlN4WFNrOC8wVW1ONjFYTmRPbmt2V1l3R0ZTdlZpWHQycnRmQWY0bDc5bHpraElUdEc3eFRLMWZPbHVtbEdTVnFWaE5rbFM3OGNOYStOZHZDbDY5V0MwNzlKVFJ5VW14TVpkbFNrbVcyWlJpdi8vQXprMkt2cFFhVmw2N2VsbCtnYVZsTnFXb1ljc09ldXpKWVhMMzlMcGxEZDRGQ3VtcDRlK3BUdU5XOHM1ZzJhdXJtN3U2OUh0T0ZyTTVYVGpsVzhKZjU3MTg1QjlVVHAzN1BaZm1YSnN1ajhzdnNMVHFOWDFFRzVmUHpmRFppUWx4dW5EMnBFTFBuTkQ1VTBkMDd1UlJYWTZNVUpNMm5kVnJ5S3UzclAxT0hEKzBXeWVQN0ZkaDN4S3ErMURyZE9ldkI0RzM2bjZjR0I4blNmcjE4emRsZEhKV242ZGZVKzNHRDB0S25jVzVhTWJ2MnJoc2ppU3BTWnN1T2g2eVJ4RmhaL1hkKzhQVmM5RExtYzZZek16MXBpOWZqQmlpMkpqTEtsVzJrbW8wYUtZMUM2ZHI1YnlwMnJseHBXclViNnFxZFJxbnVjOWlOdXRpMkZtZFAzWFVIalRIeDhiWTY3ZGFyWEp5Y2xZeHY2eVhZZDhydS9mdFY3MWFsUnoyTXc4QUFBRGNDd1NCQVBLOW1OaDQvVFpwdnBhdTJTNmJ6V1kvWHE2MHY0YjBlMVROR3RWOElNS0FKZzJxYTlIcVRlcldxY05kSHpzcElWNlM5UGtiZ3hRZkd5T2Znb1hWNVlubjVGOHF0VXR4Z1VKRlZQZWgxdHExZVpYV0xabWxObDM3NldwMHBLUi91d3FIN05tcUtUOTlKaGNYVjVsc3lacjgweWQ2ZHNTbmV1di8vc2kweTI1V2FqUm9sdW01NnZXYVpIcXVidE0ycXRPa2RicnZtWWVYOTc5Tk5XeHA3emwrYUxkbWpmOHUzYXk0WW42QmF2UndCOVZyK2tqT2lzK2hwTVFFemZ3OWRXbHkreDVQWmJpYzlkclZ5NUlrZDQvTXc5UnpKNC9ZZzduQ3ZpVTA2SlgzN1YxNlEwOGYxOHp4MytqQzJaTXlHbzNxMm4rb1duVG9vZmpZR0UzOC9rT2RQbnBRVThaOHB0MWIxcWhMditmU05QdklqTm1Vb3BBOVd5V2xocWlkK3oycmh4L3RMWVBCb0JMK1FabzY5Z3NWTE9LcjNzKzhuc0hyaVpiMGIrZmh5SWhRL2Y3VmYrMzFULzd4RXoweDdFMjV1cm1udS9kK1dMdGhzN3ExcSsrUVp3TUFBQUQzQ2tFZ2dIekxack5wM2VZOSt1SDMyYnA2TGM1K3ZJQ1BsNFlOZWt3ZFdqZVM4UUVJQUs5cjBxQzZSdjh5UTFIUmwrVmI5TlpORTdMcjVKSDlpbzFKWFFLZG5KaWdObDM3NlpGdVQyamU1SjgxYjlJWTlYbm1kVFY2dUtNZTdUTkVoM1p2MGRKWkUyU3oyWFRwbi8zbGl2dVgwckdEdXpYcGg0OWxrMDJEWHh1bG93ZDJhZDNpV1JyOTdsQzE3dks0S3RkcW9FS0ZmZE1GWEY5UFRyL3ZvZFZxbGRWaWxzVmlrY1Zza3F1N2g1eWRjOWFJNWNZUU1EYm1pb3hHbzl3OFBPWGs1S3p6cDQ3cGNsUkVtakdMRnZmWDVjZ0lsZkFQVXZscXRWV2hhaDJWcTFKVDNnVUtaVGorbDI5bXYrdnRyZGhzTnMzNDdXdGRpYnFveWpVYnFHSExEckpZeklxK0dDN3ZBb1hrNnU2dXVKZ3JXclZnbWlUSkx6RHp2ZnlNUmllNWUzZ3FzR3hGRFhwbGxEeTh2SFh0U3JSV3pKMnNiZXVXeW1henlhZGdFVDM1NGp2MnZSZTlmQXJxaFhlKzBvcTVrN1Y2d1Y4SzJiTlZSL1p0VjcybWo2aEZoeDdwbXBiY3lObkZWVFhxTjlYcFl3YzE1TFVQN1UxVVRoN1pyK20vZlNXajBhaW4vL09SZmVtems1T3pJc1BQeTJxMTZzQ08xR1htZmdHbGRmWkVpTWFQZmw4SmNkZjA4S085RkhNbFNudTNydGZaRVNGcTF1NHhWYW5kVUVXTCs5dWJqMXlYNmZ2SG10cFl4V0kyeTlYZFBjZnZuOGpvYUIwL2VVSk4zaG1Zby9zQUFBQ0FCeDFCSUlCOEtmTHlWWDMzNnl4dDJYRXd6ZkZPanp5a29RTzdxWURQclpldzNtK3VyaTVxMWJTT1ZxeFpwLzU5ZXQ2MWNRc1VLaUkzZHcrVktsZFpmWjU1VFVXTCswdVNIdTA5V0tlTzdOZXM4ZC9LWURDb1ljc09ldkxGZHpUeCt3L3RlL2NWOFMyaElzWDh0R1RtZUpuTkp2VVlPRndWcTlkVCthcDFaRGFadEhubGZNMmU4TDM5V1FhRFFRYWpVVWJEdjF2VTJtU1RiSkxWYWtrekkvTzYvM3d5MWo2cjdYWnNXRHBiYXhmUFRIZjgrbkpVS1hWVzR3ZGpabVlhL04wc3UxMkJzMlBCMUY5MFlPY21GU3BhWEk4L1AwS1NaREFZOWQzN3crM0xnYTl6OS9CVTNTWnRNaDByc0d4RkRYdm5LNVVJQ0pLTHE1dVd6cHFnOVV2K2x0bHNraVRWYmRKYWp3MTQwUjdNWFdkMGNsTEgzb05WdlY0VC9UM2hlNFdkT2FHZG0xWnE1NmFWZXU3TnoxUzVab05NbjlsajBFdEtUa3l3ei9yY3NtcWg1azhkS3hkWE56MDM4ck0wKy9zRmxhK2lrRDNiOU9hZzFNN05SWHhMcUhTRnFsbzIrMDhseEYxVC9XWnQxYlgvVUZuTVpubDQrbWpyMnNWYU9tdUMvZjFtTUJoa2RIS1N3V0MwaDcwMm0wMDJtMVUybTAxV2l5Vk5iUWFEUWU5OE0wbEZmRXRrL2czSXdJclY2L1J3a3pweWNlR3ZTUUFBQU1oYitCc3VnSHhuemFiZCttYnNETVVuL2h1eWxBa3FxVGVHUHE0YVZjczZzTEpiNjlLdXFkNy82azg5M3ZNeE9kMUJOOVFiRmZNTDFJdi9IUzMvb1BKcFp0SVZLRnhVejcvMXVYNzg0RldkUEx4ZkRWdDJVTlU2amZYeSs5OXI5WUsvRkJkN1ZSMy9hUURScWxOZkdZMU9hdGJ1TVVtUzBXaFU5d0V2cW5HclI3Vjd5eHFGblQyaHhMaFltYzBtbWMwbTJheFdXUzBXV2Y4SmNHeFdxMjdPQUEyRzFHV2pONGFBeFVvRzJyc1daMWVsbXZVVUVYWldGb3RaTnF0TlRrNU84aXRWUm0yNjlFdHpYWFpEUUNuam1XZzN5bTdYWUVscTFyYWJJa0xQcU9lZ2wxV2dVT3BNVDZQUnFLcDFHaXZzekhGWkxSYTVlWGpKTDdDMEh1bjJoQW9WTFpibGVJRmxLOW8vTGx1NWh0WXNuQzcvMHVYVnBkOXpxbFNqWGhaM1NxWEtWZGFySC82a25SdFhhdVc4S2FwU3EwR1dJYUFrT1R1N3lQbUdZTkhOdzFPRmZVdG84S3VqMG5YNmZmTEZkN1I1NVh3bEpjYkx4ZFZOVGRwMGtkSEpTUzBmN2FYUTA4ZlU5OW4vU0pLY25KM1ZhOGdyYXQ2aHUvWnVYYWZRVThjVWUrMktUQ2twc2xvc3Nsak1zbHF0c3RtczlyRU5Cb005SURRYWpUSVlqU3BUb1ZxT1EwQ3p4YUs1Q3hmcjR6Y0g1K2crQUFBQUlEY3dtT05QcFo5K0FRQjVVRXFLU1dNbXpOT0M1Zjkydm5WM2M5V2dmaDNWdTNOck9Udm5qa2JxYjM3MGk5cTBicWZPSGRyZTF2MlhMcHlYMlpTUzdWbDJzVEdYYjlreFZwSXNGck9jblBMMi95K2RQUkdpbE9Ra1ZheWVkYUIyL05CdXVibDdLYWg4NWZ0VVdlYk9uenFxd0xJNWIzcGhNWnRsa3kzZHNscXJ4U0tyMVNKbkY5ZE03N1ZhclRJYWMvYnpkRHYzM0F1TGw2L1UybldyOU9YL2hqbTZGQUFBQU9DdUl3Z0VrQytFaFVmcGc2OG42TVRwZjVkME5tdFVVeTgvMDBzbGlxWHZUUHNnTzNENGxQN3Y1MW1hTXU3bkJ5STRBZklLcTlXcXA1NTdVVys5MlBlQm54ME1BQUFBM0k2OFBYVURBQ1N0MzdKWC8vZlROQ1VrSlV1U1BOM2ROSEw0RTJyVnJLNkRLN3M5TmF1V1UwQ0pRcG8xYjRFZTc5bmQwZVVBZWNhc3VRc1VVS0lRSVNBQUFBRHlMS2FTQU1pelRDYXpmdmo5YjMzdzlRUjdDRml1dEw5Ky9YcGtyZzBCcjN2NW1WNmFNbjJXb3FJdk83b1VJRStJaW83V2xCbXo5UEt6dlIxZENnQUFBSERQRUFRQ3lKUENMMGJyNWZlKzA5d2xHKzNIT2ozU1dEOS8rUjhGK21mZGJDRTNDQ2pwcSs0ZG0rbmJNYjg0dWhRZ1QvaDJ6Sy9xOFdoekJmZ1ZkWFFwQUFBQXdEMURFQWdnejltNTk0aWVIL0dWanA0NEwwbHlkWFhSbXkvMTE4amgvZVhtNm5LTHUzT1BKM3UxVTBSRW1PWXVXdUxvVW9CY2JlN0N4WXFJQ0ZQL25yZlhnQWNBQUFESUxRZ0NBZVFwcXpiczFOdWYvcXE0K0VSSlVxQi9NWTM5OGo5NnRFMWpCMWQyOTdtNE9HdlVpQ0dhT0dtcWpwODg1ZWh5Z0Z6cCtNbFRtamg1bWthTkdDSVhGN1pPQmdBQVFONUcxMkFBZWNiTUJXczFkdUk4KytjUE42MmprY09ma0plSHV3T3J1dmMyQk8vVHozOHUxTS9mL0orSytiS3NFY2l1eUtob3ZmRDZTQTBmM0UwdG05UjJkRGtBQUFEQVBVY1FDQ0RYczlwc0dqZHBvYWJQWDIwL05uUlFOejNlclkwTUJvTURLN3QvWmk1WXE2VnJkbW5NNkMvbDQrUHQ2SEtBQjE1c2JKeGVmT010ZFdwVFgzMjd0WFowT1FBQUFNQjlRUkFJSUZjem02MzZhc3cwclZpL1E1SmtOQnIxNWt0UHFFT3JSZzZ1N1A3NzVjLzUybmY0dkVaLytpRmhJSkNGMk5nNHZmSGVLTldwR3FTaGc3bzV1aHdBQUFEZ3ZtR1BRQUM1VmxKU3N2Nzd4VGg3Q09qbTZxSlAzM2t1WDRhQWt2VDh3RzZxVXpWSUw3N3hsaUtqb2gxZER2QkFpb3lLMW90dnZLVTZWWVAwM01DdWppNEhBQUFBdUs4SUFnSGtTakd4OFhwOTFCaHQyeDBpU2ZMMjh0RFhvNGJyb2ZyVkhGeVo0eGdOQmcwZDFFMmQydFRYQzYrUHBJRUljSlBqSjAvcGhkZEhxbk9iQmhvNnFKdU0rV1RyQUFBQUFPQTZsZ1lEeUhVaUwxL1ZpUGZINk55RlM1S2tvb1VMNkt0Ukw2cHNVRWtIVi9iZzJCQzhUOS8rT2xOREJqeXBIbDA3TzdvY3dPSG1MRmlzaVZPbTZmV2hmV2dNQWdBQWdIeUxJQkJBcm5MMVdweGVmZThIblF1N0tFa0tLT21ycjBjTmwxL3hJZzZ1N01FVEZoNmxEMGRQbEo5ZmdGNGZQbFMrUmVrb2pQd25LanBhMzQ3NVZSRVJZUm8xWW9nQy9QZzVBQUFBUVA1RkVBZ2cxNGlMVDlUcjcvK2tFNmRESlVrVnk1WFNsLzhicHNJRmFZeVJHWlBKckdselZtbnUwazE2NnZFKzZ0T2ptNHhHZG9WQTNtZTFXalZyN2dKTm1URkxQUjV0cnY0OTI4ckZ4ZG5SWlFFQUFBQU9SUkFJSUZkSVNrcld5SS9INnVEaDA1S2tHbFhMNm92L0RwT1hoN3VESzhzZHdzS2o5T1A0MlFxN2VGVlA5dTJsRG0zYnlObkp5ZEZsQVhlZDJXTFI4bFZyTkhYbWJBV1VLS1NYbiszTkxFQUFBQURnSHdTQkFCNTRKcE5aNzM0K1RqdjNIcEVrVlNnYnFPOCtmbGxlbm9TQU9YWGc4Q2xOK1h1RnpvWkZxWHVYVG1yL1NDc1ZZOGt3OG9ESTZHaXRXTDFPY3hjdVZ0bFN4ZlZVci9hcVViV3NvOHNDQUFBQUhpZ0VnUUFlYUJhTFZSK09ucUNOVy9kTGtrcjVGOWYzbjc3S2N1QTdkT3prZVMxYUdhejF3WHRWc1h3RnRXN1pUUFZxMTFKZ2dMK2pTd095TFRUc2duYnYyNisxR3picitNa1RlcmhKSFhWcDEwU1Z5cGR5ZEdrQUFBREFBNGtnRU1BRHkycXo2ZjkrbktibDY3Wkxrb3I3RnRJUG43Nm1Fc1VLTzdpeXZDTWx4YVN0dTBLMFplZEI3ZDUvVEFhanMycFZyNmFnVW9FS0NneFFZSUMvQ3ZqNHlOUERReDZlSG5KeFpvODEzRDhtczFtSkNZbEtTRXpVdGRoWWhZWmQwTG5RTUowN0g2cjloMEprczVwVnIxWWxOVzFRUXcvVnJ5WlhWeGRIbHd3QUFBQTgwQWdDQVR5UWJEYWJmaHcvVzNPWGJKUWtGU3JncmU4L2UxVkIvc1VkWEZuZVpiUFpGQlllcFVQSFRpczA3SkxPWGJpa3NQQW94Y2NuS2lFeFdRbEppVEticlk0dUUvbUlzN05SbnU0ZTh2UndrNWVYaHdKSytpckl2N2dDQTRxcmVxV3lDaWpwSzRQQjRPZ3lBUUFBZ0Z5RElCREFBK21QYVVzMCtlL2xraVF2RDNkOSsvRkxxbGlPNVg0QUFBQUFBTnd1bzZNTEFJQ2JMViszM1I0Q3VycTY2TE4zbnljRUJBQUFBQURnRGhFRUFuaWdIRDUyVnFQSHpwQWtPVGtaOWRHYlQ2dFc5ZklPcmdvQUFBQUFnTnlQSUJEQUF5UHk4bFg5Nzh2ZlpUS1pKVW52dlBLVUd0ZXI1dUNxQUFBQUFBRElHd2dDQVR3UWtsTk0rdDhYNHhWOTVab2thVUR2OW5xa1JYMEhWd1VBQUFBQVFONUJFQWpBNFd3Mm03NytlYnFPbmpnblNXcmFzSVlHUDlISndWVUJBQUFBQUpDM0VBUUNjTGpwODlkbzFZYWRrcVNnZ0JKNjk3VUJNaG9NRHE0S0FBQUFBSUM4aFNBUWdFTnQzUldpY1pNWFNwSzhQTjMxeVR2UHlzdkQzY0ZWQVFBQUFBQ1E5eEFFQW5DWXM2RVIrbmowUk5sc05oa05CcjMveG1DVjhpL3U2TElBQUFBQUFNaVRDQUlCT0VSc2ZJTGUrM3ljRXBLU0pVblBEdWlxUm5Xck9yZ3FBQUFBQUFEeUxvSkFBUGVkeldiVDZMRXpGQlllSlVsNnBFVTk5WHVzallPckFnQUFBQUFnYnlNSUJIRGZMVm05VmV1MzdKVWtWU2dicUJFdlBpRUR6VUVBQUFBQUFMaW5DQUlCM0ZmbndpN3FwL0Z6SkVrRmZMejB5ZHZQeXQzTjFjRlZBUUFBQUFDUTl4RUVBcmh2VENhelB2NW1rcEtTVXlSSmI3M1VYeVdLRlhad1ZRQUFBQUFBNUE4RWdRRHVtM0ZURityRTZWQkpVcmNPemRXMFlRMEhWd1FBQUFBQVFQNUJFQWpndnRpKzU3Qm1MVmduU1NvZDZLY1hCai9tMklJQUFBQUFBTWhuQ0FJQjNITlhyc2JxaXgrbVNKSmNuSjMwMzljSHNDOGdBQUFBQUFEM0dVRWdnSHZLYXJQcGl4K242a3BNbkNUcDJhZTZxa0xaUUFkWEJRQUFBQUJBL2tNUUNPQ2Vtck5vdmJidk9TeEphbENuaW5wM2JlWFlnZ0FBQUFBQXlLY0lBZ0hjTXlmUGhPbTN5UXNrU1FWOXZQVDJ5MC9LYURBNHVDb0FBQUFBQVBJbmdrQUE5NFRGWXRVWFAwNlR5V3lSSkwzNVVuOFZMVnpBd1ZVQkFBQUFBSkIvRVFRQ3VDZG1MbHlyRTZkREpVbmRPelpYMDRZMUhGd1JBQUFBQUFENUcwRWdnTHN1OUVLa0prNWZLa2tLOGkrdVlZTzdPN2dpQUFBQUFBQkFFQWpncnJMWmJCbzlkb1pTVWt5U3BCRXY5cE9icTR1RHF3SUFBQUFBQUFTQkFPNnF4YXVDdGZmUWNVbFMxL1pOVmJOYWVRZFhCQUFBQUFBQUpJSkFBSGRSMU9VWS9mTG5mRWxTMGNJRjlQeUFiZzZ1Q0FBQUFBQUFYRWNRQ09DdStXSGNiTVVuSkVtU1hubTJ0N3k5UEJ4Y0VRQUFBQUFBdUk0Z0VNQmRzU0Y0bnpadTJ5ZEphdDY0bGxvOFZNdkJGUUVBQUFBQWdCc1JCQUs0WTdIeENmcCszTitTSkM4UGQ3M3lYQzhaREFZSFZ3VUFBQUFBQUc1RUVBamdqdjB5Y1o0dVg3MG1TWHB1UURjVksxTEl3UlVCQUFBQUFJQ2JFUVFDdUNON0R4M1hrdFhiSkVrMXFwWlYxdzVOSFZ3UkFBQUFBQURJQ0VFZ2dOdG1zVmoxdzdqWmtpUm5aNlBlZUtHZmpDd0pCZ0FBQUFEZ2dVUVFDT0MyTFZvWnJOUG53aVZKVC9YcW9ES0JmZzZ1Q0FBQUFBQUFaSVlnRU1CdHVSWVhyeittTFpZa0JmZ1ZWZitlYlIxY0VRQUFBQUFBeUFwQklJRGI4dWVNWmJvV0Z5OUpHamFvdTF4Y25CMWNFUUFBQUFBQXlBcEJJSUFjTzNNK1F2T1dicElrMWExWlVjMGExWFJ3UlFBQUFBQUE0RllJQWdIa2lNMW0wMC9qWjh0cXRjcG9NT2lscDN2S1FJTVFBQUFBQUFBZWVBU0JBSEpreTQ2RDJyWC9tQ1NwYzd1bUtsZmEzOEVWQVFBQUFBQ0E3Q0FJQkpCdEtTa20vVHh4bmlUSnk4TmRRNTdvNU9DS0FBQUFBQUJBZGhFRUFzaTJ2eGV0MTRXSUtFblNnTDRkVkxpZ3Q0TXJBZ0FBQUFBQTJVVVFDQ0Jib2k3SGFQTGZLeVJKQVNWOTFiUHp3dzZ1Q0FBQUFBQUE1QVJCSUlCcytYM0tJaVVsSlV1U1hoalVYUzdPVGc2dUNBQUFBQUFBNUFSQklJQmJPbkU2Vk12WGJaY2sxYXRaU1UwYjFuQndSUUFBQUFBQUlLY0lBZ0hjMGg5L0xaRWtHUTBHRFgrNmh3d0dnNE1yQWdBQUFBQUFPVVVRQ0NCTGg0NmNVZkRPUTVLa3p1MmFxRnhwZndkWEJBQUFBQUFBYmdkQklJQk0yV3cyalp1NlVKTGs2dXFpZ1gwN09yZ2lBQUFBQUFCd3V3Z0NBV1JxOS81ajJuZm9oQ1NwZThmbThpMVMwTUVWQVFBQUFBQ0EyMFVRQ0NCRE44NEc5UEJ3MVJNOTJ6cTRJZ0FBQUFBQWNDY0lBZ0ZrYU5QMi9UcDY0cndrcVhmbjFpcFV3TnZCRlFFQUFBQUFnRHRCRUFnZ0hhdlZxaittcFhZSzl2YnlVTi9IV2p1NElnQUFBQUFBY0tjSUFnR2tzM3JUYnAwNUh5Rko2dGVqcmJ5OVBCeGNFUUFBQUFBQXVGTUVnUURTTUprdG1qaDlxU1NwY0VGdjlYeTBwWU1yQWdBQUFBQUFkd05CSUlBMGxxNE8xb1dJS0VsUy81N3Q1T0hoNnVDS0FBQUFBQURBM1VBUUNNQXVPY1drU1RPWFM1S0tGU21rYmgyYU9iZ2lBQUFBQUFCd3R4QUVBckJic0d5em9xOWNreVFONk50ZXJxNHVEcTRJQUFBQUFBRGNMUVNCQUNSSkpwTlpNK2F2bGlTVkxGRlVIZHM4NU9DS0FDQjNzZGxzMnJaeG85WXRXNWJwTlNzWEx0VFpVNmR1K3hsV3ExVjd0bTFUMUtWTHR6M0cvV0EybWJSdzVreE4vdVVYMld3Mmg5WnkvUEJoemZ2ckwxMkpqcjdsdFFmMzdOSE1pUlB2NkhrYlY2M1Mwamx6N21pTTNPRFlvVU9LaTQzTjlQeWw4SERGWExseTE1NW5zOWtVZGZIaVhSdnZ1dkRRVUowN2Rjcmg3MU1BQU80WFowY1hBT0RCc0d6dGR2dHN3RUdQZDVTTHM1T0RLd0tBdThOcXRlcWRGMTY0YStOOThPMjM4dkQwelBBNWU3WnQwK25qeCtYaDZhbkdMZE0yV3pweDVJaFdMVnFrazBlUGF0aUlFYmYxN1BEUVVNMllNRUVWcWxUUnM2KzlsdTM3WXE5ZDB5Y2pSK3Fwb1VOVnMxNDlTVkxNbFN1eVdxMjN2TmZieDBjdXJqbmJMOWJaeFVXWHdzTjFMQ1JFVzlhdVZiTTJiWEowLzkyMGI4Y083UW9PVnJzdVhXNTViZGk1YzlvVkhLeStnd2ZmOXZPMmJkaWd5SXNYOVdqUG5yYzl4b011N094WlRmanBKMVd1VVVPRGh3L1A4Sm9mUC85YzFldlVVYitubjA1ejNKU1Nvb1NFQkJVc1ZDakxaMWl0VmhtTi84NVoyQlVjckZsLy9xbkJ3NGVyYXExYWQvNGkvdkhYNzcvclluaTRQaHN6Ums3Ty9OTUlBSkQzOGRzT2dDd1dxNmJQUzUwTkdPQlhWRzFiTkhCd1JRQnc5eGlOUnYzM3E2OHlQUGZKeUpGNlllUklGUzFlM0g0cyt0SWxqZjNxcTB6dmNmZnd5UEM0azVPVEJnd2JwaDgrL1ZUbno1eEpFd1FtSmlSbzFzU0pLbGk0c0o1Ni92bE1hejIwZCs4dFgwOWc2ZEk2ZnZpdzFxOVlJZDhiNnI1WmNUOC9GZlB6eS9UODJLKyt5dFlzdVJ2RHc1em9OWENnUm84YXBiMDdkcWhwNjlZeUdBdzVIdU5PV2ExV0hkNi9YOVZxMTVhWGo4OTlmWFppUXNJdHIzSDM4TGhuWDVjNVU2ZmV0YkVxVnExcWZ3OVl6R2JObWpSSkhsNWU2ajFnZ0NUcHd2bnpLdUh2THllbnpQOFQwV0kyYS91bVRWcTllTEVLRlNtaUY5OTZTNWZDdzNYODhHRWxKaVFvUGk1T2NkZXU2VnBNakdLdVhKRXBKVVh2ang0dGc4R2cySmdZTFprelJ5NnVycm9VSHE3SWlJaDA0d2VXS2FOeWxTckpZalpyMWVMRldiNmVwcTFieTZkQUFVbVNmUjZnQTk2ZkFBQTRBa0VnQUszZHZOdmVLZmp4N20zbDVNU3VBUUR5bHV2LzZNK0lsN2QzbXZOSi93UTRXZDBqU1YrOCsyNm1RZHFPelp1MVkvUG1ETTk5UEhKa3VtTmYvdnFySkduUzJMRlpQdk5HUzJiUHp2SjgyeTVkMUs1cjEwelA5K2pmWHdueDhacit4eCtxMDdDaGF0d1U5dTNmdVZQN2QrMlNkeFlCMmg4Ly9xakxrWkZaMWhFZkY2ZlJvMFpsZXI1ejc5NTNkWWJYalk2RmhDZ3VObFlIOSt6UlcwT0hwanZmcGxNbmRYanNzWHZ5N0E5ZWYvMlcxN3crYXBUOC9QM3Z5Zk8zYmRodzE4WnljM096QjRGTDU4NVZSRmlZQnIvMGtyd0xGRkRFaFF2NjRkTlAxYWhGQy9WODhzbDA5eVltSkdqSDVzM2F2R2FOcmw2K0xOL2l4ZTBoK1pYb2FDMmFOVXRPenM0eUdvMHlwYVNvZkpVcUtsTyt2SHdLRmxSU1lxSmNYVjAxZGR3NHhmK3pESGxKSnN1dVc3WnJseG9FV2l4YXMyUkpscStuWnIxNi93YUIvOHlLdlhIMklRQUFlUmxCSUpEUFdXMDJUWjI5VXBKVXRIQUJkV3pkeU1FVkFjQzk4ZGJRb1hKeWNrbzNBK3ZianovV2pVZXV6eEI2NzRZbGp6YWJUUmFMeFI3WVNha0JWbkpTVXBiUG5QWG5uNnBTbzRacTFxK2ZyUnJmL3V5ekxNL3ZDZzdXK2hVcjFIZndZQVdXTHAzbHRlNGVIb3E1ZWxXeTJSUWZGeWRKU29pUHQrL2JWcmxHRGFVa0owdVNTZ1FFcEpuMVo3VmF0Zmp2ditWZnFwVEtWcXlZNlRNdVIwWXE4aGI3dGtYZllqL0RwTVRFTE0vZmlTMXIxOHEzUkFtMWFOdFd4dzRkMHFHOWU5WGpockFxTUNoSTQ3NzlWaWVPSEVsejM4MmhZV2JMd2JQU0k0TlE3R2EzV2g1N0oyNThyMmJtNk1HRCt1UEhIMVdvY0dHOThlR0hjblZ6eS9MNlhjSEIycmhxbGRwMTdhb3FOV3BJa3Z6OC9WVzNjV050MjdCQnBjcVVVY05temV6WG56aHlSSis5L2JaU2twTVZFQlNrUjN2MlZPMEdEZXcvZzVXcVY5ZUgzMzh2ZDNkM0xaOC9YMnVXTE5Iek53U29WcXRWMDhhTjArbmp4OVYzeUJEVmZ5ajkvc1h6cDAvWGxyVnI3Zlc0dXJsbDY3WGJuMkd6eVdBd09HVEdLZ0FBamtBUUNPUnpXN1lmMEpuenFVdHMrblJyTFJjWC9sZ0FrSGM5UG1TSWFqZHNhUC84cmFGRDlmci8vcGRtQ1cxa1JJUytIalZLbjQ0Wll6KzJaOXMyVGYvamp6UmpaV2U1N0t3Ly81UmZRSUFhTkcyYXJmcVNFaFAxMS9qeGF0ZTFhN3J4OSszY3FkV0xGNnRWeDQ2cVdhK2VMQmFMdG0vY3FEcU5HdGxEcXVTa0pNMllNRUUxNjlWVDNjYU45ZEViYjZUWkIzRE9sQ24yajcvODlWZDdnNFNiSTVEOXUzYnBTblMwT3Zib2thMjZjeEs4M0MvaG9hRTZkdWlRZWo3NXBCcTFhS0draEFRZDJydFhEOTIwZDJPVFZxM3NNeEpEOXUvWHFhTkgxYVZQSDBuUzJaTW50WC9YcnR0Ni9zM1BlZEFrSmlSbzlqL3ZoKzc5Kzk4eUJBeGV0MDd6cDA5WE1UOC9CWll1clQzYnRpa2hQbDd4Y1hHeVdDeVNwSGwvL2FWU1pjcklMeUJBa2hRZkc2c2FkZXVxV1pzMktsT2hncVRVVVAyci8vMVA3YnAxVTUyR0RUTmRUcHlTbkt4cHYvK3V3L3YzcTNPdlhyb1lGcWJUeDQrbkNhWlhMVnFrTFd2WHF2a2pqNmg4bFNyWmZ1MFovVHhuTkdOVWtqNzVmL2J1T3l5cWEydmc4RzlnNkZYcHpZYWdnTDFqd2Q1TDdER3hwWnRvdWtsTU1UMDN1U21tZk1hb3VScU5HbzB0OW9ZRlVSQUxpaUxZSzFKRXFuU1lnZm4rQUNZaW9JRG9BSzczZVh3Qys1eXp6NW9KQTh4aTdiMSsvUlVEQTRNS3p5MkVFRUxVZFBLT1g0akhtRWFqWVVWUk5hQ0ZtU25EQjNhN3p4VkNDRkc3clY2eXBGUlgySXBXQkphbHJMM0s3cGFWbFhYUDgyd2RITFRWU05iMTYyTmRyeDRyRmk2a1crL2VEQnMvSG9WQ3diN3Qyd25Zc1lPeFU2ZlNybk5uOG5KeldiVjRNZWRPbjhiVXpJeldIVHNTRXhYRnFrV0xTRTFPMWlZUlgzampEUXFLdXExdVhMV0tmc09HYVJNeWdEWkplRHMxdFVSTWdidDJVZC9XbGxZVnJHU3NpZmJ2M0ltbGxSWHRmSDN2ZVY2THRtMjFINmVscG5MdDBpVzY5KzBMRkRZOUtTOFJXRnhsZWJlQ29xK1Y4bzVENFRMVXlsUVlacVNuYzNEUEhqeTl2WEZ2MXF6QzE5M0xtcVZMdVoyU1Fyc3VYU3EwTkRzL1B4K05Sa1BDelpzcytmVlhvUEJ4bUpxYlkyWm1obHVqUnR5NGRvMlZpeGJ4K29jZkF0QzZZOGRTelVLeU1qTkp2SFdMdUJzMzhQVDIxbGJWRmxlR0ZpKzN2NTJTd3EyNE9NWk1ta1RienAxWjhmdnZITnl6aHlGanh0REZ6NDlOZi8vTnNlQmdXclpyeDlDeFl5djEyTzBkSGJYL2o0OEZCNk5XcWZEdDFhdkVPU2VQSGlValBmMmUreDRLSVlRUXRaRWtBb1Y0akowNGZaSHpsNklBR0RXa0I2Ykc5NjRHRUhXYlJxTWhPaTZCTXhldWNTTTZucWpZVzhURUpaS1psVTFXVmk3WnVUbW8xZmZ2TUNvcVRxblV3OFRJR0ZOVEk4eE1UWEJ4c3FXQnN6MXVyZzU0ZXpiQzFjbE9scXRWbzVidDJ0RzlYei9xMmRob2wyUVdWeDJaVzFnd1p2TGtjcC92cXhjdkVyeHZYNm54SCs2eDkxMnhvd2NQY3ZUZ3dYS1AzN25zMU1UVWxHZGVmWldOcTFaeGFQOSttbnA1a1JBZmovL216U2dVVSt0TERnQUFJQUJKUkVGVUN0YjkrU2RybGl3QndNRFFrQ212dklKWHExYWtwYWF5NEljZnNLcFhqK216WnVIczVnYWdyWks2R1JNRGdLT0xDeDVlWHRwN3E5VnFvTEJKeVJNVEpxQlFLSWkrZG8zWUd6ZG8ycnc1UVh2MmFNLzFHekRndm8rMUpoazFhUkx4c2JFb0s5RUp0cUNnb01LdnVTOW16cXp5Y1RzSEI5NzU0b3NLeDdWdjJ6YUNBd0k0Y3VBQW4vMzBVNFd2SzNlKzdkczVjK29VMXZYcjg4U0VDUlc2cHIydkw1WldWbGhZV1dGdVlZRzVwV1dwWmllTGYva0ZGQW95TXpOUktCU284dkpLelpOWXRGUzh2cTB0Mjlldkw3V1g1bitMa29oQWlVNit6OHlZd1piVnE5bTZkaTE3dDIwak95dUxycjE3TTN6OCtFcnY3K2ZTc0NFdVJVdnJUNFdHb3ErdnovRHg0MHVjYytuY09USXpNbVR2UUNHRUVIV09KQUtGZUl5dFdPc1BnTEdSSWFPSDlkUnhORUlYOHZKVWhJUkdFaElheVlud0N5ajBsYlR5OGFaaEF6ZjY5V21IcTRzekZoYm1tSnFZWUdwaWlsSXBsUkhWU2EzT0p5czdpNnpzYk5MVE00aU9pU1VxT29iUThCdjhzV29YbWdJMTdWcDY0dHZCQjk4T1BoZ2F5dkswQnpGcDJqUk9oWWJ5dng5L1pPYm5uMVBmMXBiZFc3ZHlOandjQXdNRFRvV0czbmVPWFJzM01uRGtTTzNuOTFzU08ydmFOSG9OSE1qZzBhTXJIS2Vlbmg2akowNmtZN2R1dURWcVJGWm1KcFpXVmxqWHI0OUtwZUtmRlN0UXFWUThPMk1HRGtXTkppeXRyWG5oalRkd2RuUER3TkN3MUp6bkl5SUF5TXJJSUNzekUxTXpNd0J0b2lZdE5aVXI1OC9qM3J3NTJVV1ZXWmZPblN1eGQxNXRTd1JldjN5WnZOeGNUcDg0QWNETjJGZ0E3ZWZGU3V5Tm1KOWZxY1NQaGFVbEF5clpiR1Q5OHVXVk9oK2dxWmNYeDBOQzhHblRwdExYM3UzVXNXUDRiOTZNc2JFeHFjbkovUHJOTjd6enhSZWszNzZOa2JGeHVVdUVUVXhOc2FwWGo0VDRlSkxLYVJEVGErQkFiZkxaeHM2Tzh4RVI3TjIrSFpPaVR0djUrZm1FSGpvRUZIYS9kbTNZa0daRmUvdHRXYk9HMnlrcFRMcGppYTcrSFVuYzVJUUVjb3FxQi9XVnluSzdXWC81N3J0a3BLWGQ5M2tvZnUycTh2SXdLdU14NTZ2VkplNHZoQkJDMUJYeTAwMkl4MVRrdVd1Y2pMd0l3TkQrdmxoWm1PazRJdkVvWGJoOGc2MjdEN0gvMEVtYWVYalFxMGQzbnBueVBDN09Ucm9PN2JHaVZPcGphV0dCcFlVRmp2YjJlTGczS1hFOEpqYU80eWZEMmJvM2lCOFhycUduYjJ1RzllK0twN3ViamlLdTNlS2lvMW0zYkJtRFI0K212cTB0NTA2ZjV1RHUzUXdaTTRhZVZVaHlSWjQ4V2FIekVtL2R1dSs1cmcwYllsV3ZYb2t4cFZMSndqbHphTm11SFYxNzl5YnE2bFZXTFZxRWhaVVZVMTU1aGJpWUdKWis5Qkd2ZnZBQktwV0tWWXNYMDJ2UUlEcjM2RkdpU2l2OTltMXRRbS9ydW5VRTc5dkhjMis4Z1hXOWV0cmxtSHA2ZWh3TkNzSzllWE04dkx5MFNaTDgvSHkrZk9lZGUzWU9ycWsyclZwVlpzSnF4VjNKMnp1VHVTcTF1bEpMUVkxTlRPalV2WHVsNHFwS0l0QzdkV3MrLytXWFNsOTN0M09uVDdONnlSTDA5ZldaT21NR0MrZk1BWXEyQ3ZuOWQxS1RreGs5Y2FJMk9YZTM0bTdZeGtXSnZUdmxaR2ZUMmM5UG13Z2MrZFJUckYyMmpOMmJOLys3RjZWQ2dZV1ZGWU5IamRKVzVMazBiRWhxY3JLMmljMmR5YjE4dFpyemtaRWNEUXJpM09uVGFEUWFISnljZU83MTE3R3VYNy9NR0x2MTdxMWRibnpsNGtXaXJseWhZN2R1bUptYmx6cFhvOUdRbTVPRGhaVlZxV1A1K2ZteU42QVFRb2c2U1JLQlFqeW0vdnFuc0JwUXFkUmovSWcrT281R1BDcW56MTVoK1ZwL29tSVRHVFY4S0g4dWZBbGJtN0xmVEFuZGMzRjJ3c1haaVJGREJwS1FsSVQvM3YxODh2MmZOSFN4WmRMWUFiVDBhbkwvU1FRQXQrTGlXUHpMTDdSbzI1YnVmZnVTa3BURWl0OS94OWpFaE8zcjE3Ti81ODU3WHArVm1jazduMzllb3FuSXN2bnpLM1R2aUxBd0lzTEM3bm5PaE9lZW8yM256Z0NrcHFTd2UvTm1qb2VFWUdadWpwbTVPZnQyN0dEUGxpMTA3TjZkNGVQR29WQW9jSEoxUlY5Zm4yVUxGakRsNVpleHRiZG53MTkvY1N3b2lER1RKMnVYQng4TkNzTFN5b3JicWFuMEhqU0k0SUFBRm56L1BTKzkvYloySDd0VzdkdHorc1FKaHFTa2xFaElYanh6aHV5c0xPMSthbmZMcjJRRjNhUDAyb2NmbG1pVUVyeHZIM3UzYmVPVG91UlhzY01IRG1nL2pydHhnNEtDQXUzWTFZdUZmekFMUFhRSWUwZkhjaE5rdGNIcEV5ZFl0WGd4R28yR0NjOC9UeE5QenhMSGZWcTN4bi96WnY2WU81ZTJuVHN6ZlB6NE1wTm5BSi8vL0hPcHNidWJiYVRkdnMxVHp6Mm5UZmpkUzlpUkk5cVAvVGR2cGxtTEZ0alkydkxEcDUrU25aV0ZoWlVWL1ljUEovTGtTZUxqNGxDcFZPWE8xV2ZJRU8zSC8vZjExOVMzdFMxMzJYOW1lam9hamFiTXh5a1ZnVUlJSWVvcStla214R1BvOHJVWVFrSWpBZWp2MXhGN1cyc2RSeVFldHBpNFJPWXVYazlNZkNvVHg0OWxVTC9lc2dGNkxXTm5ZOFBFOFdPWU1HWWtPL2NFOE4xdmEzRnhzT2ExNThmZzRtU3I2L0JxdExqb2FINy84VWRjR2pSZzdKUXBuQW9OUlFFTUhUTUdKMWRYNW4vL1BaLysrT005NXlpcm8yaDE3TlZXek5ESWlJS0NBamF2WHMyeG9DRFVhalVkdW5abDZOaXhMRit3Z0NzWExxQ25wMGQ0YUNqSGdvUEpMOXJiRHdvVGh5R0JnVHoveGhzYzhQZG41OGFOelAzNmF3YU5IRW5YUG4wSURnaWdYZWZPSE55ekJ6dEhSMTU4ODAwV3pwbkRqV3ZYdEV1RGUvVHJSK1NwVXdUczNNbklwNTdTemgyeWZ6LzYrdnAwN0ZaMk02bmNuSnd5bHlMWEJDYW1wa1NlUEltaml3czJkbllZRnNWWm5QU0pQSGtTSjFkWE52ejFWNmxyN3g3YnVuWXR6VnUyckxXSndPQ0FBTGF1V1lOQ1Q0K25YM3l4MUpKYWhVS0IzNEFCZUxkdXpkOS8vRUhZa1NOY09IT0cwUk1ubG1pbVVxd2lUWEpXTEZ4SXgyN2RHRHRsU29ueHBJUUVRdmJ2Wi9Db1VlZ3JsV2cwR280Y1BJaWVuaDRGQlFXRUhUbkMvcDA3R2ZIa2t3d2FPWko2dHJaNGVIa1JFaGhJVEZUaHZzWS9mUEpKbWZlY01Xc1dEWm9VL29Fa0xqcWFtT3ZYR1RwbURBcUZvckQ2THpjWFkyUGpFckZBNFg2RmQxTkxSYUFRUW9nNlNoS0JRanlHVm0wbzNQeGRvVkF3WVhRL0hVY2pIaWFWU3MxZjYzZXpjV2N3a3lhTTQ5dVJJMnBzOVk2b0dIMTlmWVlPN01mZy9uMVl1M0V6TXo3NG1aR0R1akZ4VEg4TURPVEhlbG5zSFIzcDFxY1BQUWNPSkNzemt3MS8vWVZQbXphTW16cFZtOUQ0YnZic1NzOWIzT0RqWHQxaDc4ZlEwTEJFSWkwK05oYnIrdlVaUFdtU3RqdHM0NlpOTVRBMHhON1JrWHEydGxoWlcyTnVZWUdadVRuR3BxYjRiOTdNdWRPbkdmakVFL1FjT0JCSFYxZFcvdjQ3Qm9hR0hQRDNKeWNyaS9hK3Zod3NhdnpoNk9MQ3UxOStpYW1aR1RzM2JrUmZxY1M1UVFNNmRlL080Y0JBdXZYcGc1MkRBOUhYcjNNK01wSTJuVHFWV3JZTW9GYXB5TXpJd01iZXZzcVAvMkZiTm44K3c4ZVBMN09pY2RuOCtUd3hZUUxmRkZWMmFqUWF2bmo3YlhKeWNwZzZmVHJOVzdZc2NYNVpGV1ZabVpuczNiNzk0UVJmRFZRcUZadFdyZUpZY0RDR1JrWk1tamFOWmo0KzVaNXY2K0RBOUZtejJMTjFLL3UyYjJmNWdnVzA3ZHlaSnlaTUtOSGx1Q0pOY3U2V2VPc1crM2Z1NU1UaHcrVG41K1BzNWthN0xsMElQMzZjbEtRa21yVm93Zm1JQ0diTW1zVWZjK2V5WWVWS1huN25IUnA3ZUhENS9IbTJyVjFMMCtiTnk0ei9WR2dvMGRldmw0ang4SUVER0JvWjBiRjdkL0x6OC9uNXl5OXhhZENnUkJmajZPdlhBWEJ5Y1NrMVoxNXVybll2VFNHRUVLSXVrWGNNUWp4bUVwSlMyWCtvY0s4cVA5L1dOSEN1dVcvZ3hJT0ppVXZrc3grVzRPemt4cEw1YzJVSmNCMmpwNmZIazZOSDByZW5Iei9OVzhDTUQzN20wM2VleGNYUlJ0ZWgxVGo2U2lYOWhnMURvOUh3OStMRm1KbWJNK0xKSjB1Yzg5NVhYOTF6anJJcUFvdmRyM3ZzdmR6ZFNHVE01TWxZMTZ1SDhvNUtwTHViVWF4YnRveGp3Y0hhdmUwR0RCK09nYUdoTnNuZnpNZUgxejc2Q0Vzcks3NTg5MTNhZE9xRXVhVmxpVG1LRXh4UlY2L2k2T0tDbnA0ZXZRWU81Rmh3TU91V0xXUGF6SmxzV2JNR1BYMTlCb3dZVVdiczhYRnhRR0ZUaU5xcytIbUx2WEdEbkp3YzlKVktUaDQ5aW5mcjF2ZTlOak1qQS85Tm14NTJpRlVTZStNR2YvL3hCL0d4c2RqWTJ6UDFsVmUweldYdVJVOVBqd0VqUnRDMGVYTldMVjVNMkpFakpDY21NdjI5OTdUbmxOVWtwNnpYaUVhajRYeEVCQ0dCZ1p3N2ZScUZRa0hMZHUzb09YQWdMZzBhVUZCUXdONnRXM0ZyMUFpWEJnMDRIeEdCdWFVbDAyYk81UFNKRXpUMjhDRDYrbldXTDFoQWZUczdKci95U29tS1BpaXNUdHhWdEp5NGVPbCtkbFlXSnc0ZnBrUFhydHJrb0V1REJwdzZkb3dCSTBab0t3Q3ZYTGdBUU1PbVRVdkZyVmFweW0yY0lvUVFRdFJta2dnVTRqR3phY2RCOHZNTDkweWFLTldBZFZiZ29aUDgvUHRhbnAweWlWSERodHovQWxGcjJkclU1eitmZk1pR0xkdDQ3ZjJmZUhQYU9QeDg3NS9BZUJ6dCtPY2ZMcDA3eDh2dnZJTlJVVEpCVDA4UFV6TXpQcHd4ZzN5MUdoTlQweklydis2blc1OCs5QjA2VlB2NUZ6Tm4wblBBQUhvT0hBaEE0SzVkQlByN2w5aWY3dTRFb2xxbElpMDFsYlRVMUh2ZUsvMzJiZURmSkVaNTBsSlRjV25RZ0g3RGhwVjVQQ2NuaDJzWEw5SzFkMitnc1BOd3YySEQyTDUrUGZQKysxK2lyMStueitEQlpTNmJoSC8zenl2ZWk3QzJpd2dMUTA5UEQ3LysvUW5jdFl2a3hNUnlIenRBRTA5UHJPdlg1OGxubjYzVWZSYk9tVk51bzR2cWN1YlVLWll2V0VCQlFRRXQyclpsN0pRcEphcmxLcUtKcHlkdnpwN042aVZMNkQxNGNJbGoyVmxaRlpyamVFZ0lvWWNPWVc1cGlWLy8vblRwMmJQRWN4b1NHRWg4WEJ5VFgzNVp1K3dYd01qWW1BNWR1M0wxNGtXV3pwdUhnYUVoRTE5OGtlaHIxMmhhMUl3RUNyK0dseTFZZ0VLaFlQajQ4ZHJ4b0wxN1VhdFUrUFh2cngzcjBiZXZkdG54NkVtVHlNdk41WHhrSk9ZV0ZqUm8zTGhFM0htNXVXZzBHdTF5Y2lHRUVLSXVrVVNnRUkrUm5Odzh0dmlIQU5ER3h3T1BKblhqelpzb2FjM21BUDdaSHN5Y2I3NHExWVZXMUYyamhnK2xoYmNYSDM3K0gyNG1KRE4rUkc5ZGgxU2pITmk5bTBEL3dpWkpkM2JBdGJHM1orallzV3hZdVpKdXZYc3ovTWtueTB3RUZoUVUzSE5adllHQlFhbUdBd2FHaHRveGc3djJweXRMZWxxYXRvdHJSVlRrM0krLy94NXpTMHZTMDlKS0hRc1BEU1UvUHgrZk5tMjBZMzc5KzNQbTFDbXVYYnBFZlZ2YmNwT0k4Ry9YWkE4dnJ3ckgvQ0J1eHNaeUxqeWNodTd1TlBid3FOYTU4OVZxamdVSDQrbmpRL2UrZlRtNGV6ZGIxcXhoNnZUcFpaNmZrNTFOcS9idDZWalVNVGpwMWkyT0JBVXhlTlFvN2RmUG1WT25PSEx3SUU4OS83eTJ5NjRxTHcrZk5tMm9aMU81eXQyTXREUU83dG1EaDdkM2lVUlllVHk5dlduczZVa0hYMS9hZGVsU3FYdmR5Y3pDZ3VkZWY3M1UrR2R2dlZXaDYyMGRIQmo0eEJONHQyNWRZbC9hUCtiT3BWUDM3a1NHaGVIYXFCRStiZHFVU0FRQ25EeDJqRFZMbG1CbVljRkxiNy9OaWNPSDJiOXpKMDg5L3p5dE9uUWdKenVieGIvOHdxMjRPTVpObllxZGd3TUFNVkZSQlByNzA5N1hWL3M4NStUa1lHaHNUSDFiVzQ0ZlBzekFrU01KRHcxRmxaZEhwMjdkU3IzbTgzSnpBVEM2cXlMdytPSEQ3UGpuSC9MVmFvYU9IVXVIcmwwcjlEd0lJWVFRTllra0FvVjRqT3c1RUVwYVJpWUFZNGI1NlRnYVVkMEtOQnArWDdhWkkyRVgrZTNINzdDemxTV2lqeHNQOXliODl1TjN2UDNoSnlTbnBQSFNsQkhvVmFHNnJhNjVmdmt5MjlldlorUlRUN0Z4MVNydGVHcEtDbHRXcjlaMjlEMXg1QWluamg4dmRYMVdSZ1lLaFlLdmYvdnRvY1pwYVdYRkd4WFlxM0R2dG0xRWhJVlY2Tnk3bHdRWEt5Z280TUR1M2RqWTI5UG9qbVdSVVZldmNqTTZHb0NVcENRTzd0MUxyNktxeGp2Rng4Wnk5ZUpGTEN3dFMzV2ZmVmhPaElRUTZPOWZabUtxSWdvMEdnQnVwNlNndnF2cmJIQkFBR21wcVl5Yk9oVnpDd3U2OXVuREFYOS9EdTdaUTQ5K3Bhdm5kMi9aUXREZXZhank4dkFiTUlCYk4yOFN1R3NYSGw1ZTJzUm9Tbkl5NTA2ZjVsQkFnTGFUYlY1ZUhudTJic1hVM0J5dlZxMHF2R2ZyM3UzYk9SUVF3SkdEQnl2VXBFWnBZTUJMRlV6V1ZjWHM3Nzh2TmZiVnUrK1dHbXZrN2w2cU1VbCtmajduSXlLb1Y3OCs3YnQyeGRISnFjemt1NTI5UGZaT1RreWRQcDE2TmpiMEd6cVVtS2dvVmkxZVROcnQyeHcrY0lDRW16Y1pPbVpNaVlUYzJqLy9SSldYeCtYejUvbm1ndy9JVEU4djFXWDQ0SjQ5aEIwK2pKNmVIdDNLMkQ4eUp5Y0hRRnM1RElVSnhyVkxsK0xlckJrRkJRV3NYNzRjdDhhTmNYQnl1cyt6SllRUVF0UXNrZ2dVNGpHaDBXaFl2eVVRQUNjSEc3cDJySjJkRDBYNWZsKzJtVk5uYnpCdnpyZFlXSlJmZFNUcU5qdGJHMzZiOHkwelAvcVUveTNid3JTcFplL3Y5amhwNk83T3pNOC94ODdCUVpzSURBOE5aZDN5NWJUdDNKbnBzMlp4d04rZnE1Y3UwY1hQajdhZE8xUGYxcGFMWjg4U3RHY1BtUmtaakh6NjZZY2VwNzVTV2FGbHRzVkxQQjlrU2U2aGdBQVNidDVrNUZOUGFaTXdwMCtjWVBXU0phRFJNUDZaWjlpemRTczcvdm1IbUtnb3hreWFwSzFxQTlqK3p6OW9OQnA4ZS9WNlpBMklybDIrakxHeE1VMkxtcWhVMUxaMTY5aXlabzMyODYvZmY3L0U4WnV4c2ZodjNveDc4K1o0ZW5zRDBIL1lNQ0pQbm1UYnVuVUFKWktCTVZGUkhBb0l3TWJPVHJ1czJzUGJHeU5qWTQ2SGhHZ1RnUjI3ZHNWLzB5YUM5dTNEYjhBQWxFb2xadWJtOUIwNmxLMXIxM0xxMkRIYWR1NWNvY2ZnNmUzTmljT0hTMVJ2NnBKRk9Rbm11Mm1La3E5M3VwMlNBaFIyNm0xL2oycEZsNFlOZVdQMmJPM1hwNzVTeVpQUFBzdWN6ejVqeTVvMUdCZ2E4dlFMTDlDNlk4Y1MxM1hyMDRlalFVRllXVnRqYVcyTmxiVTFGbFpXV0ZoWllXcHF5bzROR3poMTdCaXBLU2wwNmRtenpEMHVvNjVjS1h5Y1ZsYmFzY3ZuenFIUmFKajg4c3RvTkJvK2Urc3RMcDg3SjRsQUlZUVF0WTRrQW9WNFRKd0l2OEMxNk1MdW1DTUg5NURPc1hYTW1zMEJIQW03S0VsQUFZQ0ZoVGx6L3ZNNTAyZk9vbDY5QUZrbUROcGxnOFZhdEd0SEEzZDNySXU2NFk2WlBKa3pwMDZ4WThNRzltemRpcUdSRVhtNXVYaTNiczJ3Y2VNd016TWpKenNiSTJOakZBb0ZlYm01SEEwSzBzNFhmZjA2UVh2M2xyaEgxTldyMnJHb3ExY0JTcDF6NTNWbGRiWjlHRzdGeGJGcjB5WnM3ZTNwMUtNSEtwV0tIZXZYRXh3UWdJbXBLVk5lZVlVbW5wNTRlSG14ZE40OHdrTkR1WGJwRXNQSGphTlZodzRjT1hDQWM2ZFBZMkZsVldZMTFjT2dWcXVKdVg2ZEZtM2JvcStzK0srdlE4ZU13Y0RRRUtXQkFRWUdCdHIvR2hnYXNuRE9ISklTRWdqY3RRdDlQVDNHVEpxa3ZjN1F5SWdwcjd6Q2d1Ky9aK3ZhdFZ3NmU1WWhZOFpnYTIvUG1xVkxLU2dvWU5URWlkcW1Ma3FsRWc4dkw4NkdoNU9mbjQrK3ZqNkdSa2EwOS9VbGVOOCtUaDA3Um50Zlh3QzY5dTVOeVA3OUhOaTl1OEtKUUs5V3Jmajg1NThyOFl3OUdzbUppUmdaRzJ1clNKVjMvTCt4c0xUazh2bnpYTHQ4V2J2WG5rYWo0ZWpCZ3dBNFZTQ1JYWndFVEVsSzRsaHdNSWNEQThuTXlNRER5NHRSRXllV21jVHIySzBiSGJ0MUszZk85cjYrL1AzSEgxalhxOGVna1NNQjJMRmhBemVqb3pFMk1VR2xVbkUrSWdLZ1JPZG8wNkpsL2RjdlgwYXZhSm56dlpiNkN5R0VFRFdWSkFLRmVFeXMzYklmQUdOakk0YjByZnArUWFMbU9SQnlpbisyQi9QYmo5OUpFbEJvV1ZpWTgrUFhYL0RLVysvaWFGZGZHb2pjNWVxRkN3VHQyOGZ0bEJSU2twTEl5c3pFd01DQVJrMmI0alY0TUc2TkczUDk4bVd1WHJ6STZpVkx1SjJTZ2thaktXeEs4T1NUdEdqVHBrU1YyYVZ6NTdoMDdseUplMXlJak9SQ1pHU0pzVHV2dWZ1NlI1RUkxQlFVc09MMzMxSGw1VEYyeWhRUzR1UDVjOTQ4a2hNVGNYSjFaZUpMTDJtVHBwYlcxcnp5N3J0c1dMbVM0eUVockYrK0hBY1hGMHpOelRFME1tTHM1TW1sT3JnK0xOSFhyNk5XcS9GcDI3WlMxL2tOR0ZEdXNZOS8rSUZmdnZxS2pMUTBwcnp5U3Fta2txT3pNeSs5L1RaL3pKM0xoVE5uYU8vcnk0MXIxN2daRTBNWFA3OVNleU42ZW50eitmeDVFbS9kMGxhSmRlamFsWXRuejViNDQ1dSt2ajc5aHc5bjlaSWxKTWJIWTN0WGtybzIrZDlQUDVHY21LajkvTTc5Q3dlUEdjUEdsU3VaLzkxM0phNVJLQlMwN2R6NXZuc2R4dDY0d1lVelp6aHo2aFJSVjY2ZzBXaG80dWxKbnlGRHFyd3ZwVWFqSVdqdlhwUUdCano5NG92YTZscGpZMlBPUjBacUt4aE56Y3pvUDJKRWlmdTBhdCtlL1R0MzhzZmN1UURZT1RwV3FMTzBFRUlJVWROSUlsQ0l4OENOMkZzY09YRUdnRUc5T21KdVpuS2ZLMFJ0RVJPWHlFOEwxekRubTY5a1QwQlJpcDJ0RGQ5OE5wdDNQdmdZOThhdXVEaksxNGluancrR1JrYTROVzVNWG00dXptNXV0UGYxeGJWUkkxd2JOQ2hSYmRhZ2NXUHRrbENWU2tWcWNqTHB0Mi9qMXJneEJnWUdmTHR3b1U0ZWc3bWxaWm1WVVBlaXAxQmdibW1KZ2FFaHc4YU9KVDR1anNZZUh1U3IxZGpZMmRHbVV5ZjZEaG1pclhBclptQm95UGhubnNHclZTdU1qSTF4Y0hMQ3djbUpSdTd1SlpaTlBtelhMMTFDcVZUU3ZFWDFiV3RoYm1IQkV4TW1VSkNmajFlclZtV2U0K3pteHB1elozUGoyalh0T1FZR0JuaVhzVVMzYmVmT3RPL2F0VVJWbkxPYkd6TS8rNnpVdVcwNmRjTFMybHJuU1VBYk83dEtOUzY1dTBuTDROR2pTVTFPUms5UEQyYzN0eEw3UmJidjBvVTJIVHVTblpsSjhRSmhCV0JrWW9MQlhWOW5aVGtYRWNHdWpSdXhjM1NrNThDQmRQRDF4YzdSc2NLeGxrV2hVREJsK25UaW9xTnA2TzZ1SGU4OWVEQzlCdzhtUHo4Zk5Kb3lxMDROall5WThmNzdoQjA1Z2tLaG9FMm5UdG9tUUVJSUlVUnRvbEJuWGltOWVZY1Fvazc1NVgvcjJMaWpjQ25PbjNNL3BJRkw3YTArRVA5U3FkVE0rT0JuaGcwWnlxaGhRM1FkanFqQk5telp4dFlkMjVuM3pac1lHTWpmQUlVUU5ZOWFwVUtsVW1tcjlGUXFGUmxwYVpYdXNDeUVFRUtJZTVOTndvU280ekl5czlrWmNCU0FqbTI4SkFsWWgveTFmamRPanE2U0JCVDNOV3I0VUJ3ZFhWajV6eDVkaHlLRUVHVlNHaGhvazRCUVdIa3BTVUFoaEJDaStra2lVSWc2YnZ2ZXcrVGs1QUl3WnBpZmpxTVIxU1VtTHBHTk80TjVjOFkwWFljaWFvbTNaa3hqdzQ0Z1ltNG02VG9VSVlRUVFnZ2hoSTVJSWxDSU9pdy92NEFOMnc0QTRPWnNUOGUyVmR0Y1c5UThjeGV2WjlLRWNkamExTmQxS0tLV3NMV3hZZEtUNDVpN2FKMnVReEZDQ0NHRUVFTG9pQ1FDaGFqRGdvK2U1bVpDTWdDamh2aWhwMURvT0NKUkhVNmZ1VXhNZkNyalJvN1FkU2lpbGhrM2FnUXg4YW1jUG50RjE2RUlJWVFRUWdnaGRFQjJEQmVpRHR1d3ZiQkJpSm1KTVFQN2ROSnhOS0s2TEYrM200bmp4NktuSjMvTEVaV2pwNmZIeFBGaldMSE9uMjgvZmxuWDRWQ2cwWEQyL0hVaUwxd2xPenRYMStFSUlVU04xN3FGTzIxOFBPNS9vaEJDQ0ZFT1NRUUtVVWRGeGNSek12SWlBSVA3ZGNIVTJFakhFWW5xY1A3U0RhSmlFeG5VcjdldVF4RzExTUIrZlZpeVloVVhMdC9BMDkxTlozRmN2aGJEMTcrczRNcjFXSjNGSUlRUXRjMHpESlpFb0JCQ2lBY2lpVUFoNnFpdHV3OEJvRkFvR0RsWW1vVFVGZHYySEdMVThLSG82K3ZyT2hSUlN5bjE5UmsxZkNoYmQ0Znd0bzRTZ1Z2OEQvRi9pOWJTeU0yWlQ5OTVGbzhtYmpnNTFKZnRDNFFRUWdnaGhIaklaRjJaRUhWUVhwNktYZnVPQWRDaGRYTmNIRzEwSEpHb0RubDVLdllmT3NtQVByMTBIWXFvNVFiMDdVVmd5RW55OGxTUC9ONlhyOFh3ZjR2V01xeGZWMzc3OW0xNmRXMkRpNk9OSkFHRkVFSUlJWVI0QkNRUktFUWRGSGo0RkdrWm1RQU1IOUJWeDlHSTZoSVNHa2t6RHcvcEZDd2VtSjJORFI3dVRUbDgvTXdqdlcrQlJzTTMvL2NYamR5Y21mN2NhQXlVVXRrcWhCQkNDQ0hFb3lTSlFDSHFvQzI3Z2dHb1oyMkJiNGNXT281R1ZKZVEwRWg2OWVoZWJmTVY1T2RYMjF4bHljdk5lV2h6RitUblAvVDQ2N3JlZnQwNEZCcnhTTzk1OXZ4MUxsK0xZZUtZL3BJRUZFSUlJWVFRUWdja0VTaEVIWFB0eGsxT243MEN3T0ErblZFcTVXVmVGMmcwR2s2RVg2QjltMWJWTXQvMVMyZjU3TlVuMmJGMlNiWE1WNVpGUDN6RWY5OTlscmdiVis1NTN2dlBEbVgydEZHVm1qczBhQTlmdmpHUnNKQ0FNby9mVGtuay9XZUg4bitmdmE0ZDIvRG5yeHc3NkgvUGVYT3lNc2xNdjEycFdLcHE2OS8vdzMvRGNuS3lzOG84SG43MElLdi9Od2VOUnZOUTd0K3VkU3RPaEY5NGFQT1hKZkxDVlFBOG11aXVTWWtRUWdnaGhCQ1BNMmtXSWtRZHM5WC9rUGJqSWYxa1dYQmRFUjJYZ0o3U0FCZG5wMnFaYjgvR3Y4aktTTVBFMUx4YTVydGJkbVlHMXk1RW90RFRvNzdkdldOV3F5dS9UOTJCbmV0SnY1Mk1uYU5ybWNjTkRJeFFxMVhhcXNUTTlOdGN2UkJCOEo3TlJJUUc4K1NMNzJCcWJsSGltb1NiMFN6NDVqM3EyVHJ3eW9mZm82OWYrQ015TnllYndPM3JLaDBqd0lEUms4c2N6OG5PSW1qWFJneU5UZWczNHVreXp3blp0NVdMa1dHNE5tcEt0LzVQVk9uKzkrTHE0b3hDVDBsTVhDS3V6bmJWUG45WnNyTnpBWEJ5a09YdFFnZ2hoQkJDNklJa0FvV29RM0x6Vk96YWZ4U0E5cTA4cFVsSUhYTG13alZhZW50VnkxeFJsODl6OXRSUmJPeWQ2RDV3cEhiODIvZWVxL1JjWTU5OUEzZXYxcVhHejRVZm82Q2dnR1krN1RBeU5ubWdlTzkyOXVRUmJrWmZvMFdIYnJnMjlpanpIQU5EUStEZkpLT1poUld2Zi9aL3JGODZsMk1IZHZIajdGZDQrNnZmTURXMzFGNWpZK2VFVlQxYnJsMklaTk9LK1l5ZStob0FlYm5aK0c5WVhxVll5MHNFbmdrN2pGcXRvbU9uZ2VpVjB3RjY3SE52OHYzN0w3SmozVkxhZCt1SHNhbFpsV0s0bDFZKzNrUmV1UHJJRW9IRnBER0lFRUlJSVlRUXVpR0pRQ0hxa1AzQllXUmtaZ013YkVBM0hVY2pxdE9ONkhnYU5xaWU1WlJiVmkwRVlNVEVsMUVxRGJUakNYSFJsWjRyTjZmc2ZRQlBod1lCMEtwajllMXBXR3ozeHIvUTA5Tmo4TmhueWozSHdOQUloVUtCV3BXbkhWTWFHUExraXpOeGJ0Q0UyOG1KSlpLQUFIcjYrano5OGl6bWZQUXloL1pzb2JGbkM5cjY5c2JDcWo0L0xDOWNVcHlkbGNHTkt4ZndiTkd1eExWcXRZcmczWnZadTNrbFdSbnBPRGczS0RjSkNCQjJhQjhBSGYwR3NITCtmOHM5ejh6Q0VoTVRNLzc1YzI2NTU3VHMySjJXSGFyMlBEZHdjeVU2NWxhVnJoVkNDQ0dFRUVMVVBwSUlGS0lPMlZ5MExOamEwcHh1blZycU9CcFJuYUppYjlHdlQ3djduM2dmcDBPRHVIbytBcS9XbmZCcDV3dEFmcjRhZlgybE50bDF0M2NtRHdBbzkvamRzakxTaUR3UkFzQ2V6YXZZdjZQMHN0cW1YbTBZOCt6cnBjYnY1MHpZWWFJdW42TlR6MEU0dURRRVFKV1hpNEdoVWFsekRZMk1VZWZsbFJqVGFEUzA2ZEtUbE1RRXdvOGRCS0JWeHg3YTQ3YU9MZ3dlOXl5Yi8xckF1ajkreHJXeFI0bmx4M3MyclNSdyt6cWFORy9KNEhIUDBzakRoN0NRQUhhdVhVSnlZankyRHM0OE1XazY3YnIyUVZGTzFWdlNyVGpPaFIvRHlhMEpEZHliYzZJb0tWaWUyeVJ5TStaNnVjYzdnY2F0QUFBZ0FFbEVRVlJ0SFZ5cW5naDBkV0hmL3NncVhTdUVFRUlJSVlTb2ZTUVJLRVFkY1RVcWpqUG5DemZpSDlTN3MzVGtyR05pNGhKeGRYRitvRGx5YzdMWnVPdzNEQXlOR1BWTTRiTFgxS1JiL1BMcDYvUWVOaDYvUWFPckkxU09CKzhsWDYwR0lDVXh2c3h6N0J4ZEtqMXZRWDQrMjFZdnh0REltRUZGMVlBUm9jR3MrK05uaGozMUVoMTY5Q2NySTQzVXBBUlNreE5RNk9tUm5aM0pxZ1hma3BKMGk5U2tCRzZuSkdwaks0ekR0VVFpRUtESHdGR2NQQnlBS2s5Vm9xSVFZTmlFRjNGdDJKUWQ2NVl5Nzh1M3NheG5RMXBLRXZWdEhSai93a3c2ZE85WDdsTGZZaUY3dDZMUmFPamVmd1JROFFUcncrRHE0a3hNWEtMTzdpK0VFRUlJSVlSNHRDUVJLRVFkc1hsWHNQYmpJZjI3NkRBUzhUQmtabVZqWWZGZ2pUMjJydm9mdDFNU0dmNzBOT3JiT2dDd2NmbHZwTjlPeHRESXVEckNSS1BSY0NSZ093RFB2ZjBsM20wN2x6aCs4bkFnSytiOUIxTXp5N0l1djZlZzNadUlqN25Pb0xIUFlHbGRuNEtDQW5hc1cwcEcrbTJTRXVMNDRQbmhxUEp5UzExM1BIZ3ZSc1ltV052WTQrSGRGaXNiTytyWjJHTmQzdzRiKzlLTlRCUUtCYys4K1RubUZsYmFwSjcvUHlYM0NHelRwUmVoQi8xSlMwa0N3TWJCaGRTa1crelp0Rko3anBtRlpha21IOWxaR1J6WnZ3T0E5dDM3VmZvNXFHNldGaFprRm0wbklJUVFRZ2doaEtqN0pCRW9SQjJRazVQTDd2M0hBR2pUd2dNM1ozc2RSeVNxVzFaV0xxWW1WVys2RVhIOEVDSDd0dExJMHdlL1FhUEp6MWNUY2Z3UUVjY1A0ZDY4RloxN0RhNldPTStjQ09GbXpIVnNIWnp4YXRPcDFQSEUrQmlnY0FudTNVNGMyb2Urdmo2dE8vY3NkU3pwVmh3NzF5M0YxdEdGWGtQSGthOVdjM2ovZHVKanJ1UGR0alBkK3ovQjViT25DaE44UmY5MnJmK1RyTXgwUHY5dGJhVzdJMXRhbCt4cWU3OW1JUmNqVDNBeDhrU0pNVHNuMTFLSndNRHQ2OGpPeWdBSzl5d3M5c1A3TDk1eitXOTVIclNhME5URWhLenMwc2xUSVlRUVFnZ2hSTjBraVVBaDZvQ0FReWZKekM1czJqQjhRRmNkUnlNcVNxMHVJRDR4aFlURVpGSlMwMG01bmNIdHRBeFMwekxKeXM1QnBWYWpVcWxScWZMSnpNN0cxTVMweXZjS1BWaVlNSXE2ZEpiM3BnNUNvOUVBaGZ2b2pYL3g3WEwzczZ1c1BadFhBZEJ6eUxneTU3eHg1UUlBVG02TlM0d1hGT1N6ZHZGUHFQSnl1WG9oa3VGUHY0Uysvcjgvb2s0ZkN5SXZONGZraEp0OCtQeHdDZ29LZ01LbUlFOU1tbzZaaFJYVFA1cFRZczZRdlZ2SVNFc3QwUkNsUE52WC9LRnRjRkpzMW5kL2xQamN6c20xMU5nN2t3ZVVPMzYzalBUYkhOeTFvY3o3dCs3U2k4WXBqMzZKcm9tcENlbVpXZlFlL2NZanY3Y1FRZ2doaEJEaTBaTkVvQkIxd002QUl3QllXcGpSbzNNckhVY2o3cVpTcWJrYUZjZUZLemU0ZERXYTZOZ0VZdU9UaUU5STBTYTA3dWRCODNSdHUvYWhvQ0FmVXpOTGpFM05PQmtTUUViNmJZWk5lQkViK3dmYmU3RFkyWk5IdUhIbFBOWTJkblR5RzFqcXVFYWo0ZnFsTXdBMGJPcFY0cGllbmo0dnZQTVZmLzdmRndUNWJ5VDY2Z1dtdlBZeGx2VnNBR2pXcWozblR4L0gzTW9hVTFOenpvV0hrblFybHI0am5pcHplUytBbVlVMUFPbHBxZHFsMEZEWUhDVTU0U2FKOGJFa3hjZmk3dFdLdE5Ta0tuVk5yb3h0Znk4aU42ZnNaYmo5UjA1OHFQZStGNFZDUTJzZmowZHlyNU1SRngvSmZZUVFRZ2doaEJCbGswU2dFTFZjWEh3UzRaR1hBUmpVdXhNR0J2S3kxcldVMUhST1JWN2laT1JGSXM5ZjUycFVMUG41RlV2NGxVZFBUNStzN0N3c0xTeXFkSDNyVG42MDd1UUhGTzdURitTL2tlYXRPdUxiZDlnRHhWVXNYNjFtMDE4TEFCZ3dhZ3A2K3ZvRTc5NUVoeDRETURJdVhOSWNkZmtzR1dtcE9MbzJ3dHpTdXRRYzdsNnRlZjJ6dVN6K1lUYlhMcDdocDQ5bk1QWDFqMm5rNllPVFd4T212ZjlmQU9KdVhDRWtZQnVPTGczcFBYUjhtZkdvVlhrWUZTMmxQckJqUFFVRitTVEd4NUo0TTRiVXBGc2xFckREbjU3R2hKZmVaY0pMN3dMdzdYdlBsWmtVVElpTExyUFNyN3p4TzEwK0Y4NnhBN3RvMk5TTHJJeDBFbTQrM0tSalJXVm5aV051YXNaUFg3ejZTTzczNStxZExGMjk0NUhjU3dnaGhCQkNDRkdhWkF5RXFPVjI3VCtxL1hod1gya1NvZ3NxbFpxd2lJdUVISXNnTE9JUzE2TnZWdmhhT3h0ckhPM3JVOC9hZ25wVzVsaGJXbUJ0Wlk2cHFUR0dTaVVHQm9YL3Z2MTFKVm5aMlZWT0JCWkx1Qm5OdWo5K3d0elNtaWRmZXFmYWxnUUg3bGhINHMwWW5CdTYwOUZ2QUFkMnJHZkxxdDg1dUdzRGsxK2RqVXVqcG9TRjdBZWdSZnZ5bDYvYk9qanoycWUvc09TblQ3bDZJWUw1WDcvTDZLbXYwcm4zRUtDd2MvRHEvODBCallieEw3NkR2ckx3eDlqbHM2Y0lDd2tnTVQ2R3hQaFliaWNuYXBjL0IvbHZCQXIzNUxPeGM2UjU2MDdZT2poajYrQ0NyWU16emczZEsvUVlUYzB0Nlg3WG5uLytHNWFYTzM2blhldi9SRjlmeWRqbjNtRFozSzlLemEyclBRS3pzck14TlRGNm9EbUVFRUlJSVlRUXRZY2tBb1dveFRRYURic0RRd0h3ZEhlamtadWpqaU42ZkdUbDVCSjBKSnhEeHlJNEduYUc3T3k4Y3M5VktCUzRPZHZqMGNRVmp5YXVOSEJ4d05uUkJpZDdHd3dONzc5L0hZQzFwVG5wNlJrNDJsZTlFVXgyVmdaTGYvcU0zSnhzcHJ6Mk1SWlc5YW84MTkzU1VwTlJLQlNNbWpJRGhVSkJsejVEaWJsK2lST0g5akgzOHpjWVBQNDVRb04yQTRYTGxPL0YxTnlDYWUvL2w1WHp2eVg4MkVGVXFuK2ZXLzhOeTRtK2VwSGVROGZUd0wyWmRqenBWaHlIQTdhanIxUmlZKzlVMUtoRXdabXd3M1RvMForQm82ZGdiV092VFh4R0hqOUVRdy92TWlzVHkyTm1ZY21BMFpOTGpQbHZXRjd1K0oyYXQrcUlkNXN1T0xrMUtYTnVYZTBSbUphZWpwbFoxWnZRQ0NHRUVFSUlJV29YU1FRS1VZdEZuTDFDN00zQzVNR0FYaDExSEUzZHA5Rm9PSHZ4T3R0Mmg3QXZPSXljbkxLN3JSb2JHZExDcXdsdFczalEwcXNKVFJ1NVltSmlXT2E1RmVYaVpFdDBUQ3dlN21Vbmt1NUhyY3JqejE4K0p6NDJDdDgrdzFBYUdISmsvdzRTNHFLNUZSZUZnYUV4azEvOXFNcnhEUmcxQ1gybGtzYWVMUUF3TWpiaDZWZmV4OE9uTGV1WHptWEx5b1VBTlBWdWpZTnpnL3ZPcHpRd1pQSnJzemx4YUIvdHUvVUY0TnlwWSt6ZHZBb250eWIwZmVKcDRtNWNKVDRtaXZpWWEzaTJhTStIUHkybjNoM0p2b1NiMFp3Sk8weE9kaGIxN3RnajhHSmtHSC9PL1JMcituYTg5KzJpRXQxN0g1WnUvWi9BME1pNDNPTzYyaU13T2lZV0Z5ZGJuZHhiQ0NHRUVFSUk4ZWhKSWxDSVdxeTRTWWkrdmg1OXVyZlhjVFIxVjFwR0pyc0RROW02TzRSclVYRmxudVBleUlYdW5WclNzWTBYbmszZE1GRHFWMnNNRFp6dGlZcU9xZkwxSVh1M2N1bk1xY0tQOTIwbFpOL1dFc2VMazIxVlpXcHV5ZkNuWGlvMTN0RnZJR1lXMXZ6eDQ4Y0E5QjN4ZElYblZDZ1Uycmp5Y25OWS91dFhhRFFha2hQaStIamFLTzNTWDRDV0hYdVVhQWdDWU92Z2dxbTVCZGN1UktMUmFGQW9GRnk5RU1IU256OURVMURBMENlZnIxUVM4RUgyQ0N6ZUo3RTgvdjhzSi8xMmNvVmpBYkN3cWwrcUVyR3lvcUpqYU9CYzlTcFRJWVFRUWdnaFJPMGlpVUFoYXFtYzNEejJCNThFb0hNN2IrcFptZXM0b3JwRm85Rnc2c3dsdHUwK1RHRElTVlFxZGFselducTcwN05MYTdwMWFvbWpmZjJIR28rYnF3T2g0VGVxZkwxTEl3K1VTZ05zSFYxd2NHNkFuWk1yOXM0TnNITjB3YzdKRFdNVDAycU10cVFqK3d1YlF6UnYzUkVQbjdaVm1zUFF5QmdEUXlOeWM3SXhOaldqWVZNdjdKMGJZTy9zaHIxVEF4eGNTbGNaS2hRS21qUnZSVVJvTUxIWEw1T2FuTUNLZVYralZ1VXgvc1dadE83Y3MxSXhQTWdlZ2ZjVGRqaWcwbDJMN1p4Y0h6d1JlQ09hRHEzY0htZ09JWVFRUWdnaFJPMGhpVUFoYXFtZ0krRmtGUzFOSGRCVGxnVlhsd0tOaG9DZ01KYXQyVWxVVEh5cDQxWVdaZ3p1MDRVaC9idmc5Z2dycWJ3OUc3SGs3Nm8zaG1qY3JBVmZMOTZDbnA1ZU5VWjFmNEU3MWhONTRoQ0dSc2FNbnZyYUE4MDE0K01mc2JTMnVXOTEzWjE4Mm5ZaElqU1l2My8vZ1p2UlY5SFhWekw1MWRtMDZ0U0Q3TXdNVGh6YVMxdmZQcGlhMzc4SlMwWDNDTlJvTkpWT0JCYXJhUE9QKzFVZ1ZsUjQ1Qm1tanZXcmxybUVFRUlJSVlRUU5aOGtBb1dvcFhZR0ZIWUxOamN6d2JlRGo0NmpxZjAwR2cxQlIwN3p4NnB0WEx0UnV1dHZ1NWFlREIvUWxXNmRXbUpnOE9pL2RibzYyVkdnVmhFVEc0ZUxzMU9scjFjb0ZLVTZCS3ZWS3FLdlhPRHFoUWlTYnNVeDlyazNxeXRjQUU0ZFBjRFdWYjhETVBxWjE2aHY5MkROYk93Y1hjc2N6MGkvVFZKOERBMmJlcGM2NXVEU0VJQzRHMWV3cW1mTGxOYy9wbUZUTHdBU2JzYXdZZGs4cmw2SVpOS01EeDhvdHF5TWRCUUtCVVltcGx3NlUxaXBhMmhZL3A2QU5VRjBUQ3lhQXJYc0VTaUVFRUlJSWNSalJCS0JRdFJDQ1VtcG5BaS9BRUR2YnUwcTNIbFdsS2JSYURnYWRwYkZLN2R6OFVySnBiZjFyTXdMcS8vNitlbzhXYUpRS0dqWHlwUGpKOE9ybEFpRXdvVFo5WXRudUhZaGttc1h6M0RqeW5uVWFoVkFoUnA0Vk1hSlEvdjQrL2Z2MFdnMDlCd3lsZzdkKzFmYjNNbUo4VnkvRU1tVjh4RmNPUmRPZkd3VW5pM2E4ZEtzLzJyUHljN0tZTy9tVlJ6Y3VVRTcxcTVySDIwU0VDQXh2bkRQUlVmWFJ0cXhxeGNpU0UxSzBNNWhZbHF4SmZlblE0Tll1L2luRW1OTmZkcFUrckU5U2lkT2hkT3VsV2VwQkxFUVFnZ2hoQkNpN3BKRW9CQzEwTzdBVUcyamhJRzlPdWs0bXRvcjdQUkZGcTNjeHBuelYwdU1POWpWWThyNHdmVHYyYUhhbTM0OENOOE9QbXpkRzhTSUlRTXJmZTJLZVY5ejh2RCtFbVBXTnZZMDlXcE5rK1l0Y2ZkcVhTMHhhalFhL1A5WnhwNU5LOUZvTkhUcFBZUmhFMTU4NEhrdm5UbEY4TzVOWEw5MGhyVFVmNXRxbUpwYjBxSjlWOXI2OWdZZ0t5T040RDFiT0xCalBkbFpHVmhZMWFQZkUwK3pmYzBmQk81Y2oyZkxkbmo0dEFNZ051b3lBRzVOUEFHNGZQWVVpK2Q4VEg1UmN2U3YzNzVoNnV1ZllHQm9STHV1ZmJDc1oxTXFybW52L3hkREkyT01UYzFwM2NtdktMR3F3S1dSTzMyR1BmbkFqL3RoQ2pnUXpJaiswbVJJQ0NHRUVFS0l4NGtrQW9Xb1pUUWFEYnVLbGdXN09OcmczYXloamlPcWZTNWRqV2Jla28yY2pMaFlZcnkrdFNXVHhnNWdXSDlmblN6L3ZSL2ZEajdNV2JDYXhLUmtiRzBxMTV6RXdhVWhaaFpXZVBpMHdjTzdMVTE5Mm1Kai8yOWxZVVgybkN2dm5DZGZlb2VPUFFhUUdCL0w2di85d05YekVRRDBlK0pwQm8xOXBsSnhsa2VWbDhQcDBDQk16TXhwMGI0ckhqNXRjZmRxallOTFF4UUtCVEhYTHJGK3lmOFJHclFiVlY0dUJvWkc5QjQ2bnI0am5zTFkxQXdqRTFQK1h2ZzlmL3o0S1NNbnZVS1Q1cTA0ZVRnUWZYMGxqVHg4dUhUbUZJdm56RWF0eXVQcGwyZHg4VXdZUndOM01lZWpsK2s5ZER5RHhqMkxkYjNTVmFIRlNVV0F5YS9OMW42Y242OG1YNjBtT3pNRGZhVVNRNk9LTFJOZXYrU1hCMyt5S2lBaEtZbUxseS9oKzhHVVIzSS9JWVFRUWdnaFJNMVE4OTdwQ2lIdTZmeWxLRzBUaS82OU9zbXl2a3JJelZPeGJQVk8vdDYwajRLQ0F1MjRwYmtaRTBiM1pkVGdIaGdiR2Vvd3duc3pORFNnVjljMitPL2J6OVBqUmxmcTJ0NUR4OUh2aWFmTC9YcXhjeXA3LzcyS01ERXhBMkROb2psY1BSK0JxYmtGNDU1L2k1WWR1bGQ1enJ0NStMVGxqUzkreGJXUlI2bkhjQzc4R0l1Ky93Z283QzdzTjJnMHZZYU1LMUhCMTZGN2Z6TFRiclAxNy8reDlvK2Z0ZVB0dXZiQnlOaUV3d0ZiVWVYbE1tanNNN1R0Mm9kV25Rb2JhQndOM0ZWaXlhOUNvVUJQWHg4OVBYMzA5ZlcxSHhjVUZKQ3ZWcEd2VnBPZnI5Wlc3QUpNbXZFUmJicFVyRU54eUw1dGxYOXlxc0IvNzM1NityYXBrUWx2SVlRUVFnZ2h4TU1qN3dDRXFHV0txd0VCK3Z0MTBHRWt0VXZZNll2TW1iK0ttSnRKMmpGVFl5UEdQOUdIc2NON1lXWmFzeHM3RkJ2V3Z5dWZmUDhuVDQ1K0FuMzlpaTliVmhyY084RTU2N3MvSGpRMG5wcjJIcnZXTDJQSWs4OWphVjI1aXNYN1VSb1k0dGJZczh4anpWdDFwTS93Q1poYld0UFJiMEM1Ky9yMUhES1doaDdlSE55MWdWdXhOM0J1MEppUlUyWUEwR3ZJZURTYXdpcEdBSDJsa3ZFdnpLUmJ2eWNJT3h4QVhOUlZzakxTVUtueUNwTjlhaFZxdFFxMXVyRHlEMFhoTlVvRFEyMWpGb1ZDZ1ZKcGdIZmJ6aVhpME5mVEw5Vzl1WGpzdXo5M1Z1ajVlRy9xSVBUMXFyWnNYWjJmejRZdDIvanl2V2VxZEwwUVFnZ2hoQkNpOWxLb002OW83bithRUtJbVVLbnpHZlBzYk5JenMyanA3YzcvZmZXNnJrT3E4ZEl5TWxtd2RCTTc5aDNSamlrVUNrWU42Y0dVOFlPd3NqRFRZWFJWODk0WEMralR1ejlEQi9iVGRTaDFTbjYrR24zOXV2LzNzVzI3ZGhPd2Z3L2Zmdnp5STcvM242dDNzblQxRGdMK2VUUkxvSVVRUWdnaGhCQWwxZjEzUEVMVUlhRW56NUdlbVFYQXdGNGRkUnhOemFiUmFBZ0lEdVBYeGV0SnVaMmhIVy9Vd0luM3BqK0ZsMmZ0M1Z0eDhyZ0JmUGZiV2diMzcxT3Fza3hVM2VPUUJDd29LT0N2TmV1Wk5YMjhya01SUWdnaGhCQkM2RURkZjljalJCMnk5K0J4b0hpdnVMWTZqcWJtU2toTzVjZjVxemw4L0l4MnpFQ3B6K1R4QTVrd3NsK042Z1JjRlMyOW11RGlZTTNhalp0NWN2UklYWWNqYXBHMUd6Ymo0bUJOQzYvR3VnNUZDQ0dFRUVJSW9RTlNTaUpFTFpHVG0wZndzY0p1ckw0ZGZHck5ubmFQMnZGVDUzbnhyZTlLSkFGYmVEWG1meisreCtTeEEydDlFckRZYTgrUFljWGZhMGxNU3RaMUtLS1dTRXhLWXNYcXRiejJ3bGhkaHlLRUVFSUlJWVRRRWFrSUZLS1dPSHo4RERrNXVRRDBsbXJBVWdvS0NsaTJkaGZMMXV6U2RtdzFNVEhrcGNsUE1HSmdOL1RxV0hkbEZ5ZGJSZzdxeGsvekZ2Q2ZUejdVZFRpaUZ2aHAza0pHRGU2T2k2UE4vVThXUWdnaGhCQkMxRWxTRVNoRUxiRXZxSEJac0ltSklaM2JlK3M0bXBvbE5TMkQ5NzVjd0orcmQycVRnQjNiZUxIMGw0OFlPYWg3blVzQ0ZwczRwajgzYjhhd1lldDJYWWNpYXJnTlc3Wng4MllNVDQrV0JqTkNDQ0dFRUVJOHpxUWlVSWhhSURNN1I3dlV0V3VIbGhnYkdlbzRvcG9qNHV4VnZwaXpsSVRrVktDd0kvQ3pUdzFoNHBqK2RUWUJXTXpBUU1tbjd6ekxhKy8vUkF1djVuaTROOUYxU0tJR3VuajVDa3VYcjJUdWY5L0N3RUIrN0FzaGhCQkNDUEU0azRwQUlXcUI0S09uVWFuVUFQVHAzazdIMGRRTUdvMkdOWnNEZVBPVC85TW1BYTBzelBqKzArbE1IanVnemljQmk3azQydkRtdEhGOCtQbC9TRWhNMG5VNG9vWkpTRXppZzgrKzRzMXA0MlJKOEIzQ2pod2g5c2FOYXAwek15TURWVjdlUGM5SlQwc2pNeVBqbnVjOENxa3BLVnk3ZEVuWFlUeFNzVGR1Y1ByRWlYdWVrNTZXUmx4MDlDT0s2TkVKUFhTbzJyL2VBUzZkTzhleDRHRHk4L08xWXdVRkJXei81eDkyYmRxa3JkQ3ZMbkhSMFp3TkR5Y3ZON2RhNTYyS212NDlwTHFmZXlHRUVIV0xsQVlJVVF2c08xajQ1c1hNMUppT2JacnJPQnJkeTh6TzRkdi9XOG5CSTZlMFk5NmVqZmowbldleHQ3WFdZV1M2NGVmYm1wc0p5Y3o4OEJQbXpma1dDd3R6WFlja2FvRDA5QXplL3ZBVHhnenRqcDl2YTEySFUyUGNUa2xoN2JKbDJEazQ4T2JISDZPb3BqOGErRy9lVEdod01LOTkrQ0dPTGk1bG52UFZ1KzlpNStEQU8xOThjYys1em9hSEUzWGxDZ05IbHU0S3ZtdlRwbnRlNjlhb0VkNnQ3LzMvZS8zeTVWeUlqR1RHckZrMGFGSnpLb2t6MHRMWXQzMDcvVWVNd01UVUZJQjh0WnJzckN4VUtoVjVlWG1vY25QSnpjMGxOeWVIbk94c3NyT3p5YzdNSkRNamc0ejBkUFQxOVpudzNIT2w1ajU4NEFCSERoemcyNFVMeTczL1g3Ly9Uc0xObTd6NndRZlVzN2wzNGp6aDVzMXlqMW5WcTRlaGtSRlptWmxrcHFlWGZaSkNnWjJEd3ozdlVWM1cvdmtuL1lZTnc5bk5qZVRFUlBMVjZrclBZZWZvV0dvczBOK2ZwRnUzNk5pdG0zWnM2NW8xSE5xL24yZG16S2pTYXlzeFBwNHJGeS9Tc1Z1M1V0Y0g3OXZIc2VCZzN2M2lDMndmMFhOWGxwcitQZVIyYWlwLy9mNDczZnIwb1hXSERxV09helFhY25Oenljbk9KaWNyaSt5aWYxbkZyNk8wTk5MVDB1all0U3Z1elF0LzU3d1pHMXVoeDZCVUtqRTJNZUhxeFl2bG50T3kzYjkvMEs1TnJ5TWhoS2hMSkJFb1JBMlhscDVKNktsekFQVG8zUHF4WDlxWGxKTEcrMTh0NU5MVmY2czJSZy8xNCtXcEkrdE1SK0NxR0QraU44a3BhY3o4NkZQbS9PZHpTUVkrNXRMVE01ajUwYWY0dHZWay9JamV1ZzZuUnRtL2F4ZjVhalZEeDQ3VnZvRmZ0MnhaaGE5djFMUXBIYnAyTFRWKzd2UnBqSXlOc1hkeWV1QVlRd0lET1I4UmdZR2hJWDJHRENseGJOLzJlKzhKMnRuUDc1Nkp3S0M5ZTdrUUdZbXpteHNwU1Vta0pOMi9rdGpHM2g3WGhnMHJGdndEeU12TDQwaFFFSm1abVR6MS9QTUFYTDl5aFlWejVwUjdqYjVTaVltSkNhYm01cGdWL1V0UFM4UEMwckxTOXg4emVUSy9mUFVWeStiUDU3VVBQMFJQcit5Rk13VUZCZnp3NmFmbHp2UE1qQmw0dFdyRjBZTUgyYkZoUTVubjZPbnA4YzM4K1pXTzhVRXRuVGVQK0FvbWRlNTBkd0kxS3pPVFMyZlAwbnZ3WU8xWW9MOC93UUVCQUN6NTlkZFNjelR4OUdUYXpKbjN2RS9Rdm4yRTdOL1A4WkFReGs2ZVhDSUJXVnpsVmwySnQ2cXE2ZDlEVEUxTnljcklZTU5mZjlISTNSMnJldlhRYURSOC8vSEhwS1dtb2xLcHlyMVdUMDhQWXhNVFRNek1jRy9XRFBlaThaOCsvN3hDOTdheHMyUFV4SW1zdUVmQ3ZmaHJxVGEvam9RUW9yWjd2RE1LUXRRQ0J3NmZJaisvQUlEZTNSL3Zic0ZSc2JlWTljVjhidDVLQnNEWTJJaDNwMCtRNWRKRlhwb3lndjh0MjhMMG1iUDQ4ZXN2c0xPVnBhQ1BvNFRFSk43KzhCTjgyM3J5NHBUaHVnNm5Sa2xPVE9USXdZTjR0V3FGcC9lL1RaZU9CUWRYZUk2Q2dvSlNiK0pqYjl3Z05UbVpqdDI2bFpzOHFveEpMNzNFd2g5L1pOZW1UVmhhVzJ2dlY1d0k2ZFNqQjJNbVRTcDEzYXhwMCs0NTc0VXpaOWkyYnAwMjVwV0xGbFVvbnM1K2ZvOGtFVmpmMXBhK1E0YXdhOU1tV3JWdmowK2JOcmcyYk1oVHp6OVBlbG9henE2dUdCa2JvNmV2VDhTSkU3VHYyaFViT3p1Z3FIUDgvUGwwOXZPcmNCSnc5NVl0cGNic25aeFFLcFhzM2JhdDFMSCt3MHUrbnA2WU1JR3V2ZjlOdENmZHVzVjNIMzljNGh5bFVzbC81czByTVhiQTM3L2N4TWJEOW5aUjRpVm83MTYyckZsVGJvVmtaa1lHWDh5Y3lZVG5ucU50NTg2bGpvZUhocUxSYUdqWHBRc0FCM2J2WnZ2NjlmUWFOSWdPdnI0bHp0MjFhUk1SWVdGMDZ0Nzl2dkU5TVdFQ2RnNE83UGpuSDM3KzhrdjZEeCtPMzRBQjZPbnBVVkJRK0x1UW9ocGVZMVZWRzc2SEdCZ2E4dFR6enpQdjIyOVp0MndaejcveEJncUZBdDlldmNqSnpzYll4RVQ3NzFoUUVPY2pJM24vNjY4eE1UUER5TWlvekVUckc3Tm5hejlPU1VwaTJmejV2REY3TnI5ODlSVlRYbmxGVzBHclZDcXhzYk5qOXZmZmw1b2phTThlOXUvYVZXcThOcjZPaEJDaXRwTkVvQkExM0w2Z3dtWEJsaFptdEd2WlRNZlI2TTdaQzlkNS96OExTVXZQQk1EVjJZNnYzbitCaHE2bGx5czlydlFVQ3FaTkhVRzllZ0c4OHRhN2ZQUFpiR2tnOHBpNWVQa0tIM3oyRldPSDltRGNpRjY2RHFmRzJiRmhBd3BnK0xoeEFPVG01R0JrYkZ4bU1tVFd0R2tWV3NZTGNPTHdZUURTVWxPMWliWTdEUjA3dGxKeEdob1o4Y3lNR2N6OXozODRHeDZ1VFJxazNiNE5nTEdKU2FYbUE3aHk0UUxMNXMvSDNOS1NySXdNbXJWb3djUVhYMFJmV2Zhdmd1Y2pJMW0xYUZGaEFxRm56MHJmcjZyOEJnemdXSEF3RzFldHd0UEhCME1qSTdLenN2RGZ2Sm5YUC9vSU93Y0hjbk55Q0FrTUpETWpnMUVUSndKdyt2aHh6b2FIbDBnb1JGMjVRdFRWcXdEY2pJa0JDaE5nQU4zNzltWFAxcTNseG5IOTh1VlNZM2NuQW11eTFPUmt6cHo2ZC91TUc5ZXVjYWlvV3UvTzU2aDQ3RzU1OTltcjd2Q0JBN2czYTBaOVcxdTJyVnZIZ2QyNzhldmZuOEdqUnBVNEwzRFhMaUxDd2hnOWNXS1pDY1c3S1JRS3V2WHBnNGVYRnlzWExXTEhoZzJjRFEvbnBiZmYxaVlDcXlQWlhsVzE1WHVJUzhPRzlCbzBpTDNidG5IaThHSGFkZWxDajM2bHU4YWZqNGdBdU85U2VHYzNOKzNIQmdZR0pjYnNIUjFMTFIwdkt4bHZhR3hjcWNjZ2hCRGk0WkZFb0JBMVdGSktHaWNqQ2pkMDcrbmJHcVh5OGV6dkV4SWF5ZWMvTENFM3IzQTVTM09QaHZ4MzlqU3NMTXgwSEZuTk5INUVieHp0NmpQemc5azhPM2tpbzRZUDFYVkk0aEg0Wi9NMmxxNVl5VnZUeHNtZWdHVzRjT1lNNGFHaDlCczJEQnQ3ZXpMUzB2amgwMC9wMUtNSFEwYVBydks4K1dxMTlrMzgrY2hJemtkR2xqcW5zbS9pb2ZDTjlNdnZ2b3QxL2ZyYXNWTkhqd0xnMHFCQnVkZHBpcElsZHpvYkhzN0tSWXN3TXpkbjJzeVp4RVJGc1dyUkloYjg4QU5QdmZBQzlXMXR0ZWZtWkdlemMrTkdEZ2NHWW10dno5UVpNeDdwSGx4S3BaSlJUejhOQ29VMjRkQ3VTeGYyNzl6Sm1xVkxtZjdlZXhnWkc5TzlYei8yYmR0Ry8rSERNVFUzWjgrMmJUVHo4U2xScFhVK01ySlVzbS9MbWpWQVlTSVFDcXNkUnhjbEU4dnp6MTkvY2VUQWdWTGpHV2xwSmZZNFMwbE9MbldPaHRMN29HVThnb1l4OFhGeGJQcjdiKzNuNXlNaXRFbWZPeE9CWVVlT2xIbDlmaGxmUjhXdVhiNU1YSFEwRTE5NmlUVkxsM0t5Nk92eXdPN2RITmk5dTh4cjFxOVl3Zm9WSzdTZlAvM0NDN1R1MkZIN3VWcXRScFdYcDkwYjB0N0ppVmZmZjUvTnExZGphR1NFdmxLcFRRU1dsN3grMkdyYjk1QytRNGFRbTVPRGQ1czI1VFpZS1g1T3l6dXVORERRVm1PcWk1WVVGeWVKaTYvSnk4dlRmbHg4Zm1YVTVOZVJFRUxVVlpJSUZLSUdDengwVXJzVXJIZTN4M1A1Ni9hOWg1a3pmN1gybDlWT2JiMzQvTjFuTVRZMjBuRmtOWnVmYjJ2Y0c3bncrWnlsaElhZDRxMFowN0M5ejEvOFJlMlVtSlRFVC9NV2N2Tm1ETC8rOXkzcERseUczSndjTnZ6MUYvWk9UdG85emJhdFgwOTJWaFpOUEQwZmFPNklzREF5TXpJWU1HSUVmWWVXVExyUC9mcHJVc3Q0VTF0UmR5Ym9vcTlmWi9mV3JaaWFtZUhkcWxXWjV4dWJtQkI1OGlTbTV1Ym82ZW5Sc2wwN0V1TGpXYlZvRWZaT1Rqejc2cXZVczdHaHZxMHRwcSsvenNyRmkvbnhzOC9vT1hBZ25YcjBJRHcwbElDZE84bkt5S0JMejU0TUdUMGFRNk9xZmEvTlNFL240SjQ5ZUhwNzQ5NnNjdFhzbmo0K0pUNDNNalptK0pOUGtwMlZwVjIyMktWSER3d01EREEwTWlMeTVFbVNFeEtZT24xNmlldjZEaDFLNzBHREFOajA5OThjRFFyaVAyWHNYUWR3OWVKRkhKeWRNVFVyL0FOVFRGUVV4aVltMnFYSFpkbTdmVHQ3NzdOblk3NWFYZVkrYUErN3FxMlpqNCsyU20zV3RHbjBHemFzeklyR0dlKy9YK2IxeFV1RHkxSzhUNld0dlQzdXpacmg3T2JHdG5YcjZEOThlSW5tRkVjT0h1VGduajI4L3VHSDJxK2o3S3dzNW4zN2JhazV0NjlmejZuUVVJYVBIMCtib2dTaDBzQ0EwWk1tYVg4UEtpanFUcXl2LytqM0E2Nk4zMFAwbFVxR2p4L1AvN04zMzJGUm5Xa2Z4Nzh6OUY2a2lhaW9pQ0FDZHV5OVIwMk1KVWFUV0ZLTXBtMTZObVdUZlhmWFpFdDZqeWxxN0gybnZYSUFBQ0FBU1VSQlZMMmlxQ2lDRFZBUUM5aEY2V0toMTJIbS9RT1kwSnZBZ0xrLzE1VnJaODQ1YytZK0l6UEwvSGllNTRiYWx3MzQ0T1dYcTl3K2JlNWNCZ3diUnNTSkUyeGNzYUxLeDN6MXIzOXB0ODJjTjYvSzlROXIwcExmUjBJSThhQ1NJRkNJRnV6ZzBWTUEyRmhiNE92VnBaYWpIeXdhallaVm0vZng2NW8vZmprY043d2ZiNzR3NTA4N01ySysyclcxNDl1UC84S2FMUWRZc1BobG5uaHNKak9uVFpWZm5COFFhcldhalZ0M3NHcjlScVpOSE1JSHI4ejgwemNUcXM2dWpSdTVlL3MyZzBlTjRuUllHQmxwYVVTY09FR2ZnUVB4Nk5HandlZlZhRFFjMnJzWGZYMTkvSVlOcTdUdmRrb0tiY3RNcVlQaWY3ZTF2L3hDYno4L3VsVjQ3Z3RuejVJUUY2ZTkzN0Z6Wjl3OFBEaDI2QkI3dG02bElEK2Y2VTgrV1cwNE4ycmlSUGJ0M0VuUTNyMEF1SGJwZ2tlUEhnd2JONDVSa3laaFhHWnFYaGNQRDE3NzhFTisvK0VIRHV6YXBSMDVaMlZ0elpLMzNycnZic0lIZCsvbTZLRkRoQVlIODlIbm45ZDZmT21Jc0ZJR0JnYm9sNHdJQkRoMS9EalhMbDNDMmNWRmUvMmUzdDZrMzd1SFk5dTJ6Sm8vSDQxYVRXcHlNbTBjSEZBcWxkci80STkxNWNxZTg1WDMzOGZNM0p5ekVSR3MrK1VYdlB2MFlmYkNoYWhVS2xiLzlCT1pHUms4UEhzMm95ZE5Za0NGZjE4cmEydkdQZnh3dWRBak15T0RMYXRXY2ZmT0hmYnYzSW0xclMwK2Zmb3dkZlpzVnYvMEUvMkhES0gzZ0FGRWhZZHpvb29SaHJwUVcwQlVVVnhzckhaa0lVRGZRWU5RS0JUczNyUUpjMHZMY2xORU05TFRzV25UaG5abDFwZk1ybVlVVjQ5ZXZZZzVjNGExUC85TXhQSGpQUHJrazFqYjJBQi9OQWNwL2Zrd0tQTnYyRnhheTJkSWRSNmVQYnZLN2FmRHdyaHg3VnExK3p1NXVaVzcvKzRubjNBbk5aVWZQLzJVZHovNWhLWHZ2TU9pMTErbmpiMDlTNnNKbFd2eW9MeVBoQkNpdFpGdkRFSzBVTW1wZHpsL0lSYUFFWU42L3FuQ0c3Vkd3OWZMTnJGdDd4SHR0dGtQaitiWnA2YWcxSEczd05iR3dFQ2ZlWTlOWU15d3Zuejl5MmEyKys5bDdxenBqQjh6Q24wZGpLb1E5MDlWVkVUQWdZT3MzckNaZG83V2ZDdWpBR3RWT3FMNDZNR0QybWx1MXJhMlRLM215MjlkeFp3NVExSjhQQU9HRDhmY3dxTGN2dHUzYnBHWGw0ZFR1M2JsdHVmbTVIRDE0a1dpd3NNWk0za3lveDk2U0J0MG5JdU1MTmQwWU5qWXNiaDVlSkNkbFlXNnFJanBUenloSFMxVmxlSGp4ek44L1BoSzI4dE9XeXpJeitmNmxTdGNpWW5oL09uVDNFbE54Y2pZbUM3ZHVoRjc1UXJwYVduODlObG50Ty9VaVhZZE91RFVyaDIyZG5iWXRHbURtYmw1blVjSXVubDZjdXI0Y2J4NjlxelQ4VWNPSENpMzhQK0k4ZU9aV0ZKM2FIQ3dkcjI3cjVZdXJmVmM3Ly8zdjNWcUdPTGN2ajNCKy9iaHYyVUxuZDNkaTZja1V6dzkrYm5YWDJmRnQ5K3ljY1VLZlB2MVk4YVRUMm9mcDFRcWViZUtVVzBXbHBiTVc3S0VuUnMyRUhia0NCOTk5aG45QmcrbXNLQUFkeTh2dHE1Wnc4Vno1M2k4d3JUWTVwS1prVUhzbFN0NDkvNWpoc0ViMVhTRHJXN2tYc1gxNjhvMmxpZzd4Vk90Vm5QeDdGazZkK3RXYmtwbmJrNU9sYy9YMmQyZFYvLzJOL3kzYk9GNFVCQ2ZmL1FSVXg1N3JGeEFWRG9sVlY4SFFXQnIrUXdwYlFKVGF1Q0lFVHp5K09QbHBvT1hsUmdYeDQxcjE2cmRYNUdWalEzcGFXa1lHQnBpVlJMVVdsaGFhbTlEY2FoLzR2RGhTbys5V1dIZHpkYjZQaEpDaUFlQkJJRkN0RkRCeC85WTVQdlBOQzFZbzlIdzFiS05iTi83eDVmaHhmTWZZZGJVdXYyU0txcldycTBkbjd5L2lMTXgxMWkxYVIvTFY2L2prY21UR0RkNkJQWXlaYmhWU0wxemgzMkJRV3pkdVp0TzdSMTRlOGtzZW5oMjBuVlpyY0xrbVRPWjhNZ2ptSmlhc25QalJrS0RnM2xzd1lKeUkrVHFTNjFXczNmclZ2VDE5Ums1WVFLcXdzSnlBY1hWaXhjQktrMkxOVE0zNTVsWFgyWDVOOSt3ZitkTzRtL2NZUGJDaFJpYm1ERGpxYWVZOGRSVFFQbVJXbU1tVDBaUFR3OERROE5xMTNRcnk5UEhCMk1URTlScU5WY3ZYdVJXVWhMSkNRbkV4Y2FTa3BpSVdxM0d3TkFROSs3ZEdUTjVNajE2OWNMUXlJZ2lsWXFMNTg4VGMvWXNsNk9qdVhicFVybnpLaFFLbm43bEZicDZldFphUTNkZlgvNys1WmUxSGxlcWEvZnUycEN4N05wMjUwK2ZadHZhdFF3Yk83YmNPbW5CKy9heGUvUG1hcnZlMXVUZW5UdVltWnV6K2ZmZk9SMGVqbmZ2M3N4KyttbjB5Nnc5WjIxancrSTMzMlQxc21WRWhZZVRHQmZIdkNWTGFHTnZ6MThYTDY3VDg3ejd3Z3VWdHAwT0QrZDBlTGoyL2l2dnYxK3VFVU5UaWJ0K25kRGdZRnpkM01vRmdYYU9qaFRrNTVPWGwwZCtiaTU1ZVhuazVlYVNmdThlVUJ3NnBhYWtvRmFyaWI5eGcrdVhMeGVIUVNYN1N6azZPM01rTUxCY0oyWTlQVDJpbzZMS05TMnBpYUdSRVk4OC9qZ2VQWHF3WWNVSzltelpnbGZQbnRwMUF3c0tDakF3TUtpeXEyMVRheTJmSWUwN2RXTFVwRW5BSDFPNEt6NW5kYlZVVk4wZm9HOGxKVlVLTGNzcUxDZ29GMFpXOTN5dDhYMGtoQkFQQ2drQ2hXaWhnaytjQnNEZTFob3Zqei9IbDMyTlJzTjN5N2RwUTBBOVBTVnZ2elNYc2NQNjF2SklVVmZlbnAzNTl3ZlBjK2xxSEx2MkgyZkI4NXZvMnNXTmtjTUcwOXZYQjVkMnpyb3VVWlFSbjVCSVJOUVpEZ1VmNWZMVkt3d2YySk4vdkRVZjl5N3loYWMrU29PRU15ZFBjdUx3WWNaTW5uemY2M29kUFhpUWxLUWtobzBiaDVHeE1WLys2MTk0OU9qQmhHblQwTlBUNDF4RUJFcWxzc3IxOGF4dGJIait6VGRaL2VPUHhKdzV3OWNmZjh6OEpVc3FkZDRzcFZBb0NOaSt2YzYxdmZyaGh6aVptS0JVS2prY0VNRGxtQmlNVFV4bzE2RURveVpOb2xQWHJyaDI2VkpwWkpXZXZqN2RmWDNwN2x2Y2JDWXpJNFA0a3ZEdzlxMWJXTnZhMWlrRWJJaDJIVHBvbTZDVURRSXRyS3dZT21ZTUV5cDBvNjJQZ3Z4OHNqTXpBZmpzbzQrNGxaek1Zd3NXY0RvOG5HRmp4ekpwK3ZRcXd5VkRJeVBtTFZuQ3hoVXJpQXdONVVwTURIWU9Ec3hldUxESzU4blB5eU5nKzNZSzh2TVpObTRjQi8zOWFlL3F5dUJSbzZxdHJiWnVyZmNqTnllSDhDUEZJK3V2WHJ4SUx6OC9pb3FLV0wxc0diY1NFd0g0NitMRjJqWDRTaGthR1dGVUVuQnRYN2NPaFVLQmg3YzNObTNhWUdsdHplU1pNMW45MDAvbEh2TmF5ZnB0TjY5ZlorZUdEZHhKVGNYY3dvSVgzM21uM0NqUzY1Y3ZzM2ZyVmpyWHNHNmtoN2Mzci83dGI5eEpUZFcrZHdIeWMzTXhha0RIN01iUVdqNURPbmJ1VE1lU2FmMVZCWUhWaFc5VmJhOHVaRDhkRm9aTHlYUnZQVDA5YmlVbmx4c1JXS3AwZmNGU1p5TWlpQ29KN3hRS1JhdDVId2toeElOSWdrQWhXcUE3OXpMK21CWThwT2VmWWpxc1JxUGg1MVc3MkxRekNDaWUwdnFQdDUvR3IzZjNtaDhvR3NTOVMzdGU2OUtlRnhkTzQ4U3BhSTZkUE1tSzFXdFFLUFh4OGVwT2gvWXVkSEJwaDBzN1p5d3RMREExTWNIRTFBUURIWFZyZkZBVnFsVGs1dVNTazV0TFJtWW04UW1KM0l4UDRHWmNQR2ZPUjZOUnEranQ0ODdVc1gwWThNNlRHQm8yLzVTNEIwVmlYQndiVjY2a2k0ZEhwUVg1R3lJeUxBeHpTMHRHVFp5SXVxZ0lheHNiZ3ZmdjUvcmx5MHlhUHAwckZ5N2c0ZTJ0YlQ1UmtiR3hNZk5mZkpGTksxY1NjZUlFUVFFQnpKdzNyOXJuKytqeno5bTdkU3RSSjAveTJvY2ZZbUJvV09tWWczdjJjT3JZTWRxVWFUTHkyTUtGRkJZVVlHdG54OXVMRm1sSEdkV0gzN0JoMnBHS3plbmVuVHQ4KzhrbkFCemV0Ni9LWTZwYjQyNzJ3b1hvNmVrUkVoaElmR3lzZHNSVGtWck4wREZqOE9yWmsybHo1OUtoVXllUzR1TnJyR1BJNk5GMDZkWk5PMDIxbDU5ZnVmMnB5Y2xFbFFSRUtwV0tPYzgraTFmUG5oaWJtTEJueXhiQ2p4MWo5S1JKZEhaM2I3YlJiQmZQbmVQM0gzL1VycXMzWXNJRXhrNlp3dG1JQ0dLdlhLR3Rpd3VETFN3d3Q3REEzTklTVTFOVFRFeE5NVEV6UTZsVWFwdUZ6SGpxS2UwNmdJbHhjZlFaTUVBN1JiZFVVVkVSTVdmT2NDd29pRHNwS1V5Yk94YzlmWDErL3VJTC9MZHM0WkhISDZkSXBXTC9ybDBFN2QyTG5hTWpXUmtaMnVuYkZVZWVsbFYyWDNaV0ZnYUdoalVlcjFBbzZOUzE2LzI4ZE5WcTdaOGhwYnA2ZXVMVHQvby9zSjQ5ZFlwTDBkRlY3anNkRnNibG1Cam1QUE1NVUR6eWQrWDMzOWZoYXNHN2QyL3RhRlNGUXRFcTNrZENDUEdna205MFFyUkFSMExQYW04UDlmUFZZU1hOWitXR0FOWnNQUUFVandUOCs1c0xKUVJzQm9hR0Jnd2I2TXV3Z2I1b05Cb1NrbTV6L3RKMTRoTnVjVERvUEFsSnQ4bk96aVVuTjUrY3ZGeFVxcXFuRlltRzBkZFhZbXBzZ3FtSkVXWm1KclJyYTBjSFp3ZjYrclJuM294aHRHdHJKMTk0R3NHZDFGUisvZnByTkdvMXZuMzZFTHh2SDZrcEtkeE9TY0hJeElTRkw3MVU3M09PbWpnUlZXR2hkcVRRd3BkZjV0RGV2ZXpidnAwZlAvMFVnUDVEaHRSNERqMDlQV2JObjA5YkZ4ZjhoZzZ0OFZnVFUxTUdqaHhKYUVnSUo0OGQwMDcvSzVXUmxrWm9jREREeDQwckZ4SldYQ3R2NkpneGxaN3IxSWtUSE5xemg3OTg4RUc1NmJFQVA5V2gwVWRUc2JTMnJuWU51L0JqeHpnY0VGRHRmZ3RyYTQ0R0JwSjQ4eVpkdW5Vak95dUx4TGc0M3Z5Ly85TWVzM1gxNmpyWDR0dTNMMzBIRGVMT3JWdWtKQ1dSa3Bpb1hWOHQvZDQ5REF3TTZPWG54NmhKazdTams0YVBHNGRybHk3czNiYU5uejc3REhNTEN6cDA3b3k5a3hNV2xwWVlHUm5oMks2ZGRnUlhZeW9xS3NMQzBwS0hac3pnOXg5KzBHNTNjbmJHeWJueXlHOExLeXN5MHRMSXljNEdpdGQ1R3pWcEVwWldWdHhPU2NIZXlVazc5YkpzRUJkeTRBQUgvZjFScVZRTUhUMmErVXVXY1BQNmRWYi85Qk1XVmxhRUJnZlR2bE1uZ3ZidTVYWktDaU1tVEdETVF3K1ZHNDFhK242cGk5eWNuQnFQMTlmWDUxL2ZmbHZuODlYVmcvQVpVc3JSMmJuRzg2WW1KMWNiQko0NWRRcDdKeWQ2bEFSNlR5eGFSRlptSmtVcVZiMmFoYlNXOTVFUVFqeW9KQWdVb2dVS0taa1diR05samxjM1Y5MFcwd3hXYnpuQTh2VjdBRkFxRkh6dzZqd0c5dlhTY1ZWL1BncUZBaGRuZTF5YzdYVmRpaENOS3VMRUNUTFQwd0hZVWhMK1dGaFpZZWZnME9DcHJqMTY5U3AzWDZGUU1HcmlSSXlNamRteGJoMXRYVnp3OVBHcDlUd0toWUpoWThmVzZUbWRuSjN4NmR1WFFIOS91dmZzcVExME5Cb05HMWVzd01URWhLRmp4dFI0RG5NTGkwcFRrRXZYKzdKM2RLdzhYVmlIVFlYMDlQU3dkM0lpN2U1ZFVwS1M2T2IxeC84dm1KdWJBNVM3bG92bnorUGc1S1FORVB5R0RXUFkyTEVZR0JxeVpmVnFFc3QwWkFaWTlQcnJsWjd6eDA4L3hkUEhwOUsvaVZuSmEzVCs5R2wyYjk2TVVxbkUzc21KYmoxNjBOWERBdzl2N3lvYnFYVHMwb1ZGcjc5T2Frb0swVkZSWEw5OG1handjTkx2M1VPajBiRDR6VGNiK09yVXJMTzdPNi8vL2UrVmd0My9sVXpocmVpSlJZdFlWY042aXg5Ly8zMlZhOFo1ZUh1VGs1M05rTkdqTVRBd1lNL1dyUndQQ3FMdm9FRk1ualdMZjczMUZodCsrdzNuOXUzUmFEVDBHVGl3MHM5WVhWNkRpQk1uQ0EwSlllQ0lFVFUyekdtcVA1dzhLSjhoOSt2SjU1OG5NejI5M09kQ1Rlc0ZWcVRSYUZBb0ZLM21mU1NFRUE4cUNRS0ZhR0V5c3JLSlBIY0ZnTUg5ZlI3NGJzRWJkaHppNTFYRmk0c3JGQXJlZWVVSmhnK3FXNWRKSVlTb2k5THBhUFpPVHRnN09tTHY2RmpuN3JmMVVhUlNhZGRrbXpodFdxT0ZFbXExbXB6c2JNd3RMSmc4WXdhWG82Tlo4ZTIzTEhuN2Jjd3RMTmkyZGkyWG9xT1ovOElMdFY1WFhsNWVwVVlQZWJtNUFLU25wVlVLanFwckx0Q2NvcU9pMkw1dVhhMk5RWDc5Nml1bXpKckZrTkdqZ2RvRGl1cldlTE8wdHE1MjM2QlJvK2pTclJ0ZkxWMUtTbUlpS1ltSmhJV0VsRHZtcWNXTDhlclpzMUlIMTRyZVdicTB5ZFkyTTY1bUxiMS9mdk1OMlZsWldKZXM2Wlp3NHdaZkxWMktzNHNMTStmTlkvUHZ2L1BlZi82amZlMzhOMi9tZkZSVXRiK0wyRHM2TW1yaVJFSkRRamk0WncvcW9pSm1MMXlJZDU4K2JGbTFpb0w4ZkJ6YXR1V2xkOS9sMysrK3kwRi9meDVic0tEY09WemQzR3E4bHF5TURHM0RrYzd1N3JVZTN4UmErMmRJdWVjb0txSWdQNy9HL2RWNTUvbm43K3U1VHgwL3p1bXdNR2JObjk4cTNrZENDUEdna2lCUWlCYm0rTW56Mmk5ZVEveThkVnhOMDlxMko0VHZsMi9UM245MTBTeHBEQ0tFYUhSTzdkcmgxSzVkcGUxWkdSa2tKU1EwV2dPTWJldldrUlFmVCs4QkEraldvMGVqbkRNMU9abDF2LzNHd09IRDZUdG9FSmJXMWp5MllBRXJ2dnVPSC83M1A5cTJhOGZaaUFoR2pCOWZwOUZEaC9iczRkQ2VQVlh1KzgvNzd6ZEt6VkQ4Mm9ZY09FRFg3dDF4OC9Cb3RQUHFtcjYrUHUxS0dpV01uRGlSUGdNR2FQZWxwNld4cklxcDFCV25MNWRPeGE1UGVKR2NtTWlGTTJmbzJLWExmYTJCdC83WFg3a1VIYzNFYWRNWU1IdzRJWUdCZEhaM3A0MkRBMllXRm14ZnQ0NlEvZnVaK09palpHZG1FaG9jek1pSkU2czkzOUZEaDlpM2ZUdjVlWG4wSFRTSUNkT21VVmhRd0xMUFB5YytOaFpQSHg4dW5qc0h3TER4NDlteGJoMjkrdmZIM2F0dW8vN1QwOUw0OWF1dnlNeklRS2xVc3Zxbm40anc4V0hjMUtuMzFTVzJ2cTluYS80TXFlaDRVQkRIZzRJYTlOanFwdUpEOWFOTnk4ckt5T0J5VEF4Nk9ub2ZDU0dFS0NaQm9CQXRUTWlKTXdDWUdodlIyL3YrT3RLMVpBZUNUL0xsc2szYSt5OHVmSlFwNHdicHNDSWh4SU5NclZhVEZCZkh6ZXZYdVhIdEdqZXVYdVh1N2R2WU96cnlScGwxNHhvcVlOczJ3a0pDc0hkMDVKSEhINyt2YzZrS0M0SGloZy9IZ29KUUtCUllXbHRyOTN0NGU5TjMwQ0RDamh6aGRrb0tIVHAzcm5OWDNiRlRwbFNhUm5nOEtBai9MVnY0OExQUEtvMEkvUFNqanhwMERZSCsvaHc3ZElqUWtCQStxc2M2Zy9mdTNLbDJYMVdOUWFwckZ0SWNLazZ6cmpqbHRWUjFVN0hySStMNGNRN3YyOGZDbDErdTkyUExtalozTHJzMmJtVGIycldjUEg2Y2hCczN0Rk9ralUxTUdEWjJMSWYyN01IRDI1dERlL2RpWUdURWdCRWpxajFmbDI3ZDhPN2RtK0hqeDlQRzNwNndJMGZZczNrelpoWVdMSDdyTFc3ZnVrWE1tVFBrNWVZeWNQaHdRb09EV2Ixc0djKy84UVp0WFZ5cVBhOUdvK0YwV0JnNzFxOG5KenViZm9NSE0vN2hod24wOXljc0pJUUxaOC9TbzFjdnhrNmRpbVBidHZWK0hScnllcmFtejVCemtaRUEybVl4WlhYcjBhTmM4RlpSWkZnWU1XZk9WTG12dXM3bWRYWDN6aDJNakkweEs1bmFEODM3UGhKQ0NGRk1na0FoV3BEYzNBTENUMThBWUVCZkx3d01Ic3kzNk5ub3Evem5telhhKzg4K01ZWHBrNGZyc0NJaHhJTnM0NG9WUklXSFUxZ1NzT2tiR05EZTFaVmUvZnZqZHA4amVkUnFOVnZYckNFc0pBUXJhMnVlZnVVVmpJeU43K3VjMFNWZndsT1NrdWpVdFN1ejVzL0h0cVFUOE5VTEZ6aXdlemZYTGwzQ3pNSUNJeU1qYmw2N3hySXZ2bURjMUttNGR1bFM0N24xOWZVclRXblVLd24vREEwTkszMEpiK2pVUlBmdTNZazRjUUt2bm5WZjZpRTVNWkZmdnZ3U0tPNU8ybWZnUUJ6YXRzWFR4NmRPbzM2V04wR1RpSllpOXVwVmpJMk5jZXZXN2I3T1kyWnV6bU1MRnRERzNwNzlPM2VpcjYrdmZWOUE4ZWlzUzlIUi9QanBweWdVQ2hhODlCTEdOZnc4T3prNzgrZ1RUM0QrOUdsV2ZQY2R0MU5TR0RCOE9KTWVmUlJESXlOdVhMMEtnSUdCQVVxbGtqblBQTU0zSDMvTUQvLzlMM09lZmJiU3FEZTFXczI1aUFpQ0FnSkl1SGtUUFgxOUhwbytuV0hqeGdId3lPT1BNMlQwYVBaczJjTFppQWpPbno1Tm40RURHVHQxS2xabHd2TGExUGYxYkUyZklaR2hvV3hZdmh4akV4TWlUcHlnUzdkdTlDNEovdWEvOEFLMjl2WTFocWMxTlI1UmxmbFpxVTdwK29GWkdSbVY5aVhjdk5tZzRGWUlJVVRqZWpCVEJpRmFxYkRJYUFvS2luL0pHdXBYK3hTdjFpZ2g2VGJ2Zi9JTGhhcmlOV2llbWptZU9ZL1d2TGk5RUVMY0QwdHJhMXhjWFhIejhLQ3p1enNkT25mV2pueXJhVVJaYWtwS2xmdExnNGs3cWFsc1dMNmMyQ3RYYU9QZ3dNS1hYbXFVYVdxcXdrS1VTaVhqcGs1bHhJUUpaR1ZtY2lRd2tKUEhqcEVVSDQrK2dRR0RSNDFpN0pRcDZPbnBzWHZ6WnNKQ1F2aitQLy9CdVgxN2ZQdjFvNnVuSjIxZFhDcXQ3WmFWbVVscWNuS2xiYVhYVzNGRVlFM3JoZFhFMDhlSHYzL3hSWjJQajR1TjVkZXZ2Z0pnM3BJbGJGdTdsaS8rOFErOGUvZW1TN2R1V0ZwYlkyQm9pRktwUkZIbW1qUnFOUnFOQm8xYXpkT3Z2SUs2cUlqenAwOWpibUZCV3hjWE5Cb05ldnI2M0w1MXExeW9HYkI5ZTdXMXhNZkdWcmxmcVZReWRzb1U3ZjJkR3piVXVIWlpxZnNkdGFoU3FVaTRjWU1ldlhwcFE5dmFxTlZxMUdxMTl0OVdXUkxPNU9ia0VMUjNMOEg3OStQZXZUc3FsWXJsMzN6RDIwdVhZbVp1VHNUeDQ5eTdmUnVOUmdQQXVZZ0k3QndjdEVGMFJXY2pJdGkxY1NOcGQrL1MyZDJkS1RObjR0eWhBd3FGZ2x0SlNSdzlkSWkyTGk3YVR0Wk83ZG94OTdubjJMVnhJM1lPRGtEeDZMK0VHemVJT25tU3lMQXdiVk1PVHg4Zkhwb3hBM3RIeDNMUGFlZmd3SlBQUDgrMVM1ZllzWDQ5NFVlUGNqb3NqS0ZqeGpCOHdvUWFnOHVHdnA2dDVUUGtkRmdZNjMvN0RjZTJiWG4yMVZkWnYzdzU2My83amVPSER4Y0g2cmEycENZbmN6YzFGWVZTaWJMTWZ5cVZDbFZob2ZaL3c0NGNvV09YTHVXQ3UvZGVmTEhXR2d5TmpMQzFzK05JWUNBYWpVYmJGVGtsTVpINDJGaEdqQjlmN3ZqbWVoOEpJWVQ0Z3dTQlFyUWdJYUhGaTJFYjZPdlJyM2ZqckRmVGttUmtaZlBYZi8xSVJsWTJBRlBHRFdiKzdPclhIaEpDaU1Zdy91R0hxOTNuTjJ4WXZjL1h0bjE3Y3JLeitlcGYveUl2TnhmMzd0MTUvSmxuTURVenU1OHl0WG9QR0VEN1RwMndkM1JreFhmZkVYUG1EQnFOQmpNTEMwYU1IOC9nVWFQS1RSV2VObWNPQTBlTUlIRDNiczVGUkpBWUYwZWdrUkV2di90dXBlbDBJUWNPRUhMZ1FKWFArOFUvL3RFbzlUZkVyYVFraW9xS2VPNjExM0RwMkpFT25UdHpZTmN1b3NMRE9SMGVYdS96VFo0NWs5eWNISDc3NWh2dHR0STF5UUFPK3Z0WCs5aUVtemRKdUhtejB2YUtRZUQ5cm0xV1YvRTNicUJTcWZDcTBHVzJKdG1abWZ6enJiZTA5NTFkWFBEZnZKa1R3Y0dvVkNwR1AvUVFveVpOUXFOV2MrNzBhUTdzM01uWmlBaHljM0x3Nk5HRFNUTm1FSDdrQ0VjUEhpVHN5QkhjUER4WThOSkxsYnBJdCt2UUFTZG5aMmJPbTRlYmh3ZWh3Y0g4K3ZYWDJ2MkdSa1lzcUJBZWVmcjQ0TjY5TzNyNitxalZhcjc1NUJNU2J0d0Fpa2VzOXZMelk4am8wYmlVK2ZlcVNtZDNkMTUrN3oxQ2c0TUoyTDZkZzN2MjBLbHIxMXJYSDJ6STY5bGFQa01NREEyeHRMSmk0Y3N2WTI1cHlZSVhYOVJPMFEvWXRxMzJFMVR3OHJ2dmxydi96dEtsMVI3N1NabGpIMzNpQ1RZc1g4NkJYYnUwMnhRS0JlNWVYb3lZTUtIYzQ1cnJmU1NFRU9JUENsWDJOWTJ1aXhCQ1FHR2hpa2ZtdlV0T1hqNSt2YnZ6eWZzUDFsOCtDMVZGdlBuMzc0ZzZYOXdSdVk5dk56NTU3M24wOVIvc3JzaENpRCtzV0wrWDVldjNjR2pMbDdvdXBWRWNDUXpFd05DdzJtbDBGYjI5YUZHOTF4TTdGeGxKMU1tVCtQYnRpNGUzZDZVUmV4V2wzN3RIVkhnNE5uWjIyazZucFFMOS9YSHIxbzJPdFV3Zkx1dllvVU8wc2JkdnNzWUZwVFFhRFlseGNiVHIwS0hTOXZTME5IS3pzeWxTcVNncUtxS29xS2g0RkdDWi84cFNLQlMwNzlTSnd2eDhBdjM5S1NvcXd0alltSUVqUmxRN3NxMitZcTljd2RiT3Jsd2dxMUtwU0x4NUUzc25KMHhNVGNuTXlPRGU3ZHQwNk55NTNHTXowdEs0ZS90Mm5idmZIZzRJWU4rT0hYejQyV2YxNmxTNytmZmZVU2dVdUxpNjBuL0lFTTVHUkhBbEpvWVJFeVpVR25YbXYyVUxCZm41OUI4eXBGd1RqdFNVRkk0ZVBJaDc5KzUwOS9VRjRIWktDc0VIRGpCNjBpU3NTcm9QbDhyT3pPVEtoUXVvMVdxTWpJMXhkWE9yTmR5NmNPNGNJZnYzNDlPbkR6NTkrMnBIa05WSFZtWW1NV2ZPMEcvdzRGcVBiZWpyMlJRYSt6TkVvOUZ3TnpXVk5pV2pMY3NxeU04bnArUjlwTlpvVUJjVmFVZU9WbndQbFdwWE1yb3pKVEdSaStmT2FhZG9WM2N0WGJ0M0x6ZUNzTENnUUh0dVBYMzlTa0Z5Yzc2UGhCQkMvRUdDUUNGYWlOQ0lhTjc1NTQ4QXZMRmtOZytOR2FqamlocVBScVBoMzErdklTQW9ESUNPTGs1ODgvRmZNRGN6MFhGbFFvam05S0FGZ1VJSUlZUVFRclEyTWhSSGlCYWl0RnV3VXFGZ1VEOXZIVmZUdUZadDNxOE5BYTBzekZqNjdyTVNBZ29oaEJCQ0NDR0VFTTFNZ2tBaFdnQzFXczJSME9JZzBNdXpNelpXNWpxdXFQRWNPaExCcjJ0MkE4VnJILzd6bldkeGRtcWNxVmxDQ0NHRUVFSUlJWVNvT3drQ2hXZ0J6c1pjSXoyenVJSEcwUDRQVHJmZzZFdXhmUHoxYXUzOXQxNmNRdy9QVGpxc1NBZ2hoQkJDQ0NHRStQT1NJRkNJRmlDa1pEUWd3TkFCRDBZUW1KNlp6VWYvL1kzQ1FoVUFUODBjejVoaGZYVmNsUkJDQ0NHRUVFSUk4ZWRWYytzNUlVU1QwMmcwSEQ5NUhnQzNUaTQ0T2RqcXVLTDdwOVpvK05mbnY1TjZKdzJBa1VONk0zLzJSQjFYSllSb0tVWSsrb3F1U3hCQ0NQRW5KNDJyaEJCL1ZoSUVDcUZqY1ltM1NFeStEY0RnL2oxMFhFM2pXTFZwSCtHbll3Qnc3OUtldDErY2cwS2gwSEZWUWdoZDgrM1JoZm5JSHdXRUVFSUlJWVRRRlFrQ2hkQ3hZeWZQYVc4UDd0ZjZnOEJUWnk2eGZOMGVBTXhNamZub2pRVVlHUnJvdUNvaFJFdlEwNnNyUGIyNjZyb01JWVFRUWdnaC9yUmtqVUFoZEt4MFdyQ2RyUlZ1blZ4MFhNMzlTYjJieGo4L1c0Rkdvd0hnblpmbTB0YXhqWTZyRWtJSUlZUVFRZ2doQkVnUUtJUk9aV1JsY3k3bU9nQUQrbmkxNnVtektwV2FmM3k2Z3JTTUxBQm1UaDNCRUw4SG8vR0pFRUlJSVlRUVFnanhJSkFnVUFnZENvKzhpRnF0Qm1CQW4rNDZydWIrL0xKNkYyZGpyZ0hnNmQ2Ulo1K1lxdU9LaEJCQ0NDR0VFRUlJVVpZRWdVTG8wUEdUWndFd01OQ250M2MzSFZmVGNNZkN6N0Z1ZXlBQUZtYW0vTzMxK1JqbzYrbTRLaUdFRUVJSUlZUVFRcFFsUWFBUU9sSlVwQ1kwb3JpemJrK3ZycGlZR09xNG9vWkp2bldYajc5YXBiMy8xMWVld01uZVZvY1ZDU0dFRUVJSUlZUVFvaW9TQkFxaEkrY3ZYQ2NyT3hlQWdYMjlkRnhOdzZqVmFwWit0VXA3SFk4L01yclZYb3NRUWdnaGhCQkNDUEdna3lCUUNCMHA3UllNclhkOXdFMjdEbk0yK2lvQVBUdzdzWERPWkIxWEpJUVFRZ2doaEJCQ2lPcElFQ2lFamh3N2VRNEFWeGNuMmpxMjBYRTE5UmNibDh6UHEzY0JKZXNDdmpZZmZYMzVTQkZDQ0NHRUVFSUlJVm9xK2RZdWhBNGtKTjNtWmtJSzBEcW5CYXRVYXBaK3VZckNRaFVBcnp3M0EvczIxanF1U2dnaGhCQkNDQ0dFRURXUklGQUlIVGh4cXV5MDROWVhCSzdhRk1EbGEzRUFEQnZveTZnaHZYVmNrUkJDQ0NHRUVFSUlJV29qUWFBUU9uQzhaRnF3dVprSlhoNmRkRnhOL1Z5OGNwUGZOKzBEd05yU25GY1h6VUtoVU9pNEtpR0VFRUlJSVlRUVF0Ukdna0FobWxsMmJoNVIwVmNBOE92dGlaNWU2M2tiNWhjVXN2VExWYWpWYWdCZVd6d0xhMHR6SFZjbGhCQkNDQ0dFRUVLSXVtZzlDWVFRRDRpVGtSZFFxWXFEdE5ZMkxmaVhOYnUwYXh1T0hkYVhFdUJsSEFBQUlBQkpSRUZVb1g2K09xNUlDQ0dFRUVJSUlZUVFkU1ZCb0JETkxDd3lHZ0NsUWtIL1hwNDZycWJ1VHArL3pNWWRRUURZMlZyeDByUFRkVnVRRUVJSUlZUVFRZ2doNmtXQ1FDR2FrVWFqSVN6eUFnRGRQVnl4dEREVGNVVjFrNXRid0wrL1dxTzkvK1lMajJOaFpxckRpb1FRUWdnaGhCQkNDRkZmRWdRSzBZeHV4Q1Z6KzI0NkFINjlXOCswNE9Yci9VbE92UXZBNUxHRFd0VklSaUdFRUVJSUlZUVFRaFNUSUZDSVpoUWFHYU85M2Irbmh3NHJxYnVyc1FsczJuVVlBQ2NIV3hZdmVFVEhGUWtoaEJCQ0NDR0VFS0loSkFnVW9obUZsd1NCVmhabXVIVjIwWEUxdFZPcjFYejZ3M3B0bCtBM0ZzL0cxTmhJeDFVSklZUVFRZ2doaEJDaUlTUUlGS0taNU9YbGN5YjZLZ0I5ZTNaRHFWRG91S0xhN2R4M25KaExOd0FZT2FRM2ZYeTc2YmdpSVlRUVFnZ2hoQkJDTkpRRWdVSTBrNmpvcXhTcWlnRG8yd3FtQmQ5TnkyRFpxaDBBbUJvYnNXUytUQWtXUWdnaGhCQkNDQ0ZhTXdrQ2hXZ200U1hkZ2dINityYjhJUERiWDdlU25aTUh3TUs1RDJGbmE2WGppb1FRUWdnaGhCQkNDSEUvSkFnVW9wbUVsYXdQNk5xaGJZc1AxVTZldnNEQkl4RUF1SFZ5NFpFSlEzVmNrUkJDQ0NHRUVFSUlJZTZYQklGQ05JT2tsRHZFSmQ0Q1duNjM0UHlDUWo3L2FTTUFDb1dDMTUrZmhaNmVmRlFJSVlRUVFnZ2hoQkN0blh5N0Y2SVpoSitPMGQ3dTE4S0R3RlViQTBoTXZnM0FsSEdEOGVqYVVjY1ZDU0dFRUVJSUlZUVFvakZJRUNoRU13Zy9mUkVBUTBNRHZMdDMwWEUxMVl1TlQyYmQ5a0FBYkt6TWVlYUpoM1Jja1JCQ0NDR0VFRUlJSVJxTEJJRkNOREdWU2sxRVZIRVE2TnZkRFNOREF4MVhWRFdOUnNNM3YyeEJwVklEOFB6OFI3QXdNOVZ4VlVJSUlZUVFRZ2doaEdnc0VnUUswY1NpTDE0bkp5OGZnTDQ5dSttNG11cUZSc1J3cWlTdzdPblZsYkhEK3VxNElpR0VFRUlJSVlRUVFqUW1DUUtGYUdKaGtkSGEyLzE3ZWVxd2t1cXBWR3ErLzIwckFFcWxrbGNXelVDaFVPaTRLaUdFRUVJSUlZUVFRalFtQ1FLRmFHSmhKZXNEMnR0YTA5SEZVY2ZWVkczbnZxUGNMT2xxL1BDRXdiaTZPT200SWlHRUVFSUlJWVFRUWpRMkNRS0ZhRUwzMHJPNGZDME9LSjRXM0JKSDJXVm01N0I4M1I0QXpFeU5tZmZZUkIxWEpJUVFRZ2doaEJCQ2lLWWdRYUFRVFNqaXpDWHQ3YjQ5UFhSWVNmViszeGhBUmxZMkFFL05tb0NWaFptT0t4SkNDQ0dFRUVJSUlVUlRrQ0JRaUNZVWNhWjRXckJDb2FDUGI4dHJGQktmbU1wVy8yQUFuSjNzbURaeHFJNHJFa0lJSVlRUVFnZ2hSRk9SSUZDSUpoUjU3aklBYnAxY1d1Ukl1eDlXYmtlbFVnUHczQk5UTUREUTEzRkZRZ2doaEJCQ0NDR0VhQ29TQkFyUlJKSlM3cENVY2dlQVB0N3VPcTZtc3RQbkxuTTA3Q3dBUFR3N01XeWdyNDRyRWtJSUlZUVFRZ2doUkZPU0lGQ0lKbEk2R2hDZ2wwOVhIVlpTbVZxdDVwdGZ0MnJ2dnpCL1dvdHNaQ0tFRUVJSUlZUVFRb2pHSTBHZ0VFMmtkSDFBUFQwbDNoNWRkRnhOZVhzUGhYTTFOZ0dBMFVQNzRORzFvNDRyRWtJSUlZUVFRZ2doUkZPVElGQ0lKcURSYUlnNFd6d2kwTk85SXlZbWhqcXU2QThGQllVc1grc1BnS0doQWM4K01VWEhGUWtoaEJCQ0NDR0VFS0k1U0JBb1JCTzRFWi9DdmJSTUFIcjNhRm5yQSs0SU9FcnEzVFFBWms0ZWpxTzlqWTRyRWtJSUlZUVFRZ2doUkhPUUlGQ0lKaEJ4NXBMMmRrdGFIekEzdDRBMVcvWURZR1ZoeHVQVHgrcTRJaUdFRUVJSUlZUVFRalFYQ1FLRmFBSVJaNHVEUUVOREE3cDNkZFZ0TVdWczNSUE12ZlFzQU9aTUg0dVppYkdPS3hKQ0NDR0VFRUlJSVVSemtTQlFpRWFtVnFzNVhkSXh1RWUzVGhnYUd1aTRvbUpaMmJtczJ4b0lnSzIxSlZQSEQ5WnhSVUlJSVlRUVFnZ2hoR2hPRWdRSzBjZ3VYNHNuT3ljUGdGNCtMV2Q5d0UwN2c4ak16Z0ZnN3ZTeEdCdTFuQVltUWdnaGhCQkNDQ0dFYUhvU0JBclJ5RTZkL1dOOXdON2VMV045d1BUTWJEYnVPQVNBZlJ0ckpvOGRxT09LaEJCQ0NDR0VFRUlJMGR3a0NCU2lrWlUyQ2pFMU5xSmJsdzQ2cnFiWStxMkI1T1RsQS9Ea3pQRXRacnF5RUVJSUlZUVFRZ2dobW84RWdVSTBvc0pDRmVkaXJnSGc0OVVGUFQzZHY4WHUzTXRnaTM4d0FHMGQyekJ4MUFBZFZ5U0VFRUlJSVlRUVFnaGQwSDFLSWNRREpQcFNMUGtGaFFEMDhtNFo2d091MmJKZlc5TlRzOGFqcnk5dmV5R0VFRUlJSVlRUTRzOUlFZ0VoR2xIazJjdmEyeTFoZmNDVTFIdnNERGdLUUh0bkI4WU82NmZqaW9RUVFnZ2hoQkJDQ0tFckVnUUswWWdpU2hxRldKcWIwZG0xblk2cmdkV2I5MUdvS2dKZzNtTVRXc1JVWlNHRUVFSUlJWVFRUXVpR3BBSkNOSkw4Z2tKaUxzY0MwTlBiRGFWQ29kTjZVdStrc2VmZ0NRQmNYWndZT2JpWFR1c1JRZ2doaEJCQ0NDR0Via2tRS0VRamlia1VpMHFsQnFCWEQ5MVBDOTZ3NDVDMm52bXpKNkpVeXR0ZENDR0VFRUlJSVlUNE01TmtRSWhHRW5YK3F2WjJUeDBIZ1drWldlemFkd3dBMS9aT0RCM29xOU42aEJCQ0NDR0VFRUlJb1hzU0JBclJTRTZmdndLQXBZVVpIVndjZFZyTGxsM0I1T1VYQURCbitsaWRUMU1XUWdnaGhCQkNDQ0dFN2trUUtFUWpLQ3hVRVgwcEZnQ2Y3bDEwR3J4bDUrYXh4Zjh3QUU0T3Rvd2EzRnRudFFnaGhCQkNDQ0dFRUtMbGtDQlFpRVp3OFVvY0JRV0ZBUGg0ZHRGcExkdjNIaUU3SncrQXh4NGVKWjJDaFJCQ0NDR0VFRUlJQVVnUUtFU2pPQjE5Ulh2YjEwdDNRV0IrUVNHYmRod0N3TWJLbkltakIraXNGaUdFRUVJSUlZUVFRclFzRWdRSzBRaWlTdFlITkRVMm9vdHJPNTNWc1Nmd0JQZlNzd0NZUG1Va1JvWUdPcXRGQ0NHRUVFSUlJWVFRTFlzRWdVTGNwNklpTmVjdVhBZWdoMmRublUzRlZhblVyTnNXQ0JRSGtnK1BINnlUT29RUVFnZ2hoQkJDQ05FeVNSQW94SDI2ZkMyT3ZMeDhBSHk4M0hSV1IyRElTVkpTN3dId3lNU2htSnVaNkt3V0lZUVFRZ2doaEJCQ3REd1NCQXB4bjZLaXIycHYrK3FvVVloYXJXYk41djBBR0Jqb00zM0tjSjNVSVlSb09WS1Nrb2dLRDlkMUdVS0lGcWF3c0JDVlNsWHQvdXlzckVaL3pxVDRlQ0pEUSsvN1BHcTFtc2pRVUc3ZnV0VUlWVFdOMkt0WGF6L29QdVhtNUZCWVVORGt6d09RY1BNbXNWZXUxSDZnRUVLSVZrTmYxd1VJMGRxVnJnOW9hR2hBTjdmMk9xbmhTT2haYmlZVy8xSThhYlFmdHRhV09xbERDTkZ5bkl1TVpOLzI3ZmoyNjZmZFZwOHZjNjV1eFNPY016TXl5TXZKSVRzN202eU1ERExTMGtpN2U1ZlVsQlFlbWpFRE93Y0h3bzRjcWZZOC9ZY01hZmhGQ1BFbmxKZVh4NjRORy9EcDB3ZDNMeThBaW9xS3VKdWFXcS96Mk5yWm9hZGYrVmY5azBlUHNuZmJOdjc2OGNjWW01U2ZQWER4L0hsV2Z2Y2RUeTFaUXJlUzU2N09yYVFrdHF4ZXphVHAwK25RcVZPTng1NDVkWXFEL3Y3MDh2T3IxelZVbEJRZnovcmZmc1BOdzRObi92S1grenJYL2RCb05LejgvbnVzYkd4NDVQSEh0ZHVQQndXeGJlMWFaczJmVDUrQkF5czlUcTFXODhGTEwySHY1TVJmUHZpZzNMN1lxMWZaczJVTGM1OTlGa3RyNnhxZi82TlhYNldYbngrekZ5NXNuQXVxd2RxZmZ5WTFKWVYvLy9oamxmdFZLaFhYTDEvbTB2bnpQRFJqUnBQWEEvRDJva1VBL09PcnJ6QTBNbXFXNXhSQ2lBZUpCSUZDM0FlMVdzMlpraEdCM2J1NlltQ2dtN2ZVaHAwSEFWQXFGTXlhT2tvbk5RZ2hkQ3N2TjVlVHg0N1IzZGNYV3p1N1N2dlZhalhmLy9lL2RUNWY2WmUrZjc3NVpxVjkrZ1lHV0ZwWmtYRHpKbllPRG16Ky9mZHF6OU5jUVdCZVhoNWh3Y0djTzMyYWxNUkVDZ3NLc0xTMnhzUGJtOUdUSm1GaFpWWHZjLzcrd3crY2k0d0Vxdi9DbVJRZno3NGRPN2gyNlJKRktoVU96czRNR3pPR252MzdOMHVOdXJydWUzZnVjTkRmbjB2UjBXU21wMk5rYkV4bmQzZkdUSjVNV3hlWFNzZlg1M1VxSytIR0RjS1BIZVBhcFV2Y3UzTUhWV0VoaGtaR1dOdmEwdDdWbFg2REI5T3hTL25SK0hVTkNWcHFtRkJVV01qRjgrYzVGeG5KeSsrOWg2MmRIV2wzN3ZDL0R6K3MxM2xlL2ZCRG5KeWRLMjAvYytvVWRvNk9sVUpBZ003dTdsaFlXYkY5N1ZwZSsrZ2o5S3NJRWtzcGxVb1M0K0pZOGQxM3ZQVFh2Mkp0YTR0R295SHQ3dDFLeCtibDVnTEZQemZWc1duVGh2T25UOWQ2WFM0ZE8zSTVKb2JEKy9aaDUrQlE3WEVPVGs0b0ZBcU9IejVjNnpuclk4cXNXV2cwR3FLam9yQjNkQ3kzcjJmLy91emZ1UlAvelp2cDd1dUxpYWxwcGNlclZDcFVoWVdWdGlzVUN1SmlZMW4rN2JjOC84WWJqZkl6V2ZvelhoZXVYYnF3K0syM3lNM0pRYWxVWW1Sc1hPMnhkMjdkNHVMNTgxdzhmNTVybHk1UmtGKzhSRTUxUVdCcEhmcjYrcno3NzM5alptNWVhejFmZi93eDhiR3hRTXQ3andvaFJHc25RYUFROStIYWpVU3ljL0lBOFBYU3piVGdDNWR2Y1A1Q0xBQWpoL1RHMmFseUFDQ0VlUEJsWjJheWM4TUcydGpibHdzQ1M2ZjVLWlZLM3ZqNzM4czk1cHVQUDhiVzNwNDV6enhUNDdsOSsvVmp5T2pSbUpxWllXNWhVV1dBTUdqa1NNWk5uYXE5djIvSERvNGRPblEvbDFSbjZXbHBmTDEwS1pucDZaaVltbXJEajRTNE9JNEhCWEV1TXBJWDNuNGJtelp0Nm56T3N4RVJ0WVlTc1Zldjh2UG5uMU5ZV0lpanN6TUdob1lrM0xqQjJsOStJU010aldIanhqVnBqYnE2N3NTNE9INzg5RlB5Y25PeHNMTEN0V3RYN3R5NnhibklTQzZjTzhjenI3eENwNjVkRy9RNmxTckl6MmZybWpWRW5EZ0JnSm1GQlcxZFhORFgxeWM3SzR2VWxCU1NFeElveU0rdkZBUzJkbVlXRnN4ZXNJQmxYM3pCNnA5K1lzbGJiOUhHd1VFYnpzZWNPWU5ObXpZNHRXdW5mVXhoUVFFaGdZRWNEZ2pBd05DUTBaTW00ZURrVk9uY21lbnB4RjY1d3JpcFV6a1NHRmpsODdkMWNTSCt4ZzFDOXUvSHdOQ3cwdjdPN3U0NHQyK1BuYU1qMCtiTVlkMnZ2N0x5Kys5Wjh0WmJGQllXOHNtNzcxWjdiVFh0Ky9lUFA3THkrKytyM1YrUi8rYk5OZTRmTTNreXJtNXUxVjVuUTAyWk5hdmFmU2FtcG95WlBKbnQ2OVp4WU5ldUdvK3RxR1Buemt5Yk00ZE5LMWV5Y2NVSzVqNzMzSDNYT21yU0pPM3QxT1JremtaRTRPVHNUUGVlUFNzZGEyTnJDeFNQTnJSM2RPU04vL3UvYXMvN256S2pHV3NLREN0U3FWU2NQSGFNNFZXODU4dUtpNDNWaG9CQ0NDRWFud1NCUXR5SHFQTi9yQVBqbzZNZ2NOT3VJTzN0MlkvSWFFQWhSSG4vOS9yckFMU3h0K2V0Zi81VHUvM3U3ZHZrNWVYUjJkMGQreW9DZzdKc2JHMnJuZnBYVkxMV21LR1JVYm5STHpXTkpHcHMyWm1aS0pWS0huL21HYng3OTBaUFR3K0FuT3hzVm56M0hiRlhyckIzNjFZZXJ5WHdMSldiazhQMnRXdnAxcU1IRjg2ZXJmS1lvcUlpMXYvNks0V0ZoVXliTzVjQnc0WUJ4U0hOaXUrK1krLzI3ZmoyNzQ5VnlSUy94cTVSVjljTnNHM3RXdkp5YytrL1pBalQ1czVGcVZTaTBXallzWDQ5eHc0ZFl0ZW1UYnowMTc4MjZIV0M0aEJ3MmVlZmMvUDZkZHE2dVBEUWpCbTRlWGlnVUNpMHg2aEtSczNkdlgyN3pxOVhhOUxGdzRNaG8wY1RjdUFBQVR0Mk1PblJSNEhpOWYxQ0Roemc2c1dMZE92UmcrSGp4bkVyS1luQTNidFJxVlNNbkRDQndhTkdWUm5nQVlTR2hLRFJhUER0MTQ5L3YvZGVqVFhzM2JhdHl1MVRaczNDdVgzeFVpaTkvUHlJT1h1V3FQQndkbTNheE5USEhtUCtDeTlVZWt4a2FDaFJKMDlXdWErc2Q1WXVyWEgvcWVQSE9ieHZIN1BtejhlbFk4Y2FqelUyTWNIRTFMVGFLYTExOGZhaVJiV0dZaFg1RFJ2R2tjQkFqZ2NGTVhENGNPd3FqQm9Fb016UGNsbjlCZy9tMnFWTFJKdzRnVnRJQ0g1RGh6YTBkQURHUC95dzl2YVBuMzZLbnA0ZXM1OStXanRxTi8zZVBheHNiT3A5M3ZhdXJyaDdlZUh1NVlXVHN6TWYxbUdhdHA2K1BnWUdCcHc0ZkpoaFk4ZVdlejlYZE96UUlSUUtCY1ltSnVUbTVOUzdQaUdFRURXVElGQ0kreEFWWGJ6ZWxwNmVrdTVkYS82RnRDbWsza2tqNkZqeHlBMWZMemZjT2xXZWppV0UrSE5iK1BMTEFCZ2FHcEtabms1bVJnWUFWeTllQklwSEh5WEd4WlY3VE9tWC9Mb29EV0lzTEhXM05xbVZqUTJ2dlA5K3BlbG1wbVptVEprMWk2K1hMdVZTZEhTZHo3ZHI0MFp5Y25LWU5IMTZ0WUZZZEZRVWQyL2Z4dFhOVFJ0dUFYajYrTkNqVnkvT1JrUVFjZnc0SXlkT2JKSWFtK0tjZGJsdXRWck56V3ZYQUpnMGZUcEtaWEhmT1lWQ3djZ0pFemgyNkJCSjhmSGE0K3Y3T2dGc1hyV0ttOWV2MDlYVGszbExsbFFaYXVrYkdPQlZ4YWltQjhuNFJ4NGhOeWVIUVNOSGFyY1pHQmp3M0d1dmNlUGFOUTd0MmNPeXp6OUhvOUhRemN1TE9jOCtXK1ZvM1ZKcXRaclFrQkJjM2R5d3RiTzdyNENzckdsejV1RFl0aTJEUm81RXFWVGk2ZU5UNlppYjE2OERWTG12ckx6Y1hOYis4Z3RqcDB6QnUzZnZjdnVpVHA0a2NQZHVSa3lZZ0hmdjNoUVZGUkVXRWtMUC92MjFmNFRJejh0ai9XKy80ZDI3OTMydlI5aFFlbnA2akpzNmxiVy8vRUtndnorUExWaWczYWRXcTR1UFVWYmZyM0hhbkRuWU9UclNaOEFBVG9lRmtacVNVdVZ4U2ZIeDdOKzVzOHA5WTZkTUtYYy9NalNVYTVjdU1XclNKRzBJR0xCdEcwY1BIZUsxano3Q3VwNWg0SXNsUVQrZ25SWmNteUtWaXE0ZUhsdzRkNDVMMGRIVnJrR1puWlhGbVpNbmFkK3BFNm5KeWZXcVN3Z2hSTjFJRUNoRUEyazBHczZVakFoMDc5SWVZK1BtWDd0azI1NFFpb3FLZjZtY01WazZCUXNoS2l2N1pXdlBsaTBFQlFTVTJ4K3diUnNCRlViK1ZBd0lnZ0lDS2ozTzNjdUxwMTkrbVRNUkVRQjBLbWt1b2xVeTJrT3RWbXZEb3JySXlzd2s1TUFCM0x0M3AwdTNiblY2VEUzclRiV3h0d2VLQTRLNnVITGhBaWVQSFdQc2xDazR0bTFiN1hFWHo1MER3TGR2MzByN1NnT3VxeGN2YWdPdXhxeXhsQzZ1VzZGUW9LZXZqNnF3VURzYXRGUnBGMU1MQ3d2dHR2cStUamV2WGVOMFdCaG01dWJNZmU2NWFrZTJOYVhhMWxVek1ERGduOTk4MCtSMUdCZ1lNSFBlUE8zOW11cTZlUDU4cFZGWlR5eGFWQzVNQ3o5NmxJeTBOUHFXYVdKeHR1VDlXMWVlUGo2VlJ2dWFtSm95K3FHSHRQZUQ5dTVsejlhdFZUNitxbXQ0NWk5L29hdW5Kd0RXdHJaWTI5aXc2c2NmR1R4eUpKTm56VUtoVUhEUTM1OURlL1l3WTk0OGV2djVVWkNmejlwZmZ1SEMyYk9ZbXBuaDI2OGZDVGR2c3Zibm4wbTdlN2RTaUFoVStvTkhWZXJ6UjVDYStQYnJSMFo2ZXFVUmZhWGRtdlZyK0xrMk5ESmlkTW1VM3Npd3NHcEQrZVNFQkpJVEVxcmNWellJVEU5TFkrZUdEVGkzYjgrWU12OU9mUWNQSm5qL2ZyYXNXc1hDbDE2cTI0WGRwNTc5KzNQaDNEbE9IRDVjYlJBWUZoS0NTcVdpLzVBaGJGbTFxdFp6eGw2OVN1RHUzZHk0ZWhWMVVSSDJUazc0RFIySzM3QmhsVVlkbGwwWE5ERStYdnU0b3FJaUhKeWM2RDlrQ0FPR0Q2LzB1TVM0T0E0SEJIRHQ4bVd5TWpJd05ETEN5ZG1aY1E4L1hPZi9ueEpDaUpaRWdrQWhHdWhHUWdycG1ka0ErSHE2MVhKMDQ4dkxMMkJud0RFQTJqcTJZVkMvSHMxZWd4Q2lkWHFwbW5XNmpoMDZ4S25qeHl0dDcrN3JTODh5M1ljQkxFcWFoUVR0M1V0N1YxZmFWWmltWjFuU3BHTDliNy9SeHQ0ZWF4c2IrdGRobXR2QjNiczVldWdRb2NIQmZQVDU1M1c5cEdxVk5pZW9jbnBlQllVRkJXeisvWGVjbkozTGpWQ3JTc0xObXdDVnJodlFqcmk1VmNmUkxQV3BzYTZhNnJvVkNnWGV2WHNUR1JySy9sMjdtRFpuRGxEOHg3RjlKYU9UK3BWcEVGUGYxeW44NkZHZ2VNM0pxaG90TkFmM0tnSUtqVnJObFFzWDBHZzBUSm8rWFFkVkZScytmano5QmczUzNnOE5DU0hrd0lGeTYzL2V1M3VYWDc3OHN0empWQ29WQjNmdkxyNVRKdVJZVmM5UmdlLy85NzkxSHYxYnRxWWpnWUdjQ0E0dXR5MHhQcDQxeTVhVmU0eUpxU256WDN5UmJXdlhjaXdvQ0RkUFQxSlRVdGkzWXdjS2hZSk5LMWF3NGJmZkFEQXdOT1NweFl2eDlQRWhJeTJOSC83M1A2eHNiRmp5OXR0VkJucGZsbGthb1RxTk5VcFNvVkF3Yk96WVN0dnpTcWE1bXRRd2NyT3NCUysrV09YMi8vM3RiK2pwNi9QcTMvNVc0K1B2M2JuRGIxOS9UVUZCQVhPZWZWWWI0bWRtWkpDVm1VbW5ybDI1ZU80Y3A4UERLMzNHTndWUEh4K3NiV3k0Y1BZc2FYZnZZbDJ5TG1FcHRWck5pZUJnVEV4TjZkbS9QNXRXcnF6eGZHY2pJOW0wWWdYbWxwYTRkT3hJUmxvYWlYRnhiRjJ6aHJqWTJISkJlbzJQUzA4bk1TNk9iV3ZYa25EekpqT2Vla3A3YkhSVUZLdCsvSkdpb2lMc0hCM3A1TzVPVmtZR042NWRJKzc2ZFFrQ2hSQ3RrZ1NCUWpUUXVaaHIydHU2V0I5d1gxQVltZG5GdjFCT216aXNYaU51aEJBUGx0MmJOaEc4Zno4QXk3Lzl0dHkrc2lOd1Jvd2ZENkJkVyt0U2REVFhMMS9XcmlOVjNSZDhCeWNuZkN0OFNjeE1UK2UvZi9zYmVucDZ6SncvdjlKaitnd2N5TmxUcDRnS0QwZWowVEJ3eElnNlhZdWJweWVuamg5dnRHbWZKNDhWLzhHa1l2MVZDZGkrblh0MzdyRGs3YmUxNisxVnA3UXphbFhyYTFtV3JIZVhtWjdlNkRYV1ZWTmROOERVeHg3alZuSXlKdzRmSmlNdGpUNERCM0wwNEVHdVhicUVUOSsrNVJvVTFQZDF1bjc1TWxCMUdOZGNuaTZaVGw5V29MOC9sMk5pY08vZXZjNC95dzF4SkRDUW5SczJhTzhQSERHQ1J4NS9YSHZmM055ODNKcWU1aVdqTDh0dXErcjNnYU9CZ2FUZHUxZHBlMzNEOXRLcHg3WFZXYkVtMDVMUnEyVzNWYmYybTFLcDVORzVjK2szZUREdFhWM0p5YzdHMHNvS2ExdGJDZ3NMMmJKcUZZV0ZoU3g0NFFVY1N4cmtXRnBiODh3cnIrRGN2bjJObzBpNzllakIwREZqS20wUE9YQkFPM3ExS1dXVS9LeFhmRCtjallnb0Y4cjJHenk0WEJoVmxscXQ1dDdkdTdqVklZRGF1R0lGS1VsSkdCc2I4K3RYWDVHVm1WbmxWRjcvelp2cDd1UFQ1SjE1bFVvbGZzT0dFYkI5TzZFaEllWFdNSVRpdFVQVDd0NWw2Smd4R0JnWTFIcStiV3ZXTUhubVRBYU5IS2tkeFJjZEZjWHFaY3M0ZWV3WVhqMTcwdDNYdDhySFRYM3NzWEtqLzJMT25HSFZUejhSZnZRb1hqMTdhcWV4Nzk2MGlhS2lJbWJPbTBmZk1pRjhSbG9hV1ptWkRYNHRoQkJDbHlRSUZLS0J6bDI0cnIzZHc3UHFSZlNiaWxxallmT3VZQUJNVEF5Wk5HWkFzejYvRUtKbDhlbmJ0OWFHSHdCM2J0MHFkLy9xaFFzRUJRUlUrakpXRnhaV1ZreDk3REhhZCtwVTVWUlNVek16bHJ6OU5ocU5CcURHaGVITDZ1N3J5OThyakdacXFPdVhMM004S0Fockd4dUdqS3E1bVZKOGJDeEhEeDVrOEtoUjFUWkdLU3N2TnhjQW95cStPSmQrbVZhcjFhaFVxaG9icDlTbnhycHF5dXVHa24vYnQ5NWk3YzgvY3k0eWt1aW9LS0M0UzJ2RnRjbnErenJkS3drT2Jhdm9kQndaR2twRWFHaWw3Zk1XTDBhL2l0RGdneW9DdllhSXZYS0ZBenQzWW1KcXlzeDU4K3I4czl3UTdUdDEwZ2FwQi8zOUsrM2Z2WGt6dTZ2b2xsdlR0T0Y3ZCs2d2Y5Y3UzRHc4dUhMaFFybDlkUWxieWlxOTl0cnFiQXo2K3ZyOCtPbW5lUGZ1emFDUkk3bDUvVHByZi80WkN5c3JubHE4bUtTRUJKYS85eDR2L3ZXdkZCWVdzdmFYWHhneFlRSitRNGRXKzI5a2FXV2xuWVpjVmxSNGVKTmNRMFdsbjhHbFUvZExPYlJ0eTVqSmt3RTRzR3RYamVlSXYzRURWV0ZobGFOc0t4b3llalM1T1RsWVdGbGhhV1dGbFkwTlJrWkdXTnZhWW10bmg0V1ZGV0ZIam5CZzF5NGlRMFB4SzdPT1oxUHBQM1FvQjNidkp1eklFY1pNbmx6dWp3K2xUVUlHRHEvYmNqZCtRNGN5dU1KblhIZGZYNGFQRzBmZzd0MkVob1JVR1FUNkRSMWFLZEQzOVBGaDVJUUo3Tis1azlDUUVHMFFXRHE2dXVMUGphVzF0ZmFQR1VJSTBkcElFQ2hFQTUyL1dCd0V1clozd3NLc2VhY3ZuVHg5Z1pzSnhZdEhUeHcxQUROVDQyWjlmaUZFeTlMZTFaWDJycTdsdHEzNzlWY1M0K0o0N2NNUHRkdjJiTm5Tb1BQZlNrNnU5RVhadWswYjRtL2NZT09LRmJVK3ZyR20yOVZIYW5JeXYvL3dBMHFsa3JtTEZtRmtYUDNuWkZGUkVSdFhyc1RLeHFiT29hZzI0S3hpOUZYWkVLS20wS2kyR24vNTZxc3FIMWZWaUxXNm5yT3NobHczUUVwaUlwdFdydVRtOWV2WU96blJya01IenB3OHlVRi9melFhRGVPbVR0VWVXOS9YcVhUZFFXVVZJeE52MzdyRnBmUG5LMjB2YmNCUVVWZFB6eXFmdDFSVjU2b29KenViTlQvL2pGcXRadHJjdVUzK3hiOWo1ODUwN053WnFEcGdhOGpVNE9OQlFTZ1VDcVkvK1dTbFRzSHZWVFAxdERxbFU0TnJxeE9xRGlkclczOFJJTzNlUGZidjJNR3A0OGN4TXpmSHpOeWNnM3YyY0dEblR2b05HY0tVbVROUktCUzBkWEZCVDArUGxULzh3RlBQUDQrZGd3TmJWNjhtL01nUnBqLzVaS090OTllWTRtL2NBQ3F2UmVqWXRxMDJSSzh0Q0R3ZkdRa1VOMC9wTjNnd05sV0U1cVc2Ky9wV0NzTGVYclNJWG41K3pGNjRFQ2dPQzEzZDNLb01TSnVDdVlVRlBuMzZFQmtheXJuSVNPMzZvYW5KeVZ5NWNBRjNMeS9hT0RqVTZWejlCZyt1Y3J0djM3NEU3dDZ0ZmIzcitqanYzcjNadjNNbjhiR3gybTBkT25mbSt1WExiRmkrbkVjZWY3eE9mM1FUUW9pV1RvSkFJUnJnWG5vVzhZbXBBUFR3Nk56c3o3OXhaeEJRL01WcDJzU20vK3V0RUtKMTJMMTVNKzA3ZHNTbmlzWU1WZEhVOGJ6UlVWSGFVVitsZlB2MnBkK1FJY1RIeHBLY2tLQWR6VkxXc2FDZ2FxZi9OYVhiS1NuODlQbm41T2JrTVBlNTUyb2Q2UllVRUVCeVFnSlB2L0pLbmFmR0dSZ2FVcENmajZxZ0FDcUViUVVsVFRQMDlmV3JuV3BibHhyckVsVFY5NXhsTmVTNmt4TVQrZjdmLzZaUXBlTFJ1WFBwWHpMNmF2aTRjZnp5MVZjRTd0Nk5oYVdsZHJSTmZWOG5VM056c2pNenlVeFB4OVRNck56eFk2ZE1LVGZpc0xaUTZhbkZpMnU4cnJxRVVodVdMeWY5M2oxNjl1OWZaY09UNXRhUXFjRStmZnJnMks0ZHRuWjJsYzVYR2diVlZWM1d0ck8xczhQZHk0dXBzMllCeFlGVmFYZmI1OTk0UTF2enZUdDNDQWtNMURhOVVhdlY3RmkvbnZBalIxQ3BWUFFkTklpSFpzemc5eDkrNE5xbFN5aVZTczZjUEVuNDBhUGxHdFdrM2J2SDhjT0hlZnFWVndqZXQ0KzkyN2J4OWRLbFRIamtFWWFYTElmUVVseUppVUdwVk9KYXNibFNIUlhrNTNQeTJER3NiV3pJeWNyaTIwOCtZZUhMTDk5WDZHbGlhdHBzSVdDcGdTTkdFQmtheW9uRGg3WHZxMk5CUVFBTXFzZlVlNnNLYXd5V0tnM3NjN096Ry9TNG5ES1BtL0hVVTZ6OC9udXVYTGpBcHg5OWhKdUhCLzJHRE1HN2QyOVpsa2NJMFdwSkVDaEVBNXkvOE1mNmdEMDhtbmRhY0d4Y01pZFBGMC90R2RDbk95N085clU4UWdqeFo1QjI3eDRoKy9jemN1TEVTa0ZnZEZRVW9jSEJXRmNZT1pLZmwxZmp0TlZTSThhUForS2pqMWE1THpjN205WExsdEd4U3hjNmRlMnEzWjRVSDgvZWJkc1lNbnAwQTY2bTRWS1NrbGoyMldka1oyVXgrK21uNmRHclY2MlBLVzJpVUxIQlFsbWwwMHhMUnpkYVdsbHgrOVl0TXRMVE1hK3d0bUptV2hwQXRTTjE2bHBqZlVaU050ZDErMi9lVEY1ZUhnL1BubDF1R3FGeisvWk1tek9IMzMvNGdTT0JnZG9nc0w2dlU5dDI3Ymh5NFFMWHIxelJydittS3lFSERoQno1Z3hXTmphVjFyL1RsYXlzTEZMTE5GY3BYYU9zN0xiUzZkV2xYRnhkY2Frd1lyaFVMeisvUnEvUnAyOWY3V2RRZEZRVUIvZnN3YWxkTzVJVEVsajM2NiswY1hEU3pxK2pBQUFnQUVsRVFWVGdvZW5UY2ZmeUtyY1dwRktwSkNVeEVXdGJXeDU5NGdsdEU0Wk9ibTRZR0JyaTRPU0VqWjBkVnRiV21GdFlZR1p1anJHcEtmdDI3T0RDMmJPTWYvaGhobzhmajVPTEMydCsra2tuSGFjQlZJV0ZYTDl5cFZLNGxweVFRSEppSWwwOVBiVnJMZGJYd1QxN3lNck01T0hacytuVXRTcy9mZllaUC96dmZ6eTFlREZ1SGg2VmpnL1l2cjNLOHlURnhWWGFOMlQwNkJvN2tUZW1qcDA3NDl5K1BkY3VYU0lsS1FrYlcxc2lqaC9IcGswYlBMeTk2M3dlWlRVanJrdi95RkRkMVBmNlBNN093WUcvZlBBQlowNmRJalE0bU1zeE1WeU9pY0hKMlpsNUw3eFFaY0F1aEJBdG5RU0JRalJBMmZVQnZibzFieEM0WmZkaDdlMFpVMFkwNjNNTElWcXVreVhkVnZzTUhGaHV1MHFsWXZlbVRSaVptRlFLVmpMUzB1NzdpNTlYejU1WVdsdXpmK2RPbm52dE5hQjRaTStXMWFzeE5qRmg1SVFKOTNYKytraUtqMmZaRjErUWw1dkxFNHNXMWJuaGlIZWZQdFh1aXl4Wms4NjNiOTl5MDFVZDJyYmw5cTFiSk1YSFZ4cU5reGdmRDFTZS9uYy9OZGFrT2EvNzJxVkwydTBWZGV0UjNMMys5cTFiRkJVVm9hZW5WKy9YcVVldlhseTVjSUVUaHcvWHVOWmJVNHUvY1lNOVc3ZWlVQ2lZTlgrK3pqb1lWM1E0SUlEREFRR1Z0dit2ekJJQTliRnQ3VnFPbDR6RXFvdjZoTlBIZzRMWXNYNDlveVpOUXExV2s1eVFRTTkrL1FnSkRPVHJwVXZwMmI4L0U2Wk53N3BNNDR6cFR6Nkp0WTFOdVRVZngxV1l0cjVwNVVyQ2p4N1Yxakp1eWhRTURBMjFvN082ZVhueDBudnZWUm5RSkNja0VMeHZYNVhiRzhQbG1CaTJybG1EbllORHBTRHcwTjY5UU1PYkFsMk9pU0ZvNzE3c0hCM3hHem9VUFgxOW5udnROWlo5L2ptL2ZmMDE4NVlzcWRSa3A3cHAyOG1KaVNRbkpwYmIxdHZQcjltQ1FDanVETDVwNVVyQ1FrSm82K0pDWGw0ZUl5ZE5xdGQ3UGk4M3Q4cFJ2MGtsbnkzVlRUR3U5WEVWdXEwcmxVcDY5dXRIejM3OVNFbE1aTnZhdFZ5N2RJbU5LMWF3NlBYWDYxeXZFRUswRkJJRUN0RUFaMHVDUUNzTE05cTFiYjYvQkdaa1pSTVFWTHhPbDJ1SHR2VHEwYldXUndnaC9neUtWQ3BDUTBKdzgvREFyc0lYbngzcjEzUHY3bDFlZk9lZGN1djhhVFFhNG1KamNhcm5xQ3UxV2szNnZYdmN2WDBiUzJ0cjdCMGRHVDFwRWx2WHJDSHN5Qkg2L3o5Nzl4M1g1TDA5Y1B5VEVQWVFHWUxneG9GN0s5YTk2NjZ6dGxydDdxM3RiWDhkdCt0Mjk5YU8yOWJPYTRmVnFxMjJqcm9YaWxzUWxTR0tLQXF5TjhyZUpMOC9nSlNSUU5oWXovdjE2cXN4ei9xUzVFbnluSnp2T2FOR3NYZkxGcUxDdzFtd2JCbVdwZE1BRzF0c1ZCUnJ2dnlTd29JQ0h0WnhRVnlkNnFaSGxnWEVGaXhiVnVIQ3NYdXZYbHk1ZUpGTC92NVZncStYUzJ0NGxSV2JiNGd4NnRQVWY3ZVJVa2toSmQxUEt6KzNXUmtaUUVrMlRkbFUzOW8rVG9OSGpPRG9nUVBFeDhSdzRNOC9tVDUvdnNGL1QwUEp5OHZqdHg5L3BMaW9pRkVUSityTXRHb3VNK2JQWjh5VUtkcC9Iejk0a0FNN2RsUUkwS1VtSmZIcFcyL1Zhci96SDNxbzJ1V0I1ODRSZHUyYVFmdkt5OHRqeDYrL0VuaitQS01tVG1UeXJGbmE3TE5wOCtZeFpPUkkvdnoxMTVJYWNmNytqSmt5aFhGVHA2SlVLc2xJU3lPak5GTlVuN0l1MDJWQmFYMHkwdExvMHIxN2hmdWlJeUtJTGxmL3JhRmtaV1N3Wit0V0FzK2RRNmxVVnFqakNIRGo2bFVDejUwRHdHdmZQcnE2dTFkYjI2K3k4TkJRTnF4ZWpaR1JFWXNmZlJTajBrenV0dTNhOGNRTEwvREQ1NSt6ZnZWcUhubjIyUXF2VjEyQjI4bzFBcHZMZ0dIRDJMZHRHeGN2WENBK0pnYVZTcVczZHA4K3dZR0JPcnQ0KzU0c2FhalhROC83WVYyM0EzQnljV0h4WTQreDh0VlhpUXdQMTd1ZUVFSzBaQklJRktLV0Nnb0t1UjRXQlVCdjk4NU5tcTF3Nk9oNUNnb0tBVmd3YzJ5elpVb0lJVnFXQ3o0K1pLU2xzV0RaTXUxOVp1Ym0zRTVOSlRFdWp0bjMzNDlMKy9ZVkFvSFhyMXdoTXoxZGI5Mnp1T2hvYmw2L0RzRGx3RUFpYnR3ZzdkWXRNdExUdGMwWlppMWFoS09URThQSGpDSEExNWRkcFZrU0FiNitEUEx3cVBWRkhaUmNVSjg2Y29SdXZYb1pISUNKam9qZzU2KytRcTFXODlqenoxZVlvcXpMd1owN0tjalBaL2I5OTlkNmZHVUdEQnZHd1owN0NRa0tJdWpDQmUxVXlKQ2dJQzc1K2RIYTNwNSs1VEx1YWp0R1F6VEgzOTJ0Vnk4dStmdXpZOU1tbGozOXRMYmVXMjVPRHRzM2JnU28wSnlndG8rVGlha3BpeDk5bEorLy9wb1RucDdjVGsxbDZuMzNWUWx3TitZRitQYU5HN21Wa29KVDI3Wk1tenUzWHZ0S2lJdmphbEJRbGFuekRhMGdQeCsxV28ySnFTblJwUTBTREpuMlgyYllxRkhWTG8rTGpqWW9FSGpKMzUvZGYveEJSbG9hRTZaUDE5bUV4dEhKaVNkZmZKRnpwMDZ4Zi90MnZQYnQ0MVpLQ2xQbnpPR0h6ejgzZU15R3JGczVFRFowNU1nSzc1TjFwU2w5RDlSb05QZ2NQODZoWGJ2SXpjbWhrNXNiYzVjdXJmQURTMnBTRXB2WHJFR3BWREpxNGtST0hqN01qMTk4d1Q5ZWZwbFc1YkloZFI1SG8rRzBseGNIL3Z3VGpVYkRnMDg4VWFVeFZOdDI3VmkrWWdWcnZ2cUtYNzc3amtmLytjOHFBZENXeU5qWW1LRWpSM0x5OEdFeTA5TVo1T0ZSNjR6RS9YLytpWjJqb3pad3AxYXJPYnAvUDFjdVhzVE0zRnhuc00rUTdjclhLVHhVV3VLaS9BOGZVYVh2UDdVSjVnb2hSRXNpZ1VBaGFpazBMSWJDb21LZ0pCRFlWRFFhRFhzOFM2YisyVmhaTW1sTTh4Y3RGMEswREcxZFhSazVZVUtGTEFaN1IwY0tDd29ZTVc0Y0l5ZE1BS0JuLy81WXQycEZmbDRldTdkc0FlQzBseGRabVpuTW1EOWZ1eHhLTHZ4My8vRUhBUG01dVRpMGFVUHZEaDFvN2VDQXJaMGRyZTNzdEEwS3lqcVNmdkhlZXdUNCttTGZwZzBMYXNndzBzZHIvMzY4angzRDk5UXAzbDIxeXFCdDFxeGFSVjVlSG5ZT0RodzljQUFPSE5DNVhsbTMzVk5IamxCY1ZNVE1oUXZyWE96ZDNNS0N1UTgreU85cjEvTGJUejl4N09CQmxFb2xNWkdScUZRcUZpNWZyczNhcWNzWURkRWNmL2YwK2ZPSnVIR0R5TEF3UG5yOWRWdzdkRUNwVkJJYkZVVkJmajcyam83TVhMaFF1MzV0SHljQXR4NDllT3lmLzJUenp6OFQ1T2RIa0o4ZjlvNk8ycUJKY21LaU5pdk13dEt5UVF2Mis1NDZSZENGQzBCSk01MzFxMWZyWE0vUTU4bmZ4NGNUbnA0OFdvdm5GY0RQeHdlQTdOSWFnRFdKREE5bnpaZGZhdjl0YW1aV1k3T1lobkRKM3g4b21Xb0pKWUg4M0p3Y0ZqM3lDSU05UFBSdXAxQW9HRDVtRE4xNzkrYlFybDNNdnY5K1RFMU5lZjdOTjJzOHB0ZStmVndPQ0RCbzNmSVdMbCtPWTZVcG4zVlZOcTAySlNtSm5aczNZMkZweWZ5bFN4azZhbFNGSDJualkySlk5ODAzWkdWbU1udnhZa2FPSDQrbHRUVUgvdnlUSDcvNGdxZi85YThLdFRPTENndTF0NHVMaXZqaGl5K0lEQXZEd3RLU0J4NTdURy9HYitkdTNYamdzY2Y0OVljZnVIYjVjcjBDZ1laTS95N2YwVnhUcm10Mytmc05PVWM4eG83bDFKRWphRFFhdlVHNzZnd1lPcFMxWDM5Tm03WnRzYmF4SVNrK25zeU1ERlFxRllzZmZWUnZsKytCdzRicDNNNm9kTHV5ejBFb3FjdDQvTkFobkZ4Y3NMSzJKaXN6ay9pWUdKUktaYjEvS0JCQ2lPWWlnVUFoYXVuU3RiK3lFUG8yWVgzQXdNczNpSTVMQW1EYXhPR1ltdWd1Z0N5RXVQdDA2TktGRGwxS09wam41ZWJ5NTIrL2NmSDhlVWFNRzhlY3hZdTE2M1Z5YzhQTzNwNDFYMzVKY2tJQ3N4Y3ZwaUF2anlONzl4SVNGTVRrV2JPMFFjTitnd2ZUclZjdlZyNzZLb05Iak5EYkxBUktwbmp1L3VNUE5Cb04xcTFha1pxVXhJK3JWakYxenB4YVg1QjI3OVVMLzdObmExVTdMeTh2RDRCYktTbmNTa21wY2YwZXZYdFRXRmhZN3dEU2dHSERNTGUwNU9pK2ZjUkdSNk5RS09qUnB3OVRaOC9HdFdQSGVvM1JFTTN4ZDlzNU9QRDhXMi9odFc4ZlZ5OWRJdnJtVFZUR3hqZzZPZEY3d0FCR1RaeUlhYVh1d0xWNW5NcTR1YnZ6cnc4KzRQeVpNd1FIQnBJUUc4dXRsQlJVeHNiWTJOclNiL0JnZXZUcFEvOGhReXJVazZ1dlBhWEJiNENrK0hpUzR1UHJ0YitJc0RETXpNem9XdHI0d2hDbmpoeGgzN1p0MkRrNEVPVG5oK091WFV5Y01ZTlppeFpWeVNvYzVPRkJsKzdkY1hSMlp0cThlUlFYRldHa1V0R3JYNzlHbjVaL3lkK2ZUVC85aEltcEtZSG56dEhWM1owUjQ4YlJzMTgvYlBWMFphMnN0YjE5aFNtcWhuUy9MYXZYV050T3VVTXFUZGV0U1hGeHNkNWxCM2ZzME40ZU9IdzRNeGN1MUdiSFFzbVB0NzZuVHJGM3l4WUtDd3VaTW5zMkk4ZVBCMHFhTDJXbXAzUGF5NHMxWDMzRlV5KzloTG1GQlRuWjJhei8zLzhBdUJZY3pLM1VWRWFNSFl1MWpRMnpGeSttbFo2Z1ZwaytBd2Z5eFAvOUgxMzB2TlkwR28yMnVjeXRsQlJPZUhweUt6bVoxTkwvZXZUcG83TXBqa1pUdGIrOHZvN210ZTEwYnUvb1NQZmV2Y25LeUtoVDRIcm13b1U0dDJ1SHovSGpSSVNGWVc1dVRyOGhRNWc0ZlRyT3JxNTZ0NXV4WUFGdDI3WER1M1E3TTNOeitnMGV6SVRwMDJuYnJsMkZkU2ZObk1tVml4ZEpUa3drTVM0T2F4c2IrZzhkeXBqSmsybW41LzFMQ0NGYU9rVlJkbmpWZDNjaGhGNy8vdWdudk05ZnhzaEl5YjdmUG0yeWdOeTduNjNqaEhjZ0FCdS9mVk82QlFzaEt0Qm9ORnp3OXViUXpwM2taR2N6YmQ0OFJrK2FwRjFlVkZqSTJaTW5PYkozTDdrNU9VeWVOWXRKTTJjQ0pRR1ByUnMyRUJVZWptdUhEaXhZdGt4N2tmM3FVMC9wN0JxczBXaTRldWtTeHc0ZTFHYXMzUGZnZy9RZU1BRFAzYnM1N2VWRmNWRVJ6aTR1OUJzNmxCNjllOHRGazdpckZCVVY4Yzd6ejlObjRFQWVlUHh4ZzdZNWYrWU0yelpzb0hPM2JqejIzSFBzM2JxVnN5ZFBZbWx0VGJlZVBiRnQzUm9UTXpPTWpJeFFLcFVZR1JsaFpHU0VScU9ocUtpSTRxS2lrdjhYRjFOVVZJU2prMU9GYWIrdlB2VlVoU203ZFcwV0VoSVV4SWJWcTJsdGI4K1RMNzNFdHZYcnVSNFNRaWMzTi9vTUdvUzlveU1xWTJNVUNnVktoWUppdFJxMVdvMUtwVUt0VnFNcC9YZHhjVEhxNG1LS2k0dHg3OXZYb0tZc2xadUZOQVIxdWZHVkNUeC9uczFyMXVEYW9RUFAvZnZmRmRhLzVPL1BqdDkrWTlFamorQmUyaVNuVEV4RUJIdTJiQ0VpTEF4akV4UG1QdmhnbGZxWUdvMkdqZDkvVDNCZ0lCMjdkR0hSSTQvd3kzZmZrWktZeUl3RkMvQTVmcHlNOUhSR2poOVAzOEdEYWVQc3JMTzVSZm45cVl1TFN4NVR0Um8wR2hMajR6bDc0Z1RwdDIrVGZ2czJhYmR1VVZSVVZHVmJVek16N0J3Y0dEUjhPR09tVENuSlFsVW9NRE16SXprcGlXOCsvQkMxV3MxSGVySmo3eVN2UHZVVUFCOTgvWFcxajZjUVF2emRTVWFnRUxXZzBXZ0lMbTBVMHExTCt5WUxBcWJlenVDMGJ4QUFnL3AybHlDZ0VLS0M2eUVoN1BqdE4xS1RrM0YyY1dINU04OVVxQ01WZE9FQ3UzNy9uYXpNVEZyYjIvUEFZNDlwTzd4Q1NRZmNwLy8xTHc3djJjT3hBd2Y0NGJQUGVIWGxTaXdzTFhVZXI2aXdrSzlYcmlReExnNlZTc1hJOGVPWk5HdVdkdjNwOCtiaE1XWU1KdzRkd3QvWEY4OWR1ekF4TVpGQW9MaXJ4RVJHVWxSVVJPK0JBdzNleHJWREI5cTBiY3Z5RlN0S2draExsdEN6WHovT25UN056ZXZYeWNuS29xaW9TR2VXbGk2Nk1yeDBxVzJ6RUlWU2labTVPWTg5OXh5MnJWdnp5RC8veWVralJ6aDc4aVI3dDI0MTZKamx0YmEzcjNNMzNZYVFsWkhCaDYrK2lzcllHQk1URXpRYURiazVPUUE2YTVYMkhUU0lydTd1VlFLWFh2djM0MW5hR01XdFJ3L21MVm1DZzQ3cHlBcUZnZ2NlZTR6dlAvOGNOM2Qza3VMalNVNUlZTmFpUll5YU9KR0J3NGF4WTlNbVRuaDZjcnkwUzdTK1RGNk5SbFBsOVRESXc0T1I0OGZqZi9Zc0FHWm1aamk1dXVMWXBnMk96czdZT3pwaTUraUl2YU5qaFV4R0tBbEdIeWlYOFFqUXJsSmRRaUdFRUhjMkNRUUtVUXN4OGNta1oyWUQwS2NKNndQdTkvS2h1TGlrQnN2c3FiVXZ2aStFK0h0ejdkQUJTMnRyUms2WWdNZllzZHFPcldYY2V2VEF5Y1dGS1VPR01PU2VlNnJVWklPU2k4eXBjK2JRdFVjUE10TFR0VUc5dm9NR1ZabGlwVEkyWnV6VXFkeEtUc1pqekpnSzlaVEsyRGs0TUhmSkVtWXNXTUQxa0pBS0RTU0V1QnRFM3JpQlNxV3FrakZXSFpmMjdWbnh5aXNWQWt6dWZmdmkzcmR2aGZYS3N1bUtpNHEwelh1Z0pNQ2tVQ2hBb1VBQlZiS2VKczJjU1pkeTA0dmQrL2JGMHNxcXhtWWhOcmEyRmFZbHUvZnB3MU12djR4OWFSTVhJeU1qeGs2ZHl0aXBVOG5PeWlJN00xT2JtVmlXcWFZTldHazBhQ2dKWUpXTjE4YlcxdUFwNjFZMk50ZzdOdXdQb2phMnRyaTBiMDlCZmo0YUFJMEdXenM3dXJxN00zbjJiSjNiNk1wZTlCZzltcGlJQ0lhUEdWUGo4MjVzWXNMVEw3K3NuZG8rYitsU2hvOGVEWlQ4alEvOTR4K2szYnJGemV2WFNVOUxvNml3c09ReFZLdFJsLzYvTEFDb1VDaFFLSlhheDNQZzhPSFlPenJ5ajVkZnhzSEpDZXR5ZFFocjR0cXhJdzVPVGlYUER5WHY1VFBLMWYwVVFnaHg1NU9wd1VMVXdvR2p2bno2N1NZQTNuMzVFY2JlWTNnTnE3cFNxOVU4OEkvM1NFcEpvN1d0TlZ0K2ZCK1ZxdUVLb3dzaGhCQkNDUEYzSjFPRGhSQ2loRVFUaEtpRnl5Ri9OUXBwcW83QlovMnVrSlNTQnNDTWlSNFNCQlJDQ0NHRUVFSUlJVVNkeU5SZ0lXcmhjbWw5UUdkSE94enNxazZGYXd5N0Q1MEJTcVo5ekpoY3U0NTNRZ2doaEJCQ0NCcTB3WXdRUXR6SkpMVklDQU5sWkdZVEZac0lRRy8zVGsxeXpQakVWTTRGaEFBd2JHQlBuTnZZTmNseGhSQkNDQ0dFRUVJSThmY2pnVUFoREJSOExVSjd1M2VQTGsxeXpMMkh2YldGb0tWSmlCQkNDQ0dFRUVJSUllcERwZ1lMWWFDUTBBanQ3VDVOa0JGWVdGVE0vaU5uQVhDMHMyWDRvRjZOZmt3aFJNTlNhelNFWElza09QUW11Ym41elQwY0lZUVFRclFneSsrL3Q3bUhJSVM0QzBrZ1VBZ0RYU2tOQkpxWm10Q2xvMnVqSCsvMDJZdWtaV1FCTUgyeUIwWkdrc0FyeEowa0xDS1dsVi85U25oa1hITVBSUWdoaEJBdGtBUUNoUkROUVFLQlFoaEFyZEZ3OVhvVUFOMjd0bStTb056K283NEFLQlVLWmt3YTBlakhFMEkwbkQyZTNueTlaaXVkMnJ2d3pzdVAwSzFMZTlvNjJhRlVLSnA3YUVJSUlZUVFRb2k3bUFRQ2hUQkFWR3dpMmJsNUFQVHEycW5SajVlVWtvYmZ4V3NBZUF6cGphTzliYU1mVXdqUk1NSWlZdmw2elZabVRycUhGWS9PdzFobDFOeERFa0lJSVlRUVFnaEFtb1VJWVpDUTBFanQ3WjdkT3piNjhRNGRQNmR0RWlMWmdFTGNPZFFhRFI5OS9SdWQycnRJRUZBSUlZUVFRZ2pSNGtnZ1VBZ0ROR1VnVUtQUmNPaFl5YlRnMXEyc0dEWlFtb1FJY2FjSXVSWkpXRVFzUytaUGxpQ2dFRUlJSVlRUW9zV1JRS0FRQmdpNVhoSUl0Rzl0ZzROZHEwWTkxdVdRY0dMalV3Q1lQSFlvS3BXY3BrTGNLWUpEYndMUXJVdjdaaDZKRUVJSUlZUVFRbFFsRVFZaGFwQ1hsMDk0UkN3QVBidDNRdEhJeGY0UGxEWUpBWmc2Zmxpakhrc0kwYkJ5Yy9NQmFPdGsxOHdqRVVJSUlZUVFRb2lxSkJBb1JBMUN3MkpRbDlicjY5bXRjYWNGNStZV2NNdzdFSUN1bmR2UnBhTkxveDVQQ05FNHBEdXdFRUlJSVlRUW9pV1NRS0FRTmJoeUkwSjd1MWNqMXdjOGNUYUF2THlTaktKN0owZzJvQkJDQ0NHRUVFSUlJUnFPQkFLRnFFRlpveENGUWtIM3JoMGE5VmhsMDRKVktpV1R4Z3hwMUdNSklZUVFRZ2doaEJEaTdpS0JRQ0ZxRUhLdEpCRFlzWjBURm1hbWpYYWMySVJVZ29MREFCZ3h1Qyt0ckMwYjdWaENDQ0dFRUVJSUlZUzQrNmlhZXdCQ3RHVEp0OUpJdnBVR05QNjA0RVBsbW9USXRHRFJIRFFhRFRIeHlWd0pqU0E2SnBHb3VDUmk0MVBJenNrbEp5ZWYzUHc4aW9yVXRkcW5TcVhFM05RTUN3dFRMQzNNY1czclFBZVhOclJ2NTBTdjdwMW8xOWF4MFJ2d0NDR0VFRUlJSVlRb0lZRkFJYXB4TlRSS2U5dTlXNmRHTzQ1YXJlYlE4WkpBb0syTkZjTUc5bXEwWXdsUlhrRkJJVDRYZ3ZHNUVJeC9VQ2dLSXhYOWV2ZWlZNGYyVEpvd2lIYXVMbGhiVzJGaGJvNkZ1UVVxbFZHdDlsOVVWRXhPYmc0NXVibGtabVlSRXh0SFZFd3NGNEtpV2J2NUVCcDFFWVA2ZG1mRWtONk1HTkliRXhQalJ2cExoUkJDQ0NHRUVFSklJRkNJYW9TRVJtaHZOMlpHWU1DbDZ5U2xsR1FlVGhvN0JKVktadTJMeGhVYUZzM2V3OTRjOXc2a1I3ZHVqQnM5aW9lWFBZYXJTOXNHUFk1S1pZU050VFUyMXRZNHQybERON2N1RlpiSHhzWGpGeGpFWHEvVGZQSERGc2FPNk0vTXlmZlEzYTE5ZzQ1RENDR0VFRUlJSVlRRUFvV29WdkQxQ0FETVRFM28xTDVoQXlUbEhUcDJUbnY3M3ZFeUxWZzBua3NoNFd6YzZrbFVYQXB6WjgxZy9ROVA0bUJ2MTJ6amNYVnBpNnRMVzJaUG4wcHlhaXFlWHNkNSs3L3I2ZWpxd05JRlUramJzMHZOT3hGQ0NDR0VFRUlJWVJBSkJBcWhSM0d4bXRBYjBRQjBjMnVQa1ZIalpPbmw1UmR3NnR3bEFMcDJib2RiSjlkR09ZNjR1OFhHcC9ETno5dUpUVXhqeWFJRjNEdHBQRVpHdFp2bTI5Z2M3ZTFac21nK2krZmZ4OEVqeC9qMGYxdHhkYkxsbjQvTng3V3RRM01QVHdnaGhCQkNDQ0h1ZUJJSUZFS1BpT2g0OHZJTEFPalZyZkdtQlh1ZnYweGVYajRBVThZT2JiVGppTHRUWVdFUnYyMC96TTZEWjFpNmVDR2YzRGNicGJKbFR6MDNNakppeHRSSlRKczhnYTA3ZC9QTTYxOXkzNzBqV1RKL01zYkc4ckVsaEJCQ0NDR0VFSFhWc3E4R2hXaEdJZGNqdGJkN05tSWcwT3VVSHdCS2hZSUpvd2MxMm5IRTNTYzJQb1VWcjYzaVprdzY2MVovdy8zejdtdnhRY0R5bEVvbDk4KzdqM1dydnlFOEpvMW5YditTMklUVTVoNldFRUlJSVlRUVF0eXg3cHdyUWlHYVdHaFl0UFoyeis2ZEd1VVlHWm5aK1BwZkFXQkFuMjdZdDdacGxPT0l1ODhKNzBDZWZYMFZzMmJNNUQ5dnY5NnNkUURyeThIZWpnL2Zmb09aMDZieno5ZFdjZExuWW5NUFNRZ2hoQkJDQ0NIdVNETEhTZ2c5cnBiV0IyeHRhNDJqZmF0R09jWUpuMENLaTlVQVRCd3p1RkdPSWU0K1czWWY0OC85Wi9qOG8vOVU2ZEo3SjVzN2F3WjlldlhramZjK0pDSDVGb3RtajIvdUlRa2hoQkJDQ0NIRUhVVXlBb1hRb2FDZ2tKdFJzUUQwY0d1UFFxRm9sT01jS1owV2JLd3lZclJIdjBZNWhyaDdxRFVhdmwrL2l3TkgvZmpmRjUvK3JZS0FaYnE1ZGVGL1gzeksvcU4rZkw5K0YycU5wcm1ISklRUVFnZ2hoQkIzREFrRUNxSER6YWg0aW9wS012WGN1elpPZmNDa2xEU0Nnc01BR0Q2NE45YVdGbzF5SEhIMytISERiaTZHUlBQZDU1L2c2R0RmM01OcE5JNE85dnp2ODArNEdCTE5UeHYyTlBkd2hCQkNDQ0dFRU9LT0lZRkFJWFFvbXhZTTBLMUx1MFk1aHRkcFArM3RpYU9rU1lpb255MjdqK0ViY0ozUFAzd1BhMnVyNWg1T283TzJ0dUx6RDkvREp5Q1VMYnVQTmZkd2hCQkNDQ0dFRU9LT0lJRkFJWFFJRGZ1clkzQjN0L2FOY2d5dmt5V0JRSE56RXp5RzlHNlVZNGk3dzBtZml5VTFBVmUrZjFjRUFjdFlXMXZ4eGNyMzJiN3Z0RFFRRVVJSUlZUVFRZ2dEU0NCUUNCMUNya2NCNEdEWENnZTdobThVRWhHZFFGaEVTUTNDMGNQNlkyWnEwdURIRUhlSDJQZ1VWdjJ3aFpYdi9QdHZQUjFZSDBjSGV6NTY5MDIrL0dFcnNRbXB6VDBjSVlRUVFnZ2hoR2pSSkJBb1JDVjUrUVZFUmljQWpaa05lRUY3ZThKb21SWXM2cWF3c0lqM1B2K0ZSNVl0L1ZzMkJqRlVON2N1UFB6UWc3ejMyVG9LQzR1YWV6aENDQ0dFRUVJSTBXSkpJRkNJU3NKdXhtazdrVFpHSUZDajBXaTdCYmV5dG1Sd1AvY0dQNGE0Ty95Mi9UQnRuZHN4ZCtiMDVoNUtzNXM3YXdiT3pxNXMrdk5JY3c5RkNDR0VFRUlJSVZvc0NRUUtVY25WY3ZVQmU3aDFhUEQ5WDdrV1NVTFNMUURHalJ5QVNpV25vYWk5MlBnVWRoNDh3Lzg5ODFSekQ2WEZlT0dacDloeDRMUk1FUlpDQ0NHRUVFSUlQU1FDSVVRbG9lVTZCbmQzYS9pT3dVZlBsT3NXUEhwSWcrOWYzQjIrK1hrN1N4Y3Z4TUhlcnJtSDBtSTQyTnV6OVA2RmZMTm1XM01QUlFnaGhCQkNDQ0ZhSkFrRUNsSEp0YkNTUUtDanZTMTJ0allOdW0rMVJxUHRidXJrMkpyZTdwMGJkUC9pN25EcFNoaXhpV2tzdkc5MmN3K2x4Vms0ZHpheGlXbGNDZ2x2N3FFSUlZUVFRZ2doUklzamdVQWh5c25KeXljcU5oRm9uUHFBSWRjaVNibVZEc0Q0ZXdhaFZDZ2EvQmppNzIvanRzTXNXYlFBcFZMZXdpdFRLcFVzV1RTZlg3ZDVOdmRRaEJCQ0NDR0VFS0xGa2F0SUljcTVFUmFEcHJSUlNJK3VEUjhJUE80VG9MMDk5cDcrRGI1LzhmZDM3VVkwVVhFcDNEdHBmSE1QcGNXYU9ta0NFVEhKaElaRjE3eXlFRUlJSVlRUVF0eEZKQkFvUkRsWHc2SzB0eHU2VVloYW8rR0VkeUFBYlJ4czZkRzE0UnVSaUwrL2ZVZThtVHRyQmtaR1JzMDlsQlpMWldURTNGa3oySHZZcDdtSElvUVFRZ2doaEJBdGlnUUNoU2dudEZ3Z3NLR25CbCs5SGtseWFob0FZKzhaZ0VLbUJZdGFLaWdvNUxoM0lGTW1qR3Z1b2JSNFV5YU80NFJQSUFVRmhjMDlGQ0dFRUVJSUlZUm9NU1FRS0VRNVpZMUNuQnhiWTJ0ajFhRDdMc3NHQkJnemZFQ0Q3bHZjSFh3dUJOT2pXemZwRkd3QVIzdDd1cmwxNWF6ZmxlWWVpaEJDQ0NHRUVFSzBHQklJRktKVVZuWXVNWEhKUU1ObkEycktkUXUyYjIxREwvZE9EYnAvY1hmd3VSRE11TkdqbW5zWWQ0enhZMGJpZmVGeWN3K2pTVjBQQ1dIbjVzM2NUazJ0Y2QzTEFRRnMrZVdYZWgzdjFKRWpIUGp6ejNydDQwNVZWRlJFUVg0K2FyVzYzdnRhOSsyM0JQajZWcmsvd05lWGRkOStXKy85dDNSNXVibWNPWG9VMzVNbkcrVHhiQ2lod2NGa1pXYnFYWjRVSDAvNjdkc0c3VXV0Vm10ckVPdVNHQi9Qa2IxN1NZcVByOVVZYjZlbWtwdVRVKzA2aFFVRnhFUkcxbXEvRGFFaHo1R0dsSGI3TmhFM2JqVDNNR29VZGZObWpldkVSVWRUa0ovZkJLT3BtNmliTi9FK2RxeGUrOGpMeStQd25qMWtaMlUxMEtocUZoVWVUbXB5c3Q3bEdXbHBqWExjQUY5ZlFvS0NHbVhmVFNVcFBwN3JJU0hWdnQvcGtoQVhWK043V1gxcE5CckNybDBqSlRHeFVZL1RFSzVldnN6Wmt5Y2JmTC9KaVlra3hNV1JsNXRicSsxdXA2WVNGUjV1MEhyTjhYbFRuVHZwZVc5S0VnZ1VvdFNOaUJqdDdlNE5YQjh3TkN5YWhPUmJBSXoyNkMvZGdrV3RhVFFhL0lOQ0dUeWdYNlBzLzQzSFo3UHFyUlU2bDYxNmF3VnZQRDY3VVk3Ym1BYjE3NGQvVUdpdHY0emV5UzZlUDQvdnlaT1ltSmpVdUc1c1ZCUitQdldybytoNzhpVEhEeDJxMXo3dVJEbloyYXg4N1RYZWV1NjVCZ2tvWEwxMGlhU0VoQ3IzSnlVa2NQWFNwWHJ2djY2U0V4THE5Rjl0QWhOWm1abjg4UG5uN04rK0hWczd1eGJURFQwMk1wSjEzMzdMdGcwYjlLN3p6VWNmY1dESGppcjNGeFlVa0Y0dVVKQ1prY0YzSDMvTWFTOHZ2ZnZ5OS9IaDhKNDk1TlR5UXZqak45N2c1T0hEMWE2ei9kZGYrZUh6enhzdGVLRkxmYzZSa0tBZ0R1M2NxWFBab1YyN3F2M3Z5c1dMTmU1Lys4YU5yUDd2ZncyNnFHMHVsL3o5K2U3amozVyt2c3BrWjJheTVxdXYrT0s5OThqSnptN0MwUmt1SkNpSVhiLy9YcTk5QkowL3o1RzllL256MTE4YmFGUTErKzZUVHppOFo0L09aVGV2WCtmVE45L0U1L2p4QmovdTcydlhzbS9iTm9QV0xTd3M1SVNuSjhYRnhRMCtqdm80NGVuSm1pKy9wTGlvcUZiYnJYcnZQVHZSbU5nQUFDQUFTVVJCVkM3NSsrdGNwdEZveU03TUpERXVqdEFyVnpoMzZoU0hkdTdrOTdWcldmUGxsd1ovejB1TWoyZk5sMS9XK3pYWjJJcUtpdGkvYlJzN04yM2lja0JBelJzWUtNRFhsOC9lZnB0Vjc3MUhmRXhNelJ1VWM4TFRrKzgrK2FURzlRN3YyY00zSzFmV2RZaU40azU1M3B1YXFya0hJRVJMY1NNOFZudTdoMXU3QnQxMytXbkIwaTFZMUVWTWZESktsVEd1TG0wYlpmOEYrWGtVNU9mVmVsbDVuN3p5YUVNUGk3YnRPclBzdWJmcXRHMDdWeGNVU2hXeDhTbTBjM0ZzNEpHMVBHcTFtcENnSUhyMTc0K2x0WFdUSHR1UVgvSE56TTMvTnJWUmQvejJHOW1sbVdJSGR1emc2WC85eTZBQTFxdFBQYVYzMmRIOSt6bTZmNy9CMjZsVUt0Nzg3Mzk1OTRVWERCeDF6VDc1NFljSy8vN3NuWGZxdEo5SG4zdU9IcjE3MTdoZWZFd01HMWF2NWxaS0NzUEhqS0dnb0VEdmhTQ0FkYXRXZEhKenEzSi9kWTlyVFNyL3pRREZSVVZzM2JBQmMwdExGanowRUZDU2VlWGs0bEp0bzZiaW9pTE9uVDZOMTc1OTJOclpzZUxWVjFFcWxWaGFXV0ZzWXNLQkhUdHc2OUVEbC9ZVlp4MW9OQm9DejUvSDBjbEo1OTlYRzRVRkJSUlZ1Z0FmUFdrU0Y4K2Y1NFNuSjVObXpxeXlqYm1GQldEWTQyaGtaTVRLLy8ydnh2WHFlbzRBK0p3NHdiWExsekUyTVdIQzlPa1ZsdWs3UjhvTUh6T0dYdjMxZjg4NjdlVkZhSEF3THUzYmN6czExYURzYWZzMmJXalhzYU5CWTI4b3ZRY01vRWVmUGh3L2VCQWJXMXRHamg5ZlpaMGRtemFSblpuSlBiTm1ZV0ZwV2UzKzZucU9EQncrbk1XUC92WFpybGFyU1UxSzBybXVnNU5UbFl5Ym5OSXN2dVJLUDNSWVdsdlhPT1l5UTBlTjRvSzNONWNEQWdqeTg2UGY0TUVHYlhkbzF5Njl5NmJPbVdQUVBuUnAyNzQ5OW0zYXNPdjMzMUVaR3pOMDVFaENnb0w0NWJ2dkRON0gwSkVqV2JCc1daM0hFQnNWeGU5cjE1SVVINCtSa1JHakprNnM4NzRhV2xrR3NMSUJtdHA5LzlsbkpDY2trSk9kclRPeldLbFVZdS9vU1BydDI5amEyZW5NcksvTTJkV1YwQ3RYT09IcGlVMnJWdFd1Njk2M3IvYjlzU21wVkNxV3IxakIxeDkreU5aZmZxRmRwMDdZdG01ZHIzMkdoNGF5YmNNR0xLMnNLQ3dzNUk5MTYzajJ0ZGV3c3JHcDEzN1Buem1EOTdGakxIcjRZZHEyTSt6NitjL2ZmcXZYTWN2cjFyTW5SWVUxMXdPL0U1NzNwaWFCUUNGSzNZajRLeERZdFhQRFRRM1dhRFFjOXlrSkJOcmFXTkd2Wi8yKzVJdTcwNVhRQ1ByMjZsbXZmYnp4K094cUEzcko4VEc4L05BVXZjdjFMWE5zMjQ1WFAxMUxjbnp0ZmwwMGhLbVplYjIyNzllN0Y4R2hOKytLUUdEb2xTdGtaV1p5T1NCQTUwWGZoT25UNjNYeFV4MURnbEV2dlBNT3ppNHVqWEw4cG5UYXk0c2dQei9jKy9UQnljV0ZFNTZlSE55eGcrbno1OWU0N2F4RmkzVGV2MmZMRnJyMTdJbDczNzRWN3I5NjZSTFhRMEowYnFkVUtsRVpHOWY2QXZDMGx4Zm1GaFlNSGpIQ29QV256cG5EOERGakRGbzNOU25Kb0l3QkFQK3paL256dDk4b0xDZ0FTckpMZld1WUJ1WGV0eStQUFB1c3ptVVdscFo0akIxcjBMRUJ6cDQ0b1RlTDZzQ09IU1RFeHZMd3M4OWlaV05EUWx3Y1gzLzRJY05HajJiZWtpVlYxcy9OeWVIOG1UT2NPWHFVdEZ1M2NHalRwc0pqcGxRcWVlRHh4L255L2ZmNVkrMWFudnYzdi9sajNUb3VYcmhRWlY4MUJXeDBCUzdMMjdwK3ZjNzlRc2x6cnlzcnNXeWYzYXNKM21ha3BaRVFHMXR0a0szOGNlcDZqZ0FzZmZKSmZ2amlDdzd0Mm9XTnJTMUQ3cmtIUUp2MU0yejBhT1l2WFZwbHU1b2V1OUFyVjdUWlZuSFIwV3hhczhhZzhRd2ZNNmJKQTRGS3BaSUhuM2lDYjFldTVPaStmUXoyOE1ETS9LL1BROTlUcDdqazc4K0FvVU9aT0dPR1FmdDBkbkdoMXdERGExVHJDcnJtNXVUby9ZSGczVldyOUM2cmZQKzB1WE1aZCsrOUJvMURvVkF3ZS9GaXZ2M29JNkp2M2pRNEVGaGQwTGcrbjRWbVptWTg4dXl6ZkwxeUpkczNicVNUbXh2MmpvNk1tVHpab08xcnl1Q3RUbDV1TG9mMzdNSDcyREVVQ2dWVDVzemhIaDFCNG9ZV2NlTUdxLy83MzJyWEtYc2YwUVlDRFFqOFZ3NFFaMlprYU84ckN5U3ExV3JhT0R0alkydEw2SlVyZEhWM3gyUHNXQnlkblhGczB3WWoxVi9oak4vWHJqWDRiOXEvZlh1TjZ6ei81cHVORmhDNjVPOVBYSFIwdGVzNHViaVFrWjZPNzRrVFVNMFBxVFc5bnNORFExbjM3YmNvRkFxV3IxaEJmbDRlNjc3OWxqVmZmY1VUTDd5QXBWWGQ2K0pmRHdraElUWVdXenZENjVmWDlGbGZHNmFtcHJVNnA1cjdlVzlKSkJBb1JLbXdpRGlncElaZjYxWU4xeWpreHMwWTRoTkxmbkVlN2RHdnhVeDdFbmVXNkpoRU9uYW9YNEI2Z01jNGlnb0xkQzd6OXo2S21ia0Z2UVo2VkZsMkplQXNlYms1RExwbmdzNXRiVnJiQS9EWlJzOWFqMGxkWE13ckQwK3I4L1kxNmRDK0hUR3h1ck1YL202OGp4M0R3Y21KMFpNbUVSb2NUSEJnSUhQTEJTM2FkZWpBVDZ0V2NlUHExUXJiVmI1NGZuZlZxbHAvQVpxckl6aFNXU3RiMjFydHN5VUtEZ3hrNzlhdHRMSzFaZUh5NVpoWldCQjI3Um9uUEQxeGNISmkyS2pxYTNqcUM5cWxKQ1hSbzNkdmV2YjdhK3AvVG5ZMmRnNE9PRGc1VlJ2c0t3c1M3dDI2bGNqd2NCNWVzYUxhak5EVFhsNVlXVnZyRFVwV1ZqYmxzcUZrWldTd28zUzZrMnVIRGl4NitPRnFYMjhCdnI1NDd0Nk5wYlUxNDZkTjA3dWVwWlZWclM3dUwvbjU2UXdFK3ZuNGNPcklFU2JQbW9WN256NUFTUUJsNFBEaCtKNDhTZnRPblJnNmNxUjIvUnRYcjdMeXRkY295TS9IdFVNSHBzMmJSLzhoUTZwa3Y3YXl0V1h1Z3creWFjMGFybCs5eXVBUkkralFwUXRRY3U1bXBLY3pkYzRjZzdKbUUySmpDUThOMWY0N0pqSlNXNGR0MUtSSjlCODZsT0tpSWhMajQ2dGtId0trSmllalVDaXdjM0NvY1A5anp6Mm45NWhiZnZtRmhOaFlodGJ3R3Evdk9RSmdZbXJLdzg4OHd6Y2Zma2hJVUpBMkVKaVJuZzVRSVNCbXFQRFFVRGFzWG8yVmpRMDVXVm4wNk5PSEpVODhVU0dJVU42MTRHQTJyMW1EUXFGZ1JDMEN6SFdWbTVPamN4cHdxOWF0c1cvVGh2MlZhckg2Ky9pZ1VDaFFHUnV6WTlPbUNzdnVHVGNPWjFmWEt2dHEyNzU5cmM0UlhZRTBjd3NMWGlnWDFFdU1qZVgzdFd2cDFxc1g1aFlXVlFMVmgzYnQ0dWorL1JYdTF4V3dQWHJnUUkxVDE3djM3azFoWVNFN04yK3VkcjM3SG5oQWUzdndpQkVzZXZoaDdiKzMvUEpMdlVwaUZPVG5VMWhZaUsyZEhVdWZmSkxJc0RBY25aMEJtTEZnZ1VIN3FFc2dzS2l3VUp0dG5KV1pTWWZPblptN1pJbk84N3N4V052WVZIamZPMy9tREdibTV2UWROS2pLdW1xMXV0ck02ZklxQjRnOWQrM0NzL1R6cHJXOVBhOSsrR0dGOThSWG4zcUtkaDA3Nmp3dTFQeERTVXNTSEJob1VBWWpsSndmMWFudXZBNDhmNTZ0NjllakFKWS84d3dkUzdQT0Z5NWZ6cFpmZnVIN3p6N2prV2VmcmZKNW9NODNLMWN5YytGQ09uZnJSbkZSRWFIQndYVHQyYk5XM3hzTmVaNnVYYjdNMm0rK3diWjFhMTU2N3oxTVRFMzFybXZvdVNjcWtrQ2dFRUJoVVRFUjBTV0JRTGRPVmI4ODFjZng4dE9DUjBpM1lGRTNVWEZKVEpxZys0dVBvUlk5L3FMZVpaZjl2TEYzY3VIQnAxK3JzbXpWV3l0SWpvL1J1VXlmODZjOENRbnd4V1A4ZExyM05lelgrOGJRb1owclI0OEhOOXZ4bTBwOFRBeWh3Y0hNVzdLRVlhTkhrNWVUUTNCZ0lCNlZNcmxHakJ1bkRUWmRDUW9pL05vMVppNWNDRUJrV0JoQmZuNTFPbjdsNC93ZFhibDRrZDkrK2dsakV4T1dyMWloblU3ejBOTlA4OTNISDdPamRLcUxJWUdPdU9ob3JGdTF3cnAwSCtZV0Z2enkzWGNWdmh4dlhyT0d0TnUzZWVuZGQydmNYMEYrUG1kUG5NREJ5YW5CcDRYUG1EL2Y0SXlUNU1SRXZ2emdBNTNMMUdvMVBzZVBjM2pQSG5KemNoZ3hiaHd6Rnl3Z015T0RWanFtUEtYZnZzM3VQLzdnY2tBQTduMzZzT2poaHh0OXlydlA4ZVBzK3YxM0hKMmRhZGV4SXdHK3Z1UmtaNU9kbGFXdHc3Vno4MmJhZCtxa0RiUmtaMmJTWitCQVJrNllRS2V1WFlHU3pMWC92dlVXazJmUFpzRFFvZHI5OXhzeWhMYnQyK1BvNUFSQWp6NTl1SjJheXI1dDJ4ZzJlalNqSjAwQ1NySmFPcm01NmMxd0RBOE5yVkRyS0RRNG1ORGdrdmU1RDcvOUZsWG56dXpac29WenAwK3o0cFZYS2t6WFVxdlZyUDcwVStKalkzbnAzWGRwYlc5ZjQrT1NtNU5EMElVTDJOclowYjFYTDczck5lUTVZbTFqd3ovKzlhOEtXU1lYejUwRHdMV0QvanJPR2gzVEIwT0NndGkwWmcyV1ZsWTg5ZEpMeEVaRnNYbk5HcjcvN0RNZWVQenhDaGZBZWJtNUhOeTVzK1I4YXRPRzVjODhvMzIrR2xOQmZuNmRzbVF1ZUh0WHVhOW4zNzQ2QTRFTlFhbFVhak83YzdLeldmL2Rkemc2Ty9QZ0UwOVV5ZTRDL1ZPRHN6SXpTVTVJd05qRUJGczdPd0xQblNNeExxNUJ4bGcrRUZpZG1qSklBM3g5dFlFYVJ5Y25YbjcvZmZadTI0YnZ5Wk44OHNNUGRPbmVuUzdkdTlkN3ZOWEp6c3JDejl1YmswZU9rSm1lanJXTkRRdVdMV1BJUGZjMGFha04relp0S2t4bFBuL21qSFlzQUNjOVBhczhudm9lWHlzYkc5NHF6UzZzSENDZS85QkRCcjAvR0dMZnRtMTFDcm8yZFRCUjEvR2l3c01wTGk2bWM3ZHUxVzc3MmR0dms2eW5BVVp4VVJIN3RtL256TkdqV0ZoYXN2eVpaeXFVbmhqazRZRktwZUwzZGV2NFp1VktGajM4Y0lVZkk4c2NPM0NBek5JZllRQTBsTlNkZmVIdHR3bTljb1hjbkJ4Q2c0TU5ldjROTFJ1U201UEQ5dEthb1BjOStHQzFRY0RLN3BUbnZTV1FRS0FRUUZSTUFrVkZKVjhldXpaZ0lGQ2owWENpZEZxd3RhVUYvWHRYLzRZdWhENng4U20wYzIyOGFaWC8rWEVuNkNpMkhPQjlsS1VyM3NDeGJlM3FaaDdmdDVYRTJFaW1MWHlrb1laWUorMWNYWWlOVDJuV01UU0Y0d2NQWXRPcUZZTnFtTzdaWitCQTdlMk10RFFpYnR6UVpwdXBqSTMxQmdMMWRXdFVsNzVtcXV2bXFGUXFhL1ZMY1ZabUpxZU9IS0Y3cjE2NDllaGg4SGFONmV6SmsremF2QmtqSXlPV3IxaUJhN2xwZ3JhdFcvUFk4OC96NHhkZnNIM2pSbEtUa3BoNjMzM1ZabjkvOVovL1ZEdFZ1eUEvbi9EUVVIcjE3NiszaHBsS3BjSzZ0TTdObFlzWEtTd3MxSnNsVVIvN3RtOW5ud0ZUYVdweTdPQkJQSGZ0d3M3QmdTVlBQa20zbmozeE9YNmN2ZHUyc2V3Zi82QkhhZlpkWVVFQko0OGM0ZmpCZ3lpVlNoWXNXMVloRTZVeEZSY1hvOUZvU0U1STBIWnJWaXFWV0ZoWllXbHBTZnRPbllpT2lHRFRtalU4OThZYkFQUWZPclJDRFRVb0NaQ2tKQ1VSSHgxZElSQUlWQWtxbmZieVFxUFJNTHBjMW1kWjhFRmZJSEQ0bURIYUxMbTNubnVPc1ZPbk1xbDBlcWpLMkJpQVNUTm5jdG5mbjQzZmY4L3piNzZKcVprWlVITEJIblh6SnJNWEx6WW9DQWpnNyt0TFlXRWhRMGVPMUJ0OGFPaHpCS2dRb0l1SmpPVHczcjFZV0ZyU1M4ZkZLcFJrQ2dZSEJtSmhaWVZTcWFUdm9FRWtKeWF5ZWMwYTJyUnR5eVBQUGt0cmUzdnNIQnl3ZU80NU52MzhNMSs4K3k1anAwNWwyT2pSQkYyNHdMR0RCOG5KeXNKajdGaW16NXRYcXd2USttalZ1bldWQzlHVG5wN3MyNzZkcDE5NVJXZnR5TElnUUhOY3dLclZhbjc3OFVmeTgvTjU0b1VYTURNejQ1MXFhb3BXenZ3NmRlUUlwNDRjb1V2MzdqejEwa3U4V01kNnBNWEZ4UVpubjFVMmJ1cFV2Y3VPSHpxRWs0c0xQVXZMTlZSWFI4MlErb3QxZVk3MmJObUN6NGtURkJjVllXMWp3OHlGQy9FWU94Ymowbk84SlhIcDBJRVI0OFlCa0JnWFIzaG9LSDBHRHRSK1JwVzU3TzlmSVF1M3VxbkI5bTNhNkgyUDBHZzA1R1Jsa1pXVlJYWm1KazV0MityOW9lamw5OTR6Nkc4NGV1QUEvbWZQR3JSdVk5dXhhUk1Kc2JIODY0TVBETTdVS3k4NklvS3Q2OWVUR0JlSFMvdjJQUFNQZitqY1Q3OGhRN0Mwc3VMWEgzL2tsKysrWS9DSUVVeWZQeCtyY285bCtQWHJxRlFxN1E5MmMrNi9uLzk5K2lrK3g0OXpQU1FFY3d1TENyVm5BODZkSXlZaVF1ZXNnemFsMmJNMTJmTExMNlRmdnMwZ0R3K2R3VWxEM0luUGUxT1RRS0FRVkt3UDJLVUJBNEhoa1hIYUlNU280WDFScVdSYXNLaWI3SnhjckswYlpzcjZKNjg4U25KOFRJV3B1UDk5N2ZFcTkyWGNUbVhUOTUvUWM4QndIbjN4ZllQM254d2ZRMkpzSkk1dDI5VTZnTmpRYkt5dHljN09iZFl4TklXNVM1ZVNHQmVIU3M4ME4xM1VhclhCR1FYdnYvUlNuWmVYWlZJWTZ1aStmWnc1ZGd6Zmt5ZDVkOVVxZzdkckRJV0ZoZXphdkpuelo4NWdibUhCc3FlZjFwa0I0dXppd3RNdnY4elBYMy9OOFVPSHVIbjlPZ3VXTGFOTjI3bzE5N2w0NFFKRlJVVUUrZm5wRGM2NmR1eW9EVWFWMVlScmpFRGcrR25UR094UnRXU0FMcmRTVWxqN3pUZTY5M1B2dlZoYld6UFF3ME43SVR0NHhBZ0N6NTludy9mZnMvVEpKMGxPU09EazRjTmtaV1l5Y1Bod1ppeFlVT0dDcExFTkhqRUNtMWF0c0c3VkNpdHJhNnhzYktvMHVmbjVxNjlBb1NBN094dUZRcUd0Y1ZoZVNta3pCVHNIQi9MejhpcE1lVFN6c05CbWdxYW5wZUY3OGlSOUJnN0VvUlpaWjBaR1JoV0NIMFpHUnBpWW1wS1htMXNoS0Q5dC9ud1M0K0lvTEN5a3FLaUk1TVJFUEhmdlp1RHc0UXdZT2xTN3JvV2xaYlh2QmVkT25rU2hVREJFUjBDMkljK1JxNWN1RVZ1dVpsYkhMbDNvNnU2Tzk3RmpITml4ZzRMOGZPWS85SkRlNE55RWFkUHczTE9INHdjUEF0REp6UTMzUG4wWU0yVUtFNlpQeDZ3MEdBcmc1dTdPaSsrOHc4YnZ2K2ZJM3IwYzJic1hLSm5DdmVLVlY3VFR0cHRUUS9lN0w1L2hWbC83dG0zajVvMGJQUG5paTlvQWc2NWdsNzZwd2ZwcUJLYmZ2czJSZmZ2bzVPWm1VQjNUc3lkT2NPYm9VYWJObTFmcjk3OXA4K2JwWFhiODBDRmMycmV2ZHAzeWV2VHVUVmQzOXlyMzM3aDZsV3ZCZFp1VjRPenFTdnRPbmZBWU00YStnd2ZYNnZPOXFYVjFkOWYrL1Q3SGp4TWVHc3FZS1ZQb1dPazhpbzZJSUs5Y2M3SHFwZ2EvL2ZubitKNDZSVVphR3RtWm1XU1ZOaDg2N2VYRkNVOVBiYzFRaFVMQnNxZWYxbHUvMU5IQTRKT2h6V3NheXZEUm8zVytacTVjdkVoY2REVERSbzJxTVFoNDc5eTU1T1grOVIwM015TUR6MTI3T0gvbURBQWpKMHhnK3Z6NTFiNTIzTnpkK2IrMzN1TDN0V3Z4OC9IaGNrQUFveVpNNEo0SkU3Q3l0aVkrT3BxaG8wWnBtOEoxZEhOajVQanhtSm1iYyszeVpVWk5uRmloZkVsY2REUXhFUkYxYm1CemRQOStybHk4aUsyZEhYTVdMNjdUUHFEbFB1OHRTY3Q5UnhHaUNZV1ZDd1M2ZFc2NHJLdFR2a0hhMjJOa1dyRFFJYitna05SYjZlUVhGSktYVjBCK1FRRjUrWVhrNWVXVFYzbzdQNytBOUl4c0xPcFFGNmsrQW4xUGxIN1IwckI5M1ZkNjErc3paQ1E5K2c3Ui9qdm8vQ2tBZWc4eXJCbEJZN0l3TnljcE5ZM3g4NTV2N3FFMHFzaXdNQXJ5ODdVZFZ4TktwMWhWN3NCYS9rSkpYVnhjcTVxbDFqWTJUS2xsZ2ZYdEd6ZldhbjJBcmoxNzR1ZmpRKzlhRkxWdkRKRmhZV3hadjU2VXhNU1NLWUlyVmxRSVduejY1cHVrSmlkckwzQWRuWjM1NSt1djg5dFBQeEYyN1JxcjNuK2ZZYU5HTWU3ZWV3M092Q3B6N3RTcGtocHJEejlNWVVFQnhpWW1WZFlwWHljdE5EZ1lsVXFGNzZsVEJ1MC9Lek9UUFZ1MlZMbC81c0tGRllKV2syYk9wR09YTGdablJkbmEyVEZwNWt6TXpjMUp2MzBiS0tuZHB6STJScWxVTW16MDZBcnJtNWlhTW1meFlyNzc1Qk50eDgzdXZYc3pZTmd3MnJxNll0N0U3M25tRmhhMGF0MmE1TVJFVXBPVGRhNHpidXBVM0VvdjN1d2RIYmwyK1RKZSsvZHJ4MXBjWEt5ZHJ0bXVZMGRDcjF6aDEzSkJrUExkUW8vczNVdGhZV0dWenJoMTllT3FWY1JHUmxhNXYzS3R0OG9Cb1ZjKytBRDdObTEwN2pNeUxJeUV1RGg2OU9sVHBXdGxRNThqbHdNQ3RCZXdBR01tVDZhcnV6dlpXVm1vaTR1WnYzUnBsUXpMOHNaT25jcFlIVmxlMDhzRmN3cnk4N2w1NHdZM1FrSUlEZ3drTlRrWlV6TXozSHIwSU9MR0RkTFQwdmp4aXk5bzM3a3pyaDA2NE96cWlwMkRBNjN0N2JHMHNtcXlETUhHMEs1VEo0T0Qra0NGNmVmbEJmajZjdHJMaTZFalIxSllVTUQxa0JDZ0pCaGthTmRndlJRS0xwdzVRMVI0dUVHQndJc1hMcENhbkZ6bjUrWG05ZXNZR3h2VHJsT25PbTFmcG1QWHJveVpVcldoV21GUlVaMERnVU5Iam15eWJPaUdsSitmRDRDSmpzK3Q0cUtpQ2tHcG1xWUdoMTI5aWxLcHhNckdobmFkT2hFZUdrcTNYcjBZTVhhc3RyeUdwYlYxdGQ5bDZ0TlZ2akYxN3RhdHl0UmZqVWFENSs3ZHFJeU5kWFo0cjZ6OExJL1E0R0EyZlA4OWhRVUZPSlIyb0hkcDM1N0EwcElLTlJuazRZRzlveU9YL1AzeDJyK2Y5TFEwcHN5ZVRXWkdCaTd0MnhOMjdacDIzZG1MRi9QSHVuVUFEVnBEOWVMNTgzanUzbzJabVJscHQyN3g3VWNmOGZMNzc1T1pubzZwbVZtdHp2T1crcnkzSkJJSUZBSzRIbDRTQ0RReE1hWjlXOTFmaHV2aXpMbkxBRmlhbXpHNFgrUFdFUkV0VTI1dUFZa3B0MGhNdmtWODBpMFNFMitSa0hLTGhLUmJKQ2FsY2p0ZC81VEs4aFFLc0RCdnVnNVdHbzBHYjY4OUFGd0pxRDZEb0xXRGs4NUFZSjlCOXpUZUFBMWtibUdPQmpYT2JXb1hpS21yaENUZDB6Z2IyNjdObTNVR0xuNnRsS0ZSL2t0M1lWRlJyYVpVbVptYjE3cDJUMTBDZ2IzNjkrZTlyL1FIbml1NzVPL1BvWjA3YTMwY3ZUUWFPbmJ0aXArUER4cU5objZEQnpQL29ZY01hbEJnYVczTkV5Kzh3QWxQVHc3djJjUFpreWU1NE9QRGF4OStXR1dLbEQ1aFY2OFNkZk1tMCtmUHg2MUhENzcvN0RPc2JXeVkvOUJEZW4rNUxpb3FBdERaRVZhWDNKd2NuZXZPV0xDQWxhOFpYZ3RVbjdMc0tvQmxUejlkSmFpYmw1ZEhjRUFBQWI2KzJ1WTF2ZnIzWjlTRUNWenc4V0hMdW5WTW5qV3J5UXJobDNmK3pCbHRJZnpLOG5KekdUNW1qRFlRZU44REQ3QjF3d1lPNzk1ZElUdkZ1bFVycHMyZGkydkhqbGkxYXNYUzBndVN5dWRqV09uZi90Vi8vbFBsV1BxeXQvUk5NY3pKem1iMHhJbFZ4cDJiazBOV1ptYTFkZTVzcW1ua2M3YTBibDM1YzcrNHFJZy9mL3V0d2MrUkJjdVdhWU9rNVMvaUpzMmNpWkdSRWNZbUpnWmx0UFhzMXc4emMzUFVhalZoMTY2UkZCOVBRbXdzMFJFUkpNYkZvVmFyTVRZeG9YdXZYa3lhT1pNK0F3ZGlZbXBLY1duUUp1VFNKYTVmdVZLaElRdVVQTGVQUGY4ODNYcjJySEVNRGFtaEtzRTVPam5WcXNPc3ZrQmdXV0NyN0Z3cFU1dXV3ZnEwc3JXbFYvLytYQTRJNE9iMTY5WFdTRXU3Zlp1bzhIQnNiRzMxUGlkK1BqNTZtNE1VNU9menk3ZmY0dXpxeXRPdnZHTFErQnJhZHg5L1ROVE5teFh1UzA1TXJITVFveVhVT2N2S3lBREFRa2NuMnVMaVlwMEJRbjJlZU9HRkN2OCs2ZW1KVTl1MjJsSVMxYkcwc3NMZTBWRnZwL25LZkU2YzRIS2xIMDhiUzBKc3JNN3U3aGxwYWNUSHhPRGc1S1I5N3pYVXhPblRjWFp4b2YvUW9Rd2JOWXEzbjM5ZVp3M1I2c3lZUDU5WFB2aUFZd2NQTW5IR0RHMlF2MTNIamhVQ2djWEZ4Y1JHUmRGdjhHQzlQeUxWMXRWTGwvaGozYnFTOGhMUFBNTVBuMzhPbEZ5UC9QcmpqNlRkdXNXOEpVdHFmTzViOHZQZTBrZ2dVTnoxTkJvTjRhVWRnenQzY01iSXFHR203eVltMytiR3pSZ0FoZy91aGJHeG5HNS9kOWs1ZVlTR1JSTnlJNUxRc0dpdVhZOGlJZmxXY3crclRpNzduU0VsSVpaeE14WXljL0VUcENiRllXTnJqN0ZKemIvR3hVYmNBT0Qzbno2clZUSHJUMTU1Vk9mOUF6M0dNMlhlUXdidnB6SWpwWkxOMzc5ZDUrMXI0NFczdnlYdzh2VW1PVlo1LzN6akRkVGxpdVNmT1hvVXIzMzdlTHYwaTFTWjhsOHM0Nk9qVWF2VjJ2dHVYaThaOXdWdmI5bzRPeHYwUmJzbHlNM0owVnNzdTY2YzI3WEQzTUtDMmZmZno4RGh3MnUxclVLaFlOelVxZlFkT0pDOTI3Wmg3K2hvY0JCUW85R3dmOGNPckd4c0dERjJMRXFsa2pHVEo3TnoweWErZU84OUhuejhjWjNUTHF1NytNdk55ZUYvbjM3SzdkUlVWcnp5Q2wvOTV6L1ZUdGYrNE91dmdaTGFjL2M5OEVDVnJCeDk5K3RUVnJQdWRtb3ExNEtEdVhMeElqZXVYcVc0cUFoTEt5dEdUNTZNeCtqUmFDZ0psTVhIeE5DaFN4Zk16TTExQml0YnRXNnRjd3BnZGxaV3Jib2JWMWZYRXVDOUw3K3NjbC9saS9PTTlIUWVlUFRSQ3ZYd0ttdGxhNnQzeXVLRTZkTXJUT3NxczJmTEZsdzdkbVJRRGErOXNxekxjNmRQYy96Z1FTYk5uTW5FMGxxQlpmWnQyOGFwSTBmNDV4dHZWTnRrUTVmY25Cd3UrZmxoWldOVFlkcWRrVXBGZmw1ZWs1MGpDb1dpVnMvdEMrKzhnN081T1VxbGtoT0hEbkU5SkFRemMzTmNPM1Jnd3ZUcGRPN1dqVTV1YnRyWFp2bS9xMWYvL3RxL05UTWpnNWpTNEdGS1VoSzJkblpOR3dRc0YxeHVTV1l1V01Ea2N0bEtubnYyY08zeVpZTzdCbnZ0MzE5dGdHL1lxRkZjRGdqQSs5aXhhdGNMOVBWRm85RXd5TU5EYjBhWVMvdjI5Q2wzL2wzMjl5ZXVkUHE1aWFrcEhtUEhjcnowTlZLZjV6Ynl4ZzFPZW5ycXZMODZ2ZnIzeDhubHI1bEl1cnJ4M2s1TjVjYlZxM1RzMHFYTzVTYWFVbnBhV3NrUElqcnFLaFlWRm1wLzBEcDc4cVMyZ1ZDWjdSczNWdmdCc1Q2QnpYSDMzcXR6K3JrK3MrKy9uOW4zMzEvbjQ5VkdZbHljenE3Y1pWSVNFNnRkcnN2VU9YTjQ5dlhYdGY5KzQrT1BkYTYzOHJYWHNIZDA1Q2tkSlYzTUxTd3dNVFhWTnBHenRMU2svOUNoVldZMUdCa1o4ZXhycjlYNE9XcW9TLzcrYlA3NVp6UWFEWXNmZTZ6Szk1emUvZnZqdVhzM2E3LzVob0hEaHpOcjBTSXNkUVNhb1dVLzd5Mk5SQ2JFWFM4NU5aMk1yR3dBM0RvMlhIMUE3L09YdGJmdkdkcTN3ZllyV29iQ29tSkNiMFJ6OVVZa1YyOUVFWG9qaXFpNHBGcnZSNlZTWXQrNkZlWm1wcGlhbW1CVzlwK1pDV1ltSnFYM0diUDcwQmx5Y25Pd2FZSjZXV3ExbW9OYmYwR2hVREI4M0RUeWNuUDQzNGN2WTJ4c3dxTEhYNktMdTJHdjU1U0UySnBYS2ljNVBrYm4vWm5wZFErbTV1YmtZbUhXdE5NTG00TzVoUVhCZ1lFNHU3cGk3K2lvL2NXOTdJdFNjR0FnYmR1MXEvS2xHNmh5Mzk2dFczSHYyL2VPQ1FRT0d6V3F3Ym9NbHNuS3pFUUI5ZXBTYTE4NlZWS2pvd21QUG1tM2JxRlJxN24zdnZ1MFUyRDZEQnhJbCs3ZDJicCtQVCt0V3NYVHI3eENoODZkRGRwZldjWkxja0lDUzU1ODBxQU11L0pUYjR4VUtwMVRjWXhVS294VUttN3BtVDVicHF4R1QzcGFHbCsrL3o1NWVYbVltcG5SZCtCQUJnd2JSdmZldlZFcWxaejI4dUxRenAwVUZoWUNKUjBUbzhMRGRlNnpTL2Z1T2dOck9kblp0YjV3cW80aFV4bC8vZUdIQ2xOOXk2UW1KK056L0RqVDVzNnRVQmkvc3JLR0g1WHQyYktGTnM3T2Vtc3NCZmo2Y3NyTFN6c05XS1BSTUd6MGFPd2RIYlZCRGlnSjVIa2ZPMGFITGwxUUtCUVZscFduNzNYaGYvWXNoWVdGakp3d29VcWc1YjRISDJ6U2MrVGRWYXM0dUdNSEZ5OWM0TVYzM3RFNVhmN29nUVA0ZVh0alg2NnUxdjJQUGtwaFFRRjJEZzY4K3RSVEZiSmFERFY4ekpncXozRkRxeTREN0x0UFBxbjF0cysvK1dhalpkUkdSMFNnTWpiV0JzNXlzN054ZEhLaXVMaTR5bnVDcnFuQi9VclBYMzJOUHJyMzdvMXQ2OVpjRGdnbzZaU3JKMGg4M3RzYmhVSlI3ZnQvMjNidG1GaHU2bjFxVWxLRjgyRGtoQW1jOHZMaXlKNDk5UW9FWGdzT3J0TVU0UEhUcGxYNGQrVnV2RkJ5SG4vNDZxc0FqZjQ2YkFpeFVWSFlPenJxRE00V3hpQ09Cd0FBSUFCSlJFRlVGaFpxYThUMkh6SUV0OUtBejQ1Tm13aTdkbzBwYytab1h4LzZGQlFVa0JBWFIyWjZPaGxwYWRyLzl4czZsRTV1YmcwMkpiUXhzeXY3RHgxSy8wcGxEdlpzMmNKcEx5OFdQL3FvM2g5WE5xOVpRK0Q1OHlVL2RyaFVYOHFxVmFWU0R1VXBsY3BxbDVkeGMzZlhac0JYWm1KcXFqUGpzT3hjOXo1MnJNcjZ1ajd6emh3N3h0NHRXMUFvbFR6NHhCTlZQdDhWQ2dWanBreWhWLy8rL0w1MkxRRyt2b1JldWNLOEpVc3FUSTIrRTU3M2xrWUNnZUt1VjVhMUIrRFdnSTFDenB3cnFROW9aS1JrMkNEZGI2TGl6bkk3TFpPei9sYzQ2eGZNaFlDcjVPVGwxN2lOc2NvSXB6WjJPRG5hMGJhTlBXMGNXOU8yalIzT2p2WTR0V21OZldzYmcrcTBuZkFKSkNjM3Qwa0NnU2NPYkNNeExncjMva054ZEM1cDlqRjEzbkwrL09WclZxOThtVEhUNWpOOTBhTVlHZW4rQ0NuZmNFU1hoSmdJdm5udmVUUWFEZjk4NXlzK2YrTXBnN2FyaTV6Y1hDek03OXlhVHJXeFlmVnFaaTFhcERONHNHSDFhdVlzWHN4SHExY0RKWUdEOTE5OGtieThQSmF2V0lGNzM0ckJYVjBaS0RuWjJYZzFZS0NsSld2SUJoVzZIc3ZYVnE2c01JMXl5dXpaVEo0MUM2VlN5WFAvL25lVjlTMHNMVm0rWWdWUjRlRUdCd0Z6YzNMNDVidnZpQWdMNDc0SEhxaFRJNUVkdi8zR3JzMmJkUzVMUzAydGNicGYyUmZxVnJhMlBQREVFeWlWU3R5NmQ5Y0d4Nkp1M21UUGxpMUVoWWZqM3JjdkM1Y3YxL25ZMzBwSjRhZFZxMGk3ZFV2djFNYmFOcVVwNjdpcWQza2R1cGltSkNWeC9PQkIvTStlcGJpNEdKZjI3UmxVaTVwc2hvcUpqT1IyU2dvZVk4Wnc5dVJKaG84ZXpkUTVjN1ExK1NxTERBdlRPZjI0akw0TG43S2FrME4xQkZvYSt4eXB6TnpDZ2hIangrTjc2aFFYdkwycjFGWE1LRzI4TW5iS2xBcEJ3c3BaU2FNblRXSjRwVnFWZm1mUGN1ekFBZjd2cmJlcUZOWC9zWWthRmcwZk02YktmUkUzYnBBWUY4ZkE0Y04xQnVTRExsd2dOeWRINTdhNnNtVnVwYVEwU0xPUWd6dDJZT2ZvcUEyY3hVWkYwWGZ3WURMUzBtbzFOZmkxbFN0MTFrOVZLQlFNSGpFQ3IvMzd1ZUR0WFNWWUJoQVJGa1pLWWlMZGV2YkUzdEd4em4rTGphMHQvUVlQSnNEWHQ4YXB5TldaTW1kT2hZQmpHYS85KzdYTkwrckszTUtDRVdQSGN2THdZZnpPbnExVm5jZW1sbmI3TnFsSlNRd1lOa3puOHNMOGZPMzVhVzVoZ2JtRkJmbDVlZG9mZnF5c3JXblZ1alVtcHFZY1AzaVE1TVJFTWpNeXlDcjlEMG9DVE9XRFRDcVZDdXRXcmVqU280ZjJ2aUgzM0ZOdFYranFORWNYMmRpb0tHMEdyTDRnWUZKOFBFRitmcmoxNkZGakVMQ3A2Q3Nmb0d0WksxdmJDb0hBOG8ybVRFeE5XZnJVVS9UbzNWdnYvaHljbkZqeDZxc2MyYnVYby92M3MvSDc3eGs0ZkRoekZpL0czS0trZE5LZDlydzNOd2tFaXJ0ZVdPUmZXVXRkR3lnUW1KV2RTMkJ3eVhTQWZyM2NzTFpzdXRwdW91Rm9OQnB1M0l6QiswSXdaLzJ1Y1BWNjFTTHM1YWxVU3JwMGRLVm50dzcwNk5xUm50MDYwc0cxVGEwYU11aGphV0ZPWm1ZV3pnMVVpME1mdFZyTmhaTWxBYm1Kc3gvUTNqOXM3RlNjMjNWaTNhcTNPYkYvRzNHUllUejFXdlZaQ3JwazNFN2w1OC9mSWo4dmx5VXJYc2ZKcFhaVDFXcDl2TXhNTEMzLy9obUJoaXA3TGNaRlI1T1hsNGVSU2tYZ3VYTjZ1KzJWbDUyVlZlOExHbEhDMzllM3pvK2x2Z3ZPOG02bnB2TEx0OStTRUJmSHpJVUxHVEZ1WEoyT05XSDY5Q3IxL2NvQ1N2WnQyakI1MWl4OGpoL25qWTgvMWdiM2NyS3orZWoxMTJsZnFmaStlN2tNMDVURVJBN3Qya1dRbngvbUZoWlZDc1NYRnhrZXpzYnZ2eWNuTzVzbFR6NVpJUU9nekNzZmZLQTlmbXB5TWljOFBaazJkNjcyNGdCS2dtRVhmSHlZczNneEtwV0t4Ly92L3lndXJhMm9pNjdnbUs2TUE0MUd3N1hMbC9FNWNZS3JseTZoVUNqb08yZ1FZNmRPclhZcWJrMzFISk1TRW5TdTQ5Nm5EMk1tVDJiNnZIa1lxVlFWcHZzLy9Nd3oybnFSUVg1K0hEdHdnSmtMRitKVzdnSTVOVG1aWDMvNGdSSGp4bFdiU1JVUkZrWmlYQnhkdW5mSG9aRS9kd3psN09KQ3Z5RkQ4TnEvbjE0REJtZ3ZoalVhRFZ2WHI4ZmMzSnpSa3laVnV3OHJhK3NxM1NUTGdwcU9UazVWcHd2WG9vNXFmY3hic3FUS2ZadCsrb25FdURqbUwxMnFNd015L05vMWNuTnlkRzZyUzJSWUdKRmhZZlVlYTcraFEvSGF0NC9zek15U0lFMW1KcDI3ZGFPMXZiMUJVNE1OTWNqREE2Lzkrem52N2MyNGUrK3RFaXcrZStJRUFCNE4wS2hneE5peHhFVkhOOGgzdGNZeVlmcDAvTStlWmM4ZmY5Q3hTNWNXY1U0V0Z4Y1RIQmpJOVpBUWJvYUc4c0k3NzNDeHRERkZ6Mzc5ZEc1VFVGQ2d6UWdzYy83TUdkcTR1QkFiR2NuUmZmczRkK29VanozL1BLRWhJV1JuWkdCcFk0T2preE9kdTNYanRKY1hQZnYxNDU1eDQ3QnUxUW9iVzF1ZFFXOExTMHZ0ZVo2VG5VMTJhY2ZoNnBTdDM5UmRaTlZxTmRzMmJFQ3RWdVBzNmtwdVRrNkZ6eTRvcVFPOGRmMTZOQm9OTXhZc3FIR2ZoL2ZzcVhaNWRsYVczblVtelp4cGNEa0NYZWYxbGw5K3djL0hwOXB6UGk0Nm10L1hyaVV4THE0a00venBweXRNa2RkSHFWUXlaZlpzdXJxN3Mvbm5ud253OWVWV1Nnb3JTbXQ4M2tuUGUwc2dnVUJ4MTd0eHMzekg0SVlKQlByNmgxQmNYRkt2YStRd21SWjhKOUZvTkZ5NUZzbWg0Nzc0WEFnbTVWYTYzblhidVRqU3UzdG5lblR0UU05dUhlalMwUVVURTJPOTY5ZUhhMXNIWW1MajZPYldwZDc3ZXVqWk55a3MwSjNOcUZRcWVlYXRMemh6ZURlZHUxZWNHdHJCclFmUHZ2MGxhLzc3YjBaUG5hZHorK3BrWjZiend5ZXZjVHNsa1ltekgyRGdpUEdvaTR2cjlEY1lLaVkyRHRlMkRqV3ZlSmU1SEJDZ3JUOTM0dEFoYnFXa1lPZWcvM0hxMHIwN3RuWjIzUC9JSTdVNnpnK2ZmNDZ0blYxOWgvdTNOZitodjJwZmJ0KzRrZjVEaHRDMU5Nc21QRFNVQUY5ZjVpNVpvcjFBTmFUNXl0WExsL2xqN1ZyeWNuT1p0M1JwbGV5bjJsQWFHVlc1YUN0dnlEMzNjSFQvZnM2ZU9zWEkwa3c5ejkyN0tTd29ZUHI4K1ZYV2o3aHhnNU9IRDNQbDRrVVVDZ1ZEUjQ3azNybHpVU2dVYkYyL25ra3paMm96aERRYURhZTl2RGl3WXdmbTV1WTg5ZUtMZEhSejB6bU9zbUxsMlZsWnJQMzZhMUtTa25Cd2RLelF4ZlA0b1VOY3VYaVJoTmhZbGovOWRJMnZ5OXljbk9vZm5GSitQajVjOFBiR3lzYUdNWk1uNHpGMmJMWG5VaGxkWFp2TGk0Mk0xTmtCMk5yR3BzcVVzakpsOWNQU2I5L203SWtUZE8vVnEwcGc3TlNSSTZoVUtzYmRlMitWTHNEbCtlcG9FdEpjMUdvMU9kblpXRmxiTTNQQkFxNWZ1Y0w2Nzc1anhhdXZZbVZ0emM3Tm13bTljb1dIbjNtbXhxNlNlWGw1MnRxSzJ2dEs2elNtcDZWVnlRZ3NYM3UxcVVYZHZJbWRnNFBPSUdCZDlCMDBpTGtHQmcwQjN0ZFJRd3hLWGhOSDkrM2o1SkVqR0NtVnFJeU5jZS9UaDlUazVDcWY2VFYxRGE0Y2xDM2o0T1JFaDg2ZGlicDVrL0RRMEFyQjdLeU1ESUw4L0dodGIyL1FqMWcxNmVqbXh2Kzk5VmE5QW9HM2twTzFqUlVxMzk4UXpDMHNXTGg4T2V1Ky9aWjEzM3pEa3krOVJLdHFtdncwdE1MQ1F1S2lvNG0rZVpQb2lBaWdKTU4wdytyVm1KaWEwckZMRi9MejhqaHo5Q2htWm1iMDdGdjEycWZvLzltNzc3Z203KzBQNEo4TXRpQW9DTEwzVkVCRkViWE9PdW9lclcyMVErMXRyVzEvSGJmNzFxN2JlenZ0N2Jiek9xNjE3cnJxM2lJS0RrUUVaTXNlaW9Ec2tmSDdJeENKQkVnWUJzTG4vWHIxMWVUSjh6dzVKQkNUay9NOVJ5SlJEdXBwSkpWSWNPYllNWXlkUEJtNW1aa1lQR3dZTHA0OWk1KysrQUpQLy8zdnpTcDZ6eHc3QnR1QkErRjlWK1hZclpzM1c2d012UmdSZ1gwN2RyVDVNK3B5U2VpRWFkTncrc2dSbkR0NUVwZk9uY1BRMEZDTW1UUUpObloya0VxbDJMSm1EYkt1WDhlVTJiTTE2dlhhZEdDWE9sV1ZsUzN1TTJuR2pDN3RTNXB3NVFvMi9QUVRaRElaQmcwWmdnZWZlS0paNHJNdDd0N2VlSG5sU214WnUxWnR4VERRTTU1M1hXTWlrSHE5dElhbHdYWUQrc0hNMUxoVHpobHg0YXJ5OHFpUW50Rm5xN2NyTGkzRG9aTVhjUEJvWkl1OS9zUmlJWUw4UFJFMmZCQkdEaHNFQjd0N000a1dBSnp0QnlBclI3dWVleTJ4ZDNiSGpyWGY0R0w0bmFXNG5uNUI4UFFMd282MWQ2YTFOcjNjbEt1WFA2N0ZSTUovaU9ZTjRzdEtidUhuejk1Q1lXNG1ob1JOd0xRSGw3UTdmbTFrNWVUQzJWNzMzNXgzSjFLSkJCY2lJdUFkRUlBeGt5WWgvTWdSN04yNkZVOCs5NXphL1d1cXF4RTRiSmh5ZWVDdEd6Y1FkZVlNSG1oSTRBQ0tOM1pSNGVGNDlLbW5sRXRlNit2cUVCQWNySGJwVjJzcXlzb1FmdlFvdlB6OTRkbENieHA5MFRUSnNtUERCamk3dXl1M3lXUXlYSTZLUWtoWW1MSktxYlZFWUYxdExmYi8rU2NpVDUyQ2tiRXhubnorZVpVcXZQWTR2SHQzcTVXTGx2MzZZZFNFQ1RpMGF4ZTgvZjF4NitaTlJKNDZoWEZUcDhMeHJnRWFjcmtjaC9mdVJYcFNFZ1lOR1lMSnMyWXBLd0FLOHZJUUh4T0RqTlJVUFAvV1d5Z3VLc0tlelp1Um1aNE9kMjl2UEx4c1dhdEpLMER4d2VhM3I3OUcwWTBiR0RGbWpFb1NFQUFlZStZWjdQajlkMXc2ZHc3ZmZmSUpscjd3QXV3Y1d2N3k3NE83cGxXMnhOcldGbFBueklGL1VKQks5ZGlhNzc3RGlERmoxRll3QXExLytIaHorWElNQ1EzRkk4dlVEMUJxUyt5bFM2aXJyY1hOaG9ienc4ZU1nYm1GQlM1SFJTRTZNaEtUWnN4bzlmRnNIQkppWW1yYXJpWGxuZWxtUVFFMnIxMkxzSEhqRURKcUZDd3NMZkh3MHFWWXYzbzFmbHExQ2dNZEhIQTFPaHJqcDA1dHNRcXBxUk1IRHVERWdRTnFiL3Q4NVVxdFlyc1VHWWtEZi80SnFVU0NHUTgrMkdMUHgvWklUVXhFeWExYmFwZjl0cGZZd0tERkJ2dmFNTGV3UU5qNDhUaHo5Q2dNall3d2VPaFFHQmtiNDZ0Ly9oTWx0MjZwUGFhbEpjT3QvUjBFRFIrT3JPdlhjU0VpUWlVUkdIbjZOS1FTQ2NMR2orKzBLcjZPbnVmaTJiTmFUMmpWaGxRcWhlL2d3WGhnM2p3YzJMa1RQMzcrT1o1WXNhTGRmU0FMOHZLUUdCc0xGdzhQalpaRHgxNjhpSzNyMWdFQURCcjZRM3I0K01EZDJ4dU9ycTRRaVVRNHRHc1hicGVXWXZ5MGFUQXlidjU1cXJhbUJnQmcxQ1JaZis3VUtWUlhWV0ZZV0JoMmI5Nk1BUU1ING9rVksvRGIxMS9qNTFXcjhPenJyMnZVaG1ENy8vNEhrVWlFdjczOGNvdjdmUExqajJxZjU4NVl2cTN0NDltVVVDaEVZRWdJQWtOQ2NEMGxCYWNPSDBaVWVEaWl3c1BoSFJDQStybzZwQ2NuWTFoWVdMT1dDQzFwNjk4WGJWdHBkQ1p2ZjMrNGVYc2pKQ3lzUTYwenpNek5zZXpGRjl2Y3J5dWY5NTZPaVVEcTFTcXJhNUJib0hqVDBsbjlBZXNsVXB5L2xBQUFjSE1laUlHMjl5NVpSTnFSU0dTSWlvN0gvbU9SaUx5VW9QYWJmMHVMUGhnNUxBQmhJUUVZRnV3RE01UE9TUlpyeThuUkZoZGoxVGQ2YjQ5engvZDErQndMbHI2azBYNEZ1Wm40NzZxVktDa3FoUCtRa1hoMCtSdjNiQXBpVm5ZT1FnSzdwbUY2ZHlacmFMNS91NlFFa29ZQkRJMGlUcHhBV1dtcHNoL2JxSWtUY2Zyd1lZUWZQYXAyV2QyUnZYdHg1dGd4MU5mVllleVVLYmhSVUlCVGh3N0J5ODlQMlNPcXBMZ1lpVmV2NHV5SkU4bzNxblYxZFRqNjExOHc3ZE1IZm9HQkduL1FPclovUDg2ZU9JR284SEI4Y0kvNmMvVjBzWmN1WWQrMmJTZ3RLWUc5a3hNZWUrWVpaWlZjVTlwV042bGJzdHU0UExhdXRoWnl1UnhUNTh4QmFtSWlmdnZxSzFSVlZjSGIzeDlUNTh4cGRpNkJRSUJIbGk1RlhWMWRzMlZ0ZHZiMldQTENDL2pseXkveDlVY2ZvYXkwRkFhR2hwajUwRU1ZTTJsU202OFhGV1ZsK08yYmI1Q2ZrNFBBa0JDMVZVOGlzUmdMbHl4QlgwdExIRDl3QUtzLy94eVBQZk5NczhxU1JpdS8rS0xadG4rOS9ucXpiYTRlSHMyU1pWS3BGRWx4Y2JEcTEwK1pDTXpOeWdLZ2VOeTYybjMzMzQvQWtCQ2NQWEVDcDQ4Y3dkRy8vb0tYdnorUzQrUGg0ZXZiYkxMdzNScUhoSXdZTTZiWlV0bDdvZkUxS3lrdURtZFBub1JBSUlCRmsrb24zOEdERVRKcUZNNmZPWU9pd2tJNHU3dGoycng1R3AxNzhxeFpHRHQ1c3NxMmN5ZFBZditmZitMOS8veW5XVVhnbHg5OG9QWTh1VmxaMkxadUhUeDhmQ0NUeWJCand3WTR1Ym5CdGhPbXVrb2xFdXpidmgwQU9sVFIyNVdteko2Tm1Bc1hVSDc3dHJKOXdGc2ZmOXhzdi9ZdURRWVVpY0NLOG5LTWJKSU1yYXV0VlZhZGFmTFlYRHAzRHBmT25kUDZ2clhWMWxMNzlpb3RLVUhFc1dQSVNrL0hpamZld1BocDB5Q1JTSEJrNzE3ODhObG5tRHh6SnU2Ny8vNVdoeEtwRTMzdUhFNGRQcXhSSWdVQWZBSUNNR242ZEhqNitjSEYzYjNaL1YyTGpjWEpRNGZRMThxcXhRcXR4dXBRZzRaRVlQbnQyeml5ZHk5R1Q1aWdramgwOS9iR3JJVUxVVmxSb2ZGeXpiTGJ0OUd2alM4ZGJ4WVVxSDBmVXRVSmsyKzFmVHhiNHVibEJUY3ZMK1RuNUdEOTZ0VklpbE1NbmhTSnhYRHo4b0pVS20zMkd0WFRpQTBNOEl5R1g3UjFocTU4M251Nm52MmJSTlJCMXpQeWxaYzdxei9nbGJnVVZGWXJ2dlVhdzJYQjNWTEJqV0xzUG5BR2gwNmRSMGxwOC80UmZjM05NR1hDY0l3Zk5RUytYaTRRM3FPa1ZXdjh2VjJ4ZG5QbkR0T3dHZWlJTno5Zm83eisydU5UTUhUVVJDeGE4Wlp5Mng4L2Zvcm9zOGRWQm5sODlzYXlGaWY4M2kzdVlnUTIvL0lGYXFxck1HallLRHoyd2pzUTNxT2VTd0FRRzUrQUp4L3N2SXFLN203Zjl1MHFTdzQvZnVzdGxkc0w4dkp3ZU04ZWVQajZ3dHZmSHdBd2VlWk14TWZFS0Q5NE5rMEdOamF3N205am94elM0T1h2RHlOalkxdzZkMDZaQ0J3K2FoUU83OTZOTThlUFkreVVLUkNMeFREcjB3ZVRac3pBWDl1MjRjcUZDeTAyd0w2YnQ3OC9vaU1qbS9XbW8rWnlzN0t3YTlNbVpLV25ReVFTWWVMMDZiaC81a3lJUkNMSTVmSm1DYlRHaWFtYUxqVXNLeTFGeXJWcktDMHVSa2xSRVlvYnFuMzJiTm1DSFJzMllPSFNwUmdhR2dyZndZT1ZWVmF1bnA0dFRvRzFVTE9VcmJxcUNuR1hMK1A4bVRPUVNxVW92MzBidzhlTXdkVFpzOUhucm1WaDZoVGs1bUx0OTkranRMZ1lnY09HNGRHbm5tbzE2VHgxN2x6MDZkc1hlN2Rzd2RydnY4ZTh4WXZWZm9DL2UwbGFTOVQ5ckkxTFR4dVhDRitPaXNMMkRSdGcxYjgvcmx5OENNdisvWEgvakJsdExtUHRpTDZXbG5oZzNqeTR1THRqODVvMVNMeXFXS2xRVlZHQnVPaG9EQjQyck1YSHFiVWhJZmRDUXF4aTJGcGhmajdjdkx5d2NNa1M1V09abHBpSW8vdjJJVDA1R1dibTVqQXlNa0pXZWpwKy9mcHJUSms5RzY0dExCOXZKRll6Q2JzeHFXRm9hTmdzOGRsU0Vqb3RNUkZ5dVJ5UFAvc3M1SEk1UG5qbEZhUWxKblk0RVNpWHk3SGo5OStSbDUyTjRPSEROVm9HcUF2cEtTbW9LQ3VEU0NUQzVvWmxpeVBIanUzUTRJNjdtVnRZWU5yY3VTcmJvc0xEVVZWWmliRlRwcWdNWEdySlFFZEhsVXJSYTdHeHlNOXAvZjJMdGwrWXpIbmtFVGk3dTJ0VW5kZmF1WnUrbHFRbkorUHNpUk9JajRtQlRDWlQrYjIrZitaTTlMZXh3YzQvL3NDQm5Uc1JGUjZPY1ZPbVlPaklrUnEvcG1Ta3BjSFkyQmllVFNvdFc5UEh3Z0pUMUh6QkF5aFdCUHp4NjY4UUNBUjRlT2xTR0JzYlF5YVROWHQ5dWRRd2lNR3FvUzFEZEZRVXhBWUdHS2RtdUVOcmZXMWxkNzNtU3FWU2xONjZCWitHOXpRdCtjK0hIN1o2ZXlOTnBwamZUZHZIc3lXVkZSVzRjdUVDemh3N2hwSmJ0MkJtYmc3L3dFQmN1WGdSMi8vM1B4emN0UXRoNDhZaGJOeTREazFzNzAyNjhubnY2WmdJcEY0dE5hUEp4R0MzenBuQUZISCt6ckpnOWdmc1hqS3lDL0RIamlNNGRpYTYyWnN4b1VDQTRVUDhNSDNTU0lRTkh3UUQ4YjFMVm1uQ2NhQU5aSko2NU9ibHc4Rys0eFVIWGEyK3JoYjd0dndYWnc3dkFnQU1IenNWRHozMXlqMXR4cDJUbXdlNVROSnJlZ1RPV0xBQUJnMGZaQTBNREpUL056QTB4TTlmZnFrWW9uRG9FRVJDSVJZODlwanlPRU1qSXp5eFlnVisrdUlML0xWdEcxS3ZYY1AwQlF0Z1BXQUF0cTViQjVsTWhubUxGeXMvSUl2RlluajUrZUZhYkN5a1VpbEVJaEVNall3d0xDd01FY2VQNDhxRkN4Z1dGZ1lBR0RWaEFzNmRQSW5UUjQ1b25BajBDd3pFaDE5LzNma1BrSTdKWkRKbGcvdnM2OWNCUUdYeUlhRG9vZGY0TjVLUnFoZzRGWG42dE1yZlRmYjE2OHJqL0lPQ1VKaVhCMjkvZjh4YXVGRFpJdzVRSkFsWGYvNDVURXhOWVdSa0JMbGNqdExpWWdDS1pGMUw5bXplak1zTkRkK1A3TjBMb1ZBSXkzNzlZRDFnQVBvMWZNZ2ZNV1lNaG84ZWpmTGJ0N0g2ODgrUmxaNnVyTTQ1dkdjUG9zTERNWExzV0FRTkg5NnNYNTVVS2tWdVZoWXlVbEtRRkIrUDlPUmt5R1F5R0JzYlk4eWtTUmd6YVpMR3k4bGpMbHpBbjcvL2p0cWFHb1RlZHgvbUxscWswV3ZNNkFrVFlHaG9pQjBiTm1ESGhnMjRYVktDeWJObXFkMjN1S2dJUnNiR0tHaElIalN0eGpDM3NFQmFVaEl5MHRKZzJKQmNsY3ZsT04rUVNCdm81SVNyMGRIWXZHWU5Cam82WXZtcnJ5THE5R2tjM0xVTGthZE93Y1BIQi8xdGJHQnNZZ0t4V0F5UldBeXhXSXk1ano0S2lVU0NrNGNPUVNxUlFDS1JRQ3FSUUNxVndzM0xDOTcrL2hBS2hTaTZvV2hqMGZSbnJxK3ZSMVo2T2xLdVhVUHNwVXU0ZGVNR1RNM01NRy94WWhnWUd1TFV3WVA0NDdmZllMVnpKOFpObVlLUTBhT2I5WUg4ZXpzbUpuY21TWDI5c2luOCtHblRVRkZlampQSGp1SGkyYlBJejhtQjJNQUFveWRPeE9SWnN5QVNpYkJ2eHc2Y0R3L0hqNTkvRG5zbkp3UU5IdzR2UHo4TWRIUnM5dnRRVVY3ZXJGOWRSVU5EK1p1RmhjMnFiYVF0OUxFMWJWaGltNW1XcHZ4eXE2UExidXZyNnJCdC9YcGN1WGdSMWdNR1lPNmlSUjA2MzkzRGJTNUhSV2s5TmJqcE1VK3NXSUdBNEdDa0p5ZGo0eSsvWU1EQWdWajZ3Z3M0OE9lZkNEOXlCS2NQSDBaL0d4c01kSFNFWmI5K01ESXlna0Fnd0tUcDAzRzg0WXNDdVV3R21Vd0dtVlFLaVVRQ1F5TWpUSjQxUyswZ250YWNQbndZcHcrci8zTFUxdDVlK1R0czcrU2tVcUY4dTZTa1dTS3d2R0VhclltSkNZUWlFV0l2WGxSYzE3QnZXVXVUekFGRkJhTlVLb1ZodzJNUjAvRGFxbTdwYkVHdW92M0x6Y0pDL1B6bGx3QVVsWGlqSms1c05rMTFTR2dvWER3OHNIdnpaaVJldllxZGYveUJmVHQyNE1WMzNvR05yVzJyOFVva0V1Um1abUxRa0NGYVZ4STJWVjlmanlONzl1RDBrU01RQ0FSWXVHU0pjZ24zZHg5L2pKSmJ0MkJpYWdxUldJemFtaHFVbFpaQ0pCYkRwNkZsaFg5UUVQcmIyS2g5TEZwaWFtYUdwTGc0QkFRRktkK1R4TWZFUUNLUndPR3VkaFNOREkyTTBNZkNBdTk4OXBuYWZ4OGtFZ2xrVWlsa01obnE2K3FRZmYyNlZsL1NkT1R4bEVva0tNakxRMXBTRWxJU0VwQ1dsQVNwVkFvalkyT01uellONDZkT2hZbXBLYVl2V0lDSTQ4Y1JjZnc0anV6ZGk1TUhEMkpvV0JqRzNuOC9ySnM4MzNHWEx5dXJ6MXRUV1ZHQlEyMHNpMVZYMmQrb3VLZ0lDVmV1cUwydE1GOVJaTlBTUUt3eGt5YTFHVjluNk9yblhSOHdFVWk5bXNxZ0VKZU9Wd1RLNVhKRVhGQ1VjZmUzc29DWFIrOWJrdGdkSmFaa1l1T2ZSM0VtS3JiWmJmWjIxcGcyTVJUVEpveUFUZjk3MTNoWld3S0JBRU1EdlhFcEpyYmJKd0l6a3VPeDliLy93WTI4YkFnRUFreGZ1QXdUWmo1OHorT0l2aEtMb1lIZTkyd1pzcTdkM1JPdHFYZFhyY0kzLy9vWEtzcks4TVNLRmMycU51enM3ZkhNMy8rT05kOTloK1NFQkF3TEMwTjJSZ1lLY25NeGN1eFlaZVZmSTI5L2Y2UWxKYUhveGcxbEJVeklxRkZJdVhaTjVRMlhTQ1RDNUZtenNHWHRXaFFWRnFxOFllMXRaRklwZG0vZXJMTHQ3dXRYbzZOeE5UcGFaZHZkUXlXdXhjYmlXa1BGMUtnSkUvRHFoeCtxYlJvL3dNNE9rTXRSV1Y2T2lvWVB1bUlEQXdRRUIyUEs3Tmt0eHVubDd3L0xmdjFnWTJlblRQNDE3WDBYZWVvVWJBY094SUUvLzBSU2ZEejZXbG5oOFdlZlZTNkJEUjA3RnNmMzc4ZmhQWHR3Wk85ZXZQYlBmNktmdFRVaVQ1MUM1T25UdUZGUW9KeldhMmhrQkwvQVFBUVBIdzYvb0tCV0I1UGNMZUw0Y2V6WnNnVUNnVUNqU2NwM0d6NTZOSVJDSWJhdFg0L2orL2ZET3lBQUx1N05oekg5K3RWWEtDNHFVbDV2MnJmeWdRVUxzT3VQUC9EajU1K3JIQ01RQ0RBa05CU2V2cjZvcXF5RWpaMGRsdjNmLzhIRTFCVGpwMDJEcDY4dklrNmNRRVpxS2xLdVhZT2t2bDZqYWdTQlFJQ0E0R0RFWExpZzBpL1MwY1VGUlRkdTRIK3JWK05tWWFIeWl5N2JnUU14YStGQ0RCODlXdmxoZTJob0tPSmpZbkJzM3o3czJyUUpVZUhoZVBuZGQ3VjY3THJhMEpFajRlVG1CaHRiVzZ4ZnZSclhZbU1obDh0aFptNk84Vk9uWXZURWlTclZwZk1XTFVMWStQRTR0bThmNHFLamtaZWRqV05HUm5qeEgvOW9Ob3dpL09oUmhCODlxdlordi83b0k0MWpEQncyRENjUEhzU2E3NzREb0JoNjBaSEJGWEs1SEQrdVdvWGN6RXhZMjlyaWJ5KzlwSFVEL2J0cDJrOU1VemEydHJoZFVvTC9mdk1OelB2MnhiSVhYNFNsbFJVV1BmMDBKcytlalNzWExpQWpOUlU1bVpsSWlvK0hWQ0pSL2w2MzlQdmRXSUhlM3NubTZqVCtic3hZc0FDMmQvVUJuVHhyVnJQRTNjV0lDQnpjdGF2WmVRWjFRbFY2WWx3Y052N3lpOG8yb1ZDb3R2ZG1jbnc4QU1YZmVmQ0lFUmcvZFdxcmZVejdXVnRqNlFzdklEMDVHYWNPSFVML0FRUGFUQUlDUUU1bUppUVNDUUphNkYrcXFmcTZPc1RGeE1EVXpBd1BMMXVta3F4MGNuTkRRVzZ1eXRDbGZ0YldtUEhnZzhvdmVteHNiVFdLdDZuUkV5Zml5TjY5K1BHdTFnMERIUjBST0d5WTJtTkdqaHZYNm5UcDdPdlg4ZE9xVlNyYmdrSkNOSTZwdlkvbjNxMWJjZTdrU2VXWERRS0JBTTV1YmhnNmNpU0NRME5oM0NSQmFtcG1oc216WnVHK3laTVJjZXdZd284ZVJkVHAwN2h3NWd6Ky92Nzd5dGU1aEN0WE5Gb0tYMVZaaWVQNzk3ZTZUMnVKd01LOHZEWUhYclYwKzcxS0JIYjE4NjRQbUFpa1hpMDFRNUVJTkRVMmdsMG45UEpMU2MvQnpWdWxBSUJSd3dkMWl5V2x2WlZjTGtkTVhDcCszMzRZMFZlVFZXNFRDZ1FZT3lvWWM2YU9SbUNBWjQ5NW5zSkNBdkRYc1RPWVBiMzVNb3J1b0t5MEdBZTJyY1hGOE1PUXkrVXc3MnVGUlN2ZWdsZEF5MitPYXFvVmJ4SzdJbGwzNG5RRVprOVcvOGF3dCtsamJvNDVqendDbVZUYVlrTjlleWNudkx4eUpiSXpNcFQ3R0JnWXdGL05oNkVob2FFWU5tcVVTdldNdlpNVFhsWFRUeXQ0eEFoWVdGcnFYUkxRdzllM3hZbVg2b2dORFBESmp6OTJlaHd0VFk0ME5ETEN4NnRYQTFDOEhzcmxjbzJxNWZ3Q0Exc2R1dURzNWdienZuMHhkZTVjZUFjRUlIVHNXSlVFbm9Pek14NS85bG1VbDVXaE1DOVBXUkhvSFJDQThHUEg0RGQ0TU95ZG5lSHU1UVZuZDNlVkpLTTJSbzRkaThMOGZQZ09HdFR1Qk15d3NEQklKUktZbVpzcms0QjNOM3AvWVA1OGxCWVhReWdVd3Q3SkNlN2UzbmVPSHprU3djT0hvN3F5RW8xcERnRUFJeE1UNVdQU3g5d2NMNzN6anNweWJFZFgxMllUdU9WeXViTHFyL0c1RWdpRkVBb0VpdjgzZWU3TXpNMFZmZE1FQWppNXVpcWZMMWRQVDlqWTJjSFYweE8rZ3dlci9aQXRFQWd3YU1nUUJBUUhJejRtUnBrazdncmEvbzAwMVJqN3NJWmhPVUVoSWZBZFBMakYvbGgyOXZaWS9QVFR1RjFZbndTY0FBQWdBRWxFUVZSU2dpc1hMc0RLMnJyWmZVK1pNd2VlUGo0dFRwOVdwN0Uxd3QwTWpZencvRnR2NFhKVWxESngwNUhwdmdLQkFKTm56a1RNK2ZPWXUyaVJSa2xBQnhlWFZxc1FXL3NnM3hGVDU4eFJ2cTQzc3JHMXhmMHpaN1o1Yk5PRVlOUDJCWE1mZmJUVDQxVDM1WmhWLy83TktvNTlCZzNDN2RKU1NCdW0yb29OREJBUUZBU1BUaGhXNWVyaGdUR1RKa0V1azBFT3dOakVCQUhCd2MyR0tUWEdXMUZlanVBUkk3UmFFdTd1N2EzeXV0U1d6TlJVaU1YaURnK1RNalV6dzVMbm5vT3BtVm16Tmc3ekZ5L0cvTVdMRmRXZk1oa0VBa0c3WCt1YnVuL21UQVFPRzRheTI3ZVZ2MHRHUmtad2RIVlZ2a1lPQ1ExdHNUcFFIUWRuWjB5Wk13Y3lxUlJ5bVF4OXJhd3d0R0ZWZ3liYSszZ0dCQWNqTFNrSlRtNXVjUFAwaEplL2Y1c3RLWXlOalRGcHhneU1ualFKWjQ0ZWhWUWlVWG1kVzdoa0NSWXVXYUpWSE8zaEZ4alk1ZE4yKzl2WWFEVnM3bDQvNy9wQUlLbE03MzBMb29rQVNLVXlURi84QnVycTZqSEl6dzNmL2J2bFNWT2FXcnRwUC82MzdSQUE0Tk9WeXhFNnRQVitGZFExTHNZazRyK2I5aU14SlZObHUwZ2t4TlR4dy9Ib3ZNbHd0Tys4UGpiM1NsMWRQUjc4MjN0WS8vTnFXUGZ2cC9YeGYvejRxZkp5OU5uak1EWXhoZitRa1NyYit0bll3ZFhyenU5dFJrb0NpbThXWU9pb2ljcHRDWmNqVVZOZHBkeG0yc2NDZzRlUHdYOVhyVVJkcmFJL1p1Q0krekQveWY5REg0czdIeFFLODdKZ1lHQUlVek56R0JvWlF5YVQ0c2l1alRpMlp4TXNyUHJqdlc4M2FmMHp0ZVRtclZ0WSt1d0wyUDdiUDJGZ2NPKys4M3JsdmU4UkU1ZUNFMytxbjdoTVJFUkVSRVNrUzZ3SXBGNHJPLzhHNnVvVWsrazhPMkZaTUFEbHNtQmpJME1NR2FUZCtIanF1S3pjUXF4ZXV3dFIwUWtxMncwTkRURGovcEY0ZU00azJOcFk2U2k2ampNME5NRDRVY0U0ZlB3a0ZqMDBYK3Zqbzg4ZVY3bGVVMTNWYkZ2eHpRSVUzMVR0bjZUdTJLYmIrbHBaWTg1aksrQS9aQ1N5MDVNd2U5RnlCQXdiMVd6L0l6czNJQ2J5bE5yWUFvZDM3bVRFdzhkT1lseFk4RDFOQWhJUkVSRVJFWFYzL0lSRXZWYmE5VHpsWlErM2ppY0NieGFYSXExaHFmSHdZRDhZR21yZTY0ZzZwcXlpRXYvYmVnaTdEb1JES3IwekJNVEV4QkJ6cDk2SEIyZVBSejlMelNaQWRuY3pKNC9DZTErc3g4UHo1Mmk5ektMcDVOK3U4TWd6cndFQ0FjUmk5Yi83RGk2ZVNMZ2NwV2pPSzFjOFQ2YW1mVEFvWkRSbVBQeFVwOFVoa1VxeGMrOCtmUFRHa2s0N0p4RVJFUkVSa1Q1Z0lwQjZyYlRyZDZhR2VicDJQQkY0UHZxYThuTFk4SUJXOXFUT0lwWEtzUGR3Qk5adU9vQ3lpa3JsZGtOREF6dzhld0llbkQwZUZuM01kQmhoNS9QMmNJS3p2VFVPSGoyQkdWUHYxM1U0S3NRR3JmZEhtakR6NFhzeU5PVFEwZU53ZGJTQk40ZjFFQkVSRVJFUnFXQWlrSHF0bElicVBhRkFBRmZuams5aGpicDBKeEVZT3RTdmxUMnBNMXlJdVliVmEzWWhJMGQxR2V1RU1VUHh6T096WUdlamZRKzludUx4aDZiZzg5WGI4TURraVJvMS8rOU5aRElaTm03ZGdUZWZXNmpyVUlpSWlJaUlpTG9kSmdLcDEycGN4dXM0MEFiR1J1MmY5QVlBOVJJcExzWXFFb0ZlN2s1NnN3eTFPeW90cThBM3YyekR5Yk14S3R1OTNKM3dmMC9OeDJBL2R4MUZkdThNOW5PSGc2MGx0dTNhZzRmbno5VjFPTjNLdHAxNzRHQnJpVUYrYnJvT2hZaUlpSWlJcU50aElwQjZwZUxTTXBTVWxnTUEzRHVoUCtEVmEybW9ycTREQUl6a3BPQXVjL0pzREw3K2VTdHVsOTlaQm14bGFZNi9MWjZGYVJOSFFDZ1E2REM2ZSt2L25scUE1OS8rR3BQR2pXM1hCR0Y5VkhUckZuN2ZzZzAvZlBxS3JrUEIraTBIZFIwQ0VSRVJFUkhkQTA4K1BFM1hJV2lGaVVEcWxWS3Y1eW92ZTdvNWR2aDhVWmZ1VEtrTlpTS3cwNm1yQWpRUWkvRFFyQWxZOU9Ca21Ka1k2ekE2M1hBWWFJMjUwMGJqcXg5K3dyL2YrNGV1dytrV3Z2cmhaOHg3WUF3YzdQcnJPaFNzMjNKQTF5RVFFUkVSRWRFOXdFUWdVUStRbXRFa0VlaHEzK0h6UlRZa0FzM05UT0huN2R6aDg5RWRwODdHNE90ZnRxRzByRUs1emR2RENXKy8rQmhjbmV4MEdKbnVMVjR3R2MrLy9UVjIvclVmODJaTzEzVTRPclZ6N3o0VUZPVGkzWmNlMG1rY3dRR2VpSWxMd1lrL3Y5RnBIRVJFUkVSRVJPb3dFVWk5VWxxVGlrRDNEaVlDOHdxS2tKVmJDQUFZUHNTWHd4czZTV2xaQmI3NWRUdE9SbHhXYmhPTGhYaGk0VFE4T25jeXhHSSt6Z1lHWXJ6LzJsTDgzMXRmWVpDZkw3dzg5TDgvb2pvcGFlbFl0K0VQZlBmcEt6QXc0RDlyUkVSRVJFUkVMZUVuYWVxVkdwY0dXNWlid2RxcWI0Zk9kZjd5blduQkl6Z3R1Rk5FWDAzR3NwYytVVWtDdXJ2WTQ2ZlBYOFBqRDA1bEVyQUpCN3YrZUhuNVEvakhoLy9HemFKYnVnN25ucnRaZEF0dmYvQXZ2THo4b1c2eEpKaUlpSWlJaUtnN1kra0U5VG8xdFhYSXlic0JBUEIwZFlDZ2d3TW1JcHYwQnh3eGhQMEJPMEltbDJQamppTll0MmsvWkhJNUFFQW9GR0x4L01sNGZPRlVHSWhGT282d2V4b2JGb1NDbThWNDlSL3Y0WWN2UDRPNWVSOWRoM1JQbEpkWDRPLy9lQThMWm96QjJMQWdYWWREUkVSRVJFVFU3VEVSU0wxT1JsYStNc25rMmNHSndUVzFkYmdjbHdJQThQRjBnbFhmM3BHQTZRcGxGWlg0K092ZkVSVjlKN0hxNm1pSHQxNWNEQjlQOWwxc3k4TFpFMUJjVW9aWDMza2ZYLzc3UTcxUEJwYVhWK0RWZDk1SDJCQnZMSnc5UWRmaEVCRVJFUkVSOVFoY1gwZTlUa29uOWdlOEVwK0t1cnA2QU1ESW9RRWRPbGR2bHBTYWplV3ZybEpKQWs2ZkZJcWZWcjNHSktBV25ubGlOb0w5blBIY3EyL3E5VExobTBXMzhOeXJieUxZenhsUFB6RkwxK0VRRVJFUkVSSDFHRXdFVXErVGxwR2p2T3pwMnJHS1FKVmx3ZXdQcURXNVhJN2RCeVB3Zi8vNENnVTNpd0VvQm1DOC92eWplUDM1UlRBeU5OQnhoRDJMVUNEQThpZG5ZL3JFWVZqeHl1dElTVXZYZFVpZExpVXRIU3RlZVIwekpvWmcrWk96SWV6ZzBuNGlJaUlpSXFMZWhFdURxZGRKelZCVUJJckZRamc3MnJYN1BISzVISkdYNGdFb2hvNzRzbkpOS3pVMXRmanlwNjA0ZXZxaWNwdmRnSDc0NXh2TDRPWHVwTVBJZXI2RnN5ZkF6cVlmWG4xN0paWSt2aGp6WnMzUWRVaWQ0czg5KzdEdTl6L3d5dktIMkJPUWlJaUlpSWlvSFpnSXBGNUZKcGNqTFNNZkFPRGlPTEJEd3lleTgyNmc0SWFpaW0xNHNDK0VRaGJZYXFxa3RCeHZmL3d6a2xLemxkdENoL3JqSHk4L0JvcytaanFNVEgrTURRdUNoNnNEUHZ4eUhTNWV2b0pYbmw4TzYvNDljNnB1MGExYitPcUhuMUZRa0l2dlAzMkYwNEdKaUlpSWlJamFpWmtMNmxYeThvdFFVMU1Mb09QTGdpL0VKQ292aHc3anRHQk5aZVlVNExtMy9xTk1BZ29FQWl4OWREbytmdWNaSmdFN21jTkFhL3p3eWN2d2NMTEMwaFV2WXN1T1haREpaTG9PUzJNeW1ReGJkdXpDMGhVdndzUEpDajk4OGpLVGdFUkVSRVJFUkIzQWlrRHFWZEl6ODVTWE96b281R0pESWxBZ0VHQjRzRytIenRWYnhNYW40WjFQZjBWRlpUVUF3TnpNRk8rOStpUkMrUGgxR1FNRE1aNThlQnJ1SHh1QzcvNjdBN3YzSDhUaWhRc3c5ZjZKRUl2YVh4SGJsU1JTS1E0ZFBZNk5XM2ZBd2RZU1A3QUtrSWlJaUlpSXFGTXdFVWk5U2taT2dmS3lwMXY3S3dMckpWTEV4S2Mxbk1jUmxoWjlPaHlidmpzV0hvM1B2dnNkOVJJcEFNRE9waDgrZlhjNVhEclFwNUUwNXpEUUdwK3VYSTZyMTlMeCsvYkRXTGR4TStiT25JNHBrOGJEcHBzc0diNTU2eFlPSHp1Sm5YdjN3YzFwQU41OGJpRUcrYm5wT2l3aUlpSWlJaUs5d1VRZzlTb1oyWGNTZ1c3TzdhOElURWk2cmx4aVBEeklwOE54NlRPNVhJNU51NDdoMXcxN2xkdTgzSjN3NmNwbjBNL1NRb2VSOVU2RC9kengyYnZQSWprdEczOGRPWWVsejI2SGw0Y25Kb3dkamFGQmdYQjA2RmlsckxaeWN2TVFmU1VXSjA1SElDVXRGZVBDZ3ZIUkcwdmc3Y0dCTVVSRVJFUkVSSjJOaVVEcVZUS3lGSU5DTE16TllHblIvbjUwRjV2MEJ4d1d6RVJnUzZSU0diNzVkVHYySG81UWJnc2Q2by8zWDEwS0V4TkRIVVpHM2g1TytMdUhFMTVZTmcrUmx4Snc5dUpGck4vNEJ3UkNNUUlEL09IczVBaG5Sd2M0T3RqRHd0d2NwaVltTURFMWdZRll1MzgyNmlVU1ZGZFZvNnE2R21YbDVjakp6VU5XVGk2eXNuTVFHNThBdVV5Q29ZSGVtRDE1R0VhKzlUZ01EUTI2NkNjbUlpSWlJaUlpSmdLcDE1QktaY2pKdXdFQWNIR3lnMEFnYVBlNUxseEpBZ0FZR1JwZ2tBK1hMcXBUTDVIaW8vK3NRM2hrckhMYmpQdkQ4TXJ5aFJDSk9LZW91ekEwTk1EWXNDQ01EUXVDWEM1SGJuNFI0cE92SXlmM0JvNmZqRWR1ZmhFcUs2dFJWVjJMcXBwcVNDVGFEUnNSaTRVd05UYUJxWWtSek14TTRERFFHczcyQXhBUzZJUW5IeHdMaDRIV0hmcGJKQ0lpSWlJaUlzMHhFVWk5Um01aGtiSS9uWnZUd0hhZnA2eThFc2xwaW9tM2dmNmVyR0JTbzc1ZWdnOVdyY1haQzNIS2JVc2ZuWTdISDV6Q3BFODNKaEFJNEdodkEwZDdHMTJIUWtSRVJFUkVSRjJBaVVEcU5US3o3dlFIZEhHMGJmZDVvbU9USVpmTEFRQWhYQmJjVEYxZFBkNzdmQTJpb2hNQUFDS1JFSzg5OXdpbVRRalZjV1JFUkVSRVJFUkV2UnNUZ2RSclpPVGtLeSs3T3JkL1V1M0ZobVhCQUJEQ1FTRXFhbXJyc1BMVDMzQ3A0VEVTaTRWNC85V2xHQk1hcU9QSWlJaUlpSWlJaUlpSlFPbzFNbFFxQXR1WENKVEw1Ymg0UlRFb3hNclNIRzdPN1Y5aXJHOXFhbXJ4OXNlL0lpWXVCUUJnSUJiaGc5ZVhZZFR3UVRxT2pJaUlpSWlJaUlnQUpnS3BGOG5JVmlRQys1aVpvSitsZWJ2T2taTi9FNFUzU3dBQXd3SjkyTyt1UVZWTkxkNzYxOCs0bXBBR0FEQXdFT09qTjU5QzZGQi9IVWRHUkVSRVJFUkVSSTJZQ0tSZVFTcVZJVHUzRUFEZzRtVGI3Z1RleFJndUM3NWJaWFVOM3Z6b1I4UW5aZ0JRSkFILy9mYmZNRHpZVDdlQkVSRVJFUkVSRVpFS0pnS3BWOGhyTWpIWTFiSDl5M2tibHdVRHdEQW1BbEZYVjQ5M1B2NVZtUVEwTkRUQXgyOC96Y2VHaUlpSWlJaUlxQnRpSXBCNmhZenNPNE5DMnRzZlVDS1I0WEpjTWdEQTFja08xdjM2ZGtwc1BaVlVLc00vLzdNZVYrSlRBUUJHaGdiNDVKM2xHRExZUzhlUkVSRVJFUkVSRVpFNlRBUlNyNUNSWGFpODdOYk9pY0hYa3EranVyb09BQkFTN05zcGNmVlVjcmtjLy9scE15TE9Yd1dncUFUODlOM2xDQTVnRXBDSWlJaUlpSWlvdXhMcU9nQ2lleUd6YVVXZ1Uvc1NnZEZYVTVTWGUzdC93RjgzN01YK1kxRUFBS0ZRaUE5ZVc4b2tJQkVSRVJFUkVWRTN4MFFnOVFxTkZZR214a2J0WHRJYjNiQXNXQ3dXSXREUHM5Tmk2MmsyN3o2R1RidU9LYSsvL3Z3akNBc0owR0ZFUkVSRVJFUkVSS1FKSmdKSjc4bGtNbVExVGd4MnRtdlh4T0NhMmpva0pGMEhBUGg2dWNERXhMQlRZK3dwRGh5UHdzL3I5eWl2UC9QRWJFeWJFS3JEaUlpSWlJaUlpSWhJVTB3RWt0N0xLN2lGK25vSkFNQzFuWU5DNHBNeUlKSElBQURCL3IyekdqRGkvRldzK21HVDh2ckMyUlB3eUp5Sk9veUlpSWlJaUlpSWlMVEJSQ0Rwdll4TzZBOTRPVFpKZVRrb29QY2xBcThsWitMREw5ZEJKcGNEQUNhUERjSHlKK2UwcTdxU2lJaUlpSWlJaUhTRGlVRFNleGs1ZHlZR3U3WTNFUmlYQ2tBeEdDUEF4NzFUNHVvcGJoU1ZZdVdudnltcktrY004Y01iTHl5R2tFbEFJaUlpSWlJaW9oNkZpVURTZXhsWkhhc0lyS3FwUldKcUZnREF4OU9wVi9VSHJLbXB4VHVmL0lyaTBqSUFnSiszQ3o1OGZTbkVZcjUwRUJFUkVSRVJFZlUwL0RSUGVpK3pvU0xRMk5nSUE2eXR0RDcrYWtJYVpMTGUxeDlRSnBmajArLy9RT3IxSEFDQXJZMFYvdjMyTXpBMk50SnhaRVJFUkVSRVJFVFVIa3dFa2w1VG1SanNPS0JkeTFtalk1T1ZsNE1HOVo1RTRQKzJITVNwc3pFQUFHTWpRL3pycmIvQnFtOGZIVWRGUkVSRVJFUkVSTzNGUkNEcHRmekNZdFRWMVFNQVhCMEh0dXNjeXY2QUFnRUcrZldPL29BbnprUmovZGFEeXV2L2VPbHhlTG81NmpBaUl1b01DVmV1NEhacHFhN0Q2SExGUlVXNFdWRFE0dTFGTjI2Z0lDK3ZRK2MvZGZod3U0OEhnT3FxS2x5T2ltcHp2OWhMbHlDVlNyVStmM1JrSkk3dDN3OUpmWDE3d3VzUzhvYUJVN3FRbjVPRHJQUjBuY1pBUkVSRTFCMklkUjBBVVZkcU9qSFkyY2xXNitQTEtpcVZTMk05M1IxaFptTGNhYkYxVjBtcDJmajAreitVMTVjK09oMzNqUXpVWVVSRTFCblNFaE94ZnZWcXVIbDVZZm1ycityMTFPODEzMzZMbTRXRitPem5uOVhldnU3NzcxdTl2UzE3dDI1RndwVXJNREV4d1lqNzdtdlhPUTd0M28xekowK2k2TVlOVEo0MVMrMCtseUlqc1hYdFdvU09IWXY1aXhkcmZHNlpUSWJEZS9iQXhOUVVrNlpQYjFkOG5TM3g2bFhzMzdFRFQ3L3lDc3o3OXIzbjk3L3B0OTlRbUorUGozLzRBU0t4ZG05L1pUSVpKUFgxcUcvOHI2NE9kYlcxcUt1dFJXMU5EV3BxYWxCZFdZbnFxaXBVVmxUQXFuOS9qSmswcVl0K0VpSWlJcUtPWVNLUTlKckt4R0JIN1FlRnhNYW5LYXNIZ2dQMGYxbHdVZkZ0clB6MFYyVVY1WVF4US9INGcxTjBIQlVSZFFZUFgxOE1IVGtTMFpHUmlBb1B4OGl4WXpVKzlzM2x5enQwMzBOQ1EvSElzbVVkT3NlOVZGOWZEM2xEYjFoMXBpOVlnTlRFUkVRY1A0N0FrQkFJaGEwdnNEQTBhdDViZGVhREQ2SXdMdzlILy9vTE1wa01VK2ZNVWJtOXJMUVVmMjNkaW43VzFwZzJkNjVXOFYrOWRBa2x0MjdoZ1huenREcXVLNWxiV09CV1VSRTIvUHd6bHIvNktrUWlFUURnL0prejJMRmhnOGJuV2ZuRkZ6QzNzSUJVSXNIUmZmdGEzWGZVaEFrd3Q3QUFBQ2pyQU50SWdHZG5aT0MvMzN3RHFWUUttVlFLcVZTcWRSV2h2Wk9UTWhGWWZ2czJybDI5MnVLKzFnTUc0T2N2djlUNDNCOTg5UlZNVEUyMWlvZUlpSWlvS1NZQ1NhK3BUZ3pXZm1sd1RNT3lZQUFJMHZORW9FUWl3d2VyMXFDbytEWUF3TnZEQ1c4OC82aGVWdzBSNlp0VGh3Nmhvcnk4eGRzRkFnSEVZakZ5TXpPeGIvdjJGdmViOGVDRHpiYjFzYkRBaURGam1tMVBpSWxCUVY0ZUpyWlFlWFo4LzM0Tkl1OWVmdnppQytSbVpyYTVYMEZlSHQ1LytlVTI5MnRhZVpnVUg2KzhIRFp1SFBLeXM1RjQ5U3BjUER4VVhtL0RqeHhCVldVbEprNmZqdXlNRE9WMm40QUFsWE1mMnIyNzJmM0ZYcm9Fb1ZDSXZKd2NqWmRBanh3N0ZuMnR0QitvcFNrSEZ4Zk1XN1FJMjlhdngvNGRPekJyNFVJQWdKMjl2VmJWYzRhR2hnQUFxVlRhNXUvVzRLRkQ3eVFDR3hLN2JTVnRyUWNNZ0tldkw4UUdCaENMeFJBYkdNQ2c0VCt4b1NFTURBencxN1p0c0xDMHhMeEZpMkJrWkFRalkyTVltWmpBMk5nWXhxYW1NREF3VUo3dlptRmhxNG5PTi8vOWI0eWZPbFZsVzhUeDR6QTFNOE9RME5CbSt6YzlOeEVSRVZGN01CRkllaTBqVzlFanl0RFFBQU1IYVA4QjU5SlZ4YUFRZ1VDQXdmNzYzUi93dDQxN0VaK1lBUURvWjJtQmY3MzFOeGdiR2VvMktDTFN5b1dJQ053c0xHeHp2L05uenJSNnU3cEVvTG1GUmJPcU5RQW91WFVMQlhsNWFtOEQ3azBpY08vV3JTclhHNU9oZDI5djYzWlBYMS80QlFaaTZ1elpxS3FzN0lKSUZjdVc3NWFYblkyMTMzMm5kdisvdG0xVHVYNzNjdWJXSHQrVEJ3KzJlTnZkL0FZUDd0SkVJQUNFakJxRjFNUkVuRGwyRFA1QlFmRHc4WUd6dXp1YzNiWC85OVhReUVpcnBkMHl1UndDZ2FETkw3ZE1URTN4V0JzVnNIOXQyd1lqSXlQNEJ3VzFlYjh1SGg1NHI2SGliKy9XcmJnY0ZhVzhEZ0JtZmZyZ2dmbnpsZGR2RmhUZzVLRkRHQklhcXJLZGlJaUlxTE13RVVoNnErbkVZR2NIMnphckFPNVdjcnRDV1ZIbzdtSVBjelA5WFlvVGNmNHF0dXcrRGdBd0VJdncwVnRQd2FhL3BZNmpJcUwyYW0vdnU1N3F6TEZqV20xdjZYYXhXQXkvd0VENERCcWszTmJhMEpIVzJOaTEzSTRpWk5Tb1psVmdBSEJrNzE1Y3VYZ1JyMzM0WWJQYmpoODRnT2pJeUdiYjczNnVmL2pzTTl3dUxzYWIvLzYzMXIzdzdvVjVpeGJCMWRNVDd0N2VYWDVmbDZPaXNIbk5HcFZ0TFMxei85ZjMzM2RKdFoxSUpJSlpuejRBRkw5ZkFKVFgxYmx5OFNJQVJUVWpFUkVSVVZmb2Z1OFFpVHBKL28yU094T0RuYlR2RDNnbC9zNnlZSDN1RDVoZmVBdWZmcmRSZVgzRmtubnc5M2JWWFVCRTFHVnU1T2VqdXJvYUxuZFZZTWxrTW8ycXBlNkZpdkp5aEI4OUNtOS9mM2o0K0doMHpOM0pzRlh2dmRmcU1KQzJibGZaOS8zM05ZcWhyWmlhTWpVelU1c29ORzdvL2FidU5sTXpzemJ2TXpraEFWbnA2Wmo1MEVNcVNjRHQvL3NmTGtSRWRJc0VzWkd4c1ZiOUtUdGlnSjJkY3RueGhZZ0lTT3JyRVRaK3ZNbytNZWZQbzZLOFhObXpVSmZrY2prdW5Uc0hhMXRiT0xxNjZqb2NJaUlpMGxOTUJKTGV5c3h1Mmgrd0hZTkNFdlMvUDJCOXZRUWZmcmtXRlpYVkFJQ3hZVUdZKzBEekhtQkUxUFBjTENoQVNYRXh2UDM5QVNpU0REOTg5aGxzQnc3RWMyKytxYkp2ZEdRa0R1emNpVGtQUDR6QWtCQzE1OHZQeVdsMWFFaEhCNG8wT3I1dkh5Sk9uRURVNmRQNDRLdXZPdVdjSFRWbTBpUmxUN3UyN051K0hhZVBIR2wxbi95Y0hFU2VQdDFzKzQxOHhiOWI2bTdMejgxdDg3NlAvZlVYelByMFFXZzdKeGwzbGRoTGwxUjZMdG83T3lNb0pLVGR2ek1mZmZ1dDJnRXNkM053Y1lHRGl3c0FSYVdkU0NScTlqeW1KaWFpc3FKQ1pkWEEyeXRXUU5iS3NCaEEwZnV2dGZnYms2NHltUXdsUlVVQWdOcWFHZ0RBclJzM0FBQUNvUkQ5cksxVllpa3VLdXBXUTE2SWlJaEkvekFSU0hxcnNUOGdBTGc2Mm1wOS9KWDROT1hsd0FDUFRvbXB1MW05YmhlU1VyTUJBUFoyMW5qaitVWGRvaUtJaURydXZ3Mjk2Tjc2K0dNQWlsNm56bTV1U0UxTVJFMTFOWXhOVEpUN3BpWW1vcUtzREJhdDlJZ3p0N0JBMklRSnpiWmZ2WFFKK1RrNW1OSkNqOEREYW9aWnRNYlR6dytYenAxRFFIQ3dWc2QxcGFyS1NvMlhDR3ZTV3pEbDJqV2tYTHZXNHUwN04yNXM4YmFXSk1YRklTTXREUS9NbTZkUmt1eGVTcng2RlpmT25WTmVIeElhaXFDUWtHWkRRckxTMDVGMS9UcmN2YjFoNytUVTR2bEVJaEUrZXYxMVZKU1Z0WG5malFtNStybzZHS2w1WEtRU1NiTWwxTVBDd2xwTkJGNDZkdzdHeHNZSUdES2t6ZnV2cktqQTUrKytxN0t0OGJwWUxNYS9mL2hCdVQzODZGR0l4V0ljMkxrVFJUZHVZTktNR2FpdXFtcjFzU0FpSWlMU0ZoT0JwTGRVSndaclZ4RllYbG1GNnczSHV6clpvYTk1MjB1eWVwb1RaNkt4NjBBNEFFVmZ3UGRmWFFJelUyTWRSMFZFbmNWMzhHQ2NPM2tTT1JrWnltV0dMaDRlU0U1SXdQV1VGUGdGQmdKUVZBcW1YcnNHVXpNek9MdTV0WGkrUGhZV21LUm1NdkROZ2dMazUrU292UTNRUGhIb0h4U0VENy81UnF0anVscDBaS1RhL256dE5YYnlaTFVEV2Y3Y3VCRlJwMCtyWGNLN2QrdldWbnNlSHRxOUc2Wm1aZ2dkTzdiRkpGWkwyN1h0b2F1dGhVdVdZT0dTSlFCVUswZWJWdWRKcFZLc2V1ODlHSnVZNExIbHk1Vjk5R3BxYW1CczNQemZwdEVUSmlncjdOSlRVcENWbm83aG8wZXI3YjhubDh0UlcxTUQ4NzU5bTkwbWxVcWI5UVo4OElrbld2MTVMcDA3Qi9PK2ZaVS9VMnVhRGgrSlBIVUtxWW1KeXV0TnYzakx6Y3BDVWx3Y1F1KzdEMUhoaW4rYjEvM3dBMnByYXZEU3lwVXdNZFhmUHNWRVJFUjBiekVSU0hvckkwY3hLTVJBTElLOXJYVWJlNnVLdTNZZGNya2NnSDcyQjh6T3U0RXZmdHlrdlA3YzBubnc5bURGQVZGUEo1UExsVWtkdjRaRVlIeE1qRW9pRUlCS0lyQWdOeGZsWldVSUhqRkNiVUpJS3BVQ1FLK3RGaDQ3ZVRMY3ZMdzBtaEFMQU5kaVk1R2VuTnpGVWFtcXE2MUZibFlXQU9DRFYxNXBjYiszVjZ4UXU3MDc5QTQ4ZStJRWlvdUtNUE9oaDVUSnZIM2J0eVB1OG1XOC9PNjdNTG9yR1RpeFNlTDUyNDgvUmo5cmF5eDQvSEcxdjZlVjVlV1F5K1ZxazRUcUtnSTdrMWdzVmc3K1NJcUxBNkIrRU1qaDNic2hGQW94YnVwVVpTSnczcUpGK0duVkt1ellzS0hOU2NaRVJFUkVtbUlpa1BTU1RDNUhWbzVpR1plai9RQ0lSTnBWTzhRMldSYXNiLzBCNnlWUy9QUEw5YWl1cmdNQWpCOFZqRG5UMkJlUVNCOUk2K3NoYnFodTh2RHhnWUdoSVJLdVhNSFV1WE1CQUU0TkNjR3M2OWVWeHpRbUp3SmFTSFJKSlJJQWFKYUk2UTBhcTlmYTZ2blhFblZWZjQzbmErMmMydmJPRTRuRnJmYVZ1M3I1TW5JeU1ycHQ3N21LOG5JYzI3Y1BBd1lPeEtnbXk4ODkvZnh3K3NnUjdOcTBDUTh2WGFyMjJQeWNIT1JtWm1MR2dnVVFDQVNLNnIvYVdwVXF3bHMzYndLQVNqKytSaEkxRllIM1duSkNBaExqNGpCaXpCajB0N0ZSYm5mMTlNVFlLVk53NnRBaFhJaUl3UERSbzNVWUpSRVJFZWtMSmdKSkx4VVUza0p0dzhSZ04rZUJXaDkvNWRxZFFTSDYxaDl3L2ViOVNMMmVBd0J3c091UDE1NTd0TmRXK2hEcG02cXFLdVYwV2JHQkFkeTl2WkVVRjRmU2toSllXbG5CMk1RRWxsWld5TW5NaEV3bWcxQW94TFhZV0lqRVluZ1BHcVQybkhXMXRRQ0E4dHUzY1d6Ly9tYTNGelFNc1ZCMzI3M1FrUUVtNm01L2FlVktaVSsyUjVZdDB5aUdpdkp5Sk1YRklUMGxSWms0YlcwcHA0ZVBqOW9LdzloTGw1Q1pscVoyTUVuYzVjdTRucEtpOW53aWtRampwMDFyOGY2S2J0eEFUa1pHcS92bzB0NnRXMUZkVllVblZxeFFtZDdyRXhDQUVmZmRoL1BoNFFnSURzWWdOVDM1SWsrZmhxR1JFWWFQR1FPcFZJcXZQL29JRHM3T0tzOWRUc09na29FT0RzMk9yNnV0VmY3TjNDNHR4YUZkdXpTS3VmejJiV3hkdDY3Ti9kcGFQaXlwcjhmdVRadGdhR1NrdHMvbTFObXprUlFYaHoxYnRzRER4MGR0TXBPSWlJaElHMHdFa2w1cU9paEUyLzZBTlRXMVNFNVRETkJ3dGgrQWZwWVduUnFiTHNWZHU0NU5PeFU5cGd6RUlyei8ybEwyQlNUU0V6WFYxYWlycllWZGsyU0hoNDhQa3VMaWxMM0hBTURPd1FHSmNYRzRXVmlJUHVibXlMcCtIVjcrL21yN3NBR0tZUWVBSXBuVVdyOC9iWHNCZHBhN0IwNTBsSm01dWZMeWtORFFGdmNyek10RDdLVkxTSXlMUTI1bUprUWlFVHg5ZmVFM2VERDhnb0pnMmNMZ2xhQ1FFUGdGQnFvOTk0MkNBbVNtcGFuOW1Vek16R0NocHNkZFQzZmw0a1hFbkQrUEVmZmRCM2R2YitYMit2cDZWRmRXWWxoWUdDNUhSbUxueG8xdzkvWldKdTBBb0xxcUN0R1JrUWdaTlVxWmVIVndkc2FWQ3hjd1pmWnNaZEtzY2FtMmk2ZHFoYjljTG9la3ZsNDVYS1c2cWtwbHFFbHJhbXBxTk5wWFhTTHc0dG16U0U5T1JtVjVPV3p0N1ZGMDR3YW1MMWdBYzR2bTd6ZEVZakhtUC9ZWWZ2ejhjMnhkdHc3TFgzMlZYOTRSRVJGUmh6QVJTSG9wSTZmcHhHRHRFb0VKS1ptUVNoVU4xWU1HNmMreTRLcWFXbnp5M2UrUU5mUStYTFo0QnJ6YzJSZVFTRi9jYUpocU84RHV6bXVlcDQ4UEFDQWxJVUVsRVppV25JeXkwbEprcGFkREpwT3A3Vm5XNkhaSkNRRGcvcGt6TVhuV3JHYTNiMTZ6QnBlam9scnNNNmZ0TWxkdHFhdWVBeFRMUVMwc0xac3QrNnl0cVlGSUpGSXVvVzZ2RXdjUDRuSlVGSWFQSG8ySkR6d0FMejgvamFiMUxucjY2WGJkMzdDUkl6RnM1TWgySGR0ZFhZMk94cGExYXdFQW1hbXArT0s5OTFCVFZZWHE2bXBsWldXait2cDY3Tm15UmFYUzc4eXhZNURVMTJQczVNbktiZmRObW9UTFVUU3JKNjhBQUNBQVNVUkJWRkU0ZWZBZzVqLzJHT3BxYTVFVUg0OCs1dWJOaHVIVTFkWkNMcGZEME5BUUFHQm5iNjlSdjhRM2x5K0hqYTB0WHZ2blA5dmN0NzZ1RHVuSnlVaUtqOGUxMkZnQXdMYjE2OUhmeGdaVy9mdmo5SkVqY0hSMXhYMzMzOS9pT1Z6YzNURml6QmhFaFlmajdNbVRHSzFtZWpjUkVSR1JwcGdJSkwyVW1kVzBJdEJXcTJQMXRUL2c2alU3a1ZkUUJBQVk3T2VPaGJQNFFZSkluMlNscHdPNDB3Y1FBT3lkbldGaWFvcjhuQnpsdG5GVHAyTEs3TmtRaWNWWTgrMjNFSWxFQ0FnT2J2RzhqUW5HcHIzTHVsSkZXUm5Dang2Rmw3OC9QSDE5MjNXT3kxRlIrSFBqUnJoNmVtTEo4ODhybDV2SzVYSnMvT1VYM0N3c3hKeEhINFZ2Qzh1aHRVbGVYb2lJd0lXSWlGYjNlZjdOTi9IRFo1OXBmRTVON3YrbGxTdXhlOU1tWktTbHRibXZwdWZWZEdoSVFWNGVFbU5qNGVMaEFUY3ZMNDN2LzI1OXJhd2drMHBoYm1FQjB6NTlZTkczTDh6NzlvV1p1VG5NK3ZTQnFaa1pURTFOWVd4cWlvTTdkK0p5VkJUR1RKb0VSeGNYNUdabDRkVGh3eGdXRmdhci92MEJLS3IwREkyTjBjL2FHcGNpSXpGMTdsekVYcnlJK3JvNmpCZzl1bGtsWGVPeWR5TU5Fcmp0ZGFtaG1oRUFiTzN0TVhMY09Bd2FNZ1RHSmliNDd1T1BZV0JvaUllWExHbHpjdk1EOCtjalBpWUdwY1hGWFJZckVSRVI5UTVNQkpKZXlzeFZUQXdXaVlSd3NCdWcxYkZYbWlRQzlhVS80TmtMY2RoM1ZMR0V5ZGpZQ0cvKzMyTnRmdWdnb3A0bDhlcFZBSUNYbjU5eW0wQWd3SE52dkFGcjJ6dGZpRFF1cmF3c0wwZkt0V3Z3R1RSSVpibmwzUnI3MGprNE8zZEYyTTBjMjc4ZlowK2NRRlI0T0Q3NDZpdXRqcTJxck1UT1AvNUE3TVdMTURJMlJ1Q3dZU285NXdEQWQvQmdaS2FsWWUxMzM4RS9LQWl6SDM1WW1VaHFORy94NGpidjYySkVCTEl6TWpUYXQ1K05qZHIrYjNkTHVISUZPUmtaR3UxcjBiY3Zob3djQ1ZmUHRyK3dTb3FQUjM1T0RzWlBuZHJtdnBxSVBuY09wdzRmeHJJWFg5VHF1TE1uVGdBQWltL2VoRXdtZzdPYkc5NzYrR05ZOXV2WDVyR3pIM2tFeVFrSmNIUnhBYUNvcXF1dnEwTmFVaEkrZWZ0dFZKYVhvNzYrWHVXWThLTkhjVGt5RWtLaEVLUFZMTGV1cWFrQjBMV0RjSnpkM0RCbHpod0VEaHNHbXlaL2g0VjVlVER2MnhmanAwN0ZnSUZ0OXpJMk1UWEZTeXRYd3NMU3NzdGlKU0lpb3Q2QmlVRFNPM0s1SERsNU53QUFqZ01IUUN6V1BPRlZYeTlCUWtvR0FNVWdEWnQrUGY4TmQ4bnRDcXhhdlVsNS9ia2xjK0ZnMTcrVkk0aW9wN2wxOHlaU0V4UGg2T0tDL2dOVXYveG9LY2x3K2Z4NXlHU3lWdnZnMVZSWEl5a3VEbjB0TFdGcmI5K3BNYmZFMjk4ZjBaR1JyVllwcWhNZEdZbDkyN2Vqb3J3Y0xoNGVlR1Rac21hREZRUUNBVVpObUlDQUlVT3dlOU1teE1mRUlEVXhFVlBuek1Ib2lST1ZGV01qeDQ1dDgvNHlVbE9SblpHaDBiNEFNR242OURiM3VWMVNncHlNREkzMkJUU0xFMUQwZWN6UHljRUQ4K2RydEg5Yk10TFNZR3hzckZ4NjNoYTVYSTc5TzNiZzlKRWpzTEcxUldaNk92NzM0NDlZOFBqakdpVUJBY0RHMWxZbGtUWjY0a1NjUDNNR2ZTMHRZV0ZwaWI2V2xqQnZxQ2cwTlRYRmdaMDdjZVhDQlpTV2xHRGt1SEZxSzFvYnEyak50ZWk5V0pDWEJ3QVFhUGhsbXIyVGszTDRURk8yOXZaNDhSLy9nRWlzK1Z0eEpnR0ppSWlvTXpBUlNIcW50S3dTbFZXS2IvbWRIYlJiRnB5Y2xvTzZobW5EK3JBc1dDNlg0OHNmTjZQa3RxTFpmK2hRZjh5Y0hLYmpxSWlvcyszZnNRTnl1UnozM1g4L3lzdks4Sy9YWDlmNDJEOSsvUlYvL1BxcnlyWVZyNzhPVjA5UG5EMTVFdlgxOVFodUpWbllsRnd1aDB3bVUxYmhaVFlrV3JRWmJ1QVhHSWdQdi81YTQvMXpNakx3MS9idHVKNlNBZ05EUTB5ZlB4LzNUWjdjYXRWelgwdExQTEZpQmE1R1IrUFAzMy9IM3ExYkVYdnhJaFk4OFFSc1cwaWNsaFlYUXl3V3c4akVCUFYxZGNqUHlZRkJRMis1M2tRaWtTQTNNeE9EaGd6Uk9JbDFaTzllbkQ1eUJCNit2bGo2d2dzNGUvdzREdXpjaVUvZWZodGV2cjRZTUhBZ2pFMU5JUklLSVJTSklHcjRUeWdVUWlxVm9yNnVEblYxZGFoditHLzRtREVZUG5vMGhvOGUzZUo5RGdzTHcrWTFhMkJwWllWcGMrY0NBQTdzM0ltQ25Cd1ltNWlndnI0ZVNYRnhBQlJWb2kxWjgrMjN5TW5LZ3FHaElVUWlrWEpwcnZVQTdWWWJxS05ORXBDSWlJaW9zL0FkQ09tZHhtcEFBSEFjYU4zS25zMWRTVWhWWGc3VWcwVGd3UlBuRVhGZXNWelFvbzhaWG4vK1VVNGJKTkl6cGNYRlNJcUxnNU9ySzRLR0QwZGRiVzJISitsYVdGcWlvcXdNSnc0Y2dFZ3Mxbmc0UVYxdExkNTc2U1dJeFdLSXhHTFVOaXk5N01wcXd0TkhqK0o2U2dwOEJ3M0MzRVdMbWkzemJjM2dvVVBoNnVHQmJldlhJeWsrSGdreE1TMG1Bby8rOVZlelhvQkQ5V3g0aHlaeU1qTWhrVWdRTUdTSXhzZDQrdm9pTVM0T1M1NTdEZ1lHQmhnM2RTcmN2TDF4NXVoUnBEVU0wcEEzRExKcWk2R1JFYWJObTlmcVBuSzVIR2VPSFlQWXdBQ0xubjVhT1ZIWTJOaFk1YjVNemN3d2VmWnNsZVgwZDdPeHMwTlNmRHdxRzY0TGhVSzR1THRqeG9JRkdzVkxSRVJFMU4wd0VVaDZKenZ2cHZLeW80TjIzOWpISnVqUG9KQmJKV1g0WWMyZnl1c3ZQL01nK2x0WjZEQWlJdW9LbHYzNjRkRy8vUTEyOXZZUUNBUXdNalp1Y1pLdU51UnlPVHg5ZmVIZzdJeStWbFl0N21kamF3dFhEMFUvVlNOalk3aDdlNk9zdEJReW1ReDlMQ3pnNXVuWnBWTk9GeTVaZ3FHaG9hMVdkYlhHdkc5ZkxIdnhSY1JkdnR6cWN1UmhZV0d3c3JhR1hLYVlLbTl0YTl2cXRPWDJzT3JYRHc0TlBmQTZrM1dUNTZpak1sTlRJUmFMV3h5MG9vNjd0emVlZnZsbGxhbkt6bTV1eWduS2Nya2NVcWtVY3BrTXNvYi9HcE4xQW9GQTVUK2hTQVJ4RzVWMEFvRUFUenozSFBKemN1RFM1T2VlOE1BRG1QREFBNUJLcFlCY3JsRkYzcXlGQ3pGcjRVTEk1WExJNVhKbEhGM0pQeWpvbnZYa0pDSWlvdDVISUtsTTErd3JXS0llNHRjTmUvSEh6cU1BZ0cvLzlTSUcrMnYyNFVjbWsySDI0Mitqc3JvR2RqYjlzT25uOTdzeXpDNzMvaGRyY1ByY0ZRREF4REZEOGU3Zm45UnhSRVQ2Yi8yV2cxaTM1UUNPN2ZnYVFqMm92cTJwcVlHQmdVR3pnUnRFUkVSRVJOUXpjV3dvNlIyVmlrQjd6U3NDMHpQelVGbXRXTWJXMDZzQnowVEZLcE9BVnBibWVPbVpCM1VjRVZIdllHS2lxSGpLTHl6V2NTU2R3OWpZbUVsQUlpSWlJaUk5d2tRZzZaM3N2RUlBZ0tteEVTejc5dEg0dVBpa1RPWGxudHdmc0xLcUJ0Lzh1bDE1L2NXbkZzQ2lqNWtPSXlMcVBRSzgzUUFBS2VuWk9vNkVpSWlJaUlpb09TWUNTYS9JWkRMa0ZoUUJVUFFIMUthUHo3WGtET1hsd1g1dW5SM2FQZlByNzN0UVZId2JBREJ5bUQvR2pXcTU1eFVSZFM0L0h4ZDR1RHBnNDQ0anFKZElkUjBPRVJFUkVSR1JDaVlDU2EvY0tDcEZmYjBFQU9Ca2I2UFZzZkhKMXdFb3B1czZEdFR1Mk83aTZyVjA3RDZvbUdwcGJHeUVsNTlaeUNuQlJQZVFVQ0RBMnk4dVJrWjJIbjVZczRQSlFDSWlJaUlpNmxhWUNDUzkwcmdzR0FBY0IycmVIN0NzdkJJNURiMEYvYnhkZW1UeXJMNWVnbFdyTnl1di8yM1JETmphdER6cGs0aTZob2VyQTE1NitpSHNPM29PSzk3NEVpY2pMaU0zdndneU9XZHpFUkVSRVJHUmJvbDFIUUJSWjhyT2JUb29SUE9xdm9Ua08vMEIvWDFjT3pPa2UrYVBQNDhpSzFlUkNQWHhkTWE4NmZmcE9DS2kzbXZtNUZIdzgzTEJKOTl1eElkZnJ0TjFPRVJFV1BMd0Ezank0V202RG9PSWlJaDBqSWxBMGlzNStUZVVsNTIwbUJpY2tKU2h2QnpnN2RxSkVkMGJHVGtGK0gzSElRQ0FVQ2pFNjg4OUFxR1FCYjlFdXVUaDZvQmZ2bndkaWNrWmlFdktRSFYxcmE1RElxSmVMR2lRaDY1RElDSWlvbTZBaVVEU0s5bDVkeW9DSGJUbzh4ZWZwT2dQS0JBSTRPdmwwdWx4ZFNXNVhJNXZmdDRPaVVRR0FIaGt6a1I0dURyb09Db2lBaFE5QS8xOTNPRHYwM01IRUJFUkVSRVJrZjVneVJEcGxadzhSVVdncFVVZjlERXowZWdZbVV5R3hCVEYwbUFYQjF1WW1ScDNXWHhkNGRUWkdNVEVwd0FBSE96NjR3a3UreUVpSWlJaUlpSWlOWmdJSkwxUlYxZVB3cHNsQUFCSEI4MnJBYk55Q2xGVm8xaXk1Ky9UczZvQmEycHFzWHJkTHVYMWw1OVpDQ05EQXgxR1JFUkVSRVJFUkVUZEZST0JwRGZ5Q205QjNqQ1YwMG1MaWNGeERjdUNBY0N2aC9VSDNMampDRzdlS2dVQTNCY2FoSkJnWHgxSFJFUkVSRVJFUkVUZEZST0JwRGV5OHdxVmx4MjBHQlJ5TFRsRGVUbWdCL1h4eXMwdndwYmR4d0VBQmdaaXJGZ3lSOGNSRVJFUkVSRVJFVkYzeGtRZzZZMm1nMEtjdEJvVW91Z1BhR0ppQ0JkSDIwNlBxNnY4c1BaUDFFdWtBSUJINWt6Q1FOditPbzZJaUlpSWlJaUlpTG96SmdKSmIrUTJEQW9CQUNjSHpTb0NLeXFya1psVEFBRHc5WFNCVU5nei9pU2lvaE53N21JOEFNQ212eVVXelorazQ0aUlpSWlJaUlpSXFMdnJHVmtQSWcwMHJRalV0RHJ1V2txRzhuSkFEK2tQV0Y4dndYZi8zYUc4L3V5VGMyQnNiS1REaUlpSWlJaUlpSWlvSjJBaWtQUkdUa05GNEFCclN4Z2JHV3AwVEh4U2h2SnlUeGtVc20zdlNlVG1Gd0VBQnZ0N1lNTG9JVHFPaUlpSWlJaUlpSWg2QWlZQ1NTOVVWRmFqNUhZRkFNQlJpNG5CQ1EzOUFZR2VrUWk4VlZLR0Rkc1BBd0NFQWdGZWZHbytCQUtCanFNaUlpSWlJaUlpb3A2QWlVRFNDN241ZDVZRk8ybzRNVmdtbHl1WEJ0dmJXY09xYjUrdUNLMVRyZDl5RURVMXRRQ0FXVk5Id2RQTlVjY1JFUkVSRVJFUkVWRlB3VVFnNllXc0pvTkNIRFdjR0p5ZFc0aUt5bW9BZ0orWFM1ZkUxWm15Y2d1eDcrZzVBSUM1bVNtV1BUcER4eEVSRVJFUkVSRVJVVS9DUkNEcGhaeGM3U2NHSnlRM1hSYmMvUk9Cdi83K0YyUXlHUURnc1llbXdNTGNUTWNSRVJFUkVSRVJFVkZQd2tRZzZZWHNwa3VETmF3SVRHZ3lLS1M3VHd5K2VpMGRaNkppQVFDMk5sYVlPMjJNamlNaUlpSWlJaUlpb3A2R2lVRFNDOWtORllGQ29SQjJBL3ByZEV4ODBuVUFnSUdCR0I3ZHVOZWVYQzdIVCt0M0s2OHZmWFE2REEwTmRCZ1JFUkVSRVJFUkVmVkVUQVJTanllWHk1SFRVQkZvYjljZlluSGJ2OWFWMVRYSXlDNEFBSGk1TzhGQUxPclNHRHZpVE5SVkpDUm5BQURjWGV3eGVXeUliZ01pSWlJaUlpSWlvaDZKaVVEcThXNlZsQ2tuNldxNkxEZ3BOUXR5dVJ3QUVPRFRmZnNEU2lReS9QTDdIdVgxWng2ZkJhR1FmN1pFUkVSRVJFUkVwRDFtRktqSHk4bHZNakhZWHJOQklZM0xnZ0hBMzh1MXMwUHFOUHVPbmtOT25xTGFNWGlRRjBZTThkTnhSRVJFUkVSRVJFVFVVekVSU0QxZWRtN1RRU0VhVGd4dU1pakVyNXNPQ3FtcXFjWDZMZnVWMTU5OVlqWUVBb0VPSXlJaUlpSWlJaUtpbm95SlFPcnhjdkx1VkFRNk9iUzlORmd1bHlNaE9STUEwTi9LQWdPc0xic3N0bzdZdnZja1NtNVhBQURHandxR2o2ZXpqaU1pSWlJaUlpSWlvcDZNaVVEcThSb0hoUUNBZzEzYmljRGMvQ0tVbFZjQ0FQeTkzYnBsbFYxNVpSVzI3ajRPQUJDSmhIaHEwVXdkUjBSRVJFUkVSRVJFUFIwVGdkVGo1ZVFxS2dJTkRRMWdvMEYxWDN6eW5mNkFmdDEwVU1qMlBTZFJXVlVEQUpnNU9ReU85cG9OUVNFaUlpSWlJaUlpYWdrVGdkU2pTYVV5NUJZV0FRQWM3S3doMUtDNjcxcHlodkp5UURjY0ZGSldYb250ZTA4Q0FBd014Rmo4NEJUZEJrUkVSRVJFUkVSRS84L2VmUVpHVmVadEE3OW1Nak9aOU40TElaQUFDWVF1VlRxQ0lEYVFSVjBycTZ6dDhiSHN1dTQrKzY2NjZxNjQ3THBpdzdxZ1dFQmRLV0toU2trb0FVSUpnVUJDMnFUM09wT1p6SGsvVEhKeWhreVNTWjJaNVBwOTJUT24zT2NPSzVwY3VlLy9mMEJnRUVnT3JiQzRIRTFOUmdCQVJKaTFIWU5OOVFIbGNqbGloNFgzMmR5NjY2dHQrMUN2MVFFQWx0MHdIUUcrOWxuRGtJaUlpSWlJaUlnY0M0TkFjbWk1a2tZaDRTR2RiNS9WYW5YSXpNNEhBRVFQQ1lWYTdkeG5jK3VPaXFwYWZMdnJFQURUVnVjN2IxdGc0eGtSRVJFUkVSRVIwVURCSUpBY1dxNUdFZ1NHZHI0aThGSkdMb3hHMHdyQ2VEdXNEL2psZi9kQTI3d2E4T1pGTStEdjYyWGpHUkVSRVJFUkVSSFJRTUVna0J5YXByQTFDSXdJc1M0SWJERXFOcW92cHRSdFpSWFYrTzdId3dBQVo1VVNkOTQyMzhZeklpSWlJaUlpSXFLQmhFRWdPYlQ4d25MeE9NeUt6cnJwMGlBd3hyNVdCSDd4M3oxb2JOUURBRzVaUEJPKzNwNDJuaEVSRVJFUkVSRVJEU1FNQXNtaEZSU2JPZ2E3dUtqZzdlblc2ZjJYTS9QRSs2M1pTdHhmU3NvcXNmMm5Jd0JNcXdGWDNjclZnRVJFUkVSRVJFVFV1eGdFa3NNeUdvMG9MQzREQUlRRStrTW1rM1Y0ZjBORG85aGNaSGhVT09TZDNOK2Z2dmp2SHVqMUJnREFyVGRlRHg5dkR4dlBpSWlJaUlpSWlJZ0dHZ2FCNUxCS3lxcGdNSmdhZjRRRyszZDYvNVdzUEFpQ0FBQ0lqWTdvMDdsMVJVVmxEYjdmY3hRQW9GWTdZeFZyQXhJUkVSRVJFUkZSSDJBUVNBNnJvS2hVUEE0Tjh1djAvdlRNMXZxQU1kSGhmVEtuN3ZobTV3R3hOdUJ0aTJmQzI5UGR4ak1pSWlJaUlpSWlvb0dJUVNBNXJQeWlNdkU0T0xEeklMQ2xQaUFBeEE2emp4V0JkZlZhZlBlRHFWT3dVcW5BSFRmUHRmR01pSWlJaUlpSWlHaWdZaEJJRHF1Z1VMSWlNTGp6SVBCU2M4ZGdsVXFKeUxDZ1BwdFhWMno3OFREcUdyUUFnQ1h6cDdBMklCRVJFUkVSRVJIMUdRYUI1TENrS3dKRE90a2FyTlUxSWllM0VBQVFQU1FVVGs2Mi8wZGYxNmpIMXp2MkF3RGtNaGxXM2p6UHhqTWlJaUlpSWlJaW9vSE05bWtJVVRlWmJRME84TzN3M3F2WkJURGFXYU9RSC9ZZFEwVlZMUUJnN3N6eFZqVThJU0lpSWlJaUlpTHFMZ2FCNUxEeW03Y0dCL2g2UTZWU2RuanZKYk5HSVdGOU9pOXJHQXhHZlBYZnZlTG5PMjliWU1QWkVCRVJFUkVSRWRGZ3dDQ1FIRkpkdlJiVk5YVUFnT0NnamxjREFzRGxqTllnMEI1V0JPNDdjaEtGSmVVQWdDa1Q0akFzeXZiaEpCRVJFUkVSRVJFTmJBd0N5U0VWRkVrYWhRUjF2cVUydmJsanNKT1RIRU1qUS9wc1h0WXdDZ0srK0dhUCtQbk8yK2JiY0RaRVJFUkVSRVJFTkZnd0NDU0hWRkJVTGg1M3RpSlFyemNnS3pjZkFEQTBNaFJLcGFKUDU5YVpwQlBua1pWbmFsd1NGeHVGaExoaE5wMFBFUkVSRVJFUkVRME9EQUxKSWVWTFZ3UjIwbVRqYWs0QkRBWWpBQ0RXRHVvRGZyVjl2M2g4MSswTElKUEpiRGdiSWlJaUlpSWlJaG9zR0FTU1E4b3ZiTzBZSEJyWWNSQ1lMbWtVTW55b2Jlc0RwbWZrNHR5RkRBREFrUEJnVEpzODJxYnpJU0lpSWlJaUlxTEJnMEVnT1NUcGlzQ1FZTDhPNzAzUHlCT1BiZDBvWk91T0ErTHh5bHZtUXM3VmdFUkVSRVJFUkVUVVR4Z0Vra05xYVJhaVVpbmg2KzNSNGIwdEt3SmxNaG1HUmRtdVVVaEplU1gySHprRkFQRDJkTWVDNnlmYWJDNUVSRVJFUkVSRU5QZ3dDQ1NIWXpRYVVWaHNhaFlTRXVqWFlZMDlnOEdJekd4VG81RElzQ0NvMWM3OU1rZEx2dHQxQ0UxTnBscUZ0eXllQ1pWS2FiTzVFQkVSRVJFUkVkSGd3eUNRSEU1eFdhVVlxSVYwMGpFNE82OEFlcjBCQUJBVEhkN25jMnVQVnF2RGpwOFNBUUJLaFJOdVhqekRabk1oSWlJaUlpSWlvc0dKUVNBNW5BSnBvNUJPT2dhblo3YldCN1JsRVBqVGdXVFUxTlVEQU9aZFB4RyszcDQybXdzUkVSRVJFUkVSRFU0TUFzbmhtRFVLQ2V5c1VVaHJ4K0RZWWJZSkFvMkNnRzkySGhBL3I3aHB0azNtUVVSRVJFUkVSRVNERzROQWNqZ0ZoWklnTUtpVElGQ3lJbkI0bEcyQ3dPT24wcENiWHd3QUdCY2ZnK0ZEYmJjeWtZaUlpSWlJaUlnR0x3YUI1SER5bXh1RkFCMXZEVFlhamNpNGFnb0N3NEw5NE83bTB1ZHpzMlRyOXYzaThZcGxYQTFJUkVSRVJFUkVSTGJCSUpBY1RyNWtSV0J3UVBzckFuTTB4ZEExNmdFQU1kRVJmVDR2UzY3bUZPRFV1WFFBcGpCeTJxUjRtOHlEaUlpSWlJaUlpSWhCSURtY2xtWWhQbDd1Y0hGUnRYdGZlbVpyZlVCYkJZSGYvWEJZUEw1dDZXekk1ZndyUjBSRVJFUkVSRVMyd1ZTQ0hFcHRYUU9xYStzQUFDRkJIWGNNdml5cER4aHJnNDdCZFExYS9QekxDUUNBbTRzYU44NmYydTl6SUNJaUlpSWlJaUpxd1NDUUhFcGhjWmw0SEJMazIrRzlseVFkZzRmYklBamNmZUFFdEZvZEFHRFJ2T3ZncW5idTl6a1FFUkVSRVJFUkViVmdFRWdPSmIrd05RZ003V0JGb0ZFUWNPV3FLUWdNOVBlR3Q2ZDduODlOU2hBRWJKTnNDMTYyYUVhL3ZwK0lpSWlJaUlpSTZGb01Bc21oNUJkTEdvVjBFQVJxQ2tyUTBOQUl3RGIxQWM5ZXlFQldYaUVBWUd6OGNFU0ZCL2Y3SElpSWlJaUlpSWlJcEJnRWtrUEpMNUNzQ0F4dWYydHdla1pyZmNBWUcyd0wvdTdIMXRXQXQzQTFJQkVSRVJFUkVSSFpBUWFCNUZEeWkxcFhCSVlFdHI4aThMS2tZM0JzUDY4SUxLK3N4cUdqWndBQVB0NGVtRGwxYkwrK240aUlxRDAxMWRYUWFiVnR6bGRWVnFMSllMREJqSWlJaUlpb1B5bHNQUUdpcmloc0RnSVZDamtDL0x6YXZVL2FNYmkvVndSK3Z5Y0pUVTFHQU1EUytWT2hWRGoxNi91SmlJamE4L0x2Zm9kWkN4ZGk2WW9WWnVjL2UrODlhTFZhUFBQQ0N6MStSMzV1THZKemN6dS9zZG1rNmRQRjQ4ejA5QzQ5YTBsb1JBU2lZMk43TkFZUkVSSFJRTVVna0J4R1U1TVJoU1VWQUlDZ0FGL0k1ZTB2YU0zTXpnZGdXcEhuNStQWkwvTURUSFBjOFZNaUFFQW1rMkhwRGRNN2VZS0lpS2h2YWJLejRlcnVEaDgvUDR2WGl3b0trSFAxS202NCtXYXJ4cXV0cVVISzhlTVdyN200dWFHMHFBajdkdTJ5ZW43U0lEQTFKUVdIOSs2MStsbExaczZmenlDUWlJaUlxQjBNQXNsaGxKUlZpaXZ0UWpwb0ZGSlJXWVBLNmxvQXdMQ29NTWhrc242Wkh3QWtKWjlIU1ZrbEFHRHF4RGdFQjdSZng1Q0lpS2cvYk4yMENZSEJ3Ympyb1ljc1hrODZjQUFLaFFJVHAwK0hRYTl2ZHh5NWt4UGtjamtxeTh1eFk4c1dpL2NFQkFWaHpNU0pBSUMvdmZ1dWVQN0g3NzdETHovOVpIWnU5L2J0MlBmRER4YkhlVzNEaGs2L0xrdWVXN09tVzg4UkVSRVJEUllNQXNsaEZCUkpHb1YwRUFSbTVoU0l4OUdSSVgwNnAydVpOUWxaUExOZjMwMUVSR1JKUlZrWlJvOGZiL0ZhZlYwZGtoTVRZVEFZOExjLy9LSERjYWJObVlOYjc3d1Q0VU9HaUVIZFQ5dTJZZCt1WFdiQjNVL2J0Z0dBMmNyOWxsL0ptYTNtNzhkZjFCRVJFUkdSQ1lOQWNoaWF3aEx4T0tTRGpzRVpXUnJ4ZU9pUS9nc0NDNHZMY2ZMTUpRQkFjS0F2Sm84YjJXL3ZKaUlpc3FTeXZCemFoZ2JzM3JFRHUzZnNBQUFjM0wwYkIzZnZ4cFJacytEbTVnYURYbzhsdDkrT29vSUNuRXhLd3Z5bFMrSHU0WUh0WDMyRjRTTkhJbTdzV096ZXNRUE9hbldYM2wxU1dDZ2UxOWZYdHoxWFc5dnVzem1abVYxNkZ4RVJFUkZaaDBFZ09RenBpc0NRQU10MWpnRGdhclowUldCb244NUo2c2Q5eDhUalpUZk02TENHSVJFUlVYL0l1WG9WQUhETHFsVlFPVHRqNjhhTkdCRWZqNFJKazZCMmNjR1hIMytNMGVQSFkvYWlSVGp3MDArUXlXU1lkK09OME92MTJQYmxseGc1Wmd5bXo1Mkx2ZDkvMytVZzhCOS8rWXRWNXl4NSs3WFh1dlF1SWlJaUlySU9nMEJ5R1BuU3JjSEI3UWVCbVRtbVJpRXltUXhESW9MN2ZGNEFZRFFhc1d2dlVRQ21iVStMNTEzWEwrOGxJaUxxU0hwcUtyeDlmREI5N2x3QXdOYU5HeEVVR29wSjA2Zmo4dzgrZ0xHcENZdHV2UlVBVUtqUklDQTRHQXFsRW1VbHBsWDR2djZtVWh5TmpZMXdkbmJ1MHJ1ZitPTWZ4ZVBFL2Z0eE1pbko3TnpSWDM3QmlTTkhMRDc3MkhQUGRlbGRMUmdnRWhFUkVYV01RU0E1aklLaVV2RzR2V1loUnFNUldibW1iVWRoSWY1d1ZpbjdaVzdKWnk2Wk5Rbng5ZTYvVHNWRVJFU1dOQmtNT0gvNk5PTEhqV3R6VGFmVm9xeTBGRFBuejBkQVVCQUFJT3ZLRlF3ZmFTcHJVZHk4aFRjZ0tBaUNJRURmMkdpMklyQ3VlVnV2dnJIUjdMTkMwZnF0WmZpUUllS3hoNmRuMjNOZVh1M09QVEk2dWd0ZmFhdFgzbm9MY2llbmJqMUxSRVJFTkJnd0NDU0hVVlJjQVFCd2QzT0J1NXVMeFhzMGhhVm9iRFIxUEJ6YWo0MUN2dCtUSkI0dlhUQ3QzOTVMUkVUVWtja3pabUJvVEV5Yjg4NXFOUjcvd3g5Z2JHb0NBQlRsNTZPaXJBd3hvMFlCTUswT1ZDaVY4QXNNaEU2cmhTQUlaa0hnUzg4OFl6WmV5K2U0c1dNUkhCYlc3ZmthalViSUpFMUVEdS9kMjZYblhkemNNSEhxMUc2L240aUlpR2lnWXhCSURrR3JhMFJsdFdtMVFYQ2dkZlVCaHczcC9nOGlYVkZaWFl2RUUrY0FBRDdlSHJodWZGeS92SmVJaUtnalRnb0ZscTVZMGVaOFNWRVIvcnQ1TTR4R0k1YmZjdzhBNE1TUkkxQW9sUmd4ZWpRQTRPcVZLd2lMaUlCY0xvZE9xd1VBcUYxYWZ3bTM2c0VIQVFCblQ1N0VoVE5ueE05ZVBqNjRuSllHQUhodXpabzI3N1owVHNxZzE4TkpzcXB3eDVZdFZuKzlnR2tGSTROQUlpSWlvdll4Q0NTSFVOeTg3UllBZ2dKODJyM3ZhazVyRU5oZkt3Si9QbkFDQm9NUkFMQjR6blZRS05na2hJaUk3RXR4UVFGU2poOEhBS1NkUFF1NVhJN3JaczRFQUZSWFZ1TFlvVU1ZMjl4QXBGR25RM1pHQm1iT213Y0EwRFkwQUlCWmpjRHhVNmFZeGkwc3hJVXpaOFRQQU1RZzhMYTc3eGJQcGFha0lEMDExZXpjaFRObmNPbjhlYk41MXRmVm1RV09yMjNZMFBNdm5vaUlpSWhFREFMSklSUVhsNHZISFFXQkdka2E4VGhxU044SGdZSWdZTmVlbytMbnhmT25kSEEzRVJGUi96cXlieDlPSERtQ2dydzg4ZHpJMGFPeDRyNzd4THA5MzI3ZURHTlRFeFl1V3dZQU9IZjZOQXg2dmJnNnNDVUlsQVowSFprMmV6Yml4NDB6cXdkWVVWcUs5TlJVVEowMVN6d1hsNUNBNnFvcXMyZXJLeXZGZVJFUkVSRlI3Mk1RU0E2aHNLUTFDQXowNzN4Rm9FcWxSSGl3NVlZaXZTa3RQUXZaZWFhQzZxTkhEVVZrV0ZDZnY1T0lpTWhhWjVLVFVWcGNqRW5UcCtPNm1UUHh6dHExQ0F3SkVjTzJQVHQzSXUzc1dTeGR2aHcrZnFiU0c0bjc5c0hMMjF1c0xkaFFYdzhBY0xZeUNQVDA5b2FudDNlMzdpc3BLc0x3a1NPeFlkMDZaS2FuVy8xMVhtdlZndythclZJa0lpSWlJaE1HZ2VRUWlrdWtXNE45TGQ2ajFlcWdLVEIxRmg0U0hneTV2TyszNkVxYmhOdzRqMDFDaUlqSXZ0eTBZZ1VDUTBPaGxqVDZhSEZ3OTI3czNyRURveElTY1AzQ2hRQ0FsT1BIa1plZGpTWExsNHROTzFxQ1FCY3JnOEEvUGZZWURBYUR4V3VXYWdTMmJQOHRLeTVHUTMwOVFzTERFUmdTMHFiYmNYSmlJZ3J5OGpCbXdnUkVEUi9lNFJ5a3F4R0ppSWlJcUJXRFFISUlSWklWZ1VIdHJBak16aXVDSUFnQWdPaCtxQTlZcjlWaDM1RVVBSUJhN1l5NTA4ZjMrVHVKaUlpNklqSTYydUw1aHZwNkhONnpCME9pbzNIWGIzNERtVXlHeW9vS2JQdnlTM2o3K21MNjNMbml2WFcxdFpETDVWQkphZ1JlcTdxeUVoZlBuMGR0ZFRXV3JsZ0JvOUZvZGozdDdGbGN1WGdSeTFhdWJIZU1sdHFDUTJOaUVCMGJhM2J0L09uVEtOUm9FQjBiaXp0Lzh4czRPVGtCQUU0Zk80YlVsQlNzdlAvK0R1ZEhSRVJFUkNZTUFza2hGSlpLdGdhM1V5TXdROUl4ZUdnLzFBYzhtSlFDclZZSEFKZzNZeHhjWEZSOS9rNGlJcUxlNE9McWl0WC8rNy93OXZHQnl0a1pXcTBXRzk5K0d3MzE5YmpyRnBiL1J3QUFJQUJKUkVGVW9ZZWdWQ3JGZTJ1cXErSGk2bXIyZkpQQmdPek1UT1JldlFvQWVPVzU1d0NZdXZZKys5SkxiZDVYVTFXRkt4Y3ZZdWI4K2UzTzZmVHg0M0J4ZFcyejJpOHpQUjFmZlBRUkFvT0RjZThqajRnaElBQTBOVFVoTlNVRkc5YXR3NE5QUEFFM0Q0K3UvMkVRRVJFUkRTSU1Bc2toRkpkVUFBQ1VDaWY0ZUZ2K0p2OXFUcjU0SE4wUFFlRFBCMDZJeDB2bVQrL3o5eEVSRWZXbW9CRFRmeXZyYW12eDhmcjF5TS9OeGFKYmJrSE1xRkhpUFlJZzRQS0ZDL0FMQ0JEUFhUaHpCcDkvK0NIMGpZMEFBRmMzTjR3WVBScWp4b3hCYkh4OHQrYVNsNTJOckN0WE1HM09ITEcwaHlBSU9KbVVoTysrK0FLZVhsNVkvZVNUWm9HazBXakV1TW1USVpQSjhQV21UWGhuN1ZvODlOUlQ4UGExWEVLRWlJaUlpQmdFa2dNd0dvMG9LVFBWQ0F6MDk0YTh1V2JSdFRLeldvUEFxRDdlR2x4Y1dvbVU4MWNBQU9HaEFZZ2J3VnBFUkVUa2VQSnpjL0hwZSsraHZMUVVNK2ZQeDNVelorS1Q5ZXZoNXVFQnBWS0ozT3hzYUhKeXpMYjBoa1ZHd3QzREEvSGp4aUYrM0RoRURSOHVobmVIOSs2MStKNjg3T3dPcjU4N2RRcHl1Und6NXMwVHozM3d4aHZJdUhnUkFGQlZXWW5YLy94bkdBVUJndEhZWnVzeEFKUVdGK1BkdFd1eDV0bG40ZXZmOXczRGlJaUlpQndSZzBDeWU2WGwxV2hxTW4zREgrRGYvbS81VzFZRWVyaTV3dC9IcTAvbnRPZGdzbGlQY01Hc1NXSkJkU0lpSWtkeThmeDVWSlNWNGNiYmJzT2N4WXNoQ0FJeUwxOUdvODVVK2tLdFZ1UDZCUXZNYWdaNitmamdENisrYW5HOEhWdTJkUGkrOXE2UGlJL0h4R25URUJBVUpKNmJ2WEFoQWdJRDRSc1FBQmRYVjZqVmFxalVhcWhVS2lnVUNqZ3BGSEJ5Y29KY0xvZE1Ma2Q1YVNrKzI3QUJQMjNiaGp0WHIrN3FId1VSRVJIUm9NQWdrT3hleTdaZ0FBaHVwMk53UlZVdEtxcHFBUUJEbzBMNk5KZ1RCQUc3SmR1Q0Y4eWEzR2Z2SWlJaTZrdHpGeTlHektoUmlJaUtBZ0RJWkRMODljMDNZVFFhSVJpTmNGSjA3VnZGbGc3QVhhVnRhR2l6eW0vRTZORVlNWHEwMVdNRUJBWGg0YWVmRnJjOEV4RVJFVkZiREFMSjdoVkpHb1VFdGRNb3hLdytZRVRmL2dCdzVXb2VzdklLQVFEeEk2TVFGdXpYcCs4aklpTHFMZGNHZFRLWlRBd0JwZVJ5T2RDODNiYy9xRjFjZW1VY1MxOExFUkVSRWJYcXYrL3dpTHFwU0xJaU1MQ2RGWUhTK29COTNUSDRKOGxxd0lXenJ1dlRkeEVSRVJFUkVSRVI5UllHZ1dUM3BFR2dWU3NDSThQNmJDNU5UVWJzTzNRU0FLQlF5REYzeHJnK2V4Y1JFUkVSRVJFUlVXOWlFRWgycjZpa2RXdHdvTCszeFhzeXN2dG5SV0R5bVl0aUxjSXBFK0xoNmVIV1orOGlJaUlpSWlJaUl1cE5EQUxKN3BrSGdXMVhCQnFOUm1UbEZEWmY5NGFicTdyUDVpTGRGbnpEYkRZSklTSWlJaUlpSWlMSHdXWWhaTmNFUVJDYmhmaDR1Y05acFd4elQzNWhHWFNOZWdEQTBNalFQcHRMWGIwV1I0NmZBd0M0dWFveGRXSmNuNzJMaUlnR05xTWdJTzFTTmxMVHI2S2hRV2ZyNlpERTJOSERNQzQreHRiVElDSWlJdW9UREFMSnJ0WFUxYU9ob1JFQUVOaHVmY0FDOFhqWWtMNExBZzhkTzRQRzVzQnh6dlR4VUZrSUpZbUlpRHFUa2FYQnEvLytESm1Tc2haa1ArN0hqUXdDaVlpSWFNQmlFRWgycmRpc1VZamxqc0VaMlJyeE9Lb1A2d01lT0pJaUhuTmJNQkVSZGNlT254UHg1b2RiRVJVUmlyODgrd0Jpb2lNUUV1UUx1VXhtNjZrUkVSRVIwU0RBSUpEc21uVWRnMXRYQkVaSDlrMFFXRk5YajVObkx3SXcxU0VjSFJmZEorOGhJcUtCS3lOTGd6Yy8zSXFiRmt6SG93L2VEcVhDeWRaVElpSWlJcUpCaHMxQ3lLNFZTaHVGK0xVVEJHYWJna0M1WEk3SXNLQSttY2VSNCtkZ01CZ0JBTE9uaitQS0RTSWk2aEtqSU9CdmIyNUdWRVFvUTBBaUlpSWlzaGtHZ1dUWHpMWUdCN1lOQW5XTmVtZ0tTZ0FBRWFHQlVDcjdacEdyZEZ2dzdLbmorK1FkUkVRMGNLVmR5a1pHbGdaM0wxL0lFSkNJaUlpSWJJWkJJTm0xb2xKSkVPamZ0a1pnZG00aGpJSUFBQmphUi9VQmErc2F4RzNCQWI3ZUdEVmlTSis4aDRpSUJxN1U5S3NBZ0pqb0NCdlBoSWlJaUlnR013YUJaTmNLaXlWYmd5M1VDTXlRZEZ5TTdxTWdVTG90ZU5hMHNkd1dURVJFWGRiUW9BTUFoQVJaYm54RlJFUkVSTlFmR0FTU1hTdHVYaEhvckZMQ3k4T3R6ZlVzU2FPUW9SRjlFd1FlU0R3dEhzK2VQcTVQM2tGRVJJTURmNWxFUkVSRVJMYkVJSkRzVm1PakhoV1ZOUUNBSUg4ZnlDejg4SlNkVnlRZUR4MFMxdXR6cUsxclFQSVowN1pnUHg5UHhJOGMydXZ2SUNJaUlpSWlJaUxxRHd3Q3lXNUo2d01HQmxyZVNwV2pNUVdCS3BXeVQ3WmJIVG5CYmNGRVJFUkVSRVJFTkRBd0NDUzdWVnhhS1I0SCtWdnVHTnhTUXpBaU5MQlBRcnBmRWlYZGdxZHhXekFSRVJFUkVSRVJPUzRHZ1dTM2lrbzZiaFNTbDE4TW9ibGpjR1I0VUsrL3Y3YXVBY2twcG0zQlB0NGVHRE1xdXRmZlFVUkVSRVJFUkVUVVh4Z0VrdDBxa25RTURySVFCRXJyQXc0SjYvMGc4TWlKYzlBYm1nQUFzNlltUUM3blh4Y2lJaUlpSWlJaWNseE1Oc2h1U1dzRVdnb0NjelhGNG5GRVdHQ3Z2MSs2TFhqTzlQRzlQajRSRVJFUkVSRVJVWDlpRUVoMnE2aFkwaXpFcjIwUW1KVlhLQjVIOW5JUVdGZXZGYmNGZTN1Nlk4eW9ZYjA2UGhFUkVSRVJFUkZSZjJNUVNIYXJxTlMwTlZnbWt5SEFRck9RSE1uVzRQRFEzZzBDcGR1Q3I1ODZGazVPL0t0Q1JFUkVSRVJFUkk2TjZRYlpKYVBSaUpJeTA0cEFQeDlQS0JWT2JhN241cHUyQmdjSCtFTHRyT3JWOTV0MUM1N09ic0ZFUkVSRVJFUkU1UGdZQkpKZEtxdXNoc0ZnQkFBRVdsZ05XRmhjRHIzZUFBQ0k2T1ZHSVhYMVdwdzRuUVlBOFBSd3c3ajQ0YjA2UGhFUkVSRVJFUkdSTFRBSUpMdFVYRndwSGdjRityYTVuaU5wRkRJa29uZUR3TVRrODYzYmdxY2tjRnN3RVJFUkVSRVJFUTBJVERqSUxyWFVCd1NBSUF1TlFyTDdzRkhJZ1NPbnhlTTUzQlpNUkVSRVJFUkVSQU1FZzBDeVMwV2xyUjJEZ3dJN2JoUVMyWXRiZytzYXREalIzQzNZMDkwTjQwYkg5dHJZUkVSRVJFUkVSRVMyeENDUTdGSnBXZXZXWUVzMUFyTTEwaFdCdlJjRUpwMDRMOVllbkRsbE5CUUsvaFVoSWlJaUlpSWlvb0dCS1FmWnBSSkpFQmpnNTJWMlRSQUU1T1NhYWdTNnU3bkEyOHU5MTk1N1FOSXRlTlkwYmdzbUlpSWlJaUlpb29HRFFTRFpwWkt5S3ZIWTM5ZmI3RnBsZFIxcTZ1b0JtRllEeW1TeVhubG52VmFINDgzZGd0M2RYREFoWVVTdmpFdEVSRVJFUkVSRVpBOFlCSkpkS21zT0FoVUtPYnl1V2ZHWDIwZjFBVStjU2hPM0JjKzRiZ3lVQ3FkZUc1dUlpSWlJaUlpSXlOWVlCSkxkYVdveW9xekNGQVQ2KzNoRGZzMktQMmw5d0lqdzN1c1lmUFRrQmZGNE5yY0ZFeEVSRVJFUkVkRUF3eUNRN0U1NVZUV01nZ0FBOFBQemJITTlSMU1zSGcvcHBSV0JSa0hBMFpPcEFBQm5sUklURXRndG1JaUlpSWlJaUlnR0ZnYUJaSGRLUzF2ckF3YjRXZWdZbk51Nk5UZ2l2SGVDd0V1WGMxQlpYUXNBbUpBUUMyZVZzbGZHSlNJaUlpSWlJaUt5Rnd3Q3llNlVsa3VEUUs4MjEzTTFwaURReVVtTzBFRC9YbmxuVW5LcWVEeDFZbHl2akVsRVJFUkVSRVJFWkU4WUJKTGRLUzZyRUkrdjdSaXMxZXBRV0ZJT0FBZ0xEb0JDMFR2L0NDZWRiQTBDcDB5STc1VXhpWWlJaUlpSWlJanNDWU5Bc2pzdEhZTUJ3Ti9YZkVWZ1hrR0plQnpaUzl1Q1M4b3JjZVZxSGdCZ2FHUUlnZ0xhYmtjbUlpSWlJaUlpSW5KMERBTEo3aFNYVllySEFYN21Ld0t6ODFyckF3NEo2NTJPd1VlVFc3c0ZUNS9FMVlCRVJFUkVSRVJFTkRBeENDUzdJNjBSZU8yS3dKeTgzbThVY3ZTa3REN2c2RjRaazRpSWlJaUlpSWpJM2pBSUpMdFRhbFlqMER3SXpOWklWd1QyUEFqVU5lcHg4c3dsQUlDbnV4dmlSZ3pwOFpoRVJFUkVSRVJFUlBhSVFTRFpGVUVRVUZKZURRRHc4bkNEVXFrd3V5N2RHaHpSQzBGZ3l2bkwwRFhxQVFDVHg0K0VYTTYvRWtSRVJFUkVSRVEwTURIMUlMdFNVMXVQeHVaZ0xzRGZ2R2xIVTVNUm12eGlBSUNmanlmY1hOVTlmbDlTOG5ueGVCcnJBeElSMFNCbE5CcGhOQnI3L2IyQ0lKaDkxbW0xVmoxWFcxT0Q1TVJFcTk5VFhWblorVTFkbEorYmkzT25UblY0VDAxMU5Rcnk4cm8xZmtOOVBmUjZ2ZFgzMTlYV29sR242OWE3aUlpSWFQQlFkSDRMVWY4eHJ3L29hWGF0c0xnY2VrTVRnTjVaRFNnSUFvNmVORFVLa2N0a21EeCtaSS9ISkNJaWNqVDdkdTNDVDl1MklXN3NXTnozNktOV1AxZFJWb2I2dWpvSVJpT2FqRVlZbTVwZ01CaGcwT3RoTUJqUXFOT2hVYWVEdHFFQldxMFdEZlgxYUtpclEyMU5EZXBxYWxCZFZRVVBMeTg4ODhJTEFJQ1RSNDlpNTVZdHVQK3h4ekJrMkxBTzM1MTA0QUQyN055SmdLQ2dUdTlOdjNBQkc5OStHN2ZlZFJjbXo1aGg5ZGZYbWFNSEQrTFl3WU40YmNPR2R1L1ovUDc3S0Nrc3hPUFBQdzhmUDc4T3g3dVVtb3BHblE2ang0K0hUQ2JEQzA4OWhja3pabURGdmZkYU5aK1hubmtHNDZkTXdhb0hIeFRQWmFhbkl6ODMxN292cUIyaEVSR0lqbzN0MFJoRVJFUmtQeGdFa2wwcDZiQmpjS0Y0UENTODV4MkRzM0lMVVZSaXFrY1lOeklLbnU1dVBSNlRpSWpJa1JUazVXSHY5OTlESnBQaFVtb3FDdkx5RUJJZWJ0V3pQMjNiaHRQSGpuVjZuMXd1aDhyWkdjNXFOVlRPemxDcjFmRHk4VUZRV0JoY1hGMVJYMWNIVnpjM2VIbDdRNmZUNGFNMzM4VHFKNS9Fa09qb2RzZThmdUZDSk83Zmp4Ky8rdzVybm5tbXcvZEhSRVhCTnlBQTMzejZLVlFxRmNaT25veXk0bUtzL2ZPZnJmbzZBV0RLckZtNC9lNjdyYjYveGZKNzdzRy9YMzRabTk1OUYwLzg4WThkbGlENWVmdDJOT3AwR0ROaGdsVmpiL25QZnpCc3hBaE1uRGF0M1h0U1UxSndlTy9lTHM5YmF1YjgrUXdDaVlpSUJoQUdnV1JYcEVHZy96VkJZRTUrNzlZSFRFeG10MkFpSWhxOEd1cnI4V256YXJiVlR6Nkp6ZSsvajA4M2JNQVR6ejhQRjFkWHE4ZjU3YlBQd2ttaGdFS2hnSk9URXhSS0paUktKWlFxRlM1ZnVJQ1M0bUxNWDdLazAzR0dqeHlKWHozd0FMNzQ4RU44c240OUhuNzZhWVJHUkZpOFY2MVdZL3JjdWFpcnJZWFJhT3d3WUhOeGRjVURqeitPOWErK2lxOCsrUVMrQVFId0N3akFySVVMcmZyNkR1N2ViZFY5QUxCN3g0NDI1d0pEUXFCUUtMRDMrKy9iWEZ1NGJCa0FvS3F5RXByc2JFeWFQaDFseGNYaWRaMVdhL1laQUh6OC9TR1h5M0V5S1FrS3BiTERJTEJGUjZzV08vTGNtalhkZW82SWlJanNGNE5Bc2l1bFpkS3R3ZGNFZ2JtOTJ6RTRLZm1jZUR4dFlseVB4eU1pSW5JVUJvTUJHOTk1QjJYRnhiajF6anNSTTJvVTdyanZQbno2M252WStNNDdXUDAvL3dPbFNtWFZXRU5qWXRxOWR1SHNXWncrZHN5cUlCQUF4azZhaENLTkJrZjI3MGROVlJVUUVkRnBHSlYwNEVDYmN5SGg0ZmpmUC84WmpUb2Q5SG85ZlAzOWNmZkREK1BFNGNNSWk0eUVYQzdIMGhVcnJKcVROQWpNeWN4RXp0V3JBSUJDalFZQXhCVjNNK2ZQeDU2ZE85c2RKenNqbzgyNWxpRHdWRklTQkVIQWlTTkhjT0xJRWZINjJaTW5jZmJrU2JObi92ajN2OFBMeDd5T01oRVJFWkcxR0FTU1hUSGZHbXhlSXpCYjAvb2I4WjZ1Q0t5cXFjT0ZTOW5ONy9IRzBNaVFIbzFIUkVUa0tQUjZQVGE5OHc2dVhyNk1LYk5tWWRxY09RQ0ErSEhqc0hEWk12eThmVHMrWHI4ZTl6MzZLTlF1THAyT1YxTmRqVE1uVGxpOFZseG9LdXZSMGZiVTYyYk9oTXJaV2Z5ODhPYWJjZDJzV2ZCdURydHV1T1VXOGRyUDI3YkJ6ZDBkTStiUDczQk9IcDZtN3lGMmZ2MjFXTWR2K01pUkdENnlaL1dBTDZXbXRnbjdkbXpaQXNBVUJBTFdiU1ArZHZObUhEdDRFQUJnME91UmVPQUFobzhjS1k0QkFQOTUrMjNFeHNWaCt0eTVacys2dWJ0M2VkNDVtWmxkZm9hSWlJZ0dKZ2FCWkZkS0pDc0NBNjVaRWRqU01WanRyRUtBdi9tMXJqcCtPazNzVkRoMVlqeGtNbG1QeGlNaUluSUVOZFhWMlBqMjI4ak55a0xDcEVtNDljNDd6YTdQWDdvVURmWDFPTFJuRDk1KzdUWGNzMllOQWtNNi9tVlpSV21wR0lhMXA2UHJZeVpNTUFzQ1pUS1pHQUlDTUZ0TitQTzJiWEIxYzdONmhXRnZtNzkwS2VZdVhnd0EyUGJsbHpoKytEQmVlZXN0aS9kZXZYd1pRYUdoY0hVejFTRFc1T1JBN2VJQ3Y0QUFzL3RPSHorT21xb3EzUC9ZWXdpTGpEUzc1dVhqZzFFSkNUMmU5OXV2dmRiak1ZaUlpR2hnWUJCSWRxV2szSEtOd05xNkJsVFYxQUVBd2tJQ0lPOWhjSmNrcVE4NGJWSjhqOFlpSWlKeUJKZlQwdkRWeHgranByb2FFNlpPeFIzMzNXZXh0dDVOZDl3QnRZc0xkdS9ZZ1RkZmZSV0xicmtGTStiTmE3Y09YMlIwZExzMTZMNzgrR09jUG5hczB4cDFxU2twWnQxdHd5SWpFVGQyYkJlK091dFpVL2V1dmZuSzVYTHh6MEhXL0w4S3BWSzgvdVQvL1IvYzNOMXg3dFFwZlBuUlJ4Z3pjU0pXUGZnZ0RBWUROci8vUG1xcXEzSExxbFdZdjJRSnBzNmFCUUNZTkgwNmZQMzkyNFNBdmVteDU1N3Ixbk1NRUltSWlBWWVCb0ZrVjBxYnR3YXJuVlZ3YzFXTDUvTUxTOFhqc0JEL0hyM0RZRERpK0trTEFBQ1ZTb254WTlxdmJVUkVST1RvNm1wcXNPdmJiNUdjbUFpWlRJWUZOOTBrMXFhelJOL1lpRmtMRnlJd0pBVGZiTnFFblZ1MzR0aWhRMWk0YkJuR1RKalFZV09PN2twTlNjSEpwQ1R4OCtRWk05b05BdlY2UGJLdVhHbDNyUENvS0NnVUhYK0xHeDBiaTZqaHc5dWN6N3B5QlpucDZWYk91cTNRaUFnYy9QbG43UHIyVzBUSHh1SzJ1KzRDQUNnVUNqejh6RFBZK1BiYjJMcHhJOFpPbm93Vjk5d0RBUGpYU3kraEtEL2Y0bmpYMWd4czBkWG1INUVkZEdEdXlDdHZ2UVc1azFPM25pVWlJaUw3eENDUTdJWldxME50WFFNQXdOL1B5Mnk3Ymw1QmlYZ2NIaHpRNXRtdU9IOHBBM1gxV2dEQStORXhVRHRiVnd5ZGlJakkwVnhPUzhPbjc3MEhuVllMVnpjM3JMei9mb3djTXdiUHJWbURDVk9uNGxjUFBORG1tWCsvL0RKS2lvcncyb1lOQ0I4eUJGOXYyb1NNUzVmdytRY2ZZUDZTSldZMSs2UXMxUUhzcUVaZ1NGZ1loalhYN0Z0NS8vMVllZi85QU5wZnNkZFMwcU95dkJ6dnZ2NTZ1MS96LzczK3VsZ2pzRDNEUjQyeXVMMTQ3NjVkM1FvQ0s4cks0T2J1am04Ky9SUXBKMDVneklRSldMVjZ0VmtnNmUzamcwZCs5enRzL3VBRG5EbHhBdm01dWJqdjBVY3hkL0ZpMU5YV3RobHp4NVl0aUl5T3h0aEprN284bnhaR285SHMrNm1PYWpWYTR1TG1ob2xUcDNiNy9VUkVSR1IvR0FTUzNTZ3BiNzlqc0thd05RZ003ZUdLd0tRVHJkdUNwN0piTUJFUkRXQkRvcVBoNHVxSzZOaFlMUC8xcitIaDVRV2owUWdBVnEzczgvWDN4OE5QUDQxVFI0L2l5TDU5bUwxb2tYak4yTlFFSjhscXNZN3FBRnE2Tm1YV0xERUl0RWFUd1FBQUNBZ0t3cXJWcTl0Y1A3aDdOODZjT0FHVmxkMk9lNkpScDBOZFRRMEE0Sjh2dklEaXdrTDg2b0VIa0hMaUJHWXRYSWdseTVkYnJEK3NjbmJHZlk4K2lxMGJOK0wwc1dPNGtwWW1ObXU1MW80dFd4QVVFbUxXUUtTckRIbzluQ1JoWkdlMUhLOFZFQlRFSUpDSWlHaUFZUkJJZHFPc1hOb294TXZzbXFhZzk3WUdIMDJXQm9Hc0QwaEVSQU9YeXRrWmp6MzNIRHk5VzMvQlp0RHJBYURUN2JOU0U2Wk94WVJyQXFHbXBpYXprQW13cm1NdVlGMmR2bXRwRzB5N0J0dzlQUkUrWkVpYjY4NXFVMGtSWlI4R2dXZVRrM0ZvNzE3a1pXV0pnV3FUMFlqckZ5eEEvTGh4dU8zdXV4RTVkQ2dLOHZJNkhHZm0vUGtZTm1JRUprMmZEZ0NvcXFoQVZVVkZtL3ZxYW12YmRQd05qWXkwK3YrNytybzZzODdQWGQxU1RFUkVSQU1QZzBDeUc4VmxyWTFDQXZ6TVZ3VG1GUlNMeDJFOTJCcXNLU3hEVG5QMzRhandZQVFIK25aN0xDSWlJa2NnRFFFQlFLZlRBUUJVYXJXbDI2M1dVRjhQRjFmWER1L1pzV1VMa2hNVDhlSWJiL1RvWFFCUVhXWDZoYUdIbDVmRjY0MDZIUlJLWlovVU1HeFJVbFNFL0p3Y0RCc3hBblcxdGNqUHpjWHZYbnBKdlA3ZnpadXRIbXZzcEVsaUVIajA0RUhzMjdXcnpUMFh6cHpCaFRObnpNNzkvcTkvaFY5Z29GWHZxSzZzN0hTYk5CRVJFUTB1REFMSmJwU1d0YTRJOUx0bVJXQis4NHBBbFVyWjVscFhuRGg5UVR6bWFrQWlJaHFNV3VyUnVYWVM0bldtdHJvYTdoNGVIZDZqMDJxaDAycTcvUTVCRUZDUWw0ZlFpQWlVTk5jYjlBdXcvQXRCblZZTFoyZG5xOGE5a3BZbXJveVU2cWdKQ1dCYThUaHI0VUlvVlNwOHUzbXpXYWRqQUZqenpETnRudG13YmgxR0pTUmcxc0tGWnVmZExQelpQZldYdjRqSC8zcnhSWXdlUHg0TGI3NFpBSEFoSlFVL2Jkdlc0Znl1VlZKVWhPRWpSMkxEdW5VOWFvS3k2c0VITVg3S2xHNC9UMFJFUlBhRFFTRFpqUkxwaWtELzFyQ3Zya0dMaWlyVER5MmhRWDZRVzZpNVk2MVRaeStMeDFNbnNUNGdFUkVOUGkxYlVOdGJXV2NOUVJCUVVWNk8yTGlPLzF2YVVGOHZidG50cW9iNmVuejF5U2RRcWxTNCs2R0h4Q0RMMHJaZ3dMUjEyTnAzWmFhbmR5c1k2eXo0akk2TnRYamUwOXU3M1d0U3dhR2hacDlkWEYzRmMzbFpXZFpOc2xsWmNURWE2dXNSRWg2T3dKQVF4SThiWjNZOU9URVJCWGw1R0ROaGdzVU95bEx0L1prVEVSR1I0MkVRU0hhajFLeEdZT3MycG54SngrQ3drTzV2Q3pZYWpUaDkzdlJOdjlwWmhiZ1JRN3M5RmhFUmthTXExR2dBQVA1QlFkMGVvN3kwRkkwNkhRSkRRanE4cjZ5a0JONisxcGZoYU9rTVhGeFFnRGYrK2xmVVZGVmgyY3FWYU5UcGNDWTVHUXFGQXNOSGpiTDRyTGFod2F3ZVhrZHV1T1VXaTEyREhVbG45ZjR1cDZVQkFJYkd4TFFKSWMrZlBvMUNqUWJSc2JHNDh6ZS9FWnUrbkQ1MkRLa3BLVmg1Ly8xUVdibTZrb2lJaUJ4TDN4VlJJZXFpa3JMV0l0bCtmcTJyRk13YWhRUjN2MUhJNWN3ODFOYVpDbzBueEEyRFV1SFV5Uk5FUkVRRFQycEtDcHdVQ29TR2gzZDdqS3VYVFN2c3BTdkZJb2NPaFo5LzYzK25DL0x5VUtqUm9GQ2p3UWYvK2hjdW5qOHZCbjNYM3R1aVpmdHZkbVltWkRJWkh2Mzk3ekZ0emh3YzJyc1hEZlgxbURodEd0VHRyUHFycTYzdHRHWWhBTnh4MzMySVMwaXcvb3UxRXkxL2RyQnlaOFRwNDhmaDR1cmFaclZmWm5vNnZ2am9Jd1FHQitQZVJ4NHg2L3pjMU5TRTFKUVViRmkzVHV5S1RFUkVSQU1MVndTUzNXaXBFU2lYeWVEcjFWcllPcSt3ZHpvR0o1OXQzUUkwSWFIejdUbEVSRVFEVGNyeDQ4ak95TURZU1pONnRPSXJOU1VGY3JrY3cwYU1FTTg5OW9jL2lNZTVXVm40Yk1NR09EczdZODdpeFRoNjhDQStXYjhlQWNIQnVIN0JBcXg1OWxtTG5XOVBIVHNHQUJnNWVqUldyVjRORjFkWEZPVGxZZit1WFZDcjFWaHcwMDBXNTFOVlVZR2FxaXBFeDhSME92ZVdCaDNXYUdwcUFnREllbENXcEtlU0V4T2hiMnpFeWFRa3lPVnlpN1VGV3pvWXQ4akx6a2JXbFN1WU5tZU8yRHhGRUFTY1RFckNkMTk4QVU4dkw2eCs4a216NE5Sb05HTGM1TW1ReVdUNGV0TW12TE4yTFI1NjZxa3VyZWdrSWlJaSs4Y2drT3lDd1dCRWVhWHBOODkrUGw1d2NtcGRyS3JKbDI0TnRxNUxuaVduemx3U2p5Y3lDQ1Fpb2tFbTdleFpiTjIwQ1dvWEY5eDQrKzNkSHFlc3BBUVh6NTFEYkh5ODJWYmNScDBPbDlQU2tKeVlpTFN6WitIaTZvcjdIMzhjUTJOaU1IdlJJcHc2ZWhUN2Z2Z0IzMzcyR1hidjJJRlpDeFpneXF4WlpuWDk1aTVlREpXek0rWXVYZ3laVElhYXFpcHNldmRkNlBWNkxML25IckVEOHRua1pDUWVPQUJYTnpjb0ZBcGtaMlpDRUFRTUd6bXkrMzlBTU5VbGxNbmxVS2xVQUlCVFI0OENBTnpjM2NXdlVSQUVPQ2tVS0MwdU5nc0lPMnJra1plVlpmRzZYQzdId21YTE9weFRha29LTHB3NUE1V3pNeFlzV3lhdWlLd29LNE9MbXh0VUtoWE9uejROQUZDN3VFQVFCT3pjdWhWeXVSd3o1czBUeC9uZ2pUZVFjZkVpQUtDcXNoS3YvL25QTUFvQ0JLT3hUWkFJQUtYRnhYaDM3VnFzZWZaWitGcFl2VWxFUkVTT2lVRWcyWVh5eW1weHk0dDBXekFBYUFvbFFXQTN0d2JyR3ZVNGR6RVRBT0RwNFlib3FMQnV6cFNJaU1qeC9MeHRHL2IvK0NNVVNpWHVmZVFSK1BqNWRYdXNINy83RGthakVUUG56MGRwVVJFUzkrOUhYblkyOG5KeTBHUXdRS2xVWXNxc1dWaDQwMDF3OXpTdDhKZkw1WmcwZlRvbVRKMktVMGVQWXUvMzMrUDdiNzdCdmg5K3dGMFBQU1EySFhGV3F6SHZ4aHZGZC8zMzg4OVJYbHFLT1lzWG0zV3Q5ZkR5UXU3VnF6QVlEQUFBaFVLQnlUTm1kR20xbnlXSisvZmo1KzNiemM0NUtSUkltRFFKZ0dsYjdTZHZ2U1ZlQzVOc2pkNjNhMWU3NDJweWNxREp5V2x6dmlVSW5ITDk5UmdSSDIveDJmc2VmUlNDSUxSWmxmanBlKysxR1hQVW1ERUFUSUhneEduVEVDQ3BBemw3NFVJRUJBYkNOeUFBTHE2dVVLdlZVS25WVUtsVVVDZ1VjRklvNE9Ua0JMbGNEcGxjanZMU1VueTJZUU4rMnJZTmQ2NWUzZTdYUmtSRVJJNkZRU0RaaFZKSmZVQnBveENndFVhZ1FpRkhvTC81Tld1bFhyb0t2ZDcwdzhMNE1URTk2anhNUkVUa2FPUk9UdkR3OHNJOXYvMHRJcUtpT3J6WDA4ZEhETmdzbWJOb0VlUXlHV0pHallKQnIwZmF1WE13TmpWaHpQanhpQjA5R25FSkNlM1c2bXNKQk1kUG1ZTGpodzdoMktGRGlCemFmdk91RmZmZWk2amh3ekZyNFVLejgwTmpZdkRLMjI5REVBUVltNW9nZDNMcWxlMjdveElTVUY5WEI4Rm9oQUJUTUprd2NhTFl1VGNzTWhMVDVzeEJVMU1UMUdvMXBzMlpJejdiV2ZPT2puajcrbmE0QmRmUzF6YmwrdXVSblprSm85RUloVUtCVVFrSkdERjZOQUJnMVlNUHRsbmxOMkwwYVBHNk5RS0NndkR3MDA4anFKT0dNRVJFUk9SWVpJYTZUTUhXa3lENkpURUZML3pqRXdEQTdVdG40WW5WeXdFQTlWb2RsdDcxZXdCQVpHZ2dOcjcxcDI2Ti8rRm5PN0Q1MnowQWdLZlczSUdiRjgzc2hWa1RFUkZaWitOWFArSS9YLzJBL2QvKzIyWnphS2l2dDZxWlJsYzFHUXh3c2xEdmo0aUlpSWpzRDdzR2sxMG9LYXNVai8xOFc3Y0c1eGUwYmdzTzdhMUdJV05HZEhBbkVSSFJ3TlFYSVNBQWhvQkVSRVJFRG9SQklObUYwdklxOFRqQXIzWDdiOHUyWUFBSUN3bm8xdGcxZGZXNG5KRUxBQWowOSs1UjUyRWlJaUlpSWlJaUlrZkZJSkRzUWxsRnRYZ2NJRmtSbUZjb0NRS0R1eGNFcHB5L0RHTnpJNUlKWTBiMFNnMGhJaUlpSWlJaUlpSkh3eUNRN0VKWlJldUtRRit6cmNIRjRuRjNWL0tkT250WlBKNHdOclpiWXhBUkVSRVJFUkVST1RvV2RTRzdVRjVSSXg3N2VYdUt4NzJ4SXZEVW1Vdmk4ZmpSTWQwYWc0aUlxRGNkT25vVzIzNDZqQXZwVjlIUTBHanI2UkQxQ1ZzMnh5RWlJaUxMR0FTU1hTaHYzaHJzckZMQzFjVlpQSy9KTnpVTGtjdmxDQXJ3N2ZLNEpXV1Z5TWszclNvY0VoNE1mOGxxUXlJaW92NVdWVk9ITjk3ZmlnTkhUaU1xUEJnekp5Y2dKTWdQY2prM2FSQVJFUkZSMzJNUVNEYlgyS2hIVFYwOUFNRFh4MU9zNGFmVjZzVGFnU0dCUGxBb3V2NUQwaWxwdCtBRXJnWWtJaUxiK3QyTDc2SzRwQngvZWZZQnpKayt6dGJUSVNJaUlxSkJoa0VnMlZ4NVpldTJZRjhmRC9FNHY2aE1QQTRORHV6VzJHWkI0QmpXQnlRaUl0dkt6TmJndmJYUFlQalFjRnRQaFlpSWlJZ0dJZTVESVpzcmx6WUtrZFlIYk40V0RIUzg2R1d0QUFBZ0FFbEVRVlN2VVlnZ0NEaDUxbFFmVUM2VFlSenJBeElSa1kzb0drMTFBRmZkTW84aElCRVJFUkhaRElOQXNybXl5bXJ4Mk0rbnRZWmZYcUVrQ0F6dWVoQ1lveWtTdHhiSERJdUF1NXRMRDJaSlJFVFVmUzIvM0pvNmNiU05aMEpFUkVSRWd4bURRTEs1c29wMnRnWVhTRG9HaDNTOVkvREpNNjNiZ2ljbWNGc3dFUkhaVGsxZEF3QmdhRlNJaldkQ1JFUkVSSU1aZzBDeXVmTHlkbFlFRnZSc2EvQ3BjOUpHSVNPNk9Uc2lJcUxlNCthaXR2VVVpSWlJaUdnUVl4QklObGN1MlJvc3JSSFlzaUpRSnBNaEpOQ3ZTMk0yTlJtUmN1NHlBRUNwVkdEMHlLRzlNRk1pSWlJaUlpSWlJc2ZGSUpCc3JrelNMTVN2ZVd1d1Z0ZUlrdkpLQUVDUXZ3K1V5cTQxdUU3UHlFVmRneFlBRUQ5aUtKeFZ5bDZhTFJFUkVSRVJFUkdSWTJJUVNEWW5yUkhvMDd3aXNLQ29URHdYMm8xR0ljbk4zWUlCWUFMckF4SVJFUkVSRVJFUk1RZ2syeXR2WGhFb2s4bmc0MlZhRVpoWFVDeGU3MDZqa05QbjJDaUVpSWlJaUlpSWlFaXFhL3N0aVhxWjBXaEVSVlV0QU1EYjB3MU9UcVpzV2xNbzdSamN0UldCQm9NUmFlblpBRXhGMlVjTWkreWwyUklOYklJZ0lLK2dCQmZTczVDYlY0U2MvR0pvQ2twUlY5K0Erbm9kR25SYUdBeEdXMCtUQmdpRlFnNFhaelZjWFozaDV1cUNzQkIvUklZR0lpSThDSEd4VVFnUENZQk1KclAxTkltSWlJaUlCaFFHZ1dSVFZkVjFNQnBOd1lLdnBHTndVVkc1ZUJ3YTNMVkdJVmV1NWtLcmF3UUFqQjRWTFlhTFJOUldZNk1lU2NtcFNFcE94YW16NlpBNUtaQVFINGNoa1JGWU1HOEN3c05DNGVIaERsY1hGN2k2dUVLaGNMTDFsR21BTUJpYVVOOVFqL3FHQnRUVTFDSlBrNCtjUEEyU3orYmk0eTkrZ21BMFlNS1lXRXliRkk5cGsrS2hZcTFYSWlJaUlxSWVZeEJJTmlWdEZDTHRHRnhRTEFrQ2c3cTJJdkJzV3FaNG5CQTNyQWV6SXhxNDBqTnlzWE4zSWc0a3BtQkVUQXptWEQ4VDk5KzdHbUdoSWJhZUdnMFNDb1VUUEQwODRPbmhnZURBUU1RTWl6YTdyc2t2d01tVXM5aTU5ekQrdVdFTFprOGJpNXNXVGtmc3NBZ2J6WmlJaUlpSXlQRXhDQ1NiS3F1b0ZvLzlmQ1JCb0tSWlNGQ0FiNWZHUENjSkFzZU1pdTdnVHFMQjUxeGFKajdkK2pOeThrdHgyN0tsMkxqaFlmajdkZTN2R0ZGL0NBc05RVmhvQ0c1ZXNnZ2xaV1g0ZWU4Qi9ML1hOMkpJbUQ5K3ZlSUcvdnVkaUlpSWlLZ2JHQVNTVFpWWHRuWU05dlV4TlFvUkJBR0ZKYVlWZ2U1dUxuQjNjN0Y2UEVFUWNPNUNCZ0JBcVhEQ0NLNGNJUUlBYUFwS3NmNmpiNkFwcXNUZEsxZGc4WUs1Y0hMaU5sOXlEQUYrZnJoNzVYS3NXbjRyZnR5ekgydmYyWXF3SUc4OHNYcDVsK3ZJRWhFUkVSRU5aZ3dDeWFha0t3SjltMWNFVmxUVm9MRlJEd0FJRHV4YWZjRGMvR0pVMWRRQkFFYkVSTEttRkExNmVyMEJtNy9aamU5K1BJSmZyN29EcjkxNk0rUnkxczBreCtUazVJU2xpeGJneG9YenNQVzc3WGpzK1RkdzYrSVp1SHY1UWlpVi9KYUdpSWlJaUtnei9HbVFiS3BjVWlQUXI3bEdZS0drUG1CSUY0TkE2YmJnaEpHc0QwaURtNmFnRkkvKzRWKzRtbGVGVDk1ZGoxL2RmaXREUUJvUTVISTVmblg3cmZqazNmWEl6S3ZFWTgrL0FVMWhXZWNQRWhFUkVSRU5jdnlKa0d6S1VvM0FBa25INE9BZ255Nk5kKzVDYXhBNG12V2phQkQ3SlRFRmp6Ly9MeXhiZWhOZS9uL1BzdzRnRFVqK2ZyNTQ1Zi85RVRmZHVBUlAvT0ZmT0poMHh0WlRJaUlpSWlLeWE5eEhRelpWWHRrYUJQcTByQWdza1FTQkFWMWNFWGl4TlFpTUh4blZzOGtST2FndDIvZmoyMTFIc081dkw3ZnB4RW8wRU4yMmJDbEd4NDNDSDE5OEJZVWw1Vmg1ODF4YlQ0bUlpSWlJeUM1eFJTRFpWSGxGYTdNUVB4OHZBRUNocEdOd2NLRDFxNWhLeTZ1UVgxZ0tBSWlLQ0lhbnUxc3Z6WkxJTVJnRkFlOXQzSVlmOXAzRU8vOWN5eENRQnBXWVlkRjQ1NTlyc1d2ZlNieTNjUnVNZ21EcktSRVJFUkVSMlIwR2dXUXpnaUNnck54VUkxQ3Rkb2FMaXdvQVVGQlVLdDRURW1UOWlzRHprdnFBWTBheFBpQU5QdTl2Mm80emFibDRlOTFyQ1BEdjJtcGFvb0Vnd044UDc2eDdEV2ZTY3ZIQnBoMjJuZzRSRVJFUmtkMWhFRWcyVTkrZ2c2NjVPN0NmajRkNFhybzFPS2dMS3dMUHBtV0l4MlBpdUJLS0JwY3QyL2ZqMk9uTFdQZktpL0R3Y0xmMWRJaHN4c1BESGV0ZWVSRkpwOU94WmZ0K1cwK0hpSWlJaU1pdU1BZ2tteW1UMUFmMGJhNFBhRFFhVWRRY0JIcDZ1TUZWN1d6MWVPZlNyb3JIWTBZeUNLVEI0MkRTR1ZOTndGZGZZZ2hJQkZNWStNOVhYOEkzM3g5bUF4RWlJaUlpSWdrR2dXUXo1UlZWNG5GTHgrQ3lpbW9ZREVZQVhhc1BXRmV2UlVhV0JnQVE0T3VOb0lDdWRSc21jbFNhZ2xMOGE4TVd2UHFYUDNFN01KRkVnTDhmL3ZiQy8rR05EVnVoS1N6ci9BRWlJaUlpb2tHQVFTRFpURmw1YTZNUTMrWWdVTm9vcEN2MUFWTXZYWVhRWEJoK2RGdzBaREpaTDgyU3lIN3A5UWE4dU80L2VPRGVYN014Q0pFRk1jT2ljZjg5ZCtIRmYzd0N2ZDVnNitrUUVSRVJFZGtjZzBDeW1UTEppa0RmNW83QkJaTDZnTUVCMXE4SU5Hc1V3bTNCTkVocy9tWTNRb0xEY2R0TlMydzlGU0s3ZGR1eXBRZ09Ec1BuMys2eDlWU0lpSWlJaUd5T1FTRFpURVdGWkVXZ3Q2bFpTSUZrUldCWHRnYWZrVFlLR1RXMEYyWkhaTjgwQmFYNDdzY2orTi9IMXRoNktrUjI3Nm5IMXVDL1B4em1GbUVpSWlJaUd2UVlCSkxObEZtb0VWaFkxTG9pME5xdHdYcTlBUmN2NXdBQVhOWE9pQjRTMm91ekpMSlA2ei82QnI5ZWRRZjgvYXdQeklrR0szOC9QL3o2VjNkZy9ZZGYyM29xUkVSRVJFUTJ4U0NRYkthc1F0bzEyTFFpc0xDNE5RZ01zbkpGWUhwR0hob2I5UUNBK0pIUmtNdjVqelVOYk9jdVpFQlRWSWs3YnIzWjFsTWhjaGgzM0hZek5FV1ZPQ2NwSlVGRVJFUkVOTmd3TVNHYktaY0VnWDdOTlFJTGl5VmJnLzJ0Ni94NzlxSmtXM0FjdHdYVHdQZnAxN3R4OThvVkRMMkp1a0F1bCtQdWxjdngyZGMvMjNvcVJFUkVSRVEydzU4aXlXYktLMDAxQXVVeUdidzgzZERVWkVSeFdTVUF3TnZUSFdxMXMxWGpuTHNnclEvSVJpRTBzRjI2a291Yy9GSXNYakRYMWxNaGNqaUxGc3hEVmw0SjBqTnliVDBWSWlJaUlpS2JZQkJJTnFIWEcxQmRXd2NBOFBIMmdGd3VSM0ZwQll4R0l3QWcyTXI2Z0VaQndQbTBxd0FBSnljNVJnNGYwamNUSnJJVDMrOUp4RzNMbHNMSnljbldVeUZ5T0Fvbko5eTJiQ2wyN2s2eTlWU0lpSWlJaUd5Q1FTRFpSRmxsNjdaZ0gyOVRvNUNpa3RiNmdOWjJETTdKSzBKTlhUMEFJSFpZQk5UT3FsNmNKWkY5YVd6VTQwQmlDbTZZTjhmV1V5RnlXRGZNbjROZmtsTEUyckpFUkVSRVJJTUpnMEN5aWNybWJjRkFhOGZnZkduSDRBRHJnc0N6RjY2SXgyTkdjbHN3RFd4Snlha1lFUlBEVHNGRVBSRGc1NGVZWWNOeDlPUUZXMCtGaUlpSWlLamZNUWdrbTZpb3FoV1B4WTdCUlpKR0lVSFdCUjJwRjdQRVk5WUhwSUV1S1RrVmM2NmZhZXRwRURtOHViTm1JREg1dksybk1TRG90Rm9VYWpRV3J3bUNnSU83ZDZPeXZOemlkU0lpSWlMcWZ3cGJUNEFHSjJrUTZPUFZIQVJLT3dZSFdsY2o4T0xsYlBFNG5pc0NhUUFUQkFHbnpxYmovbnRYMjNvcVJBNXZ3dGdFYk56OE9RUkJnRXdtcy9WMCtrVm1lbnFQeC9EeThZRmZRSURadWVURVJHei82aXZjKzhnamlCODN6dXpheFhQbjhQM1hYOFBkd3dNVHBrNjFlcDc1dVQxcjVoSWFFWUhvMk5nZWpVRkVSRVEwVURFSUpKdW9xR3JkR3V6bDVRNEFLQ2lSQm9HZHJ3aXNyV3RBVG40eEFDQTAyQjgremVNUURVUjVCU1dRSzVRSUN3Mng5VlRzanRGb2hGek9CZTR0dm5odkxhNWVPb2NuWG5nVEhsNCt0cDZPWFFvUEM0Vk1yb0Ntb0JUaG9RR2RQekFBYkZpM3JzZGp6RnE0RUV0WHJCQS9DNEtBeEFNSDRCOFVoRkVKQ1czdVA3Um5EeFJLSlZ6ZDNYRTVMYzNpbURHalJwbDlUazFKd2VHOWUzczB6NW56NXpNSUpDSWlJbW9IZzBDeWlVcEpFT2pUdkRXNHFLaENQQmRrUlkzQVN4bXRLd1pHREkvc3hka1IyWjhMNlZrWUV6ZXE4eHV0VUZkVGhWOSsrQVlYVGlXaHJLUVFnaURBUHlnVUNaT3Z4K3dsSytDc2RtbjMyVk9KKzVDMGJ5Znlzek9nMXpmQ3h5OElZeWJQd1B5Yjc0U0xxK1V3L3RLNVpKdzh2QWZaVjlKUVhXbmFJdWdiRUl5NDhWTXhaOGtLdUhsNGRXbitUUVlETWkrZFJWcktjYVNsSE1laTVmZGgzTlRaN2Q3LzdEMDNkRHJtczM5N0g4SGhVVjJhaDFSSllSNysrYWRIb0cvVUFRRCs4ZW5QVmowbkNBTCs5dlM5S0M4dHdtK2ZmeDNENDhaYU5WOHBaN1VMWHZsZ20vajU3SWxEMERmcWtKdDVDWEhqclZ1RjFSbExjM0p5VXNEVHh3OHg4ZU13ZCttdkVCQVMzaXZ2Nmk4SjhYRklUYjg2YUlKQUFKZ3dkU3Ftelc3LzcwcEgzbjd0dFRibnpwMDhpZEtpSXF4NjhNRTJZZnpWeTVlUmNla1NBT0NUOWV2YkhmZTFEUnU2ZEw0eno2MVowNjNuaUlpSWlBWUxCb0ZrRXhXU1ppRStudTdRNncwb3JhZ0NBUGg2ZThKWnBleDBqRFRKdHVDUkRBSnBnTXZOSzhLUXlJZ2VqNU9mbllIMzF6NlAydXBLQUlDbnR5OE1CZ01LODdKUW1KZUYwMGYzNDlFL3JXdXpra3dRQkh6Kzd0OXhPbWsvQUVEdDRncFhWM2VVRmVmandQZGJjVDc1Q0I3Nzh6L2g0ZFVhNGpjWkRIaC83ZlBJU0RzREFGQ3FuT0h1NlkzNjJtb1VhYkpScE1uR3ljTzc4Y2lmL29HQTRNNURwR1A3ZHlIdHpIRmNUajBObmJaQk9qdXJ2bllQTHgrb25DMkhuQXBGNS8vT2FZOGdDUGpxL1grSUlXQlhYRGlWaFBMU0lnU0hSMkY0M0ZnQWdGOWdhS2ZQNmJUMTR2K0hTMWY5eHV6YW5DVXJrSjF4RWRFajI2N1E2cW5XUDBNQjlYVTFxQ2d0d3ZGZmZzS3B4UDE0OEtrWEVUdG1ZcSsvczY5RVJvUWpUMU5zNjJuMEswOHZMMFJHOTA0WkRhUFJpRDA3ZHlJMElnTGpycnNPQVBERmh4OGlNQ1FFODVZc3djNnRXd0dZVmhGT256dlg3Tm4wQ3hmdzdXZWZZY2l3WWIweUZ5SWlJaUt5SG9OQXNvbHJWd1FXbFZSQUVFdy96RnV6TFJnd3J3ODRLbVpJNzA2UXlNN2s1QmRqd2J3SlBSckQyTlNFalcvK0ZiWFZsUWdPRzRLN0gvc2pRaUtHQWdEU3o1M0VwdlYvUlVsQkhuWis4VDd1L08xelpzL3UzL2tWVGlmdGgxTGxqSldybjhLNGFYTWhrOGx3T2ZVVU5xMS9HYVZGK2RqNjBiL3c0Tk4vRlo5cGJOUWlJKzBNaHNlTncveWI3OFN3a1FtUU96bEJFQVJjT3B1TUx6ZXNSWFZsT1Q1LzUrOTQ4cVczT3AzLzFvL2ZBQURJWkRJTUdSNkg3Q3RkNi9wNnk2OGZ3YmlwYzdyMGpEVU8vdkFOc2k1ZmdHOUFNTXBMQ3J2MDdPSGRwcFY4TXhiZUlwNTdmdDEvT254R0VBUzg5N2ZmbzdhNkVzUGp4bUxhdkp2TXJpOWFmbCtYNXRBVjEvNFphckt1NElzTmExR1lsNFV2TnF6Rm45NzRyRWVoYW4rS0RBL0R2Z09wdHA1R3YwdE5TVUZFVkJROHZiMEJBSHE5SHArOTl4N21MbG1DcUd1Q3VZcXlNaHpadHcremIyaTdJdlRFNGNNb0tpakFJNy83bmVuZkJXbHBTRGx4QXRjdldJQmpodzRoTHpzYllaR1JPSGJvRUtiTm1RTmZmMzhBUUZWRkJYN2V2aDB1cnE3NDFRTVB0RHZQbk16TVh2eXFpWWlJaUtnRmcwQ3lpWExKaWtCdkx3OWN6YzRYUDRkWTBURllFQVNrcFp1Q1FMbGNqcGloWWIwL1NTSTdvaWtvUlhoWTV5dkZPcEtka1lheVl0UGZ0YnNmZTE0TUFRRWdkc3hFekw1eEJYNzZkaE11bkQ1bTlweTJ2ZzU3dDM4QkFGajZxOVVZUDMyZWVDMG1mZ0p1dS9keGZQN3UzM0hoOURFVTVGNFZ4NVhMblhEclBZOWk1ZzIzbW8wbms4a3djdXhrM1A3QS8yRFRtMzlGN3RWMEZHcXlFUnpXY2FBLzlycFpHRFYrQ2thTnZRNXVIbDVkM2tMYkYwb0s4L0RqTnh1aGRuSEZyTVczNDd0UDM3SDYyU0pOTmk2bm5vYUxxenNtenBodjlYTUhmL2dHR1dsbjRLeDJ3Y3FIbnJWcHM0dXdxT0ZZK1p0bjhPWUxUNkNtcWdKWjZSZkVsWTMyTGp3c0ZKcUNVbHRQbzEvcGREcjhkL05tREkySndkMFBQd3dBU0QxOUdoZlBuOGVjeFl0eDlKZGZNR0hxVktpY25RR1l3cjdFL2ZzeGU5RWlzM0hxYW1ydzQzZmZZZHpreVlnYVBoeEdveEhmZi8wMTNKcWJncno3K3V1SWpZL0hQV3ZXNE44dnY0eE43NzZMMy83dWR6RG85ZmpvMy85R1EzMDlIbmo4OFRhTlI2UXNiVVVtSWlJaW9wNWpFRWcyVVZuZDJqWFl5OE1kQmRLT3dWYlVCeXdwcTBKNVpUVUFJQ29pR0dxMWMrOVBrc2lPMU5VM3dNT2padzF4V3JhU0FrQmdTTnZ0OUQ0QlFRQUFnMEZ2ZHY1YzhtSG90QTFRdTdwaHlwd2IyenczYnNwc2JOLzhIbXFySzNIdXhHRXhDSFJXdTdRSkFhVkdqSmtrSHBjV2Fqb05BdTk1NHY4NnZON2ZwRnVDYjEzOVZJZTFGUzA1c25zN0FHRHlyQnVnY2xaYjlVeGhYaForMlBvSkFOT1dZRi8vb0s1TnVnK0VSYld1SW11b3IrbmdUdnZpNmVHQnVycUd6bThjUUp5ZG5YSGo4dVhZOHNrbm1KeWFpdGo0ZUp3NGNnVEJvYUh3OHZIQmgyKzhnZkt5TWl5NS9YWTBOVFhoUkdJaXhreVlBQTlQVDdOeE5MbTVxSytydzdsVHAzRDJrVWRnTkJvQkFIZmNkeDhhNnVyZzd1R0JsZmZmRDVXek0rNTk1Qkc4Ky9ycitPQ2YvMFJEZlQycUt5dHh6NW8xYlpxRVhPdXg1NTdyOEhwN0dDQVNFUkVSZFl4QklQVTdveUNncXNvVUJIcTZ1MEdoa0tPd3VGeThIaFRvMStrWTNCWk1BNFhCWUVTRFRndUR2Z21HcGlZWURLYi9iV295d21Bd21ENGJqS2lwYllDclM5ZUNwbXNGaHJhR2Y1bVh6aUVtZnJ6WjlZeTBzd0NBcUpnNHMvTlhMcVFBQUtKSGpJRlMxVFowbHpzNVlkaklCSnc1ZmhEWlZ5eDNCclZFMmx4QW9YU003YVJTTFZ1Q1k4ZE14SlE1TnlMbDZBR3JuOVhXMXlINThHN0laRExNV0hpelZjODBHUXo0L04yL3cyRFFZM2pjdURaYmdsdTBySlQ4OVdOL2JMTVZ1cUcrRmdlKzM0cHp5WWRSWGxJRWhVS0JxTmg0TExyOVhwUVYvMy8yN2p1K3lYcjdBL2dubzd0Tjl4NjBsTFpnMmJ2c3ZVR0dnS2dnZ2dyb2RZR0tlaTg0cnZkNkhiaEEvZUVFUkJsRjlvYXlvZXdsbTlLVzdyMmJ0RTJUL1A1SWVaclFkRUtTdG56ZXI5ZDkrZXpucEJjMW5wN3pQYWxZL2QxL0FkUjkyQW1nbjJCMjh6UmN0YW9xTDhmeC9WdHgva1FVTWxLMGc1N2N2ZnpRcWRkQTlCazIzbUE3Y1VQdXFROWJHeHZJRmZWZjE3R3A2OXlqQjA0Zk9ZSXRhOWZpcVJkZVFNeU5HeGcvYlJwYzNOelFiK2hRSE42N0Y5MTY5Y0xkMkZnVTVPVlZXZDhQQUlMRHdqRHo1WmZoSUpOQnBWTGh4eSsvaEYrTEZ1Z1NFUUdSU0lRRkgzd2cvRDN0NGUyTjlsMjc0dFNSSXdDQXZrT0dHSnd3ZkwrR3JtWDRuMlhMSUpaSUduUXZFUkVSMGFPQWlVQXl1WUxDWXFncjFnTjBjdFJXT0tWblZrNE05cTdER29HNmljRFdJUndVUXVhbjBXaFFKRmNnTzdjQTJUa0Z5TTdOUjFaT1B2THppMUFzTDBHeFhJRWllUW1LaWhXUUYydTNpK1VLbEpZcGEzODRBSkVJc0xXeGZhQVlQWDBDRU40NUFsZlBSMlBEcjE5anpydWZDUlZsWjQ3dXhkbWpleUdXU0RCczRuUzkrMUlUNHdCQXI1WDRmaDQrMmtFbVdlbkpkWTduYnN3TkFOcFdZYi9Ba0hwOUZuTzcxeEpzWlcyREtiUGZxUGY5WjQ3c1FWbHBDZHAwNkY2bjRTQUFzR2ZqS3FRa3hGYTBCQytvZDB0d1Zub0svdStUdDVHWHJSMlFZV05yRDBzcmE5eTRkQVl4VnkraSs0QVI5ZjRjQUhEcTRDNEEyalpoYi8rcXladWlnano4L01VL2tSUjNHd0RnNE9nQ3RWcUY1THN4U0w0Ymd5dG5qMlBPTzUvcUpaa2Jjazk5MmRqYW9MQllqb0VUWDJ2d001b2lrVWlFc1ZPbll0a25uK0RYcFV0aFoyK1BycjE3QXdBR2poeUpzOUhSMkxKMkxmTHo4aEFVRW1Kd29JZEVJaEdTZVpFclYwSURZT0wwNmNLZnlYdEp3T1M3ZDdGbDdWcmNqWTJGajc4L1NoUUtITjIvSDdHM2JtSEFpQkZvMjZsVGxXbkRhclZhNzgvMnNhaW9lbjArR3pzN2RPbjVjS1psRXhFUkVUVkhUQVNTeWVYbFY3WUZPemxwRTRFWjJUb3RpKzdPVmU2NTMvWGJDY0kyS3dMSkZOUWFEVEt6OHBDU2xvV2sxQXdrcDJZaExUTUhXVGw1eU1rdFJIWnVBY3JxbU5RenAybHpGK0wzcFIvajV0OW5zZVRkRjlGNzZPTklUWWpGOVV1bllXMXJoeWRmZkF0Qm9XMzE3c25MMGE2ajV1amlWdTF6WmM3YVNsN2Q2ckRhSE42MUFRRHdXS2NJMk11YzZ2dFI2bTMxZC8vRjZ1LytDd3RMS3ppNXVLTmw2M2JvTSt4eGc4bXJtdWkyQkU5NjdqVTR1WHJVKy83ais3VnR3YjJIUFY3TDFWcnh0NjdpNFBaMUFJQXgwMTZvZDB1d3Fyd2NLNy81RUhuWkdYQnlkY2ZVRjk1RXE4YzZRaVFTSVRzakZaRy9mSVVUKzdmVjZ6UGtabWZnMU1HZE9MQnRMZXdjSERGdHp0dFZybE9yMVZqNXpVZElpcnNOdjZBUVBQbmlXL0R5Q3dRQXhOMjhnbFZMUDBiODdXdllGZmtieGowOXQ4SDNOSlJHcElHbGlhcFJHOU0vSC94YXRFQ25IajF3L3VSSkRCa3pCaFlWUHdOTEt5c01mL3h4Uks1Y0NRQ1kvZXFyTlQ0bjd2WnRuSXVPeHBBeFkrRHA3UzBjVDA1SXdNRmR1M0Rsd2dXSXhXSU1IRGtTUThlT2hWS3B4TTRORzNENjJESDg4ZU9Qc0pmSjBMRmJOL1RzMXcvdVhsNEFnSEtsRWhKcDVkZlRiZXZYMSt1enVYdDZNaEZJUkVSRVZBTW1Bc25rOUNZR096b0FBREoxS2dJOVhHdE9DS2pWYXR5TTFWWUVXbGxhSU5EZnU4YnJpZXBEb1NoRFhFSXk3dHhOUVZKS0pwSlNNNUdTbW9YazlDd29sZVVQL1gxaWtRZzJObGF3a0VvaGxVb2dsVWdna1lvaGxVZ2hrWWhoWVNHQlJDSkZUR3dpNUFvNVpBNE9EL1ErYXh0YnZQRDJmN0h0eitVNHZPc3ZITmkyRm9DMjRtck91NThhWEtldlJGRU1BRFd1WTNldk1xdXN0S1JPY1p3NnRBdlhMNTZDaGFVVnhreDd2cjRmbzE0a0VpbHM3TFRWYjZyeWNoUVY1Q0V6TFFtWmFVazRjM1F2eGowMXA4YTFETzkzcnlVNEpMd1RJZ2FOcm5jOE55NmZRVlo2Q3R5OGZQWFdTYXhPYVlrQ2E1Wi9CbzFHZzVEd1R1ZzVzUDd2dkJCOUVLbUpjUkJMSkppOTROOTZ5VTlYRDIvTVh2QnZMUG5uWEdTbDFWelJlUytacXN2TEx4QXpYbGtrVklYcXVuVHlFT0p1WGRIKytWcjRLV3pzS3RlNURBcHJpd2t6WHNhcXBmL0d5WU03TVdycWJFaWxGZzI2cHlFVWNnVmt0bmJZc3VxL3RWLzhFRXliK3hIU2ROYkROYmQ3bFhpWjZlbDZ4enQyNjRiTmE5WkFKQktoWlZoWXRmZVhsWllpY3RVcWVQdjVZZURJeXJWRDE2OVlnWFBSMFFDQXNQQndqSjQ4V1VnU1NpUVNUSHptR2ZUczN4OTd0MjdGOWN1WGNTd3FDcDExRW5meTRtSlk2eXlEOE9ueTVRLytZWW1JaUloSXdFUWdtVnl1enNSZ1o1azkxR28xTW5PMFZVUXllN3RhQjM4a0pLVkRvU2dEQUlRRSswRWlFZGQ0UFpFaEdvMEdXVG41aUlsTFJreDhNbUxqdFg5TlRzMkNwcUoxdmI2c3JhM2c1aUtEcTdPajhGY25Kd2ZZMjlyQTN0WWFkbmJhdjlyYTJjRE8xaHIyTnJhd3RyYW9VNHZuazNNK2dGeWhlT0JFWUdGK0xpSi8rUkxYTHB5Q1dDSkI2L1pka1JCekE0WDVPVmoyNFdzWU0rMUY5Qnc0U3U4ZVRjVWdBSW00K25XM3hCWG42dkpaYmw4OWo0MHJsd0lBSnMxOEZlNWVmZzM5T0hYeTZZcWRldnVxOG5MY3VuSU9POWIrakxUa3U5ajgrL2Z3OUcxUlpjMUVRM1JiZ2ljL1A3OUI4UnpmdHdVQTBIdkl1RHI5dkxhcy9nSFpHYW5hbHVEbjV6ZG9TdkNsMDlyMTJkcDA2R0d3QXRMQzBnbzlCb3pFanJVLzEvZ2NCMGRuV0ZwcGt6VEtzaElVNXVjaUxTa2VYLzVySHZxTm1JZ1JUOHpVYS9VOGQxemIxaGt4ZUxSZVF1K2UwTGFkQVdnVHlNbnhNV2pScWsyRDdta0l1VUlCVzV0SGM5QlVTbUlpemtWSHc4WE5EWmZPbkVHdmdRTVJXTkVDZk96QUFTakx0UCtPUGJwdm4xNlM3eDYxV28wL2YvNFoyUmtaNkQ5OE9BN3YzWXU4N0d6a1pHVmg4T2pSVU1qbENBNExRMkNyVmxDV2xTSHA3dDBxenhneVpndzY5K2lCZ3Z4OCtBWlVMdkZSa0pkWFpUZ0pFUkVSRVQwOFRBU1N5ZVhvVkFRNk90b2pKNjhRS3BVMjBlRHVWbnQ3NERXMkJWTURsSlNVNHZydEJQeDlJeFpYYjhUaFJrd0NDZ3FMNi9VTW1iMGRmSDNjNE92bERqOXZkM2g3dWNMRDFRa3VMbzV3ZFpiQjF0cXFRVW1hdXJDenRVRmhZUkc4UE9yWGhxcExYbFNBWlIrOWdleU1GUGdHdHNJekw3MEhkMjgvbEpXV1lNZTZYM0I4M3hacytQVnJxRlRsNkQya2NvQ0ZSR3FCY21VWmxNcnFXeHVWRlpXQVZ0WTFyMk1ZZC9NS2Z2dnFBNmpLeXpGc3duUjA3VHUwd1orbm9TUlNLZHAwN0lHZzBMYjQ4cDl6a1pPVmpzTTdOOVNhQ05SdENaNzQ3Q3NObXRpYmxaYU1tNWZQd3NyYUJ0MzZEYS8xK21zWFR1TDA0ZDBBZ0RIVFhvUnpBNmNFSjhkcjE5cHIyYnBkdGRjNHVialgrcHpIbjVtbk40Q2t0RVNCQzlFSHNlM1A1VGl3YlMxS1N4U1lNT05sNFh4UzNDMEFRSFRVZHB3N1Z2TmFiNFg1dVEyK3B5RUtDZ3RoWi9kZ0EzaWFxdTBiTnNEQjBSRXZMVnlJcno3NkNOdlhyOGZMNzd5RG9zSkNITmk1RSswNmQwWjVlVGtPN05xRnJyMTZ3Y0hSc2NvelltNW8xL2c4dkdjUGJHeHQ0ZXpxQ2s4Zkh3U0ZoQ0FvSkFRTDU4eXBOUTU3bVF5TFB2OWM3MWhtZWpwYXRXNk41VXVXSVBiV3JRWi94aWRuelVLbkhqMGFmRDhSRVJGUmM4VkVJSmxjdnM0YWdTNU9Ec2pJMG1rTHJrTWlVRzlRU0NzbUFzbXd6T3c4WExrZWk2czM0L0gzalZqRXhDVkRYVkhaVmhPUlNBUi9IdzhFQi9raXdOY0QvajRlOFBWeWc0KzNHMlQyZGlhSTNEQmZiemNrSmFjZ0pMaGhrelFCWU05ZnE1Q2RrUUlYTjAvTWUrOExXRmNNSDdHMHNzYUVHUzlEVmE3RXlZTTdzWFBkTCtqYVp5aXNyTFZKRW51WkUvS3lNMUNZbjFQdHN3c3FFaktPenRWUC9iNXo0ekorWGJJSVphVWxHREI2Y3BXaEpLWm1iV3VISGdOSFlWZmtiMGlJdlZIcjlmZGFnb1BiZEVERVlNTVRlMnR6ZlA5V2FEUWFkT2t6UlBqNVY2ZW9NQi9yZi80U0FCQVMzcmxCYmNqM0ZCY1ZBRUNOYXpFMkpJbHRaVzJEbmdOSHdjcktHbi84OEQ5RVIyM0RvTEZUNGVpc1hVOVNMdGYrODE2YnNLczVhVmV1TEd2d1BRMlJsSndDWCsvcTE3MXNyczVGUitQT2pSdVlNbk1tSEdReURCNDlHbHZYcnNXbHMyZHg1Zng1cUZVcWpIN2lDU2pMeXZEVlJ4OWh6NVl0ZUdMR0RMMW5pTVZpekpnN0Y3YjI5bkIxZDRlTnJlRS95MjNhdDBmRWdBRUd6LzMxKys5UXFWUjZ4N0l6TXFDUXkrSHQ1d2NQYjIrRWQreW9kLzdzaVJOSVRVcEN1ODZkRWRpcVZZMmYwNjhGdng4UUVSRVJHY0pFSUpsY3JrNGkwTmxSaG93c25VRWhkVWdFWHRkTEJISmlNR25KUzBweDRmSXRuTGw0SFdjdjNrQnlXdTFyY1ZsYlc2RmxDeCtFQlBrZ09OQVhyUUw5RUJUZ1ZXdDd1amtFK0hnZ0lhbnVFM2tOK2Z2Y2NRQkF4SkN4QnBOUUE4ZE14Y21ETzFGYW9rRENuZXNJQ2RlMllMcDcrU0l2T3dNWktZblZQanNqVlh2T3E1ckp3cmV2WHNDdlh5NkdzcXdVZzhZK2lWRlRaajNRWjNsWTdnMUFLU3VwZlczRDNYOXBCeWpjdVg0SmI4Mm91WnJ2emVuREFBQmYvTDVYT0ZaYW9zQ1pJM3NBQUwySDFqNGtKUExucjFCVWtGZlJFbHoveWNTNnhHSUpWQ2hIZVZscHRkY29hemhYbThjNlJ3RFF0b3dteGQwV0VvRldWalpReUlzdzlZVUZkYXFBYk9nOURaR1FsSXdBbitBMnltQUFBQ0FBU1VSQlZJWlgyRFpGeFVWRjJCNFppWmFob2NLNmZEMzc5a1ZHYWlyeWMzTHc5L256R0RGK1BKeGR0UW45TGhFUk9IdmlCSG9QR2xUbFdhSGg0YlcrejhuRkJXSFZYR2RwYVFtRlFxRjM3UGIxNndDQW9KQVF0QXdOMVR0MzVjSUZwQ1VubzJWb0tLWTkvendrRXUxeUJCZE9uY0xWaXhjeFplWk1XRm8xdm45MkV4RVJFVFUyVEFTU3llWHF0QVk3T2RyckpmYmMzVnhxdkxlMFRJbll1eWtBQUptREhidzlxNjgrb3VaTnJkRWdKallKcHkvZXdKbUwxM0gxUnB6UVlsNGRmeDhQdEcwZGhMWnRndEcyZFNEOHZOMzExak5yelB6OVBISDJjdldKdUxvb0xzZ0hBRGpJREUvbTFwMEtYS3FUR0FzTURjZnRxeGNRYy8waU5CcE5sY294alVhRE85Y3ZBWURCOXRvYmw4OWd4ZGNmb2x4WmhwR1RuOFBnY2RNZTZITThUTm5wMm4rZU9OYWhMZGE3bWlUblBmS2lBbVJWUEM4Z3VIV1Y4K2VPN1VlSlFvNlE4RTd3OUtuNWx4aG5qdXpCMWZNbkFBQmpuNXJUNEpiZ2U1emRQSkNSa29pRXVGdm9jZDhha1Bja3hjYzArUGthbldwYmlhVHlxNFc3dHk4Uzd0eEVXbEo4blovVmtIc2FJaUV4Q1YzYlZ4MXcwcHpsNStYQjJkVVZUOHlZSWZ4OUxKRktNZUdwcDdEaXUrL2cyNklGK2crdlRMNE9IVHNXQ3JrY2xwYVdOVDQzS3owZGNURXhpSStKZ1oyOVBVWk5tdFNnK0M2Y1BnMGJXOXNxMVg2eHQyNWh6Uysvd01QTEN6UG16Uk9TZ0FDZ1VxbHc5ZUpGTEYreUJMTmVlUVYyRDdpT0toRVJFVkZ6eDBRZ21aenVzQkFuUi90NnRRYkh4RmEyZDdadUZXQzA5ZGlvY1NvclUrTHNwWnM0ZXZJeVRwNjdpcnlDb21xdnRaQktFTnJLSCszQ2d0RzJUUkRDV3dmQlNWWjE4RUJUOFZob0lINWJ1N2YyQzJ2ZzVPcUI3SXdVM1B6N3JNRzErVzVmT1M5c3UzdjVDdHNkZS9USHZrMnJrWitUaFV1bmpxQmp6LzU2OTEwNmRSZ0Z1ZG13c3JaQisrNTk5YzVkdTNBS3E3NzlDQ3BWT2NaUGY2bGUwM21OcmFnZ0R5Y1BhZ2VKUE5hcDlyWEVYdjNnMnhyUFh6eDVTSmlvYStqYWUwTkMrdFJTRFppVGxZN052MzhQUURzWTQvN2hMUTBSRXQ0WkdTbUp1Qmg5RU1NblRJZnN2aGJ1L053c25EdSt2OEhQLy92c01RRGE5bUxmd01va1R1c08zWkZ3NXliT0h0dVBRV09maEoxRDFiWG1BS0M4WENsTS8yM0lQUTF4K2VvMVBQdEV2d2JmM3hUNStQbGg1TVNKQnMvTm1EY1B4VVZGZXI4Y2NYUjJ4dlM1YzZ0Y201dWRqWFBSMFVpTWkwTkNYQnpreGRyMVZpVVNDUWFNR05HZzJKTHUza1Y4VEF3aUJnd1FZdEJvTkRnWEhZM05hOVpBNXVpSTJhKzlwdGVHckZhcjBiRmJONGhFSW14WXRRcmZmL1laWG5qakRUaTUxUHhMUlNJaUlxSkhHUk9CWkhLNnlSdG54L3ZXQ0hTdE9SRjQvWGE4c00xQklZOEdoYUlNcHk1Y3c1R1RsM0R5M0JWaFlyUWhMZnk4MEsxVGEzVHIyQnJ0SHd1R3RWWE5WU3hOaVorM085VGxTaVNucE1MWHg3dEJ6K2phWndqMmJGeUZDOUVINGVMdWhZRmpwc0xheGhZYWpRWTNMNS9GdWgrL0FLQWRLT0hwVy9uM2w2ZHZDM1RzMlI4WFR4N0dYeXUrZ2JXTkxWcDM2QVlBdVBYM09meTFRcHYwR2p4dUdteHNLNU90Vjg0ZXgrL0wvZ08xV29YSnMrZWplLys2dFhudTMvSW5vcU8yby9mUWNSZzA5c2tHZmRaN2p1N2VDSVc4R0YzNkRJYXJodzhBYmZMZzl0WHoyTHpxZXhUbTU4TE93UkdEeGs0MVdneUFkbEp5ZWtvQ25OMDhoVFphUXpRYURkWXUvd3lsSlFwaFN2REQwSGZZZUp5cWFQdis2Zk4vNHFsNWJ3dlRneFB1M01UYUh6OXJVSFZzdWJJTTUwOGN4T2JmdndNQWRPczNIQTZPbFJXbnZZYU13L0Y5VzFGY21JLy8rMlFoSnMxOEJTMUNIb05JSklKR28wRmk3QzBjMjdzSlFXSHRoRFVRRzNKUGZTVWxwMENqTG44azF3aXNqbGdzRnFiMWxpdVZLQzBwZ1pXTkRTUVNpZEN5SzVGcXZ6WXE1SExzMjdZTlVxa1VBUzFiSWpnc0RFR3RXaUVnT0JnV0ZwWEoyWlNFQkJ6YXZkdmcrK1J5dWZETFBJMUdnKzJSa1JDTHhYcHR5RDk5L1RYdVZBd2x5Yy9MdytlTEZrR3QwVUNqVmh0Yzh6VXJJd00vZlBZWjVyejVKbHpjK1A4dEVSRVJrU0ZNQkpMSjVlWnJGNjJYU3NXd3M3WFdXeVBRdmRaRW9NNzZnRXdFTmx2eWtsSWNPM1VaUjZJdjRjekZHeWdyTXp5dDFzSE9GbDA2aEtKYnB6Ym8ycUYxbmRhWWJLcEVJaEU2dHcvRnVZdVhHNXdJSERUMlNTVGN1WUhybDA0amF1c2FITnl4SG83T2JpaVJGME5STWFEQnk3Y0Zubm5wdlNyM1RwcjVHakpTRXBHU0VJdWZ2L2duYk8xbEVJbEVLQzdVdGh0MzdqVUlBOGZvSjlOV0xmc1lhcFVLVXFrRm9yYXVRZFRXTmRYR05uNzZQTFRwcUszS083QnRMY3BLU3hDMWRZMWVFdTZUQlRNTjNydGw5US9ZRmJsQzJIOTNTZVcyUWw2TXZadCt4OTVOdjhQR3poN1dObllvS3NnVDFzTnpjblhIek5jK2dJT2pmZ1ZSZFRFMDFMRzkybXJBWGtQRzFsakpmR2huSkdKdi9BMUFteHo1NGI5djErbjV1cC9aRURjdlh6d3g2M1dzKytrTHBDYkdZc2w3YytIZzZBS05Xb1dpd254NCtnUmcrS1Juc1dubHNocWZvL3V6VnFuS1VaaVhBNVdxSEFEUXBtTVB2WW5CQUdEdjRJZ1pyeTdDYjErOWo5VEVXQ3o3OXh1d3RyR0ZqWjBEaWd2elVWWXhiVHEwWFpjSHVxZSt6bCs2ak03dFExbFZYbzI4M0Z4OHZtaVIzakdSU0lUUXh4NERBSGo3K2VIRitmUFJvbVZMU0MycXI4cThHeHVMdTdHeDFaNjNyMGc4QW9DMWpRMjZSRVRBM2JPeURiNy8wS0Z3OS9DQVM4VkFFbXRyYTFoYVc4UFMwaEpTcVJRU3FSUVNpUVJpc1JnaXNSZzVXVmxZdlh3NTltelpnbW16WnpmMDR4TVJFUkUxYTB3RWtrbVZsSllKRlYzT01tMGlRYmNpc0xaRTRJMllCR0U3aklOQ21oVzFSb09MVjI1ano0SFRPSEx5RWtwS0RWZitlYm03b0c5RWUvVHQwUUhoWVlGTlpvMi9oeUdpYXppMlJ4M0R1RkVORzZBZ2tVb3hhOEcvY2ViSUhwdzVzaGVwaWJISXo4MkNqYTA5V2ozV0FlMjc5VVAzQVNNTXRsdmEyTm5qSDR1L3hxRWRrYmdRZlJEWm1hbVFTaTBRRk5vV0VZUEhvSE92cXNNRTFCVVRRY3ZMbGNqT1NLa3h0dEtTeXFFQkVZUEhJRHBxZTVYSnZOVTlvNmJwc20yNzlFSkdhaUlTN3R4QVFWNE9TaFZ5V052YXc3OWxLTUk3UmFESHdGRUdCNmRVRjBORDVHU2w0OXFGazdDd3RFS1AvaU5ydkhiM2hoWENkbGxwU2EwL3Qvcm8ybmNvM0x4OGNXRGJHc1Rmdm9iaW9udzR1YmhqUUw5aEdETHVLVnc1cDEyVDBOTEt1dHBuNlA2c1JTSVI3T3hsOEc4WmhxNzlocUZEZDhOdHRzR3QyK1BOLy82SVF6c2pjZVB5R2VSbFo2SXdMd2N5SnhmNGQreUJybjJIb2sySDdnOThUMzBjUEhJYzQ0WTJQSkhZRlBYbzF3OEJMZXMyZGR6VjNSMGpKMDZFU3FXQ1JxMkdSQ0pCY0ZpWWNMOUlKRUp3V0ZpTnp3Z0lDa0s3TGwzUWIyalZaUWdBNE0rZmZoTFdJaFdKUkhoeTFxd3FWWDVoYmRzaXJHM2JPc1VNQU82ZW5uaHgvbng0ZWpmc2x5VkVSRVJFandKUmVYR3N4dHhCMEtNakxTTUgwK1orQ0FCb0ZlU0g3Ly8zQm9aTlhRQUFjSFp5d01aZlA2NzIzdnpDWW94L1ZsdXA1T1h1Z2pYTDN6ZCt3R1IwaVNrWjJIdndOUFllUHFOWEhhckwzOGNEL1hxMlI3K0lqZ2hwNmZmSVZ2R1VsU254eFBPTHNYTDU5M0J6NVJwWVRjWDJ0VC9oMEk1SWRPOC9IRk9lWDJEdWNLcTFmOHVmMkwxaEJWemNQUEhlVjcrYk94eWp5Y3pPeG5Oei80RU5QMzhFQ3d2VC9UNTAydHlQa0phUmpZTWJ2ekhaTzRtSWlJaUk3c2VLUURLcFBKMkp3UzVPRHNqTXJrejgxTmJXZVVPdkxaalZnRTFaU1drWkRodzdqeDM3b25IdFZyekJhL3g4M0RHNGJ4Y002TlVKTGZ3OEg5bmtueTVMU3dzTTZOVVJldzhjd2xPVERTLzRUNDJMc3F3VXB3OXIxMGpyTTdUeERFb3hKT2JhQlFDQVg4dFFNMGRpWEh1akRxRi9SRWVUSmdHSmlJaUlpQm9MZmdzbWs4ck52MjlRU0xidW9KQ2FLNXk0UG1EVGw1S1doYTE3am1Qbi9wTW9MSlpYT1c5bmE0MUJmVHBqeE1EdWFCTWF5T1NmQVdPRzlzTGl6MWRpNnNUSElaRkl6QjBPMVNJL054dDlobzZIalowOWZGb0VteTBPalVZRGpVWlRiU3Y5clN2bkVYUHRFZ0NnWTQ4Qkpvek10TXBWS216YXRnUC9mbnVtdVVNaElpSWlJaklMSmdMSnBIUVRnVTZPOW5xdG9MVlhCRmF1RDlpbUZST0JUWVZhbzhHNVN6ZXdhZWRSbkR4M0RScU4vbW9FWXBFSVhUdTJ4b2lCM2RHcmV6dFlXVmEvOER3Qm9jSCtDUEJ4dys3OUJ6RjYrQkJ6aDBPMWNQUDB3YkNKMDgwZEJrb1V4Vmo2NFd2b1AySVN3cnYyaHIyREl3QkFJUy9DK2VOUjJMSHVGd0JBaTFadDBMWnJiM09HYWxSNzloOUFvSjg3UW9QOXpSMEtFUkVSRVpGWk1CRklKcFdyMHhyczVLU2ZDSFN2SlJGNEt6WVJnRFp4Rk5LUy94SFgySldVbG1GWDFDbHMzSGtZU1NtWlZjNjd1emhoN0loZUdEbW9KOXhjSE0wUVlkTTFmZkl3ZlBaOUpFWU9IZlJJRFV1aEI1T1Jrb2pJWDc5RzVLOWZ3OTdCRVNLeEdFVUZlVUp5M2o4b0ZNKys5bjZ6L1RPbFZxdnh4L3Evc1BDbEtlWU9oWWlJaUlqSWJKZ0lKSlBTWFNQUVdlYUFxemZqaFgyUEdpWUdaK2NXSURkUGUyK0FyeWRzYkN5TkZpTTltS0ppQlRidlBvYS90aDFDWGtGUmxmUHR3NE14WVdRLzlPbmVIbEpwODB3NEdGdTdOaTNoNittRXlNMWJNWFZpNDE1M2pob0hheHM3UFAzU3U3aDgraWlTNG0raklDOGJBT0RnNUFLL3dGWm8zNzBmT2tjTWdyZ1p0NXRIYnRvS1gwOG50RzBUWk81UWlJaUlpSWpNaG9sQU1xbDd5VHpnWG11d3pocUJidFd2RVJnVGx5UnN0MnJwWjV6ZzZJSGs1aFZpdy9aRDJMTHJHSW9WSlhybnJDd3RNS1JmVjB3WTFSZkJnYjVtaXJCNWVXWDJKTHo4N3RjWTNMOGZKd2hUclVRaUVUcEZERVNuaUlIbURzVXNzckt6c1hwZEpMNzczeHZtRG9XSWlJaUl5S3lZQ0NTVDBrMEVPanM2NkNVQ2Eyb052aDJYTEd5M0NtSWlxVEZKejh6RjJzMVIyQmwxRW1WbFNyMXpUako3VEJvN0FPT0c5NExNM3M1TUVUWlB2dDV1R0QraU43NzY3di93bjhYdm1Uc2Nva2J0cSsrV1k4TElQdkQxY2pWM0tGaTVicmU1UTZCYWRHZ2JqSTdoSWVZT2c0aUlpTWdvbUFna2s5SmJJOURSQVpuWjJqVUN4U0lSWEoxbDFkNm5WeEVZeElyQXhpQTN2d2gvL0xVWFczY2ZnN0pjcFhmTzA5MFpVeDhmakpHRGU4RGFpbTNjeHZMMHBLRjQrZDJ2c1duN1Rrd1lNOHJjNFJBMVNwdTI3VUJhV2pJV3ZUYlozS0VBQUZhczIyWHVFS2dXTXpHU2lVQWlJaUpxdHBnSUpKUFNYVFBPeXNvQ1JjVUtBSUNicXlNa2t1clhpOU5QQkxJaTBKeUtGU1dJM0hJUTY3Y2RnRUpScG5ldWhaOFhwazBjak1GOXVuTDlQeE93c0pEaS9UZWZ3eXZ2ZklXMmJWb2pKTGlsdVVNaWFsUnUzNG5GaXQvL3hOTC92UUVMQy9OKzVmSHljRUZhUmpZT2J2ekdySEVRRVJFUjBhT05pVUF5R2JWR2cveDhiU0xRenRaYXJ6cXdwcmJnWWtVSmtsT3p0TmU1T3NIUmdTMm01bEJhcHNTVzNjZnd4MS83VUZCWXJIY3VPTkFYejA0ZGp0N2QyME1zRXBrcHdrZVRyNWNyWHA4ekdlOTkrQjk4LytWbmNIY3pmK3NqVVdPUW1aV05kei80R0svUG1kd29Xb0tKaUlpSWlCb0RKZ0xKWkFvS2k2SFdhQUFBems0T3lLempvSkJZcmc5b1ZocU5CdnVQbnNOUHYyOFRXcm52OGZWeXhYUFR4bUJnbjA1TUFKcFJ2NGdPU012TXdZTDNGdU83SlovQ3djSGUzQ0VSbVZWaFlSSG12N2NZazBiM1FiK0lEdVlPaDRpSWlJaW8wV0Fpa0V3bUw3K3lMZGpKMFI3cG1UcUpRTmM2RGdvSjVQcUFwblF6SmdIZi9ySVIxMjdHNlIxM2RaYmgyYWtqTUhKUUJGdUFHNGtwNHdZaUo3Y0FDLzc1UHBiODUwTW1BK21SVlZoWWhBWC9mQjhSblVJeFpkeWpPU1daaUlpSWlLZzZUQVNTeWVUcHRBSTd5MlRJektxc0xxdXBOVmgzZmNDUWxrd0Vta0pPWGdGK1hyMGR1dzZjMGp2dVlHZUxhWk9HWU1MSXZod0MwZ2k5T0dNY2ZscTFEUzh0V0lndi8vc1IyNFRwa1pPWmxZMzU3eTFHUktkUXZEQmpyTG5ESVNJaUlpSnFkSmdJSkpQUnJ3aTBRNFpPSXRDamhrU2dia1ZnY0tDUGNZSWpBSUN5WElXTk93NWoxYnJka0plVUNzZkZZakhHait5RFo2ZU9nTXllYXpRMlZtS1JDSE9lSFFkbjU0T1k5OFpiK09TRGYzR0FDRDB5YnQrSnhic2ZmSXduUnZmRjVIRUR6QjBPRVJFUkVWR2p4RVFnbVV5ZXpvQUpKNWtEcnR5TUZmWTlYQTJ2RWFnc1Z5RStNUVVBWUdkakRTOVBWamdaeTkvWFk3SGtoM1c0bTVTbWQ3eFR1eEM4T25zU0FnTzh6UlFaMWRlVWNRUGg1ZTZDQmUvK0M4OU5meG9UeG80MmQwaEVSclZ4Nnc2c1dQMG4zcGd6bVdzQ0VoRVJFUkhWZ0lsQU1wbjhnc3FLUUptRHJkN2dpZW9xQXU4bXBxSzhYQTBBYUJua3k0RVVSbEFzTDhHUHYyL0QxajNIOUk1N2ViamdwWmtUMEtkSE80ajRjMjl5K2tWMFFIQ2dMejVjc2dKbkwxekNHeS9QZ1pzckUrblV2R1JsWitPcjc1WWpMUzBaeS83M0JxY0RFeEVSRVJIVmdvbEFNcGtDbllwQW1heXlOZGhDS29Ham8rSEJCcnB0d2FGQlhCL3dZVHQ2NmhLKy9la3ZaT1hrQzhjc0xTM3c5S1NobVByNElGaFpXcGd4T25wUXZ0NXUrTzZUMS9Ibnh2MTRidDZyZUdicVpFeWVNQTVpTVFlOFVOT21WcXNSdVdrclZxK0x4SVNSZmJEb3RjbXdzT0JYR2lJaUlpS2kydkJiTTVtTWJrV2doVlNDc2pJbEFNRGR6Ym5hU3I4N3V1c0RCdmthTjhCSFNGWk9Qcjc5NlM4Y1BYVko3M2luZGlGWU1QZEorSHE3bVNreWV0Z3NMS1I0ZHVvSURPblhGVXQvK1F0YmR1N0cwMU1tWWZpUVFaQktKT1lPajZoZXlsVXE3TmwvQUgrcy93dStuazc0amxXQVJFUkVSRVQxd2tRZ21VeGVRV1ZGb0VxbEViYmRYYXNmRkhKTGQySXdFNEVQUmRUUmMvaHErWG9VeTB1RVl3NTJ0cGozM0hpTUdOaWRiY0RObEsrM0cvNzNyem40KzNvc1ZtL1lpeFYvck1YNE1hTXdiUEFBdUxObG1CcTV6T3hzN0kwNmhFM2JkaURJM3dNTFg1cUN0bTJDekIwV0VSRVJFVkdUdzBRZ21VeStUaUt3VEtrVXRxdExCS28xR3R5SjFTWUNwVkl4V3ZoeldNV0RLQ2dxeGpjL2JzQ0JZK2YxamcvczB4bXZ6Sm9JWnljSE0wVkdwdFN1VFV0OHVtZ3VidDFKeFBaOTBYaHU3Z2FFQkxmQ3dINjkwYmxEZS9qNWNqSTNOUTVKeVNrNGYra3lEaDQ1anR0M1l0QS9vaVArL2ZaTWhBYjdtenMwSWlJaUlxSW1pNGxBTXBtQ3dzcldZRVZKbWJEdDd1Sm84UHJVOUJ6SVMwb0JBQzM4dkdFaFpSdGpRNTI3ZEJPZkx2MFRtVG1WQTFyY1hCd3hmKzVVUkhRTk4yTmtaQzZod2Y2WUgreVBmOHlhZ0pQbnJ1SEUyYk5ZK2NlZkVJbWxhQi8rR0FMOC9SRGc1d3MvWHgvSUhCeGdhMk1ERzFzYldFajVydzE2T0pUbDVWRElGWkFyRkNnb0xFUlNjZ29Ta3BLUmtKaUV5MWV2UWFNdVIrZjJvUmczdEF0NnZqTWRsbHl6bElpSWlJam9nZkcvNk1oazdsVUVXa2dsS0N5cXJBNTByU1lSR0JPYktHeTNZbHR3ZzVTV0tmSFQ3OXZ3MTQ3RGVzY0g5TzZFTitaTWhzemV6a3lSVVdOaGFXbUJmaEVkMEMraUF6UWFEWkpUczNEMVZoeVNrak53NE5CVkpLZG1vYmhZQWJtaUZQSVNoVERGbStoQlNhVmkyRnJid05iR0NuWjJOdkQxZGtPQWp3ZTZ0dmZIczAvMGc2KzNHNWNxSUNJaUlpSjZ5SmdJSkpNb0tTMURhY1Z3RUVlWlBiSnpDb1J6MVNZQ2RkWUhiQlhJUkdCOXhTZWw0Y1BQZmtOOFVwcHd6TTdHR3EvTm1Zd2hmYnZ3UDdDcENwRklCRDhmZC9qNXVKczdGQ0lpSWlJaUlqSUNKZ0xKSkhUWEIzU3d0MFZtZG1XTHFydUw0VFVDYit0TURBNXA2V2U4NEpxaC9VZk9Zc2tQNjFCU1d0bUMzU0c4RmQ1NTlXbDR1YnVZTVRJaUlpSWlJaUlpTWhjbUFza2tkTmNIZEpUWkl6dFh0eUpRWnZBZTNZckFZRllFMWtsWm1STExmdDJJYlh0UENNZWtVakZtUHowR1U4WU9oRmdzTm1OMFJFUkVSRVJFUkdST1RBU1NTZWhXQkRySjdCQ2ZrQ3JzdXpwWFRRVG01aFVLeVVJdkR4ZlkyOWtZUDhnbUxqazFDeDk4OFp0ZUF0WFQzUm52TDNnT2JVSmJtREV5SWlJaUlpSWlJbW9NbUFna2s4Z3ZyRXdFMnR2YklhOUFXeUVvYzdDRGhVWFZQNGEzZFpKWklVSCt4Zyt3aVR0MjZqTCs5KzBmS0ZhVUNNZDZkbmtNNzc3MkRBZUNFQkVSRVJFUkVSRUFKZ0xKUk80bC9nREFVbHI1eDg1UU5TQUF4TVJYcmc4WUhPUmp2TUNhT0kxR2c5ODM3TVZ2YTNZS3g4UmlNV1kvUFJwUGpoOE1NUWVDRUJFUkVSRVJFVkVGSmdMSkpBcDBXb04xbDZsemR6VThLQ1QrYm1Yck1DY0dHMVpTVW9wUGwvMkpReWN1Q3NkY25XVllQSDhtMm9jSG16RXlJaUlpSWlJaUltcU1tQWdrazhqWEdSYWkwVlFlZDZ0bVVFaGNZcHF3SFJUZ2JiUzRtcXIwekZ6ODYzOC82NjBIR040NkVCKzlQUnN1VG9aL3BrUkVSRVJFUkVUMGFHTWlrRXhDZDFpSXNsd2xiTHM2VjYwSVZLdlZ1SnVrVFFSYVcxbkN5OVBWK0FFMklYOWZqOFhpVDMvUmE3Y2VPYWdIM3BnenhlQjZpMFJFUkVSRVJFUkVBQk9CWkNKNU9vbkEwckl5WWR2VnhiSEt0Y2xwV1ZBcXl3RUFBWDZlWE9kT1I5VFJjL2pmMHRVb0wxY0RBTVFpRVY1NmJnSW1qdTRIRVg5T1JFUkVSRVJFUkZRREpnTEpKUEoxcXRmazhzckp0dTZ1VlJPQjhRbHNDNzZmUnFQQm1zMVIrT24zYmNJeGV6c2J2TDlnSnJwMmJHM0d5SWlJaUlpSWlJaW9xV0Fpa0V5aW9MQ3lJckNnU0M1c3V6cFhUUVRHSnFRSTI0RUJYc1lOckFsUXE5Vlkrc3RHYk41MVZEam03K09CLzd6M0F2eDlQTXdZR1JFUkVSRVJFUkUxSlV3RWt0RnBOQnBoV0lpRlZJS2N2RUxobkt1QllTSHh1b05DL0IvdGlzRFNNaVgrODlYdk9IcnFrbkRzc2JBZy9QZTlGK0RvWUdmR3lJaUlpSWlJaUlpb3FXRWlrSXhPWGxJcXJHbm5LTE5IVGs0K0FPMzZkczZPRGxXdWo3K2JLbXdIUHNLSndJTENZcnozeVkrNGVpTmVPTmFyVzFzc212OHNySzBzelJjWUVSRVJFUkVSRVRWSlRBU1MwZVhuVjY0UDZHQm5pNnlLUktDTHN3d1NpVmp2V3FXeUhJbXBHUUFBVzJzcmVMaFZuU3I4S01ncktNTDh4Y3NRbDFDWkZCMDN2QTllZlg1U2xaOFpFUkVSRVJFUkVWRmRNQkZJUnBldk16SFkycWF5a3MxUVczQlNhaVpVS20zMVlHQ0E5eU01Q1RjM3J4RHozMSttMXlJOTY2blJlR2JTMEVmeTUwRkVSRVJFUkVSRUR3Y1RnV1IwK1RxRFFxd3NMWVJ0ZzROQzlOcUNINzFCSWRtNUJaaS9lQmtTa3RNQkFDS1JDQXZtVGNYb0lSRm1qb3lJaUlpSWlJaUltam9tQXNubzhnc3FXNE1sNHNxS05qZVhxbTIvZHhNZjNmVUJzM0x5TVgveE1pU21hRnVqUlNJUkZ2N2pLUXdmMk4zTWtSRVJFUkVSRVJGUmM4REZ4c2pvZENzQ2djcEVvS0hXNEZpZE5mRmF0bmgwRW9HWjJYbDRZL0ZTSVFrb0Zvbnc3bXZQTUFsSVJFU05XbWxKQ2RLU2t3MmUwMmcwT0xKdkgvSnlja3djVmQzRTM3bGo3aENJaUlpSVRJNFZnV1IwdWhXQjVTcVZzRzJvSWpBK0lVWFlidkdJdEFhblorWmkvdnZMa0pLV0JVQ2JCSHp2OWVrWTNMZUxtU01qSXFMbUl2YldyUWQraHFPek0xemQzZldPblQxeEFsdlhyY09NZWZNUTNyR2ozcmtiZi8rTkhSczJ3TjdCQVoxNzlxeHpuQ21KaVE4VXA0Ky9QMXFHaGdMUUppTlgvZkFESEoyZE1YN2FOT0dhNkVPSHNIbk5Ha3laT1JOZElxb3V2NkZXcTdIb2xWZmc3dVdGMXhjdHF0ZjczMy85ZGJpNHVlRzFmLzNyZ1Q0SEVSRVJrVEV3RVVoR3B6c3NwS3lzWE5oMnU2OGlzS1NrRkNucDJxb0JCenRidURwWHJSaHNidEl5Y3pCLzhUS2twbWNEQU1SaU1mNzErblFNN05QWnpKRVJFVkZ6c256SmtnZCtScitoUXpINmlTZUVmWTFHZ3hPSERzSE4weE50MnJldmN2M1IvZnNodGJDQXJiMDlibCsvYnZDWklXM2E2TzFmdlhnUng2S2lIaWpPUG9NSDZ5VUNyMTI2QkhkUFQ3MXJPbmJ2am4zYnRtSG5YMy9oc1E0ZFlHTnJXK1U1NWVYbEtGY3E2LzMrRW9VQ3BTVWxEUXVlaUlpSXlNaVlDQ1NqMDIwTlZwU1dDdHR1THZyRFF1NG1aVUNqMFFBQUFnTzhtdjJFM05UMGJNeGZ2QXhwbWRya3AwUWl4cUkzbmtYL1hoMXJ1Wk9JaUtqK092ZnNpWWorL1J0MDczZWZmbHJsMk4vbnppRXJQUjFQenBvRnNWaC90Wm00MjdkeDUrWk5BTUJ2UzVkVys5eFBseSt2MS9IYUxKd3pwMDdYMmRqYVlzaVlNZGl5ZGkzMmI5K09zVk9tTk9oOVJFUkVSRTBORTRGa2RMcXR3WVdGY21IYjliNUVZUHdqTkNna09TMGI4eGQvaTR5c1BBRGFKT0Q3Yjg1RTN4NGR6QndaRVJFMVZ6SkhSd1MwYlBsUW5xVldxN0YvKzNiNCtQdWpZM2Z0ZXJacmZ2NFpIdDdlR0RScUZMWkhSZ0xRVmhIMkdqaFE3OTViMTY1aDQrclZhQkVjL0ZCaWFhZ2UvZnJoV0ZRVW9nOGRRa1QvL25DN3Iyb1FBTkRNZnlsSlJFUkVqeDRPQ3lHajAyME52cmR0SVpWQVpxL2ZoaE9uTXlna0tLRDVKZ0tUVTdQd3hxTEtKS0JVS3NhSGI4MWlFcENJaUl6dTZzV0xLTWpMRS9hVlNpVitXN3JVNE9DTTNPeHNiSStNUkdGK2ZwVnpaNDRkUTNwcUtoNS84a21JUkNMY3ZuNGRGOCtjZ1VJdXg2bWpSNUYwOXk1OEF3Snc2dWhSYURRYU9MdTZ3dG5WRldLeEdIdTNib1dOclMybVB2ZGN0WEVteE1ZMjZILzFJWkZJTUd6Y09LaFVLa1R0M0tsM1RxMVdhNjhSODZzeUVSRVJOUytzQ0NTak16UXN4TlhGc1VycnIzNGlzSGtPQ3NuSks4Q2JIMzZIekd6dGY0UlpTQ1g0OE8zWmlPZ2FidWJJaUlpb3VTc3RMY1dtUC81QVVFZ0lubjd4UlFEQTFRc1hjT1BLRlF3WU1RSW5EeDlHNTU0OVlXbGxCVUNiN0R0eDhDRDZEeCt1OTV6aXdrTHMzcndaSGJ0MVEyQ3JWbENyMWRpeFlRUHNLb2FDL1BENTV3Z05EOGYwT1hQd3pjY2ZZOVVQUDJEdVcyK2hYS25FTDk5OEE0VmNqdWYrOFk4cWcwZDBHV3BGTm9ZTzNicWhJRDhmUGZyMjFUdGVYcTVkMDFocWFXbVNPSWlJaUloTWhZbEFNaXExUm9QQ0ltMDdzRlFxUVhuNXZVUmcxVUVndW9uQXdHWllFU2d2S2NVN0gvK0l0QXp0bW9BV0ZsTDhlK0ZzOU9qOG1Ka2pJeUtpUjRHVmxSVkdUcHFFOWIvOWhtNVhyeUkwUEJ4bmpoK0hsNDhQSEoyZDhmUFhYeU1uT3h1akprNkVTcVhDbVJNbjBLNXpaempJOVArZG5aeVlDSGx4TWY0K2Z4Nlg1ODBUcXVjbVAvc3NGTVhGc0hkd3dKU1pNMkZwWllVWjgrYmhoODgveDA5ZmZnbUZYSTZDdkR4TW56T255cENRKzcyOGNHR0RQbU45RTRnaWtRajloZzZ0Y3J4RXJ2M3VZbU5qMDZBNHNqTXphMTJ2Y09iTEx4c2Nza0pFUkVSa1RFd0VrbEVWeXhWUVZ3d0FzYkcyRXBLQ2JpNU9ldGNWRlN1RUtqa25tVDJjWlBhbURkVEl5c3ZWK09DejMzQTdOaEVBSUJhSjhNR2J6ekVKU0VSRUp0VzVSdytjUG5JRVc5YXV4Vk12dklDWUd6Y3dmdG8wdUxpNW9kL1FvVGk4ZHkrNjllcUZ1N0d4S01qTHE3SytId0FFaDRWaDVzc3Z3MEVtZzBxbHdvOWZmZ20vRmkzUUpTSUNJcEVJQ3o3NEFGSUxDd0NBaDdjMzJuZnRpbE5IamdBQStnNFpVcWZrVjBQWE12elBzbVVRU3lRTnVsZFhRVVU3dEtPemM0UHV0N1N5UW5qSG1vZC9OZlRaUkVSRVJBK0NpVUF5cW9KQ2hiQnRaV1ZabVFoMHZtOWljR0s2c04zY0JvVm9OQm9zK1dFdHpseThMaHg3ZmM1azlPclcxb3hSRVJIUm8wZ2tFbUhzMUtsWTlza24rSFhwVXRqWjI2TnI3OTRBZ0lFalIrSnNkRFMyckYyTC9MdzhRdkRwMndBQUlBQkpSRUZVQklXRUdCem9JWkZJaEdSZTVNcVYwQUNZT0gyNnNPVEh2U1JnOHQyNzJMSjJMZTdHeHNMSDN4OGxDZ1dPN3QrUDJGdTNNR0RFQ0xUdDFLbkt0R0cxV3EyM2RNaXhxS2g2ZlQ0Yk96dDA2ZG16WHZjWWtwMlJBUUExdGkvWHhFRW13NU96Wmoxd0hFUkVSRVFQR3hPQlpGUkZSWlZUZ2kwa2xWLzJuWjMxMjR4aUUxS0U3YUFXeld0OXdCVnJkMkgzd1ZQQy9qT1RobUxzc041bWpJaUlpQjVsZmkxYW9GT1BIamgvOGlTR2pCa0RpNHJFbmFXVkZZWS8vamdpVjY0RUFNeCs5ZFVhbnhOMyt6Yk9SVWRqeUpneDhQU3UvQ1ZlY2tJQ0R1N2FoU3NYTGtBc0ZtUGd5SkVZT25Zc2xFb2xkbTdZZ05QSGp1R1BIMytFdlV5R2p0MjZvV2UvZm5EMzB2Njd2MXlwaEVSYStmVjAyL3IxOWZwczdwNmVEeVVSbUhUM0xnREF4OS8vZ1o5RlJFUkUxSmd3RVVoR1ZWaFVPVEVZT3IvaGQzWjAwTHZ1Ym1LYXNCM28zM3dTZ2R2M25jQ3F5RDNDL3JEKzNURHJxZEZtaklpSWlBaENKVjVtZXJyZThZN2R1bUh6bWpVUWlVUm9HUlpXN2YxbHBhV0lYTFVLM241K0dEaHlwSEI4L1lvVk9CY2REUUFJQ3cvSDZNbVRoU1NoUkNMQnhHZWVRYy8rL2JGMzYxWmN2M3daeDZLaTBGa25jU2N2TG9hMXpycDhueTVmL3VBZnRnRmlybCtIV0N4R1lLdFdabmsvRVJFUmtiRXdFVWhHVmFCVEVRaE41YWFyODMySndHU2QxbUMvNXRFYWZQTGNOWHkxUEZMWTc5d3VGRysrUEszS3RHUWlJaUpUU2tsTXhMbm9hTGk0dWVIU21UUG9OWEFnQWl0YWdJOGRPQUJsV1JrQTRPaStmWHBKdm52VWFqWCsvUGxuWkdka29QL3c0VGk4ZHkveXNyT1JrNVdGd2FOSFF5R1hJemdzRElHdFdrRlpWaVpVMStrYU1tWU1PdmZvZ1lMOGZQZ0dCQWpIQy9MeXFnd25NWlp5cFJKeE1URlZCcGVrSlNjakxTVUZJVzNhNkNVbGlZaUlpSm9ESmdMSnFIUVRnU3FWV3RpK3Z5SXdLVGxEMkE3dzl6UitZRVoyTXlZQkgzN3htekJKTVNqQUd4OHRuQTBMNllNdllFNUVSUFFndG0vWUFBZEhSN3kwY0NHKyt1Z2piRisvSGkrLzh3NktDZ3R4WU9kT3RPdmNHZVhsNVRpd2F4ZTY5dW9GQjBmSEtzK0l1WEVEQUhCNHp4N1kyTnJDMmRVVm5qNCtDQW9KUVZCSVNLMFRjd0hBWGliRG9zOC8xenVXbVo2T1ZxMWJZL21TSllpOWRhdkJuL0hKV2JQUXFVZVBhcy9mdm40ZG0vNzhFMjRlSGxVU2dRZDM3d1lBZE9qV3JjSHZKeUlpSW1xc21BZ2tvOUp0RFM1VktvVnRaNmZLUkdCSmFSblNNbk1BQUE1MnRuQjBzRE5kZ0VhUW5KcUZkejVlanBKU2JVV0Z1NnNUUGwwMEYzYTIxbWFPaklpSUhuWG5vcU54NThZTlRKazVFdzR5R1FhUEhvMnRhOWZpMHRtenVITCtQTlFxRlVZLzhRU1VaV1g0NnFPUHNHZkxGand4WTRiZU04UmlNV2JNblF0YmUzdTR1cnZEeHRiVzRMdmF0RytQaUFFRERKNzc2L2Zmb1ZLcDlJNWxaMlJBSVpmRDI4OFBIdDdlVmFidW5qMXhBcWxKU1dqWHVYT3RMYnQrTFZvWVBGNVVVSUJ0a1pHNGVQbzB4R0l4dXZYcXBYYys1c1lOWER4OUdnQVF0V01IV3JWdURXZFgxeHJmUlVSRVJOU1VNQkZJUmxXb1V4RllVbG9xYkR2cFZBUW1wMllLMi82K0hrMjZkVGF2b0FnTFAvNEJlUVZGQUFBN1cydDh0bWd1M0YyZHpCd1pFUkU5Nm9xTGlyQTlNaEl0UTBPRmRmbDY5dTJMak5SVTVPZms0Ty96NXpGaS9IZ2g4ZFVsSWdKblQ1eEE3MEdEcWp3ck5EeTgxdmM1dWJnZ3JKcnJMQzB0b1ZBbzlJN2R2bjRkQUJBVUVvS1dvYUY2NTY1Y3VJQzA1R1MwREEzRnRPZWZoMFNpcmJDL2NPb1VybDY4aUNrelo4TFN5cXJLZXpRVmxma2FqUWJSaHc1aHo1WXRVTWpsQ0F3T3hvUm5ub0dYajQ5d2JYWkdCdGI4L0RQRVlqSDZEQjZNSS92MjRjY3Z2OFRjTjkrRW83TnpyWitYaUlpSXFDa1ExMzRKVWNNVkZsWit5Uzh0MVZZRXl1enQ5RnBrRTNYYWd2MTlQVXdYM0VPbVZKYmpuLy85Q2NtcFdRQUFxVlNNajk5NUhvRUJ6V1BOUXlJaWF0cnk4L0xnN09xS0oyYk1FSDdwSnBGS01lR3BweEFYRXdQZkZpM1FmL2h3NGZxaFk4Y2l2R05IV0ZwYTF2amNyUFIwbkRsK0hKRXJWMkxuWDM4MU9MNExwMC9EeHRhMlNyVmY3SzFiV1BQTEwvRHc4c0tNZWZPRUpDQUFxRlFxWEwxNEVjdVhMRUZ4WVdHVlo2YWxwR2hqek1nUWhxQk1ldVlaekgzckxiMGtZR3BTRXBZdldZS2l3a0tNbVRJRm81OTRBaU1uVGtST1ZoWisvUEpMRkJVVU5QaHpFUkVSRVRVbXJBZ2tveXJRblJwY3djV3Ara0VoL3I1TmQzM0FaYjl1d3JWYjhjTCtPNjg4ZzQ1dFE4d1hFQkVSa1E0ZlB6K01uRGpSNExrWjgrYWh1S2hJbUNZTUFJN096cGcrZDI2VmEzT3pzM0V1T2hxSmNYRklpSXVEdkZqNzczcUpSSUlCSTBZMEtMYWt1M2NSSHhPRGlBRURoQmcwR2czT1JVZGo4NW8xa0RrNll2WnJyK20xSWF2VmFuVHMxZzBpa1FnYlZxM0M5NTk5aGhmZWVBTk9MaTdDTmJzM2JSSzJPL1hvZ1RHVEo4UGVvZko3aUVhandhbWpSN0Y5L1hvb2xVb01HemNPdlFjT0JBQU1HRDRjaGZuNU9CWVZoWisvK1FaekZpeW90ZzJhaUlpSXFLbGdJcENNU3JjMStCNm4reEtCdWhXQkFUNU5zeUp3ejZIVDJMcm5tTEEvKytreEdOeTNpeGtqSWlJaXFqdXhXQ3hNNnkxWEtsRmFVZ0lyR3h0SUpCS2haVmNpMVg1dFZNamwyTGR0RzZSU0tRSmF0a1J3V0JpQ1dyVkNRSEF3TEN3c2hHZW1KQ1RnVU1YZ2pmdko1WEtoS2xHajBXQjdaQ1RFWXJGZUcvSlBYMytOT3hWRFNmTHo4dkQ1b2tWUWF6VFFxTlhDTUM1ZFdSa1orT0d6enpEbnpUZmg0dVlHQU9qZXR5K1NFeEl3NWJubjBMcHRXNzNyaytManNXMzllc1RmdVFNTFMwdE1tVGtUWFNJaTlLNFpNM2t5Y3JPemNmWGlSZnkyZENsZW5EOGYvL3pIUDJyOWVXWm5adFpwWUlxbGxSWCsvZTIzdFY1SFJFUkU5TEF3RVVoR1ZWaFlOUkY0ZjBWZ1lvcE9hN0JmMDBzRXh0NU53VmYvdDE3WTc5dXpQWjZlT01TTUVSRVJFVFZjWG00dVBsKzBTTytZU0NSQzZHT1BBUUM4L2Z6dzR2ejVhTkd5SmFRNmliLzczWTJOeGQzWTJHclAyMWNrSGdIQTJzWUdYU0lpNE81WjJSblFmK2hRdUh0NHdLVmlJSW0xdFRVc3JhMWhhV2tKcVZRS2lWUUtpVVFDc1ZnTWtWaU1uS3dzckY2K0hIdTJiTUcwMmJNQkFPMDZkMGFyMXEyclZQSkY3ZHlKdlZ1MkFBQ0N3OEl3OGVtbjRlWlp0U3RCSkJKaDJ1elorTDhsU3hEY3VqV2tGaFkxVGlPdUw2bVVYOFdKaUlqSXRQanRnNHlxd0VCRm9JdHo1UmQvalVhRHhCUnRhN0JZSklLdnA1dkpZbnNZaW9vVldQenB6eWd0MDY1LzZPL2pnWVd2UE4ya0I1NFFFVkh6MDZOZlB3UzBiRm1uYTEzZDNURnk0a1NvVkNwbzFHcElKQklFaDRVSjk0dEVJZ1NIaGRYNGpJQ2dJTFRyMGdYOWhnNDFlUDdQbjM1Q2FVbUo4THduWjgycVV1VVgxcll0d3U2cjRxdUp1NmNuWHB3L0g1N2UrbXZ6R21ybjdkbTNMNUxpNDlHalg3OHFsWUwzczdDMHhMdzMzeFNTbmsvT21sWG5tSWlJaUlnYUd5WUN5V2cwR2cwS0s5WUlGSWxFMEdnMEFBQm5uWW5CV2JuNVVDaktBQURlbmk2d3NHZzZmeVRWR2cwKytYWTFrdE95QVFEV1ZwYjRhT0ZzMk5sWW16a3lJaUpxcklvVkpXYjU5OFRFcDUrdTg3VWlrUWdEZElhR05NVEw3N3hUNC9tblhuaEJiOS9heHVhQjNuZVBmMkJnbmE2emMzREFzeSs5Vk9mbjFsVDVTRVJFUk5TVWNHb3dHVTFwbVJMS2NoVUEvZFlYWjUzVzRLVGtUR0hiejZkcERRcFpzeWtLSjg1Y0VmYmZmT2xKQlBwN21URWlJaUpxckJ6c3RZbXV1UGhVTTBkQ1JFUkVSSTh5SmdMSmFIUUhoVWlsbFgvVWROY0lUTkFkRk5LRTFnYzgvL2N0L1BySGRtRi93cWkrSEE1Q1JFVFY4dlYyQndDY1BIZWxsaXVKaUlpSWlJeUhpVUF5R3QxRW9PNktlYnFKd01Ua2RHSGJ2NGxNRE03SXlzTkhYNnlBdXFMVitiR3dJTXliT2NITVVSRVJVV05tYldrSkFGaTc1UUJpNHBMTUhBMFJFUkVSUGFxWUNDU2pLYWhZSHhBQTFLcktCY0NkblNxSGhlaFZCUG8yL3RaZ3BiSWNIM3p4Sy9JTHRaL05TV2FQRDk2Y0NRdXB4TXlSRVJGUlV4QWM2SXMzUC9nZWgwNWNOSGNvUkVSRVJQUUlhanFUR2FqSktTeFVDTnRLbFVyWWRwTHBWQVNtNkZRRStqYitpc0R2Zjl1RTY3ZnVBdEJPT1Y2OFlDYmNYWjNNSEJVUkVUVVZueStlaDY5LzJvQVB2L2dOSy95OEVOTFNEejZlcmhDTCtidFpxcDhPYllQUk1UekUzR0VRRVJGUkU4TkVJQm1OYmtXZ3FxSWlVT1pnSjZ3WFdGcW1SSHBtTGdEQXpzWmFiNXB3WTNUZzJIbHMzbjFNMkovOTlCaDBhc2N2NEVSRVZIY3lCenNzbnY4c0J2YnFoSzE3aitQNG1jdFFLTXJNSFJZMVFUTXhrb2xBSWlJaXFqY21Bc2xvQ292bFZZN3ByZytZbkpvSlRjVTZlMzYrSGhDSlJGV3VieXd5Yy9MdzFmTDF3bjZ2Ym0zeDVJVEJab3lJaUlpYXNyNDkyNk52ei9ibURvT0lpSWlJSGpIc1F5R2pLU3lzbWdoMHJtNWljQ01lRktMUmFQRFpzalVvS3RhMk9udDV1T0RkVjUrQnVCRW5Mb21JaUlpSWlJaUk3c2RFSUJtTjd0VGdlMXgwQm9Yb3JRL28xM2dUZ1Z2MkhNZlppemNBQUNLUkNPKzkrZ3pzN1d6TUhCVVJFUkVSRVJFUlVmMHdFVWhHVTJBb0VlaXNVeEdZcEZzUjJEZ25CaWVsWk9ML1Ztd1c5cWVNRzRoMmp3V2JNU0lpSWlJaUlpSWlvb1poSXBDTXBxQ3d1TW94SjBmREU0TUQvQnBmSWxDbFV1T1RiMWVqdEV3SkFBajA5OEtzYWFQTUhCVVJFUkVSRVJFUlVjTXdFVWhHVTFpa3FITE10YUkxV0tQUklMR2lJbEFrRXNISHk4MmtzZFhGbXMxUnVIWXJIZ0Fna1lqeHo5ZW53OUxTd3J4QkVSRVJFUkVSRVJFMUVCT0JaRFJGQmxxRDd3MEx5YzR0Z0x5a0ZBRGc2ZTRNcTBhV1lJdUpTOEtLdFR1Ri9XZW5qa0NySUQ4elJrUkVSRVJFUkVSRTlHQ1lDQ1NqTWRRYTdGS1JDRXhKelJLTytUZXk5UUhMeXBUNHo5ZS9RNlZTQXdCYWg3VEFVeE9HbWprcUlpSWlJaUlpSXFJSHcwUWdHVVY1dVZxbytCT0xSTUp4NTRyVzRLUzB5a1NnbjAvamFnditkYzFPeENlbUFRQXNMUzN3N212UFFDTGgzeXBFUkVSRVJFUkUxTFF4dTBGR1VWaGMyUmFzcnZpclNDU0NrOHdlQUpDYWxpbWM5L0ZzUEluQXkxZnZZUDNXZzhMK25PbmpFT0RqWWNhSWlJaUlpSWlJaUlnZURpWUN5U2dLaTNUYWdqVWFBSURNM2xhb3JFdE96eFpPTjVaQklmS1NVbnl5ZERVMEZmRjJhaGVDOGFQNm1qa3FJaUlpSWlJaUlxS0hnNGxBTW9yQ3dxb1RnNTBkSFlUdDVGU2Rpa0R2eHBFSVhMbDJGOUl5Y2dBQWRqYldXUGlQcC9YYW1vbUlpSWlJaUlpSW1qSW1Bc2tvZEZ1RDczRjB0QmUyVTNUV0NQVDJjRFZKVERXSnZadUNEZHNQQy91dlBEOEpudTdPWm95SWlJaUlpSWlJaU9qaFlpS1FqS0xJUUNMUXFTSVJXRkJVaktKaWJjV2d1NHNUckN3dFRCcmIvZFFhRGI1Y3ZnNXF0WFkxdzA3dFFqQnNRRGV6eGtSRVJFUkVSRVJFOUxBeEVVaEdjUy9ScDh0SlpnY0FTRW5WcVFiME5uODE0TzREcDNEMVJqd0FRQ29WNC9VWEowUEVsbUFpSWlJaUlpSWlhbWFZQ0NTaktEU1lDTlN1RVppY1Zqa294TmZNRTRQekM0dXhmT1ZXWVgvYStDRUk4UFUwWTBSRVJFUkVSRVJFUk1iQlJDQVpSYkdCUktDalROc2FuSkplT1NqRTI4d1RnMzljdFJVRkZST092VHhjOE5Ta29XYU5oNGlJaUlpSWlJaklXSmdJSktPb3FUVTRXYWMxMk5lTWljQ3JOK0t4TStxa3NQL3E4MC9BMnNyU2JQRVFFUkVSRVJFUkVSa1RFNEZrRkVWeUE0bEFSMjFyc083RVlITWxBbFVxTmI1Y3ZrN1k3OU9qUFNLNmhwc2xGaUlpSWlJaUlpSWlVMkFpa0l5aXFLajZxY0c2aVVCdkwvTU1DOW00NHdoaTc2WUFBS3l0TFBIeXJBbG1pWU9JaUlpSWlJaUl5RlNZQ0NTak1GUVI2Q2l6UTBsSktiSnpDd0FBOW5ZMmtObmJtVG8wWkdibjRiZDFPNFQ5NlZPR3c4dmR4ZVJ4RUJFUkVSRVJFUkdaRWhPQlpCU0cxZ2lVMmRzak5TTkgyUGN4VTF2dzk3OXRna0pSQmdBSTlQUEM1TEVEelJJSEVSRVJFUkVSRVpFcE1SRklSbEZjWEtLM0w3TzNnMVFxUm5KcTVjUmdjeVFDejEyK2hVTW5MZ3I3cjgrWkRBdXB4T1J4RUJFUkVSRVJFUkdaR2hPQjlOQnBOQm9VeWZYWENCUW1CdXNPQ3ZFMDdmcUFhbzBHUDZ6WUxPd1A2OThOSGNKYm1UUUdJaUlpSWlJaUlpSnpZU0tRSHJyU01pWEt5OVY2eHh5RlFTSFp3akVmYjNlVHhyWC95Rm5jaVU4R0FOallXR0x1czQrYjlQMUVSRVJFUkVSRVJPYkVSQ0E5ZEliV0IzU1NPUUFBa3ROMFc0Tk5WeEZZVnFiRUwzOXNGL2FuUGo0WXprNE9KbnMvRVJFUkVSRVJFWkc1TVJGSUQ1MmhpY0ZPanRyVzRCU2QxbUFmVDlOVkJHN2NkUVFaV1hrQUFHY25CMHdaTzhoazd5WWlJaUlpSWlJaWFneVlDS1NIcnJpb3BNb3hKNWs5bE9VcXBGZE1EYmF3a01MTjFkRWs4UlFVRm1OMTVGNWhmK2JVRWJDeHNUVEp1NG1JaUlpSWlJaUlHZ3NtQXVtaHUzOVFDQUE0eXV5Um5wRUR0VVlEQVBEMmNJVllKREpKUEgvOHRRL0ZjbTF5TXNESEE2TUc5ekxKZTRtSWlJaUlpSWlJR2hNbUF1bWhNN2hHb0tNOVV0SjEyb0pOdEQ1Z2FubzJOdTA4SXV3L1AzME1wRkwrc1NjaUlpSWlJaUtpUnc4ekl2VFFGUm9jRm1LUHRBeWRpY0ZlYmlhSjVaYy9kMEJacmdJQWhMY09SSi91N1UzeVhpSWlJaUlpSWlLaXhvYUpRSHJvREZVRU9zcnNrSjZaSyt4N3VSdS9JdkRXblVSRUhUMG43TStkUGg0aUU3VWpFeEVSRVJFUkVSRTFOa3dFMGtOWFhHUWdFZWhvajdTS1FTRUE0T1hoWXRRWU5Cb05mbGk1UmRqdjA2TTkycllKTXVvN2lZaUlpSWlJaUlnYU15WUM2YUVya2h0b0RYYlFUd1I2dWpzYk5ZYlRGNjdqNHBYYkFBQ3hXSXdYbmhsajFQY1JFUkVSRVJFUkVUVjJUQVRTUTFkVXJEODEyTTdHR2hZV1VxUm5tcVlpVUszUjRLZlYyNFg5MFVONklzRFgwMmp2SXlJaUlzTktGQW9VRlJZK3RPY2x4TVVoTnp1NzlndUppSWlJeUNDcHVRT2c1dWYrWVNGT2puWW9LMU1pTzdjQUFHQnRiUVVIZTF1anZULzZ6QlhjaVUvV3ZzdktFczlPSFdtMGR4RVJFVFVGVzlldFEvU2hRL2praHgrcXZlWmZyN3lDZHAwN1krcHp6OVg2dlBMeWNteGJ0dzdkKy9TQmI0c1dCcTlScVZUNDZxT1A0T1B2ajJkZmVrbnZuRnF0aGxoY3Y5OUh4OGZFNElmUFAwZEFVQkRtdmYxMnZlKy8zOVdMRjVGMDkyNmRyaDMrK09NUDlDNGlJaUtpeG9LSlFIcm83aDhXNGloelFFWlduckR2NWU1c3RLRWRHbzBHcXlMM0NQdmpSL1NGcTdQTUtPOGlJaUpxS3RScU5kUnFkWTNYYU5ScVNDU1NPajJ2SUM4UGw4K2R3K1Z6NXpCbndRSjQrZm9DQUZaODl4M2tSVVY0YWVGQ1NDUVM5T3pYRDdzM2I4YVZDeGZRdGxNbjRmNmorL2JoMEo0OW1QZldXL0R3OXE3VE93TmJ0VUo0eDQ2NGV2RWlEdTdlamNHalJ0VjQvZGtUSnhDNWNtVzE1N3YxN28weng0L1g2ZDFNQkJJUkVWRnp3VVFnUFhURjh2c3JBdTMxMm9JOTNZM1hGbno2d25YY3VwTUlBTEN5dE1DVXh3Y2E3VjFFUkVUTmlVcWxxbk1pME1YTkRkUG56c1hQWDMrTlg3LzlGaSs5OHc2Y25MVy82TXZLekJTdTZ6dGtDS0lQSDhhT0RSdlF1bDA3U0tYYXI1NVpHUmxReU9Wd2NxbjhUbkRwN0Zta0pDVFUrRjRyYTJ0WVdsbWhJRGNYdXpadXJQYTZrUk1ud3E5RkM0eWNNQUVBOFBlRkMwaUtqeGYyNzhVQUFKOHVYMTd0Y3piKzhRZE9IVGxTWTB4RVJFUkVUUWtUZ2ZUUUZkMDNOZGhKWm9jMHZmVUJqVE1vUkZzTnVGZllIek9zRjV5ZEhJenlMaUlpb3VaRXJWWkRvOUZBYW1GUjUzdGFob1ppM05TcDJQVG5uN2gwNWd6NkR4c0dkeTh2WEx0MENmTGlZdGphMlVGcVlZSEJvMGRqNCtyVk9ISGdBUG9OR3dZQVNFNU1oSXViR3l5dHJJVG5YYjk4R1JkT25hclR1MC9Xa3B3Yk9YRWl2SHg5aFVyRnJJd01KTVhIWThDSUVjSTFHMWF0cW5MZnhqLytRTXVRRUhUczNyMU9jUkFSRVJFMU5Vd0Uwa09sMFdpcVZBVEs3TzJScmpzeDJNUFZLTysrY09VMnJ0Mk1Bd0JZU0NXWU9uNlFVZDVEUkVUVUhIeXhlREV5MDlQMWpoMkxpc0t4cUNpOVk3TmVmUlZoNGVFR245R3pmMys0ZTNvaXVIVnJBSUNQdno4QUlDVXhFYTBxam5YdDFRdlpHUm5vMUxNbkFLQmNxVVJhY2pMYWRlNXM4SmsxVmVqVlp1MnZ2OVk1bVdqSXZlby9KZ0tKaUlpb3VXSWlrQjZxTW1VNWxPVXF2V01PRHJhSVQwZ1Y5cjNjakZNUnVHcDk1ZHFBbzRiMGhMdUxrMUhlUTBSRTFGU2NQSElFaGZuNVNJeVBCd0RzMjdZTklwRUlROGFNUWZzdVhWQ1FudzlBTy96andxbFQ4QTBJRUpKNU9WbFp1SFB6Sml4cXFSSzhsd1FFZ0lDZ0lBQkEzTzNiUWlKUUlwRmcxS1JKd2pWeE1URlFsWmVqWlVoSWpjL2QrZi9zM1hkOFZGWCsvL0hYVENiSnBQZENhS0czMEh1dkFVRlFWT3pMcXF6S3N1NTM3YTc3YzNkMWRWM1h1dlplVm9WVnNhRWcwbnNQSFFLaGR4SkNla2laWk1ydmo0RWhrMHdnWlFDUjkvUHg4TUc5NTk1NzdwbkF3OEE3NTV6UHQ5OVNVbExDNE9Sa291UGlYTzFXcTVVbjc3K2YyQVlOdVArdmY2M2hWMEpFUkVSRVFFR2dlRm5sUWlFQW9TR0JsWllHZTM5RzRMWWQrOWlTdWhjQUh4OGp0MXczd3V2dkVCRVJ1ZHlzV2JxVTlLTkhYZWNMWnMzQ2FEUXlZdXhZUmxZb2dKR1htOHVtdFd2cDNLTUhnMGVOQW1ERDZ0WHMyN1hMdGEvZkdmdlMwdGk3YTVmcnZHbUxGclJOU2dLY2V3ZEdSRVd4T3pXVjVISGpQSTRwYmRzMkFGcFhtbVU0ZHNJRWtzZU9kWjFIeGNRdzk0Y2ZTRm14Z2s3ZHU1Tjh6VFhFeE1YaGNEaXdXcTNZYmU0L2VQVFVSMTFjbUhKbUlpSWlJcjhNQ2dMRnEwNFZGVmRwQ3dzSkpzTnRhYkQzWndSK1dxRlM4S2doUFltL2dBVkpSRVJFTGhjUC9PMXZBTXo0NGd0V0wxbml0dXoyK0pFakhEbHdnSzY5ZTFOZVZnYmd0bWVmMVdvRm5QdnI3ZDZ4Z3hHbkE3YjllL2F3YVBaczEzMERoZzkzQllFQTdUdDFZdFdTSmVUbDVMZ1ZBd0huWG9SYk4yeWdRYU5HUkVTNS8yQXdPRFNVNE5CUTEzbnZRWVBvMUtNSDgzNzhrZFZMbHJCMzF5Nys4cTkvWVR0ZC9kakh3MHpGeW4wc21UTUhnUFJqeDl6T1BlMkZlS2Fxc3NGb3JISk5SRVJFNU5kQ1FhQjRWVkZ4YVpXMndFQXoyVG5PcFVlK3ZpYkN3N3hid0dQbjdrTnMyT0tjbVdBMEdManQrcEZlN1Y5RVJPVFhhT1dpUld6YnVKSE92WHBSVkZnSVFFQmdvT3Y2bVNBd1B6ZVgrVE5uMGpZcGlVYUppU1NQRytlYTdmZm55Wk9yOU51cFowOVdMbDVNeXNxVlZXWUY3dHk2bFlLOFBQb1BxMzRmMzYzcjE3TnoyemFHalI1TlRIdzgxOTV5QzkzNzlLR3dvQUJmUHo5S0N3b0E4SzhRV2xibjUrKy85M2h1RGdpb3NrZWhLd3oxOHp0dnZ5SWlJaUtYS3dXQjRsWEZIb0pBdTlXRzNlRUFJRDRtRXFQQnU0dHVQdnQ2anV0NCtNRHVOR3dRN2RYK1JVUkVmbTFLaW92WnNuNDlQZnYzeDJ3MlUzZzZYQXNLT2Z2RE91dnBZS3hqdDI0c25qT0hUZXZXMFNneDhieDlKN1pvUVZ4Q0FxdVhMbVh3eUpGdXN3eVh6cHVIeVdTaVo3OSsxVDUvN01nUk5xOWI1MXFxUEdyOGVMZjNGaGNWQWU2aFpYWE96SUQ4NXJQUFNGbTUwbTFHWk9XcXdhZE9oNkdCUVVIbjdWZEVSRVRrY3FXMUQrSlZ4U1dXS20wbGxqTFhjV3lNZDVjRjc5bC9oRFViZGdCZ01CaTRmVUt5Vi9zWEVSSDVOVXBac1FKcmVUbjlodzRGY0ZVUHJyaVV0N3k4SEhBR2J1MDZkV0pMU2dxTzB6L1lPNTlCeWNrVUZSYXliUDU4Vjl1T0xWczR0RzhmM2ZyMmRRc2NLeHQ5M1hVODlOUlRkT3pXamMwcEtiejA1Sk1jUDNMRWRUMC9OeGVBMEhEdkZnWEx6c3dFSUR6Syszc1ppNGlJaVB4U0tBZ1VyeW9xcVRvanNPQlVrZXU0Z1pjTGhmenZ1d1d1NDhGOU85TzBVYnhYK3hjUkVmbTFzVnF0TEYrNGtIYWRPcm1xOFI0N2RBaWowZWkyYjEvWjZSbUJ2bjUrZE9qU2hjS0NBdlpYS0JKeUx0MzY5Q0VtUHA3RmMrWnc4c1FKeWl3V2Z2enFLMHkrdmd3Zk0rYTh6OGZFeFhIN3ZmZnkrMGNlb2RlQUFhNUt4Z0NaNmVrQVJNZkcxdmd6MThTWnlzcDdkKzVrVjJxcVYvc1dFUkVSK2FYUTBtRHhxdUpLUWFEWjdFOTJUb0hyM0pzekFqTk81ckJzOVJiWCtXOG1hRzlBRVJHUjgxbTdmRGtGZVhrTXZ2ZGVBR3cyRy90Mzd5WXVJY0d0UW5DWnhZTEJZTURYejQvV0hUcmdiemFUbVpGQmk3WnR6L3NPbzlISTliZmZ6dnV2dk1LMDk5OG5KajZlM094c1JvMGZYNldBeUJsemYvakJZM3RBWUtEYnRaMWJ0d0p3NU1DQmFwK0pqb3VqZTU4KzV4MW5SZHMzYlNJb09KaVVsU3Z4TjV0cDA2RURVZEhSTkduV3JGYjlpSWlJaVB5U0tRZ1VyNm9jQklhRkJKS2VtZTA2ajQvMVhqWGZIMmF2Y08wOTJLTkxXMW9rTnZSYTN5SWlJcjlXUGZ2MUl6Z2toTVFXTFFEWXZuRWp4VVZGOUtpMGIxOTVXUmtta3dtRHdZRFpiT2J2TDcza3NkcnVHWHZUMGlpeldHamZ1VE1BelZ1M1ptQnlNc3ZtelNQOTZGRVNXN1JneUtoUjFUNWZzUkp4VFd4T1NhbjJXdXNPSGFvTkFrdExTOW1kbWtyeXVIR012djU2QVBhbHBYSDh5Qkg2RHgzS3lzV0xYZmNPSGpXS3dlY1lzNGlJaU1qbFJrR2dlRlZKc2ZzZWdTSEJRV1JrNXJqTzQyTzhFd1NXbGxxWXRXQ1Y2M3pDMk1GZTZWZEVST1RYenMvZm44NDllZ0RPMllEelo4MENuTXQ1SzdLVWx1Sm5OcnZPenhVQ0xwczNqNSsvLzU1aFk4YTRna0NIdzRIUmVIWVhHaDlmWHl5bHBkVVcrYWhZeU1PVGt1SmkzbjNwSlRLT0hlUGFXMjZoMytuOURXdkNack1COFA1Ly9zUEJQWHV3Mld6Yy85ZS9rdEM0TWFXbHBYdzNiUm9tazRsQkkwZTZCWUZudlB6VVV3d1lQcHplQXdmVytKMGlJaUlpdjBRS0FzV3JpaW9WQ3drTENlUllScGJyUE01TFFlRGNKZXM1VlZRQ1FKT0VXSHAyYmVlVmZrVkVSSzRrQzJmTjRtUkdCbTJUa21qUXFKSGJOWXZGZ24rRmlyK1ZXVXFkcXdEV3JWamhtZ2s0WVBod0FFcExTdmoyODgvWnVtRURrZEhSUk1YRXNHZm5UdDU4N2psdW5qU3Axc3R0MDQ4ZVpkb0hIM0F5SXdPajBjaVBYMzNGcnRSVUJvNFlRY3RxbGlvZk8zeVk5YXRXc1d2N2RySlBuZ1FnS3lPRFhnTUgwckZyVitJYk5xVE1ZdUd6dDk4bUt6T1RxeWRNOExoczJXcTFrcG1lenI1ZHV4UUVpb2lJeUdWUFFhQjRWZVdsd1NIQlFXUm03UVhBeDhkSWRHUm92ZDloZHpqNGJ0WVMxL24xWTRkZ05CanEzYStJaU1pVlpPdUdEU3o2K1dkTUpoTmpiN3pSN1pyZGJpY3pQZjJjMVgxM2JISHUwMXRlVnNibzY2NWp5RlZYQWJCN3h3NittenFWM094c0dpVW1jdGQ5OXhFWUhNeU1MNzVnN2JKbHZQUENDL1FkUEpqaFYxOTl6djRCc2s2Y1lPbjgrYXhmdVJLQU1UZmNRTmRldlZnNmJ4NXJseThuYmRzMkdqUnF4TURrWkxyMDdJbVBqNC9yMlRLTGhWV0xGeE1SRmNXZzVHUTZkdXRHNDJiTk1KeitPME4yWmlaVDMzK2Y0MGVPMExOL2Z3WWxKN3VlZGRqdHJ1UEMvSHdBd2lLOHQ4K3hpSWlJeUtXaUlGQzhxbklRNk9kdnduNzZMOU14a2VGdVM0VHFLbVhUVGc0Znp3UWdPQ2lBVVVONjFMdFBFUkdSSzhubWRldVkvdC8vNG5BNEdIdmpqY1RFeDNObzN6NFd6NW1ET1NDQXpQUjA4bkp5NkhCNm1hOG44UTBiRWhJV3hvVGYvcGEyU1Vta0h6M0t2QjkvZEFXRS9ZWU9aZXlFQ2ZpY0xrQnkvZTIzMDZJWDF5Z1VBQUFnQUVsRVFWUk5HNzZmTm8yVml4ZVRzbW9WdlFZTW9PL2d3YTdxeFFCWm1abnNTazFsMjRZTkhOeTdGNGZEUWJOV3Jiam01cHRkMVlQSDNYUVR3MGFQWnZuQ2hheGV2SmpwbjN6Q3ZCOStZT0NJRWZRZU9CQmZQeithdFdyRmcwOCtTWHhDZ3R1NHJWWXJLeFl1Wk1Hc1daU1hsVEZvNUVqR25ONHJFQ0F3S0loZE8zYXdhL3QyVENZVEc5YXNBU0NoMG94SkVSRVJrY3VSZ2tEeHF1Sktld1FhRFdlRHY1am9jSys4NDV0WlMxM0g0NUw3WVRaWHYyeEpSRVJFcXRxeWZqMDJtNDFCeWNuMEhUSUVnTERJU0hadDM0N2Ric2ZIeDRlMkhUc3lZdHk0YXZ0bzBLZ1JqejN6REg3Ky9oemN1NWQzWDNvSmg4TkJkR3lzTS9UenNHUzNjNDhldEdqVGhwKysrWVpOYTlleVl1RkNZaHMwd0Q4Z2dPK25UZVBJd1lNVTVPVUI0R015a2RTMUsvMkdEcVY1NjlaVitnb0tDZUdxOGVNWmxKek0wbm56V0xWNE1UT25UMmZoVHoveDJ5bFRhTmFxVlpVUTBPRnc4TUYvL3NQQnZYc0pDUTNsdHJ2dmR1MXBlTWF3TVdPWS9lMjNmUHpHRzY2MlZ1M2FrZFN0VzQyL3ZpSWlJaUsvVkFvQ3hhdUtLczBJNUhSVlg0QllMd1NCQjQ5a3NINXpHZ0JHbzVGclIydXZIaEVSdVh6WUhZNUxzcDJGeVdUQ3I4SitmemZlY1FjYlZxOW00SWdScnJid2lBaWVlK2NkSEE2SGEvbnMrWnpwTTdGbFN3WW1KeE1lR1VtZmdRTmRzd0E5Q1E0SjRlYTc3bUx3eUpIc1RrMTE3YnRudFZweE9CeDA2ZFdMdGtsSnRPdlVDWE5Bd0huSEVCZ1V4T2pycm1QZ2lCRXMvdmxuRHV6ZFMrTnE5aUEwR0F6Y2RPZWRyRis1a3NHalJubnNmK0NJRVhUcjA4Y1ZTQVlHQnhNVzdwMGZab3FJaUloY2Fnb0N4YXRLU3QyRHdIS3J6WFVjRTFuL3ZYVysrK25zYk1CQmZUb1JGNlA5ZWtSRTVKY3ZJTUFabUtXZnlLRmhmTlJGZi8vWUcyOTAyd2N3TUNqSUxRU3NxS1loWUdWWDMzQkRyZTZQYjlpUStJWU5YZWUvblRJRjB6a0N4UE1KRGdsaDNFMDNuVGZJaklxSllkVDQ4ZWZzS3lnNG1LRGc0RHFQUlVSRVJPU1hxdjRidG9sVVVGVHNIZ1NXbFpXN2pxT2p3K3JWZDBGaEVYT1hwTGpPSjR3ZFdxLytSRVJFTHBZT3JaMHoxUGJzUDNLSlIvTExWWjhRc0tLNkJwa2lJaUlpVndJRmdlSlZKU1h1ZXdRV0ZaZTRqdXU3TkhqbS9OV3VZTEZOeXlhMGI5TzBYdjJKaUloY0xPM2FOS1ZGWWtPbWZUdmZiYmE4aUlpSWlNakZwQ0JRdk1abXMxTnFLWE5yS3poVklRaU1xdnN5WHJ2ZHpvOXpscnZPYnh3M1JEL3hGeEdSeTRiUllPQXZmN3FkZzBlTzg5YkgzeW9NRkJFUkVaRkxRa0dnZUUxeHBmMEJBWEx6QzEzSDBWRjFueEdZc2ptTnpDem5wdDJSNGFFTTZ0dWx6bjJKaUloY0NpMFNHM0wvUFRmeTA0TFZUSG5zWlphczNNU3g5Q3pzRlFwcmlZaUlpSWhjU0NvV0lsNVRYT3krTE5ob01KQ2I1d3dDZlh5TVJJVFZmZFB0bithdmNSMlBHZDRiWDVOUG5mc1NFUkc1Vk1ZbTk2TmRxNlk4OS9vMC92SHlmeS8xY09RaXVmUG0wZHh4ODFXWGVoZ2lJaUlpQ2dMRmUwcEszR2NFQmdXWktUeTlORGdtTWh5anNXNFRVSFB5Q2xpMWZwdnJmUFR3UG5VZnBJaUl5Q1hXSXJFaDc3LzhLR203RDdKOTE4RXErK3ZLcjAvbnBCYVhlZ2dpSWlJaWdJSkE4YUxpU2tGZ1FNRFpJTEErRllQbkxGcUh6V1lIb0Z2SDFpVEVSOWQ5a0NJaUlyOEFSb09COW0yYTBiNU5zMHM5RkJFUkVSRzVnbWlQUVBHYW9rcEJvSit2citzNHBvNkZRaHdPQjdNWHJIS2RqMDN1VzdmQmlZaUlpSWlJaUloYzRSUUVpdGRVM2lQUXAwSlYzNWpJdXMwSTNKSzZsMk1aMlFDRWhnUXhvSGVudWc5UVJFUkVSRVJFUk9RS3BpQlF2S2FvMGg1SERzNVdRWXlOcnR1TXdGbnpWN3VPUnczdGlhK3ZWck9MaUlpSWlJaUlpTlNGZ2tEeG1zckZRbXcybStzNEppcTgxdjBWbkNwaTJab3Rydk14STdRc1dFUkVSRVJFUkVTa3JoUUVpdGRVM2lQUVVtWjFIZGNsQ0p5L1pEM2w1YzQrT3JSTkpMRlJmUDBHS0NJaUlpSWlJaUp5QlZNUUtGNVRVbW1Qd0pMU010ZHhUSFR0Z2tDSHc4R3NCV2VYQlY4OW9sLzlCaWNpSWlJaUlpSWljb1ZURUNoZVUzbEdZSEZ4Q1FCR281SEk4SkJhOWJWenp5RU9IazRISU5Ec3o5QitYYnd6U0JFUkVSRVJFUkdSSzVTQ1FQR2E0a3BCNEpsU0lkR1JvUmlOdGZ1ak5tZlJPdGZ4OEVFOU1Kdjk2enM4RVJFUkVSRVJFWkVybW9KQThacktRZUFaMFZHMXF4aGNicld4ZE5WbTEvbVk0YjNyTlM0UkVSRVJFUkVSRVZFUUtGNVVYR0x4MkI0YkZWYXJmbEkyN2FUZ1ZCRUFEUnRFMDZabGszcVBUVVJFUkVSRVJFVGtTcWNnVUx5bXFOanpqTUNveU5vRmdRdVdiM0FkanhqWUE0UEJVSzl4aVlpSWlJaUlpSWlJZ2tEeG9wSlN6MEZnWkVSb2pmc29Mcld3YXQwMjEvbXdnZDNxUFM0UkVSRVJFUkVSRVZFUUtGNVVYTTJNd09oYXpBaGNzWFlybHJKeUFGbzFiMHlUaG5GZUdadUlpSWlJaUlpSXlKVk9RYUI0VFhIeDJUMENEY2F6eTNtakltb2VCQzVZV21GWjhLRHUzaG1ZaUlpSWlJaUlpSWdvQ0JUdnNGcnRXTXJMWGVjR3c5ay9XbEUxWEJxY20xZkloaTFwcDU4M01IUkFWKzhPVWtSRVJFUkVSRVRrQ3FZZ1VMeWl1TFRFdmNGaGR4MUdSb1RVcUkvRkt6ZGhkemdBNk55aEpUR1I0VjRibjRpSWlJaUlpSWpJbFU1Qm9IaEZjWW5GN2R4dWR3WjZ2cjRtUW9JQ2E5VEhndVhyWGNkYUZpd2lJaUlpSWlJaTRsMEtBc1VyU2lvRmdXZEVSWVJpTUJnOFhxdm9XSG9XTzNjZkFzRFg1TU9ndnAyOU9qNFJFUkVSRVJFUmtTdWRna0R4aW9xRlFpcUtyR0doa0lVcnpoWUo2ZDI5UTQxbkVZcUlpSWlJaUlpSVNNMG9DQlN2S0NvcDhkZ2VWY1A5QVpldDN1STZIajZnbTFmR0pDSWlJaUlpSWlJaVp5a0lGSytvdkVmZ0dkR1I1NThSbUg0aW0zMEhqd0hnNStkTG4rN3R2VG8yRVJFUkVSRVJFUkZSRUNoZVVseFM2ckc5Smt1RGw2L2Q2anJ1MmFVdFpyTy8xOFlsSWlJaUlpSWlJaUpPQ2dMRks0cUxQUWVCVVJHaDUzMTIrZHF6eTRJSDl1N2t0VEdKaUlpSWlJaUlpTWhaQ2dMRks0cXFtUkY0dmlBd042K1ExTFNEQUJpTlJ2cjI3T0R0b1ltSWlJaUlpSWlJQ0FvQ3hVdEs2cmhINElwMTIzQTRIQUIwN3RDQzBPQWdyNDlOUkVSRVJFUkVSRVFVQklxWFZMOUg0TGxuQks2b3NEL2d3TjZkdlRvbUVSRVJFUkVSRVJFNVMwR2dlSVduSU5ESHgwaG9TUFV6L0lxS1M5bTRiWmZyZkVEdmpoZGtiQ0lpSWlJaUlpSWlvaUJRdktUSVE3R1F5UEJRakFaRHRjK3MyWkNLMVdvSG9FM0xKc1JFaFYrdzhZbUlpSWlJaUlpSVhPa1VCSXBYRkpkVzNTUHdmTXVDbDFkY0Z0eEh5NEpGUkVSRVJFUkVSQzRrQllIaUZVVkZIb0xBOEpCcTc3ZVVsYk4yNDA3WCtVQXRDeFlSRVJFUkVSRVJ1YUFVQklwWEZKY1VWV21MQ0F1dTl2N04yL2RRZW5vV1laT0djVFJwR0hmQnhpWWlJaUlpSWlJaUlnb0N4VXM4elFnTUQ2MStSdURhalR0Y3gvMTdKbDJRTVltSWlJaUlpSWlJeUZrS0FzVXJpa3ZMcXJTRm5XTkc0TG9LUVdDdjd1MHV5SmhFUkVSRVJFUkVST1FzQllGU2IxYXJIYXZWV3FVOUxEVEk0LzFIajUva1dFWTJBSUZtZjVMYXRMaWc0eE1SRVJFUkVSRVJFUVdCNGdXV3NxcXpBUUVpd2p3dkRWNjc2ZXhzd081ZDJtQXk2WStoaUlpSWlJaUlpTWlGcGdSRzZxMmt0T3IrZ0FEaG9aNlhCcStyVUMyNGQ3ZjJGMlJNSWlJaUlpSWlJaUxpVGtHZzFKdkZVdTZ4UGN4REVHZ3BLMmR6Nmw3WGVhK3UyaDlRUkVSRVJFUkVST1JpVUJBbzlWWnFxV1pHb0lkaUladTM3NkdzekJrY05tdlNnSmlvOEFzNk5oRVJFUkVSRVJFUmNWSVFLUFZtc1ZUZEk5QnM5c2ZmejdkSys3cE5aNWNGOTlHeVlCRVJFUkVSRVJHUmkwWkJvTlJiaVllbHdSRWVaZ01Dck4xNHRsQkk3KzRLQWtWRVJFUkVSRVJFTGhZRmdWSnZubVlFZXRvZjhGaDZGc2ZTc3dBSUNqRFRvVTN6Q3o0MkVSRVJFUkVSRVJGeFVoQW85VlpTV2pVSURBOE5xdEsyZnNzdTEzRzN6cTB4bWZUSFQwUkVSRVJFUkVUa1lsRVNJL1ZtS2ZNVUJJWlVhZHUwZmJmcnVFZm5OaGQwVENJaUlpSWlJaUlpNGs1Qm9OUmJTV25WcXNHVjl3aTBPeHhzMnJiSGRkNmxZK3NMUGk0UkVSRVJFUkVSRVRsTFFhRFVtOFZEc1pDd1NrSGdnVVBIS1Nnc0FpQXFJcFRHRFdJdXl0aEVSRVJFUkVSRVJNUkpRYURVVzBsSjFSbUI0WldLaFZTY0RkaTFZMnNNQnNNRkg1ZUlpSWlJaUlpSWlKeWxJRkRxN1ZSeFNaVzI4RW96QWpkdHJ4Z0V0cnJnWXhJUkVSRVJFUkVSRVhjS0FxWGVpb3BMcTdSVkxCWmlzOW5ac24ydjY3eExoNVlYWlZ3aUlpSWlJaUlpSW5LV2drQ3BOMDlCWUZoWWtPdDQ3NEdqRkpVNDc0bUxpYUJCWE5SRkc1dUlpSWlJaUlpSWlEZ3BDSlI2S3luMU5DUHc3TkxnRGR0MnU0NjdKbWwvUUJFUkVSRVJFUkdSUzBGQm9OUmI1V0loWm44L3pQNStydk9LaFVLNmROU3lZQkVSRVJFUkVSR1JTMEZCb05SYmFWbVoyM25GUWlGV3E1M3RPL2U3enJzbXRiNW80eElSRVJFUkVSRVJrYk1VQkVxOVdVcmRnOEN3Q3N1Qzl4MDhTcW5GZVQwaFBwclk2UENMT2pZUkVSRVJFUkVSRVhGU0VDajFaaW0zdXAxWDNCOXdXNFhaZ0VsdG1sMjBNWW1JaUlpSWlJaUlpRHNGZ1ZKdjVXWGxidWNWbHdhbjdqcmdPazVxcHlCUVJFUkVSRVJFUk9SU1VSQW85Vlp1dGJtZG41a1I2SEE0Mko1Mk5nanMyTGI1UlIyWGlJaUlpSWlJaUlpY3BTQlE2cTI4dkZJUUdPNE1BazlrNVpLVmt3OUFjRkFBVFJySFgvU3hpWWlJaUlpSWlJaUlrNEpBcVJlN3c0SE43bmxHWUdxRjJZQWQyalREYURCYzFMR0ppTWlGVVZoUWdLVzB0RXA3Zmw0ZU5xdlZ3eE1pSWlJaUl2SkxZTHJVQTVETFc1bWxyRXBiZUdnSWdOdXk0QTV0RXkvV2tFUkU1QUw3NTZPUE1pZzVtYXNuVEhCcm4vcnV1NVNXbHZMd1UwL1YreDNIanh6aCtKRWpOYjYvUjc5K3J1UDl1M2ZYNmxsUEVobzNwbm5yMXZYcVEwUkVSRVRrbDBaQm9OUkxhYVZDSVFEaG9VRUEyaDlRUk9SWDVOaWhRd1FHQnhNUkZlWHgrb24wZEE0Zk9NRElhNjZwVVgrbkNndlp2RzZkeDJzQlFVRmtuVGpCb3RtemF6eStpa0ZnNnViTnJGaTRzTWJQZWpKZytIQUZnU0lpSWlMeXE2TWdVT3FsMU5PTXdMQVFpa3N0N0Q5NERBQ2owVWpibGswdTl0QkVSTVNMdnY3c00yTGo0N250bm5zOFhsKzlaQWttazRudS9mcGhMYS82UTZJempENCtHSTFHOG5KeW1EbDl1c2Q3WXVMaTZOaTlPd0RQdmZPT3EzM09qQmtzblR2WHJXMytqeit5Nk9lZlBmYnovSHZ2bmZkemVmTG55WlByOUp5SWlJaUl5QytkZ2tDcEY0OUJZR2dRTy9ZY3d1NXdBTkNxZVVQTVp2K0xQVFFSRWZHaTNPeHNrcnAyOVhpdHVLaUk5YXRXWWJWYWVlN3h4OC9aVDk4aFF4aC82NjAwYXRyVUZkVE4vZUVIRnMyZTdSYmN6ZjNoQjhENXc2UXp6dXcwVzdFTjdUOHJJaUlpSWxKakNnS2xYaXlsN3JNK2ZIMU5tTTMrN054ejJOWFd2blhpUlI2VmlJaDRVMTVPRHFVbEpjeWZPWlA1TTJjQ3NHeitmSmJObjAvdlFZTUlDZ3JDV2w3T21PdXY1MFI2T2h0V3IyYjQxVmNUSEJMQ2oxOTlSY3UyYlduZnVUUHpaODdFMzJ5dTFidFBabVM0am91TGk2dTJuVHBWN2JPSDkrK3YxYnRFUkVSRVJIN3RGQVJLdlpSYUxHN253WUhPZitEdHFoQUV0dEd5WUJHUnk5cmhBODQ5WDYrOTVSYjgvUDM1K3ROUGFkT2hBNTE2OU1BY0VNQ1hIMzlNVXRldURCNDFpaVZ6NTJJd0dCZzJlalRsNWVYODhPV1h0TzNZa1g1RGg3THdwNTlxSFFTKzlPU1ROV3J6NUszbm42L1Z1MFJFUkVSRWZ1MFVCRXE5VkY0YUhCSWNDRURhM2tPdU5nV0JJaUtYdDkycHFZUkhSTkJ2NkZBQXZ2NzBVK0lTRXVqUnJ4Ly8rK0FEN0RZYm84YVBCeURqMkRGaTR1TXgrZnFTZmZJa0FKSFIwUUNVbFpYaDcxKzdyU0wrNy8vOVA5Znhxc1dMMmJCNnRWdmJtcVZMU1ZtNTB1T3o5LzM1ejdWNjF4a0tFRVZFUkVUazEwcEJvTlJMU1luN2pNRFFrQ0J5OGdvNG1aMEhnTm5zVDVPRTJFc3hOQkVSOFFLYjFjcjJUWnZvMEtWTGxXdVcwbEt5czdJWU1IdzRNWEZ4QUJ6Y3U1ZVdiZHNDa0hsNkNXOU1YQndPaDRQeXNqSzNHWUZGcDVmMWxwZVZ1WjJiVEdmL2V0S29hVlBYY1Vob2FOVzJzTEJxeDk2a2VkMHExai83NXBzWWZYenE5S3lJaUlpSXlDK1pna0NwbDZMU1VyZnprT0JBZHUwOTRqcHYzYUtSKzZidUlpSnkyZW5adnovTldyV3EwdTV2TnZQSHh4L0hick1CY09MNGNYS3pzMm5WcmgzZ25CMW84dlVsS2pZV1Mya3BEb2ZETFFoOCt1R0gzZm83Yzk2K2MyZmlHemFzODNqdGRqdUdDa1ZFVml4Y1dLdm5BNEtDNk42blQ1M2ZMeUlpSWlMeVMzWFpCNEZGSmFWTW43R0lGZXUyY2Z4RU5xV2xsdk0vSkJmTTZ2V3ByRjZmNmpyZm1ycVBvZGZmZndsSDlPdGlOdnVURUJmRmdGNGR1V244TUlJQ2FyZlhsb2hJYmZtWVRGdzlZVUtWOXBNblR2RDl0R25ZN1hadW1EZ1JnSlNWS3pINSt0SW1LUW1BQTN2MzByQnhZNHhHSTViVFB6Z3lCd1M0K3JobDBpUUF0bTdZd0k0dFcxem5ZUkVSN05tNUU0QS9UNTVjNWQyZTJpcXlscGZqVTJGVzRjenAwMnY4ZWNFNWcxRkJvSWlJaUlqOEdsM1dRZUNHcmJ0NThhMy9jZUprN3FVZWlzaEZVVnBxWWYraDQrdy9kSnk1UzlieDZIMjMwYjFUNjBzOUxCRzVRbVNtcDdONTNUb0FkbTdkaXRGb3BOZUFBUUFVNU9XeGR2bHlPcDh1SUZKbXNYQm8zejRHREJzR1FHbEpDWURiSG9GZGUvZDI5cHVSd1k0dFcxem5nQ3NJdk83MjIxMXRxWnMzc3pzMTFhMXR4NVl0N05xKzNXMmN4VVZGYm9IajgrKzlWLzhQTHlJaUlpTHlLM0RaQm9FYnR1N21rYWZldXRUREVMbGtUcHpNNVpHbjN1TGxmOXhIdDQ0S0EwWGt3bG01YUJFcEsxZVNmdlNvcTYxdFVoSVQ3cmpEdFcvZmQ5T21ZYmZaU0I0M0RvQnRtelpoTFM5M3pRNDhFd1JXRE9qT3BlL2d3WFRvMHNWdFA4RGNyQ3gycDZiU1o5QWdWMXY3VHAwb3lNOTNlN1lnTDg4MUxoRVJFUkVST2V1eURBS0xTa3A1OGEzL3VjNWpZNktaY3ZkZGRPbVlSRlJreENVY21jaUZsWjJUeStadDIzbjdnMDg0bVpVRndBdHYvbytQWG4xY3k0UkY1SUxac240OVdabVo5T2pYajE0REJ2RDJDeThRMjZDQksyeGJNR3NXTzdkdTVlb2JiaUFpS2dxQVZZc1dFUlllN3RwYnNLUzRHQUQvR2dhQm9lSGhoSWFIMSttK2t5ZE8wTEp0Vzk1NytXWDI3OTVkNDg5WjJTMlRKcm5OVWhRUkVSRVJ1ZHhkbGtIZzlCbUxYTXVCWTZLaitmanQxd2dOQ2JuRW94SzU4S0lpSXhnK2VDQTl1M1hocmluM2N6SXJpeE1uYzVrK1l4RjMzVHJtVWc5UFJINmx4azZZUUd4Q0FtWnoxUjg0TEpzL24va3paOUt1VXljR0ppY0RzSG5kT280ZU9zU1lHMjV3RmUwNEV3UUcxREFJZk9LKys3QmFyUjZ2ZWRvajhNenkzK3pNVEVxS2kyblFxQkd4RFJwVXFYYThmdFVxMG84ZXBXTzNiaVMyYkhuT01WU2NqU2dpSWlJaThtdHdXUWFCSzladGN4My80WjY3RkFMS0ZTYzBKSVEvM0hNWC8zanVSUUJXcG14WEVDZ2lGMHlUNXMwOXRwY1VGN05pd1FLYU5tL09iWGZmamNGZ0lDODNseCsrL0pMd3lFajZEUjNxdXJmbzFDbU1SaU4rRmZZSXJLd2dMNCswN2RzNVZWREExUk1tWUxmYjNhN3YzTHFWdldscGpMdnBwbXI3T0xPM1lMTldyV2plMm4zYmhPMmJOcEZ4N0JqTlc3Zm0xcnZ2eHNmSEI0Qk5hOWVTdW5rek45MTU1em5ISnlJaUlpSnl1YnNzZzhEako3SmR4MTA2SmwzQ2tZaGNPcDJUT3JpT2o1ODRlUWxISWlKWHFvREFRSDczd0FPRVIwVGc1KzlQYVdrcG43NzFGaVhGeGR4Mnp6MzQrdnE2N2kwc0tDQWdNTkR0ZVp2VnlxSDkremx5NEFBQXovNzV6NEN6YXU4alR6OWQ1WDJGK2Zuc1RVdGp3UERoMVk1cDA3cDFCQVFHVnBudHQzLzNicjc0NkNOaTQrUDU3WlFwcmhBUXdHYXprYnA1TSsrOS9ES1QvdS8vQ05JUEdFVkVSRVRrVitxeURBSkxTeTJ1WSswSktGZXE2S2hJMTNGSlNka2xISW1JWE1uaUdqUUFuRFArUG43akRZNGZPY0tvYTYrbFZidDJybnNjRGdkN2R1d2dLaWJHMWJaanl4Yis5K0dIbEpjNS8vOFZHQlJFbTZRazJuWHNTT3NPSGFpTG80Y09jWER2WHZvT0dZTFJhSFM5ZThQcTFjejQ0Z3RDdzhMNDNmMzN1d1dTZHJ1ZExqMTdZakFZK09henozajdoUmU0NThFSENZK01yTzQxSWlJaUlpS1hyY3N5Q0JRUkVaRmZqdU5IanZENXUrK1NrNVhGZ09IRDZUVmdBSis4OFFaQklTSDQrdnB5NU5BaGpoMCs3TGFrdDJHVEpnU0hoTkNoU3hjNmRPbENZc3VXcnZCdXhjS0ZIdDl6OU5DaGMxN2Z0bkVqUnFPUi9zT0d1ZG8rZVBWVjlxV2xBWkNmbDhlTGYvc2Jkb2NEaDkxZVpla3hRRlptSnUrODhBS1RIM21FeU9qb3VuMUJSRVJFUkVSK29SUUVpb2lJU0wya2JkOU9iblkybzYrN2ppRlhYWVhENFdEL25qMlVXWnd6K00xbU13TkhqSERiTXpBc0lvTEgvL1V2ai8zTm5ENzluTytyN25xYkRoM28zcmN2TVhGeHJyYkJ5Y25FeE1ZU0dSTkRRR0FnWnJNWlA3TVpQejgvVENZVFBpWVRQajQrR0kxR0RFWWpPVmxaVEgzdlBlYis4QU8zL3U1M3RmMVNpSWlJaUlqOG9pa0lGQkVSa1hvWmV0VlZ0R3JYanNhSmlRQVlEQWFlZWYxMTdIWTdEcnNkSDFQdC9ycHhwZ0p3YlpXV2xGU1o1ZGNtS1lrMlNUWGZUemdtTG81N0gzckl0ZVJaUkVSRVJPVFhSRUdnaUlpSTFFcmxvTTVnTUxoQ3dJcU1SaU9jWHU1N01aZ0RBcnpTajZmUElpSWlJaUx5YTNEeC9uWXVJaUlpSWlJaUlpSWlsNHlDUUJFUkVSRVJFUkVSa1N1QWdrQVJFUkVSRVJFUkVaRXJnSUpBRVJFUkVSRVJFUkdSSzRDS2hZaUlpRnltN0E0SE8zY2RJblgzQVVwS0xKZDZPRkpCNTZRV2RPblE2bElQUTBSRVJFVEVqWUpBRVJHUnk5QytnOGY0MTJ0VDJYL28rS1VlaW5od0o2TVZCSXFJaUlqSUw0NkNRQkVSa2N2TXpIbXJlUDNEcjBsc25NQ1RqOXhGcSthTmFSQVhpZEZndU5SREV4RVJFUkdSWHpBRmdTSWlJcGVSZlFlUDhmcUhYek4yUkQvK01PbDZmRTArbDNwSUlpSWlJaUp5bVZDeEVCRVJrY3VFM2VIZ3VkZW5rZGc0UVNHZ2lJaUlpSWpVbW9KQUVSR1J5OFRPWFlmWWQvQVl0OStRckJCUVJFUkVSRVJxVFVHZ2lJaklaU0oxOXdFQVdqVnZmSWxISWlJaUlpSWlseU1GZ1NJaUlwZUpraElMQUEzaUlpL3hTRVJFUkVSRTVIS2tJRkJFUk9ReW8rckFJaUlpSWlKU0Z3b0NSVVJFUkVSRVJFUkVyZ0FLQWtWRVJFUkVSRVJFUks0QUNnSkZSRVJFUkVSRVJFU3VBQW9DUlVSRVJFUkVSRVJFcmdBS0FrVkVSRVJFUkVSRVJLNEFDZ0pGUkVSRVJFUkVSRVN1QUFvQ1JVUkVSRVJFUkVSRXJnQUtBa1ZFUkVSRVJFUkVSSzRBQ2dJdk1adk55dWR2L0pQTmE1Wml0OWs4M2xOOHFwRC92Zk52cG4vNHNxc3Q0OWdoamg3WVU2dDNuVGgrbUpsZnZNL3hRL3ZxTmVicU9CeU9Xai96MDFjZnNYaldWeGRnTk41eGVGOGFtOWNzb2J6TVV1MDltMVl2WnVwYi8ySlA2cWFMT0RJUkVSRVJFUkVSa2RwUkVIaUpiVnE5bUMzcmxqSG4yLzlXZTQvZGJtUGpxa1ZzV0xFUUFKdlZ5aWV2UE1uci8vZ1RjNy85dE5vQXNiS1VwWE5aT3ZzYjFpMmJXK1B4bFJTZjRtVEdVZmFsYldYOWl2bk0vMzRxMHo5OG1lek00MjczYlYrL2t1Y2V2b1BEKzlKcTNEZkE0bGxmc1dyaHJGbzljekhOK2VhL1RIM3JYOHlmTWEzYWU1YjkvQzJiMXl6aFpNYlJpemd5RVJFUkVSRVJFWkhhTVYzcUFmd1NQWGJIVlY3dHI5ZmdxNWd3NlFHUDE1YjkvQzBBbzY2YmlOSEh4K005dm43K2dIUDJJSUNQeWNUdGYzaWN6OTk4bHZrenByRm54MlltM3ZjRVlaSFIxWTdCYnJlemNaVXpTT3d6N0dvQXZ2cmdaZXcyR3phYkZidk5ocVcwaE5LU1lpd2xSWlNVRkhHcUlBK2IxZXF4djVDd1NFYmZlSmZyL05EZW5lU2N6T0Mvci8yREI1OTVpNUN3eUhOOVNlcnNIMys4bWNMOFhLLzJHUklXd1pOdlZwMlZtSEgwSUx1M2I4VGZITUNnMFRkNGZQYmduaDBjT2JDYjBQQkllZzBhNWRWeGlZaUlpSWlJaUloNGs0SkFEK3gyKzBYcGI4ZW10Uncvdko4R2padlJwZS9RYXA4L0V3U0NjemFnajhsRWt4WnRlZkNadC9qMDlXZll0M01MYTVmK3pNanJKbGJiUjlxV0ZBcnlja2hzMVo3NGhrMEJTUEV3TTlEUDM0eS9PWURDL0Z4TUpsOWFkK3hPWUZBSWdjRWhCSVdFRVJ3U1JsQklPTkZ4Q1c3UGpiN3hMdmJ2MnNhaHZUdjUvTTFuK2YxZlhzUm9OTEp4MVNMbXo1aDZ6cTlQZm00V3p6ODI2WnozL1BtRmo5M09ZeG8wT3VmOU5YVXl2ZnBaZk12bU9FUGEvc25YRWh3UzV2R2VlZDk5QmtCQlhnNlBUeHA3M3ZlOTlQbThPb3hTUkVSRVJFUkVSS1QrRkFSNmNMNnc1dkc3cnNacUxlZnhGejhoT3I1aG5kOHo3M3RuaURUbTV0OWhNQmlxdmM5b05HSXkrV0sxbGxOZVhvYVB5Zm5iRmhnY3lyMS9mbzYxUzM2bTc3QnpoMUJMWms4SFlNREk4Vzd0QVVIQlBQYjhSL2o1bS9Iek4yTXdHTENVbHZERVBkY1NGQkxHdlk4OVY2UFBZdlR4NGJZcGovUEtFNzluZjlvMmZ2NzZFNjYrK1hlVUZCV2VNMndEc050czU3Mm5zc3JCWUYwOU1uR2t4L2JDL0J3MnJseUVPU0NRSVdNbUFHQzFsbU96V3ZFM0J3Q3dMMjBydTdkdnhHQXduUFBQUVdseE1ZWDVPVjRacjRpSWlJaUlpSWhJWFNrSXJLWHlNZ3RXYXprQVFkWE1FcXVKN2V0WGN2VEFIbHEwNjB5N3pyMEFPTEovRjdFSlRWeEJVMFYrNWdDc3A4cXhscGRCUUNERnB3ckl6YzRrTHlzVHU4M0dUMTkrU0c1MkpsMzdEaVdwZXorM1p3L3ZTMk4vMmphaTR4TG8xR3VRMnpXRHdVaElXSVQ3dS96TkFLN1BXVk5Sc1EyNDVyYkpmUDN4cXl6NytWdDZENzZLL3NuWDBqLzUybXFmZVdUaVNDS2k0M2ppUDUvWDZsMFgydXpwbjJDMWxuUFZoRHNKREE0RllQbmM3MWt3WXhvanI1dkl3S3V1WjhabmJ3SE9JaW1qcnIrRExuMEdWK21udk16Q20wOC9TR0YrRHIwR2UzZkp1WWlJaUlpSWlJaEliU2dJcktXU29sT0Fjd2FjT1RDb1RuM1lyRlptZnZFQkJvT0JhMjZmREVDWnBaU1BYL2s3TnB1TlNRODlUVUJRTVBrNVdlVG5uQ1F2K3lTMjA2SGNHLys0bjRLOG5HcXIyRVpHeDFVSkFoZisrQVVBUTYrK0NhUHgvUFZoREFZRHZuNyt6dEN4bG5vUEhlTUtKT3N6VzdJbTlxUnVwRVc3TG02ZktUc3puZGxmZlVTL0VlTm8wYTZ6eCtmV0xKNU5jR2c0N2JyMDhuajl5SUhkckY4K2orajRoZ3djZFIzZy9IMWZOUE5MeWl5bE5HblJscFh6WnBCKzVBRHhEWnVTZGVJNDMvNzNOWnExNlVCWWhQcytqZE0vZklWamgvWVNGWnZBTmJmLzNrdWZYRVJFUkVSRVJFU2s5aFFFMWxKaGdiTlFSV2g0NURtWDg1N0wwcCsvSVR2ek9MMkhqS1poMDVZQUxKdnpIWVg1dVRSbzNKejF5K2V4WnZGc2o4L201WndrTENLYThLZ1lJcUppQ1l1TUlTSTZsdkRJR01LallvbU1pWGU3ZjEvYVZsSTNyZ2FneDBEUHkyQTlNUWNFVWxTWVg2ZlBkOVdFTzkzT1AzenBDYkl6MDZ1OS8xeDdCRmEzQkhqcDdHK1krY1g3WEhQNzd4bDAxZld1OXZYTDU3RmwzVElhTjI5RFl1c09GT2JsRUI0VjY3cHVLUzFoNXYvZXcyQXc4TGZYdjZqU3I4UGhZTVpuYitOd09Mam10dCs3bG1IUG16R1ZrcUpUOUJ3MGl1Q3djR1ovL1FrK1BpWnV2Ky8vc1d2cmVtWjkrWTUzK2tBQUFDQUFTVVJCVkFHZnZ2WTA5ejcySE9iQUlHYy9uNy9OcHRXTDhUY0hjTmVEVDJFT0NLejJheUFpSWlJaUlpSWljcUVwQ0t5bHJCUEhBWWlPcTl0c3R4UEhEelB2dTg4SkRBN2w2cHQvaDkxdXB5QTNteVUvT2Zmd0d6OXhDb1g1ZVJUazVSQVJGVXRFZEJ6aFViRk1lL3RmR0l4Ry92M3hUelVPSUIwT0J6OU9mZGQxZmliVXFva3pCVVBLeXl4dXhVcnFJanN6L1p4N0FOWmxqOERlUTBhelpQWTN6UG5tdjNUczBaK0k2RGdjRGdmclZ5ekF4MlNpYTkraC9PZUpLUUE4K093NytQZzRQL3VtMVl1eGxKWXc4S3JyUFM3QjNyZHpDNGYyN3NEWHo1L3RHMWF5TldVWk5wdU5yV3VYRVJnY3lyaGI3K0dMZDErZ3ZNekN5T3NtMHFCeE0rSWJKYkozeDJiU3RxYnczdk9QYzljRFQvSGRwMit3ZmNNcVRMNSszUFhnMDhRM1NxelY1eE1SRVJFUkVSRVI4VFlGZ2JXVWZUb0lqSW12VzlYYVRhc1dZYldXWXkrMjhZOC8zb0xOWm5WZDY5eDdzR3M1YStYOTVyNzk1RFZLaWs5aExTK3JjVEMzWnZGc2poM2FXNmR4K3B1ZHM5Y3NwU1huZkovVldzN3pqN3JQNXZQek4vUG92eitvY3ErbklpelY3Ukg0L0dPVHpoa09tZ09EdU9hMmU1bjJ6ci81L3JNM21mVFFNK3pZdUpyY3JCTjA3VHVVc01ob1duYm95b3A1TTFnNit4dUdqYnNGaDhQQmlua3pNQmdNREtobTM4TDRSb2tZREFiS3l5eXNXem9IZjNNQVpaWlNIQTRINDI2OXh4bmczbkkzQnFPUkVlTnZCNXhMcWUrNC8rOTgrT0lUN0V2YnlyTVBUY1JtdFdJT0NPVE9CNTZpWlh2UFM1UkZSRVJFUkVSRVJDNG1CWUducFIvWnoydC8vNy96M21lMzJ3Qll1MlEyS2N2bTF1b2Rkejd3Rk0zYUpBSGdIeEJJVUhBb0RvZUQ3TXgwL00wQlhIdU9QZVNDUWtJcEtUNUZVV0VCNFZFeEh1OHBLc3duNjhSeG1yUm9TMjdXQ1daOThUNUdIeDk4ZmYyd2xKWjRmS2EwK0pUSFpibDUyU2NCZU9NZkQyRDA4Ynl2NE9RLy81dmcwSEJ5czA2NHRaOHBObktoZGUwM2pMVkxmMmJIcHJWc1g3K1NaWE8vQTg1V1JoNTF3Mi9adkdZSjgyZE1vMnZmb1J3L3RJK01vd2RKNnQ2UHFOZ0dIdnNNRGczbnNlYy93aHdZU0dCd0tMdTJidURqVi81R2kzYWRYVXVyNHhzbE11bWhwOTJlczlsc0pDUzJaRi9hVm14V1o3amJwbE5QMTlKdkVSRVJFUkVSRVpGTFRVSGdhUTY3bzFaVmN1MTJPM2E3dlZidnNOdnR0T3ZVaStjL21lMWFwdnYrQzM4aE96T2RVVGZjUVdoRVZMWFBob1JIa25YaU9CbkhEcEtmZTVLc0U4Zkp5amptOW10SnNiT1F5VjlmbmNhWDc3K0lwYlNFNGRmY3l0YVU1ZFhPcnJQYjdlZWNlWmVkZWJ6YWExYXJGWk92bjl0TXYwY20xbndmUW04WVAvRStYbm5pOTB6LzZCV0tUeFhTb20wbm1yWnNCMEJBWURCamJ2b2Qwejk4bWU4L2U0dkNmT2YranNuamYzUE9QbU1hT0dkN1drcEwrTzdUMXpFSEJITEx2WTk0WEpKdHRaYXplc0ZNRnZ6NEJVV0YrZmlZVENSMTYwZnFwalZzV2J1VXRDM3I2REVnbVQ3RHh0Q2djWE12ZjNvUkVSRVJFUkVSa1pwVEVIaGFRdE1XSHBldVZwU2RtYzV6RDkrQnZ6bUFaOTc5RHFPUFQ1M2VkU1lFM0xCeUlidTNiYUJ4OHphdVdXd0FoZm01bkV3L3lzbU0wLytsSHlYanlFRUFQbnp4Q1k5OUJvV0UwYlJsTzZMakVpaXpsSEo0YnhvSlRab3o4cnFKYkUxWlh1MVlBb05EZWZxZGI2cTBmL2ZwRzZ4YU1KTTc3djg3SFhzTXFOUG5yT3gvNy96YlkzdFJZWDZWYTRWNU9UWHFNNzVSSW4ySGoyUGwvQjhBR0RydVpyZnJQUWVOWk9XQ0g5aXhhUTBBN2J2MnBtRml6V2JwemZqc0xmS3lUM0x6dlk4UUVSM25kaTNuWkFZcHkrYXlidGxjOG5PeUFFanEwWjl4dDk1RFZHd0MyWm5IK1hIYSs2UnVYTVhLQlQreWNzR1B4RGRzU3NlZUEralFyUitObXJXcTBSaEVSRVJFUkVSRVJMeEZRV0F0YkV0WkFVRHpOaDNySEFLZVVaQ2J6WXpQMzhMSHg4Uk5keitJMFhoMitlM2IvM3lZa3htZVorbEZ4VGFnV1pza291TWFFaDJYNFByVnp4emcxa2VuWGdNWmVkM0VXaFVJcVNqaWRLWGRNeUdYTjJ4Y3RjaGplNW1sdE5wck5kR2hXMTlXenY4Qmc4RlFaY212d1dEZzJ0dW44UGF6RHdNd2JOeXROZXB6MDZwRnBDeWZSMUtQL3ZTc1VHMDVML3NrWDc3L0l2dDJic0hoY0FEUW9tMG5SdDd3VzFxMDdlUzZMeW8yZ2JzZWZJb2orM2V4YU9aWHBHNWNSY2F4UTJRY08wUlJZWUdDUUJFUkVSRVJFUkc1NkJRRTFwREQ0V0Rkc2prQXRPL1dCM0FHV05QZWRzNWt1K3ZCcDJyY2w5MXVaOW83LzZhazZCU2pydit0MjVKUnU4MUd4NTREeU04NVNWUmNBakZ4RFltS2EwaGVkaWFmdmZFTWlhMDZjTXU5ajdyMXQzYnhiRll0bk1YRVB6NUJkTHl6bXZGTjl6eU15ZVJiNTg4YmZqb0l6TTVNcjNNZlozVG8xcGVDM0d4dW0vSzRxMjFQNmtZK2Z1Vkp5c3NzUkVUSE1lV0psNGlzTU90dTFwY2ZVSkNiWGFQKzUzM3ZMRFRpY0RqNFllbzczUDNJczI3WE00NGRkQjN2MjdtRnhGYnR6OW5mZ1YzYitlckRWd2dKaTJEY3JmZHlNdjBvK2JsWjVHWm5FaHdhanArL0dUOS9NOTM2RGFkLzhqWG5yQWpjdUhrYjdyai83K1JsWjVLeWZENWIxaXhoNk5pYmF2UzVSRVJFUkVSRVJFUzhTVUZnRGUzYXVwN000MGN3bVh6cDBuc0lBRGFibGRTTnEycmQxMDlmZnNDK25Wc0lEWThrS2k2QmVkOS9UdWJ4dzJRY09ZamRZZWV4NXorcThreDBYQUlBaC9lbnViV25iVTNoMjAvZndHNnpzV3ZiZWxjUVdKOFFzT0w3VGh3N1ZLOStBTWJlY28vYitmWU5xNWo2NXJQRU4wN2s2SUU5V0VwTGVQVnY5eEVUMzRoeHQ5MUxZcXYyVlo2cHpxYlZpem00TzVWV0hicVNsM09TdEMwcDdOaTBodlpkbldGdDhhbEM1bjc3R1Q0K0pvdytQaXo4OFF0NkRFZ21MREs2Mmo0L2ZlMGZXTXZMT0ZWUXpuTVAzK0YyYmRpNFc3aDE4bU1ZakViZStkY2o3SDE5YzQyL0RtRVIwVHppb1pxeWlJaUlpSWlJaU1qRm9DQ3dCaHdPQno5Ly9Ra0FYZnNPSlNBb3VNNTlsVmxLV1RiSFdkMjJJQytueXQ1NDdicjA5dmhjWUhBSVViRU55TW80Um1GK0xpRmhFZXphdHA3UDMvZ25kcHVOa2RkUHBIL3l0WFVlVjJVSlRWcGdNdmx5OU9BZUhBNkh4MEladGVWd09KajMvZWNzbURHTkJrMmFNL25Qei9PMzMxK1B3MkVuT2phQlEzdDM4T2JURDlDcDEwREczUFE3VnhoWkhVdHBDYk8rK0FDamp3L2pKLzZCckl4amZQTHFVL3o0di9kbzA2a0hQajRtZnByK0VVV0YrUXdiZHdzK1BqN01uekdObVYrOHgyL3U4N3pYSWtCY28wUXMrOUtJaklrbktyYkIyVitqNDJqY29xM3I5LzlrK2xIS0xLVTEvdnpXOHBvWG94RVJFUkVSRVJFUjhUWUZnVFd3ZHNuUEhEdTBGNlBSeVBCcmI2djE4NlhGUmZqNitlTmpNdUhuYnlhMlFXUEt5aXpFSlRRaHJtRVRZaE9hRUpmZy9EVXdPS1RhZmxxMDYweDJaam83TnE3R2diT2doOTFtWThpWUd4bDUzY1I2Zk1LcWZFd21HalZyeGNFOU84ZzRlcEFHalp2VnE3L3N6T05NLy9BLzdOdTVoV1p0a3BqMDROT3VRTTBjRU1TZi92RUdxeGJPWk03WC8yWHJ1dVdrYmx6TmdKSGpTYjcyZHN5QlFSNzduRDM5WS9KenN4ZzQ2anJpR2pZbHJtRlRtclZKNHNDdTdheVlPNFBHemR1d2JzblBoRWZGa2p6K2Rod09CMnVYL016bU5VdnBuM3d0elZvbmVleDMwa05QNCtkdnJuSDRlYjRpTTBXRitUejVoeHRyMUplSWlJaUlpSWlJeUlWaVBQOHRWN2FzakdQOE9PMWRBUHFOdU9hOHM5UTgyYlY5QTgvODZWWTJyRndJd01QL2VvOG4vdk01ZHovNkxPTnVtMHp2SWFOSmJOM2huQ0VnT1BmYUE1ajk5U2Q4OC9HcjRIQXdmdUlmR0h1cmN4bnQyc1d6V1RGdkJrV0YrYlVlNHhrbjA0K3llYzFTQUZwMTZBckE5dlVyM2U0NXRIY25jNy83akp5VEdlZnRyN3pNd3NJZnYrQ2x2MHhtMzg0dGRPczNqTW1QUDE5bFZxWEJZS0QvaUd0NDdJV1A2Tng3TURhcmxhV3p2K0c1Uis1azNkSTVWZm85c0hzN3F4YjhTSGhVREtOdU9MdDhkK3d0ZHhNU0ZvbVB5Y1QwRDEvRzRYQncvUjEveE5mUEh6OS9NNk91L3kwQVAweDl4MVhzb3pKL2M0Qlhaa0NLaUlpSWlJaUlpUHlTS0FnOGg1TGlVL3ozMWFjb3M1UVNHUjNIbUpzbTFhbWYwcUpUbkNyTUp6ZnJCRUMxRllkdFZpc0g5K3pneFBIREhxK2JBd0lCNXd3emMyQVFkei95TEFOR2puZGQzN3R6Q3pNK2Y1dTByU20xSHFPbHRJUlpYMzdBUzMrNWwzVkxmd2FnVy8vaEFLUXNtNHZkYm5mZGV6TGpLUE8vbjFvbG9Lc2NyT1ZsWi9MY0kzZnk4OWVmNExEYnVmN08vK08yS1krZmMvL0NrTEFJSnY3eENTYis4UW1DUXNJb0tzekgxOWV2eW4welBuc2JoOFBCamI5NzBQVjFBV2phc2oxL2ZYVXFKOU9Qa25YaU9EMEdKTHYyQ3dUb09mZ3FZaE1hY3pMOUtCbEhEOVQ0NjVOek1vTU5LeGZ3N1NldnNXUFQyaG8vSnlJaTUyY3BMU1hqMkRHUDF4d09COHZtenljdko2ZlcvZTdadVpPZnZ2bkc3WHZZaFpLZmwxZnRENWhFUkVSRVJINHB0RFM0R3BiU0VqNSs1ZTlrSER1RXI1OC9FLy8wTi96OHpYWHFxeUEvRjREd3lKZ3E3emk4YnlmN2QyMW5mOW8yRHU5TG83ek13aTJUSHlVdW9ZbnJ2bE1GZWN6OTlsUFdMSjd0YWt0bzBweFdTZDNjK3N2S2NQNGpxa0dqOHkvanRkdHNydU9OcXhhNXF2U2FBNFBvMEwwZkFESHhqVWhzMVo2RGUzYVFzblFPdlllT0FTQS9Kd3VBaUFwVmZoME9CMSsrOXdJQTF2SXlUaHcvVEZ4Q0UxcTE3MHAyNW5GdXZQc2h0ODkwUHAxN0Q2WkZ1ODdzM0x5V3J2MkdWYmwrOTZQUGtyWmxIVzA2OXFoeXpjZGtJcWxIZnpLT0hlTGFpVlBjcmhtTlJtNmY4aGRDSXlJSkNZdjArTzR5U3lsSEQremg4TDQwRHU5UDQrQ2VIVzRWakZ1ZW5pa3BJbktsMmI5N2Q3MzdDSXVJSUNyRy9mdmgrbFdyK1BHcnIvanRsQ2wwNk5MRjdWcmF0bTM4OU0wM0JJZUUwSzFQSDJyajBMNTlMSnMvbjlIWFgxL3ZjUmNXRlBEUFJ4L2xONU1uMDdHYisvZGZ1OTNPVy8vK04rR1JrZnpoc2NmcS9TNFJFUkVSa1F0RlFhQUhoZm01ZlBUeVh6bDZZQThHZzRHYjczbUV4czFhVjdtdjRreTE0bE9GMVM3dHpjbE1CeUFpSm82RHUxUFpzSExoNmIzM0Ryak5IZ2dPQ2FOdHA1NDBiTnJ5ZEo4RkxKdnpIY3ZtZkVlWnBSUnpRQ0JEcnI2SnBiTy9ZWC9hTnBiTS9wcWhWOThFT1A4UmtuSHNFQ1pmUCtJYU5UM3ZaOHhNUCtKNng1bUNKVDBHSk5ON3lHZ083enRibWZqcVcrN21yV2NlWXVhWEg5Q2taVnNhTkc1Tzl1blBjMmFaOUprUWNNUEtoUVNGaEZGOHFvRC92dm9VZHoveVR5Wk11aCtUcjErZGx0b0doNGJUYzlBb2o5ZEN3aUtxdlFiT1pjMnRxZ25zR2lhMmRJMjdzb083VTNuNzJZZXJ6QjZKaUk2amVac2ttclhwU0t2MlhhbzhKeUp5SlhqdjVaZnIzY2VnNUdTdW5qREJkZTV3T0ZpMVpBblJjWEcwNjlTcHl2M0xGeXpBNU90TFlIQXdlM2J1OU5obnEzYnRYTWZaSjA5aUtYVVdjc3JOenNaZ01GU1piUmdSRlVWQVlDQi9uank1Mm5FT0d6T0dVZGZXckFqWDd0UlU4bk56R1gzZGRUVzZYMFJFUkVUa1VsRVFXTW1lMUUzODc1M25LY3pQd1dnMGNzdmt4K2pTWjdESGUwMitmb1NFUlZLWW44Tzg3ei9ucWh2dWNDdHNZYmZaMkw5ckc5dldyOEJnTU5DZ1VTSTdOcTFsOWFKWmdEUG9hdEd1TXkzYmQ2RjUyNDZ1R1hNbmpoL20rOC9lWXQzU09aU1hXVEFZRFBRY05Jb3hOMDBpSkN5Q2lPZzR2bmozZVg3NjhrT3M1ZVVNRzNjelc5Y3VvN3pNUXZPMkhmSHhPZjl2NjRJZi91YzZqa3Rvd2cxMzNVL3p0aDM1OE1VblNOdWF3cW5DZks2KytYYzBhNTFFejBHalNGazJsN2VlZVlqQlkyNGtiY3M2NTNPTkVuRTRISHoxd1V0c1dMbVF3T0JRN3Z2cks2UXNuOGZpV1YveHloTlQ2RHRzTEIxN0RpQXFMb0dnNE5BcWdhQ25RaHQydXgyNzNZYk5hblgrWjdNU0VCUjh6aVhGNTFOZVpuR0dxWUZCK1BpWWNEZ2NiRnkxQ0hEK1BwN1JNTEVsUnFNUDRaRXh0R2pmaFpidE85T3lYUmZDSXFPcjdmdjV4ODY5Wk54eEVaYWtpWWhjTE4zNjlLSHZZTS9mRjgvbnJlZWZyOUsyYmNNR3NrNmM0SlpKa3pBYTNYY3NPYkJuRC90MjdRTGdremZlcUxiZjU5OTd6M1g4M2RTcDdFMUxjN3YrMmovLzZYWmVjVlpmbTZRa2tycTYvK0RvMjg4L3I4R25PV3ZwdkhtWVRDWk9uampCL0prenE3MHZNRGlZL2tPSDFxcHZFUkVSRVJGdlVoQjRXbEZoUGo5OTlSRXB5K2JpY0Rnd0J3WngyKzhmcDMzWDN1ZDhydS93cTVuMzNlZXNtRGVERmZObVZIdGY1MTZEQ0F3T3BXMlhYbHo3bXltMGJOK0YrRWFKVllLeHo5NTRocTNybGdQT0Fob2R1dlZqeFBqYjNHWWtkdTgvbk96TTQ4ejc3blBtZnZzcFMzNmFUcG5GT2Z1aGU3L2hOZnE4UFFZbXMyWHRVZ2FOdm9IUk45N2xDdGx1L2YxanZQbjBneXllOVJYKzVnQkdYSHNiTjl6MUowNFY1TEZ6ODFybWZ2c3BBRTFhdENFNEpJeFRCWGxzWHJNVUg1T0p1eDU4aXRpRXhveTVhUklCZ1VITS9mWXpsc3orbWlXenYzYTkxMmcwWWpBWVhaL2JnWE5XbnNQaHdHRzNlNXlsNTJNeThmZlh2OEFVRWxhanorYkp5ZlNqdlBKWDV6SmhaeEJvZDgzNmE5Nm1vK3MrWHo5Ly92cmFOSUpEdzJ2VnQ0aklsU0kwTEl3bXpadDdwUys3M2M2Q1diTklhTnlZTHIxNkFmREZoeDhTMjZBQnc4YU1ZZGJYenU4Zmc1S1Q2VmNwUU51OVl3ZmZUWjFLMHhZdDNOcXZ1KzAyU2svUENQeHUyalJLaW9xNC9kNTdBY2c0ZG95dlAvMFVQMzkvMS8wTkdqYWsxNEFCYm4xVURBTHo4L0xBNGFEbzFDa0Fpb3VLeU05MWJ2a1JGaEhCd1gzN1hFdW1GLzcwMHprL2IxeENnb0pBRVJFUkVibWtGQVNlVnBDWHc5YVU1VGdjRGhLYXRtRGlINThnSnI3UmVaOUxIdjhiQW9OQ1NOMjRtb0xjYk95T3M3Ty9qRVlmUXNMQ2FaM1VuWUdqbk11RmdrUENYTWVlOUJzK2pyUXRLWFR2UDV4Qm8yK29kZ3dqcjV0SWJJUEd6UDdxSTNKT0Z5SHAyR1BBT1pmTFZ0UzJVMDhlZnU1OTRodTZMeU1PQ2dsajBzTlA4L3FUZnlJdk94T0h3NEhKNU11a2g1NG1aZGxjdHF4ZGhvL0p4TmhibkpXS2cwUEQ2VDM0S2hvMWEwV3oxa21BTThBY051NFdlZ3djeVpZMVN6aDhZRGNGT1ZtVWxCUmh0MXF4MnF6WWJUYnNkdnZwOE04WkFEb2NEbkE0bzBGWFBHb3cwS0ZiWDRMcUVRSUN4RFZzU2x6RHB0aXM1YzczT2h6NCtmblR2RzBueHR6c1BxT3ZOaUVnZUo3VldGRlJZVDVQL3VIR1dvOVpST1NYS25Yelpob25KaElhN3Z6L1pYbDVPVlBmZlplaFk4YVFXQ21ZeTgzT1p1V2lSUXdlT2JKS1B5a3JWbkFpUFowcGp6Nkt3V0Jnejg2ZGJFNUpZZUNJRWF4ZHZweWpodzdSc0VrVDFpNWZUdDhoUTRpTWRzN096cy9OWmQ2UFB4SVFHTWpOZDkzbDFtZDBuSFAvV29mRFFYNU9EZzJiTnFWUlUrZjN1cExpWWdEOHpUWGY4L2ZmZi9tTDIzWVIzMDJkZXZiYXUrL3kwOWRmRTUrUXdBTi8vL3M1dDhGNDdaLy9WRVY2RVJFUkVibmtGQVNlMXFCeE0yNmY4ampIRHUxajJOaWJxNjNzVzVuQllHREF5UEZ1MVh2cm8yWDdManoxMXZRYUZTYnAwbWNJblhzUEp1ZGtPbUFnS3JhQngvdnV1UDlKeXNzc1Zkb3JoNEJueE1RMzRwSG4zbmRiRG1zd0dPZzErQ3A2RGI2cXl2MWpiNzBIWHovL0t1Mmg0WkVNdktyK0c3Ulg5T1NiWDlYcE9SK1RpVWYvL1lGWHgvTFVXOU5yVkNFeUtDU01aei80b2NxU054R1J5NUhGWXVIN2FkTm8xcXFWYTZaZDZxWk5wRzNmenBDcnJtTE4wcVYwNjlQSE5lc3VaY1VLVmkxZXpPQlI3aitvS2lvc1pNNk1HWFRwMlpQRWxpMngyKzM4OU0wM0JKMHVDdkxPaXkvU3VrTUhKazZlekd2Ly9DZWZ2Zk1PdjMvMFVhemw1WHowMm11VUZCZHoxeC8vV0tYd3lCa0g5dXpoVkdFaHpWdWZuVkZmVWxRRWdEa2dvTWFmOSs3Nzc4ZnVjSkIxNGdRenZ2aUNFV1BIa3RqU3VkZnMrbFdyT0h6Z0FIZjg0UThZREFhc1Zpc21rK2UvV2xtdFZnSnE4VjRSRVJFUmtRdEJRV0FGN2JyMHBsMlhjeThGdmhocVU1M1lZREFRRlp0d3pudXFDL3pPNVZ4NzRsWG1LUVM4RXRUbTk4bmZySC84aWNpdmc3Ky9QNk52dUlIcG4zeEN6OVJVV25mb1FNcktsY1FuSkJBV0VjR0hyNzVLVG5ZMlk2Ni9IcHZOUnNxcVZYVHMxbzJRMEZDM2ZvNGRPVUp4VVJIYk5tNWs2NVFwcmxsM045NXhCeVZGUlFTSGhIRFRuWGZpNSsvUGI2ZE00WjBYWCtTRFYxNmhwTGlZZ3J3OEprNmU3RllrcENLSHc4SDhtVFB4TVpubzJ2dnM5L1hpMDBGZ1VORFovWHpMeXNvb0xDaW85dk8yYU5zV3dGVndKTDVoUTFxMWEwZGVUZzVUMzMyWEZtM2IwcjV6WjhBNVcvRDRrU1BjODhBREJJVzRGeEN6V2EzNFZCTVNpb2lJaUlqOGYvYnVPenpLS24vLytIdVNTYStRQUFFQ2hBUUl2ZmNtSFNrS29pdklycXVpTGlLS2E4VjFMZWgzVnhGN0FYK29hME1RUVpCbTZDMTBRZzI5U3dza3BQY3ltZm45a1dUSWtFa0lNQ0dnOSt1NnZLNm5uT2Q1VG9aa25OdzU1M3h1Rm4waUZSRVJrV3ZTdGxNbnRrZEdzbkQyYkVZLy9qakhEeDltK0FNUFVEVXdrSjc5KzdOK3hRbzZkTzNLNlpNblNVMU9MckcrSDBCWWVEZ1BqeCtQajY4ditmbjVmUG5oaHdUWHEwZTdMbDB3R0F3OFAya1NScGVDOVd1cjE2eEp5L2J0MlJZWkNVQ1BmdjNzVmhndXNuYlpNazRlUFVyUC92M3g4dklpTHk4UEEzQjQvMzdjM2QzeExoWktibDY3bHMxcjExNzFhejY0ZHk4QVowNmRvbmJkdXZqNis5TzlYei9hRks1dG1KeVV4Sjd0MjZrYkdsb2lCSVNDRVlGRlg0K0lpSWlJU0dWUkVDZ2lJaUxYeEdBd2NOZklrWHoremp0ODg5bG5lSGw3MDc1Yk53QjZEeHJFamkxYldEaDdOaW5KeWRSdjJMQkVRUThBWjJkbmE1ZzM5L3Z2c1FBakhuelF1bzVlVVdoMi92UnBGczZlemVtVEo2bFZwdzdaV1Zsc1dMV0trMGVQMHV2T08ybmVwbzNOMGd0cmxpNWwrWUlGMUs1WGp3SERobkV4Sm9iUDNuN2JlcjduZ0FFMmEvVzFhTnVXZGwyNjJQVHR1NmxUYmZhVEV4TTVkZXdZQUZ2V3JtWFgxcTA4T21FQy9lKzY2L0p6SXlMSXo4OW4wSWdSV0N5V0V1c0JsalZ0V0VSRVJFVGtadEVuVWhFUkVibG13ZlhxMGFaVEozWnQzVXEvb1VOeEtRenVYTjNjR0Roc0dITy9MNmd5LytpRUNXWGU1OVN4WSt6Y3NvVitRNGRTbytibHRXN1Buem5EMnFWTDJiOTdOMDVPVHZRZU5JaitkOTFGWGw0ZUViLzh3dmFORzVuNTVaZDQrL3JTdWtNSE92ZnNpZEhGaGMxcjF4SlV1emFQUHYwMExpNHUxS3BUaDcrTkhZdkZiTVkvSUlDNjlldXpmT0ZDNm9XRk1YN2lSSHlyVk1HL1NoV2JQcjN3NXB0NGVudGI5N2VzWDArVmdBQVM0K081Ni83NzJiSitQZE0vK0lDSHg0K25mc09HSk1iSHMyUFRKbHEyYTRlUHJ5L3Z2L0VHdzBhTm9sSFRwdFo3NUd0RW9JaUlpSWpjQWxTOVFFUkVSSzVMMFVpOFM3R3hOc2RiZCtpQWk2c3JybTV1aElhSGwzcDliazRPYzMvNGdackJ3ZlFlTk1oNmZNNTMzL0hwZi8vTHZsMjdhTlMwS2MrODlocDNEaCtPczdNejd1N3VqUGpiMzVqdzczL1RwR1ZMMGxOVDJiaDZOYm01dVZRSkNPQ0pGMTVnM0VzdldhZm5Pams1MGFKdFcxcTJiMC9kK3ZXQmd0Rjd4dzRlcEc1b2FJa1FFS0JhVUJCZWhVRmdWbVltVzlldHMwNEI5dlQyNXJGLy9oTnZIeC9ydW9GTDU4L0h5ZG1aSVgvNUMxVUNBbkJ4Y1dIUjdObms1K2RiNzJuS3k5T0lRQkVSRVJHcGRQcEVLaUlpSXRjczV1eFpkbTdaUXRYQVFQWkdSZEcxZDI5Q0NxY0FiMXl6aHJ6Y1hBQTJyRnhwRS9JVk1adk56UHI2YXhMaTRyaGo0RURXcjFoQmNrSUNpZkh4OUIweWhLek1UTUxDd3dscDBJQzgzRnpPblQ1ZDRoNzloZzZsYmFkT3BLYWtVTHR1WFFDT0h6NWNydjVmT0grZXJZVnJEcGJHMjhlSFU4ZU9ZUUhhZHU3TTZvZ0k2L0ZuWG4wVlZ6YzNqaDgrVFBUT25Rd2VNY0lhS2c2KzkxNys5OGtuYkZ5OW1qc0dEQUFnUHo5ZlFhQ0lpSWlJVkRwOUloVVJFWkZydHVTWFgvRHg4K1BKaVJQNTZLMjNXREpuRHVOZmZwbjB0RFRXUkVUUW9tMWJUQ1lUYTVZdXBYM1hydmo0K1pXNFIxRm90Mzc1Y2p3OFBha1NFRUNOV3JXbzM3QWg5UnMyWk9MWXNWZnRoN2V2TDYrOTk1NTEvOWVaTTh2Vi94T0hEM1BpS3FGaHJicDFpWXVKb1VmLy9yaDUyRlovZDNWekl5TXRqWGt6WmxBek9KZ2UvZnNEQlFGbnZkQlFndXZWWTAxRUJPMjdkc1hOelEyTHhXS2RQaTBpSWlJaVVsa1VCSXFJaU1nMTJibGxDeWNPSCtiK2h4L0d4OWVYdmtPR3NHajJiUGJ1Mk1IK1hic3c1K2N6NUw3N3lNdk41YU8zM21MNXdvWGM5L2UvMjl6RHljbUp2ei94Qko3ZTNnUlVxNGFIcDZmZFp6VnAyWkl1dlhyWlBUZHZ4Z3liNmJjQS8vMzhjN3R0YzNOem1UZGpCZ21YTG5IaDNEa0NxbGNuS3lPRHY0OGJSNTJRRUx2WEdBd0dGczZlVGErQkE4bkx5eXR4L3BjWk0waU1qOGZGeFlWSnp6NkxLUyt2Ukg5V0xsN013R0hEQUxSR29JaUlpSWhVT2dXQklpSWlVbTRaNmVrc21UdVgwRWFOYU51NU13Q2RlL1FnN3NJRlVoSVQyYmRyRjNjT0gwNlZnQUFBMm5YcHdvN05tK25XcDArSmV6VnExdXlxei9PdldwWHdVdHE1dXJxU2xaVmxjOHhlMkJaNzRRSS9mZjAxWnJPWnNjODl4MXN2dkVDVEZpM3c4dkhoNjA4KzRlNlJJK25VbzRmZFp3d2ZQUm9uSnllN1FXRG5uajF4ZG5ZbXFIWnR2SDE5OGZMMnhzdmJHdzlQVHp3OFBaazNZd1lYenA0bHU3Q1BMcTZ1Vi8xNlJVUkVSRVFxa29KQUVSRVJLYmVVNUdTcUJBUnczOS8vanNGZ0FNRFphT1NlMGFQNWJ1cFVhdGVyeHgwREIxcmI5Ny9yTHJJeU0zRzlTZ2dXSHh2THFlUEgrZjM0Y2J5OHZSbDg3NzAzM0ZlVHljVDY1Y3RaSFJGQm5YcjErUHU0Y2RZaUlnQjlCZzNDMWRXVlgyZk9aRzlVRkVQdXU4KzYxbUNSb29JbzlvUTNiMDU0OCthbG5oODVaZ3hlM3Q3RXg4VUJDZ0pGUkVSRXBQSXBDQlFSRVpGeXF4VWN6S0FSSSt5ZSsvdTRjV1NrcDl1RVozNVZxdkRnRTArVWFKdVVrTURPTFZzNGUrb1VaMDZkSWpNakF3Qm5aMmQ2M1hubkRmWFJiRGF6WS9ObVZ2LzJHOG1KaVhUcTJaTmhvMGJoN094Y29tMzN2bjBKcWwyYm43Lzlsay8vKzE4YU5XdEd4KzdkYWR5aXhRMnY2ZWRkR0RvbUp5YmE3SXVJaUlpSVZCWUZnU0lpSXVJUVRrNU8rUGo2QW1ES3l5TW5PeHMzRHcrY25aMDVkdWdRVURCNkVDQXJNNU9WaXhkak5CcXBHeHBLV0hnNDlSczBvRzVZbUUwQUYzUG1ET3VXTGJQN3ZNek1UT3VvUkNpWXRyeHgxU3FpTm04bUxTV0ZLZ0VCakprd29kU3B4VVVhTkc3TTg1TW1zWEx4WXJhc1g4L1JBd2R3Y1hXbGRZY09KZFkyTEV0S1VoS1pHUm40K1BuaDd1R0IwV2drS1NHQk5ZWFZob05MV1l0UVJFUkVST1JtVVJBb0lpSWlEcGVjbE1SN3I3MW1jOHhnTU5Db2FWTUFhZ1lIODQvbm5xTmVhR2laUlRST256eko2Wk1uU3ozdlhSZzhBcmk1dTNQcStIRXNaak9EUjR5Z1M2OWV1THE1bGF1LzdoNGUzSFgvL2ZRY01JRE5hOVlRdlhNbjNmdjJMZGUxUldMT251VzdxVk90K3dhREFZdkZBa0RUVnEwSXFsWHJtdTRuSWlJaUl1Sm9DZ0pGUkVTa1hEcjE3RW5kME5CeXRRMm9WbzFCSTBhUW41K1B4V3pHMmRtWnNQQnc2L1VHZzRHdzhQQXk3MUczZm4xYXRHdEh6Lzc5N1o2ZjlkVlg1R1JuVy9lTlJpTVBqeCtQczdQemRhL0g1K2Z2ejZBUkkwcE1mM1l5R1BEMm9VNW5zd0FBSUFCSlJFRlU5Y1ZvTFAyalU1MzY5ZW5TcXhkNXVibVlUQ1lBUEwyOHFCY2FTc3YyN2ErclB5SWlJaUlpam1Rd1paeTBWSFlucmxYdkVjOVl0eU9YTGFyRW5vaFVycDUzM20zZFhqdi9rMHJzaVlqY0ROLy92SXp2Zmw2cW4zY1JFUkVSRWJrdXBaZkNFeEVSRVJFUkVSRVJrVDhNQllFaUlpSWlJaUlpSWlKL0Fnb0NSVVJFUkVSRVJFUkUvZ1FVQklxSWlJaUlpSWlJaVB3SnFHcXdpSWpJYldyRDFtZ1dMdC9Jd2FPbnlNcktyZXp1U0FWN2VPUWdIaHA1WjJWM1EwUkVSRVJ1WXdvQ1JVUkViak1wYVJsOC9PVmMxbTNhVFVod0VOMDd0S1JtalFDY25EVFEvNCtzVmZPd3l1NkNpSWlJaU56bWJzc2cwTjNkamV6c0hBQVNFcE1JcUZxbGtuc2tjdlBGSnlSYXR6MDhYQ3V4SnlKeXM3MzQ1aGZFWFVya2pSY2VvVmZYMXBYZEhSRVJFUkVSdVUzY2xrTUhhdFVJc0c3djJiZS9FbnNpVW5uMjdqOWczYTVWbzFvbDlrUkVicmFUcDgvei9xUW5GUUtLaUlpSWlNZzF1UzJEd080ZFcxaTNwMzMxTGFscGFaWFlHNUdiTHpVdGpXbGZmV3ZkNzlhaGVTWDJSa1J1bHB6Y2duVUFSdzNyUTRQNndaWGNHeEVSRVJFUnVkM2Nsa0hnL2NQN1VLTmF3WFRnUy9IeFBETHVHVmF2MzJBelZWTGtqeWcrSVpIVjZ6Znd5TGhudUJRZkQwQlF0YXFNdktkdkpmZE1SRzZHY3pHWEFPamNUdUcvaUlpSWlJaGN1OXR5alVBdkQzZGVIRCthRnlaTkJRckN3RGZmZWErU2V5VlNPVjU4NmdFODNkMHF1eHNpY2hPa1pXUUJVRCtrWmlYM1JFUkVSRVJFYmtlMzVZaEFnSFl0Ry9IK3BQSFdrWUVpZnpZMXFsWGhnemZIMDdaRm84cnVpb2pjWkY0ZTdwWGRCUkVSRVJFUnVRM2RsaU1DaTdScjJZai9mZnd5Y3hhc1lWUFVmbUppTDVHVmxWdlozUktwTUI0ZXJ0U3FVWTF1SFpwei8vQStDZ05FUkVSRVJFUkVwTnh1NnlBUUNrWkZQUExBWUI1NVlIQmxkK1ZQS2MrVXo0RDdud1BBeGVqTWlqa2ZXcy9GSjZid2w4ZGVCOERWMVlYRlA3eURxNnRMcGZSVFJFUkVSRVJFUk9UUDdyYWRHaXkzQmhlak0wWmp3YmRSbmltZlBGTys5VnhnVlQ5QzZnUUJrSnVieDc3RHB5cWxqeUlpSWlJaUlpSWlvaUJRSE1EVDNjTzZuWldWYlhPdWZldkcxdTJkZXc3ZnRENkppSWlJaUlpSWlJZ3RCWUZ5d3p3OFhLM2JtZGs1TnVmYXR3cTNia2Z0UFhMVCtpUWlJaUlpSWlJaUlyWVVCTW9OODNCM3MyNW5aOWtHZ2EyYWh1RmlkQWJnK0tsenhNVW4zOVMraVlpSWlJaUlpSWhJQVFXQmNzTThpMVd1emJ4aWFyQzd1eHR0VzE0ZUZiaHhXL1JONjVlSWlJaUlpSWlJaUZ5bUlGQnVtSWY3NWFuQldkbTVKYzUzNzlUQ3VyMUJRYUNJaUlpSWlJaUlTS1ZRRUNnM3pOUGpjckdRekN1bUJnTjA2OUFDZzhFQVFQVEJFNlNtWmR5MHZvbUlpSWlJaUlpSVNBRUZnWExEaW84SXZISnFNRUFWZngrYU5RNEJ3R3cyczNuSC9wdlZOUkVSRVJFUkVSRVJLYVFnVUc2WXA4ZmxZaUZaMlNWSEJBTDA2TlRLdXIxaHE2WUhpNGlJaUlpSWlJamNiQW9DNVliWkZndXhId1IyNzNoNW5jQWRlNCtRWFVwZ0tDSWlJaUlpSWlJaUZVTkJvTnd3ZDQ5aXhVTHNUQTBHcUJVVVNHaTlXZ0RrNXVheGZmZmhtOUkzRVJFUkVSRVJFUkVwb0NCUWJwaW4rK1VSZ2ZhcUJoZnAyZm55OU9EMVcvWlVhSjlFUkVSRVJFUkVSTVNXZ2tDNVlSN0YxZ2kwVnl5a3lCMWRMZ2VCbTZQMms1VlZlbWdvSWlJaUlpSWlJaUtPcFNCUWJwaW5lN0Vnc0l5MS8wTHExcVIrM1pvQVpPZmtzaWxLUlVORVJFUkVSRVJFUkc0V0JZRnl3NHFQQ013cXBWaElrWDQ5MjF1M1YwWHVyTEEraVlpSWlJaUlpSWlJTFFXQmNzTnNSd1NXUGpVWW9FK1B0dGJ0cUQySFNVNU5yN0IraVlpSWlJaUlpSWpJWlFvQzVZYlpqZ2dzZTkyL29HcFZhZEVrRkFDejJjejZ6WHNydEc4aUlpSWlJaUlpSWxKQVFhRGNNQSticXNGbFR3MEc2TmV6blhWNzFZYW9DdW1UaUlpSWlJaUlpSWpZVWhBb044eXplTlhnekxLbkJnUGMwYlVOenM0RjMzcjdENTNpWWx4aWhmVk5SRVJFUkVSRVJFUUtLQWlVRzFaOGFuQlpWWU9MK1BsNDBiRk5FK3YrNm8yN0txUmZJaUlpSWlJaUlpSnltWUpBdVdGdXJpN1dFWDY1dVhuazVabXVlazNmSHBlckI2OVlzdzJMeFZKaC9STVJFUkVSRVJFUkVRV0I0Z0FHZ3dGdlR3L3Jmbm81cGdkMzY5Z2NMNCtDdFFYUHhNU3gvL0NwQ3V1ZmlJaUlpSWlJaUlnb0NCUUg4Zll1RmdSbVpGNjF2YnViSy8zdXVGdzA1TGRWV3lxa1h5SWlJaUlpSWlJaVVrQkJvRGlFdDlmbElEQWpJNnRjMXd6dDM5VzZ2VzdUYnRMTGVaMklpSWlJaUlpSWlGdzdCWUhpRU41ZW50YnQ4Z1o2RGVvSDB5aXNEZ0E1dVhtczNxQ2lJU0lpSWlJaUlpSWlGVVZCb0RpRWoxZnhxY0hsSDlrM3RIOFg2L2FTbFpzZDJpY1JFUkVSRVJFUkVibE1RYUE0UlBFUmdXblhFQVQyNmRFT2R6ZFhBSTZmT3NleGsyY2QzamNSRVJGeFBJdkZRbTVPRG1henVjeDIyVmxacENRbFhmZHpzck92WG9Uc1JxMWN2SmdsYytkYTkxT1RrOG5NeUxqcWRTYVRpZE1uVHRoOURTd1dDNzhmUDg3Rm1CaUg5alVsS1luTmE5ZVNuWlZGdnNuRXByVnJNWmxNRG4yR2lJaUkvSEVwQ0JTSHNLMGFYUDRnME12RG5UN2QyMWozbDZ6YzZ0QitpWWlJU01WSVRremt0UWtUMkxkelo1bnRWaTVlek5zdnYzeGR6L2h0M2p6ZW5qaVJZNGNPWGRmMTVSVzFhUk9iMXF5eDd2LzB2Ly94K2VUSlhMcDRzY3pyamgwOHlMUXBVMnhDeENLeEZ5N3d4WHZ2c1dYZE9vZjJOVEUrbm9Xelo1T2Vtc3I1czJkWnZtQUJVeWRQSmlraG9VVGJTeGN2bHZwZmJrNE9BSmtaR2FXM2k0MTFhTjlGUkVTazhoa3J1d1B5eCtEdGMzbEVZRWI2MWFzR0Z6ZWtYeGNpVm04RFlIWGtEc1k5ZERmdTdtNE83WitJaUloVXZBTjc5cFE0bG5EcFVxbm4zTjNkQ1d2Y3VOVDd0ZS9hbGIzYnQvUERGMS93NUVzdlVUTTQySEdkTGNab05HS3hXS3o3ZDQ4Y3lkY2ZmOHdYNzczSG1Ba1RDSzVYeis1MSszZnZCcUJWaHc0bHp2MSsvRGdBb1kwYU9iU3ZMaTR1QUpqeTg2bGJ2ejdqSjA1a3lkeTVPRHM3MjdRem04MjgvOFlicGQ3bjRmSGphZEt5SmRzM2JHRHByNy9hYmVQazVNUTdYM3podU02TGlJaElwVk1RS0E1UmZFUmdXc2ExVGVGcDBpaUVrRHBCL0g3MklobFoyYXphc05PbW9yQ0lpSWpjSG40b0l6U3lkNjVHclZvOFYwWllWYU5tVFI1LzlsaytlK2NkWm43NUpmOTg3VFdNaFVHWUl4bGRYTEJZTEpqTlpweWNuS2daSE13L25udU9yejc2aU16MGRMdlhtRXdtRHV6WlEyQ05HdFFMRGVWUWRMVE5xTHc5VVZFQXhGMjR3T2ExYSszZW8ydnYzdGJ0MVJFUnJGaTRzTng5L3VqTk4yMzIvenR4SWdDanhveWhUYWRPMXVQRFJvMnllVTVDWEJ4VFhudk41bHFqMGNoL3AwNjFPUmE1WWtXcEFhR0lpSWpjdmhRRWlrTjQyeFFMdWJZUmdRYURnYnNIZHVmVHIzOEJZTjZTOVF6cDF3V0R3ZURRUG9xSWlNaU51M1R4SXZsbU02bkp5VURCbW5WRjYrQzlNbmx5aWZZckZ5OG1hdE1tdStldUhNVm1UN1dnSU80WlBaclozM3pENm9nSUJnNGJWcTUrL3ZiTEwrVnFCNUNSbG1hOXhzbnA4c281VFZ1MTR0aWhReHc3ZElqZWd3Ymg2ZVZsUGJkdjUwNnlNalBwTjNRb0FKdlhyZVBvZ1FNbDdyMXF5WkpTbjFzOG9Ddnl3aFVCMzVVeU16S1lObVVLOTR3ZVRWaDRlSW56UHY3K1pWNHZJaUlpZjI0S0FzVWhmTHl2cjJwd2tZRjlPdksvbVV2SXlNcm05N01YMmJYdkdPMWFPbllxallpSWlOeTRhVk9tMkJUUytHM2VQSDZiTncrQWQ2ZFBMM2RoRURjUEQ5emQzY3ZWdGsyblRxeGNzb1RJRlN2bzJMMDdWUUlDcm5wTjVNcVY1YnAzY1J0WHJ5NzFYT2VlUFcyQ3dLM3Ixd1BRcmtzWEFNWTgvYlIxZXZIRjgrZjU1RC8vb1Z2djNneTkvLzVyNmtQVndFQXlNMHYvbzJxVmdBQU1CZ1BPUmlQVmdvS0FndW5Ydm41K3VMaTZsbWlmbnBwcXM5WmhVbUppaVRZV0tMRWVZbm9wSXlGRlJFVGs5cVlnVUJ6Q2RrVGd0UWVCbnU1dURPbmZoVG1MQ3FiTy9MSjRyWUpBRVJHUlc5Q1RMNzFFdnRuTWtYMzdpSmcvbnlIMzNrdWo1czJ0NTBzckRITGw4VDZEQjVkN2RGOUdlanFKbHk1aHNWaFl1WGd4OXovODhGV3ZlWGY2OUhMZEd3cUN1NC9lZW92bWJkcnc0Qk5QWExYOW1aTW4rZjNFQ1FBOFBBdldTVFlZRE5iWkRNY0xpNXMwYXQ3Y1pvUmhlWncrZVpMcEgzeFE2dm54RXlmaTQrZEhZdUhhaXdBTFo4OG1NVDZlNXlkTktqR2pZblZFQktzaklzcDhacjdKWkhjOXdXdnR1NGlJaU56NkZBU0tROXhvRUFnd2ZGQVBmbG04RHJQRnd0YWRCemtiRTBlZFd0VWQxVVVSRVJGeGdLSlJhQnNLUjl6NVZhbENVSzFhTm0xYWRlaEFoMjdkU3IzSDF4OS9mRTNQUEx4dkh4YUxCUzhmSDNadjIwYmZ3WU1KcU82NHp3anVIZ1dmWTNLeXk3Zk84Y3JGaTIzMjQrUGliTllIM0w5N053YURBWXZaZk5XS3h3MmJOQUhBVXJnK1lVaURCa3o2NktOUzI3dTV1eE5ZdmJwMU9uYmNoUXNjUFhDQWZrT0hsZ2dCL2Z6OUdUQnNHTzI3WGw1N09TMDFsZmsvL2toaVFnSXJGeS9HdjJwVldyWnJ4OTJqUmpIenl5L3AyTDA3YlR0M1ptOVVGRnNqSTh2MWVvaUlpTWp0UTBHZ09JUWpnc0NhTlFMbzFyRWxHN2J0QldEK2I1RTg4L2g5RHVtZmlJaUlPSTdaYk9iUXZuMEFXQ3dXOG5KemJhYWxWcWxhMVJwd09jTE9yVnR4Y25MaXI0OC96bGNmZmNTYXBVdjV5ME1QT2V6K1JhUDZzc3FZa2x2azVOR2pIRDE0ME9iWXRzaEl1MU9Sdjd1aUFJYzlSU01YczdPeWNQZnd3TW5KQ1lQQlFGcEtTcWw5clYyM0xydTJiY05pc2JCc3dRSzh2TDNwMGErZlRUc25KeWRlZWZmZEV0ZjcrUHJ5MEpOUHNuak9ITFp2M01pa0R6K2tRN2R1NU9YbTBxaFpNMzZkTllzaisvZnp3R09QMmEyR0xDSWlJcmMzQllIaUVNV3JCcWRuWGw4UUNIRGYwRHVzUWVDeU5kc1lNM293UGw2ZU45dy9FUkVSY1p3aisvZGp6czhIWU5tQ0JXeU5qR1RNMDAvajZ1WUd3THJseTFtM2ZMbERucFVZSDgvSkkwZG8wTGd4WWVIaGhEZHZ6dTV0MitnM2RPaFYxd29zVDhHUTRKQVFXclZ2ajR1cksrbUZSVU5LazUrZno0SlpzM0J6ZDZkZVdKaTFPRWpQQVFOb1Z6anE3dGpCZ3l5Wk81ZStRNGJRc24zN2NuNlZrSnlZaUgvVnFnQkU3OXpKdkJrejdMWjdkL3AwUWhvMFlNT3FWU3lkUDU4RGUvYnd3S09QNGxac3ZVV3oyY3kveG8wcjEzTmZHVCsreExFOVVWSFdxc2NBejd6NktyWHExQ24zMXlJaUlpSzNMZ1dCNGhDdXJpNjR1cnFRbTV0bi9jL1YxZVdhNzlPaWFTZ042Z2R6L05RNXNuTnlpVmkxbFpIRCtsUkFqMFZFUk9SNmJWbS9ub1pObWhDOWN5Y2R1blZqYTJRazMwMmJ4cGlubmdJS3F1MjJMbU0wMmF5dnZ5NzNzOVl2WDQ3RllxSHpIWGNBMEh2UUlBN3YyOGVxSlV1dU9pcXdQQVZEMm5YcFFxdjI3ZkgxOXljNUlRR0x4VkppaW0yUnFFMmJpTDF3Z1NIMzNtdWRtZ3NGbyt4OGZIMEIyTGhxVmNGOU8zZStwdW5MNTA2ZnBuN0RoamJIaXE5enVIM2pSbXM0MktocFU0d3VMcXhmc1lJV2JkdlN1bU5ITEJZTG43L3pEbDE2OWFKZGx5Nk1HalBHN25OeXNyTlp2bkFodVRrNTlCd3dnRFVSRWRRSkNhRmJuOUkvYjVXbk9JdUlpSWpjSGhRRWlzTjRlM3FRbUpzSFFFWm05blVGZ1FhRGdmdUczc0hrejJZQ3NDQmlBL2NON1lXenN4YXJGaEVSdVJYRUZxNUo5NWVISHlaNjUwNENxMWZuMFdlZTRidlBQeWV1c1BKczlhQ2dNcWVWbGpjSVRFNUtZc2ZtelZRTkRLUnBxMVlBaElTRjBiQkpFM1p1MlVMM3ZuMnBHUnhjNnZWWEZneVpPSFlzMVdyVTRJVzMzaXJSTnFCYU5STGk0a2hKU3JLT3pMdFNjTDE2MUFrSm9YdS9mdnp5d3c5MjJ4eU1qc2JiMTVmRWhBUVNpNjBiZUNVM056ZnFob1lDY09IY09aSVNFdWczZEtoTm0rS1ZmTk5TVXk5dnA2UmdOQm94NWVYUnRuTm5BR0xPbnVYYzZkTWtKU1JnTUJobzA2bFRpWHZ0M2JHRHJldlhZektaR1AzNDR6UnIzUnAzRHcrV3pwOVAxT2JOOUIwOG1OQkdqVW9OUWtWRVJPVDJweUJRSE1iSDI1UEU1SUlQcVdtWldWVHg5N211Ky9UcDNwYnBQeXdrS1NXZGk1Y1MyYkIxTDcyNnRYRmtWMFZFUk9RNkxWK3dBRzlmWCtvM2FHQTlGbFNyRmkvKzMvL2g3T3dNT0c1cThPS2ZmOFprTXRIdnJydHNLdGplT1h3NG4wK2V6SUpaczNqaXhSY2RFbHhWcTFHRG93Y09FSGZoUXBsQjRJUGp4cFZaVFRlamNIcngxUXFpMUtoVmkrY0tLL1ZHcmx5Smk0c0x6VnEzdG1sanI1SnZVa0lDWDMveUNjN096bmg0ZXZMcnJGbFVxMUdEblZ1MkFOQ2tSUXNTNHVLSXZYQ0IySmdZWXM2ZTVmVEprNlFrSmVIaTRrS2JUcDNvTTNpd2RaVGZIUU1HRUJJV3hySUZDL2p5d3cveDl2R2hibWdvMVlLQzhQSDF4YzNOalJxMWExT3ZNTFFVRVJHUjI1dUNRSEVZcjJJRlF6TFNyMytkUUJjWEkzZmYyWjN2ZjE0R3dJeGZWdEN6YTJ1YzlOZHBFUkdSU21YS3krTlFkRFE5Qnd3b0ViNFZoWURnbUtuQiszZnZadi91M1FUWHEwZmJLMGEzQlllRTBMWnpaM1p1MmNMbXRXdkxuTlphWHJYcjFnWGczSmt6TkdyV3JOUjJmdjcrWmQ3bldUdmhuWlhGd3BLNWN6bDI2QkNOVzdRQTRNVGh3K3pldG8ydXZYcFppNWI0K1BvU0VoYkd1SmRlS25hcEJZdkZ3dnV2djA1MlZoYVBQL3NzR2VucGZQZjU1OWJBc0dad01NRWhJVVN1V01GdjgrYmg1T1JFdGFBZ3dwczNwMkhqeGpSdTBjSzZqbU54OWNMQ0dQdjg4MXlLamVYZzNyMmNPbmFNdlZGUnBDUWxZYkZZR1BmaWkyVit6U0lpSW5MN1VCQW9EdU5UdkhKd09hcnVsV1hFNEo3TVdiU0dyS3hjVHA2T1lVdlVmcnAxYkhHalhSUVJFWkViWUhSeElUZ2toTTQ5ZTViWjdrYW5CaWZHeC9QTER6L2c1T1RFdlE4K2FIZkUzK0FSSXpnVUhVM0V2SG1FaElWUnUxNjk4bjBScGFnWEZnYkFxYU5IWWRBZzYvRjhrd21EazFPWm93Q0xXQ3dXTWxKVENXdmMyTzY1K1RObmN1elFJYnIxNmNQZ0VTTUFxRm1uRHZWQ1ErblJ2NysxK25LMW9DRDYzWFdYOWRxSWVmTTRkL28wWXlaTVlNQ3dZUVRYcTBkZzRmcURUNzcwRXNzWExTSTNKNGZobzBjRDBMVlBIOExDdy9uMDdiZUpqWWtoTmlhRzdSczIyUFRuNytQRzBheDFhemF1WHMzaU9YTksvWnBlZnZ0dHJSRW9JaUx5QjZJZ1VCekcyK3R5dGJxMEd4Z1JDT0RyNDhYd2dUMzRhY0ZxQUdiOHNweXVIWnByelJvUkVaRktObXprU0tvRUJKQlV4dnAzbVptWk51dmJYWXVNdERTKytmUlRzakl6R2ZxWHY1UmFyZGJiMTVkN1JvOW01bGRmOGQyMGFZeWZPTEhVS2IxbHNWZ3NaR1ZtRWxpOU9sVURBemw1OUNqWldWbTRleFQ4Z2ZQM0V5ZjQ2ZXV2ZVhEY3VLdE9qMTIzYkJuTEZpeWdmc09HRExudlB1cUVoRmlmTVcvR0RLSTJiYUpyNzk3Y1BYS2s5UnBQTHkvR3Z2QUN5eFlzWVBQYXRmenI3YmZaRmhsSjVNcVYxalVPYXdZSHMySFZLdVo4OXgyakgzc01nTDFSVVRSczJwU0E2dFh4OXZHaDg1QWhCTldxQllEUmFMUUdvNzBIRGFKZDRUcUNBQ25KeVh6MTBVY2wrdjdDbTIvYTdPL2N1cFcxUzVjcUJCUVJFZm1EVVJBb0R1UGo1V25kVHMrNHNSR0JBSCs1dXpmekl5TEp5YzNqeVBHelJPMDVUTWMyVFc3NHZpSWlJbkw5Z2d2RHJiSnMzN0NoeEFpMDhraExTZUYvbjM3S3BkaFkyblRxUkk5Ky9jcHMzN0o5ZTQ0Zk9jSzJ5RWltZi9BQmp6N3pqSFdrWEhGbXM1bVVwQ1FBc2pJeldiNXdJZkd4c2NUSHhYRXBOcGI2RFJydzZEUFAwTEo5ZTlZdFc4YU96WnZwM3JjdkFBbVhMcEdXbW9xcnErdFYrOStqZjM4TVRrNnNqWWhnNnVUSnRPblVpVHVIRDJmRm9rWHMyTHlaTHIxNk1XelVxQkxYbWZMeTJMNWhBdzBhTjhiTHArUWF5MjA2ZFNJL1A1LzVNMmR5OGZ4NXF0ZXN5Wnp2dnFOdWFDaVBQUFVVWjA2ZDRzaUJBeno5eWl2NFY2bGljNjIzancvVmdvS3MrMFlYKzhYY2lyY3B1azVFUkVUK2VCUUVpc040RjU4YW5KRjl3L2VyNHUvRDBBRmRtYmRrUFFBL3pGMUdoOWFOTlNwUVJFVGtGdGRyNEVBR0ZVNTl0V2ZpMkxFbGpzV2NQY3YzMDZhUm5KaEk0eFl0dVAvaGg4djFyR0VqUjVJUUY4Znh3NGY1L0oxM0dEWnFGSzA3ZG1UWmdnV2NPWG1TNU1SRWtoTVRNWnZOQUtTbnBiRW1JZ0luSnllcUJnWVMxcWdSVFZxMkJLQnp6NTVzV0xXS05VdVgwcVpqUjd4OGZMaDQvanpPUmlQVnJ3aks3REVhamZRYU9KQjJYYm9RTVc4ZXU3WnVaYy8yN1pqTlpqcjM3TW53Qng2d2U5MjY1Y3ZKeXN5azk1MTNGaHdvL0t4ak5wdXRVNUxiZCsxS2FLTkdWQTBNNU1LNWM1aE1KdXJXcjQrcm14dC9mZnh4UHA4OG1ablRwL1BFQ3kvZ2JOUkhmQkVSRWJGUG54TEVZYnk4aXhVTHliaXhxY0ZGUmc3dnc2SmxHOGt6NVhQZzhPL3NQWENjMXMwYk91VGVJaUlpNGpoYkl5T3QyekhuenRuczIzUCt6Qm0yUmtiU3VFVUxUaDA5eXR3ZmZpRGZaS0oxaHc3Yy84Z2o1VnFURDhEWmFPU2hKNS9rKzJuVE9INzRNTE8vK1lhMDFGUXkwdEk0ZGV3WWZ2NytoSVdIRTFDOU90VnExQ0N3Umczck5PQXJuMUVsSUlBZS9mcXhidGt5dnY3a0UrNGVPWktEZS9kU3UyN2Rhd3JYZkh4OUdmbklJM1RzM3AxNVAvN0lwWXNYT1hYOE9LZU9IYU4rUTl2UE1mRnhjYXhmdnB6R0xWcFkxeWtzR28yM1llVkt3cHMzdHdhREFMOGZQODZxSlVzQWFOS3FGVkF3ZGZqTzRjTlpNbmN1KzNmdnRsbWZjZkdjT1dXdUFWakVYamdySWlJaWZ6d0tBc1ZoaWs4TlRuTlFFRml0cWorRCtuWmgwZktOQUh3L1o3bUNRQkVSa1Z2UXJ6Tm5XcmVQSGpqQTBRTUh5bXgvWlA5K2p1emZ6NWdKRXdnTkQ4ZkwyNXN1ZDl4QjcwR0Rybm4wdjZ1YkcyTW1UQ0JpM2p6T256bER0ejU5eU0zSllkaW9VYmlVWTBwdmNRT0hEZVBTeFlzYzJMT0gvL2YrK3dCWExZNVNtdm9ORy9Mc2E2K3hadWxTMWk1ZHl2UVBQbURrSTQvUXBsZ1ZaUDhxVmVnN1pBZ3QyN2UzSG12YnVUTmIxcTBqWXY1OEl1YlBMM0ZmZzhGQTU1NDlDU2tNRGdHNjkrMUxyVHAxQ0FzUHQybDdvMnNFaW9pSXlCK0xna0J4R0cvUDRsV0RIUk1FQWp4d1QxOStXN1daL0h3emUvWWZZLytoVXpSdlV0OWg5eGNSRVpFYlYxVFk0bnE5K05aYnVMcTVYZmYxenM3TzNIWC8vZGJwdEI2ZW5sZS95QTRuSnljZWZPSUpkbTdad3FIb2FBS3JWN2U3Vm1HOXNERHJkT015KzJVMDB2K3V1MmplcGcyUksxZlNvbTFibS9OR0Z4ZjZEQjVzYzh6SDE1Y1gzbnFMbURObnlNbkpzVzF2TkZLMVdqWDgvUDF0amhzTWhoSWg0TGdYWDZScVlDQyt4ZHBXQ1F4ay9NU0oxalVCVzNYb1FOMzY5VXVzRWRpMVZ5OGFOMjkrMWE5UFJFUkViaThHVThaSlMyVjNRdjRZZGtZZjVZVkpVd0hvMExvSlUxNS93bUgzbnZMNUxKYXUyUVpBeHpaTmVQYzF4OTFiUk9SMjhlenJuN05uL3pIV3p2K2tzcnNpSWlJaUlpSzNvZkl0dmlKU0RyWWpBbSs4YW5CeEQ0em9oMVBoTktIdHV3OFJmZUNFUSs4dklpSWlJaUlpSXZKSHB5QlFITWJiKy9JVW5JeDB4MDBOQnFoVHF6cjllbDVlTzJmNmpFVllMQnJNS2lJaUlpSWlJaUpTWGdvQ3hXRjh2Tnl0MjJrT1hDT3d5Q01QRE1iRjZBekF3YU8vczJGcnRNT2ZJU0lpSWlJaUlpTHlSNlVnVUJ6R3EvalVZQWRWRFM0dXFIcFY3aGw4dVdyZlZ6TVhZekpkZlpGdUVSRVJFUkVSRVJGUkVDZ081T3pzaEtkN1FiVy92RHdUdWJsNURuL0dYKy90ajVkbndjakRjekdYaUZpOTJlSFBFQkVSRVJFUkVSSDVJekpXZGdma2o4WGIyNFBNN0J3QTBqT3pxT3JxNHRENysvcDRNZnJlL253MVl6RUEzLzI4alA0OU8rTGg0ZXJRNTRpSWlOeU9rbExTbVRWL0padWo5bk1oTmtIcjZVcWxlM2prSUI0YWVXZGxkME5FUkVRS0tRZ1VoeXFZSHB3TVFGcDZKbFg5ZlIzK2pIdUgzTUdDM3pad0tUR1pwT1EwNWl4ZXcwUDM2d09taUlqOHVXM1lHczBIWDh3bUw4OUVrMGIxNk5heE9WNGVIbGUvVUtRQ3RXb2VWdGxkRUJFUmtXSVVCSXBEMlZRT3JvQjFBZ0hjWEYxNCtJSEJ2RGQxRmdBL0wxek4zUU83VThYUHUwS2VKeUlpY3F2YnNEV2ExNmY4ajE1ZFcvUE1QLzZDdjYvK255Z2lJaUlpSldtTlFIRW9INi9MSXcvU0tpZ0lCTGl6ZHdkQzZnUUJrSldWeTR5NXl5cnNXU0lpSXJleXBKUjBQdngvUDlPcmEydmVlT0VSaFlBaUlpSWlVaW9GZ2VKUVBsNlhSd1NtWjJSWDJIT2NuSno0eDROM1cvY1hMZC9FbWZPeEZmWThFUkdSVzlXcytTdkp6YzNqbVgvOHBiSzdJaUlpSWlLM09BV0I0bERleFVZRXBsZmdpRUNBenUyYTBySlp3Ym96K2ZsbVB2M3FGeTJLTGlJaWZ6cWJvL2JUcEZFOWpRUVVFUkVSa2F0U0VDZ09aUk1FWmxac0VHZ3dHSGg2ekFpY0RBWUFka1lmWmYzbVBSWDZUQkVSa1Z2TmhkZ0VRa05xVlhZM1JFUkVST1Eyb0NCUUhLcDRFSmlSbmxuaHoydFFQNWhoZzdwYjk2ZCsreXVaMlRrVi9sd1JFWkZiaGNWaVVYVmdFUkVSRVNrWEJZSGlVTjdlTjI5RVlKRXhEd3l4Vmd5T1QweGh4cy9MYjhwelJVUkVSRVJFUkVSdUp3b0N4YUc4UFc5TzFXQ2JaM3A1TVBhaFlkYjl1VXZXOHZ2Wml6ZmwyU0lpSWlJaUlpSWl0d3NGZ2VKUVB0Nlhxd2FuM1lTcHdVVUczTkdCRmswdkZ3NzU1RXNWRGhFUkVSRVJFUkVSS1U1Qm9EaFU4VFVDYjJZUWFEQVllUFlmZjhISnFlQmJlcytCWTZ6WnVPdW1QVjlFUkVSRVJFUkU1RmFuSUZBY3l0Zkh5N3FkbXBaeFU1OWR2MjVON2h0NmgzVi8ycmNMeU1qS3ZxbDlFQkVSRVJFUkVSRzVWU2tJRklleUNRSlRiMjRRQ1BEUXFFRUVWdlVESURFNWxlOW1MNzNwZlJBUkVSRVJFUkVSdVJVcENCU0hjbk4xd2MzVkJZRE03Qnp5VFBrMzlmbWU3bTZNZTNpNGRYLytrdlVjUEhMcXB2WkJSRVJFUkVSRVJPUldwQ0JRSE03UDkvS293TFQwbXo4cXNIZTNOclJyMlFnQXM4WEM1TTlta1oyVGU5UDdJU0lpSWlJaUlpSnlLMUVRS0E3bjYrTnQzVTVOdTNrRlE0b1lEQVplZVBJQlBEeGNBVGdiRThmL1p2MTIwL3NoSWlJaUlpSWlJbklyVVJBb0R1ZnI3V25kcm94MUFnR0NxbGZseVlmdnNlN1BXN0tlNkFNbktxVXZJaUlpSWlJaUlpSzNBZ1dCNG5DK3hhWUdwNlNuVjFvL2h2VHJRb2ZXVFFDd1dDeE0vbndtV1ZtYUlpd2lJaUlpSWlJaWYwNEtBc1hoL0h3dWp3aE1xYVFSZ1ZBd1JmakY4YVB3OG5RSDRFSnNBdE5uTEtpMC9vaUlpSWlJaUlpSVZDWUZnZUp3ZnBXOFJtQngxUUw4ZWVyUkVkYjloY3Myc1RQNmFDWDJTRVJFUkVSRVJFU2tjaWdJRklmejliazhOVGcxcmZKR0JCWVoyS3NqWGRvM3MrNVArWHdtR1puWmxkZ2pFUkVSRVJFUkVaR2JUMEdnT0Z6eE5RSnZoU0RRWUREdy9MaFIrSGdWVEZtT2kwOW0ycmZ6SzdsWElpSWlJaUlpSWlJM2w0SkFjYmppVllOVGJvRWdFQ0NnaWkvUC9PTSs2MzdFNm0xczNCWmRpVDBTRVJFUkVSRVJFYm01RkFTS3cva1ZueHFjZm1zRWdRQjl1cmVsUjZkVzF2M0puODNrUW14Q0pmWklSRVJFUkVSRVJPVG1VUkFvRG1lelJtQnE1UllMS2M1Z01QRGN1UHNKck9vSFFFWm1ObTkrOEMxNWVhWks3cG1JaUlpSWlJaUlTTVZURUNnTzUrZGJ2R3J3clRNaUVNRGYxNXZYbjNzSUo2ZUNiLzBqeDgveXhmY0xLcmxYSWlJaUlpSWlJaUlWVDBHZ09KeW5oeHVHS0hkL0FBQWdBRWxFUVZUT3pnWGZXcWxwR1pndGxrcnVrYTBXVGNONDlLOURyUHUvUm14ZzNhYmRsZGdqRVJFUkVSRVJFWkdLcHlCUUhNNWdNRmdMaHBndEZqSXlzeXE1UnlXTkd0Nlh6dTJhV3ZmZm0vb1Q1Mkl1VldLUFJFUkVSRVJFUkVRcWxvSkFxUkMrUHNXbUI5OUM2d1FXY1RJWStOZUV2MUU5MEIrQXpPd2NKcjMvTFRtNWVaWGNNeEVSRVJFUkVSR1JpcUVnVUNxRXIyK3hnaUczMkRxQlJYeDl2SGpqaFVlczA1aFAvSDZlcWQvTXIrUmVpWWlJaUlpSWlJaFVEQVdCVWlIOGlsY09UcjgxZzBDQXBvMUNHUHZnTU92KzRoV2JXUm01b3hKN0pDSWlJaUlpSWlKU01SUUVTb1VvV2lNUUlPVVdIUkZZNUw2NzdxQjdwNWJXL1ErLytKbmZ6MTZzeEI2SmlJaUlpSWlJaURpZWdrQ3BFRFlqQWxOdjdTRFFZREF3OGFuUjFLd1JBRUIyVGk3Lyt1OTBrbExTSzdsbklpSWlJaUlpSWlLT295QlFLb1NQelJxQnQxNnhrQ3Q1ZTNrdzZZVkhjSFYxQWVCaVhDS3Z2dk9WaW9lSWlJaUlpSWlJeUIrR2drQ3BFSDdGcXdhbjN4NGo2eHFGMWVGZlQvL1Z1bi93Nk85TStYd1dGb3VsRW5zbEluTHJNWmxNbkQ1eEFyUFpYT0tjeFdMaDkrUEh1UmdUNDlCbnBpUWxzWG50V3JLenNzZzNtZGkwZGkwbWs4bWh6NURyRXg4Ynk3RkRoeHo2NzVGdk1wWDUvOStNOUhUeWNuT3ZlaCtMeFVKK09mcGx5c3NqYXRNbXpwMCtmVTE5ek0zSktYZjc4a2hLU0NBcnMrdy9vT2JsNWw1VFA4MW1zOTJmMVJ0MTlNQUJFdUxpU2oxLzV0U3BVdDhuS2x0S2NqS2IxNjY5NGZ0czM3aVJDK2ZPMlQyWGs1M041clZyaWJ0d0FTajRIaXRMUmJ5ZWVxOFdFUkY3RkFSS2hmRHp1YnhHWVBJdFBqVzR1RjdkMnZEb1g0ZGE5OWRzM01YM1B5K3J4QjZKaU54NmpoMDh5TFFwVTFneWQyNkpjN0VYTHZERmUrK3haZDA2aHo0ek1UNmVoYk5uazU2YXl2bXpaMW0rWUFGVEowOG1LU0doUk50TEZ5K1crbDlSY0pPWmtWRjZ1OWhZaC9iOWoyNTFSQVJmZi93eDV2eDhoOTF6MjRZTnZQWDg4eVRHeDlzOS85Ynp6N05tNmRLcjN1ZlhXYk9ZTm1VS0tVbEpaYmJMenM1bThadzVMUHpwcDNML0FYRE4wcVc4Tm1GQ2llTzVPVG5sK3M5ZVFEbjVsVmVJWExteXpPZk8rL0ZIcG4vd0Fhbkp5ZVhxNTQ1Tm0zanp1ZWZzL3F4Y0tUWW1odmRmZjUzelo4NlUyYzZVbDhlUFgzN0pGKysvVDM0cC8rNUw1OC9uaS9mZUl6MDF0Vno5dkptV0wxakF3dG16MmJsMTZ3M2RaOTZNR1J6WnY5L3V1Y3lNREJiT25zM3BreWM1dkg4Ly81MDRrZWdkOWd2U1ZkVHJxZmRxRVJHeHgxalpIWkEvSm45ZkgrdDI4bTIyMXQ1ZlIvVGpYRXdjeTlkdUIrRDdPY3VvWGFzYS9YdTJyK1NlaVlqY0d2YnYzZzFBcXc0ZFNwejcvZmh4QUVJYk5YTG9NMTFjQ3BadU1PWG5VN2QrZmNaUG5NaVN1WE54ZG5hMmFXYzJtM24valRkS3ZjL0Q0OGZUcEdWTHRtL1l3TkpmZjdYYnhzbkppWGUrK01KeG5mK0RTMDFPeHRYTkRWYzNONGZkODhDZVBiaDdlRkExTVBDRzdoUGFzQ0U3TjIvbTA3ZmY1cUZ4NDZnYkdtcTNuYmVQRDNjTUdNREcxYXVKdTNpUkdqVnJYdmN6N1lXRDl2VHMzNThoOTkxWFpwdTgzTndTbzZsNjlPdkgzcWdvMXE5WVFiK2hRMHRjNCtGNStZK3hwcnc4VmtkRTRPZnZqeWt2ajBzWEM0cWgrVmV0aW91cmE4bm41ZVZ4S1RiMnFxTXQ5Ky9aUTA1Mk5yMEdEaXp4TXdpUWtaYkc3OGVQRXhZZWpxKy9mNm4zaVkrTlpjdjY5V1UrNjFyZGRmLzliTis0c2N3MmdkV3JBd1hoMnRWR2pIYnMzaDJBQlQvOVpEYzBXL3JycnlYZVM5NmRQaDJEMCtYeEZvMmFOcVZCa3liTS9Pb3JqaDgrek4walIySXNmRThEeDcyZVY5Sjd0WWlJMktNZ1VDcUVYN0UxQWxOdXN5RFFZRER3L0xoUlhJaExJUHJBQ1FEZSszd1dRZFdxMHFLSi9WOGdSRVQrTEV3bUV3ZjI3Q0d3UmczcWhZWnlLRHJhWnFUSG5xZ29BT0l1WENoMTZsM1gzcjJ0MjZzaklsaXhjR0c1bi8vUm0yL2E3UDkzNGtRQVJvMFpRNXRPbmF6SGg0MGFaZk9jaExnNHByejJtczIxUnFPUi8wNmRhbk1zY3NXS1VuL3BGUHRTa3BQeDhmVjEyUDB5MHRNNWVmUW92UVlPdk9GN3RlN1lFYjhxVmZoKzJqU21mL2doanp6MUZGOTk5RkdaMTN3NGFaTGQ0L2MrK0tBMUZMcWE4T2JOYWRlNWM2bm5aMzM5ZGJudU0vZjc3OWxieWlpeWphdFhzM0gxNmhMSDM1MCszYnE5YnZseWtoTVRBV3hDbDhmKytVOGFObWxTcmo0VVZ6UnRlVnRrSk01R0k2MDZkTENaeWx3VVF1N2F0ZzJ6MlV5alpzM3NqZ1F6R28zNCtQbVJsSmhvOTJ1NEVYZmRmei96WnN3b1Y5dTBsSlNydGkzNk54ODRiQmk5Nzd6VDV0emJMNzlNNzBHRDZITEhIU1d1Y3pJWUFMQ1l6VGc1T2ZIQW80OWl6cy9uOXhNbnlNL1B4K2ppNHZEWHN6aTlWNHVJU0drVUJFcUZxT0pmYkVSZzZ1MFZCQUs0R0ozNXY1Y2U1Y21YUCtUOGhYanlUUG04T3ZscnByMzdQTFdEQWlxN2V5SWlsV2JmenAxa1pXWmFSeUp0WHJlT293Y09sR2kzYXNtU1V1OVIvSmUrSWk5YzhVdmpsVEl6TXBnMlpRcjNqQjVOV0hoNGlmTSsxekJLUmh3ckxUbVo3T3hzSm80ZGUxM1hEN24zWG5vT0dHRGQzN0ZwRXhhTGhYWmR1NWE1Rmw1YVNrcXA1d09yVjhmZHd3T0ErZzBiTXZiNTUxbTNmRG4xUWtQNXkwTVBBUVZycnJtNHVGQXpPQmlBaEV1WE1Kdk5WS3RSdys0OVF4bzA0T0w1ODZRVlRzMHNtclo4N05BaGE1dWljSzFhalJwMlIyRVZLUjRFWGp4L25wTkhqMXIzejUwK2JRMW11dmZyUjZzT0hjZzNtWWk5Y0lGYWRlcVV1RmZDcFVzWURJWVNveWN2eHNTd1p1bFN1dlRxeGZBSEhnQmd6bmZmOGZ1SkU5U3RYOS9hcm1pVUlHQU5pcElURTIyT1Z3c0tBbURTczgvYVBHUEtxNi9hN0JlRmtGR2JOZ0VRTVc4ZUVmUG1sZWh6Y0wxNlBQM0tLelJzMHNRbXVMeFdFOGVPcFZxTkdyencxbHNsenJWbzI1WjcvdnBYbTJQNUpoUHhjWEhVcUZYTGVpdytOaFp2SHgvY2k0MmtCSmo2N3J2V05mdE1lWG1sVHNrMTVlV1ZXQ3Z5MHNXTFpHWVVMSTJUa3B4c2ZTMzdEUjFLUm5vNnFjbkpWQXNLY3ZqcldaemVxMFZFcERRS0FxVkNlSHE0WVRRNllUS1pTVW5Md0Z6NDE5RGJpYStQRisvOGV5empKMzVFV2tZbXFXa1p2UEtmLzhmbjd6NkxqNWZuMVc4Z0l2SUh0TFZ3R2wrN0xsMEFHUFAwMDlZMTFTNmVQODhuLy9rUDNYcjNadWo5OTEvVGZhc0dCcEpaUnBHRUtnRUJHQXdHbkkxR2F5aVJjT2tTdm41K2RxYzRwcWVtMmdZY2hhT2lpck5nRzRJQXBOOG1CYTV1RmJrNU9XUm5aMU90UmczQ216ZS9ybnZVcmxmUHVtMnhXTmdhR1VsNHMyWjRlSHJ5M2hVamc0cUwyclRKR3BCY3FXaGFZWkdhd2NFODhPaWpBTFR2MmhXQU5SRVJWQTBNNUs3Qzc5WHZwazdsN0tsVC9IdktsRkkvcy93NGZUcjdkdTJ5T2ZiMXh4OWJ0NjhuMURwNTlDZ0xaOCsyN2g4OWNNQWEyUHozODg4eDFxL1A0amx6Mkw1eEkwKys5SkkxdUlTQzZaVmZUSm5DaGZQbmVYN1NKS29FRlB5eE1qY25oNSsrK29wcTFhc3o1TjU3Z1lMcDFudWlvaGovMGt1NHVidGI3MkZ2ZXVaUC8vdWZ6WDd4cjZ0bWNEQXQycld6T2I5djUwNXIwWXlqQnc4U0d4TkR5M2J0cU4rd1lZbDdML25sRjV5TkZmOHJpTkhGQlM5dmIvSk5KazRjT2NLKzNidlp2MnNYSnBPSjU5OThFLzhxVmJCWUxQd3lZd1lKY1hHRWhZZlR2RzFibXJkcGc1ZTN0M1ZFSHhTRXFwKzkvYmJkNTJ4WXRZb05xMWFWMm85VlM1YllEZHVLWHRPS2VqMzFYaTBpSXFWUkVDZ1Z3bUF3VU1YWGwwdUp5VmdzRmxMVE0vSDM5Yjc2aGJlWU9yV3E4Mzh2UDhvTGIwN0ZaREp6SmlhTzE5LzloaW12UFlHTGkzNThST1RQNWN6SmsveCtvbURKaEtJcGF3YURBVVBoTDh6SEMwZEdOV3JlL0pyLytIUDY1RW1tZi9CQnFlZkhUNXlJajU4ZmlaY3VXWTh0bkQyYnhQaDRucDgweWRxSElxc2pJbGdkRVZIbU0vTk5KcnNoeU8zMmg2dktsRkpZc0tKUnMyYldRTzFHUk8vY1NXSjhQQzNidGNQZHc0TXhWNnkzdDJuMWFpNmVQMDlLY2pLZVhsN2s1dWJ5NE5peE51dXhBUVRYcmN2Sm8wZFp1WGd4OXozNElBR0ZhOElWT1hIa0NBbVhMbkhuUGZjQUJXSEUwUU1INk5hblQ1bi8vaVArOWpmcjF6bi94eDg1dkg4L3IweWVmRU5mYzZlZVBhM2g1R3NUSm5ESHdJSDBHeklFd0xxT1hMK2hROW0vYXhjei90Ly80NWxYWDdVR2VaRXJWbkRtMUNudUhqWEtHZ0pDUWJnWWUrRUNGb3VGVjU5KzJ1WjVueFlHV2krOCthWTFxQ21hOW56dTlHaytlL3R0eHIzNElpRU5HckExTXBKZlo4NjB1VDZvZG0zNkRoNXNjK3pTeFl2VzRHcnQwcVc0dXJreGZQUm92THhMZnZiNzdaZGZNTm9Kcm1MT25yM3FhMlZ2UktROXo3NytPbnVpb3ZoKzJqU09IejVNYms0T1RrNU9OR3JXalBaZHUrTGpVekJ6eFdBd01QcXh4OWdURmNXZWJkdVkvK09QTEpnMWl3YU5HM1B2Z3c5U3UyNWRvR0RFM2JXR3ZIbDVlYno2MUZNTXV1Y2VlbDB4cGJpNGluZzk5VjR0SWlKbFVaSWhGY2JQejV0TGlRVy9JQ1NucE4rV1FTQkFxMllOZUg3Y0tONzliQllBZS9ZZjQ2MFB2K2VONXgvQmFOUUhFQkg1ODFpNWVMSE5mbnhjbk0yYVUvdDM3OFpnTUdBeG0yMm1TOXBUTklXeWFQMnNrQVlObUZURzJtMXU3dTRFVnEvT3haZ1lvR0JkcTZNSER0QnY2TkFTdjFqNitmc3pZTmd3YTdnQ2tKYWF5dndmZnlReElZR1ZpeGZqWDdVcUxkdTE0KzVSbzVqNTVaZDA3TjZkdHAwN3N6Y3FpcTJSa2VWN1FZVFV3bXE4Zmc2WTdtYzJtMW01YUpGMTM5blptZkJtemF6N0ZvdUZlVC84UUhpTEZtemZzSUZHelpxeFovdDJuSTFHdSt2ZHBSdzh5Sm1USi9uNFAvOWgrT2pSTm12MnJWMjZsQ29CQVRSdjB3YUFEYXRYazUrZlQrVEtsWGFyOW82Zk9KRzZvYUY0ZW5tQmx4ZjVKcE8xMklKZmxTb2wycGUyZnA4OXpzN09Ob1VVbkoyZGNYVnpJenNyaTR4aW81NEczWHN2c1RFeDVPWGxZVEtadUJRYnk0cEZpMmpUcVJPdE8zU3d0dlgwOHFKeGl4WTg4dlRUZlBQcHA0eDc4VVc4dkwxNS80MDNHUFAwMDFRTkRDeXpTTU9OT0JRZGJWM2YwVjVvQlFYL3p2YUN3RS8rODUrcjNyKzhZVnhRN2RyRUwxbkNvZWhvUWhvMG9HVzdkclJzMXc1dk8ydFoxZ3dPcG1ad01IY09IODd4dzRlSjJyaVIvWHYyY1BmSWtUWUZjSEp6Y25qam4vOHMxL1BmK2VJTDY5ZVlsNWRuUFo2V2trSysyWXkvbmU4WmU2NzM5ZFI3dFlpSWxFVkJvRlNZNGdWRGtsUFRnS0RLNjh3TnVyTjNKODdIWE9MSGVRVy9IR3pjRnMwN244N2czLzk4VUgrTkZKRS9oWk5IajNMMDRFR2JZOXNpSSsyR0p0OWRzYWk3UFVXLzBHZG5aZUh1NFlHVGt4TUdnNEcwbEJTNzdUMDhQYWxkdHk2N3RtM0RZckd3Yk1FQ3ZMeTk2ZEd2bjAwN0p5Y25Ybm4zM1JMWCsvajY4dENUVDFxbldFNzY4RU02ZE90R1htNHVqWm8xNDlkWnN6aXlmejhQUFBaWW1XdTdpYTIwdERRQWpoODVRbnJoZG5rWmpVWUdEaDl1M2QrK2NTT1hZbU5MYlgvMDRFRlNrcE5wM3JvMTJ6ZHNvR3BnSUxYcTFHRmJaS1RkSUxCTnAwNEUxcWpCOTFPbk11ZmJiMGxMU2FIWHdJSDhmdnc0eHc0ZG90L1FvVGc1T1pHZW1zcldkZXNJYjliTXBvZ0J3TjRkT3pnVUhZMXJzYW0wQUlmMjdTTTdPeHNvbVBib1Y2V0tUUmpUcUZrejJsNXhyK0ptZi9OTjJTOE84T1ZISDNIZXpocUlhNjRZUGJWNzJ6WjJiOXRtM1gvcC8vNlBnT3JWcVZvNFFqQ2dlblZyTVplcWdZSFdVWUFWd2NQVGswWk5tOUo3MENDU0VoSnNSaWtXTVp2TnBVNE5EbS9ldk1UUE5CUk12ejJ5ZjMrNSs3RnUyVElDcWxlbmErL2UrUHI1a1p1VHc0N05tOHQxYmEwNmRmQVBDT0RBbmowQWRPelJveUFBTHV6N0s1TW5XOFBmcVpNbjA2NXJWenIzN0FrVWpPUXJDbGtOQmdNdUxpNDJGWmkzckZ2SG1xVkxtZkR2ZjVkcmRPUDF2SjU2cnhZUmthdFJFQ2dWcG9wZnNZSWh5YmYvT2g1alJnOGhOVDJMUmNzM0FyQm00eTVjWFZ4NDhha0hiTmFSRVJINW84blB6MmZCckZtNHVidFRMeXpNdW41Wnp3RURhRmM0a3VQWXdZTXNtVHVYdmtPRzBMSjkrM0xmT3preEVmK3FWWUdDYWFHbFZmQjhkL3AwUWhvMFlNT3FWU3lkUDU4RGUvYnd3S09QMnF4MVpqYWIrZGU0Y2VWNjdpdmp4NWM0dGljcXlscEpFK0NaVjE4dDkxVEVQeXVMMlF6WXJtdFhYajYrdnRZZ01DMGxoYVh6NXhQZXZIbXBnYy9tdFd2eDl2R2hZZE9tMW1OdE8zY21ZdDQ4RXVQalN4VExBS2dURXNKVHI3ekMvQjkvcEUzSGpwak5aaGI4OUJNQUxvWFRicGYrK2l2WjJka01IRDZjOU5SVUxwNC96eDJGRll0M2JkMkt1NGNITldyV3RMbnYxdlhyQzBaVVdTeDg5ZEZIQk5XdXpZTlBQR0VkMlZjOUtLaEVxRmpjMVlMQXpJd01ldlR0YXkxNFVpUXJNNVAwdExSU0M1b0ErRjR4T2pNbE1SRlQ0YWkwbE9SazYzVGppaERTb0FHUFB2TU04MmZPWk4vT25UejFyMzhSVUsyYTlYeCtmajZBM1JHQkFMNStmblpEM2IzRmZpN0x3NUhWWkp1MWJtME5BZ0crZU84OTZ4K0JVNUtTU0ZpMGlNZ1ZLNERMWDE4UmR3OFBzckt5clB2UnUzWlJOVERRWnAzSHNsenI2Nm4zYWhFUktROEZnVkpoL1AwdVQyRzRIU3NIWDhsZ01QRE1QKzRqTnplUFpXc0wvdksrYk8wMjNOMWNtUEQ0ZlNXbU80aUkvRkZFYmRwRTdJVUxETG4zWHV0MEx5Z0ljb3BHR20wc1hDeS9YZWZPSmRaaks4dTUwNmRMTElCZmZQcmY5bzBicmI5d05tcmFGS09MQyt0WHJLQkYyN2EwN3RnUmk4WEM1Kys4UTVkZXZXalhwUXVqeG95eCs1eWM3R3lXTDF4SWJrNE9QUWNNWUUxRUJIVkNRdWpXcDArcGZiTTMra1pzdGVuVXFjekFxelNUbm4zV0p1VGF0SFl0SnBPSnUwZU81RDA3UWVDRmMrYzR2RzhmdlFjTnNobUozNjVMRjVZdldNQ0tSWXRLL2JmM3IxS0ZNWVhyNUsxZnNjSzY5aG9VakRMY3VXVUxVRENGTVQwdGphVy8va3A0OCtZRVZxL083eWRPMEtocFU1di94OGVjUGN2eHc0Y0pEUS9ueE9IRDlPalhqMFUvLzh6UDMzekRBNDg5ZHMydlJaR1V3bW5XMnpkdVpOMnlaZlFiT3BTK2hXc0ZGdm50bDEvWXNHb1ZUNy95aW5YOXVxdjU3SjEzck50ZmxUR2xzN3hpWTJKWXQyeFppV1BGdGV2Y21haU5HL2wrMmpTZWV2bGw2eFJiYzJGd1ZkSEZRb3JlUTdaR1JoSno5aXg5QncrMk80Vzd5TVN4WTJuVHFWT3AzMFBGalh2eHhYS05DQVR3OHZFaHE3QjY4SmxUcDdoMDhTS0RSNHl3K1g1eTVPdXA5Mm9SRVNrUEJZRlNZZnlMalFoTVNjMm94SjQ0anBQQndJdmpSNUdUbDhmYWpRVlZBeGNzMjRpcnF3dFBQRFJNWWFDSS9DRUYxNnRIblpBUXV2ZnJ4eTgvL0dDM3pjSG9hTHg5ZlVsTVNDQ3gyRnBVVjNKemM2TnVhQ2hRRU80a0pTVFFiK2hRbXpiRnEwT21wYVplM2s1SndXZzBZc3JMbzIzaGVtOHhaODl5N3ZScGtoSVNNQmdNSlVLcFN4Y3ZzbmZIRHJhdVg0L0paR0wwNDQvVHJIVnIzRDA4V0RwL1BsR2JOOU4zOEdCQ0d6WFNlL2hObEZOWWFiaEkwMWF0OFBEMEpMQ1VZR0xwL1BrWWpVYTY5T3BsYzl6VHk0c08zYnV6WmQwNk92WG9ZYmVxS2hTc0wzamgzRG1XTDF4SWs1WXRPUlFkamNsa1l1NzMzMXREaEwwN2R2RGcyTEZzV3JPR3RjdVcwYlJWSzNKemNrcFVkRjJ4YUJIVmdvS28zNkFCSnc0ZnBsdWZQc1RHeExCdHc0YnJtcXE0ZTlzMk5xeGViWjBHYkxGWTZOaWpCd0hWcXRrVTBNakt6R1R6MnJYVURRM0ZZRENVV2x6anlwRlJMNy85Tmo2K3Z2ejdxYWY0NTJ1dlVhMUdEZjc5MUZNMmJkSUtLN2NXclNPWG5KaklwWXNYU1MvMjgxY2s1dXpacXhiMnFCY1d4dUI3NzJYSjNMbk0rZTQ3L2paMkxBQW1rd200UEJxeklsMDRkNDVGUC85TVFMVnErUGo1T2V5K2sxOTV4YnB0TnBzNSsvdnZMQ3djWlhvbFgzOS9VZ3NMNm15TGpNVE4zWjFPaGFGaEVVZStubnF2RmhHUjhsQVFLQlhHdjlnYWdVa3BKVDlJM3E2Y25KeDRaY0tENU9XWjJMZ3RHb0E1aTliaTRlN0d3Nk1HVlhMdlJFUWNMN2hlUFI0Y042N01OVkV6Q3RlSCsvcmpqOHU4VjQxYXRYaXVjTVJNNU1xVnVMaTQwS3gxYTVzMjlnb1pKQ1VrOFBVbm4rRHM3SXlIcHllL3pwcEZ0Um8xcktPNW1yUm9RVUpjSExFWExoQWJFMFBNMmJPY1BubVNsS1FrWEZ4Y2FOT3BFMzBHRDdhR1BuY01HRUJJV0JqTEZpemd5dzgveE52SGg3cWhvVlFMQ3NMSDF4YzNOemRxMUs1TnZjSmZoTVZ4Y3JLek1adk4xbXFtQUhYcjE2ZE9TSWpkOXZ0MjdlTElnUU4wNjkzYmJsR1NQb01IczJQelpuNys5bHVlZWZWVm0vc0N4TWZHOHMxbm54RVdIbzZibXh2My9QV3ZISXFPeG1nMFVpczRtRDZEQjNQMDRFRlcvL1licVNrcC9IM2NPQUtyVitmclR6N0J3OVBUNXZ2elVIUTBoNktqdWUvdmZ5YzVNZEY2Zk5pb1VkUUxDN08ydlJRYlcrN3ByT2RPbnlZcFBwN09QWHV5TlRLU1RqMTZNSERZTUthOCtpb0p4U3F2RmpsOTRrU1poVFd1TEtoaGRIR3hUZ2MyR28xMnB3YXZXTGlRRlFzWFd2ZC8rdC8vU3IyL3ZaRnpzNy81eG1hZFFvRHVmZnR5YU44Kzl1M2F4WloxNitqU3F4ZjVoY0ZWUlk4SUJQajUyMi9KTjVrSWI5YU1FMGVPWExWOVdrcUszY0lab1EwYjRtdzA0dVRzVElkdTNSaHkzMzFNZXZaWm02ckxSU01CWDMzdlBaWXZXR0M5dG1wQUFJZjI3U00xT1puZDI3ZlRvMSsvRXRPOUhmbDY2cjFhUkVUS1EwR2dWQmliTlFML0lDTUNpeGlOVHJ6KzNFTzhPdmxydHU4dStORDQvWnhsdUxxNk1IcEV5VVd1UlVSdWQxZXJDdnRzV1ZWSUxSYVd6SjNMc1VPSGFOeWlCUUFuRGg5bTk3WnRkTzNWeXhyYytQajZFaElXeHJpWFhpcDJxUVdMeGNMN3I3OU9kbFlXanovN0xCbnA2WHozK2VmV1gwSnJCZ2NUSEJKQzVJb1YvRFp2SGs1T1RsUUxDdUwvczNmZjhVMldXd0RIZjBuVFBlbWtneFlvbyt5OXloQ1FQUlFFQlVWRmNTQ2l1RkRVNndJVlVjUUZLcmlWS2NoRzlpNlVRaGtGV2xaYktOQzk5MHFhM0QvYWhvWnVSaU53dnAvUC9aaTg3L00rNzVOUXdzM3BPYzlwM3JvMVRmMzg4R3ZUeHFEN1p5a2ZYMThtdi9FR1NRa0puRGw1a2t2aDRad01EaVlqTFEyZFRzZVVOOStzN2R0MFQ5aTRjdVVOWDl0NzRFQktjM211RDloVmxPV1RsWkhCMm1YTHNMYXhZY0RJa1JYT2FXdG54K0FISDJUanlwVXNYcmlRU2RPbUdleEJGeFVaU1VwU0VzUEdqS0ZkbHk0R1A4c1RubjhlTTNOekhKMmQyYk4xSzdzM2IyYk1FMDl3NXVSSkxrZEcwbi9ZTUlQc3RUMWJ0dURzNWthbkhqM1k5ZSsvK3VNbUtoV2RldlRRUHo4Zkdscmo1aFo5Qmc1azJFTVBZYUpTR1hSQmZXcnFWSDNHMTZsang5aXpaUXNqSG40WTMrYk45V05Ta3BKWXNtZ1JQZnIycFd1dlhoWE9uNUtZU0g1dUxnQ3B5Y25senZ1MWFVUFAvdjFwMXJJbDBaY3ZNMy8yYkthOCtTWU5telNwMGZvcm8xQW9lUGpKSi9sNjFpd1M0dUtBYXgxMFRjM01LcndtUGlaR3Y5L2U5Y2RycTdRRVBHRG5UZ0pLeW1HckVuSHVIQkhuenBVNy90N2N1ZGphMmFFdUxHVDQyTEg2NHdYNStlU1Z2SzhGSlkxalZDb1Z3OGVPUmFmVG9WQW9jS2xmbjhNQkFXeFp1eFp6YzNQNkRSbFM2OWRScXFidnAzeFdDeUdFcUk0RUFzVnRZNWdSV0x0T2duY0NVMU1WczJZOHc5dWZMQ0lrTkJ5QW41ZHN4TnpjbERIRDd6UHk2b1FRb3U3b2REcHlNalB4OWZPcjhOeWFwVXNKUDN1V252MzdNK3loaHdCd2I5QUFuOGFONlQxd0lPckNRa3pOekhDcFg5OGcyTE41OVdxaUwxOW0wclJwREhyd1FieDhmUFNsb3krKzlSYmJObXlnc0tDQVVZODlCb0IvLy83NE5tL09kN05ua3hBYlMwSnNMRWNDQWd6VzgrU1VLYlJxMzU0RHUzWlZHZEI2ZS9aczJYZXFFZ2QyN2JyaGF6dDA2Nlp2cUdGWnBnRkRSVFFhRFVzV0xTSW5LNHNKenorUFFxSFFCMTVLejVjKzc5cXJGK2REUTdsdzVneS96NS9QRXkrOG9NKzhpb3FJUUtsVTBxUkZDeXl1Ni81YkduU3d0YmVueDMzM0ViaG5EeTNhdG1YTmtpWFkyTnB5MzZCQkJ1TmJ0VytQaDdkM2xSbFhVSnk5TmZLUlJ5bzlQNk9rdEJPb2RPODYxNUlHSlJscGFRVHQyMGV6bGkzTGRWNE4yTGtUbFVwRjN5RkRjTGh1bnRKR0VqL09uYXMvOXR2OCtlWHU4L1IxWmNKbHFkWHFteXJqcmVma3hQU1pNL1VOVEFvTENvREtTNE92UmtWeE5TcnFodTlYMXRRWk15bzlkK0hNR1hadTJvUzVoUVVQVDV6STRvVUxhZGFxRlFPdkszMEY5STFDUG5ydE5ZUGpaZmRlTEZVNnByU3pzS2UzTnpxZGp1TkJRWXg1L1BGeTJZQzFWZHYzODNyeVdTMkVFQUlrRUNodUkzdDdPLzNqakl5N0t5T3dsTG1aS2JQZmVaNDNQLzZlc0hOUkFDejRkUTBtSmlhTUdsTHhiK2FGRU9KdXMzZnJWcmF1VzBlanBrMFpQbmFzdnNSVHA5T3hldkZpZ2c4ZXhMOWZQeDRZTjA1L2paVzFOWk9uVDJmcnVuVUU3dG5ETzdObmMzai9mdmJ2MktFdmJYVDM4aUpnNTA1Vy92RUhqNVUwWVRnWkhFelRsaTF4Y25YRnh0YVc3c09IVTkvREF5ak94dkgwOFFHZzM5Q2hkQ3JabXdxS3U2VlcxQ2hoK3N5WkJzK1BCUVd4WjhzVytXSlpoZXRMVDJ1ck5Pdksyc2FtMGpGYXJaYmx2L3hDVkdRazNlKzdqN2FkT2hrRXp3RDJiOSt1eng3ck0zQWdqejMzSEF1Ly9KS0ljK2Y0YStGQ25pOEp5a1NlUDQ5SGd3Ymxnb0RYR3poeUpHRWhJZno1d3c4QUJzSEVVcjBHRE5BSE11dktxV1BIS0N3b0lDa2hnZDJiTjlPbFZ5OXM3ZXc0Y2Znd3g0T0N1SC80OEhKQlFDanVQQXp3NllJRnFFeE5tVEY1c3I2YzlmcjNzaUtIOSs5bis4YU52UFh4eHdZZFgydXJiQmZqZ3BMQWxWa2xHWUZkZXZaazdKTlAzdkM5eXZLdW9GUzBJRCtmcmV2V2NXanZYdXdkSEpnNGRhcCtUMFZyRzVzS3J5bFY5dWUrN0hzSjEwcURyLys3WVdOYlhCM2o1ZU5EbDVLTXpiam9hQ0xPbmRNL3I2M2F2Si9Yazg5cUlZUVFJSUZBY1JzNTJGLzdUWC82WFpnUldNclMwb3pQMzV2Q0d4OHQ0SHhFOFdiUDMvNjBpdlNNTENZK01rUTJOQlpDM1BWNkR4eUlRcWxreitiTmZEOW5EaDI2ZFdQSXFGRnMzN0NCbzRHQjlPamJsd2ZIank5M25VYXQ1a2hBQUUzOC9MQzJ0UzEzdmtPM2JoUVZGYkZtNlZMaVkySndkWGRuNVI5LzROMjRNVSsvOUJKWExsM2lmRmdZTDcvN2JybEFpSTJ0cmY1TE9sRGh2bWlBd1pqUzY4VHRWZHFBb3FyM1dxZlRrWk9kalYvcjF2cWZuZEVUSnVqUHIxMjZsT2F0VzlPeVhUc0FQTHk4c0xTeTR2blhYMmZGcjc4eWJNd1lvSGkvc3RUa1pGcDM2RkR0dWpScU5aWldWcVNscEdCbGJXM1F6S1JVWFFjQkFYb1BHRURienAwSjNMT0gvVHQyc0hQVEpwcTJiTW1Gc0RCOC9mektkUll1bFpxY2pJV0ZSYVUvKzlWcDBxSUY2NVl2SjJEbnpuSk5JbTVVNmY1MHBoV1VmejQ4Y1dLRjcvbXRVRlJVeE5HREI5bXhjU05abVptMGF0K2VNWTgvWHVIblRrVlNFaFA1NHYzM0RZNVZ0RDllMlFEcnpHKytZWEZKb0t4c0k0M1lxMWZadEdvVjdUcDN2cEdYWXFDcTk3TWk4bGt0aEJBQ0pCQW9iaU1yQzNOTVRWV28xUm95czNQUmFyWFZsdExjcWF5dExQamlneW04OGVFUFJGd3EzcFBtejcrM2twR1J6Y3ZQanJsclg3Y1FRa0J4ZGtmZndZUHAxS01IbTFldjVuaFFFQ0ZIanFEVmF1bmVwdytqSG4yMHd1djJidHRHWG03dXRYMnpTbjV4VXZiZmk4NysvalJ1MWd4SFowNnYvZkVBQUNBQVNVUkJWR2Zpb3FQUmFEUjROMnFFbWJrNUU1NTdqZ1Z6NXJCMDBTSmVtRDY5VGhvUWlKdDM1ZUpGb1B3WCs3Sk1URXg0Y3NvVXpNek45VDhMM2N0MFcxMjdkQ21lM3Q0R3g2QTRxK3VaVjE3UlB5L2RwNjl4czJaVnJpbjg3RmxXL3ZFSG1lbnBkT2pXamJDUUVPWi85aG1ESG5pQW52Mzcxem9BV0pDZlQwWmFXcTJ1cVlxOWd3TkRSNC9HcDNGalZ2ejJHK2RPbndZZ056dWIwT1BIYWRPcFU3bi9yM0hsNGtWY1N6S3dhcUpJb3lFM094c28zbGZSeXNvSyszcjFDTmk1a3o0REIrckxxRThjUGx5dWtVVk5uUThMQTRyM21MdGVaMy8vV3MxVld2cGNsWXowZEk0ZE9rVFF2bjFrcEtYaDVPTENFeSs4WUJBWTF1bDAxYzdqNk9MQ1J5VlphdHFpSWdMMzdxVmp0MjVZbFdTMXBxV2tFSG4rdlA0MTVPWG04dHY4K1NRbkp2TEErUEZzV0xHQ2swZVAwcjVMRjlKU1VqQTFOZFYzTXI1ZDcyZEY1TE5hQ0NFRVNDQlEzRVlLaFFJSE94dVNVdExSNlhSa1pPVlN6Nzd5TXFBN25aMk5OVi9QZW9sM1AvdVowMmNpQVZpMzlRRHBtZG04KzhvVG1KcktYemNoeE4zTjFzNk9jVTgvVGRkZXZWaTlaQWxKOGZGY2lvamdVbmc0alpvMk5SaWJuSmpJdm0zYjhHdlRCaDlmWCtCYWhrZkFqaDAwYjkxYS8yVVRpdmQ1MjdscEV3QXRTckxBM0wyOEdESnFGSnRXclNMMHhBbmFkZW1pSDc5eDVjb2FOYldvU1lta3FCMnRWc3Y1MEZDc2JHeXd0TFRFdkNRclRhUFJjQ1lraEtDQUFDeXRyS3B0Um1GVnpSNkNOWEgyOUdrVUNrVzVuNzlTV1JrWmJGMjNqcU9CZ1ppWm16TiswaVE2ZE90R2ZFd015Mzc1aFgvLytZZkFQWHZvUFdBQUhidDNMOWZncERMQkJ3OFNmUEJnamNZV0ZoU2dWQ3BKVGt3RU1Bam9xZFZxcmx5OFNQalpzNXc2ZG95VXhFU3NySzBaUFdFQ3BtWm03TnU2bFdXLy9FSzl0V3U1YjlBZ092ZnNpYW1wS1JxMW10Q1FFRHFYYVdEaTVPS0NVcW5VTjVyUWFyVjgrOGtuNU9ia2tKdVRvOTl2RG1EYnVuVlkyZGhnWlcxTldrb0tSdzRjb05mOTl3UEZleGY2dFc1dDhCck9oWWFTV0RKdjZkekxmLzBWTXpNelRNM01VQ29VSkNVbWNpRXNERE56YzRPR0p6V2gxV3JSYXJVR1RXQk9IejhPVUs2NVJGeDBOT2ZEd2poMytqUlJFUkhvZERyY1BEd1lPSElrblhyMFFLdlZrcEdlanBXMU5TWW1KdnFnYWtWTktrb3BGQW9zcmF5SWlvaGc3YkpseE1mRVlLSlMwWC9vVUFBMi9QMDN4NE9DQ0Q5emhvY25UbVR0c21WY2pveGs5SVFKZE8vVGgxTkhqN0p4NVVvOHZiMkppb2pBMWQxZFh6RmlqUGRUUHF1RkVPTGVKcEVKY1ZzNTJOdVNsSklPUUVaRzFsMGRDQVN3c2JaazdnZFRtRFh2RHdLRGk3TVE5Z2FHa0ptVnk4ZnZQSXVWUmMxS040UVE0azdXcUdsVFhudi9mWFp2MmNLZUxWdFlORzhlNDU1K21nN2R1dW5IT05TcngvM0RoOU8yVEhsY3grN2RPYlIzTDV2WHJHSHptalhsNWxVb0ZIVHYwNGVHSlY5R29iZ3BnMGVEQnVXK0NOL3N2bFBpeGltVlNsYjk5WmUrYkxHaTh3K09IMjhRMUxrZDFHbzFFZWZPRmU4UFdFR1Roc0xDUXViUG5rMUdlanFObXpWanpCTlA2QnNjMVBmMFpOci8vc2YrSFR2WXUzVXJtMWF0d3N2SFJ4OElxVTZyOXUzcGRsMjJZbG0vZmZlZC9uRkljRENyRnkvV1AvZnk4U0U1TVpHL2Z2aUJwSVFFdEZvdEFHN3U3b3g4NUJHNjlPeXAzN092WTBuMjRxNS8vMlhkOHVVY0RnamcxZmZmNTF4b0tMbloyWFFzODNmQXYxOC9mWG1ycjU4ZmJoNGVORzNaRWt0TFMyenQ3YkcxdDhmTzNoNGJPenRzYkczMWdhcXZaODNpZUZDUVBoRG82ZTF0MEQwWGlrdGZ5d2F1bEVvbGNkSFJKTVhIRzR4emRIWm0xR09QVmJrL1pFV3lNelA1ZE1ZTVZLYW1tSm1ab2RQcDlJMWltbHpYK09KaWVEaGIxcXpCMHNxS3p2NytkT3JSd3lDNGxaK1h4K3dLR29tMGJOdTIwdnNYRlJXeDlLZWZDQXNKb2I2bko4Ky85cHBCdzQxSG5ucUtCZzBic21YdFdyNmVOWXRIbm42YVppMWI2ak5XSHh3L251OC8vNXd2UC9nQWdMNkRCK3V2TmNiN1dVbytxNFVRNHQ2azBPUmNyRDRmWG9nYjlOYXNoUVNIbkFYZzYxa3YwYjUxeGIrUnY5c1VGV21aOStNS3R1eStWdXJSekxjQmM5NTc0YTRQaGdvaGJwL1hQbGhBU0dnNGU5WjhhN1ExSEE0STRGSjRPT01uVGFyUitMam9hUGJ2Mk1HWXh4K3YwVjVsR28yRzJDdFg5SnZnbDFLcFZEaTZ1R0JmWnFQOHlrUkZST0RvN0d5d3FYN3B2QzcxNjJOcFpVVldaaVpweWNubG1nTmtwcWVUbXB4Y2JiYmFmMG0vaDE3aHFYRkRtVGh1aUxHWG9uZmk4R0hTVWxJb0tpcWlxS2dJYlZFUlNoTVQ3QjBjYU42Nk5ZN096cFZlKzcrcFU3bHYwQ0FHUGZoZ3BXTm1USjVNLzJIREdGekZHQ2d1MlV4UFRTMlg1YlRzNTU5cDM3VXJTcVdTL1B4ODJwZkpVTHBlYms0T1Z5NWV4SzlORzRQanBjR1RqOHNFOVVyWFZwT3V3WDBHRG1UNDJMRWt4TVVSdUhzM0tCUTBhTmhRWDE2Nlpza1Njckt6YWRpa0NYNXQybFM1ZjU1T3B5TXNKSVRzekV5NjMzY2ZRTG5zcnRKeVpSTVRFeHhkWEdxOGgzRkNYQnoxSEIweE16Y25KVEVSY3dzTGJHcFFpcXJUNlZBWEZxSXVMS1NvcUFpVnFlbE5aWGwrKzhrbkZCWVVvQ3VlSEROemM1cjQrVEY0MUNpRHJybEZHZzJYTDE2a1laTW1sVzdOc21YTkd0U0ZoV2gxT2t4TlRXbmFzaVhOV3Jhczh2NXJsaTZsVVpNbXRPL2F0ZEwzTGkwbGhTMXIxakQyeVNmTFpSaGVDZzluMi9yMStzeFRLMnZyMi9wK3ltZTFFRUtJeWtnZ1VOeFduMzI3aE8zN2dnSDQ0UFdKOU92VjBjZ3JxanM2blk1ZmxteGkyZHFkK21OZUhpNTg4ZjRVM04ya3c1a1FvdmIrQzRGQThkL3pYd3dFQ2lHRUVFS0kveWJwWUNCdUs0Y3kyVy9wbVRsR1hFbmRVeWdVUFBmRVNLWThOVXAvTERvMmlaZmYvWWFMbDJPTnVESWhoQkJDQ0NHRUVFTGNpeVFRS0c0cmU3dHJnY0NNekd3anJzUjRIbm1nSDI5UG02QXZUMGxKeTJUYS83N2xWRmlra1ZjbWhCQkNDQ0dFRUVLSWU0a0VBc1Z0NVdCdnEzK2NsbkZ2QmdJQkJ2ZnR5cWZ2UEllNVdmR2VLem01K2J3eGN3RWJ0d2NhZVdWQ0NDR0VFRUlJSVlTNFYwZ2dVTnhXRG5iWE5qRk96Nnk0ZStDOW9udW5sbno1NFZSc3JJczdGMm8wV3I1YStEZnpmdndidFZwajVOVUpJWVFRUWdnaGhCRGlicWN5OWdMRTNhMmVaQVFhYU4yaUVmTS9lNVgzNS94Q2RHd1NBSnQyQkhMeFNod3ozM3dhWjBkN0k2OVFDSEVuMGVwMG5EMS9tYkFMbDhqTEs2aitBbEVuL3RtMER6TXpGV1kxNkx4NXF4dzRjcXJPN2lXRUVIY0RhYkFraExoWFNTQlEzRmIyWlRJQ015UVFDRUJEci9yOCtQa2JmUHJOWHdRZE93UEFtZk9YbUR6OVMyYTk5UXl0L0JvYWQ0RkNpRHRDWkZRTXM3OWRJczJIL3F2cXVEOVd4S1VZSWk3RjFPMU5oUkRpRGlhQlFDSEV2VW9DZ2VLMnFtZHZwMytjbG41dmx3YVhaV050eWFmdlBzK2ZLN2J3MTZwdEFLU21aL0xxQjk4eTdkbXhqQnpVMDhnckZFTDhsMjNjSHNoM3Y2eWlZUU1QUHB6K05FMGJOOERkelJHbFFtSHNwUWtqNlBmUUt6dzFicWg4cVJWQ0NDR0VFTldTUUtDNHJTd3NUTEV3TnlPL29KQ3NuRnpVbWlKTVZTYkdYdFovZ2xLaDRPbEhoOUcwc1JlZmZidUUzUHlDa24wRFYzSWhNcHBwejQ3QjFGVCtpZ29oeXZ2dWwxV01HT0RQaTVNZWtzOVVJWVFRUWdnaFJJMUpzeEJ4V3lrVUNoenJYY3NLVE0rUXJNRHI5ZXJXbGgrK2VCMXZEMWY5c1UwN0FubjEvZmtrcDJZWWNXVkNpUDhhWGNsL0d6YndrQ0NnRUVJSUlZUVFvdFlrRUNodXUzb09OdnJIcVdrU0NLeUlqMWQ5ZnZqaURmeTd0TllmTzNNaGlzblR2K1QwMll0R1hKa1E0cjhrTnpjZmdBbGpCa29RVUFnaGhCQkNDRkZyRWdnVXQ1Mmp3N1dNd05UMFRDT3U1TC9OMnNxQ2o5OStscWZHRDlVZlMwM1A1TlgzdnVPM1pmK2kxaFFaY1hWQ2lQK0Mwa0JnMDhZTmpMd1NJWVFRUWdnaHhKMUlBb0hpdG5PU1FHQ05LUlVLSmo0eWhFL2ZlUTVyU3dzQXREb2RpLy9aem9zenZpTHFTcHlSVnlpRU1LWWlyUllBZHpkSEk2OUVDQ0dFRUVJSWNTZVNRS0M0N2VyVkt4c0lsTkxnbXZEdjBwcUZjNmZqMTlSSGZ5emlValRQVDUvTDMrdDNveTBKQmdnaDdrM1NIVmdJSVlRUVFnaHhJeVFRS0c0N1J3ZGIvZU0weVFpc01TOFBGeGJNZnBXbkh4MkdpVW54WDFXMXBvaUZmNjduMVE4V0VCdWZiT1FWQ2lHRUVFSUlJWVFRNGs0aWdVQngyeG51RVNnWmdiVmhZcUxreVljSDgvMW5yK1B0NmFZL2Z2cE1KTSsrOFRuLzdqeUVUcWVyWWdZaGhCQkNDQ0dFRUVLSVloSUlGTGVkVXoxNy9lUFVOTWtJdkJITm16VGdwM2x2TW5aa1gvMnh2THhDdnZ4aEJlL08vb2tVZVYrRkVFSUlJWVFRUWdoUkRaV3hGeUR1Zm83MXlwUUdaMGhHNEkweU56Tmw2dE9qOGUvY21qbnpsNUNZbkE1QTBMRXpUSHBsRHErOThBaDkvZHNiZVpYaVRxYlQ2WWlPUytMTWhTaXVSaWR3SlRhUm1MaGtjbkx6eU0wdElLOGdINDNtdjdVL3BVcWx4TkxjQWlzcmM2eXRMUEYwZDhiYnc1VUdYbTYwYk5ZUUwzY1hGTEtmbmhCQ0NDR0VFRUlBRWdnVWRjREIvbG9nTURWVk10ZHVWb2MyVGZuMTY3ZFo4T3NhdHUwOUFrQm1kZzR6di95ZHZmN3RtVEp4Rkc0dTlZeThTbkduS0N4VWMraG9HSWVPaG5IODFBVVVKaXJhdG1xSmozY0RCdlR2aUplbkI3YTJObGhaV21KbGFZVktaV0xzSlJ2UWFJckl6Y3NsTnkrUHJLeHNvbU5pdVJJZHc5RlRWL2x0K1RaMFdnMGQyelNqUitkVzlPamNDak16VTJNdldRZ2hoQkJDQ0NHTVJnS0I0cll6VlpsZ1oydE5abFlPdWZrRjVPY1hZR0ZoYnV4bDNkRnNyQzE1ZTlvRS9MdTBadDdDdjhuTXlnRmdYMkFJUVVmRG1EQjJJT01lNkM5QkQxR3BDNUZYMmJRamtMMkJJVFJ2MnBTK3ZYdngxSlBQNE9uaGJ1eWwxWXBLWllLZHJTMTJ0cmJVZDNXbHFXOWpnL014c1hFY0N6bkZwbDBIK0dyUlN1N3IwWTRSQS8xcDV0dkFTQ3NXUWdnaGhCQkNDT09SUUtDb0U0NE90dnBnVldwNkZoNzFKUkI0Sy9UcDBZN1dMUm94NzhlL0NRd09CYUNnVU0xdnl6YXpaZGZoNGxMaUxxMmxORkxvblQ1N2tjV3J0bk1sTnBuUkk0Zno1NkxuY1haeU5QYXliaHRQRDNjOFBkeDVZTmhna2xKUzJMNXJMeC9NL1JNZlQyY2VIenVJTmkwYVZ6K0pFRUlJSVlRUVF0d2xKQkFvNm9Tamd4MVJWK01CU0V2UHhxTytzNUZYZFBkd2RMRGprN2VmNWREUk1MNy9mUzJ4OGNrQXhDV2s4TjZjWCtqU3ZnVXZQVFBhb091d3VQZkV4Q1V6LzlmVnhDU2tNK0dSc1F3WjBBOFRrLzlXbWUvdDV1TGt4SVJIeGpCK3pDaTI3dHpERnorc3d0UE5nWmVmR1lPbnUzd21DU0dFRUVJSUllNSswalZZMUFuSGVuYjZ4NmtaR1VaY3lkMUpvVkRnMzZVMXYzL3pOczgrUGhJTGN6UDl1ZUNRczB4NmRRNEwvMXhQVGw2K0VWY3BqRUd0MXZESGlpMU1mZWNiT25mdXpwS2ZmMkQ0NEFIM1hCQ3dMQk1URTRZUEhzQ1NuMytnYytmdVRIM25HLzVZc1FXMVdtUHNwUWtoaEJCQ0NDSEViU1dCUUZFbkhCM0tOQXhKeXpiaVN1NXVabWFtVEhob0FIOHQrQi8zOSs2b1AxNVVwT1h2OWJ0NWN1cW5iTnQ3QksxT1o4UlZpcm9TRTVmTWkyOS96YVhvREg3L2NUN2pIaHFGVWlrZis2V1VTaVhqSGhyRjd6L081MkowT2xQZitZYVkrQlJqTDBzSUlZUVFRZ2doYmh2NVJpanFSTm1Nd0xSMDZSeDh1N2s0T2ZEZWF4UDU3cE5wK0RiMDFCOVBUYzlrem5kTGVmbmRid20vZU5XSUt4UzMyNzdBRUY1NjUydEdEaC9CSngrOGMxZnZBM2l6bkowYytmU0RkeGt4ZEJndnYvMDErdytkTlBhU2hCQkNDQ0dFRU9LMmtFQ2dxQk1HcGNFU0NLd3piVnI2OHRPWDAzbHQ4c1BZMlZqcmo1ODVmNG5KYjg3ajAyOFdFeDJiWk1RVml0dGg1WVk5L1BqWEp1Wjk5Z21qUnd3ejluTHVHS05IRHVmTHp6N21oejgzc25MREhtTXZSd2doaEJCQ0NDRnVPUWtFaWpyaDZGQTJFSmhseEpYY2U1UktKUThNN3NYaUgvN0hxQ0c5VUpaMEVOYnBkT3pjZjVTSjAyWXo5L3ZseENlbEdubWw0bVpwZFRvVy9ybWVMYnVQOGNOWFg5RFVWenJpMWxaVDM4Yjg4TlVYYk41OWpJVi9ycGN5ZWlHRUVFSUlJY1JkUlFLQm9rNDRTVWFnMGRuWldQUEs4dy96MDd3M2FkK3FxZjY0VnF0bDg2NGducGo2TWQvKy9BL0pxZExNNVU3MTAxOGJPSG4yS3QvUCt4d1haeWRqTCtlTzVlTHN4QS96UHVmazJhdjgvTmRHWXk5SENDR0VFRUlJSVc0WkNRU0tPbEcyV1VoYW1tUUVHcE52UTArK21qV1ZMeithaWw5VEgvMXhqVWJMdWkwQlRIanhZK2IvdXBxRXBEUWpybExVMXNvTmV6aDhJcHg1bjg3RTF0YkcyTXU1NDluYTJqRHYwNWtjT25GQnlvU0ZFRUlJSVlRUWR3MEpCSW82WVdOamhVcFYvT09Xa3A2SlRzcnRqRXFoVU5DcGJUTittUE1hczk5OTNxQ2hTR0dobWpYLzdtZkNpN09ZTTM4cFVkSHhSbHlwcUluOWgwNnladk5CNXMyZUpVSEFXOGpXMW9hdlpzOWk5YjhIcElHSUVFSUlJWVFRNHE0Z2dVQlJKNVFLQmZYc2k4dUQxV29OdVhrRlJsNlJnT0tBWUkvT3JmaHAzcHQ4T1AxcHZEM2Q5T2VLaXJSczIzT0VwNmQ5eHZ1Zi84cTU4TXRHWEttb1RFeGNNbDh2V3Nuc0QvOG41Y0MzZ1l1ekU1OTk5QjdmTEZwRlRIeUtzWmNqaEJCQ0NDR0VFRGRGQW9HaXpqald1MVllbkNMN0JQNm5LQlVLK3ZxMzUvZHYzMmJtbTVObzV0dkE0UHlCdzZlWU11TXJYbnQvQVFHSFQxSlVwRFhTU2tWWmFyV0dtZlArNE9rbkg1ZkdJTGRSVTkvR1BQWEVZOHo4OG5mVWFvMnhseU9FRUVJSUlZUVFOMHhsN0FXSWUwZlp6c0ZwYVpsNGU3Z2FjVFdpSWtxbGtqNDkydEc3ZTF1T253NW4yZW9kSEQ5OVFYOCtKQ3lja0xCdzNGenE4Y0NRWG93WTBBTTdXMnNqcnZqZXRuVDFEdHpyZXpGNnhEQmpMK1d1TjNya2NJNmVPTW15TlR1Wk9HNklzWmNqaEJCQ0NDR0VFRGRFTWdKRm5Ta2JDRXhOazR6QS83TFNQUVRuelp6S3dpL2VvRStQZGlnVUN2MzVoS1EwZmw2OGtZZWYrNUM1M3k4ajRsSzBFVmQ3YjRxSlMyYmQxb084T25XeXNaZHl6M2h0Nm1UV2Jqa2dKY0pDQ0NHRUVFS0lPNVlFQWtXZE1RZ0Vwa3ZuNER0Rjh5YmV6SHh6RW9zWHZNZllrWDJ4dHJUUW55c3NWTE41MTJHZWUyTXVMNzc5RlJ1M0I1S1RtMi9FMWQ0NzV2KzZtc2ZIUDR5ems2T3hsM0xQY0haeTR2RnhEelAvbDMrTXZSUWhoQkJDQ0NHRXVDRVNDQlIxcHV3ZWdhbXlSK0FkeDlQZG1hbFBqMmJWTHgvejZ2T1A0T05WMytEODJRdVgrV3JoMzR5WjlCNnp2MWxNU0dnNFd1a09mVnVjUGhOSlRFSTZENDk2d05oTHVlYzhQUG9CWWhMU09YMzJvckdYSW9RUVFnZ2hoQkMxSm5zRWlqcFROaU13UlVxRDcxaVdsbVk4T0tRbkR3ejI1L2pwY05iOHU0K2dvMkg2b0Y5Qm9ab2QrNCt5WS85UjNOMmNHTksvRy9mMzdveG5mZWxvZTZzcy9tY0hFeDRaaTFJcHY4dXBhMHFsa2dtUGpHSEpQOXY1L1AwWGpMMGNJWVFRUWdnaGhLZ1ZDUVNLT3VQc2VDMFFtSnlTYnNTVmlGdWhkQi9CVG0yYmtaU2F6dmE5UjltNk80am8yQ1Q5bUxpRUZINWZ2cG5mbDIrbWVaTUc5T3Zaa2I3K0hYQnpxV2ZFbGQvWnprZGM1VXBzTWtNRzlEUDJVdTVaZ3dmMDUvY2x5N2tRZWJWY2gyMGhoQkJDQ0NHRStDK1RRS0NvTTA2T0R2ckhLYW1TRVhnM2NYRjBZTUpEQTNoczlQMkVucnZFbGwxQjdBa01JVCsvUUQvbWZNUlZ6a2RjWmVHZjYybmwxMUFmRkhTcVoxZkZ6T0o2Lys0TVpQVEk0WmlZbUJoN0tmY3NsWWtKbzBjT1o5T09RN3d1Z1VBaGhCQkNDQ0hFSFVRQ2dhTE9PTld6UjZGUW9OUHBTRXFWak1DN2tVS2hvRTJMeHJScDBaaVhueG5MM2tNbjJMWC9LQ2RPRys0WEdIWXVpckJ6VVh6LzIxcGFOdmZCdjNNYi9MdTB4c2ZMemFBN3NUQlVXS2htYjJBSWZ5NTYzdGhMdWVjTnVyOHZUNy93RHk5TkdvMlptYW14bHlPRUVFSUlJWVFRTlNLQlFGRm5WQ29sRHZZMnBLVm5rWk9iVDM1K0FSWVc1c1plbHJoTkxDM05HTnEvRzBQN2R5TXRQWXQ5UVNmWmZlQTRvV2N2b2lzSkN1cDBPbjFROE9jbEcvR283MHlQenEzdzc5S2F0aTJhb0ZMSkhuaGxIVG9hUnZPbVRhVlQ4SCtBaTVNVFRYMmJFSFRzREgxNnREUDJjb1FRUWdnaGhCQ2lSdVJidHFoVFR2WHM5WStUcFR6NG5sSFB3WlpSUTNyeDNTZlQrUHVuajNqeHFkSDROZlVwTnk0MlBwblZtL2J4eG9mZk0ycmlPM3owNWU5czJIYUE2TmdrZmZEd1huYm9hQmg5ZS9jeTlqSnFSS011cEVpanFmSDQvTndjY3JJeWJ1T0ticjErZlhvU2VEVFUyTXNRNHE2VGxwSkNYbTV1bFdQVWhZVkVYNzVjNHptMVdpMWFyZlptbDJZMEdlbnBCTzdaYzlQekhEbHdnTGpvNkFyUEZlVG5FN2huRDRseGNRQm8xT29idnMrT2pSdlp0R3FWL25sbWVqcTVPVG5WWHFmUmFMZ2NHVm5objVWT3B5TXFJb0w0Mk5nYlhsZEZNdExTQ055emgveThQSW8wR2c3dTJZT21GdjkrQ1NHRUVIY2FDUVNLT3VYaVZDWVFtQ2Jsd2ZjaUZ5Y0hIbjZnTHo5Ky9qb3JmNW5KNnkrTW8wZm5WdVhLSzNQeTh0a1hHTUxYaTFieHhFdWZNSDd5Ujh5WnY1VHQrNEx2eWRKeW5VN0g4Vk1YNk5TKzdTMmI4NnYzcHJEaXA3bFZqbmx2OG1pKy9mRGxXcy85OXFRUmZQbHV6VXVZZjU3N0xoKysrREE2blk1VHdRR0VIUXVzOVQzcldzZDJiVGwrNm9JRXFZVzR4ZWE4K3k3N2QreW9jc3pxSlV0WU5HOGVtZWsxKy9mZzZNR0R6SHo5ZGRKU1Vxb2RteEFieTVjZmZFRE1sU3MxbXJzdWJGdTNqdlVyVm5Bc0tPaW01bG05ZURIblF5ditCVVp1VGc3clY2emc4c1dMbkFzTjVkTVpNemgxOU9nTjNTZjQ0RUVPN3Q2dGY3NzgxMTlaTUdjT1NmSHhWVjRYZnVZTVAzenhoVUVRc1ZSQ1hCdy96cDNMb2IxN2IyaE5sVWxOVG1iOWloVmtaMllTYy9VcTI5YXQ0L3M1Y3lyOFdVbUtqNi8wZjRVRnhmc2k1K2JrVkQ0dUllR1dybDBJSVlTNEVWSWFMT3FVYzVtR0lja3BkMWIyajdqMVhCd2RHRG5JbjVHRC9Na3ZLT1RFNlhBT0hRM2wwTkV3a2xNTmZ6NFNrOVBadHVjSTIvWWNBY0RidzVYV0xSclR5cThSTFpzM3hOdlREZVZkdkw5Z2RGd1NTcFVwbmg3dXQyUyttTXNSeEY2T3hOckd2c3B4K2JrNTVPZFZuOFZ4ODRyLzdIUTZIUWUzcnlmeTNDbjZESG1JRVk4K2oxSjU3WGRXbjc4MTZaYmVkY1lYdjkzd3RWNmVIaWlVS21MaWt2SHljTG1GcXhMaXpoQjg4Q0JYbzZKdWFvNkhKa3lvZG95NnNMQmNobGJ2QVFNNEdSek12dTNiR1RCaVJMbHJMSzJzOUk4MWFqVzdObS9HM3NFQmpWcXREMFk1T0RwaWFtWlcvbjVxTlVrSkNhZ0xDOHVkUzA1STROQytmZFd1dVRaR1B2SUlSdzRjcUhLTXM2c3JBRnZXcktrMjI3cHJyK0xNOFhYTGwxY1lOTnV5ZGkxYjFxNDFPUGI1b2tVb3lueldObXZaa2lZdFdyRDA1NStKT0hlT0I4YU5RMlZhOC8xUVZTcVZ3UzlKSGhnM2psKysrWVlmNTg1bDByUnBlUG1VcndvQUNEMXhBb0IyWGJxVU94Y1ZFUUZBNDJiTmFyeU9takF0ZVYyYW9pSzhHelZpNm93WmJGcTFxbHhUTHExV3k1Y2ZmbGpwUEU5Tm5VcUx0bTA1RWhCUTd2MHRwVlFxK2V6SEgyL2Q0b1VRUW9nYklJRkFVYWVjRFRJQ0pSQW9yckV3TjZOSDUxYjA2TndLblU1SFpGUU14MDVkNFBpcEM1dzZFMGwrZ2VFWHNpdXhpVnlKVFdUenJ1THNDQnRyUzFvMGJVakw1ajYwYnQ2SUZzMGFZbTFsWVl5WGNsdWN1UkJGbTVZdGJ0bDhvU1VaZDIyNy9qZEtqVXVEZlFxRmd1ZG1mTWJmUDg5ai85WTFPTHQ1NGo5Z3BINWNVbHpGSlczRzByWlZTOEl1WEpKQW9MZ25oWjg1dzhrYnpCZ3JWWk5BNEtvLy82ejBQZ2QyN2VMQXJsM2xqbisrYUpIKzhkNXQyMGhQVFFVd0NPUTgrK3FyTkcxUnU4L1Z0TlRVQ3U5M00wWSs4Z2lyRnkrdTBkaXNqSXhxeDVZR0FnYy8rQ0Q5aGd3eE9EZjc3YmZwTjNRb1BlNjdyOXgxcGI5TTAybTFLSlZLSG4zbUdiUkZSVVJGUmxKVVZGUzdRS0NwS1RxZERtM0pYTzVlWGp6Lyt1djgvUFhYNUdablYzaU5ScU1oTENRRVp6YzNmQm8zNXV5cFV3WlplU0hCd1FBa3hzVlZXaWJ0MzYrZi92R3V6WnZadm41OWpkZjg5Y3laQnM4L25URURnUEdUSnRHaFd6Zjk4UWZIanplNFQwcGlJbCs4Lzc3QnRTcVZpaysvLzk3ZzJQN3QyeXNORUFvaGhCQjFTUUtCb2s1SlJxQ29DWVZDUVpOR1hqUnA1TVc0Qi91ajFoUng3a0lVeDArSGMrelVlYzVjaUtLb3lIRC9vT3ljUElKRHpoSWNjbFovektPK003NE5QWXJuYXVpSmIwTlBYSjBkN3NqT3hGZWpFL0R4Ym5ETDVnczV0QmVsVWtuclR2NjNiTTZiWWFJcXpyelE2WFNvVktZODlzSU1tcmJzUU9mZUE4dU5kWEgzdXFsTVBpak9MTHdWUVVYdkJsNUV4eVRlOUR4QzNJa2VlKzQ1SG52dXVRclB6ZjNnQTVJVEV2aDB3WUlhQlpEaVkySzRlT0dDL25uMDVjdjZZRSt2QVFObzE2VUxSUm9OQ1hGeGVEUW8vMW1Za3BTRVFxSEEwZG5aY043WVdIWnYyVUtQdm4wWjllaWpBS3o4NHcraUlpUHhidFJJUDY1c3lXcHA4Q2s5TmRYZ3VFdjkralJ0MGNJZ3lGaGJNeVpQeHNYTmplbXpacFU3MTZaalIwWmZGeGd0MG1oSVRrekV6Y05EZnl3NUlRRWJXMXNzeW1ROUFuei8rZWVrSkJaL0htblVhckl6Szk2TFdhTlc2OHRZU3lYRngrdjM4TXRJVDllLzdnRWpScENUblUxbWVucTFXWXRsNVdSbEFmRHZQLzhZWkhXM2JOZU84TE5uQ1Q5N2xuNURoMkpsYmEwL2QvcllNZkp5Yy9VWm5vRjc5M0loTEt6YzNEczNiYXIwdm1VRGRLV21YeGZndTE1dVRnNC9mUEVGb3g5N0ROL216Y3VkdDNWd3FPQXFJWVFRNHM0bGdVQlJwNXdkN2ZTUHJ5LzlGS0l5cGlvVDJyVDBwVTFMWHlhT0cwSmVYaUZuSTZJSU8zK0pzSE5SbkRrZlJWWk8rWTNsWStPVGlZMVBKaURvbFA2WXJiVVZ2bzA4YWRMSUUyOVBWeHA0dXVMbDdvcFRQYnYvZElEd1Ntd2lBL3AzdkNWelJadzVTVko4Tkg3dHVtQnJYemNkaUtjL01haEc0OTZhYUppOXN2S1hlVFJ0MVlISmIzOStPNVoxMDd5OVBObTl0L3dYVlNIdWRibloyVmhhV2RVNGkremloUXVzWDdGQy8veENXSmcrQ1BUcGdnV29HalZpNDhxVkhEbHdnQmZmZWd0M0x5LzlXSzFXeTQ5ZmZFRmNUQXh2ZlBRUjlaeWNBQ2dzS0dENXp6L2o0dXJLOERGakFBZ0xDU0VrT0ppcGI3MkZ1Y1cxclBHS1NqNlgvL3Fyd2ZPYkNRRFdoTXJVRkdzYkc0bzBHaUxQbitmMGlST0VIaitPUnFQaGpaa3pjYWhYRDUxT3h6K0xGNU9TbUlodjgrYTA3dGlSMWgwNllHMWpZN0E5Um54c0xQTm56Njd3UGdFN2R4S3djMmVsNjlpNWFWT1Z3YmJhcUNwN3NudWZQZ2FCd0tDU2t1dE9QWG9BTU9ubGwvWGx4ZkV4TVh6N3lTZjA3TmVQRVk4OFVxczFPRG83azF0Rjg1bDZUazRvRkFwTVZDcGM2dGNIaWdQTGR2YjJGWmFPWjJkbUdnYU9TN0pOeTlKQnVmMFFzeXZKaEJSQ0NDSHFtZ1FDUloxeWNTcVRFWGdQTm53UXQ0YWxwUmtkMnpTalk1dmlmWUswT2gzUnNZbUVuUzhPQ29hZXY4U1ZxL0ZvSzJqaWtKV1RTMGhvT0NHaDRlWG05SEozdzl2VGhRWWVibmg1dU9MdTVvaXJjejBjSFd3Tk1ocU1JU1l1R1M5UGorb0gxa0RRbnVJdmVGMzZET2JnanZXcy9ldjdLc2NueFVWWEdjajdjdkgyYXUvWjBiOS9sZWN2bmo5TmVrb1M3YnZmaDFKcHVDOVRmYStHNWNZWEZ1UVRmU21jM1VIWmxnQUFJQUJKUkVGVXhuNXQ5TWUwUlVVc1d6aUh6cjBINGRlMi9QNVM4ZEZSWEFnOVR1ZGU1Yk1NYjVTWHB3Y3hjY20zYkQ0aDdnWkZHZzM1ZVhrR1dXelY2ZGFuRDUzOWl6T1UzNTgyamZzR0QyYkE4T0VBK21EaWdCRWpDRDErbk1VTEYvTEtlKy9wQTNuN3QyL255cVZMUERCK3ZENElDTVhCeFlTNE9IUTZIZSs5Yk5qMDZMdVNJTm4wbVRQMXdaOHhUenhCMTE2OWlMNThtZm16WnpQbHpUZHAyS1FKUWZ2M3MzYnAwbkpyanIxNnRkclhWVkgyWWtWZSsrQURRb0tEK2ZPSEg0ZzRkNDdDZ2dLVVNpWE5Xcldpczc4L3RyYTJRSEhHL0dQUFBrdEljREFoaHcrelpza1MxaTFiUmhNL1A4WTg4UVNlM3Q0QWVQbjQxRHB3cVZhcmVlK2xseGc2ZWpSOXJ5c3BycTM0bUJpK25qV0wxaDA2OE1RTEwxUTcvc3JGaTBSRlJnTFg5bmRVS0JUNlg5QkZuQzNPOW0vV3VuV3QvejIrZlBFaWkrYk5xL1Q4MUJrenNMVzNKelVwU1g5cy9Zb1ZwQ1luODhaSEg1WDdKZUd1elp2WnRYbHpsZmNzMG1ncURDNGIrLzlMQ0NHRUVDQ0JRRkhIbk1wa0JLYWtWRnl5SWtSdEtSVUt2RDNkOFBaMFkyai80bjE4OGdzS2lib1NSMFJVREpHWFlnaVBpdWJpNVZqeThzcHYvZzZRbDFkSStNV3JoRjhzLzhYT3hFU0ppNU1ETHM3MWNIVnl3TTJsbnY2eGc3ME45bmEyT05oYlkyVmhmdHV5Q25OeTg3QzF0Ym5wZVZJUzR6Z2RmQkNBVmgxN2NPcElBQzd1WHVYR3BTYkZvOU5xMFdxdmxXQTdPTGxnYW1aZTRieDVPZG1zL1d1QndiR3M5RlNXL1RnSGdNZW12RjNsdXBaOC95a2hLZnQ0YU9MTFdObllWVGtXWU5Xdlh4TjZMSkRwbi8yRWsydHhBNVZ6cDRJSkNkcUhoN2N2M28yYms1K2ZoNk96bS82YWd6czJjR2ozSmhvMWExWHQvRFZsWjJ0TFRrN2VMWnRQaUx0QmNtSWlXcTBXVi9lYU56Y3lNVEV4YU01Z1ltS0NtYms1K1hsNTVKVEpwQm82Wmd3SnNiR28xV28wR2cxSkNRbHMzN0NCRHQyNjBiNUxGLzFZSzJ0ci9OcTA0ZW1YWCthMzc3NWp5cHR2WW0xanc1Y2Zmc2lrbDEvRzBkbTV5c1lQTmZIdEo1OVVPNmFtd2JqNm5wNGtiOXJFMlZPbmFOaWtDVzA3ZGFKdHAwN1kySlgvUEhUMzhzTGR5NHNobzBZUmNlNGN3UWNPRUJvU3dnUGp4bUZtZnUwenVyQ2dnQTlmZmJWRzkvL3N4eDlScVlxL0ZxalZhdjN4ckl3TWlyUmFIT3JWcTlFOHBTd3NMUUVveU0rdjBmZ2RHemNhUEU5T1REVFlIekQweEFrVUNnVTZyWmJ3czJldnY5eEE2YjZQcFhzZE5telNoSSsrL3JyUzhlWVdGamk3dWhJZkd3c1U3MEY0SVN5TUFTTkdsUHMzM2Q3QmdVRVBQcWdQV2dOa1pXYXlac2tTVWxOUzJMRnhJdzZPanJUdDFJa0h4bzluNlU4LzBiVlhMenAyNzg3SjRHQ0M5dSt2MGZzaGhCQkMzRTRTQ0JSMXl0YmFDak16VXdvTDFTU25wYVBUNmY3VDVaaml6bVZoYm9aZlV4LzhtbDdyVEtqVjZZaUxUeUV5S29hTFYyS0pqazNpYW13aTBUR0o1T1lYVkRwWFVaR1crTVJVNGhQTGwvK1VaYW95d2NIT0ZudDdHK3p0ckhHd3M4Yk90amhBYUdGcGdaV0ZPWmFXNWxoYW1HTlY4bDlMQ3pNc3pNMVJxVXd3TVZHaVZDb3hNU245bndrbVNpVW1TaE55Y3d1d0t2bGlkVE4yckZ0Q1VWRnh4MG1WeXBTTy92M0xaZXZsWm1jeDYrWHgrTFpzejRYUTR6aTV1cE9kbVU2dmdhUG9PL3poQ3VjdExNam5lT0J1ZzJQNWVibjZZOVVGQWsxTmk3KzhxdFVWQjJxdk4yRFVCRTRkQ1dEdFh3dDRkdnFuQUJ3OXNBT2xpUWtkL2ZzejczOHY0T1Rxem92L0s4NENVUmNXY09MUWJobzBiazZEeHVYM2dMcFJWcGFXSkNTbjBlK2hWMjdabkVMY0NkWlVrQ0ZYS3FPa1ZESXBQcjdLY2FXY1hWem9NNmppck9PZnZ2NmFtTXVYeXgzZmZWMUcxb25EaHpseCtMRCsrVnNmZjR5VHF5dU9KUm1DVHE2dTJKWUUxUnlkbmZWWmdEZXJlZXZXOUI0d29OenhnSjA3T1I4YVd1TjU5bTdkaXBPcksvNzkrbUZuYjA5aFFRRkhBd05yZEsxSGd3WTRPRGtSRmhJQ1FOZmV2ZlVsdDFxdGxuZm56TUcrSkpEMy9adzVkUEwzcDN1ZlBrRHhuMUZwUUZTaFVHQnFhbXJRTGZuUTNyM3MzcktGYWYvN1g0MnpHK0ZhVmw5ZUZTVzVwUzVldU1DRk0yY01qaDNldjUvOU8zYVVHL3ZIOTFWbnNNTzE0R3QrWGg0V2xwWW9sVW9VQ2dWWkdSVnZTV05wWllXbnR6ZkhEeDlHcDlPeGRkMDZyRzFzeXYyNUtwVkszdjI4L0RZVnRuWjJUSHp4UlgzcCtrZGZmVVdYbmoxUkZ4YlNyRlVyMWk1Ynh2blFVQjU5OXRrS3V5RUxJWVFRZFUwQ2dhSk9LUlFLWEJ6dGlJbFBRYVBSa3BHVmc0UGR6V2M1Q1ZFVFNvVUNUM2RuUE4yZDZkT2puZjY0VHFjak5UMkw2TmhFcnNRa0VoMmJTSFJjRWdsSmFTUWxwNU9ablZPaitkV2FJcEpTMDBtNkRXWHZDZ1ZZV1ZwVlA3QUtTZkhSSEQ5WWZiZkw0NEc3MEdqVXRPblNtd3VoeDFHYW1OQ2taUWVPQis2cU5CQm83K2hzVUNJOC9ZbEJCazA5UW84RkVuczVzdHgxSGo2K3RPN2tyODgwTEN5NGxqMFNzSFVOamYzYTR0bXdTYm5yM0R5ODZUWG9RZlp0V1Uzb3NVQWFORzVHNkxGQVdyVHJob09USzkzNkRtWDdtc1VjRDl4TlIvLytCTy9mVG41ZUxqMEhQRkR0NjY4TlN5dExkQW9kTmxZMzkyZFRVOWtWN0lVcGhERWNya0ZtVSt6VnF6VXFuMjNvNjF0aElEQTNKNGZlOTkrdnp5NHJsWmViUzNaV0ZpNXVidVd1S1dWM1hZT0hqTlJVTkNXWmJobnA2YlhxZ0ZzVk8zdjdDanNQbnl6cGNGdFR0N0tiYkt2MjdRMzIzdnR4N2x4OVNXcEdXaG9wR3phd2Yzdng1M1ZSVVpIQnRSYVdsdVRsWGN0eVBuWDhPSTdPenZvOUdmLzk1NTlxNysvVnNDSHRPbmZHMU15TTdKS21JWlVwS2lwaTNiSmxtRnRZNE9QcnE5OFhzcytnUVhRcXlib0xQM09HVGF0V2NmL3c0YlR0M0xuYSs1ZEtUMDNGd2JGNEg5eFR4NDVWMm0zNTgwV0xhTmlrQ1FFN2Q3Smx6UnJDUWtKNDlKbG5EUGFRMUdxMXZETmxTbzN1Kys3VXFlV09oUVFINjdzZUE3enkzbnUxQ3F3S0lZUVF0NUlFQWtXZGMzUjBJQ2ErdU53ak9TVmRBb0hDNkJRS0JVNzE3SENxWjBlN1Z1V0RUdm41QlNTbXBKT1VuRTVDY25Gd01DRXBsZVRVVERLeXNzbkl6Q1k5STV1Q1FuVUZzLzkzclBsakFkcVNVcW15SmI5bDZYUTZEdXhZajhyVWpQYmQ3bVAxNzk4QzBLWnpUMWI4TkplbzhETTBiTnF5MXZjT1BYYVFvd0hsc3pzNjl4NUk2MDcrbUZzVWY5SFB6eXNPZE9YbjVyQjUxZStZbVZ2dzRmd1ZLRTFNeWwwN2NQUVRIRHV3a3cxTGZxUk4xOTVvaTRyb1BYZ1VBUDJHUDhLUmZWdlp0T0puV3JidnhyNHRxN0cxZDZSOTkvdHF2ZmJxcUpSS05pNys3SmJQVzVFLy85N0tIMzl2cVpON0NWR1Zxa3BlNTMzMEVXa3BLWHowOWRmNmN0T2F5a2hMQStESWdRUHMzYnFWQVNOR2NIL0pYb0dsL3Yzbkh3SjI3dVRsZDkvVjc0bFhuZm1mWGZzNytuTVZaYUxHVXZwK0J1M2ZUK3pWcTl3L2JKZytpNjhpTXlaUHBrTzNib3lmTktuYXVhZTgrV2FOTWdJQnJHMXR5U3ZwSG56bDBpV1M0dU1aOXRCRCt1cU5pckwwcnRlcFJ3L2FkZTZNbllNRDZTa3BWVlovQkI4OFNFSmNITVBIak5HWDVrSnhsbDFwQnVlQmtzWW1uYnAzeDhuVnRkcjdsNHErZkpsR1Rac2FIQ3Y3YzN2a3dBRjljTEJaeTVhb1RFM1p0MzA3YlRwMnBIM1hydWgwT2haODloazkrdmFsVTQ4ZWxiN1hCZm41YkZ1L25zS0NBdm9NR3NUdXpadHAwTEFoUGZ0WHZqZHUyYjBzaFJCQ2lMb21nVUJSNTF3YzdmV1BVOUl5YWRMSWlJc1JvZ1lzTE16MWV4QldKYitna1BUTWJESXpjMGpQekNZOU01dXM3Rnp5QzlUazUrV1RtMTlBWGw0QmVma0Y1T1VYNnA4WEZCUlNwTlZTVkZSRVVWSHhmeldha3VkYUxVWGFJblE2QmJsNXVkaVZiQmhmVzhjTzdpSTg3RGd0Mm5jak9TR0dwTGpvQ3NlZENnNGdPVDZHanY3OXNiUytGcVJ2M2JrbnF0Ky9aZSsvSzNucTFZOXVhQTFBdWF6QlVxWDN5czh0M3QvcitLSGRxQXNMOEI4d3NzSWdJSUNGcFJXREhucVNOWC9PWjkvbWYvRDBhVUtUbHUwQk1EVXpaOWdqejdEc3h6a3Ntak9EbE1SWWhvOS9GcFZwK1E2UU55TXZOdzhyaTVzdjJSYmliaEVYSFUxaVhCeCtyVnVqVXFrSVBYR0MvTHc4Z3ozVktuTGk4R0VDZHUzU2x3SHJkRHE2OXU2Tms0dUxRVlpoWG00dWdYdjI0TjI0TVFxRm90S013K3V6cmQ2ZVBSdGJPenYrOTlKTHZQcisrN2k0dWZHL2wxNHlHSk5WMGcyMmRHKzY5TlJVa3VManljNnNtejJONDZLajJmRDMzemk1dUdCcmIxLzlCVFUwNTkxMzlZKzFXaTFYbzZKWXYzeDVoV1B0SEJ6SVRDL09hais4ZnovbUZoWjBLd2thUXZrQThJekprM0Z4YzJQNnJGbmw1bkp5Y1NFbE1aR010RFI5WnQ3MXZIeDhhTkN3SWIwR0RPQ2Z2LzZxY015WlU2ZXdzYk1qTlNXRjFETDdCbDdQM053Yzc4YU5nZUwzTWkwbGhRRWpSaGlNS2R2Sk42dk1uMnRXUmdZcWxRcU5XazNIN3QyQjRvelc2TXVYU1V0SlFhRlEwS0ZidDNKem5UeDZsS0I5KzlCb05EejIzSE8wYXQ4ZUMwdEx0cXhaUTNCZ0lQY1BHMGJqWnMxa0d4d2hoQkQvS1JJSUZIWE91VXdnTUNsRk9nZUx1NGVGdVJuMVhSeXA3MUx4RjU2Yk1YN3lSK1RtNWQxd0lQRHczczJZVzFqeTBNU1grT21MZHlvY1UxU2tZZXMvZndEUWQ1aGhDYkNGcFJVZHV2Zmw2SUVkUkY4S3g2dFIwd3BtdUhHVzFzV3ZLeWNyczJTOVcxQW9GUGpmUDZLcXkramVieGdCMjllU0ZCZE56NEVQR3B6cjBLTWZCN2F2NVVya2VTeXRiUEMvZitRdFhUTkFibDRlVnBZVk4xQVI0bDRVdUdjUGdENllzblh0V3BJU0Vxb05CRVpmdmt4YWNqTGQrL1FoYVA5K3V2WHV6ZUFISCtTTDk5NGpwVXczMTFLWEl5T3JiTlp4ZmNCS1pXcXFMd2RXcVZRVmxnWnZYNytlN2V2WDY1OHYvL1hYS3RkOHEvMzkrKzhVYVRRMGI5V0t5UFBucXgyZmxaRlJZZU9NeGsyYllxSlNvVFF4b1V2UG5nd2ZPNWFQWG52Tm9FTnlhU2JnZTNQbnNtM2RPdjIxams1T25EMTltc3owZEU0Y09VTHZBUVBLbFdiWGxJdWJHeGZDd2tpTWk2c3lFUGpFbENsVmR0UE5LU2t2L3VXYmI2cThuNXVIQjYrWFpEZnUzN0VEVTFOVFdyVnZiekNtb2dZeGFTa3AvUEx0dDVpWW1HQnBaY1hhWmN0d2NYUGoyS0ZEQUxSbzA0YVV4RVFTNHVKSWlJMGw5dXBWTGwrOFNFWmFHcWFtcG5UbzFvMyt3NGJwcy96dUd6U0locjYrYkYyM2pwKysrZ29iVzF1OEd6ZkdwWDU5Yk8zc01EYzN4ODNURTUrU29LVVFRZ2hSMXlRUUtPcWNzK08xZlh0U1VxVnpzQkExWVcxbFNWWldOdlZyVVJaVlZ0Zjdoc0I5VU0rNThxekdnRzNGQWJWV0hYdmc0ZU5iN255dndhTUlEdGpPbWovbjgvS0gzOTdTREFjYnUrSmZFR1JucG5QMjVCRmlvaUpvMjZVM1RxNGVWVjVYVUpDbkR4NUduRGxCMS9zRzY4OHBGQXJhZGIyUEs1SG44ZkR4MVpjZjMwcVpXVmxZVzB0R29CQUFLWW1KSEFzS3d0N0JnVllkT3RUcTJqNERCekxzb1ljd1Vha01PcXMrTlhVcUdrMXhnNk5UeDQ2eFo4c1dSano4TUw3TnJ6WDlTVWxLWXNtaVJmVG8yNWV1dlhwVnVyYjhrc1lWcWNuSjVjNzd0V2xEei83OWFkYXlKZEdYTHpOLzlteW12UGttRFp1VTN5NmlyUGlZR1AxK2U5Y2ZyNjI0Nk9KTTdZQ2RPd2tvS1lldFNzUzVjMFNjTzFmdStIdHo1MkpyWjRlNnNKRGhZOGZxanhmazUrdWJkNVIyODFXcFZBd2ZPMVpmdnV0U3Z6NkhBd0xZc25ZdDV1Ym05QnN5cE5hdm8xUnAyWGIwbFNzMGExVjV0M2I3Ni9aenZONXJWWFYzMXVuWXRHb1Y0V2ZQNHRlbURRQ1I1ODV4NHZCaC9QdjIxVGN0c2JXem82R3ZMMVBlZXF2TXBUcDBPaDFmZnZBQitYbDVQUGZhYStSa1ovUEhnZ1g2Z0tHN2x4ZGVEUnV5Zi90Mi9sMjlHcVZTaVV2OStqUnYzWnFtZm43NHRXbGowS201bEkrdkw1UGZlSU9raEFUT25EekpwZkJ3VGdZSGs1R1doazZuWThxYmIxYjVtb1VRUW9qYlNRS0JvczY1T0YzTENFeE9yYmlEbXhEQ2tLZTdNOUV4c1RUMXZiRU1nbzcrOTFlWmNaRVVGODIyMVgraE5ERmgrTGhuSzE2RFR4TmFkL0luOUZnZ2V6YjlUZitSNDJ1OWp1MXJLdDZzM2I2ZU13RHBLVWtjSzJsbzBtL2t1R3JuMjdWaE9iblptZGpZMm5QaTBCNTZEUnFGdDY4ZkFBWDVlZXpiVXJ5eGZlVFprMFNjT1VtVGx1MnFtcTdXb21OaThYUjN2cVZ6Q25HbldyOWlCVVVhRFFOR2pxengzb0FIZCsrbWlaOGZiaDRWQi8xZDNkMkI0cjBEZy9idG8xbkxsdVc2dVFiczNJbEtwYUx2a0NFNFhMZXZYbWt6akIvbnp0VWYrMjMrL0hMM2VmcTZNdUd5MUdvMXBwVTBGN2thRmNYVnFLaEtyNjJOcVRObVZIcnV3cGt6N055MENYTUxDeDZlT0pIRkN4ZlNyRlVyQm80b256VmQyaWprbzlkZU16aGVkcC9FVXFWalNqc0xlM3A3bzlQcE9CNFV4SmpISDcvaGJFQW9Eb1lCWExwd0FZWU8xUjh2MG1oUUtKVlYvcHRVU3FmVGtaT1ppYStmWDRYbjFpeGRTdmpacy9UczM1OWhEejBFZ0h1REJ2ZzBia3p2Z1FOUkZ4WmlhbWFHUy8zNkRCaDVMU3Q4OCtyVlJGKyt6S1JwMHhqMDRJTjQrZmpnWFBLTHRoZmZlb3R0R3paUVdGREFxTWNlQThDL2YzOThtemZudTltelNZaU5KU0UybGlNQkFRYnJlWExLRkZxMWI4K0JYYnZZdUhKbHBhL3A3ZG16Wlk5QUlZUVFSaVdCUUZIbm5LUTBXSWhhOC9adzVVcDA3VE5NU2xYMWhVdGRXTURpN3o5RlhWakFnQWNmdzlXajhrNkd3OGMveTltVFI5ajZ6eDk0ZVB2aTE2NUxyZGF4ZlczRmdVQUhSeGVndUdOeFpub3FyVHI2MDZCUnN5cm5Ta3RPNE1DMmRYZzJiTUpERTE5bS9zeFhXTDlrSVM5L1dGdyt0bXZEY2pMVFU3bHY2QmdDdHExbHc5SWZlZTJUSDI5cEp1T1Y2Qmk4UFc0c1MxT0l1OG4rSFRzNEh4Wkc0MmJONk5Lelo0MnYyN3g2TlFxbGtrOHFDTTZWZGVyWU1Rb0xDa2hLU0dEMzVzMTA2ZFVMV3pzN1Rodyt6UEdnSU80ZlByeGNFQkNLT3c4RGZMcGdBU3BUVTJaTW5xd3ZrWjB4ZVhLMTZ6dThmei9iTjI3a3JZOC9OdWdpVzZwTHo1Nk1mZkxKR3I3YXFubFhVQ3Bha0ovUDFuWHJPTFIzTC9ZT0RreWNPbFcvLzZHMWpVMkYxNVFxV3g1ZDluWER0ZExnNjB1b2JVcTJuL0R5OGFGTFNYWmxYSFEwRWVmTzBhVlhMeXdxZUErdXA5UHB5TXZOeGRuVkZVZG5aeTVldUVCK1hwNCtxQmdWR2NueVgzN2hpU2xUcWkyUDNidDFLMXZYcmFOUjA2WU1IenVXQmcwYjZ1K3hldkZpZ2c4ZXhMOWZQeDRZZCswWFIxYlcxa3llUHAydDY5WVJ1R2NQNzh5ZXplSDkrOW0vWTRmKzlicDdlUkd3Y3ljci8vaUR4NTR0L3VYWHllQmdtclpzaVpPckt6YTJ0blFmUHB6NkpRRnFsVXFGcDQ4UEFQMkdEcVZUU2VrN0ZIZWhycWdCemZTWk13MmVId3NLWXMrV0xSSUVGRUlJWVhRU0NCUjFydXdlZ1pJUktFVE5OUEJ5NCtpcGlqZkZ2eGs2blk3bEM3OGc5bklrWG8yYU1uRFU0MVdPZDZudnhjQlJqN1AxbnovNDg3dFpQUDNhVEpxMTdsamorNVZ0RnZMTkIxTnhkQ24rVW1ycjRJaTVoU1daNmFrb2xVcUdQdnhVdFhPdC9ldDdOQm8xRHp3MkdaOG1MV2picFRlbmdnTTRlV1EvSGcwYXMzL0xhang4ZkJueDZQTVU1T2NSdEdjendmdTNGWmRKM3lKWHJrYlR1VzNsZ1ZNaDdnVW5nNFBadkhvMXRuWjJqSHY2NlJvSDJ3c0xDdEJvTkxpNFZkMklDYUQzZ0FHMDdkeVp3RDE3Mkw5akJ6czNiYUpweTVaY0NBdkQxOCt2WEdmaFVxbkp5VmhZV0ZTNEoyQk5OR25SZ25YTGx4T3djMmU1eGhNUFQ1eFlvN1hmaUtLaUlvNGVQTWlPalJ2SnlzeWtWZnYyakhuOGNheHJ1RTlzU21JaVg3ei92c0d4aXZiSEt4c01uZm5OTnl3dUNaU1ZiYVFSZS9VcW0xYXRvbDNuenZwQW9GYXIxWGQ0enN2TlpkdjY5U1FuSkpDY21FaFNRZ0tObWpUaG1WZGVvVzNuenV6ZHVwV2pnWUgwdXYvKzRyVWxKWkdWbVltWldmWE5tM29QSEloQ3FXVFA1czE4UDJjT0hicDFZOGlvVVd6ZnNJR2pnWUgwNk51WEI4ZVh6MDdYcU5VY0NRaWdpWjlmaGU5WmgyN2RLQ29xWXMzU3BjVEh4T0RxN3M3S1AvN0F1M0Zqbm43cEphNWN1c1Q1c0RCZWZ2ZmRjZ0ZtRzF0YmZVQVZxUFJucSt5WTB1dUVFRUtJL3dJSkJJbzZWellRbUNLQlFDRnFwR1d6aHZ5K292dytWRGREcDlPeDhwZXZPQlVjZ0xXdFBVOU8rNEJ0YS83aTlORURCdU5TaytMNS9LMUordWR2ZmY0cmw4NkhjdjcwVVg3OThqM0dQRDJ0d3VDYXRxaUlZd2QzY2U3a0VjWk9lcFdSano1dmNQN1ZXZC9ySHlzVUN0dzhmYmdTZVE3L0FROVEzNnNoQUhGWEwrSlMzNnRjdDk5VFJ3STRjeUtJZGwzNzROdWl1TngzOE5pSmhCNDdTRVJZQ0FlMnJhT29TTVBvSjZlaVVDZ1k5TkNUSER1NGk2My8vRUg3N24xdjVtMHpYRWZZR1NhTzdWUDlRQ0h1VW9mMjdtWDlpaFdZVzFqdzFFc3ZsV3NLWVZMUzlUczNKMGRmc2xvcUtTRUJLTzR1V3hQMkRnNE1IVDBhbjhhTldmSGJiNXc3ZmJwNDd1eHNRbzhmcDAyblR1V3luNjljdklockpXWEhGU25TYU1qTkx1NWVIaFVaaVpXVkZmYjE2aEd3Y3lkOUJnNDAyQSt1dWdZbzVlWXVLVk91U2taNk9zY09IU0pvM3o0eTB0SndjbkhoaVJkZW9IV1pQUmQxT2wyMTh6aTZ1UEJSU1phYXRxaUl3TDE3NmRpdEcxWTJ4UjNhMDFKU2lEeC9YdjhhOG5KeitXMytmSklURTNsZy9IZzJyRmpCeWFOSGFkK2xDMmtwS1ppYW1uSnd6eDZ1WEx4SWVtb3E2YW1wYUxWYUFMS3pzdGk5ZVROS3BSSkhaMmQ4bXpXalJkdTJBSFR2MDRlQW5Udlp2V1VMSGJwMnhkcldsdmlZR0V4VUtseXZDNVJWUktWUzBYZndZRHIxNk1IbTFhczVIaFJFeUpFamFMVmF1dmZwdzZoSEg2M3d1cjNidHBHWG0zdHRqOE9TNExSV3E5WC9qSFQyOTZkeHMyWTRPanNURngyTlJxUEJ1MUVqek16Tm1mRGNjeXlZTTRlbGl4Ynh3dlRwbU5TdzFGMElJWVM0RThpL2FxTE9tWnFxc0xlMUppTXJoL1RNYk5ScURhYW04cU1vUkZXODNGM1FhdFRFeE1iaDZlRitTK1k4c0cwdHdmdTNZVzVoeWJOdmZvcWpzeHVaNlNra3hVVWJqQ3ZTYUF5T0tSUUtucHoyUGo5OS9qWlhJcy9oNEhTdE5EWXRPWUVMcDQ4QmtKSVl4L0tGbitQazZvNjVoYVcrV1lkR1hVaEN6QlZpcjE0azdzcEZGQW9GSFhyMEorN3FKUUJhZDdwV1Z2anZpbCs1ZENHVVdUK3UxbjhSS3l6SVo5M2k3N0cwdG1IVWt5L3F4N3A1ZVBQV0Y3OXgvbFF3aDNadm9rZi80VFJxMWhvQU93ZEhlZzBheFo1TmYzUDB3STViOHY1Rng4U2kwMnBrajBCeFQ4ck55V0hkOHVXY0RBN0d4czZPWjZaTjA1ZXNsbFhmMDVQNDJGaisvdTAzMm5UcXBBOE1xdFZxZlZNUXI0WU5LU3dvUUtsVWtweVlDQmh1WjZCV3E3bHk4U0xoWjg5eTZ0Z3hVaElUc2JLMlp2U0VDWmlhbWJGdjYxYVcvZklMOWRhdTViNUJnK2pjc3llbXBxWm8xR3BDUTBMbzNLT0hmaTRuRnhlVVNpVUpjWEZBY1dEbzIwOCtJVGNuaDl5Y0hBb0xDdlJqdDYxYmg1V05EVmJXMXFTbHBIRGt3QUY5Vmx0MXRGb3RXcTNXWUsvRTA4ZVBBNVJyTGhFWEhjMzVzRERPblQ1TlZFUUVPcDBPTnc4UEJvNGNTYWNlUFlxejc5TFRzYksyeHNURVJCOEFyYWhKUlNtRlFvR2xsUlZSRVJHc1hiWk1IM3pyWDdKWDM0YS8vK1o0VUJEaFo4N3c4TVNKckYyMmpNdVJrWXllTUlIdWZmcHc2dWhSTnE1Y2lhZTNOMUVSRWJpNnU1T1RsY1dsOEhEc0hSendiZDRjSjFkWFhOemNjSFp6MDVjQlh4K0lyZWZrUk84QkE5aTdkU3UvZlBzdEQ0d2J4NW1USi9IMDlxNVZjSzAwMjdScnIxNnNYcktFcFBoNExrVkVjQ2s4bkVaTkRidllKeWNtc20vYk52emF0Tkh2VTFpYWpSZXdZd2ZOVzdmV0J3WUJvaUlpMkxscEV3QXQyaFgvWXNuZHk0c2hvMGF4YWRVcVFrK2NvRjJYYTl0Z2JGeTVzc285QUV2VnBQUmNDQ0dFTUFhSnZnaWpjSFp5SUNPcmVOK2VsTFJNNnJzNlZuT0ZFUGMyaFVKQng3Yk5PQlp5NnBZRkFydjNIMDdZaVNDR1BmS01maisrOGMrL3lmam5yM1V6blA3RUlGemN2Wmp4eFc4RzE1cGJXUExDTzE4UWRqeUlacTA3RW5NNWdzVUxQaVU1dm5nZlEwdHJHOXAwN2tWSC8vNmtKTVN5Y2ZsUEpNWmVKVEgyS21uSjhmcE1FcFhLRkErZnhwd0kyb3U2c1BnTCtPbWpCL1JOUFhLeU16RXp0ekQ0d21obWJzR0k4YzlScE5GZ2EyLzQyZUhzNXNGVmExczh2QnN6ZlB4ekJ1ZjZqeGhIZlM4Zk92cmZUOEMydFRmOS9oMC8rWC8yN2p3d3l1cmUvL2huTWpQWkV4S3lMMlFsWVVsQVZ0azNFUkVRVUZTd1d0ZXF1Tnk2MUFYcnJmYldlMjliZXZYV242MWVxWFdyUmRFS2lBc0l5TDdJYnBBQWdVQWdrRDFrMzdlWjN4L0FrSmhKQ0JDWUpMeGYvemg1bnZPYzV4dEtOWHc0NTN4LzFLRCs4ZTE2NWlEUUdWUldWT2pWbDE5V1JYbTVZdUxqZGVlREQ4cXJXemU3WTIrODVSYmxabWNySlRsWktjbkpUZTRaREFiMTZkOWZZNjYvWGtrN2QycnhSK2ZPRUEyUGpOU3B2RHo5NDYyM2xKK2JhL3QzUmxCSWlLYlBucTJobzBiWnp1d2JOR3lZOWljbGFjMDMzK2lMVHo3UjlrMmI5TlJMTHlrbE9WbVY1ZVVhMU9nOHQ1RVRKdGkyek1hZWFWSVMxN2V2M056YzVOV3RtN3k2ZFpOM3QyN3k5UGFXcDVlWDdmL2ZmMzdsRmUzWnRxM05RV0I1YWFuK2U5NDhtY3htT1RzNzI4N05rNlNlUDJsOGtaYWFxaFZMbHNqTjNWMURSbzdVNEJFam1vUmIxVlZWK3IyZFJpSjl6Nnk2czZlaG9VRUwvL1kzN1U5S1VuQlltQjUrK3VrbURUZG0zM2VmZWtSRmFjWFNwZnJ6SzY5bzl2MzNLNzV2WHcwZmUzcUY4OHc3N3RDYjgrZnIxWmRmbGlTTm56eFo0Mis4VVRQdnVFUG1ObXpwYld6eXpKbkt6OG5SL3FRa3ZmM3FxNUprZTgrRmlvNkwwOU12dmFTMUsxWm8zWW9WV3ZEYWE1cHovLzBhT0d5WWJZeVByNjhtVHB1bS9rT0cySzROR2o1YzM2OWZyK1ZMbG1qNWtpWE41alVZREJvK2RxeWl6Z1NIa2pSNjRrU0Y5dWpScEVPMWRPbG5CQUlBNEdnRWdYQUkvKzdkZFBUNDZjQ2dvSkFnRUdpTEVVTVM5UFdhelpveGRYSzd6R2QyZHRFanYvN1RKVDAvWVBnNFNWSzM3Z0VxTHNoWDRwQlJHanhxb3ZvT0dHNEw3MWI4NndPbEh6a2dINzhBaFViRWFPQ0k4UW9PajFaSVJMUzh2SDMwdHovOVdxVkZCWm8yNXhmYXNXR2xkbTFhcFVrMzN5VlBieCtWRk9iTEw2ajV0cjZFUVNPYVhUdHI0TWpyTkdERWhHWUJuWnVIcHdhUE90TnQ5UHc3Njg1cjNjWXRtakZwOEtWUEJMU0RzMEhabGVEdTRhRVI0OGZMeTl0Ync4YU9iVFVNOS9YejAxTXZ2YVRLaWdyVjFkYWV1MkV3eU4zZDNSWXFSY2JHbmc2SERBYjFpSXF5YlMyTjZ0bFRBY0hCaXVyWlU3Mzc5Yk43SnAvQllGRGl3SUZLR0RCQSs1T1NWSDdtZkx2RWdRTTE5NWxuRkJ3V1poczdkTlFveGZmdEs2UFJxTzVudGlTZjdUYmJtanNmZWtpKzNkditzNHEzajQ5Q2UvUlFiVTNONlgvZFdLM3k2ZDVkUFh2MzFxUVpNNXFNSFQ1bWpFTEN3aFRWczZmZHhrN3VIaDRhUDNteTZtcHJaYkZhWlRhYkZkZTNyK0w3OW0zeC9VYWpVWjdlM3JyamdRYzA0TnBybS8xdlpEQVlOSExDQlBYcDMxOHJsaXhSVEZ5Y2VpY20ydTZIOXVpaEI1OThVaXVYTFpPemk0dkdUWjRzTjNmM05uLy9qVGs1T2VudVJ4N1I3dSsvMThFZmY1Ui9ZR0N6enMvUzZkOERiZmw5YkRTWk5HbjZkQ1VPSEtpTnExZXIzNkNtNTlTYXpHWmROM1ZxazJ0ZTN0NTY5cFZYbEhYaWhHcDJlU1Z3QUFBZ0FFbEVRVlFhcmZxVVRtOC83aDRRb0c0K1BrMnVHd3lHWmlIZ284ODlwKzcrL3ZKdU5OYlgzMStQejV0bk94UHdtcUZERlJFZDNleU13SkhqeHpmNU5RWUF3RkVJQXVFUWpjOEp6QytrY3pEUUZpT0dKT2kxdHovVnFZSkMrZnQxclBEYzA2dWJmdmZXdjJ6YmZ4dTc2L0ZmeTlYVlRlNmUzazJ1bHhZVjZQOSsvNXl5VHg3VDBMR1ROZUdtT2ZMdzZxYlAvdjYvV3Z6K0c1bzYrd0dWRmhlcXo4RGh6ZVk4bjhaLzZDMHJLWktUazVOYzNOeGxOSnAwTXUyd0NrL2x5R1M2dU9ZQmtwUmZVS0RVbzBjMDR0ZnQweTBVdUJSdWJzN0t6aTI0b3UrY05IMzZCWTEzOS9DUWZuSkdZR05CSVNHNjVhNjdtbDJmOWZQV0d4ZzFkallRYk95bjIwWmRYRjBWR0hMaHE2cURMdUtaSjMvem16YU5NNXBNaW9sdnZVdjZsRGFFbFQ4MXk4NnY1MC81K3ZucHpvY2VzbnN2T2k1T2p6ejc3QVcvMXg2RHdhQWhJMGUyZXE3aXNERmpOR3pNbURiUEdSSWVyam4zMzkvbThTYVRxZFV1eTIwUjFiUG5lZWYxOHZhV2w3ZDNzM0hlUGo1TkFrUUFBQnlGSUJBT0VlQjM3Z2NoR29ZQWJlUHNiTmI0a1FPMGF1MTYzWG43aGYraDhIS3pGd0pLVW5mLzVpdDRDdkt5OVgrL2YwN0ZCWGxLSERKS3Q5My9wQ1JwNk5qSlN0cStRZnQyYlZieTdpMlNwSmhlL1M2cHJvMHJGbXZkTjgzUGMrcHp6YlVYUGVlcU5lczFic1FBempkRmg5QTNQbHFwYVJubkh3Z0FBSUNyWHZQOUI4QVY0TmY5M04rVW5pb2dDQVRhNnFaSkk3WDBxMi9hMUgyeUpVWW5vOTN0WjFlU1QvY0FKUTRlcVNGakp1bWVYNzVrMjBac01CaDB6eTlmMG9EaDQyVTBtdFNyM3hBTkdEYk85bHhBU0xqOEFpOXNaVTU4djBIcU0yQ1k0dnNOVmx6Q0lQWHVQMVRqcDkydW56M1MvTXl0dHFodmFORFNyNzdSVFpOYTNwNE1YRWt6SjQvVzhZd2NyZCthNU9oU0FBQUEwTUd4bEFFTzBYaEZJRnVEZ2JhTGorMmhpRkIvZmZ2ZE9rMmIzUHlNcGJaNDlvL3Z0SG5zcXgrdHVxaDNuSS9SWk5MTmR6OW05NTZybTd0Ky92aUxkdS85dEdsSlc4UWxERkpjd3FEekQyeWpsZCt0VlZSNGdPSmptM2RJQlJ4aHpQRCttakI2a0Y1ZjhKbkNRL3pWTXpyYzBTVUJBQUNnZzJKRklCeUNNd0tCaTNmMzdUZG80V2VmWDlIbUFEak5ZckZvNFdlTGRmZHQ3ZE93QldndlR6MTBtd0lEdXV1UjUxL1RPLy84U3ZzT3BxbWlxdHJSWlFFQUFLQ0RZVVVnSENMQS85eUt3THo4SWdkV0FuUSsvZnJFS0N6SVIvLzY0a3ZObVhXem84dTVxdnhyNlpjS0MvSlJZcDlvUjVjQ05PSHQ1YUczL3Znci9YUHhTdjN6ODFYNmVNbDNqaTRKd0dWdzM1d3B1bmZPalk0dUF3RFFpUkVFd2lHOFBOemw2dXFpNnVvYTVSY1V5Mkt4T1B6TU1xQXorZVV2YnRYanYzNWRFOGVON1hBZGhMdXFVd1VGK3Vlbi85S2JmM3phMGFVQWRwbE1UcnB2emhUZE1uV3N0dTg1Y0xxVHNOWFJWUUZvVDlja3hqcTZCQUJBSjBjUUNJY3dHQXdLOVBQUmljeGNOVFJZVkZoYzFtUzdNSURXaFlYNDYrWWJSK25QYjc2dC8zN1ovbmw2YUY5L2ZuT0JicGt5V21IQmZvNHVCV2hWTnk4UDNUQnVxS1BMQUFBQVFBZkVFaXc0VEdDQXIrMXozaW0yQndNWDZxNWJKeWtuSjFOTHYxN3U2Rks2dktWZmZhT2NuRXpkT2V2aUdyUUFBQUFBUUVkQUVBaUhDZkp2SEFUU01BUzRVR2F6U2I5OTluNTk4SStGU2oyYTV1aHl1cXpVbzJuNjRLT1A5ZHRuNzVmWnpFSjZBQUFBQUowWFFTQWNoaFdCd0tVTEMvYlRVM052MTR1LysyL2xueXB3ZERsZFR2NnBBdjM2UC81TFQ4MjluUzNCQUFBQUFEbzlna0E0VEdEanpzRUVnY0JGR3p2aUdzMmFPa3JQdlBpeXlzcktIVjFPbDFGV1ZxNWZ2Zml5YnAwMldtTkhYT1BvY2dBQUFBRGdraEVFd21HQy9NOTFPczNMWjJzd2NDbG16NWlnWVFQajlNeS8vNVl3c0IyVWxaWHJtWC8vclVZTWpOZnNHUk1jWFE0QUFBQUF0QXVDUURoTVlPTXpBZ3NLSFZnSjBEVThmTThNRGVnVG9jZWVtY2MyNFV1UWY2cEFqejB6VHdQNlJPaWhlNlk3dWh3QUFBQUFhRGNFZ1hDWUFMOXV0czk1K1d3TkJpNlZrOEdndWZmTzBOVHJCdXZScDUramdjaEZTRDJhcGtlZmZrN1RyaHVpdWZmT2tKUEI0T2lTQUFBQUFLRGRFQVRDWVp5ZHpmTDE4WklrRlpXVXE3YTJ6c0VWQVYzRDdCa1Q5UGg5TS9UTXIzK2pwVjk5NCtoeU9vMGxYMzZqWjM3OWtoNi9iNFp1bnpIZTBlVUFBQUFBUUxzek9ib0FYTjBDL1gxVVZGd21TY292S0ZGWWlMK0RLd0s2aHJFanJsRnNWSmgrOTlvSDJ2WERYajM5K0Z6NSs5SDExcDVUQlFYNjg1c0xsSk9UcWIvKzhXbTZBd01BQUFEb3NsZ1JDSWRxZkU1Z2ZnSGJnNEgyRkJiaXJ6Zi84SlJpZS9qcS9rZWYwS2VMdjVERlluRjBXUjJHeFdMUnA0dS8wUDJQUHFIWUhyNTY4dzlQRVFJQ0FBQUE2TkpZRVFpSENnbzQxems0bDNNQ2dYWm5OcHQwNzV3YmRmM1lJZnJMdTR1MWJQbTN1bXYyclpwOC9YVXlHWTJPTHM4aDZoc2F0UEs3dFZyNDJXS0ZCZm5vVFZZQkFnQUFBTGhLRUFUQ29RTDl6cTBJekQxRkVBaGNMbUVoL3ZyamIrWnEzOEUwL2ZQelZmcGc0U0xkZk5OVTNUQnh2QUt1a2kzRCtRVUZXclZtdlpaKzlZMmlld1JxM21PemxkZ24ydEZsQVFBQUFNQVZReEFJaHdvS2FMUTErRlN4QXlzQnJnNzkrc1JvL2t1UDZQRFJrL3A2OWZlNi81SFBGUmZiVXhQR2p0S2dhL29yUEN6VTBTVzJxNHpNTE8zWis2UFdiZHlpMUtOSE5HN0VBUDNuOC9jcFByYUhvMHNEQUFBQWdDdU9JQkFPRmVqdlkvdk0xbURneW9tUDdhRmZ4ZmJRdnoxd2k3YnRQcUN0dTNicHc0VWZ5K0JrVXYrRXZvcm9FYTZJOERDRmg0WEsyOHRMN201dWNuTjNrOW5Vc2Y2elVWZGZyNnJLS2xWV1ZhbTByRXdabVZrNmtaR3BFeWN6OU9QK0E3SmE2aldvZjd4bVRCcXM0Uy9jTFdkbnM2TkxCZ0FBQUFDSDZWaC9vc05WSjdESmlrQ0NRT0JLYzNZMmEreUlhelIyeERXeVdxM0t6RDZsL1llUEtTTXpUMnZYNzFkbTlpbFZWRlNwc3FwR2xkVlZxcS92V00xR1RDWW51YnU2eWQzTlJSNGViZ29MOFZkRWFLQ0c5TytoZTI4YnE3QVFmeGtNQmtlWENRQUFBQUFkQWtFZ0hNcW5tNWZNSnFQcTZodVVXMUFvcTlYS0g5b0JCekVZREFvUERWQjRhSUNqU3dFQUFBQUFYQVpPamk0QVZ6Y25nOEcyUGJpcXFsWVZsZFVPcmdnQUFBQUFBS0JySWdpRXd3WDRkN2Q5em1ON01BQUFBQUFBd0dWQkVBaUhDL0kvZDA1Z0hwMkRBUUFBQUFBQUxndUNRRGhjWUtNZ2tNN0JBQUFBQUFBQWx3ZEJJQnd1TU1ESDlqbi9WS0VES3dFQUFBQUFBT2k2Q0FMaGNFRUJqVllFc2pVWUFBQUFBQURnc2lBSWhNTTEzaHFjVjhEV1lBQUFBQUFBZ011QklCQU9GK2pYcUdzd1p3UUNBQUFBQUFCY0ZnU0JjRGczTjJkNWViaExrdklMaW1XeFdCeGNFUUFBQUFBQVFOZERFSWdPSWZETU9ZRU5EUllWRnBjNXVCb0FBQUFBQUlDdWh5QVFIVUxqaGlGNXA5Z2VEQUFBQUFBQTBONElBdEVoTkc0WWtwTlg2TUJLQUFBQUFBQUF1aWFDUUhRSVFZSG5nc0JzZ2tBQUFBQUFBSUIyUnhDSURpRWt3TS8yT1NlM3dJR1ZBQUFBQUFBQWRFMEVnZWdRUW9QUEJZSFp1YWNjV0FrQUFBQUFBRURYUkJDSURpRTRxTkdLd0R4V0JBSUFBQUFBQUxRM2drQjBDRjRlN3ZKd2Q1VWs1WjRxa3NWaWNYQkZBQUFBQUFBQVhRdEJJRHFNa0NCL1NWSjl2VVduQ2tzZFhBMEFBTURGcWErdjF3L2J0OHRxdGJiYm5BZjI3bFZKY1hHN3pRY0FBSzVPSmtjWEFKd1ZFdWluSThjeUpKMXVHQkxvNytQZ2lnQUFRR2YzMVdlZnRjczgvUWNQVm1Sc2JKdkdibDZ6Uml1V0xKSEZhdFhnNGNNditkMUhVMUwwNFZ0dktUb3VUbk9mZVVZR2crR1M1d1FBQUZjbmdrQjBHQ0ZCM1cyZnMvTUsxRCtoYlQ5c0F3QUF0R1R6bWpYdE1rOUFjSENUSUxDaHZsNE5EUTEyeHc0Wk9WSWJWNi9XNmkrL1ZOLysvV1UwR3UyT001cE1MZDVyTExaM2J3MGFQbHg3dG0zVDlrMmJOSHpzMkRiWFBXL3UzRGFQdFdmZ3NHRzY0NEVITG1rT0FBRFFjUkFFb3NNSURtemNNS1RRZ1pVQUFJQ3VKQ0FvU00rKzhrcVRhOXMyYkZCZFhaMkdqeHNuczlsOHdYTisrOFVYMnJoNmRhdGpLaVQ5eDlOUHQzaC8rdXpaR2oxeG9pUnB3OHFWS2k4cmEzR3N3V0NReVdSU1pucTZ2dm44OHhiSFRidnR0bWJYUEwyOWRlM28wYzJ1SDBoS1VrNVdscTZiT3RYdVhHdVhMMi94UFFBQW9ITWlDRVNIRWRLb2MzQjJMcDJEQVFEQTVWRlhXNnVWeTViSjJjVkZvNjY3N3BMbW1qNTc5a1UvR3hNZmIvdThjOHNXNWVmbW52ZVpIWnMzdDNyZlhoRG81ZTJ0eVRObk5ydGVWRkNnbkt3c3UvY2tna0FBQUxvaWdrQjBHTUdOdGdabjVSRUVBZ0NBeTJQajZ0V3FyS2hRNzM3OWxIcnc0SG5IUjhiRXlOWE5UWnZYckZGWlNZbW16SnBsdTNkMlJWOTdtYjlnUWJ2T0J3QUEwQmhCSURxTTRJQnpRV0F1UVNBQUFMZ01pb3VLdEg3bFNrblNubTNidEdmYnR2TSs4L2k4ZVlxSWlWRmxlYm0yckYycjhUZmUyT1IrVldXbGFtdHFMcWlPYnI2K0Z6UStMenRiVlZWVmlveUphWExkWXJISVlERFFRQVFBQUxRSlFTQTZERmNYWjNYMzhWWmhjYW55QzBwVVY5OGdzK244QjJnREFBQzBoZFZxMWI4KytFQzFOVFc2L2Q1N0ZSd1dacnYrMXovOFFiMFRFelZweG94bXp3VUdCMHVTQm84WW9UWExseXRweDQ0bTk1Y3RXcVFmdG0rL29GcGFXL21YbjVPam9zSkN4ZmZ0YTZ2dnpmbnpGUlFTb3NmbXpXc3lkcysyYlZxeGRLbG16cG1qL2tPRzJKMHZPeU9qMWFZaGw5cFFCQUFBZEI0RWdlaFFnb1A4VkZoY0txdlZxcno4SW9XRitEdTZKQUFBMEVWOCs4VVhPcEtTb29IRGhtbkl5SkcyNjFXVmxaSWtIejgvaFVkR3R2aThYMkNnUXNMRHRXZjdka1UxNmlBOGN2eDQ5ZW5YcjlWM0Z4VVdhczAzMzZpMnBrWjkrdmR2ZGV5N2I3d2hTWHJoOTcrWGRMcFJTRVIwdEk2a3BLaTZxa3F1Ym02MnNVZFNVbFJlV2lydlZsWVllbmw3YThTRUNjMnU3OXU5VzlrWkdicWhoVE1DVnkxYjFtcWRBQUNnOHlFSVJJY1NFdGhkQnc0ZGt5VGw1QlVRQkFJQWdIYmo3T3lzZ09CZzNYem5uVTJ1RnhXY1BwTEV5OXY3dkhOTW1UVkxIaDRlMnJ0cmwrMWFSRXlNSW42eVpiZXg3UnMzYXUzeTVUSVlETHIxN3J2dGR2QnRySGUvZnZwKy9YcGxIRCt1OEtnb1NWSmtiS3dPSHppZ1k2bXB0aURSYXJYcXlNR0RjdmZ3VUVSMGRJdnplWHA3YTZLZHpzRDVPVG5LenNpd2UwOGlDQVFBb0NzaUNFU0hFdHFvYzNCV2JvRUdPN0FXQUFEUWRWUlhWVWtHZy9vTkhLZ3RhOWMydVplWG5TMUp5anA1VW10YTZKUTdkdElrbWMxbTlVcElrQ1Q5c0dQSGVjL2xLeW9vME9LUFBsTHF3WU9Lam92VG5QdnZsNitmbjkyeEZxdFZUazVPa3FRK1o0TEEvVWxKVFlKQVNVMkN3SnpNVEpXVmxtckF0ZGZhbm0yc29hRkJramcvRUFBQTJCQUVva01KYmhRRTV0QXdCQUFBdEpPcXlzcnpybkRibjVTay9VbEpkdThOSHp0V1pyTlpaU1VsV3ZYbGw5cTVaWXVNcHRaL2xQN3pLNitvb2I1ZTAyNjdUV091djc3VlFLNmhyazRtczFtU0ZOdXJsOHpPempxd2Q2OG0zM3l6SktuSG1VRHd4TEZqdG1jT0pTZExraEt1dWNiK25QWDFraVFYVjlkVzZ3UUFBRmNQZ2tCMEtDR0I1NExBN0x4Q0IxWUNBQUM2RWw4L1A3c05Pc3BLUy9YSEYxK1VtNXViWHB3LzMrN0t1ck5XZmZtbE5xNWFKWXZGSWc5UFQxbXQxbGJmV1ZOZHJhR2pSbW5zcEVubnJhK3lzbEx1SGg2U0pKUFpySmo0ZUIxS1RsWnhVWkY4ZkgzbDZ1WW1IMTlmWmFTbnkyS3h5TW5KU1FkLy9GRkdrMG54aVlsMjV6emJ5YmlzcE1UdVNzZWN6RXhKYW5FVkpBQUE2SG9JQXRHaEJBZDJ0MzFtUlNBQUFMaWNMQmFMUHYvd1E5WFgxYW1zcms2di92YTNtblRUVFJwdzdiVjJWKzhkUDNwVTRWRlJtblhYWFZyODBVZXFQTk5rNUZKVlYxV3B0cWJHMXNWWU9yMHE4RkJ5c2c0bEoydlltREdTcE9Dd01LVWtKeXMvTjFlZVhsNDZjZXlZNHZyMmxXc0xLLzRxeXNzbFNhZnk4bHBkRGNsWmdBQUFYRDBJQXRHaEJQcjd5c25KU1JhTFJUbTVCSUVBQU9EeXFLcXMxS2Z2djYrVTVHVEZKeVJvMUlRSit1cGYvOUtpOTk3VGhsV3JOSFhXTE1XZk9RL3dyRnZ1dkZQK2dZRXlHQXc2bFordnNCNDkycVdXdkp3Y1NWSmdjTER0V3M5ZXZTUkpxUWNPTkFrQ2p4NCtyTkxpWXAxSVM1UEZZbEcvUVlOYW5MZWtxRWlTZFAxTk4yblM5T25ON2k5Njd6MzlzSDI3M1pXU2tqUnY3dHlMKzRZQUFFQ0hSUkNJRHNWb2RGS2d2NDl5OGdwVlZGS3U2dW9hdWJxNk9Mb3NBQURRUlZpdFZpWHQyS0VWUzVhb3BMaFl2UklTOVBPNWMrWHM0cUs0UG4yMFlmVnFyVjIrWE8rKzhZWjZKeVpxK3V6WjhnOEtraVFGblBsbjRhbFRLaTh0VlVDajRPNVNuRWhMazNUdUhFQkpDbzJJa0p1N3U3SXpNbXpYeGsyZXJCdG16SkRSWk5KN2I3d2hvOUdvaEFFRFdwejNiTURvRnhEUUxuVUNBSURPanlBUUhVNXdvSjl5enB3UG1KTmZwS2dlN2ZORE5nQUF1SHJWVkZkcjE5YXQycnB1blU3bDVjbHNObXZLckZrYWQ4TU50bTNBUnBOSjEwMlpvb0hYWHFzdlB2NVlLY25KU2sxSjBaMFBQcWpFZ1FOdGM2VWVQQ2hKNmhFZDNTNjFwZXpiSjBtSzY5UEhkczFnTU9peDU1KzNoWkNTYkdjSVZwU1ZLZlhnUWZWS1RMUmRzK2RZYXFva0tTd2lvbDNxQkFBQW5SOUJJRHFjMENBL0pTV2Yvc0UxTzdlQUlCQUFBRnd5bzlHb3BKMDdWVnBTb3BFVEptajhqVGVxbTQrUDNiRytmbjY2LzVlLzFONWR1N1RtNjY4VkV4L2Y1UDZ1clZ0bE1CaWFCSGMvZGI1R0ltY1Y1T2ZyU0VxS3dpTWo1UmNZMk9SZVlFaUkzV2QrMkxGREZvdEZBNGNOYTNIZTZxb3FIVXBPVmpjZkh3V0ZocmFwRmdBQTBQVVJCS0xEQ1E1cTFEbVljd0lCQU1BbHFpZ3YxOHBseXhRUUZLU1FzRENaVENadC91NjdOajBibjVDZ2RTdFdLQ3d5VWdPR0R0WHhJMGQwSWkxTjhRa0o4dkQwdEkycnJLaFFiVTJOM0QwOFpIWjIxcEdVRkVtU3M3TnpxL012WDd4WVZxdFZZNjYvWG1XbHBmcXY1NTVyOC9mMThUdnY2T04zM21seTdkSG5ubE5VejU3YXVuNjk2dXJxTktDVnNMQXhxOVVxaThVaW85RW9TVW8vczEzWlh0TVVBQURRZVJFRW9zTUpiUlFFNXVZWE9yQVNBQURRRlZSV1ZHamo2dFdYTk1mQVljTTBZT2hRZmZYWlo1S2tzWk1tTmJtZmZ2U29Qbmp6eldiUC9iVGhTR1BGaFlVNmxKeXNIbEZSdW1ib1VOWFcxR2oweEltWFZLZTNqNC9LUzB1MWJzVUtHVTBtalpvd29VM1AxZGJVNk9Vbm41VEpaSkxSWkZKTmRiVWtzWm9RQUlBdWhpQVFIVTVJWUhmYjUreGNna0FBQUhEeFd1cUllN0hHMzNpamtuYnNhTFl0T0NROFhHT3V2MTRXaTBWV3ExVkdvMUU5ZS9kVzczNzlXcHpMcDN0My9lekJCeFVjR2lxRHdTQVhWMWRObnozN2ttdTBXcTNxMmJ1M3dpSWkxTTNYdDhWeEFVRkJpb3FObFNTNXVMb3FKajVlcGNYRnNsZ3M4dlQyVm5UUG5tME9FZ0VBUU9kZ3FLOUlhOXNCSnNBVlVsaGNxbHNmZUVtUzFETTZYTys4MXZZdE1nRFFsWDM0NmJmNjROTVZXcmZrL3ptNkZPQ3FackZZNU9UazVPZ3lXbFZkWFMyejJXemI2Z3NBQUNCSkhmc25HRnlWZkx0NXljWFpMRW5LemozbDRHb0FBQUNhNnVnaG9DUzV1cm9TQWdJQWdHWTYvazh4dU9vWURBWUZCNTQrSjdDaXNscGxGWlVPcmdnQUFBQUFBS0R6SXdoRWh4VGM2SnpBSERvSEF3QUFBQUFBWERLQ1FIUklJWTA2QjJmbEVBUUNBQUFBQUFCY0tvSkFkRWlOZzhETUhNNEpCQUFBQUFBQXVGUW1SeGNBMkJNZUVtRDduSm1kNzhCS0FBQkFleXNxS2RmSFMxWnI2ODVrWmVjV3lHcTFPcm9rWENiM3pabWllK2ZjNk9neUFBREFHUVNCNkpEQ1F2eHRuek55Q0FJQkFPZ3FObTM3VWEvOTN5TFYxZFdyVDN5a1JsMmJLQTgzTjBlWGhjdmttc1JZUjVjQUFBQWFJUWhFaHhRYTVDOG5nMEVXcTFXWldRU0JBQUIwQlp1Mi9haVgvL1N1eG84Y29DY2Z2bDArM3A2T0xna0FBT0Nxd2htQjZKRE1acE1DQTN3bFNRVkZwYXF1cm5Gd1JRQUE0RklVbFpUcmY5LytWT05IRHRCdm43MmZFQkFBQU1BQkNBTFJZWVUxUGllUWhpRUFBSFJxSHk5WnJkcmFPajM1OE8yT0xnVUFBT0NxUlJDSURxdEhrNFloQklFQUFIUm1XM2NtcTA5OEpDc0JBUUFBSElnZ0VCMVc0eFdCR1hRT0JnQ2dVOHZPTFZCTVZLaWp5d0FBQUxpcUVRU2l3d29QRGJSOXppUUlCQUNnVTdOYXJYUUhCZ0FBY0RDQ1FIUllvU0grdHM4Wk9RU0JBQUFBQUFBQWw0SWdFQjFXU0tDZm5Bd0dTVkptRmtFZ0FBQUFBQURBcFNBSVJJZGxOaGtWSE9RblNTb29LbFYxZFkyREt3SUFBQUFBQU9pOENBTFJvWVVGTitvY25FUG5ZQUFBQUFBQWdJdEZFSWdPTFR6MDNEbUJtZGtFZ1FBQUFBQUFBQmVMSUJBZFdsakl1UldCR1hRT0JnQUFBQUFBdUdnRWdlalF3aHNGZ1prRWdRQUFBQUFBQUJlTklCQWRXbmhJb08xelJnNUJJQUFBQUFBQXdNVWlDRVNIRmh6WVhVYmo2ZCttbVZrRWdRQUFBQUFBQUJlTElCQWRtdEhvcEpBZ1AwbFNRVkdwcXF0ckhGd1JBQUFBQUFCQTUwUVFpQTR2TExqUk9ZRTVkQTRHQUFBQUFBQzRHQVNCNlBDYU5nd2hDQVFBQUFBQUFMZ1lCSUhvOE1JYUJZRVpkQTRHQUFBQUFBQzRLQVNCNlBEQ1EvMXRuek1KQWdFQUFBQUFBQzRLUVNBNnZNWm5CR2JrRUFRQ0FBQUFBQUJjRElKQWRIaEJBZDFsTXAzK3JacVpSUkFJQUFBQUFBQndNUWdDMGVFWmpVNEtEVHk5UGJpZ3FGVFYxVFVPcmdnQUFBQUFBS0R6SVFoRXB4QVcycWh6Y0E2ZGd3RUFBQUFBQUM0VVFTQTZoZkRHUVdBMlFTQUFBQUFBQU1DRklnaEVweEFXSEdqN25FSG5ZQUFBQUFBQWdBdEdFSWhPb2VtS1FJSkFBQUFBQUFDQUMwVVFpRTRoTE1UZjlqa2poeUFRQUFBQUFBRGdRaEVFb2xNSTlQT1IyV1NVSkdWa0VnUUNBQUFBQUFCY0tJSkFkQXBPVGs0S0RUNjlQYml3dUZRVmxkVU9yZ2dBQUFBQUFLQnpJUWhFcHhFUkZtVDdmQ0lqMTRHVkFBQUFBQUFBZEQ0RWdlZzBJc1BQZFE1T3o4eHhZQ1VBQUFBQUFBQ2REMEVnT28ySUhzRzJ6eWRPc2lJUUFBQUFBQURnUWhBRW90T0lDaiszTlRnOWt5QVFBQUE0VG0xTmpTb3JLcHBkMzdsbGk3NzQ1Qk83ejVTVmxLaXFzdktpM3JkdDQwYXRXYjc4Z3A0cEtTNitxSGRkaWdONzl6cmt2UUFBb0cxTWppNEFhS3Nlb2VlMkJwOGdDQVFBQUE3MHlidnZLaU05WFhQdXYxODllL2UyWFU4OWNFRDc5dXpSelQvN1daUHh4MUpUdGZCdmYxTllSSVR1LytVdlc1MDdaZDgrUmZYc0tWYzNOOXUxemQ5OXAvemNYRTJjT3JWTjlhMWZ1VkpydnZsR00rKzRRME5Ham14MjMycTFxcTYyVnRWVlZhcXBybFpWVlpXcUtpcFVVVjZ1eW9vS2xaV1VxTFNrUk80ZUhwbytlM2FiM25rMEpVVWZ2dldXb3VQaU5QZVpaMlF3R05yMEhBQUF1SElJQXRGcHVMcTZLRGlndTNMeUM1V1ZmVXAxZGZVeW0va3REQUFBV3ZmcXl5OHJQL2ZDL3hJeElDaEl6Nzd5aXQxN1UyZk4wai9lZmx0L2YvMTFUWm8rWFJPblRiTTdycUdoUWF1Ky9GSWJWcTZVaDVlWHhrMmUzT283ang4NW92Zi8rbGNOR1RsU3Q5OTc3d1hYZkZaY256NzZmdjE2L2V2REQzVWtKVVczL3Z6bnlzdk8xanV2djY2NnVqclYxOVdkZHc2RHdTQnZIeC9kZFB2dGJRcjFZbnYzMXFEaHc3Vm4yelp0MzdSSnc4ZU9iWE85OCtiT2JmTllld1lPRzZZN0huamdrdVlBQU9CcVFJcUNUaVVpUEVnNStZV3lXSzNLek01WFZFU0lvMHNDQUFDZHhQanpoSENOclYrNXN0WDdBY0hCZXZ5RkYvVEozLzh1WHorL1ZzZWVQSDVjMFhGeHV2UEJCK1hWclZ1clk3L2ZzRUdTTkhqRWlEYlhhazlZUklTZStQZC8xei9lZWtzL2JOOHVxOVdxMis2K1d3a0RCc2pzN0N4bkZ4ZTV1TGpJeGRWVjY3NzlWdVdscFhyZ2lTZms2dVltZDNkM3VYbDR5TjNEUTA1T1RVOFMyckJ5cGNyTHlscDhyOEZna01sa1VtWjZ1cjc1L1BNV3gwMjc3YlptMXp5OXZYWHQ2TkhOcmg5SVNsSk9WcGF1YTJFMTVOb0wzRElOQU1EVmpDQVFuVXBranlEdCtPR2dKQ2s5STVjZ0VBQUF0Tm1VV2JQYVBMYWxJTkRleXJXVWZmdjA2ZnZ2bjNmY2Z6My92TzN6MEZHamROczk5elM1WDVDWHB4OTM3VkpRU0loaTR1UGJYR3RMUER3OTlkQ3ZmcVZsaXhacC9PVEpNanM3MjExbHVHM0RCcFdYbHFwWFFzSjU1OXk1WlV1YlZsZnUyTHk1MWZ2MmdrQXZiMjlObmptejJmV2lnZ0xsWkdYWnZTY1JCQUlBY0NFSUF0R3BSSVRSTUFRQUFEaFdUSHk4Qmc0YmR0SFBMLzdvSTd2WFYzLzl0U3dXaTNLenMxdmNLdHZhRmxwZlB6Kzk4UHZmTjdsbU1wbDA2ODkvZnRHMXRtVCtnZ1h0UGljQUFMajhDQUxScVVTRm4xc0JlQ0lqeDRHVkFBQ0FxMVZBY0xEZExheHRaUzhJUEphYXFxUWRPK1FYRUtCNE95dnprbmJzVUZWbHBVYU1IOS9pdkI2ZW5wS2s0cUlpcmZ6aUMwMmROZXU4VzVIYlcxNTJ0cXFxcWhRWkU5UGt1c1Zpa2NGZ29JRUlBQUFPUmhDSVRpV2l4N25Pd2VrWmVRNnNCQUFBWEkxNjl1NnR3T0JnU1JmWDRHTCtnZ1hxMmJ1M2drSkRiZGZxNnVyMCtabHc4STVmL0VJUjBkSE5uanR5OEtDcUtpdWJkU08yWi9mV3JkcXpiWnNPL3ZpanBzK1pvOEhEaDdlcDNwYnVoNFNINjZtWFhtcDJQVDhuUjBXRmhZcnYyMWZTNlU3RWI4NmZyNkNRRUQwMmIxNlRzWHUyYmRPS3BVczFjODRjOVI4eXhPNTdzak15V3EzeFVodUtBQUFBZ2tCME10NmVIdkx0NXFtaWtuS2R6TXlWeFdxVkUzK3pEQUFBcnBDSG5uNjZ5ZGVEaGcvWGRWT21uUGU1dFN0V2FNKzJiWGJuK1B6REQzVXFOMWZqYnJqQmJnaDRvU1pPbXlaZlB6OTk4Y2tuK3V6OTkzVTRPVm16Nzc5Zm95ZE90RHQrOS9mZnE2cXlzc1g3M2o0K2RxKy8rOFlia21UYmptd3dHQlFSSGEwaktTbXFycXFTcTV1YmJleVJsQlNWbDViSzI5ZTN4YnE5dkwwMVlzS0VadGYzN2Q2dDdJd00zZERDR1lHcmxpMXJjVTRBQU5BVVFTQTZuWWp3WUJXVkhGRk5iWjN5OG9zVUhOamQwU1VCQUlCT1lNV1NKZTArcDd1SGh3TE9yQkE4M3poNzhuTno5ZVB1M1lydDFVczMzbkpMdTlVMWFQaHdSVVJINjZNRkMyUjJkcGJSYU5UMDJiUHRqajJVbkt5cXlzb1c3N2VrZDc5KytuNzllbVVjUDY3d3FDaEpVbVJzckE0Zk9LQmpxYW5xMDcrL3BOTXJCWThjUENoM0Q0OVdnMDVQYjI5TnROTVpPRDhuUjlrWkdYYnZTUVNCQUFCY0NJSkFkRHFSNGNIYXUvK0lKQ2s5STRjZ0VBQUF0RWxMbllBdnhlWTFhN1I1elpxTGZqNGdLRWl6Nzd0UHZSSVQ1ZVRrMUk2VlNmNUJRZnEzRjE1bzEzUDVMRmFycmM0K1o0TEEvVWxKVFlKQVNVMkN3SnpNVEpXVmxtckF0ZGZhL1I0Ykdob2tpZk1EQVFDNEFnZ0MwZWxFaGpmcUhKeVJxMkdEK2pxd0dnQUEwRmxjU0tmYnRwNUg5OU90d2Q4c1hxeURQLzZvWjMvM3V5YmpHbThOL3FtekhZamI4czdXeGp6d3hCUHE5Wk5HSTJabjV5WmYxOWZYeTNJbWVEdkxldWFmdFRVMXplWjBkbkZwOG5WRFhaMU1ack1rS2JaWEw1bWRuWFZnNzE1TnZ2bG1TVktQTTRIZ2lXUEhiTThjU2s2V0pDVmNjNDNkdWh2cTZ5VkpMcTZ1TFgxckFBQ2duUkFFb3RPSjdIRnUrODNKVEJxR0FBQUF4M2o1dGRka05wdWJoR1ZuejhYNzZYYmhXKzY4VTJPeU5FY0FBQ0FBU1VSQlZEZmRmbnVyODdYV0ViZ3RYWU45dXpmZkpiRngxU3FGOU9paHVENTlKRWxmZnZxcHRtL2NhUGY1bDU1NG90bTFuNGFubFpXVnRtM09Kck5aTWZIeE9wU2NyT0tpSXZuNCtzclZ6VTArdnI3S1NFK1h4V0tSazVPVER2NzRvNHdtaytJVEUrMis5MndBV1ZaU29qWExsemU3bjVPWktVbDI3d0VBZ0F0REVJaE9KeUs4Y2VmZ0hBZFdBZ0FBcmtZbjB0SlVrSjl2OTE3aHFWT1NwQisyYjIveGViK0FBRVhFeERTNzNscEg0QXZwR255VzFXclZobFdyVkZWWnFaZGZlNjFKODQ3em5RZjQ0KzdkU2o5NnRNbTE2cW9xMWRiVUtEZ3N6SFl0dGxjdkhVcE8xcUhrWkEwYk0wYVNGQndXcHBUa1pPWG41c3JUeTBzbmpoMVRYTisrY20xaHhWOUZlYmtrNlZSZVhxdm4vWEVXSUFBQWw0NGdFSjJPdjI4M3VidTZxTEs2UnVrWnVZNHVCd0FBWEdWMmJONnNuVnUydERwbTBYdnZ0WGh2NktoUmRvUEE5cFoxNG9US3k4b1VuNURRSkFTVTFHS0g0TFB5Y25LYUJZRjVPYWYvQWphdzBXckhucjE2U1pKU0R4eG9FZ1FlUFh4WXBjWEZPcEdXSm92Rm9uNkRCclg0cnBLaUlrblM5VGZkcEVuVHB6ZTd2K2k5OS9URDl1MHRidTF1NnpadUFBQkFFSWhPeUdBd0tLSkhzRkpTMDFWYVZxR1NzZ3AxODdMZmlROEFBT0J5c1JkTWRhVFFhdi9ldlpLa3hBRUQybVcrRTJscGtzNmRBeWhKb1JFUmNuTjNWM1pHaHUzYXVNbVRkY09NR1RLYVRIcnZqVGRrTkJxVjBFb05ad05HdjRDQWRxa1RBQUMwakNBUW5WSmtlSkJTVXRNbFNTZE81cWhmMzFnSFZ3UUFBTkE2cS9WMFc0NHIxUjAzZWM4ZUdRd0c5VzJuSURCbDN6NUpzcDAzS0ozK1hoNTcvbm41QjUxcjVuYjJETUdLc2pLbEhqeW9Yb21KdG12MkhFdE5sU1NGUlVTMFM1MEFBS0JsQklIb2xCbzNERG1la1VzUUNBQUF6bXYxVjE5ZDhYY1duanFsdk94c21jMW1uVHgrWEpLYWJkTzlITEl6TXBTYm5hM0kyRmg1ZVh0Zjhud0YrZms2a3BLaThNaEkrUVVHTnJrWEdCSmk5NWtmZHV5UXhXS3hkVVcycDdxcVNvZVNrOVhOeDBkQm9hR1hYQ2NBQUdnZFFTQTZwY2l3YzMvcmZDS1Rjd0lCQU1ENWZmZjExMWY4bmNXRmhYci9yMysxZmUzaDZhbWhvMGJadmo2UmxxWTM1ODl2ODN4dDJWbzhmOEVDN2RxNlZaSmEzSko3b1Z1VWx5OWVMS3ZWcWpIWFg2K3kwbEw5MTNQUHRmblpqOTk1UngrLzgwNlRhNDgrOTV5aWV2YlUxdlhyVlZkWHB3R3RoSVdOV2ExV1dTd1dHWTFHU1ZMNm1lM0tWMnFWSlFBQW5SMUJJRHFseVBCekt3SlAwREFFQUFDMFFVdm45dG5UV2xBMmNkbzBEUjgzcmszelJNYkU2TjkrL1d0WnJWWVpqVVlGaFlUSVpEYmI3bnY3K21yODVNbHRycXV0VGh3N0pxbmxJSERLTGJlMCt2eitwQ1RiSE1XRmhUcVVuS3dlVVZHNlp1aFExZGJVbkxmWnlQbDQrL2lvdkxSVTYxYXNrTkZrMHFnSkU5cjBYRzFOalY1KzhrbVpUQ1laVFNiVlZGZExFcXNKQVFCb0k0SkFkRW9oUWQxbE5wdFVWMWRQRUFnQUFGcVZNSENneWtwS0x1aVp3U05HeUt0Yk43djNmUDM4NU92blovZGU0c0NCVFpwZUdFMm1KczAxZnNySDExZFRaczI2b05yYTR0SG5udE9oNUdUNS8yUWJyNSsvdnlLaW96WCt4aHRiZmI3eENqdWY3dDMxc3djZlZIQm9xQXdHZzF4Y1hUVjk5dXhMcnRGcXRhcG43OTRLaTRoUU4xL2ZGc2NGQkFVcEt2YjBNVEF1cnE2S2lZOVhhWEd4TEJhTFBMMjlGZDJ6WjV1RFJBQUFybmFHK29vMHE2T0xBQzdHQTAvOVVjZE9aRXVTVm56OEo3bTZ1amk0SWdDNHZENzg5RnQ5OE9rS3JWdnkveHhkQ25EQkpzeDZVdmZObWFKNzU3UWVRT0hxVWwxZExiUFpiTnZxQ3dBQUxpOG5SeGNBWEt6R0RVTk9adVU1c0JJQUFBQmNERmRYVjBKQUFBQ3VJSUpBZEZxUjRZMGJoaEFFQWdBQUFBQUF0SVlnRUoxV1ZLT0dJZWtuT1NjUUFBQUFBQUNnTlFTQjZMUWFidzFPejh4eFlDVUFBQUFBQUFBZEgxMkQwV21GaHdUSXlXQ1F4V3FsY3pBQUFKMU1TVm1GdHU4NW9PemNBb25XZFhDd2F4SmpOU0FoenRGbEFBQncyUkVFb3RNeW0wMEtDZlpUWnZZcFpXVG5xYUhCSXFPUlJhNEFBSFJrOWZVV0xWeThTaDk5dmxJTkRSWkhsd05Ja3U3VEZJSkFBTUJWZ1NBUW5WcGtlTEF5czArcHZ0NmlqT3c4UlRZNk54QUFBSFFzTlRWMWV1eUYvMVZhZXFidW1IbWRoZzlPVkhSVWlEemNYQjFkR2dBQXdGV0JJQkNkV2xSNHNMYnVUSllrSFV2UEpnZ0VBS0FEMjdabnZ3cUxTdlgybjU1UnoraHdSNWNEQUFCdzFXRWZKVHExbUtoUTIrZTA5Q3dIVmdJQUFNN24ySWxzUFRWM05pRWdBQUNBZ3hBRW9sT0xqVHdYQkI0bENBU0FLNktodmw1V2E4dmRIU3JLeTFWWFc5dm0rVll1VzZiVWd3ZlBPNjY4ckV4ZmZmYVpqaDg1Y3ZycjB0STJ2K055TzdCM3IwcUtpeDFkUm9mbjQrMnA4U01IT0xvTUFBQ0FxeFpiZzlHcGhZY0d5V1J5VW4yOWhSV0JBSENGYk4rMFNhdS8ra3EvZlBGRmRmZjNiM2IvbFdlZTBYVlRwMnJ5ekpsdG1tL3Q4dVdTcExnK2ZWb2RWMVZacWMxcjFpZ2dLRWduangvWGQxOTlwWnZ2dkZNRGh3MXJNaTd0OE9FMmZpY3Q2K2JySzcrQWdEYU5QWnFTb2cvZmVrdlJjWEdhKzh3ek1oZ01sL3orcnNyUDE5dlJKUUFBQUZ6VkNBTFJxWmxNVG9vTUQ5SFI0NW5LeVN0VVpYV04zRjFkSEYwV0FIUnArNU9TNU9ybVpqY0V2SnhzQVp2Qm9CSGp4aWtuTTFPTDNudFBwU1VsR25mRERiWnhDMTU3N1pMZk5YYlNKRTI3N2JZMmpZM3QzVnVEaGcvWG5tM2J0SDNUSmcwZk83Yk43NWszZCs3RmxpaEpHamhzbU81NDRJRkxtdU5LOHZSd2QzUUpBQUFBVnpXQ1FIUjZzWkdoT25vOFU1SjBQRDFMZlh0Rk83Z2lBT2k2S3NyTGxYYjRzTVpQbm56RjMrM2tkUHBFRTZ2RklwUFpyTnZ2dlZjUk1URktHTkI4cSttZzRjTTFZdHk0aTNyUG0vUG5ON3UyWWVWS2xaZVZ0ZmlNd1dDUXlXUlNabnE2dnZuODh4YkgyUXNYUGIyOWRlM28wYzJ1SDBoS1VrNVdscTZiT3RYdVhHZFhVblltQmlkV1N3SUFBRGdTUVNBNnZlaW9FR25ENmM5SENRSUI0TExhdFdXTHJGYXJCbzhjcVl6MDlCYkhsWldVdEhqZlB6QlFybTV1TFQ1N3ZsVnlYM3p5aWI3NDVCUGIxMHYrK1U5RnhjYnEwZWVmdDEzejd0Wk5FVEV4cmM1eklYWnUyYUw4M056emp0dXhlWE9yOSswRmdWN2UzbmEzVVJjVkZDZ25LNnZGTGRhZE1RZ0VBQUNBWXhFRW90TnIzREFrTFQzYmdaVUFRTmRtdFZxMWJlTkc5VXBJa0p1N3UvN25wWmRhSEx0enl4YnQzTExGN3IzN0huOWNmZnIzYi9IWjZiTm4yNzFlVzF1cmxWOThvVDc5KzZ0bjc5NU43bm43K0RRYnZ6OHBTVDJpb216MzZ1cnE5TSszMzlhRXFWTVZGUnZiWkd4UlFZRzJyRjNiWkl1eFBmTVhMR2oxUGdBQUFOQ1JFUVNpMDR1SkRMTjlwbk13QUZ3K1ArN2VyY0pUcDlSLzhHQzV1cm5wZ1NlZWFISi95NW8xeXNuTVZFbHhzZHc5UEZSYlc2dTc1ODZWNGN5VzNyUENJeUowSWkydHlSYmN0Y3VYMjFhNHRSUzIxZGJVYU9VWFh5Z2lPbHFqSjA1c3RkYWFtaG90WGJoUTBYRnh1dXZoaHlWSiszLzRRU25KeVJwLzQ0M2F0bUdEQmcwZkxtZVgwK2ZLN3R5OFdWdlhyZE80aTl6eW5KZWRyYXFxS2tYK1pCV2l4V0tSd1dDZ2dRZ0FBQUE2QklKQWRIcmRmYnpVemN0REpXVVZPcGFlSmF2VnloKzRBS0NkV1N3V3JmN3lTOXZYUnFOUnZSSVNiRjliclZZdC9zYy8xS3RmUCszWXRFbnhDUWxLMnJGRFJwUEpiamRncTlXcW1YZmNJVWxhdG1pUjRoTVMxS2RmUDBtbkE3K3F5c29tNDkzYzNXVXlteVZKOVhWMXR1dkZSVVh5OVBTMDNUdkx4Y1ZGVTI2OVZaKzkvNzZHN3QrditJUUU3ZHl5UmNHaG9lcm02NnUvdi82NkNnc0tOSFhXTERVME5Ham4xcTNxTjJpUXZMelAzOVUyUHlkSFJZV0ZpdS9iMS9hOXZEbC92b0pDUXZUWXZIbE54dTdadGswcmxpN1Z6RGx6MUgvSUVMdnpaV2RrdExvZCtsSWJpZ0FBQUFCbkVRU2kwek1ZRElxSkN0VVArMUpWWGxHbC9JSVNCZm8zM3lJR0FMaDRPelp2YnZXTXZNTUhEcWlrdUZpSkF3Wm94NlpONnU3dnI5QWVQYlI5NDBhN1FhQ250N2RHVHBnZzZYUVFHQjRaYWZ0NjI4YU5XcnB3WVpQeHQ5eDFsNGFQSFN1ejJheWFtaHJiOWVXTEYrdFlhcXFlLzgvL2xOblp1Y2t6ZzRZTjA0Nk5HN1ZzMFNMZCtkQkRPcEtTb3B0LzlqTjE5L2ZYMkVtVHRHSFZLZzBkT1ZMcGFXa3FMUzYydmY5ODNuM2pEVW5TQzcvL3ZhVFQveDJLaUk3V2taUVVWVmRWTlRuLzhFaEtpc3BMUytYdDY5dmlmRjdlM2hwaDU5MzdkdTlXZGthR2JtamhqTUJWeTVhMXFWNEFBQURnTElKQWRBbXhVV0g2WVYrcUpPbllpU3lDUUFCb1IyVWxKVnF4WklsNkpTYnFVSEt5M1RGYjE2MlRwNWVYNHM2c2twTk9kKzVkdm5peENrK2RVbmQvL3d0KzczK2VDZHhlYXJRRjJjWE5UZFZWVlpLazZ1cHFIZGk3VjcwU0VwcUZnTkxwZ0c3Nm5EbjY2eC8rb1BmKzhoZDVlSHBxeUtoUmtxUUpVNlpvMS9mZmE5bWlSU29wTGxaMFhKd2lmM0p1WUV0NjkrdW43OWV2VjhieDR3cVBpcElrUmNiRzZ2Q0JBenFXbW1vNy85QnF0ZXJJd1lOeTkvQlFSSFRMamF3OHZiMDEwVTVuNFB5Y0hHVm5aTmk5SnhFRUFnQUE0TUk1blg4STBQSEZOR29Zd2ptQkFOQyt0cXhicC9yNmVzMllNOGZ1L2V5TURLWHMyNmVobzBmTHFkRjVnSU5IakpEUmFOU3FSbHVLTDRTemk0dnRETCt6UER3OFZGbFJJVW42WWRzMjFkWFdhc3lrU1MzT0VSNFpxWUhEaHFtOHRGUWp4bytYK2N3V1ltY1hGMDJlT1ZPcEJ3OHFMenRiMTAyWjBtb3RGcXZWOXIyZDNjSzhQeW5KZHY5c2lIZ3NOZFYyTFNjelUyV2xwWXBQU0dqeTYzSldRME9ESkhHY0JRQUFBSzRZZ2tCMENURVJqVG9ISHljSUJJRDIxUGVhYTNURGpCbnlEd3kwZTMvRmtpVXltVXdhTVg1OGsrdnVIaDRhT25xMGtuYnNhQktRWFFvUEx5K1ZsNVhKYXJWcTg1bzFpdTNWcTFrSDRKODZHOEw5ZEd2emdLRkRaWFoybHJPTGkySjY5V3Axam9hNk90czVoTEc5ZXNuczdLd0RlL2ZhN3ZjNHN6THd4TEZqdG10blYwOG1YSE9OL1RucjZ5VkpMcTZ1cmI0YkFBQUFhQzlzRFVhWEVOa2pTRTRHZ3l4V3E5SllFUWdBN1NvaU90b1dkUDNVdmoxN2RHai9mbzJhTUVIZGZKb2Z5M0RkMUtuYXRYV3JQbjMvZlQzNW05L0l6ZDI5emUvTno4bHBkcTJicjYrT0hUNnN2YnQyNlZSZW5tNi83NzVXNThnNmVWSzd2LzllM2YzOXRYZm5UbzJjTU1FV0hHNWV1MVoxdGJXU3BFMnJWMnRDSzZzQ0t5c3I1ZTdoSVVreW1jMktpWS9Yb2VSa0ZSY1Z5Y2ZYVjY1dWJ2THg5VlZHZXJvc0ZvdWNuSngwOE1jZlpUU1pGSitZYUhmTzJqTm5IWmFWbEdqTm1ZN0pqZVZrWmtxUzNYc0FBQURBeFNBSVJKZmc2dUtzOEpBQW5jakswNG5NWE5YVk44aHNNanE2TEFEb011eHRYeTByS2RIU2p6K1doNmVucnA4KzNlNXpYdDdlbWp4enByNzY3RE45OVBiYmV1Q0pKMlF5dGUzSGoxZC8rOXRtMS93Q0FyUjM1MDZ0L09JTDlSczA2THlyQWIvKy9ITjVkZXVteCtiTjA1OWZlVVZmZi9hWkhuL2hCWldYbFdudDh1WHFOMmlRNnV2cnRYYkZDZzBaT1ZKZTNibzFtNk82cWtxMU5UVUtEZ3V6WFl2dDFVdUhrcE4xS0RsWnc4YU1rU1FGaDRVcEpUbForYm01OHZUeTBvbGp4eFRYdDY5Y1cxanhWMUZlTGtrNmxaZlg2bmwvbkFVSUFBQ0E5a0lRaUM0akppcFVKN0x5MU5CZ1VVWlducUlqUWh4ZEVnQjBXZlgxOWZybmdnV3FLQ3ZUWFE4L0xJUEJvS3JLeWliM3ozNTk3ZWpST3BTY3JNTUhEdWo5di94RmR6L3lTSlBPdW1kbG5UeXB0TU9IMWJ0ZlA5M3h3QU1hT0d5WUpLbW9vTUMyR2k4b0pFUVdpMFhsWldXNmFmWnMyN3ZzaFl1N3YvOWVSMU5TTlB1KysrVGw3YTJKMDZicHkwV0x0SGZYTGlYdjJTTkxRNE9tM1hhYjZtcHI5ZWRYWHRIS1pjdDAyejMzTkpzbjc4ekt4TURnWU51MW5tZTJFcWNlT05Ba0NEeDYrTEJLaTR0MUlpMU5Gb3RGL1FZTmF2SFhzS1NvU0pKMC9VMDNhWktkSUhYUmUrL3BoKzNiTlgvQkFydlB6NXM3dDhXNUFRQUFBSHNJQXRGbHhFU0ZhdjNXMHdlM0h6MmVTUkFJQUplSnhXTFJKMy8vdTQ0ZlBhcmg0OGFwLytEQnpVS3BqYXRXYWVPcVZaS2tzWk1tNmM2SEh0TGJyNzZxSXlrcCtzZmJiK3ZocDUrV0pPVm1uVDdPWWNPcVZWcTdmTG5jM04wMWV1SkUyM21FdFRVMUtpNHMxUDZrSlBVYlBGakZoWVdTVGpjaThmSDFsU1I5OC9ubnlreFAxOXhubnBIeFRDQllVVjZ1ci8vMUw4WEV4MnZROE9HU3BPRmp4aWd2TzFzbGhZWGF0MmVQYnJ6NVp2bjYrZG5tMjdWMXEwWmRkMTJ6Ny9kRVdwb2tOZGtlSFJvUklUZDNkMlZuWk5pdWpaczhXVGZNbUNHanlhVDMzbmhEUnFOUkNRTUd0UGpyZURaZzlBc0lPTyt2T1FBQUFOQWVDQUxSWmNSR250dXlkU3c5MjRHVkFFRFhaclZhVlZGZXJ0NkppWnA1eHgyU3BGdnV1c3QyZituQ2hlcVZtS2krWjVwa2hJYUh5ODNkWFEvLzZsZGE5TzY3bW5ycnJUcCs5S2lXTGx4b093Y3ZJREJRL1ljTWtidUhoNzc3K212bFpHWXFKek5UcC9MeVpMVmFaVGFiWlRLYjllMlpiYkxIRGgrMnZhK3l2Rng1T1RtMkVGQ1NTb3FMNWV2bnA5dnV1Y2UycmRsb011bVdPKy9VQjIrK3FiRElTSTJiUE5rMmZ0TDA2YXFxckpTenMzT3o3emRsM3o1SlVseWZQclpyQm9OQmp6My92UHlEZ216WHpxNWFyQ2dyVStyQmcrcVZtR2k3WnMvWkJpcGhFUkV0LzJJREFBQUE3WWdnRUYxRzR4V0FSMmtZQWdDWGpkRm8xRDJQUGlwbkZ4ZGJSOTdoWThmYTdpOWR1RkJoRVJGTnJrbVNoNmVuZnZIa2s1S2s5TFEwbFJRVmFmallzUm82YXBUQ282SmtzVmowK3hkZVVHVjV1VUxDd3hYYnU3ZkczM2lqd2lNajVlemlvcmYrOUNlNWUzZ29jZUJBZmI5K3ZRN3YzNi80aEFTVkZCZkw3eWNkalVQRHd6VmwxaXk3OWQvejZLT3FLQyszMVM2ZGJrSnk5eU9QTkJ0YmtKK3ZJeWtwQ28rTWJQYU93QkQ3Szg5LzJMRkRGb3ZGdHJYWm51cXFLaDFLVGxZM0h4OEZoWWEyT0E0QUFBQm9Ud1NCNkRLQ0FydkwzZFZGbGRVMWRBNEdnTXVzdFpWdWJkRWpLa3EvK2RPZlpES2JiZGVjbkp6MCtMeDU4dkwyYm5LOXJLUkViNy82cXFvcUt2VHdyMzRsLzhCQTdkbTJUVjhzV3FTSG5ucEtPWm1aNnRPL2Y1dmY3ZVRrSkM5dmIwbFNmVjJkYXFxcjVlTG1KcVBScU5TREJ5WEp0cnB3K2VMRnNscXRHblA5OVNvckxkVi9QZmRjbTkvejhUdnY2T04zM21seTdkSG5ubE5VejU3YXVuNjk2dXJxTktDVnNMQXhxOVVxaThVaW8vRjBJNnowTTl1VjdUVnhBUUFBQUZwQ0VJZ3V3OGxnVUhSVWlQYW5IRmQrUWJIS0tpcmw1ZUh1NkxJQUFIWTRPVGsxV1pGMzF0a3orODZxcktqUVczLzZrNG9LQ25Ubmd3OHE4a3lYNEp0dXYxMkxQL3BJZjN6eFJVbW51L2hlak9LaUl2M1BTeTgxdVdZd0dCVGZ0NitLQ3d0MUtEbFpQYUtpZE0zUW9hcXRxZEhvaVJNdjZqMW5lZnY0cUx5MFZPdFdySkRSWk5Lb0NSUGE5Rnh0VFkxZWZ2SkptVXdtR1UwbTFWUlhTeEtyQ1FFQUFIQkJDQUxScGNSR2htdC95bkZKMHJIajJlcWZFT3ZZZ2dDZ2l6R1pUTFpWYVZlQ3U0ZUhobzBkS3g5ZlgvVWZNc1IyL2RyUm8yVTBHclZsM1RvRmhZUTAyWVk3Yk94WVJjVEV0R2wrdjRBQVRaazFTdzBORGJLZVdYRVgyNnVYN2ZtZlBmaWdna05EWlRBWTVPTHFxdWxuT2hWZkNxdlZxcDY5ZXlzc0lrTGR6alE4c1NjZ0tFaFJaNEpQRjFkWHhjVEhxN1M0V0JhTFJaN2Uzb3J1MmJQTlFTSUFBQUFnU1liNmlqU3JvNHNBMnN1eWI3Zm85Yjk5SmtsNjhxSGJkUE9VTVE2dUNBRGF6NGVmZnFzUFBsMmhOWXRmbHhOYlFqdTE2dXBxbWMzbUt4cXFPdHFFV1U5cVFHS2MvdnpLdnptNkZBQUFnS3RXOHowNVFDY1dHM2x1aTFRYW5ZTUJkREZ1Ymk2U3BPemNRZ2RYZ2t2bDZ1cDZWWVdBQUFBQTZCZ0lBdEdsUkVmU09SaEExNVVRSHkxSlNrMDc2ZUJLQUFBQUFIUkdCSUhvVWp6Y1hSVWMwRjJTZER3OVN4WXJPOThCZEIxOWVrVXFOaXBNQ3hldlZsMTlnNlBMQVFBQUFOREpFQVNpeTRtSk9yMDl1TEs2UnJsNWJKOEQwSFU0R1F6NjlSTjM2ZmpKTEwzNTNtTENRQUFBQUFBWGhDQVFYVTdqY3dLUG5lQ2NRQUJkUzJ4VW1KNTg2SFo5ODkzM2V2VDUxN1IreXcvS3pEN0ZDbWdBQUFBQTUyVnlkQUZBZTR0cEZBUWVUYy9VeUtHSkRxd0dBTnJmVFpOR3FrOWNwUDd3eGtMOTdyVVBIRjBPMEdaSGptVTZ1Z1FBQUlDckdrRWd1cHl6VzRNbE9nY0Q2THBpbzhMMHQ5ZWVVOHJoNDBvK2RGeFZWVFdPTGdtZHpNZEx2NVBSNkNTajA1WHBYbHhlVWFsdTNoNVg1RjBBQUFDd2p5QVFYVTVZY0lDY25jMnFyYTFUR2lzUEFIUmhUZ2FEK3ZhS1Z0OWUwWTR1QlozUXZYTnV2S0x2bXpEclNRWDQrVnpSZHdJQUFLQXB6Z2hFbDJNME9pa3lQRmlTZERJN1g1WFZySklCQUFBQUFBQWdDRVNYRkJjZEprbXlXcTA2bXBiaDRHb0FBRUJIVUZGV3BtOFdMOWFQdTNkZnNYZCt2MzY5OXU3YTFhYXhhWWNQcS9EVXFjdGMwV2wxdGJYS3ljcFNibGFXck8zWWJPakEzcjBxS1M1dXQva0FBRUQ3WW1zd3VxVDQyQWd0WDdOTmtuVG82RW4xNnh2cjRJb0FBSUNqZmZucHAvcHg5MjQ5K2RKTEZ6M0hxZHhjNVdZM1A0TTRNalpXbmw1ZVRhNGw3ZHlwTHo3NVJCRXhNZW8vZUxBTUJrT3JjeTk0N1RWZE4zV3FKcytjS1VuS1BIRkNEZlgxYmFvcklpYW1qZC9CNmI4by9manZmOWVCdlhzVkVCeXNaLzdqUDlyOGJHdU9wcVRvdzdmZVVuUmNuT1krODh4NXYxOEFBSERsRVFTaVMrb1ZHMjc3ZlBqb1NRZFdBZ0FBT29KdEd6WW9hZWRPU2RLZmYvZTc4NDYvNTlGSGxUQmdRTFByZTNmdjFxcGx5NXBkZitDSko5UXJJY0gyZFVWWm1iNzY5Rk01dTdqb1JGcWFOcXhhcGZHVEoxOVF6ZS85NVM4cUx5MXQwOWo1Q3hhMGVkN2xpeGZyd042OTZ1N3ZyL3ljSEsxWXNrUlRiNzMxZ21xeko3WjNidzBhUGx4N3RtM1Q5azJiTkh6czJEWS9PMi91M0V0Njk4Qmh3M1RIQXc5YzBod0FBRndOQ0FMUkpjVkVoc3BvZEZKRGcwV0gyUm9NQU1CVmJkK2VQVnEyYUpGaWUvZFcvOEdEV3h4WFcxMnRWVjkrS1lPVGt3S0NnbHFkOHpmLzh6K1NwUDFKU1ZxNmNLRjh1M2UzM2JOWUxGcjAzbnVxcktqUXc3LzZsYmF1VzZkVnk1WXBKRHk4U1ZoNFBqOS8rR0hWdDdBaU1EOG5SNnUrL0ZKVmxaVWFPbXBVbStkY3VXeVpOcTVlcmVpNE9EMzQ1SlA2NU4xM3RXSFZLam03dU9qNm0yNDY3L01iVnE1VWVWbFppL2NOQm9OTUpwTXkwOVAxemVlZnR6aHUybTIzTmJ2bTZlMnRhMGVQYm5iOVFGS1Njckt5ZE4zVXFYYm5XcnQ4K1huckJnQUFweEVFb2t0eWRqWXJxa2VJamg3UDFJbk1YRlZYMThqVjFjWFJaUUVBZ0N0czE5YXRXdnpSUndydDBVUDNQZmFZbkYzcy96eFFYMWVuOS83NlZ4bWNuUFRBTDMrcHdKQ1FWdWYxOHZhV0pCMDdmRmpkL2YyYmpGLzJ5U2M2Zk9DQXB0MTZxNkxqNGhRU0hxN3N6RXg5OVBiYitzVVRUeWc2THE1TnRkc2IxMUJmcjNYZmZxdDFLMWJJcTFzMzNmWHd3NHJyMCtlOGMxa3NGaTM5K0dQdDJMUko0VkZSdXUveHgyVXltL1d6WC94Q0g3NzFsbFovOVpVcXlzczFmZlpzT1RtMWZJejR6aTFibEorYmU5NzM3ZGk4dWRYNzlvSkFMMjl2Mjdib3hvb0tDcFNUbFdYM25rUVFDQURBaFNBSVJKZlZLN2FIamg3UGxOVnExWkZqV1Vyc0UrM29rZ0FBd0JYUzBOQ2dGVXVXYU5OMzN5azRMRXcvbnp0WERRME5xcXFzYkRiV2FyVnEwYnZ2Nm5ocXF1NTg2Q0VGaDRVMUcyZDJkcGJKMVBSSDU0YUdCcVVrSjJ2SXlKRzJlYjc4OUZOdDI3aFJveWRPMU5nYmJwQWt1YnE1NmNHbm50TC96Wit2djcvK3VtYjkvT2NhUEdLRUpLbXNwS1RKcXIvcXFpb1ZGUlJJa256OS9KcTg3L2pSbzFyeTBVZkt5OG5Sc0xGak5lM1dXMXNNTmhzcktTclN4Kys4bytOSGp5cTJkMi9kODhnamNuVnpreVNaekdiZCs5aGpXdmpPTzlxNmJwMnlNekkwNS83N203MzdweTVrS3pJQUFPZzRDQUxSWlRWcEdKSjJnaUFRQUlDcnlOWjE2N1RwdSsvVWI5QWc3ZHV6UjM5ODhjVTJQZmZSMjIvYnZUNTk5bXlObmppeHliVWpLU21xcnFwUzMvNzlWVnRUbzg4KytFRDc5dXpScU91dTAwMjMzOTVrckkrdnIrWSsrNnplZmVNTmZmYkJCenA2NkpDbTNmci8yYnZ6NkNqcnMvL2o3MGttKzBJQ0JBaUVKQkN5a0lRbDdNaStMNElnN2xxTFdoVVZxMjE5WEdxZjlxbkx6OVpxNjlKV3hhMVZRWEZoRVJCa0UyUW5iQUdTRUJKSUNDUVFscEI5VDJaK2Z5UVpNMlFtaEhXRWZGN245Sng3N3Z1ZWU2NEplSnJ6NGZ1OXJsdjQ5TjEzT1pxUllWWDNsblhyZ0ovQ3R2S3lNbFlzWE1qMmpSdHAzYll0RC8vdWQzU05pR2pXOTltOWJSdEx2dnlTc3RKU0JnNGJ4clM3N3NMWjJkbnFIcU9MQzc5ODlGR1dMMWpBaHRXcmVlUEZGeGszZFNvM2pCclY2Tjd6T1hYaUJHVmxaWVNjTTd6RVpESmhNQmcwUUVSRVJNVEJGQVRLZGF2aHdKQzB3K29US0NJaTBwSU1HVDBhYng4ZjRnWU81TmxacytqZXN5ZTkrdlc3Nk9jRmhZUTBPcmR2NTA0OFBEMXAyNkVEYjcveUNtZE9ubVRTelRjemN1SkVtODlvM2JZdHM1OTlsbm52djgrdXJWdkp5c3hreW0yM1VWWlNBc0RuSDM1SWJGeWNWUi9EeEQxNytIYitmSW9LQ2hneWVqUVRwMC9IeGRYMXZQV2V5TXBpeVpkZmtwNmFDa0JzWEJ6aDBkRWs3OTFyOXozQlhidGFobjBzKy9wck52L3dBNk1tVGFMUG9FRzR1TGcwdXY5MFRnNTVaODhTRVIwTjFLNkkvUGVycjlJK01KREhubjNXNnQ3ZDI3YXhZdEVpcHQxeEJ6M3QvRG1jeU1wcWNtaklwUTRVRVJFUkVRV0JjaDFyT0REa1lMb21CNHVJaUxRa1RrNU94QTBjYUhuZFBqRFE2dldsTXBsTUpDVWtFQllaU1NzL1A0SkNRaGcvZFNyelB2aUFGWXNXTmZuZVczLzVTeUtpb3dtTGlySUtHRC8vOEVQYUJRYlNxMzkvQUZZc1hNajZsU3NCaUlxTnhkUGJtdzFyMXRoOWJrRDc5dlRzMjVjdDY5YXg1TXN2Y1hKeVl0S01HYXhZdUpERVBYdEkzTE9uV2Q5dDluUFBzWEx4WWc2bHBMQnc3bHlxcTZzWk1tcFVvL3MrZXZ0dEFKNTc1UldnZGxCSWNKY3VscFdTOWR1UG9YYjFaSEZoSWI3Ky9uWS8xOGZYbDhFMlBtZi9ybDJjeU1waXZKMGVnYmFtT0l1SWlJaHRDZ0xsdW1VMU1PUllEdVVWbGJpN25mOWYwRVZFUk9UNnRtM0RobWJkTjJEb1VMdURNNXljbkFnS0NTRTFPWm1DL0h6dWZPQUJxcXVyN1laVkRRV0ZoQkFZRkhUZSszSlBuN1ljcHlRbWtwS1kyT1Q5dmZyMW8yZmZ2dlRzMTQ4RCsvWXgrWlpiQ0F3S3V1Q1ZrUDV0MnZEUWIzOUxWbVlteVh2M2NzUElrVGJ2aStyUmc2M3IxNU4xNUFoQm9hRUFoSVNGa1pxY1RFWmFHdDE3OWdScVZ3b2VPbkFBVHk4dmdydlliOVhpN2V2TEdCdVRnVS9uNUhBaUs4dm1OVkFRS0NJaWNpRVVCTXAxTFRJc2lNTkhzakdaemFRZnlTWTZVbjBDUlVSRVdpSkRnMEJ2MGJ4NTU3M2Z5Y21KUWNPSE4zblBqYmZleWxzdnY4eW1OV3U0OGRaYk1ScU5WbUhWL3QyN3FTZ3Z0d3dUQVNncExyWnNCVDZmWDlSdGhUMllsTVRIYjcvTkwyYk5va2VmUGdDODh1eXpkT2pVaVFlZWVBS0FGNTk2Q2pkM2R3QzhmWHo0MVpOUFdwNXo2WTZWakFBQUlBQkpSRUZVdnNFZjlnU0ZoRFRhRW0weW15M2hhUGU2SURBcEljRXFDQVNzZ3NDYzdHeUtDZ3ZwUFdDQXpXQzFwcVlHUVAwRFJVUkVyZ0lGZ1hKZGl3Z0xZZm5hN1FBY1BKeWxJRkJFUktTRnFaL0llKzdFMytIanhuSGpyYmZhZk0vaUw3NWcvNjVkNTMxMllGQVFZWkdSN05tK25SdHZ2WlZGOCtiaDV1SEI1Qmt6QUlqZnRJbVQyZGxXUVdCOS83MHB0OTNHc0xGam0vVWQ5bXpmanF1Ykc1RXhNUURrNWVaU2tKOXY5ZHlLOG5KTEVOaFE0cDQ5bk1pNjhGN0pnVUZCeE1iRk5UcGZVMVdGc2E1ZllGaGtKQzZ1cmlUdjNjdUU2ZE1CNkZ3WENEWWNnSEt3YmlWalRLOWVOaitycHU3UHlGYjlJaUlpY25rcENKVHJtdFhBRVBVSkZCRVJhWEhLU2tzQnJQclZOZWM5dm41K3picTNlOCtlSEVwSklmZlVLWXFMaXRpL1p3OFRwMC9IeWNtSnlKZ1lVcE9TT0g3c0dCMDdkd1lnS1NFQndCTHEyWk9YbTR0L216YmtuanJGdnAwNzZUOTBLSzV1YmdDV1huOFJzYkZBN1lxNjZ1cHF1MEhnbnUzYm0vZkZHNGdiT05CbUVGaGFXb3FubHhkUU8yMjRhMFFFQnhNVHljL0x3OC9mSDNjUEQvejgvY25Lek1Sa011SGs1TVNCZmZ0d05ob3Q5WjZyc3FJQ2dLS0NBdFl1WDk3b2VrNTJOb0ROYXlJaUluSmhGQVRLZGMxcVlNaGhCWUVpSWlJdFRjSFpzd0RORHZZQVRwMDRRYXNtaGxvMDFLNURCNkMybjErUHZuMUozTE9IMU9Sa29tSmppWXlKWVNtUXNuOC9IVHQzcHFpd2tDT0hEaEVVR2txN3dFQ2J6OHMrZXBRUDMzeVRVems1L1A0dmYySFI1NS9qYkRReWV0SWtvTGJmM3JZZmY4Uy9UUnRDdW5ZRm9MeXNEQUMzdXFEUWxsZm56R251MTdjN25iZThySXpLaWdvNmRPcGtPUmNXR2NuQnhFUU9KaVl5Y05nd0FEcDA2a1JLWWlLblQ1N0UyOGVIb3hrWmhFZEg0MjVueFY5SmNURUFaMDZkYXJMZm4zb0Jpb2lJWERvRmdYSmRhemd3NU1peEhDb3FxM0J6ZFhGMFdTSWlJbktWbktoYlRSYlF2cjNkZXhMaTR6bWNtb3FycXlzbmp4L24rTEZqbGduRHAwNmN3R0F3RUZBWCtObFRYVjFOOXg0OWNIWjJadit1WFVURnh0SzJmWHM4UEQxSk8zQ0EwWk1uczMvWExzeG1NLzBHRDdaNmIybEpDVHMzYndacXQ5RUdCZ1V4WWRvMFZpOVpRdHFCQTl4MDU1MldZSExYMXEyY09YV0t5YmZjWXVtcGR6R3JIaS9HcVp3YzRLZndFNkJiWkNRQWFjbkpWa0hnNGRSVUN2UHpPWnFlanNsa3N2UTJ0S1VnTHcrQXNWT21NRzdxMUViWDUzLzhNWHUyYjdjYlp0b0xMa1ZFUktReEJZRnkzYk1NRERHWlNEOXluTzRSSWVkL2s0aUlpRndYMGxOVGNYRjF0YnNDRDJvSGllemFzb1dhbWhvOHZid1lQSElrUTBhUEJtcTM4bjYvZURHem4zdk9hdUx0d2FRazNOM2QyZnpERHdDMGFkY09OM2QzZ3J0MjVjRCsvWmpOWmd3R0EwRWhJUncvZGd5VHlVUkNmRHhHRnhkNkR4aGdlYzdYbjN4Q1FudzgxZFhWUk1iR01tTGNPTUtpb3ZoaHhRcldMbDlPM01DQkRCazFDb0RDL0h5V0wxeUluNzgvTjlTZGc5b2dFY0RkMC9QeS9lQnNPSnFlRHZ6VUJ4Q2dZM0F3SHA2ZVZuMElSMHlZd1BpYmJzTFphT1RqdDkvRzJkbVptTjY5N1Q2M1BtQnNFeEJ3WlFvWEVSRVJDd1dCY3QwTER3dUd1b0VocWVsWkNnSkZSRVJhaUpycWFnN3MyMGZYOEhDY25aM3QzdGVyWHo5NjlldG44OXFwbkJ3TUJrT2pJSEhsNHNWa0h6MEsxUGJUYTE5M1BUdzZtb3kwTkk0ZE9VSndseTdjT25NbVByNis1Sjg5UzJaNk9yMzY5OGVqUVdCbk1CaUlqWXRqNU1TSkJBWUZVVlZaeVZmLy9TKzd0bTRsTmk2TzIyYk9CS0NxcW9xNTc3OVBhWEV4OS8vNjE3aTQvTFREb2FTb0NNRHF1VmRDeXY3OXRkK3hlM2VyK2g5NzVobmFObGh4V2Q5RHNLU29pTFFEQjRpTWpiV2NzeVVqTFEyQVRzSEJWNkpzRVJFUmFVQkJvRnozSXJ0MnRoeW5IajRLREhGY01TSWlJbkxWSk96Y1NWbHBLVDM2OXJVNjcrVGtaT21yMTVTYW1oclNEeDZrZldCZ28vNTJ0ODJjU2U3cDAvaTNiazJua0ovK2tiSHY0TUhFOU9wbDZhUG5WN2VsdDM1Z1IvOGgxcitIM0hMdnZaWXR2Z0JPenM2VWxwUXdZdng0SnMyWWdjRmdvS0s4bk0vZWU0L013NGNaTTNseW8wRWo2WFZCbW4vcjF1ZjlUaGNyOS9ScERxV2tFQlFTUXB0MjdheXUyVnR0dVNjK0hwUEpaTmxtYlV0NVdSa0hFeE5wNWVkSCs0NGRMMnZOSWlJaTBwaUNRTG51ZFEzOWFXQklhbnJXK2Q4Z0lpSWkxN3lhNm1yV0xsdUdoNmNudmZ2M3Q3cldvVk1uOXNUSDQrM2pnMCtyVmpiZlgxMWRUZkxldmVUbjVURmgrUEJHMXdPRGdnZ01Dcks4WG5uT0lJdTlPM2RhdmQ2OWJSdE9UazZrSHp4SWVtb3FBS0hkdWpVSzlaeWRuWm41MkdPV2NQQjBUZzd6UHZpQUUxbFpEQm94Z3ZIVHBqRjN6aHljbkoxeGRYV2xwTGlZQS92MjBTNHcwR3BWM3JrdXRZL2U4Z1VMTUp2TkRCczdscUxDUWw1Kyt1bG12L2Z6RHo3Zzh3OCtzRHIzNk5OUEU5cXRHMXZXcjZlcXFvcmVUWVNGRFpuTlprd21rMldGWjJiZGR1V0dZYXFJaUlqWXB5QlFybnR1RFFhR1pCdzlUbVZsRmE0YUdDSWlJbkpkMjdWMUs3bW5Uek41eGd4Y1hGMnRydDF5NzcxODgrbW5yUHYrZTh4bXM5MW5lSHA1TVd6c1dFWk1tSERlei90aCtmSm0xZlhEaWhXVzQrSGp4alVLQXNFNjFGcjYxVmZrWkdjei9xYWJHSFBqalVEdFNzWDl1M2RiN3UwVUVzTHRkVnVJN2JueGxsdWFWUi9BZHdzV1dMM09QM3VXZzRtSmRBNE5wVmYvL2xSV1ZEQjB6SmhtUDg4V1h6OC9pZ3NMV2JkaUJjNUdvNlVQNHZsVVZsVHdweWVmeEdnMDRtdzBVbEZlRHFEVmhDSWlJczJrSUZCYWhQcUJJVFUxSmpLTzVoRFpyZlA1M3lRaUlpTFhyTGlCQXpsMDhLRE53Q29vSklUZi9QR1BtTTNtSm9OQUp5ZW5SdWZhdG10SFZJOGVqYzdibTJoN3FlNTUrR0dPSHp0R2wvQnd5N21aanoxV3V6S3VwZ2FEazVQTk91dUZob1VCTUh6OCtHWi81cW1jSEVMcTNnZmcxN28xZHozNElCMDZkc1JnTU9EbTdzN1UyMisvaUc5anpXdzIweTBxaWs3QndaYXB5TFlFdEc5ditSNXU3dTUwallpZ01EOGZrOG1FdDY4dlhicDFhM2FRS0NJaTB0SVpxa3ZTN2YvMkkzS2RXUHo5SnQ1Ni8yc0FmdmZJN1V3ZHJ6NkJJaUlpVjlPb0dVL1NPemFjTjE1ODNOR2x5TTlJZVhrNUxpNHVUUTV6RVJFUmtjdEhLd0tsUmJBZUdLSStnU0lpSWlJL0IrY09ZUkVSRVpFcnkvNCtBcEhyU05mUWpwWnRNd2NQSDNOd05TSWlJaUlpSWlJaVY1K0NRR2tSYWdlR2RBQWc0MmcyVmRVMURxNUlSRVJFUkVSRVJPVHFVaEFvTFVaVTNZQ1E2bW9UUjQ0ZWQzQTFJaUlpSWlJaUlpSlhsM29FU29zUkhoWU1hN2NEdGR1RHc3dHFjckNJaU1qVmxKQ1l4cWdaVHpxNkRKRkc3cnRqRWpQdm1Pam9Na1JFUks0NEJZSFNZalFhR0RMT2djV0lpSWkwUUwxancra2QwODNSWllnMDBpczJ6TkVsaUlpSVhCVUtBcVhGcUI4WVlqS1pTRTNYd0JBUkVaR3JyWGRNTjYyNkVoRVJFWEVnOVFpVUZxUGh3SkQwek9OVVY1c2NYSkdJaUlpSWlJaUl5TldqSUZCYWxNaXcydTNCVlZYVkhEbW1nU0VpSWlJaUlpSWkwbklvQ0pRV0phSmJzT1U0NldDbUF5c1JFUkVSRVJFUkVibTZGQVJLaTlLOVFSQ1lmREREZ1pXSWlJaUlpSWlJaUZ4ZENnS2xSZWthMmdsWFZ4Y0FrbElWQklxSWlJaUlpSWhJeTZFZ1VGb1VGNk96cFU5Zzlva3o1QmNXTzdnaUVSRVJFUkVSRVpHclEwR2d0RGl4a1Ywc3g4a0hqeml1RUJFUkVSRVJFUkdScTBoQm9MUTQwWkdobG1QMUNSUVJFUkVSRVJHUmxrSkJvTFE0TVExV0JHcHlzSWlJaUlpSWlJaTBGQW9DcGNYeDkvT2hZNGUyQUtRY3lxU214dVRnaWtSRVJFUkVSRVJFcmp3RmdkSWlSVWVFQWxCZVVVbkcwZU9PTFVaRVJFUkVSRVJFNUNwUUVDZ3RVa3lVdGdlTGlJaUlpSWlJU011aUlGQmFwRmdOREJFUkVSRVJFUkdSRmtaQm9MUklYWUk3NHU3dUJrQlNxb0pBRVJFUkVSRVJFYm4rS1FpVUZzbloyWW1vYnNFQVpKODRRMzVoc1lNckVoRVJFUkVSRVJHNXNoUUVTb3RsdlQzNGlNUHFFQkVSRVJFUkVSRzVHaFFFU29zVkU5WFZjcXcrZ1NJaUlpSWlJaUp5dlZNUUtDMVdkRVNJNVZpVGcwVkVSRVJFUkVUa2VxY2dVRm9zWHg4dk9uZHNCMERLb1V4cWFrd09ya2hFUkVSRVJFUkU1TXBSRUNndFdreGtGd0RLS3lySk9IcmN3ZFdJaUlpSWlJaUlpRnc1Q2dLbFJZdHVNREJFMjRORlJFUkVSRVJFNUhxbUlGQmF0QjVSWFN6SEdoZ2lJaUlpSWlJaUl0Y3pCWUhTb2dWMzdvQ1hoenNBU2FrS0FrVkVSRVJFUkVUaytxVWdVRm8wSjRPQnFMcnB3ZGtuenBCZldPemdpa1JFUkVSRVJFUkVyZ3dGZ2RMaTlZanFhamxPUG5qRWNZV0lpSWlJaUlpSWlGeEJDZ0tseFl1T0RMRWNxMCtnaUlpSWlJaUlpRnl2RkFSS2k5YzlQTlJ5ck1uQklpSWlJaUlpSW5LOVVoQW9MWjYzbHdlaG5Uc0FrSElvazVvYWs0TXJFaEVSRVJFUkVSRzUvQlFFaWdBeGtWMEFLSytvSk9Qb2NRZFhJeUlpSWlJaUlpSnkrU2tJRkFGaW9ycFlqclU5V0VSRVJFUkVSRVN1UndvQ1JZQ1l5RkRMc1FhR2lJaUlpSWlJaU1qMVNFR2dDQkRVc1IwK1hwNEFKS1VxQ0JRUkVSRVJFUkdSNjQrQ1FCSEF5V0FndW01VllQYUpNK1FYRmp1MklCRVJFUkVSRVJHUnkweEJvRWlkbUtoUXkzSGlnWFRIRlNJaUlpSlhUWGJteGZVR3pqbCtuS0tDZ3ZQZWQyRGZQbzRmTzliczU5WlVWMk0ybSsxZUx5a3VwcXF5c3RuUGE4ckJ4RVJ5c3JNdnk3TXVSVTExTlpVVkZZNHV3MkZXZnZzdGFRY09uUGUrNHFJaWxuNzFGVWNPSGFwOVhWaDRVWitYdkhjdkJmbjVGL1ZlRVJHNTloa2RYWURJejBWc1pGZkw4ZDdrd3d3ZDJOT0IxWWlJaU1pVnRtZjdkdVovL0RIM3paNU45NTRYOXYvN2I3endBb05Iam1UNlhYYzFlZDkvLy8xdjRnWU81TTRISG1qV2M3ZHYzTWpxcFV2NTlmUFAwN3B0MjBiWFgzenFLVVpQbnN5RWFkTXVxTjV6blQxemhrL2ZlNDkySFRydzYrZWZ4OG5wd3RZSG1Fd216cHc4U2ZiUm8yUmxacEo5OUNqanBrd2hMQ3JxZ21zNW1KVEVKKys4dzBPLy9TM2R6bmwvL0taTnpYckdnS0ZEejF0dlpXVWxGZVhsVkphWFUxNWVUbGxwS2FVbEpaUVdGMU5TWEV4UllTR0YrZmtVRlJRdzViYmI2QkllYnZOWlgvN25QMlFlUHN4di92aEhYTjNjQU5pMGRtMno2Z1R3OXZXbGQvLytsdGMvTEY4T1FIajM3azIrcjZ5MGxFMXIxeExRdmozSGpoeGh6ZEtsVEwvN2J1SUdEbXoyWng5T1NlR1RkOTZoUzNnNHM1NTZDb1BCME96M2lvakk5VUZCb0VpZDd1SEJPRHM3VVZOaklpSHhrS1BMRVJFUmtVdFVVbHhNYWJIOWRoK0JRVUY0Ky9qdzNZSUZ0RzNYcnNsbkJYVG9jTG5Mc3lrcElRRjNEdytiSWVDRlB1ZDh3aUlpT0ppVXhQSUZDK3lHWGdCR281SHc2R2lXZmZVVnAwK2RJdmZVS2ZKeWN6R1pUQUM0ZTNqUW9WTW5TcHI0V1RlbHFHNWxtMy9yMW8ydUxmanNzMlk5dzFZUStQNGJiM0EwUFozcXFxb21WMW5XTXhnTWVIaDY0dTNyeS9GangyeitURTZlT01HZTdkc3htODE4OCttbjNQM1FRd0FzL2Vxclp0VUowQ2treENvSWJDNUxhR2N3TUhqRUNIS3lzNW4vOGNjVUZoUXdZdno0WmowakxDcUtQb01Hc1h2Yk5yWnYzTWlnNGNPYi9mblB6cHAxd1RVM2RDR0J1SWlJWERrS0FrWHF1THU3RVJVZVRGTEtFUTRmeWFhd3VBUmZieTlIbHlVaUlpSVhhY3U2ZGF4WnR1eTg5eFVYRmZINi8vMWZrL2U4T21kT2s5Y3J5c3VwdExObHQ3cXF5aEoyTmVUajYydjF1cVM0bVBUVVZFWk9tSENlaXMvdjAzZmZiZmE5Rzllc1llT2FOWGF2ZTNwNThYLy8rQWU1cDA5VFdWRkIxNGdJVGg0L3p0R01ESDcvbDcvZ2QwNkExNXpBcU9IUHN5QXZEeWNuSi96YXRMRjU3OWdwVXhnM2Rhck5hMnVYTDJmVnQ5L2F2SGJpMkRHOHZMem9QWEFnTGk0dUdJMUdYRnhkY1hWenc4M2RIWGQzZDl3OVBmSDA5TVREMHhNUEw2L3pyb3hjczJ3WnJmejhHRDE1TWd2bnphTmRZQ0JqcDB4cDlQZWp1TENRbDU1K21tRmp4ekxsdHR1YWZHWnoxZGRtTnBrd3VyaHcyOHlaQkhmdFNrenYzbGIzL2JoeUpjVkZSWGFmWXpBWU1CcU5aR2RtOHQwMzM5aTk3OFpiYjIxMHp0dlgxMmJvbXB5UVFNN3g0NHllUE5ubXMrcFhQWXFJaU9NcENCUnBvRTlzQkVrcFJ6Q2J6ZXhQVG1mSWdCNk9Ma2xFUkVRdTByaXBVNjBDcElOSlNheGR0b3g3SG42WVZ2NytOdCt6NU1zdnlUMTFpcnNlZkJCM0R3K3JhMWxIamxnRmVubTV1UnpZdDgveTdLM3IxOXQ4NXY3ZHU5bS9lM2VqOCtlR1J6czNiOFpzTnRQM2hodklhcUozWVZGQmdkM3JiZHUxdzkzRGcrZGVlY1hxdk5sc1p0MzMzeE8vY1NPZGdvT1pkdGRkK0xacTFlajlpWHYyMEwxblQ1eWRuUzNuREhVQjFQMi8vclhsM05LdnZ1Sm9Sa2FqRUxCZWg0NGRpVDRub0lLZkFpT0FNNmRPMVFhSzZlbTRlM2lRc24rLzViNzJnWUcwYmQvZTNvL2d2TXJMeWlndEtTRThPcHBKTjk5ODBjOXA2R2hHQnZ0MjdtVDZYWGN4Y1Bod010UFRXYk5zR1oyN2RDRXlKc2JxM3VOWldRQjBEZzI5NE04NVg1QzYrSXN2V1B6RkY1YlhDK2ZPSlRRc2pFZWZlUWFBSFpzM2Mvcmt5Zk4renZtMlhkc0tBbjE4ZlcxdVM4L0x6U1huK0hHN1c5WVZCSXFJL0h3b0NCUnBvRmRzT0o5OXN3cUFoS1JEQ2dKRlJFU3VJNTJDZzhuUHkrT1RkOS9sc1dlZXdXaTAvbFg0Y0VvS1c5YXRZOWk0Y1kxQ1FJRFZ5NVpaaFZVcCsvZGJYai8yN0xOMDdOeTUwWHNXZlBZWndWMjcwbi9Ja0Nack01dk5iTnV3Z2NpWUdEdzhQWG50ajMrMGUrK096WnZac1htenpXdjEvUTc5RzZ5dU8zUHFGQXZuemlVelBaMkowNmN6WXNJRW15dmZNZzhmWnZtQ0JTVHMyTUU5RHoxMFNkdVRBenQzYmpJd0FramN2WnNWaXhaWnJqVmN4VGhoMmpUTDZyS0s4bklLOHZKc2ZrNUZXWm5OODJmUG5BR2dqWjN2OE5mbm42ZDFRQUFQLy9hM3pmZzJ0VDBHRjMvK09XM2F0V1BBMEtIVTFOUXcvYTY3eUVoTFkvNUhIL0g0Yzg5UjBXRGdTZjN3RDJlajBXcFlqSytmSDk0K1BrMSsxdFRiYjdkNXZyS3lrcFdMRjlPOVo4OUd2UlI5L2Z3YTNYKytWYXdpSXRJeUtRZ1VhU0FtTWhTajBZbnFhdlVKRkJFUnVaYmxuanJGMyt5RWFRVjVlZnhoOW15Nzc5MndhaFViVnExcWRQNy8vdkVQeThUZVY1NTdqbjQzM01ENG0yNENvSlcvUHlGZHV6WjZ6NExQUHFOTlFNQjVoMW5zMjdXTHMyZk8wTE52WDl3OVBIamdpU2Vzcm05ZXU1YWM3R3dLOHZQeDlQS2lzcktTZTJmTnNxeldxeGNVSEd3NVBwaVV4UFlOR3ppd2J4OU96czRNSHpjT24xYXQyTFYxYTIzUFBMTVprOW1NMldTaXBxWUdzOWxNOTU0OVNVcEk0SzJYWHVMV21UUHAwYWNQQUtVbEpadzZjY0x5N01LNnFiUDFFMnpyaFhicjF1VDNiR2pJbURIMEh6cVVOMTU0Z2U2OWVqRngrblFBL3Q4NUllMzV0aTdia252Nk5BQ3RBd0pzWHMvTHpXMFVCRGZseDVVcnlUNTZsSHNlZnBoM1gzdU5zTWhJSnMyWXdSMzMzODhuNzd6RHNjeE12dmp3dzBidisreTk5NnhlVDdyNVprWk9uTWpSOUhUKy9lcXJsdk0vTEY5dVdUVm5MOENycktoZzVlTEZCSGZwd3RBeFk1cGQrN2xPblRoQldWbFpvNyt2SnBNSmc4R2dBU0lpSXRjNUJZRWlEYmk3dWRJOW9ndjdrdytyVDZDSWlNZzF6SzlORy83bmhSY3U2ek05dmJ6QTY2ZmZDMXhjWGUxdU1iNFFKcE9KMVV1V1dGNDdPenRiYlRVMW04MHMrUFJUSW52MElIN2pSaUppWWtpSWo4ZlphR3h5MHV6WjA2Y3RRME5NSmxPajdabk96czRZbkp4d3F2dWZ3V0RBeWNrSkx4OGZ6Q1lUYytmTVllaVlNVXkrNVJZeTB0SnM5aDE4OTdYWHJGNWZ5Q28wRnhjWHpDWVR4VVZGZEF3S3dzdmJtK3FxS21wcWFuQnJzQ0l6YnVCQXU1TnhFK0xqMmIxdFcrUHZYcmNpc0xXZHZvTVhJak05bmRWTGx4SVpFMFBQdm4xSlQwMWw0OXExREJ3K25OQnUzWGo2cFplb0tDOEhhcmVqUjBSSDIzeE93K0N2ZGR1MlRMdnpUZ0MrblQrZmlKZ1l1dmVvM1lsU1dWRkJXV21wMVhzOVBEMHh1cmdBdFQwbjYrWG41ZUh0N1cyNWRxN1RPVG5rblQxcnFjbHNOdlB2VjErbGZXQWdqejM3ck5XOXU3ZHRZOFdpUlV5NzR3NTY5dXRuODNrbnNyS2EzTHA4cVFORlJFVGt5bE1RS0hLT3VKaHU3RTgrckQ2QklpSWkxekJuWitlck51a1hhdnYySFVwSnNYbnQ3Smt6N05tKzNlcGN3MkFyZnRPbUpudTZwU1luVTVDZlQyenYzc1J2M0VqcnRtM3AyTGt6Mnpkc2FESUk3Tm12SDIwQ0F2RDE5OGZEd3dNWFYxZU1SaVBPUnFOVkQwQjdWaXhjeUliVnErblJwdy9kb3FMNGJkMUFsY3J5Y3Q1Ny9YVnFhbW9zNXk1Vzd1blRtTTFtU3ovQStpRVhYdDdlQU53MmN5WWRPM2UydWUwYXdMZFZLOElpSXh1ZFAzdWVGWUVYSWpVcENXZWprWnZ2dVFlQVVSTW5Fcjl4STZ1WEx1V08rKy9IMDh2TEVnUzJDUWdndUc2bDNVdFBQODJvaVJOdHJ0N3o5dlhsaGxHamdOb2dNQ2dreFBKNjI0WU5MSm8zeityK20rKzVoMEhEaCtQaTRtSzFCWG41Z2dWa3BLWHh6RXN2NGVMcTJ1aHpQbnI3YlFCTHowaUR3VUJ3bHk0Y1NrbWh2S3pNYWd2OG9aUVVpZ3NMOFcwaTNQYng5V1Z3WFowTjdkKzFpeE5aV1l5MzB5UFEza0FYRVJHNStoUUVpcHdqcmtjNG4zNjlFbENmUUJFUmtldkIvdDI3bVh1Ui9kTCs5N1hYR2szM2JTajMxQ2tPSFR5SVgrdld6UC80WTV2M1pCNCtUT2JodzFibjZvUEFvb0lDVml4Y1NHUnNMQWNURTIyK2Y4dTZkWGo3K0JEZVlLVlpuMEdEV0w1Z0FXZlBuTEhieTgvTDJ4dDNEdytPcHFjMytSM3RpZTdkbTk0REJoQVlGQVRVRGdBQmlOKzRrWnFhR3F0ekYrdDBUZzRBN2VwQzIveTZYb0MrZm42V1lSWlptWmxORGsrQjJxMitEZnNpMXE4STNMUjJyZDFKd0NYRnhVMU96WFYxYzJQYzFLbU1ualNKVHNIQmx1ZTM4dmRuNHZUcGRJbUlhTEttNHNKQ3E5RHVRcjFVRitMOXNjRTJjVGNQRDhycitpS1dsNWVUdkhjdmtURXhOa05BZ0tnZVBkaTZmajFaUjQ0UVZEZTRKQ1Fzak5Ua1pETFMwdWplc3lkUXUxTHcwSUVEZUhwNUVkeWxpOTJhdkgxOUdXTmpNdkRwbkJ4T1pHWFp2QVlLQWtWRWZrNFVCSXFjbzN0RUtDNUdaNnFxYTlRblVFUkU1RG95NjZtbm1nejFHa3BKVEdUWjExL2J2RlkvL0dIbjVzMXNYYjhlYng4Zi92ajY2N3c2Wnc3dnZmNDZ4VVZGTnJjbFYxVlc4dkl6ejlDcFFSKy96ZXZXVVYxZHpVMTMzTUZyTm9MQUUxbFpwT3pmejZoSms2d0NyYjZEQjdOeThXSldMVm5DblE4OFlQZDc3TjI1azAxcjF6YnJPNTlyOE1pUlRML3JMcXR6WnJPWkxRMm1JMy96NmFmRTlPNXRDWlF1MUltc0xEdzhQUzFick0vVXJZeHNFeERBdi8vNjEyWS81eGV6WmxrRmdia05na0I3U2t0SzJMQjZ0ZDNybmw1ZWpKczZGV2Vqa2Z5elo5bXlicDNsbXRIRmhXTVpHUnpMeUtCMVFBRHRBd09iWFd0enVicTVOVHJuNWVWRmFVa0pBSHUyYmFPcXNwSmg0OFpaM1dNeW15MS9WN3JYQllGSkNRbFdRU0JnRlFUbVpHZFRWRmhJN3dFRGJBYW45Y0d2K2dlS2lGejdGQVNLbk1QTjFZWG95QzdzVFRxa1BvRWlJaUxYa1RZQkFjM3U2ZGR3MG11OWIrZlBKMm5QSGdycUJtVjQrL295WU5nd2VzVEZXZTdwMmJjdjM4NmZUL2JSbzFhQkgwRENqaDJVbDVVeGFNUUl5N25vWHIzdzhQU2tiYnQyTnV0WXNYQWhScU9Sd1NOSFdwMzM5UEtpLzlDaGJGMi9ub0hEaHRFbFBMeko3M09oRTJSLy8raWpOcytuN04vUGlhd3Nna0pDeU1yTTVIUk9EcCs4OHc0MzNYR0haV3ZyaFRpZWxVWDdCcXNLang4N2hyZVBEMTdlM28xcXJxbXU1dm5ac3hreFlRS1RaOHhvOHJuUHZQUlNrOWVmblRXTGdQYnQrWjhYWDJ4V25kL09uMi8zV25Tdlh0eDB4eDNXdGRZRlowNlhPVGp6OHZHaHVLZ0lzOW5NcHJWckNZdU1KTFF1MkxOOGRsV1ZwV2RnV0dRa0xxNnVKTy9keTRTNllTeWQ2d0xCb3hrWmx2ZlVyMGFONmRYTDV1ZldWRmNENE9idWZsbS9qNGlJWEgwS0FrVnM2QjNiamIxSmg5UW5VRVJFUkN4U2s1SnFlN3VOSHMyS2hRdUo2dEdEMFpNbVdkMFROM0FnS3hZdDRzZFZxN2o3d1FjdDU2dXJxMW16YkJudE8zWWt0a0Z3R055bGl5V1lPZGYrM2JzNW1KVEVrRkdqYU9YbjErajY2TW1UMmJsbEMxLys1ejg4K2IvL2k0ZW5wOTNhOSsvZWZVSGYxV3cyTnpwbk1wbjRmdkZpT25idVRHaTNibVJsWnZLcko1L2tQLy82RjkvT24wOUpjVEhqcGs2OW9NODVjL0lremtZakpjWEZlSGw3azVHV1p1bXhkNjc2TGJHZVRYeFBXN1p2M0VpM3lFamEyQWxiNjUrOWJzVUt4azZaWW5PYnJhMGc5Zml4WTd6MThzczJROWo2V2wwdklUaXIzemJkVUN0L2Z6SlNVOW03Y3lkblRwM2l0dnZ1YTNSUGFXbHA3V0FiYWxjdWRvMkk0R0JpSXZsNWVmajUrK1B1NFlHZnZ6OVptWm1ZVENhY25KdzRzRzhmemtZakViR3hObXVwck52aVhGUlF3TnB6aHM1QTdZcEN3T1kxRVJINWVWRVFLR0pEWEd3NG4zejVQYUErZ1NJaUl0ZUwzTk9uTFlIRytSUVdGRFE2OTlnenorRGw0d1BVcnRTenhjUFRrd0ZEaDdMNWh4OFlPbnEwSmRSYXVYZ3grV2ZQY3Yvamp6ZmFlbWxydTJWUlFRR0xQdjhjTDI5dnh0b0oxM3g4Zlprd2JScEx2L3FLejk1N2p3ZWVlQUtqMGZhdjl4ZmJJN0doK0kwYnljbk81dDVISGlFakxRMm8zYjU2LytPUDgrR2JiMUpjV0dnelFHektQUTgvekgvLy9XLys5WmUvY1BQZGQzTWlLNHNCUTRleWU5czJxdXRXb2RVcnFPc2ZlT2JVS1V2L3dJWUdEQjNhNkZ4NmFpcUw1czJqWFdBZ3YvM1RuK3h1YmQyeGVUUHJWNjdrUkhZMjk4MmViYmV2WUVNYlZxL0d3OU9UUWNPSFUxSmNiSFV0OTlRcEFKc0Jibk85Ym1NUVM1dUFBUGJ1Mk1IS3hZdnAwYWRQbzlXQTVXVmxWRlpVMEtGVEo4dTVzTWhJRGlZbWNqQXhrWUhEaGdIUW9WTW5VaElUT1gzeUpONCtQaHpOeUNBOE9ocDNPOEZsL2ZjN2MrcFVrLzMrMUF0UVJPVG5UMEdnaUEzZHcwTndkWFdoc3JKS2ZRSkZSRVN1RTNQKy92ZExlbjk5Q0hnK1kyNjhrZDNidHZIVko1L3crTzkvejZFREI5aTRaZzE5Qnc4bXFzZjUvM0d4dXJxYXVYUG1VRkpVeEQwUFA0ekJZS0NzdE5UcWV2M3JBVU9IY2pBeGtkVGtaUDd6ejM5eTd5T1BXRTJDcmZmLy92V3ZabjdMV2cwSFZBRGtuejNMOG9VTENlbmFsZGk0T0VzUUNMVmg0SU8vK1kzTm5uYm4wN0Z6Wng1LzdqaytldnR0UG5yN2JaeWNuSWp0MDRmWC8vUW55NnE2YyszWXZKa2RtemMzT245dUVGaFVVTURuSDN5QXdXRGdsbnZ2YmJLLzNkQXhZOGpLekNRaFBwNEZuMzNHYlRObjJ2eGN2OWF0Q2UvZW5iTm56ckIzeHc3RzNIZ2pybTV1allMQTlOUlV5L2RycnVQSGpwR2Vta3BVang3YytjQURsb0V5ZWJtNWxoVis3UU1ETVpsTUZCY1ZNZVgyMjRIYXZ3LzFBZkNwYzRhdkFIU3JtNnFjbHB4c0ZRUWVUazJsTUQrZm8rbnBtRXdtZXZUcFk3ZTIraEIyN0pRcE5sZDl6di80WS9aczMyNTNDL3F6czJZMSsrY2dJaUpYbG9KQUVSdGNYVjJJamdnbElURk5mUUpGUkVTdWNWMjZkZU9CSjU0Z0xESVNvOUhJcTMvNEE2MzgvWG5rZi83SGNzL0NlZlBZdm1HREpjZ29LaXprK0xGamVIcDY4dVBLbFZSV1ZqSnEwaVM3Sys0YTh2VHk0dVo3N21IZSsrL3p3UnR2a0pPVlJXQlFVS1BCRzdaUTl6Z3pBQUFnQUVsRVFWU1lUQ2ErK1BCRGpodyt6S0FSSStqWnQyK2pFR1hEcWxWc1dMVUtnT0hqeG5IM1F3L3gzdXV2Y3lnbGhVL2ZlNCtIZi92YlJzKzExZlB3UXVUbDVsSlZXY20wTysrMGVmMWlRc0I2dm41KzNQUFFRL3o5ejM4RzRQalJvN3p3NXB0Vzk1aE1KdDU0OFVVcXlzc3B5TXZqdnRtem14eFFVbE1YcGhZVkZuTGpyYmNTWW1lN2NUMkR3Y0J0TTJlU2QrWU1PN2Rzb1hYYnRveTU4VWJMOWVxcUtqYi84QU41Wjg3dzJIUFBzZjc3NzNGemQyZkk2TkVBdUxpNkV0MnJGNjM4L2FtcHFTRytMcWpjdG1FREU2ZFB4OG5KaWY1RGhsZ21NTmM3ZWZ3NEFEK3VXc1VQeTVmajRlbkowREZqTEQwakt5c3F5RDk3bHFTRUJIcjA3VXYrMmJOQTdiQVl2N3ArbDk5OTh3M1ptWm5NZXVvcHk0VG9odHZOT3dZSDQrSHB5WW1zTE11NUVSTW1NUDZtbTNBMkd2bjQ3YmR4ZG5ZbXBuZHZ1eitmK29DeFRVQkFrejlIRVJINStWTVFLR0pIWEk5d0VoTFQxQ2RRUkVUa0d1ZnQ2MHRrVEF3QXlYdjNjdmJNR2ZyYjJFYmFrRStEOTZRbUozUGswQ0hHVHBuUzdNK01qWXNqdEZzM2podzZoTUZnNEk3NzcyOVdXR1kybXlrcExpWXFOdFlTdXQxOHp6Mlc2NHZtelNNeU5wYm91cUVPSFlPQzhQRDA1T0hmL1k3NUgzM0U1RnR1c2ZuY2Y3LzZhck5ydDZWTGVEaTN6WnhKcDVDUVp0MWZXRkRBd2FRa20rZlBaVGFiV2I1d0lhNXViblFNQ3VLek9YTjQ1S21uTEZOdW9YWnI5YWtUSjdqM2tVZll0WFVyQytmTjQ0blFVTHRUb0wvNTdET09IRDVNcjM3OUdIN09WRjE3akVZanYzejBVZjc1eWl1c1hycVVkb0dCbGxWeVJoY1h5N1dQM255VHdvSUN4aytiWnVuTDZPM2p3OHpISHF1dDlkdHZ5VDExaWk3aDRmeTRjaVZIMHRLNCs2R0h1UFdYdjdSODFwSERoMWswYjU2bHQxNUF1M2IwN05jUFR5OHYxaXhiUms1Mk5qbloyWnc1ZFFxejJZeUxpd3RHRnhlK3I5dDZtMUczNGhDZ3RMaVlVems1T0J1TnBPemZEMEI0OSs2VzZ3YURnY2VlZVlhMjdkdGJ6dFd2TUN3cEtpTHR3QUVpWTJNdDUyeXBYd0Y2N2dBY0VSRzU5aWdJRkxFakxqYWMvOVFkcTArZ2lJakl0Vy9QOXUwc25EY1Avelp0R2syNHJkODBXajg4b2FHVHg0L1RMakN3eWEybERSM055R0RKL1BrY08zS0V3S0FnY3JLeitmRE5ONWwyMTExTmJyOEVjSFoyNXBlUFBvcXJtNXVsamtIRGgxdXVMNW8zajA3QndWYm5BTHk4dmZuVmswL2FmZTV6cjd6U3JOcnJ2ZnFIUHpRNjEyZlFvR2EvLzNCS0NvZFRVcHAxNytvbFN6aXdieC9UNzdxTGZqZmN3SWR2dlVWVlZSVlFPMzMzKzhXTDJiQnFGYjM2OXljMkxvNU93Y0c4OWZMTGZQREdHOXovK09QNHQybGo5YnhWUzVhd2U5czJna0pEYlc3eE5abE10UWMyL2p5OWZYMjU5NUZIZVBlMTEvanF2Lzhsb0gxN1M3KzkxbTNiY3ZkREQvSFJXMi9oN096TWtIUCtEcG5OWnRaKzl4MC9MRjlPOTU0OXVXLzJiRGIvOEFOTHYvcUtOMTk2aWJzZWZOQVNMaHNNQmdyeThoZzBmRGo5aHd3aEtEUVVrOG5FSzg4OVIybHhNWUZCUVlSRlJURnk0a1NDUWtKd2RYUGpuYi85RFU4dkwyTGo0dGk2ZmoycFNVbEV4TVJRa0o5UG0zYnR5RDE5bWtNcEtRU0ZoRFFhak5JdU1ORG16MzVQZkR3bWs4bXlEZG1XOHJJeURpWW0wc3JQejJyQ3M0aUlYSnNVQklyWUVkVXRHRGRYRnlyVUoxQkVST1NhWkRLWnlNbk81dENCQSt6YXRvMmM3R3dDMnJmbi9sLy91dEZRQko5V3JRQll2M0lsRWRIUlFHMndrN0ovUDBXRmhjUU5Ha1I1V1JrdUxpN2s1ZVlDdGFGZFF4bHBhV3hZdlpya3ZYdng4UFJreGozM01IRDRjQTdzMjhjM24zN0szRGx6Q083YWxlSGp4aEhkcTFlajk5ZHJhbVhXeFRvM0xHdW9xcXFLazluWmVQdjY0bXcwY2pBeEViUFpqSWVOWG9QTkZSVWJ5NFRwMHh1ZFg3bDRNU21KaVpiWGE1WXRZKzN5NWZRWk5JakJJMGNDOFBEdmZvZkJZQ0J4eng1V0xWbkN5ZVBIaWU3Vmk5dnJKdVQ2dDJuRHZiTm04ZkcvL3NVYkw3N0lpUEhqNlQ5a0NMNStmaVFsSkxEMnUrOW8zYll0OTgrZWJaa0FuSHY2Tko1ZVhyaTZ1cEswZHkrQTNTbkxRYUdoVEx2elRoYk1uY3ZpTDc2dzJrSWUzcjA3b3laTzVJY1ZLMWo3M1hlV0ZaZ25qeC9uMi9uek9YendJR0dSa1phSjBVTkdqOGEvVFJ2bWZmQUIvL25uUDVsNDg4Mk1uRENCenFHaC9PL2Yvb2JSeGNYeWJDY25KMlkvK3l3K3ZyNVc1NHNLQ25qdjlkY3BLeW5oNGQvOWpyYnQyckY3MnpZV3o1L1BRNy81RFRuWjJYVHYyWlBsQ3haZ05wc1pObllzUllXRnZQejAwODMrOC9yOGd3LzQvSU1Qck00OSt2VFRoSGJyeHBiMTY2bXFxcUozRTJGaFEyYXpHWlBKWlBuN25WbTNYYm01UWJxSWlGeFpDZ0pGN0hCeE1SSWIxWVZkKzFMVkoxQkVST1FhVTF4WXlLdi8rNytXS2NGKy92NU1uakdESWFOSFc0VXM5Zm9OR1VMOHBrMnNYTHlZbFlzWFcxMExhTitlNGVQR3NXTGhRclp0MkdBNVh6OElZdWVXTGZ5NGFoV25UcHpBMldoazBJZ1JqSjg2MVRKY3BIdlBuanoxd2d0OHYyZ1JPelp2WnU2Y09YaDZlZkhFSC83UVpFQjN0UmdNQnQ3NTI5K29xYW14blBQdzlLVFA0TUVYL1V3UEx5K2Jnekk4R29TY0c5ZXNZZlhTcFVUMzZtVzFiWGJYMXEyc1dicVVndng4WEZ4ZHVmR1dXeGcyYnB4VmtCUVdGY1dzMy8yT3p6LzhrRlZMbHZEanFsVTg5Y0lMZE8vWmsyRmp4ekprOUdpOEcyd2IvdWp0dHkyVGZPdlZyODZ6WmNDd1llU2ZQV3R6Qy9tNG0yN2lVRW9LRzFhdnBzL2d3U1FuSkxCcXlSSUFobzBkeTZRWk02eEMzdWhldlhqZzhjZjU3enZ2c0dMaFFweWNuQmcrYnB6TnljVG4vbjBvTFNuaG5iLzlqYnpjWE81KzhFRkM2cVlFVDdudE5oWjg5aGwvZmY1NUFBS0RnbGoxN2JkMERnMmxWLy8rVkZaVU1IVE1HTHZmcnpsOC9md29MaXhrM1lvVk9CdU5qVlpBMmxOWlVjR2ZubndTbzlHSXM5RklSWGs1Z0ZZVGlvajhUQ2dJRkdsQzd4NFI3TnFYcWo2QklpSWkxeGh2WDEvRzMzUVROZFhWZEkyTXBITm9hSk1ya3Z6OC9Ybm01WmM1a1pWRlZXV2w1Ynk3aHdjZE9uWEN5Y21KN2oxN1VsbFppWk9URTBFaElaYXRzZ0h0MjFOU1hNenc4ZU1aT25vMHJlcUdPRFRrNmVYRmpGLzhnbUhqeHJGaDFTcThmWDBiaFQ1R285SHVLc0dMRlJJV1p0bG1hNC9SYU9TTysrK25yTFFVczltTXA3YzM0ZDI3TjdreTBhOTFhN3Y5QXA5NzVSVzcvUkNuM240N0U2Wk5BNkQvMEtHVUZoY3o3cWFickVLeHlKZ1kxcTljeWJDeFl4a3hmcnhsdGVhNWdydDI1YWsvLzVtdDY5Zmo2ZTFOS3o4L29EWWtPOWV3TVdNNGtaMk4yV1RDMldna0tDU0V2dWNKT3NmWDFYa3VKeWNuN25yd1FYSlBuNlpEeDQ1NCsvaHcvTmd4aG84ZlQzQ1hMamJmRXhZVnhZTlBQc24rM2JzdktLRHo5UEppNFBEaCtQbjcwN05mUDh2NUFVT0g0dXpzek9aMTYyZ2ZHTWlRMGFOcEV4QkFoNDRkTVJnTXVMbTdNN1Z1cXZDbE1Kdk5kSXVLb2xOd3NNMi8xL1VDMnJjbnRDNmtkSE4zcDJ0RUJJWDUrWmhNSnJ4OWZlblNyVnV6ZzBRUkVibXlETlVsNldaSEZ5SHljNVdVY29USG4zOERnRnVuam1UMi9UYzd1Q0lSRVpGcjA2Z1pUL0xMMnlady8xMlRIVjNLRldHcnQ2REk5YUM4dkJ3WEY1ZkxIbEtMaUloajZMY1ZrU1pFZGd2RzNhMjJ0NHo2QklxSWlGdzhEdzlYVHB6TWRYUVpWNHhDUUxsZXVidTdLd1FVRWJtTzZEY1drU1lZalU3RWR1OEtZT2tUS0NJaUloY3VPcUlMYWVsWmppNURSRVJFcEVWVEVDaHlIbkd4NFFDV1BvRWlJaUp5NGFaTkdNcVJyQnpXYjBsd2RDa2lJaUlpTFphQ1FKSHpxQThDQVJLU3REMVlSRVRrWWd3YjFKTlJRL3Z3NXB5dk9KU2hsWUVpSWlJaWpxQWdVT1E4d3J0MnhzTkRmUUpGUkVRdTFXOGV1cFYyQWExNTVKbS84OEhjcGV3L2tFNUpXYm1qeXhJUkVSRnBNVFExV0tRWm5udDVEdHQzSjJNd0dGajh5Zi9EMTl2TDBTV0ppSWhjazZxclRjeGRzSks1MzZ5aXBzYms2SEpFNUJweDN4MlRtSG5IUkVlWElTSnl6VE02dWdDUmEwR3YyRzVzMzUxczZSTTRaRUFQUjVja0lpSnlUVElhbmJqdmprbmNQSGs0MjNjbjEwNFMxajlMaThoNTlJb05jM1FKSWlMWEJRV0JJczNRNTV3K2dRb0NSVVJFTGswckh5L0dqK2p2NkRKRVJFUkVXaFQxQ0JScGhtNWRndkR5Y0FmVUoxQkVSRVJFUkVSRXJrMEtBa1dhd2RuWmlSN1JYUUU0ZkNTYi9NSmlCMWNrSWlJaUlpSWlJbkpoRkFTS05GTmNqd2dBekdZenUvZWxPcmdhRVJFUkVSRVJFWkVMb3lCUXBKbjY5UGlwVCtDT1BTa09yRVJFUkVSRVJFUkU1TUlwQ0JScHBxNmhuZkQzOHdGZzU5NFV6R2FOT0JRUkVSRVJFUkdSYTRlQ1FKRm1jaklZNk44ckNvQXpad3ZJekRycDRJcEVSRVJFUkVSRVJKcFBRYURJQmVnZkYyVTVqdDl6d0lHVmlJaUlpSWlJaUloY0dBV0JJaGVnYjYrZmdzQ2RDUWNkV0ltSWlJaUlpSWlJeUlWUkVDaHlBZnhiZWRPdFN4QUFlNU1QVVZsWjVlQ0tSRVJFUkVSRVJFU2FSMEdneUFVYVVMYzl1TEt5aXYwSDBoMWNqWWlJaUlpSWlJaEk4eWdJRkxsQURmc0U3a2hJY1dBbElpSWlJaUlpSWlMTnB5QlE1QUxGUkhiRnc4TVZVQkFvSWlJaUlpSWlJdGNPQllFaUY4akY2RXhjYkFRQTZabkh5YzByZEhCRklpSWlJaUlpSWlMbnB5QlE1Q0wwYXpnOWVLOVdCWXFJaUlpSWlJakl6NStDUUpHTDBMOTNneUF3NGFBREt4RVJFUkVSRVJFUmFSNEZnU0lYb1ZOZ1d3TGJ0d0ZnMTk0VVRHYXpneXNTRVJFUkVSRVJFV21hZ2tDUmkyQXdHT2pmdXpzQWVRWEZIRXJQY25CRklpSWlJaUlpSWlKTlV4QW9jcEg2OTQ2MEhHL2JuZXpBU2tSRVJFUkVSRVJFems5Qm9NaEZpdXNaZ2RGWSs1L1F0bDFKRHE1R1JFUkVSRVJFUktScENnSkZMcEtYaHpzOXVvY0JrSkoybFB6Q1lnZFhKQ0lpSWlJaUlpSmluNEpBa1Vzd3VHOHNBR2F6bWZnOUJ4eGNqWWlJaUlpSWlJaUlmUW9DUlM3Qm9IN1JsdU50dTlRblVFUkVSRVJFUkVSK3ZoUUVpbHlDemgzYjBTbXdMUUE3OWh5Z3BzYms0SXBFUkVSRVJFUkVSR3hURUNoeWlRYjNxOTBlWEZ4U1J2TEJEQWRYSXlJaUlpSWlJaUppbTRKQWtVczBxRytNNVZqYmcwVkVSRVJFUkVUazUwcEJvTWdsNmhrZGhvZUhLd0JiZHlVNXVCb1JFUkVSRVJFUkVkc1VCSXBjSWhlak0vMTZSUUdRY2ZRRUowL25PYmdpRVJFUkVSRVJFWkhHRkFTS1hBYUQrc1phanVQM2FIdXdpSWlJaUlpSWlQejhLQWdVdVF3RzllMXVPVmFmUUJFUkVSRVJFUkg1T1ZJUUtISVp0UGJ6SmJKYlp3QjI3MHVsc3JMS3dSV0ppSWlJaUlpSWlGaFRFQ2h5bVF5dTJ4NWNYbEZKUXRJaEIxY2pJaUlpSWlJaUltSk5RYURJWlRLb2I0emxlT3VPUkFkV0lpSWlJaUlpSWlMU21JSkFrY3NrUEN3SWZ6OGZBRGJISjJJMm14MWNrWWlJaUlpSWlJaklUeFFFaWx3bVRnWUROL1NyM1I1OCttdytxWWV6SEZ5UmlJaUlpSWlJaU1oUEZBU0tYRVpEQi9hMEhHK08zK2ZBU2tSRVJFUkVSRVJFckNrSUZMbU0rdlFJeDhQREZZQ044ZnNkWEkySWlJaUlpSWlJeUU4VUJJcGNScTZ1TGd5TWl3Ymd5TkVUWk9ma09yZ2lFUkVSRVJFUkVaRmFDZ0pGTHJPaEEzdFpqclU5V0VSRVJFUkVSRVIrTGhRRWlseG1nL3BHWXpUVy9xZTFTZHVEUlVSRVJFUkVST1JuUWtHZ3lHWG01ZWxPNzlnSUFKSU9wSk5mV096Z2lrUkVSRVJFUkVSRUZBU0tYQkhEQnZZQXdHUTJzM1Zua29PckVSRVJFUkVSRVJGUkVDaHlSZHpRdjRmbGVOTjI5UWtVRVJFUkVSRVJFY2RURUNoeUJiUnQzWXJ1RVNFQTdOcDdrUEtLU2dkWEpDSWlJaUlpSWlJdG5ZSkFrU3RrNk1DZUFGUlVWckV6SWNYQjFZaUlpSWlJaUloSVM2Y2dVT1FLcVE4Q0FUYkhKenF3RWhFUkVSRVJFUkVSQllFaVYweHd4M2FFQkhVQVlNdU9SS3FyVFE2dVNFUkVSRVJFUkVSYU1nV0JJbGZRMEFHeEFCUVdsN0EzS2MzQjFZaUlpSWlJaUloSVM2WWdVT1FLR2phb2wrVjQvWllFQjFZaUlpSWlJaUlpSWkyZGdrQ1JLeWdpckRNZEFsb0RzSEhiWG1wcXREMVlSRVJFUkVSRVJCeERRYURJRldRd0dCaHhRMjhBQ29wS1NFZzY1T0NLUkVSRVJFUkVSS1NsVWhBb2NvV05HaEpuT2Y1eHl4NEhWaUlpSWlJaUlpSWlMWm1DUUpFckxDS3NNeDNhMVc0UDNyQlYyNE5GUkVSRVJFUkV4REVVQklwY1lRYURnVkUzMUs0S0xDZ3FZVyt5dGdlTGlJaUlpSWlJeU5XbklGRGtLaGh4dzAvYmc5ZHYxdlJnRVJFUkVSRVJFYm42RkFTS1hBVVJZVUVFdG04RGFIcXdpSWlJaUlpSWlEaUdna0NScTZEaDl1RDh3bUwySHpqczRJcEVSRVJFUkVSRXBLVlJFQ2h5bFl5NG9iZmxlTDJtQjR1SVhEVVY1ZVhrWkdmYnZHWTJtOW13ZWpYNVo4OWU4SE5ycXFzeG04MTJyNWNVRjFOVldYbkJ6NzNjMGxOVHlVaExhL0tlMUtRa05xMWRlOG1mVlpDZjMrVFBSRVJFUkVRY3kram9Ba1JhaXZDdVFYVHMwSmJqT1dmWXNHMGZUeng0SzA1T3l1SkZST3FscDZaZThqTmErZnZUSmlEQTZ0ek9MVnRZOHVXWC9QTFJSNG5wM2R2cVdzcisvWHozelRkNCsvalFaOUNnQy9xczdSczNzbnJwVW43OS9QTzBidHUyMGZVWG4zcUswWk1uTTJIYXRBditIdFZWVlZTVWwxTmVYazU1YVNsbFpXV1VsWlpTVmxKQ2FVa0pKU1VsbEJRVlVWSlVSRkZSRVNXRmhUejF3Z3U0dXJrMWV0YVNMNytrTUQrZjUxNTV4ZVoxZ04zYnQ3Tm4rM2FHamhuVFpGMUZoWVc4L1BUVC9HTFdMSHIwNldOMXpXUXk4ZSsvL2hXLzFxMTU3SmxuTHZnN2k0aUlpTWlWcHlCUTVDb3hHQXlNdktFM255OWNRMTUrRWZzT0hLWjNUTGlqeXhJUitkbVk4L2UvWC9JemhvOGJ4NDIzM21wNWJUYWIyYkorUFczYnQ2ZDd6NTZON3QrNFpnMUdGeGM4dmIxSk8zREE1alBEdTNlM2VUNHBJUUYzRHcrYkllQ0ZPSlNTd3FMUFA2ZXFzcExLaWdvcXlzc3htZXoza25XcHE5ZlR5d3N2YjIvYUJnUVEzS1VMNVdWbGpZSyt0QU1IT0pHVnhZMjMzR0kzQkx4Y1VwT1NLTWpMWTlMTk4xL1J6eEVSRVJHUmk2Y2dVT1FxR2pVa2pzOFhyZ0ZnM2FZRUJZRWlJdWZvTTJnUWcwZU11S2ozL3Z2VlZ4dWQyNzlyRjJkT251VE9CeDVvdEFvN0l5Mk53d2NQQXZDZmYvN1Q3bk5mblRPbjBibVM0bUxTVTFNWk9XSENSZFhhVUdDblRvUkZST0RtN3Y3VC85emNjUFB3SURVcGlaMWJ0dEF0S29vNzdyOGZUMjl2ak1ibS8vcTI5cnZ2OFBYelkvQ29VVUR0cWoxYjI2VExTa29BT0g3c21NM25kT3pjK2J5ZjllT3FWUmlOUms2ZlBNbnFwVXZ0M3VmcDdjMlF1bnBFUkVSRTVPcFNFQ2h5RllXRmRxSlRoelprNStTeWZzc2VmdjJyV3pBYXRUMVlSS1NlYjZ0V0JIZnRlbG1lWlRLWldMTnNHUjA3ZDZiM2dBRUFmUEhoaDdRTERHVDA1TWtzKy9wcm9IWVY0UTNuQkZPcHlja3NuRHVYa0xBd204L2V1WGt6WnJPWnZqZmNRRlptcHQwYWlnb0s3RjV2MjY0ZDdoNGVlUG40TU9NWHY3QzZWbDVXeHBJdnYyVFgxcTJFaG9VeC9lNjc4Zlh6czdxbk1EK2ZEYXRYTStiR0cvSHc5R3owL0VNcEtXU2twVEhqRjcvQXhjVUZrOGxFUlhrNWI3MzhzdDE2N1YxNy90Vlh3V3ltcExnWWdOS1NFZ3J5OG9EYTdkaEhEaCsyYk8xZSs5MTNkcDhQMEw1alJ3V0JJaUlpSWc2aUlGRGtLcXJkSGh6SHZJVnJLQ3dxWVVmQ0FRYjNpM0YwV1NJaVB5dEpDUWwwRGcyMUJGOVZWVlhNZmU4OVJrMmVUT2c1d1Z4ZWJpNmJmL2lCRWVQSE4zck9qazJiT0huaUJJOCsvVFFHZzRHMEF3ZEkyTEdEWVdQSHNuM2pSckl5TStrVUhNejJqUnNaUEhLa1pZdHZRVjRlcTVZc3djUFRrenZ1djcvUmM4MW1NOXMyYkNBeUpnWVBUMDllKytNZjdYNlhIWnMzczJQelpwdlg3cHM5MitaMjVhU0VCTDc5NGdzcUt5dVpjYzg5REJnMkRJUEJZSFZQOHQ2OWZQUHBwNVNXbE5ESzM1OWhZOGMycXZHN2I3NmhmV0FnL1ljTXdXdzI4KzdmL2thbmtCRHVtejI3MFdkdVdMMmE5TlJVbTljQS92cjczMXR0VjE0NGQrNVAxOTU3aisrKy9wb09IVHZ5bXovOXFWR3REYjMxOHN0TlhoY1JFUkdSSzB0Qm9NaFZOblo0UCtiVmJROWVzMkduZ2tBUmtRWXFLaXBZTkc4ZVhjTER1ZWZoaHdGSTJyT0hsTVJFUms2Y3lMWWZmNlRQb0VHV2ZuYzdObTFpeTdwMWpEaG5pMjVKVVJIZkwxNU03Lzc5Q2UzV0RaUEp4SGZmZklOWDNWQ1FkMTk3allpWUdPNmROWXUzWG42WlQ5OTlsMGVlZnBycXFpbytldXN0eWtwTHVmL3h4eHNOSGdIWXQyc1haOCtjb1dmZnZyaDdlUERBRTA5WVhkKzhkaTA1MmRrVTVPZmo2ZVZGWldVbDk4NmFoZUdjcmNsQndjRldyNDhmTzhiM2l4YVJkdUFBL1ljTVljTDA2WGg1ZTF1dW04MW1pZ29LV0xGb0VidTNiYU4xMjdiOFl0WXN1a1pFTktweDI0OC9jdnpZTVg3MTVKTTRPVG14ZCtkT2ptWmtFQmtiYXpOODNMdHpKNEROYXdBUFB2a2tKck9aTXlkUHN2aUxMeGc3WlFxaDNib0J0Y05Zam1aa01QT3h4ekFZREZSWFY5dmR2bHhkWFkySGg0Zk5heUlpSWlKeTVTa0lGTG5LUW9NRENRdnR4T0VqMld5TzMwOXBlUVdlN2xlMmdidUl5TFhDemMyTlNiZmN3bGYvK1EvOWs1S0lpSWxoeCtiTmRPallrVmIrL256NDVwdWN6YzFsOG93WjFOVFVzR1BMRm5yMDZZT1ByNi9WYzdLUEhhTzBwSVQ5dTNlejc5RkhMYXZaYnBzNWs3S1NFcng5ZkxqOXZ2dHdkWFBqbDQ4K3lydXZ2Y1lILy9nSFphV2xGT2JuYysrc1dUYUhoSmhNSmxZdldXSjU3ZXpzVEdUTVQvK2dZemFiV2ZEcHAwVDI2RUg4eG8xRXhNU1FFQitQczlGb2QrZ0l3Tnc1YzlpL2V6Y0FuWUtES1M0cVl0Nzc3MU5XV2twNTNjVGc4ckl5ekdZelRrNU9EQjgzam5GVHA5b2NBRktRbjgveWhRdHBFeEJBWVg0KzJ6WnNZUDMzMzlPNmJkdUw3bWtZRmhVRllPa3YyS0ZUSjhLN2R5Zi83Rm5tdnZjZVlWRlJSUGZxQmRTdUZqeCs3QmdQL2VZM2VQbjRXRDJucHJvYTV3dm9jU2dpSWlJaWw1ZCtFeE54Z0hFaituSDRTRFlWbFZWczJyNlA4U1A2Tzdva0VaR2ZqVDREQnhLL1lRUGZ6cC9QM1E4OXhLR1VGS2JmZFJldDI3WmwrTGh4L0xocUZmMXZ1SUhNOUhRSzgvTWI5ZmNEQ0l1TTVMN1pzL0h4OWFXbXBvYjMvL0VQZ2tKQzZEdDRNQWFEZ2FmKy9HZU1MaTRBdEFzTXBHZS9mbXpmc0FHQVlXUEgybDBaRjc5cEU2ZFBuclJiZTJweU1nWDUrY1QyN2szOHhvMjBidHVXanAwN3MzM0RoaWFEd1BZZE8zSXdLWWxXZm42NHVybmg1T1JFUUljT2VQdjRrSC8yTEh2aTR6R2J6WFFKRCtmbXUrOG1vRU9IUnNOUDZybTR1RkJWV1VudTZkTXMrT3d6b0RiQXZQL1h2OGJvNGtKU1FnS25jM0tzM25QeStIRUExbi8vZmFQbmpadzQwWEtjdkhjdkFFY3pNdWdVSEl5dm54OUR4NDRscnE0SFkzNWVIZ254OFFSMzdkb29CSVRhRllIMVAzY1JFUkVSdWZvVUJJbzR3T2hoZlpqejZSTE1aak5yZnR5bElGQkVwQUdEd2NEVU8rN2dYMy81Q3gvLzg1OTRlWHZUYjhnUUFFWk5tc1RPclZ2NWR2NThDdkx6NlJJZWJuT2doN096c3lYTSsvcVRUekFETSs2OTE5S2ZyajZNeXM3TTVOdjU4OGxNVDZkajU4NlVsNVd4Y2MyYTJvbkFFeWNTR3hkbkNkeUtDZ3BZc1hBaGtiR3hIRXhNdEZuN2xuWHI4UGJ4SVR3NjJuS3V6NkJCTEYrd2dMTm56bGo2RUo1cnpJMDNNbTdxVkt0ekJYbDVmTDk0TVh1MmI2ZE51M1pNdXZsbVl1UGlLQzh2NTczWFhxTkxlRGdUYjc2NVVjODlUeTh2ZnYrWHYrRG00VUZKVVJGdnZQQUNNYjE3RXhVYkM4Q2U3ZHN0cXcvUHRXTFJva2JuNm9QQS9MTm55VWhMQTJEcnVuWHMzcmFOWHozeGhGWGRQeXhmVGsxTkRaTm16TUJzTmplcXJhbHR3eUlpSWlKeTVlazNNUkVIQ0dqdFIrL1lidXpabjhhdXZTbms1UmZoNzlkNDVZU0lTRXNWRkJKQzNNQ0I3TjYyamJGVHB1QlNGOXk1dXJreFlkbzB2djdrRXdCK2RVNS92bk5scEtXeGErdFd4azZaUXZ2QVFNdjU3S05IV2JkaUJZbDc5dURrNU1Tb1NaTVlOM1VxVlZWVkxQL21HK0kzYldMZSsrL2ovZi9adSt2d3FxNkVpOE8vSzNFbkJBbkJBZ2thWElNRmQzZHBhV2tMVktsTlpWb3FkS2dMOVZKQlM2RzRRM0NIRm5kM0p3a1dra0RrM3U4UDRINkVDRUZQQXV0OW5ua214OWZOVEdsWTJXZHZiMjhxVksxS2picDFXYjltRGNuSnliVHAycFV2MGlrQ1R4NDd4cTZ0VzZuZnZIbXEwWHFWYTlZa2N1cFU1azJmVHJjK2ZkTE5lZVA1RjgrZlo4bmN1Znl6ZkRudW5wNjA2OTZkYW5YcU9NNXhjbklpVjBBQVN5SWpPWFhpQk4yZmZocFhWOWRVOS9QeDh3UGd6MTkrd2Vya1JOdnUzUjNIZXZYcmwrbjNMQ09ybHk3Rno5K2ZzOUhSdE83U2hkVkxsekwwcTY5NDR2bm5LUm9Td3Rub2FOYXRYRW01eXBYeDh2Ym15L2ZmcDIyM2JvVGVVSXFtYUVTZ2lJaUlpS0hTZjZkRVJPNjd4dGRHQWRyc2RoYXRUSDlraG9qSW8reDY4WFh6cTdnVnFsYkZ5ZGtaWnhjWGdrdVV5UEQ2eEN0WG1EQnFGUG1EZ3FqZnZMbGovL2dSSS9odThHQzJidGhBYU9uU0RCZzRrR2J0Mm1HeFdIQjFkYVZEcjE2ODlNNDdsQ3BYamtzWEw3Smk0VUlTRXhNcFhiNDhUZHEwSVhlZVBPaytiODdreVZpdFZtcEdSS1RhNys3aFFkWGF0ZG4wNzcrT0VYWHBPWG5zR05QR2plT3pkOTlsKzZaTnRPcmNtVGNIRDZaR3ZYcVl6V1pzTmh1WEwxOG1MamFXaGkxYUVGcW1ETHUyYnVXblR6L2xYRXhNbXZ1dFhyS0V2VHQzMHFwejV6UnpLTjZ1aFBoNDFpeFo0bmdGMk4zVGs2ZGZmaGxQTHkvSHZJRnpKay9HYkxIUXNuTm4vUHo5Y1hKeVl2cTRjYVNrcERqdWs1eVVwQkdCSWlJaUlnYlNUMklpQnFsYm96eERmcDFBWW1JU0M1YXRwMlBMZWtaSEVoSEpOazRjUGNyNjFhdkpsVHMzbTlldUpieCtmWXBjZXdWNHhhSkZKQ1VtQXJCOC92eFVKZDkxTnB1TnYzNy9uWmd6WjZqWHRDbEw1ODNqZkV3TVo2T2phZGl5SlFueDhSUXJVWUlpeFl1VGxKaklzY09IMDl5alVhdFdWS3BlbllzWExsRGcyZ3EvQllzVVNUZnYxZzBiMkwxOU83WHExOGZIMXpmTjhRWXRXckJ1MVNyK0hqNmNBZSsraTV1N3UrT1kzVzdubTBHREhQUDBBYmk2dWJGcXlSS1d6cHRINHBVclhMbHloZVNrcEhTZmZmcmtTWDc4N0RPZWZPRUZSODdqUjQ0d2MrSkVTcFFwUTlIaXhkbTFkU3RuVHAwaU9UbVpCczJiczJMaHduVHZsWjdhRFJ1eVlPWk03Rng5elhuaDdOa0FlSHA1TWVEZGQzRjJjV0hmcmwxc1diK2VGaDA2NEh0dE5HS0xqaDM1NDl0dldiRndJZldhTkFFZ0pTVkZSYUNJaUlpSWdmU1RtSWhCUE54ZENhOWFsaVVyTjdKcjcyR09uWWdpS0REQTZGZ2lJdG5DeklrVDhmTHg0YmszMytTYlFZT1lPWDQ4ejcvMUZwZGlZMWswZXpaaGxTcVJuSnpNb2psenFCSWVqcGVQVDVwNzdOdTFDNENsa1pHNHVidmo1KzlQM3NCQWlvYUVVRFFraERlejhJcXNwN2MzQTcvNHdyRjk4NXgzY0hYdXdDbC8vWVdIcHllTmJwcm43em92YjIrYXRtM0xqUEhqR2YzTEwvUjU2U1ZISVdZeW1TZ1pGb2JGWXNISHp3OFBUMDljWEYxeGRYUEQxZFVWRjFkWEpvOFpROG15WmFuWHRDa3VMaTY0dUxyaTVPS0NzN016dTdadVpmeUlFWXo2K1dmKzg5RkhXSzFXcG8wZFMzSlNFcnUzYitmemdRTWR6eWxmOWVwbzlCbmp4OS95czE5WG8yNWQxaXhkU3AzR2pYRnhjMHQxek5uRmhiallXQ2hsaTVZQUFDQUFTVVJCVkNhTkhrMytvQ0RxTkc0TVhDMWlDd2NIRTFTNE1JdG16NlpLZURndUxpN1k3WGJIYTk0aUlpSWk4dUNwQ0JReFVPTzZWVml5Y2lNQUM1YXY0NG11YVVlMWlJZzhhdGF2WHMzK1hidm84c1FUZUhsNzA3QmxTNmFQRzhmbWRldll0bUVEdHBRVVduYnFSRkppSXQ4TUdrVGt0R2wwZXZ6eFZQY3dtODA4M3I4LzdwNmUrQWNFcEJxQmQ2TlM1Y3FsZVpYM3VrbWpSNmQ2clRVOXljbkovRGwwS0hHeHNmVHMyeGVUeVVSQ2ZIeXE0OWUzcTlXdXplNXQyOWl6WXdmRHYvK2V4L3IzeC9WYXNkYWlRd2ZvMEFHQTNkdTNFMUtxVktwNUF5ZVBHWU5Qcmx3RWg0WUNWMWNuTGxLc0dNNHVMbFNzWGgyTHhVS3VnQUJIdVJoU3VqUSt1WEtSTjM5K0F2TGxJeUJ2WGdMeTVVdFZ3bFd0VlN2TjkrMUdrOGVNNFo5bHk3QTZPVkc1WmswaW1qWWxLWjFSaVJOSGorWnNkRFJPVGs1ODhNb3JKQ2NscGZtK3paOHhnNlp0MndKb2prQVJFUkVSQTZrSUZERlExWXFsOFBiMDRPS2xPQll1WDAvdkxzM1NIVzBpSXZLb2lMdDBpWmtUSmhBY0drcWxHalVBcUZHbkRtZE9udVRDMmJOczNiQ0JadTNhNGVmdkQxeGRpR1BkcWxYVWF0QWd6YjFDeTVTNTVmTjhjK1dpUkFibk9UczdrNUNRa09HMU5wdU5zYi8venFIOSs2bFJyeDdsS2xkT004cHcyYng1TEpzM0Q0QzZqUnZUNDVsbitPWExMOW0zYXhlamZ2bUZ2cSs4a3VyOFJiTm5Femx0R2pYcTFhTjlqeDdwUHZmMGlSTU0vLzU3Y3VYT1RjKytmUWtzV0pCeVZhcWtPdWZtRllqdlZyc2VQVENiemVrV2dUWHExc1Zpc1pDdlFBRTh2YjN4OFBURXc5TVROM2QzM056ZG1UUjZOQ2VQSHVYeXRlK2xrN1B6UGMwbUlpSWlJbG1uSWxERVFFNVdDL1ZyVjJEYTNKVWNPeEhGbnYxSEtWRzhrTkd4UkVRTWMrSDhlZno4L2VuMCtPT09YNHhZckZiYTkrakJpQjkvcEVEaHd0UnIydFJ4ZnVQV3JVbUlqOGY1RnVWUzlPblRITnkzajBQNzl1SGg2VW1Mamgzdk9xdmRiaWZ1MGlWS2xpMUwyMjdkQUdqZnM2ZmorSlF4WXloUnRpeWx5NWNISURBb0NEZDNkL3ErK2lyai92Z2pWUWE3M2M3TUNSTllzWEFoUVVXSzBDU1RJaTl2WUNBZEgzdU1LWC85eFkrZmZrcnJybDJwVWJkdWh1Y254TWR6NU9CQmpodzR3SkdEQjIrNTBuSjZiaHlkZUxNU1pjdFNvbXpaREk5MzdkTUhEMDlQb3MrY0FWUUVpb2lJaUJoSlJhQ0l3UnJYcmNhMHVTc0JpRnp5cjRwQUVYbWtCUVlGMGZ6YUs3STNlL3paWjRtN2RDbFZLZVhqNThkai9mdW5PZmRjVEF6clY2L202TUdESERsNGtQaTRPQUFzRmdzUnpacmRrNndXaTRYSG4zMFdaeGNYUjZZYkM3a3BZOFpRb0ZDaE5DV2RoNmNuVHcwWTROaE92SEtGY2NPR3NYM1RKa3FVS1VPdmZ2MXdkbkhKOU5sVndzUEpWNkFBbzMvK21TbGp4bkI0LzM0Njl1cUYxY21KMkFzWDJMQm1EY2VPSE9INDRjUEVSRVVCVitmekt4d2NmRTgrKyszdzlQSUM0UHpaczZtMlJVUkVST1RCVXhFb1lyRFNKUXFUUDY4L0owL0hzSERaQnA3dDNRNG5KLzJqS1NKeU03UFpqSmUzTndESlNVbGN1WHdaRnpjM0xCWUxlM2Z1Qks2T0hvU3JvK0RtejVpQjFXcWxVSEF3eFVxVW9Hang0aFFxVml6VlBIa25qaHhoeWR5NTZUNHZQajcrbHRNMXVIdDQzTlZuaWpwMWlqK0hEdVhVaVJQVWpJaWdUZGV1bU0xbUxwdzdoL08xUlVFTzdkc0hrR2JVWTFEaHdyenczLzh5NHNjZjJiQm1EV2RPbnFUUFN5K1JZck14ZS9Ka1BMeThDQTRKb1ZiRGhoUXBWb3o4UVVHcFN0UzFLMWV5ZHVYS3U4cWZuZ3ZuemhFZkY0ZVhqdyt1Ym01WXJWYk94Y1N3Nk5wcXcwRVpyTHdzSWlJaUl2ZWYyZ1lSZzVsTUpoclhyY0tvQ1pGY3ZCVEh5clhiaUFpdllIUXNFWkZzN2Z5NWMzeHhiVFhjNjB3bUU2R2xTd09RUHlpSXZxKytTdUhnNEV3WHB6aDg0QUNIRHh6SThMam50ZUx4ZmpsKzVBaFJaODdRb1dkUHF0OHdjbkRtaEFsc1diL2VzWDE5WmVHYmVYbDcwLy8xMXhrL2ZEakp5Y200dWJ2allUYnpuMEdEOE0rVEo5TWlzMUJ3TU9Wdm1sdndSbHZXcitmdy92MjMvWmxPSEQzS2lCOS9USlhkYnJjRFVMcDhlZklGQnQ3MlBVVkVSRVRrM2xBUktKSU5OSzFmalZFVElnR1lzM0NOaWtBUmVTUlZyMXVYUWxsOGRkVS9JSURtSFRxUWtwS0MzV2JEWXJGUXJFUUp4L1VtazRsaUpVcGtlbzlDUllzU1Zya3lkUnMzVHZmNFg3Lzl4cFhMbDlNOVpyVmFzVmdzV2NxYW1RclZxbEUwSkFRZlA3OVUrNnZXcW9WL25qeWtwS1JndFZvSkxWMmFvaUVoNmQ3RHljbUpIczg4Z3kwbHhUSGlMM2ZldkprKzE4ZlhsNkxGaTFPN1ljTU16NG05ZUpIek1UR3A5cGxOSmp5OXZSMnJFNmVuWU5HaTFJeUlJQ2t4a2VUa1pPRHF5TW5Dd2NGcEZqVVJFUkVSa1FmTGxCeDN3RzUwQ0JHQlY5NzdnVTNiOW1JMm1SajM2d2NFK1BzYUhVbEVSRVJFUkVSRUhpSVpMd0VuSWc5VXkwWTFBTERaN1VRdVdXdHdHaEVSRVJFUkVSRjUyS2dJRk1rbTZ0UW9qNGU3S3dCekY2MXh6S2NrSWlJaUlpSWlJbkl2cUFnVXlTWmNuSjFvVkxjeUFNZFBSck50WjhhVDE0dUlpSWlJaUlpSTNDNFZnU0xaU0l1R05SMWZ6MTc0ajRGSlJFUkVSRVJFUk9SaG8xV0RSYktSa09BZ2dnc0hjdUR3Q1phczNzU0x6M1RFM2RYRjZGZ2k4b2l5MmUzczNIMlk3WHNPa3BCd3hlZzRJZ0NVTDF1TUNtWFNYMEZaUkVSRVJES25JbEFrR3pHWlRMUm9WSU1mL3BqTTVjdFhXTEp5RXkwYVZqYzZsb2c4Z3ZZZk9zN0gzLzdKZ2NNbmpJNGlrc29UTkZjUktDSWlJbktIVE1seEI3UWlnVWcyY2pFMmprNVBEU1FwT1lXd1VzRjhOM2lBMFpGRTVCRXpZOTRxdnZ0OUFrVUtCdEt6WTJOQ2dndVNQMjh1ekNhVDBkRkVSRVJFUk9RdWFFU2dTRGJqN2VWQnJlcmxXTEp5STF0M0h1RG9pVE1VRE14amRDd1JlVVRzUDNTYzczNmZRS3RHNFR6WHB3Tk9Wb3ZSa1VSRVJFUkU1QjdSWWlFaTJkQ05yd1BQWGFSRlEwVGt3YkRaN1h6eTNSaUtGQXhVQ1NnaUlpSWk4aEJTRVNpU0RWVXVWNEk4dVgwQm1MTndEVWxKeVFZbkVwRkh3YzdkaDlsLzZEZzlPelpXQ1NnaUlpSWk4aEJTRVNpU0Rabk5acG8zcUFIQXVRdVhXTFptaThHSlJPUlJzSDNQUVFCQ2dnc2FuRVJFUkVSRVJPNEhGWUVpMlZUemhqVWNFL05QaTF4aGNCb1JlUlFrSkZ3QklIL2VYQVluRVJFUkVSR1IrMEZGb0VnMmxUZkFqNXBWeXdLd2RjZCtEaDA1YVhBaUVYbFVhSFZnRVJFUkVaR0hrNHBBa1d5c1hiUGFqcStuUmE0ME1JbUlpSWlJaUlpSTVIUXFBa1d5c1VybFMxQWdmMjRBNWkzK2w0U0VSSU1UaVlpSWlJaUlpRWhPcFNKUUpCc3ptMHkwYVhwMVZHRDg1U3NzV0w3VzRFUWlJaUlpSWlJaWtsT3BDQlRKNXBvM3JJNkxzeE1BMCthdXhHNjNHNXhJUkVSRVJFUkVSSElpRllFaTJaeVhoenNONjFRQ1lQK2g0K3pjYzhqWVFDSWlJaUlpSWlLU0k2a0lGTWtCMmphcjQvaDYybHd0R2lJaUlpSWlJaUlpdDA5Rm9FZ09FRnFzSUNWRENnT3dlTlZHTHNUR0daeElSRVJFUkVSRVJISWFGWUVpT1VTNzVsY1hEVWxLU21iT29qVUdweEVSRVJFUkVSR1JuRVpGb0VnT1VUKzhJdDZlSGdETWlGeUZ6V1l6T0pHSWlJaUlpSWlJNUNRcUFrVnlDR2RuSjFvMHJBSEFpVlBSckZxN3plQkVJaUlpSWlJaUlwS1RxQWdVeVVGYU53M0haRElCTUdIbUVtUERpSWlJaUlpSWlFaU9vaUpRSkFjSnpKZWJtbFhLQUxCbCszNzI3RDlxY0NJUkVSRVJFUkVSeVNsVUJJcmtNRjNhMUhkOFBXSEdFdU9DaUlpSWlJaUlpRWlPb2lKUUpJY3BWN29Zb2NVS0FyQjQ1UWFpenA0M09KR0lpSWlJaUlpSTVBUXFBa1Z5R0pQSjVCZ1ZtSkppWStyczVRWW5FaEVSRVJFUkVaR2NRRVdnU0E1VXIyWkZBbkw1QWpBamNoV1hMMTh4T0pHSWlJaUlpSWlJWkhjcUFrVnlJS3ZWVFB0V2RRR0lqWXNuY3NrNmd4T0ppSWlJaUlpSVNIYW5JbEFraDJyVnVDYXVyaTRBVEp5NUdKdmRibkFpRVJFUkVSRVJFY25PVkFTSzVGQmVIdTYwYkZnRGdHTW5vdmhuL1E2REU0bUlpSWlJaUloSWRxWWlVQ1FINjlDeUxpYVRDWUFKTXhZYm5FWkVSRVJFUkVSRXNqTVZnU0k1V0dDKzNOU3VIZ2JBeHExNzJYZndtTUdKUkVSRVJFUkVSQ1M3VWhFb2tzTjFhZDNBOGZXNHFRc05UQ0lpSWlJaUlpSWkyWm1LUUpFY3JrekpJcFFNS1F6QTRoVWJPWDR5MnVCRUlpSWlJaUlpSXBJZHFRZ1V5ZUZNSmhQZDJsNGRGV2l6MnhrN1pZSEJpVVJFUkVSRVJFUWtPMUlSS1BJUXFGT2pISVVLNUFVZ2Nzay9uSWsrYjNBaUVSRVJFUkVSRWNsdVZBU0tQQVRNWmpNOU96VUdJRG5aeHZocGl3eE9KQ0lpSWlJaUlpTFpqWXBBa1lkRXc5cVZDY3lYRzRDWjgxZHg3c0lsZ3hPSmlJaUlpSWlJU0hhaUlsRGtJV0d4bU9uUm9SRUFWeEtUbURSanNjR0pSRVJFSktkSmlJOW40YXhaSEQ1dzRJNnVqNCtMSStiTW1YdWM2czZkUDN1V1EvdjJHUjFEUkVRazIxQVJLUElRYVJKUmpRQi9Yd0NtemxuQnBiZ0VneE9KaUlqSTNWaTNhaFdqZi9tRitMaTRCL0s4czlIUkxKZzVrL0hEaDVPY25IemIxeTlmc0lEUEJ3NjhKMW0yckZ2SDdNbVRzZHZ0QUZ5S2plWElnUU1aL2llOTc5SGFsU3Y1K1lzdjdra2VFUkdSaDRIVjZBQWljdTg0V1MxMGI5K0k3MzZmU0Z6Q1phYk1XYzVqblpvWUhVdEVSRVR1MElWejU5aSthUk5IRHg2ays5TlBVelFraEhIRGhySHhuMzl1Nno0VnExZW5XNTgrdHp5dlFLRkNWS3RkbTMrV0wyZlA5dTJVTGwvK1RxTURzSGZuVG40Zk11UzJybW5mc3ljMTZ0YmwwUDc5ckZ5MGlIUFIwWFR0MDRkdEd6Y3laY3lZREsvcjFhOGZZWlVxTVhuTUdNcFhya3l4a2lYdktydUlpTWpEU0VXZ3lFT21SYU1hako0WXlibnpzVXljc1lUT3Jlcmg2dXBpZEN3UkVSRzVBdzFidGlTb2NHSEcvdkVIdjM3OU5VM2J0blVjcTkyd1laYnVzV0xod2xUYmIvYnJsNlhyUnY3MFU2YkhBL0xtNWZWQmc3SjByeVp0MjVJN0lDRFRjeElURTVrNGFwUmp1MDNYcnBoTUpsWXNYRWhjWEJ5bHdzSUFlT3FsbDNCMWMzT2NkK0g4ZWY0Y090U3gvYyt5WmVUSmwwOUZvSWlJU0RwVUJJbzhaRnljbmVqYXRnRy9qSnpHeGRnNFpzNWZUYWZXRVViSEVoRVJrVHRVb214WlhuajdiWWIvOEFOblkySWMrMXQzNlFLQTNXNG5PVGtaSnljbngzWktTZ3BXNjlVZjlXOHVBZ0hjM04ycFhMUG1IV2U2OFo1SlNVbnMyTFFKZ0RNblR3S3dlZTFhQU53OVBRRUlLVm1TUXNIQm5EOTdGdDljdVJ6WFJwMCtUUzUvZnl4V0t3bng4YW1Ld091Zk1Ta3BDWXZGZ3BPek13QUZDaGZHdzlNVG04Mkd5V1RDSXlycWpqK0hpSWpJbzBaRm9NaERxRTJUMnZ3MWFRRVhMOFh4OTdSRnRHbGFDMmRuSjZOamlZaUl5QjNLblNjUEw3ejFGaTZ1cnV6ZXRvMThnWUhBMVJKdXdvZ1J4RVJIOC9TQUFiaTV1ek43OG1UMjd0aEJ6MmVlSVNCZlB0cjM3RWxBbmp5cDd1ZnA1ZVVvRXE4N2Vld1krWU9DVXUyTE9YTUdUMjl2WEZ4ZFUrMi9zUWlNdjNTSnYzNy9QZFh4Njl2Ly9mUlQybmJyUnE3Y3VkbTBkaTNqaHcvbjZaZGZKamcwbEF2bnp2SDl4eCtUTjM5K2V2WHJoNmVYRjIyN2RhTm84ZUtwN3RXK1J3OEEvbG0rUE5YK3Q1OTlsa2F0V2xHcGV2VXNmUTlGUkVSRWk0V0lQSlRjM0p6cDFLWWVBTkZuTHpCai9pcURFNG1JaU1qdE9ubnNHR04rKzQwTDU4OERWMGZ4bWMxbVNwVXJSMFN6WnB3NWVaSWZQdm1FemV2V0VSd2E2aWpyd2lwV0pQN1NKYjRkUEpoMXExWlJvMjdkVksvSm1zMW16QmFMWXp2eHloWEcvUFliM3cwZXpONmRPeDM3TDErK3pOQ3Z2K2FMZ1FOWnQycVZZOUdPbSsvaDVlUERHeDk5eEJzZmZVVE5pQWdBeDdhUG54L2g5ZXVURUIvUHBOR2pLVmlrQ0VXdUZYMCtmbjUwZk93eFRodzd4cmVEQjNQazRFSEM2OWNuYjJBZ0Y4NmZaKzNLbFFDWVRDWk1KdE45K0E2TGlJZzhlbFFFaWp5a09yU29oNGY3MWI4UWpKazRqOHVYcnhpY1NFUkVSRzdINFFNSDJMWmhBMTkvOEFIclZ2My9ML1ZzTmh2TDVzM2oyOEdEdVhqK1BMMmZlNDZXSFR0aU5sLzkwYjVRY0RBdnZmc3VCWXNVWWNMSWtVejU2eTlTVWxJYzEzL3k4OCs4K3Y3N0FKdzRlcFR2UHY2WUxldldVYmxtVFlxR2hEak9jM1YxcGVzVFQrRHE3czZFa1NQNStmUFBPWG5zV0pwN21NMW0vUFBrd1Q5UEh0emMzUUVjMjNCMURyOC92dnNPWnhjWGV2YnQ2OGdKVUw1S0ZmcSs4Z3AybTQzZmhneGgvZXJWQUN5ZU00ZUpvMFl4YmR3NGJEYmJQZi9laW9pSVBLcFVCSW84cER6Y1hlblVLZ0tBY3hjdU1YbjI4c3d2RUJFUmtXeWxSdDI2UFAvbW0zaDRlakpoNUVqK0hEcVVwS1FrWms2WXdLeEprd2dPQ2VHVjk5NXpyT3c3ZnNRSXgwSWdubDVlUEQxZ0FCV3FWV1BOMHFXc3ZHbWV3SlNVRkJiTm1jTVBuMzdLaFhQbjZOeTdONTBlZjl3eHIrQjF4VXFXNUpXQkEybmN1alhIanh6aHU4R0RtVFZ4SWttSmlWbjZESWxYcnZEN2tDRmN2SENCeC92M3g5dlhGN2k2WUVua3RHa0FGQzVXalA2dnY0NkhweWRUeG96aC9MbHp0TzdjbWJJVks3SnE4V0pHL3ZRVGlWZjBDMDBSRVpGN1FYTUVpanpFT3JlcHo1VFp5N2w0S1k2eFV4YlFwbWt0UEQzY2JuMmhpSWlJWkF0QlJZcncwanZ2OFBmdzRUaTd1T0RrNUVUOTVzMEpMRmlRS3VIaG1WNXJzVnJwMXFjUElhVktVYWxHRGNmK0EzdjJNRzNjT0U0ZFAwNVE0Y0owZitvcGN1Zk5tK2w5R3JWcVJma3FWUmcvWWdUTDVzOW4yOGFOZE83ZG0rRFEwQXl2T3hjVGc1Ky9QMVZxMXNUVHg0ZkN4WXBsZUc3ZXdFRDZ2LzQ2MGFkUDQrdm5CMERQdm4zNWU5Z3c5dS9lemFYWTJFdy9xNGlJaUdTTmlrQ1JoNWlIdXl2ZE96Wms2TWpwWElwTFlQeTB4ZlRwMGNMb1dDSWlJbkliWE4zY2VQelpaeDJ2eUs1WnVoU0ErVE5tcERydnhOR2o2ZTRIV0RockZ1SDE2N05oelJwbVRwaUExV3FsYWJ0MlJEUnRtdXBWM2N3RTVNdkhzMis4d2JKNTg1ZzNmVHEvZnYwMXo3MzVKb1dLRm5XY2s1eVVCTUNRano0aUtUR1JaMTU5bFlMWGpoL1lzeWZWL2M3RnhLVFo1K1RzeklFOWV3Z09EY1ZzTnRQdHFhYzRmL1lzZnY3K3FjNjcvcjI0Y2E1REVSRVJ1VFVWZ1NJUHVmYk42ekpweGxLaXoxNWd3c3dsdEc5WkZ6OGZUNk5qaVlpSXlHMnlYQ3U5RnN5Y21lbDVHUjJ2VUxVcU5lcldKZnIwYWVvMmJzem5Bd2NTT1hYcWJlZW9mdTJWNWUyYk5sR29hRkZpenB4aDZmejU3TnU1azVpb0tPQnFVVmUxZG0yMnJGM0xyRW1UMHIzUHhuLytZZU0vLzZSNzdMT2hRNEdyQzRYY1hBSUNqbGVUbmF6NjY0eUlpTWp0MEw4NVJSNXlMczVPUE5hNUNkOE1uY0RseTFjWU8yVSt6ejNSM3VoWUlpSWlra1h4Y1hGOE4zZ3dEVnUycEdxdFdvNlM3RVlMWjg5bTNyVTU5MHFHaGZIRTg4OW51Tkp1KzU0OUFhamJ1SEc2eDlldFdrVjhYRnlHeHdzRkIxT2djR0VLRkM0TXdMbXpaL2xuMlRJQzh1VWpzR0JCVGh3OTZsaElKQ0UrbmpJVktqaXVYVEp2SHRzMmJDQStMZzRQTHkvaUwxMml6MHN2NFo4N2Q3clBpajU5bWwzYnRsR3RkdTFVKzJNdlhnVEF6Y01qM2V0RVJFUWtmU29DUlI0QkxScUc4L2UweFp3NEZjM1VPU3ZvM0xvK0FmNitSc2NTRVJHUkxOaTdZd2ZuWW1LSVBuTW0zZU9iMTY1bCtmejVGQTBKNGVEZXZjUmZ1c1M4YWRObzJxNWRwdmR0MmFsVHV2dDNidGxDZkZ4Y2hzZHZWcUJRSVY0ZU9KRDhRVUZFVHB2bWVFVVp3TTNkM2JHU2NOVHAwMnhZdlpvV25Ub3hmZHc0S2xXdnpxYTFhMW14WUFGOVhub3AzWHZ2MzdPSEdlUEg0K25sbFdwLzlPblRBT1JLWjdTZ2lJaUlaRXlyQm9zOEFxeFdNMDkyYXc1QVVsSXlveWZNTXppUmlJaUlaTlh1N2RzQktGV3VYSnBqbS83OWw3K0hENmZqWTQrUjY5cW91bzZQUDg3U2VmTllOR2ZPQThubjV1NU8vcUNnVE05SlNremtyOTkrSTNmZXZOU3NWdys0T2g5Z2l3NGQyTDE5TzhzWExFajN1aU1IRGdCUXZHUkp2SDE4Q0E0TnhXS3hzSC8zYmt3bUUva0xGc1RxN0V4d2FDZ2VucHI2UkVSRTVGWlVCSW84SWhyVXFVelJRdmtCbUwxd05jZFB4UmljU0VSRVJMSml6NDRkdUh0NFVEZzQyTEhQYnJlemFNNGN4ZzBiUnRPMmJRbXJWTWx4TEY5Z0lLMjdkQ0Z5NmxSbVRwamdXRmpES0hhN25mRWpSbkRtNUVtNlAvVlVxc1ZKS3RXb1FjbXdNR1pObk1qbXRXdlRYTHQvOTI3eUJnYmk2ZTFONmZMbDZmZmFhMWl0Vmphc1dRTmNIUTNwNCt0THY5ZGV5M1FGWXhFUkVibEtSYURJSThKc012RjB6MVlBcEtUWUdEbHV0c0dKUkVSRTVGYU9IanBFN0lVTGxBd0xjOHo1ZCtuaVJVYjgrQ09SVTZmU29FVUw2alZ0bXVhNm1oRVIxS3BmbitVTEZ2RGJOOTl3TmpyNlFVY0hyaTRhTXZiMzM5bXlmajF0dTNValg0RUNhYzdwK3VTVDVBb0lZT3dmZjdCMDNqenNkanNBWjZPak9SY1RRL0VTSlZLZFAzL0dEQzdGeHBLdlFBR21qaDNMOUhIalVwV2RudzBkU3UyR0RlL3ZCeE1SRWNtaFZBU0tQRUpxVmlsRDZkQWlBQ3hZdnA1OUI0OFpHMGhFUkVReWRYMlVYT255NWJIYjdheGR1Wkt2UHZpQVBkdTMwNzVuVDVxMGFaUGh0VzI2ZGFOVy9mb2MyTE9IcnovNGdGM2J0ajJvMkFDY1AzdVdvVjkreWVaMTYyalFvZ1hWNnRSSjl6eDNEdytlSGpBQTMxeTVtRDFwRXI5OCtTVm5vNlBaZlMxdnNaSWxIZWYrdTJJRlMrZk5vMGp4NHJ6MHpqdEVOR3ZHeXNXTEdmWHp6NDZWaEVWRVJDUmpXaXhFNUJGaU1wbDRwbGNyWG5udkIreDJPejhPbThyWGd6SmVWVkJFUkVTTVk3ZmIyYnBoQTFhcmxSSmx5bUF5bVRoNjZCRE96czQ4L3V5ekZBMEp1ZVU5Mm5UclJrQytmR3pkdU5FeHN1N05mdjJ5OVB4Ym5aYy9LSWlYQnc0a0pUbVpwS1FrbkYxY2lEcDF5dkhxNy9aTm16aTBmei8xbXplbmFkdTJtZDRyVis3Y1BQZkdHNHdlT2hTTDFZcVByeTg3dDJ6QlpESVJIQnBLU2tvSzg2Wk5ZMGxrSkxuejV1V3gvdjB4bTgwMGI5OGVUeTh2Wms2WXdDOWZmY1dUMTFaTGRuVjNKeVU1bWNQNzkyT3g2cTg4SWlJaTErbmZpaUtQbUFwbFE2aGN2Z1RyTis5bTAvYTlyUHgzSzdXcnA1MThYRVJFUkl4MS9QQmh6cDg5Uzhtd01KeGRYQUJvMTcwN1Y5cTNkNnpFbXhVMUl5S29HUkhoMkw1WHI4MTYrL29DY09IOGVUNTc1eDNIL2lMRmlnRlFxMEVEQ2djSEUxU2tTSmJ2OSt4Ly9rTlNZaUxKeWNuczI3V0x3RUtGdUp5UXdOQ3Z2dUxrc1dNVURRbmhzWDc5OExoaEZlRTZqUnJoN09MQzVyVnJzUU1mdmY1NnF2dVdEQXU3dXc4cUlpTHlFRkVSS1BJSWV1Nkpkanp6NnVmWTdIWitHVG1WNnBWSzQrU2tQdzVFUkVTeWs2QWlSWGoyalRkUzdUT2J6Um1XZ0hrREF5bCt3MnUwR1duZHBjczl5WGVkYjY1YzFLaFhEN3Zkam9lSEJ6VnVLQjB6S2dFcjE2eEpnVUtGMHV3M204MjR1TG9DMFAvMTF6a1hFNE9QbngvZVBqNVVxRnFWdWsyYXBGcHM1THJxZGVwUXRWWXR6R1l6RVUyYk9sNFQ5c3VkbTJxMWE5LzloeFFSRVhsSW1KTGpEdGlORGlFaUQ5NDNReWN3UFhJRkFQMTd0NlZyMndZR0p4SVJvNDM4ZXk0ai9wN0Q0c25mR2gxRlJFUkVSRVR1QXkwV0l2S0llcko3Y3p6Y3IvN0dmZlQ0U001ZHVHUndJaEVSRVJFUkVSRzVuMVFFaWp5aWZMMDk2ZDJsT1FCeENaY1pQbmEyd1lsRVJFUkVSRVJFNUg1U0VTanlDR3ZYb2c0RkEvTUFNR3YrS2c0Y1BtRndJaEVSRVJFUkVSRzVYMVFFaWp6Q25Ld1dubnV5UFFBMnU1MGZoMDNCYnRlMG9TSWlJaUlpSWlJUEl5MFRLdktJcTE2cEZOVXFsdUxmalR2WnNIVVBxOWR0Sjd4cVdhTmppWWlJWkh2TDEyeGhXdVFLZHV3NVNFSkNvdEZ4NUQ1NW9tdHplbmR0Wm5RTUVSR1JlMEpGb01nanptUXk4ZHlUN1ZpM2VUYzJtNDJmUmt5aGFzVlNPRmt0UmtjVEVSSEpsaTdFeGpIazF3a3NXYm1SSWtINXFGMjFIUG56K21NMjYyV2JoMUg1c3NXTWppQWlJbkxQcUFnVUVRb0g1YU45OHpwTW1yV1U0eWVqK1h2YUlucDFiR3gwTEJFUmtXd25PZG5HZno3OG1UTlJaM24vOVNlSkNLOWdkQ1FSRVJHUkxOT3ZMVVVFZ01lN05zWGIwd09BMFJNaU9YNHkydUJFSWlJaTJjK1lTZk00Y1BnNFgzN3duRXBBRVJFUnlYRlVCSW9JQU42ZUh2VHAwUktBeE1Ra3Z2bDF2QllPRVJFUnVjR0YyRGhHVDR5a1c5c0dGQzhhWkhRY0VSRVJrZHVtSWxCRUhGbzNxVW1wME1JQXJOKzhtMFVyTmhxY1NFUkVKUHY0WjhNT1VsSnMxS2lzUmJWRVJFUWtaMUlSS0NJT1pyT1oxNS90aHNWeTlZK0dINGROSWpZdTN1QlVJaUlpMmNQSjB6RUFGQzJTMytBa0lpSWlJbmRHUmFDSXBCSmNPSkN1YlJzQWNPN0NKWDRiUGRQZ1JDSWlJdG5FdFJrelBOeGNqYzBoSWlJaWNvZFVCSXBJR285M2FVWmd2dHdBekppM2t1MjdEaGtiU0VSRVJFUkVSRVR1bW9wQUVVbkR4ZG1KVi90MWNXeC8rY3M0a3BOdEJpWVNFUkVSRVJFUmtidWxJbEJFMGxXNWZBbWExS3NLd0tFakp4ay9ZNUhCaVVSRVJFUkVSRVRrYnFnSUZKRU1QZnRrTzd5OVBBQVk5ZmRjeHlUcElpSWlJaUlpSXBMenFBZ1VrUXo1ZW52eTNCUHRBTGlTbU1TWFA0M0RacmNibkVwRVJFUkVSRVJFN29TS1FCSEpWSk9JcWxRTUN3Rmd3OVk5VEoyOTNPQkVJaUlpSWlJaUluSW5WQVNLU0taTUpoT3Y5dXVLazVNVmdLR2pwM1BrK0dtRFU0bUlpSWlJaUlqSTdWSVJLQ0szRkJRWVFOOWVyUUZJVEV6aTQyOUhheFZoRVJFUkVSRVJrUnhHUmFDSVpFbUhWdldvRkJZS3dPNTlSL2x6VXFUQmlVUkVSRVJFUkVUa2RxZ0lGSkVzTVp0TXZQVlNUenc5M0FBWVBXRWV1L2NkTlRpVmlJaUlpSWlJaUdTVmlrQVJ5YklBZjE5ZTd0c0ZBSnZOeHNmZmp1WktZcExCcVVSRVJFUkVSRVFrSzFRRWlzaHRhVmluRWcxcVZ3TGd5UEhUL1BibkRJTVRpWWlJaUlpSWlFaFdxQWdVa2RzMm9HOG5Bbkw1QWpCcDVsSTJiTjFqY0NJUkVSRVJFUkVSdVJVVmdTSnkyN3c5UFhqenhSNk83VSsvRzBOc1hMeUJpVVJFUkVSRVJFVGtWbFFFaXNnZHFWeStCQjFiMWdNZ0t1WThuMzQzQnB2ZGJuQXFFUkVSRVJFUkVjbUlpa0FSdVdQUFBOYWF3a0g1QUZpMWRodC9UMXRrY0NJUkVSRVJFUkVSeVlpS1FCRzVZeTdPVHJ6N3ltTTRXUzBBL0Q1NkJwdTM3ek00bFlpSWlJaUlpSWlrUjBXZ2lOeVY0a1dEZU9tWlRnRFk3SFkrL0dvRU1lY3VHcHhLUkVSRVJFUkVSRzZtSWxCRTdsckxSalZwVnI4NkFPZk94L0xSMXlOSlNiRVpuRXBFUkVSRVJFUkVicVFpVUVUdW1zbGtZa0RmVGhRclVnQ0F6ZHYzTWV5dldRYW5FaEVSRVJFUkVaRWJxUWdVa1h2QzFjV1pEOTk0Q2c5M1Z3RCttcktBVld1M0daeEtSRVJFUkVSRVJLNVRFU2dpOTB5QmZQNzhkOEJqanUxUHZ2dVRFNmVpRFV3a0lpSWlJaUlpSXRlcENCU1JleXE4YWxsNmRtZ0V3S1c0Qk43L1lqaVhyeVFhbkVwRVJFUkVSRVJFVkFTS3lEM1hwMGRMS29XRkFyRHY0REUrL25ZME5ydmQ0RlFpSWlJaUlpSWlqellWZ1NKeXo1bk5adDU5dFRjQnVYd0JXTDVtQzcrT21tNXdLaEVSRVJFUkVaRkhtNHBBRWJrdi9IdzgrZUNOSjNGeXNnTHc5N1JGVEk5Y1lYQXFFUkVSRVJFUmtVZVhpa0FSdVc5S2h4YmhuUUdQWVRLWkFQajIxNG44czJHSHdhbEVSRVJFUkVSRUhrMHFBa1hrdnFvWE1xWTdtZ0FBSUFCSlJFRlVYb0grdmRzQ1lMUGIrZkNyNGV3L2ROemdWQ0lpSWlJaUlpS1BIaFdCSW5MZmRXNGRRYnRtdFFGSVNFams3Zi85U3RUWjh3YW5FaEVSa1l5c1diYU1oYk5uMzVON25UaDZsQjJiTjkrVGUrVTBOcHVOTmN1V2NmVFFJYU9qaUlpSUFHQTFPb0NJUFB4TUpoTXZQTldSMDlIbldMMXVPMUZuei9QZndiL3gzZjhHNE9ibWJIUThFUkdSYk92SWdRUHMzcjQ5MDNOS2xDbERTa29LSjQ4ZHkvUzg4UHIxMDkyL2ErdFdpaFF2anF1Ym0yUGZpZ1VMaURwOW1vWXRXdHgrNkpzc21qMmJ2VHQyOE9xSEgrTGo2M3RiMTI3ZnRJa1RSNC9lOWpQOS9QMnBFaDUrMjlmZGEzR3hzY3lhT0pIY2VmTHcwanZ2T0taTEVSRVJNWXFLUUJGNUlDd1dNd05mZVlJQkE3OWo3NEdqN0R0NGpJKytHY0ZIYno2TnhhTEJ5U0lpSXVrNWN2QWdDMmJPSkc5Z0lBQ25UNXpBMDlzYkQwOVB4N2FidXp2Ulo4Nndlc21TVE8rVlhoRjRhTjgraHYvd0ExWEN3K25jdS9jZFpadzZkaXo3ZHU1TTk5anJnd2JSc2xNbnZuei9mV2FPSDAvUHZuMzVkOFVLSm8wZW5lSDlQdmptRzl6YzNZR3JSZUQ2MWF0dk8xUHA4dVhURklISGp4eGgyUGZmWjNoTnI3NTkrZVhMTDdOMC80QzhlWGw5MEtCYm51Zmw0MFBkeG8xWk5uOCt4NDhjSWFodzRTemRYMFJFNUg1UkVTZ2lENHlibXpPZnZOT1g1OS82bXROUlYwY0hmdkxkbi94M1FDL01acFdCSWlJaUdYbjEvZmNCZUxOZlArbzBiRWhFczJhT2JZQjIzYnZUcm52M05OZWRQM2VPSVlNR2tUdFBublR2dTNycFVnQXExNng1eDlrQzh1WWw4Y29WVXBLVDJiUjJMWVdLRmlVZ1h6N0hjVDkvZjhJakl0aXhlVE9YTDE4bXFIQmhtclM5T24vd25tM2JPTFIvdjJNYndNbjUvOThXNlBMRUUzUjU0b2tzWjBtOGNvV0JMNzJFbDQ5UG1tTWVYbDVVdWZZNWp4ODV3dDZkTzZrU0hvNm5seGNBM2o0K1JEUnR5cUY5K3ppMGZ6KzFHalRBeWNuSmNmM2VuVHM1ZnVRSUVVMmI0dW50N2RnL2J0Z3dOdjd6enkyemZmL3h4N2M4NTdPaFEyOTVqb2lJeU4xUUVTZ2lENVMvbnplZnZ0dWZGOTc2aHJpRXl5eGN2aDZyMWNJYkwvVEFyTmRsUkVSRTdsaEtTZ3A3ZCs2a1pObXlBTmp0ZHY0ZU5neXp4VUt2L3YzVG5COXo1Z3hiMXEwamIvNzhCSWVHM3ZGemF6Vm9BRUJDZkR5YjFxNmxZdlhxaE5ldlQ4eVpNOFNjT1FOQWhXclZxRnl6Sm5FWEwrTGk0a0xOZXZWdzkvRGdjbnc4aC9idnYrVXJ5Sk5Hajhac050TytaODlNejR1OWNBRUFyeHVLdXV0OC9meG8zcUdENDM1T3pzNTA2TmtUaS9YLy8wclV2RU1INXMrWWNUVlR5NWFPa1pjQVY4YU81ZmlSSTQ1NzNLekJYYnhHdldQVEprNmRPSEhIMTR1SWlHU1Zpa0FSZWVDS0ZNekhSMjg5elpzZi9VeFNjZ3FSaS8vRmFySHc2ck5kVlFhS2lJaWtJK3JVS2NmWGwySmpVMjFmdHpReWtublRwOU91Unc5cTFLM0w0amx6T0xSdkgwOFBHSUN2bjErYTgrZlBuSW5OWnVQMHlaT09rWVUzeTJnL1hCM3A5MVltbzl3K0h6Z3d3Mk4xR3plbVphZE9HUjYvMmRZTkd3Z3NXUENXNThWZXZBaVE3b2pBR3gzY3U1ZGlvYUdwU3NDNzFmU0dVWTJuVDV4Z3o0NGQxR25VS05VNXl4Y3NvRmlKRW1rK3k3bVlHQldCSWlMeVFLZ0lGQkZEVkF3TFlkQ2JUelB3czk5SVRyWXhhOEZxckZZekE1N3BySW0wUlVSRWJ2TGx0VmVENFdxWnRIekJnalRuMUd2YWxKaW9LS2IrOVJjeFo4NndZdUZDbXJWclI3R1NKZE9jZTNEdlhqYjkreS8rQVFHRWxpbVQ1dmltZi84bElUNmVtaEVSR1dhNmNiUmNlcDU0L3ZrMCswWVBIVXJwY3VXb1dxdFdwdGZlS0RrNW1ZVDQrRlN2NDJiRVVRUm1jbTdVNmRORW5UN3RlTDM2WGp1d1p3K2pmdjRaaThWQ3VTcFZIQXVreEY2NHdMTDU4NWs5YVJMaDlldlRwRTBiWEZ4ZDcwc0dFUkdSaktnSUZCSEQxS2hjbWcvLzh4VHZmL0VIeWNrMnBzMWRpZFZxNWZrbjI2c01OSURkYnVmWXlTaDI3RG5FMFdPbk9YTGlETWRQUmhNWG4wQjgvQlVTcmx3bU9kbG1kTXdIeW1vMTQrYmlpcnU3Q3g3dWJoVEluNXRDZ1hrb0dKU1gwcUZGQ01vZm9QK3Zpc2dEY1gzdXVEZjc5YU41Ky9acDVnZ0VzRmdzZE83ZEd4OC9QeGJPbWtYK29DRHFOVzJhNWw1SlNVbE12TFpZUjdlbm5xSlEwYUpwenRtM2N5Y0o4Zkhwemp1WVZhWEtsZU5zZERTK3VYSmhOcHRKVGs0bUpUbVpJc1dMa3lkLy9pemZKN1BYZmUvazNNMXIxMkoxY3FKVVdCakpTVWtBbUMyV081NnZ1R092WHJUdDFnMjczYzZLaFF1WlBXa1NnUVVMOHRpeno2WmFKZG5MeDRkWDMzK2ZXUk1uc21MaFFyYXNYMCticmwwSnExVEpjUThSRVpIN1RVV2dpQmdxdkdwWlBuaTlEKzkvTVl5VUZCdVRaaTdGYXJIUTcvRTJLbGdlZ01URUpGYXYyODdxZGR2WnNHVVBKb3VWY21WS1U3aFFRUm8xcUVSUWdVQzh2RHh4ZDNQRDNjMGRxOVZpZE9RSEtqazVoZmlFZU9JVEVvaU52Y1N4NHljNGN1dzQ2N1ljWmRqWVNPeTJaQ3FGaFZLelNobHFWaW1EczdQVHJXOHFJbklmckZxODJQRzFwNWNYQlFvVjR0U0pFeXlKak1UNTJ1SWIrWU9DS0JvU3dzU1JJNGsrZlpwNlRacWtXd0xlcnBTVUZPTGo0cmlTa0FEQWxjdVhIU1B6UnYzOE16VWpJcWhlcHc3blkySUE4QThJdUszN1g3eGU3dDNpZFYrNDlhdkJOcHVOdFN0WGtweVV4S0RYWDNmc2I5dXRtMk5WWmJ2ZGZsdjVuSnlkaVl1TFk4eXZ2N0ozNTA1cTFhOVB5MDZkT0hIc0dBZjM3S0Y4MWFxT2t0SE4zWjFPano5TythcFZtVFI2Tkg4T0hVcFlwVXEwNjlIRHNXaUppSWpJL2FRaVVFUU1WNnRhR08rLzlpUWZmRGtjbTgzRzM5TVc0V1MxMEtkSFM1V0I5OG1lL1VlWk9YOFZTMVp0b2tSSUNCRjFhdlBFNDA5UklERHJJelFlQlZhckJXOHZMN3k5dk1pWEp3OGh4WUpUSFQ5KzRpVHJOMjFoNXNJVmZEMTBQUFZxbHFkVjQzQkNpOTE2SGlzUmtkdHg0OGkvT1ZPbU1HZktsRlRIcDQwYmwrNTFjeVpQZG54ZHEwRURQTDI5MmJKK1BjVktsS0JaKy9iM0pOdlJnd2Y1K1lzdkhOdHpwMDVsN3RTcEFIVG8xWXQ1MDZkVG9XcFZUcDg4Q1lDM3J5OHJGaTRFcnE3ZUN6aTJyVllyTmVyVlMzWC9lemtpY011NmRady9lNWFLMWF0VHZHUko3SFk3RTBlTkFpQnkyalRnNnF1OUFJdm56RW0xZ3ZIUmd3ZFRuVmVtZkhtQ2loUmgyZno1eko4eEF4ZFhWNTU4OFVYSFlpMXJsaTVsL2VyVlZLaFdMVTJPa0ZLbGVQbTk5NWd5Wmd5Yi92MlgvYnQzMDY1SEQ4cFhxWExMenlnaUluSTNWQVNLU0xaUXAwWTVCcjdhbTQrK0hvbk5adVBQU2ZPeDJldzgzYXVWeXNCN2FPdk9BNHllTUk4ako2SnAzN29sSTRmMkpiZC9McU5qNVZnRkF2TlRJREEvYlZvMEpTb21obmtMbC9EZUZ5TXBYQ0EzdlRvMUlheFU4SzF2SWlLU0NSZFhWM3g4ZlIwTGEvejErKzlVcUZxVjB1WExBekJyNGtSY1hGMGRydzVmOTJhL2ZqUm8wWUttYmR0eTR1aFJ2djNmL3dnT0RTVWdiMTY2UFBFRUpjcVd2ZU5YWVc4V2tDOGZQWjUrbXNURVJDYU9Ha1dWOEhCQ1M1Y0dvR3lsU2l5ZU00Y2xrWkdrSkNmajQrZUh5V1JpeHZqeHFlNXhmZHZWelMzREluRDhpQkdNSHpFaVM1bmVlZUVGeDlkZTN0NjgrOFVYcEtTa3NHRG1UQUFLRlMxS2xmQndiRGFib3doY05IdDJxbnVrTncvamplZjUrUGtSVktRSXh3OGZwa0xWcXJUbzJCRTNkM2ZIZVpjVEVuQnhjY253NXhoWFYxZTZQL1VVcGNMQ21QTFhYNDdYbEVWRVJPNG5GWUVpa20xRWhGZkFiclB4djI5R1liUGIrV3ZLQXFMUFh1RDE1N3ZqOUlpOWtucXZIVDhaemZkL1RPTDQ2ZlAwN05LSlpvM3FZN0hvZTNvdkJmajcwN05MUjdwMWJNZmNCWXY1L0tjSkZNanJ5NHRQZGFSQS90eEd4eE9SSEtwcXJWcXBGdGI0Ni9mZnlSOFVSUG1xVlFFYy81MlpmNVl0dzgzZG5aSmhZUUJVckY0ZHlIeEY0T3N5TzZmUFN5OVJva3daUER3OUtWKzFLZ254OFV3Y05Zb0NoUXFseWhYUnJCa3p4NC9IMDl1YjBOS2xDU3hZMEZGY3pwbzRrV1h6NTZjcE1tK1VOekNRUnExYTNUSnJlaGJObnUwWTFiZHkwU0tpejV6SjhOenJHYWFNR2NPYVpjdjQ5SmRmVXBWNFU4ZU9aZldTSldteTFtL1JnbDFidHZEUHNtV3A5cDg4Zmh5QUpYUG5wdnU4Ni9NOFZxaFdqZEF5WlhEMzhMak5UeWNpSW5MN1ZBU0tTTFpTdjNZbGJIWTdIdzhaamMxdVo5N1N0Y1NjdjhpZ041L0MzZFhGNkhnNVRsSlNNbU1teldmcTNKWDA2dGFaejlxMXVXY2pRQ1I5Rm91RmxrMGIwYnh4QXlaTW5jN3pidytoWGJOYTlPellHQ2NuL1d0WFJCNnNwS1FrdHF4ZlQrV2FOYkZhVS84WmxObUt3RmxaTmRndlY5WkdsRmNKRDJmaHJGbWNpNG1oM0IyOCtob2NHa3B3YU9odFh3ZFhpMEJubDZzL1AvZ0hCRkN4ZW5VMnJGbVQ2VFh4Y1hFNFp6S1M3MlpScDA2bGVWWDdSaGtkdTNIVllwV0FJaUx5b09odkpDS1M3VFNzVXhtcnhjTGdiMGVUbEpUTStzMjdHZkRPZDN6NmJqLzgvVzQ5UDVCY2RmeGtOQjk4T1p6QS9BVVovdlAzZWdYNEFUT2J6WFR0MEk2Rzllcnl6WSsvOFB6YlEzai85U2Nwa00vZjZHZ2lrb09rTnlMdjVqa0NpeFFyeHJOdnZKSHU5VTVPVHJ6OXlTZWtwS1NrT1piWmlzRDNZdFhnNjZ4V0sva0xGT0RpK2ZONGVIcmU5ZjJ5S2lVNUdadk41aWdDeTFTb1FJbXlaVzlaQkVhZFBvMmZmOWIvckE2clZDbk5LTUdrcENUZUh6Q0FpdFdyMDdsMzcxVEh2bnp2UGFKT244N3kvVVZFUk80bEZZRWlraTNWQzY5QUxqOXYzdm40TjJMajR0bDM4Qmd2dlAwTm43MzNMSVVDOHhnZEw5dGJ1bW9UUTM2ZHdKT1A5Nko5cXhaR3gzbWs1ZmJQeGVEMy9zdVVHYk40OGExdmVMbGZaK3JXTEc5MExCSEpJZHIzN0pscWU4cVlNWlNwVUlIUU1tVWMrN3h2c1pydTlTTE1LUHQzNzJiMzl1MVlyRlptVDVyRU02Kzhjc3RyamgwK3pNNHRXKzc0bVkxYnR5WXhNUkVBbHhzKy84MmpJbTkyT1NHQjB5ZE9FRmE1OGgwL0cyRFA5dTJrcEtSUXBIanhMRjlqczlrMGFsOUVSTzQ3RllFaWttMkZsUXJtaDA5ZjVzMUJ2M0FxNml5bnpwemx4YmVHOE1rN3oxQzZSRkdqNDJWYjQ2Y3ZadkxzbFh6MXlmL1NySElyeG1uZnVpVmxTNWZpdng4TzVsVFVXYnEwcVc5MEpCSEpBV3JVclp0cWU4cVlNUlFxV2pUTi91d2tKaXFLOWF0WEUzM21ESFViTjJiOGlCR094VGttanhuRHJtM2JIQ3ZyWnVUWTRjT09oVDN1Uk9QV3JibWNrQUNRYWdHUFc5bStlVE0ybSsyT1gwVUdzTnZ0anJrSnkxYXNtT1hyZmg4eWhNQ0NCV25WdWZNZFAxdEVST1JXVkFTS1NMWldxRUJlZnZ6c0ZkNzYzNi9zUFhDVWk1ZmllT1g5SHhuNHl1UFVybDdPNkhqWmlzMXU1OWRSMC9sbjQxNSsrdnB6QW5MckZkVHNKcVJZTUQ5OS9UbXYvdmM5enA2N1NOL0gyMkRXcXRnaWNwZmk0K0lNbldOdTlxUkpITnk3MTdFUXg0cUZDd0h3elpXTFk0Y09rUkFmejlNdnY0eC9RQUJMSWlPWk0ya1NvYVZMWnpyNnJVYmR1bmRkZGliRXh3UGdsczczWnRxNGNVd2JOeTdOL2xXTEZtRTJteWxUL3M1SGJzK2FPSkZqaHcvVHFGV3IyeW9oejBaSDMvRXpSVVJFc2twRm9JaGtlN2w4dmZuMm81ZjQ0TXRoL0x0eEo0bUpTYnozK1RCNmQybkdZNTJiNkRXYWEzNGROWjNOTzQveTQxZWY0ZVgxNE9aZ2t0c1RrTnVmbjc3NmpOZmVlWi9mUnMyZ1grODJSa2NTa1d6cXd2bnpSSjA2UmZ5bFM4UmR1c1NsMkZnQTFxMWF4ZmJObTdsMDhTSVhMMXpBYXJYeTRaQWhodVdNdlhnUm05MU82ZkxseVZlZ0FIbno1eWQzM3J6TW5UcVZMZXZXOFZqLy9nVGt6UXRBOC9idGlidDA2WUhraW9tS0FzRExPKzM4d3VXclZDRzRSQW5IZHRIaXhkbThkaTNIRGg4bXJGSWx2Rzd4dW5WNkxsKyt6UFJ4NDFpL2VqVkZRMEpvMENMOXFUbXUvOXh5T1NFQlZ6YzM0T3FjZ2hmT25TT2tkT25iZnE2SWlNanRVQkVvSWptQ201c3pnOS91eXpkRC8yYjJ3alhZN1haRy9EMkhyVHYzODg0cnZmSHplYlNMci9IVEYvUFB4cjBxQVhNSUx5OVB2aHI4SWMrOTlpWitmb3YxbXJDSXBHdmptalZwVnB5MVdxMGtKeWRqTXBrSUtsd1lMeDhmQXZMbUpTNDJGb3VURXk0dUxody9jZ1FnM1YrVUhUbHdnQjgvK3l6TEdkSmJyT1JtTnkrVWtaeWN6RisvL2NiMlRadG8xNzA3WlNwVWNCd3JWNlVLYi9icng5U3hZek44VHMySWlOdGFwQ1ErTG83RUsxZHdkWE56ekljWWRlb1VDMmZOQXFCQW9VSnByaWxTdkhpcUVZZm56NTFqNnRpeG1NMW1HcmU1dlYvUUpNVEhzMjdWS3BiT20wZnNoUXVVS0Z1V1huMzdZckZZMGowL1QvNzhuRDU1a2hFLy9ramg0S3RUZUJ3NWVCQ2J6VWFob3ByNlJFUkU3aThWZ1NLU1kxaXRabDUvcmh0NUF2d1lNVzRPQU91MzdLSHZhNS96M3F1OUNTdGR6T0NFeGxpMmVqT1RaNi9rcDY4L1Z3bVlnM2g1ZWZMMXg0TjQ5cFgva0M4Z2x4WVFFWkUwU3BRdGk2ZTNOOTQrUG5qNyt1THQ2NXZoSzhEVHhvMWoxZUxGcWZhbHQxQ0Z0NThmRVUyYjNwZTgxNWxNSm1LaW9talpxUk0xSXlMU0hHL2V2bjJtMXhjb1hQaTJucmQ3MnpiR0RSdVc3ckhnMEZCS2hvV2wydGVyWHo4Q0N4WjBiTnZ0ZGtiOS9EUHhjWEUwYk5tU3ZQbnpaL25aMFdmTzhNMkhINUtjbkl5M3J5OGRldldpV3UzYW1ES1o5cUY1Ky9hY08zdVd3L3YzYzNEdlh1RHFnaTRWcTFlblVvMGFXWDYyaUlqSW5WQVJLQ0k1aXNsa29uZVhab1FVRGVMVDc4WVFHeGRQOU5rTHZQemVEenpkcXhWZDJ6WjRwT1pjTzM0eW1tK0dqdWVyVC82bk9RRnpvSURjL256eXdidTgvdlpBaWhVTm9rQSsvVzhvSXY4dmYxQVErWU9Dc25SdSthcFZjWEYxSlNVbEJhdkZRbkNKRW9TVUtwWG1QRjgvUDVwMzZIQ3ZvNlppc1Zqbzk5cHJHWmFXRWMyYTNkUG5GUzVXak9wMTZwQ1Nrb0xOWnNOdXQrUGk0a0toNEdBcVZLdVdabVJrV0tWS3FiWk5KaE10TzNSZzFaSWxOR3JWS3NQbmVIcDU0UjhRa0dwZjdqeDVhTml5SmJrQ0FpaGJzZUl0VnlVRzhNK1RoeGZmZnZzMlBxR0lpTWk5WTBxT08yQTNPb1NJeUowNEZYV1dRVitOWU9lZXc0NTk0VlhMOHVhTFBmRDJORzdTOUFjbEtTbVo1OThlUXFzV0xXbmZLdjE1aUNSbm1ESmpGalBuek9iSFQxN0d5Y200MzlHTi9Ic3VJLzZldytMSjN4cVdRU1E3MHo4aklpSWlrdE5waG4wUnliSHlCZVRpMi84TlNEVy8ycXExMitqMzJwZnMybnM0a3lzZkRtTW16U2QvdmlDVmdBK0I5cTFia2k5ZkFmNmF2TURvS0NJaUlpSWk4aEJURVNnaU9acVQxY0t6VDdUamYyODlqYWZIMVpYM1RrV2Q1Zm0zaC9EcnFPbGN2cEpvY01MNzQvakphS2JPWGNuTHo5OTZFbmZKR1Y1NXZoOVQ1cXpnK0trWW82T0lpSWlJaU1oRFNrV2dpRHdVYWxVTDQ3ZXYzcUJreU5VSnhtMDJHMk9uTHFUUHk1K3lidE11ZzlQZGU5Ly9NWWxlM1RxVDJ6K1gwVkhrSHNudDcwK3ZycDM1L3ZlSlJrY1JFUkVSRVpHSGxJcEFFWGxvNU11VGkrOEdENkJ6bXdqSHZwT25ZL2pQb0ovNWVNaG96bCs4WkZ5NGUyanJqdjBjUDMyZXp1M2FHQjFGN3JITzdkdHcvUFI1dHU0OFlIUVVFUkVSRVJGNUNLa0lGSkdIaXBQVnduTlB0T2U3d1FNb0VwVFBzWC8rc25YMGZ1RmpJaGYvaTkyZXM5ZElHajF4UGoyN2RFcXpDcUxrZkdhem1aNWRPdkxueEhsR1J4RVJFUkVSa1llUWNVc1Rpb2pjUjJHbGd2bjE2emNZTjNVaG95ZEVrcFNVek1WTGNYejYvUmdpbC96TGEvMjdVU0IvYnFOajNyYmQrNDV5NUVRMHpSclZ2L1hKa2lNMWJkU0E0WCtPWmMvK280UVdLMmgwSEJISnhQSTFXNWdXdVlJZGV3NlNrUEJ3emtrck9ZTldzaFlSa2F4U0VTZ2lEeTBucTRYSE9qV2hmbmhGdmg3Nk54dTM3Z1ZnNDlhOVBEbmdZMW8yRHFkSHgwWUU1UEkxT0duV3pWcXdpdmF0VzJLeFdJeU9JdmVKMVdLaGZldVd6SnkvbWxkVkJJcGtTeGRpNHhqeTZ3U1dyTnhJa2FCODFLNWFqdng1L1RWU1cwUkVSTEk5RllFaTh0QUxDZ3pncXcrZVo5N1N0ZncwZkNvWFkrTklTazVoNnB6bHpGcXdtcmJOYXRPOWZVTnkrWG9iSFRWVGlZbEpMRm0xaVpGRCt4b2RSZTZ6SmcwamVMTC9SRjdvMHg1blp5ZWo0NGpJVGY3ejRjK2NpVHJMKzY4L1NVUjRCYVBqaUlpSWlHU1pmbTBwSW84RWs4bEUwNGhxalByaEhacldyK2JZbjVTVXpNUVpTK2pSZnhCRFIwN25RbXljZ1NrenQzcmRka3FFaEdpbDRFZEFnTDgvSWNXS3MyYjlEcU9qaUVnNkRodyt6cGNmUEtjU1VFUkVSSEljRllFaThrang4ZkxnclJkNzh1dVhyeE5ldGF4ai81WEVKTVpOVzBqMy9oOHc3SzlaWEx5VS9RckIxZXUyRTFHbnR0RXhNcFhURjJMSnFyallDeVFsWHJtdno2aGZ0eGFyMW0yN3I4OFFrZHR6SmZIcVBJRGQyamFnZU5FZ2c5T0lpSWlJM0Q0VmdTTHlTQW9KTHNqZ3Q1L2hsODlmbzNxbDBvNzlDUW1Kako0NGp4NzlCdkhEc01rY09uckt3SlQvejI2M3MySExIaXBYS0hkZm43Rmw3WEwrL3Uyck95cjA5bTdmeUZmLzdjZlpxT3p4UGJ0VGRydWRIejU2aFVuRHYrWEs1WVIwejVuMTl4KzgvMXhuOXUvY2ZOOXlWQ3BmamcxYjlqd3k1YXBJVG5Ec1JCUUFOU3FYdmNXWklpSWlJdG1UNWdnVWtVZGFpZUtGK1BUZGZ1emNjNWpoNCthd2R0Tk9BT0lTTGpOcDVsSW16VnhLNmRBaXRHd2NUdjN3aXJpNU9SdVM4OWpKS014V0p3b0U1cjl2ejdEYmJNeWRPSUl6SjQ0U1hES01xbldhM05iMTBhZVBjK3JZSVVaOCt5RXZ2amNFSjJlWFZNYy9lNlBQYmQzdnpjK0hwZGwzdS9lNGsyZnMzcnFPUTN1Mlk3ZlpjSEYxUzNQOGNud2NtOVlzd2RuRmxjTEZTOTNUUERjS0toQ0l5V3psK01sb2dnSUQ3dHR6UkNUcll1T3UvbktnYUpINzkyZXhpSWlJeVAya0lsQkVCQ2dWV3BqUDMrdlA5bDJIR0Q1dUZ1dTM3SEVjMjdIbkVEdjJIT0xIUHliUnNHNWxXallLSjdSWUVDYVQ2WUhsMjdIbkVHR2w3MS9wQkdDMldHamRveDkvZlBrdWtaTkdVckZHQkZhbnJCZWZOUnUwWXQvMlRXeitkeG1UUi81QTEyZGVTM1U4NnVTeHU4NTRMKzV4Szh2blRnR2djZnRlNlI1Zk1YOGFpVmN1NCtzZndMUS9mODd3UHM2dWJyVHVmbmNMdTVRclU1cnRldzZxQ0JUSlpqemNYSTJPSUNJaUluSkhWQVNLaU55Z1RNa2lmUG5COCt6Y2M1aVo4MWV5YU9VbUxsKytPaGRjL09VcnpKaTNpaG56VmxHc1NBR2FONnhPN1dyL3g5NTloMGRWNVg4Y2Y4OU1laVdRRU5LQlFPaFZRaWQwRUVHa0NOaFFzUUhxNHJwZ1g5ZnljeTJyTHJycVdyQUxxRlNSWGtMdnZZUVNBcUVsMUJSSXJ6Ty9QMEptR1RKcEZBSHplVDJQajVsN3p6MzMzQ0Zobm53NDUzeWI0Ky9uYzkzSGRTTGhER0doSVZmVnh6K2ZIVWxxMHBrS3RUMmZmSTRYSHhsUWJyc1BmbHBpOC9ydVIvN0swYmg5YkZtOXVOUlpoZTkrTzYvTWdQR2Q4UStUZlBaa3FlZjlBb0x0enVTcmpQZWVmOFJ1cUhqMjVBa094bXdqckY0akdqYVBCSXFXQ2hlSHZyazUyYXhlTk5QYTl1ekpFNlhldzgzRDY2cUR3TkNRWUJJU3oxNVZIeUlpSWlJaUlzVVVCSXFJMk5Fb0lveEdFV0U4OWVoUVZxemR6b0psRzlsMzhLajEvT0dqaVh6NnpTdysvV1lXNGJXRDZCVFpsSTZSVGFrZkhvTHhPc3dVUEg3eUxMMTZ0TDRtZmZrRlhQMEc5OGxuVG1JMm0wc2NkM1gzWU1RVEUvanF2UmRaT25zeXJUcDB4OEhCOGFydjkwZFpNdnRITEJZTC9ZWVZMVUhPeWNyazM2K01vWFdubnR4Kzk4TXMvVzB5V1JucE9EZzZNZUh0TC9HdEZWU2lqMW5mZjhMNjZMazBidFh1cXNjVEdoekU4cFY3cjdvZkVSRVJFUkVSVUJBb0lsSW1OeGRuK3ZmcVFQOWVIVGg2NGpRTG9qZXdlTVVXMHRML1YxWDQ4TkZFRGg5TjVNZnBpL0YwZDZONWszQmFOcWxIeTZiMXFGczc2Sm9FZzRtbmtnZ09DcnpxZnNEK3Zuam13a0tNSmxPRmo3L3g5QWpTTDZUYTdUK2lhV3RHUEQ2ZUpxMDdYcmNRTUM4M2g0UWpjZFJ0Mk14bXJGTy9lSmMyWGZwWVovTmQ2blRDVVE3R2JLZE41OTUyK3p3YXQ0K2RHMWZSOUxhTzFHdmNBb0RWaTJhUmtuU0czTndja2s0bnNtYnhiRHk4cXBHWmZvRVozMzNFbUpmZXQrbGo5NVkxckkrZWk0K3ZQNE5HUG5YVnp4a2NGRWppcWFTcjdrZEVSRVJFUkFRVUJJcUlWRmp0a0ZvOCtmQmdIci8vVHRadGlXSFo2cTFzMnhWTFRtNmV0VTE2Wmhick51OWgzZVk5UUZHUUdGNG5pUHAxZzZsWEo1ajZkWUlJRHF5SmkzUGxpbzVrWm1YajZlbHhUWjhIb0xDd2dHVnpwaEt6ZFIzalh2K1BUWUdQL0x4Y1BucjFLVUxDRzlCcjRIMTJaNytWSmpLcTd6VWY2NldtZnpPUm1HM3JtZkRPVjlTb1diUnAvNEhkVzlpNWNSV0JvZUdFMW0xQVRrNDIxWDM5cmRlc1cvbzdHNWJQbzA1RWt4TDlXU3dXNWt6K0hKT0RBd011THVmTnlraGo5YUtaZUhoVm84K2dCL2gyNGo4b0xDamduaWVlWSsvMkRXeFlQbytWQzZiVDdZNWhBSnlJajJYYTEvL0dZREJ3eitqbmNIRjF1K3JuOVBMMEpEUFRmdVZpRVJFUkVSR1J5bElRS0NKU1NZNk9EblRyMkpKdUhWdVNtNWZQenBnNDFtMk9ZZVBXdlp4TE9XL1ROaXNubHozNzQ5bXpQOTdtZUEwZkx3SnIrUkpZeTVlQW1qWHc5dmFnbXBjSDFiemNxZWJsZ2F1ckMwNk9EamhlL0M4ckt4YzMxNUlWYkN2anNRbHZVVmhRWUgwZHUyY3J2LzMwWDg2ZFNzRFYzWU9FbzNIVWlXaHFQWjk4N2pRR281R3RhNWF5ZlYwMExkcDNvOCtnQi9BTENHYjhPMTloTVJkZTFYaXVScTlCOTdONzh4cG0vL2dwajAzNEp3QmIxeTdGYURMUnVtTVBQbnhsRERWcUJ2RGtLeDhDUmFIbWpnM0xDYW5iZ0pDNkRVcjB0M2Y3Qms3RXgxSXpNSVFkRzFaZ05oZHkvTkFCY3JLekdQSEFXSFp1V3NtUjJCaGFkZXhCd3hhUjFJNW93c0dZN2N6LzVXdmNQYjN4OHcvaTZ3OWVJVGNubStHUGp5ZThZZk5yOHB4dXJxNGtwVnlnKzVCbnJrbC9JaUlpSWlKU3RTa0lGQkc1Q3M1T2pyUnIzWmgyclJ0anNWZzRlVHFaWGZzT3MzdmZJWGJ2Tzh5cE04bDJyMHRPVFNNNU5hMUVRRmdhZ3dIY3JuS0dtWDlRR0FESEQ4ZXljUHAzeE8zZGpzRmdvRzNYdnR3eDRqRThQTDNadGk2YWJldVcwYXBEZHlLNzlHSDgyMSt5YTlNcUZzMzRuaDNybDdOcjB5cmFSdldseitDUmVQblVzUGI5NGN1alNVMjJMV3J4MXBlenJWOWJMQmJyMTE5LzhBb0dnN0hVY2FhZHQvK2UyVHhMWUNpZCs5ekZxb1V6aWRtMm5wQzZFY1JzVzArakZ1Mm9WcU1tN2JyMVk4bXNuOWkrZmptdE8vWmd5K29sNUdSbjBhblhRTHY5VmF0ZVZKWDM3TWtUTEpuMUl5WUhSd3J5OHdnTmIwQ2JMbjNJU0R2UG5xM3JHUExRMHdDNHVMcnh4QXR2OCttYnp6TDk2MzliMnc4ZDlZemRBaWxYeXRYTkZiT2xrSlpONjErelBzdXlNeWJ1RDdtUGlJaUlpSWpjR0FvQ1JVU3VFWVBCUUZDQUwwRUJ2dHpSczZoUVJPcUZEQTRkT1VGY2ZDSnhSeEk0ZENTQlUyZVNLU3dzV1dqamVqdCsrTURGQUhBSEFMVWptbkRYQTJNSnFSTUJ3TTZOSy9sMTBnZVlDd3M1azNpTWtMb05xQlVVUnN2MjNXZ2UyWVdOS3hhd1pOYVBiRnl4Z0czcm9ybDM5UE0wYjlzRkFCOWZmMHdPUlI4cHAwNGNzWmw1Q0ZDUS83L2wwNGYyN2JvbXo5Tjc4RWkyclYzRzc1TS9wMW5iTHBnTEMrblNkeEFBM2ZzUFovT3FSY3o3WlJLTlc3WmoxY0taZUhwWHAyWDdybmI3Q3E1VG4rZmVuWVM3VnpYYzNEMzUvcVBYMmI5ekU0TWZmQm9QWklHTUFBQWdBRWxFUVZTRHdZQ250dzlQUFAvT1pWY1pxQmtRd3VFTHFaanpjcW51NjA5WXZVYlg1Tmt1WlRRYW1mam0wOWU4WDN0KytIVVIzLys2OEErNWw0aUlpSWlJL1BFVUJJcUlYRWMrM2g1RXRteEVaTXYvQlVTRmhXYk9KcVZ5Nm13eWlhZVNPSHN1aFF2cG1aeFB5K0I4V2lZWExtU1FuWk5MZm41QjBYK0ZoUlFXbXNuS3pzTEwwL09LeCtMazdFSjg3Qjc4ZzhMb2QvZkRORzNUeVhwdTlhSlp6SjM2SmU0ZVh2UWFkRC96Zi8yR1Q5LzhLL2MrOFJ4TmJ1dUkwV1NpWTY4N2FkMnhCMHRtLzhTT0RTdHRDblU4OHJjM3JWLy84OW1ScENhZHNibDNWbVk2VURTVDdxMnZmaXR6bk8rTWY1amtzeWZMZlI0WFZ6ZjZESG1RV1Q5OHdxb0ZNd2dLcTBlOXhpMEJjSFJ5NW83aGp6TDE4M2Y1OHQwWFNENTdrdjczUElhRFkrbDdNeGJQbU55M1l5UDdkbXlrMngzRDdDNGp6c25LWk5udlUxbTcrRGNLQ3ZJSkRLMkxtNGNuaC9idDR0K3ZqS0hKYlIzcDNIc1E0WTJhWTdqS1FqSFpXZG00dVZ6ZGtuQVJFUkVSRVpGaUNnSkZSUDVnSnBPUkFQOGFCUGpYb0hXemlBcGRjOC9vMThuS3pyNnFJTEJXY0cyZWVmMFRBa0xyV2dPcTNKeHNabjczTWR2WEw4ZkgxNS9IbjN1Ym1vRWhCSVhWNDd1UFh1ZTdqMTZuUTQ4QkRMajNjWnhkWEhGeGMyZmcvV1BvTjJ5VVRXR1I4cVNsRmkzMzlmRDJzUjVMU1RyRHZ1MGI2TlQ3THB2QWJORElzZVRtVkt4QVJ2dnVkN0JteVd6T25VcWdVKys3Yk02MTZ0Q2R0VXRtYy94d0xLNXVIblRzZVdlNS9XVm5aVER6dS8vZ1Z5dVl2a01mdERsMzdsUUNHNWJQWTh1YUpXUm5adURpNXM2QWV4K25ZNitCR0F3R05xNVl3S0laM3hPemRSMHhXOWRSM2E4V3pkdDI0YlpPdlFnSXFWT2g1N2xjVm5ZMmJxNFZmNTlGUkVSRVJFVEtvaUJRUk9RVzRPN21TbnA2QnJWcTFyeXFmZ0xEd3ExZngrM2R6dlJ2UGlMbDNHbHExMi9NdzM5OUhRK3ZhZ0RVYWRDVXYvN2ZaL3p3OFJ0c1dENlB2ZHZYMDIvWUtHN3IzQnVqMFZpcEVCRGc3S2tUQVBqV0RMUWVtL3I1dXh3OXVKYzlXOWR4enhNVDhMbFk0YmRSeTNZVjdqYzNONXZNOURRQUR1M2JRZHV1LzZ0V2JEQVlhTkcySzhjUHh4SVlGbzV6QldiV3pmenVZOUxPSi9QazN6KzBlY1lmUG42VFBWdlhBa1d6RFR2MEdFQ2ZJU1B4dkNUWTdOQ2pQNjNhZDJQMW9sbXNYVHFIbEhPbldUbC9PcUYxRzE1eEVKaVdubzY3dTJZRWlvaUlpSWpJdGFFZ1VFVGtGaEFVNEV0QzRrbnFoOWU5NnI3T0o1OWwzaTlmczNQalNnd0dBOTN1R0VhLzRhTXdtV3cvRXFyNytqUHU5Zit3ZFBaa2xzLzdsVjhuZlVqMDd6L1R1YzhnMm5UdWpZdWJlNFh2ZWZUZ1BxQm9MNzVpRDQzN0I3OTgrVDZ4ZTdieTRjdWp1V3ZrazVVdXRCSDkrODlrWmFUaDRlbk5qZzByNk54bkVLSGhEWUdpMlk2ckZzNEE0UEQrWFJ6YXQ0dDZqVnVVMnRlUzJUK3hjK01xbWtjVzdYdTRjK05LVXBQT2tKV1JUdlBJemh5TjIwZW4zZ1BwMEtNLzdwN2VkdnR3Y1hPbno1Q1JkQjh3bkoyYlZoRzdld3ZOSWp0WDZwa3VsWkI0a3FBQTN5dStYa1JFUkVSRTVGSUtBa1ZFYmdHaGdUVTVucEI0VlgxY1NFMWl4YnhwYkZ3K240S0NmR3JVREdUNFk4OFMzcWowY014a2N1RDJ1eCttWllmdXpQbnBjK0wyYnVlM24vN0x2SjhuMGJCbFc1cTBhazlrVk45U3I0ZWlpc0g3ZG13RW9GN2pWdGJqbnQ0K1BQYmNQMW05YUJZTHBuM0RyMTk5d043dEd4ais2TE80ZVhpVit6eXBTV2RZdS9nM2dtclhZOGhEZitHVE41NWh6dVF2K010ckh3RkZJV0hhK1JTNjlodkttc1d6K1gzSzV6ejcxdWQyOSszTHk4MWg2ZXpKQU96ZXNvYmRXOVpZendXRTFLSC9QWS9SdkYwVUg3ejBCSXRtZkYvdTJLQW85UHpybTU5VnFHMXBqaWNrRWhwNGRiTkFSVVJFUkVSRWlpa0lGQkc1QllRRSs3TjE5NGtydm43Mmo1K3hjZmw4Q2dzTE1KcE1tRXdPSko4OXllZHZQMWZwdm9MQzZwRjQ3QkF4VzlmaDR1cFdiaEFZczIwZEYxS1Q4UEtwWVZOZ0JJcVc3M2J0TjVUNmpWdnkwMmYvSkdick9vNGYyczg5bzU4bm9tbnJjcCtwb0NDZmdmZU5KcXhlSTVwSGRtSDNsalhzMnJ5YXdKQzZyRjQ0azhDd2NBYmMrd1M1T2Rsc1hMR0FMYXNYMDdicjdTWDZjbkoySWF4K1k3Qlk4SzBWaEs5L0VMNytnZFNvR1lCdnJTQUFteG1UZmdIQlpZN3QzS21FTXM5WDFQRVRDYlJwSG5KTitoSVJFUkVSRVZFUUtDSnlDMmdjVVp2dmZsbHl4ZGNIaE5UQllERFFybHMvZWc2OGw4L2ZmbzdVcERQbEJscVhTajU3Q25OaEljKys5Vi8yN2RqRXVxVno2RHZrd1RLdnljM0padDdQa3dEbzJ1OXVqRWFqM1hhQlllSDg5YzNQbVBiMXY5bTFhUldUL3ZVU25mc09wditJUjNGd2NDelJmdmZtTmV6YnNaRVdiYU9zTXhyNzN2MFFNZHZXY1dqdlR0WXUvbzNDd2dJR1AvZ1VCb09CUGtNZVpOdTZhQmJOK0o2VzdidlpIY1BUcjA2czhIdnh3cisrTGZQOGhKR1ZXK0pjbXQxNzkvSFEzVkhYcEM4UkVSRVJFUkVGZ1NJaXQ0RGdBRC9NQmZra25qeEZVR0JBcGE5djIvVjJtdDdXMFZvTXBGaDVnZGFsL3Zuc1NGS1R6Z0RRdUZVN0dyY3FXZFFqTnllYnZOd2M2K3ZvMzM4bStld3BBa1ByMHZteXFyNlhjM1p4WmVUVHIxQzNRVk4rbi9vbEc1ZlBwMTIzZnRRS0NyTnBsNWVidzI4L2ZZYXJ1d2VESG56U2V0dy9NSlRuLy9VdHNidTNzR0g1UERyMDZFK2RpS1lBZUZXclR1YytnMWd4NzFlMnJsMWE0V2NHeUVpL1FHYmFlZnd2RzhmMWxwQjRFb3U1UUhzRWlvaUlpSWpJTmFNZ1VFVGtGbUF3R0dqZFBJSnRPM2RmVVJCb05CcExoSURYMnZua3Mzeno0YXRrcGw4QVlNNlVMK2c3ZUNTblRoeGg4SU5QWVhLbzJFZE9wOTUzRVJyZWtBdXB5U1ZDUUNoYXhqdmduc2NwTENqQTA3dTZ6VGxmLzBCT3VIc1NHRnFYL3ZjOGJuT3V4NEFSMUFvT28zWEhucXhaUE52dXZiT3pNamg1N0RBSlJ3OXhJdjRBeHcvSGtuTHVOQjE2OUdmb3FHY3FOUDVyWmZ1dTNiUnVIbUYzVDBNUkVSRVJFWkVyb1NCUVJPUVcwYUZORStaRnIyWGdIV1h2eVhjakhEOGN5M2NUWHlQOVFncHR1dlFtNWR4cDFpeWFSZnlCM1hUcmR6Y3VyaFd2TUF3UVVyY0JaZTJNMTZSMWgxTFB0ZXJZZzVZZHVwY0kwRnpkUGJpdFU2K2lGeGJiYStMMmJtZjZOeCtSY3U2MHpYRy9Xc0cwN2RxWDFoMTdWbWI0MThTSzFlc1kyUHUyUC95K0lpSWlJaUx5NTZVZ1VFVGtGdEdoVFJNKy9PSlhrcEpUOEsxUnZmd0xLdUM5NXgrcGNOc0xxVW1sbnBzMjZRUFNMNlFRMmFVUHd4OGZUMjVPTmxNL2Y0ZDlPell4NWZOM0FmRHc5TWJWd3hNSEJ5Y2NIQnd3T1RoZ2NuREU1T0NBdWJDUWd2dzg4dlB6S01qUHQzNXRMaXhrL050ZjR1bnRVNm5udWpRRVRMK1FpdEZveE5uVkRaUEpnUlB4QjBsSk9tMno5MkNObW9Ha25EdU5mMkFvNFkxYlVLOVJTK28yYkZicUxNckt2RzlYNGx4eU1uR0hEOUhocGJMM1lCUVJFUkVSRWFrTUJZRWlJcmNJSnlkSHVuVnN5WkxsSzdsdjJKQnIwdWUxcW03YnVlOWdkbTllemJCSG44VmdNT0RpNnNZamYvcy9EdTNieGJhMVN6a2F0NC9VcEROa1hGdzJYRkVOVzBSV09nUzgzT3FGTTFreGYxcUo0NDFhdExWK1hkMnZGcTkvTnEzQ3k2ZXYxZnRXbWlYUksrbmFvU1dPanZxWUZoRVJFUkdSYTBlL1lZaUkzRUlHOU83SVA5Ny9nUkZEN3NKa01sMTFmeC84VlBGS3hKY1dDN2xjWkpjK3RHelhGZU5sWTZyWHVBWDFHcmV3dmpZWEZtSTJGMkt4V0RDYnpVVmZtODBBR0F4R01CVDkzMkF3WURRYU1abHNQNmI4QW9LcFViTnlleVJHTkd2TjZjUmpGQllXWURGYk1KbE0xQXFwVFk4Qjk5aTBxOHdlaXVXOWIxZFROYmlnc0pEWmMrZnpmODgvZk1WOWlJaUlpSWlJMktNZ1VFVGtGaElSSGtKb29DK0xscTJnZjk5ZVY5eFAyNmkrWkdXbVg3TnJUQmVYK3BiSGFES1ZDQXNyb3pKVmpvdlZiOUthK2sxYVgvRTlMM1hQRXhOc3FpS1hadlNMNytMc1VybDlFWXN0WHJhYzJzRitSSVNYdFV1aWlJaUlpSWhJNVNrSUZCRzV4WXdjMW9kLy9YYzYvWHIzd0dnMFhsRWZ2UWMvOElkYzgyY1RWcTl4aGRwZGFmQm9OcHVaTW0wbUx6dzUvSXF1RnhFUkVSRVJLY3VWL1FZcElpSTNUTE5HZFFueXI4YjAzMzYvMFVPUmEyejY3TjhKOHE5RzAwWjFidlJRUkVSRVJFVGtUMGhCb0lqSUxlZ3ZqdzVsOGkvVFNVcE91ZEZEa1dza0tUbVp5YjlPNXkrUDNYMmpoeUlpSWlJaUluOVNDZ0pGUkc1QlFRRytETHE5RXhNLysrSkdEMFd1a1ltZmZjbmdmcDBKcWxYalJnOUZSRVJFUkVUK3BCUUVpb2pjb3U0ZjJwdlRweE9aUFcvQmpSNktYS1haYytkeituUWk5dzI1OGdJd0lpSWlJaUlpNVZFUUtDSnlpM0owZE9DMUNhUDQvc2NweEIyT3Y5SERrU3NVZHppZTczK2F5bXNUUnVIb3FCcGVJaUlpSWlKeS9TZ0lGQkc1aFFYVnFzRmZSdy9qNVRmK3libWs1QnM5SEtta2Mwbkp2UFQ2Vy94MTlEQXRDWllTY25OeU9KMllhUGVjeFdKaDlkS2xuRSs1ZHZ1RTd0dTFpd3ZuejErei91VDZPeDRmejRYVTFPdlNkMlpHQnRsWldkZWw3N0pZTEpZLzdENTV1Ym1ZemVZLzVIN2xPWitTd3RGRGgyNzBNRVJFcEFyUTFBTVJrVnRjVkljV25ENlh3dmlYLzhGbkg3NkhwNmZIalI2U1ZFQjZlZ1ovZS9rZkRPM2ZtYWdPTFc3MGNPUXF4Qjg4ZU5WOWVQdjRVTVBQeitiWTF2WHIrZjNYWDNsdzdGaWF0R3hwYys3QW5qM01uekVERDA5UFdyZHZmOVgzUDN6Z0FELzg5Ny9VcVYrZjBlUEhZekFZcnJwUHVUYjJiTi9PeVJNbjZETndZSWsvbDgvZWU0OWVBd2JRKzg0N3JjZDJiZGxpdDUvR0xWdmk2T2hZNGZ1K09YNDhmdjcrVEhqenpRcGZrNXFjVEZabUpoYXptVUt6R1hOaElRVUZCUlRrNTFOUVVFQmViaTU1dWJua1pHZVRrNU5EZGxZVzJabVpaS1NuazVtZVR0cUZDM2g2ZXpQKzlkZHQrdjMzRzI5dzV1VEpDbytqMkQ4Ly9SU0hVcDc1VkVJQ0g3LzFGcVBIajZkdVJJVGROZ1g1K1h6eHdRZGtwS2Z6NkRQUDRPZnZiN2ZkN3ExYlNUaCtuSDZEQjJNd0dNaElUeWZsM0xsU3grWHI3NCtidTd2TnNTM3IxckZzM2p6ZSsvTExDajZkaUlqSWxWRVFLQ0x5SnpCOFlIZFNVdE1ZLzhwcmZQalBOeFFHM3VUUzB6TVkvOHByZEdnVndmQ0IzVy8wY0c0YUw0d2ViZlBhWUREZzZPUkVEVDgvYXRlclI1dU9IUWtPQ3l2Myt1cSt2dnp0dGRkd2RIS3kyeTR2TjVkWHg0MERzUG1sKy9MN2wrWFM2Nzc4OE1NS1gxZWFxTjY5NlgvMy95cEdXeXdXMXE5Y2lhKy9QNDJhTnkvUmZzMnlaVGc0T3VMbTRVSGMvdjEyKzZ6ZnFGR0Y3eC9lc0NHdDI3ZG4rOGFOYkZxemh2WlJVUlcrdGpMdm16MnQyclhqbmtjZXVhbysvc3pPbmo3TjhnVUxPSG5pQlBjOTloak9MaTVsdHAvNjlkZDJqNy84N3J0NCsvaGNqeUZhTFo0emh4MmJOcFhiem1nMDR1VHNqTE9MQzA3T3pyaTR1T0R0NDROL1VCQ3VibTVrWldhV0NNcmFSMFZ4KytEQkZSckg3bTNibURWNThoVTl3NlZXTEZyRWlhTkhNVGs0OFBzdnYvREl1SEYyUS9Lamh3K3pidmx5VXBPU0dQSElJOFRzMk1Ic0tWTks3ZmVCMGFOcDFybzFzNlpNb2NWdHR4SGVzT0ZWajFWRVJLU2lGQVNLaVB4SlBQSGdRQ2I5T0pjbng3L0F2OTkrRXo5ZkxUVzlHWjFMU3VadkwvK0REcTBpZVB6Qk84dS9vQXFxMzZnUkJxTVJpOWxNZGxZV1owK2Y1bFJDQWh0V3JxUlo2OVlNZWVDQkVpSEJwVktTa2xneWR5NzlodzZ0MUgwam1qU3hlVzB4bTYwaDIrWG5MdGU2ZlhzNmRPMWFxZnNWKyt5OTkwb2MyN050RzBsbnpuRFBJNDlnTk5ydTVISWtMbzdEc2JFQWZQZkpKNlgyZS9uTW9sV0xGNU9Sbmw1cWU0UEJnSU9EQTRuSGpqRi94b3hTMjEwYVdCYno4UEtpYmVmT0pZN3YyN21UMHlkUDB1T09PK3oydFh5QmloMlZwK2NkZCtEdTRjRnZVNmZ5K2Z2dk0zcjhlRnpkM01xOFp1aklrZFkvajExYnRwUWFEbDZOd29JQ1RBNzJmNVVZTTJFQ0pnY0hIQndjTUpsTU9EZzY0dWpvaUtPVEUzSDc5bkh1N0ZsNmx2STlVUm9IUjhkeW43dVlVeW4vQ0ZBWkNVZVBzbUxSSWlJN2RTSW9OSlRmZnY2WnBiLy9UcCs3N2lyUmR1Q0lFUmdNQnRaR1I1T1ptVW1qWnMwQWVIVGNPRnhjWGEzdExwdy96K1JMZmk0M3JWNU56VnExRkFTS2lNZ2ZTa0dnaU1pZmhORmdZUFJEQS9IeFdjSFlaNS9qbmRmL1R2M3d1amQ2V0hLSnVNUHh2UFQ2Vzl6ZHZ3dkRCbmE3MGNPNWFUMDRkaXhPenM3VzEyYXptVVA3OTdOMDd0eWlaWklKQ1l3WlB4NnZhdFZLWEdzd0dIQnhkV1h0c21XMGpJd2tLRFMwd3ZkOTlPSXN3V0tYemh5OC9Oemx2THk5Q2ExN2JYN2V6R1l6eStiTkl6QWtoSlp0MndMdzg5ZGZVek1nZ0I1MzNNRzg2ZE9Cb2xtRUhidmJ6aWc5dUc4ZnN5WlBKaXc4dkVTL1c5YXQ0OXlaTStYZWYvUGF0V1dldHhjRWVucDUwZGRPUUpLYW5NenBreWZ0bmdNRmdSWFZQaW9LazhuRXVkT25TK3dqbDNUbURQdDM3d2FnVGlsTFhLOVU4cmx6WEVoTkxUR1Q4SEJzTEw5Kyt5MGpSbzJ5RzJMVnFWKy8xRDczN2Q3TmprMmJLaDBFcmx1K25QVXJWbFNvYlduN0RCWVdGbHFYN0tZbUYrMnJtNXFTd3JuVHB3SHdxMVVMZ0t6TVRDWi85UlhWYTlSZzRJZ1JPRGs3Yy9Ud1lhSVhMTURaeFlXdWZmdVc2UHZPNGNQSno4L0haREpaWnlNSGhZWGg3dUdCMld6R1lERGdYc1p5WVJFUmtUK0tna0FSa1QrWjRRTzdVOHV2T3VOZitqdWpSdDdQNER2NzMrZ2hDVERyOS9sOFAza3F6NDRlcGowQks4bG9OQkxScEFuMUdqVmk1azgvc1hYOWVpWi8rU1ZqbjMrK3hESTlpOFZDVk8vZUxKNHpoNWsvL2NUVEw3MVVZa2JkOWJKMzUwNUNhdGUyQnBUNStmbE0vdUlMdXQ5eEI3VXZDK1pTazVOWnQzdzVYZnYwS2RIUGxyVnJPWFBxRkdPZmV3NkR3VURjL3YzczNMS0ZMcjE2c1duTkdoS09IU01vTkpSTmE5YlFvVnMzcXZ2NkFuQWhOWlVsdi8rT3E1c2JJMGFOS25XYzJvUHMxaFRacVJOUWNpbjJ6aTFiMkhseFg4Qm4vdjczY3Z2Snk4MWw4Wnc1cFo2L2MvaHc2OWRtczVsTnExZmJ6SUk3RmgvUEQvLzlMeGFMQlVNcFAxdnBhV21sN2xWNDltTG90alk2dXRReHRPM2MyZVlmQXdEYWRlbHkxVXVEenljbjg4RnJyOWtjbS9iZGQ5YXYzL3Z5UzNLeXMvbjZvNC9JeWM3bTZSZGZ0STVqMkVNUGtaV1p5WUpaczBoSlRtYmdpQkdZVENhYnZnYmZkeDhBbTlhc3NUbiswdGl4OUJvd2dOYnQybFZvL0NJaUl0ZVRna0FSa1QraHFBNHRDSzhkeEJzZmZzL1dIYnQ0OXFuUitOYlFVdUViSVNrNW1ZbWZmY25wMDRsOCt1NnpxZzU4Rll4R0kwTkhqdVJZZkR6SDR1UFpzMjBiemR1MEtkR3VZL2Z1N05tK25jVGp4MWtiSFUxVTc5N1hmV3k1dWJuTW5qS0ZPdlhyYy84VFR3Q3dkOGNPRHNURTBPMzIyOW00YWhXdDI3ZTNoZ3BiMXE1bC9Zb1ZKV1lXWmFhbnMraTMzMmdaR1VudGV2VXdtODNNbnpFRDk0dEZRVDUvLzMwaW1qUmg1T2pSZlB6V1cvejQrZWVNZWU0NUN2THorZWJqajhuT3ltTFUwMCtYS0R4U0VXZFBuU0k3TzV1d3kyWTJGczltVWdHUlAxNUtVaEtIWTJPdElTREEzOTkvMy9yMVc4ODlSMVR2M2tSZERKVGRQWXIyaDgzS3pMVE9lTXZJeUxEcE16OC92OHdRN3RJZ0VHRGo2dFYwdS8xMm5KeWRPUklYeC9lZmZvckZZbUhVMDArWFdtUWpOU21KdWRPbWxmbHNaWjF2MXJxMVRSQllyWHAxOW16ZnpzYlZxOHZzczVpVHN6TTEvUHhLZk05NlY2L09YMTUrR1NqNkdkeTRlalZEN3IrZm9JdDdqMmFrcGZIOVo1OXg5dlJwSHZuTFgvQzlwRGlJZzRNRER6MzVKTDk4OHcwYlY2MGk0ZGd4aGo3d0FPNmVuaHpjdTVmSVRwMzBNeUlpSXJjRUJZRWlJbjlTUVFHK2ZQYk9YNWs2YXhtanhvN2pnUkhER0RaNDRCODJPNnFxTTV2TlRKLzlPNU4vbmM3Z2ZwMTU5WmxoT0RycVkvZHFHWTFHT3Zmb3dleXBVOW14ZWJQZElOQm9OSEwzZ3cveTZUdnZzT1QzMzJuYXFwVjExdHoxNHV6c1RMK2hRNW4yM1hkRTd0MUxSSk1tYkZtM2pscUJnWGo3K1BEMVJ4K1JrcHpNSFVPR1VGaFl5SmIxNjJuV3VqV2VYbDQyL1NTZU9FRldaaVo3dG05bjk5aXhtTTFtb0dnMlVuWm1KaDZlbmd4LytHR2NuSjE1Y094WVBuLy9mU2I5Kzk5a1oyV1JkdjQ4STBlUHJsQ1JrSE9uVDVPYWtrSkU0OFpBMFV6S3o5NTdELytBQUo1ODRRV2J0dHMzYm1UaDdObmNOV0tFM2ZjYmlpcXdsbFUwNUdvTGlsUlYwZlBuczNYOWVrNG5KakpnMkRBTUJrT0o3eGtuWitjU3h4Yk9tc1hDV2JQczl1bnU0V0YzVnVobjc3NUxkbmEyelRFSFIwY3lNekpZR3gxTnpZQUFmdm5tR3h3Y0hYbmt5U2ZMWFA0YldyZHVxVE5QZi9uMlczWnMybFR1ek5TTXREUUtDd3NCR1ByQUEyVzJMYldQUy9iRTlQVDJ4c0hCd1Zwd2FNSE1tVURSY3VEZ3NERE9wNlR3eVR2dmtKV1p5Y05QUFdVMzVIUndjT0QrSjU1ZytZSUZMSnMzajAvZWZwc21MVnRhS3p2Zk9YeTRQbU5GUk9TbXA5OUlSRVQreEJ3ZEhYaG94TzMwaW1yREo5L01aTTZDUmR3L2ZDaDllL1hBNGJJbFRYSnRGQlFXc25qWmNxWk1tMG1RZnpVKzB5ekFhNjQ0Z0RoeDlHaXBiWUpDUStuY3F4ZXJseXhoOXRTcDVlN3hkeTIwYnRlT3phdFhNK2VYWDdqdjhjYzVkT0FBZys2OWwrcSt2a1QxN3MycUpVdUk3TmlSWS9IeHBKMC9YMkovUDREd0JnMTQrS21uOFBUeW9yQ3drSy8rL1crQ3c4SzRyVU1IREFZRDQxOS9IUWRIUndCcUJnVFF2RTBiTmwyY0pkV2xWeSs3RllidCtlWS8vd0hneGJmZkJvcjJWZ3l0VTRkREJ3NlFrNTF0VStEZzBJRURaS1NsNFZWR3hWbFBMeTg2MkhtZVBkdTJjU29od1c2QkJZQWxaU3hSbGFLbHB1bHBhYXlOamlZbEtZbjdIbnVzMUdyWWx4cHkvLzNjMXFFRFVMUk05dGRMbHIvYWs1R2V6b21qUituY3M2Zk5jWi9xMVhIMzlHVDVnZ1VVRkJUZ1hhMGFqNHdiaDM5ZzRKVS9WQVY5OGNFSEZkclRzcUtlZmUwMWFsMGNkMVptcG5XdnhaTW5UcENaa1VHVGxpMEpEQW1oWFZRVWt5Wk9MTE92QjhlT1pmU0VDUnc3ZElqT1BYc1dWZmxlc1lLVXBDVHVmL3p4YXpabUVSR1I2MEZCb0loSUZSQVU0TXU3ZngvTm52M3hUSjZ4aE8rbi9NS2dBWGZRcDJjMy9MUmsrSm80bDV6TWt1aVZ6SjQ3bnpvaE5Ybmh5ZUUwYlZUblJnL3JUOG5UMnhzb1drWmJsajREQnhLemZUc0g5KzVseDZaTnRMck8rM01aREFidUhER0NUOTk1aDI4LytRUjNEdy9hWEZ6UzJiMWZQN1p1Mk1DY1gzN2h3dm56MUtsZjMyNUJENVBKWkEzenB2L3dBeFpneU1pUjFpV0h4U0ZnNHJGanpQbmxGNDdGeHhNWUVrSk9kalpybGkwai91QkJ1dDErTzAxYnRTcHpabExEWnMzWXNISWxDVWVQRWx5N05nQmg0ZUVjM0xlUEkzRngxakZZTEJZTzdkK1BtN3M3b1hWSy8zNzI4UEt5Vy96aDNNV0t6NlVWaGxBUVdEWUhSMGNlR2p1V0g3LzRvcWphN3Brek9EazdjK0xJRVd1YjA0bUo3TmkwaWVDd01PdFNWcE9EZy9WNzVmSjk3T3padFdVTEZvdUZacmZkVnVKYzkzNzkrTzZUVC9DdVZvMm5YbnpSYnBHZTB0aGJnbHpXSG9FQlFVSFc0aU1UM256VGVqdzdLNnZDOTd5VXM0dUwzWitEblpzMzQrM2pRMHBTRXJ1M2JlUGs4ZU9NZStVVkhucnlTZkx6OGtvc2o3NWNyYUFnYXZqNVdmZit2UCtKSi9qMTIyODVIQnRiWm1WdUVSR1JtNEdDUUJHUktxUlpvN3E4OStvWURoNCt3YnlsR3hnMVpnYjF3K3ZSUGFvVHJWczBKempvK3MveStETkpTRHpKOWwyN1diRjZIWEdIRDlHMVEwdis3L21IaVFnUHVkRkQrMU1yTENnQXdGaE93T0hvNk1qUWtTT1pOSEVpYzZkUHAwSFRwcmk1dTEvWHNRV0hoZEdxWFR1MmI5eElyd0VEY0x3WXhqZzVPOVAzcnJ1WS9zTVBRUGxWaUkvRXhiRnR3d1o2RFJpQWYwQ0E5WGppOGVPc1dMaVFtQjA3TUJxTmRPL1hqOTUzM2tsK2ZqNExac3hnODlxMVRQbnFLenk4dkdnWkdVbjdxQ2hySlZTenhXSU5SUnBkREFMMzd0eHBFd1FXMzdzNENEeWRtRWg2V2hvdDI3YTFHNmdVTDkzVTNtalhqOG5CZ1pGanhwQnc3QmlCSVNGc1hMMmEyVk9tV00vSDdOaEJ6STRkM0RsOE9OVXY3ZzFaa2ZDdm1NVmlZY09xVmRTb1diUEUvcEFBRFpzMnBYWjRPTWZpNDBsTlRpNHpDRFFYRnRyY3U2eDlBTzJkYXhjVlpiY0s4ZXZQUGx2ZVk5ajF6Ti8vVG1DSTdkL0hGb3VGVGF0WDA3aEZDOVpHUjlObjRFQ1dMMWpBcjk5OXgxTXZ2b2lqazVOMVptVGMvdjNzM0x5WllRODlaTDMrek1tVDVPZm4yL1JwTkJxNTU5RkhPWitTZ3M5bC83aFd2THkvdkwrdlJFUkUvaWdLQWtWRXFxQ0k4QkQrRmg3QzA0OE1adU8yZmF6ZnVwVWZwa3pGWUhTZ2VaUEdoSVlFRXhvY1JIQlFJRjZlbnJpNXV1THE1b3FqUTlYNjJNZ3ZLQ0E3SzV1czdHelMwdE5KU0R6SjhZUkVqcDlJWVBmZWZWak1CYlJ1SHNIQTNyZlIvc1dST0RrNTN1Z2hWd21wS1NsQTBiTEY4dFJyMkpBMkhUdXlkZjE2NWs2YlZtWTEzV3VsT0RDN2ZGbGp5OGhJZnZ2NVp3d0dBM1ViTkNqMStyemNYS2IvK0NNQndjRjA3OWZQZW56YTk5K3piY01HQUJvMGFVTC9ZY09zSWFISlpHTElBdy9Rdm10WGx2eitPL3QzNzJadGREU3QyN2UzWGwrWW4yK2RKUmJlb0FHT1RrN3MyN1dMdm9NR0FSQnlNUkE4ZnNsc3M5aVlHQUNhdExCZjZibzRsSFYyY1NublhaR3I0ZURnVUtMeTlEOC8vZFQ2NTFtOEIyTnhRRlY4dkNMMjd0ekp1ZE9uR1RCc1dLbHRCdDV6RDUrOC9UYlR2ditldjc3NmFxbkxrd3NMQ3pGZDlqblJMaXFLSWZmZlgrNDR5dHRIY3ZEOTk5TStLc3JtMk5yb2FPWk9tMVppdjhIajhmRjg5dDU3ZHZ1SjNidVhwTE5udWV2ZWUxa2JIWTNSYUdURUk0K3dhZlZxRHUzZno3enAweG43L1BPNHVybHhJVFdWcmV2WDA2TmZQMnJVckFuQWlrV0wyTEZwRTArKzhJSk5jR293R0VxRWdBRDVlWGtBVmU3elUwUkVibDc2UkJJUnFjS2NuQnlKNnRDQ3FBNHRzRmdzSko1S1l1L0JJeVFrbm1YNXlyMGtua29pTXpPYnJPeGNzbkt5S1NndzMrZ2gvNkVjSEl5NHViamk1dXFNdTdzclFRRytoQWJXcEUzekVCNjZPNHFnQUYvTmhMb0I0dmJ0QTZCMnZYb1ZhdC8vN3JzNXNHY1AyemR1cEhYNzluWm5QVjBySjArY1lOdUdEVlQzOVdYWGxpMTA3TjdkR3VDc1hiN2NHZ3FzV2JyVUp1UXJaamFibWZyMTF5U2ZQVXZYdm4xWnRXUUo1NU9UU1VsS29tZi8vbVJuWlJIZW9BRzE2OVVqUHkrUGhHUEhTdlRSYThBQVdyZHJSOXFGQ3dTRmhscVBaMlZsV1dkRU9qZzZVamNpZ3RpWUdNNm5wbExOeHdjWFYxZXErZmlRY093WVpyTVpvOUhJL3QyN01UazRFTkcwcWQzbnpjdk5CU0Q5d2dXaUZ5d29jZjUwWWlLQTNYTlNjYWNURTltNVpRc2R1M1VyczEzT3hTVzBrOHNweEZITWJEYXpaTTRjWE4zY2lPemN1ZFIyUWFHaGRPN1prelhMbGpIOWh4KzRyNVI5OExLenNuQjFjeXZ6bm5PblRXUHIrdlc4OGRGSEZScGpzZCttVG1YT3p6L2JITE5ZTEFDOE5IWnNoZnF3V0N3c21qMmJ4aTFiMnV5RDZWMnRHbjBHRGlUaDZGSE9uRHJGZ1QxN2FOV3VIWFV1L2gwVEh4ZG5EUUlQeDhiaTZlMWRZcWw4MHBrekhJaUpvZTFsNzJONldob0FydGQ1TnJLSWlFaEZLUWdVRVJHZ2FEWkRjS0Fmd1lGK04zb29JcVhLeWNsaC9jcVZBTmI5OThyajVtT3RpZUVBQUNBQVNVUkJWTzdPd0h2dVllcWtTY3llTW9Xblhuenh1bzF2M293WmVIcDc4K1FMTHpEeHpUZVpOMjBhVDczNElobnA2U3hmc0lCbXJWdFRVRkRBOG9VTGFkT3hvM1cvdzBzZE9uQUFnRldMRitQcTVvWlBqUnI0QndaU3AzNTk2dFN2WDZFS3ZCNWVYcno2L3Z2VzF6bloyZVRsNWxJcktNaDZMTHhCQTJKallvaU5pYUZkbHk1QTBkNW5CMkppT0hmbURCNmVuaHcvY29UNmpSdmpVc3FNdjh5TURBQ1N6cDR0Yzc4LzdRVjRkZUwyNzJmRndvVmw3dE1Ja0hiaEFnQWp4NHl4emhZOUVCUER2T25UN2JaZnQzdzVaMDZkb3MvQWdhWCtHUmU3ZmRBZzR2YnRZOWZXcmRRTUNLRFhnQUVsMm1Ta3BlSGg2VmxtUDdrNU9lVG01SlRaeHA1Qjk5MVg2b3pBZHo3LzNPWjRhVE1DajhmSGN5b2hnY0gzM1dmM0hrRmhZYmk1dXhPN2R5K3QycldqUnMyYXVIdDRjUFRRSVNJN2RlTE1xVk9rblQ5UGgyN2RTdndqME9HREI1azdiVnFKNTArNk9ETzR1dmJqRlJHUm00U0NRQkVSRWJrbDVPZm44L09rU1dTa3BkRzhUWnNTU3lYTDBxSk5HM1pzMnNUKzNidFp1V2pSZFJuZnRnMGJPSHpnQU1NZmZoaFBMeTk2OXUvUDc3Lzh3cTZ0VzRuWnZoMXpZU0g5Nzc2Yi9MdzhKcjc1Sm92bnpPSHVCeCswNmNOb05QTGdtREc0ZVhoUXc4K3YxTmxWalpvM3AwTXBzOE5tL3ZTVGRlKytZc1VGR21wZTNDOFFvTjdGNWNseCsvYlpCSUdIRHg0azdmeDVqc2ZIWXphYmFkYTZkYW5QZkNFMUZTaWFoZGo3emp0TG5QL2wyMi9ac1dsVGlhV2J4U29TYWdyRUh6eUkwV2lrYm9NRzdOeTh1ZFIyeVdmUEFrV3paWXNEcVpNblR0aHRtM1RtREl2bnpLR2FqdzlSdlh1WE93WUhSMGRHamgzTEoyKy96ZEs1YzNGeWNpS3FUeC9yZVl2RlFtcEtDaEdORzVmWlQzWlcxaFV0Slo4OVpZck4zb2lYcXVqM1VVaWRPclNNakNRc1BOenUrMkl3R0tqWHNDRngrL2RiandXR2hKQndzVUo1OFd6azVuYUtxaHlQandlS3RpTTRmdVFJZFNNaU1KbE1ISTZOeFdBd0VCQVNRbjUrUG5VakluRDM4S2pRZUVWRVJLNEhCWUVpSWlKeVV5c3NMQ1EySm9iRnYvM0c2Wk1uQ2FsZG03dEhqcXgwUDRQdnU0LzRnd2RadDN3NVJxUFJ1b24vdFpDWmtjRzg2ZE9wR3hGaDNaZXZmWmN1bkQxMWlnc3BLZXpadnAzYkJ3Mnk3aUYyVzRjT2JGMi9uazQ5ZXBUb0s2SkprM0x2VjYxNmRScVUwczdKeVluczdHeWJZOFVoUmZFK2dBQ0JvYUc0dXJseEtpSEJlcXhyMzc3MEdUZ1FrNE1EMy83blA1aE1KcHEwYkZucU9Jb0R4aHArbWtsOHZWZ3NGbzRlT2tSSTdkbzJzL1plZWZycEVtM2o0K0tvVnIxNnViUHlDdkx6bWZyMTErVG41VEhvOGNkTDNmUHZjcjQxYXpKeXpCaSsvZVFUNXMrY1NXNXVMcjBHRE1CZ01KQ1NsRVJlYmk0MUx5bHVZMC95dVhOVXE4RCtucGZyZi9mZDNOYWhnODJ4VGF0WHMzak9IUDd4NFljMnh4T1BIZU9iLy95blJCOUdvOUdtOEljOWRlclhaL2UyYlp3NWVSTC93TUNpY0R3Mmx2eThQQTdzMllPbmx4ZDE2dGN2Y2QzaDJGajhBd1B4OFBLaWNZc1dORzdSZ29MOGZMWnYzQWdVVldidTBLMGJvOGVQcit5amk0aUlYRk1LQWtWRVJPU204dVBubjJNd0dyR1l6V1JsWlhIMjFDbnk4L0l3R0F5MDdkS0ZnY09IVnppNHVKUzNqdy85QmcvbXQ4djJHYnNXTHB3L2owK05HdHo5NElQV0pZTW1Cd2NHMzNjZjMzLzJHVUZoWVhUdDI5ZmF2dmVkZDVLZGxZVlRPYytSZE9ZTVJ3NGQ0dWloUTdoN2VIREgwS0ZYTkw0RGUvWUFVTDlSSStzeGc4SEFrODgvajYrL3YvVlk4UjZDbWVucHhPM2ZYMjZsNVNOeGNRQTJleEhLdFpWNDdCaFptWm5VdjJ5bTNiQ0hIcktwMEZzeklJRG8rZk5wMmJadHVYM09taktGeE9QSGFkT3hvN1ZDZEVYVmE5aVFleDk5bEttVEpyRnMzanhPSlNRd1l0UW82L2RDY0ZpWXRXMW9uVHJVOFBXMXZqNlZrTURweEVRc0ZndVRKazZrUysvZU5HalNCSVBCVUtJdFFGWm1KaGFMaFFmSGpyWHUwVmNSdnY3K1BEaDJMSzV1Ym1SbVpOak13Q3V2a0VweDlleUU0OGZ4RHd5a1JXUmswWjZjK2ZuRXg4WFJ2a3VYRXN1Q1U1S1NTRTFPcGxQMzdqYkhsODZkUzBaNk9nSEJ3ZnoyODg5RlJWbUdEN2NXRkNwdHBxeUlpTWoxcENCUVJFUkViaXJGeS9JTUJnUE96czdVREFnZ3ZFRURJanQyTEhlMlVYbmFkKzNLenMyYk9YcjQ4TFVZcWxWZ2NERDloZ3l4ZSs3QnNXUEp6TWl3L3ZJUFJhSGt5REZqU3JSTlRVNW0yNFlObkRoeWhPTkhqcENWbVFrVVZRWHVkdnZ0VnpTMjVIUG5PSFRnQU1GaFlTWENsTkxlengyYk4yTTJtMm5WcmwycC9lWmtaeE1iRTROM3RXcjRCd1plMGRpa2ZIdTJid2VLQXJoTHRZeU10QW0xbHMyYlIzWldWb2w5OUM2M2ZlTkd0bTNZUUVCd01JUHV2ZGR1bStKcTBJWkx2bWN2MWF4MWEwYU9HY1BVU1pQSVNFL0hhREt4ZCtkT2pFWWo0WmRVeEw1MFA4NFRSNDh5K2NzdmNYWjJwdHZ0dDdOeDlXcSsrK1FUL0dyVm9rdXZYb3llTUFHSHl5cnJmdmo2NjJSY0xMWlJsamZMbVdWWG1jQXRJRGlZNTk5Nnl6ckxOYVIyYlVKcTEyYkhwazBVRmhUWURWcUxxMnVIWC9KbnRIbnRXbFl0V1VMdGV2VVlQWDQ4aStmTVllV2lSYVFrSjNOL0pXWmhpb2lJWEdzS0FrVkVST1NtY0xXell5cHl2Y0ZnWU96enoxZW9QeWRuNTJzeVk4ZG9OT0xwNVFVVUxjbk16Y25CMmRVVms4bGtEVDFORndPUTdLd3NsczZkaTRPREE2RjE2eExlb0FGMTZ0VWpORHdjeDB0Q241UEhqNWU2MTJGV1ZwYk5qS1VGTTJkaXNWam8wcXNYNldscHZQWGNjeFVlKzlSSms1ZzZhWkxOc2JIUFBVZnRldlZZdjNJbCtmbjV0Q3dqTEx5VXhXTEJiRFpiWjdFZHU3aGNXWlczeXhhell3ZE96czZFWHF4MjNhaDVjMnI0K1ZtL1o2RG92VnkrWUFFdDI3YkZQekNRTXlkUGtwT2RqWU9qSTdGNzl3SlkzL2NXYmRvUXQzOC9mZSs2eXhwR1pXWmtZREFZY0hGMXhXdzJzM0hWS29BeTk3SnIzS0lGb3lkTW9IcU5HcVNkUDgrQlBYdUlhTkxFcGhwdlhtNHVjZnYzczNYOWV2YnYzbzJybXhzUFAvMDBkZXJYcDJ2ZnZtemZ1SkhsQ3hjeWEvSmtsczZkUzFTdlhyU0xpc0xaeFlVTHFhbU1lL25sTXQrYkxldldzWFR1WEY1Kzk5MHkyMTFJVGNYZDA3TkUwSGlwakxRMDZ6SmVlM1p2MjRhRG95TkhMODdRTFJiVnB3LzdkKy9HWURCUU55S0N3c0pDbHN5Wnc4ckZpL0gxOTJma21ERVlqVWI2RFI2TWg2Y244NlpQNTRzUFAyVFVVMDhWdmVkdWJoUVdGSERzOEdHYlAxTVJFWkhyUlo4MklpSWlJbitRODZtcHZQL3FxemJIREFhRHRjQkNRSEF3VC96dGI0VFZyVnZtRXNaajhmSFdJTTBlajR2QjQvbVVGR0pqWWdpcFhac1drWkhrNWViU3VXZlBxM29HcjJyVnlFaExZOFhDaFpnY0hFb3NoeXhOWG00dS8zam1HUndjSERBNU9GZ3J4Mm8yWWVrdXBLYVNtcEpDL1VhTnJFR2VkN1ZxZUZlclptMlRuNWZIVDE5OGdhdTdPM2NPR3dZVTdVY1h2V0NCdFUxb25Uclc3d21UZ3dNalJvMnl1YysyOWV1WlAzTm1pZnUzakl3c2MzekZlMDcrOXNzdm1NMW1PdmZzU2RLWk02eGZzWUtFWThkSU9INmN3b0lDSEIwZGFSY1ZSZThCQTZ6ak1CcU50T25Za2RidDI3Tjk0MGFpNTg5bi9zeVpMRis0a1BzZWY1eHZQdjY0d3UvVDJ4V29CRDU2L0hqcVJrU1VldjU4YXFyZDkrQnlsN2RwRnhYRm9RTUhDQXdOSlNjN215OC8vSkJUQ1FuVXFWK2ZrYU5INDM3SmZvMWRldlhDeWRtWlhWdTJZQUgrYjhJRW03NGFObXRXN3YxRlJFU3Vsb0pBRVJFUmthdlFMaXJLT2x1clBEWDgvT2czWkFpRmhZVllMczZPQzIvUXdIcTl3V0N3V1ZwcFQyaWRPalM3N2JaU0s3MU9uVFRKR3JKVnExNmRleDk3akZxQmdVVkxyVjFjdUhQNDhFbzhuWDBXaTRWNkRSc1NGQnFLdDQ5UHFlMzgvUDJ0MVoyZFhWeW9HeEZCMnZuem1NMW1QTHk4cUZPdlhvV0R4S3JJMjhlSEYvNzVUMnQxWm5zY25aeTQ5OUZITVJxTjF0Q3BRL2Z1MUd2VWlJS0NBcHljbkd5S3hOZ1RGQmFHZjBBQVpvc0ZBQTlQVDFxMGFVTzdjcFlaRit2V3R5OUdnNEg2alJwUmtKL1AvajE3TUJjVzBxeFZLeUthTnFWeDgrYWxWc0F1RGdSYnRXdkg1alZyMkxSbURhRjE2dnpoKytjRmg0VmQ4VDNIVEpoQWFuSXkzajQrZUhsNzB6SXlrcWcrZld5MkF5aldya3NYSWp0MXdtZzAwcTF2WC9MejhnRHc4ZldsYmVmT1YvVU1JaUlpRldFb3lJeTMzT2hCaUlpSXlJMzN3NitMK1A3WGhheVlWZkdaT0ZKMTVlVGs0T2pvYUZPdzRzL3UyWDk4eXM2WU9QMk1sS093b0VETFhFVkVSRzVTK29RV0VSRVJrVXB6Y1hHNTBVT1FtNVJDUUJFUmtadVgvVkpnSWlJaUlpSWlJaUlpOHFlaUlGQkVSRVJFUkVSRVJLUUtVQkFvSWlJaUlpSWlJaUpTQldnRER4RVJFYkh4dzYrTGJ2UVFSQ3Brd2ZJTkpLZWtZekw5TWYrMm5aZVhEK2huUkc0K0Q0MjQvVVlQUVVSRWJoRUtBa1ZFUk1URzk3OHV2TkZERUttVXdzTENQL1IrK2htUm00MkNRQkVScVNoRFFXYTg1VVlQUWtSRVJFVGtadmZzUHo1bFowd2NLMlo5ZktPSElpSWlJbkpGdEVlZ2lJaUlpSWlJaUloSUZhQWdVRVJFUkVSRVJFUkVwQXBRRUNnaUlpSWlJaUlpSWxJRktBZ1VFUkVSRVJFUkVSR3BBaFFFaW9pSWlJaUlpSWlJVkFFS0FrVkVSRVJFUkVSRVJLb0FCWUVpSWlJaUlpSWlJaUpWZ0lKQUVSRVJFUkVSRVJHUktrQkJvSWlJaUlpSWlJaUlTQldnSUZCRVJFUkVSRVJFUktRS1VCQW9JaUlpSWlJaUlpSlNCU2dJRkJFUkVSRVJFUkVScVFJVUJJcUlpSWlJaUlpSWlGUUJDZ0pGUkVSRVJFUkVSRVNxQUFXQklpSWlJaUlpSWlJaVZZQ0NRQkVSRVJFUkVSRVJrU3BBUWFDSWlJaUlpSWlJaUVnVm9DQlFSRVJFUkVSRVJFU2tDbEFRS0NJaUlpSWlJaUlpVWdVb0NCUVJFUkVSRVJFUkVha0NGQVNLaUlpSWlJaUlpSWhVQVFvQ1JVUkVSRVJFUkVSRXFnQUZnU0lpSWlJaUlpSWlJbFdBZ2tBUkVSRVJFUkVSRVpFcVFFR2dpSWlJaUlpSWlJaElGYUFnVUVSRVJFUkVSRVJFcEFwUUVDZ2lJaUlpSWlJaUlsSUZLQWdVRVJFUkVSRVJFUkdwQWhRRWlvaUlpSWlJaUlpSVZBRUtBa1ZFUkVSRVJFUkVSS29BQllFaUlpSWlJaUlpSWlKVmdJSkFFUkVSRVJFUkVSR1JLa0JCb0lpSWlJaUlpSWlJU0JXZ0lGQkVSRVJFNUJhVmRPWU1NVHQyVUZoUWNFWFg1K2ZuazUyVlZmSDJlWG1WYW4rdDVPZm5VMURHTTJabVpQeUJveEVSRWJsMUtRZ1VFUkVSRWJrRm5VOUpZZExFaVV6OSttc09IVGh3UlgzTW56R0QxNTk5dHNMdFowK2RhcmQ5VGs0T00zNzhrWU43OTFxUEZSWVdjdTcwNlVyOVYxcWd1WFhkT3Y1dndnUnlzck5Mbkl2ZHU1ZTNYM2lCMkV2dUxTSWlJdlk1M09nQmlJaUlpSWhJNVZ4SVRlV3JpUlBKek1qZzRTZWZKS0pKRTV2ejJWbFp1THE1L1dIaktjelBKM2J2WG1KMjdHRGNLNjlRM2RlWDg4bkpmUERhYTVYcTU5blhYcU5XWUdDSjQ3dTNiY1BYM3g4WFY5Y1M1K3BHUk9EcDdjMmNuMy9tYjYrL2pvT0Rmc1VSRVJFcGpUNGxSVVJFUkVSdUlhbkp5VXlhT0pIMHREUkcvZVV2aERkb1lIUCtmRW9Lbi8vclgzajcrUEQ0czgvaTZPUjAzY2ZrN3VuSlBhTkdNZW1qajVqeTFWYzgrZnp6MUtoWmsvZSsvQktBL2J0MzQxT2pCcldDZ3F6WDVPZmxzU1k2bWxXTEYrUG81RVRQTys2Z1pxMWFKZnBPdjNDQm80Y08wV2ZnUU5aR1I5dTlmMEJ3TUFuSGpyRm02Vks3ejFzM0lvTEFrSkJyOUxRaUlpSzNMZ1dCSWlJaUlpSzNpRk1KQ1h6em4vOWdNWnNaL2JlL0VWeTd0czM1akxRMEpuMzBFV2tYTG5ESDNYZmJEY1hpOXUrM2ZuMGhOZFhtbU1sa0lqZ3NqTE9uVDl1OWYxWm1KZ0FKeDQ1Wmp3V0doR0EwR2dsdjJKRE9QWHV5WnRreUZ2LytPM2NNR1FJVTdlKzNadGt5RHNmRzBxQnBVN3IyNmNQWlU2ZUluaitmZ29JQ3V0OStPNTE2OUNnMXNOeTBaZzBXaTRVV2taRzg5OG9yWmI0L2kzNzd6ZTd4TzRjUFZ4QW9JaUlDR0FveTR5MDNlaEFpSWlJaUlqZTdaLy94S1R0ajRsZ3g2K01iY3Y5OXUzYng4emZmNEYydEdvK01HMGQxWDErYjg4WExoWlBQbm1YRXFGRzBhdGZPYmo4dmpCNWQ2ajFjWEYxNWROdzRQbnZ2dlFxUDZ4OGZmb2k3aHdkUUZQcjlOblVxdlFjT3BKcVBqMDI3WS9IeHJGaTRrQU43OW1DeFdHalFwQW4zUGY2NDNlVyt4Y3htTSsrODlCSTEvUHdZTTJGQ2hjY2tJaUlpOW1sR29JaUlpSWpJVFN6cDdGbWk1ODlueDZaTnVMbTcwN04vZjA2ZU9NSHhJMGZJejhzakx5K1AvTHc4TnExZXpZWHo1N24zc2NkbzBhWk5xZjM5NWVXWGk3NndXSmcwY1NJNU9UbldZMGFqRVo4YU5YajRxYWZzWHJzMk9wcERCdzdZbkw4MHlITjBkR1RZUXc5Wlg1Y1ZPc2J1M2N0cmYvMnJ6YkVIUm8rbVdldlcxdGRiMXEwajdmeDUyblRvWUQyMlovdjJVdnUwcDFIejV0bzNVRVJFNUNKOUlvcUlpSWlJM01TU3o1MWorOGFOQUdSbVpQREx0OThDNE9Eb2lMT3pzelVJZEhGeDRkRng0MHJzR1hpNTRMQXdBSTRmT1VKT1RvN05zV0tObWplM2UyMXhDRmZhZVh1Njl1MUxaTWVPMXRlYjFxeGh6YkpsVEhqakRldXgxSlFVdnZuWWRxWmxRVUVCeStmUEwzcGhNRmlQVDc2NDcyQkYvZjM5OS9IMDhxclVOU0lpSW45V0NnSkZSRVJFUkc1aTlSczE0dEZ4NC9EeThjSE56UTBuWjJlY25KMHhHbzFzWGIrZTJWT21VTTNIaDRlZmZwcUE0R0RyZFJhTGhma3padENnYVZQcU4ycFVvdCtkbXpmYnRBVXdYQXpja3M2ZTVVaGNISkdkT3BVN3ZyWFIwY3lkTnMzNnVrTzNiZ3k2OTE3cmF3OFBEL3d1S1FMaTRla0pZSFBNYURTVzZIZGRkRFRuTCs1aGVLblhKMDRzZDB5WEttdnBzWWlJU0ZXaklGQkVSRVJFNUNabU5CcUphTkxFNWxoaFlTRy8vZnd6RzFhdUpMeGhRKzUvN0RIY0x3WnN4WTRmT2NLYVpjdkl6ODh2RVFUbTVlYXliZjE2M056ZHljck01SnVQUDhZL01KQTdodzhIWVBYU3BXeFp1NVphUVVHRVhGYVE1SEloZGVyUTQ0NDdBRmkrWUVHSjgvTm56bVQrekprbGpwZTFiRGcxT1ptbDgrWlJyMkZERGgwNFlIUE8wZEd4elBGY3puREpiRUlSRVpHcVRrR2dpSWlJaU1ndEpPbnNXWDc5OWx1T0h6bENWSjgrOUJzODJPNk11czFyMWdEUU1qS3l4TGsxMGRHWUxSYWF0bWpCMXZYckNRc1BaOW04ZWZqVnFrWDdxQ2o2RGh6STdxMWJtZjdERHp6ejk3OWpNcGxLSFU5WTNicUUxYTBMMkE4Q3IyUnA4SWFWS3pFWURBd2RPYkpFcGVCWG5uNjYxTEhZbzZYQklpSWkvNk1nVUVSRVJFVGtGckZ4OVdybXo1aGhyZTU3K1V6QllrbG56N0pqMHlZQ1EwS29VNysremJuMHREUldMVjdNYlpjVTRPZzFZQURINCtPWjgvUFAxUER6bzM2alJ2UWFNSUM1MDZheExqcWFxRDU5cm5qTVY3STB1UGx0dCtFZkZGU2lNakxBUFk4OFVxbjd1MnBwc0lpSWlKV0NRQkVSRVJHUm01akZZdUhvb1VORXo1OVAzUDc5TkdqYWxINkRCMk13R2prU0YwZE9kamFaR1Jsa1pXU1FtWmxKVm1ZbVJ3OGRvckN3a0g1RGhwVG9iK1pQUDVHZmwwZVhYcjFZczJ3WlVMUjhkc1Fqai9EWnUrK1NrWllHRk8zMXQzN0ZDcUxueitlMkRoMUtMRDJ1cUl5TURNNmRQdjIvMStucEFEYkhVbE5TYks0SnJsMmI0RktXSkxkcTErNkt4aUVpSWlJS0FrVkVSRVJFYm1wblQ1M2lpdzgrc0w2T2pZa2hOaWJHcG8zUmFNVFYzUjEzRHcrU3pwekJiRGJUcG1OSElobzN0bWwzOHNRSjl1L2VUYWZ1M2FuaDUyZHp6c1BUay9GdnZJR0RROUd2Q0NhVGlZRWpScENWbVltYmg4Y1ZqMy9WNHNXc1dyeTR4UEVQWG52dGl2b3IzaHV4b3Q2clpKVmhFUkdSUHpNRmdTSWlJaUlpTnpIL3dFQmFSa2JpNE9pSWQ3VnFlSGg1NGVudGpZZW5KeDVlWHJoN2VPRHE1Z2JBM0Y5LzVleXBVd1RYcm0xVHViZFlZRWdJalZ1MG9NK2dRWGJ2VlJ3Q0ZtdllyTmxWajcvLzBLRTJTNHRYTGxyRXd0bXpiUUs2NUxObitkZXJyMWFxMzZFalI1WjVmdWZtelJ5T2phM2NZRVZFUlA3a0ZBU0tpSWlJaU56azduM3NzVExQcDZlbDhldTMzeEszZnovQllXRThPbTRjams1T2R0dU9IRFBHYm5HUlAxcGViaTVtc3hrbloyZE9IRHNHbEF3aXk5SzJjK2N5ejU4OGNVSkJvSWlJeUdVVUJJcUlpSWlJM0tMeTgvUFp1R29WeStiT0pTY25oeGFSa2R3OWNpUk96czZsWG5POVFzQnRHellBa0hseEQ4RHlISXVQNSt1UFBySytkblp4SWJST25lc3lOaEVSRVNtaUlGQkVSRVJFNUJhVGtwVEV0ZzBiMkxocUZSbnA2WGhWcThhUUJ4NmdSV1RrZGJ1bjJXem05TW1UbUV5bUV1ZldMRnZHL0JrenFPN3J5KzV0Mi9DYk00ZWUvZnR6NS9EaEphb1d0MjdmbnJvUkVmalZxa1cvSVVNb0xDakE1T0JBNCtiTnI3Z2dpWWlJaUZTTWdrQVJFUkVSa1p0Y1htNHVKNDRlSmY3Z1FRN3MyVVBpOGVOWUxCYThxMVdqLzlDaGRPaldyZFNsd0ZkcXovYnRMSmc1RTJjWEYwd09EbHhJU1NFOUxZMlF5NnI1YmxtM2publRwMU9uZm4wZUhUZU9lZE9uRTcxZ0FSdlhyS0YrbzBha1g3akFnWmdZVENZVFJxTVJrOG1FeVdRaThmanhvbERSWXFFZ1A1OGRtemRUVUZDQW43OS91Y3QrQVY0WVBmcWFQcStJaUVoVm9DQlFSRVJFUk9RbVpMRlltUDdERHh5TGp5ZmwzRG5NWmpNQUxpNHVORy9UaGxadDI5S2dhZFBydHRUWHAwWU5VcEtTcks4TkJnTUJ3Y0VNZWVBQm0zWkJvYUhVREFqZ29TZWZ4TkhKaWNIMzMwK2o1czNadkhZdFIrTGl5TXJJb0tDZ0FJdkZVcUg3Mml0eVlvK0toWWlJaUZTZWdrQVJFUkVSa1Vvd1d5d1lEWWJyZmgrRHdZQ0hseGNXczVuR0xWb1FVcnMydGV2WEo3Uk9uVCtrMkVkd1dCanZmdkdGTmNBekdBd1k3RHgzWUVnSVR6Ny92TFZ5TVJSVkc3Njg0ckRaYkthd3NKRENnZ0pycUduVHI4R0FBVXJzYjlocndBRHFYcks4dUdHelpyaDdlSlE3YTlDcldyVVN5NUpGUkVTcU9rTkJabnpGL21sT1JFUkVSS1FLZS83Tno5bXk4d0NULy9zUGdtclZ1TkhERVJFUkVhbTA2LzlQaVNJaUlpSWlmd0orTlh3QWlJcy9jWU5ISWlJaUluSmxGQVNLaUlpSWlGU0FuNjgzQUZObUxpVy9vUEFHajBaRVJFU2s4aFFFaW9pSWlJaFVRTkVPZG5EMHhFaysrM2Ftd2tBUkVSRzU1U2dJRkJFUkVSR3BoR2NlSDhiOFpSc1krL3lIckZ5M2c4UlRTWmdyV0JGWFJFUkU1RVpTMVdBUkVSRVJrVW9ZMExzamplcUg4YzUvcHZER2g5L2Y2T0hJZGZid2lINDhOT0wyR3owTUVSR1JhMEpCb0lpSWlJaElKWVhYRHVLckQ1L2p3TUdqeE1RZUpUczc5MFlQU2E2VEZrM0RiL1FRL3IrOWV3K3J1c3ozUHY1WkxEbWZWREJGRGZBQWVHdzhwbUllOEppYTVaYXlYWmxhTTJabVZ6MGQ1bkhhMTY2WlBkT3VwOTIyR2FjeG5UUktHeHNTMDh4VGVjaFVGQXdQb2FBZ2hZSVNvaUlpeDhWaXJmWDhJYXdSV1FnZVNycCs3OWQxZVFtL3czM2ZhLzNueC92K2ZnRUF1R1VJQWdFQUFJQWI0R1l5cVVkVUovV0k2blM3bHdJQUFOQWsxQWdFQUFBQUFBQUFESUFnRUFBQUFBQUFBREFBZ2tBQUFBQUFBQURBQUFnQ0FRQUFBQUFBQUFNZ0NBUUFBQUFBQUFBTWdDQVFBQUFBQUFBQU1BQ0NRQUFBQUFBQUFNQUFDQUlCQUFBQUFBQUFBeUFJQkFBQUFBQUFBQXlBSUJBQUFBQUFBQUF3QUlKQUFBQUFBQUFBd0FBSUFnRUFBQUFBQUFBRElBZ0VBQUFBQUFBQURJQWdFQUFBQUFBQUFEQUFna0FBQUFBQUFBREFBQWdDQVFBQUFBQUFBQU1nQ0FRQUFBQUFBQUFNZ0NBUUFBQUFBQUFBTUFDQ1FBQUFBQUFBQU1BQUNBSUJBQUFBQUFBQUF5QUlCQUFBQUFBQUFBeUFJQkFBQUFBQUFBQXdBSUpBQUFBQUFBQUF3QUFJQWdFQUFBQUFBQUFESUFnRUFBQUFBQUFBRElBZ0VBQUFBQUFBQURBQWdrQUFBQUFBQUFEQUFBZ0NBUUFBQUFBQUFBTWdDQVFBQUFBQUFBQU1nQ0FRQUFBQUFBQUFNQUNDUUFBQUFBQUFBTUFBQ0FJQkFBQUFBQUFBQXlBSUJBQUFBQUFBQUF5QUlCQUFBQUQ0aFhNNEhEcGZVSERMeDgwL2ZWcTUyZGx5T0J5M2ZPeWJWVjVXcG5Obnp1aGlVZEh0WG9va3lWSlpxVE41ZVM3dk9Sd083ZHE2VlJjdlhQaVpWd1VBUUYwdGJ2Y0NBQUFBQUZ3ZnU5MHVON2QvL1ovK2dhUWtKU3hmcmxuejVxbjdYWGZkc25uK3VXeVpDdkx6OWNhaVJUSzNhUHlmRHFrcEtmcGsyVEw5N28wMzFDb282SmF0NDJxVmxaVmE5TlpiT2w5UW9BSFIwWHBvNXN3bXY1dDkvUGhOengvWXFwV0MyclNwYzIzLzNyMzY0dE5QTldQdVhQWHMwNmZPdll3alI3Ung5V3I1K2Z1cjMrREJOejAvQUFBM2lpQVFBQUFBYUliTzVPVXA2OWd4VlpTWHE2eTBWS1dYTHVsU2NiR0tpNHBrcmFyU2F3c1d5R1F5cWFTNFdKdldySkc3aDRmTzV1ZnIzSmt6OWNicUdCNnV6cEdSc2xWWGE5dkdqZGVjTnpvbVJ2NEJBWklrNXo1QWsrbW1Qa3Q4WEp3Tzdkdlg0UDIzL3Y3M0pvOWx0OXUxOHYzM2RiNmdRQjNEdzdWLzcxNUY5dWloWHcwYzJLVDMvNzVnUVpQbmFzandzV00xNmNFSG5iODdIQTd0L2VZYkJiZHQ2ektJM2IxdG0xcTR1OHZIejA5Wng0NjVIRE9pZS9lYlhoY0FBSTBoQ0FRQUFBQ2FvYUxDUW0xSVNKQzVSUXU1dWJuSldsV2xMdDI2S2J4TEYva0hCcXF5b2tJZUhoNWF1WFNweWtwS0pFbWIxcXh4T2Rid3NXTXZCNEUybTc3ZXRPbWE4L2J1MSs5ZlFhRGRMa2wxZGgvZWpIdEdqNjd6ZTJaNnVzdmdzaUYydTEzeGNYRTZucDZ1OFE4OG9PSGp4bW54Ly95UFB2M29JM2w2ZTZ0YnIxNU5HcWZmNE1FYU1tTEVkYTI5MXFLMzNxcDM3Y2lCQXpwZlVLQi9mL0xKZXQvVmlhd3MvWkNaS1VuNjhOMTNHeHozZXNKUUFBQnVGRUVnQUFBQTBBeEY5dXlwLzFxNFVGNWVYdnBxM1RwOXZXbVRubnJoQmVkOXU5MnVUNVl1MVltc0xFMTc0Z24xZDNIa2RGMTh2UGJ1Mk9FTXlEdzhQYTl2OTUzRElaUEpKTk0xZGdTZXpzbHgxc1k3ZGVLRXBNdkJtSStmbnlScFFIUzA4OW5KMDZiVmViY3NMcTdKUVdCMWRiVStqWXZUNFFNSE5Hek1HSTJhT0ZHU05PdlpaL1hlVzI5cHhYdnY2YUdaTTlWMzBLQkd4d29JREZSbzU4NU5tcmN4ZHJ0ZDJ6WnNVUHM3NzFTZnUrK1dkUGxJOVIwaElSbzFjYUkySkNSSXVoekdSc2ZFMUhuMytOR2pXdk9QZnlpc1M1ZGJzaFlBQUJwREVBZ0FBQUEwUTJheldXYXoyZVc5S290Rm55eGJwbU9IRDJ0U2JLd0s4dkowSWl0TG5TSWluTTlzMjdCQmUzZnMwRDJqUjZ0THQyNU5udmZRdm4yS2o0dXJjMjMrbkRrdW4zMzliMzlUYWtxS2RtM2RXdWY2eHM4K2MvNThaUkI0bzBvdlhkTEhTNWJvNUE4L2FOVEVpUnIvd0FQT2UvNEJBWnJ6MGt0Ni81MTNGQjhYcDlNNU9ab3dkYXBhTkZMVE1QMjc3M1JuZUxnQ1dyYVVKRm10VnYxanlSTEZUSnlvOEt1Q3VhTENRdTM1K211TkdEZXUzamdwaVlrcXlNL1gzTi8rVmlhVFNWbkhqdW03bEJRTkd6TkcrM2J2MXVtY0hIVUlEZFcrM2JzMVpPUkl0UTRPbGlRVkZ4VnB5eGRmeU52SFJ3OC84Y1ROZmtVQUFEUUpYWU1CQUFDQVpxaThyRXhGaFlVcUtpeFVaVVdGSkRsLy8vSFVLWjNOejFmczlPa2FNbktrQ3ZMejlmNDc3MmozdG0yeVZsVnA5WW9WMnJwK3ZYcjM2MWVubGwxVDNOR3VuZTRaUFZyM2pCNHRUeTh2bWMxbTUrKzFmL3o4L1NWZERpc254c2JxemNXTDllYml4YzVHR1AvMzlkZWQxMjVXMXJGald2amYvNjJjQ2ZBVFBBQUFFUTFKUkVGVTdHeE5uamF0VGdoWXEyWHIxbnBtL255RmRlNnN4TzNiOWRmWFg3OW1VeENMeGFLMUsxZHEvYXBWem12cGh3NHBJeTFORHJ0ZHlUdDNxc3BpY2Q1TFNVelUzaDA3NnRWS0xDc3AwWmVmZjY0K0F3Y3F2R3RYMmUxMmJWeTlXcjQxVFVFMnJsNnR5SjQ5OWZUTEw4cy9JRUFyRmk5V1pXV2xTa3RLOU1IQ2hhb29MOWRqVHoxVnIvRUlBQUEvRlhZRUFnQUFBTTNRcHM4K1U4cWVQWFd1L2IvLytBL256MWQyOHAwMWI1N1dmL3FwTmlRa2FQdkdqYW9vTDFkMFRJd21UNXQyM2ZYOU9vU0ZxVU5ZbUNRcGRmOSttYzNtZWtkNnY4L0lVRmxwcVhOc2s4a2toOE9oNCtucGtpN1hGTHpadW9JVjVlWGF2SGF0dnQyOVd6Nit2bnJ5dWVjVTJhTkhnOC83K2Z0cnpzc3ZhL09hTlVyY3ZsMS9YN0JBM1hyMTBxaEpreFIyMVRGZ1QwOVBUWWlOMWFvUFA5VEE5SFJGOXV5cGxEMTcxSzU5ZXdXMmFxVmxmL21MTGhRV2F1TFVxYkxaYkVyWnU3ZE83Y1JhZWFkT3FieXNURWNPSHRUaHVYTmxyNm1wK05ETW1hb29LNU9mdjcrbXpab2xEMDlQelpnN1Y0dmZmbHRMMzNsSEZlWGx1blR4b2g2Zk00Y21JUUNBbnhWQklBQUFBTkFNRFJreFFsRTF0ZjNXcjFxbDRxSWlUYi9paUs3NWlxT3ZGODZkVTJWbHBmUDY5RGx6MUx0ZnYzcGovdW0zdjFYcHBVdU56bDFiUjlCYVZTVlBUODk2OTIzVjFYWG1sNlRzekV5VjFqUXRLYmwwU1Y3ZTN2TDI4V2wwTGxmMjdkNnRyejcvWEdXbHBRcnYybFY5Nzc1Ykh5eGMyT1QzZi8zODgxcS9hcFV5MHRLVWtaYW1jZmZmcjlHVEp0VjVwdCtnUWZwMjF5NnRpNC9YbzdObjYvdU1ERTE1NUJHMURnN1c4TEZqdFhQTEZnMk1qbFpPZHJZdVhieFlyNzZmSkhXSml0S3NlZlBrSHhBZ204Mm05OTk1UngzRHd0Ui95QkNaVENhOTlJYy9xSVc3dXlUcGpwQVEzVFZnZ1BidDJpVkpHalptak1zT3d3QUEvSlFJQWdFQUFJQm1xSFpuM3NVTEYxUmNWQ1JKZGNJOVczVzFNdFBUOVcxaW9qS09ISkhENFZEYmtCQTkrZHh6YXRtNnRjc3hoOGJFeUZJVEdHWm5aU2szTzFzRGh3NlZiMDFqanlzNUhBNVpLaXZsSHhoWTc1N05acE43VGNCVjY5czllMlJ1MFVLMjZtcDlzblNwdkgxODlKdm5uNWR2elRIaTYrSGg0U0ZiZGJXbVBQS0lCbzhZb2ZObnp6cWJnelJGMTI3ZDlNSnJyMm5mcmwzYW41U2tvVmQxSzVZdTcyS2MvUEREK3R1YmJ5cnUzWGZsNitlbkFVT0hTcEppSmt6US9xUWtyWXVQVi9IRmkrb1VFZUd5b1lmWmJIYUdlUW5MbDhzaGFlcmpqenVicTlTR2dIazVPVm9YSDYrYzdHeTF2L05PVlZaVWFQZTJiY28rZmx3ajc3MVh2ZnIydldXZG1RRUF1QmFDUUFBQUFLQVpPN1J2bi9QbkxWOThvYWhldlJRVUhLei8vZjN2VlZGZUx2L0FRSTJkUEZucDMzMm5ndng4V2EzV0JzZTZNa3o3Nnh0dnFIVndzR0t2Q0s2dVZGWlNJb2ZENFRJa3ZIcEhZRkZob1k0Y09LQ29YcjEwTkRWVkU2Wk8xWnFQUDlhU0JRdjAxSXN2U3RJMU93OWZyZStnUWVyV3U3ZHpSMkdidG0xZDFnWnN6SkNSSXpWazVNZ0c3M2NNQzFQZlFZTjBNRGxaWSs2N3p4bHVlbmg2YXZ3RER5aGgrWEpKMHErZmUrNmE4NXpJeXRLQnBDU051ZTgrdFEwSmNWN1B5ODNWanMyYmxYYm9rTnpjM0JRellZTEdUcDRzcTlXcVRhdFg2OXZFUksxOC8zMzVCUVNvejhDQkdqeDh1TnEwYTNmZG54TUFnS1lpQ0FRQUFBQ2FLWWZEb1gyN2Q4dk56VTEydTEySDl1M1ROMTkrcWZzZmZsajNUcG1pVnNIQml1amVYVWs3ZHlvdk4xZVM5TCt2dmVaeXJIbno1eXUwcGxaZS91blR5c3ZKMGFUWVdHZDlQNHZGSWk4dkwrZnpoZWZPU1pLenkrMlZxcS9hRWJoajgyWjVlSHFxeDY5K3BhT3BxUXJ0MUVrejU4M1R4dFdyWlRhYlZXMjExanRLM0pnYlBWWjh2V3AzNHAwcktLaHp2Yy9BZ2ZyOG4vK1V5V1JTNTZpb0J0K3ZzbGlVc0dLRlFqcDJWTXlFQ2M3cnF6NzZTQWVTa2lSSlVUMTdhdEpERHpsRFFyUFpyS25UcDJ2d2lCSGE4c1VYT25iNHNCSzNiM2MyV3dFQTRLZENFQWdBQUFBMFU0Y1BIRkJSWWFHaWV2VlNabHFhNXMyZnI3aDMzOVhhVHo3UjB5Ky9yRTRSRWZvaE0xTWJFeExVdFZzM1JmWHNXVytNMVAzN2RUb25wMDZ3bHJ4cmx6dzhQVFh3bm50a3M5bjBsei85U1IxQ1EvWHZUejdwZk9aMFRvNGtLYVJEaDNwalZsa3M4dkgxbFNUOWVPcVVVdmJzMGJBeFkrVGg0ZUY4cG5Oa3BKNTk1UldaVENaVlZsVEk4NHFRc1NubVgxRVA4V2FFZE95by8vUHFxeTd2L1hqcWxBNGtKYWwxY0xCU1UxSVVIUk9qOEpvandJbGZmeTFyVlpVa2FmZldyWFZDdmxwMnUxMmZMRnVtd3JObk5XTDhlTzNjc2tVWEN3dDE0Zng1alo0MFNSWGw1ZW9TRmFYd3JsMWxyYXB5ZnFkWEduUGZmZW8zYUpBdUZSZXJRMmpvTGZuTUFBQTBoQ0FRQUFBQWFJYnNkcnUyYjlpZ084UEQxU0UwVkpscGFmSUxDTkNjbDE3U2tZTUgxU2tpUXFkemN2VHhraVZxM2FhTkhwODd0ODZPUGtrNmQrYU12cW81VGx4NzVMU2l2RndIazVNMUlEcmFHUTUyQ0ExVmFrcUt4dDEvdjNNSFlQYng0NUtrc0s1ZDY0enBjRGhVYmJYS282YUp5TzV0MitUdTRhRVI0OGJwKzR5TU9zL1dIZ2N1dW5CQkFTNXFEVjZ0Mm1wMTF0VnJxQ2JnbWJ3OEhVMU5WWERidHJxcmYvOUd4N3pXdkJ0V3I1Wi9ZS0NlbVQ5ZmYvN2pIN1ZoMVNyTis5M3ZWRnBTb3E4M2JWTHZmdjFVWFYydHJ6ZHYxb0RvYUpmMUVtcy84ODZ2dnBLM2o0OWFCUVdwYmZ2MjZoUVJvVTRSRVUwS05QMENBdlRxMjI4Mytod0FBRGVMSUJBQUFBQm9ocEoyN2xSQmZyNGVmL3BwNTdGZlNmTDA4dEtBNkdpZHlNclNSNHNXeWQzRFE0L05ucTNUSjArcWE3ZHV6dWNxS3l1MVlzbVN5MDB4cGsxelhrL2N2bDNWVnF1R2p4M3J2RFpzOUdqbnNlT3AwNmVyeW1KUlpucTYvUHo5RmRxcFU1MTFWVmtzY2pnY3p0MS9VVDE3cW1OWVdJTk5RU3lWbFNvOGUxYTkrdlp0OUROL3ZHU0pXZ1VIYThvamo3aXNDVmhaVWFHL3Z2R0d2THk5Tld2ZVBMVnAyOVo1NytLRkN3MDJTWEhsUUZLU2ZzakkwTFJacytRZkVLRFJreWJwaS9oNHBlN2ZyN1NEQjJXMzJUVHB3UWRscmFyU24vLzRSMzIxYnAwZW5ER2p6aGh1Ym02YThmVFQ4dkh6VTFDYk5nMGVaKzUrMTEwTjFpcjg3T09QWmJQWm1yeHVBQUJ1QmtFZ0FBQUEwQXlsSHpxa2p1SGg2dG1uVDUwZ1VKSytTMG5ScWc4L2xLKy92NTU2OFVVZFRFN1dOMTkrcVVkKy9XdmROV0NBS2lzcTlNSENoVHFibjYrSFpzNTBCbVo1dWJuYXVXV0wrZzhab2xaQlFaSXVCNFllWGw1cUhSeXNBOG5KR2o5bGlnN3YzeTlyVlpYdUhqcTBYcE9QS290Rmt1UlpzeU93ZDc5K2NqT2JHL3djMzJka3lPRndOT25ZYTJsSmlTckt5MTNlcXoyR1czVCt2SjU0OXRrNkllQ3h3NGUxWXZGaVRZeU4xYkF4WXhxZHA2eTBWQnNTRXRRNU10SlpsMi93c0dFNm01K3Y0Z3NYZE9UZ3djczFHR3Urby81RGhtai8zcjBhT21wVXZiRWlYUnpIdmxyTDFxMWRIdHVXTG5kSXJxaW9hSFFNQUFCdUJZSkFBQUFBb0JucUh4MnRkaUVoTHJ2dHRybmpEdDBSRXFLWnp6eWpWa0ZCR2pOcGt2SnljL1hQRHo3UXBlSmlKZS9hcFhObnptaFNiS3dHUkVjNzMwdFl2bHpXcWlyOWtKbXBOMTk1UldVbEpmVzZETy9ldGsySGtwUGw1dWFtb2FOSDE1dTdzckpTa3B3MS94cHJBbExiTUNPaWUvZEdQM05KY2JIQ2FtcjBYVzN0eXBYS1RFdFQ3UFRwOWNLM3J0MjZLYnhyVjIxSVNOQ2w0bUpObkRyMW1sMktpeTllVkt1Z0lEMDRZNGJ6T1hPTEZ2cTNSeC9WUjRzV3FVTlltRWFNSCs5OGZ1emt5YW9vTDY5VEE5R1Y4d1VGT3ZIOTl6cjUvZmZ5OWZQVHhOallSajh6QUFBL0o0SkFBQUFBb0JucWY0ME9zaDNDd3ZUOGYvNW5uUkRyNFNlZTBJSS8vRUhyVjYyU3U0ZUhIdjNOYi9TcmdRUHJ2RGQwMUNoOW01aW93Sll0RmRDeXBRSmJ0cFIvWUtEOEF3UGw0K09qeld2WEtqVWxSUmVMaWpSNHhBZ0Z0V2xUYis3YzdHeEpjbGt2NzJwNXViazZtcHFxb0R2dVVJZXdzQWFmczlsc3NscXRLcmwweWJrTHozbXZ1bHJyNHVQMWJXS2l4ajN3Z080ZU5zeDV6MjYzeTFKWktZdkZvb214c2ZySGtpWGF0V1dMS3NyS0ZQdjQ0dzJHZ2UwN2R0U0VxVk5kM3BzeGQ2N0tTa3VkM1lRbEtiQlZLejMrOU5QMW5pMHFMTlNCcENTZE9uRkN1U2RPcUx5c1ROTGxyc0FqNzcyMzRTOEdBSURiaENBUUFBQUErQVZ5TnVJb0xGVEtuajFLM3JsVFphV2xpdWplWGYvMjJHTXVRN3lCUTRkcTROQ2hEWTdaZjhnUXhjZkZxV1dyVnJwM3loUkowdWExYTNYbTlHbDVlWHZMYXJVcU15MU5rdFN0ZCs5cnJxL0tZdEdxRHorVXcrSFFQYU5HdVF6bGFzUEVGZSs5SjR2RklydmRyanV2cUVsNDhjSUZ2Zi9uUDZ2dzdGbTV1Ym5weUlFRDJyOW5qNm9zRmxrcUsrdnRacXlWc21lUGJEYWJwczJhZGMyZGdhNjR1Ym5KUHlCQTB1WG1KWmJLU25sNmU4dHNOaXZyMkRGSi85b0ZXVkZlcnEzcjE2dEZpeFlLN2R4WlhhS2kxS2xyVjRWMjZTTDNtcVlua3ZSamJxNisrZkpMbC9PVmw1ZGY5eG9CQUxoUkJJRUFBQURBTDh5UHAwN3ArTkdqT3BxYXF0enNiRGtjRG5XT2pOU29pUk9iZEFUWEZZZkRvY1R0MjlYQzNWMlB6cDd0Ykh6aDVlV2x6UFIwT1J3T1NaS1ByNi9HM245L28vT3NYN1ZLWjM3OFVXMURRalRvaWwxOFY0b2VPVktaYVduS1NFdVRtNXViN3VyZlh6Mzc5SEhlYjltNnRmejgvT1N3MjlXMmZYdjUrUHJLeDlkWDNyNis4dkh4a1krZm43eTl2ZVh0NjN2NWJ4OGZ1WHQ0YVBsNzcrbGdjcklpZS9SUTMwR0RidWo3a0tTTFJVVjYrOVZYNjF3em1VeUs3TkZEa2hUU3NhT2VldkZGaFhYdTdPeDI3RXBPZHJaeWFuWlN1dUpYRXp3Q0FQQlRJd2dFQUFBQWZtRXkwdEwwMWVlZnEwMjdkaG94ZnJ3R0RCbWlOdTNhM2RTWUpwTkpNNTU1UnZtblQ5ZXAweGN6WVlKaUpreTQzTm5XNFdpMEptQ3Q2SmdZcGFlbTZ0SFpzeHQ4cDFWUWtGNzgvZSt2T2M3c0YxNlFleU8xK2E0MlkrNWNIVXhPZGhrQ0RobytYS0dkT3pkcG5LQTJiVFJoNmxUWmJEWTU3SGFaeldaMWlZcHl2bTh5bWRRbEt1cWFZNFIyNnFUZS9mdlg2ZEo4cFUrV0xwV2xwdTRpQUFBL05WTjFXYmJqZGk4Q0FBQUFhTzZXZi9xbFB2cDBzN1ovOWhlNS9jeEhPYXV0VmxtdFZ1Y3VQYXZWcWxJWDlmU2FtL0t5TXZuNCt0N3VaUUFBZ0JwdWpUOENBQUFBd052YlU1S1VYM0RoWjUrN2hidTdNd1NVSkhkMzkyWWZBa29pQkFRQW9Ka2hDQVFBQUFDYW9HZms1U1lXV2RtbmJ2TktBQUFBYmd4QklBQUFBTkFFM2FQQzFDVzhnMVordGxYV2F0dnRYZzRBQU1CMUl3Z0VBQUFBbXNETlpOSXJ6ejJtazZkKzFLSzR6d2dEQVFEQUx3N05RZ0FBQUlEcnNHSHJYaTFjbXFDd2ppR2FIanRXRVozdlZFaTdvSis5Z1FnQUFNRDFJZ2dFQUFBQXJ0TVBKL1AwNWw5WDZvZVRlYmQ3S1lCMnJGbDR1NWNBQVBpRklBZ0VBQUFBYm9EZDRWREc4Wk5LeXp5cGlnckw3VjRPREd6bXcvZmU3aVVBQUg0aENBSUJBQUFBQUFBQUE2QlpDQUFBQUFBQUFHQUFCSUVBQUFBQUFBQ0FBUkFFQWdBQUFBQUFBQVpBRUFnQUFBQUFBQUFZQUVFZ0FBQUFBQUFBWUFBRWdRQUFBQUFBQUlBQkVBUUNBQUFBQUFBQUJrQVFDQUFBQUFBQUFCZ0FRU0FBQUFBQUFBQmdBQVNCQUFBQUFBQUFnQUVRQkFJQUFBQUFBQUFHUUJBSUFBQUFBQUFBR0FCQklBQUFBQUFBQUdBQUJJRUFBQUFBQUFDQUFSQUVBZ0FBQUFBQUFBWkFFQWdBQUFBQUFBQVlBRUVnQUFBQUFBQUFZQUFFZ1FBQUFBQUFBSUFCRUFRQ0FBQUFBQUFBQmtBUUNBQUFBQUFBQUJnQVFTQUFBQUFBQUFCZ0FBU0JBQUFBQUFBQWdBRVFCQUlBQUFBQUFBQUdRQkFJQUFBQUFBQUFHQUJCSUFBQUFBQUFBR0FBQklFQUFBQUFBQUNBQVJBRUFnQUFBQUFBQUFaQUVBZ0FBQUFBQUFBWUFFRWdBQUFBQUFBQVlBQUVnUUFBQUFBQUFJQUJFQVFDQUFBQUFBQUFCa0FRQ0FBQUFBQUFBQmdBUVNBQUFBQUFBQUJnQUFTQkFBQUFBQUFBZ0FFUUJBSUFBQUFBQUFBR1FCQUlBQUFBQUFBQUdBQkJJQUFBQUFBQUFHQUFCSUVBQUFBQUFBQ0FBUkFFQWdBQUFBQUFBQVpBRUFnQUFBQUFBQUFZQUVFZ0FBQUFBQUFBWUFBRWdRQUFBQUFBQUlBQkVBUUNBQUFBQUFBQUJrQVFDQUFBQUFBQUFCakEvd2R1M0VpK2R5M0RCZ0FBQUFCSlJVNUVya0pnZ2c9PSIsCiAgICJUeXBlIiA6ICJtaW5kIgp9Cg=="/>
    </extobj>
    <extobj name="C9F754DE-2CAD-44b6-B708-469DEB6407EB-5">
      <extobjdata type="C9F754DE-2CAD-44b6-B708-469DEB6407EB" data="ewogICAiRmlsZUlkIiA6ICI0NTEyNzI2NTA5NiIsCiAgICJHcm91cElkIiA6ICIyNjk1MTA4ODciLAogICAiSW1hZ2UiIDogImlWQk9SdzBLR2dvQUFBQU5TVWhFVWdBQUJtOEFBQUxJQ0FZQUFBQ1o5bVJjQUFBQUNYQklXWE1BQUFzVEFBQUxFd0VBbXB3WUFBQWdBRWxFUVZSNG5PemRkMWlUOTlvSDhDOEJaRzhRVUZRVVFSSEZpYmdYN2xXM2RsbHRxOWEycDYzdDZUam50S2UyOVcxUFQzZXR0Y05kOTBSQlhPQkFFQkFVUVJFRVJmWVNaTThFOHY0QmVkNkVKQ1JCc05qMys3a3VyMHVlbFNmSk0vTGM5KzkzLy9Ra2xhbFNFQkVSRVJFUkVSRVJFUkVSVVljZytyTjNnSWlJaUlpSWlJaUlpSWlJaVA0UGt6ZEVSRVJFUkVSRVJFUkVSRVFkQ0pNM1JFUkVSRVJFUkVSRVJFUkVIUWlUTjBSRVJFUkVSRVJFUkVSRVJCMElremRFUkVSRVJFUkVSRVJFUkVRZENKTTNSRVJFUkVSRVJFUkVSRVJFSFFpVE4wUkVSRVJFUkVSRVJFUkVSQjBJa3pkRVJFUkVSRVJFUkVSRVJFUWRDSk0zUkVSRVJFUkVSRVJFUkVSRUhRaVROMFJFUkVSRVJFUkVSRVJFUkIwSWt6ZEVSRVJFUkVSRVJFUkVSRVFkQ0pNM1JFUkVSRVJFUkVSRVJFUkVIUWlUTjBSRVJFUkVSRVJFUkVSRVJCMElremRFUkVSRVJFUkVSRVJFUkVRZENKTTNSRVJFUkVSRVJFUkVSRVJFSFFpVE4wUkVSRVJFUkVSRVJFUkVSQjBJa3pkRVJFUkVSRVJFUkVSRVJFUWRDSk0zUkVSRVJFUkVSRVJFUkVSRUhRaVROMFJFUkVSRVJFUkVSRVJFUkIwSWt6ZEVSRVJFUkVSRVJFUkVSRVFkQ0pNM1JFUkVSRVJFUkVSRVJFUkVIUWlUTjBSRVJFUkVSRVJFUkVSRVJCMElremRFUkVSRVJFUkVSRVJFUkVRZENKTTNSRVJFUkVSRVJFUkVSRVJFSFFpVE4wUkVSRVJFUkVSRVJFUkVSQjBJa3pkRVJFUkVSRVJFUkVSRVJFUWRDSk0zUkVSRVJFUkVSRVJFUkVSRUhRaVROMFJFUkVSRVJFUkVSRVJFUkIwSWt6ZEVSRVJFUkVSRVJFUkVSRVFkQ0pNM1JFUkVSRVJFUkVSRVJFUkVIUWlUTjBSRVJFUkVSRVJFUkVSRVJCMElremRFUkVSRVJFUkVSRVJFUkVRZENKTTNSRVJFUkVSRVJFUkVSRVJFSFFpVE4wUkVSRVJFUkVSRVJFUkVSQjBJa3pkRVJFUkVSRVJFUkVSRVJFUWRDSk0zUkVSRVJFUkVSRVJFUkVSRUhRaVROMFJFUkVSRVJFUkVSRVJFUkIwSWt6ZEVSRVJFUkVSRVJFUkVSRVFkQ0pNM1JFUkVSRVJFUkVSRVJFUkVIUWlUTjBSRVJFUkVSRVJFUkVSRVJCMElremRFUkVSRVJFUkVSRVJFUkVRZENKTTNSRVJFUkVSRVJFUkVSRVJFSFFpVE4wUkVSRVJFUkVSRVJFUkVSQjBJa3pkRVJFUkVSRVJFUkVSRVJFUWRDSk0zUkVSRVJFUkVSRVJFUkVSRUhRaVROMFJFUkVSRVJFUkVSRVJFUkIwSWt6ZEVSRVJFUkVSRVJFUkVSRVFkQ0pNM1JFUkVSRVJFUkVSRVJFUkVIUWlUTjBSRVJFUkVSRVJFUkVSRVJCMElremRFUkVSRVJFUkVSRVJFUkVRZENKTTNSRVJFUkVSRVJFUkVSRVJFSFFpVE4wUkVSRVJFUkVSRVJFUkVSQjBJa3pkRVJFUkVSRVJFUkVSRVJFUWRDSk0zUkVSRVJFUkVSRVJFUkVSRUhRaVROMFJFUkVSRVJFUkVSRVJFUkIwSWt6ZEVSRVJFUkVSRVJFUkVSRVFkQ0pNM1JFUkVSRHFvcWE3R3ZhUWtuZGVUU3FYdHNEZnRvN2FtQm5uWjJTcm5TYVZTaEo0N2g1S0hEeC96WG1tV201V0Z1SmdZMU5UVS9ObTdvcldNKy9kUlhGVDBaKzhHQU9ETThlTklTVXpVdUZ4RmVUa0NEaDVFMnQyN2pYK1hsYlhxOWVLaW81RjA2MWFyMXBYSno4bEI4dTNiYXVmZlQwbEJRVzd1STcyR3ZKcnE2bGF2KzdDd3NNMi82eWZobUMvTXowZGlmTHpTOUx5Y0hNUkZSLzhKZS9SLzJ2dGFkeTRnQUxkaVkzV2VwNjNMd2NFNGRmVG9JMjJqdWVxcUt0eFBTV25WdW1VbEpXMjZMNC9UN2JnNFJJYUdRaUlXdDh2MnBWSXBDdlB6MjN5N3VWbFp5RWhOMWZvM1JuRlJFVEpTVTdWYUxpczkvVkYzcjAwOGllZFJXMHU3ZDY5TnQ5Y1c5Nk84bkJ3YzNyVUxSUThlcUYxR0twVmk3KysvcTd3SHFDTVdpeUdSU05UT3I2eW8wR2svVmNuSnpNU2RXN2NnYnFmelhWZWxKU1ZhZlIvNXViazR1R05IaTU5NVc4bk95QkIrNThsMHhQMVVwYjJmdWJMUzBoN0xjMTFoZmo0ZUZoYnF2TjZUZkM4bTFReis3QjBnSWlJaWFnOFNpUVQzVTFLUW5KQ0FXWXNXdGRsMnQyM2NpT3owZEx5OWZqM3NIQnkwV3VmT3JWc0lPbm9VTDcvMUZpd3NMZHRzWDFLVGt4OTVHMVkyTmtydkkrYktGWnc0Y0FETDE2NkYxNkJCQ3ZPU2J0N0V5Y09IWVc1aGdTRWpSanp5NjdlbGlFdVhFQlVhaXJjLy9oakdYYnEwMlhZVGJ0elFPb2cxN2FtbnRONXUydDI3MlB6VlYramVzeWZXdnZjZVJDTGQybFVkMkw0ZDZmZnU0YTJQUGtJbkl5TUFRRmhJaU5icm0xdGFZcENQai9EMythQWdBSUM3cDJlTDYxVlhWU0VzSkFRT2pvN0lURXREY0VBQTVqM3pEQWI3K3VxMC8zdTNiSUdEb3lQNjl1K3YwM3J5VGg0K2pOVGtaS3hhdHc0OTNOd1U1dFhXMUdEZmxpMW9hR2pBKy8velB6RHMxRWxwL1llRmhUZ1hFSUNubGkyRHNZbEppNjkxZU5jdVpLV240ODBQUDRTZW5wN08rM3A4M3o0azNicUZkOWF2UjJkblo1M1hWNlc5anZtMkZIdjFLb0lEQS9IbHI3OHFUTDk1N1JxQ0F3TXhVTzRZVk9kSnZkWUZCd1ppc0s4ditnOGVyTk04YlVXRmh1SkJmajVtTEZqUTZtM0lrMHFsK09XcnIxQlVXSWgxLy82MzF2YzRvREZSdXZXSEh6QnIwU0tNbkRDaFRmWUhBRUthcmt1NjZ0YWpCenk4dkxSZVBqZ3dFQlZsWmZBZE83WlZyOWRjUTBPRHdqWDlXa1FFRHUzY2lSV3Z2UVpQYis4MmVRMEEyTGRsQy9KemMvSDVwazNRTjlBYzNybDA5aXdpTGw1VU9oK2JPeGNRZ0dzUkVScVhleHlldFBPb3RhUlNLWFp0M2d3ckd4dk1lL3BwWVhyRXhZdnczN2NQUzFhc3dOQ1JJNVhXYTJob3dFZC8reHNjbkp6dzFrY2ZhZlZhYlhFL3VwZVVoT2p3Y0V5ZU13ZDd0MnlCYzlldW1EaGpodEo3aW91SmdVdVBIbG9mOXpIaDRUanQ3NDkvZlBHRjBuMzVUa0lDZHYzOE01YS8raXI2NkhCK04zZmgxQ25jaW8zRlA3NzRBb2JXMXEzZVRsdW9yNi9IejE5K0NSczdPNng1NXgyRjN4ZlZWVlV3N05RSkJrM25kbGxKQ2E1RlJHREV1SEhDOVZraWtVQmNWd2NUVTlNMjNhOTlXN2JnUVg2K2NBMzRzL1pUTEJhanRyb2FOVFUxcUsydVJubDVPY3BMU3h2L2xaV2h2TFFVdzhlT2hVZS9mZ0RhNzVsTEppOG5CejkvOVJWR2poK1BPVXVXYU5Yb0NRQnNiRzFoNytpbzAydDkrK21uc0xLMnh2di84ejlhcjVOOCt6WjJidHFFZWM4OEE1L1JvM1Y2UFZVa1luR0xDVHNISnljOHlNdlRhbHRXTmpiQzh3cnBoc2tiSWlJaStzc29LaWpBbllRRTNFbElRR3B5TXVwcWF3R2dUWk0zazJmUHh0WWZmc0FaZjM4OHMycVZWdXVZbXB2alFYNCtkdi82SzlhODg0NUNRT2Y5Tld1MDJzYlFrU094Wk1VS2hXbS9mdk9OMXZ1dHpyZ3BVeFErSDZsVWlpc1hMOExlMFZIbGcvYmw0R0FZR0JyQzFOeGM3UU9McHVCL2U2aXZyOGZOYTlmZzFMVXJISFVNWXNkY3VZSkRPM2VxbmU4emVqU2l3OE8xMnBZdXlSdlgzcjNoTldnUUVtN2N3SVhUcCtFM2M2Ylc2K2JuNWlJMktncFNxUlNIZCswU2pzV0Fnd2UxM2tiWEhqMFVramZhRWg3WTlmUXdjdng0NUdWblkvKzJiU2dyTGNYNHFWTjEzcDYySkdJeEdob2FGS2JOZi9aWmJQcnlTMFNIaDhQWnhVVmgzc2tqUjFCYVVvSm5WcTJDVkNvVnJnY0FoSWZIdk94c3hFWkZvYlM0R0MrOStTYjA5ZlZSWDErUGh5cGFpem80T2lJNlBCeFhMbHdRZ2dReTVwYVdMUVlraWg0OHdKMkVCRGc0T2JWWjR1WlJqdm4ybEpXZWpxejBkSXdZTjY1VjY4ZEdSV0hBa0NFd01EUVVwdkZhMTdMcXFpcU55eGlibUdoTU91cnA2V0h5bkRuWS9ldXZPTFpuRDE1KzZ5MnQ5OEc1V3pmWWRlNk00L3YzdzhEUUVENmpSeU14UGg0N05tM1NlaHMrbzBkajBmTGxDdFBPSGordTlmcnlSazZZb0hYeUppODdHOWtaR1pnNFk0Wk9pZG04N0d5a0pDYWl1cW9LbFJVVnFDZ3JRMWxwS1VxTGl5R3VxOE8vdi9rR2VucDZLQzh0UmREUm96RHMxQWtGdWJrcUExMHVycTdvNWVHQmVva0V3U2RQdHZpNm95Wk9GSUtTUXR2dlZpU1U1Y211YlV0V3JGQzZsdjUvb2UxNVZGUlFnSWhMbDlyMHRlY3NXUUtwVklyYmNYRndhQmJnSFRSOE9NNEZCQ0RveUJIMEd6aFE1YjFHSXBGbzNXdXNyZTVINmFtcDZPenNER3NiRzlUVjFpSTRNQkQ5aHd4UjJuOVZ6cDQ0Z2N6Nzk3Rmt4UXBZV0ZrcHpJdS9kZzMyam80cUcxVDA4dkNBaFpVVmp1L2JoN2ZYcnhlU0JTMjVHaGFtOExkVUtrVkNYQnpzSFIwMTl2NGRQbWFNeHUwL0tuMTlmWXlmT2hYSDkrOUhWR2dvUm93Zkw4eGJ2MjRkNWl4WmdqRitmbXJYajd4MENRRUhEeW9rV3JWOXRnQUFWemMzckgzdlBWUlhWVUVrRXNISTJQaXg3T2Z0dURpa3ErbFJObVBCQW16NjhrdGtwYVVwL2U1clRpUVN3YWxyVitGM1dYczljd0dBdUs0Tys3ZHVoWkdSRVNaTW13WUEyUEw5OTFwdGM0eWZIK1lzV2FMVnNvSlc5TzdwNXVvS1d3Y0hIUG5qRDNUcTFBa0RmWHhRVkZDQS8ycVoyQVVBMzNIanNPRFpad0UwSnFzMmZ2NjUybVcvMkx3WlgzLzhzVmJiZmZHTk54NHA2ZnIvR1pNM1JFUkU5SmNoLzhOVTNjT0hKdnUzYlVOc1ZKVEc1ZUppWWhBWEU5UGlNcklIbEc2dXJwZ3hmejRDRHgxQzBKRWptTDE0c2NKeXppNHVMYlpJUE45Q3krTWhJMFpncE53RGxDNDJmZm1sMHJTYjE2NmhNRDhmeTE1OFVha255UDJVRk55N2N3Y0FzSDNqUnJYYmJlK1d1aTA5ZkZWVlZ1cjgwRHIvMldjeFkvNThBTUROMkZoa3BhVUpmd05BWVVFQmdKYmYxOUU5ZXhBVkdxb3dMUzRtQmprWkdTMit2cEd4TVRvWkdhR3N1TGpGc2kzTld3UUhCd2JDeXRvYWsyYk94TkU5ZTlEWjJSbVRaODlXMnNlS3NqSjg5dTY3R0R0NXN0SngxMXF5NDBMYTBBQURRME1zZnVFRmRPL1ZTNm5uUWx2NzQ5ZGZrWFR6cHNwNTBlSGhhaE5zZTMvL1hXbWE3SFBxTjNBZ3BzK2ZqMU5IajhKLzcxNHNmUDU1bEJRVnRmZ2dldUxBQWFWcHNxQkZYVzB0UG5yakRiWHJQc2pMMCtuNGxPMXJXeC96YTk5N1Q2ZDkwRVZpZkR5Q0F3TjFUdDZJNitwd2RNOGVYSStNUkg1dUxxYlBtNmN3dnlOZjYxcnFIWktYbmExMnZycDVveVpNMEtsMTh2cDE2elF1cys3amorR2tSWkp2d0pBaDZPWGhnWUs4UEpRVUY4UGF4a2FyZlRBMk5zYksxMS9IajU5L2ppTi8vQUZYTnpmWU9UaGczSlFwV3EwZmV1NmMybmtqSjB4UTZJbWdpYnJ6UWRONWN1SFVLVnc0ZFVxcjEzQjFjOE9FNmRNUmVPZ1E5QTBNSUJLSklLNnJnMXZmdm5CMWM0T0ZsUlZxcXF2UnFWTW43UG45ZDFTV2x3TUFndFJjNThkTm1kS1l2S212Yi9HZUR6UitSMEx5cGltd3FXdlB6ZVpTRWhPUmw1ME5hMXZiUjlyT28zaFN6cVB5MGxLZGVybHFvNldncm9tcEtTYlBubzNqKy9jak9EQlE2d0J3ZTkyUGdNWUV5TDA3ZHpDa3FjZnRwQmt6a0JnZmo2TzdkMlBOTys4b2JmZmtrU000ZWVRSUFHRHB5cFVJQ3dtQmpaMGR6SnYxakNndkxVWGEzYnVZT25ldTJzL1kyY1VGV2VucHVIenVuTW9ldGIwOFBOQ2xXemZoN3lOLy9LRnlPd1c1dVdybnlUeU81QTNRZUkyTGlZakEyWUFBREJzMVNxSHhRbXRNa21zTTlDQXZEemV2WDRkVGx5N29wK0ozbWszVE9iOSszVG80T0RyaTc1OSsrbGoyTS9uMmJVUmN2S2h5M293RkN6QjB4QWgwNjlFRFJpWW1NRFkyaHJHSkNXNUVSeU0xT1JtdmZmQUJUTTNNWUdwbUJoTlRVNFdrZTNzOWMwbWxVaHpjdVJONTJkbFk4ZHByQ2tuSFlhTkdZVkt6WG1meWRFbWNOSDlOUFIydjdTYW1wbGo1K3V2WStQbm5PTEI5TzJ3ZEhOcmtYdnozVHo2Qmc1T1Q4UGZONjlleHUrbDYwUHpaWThlbVRTZ3NLTURmUC9sRXAzMG45Wmk4SVNJaW9yK01icTZ1OFBEeWdvZVhGNXk2ZE1ISE9yUWFiazQrZUsrcjBPQmdJVkFqTThiUEQwazNiK0p5Y0RCNmVYaWczOENCd3J3dTNicTEyR09qcFVDT3BaVVZ1dmZxMWVwOWxkZlEwSURnd0VCMDZkWU5nNFlQQjlCWU5xR3pzek1telp5SndFT0hBRFFHbVVaTm5LaXdidkx0MnppNmU3ZFM2YXIyTUVsRkQ1VXJGeTZndnI0ZVl5ZFAxbWxiTnJhMmNPcmFGVTVkdXdKb1ROUmtwYVZod3ZUcHdqS0hkKzFTV3Uvb25qM281ZTR1ZkU2cUpNYkhhNVVJQklESVpvbWY1dVNUTnhuMzd5TStKZ2J6bm40YXZ1UEdJVDAxRmNHQmdlaldzNmRTaTdhY3JDd0FqZWVHcmpRRmRmejM3WVAvdm4zQzMwZDM3MjdYeE1ENHFWT0Zua0sxdGJVd2tpdTlzSC9iTnZRZlBGZ29uWE1yTmhhM1ltT3g3TVVYaFdXcXE2cFVCdkltVEp1R3pQdjNjZlA2ZFl5Yk1rVUlnbXBiM2tqK2M5TFgxeGRhWThwSUpCS0VoWVJBSkJKaHpPVEpFTFdpaFh4YkgvTi9CdmxqM0tWSEQ0VjVPWm1aMkw5MUsvSnpjekZxNGtSTW5qMWJhZjJPZksxcnFYZElibFlXY3B2T1EyM25EUm8yVEtlZzgveW1Gckl0c1pJckRYUkdRMjhXVzN0N2RPM2VYU2toTFdOcFphVlFHcTJ1dGhaaXNSald0clo0YnZWcXBOKzdKd1I1dE8zNTJsTHlwcnF5RW5rNU9WcHRweVdxenFQaW9pTEVSa1hCdFhkdjlQTHcwSHBiTnJhMjhQRHl3aWMvL0FCalkyT2NPWDRjNTRPQ3NGb3VBZERRMElDOXYvK08reWtwV0xKeUpZYXFLTDkzZlA5K1hMbHdRU2dmMmNuSVNLY0dFQTFTS2ZUMDlIUXU1Ymp4ODg4eGUvRmk5SFIzUjcxRWd1U0VCUFQyOUd6ejBrdTZlRkxPSTZjdVhSNnBrY3I3YTlab0RKSTM1enR1SE1KQ1FoQng4U0pHamgrdnV2eFNzMk9ndmU1SEFKQ1Jtb3FLc2pMaEh0bTlWeS8wZEhkSDJ0Mjd5RTVQRjRLMkRRME4rUGFUVHpCKzJqVDRqQm9GQURnWEdJamFtaG84dFd5WjBuRWJkZmt5cEZJcEJ2cjQ0TXQvL2F2RmZUanQ3Njl5K3B3bFN4U1NONER1Q1dEL2ZmdlVKaGJhMHNQQ1F0UTNqZTh6YXNJRVNDUVNvVVNWaloxZHE3Y3IvMHp4NnpmZlFGOWZIOHRlZWtub1ZWZGFYQXdyTFJQejdiV2Y4NTUrV3VFN3VYVG1ESUtPSG9WdlU4T1BFU29hYTJTbXBTRTFPUm5kZS9ac2NkdHQvY3dsbFVweGRNOGV4TWZFWU9hQ0JlZzdZSURDZkdNVEU5aDE3dHppUHJXR1ZDclY2UnlWM1l0dDdlM3g3T3JWaUE0TFE5ZnUzU0VTaVI3NVh0eDg3SjJXeHRYSlNrdEQ3dzdTTS9tdmdza2JJaUlpK3N0NC9SLy9FUDR2WHlLcE5lU0Q5MUtwRkRGWHJtQ3dyNjlDaVliS2lncmN1bjRkUTBlT1ZHaDlGblBsaWxMeVJrOVBENHRYckVCd1FBQmNlL2QrcEgxckx1SEdEWFJ6ZFlWbFUzQk9MQlpqOXkrL1lPTE1tWEJ0bGt3cExpcEMrUG56S3N0YlJZZUZJVDgzRjJ2ZmZSZDZlbnBJU1V6RWplaG9qSjA4R1ZHWEx5TXJQYjB4b0hmNU1rWk9tQUJiZTNzQWpRK0JaMCtjZ0ltcEtaYXVYTm1tNzAyVjVnOWQ5NUtTY0Q0b0NMNWp4eXJOcTZ5b1FFTkRRNXZYdlpZRk5WdEszc2c4U3BDbmVVK3dob1lHK08vZEM3dk9uVEY4ekJqVTE5ZGozdE5QNDM1S0N2WnYzWXJYUC9nQXRYTEh2cXpjazc2QkFYSXlNNFhwbHRiV01MZXdhUEcxMWJYdXJhdXJ3eGwvZjNoNmU2TjMzNzRLOHl6bEFzVGF0T2g5a0ovZjRuTHlBUzVaWVBXMHZ6K3VSMFppemR0dkN3L0wrN2R0ZzFQWHJzSzRPNFVGQmJnVkd5djhmUzhwQ2Y1NzkrSzVWMTVSV2VwcThRc3ZvRjRpZ1ptRkJZcWFlbHJWVkZlanZLeE00M3VRcDI5Z29OUkxLdnpDQlFDTlpUaG1MVnlvMC9aa09zSXgvNmlPN2Rrai9GOCtPUk4wNUFqQ1FrSmdaV09EbDk5NnE4VlNaQjMxV3FmdUhIOS96Um9NOXZWVlNDSnFNMDlYdXZaeTB0U3pReE5uRnhlRjVFM2c0Y09JQ2czRmw3LytpbDRlSGpvbFFiUnhJem9hTjZLakgzazdxZ0oyVzc3L0hpS1JDSXVYTDlkNVBBS2dNVUN1U2wxdExmWnUyWUxFK0hqTVdyZ1ErZG5adUorU2dwN3U3c0l5d1lHQnVITGhBc2I0K2NHdDJiVzBKYkZSVWRpL2JadkNOSFhYMFEwLy9RUkRRME5jT0hVSzVhV2x3blFwZ0NPN2QyUGR2LytONU51M1VWMVZoZVNFQktYdHFOcHVlNVcrZWRMT284ZEpYMThmVStmT3hiNnRXeEVTRktSdy9aR1ZsZEp2MWtLL3ZlNUhBSkFRRndjQUN1TmlUWjgvSDBaR1JncGw5MlQ3Wm01dURnY25KNlFtSnlNK0pnYkR4NHhSdWs0ME5EUWc2dkpsdVBidURWdDcremJ0eFYxVFhhMzF1Qnl5NVIrSEhaczJJVjlOWXZwdi8vd25nTVp5dU0xTDRxcnFUYXBLYkZRVVVwT1RNV25tVE9GN09lUHZqL0FMRi9EMit2VmE5NnhzNy8yOGNmVXFUaDA3Qms5dmI1MlNiT3EwNVROWHZVU0N3My84Z2V1UmtSZzdlVExHVDV1R3V0cGFoYkZieWt0TGtaR2ErcWk3clVBcWxVSXFsYXE5eDZnaWZ5L3UzYmV2MG0vMFI3R3RoVjdJR2FtcFN0OTFiRlNVd3ZQTDJuZmZiZlBuMy85UG1Md2hJaUlpa3VQcDdhM1FRamszS3d2K2UvY2k3ZDQ5VkphWEt5UjF3cytmUjhqSmt6Z2JFSUN4Zm40WU1YNDhqRTFNTUhIbVRGUlhWaXB0MjlyR1JxbWUvNk9xcmEzRnNUMTcwTlBkSGMrdVhnMEFTSWlOUmRLdFc1Z3dmVG9pTDEzQ2tCRWpoSWVNNkxBd1hMbHdBZU9idGNhc0xDL0hhWDkvRFBMeGdXdnYzbWhvYU1ESnc0ZGgxalJZOSthdnZvS0hseGVlWDdNR1AyellnRjJiTitPVmQ5K0ZSQ3pHMWg5K1FIVlZGVmErL3JwT0Exd0RRRVY1T1M0SEI4T2pYeis0OWVuVHFzL2d6SWtUQUtEVVFoNEFOdi8zdndvRHJ2NlpnbzRjUVhWMU5jWlBtYUlRSkpSSUpQajR6VGZSMmRrWmIzNzRZWXZidUhUbURMSXpNdkRzNnRYWS9OVlhjT3ZUQnpNV0xNRFNsU3V4OCtlZmtabWVqbjFidGlpdDk4Y3Z2eWo4UFdQK2ZFeVlQbDNwZ2V0OFVKQVEyRlgzbWRYVjF1S012eis2OSt6WlluMXpBREExTTFQWmVsTDJXcHJtcStMV3B3L0NRa0x3NjdmZll1Mjc3MnBzOVZtWW40L2R2LzBHYzB0THBSNGZNcXBxNnpjUGpyWkd2VVNDMERObm9LK3ZENzlaczNBdUlFRHJkYzNNelZVZTA4Q1RjOHpMYTc0L3NzOGlNalFVazJiT3hJUnAwMW9zd2ZJa1h1dEVJcEhPUFNKVXFheW9VRG05b2FrZXZycjVzbjFvM3Z1Z05jZEdUbVltdG56L1BhcXJxbG9zRHlPalRmSlcyLzN3SGpaTXAvRzBXcXJQTCsvcTVjdElTVXpFMEpFallXSm0xdUxuS0dObWJpNzh2NnF5RXJVMU5RRCtMOWdyYTQxZVdseU1ndHhjTEh6dU9RejI5Y1h1MzM3RDVlQmd6Rnk0RUNQR2pjUHgvZnNSSFI2T0FVT0c2RHd1WDJjbkorSGFHeDBlRG9sWXJKQk1BeHFEb1JYbDVVTGdMelVsQlFZR0JrSnIrNmVXTHNYUC8vMHZJaTVlUkVwaW9sQ2FTeWIyNmxWa3BhV3BUT0ozbGl1ZDh6aDAxUE1JZ0VLakNIV2E5d0pwcllFK1BpZ3JMWVh2MkxFSzB5Vk5QU0lNVkpRUWs5ZFc5Nk9HaGdaY2o0eFVXcVo1QXIyNTZxb3FITnl4QTNZT0RpcVBxK2p3Y0pTVmxHRFl5SkhDdEp2WHIydTlqMERqYjNoVjQrQTBEeVIzRkc5ckdDdEVtN0pUMXlJalZaWjdMQzBwUWNEQmcralNyUnNtejVvbFRCODJlalJDejUzRDBkMjc4ZUxmL3ZhbjcrZTlwQ1FjM0xrVDNWeGQ4ZXlxVlFvbElFUFBub1Z6dDI2dEdsK3VyWjY1VGgwN2h1dVJrUmc5YVpKUWdtM2YxcTJvbDBpd3N1bnowNmFVZG5OSDVScTBxTlIwWFNvckxkVzRySFBYcmtyM2dMYldVdGswbVpmZWZGT3BkM2RwU1FsKy8rNjdkdDIzL3crWXZDRWlJaUtTTTNEWU1Bd2NOZ3hsSlNVSVBua1MwV0ZoTURBMHhNeUZDekYyOG1Ua1pHWWk0Y1lOOUI4OEdGUG56a1hYN3QxeExpQUFwNDRkdzhVelp6QnU2bFNNbVRSSm9VVldlekl5TXNLTWhRdHhjUHQyK0NRa3dNUExDOUhoNFhEcTBnVldOamJZOHYzM2VGaFVoSmtMRnFDK3ZoN1JWNjRvMU11WHljN01SRlZsSlc1ZXY0NzR0V3VGMXBLTFgzZ0IxWldWTUxld3dKSVZLOURKeUFqTDE2N0Y1cSsrd3UvZmZvdnFxaXFVbFpUZytUVnJXdlZ3ZGY3a1NZUmZ1SUNvMEZDc2I4V1ArK3VSa1VpL2R3OGUvZm9KcGM4ZUYwMmhwTm1MRm1HS1hERE16c0VCWjQ0ZlIzUllHTHlIRHNXVXVYUGg0T2dJcVZRS2lVU0NodnI2RnJlUm5wcUtjd0VCNk9QbEJlK2hRNUdhbkl6TElTSHdIVGNPcnIxNzQ5M1BQaE1DaVZQbXpCRUdiMjFPUGxsamEyK1BwNVl0QTlCWXZzZkR5d3VlVGVVZzZtcHJsUVp3TmpFMUZRTHM4b01qbHhRWHc5emNYQ240Ym1adXJyWTh4Zm1nSUkzelZYSDM5TVRLMTEvSEg3LzhndnljSEkzSm05aXJWNkd2cjQ4WDMzaERJZmhXVzFPalVQYkIyTlFVRnBhV3dySC8zSm8xV3JWYTNQYmpqMG9ETHN0Y09uc1dKY1hGR0Q5dEdtenM3QkFjR0toeGV6SU9qbzRxa3pOLzVqSGZIdDdmc0FGbXpYcUJiZi9wSjR5Yk1rVWhvZnNrWHV1KzJMeFo3VHhkRWlpZnZ2Tk9xK2ZyV3A1SmxiUjc5N0RqcDU5UVYxdUxaMWV2RnNvVGF0TEh5MHZsT1hRM0tRbDNFaEswZm4wemMzTzFpZGZXeWtwUHgvR204YXV1UlVUZ1drU0VWdXZKZjI5QlI0NG9qYlgxbjZaVzZBRHcrYVpOMEc4S0pLOTQ3VFVFSERpQXdFT0hFSEx5SktxcnFqQnE0a1RNV2JKRTUvRnF1dmJvZ2E1Tm4wZGNUQXowOWZXVmd1RjNrNUpRV1ZFaGJEczNNeE0rWThZSTEvUWVibTRZUFhFaWpFMU1jT2ZXTFl6eDgxTkl4dWRrWmlJckxVMWpndjV4Nk1qbjBROGJObWg4M2JaS3BPdnA2YWtjdDZLbTZUczFVZEVJUVY1YjNZOXV4OFVKdmJncXlzdFJJTmVqcFplSEIrb2xFcFFXRndQNHY1NDNGUlVWMkw5dEcwcUxpL0hNcWxYQ2ZBQndjSEtDUkNMQitaTW5aVzlVbU5jOE9LekpoMTk5cGJMWGFVY3RtNWFkbm83N2QrOEs1NWxVS3NYZTMzK0h6NWd4OE9qWFR5RllyczYwcDU3QzFMbHpGYVlWRnhWaCs4YU5xS3Vyd3pPclZrSGZ3QUFTc1JqbFpXV29LQzlIVDNkMzNMbDFDemVpbzRWeXRIL0dmdVptWldIWDVzMndzYlhGaXRkZlZ4ckQ2T1NSSS9BZE4wN3BudHU4OUtlbnQ3ZkdVbXF0TldqNGNKaVptMk5pVTZPRnBKczNjVHN1RHVPblRoV1N5b09HRDIreGdZR3E2NFM2c3FUTlZWVldhbHkyNzRBQmFwTTNiZFdRUXB1eWFYYjI5ckRyM0JrMU5UVW9MeW1CZzVQVEk0L2ZSSTJZdkNFaUlpS1NVMVpTZ3ZPblRpRW1QQnhpc1JpRGZId3djOUVpV0ZsYkl6OG5CMXQvL0JFVlpXVkM3d2V2UVlQUWIrQkF4TWZFNExTL1A4NzQreU1zT0JpTGxpOUh2NEVEY1hESERvV2drSHg1RDlsRDdlMjRPSHovMldldDN1Y2h2cjY0R2hxSzQvdjM0NWxWcTNBM0tRbnpubjRhdHZiMkdEZGxDaTZkUFF1ZlVhT1FucHFLc3BJU2xRRmh0ejU5R2dmZ3RMUkVmWDA5ZnZ2Mlc3ajA2SUdoSTBkQ1QwOFA3NnhmTC93QTcrenNETzlodzRTSGliR1RKMnMxTm9ncXZUMDljUzBpb2xXRDNWZFZWaUx3OEdFQXdOUVc2bGRyNCtMcDB3Q0EzT3hzaGI5VlBYVEl2amROZzRpYVcxb3FETWJyTzI0Y3ZJY053OWtUSnhCeDhTTHUzcm1EZjN6K09lcGxKVTlVdkpiOE5wSVRFcUJ2WUNEVTVaODRmVHF1WHI2TWN3RUJXTHB5SlV6TnpJVGtqWjJEZ3pBK3lHZnZ2b3VKMDZlckRNS1pXMW9LeDhQeC9mdmgwcU9IOEhka2FLaENxU3VnY1V5QUVlUEd3ZERRVUtFOFc5Q1JJN2lma29MM1B2dE01UURDajBvcWxTb0ZTZjFtelVKWmFTbXVob1VCQUxJek1oVCtEd0JYdzhKZ1pXT0RVUk1uNHQ2ZE84SWc5RUJqSWtvK01PUXplalFXTFY4T2NWTlN5c3pjSElaYVBIU3VVUlB3SzNuNEVPZFBuWUsxalkzUTZsWFRBM0pjZERTTzdONE5xVlNxME10UHBpMlArWTZpZWVLbXNxSUNTVGR2b29lYm0xSnZ2STU4cmRPbEZiczY0NmRPVlp2NHQ3QzAxUGs3MXpRWXQ2ZXN1cTRBQUNBQVNVUkJWRFlTYnR6QXZpMWJJSlZLOGR5YU5RcGpCMmpTbzNkdmpGTVIwQkpMSkRvbGJ5SXVYbXpUUUdwSmNURjJiZDRNaVZpTW51N3VHS21tOTUrOEt4Y3ZJdTN1WFlWcEk4ZVBSNSttc1dvQ0RoNUVhWEV4bnBNZkEwdXVCOEREQnc5UTAzUjkxamN3d0hOcjFtREFrQ0ZLci9QWnUrK2lRb3R5amJKcmliaXVUbUg4TDVsNmlVUjQvZExpWXBTWGxhRkx0MjRLMThDNXk1Ymh3UGJ0d252cENKN0U4NmhQLy80cXh4NjdIQnlNTzdkdTZmUmFyVkhXbEVocGFReVR0cndmWFpFN0YrK25wQ2lVeXZyM045OGdJelVWT3padFV0aldwVE5uaFA4M1Q4aDgrZXV2Q0E4SlFZbGNRa2RHMTBZOXFuclJBaDIzYkZwdWRqWUNEeDNDc0ZHallHeGlncktTRXNSZnU0YSszdDVhQmQyYms1VWVQYlJ6Si9KemMyRnNiSXh0UC82SWl2SnlsZVdrZzQ0Y1FUOXZiNDBOenRwclA3ZHQzSWlhbWhyMEhUQUFZU0Vod255L21UTmJEUG8zYjl4allXbUo3ajE3dHNzemwwdVBIa0xqZ1lyeWNoemV0UXMyZG5ZS1BSWE5MU3gwN21HbjZmekx5ODdHZDU5K0NuTUxDM3owOWRjNmJidTVYaDRlS2t1V3BkMjlpOVRrWksyMjBWTFp0T1lTNCtLd2Y5dTJEdGNEL0VuRzVBMFJFUkdSSEgxOWZjUmZ1d1lYVjFmTVhMQkFDSURmVDBuQnJzMmJJZExYeDh3RkMzRGEzeDgvZi9rbG5uL2xGZGphMjJPZ2p3LzZEeDZNOEFzWEVISHhvdEFxdG52UG5rSVBoZVpkNnVWN0xzai9YMWQ2ZW5xWXMzUXBmdnJpQzJ6YnVCRm01dVlZTm5vMEFHRGlqQm1JaVlqQThmMzdVVnBTZ3A3dTdnb0RiY3UvYjFsUTh0RE9uWkFDV1BEODgwS3JNdGxEVkhaNk9vN3YzNC8wMUZSMDZkWU5OZFhWdUJ3Y2pOVGtaRXlZUGgzOUJ3L1dxUlZ4djRFRDhja1BQN1RxZlIvZHZSdVY1ZVh3OFBKQ04xZlhWbTFENXRTeFl5ci9Oall4VVFxd2lldnFBQUNkdEV4U3hNZkVJUEhtVFV5YU1RTU9UazU0YXRreURCMHhBdVZsWlREczFBazFUWUU2VlFFNGVaTm16RURYN3QyRm5pWldOamFZUG04ZWVtb1lYNktpckV3aDBhS3J6Mzc4RVFEdzBSdHZDTk9NVEV5RTRFWk5UUTF1eDhXaGo1ZFh1eVJ1Z01ia2phWUFXbUo4UEJMajR4V210YlRPUDcvOFVnaTB5Z2VUWkNVUEt5c3E4Sy9YWDlkNkgvL25wNStFODZTaG9RRUh0bStIdUs0T25xTkdhUXlNVkZWVzRzU0JBNGlOaWtMM1hyMndiT1ZLbFlQZnR0VXhmL1A2ZFp4Uk05aHphMm5xM1ZGZVdvcjgzRnprNStUQTFNeE11TFkwTkRRb1hETmtBVFpWcFprNjhyVk9sMWJzNm94VjBhcGV4dGpFQk1QSGpORnBlNCthdkFrOWV4WkJSNC9DeE5RVUw3ejY2cDlXcjc1MzM3N0MrRlhhT0xSenA5cDU1V1ZsK1AzYmI0V1cvN0w3dHlhSk4yOHFKVzlrUFdCS0hqNFV0aWQvdjZodlNsSmREUXREMHMyYmtFcWxjSFIyeG90dnZBSHJacVZsWkVaUG5DZ2s0Vk5UVXBDUm1ncWYwYU1WeXJYSlNLVlMxTmJVcU96NVYxOWZMeVNmMDV2R1luRHAwVU1oZVZOZlg0L3NqQXg0RHgzYUxvTnR0OGFUZUI1WldsbXA3STBYMXdiak5HbEROazZidWxLT2JYay9TcnQzRC9lU2t0REx3d09weWNrWU1HUUl4dmo1SWViS0ZlRzg4L1QyRm9LMlpTVWwyTGw1TXg0K2VJQ1gzbnhUWlErNjRxSWluQXNNUk8rK2ZYRTNLVWxobmpZTktPU3BLNi9YVWN1bTllalZDMUtwRk5ucDZYRHIyeGRGRHg0QWFPcnBwYUlVV1dSb0tNSkNRckRtblhkVTlqQ1NYVmZHK1BtaHVxb0tGbFpXc0xTeWdwV05EWXlNakdCdGF3dGJlM3RZV0ZuaGFsZ1lnZ01ERVJzVkJWOE40ejIxMTM3S2VtODBIOU5zL05TcExTWnYxQ1VGMnZPWlMzWWVsWmVWWWZYYmJ5dWNSN1UxTlFxOXlkcENRVzR1Z01hRVVXRkJBZXdmNFJyZDI5TVRmak5uS2swUENRclNtTHd4TlRQRGdDRkRNSGZwVW9WeExUTlNVeEY2N2x5YmxMUWt6Wmk4SVNJaUlwSmpabUdCZFI5OUpBUkRwRklwd2tKQ2NPcm9VVmhhVytPbE45K0VnNk1qT2pzN1krK1dMZmorczg4d2ErRkNEQjg3RnZvR0JoZzNaUXJHVHA0cy9KZ2RNWDY4TUtaSDh3Y0pXWDMxNFdQSFltYlRvTEsxTlRVd01qWldXTzc3eno1VEcraVJjZW5SQTROOWZYRTlNaEtUWjg4V0huZzdHUmxoMmxOUENRL1ZMOGtGNEZXNW41S0NheEVSbUR4N05oeWRuWVhwMlJrWnVIRHFGRzdGeGtJa0VtSGlqQm1ZTW1jT3hHSXhnZzRmeHRXd01PeHBHbGRra0k4UFJvd2JwMVVaaGRhS3VIaFJxSVV1UzJhMDFQcFAxYnlubGkwVFd1YkxIZ1FQNzlxRjZQQndoUWZEdzd0MktheFhVVjRPb1BHQlJodlptWm00Y2ZVcVlxT2lNSERZTUV5Yk53OHVjb0gzcXFaa2dhcDYrdkwwRFF4UTh2QWhyalFOT0F3MEJwb3o3OTlINXYzN3NIVndVUGpPMm9xcVFJK1ptWm13MzdHUmtSRFgxYlVZTUh0VUlwR29YVnJ3cVdyNVh2endJUUFJWTE5OTBEUit4bi8rK1Urc1dyY09kZzRPQ3YrL0hSK1BFL3YzSzJ3ajVPUkpyVnN6M2tsSXdNSHQyMUZYVjRjNVM1Wmc5S1JKS2grRzIvS1lyNjZxd29QOGZLMzJUeGRpc1Znb3kzVHg5R25rNStiaWZrb0tBR0REZSs4Snl3MGJOVW9JNGtXRmhnb0p5TnFhR3B3TkNJQklKRkpiQXFXalh1dFVIWjlmLy92ZldvMC85TU9HRGNqTnl0S1l3SDFjeEhWMU9QekhIN2h4OVNyc0hSM3g0dC8rcHZONFpnQ1FmdmN1UXMrZVZUbGRGdzVPVGhnMmFwVFd5NnRMM2hRWEZXSHJqeitpc0tBQVkvejhFQllTZ3FyS1NtU2xwMnZjWnBXS2NleGs1SVBDWjArY1FKLysvV0ZuYjQrdlAvNVlDS0JPbVRNSENUZHVJRDgzVitqZHA4b2t1UURiajU5L0RsdDdleXlVU3k3S3F5d3ZoMVFxVlpuWWtlOTVZMlptaG9FK1Brb2xKdlgxOWZINkJ4OW9OZGJQNC9KWE9vOGVGOW54cTY3bGYxdmVqeTZlUGcwYk96djRqaDJyY1p1eWJkWFgxMlBKaWhVd01qSlM2UDFpMTdrelJDSVJJaTVlaEo2ZUhoWSsvenkrL05lL0ZMYWhTd01LNE1rcm0yYnY2SWhPUmtiSXpzaUFXOSsrS0d4S3hIVjJjbExaaTZpaXJBeG01dWJvcGFIUlRyK0JBNVY2U2I2L1pvMUNUNVF4Zm41dzdkMWJxektnN2JXZnpjL3BRenQzSWk0Nld1azVTRnZ0K2N4MTRzQUJKRGYxR0czZUt6ZzZQRnlwZC9pamtrOWszbzZMVTFreXNiMFY1T1lpTnlzTEE0WU1FWDdMeVJzd1pBamlZMktVN2kzMTlmVk02clF4Sm0rSWlJaUltcEVsYm9vS0NuRDRqeitRbXB5TUhtNXVXUDdLSzBJSkswOXZiN3o2M252WS9kdHZPTHBuRHlKRFF6RnQzanowN2Q5ZjZ4K3Nzb0dOWlVIaTFPUms3TmkwQ1dNbVRZTGZyRmxDNE9XdGp6N1NhbnV5VnVETmc3S0RmSHpndjI4ZjlQVDAwS3ZaQTRlOHV0cGFITnExQzg0dUxrSnRad0FLWlFqNmVIbGgxdUxGUXJCVFgxOGZDNTU3RGlQR2o4ZlpFeWVRR0IrUHNKQVFEQmt4UXF0OWJvMzdLU2tJUEhRSWVucDZrRFlONkFtb0xpTVZIaEtDeW9vS2xmTmt2YXAwSld2bGFxMWhyQldaR2ZQblk5aW9VVGg3L0RodVJFZmpabXdzWHYvZ0F5SFFJbXV0SjkraVRaM2p6WklFOHZvTkhJaTVTNWNxVEt0dkdrZEgxTVlQVVdZV0ZxaG9DaHlHaFlUQXJVOGZsWU1WVjFaVTROVFJvMnEzbzJtK09xMXQwYXhOQy92ODNGeVlXVmdJeVRUNWgxSXJhK3YvNi9uVTlIL3pab0hUdU9ob2hKdzhDWHRIUnhScWtTQkpqSTlIUlhrNVB2ajhjN1hqOTdUMU1UOTh6QmlkVzU5cmN1bk1HWnc2ZGt6WXY5UCsvckMydFlWamx5NFlNSFFvSEoyZDRlRGtoTTVPVGpBeE5VVmxlVG11WEx3SS8zMzdGTFpqYUdpSTJVdVd0SGcrL05XdWRYVzF0ZWhrWk5RaGdoMFA4dkt3KzlkZmtaZVRBNDkrL2ZETXFsVWFFOHZxM0VsSTBLazhXa3Y3RkhQbHlpTnRJenNqQTlzMmJrUkZXUm5HK1BsaHpwSWxDQXNKVWRsalR4ZFNxUlJSbHk5REpCS2hvYUVCc1ZGUnVIajZOT1l1WFlycDgrYkJ4dDRlN3A2ZWlMaDBTU2puK1BXLy82MXlXNis5Lzc1d2p1Wm1aU0U3UFIyekZpNFV6dnZhMmxvWXl3VWFaYTNmYmUzdGxiWWxrZXQ1NDlhM0w5elVqTi9WeWNoSTVXY3JDN0xMTnhhUUxhOUxJdTF4NmtqbjBlTjBOekVSSXBGSVpjKzR0cjRmT1hmdGl1Rmp4Z2kvTFZTcHJLaEEwSkVqQ3NmVnpwOS9WbHJ1bi8vNUQ2eHNiT0E5ZENnY3UzWlZlUnpMRWczYVVqZnVUOG5EaHpwZGkwcWFHbkcwTnowOVBUaDE3WXFjckN3QVFHRitQcXh0YkdCc1lvSjZpUVIxVFQyOVpYS3pzdURzNHFJMEhpSFEyQnRjdmxTakppYW1wbHFQMzlZZSsva2dMdy9uQWdLdytJVVhoRjdiaGZuNXNIZDBiSmR6K0ZHZXVXVGxqbVhYK2VhOEJnMkM3N2h4U0x0N0YrZURnakIzMlRLRm5qSm5qaC9YMkFoUFhyMUVnb1M0T0RnNk84UEV6QXpYSWlMK2xPVE43Ymc0cGNvRXFyejIvdnNLZjFkWFZUMjJzVi8vdjJEeWhvaUlpS2lacXNwS1hEeDlHbUhuejZPaHZoN2pwazdGOUhuem9LK3ZyN0NjczRzTDN2cndRNXc2ZGd3UkZ5OWkrOGFOY0hSMnh2Q3hZekZ3MkRDMWc1akx5QUk1blp1Q2c0N096bkRyMHdjaFFVRklpSXZEa2hVcjBMVjdkNjMyT1NjekU5Y2lJbUJyYjQrNDZHaU1tamhSQ0thSG5UOHZsUHE2Zk82Y1FyQlNwcUdoQVh1M2JFRlJRUUhHVDV2V09MQnRVUkVlRmhiQ2I5WXNWRmRWTlFib2UvZUd1SzVPWlV2bHliTm5ZNGl2TDhwS1M3WGViMTA5eU12RHpwOS9oa1Fpd2V6Rml4RjQ2SkF3VDFWSmdOaklTRlJXVktpYzExcVphV2tBR2dNbUpxYW02T1BscFhFZEIwZEhQTHQ2TlVhbHBDQXVKa2FoaGF5c05JSTJKUkZVdFR6T3ljekVEeHMyb0tlN3U5SThXV216VHExc3hRaEFaWjE0S3hzYjNFOU9SbHhNREFvTENyQjR4UXFWNjFaVlZ1S2lYSzE3WGVlcnMzZkxGcDNYQWJSTDNxU2xwTUJGN3ZpVmYvL3lBN2JLL2k4YmJ3Qm9UUHdjMkxFRFJrWkdlR0h0V255emZqMEFZUHRQUHlIcDVzMFdYMWQrb0hONWYvL2trei85bU5kR1QzZDNqSjB5QlU1ZHVzQ3hTeGQwZG5KcThlSGR6TUlDYjMvOE1Vb2VQa1JkYlMya0FQUkZJbGpiMnJaWWZ1K3ZlSzJycmFsUk8xYURURlZsSlVLYTFmbHZhMWN2WDBiQW9VT1FpTVdZK3RSVG1EUmp4aU1GMGFZKzlaVGFVaTFubXcwNDNaSzdTVWxLNVpSMEpSS0pVRk5kalprTEZtRDh0R25DZEU5dmI2VkJ0RlU1NCsrUEpCWGpsOFJmdTRiaW9pTDA2ZDhmZDI3ZHdtdnZ2NDl0R3pmaTJONjllT1h2ZjBkUGQzZmN1M01ISnc4ZFF1KytmVlhlTCtKaVlwQ1ZucTZRSklzTURVVW5JeVA0TkFYS3YvL3NNM1R0M2wwaG1DMDdOcDI3ZGxYYVpsMXRyZGE5UTF0cUZOQjhucFcxZFlkTjNuU1U4Nmc5U01SaTNMOTdWeW5ZbnBlZGpieWNITGg3ZWlxOTkvYTRIMzMyNDQvb1pHUWs5QUp0cnE2MkZyOTgvVFhxYW12UmIrQkEzSTZMVS9yZGNpY2hBZHVheXJFQ2dJdXJxMEp2WkhtNmxFdHN5YU1tYWR1VG83T3pjQzQveU0rSFU5UDVISFg1c3Nwek16ODNGK3ZYclZPYXZ2RDU1NFZHR1dmVVhGOXpNek9WNW8zeDgxUFplNis5OTFNc0ZpTXVKZ1plZ3daaG9JK1BVTWF4cmI3ejVscjd6SFhhM3g4WFRwMUNMdzhQMkRrNHFPeGhZMk5uaHo1ZVh1amg1b2JMd2NGNCtPQUJSc3VOdWVmbzdJekx3Y0dvcjY5WGVwWlVKZWJLRlZTVWxXSDBwRWt3TXpQRDBUMTdjRHN1VHFjeDU5ckNoT25UTVdINmRCUVhGY0hNM0J5ZGpJencvcG8xV1BiaWl3cmZVMFpUYVU2Wi9Kd2NXTGN3QmhmcGpza2JJaUlpb2libFpXVUlQMzhlRVJjdUNBTUw5L0h5Z3JHSlNZc0Jaak1MQy9RZlBCangxNjRoUHpjWEFRY1BJdkRRSWZpTUdZT0Z6ejJuZHIwN3QyNUJYMTlmS0E5a1ptR0JGMTU5RmRIaDRRZzRlQkEvZmZFRkpzMmNDYjlac3pTT0l4TjQrREFzckt6dzZ2dnY0N3RQUDBYZ3dZTjQ3WU1QVUZGZWp2TkJRUmd3WkFna0Vnbk9uenFGWWFOR3FVd3N5WUpqbDg2Y2dZbXBLV3pzN09EWXBRdDZ1cnVqcDd1N1ZvT1NtbHRhNHFPdnZ0SzRYR3VWRkJlanByb2FrMmZQeHRqSmt4VUMyWS9McmRoWW1KbWJJem84SEViR3h1amo1UVU3ZTN1bE1rL3FIcDVOVEUwVjVza0NDcG4zNzZ0ZHg5N1JFVVBWdFBBUFBYY09KcWFtR0RGdW5GTDVHMWt2SVNzdGV2V284L1hISHl0TnMzTndRRngwTk03NCsyUEFrQ0VxZTkwQVRmWFExWXlGOHY2YU5Scm50MlRraEFsQzZRdE5nbzRlMWFvRVNtbHhNVExUMGhTMksvLys1UWRzVlRWNGEyY25KN2oyN28zSnMyWUpBUUlBR0R4OHVNcGEvd0NRZE9zV3N0TFNGQWEvbGRjUmpubHRkTy9WUytmZWJIcDZlbXA3RzZuelY3eldWVmRWd2Q3UnNjVmxLaXNxZEVwNDZLSzh0QlJIZHU5R1ludzhMSzJ0OGZUcnIyc3NkL000NlZyeVNOWDM1K3ppZ25mV3IxZHEzVzlxWnFiVlFOTW1LaEloRFEwTkNBa01SRGRYVjNUdDNoMTNidDJDdWFVbDFyenpEbTVldjQ2ZTd1N0lTay9ISDcvOEFsc0hCenkvZHExQ3p4bWdNVGw4cHFuVW1xelVhSFZWRmE1SFJtTFlxRkZDUXFkcjkrNklpNDdHMUxsemhmY2dLMXZWbzFtUEM2bFVDb2xZckhYTFoxV05BbVM5MEo2a0FhZi9yUE1vTHp0YlpYbkF2T3pzTnRsK1NtSWlqdTNkQy92T25aV1NOeGRPbndhZ3VtRkNlOXlQTkIxVG5ZeU04UHlhTmJDeHQwZkNqUnU0SFJmWDR2S2E2RnErVE5YeDZ1emlBazl2YjR4b05xNUwvTFZyNk5HckY2eFVCSmtqUTBNZlc3TEh3Y2tKc1ZGUmFHaG9RRUZlSHZvUEhxd3cvNTlmZmdtUlNJUU43NzZMT1V1V1lLQ1BEK0tpb3hGdzhDQSsvT29yaU92cWxNck5uVmVUb016THlVRmVUbzdDdENHK3Zsb2xiOXA2UDd0MDZ3Wm5GeGVFbnorUGdUNCtTRTFPaGxnc2JyZDdUMnVmdWZUMDlPRFdwdzlXdlBZYWdqVDBGRGMyTnNid01XTVFGUnFLTVg1K3NMYTFSY3lWS3doc2FoVFJwMzkvZVBUcjErSTJxaW9yY1M0d0VFYkd4aGc1Zmp3TURBMXg1c1FKbkR4eUJPNmVucTBhVy9KdVlxTEtjWDZhaitPbVNtMU5EZjd6ejM4cUpHd2FwRktGSGtoV05qYVlOSE1tVE16TVVDK1I0SFo4UExxNHVFQXFsY0xZeEFTVFpzN1VxZWNSS1dQeWhvaUlpS2hKYm1ZbUxwdzZCV3NiRzh4WXNBREg5dTdWdWV6THVvOC9SblJZR09LaW8rSGJRbG1pd29JQzNFMUtRdDhCQTVUcUxmdU1IZzIzUG4yd2YrdFdCQWNHSXZIbVRTeGR1Vkx0ZUNiWElpSndMeWtKUzFhc2dJV2xKZnhtemNLSi9mc1JGeE9EVzlldm82RytIck1XTFlLNHJnN2ZmZm9wemh3L2prWExseXRzUXlRU1lma3JyOERVM0J4MkRnNXF5K1I0ZW50ajVJUUpLdWNkK2VPUEZrdHB0QVYzVDArc2Z2dnR4eEpZckttcFFYSkNBcWJNbVlNWlRjSDhlMGxKeU1uTXhPaUpFeEV1VjA1bS9MUnBDcTI1QWZVUHorbzBIN0JWbm9lWGw1QzhpUTRQaDdXdExkdzlQZkd3c0JCeDBkSHdtelVMbll5TWxKSTNzdUNlTnNGSm1aek1US1FtSjZQdmdBRUtEMnZGUlVWQ1MyNUhaMmMwTkRTZ29yd2NzNWNzQVFCSUpCSVl5SlhzZU9ibGwyR2tvUlYwU3pTdHI2K3ZyM1Z3VXB1V2pnQ0U3M1RBMEtIQ2c2NHNHUFQrbWpYNCt5ZWZ3TUhKU2VIL2NkSFJRazhnUFQwOXZQem1tMHJKMWtIRGg2dDl6Y3FLQ21TbHBXSEtuRGxxbDNsY3gzeGIwU2I1b1VxL2dRUHh3cXV2cXAzL1Y3eldWVmRWUVNLUnRCZzg2K1hoQVd0Yld5eGR1VktuYmYvNnpUY2FBeVl4VjY3ZzVPSERxS3FzeEdCZlg4eGR1bFRySGh1YVBIendBQ21KaVNxbnQ2VDV3T0tGK2ZrNkR6WXV2MDR2RHc5WTJkaW9MTXYwc0xCUXEyM0w5N3FUaWJoMENmbTV1WGorbFZlRVZ0MEFZR1JzakdHalJ1RitTZ3AyYk5vRXcwNmQ4T3lxVmNoS1MwTnZ1ZkpsTlRVMTJQWExMOURUMDhPY3B1c29BSVNGaEVBaUZpdVV5Um5yNXllVVpGdnczSE9vcTYzRm5ZUUVtRnRZS0RVY3FLdXRoVlFxUmFkV0JQbWVWSC9tZVpTWmxpYjB5RzFMRldWbENEaDBDRGV1WG9WSUpJSlBzeDVQZDVPU2NPUHFWUUNONDlyMDd0dFhJUm5lWHZjalRWeGNYVkV2a1FoL3QvWitJRy9oODgrM09QL0cxYXU0ZCtlT3dqU0pXSXlRa3lmeDdPclZjSEIwUkVoUUVMcjM3QWwzVDArVWw1VWg1T1JKR0JrWjRlVjE2K0RRTE9rMzdhbW5ZR05yaTlQKy9wZytiOTRqNzM5TDdCd2NZRzVoZ2JLU0VqeDg4RURwOTVxRnBhWHdIUnFibU1EQzBsTG9aV1ZoYVltNjJscWxiYXBLWWpVZjg2WWo3T2VFYWRPd2IrdFczSXFOeGUyNE9CZ1lHTURUMjF0aG1jejc5NFh5dXJLZVA4M0w3ZHJZMnlzbDUrUTl5alBYMk1tVDRUZHpKZ3lheWxCcU1tbkdERnlMaU1DQjdkdWhwNmNuL0o2ZXUyUUo3RFQwc0pkS3BUaTBjeWZLUzBzeFo4a1M0ZmZKNUZtemNIei9mdmp2MjRmRkw3eWcxWDdJUzAxTzFucmNxK2JLeThvQUFKWnlEV0VPYnQrT2c5dTNBd0M2OSt5SjF6NzRBTk9hU3ZXZU9uWU0xWldWS0N3b3dJNmZmc0tTRlN1RWVkUjZUTjRRRVJFUk5mSHc4c0xMYjcyRlhoNGUwTmZYeDdHOWU3ViswTm0vYlJ0aW82TGcxS1VMNWl4Wmd0bUxGNnN0TjlQUTBJQ2plL1pBS3BWaS9OU3BLcGV4dGJmSEsrKytpOVArL2dnOWV4WS9idGlBV1lzV1laUmNOM3lnOFVFNzhOQWg5UEx3RU1aZUdERjJMQXB5YzFINjhDRnVYci9lV0hlLzZZRis2TWlSaUxseUJhTW5UVkw1L2pXeHRyVlZXeWFzVTZkT3FHNHEwNld0aXJJeVhBNE9obnUvZmdwQnJaYTBaeEJiRnBEOTdidnZrSmFTZ3ZyNmVyejU0WWZvMHEwYmFtcHFjSFRQSGhnWUdHRGMxS2tLeVJ1WmI5YXZ4eGcvUC9pT0hhdXh4WEoxVlJWKytmcHI1R1ZuQ3dQSmF5SVJpeEYrL2p5S0N3dng2Z2NmNE9McDB6QXlOaGErVDhOT25kQnY0RUJZMmRpZ3ZyNGVWNXZLTzBTR2htTDZ2SG1OQWFEUm8rSHM0cUt3M2Z5bWxwaVh6cDdGK2FBZ21KaWFZb3lmbjFES3JhNjJGaVVQSHlMaHhnME1HRHBVcUFjL2RPUklvVFRDeWNPSGtaMmVqalh2dkFOOUF3T3RTcFMxUk5QNllTRWhDQXNKZWFUWGtGZGZYNCtZSzFmZzZlME5HenM3bGVYaXRLR3BsMXhyUEVtSkd3QjRhdG15VnExbjYrQ2dkdDZUZnExVEorSEdEUUJRMndPcHByb2Eza09Id3FlcE1VQlJRUUdpd3NJd1kvNTg0UjV6T3k0T1VaY3Y0K21YWGhLQ1plSzZPbmdOR3FSeXV4S3hHS0huemlFeFBoNFo5Ky9EeXNZR0sxOThFWDM3OTIrVDl5UVRjK1ZLcThhcTJiOXRtOExmS1ltSktwTkFMWkZmWi9uYXRTcGIxd09ONDBtcEdvaFpHd214c1hCeGRZWFhvRUVLeVJ1Z01SbC9jUHQybUZsWVlQWGJiK042WkNRdW5qNk5wMTk2Q2Q3RGhxR211aHBiZi9nQkJibTVXUHpDQzBMd09Ec2pBNWZPbnNYUWtTT0Y3NjZtcGdhZGpJMWhhMitQYTVHUm1EWnZIdUpqWWlDdXE4UHcwYU9WZm12SWdxUkdmL0tZQTNrNU9VaUtqMGNQTnplVlpUM2IwcDl4SHNuNGpCNnRsQ1J1RFdsVFMzYXBWSXFJaXhkeDV2aHhWRmRWd2RYTkRmT2ZldzVPWGJvSXl4WVZGR0RmbGkwUWlVUVk0K2VIMEhQbjhOdTMzK0tWdi85ZDRWaHZqL3RSU3hycTYrRy9iNS9DdGVUdm4zeWlzTXo5dTNkeDVJOC9kTnF1cGpIYWNqSXpsWkkzQ1hGeE9IL3FGTHAwN3c0SFIwZWNQWDRjWS96ODRPN3BDUXRMUzd6ODVwdjQ3YnZ2OE9zMzMyRE5PKzhJNTJCMGVEaThCZzFDZm00dXdrSkNZR3BxaW5GcWZxczMxNXBqM212UUlQUWZQQmo1dWJsb2FHaUFuYjE5bTR3VjF0YmFZejhIK3ZnZy9NSUZITjJ6QjdYVjFlZy9aSWhTK2IrY3pFemtaR1lxVEd0ZURjSFZ6VTF0OHVaUm43bDBiY3hnYm1tSldRc1g0c2p1M1RBeE5jWHFkZXZVampuVzNMR204bWk5Ky9aVitPMHljc0lFM0lpT1JzeVZLekN6c05DNjE3bU11aEttMnBDVmRyNTc1NDd3UG1ZdFdnU3ZwaEp1c3FTV1JDekdhWDkvWEE0T3hwd2xTekJreEFqczJyd1ozMi9ZZ0dkZWZsbnBmTGdXR1lsVFI0K2lYaUxCckVXTE9tdzV6bzZDeVJzaUlpTDZ5OWdxVjBOYkt0ZWRXMzc2UzIrODBlSTJ0QjI4VTVQbXdaVDRhOWNBTkpabHFxeW93SU84UFBpTUh0M2l3NTFJSk1MTUJRdlF1MDhmSE5pK0hhWXFXcFNXbHBUQXhzNE9pNVl2RjE1VDM4QUE4NTk1QmpzMmJVTFhIajBVZW9STW1UT25jU0JKRFMxeUMvUHpjZi91WGFUZHZRc3pjM1BNWExoUTYvZXVpNUNnSUZ5NWNBRlJseTlqL1hmZnRjdHJhSktka1lHWUsxZHc1OVl0WVFEb3dydzhEQjg3RmdNR0Q0WlQxNjZvcTYzRnJwOS9SbUZCQVdZdFdxU3lGYTVFSWtGQmJpN3UzYmtEMzdGalczek4zS3dzN1BuOWR6ekl5NE5JSk1LSkF3ZHdKeUVCWXlkUGJqR0paV0JvaU9WcjEyTGo1NTlqNi9mZm82eTBGRk9mZWtwb25XZmVWQVlDYUN6YlZsUlFnSjd1N3JoMDVnelNVbEx3ektwVkNrR210SHYzY0d6UEhxRzhpMFBuenZBZU5neW1abVlJRGd4c3JLZWZuWTNDZ2dKSXBWSVlHaHJDd05BUXA1dkt6dHlYYThsWFZWR0Jncnc4blFiTWZSUWVYbDRZb21WdDlPdFJVVWhXRTJTUURhaXJyNitQeGN1WGF5eTdJL093c0JBTkRRMjRsNXdNUTBQRHgvYStud1RhSkNKMTlhUmY2d0FnT1NFQndZR0JzTFMyYnV3cFYxNk81TnUzQWFodkRYOHVJQUJoSVNFUTE5VmgzTlNwS01qTHc2VXpaK0R1NlNuY3I0b2ZQa1RTelp1NGN1RUNKalVGYU9ycTZoQWNHQWhUYzNONGVuc0xRZHp5c2pMcytPa25aS1duQzUvajNLVkwyenh4QXpRR25EUUZYVlg1NFBQUFZVNnZxcWpBZy94ODlHaFdwckd5dkJ3U2lVUnRnc2Jjd2tMdGF3MzI5Y1dDWjUvVnVFK0hkKzFDWEV5TXdyU2hvMGJCeWRsWlpVTU5oODZkMGRuWkdTKzgraXBzN093d2VkWXNaR2RrWU4vV3JTZ3JMVVZrYUNnZTVPVmgxc0tGQ2tHclF6dDNRbHhYaDN0Mzd1Q0xmL3dEbGVYbEVEY3JkM001T0JpeGtaRVFpVVFZN2VlbjlOcXlzcS9OVzVnL2J0Y2pJbkRwN0ZtOHFPRjNsNjQ2d25ra0k1OTRlMVN5Y2xhRkJRWHczN2NQcG1abVdQamNjL0FaTTBiaEdNdk55c0wyalJ0UlVWNk91Y3VXWWZURWlUQ3pzTUNwbzBmeDI3ZmZZdTI3NzhMYzBySk45a2xiVXFrVVFHTTUwZHlzTElXeE9XVGxBR1VlTmcwYzM5NmlRa05oYm1HaGRwd1FGMWRYdkxCMkxRN3MySUhLaWdvNE9EcWl2TFFVaDNmdHdyMDdkN0JreFFvOHlNdEQwTkdqc0hWd1VDb1Rwb3F1eDN4NVdabndPMHVXYlA3cFAvK0JWQ3B0ZFNPSTFtcXB3VkY3N2FlZW5oNld2ZmdpdnZuNFk5VFgxeXM5ZzdXMmJHTjdQWE5wSXpzakE2NjllMlBJaUJHNEhobUo1TVJFOU9yVHA4WHg0OFIxZFRpNGN5ZmlZMkxnNE9TRVoxZXZWbGhlVDA4UHo2MWVqWTFmZklGTFo4NmdyS1FFQzU1OVZxdmU1NHRmZU9HUnh1WkxUVTZHWWFkT3VIVG1qTkRieXNMU1V1aEZWRnhVaFBPblR1SEtoUXVvcnF6RS9HZWV3WWp4NHdFQXE5NTZDd2QyN01CdjMzNkxPVXVXQ0w4TnN6TXljR2pIRHJqMTZZT0doZ1ljK2VNUGRPdlpVMjJGQ1dMeWhvaUlpUDVDMUFWbjFVMS9YRUtDZ25EdXhBbllPVGdnTlRrWlIzZnZ4c0xubm9PN2hyckhNaDVlWG5odnd3YVZnWmd1TGk1Q1NhL21scTlkaThxS0NvVmdnNVdORFo1LzVSV2xaWXVMaW5BdElnS1o5KzhqNC81OVZGVldBbWdNYUUrWVBsMnIvV3dOajM3OWNEMHlFbDZEQmozU2R0U1Z2WkVGc2RUTnQ3S3hnWjZlSHE1Y3VBQWJPenVNbXpJRkE0WU1RYmVlUFlVSHA2S0NBdXorN1Rma1pHYkNaL1JvaFZJMjhrbkM4cWFCNjlVRkVJSEdRUEdsYytjUTA5UWpadWJDTUJDZ0FnQUFJQUJKUkVGVWhSZzhmRGd1blQyTHFNdVhrWFR6SnB4ZFhEQjJ5aFFNOHZGUldlN0wxdDRlejZ4YWhhMC8vQUI5ZlgyRlFWR0J4aUJLeU1tVE9COFVCRTl2YjZ4NDdUV0VueitQZ0lNSDhmMW5uK0hwbDE4V2VoVG82ZW1odExnWUk4YU5nOC9vMFhCeGRVVkRRd00rLytBRFZGVlV3Tm5GQlc1OSsyTEM5T2x3NmRFRG5ZeU04UE4vL3d0VE16UDBIendZRVJjdklqa2hBUjVlWGlndEtkRllFcUl0ZFhaeTBucGcyNnowZEpYWGdaVEVSQnphc1FONmVucTRjZlVxdXJtNnF1MlY4ZHlhTmJCc0dqdG8zY2NmSSs3cVZady9kUXFkakl3d2VmYnNSeHJZdlRVZTVaaC8wbnJ5QUUvK3RRNW9MRHRUV0ZDQTdJd00xTmZYUXlRU29iT1RFeVpNbjY2eTRVQjJSZ2F1WExnQU93Y0hJZWpoM3E4ZmpJeU5jUzBpUWxqSFo5UW9uRDErSEdIbnoyUGMxS2t3TURDQW1iazUvR2JOUXVDaFE0aUxqc1pnWDE4OExDekU3OTk5aDRlRmhaaTllREdjdW5iRnpwOS94cDdmZm9QUG1ERVlOM215MXNsTFRaNWF0Z3pkZS9YU3FtU2pmTzE4UUxuM1JHNVdGaUl1WGNMMXlFZ0F3THFQUGxLNDFwdzRjQUNKOGZIbzV1cUsva09HWU1DUUlTcExwS2tpRW9tMEs3K280dnhXTnc0WkFIVHQwUU52ZnZpaFFxSng2Y3FWK0diOWVnUWNQQWpEVHAzd3pNc3ZLL1V3SEQxcEVxNkdoY0hLMmhxVzF0YXdzcmFHaFpVVkxLeXNZR3BxaWxQSGppRXVPaG9seGNVWU1YNDg3RlQwVnBNTkhxMXF2S2ZIS2UzZVBSZ2JHNk4zbno1dHV0MC8renlTcDJ0cjhaYktMWjQrZGt6NC8yQmZYOHhldkZnaDhTaVZTaEYxK1RJQ0R4NkVXQ3pHMUxsemhmdi9oR25UVUY1YWlyQ1FFR3o1NFFlc2VlY2R0U1VoMjRPczEwdDVhU2xlZXZOTnVIdDY0bXBZMkdONy9lWmtQWEVtelp5cDhEdXErZWZ2MXJjdjN0K3dRV2g4a1hidkhnQ2dXOCtlRUlsRWVQcmxsL0hEaGcwNGVmZ3dQQWNNME5oSVE1ZGpYaXFWNHI4ZmZpajBsTE94czhOQUg1L0dYanU5ZTJzMUhvazJwRklwS3NyTEFUUTJPcmwwOWl3ZVBuaUFvcVovZmZyM1Z6bW1tQ3doMTk3N0dSY2RqZnI2ZWhnYUdncUpzNUhqeHl2OER0ZEZlejV6cVNPVlNwR1NtSWpRYytlUW5KQ0FhZlBtWWRIeTVhaXNxTURGMDZlUm41T0R4Y3VYdzB4RlE0TDAxRlFjMmJVTCtibTVjT3JTQmF2V3JWUFoyOGZTMmhwcjNuNGJ2MzM3TFdLam9wQis3eDZtejU4UDc2RkRXL3ljZExsR3ljNFAyZllrRWdsdVJFZkRhOUFnZEhOMXhkN2Zmd2NBaFJKNGhRVUZ1SFQ2TlBvTkdvUXBjK1lvM0h2MURRenc5RXN2d2N6Y1hPRytmaThwQ1ZLcEZNKy84Z3FrVWluV3IxdUhlMGxKVE42MGdNa2JJaUlpK3N0b2o0RjE4M055Y0xGcFFGaE55Nmx5TGlBQXdZR0I2T251anBXdnY0NnJZV0VJT25JRWlmSHg2Tks5TzV5NmRJRzVwV1ZqeTMxOWZlZ2JHQWdQbWhLSkJCS3hHR0t4R0pLbWY1N2UzdWc3WUlCVyt5NFNpV0RSMVBwU0loYWp0cVlHUmlZbTBOZlhGMXJPeVI1RXE2dXFjQzRnQUFZR0J1amVxeGZjK3ZSQno5NjkwZDNORFlaeWRaNXpNakxVZmg1VlZWVTZQMmg1ZW52amsrKy8xMmtkVlpxWDJkRjJ2bXlNalhVZmY2eFFrZ1JvL1B6RFFrSVFIQmdvdE5hVkwxVmdhbWFHTzdkdjQ4NnRXekF3TU1DMXBzQmlsMllseVFvTENuQW5JUUUzcjExRDJ0MjdrRXFsNk9udWpybExsd3FCelRsTGxtRFNqQm00SEJLQ2lBc1hjSEQ3ZHB3OWZoeGpKMCtHNzlpeFNnT1V1bnQ2WXVMMDZUaC82aFJDVHA0VWVndms1K1RnK1A3OXVIZm5EdHo2OU1Fekw3OE1vREVnYUdObmh6Mi8vNDd0R3pkaSt2ejVtREJ0R3JxNXV1TEQvLzVYb1phM1NDVENhKysvRHd0TFM0WHA1YVdsK09YcnIxRmRXWW5WYjc4Tis4NmRjVDB5RXY3NzkyUFZXMjhoTHp0YnFWWjVlOHJOemtaa2FLald5elozS3pZV3UzLzlGZWFXbG5qalgvOUM2TGx6T0xwbkQ4NmVPQUczUG4xZ1kyK1A2ZlBtNGRLWk05QVRpU0FTaVJBVEVRRnBRd1BxNit1aGIyQ0FjVk9tUUU4a1FrVjVPVUxQblZOSTdLbFRYVldGMnRwYVlXeUd2T3hzcld1cHkzdVVZNzQ5a2pjU3NSai9ldjMxTnR2ZWgxOTlKVnkvTkhrU3JuVUFZTmU1TS83OXpUZGFMVnN2a2VEZ2poMW9hR2pBL0dlZkZZNFJBd01EdUh0NklqRSt2dkU0YkJyN2FlaklrUWcvZng1eDBkRVlPbklrZ01ZZVVCRVhMeUwwM0RrTTl2VkYydDI3UXVKbTdPVEpBSURYUC9nQWgzYnVSRlJvS0tKQ1EySFh1VE82ZHVzR0t4c2JkREl5RWhKaVVxa1UwcVpCaXVzbEVvakZZcGlhbVdIcTNMa3E5NytsM2xkMXRiV29yNjlISnlNaklYRUtLUFlVcVN3dlIveTFhN2dlR1ltTSsvZWhwNmNIZDA5UGpKNDBTYW04M3FTWk0ySG40SUQ0bUJnRUhUbUNvQ05IME1QTkRVTjhmWVdlaExvcUx5MkZvWkVSakl5TVVGWlNnb3pVVkszSDJKS1JIU1BGUlVXSURnOUg1S1ZMcUt6NFgvYnVNeURLSzMvNytEVXo5S0lvSXFLaUNLSmlGMVNLdmZmWW9qRXhQZGsxZlRlYjNVMTVObVd6dTlsTjhrL2JiSHJXeEpoaUxFbnN4b1lkRWJzaVZoUUVFUlJSa1Rvdzg3eEFaaDBabWlXUTVQdDVvM1B1YzUvN3pNQUFNOWY4enJtazBMQXdUWncrM1dIdzBxdFBIL1hxMDZmU01TT2lvelZuNWt6NU5HcGsyNHRqK2ZmZjYzUmFtdHpjM1dVMm0zVm8vMzVKcXZadmhYTm56MWE2b1h6bTVhVnlLbHVhc3ErRGlwOHJsWlNVS0QwbFJaMTc5TGpoVllsMS9UeXFLWXZGSW92RllyY1gzTDZkT3lYSjRmZFM3Mzc5bEo2YXFxbjMzVmVoRWk3dHhBa3RuanRYSjQ0ZGs3T0xpNmJlZTY5dGZ1WEdUcG1pbk94c0plN2VyYy9lZlZlLy9jTWZxdjNkY3FOK0h4VVdGS2hWY0xEdWZ1aWhDcUhoamRqenByWmpiTit5UlNZbko3dWZRdzE4ZkpTMGQ2L0N1blNwK0NhNjFhcnpPVGxhOGYzM01oZ010Zys0dUh0NDZON0hIcE9ucDJlMTM4ZTEvWjQzR0F3YU4yV0t2QnMyVkdCUVVJVnFxWnFFSW9XRmhicDBlVStTOHA4M0tjbkoycnArdlM3azVPaENUbzdPbnp1bmtzdDdFS1VjTzZhVXl3R1Y2K1dsR0J0ZmZsTTlMemRYTWhqazV1YW1NMWxaT24vdW5JeEc0MDJicHlSdFdMbFNQeTVjcUtDMmJYWDN3dzlyMWVMRjJyWnBrM1p1M1NvUFQwKzFhTlZLRFh4ODVPN2hJYWNyWGg5SlpVRkRhV21wek1YRktpb3FVbVMvZmpwNjhPQlArcG9yNTNJVldkeTZkZHE4ZHEwOFBEMDFZdng0UlE4WUlKUEpwSHNlZmxoelo4M1M3bTNiOUg4dnZxamh0OXlpM24zN3l1VGtwSE5uejJyTjBxWGFFUmNucTlXcXpqMTY2TGI3N3F2eTkwd1RmMzg5L3R4eit1cVRUM1Q4eUJGOS9ja25Xck4wcVhyMzdYdE5GYzhGK2ZreUdJMjJDdVh5RDBpVS96ellFaHVyM0FzWDFLMW5UM1hzMWsyTm16VFJvbSsvMVhkZmZhV05hOWJJUHlCQUhwNmU2aEVWSlZjM045c0gwNndxVzBLeHRMVFU5cmp1MnJaTkY4NmZWMVQvL3JhcXBwUmp4MlM4L1BoWHRWOFpDRzhBQUFDcTVHaXQ1ZG9JYnRkT0FTMWI2cjdISHBPcm01djZEUjJxOXAwNktXNzllaDA3ZUZCN0VoSnNMNnBxd3RIK0RUVnhQaWRIcnovL3ZGMmJ3V0JRdTh1ZlJBdG8yVksvL2NNZjFEbzR1TW9YN2luSnlVcTUvS2xlUjM3cXBUcksxZlNObkt1VnY2bHlkWEJqdFZyMXlWdHY2Y1RSby9KdTBFQjNQUGhnaGFVM0JvOGVyV1VMRm1qbXUrL2Eya0xEd3RRNVBGeTVGeS9xKzYrKzBza1RKM1R4L0hsSlpXOGVkKzdSUXpHREJqbDg4OXpUMjFzakoweFEvMkhEdEg3bFNtMkpqZFhpdVhPMVp1bFMzZjN3d3hXV2V4aDJ5eTA2ZXZDZ05xeGFwZkRvYUIzWXZWc3JGeTJTVkxiQjZxaEprK3hlNkhiczFrMzNQL2FZUG4vL2ZTMy83anNaalViMUh6Yk00WnI0VjMveVBUOHZUKysvOXBweXNyTjF4NE1QMnBZdEdqdGxpaGJNbnExL1BmZWNKQ25rQm4vQ3VpckhEaDdVc1lNSHIvbjhObTNicXJHZm4rNS83REUxOGZmWHRQdnZWM2hVbExadjJhS1R4NDhyYWQ4K2xaak5GYW9DSERFWURCbzdaVXFOcnB1V2txSlByd29zSzF2V3BTclgrejEvb3hsTnBodTZ6SXZiTlM3NTlFdjVXYmRyMnphZFRrOVhWUC8rRmFvSjJuWHNxR09IRHVsc1ZwYnRrNm85WTJKMEpDbko3dmxzTXBrMGJOdzRmZnZaWnpxYm1ha2VrWkVxS2l4VTlNQ0J0ajdOV3JUUVk4OCtxOE1IRG1qdjl1MDZjZXlZRW5mdnJySkNvTnpRc1dPdjZiNGQzTDlmWDMzOHNWMmIwV2hVbC9Cd1NXVjdiNjM0L250WkxCWjVlbm1weitEQmloNHdvTUx5UytVQ2c0SVVHQlNrTWJmZXFxTUhEMnBIWEp6MjdkeXBsR1BIRkxkdW5aNTg4Y1ZhejNIZUYxL1lRcEJ5NFZWVTJsenQxTW1UT256Z2dBN3MyYVBVNUdSWnJWWUZ0MnVud2FOSFgvUHlyRmFyVlp2V3JKR1RzN1B1K00xdmJKVVZibTV1T3BTWWFQdWt2SWVucDRiZGNrdTExOGs4ZFVxTDU4NnRzazlseDZzTGI5SlNVbFJTVXFKT05WaHE2bWE2R2Mram1sYW5YYnA0VWY5NCttazVPVHZMeGNWRlZxdlZ0a3lubytWUnU0U0hxMjJIRGhVcVp0WXNXNmFWbDVjcURXbmZYcE9tVDNjNEI0UEJvTnNmZUVBZnZ2R0dRanAwcUZFSWM2TitIOTEyMzMxeWNYRnhHRnJjaUQxdkp0OTFWNVhIZDIvYlpyZm56UzIzM2FZK2d3ZmJmUUJneFBqeCt1N0xMKzMrWnJ1YXlXVFM4UEhqYmZ2OVNSWC9QcXpNdFh6UDk2NW1pZDByVFp3KzNmYTNWMENMRmhvNFlvUysvUEJEMndjVXl1ZHNNaHB0YjhLN3Vibkp2MFVMK1RWdEtyOW16ZVRyNTZmR2ZuN3k5Zk9yc0p4a3d1Yk5XbjVGOVpkVXRyVGN6WnJudG8wYnRYVEJBalVQRE5ROWp6d2lEMDlQVGJqOWRnMFpNMFo3ZCt6UXNZTUhkZnJVS2FVa0oxZjd0NWl6czdQR1Q1c21pOFh5azc3bTJudDVLVTBuWjJmMUd6cFUvWWNQdC92YnBienlKREFvU011Ly8xNnJseXhSaHk1ZFpEQVk5T1pmL3lwemNiSGNQVHcwZHNxVUdsZkllRGRzcUJsUFBhWDRqUnUxYXRFaVpaNDZwZEtTa212YTMycExiS3p0ZGNPVmMrN2FzNmNrcVdYcjFtcmNwSWt0d09yWXJadmFkKzZzUS92MzYvQ0JBOG82ZlZwbnM3SlVrSit2NHFJaTI5ZXAvSGVSNFhMNFp6S1paREtaMVBOeTROdzFJa0xyVnF5d1BSZjltalc3cHA4N3Z5YUVOd0FBQUpWbzVPdXJUdDI3YTl6VXFkWDJYVHgzcm0zRDNDdUZ0Ryt2R1U4OVpmZUo0cVlCQVhadmNsb3NGbGxLUzIyZjByenlCWXJCWUNqNzFML0JJS1BSYVBkaVBMSi9mN1VLRHE3UmZmSDE4OU9vU1pOVVdsb3FxOFVpazhta2tQYnRiZWNiRElacTMzaHYxYWFOdWtSRVZGcGQ4UFVubjZqbzhwSk5QNVdCSTBhb1ZYRHdEZi9FbHNGZzBOUjc3OVgyelpzMVlNU0lDaHVvU21VQlNYaFVsQzJjOGZEeVVzUEx5Mm81T3p1cnBLUkVWcXRWM1h2M1ZvZk9uUlhXdGF2RGNhN200ZW1wVVJNbnF0L1FvWXBkdmx6SGp4NVZZSnMyRmZxVkwrbVJmZVpNMmFjSnZiMTE2dVJKOVI4K1hLMGM5SmZLbGdoNThIZS8wNzZkTzZ0OTgrM3FPVVgyN3krZlJvMXNMK3Frc2syRVRTYVROc2ZHeWo4Z29GYWZTcjRlN1RwMVV1ZnUzUlZaeVFhMVY0dmZzRUg3cjNwK2VucDc2OG5ubjdlcmFtclhzYVB0VGY0clhma2NMWDlPR2d3R0dTNC9MeXZUZjlnd0JiVnRhOWZXb2xVcmpad3dvZXo3dzJKUmcwYU5hcngzajNUenZ1ZXZsOUZvdkNsNzNVZy8zNTkxVjFlSTFFYlBtQmc1T3p1cm80TWxKWHRFUmlvaUpzWXVpR3NlR0tpblhucXBRdC91dlh1cmdZK1A3YzNlSzRPYmN1V2ZORzkveFpLQjVXL0NsSmFXMmlwdXJKZC9QNVZYNFZTMWwweFZna0pDMUhmSUVGa3RGbGtsdWJtN3ExUDM3bXJadXJVa3FYT1BIanB4OUtnaW9xTVYxcldydytVakhTbXZ6Z2tOQzlQNGFkT1VzSGx6bGN1blJVUkhWM2grbHV2ZHQ2LzhtemUzdmZIazYrZW5IcFhzcCtMSXdmMzc5ZU1QUDhpdldUTU5HREZDUGFPakt3MmZhc3BnTU9qdVJ4NVJSbHFhM2I0L2cwYU4wcUJSbzhvQ042dTF4cFV1WVYyNzNwU0taVWxLT1hwVVRrNU9OMlF2cGZyNFBLcUpCajQrYWg0WXFPS2lJbGtseVdxVlQrUEdhdHVoZzRaVlVySG1hS216cUg3OWxIYmloQ0w3OTYvMjhYUjJjZEhEZi95ancrRG1SdjQrOHZUeVVsQklpTzJ4Y3pSdm44YU4xYUZMbHdyZjkyYXpXUjI3ZGF0UVVTeVZCY0xCVjN4UXBVT1hMdkwwOHFwMjc2d0dQajRWUHVCeWRXVmJ6NWdZZGV6V1RWbW5UOHZpSUp3Mk9UbXBhYk5tMTd6YzNJMzhucGZLM3REdUVSbHBxMVNKdXVMdm5SYXRXNnRGNjlZNmZ1U0kyblhxSkQ5L2Y5djliOTZxbFI3NjR4L1Z4TisveHRXcjVXTTI4ZmVYMVdxVlFXVkw5STZwd1lkU3JuV2U0VkZSeWpwOVdrUEhqclg3MjlpN1FRUDFHVFRJNFpMQVZxdlY5bnVqbkVHeVZVZmZ6TmRjVXRuM1ZOQVZQM3RqQmczUzJhd3NEUjA3dHNvbGsvc09HYUwyblR1cnVMRFE5dUdvQ2JmZnJsT3BxUm95ZG15dC81NHpHQXlLNnQ5ZkVkSFJPbmJvMERWL3o0VjE3YXI4dkR6YlkrcnE1cWF1RVJHMndESzRYVHZkT1dOR2hUQzdZN2R1MXhXMnVMaTY2dEZubnRHdStIZ1pEQVoxNzkzYjRjOEQvSStoSkMvWlduMDNBQUFBQUxWUlVsSnlRNm9jckZiclQ3NmZDZ0NnNXNxWDJ5bC80OWRzTnV2U3hZc1ZxaGdCQUFCcWcvQUdBQUFBQUFBQUFBQ2dIcW45b25nQUFBQUFBQUFBQUFDNGFRaHZBQUFBQUFBQUFBQUE2aEhDR3dBQUFBQUFBQUFBZ0hyaytuZFFCUUFBcUlMRmFsWFNvUlFsSGo2dWdvS2l1cDRPQUFBQUFBRDRGYnJudHBGMVBZVmFJYndCQUFBM3piRVQ2WHJsblMrVm5IS3FycWNDQUFBQUFBQit4WDV1NFkyaEpDL1pXdGVUQUFBQXZ6eUxWMjdSdnorZHA2REE1cG8rZVpoQ2d3TVY0TjlZUm9PaHJxY0dBQUFBQUFCUXIxRjVBd0FBYnJoako5TDE3MC9uYWV6UUdEMXkveVE1TzVucWVrb0FBQUFBQUFBL0c4YTZuZ0FBQVBobHNWaXQrdWUvdjFKUVlIT0NHd0FBQUFBQWdHdEFlQU1BQUc2b3BFTXBPbllpWGRNbkR5TzRBUUFBQUFBQXVBYUVOd0FBNElaS1BIeGNraFFhSEZqSE13RUFBQUFBQVBoNUlyd0JBQUEzVkVGQmtTUXB3TDl4SGM4RUFBQUFBQURnNTRud0JnQUEzQlJHZzZHdXB3QUFBQUFBQVBDelJIZ0RBQUFBQUFBQUFBQlFqeERlQUFBQUFBQUFBQUFBMUNPRU53QUFBQUFBQUFBQUFQVUk0UTBBQUFBQUFBQUFBRUE5UW5nREFBQUFBQUFBQUFCUWp4RGVBQUFBQUFBQUFBQUExQ09FTndBQUFBQUFBQUFBQVBVSTRRMEFBQUFBQUFBQUFFQTlRbmdEQUFBQUFBQUFBQUJRanhEZUFBQUFBQUFBQUFBQTFDT0VOd0FBQUFBQUFBQUFBUFVJNFEwQUFBQUFBQUFBQUVBOVFuZ0RBQUFBQUFBQUFBQlFqeERlQUFBQUFBQUFBQUFBMUNPRU53QUFBQUFBQUFBQUFQVUk0UTBBQUFBQUFBQUFBRUE5UW5nREFBQUFBQUFBQUFCUWp4RGVBQUFBQUFBQUFBQUExQ09FTndBQUFBQUFBQUFBQVBVSTRRMEFBQUFBQUFBQUFFQTlRbmdEQUFBQUFBQUFBQUJRanhEZUFBQUFBQUFBQUFBQTFDT0VOd0FBQUFBQUFBQUFBUFVJNFEwQUFBQUFBQUFBQUVBOVFuZ0RBQUFBQUFBQUFBQlFqeERlQUFBQUFBQUFBQUFBMUNPRU53QUFBQUFBQUFBQUFQVUk0UTBBQUFDQVdyRmFyVlVldDFnc2l0KzRVZWJpNG11K1JrNTJ0cjc3Nml0ZFBIKyt4dWNjVGt4VWRsWldwY2RUang5WHlyRmpzbGdzMXp5djYxVlVXS2pUNmVrT2oxbXRWbTFZdFVybno1MnI4WGdXaTZYS3IwZG1Sb1pXTDFtaXJJeU1XczB6Snp0YkJmbjVWZll4RnhjckxTV2xWdU1DQUFBQXFCbW51cDRBQUFBQWdQckhhcldxc0tCQXVSY3U2UHk1YzhvK2MwWkZSVVVhT0dLRVZpNWFwS05KU2VyZHI1KzY5K29sWnhjWDIzbm56cDdWbkpremxYTHNtRXBLU3RSbjBLQnJ1bjVCZnI1MnhjY3I1ZGd4UGZMblA4dlZ6YTNLL2lWbXM3NzgrR081dUxycTJYLytVeWFUcVVLZjVkOTlwK05IanVpNWYvMUxEWHg4cWh3ditmRGhhNXIzbFJvMmFpUmZQeis3dHUxYnRtalJ0OS9xN29jZlZxZnUzZTJPSGR5M1Qwdm56NWVYdDdmQ282S3FIVC8zNGtWOS9wLy9xSHZ2M3VvM2RLakRQanZqNHJUdXh4L1ZOaXlzVm5QLzEzUFBhZkRvMFJveGZueWxmUlo4K2FVU2QrL1duMTUrdWRySEV3QUFBRUR0RU40QUFBQUFzUFA1ZSsvcDRMNTlkaFVkQm9OQnZrMmJxdit3WVdvZUdLaGpCdzlxL2hkZmFPbjgrWXFJamxidnZuMlZ1R2VQMWk1ZEtpZG5aOTN4NElQcTFxdVg3Znlrdlh2MStYdnZWWHJObDk1NlMrNGVIcmJielFNRE5XbjZkQzFkc0VDcHg0OHJ0SnJ3WWYvdTNTb3FMTlRBRVNNY0JqZDV1Yms2Y2ZTb1F0cTNyMUhROE5FYmIxVGJwenI5aHczVG1GdHZ0ZDIyV3EzYXNtNmRtdmo3SzZ4cjF3cjlONjVlTFNkblozbDRlZWxJVXBMRE1hOThIRHk5dk9UczRxTGwzMyt2a1BidDFUd3cwSzZ2MVdyVjdvUUUrZm43S3lnazVMcnVpN200V0NVbEpYWnQvWVlPMVo2RUJLMWZ1VkpEeDQ2dGNNNlZYMDhBQUFBQXRVTjRBd0FBQU1CT1pMOStDZzRObGFlM3QrWisvcm1HalJ1bmdTTkd5TW5aV1pMVUpUeGNYY0xEbFo2U29nMnJWbW5UbWpYYXRHYU5wTExRNVlFbm5wQlhnd1oyWXpieDk5ZmcwYU1yWEd2YnhvMHFMUzNWTjU5K3FrT0ppUTduOCtuYmIxZG9lL1dqanlUSnRyUlgvSVlOTWprNXFWdXZYbmJMZlpVSENEdmo0Mld4V05TdVV5ZmxaR2RYR00vSnlVbmVEUnZhdFlWSFJTbDZ3QURIRDFJMTNudjExUXB0KzNiczBObk1URTI3LzM0WmpmWXJXQjgvY2tUSERoMlNKSDMyN3J1VmpsdCt2eVhKYURUcTlnY2YxTnN2djZ4dlo4N1VFLy92LytuYnp6N1RudTNiSzV6MzlJd1pWYzczeW5FZG1UZHJsc054SmRsOS9Xc3pKZ0FBQUlES0VkNEFBQUFBc0JQV3RhdXRNbVR1NTUvTHc5UFRGdHlVS3lrcFVmckprMHBQVFpVa05mVHhVZTdGaXpwMThxUysvdTkvTlh6Y09BVzFiV3ZyNytmdlgyRUpyc09KaVZxN2JKbkdUWjJxTGhFUktpNHNsQ1N0WDdsU0NaczNhOFQ0OGVvU0hsN2xYRjk2OGttNzI2Lzk1UzkydDhzRGhJVE5teVZKeXhZczBMSUZDeXFNMDdKMWF6MyszSE4yYlEwYU5sU3I0T0FxcjE5VEZvdEZxNWNzVWZQQVFIWHYzVnVTOU0ybm42cHBRSUFHang2dEpmUG1TU3FyMW9tNWFxbTV3d2NPNkxzdnYxUnJCOVV6RFgxOE5QR09PL1QxcDUvcXlNR0Rpb2lPdHMxNVMyeXNMbDY0b0JIang4dGdNRlE3eDlQcDZYYkx4YVdscEdoTGJLd2txZS9Rb2VyV3E1ZEtTMHFVbVpGUm9jcEhrckxQbkpIQllGRGpKazFxK0tnQUFBQUFxQXpoRFFBQUFJQWFPM1h5cE9MV3I5ZStIVHRVa0o4dm44YU5OZm5PTzlXelR4L2xuRDJyVlV1V2FFOUNnajU0L1hXRmhvVnAwcDEzT253enY4UnMxZy9mZkNNL2YzL0ZEQnBrcTBRNWMvcTBkc1hISzdoZE93MGFOY29XT2lSczNxek9QWG80WElvcm9HVkxkWW1Jc0d2YnQyT0hNdExTSkpXRkg1bW5UcWxyUklUYWhJWldPSC9KL1BreU9UbCthWlM0ZTdjQ2c0SnNTNjJaeldaOStlR0hHalI2ZElXbHlIS3lzN1Y1N1ZvTkdENjh3amdKbXpZcE15TkRELy9wVHpJWUREcVNsS1RkQ1FucU4zU280amR1VkZwS2lscTBhcVg0alJzVlBYQ2c3VEc3a0pPamxZc1d5ZDNEUTdmZGQ1L0RPWGJ0MlZNQmdZSHk4L2VYSkxYdjNGazUyZGxhT24rK2V2ZnJaOXNQWjg3TW1Rb0tDVkZVSmRWRXlZY1BhK0djT2JiYmh4TVRkZmh5TmRRLy92TWZPYlZwbzhWejUycmJwazE2NU05L1ZrRExscmErRm90Rkg3ejJtakxTMC9YVVN5K3BrYSt2dzJzQUFBQUFxQm5DR3dBQUFBQjJkbXpkS25OeHNlMzJpYU5IWmJ5OGoweUxWcTJVc0dtVG1nY0dxcy9nd2NyTXlMQlZYUGcyYmFwcDk5K3ZRU05IYXNVUFAramtpUlB5OFBLeWpWTllVS0M4M0Z6NU5tMnFuZkh4eWo1elJ2Yzk5cGd0dUxGWUxKcnoyV2R5Y1hYVnRQdnZ0d1UzcWNuSm12L0ZGOXEzYzZmdWUreXhDbFVrelZxMDBKQ3JsbVE3Yy9xMExieUpYYjVjTHE2dW1uREhIZks4WWo3bGxzNmZMeWNINFUxUlVaRysvK29ydFFrTjFmVGYvbGFTbExocmx3N3UzNitCSTBkcTYvcjFDbytLa291cnE2U3lnR1pMYkt3R2pCaGhOMDVlYnE1Vy9QQ0R1dmZxcGFDMmJXV3hXTFIwL254NWVuc3JQQ3BLSDd6K3V0cDE2cVM3WnN6UU8zLy91Nzc0NEFNOTlLYy9xY1JzMW4vZmVVY0YrZm02NzdISDVPdm5WK25YckR5NEtiZHB6UnBaclZiMUd6TEUxcllyUGw2U0tnMXZJdnYzVjgrWUdFblM4MDg4b1FFalJtam9tREdTWkt1OEdqcDJyUGJ2M0tuWkgzNm8zLzNsTDNKMWM1TWtiVmk1VXFuSGordVdhZE1JYmdBQUFJQWJnUEFHQUFBQWdKMWxDeGJvMHNXTHR0dDd0bSszN1hmeTZrY2Y2Y2tYWDVSL1FJRE9uVDJyQmJObkt6d3F5aTVROFcvZVhQYzg4b2dLOHZQbGR2bk5mVW5hdm1XTEZzK2RxMWMvK2tqRlJVV1NwQTVkdXRpT0wvL3VPNlducE9qZXh4NVR3MGFOYk8ydGdvTVYxYisvdG03WW9EVkxsMnJvMkxFMXZpOUplL2NxK2ZCaERSd3h3bUZ3STVXRlJvN0NHMWRYVjQyYVBGbHpQL3RNdlJJVDFhNVRKeVZzM3F4bXpadXJZYU5HK3ZUdHQzVXVPMXVqSjAxU2FXbXBFclpzVVpmd2NIbGZ0ZDlQK3NtVHlzL0wwNzZkTzdYMzRZZGxzVmdrU1ZQdXVVY0ZlWG55OHZiVzFIdnZsWXVycSs1KytHRjk4UHJyK3VUTk4xV1FuNitMNTgvcnJoa3pGQm9XWmpkbVVXR2hMcDQvYjd2dDV1Rmh1KzZGOCtjVnYyR0RPdmZvb1NaWGhUcFZNWmxNTWwwTzZjcHZ1N2k2bG9WdWx5N1oya2RObnF6TVU2ZGtOcHRWVWxLaU01bVpXcmxva1hwRVJxcDdyMTYydmg2ZW5qVmFyZzBBQUFCQVJZUTNBQUFBQU93OC8vcnJrc3FXS3B2L3hSY2FQMjJhYlIrVzEvN3lGMldmT1dQWFAySHpadHVlTW83VVpPUDZYZkh4MnJCcWxZYU5HNmMyYmR2cVVtNnV6TVhGS2k0dWxybW9TR0hkdW1sM1FvTFdMRjJxNEhidEZOeXVYWTN1aTd1SGg5cDE3S2hCbzBZcEp6dmJZVldJeFdLcGRObTA4TWhJYmR1d1FRdm56TkVkdi9tTmpoNDhxQW0zMzY3R1RacW8vN0JoV3I5eXBYckZ4Q2dsT1ZrWHo1K3ZzRitOSklXMGI2OTdIMzFVM2cwYXFMUzBWQisvK2FaYXRtNnRpT2hvR1F3R1BmWFNTN2JLbHFZQkFlcmFzNmZpTjJ5UUpQVWJPdFMyLzlDVkRoODRvQyt2ZUZ4NzllbWpXKysrVzVLMGVza1NtYzFtRGI2cUd1bGFmZnpXVzBwUFNhblF2bmJaTXJ2YnUrTGpiZFU5a3ZUbnYvMU52azJiM3BBNUFBQUFBTDgyaERjQUFBQUFIRHF3WjQ4a2FlK09IY3JQeTlQUXNXTTFjdUpFRlJZVUtPWFlNVzNmc2tYaFVWRU85NUdwcWZJcWxQaU5HeVZKcXhZdjFxckZpKzM2bUV3bU9Uczd5OG5GUlZhclZkL09uS25mdi9DQ3cvMXZyaGJVdHEwZStOM3Y5TjFYWDJuZmpoMTY3TmxuN1pZZkt5MHRsU1NIbFRlU1pEQVlOTzYyMi9TZmYvNVRNOTk5VjU1ZVh1clpwNDhrYWRDb1Vkb2VGNmVGYytib3d2bnphaE1hcXRaWDdZTlRQdi95QUdiZXJGbXlTcHAwMTEyMnFwVHk0Q1k5SlVVTDU4eFJTbkt5bWdjR3FyQ2dRQnRYcnk2ckhCbzVVcDE3OUxBdE1kY3FPRmgzenBnaFNYWWhqaVFkTzNoUWt2VE8zLzllWVM1WEJ5emxLZ3ZZOHZQeTFHL0lFTG01dTl1MUYrVG42MUp1Ym9YbDJxNVV2azhRQUFBQWdOb2p2QUVBQUFCUVFkNmxTenA4NElEdDlwcWxTNVdUbmEzSmQ5Mmx3b0lDclZteVJQNll0bXpiQUFBZ0FFbEVRVlFCQVpwODExMXljbkxTMHpObWFQRG8wUm94Zm55dHJ2UHN3dzlMa3A1NTVSVVpEQVlaakViYjhsMEdvMUV1TGk2MndFSXFXeEpzMjhhTnRzQkRrakpQbmRLNkZTdnN4czA4ZGNydWRrUlVsQkkyYmRLczk5L1hZODg4WTl1bnhuSTV2S21zOGthU1dyWnVyUjZSa2RxNWRhdUdqaDByNTh2WGRuRjExWWp4NHpWdjFpeEowZ05QUEZIbGZUMSs1SWgyeE1WcDZOaXg4ZzhJc0xXbnA2WXFkdmx5N2QrMVMwYWpVWU5HamRLd2NlTmtOcHUxYlA1OGJkdTBTVjk5L0xHOEdqUlE5MTY5Rk5XL3YveWFOVk9YOEhDSDF4azhlclFLQ3dvcXRDK2VPMWN0V3JkV2VHUmtsZk84a0pNalNkcTJhWlBXclZpaG9XUEhhc2psdlcvS0xaMC9YeHRYcjlianp6Mm5GcTFhVlRrZUFBQUFnTm9qdkFFQUFBQlF3WTR0VzlTOFpVdWxIait1cmhFUjZqdGtpTGJFeHFxb3NGQmZmUENCOHZQemRmL3ZmbGRweFVwTi9mbHZmNU1rK1RSdXJHY2Vla2pqcGs1VjN5RkRkQ1FwU1orKy9iYWVmUEZGTld2ZVhKdldyTEh0bHpOczNEaTdNVTZkUEtsVEowOVdlWjNXSVNFYVBYbXlsc3licDdtZmYyNnJXaWtwS1pFa1d5QlRtZklBNlV4bXBsMTc5MTY5OU1NMzM4aGdNQ2k0ZmZ0S3p5OHVLdEs4TDc1UVFNdVdHalJxbEsxOTd1ZWZhMGRjbkNTcGZhZE9Hak5saWkzWU1abE1tblRubllvYU1FQXJGeTFTMHQ2OTJyUm1qY0tqb3FxY2E4K1lHSWZ0aStmT1ZkTm16ZFIzeUJDSHgzZkZ4MnZqbWpXMkpkS3NWcXQ2OStzblh6OC91OGUzSUQ5ZlcySmoxU280V0FhRG9kTEh2bmxnWUpYekJBQUFBRkE1d2hzQUFBQUFkc3htc3phc1hxMkJJMFlvOWZoeFNWTG5IajNVcm1OSHpmN29JeDAvY2tTUzlPWkxMOW1kdDNiWnNncjdvRHo0Kzk4ck5DeXMwbXVWNzRsaXRWb2w2Wm8ydU84UkdhbHA5OTl2MXpabjVzd0t5NFAxSFRKRVNmdjJhZC9PbllwYnQwN1JBd2VxOUhKNFUxWGx6YW1USjdVakxrNk5telRSbm9RRXhRd2FwS0RMeTZOdFdydFc1dUppU2RMR1ZhdnNncGx5Rm90RlgzLzZxYkt6c2pSZ3hBaXRYN2xTNTdPemRlN3NXUTBaTTBZRitma0thZDllUVczYnlseGNyRFFIKzhzTUhUdFc0WkdSdW5qaHdrMnJkRWxMU1ZITzJiT0s2dDlmV3pkc1VHUy9maG94ZnJ6RGZZNGtLZVhZTVlkTHM1V3J5VjVIQUFBQUFCd2p2QUVBQUFCZ1o4T3FWU3JJejFkNFZKUVd6NTBycVd3cHJka2ZmcWlUSjA2b1dmUG1PbjNxbENiZmRaZnRuQVd6WjZ0RGx5N3ExTDI3Sk9sOGRyYldYQlhrVktVbUljcjFNaGdNbW5MMzNYcnI1WmVWbVpFaHFTeW9raVJuRjVkS3oxc3lmNzY4R3piVUkwOC9yYmRlZmxsTDVzN1ZvODg4bzB1NXVWcTdiSm02aEllcnBLUkVhNWN2VjgrWUdIazNiRmhoaktPWDk2RlovK09QY3Zmd1VDTmZYL2szYjY0Mm9hRnFFeHFxcHk5WEFsWEZxMEVEUGYvNjYxWDIyYlJtVFpYSHMwNmZkdGluUStmTzZqOXNtRVpQbWlTVGs1TzJidGhnTzNidm80L2FLcFQyN3RpaDJPWExOWGJLRklWY1VXbVVmZWFNdnZ6b0kwVVBIS2plZmZ0V2UxOEFBQUFBVkkzd0JnQUFBSUJON3NXTFdydDBxWHJHeE1qRDA5UFducDZhcXZUVVZJMmJPbFZGUlVVNnZYQ2gzWnYwQzJiUFZ2UEFRRnRiV2twS3JjS2IvTHc4U1pMcjViMW9icFpHdnI3NjQxLy9xZ1krUHBMS2xqT1RLbDgyYlVkY25JNGRQS2lwOTk0cjd3WU5OR1RNR0MyYU0wZDd0bS9YL3AwN1pTa3QxWmhiYjVXNXVGaHZ2Znl5Zmx5NFVMZmVmYmZkR0VhalVYYy85SkE4dkx6azYrY25kdzhQaDljSzY5cFYwUU1IT2p5MllQWnNsVjdlbjZjcTVXRmJaZEpUVW16TG9sM0p1MEVEZGV2VnkrRTVUUzh2NDNZaEowZGIxNjlYdTQ0ZDFXL29VTHMrRzFldmxwT1Rrd2FPSENtZlJvMnFuU2NBQUFDQXFoSGVBQUFBQUxEeDh2WldFMzkvRFJvOTJxNjlZN2R1K3NOTEw4blAzNzlXb1V4Tm5EOTNUaGZPbjVja2gxVXJWMHZjdlZ1WkdSa2FPR0xFTlYydlBMaVJwS0xMNFkyTGc4cWJ2RXVYdEdUZVBBVzNhMmZiWnlhcVh6OWxaV1Rvd3JsejJyZHpwMFpPbUtCR3ZyNlNwSWpvYUczZnNrVjlCZyt1TUZhN1RwMnFuWmRQNDhacVgway9GeGNYRlJRVVZEdEdWVXVWUFQxamhzTWw1bXBxNzQ0ZEtpNHEwcG5NVEsxZHRreTkrdmFWZDRNRzJoVWZyNTFidDJySW1ERUVOd0FBQU1BTlFuZ0RBQUFBd01aZ01PaSt4eDkzK0NhOG43OS96UWVxWmcrYmd2eDhTZEo3cjc2cWpKTW5OV3J5NUJwZjQrTDU4MXE1Y0tFR2pSeFo4L2xVSWk4M1Y1TGs3S0RpNThMNTgycms2NnRiNzc3YmRqOU1UazZhZU1jZCt2eTk5OVNpZFdzTnVDSkFHalp1bkFyeTh4MEdRVmM2bTVtcDQwZVA2c1RSby9MMDh0TG95L2Y5V3FTbnBrcjZYd1hSemRSdjZGQjE3ZGxUVzJKanRXSFZLcTFlc2tTaEhUdnFjR0tpUWpwMDBKQXhZMjc2SEFBQUFJQmZDOEliQUFBQUFIYXVwM3BpLzY1ZE1oY1gyL1o0Y1hOM2wxUVd1R1NkUGkxSit1ZXp6K3I4dVhQeThQUlVvOGFOMWF0UEgyMWV1MWFObXpSUnd4cGNPejh2VDE3ZTNyWkFaVmQ4dkhiRngxL1RmQThsSmtvcVd6YnNhczFidHRTb1NaTWNubmYzd3c4cjc5SWxHWTFHVzF2RFJvMTAxME1QVmVpYms1MnRIWEZ4T25uOHVGS1BIN2N0RVdjeW1UVHdPZ0tvWGZIeG1qOTd0aHI1K21yUDl1M3k4ZlhWMERGajVISVRsNTVyNk9PalVSTW5xblZ3c09iTW5LbUQrL1pKa3ZJdlhkTCtuVHZWSlNMQzdqRUJBQUFBY0cwSWJ3QUFBQURjTUNuSGptbkRxbFV5R0F3SzY5cFZMVnExa2lRdCsrNDc3WXFQVjR0V3JkU2hTeGQxNk5KRmdVRkJNaGdNV2pobmprNm5wMnZzbENtVmptdTRIQWdVRmhRb0pUbFp2bjUrdG1OTkF3TFVvWE5udS80SDkrOVhWa2FHN2JiRll0RTMvLzJ2WEZ4YzVPemlJcVBCb0ROWldUcWNtQ2dYVjFlRnRHOWZxL3RwTkJwdGdVK0oyYXlpd2tLNXVydkxaRExwU0ZLU3BMSXFIYW1zeW1qVjRzVnljbkpTcStCZ2hiUnZyelp0MjZwVlNJamRYanVuVWxPMWJzVUtoOWZMejgrM3EyTGF0M09uNXN5Y3FZQ1dMVFhqcWFjVXYyR0RWdnp3ZzdhdVg2K1E5dTNsNitjbk4zZDNPVGs1eWVUa0pDY25KMDI0L1hhVmxKUm8zWTgvcXJTa1JDVWxKU290S1ZGcGFhbmFoSWFxWGNlT01ocU5PcHVWWmJ1UDVjeG1zMUtUazNVa0tVbDdkK3hRZGxhV1BEdzlOWEg2ZERtN3VHajlpaFg2K3ROUDFlajc3elZnK0hEMTdOT24wbjJFQUFBQUFGU1A4QVlBQUFCQXJmUWJNa1M5Ky9aMWVHelVwRWthTVdHQ1RDYVRYZGd3YU9SSWpadzRzVUpWejRJdnY5UzJqUnNWMUxhdHc3MWl5dmtIQkVpU1h2ejk3OHV1TTNHaTdWaUxWcTAwNXRaYjdmcm5YcnhvRjk0WWpVWmxwS1hwek9YcW4zS05telRSaER2dWtLZVhWMVYzdVVybmMzTDArdlBQMjdVWkRBYTE2OWhSa2hUUXNxVisrNGMvcUhWd3NKeXFDRFJTa3BPVmtweGM2WEd2SzZxRDJvU0d5cTlaTTkzLytPTnk5L0RRd0pFajFiWkRCMjJPamRXSm8wZDFKQ2xKSldhenJKZVhyNnVLd1dCUXArN2R0VHNoUVF0bXo3YTF0MnpkV21lenN2VEYrKy9yVEdhbUxCYUxwTEt2eGJpcFU5V3JUeCs1dXJsSmtzSWpJNVc0ZTdmV0xGMnFINzc1UnZFYk4rcjNWejBtQUFBQUFHck9VSktYWFAxZjh3QUFBRFUwNjlzVit2emI1WXI5N3AyNm5ncUFHMkRXKys4cnNuLy9DcFV0anZwMTY5bFQzWHYzcnRYNEo0NGUxZW9sU3pUOXQ3K1Z1NGVIcmIyNHFFam5zclBWcEdsVE9WMnVZTm1ka0tDc1U2ZlV3TWRIdmZ2MWs5Rm9WSFpXbGx6ZDNPeUNqY3BZclZhWmk0dGxMaTVXYVdtcG5KeWQ1ZUhwNmJEdmQxOTlwZmFkT3FsVDkrNDFHbmY5eXBVcUxTMlYxV0tSeVdSU1NQdjJhaFVjWE1OSFFYcnZYLzlTbDRnSTlSODJ6T0h4cnovNVJFV0ZoYnJ2OGNkdGJlYmlZamxYczcrTzFXcTFWZGRZclZZWmpVWVpqRVlaRFlheWY2K29yc25NeU5DV3RXc2xnMEdCUVVIcUdSTWpTZnJ1eXkrVmQrbVNndHEyVlljdVhhcmNsOGhxdFNweDkyNWR1bmhSVVFNRzFQaitBd0FBQUxCSGVBTUFBRzRvd2hzQUFBQUFBSURydzA2U0FBQUFBQUFBQUFBQTlRamhEUUFBQUFBQUFBQUFRRDFDZUFNQUFBQUFBQUFBQUZDUEVONEFBQUFBQUFBQUFBRFVJMDUxUFFFQUFBQUFOYmR4NjE0dC9IR1REaHcrcm9LQzRycWVEbkJUM0h2YktOMXoyOGk2bmdZQUFBQlFad2h2QUFBQWdKK0JDN2w1ZXZ2amVWcTNlWmVDV2paVDMxNWRGZUR2SzZPUllucjg4blRySEZMWFV3QUFBQURxRk9FTkFBQUFVTStWbEZqMHA3OStvS3d6NS9UaUgrL1R3Smp1ZFQwbEFBQUFBTUJOUkhnREFBQUExSE5mTFZpcDVKUjBmZmphVTJyYnBtVmRUd2NBQUFBQWNKT3h4Z0lBQUFCUWoxM0l6ZFBzK1Q5cTJ2akJCRGNBQUFBQThDdEJlQU1BQUFEVVkvRTdENmkwMUtLb2lNNTFQUlVBQUFBQXdFK0U4QVlBQUFDb3h6SXlzeVZKYllJQzZuZ21BQUFBQUlDZkN1RU5BQUFBVUo5WnkvN3hkSGVyMjNrQUFBQUFBSDR5aERjQUFBQUFBQUFBQUFEMUNPRU5BQUFBQUFBQUFBQkFQVUo0QXdBQUFBQUFBQUFBVUk4UTNnQUFBQUFBQUFBQUFOUWpoRGNBQUFBQUFBQUFBQUQxQ09FTkFBQUFBQUFBQUFCQVBVSjRBd0FBQUFBQUFBQUFVSThRM2dBQUFBQUFBQUFBQU5RamhEY0FBQUFBQUFBQUFBRDFDT0VOQUFBQUFBQUFBQUJBUFVKNEF3QUFBQUFBQUFBQVVJOFEzZ0FBQUFBQUFBQUFBTlFqaERjQUFBQUFBQUFBQUFEMUNPRU5BQUFBQUFBQUFBQkFQVUo0QXdBQUFBQUFBQUFBVUk4UTNnQUFBQUFBQUFBQUFOUWpoRGNBQUFBQUFBQUFBQUQxQ09FTkFBQUFBQUFBQUFCQVBVSjRBd0FBQUFBQUFBQUFVSThRM2dBQUFBQUFBQUFBQU5RamhEY0FBQUFBQUFBQUFBRDFDT0VOQUFBQUFBQUFBQUJBUFVKNEF3QUFBQUFBQUFBQVVJOFEzZ0FBQUFBQUFBQUFBTlFqaERjQUFBQUFBQUFBQUFEMUNPRU5BQUFBQUFBQUFBQkFQVUo0QXdBQUFBQUFBQUFBVUk4UTNnQUFBQUFBQUFBQUFOUWpoRGNBQUFBQWFtVFY0c1hhdjJ0WHJZL1YxTWJWcTdYOHUrK3VhNHliN2NDZVBkcTZZWU5Lek9hYk1yN1ZhdFhaek13YlBtNUdXcHBTazVObHRWcHIxRDhuTzF1cHljazE2cGVXa25LOTB3TUFBQUJ3RmFlNm5nQUFBQUNBbjRmVlM1YW9SMlNrT3Zmb1VhdGpOUlcvWVlQT1pHWnExS1JKdFQ1M3piSmwxM1ROd05hdDFhNVRweHIzWDcxa2lTNWR2S2pJZnYydTZYcFhzMWdzTWhyLzk1bTZIWEZ4bWpkcmx1NTk5RkdGZGUxNlE2NGhTZDk4K3FreU16TDB5bnZ2eWVSVS9jdkE5U3RYS203ZE9yMzYwVWRWOWx1MWVMRjJ4TVZWMnc4QUFBQkE3UkRlQUFBQUFLaFhDdkx6cSszajV1NHVnOEZndTcxeTRjSnJ1bGIwd0lFMURtOU9wNmNyUFRWVmcwYU5zcnQyVGM0N2twU2tndng4NVYyNnBFc1hMK3JpaFF1NmtKTWpjM0d4WG5qakRSa01CdVZldUtCbDMzMG5aeGNYWldWazZNenAweFhHYWhrVXBPQjI3VlJhVXFMVlM1ZFdlZDJZUVlQazNhQ0JKTWxXYjFPTGVUdVNzSG16dHNUR2F1cTk5eXFnWmN2ckdnc0FBQUJBNVFodkFBQUFBTmlwcW9ybGRIcDZwY2NyT3hZemNLRGNQVHhxZlAyWG5ueXkyajVQdnZpaW1qVnZidGNXUFhDZ0p0eCtlNDJ2OC9TTUdiVnFMeGU3ZkxsaWx5K3YwVFdDUWtJMGNPUklMWmszVHlZbkp4bU5ScG1MaXhYU29ZT0NRa0xrM2JDaENnc0s1T0xpb3E4KytVUjV1Ym1TcEdXVkxCL1hmOWl3c3ZDbXRGUnJxNmsyNmhJZS9yL3d4bUtSSkxzcW4ydHhKQ2xKcDlQVDVkTzQ4WFdOQXdBQUFLQnFoRGNBQUFBQTdGUlZ4WktSbHFhTXRMUmFIZXZlczJldHdwdUowNmRYMjZlaGowK0Z0b0s4UEowK2RhckcxNm5NNE5Haks3VGxaR2RyVjN5OGd0cTJWWEM3ZGpVZXExSGp4bXJYcVpQKytzNDdjbk56MDQ4TEYycnRzbVg2N1JVQmxjVmkwZGVmZktMalI0NW82bjMzS1NJcXFzSTRDK2ZNMFpiWVdIWG8zRm1TNU9McVdxdWx5aXhXcXd3R1E2MHFoaVRwM1ZkZTBkZ3BVOVFtTkZTbEpTVTZuSmlvdG1GaHRmcDZBZ0FBQUtnOXdoc0FBQUFBZGlvTEJaNmVNVU05SWlNMTdmNzdhM1dzdHFMNjk3K204M1luSkdoM1FzSjFYMy9FK1BFVjJqNTkrMjBaalVaTnVmdHVOZkgzci9XWUpwUEpZWHR4VVpHKy92UlRKZTNkcXpHVEp5c3pQVjNIanh4Um05QlFXNS9WUzVab1MyeXMrZzRab3BBT0hXcDh6VjN4OFpvemM2WmRXMlZWUlgvL3ozL2s3T3lzMk9YTGxYdmhncTNkS21uQmwxL3F5UmRlME9FREIxU1FuNi9EaVlrVnhuRTA3djFQUEtIMnRkaFBDQUFBQU1EL0VONEFBQUFBcUJHajBWanJ5ZzFIOGk1ZGN0aHVzVnFyUEY0K2g4cXFQcnIyN0trQnc0ZlhlQjd2dnZKS2pmcHQyN2hSUjVLU0ZCRWRMWGRQenlyblY4N1R5OHYyLy95OFBCVVZGa3FTQ2dzS0pKVlY4a2pTaFp3Y1pXVmthUEtkZDZwSFpLUysvUGhqYlZ5OVdxTW5UMVpVLy81YU9HZU9Falp2VnBmd2NJMjU5ZFlhM3pkSmF0cXNtZm9PR1NLcGJLK2FFck5aMFFNSDJ2WFp2VzJiTHVYbTJzS2w1Q05INU9Ua3BJYU5Ha21TeHQ5Mm05NS83VFhGclZ1bkkwbEpjdmZ3ME5DeFkyM243OXEyVFdrblRtamMxS2tPcnc4QUFBRGcyaERlQUFBQUFLaVJmMzd3UWFYSGFyT0UxOHRQUFhYTngvMzgvZlhIbDE5MmVNelR5MHN0VzdldThUeHFJaTBsUlF1Ly9WYVN0Q011VGp2aTRtcDAzcFdQeDdJRkM1U3dlYlBkOFg4OTk1enQvNis4OTU1TVRtVXZ6ZTU5OUZFdC92WmJMWmszVDJ1V0xsVkJmcjVpQmczU3VLbFRhNzFmVFl2V3JkWGk4dU94Wi90Mm1VeW1DaUhMMFlNSGxYZnBrbTNzakpNbjFhdHZYeFhrNTB1U1dvZUVxTStnUVhKemQ5ZWgvZnZWZDhnUVd5QWtTYWRPbmxUYWlSTjJiUUFBQUFDdUgrRU5BQUFBZ0FwV0xWNTgzV01NR0Q1Y0xxNnVEbzk1TjJpZzRRNldKNnZLZ3RtenF6d2V0MjZkNHRhdHE5V1lWVG1mazZNdlB2aEFKV2F6Mm9TR0tuckFnR3JQMmJKdW5VNGNQV3JYRmoxZ2dOcGYzcXRtOGR5NXVwQ1RvenV2V0dhc1BMaVJwSE5uenFqd2NwV095Y2xKZDg2WW9TN2g0Uld1ODdjLy9VbVhMbDZzZGo3bElaSzV1Rml1RHI0V3BTVWx0dXRmeU1sUjdzV0xhaDRZcUdPSER0bjYzREp0bXI3OTdEUGJmUUVBQUFCdzh4SGVBQUFBQUtoZzlaSWwxejFHdjJIREtqM201dTZ1M24zNzFtcTg2c0tidGgwNnFFZGtaSTNIbXpkclZxWEhjaTllMUNkdnZxa0xPVG1TcE1aTm1xaGJyMTdWanBtMGIxK0Y4S2E4QXViOHVYTzI4YTRNWkVwTFNuUW9NVkhiTm0zU3dYMzdaTFZhNVI4UW9QdWZlRUkralJzN3ZFNmZRWU5zUzdFbEh6bWkxT1JrOWVyVHgyNjV0bkpXcTFWRmhZWHlidGl3d3JIUzBsSTVPenRMa2xLU2t5VkpMVnUzdGd0dlNrdExsWjZhcXE0UkVmSnQyclRheHdBQUFBREE5U084QVFBQUFGQ0JvMlhRL3UrRkYzUW1NN1BhSmRMZStmdmZsWkdXNXJEUzQyYnlhOVpNUFdOaWF0eS9zdkFtSnp0Yi8vMzN2M1UySzB0OWh3elJwalZybEorWHA3U1VsR3JIek0vTHEvVFlydmg0Mi85WExscWs5cDA3eTdkSkUvM2ZpeStxSUQ5ZjNnMGJhdGk0Y1VyY3ZWdVpHUmt5bTgyVmpqVjQ5R2piLy8vOXlpdHEzS1NKSnQ5MWw4TTlpZkp5YzJXMVdoMEdPMWRXM25oNmVxcGJyMTVxNU90cjE4ZGtNdW14WjU2cDBWNC9BQUFBQUc0TXdoc0FBQUFBTjFSeFVaRmNYRjBkQmdrMzA1blRwN1Y5eTVickdpTTlOVlV6MzMxWGx5NWVWTjhoUXpSdTZsUnRXck5HU1h2M0ttbnYzbXNlMTJxMUtuN2pSaG1OUmxrc0Z1MktqOWU2RlN0MHkyMjNhZVNFQ1dyVXBJbEN3OElVdDM2OTBsTlRKWldGWlk0OCt2VFRhaFVjTEVuS1NFdFRla3FLeGt5ZUxJUEJVRlpsVTFRa056YzNXLy9zTTJja2xWVVBYYTNraXNxYmtBNGRGTktoZzhOcnVyaTZPbnhzejV3K0xVbmFFaHRib1g5dGdqUUFBQUFBOWdodkFBQUFBTnhRUllXRmNuTjNyN0pQZmw2ZTFpeGJka092ZS9UZ1FSMDllUEM2eGpBYWpTb3NLTkRvU1pNMFlNUUlXM3RZMTY0YWZzc3QxWjcvNHc4LzZPRCsvUlhhOSs3WW9aenNiTFh2M0ZtSDl1L1hvMDgvclpudnZxdnZ2LzVhRC8zeGoyb1RHcXBqaHc1cDZieDVhdHVoZzlwMzZsUmhqRDNidHlzdEpVWHVIaDYydHEwYk5zakYxVlc5K3ZaVmFXbXAzdjdiMzlTaVZTdE51LzkrVzUveWlxR0FGaTBxakZsY1ZDUVBUODlxNzVja0xad3pwOGJIR3ZyNEVONEFBQUFBMTRId0JnQUFBTUFOVlpDZnJ5YisvbFgyeWJ0MFNTc1hMcnloMTQwZU9GQVRicis5eHYyZm5qR2pRbHRBeTVaNjZxV1hLbFNwZUhoNnFubGdZTFZqdWpzSVFpd1dpOVlzV2FMQW9DQzFhTlZLaC9idmwxZURCcHJ4MUZQYXQzT24yb1NHS2kwbFJiTS8vRkNOL2Z4MDE4TVAyMVhPU0dVVkxqOWVYbXJOcjFrelNXV1A4ODZ0VzlVekpzWVc2TFJvMVVwN0VoSTAvSlpiYlBjaCtmQmhTVkxydG0zdHhyUmFyU294bStWU3crWHRIQzJYTi9meno3VWpMcTdhcGZRQUFBQUExQTdoRFFBQUFJQWJwaUEvWHlVbEpRNzNWeWtYM0s2ZGZCbzMxbTMzM1ZlcnNUOTY0dzM1Tkc1c3UzM2xIaktTZERZenMwSmJkYTQ4SjdoZE96VnMxTWpoOG1MbnpwNnQwZGpuenA2dDBCYTNmcjB5TXpKMDEwTVAyWlpFa3lSWE56ZjFqSW5SOFNOSDlQbDc3OG5aeFVYVGYvTWJwWjA0b2JaWExGOVdXRmlvTHo3OFVBYURRZU9tVHJXMWIxcXpSaVZtcy9vUEcyWnI2emRraUcxSnRrbDMzcW5pb2lJZFNreVVsN2UzV3JWcFl6ZXY0cUlpV2ExV3ViaTRWSHUvQUFBQUFQeTBDRzhBQUFBQTNEQ0p1M2RMVW9WTjc4c1ZGaFNvYTBTRWV2WHRLMG5LenNwUy9LWk5HalZ4b20yUG5BTjc5aWgrNDBiZC9zQUR0dVhYek1YRjZ0Uzl1OTI0YzJiT3RCdjdTRktTamlRbDFXcStWNTV6OThNUHEyR2pSZzc3SFQ5eVJNZVBIS25WMk9VU2QrMVN5NkFnZGVyZTNTNjhrYVRkQ1FtYSs5bG44dlQyMW0vLzhBZnQzTHBWNjFhczBPMFBQS0N1UFh1cXNLQkEvMzNuSFdWbFpHaktQZmZJNzNKRlUzcHFxdGF2WEttSTZHamJZMUpZV0NnWE56YzFidEpFTzdadTFZZ0pFN1IzKzNhWmk0dlZ1MCtmQ25zUUZSY1ZTWkpjYTFoNUF3QUFBT0NuUTNnREFBQUE0Sm9jVGt6VTZpVkwxTURIUnk2dXJzckx6ZFhoQXdja1NkMTc5M1o0enFyRmk3VnB6UnFaaTR2VmYvaHdaWjArcmZVLy9xalFzRENGaG9WSmtuTE9uZFBCZmZ1MEpUWldnMGVQbGlRVkZ4ZHI5WklsOHZEeVVsalhyaklhalhybWxWY2NYaVAvMGlXZHljeFU2NUFRdS9hODNGeVZsSlJVR3RCNGVYdFhlbDk3UkVacTB2VHBWVDhna3VaLzhZWDJiTjl1MXhZUkU2Tm1BUUVWd2hOSjhtdmFWRTBEQW5UUEk0K29rYSt2aG80Wm8vVFVWSDN6My8vcTRvVUwycnBoZzg2Y1BxMHhreWZiN1NFemI5WXNtWXVMZGV6UUlmM3oyV2VWbDVzcnM5bHNOL2JHMWF1MWErdFdHWTFHOVJreXBNSzFDd3NMSlpWVkFBRUFBQUNvWHdodkFBQUFBRndUWHo4L25jM0tVbnBxcWtwTFMyVTBHdFcwV1RNTkhEblNGc1JjS1QwMVZWdGlZK1hyNTZlWVFZTWtTYUVkTzhyVnpVMDc0dUpzNS9TS2lkSEtoUXUxYWUxYTlSOCtYRTVPVHZMMDh0S1FNV08wWk40ODdVbElVSS9JeUFyVlBSbHBhWXBidjE0N3QyNlZKRDM1L1BQeWJkclVkbnpSdDk4cWFlOWVCUVlGcVhONHVMcUVoenRjSXMwUm85RllzNzFoSEFRMEVWRlJsWFp2MGJxMWZ2ZVh2OWlDSFpPVGsyNjc3ejY5OGRKTFdqeDNycHhkWEhUSGd3K3FXNjllZHVmMUdUeFkyelp0VWtNZkh6WHc4VkZESHg5NU4yd283NFlONWVIaG9lWGZmNjg5Q1FrNm41T2pxQUVENU92blYrSGFxY25Ka2lUdmhnMnJ2MThBQUFBQWZsS0VOd0FBQUFDdWlXL1RwbnJoalRkcTFMZTBwRVJ6UC85Y0ZvdEZFNmRQbDVPenN5VEp5Y2xKb1dGaFN0cTdWNldscFRLWlRISnhkVlZFZExRMnIxMnJQUWtKaW9pT2xpVEZEQnFrdUhYcnRHSFZLdldJakpSVVZrMnpkOGNPN2R5NlZhbkhqOHRnTUNnMExFeDlCZzlXNDZzQ2k4R2pSOHZYejA5N3QyL1hzZ1VMdEd6QkFyVU9DVkY0WktTNjl1d3BEMC9QV2o4R3VSY3V5Tm5WVmE2dXJycDQvcnhTazVOckZ2SmNvVHk0eWNuT1ZzTG16ZHE2ZnIzeUxsMVNhRmlZSms2ZjdqQjQ2ZFduajNyMTZWUHBtQkhSMFpvemM2WjhHalhTeUFrVEpFbkx2LzllcDlQUzVPYnVMclBackVQNzkwdVNPblRwVXVYOHpwMDlxd043OWpnOGxwbVJJYWxzL3gxSCtqcW8rQUVBQUFCUVBjSWJBQUFBQURmZHJtM2JkRG85WFZIOSsxZW95bW5Yc2FPT0hUcWtzMWxaOGc4SWtDVDFqSW5Sa2FRa0dZMUdXeitUeWFSaDQ4YnAyODgrMDluTVRDWHUyYU1WMzM4dmk4VWlUeTh2OVJrOFdORURCc2l2V1RPSGN3Z01DbEpnVUpERzNIcXJqaDQ4cUIxeGNkcTNjNmRTamgxVDNMcDFldkxGRjJ0OXYrWjk4WVV0QkNrWFhrV2x6ZFZPblR5cHd3Y082TUNlUFVwTlRwYlZhbFZ3dTNZYVBIcTB3K3FsbXJCYXJkcTBabzJjbkoxMXgyOStJM2NQRDBtU201dWJEaVVteW1xMVNwSThQRDAxN0paYnFyMU81cWxUV2p4M2JwVjlLanRPZUFNQUFBQmNHOEliQUFBQUFEVnlkU1ZMYmZTTWlaR3pzN002ZHU5ZTRWaVB5RWhGeE1USXllbC9MMCthQndicXFaZGVxdEMzZSsvZWF1RGpveWIrL3VyY280ZE9IRDJxaU9ob2hYWHRLcFBKVktPNWxGZm5oSWFGYWZ5MGFVcll2TG5LNWRNaW9xTVYxTGF0dzJPOSsvYVZmL1BtTWhnTU1wbE04dlh6VTQ5Szl2dHg1T0QrL2ZyeGh4L2sxNnlaQm93WW9aN1IwWldHVHpWbE1CaDA5eU9QS0NNdHpXN2ZuMEdqUm1uUXFGRXFMUzJWckZhWm5HcjJjakNzYTFlOSt0RkgxelVuQUFBQUFMVmpLTWxMdHRiMUpBQUF3Qy9Ickc5WDZQTnZseXYydTNmcWVpckFMd0xQcVYrV0VyTlpaclBaVmcxak5wdDE2ZUxGQ3Z2M0FBQUFBUGgxby9JR0FBQUFBSDRpVHM3T3R2MStKTW5aMlpuZ0JnQUFBRUFGeHVxN0FBQUFBQUFBQUFBQTRLZENlQU1BQUFBQUFBQUFBRkNQRU40QUFBQUFBQUFBQUFEVUk0UTNBQUFBQUFBQUFBQUE5WWhUWFU4QUFBQUFRTTF0M0xwWEMzL2NwQU9IajZ1Z29MaXVwd1BjRlBmZU5rcjMzRGF5cnFjQkFBQUExQm5DR3dBQUFPQm40RUp1bnQ3K2VKN1diZDZsb0piTjFMZFhWd1g0Kzhwb3BKZ2V2enpkT29mVTlSUUFBQUNBT2tWNEF3QUFBUHdNL09tdkh5anJ6RG05K01mN05EQ21lMTFQQndBQUFBQndFeEhlQUFBQUFEOER5U25wK3ZDMXA5UzJUY3U2bmdvQUFBQUE0Q1pqalFVQUFBQ2dIaXNxTHR2WFp0cjR3UVEzQUFBQUFQQXJRWGdEQUFBQTFHTnBwODVJa3FJaU90ZnhUQUFBQUFBQVB4WENHd0FBQUtBZXk4MHJrQ1MxQ1FxbzQ1a0FBQUFBQUg0cWhEY0FBQURBejRDbnUxdGRUd0VBQUFBQThCTWh2QUVBQUFBQUFBQUFBS2hIQ0c4QUFBQUFBQUFBQUFEcUVjSWJBQUFBQUFBQUFBQ0Flc1NwcmljQUFEOW5WcXRWYVJsbmRPRHdDWjFNeTFUcXFTeWxaNXhWWG42Qjh2T0xWRkJVcUpJU1MxMVBFM1hJeWNrb2QxYzNlWGk0eXRQRFhTMENtcWhWODZZS2JPbXZqdTJDMURMQVR3YURvYTZuQ1FBQUFBQUFnSHFFOEFZQWFxbTQyS3k0N1ltSzI1Nm9uWHNQeTJCeVV0ZE9IZFc2VmFDR0RnNVh5eGJONVV4ZDlpOEFBQ0FBU1VSQlZPM3RKUTkzZDNtNGU4akp5VlRYVTBZZEtpa3BWWDVCdnZJTENwU2JlMGxwNmFlVW1wYXU3WHRQYXVZM1A4cHFLVkY0bDNhSzd0bEowVDA3eWNYRnVhNm5EQUFBQUFBQWdEcEdlQU1BTlhUNDJFa3RXYlZGNjdic1Z2dlFVQTNzMTFmMzN2MkFXalFQcU91cG9SNXpjaktwZ2JlM0duaDdxMW5UcGdvTkNiWTdubjRxUXp0Mjc5V1NOWnYwNWtkek5TQzZtOFlPaTFHN2tNQTZtakVBQUFBQUFBRHFHdUVOQUZSalgxS3laczlicWRSVFp6VngzQmpOK3VpM2F1TGJ1SzZuaFYrSUZzMEQxS0o1Z0c0WlBVSm5zck8xY3MwNnZmRDZMTFZ1MFVSMzNqcGNYY0tDcXg4RUFBQUFBQUFBdnlpRU53QlFpZlNNczNyM3Z3dVVubmxlMDZmZXFwRkRCOGxrWWdrMDNEeCt2cjZhUG5XeXBrMmVvQldyWS9YYSsvUFV3dDlIano4d1dTMENtdFQxOUFBQUFBQUFBUEFUSWJ3QmdLdVl6U1g2YXNFcS9iQmlzKzZjTmtXdlRyaEZScU94cnFlRlh4R1R5YVF4STRacTFMREJtdmZESWozNjdOdWFNTEtQcGs4ZUptZG5mblVEQUFBQUFBRDgwdkZ1SkFCY0lUM2pyQjU1NWkwZFQ3dWd6ejU0VjdkTm1rQndnenBqTkJwMTI2UUordXlEZDVXY2RsNlBQdnUyMGs5bjEvVzBBQUFBQUFBQWNKUHhqaVFBWExaK3kyNDk5dXhiR2pkbXJQNyt3clBzYTRONm80bHZZLzNqaGVjMGR0Um9QZjdNVzlvUXQ2ZXVwd1FBQUFBQUFJQ2JpTFZYQUVEUzNFV3grbTdaWnIzeHo3OHJOSVFONGxFL1RSdzNScDA3aHVtNXYvNURwOCtjMDlSYkJ0WDFsQUFBQUFBQUFIQVRVSGtENEZmTllyWHF3MWtMdFh6dERyMy81bXNFTjZqM1FrT0M5ZjZicjJuWjJoMzZjTlpDV2F6V3VwNFNBQUFBQUFBQWJqRENHd0MvYWg5L3NVaDdrazdxdlRkZWxWOFQzN3FlRGxBamZrMTg5ZjRicjJwUDBrbDk4c1hpdXA0T0FBQUFBQUFBYmpEQ0d3Qy9Xbk1YeFNwKzF4Rzk4WSsveXR2YnE2Nm5BOVNLdDdlWDN2akhYeFczNjdEbUxvcXQ2K2tBQUFBQUFBRGdCaUs4QWZDcnRDRnVUOWtlTjYrOFRIQ0RueTF2YnkrOStjckxXckIwa3piRTdhbnI2UUFBQUFBQUFPQUdJYndCOEt1VG5uRldiMzAwVjYrOCtQOVlLZzAvZTM1TmZQWFBsLzZpdHorYXAvVFQyWFU5SFFBQUFQeC85dTQ3ck9tcmJlRDROeEJrb3lpSWJCUVhxT0RDUFhGVmNlL1dPbXF0V211SDNlM2JQblpZdTF1cnRUNjJhbDFWNng2SUtJaUlnaUNJZ0F4QkVaQXRJc2dlR2U4ZlFFb2tMTFcxVDNzKzErVmw4aHZuZHhKQ1NNNTk3dnNJZ2lBSWdpQThCaUo0SXdqQ3YwcGxwWXlQdjkzT2N3dWVwWk5qaHlmZEhVRjRMRG81ZG1EUi9HZjQrSnRmcWF5VVBlbnVDSUlnQ0lJZ0NJSWdDSUlnQ0k5SUJHOEVRZmhYK2UyUUQ1YnRiSmcyY2NLVDdvb2dQRmJUSm5uUXJwMDFldzc3UHVtdUNJSWdDSUlnQ0lJZ0NJSWdDSTlJQkc4RVFmalhTTSs4eTFIdlFGNTdhZG1UN29vZy9DbFd2YlNNSTZjdWl2SnBnaUFJZ2lBSWdpQUlnaUFJLytORThFWVFoSCtORFZzUDhlemNXWmkxYWYya3V5SUlmd3F6Tm0xNGRzNHNObXc1K0tTN0lnaUNJQWlDSUFpQ0lBaUNJRHdDRWJ3UkJPRmY0VnBzSXVuWitjeWFPdmxKZDBVUS9sU3pwazBtUFR1ZmEzRzNublJYQkVFUUJFRVFCRUVRQkVFUWhJY2tnamVDSVB3cjdEcm93N3paTTlIU0VtOTd3aitibHBZVzgyYlBZUGZCTTArNks0SWdDSUlnQ0lJZ0NJSWdDTUpERXFPWWdpRDg0OFhmVE9WMnhsMmVHajN5U1hkRkVQNFM0MGE3azV5V1EwSmk2cFB1aWlBSWdpQUlnaUFJZ2lBSWd2QVFSUEJHRUlSL3ZKTytRVXliNUlHMnR2YVQ3b29nL0NXazJ0cE1tK1NCcDgrbEo5MFZRUkFFUVJBRVFSQUVRUkFFNFNHSTRJMGdDUDlvRlJXVitBZEZNTlo5eEpQdWlpRDhwY2FPR3NINVN4RlVWRlErNmE0SWdpQUlnaUFJZ2lBSWdpQUl6U1NDTjRJZy9LTmRDb3VoUzZkT21MVnAvYVM3SWdoL0tmTTJiZWprMkpIZ0s3RlB1aXVDSUFpQ0lBaUNJQWlDSUFoQ000bmdqU0FJLzJpWHdtSVlNWFRJays3R1gwcXBWRDdwTHZ3bGlndnZVMWxSL3REblY1U1hrWnFVd04yczlFYVBUVSsrU1ZyU2pZZSsxcE15Y3RoZ2dzS2luM1EzQkVFUTFQelZmNmZLU2t0SnZINzlMNzJtMEh6cEtTbVVsWlkyKzd5ODNGeHVKU1RVMlo2Vm5rNThkRFJsWldXUG8zdC9xdUtpSWlvcktobzhwckNnZ09LaW9rZTZ6dm5UcHptNmR5OEtoZUtSMnFsUldsTEMyWk1uU2JsMTY3RzBwMGxrYUNqWG94L3RzMHhHYWlyeDBkRlVWajU4Tm5KQ1RBeTVkKzdVdS85MlVoSXBpWW5OZW01bE1sbTk1eWlWU3BKdjNpUXJJNlBKN1pXV2xKQ1htOXZrNC8rSktzckxrY3RrOWU3UHljcEMxc0QraHVSa1o2dmRMeXdvd05mVHMxbnZXNlVsSlUyNmZsbHBLZmZ6OHByZFIwRVFCT0dmUi9xa095QUlndkJuVVNxVmhFY2xzR2pCODArNkswMm1WQ3E1Rm5hUnVJakx6Rjd5T2hLSnBGbm4zNGk1eXJIZG0xajgraWUwTm0vM0ovWHl6NmRVS3RtNDVuVXNiUnlZK1BSU2RQWDA2eHh6OHZldFJBVDc4L3dibitMbzVOcnNhM2dmM0U2QTkyR21MM29aczNiVzlSNFhIUmJJOWg4K3hzbTFIOCsvdWFiWjE5RWt4UDhVRWNIK2FHdExtZjNDRzVpMCtuTXl3M3E3dXJEanR6MG9sY3BtdjVZRVFSQ2Fvckt5a3ZMU1Vzckt5aWd2TGFXd3NKREMrL2VyL2hVVVVIai9QdjJHRHFXenN6TUE4ZEhSZUIwK3pKTFhYc1BZeE9RdjZlTzJEUnRJVDBuaDlZOCtvbzI1K1Y5eVRhRjVLaXNxMlBqVlY0eWJQQm5iOXUyUnkrWDFIdHZKeVVudGZsaFFFTDZlbm55NWViUGE5c3NYTHhMbzU4ZHJIMzZJcFkzTm45THZ4K1hNOGVPRUJRYnk4dnZ2MDg1YTgyZVNOVys5aGJtRkJXOSs4c2xEWHljeUxJejAyN2VaTkdzV2FEMzZQTTU3ZCsvaTYrbEplSEF3cTFhdlJpcHRmSGhCcVZUeSs2Ky9ZdGEyTGFNOFBGU2ZUekpTVTdsKzdScnVFeWFvSGI5bnl4Yk1MU3pvMnIyN2FsdEZlVG5uVHAzQzNjTURIUjJkUnE5NTd0UXBvcTllNWIzUFAwZW5WYXRtUGtxUVZWYXkrK2VmYWFHcnkzdWZmNjV4SGMxVGh3K1RkT01HNzMveEJTWk52TWFOMkZpMmI5eklZSGQzSnMrWm83WXZPek9UVFY5L3pZRGh3NW4yekROTmFpL0F4d2MvTDY4NnZ3c0FjcG1NOHZKeXlzdktLQzhybzdTa2hMTFNVa3FLaXlrdUtxS29zQkFMUzB2NkRCeW9PaWNuSzZ0SjE2MlB2cUVoUnNiR3F2dkJBUUdQMUY0TnFWUkszMEdEQUVoT1RNVFd3VUgxTS9ud2xWZHduekNCY1ZPbUFKQjQvVG9PSFR1aUxaVlNYRmpJTjZ0WDAzZlFJR1l0WE5pc2EyWm5aTER1MDA4WjdPN094Rm16QUxoOTZ4WStKMDZncmEzTnlQSGptOVRPeVlNSGlZbUk0SjIxYTlIVDA2djN1TE1uVHhMZzQ2UHhaeWtJZ2lEOHU0amdqU0FJLzFocG1UbG9TWFd3dHJMOFU5cFhLQlJvUFlZdnZyVXBGUXE4RDI3blRrWXFIYnIyd0czbzJHYWRmemM3bmF5MFpMYi84REV2LzJjZE9pMTAxZlovK2ZiaVpyWDN6bGZiNm14cmJoc1BjNDM0YTJFa0o4U2dWQ2cwQm03S1NvcUpDUGFuaGE0ZTloMmQ2dXh2VEhaNkNvRSt4Mm5UMW9yK0krci9zaVdyck9ENG5zMUlKQkxHejNxdTJkZlJKQ01sa1NNN2ZrUW1xMFFpa1pDV2xJQnpyd0dQcGUwSDJWaGJJZEdTa3A1NUZ4c3JNV0FwQ0VMVHhVWkdrcEtZcUhIZitPblQyZmpsbDZRbEp6YzZ5MXhMUzR0MjF0YXE0STJCa1JFNTJkbnMzcnlaWlcrOG9mWjM5SjFseTVyVXR6NERCeko3MGFLbVBSQmc5TVNKYlAzaEIwNGZQY296TDd6UTVQTU83dHhKYUdCZ2s0OS9rRW1yVnZ6ZmwxOCs5UG4vSnJjU0VwRExaTFR2MUltdDY5YzNPSk85cVlPWk9kblphR2xwWWQ3dTd6K1o1ZnExYStqcTZkSFc4cy81ekZxajV2ZFY4cGcrdjFyYjJkRnZ5QkJDTGx3Z0lTWUdaOWZHSjlQSVpUSktTMHJ3T1hHQzdJd001anozSEZJZEhjSUNBd2s4ZDQ3eXNqTEdUNS9lWUJzSGQrNGtNaXdNaFVKUjU5akxGeStxM1ZjcWxjUkVSbUptWWRGb0JrKy9JWnF6OWFNaklpZ3ZLMlBFdUhFYUF6ZkZoWVVrMzd5Slk1Y3VUUTdjQUVSZnZRcUFxNXRiblgzSk4yOEMwS0Z6NXlhMzk2RFRSNDhTZE80Y0ZSVVY5YjVYYTJscG9XOW9pSUdoSVdXbHBXckJtMjlXcjM3b2F3TU1HVFdLU2JObnErNGYrZTIzUjJxdmhwNitQbjBIRFNJekxZMy9mdjAxdmZyM1o4NXpkVCtucDl5NnhkWU5HM2gyNlZLY1hWMUp1MzBiZ0E1ZHVqVHJlZ3FGZ2dNN2RxQlVLdW5WcjU5cXU3T3JLeFpXVnZpZlBvM2JrQ0ZxZ1NwTmlvdUtpQWdOeGFWUG53WURONElnQ0lKUW13amVDSUx3anhXYmtFd1A1K1lQN05kSExwTnhLejZLdUlqTHhFVmNadHlNaGZRY01QeXh0UStncGEzTnBHZVdzZldiRHpoOWFBZTlCb3hBcXRPaXllY1BkSi9JelpnSUlpOEhjSGpIajh4NTRRMjEvVG1aYVkvY3g4ZlJSbU11ZUI4QllNeTBaelh1ditoempJcnlNbHExTWVmWTdrMzF0dE5DVDU5SlR5OVYyeWFYeWRpejZVdmtjaG01ZHpKNFo5RUVqZWN1ZnYxVE1tNG5jaStuYXRiaGR4KzhXTzkxbHJ6MUdWMWQ2bjd4ZmxCRmVSbTdObjZHVEZaSis4N2RTVXFJWnUvbXIxaTFaaE90elN3YVBmOWh1SFJ6SmlZaFNRUnZCRUZvbG9UWVdDNzUrMnZjTjM3NmRQb01HSUN0dlQyNit2cm82ZW1ocDY5UFJHZ290eElTZU9uZGR6R29IZ3pVTnpCUXkveXpkWEJnL0xScGVCNDRnTmVoUTZvWnpEVXNiV3h3Y25HcHQxOStYbDUxdHUzYnRvMnJJU0dOUHFiSXNEQWl3OElhUEtaMllNRFoxWldXcHFaMWpsSEk1ZmlkT2tVN2EydTY5K3BWYno5MXhlQmNrOFhIeEtDbnA0ZTF2VDB2di84K1NvV0NYWnMzbzZlblYyZUd2RUtoUUZaWmlVNkxGZzFtbFdhbnA5T21iZHQ2czBFYUN4YitWVFBlTTFKVHliOTNEN2ZCZ3gvN3BLQUhLYXNIOEp0em5hWUdWWGY4OUZPRCsydXlocVE2T2l4Y3NZTDkyN2R6TlNTRSszbDVMRnE1a29telo1T2JrNFAvNmRNWUdCa3hmS3ptQ1V4K3AwNFJHUlpHKzA2ZEdETnBVcDM5aDNidDBuamVuY3pNZXZmVmVEQjRVMXBTQWtCSVFBRGFVaW11Ym02cWJRRDZCZ1lBaEllRW9GQW82Tnl0bThheVpWS3BGT09XTGRXMnlXUXlZaUlpTUxPd3dMNURCK0tpb3RUT2pRZ05WZlU3Nk53NWpmMGROSEprZzQrblI1OCthRXVsVkZSVVlHMXJpNjYrUHRyYTJteFp0NDV4VTZZd3lOMGRQVDA5c3RMVHVSRVh4OURSbzlYT2IraDNJT0RNR1U0ZU90U3MzNVA2am4xbjJUSzFiSm42dGozSTBzWUc5L0hqT2V2bGhYbTdkcmpYeW43Snk4MWw1MDgvMGFWYk4xVlFNZVhtVGJTMHRPamFyVnVUK3d6ZzYrbEphbkl5dzhhT3hkcmVYclZkSXBFd2NlWk10cTVmejZGZHUxaTRZa1dEN1FTY09VTmxSUVd0emN6VS9tYjE2dCsvV2YwUkJFRVEvbDFFOEVZUWhIK3MxTFJzN08xc0g3bWRrSE5leEVWZTVrYk1WY3JMYXM4RWJYN04vczlXelNmdmJuYmpCd0w1dVRtOHUzaGlvOGQ5cyt1TTJ2MlppMThqK1VZc29RR242ODNlK1dLYlo0TkJvYy9mV0VUdW5mcHJiSnRiMm1qTW1HbU9MOTllckRFUWRDY2psWVRvSzloM2RGSUZSR3FYL1Nvdkt5WEErNURxMkRzWnFmVmV3OERJcEU3dzV0RDJIMGhQdVVtMzNnTlZXVHQzczlNeHMxQXZVMUplVm9MUDBkMFlHcmRrK1BnWlFGWEdqb1cxUFE5cWE5bjQ2MHloVUxEdjU2L0p5VXpEMnFFank5NzdraE43ZmliUTV4aTdOcXpocFErK2JWYWdycW5zYkcxSVM2Ky9ScnNnQ0lJbVU1OSttcWxQUDYyNmYvNzBhYndPSDZiL3NHRUFEQmhlZC9KQ2FuSXl0eElTc0d2ZnZzRzJoNHdheGZWcjE3amc2MHVIenAzVlp1dGIyZG8yT0ZpbktYaFRZL3kwYVExZXR5RUJ2cjRVRnhhcWJYTjJkY1haMVpWcjRlRTRkT3lvS3ZPV2xaNk8zNmxUZE8vVlMrUGdzVUtod05mVFV6V3dLelJNcVZRU2RlVUtuYnQxUTF0Ykc3TzJiVkVvRk56THlhSC9zR0YxTW1jaVEwUFpzMlVMNzY1ZGkybWJOaHJiTEMwcDRYNSt2c2FNaHRxczdlem9VcXNjRjFSbHdXU2sxdi9aNG5FTER3NEdvQ0EvbjVNSEQ5Ylo3ekZ6NW1PN2xrd3VmNmdBa2I2QmdWcEdSbk5kUEh0VzdiNldsaFp6bm5zT1hWMWQwbS9mUmt0Ykd5MHRMWjUrNFFVMmZ2RUYza2VPMExWSER5d2V5RVM2SGgzTjZhTkhzYksxWmRGTEx5R3RwMlRhd0JFajFONi9Hbk4wNzE2TndlcVBWcTFTdS8vVkJ4K28zYThKUnRSazZIa2RPb1RYb1VOMTJyR3BEa3JXZHUzS0ZVcExTaGc5c2VxemZwQy9Qd2t4TVhYTzlmWDByTGZmZzBhT3BDQS9uOWlvS0FEU3F6Tkxhc3FURFJnMmpBdSt2c1JGUlRGLzJUSWN1M2Fsb3J4cXZVaTk2c0Q3N2FRa2Z0MndBWjBXTGVqVnZ6OUd4c2IxUGgrYU5CYmNhKzdQb3JuR1RKNU1XVmtaUFhyM1Z0c3VsOHV4c0xabTVvSUZxbTJ4VVZFWXQyeEpUR1NreHJaNjlPNWQ1MzA3TGlvS1B5OHZMRzFzR0RkNWNwMXpPbmZyUnU4QkF3Z1BEc2JQeTZ0TzJiOGErZmZ1RWVqbkI0RFBpUk5xKzNyMTcxOG5RRmZ6SHFRcGNOZFkwRTRRQkVINFp4SEJHMEVRL3JGdVo5eGh0SHZ2eGc5c3hJRnQ2NENxMlZYMkhaMUp1Um43eUcyYVd6NTY3ZlhjN0F5TkpSRDBEWTJZcy9STmZ2N3lYWHlPN0tiWHdKRklwWTNYQS8rN09ITmtKMHFsa3ZHenFzcXpsWlVVODkzL0xhZjM0RkU4TlhNUlBrZDNVMUpVaUZTbkJXK3UzYXh4dlpyRDJ6Y1FkUFlFenIzVVo3SjVIOXpPNWZPbmNlamt6SUtYUDBSYktzVnIvemJDZzg2eGVOWEhkTzdSQjREaXd2dDgvK0VLNURJWnN4YS9SdmUrZ3pselpCY1JJZWRaOHVabmRPcW1lYVoxZlpSS0pmczJmMFhVNVF2b0d4aXg4SlgvSUpYcU1PbVpwU1FsUkpONks1NXQzLzJINTFaOVhLZlUzYU95czdIR3o3L3VZSUFnQ0VKVFJWeSt6S2tqUjNCeWNYa3NnM0FTaVlSWml4YmhlK0lFRGgwN1BvWWVWaG54MUZPcTIwcWxrckNnSUhyMTc2K1dlVkZjVkVSMGVEaDlCZzVVRy9nTkN3cXFFN3lCcW5KZWU3ZHNZZERJa2Fvc29ab0IxdnI2WGw1V0JpQ0NOMDEwS3o2ZXd2djM2VlJkV2crcUJpNHJLeXV4YlNRUStLQUhCNUlqUTBPSnJNNWdxUEhCMTErckFuRTJEZzUxZ29XRjkrLy9aY0VidVV5bUN0N0V4OFFRcjJId3ZxbkJtNUFMRjFTRDkvVXB2SDhmcFZMSjRTYVVyNW8rYjU3cXRwR3hzVnI1SzRETXRMUTZhd25sM3JtRGtZbEpuYXl6QjRNM1VQVStNRzNlUENyS3kybWhXL1haUjA5UGo0VXJWcENiazFNbmNBUFFzV3RYaG84Yng0aHg0OURUcjF0V3QwWlphV216MW10cHFFeWZwWTBOUGZyMFVkdDI3Y29WTXRPcUppQWx4TWFTblpHQlM1OCt0Ty9VcWM3NW5nY1BvcTBoK3l2NC9Ia0FWVkJzOGNzdm8xUldUUXpMU2svbmh6VnJHRHh5SkJNZmVONGZkUGZPblRybHlHcnVEeGcyak1sejVwQ1psc2JXRFJ0NGZmVnFUR3BsQU9YZnU4ZlAzMzZMa1lrSlMxOS92VTdacnpjLy9yamU2NFlHQlhIKzlPa0dqM213N05ycFk4ZnFEY0Q3ZVhuVjJhZHBXKzFzbkpyc0ZWc0hCOUtTazBsTFRnYXFuci9VcENUY0JnMGlJU1lHSnhjWGlnc0xWVCt6K2pLdzdEcDBVSHZmVGs5SlllL1dyZWpxNmpKdjZkSjZnNFZUbjM2YTlKUVVUaDg3Umd0ZFhZYU1HbFhubUdQNzlxRXRsZkxHeHg5amFHU2tjYjhtbXJhTDRJMGdDTUsvaXdqZUNJTHdqNVdlZVJjYmE2dEhic2UxM3pDY2V2WEh5YlVmaHNZdGVYTis4OWFoMFVSVDFvcENMa2RMUXgzdCtyWi92SElPaGZmek5MYmZ1WHR2NXJ6d0J0MTZEL3JUQWpjVjVXV2tKZDJnUTljZWFuM2Q4OTh2NkR0MHJNWXlZbGxweVNSRWg5TjN5QmlOYlNiZmlDVWkrRHpkK3d5aW8zUFZUT3dBNzhQY3U1dE5lWGtaZDdQU3VYRDZDRVltclNndXZNL0JYOWV4L0wydjFkcUlDcjFBME5rVG1KcFpNSFgrUzZydHZzZjI0SHRzRCtidGJGajQ2bXFLQ3ZOcGFXckc0TkdUdVh6ZW0rMC9mTXhybjJ5a3JaVXRaNC92SlQ4M2gwR2pKdEc5NzJBQWhveVpRbGpBR1hhdS81VFhQOXVFYVJQTG5DbVZTbjcvNVJ2Q2cvelFhYUhMd2xkWDA5cThhaGF4VktyRG90Yys0cWMxYjVBUUhjNHZYNy9QODIrczBiak96OE95c2JZaVBmUHVZMnRQRUlSL2w4VHIxOW0vWXdlMkRnN01lK0VGdFZuN0FXZk9ZR2xyVzJjQithWm9aV3FxTmlQNlVUaTV1TkN5MWpvVG1XbHBITjJ6aCtURVJJb0xDOVdDT29GK2ZwdzllWkl6SjA0d2ROUW9CZ3dmanA2K1BpTW5US0MwdUZpdDNkVGtaSGI4OUJPMkRnNDhOWFVxVUZYcUtNamZIeU1UazNyWG9pZ3VLZ0xBd05Ed3NUeStmN3FRQ3hjQTBOWDlZL0xDcmZoNG9LcGtWTzFGemh2TC9oZzJwdXJ6UmZMTm05eE9TcUx2b0VHcW4wTmlmRHpwdDI5clhMUGtVUlVWRm5MQjE1Zk96czQ0Tm1NOWplaXJWeWt1S21MczVNbU04dkJRMjdkaDdWcnk3OTFyY2xzM1ltTzVGaDdlcEdORG1yQndmRTN3Umt0TFMrMXphRVY1T1FkMjdpUTZQSnpGcjd5aSt2MHZLeXRqODNmZm9aRExlV3JhTlBvTUhLakttcTdkUmtacUtyZVRraGhRbmNWWEU3aUpEQXRURGI0RDNJeUxVOTB1TGlwU3kwbzZkK29VVURXSXJTbjc2bXBJU0pOS0tUWkZPMnRyUmoyUVRaR1RsYVVLQkp3N2RZb1d1cnBNZmVZWmpZUHlKdzhlckZPNjcvYXRXeVJYcnlsV0V5eVFTQ1NxNTZ2bXNYZnUzcjNSVENsN1IwZis4KzIzcXI1YzhQVlYzYThKWUUyYU5ZdXdTNWRRS2hUa1pGZFZBQ2dxS0tDeW9vSnVQWHZTZC9CZzVESVpPVmxaYXVzaG1iZHJSMUZoSVhLWlRPMmFMVTFOTWFwK3JPYnQybkUvVC8zN2lMWlUydUQ2THc4R2ZMNVp2Wm9CdzRhcEJUM3EyMWJidm0yYXF3REVSa1lTV3l1N1p0WHExWVJWWjBkOS9NTVBhdXZOckgzbkhZeGJ0ZUxsOTk1VGF5TWpOWld0NjlkVFdWSEJvcGRld3R5aS9zLzl1bnA2TEZxNWtrMWZmODJKL2Z2Snk4M0ZZK1pNMWM4dVBEaVkyTWhJcHMrYlYyKzJJSUQ3K1BHTXFjN3U4VHAwaUF1K3ZueSs2WS95MEQ3SGorTlgvZG9YQkVFUS9qMUU4RVlRaEgrczRwSlNqSTNyZm9scXJ2a3ZmOUQ0UVk5QUxwZmhlMndQMFdHQnZQTFJlclhNaThxS2N0WjkrQksyamwwWVBma1pqVmttOVhFYk51N1A2SzdLZ2EzZkUzMGxpRGMvLzVrMmJhdG1SMTZQQ2lVaStEeFdkbzdZZGVoQ1dWbXAybG91Z1Q3SHVlVG5TZnZPZFd0Tks1VktqdTNlaExaVXlzVHFVbWNsUlFVRWVCL0N5S1FWWTZjK3k3YnYvNE5jSm1QdTByZUlDYi9FSlQ5UC9MME9NR0pDMVd6bzFGdng3Ti95SFJLSmhMbkwza0pQLzQvWmN5NXVRN2tlRmNxQ2x6L2tkdUoxZHE3L2xLa0xWakRRZlNKemw3MUZXdElOVlViVXBHZVdZV1h2U0s4QmY4eHNNekF5WWQ1TDd4TVhFVUtyTm0yYjlCd1ZGZDVuejArZmt4QWRqazRMWFJhLy9va3FLRldqdFprRkw3Ny9OWnZXdnNtdDY5Zll1T1oxNXExNER3c3J1eVpkb3pFbXhzWVVGOWMvbzFRUUJLRSttV2xwN055MENkUFdyVm0wY2lVNkxkUkxPNTQ4ZElqK3c0YlZDZDZjUG5aTTdiNlRpMHVqcGRRZWhXdmZ2cmoyN1V0QmZqNitKMDhTZXZFaVVoMGRKc3lZd2REUm84bElUU1VtSW9MdXZYb3hkdkprck8zczhEbHhnbE5IanVCLytqVER4bzVsaUx1N2FoQVpxbVpjLy9MOTk1aTJhY09pbFN0Vk02NjlEaDBpTHplWFNiTm4xeHNFS0tyTzRLbko3aERxZHo4dlQyUEE0WHAxQnNyWmt5ZlZ0bmZyMmJQQjltcXlWTFp2M0loT2l4Wk1mL1paMWM5cHp5Ky9jQ2NyNjA4SnF2bWRQRW5ndVhPRUJBVHcwZmZmTitrY3BWTEpPVzl2cEZLcHFoeGg3WDEzczdPeHRGVXZ5NnBRS05pN2RTdTkrL2V2VSs3dDJVYktWK1huNWZINXUrOENzUEs5OTdCMWNHaFNQMnNQSG1la3BySm55eFp5c3JKd0d6eFlMZE5FVDArUE9Zc1djV1R2WGc3czJNSGxDeGVZTm04ZWxqWTJhbTJjT1g2Y3VLZ29FdVBqbWJWZ2dlcjNMajQ2bWl1WExtbnNRMGx4TVFFK1BuVzJkK3ZaVStOZytPTXFtOWFZdUtnb2JpVWtNR0xjT0kyQkc2ajZtVDBZdkhtd2JOYmRPM2ZVMXJ1SnZub1ZpVVNDVXFIZ1JxMGdsaWFkbkp4VTE2NTVqNjY1LzhrYjZtdGYxbVI1QVp6MTh1SnNkVlpMUkszc05EMTlmVHhtekZDVnM5eXlicDBxVUZYandiVnIxbGEvcm1wWTJ0ancyb2NmNHV6cWlwVk4zV29ERDVaQ0JEQXdNcXF6WGRPMit2cVJrWnJLcnovK1NFRitQa05IajZiM2dBRllWZi8rbEphVUVCWVVCRUJGV1prcWVLTlFLQ2dzS0tpVDRaZDQvVHE3Tm0rbXJMU1VXUXNYMXZsZDA2UzFtUm5MWG4rZExULzh3TVd6WjBtNmNZTVo4K2RqYldlSGFaczJPSGJ0aXRlaFEzV3kzb2FNR3ZWSFZwdEVvZ3I0MUE1OHFqU3d4cGNnQ0lMd3p5V0NONElnUERFS2hZTGkwaktLaThzb0xpbWxwS1NNb3BLcTIwVWxaWlNXbFNPVHlaSEw1U2praXFyYkNnVXl1UnlaVElGY0xxKytYYlZkTGxNZ2s4dVFWeDk3djZBWWd3WktLandKUzk1Y296WjdMZjVhR0VkMy9VUk9aaHI2aGtha0pkK2dmZWMvdmlEazVsVE5nQXU3NEVONDRGbGNCNHhnN05Sbk1iZTA0WTNQZjBhcGtEK0pod0hBNktuemlMcDhnU003ZjJUSm01OEJFSGJSQnkxdGJYb1BjdWZiLzF0T203YVdyUGkvcXRsL2xSWGxYTDNraDIySEx0aDJxRHNyTlNiOEVxbTM0bWxyWmN2VlMrZFFLT1Rjdm5tZHN0SVM1ano3SWhFaC9pVEZSOU5ya0R0ZFhkMXc2TnlOaE9od1R1N2JncUZ4Uzh3dHJObnl6ZjlSWGxiSzdCZmV3TEdyK29MWGJhMXNXZmxoMVlDS1kxY1h6QzF0T1BUcmVpUVNMUWFNbk1DTm1LdTh0VUE5NExWdnMzcFdUdzNmWTN0VXR4OWNjNmhHVWtJMHUzOWN5LzI4dStqcTZiUG90ZFgxbGx0cjA5YVNGOS8vaHArL2ZJK01sRVRXZmZnU0UrY3VZZERveVEwdXh0d1VCdnI2bEpTV2M5RFRuOERMMFkvVVZsTkZSTi80UzY0akNNS2ZhOXVHRFpTVmxkRzFSdysxc2tlakpreW90M3dNMUYyWHh0akVCTHYyN2RtL2ZidmE0R3l2L3YyWnU3aXFSR1pOR2REWXlFaldmZnBwcy9wWmtKK1AzNmxUaEFVR1VsbFpTVTgzTnliTW5FbkxWcTNJenNoZzYvcjFGQlVVa0g3N052T1dMcVZiejU0NHU3b1NGUmFHOTlHam5ENTZsSXUrdnN4Y3NFQTFZR2xoYlUzZmdRTng5L0JBMzhBQXBWS0o5NUVqQlByNTBkblptY0h1N3ZYMkp6VXBDWUEyNXViTmVoei9SaGZQbnExVEFyYTRxSWlraEFSR1BQV1VhaDJqTThlTzRYZnFWSk5LMFNtVlNwSnYzc1MrUXdlMUFGdnUzYnNOenA1L0ZCMmRuTGh5NlZLandhWGE0cUtpeUV4TFk4RHc0WFd5Rk83ZXVVTlpXUm50ck5VbjdaU1dsSkFZSDA5a2FDaWpKMDVrbElkSGt6OG5wS2VrcUc3SFJrWTJPWGdEVmV1SG5EOXpCbDlQVDdTMXRabTFjQ0Y5QncycWM1eGoxNjZzK3ZCRHpubDdjKzdVS2RaLzlobERSbzFpN09USnFzREN2S1ZMMmI5OU8xRmhZV1JuWkxEd3hSZHAwL2FQU1RIMUxXcGZXMWhRRUFkMjdLaDMvK01zbTlZUWZRTURPanM3TTNMOGVQSnljelVHa2hRS2hWclp0RnNKQ1NURXFwZGdEZ2tJMEJpYzJyNXhZNk45YU9qNXFyM3ZSbHdjTzM3NmljSHU3dmg3ZXpOd3hBaXVCZ2ZUWjlBZ0pzeVlVU2ZBMUcvb1VBQ1d2UFphbmN5YkI3My94UmRxOTJzZTc4SVZLeHJ0LytOdzVkSWxqdXpaUS9kZXZiZ2FFc0tWUzVjSTh2ZG44dXpaREJnK0hKOFRKeWd0S1FIZ1htNHVKdFdabXZuMzdxRlFLTlRlcTRNREFqaStieDlLcFpKWkN4YzJLNkJYT3dBQUlBQkpSRUZVYTYwbk13c0xYbnIzWGZiODhndTNFaExZc0hZdFk2ZE13WDM4ZUJhdFdFSEU1Y3RFUjBRUUh4M05sTGx6QVZRQkprRVFCRUdvandqZUNJTHdXRlJVVkpLYlY4Qzl2RUx1M3Nzbk42K0EzTHo3RkJTV1VGUlNxaGFnS1M0cG82aTBoTkxTaWorMVQxcGFFZ3owLzE3MTVtc1d1NytkR00rcEE3OXlJeVljaVVSQ3YrSGptREJuQ1ViR0xia1NlSllyZ2I3MEdqZ1N0NkZqZVdQdFppSkR6dU45Y0R0WGcveUlERGxQdjJIakdEdHRQaWFtZjN4Si9QYjlaZVRscWk5TXYyYnpFZFh0bWpyYUFGdSsrVDhra3ZyTE1CVGs1OWE3VC9WWXJPd1lNbllLNTA4ZEl2cEtFTFlkT2hOOUpRZ24xLzYwYXRPVy9pUEdjK2J3THNLRC9PZzl5SjNRZ0RPVWxaWXdlSFRkeFQ0QldyV3UrdUowSnlPVk00ZDNvaTNWUVZaWmdaMWpGL29PSFV0UlFUN1h3Z0tadm5BbEFIcjZCaXg5WnkwL2ZyS0tBMXUrVXgwLzQ3bFhjUnZhY0drN1BRTkRYbmhyTGV2Kzh4SitKL2JSZCtnWXVycTRvVy9ROUV5dEM2ZVBVRng0djg3MmtxSkNmSTc5UnFEUE1SUnlPZWJ0YkZpMDZxTkdNMm5hdExWazFhY2IyZmZ6MTBSZkNlTEl6bzFjdlhTT3NkUG1xOWJpZVJqNkJ2cVVsSlVTZURsYUJGVUVRV2lXZ3Z4OFFIMVdOc0R3c1dNYkRON1VONWhvMTc0OXNzcEtvS3BFVW0wMTJ4KzgzUlRhMnRwRVhibUNqWU1ERTZaUHg2NURCd0NTYnR4ZzU2Wk5hR2xyTTJINmRMeVBIdVduTDc5ay92TGx0RFl6dzlYTmplNjllaEY0N2h5WC9QMnh0cmRYdFNtVlNwbGNQYmgyT3ltSkU3Ly96dTJrSkxwMDY4YXp5NVloa1VpUXlXUmtaMlJnWUdpSW5yNCtVcW1VMjdkdWNjN2JHeTB0clNiTjF2NDN1NStYUjVDL1A4NnVybW9samlJdVgwYWhVTkNyL3gvcjFtV2twZEdxZGVzNkE4eWFaS1duVTFwU29sYStUQzZYazVXZWptdmZ2by8zUVZSemRuWGw0eDkrYVBMeENvVUM3eU5Ia0VxbGpIenFLV1NWbFdxL1U0blZaZU1lTE1GbWFHVEVrbFdyMlA3amovaWNPRUZhU2dwekZ5OXVjUDJYR3ZIUjBWWHJOem82RW5INU1tTW5OMjJDeUsyRUJJN3QyMGRXZWpvMjl2WTgvZnp6bURVUUJOT1dTaGs5Y1NLdWZmdXlmL3QyQW54OGlMNTZsVmtMRjlLaGMyZDBkSFI0WnNrU1dwdVpFWERtRERsMzdxZ0ZieDZIeDFrMnJTRU9IVHZ5L0t1dmN2aTMzN2gyNVFvcjMzdFBMUkFnbDFkTnNxcDUzY3JsY283dTJZT3VuaDcyam82cTliT0dqUjFMbitwZzJJM1lXRHdQSEdDVWh3Y3VEL2w2dlJFWFIxeGtwT285N0pLL1B5Y09IS0Rma0NHTW1qQUJmMjl2MnJacngzT3Z2TUwySDM4a0xpcEs5VE43OEwzOVVUSnY2dlBnMmxUUTlEVnZhcnVmbjgveGZmdUlpWWhRQlRPdmhvUXdZTmd3OVBUMU9iWnZIeG1wcWVUZnUwZnZBUU1JRHc0bVBTVUZCMGRIQU5YanFoMGtiV2R0amI2QkFUUG16eWMxT2JsT0ptbGo3TnEzNTRWVnF3anc4U0VzS0loK2c2dktMN2ZRMWFYZjBLSGN6ODhuUGpwYXJGc2pDSUlnTkprSTNnaUMwQ0M1WE1HZHUzbmszaXZnYnQ1OWN2UHVjKzllQWJsNUJYOEVhZTRWVUZoYzhxUzcrai9oZHVMMTZxRE5WUUFjT25kanlyTXZZdHUrcW01K1JMQS92Ly95RFFxNW5PejBGR3c3ZEtHZHRUMDlCNHpBeFcwb3dlZThPSE40SjhIbnZMZ1NlSmFubDcyTlM3K3FtWEdtWmhhcW1XNlpxVWwxWnNuSkt2OElsdDJNamVSeEdETnRQbGN1K25KODl5WjY5QnVLUWk1bjZMaXFkUUZHZXN6bThubHZQUGY5Z25QUC9wdy9kUWpqbHEzcE9XQzR4clpzMm5maXJTOSt3ZENrRlFhR3hteGY5eEZ4RVNGTVc3QVNpVVNDY1V0VGxyNzkrUU5uU1docmFVdmkvVHdVRmVXME5yUEF2bVBEYXk4Yyt2VUhqRnUyWnV6MCtTeDY3U09NVEZvaWxlclFxVnV2ZWpOak5Ma1M2S3NXdkpITFpRVDVIT2ZNMGQyVUZsZXRkK0RrMm85blZyeUw5NEh0R0JxM1pPejArZlcydCsvbnJ6RXdOR2JSYXgvaDczV0FVd2QrSmZsR0xEOS85UjYySGJvd2U4bnJXTm8rZk5taDd6OVorZERuTnRlTzM3M1ovcnVveVMwSS8rc2VIS0E3c0dNSGthR2hkUllqYjZvQnc0Y3pZSGpWMzRBSGd6YzE2OFQwR3pxVUNkT25BMUJlVmxibld1cysvWlJXclZ1cmJUTTBObWJWaHg5aVhMMFF0MUtwNU9MWnM1dzZmQmlUVnExNC90VlhNYmV3b0sybEpYdTJiR0hkcDUvaU1XTUcvWVlPUlZzcVpkaVlNUXdkUFZwdElGdFdXVWxzVkJUQkFRRWtYcitPbnI0K2syYlBackM3dStvNGlVVEN4aSsvclBQM1ZpS1JNR0g2OUFiWE5oRGcvT25US0JVS3hreWFwQXJlS0pWS2d2ejljWEIwcEoyVmxXcGJXbkl5RGgwN05xbmRtZ0h4cmozK1dKTXZJelVWV1dXbEtyRDNwQVg2K1pHZG1jbXdzV1BSMWRQamg4OCtvMnYzN2p3MWJScmEydHBFaDRlanBhV2xjZjJjVnFhbUxIL3JMWDdidkptNHFDZzJmUDQ1aTFhc2FMQzhsRndtSXpvaUFodDdld2E3dS9QYnp6OFRIeDJ0OWh4cGNzSFhGODhEQjVCS3BZeWJPcFVSNDhZMXVnWkxEZk4yN1hqeDdiY0pPSE9HTThlUDgvTjMzN0hpblhld2E5OGVpVVRDK0duVDZEdG9VSjFzcUxNTkROYlh5TGg5dThIOWo3TnNXblpHQnY3ZTNuVzIxZFpud0FCQ0wxNWt4MDgvc2ZMZGQxV2w0QlRWd1p1YXorZWhnWUZrWjJiaU1XTUdXYlhhTURZeFVaVlp2T2pycTJxek9VR3Rvc0pDc3RMVGdhcUFpNFdWRmJrNU9SemJ1NWVFMkZqR1RKN01xQWtUcUNndlY1M2o0T2pJeSsrL3o3NXQyOWkvZlR1ZUJ3N1F0VWNQSmt5ZnJuby9yUzhJNCtUcVNrdFRVNkJwMlZKUUZjUnFvYXZMSysrL3I5cW1WQ281dG04ZjlvNk85T3JYcjhIejE2OWRxd3FFeVdReTFuM3lDWHI2K2l4OS9YWDFOY2drRW9hUEc0ZWxyUzBYZkh5WXNXQUJ4aVlteEVaRWtKeVlxTXFjVExsMUMwQ3RiSnFEb3lQdnJsMkxVcWxreDA4L05lbHgxVFowOUdpY1hGd1lNVzRjdzhlT2ZlUU1la0VRQkVFUXdSdEJFSkRMRldUbDVKR1JkWWUwakx1a1orV1FscEZEZWxZT21kbTV5T1dLeGh0NVNJYjZlaGdhNm1GUS9iK1JnUUVHQm5vWUdlaWhyNmVMVktxTlZGc2I3WnIvdGJWVTk3VzF0S3IyUzdXUmFtbWhyVjExdSthWTFWLy9Ta2xwQ1NZTkxKajVWMnVocThldCtHdFlXTnN6ZnVZaXV2Y2RyTm9YNEgyWUUzczJZMmhrd3VpcDh6ajUrMVorL09RMW5sNzZGdDM2REVKTFc1dEJveWZSZTVBN1o0N3M0dW9sZnpwMC9lTkw5K0xYUDFIZC9telZmUEx1WnF0ZHU2UzRxZ2EvbnI0QmEzNCsybUEvUDM5akVibDNNaG84cHFhdHNkTVhjSGpIQnM1N0hjVGF2aU1kbmF0S2h1aTAwR1hDN09mWnMra0xObi94RHJsM012Q1l1d1NwVG90NjI2dkpUSXE5R2t6czFXQkdUSmlsc2NSYVdVa3h2c2YzY1BIMFVXU3lTcXpzT21CZ1pNek4yRWkrKzcvbGRPc3ppQ0ZqcHVMbzVGTG5TOU1sdjVPWVc5b3dkdnA4VmFEblRrWnFvNDhWcWtxdjFhZTRzRUFWdU5IVE44Qmo3Z3NNR0RrQnBWSkpvTzl4MnJTMWFqQjRFM2JCaDVhbVpreWV0NXdSRTJiUnZmY2dqdTNlUkZ6a1pRcnljakZ0NGpvN0R5b3RLY1ZBNys5VlBsQVFoTCsvbkt3c2ZFNmNZTmJDaGFweVIzZXpzekd6c1BoVEJxTnExbnRvV1YzTzVsWkNBdHMzYm1TSXV6dWpQRHhVZzUvMURTVFdERFRtM3JuRHdWMjd1SldRZ0wyakl3dVdMOGVvZWxEVXljV0ZGVysvemU2ZmYrYndiNzhSSEJEQXVLbFQ2ZHE5ZTUzSGRIRFhMcTZHaEdCc1lzS1lTWk1ZTkhKa25iVlN0TFcxbVR4N05vVUZCY2dxSzFFcWxSZ1lHdEtsZTNjc05henpJS2d6YjllT1FTTkhZbFpyZ0RveU5KUzcyZG1NOXZCZzYvcjFWU1g2cEZJS0N3cWFITHk1SGgyTmtiR3hXam1pbUlnSUFEcDE3ZnA0SDhSRHVucjVNa1ltSnJpUEg0OUNMcWVWcVNrQlBqNGszYmpCaEJrenVIbjlPbDE3OUtoM2ZSNjk2Z1hTRCs3Y1NYaHdNUDZuVHpOcjRjSjZyeGNXRkVSeFlTRmpKMDJpbTZzcnhpWW0rSnc0UVJjTnIvM2FCZ3dieHQzc2JJYU5HY05YSDM3STZhTU5mMzdVcFArd1liejB6anZFUkVUVVdmdEtVeG03TTgzTWROQWsvOTQ5NHF1RGVFMDl2ajRacWFsa3BEYjhPZEhlMFpFSk0yYmdlZUFBKzdkdlY2MC9KS3NPN09wVVo3UFkyTnRqNitEQWtOR2pPYmh6cDhhMllxT2lNREl4NFY1dUx2ZHk2OCtFMTlYVnhhNURCKzdldWNPcHc0ZUppNHBTWmZvOHMyUUpTVGR2OHUzcTFSZ1pHL1BjeXkvVHlja0poVUtCbHJZMmkxNTZDUXNyS3hRS0JhWnQyckQ4alRjSUR3bmgzS2xURkJVVXNPYnR0eHQ4dkxYdDJiS2wwV05lL2VBRHJHeHRHZVhod1NnUEQ3VjlGOCtlNWViMTY5ZzdPallZZ0FUNGRQMTYxVzJwVk1xc2hRdnA1T3lNam80T0NiR3hIUC85ZDVhLythWnFMYWJPenM1MGRuWlduZE8rYzJmaW82T1J5V1JJcFZJU1ltSXdidG15enV1dzVtOWU3YURVM2V4c3Z2N1BmM0FmUDU1eFU2Zlc2VnRlYmk1ZnZQOCtMV3F0RFZmenUzWDN6aDF1WHI4T1FGcDErY0xnZ0FEVmNRTWVXUE5LRUFSQkVHb1R3UnRCK0pkUUtwWGN1WnRQU2xvVzZabDNTYy9NSVMzejhRVm9kS1RhdERZMW9iV3BDVzFNVzlMRzFKaldwaTFwWldLSW9ZRUJSb1o2R09yclkyU29oNEdCUG9ZR2V1anI2NkwxSjg1R01qTFVvNlMwOUc4VnZHbG40OENySDIzQTBxNkQ2Z045ZVZrcGgzNzlnZkFnUDB6TkxIamhyYlcwdGJMRjJyNGp2Njc3aUYvWGZjUkE5NGxNZlBvRmRQWDAwVE13WlBLODVZeWY5Unc2TFhRYnVlSWZDdktxdmdBYXRUUlZiYnQzTjV2WThFc01Iak5GN2N2NzFQa3ZVbDdXdFByZkEwWk80TUtaSStSa3BqRjR6QlMxZmIwR2p1VGltU1BjVG94SDM4Q0lRYU1tTmRwZWFVa1JoMzVkajNrN0c4Yk5XS0MyTHljempVdCtub1JlT0ZNVkpERXdaT0xUTDZqV2hnays1NFgzd2UxRWh3VVNIUlpJYS9OMnVQUWJTcC9Cb3h2TVd2bnFuZWViOUZqclc5OEd3S1JWYXliTVhreGNSQWd6RnIxS3k5Wm1RRlZHRG9DV2R0Tm1xdFl3YTJmTjgyK3VJZlpxQ0JKSlZhbTNoMUZTV29xQmZ0TmZKNElnQ0FDVmxaVkVob1hScldkUFhOM2NrTXZscE4rK3JWYks2bkZLcjU1SjM5YlNFZ0FMUzBzY3UzVGhySmNYTVpHUnpGNjBDR3U3K3N0UGxoUVg0Ky90elVVL1B4UnlPY1BHanVXcHFWUFYxanlCNm5JK0gzekFxU05IdU9Udno2OGJObUJoYVVtL29VTng3ZHRYRlFTYU1IMDZybjM3MHFWNzl6cVpCa1VGQlJ6WXVaT2VibTZxVENLaCtWejY5RkZiQ3dTcUZyTzM2OUNCamwyN2N0SFBqODNmZnFzcWFWU3pIbEZqdExTMEtDb3M1UGkrZlhqTW1vVkVJaUhpOG1Vc2JXd2VlM211aCtVK2ZqeXl5a3JWR2o2TFgzbUZjOTdlbkRsMmpNM2ZWcTBWMkcvSWtBYmIwTmJXWnZhaVJWamEyTkMvZW4wU1Rjckx5dkR6OHNMQTBKRGVBd2FnTFpVeVpQUm9UaDArekpWTGx6U3VYVk5EcDBVTHBzMmJCOEN3TVdNMEhoTVdGRVJKY1hHOSsrMDZkTURhM2w2dExDRkE4UG56eU9WeStnMFpvaG9zaDhlejVrMWNWQlJ4VVZHTnR0TVV0ZGZtcXJGdjI3WTZaZG1HakJwRjNMVnJYQXNQNTVLL1B3TkhqRkJsNWRXOHptM3M3Wm4vNG9zTlppOFZGMVpOdHRxeWJsMkQvYkt3c3VMMTFhc3BLaWdnTmpJU1oxZFg1SEk1Y1ZGUnVMcTVvVzlvaUZ3bTQvTEZpMnlyRmZSb3lNUlpzK2cvZENqMzgvSWFQSzZ5c3BMMW4zMUcxeDQ5OEpneG85RjJUYzNNTkpaS3ErM3N5Wk9jUFhteVNmMEVtTHQ0TWZxR2hzUldCMmJQbmp4SjdwMDc1R1JscVVwKzFuQjFjd09xQXZoeFVWSEVSa1ppWVdWRlpsb2EvWnNZT0trSnBEMlkrVm1qc3FLcXdrSHQxM0tOMUtRa2p2ejJtOXEyMnZkcmdqZWF5c1ExOXJ3SmdpQUkvM3dpZUNNSS8wQXltWUswakd3U2t0SklURW9uNFZiVi93OVQya3hMSXFHdHVTbHR6VTJyZ3pJMUFSb1QyclF5VWQwM05qTDQyNldGR3hyb1UxaFlSTHUveVJmMUdsYjJqcXJiTjJMQ09iQjFIZmR5c25EbzVGeGR4cXRxMW5IN0x0MTU3ZE9ON1BqaFl5NzVlUklUSHNUNFdjL1JaOGdZdExTMG1oVzRBYmlUV1RWcjBLeXRsV3JibmsxZmtKd1F3N1d3UU9ZdWZSTlRzNnFaWjA0OW16NDRWMTVlU25GaEFRQTNZNi9TYi9nNDFUNkpSSUpyditIY1Rvekh5dDRSM1Naa2dCejY5UWNLOG5OWjhjRzNhbzl4eHcrZmNDM3NJbENWMVRQUWZTSmpwOC9IdUZZd2FxQzdCNzBHakNEQSt6QVhmWTV4THljTC81TUhzT3ZRdGRHU1k1MjY5V2IwRk0wbE5ueVA3ZVZHVEhpamZSOHcwb09CN2hQVnRzbHF2c3cxa0hIVUVPZGVqelpRV2xCWWlLR2h5THdSQktGNXJHeHRzYlN4SWREUEQxYzNOMjRsSkZCWldhbGVtdVl4aW8rT1JsdGJXelV6MzlEWW1JVXJWaEFhR01pSi9mdjU4ZlBQY1o4d2dWRWVIbW9EbjRVRkJRVDYrWEhwM0RuS3lzb0E2Tkt0RzNyNit2aWZQbDN2OVF5TmplbmVxeGRSVjY2UW5abkppZjM3OFR4d0FMY2hRNWp4N0xPWXRHcEYrdTNiM0VwSW9HUFhyc1JHUnBLYW5NeTRLVlBRTnpDZ3RLU0UvZHUzcXpKdGFrdExTZUhLcFV0TW1qMjd5U1dtL28wTXF5ZlgxQzdqTkhUMGFOcDM3b3h4eTVhOCtOWmJITjJ6aDlEQVFPemF0NmUxbVZtVDJuMysxVmM1c1g4L2dlZk9rWjZhaXJPckszbTV1VXllTStkUGVSd1BvM3N2OVRLdEVva0U5L0hqMGRYVDQvaStmVmphMk9EazR0Sm9PeEtKcE42Z1NZMlRCdytTbjVmSDVEbHpWT1c4QnJ1N1Y2MkQ4dnZ2ZE9qY3VVblByY2ZNbVJxM3gwVkZVVkpjWE8vKytvU0hoSkNhbElUYjRNR05IOXdNTmMvZGc5a01VVmV1WU4raGc2clVWMjNCQVFHUEhPeVJTQ1RNV3JDQTd6LzVoT3pNVEtBcXlBSHFBL28xMllYMVdiVjZkZjA3bFVvOER4emdSbHljcXVTZGpiMDk3My94QmNZdFczTDYyREhWNCtqczdJeUZwU1dYTDE1a3l0eTVkT25XVGRYTU42dFhNM3JpUkhwV0J6VUF2dnJ3UXlRU0NTMTBkUnZOZ0VtK2VST2xVa25IcmwwYlBiWkdUUkN3Um5scEtkNUhqOUpDVjVkeFU2YWc5VUNnSGFveTVoSmlZdWc3YUpCYWFUT29LblcyL2NjZnljbFdyelJ3YVBmdU91M1VCRzljK3ZUaHhPKy9jLzdNR2RWa2dONERCalNwLzZuSnlRRDFabFZXVkgvZWI2R2hyR2l2L3YxVkV4OThUcHpBMTlOVFk1Q3lrNU9UNnVjYUd4bEpZbnc4azJiUFZ1Mi9mdTBhTitMaW10UmZRUkFFNFo5REJHOEU0WDljYVdrRnQxSXl1SkdVeXMya2RHNGtwWkYwTzVQS1NsbmpKMWZUa2tob1o5RUdxM1ptMkZpYVk5M09EQnVydGxoWm1tRnAzaG9kbmYvTnR3cHJTelBTMGpQbzVQajNxRzllVzM3dUhUejNiU0VpMkIrSlJNS0lDYk1ZUC9zNXRMWFZuK3ZXWmhhODh0RjZmSTdzeHMvemQzNy81VnZPSHQvTGtMRlQ2VHRrVExPeU1aSVRZb0dxdFdWcUxIemxQK3piL0RYeDE4TDQ5djFsVEptL0FyZWhZNXYxV000ZTMwdEpVUUZHeGkyNWV1a2NROFpPeGM2eHFpeEplVmtwNTA4ZEJDQXhMcEtic1pGMGRLNS81dXlaSTd1SUNENlBpMXZWRE5LSVlIL3k3bVpUVWxTSWk5c1FrbS9FTW5qTVpBYTZlMkJvM0ZKakczb0dob3lkUHArUkUyY1RFWEtlK0toUWVyZzFQSHNWd0xobEt4eWROUGN0eEw5cDY3ZG9DbUNXbFZZRlRYWDFESnJVeHVPV2xwNkJ0V1hUQnJ3RVFSQnFHekZ1SEh1M2JpWDY2bFZpSXlPUlNxVjFCcFJUazVJNGRmZ3c4RWM1bUpyN05Vek56Qm9zQzFOVFVxWnJqeDUxMXJoeEd6d1l4eTVkMkxkMUs3NmVuc1JkdThhYzU1N0RvanBESnpNMWxYT25UdEhLMUpUeDA2ZHpaTThlNG1OaW1sVXlhZFhxMVlSZXZFaGthQ2o5YTJVN2VCNDhTQnR6Y3pwMjdjcjE2R2hDQWdJWU4yVUsybElwQzVZdjU0ZlBQbVBQbGkyc2ZPODl0Ykk3TjJKakNUcDNqc3FLQ21ZdVdLRHBra0k5Qm80WW9ib3RsVXBwV3owd1BIalVxQ2Ezb2FXbHhaUzVjN0cwc2VIbzNyMGszN3lKa1luSll3OFNQRzV5bVl6UWkxV1RWTVpQbS9aWUprV0ZCQVFRY3VFQ3RnNE9hcyt0am80TzA1OTlsbDgzYkdESFR6K3gvTTAzVlZsQWZ3VzVURWI2N2R0WTJkcXFBa28xSG5iTkcxbGxKV2RQbm1UZTBxV1lXMWh3MXNzTHUvYnQ2ZVRrUkdGQkFXZFBua1JYVjVjbHExYlZLWk0xYnNvVVRGdTN4dnZvVVo3U1VCS3JxVXpidE9ITmp6L0dwRHBBVXhPWXJDbWIxaGlsVWtseFFRR09Hc3I3S1pWS0R2LzJHemZpNGhqczdxNWFHMHlxbzZQS0dLeVBjY3VXZGJMT0RJMk5HODFFYXl6cjQ4VCsvWnpZdjcvZS9VTkdqVklGSDJyL0RWQXFsZXpjdEFtRlFzSE1CUXZvMGJ0M25YUFRVbEk0ZWZBZ2xqWTJUSjgzcjA2V0hzQ2JuM3pDdmJ0MytlN2pqK25rNU1UQ0ZTdFUrMlF5R2QrdVhxMFdyTk0zTUtEUG9FRUVuejlQZWtvSzF2YjJPRGc2MW1sWGsrandjUFQwOU9yTkFDMHZyYXBZb1BlUWE4Sk5tVHNYR3djSDFRU0crM2w1Sk1iSE02VFdlNTlkaHc1TnprQVVCRUVRL2puK04wZGtCZUZmU3FsVWtwcVp3N1hZUks3RjNpSTJJWm0wekJ5VVNtV1R6bS9keW9RT0RsYllXcGxqYldtT2phVTVWdTNNYU5lMkRUclN1ck9kL3RmWldiWGxkbHI2ays2R212dDVkem5udVo5Z3Y1UElaSlcwYVd2RjdDV3I2ZzBhQUdoclMzbHE1aUo2RGh6SnNWMmJ1QkVUenRGZFArRzU5eGU2OXV4SHQxNERjQnMycnQ3em9lcTFFM3MxR0lDT3puL005alJ1YWNxU3R6NGp3UHN3WHZ1Mzh2dlAzeEFUZm9uWno2L0N3TWlrMGNlVGR6ZWJpNmVQWXUzUWtla0xYMmJEeDY5eWJQZC9lWGwxVmFtSHM4ZjNVcEIvaitIalozRGg5QkdPLzdhSlZXczJhUnlRcUNndncrZEkxV3k1cU5BTFJJVmVVTzJ6dEcyUHg5d2x1UFFmeGpmdkxjWDc0UFpHK3daVmdhclhQdG5ZcEdQdjVXUnhKZkJzdmZzZVZrbFJWVmFTZ2RHVEtkOTNPeTBkTzZ1L1YvYVpJQWovRzF6ZDNBZzhkNDdEdi8xR2VXa3AzWHYzUms5ZlBaTlAwM29RRDJhOE9EZzYxaHU4VVNnVUhQN3RONVJLSmNQSGFwNDgwTnJNak9WdnZZWDMwYU1FbkRuRCtqVnI4Smc1azBFalI5SzVXemVXdlBZYUhUcDNSbHRibXlONzltZ3NjNlJKVGVtamRsWldUSm85bTRuVkpiWUFidCs2eGQzc2JFWSs5WlRHYzQxTVRKaTdlREc3L3Z0ZnNqTXlNTGV3SUQ0Nm1zVDRlSWFOR1VOMlppYWhnWUdZdEd6SjJDbFROTFloTkt5b3NCQy9VNmN3dDdEQXBVK2ZacC92Tm5nd0VaY3ZreGdmVDJsSkNWY3ZYMjZ3dk5paktDb280SUt2TDUyY25lbjRrT3ZxSE4yM2o4eTBOSG9QR0ZBbm0rdGhSSVNHY25Udlh2UU5ESGo2K2VlSmk0cWlJRDlmRmNUcDBxMGJ3OGFNNGZ5Wk0yeGJ2NTVGSzFkaWFHVDB5TmR0aXJTVUZHU1ZsYXExU1dwNzJEVnZZaUlqOFR0MUNpczdPOHd0TERoejdCaERSbzJpazVNVHhpWW1MSG4xVlg3Ky9uczJmL3N0eTk1NFF4WEFDUTBNcEZ2UG5tUm5abkx4N0ZrTURBd1lWczk3VVZPWTFNcXNLYThPM3JUUVVFcExFMzl2Yjd5UEhxVjlwMDU0ekp5SnJZTURVUFU1L3RDdVhZUUdCakpvNU1obVo1SHQxcERsY2VTMzMrcVU4dEtrNzZCQmpCaFg5VDJqb3FLQzlaOTl4cGhKazNEdDJ4ZUFPMWxaN055MGlWa0xGMkxmNFk4SmM5ODBrRUYwS3o2ZTI3ZHVWZlZqeng1aUl5TnhjbkdoYzdkdTZPbnBrUkFUdzU0dFcyaWhxOHY4NWNzMUJtNmc2bm5adDIwYmxSVVZPTG00b0ZRcVZlL2hKdzhlSkM4M2w3blBxNWRHSGo1MkxNSG56Nk5VS25FZlA3N1J4dzhRSHhORFJtb3Fib01IMTl1WGtwS2F5Vm9QRjd3Wk5ISmtvOGZZdFc5Zlo5MG9RUkFFNFo5UEJHOEU0VzlNTGxkd015bWRxTmhFcnNYZDRscGNJdmtGUlkyZXB5V1JZR2R0Z1dON0t4emIyOURKd1JwSEIydE1XLzE5MW43NUs5amFXQkFXMWJTRjZQOEtSM1p1Sk5qdkpISzVEQzF0YmJTMXBlVGV5V0RUMnJlYTNaYTFmVWZTVTI0U0hSYUlucjVCbzhHYjZDdUIzTSs3aTRscEd6cDA3YUcyVHlLUk1IejhERG81OTJUWHhzK0lEZ3ZrOXMwNDVpNTdtODdkNjg2RWUvQXh5V1NWVEg1bUdmWWRuWEJ4RzBwVTZBVWlMd2RnWmR1QmdGT0hzTEozWk9MVFN5a3ZLeVg0bkJlaEFhZnBON3p1WUZnTFhUM3NPem1EVW9sWk8ydk1MS3d4czdDaVRWdEx6TnBWMWJ1dm5abGtidG53WXRBNW1Xa043bjlROG8xWWttL0VOdXVjcHJpZlgxVWp1M1o1dDcvUzdkUTArcnJZTm42Z0lBakNBeVFTQ1hNWEwrYmIxYXVSeStWMGNuSlMyOStVdFNrMGlicHlCYWlhV1Z4Y1ZFUk9WaFp1Z3dkckhNaXRvYVdseFlUcDArbllwUXUvLy9vckJyVUdtUi9zMThPcVBiRWd5TjhmSFIwZHVtdVlFVjdEc1VzWDN2djhjOVZnWFZwS0N1ZlBuS0gzd0lITVhMQ0F1OW5ablBYeXdzekNvc21sZVlRL0hOeTVrOUtTRXA1Ky9ubTE4bk91Ym02cU1rajFVU3FWSE51M2o4VDRlRnpkM0VoTlN1THc3dDFrM0w3TjVMbHpWV3NoRmVUbjF5bERWSEQvZnJQN2V0YkxpNkJ6NXdpNWNJR1B2disrMmVlZlBucVV5eGN1WUc1aHdkU25OWmR3Ylk0QUh4KzhEaDFDV3lwbDRZb1Z0R3pkbW0wLy9ranVuVHUwME5XbHo4Q0JBSXlmUHAxN2QrOXlMVHljSHovL25QbkxsMk5sKytkL1praTZjUU5BNCsvOHc2NTVFeElRZ0pHeGNiMlpDVFlPRGl4ODhVViszNzZkNHFJaXpDMHNLTHgvbjRNN2Q1SVlIOC9zUll2SXljckM2L0JoV3B1YjF5bHQ5ekJxMXEvUjBXMWFxZU9oWThZZzBkTGluSmNYRzcvNGdsNzkrL1BVMUttY09YNmNzS0FnQm80WXdaUzVjNXZkajhsejV0RFoyVmwxLzd1UFAyYVVoNGNxQUFQMUIxc01EQTFWcGRGcU1vbU1URXhVMjJwS3c3VTBOVzF5Q1RYSHJsMzU0T3V2U1VsTUpDWWlncGlJQ01LRGc5SFcxc2JTMXBiMGxCU01XN1preVd1djBjYmN2TjUySkJJSjQ2ZE53Ly8wYVE3dDJvWC82ZE1NSFRXS29zSkNnczZkWS9URWlXb0JKWUJ6M3Q2cTI0RitmblR0MFFOcFBRRVpnTUw3OXptd1l3ZmFVcWtxaUtWSnpUcEJ6UW1BRmhjV2NpMDhYS3lkSmdpQ0lEUklCRzhFNFcra3JMeUM2emRTaUl4TjVGcHNJakVKS1pTVmxUZDRqcjUrQ3h3ZHJPbm9ZSU9qZ3hXZDJ0dmdZR2VKYm91bXBlZi9remwzZHVEWGZmVXZNUDlYczdSdGowUWlvZitJOFl5YS9EU2IxcjVGM3Qzc1JvTVF0ZVhleVVRaGw3TnF6VS9FWGcwaDBPY1k0NlkzWEpLbHZLd1V6NzIvQURCOC9NeDY2KzliMlR2eTJpY2IyYi9sT3lKRHp2UExWKzh4Wk53MFBPWThqMVJhOS9VVWRma0NzVmVEY2UwM1RKVTVORzdtUXFLdkJISXpKb0tMcDQ4aWw4dVl0dUFsSkJJSlk2Y3Y0RXJnV2J3UGJxZm5nQkVhKzdEeXc2WVBlTHp6MWJZRzk3ODV2M216Sm5zUGN1ZVpGOS9WdUcvUHBpOElEL0pyVm5zMWFvSklyYzJiOW9YMmNZdUtpV1hoektZdHhpb0lndkNneU5CUTVISTVPam82cWtIT2djT0hZOXUrL1VPVmRUcnI1WVhQOGVPME1UZm5Wa0lDaDNmdlpzYXp6OUtwMXNCaVF6cDM2OGJiYTlZODlPem1wc2kvZDQvSTBGQjY5dXVuS29GVDg3ZXp0S1JFcmJ4VTdYNmtKQ2FpYjJDQWhhVWxFb21FWjVjdlovMW5ueEVjRUVDdi92My9kbXNEL3AzNWVub1NGeFZGdnlGREdzMUNlVEFEWFNhVGNYajNicTVjdWtSbloyZm1MbDVNU1ZFUjJ6WnNJRGdnZ0p6c2JGNVl0UXA0ZkF2YmQzWjJKanc0bUc0OWV6YnJQSVZDd1pFOWU3aDg0UUl0VzdYaStWZGZmYVRYZG5GUkVRZDM3aVEyTWhKZFBUMFdybGloQ3BBOHQzSWxHNy80Z29NN2QySmdhSWlUaXd2S0lzUnVBQUFnQUVsRVFWUVNpWVJuWG5pQi9kdTNjelVraEExcjF6SnN6QmhHUFBYVW4xcEc3ZWIxNndBNGRPejRXTnJMU0UwbE1UNGU5d2tUVklFNUFMbGNybmFjWTlldXZMTm1qU3A3SWpreEVhaGFQMFZMUzR1bmx5emhoelZyT0hud0lFN1ZhNDljRFFuaGFraklRL1dycG55anNVbmoyZXhRVlNwd3hMaHg5Qms0RUs5RGh3Z1BEaWJpOG1VVUNnVURoZzE3Nk1DZVNhdFdkUUlydFFNd1Q0SkVJc0doWTBkVktURHZvMGRKdm5tVHRPcTFaUXJ5ODltM2RTdk9ycTQ0dTdoZ2JXK3ZzWjMyblRyUnZsTW5NdFBTOERwMGlLTjc5d0pWR1pzUEJrWDhUcDNpOG9VTE9IVHNpS0dSRVRFUkVlell1Skg1eTVmWEtkOEhrSk9kemJiMTZ5bThmeCtQbVRNeGU2RGNYZzJGUWtGa2FDZ1NpUVFMS3l1Tng5UlFLaFFBWFBEMTVlekprN1JwMjFZRWJ3UkJFSVFHaWVDTklEeEJTcVdTbFBSc1FxN0VFaElleTdXNFJHUXlSWVBudEd2Ym1oNWRPOUREMlpFZXpoMndzN1pBU3d3R2FHUmphWTVDVmtsNlJpYldWcFpQdWp2MEcvNFUzZnNNd3NoRWZhSFN4b0lRdFgyMmFqNTVkNnNXNW5UdTFWL2pZdmJsWmFWVWxKZXA3cDg5dnBmY081bFkyWFZneUppR1M3Zm82dWt6ZitYLzBhRkxkNDd2MlV5dzMwbjZqeGhQTzJ2MUwwd1Y1V1VjM2JVUmZVTWpwaTc0bzc2MGhaVWRiMysxamZpb1VDNzVlVExRM1lQMm5hc0dYVXhhdFdiSTJLbWM4L3lkc0lzK1RYN01BRVdGOXlrdXlNZkNXdk1YdDcrenBQaG9BS3pzbWxaVCszRktTODlBcVpDSk5XOEVRWGdvQVdmT2NQcllNUnc2ZG1UQml5L2ljK0lFbHk5ZUpEdzRHQU5EUTZ6dDdEQnAxUXA5QXdPa1VtbWRRVk81WEU1bFJRWGw1ZVgwSHpxVW05ZXY0K3ZwU2Z0T25YaHU1VW91WDd5STE2RkR4RVZGWVdWblJ6c3JLNHhNVE5EUjBVRmJXeHZ0V20zS1pESmtsWlZVVmxZaXEvN241T0tpV3R5NXR1eU1EUHhyemE2dVQzWkdoc2J0T2RuWkdCb2JxdzJvdGJPdXlnQTl1SE1uTG4zNnFDMnVyVlFvU0xsMWkvanFoYlZyZ2pTdFRFMVp1bW9WWm0zYmlzQk5Nd1NlTzRmUGlSTlkyOXRyTEE5VlZGaUlSQ0pCVjA4UGhWeE9la3FLYWtINHU5blo3TnUyamRUa1pEcDM2OGFDRjE5RVMwc0xJeE1UbHI3eEJqdC8rb25lQXdhb2ZoN2RlL1dxVTY3dm5MYzNzWkdSemVxems0c0xINjliMTZ4emNuTnkyTDk5TzhrM2I5S21iVnNXdi93eXBtM2FOS3VOMm9MUG44Zjc2RkZLUzBwb1kyN08vT1hMMVJaWE4ydmJsbWVYTFdQTHVuVmM4UFZWclYrbHBhV2xXa2ZxelBIaitKOCtUV2hnSUt2Kzh4K01XN1pzZE4yVEdvMGRaMmxqdzJzZmZvaXNzcExrbXpjeHQ3Qm9jcGFDckxJU2FmVzZNVXFsVXJXK1ZrMVFOU3dvQ0cycFZLMzBsRW1yVnNSRlJlSFVvd2VHeGc5VUgxQXF5Yy9Mdy92SUVTUVNDVjI2ZFFPcTFrUlp0SElsaG9hR3FnQlBXMHRMdWo0UVFMd2VIYzJkekV6VmZZVkN3ZDZ0VzJuUm9nVTZMVnFnSlpHUWMrY09DVEV4dE5EVnhiRkxseVk5emhyR0ppYk1lZTQ1K2cwWndxSGR1OG5KeWlMcDVrMlNidHlvazYya1VQengzVEVuSzB2akpLMkMvSHh5c3RSTEFCY1ZGTlRaOWlpVVNpVWx4Y1hvNmV0ekx5Y0hxTHNXWkVseE1mbjM3cEdiazBOV2VqcHBLU2trMzdoQldWa1pMWFIxY1JzOG1DR2pSeU9yckNReU5KVElzREI4UFQzeDlmU2twYWtwenE2dWRPL1ZxMDVwd3FLQ0FxNkZoNU55NnhhNmVucllPenB5SXphV0w5NTdqeUdqUmpGKytuVE9IRHZHV1M4dnJPM3NXUFRTUzBpbFVyYXVYMDlDYkN3YlB2K2NaNVlzVWYyK2xKV1ZFZWpuaDUrWEY3TEtTa1pObU1Dd01XTlUrM2IvOTc4WW1aaWdxNnVMbHJZMnlUZHZrcEdhaXF1Ykd3YUc5YTlIcWxBb1NJaXR5dkwzUEhDQURwMDdNM0htek1mMk14QUVRUkQrbVVUd1JoRCtZbVZsNVlSZnUwRkllQnlYdzJQSnlybFg3N0VTaVlUMmRwYTRPRlVIYTV3NllONm1WYjNIQytva0VnbTlYVHB6SlNMcWtZSTNuNyt4U09QMlk3czNjZXJBZHRYOTk3N2Rydkc0R2xXREIzL3V6eTgvOXc1YnYvMlE0c0txa2gvSGZ2c3Y0NmJOSnpNMWlXa0xYcXEzVHZPREJvK1pncDFqVis3bjVkWUozRUJWaWJPSmMxOUFMcE5oM0xLMTJqNHpDeXRTRFkyeHN1dUF4OXdYMVBhNVQ1eERPeHQ3ZWc4YXhZWFRSelJldTdTa2lJeVVSTktTYjVKNjZ6cTNFK081bDVQRlFIY1BaanozYXBQNi96RENnL3dlT3J1bVBybDNNb21OQ0VhcTA0TDJYUjY5Zm4xemhVZEcwZHVsc3hnMEZBU2gyUzVmdU1ESlE0ZXdzclZsNFlvVkdCZ2FNdlhwcHhubDRVSFVsU3NrWHI5T1ZrWUdLYmR1SWF1c1ZCdEFmSkNPamc1VDVzNUZvVkJnYVdQRGN5dFhvcXVueDlEUm8rblNyUnVYenA4bjhmcDFJa05Ea2Nsa1RlN2pZSGQzamRzMXJjUFRISjJjbkhodjdWcTF2NWw5Qnc3a1Jtd3NNUkgvejk2ZGg4ZDR0UThjLzg1TWRsa2xrWjBRRWdTeGs0UVFhNjJ0dFZwTDBTcktXM1I1dlYyMTFjMnZxN2FxV3FwYTFMNFRheWhCRVdzRXRRdUpSSVRJbnN6Mit5UEpOQ09UelJiTC9ia3VsOHg1em5QbXpHUm1rcHo3T2ZkOWhPT0hENXM4cjJhZE9uUXJLQ0plcUREb0k4cm41TEZqckZtMENKZHExUmc1ZnJ3aEtGTlU5TzdkUkt3MC9oM0NMeUFndndoNlFRMmk0UGJ0NmYzc3MwWUwyVlpXVm95YU5NbndNMUdwVkdMbjRFRDEyOUlxZVZXdnpzMlVsUHZ3NlA2VmxabkpkNTk4UWs1Mk52NzE2L1BjU3krVnV1aGJIdGNTRThuT3lxSnA2OVk4UFdoUXNmcFVrUDg4dlRoaFFyRWRMd3FGZ3ZCdTNhaGRyeDRyNXMrblhaY3UyRGs0QUJnVlRMOGJoYlZnenA4K2pWcXRydEN1bXpuZmZjZkZzMmN4TXpkSHI5T2hWcXN4TnpjMzdCenAvZXl6aEhib1lMVERwZXZUVDdOaS9ueCsvZjc3RXNkVnFWUjBlZnBwWEtyOVd4dlEvYmFkRTE3VnE5UGp0Z1gyOUxRMG8rQ05VcW5rNnBVcnhZSWhWVjFjZU9iNTUrKzRsbEROT25XWTlONTdSRVpFc0QwaWdsbGZmY1d6STBiUXBOVy9GMjhseHNjei9lT1BEYmU5VGV4UVdiTjRjYkcyTFd2WHNtWHQyanVhVjBrK2Urc3RRMm8xd0tnK2kxYXJaZG83NzVDVG5XMW9jM1oxcFdHelpnUTBhRURkQmcyTTN1L2VOV3JRdlY4L0xwNDl5K0g5KzRrNWVKQzlPM1pnWVdsSjdicDFVYXZWSElpSzRtUk1ER2RQbmtTcFZOSThOSlJPUFhwZzUrQkFmRndjRVN0VzRPTG14aDgvL2NUeHc0ZXBYYmN1UThlTU1idzNSdjduUHl5Y1BadVR4NDd4M1NlZk1PYU5OL0R3OW1iNjFLbmN1SDRkZTBkSCtqei92RkVxUGlzcks2NGxKbkwyMUNuRHJqOExTMHVhaDRTVXF4YVJRcUhBMXQ2ZVhnTUcwTGhseXp0L3NvVVFRand4SkhnanhIMm0xK3U1Y2pXWmZRZFA4UGVoRXh5TFBZdGFvelhaVjZWU1VzKy9CbzNxK2RHd25oK0JkWDJ4cTNML1VoWThDWUtiQjdKdVd4Uzl1NWRlRTZZMEtkZE1YNW1iZnVzbWNQT094NzNYNHM3OXc5eHZwcEIrNndiTjIzYm1SbklpdXphdTRQeXBZN1R2MWg4cjY0b3RDdmpVQ3FDMHJPZUJUWU5MUE5Za3BBT05nOE9MQlEyc3E5alNMTFJUL2czakxDZWNpVDNFMGpuZmNpUForQTlmVjNkdldyYnJTdE9RZTdONFVKTHFmZ0ZsMWc0eW9pLzlzRG92bDRVenA2SFZhQWp0L0RTV1ZzVVhVZTYzN1R0MzA3dHp4WXM4Q3lGRTA5YXR1WmFZU0tlZVBZMFdnZTNzN1FrTkR5ZjB0dUxLZXIwKy81OU9aL1R4cUFBVVNpVktwUksvZ0FCR3YvNjZVVnFvYWg0ZVJqVWNkRG9kT3EwMi8vK0NmNGF4RklyOHNSUUtsRXFsNFVyOG9weWNuUWxzM0poZUF3ZVcrUmpYTGxsQzdKRWpKby9kZnJHRG1iazVROGVNSVM4M2wrenNiTGd0VlplRnBlVjlUVFAxT0ZNb2xYaDRlMk50WTBQdGV2VUlEUStuUS9mdTJKYVFhcXB1bzBaa3BLZWowMnBSS0pYWTJ0a1pkanoxSFRLRXJJeU1FdXVlRlAyOTVMT1pNMDMyNmRTeko1MTY5cno3QjFZS215cFY2TnlyRitZV0ZyUnEyL2Flak5sendBQ0NtamVuaGwvcE8zMXYzN1ZRbEkrdkw2Kys4NDdSODFTZTkxSkZ1TGk1MGY2cHAvQzliWjUyRGc2NGxwQ1dLcWg1Yzh3dExOQnFOT2gwT3F5c3JRa0pEemQ2ejkxZUc2VjVTQWoxZzRLNGxwaUlUbHY4YnkrVm1SblYzTjFMZmQvK2QrcFVrMm5zQm8wY3lhQ1JJNDNhWHYvZ0E5UjVlYWp6OHRCcXRaaVptNWNha0t2aDUxZHEwTHZvUER2MzZrV0RKazNZdVdVTERXK3J3K1ZTclJyTmdvUFI2WFJVc2JVMUNyYXBWQ3BjM2R6b1BXaVFVYzBiVTc1OC8zMnNiNXR2aTlCUWZJb0VZQ3dzTFpuNjNYZEduNzBlM3Q2R3RsNERCNUplVURQS3EzcDFvNTJSS3BXS0h2MzdvMUdycWViaGdhZVBUNWtCUzRWQ1lVaUw5dlNnUVp5T2phVjJRWTB6cFZMSmhoVXJjUFAwcEh1L2ZqUnQxY3BvaDVWWDllcThOSEVpR2VucFJLeGNTZnV1WGVuNnpETkdBVjBMUzB0ZWVPVVZ0a2RFRUhmaEF0VnIxVUtoVURCdytIRGk0K0pvRlJhR3VZbWZNMjkvL2psNnZkNlFscSswbWpsRktaVktuaDgxQ3BWS1pRaG1DaUdFRUdWUmFETFBsN0g4SklTb0tMMWV6N21MOFVUdU9zVE92NDhRbjFqeTFYdk9UdmEwYWxxZlZrM3IweXdvZ0NvMjl5K0grNU1vTDA5Ti81ZmVaOTZzSDNGeHJscjJDUTlRWVFxME82bDU4K1VmeFd2NWZQbS9VU1RHWDZKRjJ5NE1IUFU2dVRuWkxKejVHU2NPLzV1bjI5Yk9BV3RiTzh6TUxQSlQzSmlab1RJelIyVm1oazZyUmFQT1E2M09LMGhKay8rMVRxdmw5VTluWWVmZ0JPVFhrbkgxOEs1UXVyZjBXemRSS3BWWVd0dWdVcGx4K2Z4cFpudzhDUVVLUHArN0hvQWJ5WWw4K3RvdzNEeXI0MWMvaU5yMUdsT3Jic05pdTVXbS9YY2t5VmV2bFBtOEpWKzlnbmZOT2t6OGFJWlJ1Nm41ci8zelo3eDk2OUFrT1B6MllVcDhQSisrTmd4ekN3cyttcm04MlBHc2pIVG1UZitRYzZlTzRWek5nNGtmNWFlWUs4MGJRN3ZnNE9UQ2U5OHRMTmNjeXBLY2tzS0lNZU5aTnZzanpNMGY3TFVhOHhadjVMZkZFV3hmTWYyQjNxOFFqNnRKNy8vQWtlTm41RDBsaEJCQ0ZMaTlCbGxKc2pJenl3d1U2ZlY2MmFrdWhCRGlvU1E3YjRTNGh5NWRTV1I3MUdFaW93NXhPZUdheVQ1S2hZTEF1alZwMVN5UVZrM3E0dWZySmI4bzNrY1dGdWEwRDJuTTVzZ2RQRCtnYjlrblZJTENndlozcTAzWFBoemJ2NU1CTCthbkJMR3l0bUhrYTFNNWUrSW9CNk8yY1BITUNXNWVUeUtqSUtWYWVkVU5hbUVJM055cG5SSEwyYjUrU2JIMmVrSC9wZ3VvNnVyT0J6T1dsRHUxM0wxNjNnQjZQZmR5cWNlMVdnMmZUQnlDbVprNVNqTXowbTZtb003TEphQmg4VjB0RjAvSE12L0hUMGxOU2NiQnlZV1gzdmlrek1ETi9iQjUydzdhQlRkKzRJRWJJWVFRUWdnaDdyZnk3bllzVDBwQytYdGNDQ0hFdzBwV2RJUzRTd21KMTltKzV3aVJ1dzV5L3BMcDlGcE9EcmEwYkZxZjFrM3IwNnh4Z0tSQ2U4QjZkZzdoL1MvbThXemZwNDJLS1Q4c1RPMmlLVW5oYmgxVFdyVHRRdU5XN1l5S0tBUFVyaDlFN2ZyL3BnL0pUMGVqUmEvWEY2U2swYUl2U051Z1VDaEJrZisvb2lBdGpVcGwvS1BDMWNNYjUyb1ZxeUhrMzdBcGlmR1gwR28xNkhWNlZDb1Y3ajYrZE9nNXlLaGZSV29DbGZXOHZURzBTNm5ISzBLbE1zUFd3WW1FUytjQU1MZXdwRzZqRnZRWk5yNVlYenRISnpScU5WNDFhak44NGhTY1hFeW5BTG1mTkZvdEs5ZXVaK3AvaHovdyt4WkNDQ0dFRUVJSUlZUVFkMCtDTjBMY2dSdXBhVVR1T2tUazdrT2NQSDNKWkI5SGUxdmFoelNtUTV1bUJOYXJoVkt1NXFrMC9uNCtWUGQwWWVQVzdmVG8ycW15cDJQUU1xd3JXWm5wOSt3Y1ZVRWF0TElvVmFwaUFaNktxRWk2dEVKMUFwdFNKN0JwMlIzTFlkRExiNUNYbTFObXY5SC8reHhMcStKWDJsVWtXRmJVYXgvUHpBOTRhYlVvVmFvU3I5QnpydWJKMkhlK3hMbWFCMlpteGZOa2wrUk81MlhLcHEyUitIcTc0dTlYV3RVaUlZUVFRZ2doaEJCQ0NQR3drdUNORU9XazArczVmT3cwcXpkRnNlZkFjYlRhNGdVbWJhdFlFOWE2RVIzYU5LTnhnenFvVkVvVEk0bktNSFJBRi83dng2VjA2OXpCcUZCbFplcmNaOGdET2VkeFU2TjI2UVZYQzkycllGRlJDb1dpWEFFeU44L3E5L3kreTB1bjA3Rmd5WEltdjNKdkN3d0xJWVFRUWdnaGhCQkNpQWRIZ2pkQ2xPSG1yUXdpSXY5bS9aYTlKQ1JlTDNiY3lzcVMwQllONk5DbUtTMGExNVg2RWcrcGh2VnE0ZVhteU5KVmEzaTI3ek9WUFIwaDdwdWxLOWZnNWVaSWczbzFLM3NxUW9qN1JLZlhjL0tmUzhTZXZrQjJkbTVsVDBmY0owZGl6K0plelFsM1YrZktub29RUW9qSFFGQURQeG9IMXFuc2FRZ2hoS2dBV1dVV3dnUzlYcy9SMkxPczNyU2JxSDFIMFdpTWQ5a29GQXBhTnFuSFUrRXRhZDA4RUN0TGkwcWFxYWlJLzd6WWozRnZmVXZIZG1HNE9GZXQ3T2tJY2M5ZFQwbGgvdUtselBoOFVtVlBSUWh4bjV5N0dNK24wK2VYV0dkUENDR0VFTUtVNFhTVDRJMFFRanhpSkhnalJCR1pXVG1zMzdxWGRadjNjRG5oV3JIakxsVWQ2TjZ4TmQwN0JlUG02bFFKTXhSM3c4dkRoV2VlQ3VXYkdUL3h5ZnR2Vi9aMGhMam52cGt4aXo3ZDJ1RGxMbGRwQy9FNFdydDVEOS9OWG9xdmp5ZFQzaGhCblZvK2VMaFZsYnA2UWdnaGhCQkNDUEVZa3VDTkVFREt6VFNXcjkzQjZvMVJaT1VZcHg4cDNHWFRxMHNJclpzRlNoMmJSOXpnZnAwWjk5YTNyRnkzZ1Q0OXUxZjJkSVM0WjFhdVhVOWlZanp2VFJoUTJWTVJRdHduMzgxZVNzOU9JYnd5c2kvbVpxcktubzRRUWdnaGhCQkNpUHRJZ2pmaWlYWWxJWm5GcXlQWnRIMGZhbzNXNkppemt6M2RPd2JUdlhOcjNGMGx4ZGJqd3R6Y2pDbHZqT0EvLy91R0J2WHFVc2V2Vm1WUFNZaTdkdWJjZVg3N1l5SGZmejVKNm00SjhSalNGL3p2NitNcGdSc2hoQkJDQ0NHRWVFTElDbzk0SXYxejlqSi9ydHJLenIxSDBldjFSc2ZxMXFuQm9LYzdFTnF5RVdabXNzdm1jZVRsN3N6RTBRTjQrOE5QK1BIci84UFZSVkpNaVVkWDh2VVUzdnJnWXlhT0hpRHAwaDZRbk94czRpOWR3cTl1M1FxZHA5ZnJVVHdpNmExeWMzSzRtWktDdTVkWHNXTjZ2WjVkVzdmU3FGa3pIS3RXN09LR3pJd01MQ3dzTUxjb3VWWmN3dVhMVkxHMXhjSHB6dE9UN3RxNmxZeTBOTHIxN1h2SFl6eE1zckp5Z1B6ZG94SzRFVUlJSVlRUVFvZ25nd1J2eEJORHI5ZHpLT1lNQzVkdjRWRE02V0xIV3phcHgzTjlPeEpVdi9ZanM3Z203bHhZY0JDSnlUZDQvZTMzbWZIVk5PenNiQ3Q3U2tKVVdIcDZCcSs5L1Q3OWVyUWhMRGlvc3FmenhQajErKytKdjNTSjF6NzRBR2RYMTNLZDg4L3g0MnhZc1lLWEprN0V6dDcrbnMzbC9PbmlQODhxeXNISnFkamppTjZ6aHpXTEZ6TnM3RmdDR3pjMk9uWXFKb2IxeTVaaGEyZEgwOWF0SzNSZkg3MytPdTI3ZGkwMXFETDk0NDlwRlJaRzM4R0RLelIyVWZ0MjdpUTVLZW14Qzk3VXFlVlR5VE1SUWdnaGhCQkNDUEdnU1BCR1BCRk9uTDdJejMrczVXanNXYU4ycFVKQmVKc21ESHFtSTdWcmVsZlM3RVJsR2RnN25CczMwM2o5blNsODljbUhFc0FSajVUMDlBeGVmMmNLd1UzOEdkZzd2TEtuODlESXljbGgvODZkSEQ5eWhLU0VCTlI1ZWRnN09sSzNZVU02ZHUrT25ZUERYZDlIcDU0OW1UTjlPcHRXcmVMNVVhUEtkWTZOclMzSlNVbk1ueldMMGErL2psTDU3ODdPeWFOSGwydU1ac0hCREJ3KzNLaHQxbGRmbFh2ZUpRbnIzSmtlL2ZzYmJ1djFldmJzMklHTG14djFHalVxMW4vWDFxMlltWnRqWTJ2TG1aTW5UWTVacDE0OXc5ZnB0MjZoTWpQRHBrcVZ1NTVyUldWblpaWFp4OHJhK3FHL2FFT3Iwd0hnNFNacFhJVVFRZ2doaEJEaVNTSEJHL0ZZdTNnbGtUa0wxaE8xNzVoUnU0V0ZPZDA3dG1aZzczQTgzQ1ROMEpQczVXRzkrZVgzdGJ6eSttUysvdlFqU2FFbUhnbkoxMU40N2UzM0NXN2l6NmhodlNwN09nK05XNm1wZlAvcHA2VGZ1b1cxalEzdW5wNEF4Risrek40ZE96aCsrRERqSmsvR3libjA5L21pWDMvbDhMNTlaZDdmMGVob2prWkhsOXBuMnF4WkFQajQrdEt0VHgvV0xWM0todVhMNlRsZ2dGRS9EMjl2azRHU1FwRWJOcFI0ckducjFnUzNhMWZtZkUyWk1XMWFzYmFZZ3dlNW5wVEVvSkVqallKTUFCZk9uT0hjUC84QU1QZjc3MHNjdC9CeEEyeGR0NDRUeDQ3eGpvbjcyaDhWWmZMODVNVEVZc2Y4QWdMS3ZkT3AwQWVUSnBYWlo5S1VLWWJYeXNOTytaQUhtWVFRUWdnaGhCQkMzRHNTdkJHUHBhVGttOHhiSE1HbTdmdlJGYWxwWTJGaFRyL3VZUXg0dWdOT0RyTExRdVF2aEkxK29UZE9UdHNaTytsTlB2dmdYZXI0MWFyc2FRbFJvalBuenZQV0J4L1R2MGRiQnZSdVg5blRlYWhrcHFlalZDcDU3cVdYYU5pMEtTcFZmbTJRck14TTV2MzRJeGZQbm1YanlwVTg5OUpMNVJxdlc1OCtkenlYblZ1M2twbWVidFRXcG1OSFRzWEVzR3ZyVm1yNSsxTS82TjlVZDU0K1BuUjkrdWtTeHlzdGVHUHY0RUQxV3ZmbWMwdW4wN0YxM1RvOGZYeG8zTElsQUgvT25rMDFEdzg2ZE8vT3VxVkxnZnpkT2lIaHhqdStUcDg0d1lyNTg2bmg1MmZVZmpNbEJUY1BENVAzdC95UFAweTJuejk5dWxoS3VFRWpSMVk0ZU5PbkhLblhIQndkS3pTbUVFSUlJWVFRUWdqeElFandSanhXMHRJeldiQjhDeXNqZHFGV2F3enRTcVdTSHAyQ0dUcXdDNjVWWlpGR0ZEZXdkemp1cmxWNS9hMTNHVEYwTUgxNjlhanNLUWxSeklvMTYvbHQva0ltalI0Z05XNU1jSEJ5WXNLNzcxTEYxamc0YjFPbENyMEdEdVQ3VHovbDlJa1Q1UjZ2L1ZOUEdiN1c2L1ZFNzlsRGsxYXRNRFA3OTllbnpJd01qaDg2UkxQZ1lNek16UTN0MFh2MkZBdmVLQlFLQmd3Znp0YTFhL0d0WGJ1aUQ2OVVzVWVPNE9QcmkzMUJJRUt0VmpQL3A1OEk3OTRkWHhQQmxOMlJrYlRyMHFYWU9BZWlva2k2ZXBXeGI3NkpRcUhnek1tVEhEbHdnTGFkT3JGdjF5NnVYTHFFVi9YcTdOdTFpK0QyN2FucTRnTEFyWnMzMmJ4bURkWTJOanc3WW9UUm1GZmo0MGxMVFRXa2g5dXhhUk03Tm0wQ2pIZm9GSm84ZXZSZDE3d3AxRG9zN0s3SEVFSUlJWVFRUWdnaEtvTUViOFJqUWFQUnNXTERYL3krZUNPWjJUbEd4OExiTkdYa29PNTRlMWJzYWwzeDVBa0xEc0xQMTRzUHYvcU42TU5IbVRSdU5DNWxwRmNTNGtHNG5wTENOek5ta1pnWXp3K2ZUOExMWFY2WHB0d2V0Q21xY01kR2JrNU9pWDBLMVd2VXlHZzN4dFVyVjFpMWNDRVh6NTBqTXozZEtLaXpPektTYmV2WHMzbnRXdHAyN0VqcmR1Mndzclltdkh0M3NqTXppNDN0Nk9SRS8ySERLdkt3eXBTYm04dktCUXVvV2FjT2cxOStHWURZdzRjNWRmdzQ3Wjk2aXIvLytvdW1yVnRqWVdrSjVBZG85bXpmVHJ1dVhZM0d5VXhQWitPcVZUUnUwUUxmMnJYUjZYU3NYN2FNS25aMk5HM2RtcGxmZklGL1lDQkRSNDltK3NjZjgvdk1tWXg1ODAwMGFqVnpwazhuT3l1TEVlUEhHKzJPU1V0TkpTMDFsVFlkTytMaDdjM1NlZk9vMjZBQkRaczF1eWVQUFRNancyUjc0YTdia281RC9vVWQxalkyOTJRZVFnZ2hoQkJDQ0NIRXZTYkJHL0hJT3haN2ptOStXY3JGdUt0RzdjMGIxMlhVNEo3NCsvbFUwc3pFbzhqTHc0VVpuMDFrNFlxdGpCajdLa09lSGNDQVByMkwxWDBRNGtIUTZYUXNYYm1HK1l1WDBxZGJHOTZiTUFCemMvblJmU2R1cHFRQTRPTG1WbWJmb09iTkNXcmVuTFRVVkxhdVg4K0JxQ2pNek0zcDNxOGZiVHQxSXVIeVpXS1BIS0ZCa3laMDZkMGJyK3JWMmJKMkxSRXJWN0pqMHliQ3VuU2hUWWNPaG1ESi9XWnBhVW0zZnYxWU1uY3VMV0pqOFE4TTVNRHUzYmg3ZXVMZzVNVHNiNy9sUmtvSzNmdjJSYXZWY21EUEhobzJiWXFkdmIzUk9QR1hMNU9WbVVuTW9VTWNHenNXblU0SHdJQVhYaUE3TXhOYk96c0dEaCtPaGFVbHc4YU9aZVlYWC9ETDExK1RuWlZGV21vcVEwZVBwazY5ZWtaam5qbDFDb0MyblRyaFdMVXFTK2ZOdzkzTGkrWWhJU1Jjdmt6QzVjc21IMU5XUm9iSlk5WGMzWTEyT0gzMCt1dWxQamVsSFhkMWMrT05qejRxOVh3aGhCQkNDQ0dFRUtLeXlBcVFlR1RkVEUzbnAzbXIyZnpYQWFOMmZ6OGZ4Z3g3bWlZTjYxVFN6TVNqenR6Y2pCZWVmWXBPWWMzNWZzNXlWbS9ZeU9DQi9lamFxUU5tQlRVMGhMaWZORm90bTdaR3NtREpjcnpjSEpraHUyM3VXdlNlUFFBRXRXaFJadCswMUZRaUl5S0kzcjBidFZwTjR4WXQ2TjYvUHc2T2ppUWxKRERudSsvSVNFc2pQaTZPd1MrL1RHRGp4dFFQQ3VKWWREUWJWNjFpMDZwVlJHM2RTdjlodzZnZkZNU1MzMzdqNE42OWh2R2J0R3JGb0pFakFRd0JraE5Iai9MdDFLbDMvUGlhdG1yRi9wMDdXYjFvRWMrUEdzWFpVNmQ0NXJubnFPcmlRbGpuenZ5MWVUTXRRa0s0ZFA0OGFhbXB4ZXJWQVBnRkJEQjgzRGpzN08zUmFyWDgvUFhYZU5lb1FiUGdZQlFLQmE5LzhJRWhjRkxOdzROR3padXpiK2RPSUQ4NFU2OVJvMkpqSG91T3h0SEpDY2VxVllzZG0vN3h4eVUrbnBoRGg0ZzVkS2hZKzZRcFUzRDM5RFJxczdPM3Awc3A5WUpNS2FuV2poQkNDQ0dFRUVJSThiQ1E0STE0NUdpMU90WnMyczJjaGV2SXpQbzMvWTFkRlJ0ZUd0S0RucDFEWkplRXVDZThQRno0L04zUnhKdzh6L3hsbS9sdHdTS2U2ZG1kTGgzYjR5cnAxTVI5a0p5U3d1WnRPMWk1ZGowMWZhb3grWldCTktoWHM3S245Y2k3Y09ZTWUzZnN3TkhKaVRZZE9wVFpYNlZTY2V6Z1FieDlmZW5ldHkvVmE5VXlqUFA3ekprb1ZTcTY5KzNMeGxXcitISGFOSWFPR1VOVkZ4ZUNXclNnUVpNbTdONituYjA3ZHVCVm93WUExV3ZXUktOV0EzQTBPdHJvdmdyYmIvKzZvaFFLQmIyZWZaWWZQdnVNWDcvL25pcTJ0alFQRFFVZ3ZGczNvdmZ1WmZXaVJkeEtUYVZtblRyVXVLME9UdUhqTGd6QUxKMDNEejNRZCtoUUZBb0ZnQ0Z3RTMvcEVxc1hMZUxTK2ZONCt2aVFrNTNOcnExYk9YLzZOTzJmZW9vR1Rab1lmZzViMjlnUTBMQ2h5VG1QbXp5NXpNZWwwV2hRS3BXRzhZcW1aQ3RrWlcxTnl6WnR5aHlyS0FuZUNDR0VFRUlJSVlSNDJFbndSanhTVHA2K3hOZXpsbkQyd2hXajl1NGRXek5xYUM4YzdVdXVkeURFbldwWXJ4YlQzaHZENlhPWFdiZGxMeVBHTEtPT1gyM0N3MEpwR3RRSWJ5L1BzZ2NSb2dSWDRoTTRkUFFZMjNmdTVzeTVzN1FMYnN6VS93NlhsSS8zU0hKaUluLzg5Qk5LcFpMQm8wZGphV1ZWNWpsVjdPeVk5TjU3MkRrNEFLRFg2NG5hdG8ySUZTdXdkM1RreFFrVGNIVnpvNXFIQnd0bnorYmJxVlBwMGE4ZkxkdTJSV1ZtUmxqbnpyVHQxTWtROUdqZHJoMnQyN1VEaWdkdkNtdXl0R3pibHU1OSt3TDVkWGx1bitlM1U2ZWEzTDFTbEhlTkdqUnAxWXBEZi85TnA1NDlNUzhJdGxoWVd0TDE2YWRaT204ZUFDKysrbXFwNDF3NGM0YURlL2ZTcVdkUDNEdzhETzN4Y1hGc2o0amcrT0hES0pWS3dydDFvM092WHFqVmFqWXNXOGIrcUNnVy9Qd3p0dmIyTkc3Umd0WmhZUXdhT1pLczIyci9xUFB5aUQxeWhOZ2pSeGc0ZkhpcGM1azhlalF0UWtQdmVaMGdJWVFRUWdnaGhCRGlZU2ZCRy9GSVVLczEvTFlvZ2tXcnRobUtFQVBVcnVuTnBKZjdVejlBcmt3WDk1Ky9udyt2K2Zrd2ZtUWYvajU0Z2ozUjBjeGJzQkNGMG94R2dmV3A3dU5OZFc4dnZMMDhzYmV6dzhiYUdtc2JhOHpONUtQMlNhYldhTWpPeWlZck81dTA5SFN1eENjUWR5V2V1TXRYT0JaN0FyMU9ROU5HL3ZUdTNJelcvOTBkeFhFQUFDQUFTVVJCVkJ1S2hZVjUyWU9LY3JtZWxNVFAzM3hEZGxZV2cxOSttZW8xeS8rem9qQndrM0x0R3N2KytJUHpwMDlUdzgrUFlXUEdZRnRRSzZaZW8wYTg4dC8vTXYvbm4xbXhZQUYvNzl4SjEyZWVvVzZEQm9iQVRWa0thL0U0T0RvQ2NQNzBhWDZiTVlNMkhUclFzVWNQVkFXZkh4UGZlNjljNHhYdVVFbE9TakpxYjl5aUJhdisvQk9GUWtHdGdJQVN6OC9MeldYcDc3L2o0ZTFOZUxkdWh2YWlxZDhDQWdQcE1XQ0FJYkNqVXFub08yUUlyZHUxWS9PYU5adzhkb3lvYmR0bzJybzFBRFpWcXBDVG5jMkpvMGNCMkwxOU83dTNiOGZOdzhPUU5xNHNSZnZKN2xvaGhCQkNDQ0dFRUU4Q1dWRVVENzJ6RjY3d3lmVDVYSXk3YW1pclltUEZTNE43MHJ0cnFDemlpQWZPd3NLY3NPQWd3b0tEME92MXhGKzlUdXpwQzF5SnYwYmtqbGppcjE0bk16T2JyT3hjc25LeTBXakt0emdwSGs5bVprcHNyS3l4c2Jha1NoVnJ2RHhjcU81WmplYU5mSGloZnhoZUhpN2xYdWdYNVpkMDlTcS9mUDAxbVJrWkRIcnhSUm8wYVZLaDg3TXlNOW14Y1NOUmtaSG90RnJDdW5UaHFXZWVRWFZiM1NzUGIyOG12dnN1RVN0WHNuZkhEdVorL3oxdUhoNjBiTnVXb09iTkRVR2drc1RIeFFINU5XUUEzRHc4OEFzSVlOdUdEY1FlUGNyQTRjUHhxbDY5WEhOT3VIeVpnM3YzVXRYRmhhTUhEaEFTSG81dlFYcTBxTWhJMUhsNUFPemFzc1VvTUZOSXA5T3hjUFpzVXE1ZG8xM1hydnkxZVRPcEtTbmN1SDZkamoxNmtKMlZoVjlBQUw2MWE2UE95K1BLcFV2Rnh1alVzeWROVzdVaTdkWXR2S3BYNS9qaHd4ell2WnN6SjAraTFXZ0FxT1h2VDYrQkEvSDA4V0h5Nk5GbFBxNER1M2R6WVBmdS9PZkgwNVBYcGt3eE9wNlZtY20yRFJ2SzlSd0pJWVFRUWdnaGhCQ1BDZ25laUllV1ZxdGo0Y290ekZ1OEVhMzIzOFh2a0JZTmVIM3NzMVIxdEsvRTJRbVJUNkZRNE8zcGlyZG44VG9NUW9qS2NmWEtGWDc1OWx0eXNyTVpNbm8wZ1kwYmwvdmM5TFEwZGtkR3NuZjdkbkp5OHV1cUJRUUdZbVZ0elk1Tm0wbzhyNHFkSFEyYU5PSFl3WU1rWGIzSzJpVkxXTGQwS1MzYXRLSGZrQ0VsbnZmUDhlT29WQ3JEcnFBcWRuYTg4TW9ySE5pOW03VkxsdkREWjUvUm9YdDNPdmJvVWViRkN1dVdMY1BPd1lGWEprL21tNDgrWXQyU0pZejczLy9JU0U4bmNzTUdHalp0aWthaklUSWlndVloSVNZRFMyZFBuUUxncjAyYnNMYXh3Y25aR1RkUFQycldxVVBOT25YS0ZXeXh0YmZudlMrK0FQTFR4SjJPalNXZ1FRT2FoNFR3eDA4L1ViMW1UVHg5OHRNQ0RuamhCZlFGTzJwTkJUR1h6cHRIelRwMWFCNFNBdVR2NHJsZFprWUdtMWV2TG5OZVFnZ2hoQkJDQ0NIRW8wU0NOK0toRkJlZnhLZlQ1L1BQMlRoRG00MlZKZjhaMVkrdTdWdktWZXBDQ0NGTWlvK0xZL2EzMzZMT3kyUDRLNi9nSHhoWW9mT3ZYcjdNOW9nSUhKMmM2TmEzTHlzWEx1U2YyRmoraVkwdDl4aVRwa3poUUZRVVJ3OGNvRldiTmlYMnUzN3RHbWRQbmFKdXc0YkZhdHkwQ0EzRkx5Q0FSWFBtc0hYZE9rN0d4UERzaUJGR05XaUtPcmgzTCtkT25XTGc4T0hZMmR2VHNVY1AxaXhheE5Ib2FJNGZPb1JPcTZWSC8vNm84L0w0NXFPUDJMUjZkYkU2TWtxbGttRmp4bUJqYTR1enF5dldOalltNzZ0ZW8wWUV0Mjl2OHRqeVAvNUFxOVVhYnJmcjNKbWVBd1lZMHNMZHJtSFRwc3liT1JNM0R3K2VIalNvMlBHbDgrYmhVcTJhSVhoenUxcisvamhXcmNxekkwYVlQRjZTV1Y5OVZXWU5JU0dFRUVJSUlZUVFvakpKOEVZOFZQUjZQU3MzN0dMV0gydkl5MU1iMmhzM3FNUGsvenlQdTZzc3RBZ2hoRER0OHNXTHpKaytIWjFPeDRzVEpsQ3pUcDBLaitFZkdNaExFeWRTeTk4ZmxVckZ5b1VMYWRLcUZZTkdqaXp6M0VXLy9zcmhmZnR3OS9TazE4Q0I5Qnd3b01TTERYUTZIU3NXTEVDdjE5T3VTeGVUZmFxNnVERG16VGZadUdvVk96ZHY1cnVQUDZaSC8vNkVoSWNiOWN2TXlHRGQwcVhVOHZjMzFKbHAzYll0MTY1ZTVkYU5HOFFjT3NSVHp6eURrN016QU0yQ2c0bmVzNGZRRGgxTVB2NnlPRmF0U2tBSi9Td3NMTWpPempiYzl2YjFMWFVzQzB0TGJHeHMyTE45T3c2T2pyUi82cWt5Nzc5UVRuWTJqWm8xbzBWQmdDemwyalgyUlVYUnJVOGZ3L04rNHVoUjl1M2F4WE12dm9pVnRUVUE2cnc4QWhzM05qd2ZRZ2doaEJCQ0NDSEV3MGlDTitLaGtaV1R5eGN6L21USDdzT0dOZ3NMYzE0ZTJvcyszY05ReW00YklZUVFwWmo5elRmazVPUlExY1dGeUlnSWlJZ3cyZS9GVjE4dGRadzY5ZXJkay9uY0hyZzVkdkFnQUxkdTNpUXpJNFBreEVSYWhJYVdHbVJTS3BWMDc5dVgyZ0VCTEo0N0Z4dGIyMko5YnFXbTR1VHNUUDlod3d6M3FUSXpvOC96ei9QYmpCbDQxYWhCdTY1ZERmMDc5K3BGZGxZV0ZoWVdwYzcvZWxJU0Y4NmU1ZUxaczFTeHRhVjd2MzdsZnV6bHBWQW9HRFJ5SkRkU1V0aTRhaFd1N3U3bFRuTzNaZTFhb3JadFE1MlhSMWlYTGx4TFRPU3ZUWnVvVTYrZTRYdDQ4OFlOVHNYRXNHZjdkanAwN3c1QVhsNGVXOWV0dzhiV2xucU5Ha250UENHRUVFSUlJWVFRRHlVSjNvaUh3c1hMaVV5Wk5vZTRoR3VHdG9EYTFYbDd3aENxZTdsVjRzeUVFRUk4S2dwcjFOeTRmcDBiMTY5WDhteU1iZHV3Z1MxcjF1RHM2c3I1MDZkWk1YOCsvWVlNb1U3OSt1VTYzejh3a1A5Ky9IR3g5R29BbnQ3ZWRPdmIxK1I1dzhhT0pUTWp3eWhBNGVEa3hOQXhZNHIxdlptU3dzRzllN2w4NFFKeEZ5NlFsWmtKZ0VxbHF0Q09tSW95TXpkbjZPalJyRnU2bE9xMWFobmFkYnI4ZW5lbWRpL0Z4OFd4Wi90Mm5GMWREVHVSNnRTdmo2V1ZGUWYzN2pVRWIxcUVoTEI1OVdxaUlpTUo2OUlGTXpNenF0amEwckZIRDlZdFhjclJBd2RvMHFyVmZYdHNRZ2doaEJCQ0NDSEVuWkxnamFoMFczZEc4OVhNeGVUazVobmErdlZveCtnWG5zYmNURldKTXhOQ0NQRW9tVFpyMW4wWk55a2hnUjBiTjVhcm55bGIxcTVsNjdwMTFLeFRoeEhqeDdNL0tvb055NWR6OHRneFBLdFh4OTNURTF0N2U4ek56VkdwVktqTXpGQ3A4bi8rYVRRYU5HbzFhclVhVGNHL2VvMGFVYmRodzNMTlhhbFVZbWR2bnorV1drMXVUZzZXMXRhb1ZDck9uRHdKNU8vU0Fjak95bUxMMnJXWW1abFJ2Vll0L0FJQ3FGbTdOdFg5L0RBM056ZU1tUkFYVitMemtaV1ZkVWQxNlp5Y25Sbjg4c3VrcGFhU2w1dUxtYms1eHcvbjc4UzFzTFEwNnF2VmFGankyMi9vZERyNkRCNk1XY0hjek16TXFGT3ZIaWVQSFVPcjFhSlNxYkN3dEtSWmNEQzdJeU01ZXVBQXpZS0RBUWdKRDJmdmpoM3MzTEpGZ2pkQ0NDR0VFRUlJSVI1S0Vyd1JsVWF0MWpCajdncFdiOXh0YUxPMnR1RE5zYzhSM3FacEpjNU1DQ0dFK0ZmQzVjc2tYTDU4eCtmWDh2Zkh3OXViRWVQSFkybGxSZHRPblFnSURHVHZYMzl4N3RRcGpoNDRnRWFqS2ZkNHBtclZsRWZxelp0ODhkNTdSbTBLaFFML2d0MC9IdDdldlB6YWE5U29WY3NRRURIbDB2bnpYRHAvdnNUanRnWEJvb3BTS0JSODljRUg1T1htR3JYWER3b3l1bjE0LzM0UzQrTnBIUlpXTE1XZGYvMzZuUHZuSDY1ZnU0YWJod2NBelVOQ09IUHlwTkh1STVWS1JlZGV2Vmc4ZHk3WGs1SndjWk5kdmtJSUlZUVFRZ2doSGk0U3ZCR1ZJdVZtR3U5K1BwdFRaeTRaMm54OTNQbnd2eU1sVFpvUVFvaUhocE96TTRHTkc5TnI0TUF5KzY1ZHNvVFlJMGVLdGZzRkJERDY5ZGVOVXA1VjgvRGc2VUdERExkMU9oMDZyVGIvLzRKL2hSUUtCUXFsRXFWQ2dWS3BOQXFzdEFvTE0wbzFWaHBuVjFlNjllMkxWcXRGcjlPaFVxbndDd2d3bks5UUtQQUxDQ2gxak9vMWE5S3dXVFBDT25jMmVYemhMNytRVzVDK3JxSVVDZ1ZoblR0ek15VUZ2VjZQcFpVVmdZMGJGNXRUODVBUXpNM05xVytpTms2VFZxMW9GaEtDbWRtL3YrSjYrdmp3K2djZkZPdmJ1R1ZMN0IwZEpYQWpoQkJDQ0NHRUVPS2hwTkJrbnRkWDlpVEVrK1g4cFFUZSttUVcxNjZuR3RvNmhUWG45VEVEc2JLeUxPVk1JWVFRajRKNWl6ZnkyK0lJdHErWVh0bFRFZUt4OE55WWowaThsaUx2S1NHRUVFSUlJWVI0Z3NqT0cvRkE3VDk4a2crL21FdFdUbjVLRktWU3lYOWU2c2ZUWFVQdktFZStFRUlJSVlRUVFnZ2hoQkJDQ1BHNGtlQ05lR0JXYjl6TmQ3OHNSYWZQMyt4VnhkcUtELzg3a21aQnBhZG9FVUlJSVlRUVFnZ2hoQkJDQ0NHZUpCSzhFZmVkVHFmanA5OVhzM1RORGtPYnUydFZQbnQzTkw0KzdwVTNNU0dFRUVJSUlZUVFRZ2doaEJEaUlTVEJHM0ZmcWRVYXBuNHpqMTEvSHpPMEJkU3V6cWR2ajZLcW8zMGx6a3dJSVlRUVFnZ2hoQkJDQ0NHRWVEaEo4RWJjTjdsNWF0NmZOb2Y5aDA4YTJ0cTJic1RiRTRaaVpXbFJpVE1UUWdnaGhCQkNDQ0dFRUVJSUlSNWVFcndSOTBWV1RpN3ZmUElMUjJMUEdOcjY5V3pIS3lQNm9GUW9LbkZtUWdnaEhwVHd2aE1xZXdwQ0NDR0VFRUlJSVlRUWp5UUozb2g3TGlNem04bFRmK0xFNll1R3RxSDl1ekxpdVc0b0pIQWpoQkNQdmFBR2ZneW5XMlZQUTRqNzZ2ZWxtOGovdGViKy8yNmoxV3J2KzMwSUlZUVFRZ2doaEhpNEtEU1o1L1dWUFFueCtMaVZuc2tiSC96STJRdFhERzJqaHZUaStiNmRLbkZXUWdnaGhCQ1BydWZHZkVUaXRSUzJyNWhlMlZNUlFnZ2hoQkJDQ1BHQXlNNGJjYytrWldReTZiM3Z1UkIzMWRBMi9zVys5T3ZScmhKbkpZUVFRZ2doaEJCQ0NDR0VFRUk4V3BTVlBRSHhlTWpPenVOL0g4OHlCRzRVQ2dWdnZESklBamRDQ0NHRUVJK3c5TFEwVGgwL1RtNU9qc25qaC9mdEkvN1NKYU8yK0V1WE9MeHYzNE9ZWHJua1pHZHo3dFNweXA2R3VFTnpmL2lCbFFzV1ZQWTBpdG15ZGkzSER4K3U4TEh5MnJWMUt4RXJWdHpWR0xmTHpzcml3cGt6WlhjMElTMDE5WjdPcGREcDJGaFNybDByOFhqY2hRdGNPbmNPblU1M1QrNVByOWR6UFNucG5veFYxTlVyVjRnN2Z4Njl2bklTbTZRa0o2UFJhRW84ZmpNbGhlOCsvZFJ3ZThibm4zTXpKZVZCVEszQ2NyS3pTYjkxNjU2TUZSOFh4OFd6WisvNC9OeWNITkxUMHRDVzh0d2EranhoS1U3VGI5MWkzODZkSmY1KzhDQ2Rpb25od3BremQvMDVrWmViUzJKQ3dnTjdIK3QwT2c3djI4ZjFVajRENzlTMkRSdjRlK2ZPQ3AyVGN1MGErM2J0SWlNdHJjUSt0MjdlNUovangrOTJlZ0JjVDByaXh2WHI5MlFzSVI1bnN2TkczTFc4UERYdmZ2NExKMC8vKzRmNzVQODhUOWYyTFN0eFZrSUlJWVFRNG02ZE9IS0VGUXNXOE9vNzcrQlZ2WHF4NDR0Ky9aVTJIVHZpVmFPR29lM1F2bjFFYmR0R2sxYXRUSTU1OE8rL2NYQjBwSGJkdWtidDBYdjJsSHRlelVOQ3l0MzMxKysvSi83U0pWNzc0QU9jWFYzTGZaNTRPSnlLaWNIVnphMnlwMUhNMW5YcmFOS3FGUTJhTktuUXNmTGF0M01ueVVsSmRPdmI5MjZtYWFEWDYvbnBpeTlJdVg2ZFNlKy9YNkgzd29Velo1Z3pmVG85K3ZjbnVIMzdleklmQUkxYXpmeWZmOGJDMHBLM1B2c01sVXBWckUvRWloVmNPSE9HdHovL0hIdEh4d3JmaDA2blE2bjg5NXJWZzN2M3NuVGVQSWFQRzBlOVJvM3VhdjVGL1RsN05rbFhyL0xwakJtb3pCN3NNa3ZDNWN2ODlPV1h0QWdOcGRmQWdTYjdhTlJxbzBCNzNJVUxhTlRxRXNmVWFyV2twNldoMStuUWFiWG9kRHEwV2kxYWpRYU5Sb05HclVaZDhDOHZMdzkxYmk2NU9Ubms1T1NRblpWRmRsWVdOV3ZYcG5XN2lsL01lZlRBQVZZc1dNRFFNV1B1NmowRStkK1g1S1FrcHMyYVZlRnpkVG9kTXo3L25MUmJ0NWo4eVNkWW0vaSs2dlY2Wm43eEJiZHUzaXp4Tlh5L1ZYU0J2cEM3cHllK3RXc2JibDg2Zjc1Y1FkcUdUWnNDRUhQb0VHc1dMOFkvTUJCTEs2czdtb05lcjBkVDhCckt5ODBsdCtCMVZQZ3ZPeXVMbkt3czlFQzdMbDFNanFGV3ExazhkeTVLcFpLM1B2dk02UDFlVVJmT251WFg3NzdqZzIrK3dkckdCcTFHVXl5NFVOWEZCYjFlWDJydzA5WGR2VnozZC9YS0ZSYlBuVXZ0dW5WNWFlTEVjczl6eXNTSnVMaTU4WiszM2lxeHorYlZxM0YxYzZOMVdGaTV4ejErK0RBYlZxekF0M1p0Yk8zdFRmWlpzM2d4SjJOaWVQbTExL0QxOHl2MzJLWjgvZEZIT0RnNk12bVRUKzVxSENFZWR4SzhFWGRGcTlYeDBkZnpPQlJ6MnRBMllWUi9DZHdJSVlRUVFqd0d6cDArVFJWYld6eDlmTzdKZUJucDZhejU4MCswV2kzRFhua0YvL3IxRGNlV3pwdFg3bkVxRXJ6cDFMTW5jNlpQWjlPcVZUdy9hbFM1ejF2MisrOGMyTDI3M1AxdlorL295RHZUcHQzeCtlTE9UUjQ5K3E3T1Z5cVZmRFp6NWoyYXpkM0p6c29xczQrVnRUVUtoYUxVUGdxRmdrNjllakYvMWl4V0xsaFFvWVZDRHg4Zm5LdFZZL1dpUlppWm05TWlOSlNUeDQ3eDI0d1o1UjZqUldnby9ZY05NMm83ZnVRSXVUazV0Ty9hMWVTaWQyWjZPaGZQbnNVdklLRFV3RTFpZkR4blRwNGtPeXVMekl3TU10TFNTTHQxaTFzM2I2TE95K1A5cjc1Q29WQ1FmdXNXRzFhc3dOekNnbXRYcjVLY21GaHNMRzlmWDJyNSs2UFZhTmk2Zm4ycGp5a2tQQnk3Z2dWT3czWDZaWHdmN2djM1QwOWMzTnpZSFJsSnZVYU5jSEIwNU1zcFUwejJMZnJlTU5YbmpROC94TlhkbmR5Y0hENS82NjF5N1VBd016Zkh3c0lDQzB0TExDMHRNYmUweE1MQzRvNTNhNTA0ZGd5bFVrbk5Pblh1NlB4N1pYZGtKRWxYcjlLbVkwY3kwdEtLN1Vhd2QzVGt4TkdqWEwxeWhlRDI3YmwxODJheE1jek16WEZ5ZHI2djg3elRuWW5CN2RzYkJXOTJiTnpJaWFOSHl6eXZNQkIyN09CQmF2bjdsK3Z4emZ6aUM3SXlNOUdvMWY4Ry8vTHkwR2cwNVhxTnFWUXEybmJxWkRJd2MyVC9mckl5TStuV3R5OW01dVpsamxVUk42NWY1OHNwVXpBckNOeHBOQnJlK1BCRHNyT3ltRkhLei9mQzV5ajJ5SkV5NzhPN1JnM09uRHpKWDVzMzQxS3RXb245cXJtN0c0SkNPZG5aNUdablYrU2hsTXZaVTZkd2NYUER6Y09qeEQ1OUJnL20vSlFwL0RsN05wUGVmeDhyYStzN3Y4TksycWtveEtOR2dqZmlqdW4wZXY3dmg0WHMzaDlqYUh0eGNFK2U2ZGEyRW1jbGhCQkNDQ0h1QmExR3d6L0hqK1B1NWNYcEV5Y003VDYrdmtZcG9aSVNFdGdmRldWMEd6QnFhOW1tRFFDMmRuWU1IVHVXWDcvL250OS8vSkVYSjB3d1dxQnIwN0ZqaVZlT0E2eGRzb1NvYmR1TTJoYjkrbXU1MHJRZGpZN21hSFIwcVgyS1hwMWRQeWdJQnllblluMTBXaTJSRVJHNGUzbVZlRlY0NUlZTmQzd2xzcmg3ellLRFN6d1dlL2d3T1RrNXBmWXB1a0M0YmNPR0V2c2x4c2VYZUx5a1l5SHQyMk50WTFQaW1MZjdZTktrTXZ0TW1qSUZkMC9QTXZzMWJOcVVXdjcrWEV0TUpQWG1UUnhOdkw1TnNiS3lZc1Q0OFh6MzZhY3MvK01QZlAzOGNIWjFKYXh6NTNLZHYzUExGcVBiaFFHcGZUdDNvakl6STZoRkM2TWdWZUh6YzJqZlBuUTZIZjZCZ1NhdmNqY3pNOFBPd1lHYktTbXNXN29VbFprWlNxVVNkVjRlZm5YcjR1dm5oNTJEQXpuWjJWaFlXTERnbDEvSVRFOEhZRU1KS2VuQ09uZk9EOTVvdFVTVzhyMkgvT2ZURUx3cFNOZDBOMWY5M3ltVlNzV3pJMFl3L2VPUFdmYjc3MHg0OTEzZS9lSUxvejRwMTY0eDg0c3ZETzBmdi9rbVk5OThFK2ZiRm91cjJOb0NZRk9sQ2k5Tm5JZ0N1SDd0R2w0MWFtQm1ibzY1bVJrcWMzTlNVMUpJdUh5WjF1M2FGWHZNMnlNaWFOS3FGWTVWcXhxMWx4WlVyVjZ6SnVQKzl6K3lzN0k0ZS9Ja2ZnRUJocmxVaGl1WExyRng1VW9Bb3JadEsvWnpCNkRuZ0FGczM3Z1JnTDA3ZHJCM3g0NWlmYnhxMU9EVnQ5KytyM09GL0VETU04ODlWKzcrcHI0WC9ZWU9wZmV6endKd0lDcUtiUnMyTUhUTUdKTzdibE9TazdsNDlpeURSbzRzMS8xVjgvQWc1ZHExL05lUXVUbm1GaGI1LzV1YlkyWmh3VitiTm1GcmIwL1gzcjJ4c0xMQzB0SVNTeXNyTEsyc3NMS3l3c3JhMnVSN1M2UFJzSzBneUJxeFlrV0ZVazFXWkpmY0p3V0I2c0xuclhxdFdvYmZGOVJxTmUrT0g4OExyN3hDL2FBZ28vTityOEJGQUJ1V0x5LzFlS2VlUGVuY3ExZTV4eXVOUnFOaGUwUUU3YnAwNGNiMTYvbTc3UFI2enA4K1RVQ0RCcHc1ZWRMUTE5N1JrV3RYcnhxZDd4OFlTSEpTRXFlT0h5OFdlQy9jbVZVZWVyMGVSU1Y4WmdyeHFKSGdqYmhqcythdFp2TmZCd3kzQnozZGtjRjlPMVhpaklRUVFnZ2h4TDN5VDJ3c09kblpYQ3hJSTFKbzNPVEpMUC9qRDhQdE15ZFBHdjJoWDZob244TGdEVUR0dW5YcE4yUUlTMzc3alQzYnQ5K3pxNnU3OWVsengrZnUzTHJWc0toYnFINVFFUFdEZ29nNWRBamYyclVOaTdTSjhmRkVSa1RRb0VrVGt3c3BPcDJPcmV2V1ZXaUIva2xXbnNXMnpJeU1VdnZaMnR2VHR0Ty9mNGNNSEQ2OHhMNWZuajlQVGs1T3FYMksycng2ZFluSHJsNjV3dFVyVnlwMHJISHo1aFY2YmZRWlBMak1QZzVGZHFWc0ttVytrSi95eDZ0NmRmYVZrR3JKM3NIQktEVmFYbTR1YXJVYXg2cFZHZkx5eTF3NmQ4NXc5WGVQL3YzTDhRaUtCMjl1RDBqOTM3dnZHdDB1WEJRdDNQbTJZZmx5a3d1YjNqVnE4SiszMzhZL01KQVBwMC9IeXNxS1RhdFhFN2xoQXk4WHVRK2RUc2ZDWDM3aHdwa3pEQnd4Z21hdFd4Y2JhL1dpUmV6WnZwMjZEUm9BWUdGcFdhRlVXenE5SG9WQ1VlWU9xUHZGemNPRDlsMjZjUGFmZjhqTHplV2YyRmlqeitCQ0g3LzVwdUhybWJjRmVQb01IbXlVWXFsMjNicnMzN1dMRlFzV0ZEdTJiZDA2b3Zmc3diZDJiYU9kbVlueDhXeGF2WnJzN0d5NjM1YnlyMVdSOC9mdDNJbTFqUTJObWpjSHdObkZCY2hQbWFiUmFEaHo4bVNwd1I0cmEycysvUFpiVW0vY1lIZGtaSW45TWpNeUFGaS9iRm1KZmNENHRaeWNsTVRjNzcvSHUwWU5YcHd3Z1hQLy9NT1pFeWZvMGIrL1liRmZyVmJ6eTlkZms1ZVR3OFQzM2tPcjFYSWdLb3BlQXdmZTg5MGZENHF0blIyUW56THYwTDU5K1ByNTBhQkpFNjRuSlpGdytiTGhld1g1NzAyOVhzK2ZjK2J3NTV3NUpzY3IrdjdwTjJSSXFmZjkxNlpOV0Z0YjA3SnR4UzRFM2gwWnljMlVGSnEyYm8xTE9kTnJ4aDQ1UXZ5bFN5aUxCQjF5Y25MUWFqU0czU3paV1ZsbDFzL1pIaEZCOVZxMThQSDFCVEQ1M3Y5ZmtUcFRwaHpjdTVlL05tOW00UERoZUJkSlAydktYZTF3S1VLdjE3Tms3bHlPUmtjYmRpckdIRHBrT0I1NzVJalJqcUZPUFh1eWRkMDZrMlA5T1h0MnNiYUtmRzdxOVhxVWxmU1pLY1NqUklJMzRvNnMyN0tISld1MkcyNzM2aExDeThONlZkb3ZxMElJSVlRUTR0N2F1Mk1IVHM3T2pMb3R2VkpWVjFmREgrZVRSNDh1dGx1bWNIZE1hWC9BTndzT3hzblp1VmpnSmpjbngyVHFtYUxIUzlMK3FhY01YK3YxZXFMMzdLRkpxMWFHZENlUXY1QjMvTkFobWdVSEd5MndSZS9aVXl4NEEzRCs5R24rbkQyYmtQQndlZzRZQU9RWFdBZU0wczJZbXFNRWI4cG54NlpOWmZiSnlzd3N0WitybTV0UjhPWmVLdWwxUEhuMGFKcTBhbVh5eXZQU2psVlVSZW9WQUdYdUZpbUxoN2UzVWZCbTNiSmw3TnU1azJtelpsSEwzNTlhL3Y1M05YN1IrMm5ZckpsUlc4ekJnNGFBMStrVEowaEtTS0JSczJZbUE3enJsaTB6TEtTclZLb1NhNDNrNWVheWNQWnNUaDQ3Um85Ky9VaUtqK2ZDbVROR1kyNWR0NDQ5MjdmVHBtTkgvRzZyeFZXYXcvdjJzZWpYWDQzYVNnbzRmUHpERDVqZjUwWDlqajE3MHJsM2I2Ty95VC81NFFjZ1B5RHg3ZFNwaHR2dmpCL1B4UGZlTTlTVGVtZjhlSk5qTm1yUmdzaUlDTll2VzBaQVlLQWhSVmJuWHIwNHZHOGY2NWN0WTFTUlFObUc1Y3V4c3JhbWZkZXV4Y2JxV3lRUXVXL25UbXp0N0l6YTlIbzllM2Jzd01MUzBpamdYK2g2d1pYK0FZR0JlQlFFak5KU1U0c0ZCMDBwcTA5aDhDWWxPWmtmcDAzRDI5ZVhvYU5IWTJGcGliV05EUWYyN09GYVlpTER4NDNEek55Y2czdjNZbTFqdzdNalIrTGg3VTFLY2pLeFI0OXlNeVdGNGVQSFAvQWRXRGVTazQwVzRPL0dnYWdvYnFha0dOSWNSa1ZHRXIxbkQzNTE2MUxGMWhhMVdzMituVHZ4cmxHRG9DSUJuVE1uVDNMNnhBazY5ZXlKcGFYbFBabExhVktTazltNmJoMXVucDRNZU9HRmNqL25ONUtUU1lpTE0zcWYvREZ6Sm1kUG5UTGNudmJPTzBCK0drSEFaSDJvSS92MzQrVGlna2FqQVRBS0JoWEt5YzdtenpsejZOeXJWN0VkS1Vlam85bTJmajN0bjNxS2hrMmJvdFZxMmI5ckY0MWJ0alQ4L3BDYms4UGl1WE5wMkxScGlYVUVLMEt2MTdOaXdRS09Sa2RUczA0ZGV2VHJoMXF0cHRmQWdheFp2Smo0dURqR0ZnbndBbGhhV3h2ZWo5Y1NFNmxXcEo1UGRuWTJTb1hpam5ZYTYvVjY5SHA5cGRTSkV1SlJJOEViVVdHSFlrN3o3YzlMRGJkRFd6Wms0c3NESkhBamhCQkNDUEdZaUkrTDQ4ekprL1RvMzc5WVdwMTd4ZFFpOElIZHV5dGNaNmF3eGtPaHExZXVzR3JoUWk2ZU8wZG1lcnBSVUdkM1pDVGIxcTluODlxMXRPM1lrZGJ0Mm1GbGJVMTQ5KzVrWjJZYWpYdjU0a1htL2ZnalByNitQUFhNTTBCK3FwRTlPM1pnYTI5ZjRpSjI0WlhlTmxXcVZPaHhQTWxjM2R4NDQ2T1BUQjZiUEhwMG1jY3JnMUtwdkNkLy94UytYbTZuSzZnRlVOTHh3am5jSGlTOGs4THNDWmN2TS92YmI4bk95cUpEdDI1bDlpL1BjMTdXUE55OXZPall2YnRSVzNKaW9pRjRzejBpQWd0TFM1NTUvbm1UNmJQV0wxdG1DTXhtWldZYWdxWTVCVmZPRjZaWnUzWHpKdGV1WHFYZmtDRTBhZFdLK1QvL3pLNnRXK25lcngrdHc4Sll2V2dSQjNidnBtSFRwdVhlU1ZTb21yczdiVHAyQlBJL3V6UnF0VkhnQy9JWGVEUFMweC9JQXVYOXVBOHJLeXY2UFA4OHYzNy9QY2NQSHpZRVNlMGRIV2tlR3NyRnMyZkp6c3JDMnNhR1V6RXgvQk1iUys5bm43Mmp6Ny9ZSTBkSVNrakExYzNOWlByTXZ6WnY1dFR4NDRSMzYyWUl2aFZOWDJYS2wrKy9UM0pTVXJuZkYxVmRYT2plcngvTlEwSU03Mi9mMnJVWlBtNGNhYW1waHFEL3lnVUxhQlVXWmxpUWQzWjE1Y1ZYWHlVcElhRlNVdWY5RXh2TFB3VVhGbFNFWHE4bk1pS0NKaTFiVXRYRmhleXNMTGFzWFV2dHVuV3BYUkRJRE92Y21iLy8rb3Zka1pGMDZkMmJBMUZSWkdWbVVzdmZuN0F1WFF4alpXWm1jdnJFQ2NJNmR5NjJtRi9XTHBieTlDdjZ2T3AwT2hiUG5ZczZMNDkrUTRkVzZEblhhclhGK2c4ZE94YXRSc09HNWN1SjNyT0h5Wjk4Z3FXVkZWa0ZuNyttZ3B1WkdSbFVzYlUxQkhaTUJXY2RxMWJGMGNtSitiTm1FUm9lVHMrQkExRW9GRVJ1Mk1EMmlBajZ2L0FDVFZ1MUlpODNsei9uek9GVVRBdzJWYW9RMUtJRjhYRngvRGw3TnFrM2JsUW9GVmxKZERvZEsrYlA1OER1M2RUeTkyZjR1SEg1NmVzc0xOQlpXM1BoekJtYXRtNU56S0ZEckYyeXhPZzlZMlZseFkzcjEvbnRoeC9vMEwwN0hYdjBRS2ZUTWZlSEg3Q3l0dWJGVjEvRjNNTEM2UDVXbEZXTHFlQm5YTnF0VzJYMjlmRHlLdmJaS3NTVFJJSTNva0xpRXE0eDVmOStSYXZOLzZGYXU2WTM3MDZzMkE5TElZUVFRZ2p4Y051eGNTTTJWYXFnVWF1TmN2M1g4dmN2dHBpY2V1T0dVZHEwMUJzM0FJemEzTDI4eU1ySTROTDU4NFkyTjA5UGF0U3FaVFJXZ3laTmFOMnVYWW56K3Z1dnY0enE3UUFFTlc5T1VQUG1wS1dtc25YOWVnNUVSV0ZtYms3M2Z2MW8yNmtUQ1pjdkUzdmtDQTJhTktGTDc5NTRWYS9PbHJWcmlWaTVraDJiTmhIV3BRdHRPblRBb3NpVnd2R1hMdkhMTjkvZzVPek04UEhqRFF0Mkc1WXY1MlpLQ3IwR291Y2lZQUFBSUFCSlJFRlVEaXh4b1RTallBZFBZWm8xOFhqNnJKUmFCaFVKb0h6MCt1dDNmTHkwb0ZaNVhUeDNqdDkrK0lHODNGd0d2L3h5aVhXY2JoY1FHR2hZM0MzcTdLbFRkN1NJWE5USlk4YzRmL28wN2J0MkxiSHVpVTZuTXdSdk5peGZYaXpvKzNtUk9pTkZhMXNNSHplT3RZc1hzMjdwVXJhdFgwOTJWaFloNGVIMEdqaXd3bi9UZXRXb2dWZEJxcU9qMGRHb1ZLcGlRWWV6cDA2Um1aRlJhWDh2Mzc3b1hQVDJ0MU9ubG5qZTdUVmVXb1NHb2xBb2pOcnRIUnhvRmh6TXdiMTdEZWVZbVptaDFXaU0raFVHdUVxajFXZ01OV1pTa3BOUnE5WEZGc09URWhKUUtCUzRlM21WT2Q2ZFVpZ1V0QWdOTFRGQVdYU24xYjZkTzAybUh5eE1JelpvNU1oN3NsdWlQRnFFaHRMdHRqUjFwWm4xMVZmWU96cHk0L3AxTnE5ZXpZM2taUG9QRzhiS0JRdklTRThudUgxN3JsNjVRbTVPRGprNU9WUnpkMmZ2amgyMDdkVEpVT2NuSXkzTmFNenNyQ3hVS3BYUno5SkNiNDBkVythY2twT1NTdTAzYnZKa3FoZjh6ckJoK1hJdW5UdUhVcW5reDJuVFNoMjNWVmlZMFE0dm5WWmJyTmFOVlVHd3FmQjNGR3NiRzZ4dGJBekJtOEwwWjBVL1Y3SXlNN0dwVXNVUU1EYjF1SzF0YkJnK2ZqeXIvdnlUUFR0MlVMdGVQWktUa3RpOFpnMEtoWUpsOCtheFpPNWNBTXd0TEJnMmRpejFHalVpTFRXVm43NzhFZ2NuSjE2WlBOa29OV0doa3RLSmV0V29RYVBiZGpYbTVlYXk0SmRmT0JVVFEvMmdJQWFQR21XMCsvamkyYk5rWm1UUXNGa3pMbCs0WVBKNVhMTjRNV1ptWmpRUENRSHlnMm50dTNabDBhKy9NdS9ISC9OL1Z5cnl2SmFVbXZOMldabVpaZmF0MjdDaEJHL0VFMDJDTjZMYzB0SXplZnVUV1dSazV2OXdjcW5xd0tmdmpNTEs2djV2aVJWQ0NDR0VFQTlPZ3laTnFGbW5EaEVyVjVLWG0ydG83elZ3SUd1WExESHFlL3p3NFdJQkZZRFozMzVyK0hyUXlKRmtabVFZblJ2Y3ZyMVI4R2JJNk5HNFZLdUdoN2QzaWZPeXRiT2pjY3VXUm0xcHFhbEVSa1FRdlhzM2FyV2F4aTFhMEwxL2Z4d2NIVWxLU0dET2Q5K1JrWlpHZkZ3Y2cxOSttY0RHamFrZkZNU3g2R2cycmxyRnBsV3JpTnE2bGY3RGhobUtEYnQ1ZWRFOE9KZ09QWHBnYldPRFhxOW40OHFWN0k2TXhMOStmVUk3ZENoeGpvVUxIODZ1cmlYMkVZK1dMV3ZYM3ZVWTdicDBNYm00Qi9tQnZpNVBQMTJoOFV6Vk02bW8yQ05IK0hQMmJQUjZQVU5Hank1V2JMczBOV3JYTnJycXZwQmFvN25yNEkyMWpRMys5ZXNUM3EwYk4xTlNES202aXRMcGRJWUYyT0IyN1Fnb3FGV3pkc2tTYnQyOHlaQWlpKzlGRjJwdkpDZVRVN0JMUjJWbXhwRFJvMDFlMVQ3MXpUZUxMVTZiWWloYW5wZG5NbFdVVnFNcGQxSDBPeEcxYlZ1eHo5V2loZXNMNTVlY21NaVhVNllZcGJ4ODQ4TVBEZldMYmc5VzNQNDVYeEhyYjZ0UFZKN2dUV1JFQk1sSlNiaTZ1NU9jbUVoOFhCeStmbjVHZlM2ZFA0K3J1L3NEU1VsWm1DNnJKRjlPbVVKUTgrYWxGcEMzSzdJajlINVNLQlRvOWZvU0E1Mm12RFpsQ3BDZk1oVHlMOHo0YS9ObWprWkhBL0RIVHorWnZJL0QrL2JoNGUyTnA0OFBpYmZWOU1wSVM4UE93Y0hramtSVE82bUtXcnRrQ2JaMmRvU1hzdlBQcWFBdTByNWR1OWkxZFN2ZXZyNVVkWGJtMk1HRDlCczYxT1E1cGo0bnRWcXRVWkNoME0yVUZKSVRFNEg4M2NkK0FRSC8zdmR0bjBFNTJkbG90VnFxMk5xU1dwRHF0YVRYcFZLcHBPL2d3YlFJRGNYSDE1ZXN6RXpzSFJ4d3JGb1Z0VnJOaXZuelVhdlZqQmczRGpkUFR5Qi9aOXRMRXliZzZlTlRiRWRMb1pMU2lUWUxEallLM3FSY3U4YnZQLzFFWW53OG9SMDYwSFBBZ0dMQjVLUFIwVGc0T1ZHOVprMlR3WnVqMGRHY1BIYU0vc09HNGVEa1pHaHYzTElsbVJrWnJGbThtTVcvL3Nyem8wWVp2djlsWGNTUUdCL1BOeDk5aEsyZEhlOTkrV1dwZllWNDBqMFd3WnZNN0J5V3JJb2thbjhNQ1VrcDVPVGtsbjJTdUd2WGI5eGk0RXRUS25zYVpiS3lzc1RUelprMkxSc3k4SmtPVkxHdWVENU9JWVFRUW9nblNhUG16ZEhyOVRScDFZb1BKazNpNlVHRENBa1BCeUN3Y2VNS2oxZkYxaGFGUWtGUWl4YUFjZEhzN0t5c1lnWE15K08vVTZmaVhLMGFLcFdLWXdjUDR1M3JTL2UrZlExWDVsNDRjNGJmWjg1RXFWTFJ2VzlmTnE1YXhZL1RwakYwekJpcXVyZ1ExS0lGRFpvMFlmZjI3ZXpkc2NOd0JUMkFtWmtadlFjTkFpRHV3Z1hXTGw1TTNJVUxCQVFHTW1UMGFCUUtCUnFOaHFTRUJHeXFWTUhLMmhvek16UGl6cDluKzhhTktKVkt3Mkt5ZUhBcWtrS3RQSDBudlBzdW5qNCtKUlpycm9pMm5UdVhlTXlxU0UyQjhycmI0TTNPelp2WnNHSUYxalkydlBES0t5WFdjS29NdnJWcjgrS0VDYXhZc0lDWWd3Y1ovOVpiUnNGUXJWWUxZRmlBTGR3QmszcmpocUZtVnRHQWpMWWdvTFEvS29wVE1USG85WHJjUER3WStlcXJPRmF0YW5JT29lSGhobFJzNTgrY0llNzhlVnFFaHBwY0lOZnI5ZVRtNUdEbjRGRHNtRmFydmErMWJueHExcVJEUWZvNVUvV09ibitkRjczOTVaVFMvNWEvMjUxZGhTbkx5dU5VVEF4T3pzNk1HRGVPLzN2dlBVN0Z4QmdGYjFLU2s3bWVsRVJvd2M4aHlFK2RWNWJDbmFMbDZkdWxkMi9EUXJscmtib2VKYkd5c1NsWHYvdk4xZDJkWXdjUDR1cnVicFJDdEN5M1VsUFp0WFVyNWhZVzFHM1lFRE16TTY1ZXZveWJseGRWWFZ5d3NiSEJ4dFlXUnljbmJHeHQrZW5MTDlrZkZjV0VkOTlseTlxMS9IUDhPSG01dVlhZzlJM3IxMHU4YUtHc0FON2FKVXV3dHJFcFY2QlBwVkpoNStEQTBERmpETHUxU3ZyOE5QVTVxVmFyVFFaVVk0OGN3Y0xTa3J6Y1hINzk3anNhTm10V1lqQ3A4SFdWbVpIQmxZc1hBY2pKeWpJRWY2cTZ1aGJibld0bVpzYXNyNzZpWWRPbWhJU0hFM2ZoQW4vT25vMmRnd1BEeG83bGFudzh2NzN6RHVQZmVndTFXczJmYytiUS9xbW5hTlcycmNtQVdIbmVuK2xwYVh6LzJXZms1ZVhSYjhnUVdyWnRXNnlQVHFmaitLRkRORzdaMHVUOTNFcE5aZFhDaGRRUENxSkZhR2l4NHlIaDRkeTRmcDJvYmR0d3JGcTEzT2tucjEyOUN1VHZWcjUrN1JvdTl5bEZyeENQZzBjK2VIUHcyR20rbUxHUXBPU1NDNXVLSjF0T1RpN25MeVZ3L2xJQ20zYnM1ODF4ejlPczBiMHB0Q21FRUVJSThUaFNLQlFsMXZOd2NuWTJxakZSbHFKWHJKcTZndFRDd29LbkN3SWxSUjA3ZUpBTFo4N1FlOUFnVE0ya2lwMmQ0ZjlKNzcxbldEalY2L1ZFYmR0R3hJb1YyRHM2OHVLRUNiaTZ1VkhOdzRPRnMyZno3ZFNwOU9qWGo1WnQyNkl5TXlPc2MyZmFkdXBrOUhnMWFqVW5qaDNqNzUwN09YZnFGRmJXMXZRYU9KRFFEaDBNL1JRS0JUT21UVU5iVUt5NGtFS2hvSHZmdmlaM0M0ajd5OVRDMHUxaURoMGlKenU3WEgxdENoYnFUVjFCWE41YUd0TS8vcGlyVjY0OGtBTGU1YUhPeTJQWkgzOXdaUDkrWE56Y0dQbWYvOXpSTHJGTFo4K3ljL05tayszbGtaU1F3STZDOUV0RjI0cHExcm8xQjZLaW1QZmpqNHovMy84TWk4UzZndURON1F1d2gvZnRNM3k5ZWMwYUFobzB3Tm5GaFMrblRDRTdLd3M3QndjNjkrcVZYMXZsNmxYVUpvcVFGK3BRcEI3UGQ1OStTbFVYRi9vTkhXcnljekV6UGIzRW5RLzNlK2ROalZxMUREc1lpd1p2bkp5ZHFSOFV4TkF4WThvMXpzSmZmcW5VM1lMZCt2YkZwa29WbkF0Mlg4WWVPV0tvTlFady9OQWh3UGppZ1oxYnRwUjcvUEwwYmYvVVUrVGw1bkl5SnFaY1l5WW5KaHAycnBTbU1NM1UvZEozOEdBV3o1MXJNb1ZXV2FxNnVOQnZ5QkREYS9lNWwxNHlIRnYyKys4YzJMM2I4Qm5YclU4ZkxLMnNVQ2dVZVByNG9OZnJ1WExwRXJYOC9kSHBkQ1FuSmRFNkxPemVQS2hTTkE4SndTOGdBTWNpTzBBcVFwMlhaM0lYNUpIOSs2bGR0eTcvejk1OWgwVjFaZzhjLzA2aEYwR0tFT3k5VjlTZ3h0NTc3eVVhVzhxdWFadGlldmFYdHJzeEc2TXBtaGk3aWIwWGJJaUlJS0NDb0lDQ1lrWHB2Y3d3OC9zRG1EQXd3RmlTNk9aOG5zZEh1T1c5N3gzNmUrNDU1Mko0T0ZQbXptWG5wazJHQUdMNUlHaHVTWSs4cFo5OFl0aTJ0S1MwR2hTWFdTdjlIU0E5TFkzRHUzY1Rkdm8wZHZiMjJObmJjK3pBQVk3czJVUG5IajBZTWFHNGY3Um43ZHFvVkNyV2Z2ODlNeGN1eE5YZG5SMGJOaEFTRU1DNEdUTk1sazZyVG41ZUhpNXVic3g3K1dXakIxVEtpb3VKSVRzcmk2ZnExaVVwTWRGUStyVTBFSFZrNzE0c3Jhem8zTDA3Z2NlUEd4N2tnZUp5YlA5Ky8zMzZEQjVNMDFhdFNFdEpRYWZUbVZVbThrcDB0T0h0aStIaDlLemlBUWNoL3VxZTZPQk5XRVFzcjMrNC9NK2VobmlDM0UxSzQvVVBsL1BsUnkvU3NZMEVjSVFRUWdnaFRMa1VFVkhjZDZDd0VJRDQyRmhESStFZS9mcHhkTisrQ2owUktsUGQ0clpLclRaYURDaDErOFlORXVMaWpKNjBya3hwNENibDNqMjJybHRIZkd3czlSbzFZdWJDaGRpWDlKNXAwYll0TDd6eEJ1dFhyR0Q3aGcwRStmc3phUFJvbXJkdVhXRkJkdXU2ZFp3TERzYkIwWkVCSTBiUXJVK2ZDZzI0VlNvVkl5ZE9KQ3N6RTYxR2cxNnZ4OWJPam1hdFcxZForazFVbEhUM2JwV1pNTlh0THpWKzVzeHFqN2wyNVFyNWVYbG1IZnNvbEQ2Wlhsa3c5SStVbEpqSStoOStJUEgyYlpxMmJNblVlZk1ldUFUVmd6WklMM1g3eGcxdTM3aFI1VEgxR2pWaTZMaHg3TjJ5aGMyclZ4dEtvV2xMQXFabE0xcjBlajNCSjAraVZDclI2WFNjQ3c3RzcrQkJSazZheE9EUm8zRjJkYVZKaXhhY1BuR0NXOWV2QThVQk9GUEs5dGE0Yy9NbXR4SVNHRFp1bktGMFZFRkJnYUZIQmhSbmhVRHhRbmg1MnQ4NTg2WXlUVnEwb0dHVEptWUgyYWZNbld1VUtWQzNRUVBENHZQOVpMUkJjZStQZnk1ZHlsTjE2cGo5K1ZXMmYxTDd6cDA1c0dNSFY2S2phZHk4T1RxZGprQS9QNXhxMXFSaG1WSlc1dlNXTWpmSVd1cDZmRHhiMXF3eDY5ajQyRmppWTJPclBlNzNEdDQwYU5LRXR6NzkxRkRLcXpwWm1abW9sRXFjYXRhc3RDUlhaZGNwVmI5eFl4UUtCWEV4TVRSczJwVGJOMjZnMVdpbzI2QkJoZk51SmlTWU5iNVdxNjMyV0pWS2hXZnQyaFVlampnVEVHRFdOYURrZTNLNSs3NTcrelkzRXhJWU8zMDZGOFBEYWR5OE9lOTg4UVVwOSs0QnY1WFJXL3JwcHlnVUN1clVyMi80bkZxMWRDa3F0WnBaTDd4Z05LWk9wMlAzcjc4U0VoQ0FWcXZGdTFzM2hvMGZ6N3J2dnljK05oYWxVa2xFYUNnaHAwNFpQUVNTbnBiRzZSTW5lRzdSSXZ4OWZUbTRjeWZmZlBvcGcwZVBwdGVnUVdiZkp4U1hYL3Y3dSs4YWZiOHFyL1Q3VjJudm5WS2xtWGx2ZnZJSmhRVUZIRDk0a0l2aDRYUjgrbW1zYld3QXVIRHVISm5wNmNXWlVBc1dZR0ZwYWRiUHVpS3RscWp3Y0dwNWVtSmpaMGZZNmRNU3ZCR2lDazlzOENZbkw1OS9MOTlvZU4vZHpaWG41ODZtZlp2V3VOUjhzQWk4K04rVWtwckcrUXVSZkx2eVo1S1Nrd0g0MTdLTi9QVGZ0NlNFbWhCQ0NDR0VDV2NDQXJnWUhtNTQvOExaczF3b2VmSzViRm1UNTh1VVB5c3YwTStQOEpDUUI1NURYbTZ1WVlHZ09yazVPZmdkUEVqQXNXUG9pb3JvT1hBZ2cwZVBybEMyeExOMmJWNSs5MTBPN05qQmFUOC9mdjdtRzJwNWV0TGxtV2RvNSsxdENBSU5IVHVXZHQ3ZU5HdmR1c0lUcE5tWm1XeFp1NWIyblR2emRLOWVEM3gvNGpkMjl2WjByNlJjanUrdVhkWHVmNXdWNU9kWCszbWNtNVBEVVJNbHJ4NmxNeWRQc21mTEZyUWFEUU5IamFMdmtDRVBGVkFhT0dvVS9jcGtwNVE2dW4rL1dSK1REbDI3TW5uT0hLTnR2NnhhWlpROUE4WGZieTVkdU1DRnMyYzU3ZWVIVCsvZWhvWE9zaGt0RVdGaHBLV2swS3gxYTJJaUkzbnh6VGRaOWMwMzdOaTRrWVd2djA2REprMklpNGxoMzVZdE5HN2VuR2F0V2xXWVUzaG9LRGNURW93Q0RrSCsvc1ZQbmZmb1FWRlJFZi85NXoveHFsdlhhTzZsQzg2ZVhsNFZ4aXdzS0tnUStQMmpoQVFHc21QREJyT09uVHAzcnFHc0pjQ0xiNzFsZUh2TXRHbGN1M0tGYzhIQitQVHVqWWVKK3dUSXlzamc2TDU5aGxKMFUrZk5lNkI1ZC9MeDRmQ2VQZmdkUEVqajVzMEpPMzJhOU5SVWhvNGQrN3NIUWVzMmJHaDJvS2VzMDM1K1JFZEdNdnVsbDM2SFdabkgzSitYSDcvMm1zbVNXK2xwYVVTVStabWRlT3NXUUlVTXU1NERCMkx2NEVEZEJnMjRFQmJHZ0JFamlJbUtRcWxVMHJoRml3clgrNlpNUmtwVjBsSlNxajNXMXM2T0Q1WXNxYkQ5ZnNwSTV1WGxWU2d2RjNEMEtQVWJOemJxNTFMMlozOXBlYndQdi9ySzZQZUtndng4NG1OamFkR3VYWVdNRTZWU3lkM2J0M0dxV1pPeDA2Y2JldWcwYU53WUMwdEwzRDA4Y0haMXBZYVRFL1lPRHRqWjIyTnRhNHZ2N3QxRVg3akFvRkdqNkRWb0VCNjFhN054eFlyN0NyU1Zzckt5cWpKd0EvQjB6NTVHR1ZPbGZiVEtmeDA4M2JNbjU4K2M0ZFR4NC9RYk9yUTR5L25JRVdvNE9kR3lYYnNLdjI5VkpUUXdrT3pNVExyMzdZdWRuUjNiTjJ6Z1luajRmZlZkRStLdjVJa04zbXplZWN4UUtzM04xWlZWMzM2TlkwbnBCQ0hLY3FucFRMOWV6OUM1WTN0bVA3K0lwT1JrN2lhbHNYbm5NV1pQcWZnSGh4QkNDQ0hFWDEzcEU2U2wvV2pLOXJ3cHE2bytHVkhuejV0MXJZMHJWeHFhSkp0UzFWUGY3Lzc3MzV3NmRvelR4NDhibXBBM2E5VUtheHNiazQxOFM5azVPTkM2UXdjaXdzSzRlK2NPZXpadlp1K1dMWFR1MFlOeDA2Zmo2T1RFcmV2WGlZK05OWlJSdVhIdEdvTkdqY0xHMXBhODNGdzJyMTV0eUxRcDYyWkNBbUduVHpOaTRrU3pTb2VJNGdVNVU0RUFLQTdPVkxmL2NaYVhtNHRyclZwVkhwT1RuZjI3M1VkV1JnYmIxcS9uVWtRRWprNU9USG5wSlJvMmZYSXFFQ2dVQ2liTW5NbFhIMy9NM1pJZUNhWGx6a29YTTNVNkhVZjM3cVZPL2ZwNDFhMUxUR1FrOW82T0xIanROUzZjUFV1REprMjRtWkRBdXUrL3A2YWJHek9lZjc3Q2dtWlNZaUtIU2txdGxTN1U1dVhtY2pZb0NPOXUzUXdCSGErNmRRa1BDV0hneUpHR1RKdlM3SXQ2NWI0ZjZ2VjZ0QnFOeVJKTmY2UlBsaTJyZEY5K1hoNy9yQ0lJRDhXTHR0NCtQdHk0ZG8yNG1CZ0dqeGxUNGZYTHo4dGp4VmRmb2Jhd1lHcVowbHNQd3FGR0RieTdkeWZveEFsTysvbmh1M3MzOW82TytQVHViZkw0Tnhjc2VLRCtQSlZsNWFUY3U0ZW1YRG5NNnNSZnZrejBoUXNrbGl2OTUxSFNnUDVSQy9MM056c3daNHFwYk1ZRnI3M0d2bTNiS2h4YmZsdlBnUU9CNGlEYjlnMGJpSXVPNW14UUVFMWF0REJaT25EQmE2K1puRU5xY2pMYjFxMURxVkl4WWVaTUhNM28xNk9zSkVCZ2JzQk5wOU9SbVo2T1Y5MjZSdHN2bkQzTHlFbVRxangzOXkrL2tKK2Z6OFJubnpWc08zZm1EQnFOaG9qUVVDYk1uRm5oYTMzY2pCazRPVHVqTHBOOU4zRFVLS05qeXBlbkd6aGlCQmFXbG9iZkg1cTFhc1hmM25uSFpHYmZINmxCa3lZMGFOSUV2NE1IOGZieDRlcmx5OXkrY1lQaEV5YmNWK0FtTnllSHczdjNZbVZ0alUrdlhxZ3RMRGkwZXpmN3RtMmpTWXNXRHhTa0V1Si8zUk1idkFrNDgxc2QwaGZtelpiQWphaVdvNE1ETDh5YnpVZWYvUnVBVXlHUkVyd1JRZ2doaEhnSXBUWFJUU210Q1YrZFRqNCtoaEpGcGRKU1VneGwyUm8yYldyVTU2Q3NPemR1Y1B6QUFaeWNuUmt5ZGl3N05tNjg3M0pPcjN6d0FTRUJBWVNIaE5DMVROUGp2VnUzNHVMbVJ1UG16WW1PakNUWTM1OUJvMGFoVXF1WnVYQWhYMy95Q1J0Ly9KR1gzbjRidHpLTDg1Y3ZYaVR3K0hFMGhZVi9XR2t1OFhqS3k4MUZxOVdhWE5BczFiQnBVNXhxMW1UUzdObjNOZllQWDM1cHlIQ29UR2hnSVB1MmJpVTNKNGNPWGJzeWN0S2tSNVlGa3BxVXhPVkxsMHh1ZjlTY1hWeDQvYU9QREl1N2hRVUZ3RzlsMDA2Zk9NSGRPM2VZc1hDaG9TUWFnSlcxTmQ3ZHVuSDE4bVZXTDErT2hhVWwwK2JONCthMWEwWmx1dkx6ODFuNy9mY29GQXBHVEp4bzJCNXc5Q2hhamNhb25NOHovZm9aU3JLTm5UNmR3b0lDWXFLaURKa0laUlVXRktEWDZ5dVVhUHFqdmZNSXNrSFVGaFpNbnorZjVaOS96dXBseTVqenQ3OFpGcW96MDlOWnZYdzVpYmR1TWV2RkY4MHVHMWxVVkVSTVZCVHhNVEZjaVluaDZaNDlEYjJvQm80WVFVUm9LRHMzYlFKZzhwdzVmMWdRYk0xMzMxWG92MlN1cjByS2E1VjZrQ3dlYzlScjJKQmg0OFlaYmJ0NjVRb05xbmlnb3RTK2JkdXdjM0NnZDBrUXBsVERwazJONWxzK3FGQmVSeDhmanV6Yng0WWZmeVFuSzR1UlpiNTJ5bzliWGw1dUxydEtQcmJUNTgrblJkdTJobjNuZ29PNW1aREE4SkplTUE4alBTME5DN1VhUzJ0cmRFVkYrQjA4aUthd2tOb2wvVi8yYmR1R3Q0OFBIWjkrbW5iZTNseUppYWwwTEsvNjlkbjg4OCswYU51V05oMDdVcVRWNG5md29PR0JqdkswR2cyWjZlbGtwcWRYT2Nlc2pBeUFha3Z3WmFhblA5TEErLzd0MjBsTFRtYmtwRW1HckdPZFRtZjQvaG9SRmtiS3ZYczBhTkxFOEtET2lBa1QrT2F6ejlpd1lnWEpTVW00dXJ2VHJaS2dxaWw2dlo0dGE5YVFsWkhCaUlrVERVSHgvc09Hc2V1WFg5aTVhUk1UWnMxNlpQY294UCtLSnpaNGMvdHVpdUh0OW0xYVYzR2tFTDlwMS9xMzlQamJkeC85SHhaQ0NDR0VFUC9McnNYRkdScjR3bTgxMFI5R2JrNk9VU2syS003R3NiYXhvV21yVnNSR1JqSis1c3hLbTJuUGZmbGxHalp0aWtxbFlzZkdqU2JMTVpsU1dxTEo0Nm1uR0RGeG90RkMwZlg0ZUpMdjNxWFA0TUVtejdWM2RHVHluRG1zKy81Nzd0NitqVnV0V3NSRVJoSVhFMFBQQVFPNGUrY09JYWRPNFZpalJvV25iTVZmUjJuMldmbitES1h5OC9KbzI2a1RuVXVDaGluMzdoRWNFTUNRTVdNTW40c1h3OE1KUG5tU0tjODlaeWlMcENrc3BGWDc5aWJIMVdvMCtCOCt6S1dJQ0s1ZnZVb05aMmRtejVsRDg5YVA5bS9tME1CQXM1cTFQeXBsbjhvdktGbGNMQTJLUkowN1IrMzY5V25WdnIxUjhBYmdmRWdJbTMvK0dUc0hCK2EvK2lwbmc0THdPM2lRS2M4OVIxdHZiL0x6OHZqcDY2KzVkK2NPRTJiTk1nUmliMTIvemdsZlh6cjUrQmhlNS96OGZDeXRyYW5wNmtwWVVCQ0RSbzhtSWpRVVRXRWhYYnAzcjdEUVhMb0lhbFV1NkZCVVZIUmZUNm8vcktvQ0NLWFpsZWJ3ckYyYmFmUG5zL2E3Ny9qK3l5K1pzV0FCOXhJVDJiSjZOUVVGQlR6NzRvczBOVkdPRG9ydk9mSG1UVzRrSkhBOVBoNG96cnhZdFhRcEFFN096bGlWeWVheHRySEJ3OHVMK05oWWJHeHRqWUp0djdkcDgrWVpzcnVnK0RXS0NBMmxhNW5TVXVVZFAzQ0F5SFBuK052aXhROTB6Y1RidDRtT2lLQmVvMFpHdldVcTQxbTd0bEdRTERZcWluM2J0dUhnNk1qb3FWT3J6UHJjdDIwYnRyYTJoZ3lhQjJWaFljSEFrU1BadW5ZdHRUdzlLMlNoVnFhd29JRFZ5NVp4OTg0ZHhzK2NhUlM0Z2VKK1dBRkhqNklwTEdUTXRHa1BGY0E1dUdOSGhWS016aTR1ZE9uUmcrek1UUHg5ZmNuUHpXWDAxS2xWZmszbVpHZHpMaWdJZ0IwYk45S29XVE5PSFR0R2Vtb3FBMGFNd0hmM2JxQTQrTEZ6NDBiNkRCa0NGQWZaeldYT3NWVjlMYWNtSjNQeXlCRThhOWVtUzVrSFVTcVRscHhNUkZpWTRkeXNqQXl5TWpNTi9RMDNybHhKRFNjbm5xcFR4M0NPVjcxNjlCa3loR01sWlQ1bkxGaGdWTDZ5T2p0S3lxTTFidDZjN24zN0dyYjc5TzdOK1pBUVFnTURzWE53WU9qWXNXYVBLY1Jmd1JNYnZNblBMekM4TFQxdWhMbGNYWDU3T2kwdnIvQlBuSWtRUWdnaHhKTkRwOU94ZDhzV3pnVUg4OTUvL21QWVh0VkN3cjZ0Vy9FL2ZMakNkcjFlRHhRdmhxejcvbnNpejUyamJhZE9oZ1dBazBlT0VCNGF5ckR4NDJuZnVUTkxMbDVrMVRmZk1PK1ZWM0J5cnZoN2Z4TVROZllmUk5rRm9rQS9QeXdzTEdqZHNXT2x4emRxMW95M1Avdk1zT0I0TXlHQkU3NitkUFR4WWZ6TW1TVGZ2Y3ZSL2Z0eHJWV0xqazgvL1VqbUtCNWZzVkZSSE5tN0YwY25KeXl0ck1qSnlpTDI0a1VBMm5mcFl2S2N3M3YyR0JZcGV3NGN5TDNFUkU0Y09rU1RGaTBNbjlkcHFhbEVYN2hBNFBIajlDMHBIVmRZV01pUnZYdXh0YmVuUmR1MmhvWGFyTXhNVmk5YnhzMkVCTVBuODhoSmt4NTU0QWFLRjl2TVdTRDhQZVJrWlFGZ1VSSVU2ZFN0R3g2ZW5pWVhlZDNjM1hIMzlHVFdDeS9nN09KQy8ySER1SFg5T3B0Kytvbk1qQXlDL1AxSlNreGsyTGh4Um8zbHQ2eFpnNmF3a0xpWUdENTcrMjF5c3JLTUZ2U2grSHZWdWFBZ2xFcWx5WjVNcGFVY3l3WWw0cUtqMmJ4Nk5aT2ZlODZzUlhwekJaMDRBZnoyRkg5WlZaV2V2Rjh0MnJabDFnc3ZzSDdGQ3I3ODhFTTBoWVc0MXFyRjNKZGZyclFYRGhRM2hGOWFwcDlKVFZkWEdqVnJSb01tVFdqWXRLbFJJRElyTTVPTksxY1NIeHVMczRzTGFTa3BMUC9pQzJZc1dJQlhTY2JFNzZsV3VWSm5CN1p2NTB4QUFFVkZSWXliTWNQa0lyOWRTU1dZMmc4NHY3T25UM1BDMTVjNWYvLzdBNTNmcUhsejJuVHNTUERKazJSbVpEQjkvbnlqVWwyUGdrYWpJU010RFZkM2Q2QTRxQlY0L0RnQWQrL2M0WVN2TDcycUNRamw1dVR3ODdKbDNMaDZsZkV6WnhwOXpaVWFPbTRjdVRrNUJKODhpVjZ2Wit6MDZROGN3T25rNDRPdG5SMWFyUmIwZWx6YzNQRHUzaDBiVzF1dVJFY0R4Ui92eWdJM3FTbkZENDMvOTUvL1JLbFEwTDVMRnk1ZnVzU3gvZnM1ZGV4WWhSNVFPcDJPNEpNbmFkcXFGUzNhdEdIUnUrOVdPOGVqKy9ZUmVlNmNXY2Vha2hBZlQ4Q1JJMFNlTzRkT3B6UEtIcXhLV2tvS3FwS3NKRmQzZDVxMmFrVk5WMWR1WEwxSzhNbVRmTEo4ZVlYWEpUMDFsVXNSRVliM2ZYZnZadXJjdVliTW5jcG9DZ3ZadkdZTkVhR2h1SGw0TUczK2ZLT1BxVUtoWVByOCtYenoyV2VjT0hTSXpQUjB4azZiOXFlWG5CVGljZkhFQm0rRUVFSUlJWVFRdjYraW9pSUFEdS9lVFZGUkViTmVmUEdoeHl3dHF4UVJHb3Jhd29KaDQ4YWhWS25RYWpUczM3NmRVOGVPMGFwOWU1N3AzeCtGUXNIazU1NWp6ZkxsTFAyLy8yUFVsQ20wOC9aKzZEbFVKVDAxbGZDUUVOcDM2V0xvNjFDNk9KNlhtMnZVekx6c29teENYQncydHJiVUtsbEVucjV3SVVzLytZUWdmMzg2ZE8zNnV6ZmFmcExsWkdkenFJcWVMOVh0TjFlUlZrdDJWdGJ2OHJGd2NYTWorZDQ5YmwyL1RsRlJFVXFsRW5jUEQzb1BIbXd5d0hqcituVUNqeC9IeGMzTjBFK3FTY3VXV0ZsYkUzYjZ0T0djenQyNjRidHJGd0hIanRGejRFRFVhalYyOXZiMEd6YU12VnUyRUI0U1FvZXVYVWxOVG1ibFYxK1JtcHpNOEFrVDhQRHlZczIzMzdKaHhRbzY5K2hCei83OXErMjlZNjVSa3lkVHQyRkRveWV5SzFQNkZIZDU1NEtES3p3UmI2N1Nzb2dPam80QWRLb2lPT3BWcng2TDNuM1g4REZYcWRWTW1qMmJMei84a0QyYk4yTmhhY25VdVhOcDE3bXowWG5kKy9ibFRFQUFOWnljY0hSeW9vYVRFdzQxYXVCUW93YTJ0clljMkxHRDhKQVEwdFBTZUxwWEw1T1pnYVVaSm1VWE5pMnNyTkJvdGF6ODczOFpQMlBHSXduc0JwMDR3YzVObTFBb0ZFU2VPNGUvcnkvUGxDbjE5dUZYWDFWNmJuNWVIcCtibVMyU201UERwWWdJenA4NWcxYWpNUVRpaTdSYUxvYUhvMWFySy8wYzg2eGRtNmQ3OWFKdWd3WTBhdGJNWk1rL3ZWN1ArVE5uMkxONU16bloyYlR2MG9XSnMyWnh3dGNYMzkyN1dmN0ZGL1FlTklqZWd3Zi9vWXU2ZzBhUEppYzdtNUJUcDhqT3pHVDZnZ1VWcjEveVdqeW9hM0Z4V0Z0YjA3aWtxZjM5VXFsVVRKMDNqNDByVjNMaDdGbTJyRjA2cEdDV0FBQWdBRWxFUVZUTGxPZWVxM0JjWlYrUFVKejVsNW1SUVZaR0Jwa1pHWVlzdHVWZmZFRmFjakxaV1Zrb2xVbysvZlpiN3Q2NXc5cHZ2eVUxT1ptcDgrWnh3dGVYL2R1MmtacWN6SWlKRTFHYnlNYTRldmt5bTFldkpqMDFsY25QUFVmN2NsOXpPcDBPclVhRFJxT2gzN0JoM0w1eGd6TUJBVmhaV3pOOHdnU1RjeTY5VGxKaW9xRlhWVmxsQStIbFJaVDAycXRUdjc3Si9UcWRqdjBsL1g1cXVyZ3dZK0ZDTEsyc3VIM2pCajh2VzRaYnJWb01IVHZXRUtTSDM0S25EalZxb0ZLcnpmb2VXZm83aFRuSEFvWVNiVG5aMlh6ejZhZmNURWhBclZiVHZrc1hmSHIzTnBSdlZDZ1VoaXpGOHJRYVRmRnJWcXNXRThxVmR5MG9DVHFYRGR6bzlYcENUcDFpMzlhdEZCWVVNSGJhTkc1ZXY4NlpreWY1ei92djAyZm9VSHg2OVRMNm5haFVRbnc4MjlhdTVlNmRPM2c4OVJUelhubkZaUGxPUnljbkZyejZLaXVXTE9GY2NEQUpjWEVNSGpPR3RwMDZ5ZTlQNGk5UGdqZENDQ0dFRUVJSWswcWZUQzNTNlpqOXQ3L1JxTnpDMG9NODBYMjJaTUgycVRwMW1QemNjN2k0dWhJU0VNQ3hBd2RJUzBuQnUxczNveWR0bTdkdXphd1hYbURUVHoreGNlVktqaDg0UU9mdTNXblJ0cTNKQnI1M2I5L0c3K0RCYXVkUldVK0RwTHQzc1hOdzRPbGV2UXpiU3ArczNicDJMVzA3ZFRKcW1xelg2VWlJanljbUtncnZidDBNODNaeWRtYitLNi9nNnU0dUN3L1Z5TTNKTVpSaGVaRDlsU25Jeitlcmp6L0d4dFlXQzB0TE10TFN5TXZOcmJRRTM4TndjWGZuZlROTDVCUnB0V3hldlJxZFRzZVlhZE1NVDhpcjFXcWF0R2pCcFlnSVEya3RTeXNyT3ZuNGNPcllNY0pEUXVqazR3TkF0ejU5T08zbmgvL2h3M1RvMnBWclY2NFlBamZQOU84UHdFdHZ2Y1dXTldzSTl2Y24yTjhmRjNkM3ZPclVvWWF6TTVaV1ZvYWdwRjZ2UjYvWG85UHBLTkpxMFdnMDJOclpNWERrU0pQekx3MDJtVkpZVUVCUlVSR1dWbFlvRkFyT256a0RVR0ZSejkzVHMwSkdVSFJrSlBmdTNERzhyOVBwMlBUVFQxaGFXaFkzOEZZb1NMcDNqOWlvS0N5dHJDcDhQNnBNNmRkZldrb0tJYWRPRVhUaUJEbloyVFJwMFlJeDA2YVovSHpvM0wyN29mK0tLWjE4ZlBobDFTcWNuSjBaUEhvMEFBZDI3Q0R4NWsyc2JXelFhRFRFUkVZQzBMeE5HOE41ZFJzMDRNVTMzdUNucFV2WnZIbzEyVmxaUmoxMTd0ZTU0R0IyYnRxRVE0MGF6SDdwSlhaczJNQytiZHM0R3h4TWt4WXRHRGh5SkZlaW8xR3BWS2hVS3BRcUZVcWxrcUtpSW9xMFdyUmFMYU9uVENFL1A1OWdmMzhjblp3TVphd3kwOU81Y2UwYUNmSHh4TVhFY0NzaEFiMWVqNjJkSGQzNzlxVmI3OTVjdlhLRjR3Y09jR2pYTGc3dDJvVlR6WnJVS3duc3VYbDRVTlBWRmFlYU5iR3h0V1hNMUtrbTcwR24wM0V4UEp4akJ3NXdLeUVCQzB0THhreWJ4dE1sWmNyNkRoMktoNWNYVzlhczRlaisvUVNmUE1uVHZYclJvMTgvdzhKM2RsWVdlelp2cmpCMmRrbVdWbFg3cXFOVUtoazNZNGJoZXdnVUIvbHQ3ZXl3c0xRa0t5T0RhM0Z4SmhldXphSFZhcm1Wa0VEckRoM3Vxd1NWcVhsT21Uc1hpN1ZyNlRWb0VGQzh3SzlRS0xDeXRrYWhVQkFlRWdLQXBZbTU3dnpsRjJMTDlJdFRxZFc0dXJ0amJXMU5xdzRkY0hGMXhkblZGWDlmWHc3dDNvMVNxV1RXQ3kvUXZFMGJtclJvd2VwbHl3ZzZjWUw0MkZoR1RwcGtGRFFwN1o4RFlHbGx4ZUU5ZXppd2ZUc2FqUVp0eWIvU2gwWEtPM25rQ1BZT0R2UTJVY2EwZnVQR2hKdzZ4Y3F2dnFKcHExWm1aUnZwaW9wSXZIV0xoUGg0WE56ZHFWT3VWMVhaMTNQQWlCR0VCZ1l5ZmNFQzFHbzFNWkdSYkZpNUVnc0xDMmE5K0NJV2xwYUdRRjdZNmRNazM3dUhVcW1rbHFkbnRmTjRVR0duVHdPLzlSWHNQM3c0M1hyM05tUi9sWEoxZHlmcDdsMDJyRnlKZTVuQWxsNm40MHBNRFBuNStaV1dPU3lsMFdpSUNBdmp4S0ZEM0wxOUd5ZG5aMmE5OEFJTm16YWxLOUN3U1JQMmJON01nZTNiT1g3Z0FHMDZkbVR3Nk5IWU96cVNtcHpNMFgzN0NEdDlHcjFlVCtzT0haZzBlM2FWZ1ZmWFdyWDQyK0xGYkZpNWtxdVhMN054NVVxTzd0dEhseDQ5Nk5hblQ1WGxBSVg0WHliQkd5R0VFRUlJSVlSSkRvNk9XRmhZOE95TEw1cGNLSzJxdDh6NU0yZUlMbG04TEt0SHYzNW9OUm9HakJ4SlFWNGVueTFlVEhabUppNXVic3hZdUpEV0hUcFVPS2Q1bXphODh2Nzc3TnUyalF0aFlleis5VmZPbnpuRC9GZGZ4YUpjTS9EYk4yNXcrOGFOQjdqYllrMWF0T0R0VHo4MVdrVHo5dkhoOHNXTFJKMC9UK1M1Y3liUGE5Q2tDVVBLMVdtdnFveVErSTFiclZxOC92SEhEM1J1VlFGRUsydHJ0QnFOMGVkRFRWZFhSazZlL0VEWGVsVE9uVGxENHExYlBOMnpaNFdud3B1MmJFbGNUQXpKOSs0WkZnQzl1M1hqOHFWTFJndFhLcFdLQVNORzhPdlBQNU44OXk0ZHVuYWxJRDhmbnpMTm96Mjh2SGpwN2JlSnZYaVJpTkJRcnNYRkVYWCtmS1dMcEdYMUh6NzhnZTR0T2pLU0RTdFdHRzFUS3BXMEtWZUMwS3R1WFlhTkgyKzBMU3N6MHloNG8xUXF1WFB6SmttSmlVYkgxWFIxWmZUVXFkaloyMWM3bjlzM2JoQjc4U0lYdzhPNUhoK1BYcStuWWRPbTlCMDY5SUZMTHVyMWVnS09Ia1Z0WWNIVWVmTU1BUVJyYTJ0aW9xSU1HU20yZG5ZTUdEbXl3blZjM04xWjhOcHIvUERsbHh6ZXM0ZTIzdDRtUzBLYXc4N2VIaHRiVythKy9ESzFQRDFaOFByckJCdzlTdGpwMDV3OGNzUXdGM01OR3orZTNLQWc5bS9kYWhUY3FPSHNUT2Z1M1duVnZqMU5XclF3Zkg5MGNYZW5rNDhQOGJHeFJJU0dFaDBaU1hob0tPRWxXUTBBWTZkUHArc3p6MVI2emNONzloaUNzMjI5dlJrMmJseUZ6SnlXN2RyeCtrY2ZGUWVtZ29LNEdCNXUxSk1zTHplWGdLTkhLNzFHVmZ2TW9WQW9HRFY1TWpxZERyMWV6Ny9mZTYrNEZGY1pwWUhWKzNVeklRR3RWa3NyRXovNzdwZEtwV0xTN05tRzl3T1BIK2ZJM3IwVmptdlZ2bjJGYllOSGo2WjlseTdVZEhIQjJkV1ZHazVPUmc4ZUZHbTFmUFBaWjl5NWVaTmFucDVNblQ4Zmo1SVNjN1oyZHN4LzlWVjIvL29yd1NkUHNucjVjbDUrN3oxREQ2bG1yVnR6K2RJbFBMeThzSGR3d01iV0ZoczdPNnh0YkxDMnNjSEd4Z1lMUzB1c3JLeXd0TGJHd3NJQ1MwdExkSG85SzVZczRjQ09IWGpWcTFmaGE2bVRqdy8zRWhNSkN3dzBCSWZNWVcxdFRjdDI3UmcrWVVLVkFZSFdIVG9ZZmljSk8zMmFMV3ZXWU8vZ3dMeFhYakVFZmVzMWJFaE5WMWQyYnRvRUZKZVVMTzFQOW52dzd0NmRNd0VCTkd2VmlnRWpSbFFhREJremRTcmIxcS9uUWxoWWhlOERsbFpXdE8vY21RSFZmSjhQUEhhTS9kdTNZMmxsUmIraFErazFhSkJSa0xKRDE2NjBhTnNXdjBPSENEcHhnb0w4Zk93Y0hFaFBUV1hKUngraEtTekV4dGFXNFJNbW1DeVJaNHBEalJvc2VPMDFnaytlNVBEdTNkeTlmWnNpclZZQ04rSXZUYUhOaVgrNC9NNC9TWit4aXd4dit4L2MvU2ZPUkR4cGVnNys3UW15NDl1Ly9oTm5Jb1FRUWdoUnZTa0xQeWJ4WHNxZjludEx5cjE3dUpUVXVDOFZjUFFvNFNFaHZQaldXNVdlZCtyNGNjNEhCMWQ1RE1DRnMyZlI2WFMwNmRqUnJEL09VNU9UdVJBV1J1Y2VQU3FVM3ZoODhXSmF0Vzl2VnMzM1BaczNFM1grUEcrVjZjTlFuY0tDQXZMeThpcVV5TEcwc2pJcXB5Yk01M2Z3SUxaMmRuU3BZbkgzWWM0dnpTclI2M1NnVUR5eVJ2R3J2dm1HMUtTa0J3NDZoWWVFMExKOWV5ektQU2xlV0ZDQVVxVXlXWGFvUEwxZVQzeHNyTmtaS0tXMEdrMXhsazFSa1NIalJxL1RHUmFtOVhvOTlnNE9XRmhhc24zREJvTDkvYXZzYjFWV1pubzZKM3g5MGV0MDZDbHVQTitxZlh1alhpQXA5KzVoWlcyTmZVblpzK3J1VVZOWWlLYXdrS0tpSXRRV0ZpWkw3cFE2dEdzWHgvYnZOOHozMklFREhOcTVFemNQRDFxMWI0KzNqNC9KOGtyM0t5TTluVHMzYjVyc0oxUlVWQVI2ZmJWWkZPbHBhYVNucEZDL2NlT0hta3Z5dlh1R1BpUmxhVFVhOG5KejBaUmtOUlJwdFlhUHVXRkp2bVJ4dm5TUnZqUlRjTzEzMytIczRrS2RCZzFvMExqeGZaWGNTMDFPNXZyVnE5eTVjWVBDd2tKR1ZSTXMxV28wSE55NUUrL3UzUTNCZ0tyY3UzTUh0WVdGeWN6TCs3SGlxNjlJVFVxNnI1OEJwUTd2MlVOV1JrYnhhNmxVNHVubFJlY2VQY3o2dWkzdnhLRkQrTzdlelFkTGxqenljbkFKY1hFRStmc2JGdS9WYWpYMUd6ZW1rNC9QQTJXRUJ2bjdrNUdXUnIraFF5dk5jb21OaXFLd3NORGtneGdQNHU2ZE84VEh4QmdGcG44dk1WRlJyRnE2bEErLytxckN6L1NNdERRMnJGakJsTGx6alhvMFFmSFhmR1o2T2lxVkNrY25wL3U2NXNHZE80a0lEZVdOLy9zL3M4OHAwbW9mS2t1cktuSFIwWVNIaFRGMjJqUjBPaDFuZzRKbzA3Rmp0WmxsaFFVRktKUkt3OCswME1CQWJsKy9Uci9odzgwS3RKdWkwV2lJaTRuNVhmcTJDZkVra2VDTitNdVI0STBRUWdnaG5pUi9kdkJHQ0NHZUZLVTlNMG9YWGpVYURkbVptUlVXVzRVUVFnZ2huZ1JTTmswSUlZUVFRZ2doaEJCUFBMV0ZoVkZHZ0lXRmhRUnVoQkJDQ1BIRWtxS0JRZ2doaEJCQ0NDR0VFRUlJSVlRUWp4RUozZ2doaEJCQ0NDR0VFRUlJSVlRUVFqeEdKSGdqaEJCQ0NDR0VFRUlJSVlRUVFnanhHSkdlTjBJSUlZUVFRandCK294ZDlHZFBRUWdoaEJCQ2lDZkNzNU9HTUd2UzREOTdHa0k4RkFuZUNDR0VFRUlJOFJpenQ3TUdpdjhBRlg4ZDU2T3U0T0h1akllYk5Gc1hRZ2doaExoZjdWbzMrck9uSU1SRGsrQ05FRUlJSVlRUWp6RjdPMXNBZVhMd0wyYlduejBCSVlRUVFnZ2h4SjlLZXQ0SUlZUVFRZ2doaEJCQ0NDR0VFRUk4UmlSNEk0UVFRZ2doaEJCQ0NDR0VFRUlJOFJpUjRJMFFRZ2doaEJCQ0NDR0VFRUlJSWNSalJJSTNRZ2doaEJCQ0NDR0VFRUlJSVlRUWp4RUozZ2doaEJCQ0NDR0VFRUlJSVlRUVFqeEdKSGdqaEJCQ0NDR0VFRUlJSVlRUVFnanhHSkhnalJCQ0NDR0VFRUlJSVlRUVFnZ2h4R05FZ2pkQ0NDR0VFRUlJSVlRUVFnZ2hoQkNQRVFuZUNDR0VFRUlJSVlRUVFnZ2hoQkJDUEVZa2VDT0VFRUlJSVlRUVFnZ2hoQkJDQ1BFWWtlQ05FRUlJSVlRUVFnZ2hoQkJDQ0NIRVkwU0NOMElJSVlRUVFnZ2hoQkJDQ0NHRUVJOFJDZDRJSVlRUVFnZ2hoQkJDQ0NHRUVFSThSaVI0OHdEeWMzTTRzWDhycTcvK0NKMU85MUJqWmFRbFA2SlpQVDZ1eDBWelBzZ1BUV0ZCcGNlY08zMmM5Y3MvNVhMVXVUOXdaa0lJSVlRUVFnZ2hoQkJDQ0NIRTQwK0NOdzhnSmVrTyszNzlrY2pRVTV6eTNmbEFZK2lLaWxpMzdCUCs4L1o4a2hOdlBlSVovcmtPYmwzTit1V2ZjbmpuaGtxUDhUK3dqZk5CZmlRbDN2d0RaeWFFRUVJSUlZUVFRZ2doaEJCQ1BQN1VmL1lFbmtSZTlSclRmY0FvVGg3YWdlK085WFRzM2c4N2h4cjNOWVpTcGNLaGhqTjVPZG44L05VSC9PM0RwVmpiMkJvZDg4VWJjMGk2YzMvQmpmK3M4NjJ3N2FPWEpwR1ZrWFpmNDFUSG9ZWXpIeXo3dGNMMnhKdlhpSTA4aTVXMURUMkhqRE41N3JYTEY3bHhOUlpIcDVwMDZUbm9rYzVMQ0NHRUVFSUlJWVFRUWdnaGhIalNTZkNtbkMvZW1HUFdjVnFOQm9DODNHeStmR2NoVnRZMjFaN3orcWNyVUtsL2U4bEhUbDNBcld0WHVCb2J5UzgvL0l0Wml6NUFvVkJVT00vUnFTWXF0VVdWWTZjbDM2MzIrbTZldGFzOXhoeFZCWlQ4RDI0RG9QdUFVZGhYRXREeTNiNFdnTXowVk42YU03emE2NWtLU0FraGhCQkNDQ0dFRUVJSUlZUVEvNnNrZUZQTy9XYTZBR1NtcFpoMW5GNXYzQjlIcVZJeC9hWEZmTGw0SVpGaGdSemYreXQ5UjB5dWNON3NWeittVG9PbVZZNzkrb3lCMVY3L3pYK3RNbXVlMWFuc1dsa1pxWnc5ZFF4ckcxdDZEeDBQZ0Zhcm9VaXJOUVMzNHFJamlJMDhpMEtod05YRHE5SnI1T2Zta3BXUitram1LNFFRUWdnaGhCQkNDQ0dFRUVJOFNTUjRVNG5QVisxRmJXSDUwT1BvaW9wNDQ5a2hsZTZ2NGV6SzVQbi9ZTldTOXdnTk9FeVBnYU94dExKKzZPditHZlp2L2htdFZzUGc4YzlpYSs4SXdNbERPeml5Y3dNRHg4emdtY0ZqMmJsMk9RQjZ2WjVCWTJmUi91bGVGY2JSRkJhdzdPTlh5TXBJcFV1dndYL29QUWdoaEJCQ0NDR0VFRUlJSVlRUWZ6YmxuejJCSjBWV1Job2J2L3VjMndseEp2ZEhoSnhrNTdwdnlVaEx2dSt4VzNib3lyT0xQdURWVDc3LzNRTTNsNlBPb3RNWlp3Q2wzTHZEdW0vK2o3aEw0WldlRjNSOFA1RmhnUlFWYVUzdXYzRTFsdENUdnJoNmVQSE1vREVBNU9Wa2MyelBMeFFXNUZPM1VYTk8rZTdrem8ycmVIalZRNjIyWU52cXIwMitYcHQvWE1LdGhDdTR1RC9GeUdrTEgrSnVoUkJDQ0NHRUVFSUlJWVFRUW9nbmp3UnZ5dWsxZER5OWhvNUhxVlFCeFJraVowNGM1Rjl2UHNmWndHT3MvL2JUQ3NFUHJhYVFuZXUrSmNCM0o1KzlPb3Z0YTc0aFBTVUpBSVZTeWFocEN4azFiU0ZLVmVXSlRxMjl1Nk91cHEvTnd6cXhmeXMvZlA0V0FiNDdqYmFIbnZRbC9Jdy9OK0pqS1NyU2twNXl6MmgvUVg0ZWV6Yit3QzgvL012UTY2Y3N2VjdQenJYZm90ZnJHVGwxb2FHdmorL085ZVRsWk9QOXpFRHNheml4Zjh2UHFGUnFwcjI0bU1Iam55VXZKNXMxWDM5TWZtNk9ZWndkYTVkejd2UnhyS3h0bVAzS2gxamIyUDVPcjRZUVFnZ2hoQkJDQ0NHRUVFSUk4WGlTc21ubGpKZ3kzL0Iyd3BWTDdQdjFSK0tqTHdEUXNIa2J4ajM3ZDVSS0pjbUp0OGhJUzhiTm96YU96aTRzK3VnYmp1emN5SmtUQndrOHNvZGd2d04wNnorU0FhT204c3pnc1gvVzdSanAybnNJZnZ1M2NuRHJhdHA0ZDhmWnRSWjZ2WjdRZ0NPbzFHbzYrUFRocTNlZUIrQ1ZUNzVEVlJKc09uZjZPQVg1ZVR3emVLeWhkMDFaY1pmQ1NiaHlFUXRMS3lMRFRoRVI0azlSVVJFUndmN1kyanN5WXNvOE5uMy9MelNGQlF3Y013UFBPZzN3cUYyZkt4ZlBFeDBSd2c5ZnZNWHNsejlrKzVwdmlBd0xSRzFoeWV4WFBzYWpkdjAvOHVVUlFnZ2hoQkJDQ0NHRUVFSUlJUjRMRXJ3eDRYcGNOTDdiMXhFZEVRS0FvN01Md3liTnBWUDNmZ0RjdVJIUDk1KzlTVTVXQmw3MUdyUG80MlhVY0habDNPeS8wM3ZZZUE1c1dVMTQ4QWxPSHR4T3lJbUQ5QjQya1Y1RHhtRmhhUVZBZEVRSVAvNzduUXJYL2M4NlgrTU4rdUwvdHZ5NEJFc1RRWlA3Wlcxcng4aXA4OW53M2Vmc1dMdU1PYS8razR0blQ1T1dmSmNPUG4yb1VkT1Z4cTA2RU9DN2t4UDd0OUozeEdUMGVqMEJ2anRSS0JUMEdEREs1TGdldGV1alVDalFGQlp3NXNSQnJLeHRLQ3pJUjYvWE0yTEtQR3p0SFJrMmVTNEtwWkwrbzZjQm9GQW9tTFhvZlg3ODl6dkVSVWZ3eWFzektOSnFzYmF4NWRtWFA2Unh5M1lQZmI5Q0NDR0VFRUlJSVlRUVFnZ2h4Sk5JZ2pmbEhOdnpDL3MzcndMQXd0S0tYa1BHMFdmNEpFUEdTZG5BalVxbDVsYkNGWDc2ejd2TStOdTdXTnZZNHVMK0ZOTmZYRXpQd2VQWXZlRTdybDIreU1HdHEzRndkS0pybjZHR2NaMWRhd0hGcGNMS2x5a3JwZFVXbHlpN2ZUMytrZDFmaDI1OUNUNXhnSXZuZ29rTVBZWC9vZTBBOUJnNEdvQkI0Mlp5UHNpUHd6czMwTUduRDdjVDRraThlWTNXbmJyaDR1NXBja3g3UnlmZStPSW5yRzF0c2JWM0pDWWlqRlZMM3FOUmkzWjRQek1RS0E3d3pIbjFZNlB6aW9xS2VLcCtZK0tpSXlqU0Z2ZlNhZGEyTTE3MUdqK3kreFZDQ0NHRUVFSUlJWVFRUWdnaG5qUVN2Q21uYzg5QitCL2NUcXRPM1JnNGVqbzFhcm9hOWtXRW5HVHp5aS9Kejh1bFc3OFI5QjQra1ovKzh5NHhGMEpaOXRFaVpyMzhBVzRldFFHbzI2Z1pMNzMvWDhKT0hTRXlOSkF1dlljWXhtblV2QzN2ZkxVT0tPNlg4OWFjNFNiblVwQ2ZCOENpajVmaFdLTm1sZlArNTZLcFp0L2o2Qmt2c3VTZGhXeithUW01MlZrMGF0NldlbzFiQUdCamE4L1FpYyt4K2NjdjJiRjJPVmtaYVFBTUdEMjl5akhkUEdzYjVyeDl6VktzYld5WlBQOTFGQXBGaFdPMVdnMm5qK3poeU81TnhVRXd0WnJXSGJzUmRTNkk4T0FUUkllZndidkhBSjd1T3hUUE9nM052aThoaEJCQ0NDR0VFRUlJSVlRUTRuK0JCRy9LY2FqaHpEdGZyVE9VT0FNb0t0S3k5NWNmT1hsd093cUZncEhURnRLenBJL05pKzh1WWYyM254SjdJWXd2Rnk5azRKanA5QjQ2QWFWS0JVQ243djNwMUwzL2ZjOURwOU9SbDVPRlFxSEFxMjRqdzNnNm5RNmxVbG5oZUZ0N1I3UEg5cWhkSDU5K0l6aDFlQmNBZlVaTU10cmZ1ZWRBVGgzWnhjVnpRUUMwN05BVnIvcm1aY1BzWEx1YzlKUWtKczEvM1pCZFZDbzFLWkVRLzBPYzhUOUVSbW95QUsyOXV6Tml5anhjM0o4aTVkNXRkbTlZUWRUWlFFNGQyYzJwSTd2eDhLcEhtODQ5YU5XeEc3VWJOREg3SG9VUVFnZ2hoQkJDQ0NHRUVFS0lKNVVFYjB3b0c3aTVkdmtpMjFjdjVmYjFlS3h0N1ppNjhFMWFkbmphc04vVzNvRjUvL2lVSXpzM2NIalhCdlp2WHNYNUlEK0dUSnhEaTNaZEhuZ09hY21KNlBWNkhKMWRESUdiOUpSN2ZQL1pHM1RvMXBmK282YWlVdjMyNGZ2NHU2MzNOWDZyamo2Y09yd0xoVUpSb1J5YVFxRmcxTFRuK2ZhVDF3RG9PMktLV1dPZUN6eEd5RWxmV250M3AzTkp1YlRpZVNmeHk0cC9FM2NwSEwyK3VKRlBvK1p0R1RodUpvMmF0elVjNStMK0ZMTmYrWkFiOFRFYzIvTXJVV2NEU2J5VlFPS3RCSEt5TWlWNEk0UVFRZ2doaEJCQ0NDR0VFT0l2UVlJM2xjak9UR2Z2THlzSkN6aUNYcStuZWR2T1RIanVGYU15YXFVVUNnVUR4a3luWmNlbjJieHlpYUVQemxOMUc5SjN4R1RhZE81aEZHZ3h4NTBiMXdBTVpkZ0FibDI3UWxaR0dvZDNyQ2N5TkpESjgxODNPeU9tUE44ZHhXWGI5SG85dTlaL3g5elhQekhhbjNqcm11SHR1RXZoMUcvU3Nzcnhyc1pFOHV1UFMzQ280Y3lJS2ZOSnVuT1RqTFJrMGxMdVllL29oS1dWTlpaVzFuVHMxby91QTBiaVVidCtwV1BWYWRpTVdZdmVKejNsSGlFbkR4TWU1RWVmNFJNZjZENkZFRUlJSVlRUVFnZ2hoQkJDaUNlTkJHL0t5VXhQeGYvQU5rNGYyMHRCZmg0MnR2YU1uTGFBemowSFZYdXVWNzNHTFBwNEdTRW5EbkpvKzFwdVg0OW4vZkpQc2JHMXAyV0hwMm5idVFjdDJuYzFaTkpVSlM0NkFvREdMZG9adHJYcTFJM1hQbHZCcHUrLzRHcE1KRjkvK0RmNkRwL0VnTkhUVWFuTi8xQ2VPMzJjYTdGUk5HblZnZlRVSktMRFE3aDRMc2lRVVpTYm5jV2hiV3RScWRRb1ZTcU83dDZFZDQ4QkpnTlhwZFo4L1JGYVRTSFptUm8rZTIyVzBiNitJeVl6WmNFYktKUkt2dnYwZGE0c1BXLzJYR3M0dS9MNjV5dk5QbDRJSVlRUVFnZ2hoQkJDQ0NHRWVOSko4S1pFWVVFK2V6YXVJTVQvRUZxdHhyQmRwVlp6Yk8rdkhOdjc2MzJOVnhxZ3NYT29RVTVXQm1HbmpuRDNkZ0l0Ty9wVWU2NWVyK2RDeUVrQW1yVHFZTFN2cG1zdFhuam5TL3oyYmViZ3RqVWMyYldScUxOQlRGbjRCay9WYlZqdDJBWDVlZXpkdEJLbFNzWG9HUytRbkhpTG4vLzdJYnMzL2tDenR0Nm9WR3IyYmY2Sm5Ld00rbzZZakVxbDR2RE9EZXpaOUFQVFgzeW4wbkZyMWE1UFFWdzBOZDA4Y0hIMy9PMS8xMXJVYWRRY0d6dDdBSkx1M0tTd0lML2FlWmJTYWpUVkh5U0VFRUlJSVlRUVFnZ2hoQkJDL0ErUjRFMEpTeXRyTXRLUzBHbzFOR2pXbXVHVDUvTE5SeStUblpsT2RtYjZBNCs3ZU1sYUFvL3U0ZFRoM1l5YS9qd0toYUxhYzg0SCtaR2Vrb1NiWjIzcW1TaFhwbEFvNkROOEVzM2FlTFArMjArNWN5T2VyOTkvaVFGanB0TjMrS1FxTTN2MmIxNUZSbG95end3YVF5MnZldFR5cWtlRFpxMjVHaE5Kd0tHZDFHbllqRE4rQjNCeWNXZkE2R25vOVhxQy9RNXdQdWdFM1FlTW9rSFQxaWJIbmZQcXgxaGFXWnQxZndEL1dlZGI1ZjZjckF3K2VHR0NXV01KSVlRUVFnZ2hoQkJDQ0NHRUVQOUxKSGhUeHVpWkw5RnI2QVFhTlc5cnRQM3pWWHRSVzFpYVBZNVdVOGhiYzRZRFlHVnRRNTloRStrOWRJSlpnWTNzekhUMmJQd0JnSDRqcGxSNXpsUDFHdkh5eDh2WnZ1WWJRazhlNXVEVzFVU2RQYzNVaFcvaTVsbTd3dkZYWXlNSlBMSWJKeGMzQm8zN3JiVFo4TWx6V2YzZmoxR3AxV3orOFV2MGVqMWpaNzJFaGFVVkFJUEd6bVRMcXYreWEvMTNMUHBvbWNtNVdGbmJWSHR2UWdnaGhCQkNDQ0dFRUVJSUlZU29udkxQbnNEanBLWnJyUXFCbTBlbHNpRE1yWVFyaHJlTHRGck9CUjRqTXoyVkJzMWEwN0ZiMzJySHRiU3ladkw4ZnpCbDRadFlXZHVRZE9jR09yM081TEU3MTM2TFhxOW53bk92WUcxamE5aGVyM0ZMM3YzdmVwTHUzQ1Q1N20yOGV3d3c5TDhCNk54ck1PNVAxU0hwemswU2IxNDE5NVpKVFVvazdOUVJ0djM4TlJmUEJadDluaEJDQ0NHRUVFSUlJWVFRUWdqeFZ5YVpOMytpc0ZOSDJmTFRWNGIzVnkxNW4ra3ZMaVkxNVI3OVJrNnBzdnhaZVoyNjk2TmVvK2FrcHlaUjY2bTZKbytaKzQ5UGlBNC9RN00yM2hYMnFkUnFXbnQzSi9GV0FxTm1QRyswVDZsVU11MzV0M0Ywcm9sRGpab214eTRzeU9mbTFjdGNqNHZtZW53MDF5NWZKRE10eGJDL2NibmVQVUlJSVlRUTRzbDFNVHljekl3TXZIMThVRnRZL05uVE1ZaU5pc0xGelEwWGQzZVQrNjlmdllwZXA2Tk9nd1lvbGZmL0hGdHFjaklLaFFKbkY1Y0hubVBpN2RzRUhEbENueUZEY0hGek0zbU1YcTluMDQ4LzBxRnJWMXEwZmJDSHkvSnljd2s4ZnB6R0xWcFFyMkgxdlRITHkweFB4OUhKNllHdUxZUVFRZ2doaEhoNEVyejVFK2oxZXZiLytoUEg5MjBHWVBqa2VjUkZSM0RwZkRDZnZUNkw3Z05Ha1phVWlJMk5IU3ExK1I4aVZ3OHZYRDI4S3QzdlVNT1p6ajBIVmJxL1Nhc09OS2treU9KVnY3Rmg3dVZkaTQzaTIwOWVRNmN6enZoeGRxMUZ3MmF0YWRDc0RVMWF0amZuRm9RUVFnZ2h4QlBneU42OVpHZG0wdldaWis3cnZJVDRlRzRsSkZUWVh0UE5qZWF0VzNNdXVQcHNiUTh2THp4clZ5d1JyTlZvV0w5aUJaWldWcno5Mldlb1REd0lkV0Q3ZHE1ZXZzeml6ejkvb01ERXJrMmJpSTZNNUxVUFA4VGQwL08rendlSWk0NG01TlFwK284WXdjWWZmOFRUeTRzK1E0WVlIYVBYNndrUERhVjJ2WG9QSEx4SlRVN215TjY5bkEwSzRwVVBQa0I5SDM5WFhMMThtWisrL3BwaDQ4ZmowN3YzQTExZkNDR0VFRUlJOFhBa2VHT0dMeGN2aE9yYjFmeW1ZbnpEeVBXNGFJN3YyNHhDb1dEODdFVjA3VE9VN2dOR3Ntdjlkd1Q3SGVEd2p2VWMzckVlQUZ0N0I2eXNiVkdwMWFoVWFsUnFOV3ExR3FWU1JaRldpMFpUaUZaVFdQSy9CazFoQVZwTklmUGYvSUxHTGRzOStFMERtc0lDQ2d2eXNiYTFRNlZTbzlmck9SdDRETUNvQjVCWC9jWW9sU3FjYXJyUnFHVjdHcmRzUitNVzdhbFIwN1hTc2I5NFkwNlYxOWJyVEpkK0UwSUlJWVFRZjY3RVc3ZTRkZjA2ZllZTU1hdW5ZMWtYejUvSDc5Q2hDdHRidG10SDg5YXQrV1hWcW1ySDZEdDBxTW5nVGVUNTh4VGs1OU43MENDVGdadWNyQ3l1WGJsQ28yYk5IaWh3azVLVVJFeFVGRzRlSGc4Y3VJSGlBSmE3cHlkT3pzNFVGaFJ3Wk85ZVduZnNpRnV0V3RXZTY3dDdOemV1WG1YaXM4L2lVS05HbGNkNjFhMUxseDQ5Q0Q1NWt0aW9LRnEyTS85dkE4ODZkWEJ4ZDJmWEw3K2d0ckNnYy9mdVhJcUlZUFh5NVdhUDBibDdkOGJQbkduMjhVSUlJWVFRUWdoakVyd3hRMUxpelVjNlhyM0dMV2pZdkEzTjIzYW1hNStoQUZoWVdqRit6c3QwSHpDSzgwRit4RWFlSlQzbEh0Y21JWDRBQUNBQVNVUkJWTm1aNmVSbVo5M1grSzYxbm5yb3dBMUEwcDJiTEhtM3VJUmFjZkJHWjhpdWFkaXNqZUU0QzBzcjN2MTZBL2FPNXY4Um5IVG4wYjZtUWdnaGhCRGkwWHB6d1lJcTl4OC9jSURqQnc2WU5WYjlSbzE0L28wM0RPOS85dDEzQUdTa3BmSDU0c1Y0ZVAyV1BkNXIwQ0Q2RHh0bWNwejMvdjczQ3R2eWNuTUJDUGIzUjZWVzA2NXpaOE0yQUJ2YjRsNlBaNE9EMGVsME5HM1ZpclNVbEFyanFOVnFIR3JVb0xDZ3dPUjFTaVVsSmxiNzJwVDN4UTgvQU1VWk5YRXhNWFRzMmhXQXZrT0djQ2tpZ3UzcjE3UGd0ZGNxakx0djJ6YjJiZHNHd0tUWnN3azRlaFJuRnhmc0hSMkI2ajlHcGRaOCsyMlYrOTFxMWVMMWp6ODJ2Rzl0YmMzc2wxNWk2YWVmc20zZE91bzNhb1NMbXhzOUJ3d3c2M3IraHcrYmRad1FRZ2doaEJDaWNoSzhNY1BucS9ZYVpacFVSNnNwNUswNXc2czhadm9MaTNGMHJsZ3IyN05PQXp6ck5HREloTmxBOFI5NFJVVmFkRVZGNkhRNjlEb2RSYm9pOURvZENvV2k1SjhTcFZLSlFxbEVvVkRjVjZtMXF0VHlxa2N0cjNvVWFUWEYxOWJyc2JTMG9tSHp0Z3lkWkp3NWN6K0JHNEQvclBPdGNuOU9WZ1lmdkREaHZ1Y3NoQkJDQ0NFZWpiNURoMWJZbHBhU3dybmdZT28zYmt6RHBrM05Ic3U1cG5IZnhOSitNeGNqSWdCbzE3bXpZWjlLcGNMU3lzcnNzVDk4NVJXajkvLzE3cnRHNzVjR1RrSk9uUUpnLzdadDdDOEppSlJWdTE0OS9yWjRNU3FWaXQ2RGpFc05hN1ZhQW80ZVJhbFUwcU4vZjVUM21YRlU2bnA4UE5tWm1ZWlNhSFViTnFSQmt5WmN1M0tGV3drSnZQN1JSd0RvZERxV2ZQUVJ2UVlOb25PM2JnQWMzcnVYZ3Z4OFJrMmViSlR4WkdOclN5Y2Zud2VhRDBEQTBhTkc3eGNXRktEUmFIQ3FXWlBwOCtlVEVCZUhtNGNIQU1QR2p6ZHJUQW5lQ0NHRUVFSUk4ZkFrZUZPRnVmLzRCQUNWK3Y2YXNLclVGb1p6SzJNcWNHT0tRcUZBcmJhQSs1eERXUjhzKy9XQnpsT3AxZnpqODVVUGZGMVRQbHkrMldUZm5QTHNIR3J3eWNwZEQ5UklWZ2doaEJCQ1BMeEJvMFpWMlBiamYvK0xVcWxrd3N5WnVKcFI1cXM2a1dmUFV1dXBwL0I0NmluRHR2VFVWSzVkdVhKZjQzaldyazJiVHAyTXRsMElDK1BPemVKczc5aUxGN2w3K3padE8zV2lRWk1tRmM3ZnUzV3I0UUVvbFZyTmtMRmpqZmFmT240Y2dFNCtQZ3diTis2KzVsWldWSGc0QUM1dWJvWnRnOGVNd2NyS3lxZ1VYR20ydTcyOVBXNGVIc1RIeGhJUkdrcVhIajBxQk0zc0hSd1lNWEdpMGJZN04yOVdLQzJYY3U4ZTlvNk9XRmxiRzIwdkg3elp1M1Vyd2Y3K2ZQSEREelJzMnZTK2duUkNDQ0dFRUVLSVIwZUNOMVZvM3JaejlRZVpvRkFvSHZqYy8zV1dWdGJWSDFUQ3l0cm1kNXlKRUVJSUlZUzRIMmRPbnVUeXBVdDA4dkhCeHM2T25PenNhcyt4czdldmRGOXBENXIrdzQwejFzOEdCWEUyS09pKzV1Ymg1VVcvY3BsQ1NZbUpodUROOFFNSHNMU3lZdlRVcVNibnRHL3JWdFNWWks4WGFiWDRIenFFU3FXaTM3QmhITjZ6eCt4NTJkbmIwNjFQSDZBNElHUHF2dW8zYWxUbEdIbTV1V3hldlJvWE43Y0tRUnFsVW9teVRIK2Z3b0lDdHF4ZFMrVFpzOHo1Kzk5cDBxSUZBUG41K2Z5d1pBbTZvaUlHanhsREp4OGZRL1pPK1RGTU1hYzhXMm1Ha3hCQ0NDR0VFT0xSa09DTkVFSUlJWVFRb2tvM0V4TFk5V3R4Tm5mWTZkT0VuVDV0MW5sVkxlaEhuaitQVHFlanJiZTMwWGFmM3IxNXBsOC9rK2Y4NjczM3pKenhieTVGUkJBZkcwdnZRWU1xRFNicGRMcEtnemNuZkgxSlQwdWoxNkJCT0x1NGNHVHZYck92N1ZhcmxpRjRjekU4bkt5TURBQ3lzN0s0bDVob09LNWgwNllVYWJWa3BLVVo1Z09RblozTkw2dFdrWkdXeHRSNTh3ejdBZHc4UEF5OWd3QnUzN2pCeGg5L0pDa3hrYzdkdXh0bEdGbGJXelBwMldmWnNXa1RXOWFzNGN6Sms0eVpOZzNQMnJXTnhxaEtzMWF0YU55OGVZWHRWNktqaVltS012Y2xFVUlJSVlRUVFwaEpnamRDQ0NHRUVFS0lTcVducGJIMnUrL1FhalEwYU5JRW4xNjlxajBuME0rdjJ0Sm5GOExDY0hGenc2MWMrVFViVzF0YzNOMGZhczdseDJ2YXNpVjloZ3doTFNVRlo1ZUs1WXQxT3AzSnZwSHBxYWtjTzNBQUoyZG4rZzhiQmxTZllSSWVFc0syOWV2UjYvWDBIanpZc0QzUXo4L3c5dFhMbDltemViUGgvZmUvL0pMcjhmR3NYcjdjYUt3VGh3NFozbDVmN3JxbDh5Z3FLdUtFcnk5SDl1NUZwVkl4WWRZc3ZFdjY1SlRWcUhselhubnZQWTRmUE1qeEF3ZFkrc2tuOU9qWGo0RWpSMkpoV1gxL3ozcU5HOU56NE1BSzJ6VmFyUVJ2aEJCQ0NDR0UrQjFJOEVZSUlZUVFRZ2hoVWxabUppdVhMREZrZk5SMGRhVmQ1K3JMQTErNmNLSGE0STFYdlhwY3ZuU0p5NWN1R2NwN1FYSHByNnpNekllYmVCbjFHemZtdVVXTDJMNWhBeGZDd25qcDdiZU5lczRVRlJVQlZNaTgwZWwwL1ByenoyZ0tDMm5SclJ1V1ZsWlZYaWMzSjRmZHYvN0t1ZUJnNmpac3lPVFpzdzFCcUd0eGNjUkZSOU93YVZQaVkyTnAwN0VqUGZyMUl6UXdrQzFyMWdEUW9tMWJRMEFtTXoyZE5kOTlSMnBTRXM4dFdrVHRldlZNWGpNK05wWmR2L3hDNHExYjFLNVhqeW5QUFZkbEx5S1ZXazMvNGNOcDUrM041dFdyOFQ5OG1NaHo1NWd3YTViMHRoRkNDQ0dFRU9JeEk4RWJJWVFRUWdnaFJBVnBLU244dEhRcHlmZnUwYU5mUHdLT0hpVTNKNGViQ1FuVm5wdWJrMVB0TVFOSGpPREMyYlBzL3ZWWFhubi9mWlJLSlFBQlI0OFNjUFRvZmMzMTd1M2IrQjA4V0dGYldaMmVmcHFRZ0FEV2ZQc3RMNzMxbGlFWW95c0ozcFRQdkRtNmJ4L3hzYkZtWFQ4bUtvck5QLzlNWVdFaEl5Wk9wSHZmdm9hZU1nQitCdy9pN09KQzEyZWVxWGJNMHJHS2lvcVkrT3l6V0ZsWmtWU214SnFMdXp0S3BaS1RSNDZ3ZDhzVzFHbzFnMGFQcHZlZ1FZYlhzRHB1SGg0OC84WWIrUHY2NHJ0N055dVdMT0dGTjkra2JvTUdsWjZUY09VSy9yNitKcmNMSVlRUVFnZ2hIajBKM2dnaGhCQkNDQ0dNM0xwK25WWGZmRU4yWmlZOSt2Vmp4TVNKQkJ3OXlxV0lDQzVGUkR5U2E2alVhbm9QR3NTMmRldUl2WGlSNXExYkE5RE8yNXNPWGJzUzZPZkg3ZXZYR1Q5enB1R2NQWnMzWTJOclMzNWVIdFkyTm9idHQyL2M0UGFORzFWZXIxNmpSZ3dkTjQ2OVc3YXdlZlZxcGk5WUFJQldxd1hBd3NMQ2NHeDRTQWhIOSszRHRWWXRrdS9lcmZaZUxrVkVrSjJWeFZ1ZmZtcXlMSnVubHhkZGV2UXdaUG1Za3BPZHpmNXQyd2dORERSc1cvUHR0eFdPVy96NTU5UndkdWJwbmoxSnZudVhuZ01HOEsvMzN1UFF6cDNWenJPOHJqMTc4dUtiYnhKMS9ueVZnUnNvRGlwSmVUUWhoQkJDQ0NIK09CSzhFVUlJSVlRUVFoaFJLcFhrNStVeGRPeFllZzBhWk5qZW9tMWJCbzRjV2UzNWgzYnVKRG95c3RyalduZm9VQnk4aVlveUJHOWMzTjFwMGJZdFdxMlc5VC84Z0syOVBmVWFOZ1NnWWRPbS9MSnFGWkZuenpML3RkY01wYzQ2ZE8zSzVEbHpqTWIrWmRVcXpnVUhHMjNyMGE4Zmx5NWM0TUxaczV6Mjg4T25kMitLU29JM3BaazNkKy9jNGRmVnE3R3lzbUxXODgvejVZY2ZBdkR6c21WRVg3aFE1ZjE4dm5peHllMy9YTG9VU3lzckxwdzlhM0ovWVVFQjMvL25QeFFXRk5DeVhUc3Vob2RYNkswVEV4WEZxcVZMRGU5YldGb3ladG8wQUhvT0dHQnkzTkRBUUhKemNpcmRYN2RoUTd6cTFjT3JrckpzWlEwY05ZcCtRNGRXMkg1MC8zNThkKzJxOW53aGhCQkNDQ0hFL1pIZ2pSQkNDQ0dFRU1LSVorM2F2UGJoaDlSMGRUWGFibXRueDFOMTZsUjd2bzJkblZuWHNiV3p3OWJPanRUazVBcjdXclpyUncwbko0N3UzY3Vjdi8rZHhOdTNXZi9ERHlUZnZVdVBmdjNNdTVGeUZBb0ZFMmJPNUt1UFArYnVuVHNBYURRYW9EZ1lBdUR1NFVIOXhvM3BQMndZN3A2ZWhuTTdkT2xTYWUrWjZNaElibDY3UnYvaHcwM3VyNjVmanFXVkZUTVdMTURaMVpXbzgrZTVHQjUrWC9jMWJQeDRrOXN2UlVTUW01TlQ2WDRoaEJCQ0NDSEU0MHVDTjBJSUlZUVFRb2dLeWdkdUFGS1RreXRrczVoaUtoaGpTcEZXUzJGaElYcTl2c0krbFVwRjM2RkQyYkZ4STV0WHJ5WThOQlFIUjBmbXZmd3lqWm8zTjJ0OFU1eGRYSGo5bzQ5d2RISUNpck5lNExleWFRcUZncm1MRmxYb0g5TytTNWRLeDh6Snp1Ym10V3NNR0RIaWdlZFZ1MzU5UXhZUXdKc2xaZDBlRjZsSlNWeStkTW5rZGlHRUVFSUlJY1NqSjhFYklZUVFRZ2doaEZtdVhyN00xY3VYSDNxY3MwRkI2SFE2TGwrOGlGYWpxVFNicDhzenp4QjIralJocDAvVHFuMTdKczJlalpXMTlVTmZ2elJ3QTFCUUVyeXhMTW04QVNvRWJuNXZ1cUlpZG03YVpDZ2RCL0Q2Ung4WkhYUDF5aFcyclZ2M2g4NnJyTkRBUUtOK1BFSUlJWVFRUW9qZmx3UnZoQkJDQ0NHRUVHYnAwTFVyWTB2NnJGUmw2OXExaEllR1Zyci9aa0lDcDQ0ZEE2QjJ2WG84MC8vLzJidnY4Q2pMckkvanY1bjBCaUVoSkVnSlBmUW1FSG9MZ3ZTbWlLSWk2bUx2MkhiZHRleSt1dTdhVmhRVkJBUkVRQUVGSVhRSW5kQlNTQWdsZEFnMUpDU1VrREx6L3BGa3pKQTJnY0FrNXZ1NUxxOXJubjZlbENkNG4rYytwMCtCKzUwNmZsekR4NHpSOTE5OG9hUHg4VHA5NnBUcTFLOS9jOEVYNGtwcXFpVEpxWmpTWnJkRDdveWphUk1uNnZUSmsycmFxcFZsbTE5QWdOVytGeE1UNzJoc04rclVzNmM2ZE8xcTF4Z0FBQUNBaW9Ua0RRQUFBQUNiR0kzR1l2dTNTSklNaGlJM2h3d2NxRGJCd2ZMdzlDeXdQRnZDaVJOYTlmdnYyaHNWcFFrZmZLREhYM2hCMy8vdmYvcnVrMC9VczE4LzllcmYzeXFPaVBCd204cTVGV1IvYkt3a3lhdFNwWnM2L2xZYzJyOWZrcFI2NlpLZWVPa2xOV3pTUk5zM2JicmpjUlJuNk9qUnFsMnZuazM5amt3bTB4MklDQUFBQVBqekkza0RBQUFBNEpha1hyb2tKeGNYdWJpNEtDVTVXY2NQSHk0eXllUGg2U2tQVDArcmRjbEpTWktrOEEwYnREWTBWQjVlWGhvNGNxU3ErUHJLMGRGUno3N3hobVo4ODQzV0xsdW03WnMzYTlpREQ2cEYyN2FTcEdyVnExdVZISk9rZlRFeE9uZjZ0R1haWkRKcHp0U3BjbloybHBPenM0d0dnODZmTzZjRHNiRnlkbkZSL2FBZ20rLzMydFdydW43OXV1VWV6cHc2SmNlY25qa2xrWGJ0bW1yWHE2ZEhuMzVhWHBVclcyMnpwZWVOclgxeGl0dXZlczJhZXZudmZ5OTBlK2RldlFyZGxuNzl1ckt5c3VUczRpS0R3YURJN2RzbHFWVEsyd0VBQUFBVkdja2JBQUFBQUxma2w1a3p0VDhteG1wZDI0NGRTM1NPZmRIUmtySjcwUFR1M3ovZjdKcHExYXZycGIvOVRjdCsvVlVINCtLc2tpMDFhdGZXd1B2dXN6cGZha3FLVmZMR2FEVHE5TW1UT24vbWpOVitQbFdyYXRoREQrVkxKaFhsNUxGait2NkxMNnpXNVMxNVpxc0h4bzJUczdPekhCenovMitaTFQxdnVvYUVsUGlhQmNuYkE2aWs5c1hFYVBia3lWYnJqRWFqSmJFR0FBQUE0T2FRdkFFQUFBQlFyTHM3ZFZLZEJnMEszTmFoYTFmNTMzV1hEQWFESEJ3YzVPdm5wellkT3VUYno5bkZSZTRlSGdXZUk3aDdkNTFKU0ZEWGtCQlZyVmF0d0gyY1hWdzBkUFJvbVV3bUdZMUdTZEliLy94bmdiTThSai8rdUVZLy9yalZ1dGZlZTA4WjZlbktTRTlYVmxhV0hKMmNDbzBuVi9kNzdzbDMzelZxMTlhOXc0WXBNek5UWnBOSmxhcFVVZHZnNENMUEkyWFBPS3BUdjc0Y2M1STFidTd1K2ZieDl2RlI0eFl0OHZXOHljaklVTk5XcmVUazdHeFpOM2pVcUdLdmVidlZxVjlmWFVOQ1pEYVpaSmJrNnVhbVpxMWJxMlpnb0wxREF3QUFBTW8xUSthVncyWjdCM0V6ZW8xNHlmSjV3L0xGZG93RTVVMzNlNGRZUHE5YitEODdSZ0lBQUZDOFYvN3hsU0pqRG1yTmdpOWtMS2FYREFBQUFBRGd6OEZvN3dBQUFBQUFGTTdKMFVHU2RQcnNSVHRIQWdBQUFBQzRVMGplQUFBQUFHV1luMjhWU2RMQnd5ZnNIQWtBQUFBQTRFNGhlUU1BQUFDVVlYNVZLMHVTWmk5WXBZek1MRHRIQXdBQUFBQzRFMGplQUFBQUFHV1lRZGw5Ym82ZVNORFgweGFRd0FFQUFBQ0FDb0RrRFFBQUFGQU92UFNYKzdWMDlWWTk4OGFuQ3RzY29WT25MOGhrTnRzN0xBQUFBQURBYmVCbzd3QnVscXVyaTlMU3JrdVNFaThteWRlbmlwMGpRbmx3SWZHUFJyOXViczUyakFRQUFLQmtCdDNUV1UwYUJ1cWpMMmZyL1U5L3NIYzR3RzMxMkFQOU5mYUJlKzBkQmdBQUFHQTM1VFo1YzVlL3J3NGZTNUFrUmU2SlVVaVBibmFPQ09WQlZFeXM1Zk5kL241MmpBUUFBS0RrNnRlcG9jbWZ2cTU5QjQ0cVp2OVJYYnQyM2Q0aEFiZEZxK2IxN1IwQ0FBQUFZRmZsTm5uVHRVTUxTL0ptMHBUcGF0KzJ0U3A1ZWRrNUtwUmxLYW1wbWpSbHVtVzVTL3ZtZG93R0FBRGc1aGdOQmpVTnFxdW1RWFh0SFFvQUFBQUE0RFlwdHoxdlJnM3JMWCsvN0ZKcDV5OWMwTGhuWHRLYTlSdXR5bUlCVW5hcHREWHJOMnJjTXkvcC9JVUxrcVFBUHg4OU1EekV6cEVCQUFBQUFBQUFBSkJmdVoxNTQrSG1xdGVmZTBnVDN2dGFVbllDNS8yUC9tdm5xRkJldlA3OGczSjNkYkYzR0FBQUFBQUFBQUFBNUZOdVo5NUkwdDB0RyttVDk1Nnp6TUFCaXVQdlYwV2Z2ditjMnJab1pPOVFBQUFBQUFBQUFBQW9VTG1kZVpQcjdwYU5OUFdMdC9UemIydTFlVWVNRXM2ZTE3VnI2ZllPQzJXSW01dXo3dkwzVTVmMnpUVnFXRzk1dUxuYU95UUFBQUFBQUFBQUFBcFY3cE0zVW5ZSnRYRVBEdEM0QndmWU81UXl6MncyYThTNGQ1U2NjbG1TTlBPcnY2bldYZFhzSEJVQUFBQUFBQUFBQU1oVnJzdW1vZVFNQm9PYUJ0V3hMTzg5Y05SdXNRQUFBQUFBQUFBQWdQeEkzbFJBVFJyVnNYeU9JM2tEQUFBQUFBQUFBRUNaUXZLbUFtcVdKM2tUdS8rWS9RSUJBQUFBQUFBQUFBRDVrTHlwZ0lJYTFwYkJZSkFrSFQ2V29MUzA2M2FPQ0FBQUFBQUFBQUFBNUNKNVV3RzV1N3FvVHEwQVNaTEpaTktCUXlmdEhCRUFBQUFBQUFBQUFNaEY4cWFDYWhaVTEvSTU5dUJSK3dVQ0FBQUFBQUFBQUFDc2tMeXBvSnJrNlhzVFI5OGJBQUFBQUFBQUFBREtESkkzRlZUVG9FREw1OWo5UjJRMm0rMFlEUUFBQUFBQUFBQUF5RVh5cG9LcVhjTmZIbTZ1a3FTTHlTazZjKzZpblNNQ0FBQUFBQUFBQUFBU3lac0t5Mmd3cUZualAvcmVSTWJHMnpFYUFBQUFBQUFBQUFDUWkrUk5CZGE2UlVQTDU4ZzlCKzBZQ1FBQUFBQUFBQUFBeUVYeXBnSnIyN3lSNVhORXpFSDYzZ0FBQUFBQUFBQUFVQWFRdktuQUd0YXJJUS8zN0w0MzV4T1RsWEFtMGM0UkFRQUFBQUFBQUFBQWtqY1ZtTkZvVk92bWY1Uk9pNGc1WU1kb0FBQUFBQUFBQUFDQVJQS213bXVUSjNrVEdVUGZHd0FBQUFBQUFBQUE3STNrVFFYWHR1VWZmVzkyNzZIdkRRQUFBQUFBQUFBQTlrYnlwb0lMckJVZzcwcWVrcVNrNUZRZFAzWFd6aEVCQUFBQUFBQUFBRkN4a2J5cDRJd0dnMW8zYjJCWmpvaUp0Mk0wQUFBQUFBQUFBQUNBNUEzVXBzVWZmVzkyUnU2ell5UUFBQUFBQUFBQUFJRGtEZFN1VldQTDU5MTc5aXNqTTh1TzBRQUFBQUFBQUFBQVVMR1J2SUh1Q3FpcVduZFZreVJkdTVhdTJIMkg3UndSQUFBQUFBQUFBQUFWRjhrYlNKSTZ0RzFpK1J5K0s4Nk9rUUFBQUFBQUFBQUFVTEdSdklFa3FVT2JQTW1iaUwxMmpBUUFBQUFBQUFBQWdJcU41QTBrU2EyYU5aQ3pzNU1rNmNqeDB6cWZtR3puaUFBQUFBQUFBQUFBcUpoSTNrQ1M1T0xzcE5iTkdsaVdkMFR1czJNMEFBQUFBQUFBQUFCVVhDUnZZR0ZWT20wM3BkTUFBQUFBQUFBQUFMQUhramV3Nk5EMmorVE5yc2o5eXN3MDJURWFBQUFBQUFBQUFBQXFKcEkzc0toWjNVL1YvWDBsU1ZldXBXbnYvaU4yamdnQUFBREk5dU4zMytuTER6Kzg2ZVBqOSszVDBVT0haRGFiUzNUY2dkaFlKWjQ3VitqMjQwZU82TmloUXpLWlN2YmlVL3IxNjhyS3pDeDArL2t6WjVSWnhQYThMaVVsNmZqaHd5VzZmbWs0ZmZLa0lzTERiL2s4SnBOSkVlSGh1bERFMXhtMlN6eC9YbW5YcmhXNVQyWkdoczZmT2FQelo4L2UxRFhTMHRKdTZyZ2JYVGg3VmdmajRteitXUy9PbmJqM3ZPS2lvM1g0d0lGYlBrK3VhMWV2NnNqQmd6ZDFiRXJ5N2VsYmU3dWVnVVVwYTgrV0UwZVBGcnZQb2YzN2xaV1ZkVXZYS1MxSER4MHFsZk9jUEhxMHhIOHpiOGFGczJkMThjS0YyMzRkQUNpUFNON0F3bUF3S0RoUDZiVE5PL2JZTVJvQUFBRGdEMmRPbmRLcFk4ZUszUy90MmpVbG5EaWhxQjA3TEFrTms4bWsrVE5uYXRZMzN4U1pNTGxSWmthR2ZwdzhXZDk4OGttaGczTExGaTdVTi8vOXJ5Nm5wQlI1cnFPSERsbWQ0Kzh2dnFqVlM1ZGFsZy90MjJlSjdVcHFxajU1OTEzOU9udTJUWEZ1MjdCQlgzLzhzV1g1eXVYTE9ob2ZiL04veVVsSmxtUFBuVDZ0YnovNVJNZVBGUDhpVi9TdVhabzdiWnBOTVJibDlNbVRtamQ5dW43NzZhZGJQaGVrWDJmUDFxeHZ2eTF5bi9telp1bVRkOS9WZDU5K3FvejA5QktkZittQ0Jmcnd6VGQxTUM3dVZzS1VKSzBKRGRYM1gzd2hVeWtOZXQvdWU3L1JEMTkvcllVLy9uaEw1OGhsTnB2MTdYLy9xNmxmZnFuRTgrZExkT3lSZ3dmMW4zZmUwZGF3c0ZLSkpWZHBQZ1BMNjdNbGZ0OCtmZlhSUjFxNWFGR2grNFJ2M0tqSm4zMVc3TTllYVRLYnpab3hhWkorbXpQSGF2M1dzREI5ODUvL2FOZldyUVVlWnpLWjlMZm5udE1YLy94bmtlYy9rNUNnU2YvOXI1Yjg4b3NrNldCY25FMy9YYmlKcE9obkgzeWdLWjkvWHVMakFLQWljTFIzQUNoYnVuUm9vZCtXYjVJa2JkcStSMCtQSFNxRHdXRG5xQUFBQUhDbkxiUXhjV0NMaGsyYXFFWGJ0cVYydmx4bkVoSzBlZTFhcFNRbkt5VTVXVW1KaWJwMjlhcGxlL00yYmZUSTAwOHJOakpTU1ltSnVuZllNRGs2T2RsOC9waklTRjFQUzFQUGZ2M2s0T0NRYi91VjFGUWRqWTlYL2FBZ1ZmTDJMdlE4cDArZTFMZi8vYS9hQkFmcmdYSGo4bTAvZHZpd3BrNmNxSWZIajFmVFZxMTA4dmh4U1ZLOW9DQ2JZODByUGk1T1AzMy92YzM3OXgwNlZDRURCa2lTakVhakVrNmMwSXhKay9UQzIyL0wyOGRIWnJOWnlSY3Y1anN1ZDRaRFVtSmlvZWV1NHV1cjJNaklZbU9vR1Jpb2czRnhXcjl5cGFwV3ExYm9mdFVDQXVRWEVGRHMrU3F5azhlT3Fmczk5eFM2ZmZ1bVRZb0lEMWZ6Tm0wVUd4bXBlZE9uYTh6NDhUYi9mMSs3enAwVnRYMjdabjd6alo1OTR3MVZyMW56cG1OTlNVNldzNHVMbkYxY2J2b2NlWlgydlY5S1RwWXBLMHRWZkgxTEhFdFNZcUtNRGc2cVhNU3pJUytEd2FBK2d3ZnJ4KysrMDYrelordkpsMSsyK1ZyVmE5V1NiN1ZxV2pSM3JoeWRuTlMrU3hmRlJVZnJoNisvdHZrYzdidDAwWDJQUG1xMXJyU2VnVkw1ZmJZMGFOeFlkM2ZxcERXaG9RcW9VVU10MjdXejJyNXR3d2I5OXROUDhnc0kwSWd4WS9JZGYrSHNXVzFkdjc3WU9FdGk4S2hSTXB2TjJoc1ZKVDkvZjZ0dHJUdDAwS3JmZjFmb2dnVnEycXFWM056ZDh4MmZtWm1wekl5TVFzK2ZrWjZ1dVZPbnlzWEZSVDM3OVpNa2ZmL0ZGemJGMWpVa1JJTkhqU3JCM1VpNkE3TjdBS0M4SW5rREs2MmFONVNIdTZ1dVhFMVR3cGtMT25MOHRPb0YzbVh2c0FBQUFIQ0hoVy9ZVUdybmNuRnhVZTI2ZGZYaFcyOFZ1ZC9IMzMxWDR2UEdSa2Fxc3JlMzNEMDhsSERpaE5wMTdxekdMVnJJMTg5UFZhdFZrOWxzMXBxbFMyVXdHT1RxNWxaa0taNUdUWnZLdzh2TGtnQUszN0JCRG82T2F0Vyt2VlZTS0hjd2JIZDR1RXdta3hvMWExYmdJS09qbzZPOEtsZFc5Wm8xMWJ0L2Y2MEpEWlZmUUlCNjkrOXYyU2NwTVZFekowMVNVTE5tYXRxcWxTVHBXSHk4akVhakdqZHJWcUt2eDQyZWV1MjFZZ2VkLy8zWHYxb3RWL1gzMS9DSEh0TGNhZE1zZy9NWkdSbjU5aXZxSEhsOS9OMTNtdm5OTnpiSEhMcGdRWkhiK3d3YXBIc0dEN2I1ZkJWRlJucTZVcEtUZFNrNVdkZXVYcFZ2dFdwV3BhNThjd2F0NDZLajlldnMyV3JWcnAwZWZQSkpyVm02Vkt0Ky8xM3paODdVeUVjZWtkRllmSEVPLytyVjlaZFhYdEhFano3UzdNbVQ5ZkxmLzE2aXBHaGVsNUtUNVZXcDBrMGRtK3QyM3Z1VXp6N1QrYk5uUy94c2tySi9ML3o4L1RYaGd3OXNQcVpGMjdhcTE2aVJ6cDA1bytTa0pIbFhxV0xUY2E2dXJocjMvUFA2OHNNUHRXRFdMTldwWDErK2ZuNUZKckx5MnJCcWxkVnlhVDhEcGZMemJNbkt6TlN1YmR1c3R0V3FVMGN4RVJFNmNleFl2cEtCcDArY2tJT2pvOXAxN3F4OU1URlcyNXExYnEya2l4ZTFhYzBhbStPMFJWSEpFVGQzZC9VWk5FaUw1czdWNmlWTFNweElNWnZOK25uR0RKMDVkVXFQUGZlYzVmc25aU2R1OC83OXV0Ri8vdjczRWwwcjd6VU5Oang3QUtBaUlua0RLMDZPRHVyVXJybFdiOWdwU2RvWUhrM3lCZ0FBb0FLeVpiQnlmMHlNcGsyY0tPOHFWZlRhKys4WCtmWjgyclZyNmhvU1V1QzJ2VkZSdXBTbmRKZXRxdmo2NmgrZmZDSXB1Ky9MaDIrOXBVWk5tMXJOOG9uZXVWT25UNTZVcEh6bFpXNzB6T3V2eThQTFMrKzk4b3JWK3YrODg0N1ZjdTdYWnNmbXpaS3lCd1VMR2hpc0dSaW9GM0lHSCs4Wk1rUnBhV241WmlCbFpXWEp2MFlOcXpmZTkwWkh5NnR5WmNWR1JSVVlaNHUyYlhYMXloWHR6eGtvUEpsVFRtN0x1bldTSkE5UFQwbFNaVy92bTVveDBDWTRXSEY3OWlocXh3NHRtVDlmUXg1NFFJODk5MXkrL1NMQ3d4VzFjMmVCMi9KNnE1aGVSYnUyYnRYNmxTczE2ckhIVkRNd3NNaDlYZDNjaXIrQkNpaCszejZyV1JZL1RabGl0ZjNqNzc1VDlLNWRtamQ5dXVvMWFxUlJqejBtZzhHZ2tJRURkZUhjT2UzY3NrV1hrcEwwNEJOUHlNUExxOWpyK1FVRVdBYmkxNFNHcXQvUW9UY1ZkMnB5c3RMUzB2VG1VMC9kMVBFRFI0NlVYMERBSGIzM1c3V2lpUEpia3VSVHRhcHExSzVkYUFLOVV1WEs2dFN6cDJVNS9mcDFaV1JreU52SFJ3K1BINjlqaHc1WlpwQU12TzgrbTJLNk1YbHpPNTZCVXZsNHRxU25wMnZCckZrRjdyTmg1Y3BDajErMmNHRytkWGZWcXFXR1RacmNWUEl2MTV0UFBWWGlKR0J3OSs3YXRHYU50b2FGcVZPUEhxcDZ3K3djU1ZJQnM4M01ack1XenA2dDZKMDdOV0RFQ0RWdTBjSnF1NnVibXlVWldwck1ack9NVkh3QmdBS1J2RUUrM1lKYldwSTNtOEwzYU95b2UrMGNFUUFBQU1xYWExZXZha0ZPcjRkaER6MVViTmtqVnpjM0RSNDFTcGtaR2ZuZTBqOXk4S0NjbkowbHFkaEIzTnp0UnFOUkh4WHoxblZtUm9aQ0Z5NlVWK1hLZXY2dHQrVGdXUEQvL3N5ZVBGbkhqeHl4R3VDcVhyT21XdHg5dDlWK2UzYnRzaVNDRHV6ZHE3TUpDV3A1OTkycTI3Qmh2bk11bVQvZmNyM2MyVDYxNnRUUnlhTkhkVEtuK2ZXWlU2ZDA0c2dSdGUvY1dRZGlZOVdrWlV0ZFNVMjFYS093QWNUYTllcnAvSmt6V2pSM3J0WDYzT1dIbm54U2tuUWtQbDRYU3RnN0k5ZndoeDZTZi9YcTZ0eXJsNHhHbzVxMGJKbHZuOXplRlFWdHl5dnQyalhObVRwVjl3d2VuQzk1RmJWenA5WXNYYXFlOTk2ckZtM2JLaXNyUzlzM2JsVHJEaDBzYi9kZlQwdlR2T25UMWFKdFc3VUpEcjZwKy9temE5eWloVDc2NWh2OU1tT0cwcTlmMTVqeDR5M2J6Q2FUMW9hR2F1WGl4YW9XRUtDQjk5MW5OVXVpVi8vK3VwU1VwSU54Y2ZyMC9mZlZmL2h3M2QycFU3R3pjTm9FQjJ2VmtpWGFzSEtsT25UdFd1SkVZZnIxNjBwTFM1T2Z2NytDbWpjdjJRM25xQkVZcUhxTkd0M3hlNzhWYTBORGIrbjQ2alZyV2lWdmxzeWZyL0FORkYrYlRRQUFJQUJKUkVGVUcvVHhkOStwWHFOR3F0ZW8wUzFHK01kMVN1c1ptRmRaZjdhNHVic1htbXd4bTgzNjF4dHZxRkhUcGdXV3dDd3JIQndjMUhmSUVNMlpPbFZyUWtPdFlqV1pUTm43M1BBem5wV1pxZm16Wm1uM3RtM3ExcWVQZXZUcnAvVHIxNjMrdHFkZXVtVHBKVmRhekdhenpHWnpnV1g1QUFBa2IxQ0FEbTBheTluWlNlbnBHWW8vY2xKbnpsMVVRRFVmZTRjRkFBQ0FNdVRuSDM3UXBhUWt0ZTNZc2RnQnRsekxGaTVVL0w1OWV2Yk5OeTBETldheldlZlBucldjbzdEWk9idTJidFcxcTFjdDJ3MEdneTVldUdEcGwzQTVOVldTZFBiMGFSMCtjRUNTdEQ4MlZrbUppUnIxMkdQeTlzbis5K3o2bFNzVkVSNnVsM1BLdTF3NGQwNUg0K1BWSmpoWW5ubmV1ZytvVWNQU0J5YlgrVE5uTEFPWDY1WXRrN09MaTRZOTlKQmxwa3RlUytmUGwyUE93R1ZoamJmM1JrVnBiNTdaTmErOCs2NTI1cnpKL3Y3Ly9pZFhWMWZMdGcvZmZGTmUzdDU2NGUyM0pXWDNaL2pubDE5S2tsWXZYYXIxSzFaWWx1T2lveVZKdjh5WVVlQjFiZUhtN3E2UWdRTXR5MkhMbDJ2WnI3OFd1RzlCQ2JjblgzNVpEWnMwa1NSNSsvakl1MG9WL2ZqZGQrclNxNWNHalJvbGc4R2d0YUdoV3Jkc21lNGJPMVp0ZzRPVmZ2MjY1a3lkcW4xNzlzamR3ME90MnJmWHFlUEhOZWY3NzVWODhlSnQ2WnYwWjJFd0dHUXdHSFEwUGw3ZCt2U3hKQit1WHJtaUdaTW02V2g4dkpxMmFxVzlVVkg2MzcvK1ZlQTUrZzBicHZYTGwydit6SmxhdjNLbFhucm5IVGtWVVE3dHl1WEx1bmordk14bXMxYjkvcnRHUGZaWWlXSytsSndzU1dyVXJGbkplMlRjNEU3Zis2MjRtVmtZQ1NkTzZQc3Z2dEMxcTFlTExGdVZ5NWFaVE1YRlVaclB3THpLdzdObGIxU1V6QVgwWVVsS1ROVGxsQlM1dWJzWDIyK25XZXZXK2RZbG5EaFI1REZTOW15ZDB0Q3FmWHVsWExxazRHN2RyTlpuWm1aS2toeHpYcGpJdGV6WFg3VjcyeloxNmQxYmcrNi9YNUkwWitwVVpXVm1hdHdMTDBqS1RvaEY3ZHhab2ppSzdaK1g4M1ZPdVhTcDJIMnIxNmhobGJnRWdJcUE1QTN5Y1hWMVVidFdRZHF5STdzTXcrYnRlelJ5VUE4N1J3VUFBSUN5WW0xb3FQWkdSY25ieDBkRFI0KzIrYmpBK3ZVVnRtS0ZWaTVlclA3RGgwdVN6aVlrS1AzNmRkVnQwRUJTNGJYODk4ZkU2TnJWcTFiYlZ5eGFsTzh0OWpWTGwyck4wcVdTc21mNzFHM1lVRzA3ZHJSc1QwbE90Z3crU3JMMEl1aVIwNVRaRm5IUjBUcDg0SUI2OXV0WDRLQ2xsUDEyYys3QVpkNUIwb1FUSnpUOXE2K1VrcHlzYm4zNnFHM0hqcGJCdW10WHIycm5saTJTcFBTME5Fdnl4bVF5S1RVbFJiWHExcldjeDJnMFd0Nkl6azJFM1RqNzZZVzMzMWFWcWxVdHk1ZFRVN1UxTEV5dDI3ZTNsRldhTzIyYWZQMzhiTDczQ2UrL2IvbThhYzBhYmR1d3dXcGR3c21UK2NwV3VibTc2N0hubjlkdmMrWm9TMWlZR2pScG92Tm56MnJsNHNVeUdBeWFQMk9HZnA0K1haTGs1T3lzUjU5NVJrMWF0bFJLY3JLKy9lUVRWYTVTUmMrKytXYXBEV3IrV1NVbkplbmloUXVxSHhTa041OTZTcU1mZjF5dE8zU1FpNHVMbXJacXBUSGp4eGM0bUo3WDNSMDdhc244K2FwUnUzYXh5WXQ5ZS9iSWJEYkx3OHRMRWVIaENoa3dvRVFsbFZKeVNpVldMcWJSdlMzdTlMM2ZTVWNQSGRJUFgzMWxtVlhVdkUwYm00NExhdFpNRFJvM3pyYytmdDgrN1krTnZhV1lTdm9NdEVWWmVyYk0rdlpieXd5VmdteGV1MWFiMTY0dDhuNEtTbzRWbGp3czdyaWJZVEFZQ3V4NWxKYlR1OGp0aGhLVXJUdDBrSWVucDNybEpBZjM3ZG1qdlZGUjZ0RzNyd3c1SmMxYWQraWdIbjM3Rm5yTmd1N1AxdjU1VjY5Y0tYYmZ4aTFha0x3QlVPR1F2RUdCdW5Wc2FVbmViQXlQSm5rREFBQUFTVkxVamgxYXVYaXhYRjFkbFh6eG9yNzY2Q05OK09BRHBWNjZKQmRYMXlMTHB6VnQxVXJ0T25mVytoVXJGTlNzbWVvMWFxUURlL2RLa3VvRkJVbktmck01ZXVkT201SXAzZnIwVWJ0T25TUkpCL2Z0MDYreloydndxRkZxa2xPblB6VWxSVjZWS2xrR25ncHk3N0JoYXRDNHNRTHVzcjNQbzV1N3V4bzFiYXBlL2ZzcktUR3h3SEpSSnBNcFg4bWdYVnUzNnRlZmZsTHpObTBVRVI2dVhWdTNha3RZbUlhTUdxV09QWHBvMWUrL1c1cUNYMHhNVktXY1FlM2tpeGRsTXBsS2xHVEpqVFB2d0dwcVNvcTJob1dwWVpNbXFwT3ovb2tYWDdSczM3Um1qWDcvK1dmTGNxZWVQVFhzd1FldHpwbWI5SkVrOTV4ejVGMlh0Nmw1WGthalVTUEdqRkg3TGwxVXEwNGRYYjF5UlpVcVY1YTNqNDh5TWpLMDhNY2ZsWkdSb1hIUFBTZi9uTzlGSlc5dlBmblNTN3FyVmkxTFdUMFU3dEQrL2ZLc1ZNbnk5Wk95QjNCSFAvR0VVaTVkVXRLRkMxYjcrMVN0bXU5bjFOSEpTVDM2OWkyMlA0Z2s3ZHEyVFVhalVXUCs4aGROK2Z4enJWMjJUUGVQSFd0enZLazVzK1hpOSsrM3pKeXpsYU9qby9vTkcyWlp2dDMzdm5UKy9FSmp1WEw1Y3BIYmIwVnNaS1RtZlArOXpHYXpIbjdxS1RWdDFjcm1Zd01iTkZEM0FnYmFNekl6YnpsNVU5Sm5ZSGw3dHJ6NzJXZjVadDZZc3JMMHlidnZxazZEQmlXZVpaWlhVUFBtNnRhblQ3NzFHMWV2dHZReHU1MVNMbDJTSkZXdVVzVnFmYzNBUU12UC91WFVWTTJmT1ZOVmZIM1ZaOUFneXo2ZVhsNGxUcUlYbDR3NmMrcVVQdi9nQTNsNmVlbnZPVDNzQUFCL0lIbURBblZ1MTF4R28xRW1rMGw3OWg3U3BkUXJxdXpsWWUrd0FBQUFZRWY3OXV6UnZPblQ1ZURnb0xIUFBhZnZQdjFVVW5icHN4OG5UMWJ5eFlzYU1XWk1rZjByaGp6d2dBN3QzNjk1MDZicDVYLzhRekVSRWFycTd5Ly82dFVsWmMrd0NWMjRVQUUxYXlxb1diTWk0M0gzOEpDN1IvYS9VVmYrL3Jza3ljWFZWVzQ1NjNObkFVU0VoNnQ2clZyNUVqUW5qeDFUOHNXTE5yL0pucXRPZ3daNjRxV1h0SEQyYk8zWnRVdlB2LzIyVldJbEt5dExraXh2blY5S1R0Yml1WE1WR3htcFBvTUdLV1RnUUVXRWg2dGo5KzV5ZFhQVG9ybHpsWERpaEpJdlhsVGJqaDIxZTlzMm5UcDJUSFhxMTVja3kweWhnQm8xaW96TGJEWmJ6U3FLaVlpd2FzQ2VrbE9tNnRDK2Zma0dRajI5dkZTcmJsMzF6aW1UZEt0OU9Rcmo2T2lvN3o3OVZDM2F0bFhuWHIxMC9NZ1J6Zm4rZTNsVnJxeEhuM2xHcDArZDBnOS8rNXVlZi90dFpXUmthTTdVcWVwNTc3MEs3dGF0eUNRY3BBTXhNWlp5VW5tNWUzam8vVmRmemJkK3d2dnZ5eThnUUdITGw2dER0MjV5OS9CUWJHU2tGc3lhVmV5QTY4VUxGM1I0LzM0MWFOeFk5WU9DRk5TOHVTTEN3OVZuMENDYmU5K1ljMlkySElpTjFZRVNKaE84S2xXeVN0N2M3bnZmc0dwVm9iRmN2WEtseU8wM2E4UEtsUXBkdUZCdTd1NGErK3l6cXBNek83RXNLT2t6c0x3OVcxeHZtSlVpWmY4ZHVYcmxpanAyNzI3cG1YTXpLbFd1WE9EUGF0U09IVGQ5enBKSVBIZE9rZ3A5R2NCa01tbmU5T2xLVFVuUitGZGZ0WG9oNDNwYW1pN2x6SmdyTGVkT241YVVuVEM2Y082Y3FwWmc5aDRBVkFRa2IxQ2dTbDRlYXRXc3ZpTDJISlRKYk5ibTdURWFFRUp6VUFBQWdJcHF6KzdkbWpOMXFzeG1zMFkvOFVTK3B0ak5XclhTeXNXTE5XM2lSTFVKRHRiZ1VhTUtMS2ZqNHVxcSs4ZU8xWlRQUDllTVNaTjA3TkFocXpkN08zVHJwbzFyMW1qUm5EbDY3YjMzQ214NGZhTXJseThyTmlKQ1V2WWI4cHRXcjlaZlhuMVZubDVlU3J0MlRmTm56VkxOMnJYMXpCdHZXQjBYdW5DaEVvNGZWLzJnb0h5RGNXY1RFaFMyZkhtK2RYbmQzYkdqZG16YXBCbVRKdW41dDk2eURIS1pjZ1l1SFJ3ZGxabVpxUzgrK0VDdWJtNGEvK3FyMWw4M2cwRTkrdlZUOVZxMXRISFZLbzE4OUZGNVZhcWt2WkdST25yb2tMcjA3aTFKT3BiVElEcHYyYlJjbVptWlNzMTVrL3FqdDk1U2VucTZoanp3Z09YK0NySjUzYnA4NjJyWHJhdm4zbnBMZ2ZYcVNTcDhnTFdnSGhTMjlOZElUa3JTcXNXTHRXdnJWbmw0ZXNyRDAxTnJseTNUNnQ5L1YvdXVYVFg0L3Z0bE1CaFV2V1pOT1RnNGFPYTMzK3JScDU5VzFXclY5T3ZzMmRxeGFaTkdQdklJcGRPS3NEODJWbTA3ZHRUQnVEaEowcG1FQkIyTWk3T1VKY3ROV0VqVzM3Tmx2LzZxWnExYld4S2h0bGkvWW9YTVpyTTY5c2l1ME5DcmYzL3QyN05IcTVjc3NYbjJUWnZnWUV1VCtKSjQ3NVZYOGcydTM2NTduL0RCQjBYRzh1WlRUOG5QMzcvQS9XejV2U2hJUm5xNjVzK2FwY2p0MjFYVjMxK1B2L0JDaVdmZFNkS3grSGh0V0xteXdQVzJLSzFub0NRRjFxdFhicDR0eFYxejJzU0p4Y2FVVjJtVlFTc3RKNDhkazFSNGI1M0Y4K1paa3FuMWMyYkU1dHF4ZWJOMjVQUmxLeTN4Ky9aWlB1K05paXF3MUJzQVZHUWtiMUNvYnNHdEZMSG5vQ1FwYkhNRXlSc0FBSUFLYXZPNmRWcnk4ODh5R0kxNjZDOS95ZGZjMldBd3FIdmZ2bXJhcXBYbVRwdW1pUEJ3SGRpN1Z5UEdqQ2x3Vmt2OW9DQjE3dGxUbTlldGs5Rm9WSWM4RFpXTlJxUDZEeCt1V2Q5K3F5MWhZUVdXbDduUnRnMGJMRTJZdS9UdXJhMWhZWnJ5K2VkNmVzSUV4VVJFS0RNam84QkI0bDczM3F2dnYvaENtOWFzMFQyREIxdHRTemh4b3RqbTBvSDE2MnZBeUpGYThzc3Yrdm1ISC9Sd3pxQmZiaXhPVGs1eWRIVFUvV1BIcW1IVHBuSnljdEtCdlh1MWVONDhQVDFoZ3VvMmJDaEphdFMwcVJvMWJXbzViOTFHamJRL0prYVptWmx5ZEhUVWdkaFllVld1TEQ5L2Y4cysrMk5pdEhudFdoMCtlRkFaNmVtU0pOOXExZFFtT05peS9OZVBQNVpYcFVxV1k4NG1KT2lMZi81VGp6ejlkSW5LTDBuWlphWWFOV3VtSVRrOWg2SjI3dFNxbk5sT1QwK1lJTStjR1Q1SmlZbmF1R2FOSlhGbk1wbTBlTjQ4N2RpMFNabVptV3JYdWJNRzNuZWZabjM3clE0Zk9DQ2owYWpvblR1MVkvTm1aZVY4M2FUc0FkbXQ2OWZyaVpkZTBvYVZLN1g4dDk4MDhjTVBkZSt3WVNYcVQxU1JYTHQ2MWFvWFI5ank1UXBidmx6dHUzU3hiTDl5K2ZJdFh5YzVLVWs3dDJ5UlQ5V3FscCtqT3ZYcnEyR1RKdHExZGF1NmhvU29lczJhdDN5ZHdseFBTN1A2WFpEdTNMMlh4TTBNMnA4L2MwWS9mdmVkemlRa3FGSFRwbnJvTDMrNTZWa2UrMk5qYjZrOFdtazlBNHRUMXA0dEl4OTVKRitNVVR0MktIN2ZQblh2MnpmZnoxNTVFeDhYSjZQUldPQk1ycFdMRjJ0cldKaWxDc3VObXJWdXJlRHUzWFUwUGw1clEwTTFaUFJvcTVreUt4WXRrcmVQajgyeFpHVm1LallxU3Y3VnE4dk53ME83dG00bGVRTUFOeUI1ZzBKMTY5aFNFNmN1a05sczFxN28vVXE2ZEZsVktoZmNqQkFBQUFCL1Boa1pHVm8wWjQ1MmJONHNaeGNYUGZ6VVUwV1dNcXZxNzY5bjMzeFRxNWNzMGRyUVVNMzY5bHUxQ1E3VzBOR2o4dzFBdHV2U1JadlhyWk9qazVQbExlMWN6VnEzMWwyMWFtbHRhS2c2OXVoUjVBQmcyclZyMnJSNnRScTNhS0c0NkdoVkN3alEyT2VlMC9TSkUzWDY1RWx0MzdSSmpvNk9hdG11WGI1akd6WnBvdW8xYTJyejJyWHFkczg5Y25WMXRXeHJFeHlzMFk4L2JyVi9ibUlxcjY0aElZcmJzMGQ3ZHUvVzFyQXdkZXJaMHpKUW1Qdld1ZEhCUVhzakl5VkphNVl1VmVLNWN6cC81b3lsakZtdVZ1M2JTNUthdEd5cHVPaG83WTJLa3Y5ZGQrbjB5Wk1LN3Q3ZGF0K0VFeWQwTUM1T2RSczJsTWxrMHBHREIvWFVhNjlKK3VQTmRnOVBUeG1OUnNzeGhwelBCb1BCYXIwdFdyWnJaL2thN28ySzB0cGx5eFJRbzRiT25EcWx1ZE9teWJkYU5RMGNPVktObWpWVG96dy9JMGFqVVdjVEV1VHQ0Nk1SRHo5c2VaTzdib01HY25KMlZyV0FBRldwV2xXVnZiM2w2ZVVsRDA5UHVicTdhK1hpeGRxM1o0LzZEUjJxSHYzNkthQm1UZjAwZVRLOWI0cndqNXd5aHBMMHdXdXZhZmlZTVdyUnRxMmNuSnkwWS9ObWZmM3h4NlZ5bmQvbnpWTm1acWI2REI1czlYTjA3N0JoK3VyZi85WnZQLzJrcDE5Ly9iYVV1YnVlbGlhVHlaVHZlWEs3N3Iyb21UWEYrZVFmLzlENXMyZHRUdUpzMzdoUnYvL3lpekl6TXRSMzZGRDE3dC8vbHI2R2ZZY09WVWhPcWJLODFvU0dhdVdpUmNVZVg1clB3S0tVdFdkTGg2NWRyZUk3Y2ZTb2Zwc3pSelVDQXpWZ3hJaHlVYjR4TXlORFIrTGo4NVZuTzNQcWxNNGtKS2hoa3liNVpxOHQvKzAzclZ1MlRQVWFOWkt2bjErQk0yeXErUG9xcUZrekJkYXZyNDJyVit2aStmUHEwcXVYWmJ0LzllcmF1SHExc3JLeTVPRGdVR3ljTzdkczBlV1VGSFhwM1ZzZUhoNWFPSHUyOWtaRmxmamxBZ0Q0TXlONWcwSlY5YW1zMXMwYlpKZE9NNW0wZmt1RWh2WHZWdnlCQUFBQUtQY1NUcHpRM0duVGREWWhRYjdWcW1uc004OVlOUU12ak5Gb1ZOOGhROVNnY1dQTm1UcFZFZUhodW5qaGdwNjlzV1RaZ2dVeUdvM0tTRS9YVDFPbTZPblhYN2NNOWhnTUJnM09lUXU3dURlM3cxYXMwTFdyVjdNSEVLT2pKV1dYNkhuei8vNVBsNUtUZGZ6d1liVnEzNzdRc2tqZDc3bEg4NlpQMS9ZTkd3cHM3bDBjZzhHZyt4OTlWSjkvOElITzV0VHV6OGpJeUk0OVp6Qnd5YzgvNi96WnMxYkhMZmp4eDN6bnlrM2V0THo3YnYwK2I1N1dyMXlwR3JWclM1TGFkdXhvdFcrYmpoM1ZvVnMzZVhoNmFzV2lSVHB5OEtCbFcxSmlvdHc5UEpTU25Ld1RSNDVZMXVmMktqZ2FINi9NbkJnbHFYYTllamIzS2RrYUZxYkY4K2FwOTRBQk1wbE1PblBxbEZxM2I2K05hOVpvNG9jZnFuV0hEcnAzK0hCNTUybUdQZktSUitSZHBZb2M4M3d2K3c0ZGFuWGUrVE5uYXNmbXpaYUI3cjZEQjh2SjJkbVNIQWhxMWt3di9PMXY4cWxhMWFZNEs2SWJ5eFM2dUxoWXJYdmg3YmN0ZmFEZWUrV1ZtN3BHVEVTRVlpSWlWRE13VUcxdm1NMVdzMDRkdGUzWVVidTJidFdXZGVzc1pmL3l5dHUwdnFTNjNYT1Bjb2ZOYjB6ZTNJbDd2MTFTTDEzU2doOS9WRngwdENwNWUrdkI1NS9QVjVheUxMUGxHV2lMc3Zoc09YLzJySDc0K210bFpXYXFhY3VXMnJkbmo4MzMwNlJseXdMWG56bDFxc0J5ZG1kT25iTDUzRVU1R0JlblgzLzZTVldyVmN1WHZGbVhVd1l2OTI5TlhnYURRZldEZ3ZUWWM4OFZXbkl6bDZ1cnF6cDA3YXJ3RFJ2VU5TUkUzajQrMnJsbGk1YmtKQitEbWplM21rMWFrS3RYcm1qVmtpVnljWFZWcHg0OTVPamtwQldMRjJ2cGdnVnEyS1FKaVhvQXlFSHlCa1VLNlhhM3BYVGFtazI3U040QUFBQlVBSHVqb2pUcjIyOWxNcG5VdkUwYjNmZm9veVV1M1ZPdlVTTzkvTTQ3bWpkOXVucjE3MisxYld0WW1BN0d4VmxLb20xY3ZWckxmL3ROQTBlT3REcStPT2RPbjlhR1ZhdlVxbDI3ZktWczNOemR0U3huQUtyakRiTlc4bXJacmwxMm41eTFhOVcxVDU4U3owaVJzdDlHbnZEKys2cVUwMThqL2ZwMVNYOGtuaVo4OElFdVhyaWd6OTUvWHcyYk5OSFlaNSsxSEp1Wm1hbFAzMzFYbGZNTVNMcTV1K3Z1enAyMWJmMTZuVHAyVERVQ0ExV25mbjJyYStZZHdMelIyZE9uNWVQbnAvaDkrN1JnMXF4ODIyOXNyajc2OGNlTFRkNmtwYVhwMXg5L1ZPU09IZW9hRXFKN0JnL1dpcHkzOS91UEdLRjJYYnBvNFk4L0tpSThYREc3ZDZ0NzM3N3EyYStmakVhalVwS1Q4ODB5dWxGdTM1N0RCdzRVdVY5S2NuSzVHdGkycCtTTEY3VS9OdFpTUnMvRjFmV1dHcTFmdkhCQjgyZk9sTkZvMU1oSEhpbHdCc0tBRVNNVUZ4MnQwQVVMVktkK2ZkVUlETFRhdm1uTm1wdStmcHZnWUV1QzE2MlkvanlsZmUrM3k4NHRXN1IwL254ZHZYSkZiWUtETmVTQkIwclVlNmdvRjgrZnQvUUF1bkY5YVN2dUdWaVVzdnBzT1h2NnRLWis4WVV1cDZUSUx5REFVc3JOVm9YTnVEcHg5S2hPSEQxYW9uUFo0bkpLaW43LzVSZEZidDh1bzlHbzlwMDdXMjJQMzdkUGtkdTNTOHFlQWRxZ2NXT3I1MzYzUG4wVU1tQ0FWU0tzS0wzNzk5ZXVyVnMxYi9wMEdRd0dIVDV3UUkxYnROQ1FVYU1zaWRMQ21NMW0vVEpqaGxJdlhkTGdVYU1zdjV0OUJnN1Vvcmx6OWR1Y09UYjN6Z0tBUHp1U055aFM5MDZ0OU1Ya241V1phVkpNM0JHZE9YOVJBWDYyMXpBRkFBQkErZE9vYVZQVmJkUkk3VHAxeWpmam95UTh2THowK0lzdldxMDdjZlNvbHN5ZnJ5cSt2cnBuOEdBWkhSd1VGeDJ0amF0V3FVRlFrSUthTjdmNS9ISFIwVEpJdW5mNDhIemJybHkrck4zaDRhcGVzMmFSZy8yT2pvN3EwSzJiMW9hR2FzL3UzV3BWUUhrMVcrUU9Xa3JTOVp5QlMrZWNONGZOWnJQbVRwdW1qUFIwTlduWlVtYXoyVEx3dlhUK2ZDVWxKbXIwRTA5WW5hOUgzNzdhdG42OXpHYXpldCtRL0NwS1prYUdFbzRmVitzT0hTenIzdm52ZjYxNjMrUktTa3pVdi8vNjEyTFB1V2YzYmkyZU4wOHB5Y25xUFdDQSt0M3dacnNrK2ZuN2EveXJyMnI3eG8wS1hiQkFhNVl1MWNVTEY5UnY2RkI5bDZla1ZYRnMyYmVzTlFBdkMwNGVPNmFOcTFZcCtlSkZKU1VtU3NvdWd5VEo4dmI5SisrK2U5UG52NUthcW1sZmZxbHJWNjlxMFAzM0Y5cnMzTE5TSlExLzZDSE5uakpGUDB5YXBPZmVmTk9xQjhhdGZ1OXltNXZublZWenUrKzl0R1ZtWkdqRHFsV0tpNDdXOFNOSFZMbEtGWTE3L0hFMUxzR3p6eFk3dDJ6UnppMWJTdldjUlNucUdWaVlzdnBzT2JCM3IyWlBucXkwYTlmVWY4UUlkZW5kMjVLUXl2WDF4eDhyOGR3NXE1Sjl0bWpmcFl2dWUvVFJFaDFURUhOT1R4cXoyYXl0WVdGYXNXaVJybDI5cWpyMTYydjR3dzhySU05TTJjUno1elRuKys5bE5CclZOU1JFRzFhdDB1VFBQdFBURXlaWVhod29hZExRczFJbERSdzVVZ3QrL0ZGdTd1NGEvOG9ycXQrNHNVM0gvcHBUSHExQjQ4WldNL1E2OWV5cHlCMDd0SFBMRm5sNGVXbkFpQkVsaWdrQS9veEkzcUJJWGg3dTZ0Q21xYmJzaUpFa3JkMjBXdzhOTDc1cExBQUFBTW92UnljbmpiOE5wWVV1bkR1bjZWOTlKVk5XbGg1ODRnbTU1UFNZdVgvc1dIMzd5U2Y2WmVaTXZmbXZmeFZZTHNWc051ZGJGOXk5dXh5ZG5GVEYxOWRTRWl6WGxuWHJsSkdlcmg0MmxFSUw3dFpONjVZdFU4d3RKRy95dXBLYUtrbHljbkdSbEYyT3B2L3c0UXBic1VJTFpzMVMySW9WNmhZU29zdXBxZHF5YnAzNkRCcWt3SHIxck02Ulc5NUdramF2WGF2R0xWckkwWWIrRVFmajRwU1JrYUU2RFJvVTJIRGFGbnQyNzVhVTNVOUl5bjZqKzlyVnF4bzFicHp1TGlLWlp6QVlGTnk5dXhvMWE2WVZpeFpweUFNUHlNWEZSUys5ODA2eDExeXpkS2xpSWlKczJoZjVtYkt5RkxsamgzejkvRlNuWVVORjdkaWhQb01HcVgzWHJxcnM3YTIzbm41YWo3L3dncVUwVkVtU0dhbVhMbW5xbDEvcS9ObXphaE1jYkpreFY1aVc3ZG9wZnY5K2hXL1lvTzgrL1ZSUHZQU1NWVlB6VzNFNUpVV1NMRTNzcGR0Nzc2VXROU1ZGUDN6MWxVNGVPMlpKNEE1NTRJRlNUOXhJMlFQaE4vWnZ1Vk51ZkFibUt1dlBscXlzTEszNi9YZUZMVjh1bzRPRDdoODdWdTF5WnJEY09JdkltUFA5dTdGa1gxSHVIenMyM3l6Um0zVW1JVUZTOXQvVjMrYk1rYnVIaDBZKy9MRGFkKzFxTlN2dTlNbVRtajV4b2k2bnBtckk2TkhxMHF1WFBMeTh0R3poUWszKzdETTk4L3JyOGl3Z3VWK2NVOGVQcTA2REJtcmJzYU4yYjl1bUEzRnhxaGNVVkdSUG9JejBkUDA4WTRhaWQrNlVYMENBeG93ZmI3Vy93V0RRdytQSGErSkhIMm45aWhWS1NVN1dpREZqNUh6RHp4RUFWQ1FrYjFDc2tHNTMvNUc4MlVqeUJnQUFBQ1YzSmlGQjMzLyt1YTZrcG1yNFF3OHBNRThac0RvTkdtam82TkdxMjZoUmdZbWJTMGxKU3I1NE1WODVGMWMzdHdMN2FralpKV0FxVmE1Y1lHMy9HM243K09qSmwxKzJtcUVURVI2ZXJ6RzNyZmJIeGtxUzFXeVh1ZzBicW03RGhqcDk4cVJDRnl6UWIzUG1TSko4cWxaVnh4NDlySTVmdTJ5WnRtL2NxRG9OR3NqRDAxT3hrWkdhOGZYWGV1VHBwNHNkeE5xK2FaTU1Cb09DbWplMzlBQXFpVDI3ZCt1bktWUGs3T0tpeU8zYjFhQnhZM1hxMlZOTldyYTBta0ZSbENxK3ZsYU56Z3VicFpGWGJ0a2NXL1pGZmpVQ0EvWHVaNTlaM3A2UDJyRkRWYXRWc3lxdjUxTzFxdndDQXZJZFc5UnNtSVFUSnpSajBpUWxYN3lveGkxYWFOUmpqOWtVejlBSEhsRGl1WE9LMzdkUFgzMzBrWWFPSHEzV0hUcmNjclAzNDRjUFM1TFZmZHl1ZXk5dEZ5OWMwSlRQUDlmRkN4YzA2UDc3RlZDamhtWk1tcVRaa3llcmZkZXU2dDZuajZxVzBzRCswTkdqVmJ0ZVBadCtud3BMOHBiMk03QThQRnYyUmtWcDNiSmw4dmJ4MFpqeDQxVzdibDJiNHJKVnV4dEttUlVuS3l1cjBHM0xmLzNWOHJsTmNMQUczWCsvVlZMVGJEWXJmT05HTGZuNVoyVmtaS2p2a0NIcTBxdVhKS2xudjM1S3ZYUkptOWFzMGZmLys1K2VldTAxbThvS21zMW1IWXlMMDRaVnEzUWdObGI5aGczVGZZOCtxaXVYTHl0cytYS2RUVWpRL1k4K0tvODhjZVE2ZHZpd0ZzeWNxYk9uVHl2Z3JydjBsMWRlS1hDMlR5VnZiejMxNnF1YS9ObG5pZ2dQMTdGRGgzVHY4T0ZxZWZmZHQvejhBSUR5aU9RTml0VzVYVE81dXJvb0xlMjZEaDA5cGFNbno2aE96ZnovOEFVQUFBQUtjK0xJRWFXbXBLaDMvLzc1a2hWUzlsdmllWDM0MWx1U3N0OTJ2cFNVcE16TXpCTDFPbkYxYzFOd1RxK2I1S1FrZVhwNlNnYUR6aVlrRkRpRHBjRU41VjZxVmErZTcyMzRmVEV4T3BmVGtGdktIdlNjTTNXcW5KMmRzeHRnR3d3NmYrNmNEc1RHeXRuRlJmV0RncXlPdjV5U29qMjdkK3ZZNGNOeWNYVlZZUDM2T3JoM3IvNzk5dHZxR2hLaS9pTkdhT1dpUlZvVEdxb2F0V3Zyc2VlZWs2T2pvNlorK2FVTzdOMnJpUjk5cEllZWZGTFZhOVpVK3ZYck1wdk5jblIwMUpsVHAyUTBHblg4OEdIdGpZcFN3eVpOckFaTi8vWDY2elo5emVLaW8vWFRsQ21xNHV1cjhhKzlwdmt6WnVpWEdUTzBZOU1tTlcvYlZyNStmbkowY3BMQllKRFJZRkRkaGcwMTdvVVhGTDl2bjB3bWs4d21rMHdtazdLeXNtVEt5bEpXVnBZYXQyaFJKbnVOL05rNE9EaVV2RmRLQVFPaDVqd0QrUkhoNGZwbDVreGxaV2FxZGZ2MkdqVnVuTTA5b1J3Y0hUWDIyV2MxWTlJa3hlL2JwN25UcGlrMUpVWGQ3N21ueU9OTUpwUDJ4OFRJM2ROVGJtNXVjbkYxbGFPVGt6SXpNN1UzTWxMYk5tNlVtN3U3NmpSbzhNZTFic085NTNYKzdGbTkrZFJUaFo2cXVPMjVqc2JIV3hJM3ViT1hubi9yTGYweVk0YkNOMnhRK0lZTjhxMVdUVFZxMVZMbEtsWGs3T0ppK1hxYnpXYVp6ZWJzMzYvTVRHVmtaTWpkdzBOOWh3d3A4RnFkY3dicEM1SisvYnF5c3JMazdPSWlnOEZnNllPU094TXlWMmsrQTh2THM2VnBxMVlhUEdxVTJuWHVMRmMzTjIzZnRLblFmWE5uRHhXMWo2ZVhsNXEyYW1YVHRVMDU5NWozNzFQdVRLV0NrdllkdW5YVHFlUEhOV3JjdUh6ZnA1TkhqK3IzbjMvVzBVT0g1T1RzckZHUFBhYTdPM1d5Mm1mUS9mY3JLVEZSc1pHUm1qNXhvc2EvK21xaC9XNXl5eEZ1RFF2VDVyVnI1ZTdob1g1RGg2cFRqeDV5Y0hEUTJHZWUwYzh6WmloeSszWjk4dTY3Nmp0a2lEcDA3U29IUjBkZHZIQkJhNVl1MWE2dFcyVTJtOVc4VFJzOU1HNWNrUzhpVlBYMzF3dC8vYXRtVDVtaUl3Y1A2cWNwVTdSbTZWSjE2TnBWblh2MXVxbmVkQUJRWHBHOFFiRmNYVjNVcFgxenJkbTRTNUswZHNOdVBmN1FBRHRIQlFBQWdQS2tYZWZPY25Cd3NMbUhqcmVQajQ0ZlBpeXoyU3dIUjBmVmJkaFFJeDk1NUthdVBlbmYvOWFsUEUydG03UnNXZXd4TldyWDFzRDc3ck5hbDVxU1lqVndhVFFhZGZya1NaMC9jOFpxUDUrcVZUWHNvWWZrNGVtcGpJeFdwanNLQUFBZ0FFbEVRVlFNN2RpMFNYRjc5aWcrTGs1R28xSHR1blJSbjRFRDVWVzVzazRkUDY1bEN4ZXFxcisvWm4zN3JXSWlJdFNnY1dNOTh2VFRjblZ6a3lROS9zSUwrdW43N3hVWEhhMHYvKy8vOVBTRUNicDI3WnFtVDV4b3VXYk53RURGUkVSSVVyNnlWcys4L25xQnBYMHVKU2RyeXVlZlc1WU5ScU5jM2R6MHhJc3Z5cnRLRlkxNzRRVnRXcjFhMnpaczBKSmZmaW4yYTNhaktyNitOczE4d3AyUm5wNnVNNmRPNlZKU2tod2NIT1JWcVpLeXNySzBlZTFhZVhoNXljRm8xUGJObStWVnViSWtxVjVRa0R3OFBkV3BSdy8xNnQrL3hHKzlPN3U0NlBFWFgxVG9nZ1U2ZGZ4NG9iUGs4aklhamZwbDVreEwyYTJDdGc4ZFBkcW1Fb0o1bGZUZWMzVU5DU25SZGZMYXRYV3JybDI5YWxsdUV4eXM2MmxwVm9ucWdCbzE5UHpiYit2QTNyMkszcmxUUnc4ZFVteGtaSkV6TG5MMUdUVG9wdUxhRnhPajJaTW5XNjB6R28xcTBiYXQxYnJTZWdaSzVldlprdmQ3dm1EV3JHTDNMMnFmR29HQk5pZHZMcWVrNlAvZWZGT09UazV5ZG5hVzJXeTIvUHpjK0hLQkpMVm8yMVlOR2pmT2w4QmFFeHFxbFlzV1NaTHFCd1ZweEpneEJjN29NaGdNZXZDSkovVHRwNStxZnVQR2hTWnVKQ2w2NTA1SjJTVlZ1L1hwbys1OSs4bzFUN0xQd2RGUkR6N3hoR3JWcWFObHYvNnExVXVXcUhHTEZqSVlEUHJzL2ZlVmtaNHVOM2QzRGJyL2ZwdG5IM2xWcnF5blhudE40UnMzYXRYaXhUcWJrS0NzekV3U053QXFISkkzc0VtZjd1MytTTjVzMnFseEQ1YjhIKzhBQUFENGMvSDE4MU1WWDErYjlqVVlERFluYmlUcDJUZmVLRkVzUmdjSFZmYjJMckRzV3NqQWdicHcvcnpNSnBPOGZYeUs3UVB4eGovL21lOHRkRWthL2ZqalZpVjdKT20xOTk1VFJucTZNdExUbFpXVkpVY25KNnRaQUVhalVhRUxGOHIvcnJzMFlPUkl0UTBPdGlvcFU2TjJiVDM1OHN1Nm5KcXFaYi8rcXA3OStxbmZzR0ZXQTFUT0xpNGErK3l6V3Jkc21ZNGZPYUxhOWVvcEtURXhlL2FCMmF4SzN0NjZaL0JnVmFwU1Jha3BLUXJLZVF2YnpkMWRmdjcrOGdzSUtEQjU0K3pxS2o5L2YwdVNxSEh6NW5wcXdnVDU1dlFuY1hCd1VJOSsvZFNqWHo5ZHVYeFpWMUpUbFptWmFYbjczV1F5V1dZRXlHeVdXZGt6QkF3R2d3d0dneXA1ZTlzODBPWlpxWko4L2Z4czJoZkZ5L3Q5bGJJSGtaMWRYTFJ4OVdwSjBzTlBQV1hadm1YZE9zdWI5UjZlbmhveWVyUWtxYkszdDE3LzRJTmI2amZoNE9DZ3dhTkd5V1F5MmZ5ek1EaG5Sa0JXemd3TFUxYVc1ZmM3cUhselMrK2F3cFRHdlZ0aUdUWEs1bnU5VWJjK2ZaU1ZtV2xaTmhnTStXWVk1cTRQYXRaTVFjMmFXZFpsWm1SWVpwcmt6cmpKblgyUyt6dm5XVUJwS2x2VXFWOWZYVU5DWkRhWlpGYjJMTVZtclZ1clptQ2daWi9TZkFaSzVmZlpjaWZMNmxYeTl0WmR0V3BsejZxVUpMTlozajQrYXRDNHNlNHBaSVpWUVRPUE9uYnJwcE5IanlxNGUvZGlleWs1T1R2cm1Ra1Q4aVZ1ZlAzOFZDZFBhZFBPdlhycHdybHo2ak5va0NybktVZDRvNjRoSVFwcTNsenBhV21XZnhzTWUvQkJKUncvcnBCQmcwclVIMGpLL3QzbzJMMjc3dTdVU1lmMjc3OHR2YUVBb0t3elpGNDVuTC96SjNDRGpNd3MzZmY0MzVWeStZb2s2ZXVQWGxiVG9OS3Qvd29BQUlEOFp2eThYRC9NWGFZbHN6K1doMXYrd1RTVWZkZXVYcldwdk0vVksxZUtMZitVTzRBSmxLYmNnZktLK0ZaN1JiNTNBQUJRdHZHdkU5akV5ZEZCUGJ1MHNTd3ZYYjNOanRFQUFBQlVITlg5czk5ZVBYTDBkREY3b3F5eXRTK0RMWDA3U056Z2RqQVlEQlUyZVZHUjd4MEFBSlJ0L0FzRk5oc1FFbXo1dkhaemhLNm1YYmRqTkFBQUFCVkRjTnVtY25Bd2F0dXVHSHVIQWdBQUFBQzRRMGpld0dhTjZ0ZFN2Y0M3SkVscGFkY1Z0am5DemhFQkFBRDgrVlgyOHRBajkvWFQzRVZyRlgva3BMM0RBUUFBQUFEY0FTUnZZRE9Ed2FBQmZmNW9Na3ZwTkFBQWdEdGp6TWkrcWwrbmhpYThOMGxoV3lMdEhRNEFBQUFBNERZelpGNDViTFozRUNnL1VpNWYwWDFQL0VNWkdabVNwQisrZkZ1Qk5RUHNIQlVBQU1DZlgwcnFGWDB4WmI3V2JkcXR3Sm9CYWxpdnB1N3k5NlZYQTJDRHlOaDRCVlNyb2dBL1gzdUhBZ0M0dzFvMXI2L1d6UnJhT3d3QUtERkhld2VBOHFXU3A0ZTZCYmZVMmsyN0pVbWhxN2ZwbWNlRzJUa3FBQUNBUDc5S1hoNzZ4NnRqMWF0ekd5MWV1Vm1iZDBUcjJyVjBlNGNGQUFCUXBqMm0vaVJ2QUpSTHpMeEJpZTJLUHFBSjczMHRLYnNHK3k5VC95a25Sd2M3UndVQUFBQUFBQUFBd0o4RE5SWlFZbTFhTkZSQU5SOUowcVhVSzlxNkk4Yk9FUUVBQUFBQUFBQUE4T2RCOGdZbFpqUVkxRCtrbzJVNWRNMDJPMFlEQUFBQUFBQUFBTUNmQzhrYjNKUjdld1hMYURCSWtuWkV4T25jaFdRN1J3UUFBQUFBQUFBQXdKOER5UnZjbEdwVnZkVytUUk5Ka3NsczF1OHJOdGs1SWdBQUFBQUFBQUFBL2h4STN1Q21EZTdiMmZKNThjb3R1cDZlWWNkb0FBQUFBQUFBQUFENGN5QjVnNXZXcVYwelZmZjNsU1NscEY3UjJrMjc3UndSQUFBQUFBQUFBQURsSDhrYjNEU2owYWhoL2J0WmxoY3UzU0N6Mld6SGlBQUFBQUFBQUFBQUtQOUkzdUNXREFqcEtGZFhGMGxTL0pHVDJyUDNzSjBqQWdBQUFBQUFBQUNnZkNONWcxdmk2ZUdtZTN1MnR5d3ZDRjF2eDJnQUFBQUFBQUFBQUNqL1NON2dsZzBiOEVmcHRFM2JvblgyZkpJZG93RUFBQUFBQUFBQW9Id2plWU5iRmxnelFPMWFONVlrbWN4bUxWNit5YzRSQVFBQUFBQUFBQUJRZnBHOFFhbTRiMUFQeStjbHE3WXE3WHE2SGFNQkFBQUFBQUFBQUtEOElubURVdEcrVFJQVnFGNVZrcFJ5K1lyV2JOeGw1NGdBQUFBQUFBQUFBQ2lmU042Z1ZCZ05CZzBmME4yeVBIOXhtRXhtc3gwakFnQUFBQUFBQUFDZ2ZDSjVnMUp6Yis5Z3VidTZTSktPbmp5anJUdGk3QndSQUFBQUFBQUFBQURsRDhrYmxCb1BOMWNONmRmVnNqeHIva3FabVgwREFBQUFBQUFBQUVDSmtMeEJxYnAvYUU4NU9UbEtrdmJISDlmdVBRZnRIQkVBQUFBQUFBQUFBT1VMeVJ1VUtoL3ZTaHJZcDVObCtjZGZWdG94R2dBQUFBQUFBQUFBeWgrU055aDFEd3pyTFFlSDdCK3R5TmlEaXQxMzFMNEJBUUFBQUFBQUFBQlFqcEM4UWFrTDhQUFJQZDNiVzVaL1hMRENqdEVBQUFBQUFBQUFBRkMra0x6QmJmSGd5RDR5R0F5U3BHMjc5aXIreUVrN1J3UUFBQUFBQUFBQVFQbEE4Z2EzUmUyN3FxbEg1OWFXNWRrTFY5c3hHZ0FBQUFBQUFBQUF5ZytTTjdodEhoNTVqK1h6K2kyUk9wNXd6bzdSQUFBQUFBQUFBQUJRUHBDOHdXMVR2MDROZFdyWFRKSmtOcHMxWndHemJ3QUFBQUFBQUFBQUtBN0pHOXhXZVdmZnJGeS9ReWNUenRzeEdnQUFBQUFBQUFBQXlqNlNON2l0bWdiVlZac1dEU1ZKSnBOSlUrY3N0WE5FQUFBQUFBQUFBQUNVYlNSdmNOczlPV2FRNVhQWTVnZ2RPSFRDanRFQUFBQUFBQUFBQUZDMmtiekJiZGUwVVIxMUMyNWxXWjQ4YTdFZG93RUFBQUFBQUFBQW9Hd2plWU03NG9reEEyUTBHQ1JKdTZJUGFGZjBBVHRIQkFBQUFBQUFBQUJBMlVUeUJuZEVZTTBBOVEvcGFGbWU4dU5pbWMxbU8wWUVBQUFBQUFBQUFFRFpSUElHZDh6WTBmZksyZGxKa3JRLy9vVFdiNDJ5YzBRQUFBQUFBQUFBQUpROUpHOXd4L2o1ZUd2a2dPNlc1YWsvTFZGbXBzbU9FUUVBQUFBQUFBQUFVUGFRdk1FZDllRElQdkwwY0pNa25VdzRyMlZydDlrNUlnQUFBQUFBQUFBQXloYVNON2lqdkR6YzlkRElleXpMTStZdFU5cjFkRHRHQkFBQUFBQUFBQUJBMlVMeUJuZmNpQUhkNWVmakxVbEtURXJSL0NYcjdSd1JBQUFBQUFBQUFBQmxCOGtiM0hFdXprNTY3TUgrbHVYWkMxYnBmR0t5SFNNQ0FBQUFBQUFBQUtEc0lIa0R1K2pYczRQcTFLNHVTVXBMdTY1SlAveG01NGdBQUFBQUFBQUFBQ2diU043QUxod2NqSHI1TC9kWmxzTTJSMmozbmdOMmpBZ0FBQUFBQUFBQWdMS0I1QTNzcGxXekJncnBkcmRsK2NzcEM1U1phYkpqUkFBQUFBQUFBQUFBMkIvSkc5alYwMk9IeXMzTldaSjA3T1FaTFF4ZGIrZUlBQUFBQUFBQUFBQ3dMNUkzc0t1cVBwWDEyQU1ETE1zL3pBdlZoWXVYN0JnUkFBQUFBQUFBQUFEMlJmSUdkamRpUUEvVnFSa2dTYnAyTFYzZnpsaGs1NGdBQUFBQUFBQUFBTEFma2pld08wZEhvMTRhZjU5bGVjM0dYWXFLamJkalJBQUFBQUFBQUFBQTJBL0pHNVFKclpzM1ZPK3ViUzNMWDB5WnI4eE1reDBqQWdBQUFBQUFBQURBUGtqZW9NeDQrckdoY25OemxpUWRQWDVhdnkzYllPZUlBQUFBQUFBQUFBQzQ4MGplb016dzgvSFcyRkg5TGN2VDVpN1ZtWE1YN1JnUkFBQUFBQUFBQUFCM0hza2JsQ2tqQi9aVVlNMEFTZEsxYStuNno5Yy95V1EyMnprcUFBQUFBQUFBQUFEdUhKSTNLRk1jSFkxNjQ3blJNaG9Na3FTSVBRZTFlTVZtTzBjRkFBQUFBQUFBQU1DZFEvSUdaVTdUb0xvYU5hUzNaZm03R1l1VWNPYUNIU01DQUFBQUFBQUFBT0RPSVhtRE1tbmNnLzFWSjZkOFd0cjFkUDNuNnptVVR3TUFBQUFBQUFBQVZBZ2tiMUFtT1RzNzZhMFh4OGhvelA0UmpZcU4xMitoRyswY0ZRQUFBQUFBQUFBQXR4L0pHNVJaUVExcWE4eUlQcGJsS1QvK3JsT25LWjhHQUFBQUFBQUFBUGh6STNtRE11MlJVZmVxWHVCZGtyTExwMzM4MVd6S3B3RUFBQUFBQUFBQS90UkkzcUJNYzNKMDBOc3ZqcEdEUS9hUDZwNjR3MXE0WkwyZG93SUFBQUFBQUFBQTRQWWhlWU15cjBIZC8yZnZ2c09qcXJZK2puOG52ZEpDU0M4a2hBNEJwTmNBQWlxb2dLQWdZbGRzMThxMVhMdSsyRVdzaUFVUVJCRnBLa1Y2N3oyUUFJR0VrZ0tCSkFUU2t5bnZINEdSa0VKQ0c4RGY1M251STJmdmZmYXNHVU51UEN0cjdVQ0dEKzVqdmY1aHlod1NVNDdaTUNJUkVSRVJFUkVSRVJFUmtjdEh5UnU1Smd3YjJKdUlzQ0FBQ2dxTEdEVm1Fa1ZGUmh0SEpTSWlJaUlpSWlJaUlpSnk2U2w1STljRUJ3YzcvdmYwTUJ3ZDdBSFl1eitSYnlmOVllT29SRVJFU3NyTHpXWEozTGtjU2tpNG9QdHpjM0pJUDNiMVZKZG1abVJ3Y1A5K1c0Y2hJaUlpSWlJaThxK2o1STFjTTBLRC9YaDArRzNXNjVselY3Sjg3WFliUmlRaUlsZTd6V3ZYTXZuYmI4bk55YmtpcjVlUmxzYmlPWE9ZTm1FQ1JtUFZLMFJYTFY3TVI2Ky9ma2xpaWQ2OG1Ya3paMkt4V0FESXpzcmljRUpDdWY4cjZ6UGF0R1lOWXovKytKTEVJeUlpSWlJaUlpS1Y1MkRyQUVTcTRvNSszWWlPVFdEVmhoMEFmUHpWTDRTSCtoUGtYOGZHa1ltSXlOWG81SWtUeEd6ZlR1S0JBd3g5K0dIcVJrUXdkZng0dG0zWVVLVjlXclpyeDVBSEh6enZ1b0RnWU5wMjdzeUdWYXVJaTRtaGNXVGtoWVlPd0w3ZHUvbGh6SmdxM1ROZzJERGFkKzNLd2ZoNDFpeGR5b20wTk81NjhFRjJiZHZHckNsVHlyM3ZuaEVqYU5hcUZUT25UQ0h5aGhzSWI5andvbUlYRVJFUkVSRVJrUXVuNUkxY1V3d0dBeTgrTlpUNFE4bWtIRTBqTjcrQXR6NmV3RGNmUG8rems2T3R3eE1Sa2F0TXo3NTlDUXdKNGRjZmYrUzcwYVBwYy92dDFybk9QWHRXYW8vVlM1YVV1SDVweEloSzNmZlROOTlVT08vdDQ4UElkOTZwMUY2OWI3K2QydDdlRmE0cExDeGsrcVJKMXV2Yjdyb0xnOEhBNmlWTHlNbkpvVkd6WmdBODlQVFR1TGk2V3RlZHpNems1M0hqck5jYlZxNmtqcSt2a2pjaUlpSWlJaUlpTnFUa2pWeHpQTnhkZVd2ay9UejV5aGlLaW93a0hFcmh5eDltTVBLSkliWU9UVVJFcmtJTm1qYmxxVmRlWWNKWFg1R1JubTRkdi9YT093R3dXQ3dZalVZY0hSMnQxeWFUQ1FlSDRoK1R6azNlQUxpNnVYRkRodzRYSE5QWmV4WVZGUkc3dmJnTjZMRWpSd0RZc1drVEFHNGVIZ0JFTkd4SWNGZ1ltUmtaMUtoVnkzcnY4ZFJVYW5sNVllL2dRRjV1Ym9ua3pabjNXRlJVaEwyOVBZNU9UZ0FFaElUZzd1R0IyV3pHWUREZ2Z2ejRCYjhQRVJFUkVSRVJFYms4bEx5UmExSkVXQkQvZVdnZ283K2RCc0RjeGV0bzFqaU1QbEZ0YlJ5WmlJaGNqV3JYcWNOVEw3K01zNHNMZTNmdHd0ZmZIeWhPblB3K2NTTHBhV2s4L013enVMcTVNVy9tVFBiRnhqTHNrVWZ3OXZWbHdMQmhlTmNwMlo3VHc5UFRtdnc1NDBoU0VuNkJnU1hHMG84ZHc2TmFOWnhkWEVxTW41Mjh5YzNPNXBjZmZpZ3hmK2I2Zng5OHdPMURobENyZG0yMmI5ckV0QWtUZVBqWlp3bXJYNStUSjA3dzVYdnY0ZVBueHowalJ1RGg2Y250UTRaUXQxNjlFbnNOdVB0dUFEYXNXbFZpL0pYSEgrZkdmdjFvMWE1ZHBUNURFUkVSRVJFUkVibHk3R3dkZ01pRjZ0ZXJJejI3M0dDOUhqUHVkdzRtSHJWaFJDSWljalU1a3BURWxPKy81MlJtSmxCY0xXTm5aMGVqNXMySnV1a21qaDA1d2xmdnY4K096WnNKcTEvZm1tQnAxcklsdWRuWmZENXFGSnZYcnFWOTE2NGxXb2paMmRsaFoyOXZ2UzRzS0dESzk5L3p4YWhSN051OTJ6cWVuNS9QdU5HaitmajExOW04ZGkwV2k2WE1QVHlyVitmRmQ5L2x4WGZmcFVOVUZJRDF1bnJObW5UczNwMjgzRnhtVEo1TVVHZ29vYWVUTTlWcjF1U080Y05KU1VyaTgxR2pPSHpnQUIyN2Q4ZkgzNStUbVpsc1dyTUdLRzQ1YWpBWUxzTW5MQ0lpSWlJaUlpS1hpNUkzY3MweUdBeTg4TmdRZ2dOOEFNZ3ZLT1N0anllUWwxZG80OGhFUk9ScWNDZ2hnVjFidHpMNnJiZll2SGF0ZGR4c05yTnk0VUkrSHpXS1U1bVozUGZFRS9TOTR3N3M3SXAvTEFvT0MrUHAxMTRqS0RTVTMzLzZpVm0vL0lMSlpMTGUvLzdZc1R6LzVwc0FwQ1FtOHNWNzd4RzllVE0zZE9oQTNZZ0k2em9YRnhmdXV2OStYTnpjK1Aybm54ajcwVWNjU1VvcXRZZWRuUjFlZGVyZ1ZhY09ybTV1QU5acktENlQ1c2N2dnNESjJabGhqejVxalJNZ3NuVnJIbjN1T1N4bU05K1BHY09XZGVzQVdEWi9QdE1uVGVLUHFWTXhtODJYL0xNVkVSRVJFUkVSa2N0THlSdTVwcm02T3ZIMml3L2k3RlI4VHNHaHBLT01IdmRiaWQ5dUZoR1JmNmYyWGJ2eTVFc3Y0ZTdod2U4Ly9jVFA0OFpSVkZURW5OOS9aKzZNR1lSRlJQRGNHMi9RT0RJU2dHa1RKL0xTaUJGQWNWdTBoNTk1aGhadDI3Sit4UXJXbkhQdWpjbGtZdW44K1h6MXdRZWNQSEdDd2ZmZHg2Qjc3N1dlazNOR2VNT0dQUGY2Ni9TNjlWYVNEeC9taTFHam1EdDlPa1dGbGZ0Rmc4S0NBbjRZTTRaVEowOXk3Mk9QVWExR0RRQmVHakdDQlgvOEFVQkllRGlQalJ5SnU0Y0hzNlpNSWZQRUNXNGRQSmltTFZ1eWR0a3lmdnJtR3dvTENpN3FzeFFSRVJFUkVSR1JLMHRuM3NnMUx6VElsK2NldTVNUHZwZ0N3T0tWbXdtdjY4K1EyM3ZhT0RJUkViRzF3TkJRbm43MVZYNmJNQUVuWjJjY0hSM3BmdlBOK0FjRjBicGp4d3J2dFhkd1lNaUREeExScUJHdDJyZTNqaWZFeGZISDFLa2NUVTRtTUNTRW9RODlSRzBmbndyM3ViRmZQeUpidDJiYXhJbXNYTFNJWGR1Mk1maSsrd2lyWDcvYyswNmtwMVBUeTR2V0hUcmdVYjA2SWVIaDVhNzE4ZmZuc1pFalNVdE5wVWJObWdBTWUvUlJmaHMvbnZpOWU4bk95cXJ3dllxSWlJaUlpSWpJMVVYSkc3a3U5SWxxeTg3WUJPWXVMbTRYTSs2blAvSHo5cUpieHhZMmpreEVSR3pOeGRXVmV4OS8zTm8rYlAyS0ZRQXMrdXV2RXV0U0VoUExIQWRZTW5jdUhidDNaK3Y2OWN6NS9YY2NIQnpvMDc4L1VYMzZsR2hqVmhGdlgxOGVmL0ZGVmk1Y3lNSS8vK1M3MGFONTRxV1hDSzViMTdyR1dGUUV3SmgzMzZXb3NKQkhubitlb05QekNYRnhKZlk3a1o1ZWFzelJ5WW1FdURqQzZ0Zkh6czZPSVE4OVJHWkdCalc5dkVxc08vTlpuSDEyajRpSWlJaUlpSWhjUFpTOGtldkdmeDYrZ3dPSlI0bmRld0NBOTc3NEdlL2FOV2hjUDlTMmdZbUl5RlhCL25TaVl2R2NPUld1SzIrK1JaczJ0Ty9hbGJUVVZMcjI2c1ZIcjcvT2d0bXpxeHhIdTlQdDNHSzJieWU0YmwzU2p4MWp4YUpGN04rOW0vVGp4NEhpNUVxYnpwMkozclNKdVRObWxMblB0ZzBiMkxaaFE1bHpINDRiQnhTZkQzZHU0Z2F3dG0xemROQ1BnaUlpSWlJaUlpSlhJLzBYdTF3M25KMGNHZlhLd3p6NThtZWtIRTJqc0xDSVY5LzdubTgrZkI0L245SVBya1JFNU44aE55ZUhMMGFOb21mZnZyVHAxTW1hMkRqYmtubnpXSGo2REptR3pacHgvNU5QWWpBWXl0eHZ3TEJoQUhUdDFhdk0rYzFyMTVLYmsxUHVmSEJZR0FFaElRU0VoQUJ3SWlPRERTdFg0dTNyaTM5UUVDbUppVHovNXBzQTVPWG0wcVRGUDFXa3l4Y3VaTmZXcmVUbTVPRHU2VWx1ZGpZUFB2MDBYclZybC9sYWFhbXA3Tm0xaTdhZE81Y1l6enAxQ2dCWGQvY3k3eE1SRVJFUkVSRVIyMUx5UnE0ck5hcDU4UDVySTNqcXBjL0l5c2tsODFRMkwvL2ZPTDc2NEZrODNkMXNIWjZJaU5qQXZ0aFlUcVNuazNic1dKbnpPelp0WXRXaVJkU05pT0RBdm4za1ptZXo4STgvNk5PL2Y0WDc5aDAwcU16eDNkSFI1T2JrbER0L3JvRGdZSjU5L1hYOEFnTlo4TWNmMXZadEFLNXVicmk2RmYvLzEvSFVWTGF1VzhjdGd3Yng1OVNwdEdyWGp1MmJOckY2OFdJZWZQcnBNdmVPajR2anIyblQ4UEQwTERHZWxwb0tRSzB5cW5KRVJFUkVSRVJFeFBZcTE2UmQ1Qm9TN0YrSGQxOStDQWVINGkvdnc4bXB2UG5SZUlxTUpodEhKaUlpdHJBM0pnYUFSczJibDVyYnZuRWp2MDJZd0IzRGgxUHJkUFhLSGZmZXk0cUZDMWs2Zi80VmljL1Z6UTIvd01BSzF4UVZGdkxMOTk5VDI4ZUhEdDI2QWNYbjI5d3ljQ0I3WTJKWXRYaHhtZmNkVGtnQW9GN0RobFNyWHAydyt2V3h0N2NuZnU5ZURBWURma0ZCT0RnNUVWYS9QdTRlSHBmMmpZbUlpSWlJaUlqSUJWUHlScTVMa1UzcThlSlR3NnpYMjNidVkvVFkzN0JZTERhTVNrUkViQ0V1TmhZM2QzZEN3c0tzWXhhTGhhWHo1ek4xL0hqNjNINDd6VnExc3M3NSt2dHo2NTEzc21EMmJPYjgvanRtczlrV1lWdFpMQmFtVFp6SXNTTkhHUHJRUTlqWi9mUGpXNnYyN1duWXJCbHpwMDlueDZaTnBlNk4zN3NYSDM5L1BLcFZvM0ZrSkNOZWVBRUhCd2Uycmw4UEZGY2RWYTlSZ3hFdnZFQlkvZnBYN0QySmlJaUlpSWlJU01XVXZKSHJWcSt1cmJudnJwdXMxMzh2MjhEUE14YlpNQ0lSRWJuU0VnOGVKT3ZrU1JvMmEyWTl3eWI3MUNrbWZ2MDFDMmJQcHNjdHQ5Q3RUNTlTOTNXSWlxSlQ5KzZzV3J5WTd6LzdqSXkwdENzZE9nQm1zNWxmZi9pQjZDMWJ1SDNJRUh3REFrcXR1ZXVCQjZqbDdjMnZQLzdJaW9VTHJiK29rSkdXeG9uMGRPbzFhRkJpL2FLLy9pSTdLd3ZmZ0FCbS8vb3JmMDZkV2lKQjllRzRjWFR1MmZQeXZqRVJFUkVSRVJFUnFaQ1NOM0pkdSsvT20ramRyWTMxZXZ3dmMxbXlhcXNOSXhJUmtTdnBURFZLNDhoSUxCWUxtOWFzNGRPMzNpSXVKb1lCdzRiUis3YmJ5cjMzdGlGRDZOUzlPd2x4Y1l4KzZ5MzI3TnAxcGNJR0lETWpnM0dmZk1LT3padnBjY3N0dE8zU3BjeDFidTd1UFB6TU05U29WWXQ1TTJidzdTZWZrSkdXeHQ3VDhZWTNiR2hkdTNIMWFsWXNYRWhvdlhvOC9lcXJSTjEwRTJ1V0xXUFMyTEVVRlJaZWtmY2xJaUlpSWlJaUl1Zm5ZT3NBUkM0bmc4SEF5Q2VHa0pwMmdoMHgrd0g0OE11ZnFWSGRneHVhcXoyTWlNajF6R0t4c0hQclZod2NIR2pRcEFrR2c0SEVnd2R4Y25MaTNzY2ZwMjVFeEhuM3VHM0lFTHg5ZmRtNWJadTFndVdsRVNNcTlmcm5XK2NYR01penI3K095V2lrcUtnSUoyZG5qaDg5YW0yTEZyTjlPd2ZqNCtsKzg4MzB1ZjMyQ3ZlcVZiczJUN3o0SXBQSGpjUGV3WUhxTldxd096b2FnOEZBV1AzNm1Fd21Gdjd4QjhzWExLQzJqdy9ESDNzTU96czdiaDR3QUE5UFQrYjgvanZmZnZvcER6ejVKQWFEQVJjM04weEdJNGZpNDdGMzBJK0xJaUlpSWlJaUlsZWEvbXRjcm51T2pnNjgrL0pEUFBYU1p4eE9PVWFSMGNULzN2dU9EMThiUVl1bTUzOXdKeUlpMTZia1E0Zkl6TWlnWWJObU9EazdBOUIvNkZBS0JnekExYzJ0MHZ0MGlJcWlRMVNVOWZwU3RSU3JWcU1HQUNjek0vbncxVmV0NDZIaDRRQjA2dEdEa0xBd0FrTkRLNzNmNC8vOUwwV0ZoUmlOUnZidjJZTi9jREQ1ZVhtTSsvUlRqaVFsVVRjaWd1RWpSdUR1NldtOXI4dU5OK0xrN015T1RadXdBTytPSEZsaTM0Yk5tbDNjR3hVUkVSRVJFUkdSS2pNWWN4SjBncnY4SzZRY1RlT3AvNDNoUkdZV0FDN09Ubno0Mm1NMGJ4SnU0OGhFUk9SeU9SZ2ZEL3lURUtuSWlvVUxpWXVKNFpIbm5ydmNZWlZnTnB2NVkrcFVMQllMN3U3dXRJK0tvdnJweEU1NXBrMmNTT1BJU0pxMmJGbnVtc01KQ1p4SVQ2ZlpEVGN3OGF1dkNLdGZuNjY5ZTFzcmU4cUt3ODdPanZreloxcGJxTldzWFp1Mm5Udmo3T0p5NFc5UVJFUkVSRVJFUktwTXlSdjVWem1ZZEpUblh2dVN6RlBaQUxpNE9QUHg2NC9UdEZGZEcwY21JaUlpSWlJaUlpSWlJbEtzN0YrOUZMbE9oUWI2OHRrN1QxSGQweDJBL1B3Q1h2eS9iNGpkZThER2tZbUlpSWlJaUlpSWlJaUlGRlB5UnY1MVFvUDlHUDNPVTFRN25jREp5eXZreFhlK1pjKytRemFPVEVSRVJFUkVSRVJFUkVSRXlSdjVsd29MOGVmVHQ1Nmdta2R4QWljbkw1K1JiMzlEWEh5aWpTTVRFUkVSRVJFUkVSRVJrWDg3Slcva1g2dGUzVUErZWV0eFBOeGRBY2pKeldma1c5K3cvMENTalNNVEVSRVJFUkVSRVJFUmtYOHpnekVud1dMcklFUnNLUzQra2VmZi9JcWMzSHdBcW5tNE0vcWRKd2tQRGJCeFpDSWkxNitUV1RsczJCckxrZFIwMEU4aTE3WElwdUcwYUJKaDZ6QkVSRVJFUkVSRXJpbEszb2dBZS9jZjVvVTN2eVluNzNRQ3g5T2Q5Ly8zQ0kwYjFMVnhaQ0lpMXhlajBjeVVHUXVaUEgwQkpwUFoxdUhJRlhEL1hUZHozMTAzMlRvTUVSRVJFUkVSa1d1S2tqY2lwOFhHSGVTL2IzMURibjRCQUU1T2pyejIzSEM2dEl1MGNXUWlJdGVIVTFrNWpIeDdMQW1Ia2hseWV3L2EzOUNVdXFGK3VMdTYyRG8wRVJFUkVSRVJFWkdyaXBJM0ltZUoyWE9RbC81dnJMV0Ztc0ZnNEtrSEJ6S3diMWNiUnlZaWN1MTdaL1JQYk4yeGwwL2Vlb0o2ZFFOdEhZNklpSWlJaUlpSXlGWEx6dFlCaUZ4Tm1qUU01YXYzbjZOTzdSb0FXQ3dXdnZ4eEJtTW56c1pzVVo1VFJPUkNyVm9memJMVlczbDJ4SjFLM0lpSWlJaUlpSWlJbkllU055TG5DQTN5NWVzUG5pL3hjSEhhbjh0NGQvUlBGQllXMlRBeUVaRnIxeDhMVmhNYTZFdFV4eGEyRGtWRVJFUkVSRVJFNUtxbjVJMUlHV3JYcXM3bm81Nm1iY3RHMXJIbGE3WXg4cDJ4bk1yT3NXRmtJaUxYcHRpNEEwU0VxZUpHUkVSRVJFUkVSS1F5bEx3UktZZWJpek9qWG5tVXZqZDJzSTd0akkzblA2OTh6dEZqR1RhTVRFVGsycE9YVjRpZmo1ZXR3eEFSRVJFUkVSRVJ1U1lvZVNOU0FRY0hPMTU0L0M0ZUd0YlBPblk0T1pVblgvNk1mUW1KTm94TVJPVGFZMmVuSHp0RVJFUkVSRVJFUkNwRFQxRkV6c05nTUhEUEhiMzQzN1BEY1hBby9pdVRrWG1LcDEvN2t0VWJvbTBjbllpSWlJaUlpSWlJaUloY2I1UzhFYW1rWGwxYjgvRWJUK0R1NWdKQWZuNEJyMy80STE5UG1FV1IwV1RqNkVSRVJFUkVSRVJFUkVUa2VxSGtqVWdWdEdnYXdWZnZQMGVkMmpXc1k5UC9XczUvL2pkRzUrQ0lpSWlJaUlpSWlJaUl5Q1hoWU9zQVJLNDFvVUcrZlB2eGZ4azFaaEpiZHV3RllPLyt3enp5d2tlODlOVGRkRzdYM01ZUnlwVmtzVmhJT25LYzJMaURKQ2FsY2pqbEdNbEgwc2pKelNNM3Q0QzhnbnlNUnN5VG0zQUFBQ0FBU1VSQlZMT3R3NVNyaklPREhhN09Mcmk1T2VQdTVrcUFYMjJDL2VzUUZPaEQ0L3FoQlBwNVl6QVliQjJtaUlpSWlJaUlpSWpZaU1HWWsyQ3hkUkFpMXlLenhjS1VHWXVZK09zOHpKWi8vaHJkMGE4YkkrNjlIVWNIZXh0R0o1ZFRZV0VSNnpiSHNHNXpERnVqNHpEWU85QzhTV05DZ29NSURnd2dNTUFmVDA4UDNGeGRjWE4xdzBGZkMzSU9vOUZFYmw0dXVYbDVaR1ZsazVTY3d1R2taQTRkVGlRNkpoYUwyVWlyWnZYcDBMb0pIVm8zd2NuSjBkWWhYN1R1QTUvaC9ydHU1cjY3YnJKMUtDSWlJaUlpSWlJaVZ6MGxiMFF1MG82WS9idzcraWZTVDV5eWpqV29GOHliTDl5UG40K1hEU09UU3kwdVBwRTVpOWF5Zk8xMkdrUkVFTldsTXplMGFFNkF2NSt0UTVQclRITEtFYlpzajJiNXF0WEU3ZDlQdHc2UjlPdlZrZnJoUWJZTzdZSXBlU01pSWlJaUlpSWlVbmxLM29oY0FpZE9adlBlNTVQWnZIMlBkY3pkellXWC9uTTNYZHBGMmpBeXVSUjI3azVnOHU4TE9aeVN4b0JiKzlLN1J4UzF2V3JaT2l6NWx6aWVuczdDSmN1WlBXY2VJUUcxdVdkUWI1bzFDck4xV0ZXbTVJMklpSWlJaUlpSVNPVXBlU055aVpndEZuNmR0WVR4VSthVWJLUFd0eHNqN3IwTlIwY2RNWFd0U1Q2U3hwYy96aUE1TlpOaGR3N2lwaHU3WTIrdkZtaGlHeWFUaWI4WEwyUEt0T2tFK05UZ1B3L2RRWUJmYlZ1SFZXbEszb2lJaUlpSWlJaUlWSjZTTnlLWDJNN1llTjRkUFluakdabldzWHAxQTNucHFhSFVxeHRvdzhpa3NvcUtqRXlac1lqWmY2L2huaUdER2R6L051enM3R3dkbGdnQVpyT1ozMmYveWM5VGY2Zi9UWjBZZGtldmF5STVyT1NOaUlpSWlJaUlpRWpsNldta3lDWFdySEU0MzQzK0wyMWJOcktPN1QrUXhHTXZmc3FFWCtkUlpEVFpNRG81bitRamFUeng4bWNjU0RySmhMRmZjdGZBL2tyY3lGWEZ6czZPdXdiMlo4TFlMMGxJeXVUSlY4YVFmRFRkMW1HSmlJaUlpSWlJaU1nbFpQL0dxOCs4WmVzZ1JLNDNMczVPOU94NkE4N09qdXlJMlkvRllzRmlzYkFqTnA1Vkc2SnBWQytFMnJXcTJ6cE1PY2VLdGR0NTQ2TWZ1V3Z3SUo1ODVFSGMzRnh0SFpKSXVkemNYT25aclF0bU03dy8rbnY4Zkx3SUNmSzFkVmpsK3VtM3YyblJOSUlXVGV2Wk9oUVJFUkVSRVJFUmthdWVramNpbDRuQllLQlpvekE2dFcxR2JOd2hNakpQQVpCNU1wdDVTOVpUV0ZoRWt3WjFjWERRR1NwWGcybC9MbVB5OUNWODlPNWJkR3JmMXRiaGlGUmFvd2IxYWQycUpSOTgvZ05tczRrbURlcmFPcVF5S1hraklpSWlJaUlpSWxKNTZnVWtjcG1GaHdZdzlzTVhlR2hZUHh4UEoyck1aak8vekZ6TUE4Kzh6OXBOdTdCWWRQU1VyWmd0RnI3OTZRL21MOTNDTjZNL0lpSTh6TlloaVZSWlJIZ1kzNHoraUhsTHQvRHRUMzlnMXZjVUVSRVJFUkVSRVpGcm1wSTNJbGVBZzRNZDk5elJpKzlHdjBpaitpSFc4YVBITW5qMS9lLzUzM3ZmNmN3S0cvbHUwcC9zMkozSTE1OStpSGR0TDF1SEkzTEJ2R3Q3OGMybkg3SmpkeUxmVC9yTDF1R0lpSWlJaUlpSWlNaEZVUEpHNUFvS0RmVGxxL2VlNWNrSEJ1RG00bXdkWDc4bGxnZWVlWStKVStkVFVGaGt3d2ovWGFiOXVZd04yL2J4NmFpMzhmVDBzSFU0SWhmTjA5T0RUMGU5emJwdGNVejdjNW10d3hFUkVSRVJFUkVSa1F1azVJM0lGV1puWjhlZ1c2T1k5UFZyM05pMXRYVzhxTWpJVDlQKzVyNy9qR0xCOG8yWXpXWWJSbm45VzdsdUJ6UG5yZUhUOTk1UjRrYXVLNTZlSG94Kzd4MW16RjNOeW5VN2JCMk9pSWlJaUlpSWlJaGNBQ1Z2Ukd6RXEyWTFYbjEyT0dQZS9RK2h3WDdXOGRUakovamdpeWs4OHNMSGJOeTJXK2ZoWEFiSlI5TDRiTncwM252elZiVktrK3VTZDIwdjNuL3JOY2FNKzEwdEdVVkVSRVJFUkVSRXJrRkszb2pZV0dTVGVuei95WXM4K2NBQTNGMWRyT01KaDFKNDZkMXZlZUd0cjRtTFQ3UmhoTmVYb2lJamIzODZrUWZ1dlllSThEQmJoeU55MlVTRWgzSC84THQ1KzVNSkZCVVpiUjJPaUlpSWlJaUlpSWhVZ1pJM0lsY0JCNGZpVm1xL2ZQc0dnMitMd3RIQjNqcTNiZWMrUnZ6M0U5NzhlRHo3RHlUWk1NcnJ3NVFaaS9EekRXUkF2MXRzSFlySVpUZmcxcjc0K2did3k4ekZ0ZzVGUkVSRVJFUkVSRVNxUU1rYmthdElOVTkzbnJoL0FKTytlbzFlWFZ0ak1CaXNjeXZYN2VDUkZ6N20xZmUvWis5K1ZlSmNpT1FqYWN6K2V3M1BQam5DMXFHSVhESFBQVG1DV2ZOWHEzMmFpSWlJaUlpSWlNZzFSTWtia2F1UWI1MWEvTy9aNFh6M3lVamF0R2hVWW03dHBsMDg5dUludlB4LzQ0amRlOEJHRVY2YnZ2eHhCdmNNR1V4dHIxcTJEa1hraXFudDVjVTlkdzNteXgrbTJ6b1VFUkVSRVJFUkVSR3BKQ1Z2Uks1aTllb0c4dEViai9IbHFHZExKWEUyYkkzbHlWZkc4TXpyWDdCNlF6Um1zOWxHVVY0YmRzYkdrNXlheWVEK3Q5azZGSkVyYnZDQTIwaE96V1RuN2dSYmh5SWlJaUlpSWlJaUlwV2c1STNJTmFCcG83cDg5TVpqalAzd2VUcTBibEppTGpvbW50Yy8vSkY3bnZ3L3B2KzFuSnk4ZkJ0RmVYV2JQSDBSdys0Y2hKMmR2dTNKdjQrZG5SM0Q3cnlEbjZjdnRIVW9JaUlpSWlJaUlpSlNDWHFLS1hJTmFSZ1J3bnYvZTVUdlAvMHZYZG8zTHpGM0pEV2RyeWZNNHM2SDN1Q3I4VE5KU2psdW95aXZQbnYzSjNJNEpZMmJidXh1NjFCRWJLYlBqVDA0bUhTY3VIaWRtU1VpSWlJaUlpSWljcld6ZitQVlo5NnlkUkFpVWpXMWFsYWplNmRXM05pbE5RWURIRXc2Z3RGb0FxRElhR0ozM0NGbXpWdko5bDM3TWRnWkNQVHp4c0hCM3NaUjI4NmthWC9UdGswSElwczJPZjlpa2V1VW5aMGRSVVlqVzdaSGw2cmd1eEorK3UxdldqU05vRVhUZWxmOHRVVkVSRVJFUkVSRXJqV3F2Qkc1aGdYNmUvT2ZoKzdnOSsvZjVja0hCdUR2Vzd2RS9JNlkvWHp3eFJUdWVPQTFSbi83Rzd2akRtR3hXR3dVclcwVUZoYXhmTzEyZXZlSXNuVW9JamJYdTJjVUs5WnRwN0N3eU5haGlJaUlpSWlJaUloSUJSeHNIWUNJWER4M054Y0czUnJGd0w1ZFdiOGxscG56VnJJMU9zNmFxTW5OTCtDdmhXdjVhK0ZhUWdOOTZkRzFGZDA2dGlUWXY0Nk5JNy84MW0yT29VRkVCTFc5YXRrNkZCR2I4L2J5SWlLOEh1dTN4TksxUTZTdHd4RVJFUkVSRVJFUmtYSW9lU055SGJHenM2TmptNlowYk5PVW84Y3pXTEJzSTM4djNjRFJZeG5XTlFlVGpqTCtsM21NLzJVZVlTSCtSSFZxU1ZUSEZnUmRwNG1jZFp0amlPclMyZFpoeUJXU2szVVNKMmNYSEoyY0w4ditXU2N6Y1Blb2pwMzl0ZHVHc0h2WFRxemR2Rm5KbTh2RWJEYXpjZlZxQW9LRENRb050WFU0NTdWKzVVcHlzclBwZWNzdEY3MVhTbUlpbVJrWk5JNjh2cisyVHFTbmszWHlKTUZoWWVkZGw1T2RUV0JJeUJXS1RFUkVSRVJFUks0blN0NklYS2Q4dld0eDM1MDNNWHh3SDNiczJzKzhKZXRadVg1SGlYWkpDWWRTU0RpVXd2aGY1aEllR2tDWDlzMXAzNm94RWVGQjJCa01Ob3orMHJCWUxHeU5qdVArZXgreWRTaHlDVmdzRnI3K3YrZnhDd3lsMzlCSGNYWnhMYlZtN204L3NuMzljaDU2NFYzQ0cxM2FCOGdibHMxajlzOWo2WHJUUUc0ZS9NQWwzZnRLYWhYWm5KK20vSUxGWXNGd0hmdzl2OXJrWkdVeGQvcDBhdGVwdzlPdnZscnB6L2h3UWdKN1kySXFYTk9nU1JOTUpoTkhrcElxWE5leGUvY3l4L2ZzM0Vsb3ZYcTR1UDd6ZDJmMTRzVWNUMDI5Sk1tYnBmUG1zUzgybHVmZmZwdnFOV3BVNmQ2WTdkdEpTVXlzOG12VzlQS2lkY2VPVmI3dllxeFl1SkIxeTVmejRiaHhGYTViOU5kZmJGbTM3cnpyUkVSRVJFUkVSTXFpNUkzSWRjN09ZS0Jsc3doYU5vdmdtWnhCck5tNGsrVnJ0N0Y1eHg2TVJyTjFYZnpCWk9JUEpqTng2bnhxVlBPZ1RZdUd0THVoTVcxYU5LU2FwN3NOMzhHRlN6cHlIRHNIUndMOC9Xd2R5blh2d3hjZnZLVDd2ZlRSK0ZKamUzZHU1bUJjREJhenVjekVUWDV1RHR2WEw4ZkoyWVdRZW8wdWFUd0F3ZlVhWVRHYldmclhWQnEzYkYvbDEvajYzZWZKenNxOEpMR1U5ZmxVVm1DQVB3WTdCNUtQcEJIbzczMUo0cmxhSlI4K3pQZ3Z2eXgzL3A1SEgrWGJUejZwMUY3ZVBqNk1mT2VkODY3enJGNmRycjE2c1hMUklwSVBINjUwMWNYaEF3ZFlQR2NPUHY3K0FLU21wT0JSclJydUhoN1dhMWMzTjlLT0hXUGQ4dVVWN2xWVzh1YmcvdjFNK09vclduZnN5T0Q3N3F0VVRPZWEvZXV2N04rOXU4eTVrZSs4UTk5Qmcvamt6VGVaTTIwYXd4NTlsSTJyVnpOajh1Unk5M3Zyczg5d2RYTURpcE0zVzlhdHEzSk1qU01qeTB6ZVpHWms4TU9ZTVZYZTcxd2pSbzdFczFxMVNxM2R0R1lOYTVjdDQ4Nzc3OGN2TVBDaVgxdEVSRVJFUkVUKzNaUzhFZmtYOFhCM3BVLzN0dlRwM3Bhc25GeldidHpGc2pYYjJCSmRNcEdUZVNxYlJTczNzMmpsWmd3R0F3MGpnbW5kdkFITkdvZlJ1RUZkM0YxZGJQZ3VLaTgyN2lETkdsK2FoL2g3ZDI1bXkrckZITnEvbTFPWnhXM29hbm43MHJobGU2SnVHWVM3Wi9VcTdUZHllTzlTWXdhREFSYzNkN3pxK0JFYTBZVEl0bDJwMjZCcHBmZDU2SVYzYWRTaVhZWHJ0NjlmenM5ZnZ3ZkFKNU1YVmhqUCtaeDkvL0VqRlZjQ1hBcXIvcDRGUUs4Qjk1UTV2M3JSSHhRVzVGUER5NXMvZmg1YjdqNU9McTdjT3ZUUktyKytYMUJkZXQ0MmxBVXpKN0Y5dzRvcUoyL1NVcFBKT25taXlxOTdPVFJ2MHBpWXVBUFhmZkxHM2RPVDFoMDZBTVdKbkgyN2Q5TzZZMGM4UEQwQnFGYTlPbEY5K25Cdy8zNE94c2ZUcVVjUEhCMGRyZmZ2MjcyYjVNT0hpZXJUQjQrekh1QlBIVCtlYlJzMm5QZjF2M3p2dmZPdU9iY3E0L2szM3dUZ3BSRWo2Tkt6SjFFMzNXUzlCdWcvZENqOWh3NHR0VS9taVJPTWVlY2RhdGNwdXdYbXVoVXJBTGpoOU9keElieDlmQ2dzS01Ca05MSjkweWFDNjliRjI5ZlhPbC9UeTR1T1VWSEU3dGhCZm40K2dTRWg5TDc5ZGdEaWR1M2lZSHk4OVJyQTBjbkordWM3NzcrZk8rKy92OUt4RkJZVThQclRUK05admV6dnZTYWprZU9wcVZWOGh4ZG4zKzdkSEUxT3BrWXRuYkVtSWlJaUlpSWlGMC9KRzVGL0tVOTN0NUtKbkUyNzJMQjFONXUzN1NFcko5ZTZ6bUt4c0R2dUVMdmpEZ0hGbFR4aG9RRkVOZzZuV2FNd21qY09wMllOVDF1OWpRb2xKcVVTRWh4MFVYdVlqRWErKytnVjRuZnZBTURSeVJtUGFqWEl6VDVGYXZJaFVwTVBzV1gxSWg1LzlSTzhmYXYrbTlhZTFXdmk1RnhjUldJeUZaR2JuVVhTZ1gwa0hkakg2b1d6Q1kxb3pCMFBQSTFmVU1Wbkt3Qk1uL0E1Ly8zZ0IxeGMzYW9jaDFjZC8xSmo2Y2RTU3NWWUVXKy93SXVxQ0lIaUNwNnlFa0hIVWhLSjI3V0ZrSHFOYU5pOERVQ0p0bDhGK1htcy9IdUdkZTJ4bFBMYkw3bDVWQ3N6ZVZPWjZpR3p5WVM5dlFON2RteGt6NDZORmE2OTU0bi9FUkJhcjhTWWc0TWpIMHlZVytiNlVjOE41MFJhYW9ta1dIbHJMbFp3VUNCSnljY3VlcCtyWFkyYU5ibDU0RUFBWmt5ZWpLT1RFd09IRGNQZTRaOGZmMjRlT0pCRmYvM0Z3Zmg0ZXZidGE2MTBBU2o0OVZlU0R4KzI3bkd1SGhmUmFpeDIrM2FPcHFSYzBMMG1rNGw5dTNmVHNHbHhjdGRpc2ZEYitQSFkyZHR6ejJPUGxWcWZmdXdZMFpzMzQrUG5SMWo5K2hjY2M2Y2VQUURJeTgxbCs2Wk50R3pYam83ZHU1Tis3QmpweDRxL25scTBiY3NOSFRxUWMrb1V6czdPZE9qV0RUZDNkL0p6YzRzLzQvTjhaak1tVDhiT3pvNEJ3NFpWdUM3cjVFbUFjcXRpdk9yVXVhaDJaWisrOVJiSGpoekJ2b0x6cmI1ODd6MzZEUjVNM1lnSVRFWWpjVEV4MUd2VXlGcE5KQ0lpSWlJaUluSXhsTHdSa2VKRVRsUmIra1MxeFdReXMyZmZZVFpzaldYRHRsamk0a3MrQkRkYkxPdy9rTVQrQTBuTW1GdjhtOXkrZFdvUkVSWklSRmdROWNNQ2lRZ0xwRmFOeXJXWnVad09weHpqeGg2dExtcVB3c0o4NG5mdm9GN2pGdlM4YlNqaERadGpaMitQeFdKaGIvUm1wbzc3aUZPWkdmenl6UWM4ODg1WFZkNy85bnNlcDBYN3FCSmo2Y2RTMkwxOUk2c1h6dWJndmxnK2YvTnBoanc2c3RTNnM5bloyM015STQyL2Z2Mk93UTgrVytVNFh2bDBZcW14TTlVNFpjVjRwUzJjTlFtTHhjTE5nNHNUTFBtNU9ZeCs5VEZhZGVySlRZUHVaOUhzbjhuTnpzTEIwWW1SNzQyanRtOUFxVDFtVHZ5U3RVditvbkhMc3F1VHFsSTlWSm0xaFlYNWxkN3ZTZ3NPREdEcDhvclBWN25lSE5pM2ovRDY5VXNrYmk1V243T3FTRkpUVW9pTGphWExqVGVXV0xOcThXTENHelRBUDZoa0l2bEVlbnFaeVp2alI0OWEvNXlkbFZYaStvd1ZDeGF3OE04LzZYLzMzYlR2MnBWbDgrZHpjUDkrSG43bUdXclVyRmxxL2FJNWN6Q2J6YVFlT1dLdDREbFhlZU5RWEZIemNnVlZSQis5L25xNWMxMTc5YUx2b0VIbHpwOXI1OWF0cFQ2cnNtU2RPZ1ZRYnVYTjJiS3pzckMzdDY5U1VzVmtNZ0hnY05iWHk3TDU4NjFKSXdBTE1PUG5uM251alRlSWk0MGxMemVYdUppWVVwOWxXWi90ZzA4L1RZTW1UU29kajRpSWlJaUlpUHo3S0hraklpWFkyOXZScEdFb1RScUc4dURkdDNBaU00c3QwWHVKamsxZzUrNTREaWFXZnBCNDlGZ0dSNDlsc0dwOXRIWE1xMlkxSXNJQ0NRL3hKekNnRGtGK1BnUUdlRlBOdysyS0haS2VmQ1NOd0lEU0ZTVlZZV2RuVC8vaFQ5QzVkLzhTNHdhRGdZYVJiUmo0d05OTSt1SmRFZy9FY1RUNUVMNEJsVHZmb2lKZWRmenAzTHMvN1h2MFpjNnYzN042NFd4K0dmc0JMbTd1MXFxVGM3VnNIOFdXTlV2WXNHd2VMZHRIVWE5eGk0dU80MElVRnVTVGRHQWZZUTJiV2NmTUpoTy9mUHNCcmJ2MExqUCtvMGtIaWR1MWxkYWRlNVc1NThGOXNXeGZ2NEttTjNTa1h1TklBRmIrUFpPTXRGUUtDdkpKTzVyTXFnV3o4S2hXZzV5c2sweWZNSWJIWHZtNHhCN1JtMWF4ZHNsZjFLenRRLy9oVDVZYmYwV1ZNZGVUd0FCL2tvK2syVHFNSytaNGFpckhVMU90TGNndXRZUzRPQ2FOSFl1OXZUM05XN2VtZW8wYVFIRjF5TXBGaTVnM1l3WWR1M2VuOTIyMzRleFNjZHZKVDA2M1RZUGl4TStxeFl0THJlbldwdy9weDQ4eis1ZGZTRDkyak5WTGxuQlQvLzZFTjJ4WWF1MkJmZnZZdm5Falh0N2UxQzhqV2JCOTQwYnljblBwRUJWVmJreG5WeU9WNWY0blMvK2Rtanh1SEkyYk42ZE5wMDRWM25zMm85RklYbTV1aVJaMTViRW1ieXF4ZHVxUFAzSW9JWUViT25TZ1M4K2VlSlhUV3U1c0ZuTnhLOUd6SzI4Uzl1M0R3Y0dCNnFjVFpMZmZkUmZmZlBRUjY1WXZaOS91M2JpNnVYRmp2MzdXOWRzMmJpVHA0RUZ1dmZQT1V2dlhPYXZkbklpSWlJaUlpRWhabEx3UmtRclZyT0hKalYxYmMyUFgxZ0NjeXNwaDE1NEQ3SXhOSUhwM1BIdmpEMk15bVV2ZGwzN2lGT2xiWWxtL0piYkV1SWU3SzRIK2RRajA4eWJBcnpZKzNyWHdybFdkMnJXcTQrVlZIUTgzMTB1VzNNbkp6Y1BUcytLSGp1Zmo3T0phS25GenRnYk5XbHYvbkhZMCtaSWtiODV3Y0hDay8vQW5NQm1MV0xkMExyOTk5eW12ZkRvUkorZlNEMzhidCtwQWJuWVd1M2RzNVBjZlAyUGsrOS9oNk9SOHlXS3ByTjkvL0l4ZFc5WXk4djN2OEtyakI4Q2U2RTFzWDc4Qy8rQndnc01ha0orZlI2M2FQdFo3MWl6NmszVkw1MUMzZnVrSHl4YUxoVDkrSG91OWd3UDlUcmM2eTgwK3hjcS9aK0JSclFhOSs5L0QrTS9ld0dRME11VFIveEt6ZFIzcmxzNWgrYnpmaWJwbE1BQ0pDWHVaOXNOb0RBWURRMGI4OTRMYXlwMGRUMDcyS1R5cWVNYlIxYWFhcHljNU9YbTJEdU9LMmJGcEV3Nk9qalJxMWd4alVSRlFYSzFtWjJkM1FmdmRjYzg5M0Q1a0NCYUxoZFZMbGpCdnhnejhnNElZL3ZqajFzUU5GRmVGUFAvbW04eWRQcDNWUzVZUXZXVUx0OTExRjgxYXRiTHVjYTR6cmI1ZUdqR0Ntd2NNS0hYbURSUW5GQWJmZHgvVmE5Wmt5ZHk1K0FVRzBxMVBuMUo3RlJVVk1YM3laQUNHUFBRUXdYWHJsbHF6Zi9kdThuSnp5enhIcDdJYU5XOU9SbG9hTldyVndzN09EcVBSaU1sb0pMUmVQZXI0K1ZWNm4vTzFRcnZRdGQzNjlHSDUzMyt6YnZseTFxOVlRZE9XTFltNjZTWUNROHIvZm0weW1UQVlEQ1VxdFk0a0p0S21jMmZ5Y290Ymk0YUVoOU9wZTNkY1hGM1p1MnNYblh2MnBIUFBudGIxS1ltSkpCMDhXR0pNUkVSRVJFUkVwTEtVdkJHUktxbm02VTdITmszcDJLYjRySVhDd2lJT0hENUtYRUlpK3c4a0U1ZVFTTUtoRkFvTGk4cThQenNuanozN0RyRm4zNkV5NTUyZEhLbGRxeHExYXRYQXEyWTFQTjNkOEhSM3hjM2RGUTgzVnp6Y1hmRndkOEhEelEwM04yZnNIZXh4dExmSHdjRWVCd2NISEJ6c2NMQnp3TUhSbnR6Y0F0eGN6MzlXeThVNCsrR3Z3MWtIblY5S2ZZYzh3cloxeThnNm1jR21sUXZvMU92MlVtc3NaZ3VESG55V2oxOSttUFJqUjVnM2JUeTMzL1A0WlltbklqZjJIMGIweGxYTW12UVZENDhjQmNEbTFZdXdzN2VuVmNjZWZQcnFZM2pWOGVPSlZ6OEZvS2l3Z0czcmxoSVUxb0Nnc0FhbDlvdlp1bzdFaEwzVThROWkyN3BsbU0wbUR1L2ZRMzVlTG5mZDh6amJOeXpud041ZHRPellnNGFSYlFpdDM0UzRYVnVaTy9VSDNEMnI0KzBUd0ErZnZFcEJmaDUzUHZJQzRRMmJWL3E5R0lzS2NYRDg1MEQxak9OSCtlS3RwL0VORE9XeFZ6NHF0WDcxd3RtY1NEL0dEWjF1eEQrNDdET0tUQ1pqdVdmcm5EeFJYQWxUMGRrN1o5WmNMRGRYVjNMekN1Zys4SmxMc2w5bC9iMXNJL2ZkZFhtcVg4cGpOcHZadEdZTnhxSWkzaGs1MGpwKys1QWhkT3plSFNoT3lsV0ZvNU1UT1RrNVRQbnVPL2J0M2sybjd0M3BPMmdRS1VsSkhJaUxJN0pORyt2M0JsYzNOd2JkZXkrUmJkb3dZL0prZmg0M2ptYXRXdEgvN3J2eDhLejZlV0ZybHkyei90bkQwNU9BNEdDT3BxU3dmTUVDbkp5S3YxNzlBZ09wR3hIQjlKOStJaTAxbFc2OWU1ZVp1S2txazhsRWJrNE9CWG5GaWIrQy9IeHJCY3lrc1dQcEVCVkZ1eTVkeUV4UEI4REwyN3RLKzU4Nms1Q3BSQ3UwcXJSTmkyalVpSWhHalRpVWtNRGlPWFBZdVhVck83ZHVwWDdqeHR6WXJ4OGg0ZUdsN2pFWmpkaWRWWFZ6OHNRSnNrNmR3ajhvaVBpOWU2M2p0dzBad204VEpnRFFvVnUzODhZaUlpSWlJaUlpVWxsSzNvaklSWEZ5Y3FSQnZTQWExUHZuakFLVHlVeGljaXB4QjVJNG5IaVV4Q1BIU1VvNVR2S1I0eFNVazlRNW82Q3dpT1NqNlNRZlRiL28yT3pzRExoZFJKVkZaUnphdndjb2JxTVdHQnB4V1Y3RHhkV054aTNiczNYdFVtSzJyaXN6ZVFNV3F0ZXF6YTEzaitEM0h6OWo5Y0xadEdqZmpaQjZqUzlMVE9YeDhRK21jKy9iV1RGL0JydTJyQ1VvckQ2N3RxeWxVV1E3YW5qVm9WM1V6U3ljT1ptdGE1ZlNxbU1QTnExY1NINWVMcDF1dkszTS9XclVLbjc0ZXl3bGtZVXpKMkh2NElpeHFKRGc4QWEwN3RLYjdGT1o3Tnk4aG9IM1BRVVVmMWFQdnZRZVg3M3pITC8vTU5xNi9vNEhucUZObDk2VmZoK3pmdnFLemFzWDhmSW5FL0dzWHRNYVMwRitIZ2ZqWWlncUxDaFYyYlI1OVNLU0R1ekRMN0J1dWNrYmk4Vnkzdk55cW5MMnpvVnlkWE1sTno4UDN6cGVsLzIxempoNkxCMFA5NHBiaGwwTzBaczNrNW1SUWN0MjdhalhzQ0VXaTRYcGt5WUJzT0NQUDREaXRtZFFmS2FKbzlNL0NidkVBd2RLckdzU0dVbGdhQ2dyRnkxaTBWOS80ZXppd2dQLytROE5teFluczlldldNR1dkZXRvMGJadHFUZ2lHalhpMlRmZVlOYVVLV3pmdUpINHZYdnBmL2ZkUkxadVhXTGQyUlUyODJmTll2NnNXU1htLzVnNnRjejNPWC9tVE91Zk8vWG9nVWUxYWtSdjJVSjRnd2JjTkdCQUpUNnA4MHM4Y0lDeEgvL1RrdkR2MmJQNWUvWnNBQWJlY3c4TC8veVRGbTNha0hya0NBRFZhdFJnOVpJbEFDUWZQZ3hndlhad2NLRDlPY21PeTFWNWMwWklXQmdQUGYwMEIrUGpXVEI3Tm5HeHNkVHc4aW83ZVdNeWxUanY1bEJDQWdDQklTRWxramNtazRua3c0ZHBmc01ObFdySEppSWlJaUlpSWxKWlN0Nkl5Q1ZuYjI5SGFMQWZvY0VsMitXWUxSYlNNMDZTbEhLY3BDUEhTRDZTUmxwR0pta1pwNHIvbVg3eXZNbWRxODJLK2RNQmFOeXlBeDdWYXB4bjlZVUxxbHVmcld1WGNpVHhRSVhyMmtYZHpJNE5LNGpidFpWcDM0L211VkZqY1hDNFBCVkI1ZWsxWURoYlZpL216NS9IMHF4dEY4d21FMTM2RkxlZTY5NzNUamF1K0pzNVU3K25jWXQyckpnL0E4L3F0V2pSdnV6ZldBK3NHOEYvUC9nZTkybzFjSFAzWk9LWXQ5aTlmUU1EN24wS2c4R0FaL1dhUFByaSsrZmNaYUNPWHhEeEowOWdMaXlnVm0wZlF1bzFxdEo3TUJxTEtNalBZK2ZtMVhUc2VTdFEzR1lyS0t3K0NYdDJjbkJmREJGTldsblg1K1ZrazN4d3YvVXNwUEpVZEtiT3FPZUdjeUl0bFU4bUx5ejMvak5yTHBWZnYzM2prdTExUHQwSFBvT0grK1ZOcHA3TFpES3hlTTRjQUlMcjFxVjF4NDZZeldacjhtYnB2SGtsMXBkMXZzelo2NnJYckVsZ2FDakpodzdSb2swYmJybmpEbHpkL25sUCtYbDVPRHM3bDl2NjBjWEZoYUVQUFVTalpzMlk5Y3N2MWhadUFNNHVMbFN2VVlPK2d3WUI4TXNQUDlDaVRSc2FSeGFmOHpSMytuU2NYVnlzYmRYT2VHbkVDSHJjY2d0OWJyK2RsTVJFUHYrLy95T3NmbjI4Zlh5NDgvNzdhZEMwNlFXM2h6dVh0Njh2ZHovOE1JV0ZoVXlmTkluV0hUdFN2M0Z4Z3JocHExWXNteitmNVFzV1lESWFxVjZ6SmdhRGdiK21UU3V4eDVsckYxZlhjcE0zMHlaT1pOckVpWldLNmRXbm5yTCsyYk5hTlY3NytPTUtWaGNMRFE5bnhBc3ZzRGNtaHFEUVVPdTR5V1FpTXlNREwyOXZqRWFqdFpJSndOM2RuY2cyYmFqcFZUTGhhVzl2ejFNdnYweE9kbmFsNGhVUkVSRVJFUkdwTENWdlJPU0tzVE1ZOFBhcWdiZFhEVm8ySzEybFlyRll5TW5OSnkzakpHbnBtV1NjekNJbko1L3MzRHh5Y3ZMSXljMG5PeWVYN054OHNuUHl5TXNyd0dneVlqS2FNWnBNRkJVWk1acE1tRXhtaW94RzdPM3R5YzNMcGRvRnRDYXFqQTNMNTdONyt3WWNuWnpwTi9UaHkvSWFaN2lmVGd6bFpKODY3OXJCRHozSEo2ODhTbXJLWVJiT25Nd3RkNWJmaHV0eWNIRjFvL2ZBZTVuNTA1ZXNtRGVkZ0pCNjFHdmNBZ0JISjJkdXVmTWhmaG43QWVNK2VJbjBZeW4wSGZKd2lmWms1L0k1Zlk1UTdMYjF4RzViVDlRdGc4dHNzWmFmbThQaVAzOWg5WUxaR0kxRitBZUg0ZWJoeWY3WUhZeCs5VEdhM05DUnpyMzZFOTZvZWZubktwMGVieFRabGczTDU3TnI4eHByOGdZZ05LSUpDWHQya3JCblo0bmt6YjdZYlZnc0ZvTENHcFNieER0ekFQclZJQzgzRHplWHk5dFM4R3F3WnVsUzBvNGRLM2YrVENKazFwUXByRis1a2crKy9iYkUxOGJzWDM5bDNmTGxwUkltM1crNWhUM1IwV3hZdWJMRStKSGtaQUNXLy8xM21hOTM1dnlhRm0zYlVyOUpFOXpjM2ExemJUcDFvazJuVHRiclgzNzRBYi9BUUNMYkZDY0R6L3l6SWh0V3JzVFZ6WTJHelpvQjBMSmRPNkJrTlU5NUtscno0Tk5QMDZCSkU5dzlQSWhzMDRhODNGeW1UNXBFUUhCd2liaWlicnFKT2RPbTRWR3RHdlViTjhZL0tNajYyYzJkUHAyVml4YVYraXpQNXVQdno0MzkrcDAzMXJJc25UZXZSTlZVWlRSbzBnU0x4VUpDWEJ3N05tMGllc3NXSXR1MG9mL1FvWmlNUmh6Tyt2Y1QzckFoNFEwYmxybVBrN016bTlldUxUVisvT2hSb0dTcnV6UHJXM2ZzV0tWWVJVUkVSRVJFNU45SHlSc1J1V29ZREliVFo5cTRFaHJrZTlIN0RSbnhGcmw1ZVpjbGViTXZaaXN6Zi9vU2dEdnVmeHB2MzhCTC9ocG5KTjl6SndBQUlBQkpSRUZVTTVtTUFOamJuLy9iZHMzYVB2Uzk2MkZtL3ZRbHkrZjlUbVM3cmdTRTFMdXM4WjJyZmZkYldMVndGc2VQSkpWcTg5YXlRM2RXTDV6RjRmaTl1THA1bEVpT2xDY3ZONXNaRTc3QTJ6ZVFQbmZjVzJMdStKRWsxaTJkdzZaVkM4bkx5Y2JGeloxK1F4K2g0NDIzWVRBWVdMOXNIbjlQbjhpdXpXdll0WGtOdGJ4OWFkNjJDemQwdWhHL29PSnpRUDc1Zkl2UHVJaG8yZ3A3QndmaTkwU1RuNWVMeStuMmU2RVJ4VlVHQitKMmxZaGgzNjZ0QURScVVicGQxaGttczZuRTRlZTJsSnVYaDV1cjgva1hYdU84dkwxcDJhNGRXOWV2cjNCZGJrNE9UaFZVekp6citOR2pwZHFabmEyOHVUUEpHNkJFNHVaU0tDb3FJbnJMRm03bzBLRkV1eStBRGxGUjVkNjNmZU5HOG5KeksxeFRzMWF0U3NYUXVtTkhsc3lkeTRuMGRKcWYwdzZ1TXNMcTF5ZXNmdjBxM3dmRnlSc241OHA5VFZzc0ZnN3UzOC9PTFZ1STNyclZXdkVURUJKQ1JLTkdtTTFtekdZempsVTR4Nnk4ZG5abHpWV3ZVVVBKR3hFUkVSRVJFVG12cStNcGtvaklaZUR1NWtwV1ZqYStsL2djZ2dON2R6SGhzN2N3R1kzMEhqQ2MxbDE2WGRMOXk1S1pmaHlBNnJWcVYycDloNTc5MkxGaEJmRjdvdm50KzA5NTl1MnZTaHkrZmJrVkZPU1JrMVZjSmJRL2RodHR1L1d4emhrTUJpTGJkdU53L0Y3OFE4Snhya1FGeUl3Sm4zTXFNNTBuWHZ1MHhGa3pQMzMrRGpzM3J3YUtxM282OU9oSDc0SERyZWZVQUhUbzBaZVc3YU5ZK2ZkTVZpLzZnNHpqUjFrKzkzZUN3eHBha3pkbjJsZWRxUUJ5ZG5FbHJFRno5c1ZzWmUvT3pVUzI3UXBBWU4zaUI4dUpDWEZZTEJicncvN2RPellDMExSVitROWtqVVZGdUxwN25QZTlYZ21uc3JKd2Q3LytLMithdEdoQmc2Wk56NXU4T1o2YVdxb2RWa1dhdFdwVnFvS2txS2lJTjU5NWhwYnQyakg0dnZ0S3pIM3l4aHNjVDYyNDNWMVpsUy9ubm5rVEdoN080eSsrV09iOWpvNk92UEwrKzVoTXBsSnovWWNPTGZkMTkrL2VUVjV1Ym9WcktzdkJ3UUcvZ0FCT1pXYmk3bkhsdnRaTlJpTm1zN25DNUkzSlpDSis3MTVpdG0xajEvYnRaSjhxL3Y3a0Z4aElwKzdkaVd6VGhscTFpNysvNXVmbkExU3BrcWVzaXFKcEV5ZXlaZDI2Q3F1TlJFUkVSRVJFUk1xajVJMklYTGNDL0dxVGxKeENSSGpaaDhkZmlQZzkwWXovOUhVS0MvS0o2anVZM2dPSFg3SzlLM0ttMGlPNGpIWmhaVEVZRE56NXlQTjg4c29JVWc3RnMzVE9iOXg0KzkyWE04UVNsdno1SzduWnAvRHdyTTYyZGN2bzNMcy93ZUhGTFljSzh2T3Nad1hGNzk3Qi90Z2QxR3NjV2U1ZUMyZE5adnY2RlRSdjB3V0E3ZXVYY3lJdGxkenNMSnEzNmN6QmZiRjA2blViSFhyMHhkMnplcGw3dUxpNTAzdmdjTHIzdTVQdEcxYXdOM29UemRwMHRzN241UlNmVjNGMmNxVmhaQnYyeFd4bHo0NU4xdVJOdFJxMWNQT29SbTcyS1ZKVER1TWJFTUxScElOa3BoK25obGNkL0VOS0gzd09ZRGFaS0Nvc3dHd3k4ZUdMWmJleE8za2lEYURjK2JQWFhLeWs1QlFDL0NxWENMelduVnVGY3E3OHZEeFNVMUpvZHNNTkYvVTZjVEV4bUV3bVF1dFZ2c3JOYkRaYno2TVpNR3hZaWJsWlU2YlFwRVVMNmpkcFloMnJWcjNzcis4ektsdDVjcm5FNzkzTDNwZ1k3QjBjbURkakJvODg5OXg1NzBrNmRJamQwZEVYL0pxOWJyMlZ3c0pDQUp6UGVmLzUrZm5FN2RwRnpJNGQ3Tm01ay95OFBBQjgvUHpvMEswYmtXM2E0TzNqVTJwUDQrbjluS3JZaGsxRVJFUkVSRVRrVWxMeVJrU3VXOEgrZFRpY2xIeko5dHNYczQzeG85K2dxTENBSHJjT3VXSm55YVFmTzhMK21HMEF0R2dmVmVuN3ZPcjRjOHZnQi9oanlyY3NtdjB6elZwM0FpclhGdXBpbkVoTFpmV0MyUVNFMW1QZ2ZmL2h5N2VmNFkrZnYrVS9iNDRCaWhNN3B6SXo2SGJ6SGF4YU1Jcy9wNHpsdWY4YlcyYkxxc0tDZkJiTitobUE2RTJyaU42MHlqcm5GMVNYdmtNZXBubTdybnp5eXFQOFBYMWlwZUlMckJ2QnMrOThYV0lzNjlRSkFEeXIvVk94VTY5UmNVSnA3ODdOSmRiNkJvYVFzR2NueVFmMzRSc1FZcTI2YWRLcVE3bXZlZWFzSXBQSnlQRWpTUlhHZDc3NVMrRndVakxCL3BlMkl1MWFGYk5qQjJheitZTGJkVUZ4RzY0elo2NDBiZG15MHZmOU1HWU0va0ZCOUJzOG1QWmR1NWFZbXpWbENzRjE2NVlhdjVxa0h6L09sblhyU0R0MmpLNjllakZ0NGtTQzY5YWxkY2VPekp3eWhUMjdkdEd3YWRNSzkwZzZkSWpGYytaY2NBeTlicjNWbXBSeGRYT3pqbTlldTVhWlAvOXNyVVR5cWxPSGp0MjdFOW02TmI0QkFSWHVtWGQ2UDJmWDY3ODZUVVJFUkVSRVJLNWVTdDZJeUhVcktOQ0h6ZEdKbDJTdlBkR2JtRGptYll4RmhkdzgrQUY2M25ieExZWXF3MncyTTMzODU1ak5aZ0pDNjlHb1Jic3EzZCs1endCMmJGekp3WDJ4L1BiOXAzUzcrWTdMRk9rL1prMzZHcU94aU52dUhrRkl2VVkwYjlPRjZFMnIyTEZ4SmY1QllheWNQd1Ava0hENkRYMlVndnc4MWkrYng2YVZDMmpiN2FaU2V6azV1eEFTMFJnc0ZtcjdCbERiSjREYVB2NTQxZkdqdG0veEE5aXp6d0h5OXF2NDdLSHlFaVBwcVNrQWVQbjRXY2Y4UThKeGRmUGcxSWwwamlZZHhEY3dGQURmd05EVHladjkzTkRwUm5adUttN2IxdnlzU3A1em5UcVJEa0RUMXAyNC81azN5MXd6NnJuaG5FaEw1WlBKQzh2ZDU4eWFpM1U0TVluV3pZTXVlcDlyeVI5VHA1WjVMc25hcFV1eHM3T2pTV1Q1MVYvbk0zZjZkSklPSGVMR2Z2MUtKQkRPSnlPdGFwVlV1VGs1bC95c25LcVlOMk1HQi9idEkrM1lNUUJXTDFrQ1FJMWF0VWc2ZUpDODNGd2Vmdlpadkx5OVdiNWdBZk5uektCKzQ4Ylc2cUt5dE8vYTlhSVRWSG01dVFDNG52WFpoSVNGNFZtdEdzMWJ0eWF5VFJzQ1EwSXF2Vi95b1VOQTVjLzZFUkVSRVJFUkVia2NsTHdSa2V0VzQvcWhUSmhhL29Qd3lvcmR0b0ZKWDd5RHlXU2svL0FuNk55Ny95V0k3dnp5ODNLWit0M0g3SXZaaXJPTEswTkh2RmpwQTlYUE1CZ00zUFhJU0Q1OTlURU94KzloODZwRmx5bmFZdEViVnhHN2JUMlJiYnNTZnJweXBjK2crOWkxWlEzN1k3YXplc0ZzVENZakErNTlFb1BCUU8rQjk3Smx6Ukwrbmo2eDNLcWlwMTcvck5Ldi85Skg0eXVjSHptOGQ1bmp5WWZpQWZBSitPY0JyOEZnSUt4aGMySzJybVhmcnEzVzVFMzlKcTJ3dDNlZ2Vac3VuRHlSUm1MQ1hqeXExU0NzWWZOeVgvZjQwZUlLTUM5djMwcS9sOHNwT2lhVyt3WmR2UlVkbDBOazY5YUVOZmluN1dEZGV2WFlzV2tUU1ljTzBheFZLenpQMDVLc0xQbjUrZnc1ZFNwYjFxMmpia1FFUFc2NXBjeDFaNUlYK1hsNXVKeXU1aWdxS3VMa2lSTkVORzdNeWN4TWpoODlTbTUyTmpuWjJXUm5aUUhGMVNNeE8zYVFmZW9VcDA2ZXhNSEJnYmZIaktseW5KZEsxcWxUbUMwV0drZEc0aHNRZ0krZkg3VjlmUGg3OW15aU4yOW0rR09QV2R1UTNUeGdBRG5aMlZja3J2VGp4V2VDZVZhclpoM3o5dlhsbFE4K3FQSmVKek16V1RwL1BnQU56bE0xSkNJaUlpSWlJbkk1S1hrakl0ZXRRRDl2ek1ZaWtsT09FT0R2ZC80YnlyQnI4eG9tZnpVS3M5bkU0SWVlcDIyM1BwYzR5dEtPcFNRU3MyMGRxeGJNNHRTSmRGemRQWGp3dVhlc3lZT3E4dllMcE04ZDl6SjM2Zy9XRmwrWFEyRkJQck1uZjQycnV3Zjk3MzNDT3U3akg4eUxINDFuYi9RbTFpMmRRNGNlZmFsYnYvaWhhTFVhdGVqY3V6L0w1dnpHNXRWVlN5eGxaNTBrNTFSbWlZVExoVHF3ZHljQW9mVWFseGl2MXppU3pQUmplRlQvcDUxYTA5YWRhTnE2RXdDckY4N0dZckhRckhYbkNoTnJoK0ozQTF6d3Y4TkxLU2s1Qll2WitLODU4K2FNMEhyMVNsUjRaSjQ0d2V4ZmY4WE96bzVldDkxV3BiM3ljblBadkhZdEt4WXVKT3ZrU1JvMGJjbzlqejZLdmIxOW1ldnIrUG1SZXVRSUU3LyttcEN3NGpPNERoODRnTmxzSnJodVhiYXRYOC84V2JOSzNPUGc0SURSYU1SZ01CQVlFb0puOWVwNCsvaVFrNVdGdmFNanpzN09KQjgrREZCbVpjdmhoQVMrL3ZERFNyK25sMGFNT08rYUQ4ZU5LM0Z0TkJyNTVmdnZpZG0rbmY1RGg5S2tSUXZyWFBQV3JYbHB4QWhtLy9wcnVhL1RJU3FLL2tNclg4V1ltNU5EWVVFQkxxNnUxdk45amg4OXlwSzVjd0VJQ0E2dTlGNlpHUmw4OWY3N3VMaTY0dXppZ3IyREF3WDUrUnc3Y2dTejJVeDRnd1kwcmtRMVZrWmFHckU3ZHBRNWwzcmtDUEJQaGRLNU92ZnNXZWw0UlVSRVJFUkU1TjlIeVJzUnVXNFpEQVphTmEvUGx1M1JGNXk4bWZUVi8yRTJtWEJ3Y0dUSm43K3k1TTlmeTEzYmYvampWVzVyOXNmUFk1bi8rMFFBak1aQ2NyT3pLQ29zc000M2F0R09nZmM5UmMzYXBRL1Zyb3B1Tnc4aWV1TXFFaFAyWHRRK0ZYRnlkcUhma0Vjd0dZMTRWaS9aYnFpMmp6K0o3cDc0QjRmUmQ4Z2pKZVo2OUxzTDM4QVFXblhzeWFvRkpSOWduNUdYbTAzS29YaVNEdTRuTVdFUGgrUDNrbkg4S0IxNjlPV09CNTY1cUxpelRtWndhUDl1WEZ6ZENBNXZXR0t1YysvK2RPa3pvTng3dDY0dGZpamJxbE9QQ2w5amIvUW1BRUlqbWxTNDdrcll1aU9hVnMzclY3bUs2MXAyejRnUitBZjkweWJPWXJFd2FleFljbk55Nk5tM0x6NStsZi8ra0hicy85dTc3L2lvcTN6LzQrK1p6S1NISktTUlJnZ0JwQ2QwUW9rZ0hSRUZCVllRRVYwTmlHdjV3ZHAzTGF1dS9IWmQzWXZjMWV1cTdMMmdDSUlpMVJMUWlDeUlGS2xpU0tRRVNFaURWRWltM0QrUXVRd3BKTFFad3V2NUR6UG5lNzduKy9sT3lDT1RlZWVjYzF5dnYvQ0NMQmFMbWdRRmFleGRkNmxudjdyRHV4Rmp4cWlvc0ZBSE16UDFTMGFHSk1uVHkwdGRldlZTMTk2OWRmellNZmszYWFJbWdZRnFFaFNrSmtGQnRTNlB0bXpoUW0xWXQ4NnByVVdyVnRYNk5Ra08xb0JoVnpac05oZ01Lc2pMMDgxMzNLSGtBUU9xSFI4eHB2YnZIVW1LYnNCU1pwSzBiOWN1TFh5djV0bDFMZHUwVWR0T25lbzlWbERUcHJKYXJjby9mbHgydTEzU21mdHBHaHFxcEI0OWROUElrZlg2SHNrOWVsVExGeTJxczA5dHh3bHZBQUFBQUFCMUlid0IwS2dsZCsrZ0ZXbnJOWHJreFgySWFmdDFzMnVMcFVvRng0L1cyZmYwcVlvR2oxOXlza2hTa2FRemZ6M3Y0eGVncU9ZSmFubERSM1ZKSHFpb3VJUUdqMWtUbzlHb0NRL00wdXZQVHBmVllya3NZOWFrUTlma1dvOTE2WE9Ua3BJSFZ2dEExTWZQWDkzNkRqN3p4TzU4VHNidXJWcjg3aHNxek10eGFnOXJGcU9lTnc1VDF6NlgvdUhueG5XclpiZmIxYUZySDNtWW5IOHMxdlhoYlY1T3RnNWw3bE53YUVTZG9jeWh6SjkwL09oaGhZUkhYWEJQbmd1eDJheVhkTDRrclV2L1RxT0hkTHZrY2E0bG5icDJkWHB1TUJoMDg5aXgydkQxMXhvOGFsU3Q1L2tIQkNna0xNeXBMVFE4WElOdXZsbE53OExVc1VzWG1Vd1hmaXNWRWg2dTN6MzFWSzNISTJOaUZCbFR2LzhiaVQxNnlNdmJXMWFyVlNZUEQ3Vzg0UWExYnRldVdyK2c0R0NOR0R1MlhtTmVMQThQRDZYT25GbHIwRFJnZVBWOXJDNUZYRUtDZXZYdkw2dlZLcHZOSnJ2ZExpOHZMelZ2MlZKSlBYdld1YmRPVFo3NzI5OGtuZGxiekdhenljUERvOEdoWnJ2T25hdk5TQUlBQUFBQTRISWd2QUhRcUNWMzc2RFgzdnBJK1FXRkNnMXArT2JUZFcwZWZ5a3UxN2dOR2FkWmRKeG12Ny9xaW94ZFgrZCtNRnB5c2toR28xRmVQcjd5OEREcGNOYlBLc3pQa2Nsa2R2UUpDWTlTWVY2T0lxS2FLNkY5b2xxMVMxTEx0cDNrM3lTb3h2Rm5QMzV2ZytvcE9WbWtiMVovTEVucU8rVE0wbG0xN1l0VG02TDhYUDMrN3VyaFlGTHZHM1hYakdlVTl0bENTVkszdmcwTG1peVdLcWZYNHNpQi9TbzVVZWpVMWxCNUJRWEt5Tnl2NUtmdXZ1Z3hHb3VFdG0yVjBMWnRuWDBHanhwVlk3aFQyOTQyVjBPTGhBUzFTTGc4b2U3bFVGdHdjeVUwRFEzVjJMdnV1dXpqR28zR0JnVS90OTE1WjRPV2V3TUFBQUFBNEdJUTNnQm8xRHc5elJyUUowbGZyUDFhRThkZDJiOUNSOE9rcjE2aWRTdXJMeWZVTHJHbjQzSFRzR1o2ZnU2aVdzT2E4K1VkeTI1UURXcytucWRUNVdWcWw5alRzV1RhcGM2T09Tc3dPRlQ3OS95bzNWczN5T3pwcGVSQnRjL3dxTW44TjEvV25tMGI1ZW5sTFlQUnFJcXlNNXUveDk5US82V2h6dmRGMnRlNk1UbEpaak0vL2dFQUFBQUFBTndabjk0QWFQUkdEZW1qUC83bFg1b3c5dFphTnhUSHBRbUxqRkZJZU1QMkZXclRxYXR5amh5VTFXcVIzV2FYaDRlSG1zVzIwRTJqZnVQVXI3N0JqWFRoMlVMbno2b1pjdHNrN2Qvem8yNjdlNGFqN1luL1gvT2VHaGVqb3F4VVlaRXhTdXlab29EQTREcjdoa1hHeU12TDIvRTh2azFISGR6L2t5eVdTdG1zVnZuNCtpdTZSU3ZkY2UrakYxV0x4V3JWSjh0WDZrK1AzM05SNXdNQUFBQUFBT0RxTVZqS3N1d1g3Z1lBMTdiSFgzeExOdzBjb3B1SERYWjFLYmdDRHU3Zm84clRwOVM2UTljNisyWHMzaW92Yno4MVQ3akIwVlpWZVZwbVQ2OHJWbHRoWG82YUJJZGMwbkpubDhQS3o3L1V1cSsvMHV3L1RIUEo5UWVPZlVSSkhWdnI5UmNmY3NuMUFRQUFBQUFBcmlVTjI5a1ZBSzVSazhjTjFZSkZIOHRtczdtNkZGd0JjYTNhWHpDNGthVFdIYm82QlRlU3JtaHdJNTFaK3MzVndZM05adE9DUlVzMCtZN3FlL01BQUFBQUFBREEvUkRlQUxndWRHclhVdEVSUVZyODZXZXVMZ1c0NmhaLzhwbWlJNExVc1YyOHEwc0JBQUFBQUFCQVBiRG5EWURyeHUvdXUxMHpubnBEZzI1TVVXaElVMWVYQTF3VitRVUZtdi9SWXMxOTlURlhsNkx0dXpMMHI0L1d1TG9NNEpvMVpjSndWNWNBQUFBQUFMaEsyUE1Hd0hWbDNzTFZ5c28rb1pmLytMU3JTd0d1aW1kZWZFVUpzY0V1LzlCMzROaEhYSHA5b0RGWXQvVHZyaTRCQUFBQUFIQ1ZNUE1Hd0hWbDB1MUROT09wTi9USmlsVWFNMnFrcThzQnJxaFBscTlVVHM0Ui9lR1JjYTR1UlpKMHo0UVJMZytSQUFBQUFBQUFyZ1hzZVFQZ3VtSTJtL1RjckttYTk5OExsSkdaNWVweWdDc21Jek5MOC83bkF6MDNhNnJNWnY1V0F3QUFBQUFBNEZwQ2VBUGd1aFBkTEVTUHBvN1QweSs4ckx6OEFsZVhBMXgyZWZrRmV1cjVsL1JvNmpoRk53dHhkVGtBQUFBQUFBQm9JTUliQU5lbGxPUkVqUjNaVnpPZi9xTktTa3BkWFE1dzJaU1VsT3IvUGYxSDNYNXpQNlVrSjdxNkhBQUFBQUFBQUZ3RXdoc0ExNjN4b3dlcVY1Zldtdm5NY3dRNGFCUktTa28xODVubmxOeWxqY2FQSHVqcWNnQUFBQUFBQUhDUkNHOEFYTmNldUh1MGt0bzExNE16bjJBSk5WelQ4dklMOU9ETUo1VFVycm51di9zV1Y1Y0RBQUFBQUFDQVMwQjRBK0M2WmpRWWxEcGx0RWJlMUUzVEgvdTlNakt6WEYwUzBHQVptVm1hL3RqdmRmTk4zWlU2WmJTTUJvT3JTd0lBQUFBQUFNQWxNTG02QUFCd0IrTkhEMVN6c0thYStkU3ptanA1a3NiY2NyT3JTd0xxWmVsbkt6VnYvZ2Q2TEhVY2U5d0FBQUFBQUFBMEVvUTNBUENybE9SRUpiU0kxZ3V2emRNUDIzN1VZek5TRlJvUzR1cXlnQnJsRnhUbzlibHZLeWZuaU41ODlURkZOK1AvS2dBQUFBQUFRR1BCc21rQWNJN295RkROL2ZPalNvZ04xdFRwRCt1akpaL0tack81dWl6QXdXYXo2YU1sbjJycTlJZVZFQnVzdVg5K2xPQUdBQUFBQUFDZ2tXSG1EUUNjeDJ3MmFjcUU0UnFjMGwxejNsMmlaYXZXYU5MNDJ6VnM4RTB5ZVhpNHVqeGNweXhXcXo3L2FxMFdMRnFpNklnZ3pXVzJEUUFBQUFBQVFLTkZlQU1BdFlpT0ROV3J6NlpxNTk0c3pmLzRDODFic0ZDM2pScXBvWU1HS0l6bDFIQ1Y1QlVVNkl1MHIvWEo4cFdLanczWEV3K09WOGQyOGE0dUN3QUFBQUFBQUZjUTRRMEFYRUNuZGkwMSt3L1Q5SFBtWWEzNDh0K2FPdTFqdFU1b3BZRXBmZFUxc2JOaW9xTmNYU0lhbWV3alI3WDF4eDFhbC82ZE1qTDM2OGJrSlAzcDhYdlVKaUhXMWFVQkFBQUFBQURnS2pCWXlyTHNyaTRDQUs0bGxaVlYycmhsanpiOHNFdGJkL3dzZzlHa3poM2FxM2xzakpySFJDc21Pa3BOQWdMazYrTWpIMThmbVUzazVIQldaYkdvb3J4QzVSVVZLaTRwVWZhUm96cVVmVVNIRG1kcngrNDlzdHNzNnRxNWpmcDA3NmplM2RyTDA5UHM2cEl2MmNDeGoraWVDU00wWmNKd1Y1Y0NBQUFBQUFEZzl2aEVFUUFheU5QVHJKVGtSS1VrSjhwdXQrdklzWHp0L3ZrWFpSODVyclZmNzlhUlkva3FLNnRRZWNWcGxaK3FrTVZpYzNYSmNETW1rMUcrM2o3eTlmR1NuNStQb2lORDFUd3FYTjA3eDJyS0hTbUtqZ3lWd1dCd2Raa0FBQUFBQUFCd0VjSWJBTGdFQm9OQk1WRmhpb2tLYzNVcEFBQUFBQUFBQUJvSm82c0xBQUFBQUFBQUFBQUF3UDhodkFFQUFBQUFBQUFBQUhBamhEY0FBQUFBQUFBQUFBQnVoUEFHQUFBQUFBQUFBQURBalJEZUFBQUFBQUFBQUFBQXVCSENHd0FBQUFBQUFBQUFBRGRDZUFNQUFBQUFBQUFBQU9CR0NHOEFBQUFBQUFBQUFBRGNDT0VOQUFBQUFBQUFBQUNBR3lHOEFRQUFBQUFBQUFBQWNDT0VOd0FBQUFBQUFBQUFBRzZFOEFZQUFBQUFBQUFBQU1DTkVONEFBQUFBQUFBQUFBQzRFY0liQUFBQUFBQUFBQUFBTjBKNEF3QUFBQUFBQUFBQTRFWUlid0FBQUFBQUFBQUFBTndJNFEwQUFBQUFBQUFBQUlBYklid0JBQURYcFVOWldUcFpWSFJGeGk0ckxWVkZlZmtWR2JzdWRydjlxbDJuOHZScDJXeTJxM0s5Q3psUldLZ0QrL2U3dWd3QUFBQUFBQzRiazZzTEFBQUF1RkoyYnQycW80Y1BhK2pvMFRJWURFN0g1czZlcmNHalJtbklMYmM0Mm43Y3ZMbkdjZG9uSmNsc050Zjd1aS9Pbkttd2lBak5ldkhGZXA5VFZGQ2c4ckl5MlcwMldXMDIyYXhXV1N3V1dhcXFaTEZZVkhuNnRDcFBuOWFwaWdxZE9uVktGZVhscWlnclUybEppY3BLU2xSODhxUUNBZ00xOC9ubm5jYjkyd3N2S1BmbzBYclhjZGJMYjc0cFV5MzNmQ3c3VzM5LzZTV2x6cHlwbG0zYTFOakhVbFdsdC83NlY1V1dsT2krUng1UldFUkVqZjEyL1BDRHNnOGQwb2d4WTJRd0dGUmFVcUxDdkx4YTZ3cU5pSkN2bjU5VDIrYnZ2dE5YSzFabzl0dHYxL1B1QUFBQUFBQndiNFEzQUFDZzBUcWVrNk8xcTFicDZPSERtdmpiMzhyTDI3dk8vaC84ODU4MXRqLzk2cXNLREE2K0VpVTZmTDVzbWJadDJuVEJma2FqVVo1ZVh2THk5cGFubDVlOHZiMFZHQnlzaU9obytmajZxcnlzckZxNDBUc2xSY1BIaktsWEhUdTJiTkhTK2ZNdjZoN090VzdOR2gwK2NFQWVKcE0rVzdoUTl6NzhjTFVBVFpJT1pHYnF1N1ZyVlpTZnJ3bjMzcXRkMjdicGt3VUxhaDMzcnRSVWRlcmFWVXNYTEZCaXQyNUthTnYya21zRkFBQUFBTURkRU40QUFJQkdhOURJa2ZMejk5ZW5IM3lnZi96bEwwcWRPVk0rdnI1MW5uUDc1TW5xMmErZnBETXpjV29MZEM2RjFXS1JoNm5tdDJIVFpzMlNoOGtrazhra0R3OFBtY3htbWMxbW1UMDlsYkZuai9LT0g5ZWdrU01iZEQyVDJYekIrejdMMDlPelFXUFhKUHZBQWExYnMwWTkrdlpWZFBQbSt2VEREL1hsWjU5cDZLMjNWdXM3ZXNJRUdRd0dyVTlMVTFsWm1kcDE2aVJKdXUvaGgrWHQ0K1BvZC9MRUNjMC9aMmJOcHZSMGhUZHJSbmdEQUFBQUFHaVVDRzhBQUVDajFqc2xSUjRlSHNyTHlhbTJMMHArYnE3Mjd0Z2hTWXF2WmZtdmkxV1FsNmVUUlVYVlp1eGs3dHVuajk1N1R4T21UcTB4ZUlodjNicldNZmZzMktGdG16WTFPTHo1YnUxYWJWaTNybDU5YTlzM3gycTFPcFl6S3lvb09QTnZZYUh5Y25Ja1NXSE5ta21TeXN2S05QKy8va3ROUTBJMGVzSUVlWHA1NlVCbXB0SldyWktYdDdkdUhEYXMydGkzakIrdnFxb3FlWGg0eVB4cmVCUWRGeWMvZjMvWmJEWVpEQWI1MWJHVUdnQUFBQUFBalEzaERRQUFhUFI2OU8wclNYb2lOZFdwZmZ2bXpkcis2ejQzanp6NzdBWEhxVHg5V3A4dlcxYnI4VnZHajNjOHR0bHMycFNlN2pUYjVHQldsdjcxbi84cHU5MHVnOUZZNHhnbHhjVzE3cjF6L05lZ1pIMWFXcTAxOU96WFQ1NWVYazV0dmZyM3YrUmwwMDRVRk9pdnp6M24xTGJvL2ZjZGoyZS8vYlpPVlZUb24yKzhvVk1WRlhyb3lTY2RkWXliTWtYbFpXVmF0WFNwQ2dzS05IckNCSGw0ZURpTk5XYmlSRW5TcG0rL2RXcC9hdnAwRFI0MVNsMTc5YXBYL1FBQUFBQUFOQWFFTndBQW9GRXF6TTlYNXI1OWp1QkdrcDc5eTE4Y2oxLzYvZStWTW1TSVVvWU9sU1Q1K2Z0TE9qTno1T3pNa3RMU1VxY3hxNnFxNmd4T3pnMXZKR2xqZXJvR0RCOHVUeTh2L1pLUm9YbHZ2aW03M2E2cER6MmtsclhNOUNuS3o5ZnlSWXZxdkxlNmpuZnEydFVwdkFscTJsUTd0MjdWeHZUME9zYzh5OVBMU3lGaFlkWDJwd2xzMmxTL2UvcHBTZExtOWV1MU1UMWRZeWROVW5SY25DU3B0TGhZOCtiTzFmR2NITjM3dTk4cE5DTENjYTdKWk5LVUJ4L1V3bmZmMWNadnZsSDJ3WU82L2E2NzVCY1FvSjkzNzFhUHZuMXIzQThIQUFBQUFJRHJGZUVOQUFCb2xOSldydFFQR3pZbzU4Z1JqUm8zVGdhRFFRRk5tamoxOGZUeXF0YTJldWxTclY2NnRNWXgvZno5TmZ1Y2ZWZk9tdnZxcTZxb3FIQnFNNW5OS2lzdDFmcTBOSVZIUm1yaHUrL0taRGJyM2djZnJITnB0T1l0VzlaNERVbGErTjU3MnJacFU2M0h6eW90THBiVmFwVWszWDdYWFhYMnJYV01raExINDREQVFKbE1Kc1g4R3RTc1dySkUwcG1sMG1MaTRuU2lzRkJ6L3Z4bmxaZVY2WjRaTTJvTXBrd21reVk5OElEV3JscWxyMWFzMEp4WFhsR0hwQ1R0M0xwVlJ3OGYxaTNqeDh0WXkyd2tBQUFBQUFDdU40UTNBQUNnVVJvemNhSktpb3UxUGkxTmhmbjVtdmpiM3pyMlU2bkwyRW1UMUMwNVdkS1pKY1ErT21kcHNKcVVscFRvOElFRDZqZG9rRk43Y05PbThnc0kwTnBWcTJTeFdCUVlGS1I3SDM1WUVWRlJGMzlUOWZUV1gvK3F2TnpjeXpiZVk4ODlwMmEvMWwxZVZ1YllPK2pvNGNNcUt5MVZoNlFrUmNYR3FsZEtpdDU1L2ZVNng3cDcrblNsenBxbGcvdjNxOStnUWJMYjdkcXdicDBLOC9NMTZmNzdMMXZOQUFBQUFBQmN5d2h2QUFCQW8yUXltelZsK25UOTkxdHZLV1BQSHVYbDVzclR5MHVIZi9uRjBTZm55QkZ0MjdSSk1YRnhqbVcrUEV3bW1jem1NNC9QMjVlbEpqOXUzaXk3M2E1TzNicFZPelp3eEFpOVAyZU9Bb09DTk9QSko5VWtLS2plOWRlMFBGdGRlOTVFUmtjcm9XMWJTZEtzRjE5MHRGZVVsOWY3bXVmeTh2YXVjU2JNOXUrL1YyQndzQXJ6ODdWanl4WWRQWFJJRHovempLWTgrS0NxS2l1ckxSMTN2bWJSMFFvSkMxT0xoQVJKMHFRSEh0Qkg3NzJuekgzN25HYjdBQUFBQUFCd1BTTzhBUUFBalphSHlhVEowNllwKytCQlJjWEdhbU42dWo1WnNNQnhmTmUyYmRxMWJadHVHVDllVGNQQ3pweFRqOERtTEx2ZHJuOS84NDFDd3NNVjE3Smx0ZU50TzNaVWk0UUVIY3pLVWxGQlFaM2hqYzFxZGJwMlhmdmExSFNzVjBxS0k3dzUxL09QUFhhaDI2alJJODgrcTZqWVdLYzJ1OTJ1VGVucGFwK1lxUFZwYVJvNmVyVFdybHFsajk1L1h6T2VmRkptVDAvSERLU012WHUxL2Z2dk5XN0tGTWY1dVVlUHFxcXF5bWxNbzlHbzM5eDNuMDRVRmlvNEpNVHBtTTFtTzlPbkFWOFRBQUFBQUFBYUE4SWJBQURRcUpsTUpzY3NqN05lZnZOTngreWFKMUpUSmNrUktweHRyNC9kMjdjckx5ZEhvOGFOcTdYUDZOLzhSbk5lZVVXTDVzM1RvMy80UTYxTHQxbXRWbm1Zbk4rYTlVcEowZGhKa3k1WXg5bDdxTTJZU1pQVU95WEZxVzE5V3BxV0wxcFViZitjUTFsWm1qdDdkbzNqN051OVcvbkhqK3ZXTysvVStyUTBHWTFHVGJnVFFZby9BQUFMdjBsRVFWVDNYbTFLVDlmK3ZYdTFZdkZpVFgvOGNmbjQrdXBrVVpGKzJMQkJONDBZb1pEd2NFblN1alZydEczVEpqMzR4Qk5PWVpmQllLZ1czRWhTVldXbEpNbHM0aTByQUFBQUFPRDZ3bS9DQUFDZ1VjczVja1RiTjI5V253RUQ2dXgzNnRmbHhlYWZGMmJVeG1hejZZdGx5K1RqNjZzZS9mclYyaSs2ZVhQMUd6UkkzMzcxbFJiLzYxK2FXTXUrTGhYbDVmTHg5YTN6bXNzWExkSVBHemJvaFRmZXFGZU5aMzM2d1FkYTl1R0hUbTEydTEyUzlOVDA2ZlVhdzI2M2E4MG5uNmg5VXBLOGZYd2M3WUZCUVJvNmVyU3lEeHhRN3JGaittbm5UblhwMVV2eHJWcEprckl5TWh6aFRlYStmUW9JREZUeitIaW5zZk56Yy9YVHJsM3FlZDdyV0ZKY0xFbnk4Zk5yd04wQ0FBQUFBSER0STd3QkFBQ05Xc2JldlZxM2VuVzF3T0I4eFNkUFNwSW1UNXVtaU1oSVNkSlB1M1pweGVMRk5mYi9idTFhNVI0N3BxR2pSOHZiMjd2T3NZZmZkcHN5OXV6Ump6LzhvUERJU0EwZU5hcGFuOUxpWXZrSEJOUTV6dWxUcDNUNjFLazYrOVRrdG9rVGE1MTU4K2QvL01PcHZiYVpONGV5c25Rc08xdGpKazZzOFJyUmNYSHk5ZlBUdnQyNzFhVlhMNFdFaDh2UDMxOEg5dTlYajc1OWxYdnNtSXBQbkZEeWdBRXlHQXhPNTJiKy9MT1dMMXBVN2Y3emMzTWxTVTFybUpVREFBQUFBRUJqUm5nREFBQWF0YXlmZjViUmFGVExHMjdROXUrL3I3VmZ3Zkhqa3FRV3JWbzVRb1NqaHcvWDJEYy9OMWVmTDF1bW9PQmdwUXdaY3NFYVRHYXpKaytmcmptdnZLSXZseStYcDZlblVvWU9kUnkzMiswcUtpeFVtL2J0Nnh5bm9yeGNYaGNJaW1yeXlZSUZUbnY5bk90Q1M2NmRGUnNmcjZRZVBSU1hrRkRqNjJJd0dOU3FiVnRsN04zcmFJdUtqVlgyZ1FPU3BJdzlleVJKbmJ0MXEzYnVvYXdzU1ZLcnRtMTE2SmRmMUxKTkczbDRlQ2h6M3o0WkRBWkZ4c2FxcXFwS0xkdTBrWisvZjczcUJRQUFBQURnV2taNEF3QUFHaTI3M2E0RCsvY3J0a1VMcDlreHp6ejBVTFcrV1JrWkNtcmE5SUt6WHl4VlZmcmduLzlVVldXbGJydi8vbHIzc0RsZmFIaTRKayticHZmbXpOSEtKVXQwK3ZScERSNDFTZ2FEUVlYNSthbzhmVnJodjg3NHFVMUJYcDZDbWphdDEvWE9kZk1kZDZoYmNySlQyNmIwZEgyK2JKbisrTnByVHUxSERoN1V1Ly94SDlYR01CcU5HamRsU3AzWGlXL2RXanUyYkZIdTBhT0tpSXBTcytob1plN2JwNnJLU3YyMGM2Y0NtalJSZk92VzFjN0wzTGRQRVZGUjhtL1NSTzBURTlVK01WR1dxaXB0M2JoUmt2VGo1czFLSGpCQXFUTm5OdlRXQVFBQUFBQzRKaEhlQUFDQVJ1dkl3WU1xTHl0VDYvTm10SXliTWtVZUhoNk81K0dSa1VwYnVWSkpQWHRlY015bEN4Ym95S0ZENnQ2bmo5cDE3dHlnZWxxMWJhczc3N3RQSDd6empyNWFzVUxIc3JNMVllcFUvWktSSVVtS2lZdHo5RzBlSDYrUTBGREg4MlBaMmNvNWNrUjJ1MTN2dlA2NitnOFpvaHM2ZEpEQllLaldWNUxLeThwa3Q5dDE5L1RwamoxbjZpTTBJa0ozVDU4dUgxOWZsWldXT3MxME1abk5kWjRibDVBZ1NjbytkRWdSVVZGSzdORkRMVnExVWxWVmxiSXlNdFM3Zi85cVM2WVY1dWVycUtCQWZRY09kR3IvY3ZseWxaYVVLREltUnA5KytLSHljbkkwYXZ4NEdZMUdTZExzZXU1TkJBQUFBQURBdFlqd0JnQUFORm83dDI2VmRDWTBPVmRTang1T1FjUlhLMWFvb3J5ODJyNHc1OXU2Y2FPMi9QdmZpb3lKMFcxMzNsbGpINnZGSWtreS9Cb3luSzlUMTY2YVBHMmFQbmpuSFpXV2xNam80YUhkMjdmTGFEUXE0WVliSFAxbVBQbWs0L0hoQXdjMC8rMjM1ZVhscFFIRGgydGplcnJlbnpOSFljMmFxZi9nd1VxZE5Vc21rL1BidXRlZWYxNmx4Y1YxM284a3ZYaUIyU3dOQ1VraVkyTDArRXN2S1NRc1RKSVUyNktGWWx1MDBMWk5tMlMxV0dvTXgvYnQyaVZKU2pqbmEvVDkrdlg2NW9zdjFLSlZLNlhPbktuUGx5M1QxMnZXcUxDZ1FKTWFNTnNKQUFBQUFJQnJGZUVOQUFCb3RIWnQyeVpQTHk4MWI5bFNrdFN1YzJlRmhJWEo0NXlnNDJCV2x0YXVXcVdrbmowVkVSV2wzS05IZGFxaVFpYXpXZnQyNzVZa3h5eWR4TzdkbGJGM3I0YmRlcXNqUUNnckxaWEJZSkMzajQ5c05wczJmdk9OSk5XNU4wdjd4RVNsenBxbHBpRWhLajV4UWovdDNLazJIVHJJMjhmSDBhZnk5R2xsN04yckh6WnMwTjRkTytUajY2dDdIbnBJOGExYjY4Wmh3N1IxNDBhdFhiMWFTK2ZQMTVmTGx5dGw4R0QxU2ttUmw3ZTNUaFlWNmVHbm42N3p0ZG44M1hmNmN2bHlQZjNxcTNYMk8xbFVKTCtBZ0dyaDBMbEtpNHNkUzV6VlpNZVdMVEtaelRxd2Y3OE83Ti92YUU4Wk9sUjdkK3lRd1dCUXl6WnRaTFZhOWNXeVpmcjY4ODhWR2hHaHlkT215V2cwYXNTWU1mSVBDTkNLeFl2MTFtdXZhZXFNR1dkZWMxOWZXUzBXSGN6TWRQcWFBZ0FBQUFCd3JlTzNYQUFBMENpZExDcFNVV0doV3JkcjV3aGZBb09DRkJnVTVPaFRWVm1wLzNuckxmbjQrZW1XY2VNa25kbGZKVzNWS2tlZjV2SHg4bS9TUkpMa1lUSnB3dFNwVHRmWnNtR0RWaTVaVXUzNlNUMTYxRmxmYklzV2txUlBGeTZVeldaVHYwR0RsSiticXczcjFpbjc0RUZsSHpva3E4VWlzOW1zWGlrcEdqSnFsS01PbzlHbzduMzZxR3Z2M3RxNmNhUFNWcTdVeWlWTHRIYjFhazI4LzM2OSsvZS8xL3QxZXVXY0dUNjFTWjA1VXkzYnRLbjErSW1pb2hwZmcvT2QzNmRYU29yMi8vU1RvcG8zMTZtS0NyMzkybXM2bHAydCtOYXROVGsxVlg3bjdEL1VmL0JnZVhwNTZjZk5tMldYOUtkWnM1ekdhdHVwMHdXdkR3QUFBQURBdFlMd0JnQUFORXFCd2NGNjR1V1hkYktvcU5ZK1prOVAzWG5mZlRJYWpZNmdJSG5nUUxWcTEwNFdpMFdlbnA2T2tLVTIwWEZ4aW9pTWxNMXVseVQ1QndRb3NYdDM5YnJBRW14bkRSZzJURWFEUWEzYnRaT2xxa3A3ZCs2VXpXcFZweTVkMUtaalI3WHYzRmsrdnI0MW5uczJ4T25TcTVlKy8vWmJiZnIyV3pXUGo3L3ErOEhFeE1WZDlEV256WnFsb29JQ0JRWUhxMGxnb0pKNjlGREswS0dPdlczTzFhdC9mL1hvMjFkR28xRURoZzFUVldXbEpDazRORlE5Ky9XN3BIc0FBQUFBQU1DZEdDeGxXWFpYRndFQUFCcTNnV01mMGQzamhtbnFuU05kWFlyYnMxb3NMQUVHQUFBQUFNQjFydWFkZEFFQUFDNGpIeDlQSGNzdGNIVVoxd1NDR3dBQUFBQUFRSGdEQUFDdXVQWnQ0cFdSbGUzcU1nQUFBQUFBQUs0SmhEY0FBT0NLdTNWWVB4M0l6dEhYRzdhN3VoUUFBQUFBQUFDM1IzZ0RBQUN1dVA2OU8ydGd2NjU2NCsxRjJ2OExNM0FBQUFBQUFBRHFZckNVWmRsZFhRUUFBR2o4aWt2S05PdUZmeWpyNEJGTnVQVW05ZTdXUVMxYlJNblB4OXZWcFFFQUFBQUFBTGdWd2hzQUFIRFZXQ3cyelYveXVlWi8vSVdzVnB1cnl3RWM3cGt3UWxNbURIZDFHUUFBQUFBQVNDSzhBUUFBTG5DeXBFeWJ0dTdSc2R3Q2lYY2ljQU9KSFJPVTFLRzFxOHNBQUFBQUFFQVM0UTBBQUFBQUFBQUFBSUJiTWJxNkFBQUFBQUFBQUFBQUFQd2Z3aHNBQUFBQUFBQUFBQUEzUW5nREFBQUFBQUFBQUFEZ1JnaHZBQUFBQUFBQUFBQUEzQWpoRFFBQUFBQUFBQUFBZ0JzaHZBRUFBQUFBQUFBQUFIQWpoRGNBQUFBQUFBQUFBQUJ1aFBBR0FBQUFBQUFBQUFEQWpSRGVBQUFBQUFBQUFBQUF1QkhDR3dBQUFBQUFBQUFBQURkQ2VBTUFBQUFBQUFBQUFPQkdDRzhBQUFBQUFBQUFBQURjQ09FTkFBQUFBQUFBQUFDQUd5RzhBUUFBQUFBQUFBQUFjQ09FTndBQUFBQUFBQUFBQUc2RThBWUFBQUFBQUFBQUFNQ05FTjRBQUFBQUFBQUFBQUM0RWNJYkFBQUFBQUFBQUFBQU4wSjRBd0FBQUFBQUFBQUE0RVlJYndBQUFBQUFBQUFBQU53STRRMEFBQUFBQUFBQUFJQWJJYndCQUFBQUFBQUFBQUJ3STRRM0FBQUFBQUFBQUFBQWJvVHdCZ0FBQUFBQUFBQUF3STBRM2dBQUFBQUFBQUFBQUxnUndoc0FBQUFBQUFBQUFBQTNRbmdEQUFBQUFBQUFBQURnUmdodkFBQUFBQUFBQUFBQTNBamhEUUFBQUFBQUFBQUFnQnNodkFFQUFBQUFBQUFBQUhBamhEY0FBQUFBQUFBQUFBQnVoUEFHQUFBQUFBQUFBQURBalJEZUFBQUFBQUFBQUFBQXVCSENHd0FBQUFBQUFBQUFBRGRDZUFNQUFBQUFBQUFBQU9CR0NHOEFBQUFBQUFBQUFBRGNDT0VOQUFBQUFBQUFBQUNBR3lHOEFRQUFBQUFBQUFBQWNDT0VOd0FBQUFBQUFBQUFBRzZFOEFZQUFBQUFBQUFBQU1DTkVONEFBQUFBQUFBQUFBQzRFY0liQUFBQUFBQUFBQUFBTjBKNEF3QUFBQUFBQUFBQTRFWUlid0FBQUFBQUFBQUFBTnpJL3dJMWtQd3d6K1QydUFBQUFBQkpSVTVFcmtKZ2dnPT0iLAogICAiVHlwZSIgOiAibWluZC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3654</Words>
  <Application>WPS 演示</Application>
  <PresentationFormat>自定义</PresentationFormat>
  <Paragraphs>209</Paragraphs>
  <Slides>30</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Wingdings</vt:lpstr>
      <vt:lpstr>时尚中黑简体</vt:lpstr>
      <vt:lpstr>黑体</vt:lpstr>
      <vt:lpstr>华文中宋</vt:lpstr>
      <vt:lpstr>微软雅黑</vt:lpstr>
      <vt:lpstr>Arial Unicode MS</vt:lpstr>
      <vt:lpstr>Calibri</vt:lpstr>
      <vt:lpstr>迷你简细黑</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黑板</dc:title>
  <dc:creator>第一PPT</dc:creator>
  <cp:keywords>www.1ppt.com</cp:keywords>
  <cp:lastModifiedBy>是楷不是凯</cp:lastModifiedBy>
  <cp:revision>46</cp:revision>
  <dcterms:created xsi:type="dcterms:W3CDTF">2016-06-09T09:13:00Z</dcterms:created>
  <dcterms:modified xsi:type="dcterms:W3CDTF">2019-09-28T13:17:18Z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