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8" r:id="rId6"/>
    <p:sldId id="270" r:id="rId7"/>
    <p:sldId id="271" r:id="rId8"/>
    <p:sldId id="259" r:id="rId9"/>
    <p:sldId id="260" r:id="rId10"/>
    <p:sldId id="261" r:id="rId11"/>
    <p:sldId id="264" r:id="rId12"/>
    <p:sldId id="265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1CA9-8B5A-41FF-ABCD-F87C61AD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93648-FB95-40AA-B056-C4A2195E2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F45E-0059-48D1-A721-5D6917A2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B2D5-6694-43FC-8ADA-9E6E5DCF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E316-AE84-44F4-9E0E-5BAED75A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192F-C6FD-4DE9-A676-481F57F0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924E0-60CD-4975-8955-3FD9C4A21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F41D-CCF3-4775-9647-76C85D00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8E4B-F1EB-4E83-9980-FF9A7236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F568-B76B-45EA-8894-527A3470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5F0D-318B-469C-8B20-7A173813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4E22-34B5-4B42-8C75-846A02123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EAE5-B57D-4BC9-B990-2336F1F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6510-27CE-40DB-B5FF-AB9EA880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2337-FFB1-4044-A738-FCF7FCF4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294-A9F6-4263-8E2F-66F548C6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351A-8EEC-4529-8C0A-8CEE87E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ADBF-5412-48E3-9D62-BC646C92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2D1-F481-4938-B527-7F23E37F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9A0E-E528-4F24-B021-3E35A4FC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B269-2A9B-44EF-AF54-5F08842A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965C-0D4F-4F88-9CE1-7CAD3249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930B-2B01-42C0-A9C3-E4CB2250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6FD1-E258-4B0B-A5D3-131CD99F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3A1F-59BB-49D4-A362-41E2D27B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39C6-2A10-40A8-9B5C-7D15AD5C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F4D9-2267-4F04-8A8C-F313FB770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3A35-F92C-4D88-9A87-8713E63BA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2553C-EFC2-4629-A40D-DA430B05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97EC-615B-41A7-A3A7-23B6499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CDEB-0CDB-42D4-ABE7-C3867B96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8026-222F-4CA2-9F4B-E02E2FEF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0D7-8229-4133-9F95-EE6DBCAE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CC28-EB0C-47D5-8684-AB1067C7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7C0D0-9244-4D05-8D62-6CBEC4B2F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8FAFC-F36B-4211-9852-468C48994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F9117-BD24-436F-B8D7-CC484EE1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2F2A-CA8E-4752-A4A0-DB614DE7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5A37C-72AB-45C3-8B09-4F2057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8FF-C691-4CCE-A3AB-8FAE5E2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33182-ADFA-482A-AF2E-92FF70BA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0ECB-95BF-4C75-86A1-65AF114A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529D1-C371-468C-A05E-3484F4A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74EDF-EB6C-488D-B1C0-95AB4337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B719-012E-43CC-8D3B-6A6A204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226F-531B-4BDA-8A91-761CE15D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5AE0-9DE9-4FF9-9EA3-510DC866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BCB9-B747-467F-A293-51E03DD8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EA3CE-BBA3-4F81-9955-1C993FF6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CDE6-7B8B-4A92-88A9-2963B030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DB2A-382C-4115-97AC-13AADEE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8A26-2E9A-4A40-9169-A9967280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4AC7-15C5-492A-BB57-E36259DD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3F300-B4D9-4210-90A1-4A5346C0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9B4-7083-4400-A699-5957459E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3F798-DB37-4E97-8FDE-D1D5E20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E88DC-515F-4513-B398-2C25F908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A188A-D008-4D57-A124-FD4420FF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8754B-D3B5-4CF9-9EE8-8A43B3E0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ED31-10DE-4A0A-AD5B-05528AAA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1A47-8F3F-4580-A8AB-69198C026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4FBD-EBE9-473C-848E-5A4D0303D2B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F9B7-633A-43D4-AC17-9D5D8414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2BD3-4B1D-488E-8F8A-6B45C74D3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C658-39D8-4D43-8526-DA3A3BDC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开灯，关灯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5327AA2-BBA1-4AB2-B7D8-B33686E5C2ED}"/>
              </a:ext>
            </a:extLst>
          </p:cNvPr>
          <p:cNvSpPr/>
          <p:nvPr/>
        </p:nvSpPr>
        <p:spPr>
          <a:xfrm>
            <a:off x="4746625" y="2698967"/>
            <a:ext cx="973039" cy="94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838DA61-C3DF-4D72-970F-D95C8647BB7A}"/>
              </a:ext>
            </a:extLst>
          </p:cNvPr>
          <p:cNvSpPr/>
          <p:nvPr/>
        </p:nvSpPr>
        <p:spPr>
          <a:xfrm>
            <a:off x="6671842" y="2708296"/>
            <a:ext cx="973039" cy="9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FCC7B78-4086-4592-99EB-A4AB19D11986}"/>
              </a:ext>
            </a:extLst>
          </p:cNvPr>
          <p:cNvSpPr/>
          <p:nvPr/>
        </p:nvSpPr>
        <p:spPr>
          <a:xfrm>
            <a:off x="1981200" y="1380931"/>
            <a:ext cx="2192694" cy="1175657"/>
          </a:xfrm>
          <a:prstGeom prst="wedgeEllipseCallout">
            <a:avLst>
              <a:gd name="adj1" fmla="val 72732"/>
              <a:gd name="adj2" fmla="val 821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灯开着的状态：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4F235F59-C4B7-456A-ADFF-8D891B2C7F68}"/>
              </a:ext>
            </a:extLst>
          </p:cNvPr>
          <p:cNvSpPr/>
          <p:nvPr/>
        </p:nvSpPr>
        <p:spPr>
          <a:xfrm>
            <a:off x="8114522" y="1380930"/>
            <a:ext cx="2192694" cy="1175657"/>
          </a:xfrm>
          <a:prstGeom prst="wedgeEllipseCallout">
            <a:avLst>
              <a:gd name="adj1" fmla="val -64289"/>
              <a:gd name="adj2" fmla="val 84524"/>
            </a:avLst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灯关着的状态：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1ED357-B002-445F-B9D8-35A0F6D6A843}"/>
              </a:ext>
            </a:extLst>
          </p:cNvPr>
          <p:cNvSpPr txBox="1"/>
          <p:nvPr/>
        </p:nvSpPr>
        <p:spPr>
          <a:xfrm>
            <a:off x="-180761" y="318294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这两盏灯的状态可以表示为：</a:t>
            </a:r>
            <a:r>
              <a:rPr lang="en-US" altLang="zh-CN" sz="2000" dirty="0"/>
              <a:t>1 0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382698-7636-4D7F-9BFF-54EDF68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12" y="0"/>
            <a:ext cx="794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30A207-CF38-4F08-B928-D153A398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90" y="0"/>
            <a:ext cx="7873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EF881-B741-467D-A3F7-DB4AAAF0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95" y="0"/>
            <a:ext cx="792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A010F-656D-4638-A76C-6F9BEEB0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56" y="0"/>
            <a:ext cx="790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88FEE-0BC1-4D30-8E74-3B028C33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56" y="0"/>
            <a:ext cx="790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7702ED-F491-404A-A0AB-655476B7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500312"/>
            <a:ext cx="8496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开灯，关灯    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5327AA2-BBA1-4AB2-B7D8-B33686E5C2ED}"/>
              </a:ext>
            </a:extLst>
          </p:cNvPr>
          <p:cNvSpPr/>
          <p:nvPr/>
        </p:nvSpPr>
        <p:spPr>
          <a:xfrm>
            <a:off x="4746625" y="2698967"/>
            <a:ext cx="973039" cy="9493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838DA61-C3DF-4D72-970F-D95C8647BB7A}"/>
              </a:ext>
            </a:extLst>
          </p:cNvPr>
          <p:cNvSpPr/>
          <p:nvPr/>
        </p:nvSpPr>
        <p:spPr>
          <a:xfrm>
            <a:off x="6671842" y="2708296"/>
            <a:ext cx="973039" cy="9493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1ED357-B002-445F-B9D8-35A0F6D6A843}"/>
              </a:ext>
            </a:extLst>
          </p:cNvPr>
          <p:cNvSpPr txBox="1"/>
          <p:nvPr/>
        </p:nvSpPr>
        <p:spPr>
          <a:xfrm>
            <a:off x="-180761" y="318294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  这两盏灯的状态可以表示为：</a:t>
            </a:r>
            <a:r>
              <a:rPr lang="en-US" altLang="zh-CN" sz="2000" dirty="0"/>
              <a:t>0 1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1C739A-9EC1-4A34-B2B2-FB430C551D20}"/>
              </a:ext>
            </a:extLst>
          </p:cNvPr>
          <p:cNvSpPr/>
          <p:nvPr/>
        </p:nvSpPr>
        <p:spPr>
          <a:xfrm>
            <a:off x="4746625" y="4148322"/>
            <a:ext cx="973039" cy="94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C7A703-7E84-4F26-A3B2-A7522A46F1DC}"/>
              </a:ext>
            </a:extLst>
          </p:cNvPr>
          <p:cNvSpPr/>
          <p:nvPr/>
        </p:nvSpPr>
        <p:spPr>
          <a:xfrm>
            <a:off x="6671842" y="4157651"/>
            <a:ext cx="973039" cy="9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BEA2F-7942-4AB0-831D-A905ED726C93}"/>
              </a:ext>
            </a:extLst>
          </p:cNvPr>
          <p:cNvSpPr/>
          <p:nvPr/>
        </p:nvSpPr>
        <p:spPr>
          <a:xfrm>
            <a:off x="4746625" y="5597677"/>
            <a:ext cx="973039" cy="94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F48AB-10EA-4EDA-92C5-E324AB99F34B}"/>
              </a:ext>
            </a:extLst>
          </p:cNvPr>
          <p:cNvSpPr/>
          <p:nvPr/>
        </p:nvSpPr>
        <p:spPr>
          <a:xfrm>
            <a:off x="6671842" y="5607006"/>
            <a:ext cx="973039" cy="9493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087C4-4810-45AF-B38A-B4D5CBF0A1CF}"/>
              </a:ext>
            </a:extLst>
          </p:cNvPr>
          <p:cNvSpPr/>
          <p:nvPr/>
        </p:nvSpPr>
        <p:spPr>
          <a:xfrm>
            <a:off x="4695080" y="1249612"/>
            <a:ext cx="973039" cy="9493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13EFBA-471C-44F9-8431-27CBFBDB2DE7}"/>
              </a:ext>
            </a:extLst>
          </p:cNvPr>
          <p:cNvSpPr/>
          <p:nvPr/>
        </p:nvSpPr>
        <p:spPr>
          <a:xfrm>
            <a:off x="6620297" y="1258941"/>
            <a:ext cx="973039" cy="9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470FD-FC97-4133-ACAE-1138EB005792}"/>
              </a:ext>
            </a:extLst>
          </p:cNvPr>
          <p:cNvSpPr txBox="1"/>
          <p:nvPr/>
        </p:nvSpPr>
        <p:spPr>
          <a:xfrm>
            <a:off x="-180761" y="1524207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这两盏灯的状态可以表示为：</a:t>
            </a:r>
            <a:r>
              <a:rPr lang="en-US" altLang="zh-CN" sz="2000" dirty="0"/>
              <a:t>0 0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A0FC5-9033-425C-88E7-F931D8699CDE}"/>
              </a:ext>
            </a:extLst>
          </p:cNvPr>
          <p:cNvSpPr txBox="1"/>
          <p:nvPr/>
        </p:nvSpPr>
        <p:spPr>
          <a:xfrm>
            <a:off x="-93675" y="4422917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这两盏灯的状态可以表示为：</a:t>
            </a:r>
            <a:r>
              <a:rPr lang="en-US" altLang="zh-CN" sz="2000" dirty="0"/>
              <a:t>1 0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16" name="TextBox 113">
            <a:extLst>
              <a:ext uri="{FF2B5EF4-FFF2-40B4-BE49-F238E27FC236}">
                <a16:creationId xmlns:a16="http://schemas.microsoft.com/office/drawing/2014/main" id="{C21ED357-B002-445F-B9D8-35A0F6D6A843}"/>
              </a:ext>
            </a:extLst>
          </p:cNvPr>
          <p:cNvSpPr txBox="1"/>
          <p:nvPr/>
        </p:nvSpPr>
        <p:spPr>
          <a:xfrm>
            <a:off x="-93675" y="5872272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这两盏灯的状态可以表示为：</a:t>
            </a:r>
            <a:r>
              <a:rPr lang="en-US" altLang="zh-CN" sz="2000" dirty="0"/>
              <a:t>1 1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2009192" y="8143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开灯，关灯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087C4-4810-45AF-B38A-B4D5CBF0A1CF}"/>
              </a:ext>
            </a:extLst>
          </p:cNvPr>
          <p:cNvSpPr/>
          <p:nvPr/>
        </p:nvSpPr>
        <p:spPr>
          <a:xfrm>
            <a:off x="4293425" y="1437532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470FD-FC97-4133-ACAE-1138EB005792}"/>
              </a:ext>
            </a:extLst>
          </p:cNvPr>
          <p:cNvSpPr txBox="1"/>
          <p:nvPr/>
        </p:nvSpPr>
        <p:spPr>
          <a:xfrm>
            <a:off x="-180761" y="1524207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0 0 0 1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F08ED-BF1D-483B-9A1F-859593276362}"/>
              </a:ext>
            </a:extLst>
          </p:cNvPr>
          <p:cNvSpPr/>
          <p:nvPr/>
        </p:nvSpPr>
        <p:spPr>
          <a:xfrm>
            <a:off x="5251367" y="1437532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B28C90-8130-4DBC-B6FA-BCE8068D1004}"/>
              </a:ext>
            </a:extLst>
          </p:cNvPr>
          <p:cNvSpPr/>
          <p:nvPr/>
        </p:nvSpPr>
        <p:spPr>
          <a:xfrm>
            <a:off x="6209309" y="1437532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0087C4-4810-45AF-B38A-B4D5CBF0A1CF}"/>
              </a:ext>
            </a:extLst>
          </p:cNvPr>
          <p:cNvSpPr/>
          <p:nvPr/>
        </p:nvSpPr>
        <p:spPr>
          <a:xfrm>
            <a:off x="7167251" y="1430002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FF4485-C33B-4F4D-92DE-370673E2D849}"/>
              </a:ext>
            </a:extLst>
          </p:cNvPr>
          <p:cNvSpPr/>
          <p:nvPr/>
        </p:nvSpPr>
        <p:spPr>
          <a:xfrm>
            <a:off x="4293425" y="2155487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4D192A-26CF-4FC7-8B7D-50D76FFE7540}"/>
              </a:ext>
            </a:extLst>
          </p:cNvPr>
          <p:cNvSpPr txBox="1"/>
          <p:nvPr/>
        </p:nvSpPr>
        <p:spPr>
          <a:xfrm>
            <a:off x="-180761" y="2242162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0 0 1 0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5D60B2-2384-4067-9293-0F8203281A91}"/>
              </a:ext>
            </a:extLst>
          </p:cNvPr>
          <p:cNvSpPr/>
          <p:nvPr/>
        </p:nvSpPr>
        <p:spPr>
          <a:xfrm>
            <a:off x="5251367" y="2155487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8E66D9-7CBA-4EA3-8FA5-3BF708CC1A98}"/>
              </a:ext>
            </a:extLst>
          </p:cNvPr>
          <p:cNvSpPr/>
          <p:nvPr/>
        </p:nvSpPr>
        <p:spPr>
          <a:xfrm>
            <a:off x="6209309" y="2155487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1D6B4D-9DE4-496B-8486-E217AA59B51D}"/>
              </a:ext>
            </a:extLst>
          </p:cNvPr>
          <p:cNvSpPr/>
          <p:nvPr/>
        </p:nvSpPr>
        <p:spPr>
          <a:xfrm>
            <a:off x="7167251" y="2147957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C76818-9639-4213-A9B8-26BE385B1155}"/>
              </a:ext>
            </a:extLst>
          </p:cNvPr>
          <p:cNvSpPr/>
          <p:nvPr/>
        </p:nvSpPr>
        <p:spPr>
          <a:xfrm>
            <a:off x="4296095" y="290033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F8FF5-0B23-4389-8614-73E263314E98}"/>
              </a:ext>
            </a:extLst>
          </p:cNvPr>
          <p:cNvSpPr txBox="1"/>
          <p:nvPr/>
        </p:nvSpPr>
        <p:spPr>
          <a:xfrm>
            <a:off x="-178091" y="2987011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0 0 1 1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9D0B48-A2DA-4A17-A9CB-278F7112ECC0}"/>
              </a:ext>
            </a:extLst>
          </p:cNvPr>
          <p:cNvSpPr/>
          <p:nvPr/>
        </p:nvSpPr>
        <p:spPr>
          <a:xfrm>
            <a:off x="5254037" y="290033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A23543-C395-40C3-91A8-029C018BCCD6}"/>
              </a:ext>
            </a:extLst>
          </p:cNvPr>
          <p:cNvSpPr/>
          <p:nvPr/>
        </p:nvSpPr>
        <p:spPr>
          <a:xfrm>
            <a:off x="6211979" y="290033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1C243D-FB13-41AA-80D4-9079E5A88038}"/>
              </a:ext>
            </a:extLst>
          </p:cNvPr>
          <p:cNvSpPr/>
          <p:nvPr/>
        </p:nvSpPr>
        <p:spPr>
          <a:xfrm>
            <a:off x="7169921" y="289280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BD9338-A9CE-4C41-B644-AD9CB5E4035C}"/>
              </a:ext>
            </a:extLst>
          </p:cNvPr>
          <p:cNvSpPr/>
          <p:nvPr/>
        </p:nvSpPr>
        <p:spPr>
          <a:xfrm>
            <a:off x="4293425" y="362451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E0246-5C4B-487D-AD67-96B0A14C4DD3}"/>
              </a:ext>
            </a:extLst>
          </p:cNvPr>
          <p:cNvSpPr txBox="1"/>
          <p:nvPr/>
        </p:nvSpPr>
        <p:spPr>
          <a:xfrm>
            <a:off x="-180761" y="3711190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0 1 0 0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1C66D-391E-4206-9C52-DB63B6A828E8}"/>
              </a:ext>
            </a:extLst>
          </p:cNvPr>
          <p:cNvSpPr/>
          <p:nvPr/>
        </p:nvSpPr>
        <p:spPr>
          <a:xfrm>
            <a:off x="5251367" y="3624515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7EC2AA-ADA2-4CCA-87E2-86C3A03A3E41}"/>
              </a:ext>
            </a:extLst>
          </p:cNvPr>
          <p:cNvSpPr/>
          <p:nvPr/>
        </p:nvSpPr>
        <p:spPr>
          <a:xfrm>
            <a:off x="6209309" y="362451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590D27-4986-4200-8589-FA0685C99231}"/>
              </a:ext>
            </a:extLst>
          </p:cNvPr>
          <p:cNvSpPr/>
          <p:nvPr/>
        </p:nvSpPr>
        <p:spPr>
          <a:xfrm>
            <a:off x="7167251" y="361698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079831-9A4A-408E-9244-FECF46CD09A8}"/>
              </a:ext>
            </a:extLst>
          </p:cNvPr>
          <p:cNvSpPr/>
          <p:nvPr/>
        </p:nvSpPr>
        <p:spPr>
          <a:xfrm>
            <a:off x="4293425" y="4379191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B21564-CF01-4177-A1B5-78A152CE673B}"/>
              </a:ext>
            </a:extLst>
          </p:cNvPr>
          <p:cNvSpPr txBox="1"/>
          <p:nvPr/>
        </p:nvSpPr>
        <p:spPr>
          <a:xfrm>
            <a:off x="-180761" y="446586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0 1 0 1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86A86D-F2E7-442F-BF16-A81734BC95DF}"/>
              </a:ext>
            </a:extLst>
          </p:cNvPr>
          <p:cNvSpPr/>
          <p:nvPr/>
        </p:nvSpPr>
        <p:spPr>
          <a:xfrm>
            <a:off x="5251367" y="437919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76D354-A1D6-40D0-B88F-A5A446CF55A5}"/>
              </a:ext>
            </a:extLst>
          </p:cNvPr>
          <p:cNvSpPr/>
          <p:nvPr/>
        </p:nvSpPr>
        <p:spPr>
          <a:xfrm>
            <a:off x="6209309" y="4379191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047E2DC-DFB1-4458-8C30-287BFD90AEFB}"/>
              </a:ext>
            </a:extLst>
          </p:cNvPr>
          <p:cNvSpPr/>
          <p:nvPr/>
        </p:nvSpPr>
        <p:spPr>
          <a:xfrm>
            <a:off x="7167251" y="437166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A148FA-85BF-411A-9E9B-A569F8C1BE57}"/>
              </a:ext>
            </a:extLst>
          </p:cNvPr>
          <p:cNvSpPr/>
          <p:nvPr/>
        </p:nvSpPr>
        <p:spPr>
          <a:xfrm>
            <a:off x="4293425" y="511759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7EBF17-23D1-47B4-A6EF-E5C08292A7DF}"/>
              </a:ext>
            </a:extLst>
          </p:cNvPr>
          <p:cNvSpPr txBox="1"/>
          <p:nvPr/>
        </p:nvSpPr>
        <p:spPr>
          <a:xfrm>
            <a:off x="-180761" y="5204271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0 1 1 0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2D595F-2EB4-4900-974E-3FC45D18A475}"/>
              </a:ext>
            </a:extLst>
          </p:cNvPr>
          <p:cNvSpPr/>
          <p:nvPr/>
        </p:nvSpPr>
        <p:spPr>
          <a:xfrm>
            <a:off x="5251367" y="511759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32DDFD-9832-4F90-B575-F66472CAE956}"/>
              </a:ext>
            </a:extLst>
          </p:cNvPr>
          <p:cNvSpPr/>
          <p:nvPr/>
        </p:nvSpPr>
        <p:spPr>
          <a:xfrm>
            <a:off x="6209309" y="511759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74C74B-1508-4345-81A0-D7E2F793F267}"/>
              </a:ext>
            </a:extLst>
          </p:cNvPr>
          <p:cNvSpPr/>
          <p:nvPr/>
        </p:nvSpPr>
        <p:spPr>
          <a:xfrm>
            <a:off x="7167251" y="511006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ED2721-D334-4E1D-8DD2-C731B3A35CF2}"/>
              </a:ext>
            </a:extLst>
          </p:cNvPr>
          <p:cNvSpPr/>
          <p:nvPr/>
        </p:nvSpPr>
        <p:spPr>
          <a:xfrm>
            <a:off x="4293425" y="5863531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A1D43C-C721-4E40-93E3-C80C6D1B0063}"/>
              </a:ext>
            </a:extLst>
          </p:cNvPr>
          <p:cNvSpPr txBox="1"/>
          <p:nvPr/>
        </p:nvSpPr>
        <p:spPr>
          <a:xfrm>
            <a:off x="-180761" y="595020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0 1 1 1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A8A10F-9B3E-4B20-B0B5-4AB4CAACBEBC}"/>
              </a:ext>
            </a:extLst>
          </p:cNvPr>
          <p:cNvSpPr/>
          <p:nvPr/>
        </p:nvSpPr>
        <p:spPr>
          <a:xfrm>
            <a:off x="5251367" y="586353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2C4DCB-C4D7-4647-B782-A544E81B528E}"/>
              </a:ext>
            </a:extLst>
          </p:cNvPr>
          <p:cNvSpPr/>
          <p:nvPr/>
        </p:nvSpPr>
        <p:spPr>
          <a:xfrm>
            <a:off x="6209309" y="586353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A1F668-D77D-4766-A39D-B5905DBD3EC2}"/>
              </a:ext>
            </a:extLst>
          </p:cNvPr>
          <p:cNvSpPr/>
          <p:nvPr/>
        </p:nvSpPr>
        <p:spPr>
          <a:xfrm>
            <a:off x="7167251" y="585600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9D7936-88A0-4B11-A162-9815EC749B55}"/>
              </a:ext>
            </a:extLst>
          </p:cNvPr>
          <p:cNvSpPr/>
          <p:nvPr/>
        </p:nvSpPr>
        <p:spPr>
          <a:xfrm>
            <a:off x="4293425" y="69424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0B39BC-2FBF-4E69-8FD7-ADA88463EE0C}"/>
              </a:ext>
            </a:extLst>
          </p:cNvPr>
          <p:cNvSpPr txBox="1"/>
          <p:nvPr/>
        </p:nvSpPr>
        <p:spPr>
          <a:xfrm>
            <a:off x="-180761" y="780923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0 0 0 0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A332D4-DE24-49FF-9B66-ECD1E2050653}"/>
              </a:ext>
            </a:extLst>
          </p:cNvPr>
          <p:cNvSpPr/>
          <p:nvPr/>
        </p:nvSpPr>
        <p:spPr>
          <a:xfrm>
            <a:off x="5251367" y="69424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212B0-F759-4128-BE6B-AE4BBB1E90F1}"/>
              </a:ext>
            </a:extLst>
          </p:cNvPr>
          <p:cNvSpPr/>
          <p:nvPr/>
        </p:nvSpPr>
        <p:spPr>
          <a:xfrm>
            <a:off x="6209309" y="69424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75D55FD-2D0C-4A2B-97F9-E46FBEF3501B}"/>
              </a:ext>
            </a:extLst>
          </p:cNvPr>
          <p:cNvSpPr/>
          <p:nvPr/>
        </p:nvSpPr>
        <p:spPr>
          <a:xfrm>
            <a:off x="7167251" y="68671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2009192" y="8143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开灯，关灯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087C4-4810-45AF-B38A-B4D5CBF0A1CF}"/>
              </a:ext>
            </a:extLst>
          </p:cNvPr>
          <p:cNvSpPr/>
          <p:nvPr/>
        </p:nvSpPr>
        <p:spPr>
          <a:xfrm>
            <a:off x="4293425" y="1437532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470FD-FC97-4133-ACAE-1138EB005792}"/>
              </a:ext>
            </a:extLst>
          </p:cNvPr>
          <p:cNvSpPr txBox="1"/>
          <p:nvPr/>
        </p:nvSpPr>
        <p:spPr>
          <a:xfrm>
            <a:off x="-180761" y="1524207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1 0 0 1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F08ED-BF1D-483B-9A1F-859593276362}"/>
              </a:ext>
            </a:extLst>
          </p:cNvPr>
          <p:cNvSpPr/>
          <p:nvPr/>
        </p:nvSpPr>
        <p:spPr>
          <a:xfrm>
            <a:off x="5251367" y="1437532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B28C90-8130-4DBC-B6FA-BCE8068D1004}"/>
              </a:ext>
            </a:extLst>
          </p:cNvPr>
          <p:cNvSpPr/>
          <p:nvPr/>
        </p:nvSpPr>
        <p:spPr>
          <a:xfrm>
            <a:off x="6209309" y="1437532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0087C4-4810-45AF-B38A-B4D5CBF0A1CF}"/>
              </a:ext>
            </a:extLst>
          </p:cNvPr>
          <p:cNvSpPr/>
          <p:nvPr/>
        </p:nvSpPr>
        <p:spPr>
          <a:xfrm>
            <a:off x="7167251" y="1430002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FF4485-C33B-4F4D-92DE-370673E2D849}"/>
              </a:ext>
            </a:extLst>
          </p:cNvPr>
          <p:cNvSpPr/>
          <p:nvPr/>
        </p:nvSpPr>
        <p:spPr>
          <a:xfrm>
            <a:off x="4293425" y="2155487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4D192A-26CF-4FC7-8B7D-50D76FFE7540}"/>
              </a:ext>
            </a:extLst>
          </p:cNvPr>
          <p:cNvSpPr txBox="1"/>
          <p:nvPr/>
        </p:nvSpPr>
        <p:spPr>
          <a:xfrm>
            <a:off x="-180761" y="2242162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1 0 1 0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5D60B2-2384-4067-9293-0F8203281A91}"/>
              </a:ext>
            </a:extLst>
          </p:cNvPr>
          <p:cNvSpPr/>
          <p:nvPr/>
        </p:nvSpPr>
        <p:spPr>
          <a:xfrm>
            <a:off x="5251367" y="2155487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8E66D9-7CBA-4EA3-8FA5-3BF708CC1A98}"/>
              </a:ext>
            </a:extLst>
          </p:cNvPr>
          <p:cNvSpPr/>
          <p:nvPr/>
        </p:nvSpPr>
        <p:spPr>
          <a:xfrm>
            <a:off x="6209309" y="2155487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1D6B4D-9DE4-496B-8486-E217AA59B51D}"/>
              </a:ext>
            </a:extLst>
          </p:cNvPr>
          <p:cNvSpPr/>
          <p:nvPr/>
        </p:nvSpPr>
        <p:spPr>
          <a:xfrm>
            <a:off x="7167251" y="2147957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C76818-9639-4213-A9B8-26BE385B1155}"/>
              </a:ext>
            </a:extLst>
          </p:cNvPr>
          <p:cNvSpPr/>
          <p:nvPr/>
        </p:nvSpPr>
        <p:spPr>
          <a:xfrm>
            <a:off x="4296095" y="290033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F8FF5-0B23-4389-8614-73E263314E98}"/>
              </a:ext>
            </a:extLst>
          </p:cNvPr>
          <p:cNvSpPr txBox="1"/>
          <p:nvPr/>
        </p:nvSpPr>
        <p:spPr>
          <a:xfrm>
            <a:off x="-178091" y="2987011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1 0 1 1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9D0B48-A2DA-4A17-A9CB-278F7112ECC0}"/>
              </a:ext>
            </a:extLst>
          </p:cNvPr>
          <p:cNvSpPr/>
          <p:nvPr/>
        </p:nvSpPr>
        <p:spPr>
          <a:xfrm>
            <a:off x="5254037" y="290033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A23543-C395-40C3-91A8-029C018BCCD6}"/>
              </a:ext>
            </a:extLst>
          </p:cNvPr>
          <p:cNvSpPr/>
          <p:nvPr/>
        </p:nvSpPr>
        <p:spPr>
          <a:xfrm>
            <a:off x="6211979" y="290033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1C243D-FB13-41AA-80D4-9079E5A88038}"/>
              </a:ext>
            </a:extLst>
          </p:cNvPr>
          <p:cNvSpPr/>
          <p:nvPr/>
        </p:nvSpPr>
        <p:spPr>
          <a:xfrm>
            <a:off x="7169921" y="289280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BD9338-A9CE-4C41-B644-AD9CB5E4035C}"/>
              </a:ext>
            </a:extLst>
          </p:cNvPr>
          <p:cNvSpPr/>
          <p:nvPr/>
        </p:nvSpPr>
        <p:spPr>
          <a:xfrm>
            <a:off x="4293425" y="3624515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E0246-5C4B-487D-AD67-96B0A14C4DD3}"/>
              </a:ext>
            </a:extLst>
          </p:cNvPr>
          <p:cNvSpPr txBox="1"/>
          <p:nvPr/>
        </p:nvSpPr>
        <p:spPr>
          <a:xfrm>
            <a:off x="-180761" y="3711190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1 1 0 0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1C66D-391E-4206-9C52-DB63B6A828E8}"/>
              </a:ext>
            </a:extLst>
          </p:cNvPr>
          <p:cNvSpPr/>
          <p:nvPr/>
        </p:nvSpPr>
        <p:spPr>
          <a:xfrm>
            <a:off x="5251367" y="3624515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7EC2AA-ADA2-4CCA-87E2-86C3A03A3E41}"/>
              </a:ext>
            </a:extLst>
          </p:cNvPr>
          <p:cNvSpPr/>
          <p:nvPr/>
        </p:nvSpPr>
        <p:spPr>
          <a:xfrm>
            <a:off x="6209309" y="362451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590D27-4986-4200-8589-FA0685C99231}"/>
              </a:ext>
            </a:extLst>
          </p:cNvPr>
          <p:cNvSpPr/>
          <p:nvPr/>
        </p:nvSpPr>
        <p:spPr>
          <a:xfrm>
            <a:off x="7167251" y="361698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079831-9A4A-408E-9244-FECF46CD09A8}"/>
              </a:ext>
            </a:extLst>
          </p:cNvPr>
          <p:cNvSpPr/>
          <p:nvPr/>
        </p:nvSpPr>
        <p:spPr>
          <a:xfrm>
            <a:off x="4293425" y="437919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B21564-CF01-4177-A1B5-78A152CE673B}"/>
              </a:ext>
            </a:extLst>
          </p:cNvPr>
          <p:cNvSpPr txBox="1"/>
          <p:nvPr/>
        </p:nvSpPr>
        <p:spPr>
          <a:xfrm>
            <a:off x="-180761" y="446586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1 1 0 1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86A86D-F2E7-442F-BF16-A81734BC95DF}"/>
              </a:ext>
            </a:extLst>
          </p:cNvPr>
          <p:cNvSpPr/>
          <p:nvPr/>
        </p:nvSpPr>
        <p:spPr>
          <a:xfrm>
            <a:off x="5251367" y="437919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76D354-A1D6-40D0-B88F-A5A446CF55A5}"/>
              </a:ext>
            </a:extLst>
          </p:cNvPr>
          <p:cNvSpPr/>
          <p:nvPr/>
        </p:nvSpPr>
        <p:spPr>
          <a:xfrm>
            <a:off x="6209309" y="4379191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047E2DC-DFB1-4458-8C30-287BFD90AEFB}"/>
              </a:ext>
            </a:extLst>
          </p:cNvPr>
          <p:cNvSpPr/>
          <p:nvPr/>
        </p:nvSpPr>
        <p:spPr>
          <a:xfrm>
            <a:off x="7167251" y="437166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A148FA-85BF-411A-9E9B-A569F8C1BE57}"/>
              </a:ext>
            </a:extLst>
          </p:cNvPr>
          <p:cNvSpPr/>
          <p:nvPr/>
        </p:nvSpPr>
        <p:spPr>
          <a:xfrm>
            <a:off x="4293425" y="511759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7EBF17-23D1-47B4-A6EF-E5C08292A7DF}"/>
              </a:ext>
            </a:extLst>
          </p:cNvPr>
          <p:cNvSpPr txBox="1"/>
          <p:nvPr/>
        </p:nvSpPr>
        <p:spPr>
          <a:xfrm>
            <a:off x="-180761" y="5204271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1 1 1 0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2D595F-2EB4-4900-974E-3FC45D18A475}"/>
              </a:ext>
            </a:extLst>
          </p:cNvPr>
          <p:cNvSpPr/>
          <p:nvPr/>
        </p:nvSpPr>
        <p:spPr>
          <a:xfrm>
            <a:off x="5251367" y="511759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32DDFD-9832-4F90-B575-F66472CAE956}"/>
              </a:ext>
            </a:extLst>
          </p:cNvPr>
          <p:cNvSpPr/>
          <p:nvPr/>
        </p:nvSpPr>
        <p:spPr>
          <a:xfrm>
            <a:off x="6209309" y="5117596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74C74B-1508-4345-81A0-D7E2F793F267}"/>
              </a:ext>
            </a:extLst>
          </p:cNvPr>
          <p:cNvSpPr/>
          <p:nvPr/>
        </p:nvSpPr>
        <p:spPr>
          <a:xfrm>
            <a:off x="7167251" y="5110066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ED2721-D334-4E1D-8DD2-C731B3A35CF2}"/>
              </a:ext>
            </a:extLst>
          </p:cNvPr>
          <p:cNvSpPr/>
          <p:nvPr/>
        </p:nvSpPr>
        <p:spPr>
          <a:xfrm>
            <a:off x="4293425" y="586353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A1D43C-C721-4E40-93E3-C80C6D1B0063}"/>
              </a:ext>
            </a:extLst>
          </p:cNvPr>
          <p:cNvSpPr txBox="1"/>
          <p:nvPr/>
        </p:nvSpPr>
        <p:spPr>
          <a:xfrm>
            <a:off x="-180761" y="5950206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1 1 1 1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A8A10F-9B3E-4B20-B0B5-4AB4CAACBEBC}"/>
              </a:ext>
            </a:extLst>
          </p:cNvPr>
          <p:cNvSpPr/>
          <p:nvPr/>
        </p:nvSpPr>
        <p:spPr>
          <a:xfrm>
            <a:off x="5251367" y="586353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2C4DCB-C4D7-4647-B782-A544E81B528E}"/>
              </a:ext>
            </a:extLst>
          </p:cNvPr>
          <p:cNvSpPr/>
          <p:nvPr/>
        </p:nvSpPr>
        <p:spPr>
          <a:xfrm>
            <a:off x="6209309" y="586353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A1F668-D77D-4766-A39D-B5905DBD3EC2}"/>
              </a:ext>
            </a:extLst>
          </p:cNvPr>
          <p:cNvSpPr/>
          <p:nvPr/>
        </p:nvSpPr>
        <p:spPr>
          <a:xfrm>
            <a:off x="7167251" y="5856001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9D7936-88A0-4B11-A162-9815EC749B55}"/>
              </a:ext>
            </a:extLst>
          </p:cNvPr>
          <p:cNvSpPr/>
          <p:nvPr/>
        </p:nvSpPr>
        <p:spPr>
          <a:xfrm>
            <a:off x="4293425" y="694248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0B39BC-2FBF-4E69-8FD7-ADA88463EE0C}"/>
              </a:ext>
            </a:extLst>
          </p:cNvPr>
          <p:cNvSpPr txBox="1"/>
          <p:nvPr/>
        </p:nvSpPr>
        <p:spPr>
          <a:xfrm>
            <a:off x="-180761" y="780923"/>
            <a:ext cx="462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四盏灯的状态：</a:t>
            </a:r>
            <a:r>
              <a:rPr lang="en-US" altLang="zh-CN" sz="2000" dirty="0"/>
              <a:t>1 0 0 0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A332D4-DE24-49FF-9B66-ECD1E2050653}"/>
              </a:ext>
            </a:extLst>
          </p:cNvPr>
          <p:cNvSpPr/>
          <p:nvPr/>
        </p:nvSpPr>
        <p:spPr>
          <a:xfrm>
            <a:off x="5251367" y="69424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212B0-F759-4128-BE6B-AE4BBB1E90F1}"/>
              </a:ext>
            </a:extLst>
          </p:cNvPr>
          <p:cNvSpPr/>
          <p:nvPr/>
        </p:nvSpPr>
        <p:spPr>
          <a:xfrm>
            <a:off x="6209309" y="69424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75D55FD-2D0C-4A2B-97F9-E46FBEF3501B}"/>
              </a:ext>
            </a:extLst>
          </p:cNvPr>
          <p:cNvSpPr/>
          <p:nvPr/>
        </p:nvSpPr>
        <p:spPr>
          <a:xfrm>
            <a:off x="7167251" y="686718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二进制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5E3954-6D91-4B4A-AFB0-5E9CF370EC66}"/>
              </a:ext>
            </a:extLst>
          </p:cNvPr>
          <p:cNvSpPr txBox="1"/>
          <p:nvPr/>
        </p:nvSpPr>
        <p:spPr>
          <a:xfrm>
            <a:off x="675370" y="1184558"/>
            <a:ext cx="97562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灯的状态有两种：一种是开的状态用</a:t>
            </a: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来表示，一种是关的状态用</a:t>
            </a:r>
            <a:r>
              <a:rPr lang="en-US" altLang="zh-CN" sz="2000" b="0" dirty="0">
                <a:solidFill>
                  <a:schemeClr val="tx1"/>
                </a:solidFill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</a:rPr>
              <a:t>来表示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计算机中将灯的开关状态抽象成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0</a:t>
            </a:r>
            <a:r>
              <a:rPr lang="zh-CN" altLang="en-US" sz="2000" dirty="0"/>
              <a:t>，这样我们任何的数就可以用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表示了。</a:t>
            </a:r>
            <a:endParaRPr lang="en-US" altLang="zh-CN" sz="2000" dirty="0"/>
          </a:p>
          <a:p>
            <a:r>
              <a:rPr lang="zh-CN" altLang="en-US" sz="2000" dirty="0"/>
              <a:t>数学中的数字（</a:t>
            </a:r>
            <a:r>
              <a:rPr lang="en-US" altLang="zh-CN" sz="2000" dirty="0"/>
              <a:t>0,1,2,3,4,5,6,7,8,9</a:t>
            </a:r>
            <a:r>
              <a:rPr lang="zh-CN" altLang="en-US" sz="2000" dirty="0"/>
              <a:t>）用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怎么表示哪？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0     </a:t>
            </a:r>
            <a:r>
              <a:rPr lang="zh-CN" altLang="en-US" sz="2000" dirty="0"/>
              <a:t>：   </a:t>
            </a:r>
            <a:r>
              <a:rPr lang="en-US" altLang="zh-CN" sz="2000" dirty="0"/>
              <a:t>0 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 </a:t>
            </a:r>
            <a:r>
              <a:rPr lang="en-US" altLang="zh-CN" sz="2000" dirty="0"/>
              <a:t>0</a:t>
            </a:r>
            <a:r>
              <a:rPr lang="zh-CN" altLang="en-US" sz="2000" dirty="0"/>
              <a:t>  </a:t>
            </a:r>
            <a:r>
              <a:rPr lang="en-US" altLang="zh-CN" sz="2000" dirty="0"/>
              <a:t>0      ---&gt;  0</a:t>
            </a:r>
          </a:p>
          <a:p>
            <a:r>
              <a:rPr lang="en-US" altLang="zh-CN" sz="2000" dirty="0"/>
              <a:t>1     </a:t>
            </a:r>
            <a:r>
              <a:rPr lang="zh-CN" altLang="en-US" sz="2000" dirty="0"/>
              <a:t>：   </a:t>
            </a:r>
            <a:r>
              <a:rPr lang="en-US" altLang="zh-CN" sz="2000" dirty="0"/>
              <a:t>0  0  0  1      -</a:t>
            </a:r>
            <a:r>
              <a:rPr lang="en-US" altLang="zh-CN" sz="2000" dirty="0">
                <a:sym typeface="Wingdings" panose="05000000000000000000" pitchFamily="2" charset="2"/>
              </a:rPr>
              <a:t>--&gt;  1</a:t>
            </a:r>
            <a:endParaRPr lang="en-US" altLang="zh-CN" sz="2000" dirty="0"/>
          </a:p>
          <a:p>
            <a:pPr marL="457200" indent="-457200">
              <a:buAutoNum type="arabicPlain" startAt="2"/>
            </a:pPr>
            <a:r>
              <a:rPr lang="zh-CN" altLang="en-US" sz="2000" dirty="0"/>
              <a:t>：  </a:t>
            </a:r>
            <a:r>
              <a:rPr lang="en-US" altLang="zh-CN" sz="2000" dirty="0"/>
              <a:t>0  0  1  0      ---&gt;  10</a:t>
            </a:r>
          </a:p>
          <a:p>
            <a:pPr marL="457200" indent="-457200">
              <a:buAutoNum type="arabicPlain" startAt="2"/>
            </a:pPr>
            <a:r>
              <a:rPr lang="zh-CN" altLang="en-US" sz="2000" dirty="0"/>
              <a:t>：  </a:t>
            </a:r>
            <a:r>
              <a:rPr lang="en-US" altLang="zh-CN" sz="2000" dirty="0"/>
              <a:t>0  0 </a:t>
            </a:r>
            <a:r>
              <a:rPr lang="zh-CN" altLang="en-US" sz="2000" dirty="0"/>
              <a:t> </a:t>
            </a:r>
            <a:r>
              <a:rPr lang="en-US" altLang="zh-CN" sz="2000" dirty="0"/>
              <a:t>1  1      -</a:t>
            </a:r>
            <a:r>
              <a:rPr lang="en-US" altLang="zh-CN" sz="2000" dirty="0">
                <a:sym typeface="Wingdings" panose="05000000000000000000" pitchFamily="2" charset="2"/>
              </a:rPr>
              <a:t>--&gt;  11</a:t>
            </a:r>
            <a:endParaRPr lang="en-US" altLang="zh-CN" sz="2000" dirty="0"/>
          </a:p>
          <a:p>
            <a:pPr marL="457200" indent="-457200">
              <a:buAutoNum type="arabicPlain" startAt="4"/>
            </a:pPr>
            <a:r>
              <a:rPr lang="zh-CN" altLang="en-US" sz="2000" b="0" dirty="0">
                <a:solidFill>
                  <a:schemeClr val="tx1"/>
                </a:solidFill>
              </a:rPr>
              <a:t>：  </a:t>
            </a:r>
            <a:r>
              <a:rPr lang="en-US" altLang="zh-CN" sz="2000" b="0" dirty="0">
                <a:solidFill>
                  <a:schemeClr val="tx1"/>
                </a:solidFill>
              </a:rPr>
              <a:t>0 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1  0  0      ---&gt;  100</a:t>
            </a:r>
          </a:p>
          <a:p>
            <a:pPr marL="457200" indent="-457200">
              <a:buAutoNum type="arabicPlain" startAt="4"/>
            </a:pPr>
            <a:r>
              <a:rPr lang="en-US" altLang="zh-CN" sz="2000" dirty="0"/>
              <a:t> :    0  1  0  1      -</a:t>
            </a:r>
            <a:r>
              <a:rPr lang="en-US" altLang="zh-CN" sz="2000" dirty="0">
                <a:sym typeface="Wingdings" panose="05000000000000000000" pitchFamily="2" charset="2"/>
              </a:rPr>
              <a:t>--&gt;  101</a:t>
            </a:r>
            <a:endParaRPr lang="en-US" altLang="zh-CN" sz="2000" dirty="0"/>
          </a:p>
          <a:p>
            <a:pPr marL="457200" indent="-457200">
              <a:buAutoNum type="arabicPlain" startAt="4"/>
            </a:pPr>
            <a:r>
              <a:rPr lang="en-US" altLang="zh-CN" sz="2000" b="0" dirty="0">
                <a:solidFill>
                  <a:schemeClr val="tx1"/>
                </a:solidFill>
              </a:rPr>
              <a:t> :    0  1  1  0      -</a:t>
            </a:r>
            <a:r>
              <a:rPr lang="en-US" altLang="zh-CN" sz="2000" dirty="0">
                <a:sym typeface="Wingdings" panose="05000000000000000000" pitchFamily="2" charset="2"/>
              </a:rPr>
              <a:t>--&gt;  110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457200" indent="-457200">
              <a:buAutoNum type="arabicPlain" startAt="4"/>
            </a:pPr>
            <a:r>
              <a:rPr lang="en-US" altLang="zh-CN" sz="2000" dirty="0"/>
              <a:t> :    0  1  1  1      -</a:t>
            </a:r>
            <a:r>
              <a:rPr lang="en-US" altLang="zh-CN" sz="2000" dirty="0">
                <a:sym typeface="Wingdings" panose="05000000000000000000" pitchFamily="2" charset="2"/>
              </a:rPr>
              <a:t>--&gt;  111</a:t>
            </a:r>
            <a:endParaRPr lang="en-US" altLang="zh-CN" sz="2000" dirty="0"/>
          </a:p>
          <a:p>
            <a:pPr marL="457200" indent="-457200">
              <a:buAutoNum type="arabicPlain" startAt="4"/>
            </a:pPr>
            <a:r>
              <a:rPr lang="en-US" altLang="zh-CN" sz="2000" b="0" dirty="0">
                <a:solidFill>
                  <a:schemeClr val="tx1"/>
                </a:solidFill>
              </a:rPr>
              <a:t> :    1  0  0  0      -</a:t>
            </a:r>
            <a:r>
              <a:rPr lang="en-US" altLang="zh-CN" sz="2000" dirty="0">
                <a:sym typeface="Wingdings" panose="05000000000000000000" pitchFamily="2" charset="2"/>
              </a:rPr>
              <a:t>--&gt;  1000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457200" indent="-457200">
              <a:buAutoNum type="arabicPlain" startAt="4"/>
            </a:pPr>
            <a:r>
              <a:rPr lang="en-US" altLang="zh-CN" sz="2000" dirty="0"/>
              <a:t> :    1  0  0  1      ---&gt;  1001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二</a:t>
            </a:r>
            <a:r>
              <a:rPr lang="zh-CN" altLang="en-US" sz="2000" dirty="0"/>
              <a:t>进制是满</a:t>
            </a:r>
            <a:r>
              <a:rPr lang="zh-CN" altLang="en-US" sz="2400" b="1" dirty="0">
                <a:solidFill>
                  <a:srgbClr val="FF0000"/>
                </a:solidFill>
              </a:rPr>
              <a:t>二</a:t>
            </a:r>
            <a:r>
              <a:rPr lang="zh-CN" altLang="en-US" sz="2000" dirty="0"/>
              <a:t>进一，我们的</a:t>
            </a:r>
            <a:r>
              <a:rPr lang="zh-CN" altLang="en-US" sz="2400" b="1" dirty="0">
                <a:solidFill>
                  <a:srgbClr val="FF0000"/>
                </a:solidFill>
              </a:rPr>
              <a:t>十</a:t>
            </a:r>
            <a:r>
              <a:rPr lang="zh-CN" altLang="en-US" sz="2000" dirty="0"/>
              <a:t>进制是满</a:t>
            </a:r>
            <a:r>
              <a:rPr lang="zh-CN" altLang="en-US" sz="2400" b="1" dirty="0">
                <a:solidFill>
                  <a:srgbClr val="FF0000"/>
                </a:solidFill>
              </a:rPr>
              <a:t>十</a:t>
            </a:r>
            <a:r>
              <a:rPr lang="zh-CN" altLang="en-US" sz="2000" dirty="0"/>
              <a:t>进一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9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二进制转换成十进制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5E3954-6D91-4B4A-AFB0-5E9CF370EC66}"/>
              </a:ext>
            </a:extLst>
          </p:cNvPr>
          <p:cNvSpPr txBox="1"/>
          <p:nvPr/>
        </p:nvSpPr>
        <p:spPr>
          <a:xfrm>
            <a:off x="675370" y="1184558"/>
            <a:ext cx="97562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一盏灯只能表示</a:t>
            </a:r>
            <a:r>
              <a:rPr lang="en-US" altLang="zh-CN" sz="2000" dirty="0"/>
              <a:t>0 </a:t>
            </a:r>
            <a:r>
              <a:rPr lang="zh-CN" altLang="en-US" sz="2000" dirty="0"/>
              <a:t>和 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0   :    0</a:t>
            </a:r>
          </a:p>
          <a:p>
            <a:r>
              <a:rPr lang="en-US" altLang="zh-CN" sz="2000" dirty="0"/>
              <a:t>1   :    1 </a:t>
            </a:r>
          </a:p>
          <a:p>
            <a:r>
              <a:rPr lang="zh-CN" altLang="en-US" sz="2000" dirty="0"/>
              <a:t>两盏灯可以表示</a:t>
            </a:r>
            <a:r>
              <a:rPr lang="en-US" altLang="zh-CN" sz="2000" dirty="0"/>
              <a:t>0,  1,  2, 3</a:t>
            </a:r>
          </a:p>
          <a:p>
            <a:r>
              <a:rPr lang="en-US" altLang="zh-CN" sz="2000" dirty="0"/>
              <a:t>0   0  :   0</a:t>
            </a:r>
          </a:p>
          <a:p>
            <a:r>
              <a:rPr lang="en-US" altLang="zh-CN" sz="2000" dirty="0"/>
              <a:t>0   1  :   1</a:t>
            </a:r>
          </a:p>
          <a:p>
            <a:r>
              <a:rPr lang="en-US" altLang="zh-CN" sz="2000" dirty="0"/>
              <a:t>1   0  :   2</a:t>
            </a:r>
          </a:p>
          <a:p>
            <a:pPr marL="457200" indent="-457200">
              <a:buAutoNum type="arabicPlain"/>
            </a:pPr>
            <a:r>
              <a:rPr lang="en-US" altLang="zh-CN" sz="2000" dirty="0"/>
              <a:t>1  :   3</a:t>
            </a:r>
          </a:p>
          <a:p>
            <a:r>
              <a:rPr lang="zh-CN" altLang="en-US" sz="2000" dirty="0"/>
              <a:t>四盏灯可以表示</a:t>
            </a:r>
            <a:r>
              <a:rPr lang="en-US" altLang="zh-CN" sz="2000" dirty="0"/>
              <a:t>0, 1, 2, 3, 4, 5, 6, 7, 8, 9, 10, 11, 12, 13, 14, 15</a:t>
            </a:r>
          </a:p>
          <a:p>
            <a:r>
              <a:rPr lang="en-US" altLang="zh-CN" sz="2000" dirty="0"/>
              <a:t>0   0   0   0  :   0</a:t>
            </a:r>
          </a:p>
          <a:p>
            <a:r>
              <a:rPr lang="en-US" altLang="zh-CN" sz="2000" dirty="0"/>
              <a:t>0   0   0   1  :   1</a:t>
            </a:r>
          </a:p>
          <a:p>
            <a:r>
              <a:rPr lang="en-US" altLang="zh-CN" sz="2000" dirty="0"/>
              <a:t>0   0   1   0  :   2</a:t>
            </a:r>
          </a:p>
          <a:p>
            <a:r>
              <a:rPr lang="en-US" altLang="zh-CN" sz="2000" dirty="0"/>
              <a:t>0   0   1   1  :   3</a:t>
            </a:r>
          </a:p>
          <a:p>
            <a:r>
              <a:rPr lang="en-US" altLang="zh-CN" sz="2000" dirty="0"/>
              <a:t>0   1   0   0  :   4</a:t>
            </a:r>
          </a:p>
          <a:p>
            <a:r>
              <a:rPr lang="en-US" altLang="zh-CN" sz="2000" dirty="0"/>
              <a:t>0   1   0   1  :   5</a:t>
            </a:r>
          </a:p>
          <a:p>
            <a:r>
              <a:rPr lang="en-US" altLang="zh-CN" sz="2000" dirty="0"/>
              <a:t>0   1   1   0  :   6</a:t>
            </a:r>
          </a:p>
          <a:p>
            <a:r>
              <a:rPr lang="en-US" altLang="zh-CN" sz="2000" dirty="0"/>
              <a:t>0   1   1   1  :   7</a:t>
            </a:r>
          </a:p>
          <a:p>
            <a:r>
              <a:rPr lang="en-US" altLang="zh-CN" sz="2000" dirty="0"/>
              <a:t>1   0   0   0  :   8</a:t>
            </a:r>
          </a:p>
        </p:txBody>
      </p:sp>
    </p:spTree>
    <p:extLst>
      <p:ext uri="{BB962C8B-B14F-4D97-AF65-F5344CB8AC3E}">
        <p14:creationId xmlns:p14="http://schemas.microsoft.com/office/powerpoint/2010/main" val="39163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二进制转换成十进制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5E3954-6D91-4B4A-AFB0-5E9CF370EC66}"/>
              </a:ext>
            </a:extLst>
          </p:cNvPr>
          <p:cNvSpPr txBox="1"/>
          <p:nvPr/>
        </p:nvSpPr>
        <p:spPr>
          <a:xfrm>
            <a:off x="666039" y="869157"/>
            <a:ext cx="97562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 0   0   1  :   9</a:t>
            </a:r>
          </a:p>
          <a:p>
            <a:r>
              <a:rPr lang="en-US" altLang="zh-CN" sz="2000" dirty="0"/>
              <a:t>1   0   1   0  :   10</a:t>
            </a:r>
          </a:p>
          <a:p>
            <a:r>
              <a:rPr lang="en-US" altLang="zh-CN" sz="2000" dirty="0"/>
              <a:t>1   0   1   1  :   11</a:t>
            </a:r>
          </a:p>
          <a:p>
            <a:r>
              <a:rPr lang="en-US" altLang="zh-CN" sz="2000" dirty="0"/>
              <a:t>1   1   0   0  :   12</a:t>
            </a:r>
          </a:p>
          <a:p>
            <a:r>
              <a:rPr lang="en-US" altLang="zh-CN" sz="2000" dirty="0"/>
              <a:t>1   1   0   1  :   13</a:t>
            </a:r>
          </a:p>
          <a:p>
            <a:r>
              <a:rPr lang="en-US" altLang="zh-CN" sz="2000" dirty="0"/>
              <a:t>1   1   1   0  :   14</a:t>
            </a:r>
          </a:p>
          <a:p>
            <a:r>
              <a:rPr lang="en-US" altLang="zh-CN" sz="2000" dirty="0"/>
              <a:t>1   1   1   1  :   15</a:t>
            </a:r>
          </a:p>
          <a:p>
            <a:r>
              <a:rPr lang="zh-CN" altLang="en-US" sz="2000" dirty="0"/>
              <a:t>计算公式，老师的独创绝招。</a:t>
            </a:r>
            <a:endParaRPr lang="en-US" altLang="zh-CN" sz="2000" dirty="0"/>
          </a:p>
          <a:p>
            <a:r>
              <a:rPr lang="zh-CN" altLang="en-US" sz="2000" dirty="0"/>
              <a:t>一盏灯在计算机中代表一个</a:t>
            </a:r>
            <a:r>
              <a:rPr lang="en-US" altLang="zh-CN" sz="2000" dirty="0"/>
              <a:t>bit</a:t>
            </a:r>
            <a:r>
              <a:rPr lang="zh-CN" altLang="en-US" sz="2000" dirty="0"/>
              <a:t>（也就是数学中的一位数字）</a:t>
            </a:r>
            <a:endParaRPr lang="en-US" altLang="zh-CN" sz="2000" dirty="0"/>
          </a:p>
          <a:p>
            <a:r>
              <a:rPr lang="zh-CN" altLang="en-US" sz="2000" dirty="0"/>
              <a:t>十进制转二进制： 比如</a:t>
            </a:r>
            <a:r>
              <a:rPr lang="en-US" altLang="zh-CN" sz="2000" dirty="0"/>
              <a:t>90 -</a:t>
            </a:r>
            <a:r>
              <a:rPr lang="en-US" altLang="zh-CN" sz="2000" dirty="0">
                <a:sym typeface="Wingdings" panose="05000000000000000000" pitchFamily="2" charset="2"/>
              </a:rPr>
              <a:t>--&gt;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1       1      1       1         1       1       1       1</a:t>
            </a:r>
          </a:p>
          <a:p>
            <a:r>
              <a:rPr lang="en-US" altLang="zh-CN" sz="2000" dirty="0"/>
              <a:t>bit7   6      5      4         3        2       1      bit0</a:t>
            </a:r>
          </a:p>
          <a:p>
            <a:pPr marL="457200" indent="-457200">
              <a:buAutoNum type="arabicPlain" startAt="128"/>
            </a:pPr>
            <a:r>
              <a:rPr lang="en-US" altLang="zh-CN" sz="2000" dirty="0"/>
              <a:t>64   32     16        8       4       2       1</a:t>
            </a:r>
          </a:p>
          <a:p>
            <a:r>
              <a:rPr lang="en-US" altLang="zh-CN" sz="2000" dirty="0"/>
              <a:t>2^7  2^6  2^5  2^4    2^3    2^2   2^1   2^0</a:t>
            </a:r>
          </a:p>
          <a:p>
            <a:r>
              <a:rPr lang="en-US" altLang="zh-CN" sz="2000" dirty="0"/>
              <a:t>90</a:t>
            </a:r>
            <a:r>
              <a:rPr lang="zh-CN" altLang="en-US" sz="2000" dirty="0"/>
              <a:t>转换成二进制：</a:t>
            </a:r>
            <a:r>
              <a:rPr lang="en-US" altLang="zh-CN" sz="2000" dirty="0"/>
              <a:t>1011010</a:t>
            </a:r>
            <a:r>
              <a:rPr lang="zh-CN" altLang="en-US" sz="2000" dirty="0"/>
              <a:t>（</a:t>
            </a:r>
            <a:r>
              <a:rPr lang="en-US" altLang="zh-CN" sz="2000" dirty="0"/>
              <a:t>90-64 = 26 - 16 = 10 - 8 = 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0     1      0       1           1        0       1      0</a:t>
            </a:r>
          </a:p>
          <a:p>
            <a:r>
              <a:rPr lang="en-US" altLang="zh-CN" sz="2000" dirty="0"/>
              <a:t>10101101</a:t>
            </a:r>
            <a:r>
              <a:rPr lang="zh-CN" altLang="en-US" sz="2000" dirty="0"/>
              <a:t>转换成十进制：   </a:t>
            </a:r>
            <a:r>
              <a:rPr lang="en-US" altLang="zh-CN" sz="2000" dirty="0"/>
              <a:t>(128 + 32 + 8 + 4 + 1 =173)</a:t>
            </a:r>
          </a:p>
          <a:p>
            <a:r>
              <a:rPr lang="en-US" altLang="zh-CN" sz="2000" dirty="0"/>
              <a:t>1       0      1      0       1      1       0       1</a:t>
            </a:r>
          </a:p>
          <a:p>
            <a:r>
              <a:rPr lang="en-US" altLang="zh-CN" sz="2000" dirty="0"/>
              <a:t>128   0     32    0       8      4       0       1</a:t>
            </a:r>
          </a:p>
        </p:txBody>
      </p:sp>
    </p:spTree>
    <p:extLst>
      <p:ext uri="{BB962C8B-B14F-4D97-AF65-F5344CB8AC3E}">
        <p14:creationId xmlns:p14="http://schemas.microsoft.com/office/powerpoint/2010/main" val="413259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1981200" y="454820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变量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F309E6-0390-438F-90DA-EC4192F25214}"/>
              </a:ext>
            </a:extLst>
          </p:cNvPr>
          <p:cNvSpPr txBox="1"/>
          <p:nvPr/>
        </p:nvSpPr>
        <p:spPr>
          <a:xfrm>
            <a:off x="983401" y="390660"/>
            <a:ext cx="3084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char letter; </a:t>
            </a:r>
          </a:p>
          <a:p>
            <a:r>
              <a:rPr lang="en-US" altLang="zh-CN" sz="2000" dirty="0"/>
              <a:t>l</a:t>
            </a:r>
            <a:r>
              <a:rPr lang="en-US" altLang="zh-CN" sz="2000" b="0" dirty="0">
                <a:solidFill>
                  <a:schemeClr val="tx1"/>
                </a:solidFill>
              </a:rPr>
              <a:t>etter = ‘A’;  (65)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b="0" dirty="0" err="1">
                <a:solidFill>
                  <a:schemeClr val="tx1"/>
                </a:solidFill>
              </a:rPr>
              <a:t>nt</a:t>
            </a:r>
            <a:r>
              <a:rPr lang="en-US" altLang="zh-CN" sz="2000" b="0" dirty="0">
                <a:solidFill>
                  <a:schemeClr val="tx1"/>
                </a:solidFill>
              </a:rPr>
              <a:t> book</a:t>
            </a:r>
            <a:r>
              <a:rPr lang="en-US" altLang="zh-CN" sz="2000" dirty="0"/>
              <a:t>s;</a:t>
            </a:r>
          </a:p>
          <a:p>
            <a:r>
              <a:rPr lang="en-US" altLang="zh-CN" sz="2000" dirty="0"/>
              <a:t>b</a:t>
            </a:r>
            <a:r>
              <a:rPr lang="en-US" altLang="zh-CN" sz="2000" b="0" dirty="0">
                <a:solidFill>
                  <a:schemeClr val="tx1"/>
                </a:solidFill>
              </a:rPr>
              <a:t>oo</a:t>
            </a:r>
            <a:r>
              <a:rPr lang="en-US" altLang="zh-CN" sz="2000" dirty="0"/>
              <a:t>ks = 3;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15761B-B7C7-4A11-8CCB-F47D106C11BF}"/>
              </a:ext>
            </a:extLst>
          </p:cNvPr>
          <p:cNvSpPr/>
          <p:nvPr/>
        </p:nvSpPr>
        <p:spPr>
          <a:xfrm>
            <a:off x="3239066" y="383866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42F2C5-7D1A-491C-8F6D-50D3204DCA76}"/>
              </a:ext>
            </a:extLst>
          </p:cNvPr>
          <p:cNvSpPr/>
          <p:nvPr/>
        </p:nvSpPr>
        <p:spPr>
          <a:xfrm>
            <a:off x="4197008" y="3838665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330B75-861F-48A9-9447-100136A4AC66}"/>
              </a:ext>
            </a:extLst>
          </p:cNvPr>
          <p:cNvSpPr/>
          <p:nvPr/>
        </p:nvSpPr>
        <p:spPr>
          <a:xfrm>
            <a:off x="5154950" y="383866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A8D469F-5707-42DB-9326-0DD3931A1315}"/>
              </a:ext>
            </a:extLst>
          </p:cNvPr>
          <p:cNvSpPr/>
          <p:nvPr/>
        </p:nvSpPr>
        <p:spPr>
          <a:xfrm>
            <a:off x="6112892" y="383113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D2395E-6E6F-4FDF-A354-686B380FCF09}"/>
              </a:ext>
            </a:extLst>
          </p:cNvPr>
          <p:cNvSpPr/>
          <p:nvPr/>
        </p:nvSpPr>
        <p:spPr>
          <a:xfrm>
            <a:off x="7070834" y="384619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5609DE-A500-4221-92BB-6F6CE818EE89}"/>
              </a:ext>
            </a:extLst>
          </p:cNvPr>
          <p:cNvSpPr/>
          <p:nvPr/>
        </p:nvSpPr>
        <p:spPr>
          <a:xfrm>
            <a:off x="8028776" y="384619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88A2E4-D1C2-4632-82AA-0EA10CCE7891}"/>
              </a:ext>
            </a:extLst>
          </p:cNvPr>
          <p:cNvSpPr/>
          <p:nvPr/>
        </p:nvSpPr>
        <p:spPr>
          <a:xfrm>
            <a:off x="8986718" y="3846195"/>
            <a:ext cx="632700" cy="588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CA73E5-0272-48EA-A2AD-DC165EFE94E0}"/>
              </a:ext>
            </a:extLst>
          </p:cNvPr>
          <p:cNvSpPr/>
          <p:nvPr/>
        </p:nvSpPr>
        <p:spPr>
          <a:xfrm>
            <a:off x="9944660" y="3838665"/>
            <a:ext cx="632700" cy="588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8696E-D0CA-4ECE-89C9-2A005CF170E5}"/>
              </a:ext>
            </a:extLst>
          </p:cNvPr>
          <p:cNvSpPr/>
          <p:nvPr/>
        </p:nvSpPr>
        <p:spPr>
          <a:xfrm>
            <a:off x="2874282" y="3366013"/>
            <a:ext cx="8163832" cy="1548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21C9815-7828-44F3-B9BF-70E6FAD8E441}"/>
              </a:ext>
            </a:extLst>
          </p:cNvPr>
          <p:cNvSpPr/>
          <p:nvPr/>
        </p:nvSpPr>
        <p:spPr>
          <a:xfrm>
            <a:off x="524808" y="2437248"/>
            <a:ext cx="1297856" cy="1224648"/>
          </a:xfrm>
          <a:prstGeom prst="wedgeEllipseCallout">
            <a:avLst>
              <a:gd name="adj1" fmla="val 124854"/>
              <a:gd name="adj2" fmla="val 671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</a:t>
            </a:r>
          </a:p>
          <a:p>
            <a:pPr algn="ctr"/>
            <a:r>
              <a:rPr lang="en-US" altLang="zh-CN" dirty="0"/>
              <a:t>letter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2C77E0-A75E-4EFE-A7B4-CF72B11BFB4B}"/>
              </a:ext>
            </a:extLst>
          </p:cNvPr>
          <p:cNvSpPr txBox="1"/>
          <p:nvPr/>
        </p:nvSpPr>
        <p:spPr>
          <a:xfrm>
            <a:off x="938996" y="1717475"/>
            <a:ext cx="983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变量就是一个盒子，由于计算机资源有限，盒子能装的数据有大有小，然后按字节对变量的类型分类，</a:t>
            </a:r>
            <a:r>
              <a:rPr lang="en-US" altLang="zh-CN" sz="2000" dirty="0"/>
              <a:t>char </a:t>
            </a:r>
            <a:r>
              <a:rPr lang="zh-CN" altLang="en-US" sz="2000" dirty="0"/>
              <a:t>类型的变量有</a:t>
            </a:r>
            <a:r>
              <a:rPr lang="en-US" altLang="zh-CN" sz="2000" dirty="0"/>
              <a:t>8</a:t>
            </a:r>
            <a:r>
              <a:rPr lang="zh-CN" altLang="en-US" sz="2000" dirty="0"/>
              <a:t>个灯泡，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类型的变量有</a:t>
            </a:r>
            <a:r>
              <a:rPr lang="en-US" altLang="zh-CN" sz="2000" dirty="0"/>
              <a:t>32</a:t>
            </a:r>
            <a:r>
              <a:rPr lang="zh-CN" altLang="en-US" sz="2000" dirty="0"/>
              <a:t>个灯泡。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个</a:t>
            </a:r>
            <a:r>
              <a:rPr lang="en-US" altLang="zh-CN" sz="2000" dirty="0"/>
              <a:t>bit</a:t>
            </a:r>
            <a:r>
              <a:rPr lang="zh-CN" altLang="en-US" sz="2000" dirty="0"/>
              <a:t>等于一个字节 </a:t>
            </a:r>
            <a:r>
              <a:rPr lang="en-US" altLang="zh-CN" sz="2000" dirty="0"/>
              <a:t>byte</a:t>
            </a:r>
            <a:r>
              <a:rPr lang="zh-CN" altLang="en-US" sz="2000" dirty="0"/>
              <a:t>，</a:t>
            </a:r>
            <a:r>
              <a:rPr lang="en-US" altLang="zh-CN" sz="2000" dirty="0"/>
              <a:t>char </a:t>
            </a:r>
            <a:r>
              <a:rPr lang="zh-CN" altLang="en-US" sz="2000" dirty="0"/>
              <a:t>是一个字节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byte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是四个</a:t>
            </a:r>
            <a:r>
              <a:rPr lang="en-US" altLang="zh-CN" sz="2000" dirty="0"/>
              <a:t>byte</a:t>
            </a:r>
            <a:r>
              <a:rPr lang="zh-CN" altLang="en-US" sz="2000" dirty="0"/>
              <a:t>，</a:t>
            </a:r>
            <a:r>
              <a:rPr lang="en-US" altLang="zh-CN" sz="2000" dirty="0"/>
              <a:t>32</a:t>
            </a:r>
            <a:r>
              <a:rPr lang="zh-CN" altLang="en-US" sz="2000" dirty="0"/>
              <a:t>个</a:t>
            </a:r>
            <a:r>
              <a:rPr lang="en-US" altLang="zh-CN" sz="2000" dirty="0"/>
              <a:t>bit</a:t>
            </a:r>
          </a:p>
          <a:p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305C573-A664-46F3-8D6C-9A6C3B15D863}"/>
              </a:ext>
            </a:extLst>
          </p:cNvPr>
          <p:cNvSpPr/>
          <p:nvPr/>
        </p:nvSpPr>
        <p:spPr>
          <a:xfrm>
            <a:off x="349310" y="5886225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3F2E5D-A5C3-44B3-8B09-B1E55EA370A6}"/>
              </a:ext>
            </a:extLst>
          </p:cNvPr>
          <p:cNvSpPr/>
          <p:nvPr/>
        </p:nvSpPr>
        <p:spPr>
          <a:xfrm>
            <a:off x="149290" y="5223536"/>
            <a:ext cx="11971175" cy="1548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596763F7-E5D0-4151-AF3E-9E5A9A236639}"/>
              </a:ext>
            </a:extLst>
          </p:cNvPr>
          <p:cNvSpPr/>
          <p:nvPr/>
        </p:nvSpPr>
        <p:spPr>
          <a:xfrm>
            <a:off x="-42879" y="3830392"/>
            <a:ext cx="1297856" cy="1224648"/>
          </a:xfrm>
          <a:prstGeom prst="wedgeEllipseCallout">
            <a:avLst>
              <a:gd name="adj1" fmla="val 72373"/>
              <a:gd name="adj2" fmla="val 5646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</a:t>
            </a:r>
            <a:endParaRPr lang="en-US" altLang="zh-CN" dirty="0"/>
          </a:p>
          <a:p>
            <a:pPr algn="ctr"/>
            <a:r>
              <a:rPr lang="en-US" altLang="zh-CN" dirty="0"/>
              <a:t>books</a:t>
            </a:r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D113F8E-8F66-4822-AA8A-14F1A1FE4003}"/>
              </a:ext>
            </a:extLst>
          </p:cNvPr>
          <p:cNvSpPr/>
          <p:nvPr/>
        </p:nvSpPr>
        <p:spPr>
          <a:xfrm>
            <a:off x="715438" y="5886224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49267AA-284A-4C20-AD5D-A07C124D8842}"/>
              </a:ext>
            </a:extLst>
          </p:cNvPr>
          <p:cNvSpPr/>
          <p:nvPr/>
        </p:nvSpPr>
        <p:spPr>
          <a:xfrm>
            <a:off x="1080222" y="5886224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33F2844-CF02-4DCD-B05B-8B0E0AA35037}"/>
              </a:ext>
            </a:extLst>
          </p:cNvPr>
          <p:cNvSpPr/>
          <p:nvPr/>
        </p:nvSpPr>
        <p:spPr>
          <a:xfrm>
            <a:off x="1446350" y="5886223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A8B11E-3439-45CD-AFB7-6A4F93948321}"/>
              </a:ext>
            </a:extLst>
          </p:cNvPr>
          <p:cNvSpPr/>
          <p:nvPr/>
        </p:nvSpPr>
        <p:spPr>
          <a:xfrm>
            <a:off x="1807967" y="5886223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D97614E-6840-49E8-B238-29AAA8BD6A47}"/>
              </a:ext>
            </a:extLst>
          </p:cNvPr>
          <p:cNvSpPr/>
          <p:nvPr/>
        </p:nvSpPr>
        <p:spPr>
          <a:xfrm>
            <a:off x="2174095" y="5886222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A75ADF6-96C3-4CAE-8FC1-8ACA1380DEE9}"/>
              </a:ext>
            </a:extLst>
          </p:cNvPr>
          <p:cNvSpPr/>
          <p:nvPr/>
        </p:nvSpPr>
        <p:spPr>
          <a:xfrm>
            <a:off x="2538879" y="5886222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07D4A9A-4924-4CB0-AB58-E79E8BF427A4}"/>
              </a:ext>
            </a:extLst>
          </p:cNvPr>
          <p:cNvSpPr/>
          <p:nvPr/>
        </p:nvSpPr>
        <p:spPr>
          <a:xfrm>
            <a:off x="2905007" y="5886221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C22DFF-0356-45FE-83C6-02DCA8723F17}"/>
              </a:ext>
            </a:extLst>
          </p:cNvPr>
          <p:cNvSpPr/>
          <p:nvPr/>
        </p:nvSpPr>
        <p:spPr>
          <a:xfrm>
            <a:off x="3268413" y="5886221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FC0A752-28C0-43C9-A001-34A38B8EE0FB}"/>
              </a:ext>
            </a:extLst>
          </p:cNvPr>
          <p:cNvSpPr/>
          <p:nvPr/>
        </p:nvSpPr>
        <p:spPr>
          <a:xfrm>
            <a:off x="3634541" y="5886220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62CF8C3-AAE0-46A0-AF12-268E64B70877}"/>
              </a:ext>
            </a:extLst>
          </p:cNvPr>
          <p:cNvSpPr/>
          <p:nvPr/>
        </p:nvSpPr>
        <p:spPr>
          <a:xfrm>
            <a:off x="3999325" y="5886220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ED7DDA3-1656-47E9-BF26-20FEAE827015}"/>
              </a:ext>
            </a:extLst>
          </p:cNvPr>
          <p:cNvSpPr/>
          <p:nvPr/>
        </p:nvSpPr>
        <p:spPr>
          <a:xfrm>
            <a:off x="4365453" y="5886219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633A57-DB68-4F6E-9967-A6BB11ADEE6B}"/>
              </a:ext>
            </a:extLst>
          </p:cNvPr>
          <p:cNvSpPr/>
          <p:nvPr/>
        </p:nvSpPr>
        <p:spPr>
          <a:xfrm>
            <a:off x="4727070" y="5886219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A9707D5-DC7B-4E10-8D66-2432E971ED91}"/>
              </a:ext>
            </a:extLst>
          </p:cNvPr>
          <p:cNvSpPr/>
          <p:nvPr/>
        </p:nvSpPr>
        <p:spPr>
          <a:xfrm>
            <a:off x="5093198" y="5886218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62B31F0-C1C4-4A52-A7A6-A08F8DB796FB}"/>
              </a:ext>
            </a:extLst>
          </p:cNvPr>
          <p:cNvSpPr/>
          <p:nvPr/>
        </p:nvSpPr>
        <p:spPr>
          <a:xfrm>
            <a:off x="5457982" y="5886218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9BEA1D2-0886-4341-AD90-457BF1B23DFA}"/>
              </a:ext>
            </a:extLst>
          </p:cNvPr>
          <p:cNvSpPr/>
          <p:nvPr/>
        </p:nvSpPr>
        <p:spPr>
          <a:xfrm>
            <a:off x="5824110" y="5886217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D483C38-B938-4C76-A281-8A65772159D0}"/>
              </a:ext>
            </a:extLst>
          </p:cNvPr>
          <p:cNvSpPr/>
          <p:nvPr/>
        </p:nvSpPr>
        <p:spPr>
          <a:xfrm>
            <a:off x="6185727" y="5886225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CC5A274-135B-42D1-BE17-A8F24306AA7D}"/>
              </a:ext>
            </a:extLst>
          </p:cNvPr>
          <p:cNvSpPr/>
          <p:nvPr/>
        </p:nvSpPr>
        <p:spPr>
          <a:xfrm>
            <a:off x="6551855" y="5886224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5385448-7EDA-455F-B536-0952BF3C287F}"/>
              </a:ext>
            </a:extLst>
          </p:cNvPr>
          <p:cNvSpPr/>
          <p:nvPr/>
        </p:nvSpPr>
        <p:spPr>
          <a:xfrm>
            <a:off x="6916639" y="5886224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9B117F1-2706-4620-959F-E0983CFCA7DE}"/>
              </a:ext>
            </a:extLst>
          </p:cNvPr>
          <p:cNvSpPr/>
          <p:nvPr/>
        </p:nvSpPr>
        <p:spPr>
          <a:xfrm>
            <a:off x="7282767" y="5886223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E719526-9371-4E95-8663-A9591FDB4BC5}"/>
              </a:ext>
            </a:extLst>
          </p:cNvPr>
          <p:cNvSpPr/>
          <p:nvPr/>
        </p:nvSpPr>
        <p:spPr>
          <a:xfrm>
            <a:off x="7644384" y="5886223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9B7D23D-08ED-4079-B8D0-AC0BE679091E}"/>
              </a:ext>
            </a:extLst>
          </p:cNvPr>
          <p:cNvSpPr/>
          <p:nvPr/>
        </p:nvSpPr>
        <p:spPr>
          <a:xfrm>
            <a:off x="8010512" y="5886222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229650B-86AC-448C-B219-2B46030EF604}"/>
              </a:ext>
            </a:extLst>
          </p:cNvPr>
          <p:cNvSpPr/>
          <p:nvPr/>
        </p:nvSpPr>
        <p:spPr>
          <a:xfrm>
            <a:off x="8375296" y="5886222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0313807-404E-47ED-A5E8-9B0B83161477}"/>
              </a:ext>
            </a:extLst>
          </p:cNvPr>
          <p:cNvSpPr/>
          <p:nvPr/>
        </p:nvSpPr>
        <p:spPr>
          <a:xfrm>
            <a:off x="8741424" y="5886221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6D8858D-EBC5-43C3-84A0-62451A408D7C}"/>
              </a:ext>
            </a:extLst>
          </p:cNvPr>
          <p:cNvSpPr/>
          <p:nvPr/>
        </p:nvSpPr>
        <p:spPr>
          <a:xfrm>
            <a:off x="9104830" y="5886221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9EFF114-EB45-4867-BFA1-29FF41BC683A}"/>
              </a:ext>
            </a:extLst>
          </p:cNvPr>
          <p:cNvSpPr/>
          <p:nvPr/>
        </p:nvSpPr>
        <p:spPr>
          <a:xfrm>
            <a:off x="9470958" y="5886220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5FD0EAF-609B-4665-949C-B3F6E25E1DB2}"/>
              </a:ext>
            </a:extLst>
          </p:cNvPr>
          <p:cNvSpPr/>
          <p:nvPr/>
        </p:nvSpPr>
        <p:spPr>
          <a:xfrm>
            <a:off x="9835742" y="5886220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ED68277-AE54-4ACE-B9D4-247BA550DDB1}"/>
              </a:ext>
            </a:extLst>
          </p:cNvPr>
          <p:cNvSpPr/>
          <p:nvPr/>
        </p:nvSpPr>
        <p:spPr>
          <a:xfrm>
            <a:off x="10201870" y="5886219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55B8144-B06F-432C-B6C8-86A2599B39BE}"/>
              </a:ext>
            </a:extLst>
          </p:cNvPr>
          <p:cNvSpPr/>
          <p:nvPr/>
        </p:nvSpPr>
        <p:spPr>
          <a:xfrm>
            <a:off x="10563487" y="5886219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8E1FFD3-5618-4905-97E5-4E4C7FA78E23}"/>
              </a:ext>
            </a:extLst>
          </p:cNvPr>
          <p:cNvSpPr/>
          <p:nvPr/>
        </p:nvSpPr>
        <p:spPr>
          <a:xfrm>
            <a:off x="10929615" y="5886218"/>
            <a:ext cx="278575" cy="266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B1D41E2-A2C6-4046-BCF6-E7D1BB0A6F4E}"/>
              </a:ext>
            </a:extLst>
          </p:cNvPr>
          <p:cNvSpPr/>
          <p:nvPr/>
        </p:nvSpPr>
        <p:spPr>
          <a:xfrm>
            <a:off x="11294399" y="5886218"/>
            <a:ext cx="278575" cy="2660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6540AE1-CBAF-4923-8B09-C629F69BE662}"/>
              </a:ext>
            </a:extLst>
          </p:cNvPr>
          <p:cNvSpPr/>
          <p:nvPr/>
        </p:nvSpPr>
        <p:spPr>
          <a:xfrm>
            <a:off x="11660527" y="5886217"/>
            <a:ext cx="278575" cy="2660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C67E-D2D3-4F25-B1FD-411F447D86AD}"/>
              </a:ext>
            </a:extLst>
          </p:cNvPr>
          <p:cNvSpPr txBox="1">
            <a:spLocks/>
          </p:cNvSpPr>
          <p:nvPr/>
        </p:nvSpPr>
        <p:spPr>
          <a:xfrm>
            <a:off x="-3181350" y="1816895"/>
            <a:ext cx="8229600" cy="41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2000" dirty="0">
                <a:latin typeface="Arial" pitchFamily="34" charset="0"/>
                <a:cs typeface="Arial" pitchFamily="34" charset="0"/>
              </a:rPr>
              <a:t>ASCII</a:t>
            </a:r>
            <a:r>
              <a:rPr kumimoji="1" lang="zh-CN" altLang="en-US" sz="2000" dirty="0">
                <a:latin typeface="Arial" pitchFamily="34" charset="0"/>
                <a:cs typeface="Arial" pitchFamily="34" charset="0"/>
              </a:rPr>
              <a:t>码</a:t>
            </a:r>
            <a:endParaRPr kumimoji="1" lang="ja-JP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45767-7F1F-43E3-A59A-61CCD5FC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57" y="0"/>
            <a:ext cx="836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813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游ゴシック Light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Yajiang (NSB - CN/Hangzhou)</dc:creator>
  <cp:lastModifiedBy>Xue, Yajiang (NSB - CN/Hangzhou)</cp:lastModifiedBy>
  <cp:revision>36</cp:revision>
  <dcterms:created xsi:type="dcterms:W3CDTF">2019-04-12T08:53:17Z</dcterms:created>
  <dcterms:modified xsi:type="dcterms:W3CDTF">2019-04-25T13:28:55Z</dcterms:modified>
</cp:coreProperties>
</file>