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 id="2147483657" r:id="rId3"/>
    <p:sldMasterId id="2147483998" r:id="rId4"/>
  </p:sldMasterIdLst>
  <p:notesMasterIdLst>
    <p:notesMasterId r:id="rId19"/>
  </p:notesMasterIdLst>
  <p:sldIdLst>
    <p:sldId id="259" r:id="rId5"/>
    <p:sldId id="324" r:id="rId6"/>
    <p:sldId id="393" r:id="rId7"/>
    <p:sldId id="349" r:id="rId8"/>
    <p:sldId id="394" r:id="rId9"/>
    <p:sldId id="396" r:id="rId10"/>
    <p:sldId id="399" r:id="rId11"/>
    <p:sldId id="360" r:id="rId12"/>
    <p:sldId id="395" r:id="rId13"/>
    <p:sldId id="350" r:id="rId14"/>
    <p:sldId id="400" r:id="rId15"/>
    <p:sldId id="355" r:id="rId16"/>
    <p:sldId id="401" r:id="rId17"/>
    <p:sldId id="389" r:id="rId18"/>
  </p:sldIdLst>
  <p:sldSz cx="9144000" cy="6858000" type="screen4x3"/>
  <p:notesSz cx="6858000" cy="9144000"/>
  <p:defaultTextStyle>
    <a:defPPr>
      <a:defRPr lang="en-US"/>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33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冰冰" initials="薛冰冰" lastIdx="1" clrIdx="0">
    <p:extLst>
      <p:ext uri="{19B8F6BF-5375-455C-9EA6-DF929625EA0E}">
        <p15:presenceInfo xmlns:p15="http://schemas.microsoft.com/office/powerpoint/2012/main" userId="ed9237ce5d5931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FFCC"/>
    <a:srgbClr val="000066"/>
    <a:srgbClr val="336699"/>
    <a:srgbClr val="ABAFB2"/>
    <a:srgbClr val="808080"/>
    <a:srgbClr val="263C6B"/>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5330"/>
      </p:guideLst>
    </p:cSldViewPr>
  </p:slideViewPr>
  <p:notesTextViewPr>
    <p:cViewPr>
      <p:scale>
        <a:sx n="3" d="2"/>
        <a:sy n="3" d="2"/>
      </p:scale>
      <p:origin x="0" y="0"/>
    </p:cViewPr>
  </p:notesTextViewPr>
  <p:notesViewPr>
    <p:cSldViewPr snapToGrid="0">
      <p:cViewPr varScale="1">
        <p:scale>
          <a:sx n="55" d="100"/>
          <a:sy n="55" d="100"/>
        </p:scale>
        <p:origin x="2880" y="72"/>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9460" name="Rectangle 8"/>
          <p:cNvSpPr>
            <a:spLocks noChangeArrowheads="1"/>
          </p:cNvSpPr>
          <p:nvPr/>
        </p:nvSpPr>
        <p:spPr bwMode="auto">
          <a:xfrm>
            <a:off x="3252788" y="8637588"/>
            <a:ext cx="3222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fld id="{4998DD74-616A-47F1-A122-11DC12A1F30E}" type="slidenum">
              <a:rPr lang="en-US" altLang="zh-CN" sz="1000">
                <a:latin typeface="Times New Roman" panose="02020603050405020304" pitchFamily="18" charset="0"/>
              </a:rPr>
              <a:pPr algn="ctr"/>
              <a:t>‹#›</a:t>
            </a:fld>
            <a:endParaRPr lang="en-US" altLang="zh-CN" sz="1000">
              <a:latin typeface="Times New Roman" panose="02020603050405020304" pitchFamily="18" charset="0"/>
            </a:endParaRPr>
          </a:p>
        </p:txBody>
      </p:sp>
      <p:sp>
        <p:nvSpPr>
          <p:cNvPr id="19461" name="Rectangle 9"/>
          <p:cNvSpPr>
            <a:spLocks noChangeArrowheads="1"/>
          </p:cNvSpPr>
          <p:nvPr/>
        </p:nvSpPr>
        <p:spPr bwMode="auto">
          <a:xfrm>
            <a:off x="6361113" y="8693150"/>
            <a:ext cx="43338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r"/>
            <a:r>
              <a:rPr lang="en-US" altLang="zh-CN" sz="600">
                <a:latin typeface="Times New Roman" panose="02020603050405020304" pitchFamily="18" charset="0"/>
              </a:rPr>
              <a:t>[DocID]</a:t>
            </a:r>
          </a:p>
        </p:txBody>
      </p:sp>
      <p:sp>
        <p:nvSpPr>
          <p:cNvPr id="19462" name="Rectangle 10"/>
          <p:cNvSpPr>
            <a:spLocks noChangeArrowheads="1"/>
          </p:cNvSpPr>
          <p:nvPr/>
        </p:nvSpPr>
        <p:spPr bwMode="auto">
          <a:xfrm>
            <a:off x="63500" y="8656638"/>
            <a:ext cx="90963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r>
              <a:rPr lang="en-US" altLang="zh-CN" sz="800">
                <a:latin typeface="Times New Roman" panose="02020603050405020304" pitchFamily="18" charset="0"/>
              </a:rPr>
              <a:t>Hewitt Associates</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pitchFamily="34" charset="0"/>
        <a:ea typeface="MS PGothic" pitchFamily="34" charset="-128"/>
        <a:cs typeface="+mn-cs"/>
      </a:defRPr>
    </a:lvl1pPr>
    <a:lvl2pPr marL="114300" indent="-112713" algn="l" rtl="0" eaLnBrk="0" fontAlgn="base" hangingPunct="0">
      <a:spcBef>
        <a:spcPct val="30000"/>
      </a:spcBef>
      <a:spcAft>
        <a:spcPct val="0"/>
      </a:spcAft>
      <a:buBlip>
        <a:blip r:embed="rId2"/>
      </a:buBlip>
      <a:defRPr sz="1200" kern="1200">
        <a:solidFill>
          <a:schemeClr val="tx1"/>
        </a:solidFill>
        <a:latin typeface="Arial" pitchFamily="34" charset="0"/>
        <a:ea typeface="MS PGothic" pitchFamily="34" charset="-128"/>
        <a:cs typeface="+mn-cs"/>
      </a:defRPr>
    </a:lvl2pPr>
    <a:lvl3pPr marL="228600" indent="-112713" algn="l" rtl="0" eaLnBrk="0" fontAlgn="base" hangingPunct="0">
      <a:spcBef>
        <a:spcPct val="30000"/>
      </a:spcBef>
      <a:spcAft>
        <a:spcPct val="0"/>
      </a:spcAft>
      <a:buFont typeface="Times New Roman" panose="02020603050405020304" pitchFamily="18" charset="0"/>
      <a:buChar char="–"/>
      <a:defRPr sz="1200" kern="1200">
        <a:solidFill>
          <a:schemeClr val="tx1"/>
        </a:solidFill>
        <a:latin typeface="Arial" pitchFamily="34" charset="0"/>
        <a:ea typeface="MS PGothic" pitchFamily="34" charset="-128"/>
        <a:cs typeface="+mn-cs"/>
      </a:defRPr>
    </a:lvl3pPr>
    <a:lvl4pPr marL="342900" indent="-112713" algn="l" rtl="0" eaLnBrk="0" fontAlgn="base" hangingPunct="0">
      <a:spcBef>
        <a:spcPct val="30000"/>
      </a:spcBef>
      <a:spcAft>
        <a:spcPct val="0"/>
      </a:spcAft>
      <a:buFont typeface="Times New Roman" panose="02020603050405020304" pitchFamily="18" charset="0"/>
      <a:buBlip>
        <a:blip r:embed="rId3"/>
      </a:buBlip>
      <a:defRPr sz="1200" kern="1200">
        <a:solidFill>
          <a:schemeClr val="tx1"/>
        </a:solidFill>
        <a:latin typeface="Arial" pitchFamily="34" charset="0"/>
        <a:ea typeface="MS PGothic" pitchFamily="34" charset="-128"/>
        <a:cs typeface="+mn-cs"/>
      </a:defRPr>
    </a:lvl4pPr>
    <a:lvl5pPr marL="457200" indent="-112713" algn="l" rtl="0" eaLnBrk="0" fontAlgn="base" hangingPunct="0">
      <a:spcBef>
        <a:spcPct val="30000"/>
      </a:spcBef>
      <a:spcAft>
        <a:spcPct val="0"/>
      </a:spcAft>
      <a:buFont typeface="Times New Roman" panose="02020603050405020304" pitchFamily="18" charset="0"/>
      <a:buChar char="–"/>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1731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1182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528638"/>
            <a:ext cx="1962150" cy="5283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528638"/>
            <a:ext cx="5737225" cy="5283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654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81702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5207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91890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06525"/>
            <a:ext cx="7239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560513" y="1406525"/>
            <a:ext cx="7239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4359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8701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71398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056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0237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1599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97421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277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528638"/>
            <a:ext cx="1960562" cy="5448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528638"/>
            <a:ext cx="5730875" cy="5448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7963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132432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385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34579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5465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6845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155195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6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59053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56378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61796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5328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00200"/>
            <a:ext cx="2057400"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600200"/>
            <a:ext cx="6019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325963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02755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46241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035499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06525"/>
            <a:ext cx="3849687"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406525"/>
            <a:ext cx="3849688"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58219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83180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0296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06525"/>
            <a:ext cx="3849687"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406525"/>
            <a:ext cx="3849688"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73086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5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141801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791678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849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528638"/>
            <a:ext cx="1962150" cy="5283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528638"/>
            <a:ext cx="5737225" cy="5283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123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35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7286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96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985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4127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1"/>
          <p:cNvSpPr>
            <a:spLocks noChangeArrowheads="1"/>
          </p:cNvSpPr>
          <p:nvPr/>
        </p:nvSpPr>
        <p:spPr bwMode="auto">
          <a:xfrm>
            <a:off x="0" y="6169025"/>
            <a:ext cx="9144000" cy="685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pic>
        <p:nvPicPr>
          <p:cNvPr id="1027" name="Picture 32" descr="GearsLT_foote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6902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body" idx="1"/>
          </p:nvPr>
        </p:nvSpPr>
        <p:spPr bwMode="auto">
          <a:xfrm>
            <a:off x="684213" y="1406525"/>
            <a:ext cx="7851775"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Line 5"/>
          <p:cNvSpPr>
            <a:spLocks noChangeShapeType="1"/>
          </p:cNvSpPr>
          <p:nvPr/>
        </p:nvSpPr>
        <p:spPr bwMode="auto">
          <a:xfrm>
            <a:off x="0" y="338138"/>
            <a:ext cx="9144000" cy="0"/>
          </a:xfrm>
          <a:prstGeom prst="line">
            <a:avLst/>
          </a:prstGeom>
          <a:noFill/>
          <a:ln w="12700">
            <a:solidFill>
              <a:srgbClr val="ABAF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 name="Rectangle 9"/>
          <p:cNvSpPr>
            <a:spLocks noGrp="1" noChangeArrowheads="1"/>
          </p:cNvSpPr>
          <p:nvPr>
            <p:ph type="title"/>
          </p:nvPr>
        </p:nvSpPr>
        <p:spPr bwMode="auto">
          <a:xfrm>
            <a:off x="684213" y="528638"/>
            <a:ext cx="78438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zh-CN"/>
              <a:t>Click to edit Master title style</a:t>
            </a:r>
          </a:p>
        </p:txBody>
      </p:sp>
      <p:sp>
        <p:nvSpPr>
          <p:cNvPr id="1032" name="Rectangle 35"/>
          <p:cNvSpPr>
            <a:spLocks noChangeArrowheads="1"/>
          </p:cNvSpPr>
          <p:nvPr/>
        </p:nvSpPr>
        <p:spPr bwMode="auto">
          <a:xfrm>
            <a:off x="4343400" y="6400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fld id="{9B7CCF34-8C18-4034-841B-0CE6DA8D3358}" type="slidenum">
              <a:rPr lang="en-US" altLang="zh-CN" sz="900">
                <a:solidFill>
                  <a:schemeClr val="bg1"/>
                </a:solidFill>
              </a:rPr>
              <a:pPr algn="ctr"/>
              <a:t>‹#›</a:t>
            </a:fld>
            <a:endParaRPr lang="en-US" altLang="zh-CN" sz="900">
              <a:solidFill>
                <a:schemeClr val="bg1"/>
              </a:solidFill>
            </a:endParaRPr>
          </a:p>
        </p:txBody>
      </p:sp>
      <p:pic>
        <p:nvPicPr>
          <p:cNvPr id="3" name="图片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544000" y="6169026"/>
            <a:ext cx="1600000" cy="685800"/>
          </a:xfrm>
          <a:prstGeom prst="rect">
            <a:avLst/>
          </a:prstGeom>
        </p:spPr>
      </p:pic>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rtl="0" eaLnBrk="0" fontAlgn="base" hangingPunct="0">
        <a:spcBef>
          <a:spcPct val="0"/>
        </a:spcBef>
        <a:spcAft>
          <a:spcPct val="0"/>
        </a:spcAft>
        <a:defRPr sz="2200" b="1">
          <a:solidFill>
            <a:srgbClr val="263C6B"/>
          </a:solidFill>
          <a:latin typeface="+mj-lt"/>
          <a:ea typeface="+mj-ea"/>
          <a:cs typeface="+mj-cs"/>
        </a:defRPr>
      </a:lvl1pPr>
      <a:lvl2pPr algn="l" rtl="0" eaLnBrk="0" fontAlgn="base" hangingPunct="0">
        <a:spcBef>
          <a:spcPct val="0"/>
        </a:spcBef>
        <a:spcAft>
          <a:spcPct val="0"/>
        </a:spcAft>
        <a:defRPr sz="2200" b="1">
          <a:solidFill>
            <a:srgbClr val="263C6B"/>
          </a:solidFill>
          <a:latin typeface="Arial" pitchFamily="34" charset="0"/>
          <a:ea typeface="MS PGothic" pitchFamily="34" charset="-128"/>
        </a:defRPr>
      </a:lvl2pPr>
      <a:lvl3pPr algn="l" rtl="0" eaLnBrk="0" fontAlgn="base" hangingPunct="0">
        <a:spcBef>
          <a:spcPct val="0"/>
        </a:spcBef>
        <a:spcAft>
          <a:spcPct val="0"/>
        </a:spcAft>
        <a:defRPr sz="2200" b="1">
          <a:solidFill>
            <a:srgbClr val="263C6B"/>
          </a:solidFill>
          <a:latin typeface="Arial" pitchFamily="34" charset="0"/>
          <a:ea typeface="MS PGothic" pitchFamily="34" charset="-128"/>
        </a:defRPr>
      </a:lvl3pPr>
      <a:lvl4pPr algn="l" rtl="0" eaLnBrk="0" fontAlgn="base" hangingPunct="0">
        <a:spcBef>
          <a:spcPct val="0"/>
        </a:spcBef>
        <a:spcAft>
          <a:spcPct val="0"/>
        </a:spcAft>
        <a:defRPr sz="2200" b="1">
          <a:solidFill>
            <a:srgbClr val="263C6B"/>
          </a:solidFill>
          <a:latin typeface="Arial" pitchFamily="34" charset="0"/>
          <a:ea typeface="MS PGothic" pitchFamily="34" charset="-128"/>
        </a:defRPr>
      </a:lvl4pPr>
      <a:lvl5pPr algn="l" rtl="0" eaLnBrk="0" fontAlgn="base" hangingPunct="0">
        <a:spcBef>
          <a:spcPct val="0"/>
        </a:spcBef>
        <a:spcAft>
          <a:spcPct val="0"/>
        </a:spcAft>
        <a:defRPr sz="2200" b="1">
          <a:solidFill>
            <a:srgbClr val="263C6B"/>
          </a:solidFill>
          <a:latin typeface="Arial" pitchFamily="34" charset="0"/>
          <a:ea typeface="MS PGothic" pitchFamily="34" charset="-128"/>
        </a:defRPr>
      </a:lvl5pPr>
      <a:lvl6pPr marL="457200" algn="l" rtl="0" eaLnBrk="0" fontAlgn="base" hangingPunct="0">
        <a:spcBef>
          <a:spcPct val="0"/>
        </a:spcBef>
        <a:spcAft>
          <a:spcPct val="0"/>
        </a:spcAft>
        <a:defRPr sz="2200" b="1">
          <a:solidFill>
            <a:srgbClr val="263C6B"/>
          </a:solidFill>
          <a:latin typeface="Arial" pitchFamily="34" charset="0"/>
          <a:ea typeface="MS PGothic" pitchFamily="34" charset="-128"/>
        </a:defRPr>
      </a:lvl6pPr>
      <a:lvl7pPr marL="914400" algn="l" rtl="0" eaLnBrk="0" fontAlgn="base" hangingPunct="0">
        <a:spcBef>
          <a:spcPct val="0"/>
        </a:spcBef>
        <a:spcAft>
          <a:spcPct val="0"/>
        </a:spcAft>
        <a:defRPr sz="2200" b="1">
          <a:solidFill>
            <a:srgbClr val="263C6B"/>
          </a:solidFill>
          <a:latin typeface="Arial" pitchFamily="34" charset="0"/>
          <a:ea typeface="MS PGothic" pitchFamily="34" charset="-128"/>
        </a:defRPr>
      </a:lvl7pPr>
      <a:lvl8pPr marL="1371600" algn="l" rtl="0" eaLnBrk="0" fontAlgn="base" hangingPunct="0">
        <a:spcBef>
          <a:spcPct val="0"/>
        </a:spcBef>
        <a:spcAft>
          <a:spcPct val="0"/>
        </a:spcAft>
        <a:defRPr sz="2200" b="1">
          <a:solidFill>
            <a:srgbClr val="263C6B"/>
          </a:solidFill>
          <a:latin typeface="Arial" pitchFamily="34" charset="0"/>
          <a:ea typeface="MS PGothic" pitchFamily="34" charset="-128"/>
        </a:defRPr>
      </a:lvl8pPr>
      <a:lvl9pPr marL="1828800" algn="l" rtl="0" eaLnBrk="0" fontAlgn="base" hangingPunct="0">
        <a:spcBef>
          <a:spcPct val="0"/>
        </a:spcBef>
        <a:spcAft>
          <a:spcPct val="0"/>
        </a:spcAft>
        <a:defRPr sz="2200" b="1">
          <a:solidFill>
            <a:srgbClr val="263C6B"/>
          </a:solidFill>
          <a:latin typeface="Arial" pitchFamily="34" charset="0"/>
          <a:ea typeface="MS PGothic" pitchFamily="34" charset="-128"/>
        </a:defRPr>
      </a:lvl9pPr>
    </p:titleStyle>
    <p:bodyStyle>
      <a:lvl1pPr marL="342900" indent="-342900" algn="l" rtl="0" eaLnBrk="0" fontAlgn="base" hangingPunct="0">
        <a:lnSpc>
          <a:spcPct val="93000"/>
        </a:lnSpc>
        <a:spcBef>
          <a:spcPct val="31000"/>
        </a:spcBef>
        <a:spcAft>
          <a:spcPct val="31000"/>
        </a:spcAft>
        <a:buChar char="•"/>
        <a:defRPr sz="3200" b="1">
          <a:solidFill>
            <a:srgbClr val="000000"/>
          </a:solidFill>
          <a:latin typeface="+mn-lt"/>
          <a:ea typeface="+mn-ea"/>
          <a:cs typeface="+mn-cs"/>
        </a:defRPr>
      </a:lvl1pPr>
      <a:lvl2pPr marL="228600" indent="-227013" algn="l" rtl="0" eaLnBrk="0" fontAlgn="base" hangingPunct="0">
        <a:lnSpc>
          <a:spcPct val="93000"/>
        </a:lnSpc>
        <a:spcBef>
          <a:spcPct val="31000"/>
        </a:spcBef>
        <a:spcAft>
          <a:spcPct val="31000"/>
        </a:spcAft>
        <a:buClr>
          <a:srgbClr val="003366"/>
        </a:buClr>
        <a:buSzPct val="81000"/>
        <a:buFont typeface="Times New Roman" panose="02020603050405020304" pitchFamily="18" charset="0"/>
        <a:buBlip>
          <a:blip r:embed="rId15"/>
        </a:buBlip>
        <a:defRPr sz="2800">
          <a:solidFill>
            <a:srgbClr val="000000"/>
          </a:solidFill>
          <a:latin typeface="+mn-lt"/>
          <a:ea typeface="+mn-ea"/>
        </a:defRPr>
      </a:lvl2pPr>
      <a:lvl3pPr marL="457200" indent="-227013" algn="l" rtl="0" eaLnBrk="0" fontAlgn="base" hangingPunct="0">
        <a:lnSpc>
          <a:spcPct val="93000"/>
        </a:lnSpc>
        <a:spcBef>
          <a:spcPct val="31000"/>
        </a:spcBef>
        <a:spcAft>
          <a:spcPct val="31000"/>
        </a:spcAft>
        <a:buClr>
          <a:srgbClr val="263C6B"/>
        </a:buClr>
        <a:buFont typeface="Times New Roman" panose="02020603050405020304" pitchFamily="18" charset="0"/>
        <a:buChar char="–"/>
        <a:defRPr sz="2400">
          <a:solidFill>
            <a:srgbClr val="000000"/>
          </a:solidFill>
          <a:latin typeface="+mn-lt"/>
          <a:ea typeface="+mn-ea"/>
        </a:defRPr>
      </a:lvl3pPr>
      <a:lvl4pPr marL="685800" indent="-227013" algn="l" rtl="0" eaLnBrk="0" fontAlgn="base" hangingPunct="0">
        <a:lnSpc>
          <a:spcPct val="93000"/>
        </a:lnSpc>
        <a:spcBef>
          <a:spcPct val="31000"/>
        </a:spcBef>
        <a:spcAft>
          <a:spcPct val="31000"/>
        </a:spcAft>
        <a:buClr>
          <a:srgbClr val="808080"/>
        </a:buClr>
        <a:buSzPct val="95000"/>
        <a:buFont typeface="Arial" panose="020B0604020202020204" pitchFamily="34" charset="0"/>
        <a:buChar char="&gt;"/>
        <a:defRPr sz="2000">
          <a:solidFill>
            <a:srgbClr val="000000"/>
          </a:solidFill>
          <a:latin typeface="+mn-lt"/>
          <a:ea typeface="+mn-ea"/>
        </a:defRPr>
      </a:lvl4pPr>
      <a:lvl5pPr marL="911225" indent="-223838" algn="l" rtl="0" eaLnBrk="0" fontAlgn="base" hangingPunct="0">
        <a:lnSpc>
          <a:spcPct val="93000"/>
        </a:lnSpc>
        <a:spcBef>
          <a:spcPct val="31000"/>
        </a:spcBef>
        <a:spcAft>
          <a:spcPct val="31000"/>
        </a:spcAft>
        <a:buClr>
          <a:srgbClr val="263C6B"/>
        </a:buClr>
        <a:buFont typeface="Times New Roman" panose="02020603050405020304" pitchFamily="18" charset="0"/>
        <a:buChar char="–"/>
        <a:defRPr sz="2000">
          <a:solidFill>
            <a:srgbClr val="000000"/>
          </a:solidFill>
          <a:latin typeface="+mn-lt"/>
          <a:ea typeface="+mn-ea"/>
        </a:defRPr>
      </a:lvl5pPr>
      <a:lvl6pPr marL="13684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6pPr>
      <a:lvl7pPr marL="18256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7pPr>
      <a:lvl8pPr marL="22828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8pPr>
      <a:lvl9pPr marL="27400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auto">
          <a:xfrm>
            <a:off x="0" y="6169025"/>
            <a:ext cx="9144000" cy="685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pic>
        <p:nvPicPr>
          <p:cNvPr id="2051" name="Picture 27" descr="GearsLT_foote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6902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Line 4"/>
          <p:cNvSpPr>
            <a:spLocks noChangeShapeType="1"/>
          </p:cNvSpPr>
          <p:nvPr/>
        </p:nvSpPr>
        <p:spPr bwMode="auto">
          <a:xfrm>
            <a:off x="0" y="338138"/>
            <a:ext cx="9144000" cy="0"/>
          </a:xfrm>
          <a:prstGeom prst="line">
            <a:avLst/>
          </a:prstGeom>
          <a:noFill/>
          <a:ln w="12700">
            <a:solidFill>
              <a:srgbClr val="ABAF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 name="Rectangle 5"/>
          <p:cNvSpPr>
            <a:spLocks noGrp="1" noChangeArrowheads="1"/>
          </p:cNvSpPr>
          <p:nvPr>
            <p:ph type="body" idx="1"/>
          </p:nvPr>
        </p:nvSpPr>
        <p:spPr bwMode="auto">
          <a:xfrm>
            <a:off x="684213" y="1406525"/>
            <a:ext cx="1600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9"/>
          <p:cNvSpPr>
            <a:spLocks noGrp="1" noChangeArrowheads="1"/>
          </p:cNvSpPr>
          <p:nvPr>
            <p:ph type="title"/>
          </p:nvPr>
        </p:nvSpPr>
        <p:spPr bwMode="auto">
          <a:xfrm>
            <a:off x="684213" y="528638"/>
            <a:ext cx="78438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zh-CN"/>
              <a:t>Click to edit Master title style</a:t>
            </a:r>
          </a:p>
        </p:txBody>
      </p:sp>
      <p:sp>
        <p:nvSpPr>
          <p:cNvPr id="2056" name="Rectangle 29"/>
          <p:cNvSpPr>
            <a:spLocks noChangeArrowheads="1"/>
          </p:cNvSpPr>
          <p:nvPr/>
        </p:nvSpPr>
        <p:spPr bwMode="auto">
          <a:xfrm>
            <a:off x="685800" y="6397625"/>
            <a:ext cx="971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r>
              <a:rPr lang="en-US" altLang="zh-CN" sz="900">
                <a:solidFill>
                  <a:schemeClr val="bg1"/>
                </a:solidFill>
              </a:rPr>
              <a:t>[MM/DD/YYYY]</a:t>
            </a:r>
          </a:p>
        </p:txBody>
      </p:sp>
      <p:sp>
        <p:nvSpPr>
          <p:cNvPr id="2057" name="Rectangle 30"/>
          <p:cNvSpPr>
            <a:spLocks noChangeArrowheads="1"/>
          </p:cNvSpPr>
          <p:nvPr/>
        </p:nvSpPr>
        <p:spPr bwMode="auto">
          <a:xfrm>
            <a:off x="4343400" y="6400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fld id="{E6792738-F04F-4ABE-9D60-1A8B763BDAFE}" type="slidenum">
              <a:rPr lang="en-US" altLang="zh-CN" sz="900">
                <a:solidFill>
                  <a:schemeClr val="bg1"/>
                </a:solidFill>
              </a:rPr>
              <a:pPr algn="ctr"/>
              <a:t>‹#›</a:t>
            </a:fld>
            <a:endParaRPr lang="en-US" altLang="zh-CN" sz="900">
              <a:solidFill>
                <a:schemeClr val="bg1"/>
              </a:solidFill>
            </a:endParaRPr>
          </a:p>
        </p:txBody>
      </p:sp>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589720" y="6169025"/>
            <a:ext cx="1600000" cy="695325"/>
          </a:xfrm>
          <a:prstGeom prst="rect">
            <a:avLst/>
          </a:prstGeom>
        </p:spPr>
      </p:pic>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itchFamily="34" charset="0"/>
          <a:ea typeface="MS PGothic" pitchFamily="34" charset="-128"/>
        </a:defRPr>
      </a:lvl2pPr>
      <a:lvl3pPr algn="l" rtl="0" eaLnBrk="0" fontAlgn="base" hangingPunct="0">
        <a:spcBef>
          <a:spcPct val="0"/>
        </a:spcBef>
        <a:spcAft>
          <a:spcPct val="0"/>
        </a:spcAft>
        <a:defRPr sz="2200" b="1">
          <a:solidFill>
            <a:schemeClr val="tx2"/>
          </a:solidFill>
          <a:latin typeface="Arial" pitchFamily="34" charset="0"/>
          <a:ea typeface="MS PGothic" pitchFamily="34" charset="-128"/>
        </a:defRPr>
      </a:lvl3pPr>
      <a:lvl4pPr algn="l" rtl="0" eaLnBrk="0" fontAlgn="base" hangingPunct="0">
        <a:spcBef>
          <a:spcPct val="0"/>
        </a:spcBef>
        <a:spcAft>
          <a:spcPct val="0"/>
        </a:spcAft>
        <a:defRPr sz="2200" b="1">
          <a:solidFill>
            <a:schemeClr val="tx2"/>
          </a:solidFill>
          <a:latin typeface="Arial" pitchFamily="34" charset="0"/>
          <a:ea typeface="MS PGothic" pitchFamily="34" charset="-128"/>
        </a:defRPr>
      </a:lvl4pPr>
      <a:lvl5pPr algn="l" rtl="0" eaLnBrk="0" fontAlgn="base" hangingPunct="0">
        <a:spcBef>
          <a:spcPct val="0"/>
        </a:spcBef>
        <a:spcAft>
          <a:spcPct val="0"/>
        </a:spcAft>
        <a:defRPr sz="2200" b="1">
          <a:solidFill>
            <a:schemeClr val="tx2"/>
          </a:solidFill>
          <a:latin typeface="Arial" pitchFamily="34" charset="0"/>
          <a:ea typeface="MS PGothic" pitchFamily="34" charset="-128"/>
        </a:defRPr>
      </a:lvl5pPr>
      <a:lvl6pPr marL="457200" algn="l" rtl="0" eaLnBrk="0" fontAlgn="base" hangingPunct="0">
        <a:spcBef>
          <a:spcPct val="0"/>
        </a:spcBef>
        <a:spcAft>
          <a:spcPct val="0"/>
        </a:spcAft>
        <a:defRPr sz="2200" b="1">
          <a:solidFill>
            <a:schemeClr val="tx2"/>
          </a:solidFill>
          <a:latin typeface="Arial" pitchFamily="34" charset="0"/>
          <a:ea typeface="MS PGothic" pitchFamily="34" charset="-128"/>
        </a:defRPr>
      </a:lvl6pPr>
      <a:lvl7pPr marL="914400" algn="l" rtl="0" eaLnBrk="0" fontAlgn="base" hangingPunct="0">
        <a:spcBef>
          <a:spcPct val="0"/>
        </a:spcBef>
        <a:spcAft>
          <a:spcPct val="0"/>
        </a:spcAft>
        <a:defRPr sz="2200" b="1">
          <a:solidFill>
            <a:schemeClr val="tx2"/>
          </a:solidFill>
          <a:latin typeface="Arial" pitchFamily="34" charset="0"/>
          <a:ea typeface="MS PGothic" pitchFamily="34" charset="-128"/>
        </a:defRPr>
      </a:lvl7pPr>
      <a:lvl8pPr marL="1371600" algn="l" rtl="0" eaLnBrk="0" fontAlgn="base" hangingPunct="0">
        <a:spcBef>
          <a:spcPct val="0"/>
        </a:spcBef>
        <a:spcAft>
          <a:spcPct val="0"/>
        </a:spcAft>
        <a:defRPr sz="2200" b="1">
          <a:solidFill>
            <a:schemeClr val="tx2"/>
          </a:solidFill>
          <a:latin typeface="Arial" pitchFamily="34" charset="0"/>
          <a:ea typeface="MS PGothic" pitchFamily="34" charset="-128"/>
        </a:defRPr>
      </a:lvl8pPr>
      <a:lvl9pPr marL="1828800" algn="l" rtl="0" eaLnBrk="0" fontAlgn="base" hangingPunct="0">
        <a:spcBef>
          <a:spcPct val="0"/>
        </a:spcBef>
        <a:spcAft>
          <a:spcPct val="0"/>
        </a:spcAft>
        <a:defRPr sz="2200" b="1">
          <a:solidFill>
            <a:schemeClr val="tx2"/>
          </a:solidFill>
          <a:latin typeface="Arial" pitchFamily="34" charset="0"/>
          <a:ea typeface="MS PGothic" pitchFamily="34" charset="-128"/>
        </a:defRPr>
      </a:lvl9pPr>
    </p:titleStyle>
    <p:bodyStyle>
      <a:lvl1pPr marL="342900" indent="-342900" algn="l" rtl="0" eaLnBrk="0" fontAlgn="base" hangingPunct="0">
        <a:lnSpc>
          <a:spcPct val="93000"/>
        </a:lnSpc>
        <a:spcBef>
          <a:spcPct val="31000"/>
        </a:spcBef>
        <a:spcAft>
          <a:spcPct val="31000"/>
        </a:spcAft>
        <a:buChar char="•"/>
        <a:defRPr sz="1400" b="1">
          <a:solidFill>
            <a:srgbClr val="000000"/>
          </a:solidFill>
          <a:latin typeface="+mn-lt"/>
          <a:ea typeface="+mn-ea"/>
          <a:cs typeface="+mn-cs"/>
        </a:defRPr>
      </a:lvl1pPr>
      <a:lvl2pPr marL="228600" indent="-227013" algn="l" rtl="0" eaLnBrk="0" fontAlgn="base" hangingPunct="0">
        <a:lnSpc>
          <a:spcPct val="93000"/>
        </a:lnSpc>
        <a:spcBef>
          <a:spcPct val="31000"/>
        </a:spcBef>
        <a:spcAft>
          <a:spcPct val="31000"/>
        </a:spcAft>
        <a:buClr>
          <a:srgbClr val="003366"/>
        </a:buClr>
        <a:buSzPct val="81000"/>
        <a:buFont typeface="Times New Roman" panose="02020603050405020304" pitchFamily="18" charset="0"/>
        <a:buBlip>
          <a:blip r:embed="rId15"/>
        </a:buBlip>
        <a:defRPr sz="1400">
          <a:solidFill>
            <a:srgbClr val="000000"/>
          </a:solidFill>
          <a:latin typeface="+mn-lt"/>
          <a:ea typeface="+mn-ea"/>
        </a:defRPr>
      </a:lvl2pPr>
      <a:lvl3pPr marL="457200" indent="-227013" algn="l" rtl="0" eaLnBrk="0" fontAlgn="base" hangingPunct="0">
        <a:lnSpc>
          <a:spcPct val="93000"/>
        </a:lnSpc>
        <a:spcBef>
          <a:spcPct val="31000"/>
        </a:spcBef>
        <a:spcAft>
          <a:spcPct val="31000"/>
        </a:spcAft>
        <a:buClr>
          <a:srgbClr val="263C6B"/>
        </a:buClr>
        <a:buFont typeface="Times New Roman" panose="02020603050405020304" pitchFamily="18" charset="0"/>
        <a:buChar char="–"/>
        <a:defRPr sz="1400">
          <a:solidFill>
            <a:srgbClr val="000000"/>
          </a:solidFill>
          <a:latin typeface="+mn-lt"/>
          <a:ea typeface="+mn-ea"/>
        </a:defRPr>
      </a:lvl3pPr>
      <a:lvl4pPr marL="685800" indent="-227013" algn="l" rtl="0" eaLnBrk="0" fontAlgn="base" hangingPunct="0">
        <a:lnSpc>
          <a:spcPct val="93000"/>
        </a:lnSpc>
        <a:spcBef>
          <a:spcPct val="31000"/>
        </a:spcBef>
        <a:spcAft>
          <a:spcPct val="31000"/>
        </a:spcAft>
        <a:buClr>
          <a:srgbClr val="808080"/>
        </a:buClr>
        <a:buSzPct val="95000"/>
        <a:buFont typeface="Arial" panose="020B0604020202020204" pitchFamily="34" charset="0"/>
        <a:buChar char="&gt;"/>
        <a:defRPr sz="1400">
          <a:solidFill>
            <a:srgbClr val="000000"/>
          </a:solidFill>
          <a:latin typeface="+mn-lt"/>
          <a:ea typeface="+mn-ea"/>
        </a:defRPr>
      </a:lvl4pPr>
      <a:lvl5pPr marL="909638" indent="-222250" algn="l" rtl="0" eaLnBrk="0" fontAlgn="base" hangingPunct="0">
        <a:lnSpc>
          <a:spcPct val="93000"/>
        </a:lnSpc>
        <a:spcBef>
          <a:spcPct val="31000"/>
        </a:spcBef>
        <a:spcAft>
          <a:spcPct val="31000"/>
        </a:spcAft>
        <a:buClr>
          <a:schemeClr val="tx2"/>
        </a:buClr>
        <a:buFont typeface="Times New Roman" panose="02020603050405020304" pitchFamily="18" charset="0"/>
        <a:buChar char="–"/>
        <a:defRPr sz="1400">
          <a:solidFill>
            <a:srgbClr val="000000"/>
          </a:solidFill>
          <a:latin typeface="+mn-lt"/>
          <a:ea typeface="+mn-ea"/>
        </a:defRPr>
      </a:lvl5pPr>
      <a:lvl6pPr marL="1366838" indent="-222250" algn="l" rtl="0" eaLnBrk="0" fontAlgn="base" hangingPunct="0">
        <a:lnSpc>
          <a:spcPct val="93000"/>
        </a:lnSpc>
        <a:spcBef>
          <a:spcPct val="31000"/>
        </a:spcBef>
        <a:spcAft>
          <a:spcPct val="31000"/>
        </a:spcAft>
        <a:buClr>
          <a:schemeClr val="tx2"/>
        </a:buClr>
        <a:buFont typeface="Times New Roman" pitchFamily="18" charset="0"/>
        <a:buChar char="–"/>
        <a:defRPr sz="1400">
          <a:solidFill>
            <a:srgbClr val="000000"/>
          </a:solidFill>
          <a:latin typeface="+mn-lt"/>
          <a:ea typeface="+mn-ea"/>
        </a:defRPr>
      </a:lvl6pPr>
      <a:lvl7pPr marL="1824038" indent="-222250" algn="l" rtl="0" eaLnBrk="0" fontAlgn="base" hangingPunct="0">
        <a:lnSpc>
          <a:spcPct val="93000"/>
        </a:lnSpc>
        <a:spcBef>
          <a:spcPct val="31000"/>
        </a:spcBef>
        <a:spcAft>
          <a:spcPct val="31000"/>
        </a:spcAft>
        <a:buClr>
          <a:schemeClr val="tx2"/>
        </a:buClr>
        <a:buFont typeface="Times New Roman" pitchFamily="18" charset="0"/>
        <a:buChar char="–"/>
        <a:defRPr sz="1400">
          <a:solidFill>
            <a:srgbClr val="000000"/>
          </a:solidFill>
          <a:latin typeface="+mn-lt"/>
          <a:ea typeface="+mn-ea"/>
        </a:defRPr>
      </a:lvl7pPr>
      <a:lvl8pPr marL="2281238" indent="-222250" algn="l" rtl="0" eaLnBrk="0" fontAlgn="base" hangingPunct="0">
        <a:lnSpc>
          <a:spcPct val="93000"/>
        </a:lnSpc>
        <a:spcBef>
          <a:spcPct val="31000"/>
        </a:spcBef>
        <a:spcAft>
          <a:spcPct val="31000"/>
        </a:spcAft>
        <a:buClr>
          <a:schemeClr val="tx2"/>
        </a:buClr>
        <a:buFont typeface="Times New Roman" pitchFamily="18" charset="0"/>
        <a:buChar char="–"/>
        <a:defRPr sz="1400">
          <a:solidFill>
            <a:srgbClr val="000000"/>
          </a:solidFill>
          <a:latin typeface="+mn-lt"/>
          <a:ea typeface="+mn-ea"/>
        </a:defRPr>
      </a:lvl8pPr>
      <a:lvl9pPr marL="2738438" indent="-222250" algn="l" rtl="0" eaLnBrk="0" fontAlgn="base" hangingPunct="0">
        <a:lnSpc>
          <a:spcPct val="93000"/>
        </a:lnSpc>
        <a:spcBef>
          <a:spcPct val="31000"/>
        </a:spcBef>
        <a:spcAft>
          <a:spcPct val="31000"/>
        </a:spcAft>
        <a:buClr>
          <a:schemeClr val="tx2"/>
        </a:buClr>
        <a:buFont typeface="Times New Roman" pitchFamily="18" charset="0"/>
        <a:buChar char="–"/>
        <a:defRPr sz="1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bwMode="auto">
          <a:xfrm>
            <a:off x="684213" y="3656013"/>
            <a:ext cx="776922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5" name="Rectangle 14"/>
          <p:cNvSpPr>
            <a:spLocks noChangeArrowheads="1"/>
          </p:cNvSpPr>
          <p:nvPr/>
        </p:nvSpPr>
        <p:spPr bwMode="auto">
          <a:xfrm>
            <a:off x="0" y="6169025"/>
            <a:ext cx="9144000" cy="6953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077" name="Rectangle 17"/>
          <p:cNvSpPr>
            <a:spLocks noChangeArrowheads="1"/>
          </p:cNvSpPr>
          <p:nvPr/>
        </p:nvSpPr>
        <p:spPr bwMode="auto">
          <a:xfrm>
            <a:off x="685800" y="6397625"/>
            <a:ext cx="971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r>
              <a:rPr lang="en-US" altLang="zh-CN" sz="900">
                <a:solidFill>
                  <a:schemeClr val="bg1"/>
                </a:solidFill>
              </a:rPr>
              <a:t>[MM/DD/YYYY]</a:t>
            </a:r>
          </a:p>
        </p:txBody>
      </p:sp>
      <p:sp>
        <p:nvSpPr>
          <p:cNvPr id="3078" name="Rectangle 18"/>
          <p:cNvSpPr>
            <a:spLocks noChangeArrowheads="1"/>
          </p:cNvSpPr>
          <p:nvPr/>
        </p:nvSpPr>
        <p:spPr bwMode="auto">
          <a:xfrm>
            <a:off x="4343400" y="6400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defTabSz="873125">
              <a:defRPr>
                <a:solidFill>
                  <a:schemeClr val="tx1"/>
                </a:solidFill>
                <a:latin typeface="Arial" panose="020B0604020202020204" pitchFamily="34" charset="0"/>
                <a:ea typeface="MS PGothic" panose="020B0600070205080204" pitchFamily="34" charset="-128"/>
              </a:defRPr>
            </a:lvl1pPr>
            <a:lvl2pPr marL="742950" indent="-285750" defTabSz="873125">
              <a:defRPr>
                <a:solidFill>
                  <a:schemeClr val="tx1"/>
                </a:solidFill>
                <a:latin typeface="Arial" panose="020B0604020202020204" pitchFamily="34" charset="0"/>
                <a:ea typeface="MS PGothic" panose="020B0600070205080204" pitchFamily="34" charset="-128"/>
              </a:defRPr>
            </a:lvl2pPr>
            <a:lvl3pPr marL="1143000" indent="-228600" defTabSz="873125">
              <a:defRPr>
                <a:solidFill>
                  <a:schemeClr val="tx1"/>
                </a:solidFill>
                <a:latin typeface="Arial" panose="020B0604020202020204" pitchFamily="34" charset="0"/>
                <a:ea typeface="MS PGothic" panose="020B0600070205080204" pitchFamily="34" charset="-128"/>
              </a:defRPr>
            </a:lvl3pPr>
            <a:lvl4pPr marL="1600200" indent="-228600" defTabSz="873125">
              <a:defRPr>
                <a:solidFill>
                  <a:schemeClr val="tx1"/>
                </a:solidFill>
                <a:latin typeface="Arial" panose="020B0604020202020204" pitchFamily="34" charset="0"/>
                <a:ea typeface="MS PGothic" panose="020B0600070205080204" pitchFamily="34" charset="-128"/>
              </a:defRPr>
            </a:lvl4pPr>
            <a:lvl5pPr marL="2057400" indent="-228600" defTabSz="873125">
              <a:defRPr>
                <a:solidFill>
                  <a:schemeClr val="tx1"/>
                </a:solidFill>
                <a:latin typeface="Arial" panose="020B0604020202020204" pitchFamily="34" charset="0"/>
                <a:ea typeface="MS PGothic" panose="020B0600070205080204" pitchFamily="34" charset="-128"/>
              </a:defRPr>
            </a:lvl5pPr>
            <a:lvl6pPr marL="25146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defTabSz="8731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fld id="{2AC8B90D-B933-4736-ADC9-309A1ECC6A4C}" type="slidenum">
              <a:rPr lang="en-US" altLang="zh-CN" sz="900">
                <a:solidFill>
                  <a:schemeClr val="bg1"/>
                </a:solidFill>
              </a:rPr>
              <a:pPr algn="ctr"/>
              <a:t>‹#›</a:t>
            </a:fld>
            <a:endParaRPr lang="en-US" altLang="zh-CN" sz="900">
              <a:solidFill>
                <a:schemeClr val="bg1"/>
              </a:solidFill>
            </a:endParaRPr>
          </a:p>
        </p:txBody>
      </p:sp>
      <p:pic>
        <p:nvPicPr>
          <p:cNvPr id="3079" name="Picture 19" descr="iStock_000001664717Mediu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544000" y="6177145"/>
            <a:ext cx="1600000" cy="680856"/>
          </a:xfrm>
          <a:prstGeom prst="rect">
            <a:avLst/>
          </a:prstGeom>
        </p:spPr>
      </p:pic>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0" fontAlgn="base" hangingPunct="0">
        <a:lnSpc>
          <a:spcPct val="90000"/>
        </a:lnSpc>
        <a:spcBef>
          <a:spcPct val="0"/>
        </a:spcBef>
        <a:spcAft>
          <a:spcPct val="0"/>
        </a:spcAft>
        <a:defRPr sz="4000">
          <a:solidFill>
            <a:schemeClr val="tx2"/>
          </a:solidFill>
          <a:latin typeface="+mj-lt"/>
          <a:ea typeface="+mj-ea"/>
          <a:cs typeface="+mj-cs"/>
        </a:defRPr>
      </a:lvl1pPr>
      <a:lvl2pPr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2pPr>
      <a:lvl3pPr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3pPr>
      <a:lvl4pPr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4pPr>
      <a:lvl5pPr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5pPr>
      <a:lvl6pPr marL="457200"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6pPr>
      <a:lvl7pPr marL="914400"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7pPr>
      <a:lvl8pPr marL="1371600"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8pPr>
      <a:lvl9pPr marL="1828800" algn="l" rtl="0" eaLnBrk="0" fontAlgn="base" hangingPunct="0">
        <a:lnSpc>
          <a:spcPct val="90000"/>
        </a:lnSpc>
        <a:spcBef>
          <a:spcPct val="0"/>
        </a:spcBef>
        <a:spcAft>
          <a:spcPct val="0"/>
        </a:spcAft>
        <a:defRPr sz="4000">
          <a:solidFill>
            <a:schemeClr val="tx2"/>
          </a:solidFill>
          <a:latin typeface="Arial" pitchFamily="34" charset="0"/>
          <a:ea typeface="MS PGothic"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Line 4"/>
          <p:cNvSpPr>
            <a:spLocks noChangeShapeType="1"/>
          </p:cNvSpPr>
          <p:nvPr/>
        </p:nvSpPr>
        <p:spPr bwMode="auto">
          <a:xfrm>
            <a:off x="0" y="3984625"/>
            <a:ext cx="9144000" cy="1588"/>
          </a:xfrm>
          <a:prstGeom prst="line">
            <a:avLst/>
          </a:prstGeom>
          <a:noFill/>
          <a:ln w="12700">
            <a:solidFill>
              <a:srgbClr val="ABAF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 name="Text Box 6"/>
          <p:cNvSpPr txBox="1">
            <a:spLocks noChangeArrowheads="1"/>
          </p:cNvSpPr>
          <p:nvPr/>
        </p:nvSpPr>
        <p:spPr bwMode="auto">
          <a:xfrm>
            <a:off x="684213" y="6297613"/>
            <a:ext cx="5322887" cy="301625"/>
          </a:xfrm>
          <a:prstGeom prst="rect">
            <a:avLst/>
          </a:prstGeom>
          <a:noFill/>
          <a:ln>
            <a:noFill/>
          </a:ln>
          <a:extLst/>
        </p:spPr>
        <p:txBody>
          <a:bodyPr/>
          <a:lstStyle>
            <a:lvl1pPr>
              <a:defRPr sz="2400">
                <a:solidFill>
                  <a:schemeClr val="tx1"/>
                </a:solidFill>
                <a:latin typeface="Arial" pitchFamily="34" charset="0"/>
                <a:ea typeface="MS PGothic" pitchFamily="34" charset="-128"/>
              </a:defRPr>
            </a:lvl1pPr>
            <a:lvl2pPr marL="37931725" indent="-37474525">
              <a:defRPr sz="24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indent="1371600">
              <a:defRPr sz="2400">
                <a:solidFill>
                  <a:schemeClr val="tx1"/>
                </a:solidFill>
                <a:latin typeface="Arial" pitchFamily="34" charset="0"/>
                <a:ea typeface="MS PGothic" pitchFamily="34" charset="-128"/>
              </a:defRPr>
            </a:lvl4pPr>
            <a:lvl5pPr indent="1828800">
              <a:defRPr sz="2400">
                <a:solidFill>
                  <a:schemeClr val="tx1"/>
                </a:solidFill>
                <a:latin typeface="Arial" pitchFamily="34" charset="0"/>
                <a:ea typeface="MS PGothic" pitchFamily="34" charset="-128"/>
              </a:defRPr>
            </a:lvl5pPr>
            <a:lvl6pPr marL="457200" indent="18288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914400" indent="18288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1371600" indent="18288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1828800" indent="18288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defRPr/>
            </a:pPr>
            <a:r>
              <a:rPr lang="en-US" altLang="zh-CN" sz="1000">
                <a:solidFill>
                  <a:srgbClr val="808080"/>
                </a:solidFill>
                <a:ea typeface="ヒラギノ角ゴ Pro W3" pitchFamily="6" charset="-128"/>
              </a:rPr>
              <a:t>To protect the confidential and proprietary information included in this material, it may not be disclosed or provided to any third parties without the approval of Hewitt Associates </a:t>
            </a:r>
            <a:r>
              <a:rPr lang="en-US" altLang="zh-CN" sz="900">
                <a:solidFill>
                  <a:srgbClr val="808080"/>
                </a:solidFill>
                <a:ea typeface="ヒラギノ角ゴ Pro W3" pitchFamily="6" charset="-128"/>
              </a:rPr>
              <a:t>LLC</a:t>
            </a:r>
            <a:r>
              <a:rPr lang="en-US" altLang="zh-CN" sz="1000">
                <a:solidFill>
                  <a:srgbClr val="808080"/>
                </a:solidFill>
                <a:ea typeface="ヒラギノ角ゴ Pro W3" pitchFamily="6" charset="-128"/>
              </a:rPr>
              <a:t>.</a:t>
            </a:r>
          </a:p>
        </p:txBody>
      </p:sp>
      <p:pic>
        <p:nvPicPr>
          <p:cNvPr id="4101" name="Picture 9" descr="iStock_000001664717Mediu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4"/>
          <p:cNvSpPr>
            <a:spLocks noGrp="1" noChangeArrowheads="1"/>
          </p:cNvSpPr>
          <p:nvPr>
            <p:ph type="body" idx="1"/>
          </p:nvPr>
        </p:nvSpPr>
        <p:spPr bwMode="auto">
          <a:xfrm>
            <a:off x="684213" y="1406525"/>
            <a:ext cx="7851775"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3" name="Rectangle 9"/>
          <p:cNvSpPr>
            <a:spLocks noGrp="1" noChangeArrowheads="1"/>
          </p:cNvSpPr>
          <p:nvPr>
            <p:ph type="title"/>
          </p:nvPr>
        </p:nvSpPr>
        <p:spPr bwMode="auto">
          <a:xfrm>
            <a:off x="684213" y="528638"/>
            <a:ext cx="78438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zh-CN"/>
              <a:t>Click to edit Master title style</a:t>
            </a:r>
          </a:p>
        </p:txBody>
      </p:sp>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15200" y="5953221"/>
            <a:ext cx="1876578" cy="904779"/>
          </a:xfrm>
          <a:prstGeom prst="rect">
            <a:avLst/>
          </a:prstGeom>
        </p:spPr>
      </p:pic>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l" rtl="0" eaLnBrk="0" fontAlgn="base" hangingPunct="0">
        <a:spcBef>
          <a:spcPct val="0"/>
        </a:spcBef>
        <a:spcAft>
          <a:spcPct val="0"/>
        </a:spcAft>
        <a:defRPr sz="2200" b="1">
          <a:solidFill>
            <a:srgbClr val="263C6B"/>
          </a:solidFill>
          <a:latin typeface="+mj-lt"/>
          <a:ea typeface="+mj-ea"/>
          <a:cs typeface="+mj-cs"/>
        </a:defRPr>
      </a:lvl1pPr>
      <a:lvl2pPr algn="l" rtl="0" eaLnBrk="0" fontAlgn="base" hangingPunct="0">
        <a:spcBef>
          <a:spcPct val="0"/>
        </a:spcBef>
        <a:spcAft>
          <a:spcPct val="0"/>
        </a:spcAft>
        <a:defRPr sz="2200" b="1">
          <a:solidFill>
            <a:srgbClr val="263C6B"/>
          </a:solidFill>
          <a:latin typeface="Arial" pitchFamily="34" charset="0"/>
          <a:ea typeface="MS PGothic" pitchFamily="34" charset="-128"/>
        </a:defRPr>
      </a:lvl2pPr>
      <a:lvl3pPr algn="l" rtl="0" eaLnBrk="0" fontAlgn="base" hangingPunct="0">
        <a:spcBef>
          <a:spcPct val="0"/>
        </a:spcBef>
        <a:spcAft>
          <a:spcPct val="0"/>
        </a:spcAft>
        <a:defRPr sz="2200" b="1">
          <a:solidFill>
            <a:srgbClr val="263C6B"/>
          </a:solidFill>
          <a:latin typeface="Arial" pitchFamily="34" charset="0"/>
          <a:ea typeface="MS PGothic" pitchFamily="34" charset="-128"/>
        </a:defRPr>
      </a:lvl3pPr>
      <a:lvl4pPr algn="l" rtl="0" eaLnBrk="0" fontAlgn="base" hangingPunct="0">
        <a:spcBef>
          <a:spcPct val="0"/>
        </a:spcBef>
        <a:spcAft>
          <a:spcPct val="0"/>
        </a:spcAft>
        <a:defRPr sz="2200" b="1">
          <a:solidFill>
            <a:srgbClr val="263C6B"/>
          </a:solidFill>
          <a:latin typeface="Arial" pitchFamily="34" charset="0"/>
          <a:ea typeface="MS PGothic" pitchFamily="34" charset="-128"/>
        </a:defRPr>
      </a:lvl4pPr>
      <a:lvl5pPr algn="l" rtl="0" eaLnBrk="0" fontAlgn="base" hangingPunct="0">
        <a:spcBef>
          <a:spcPct val="0"/>
        </a:spcBef>
        <a:spcAft>
          <a:spcPct val="0"/>
        </a:spcAft>
        <a:defRPr sz="2200" b="1">
          <a:solidFill>
            <a:srgbClr val="263C6B"/>
          </a:solidFill>
          <a:latin typeface="Arial" pitchFamily="34" charset="0"/>
          <a:ea typeface="MS PGothic" pitchFamily="34" charset="-128"/>
        </a:defRPr>
      </a:lvl5pPr>
      <a:lvl6pPr marL="457200" algn="l" rtl="0" eaLnBrk="0" fontAlgn="base" hangingPunct="0">
        <a:spcBef>
          <a:spcPct val="0"/>
        </a:spcBef>
        <a:spcAft>
          <a:spcPct val="0"/>
        </a:spcAft>
        <a:defRPr sz="2200" b="1">
          <a:solidFill>
            <a:srgbClr val="263C6B"/>
          </a:solidFill>
          <a:latin typeface="Arial" pitchFamily="34" charset="0"/>
          <a:ea typeface="MS PGothic" pitchFamily="34" charset="-128"/>
        </a:defRPr>
      </a:lvl6pPr>
      <a:lvl7pPr marL="914400" algn="l" rtl="0" eaLnBrk="0" fontAlgn="base" hangingPunct="0">
        <a:spcBef>
          <a:spcPct val="0"/>
        </a:spcBef>
        <a:spcAft>
          <a:spcPct val="0"/>
        </a:spcAft>
        <a:defRPr sz="2200" b="1">
          <a:solidFill>
            <a:srgbClr val="263C6B"/>
          </a:solidFill>
          <a:latin typeface="Arial" pitchFamily="34" charset="0"/>
          <a:ea typeface="MS PGothic" pitchFamily="34" charset="-128"/>
        </a:defRPr>
      </a:lvl7pPr>
      <a:lvl8pPr marL="1371600" algn="l" rtl="0" eaLnBrk="0" fontAlgn="base" hangingPunct="0">
        <a:spcBef>
          <a:spcPct val="0"/>
        </a:spcBef>
        <a:spcAft>
          <a:spcPct val="0"/>
        </a:spcAft>
        <a:defRPr sz="2200" b="1">
          <a:solidFill>
            <a:srgbClr val="263C6B"/>
          </a:solidFill>
          <a:latin typeface="Arial" pitchFamily="34" charset="0"/>
          <a:ea typeface="MS PGothic" pitchFamily="34" charset="-128"/>
        </a:defRPr>
      </a:lvl8pPr>
      <a:lvl9pPr marL="1828800" algn="l" rtl="0" eaLnBrk="0" fontAlgn="base" hangingPunct="0">
        <a:spcBef>
          <a:spcPct val="0"/>
        </a:spcBef>
        <a:spcAft>
          <a:spcPct val="0"/>
        </a:spcAft>
        <a:defRPr sz="2200" b="1">
          <a:solidFill>
            <a:srgbClr val="263C6B"/>
          </a:solidFill>
          <a:latin typeface="Arial" pitchFamily="34" charset="0"/>
          <a:ea typeface="MS PGothic" pitchFamily="34" charset="-128"/>
        </a:defRPr>
      </a:lvl9pPr>
    </p:titleStyle>
    <p:bodyStyle>
      <a:lvl1pPr marL="342900" indent="-342900" algn="l" rtl="0" eaLnBrk="0" fontAlgn="base" hangingPunct="0">
        <a:lnSpc>
          <a:spcPct val="93000"/>
        </a:lnSpc>
        <a:spcBef>
          <a:spcPct val="31000"/>
        </a:spcBef>
        <a:spcAft>
          <a:spcPct val="31000"/>
        </a:spcAft>
        <a:buChar char="•"/>
        <a:defRPr sz="3200" b="1">
          <a:solidFill>
            <a:srgbClr val="000000"/>
          </a:solidFill>
          <a:latin typeface="+mn-lt"/>
          <a:ea typeface="+mn-ea"/>
          <a:cs typeface="+mn-cs"/>
        </a:defRPr>
      </a:lvl1pPr>
      <a:lvl2pPr marL="228600" indent="-227013" algn="l" rtl="0" eaLnBrk="0" fontAlgn="base" hangingPunct="0">
        <a:lnSpc>
          <a:spcPct val="93000"/>
        </a:lnSpc>
        <a:spcBef>
          <a:spcPct val="31000"/>
        </a:spcBef>
        <a:spcAft>
          <a:spcPct val="31000"/>
        </a:spcAft>
        <a:buClr>
          <a:srgbClr val="003366"/>
        </a:buClr>
        <a:buSzPct val="81000"/>
        <a:buFont typeface="Times New Roman" panose="02020603050405020304" pitchFamily="18" charset="0"/>
        <a:buBlip>
          <a:blip r:embed="rId15"/>
        </a:buBlip>
        <a:defRPr sz="2800">
          <a:solidFill>
            <a:srgbClr val="000000"/>
          </a:solidFill>
          <a:latin typeface="+mn-lt"/>
          <a:ea typeface="+mn-ea"/>
        </a:defRPr>
      </a:lvl2pPr>
      <a:lvl3pPr marL="457200" indent="-227013" algn="l" rtl="0" eaLnBrk="0" fontAlgn="base" hangingPunct="0">
        <a:lnSpc>
          <a:spcPct val="93000"/>
        </a:lnSpc>
        <a:spcBef>
          <a:spcPct val="31000"/>
        </a:spcBef>
        <a:spcAft>
          <a:spcPct val="31000"/>
        </a:spcAft>
        <a:buClr>
          <a:srgbClr val="263C6B"/>
        </a:buClr>
        <a:buFont typeface="Times New Roman" panose="02020603050405020304" pitchFamily="18" charset="0"/>
        <a:buChar char="–"/>
        <a:defRPr sz="2400">
          <a:solidFill>
            <a:srgbClr val="000000"/>
          </a:solidFill>
          <a:latin typeface="+mn-lt"/>
          <a:ea typeface="+mn-ea"/>
        </a:defRPr>
      </a:lvl3pPr>
      <a:lvl4pPr marL="685800" indent="-227013" algn="l" rtl="0" eaLnBrk="0" fontAlgn="base" hangingPunct="0">
        <a:lnSpc>
          <a:spcPct val="93000"/>
        </a:lnSpc>
        <a:spcBef>
          <a:spcPct val="31000"/>
        </a:spcBef>
        <a:spcAft>
          <a:spcPct val="31000"/>
        </a:spcAft>
        <a:buClr>
          <a:srgbClr val="808080"/>
        </a:buClr>
        <a:buSzPct val="95000"/>
        <a:buFont typeface="Arial" panose="020B0604020202020204" pitchFamily="34" charset="0"/>
        <a:buChar char="&gt;"/>
        <a:defRPr sz="2000">
          <a:solidFill>
            <a:srgbClr val="000000"/>
          </a:solidFill>
          <a:latin typeface="+mn-lt"/>
          <a:ea typeface="+mn-ea"/>
        </a:defRPr>
      </a:lvl4pPr>
      <a:lvl5pPr marL="911225" indent="-223838" algn="l" rtl="0" eaLnBrk="0" fontAlgn="base" hangingPunct="0">
        <a:lnSpc>
          <a:spcPct val="93000"/>
        </a:lnSpc>
        <a:spcBef>
          <a:spcPct val="31000"/>
        </a:spcBef>
        <a:spcAft>
          <a:spcPct val="31000"/>
        </a:spcAft>
        <a:buClr>
          <a:srgbClr val="263C6B"/>
        </a:buClr>
        <a:buFont typeface="Times New Roman" panose="02020603050405020304" pitchFamily="18" charset="0"/>
        <a:buChar char="–"/>
        <a:defRPr sz="2000">
          <a:solidFill>
            <a:srgbClr val="000000"/>
          </a:solidFill>
          <a:latin typeface="+mn-lt"/>
          <a:ea typeface="+mn-ea"/>
        </a:defRPr>
      </a:lvl5pPr>
      <a:lvl6pPr marL="13684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6pPr>
      <a:lvl7pPr marL="18256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7pPr>
      <a:lvl8pPr marL="22828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8pPr>
      <a:lvl9pPr marL="2740025" indent="-223838" algn="l" rtl="0" eaLnBrk="0" fontAlgn="base" hangingPunct="0">
        <a:lnSpc>
          <a:spcPct val="93000"/>
        </a:lnSpc>
        <a:spcBef>
          <a:spcPct val="31000"/>
        </a:spcBef>
        <a:spcAft>
          <a:spcPct val="31000"/>
        </a:spcAft>
        <a:buClr>
          <a:srgbClr val="263C6B"/>
        </a:buClr>
        <a:buFont typeface="Times New Roman" pitchFamily="18" charset="0"/>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maptools.org/ms4w/"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docin.com/p-587936604.html"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gdal.org/formats_list.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1447800" y="2743200"/>
            <a:ext cx="6477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sz="2400">
              <a:solidFill>
                <a:schemeClr val="accent1"/>
              </a:solidFill>
              <a:latin typeface="Times New Roman" panose="02020603050405020304" pitchFamily="18" charset="0"/>
            </a:endParaRPr>
          </a:p>
        </p:txBody>
      </p:sp>
      <p:sp>
        <p:nvSpPr>
          <p:cNvPr id="5123" name="Rectangle 12"/>
          <p:cNvSpPr>
            <a:spLocks noChangeArrowheads="1"/>
          </p:cNvSpPr>
          <p:nvPr/>
        </p:nvSpPr>
        <p:spPr bwMode="auto">
          <a:xfrm>
            <a:off x="1447800" y="4014788"/>
            <a:ext cx="647700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sz="2400">
              <a:latin typeface="Times New Roman" panose="02020603050405020304" pitchFamily="18" charset="0"/>
            </a:endParaRPr>
          </a:p>
        </p:txBody>
      </p:sp>
      <p:sp>
        <p:nvSpPr>
          <p:cNvPr id="5124" name="Rectangle 23"/>
          <p:cNvSpPr>
            <a:spLocks noGrp="1" noChangeArrowheads="1"/>
          </p:cNvSpPr>
          <p:nvPr>
            <p:ph type="ctrTitle" idx="4294967295"/>
          </p:nvPr>
        </p:nvSpPr>
        <p:spPr>
          <a:xfrm>
            <a:off x="666750" y="4140200"/>
            <a:ext cx="8205788" cy="1673225"/>
          </a:xfrm>
          <a:noFill/>
        </p:spPr>
        <p:txBody>
          <a:bodyPr anchor="t"/>
          <a:lstStyle/>
          <a:p>
            <a:pPr eaLnBrk="1" hangingPunct="1">
              <a:lnSpc>
                <a:spcPct val="90000"/>
              </a:lnSpc>
            </a:pPr>
            <a:r>
              <a:rPr lang="zh-CN" altLang="en-US" sz="2400" b="0" dirty="0"/>
              <a:t>国科恒通研发记录 之 </a:t>
            </a:r>
            <a:br>
              <a:rPr lang="en-US" altLang="zh-CN" sz="2400" b="0" dirty="0"/>
            </a:br>
            <a:r>
              <a:rPr lang="en-US" altLang="zh-CN" sz="2400" b="0" dirty="0" err="1"/>
              <a:t>MapSever</a:t>
            </a:r>
            <a:r>
              <a:rPr lang="en-US" altLang="zh-CN" sz="2400" b="0" dirty="0"/>
              <a:t> </a:t>
            </a:r>
            <a:r>
              <a:rPr lang="zh-CN" altLang="en-US" sz="2400" b="0" dirty="0"/>
              <a:t>调研文档</a:t>
            </a:r>
            <a:br>
              <a:rPr lang="en-US" altLang="zh-CN" sz="2400" b="0" dirty="0"/>
            </a:br>
            <a:br>
              <a:rPr lang="en-US" altLang="zh-CN" sz="2400" b="0" dirty="0"/>
            </a:br>
            <a:r>
              <a:rPr lang="en-US" altLang="zh-CN" dirty="0"/>
              <a:t>April</a:t>
            </a:r>
            <a:r>
              <a:rPr lang="en-US" altLang="zh-CN" sz="2400" b="0" i="1" dirty="0"/>
              <a:t> 13, 2016</a:t>
            </a:r>
            <a:endParaRPr lang="en-US" altLang="zh-CN" sz="2400" b="0" dirty="0"/>
          </a:p>
        </p:txBody>
      </p:sp>
      <p:sp>
        <p:nvSpPr>
          <p:cNvPr id="5125" name="Rectangle 24"/>
          <p:cNvSpPr>
            <a:spLocks noGrp="1" noChangeArrowheads="1"/>
          </p:cNvSpPr>
          <p:nvPr>
            <p:ph type="subTitle" idx="4294967295"/>
          </p:nvPr>
        </p:nvSpPr>
        <p:spPr>
          <a:xfrm>
            <a:off x="684213" y="3546475"/>
            <a:ext cx="7559675" cy="274638"/>
          </a:xfrm>
        </p:spPr>
        <p:txBody>
          <a:bodyPr wrap="none" anchor="b"/>
          <a:lstStyle/>
          <a:p>
            <a:pPr marL="0" indent="0" algn="ctr" eaLnBrk="1" hangingPunct="1">
              <a:lnSpc>
                <a:spcPct val="80000"/>
              </a:lnSpc>
              <a:spcBef>
                <a:spcPct val="0"/>
              </a:spcBef>
              <a:spcAft>
                <a:spcPct val="0"/>
              </a:spcAft>
              <a:buFontTx/>
              <a:buNone/>
            </a:pPr>
            <a:r>
              <a:rPr lang="zh-CN" altLang="en-US" sz="1400" dirty="0">
                <a:solidFill>
                  <a:srgbClr val="263C6B"/>
                </a:solidFill>
              </a:rPr>
              <a:t>国科恒通研发记录</a:t>
            </a:r>
            <a:r>
              <a:rPr lang="en-US" altLang="zh-CN" sz="1400" dirty="0">
                <a:solidFill>
                  <a:srgbClr val="263C6B"/>
                </a:solidFill>
              </a:rPr>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8418" y="1061616"/>
            <a:ext cx="1600200" cy="457200"/>
          </a:xfrm>
          <a:prstGeom prst="rect">
            <a:avLst/>
          </a:prstGeom>
          <a:gradFill rotWithShape="0">
            <a:gsLst>
              <a:gs pos="0">
                <a:srgbClr val="FCFABD"/>
              </a:gs>
              <a:gs pos="100000">
                <a:srgbClr val="F2EC00"/>
              </a:gs>
            </a:gsLst>
            <a:path path="shape">
              <a:fillToRect l="50000" t="50000" r="50000" b="50000"/>
            </a:path>
          </a:gradFill>
          <a:ln>
            <a:noFill/>
          </a:ln>
          <a:effectLst>
            <a:prstShdw prst="shdw17" dist="17961" dir="2700000">
              <a:srgbClr val="918E00">
                <a:alpha val="73996"/>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219" name="Rectangle 3"/>
          <p:cNvSpPr>
            <a:spLocks noGrp="1" noChangeArrowheads="1"/>
          </p:cNvSpPr>
          <p:nvPr>
            <p:ph type="title" idx="4294967295"/>
          </p:nvPr>
        </p:nvSpPr>
        <p:spPr>
          <a:xfrm>
            <a:off x="268288" y="274638"/>
            <a:ext cx="7872412" cy="530225"/>
          </a:xfrm>
        </p:spPr>
        <p:txBody>
          <a:bodyPr/>
          <a:lstStyle/>
          <a:p>
            <a:pPr eaLnBrk="1" hangingPunct="1"/>
            <a:r>
              <a:rPr lang="en-US" altLang="zh-CN" dirty="0" err="1"/>
              <a:t>Mapfile</a:t>
            </a:r>
            <a:r>
              <a:rPr lang="zh-CN" altLang="en-US" dirty="0">
                <a:latin typeface="微软雅黑" panose="020B0503020204020204" pitchFamily="34" charset="-122"/>
                <a:ea typeface="微软雅黑" panose="020B0503020204020204" pitchFamily="34" charset="-122"/>
              </a:rPr>
              <a:t>参数</a:t>
            </a:r>
            <a:endParaRPr lang="en-US" altLang="zh-CN" dirty="0">
              <a:latin typeface="微软雅黑" panose="020B0503020204020204" pitchFamily="34" charset="-122"/>
              <a:ea typeface="微软雅黑" panose="020B0503020204020204" pitchFamily="34" charset="-122"/>
            </a:endParaRPr>
          </a:p>
        </p:txBody>
      </p:sp>
      <p:sp>
        <p:nvSpPr>
          <p:cNvPr id="9223" name="Text Box 8"/>
          <p:cNvSpPr txBox="1">
            <a:spLocks noChangeArrowheads="1"/>
          </p:cNvSpPr>
          <p:nvPr/>
        </p:nvSpPr>
        <p:spPr bwMode="auto">
          <a:xfrm>
            <a:off x="1784350" y="1137816"/>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r>
              <a:rPr lang="en-US" altLang="zh-CN" sz="1200" dirty="0">
                <a:solidFill>
                  <a:schemeClr val="tx2"/>
                </a:solidFill>
              </a:rPr>
              <a:t>LAYER</a:t>
            </a:r>
          </a:p>
        </p:txBody>
      </p:sp>
      <p:sp>
        <p:nvSpPr>
          <p:cNvPr id="9224" name="Text Box 9"/>
          <p:cNvSpPr txBox="1">
            <a:spLocks noChangeArrowheads="1"/>
          </p:cNvSpPr>
          <p:nvPr/>
        </p:nvSpPr>
        <p:spPr bwMode="auto">
          <a:xfrm>
            <a:off x="1878924" y="1571260"/>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1pPr>
            <a:lvl2pPr marL="742950" indent="-28575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2pPr>
            <a:lvl3pPr marL="11430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3pPr>
            <a:lvl4pPr marL="16002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4pPr>
            <a:lvl5pPr marL="20574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9pPr>
          </a:lstStyle>
          <a:p>
            <a:pPr marL="0" indent="0">
              <a:spcBef>
                <a:spcPct val="20000"/>
              </a:spcBef>
            </a:pPr>
            <a:r>
              <a:rPr lang="zh-CN" altLang="en-US" sz="1200" dirty="0">
                <a:latin typeface="微软雅黑" panose="020B0503020204020204" pitchFamily="34" charset="-122"/>
                <a:ea typeface="微软雅黑" panose="020B0503020204020204" pitchFamily="34" charset="-122"/>
              </a:rPr>
              <a:t>图层定义，可能有多个</a:t>
            </a:r>
            <a:endParaRPr lang="en-US" altLang="zh-CN" sz="1200" dirty="0">
              <a:latin typeface="微软雅黑" panose="020B0503020204020204" pitchFamily="34" charset="-122"/>
              <a:ea typeface="微软雅黑" panose="020B0503020204020204" pitchFamily="34" charset="-122"/>
            </a:endParaRPr>
          </a:p>
        </p:txBody>
      </p:sp>
      <p:sp>
        <p:nvSpPr>
          <p:cNvPr id="9225" name="Rectangle 10"/>
          <p:cNvSpPr>
            <a:spLocks noChangeArrowheads="1"/>
          </p:cNvSpPr>
          <p:nvPr/>
        </p:nvSpPr>
        <p:spPr bwMode="auto">
          <a:xfrm>
            <a:off x="3310108" y="2415459"/>
            <a:ext cx="1600200" cy="457200"/>
          </a:xfrm>
          <a:prstGeom prst="rect">
            <a:avLst/>
          </a:prstGeom>
          <a:gradFill rotWithShape="0">
            <a:gsLst>
              <a:gs pos="0">
                <a:srgbClr val="FFB5B7"/>
              </a:gs>
              <a:gs pos="100000">
                <a:srgbClr val="FF9598"/>
              </a:gs>
            </a:gsLst>
            <a:path path="shape">
              <a:fillToRect l="50000" t="50000" r="50000" b="50000"/>
            </a:path>
          </a:gradFill>
          <a:ln>
            <a:noFill/>
          </a:ln>
          <a:effectLst>
            <a:prstShdw prst="shdw17" dist="17961" dir="2700000">
              <a:srgbClr val="99595B">
                <a:alpha val="73996"/>
              </a:srgbClr>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226" name="Text Box 11"/>
          <p:cNvSpPr txBox="1">
            <a:spLocks noChangeArrowheads="1"/>
          </p:cNvSpPr>
          <p:nvPr/>
        </p:nvSpPr>
        <p:spPr bwMode="auto">
          <a:xfrm>
            <a:off x="3310108" y="2491659"/>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r>
              <a:rPr lang="en-US" altLang="zh-CN" sz="1200" dirty="0">
                <a:solidFill>
                  <a:schemeClr val="tx2"/>
                </a:solidFill>
              </a:rPr>
              <a:t>CLASS</a:t>
            </a:r>
          </a:p>
        </p:txBody>
      </p:sp>
      <p:sp>
        <p:nvSpPr>
          <p:cNvPr id="9227" name="Text Box 12"/>
          <p:cNvSpPr txBox="1">
            <a:spLocks noChangeArrowheads="1"/>
          </p:cNvSpPr>
          <p:nvPr/>
        </p:nvSpPr>
        <p:spPr bwMode="auto">
          <a:xfrm>
            <a:off x="3233908" y="2948859"/>
            <a:ext cx="19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1pPr>
            <a:lvl2pPr marL="742950" indent="-28575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2pPr>
            <a:lvl3pPr marL="11430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3pPr>
            <a:lvl4pPr marL="16002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4pPr>
            <a:lvl5pPr marL="20574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9pPr>
          </a:lstStyle>
          <a:p>
            <a:pPr marL="0" indent="0">
              <a:spcBef>
                <a:spcPct val="20000"/>
              </a:spcBef>
            </a:pPr>
            <a:r>
              <a:rPr lang="zh-CN" altLang="en-US" sz="1200" dirty="0">
                <a:latin typeface="微软雅黑" panose="020B0503020204020204" pitchFamily="34" charset="-122"/>
                <a:ea typeface="微软雅黑" panose="020B0503020204020204" pitchFamily="34" charset="-122"/>
              </a:rPr>
              <a:t>样式定义，可以合并若干</a:t>
            </a:r>
            <a:r>
              <a:rPr lang="en-US" altLang="zh-CN" sz="1200" dirty="0">
                <a:latin typeface="微软雅黑" panose="020B0503020204020204" pitchFamily="34" charset="-122"/>
                <a:ea typeface="微软雅黑" panose="020B0503020204020204" pitchFamily="34" charset="-122"/>
              </a:rPr>
              <a:t>STYLE</a:t>
            </a:r>
            <a:r>
              <a:rPr lang="zh-CN" altLang="en-US" sz="1200" dirty="0">
                <a:latin typeface="微软雅黑" panose="020B0503020204020204" pitchFamily="34" charset="-122"/>
                <a:ea typeface="微软雅黑" panose="020B0503020204020204" pitchFamily="34" charset="-122"/>
              </a:rPr>
              <a:t>到一个显示效果</a:t>
            </a:r>
            <a:endParaRPr lang="en-US" altLang="zh-CN" sz="1200" dirty="0">
              <a:latin typeface="微软雅黑" panose="020B0503020204020204" pitchFamily="34" charset="-122"/>
              <a:ea typeface="微软雅黑" panose="020B0503020204020204" pitchFamily="34" charset="-122"/>
            </a:endParaRPr>
          </a:p>
        </p:txBody>
      </p:sp>
      <p:sp>
        <p:nvSpPr>
          <p:cNvPr id="9228" name="Rectangle 13"/>
          <p:cNvSpPr>
            <a:spLocks noChangeArrowheads="1"/>
          </p:cNvSpPr>
          <p:nvPr/>
        </p:nvSpPr>
        <p:spPr bwMode="auto">
          <a:xfrm>
            <a:off x="5303520" y="2535176"/>
            <a:ext cx="1069145" cy="457200"/>
          </a:xfrm>
          <a:prstGeom prst="rect">
            <a:avLst/>
          </a:prstGeom>
          <a:gradFill rotWithShape="0">
            <a:gsLst>
              <a:gs pos="0">
                <a:srgbClr val="FCFABD"/>
              </a:gs>
              <a:gs pos="100000">
                <a:srgbClr val="F2EC00"/>
              </a:gs>
            </a:gsLst>
            <a:path path="shape">
              <a:fillToRect l="50000" t="50000" r="50000" b="50000"/>
            </a:path>
          </a:gradFill>
          <a:ln>
            <a:noFill/>
          </a:ln>
          <a:effectLst>
            <a:prstShdw prst="shdw17" dist="17961" dir="2700000">
              <a:srgbClr val="918E00">
                <a:alpha val="73996"/>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229" name="Text Box 14"/>
          <p:cNvSpPr txBox="1">
            <a:spLocks noChangeArrowheads="1"/>
          </p:cNvSpPr>
          <p:nvPr/>
        </p:nvSpPr>
        <p:spPr bwMode="auto">
          <a:xfrm>
            <a:off x="5023534" y="2610195"/>
            <a:ext cx="1600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r>
              <a:rPr lang="en-US" altLang="zh-CN" sz="1200" dirty="0">
                <a:solidFill>
                  <a:schemeClr val="tx2"/>
                </a:solidFill>
              </a:rPr>
              <a:t>STYLE</a:t>
            </a:r>
          </a:p>
        </p:txBody>
      </p:sp>
      <p:sp>
        <p:nvSpPr>
          <p:cNvPr id="9231" name="Rectangle 16"/>
          <p:cNvSpPr>
            <a:spLocks noChangeArrowheads="1"/>
          </p:cNvSpPr>
          <p:nvPr/>
        </p:nvSpPr>
        <p:spPr bwMode="auto">
          <a:xfrm>
            <a:off x="6372665" y="1185863"/>
            <a:ext cx="1050485" cy="368300"/>
          </a:xfrm>
          <a:prstGeom prst="rect">
            <a:avLst/>
          </a:prstGeom>
          <a:gradFill rotWithShape="0">
            <a:gsLst>
              <a:gs pos="0">
                <a:srgbClr val="DCF6DC"/>
              </a:gs>
              <a:gs pos="100000">
                <a:srgbClr val="8CE28C"/>
              </a:gs>
            </a:gsLst>
            <a:path path="shape">
              <a:fillToRect l="50000" t="50000" r="50000" b="50000"/>
            </a:path>
          </a:gradFill>
          <a:ln>
            <a:noFill/>
          </a:ln>
          <a:effectLst>
            <a:prstShdw prst="shdw17" dist="17961" dir="2700000">
              <a:srgbClr val="548854">
                <a:alpha val="73996"/>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232" name="Text Box 17"/>
          <p:cNvSpPr txBox="1">
            <a:spLocks noChangeArrowheads="1"/>
          </p:cNvSpPr>
          <p:nvPr/>
        </p:nvSpPr>
        <p:spPr bwMode="auto">
          <a:xfrm>
            <a:off x="6107139" y="1247904"/>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r>
              <a:rPr lang="en-US" altLang="zh-CN" sz="1200" dirty="0">
                <a:solidFill>
                  <a:schemeClr val="tx2"/>
                </a:solidFill>
              </a:rPr>
              <a:t>SYMBOL</a:t>
            </a:r>
          </a:p>
        </p:txBody>
      </p:sp>
      <p:sp>
        <p:nvSpPr>
          <p:cNvPr id="9233" name="Text Box 18"/>
          <p:cNvSpPr txBox="1">
            <a:spLocks noChangeArrowheads="1"/>
          </p:cNvSpPr>
          <p:nvPr/>
        </p:nvSpPr>
        <p:spPr bwMode="auto">
          <a:xfrm>
            <a:off x="6776134" y="1655891"/>
            <a:ext cx="1752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1pPr>
            <a:lvl2pPr marL="742950" indent="-28575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2pPr>
            <a:lvl3pPr marL="11430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3pPr>
            <a:lvl4pPr marL="16002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4pPr>
            <a:lvl5pPr marL="20574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9pPr>
          </a:lstStyle>
          <a:p>
            <a:pPr marL="0" indent="0">
              <a:spcBef>
                <a:spcPct val="20000"/>
              </a:spcBef>
            </a:pPr>
            <a:r>
              <a:rPr lang="zh-CN" altLang="en-US" sz="1200" dirty="0">
                <a:latin typeface="微软雅黑" panose="020B0503020204020204" pitchFamily="34" charset="-122"/>
                <a:ea typeface="微软雅黑" panose="020B0503020204020204" pitchFamily="34" charset="-122"/>
              </a:rPr>
              <a:t>符号定义</a:t>
            </a:r>
            <a:endParaRPr lang="en-US" altLang="zh-CN" sz="1200" dirty="0">
              <a:latin typeface="微软雅黑" panose="020B0503020204020204" pitchFamily="34" charset="-122"/>
              <a:ea typeface="微软雅黑" panose="020B0503020204020204" pitchFamily="34" charset="-122"/>
            </a:endParaRPr>
          </a:p>
        </p:txBody>
      </p:sp>
      <p:cxnSp>
        <p:nvCxnSpPr>
          <p:cNvPr id="9238" name="AutoShape 23"/>
          <p:cNvCxnSpPr>
            <a:cxnSpLocks noChangeShapeType="1"/>
            <a:stCxn id="9246" idx="3"/>
            <a:endCxn id="9218" idx="0"/>
          </p:cNvCxnSpPr>
          <p:nvPr/>
        </p:nvCxnSpPr>
        <p:spPr bwMode="auto">
          <a:xfrm flipV="1">
            <a:off x="1265412" y="1061616"/>
            <a:ext cx="1333106" cy="994197"/>
          </a:xfrm>
          <a:prstGeom prst="curvedConnector4">
            <a:avLst>
              <a:gd name="adj1" fmla="val 19991"/>
              <a:gd name="adj2" fmla="val 122993"/>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9" name="AutoShape 24"/>
          <p:cNvCxnSpPr>
            <a:cxnSpLocks noChangeShapeType="1"/>
            <a:stCxn id="9218" idx="2"/>
            <a:endCxn id="9226" idx="1"/>
          </p:cNvCxnSpPr>
          <p:nvPr/>
        </p:nvCxnSpPr>
        <p:spPr bwMode="auto">
          <a:xfrm rot="16200000" flipH="1">
            <a:off x="2399232" y="1718102"/>
            <a:ext cx="1110162" cy="711590"/>
          </a:xfrm>
          <a:prstGeom prst="curvedConnector2">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0" name="AutoShape 25"/>
          <p:cNvCxnSpPr>
            <a:cxnSpLocks noChangeShapeType="1"/>
            <a:stCxn id="9226" idx="3"/>
            <a:endCxn id="9228" idx="2"/>
          </p:cNvCxnSpPr>
          <p:nvPr/>
        </p:nvCxnSpPr>
        <p:spPr bwMode="auto">
          <a:xfrm>
            <a:off x="4910308" y="2628978"/>
            <a:ext cx="927785" cy="363398"/>
          </a:xfrm>
          <a:prstGeom prst="curvedConnector4">
            <a:avLst>
              <a:gd name="adj1" fmla="val 21191"/>
              <a:gd name="adj2" fmla="val 162906"/>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1" name="AutoShape 26"/>
          <p:cNvCxnSpPr>
            <a:cxnSpLocks noChangeShapeType="1"/>
            <a:stCxn id="9228" idx="0"/>
            <a:endCxn id="9231" idx="1"/>
          </p:cNvCxnSpPr>
          <p:nvPr/>
        </p:nvCxnSpPr>
        <p:spPr bwMode="auto">
          <a:xfrm rot="5400000" flipH="1" flipV="1">
            <a:off x="5522798" y="1685309"/>
            <a:ext cx="1165163" cy="534572"/>
          </a:xfrm>
          <a:prstGeom prst="curvedConnector2">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46" name="Rectangle 31"/>
          <p:cNvSpPr>
            <a:spLocks noChangeArrowheads="1"/>
          </p:cNvSpPr>
          <p:nvPr/>
        </p:nvSpPr>
        <p:spPr bwMode="auto">
          <a:xfrm>
            <a:off x="533399" y="1871663"/>
            <a:ext cx="732013" cy="368300"/>
          </a:xfrm>
          <a:prstGeom prst="rect">
            <a:avLst/>
          </a:prstGeom>
          <a:gradFill rotWithShape="0">
            <a:gsLst>
              <a:gs pos="0">
                <a:srgbClr val="DCF6DC"/>
              </a:gs>
              <a:gs pos="100000">
                <a:srgbClr val="8CE28C"/>
              </a:gs>
            </a:gsLst>
            <a:path path="shape">
              <a:fillToRect l="50000" t="50000" r="50000" b="50000"/>
            </a:path>
          </a:gradFill>
          <a:ln>
            <a:noFill/>
          </a:ln>
          <a:effectLst>
            <a:prstShdw prst="shdw17" dist="17961" dir="2700000">
              <a:srgbClr val="548854">
                <a:alpha val="73996"/>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247" name="Text Box 32"/>
          <p:cNvSpPr txBox="1">
            <a:spLocks noChangeArrowheads="1"/>
          </p:cNvSpPr>
          <p:nvPr/>
        </p:nvSpPr>
        <p:spPr bwMode="auto">
          <a:xfrm>
            <a:off x="112939" y="187325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pPr algn="ctr"/>
            <a:r>
              <a:rPr lang="en-US" altLang="zh-CN" sz="1200" dirty="0">
                <a:solidFill>
                  <a:schemeClr val="tx2"/>
                </a:solidFill>
              </a:rPr>
              <a:t>Map</a:t>
            </a:r>
          </a:p>
        </p:txBody>
      </p:sp>
      <p:cxnSp>
        <p:nvCxnSpPr>
          <p:cNvPr id="9250" name="Curved Connector 38"/>
          <p:cNvCxnSpPr>
            <a:cxnSpLocks noChangeShapeType="1"/>
          </p:cNvCxnSpPr>
          <p:nvPr/>
        </p:nvCxnSpPr>
        <p:spPr bwMode="auto">
          <a:xfrm rot="5400000">
            <a:off x="1035185" y="772246"/>
            <a:ext cx="3506593" cy="2601739"/>
          </a:xfrm>
          <a:prstGeom prst="curvedConnector3">
            <a:avLst>
              <a:gd name="adj1" fmla="val 50000"/>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cxnSp>
      <p:sp>
        <p:nvSpPr>
          <p:cNvPr id="3" name="文本框 2"/>
          <p:cNvSpPr txBox="1"/>
          <p:nvPr/>
        </p:nvSpPr>
        <p:spPr>
          <a:xfrm>
            <a:off x="505538" y="2312050"/>
            <a:ext cx="800100" cy="261610"/>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地图定义</a:t>
            </a:r>
          </a:p>
        </p:txBody>
      </p:sp>
      <p:sp>
        <p:nvSpPr>
          <p:cNvPr id="52" name="Text Box 18"/>
          <p:cNvSpPr txBox="1">
            <a:spLocks noChangeArrowheads="1"/>
          </p:cNvSpPr>
          <p:nvPr/>
        </p:nvSpPr>
        <p:spPr bwMode="auto">
          <a:xfrm>
            <a:off x="5023534" y="3260644"/>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1pPr>
            <a:lvl2pPr marL="742950" indent="-28575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2pPr>
            <a:lvl3pPr marL="11430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3pPr>
            <a:lvl4pPr marL="16002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4pPr>
            <a:lvl5pPr marL="2057400" indent="-22860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tabLst>
                <a:tab pos="452438" algn="l"/>
                <a:tab pos="681038" algn="l"/>
                <a:tab pos="917575" algn="l"/>
              </a:tabLst>
              <a:defRPr>
                <a:solidFill>
                  <a:schemeClr val="tx1"/>
                </a:solidFill>
                <a:latin typeface="Arial" panose="020B0604020202020204" pitchFamily="34" charset="0"/>
                <a:ea typeface="MS PGothic" panose="020B0600070205080204" pitchFamily="34" charset="-128"/>
              </a:defRPr>
            </a:lvl9pPr>
          </a:lstStyle>
          <a:p>
            <a:pPr marL="0" indent="0">
              <a:spcBef>
                <a:spcPct val="20000"/>
              </a:spcBef>
            </a:pPr>
            <a:r>
              <a:rPr lang="zh-CN" altLang="en-US" sz="1200" dirty="0">
                <a:latin typeface="微软雅黑" panose="020B0503020204020204" pitchFamily="34" charset="-122"/>
                <a:ea typeface="微软雅黑" panose="020B0503020204020204" pitchFamily="34" charset="-122"/>
              </a:rPr>
              <a:t>样式定义，理解为设置了符号显示参数的对象</a:t>
            </a:r>
            <a:endParaRPr lang="en-US" altLang="zh-CN" sz="120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4311550" y="680948"/>
            <a:ext cx="109627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样式相关</a:t>
            </a:r>
          </a:p>
        </p:txBody>
      </p:sp>
      <p:sp>
        <p:nvSpPr>
          <p:cNvPr id="68" name="文本框 67"/>
          <p:cNvSpPr txBox="1"/>
          <p:nvPr/>
        </p:nvSpPr>
        <p:spPr>
          <a:xfrm>
            <a:off x="2685769" y="498208"/>
            <a:ext cx="109627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数据相关</a:t>
            </a:r>
          </a:p>
        </p:txBody>
      </p:sp>
      <p:sp>
        <p:nvSpPr>
          <p:cNvPr id="30" name="文本框 29"/>
          <p:cNvSpPr txBox="1"/>
          <p:nvPr/>
        </p:nvSpPr>
        <p:spPr>
          <a:xfrm>
            <a:off x="268288" y="3826412"/>
            <a:ext cx="8538087"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每个对象都有不同的参数控制自身的数据，例如数据是</a:t>
            </a:r>
            <a:r>
              <a:rPr lang="en-US" altLang="zh-CN" dirty="0"/>
              <a:t>shapefile</a:t>
            </a:r>
            <a:r>
              <a:rPr lang="zh-CN" altLang="en-US" dirty="0"/>
              <a:t>还是</a:t>
            </a:r>
            <a:r>
              <a:rPr lang="en-US" altLang="zh-CN" dirty="0" err="1"/>
              <a:t>postGIS</a:t>
            </a:r>
            <a:r>
              <a:rPr lang="zh-CN" altLang="en-US" dirty="0"/>
              <a:t>，</a:t>
            </a:r>
            <a:r>
              <a:rPr lang="zh-CN" altLang="en-US" dirty="0">
                <a:latin typeface="微软雅黑" panose="020B0503020204020204" pitchFamily="34" charset="-122"/>
                <a:ea typeface="微软雅黑" panose="020B0503020204020204" pitchFamily="34" charset="-122"/>
              </a:rPr>
              <a:t>符号是点符号还是线符号，符号的颜色是什么等等</a:t>
            </a:r>
            <a:r>
              <a:rPr lang="zh-CN" altLang="en-US" dirty="0"/>
              <a:t>。</a:t>
            </a:r>
            <a:r>
              <a:rPr lang="en-US" altLang="zh-CN" dirty="0" err="1"/>
              <a:t>MapSever</a:t>
            </a:r>
            <a:r>
              <a:rPr lang="zh-CN" altLang="en-US" dirty="0">
                <a:latin typeface="微软雅黑" panose="020B0503020204020204" pitchFamily="34" charset="-122"/>
                <a:ea typeface="微软雅黑" panose="020B0503020204020204" pitchFamily="34" charset="-122"/>
              </a:rPr>
              <a:t>的符号系统有</a:t>
            </a:r>
            <a:r>
              <a:rPr lang="en-US" altLang="zh-CN" dirty="0"/>
              <a:t>Point</a:t>
            </a:r>
            <a:r>
              <a:rPr lang="zh-CN" altLang="en-US" dirty="0"/>
              <a:t>、</a:t>
            </a:r>
            <a:r>
              <a:rPr lang="en-US" altLang="zh-CN" dirty="0"/>
              <a:t>Line</a:t>
            </a:r>
            <a:r>
              <a:rPr lang="zh-CN" altLang="en-US" dirty="0"/>
              <a:t>、</a:t>
            </a:r>
            <a:r>
              <a:rPr lang="en-US" altLang="zh-CN" dirty="0"/>
              <a:t>Area</a:t>
            </a:r>
            <a:r>
              <a:rPr lang="zh-CN" altLang="en-US" dirty="0"/>
              <a:t>三</a:t>
            </a:r>
            <a:r>
              <a:rPr lang="zh-CN" altLang="en-US" dirty="0">
                <a:latin typeface="微软雅黑" panose="020B0503020204020204" pitchFamily="34" charset="-122"/>
                <a:ea typeface="微软雅黑" panose="020B0503020204020204" pitchFamily="34" charset="-122"/>
              </a:rPr>
              <a:t>种符号</a:t>
            </a:r>
            <a:r>
              <a:rPr lang="zh-CN" altLang="en-US" dirty="0"/>
              <a:t>，</a:t>
            </a:r>
            <a:r>
              <a:rPr lang="zh-CN" altLang="en-US" dirty="0">
                <a:latin typeface="微软雅黑" panose="020B0503020204020204" pitchFamily="34" charset="-122"/>
                <a:ea typeface="微软雅黑" panose="020B0503020204020204" pitchFamily="34" charset="-122"/>
              </a:rPr>
              <a:t>其中</a:t>
            </a:r>
            <a:r>
              <a:rPr lang="en-US" altLang="zh-CN" dirty="0"/>
              <a:t>Point</a:t>
            </a:r>
            <a:r>
              <a:rPr lang="zh-CN" altLang="en-US" dirty="0">
                <a:latin typeface="微软雅黑" panose="020B0503020204020204" pitchFamily="34" charset="-122"/>
                <a:ea typeface="微软雅黑" panose="020B0503020204020204" pitchFamily="34" charset="-122"/>
              </a:rPr>
              <a:t>符号支持自定义矢量类型这比</a:t>
            </a:r>
            <a:r>
              <a:rPr lang="en-US" altLang="zh-CN" dirty="0" err="1"/>
              <a:t>Mapnik</a:t>
            </a:r>
            <a:r>
              <a:rPr lang="zh-CN" altLang="en-US" dirty="0">
                <a:latin typeface="微软雅黑" panose="020B0503020204020204" pitchFamily="34" charset="-122"/>
                <a:ea typeface="微软雅黑" panose="020B0503020204020204" pitchFamily="34" charset="-122"/>
              </a:rPr>
              <a:t>要强大，</a:t>
            </a:r>
            <a:r>
              <a:rPr lang="en-US" altLang="zh-CN" dirty="0" err="1">
                <a:latin typeface="微软雅黑" panose="020B0503020204020204" pitchFamily="34" charset="-122"/>
                <a:ea typeface="微软雅黑" panose="020B0503020204020204" pitchFamily="34" charset="-122"/>
              </a:rPr>
              <a:t>MapSever</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CLASS</a:t>
            </a:r>
            <a:r>
              <a:rPr lang="zh-CN" altLang="en-US" dirty="0">
                <a:latin typeface="微软雅黑" panose="020B0503020204020204" pitchFamily="34" charset="-122"/>
                <a:ea typeface="微软雅黑" panose="020B0503020204020204" pitchFamily="34" charset="-122"/>
              </a:rPr>
              <a:t>对象可以将多个符号以指定的方式组合而形成复杂的组合符号。</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noChangeArrowheads="1"/>
          </p:cNvSpPr>
          <p:nvPr/>
        </p:nvSpPr>
        <p:spPr bwMode="auto">
          <a:xfrm>
            <a:off x="3619500" y="6543675"/>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fld id="{8151A7E6-DEA2-46FC-8A17-C304D3668C96}" type="slidenum">
              <a:rPr lang="en-US" altLang="zh-CN"/>
              <a:pPr/>
              <a:t>11</a:t>
            </a:fld>
            <a:endParaRPr lang="en-US" altLang="zh-CN"/>
          </a:p>
        </p:txBody>
      </p:sp>
      <p:sp>
        <p:nvSpPr>
          <p:cNvPr id="12291" name="Rectangle 2"/>
          <p:cNvSpPr>
            <a:spLocks noGrp="1" noChangeArrowheads="1"/>
          </p:cNvSpPr>
          <p:nvPr>
            <p:ph type="title" idx="4294967295"/>
          </p:nvPr>
        </p:nvSpPr>
        <p:spPr>
          <a:xfrm>
            <a:off x="355600" y="368300"/>
            <a:ext cx="8305800" cy="304800"/>
          </a:xfrm>
        </p:spPr>
        <p:txBody>
          <a:bodyPr/>
          <a:lstStyle/>
          <a:p>
            <a:pPr eaLnBrk="1" hangingPunct="1"/>
            <a:r>
              <a:rPr lang="zh-CN" altLang="en-US" dirty="0">
                <a:latin typeface="微软雅黑" panose="020B0503020204020204" pitchFamily="34" charset="-122"/>
                <a:ea typeface="微软雅黑" panose="020B0503020204020204" pitchFamily="34" charset="-122"/>
              </a:rPr>
              <a:t>瓦片地图</a:t>
            </a:r>
            <a:endParaRPr lang="en-US" altLang="zh-CN"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34572" y="1097280"/>
            <a:ext cx="7920111" cy="2862322"/>
          </a:xfrm>
          <a:prstGeom prst="rect">
            <a:avLst/>
          </a:prstGeom>
          <a:noFill/>
        </p:spPr>
        <p:txBody>
          <a:bodyPr wrap="square" rtlCol="0">
            <a:spAutoFit/>
          </a:bodyPr>
          <a:lstStyle/>
          <a:p>
            <a:r>
              <a:rPr lang="en-US" altLang="zh-CN" dirty="0" err="1"/>
              <a:t>MapSever</a:t>
            </a:r>
            <a:r>
              <a:rPr lang="zh-CN" altLang="en-US" dirty="0">
                <a:latin typeface="微软雅黑" panose="020B0503020204020204" pitchFamily="34" charset="-122"/>
                <a:ea typeface="微软雅黑" panose="020B0503020204020204" pitchFamily="34" charset="-122"/>
              </a:rPr>
              <a:t>自身是一个无状态的服务程序，而且</a:t>
            </a:r>
            <a:r>
              <a:rPr lang="en-US" altLang="zh-CN" dirty="0" err="1"/>
              <a:t>MapSever</a:t>
            </a:r>
            <a:r>
              <a:rPr lang="zh-CN" altLang="en-US" dirty="0">
                <a:latin typeface="微软雅黑" panose="020B0503020204020204" pitchFamily="34" charset="-122"/>
                <a:ea typeface="微软雅黑" panose="020B0503020204020204" pitchFamily="34" charset="-122"/>
              </a:rPr>
              <a:t>没有支持</a:t>
            </a:r>
            <a:r>
              <a:rPr lang="en-US" altLang="zh-CN" dirty="0"/>
              <a:t>OGC</a:t>
            </a:r>
            <a:r>
              <a:rPr lang="zh-CN" altLang="en-US" dirty="0">
                <a:latin typeface="微软雅黑" panose="020B0503020204020204" pitchFamily="34" charset="-122"/>
                <a:ea typeface="微软雅黑" panose="020B0503020204020204" pitchFamily="34" charset="-122"/>
              </a:rPr>
              <a:t>的</a:t>
            </a:r>
            <a:r>
              <a:rPr lang="en-US" altLang="zh-CN" dirty="0"/>
              <a:t>WMTS</a:t>
            </a:r>
            <a:r>
              <a:rPr lang="zh-CN" altLang="en-US" dirty="0">
                <a:latin typeface="微软雅黑" panose="020B0503020204020204" pitchFamily="34" charset="-122"/>
                <a:ea typeface="微软雅黑" panose="020B0503020204020204" pitchFamily="34" charset="-122"/>
              </a:rPr>
              <a:t>服务。针对瓦片地图的需求</a:t>
            </a:r>
            <a:r>
              <a:rPr lang="en-US" altLang="zh-CN" dirty="0" err="1"/>
              <a:t>MapSever</a:t>
            </a:r>
            <a:r>
              <a:rPr lang="zh-CN" altLang="en-US" dirty="0">
                <a:latin typeface="微软雅黑" panose="020B0503020204020204" pitchFamily="34" charset="-122"/>
                <a:ea typeface="微软雅黑" panose="020B0503020204020204" pitchFamily="34" charset="-122"/>
              </a:rPr>
              <a:t>可以通过</a:t>
            </a:r>
            <a:r>
              <a:rPr lang="en-US" altLang="zh-CN" dirty="0" err="1"/>
              <a:t>MapCache</a:t>
            </a:r>
            <a:r>
              <a:rPr lang="zh-CN" altLang="en-US" dirty="0">
                <a:latin typeface="微软雅黑" panose="020B0503020204020204" pitchFamily="34" charset="-122"/>
                <a:ea typeface="微软雅黑" panose="020B0503020204020204" pitchFamily="34" charset="-122"/>
              </a:rPr>
              <a:t>生成</a:t>
            </a:r>
            <a:r>
              <a:rPr lang="en-US" altLang="zh-CN" dirty="0"/>
              <a:t>WMS</a:t>
            </a:r>
            <a:r>
              <a:rPr lang="zh-CN" altLang="en-US" dirty="0">
                <a:latin typeface="微软雅黑" panose="020B0503020204020204" pitchFamily="34" charset="-122"/>
                <a:ea typeface="微软雅黑" panose="020B0503020204020204" pitchFamily="34" charset="-122"/>
              </a:rPr>
              <a:t>瓦片，当客户端向</a:t>
            </a:r>
            <a:r>
              <a:rPr lang="en-US" altLang="zh-CN" dirty="0" err="1"/>
              <a:t>MapSever</a:t>
            </a:r>
            <a:r>
              <a:rPr lang="zh-CN" altLang="en-US" dirty="0">
                <a:latin typeface="微软雅黑" panose="020B0503020204020204" pitchFamily="34" charset="-122"/>
                <a:ea typeface="微软雅黑" panose="020B0503020204020204" pitchFamily="34" charset="-122"/>
              </a:rPr>
              <a:t>发送</a:t>
            </a:r>
            <a:r>
              <a:rPr lang="en-US" altLang="zh-CN" dirty="0"/>
              <a:t>WMS</a:t>
            </a:r>
            <a:r>
              <a:rPr lang="zh-CN" altLang="en-US" dirty="0">
                <a:latin typeface="微软雅黑" panose="020B0503020204020204" pitchFamily="34" charset="-122"/>
                <a:ea typeface="微软雅黑" panose="020B0503020204020204" pitchFamily="34" charset="-122"/>
              </a:rPr>
              <a:t>请求时</a:t>
            </a:r>
            <a:r>
              <a:rPr lang="zh-CN" altLang="en-US" dirty="0"/>
              <a:t>，</a:t>
            </a:r>
            <a:r>
              <a:rPr lang="zh-CN" altLang="en-US" dirty="0">
                <a:latin typeface="微软雅黑" panose="020B0503020204020204" pitchFamily="34" charset="-122"/>
                <a:ea typeface="微软雅黑" panose="020B0503020204020204" pitchFamily="34" charset="-122"/>
              </a:rPr>
              <a:t>如果</a:t>
            </a:r>
            <a:r>
              <a:rPr lang="en-US" altLang="zh-CN" dirty="0" err="1"/>
              <a:t>MapCache</a:t>
            </a:r>
            <a:r>
              <a:rPr lang="zh-CN" altLang="en-US" dirty="0">
                <a:latin typeface="微软雅黑" panose="020B0503020204020204" pitchFamily="34" charset="-122"/>
                <a:ea typeface="微软雅黑" panose="020B0503020204020204" pitchFamily="34" charset="-122"/>
              </a:rPr>
              <a:t>已经产生过瓦片那么服务程序会直接将瓦片地图发送给客户端，以此来提升服务的响应速度。</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MapSever</a:t>
            </a:r>
            <a:r>
              <a:rPr lang="zh-CN" altLang="en-US" dirty="0">
                <a:latin typeface="微软雅黑" panose="020B0503020204020204" pitchFamily="34" charset="-122"/>
                <a:ea typeface="微软雅黑" panose="020B0503020204020204" pitchFamily="34" charset="-122"/>
              </a:rPr>
              <a:t>可以通过</a:t>
            </a:r>
            <a:r>
              <a:rPr lang="en-US" altLang="zh-CN" dirty="0" err="1">
                <a:latin typeface="微软雅黑" panose="020B0503020204020204" pitchFamily="34" charset="-122"/>
                <a:ea typeface="微软雅黑" panose="020B0503020204020204" pitchFamily="34" charset="-122"/>
              </a:rPr>
              <a:t>gdaltindex</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ogrtindex</a:t>
            </a:r>
            <a:r>
              <a:rPr lang="zh-CN" altLang="en-US" dirty="0">
                <a:latin typeface="微软雅黑" panose="020B0503020204020204" pitchFamily="34" charset="-122"/>
                <a:ea typeface="微软雅黑" panose="020B0503020204020204" pitchFamily="34" charset="-122"/>
              </a:rPr>
              <a:t>来建立栅格和矢量的瓦片索引，与</a:t>
            </a:r>
            <a:r>
              <a:rPr lang="en-US" altLang="zh-CN" dirty="0" err="1">
                <a:latin typeface="微软雅黑" panose="020B0503020204020204" pitchFamily="34" charset="-122"/>
                <a:ea typeface="微软雅黑" panose="020B0503020204020204" pitchFamily="34" charset="-122"/>
              </a:rPr>
              <a:t>Mapbox</a:t>
            </a:r>
            <a:r>
              <a:rPr lang="zh-CN" altLang="en-US" dirty="0">
                <a:latin typeface="微软雅黑" panose="020B0503020204020204" pitchFamily="34" charset="-122"/>
                <a:ea typeface="微软雅黑" panose="020B0503020204020204" pitchFamily="34" charset="-122"/>
              </a:rPr>
              <a:t>矢量切片不同之处在于，瓦片索引只是数据的索引不会对矢量数据做任何的处理。瓦片索引针对那些本身数据很大但是值浏览很小的一部分区域的情况。</a:t>
            </a: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791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pPr eaLnBrk="1" hangingPunct="1"/>
            <a:r>
              <a:rPr lang="zh-CN" altLang="en-US" dirty="0"/>
              <a:t>例子</a:t>
            </a:r>
            <a:endParaRPr lang="en-US" altLang="zh-CN" dirty="0"/>
          </a:p>
        </p:txBody>
      </p:sp>
      <p:sp>
        <p:nvSpPr>
          <p:cNvPr id="2" name="文本框 1"/>
          <p:cNvSpPr txBox="1"/>
          <p:nvPr/>
        </p:nvSpPr>
        <p:spPr>
          <a:xfrm>
            <a:off x="717453" y="1364566"/>
            <a:ext cx="7737230" cy="646331"/>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从 </a:t>
            </a:r>
            <a:r>
              <a:rPr lang="en-US" altLang="zh-CN" dirty="0">
                <a:hlinkClick r:id="rId2"/>
              </a:rPr>
              <a:t>http://www.maptools.org/ms4w/</a:t>
            </a:r>
            <a:r>
              <a:rPr lang="en-US" altLang="zh-CN" dirty="0"/>
              <a:t> </a:t>
            </a:r>
            <a:r>
              <a:rPr lang="zh-CN" altLang="en-US" dirty="0"/>
              <a:t>下载几何安装包并安装</a:t>
            </a:r>
            <a:endParaRPr lang="en-US" altLang="zh-CN" dirty="0"/>
          </a:p>
          <a:p>
            <a:pPr marL="285750" indent="-285750">
              <a:buFont typeface="Wingdings" panose="05000000000000000000" pitchFamily="2" charset="2"/>
              <a:buChar char="u"/>
            </a:pPr>
            <a:r>
              <a:rPr lang="zh-CN" altLang="en-US" dirty="0"/>
              <a:t>访问安装包安装的例子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xueye\AppData\Roaming\Foxmail7\Temp-12988-20160413114130\fox(04-13-15-53-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07" y="464869"/>
            <a:ext cx="9286875" cy="838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2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00" name="Rectangle 2"/>
          <p:cNvSpPr txBox="1">
            <a:spLocks noChangeArrowheads="1"/>
          </p:cNvSpPr>
          <p:nvPr/>
        </p:nvSpPr>
        <p:spPr bwMode="auto">
          <a:xfrm>
            <a:off x="613875" y="542705"/>
            <a:ext cx="78438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r>
              <a:rPr lang="zh-CN" altLang="en-US" sz="2200" b="1" dirty="0">
                <a:solidFill>
                  <a:srgbClr val="263C6B"/>
                </a:solidFill>
                <a:latin typeface="微软雅黑" panose="020B0503020204020204" pitchFamily="34" charset="-122"/>
                <a:ea typeface="微软雅黑" panose="020B0503020204020204" pitchFamily="34" charset="-122"/>
              </a:rPr>
              <a:t>后续会增加</a:t>
            </a:r>
            <a:r>
              <a:rPr lang="en-US" altLang="zh-CN" sz="2200" b="1" dirty="0" err="1">
                <a:solidFill>
                  <a:srgbClr val="263C6B"/>
                </a:solidFill>
                <a:latin typeface="微软雅黑" panose="020B0503020204020204" pitchFamily="34" charset="-122"/>
                <a:ea typeface="微软雅黑" panose="020B0503020204020204" pitchFamily="34" charset="-122"/>
              </a:rPr>
              <a:t>Mapbox</a:t>
            </a:r>
            <a:r>
              <a:rPr lang="zh-CN" altLang="en-US" sz="2200" b="1" dirty="0">
                <a:solidFill>
                  <a:srgbClr val="263C6B"/>
                </a:solidFill>
                <a:latin typeface="微软雅黑" panose="020B0503020204020204" pitchFamily="34" charset="-122"/>
                <a:ea typeface="微软雅黑" panose="020B0503020204020204" pitchFamily="34" charset="-122"/>
              </a:rPr>
              <a:t>的研究内容</a:t>
            </a:r>
            <a:endParaRPr lang="ko-KR" altLang="en-US" sz="2200" b="1" dirty="0">
              <a:solidFill>
                <a:srgbClr val="263C6B"/>
              </a:solidFill>
              <a:latin typeface="微软雅黑" panose="020B0503020204020204" pitchFamily="34" charset="-122"/>
            </a:endParaRPr>
          </a:p>
        </p:txBody>
      </p:sp>
      <p:sp>
        <p:nvSpPr>
          <p:cNvPr id="3" name="文本框 2"/>
          <p:cNvSpPr txBox="1"/>
          <p:nvPr/>
        </p:nvSpPr>
        <p:spPr>
          <a:xfrm>
            <a:off x="942535" y="2194560"/>
            <a:ext cx="5458265" cy="369332"/>
          </a:xfrm>
          <a:prstGeom prst="rect">
            <a:avLst/>
          </a:prstGeom>
          <a:noFill/>
        </p:spPr>
        <p:txBody>
          <a:bodyPr wrap="square" rtlCol="0">
            <a:spAutoFit/>
          </a:bodyPr>
          <a:lstStyle/>
          <a:p>
            <a:r>
              <a:rPr lang="zh-CN" altLang="en-US" dirty="0"/>
              <a:t>谢谢</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altLang="zh-CN" sz="2000" dirty="0" err="1"/>
              <a:t>MapSever</a:t>
            </a:r>
            <a:r>
              <a:rPr lang="zh-CN" altLang="en-US" sz="2000" dirty="0"/>
              <a:t>简介</a:t>
            </a:r>
            <a:endParaRPr lang="en-US" altLang="zh-CN" sz="2000" dirty="0"/>
          </a:p>
        </p:txBody>
      </p:sp>
      <p:sp>
        <p:nvSpPr>
          <p:cNvPr id="6151" name="Text Box 8"/>
          <p:cNvSpPr txBox="1">
            <a:spLocks noChangeArrowheads="1"/>
          </p:cNvSpPr>
          <p:nvPr/>
        </p:nvSpPr>
        <p:spPr bwMode="auto">
          <a:xfrm>
            <a:off x="684212" y="1367815"/>
            <a:ext cx="78438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r>
              <a:rPr lang="en-US" altLang="zh-CN" sz="1600" dirty="0" err="1"/>
              <a:t>MapServer</a:t>
            </a:r>
            <a:r>
              <a:rPr lang="zh-CN" altLang="en-US" sz="1600" dirty="0"/>
              <a:t>，它是美国明尼苏达大学 </a:t>
            </a:r>
            <a:r>
              <a:rPr lang="en-US" altLang="zh-CN" sz="1600" dirty="0"/>
              <a:t>(University of Minnesota, </a:t>
            </a:r>
            <a:r>
              <a:rPr lang="zh-CN" altLang="en-US" sz="1600" dirty="0"/>
              <a:t>简称 </a:t>
            </a:r>
            <a:r>
              <a:rPr lang="en-US" altLang="zh-CN" sz="1600" dirty="0"/>
              <a:t>UMN)</a:t>
            </a:r>
            <a:r>
              <a:rPr lang="zh-CN" altLang="en-US" sz="1600" dirty="0"/>
              <a:t>在二十世纪</a:t>
            </a:r>
            <a:r>
              <a:rPr lang="en-US" altLang="zh-CN" sz="1600" dirty="0"/>
              <a:t>90 </a:t>
            </a:r>
            <a:r>
              <a:rPr lang="zh-CN" altLang="en-US" sz="1600" dirty="0"/>
              <a:t>年代利用 </a:t>
            </a:r>
            <a:r>
              <a:rPr lang="en-US" altLang="zh-CN" sz="1600" dirty="0"/>
              <a:t>C</a:t>
            </a:r>
            <a:r>
              <a:rPr lang="zh-CN" altLang="en-US" sz="1600" dirty="0"/>
              <a:t>语言开发的开源 </a:t>
            </a:r>
            <a:r>
              <a:rPr lang="en-US" altLang="zh-CN" sz="1600" dirty="0" err="1"/>
              <a:t>WebGIS</a:t>
            </a:r>
            <a:r>
              <a:rPr lang="zh-CN" altLang="en-US" sz="1600" dirty="0"/>
              <a:t>项目。</a:t>
            </a:r>
            <a:endParaRPr lang="en-US" altLang="zh-CN" sz="1600" dirty="0"/>
          </a:p>
          <a:p>
            <a:r>
              <a:rPr lang="en-US" altLang="zh-CN" sz="1600" dirty="0"/>
              <a:t>2005</a:t>
            </a:r>
            <a:r>
              <a:rPr lang="zh-CN" altLang="en-US" sz="1600" dirty="0"/>
              <a:t>年</a:t>
            </a:r>
            <a:r>
              <a:rPr lang="en-US" altLang="zh-CN" sz="1600" dirty="0"/>
              <a:t>11</a:t>
            </a:r>
            <a:r>
              <a:rPr lang="zh-CN" altLang="en-US" sz="1600" dirty="0"/>
              <a:t>月，</a:t>
            </a:r>
            <a:r>
              <a:rPr lang="en-US" altLang="zh-CN" sz="1600" dirty="0" err="1"/>
              <a:t>MapServer</a:t>
            </a:r>
            <a:r>
              <a:rPr lang="zh-CN" altLang="en-US" sz="1600" dirty="0"/>
              <a:t>基金会成立，基金会本着“促进专业的开源网络制图开发环境和社区。随着开源地理信息系统软件的进一步发展以及开源网络制图环境的进一步优化，</a:t>
            </a:r>
            <a:r>
              <a:rPr lang="en-US" altLang="zh-CN" sz="1600" dirty="0"/>
              <a:t>2006</a:t>
            </a:r>
            <a:r>
              <a:rPr lang="zh-CN" altLang="en-US" sz="1600" dirty="0"/>
              <a:t>年</a:t>
            </a:r>
            <a:r>
              <a:rPr lang="en-US" altLang="zh-CN" sz="1600" dirty="0"/>
              <a:t>2</a:t>
            </a:r>
            <a:r>
              <a:rPr lang="zh-CN" altLang="en-US" sz="1600" dirty="0"/>
              <a:t>月</a:t>
            </a:r>
            <a:r>
              <a:rPr lang="en-US" altLang="zh-CN" sz="1600" dirty="0" err="1"/>
              <a:t>MapServer</a:t>
            </a:r>
            <a:r>
              <a:rPr lang="zh-CN" altLang="en-US" sz="1600" dirty="0"/>
              <a:t>基金会正式改名为开源地理空间基金会（</a:t>
            </a:r>
            <a:r>
              <a:rPr lang="en-US" altLang="zh-CN" sz="1600" dirty="0" err="1"/>
              <a:t>OSGeo</a:t>
            </a:r>
            <a:r>
              <a:rPr lang="zh-CN" altLang="en-US" sz="1600" dirty="0"/>
              <a:t>），</a:t>
            </a:r>
            <a:r>
              <a:rPr lang="en-US" altLang="zh-CN" sz="1600" dirty="0"/>
              <a:t>Autodesk</a:t>
            </a:r>
            <a:r>
              <a:rPr lang="zh-CN" altLang="en-US" sz="1600" dirty="0"/>
              <a:t>公司将</a:t>
            </a:r>
            <a:r>
              <a:rPr lang="en-US" altLang="zh-CN" sz="1600" dirty="0" err="1"/>
              <a:t>MapGuide</a:t>
            </a:r>
            <a:r>
              <a:rPr lang="zh-CN" altLang="en-US" sz="1600" dirty="0"/>
              <a:t>作为开放源代码加入了该基金会，进一步促进了 </a:t>
            </a:r>
            <a:r>
              <a:rPr lang="en-US" altLang="zh-CN" sz="1600" dirty="0" err="1"/>
              <a:t>MapServer</a:t>
            </a:r>
            <a:r>
              <a:rPr lang="zh-CN" altLang="en-US" sz="1600" dirty="0"/>
              <a:t>的发展。</a:t>
            </a:r>
          </a:p>
          <a:p>
            <a:r>
              <a:rPr lang="en-US" altLang="zh-CN" sz="1600" dirty="0" err="1"/>
              <a:t>MapServer</a:t>
            </a:r>
            <a:r>
              <a:rPr lang="zh-CN" altLang="en-US" sz="1600" dirty="0"/>
              <a:t>是一套基于胖服务器端</a:t>
            </a:r>
            <a:r>
              <a:rPr lang="en-US" altLang="zh-CN" sz="1600" dirty="0"/>
              <a:t>/</a:t>
            </a:r>
            <a:r>
              <a:rPr lang="zh-CN" altLang="en-US" sz="1600" dirty="0"/>
              <a:t>瘦客户端模式的实时地图发布系统，客户端发送数据请求时，服务器端实时的处理空间数据，并将生成的数据发送给客户端。</a:t>
            </a:r>
            <a:r>
              <a:rPr lang="en-US" altLang="zh-CN" sz="1600" dirty="0" err="1"/>
              <a:t>MapServer</a:t>
            </a:r>
            <a:r>
              <a:rPr lang="en-US" altLang="zh-CN" sz="1600" dirty="0"/>
              <a:t> </a:t>
            </a:r>
            <a:r>
              <a:rPr lang="zh-CN" altLang="en-US" sz="1600" dirty="0"/>
              <a:t>的核心部分是</a:t>
            </a:r>
            <a:r>
              <a:rPr lang="en-US" altLang="zh-CN" sz="1600" dirty="0"/>
              <a:t>C</a:t>
            </a:r>
            <a:r>
              <a:rPr lang="zh-CN" altLang="en-US" sz="1600" dirty="0"/>
              <a:t>语言编写的地图操作模块，它本身许多功能的实现依赖一些开源或免费的库</a:t>
            </a:r>
            <a:r>
              <a:rPr lang="en-US" altLang="zh-CN" sz="1600" dirty="0"/>
              <a:t>.</a:t>
            </a:r>
          </a:p>
          <a:p>
            <a:r>
              <a:rPr lang="en-US" altLang="zh-CN" sz="1600" dirty="0" err="1"/>
              <a:t>MapServer</a:t>
            </a:r>
            <a:r>
              <a:rPr lang="en-US" altLang="zh-CN" sz="1600" dirty="0"/>
              <a:t> </a:t>
            </a:r>
            <a:r>
              <a:rPr lang="zh-CN" altLang="en-US" sz="1600" dirty="0"/>
              <a:t>基于</a:t>
            </a:r>
            <a:r>
              <a:rPr lang="en-US" altLang="zh-CN" sz="1600" dirty="0"/>
              <a:t>C </a:t>
            </a:r>
            <a:r>
              <a:rPr lang="zh-CN" altLang="en-US" sz="1600" dirty="0"/>
              <a:t>语言，利用</a:t>
            </a:r>
            <a:r>
              <a:rPr lang="en-US" altLang="zh-CN" sz="1600" dirty="0"/>
              <a:t>GEOS</a:t>
            </a:r>
            <a:r>
              <a:rPr lang="zh-CN" altLang="en-US" sz="1600" dirty="0"/>
              <a:t>、</a:t>
            </a:r>
            <a:r>
              <a:rPr lang="en-US" altLang="zh-CN" sz="1600" dirty="0"/>
              <a:t>OGR/GDAL </a:t>
            </a:r>
            <a:r>
              <a:rPr lang="zh-CN" altLang="en-US" sz="1600" dirty="0"/>
              <a:t>对多种矢量和栅格数据的支持，通过</a:t>
            </a:r>
            <a:r>
              <a:rPr lang="en-US" altLang="zh-CN" sz="1600" dirty="0"/>
              <a:t>Proj.4</a:t>
            </a:r>
            <a:r>
              <a:rPr lang="zh-CN" altLang="en-US" sz="1600" dirty="0"/>
              <a:t>库实时的进行投影变换。同时，还集合</a:t>
            </a:r>
            <a:r>
              <a:rPr lang="en-US" altLang="zh-CN" sz="1600" dirty="0" err="1"/>
              <a:t>PostGIS</a:t>
            </a:r>
            <a:r>
              <a:rPr lang="en-US" altLang="zh-CN" sz="1600" dirty="0"/>
              <a:t> </a:t>
            </a:r>
            <a:r>
              <a:rPr lang="zh-CN" altLang="en-US" sz="1600" dirty="0"/>
              <a:t>对地理空间数据进行存储和</a:t>
            </a:r>
            <a:r>
              <a:rPr lang="en-US" altLang="zh-CN" sz="1600" dirty="0"/>
              <a:t>SQL </a:t>
            </a:r>
            <a:r>
              <a:rPr lang="zh-CN" altLang="en-US" sz="1600" dirty="0"/>
              <a:t>查询操作，基于</a:t>
            </a:r>
            <a:r>
              <a:rPr lang="en-US" altLang="zh-CN" sz="1600" dirty="0" err="1"/>
              <a:t>ka</a:t>
            </a:r>
            <a:r>
              <a:rPr lang="en-US" altLang="zh-CN" sz="1600" dirty="0"/>
              <a:t>-map</a:t>
            </a:r>
            <a:r>
              <a:rPr lang="zh-CN" altLang="en-US" sz="1600" dirty="0"/>
              <a:t>、</a:t>
            </a:r>
            <a:r>
              <a:rPr lang="en-US" altLang="zh-CN" sz="1600" dirty="0" err="1"/>
              <a:t>MapLab</a:t>
            </a:r>
            <a:r>
              <a:rPr lang="zh-CN" altLang="en-US" sz="1600" dirty="0"/>
              <a:t>、</a:t>
            </a:r>
            <a:r>
              <a:rPr lang="en-US" altLang="zh-CN" sz="1600" dirty="0" err="1"/>
              <a:t>Cartoweb</a:t>
            </a:r>
            <a:r>
              <a:rPr lang="en-US" altLang="zh-CN" sz="1600" dirty="0"/>
              <a:t> </a:t>
            </a:r>
            <a:r>
              <a:rPr lang="zh-CN" altLang="en-US" sz="1600" dirty="0"/>
              <a:t>和</a:t>
            </a:r>
            <a:r>
              <a:rPr lang="en-US" altLang="zh-CN" sz="1600" dirty="0"/>
              <a:t>Chameleon </a:t>
            </a:r>
            <a:r>
              <a:rPr lang="zh-CN" altLang="en-US" sz="1600" dirty="0"/>
              <a:t>等一系列客户端</a:t>
            </a:r>
            <a:r>
              <a:rPr lang="en-US" altLang="zh-CN" sz="1600" dirty="0"/>
              <a:t>JavaScript API</a:t>
            </a:r>
            <a:r>
              <a:rPr lang="zh-CN" altLang="en-US" sz="1600" dirty="0"/>
              <a:t>来支持对地理空间数据的传输与表达，并且遵守</a:t>
            </a:r>
            <a:r>
              <a:rPr lang="en-US" altLang="zh-CN" sz="1600" dirty="0"/>
              <a:t>OGC</a:t>
            </a:r>
            <a:r>
              <a:rPr lang="zh-CN" altLang="en-US" sz="1600" dirty="0"/>
              <a:t>制定的</a:t>
            </a:r>
            <a:r>
              <a:rPr lang="en-US" altLang="zh-CN" sz="1600" dirty="0"/>
              <a:t>WMS</a:t>
            </a:r>
            <a:r>
              <a:rPr lang="zh-CN" altLang="en-US" sz="1600" dirty="0"/>
              <a:t>、</a:t>
            </a:r>
            <a:r>
              <a:rPr lang="en-US" altLang="zh-CN" sz="1600" dirty="0"/>
              <a:t>WFS</a:t>
            </a:r>
            <a:r>
              <a:rPr lang="zh-CN" altLang="en-US" sz="1600" dirty="0"/>
              <a:t>、</a:t>
            </a:r>
            <a:r>
              <a:rPr lang="en-US" altLang="zh-CN" sz="1600" dirty="0"/>
              <a:t>WCS</a:t>
            </a:r>
            <a:r>
              <a:rPr lang="zh-CN" altLang="en-US" sz="1600" dirty="0"/>
              <a:t>、</a:t>
            </a:r>
            <a:r>
              <a:rPr lang="en-US" altLang="zh-CN" sz="1600" dirty="0"/>
              <a:t>WMC</a:t>
            </a:r>
            <a:r>
              <a:rPr lang="zh-CN" altLang="en-US" sz="1600" dirty="0"/>
              <a:t>、</a:t>
            </a:r>
            <a:r>
              <a:rPr lang="en-US" altLang="zh-CN" sz="1600" dirty="0"/>
              <a:t>SLD</a:t>
            </a:r>
            <a:r>
              <a:rPr lang="zh-CN" altLang="en-US" sz="1600" dirty="0"/>
              <a:t>、</a:t>
            </a:r>
            <a:r>
              <a:rPr lang="en-US" altLang="zh-CN" sz="1600" dirty="0"/>
              <a:t>GML </a:t>
            </a:r>
            <a:r>
              <a:rPr lang="zh-CN" altLang="en-US" sz="1600" dirty="0"/>
              <a:t>和</a:t>
            </a:r>
            <a:r>
              <a:rPr lang="en-US" altLang="zh-CN" sz="1600" dirty="0"/>
              <a:t>Filter Encoding </a:t>
            </a:r>
            <a:r>
              <a:rPr lang="zh-CN" altLang="en-US" sz="1600" dirty="0"/>
              <a:t>等一系列规范。</a:t>
            </a:r>
          </a:p>
          <a:p>
            <a:endParaRPr lang="en-US" altLang="zh-C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4213" y="528638"/>
            <a:ext cx="78438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lvl1pPr algn="l" rtl="0" eaLnBrk="0" fontAlgn="base" hangingPunct="0">
              <a:spcBef>
                <a:spcPct val="0"/>
              </a:spcBef>
              <a:spcAft>
                <a:spcPct val="0"/>
              </a:spcAft>
              <a:defRPr sz="2200" b="1">
                <a:solidFill>
                  <a:srgbClr val="263C6B"/>
                </a:solidFill>
                <a:latin typeface="+mj-lt"/>
                <a:ea typeface="+mj-ea"/>
                <a:cs typeface="+mj-cs"/>
              </a:defRPr>
            </a:lvl1pPr>
            <a:lvl2pPr algn="l" rtl="0" eaLnBrk="0" fontAlgn="base" hangingPunct="0">
              <a:spcBef>
                <a:spcPct val="0"/>
              </a:spcBef>
              <a:spcAft>
                <a:spcPct val="0"/>
              </a:spcAft>
              <a:defRPr sz="2200" b="1">
                <a:solidFill>
                  <a:srgbClr val="263C6B"/>
                </a:solidFill>
                <a:latin typeface="Arial" pitchFamily="34" charset="0"/>
                <a:ea typeface="MS PGothic" pitchFamily="34" charset="-128"/>
              </a:defRPr>
            </a:lvl2pPr>
            <a:lvl3pPr algn="l" rtl="0" eaLnBrk="0" fontAlgn="base" hangingPunct="0">
              <a:spcBef>
                <a:spcPct val="0"/>
              </a:spcBef>
              <a:spcAft>
                <a:spcPct val="0"/>
              </a:spcAft>
              <a:defRPr sz="2200" b="1">
                <a:solidFill>
                  <a:srgbClr val="263C6B"/>
                </a:solidFill>
                <a:latin typeface="Arial" pitchFamily="34" charset="0"/>
                <a:ea typeface="MS PGothic" pitchFamily="34" charset="-128"/>
              </a:defRPr>
            </a:lvl3pPr>
            <a:lvl4pPr algn="l" rtl="0" eaLnBrk="0" fontAlgn="base" hangingPunct="0">
              <a:spcBef>
                <a:spcPct val="0"/>
              </a:spcBef>
              <a:spcAft>
                <a:spcPct val="0"/>
              </a:spcAft>
              <a:defRPr sz="2200" b="1">
                <a:solidFill>
                  <a:srgbClr val="263C6B"/>
                </a:solidFill>
                <a:latin typeface="Arial" pitchFamily="34" charset="0"/>
                <a:ea typeface="MS PGothic" pitchFamily="34" charset="-128"/>
              </a:defRPr>
            </a:lvl4pPr>
            <a:lvl5pPr algn="l" rtl="0" eaLnBrk="0" fontAlgn="base" hangingPunct="0">
              <a:spcBef>
                <a:spcPct val="0"/>
              </a:spcBef>
              <a:spcAft>
                <a:spcPct val="0"/>
              </a:spcAft>
              <a:defRPr sz="2200" b="1">
                <a:solidFill>
                  <a:srgbClr val="263C6B"/>
                </a:solidFill>
                <a:latin typeface="Arial" pitchFamily="34" charset="0"/>
                <a:ea typeface="MS PGothic" pitchFamily="34" charset="-128"/>
              </a:defRPr>
            </a:lvl5pPr>
            <a:lvl6pPr marL="457200" algn="l" rtl="0" eaLnBrk="0" fontAlgn="base" hangingPunct="0">
              <a:spcBef>
                <a:spcPct val="0"/>
              </a:spcBef>
              <a:spcAft>
                <a:spcPct val="0"/>
              </a:spcAft>
              <a:defRPr sz="2200" b="1">
                <a:solidFill>
                  <a:srgbClr val="263C6B"/>
                </a:solidFill>
                <a:latin typeface="Arial" pitchFamily="34" charset="0"/>
                <a:ea typeface="MS PGothic" pitchFamily="34" charset="-128"/>
              </a:defRPr>
            </a:lvl6pPr>
            <a:lvl7pPr marL="914400" algn="l" rtl="0" eaLnBrk="0" fontAlgn="base" hangingPunct="0">
              <a:spcBef>
                <a:spcPct val="0"/>
              </a:spcBef>
              <a:spcAft>
                <a:spcPct val="0"/>
              </a:spcAft>
              <a:defRPr sz="2200" b="1">
                <a:solidFill>
                  <a:srgbClr val="263C6B"/>
                </a:solidFill>
                <a:latin typeface="Arial" pitchFamily="34" charset="0"/>
                <a:ea typeface="MS PGothic" pitchFamily="34" charset="-128"/>
              </a:defRPr>
            </a:lvl7pPr>
            <a:lvl8pPr marL="1371600" algn="l" rtl="0" eaLnBrk="0" fontAlgn="base" hangingPunct="0">
              <a:spcBef>
                <a:spcPct val="0"/>
              </a:spcBef>
              <a:spcAft>
                <a:spcPct val="0"/>
              </a:spcAft>
              <a:defRPr sz="2200" b="1">
                <a:solidFill>
                  <a:srgbClr val="263C6B"/>
                </a:solidFill>
                <a:latin typeface="Arial" pitchFamily="34" charset="0"/>
                <a:ea typeface="MS PGothic" pitchFamily="34" charset="-128"/>
              </a:defRPr>
            </a:lvl8pPr>
            <a:lvl9pPr marL="1828800" algn="l" rtl="0" eaLnBrk="0" fontAlgn="base" hangingPunct="0">
              <a:spcBef>
                <a:spcPct val="0"/>
              </a:spcBef>
              <a:spcAft>
                <a:spcPct val="0"/>
              </a:spcAft>
              <a:defRPr sz="2200" b="1">
                <a:solidFill>
                  <a:srgbClr val="263C6B"/>
                </a:solidFill>
                <a:latin typeface="Arial" pitchFamily="34" charset="0"/>
                <a:ea typeface="MS PGothic" pitchFamily="34" charset="-128"/>
              </a:defRPr>
            </a:lvl9pPr>
          </a:lstStyle>
          <a:p>
            <a:pPr eaLnBrk="1" hangingPunct="1">
              <a:buFontTx/>
            </a:pPr>
            <a:r>
              <a:rPr lang="en-US" altLang="zh-CN" sz="2000" kern="0" dirty="0" err="1"/>
              <a:t>MapSever</a:t>
            </a:r>
            <a:r>
              <a:rPr lang="zh-CN" altLang="en-US" sz="2000" kern="0" dirty="0"/>
              <a:t>访问结构</a:t>
            </a:r>
            <a:endParaRPr lang="en-US" altLang="zh-CN" sz="2000" kern="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059" y="1209820"/>
            <a:ext cx="5638800" cy="4866299"/>
          </a:xfrm>
          <a:prstGeom prst="rect">
            <a:avLst/>
          </a:prstGeom>
        </p:spPr>
      </p:pic>
    </p:spTree>
    <p:extLst>
      <p:ext uri="{BB962C8B-B14F-4D97-AF65-F5344CB8AC3E}">
        <p14:creationId xmlns:p14="http://schemas.microsoft.com/office/powerpoint/2010/main" val="373771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4213" y="528638"/>
            <a:ext cx="8191500" cy="530225"/>
          </a:xfrm>
        </p:spPr>
        <p:txBody>
          <a:bodyPr/>
          <a:lstStyle/>
          <a:p>
            <a:pPr eaLnBrk="1" hangingPunct="1"/>
            <a:r>
              <a:rPr lang="en-US" altLang="zh-CN" sz="2000" dirty="0" err="1"/>
              <a:t>MapSever</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vs </a:t>
            </a:r>
            <a:r>
              <a:rPr lang="en-US" altLang="zh-CN" sz="2000" dirty="0" err="1">
                <a:latin typeface="微软雅黑" panose="020B0503020204020204" pitchFamily="34" charset="-122"/>
                <a:ea typeface="微软雅黑" panose="020B0503020204020204" pitchFamily="34" charset="-122"/>
              </a:rPr>
              <a:t>ArcIMS</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84213" y="1294228"/>
            <a:ext cx="8191500" cy="646331"/>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MapSever</a:t>
            </a:r>
            <a:r>
              <a:rPr lang="zh-CN" altLang="en-US" dirty="0">
                <a:latin typeface="微软雅黑" panose="020B0503020204020204" pitchFamily="34" charset="-122"/>
                <a:ea typeface="微软雅黑" panose="020B0503020204020204" pitchFamily="34" charset="-122"/>
              </a:rPr>
              <a:t>的性能在某些方面甚至超越了商业授权的</a:t>
            </a:r>
            <a:r>
              <a:rPr lang="en-US" altLang="zh-CN" dirty="0" err="1">
                <a:latin typeface="微软雅黑" panose="020B0503020204020204" pitchFamily="34" charset="-122"/>
                <a:ea typeface="微软雅黑" panose="020B0503020204020204" pitchFamily="34" charset="-122"/>
              </a:rPr>
              <a:t>ArcIMS</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Esri</a:t>
            </a:r>
            <a:r>
              <a:rPr lang="zh-CN" altLang="en-US" dirty="0">
                <a:latin typeface="微软雅黑" panose="020B0503020204020204" pitchFamily="34" charset="-122"/>
                <a:ea typeface="微软雅黑" panose="020B0503020204020204" pitchFamily="34" charset="-122"/>
              </a:rPr>
              <a:t>公司的商业栅格地图服务）。</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698" y="1940559"/>
            <a:ext cx="5182015" cy="3724813"/>
          </a:xfrm>
          <a:prstGeom prst="rect">
            <a:avLst/>
          </a:prstGeom>
        </p:spPr>
      </p:pic>
      <p:sp>
        <p:nvSpPr>
          <p:cNvPr id="4" name="文本框 3"/>
          <p:cNvSpPr txBox="1"/>
          <p:nvPr/>
        </p:nvSpPr>
        <p:spPr>
          <a:xfrm>
            <a:off x="684213" y="2053883"/>
            <a:ext cx="2762372"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右图为同等调价下</a:t>
            </a:r>
            <a:r>
              <a:rPr lang="en-US" altLang="zh-CN" dirty="0" err="1"/>
              <a:t>MapSever</a:t>
            </a:r>
            <a:r>
              <a:rPr lang="zh-CN" altLang="en-US" dirty="0">
                <a:latin typeface="微软雅黑" panose="020B0503020204020204" pitchFamily="34" charset="-122"/>
                <a:ea typeface="微软雅黑" panose="020B0503020204020204" pitchFamily="34" charset="-122"/>
              </a:rPr>
              <a:t>和</a:t>
            </a:r>
            <a:r>
              <a:rPr lang="en-US" altLang="zh-CN" dirty="0" err="1"/>
              <a:t>ArcIMS</a:t>
            </a:r>
            <a:r>
              <a:rPr lang="zh-CN" altLang="en-US" dirty="0">
                <a:latin typeface="微软雅黑" panose="020B0503020204020204" pitchFamily="34" charset="-122"/>
                <a:ea typeface="微软雅黑" panose="020B0503020204020204" pitchFamily="34" charset="-122"/>
              </a:rPr>
              <a:t>的吸能测试结果</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性能比较参考了互联网</a:t>
            </a:r>
            <a:r>
              <a:rPr lang="en-US" altLang="zh-CN" dirty="0">
                <a:hlinkClick r:id="rId3"/>
              </a:rPr>
              <a:t>http://www.docin.com/p-587936604.html</a:t>
            </a:r>
            <a:r>
              <a:rPr lang="en-US" altLang="zh-CN" dirty="0"/>
              <a:t> </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4213" y="528638"/>
            <a:ext cx="8191500" cy="530225"/>
          </a:xfrm>
        </p:spPr>
        <p:txBody>
          <a:bodyPr/>
          <a:lstStyle/>
          <a:p>
            <a:pPr eaLnBrk="1" hangingPunct="1"/>
            <a:r>
              <a:rPr lang="en-US" altLang="zh-CN" sz="2000" dirty="0" err="1"/>
              <a:t>MapSever</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vs </a:t>
            </a:r>
            <a:r>
              <a:rPr lang="en-US" altLang="zh-CN" sz="2000" dirty="0" err="1">
                <a:latin typeface="微软雅黑" panose="020B0503020204020204" pitchFamily="34" charset="-122"/>
                <a:ea typeface="微软雅黑" panose="020B0503020204020204" pitchFamily="34" charset="-122"/>
              </a:rPr>
              <a:t>GeoServer</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84213" y="1252024"/>
            <a:ext cx="8191500" cy="2031325"/>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err="1">
                <a:latin typeface="微软雅黑" panose="020B0503020204020204" pitchFamily="34" charset="-122"/>
                <a:ea typeface="微软雅黑" panose="020B0503020204020204" pitchFamily="34" charset="-122"/>
              </a:rPr>
              <a:t>MapSever</a:t>
            </a:r>
            <a:r>
              <a:rPr lang="zh-CN" altLang="en-US" dirty="0">
                <a:latin typeface="微软雅黑" panose="020B0503020204020204" pitchFamily="34" charset="-122"/>
                <a:ea typeface="微软雅黑" panose="020B0503020204020204" pitchFamily="34" charset="-122"/>
              </a:rPr>
              <a:t>相比另一著名的开源地图服务</a:t>
            </a:r>
            <a:r>
              <a:rPr lang="en-US" altLang="zh-CN" dirty="0" err="1">
                <a:latin typeface="微软雅黑" panose="020B0503020204020204" pitchFamily="34" charset="-122"/>
                <a:ea typeface="微软雅黑" panose="020B0503020204020204" pitchFamily="34" charset="-122"/>
              </a:rPr>
              <a:t>GeoServer</a:t>
            </a:r>
            <a:r>
              <a:rPr lang="zh-CN" altLang="en-US" dirty="0">
                <a:latin typeface="微软雅黑" panose="020B0503020204020204" pitchFamily="34" charset="-122"/>
                <a:ea typeface="微软雅黑" panose="020B0503020204020204" pitchFamily="34" charset="-122"/>
              </a:rPr>
              <a:t>拥有更高的效率，但功能上略弱。</a:t>
            </a:r>
            <a:r>
              <a:rPr lang="en-US" altLang="zh-CN" dirty="0" err="1">
                <a:latin typeface="微软雅黑" panose="020B0503020204020204" pitchFamily="34" charset="-122"/>
                <a:ea typeface="微软雅黑" panose="020B0503020204020204" pitchFamily="34" charset="-122"/>
              </a:rPr>
              <a:t>MapSever</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实现的</a:t>
            </a:r>
            <a:r>
              <a:rPr lang="en-US" altLang="zh-CN" dirty="0">
                <a:latin typeface="微软雅黑" panose="020B0503020204020204" pitchFamily="34" charset="-122"/>
                <a:ea typeface="微软雅黑" panose="020B0503020204020204" pitchFamily="34" charset="-122"/>
              </a:rPr>
              <a:t>CGI</a:t>
            </a:r>
            <a:r>
              <a:rPr lang="zh-CN" altLang="en-US" dirty="0">
                <a:latin typeface="微软雅黑" panose="020B0503020204020204" pitchFamily="34" charset="-122"/>
                <a:ea typeface="微软雅黑" panose="020B0503020204020204" pitchFamily="34" charset="-122"/>
              </a:rPr>
              <a:t>程序，而</a:t>
            </a:r>
            <a:r>
              <a:rPr lang="en-US" altLang="zh-CN" dirty="0" err="1">
                <a:latin typeface="微软雅黑" panose="020B0503020204020204" pitchFamily="34" charset="-122"/>
                <a:ea typeface="微软雅黑" panose="020B0503020204020204" pitchFamily="34" charset="-122"/>
              </a:rPr>
              <a:t>GeoServer</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J2EE</a:t>
            </a:r>
            <a:r>
              <a:rPr lang="zh-CN" altLang="en-US" dirty="0">
                <a:latin typeface="微软雅黑" panose="020B0503020204020204" pitchFamily="34" charset="-122"/>
                <a:ea typeface="微软雅黑" panose="020B0503020204020204" pitchFamily="34" charset="-122"/>
              </a:rPr>
              <a:t>结构实现的。</a:t>
            </a:r>
            <a:r>
              <a:rPr lang="en-US" altLang="zh-CN" dirty="0" err="1"/>
              <a:t>Mapserver</a:t>
            </a:r>
            <a:r>
              <a:rPr lang="zh-CN" altLang="en-US" dirty="0">
                <a:latin typeface="微软雅黑" panose="020B0503020204020204" pitchFamily="34" charset="-122"/>
                <a:ea typeface="微软雅黑" panose="020B0503020204020204" pitchFamily="34" charset="-122"/>
              </a:rPr>
              <a:t>对</a:t>
            </a:r>
            <a:r>
              <a:rPr lang="en-US" altLang="zh-CN" dirty="0"/>
              <a:t>WMS</a:t>
            </a:r>
            <a:r>
              <a:rPr lang="zh-CN" altLang="en-US" dirty="0"/>
              <a:t>（</a:t>
            </a:r>
            <a:r>
              <a:rPr lang="en-US" altLang="zh-CN" dirty="0"/>
              <a:t>Web Map service</a:t>
            </a:r>
            <a:r>
              <a:rPr lang="zh-CN" altLang="en-US" dirty="0"/>
              <a:t>）</a:t>
            </a:r>
            <a:r>
              <a:rPr lang="zh-CN" altLang="en-US" dirty="0">
                <a:latin typeface="微软雅黑" panose="020B0503020204020204" pitchFamily="34" charset="-122"/>
                <a:ea typeface="微软雅黑" panose="020B0503020204020204" pitchFamily="34" charset="-122"/>
              </a:rPr>
              <a:t>的支持更为高效</a:t>
            </a:r>
            <a:r>
              <a:rPr lang="zh-CN" altLang="en-US" dirty="0"/>
              <a:t>，</a:t>
            </a:r>
            <a:r>
              <a:rPr lang="zh-CN" altLang="en-US" dirty="0">
                <a:latin typeface="微软雅黑" panose="020B0503020204020204" pitchFamily="34" charset="-122"/>
                <a:ea typeface="微软雅黑" panose="020B0503020204020204" pitchFamily="34" charset="-122"/>
              </a:rPr>
              <a:t>而</a:t>
            </a:r>
            <a:r>
              <a:rPr lang="en-US" altLang="zh-CN" dirty="0" err="1"/>
              <a:t>Geoserver</a:t>
            </a:r>
            <a:r>
              <a:rPr lang="zh-CN" altLang="en-US" dirty="0">
                <a:latin typeface="微软雅黑" panose="020B0503020204020204" pitchFamily="34" charset="-122"/>
                <a:ea typeface="微软雅黑" panose="020B0503020204020204" pitchFamily="34" charset="-122"/>
              </a:rPr>
              <a:t>则更擅长于结合</a:t>
            </a:r>
            <a:r>
              <a:rPr lang="en-US" altLang="zh-CN" dirty="0"/>
              <a:t>WFS</a:t>
            </a:r>
            <a:r>
              <a:rPr lang="zh-CN" altLang="en-US" dirty="0"/>
              <a:t>（</a:t>
            </a:r>
            <a:r>
              <a:rPr lang="en-US" altLang="zh-CN" dirty="0"/>
              <a:t>Web Feature service</a:t>
            </a:r>
            <a:r>
              <a:rPr lang="zh-CN" altLang="en-US" dirty="0"/>
              <a:t>）</a:t>
            </a:r>
            <a:r>
              <a:rPr lang="zh-CN" altLang="en-US" dirty="0">
                <a:latin typeface="微软雅黑" panose="020B0503020204020204" pitchFamily="34" charset="-122"/>
                <a:ea typeface="微软雅黑" panose="020B0503020204020204" pitchFamily="34" charset="-122"/>
              </a:rPr>
              <a:t>规范的属性查询</a:t>
            </a:r>
            <a:r>
              <a:rPr lang="zh-CN" altLang="en-US" dirty="0"/>
              <a:t>。</a:t>
            </a:r>
            <a:endParaRPr lang="en-US" altLang="zh-CN" dirty="0"/>
          </a:p>
          <a:p>
            <a:pPr marL="285750" indent="-285750">
              <a:buFont typeface="Wingdings" panose="05000000000000000000" pitchFamily="2" charset="2"/>
              <a:buChar char="u"/>
            </a:pPr>
            <a:r>
              <a:rPr lang="en-US" altLang="zh-CN" dirty="0" err="1"/>
              <a:t>MapServer</a:t>
            </a:r>
            <a:r>
              <a:rPr lang="zh-CN" altLang="en-US" dirty="0">
                <a:latin typeface="微软雅黑" panose="020B0503020204020204" pitchFamily="34" charset="-122"/>
                <a:ea typeface="微软雅黑" panose="020B0503020204020204" pitchFamily="34" charset="-122"/>
              </a:rPr>
              <a:t>维护上比</a:t>
            </a:r>
            <a:r>
              <a:rPr lang="en-US" altLang="zh-CN" dirty="0" err="1"/>
              <a:t>GeoServer</a:t>
            </a:r>
            <a:r>
              <a:rPr lang="zh-CN" altLang="en-US" dirty="0">
                <a:latin typeface="微软雅黑" panose="020B0503020204020204" pitchFamily="34" charset="-122"/>
                <a:ea typeface="微软雅黑" panose="020B0503020204020204" pitchFamily="34" charset="-122"/>
              </a:rPr>
              <a:t>方便</a:t>
            </a:r>
            <a:r>
              <a:rPr lang="zh-CN" altLang="en-US" dirty="0"/>
              <a:t>。</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225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50825" y="106607"/>
            <a:ext cx="8191500" cy="530225"/>
          </a:xfrm>
        </p:spPr>
        <p:txBody>
          <a:bodyPr/>
          <a:lstStyle/>
          <a:p>
            <a:pPr eaLnBrk="1" hangingPunct="1"/>
            <a:r>
              <a:rPr lang="zh-CN" altLang="en-US" kern="1200" dirty="0">
                <a:solidFill>
                  <a:schemeClr val="tx1"/>
                </a:solidFill>
                <a:latin typeface="微软雅黑" panose="020B0503020204020204" pitchFamily="34" charset="-122"/>
                <a:ea typeface="微软雅黑" panose="020B0503020204020204" pitchFamily="34" charset="-122"/>
                <a:cs typeface="+mn-cs"/>
              </a:rPr>
              <a:t>数据输入</a:t>
            </a:r>
            <a:endParaRPr lang="en-US" altLang="zh-CN" kern="1200" dirty="0">
              <a:solidFill>
                <a:schemeClr val="tx1"/>
              </a:solidFill>
              <a:latin typeface="微软雅黑" panose="020B0503020204020204" pitchFamily="34" charset="-122"/>
              <a:ea typeface="微软雅黑" panose="020B0503020204020204" pitchFamily="34" charset="-122"/>
              <a:cs typeface="+mn-cs"/>
            </a:endParaRPr>
          </a:p>
        </p:txBody>
      </p:sp>
      <p:graphicFrame>
        <p:nvGraphicFramePr>
          <p:cNvPr id="8195" name="Group 3"/>
          <p:cNvGraphicFramePr>
            <a:graphicFrameLocks noGrp="1"/>
          </p:cNvGraphicFramePr>
          <p:nvPr>
            <p:extLst>
              <p:ext uri="{D42A27DB-BD31-4B8C-83A1-F6EECF244321}">
                <p14:modId xmlns:p14="http://schemas.microsoft.com/office/powerpoint/2010/main" val="3369551379"/>
              </p:ext>
            </p:extLst>
          </p:nvPr>
        </p:nvGraphicFramePr>
        <p:xfrm>
          <a:off x="349299" y="636832"/>
          <a:ext cx="8667750" cy="7462775"/>
        </p:xfrm>
        <a:graphic>
          <a:graphicData uri="http://schemas.openxmlformats.org/drawingml/2006/table">
            <a:tbl>
              <a:tblPr/>
              <a:tblGrid>
                <a:gridCol w="3791786">
                  <a:extLst>
                    <a:ext uri="{9D8B030D-6E8A-4147-A177-3AD203B41FA5}">
                      <a16:colId xmlns:a16="http://schemas.microsoft.com/office/drawing/2014/main" val="20000"/>
                    </a:ext>
                  </a:extLst>
                </a:gridCol>
                <a:gridCol w="4875964">
                  <a:extLst>
                    <a:ext uri="{9D8B030D-6E8A-4147-A177-3AD203B41FA5}">
                      <a16:colId xmlns:a16="http://schemas.microsoft.com/office/drawing/2014/main" val="20001"/>
                    </a:ext>
                  </a:extLst>
                </a:gridCol>
              </a:tblGrid>
              <a:tr h="511175">
                <a:tc>
                  <a:txBody>
                    <a:bodyPr/>
                    <a:lstStyle/>
                    <a:p>
                      <a:pPr marL="0" marR="0" lvl="0" indent="0" algn="ctr" defTabSz="914400" rtl="0" eaLnBrk="1" fontAlgn="base" latinLnBrk="0" hangingPunct="1">
                        <a:lnSpc>
                          <a:spcPct val="93000"/>
                        </a:lnSpc>
                        <a:spcBef>
                          <a:spcPct val="0"/>
                        </a:spcBef>
                        <a:spcAft>
                          <a:spcPct val="31000"/>
                        </a:spcAft>
                        <a:buClrTx/>
                        <a:buSzTx/>
                        <a:buFontTx/>
                        <a:buNone/>
                        <a:tabLst/>
                      </a:pPr>
                      <a:r>
                        <a:rPr kumimoji="0" lang="zh-CN" altLang="en-US" sz="1400" b="0" i="0" u="none" strike="noStrike" cap="none" normalizeH="0" baseline="0" dirty="0">
                          <a:ln>
                            <a:noFill/>
                          </a:ln>
                          <a:solidFill>
                            <a:schemeClr val="bg1"/>
                          </a:solidFill>
                          <a:effectLst/>
                          <a:latin typeface="Arial" pitchFamily="34" charset="0"/>
                          <a:ea typeface="MS PGothic" pitchFamily="34" charset="-128"/>
                        </a:rPr>
                        <a:t>矢量数据</a:t>
                      </a:r>
                      <a:endParaRPr kumimoji="0" lang="en-US" altLang="zh-CN" sz="1400" b="0" i="0" u="none" strike="noStrike" cap="none" normalizeH="0" baseline="0" dirty="0">
                        <a:ln>
                          <a:noFill/>
                        </a:ln>
                        <a:solidFill>
                          <a:schemeClr val="bg1"/>
                        </a:solidFill>
                        <a:effectLst/>
                        <a:latin typeface="Arial" pitchFamily="34" charset="0"/>
                        <a:ea typeface="MS PGothic" pitchFamily="34" charset="-128"/>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3000"/>
                        </a:lnSpc>
                        <a:spcBef>
                          <a:spcPct val="0"/>
                        </a:spcBef>
                        <a:spcAft>
                          <a:spcPct val="31000"/>
                        </a:spcAft>
                        <a:buClrTx/>
                        <a:buSzTx/>
                        <a:buFontTx/>
                        <a:buNone/>
                        <a:tabLst/>
                      </a:pPr>
                      <a:r>
                        <a:rPr kumimoji="0" lang="zh-CN" altLang="en-US" sz="1400" b="0" i="0" u="none" strike="noStrike" cap="none" normalizeH="0" baseline="0" dirty="0">
                          <a:ln>
                            <a:noFill/>
                          </a:ln>
                          <a:solidFill>
                            <a:schemeClr val="bg1"/>
                          </a:solidFill>
                          <a:effectLst/>
                          <a:latin typeface="Arial" pitchFamily="34" charset="0"/>
                          <a:ea typeface="MS PGothic" pitchFamily="34" charset="-128"/>
                        </a:rPr>
                        <a:t>栅格数据</a:t>
                      </a:r>
                      <a:br>
                        <a:rPr kumimoji="0" lang="en-US" altLang="zh-CN" sz="1400" b="0" i="0" u="none" strike="noStrike" cap="none" normalizeH="0" baseline="0" dirty="0">
                          <a:ln>
                            <a:noFill/>
                          </a:ln>
                          <a:solidFill>
                            <a:schemeClr val="bg1"/>
                          </a:solidFill>
                          <a:effectLst/>
                          <a:latin typeface="Arial" pitchFamily="34" charset="0"/>
                          <a:ea typeface="MS PGothic" pitchFamily="34" charset="-128"/>
                        </a:rPr>
                      </a:br>
                      <a:endParaRPr kumimoji="0" lang="en-US" altLang="zh-CN" sz="1400" b="0" i="0" u="none" strike="noStrike" cap="none" normalizeH="0" baseline="0" dirty="0">
                        <a:ln>
                          <a:noFill/>
                        </a:ln>
                        <a:solidFill>
                          <a:schemeClr val="bg1"/>
                        </a:solidFill>
                        <a:effectLst/>
                        <a:latin typeface="Arial" pitchFamily="34" charset="0"/>
                        <a:ea typeface="MS PGothic" pitchFamily="34" charset="-128"/>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01700">
                <a:tc>
                  <a:txBody>
                    <a:bodyPr/>
                    <a:lstStyle/>
                    <a:p>
                      <a:pPr marL="285750" indent="-285750">
                        <a:buFont typeface="Arial" panose="020B0604020202020204" pitchFamily="34" charset="0"/>
                        <a:buChar char="•"/>
                      </a:pPr>
                      <a:r>
                        <a:rPr lang="en-US" altLang="zh-CN" dirty="0" err="1"/>
                        <a:t>ArcInfo</a:t>
                      </a:r>
                      <a:endParaRPr lang="en-US" altLang="zh-CN" dirty="0"/>
                    </a:p>
                    <a:p>
                      <a:pPr marL="285750" indent="-285750">
                        <a:buFont typeface="Arial" panose="020B0604020202020204" pitchFamily="34" charset="0"/>
                        <a:buChar char="•"/>
                      </a:pPr>
                      <a:r>
                        <a:rPr lang="en-US" altLang="zh-CN" dirty="0" err="1"/>
                        <a:t>ArcSDE</a:t>
                      </a:r>
                      <a:endParaRPr lang="en-US" altLang="zh-CN" dirty="0"/>
                    </a:p>
                    <a:p>
                      <a:pPr marL="285750" indent="-285750">
                        <a:buFont typeface="Arial" panose="020B0604020202020204" pitchFamily="34" charset="0"/>
                        <a:buChar char="•"/>
                      </a:pPr>
                      <a:r>
                        <a:rPr lang="en-US" altLang="zh-CN" dirty="0"/>
                        <a:t>Contour</a:t>
                      </a:r>
                    </a:p>
                    <a:p>
                      <a:pPr marL="285750" indent="-285750">
                        <a:buFont typeface="Arial" panose="020B0604020202020204" pitchFamily="34" charset="0"/>
                        <a:buChar char="•"/>
                      </a:pPr>
                      <a:r>
                        <a:rPr lang="en-US" altLang="zh-CN" dirty="0"/>
                        <a:t>DGN</a:t>
                      </a:r>
                    </a:p>
                    <a:p>
                      <a:pPr marL="285750" indent="-285750">
                        <a:buFont typeface="Arial" panose="020B0604020202020204" pitchFamily="34" charset="0"/>
                        <a:buChar char="•"/>
                      </a:pPr>
                      <a:r>
                        <a:rPr lang="en-US" altLang="zh-CN" dirty="0"/>
                        <a:t>ESRI</a:t>
                      </a:r>
                      <a:r>
                        <a:rPr lang="en-US" altLang="zh-CN" baseline="0" dirty="0"/>
                        <a:t> File Geodatabase</a:t>
                      </a:r>
                    </a:p>
                    <a:p>
                      <a:pPr marL="285750" indent="-285750">
                        <a:buFont typeface="Arial" panose="020B0604020202020204" pitchFamily="34" charset="0"/>
                        <a:buChar char="•"/>
                      </a:pPr>
                      <a:r>
                        <a:rPr lang="en-US" altLang="zh-CN" baseline="0" dirty="0"/>
                        <a:t>ESRI Personal Geodatabase</a:t>
                      </a:r>
                    </a:p>
                    <a:p>
                      <a:pPr marL="285750" indent="-285750">
                        <a:buFont typeface="Arial" panose="020B0604020202020204" pitchFamily="34" charset="0"/>
                        <a:buChar char="•"/>
                      </a:pPr>
                      <a:r>
                        <a:rPr lang="en-US" altLang="zh-CN" baseline="0" dirty="0"/>
                        <a:t>ESRI Shapefiles(SHP)</a:t>
                      </a:r>
                    </a:p>
                    <a:p>
                      <a:pPr marL="285750" indent="-285750">
                        <a:buFont typeface="Arial" panose="020B0604020202020204" pitchFamily="34" charset="0"/>
                        <a:buChar char="•"/>
                      </a:pPr>
                      <a:r>
                        <a:rPr lang="en-US" altLang="zh-CN" baseline="0" dirty="0"/>
                        <a:t>GPS Exchange Format(GPX)</a:t>
                      </a:r>
                    </a:p>
                    <a:p>
                      <a:pPr marL="285750" indent="-285750">
                        <a:buFont typeface="Arial" panose="020B0604020202020204" pitchFamily="34" charset="0"/>
                        <a:buChar char="•"/>
                      </a:pPr>
                      <a:r>
                        <a:rPr lang="en-US" altLang="zh-CN" baseline="0" dirty="0"/>
                        <a:t>Inline</a:t>
                      </a:r>
                    </a:p>
                    <a:p>
                      <a:pPr marL="285750" indent="-285750">
                        <a:buFont typeface="Arial" panose="020B0604020202020204" pitchFamily="34" charset="0"/>
                        <a:buChar char="•"/>
                      </a:pPr>
                      <a:r>
                        <a:rPr lang="en-US" altLang="zh-CN" baseline="0" dirty="0"/>
                        <a:t>KML</a:t>
                      </a:r>
                    </a:p>
                    <a:p>
                      <a:pPr marL="285750" indent="-285750">
                        <a:buFont typeface="Arial" panose="020B0604020202020204" pitchFamily="34" charset="0"/>
                        <a:buChar char="•"/>
                      </a:pPr>
                      <a:r>
                        <a:rPr lang="en-US" altLang="zh-CN" baseline="0" dirty="0" err="1"/>
                        <a:t>Mapinfo</a:t>
                      </a:r>
                      <a:endParaRPr lang="en-US" altLang="zh-CN" baseline="0" dirty="0"/>
                    </a:p>
                    <a:p>
                      <a:pPr marL="285750" indent="-285750">
                        <a:buFont typeface="Arial" panose="020B0604020202020204" pitchFamily="34" charset="0"/>
                        <a:buChar char="•"/>
                      </a:pPr>
                      <a:r>
                        <a:rPr lang="en-US" altLang="zh-CN" baseline="0" dirty="0"/>
                        <a:t>MSSQL</a:t>
                      </a:r>
                    </a:p>
                    <a:p>
                      <a:pPr marL="285750" indent="-285750">
                        <a:buFont typeface="Arial" panose="020B0604020202020204" pitchFamily="34" charset="0"/>
                        <a:buChar char="•"/>
                      </a:pPr>
                      <a:r>
                        <a:rPr lang="en-US" altLang="zh-CN" baseline="0" dirty="0"/>
                        <a:t>MySQL</a:t>
                      </a:r>
                    </a:p>
                    <a:p>
                      <a:pPr marL="285750" indent="-285750">
                        <a:buFont typeface="Arial" panose="020B0604020202020204" pitchFamily="34" charset="0"/>
                        <a:buChar char="•"/>
                      </a:pPr>
                      <a:r>
                        <a:rPr lang="en-US" altLang="zh-CN" baseline="0" dirty="0"/>
                        <a:t>NTF</a:t>
                      </a:r>
                    </a:p>
                    <a:p>
                      <a:pPr marL="285750" indent="-285750">
                        <a:buFont typeface="Arial" panose="020B0604020202020204" pitchFamily="34" charset="0"/>
                        <a:buChar char="•"/>
                      </a:pPr>
                      <a:r>
                        <a:rPr lang="en-US" altLang="zh-CN" baseline="0" dirty="0"/>
                        <a:t>OGR</a:t>
                      </a:r>
                    </a:p>
                    <a:p>
                      <a:pPr marL="285750" indent="-285750">
                        <a:buFont typeface="Arial" panose="020B0604020202020204" pitchFamily="34" charset="0"/>
                        <a:buChar char="•"/>
                      </a:pPr>
                      <a:r>
                        <a:rPr lang="en-US" altLang="zh-CN" baseline="0" dirty="0" err="1"/>
                        <a:t>OracleSpatial</a:t>
                      </a:r>
                      <a:endParaRPr lang="en-US" altLang="zh-CN" baseline="0" dirty="0"/>
                    </a:p>
                    <a:p>
                      <a:pPr marL="285750" indent="-285750">
                        <a:buFont typeface="Arial" panose="020B0604020202020204" pitchFamily="34" charset="0"/>
                        <a:buChar char="•"/>
                      </a:pPr>
                      <a:r>
                        <a:rPr lang="en-US" altLang="zh-CN" baseline="0" dirty="0" err="1"/>
                        <a:t>PostGIS</a:t>
                      </a:r>
                      <a:r>
                        <a:rPr lang="en-US" altLang="zh-CN" baseline="0" dirty="0"/>
                        <a:t>/</a:t>
                      </a:r>
                      <a:r>
                        <a:rPr lang="en-US" altLang="zh-CN" baseline="0" dirty="0" err="1"/>
                        <a:t>PostgreSQl</a:t>
                      </a:r>
                      <a:endParaRPr lang="en-US" altLang="zh-CN" baseline="0" dirty="0"/>
                    </a:p>
                    <a:p>
                      <a:pPr marL="285750" indent="-285750">
                        <a:buFont typeface="Arial" panose="020B0604020202020204" pitchFamily="34" charset="0"/>
                        <a:buChar char="•"/>
                      </a:pPr>
                      <a:r>
                        <a:rPr lang="en-US" altLang="zh-CN" baseline="0" dirty="0"/>
                        <a:t>DTS</a:t>
                      </a:r>
                    </a:p>
                    <a:p>
                      <a:pPr marL="285750" indent="-285750">
                        <a:buFont typeface="Arial" panose="020B0604020202020204" pitchFamily="34" charset="0"/>
                        <a:buChar char="•"/>
                      </a:pPr>
                      <a:r>
                        <a:rPr lang="en-US" altLang="zh-CN" baseline="0" dirty="0"/>
                        <a:t>S57</a:t>
                      </a:r>
                    </a:p>
                    <a:p>
                      <a:pPr marL="285750" indent="-285750">
                        <a:buFont typeface="Arial" panose="020B0604020202020204" pitchFamily="34" charset="0"/>
                        <a:buChar char="•"/>
                      </a:pPr>
                      <a:r>
                        <a:rPr lang="en-US" altLang="zh-CN" baseline="0" dirty="0" err="1"/>
                        <a:t>SpatiaLite</a:t>
                      </a:r>
                      <a:endParaRPr lang="en-US" altLang="zh-CN" baseline="0" dirty="0"/>
                    </a:p>
                    <a:p>
                      <a:pPr marL="285750" indent="-285750">
                        <a:buFont typeface="Arial" panose="020B0604020202020204" pitchFamily="34" charset="0"/>
                        <a:buChar char="•"/>
                      </a:pPr>
                      <a:r>
                        <a:rPr lang="en-US" altLang="zh-CN" baseline="0" dirty="0"/>
                        <a:t>USGS TIGER</a:t>
                      </a:r>
                    </a:p>
                    <a:p>
                      <a:pPr marL="285750" indent="-285750">
                        <a:buFont typeface="Arial" panose="020B0604020202020204" pitchFamily="34" charset="0"/>
                        <a:buChar char="•"/>
                      </a:pPr>
                      <a:r>
                        <a:rPr lang="en-US" altLang="zh-CN" baseline="0" dirty="0"/>
                        <a:t>Vector field rendering-</a:t>
                      </a:r>
                      <a:r>
                        <a:rPr lang="en-US" altLang="zh-CN" baseline="0" dirty="0" err="1"/>
                        <a:t>Uvraster</a:t>
                      </a:r>
                      <a:endParaRPr lang="en-US" altLang="zh-CN" baseline="0" dirty="0"/>
                    </a:p>
                    <a:p>
                      <a:pPr marL="285750" indent="-285750">
                        <a:buFont typeface="Arial" panose="020B0604020202020204" pitchFamily="34" charset="0"/>
                        <a:buChar char="•"/>
                      </a:pPr>
                      <a:r>
                        <a:rPr lang="en-US" altLang="zh-CN" baseline="0" dirty="0"/>
                        <a:t>Virtual Spatial Data</a:t>
                      </a:r>
                    </a:p>
                    <a:p>
                      <a:pPr marL="285750" indent="-285750">
                        <a:buFont typeface="Arial" panose="020B0604020202020204" pitchFamily="34" charset="0"/>
                        <a:buChar char="•"/>
                      </a:pPr>
                      <a:r>
                        <a:rPr lang="en-US" altLang="zh-CN" baseline="0" dirty="0"/>
                        <a:t>WFS</a:t>
                      </a:r>
                      <a:endParaRPr lang="en-US" altLang="zh-CN" dirty="0"/>
                    </a:p>
                    <a:p>
                      <a:endParaRPr lang="zh-CN" altLang="en-US" dirty="0"/>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Char char="•"/>
                        <a:tabLst/>
                      </a:pPr>
                      <a:r>
                        <a:rPr kumimoji="0" lang="zh-CN" altLang="en-US" sz="12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自</a:t>
                      </a:r>
                      <a:r>
                        <a:rPr kumimoji="0" lang="en-US" altLang="zh-CN" sz="1200" b="1" i="0" u="none" strike="noStrike" cap="none" normalizeH="0" baseline="0" dirty="0" err="1">
                          <a:ln>
                            <a:noFill/>
                          </a:ln>
                          <a:solidFill>
                            <a:srgbClr val="000000"/>
                          </a:solidFill>
                          <a:effectLst/>
                          <a:latin typeface="Arial" pitchFamily="34" charset="0"/>
                          <a:ea typeface="MS PGothic" pitchFamily="34" charset="-128"/>
                        </a:rPr>
                        <a:t>MapSever</a:t>
                      </a:r>
                      <a:r>
                        <a:rPr kumimoji="0" lang="en-US" altLang="zh-CN" sz="1200" b="1" i="0" u="none" strike="noStrike" cap="none" normalizeH="0" baseline="0" dirty="0">
                          <a:ln>
                            <a:noFill/>
                          </a:ln>
                          <a:solidFill>
                            <a:srgbClr val="000000"/>
                          </a:solidFill>
                          <a:effectLst/>
                          <a:latin typeface="Arial" pitchFamily="34" charset="0"/>
                          <a:ea typeface="MS PGothic" pitchFamily="34" charset="-128"/>
                        </a:rPr>
                        <a:t> 6.2 </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版本后</a:t>
                      </a:r>
                      <a:r>
                        <a:rPr kumimoji="0" lang="en-US" altLang="zh-CN" sz="1200" b="1" i="0" u="none" strike="noStrike" kern="1200" cap="none" normalizeH="0" baseline="0" dirty="0" err="1">
                          <a:ln>
                            <a:noFill/>
                          </a:ln>
                          <a:solidFill>
                            <a:srgbClr val="000000"/>
                          </a:solidFill>
                          <a:effectLst/>
                          <a:latin typeface="微软雅黑" panose="020B0503020204020204" pitchFamily="34" charset="-122"/>
                          <a:ea typeface="微软雅黑" panose="020B0503020204020204" pitchFamily="34" charset="-122"/>
                          <a:cs typeface="+mn-cs"/>
                        </a:rPr>
                        <a:t>MapSever</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值通过</a:t>
                      </a:r>
                      <a:r>
                        <a:rPr kumimoji="0" lang="en-US" altLang="zh-CN" sz="1200" b="1" i="0" u="none" strike="noStrike" kern="1200" cap="none" normalizeH="0" baseline="0" dirty="0" err="1">
                          <a:ln>
                            <a:noFill/>
                          </a:ln>
                          <a:solidFill>
                            <a:srgbClr val="000000"/>
                          </a:solidFill>
                          <a:effectLst/>
                          <a:latin typeface="微软雅黑" panose="020B0503020204020204" pitchFamily="34" charset="-122"/>
                          <a:ea typeface="微软雅黑" panose="020B0503020204020204" pitchFamily="34" charset="-122"/>
                          <a:cs typeface="+mn-cs"/>
                        </a:rPr>
                        <a:t>gdal</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库加载栅格数据，查看</a:t>
                      </a:r>
                      <a:r>
                        <a:rPr kumimoji="0" lang="en-US" altLang="zh-CN" sz="1200" b="1" i="0" u="none" strike="noStrike" kern="1200" cap="none" normalizeH="0" baseline="0" dirty="0" err="1">
                          <a:ln>
                            <a:noFill/>
                          </a:ln>
                          <a:solidFill>
                            <a:srgbClr val="000000"/>
                          </a:solidFill>
                          <a:effectLst/>
                          <a:latin typeface="微软雅黑" panose="020B0503020204020204" pitchFamily="34" charset="-122"/>
                          <a:ea typeface="微软雅黑" panose="020B0503020204020204" pitchFamily="34" charset="-122"/>
                          <a:cs typeface="+mn-cs"/>
                        </a:rPr>
                        <a:t>gdal</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支持的矢量格式请参考</a:t>
                      </a:r>
                      <a:r>
                        <a:rPr kumimoji="0" lang="en-US" altLang="zh-CN"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hlinkClick r:id="rId2"/>
                        </a:rPr>
                        <a:t>http://www.gdal.org/formats_list.html</a:t>
                      </a:r>
                      <a:r>
                        <a:rPr kumimoji="0" lang="en-US" altLang="zh-CN"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 </a:t>
                      </a:r>
                    </a:p>
                    <a:p>
                      <a:pPr marL="0" marR="0" lvl="0" indent="0" algn="l" defTabSz="914400" rtl="0" eaLnBrk="1" fontAlgn="base" latinLnBrk="0" hangingPunct="1">
                        <a:lnSpc>
                          <a:spcPct val="90000"/>
                        </a:lnSpc>
                        <a:spcBef>
                          <a:spcPct val="20000"/>
                        </a:spcBef>
                        <a:spcAft>
                          <a:spcPct val="0"/>
                        </a:spcAft>
                        <a:buClrTx/>
                        <a:buSzTx/>
                        <a:buFontTx/>
                        <a:buChar char="•"/>
                        <a:tabLst/>
                      </a:pP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常见的矢量格式和行业内主流的栅格数据格式</a:t>
                      </a:r>
                      <a:r>
                        <a:rPr kumimoji="0" lang="en-US" altLang="zh-CN" sz="1200" b="1" i="0" u="none" strike="noStrike" kern="1200" cap="none" normalizeH="0" baseline="0" dirty="0" err="1">
                          <a:ln>
                            <a:noFill/>
                          </a:ln>
                          <a:solidFill>
                            <a:srgbClr val="000000"/>
                          </a:solidFill>
                          <a:effectLst/>
                          <a:latin typeface="微软雅黑" panose="020B0503020204020204" pitchFamily="34" charset="-122"/>
                          <a:ea typeface="微软雅黑" panose="020B0503020204020204" pitchFamily="34" charset="-122"/>
                          <a:cs typeface="+mn-cs"/>
                        </a:rPr>
                        <a:t>gdal</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都支持，比如</a:t>
                      </a:r>
                      <a:r>
                        <a:rPr kumimoji="0" lang="en-US" altLang="zh-CN"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ECW</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a:t>
                      </a:r>
                      <a:r>
                        <a:rPr kumimoji="0" lang="en-US" altLang="zh-CN" sz="1200" b="1" i="0" u="none" strike="noStrike" kern="1200" cap="none" normalizeH="0" baseline="0" dirty="0" err="1">
                          <a:ln>
                            <a:noFill/>
                          </a:ln>
                          <a:solidFill>
                            <a:srgbClr val="000000"/>
                          </a:solidFill>
                          <a:effectLst/>
                          <a:latin typeface="微软雅黑" panose="020B0503020204020204" pitchFamily="34" charset="-122"/>
                          <a:ea typeface="微软雅黑" panose="020B0503020204020204" pitchFamily="34" charset="-122"/>
                          <a:cs typeface="+mn-cs"/>
                        </a:rPr>
                        <a:t>webp</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a:t>
                      </a:r>
                      <a:r>
                        <a:rPr kumimoji="0" lang="en-US" altLang="zh-CN"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jpeg2000</a:t>
                      </a:r>
                      <a:r>
                        <a:rPr kumimoji="0" lang="zh-CN" altLang="en-US"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等。</a:t>
                      </a:r>
                      <a:endParaRPr kumimoji="0" lang="en-US" altLang="zh-CN" sz="1200" b="1"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0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4213" y="528638"/>
            <a:ext cx="8191500" cy="530225"/>
          </a:xfrm>
        </p:spPr>
        <p:txBody>
          <a:bodyPr/>
          <a:lstStyle/>
          <a:p>
            <a:pPr eaLnBrk="1" hangingPunct="1"/>
            <a:r>
              <a:rPr lang="zh-CN" altLang="en-US" sz="2000" dirty="0">
                <a:latin typeface="微软雅黑" panose="020B0503020204020204" pitchFamily="34" charset="-122"/>
                <a:ea typeface="微软雅黑" panose="020B0503020204020204" pitchFamily="34" charset="-122"/>
              </a:rPr>
              <a:t>输出</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84213" y="1294228"/>
            <a:ext cx="7390642" cy="1754326"/>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err="1"/>
              <a:t>MapSever</a:t>
            </a:r>
            <a:r>
              <a:rPr lang="zh-CN" altLang="en-US" dirty="0"/>
              <a:t>使用了</a:t>
            </a:r>
            <a:r>
              <a:rPr lang="en-US" altLang="zh-CN" dirty="0" err="1"/>
              <a:t>Agg</a:t>
            </a:r>
            <a:r>
              <a:rPr lang="zh-CN" altLang="en-US" dirty="0"/>
              <a:t>、</a:t>
            </a:r>
            <a:r>
              <a:rPr lang="en-US" altLang="zh-CN" dirty="0"/>
              <a:t>Cairo</a:t>
            </a:r>
            <a:r>
              <a:rPr lang="zh-CN" altLang="en-US" dirty="0"/>
              <a:t>、</a:t>
            </a:r>
            <a:r>
              <a:rPr lang="en-US" altLang="zh-CN" dirty="0"/>
              <a:t>GD</a:t>
            </a:r>
            <a:r>
              <a:rPr lang="zh-CN" altLang="en-US" dirty="0"/>
              <a:t>三个绘图库用来输出图像格式</a:t>
            </a:r>
            <a:r>
              <a:rPr lang="en-US" altLang="zh-CN" dirty="0"/>
              <a:t>(JPEG,PNG</a:t>
            </a:r>
            <a:r>
              <a:rPr lang="zh-CN" altLang="en-US" dirty="0"/>
              <a:t>等）的地图和矢量格式（</a:t>
            </a:r>
            <a:r>
              <a:rPr lang="en-US" altLang="zh-CN" dirty="0"/>
              <a:t>SVG,PDF)</a:t>
            </a:r>
            <a:r>
              <a:rPr lang="zh-CN" altLang="en-US" dirty="0"/>
              <a:t>的地图；</a:t>
            </a:r>
            <a:endParaRPr lang="en-US" altLang="zh-CN" dirty="0"/>
          </a:p>
          <a:p>
            <a:pPr marL="285750" indent="-285750">
              <a:buFont typeface="Wingdings" panose="05000000000000000000" pitchFamily="2" charset="2"/>
              <a:buChar char="u"/>
            </a:pPr>
            <a:r>
              <a:rPr lang="zh-CN" altLang="en-US" dirty="0"/>
              <a:t>使用</a:t>
            </a:r>
            <a:r>
              <a:rPr lang="en-US" altLang="zh-CN" dirty="0"/>
              <a:t>GDAL/OGR</a:t>
            </a:r>
            <a:r>
              <a:rPr lang="zh-CN" altLang="en-US" dirty="0"/>
              <a:t>可以输出</a:t>
            </a:r>
            <a:r>
              <a:rPr lang="en-US" altLang="zh-CN" dirty="0"/>
              <a:t>CSV</a:t>
            </a:r>
            <a:r>
              <a:rPr lang="zh-CN" altLang="en-US" dirty="0"/>
              <a:t>和</a:t>
            </a:r>
            <a:r>
              <a:rPr lang="en-US" altLang="zh-CN" dirty="0"/>
              <a:t>GML</a:t>
            </a:r>
            <a:r>
              <a:rPr lang="zh-CN" altLang="en-US" dirty="0"/>
              <a:t>的数据</a:t>
            </a:r>
            <a:endParaRPr lang="en-US" altLang="zh-CN" dirty="0"/>
          </a:p>
          <a:p>
            <a:pPr marL="285750" indent="-285750">
              <a:buFont typeface="Wingdings" panose="05000000000000000000" pitchFamily="2" charset="2"/>
              <a:buChar char="u"/>
            </a:pPr>
            <a:r>
              <a:rPr lang="zh-CN" altLang="en-US" dirty="0"/>
              <a:t>支持输出</a:t>
            </a:r>
            <a:r>
              <a:rPr lang="en-US" altLang="zh-CN" dirty="0"/>
              <a:t>KML</a:t>
            </a:r>
            <a:r>
              <a:rPr lang="zh-CN" altLang="en-US" dirty="0"/>
              <a:t>格式数据</a:t>
            </a:r>
            <a:endParaRPr lang="en-US" altLang="zh-CN" dirty="0"/>
          </a:p>
          <a:p>
            <a:pPr marL="285750" indent="-285750">
              <a:buFont typeface="Wingdings" panose="05000000000000000000" pitchFamily="2" charset="2"/>
              <a:buChar char="u"/>
            </a:pPr>
            <a:r>
              <a:rPr lang="zh-CN" altLang="en-US" dirty="0"/>
              <a:t>支持</a:t>
            </a:r>
            <a:r>
              <a:rPr lang="en-US" altLang="zh-CN" dirty="0"/>
              <a:t>UTFGRID</a:t>
            </a:r>
          </a:p>
          <a:p>
            <a:pPr marL="285750" indent="-285750">
              <a:buFont typeface="Wingdings" panose="05000000000000000000" pitchFamily="2" charset="2"/>
              <a:buChar char="u"/>
            </a:pPr>
            <a:r>
              <a:rPr lang="zh-CN" altLang="en-US" dirty="0"/>
              <a:t>有一个</a:t>
            </a:r>
          </a:p>
        </p:txBody>
      </p:sp>
    </p:spTree>
    <p:extLst>
      <p:ext uri="{BB962C8B-B14F-4D97-AF65-F5344CB8AC3E}">
        <p14:creationId xmlns:p14="http://schemas.microsoft.com/office/powerpoint/2010/main" val="429224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title" idx="4294967295"/>
          </p:nvPr>
        </p:nvSpPr>
        <p:spPr/>
        <p:txBody>
          <a:bodyPr/>
          <a:lstStyle/>
          <a:p>
            <a:r>
              <a:rPr lang="en-US" altLang="zh-CN" dirty="0"/>
              <a:t>OGC</a:t>
            </a:r>
            <a:r>
              <a:rPr lang="zh-CN" altLang="en-US" dirty="0">
                <a:latin typeface="微软雅黑" panose="020B0503020204020204" pitchFamily="34" charset="-122"/>
                <a:ea typeface="微软雅黑" panose="020B0503020204020204" pitchFamily="34" charset="-122"/>
              </a:rPr>
              <a:t>标准</a:t>
            </a:r>
            <a:endParaRPr lang="ko-KR" altLang="en-US" dirty="0">
              <a:latin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275543"/>
            <a:ext cx="6462175" cy="4337466"/>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8"/>
          <p:cNvSpPr>
            <a:spLocks noChangeArrowheads="1"/>
          </p:cNvSpPr>
          <p:nvPr/>
        </p:nvSpPr>
        <p:spPr bwMode="auto">
          <a:xfrm rot="-1621996">
            <a:off x="4594225" y="4598988"/>
            <a:ext cx="4032250" cy="368300"/>
          </a:xfrm>
          <a:prstGeom prst="rect">
            <a:avLst/>
          </a:prstGeom>
          <a:gradFill rotWithShape="0">
            <a:gsLst>
              <a:gs pos="0">
                <a:srgbClr val="FFFFFF"/>
              </a:gs>
              <a:gs pos="50000">
                <a:srgbClr val="9999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195" name="Rectangle 3"/>
          <p:cNvSpPr>
            <a:spLocks noGrp="1" noChangeArrowheads="1"/>
          </p:cNvSpPr>
          <p:nvPr>
            <p:ph type="title" idx="4294967295"/>
          </p:nvPr>
        </p:nvSpPr>
        <p:spPr/>
        <p:txBody>
          <a:bodyPr/>
          <a:lstStyle/>
          <a:p>
            <a:r>
              <a:rPr lang="en-US" altLang="zh-CN" dirty="0" err="1"/>
              <a:t>Mapfile</a:t>
            </a:r>
            <a:endParaRPr lang="ko-KR" altLang="en-US" dirty="0"/>
          </a:p>
        </p:txBody>
      </p:sp>
      <p:sp>
        <p:nvSpPr>
          <p:cNvPr id="2" name="文本框 1"/>
          <p:cNvSpPr txBox="1"/>
          <p:nvPr/>
        </p:nvSpPr>
        <p:spPr>
          <a:xfrm>
            <a:off x="844062" y="1378634"/>
            <a:ext cx="6907236" cy="2585323"/>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err="1"/>
              <a:t>Mapfile</a:t>
            </a:r>
            <a:r>
              <a:rPr lang="zh-CN" altLang="en-US" dirty="0">
                <a:latin typeface="微软雅黑" panose="020B0503020204020204" pitchFamily="34" charset="-122"/>
                <a:ea typeface="微软雅黑" panose="020B0503020204020204" pitchFamily="34" charset="-122"/>
              </a:rPr>
              <a:t>相当于</a:t>
            </a:r>
            <a:r>
              <a:rPr lang="en-US" altLang="zh-CN" dirty="0"/>
              <a:t>ArcGIS</a:t>
            </a:r>
            <a:r>
              <a:rPr lang="zh-CN" altLang="en-US" dirty="0">
                <a:latin typeface="微软雅黑" panose="020B0503020204020204" pitchFamily="34" charset="-122"/>
                <a:ea typeface="微软雅黑" panose="020B0503020204020204" pitchFamily="34" charset="-122"/>
              </a:rPr>
              <a:t>的</a:t>
            </a:r>
            <a:r>
              <a:rPr lang="en-US" altLang="zh-CN" dirty="0" err="1"/>
              <a:t>mxd</a:t>
            </a:r>
            <a:r>
              <a:rPr lang="zh-CN" altLang="en-US" dirty="0">
                <a:latin typeface="微软雅黑" panose="020B0503020204020204" pitchFamily="34" charset="-122"/>
                <a:ea typeface="微软雅黑" panose="020B0503020204020204" pitchFamily="34" charset="-122"/>
              </a:rPr>
              <a:t>文件</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目前只能手工编写</a:t>
            </a:r>
            <a:r>
              <a:rPr lang="zh-CN" altLang="en-US" dirty="0"/>
              <a:t>，</a:t>
            </a:r>
            <a:r>
              <a:rPr lang="zh-CN" altLang="en-US" dirty="0">
                <a:latin typeface="微软雅黑" panose="020B0503020204020204" pitchFamily="34" charset="-122"/>
                <a:ea typeface="微软雅黑" panose="020B0503020204020204" pitchFamily="34" charset="-122"/>
              </a:rPr>
              <a:t>网上说可以用</a:t>
            </a:r>
            <a:r>
              <a:rPr lang="en-US" altLang="zh-CN" dirty="0" err="1"/>
              <a:t>Qgis</a:t>
            </a:r>
            <a:r>
              <a:rPr lang="zh-CN" altLang="en-US" dirty="0">
                <a:latin typeface="微软雅黑" panose="020B0503020204020204" pitchFamily="34" charset="-122"/>
                <a:ea typeface="微软雅黑" panose="020B0503020204020204" pitchFamily="34" charset="-122"/>
              </a:rPr>
              <a:t>生成</a:t>
            </a:r>
            <a:r>
              <a:rPr lang="zh-CN" altLang="en-US" dirty="0"/>
              <a:t>，</a:t>
            </a:r>
            <a:r>
              <a:rPr lang="zh-CN" altLang="en-US" dirty="0">
                <a:latin typeface="微软雅黑" panose="020B0503020204020204" pitchFamily="34" charset="-122"/>
                <a:ea typeface="微软雅黑" panose="020B0503020204020204" pitchFamily="34" charset="-122"/>
              </a:rPr>
              <a:t>但是新版本的</a:t>
            </a:r>
            <a:r>
              <a:rPr lang="en-US" altLang="zh-CN" dirty="0" err="1"/>
              <a:t>Qgis</a:t>
            </a:r>
            <a:r>
              <a:rPr lang="zh-CN" altLang="en-US" dirty="0">
                <a:latin typeface="微软雅黑" panose="020B0503020204020204" pitchFamily="34" charset="-122"/>
                <a:ea typeface="微软雅黑" panose="020B0503020204020204" pitchFamily="34" charset="-122"/>
              </a:rPr>
              <a:t>已经不能使用了</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en-US" altLang="zh-CN" dirty="0" err="1"/>
              <a:t>Mapfile</a:t>
            </a:r>
            <a:r>
              <a:rPr lang="zh-CN" altLang="en-US" dirty="0">
                <a:latin typeface="微软雅黑" panose="020B0503020204020204" pitchFamily="34" charset="-122"/>
                <a:ea typeface="微软雅黑" panose="020B0503020204020204" pitchFamily="34" charset="-122"/>
              </a:rPr>
              <a:t>格式很像</a:t>
            </a:r>
            <a:r>
              <a:rPr lang="en-US" altLang="zh-CN" dirty="0"/>
              <a:t>Windows</a:t>
            </a:r>
            <a:r>
              <a:rPr lang="zh-CN" altLang="en-US" dirty="0">
                <a:latin typeface="微软雅黑" panose="020B0503020204020204" pitchFamily="34" charset="-122"/>
                <a:ea typeface="微软雅黑" panose="020B0503020204020204" pitchFamily="34" charset="-122"/>
              </a:rPr>
              <a:t>的</a:t>
            </a:r>
            <a:r>
              <a:rPr lang="en-US" altLang="zh-CN" dirty="0" err="1"/>
              <a:t>ini</a:t>
            </a:r>
            <a:r>
              <a:rPr lang="zh-CN" altLang="en-US" dirty="0">
                <a:latin typeface="微软雅黑" panose="020B0503020204020204" pitchFamily="34" charset="-122"/>
                <a:ea typeface="微软雅黑" panose="020B0503020204020204" pitchFamily="34" charset="-122"/>
              </a:rPr>
              <a:t>文件</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en-US" altLang="zh-CN" dirty="0" err="1"/>
              <a:t>Mapfile</a:t>
            </a:r>
            <a:r>
              <a:rPr lang="zh-CN" altLang="en-US" dirty="0">
                <a:latin typeface="微软雅黑" panose="020B0503020204020204" pitchFamily="34" charset="-122"/>
                <a:ea typeface="微软雅黑" panose="020B0503020204020204" pitchFamily="34" charset="-122"/>
              </a:rPr>
              <a:t>文件是</a:t>
            </a:r>
            <a:r>
              <a:rPr lang="en-US" altLang="zh-CN" dirty="0" err="1"/>
              <a:t>MapSever</a:t>
            </a:r>
            <a:r>
              <a:rPr lang="zh-CN" altLang="en-US" dirty="0">
                <a:latin typeface="微软雅黑" panose="020B0503020204020204" pitchFamily="34" charset="-122"/>
                <a:ea typeface="微软雅黑" panose="020B0503020204020204" pitchFamily="34" charset="-122"/>
              </a:rPr>
              <a:t>工作的核心</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可以编写</a:t>
            </a:r>
            <a:r>
              <a:rPr lang="en-US" altLang="zh-CN" dirty="0" err="1"/>
              <a:t>Mapfile</a:t>
            </a:r>
            <a:r>
              <a:rPr lang="zh-CN" altLang="en-US" dirty="0">
                <a:latin typeface="微软雅黑" panose="020B0503020204020204" pitchFamily="34" charset="-122"/>
                <a:ea typeface="微软雅黑" panose="020B0503020204020204" pitchFamily="34" charset="-122"/>
              </a:rPr>
              <a:t>文件也可以通过一些脚本语言操作或动态生成</a:t>
            </a:r>
            <a:r>
              <a:rPr lang="en-US" altLang="zh-CN" dirty="0" err="1"/>
              <a:t>Mapfile</a:t>
            </a:r>
            <a:r>
              <a:rPr lang="zh-CN" altLang="en-US" dirty="0">
                <a:latin typeface="微软雅黑" panose="020B0503020204020204" pitchFamily="34" charset="-122"/>
                <a:ea typeface="微软雅黑" panose="020B0503020204020204" pitchFamily="34" charset="-122"/>
              </a:rPr>
              <a:t>文件</a:t>
            </a:r>
            <a:r>
              <a:rPr lang="zh-CN" altLang="en-US" dirty="0"/>
              <a:t>（</a:t>
            </a:r>
            <a:r>
              <a:rPr lang="en-US" altLang="zh-CN" dirty="0" err="1"/>
              <a:t>php</a:t>
            </a:r>
            <a:r>
              <a:rPr lang="zh-CN" altLang="en-US" dirty="0"/>
              <a:t>，</a:t>
            </a:r>
            <a:r>
              <a:rPr lang="en-US" altLang="zh-CN" dirty="0" err="1"/>
              <a:t>javascrip</a:t>
            </a:r>
            <a:r>
              <a:rPr lang="zh-CN" altLang="en-US" dirty="0">
                <a:latin typeface="微软雅黑" panose="020B0503020204020204" pitchFamily="34" charset="-122"/>
                <a:ea typeface="微软雅黑" panose="020B0503020204020204" pitchFamily="34" charset="-122"/>
              </a:rPr>
              <a:t>等，而且还支持使用</a:t>
            </a:r>
            <a:r>
              <a:rPr lang="en-US" altLang="zh-CN" dirty="0"/>
              <a:t>swig</a:t>
            </a:r>
            <a:r>
              <a:rPr lang="zh-CN" altLang="en-US" dirty="0">
                <a:latin typeface="微软雅黑" panose="020B0503020204020204" pitchFamily="34" charset="-122"/>
                <a:ea typeface="微软雅黑" panose="020B0503020204020204" pitchFamily="34" charset="-122"/>
              </a:rPr>
              <a:t>绑定为其他语言</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u"/>
            </a:pPr>
            <a:r>
              <a:rPr lang="en-US" altLang="zh-CN" dirty="0" err="1"/>
              <a:t>Mapfile</a:t>
            </a:r>
            <a:r>
              <a:rPr lang="zh-CN" altLang="en-US" dirty="0">
                <a:latin typeface="微软雅黑" panose="020B0503020204020204" pitchFamily="34" charset="-122"/>
                <a:ea typeface="微软雅黑" panose="020B0503020204020204" pitchFamily="34" charset="-122"/>
              </a:rPr>
              <a:t>定义了数据来源，图层样式，符号样式等制图内容</a:t>
            </a:r>
          </a:p>
        </p:txBody>
      </p:sp>
    </p:spTree>
    <p:extLst>
      <p:ext uri="{BB962C8B-B14F-4D97-AF65-F5344CB8AC3E}">
        <p14:creationId xmlns:p14="http://schemas.microsoft.com/office/powerpoint/2010/main" val="3192089142"/>
      </p:ext>
    </p:extLst>
  </p:cSld>
  <p:clrMapOvr>
    <a:masterClrMapping/>
  </p:clrMapOvr>
  <p:transition/>
</p:sld>
</file>

<file path=ppt/theme/theme1.xml><?xml version="1.0" encoding="utf-8"?>
<a:theme xmlns:a="http://schemas.openxmlformats.org/drawingml/2006/main" name="LN Integration Consulting">
  <a:themeElements>
    <a:clrScheme name="LN Integration Consulting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fontScheme name="LN Integration Consulting">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LN Integration Consulting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creenshot Layout">
  <a:themeElements>
    <a:clrScheme name="1_Screenshot Layout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fontScheme name="1_Screenshot Layout">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1_Screenshot Layout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ivider Layout">
  <a:themeElements>
    <a:clrScheme name="1_Divider Layout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fontScheme name="1_Divider Layout">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1_Divider Layout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N Integration Consulting">
  <a:themeElements>
    <a:clrScheme name="1_LN Integration Consulting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fontScheme name="1_LN Integration Consulting">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1_LN Integration Consulting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921</Words>
  <Application>Microsoft Office PowerPoint</Application>
  <PresentationFormat>全屏显示(4:3)</PresentationFormat>
  <Paragraphs>81</Paragraphs>
  <Slides>14</Slides>
  <Notes>0</Notes>
  <HiddenSlides>3</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14</vt:i4>
      </vt:variant>
    </vt:vector>
  </HeadingPairs>
  <TitlesOfParts>
    <vt:vector size="24" baseType="lpstr">
      <vt:lpstr>MS PGothic</vt:lpstr>
      <vt:lpstr>ヒラギノ角ゴ Pro W3</vt:lpstr>
      <vt:lpstr>微软雅黑</vt:lpstr>
      <vt:lpstr>Arial</vt:lpstr>
      <vt:lpstr>Times New Roman</vt:lpstr>
      <vt:lpstr>Wingdings</vt:lpstr>
      <vt:lpstr>LN Integration Consulting</vt:lpstr>
      <vt:lpstr>1_Screenshot Layout</vt:lpstr>
      <vt:lpstr>1_Divider Layout</vt:lpstr>
      <vt:lpstr>1_LN Integration Consulting</vt:lpstr>
      <vt:lpstr>国科恒通研发记录 之  MapSever 调研文档  April 13, 2016</vt:lpstr>
      <vt:lpstr>MapSever简介</vt:lpstr>
      <vt:lpstr>PowerPoint 演示文稿</vt:lpstr>
      <vt:lpstr>MapSever vs ArcIMS</vt:lpstr>
      <vt:lpstr>MapSever vs GeoServer</vt:lpstr>
      <vt:lpstr>数据输入</vt:lpstr>
      <vt:lpstr>输出</vt:lpstr>
      <vt:lpstr>OGC标准</vt:lpstr>
      <vt:lpstr>Mapfile</vt:lpstr>
      <vt:lpstr>Mapfile参数</vt:lpstr>
      <vt:lpstr>瓦片地图</vt:lpstr>
      <vt:lpstr>例子</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Sustainable Change through Organizational Alignment and Managing an Increasingly Diverse Workforce  February 18, 2008</dc:title>
  <dc:creator>薛冰冰</dc:creator>
  <cp:lastModifiedBy>薛冰冰</cp:lastModifiedBy>
  <cp:revision>163</cp:revision>
  <dcterms:modified xsi:type="dcterms:W3CDTF">2016-04-13T08:17:05Z</dcterms:modified>
</cp:coreProperties>
</file>