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 id="2147483785" r:id="rId2"/>
    <p:sldMasterId id="2147483808" r:id="rId3"/>
    <p:sldMasterId id="2147483814" r:id="rId4"/>
    <p:sldMasterId id="2147483827" r:id="rId5"/>
  </p:sldMasterIdLst>
  <p:notesMasterIdLst>
    <p:notesMasterId r:id="rId22"/>
  </p:notesMasterIdLst>
  <p:handoutMasterIdLst>
    <p:handoutMasterId r:id="rId23"/>
  </p:handoutMasterIdLst>
  <p:sldIdLst>
    <p:sldId id="262" r:id="rId6"/>
    <p:sldId id="644" r:id="rId7"/>
    <p:sldId id="648" r:id="rId8"/>
    <p:sldId id="664" r:id="rId9"/>
    <p:sldId id="667" r:id="rId10"/>
    <p:sldId id="666" r:id="rId11"/>
    <p:sldId id="668" r:id="rId12"/>
    <p:sldId id="663" r:id="rId13"/>
    <p:sldId id="649" r:id="rId14"/>
    <p:sldId id="650" r:id="rId15"/>
    <p:sldId id="651" r:id="rId16"/>
    <p:sldId id="652" r:id="rId17"/>
    <p:sldId id="576" r:id="rId18"/>
    <p:sldId id="660" r:id="rId19"/>
    <p:sldId id="669" r:id="rId20"/>
    <p:sldId id="65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xmlns="">
        <p15:guide id="1" orient="horz" pos="51">
          <p15:clr>
            <a:srgbClr val="A4A3A4"/>
          </p15:clr>
        </p15:guide>
        <p15:guide id="2" orient="horz" pos="799">
          <p15:clr>
            <a:srgbClr val="A4A3A4"/>
          </p15:clr>
        </p15:guide>
        <p15:guide id="3" orient="horz" pos="2478">
          <p15:clr>
            <a:srgbClr val="A4A3A4"/>
          </p15:clr>
        </p15:guide>
        <p15:guide id="4" orient="horz" pos="3475">
          <p15:clr>
            <a:srgbClr val="A4A3A4"/>
          </p15:clr>
        </p15:guide>
        <p15:guide id="5" orient="horz" pos="867">
          <p15:clr>
            <a:srgbClr val="A4A3A4"/>
          </p15:clr>
        </p15:guide>
        <p15:guide id="6" pos="5465">
          <p15:clr>
            <a:srgbClr val="A4A3A4"/>
          </p15:clr>
        </p15:guide>
        <p15:guide id="7" pos="5759">
          <p15:clr>
            <a:srgbClr val="A4A3A4"/>
          </p15:clr>
        </p15:guide>
        <p15:guide id="8" pos="295">
          <p15:clr>
            <a:srgbClr val="A4A3A4"/>
          </p15:clr>
        </p15:guide>
        <p15:guide id="9" pos="521">
          <p15:clr>
            <a:srgbClr val="A4A3A4"/>
          </p15:clr>
        </p15:guide>
        <p15:guide id="10" pos="5239">
          <p15:clr>
            <a:srgbClr val="A4A3A4"/>
          </p15:clr>
        </p15:guide>
        <p15:guide id="11" pos="258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Bortoli" initials="SB"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0070C0"/>
    <a:srgbClr val="FF7070"/>
    <a:srgbClr val="92D050"/>
    <a:srgbClr val="BCBCBC"/>
    <a:srgbClr val="0000FF"/>
    <a:srgbClr val="9BBB59"/>
    <a:srgbClr val="EAEAEA"/>
    <a:srgbClr val="B4004B"/>
    <a:srgbClr val="430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6586" autoAdjust="0"/>
  </p:normalViewPr>
  <p:slideViewPr>
    <p:cSldViewPr showGuides="1">
      <p:cViewPr varScale="1">
        <p:scale>
          <a:sx n="112" d="100"/>
          <a:sy n="112" d="100"/>
        </p:scale>
        <p:origin x="-1216" y="-104"/>
      </p:cViewPr>
      <p:guideLst>
        <p:guide orient="horz" pos="51"/>
        <p:guide orient="horz" pos="799"/>
        <p:guide orient="horz" pos="2478"/>
        <p:guide orient="horz" pos="3475"/>
        <p:guide orient="horz" pos="867"/>
        <p:guide pos="5465"/>
        <p:guide pos="5759"/>
        <p:guide pos="295"/>
        <p:guide pos="521"/>
        <p:guide pos="5239"/>
        <p:guide pos="25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2" d="100"/>
          <a:sy n="92" d="100"/>
        </p:scale>
        <p:origin x="3732"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18/5/12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33BE7-73B7-47D1-B65B-1EB71F795AD4}" type="datetimeFigureOut">
              <a:rPr lang="en-US" smtClean="0"/>
              <a:pPr/>
              <a:t>18/5/12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717FF-D952-4B2E-829B-2A98B1FA6DF2}" type="slidenum">
              <a:rPr lang="en-US" smtClean="0"/>
              <a:pPr/>
              <a:t>‹#›</a:t>
            </a:fld>
            <a:endParaRPr lang="en-US"/>
          </a:p>
        </p:txBody>
      </p:sp>
    </p:spTree>
    <p:extLst>
      <p:ext uri="{BB962C8B-B14F-4D97-AF65-F5344CB8AC3E}">
        <p14:creationId xmlns:p14="http://schemas.microsoft.com/office/powerpoint/2010/main" val="10280492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06717FF-D952-4B2E-829B-2A98B1FA6DF2}" type="slidenum">
              <a:rPr lang="en-US" smtClean="0"/>
              <a:pPr/>
              <a:t>2</a:t>
            </a:fld>
            <a:endParaRPr lang="en-US"/>
          </a:p>
        </p:txBody>
      </p:sp>
    </p:spTree>
    <p:extLst>
      <p:ext uri="{BB962C8B-B14F-4D97-AF65-F5344CB8AC3E}">
        <p14:creationId xmlns:p14="http://schemas.microsoft.com/office/powerpoint/2010/main" val="34181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06717FF-D952-4B2E-829B-2A98B1FA6DF2}" type="slidenum">
              <a:rPr lang="en-US" smtClean="0"/>
              <a:pPr/>
              <a:t>4</a:t>
            </a:fld>
            <a:endParaRPr lang="en-US"/>
          </a:p>
        </p:txBody>
      </p:sp>
    </p:spTree>
    <p:extLst>
      <p:ext uri="{BB962C8B-B14F-4D97-AF65-F5344CB8AC3E}">
        <p14:creationId xmlns:p14="http://schemas.microsoft.com/office/powerpoint/2010/main" val="248353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06717FF-D952-4B2E-829B-2A98B1FA6DF2}" type="slidenum">
              <a:rPr lang="en-US" smtClean="0"/>
              <a:pPr/>
              <a:t>5</a:t>
            </a:fld>
            <a:endParaRPr lang="en-US"/>
          </a:p>
        </p:txBody>
      </p:sp>
    </p:spTree>
    <p:extLst>
      <p:ext uri="{BB962C8B-B14F-4D97-AF65-F5344CB8AC3E}">
        <p14:creationId xmlns:p14="http://schemas.microsoft.com/office/powerpoint/2010/main" val="137676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https://mp.weixin.qq.com/s?__biz=MzIzODExMDE5MA==&amp;mid=2694182558&amp;idx=1&amp;sn=7a9043417ceaf3ca783a507eea18c2d6&amp;chksm=cc5f021ffb288b095834570b123ad9c5d4e36e852f9f5bc4fea738486e3577dde69fa9b9b43f#rd</a:t>
            </a:r>
            <a:endParaRPr lang="zh-CN" altLang="en-US" dirty="0"/>
          </a:p>
        </p:txBody>
      </p:sp>
      <p:sp>
        <p:nvSpPr>
          <p:cNvPr id="4" name="Slide Number Placeholder 3"/>
          <p:cNvSpPr>
            <a:spLocks noGrp="1"/>
          </p:cNvSpPr>
          <p:nvPr>
            <p:ph type="sldNum" sz="quarter" idx="10"/>
          </p:nvPr>
        </p:nvSpPr>
        <p:spPr/>
        <p:txBody>
          <a:bodyPr/>
          <a:lstStyle/>
          <a:p>
            <a:fld id="{C06717FF-D952-4B2E-829B-2A98B1FA6DF2}" type="slidenum">
              <a:rPr lang="en-US" smtClean="0"/>
              <a:pPr/>
              <a:t>10</a:t>
            </a:fld>
            <a:endParaRPr lang="en-US"/>
          </a:p>
        </p:txBody>
      </p:sp>
    </p:spTree>
    <p:extLst>
      <p:ext uri="{BB962C8B-B14F-4D97-AF65-F5344CB8AC3E}">
        <p14:creationId xmlns:p14="http://schemas.microsoft.com/office/powerpoint/2010/main" val="153600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1705FE-3CF6-411F-BA85-9FDEC0F05BA0}" type="slidenum">
              <a:rPr lang="zh-CN" altLang="en-US" smtClean="0"/>
              <a:pPr/>
              <a:t>13</a:t>
            </a:fld>
            <a:endParaRPr lang="en-US" altLang="zh-CN"/>
          </a:p>
        </p:txBody>
      </p:sp>
    </p:spTree>
    <p:extLst>
      <p:ext uri="{BB962C8B-B14F-4D97-AF65-F5344CB8AC3E}">
        <p14:creationId xmlns:p14="http://schemas.microsoft.com/office/powerpoint/2010/main" val="2462758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06717FF-D952-4B2E-829B-2A98B1FA6DF2}" type="slidenum">
              <a:rPr lang="en-US" smtClean="0"/>
              <a:pPr/>
              <a:t>14</a:t>
            </a:fld>
            <a:endParaRPr lang="en-US"/>
          </a:p>
        </p:txBody>
      </p:sp>
    </p:spTree>
    <p:extLst>
      <p:ext uri="{BB962C8B-B14F-4D97-AF65-F5344CB8AC3E}">
        <p14:creationId xmlns:p14="http://schemas.microsoft.com/office/powerpoint/2010/main" val="1086305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06717FF-D952-4B2E-829B-2A98B1FA6DF2}" type="slidenum">
              <a:rPr lang="en-US" smtClean="0"/>
              <a:pPr/>
              <a:t>15</a:t>
            </a:fld>
            <a:endParaRPr lang="en-US"/>
          </a:p>
        </p:txBody>
      </p:sp>
    </p:spTree>
    <p:extLst>
      <p:ext uri="{BB962C8B-B14F-4D97-AF65-F5344CB8AC3E}">
        <p14:creationId xmlns:p14="http://schemas.microsoft.com/office/powerpoint/2010/main" val="377363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Tree>
    <p:extLst>
      <p:ext uri="{BB962C8B-B14F-4D97-AF65-F5344CB8AC3E}">
        <p14:creationId xmlns:p14="http://schemas.microsoft.com/office/powerpoint/2010/main" val="19207652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52962393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8" name="Slide Number Placeholder 7"/>
          <p:cNvSpPr>
            <a:spLocks noGrp="1"/>
          </p:cNvSpPr>
          <p:nvPr>
            <p:ph type="sldNum" sz="quarter" idx="10"/>
          </p:nvPr>
        </p:nvSpPr>
        <p:spPr>
          <a:xfrm>
            <a:off x="6984268" y="6484255"/>
            <a:ext cx="2133600" cy="365125"/>
          </a:xfrm>
        </p:spPr>
        <p:txBody>
          <a:bodyPr/>
          <a:lstStyle>
            <a:lvl1pPr>
              <a:defRPr sz="1400">
                <a:solidFill>
                  <a:schemeClr val="tx1"/>
                </a:solidFill>
              </a:defRPr>
            </a:lvl1pPr>
          </a:lstStyle>
          <a:p>
            <a:fld id="{97E988AA-77DE-4613-8BF1-57885CDDC728}" type="slidenum">
              <a:rPr lang="en-US" smtClean="0"/>
              <a:pPr/>
              <a:t>‹#›</a:t>
            </a:fld>
            <a:endParaRPr lang="en-US" dirty="0"/>
          </a:p>
        </p:txBody>
      </p:sp>
    </p:spTree>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pos="5511" userDrawn="1">
          <p15:clr>
            <a:srgbClr val="FBAE40"/>
          </p15:clr>
        </p15:guide>
        <p15:guide id="2" pos="249" userDrawn="1">
          <p15:clr>
            <a:srgbClr val="FBAE40"/>
          </p15:clr>
        </p15:guide>
        <p15:guide id="3" orient="horz" pos="622" userDrawn="1">
          <p15:clr>
            <a:srgbClr val="FBAE40"/>
          </p15:clr>
        </p15:guide>
        <p15:guide id="4" orient="horz" pos="289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 Id="rId3"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15.xml"/><Relationship Id="rId12" Type="http://schemas.openxmlformats.org/officeDocument/2006/relationships/theme" Target="../theme/theme5.xml"/><Relationship Id="rId13" Type="http://schemas.openxmlformats.org/officeDocument/2006/relationships/image" Target="../media/image5.jpeg"/><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xmlns:p14="http://schemas.microsoft.com/office/powerpoint/2010/main" advClick="0" advTm="8000"/>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xmlns:p14="http://schemas.microsoft.com/office/powerpoint/2010/main" advClick="0" advTm="8000"/>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468313" y="8620"/>
            <a:ext cx="8207375" cy="8640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9220" name="Rectangle 68"/>
          <p:cNvSpPr>
            <a:spLocks noGrp="1" noChangeArrowheads="1"/>
          </p:cNvSpPr>
          <p:nvPr>
            <p:ph type="body" idx="1"/>
          </p:nvPr>
        </p:nvSpPr>
        <p:spPr bwMode="auto">
          <a:xfrm>
            <a:off x="468313" y="1268413"/>
            <a:ext cx="8207375" cy="47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dirty="0">
                <a:solidFill>
                  <a:schemeClr val="bg1"/>
                </a:solidFill>
                <a:latin typeface="FrutigerNext LT Regular" pitchFamily="34" charset="0"/>
              </a:rPr>
              <a:t> </a:t>
            </a:r>
            <a:r>
              <a:rPr lang="en-US" altLang="zh-CN" sz="1100" dirty="0">
                <a:solidFill>
                  <a:srgbClr val="FFFFFF"/>
                </a:solidFill>
                <a:latin typeface="FrutigerNext LT Regular" pitchFamily="34" charset="0"/>
              </a:rPr>
              <a:t>Content Page Title </a:t>
            </a:r>
          </a:p>
          <a:p>
            <a:pPr algn="r" eaLnBrk="1" hangingPunct="1">
              <a:spcBef>
                <a:spcPct val="20000"/>
              </a:spcBef>
            </a:pPr>
            <a:r>
              <a:rPr lang="en-US" altLang="zh-CN" sz="1100" dirty="0">
                <a:solidFill>
                  <a:srgbClr val="FFFFFF"/>
                </a:solidFill>
                <a:latin typeface="FrutigerNext LT Regular" pitchFamily="34" charset="0"/>
              </a:rPr>
              <a:t>35-40pt  </a:t>
            </a:r>
            <a:endParaRPr lang="zh-CN" altLang="en-US" sz="1100" dirty="0">
              <a:solidFill>
                <a:srgbClr val="FFFFFF"/>
              </a:solidFill>
              <a:latin typeface="FrutigerNext LT Regular" pitchFamily="34" charset="0"/>
            </a:endParaRPr>
          </a:p>
          <a:p>
            <a:pPr algn="r" eaLnBrk="1" hangingPunct="1">
              <a:spcBef>
                <a:spcPct val="20000"/>
              </a:spcBef>
            </a:pPr>
            <a:r>
              <a:rPr lang="en-US" altLang="zh-CN" sz="1100" dirty="0">
                <a:solidFill>
                  <a:srgbClr val="FFFFFF"/>
                </a:solidFill>
                <a:latin typeface="FrutigerNext LT Regular" pitchFamily="34" charset="0"/>
              </a:rPr>
              <a:t>Color: R153 G0 B0</a:t>
            </a:r>
          </a:p>
          <a:p>
            <a:pPr algn="r" eaLnBrk="1" hangingPunct="1">
              <a:spcBef>
                <a:spcPct val="20000"/>
              </a:spcBef>
            </a:pPr>
            <a:r>
              <a:rPr lang="en-US" altLang="zh-CN" sz="1100" dirty="0">
                <a:solidFill>
                  <a:srgbClr val="FFFFFF"/>
                </a:solidFill>
                <a:latin typeface="FrutigerNext LT Regular" pitchFamily="34" charset="0"/>
              </a:rPr>
              <a:t>Corporate Font: </a:t>
            </a:r>
          </a:p>
          <a:p>
            <a:pPr algn="r" eaLnBrk="1" hangingPunct="1">
              <a:spcBef>
                <a:spcPct val="20000"/>
              </a:spcBef>
            </a:pPr>
            <a:r>
              <a:rPr lang="en-US" altLang="zh-CN" sz="1100" dirty="0" err="1">
                <a:solidFill>
                  <a:srgbClr val="FFFFFF"/>
                </a:solidFill>
                <a:latin typeface="FrutigerNext LT Regular" pitchFamily="34" charset="0"/>
              </a:rPr>
              <a:t>FrutigerNext</a:t>
            </a:r>
            <a:r>
              <a:rPr lang="en-US" altLang="zh-CN" sz="1100" dirty="0">
                <a:solidFill>
                  <a:srgbClr val="FFFFFF"/>
                </a:solidFill>
                <a:latin typeface="FrutigerNext LT Regular" pitchFamily="34" charset="0"/>
              </a:rPr>
              <a:t> LT Medium</a:t>
            </a:r>
          </a:p>
          <a:p>
            <a:pPr algn="r" eaLnBrk="1" hangingPunct="1">
              <a:spcBef>
                <a:spcPct val="20000"/>
              </a:spcBef>
            </a:pPr>
            <a:r>
              <a:rPr lang="en-US" altLang="zh-CN" sz="1100" dirty="0">
                <a:solidFill>
                  <a:srgbClr val="FFFFFF"/>
                </a:solidFill>
                <a:latin typeface="FrutigerNext LT Regular" pitchFamily="34" charset="0"/>
              </a:rPr>
              <a:t>Font to be used by customers and partners:  </a:t>
            </a:r>
          </a:p>
          <a:p>
            <a:pPr algn="r" eaLnBrk="1" hangingPunct="1">
              <a:spcBef>
                <a:spcPct val="20000"/>
              </a:spcBef>
            </a:pPr>
            <a:r>
              <a:rPr lang="en-US" altLang="zh-CN" sz="1100" dirty="0">
                <a:solidFill>
                  <a:srgbClr val="FFFFFF"/>
                </a:solidFill>
                <a:latin typeface="FrutigerNext LT Regular" pitchFamily="34" charset="0"/>
              </a:rPr>
              <a:t>Arial</a:t>
            </a:r>
          </a:p>
          <a:p>
            <a:pPr algn="r" eaLnBrk="1" hangingPunct="1">
              <a:spcBef>
                <a:spcPct val="20000"/>
              </a:spcBef>
            </a:pPr>
            <a:endParaRPr lang="en-US" altLang="zh-CN" sz="1100" dirty="0">
              <a:solidFill>
                <a:srgbClr val="FFFFFF"/>
              </a:solidFill>
              <a:latin typeface="FrutigerNext LT Regular" pitchFamily="34" charset="0"/>
            </a:endParaRPr>
          </a:p>
          <a:p>
            <a:pPr algn="r" eaLnBrk="1" hangingPunct="1">
              <a:spcBef>
                <a:spcPct val="20000"/>
              </a:spcBef>
            </a:pPr>
            <a:endParaRPr lang="zh-CN" altLang="en-US" sz="1100" dirty="0">
              <a:solidFill>
                <a:srgbClr val="FFFFFF"/>
              </a:solidFill>
              <a:latin typeface="FrutigerNext LT Regular" pitchFamily="34" charset="0"/>
            </a:endParaRPr>
          </a:p>
          <a:p>
            <a:pPr algn="r" eaLnBrk="1" hangingPunct="1">
              <a:spcBef>
                <a:spcPct val="20000"/>
              </a:spcBef>
            </a:pPr>
            <a:r>
              <a:rPr lang="zh-CN" altLang="en-US" sz="1100" dirty="0">
                <a:solidFill>
                  <a:srgbClr val="FFFFFF"/>
                </a:solidFill>
                <a:latin typeface="FrutigerNext LT Regular" pitchFamily="34" charset="0"/>
              </a:rPr>
              <a:t> </a:t>
            </a:r>
            <a:r>
              <a:rPr lang="en-US" altLang="zh-CN" sz="1100" dirty="0">
                <a:solidFill>
                  <a:srgbClr val="FFFFFF"/>
                </a:solidFill>
                <a:latin typeface="FrutigerNext LT Regular" pitchFamily="34" charset="0"/>
              </a:rPr>
              <a:t>Content Page Text :</a:t>
            </a:r>
          </a:p>
          <a:p>
            <a:pPr algn="r" eaLnBrk="1" hangingPunct="1">
              <a:spcBef>
                <a:spcPct val="20000"/>
              </a:spcBef>
            </a:pPr>
            <a:r>
              <a:rPr lang="en-US" altLang="zh-CN" sz="1100" dirty="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dirty="0">
                <a:solidFill>
                  <a:srgbClr val="FFFFFF"/>
                </a:solidFill>
                <a:latin typeface="FrutigerNext LT Regular" pitchFamily="34" charset="0"/>
              </a:rPr>
              <a:t>20-30pt  </a:t>
            </a:r>
          </a:p>
          <a:p>
            <a:pPr algn="r" eaLnBrk="1" hangingPunct="1">
              <a:spcBef>
                <a:spcPct val="20000"/>
              </a:spcBef>
            </a:pPr>
            <a:r>
              <a:rPr lang="en-US" altLang="zh-CN" sz="1100" dirty="0" err="1">
                <a:solidFill>
                  <a:srgbClr val="FFFFFF"/>
                </a:solidFill>
                <a:latin typeface="FrutigerNext LT Regular" pitchFamily="34" charset="0"/>
              </a:rPr>
              <a:t>Color:Black</a:t>
            </a:r>
            <a:endParaRPr lang="en-US" altLang="zh-CN" sz="1100" dirty="0">
              <a:solidFill>
                <a:srgbClr val="FFFFFF"/>
              </a:solidFill>
              <a:latin typeface="FrutigerNext LT Regular" pitchFamily="34" charset="0"/>
            </a:endParaRPr>
          </a:p>
          <a:p>
            <a:pPr algn="r" eaLnBrk="1" hangingPunct="1">
              <a:spcBef>
                <a:spcPct val="20000"/>
              </a:spcBef>
            </a:pPr>
            <a:r>
              <a:rPr lang="en-US" altLang="zh-CN" sz="1100" dirty="0">
                <a:solidFill>
                  <a:srgbClr val="FFFFFF"/>
                </a:solidFill>
                <a:latin typeface="FrutigerNext LT Regular" pitchFamily="34" charset="0"/>
              </a:rPr>
              <a:t>Corporate Font: </a:t>
            </a:r>
          </a:p>
          <a:p>
            <a:pPr algn="r" eaLnBrk="1" hangingPunct="1">
              <a:spcBef>
                <a:spcPct val="20000"/>
              </a:spcBef>
            </a:pPr>
            <a:r>
              <a:rPr lang="en-US" altLang="zh-CN" sz="1100" dirty="0" err="1">
                <a:solidFill>
                  <a:srgbClr val="FFFFFF"/>
                </a:solidFill>
                <a:latin typeface="FrutigerNext LT Regular" pitchFamily="34" charset="0"/>
              </a:rPr>
              <a:t>FrutigerNext</a:t>
            </a:r>
            <a:r>
              <a:rPr lang="en-US" altLang="zh-CN" sz="1100" dirty="0">
                <a:solidFill>
                  <a:srgbClr val="FFFFFF"/>
                </a:solidFill>
                <a:latin typeface="FrutigerNext LT Regular" pitchFamily="34" charset="0"/>
              </a:rPr>
              <a:t> LT Medium</a:t>
            </a:r>
          </a:p>
          <a:p>
            <a:pPr algn="r" eaLnBrk="1" hangingPunct="1">
              <a:spcBef>
                <a:spcPct val="20000"/>
              </a:spcBef>
            </a:pPr>
            <a:r>
              <a:rPr lang="en-US" altLang="zh-CN" sz="1100" dirty="0">
                <a:solidFill>
                  <a:srgbClr val="FFFFFF"/>
                </a:solidFill>
                <a:latin typeface="FrutigerNext LT Regular" pitchFamily="34" charset="0"/>
              </a:rPr>
              <a:t>Font to be used by customers and partners:  </a:t>
            </a:r>
          </a:p>
          <a:p>
            <a:pPr algn="r" eaLnBrk="1" hangingPunct="1">
              <a:spcBef>
                <a:spcPct val="20000"/>
              </a:spcBef>
            </a:pPr>
            <a:r>
              <a:rPr lang="en-US" altLang="zh-CN" sz="1100" dirty="0">
                <a:solidFill>
                  <a:srgbClr val="FFFFFF"/>
                </a:solidFill>
                <a:latin typeface="FrutigerNext LT Regular" pitchFamily="34" charset="0"/>
              </a:rPr>
              <a:t>Arial</a:t>
            </a:r>
            <a:endParaRPr lang="zh-CN" altLang="en-US" sz="1100" dirty="0">
              <a:solidFill>
                <a:schemeClr val="bg1"/>
              </a:solidFill>
              <a:latin typeface="FrutigerNext LT Regular" pitchFamily="34" charset="0"/>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88AA-77DE-4613-8BF1-57885CDDC7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4" r:id="rId1"/>
  </p:sldLayoutIdLst>
  <p:transition xmlns:p14="http://schemas.microsoft.com/office/powerpoint/2010/main" advClick="0" advTm="8000"/>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Copyright©2015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xmlns:p14="http://schemas.microsoft.com/office/powerpoint/2010/main" advClick="0" advTm="8000"/>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9144000" cy="1003300"/>
          </a:xfrm>
          <a:prstGeom prst="rect">
            <a:avLst/>
          </a:prstGeom>
          <a:noFill/>
          <a:ln w="9525">
            <a:noFill/>
            <a:miter lim="800000"/>
            <a:headEnd/>
            <a:tailEnd/>
          </a:ln>
        </p:spPr>
      </p:pic>
      <p:sp>
        <p:nvSpPr>
          <p:cNvPr id="63495" name="Text Box 7"/>
          <p:cNvSpPr txBox="1">
            <a:spLocks noChangeArrowheads="1"/>
          </p:cNvSpPr>
          <p:nvPr/>
        </p:nvSpPr>
        <p:spPr bwMode="auto">
          <a:xfrm>
            <a:off x="3233738"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3276600" y="3435350"/>
            <a:ext cx="2738438" cy="47942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charset="0"/>
                <a:ea typeface="MS PGothic" pitchFamily="34" charset="-128"/>
              </a:rPr>
              <a:t>www.huawei.com</a:t>
            </a:r>
            <a:endParaRPr lang="en-US" altLang="zh-CN" sz="2100">
              <a:solidFill>
                <a:srgbClr val="990000"/>
              </a:solidFill>
              <a:latin typeface="Arial"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jpeg"/><Relationship Id="rId3"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e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359532" y="2154331"/>
            <a:ext cx="6048672" cy="1079399"/>
          </a:xfrm>
        </p:spPr>
        <p:txBody>
          <a:bodyPr/>
          <a:lstStyle/>
          <a:p>
            <a:r>
              <a:rPr lang="en-US" altLang="zh-CN" i="1" dirty="0" smtClean="0"/>
              <a:t>Streaming Random Forests</a:t>
            </a:r>
            <a:br>
              <a:rPr lang="en-US" altLang="zh-CN" i="1" dirty="0" smtClean="0"/>
            </a:br>
            <a:r>
              <a:rPr lang="en-US" altLang="zh-CN" i="1" dirty="0" smtClean="0"/>
              <a:t>In Huawei </a:t>
            </a:r>
            <a:r>
              <a:rPr lang="en-US" altLang="zh-CN" i="1" dirty="0" err="1" smtClean="0"/>
              <a:t>CloudStream</a:t>
            </a:r>
            <a:endParaRPr lang="zh-CN" altLang="en-US" i="1" dirty="0"/>
          </a:p>
        </p:txBody>
      </p:sp>
      <p:sp>
        <p:nvSpPr>
          <p:cNvPr id="6" name="TextBox 5"/>
          <p:cNvSpPr txBox="1"/>
          <p:nvPr/>
        </p:nvSpPr>
        <p:spPr>
          <a:xfrm>
            <a:off x="762000" y="5384443"/>
            <a:ext cx="4176464" cy="348813"/>
          </a:xfrm>
          <a:prstGeom prst="rect">
            <a:avLst/>
          </a:prstGeom>
          <a:noFill/>
        </p:spPr>
        <p:txBody>
          <a:bodyPr wrap="square" lIns="0" rtlCol="0">
            <a:spAutoFit/>
          </a:bodyPr>
          <a:lstStyle/>
          <a:p>
            <a:pPr lvl="0" fontAlgn="t">
              <a:lnSpc>
                <a:spcPts val="2000"/>
              </a:lnSpc>
            </a:pPr>
            <a:r>
              <a:rPr lang="zh-CN" altLang="en-US" sz="1400" dirty="0" smtClean="0">
                <a:solidFill>
                  <a:srgbClr val="B2B2B2">
                    <a:lumMod val="50000"/>
                  </a:srgbClr>
                </a:solidFill>
                <a:latin typeface="FrutigerNext LT Medium"/>
              </a:rPr>
              <a:t>冯叶磊</a:t>
            </a:r>
            <a:r>
              <a:rPr lang="en-US" altLang="zh-CN" sz="1400" dirty="0" smtClean="0">
                <a:solidFill>
                  <a:srgbClr val="B2B2B2">
                    <a:lumMod val="50000"/>
                  </a:srgbClr>
                </a:solidFill>
                <a:latin typeface="FrutigerNext LT Medium"/>
              </a:rPr>
              <a:t>   </a:t>
            </a:r>
            <a:r>
              <a:rPr lang="zh-CN" altLang="en-US" sz="1400" dirty="0" smtClean="0">
                <a:solidFill>
                  <a:srgbClr val="B2B2B2">
                    <a:lumMod val="50000"/>
                  </a:srgbClr>
                </a:solidFill>
                <a:latin typeface="FrutigerNext LT Medium"/>
              </a:rPr>
              <a:t>实时流计算服务团队</a:t>
            </a:r>
            <a:endParaRPr lang="en-US" altLang="zh-CN" sz="1400" dirty="0">
              <a:solidFill>
                <a:srgbClr val="B2B2B2">
                  <a:lumMod val="50000"/>
                </a:srgbClr>
              </a:solidFill>
              <a:latin typeface="FrutigerNext LT Medium"/>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异常检测</a:t>
            </a:r>
            <a:endParaRPr lang="zh-CN" altLang="en-US" dirty="0"/>
          </a:p>
        </p:txBody>
      </p:sp>
      <p:sp>
        <p:nvSpPr>
          <p:cNvPr id="3" name="TextBox 2"/>
          <p:cNvSpPr txBox="1"/>
          <p:nvPr/>
        </p:nvSpPr>
        <p:spPr>
          <a:xfrm>
            <a:off x="611560" y="1124744"/>
            <a:ext cx="8208912" cy="2446824"/>
          </a:xfrm>
          <a:prstGeom prst="rect">
            <a:avLst/>
          </a:prstGeom>
          <a:noFill/>
        </p:spPr>
        <p:txBody>
          <a:bodyPr wrap="square" rtlCol="0">
            <a:spAutoFit/>
          </a:bodyPr>
          <a:lstStyle/>
          <a:p>
            <a:r>
              <a:rPr lang="zh-CN" altLang="en-US" dirty="0"/>
              <a:t>应</a:t>
            </a:r>
            <a:r>
              <a:rPr lang="zh-CN" altLang="en-US" dirty="0" smtClean="0"/>
              <a:t>用场景</a:t>
            </a:r>
            <a:endParaRPr lang="en-US" altLang="zh-CN" dirty="0" smtClean="0"/>
          </a:p>
          <a:p>
            <a:pPr marL="285750" indent="-285750">
              <a:lnSpc>
                <a:spcPct val="150000"/>
              </a:lnSpc>
              <a:buFont typeface="Arial" panose="020B0604020202020204" pitchFamily="34" charset="0"/>
              <a:buChar char="•"/>
            </a:pPr>
            <a:r>
              <a:rPr lang="zh-CN" altLang="en-US" dirty="0" smtClean="0"/>
              <a:t>入侵监测</a:t>
            </a:r>
            <a:endParaRPr lang="en-US" altLang="zh-CN" dirty="0" smtClean="0"/>
          </a:p>
          <a:p>
            <a:pPr marL="285750" indent="-285750">
              <a:lnSpc>
                <a:spcPct val="150000"/>
              </a:lnSpc>
              <a:buFont typeface="Arial" panose="020B0604020202020204" pitchFamily="34" charset="0"/>
              <a:buChar char="•"/>
            </a:pPr>
            <a:r>
              <a:rPr lang="zh-CN" altLang="en-US" dirty="0" smtClean="0"/>
              <a:t>金融诈骗</a:t>
            </a:r>
            <a:endParaRPr lang="en-US" altLang="zh-CN" dirty="0" smtClean="0"/>
          </a:p>
          <a:p>
            <a:pPr marL="285750" indent="-285750">
              <a:lnSpc>
                <a:spcPct val="150000"/>
              </a:lnSpc>
              <a:buFont typeface="Arial" panose="020B0604020202020204" pitchFamily="34" charset="0"/>
              <a:buChar char="•"/>
            </a:pPr>
            <a:r>
              <a:rPr lang="zh-CN" altLang="en-US" dirty="0"/>
              <a:t>传感</a:t>
            </a:r>
            <a:r>
              <a:rPr lang="zh-CN" altLang="en-US" dirty="0" smtClean="0"/>
              <a:t>器数据监控</a:t>
            </a:r>
            <a:endParaRPr lang="en-US" altLang="zh-CN" dirty="0" smtClean="0"/>
          </a:p>
          <a:p>
            <a:pPr marL="285750" indent="-285750">
              <a:lnSpc>
                <a:spcPct val="150000"/>
              </a:lnSpc>
              <a:buFont typeface="Arial" panose="020B0604020202020204" pitchFamily="34" charset="0"/>
              <a:buChar char="•"/>
            </a:pPr>
            <a:r>
              <a:rPr lang="zh-CN" altLang="en-US" dirty="0"/>
              <a:t>医</a:t>
            </a:r>
            <a:r>
              <a:rPr lang="zh-CN" altLang="en-US" dirty="0" smtClean="0"/>
              <a:t>学诊断</a:t>
            </a:r>
            <a:endParaRPr lang="en-US" altLang="zh-CN" dirty="0" smtClean="0"/>
          </a:p>
          <a:p>
            <a:pPr marL="285750" indent="-285750">
              <a:lnSpc>
                <a:spcPct val="150000"/>
              </a:lnSpc>
              <a:buFont typeface="Arial" panose="020B0604020202020204" pitchFamily="34" charset="0"/>
              <a:buChar char="•"/>
            </a:pPr>
            <a:r>
              <a:rPr lang="zh-CN" altLang="en-US" dirty="0"/>
              <a:t>自</a:t>
            </a:r>
            <a:r>
              <a:rPr lang="zh-CN" altLang="en-US" dirty="0" smtClean="0"/>
              <a:t>然数据监测</a:t>
            </a:r>
            <a:endParaRPr lang="zh-CN" altLang="en-US" dirty="0"/>
          </a:p>
        </p:txBody>
      </p:sp>
      <p:sp>
        <p:nvSpPr>
          <p:cNvPr id="4" name="TextBox 3"/>
          <p:cNvSpPr txBox="1"/>
          <p:nvPr/>
        </p:nvSpPr>
        <p:spPr>
          <a:xfrm>
            <a:off x="611560" y="3819229"/>
            <a:ext cx="8208912" cy="2031325"/>
          </a:xfrm>
          <a:prstGeom prst="rect">
            <a:avLst/>
          </a:prstGeom>
          <a:noFill/>
        </p:spPr>
        <p:txBody>
          <a:bodyPr wrap="square" rtlCol="0">
            <a:spAutoFit/>
          </a:bodyPr>
          <a:lstStyle/>
          <a:p>
            <a:r>
              <a:rPr lang="zh-CN" altLang="en-US" dirty="0"/>
              <a:t>经</a:t>
            </a:r>
            <a:r>
              <a:rPr lang="zh-CN" altLang="en-US" dirty="0" smtClean="0"/>
              <a:t>典算法</a:t>
            </a:r>
            <a:endParaRPr lang="en-US" altLang="zh-CN" dirty="0" smtClean="0"/>
          </a:p>
          <a:p>
            <a:pPr marL="285750" indent="-285750">
              <a:lnSpc>
                <a:spcPct val="150000"/>
              </a:lnSpc>
              <a:buFont typeface="Arial" panose="020B0604020202020204" pitchFamily="34" charset="0"/>
              <a:buChar char="•"/>
            </a:pPr>
            <a:r>
              <a:rPr lang="en-US" altLang="zh-CN" dirty="0" smtClean="0"/>
              <a:t>Statistical Models: Grubb’s test, Probabilistic mixture modeling</a:t>
            </a:r>
          </a:p>
          <a:p>
            <a:pPr marL="285750" indent="-285750">
              <a:lnSpc>
                <a:spcPct val="150000"/>
              </a:lnSpc>
              <a:buFont typeface="Arial" panose="020B0604020202020204" pitchFamily="34" charset="0"/>
              <a:buChar char="•"/>
            </a:pPr>
            <a:r>
              <a:rPr lang="en-US" altLang="zh-CN" dirty="0" smtClean="0"/>
              <a:t>Distance Based Models: NN, </a:t>
            </a:r>
            <a:r>
              <a:rPr lang="en-US" altLang="zh-CN" dirty="0"/>
              <a:t>Local Outlier Factor</a:t>
            </a:r>
            <a:endParaRPr lang="en-US" altLang="zh-CN" dirty="0" smtClean="0"/>
          </a:p>
          <a:p>
            <a:pPr marL="285750" indent="-285750">
              <a:lnSpc>
                <a:spcPct val="150000"/>
              </a:lnSpc>
              <a:buFont typeface="Arial" panose="020B0604020202020204" pitchFamily="34" charset="0"/>
              <a:buChar char="•"/>
            </a:pPr>
            <a:r>
              <a:rPr lang="en-US" altLang="zh-CN" dirty="0" smtClean="0"/>
              <a:t>Linear Models: LR, SVM, PCA</a:t>
            </a:r>
          </a:p>
          <a:p>
            <a:pPr marL="285750" indent="-285750">
              <a:lnSpc>
                <a:spcPct val="150000"/>
              </a:lnSpc>
              <a:buFont typeface="Arial" panose="020B0604020202020204" pitchFamily="34" charset="0"/>
              <a:buChar char="•"/>
            </a:pPr>
            <a:r>
              <a:rPr lang="en-US" altLang="zh-CN" dirty="0" smtClean="0"/>
              <a:t>Nonlinear Models: Replicator NN, Tree based models(Isolation Forest)</a:t>
            </a:r>
          </a:p>
        </p:txBody>
      </p:sp>
      <p:sp>
        <p:nvSpPr>
          <p:cNvPr id="6" name="TextBox 5"/>
          <p:cNvSpPr txBox="1"/>
          <p:nvPr/>
        </p:nvSpPr>
        <p:spPr>
          <a:xfrm>
            <a:off x="1943708" y="3818418"/>
            <a:ext cx="4104456" cy="369332"/>
          </a:xfrm>
          <a:prstGeom prst="rect">
            <a:avLst/>
          </a:prstGeom>
          <a:noFill/>
        </p:spPr>
        <p:txBody>
          <a:bodyPr wrap="square" rtlCol="0">
            <a:spAutoFit/>
          </a:bodyPr>
          <a:lstStyle/>
          <a:p>
            <a:r>
              <a:rPr lang="en-US" altLang="zh-CN" dirty="0" smtClean="0"/>
              <a:t>Data point -&gt; Outlier score / binary labels</a:t>
            </a:r>
            <a:endParaRPr lang="zh-CN" altLang="en-US" dirty="0"/>
          </a:p>
        </p:txBody>
      </p:sp>
    </p:spTree>
    <p:extLst>
      <p:ext uri="{BB962C8B-B14F-4D97-AF65-F5344CB8AC3E}">
        <p14:creationId xmlns:p14="http://schemas.microsoft.com/office/powerpoint/2010/main" val="1906386987"/>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Isolation Tree</a:t>
            </a:r>
            <a:r>
              <a:rPr lang="zh-CN" altLang="en-US" dirty="0" smtClean="0"/>
              <a:t>简介</a:t>
            </a:r>
            <a:endParaRPr lang="zh-CN" altLang="en-US" dirty="0"/>
          </a:p>
        </p:txBody>
      </p:sp>
      <p:sp>
        <p:nvSpPr>
          <p:cNvPr id="4" name="TextBox 3"/>
          <p:cNvSpPr txBox="1"/>
          <p:nvPr/>
        </p:nvSpPr>
        <p:spPr>
          <a:xfrm>
            <a:off x="468313" y="1016732"/>
            <a:ext cx="8390708" cy="2585323"/>
          </a:xfrm>
          <a:prstGeom prst="rect">
            <a:avLst/>
          </a:prstGeom>
          <a:noFill/>
        </p:spPr>
        <p:txBody>
          <a:bodyPr wrap="square" rtlCol="0">
            <a:spAutoFit/>
          </a:bodyPr>
          <a:lstStyle/>
          <a:p>
            <a:r>
              <a:rPr lang="zh-CN" altLang="en-US" b="1" i="1" dirty="0"/>
              <a:t>训练</a:t>
            </a:r>
            <a:r>
              <a:rPr lang="zh-CN" altLang="en-US" dirty="0"/>
              <a:t>：构建一棵 </a:t>
            </a:r>
            <a:r>
              <a:rPr lang="en-US" altLang="zh-CN" dirty="0" err="1"/>
              <a:t>iTree</a:t>
            </a:r>
            <a:r>
              <a:rPr lang="en-US" altLang="zh-CN" dirty="0"/>
              <a:t> </a:t>
            </a:r>
            <a:r>
              <a:rPr lang="zh-CN" altLang="en-US" dirty="0"/>
              <a:t>时，先从全量数据中抽取一批样本，然后随机选择一个特征作为起始节点，并在该特征的最大值和最小值之间随机选择一个值，将样本中小于该取值的数据划到左分支，大于等于该取值的划到右分支。然后，在左右两个分支数据中，重复上述步骤，直到满足如下条件：</a:t>
            </a:r>
          </a:p>
          <a:p>
            <a:r>
              <a:rPr lang="zh-CN" altLang="en-US" dirty="0"/>
              <a:t>数据不可再分，即</a:t>
            </a:r>
            <a:r>
              <a:rPr lang="zh-CN" altLang="en-US" dirty="0" smtClean="0"/>
              <a:t>：</a:t>
            </a:r>
            <a:endParaRPr lang="en-US" altLang="zh-CN" dirty="0" smtClean="0"/>
          </a:p>
          <a:p>
            <a:pPr marL="285750" indent="-285750">
              <a:buFont typeface="Arial" panose="020B0604020202020204" pitchFamily="34" charset="0"/>
              <a:buChar char="•"/>
            </a:pPr>
            <a:r>
              <a:rPr lang="en-US" altLang="zh-CN" dirty="0"/>
              <a:t> </a:t>
            </a:r>
            <a:r>
              <a:rPr lang="zh-CN" altLang="en-US" dirty="0" smtClean="0"/>
              <a:t>只</a:t>
            </a:r>
            <a:r>
              <a:rPr lang="zh-CN" altLang="en-US" dirty="0"/>
              <a:t>包含一条数据，或者全部数据相同。</a:t>
            </a:r>
          </a:p>
          <a:p>
            <a:pPr marL="285750" indent="-285750">
              <a:buFont typeface="Arial" panose="020B0604020202020204" pitchFamily="34" charset="0"/>
              <a:buChar char="•"/>
            </a:pPr>
            <a:r>
              <a:rPr lang="zh-CN" altLang="en-US" dirty="0" smtClean="0"/>
              <a:t> 二</a:t>
            </a:r>
            <a:r>
              <a:rPr lang="zh-CN" altLang="en-US" dirty="0"/>
              <a:t>叉树达到限定的最大深度</a:t>
            </a:r>
            <a:r>
              <a:rPr lang="zh-CN" altLang="en-US" dirty="0" smtClean="0"/>
              <a:t>。</a:t>
            </a:r>
            <a:endParaRPr lang="en-US" altLang="zh-CN" dirty="0" smtClean="0"/>
          </a:p>
          <a:p>
            <a:endParaRPr lang="zh-CN" altLang="en-US" dirty="0"/>
          </a:p>
          <a:p>
            <a:r>
              <a:rPr lang="zh-CN" altLang="en-US" b="1" i="1" dirty="0"/>
              <a:t>预测：</a:t>
            </a:r>
            <a:r>
              <a:rPr lang="zh-CN" altLang="en-US" dirty="0"/>
              <a:t>计算数据 </a:t>
            </a:r>
            <a:r>
              <a:rPr lang="en-US" altLang="zh-CN" dirty="0"/>
              <a:t>x </a:t>
            </a:r>
            <a:r>
              <a:rPr lang="zh-CN" altLang="en-US" dirty="0"/>
              <a:t>的异常分值时，先要估算它在每棵 </a:t>
            </a:r>
            <a:r>
              <a:rPr lang="en-US" altLang="zh-CN" dirty="0" err="1"/>
              <a:t>iTree</a:t>
            </a:r>
            <a:r>
              <a:rPr lang="en-US" altLang="zh-CN" dirty="0"/>
              <a:t> </a:t>
            </a:r>
            <a:r>
              <a:rPr lang="zh-CN" altLang="en-US" dirty="0"/>
              <a:t>中的路径长</a:t>
            </a:r>
            <a:r>
              <a:rPr lang="zh-CN" altLang="en-US" dirty="0" smtClean="0"/>
              <a:t>度</a:t>
            </a:r>
            <a:endParaRPr lang="zh-CN" altLang="en-US" dirty="0"/>
          </a:p>
        </p:txBody>
      </p:sp>
      <p:pic>
        <p:nvPicPr>
          <p:cNvPr id="7" name="Picture 6" descr="https://pic4.zhimg.com/80/v2-dc4248661ea4a274f671c096c0f1eef4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36" y="3933056"/>
            <a:ext cx="4137964" cy="2340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pic3.zhimg.com/80/v2-dfd2918ca01f1ed493927025f01a50aa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020" y="3861048"/>
            <a:ext cx="3327190" cy="264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15564"/>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Isolation Forest </a:t>
            </a:r>
            <a:r>
              <a:rPr lang="zh-CN" altLang="en-US" dirty="0" smtClean="0"/>
              <a:t>简介</a:t>
            </a:r>
            <a:endParaRPr lang="zh-CN" altLang="en-US" dirty="0"/>
          </a:p>
        </p:txBody>
      </p:sp>
      <p:pic>
        <p:nvPicPr>
          <p:cNvPr id="5" name="Picture 4"/>
          <p:cNvPicPr>
            <a:picLocks noChangeAspect="1"/>
          </p:cNvPicPr>
          <p:nvPr/>
        </p:nvPicPr>
        <p:blipFill>
          <a:blip r:embed="rId2" cstate="print"/>
          <a:stretch>
            <a:fillRect/>
          </a:stretch>
        </p:blipFill>
        <p:spPr>
          <a:xfrm>
            <a:off x="2051720" y="1196752"/>
            <a:ext cx="4934048" cy="2808312"/>
          </a:xfrm>
          <a:prstGeom prst="rect">
            <a:avLst/>
          </a:prstGeom>
        </p:spPr>
      </p:pic>
      <p:sp>
        <p:nvSpPr>
          <p:cNvPr id="7" name="TextBox 6"/>
          <p:cNvSpPr txBox="1"/>
          <p:nvPr/>
        </p:nvSpPr>
        <p:spPr>
          <a:xfrm>
            <a:off x="647564" y="4333760"/>
            <a:ext cx="7848872" cy="1754326"/>
          </a:xfrm>
          <a:prstGeom prst="rect">
            <a:avLst/>
          </a:prstGeom>
          <a:noFill/>
        </p:spPr>
        <p:txBody>
          <a:bodyPr wrap="square" rtlCol="0">
            <a:spAutoFit/>
          </a:bodyPr>
          <a:lstStyle/>
          <a:p>
            <a:r>
              <a:rPr lang="zh-CN" altLang="en-US" dirty="0"/>
              <a:t>实验表明，当设定为 </a:t>
            </a:r>
            <a:r>
              <a:rPr lang="en-US" altLang="zh-CN" dirty="0"/>
              <a:t>100 </a:t>
            </a:r>
            <a:r>
              <a:rPr lang="zh-CN" altLang="en-US" dirty="0"/>
              <a:t>棵树，抽样样本数为 </a:t>
            </a:r>
            <a:r>
              <a:rPr lang="en-US" altLang="zh-CN" dirty="0"/>
              <a:t>256 </a:t>
            </a:r>
            <a:r>
              <a:rPr lang="zh-CN" altLang="en-US" dirty="0" smtClean="0"/>
              <a:t>条</a:t>
            </a:r>
            <a:r>
              <a:rPr lang="zh-CN" altLang="en-US" dirty="0"/>
              <a:t>训</a:t>
            </a:r>
            <a:r>
              <a:rPr lang="zh-CN" altLang="en-US" dirty="0" smtClean="0"/>
              <a:t>练生产</a:t>
            </a:r>
            <a:r>
              <a:rPr lang="en-US" altLang="zh-CN" dirty="0" smtClean="0"/>
              <a:t>IF</a:t>
            </a:r>
            <a:r>
              <a:rPr lang="zh-CN" altLang="en-US" dirty="0" smtClean="0"/>
              <a:t>后，在</a:t>
            </a:r>
            <a:r>
              <a:rPr lang="zh-CN" altLang="en-US" dirty="0"/>
              <a:t>大多</a:t>
            </a:r>
            <a:r>
              <a:rPr lang="zh-CN" altLang="en-US" dirty="0" smtClean="0"/>
              <a:t>数离线情</a:t>
            </a:r>
            <a:r>
              <a:rPr lang="zh-CN" altLang="en-US" dirty="0"/>
              <a:t>况下就已经可以取得不错的效</a:t>
            </a:r>
            <a:r>
              <a:rPr lang="zh-CN" altLang="en-US" dirty="0" smtClean="0"/>
              <a:t>果。</a:t>
            </a:r>
            <a:endParaRPr lang="en-US" altLang="zh-CN" dirty="0" smtClean="0"/>
          </a:p>
          <a:p>
            <a:endParaRPr lang="en-US" altLang="zh-CN" dirty="0"/>
          </a:p>
          <a:p>
            <a:r>
              <a:rPr lang="zh-CN" altLang="en-US" dirty="0" smtClean="0"/>
              <a:t>但是在流式场景中不适用！</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205638111"/>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200" dirty="0" smtClean="0"/>
              <a:t>流式异常检测</a:t>
            </a:r>
            <a:endParaRPr lang="zh-CN" altLang="en-US" sz="3200" b="1" dirty="0" smtClean="0"/>
          </a:p>
        </p:txBody>
      </p:sp>
      <p:sp>
        <p:nvSpPr>
          <p:cNvPr id="7" name="Slide Number Placeholder 2"/>
          <p:cNvSpPr>
            <a:spLocks noGrp="1"/>
          </p:cNvSpPr>
          <p:nvPr>
            <p:ph type="sldNum" sz="quarter" idx="10"/>
          </p:nvPr>
        </p:nvSpPr>
        <p:spPr>
          <a:xfrm>
            <a:off x="6984268" y="6484255"/>
            <a:ext cx="2133600" cy="365125"/>
          </a:xfrm>
        </p:spPr>
        <p:txBody>
          <a:bodyPr/>
          <a:lstStyle/>
          <a:p>
            <a:fld id="{97E988AA-77DE-4613-8BF1-57885CDDC728}" type="slidenum">
              <a:rPr lang="en-US" smtClean="0"/>
              <a:pPr/>
              <a:t>13</a:t>
            </a:fld>
            <a:endParaRPr lang="en-US" dirty="0"/>
          </a:p>
        </p:txBody>
      </p:sp>
      <p:sp>
        <p:nvSpPr>
          <p:cNvPr id="4" name="Rectangle 3"/>
          <p:cNvSpPr/>
          <p:nvPr/>
        </p:nvSpPr>
        <p:spPr>
          <a:xfrm>
            <a:off x="755768" y="1196752"/>
            <a:ext cx="7632464" cy="369332"/>
          </a:xfrm>
          <a:prstGeom prst="rect">
            <a:avLst/>
          </a:prstGeom>
        </p:spPr>
        <p:txBody>
          <a:bodyPr wrap="square">
            <a:spAutoFit/>
          </a:bodyPr>
          <a:lstStyle/>
          <a:p>
            <a:r>
              <a:rPr lang="en-US" altLang="zh-CN" dirty="0"/>
              <a:t>“To improve is to change; to be perfect is to change often.”– Winston Churchill</a:t>
            </a:r>
            <a:endParaRPr lang="zh-CN" altLang="en-US" dirty="0"/>
          </a:p>
        </p:txBody>
      </p:sp>
      <p:sp>
        <p:nvSpPr>
          <p:cNvPr id="5" name="TextBox 4"/>
          <p:cNvSpPr txBox="1"/>
          <p:nvPr/>
        </p:nvSpPr>
        <p:spPr>
          <a:xfrm>
            <a:off x="755768" y="4473116"/>
            <a:ext cx="7380628" cy="1291379"/>
          </a:xfrm>
          <a:prstGeom prst="rect">
            <a:avLst/>
          </a:prstGeom>
          <a:noFill/>
        </p:spPr>
        <p:txBody>
          <a:bodyPr wrap="square" rtlCol="0">
            <a:spAutoFit/>
          </a:bodyPr>
          <a:lstStyle/>
          <a:p>
            <a:pPr>
              <a:lnSpc>
                <a:spcPct val="150000"/>
              </a:lnSpc>
            </a:pPr>
            <a:r>
              <a:rPr lang="zh-CN" altLang="en-US" dirty="0" smtClean="0"/>
              <a:t>维护一个窗口保存最近一段时间的数据，定时触发重新训练</a:t>
            </a:r>
            <a:r>
              <a:rPr lang="en-US" altLang="zh-CN" dirty="0" smtClean="0"/>
              <a:t>IF</a:t>
            </a:r>
            <a:r>
              <a:rPr lang="zh-CN" altLang="en-US" dirty="0" smtClean="0"/>
              <a:t>模型</a:t>
            </a:r>
            <a:endParaRPr lang="en-US" altLang="zh-CN" dirty="0" smtClean="0"/>
          </a:p>
          <a:p>
            <a:pPr marL="285750" indent="-285750">
              <a:lnSpc>
                <a:spcPct val="150000"/>
              </a:lnSpc>
              <a:buFont typeface="Arial" panose="020B0604020202020204" pitchFamily="34" charset="0"/>
              <a:buChar char="•"/>
            </a:pPr>
            <a:r>
              <a:rPr lang="zh-CN" altLang="en-US" dirty="0" smtClean="0"/>
              <a:t>除了刚刚重新训练后，模型是过时的</a:t>
            </a:r>
            <a:endParaRPr lang="en-US" altLang="zh-CN" dirty="0" smtClean="0"/>
          </a:p>
          <a:p>
            <a:pPr marL="285750" indent="-285750">
              <a:lnSpc>
                <a:spcPct val="150000"/>
              </a:lnSpc>
              <a:buFont typeface="Arial" panose="020B0604020202020204" pitchFamily="34" charset="0"/>
              <a:buChar char="•"/>
            </a:pPr>
            <a:r>
              <a:rPr lang="zh-CN" altLang="en-US" dirty="0" smtClean="0"/>
              <a:t>窗口大小是影响性能的重要因素，影响训练时间效果以及内存</a:t>
            </a:r>
            <a:endParaRPr lang="zh-CN" altLang="en-US" dirty="0"/>
          </a:p>
        </p:txBody>
      </p:sp>
      <p:sp>
        <p:nvSpPr>
          <p:cNvPr id="12" name="Rectangle 11"/>
          <p:cNvSpPr/>
          <p:nvPr/>
        </p:nvSpPr>
        <p:spPr>
          <a:xfrm>
            <a:off x="755768" y="1896560"/>
            <a:ext cx="7992120" cy="2416046"/>
          </a:xfrm>
          <a:prstGeom prst="rect">
            <a:avLst/>
          </a:prstGeom>
        </p:spPr>
        <p:txBody>
          <a:bodyPr wrap="square">
            <a:spAutoFit/>
          </a:bodyPr>
          <a:lstStyle/>
          <a:p>
            <a:pPr algn="just">
              <a:lnSpc>
                <a:spcPct val="150000"/>
              </a:lnSpc>
            </a:pPr>
            <a:r>
              <a:rPr lang="zh-CN" altLang="en-US" dirty="0"/>
              <a:t>流式异常检测</a:t>
            </a:r>
            <a:endParaRPr lang="en-US" dirty="0" smtClean="0"/>
          </a:p>
          <a:p>
            <a:pPr marL="285750" indent="-285750" algn="just">
              <a:lnSpc>
                <a:spcPct val="150000"/>
              </a:lnSpc>
              <a:buFont typeface="Arial" panose="020B0604020202020204" pitchFamily="34" charset="0"/>
              <a:buChar char="•"/>
            </a:pPr>
            <a:r>
              <a:rPr lang="zh-CN" altLang="en-US" dirty="0" smtClean="0"/>
              <a:t>无限流，内存存储限制， </a:t>
            </a:r>
            <a:r>
              <a:rPr lang="en-US" altLang="zh-CN" dirty="0" smtClean="0"/>
              <a:t>one pass</a:t>
            </a:r>
          </a:p>
          <a:p>
            <a:pPr marL="285750" indent="-285750" algn="just">
              <a:lnSpc>
                <a:spcPct val="150000"/>
              </a:lnSpc>
              <a:buFont typeface="Arial" panose="020B0604020202020204" pitchFamily="34" charset="0"/>
              <a:buChar char="•"/>
            </a:pPr>
            <a:r>
              <a:rPr lang="zh-CN" altLang="en-US" dirty="0" smtClean="0"/>
              <a:t>高吞吐，低延时</a:t>
            </a:r>
            <a:endParaRPr lang="en-US" altLang="zh-CN" dirty="0" smtClean="0"/>
          </a:p>
          <a:p>
            <a:pPr marL="285750" indent="-285750" algn="just">
              <a:lnSpc>
                <a:spcPct val="150000"/>
              </a:lnSpc>
              <a:buFont typeface="Arial" panose="020B0604020202020204" pitchFamily="34" charset="0"/>
              <a:buChar char="•"/>
            </a:pPr>
            <a:r>
              <a:rPr lang="zh-CN" altLang="en-US" dirty="0" smtClean="0"/>
              <a:t>数据分布变化</a:t>
            </a:r>
            <a:r>
              <a:rPr lang="en-US" dirty="0" smtClean="0"/>
              <a:t> (concept drift)</a:t>
            </a:r>
            <a:r>
              <a:rPr lang="zh-CN" altLang="en-US" dirty="0"/>
              <a:t>，模型及时更</a:t>
            </a:r>
            <a:r>
              <a:rPr lang="zh-CN" altLang="en-US" dirty="0" smtClean="0"/>
              <a:t>新</a:t>
            </a:r>
            <a:endParaRPr lang="en-US" altLang="zh-CN" dirty="0" smtClean="0"/>
          </a:p>
          <a:p>
            <a:pPr marL="285750" indent="-285750" algn="just">
              <a:lnSpc>
                <a:spcPct val="150000"/>
              </a:lnSpc>
              <a:buFont typeface="Arial" panose="020B0604020202020204" pitchFamily="34" charset="0"/>
              <a:buChar char="•"/>
            </a:pPr>
            <a:r>
              <a:rPr lang="zh-CN" altLang="en-US" dirty="0"/>
              <a:t>异常数据稀</a:t>
            </a:r>
            <a:r>
              <a:rPr lang="zh-CN" altLang="en-US" dirty="0" smtClean="0"/>
              <a:t>少</a:t>
            </a:r>
            <a:endParaRPr lang="en-US" dirty="0"/>
          </a:p>
          <a:p>
            <a:pPr algn="just"/>
            <a:endParaRPr lang="en-US" sz="1600" i="1" dirty="0" smtClean="0"/>
          </a:p>
        </p:txBody>
      </p:sp>
    </p:spTree>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zh-CN" altLang="en-US" dirty="0"/>
          </a:p>
        </p:txBody>
      </p:sp>
      <p:sp>
        <p:nvSpPr>
          <p:cNvPr id="4" name="TextBox 3"/>
          <p:cNvSpPr txBox="1"/>
          <p:nvPr/>
        </p:nvSpPr>
        <p:spPr>
          <a:xfrm>
            <a:off x="1205626" y="893902"/>
            <a:ext cx="8172908"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CEP on SQL</a:t>
            </a:r>
          </a:p>
          <a:p>
            <a:pPr marL="285750" indent="-285750">
              <a:lnSpc>
                <a:spcPct val="150000"/>
              </a:lnSpc>
              <a:buFont typeface="Arial" panose="020B0604020202020204" pitchFamily="34" charset="0"/>
              <a:buChar char="•"/>
            </a:pPr>
            <a:r>
              <a:rPr lang="en-US" altLang="zh-CN" dirty="0" err="1" smtClean="0"/>
              <a:t>GeoSpatial</a:t>
            </a:r>
            <a:endParaRPr lang="en-US" altLang="zh-CN" dirty="0" smtClean="0"/>
          </a:p>
          <a:p>
            <a:pPr marL="285750" indent="-285750">
              <a:lnSpc>
                <a:spcPct val="150000"/>
              </a:lnSpc>
              <a:buFont typeface="Arial" panose="020B0604020202020204" pitchFamily="34" charset="0"/>
              <a:buChar char="•"/>
            </a:pPr>
            <a:r>
              <a:rPr lang="en-US" altLang="zh-CN" dirty="0" smtClean="0"/>
              <a:t>Streaming Random forest</a:t>
            </a:r>
            <a:endParaRPr lang="zh-CN" altLang="en-US" dirty="0"/>
          </a:p>
        </p:txBody>
      </p:sp>
      <p:pic>
        <p:nvPicPr>
          <p:cNvPr id="1028" name="Picture 4" descr="C:\Users\f00406569\AppData\Roaming\eSpace_Desktop\UserData\f00406569\imagefiles\AF56B3EC-76DB-4DA5-A929-DDFCDFBE39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3320988"/>
            <a:ext cx="6732748" cy="3219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5626" y="2780928"/>
            <a:ext cx="6984776" cy="369332"/>
          </a:xfrm>
          <a:prstGeom prst="rect">
            <a:avLst/>
          </a:prstGeom>
          <a:noFill/>
        </p:spPr>
        <p:txBody>
          <a:bodyPr wrap="square" rtlCol="0">
            <a:spAutoFit/>
          </a:bodyPr>
          <a:lstStyle/>
          <a:p>
            <a:r>
              <a:rPr lang="en-US" altLang="zh-CN" dirty="0"/>
              <a:t>https://www.huaweicloud.com/product/cs.html</a:t>
            </a:r>
            <a:endParaRPr lang="zh-CN" altLang="en-US" dirty="0"/>
          </a:p>
        </p:txBody>
      </p:sp>
      <p:pic>
        <p:nvPicPr>
          <p:cNvPr id="1030" name="Picture 6" descr="https://timgsa.baidu.com/timg?image&amp;quality=80&amp;size=b9999_10000&amp;sec=1526642069&amp;di=52f414f568717fb1452397c223b03c92&amp;imgtype=jpg&amp;er=1&amp;src=http%3A%2F%2F0.pic.pc6.com%2Fup%2F2016-5%2F201651616102154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5229200"/>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20839"/>
      </p:ext>
    </p:extLst>
  </p:cSld>
  <p:clrMapOvr>
    <a:masterClrMapping/>
  </p:clrMapOvr>
  <p:transition xmlns:p14="http://schemas.microsoft.com/office/powerpoint/2010/main" advClick="0" advTm="80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500" fill="hold"/>
                                        <p:tgtEl>
                                          <p:spTgt spid="1030"/>
                                        </p:tgtEl>
                                        <p:attrNameLst>
                                          <p:attrName>ppt_w</p:attrName>
                                        </p:attrNameLst>
                                      </p:cBhvr>
                                      <p:tavLst>
                                        <p:tav tm="0">
                                          <p:val>
                                            <p:fltVal val="0"/>
                                          </p:val>
                                        </p:tav>
                                        <p:tav tm="100000">
                                          <p:val>
                                            <p:strVal val="#ppt_w"/>
                                          </p:val>
                                        </p:tav>
                                      </p:tavLst>
                                    </p:anim>
                                    <p:anim calcmode="lin" valueType="num">
                                      <p:cBhvr>
                                        <p:cTn id="8" dur="500" fill="hold"/>
                                        <p:tgtEl>
                                          <p:spTgt spid="1030"/>
                                        </p:tgtEl>
                                        <p:attrNameLst>
                                          <p:attrName>ppt_h</p:attrName>
                                        </p:attrNameLst>
                                      </p:cBhvr>
                                      <p:tavLst>
                                        <p:tav tm="0">
                                          <p:val>
                                            <p:fltVal val="0"/>
                                          </p:val>
                                        </p:tav>
                                        <p:tav tm="100000">
                                          <p:val>
                                            <p:strVal val="#ppt_h"/>
                                          </p:val>
                                        </p:tav>
                                      </p:tavLst>
                                    </p:anim>
                                    <p:animEffect transition="in" filter="fade">
                                      <p:cBhvr>
                                        <p:cTn id="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zh-CN" altLang="en-US" dirty="0"/>
          </a:p>
        </p:txBody>
      </p:sp>
      <p:sp>
        <p:nvSpPr>
          <p:cNvPr id="3" name="TextBox 2"/>
          <p:cNvSpPr txBox="1"/>
          <p:nvPr/>
        </p:nvSpPr>
        <p:spPr>
          <a:xfrm>
            <a:off x="468313" y="980728"/>
            <a:ext cx="8172139" cy="38318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dirty="0"/>
              <a:t>Outlier analysis CC Aggarwal - Data mining, 2015 – Springer</a:t>
            </a:r>
          </a:p>
          <a:p>
            <a:pPr marL="342900" indent="-342900">
              <a:lnSpc>
                <a:spcPct val="150000"/>
              </a:lnSpc>
              <a:buFont typeface="Arial" panose="020B0604020202020204" pitchFamily="34" charset="0"/>
              <a:buChar char="•"/>
            </a:pPr>
            <a:r>
              <a:rPr lang="en-US" altLang="zh-CN" dirty="0"/>
              <a:t>Isolation forest - FT Liu, KM Ting, ZH Zhou - Data Mining, 2008. ICDM'08</a:t>
            </a:r>
          </a:p>
          <a:p>
            <a:pPr marL="342900" indent="-342900">
              <a:lnSpc>
                <a:spcPct val="150000"/>
              </a:lnSpc>
              <a:buFont typeface="Arial" panose="020B0604020202020204" pitchFamily="34" charset="0"/>
              <a:buChar char="•"/>
            </a:pPr>
            <a:r>
              <a:rPr lang="en-US" altLang="zh-CN" dirty="0"/>
              <a:t>Fast anomaly detection for streaming data - SC Tan, KM Ting, TF Liu - IJCAI 2011</a:t>
            </a:r>
          </a:p>
          <a:p>
            <a:pPr marL="342900" indent="-342900">
              <a:lnSpc>
                <a:spcPct val="150000"/>
              </a:lnSpc>
              <a:buFont typeface="Arial" panose="020B0604020202020204" pitchFamily="34" charset="0"/>
              <a:buChar char="•"/>
            </a:pPr>
            <a:r>
              <a:rPr lang="en-US" altLang="zh-CN" dirty="0"/>
              <a:t>Outlier ensembles: an introduction - CC Aggarwal, S </a:t>
            </a:r>
            <a:r>
              <a:rPr lang="en-US" altLang="zh-CN" dirty="0" err="1"/>
              <a:t>Sathe</a:t>
            </a:r>
            <a:r>
              <a:rPr lang="en-US" altLang="zh-CN" dirty="0"/>
              <a:t> - 2017</a:t>
            </a:r>
          </a:p>
          <a:p>
            <a:pPr marL="342900" indent="-342900">
              <a:lnSpc>
                <a:spcPct val="150000"/>
              </a:lnSpc>
              <a:buFont typeface="Arial" panose="020B0604020202020204" pitchFamily="34" charset="0"/>
              <a:buChar char="•"/>
            </a:pPr>
            <a:r>
              <a:rPr lang="en-US" altLang="zh-CN" dirty="0"/>
              <a:t>Mass estimation and its applications -  In Proceedings of 16th ACM SIGKDD, 2010.</a:t>
            </a:r>
          </a:p>
          <a:p>
            <a:pPr marL="342900" indent="-342900">
              <a:lnSpc>
                <a:spcPct val="150000"/>
              </a:lnSpc>
              <a:buFont typeface="Arial" panose="020B0604020202020204" pitchFamily="34" charset="0"/>
              <a:buChar char="•"/>
            </a:pPr>
            <a:r>
              <a:rPr lang="en-US" altLang="zh-CN" dirty="0" smtClean="0"/>
              <a:t>Robust </a:t>
            </a:r>
            <a:r>
              <a:rPr lang="en-US" altLang="zh-CN" dirty="0"/>
              <a:t>random cut forest based anomaly detection on streams - S </a:t>
            </a:r>
            <a:r>
              <a:rPr lang="en-US" altLang="zh-CN" dirty="0" err="1"/>
              <a:t>Guha</a:t>
            </a:r>
            <a:r>
              <a:rPr lang="en-US" altLang="zh-CN" dirty="0"/>
              <a:t>, N Mishra, G Roy, O </a:t>
            </a:r>
            <a:r>
              <a:rPr lang="en-US" altLang="zh-CN" dirty="0" err="1"/>
              <a:t>Schrijvers</a:t>
            </a:r>
            <a:r>
              <a:rPr lang="en-US" altLang="zh-CN" dirty="0"/>
              <a:t> - ICML‘16</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63058243"/>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84884"/>
            <a:ext cx="8207375" cy="864000"/>
          </a:xfrm>
        </p:spPr>
        <p:txBody>
          <a:bodyPr/>
          <a:lstStyle/>
          <a:p>
            <a:pPr algn="ctr"/>
            <a:r>
              <a:rPr lang="zh-CN" altLang="en-US" sz="7200" b="0" dirty="0"/>
              <a:t>「</a:t>
            </a:r>
            <a:r>
              <a:rPr lang="en-US" altLang="zh-CN" sz="7200" dirty="0" smtClean="0">
                <a:latin typeface="Calibri" panose="020F0502020204030204" pitchFamily="34" charset="0"/>
                <a:cs typeface="Calibri" panose="020F0502020204030204" pitchFamily="34" charset="0"/>
              </a:rPr>
              <a:t>Fin</a:t>
            </a:r>
            <a:r>
              <a:rPr lang="zh-CN" altLang="en-US" sz="7200" b="0" dirty="0"/>
              <a:t>」</a:t>
            </a:r>
            <a:endParaRPr lang="zh-CN" alt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2825124"/>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Content</a:t>
            </a:r>
            <a:endParaRPr lang="zh-CN" altLang="en-US" dirty="0"/>
          </a:p>
        </p:txBody>
      </p:sp>
      <p:sp>
        <p:nvSpPr>
          <p:cNvPr id="3" name="Rectangle 2"/>
          <p:cNvSpPr/>
          <p:nvPr/>
        </p:nvSpPr>
        <p:spPr>
          <a:xfrm>
            <a:off x="468313" y="1340768"/>
            <a:ext cx="4572000" cy="2308324"/>
          </a:xfrm>
          <a:prstGeom prst="rect">
            <a:avLst/>
          </a:prstGeom>
        </p:spPr>
        <p:txBody>
          <a:bodyPr>
            <a:spAutoFit/>
          </a:bodyPr>
          <a:lstStyle/>
          <a:p>
            <a:pPr marL="285750" indent="-285750">
              <a:lnSpc>
                <a:spcPct val="200000"/>
              </a:lnSpc>
              <a:buFont typeface="Wingdings" panose="05000000000000000000" pitchFamily="2" charset="2"/>
              <a:buChar char="l"/>
            </a:pPr>
            <a:r>
              <a:rPr lang="zh-CN" altLang="en-US" dirty="0" smtClean="0"/>
              <a:t>实时流计算服务概览</a:t>
            </a:r>
            <a:endParaRPr lang="en-US" altLang="zh-CN" dirty="0"/>
          </a:p>
          <a:p>
            <a:pPr marL="285750" indent="-285750">
              <a:lnSpc>
                <a:spcPct val="200000"/>
              </a:lnSpc>
              <a:buFont typeface="Wingdings" panose="05000000000000000000" pitchFamily="2" charset="2"/>
              <a:buChar char="l"/>
            </a:pPr>
            <a:r>
              <a:rPr lang="zh-CN" altLang="en-US" dirty="0"/>
              <a:t>异</a:t>
            </a:r>
            <a:r>
              <a:rPr lang="zh-CN" altLang="en-US" dirty="0" smtClean="0"/>
              <a:t>常检测与常用算法</a:t>
            </a:r>
            <a:endParaRPr lang="en-US" altLang="zh-CN" dirty="0" smtClean="0"/>
          </a:p>
          <a:p>
            <a:pPr marL="285750" indent="-285750">
              <a:lnSpc>
                <a:spcPct val="200000"/>
              </a:lnSpc>
              <a:buFont typeface="Wingdings" panose="05000000000000000000" pitchFamily="2" charset="2"/>
              <a:buChar char="l"/>
            </a:pPr>
            <a:r>
              <a:rPr lang="zh-CN" altLang="en-US" dirty="0" smtClean="0"/>
              <a:t>华为流式随机森林设计与实现</a:t>
            </a:r>
            <a:endParaRPr lang="en-US" altLang="zh-CN" dirty="0"/>
          </a:p>
          <a:p>
            <a:pPr marL="285750" indent="-285750">
              <a:lnSpc>
                <a:spcPct val="200000"/>
              </a:lnSpc>
              <a:buFont typeface="Wingdings" panose="05000000000000000000" pitchFamily="2" charset="2"/>
              <a:buChar char="l"/>
            </a:pPr>
            <a:r>
              <a:rPr lang="zh-CN" altLang="en-US" dirty="0"/>
              <a:t>总结</a:t>
            </a:r>
            <a:endParaRPr lang="en-US" altLang="zh-CN" dirty="0" smtClean="0"/>
          </a:p>
        </p:txBody>
      </p:sp>
    </p:spTree>
    <p:extLst>
      <p:ext uri="{BB962C8B-B14F-4D97-AF65-F5344CB8AC3E}">
        <p14:creationId xmlns:p14="http://schemas.microsoft.com/office/powerpoint/2010/main" val="2229827759"/>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a:t>
            </a:r>
            <a:r>
              <a:rPr lang="zh-CN" altLang="en-US" dirty="0" smtClean="0"/>
              <a:t>时流计算服务概览</a:t>
            </a:r>
            <a:endParaRPr lang="zh-CN" altLang="en-US" dirty="0"/>
          </a:p>
        </p:txBody>
      </p:sp>
      <p:pic>
        <p:nvPicPr>
          <p:cNvPr id="3" name="1.png" descr="1.png"/>
          <p:cNvPicPr>
            <a:picLocks noChangeAspect="1"/>
          </p:cNvPicPr>
          <p:nvPr/>
        </p:nvPicPr>
        <p:blipFill>
          <a:blip r:embed="rId2">
            <a:extLst/>
          </a:blip>
          <a:stretch>
            <a:fillRect/>
          </a:stretch>
        </p:blipFill>
        <p:spPr>
          <a:xfrm>
            <a:off x="1226832" y="1088740"/>
            <a:ext cx="6690336" cy="5384994"/>
          </a:xfrm>
          <a:prstGeom prst="rect">
            <a:avLst/>
          </a:prstGeom>
          <a:ln w="12700">
            <a:miter lim="400000"/>
          </a:ln>
        </p:spPr>
      </p:pic>
    </p:spTree>
    <p:extLst>
      <p:ext uri="{BB962C8B-B14F-4D97-AF65-F5344CB8AC3E}">
        <p14:creationId xmlns:p14="http://schemas.microsoft.com/office/powerpoint/2010/main" val="650967022"/>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华</a:t>
            </a:r>
            <a:r>
              <a:rPr lang="zh-CN" altLang="en-US" dirty="0" smtClean="0"/>
              <a:t>为</a:t>
            </a:r>
            <a:r>
              <a:rPr lang="en-US" altLang="zh-CN" dirty="0" err="1" smtClean="0"/>
              <a:t>FlinkSQL</a:t>
            </a:r>
            <a:r>
              <a:rPr lang="zh-CN" altLang="en-US" dirty="0" smtClean="0"/>
              <a:t>扩展之</a:t>
            </a:r>
            <a:r>
              <a:rPr lang="en-US" altLang="zh-CN" dirty="0" smtClean="0"/>
              <a:t>CEP</a:t>
            </a:r>
            <a:endParaRPr lang="zh-CN" altLang="en-US" dirty="0"/>
          </a:p>
        </p:txBody>
      </p:sp>
      <p:sp>
        <p:nvSpPr>
          <p:cNvPr id="4" name="TextBox 3"/>
          <p:cNvSpPr txBox="1"/>
          <p:nvPr/>
        </p:nvSpPr>
        <p:spPr>
          <a:xfrm>
            <a:off x="468313" y="872620"/>
            <a:ext cx="8207375" cy="923330"/>
          </a:xfrm>
          <a:prstGeom prst="rect">
            <a:avLst/>
          </a:prstGeom>
          <a:noFill/>
        </p:spPr>
        <p:txBody>
          <a:bodyPr wrap="square" rtlCol="0">
            <a:spAutoFit/>
          </a:bodyPr>
          <a:lstStyle/>
          <a:p>
            <a:r>
              <a:rPr lang="zh-CN" altLang="en-US" dirty="0"/>
              <a:t>复杂事件处理用来检测无尽数据流中的复杂模式</a:t>
            </a:r>
            <a:r>
              <a:rPr lang="zh-CN" altLang="en-US" dirty="0" smtClean="0"/>
              <a:t>。</a:t>
            </a:r>
            <a:endParaRPr lang="en-US" altLang="zh-CN" dirty="0" smtClean="0"/>
          </a:p>
          <a:p>
            <a:endParaRPr lang="en-US" altLang="zh-CN" dirty="0" smtClean="0"/>
          </a:p>
          <a:p>
            <a:r>
              <a:rPr lang="zh-CN" altLang="en-US" dirty="0" smtClean="0"/>
              <a:t>场景：银行盗刷检测，工业传感器异常告警，交通套牌车监测</a:t>
            </a:r>
            <a:endParaRPr lang="zh-CN" altLang="en-US" dirty="0"/>
          </a:p>
        </p:txBody>
      </p:sp>
      <p:sp>
        <p:nvSpPr>
          <p:cNvPr id="5" name="TextBox 4"/>
          <p:cNvSpPr txBox="1"/>
          <p:nvPr/>
        </p:nvSpPr>
        <p:spPr>
          <a:xfrm>
            <a:off x="521934" y="1952836"/>
            <a:ext cx="8226530" cy="4801314"/>
          </a:xfrm>
          <a:prstGeom prst="rect">
            <a:avLst/>
          </a:prstGeom>
          <a:noFill/>
        </p:spPr>
        <p:txBody>
          <a:bodyPr wrap="square" rtlCol="0">
            <a:spAutoFit/>
          </a:bodyPr>
          <a:lstStyle/>
          <a:p>
            <a:r>
              <a:rPr lang="en-US" altLang="zh-CN" dirty="0"/>
              <a:t>MATCH_RECOGNIZE (</a:t>
            </a:r>
          </a:p>
          <a:p>
            <a:r>
              <a:rPr lang="en-US" altLang="zh-CN" dirty="0"/>
              <a:t>      [ PARTITION BY expression [, expression ]* ]</a:t>
            </a:r>
          </a:p>
          <a:p>
            <a:r>
              <a:rPr lang="en-US" altLang="zh-CN" dirty="0"/>
              <a:t>      [ ORDER BY </a:t>
            </a:r>
            <a:r>
              <a:rPr lang="en-US" altLang="zh-CN" dirty="0" err="1"/>
              <a:t>orderItem</a:t>
            </a:r>
            <a:r>
              <a:rPr lang="en-US" altLang="zh-CN" dirty="0"/>
              <a:t> [, </a:t>
            </a:r>
            <a:r>
              <a:rPr lang="en-US" altLang="zh-CN" dirty="0" err="1"/>
              <a:t>orderItem</a:t>
            </a:r>
            <a:r>
              <a:rPr lang="en-US" altLang="zh-CN" dirty="0"/>
              <a:t> ]* ]</a:t>
            </a:r>
          </a:p>
          <a:p>
            <a:r>
              <a:rPr lang="en-US" altLang="zh-CN" dirty="0"/>
              <a:t>      [ MEASURES </a:t>
            </a:r>
            <a:r>
              <a:rPr lang="en-US" altLang="zh-CN" dirty="0" err="1"/>
              <a:t>measureColumn</a:t>
            </a:r>
            <a:r>
              <a:rPr lang="en-US" altLang="zh-CN" dirty="0"/>
              <a:t> [, </a:t>
            </a:r>
            <a:r>
              <a:rPr lang="en-US" altLang="zh-CN" dirty="0" err="1"/>
              <a:t>measureColumn</a:t>
            </a:r>
            <a:r>
              <a:rPr lang="en-US" altLang="zh-CN" dirty="0"/>
              <a:t> ]* ]</a:t>
            </a:r>
          </a:p>
          <a:p>
            <a:r>
              <a:rPr lang="en-US" altLang="zh-CN" dirty="0"/>
              <a:t>      [ ONE ROW PER MATCH | ALL ROWS PER MATCH ]</a:t>
            </a:r>
          </a:p>
          <a:p>
            <a:r>
              <a:rPr lang="en-US" altLang="zh-CN" dirty="0"/>
              <a:t>      [ AFTER MATCH</a:t>
            </a:r>
          </a:p>
          <a:p>
            <a:r>
              <a:rPr lang="en-US" altLang="zh-CN" dirty="0"/>
              <a:t>            ( SKIP TO NEXT ROW</a:t>
            </a:r>
          </a:p>
          <a:p>
            <a:r>
              <a:rPr lang="en-US" altLang="zh-CN" dirty="0"/>
              <a:t>            | SKIP PAST LAST ROW</a:t>
            </a:r>
          </a:p>
          <a:p>
            <a:r>
              <a:rPr lang="en-US" altLang="zh-CN" dirty="0"/>
              <a:t>            | SKIP TO FIRST variable</a:t>
            </a:r>
          </a:p>
          <a:p>
            <a:r>
              <a:rPr lang="en-US" altLang="zh-CN" dirty="0"/>
              <a:t>            | SKIP TO LAST variable</a:t>
            </a:r>
          </a:p>
          <a:p>
            <a:r>
              <a:rPr lang="en-US" altLang="zh-CN" dirty="0"/>
              <a:t>            | SKIP TO variable )</a:t>
            </a:r>
          </a:p>
          <a:p>
            <a:r>
              <a:rPr lang="en-US" altLang="zh-CN" dirty="0"/>
              <a:t>      ]</a:t>
            </a:r>
          </a:p>
          <a:p>
            <a:r>
              <a:rPr lang="en-US" altLang="zh-CN" dirty="0"/>
              <a:t>      PATTERN ( pattern )</a:t>
            </a:r>
          </a:p>
          <a:p>
            <a:r>
              <a:rPr lang="en-US" altLang="zh-CN" dirty="0"/>
              <a:t>      [ WITHIN </a:t>
            </a:r>
            <a:r>
              <a:rPr lang="en-US" altLang="zh-CN" dirty="0" err="1"/>
              <a:t>intervalLiteral</a:t>
            </a:r>
            <a:r>
              <a:rPr lang="en-US" altLang="zh-CN" dirty="0"/>
              <a:t> ]</a:t>
            </a:r>
          </a:p>
          <a:p>
            <a:r>
              <a:rPr lang="en-US" altLang="zh-CN" dirty="0"/>
              <a:t>      [ SUBSET </a:t>
            </a:r>
            <a:r>
              <a:rPr lang="en-US" altLang="zh-CN" dirty="0" err="1"/>
              <a:t>subsetItem</a:t>
            </a:r>
            <a:r>
              <a:rPr lang="en-US" altLang="zh-CN" dirty="0"/>
              <a:t> [, </a:t>
            </a:r>
            <a:r>
              <a:rPr lang="en-US" altLang="zh-CN" dirty="0" err="1"/>
              <a:t>subsetItem</a:t>
            </a:r>
            <a:r>
              <a:rPr lang="en-US" altLang="zh-CN" dirty="0"/>
              <a:t> ]* ]</a:t>
            </a:r>
          </a:p>
          <a:p>
            <a:r>
              <a:rPr lang="en-US" altLang="zh-CN" dirty="0"/>
              <a:t>      DEFINE variable AS condition [, variable AS condition ]*</a:t>
            </a:r>
          </a:p>
          <a:p>
            <a:r>
              <a:rPr lang="en-US" altLang="zh-CN" dirty="0"/>
              <a:t>) MR</a:t>
            </a:r>
            <a:endParaRPr lang="zh-CN" altLang="en-US" dirty="0"/>
          </a:p>
        </p:txBody>
      </p:sp>
    </p:spTree>
    <p:extLst>
      <p:ext uri="{BB962C8B-B14F-4D97-AF65-F5344CB8AC3E}">
        <p14:creationId xmlns:p14="http://schemas.microsoft.com/office/powerpoint/2010/main" val="3346814016"/>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华</a:t>
            </a:r>
            <a:r>
              <a:rPr lang="zh-CN" altLang="en-US" dirty="0" smtClean="0"/>
              <a:t>为</a:t>
            </a:r>
            <a:r>
              <a:rPr lang="en-US" altLang="zh-CN" dirty="0" err="1" smtClean="0"/>
              <a:t>FlinkSQL</a:t>
            </a:r>
            <a:r>
              <a:rPr lang="zh-CN" altLang="en-US" dirty="0" smtClean="0"/>
              <a:t>扩展之</a:t>
            </a:r>
            <a:r>
              <a:rPr lang="en-US" altLang="zh-CN" dirty="0" smtClean="0"/>
              <a:t>CEP</a:t>
            </a:r>
            <a:endParaRPr lang="zh-CN" altLang="en-US" dirty="0"/>
          </a:p>
        </p:txBody>
      </p:sp>
      <p:pic>
        <p:nvPicPr>
          <p:cNvPr id="1026" name="Picture 2" descr="C:\Users\f00406569\AppData\Roaming\eSpace_Desktop\UserData\f00406569\imagefiles\282E5DE5-7492-44E8-A53F-425105E550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232756"/>
            <a:ext cx="8696325" cy="4600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f00406569\AppData\Roaming\eSpace_Desktop\UserData\f00406569\imagefiles\21BFD0F7-EA05-4591-8E99-E0A079FC75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253" y="1232756"/>
            <a:ext cx="5364596" cy="267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261696"/>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华为</a:t>
            </a:r>
            <a:r>
              <a:rPr lang="en-US" altLang="zh-CN" dirty="0" err="1"/>
              <a:t>FlinkSQL</a:t>
            </a:r>
            <a:r>
              <a:rPr lang="zh-CN" altLang="en-US" dirty="0"/>
              <a:t>扩展</a:t>
            </a:r>
            <a:r>
              <a:rPr lang="zh-CN" altLang="en-US" dirty="0" smtClean="0"/>
              <a:t>之</a:t>
            </a:r>
            <a:r>
              <a:rPr lang="en-US" altLang="zh-CN" dirty="0" err="1" smtClean="0"/>
              <a:t>GeoSpatial</a:t>
            </a:r>
            <a:r>
              <a:rPr lang="en-US" altLang="zh-CN" dirty="0" smtClean="0"/>
              <a:t>(</a:t>
            </a:r>
            <a:r>
              <a:rPr lang="zh-CN" altLang="en-US" dirty="0" smtClean="0"/>
              <a:t>地理空间函数</a:t>
            </a:r>
            <a:r>
              <a:rPr lang="en-US" altLang="zh-CN" dirty="0" smtClean="0"/>
              <a:t>)</a:t>
            </a:r>
            <a:endParaRPr lang="zh-CN" altLang="en-US" dirty="0"/>
          </a:p>
        </p:txBody>
      </p:sp>
      <p:sp>
        <p:nvSpPr>
          <p:cNvPr id="6" name="矩形 3"/>
          <p:cNvSpPr/>
          <p:nvPr/>
        </p:nvSpPr>
        <p:spPr>
          <a:xfrm>
            <a:off x="287524" y="762794"/>
            <a:ext cx="8712968" cy="5355312"/>
          </a:xfrm>
          <a:prstGeom prst="rect">
            <a:avLst/>
          </a:prstGeom>
        </p:spPr>
        <p:txBody>
          <a:bodyPr wrap="square">
            <a:spAutoFit/>
          </a:bodyPr>
          <a:lstStyle/>
          <a:p>
            <a:r>
              <a:rPr lang="en-US" altLang="zh-CN" dirty="0"/>
              <a:t>• DDL for </a:t>
            </a:r>
            <a:r>
              <a:rPr lang="en-US" altLang="zh-CN" dirty="0" smtClean="0"/>
              <a:t>Geometry</a:t>
            </a:r>
          </a:p>
          <a:p>
            <a:pPr lvl="1"/>
            <a:r>
              <a:rPr lang="en-US" altLang="zh-CN" dirty="0" smtClean="0"/>
              <a:t>• </a:t>
            </a:r>
            <a:r>
              <a:rPr lang="en-US" altLang="zh-CN" dirty="0" err="1" smtClean="0"/>
              <a:t>ST_Point</a:t>
            </a:r>
            <a:endParaRPr lang="en-US" altLang="zh-CN" dirty="0" smtClean="0"/>
          </a:p>
          <a:p>
            <a:pPr lvl="1"/>
            <a:r>
              <a:rPr lang="en-US" altLang="zh-CN" dirty="0" smtClean="0"/>
              <a:t>• </a:t>
            </a:r>
            <a:r>
              <a:rPr lang="en-US" altLang="zh-CN" dirty="0" err="1" smtClean="0"/>
              <a:t>ST_Line</a:t>
            </a:r>
            <a:endParaRPr lang="en-US" altLang="zh-CN" dirty="0" smtClean="0"/>
          </a:p>
          <a:p>
            <a:pPr lvl="1"/>
            <a:r>
              <a:rPr lang="en-US" altLang="zh-CN" dirty="0" smtClean="0"/>
              <a:t>• </a:t>
            </a:r>
            <a:r>
              <a:rPr lang="en-US" altLang="zh-CN" dirty="0" err="1" smtClean="0"/>
              <a:t>ST_Polygon</a:t>
            </a:r>
            <a:endParaRPr lang="en-US" altLang="zh-CN" dirty="0" smtClean="0"/>
          </a:p>
          <a:p>
            <a:pPr lvl="1"/>
            <a:endParaRPr lang="en-US" altLang="zh-CN" dirty="0"/>
          </a:p>
          <a:p>
            <a:r>
              <a:rPr lang="en-US" altLang="zh-CN" dirty="0"/>
              <a:t>• SQL Geospatial Functions</a:t>
            </a:r>
          </a:p>
          <a:p>
            <a:pPr lvl="1"/>
            <a:r>
              <a:rPr lang="en-US" altLang="zh-CN" dirty="0"/>
              <a:t>• </a:t>
            </a:r>
            <a:r>
              <a:rPr lang="en-US" altLang="zh-CN" dirty="0" smtClean="0"/>
              <a:t>ST_CONTAINS(geometry, geometry)   - </a:t>
            </a:r>
            <a:r>
              <a:rPr lang="zh-CN" altLang="en-US" dirty="0" smtClean="0"/>
              <a:t>左几何体包含右几何体时返回</a:t>
            </a:r>
            <a:r>
              <a:rPr lang="en-US" altLang="zh-CN" dirty="0" smtClean="0"/>
              <a:t>True   </a:t>
            </a:r>
            <a:endParaRPr lang="en-US" altLang="zh-CN" dirty="0"/>
          </a:p>
          <a:p>
            <a:pPr lvl="1"/>
            <a:r>
              <a:rPr lang="en-US" altLang="zh-CN" dirty="0"/>
              <a:t>• </a:t>
            </a:r>
            <a:r>
              <a:rPr lang="en-US" altLang="zh-CN" dirty="0" smtClean="0"/>
              <a:t>ST_WITHIN(geometry, geometry)        - </a:t>
            </a:r>
            <a:r>
              <a:rPr lang="zh-CN" altLang="en-US" dirty="0" smtClean="0"/>
              <a:t>右几何体包含左几何体时返回</a:t>
            </a:r>
            <a:r>
              <a:rPr lang="en-US" altLang="zh-CN" dirty="0" smtClean="0"/>
              <a:t>True</a:t>
            </a:r>
            <a:endParaRPr lang="en-US" altLang="zh-CN" dirty="0"/>
          </a:p>
          <a:p>
            <a:pPr lvl="1"/>
            <a:r>
              <a:rPr lang="en-US" altLang="zh-CN" dirty="0"/>
              <a:t>• </a:t>
            </a:r>
            <a:r>
              <a:rPr lang="en-US" altLang="zh-CN" dirty="0" smtClean="0"/>
              <a:t>ST_DISJOINT(geometry, geometry)     - </a:t>
            </a:r>
            <a:r>
              <a:rPr lang="zh-CN" altLang="en-US" dirty="0" smtClean="0"/>
              <a:t>左</a:t>
            </a:r>
            <a:r>
              <a:rPr lang="zh-CN" altLang="en-US" dirty="0"/>
              <a:t>几何</a:t>
            </a:r>
            <a:r>
              <a:rPr lang="zh-CN" altLang="en-US" dirty="0" smtClean="0"/>
              <a:t>体</a:t>
            </a:r>
            <a:r>
              <a:rPr lang="zh-CN" altLang="en-US" dirty="0"/>
              <a:t>和</a:t>
            </a:r>
            <a:r>
              <a:rPr lang="zh-CN" altLang="en-US" dirty="0" smtClean="0"/>
              <a:t>右</a:t>
            </a:r>
            <a:r>
              <a:rPr lang="zh-CN" altLang="en-US" dirty="0"/>
              <a:t>几何</a:t>
            </a:r>
            <a:r>
              <a:rPr lang="zh-CN" altLang="en-US" dirty="0" smtClean="0"/>
              <a:t>体交集为空时</a:t>
            </a:r>
            <a:r>
              <a:rPr lang="zh-CN" altLang="en-US" dirty="0"/>
              <a:t>返回</a:t>
            </a:r>
            <a:r>
              <a:rPr lang="en-US" altLang="zh-CN" dirty="0" smtClean="0"/>
              <a:t>True</a:t>
            </a:r>
          </a:p>
          <a:p>
            <a:pPr lvl="1"/>
            <a:r>
              <a:rPr lang="en-US" altLang="zh-CN" dirty="0"/>
              <a:t>• ST_INTERSECTION(geometry, geometry) </a:t>
            </a:r>
            <a:r>
              <a:rPr lang="en-US" altLang="zh-CN" dirty="0" smtClean="0"/>
              <a:t> - </a:t>
            </a:r>
            <a:r>
              <a:rPr lang="zh-CN" altLang="en-US" dirty="0" smtClean="0"/>
              <a:t>左</a:t>
            </a:r>
            <a:r>
              <a:rPr lang="zh-CN" altLang="en-US" dirty="0"/>
              <a:t>几何体和右几何体相交时返回</a:t>
            </a:r>
            <a:r>
              <a:rPr lang="en-US" altLang="zh-CN" dirty="0" smtClean="0"/>
              <a:t>True </a:t>
            </a:r>
            <a:endParaRPr lang="en-US" altLang="zh-CN" dirty="0"/>
          </a:p>
          <a:p>
            <a:pPr lvl="1"/>
            <a:r>
              <a:rPr lang="en-US" altLang="zh-CN" dirty="0"/>
              <a:t>• </a:t>
            </a:r>
            <a:r>
              <a:rPr lang="en-US" altLang="zh-CN" dirty="0" smtClean="0"/>
              <a:t>ST_BUFFER(geometry, double)            - </a:t>
            </a:r>
            <a:r>
              <a:rPr lang="zh-CN" altLang="en-US" dirty="0" smtClean="0"/>
              <a:t>返回距离左几何体指定缓冲距离的几何体</a:t>
            </a:r>
            <a:endParaRPr lang="en-US" altLang="zh-CN" dirty="0"/>
          </a:p>
          <a:p>
            <a:pPr lvl="1"/>
            <a:r>
              <a:rPr lang="en-US" altLang="zh-CN" dirty="0" smtClean="0"/>
              <a:t>• ST_ENVELOPE(geometry)                     - </a:t>
            </a:r>
            <a:r>
              <a:rPr lang="zh-CN" altLang="en-US" dirty="0" smtClean="0"/>
              <a:t>返回围绕指定几何体的矩形</a:t>
            </a:r>
            <a:endParaRPr lang="en-US" altLang="zh-CN" dirty="0" smtClean="0"/>
          </a:p>
          <a:p>
            <a:pPr lvl="1"/>
            <a:endParaRPr lang="en-US" altLang="zh-CN" dirty="0"/>
          </a:p>
          <a:p>
            <a:r>
              <a:rPr lang="en-US" altLang="zh-CN" dirty="0"/>
              <a:t>• SQL Time Geospatial</a:t>
            </a:r>
          </a:p>
          <a:p>
            <a:pPr lvl="1"/>
            <a:r>
              <a:rPr lang="en-US" altLang="zh-CN" dirty="0"/>
              <a:t>• AGG_DISTANCE</a:t>
            </a:r>
          </a:p>
          <a:p>
            <a:pPr lvl="1"/>
            <a:r>
              <a:rPr lang="en-US" altLang="zh-CN" dirty="0"/>
              <a:t>• AVG_SPEED</a:t>
            </a:r>
          </a:p>
          <a:p>
            <a:pPr lvl="1"/>
            <a:r>
              <a:rPr lang="en-US" altLang="zh-CN" dirty="0"/>
              <a:t>• … on HOP/TUMBLE/OVER/SESSION windows</a:t>
            </a:r>
          </a:p>
          <a:p>
            <a:pPr lvl="1"/>
            <a:r>
              <a:rPr lang="en-US" altLang="zh-CN" dirty="0"/>
              <a:t>• …on count/time windows</a:t>
            </a:r>
          </a:p>
          <a:p>
            <a:pPr lvl="1"/>
            <a:r>
              <a:rPr lang="en-US" altLang="zh-CN" dirty="0"/>
              <a:t>• ….on </a:t>
            </a:r>
            <a:r>
              <a:rPr lang="en-US" altLang="zh-CN" dirty="0" err="1"/>
              <a:t>rowtime</a:t>
            </a:r>
            <a:r>
              <a:rPr lang="en-US" altLang="zh-CN" dirty="0"/>
              <a:t>/</a:t>
            </a:r>
            <a:r>
              <a:rPr lang="en-US" altLang="zh-CN" dirty="0" err="1"/>
              <a:t>proctime</a:t>
            </a:r>
            <a:r>
              <a:rPr lang="en-US" altLang="zh-CN" dirty="0"/>
              <a:t> windows</a:t>
            </a:r>
            <a:endParaRPr lang="zh-CN" altLang="en-US" dirty="0"/>
          </a:p>
        </p:txBody>
      </p:sp>
    </p:spTree>
    <p:extLst>
      <p:ext uri="{BB962C8B-B14F-4D97-AF65-F5344CB8AC3E}">
        <p14:creationId xmlns:p14="http://schemas.microsoft.com/office/powerpoint/2010/main" val="1274835675"/>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华为</a:t>
            </a:r>
            <a:r>
              <a:rPr lang="en-US" altLang="zh-CN" dirty="0" err="1"/>
              <a:t>FlinkSQL</a:t>
            </a:r>
            <a:r>
              <a:rPr lang="zh-CN" altLang="en-US" dirty="0"/>
              <a:t>扩展</a:t>
            </a:r>
            <a:r>
              <a:rPr lang="zh-CN" altLang="en-US" dirty="0" smtClean="0"/>
              <a:t>之</a:t>
            </a:r>
            <a:r>
              <a:rPr lang="en-US" altLang="zh-CN" dirty="0" err="1" smtClean="0"/>
              <a:t>GeoSpatial</a:t>
            </a:r>
            <a:endParaRPr lang="zh-CN" altLang="en-US" dirty="0"/>
          </a:p>
        </p:txBody>
      </p:sp>
      <p:pic>
        <p:nvPicPr>
          <p:cNvPr id="5" name="图片 1"/>
          <p:cNvPicPr>
            <a:picLocks noChangeAspect="1"/>
          </p:cNvPicPr>
          <p:nvPr/>
        </p:nvPicPr>
        <p:blipFill>
          <a:blip r:embed="rId2"/>
          <a:stretch>
            <a:fillRect/>
          </a:stretch>
        </p:blipFill>
        <p:spPr>
          <a:xfrm>
            <a:off x="6957315" y="260648"/>
            <a:ext cx="2042409" cy="6192688"/>
          </a:xfrm>
          <a:prstGeom prst="rect">
            <a:avLst/>
          </a:prstGeom>
        </p:spPr>
      </p:pic>
      <p:sp>
        <p:nvSpPr>
          <p:cNvPr id="3" name="TextBox 2"/>
          <p:cNvSpPr txBox="1"/>
          <p:nvPr/>
        </p:nvSpPr>
        <p:spPr>
          <a:xfrm>
            <a:off x="539552" y="764704"/>
            <a:ext cx="5112568" cy="507831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监测车辆偏航</a:t>
            </a:r>
            <a:endParaRPr lang="en-US" altLang="zh-CN" dirty="0" smtClean="0"/>
          </a:p>
          <a:p>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电</a:t>
            </a:r>
            <a:r>
              <a:rPr lang="zh-CN" altLang="en-US" dirty="0" smtClean="0"/>
              <a:t>子围栏</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实</a:t>
            </a:r>
            <a:r>
              <a:rPr lang="zh-CN" altLang="en-US" dirty="0" smtClean="0"/>
              <a:t>时测速，车辆里程统计</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p:txBody>
      </p:sp>
      <p:pic>
        <p:nvPicPr>
          <p:cNvPr id="3074" name="Picture 2" descr="C:\Users\f00406569\AppData\Roaming\eSpace_Desktop\UserData\f00406569\imagefiles\895E6544-302C-4BA3-ADF7-FD2FBE6917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342953"/>
            <a:ext cx="3619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f00406569\AppData\Roaming\eSpace_Desktop\UserData\f00406569\imagefiles\5CB7937F-BF1D-473A-B0C7-81AD4A1041A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2780928"/>
            <a:ext cx="59055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f00406569\AppData\Roaming\eSpace_Desktop\UserData\f00406569\imagefiles\0ADD8667-0D27-4537-A475-27D5C6B150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4561753"/>
            <a:ext cx="44005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63346"/>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SQL</a:t>
            </a:r>
            <a:r>
              <a:rPr lang="zh-CN" altLang="en-US" dirty="0" smtClean="0"/>
              <a:t>可视化编辑</a:t>
            </a:r>
            <a:endParaRPr lang="zh-CN" altLang="en-US" dirty="0"/>
          </a:p>
        </p:txBody>
      </p:sp>
      <p:pic>
        <p:nvPicPr>
          <p:cNvPr id="2050" name="Picture 2" descr="https://forum-img.huaweicloud.com/data/attachment/forum/201804/28/165558yxlbuivltlw0thk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1" y="1124744"/>
            <a:ext cx="8074443" cy="3332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forum-img.huaweicloud.com/data/attachment/forum/201804/28/165740ouqrgkryveqqyt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41" y="4185084"/>
            <a:ext cx="8083880" cy="238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776113"/>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异</a:t>
            </a:r>
            <a:r>
              <a:rPr lang="zh-CN" altLang="en-US" dirty="0" smtClean="0"/>
              <a:t>常检测</a:t>
            </a:r>
            <a:endParaRPr lang="zh-CN" altLang="en-US" dirty="0"/>
          </a:p>
        </p:txBody>
      </p:sp>
      <p:sp>
        <p:nvSpPr>
          <p:cNvPr id="3" name="TextBox 2"/>
          <p:cNvSpPr txBox="1"/>
          <p:nvPr/>
        </p:nvSpPr>
        <p:spPr>
          <a:xfrm>
            <a:off x="1043608" y="1268760"/>
            <a:ext cx="7344816" cy="1477328"/>
          </a:xfrm>
          <a:prstGeom prst="rect">
            <a:avLst/>
          </a:prstGeom>
          <a:noFill/>
        </p:spPr>
        <p:txBody>
          <a:bodyPr wrap="square" rtlCol="0">
            <a:spAutoFit/>
          </a:bodyPr>
          <a:lstStyle/>
          <a:p>
            <a:r>
              <a:rPr lang="en-US" altLang="zh-CN" dirty="0"/>
              <a:t>“An outlier is an observation which deviates so much from the other observations as to arouse suspicions that it was generated by a different mechanism</a:t>
            </a:r>
            <a:r>
              <a:rPr lang="en-US" altLang="zh-CN" dirty="0" smtClean="0"/>
              <a:t>.”</a:t>
            </a:r>
          </a:p>
          <a:p>
            <a:endParaRPr lang="en-US" altLang="zh-CN" dirty="0"/>
          </a:p>
          <a:p>
            <a:r>
              <a:rPr lang="en-US" altLang="zh-CN" dirty="0" smtClean="0"/>
              <a:t>              — </a:t>
            </a:r>
            <a:r>
              <a:rPr lang="en-US" altLang="zh-CN" dirty="0"/>
              <a:t>D. M. Hawkins, </a:t>
            </a:r>
            <a:r>
              <a:rPr lang="en-US" altLang="zh-CN" b="1" i="1" dirty="0"/>
              <a:t>Identification of Outliers</a:t>
            </a:r>
            <a:r>
              <a:rPr lang="en-US" altLang="zh-CN" dirty="0"/>
              <a:t>, Chapman and Hall, 1980.</a:t>
            </a:r>
            <a:endParaRPr lang="zh-CN" altLang="en-US" dirty="0"/>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556" y="3825044"/>
            <a:ext cx="2415480" cy="16777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157" y="3854680"/>
            <a:ext cx="2599966" cy="16562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cstate="print"/>
          <a:srcRect r="10927"/>
          <a:stretch/>
        </p:blipFill>
        <p:spPr>
          <a:xfrm>
            <a:off x="5833781" y="3761797"/>
            <a:ext cx="2772308" cy="1787228"/>
          </a:xfrm>
          <a:prstGeom prst="rect">
            <a:avLst/>
          </a:prstGeom>
        </p:spPr>
      </p:pic>
    </p:spTree>
    <p:extLst>
      <p:ext uri="{BB962C8B-B14F-4D97-AF65-F5344CB8AC3E}">
        <p14:creationId xmlns:p14="http://schemas.microsoft.com/office/powerpoint/2010/main" val="1933320218"/>
      </p:ext>
    </p:extLst>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55097</TotalTime>
  <Words>618</Words>
  <Application>Microsoft Macintosh PowerPoint</Application>
  <PresentationFormat>全屏显示(4:3)</PresentationFormat>
  <Paragraphs>129</Paragraphs>
  <Slides>16</Slides>
  <Notes>7</Notes>
  <HiddenSlides>0</HiddenSlides>
  <MMClips>0</MMClips>
  <ScaleCrop>false</ScaleCrop>
  <HeadingPairs>
    <vt:vector size="4" baseType="variant">
      <vt:variant>
        <vt:lpstr>主题</vt:lpstr>
      </vt:variant>
      <vt:variant>
        <vt:i4>5</vt:i4>
      </vt:variant>
      <vt:variant>
        <vt:lpstr>幻灯片标题</vt:lpstr>
      </vt:variant>
      <vt:variant>
        <vt:i4>16</vt:i4>
      </vt:variant>
    </vt:vector>
  </HeadingPairs>
  <TitlesOfParts>
    <vt:vector size="21" baseType="lpstr">
      <vt:lpstr>Blank</vt:lpstr>
      <vt:lpstr>1_主题1</vt:lpstr>
      <vt:lpstr>8_主题1</vt:lpstr>
      <vt:lpstr>10_主题1</vt:lpstr>
      <vt:lpstr>1_自定义设计方案</vt:lpstr>
      <vt:lpstr>Streaming Random Forests In Huawei CloudStream</vt:lpstr>
      <vt:lpstr>Content</vt:lpstr>
      <vt:lpstr>实时流计算服务概览</vt:lpstr>
      <vt:lpstr>华为FlinkSQL扩展之CEP</vt:lpstr>
      <vt:lpstr>华为FlinkSQL扩展之CEP</vt:lpstr>
      <vt:lpstr>华为FlinkSQL扩展之GeoSpatial(地理空间函数)</vt:lpstr>
      <vt:lpstr>华为FlinkSQL扩展之GeoSpatial</vt:lpstr>
      <vt:lpstr>SQL可视化编辑</vt:lpstr>
      <vt:lpstr>异常检测</vt:lpstr>
      <vt:lpstr>异常检测</vt:lpstr>
      <vt:lpstr>Isolation Tree简介</vt:lpstr>
      <vt:lpstr>Isolation Forest 简介</vt:lpstr>
      <vt:lpstr>流式异常检测</vt:lpstr>
      <vt:lpstr>总结</vt:lpstr>
      <vt:lpstr>参考文献</vt:lpstr>
      <vt:lpstr>「Fin」</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z00114412</dc:creator>
  <cp:lastModifiedBy>Jinkui Shi</cp:lastModifiedBy>
  <cp:revision>2411</cp:revision>
  <dcterms:created xsi:type="dcterms:W3CDTF">2015-04-16T11:27:28Z</dcterms:created>
  <dcterms:modified xsi:type="dcterms:W3CDTF">2018-05-12T13:20:53Z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sflag">
    <vt:lpwstr>1441093476</vt:lpwstr>
  </property>
  <property fmtid="{D5CDD505-2E9C-101B-9397-08002B2CF9AE}" pid="6" name="_2015_ms_pID_725343">
    <vt:lpwstr>(2)rA+Ej3wOJCMSjedLmA4QzGDbZA6ij1fCKAFLvXZQOlZpfQB8nqDFruzrgjLTy2oUvpwaorM0
x2t7Fb5NVyImqpnHK0T5FS0TzynW/F6HUBBqLXrzaKVJ92dnHkwxbhUXb1I59gAyglHBF5iR
W3NgkSvwiq9mzO9ZqT90XvA1v0z8rZv/LwabuHhi7qjBJJUrwo0+pRVd8EeF5OTnKX8i8s+a
IonZrsnhW4B4VK3gYt</vt:lpwstr>
  </property>
  <property fmtid="{D5CDD505-2E9C-101B-9397-08002B2CF9AE}" pid="7" name="_2015_ms_pID_7253431">
    <vt:lpwstr>E5bHkatbE1YQYUq3dRvgNAvt6viIpjxfcwMqJzXYoKk+1juPokbO/O
MtTRsDYvlPdxOpBuBlTesy1GJi7VbGMsnv5kyjRS0VgJljM7uKVDwXeIIktWX8fnSSn7X9un
pC6TKnpetvEYBbRFiOBxQIwpcW29bhwzrZyCt+QVOMP+zqsu3xSKNH9SR9TdZfaLEQ8=</vt:lpwstr>
  </property>
</Properties>
</file>