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2" r:id="rId10"/>
    <p:sldId id="265" r:id="rId11"/>
    <p:sldId id="268" r:id="rId12"/>
    <p:sldId id="269" r:id="rId13"/>
    <p:sldId id="267" r:id="rId14"/>
    <p:sldId id="270" r:id="rId15"/>
    <p:sldId id="273" r:id="rId16"/>
    <p:sldId id="272" r:id="rId17"/>
    <p:sldId id="271" r:id="rId18"/>
    <p:sldId id="266" r:id="rId19"/>
    <p:sldId id="276" r:id="rId20"/>
    <p:sldId id="274" r:id="rId21"/>
    <p:sldId id="278" r:id="rId22"/>
    <p:sldId id="293" r:id="rId23"/>
    <p:sldId id="292" r:id="rId24"/>
    <p:sldId id="277" r:id="rId25"/>
    <p:sldId id="275" r:id="rId26"/>
    <p:sldId id="281" r:id="rId27"/>
    <p:sldId id="280" r:id="rId28"/>
    <p:sldId id="282" r:id="rId29"/>
    <p:sldId id="283" r:id="rId30"/>
    <p:sldId id="284" r:id="rId31"/>
    <p:sldId id="285" r:id="rId32"/>
    <p:sldId id="286" r:id="rId33"/>
    <p:sldId id="287" r:id="rId34"/>
    <p:sldId id="288" r:id="rId35"/>
    <p:sldId id="279" r:id="rId36"/>
    <p:sldId id="290" r:id="rId37"/>
    <p:sldId id="291" r:id="rId38"/>
    <p:sldId id="289" r:id="rId39"/>
    <p:sldId id="294" r:id="rId40"/>
    <p:sldId id="296" r:id="rId41"/>
    <p:sldId id="297" r:id="rId42"/>
    <p:sldId id="295" r:id="rId43"/>
    <p:sldId id="299" r:id="rId44"/>
    <p:sldId id="300"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507848A-BBFA-436A-885F-68182DC4822C}" type="datetimeFigureOut">
              <a:rPr lang="zh-CN" altLang="en-US" smtClean="0"/>
              <a:t>2014/10/8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128493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07848A-BBFA-436A-885F-68182DC4822C}" type="datetimeFigureOut">
              <a:rPr lang="zh-CN" altLang="en-US" smtClean="0"/>
              <a:t>2014/10/8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115902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07848A-BBFA-436A-885F-68182DC4822C}" type="datetimeFigureOut">
              <a:rPr lang="zh-CN" altLang="en-US" smtClean="0"/>
              <a:t>2014/10/8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343884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07848A-BBFA-436A-885F-68182DC4822C}" type="datetimeFigureOut">
              <a:rPr lang="zh-CN" altLang="en-US" smtClean="0"/>
              <a:t>2014/10/8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30258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507848A-BBFA-436A-885F-68182DC4822C}" type="datetimeFigureOut">
              <a:rPr lang="zh-CN" altLang="en-US" smtClean="0"/>
              <a:t>2014/10/8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149764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507848A-BBFA-436A-885F-68182DC4822C}" type="datetimeFigureOut">
              <a:rPr lang="zh-CN" altLang="en-US" smtClean="0"/>
              <a:t>2014/10/8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142377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507848A-BBFA-436A-885F-68182DC4822C}" type="datetimeFigureOut">
              <a:rPr lang="zh-CN" altLang="en-US" smtClean="0"/>
              <a:t>2014/10/8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239980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507848A-BBFA-436A-885F-68182DC4822C}" type="datetimeFigureOut">
              <a:rPr lang="zh-CN" altLang="en-US" smtClean="0"/>
              <a:t>2014/10/8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132207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07848A-BBFA-436A-885F-68182DC4822C}" type="datetimeFigureOut">
              <a:rPr lang="zh-CN" altLang="en-US" smtClean="0"/>
              <a:t>2014/10/8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328100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07848A-BBFA-436A-885F-68182DC4822C}" type="datetimeFigureOut">
              <a:rPr lang="zh-CN" altLang="en-US" smtClean="0"/>
              <a:t>2014/10/8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303714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07848A-BBFA-436A-885F-68182DC4822C}" type="datetimeFigureOut">
              <a:rPr lang="zh-CN" altLang="en-US" smtClean="0"/>
              <a:t>2014/10/8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236851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7848A-BBFA-436A-885F-68182DC4822C}" type="datetimeFigureOut">
              <a:rPr lang="zh-CN" altLang="en-US" smtClean="0"/>
              <a:t>2014/10/8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C2A44-2BDD-4DB4-9F50-B2BB7F92F550}" type="slidenum">
              <a:rPr lang="zh-CN" altLang="en-US" smtClean="0"/>
              <a:t>‹#›</a:t>
            </a:fld>
            <a:endParaRPr lang="zh-CN" altLang="en-US"/>
          </a:p>
        </p:txBody>
      </p:sp>
    </p:spTree>
    <p:extLst>
      <p:ext uri="{BB962C8B-B14F-4D97-AF65-F5344CB8AC3E}">
        <p14:creationId xmlns:p14="http://schemas.microsoft.com/office/powerpoint/2010/main" val="168694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天文数据压缩算法的研究</a:t>
            </a:r>
            <a:endParaRPr lang="zh-CN" altLang="en-US" dirty="0"/>
          </a:p>
        </p:txBody>
      </p:sp>
      <p:sp>
        <p:nvSpPr>
          <p:cNvPr id="3" name="副标题 2"/>
          <p:cNvSpPr>
            <a:spLocks noGrp="1"/>
          </p:cNvSpPr>
          <p:nvPr>
            <p:ph type="subTitle" idx="1"/>
          </p:nvPr>
        </p:nvSpPr>
        <p:spPr/>
        <p:txBody>
          <a:bodyPr/>
          <a:lstStyle/>
          <a:p>
            <a:r>
              <a:rPr lang="zh-CN" altLang="en-US" dirty="0" smtClean="0"/>
              <a:t>薛兆江，</a:t>
            </a:r>
            <a:r>
              <a:rPr lang="en-US" altLang="zh-CN" dirty="0" smtClean="0"/>
              <a:t>PB12025015</a:t>
            </a:r>
            <a:endParaRPr lang="zh-CN" altLang="en-US" dirty="0"/>
          </a:p>
        </p:txBody>
      </p:sp>
    </p:spTree>
    <p:extLst>
      <p:ext uri="{BB962C8B-B14F-4D97-AF65-F5344CB8AC3E}">
        <p14:creationId xmlns:p14="http://schemas.microsoft.com/office/powerpoint/2010/main" val="1369934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6872" y="705644"/>
            <a:ext cx="7924800" cy="2933700"/>
          </a:xfrm>
          <a:prstGeom prst="rect">
            <a:avLst/>
          </a:prstGeom>
        </p:spPr>
      </p:pic>
      <p:sp>
        <p:nvSpPr>
          <p:cNvPr id="6" name="文本框 5"/>
          <p:cNvSpPr txBox="1"/>
          <p:nvPr/>
        </p:nvSpPr>
        <p:spPr>
          <a:xfrm>
            <a:off x="1696872" y="4763069"/>
            <a:ext cx="6878806" cy="369332"/>
          </a:xfrm>
          <a:prstGeom prst="rect">
            <a:avLst/>
          </a:prstGeom>
          <a:noFill/>
        </p:spPr>
        <p:txBody>
          <a:bodyPr wrap="none" rtlCol="0">
            <a:spAutoFit/>
          </a:bodyPr>
          <a:lstStyle/>
          <a:p>
            <a:r>
              <a:rPr lang="zh-CN" altLang="en-US" dirty="0" smtClean="0"/>
              <a:t>其中的量化器可以改变编码的精度，没有量化器的就是无损压缩。</a:t>
            </a:r>
            <a:endParaRPr lang="zh-CN" altLang="en-US" dirty="0"/>
          </a:p>
        </p:txBody>
      </p:sp>
    </p:spTree>
    <p:extLst>
      <p:ext uri="{BB962C8B-B14F-4D97-AF65-F5344CB8AC3E}">
        <p14:creationId xmlns:p14="http://schemas.microsoft.com/office/powerpoint/2010/main" val="180433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63174"/>
          </a:xfrm>
        </p:spPr>
        <p:txBody>
          <a:bodyPr/>
          <a:lstStyle/>
          <a:p>
            <a:r>
              <a:rPr lang="zh-CN" altLang="zh-CN" b="1" dirty="0"/>
              <a:t>变换编码</a:t>
            </a:r>
            <a:endParaRPr lang="zh-CN" altLang="en-US" dirty="0"/>
          </a:p>
        </p:txBody>
      </p:sp>
      <p:sp>
        <p:nvSpPr>
          <p:cNvPr id="3" name="内容占位符 2"/>
          <p:cNvSpPr>
            <a:spLocks noGrp="1"/>
          </p:cNvSpPr>
          <p:nvPr>
            <p:ph idx="1"/>
          </p:nvPr>
        </p:nvSpPr>
        <p:spPr>
          <a:xfrm>
            <a:off x="838200" y="1119116"/>
            <a:ext cx="10515600" cy="5057847"/>
          </a:xfrm>
        </p:spPr>
        <p:txBody>
          <a:bodyPr>
            <a:normAutofit lnSpcReduction="10000"/>
          </a:bodyPr>
          <a:lstStyle/>
          <a:p>
            <a:r>
              <a:rPr lang="zh-CN" altLang="zh-CN" dirty="0"/>
              <a:t>变换编码是从频域的角度减小图像信号的空间相关性，它在降低数码率等方面取得了和预测编码相近的效果。</a:t>
            </a:r>
          </a:p>
          <a:p>
            <a:r>
              <a:rPr lang="zh-CN" altLang="zh-CN" dirty="0"/>
              <a:t>变换编码不是直接对空域图像信号进行编码，而是首先将空域图像信号映射变换到另一个正交矢量空间（变换域或频域），产生一批变换系数，然后对这些变换系数进行编码处理</a:t>
            </a:r>
            <a:r>
              <a:rPr lang="zh-CN" altLang="zh-CN" dirty="0" smtClean="0"/>
              <a:t>。</a:t>
            </a:r>
            <a:endParaRPr lang="en-US" altLang="zh-CN" dirty="0" smtClean="0"/>
          </a:p>
          <a:p>
            <a:r>
              <a:rPr lang="zh-CN" altLang="zh-CN" dirty="0" smtClean="0"/>
              <a:t>变换</a:t>
            </a:r>
            <a:r>
              <a:rPr lang="zh-CN" altLang="zh-CN" dirty="0"/>
              <a:t>编码是一种间接编码方法，其中关键问题是在时域或空域描述时，数据之间相关性大，数据冗余度大，经过变换在变换域中描述，如果所选的正交向量空间的基向量与图像本身的特征向量很接近，数据相关性大大减少，数据冗余量减少，参数独立，数据量少，这样再进行量化，编码就能得到较大的压缩比</a:t>
            </a:r>
            <a:r>
              <a:rPr lang="zh-CN" altLang="zh-CN" dirty="0" smtClean="0"/>
              <a:t>。</a:t>
            </a:r>
            <a:endParaRPr lang="en-US" altLang="zh-CN" dirty="0" smtClean="0"/>
          </a:p>
          <a:p>
            <a:r>
              <a:rPr lang="zh-CN" altLang="zh-CN" dirty="0" smtClean="0"/>
              <a:t>典型</a:t>
            </a:r>
            <a:r>
              <a:rPr lang="zh-CN" altLang="zh-CN" dirty="0"/>
              <a:t>的准最佳变换有</a:t>
            </a:r>
            <a:r>
              <a:rPr lang="en-US" altLang="zh-CN" dirty="0"/>
              <a:t>DCT</a:t>
            </a:r>
            <a:r>
              <a:rPr lang="zh-CN" altLang="zh-CN" dirty="0"/>
              <a:t>（离散余弦变换）、</a:t>
            </a:r>
            <a:r>
              <a:rPr lang="en-US" altLang="zh-CN" dirty="0"/>
              <a:t>DFT(</a:t>
            </a:r>
            <a:r>
              <a:rPr lang="zh-CN" altLang="zh-CN" dirty="0"/>
              <a:t>离散傅里叶变换</a:t>
            </a:r>
            <a:r>
              <a:rPr lang="en-US" altLang="zh-CN" dirty="0"/>
              <a:t>)</a:t>
            </a:r>
            <a:r>
              <a:rPr lang="zh-CN" altLang="zh-CN" dirty="0"/>
              <a:t>、</a:t>
            </a:r>
            <a:r>
              <a:rPr lang="en-US" altLang="zh-CN" dirty="0"/>
              <a:t>WHT</a:t>
            </a:r>
            <a:r>
              <a:rPr lang="zh-CN" altLang="zh-CN" dirty="0"/>
              <a:t>（</a:t>
            </a:r>
            <a:r>
              <a:rPr lang="en-US" altLang="zh-CN" dirty="0"/>
              <a:t>Walsh </a:t>
            </a:r>
            <a:r>
              <a:rPr lang="en-US" altLang="zh-CN" dirty="0" err="1"/>
              <a:t>Hadama</a:t>
            </a:r>
            <a:r>
              <a:rPr lang="en-US" altLang="zh-CN" dirty="0"/>
              <a:t> </a:t>
            </a:r>
            <a:r>
              <a:rPr lang="zh-CN" altLang="zh-CN" dirty="0"/>
              <a:t>变换）、</a:t>
            </a:r>
            <a:r>
              <a:rPr lang="en-US" altLang="zh-CN" dirty="0" err="1"/>
              <a:t>HrT</a:t>
            </a:r>
            <a:r>
              <a:rPr lang="en-US" altLang="zh-CN" dirty="0"/>
              <a:t>(</a:t>
            </a:r>
            <a:r>
              <a:rPr lang="en-US" altLang="zh-CN" dirty="0" err="1"/>
              <a:t>Haar</a:t>
            </a:r>
            <a:r>
              <a:rPr lang="en-US" altLang="zh-CN" dirty="0"/>
              <a:t> </a:t>
            </a:r>
            <a:r>
              <a:rPr lang="zh-CN" altLang="zh-CN" dirty="0"/>
              <a:t>变换</a:t>
            </a:r>
            <a:r>
              <a:rPr lang="en-US" altLang="zh-CN" dirty="0"/>
              <a:t>)</a:t>
            </a:r>
            <a:r>
              <a:rPr lang="zh-CN" altLang="zh-CN" dirty="0"/>
              <a:t>等。其中，最常用的是离散余弦变换</a:t>
            </a:r>
            <a:r>
              <a:rPr lang="zh-CN" altLang="zh-CN" dirty="0" smtClean="0"/>
              <a:t>。</a:t>
            </a:r>
            <a:endParaRPr lang="zh-CN" altLang="zh-CN" dirty="0"/>
          </a:p>
        </p:txBody>
      </p:sp>
    </p:spTree>
    <p:extLst>
      <p:ext uri="{BB962C8B-B14F-4D97-AF65-F5344CB8AC3E}">
        <p14:creationId xmlns:p14="http://schemas.microsoft.com/office/powerpoint/2010/main" val="31275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925" y="1238830"/>
            <a:ext cx="3312994" cy="2951033"/>
          </a:xfrm>
        </p:spPr>
      </p:pic>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4913194" y="1385707"/>
            <a:ext cx="6687403" cy="4059750"/>
          </a:xfrm>
          <a:prstGeom prst="rect">
            <a:avLst/>
          </a:prstGeom>
        </p:spPr>
      </p:pic>
    </p:spTree>
    <p:extLst>
      <p:ext uri="{BB962C8B-B14F-4D97-AF65-F5344CB8AC3E}">
        <p14:creationId xmlns:p14="http://schemas.microsoft.com/office/powerpoint/2010/main" val="230566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17765"/>
          </a:xfrm>
        </p:spPr>
        <p:txBody>
          <a:bodyPr/>
          <a:lstStyle/>
          <a:p>
            <a:r>
              <a:rPr lang="zh-CN" altLang="zh-CN" dirty="0"/>
              <a:t>统计</a:t>
            </a:r>
            <a:r>
              <a:rPr lang="zh-CN" altLang="zh-CN" dirty="0" smtClean="0"/>
              <a:t>编码</a:t>
            </a:r>
            <a:endParaRPr lang="zh-CN" altLang="en-US" dirty="0"/>
          </a:p>
        </p:txBody>
      </p:sp>
      <p:sp>
        <p:nvSpPr>
          <p:cNvPr id="3" name="内容占位符 2"/>
          <p:cNvSpPr>
            <a:spLocks noGrp="1"/>
          </p:cNvSpPr>
          <p:nvPr>
            <p:ph idx="1"/>
          </p:nvPr>
        </p:nvSpPr>
        <p:spPr>
          <a:xfrm>
            <a:off x="838200" y="1282890"/>
            <a:ext cx="10515600" cy="4894073"/>
          </a:xfrm>
        </p:spPr>
        <p:txBody>
          <a:bodyPr/>
          <a:lstStyle/>
          <a:p>
            <a:r>
              <a:rPr lang="zh-CN" altLang="zh-CN" dirty="0"/>
              <a:t>统计编码是根据消息出现概率的分布特性而进行的压缩编码</a:t>
            </a:r>
            <a:r>
              <a:rPr lang="en-US" altLang="zh-CN" dirty="0"/>
              <a:t>,</a:t>
            </a:r>
            <a:r>
              <a:rPr lang="zh-CN" altLang="zh-CN" dirty="0"/>
              <a:t>它有别于预测编码和变换编码</a:t>
            </a:r>
            <a:r>
              <a:rPr lang="zh-CN" altLang="zh-CN" dirty="0" smtClean="0"/>
              <a:t>。</a:t>
            </a:r>
            <a:endParaRPr lang="en-US" altLang="zh-CN" dirty="0" smtClean="0"/>
          </a:p>
          <a:p>
            <a:r>
              <a:rPr lang="en-US" altLang="zh-CN" dirty="0"/>
              <a:t> </a:t>
            </a:r>
            <a:r>
              <a:rPr lang="zh-CN" altLang="zh-CN" dirty="0"/>
              <a:t>这种编码的宗旨在于</a:t>
            </a:r>
            <a:r>
              <a:rPr lang="en-US" altLang="zh-CN" dirty="0"/>
              <a:t>,</a:t>
            </a:r>
            <a:r>
              <a:rPr lang="zh-CN" altLang="zh-CN" dirty="0"/>
              <a:t>在消息和码字之间找到明确的一一对应关系</a:t>
            </a:r>
            <a:r>
              <a:rPr lang="en-US" altLang="zh-CN" dirty="0"/>
              <a:t>,</a:t>
            </a:r>
            <a:r>
              <a:rPr lang="zh-CN" altLang="zh-CN" dirty="0"/>
              <a:t>以便在恢复时能准确无误地再现出来，使平均码长或码率压低到最低限度</a:t>
            </a:r>
            <a:r>
              <a:rPr lang="zh-CN" altLang="zh-CN" dirty="0" smtClean="0"/>
              <a:t>。</a:t>
            </a:r>
            <a:endParaRPr lang="en-US" altLang="zh-CN" dirty="0" smtClean="0"/>
          </a:p>
          <a:p>
            <a:r>
              <a:rPr lang="zh-CN" altLang="zh-CN" dirty="0" smtClean="0"/>
              <a:t>包括</a:t>
            </a:r>
            <a:r>
              <a:rPr lang="zh-CN" altLang="zh-CN" dirty="0"/>
              <a:t>哈夫曼编码，算术编码，比特平面编码，游程编码，</a:t>
            </a:r>
            <a:r>
              <a:rPr lang="en-US" altLang="zh-CN" dirty="0"/>
              <a:t>LZW</a:t>
            </a:r>
            <a:r>
              <a:rPr lang="zh-CN" altLang="zh-CN" dirty="0"/>
              <a:t>编码（字典），无损预测编码等</a:t>
            </a:r>
            <a:r>
              <a:rPr lang="zh-CN" altLang="zh-CN" dirty="0" smtClean="0"/>
              <a:t>。</a:t>
            </a:r>
            <a:endParaRPr lang="zh-CN" altLang="zh-CN" dirty="0"/>
          </a:p>
        </p:txBody>
      </p:sp>
    </p:spTree>
    <p:extLst>
      <p:ext uri="{BB962C8B-B14F-4D97-AF65-F5344CB8AC3E}">
        <p14:creationId xmlns:p14="http://schemas.microsoft.com/office/powerpoint/2010/main" val="889210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2263"/>
            <a:ext cx="10515600" cy="5644700"/>
          </a:xfrm>
        </p:spPr>
        <p:txBody>
          <a:bodyPr/>
          <a:lstStyle/>
          <a:p>
            <a:r>
              <a:rPr lang="zh-CN" altLang="zh-CN" b="1" dirty="0" smtClean="0"/>
              <a:t>算术编码</a:t>
            </a:r>
            <a:r>
              <a:rPr lang="zh-CN" altLang="en-US" b="1" dirty="0" smtClean="0"/>
              <a:t>：</a:t>
            </a:r>
            <a:r>
              <a:rPr lang="zh-CN" altLang="zh-CN" dirty="0"/>
              <a:t>算术编码不按符号编码，即不是用一个特定的码字与输入符号之间建立一一对应的关系，而是从整个符号序列出发，采用递推形式进行连续编码，用一个单独的浮点数来表示一串输入符号</a:t>
            </a:r>
            <a:r>
              <a:rPr lang="zh-CN" altLang="zh-CN" dirty="0" smtClean="0"/>
              <a:t>。</a:t>
            </a:r>
            <a:r>
              <a:rPr lang="en-US" altLang="zh-CN" dirty="0"/>
              <a:t> </a:t>
            </a:r>
            <a:endParaRPr lang="en-US" altLang="zh-CN" dirty="0" smtClean="0"/>
          </a:p>
          <a:p>
            <a:r>
              <a:rPr lang="zh-CN" altLang="zh-CN" dirty="0"/>
              <a:t>它的编码方法比</a:t>
            </a:r>
            <a:r>
              <a:rPr lang="en-US" altLang="zh-CN" dirty="0"/>
              <a:t>Huffman</a:t>
            </a:r>
            <a:r>
              <a:rPr lang="zh-CN" altLang="zh-CN" dirty="0"/>
              <a:t>编码方式要复杂，但它不需要传送像</a:t>
            </a:r>
            <a:r>
              <a:rPr lang="en-US" altLang="zh-CN" dirty="0"/>
              <a:t>Huffman</a:t>
            </a:r>
            <a:r>
              <a:rPr lang="zh-CN" altLang="zh-CN" dirty="0"/>
              <a:t>编码中的</a:t>
            </a:r>
            <a:r>
              <a:rPr lang="en-US" altLang="zh-CN" dirty="0"/>
              <a:t>Huffman</a:t>
            </a:r>
            <a:r>
              <a:rPr lang="zh-CN" altLang="zh-CN" dirty="0"/>
              <a:t>码表，同时算术编码还有自适应的优点，所以算术编码是实现高效压缩数据中很有前途的编码方法。</a:t>
            </a:r>
          </a:p>
          <a:p>
            <a:r>
              <a:rPr lang="zh-CN" altLang="zh-CN" dirty="0"/>
              <a:t>特点：方法比较复杂，具有自适应能力（随着编码符号流中</a:t>
            </a:r>
            <a:r>
              <a:rPr lang="en-US" altLang="zh-CN" dirty="0"/>
              <a:t>01</a:t>
            </a:r>
            <a:r>
              <a:rPr lang="zh-CN" altLang="zh-CN" dirty="0"/>
              <a:t>出现的概率的变化将自适应的改变）。在信源符号概率接近时，算术编码比</a:t>
            </a:r>
            <a:r>
              <a:rPr lang="en-US" altLang="zh-CN" dirty="0"/>
              <a:t>Huffman</a:t>
            </a:r>
            <a:r>
              <a:rPr lang="zh-CN" altLang="zh-CN" dirty="0"/>
              <a:t>编码效率要高。</a:t>
            </a:r>
          </a:p>
          <a:p>
            <a:pPr marL="0" indent="0">
              <a:buNone/>
            </a:pPr>
            <a:endParaRPr lang="zh-CN" altLang="zh-CN" dirty="0"/>
          </a:p>
          <a:p>
            <a:endParaRPr lang="zh-CN" altLang="en-US" dirty="0"/>
          </a:p>
        </p:txBody>
      </p:sp>
    </p:spTree>
    <p:extLst>
      <p:ext uri="{BB962C8B-B14F-4D97-AF65-F5344CB8AC3E}">
        <p14:creationId xmlns:p14="http://schemas.microsoft.com/office/powerpoint/2010/main" val="50412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73206"/>
            <a:ext cx="10515600" cy="5603757"/>
          </a:xfrm>
        </p:spPr>
        <p:txBody>
          <a:bodyPr>
            <a:normAutofit lnSpcReduction="10000"/>
          </a:bodyPr>
          <a:lstStyle/>
          <a:p>
            <a:r>
              <a:rPr lang="zh-CN" altLang="zh-CN" dirty="0"/>
              <a:t>举例：假设信源符号为</a:t>
            </a:r>
            <a:r>
              <a:rPr lang="en-US" altLang="zh-CN" dirty="0"/>
              <a:t>{00, 01, 10, 11}</a:t>
            </a:r>
            <a:r>
              <a:rPr lang="zh-CN" altLang="zh-CN" dirty="0"/>
              <a:t>，这些符号的概率分别为</a:t>
            </a:r>
            <a:r>
              <a:rPr lang="en-US" altLang="zh-CN" dirty="0"/>
              <a:t>{ 0.1, 0.4, 0.2, 0.3 }</a:t>
            </a:r>
            <a:r>
              <a:rPr lang="zh-CN" altLang="zh-CN" dirty="0"/>
              <a:t>，根据这些概率可把间隔</a:t>
            </a:r>
            <a:r>
              <a:rPr lang="en-US" altLang="zh-CN" dirty="0"/>
              <a:t>[0,1)</a:t>
            </a:r>
            <a:r>
              <a:rPr lang="zh-CN" altLang="zh-CN" dirty="0"/>
              <a:t>分成</a:t>
            </a:r>
            <a:r>
              <a:rPr lang="en-US" altLang="zh-CN" dirty="0"/>
              <a:t>4</a:t>
            </a:r>
            <a:r>
              <a:rPr lang="zh-CN" altLang="zh-CN" dirty="0"/>
              <a:t>个子</a:t>
            </a:r>
            <a:r>
              <a:rPr lang="zh-CN" altLang="zh-CN" dirty="0" smtClean="0"/>
              <a:t>间隔</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如果二进制消息序列的输入为：</a:t>
            </a:r>
            <a:r>
              <a:rPr lang="en-US" altLang="zh-CN" dirty="0"/>
              <a:t>10 00 11 00 10 11 01</a:t>
            </a:r>
            <a:r>
              <a:rPr lang="zh-CN" altLang="zh-CN" dirty="0"/>
              <a:t>。编码时首先输入的符号是</a:t>
            </a:r>
            <a:r>
              <a:rPr lang="en-US" altLang="zh-CN" dirty="0"/>
              <a:t>10</a:t>
            </a:r>
            <a:r>
              <a:rPr lang="zh-CN" altLang="zh-CN" dirty="0"/>
              <a:t>，找到它的编码范围是</a:t>
            </a:r>
            <a:r>
              <a:rPr lang="en-US" altLang="zh-CN" dirty="0"/>
              <a:t>[0.5, 0.7)</a:t>
            </a:r>
            <a:r>
              <a:rPr lang="zh-CN" altLang="zh-CN" dirty="0"/>
              <a:t>。由于消息中第二个符号</a:t>
            </a:r>
            <a:r>
              <a:rPr lang="en-US" altLang="zh-CN" dirty="0"/>
              <a:t>00</a:t>
            </a:r>
            <a:r>
              <a:rPr lang="zh-CN" altLang="zh-CN" dirty="0"/>
              <a:t>的编码范围是</a:t>
            </a:r>
            <a:r>
              <a:rPr lang="en-US" altLang="zh-CN" dirty="0"/>
              <a:t>[0, 0.1)</a:t>
            </a:r>
            <a:r>
              <a:rPr lang="zh-CN" altLang="zh-CN" dirty="0"/>
              <a:t>，因此它的间隔就取</a:t>
            </a:r>
            <a:r>
              <a:rPr lang="en-US" altLang="zh-CN" dirty="0"/>
              <a:t>[0.5, 0.7)</a:t>
            </a:r>
            <a:r>
              <a:rPr lang="zh-CN" altLang="zh-CN" dirty="0"/>
              <a:t>的第一个十分之一作为新间隔</a:t>
            </a:r>
            <a:r>
              <a:rPr lang="en-US" altLang="zh-CN" dirty="0"/>
              <a:t>[0.5, 0.52)</a:t>
            </a:r>
            <a:r>
              <a:rPr lang="zh-CN" altLang="zh-CN" dirty="0"/>
              <a:t>。依此类推，编码第</a:t>
            </a:r>
            <a:r>
              <a:rPr lang="en-US" altLang="zh-CN" dirty="0"/>
              <a:t>3</a:t>
            </a:r>
            <a:r>
              <a:rPr lang="zh-CN" altLang="zh-CN" dirty="0"/>
              <a:t>个符号</a:t>
            </a:r>
            <a:r>
              <a:rPr lang="en-US" altLang="zh-CN" dirty="0"/>
              <a:t>11</a:t>
            </a:r>
            <a:r>
              <a:rPr lang="zh-CN" altLang="zh-CN" dirty="0"/>
              <a:t>时取新间隔为</a:t>
            </a:r>
            <a:r>
              <a:rPr lang="en-US" altLang="zh-CN" dirty="0"/>
              <a:t>[0.514, 0.52)</a:t>
            </a:r>
            <a:r>
              <a:rPr lang="zh-CN" altLang="zh-CN" dirty="0"/>
              <a:t>，编码第</a:t>
            </a:r>
            <a:r>
              <a:rPr lang="en-US" altLang="zh-CN" dirty="0"/>
              <a:t>4</a:t>
            </a:r>
            <a:r>
              <a:rPr lang="zh-CN" altLang="zh-CN" dirty="0"/>
              <a:t>个符号</a:t>
            </a:r>
            <a:r>
              <a:rPr lang="en-US" altLang="zh-CN" dirty="0"/>
              <a:t>00</a:t>
            </a:r>
            <a:r>
              <a:rPr lang="zh-CN" altLang="zh-CN" dirty="0"/>
              <a:t>时，取新间隔为</a:t>
            </a:r>
            <a:r>
              <a:rPr lang="en-US" altLang="zh-CN" dirty="0"/>
              <a:t>[0.514, 0.5146)</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6717143"/>
              </p:ext>
            </p:extLst>
          </p:nvPr>
        </p:nvGraphicFramePr>
        <p:xfrm>
          <a:off x="3352374" y="1542197"/>
          <a:ext cx="6105525" cy="1937981"/>
        </p:xfrm>
        <a:graphic>
          <a:graphicData uri="http://schemas.openxmlformats.org/drawingml/2006/table">
            <a:tbl>
              <a:tblPr firstRow="1" firstCol="1" bandRow="1">
                <a:tableStyleId>{5C22544A-7EE6-4342-B048-85BDC9FD1C3A}</a:tableStyleId>
              </a:tblPr>
              <a:tblGrid>
                <a:gridCol w="1221105"/>
                <a:gridCol w="1221105"/>
                <a:gridCol w="1221105"/>
                <a:gridCol w="1221105"/>
                <a:gridCol w="1221105"/>
              </a:tblGrid>
              <a:tr h="465393">
                <a:tc gridSpan="5">
                  <a:txBody>
                    <a:bodyPr/>
                    <a:lstStyle/>
                    <a:p>
                      <a:pPr algn="ctr">
                        <a:lnSpc>
                          <a:spcPts val="1400"/>
                        </a:lnSpc>
                        <a:spcAft>
                          <a:spcPts val="0"/>
                        </a:spcAft>
                      </a:pPr>
                      <a:r>
                        <a:rPr lang="zh-CN" sz="900" kern="0" dirty="0">
                          <a:effectLst/>
                        </a:rPr>
                        <a:t>表</a:t>
                      </a:r>
                      <a:r>
                        <a:rPr lang="en-US" sz="900" kern="0" dirty="0">
                          <a:effectLst/>
                        </a:rPr>
                        <a:t> </a:t>
                      </a:r>
                      <a:r>
                        <a:rPr lang="zh-CN" sz="900" kern="0" dirty="0">
                          <a:effectLst/>
                        </a:rPr>
                        <a:t>信源符号，概率和初始编码间隔</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32330">
                <a:tc>
                  <a:txBody>
                    <a:bodyPr/>
                    <a:lstStyle/>
                    <a:p>
                      <a:pPr algn="ctr">
                        <a:lnSpc>
                          <a:spcPts val="1400"/>
                        </a:lnSpc>
                        <a:spcAft>
                          <a:spcPts val="0"/>
                        </a:spcAft>
                      </a:pPr>
                      <a:r>
                        <a:rPr lang="zh-CN" sz="900" kern="0">
                          <a:effectLst/>
                        </a:rPr>
                        <a:t>符号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dirty="0">
                          <a:effectLst/>
                        </a:rPr>
                        <a:t>00</a:t>
                      </a:r>
                      <a:r>
                        <a:rPr lang="zh-CN"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dirty="0">
                          <a:effectLst/>
                        </a:rPr>
                        <a:t>01</a:t>
                      </a:r>
                      <a:r>
                        <a:rPr lang="zh-CN"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a:effectLst/>
                        </a:rPr>
                        <a:t>11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r>
              <a:tr h="470129">
                <a:tc>
                  <a:txBody>
                    <a:bodyPr/>
                    <a:lstStyle/>
                    <a:p>
                      <a:pPr algn="ctr">
                        <a:lnSpc>
                          <a:spcPts val="1400"/>
                        </a:lnSpc>
                        <a:spcAft>
                          <a:spcPts val="0"/>
                        </a:spcAft>
                      </a:pPr>
                      <a:r>
                        <a:rPr lang="zh-CN" sz="900" kern="0">
                          <a:effectLst/>
                        </a:rPr>
                        <a:t>概率</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a:effectLst/>
                        </a:rPr>
                        <a:t>0.1</a:t>
                      </a:r>
                      <a:r>
                        <a:rPr lang="zh-CN" sz="2000" kern="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dirty="0">
                          <a:effectLst/>
                        </a:rPr>
                        <a:t>0.4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a:effectLst/>
                        </a:rPr>
                        <a:t>0.2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a:effectLst/>
                        </a:rPr>
                        <a:t>0.3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r>
              <a:tr h="470129">
                <a:tc>
                  <a:txBody>
                    <a:bodyPr/>
                    <a:lstStyle/>
                    <a:p>
                      <a:pPr algn="ctr">
                        <a:lnSpc>
                          <a:spcPts val="1400"/>
                        </a:lnSpc>
                        <a:spcAft>
                          <a:spcPts val="0"/>
                        </a:spcAft>
                      </a:pPr>
                      <a:r>
                        <a:rPr lang="zh-CN" sz="900" kern="0">
                          <a:effectLst/>
                        </a:rPr>
                        <a:t>初始编码间隔</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a:effectLst/>
                        </a:rPr>
                        <a:t>[0,0.1)</a:t>
                      </a:r>
                      <a:r>
                        <a:rPr lang="zh-CN" sz="2000" kern="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dirty="0">
                          <a:effectLst/>
                        </a:rPr>
                        <a:t>[0.1,0.5)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dirty="0">
                          <a:effectLst/>
                        </a:rPr>
                        <a:t>[0.5,0.7)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c>
                  <a:txBody>
                    <a:bodyPr/>
                    <a:lstStyle/>
                    <a:p>
                      <a:pPr algn="ctr">
                        <a:lnSpc>
                          <a:spcPts val="1400"/>
                        </a:lnSpc>
                        <a:spcAft>
                          <a:spcPts val="0"/>
                        </a:spcAft>
                      </a:pPr>
                      <a:r>
                        <a:rPr lang="en-US" sz="2000" kern="0" dirty="0">
                          <a:effectLst/>
                        </a:rPr>
                        <a:t>[0.7,1)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575" marR="28575" marT="28575" marB="28575" anchor="ctr"/>
                </a:tc>
              </a:tr>
            </a:tbl>
          </a:graphicData>
        </a:graphic>
      </p:graphicFrame>
    </p:spTree>
    <p:extLst>
      <p:ext uri="{BB962C8B-B14F-4D97-AF65-F5344CB8AC3E}">
        <p14:creationId xmlns:p14="http://schemas.microsoft.com/office/powerpoint/2010/main" val="165995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44278" y="682389"/>
            <a:ext cx="5890288" cy="3361401"/>
          </a:xfrm>
          <a:prstGeom prst="rect">
            <a:avLst/>
          </a:prstGeom>
        </p:spPr>
      </p:pic>
      <p:sp>
        <p:nvSpPr>
          <p:cNvPr id="5" name="文本框 4"/>
          <p:cNvSpPr txBox="1"/>
          <p:nvPr/>
        </p:nvSpPr>
        <p:spPr>
          <a:xfrm>
            <a:off x="1323833" y="5131558"/>
            <a:ext cx="8494633" cy="923330"/>
          </a:xfrm>
          <a:prstGeom prst="rect">
            <a:avLst/>
          </a:prstGeom>
          <a:noFill/>
        </p:spPr>
        <p:txBody>
          <a:bodyPr wrap="none" rtlCol="0">
            <a:spAutoFit/>
          </a:bodyPr>
          <a:lstStyle/>
          <a:p>
            <a:r>
              <a:rPr lang="zh-CN" altLang="en-US" dirty="0" smtClean="0"/>
              <a:t>简而言之：对信源符号分好区间之后，区间中的任意一个数就可以代表这个符号，</a:t>
            </a:r>
            <a:endParaRPr lang="en-US" altLang="zh-CN" dirty="0" smtClean="0"/>
          </a:p>
          <a:p>
            <a:r>
              <a:rPr lang="zh-CN" altLang="en-US" dirty="0" smtClean="0"/>
              <a:t>就利用这个任意的特点来表示下一个符号。</a:t>
            </a:r>
            <a:endParaRPr lang="en-US" altLang="zh-CN" dirty="0" smtClean="0"/>
          </a:p>
          <a:p>
            <a:endParaRPr lang="zh-CN" altLang="en-US" dirty="0"/>
          </a:p>
        </p:txBody>
      </p:sp>
    </p:spTree>
    <p:extLst>
      <p:ext uri="{BB962C8B-B14F-4D97-AF65-F5344CB8AC3E}">
        <p14:creationId xmlns:p14="http://schemas.microsoft.com/office/powerpoint/2010/main" val="309570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53991"/>
          </a:xfrm>
        </p:spPr>
        <p:txBody>
          <a:bodyPr/>
          <a:lstStyle/>
          <a:p>
            <a:r>
              <a:rPr lang="zh-CN" altLang="zh-CN" b="1" dirty="0"/>
              <a:t>游程编码</a:t>
            </a:r>
            <a:endParaRPr lang="zh-CN" altLang="en-US" dirty="0"/>
          </a:p>
        </p:txBody>
      </p:sp>
      <p:sp>
        <p:nvSpPr>
          <p:cNvPr id="3" name="内容占位符 2"/>
          <p:cNvSpPr>
            <a:spLocks noGrp="1"/>
          </p:cNvSpPr>
          <p:nvPr>
            <p:ph idx="1"/>
          </p:nvPr>
        </p:nvSpPr>
        <p:spPr>
          <a:xfrm>
            <a:off x="838200" y="1119116"/>
            <a:ext cx="10515600" cy="5057847"/>
          </a:xfrm>
        </p:spPr>
        <p:txBody>
          <a:bodyPr>
            <a:normAutofit/>
          </a:bodyPr>
          <a:lstStyle/>
          <a:p>
            <a:r>
              <a:rPr lang="zh-CN" altLang="zh-CN" dirty="0"/>
              <a:t>基本原理是：用一个符号值或串长代替具有相同值的连续</a:t>
            </a:r>
            <a:r>
              <a:rPr lang="zh-CN" altLang="zh-CN" dirty="0" smtClean="0"/>
              <a:t>符号，</a:t>
            </a:r>
            <a:r>
              <a:rPr lang="zh-CN" altLang="zh-CN" dirty="0"/>
              <a:t>使符号长度少于原始数据的长度。只在各行或者各列数据的代码发生变化时，一次记录该代码及相同代码重复的个数，从而实现数据的压缩。</a:t>
            </a:r>
          </a:p>
          <a:p>
            <a:r>
              <a:rPr lang="zh-CN" altLang="zh-CN" dirty="0"/>
              <a:t>举例来说，一组资料串</a:t>
            </a:r>
            <a:r>
              <a:rPr lang="en-US" altLang="zh-CN" dirty="0"/>
              <a:t>"AAAABBBCCDEEEE"</a:t>
            </a:r>
            <a:r>
              <a:rPr lang="zh-CN" altLang="zh-CN" dirty="0"/>
              <a:t>，由</a:t>
            </a:r>
            <a:r>
              <a:rPr lang="en-US" altLang="zh-CN" dirty="0"/>
              <a:t>4</a:t>
            </a:r>
            <a:r>
              <a:rPr lang="zh-CN" altLang="zh-CN" dirty="0"/>
              <a:t>个</a:t>
            </a:r>
            <a:r>
              <a:rPr lang="en-US" altLang="zh-CN" dirty="0"/>
              <a:t>A</a:t>
            </a:r>
            <a:r>
              <a:rPr lang="zh-CN" altLang="zh-CN" dirty="0"/>
              <a:t>、</a:t>
            </a:r>
            <a:r>
              <a:rPr lang="en-US" altLang="zh-CN" dirty="0"/>
              <a:t>3</a:t>
            </a:r>
            <a:r>
              <a:rPr lang="zh-CN" altLang="zh-CN" dirty="0"/>
              <a:t>个</a:t>
            </a:r>
            <a:r>
              <a:rPr lang="en-US" altLang="zh-CN" dirty="0"/>
              <a:t>B</a:t>
            </a:r>
            <a:r>
              <a:rPr lang="zh-CN" altLang="zh-CN" dirty="0"/>
              <a:t>、</a:t>
            </a:r>
            <a:r>
              <a:rPr lang="en-US" altLang="zh-CN" dirty="0"/>
              <a:t>2</a:t>
            </a:r>
            <a:r>
              <a:rPr lang="zh-CN" altLang="zh-CN" dirty="0"/>
              <a:t>个</a:t>
            </a:r>
            <a:r>
              <a:rPr lang="en-US" altLang="zh-CN" dirty="0"/>
              <a:t>C</a:t>
            </a:r>
            <a:r>
              <a:rPr lang="zh-CN" altLang="zh-CN" dirty="0"/>
              <a:t>、</a:t>
            </a:r>
            <a:r>
              <a:rPr lang="en-US" altLang="zh-CN" dirty="0"/>
              <a:t>1</a:t>
            </a:r>
            <a:r>
              <a:rPr lang="zh-CN" altLang="zh-CN" dirty="0"/>
              <a:t>个</a:t>
            </a:r>
            <a:r>
              <a:rPr lang="en-US" altLang="zh-CN" dirty="0"/>
              <a:t>D</a:t>
            </a:r>
            <a:r>
              <a:rPr lang="zh-CN" altLang="zh-CN" dirty="0"/>
              <a:t>、</a:t>
            </a:r>
            <a:r>
              <a:rPr lang="en-US" altLang="zh-CN" dirty="0"/>
              <a:t>4</a:t>
            </a:r>
            <a:r>
              <a:rPr lang="zh-CN" altLang="zh-CN" dirty="0"/>
              <a:t>个</a:t>
            </a:r>
            <a:r>
              <a:rPr lang="en-US" altLang="zh-CN" dirty="0"/>
              <a:t>E</a:t>
            </a:r>
            <a:r>
              <a:rPr lang="zh-CN" altLang="zh-CN" dirty="0"/>
              <a:t>组成，经过变动长度编码法可将资料压缩为</a:t>
            </a:r>
            <a:r>
              <a:rPr lang="en-US" altLang="zh-CN" dirty="0"/>
              <a:t>4A3B2C1D4E(</a:t>
            </a:r>
            <a:r>
              <a:rPr lang="zh-CN" altLang="zh-CN" dirty="0"/>
              <a:t>由</a:t>
            </a:r>
            <a:r>
              <a:rPr lang="en-US" altLang="zh-CN" dirty="0"/>
              <a:t>14</a:t>
            </a:r>
            <a:r>
              <a:rPr lang="zh-CN" altLang="zh-CN" dirty="0"/>
              <a:t>个单位转成</a:t>
            </a:r>
            <a:r>
              <a:rPr lang="en-US" altLang="zh-CN" dirty="0"/>
              <a:t>10</a:t>
            </a:r>
            <a:r>
              <a:rPr lang="zh-CN" altLang="zh-CN" dirty="0"/>
              <a:t>个单位</a:t>
            </a:r>
            <a:r>
              <a:rPr lang="en-US" altLang="zh-CN" dirty="0"/>
              <a:t>)</a:t>
            </a:r>
            <a:r>
              <a:rPr lang="zh-CN" altLang="zh-CN" dirty="0"/>
              <a:t>。</a:t>
            </a:r>
          </a:p>
          <a:p>
            <a:r>
              <a:rPr lang="zh-CN" altLang="zh-CN" dirty="0"/>
              <a:t>简言之，其优点在于将重复性高的资料量压缩成小单位；然而，其缺点在于若该资料出现频率不高，可能导致压缩结果资料量比原始资料大，例如：原始资料</a:t>
            </a:r>
            <a:r>
              <a:rPr lang="en-US" altLang="zh-CN" dirty="0"/>
              <a:t>"ABCDE"</a:t>
            </a:r>
            <a:r>
              <a:rPr lang="zh-CN" altLang="zh-CN" dirty="0"/>
              <a:t>，压缩结果为</a:t>
            </a:r>
            <a:r>
              <a:rPr lang="en-US" altLang="zh-CN" dirty="0"/>
              <a:t>"1A1B1C1D1E"(</a:t>
            </a:r>
            <a:r>
              <a:rPr lang="zh-CN" altLang="zh-CN" dirty="0"/>
              <a:t>由</a:t>
            </a:r>
            <a:r>
              <a:rPr lang="en-US" altLang="zh-CN" dirty="0"/>
              <a:t>5</a:t>
            </a:r>
            <a:r>
              <a:rPr lang="zh-CN" altLang="zh-CN" dirty="0"/>
              <a:t>个单位转成</a:t>
            </a:r>
            <a:r>
              <a:rPr lang="en-US" altLang="zh-CN" dirty="0"/>
              <a:t>10</a:t>
            </a:r>
            <a:r>
              <a:rPr lang="zh-CN" altLang="zh-CN" dirty="0"/>
              <a:t>个单位</a:t>
            </a:r>
            <a:r>
              <a:rPr lang="en-US" altLang="zh-CN" dirty="0"/>
              <a:t>)</a:t>
            </a:r>
            <a:r>
              <a:rPr lang="zh-CN" altLang="zh-CN" dirty="0" smtClean="0"/>
              <a:t>。</a:t>
            </a:r>
            <a:endParaRPr lang="zh-CN" altLang="zh-CN" dirty="0"/>
          </a:p>
        </p:txBody>
      </p:sp>
    </p:spTree>
    <p:extLst>
      <p:ext uri="{BB962C8B-B14F-4D97-AF65-F5344CB8AC3E}">
        <p14:creationId xmlns:p14="http://schemas.microsoft.com/office/powerpoint/2010/main" val="413218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2263"/>
            <a:ext cx="10515600" cy="5644700"/>
          </a:xfrm>
        </p:spPr>
        <p:txBody>
          <a:bodyPr/>
          <a:lstStyle/>
          <a:p>
            <a:r>
              <a:rPr lang="zh-CN" altLang="zh-CN" b="1" dirty="0" smtClean="0"/>
              <a:t>哈夫曼（</a:t>
            </a:r>
            <a:r>
              <a:rPr lang="en-US" altLang="zh-CN" b="1" dirty="0" smtClean="0"/>
              <a:t>Huffman</a:t>
            </a:r>
            <a:r>
              <a:rPr lang="zh-CN" altLang="zh-CN" b="1" dirty="0" smtClean="0"/>
              <a:t>）编码</a:t>
            </a:r>
            <a:r>
              <a:rPr lang="zh-CN" altLang="en-US" b="1" dirty="0" smtClean="0"/>
              <a:t>：</a:t>
            </a:r>
            <a:r>
              <a:rPr lang="zh-CN" altLang="zh-CN" dirty="0" smtClean="0"/>
              <a:t>按信源符号出现的概率大小进行排序，出现概率大的分配短码，出现概率小的则分配长码。如果码字长度严格按照符号概率的大小的相反顺序排列，则平均码字长度一定小于按任何其他符号顺序排列方式得到的码字长度。</a:t>
            </a:r>
            <a:endParaRPr lang="en-US" altLang="zh-CN" dirty="0" smtClean="0"/>
          </a:p>
          <a:p>
            <a:r>
              <a:rPr lang="zh-CN" altLang="zh-CN" dirty="0"/>
              <a:t>构造哈夫曼树非常简单，将所有的节点放到一个队列中，用一个节点替换两个频率最低的节点，新节点的频率就是这两个节点的频率之和。这样，新节点就是两个被替换节点的父节点了。如此循环，直到队列中只剩一个节点（树根）</a:t>
            </a:r>
            <a:r>
              <a:rPr lang="zh-CN" altLang="zh-CN" dirty="0" smtClean="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4403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47862" y="1055688"/>
            <a:ext cx="8296275" cy="4638675"/>
          </a:xfrm>
          <a:prstGeom prst="rect">
            <a:avLst/>
          </a:prstGeom>
        </p:spPr>
      </p:pic>
    </p:spTree>
    <p:extLst>
      <p:ext uri="{BB962C8B-B14F-4D97-AF65-F5344CB8AC3E}">
        <p14:creationId xmlns:p14="http://schemas.microsoft.com/office/powerpoint/2010/main" val="86460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a:t>
            </a:r>
            <a:endParaRPr lang="zh-CN" altLang="en-US" dirty="0"/>
          </a:p>
        </p:txBody>
      </p:sp>
      <p:sp>
        <p:nvSpPr>
          <p:cNvPr id="3" name="内容占位符 2"/>
          <p:cNvSpPr>
            <a:spLocks noGrp="1"/>
          </p:cNvSpPr>
          <p:nvPr>
            <p:ph idx="1"/>
          </p:nvPr>
        </p:nvSpPr>
        <p:spPr/>
        <p:txBody>
          <a:bodyPr/>
          <a:lstStyle/>
          <a:p>
            <a:r>
              <a:rPr lang="zh-CN" altLang="en-US" dirty="0" smtClean="0"/>
              <a:t>第一部分：简介</a:t>
            </a:r>
            <a:endParaRPr lang="en-US" altLang="zh-CN" dirty="0" smtClean="0"/>
          </a:p>
          <a:p>
            <a:r>
              <a:rPr lang="zh-CN" altLang="en-US" dirty="0"/>
              <a:t>第二</a:t>
            </a:r>
            <a:r>
              <a:rPr lang="zh-CN" altLang="en-US" dirty="0" smtClean="0"/>
              <a:t>部分：课题研究</a:t>
            </a:r>
            <a:endParaRPr lang="en-US" altLang="zh-CN" dirty="0" smtClean="0"/>
          </a:p>
          <a:p>
            <a:r>
              <a:rPr lang="zh-CN" altLang="en-US" dirty="0" smtClean="0"/>
              <a:t>第三部分：总结</a:t>
            </a:r>
            <a:endParaRPr lang="zh-CN" altLang="en-US" dirty="0"/>
          </a:p>
        </p:txBody>
      </p:sp>
    </p:spTree>
    <p:extLst>
      <p:ext uri="{BB962C8B-B14F-4D97-AF65-F5344CB8AC3E}">
        <p14:creationId xmlns:p14="http://schemas.microsoft.com/office/powerpoint/2010/main" val="1856483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546"/>
            <a:ext cx="10515600" cy="5849417"/>
          </a:xfrm>
        </p:spPr>
        <p:txBody>
          <a:bodyPr>
            <a:normAutofit lnSpcReduction="10000"/>
          </a:bodyPr>
          <a:lstStyle/>
          <a:p>
            <a:r>
              <a:rPr lang="zh-CN" altLang="zh-CN" dirty="0"/>
              <a:t>算法的关键在于统计出各符号出现的频率，以及正确建立哈夫曼树</a:t>
            </a:r>
            <a:r>
              <a:rPr lang="zh-CN" altLang="zh-CN" dirty="0" smtClean="0"/>
              <a:t>。</a:t>
            </a:r>
            <a:endParaRPr lang="en-US" altLang="zh-CN" dirty="0" smtClean="0"/>
          </a:p>
          <a:p>
            <a:r>
              <a:rPr lang="zh-CN" altLang="zh-CN" dirty="0" smtClean="0"/>
              <a:t>由于</a:t>
            </a:r>
            <a:r>
              <a:rPr lang="zh-CN" altLang="zh-CN" dirty="0"/>
              <a:t>冒泡排序实现比较简单，并且不需要对数组进行全部排序就可以选出出现频率较高的几个字符，因此代码中选取冒泡排序</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zh-CN" dirty="0"/>
              <a:t>可以看到出现频率在高的字符几乎占到了总字符的</a:t>
            </a:r>
            <a:r>
              <a:rPr lang="en-US" altLang="zh-CN" dirty="0"/>
              <a:t>50%</a:t>
            </a:r>
            <a:r>
              <a:rPr lang="zh-CN" altLang="zh-CN" dirty="0"/>
              <a:t>，这就意味着，剩下的字符出现的频率相差无几，并且由于建立哈夫曼树硬件上实现比较困难</a:t>
            </a:r>
            <a:r>
              <a:rPr lang="zh-CN" altLang="zh-CN" dirty="0" smtClean="0"/>
              <a:t>，</a:t>
            </a:r>
            <a:r>
              <a:rPr lang="zh-CN" altLang="en-US" dirty="0" smtClean="0"/>
              <a:t>这种情况下</a:t>
            </a:r>
            <a:r>
              <a:rPr lang="zh-CN" altLang="zh-CN" dirty="0" smtClean="0"/>
              <a:t>建立</a:t>
            </a:r>
            <a:r>
              <a:rPr lang="zh-CN" altLang="zh-CN" dirty="0"/>
              <a:t>哈夫曼树的效果就显得没有必要</a:t>
            </a:r>
            <a:r>
              <a:rPr lang="zh-CN" altLang="zh-CN" dirty="0" smtClean="0"/>
              <a:t>。</a:t>
            </a:r>
            <a:endParaRPr lang="en-US" altLang="zh-CN" dirty="0" smtClean="0"/>
          </a:p>
          <a:p>
            <a:endParaRPr lang="zh-CN"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2094069" y="2177959"/>
            <a:ext cx="7227352" cy="1779891"/>
          </a:xfrm>
          <a:prstGeom prst="rect">
            <a:avLst/>
          </a:prstGeom>
        </p:spPr>
      </p:pic>
    </p:spTree>
    <p:extLst>
      <p:ext uri="{BB962C8B-B14F-4D97-AF65-F5344CB8AC3E}">
        <p14:creationId xmlns:p14="http://schemas.microsoft.com/office/powerpoint/2010/main" val="294841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01541" y="301352"/>
            <a:ext cx="6105525" cy="4905375"/>
          </a:xfrm>
          <a:prstGeom prst="rect">
            <a:avLst/>
          </a:prstGeom>
        </p:spPr>
      </p:pic>
      <p:sp>
        <p:nvSpPr>
          <p:cNvPr id="6" name="文本框 5"/>
          <p:cNvSpPr txBox="1"/>
          <p:nvPr/>
        </p:nvSpPr>
        <p:spPr>
          <a:xfrm>
            <a:off x="1433015" y="5540991"/>
            <a:ext cx="6186309" cy="369332"/>
          </a:xfrm>
          <a:prstGeom prst="rect">
            <a:avLst/>
          </a:prstGeom>
          <a:noFill/>
        </p:spPr>
        <p:txBody>
          <a:bodyPr wrap="none" rtlCol="0">
            <a:spAutoFit/>
          </a:bodyPr>
          <a:lstStyle/>
          <a:p>
            <a:r>
              <a:rPr lang="zh-CN" altLang="en-US" dirty="0" smtClean="0"/>
              <a:t>采用这种形状的树，代替建立哈夫曼数，减少实现的难度。</a:t>
            </a:r>
            <a:endParaRPr lang="zh-CN" altLang="en-US" dirty="0"/>
          </a:p>
        </p:txBody>
      </p:sp>
    </p:spTree>
    <p:extLst>
      <p:ext uri="{BB962C8B-B14F-4D97-AF65-F5344CB8AC3E}">
        <p14:creationId xmlns:p14="http://schemas.microsoft.com/office/powerpoint/2010/main" val="2111980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491319"/>
                <a:ext cx="10515600" cy="5685644"/>
              </a:xfrm>
            </p:spPr>
            <p:txBody>
              <a:bodyPr>
                <a:normAutofit fontScale="62500" lnSpcReduction="20000"/>
              </a:bodyPr>
              <a:lstStyle/>
              <a:p>
                <a:r>
                  <a:rPr lang="zh-CN" altLang="zh-CN" dirty="0"/>
                  <a:t>对于这种形状的哈夫曼树，满足</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a:latin typeface="Cambria Math" panose="02040503050406030204" pitchFamily="18" charset="0"/>
                      </a:rPr>
                      <m:t>≥1/256</m:t>
                    </m:r>
                  </m:oMath>
                </a14:m>
                <a:r>
                  <a:rPr lang="zh-CN" altLang="zh-CN" dirty="0"/>
                  <a:t>，</a:t>
                </a:r>
              </a:p>
              <a:p>
                <a:r>
                  <a:rPr lang="zh-CN" altLang="zh-CN" dirty="0"/>
                  <a:t>要想达到压缩的效果，须有</a:t>
                </a:r>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a:latin typeface="Cambria Math" panose="02040503050406030204" pitchFamily="18" charset="0"/>
                      </a:rPr>
                      <m:t>+2</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a:latin typeface="Cambria Math" panose="02040503050406030204" pitchFamily="18" charset="0"/>
                      </a:rPr>
                      <m:t>+3</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a:latin typeface="Cambria Math" panose="02040503050406030204" pitchFamily="18" charset="0"/>
                      </a:rPr>
                      <m:t>+4</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m:t>
                    </m:r>
                  </m:oMath>
                </a14:m>
                <a:r>
                  <a:rPr lang="en-US" altLang="zh-CN" dirty="0"/>
                  <a:t>(4+8)other</a:t>
                </a:r>
                <a14:m>
                  <m:oMath xmlns:m="http://schemas.openxmlformats.org/officeDocument/2006/math">
                    <m:r>
                      <m:rPr>
                        <m:sty m:val="p"/>
                      </m:rPr>
                      <a:rPr lang="en-US" altLang="zh-CN">
                        <a:latin typeface="Cambria Math" panose="02040503050406030204" pitchFamily="18" charset="0"/>
                      </a:rPr>
                      <m:t>s</m:t>
                    </m:r>
                    <m:r>
                      <a:rPr lang="en-US" altLang="zh-CN">
                        <a:latin typeface="Cambria Math" panose="02040503050406030204" pitchFamily="18" charset="0"/>
                      </a:rPr>
                      <m:t>≤</m:t>
                    </m:r>
                  </m:oMath>
                </a14:m>
                <a:r>
                  <a:rPr lang="en-US" altLang="zh-CN" dirty="0"/>
                  <a:t>8</a:t>
                </a:r>
                <a:endParaRPr lang="zh-CN" altLang="zh-CN" dirty="0"/>
              </a:p>
              <a:p>
                <a:r>
                  <a:rPr lang="zh-CN" altLang="zh-CN" dirty="0"/>
                  <a:t>对等式左边进行操作，注意到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=1−</m:t>
                    </m:r>
                    <m:r>
                      <a:rPr lang="en-US" altLang="zh-CN" i="1">
                        <a:latin typeface="Cambria Math" panose="02040503050406030204" pitchFamily="18" charset="0"/>
                      </a:rPr>
                      <m:t>𝑜𝑡h𝑒𝑟𝑠</m:t>
                    </m:r>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a:latin typeface="Cambria Math" panose="02040503050406030204" pitchFamily="18" charset="0"/>
                      </a:rPr>
                      <m:t>+2</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a:latin typeface="Cambria Math" panose="02040503050406030204" pitchFamily="18" charset="0"/>
                      </a:rPr>
                      <m:t>+3</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a:latin typeface="Cambria Math" panose="02040503050406030204" pitchFamily="18" charset="0"/>
                      </a:rPr>
                      <m:t>+4</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m:t>
                    </m:r>
                  </m:oMath>
                </a14:m>
                <a:r>
                  <a:rPr lang="en-US" altLang="zh-CN" dirty="0"/>
                  <a:t>(4+8)others</a:t>
                </a:r>
                <a:endParaRPr lang="zh-CN" altLang="zh-CN" dirty="0"/>
              </a:p>
              <a:p>
                <a14:m>
                  <m:oMath xmlns:m="http://schemas.openxmlformats.org/officeDocument/2006/math">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+12</m:t>
                    </m:r>
                    <m:r>
                      <a:rPr lang="en-US" altLang="zh-CN" i="1">
                        <a:latin typeface="Cambria Math" panose="02040503050406030204" pitchFamily="18" charset="0"/>
                      </a:rPr>
                      <m:t>𝑜𝑡h𝑒𝑟𝑠</m:t>
                    </m:r>
                  </m:oMath>
                </a14:m>
                <a:endParaRPr lang="zh-CN" altLang="zh-CN" dirty="0"/>
              </a:p>
              <a:p>
                <a14:m>
                  <m:oMath xmlns:m="http://schemas.openxmlformats.org/officeDocument/2006/math">
                    <m:r>
                      <a:rPr lang="en-US" altLang="zh-CN">
                        <a:latin typeface="Cambria Math" panose="02040503050406030204" pitchFamily="18" charset="0"/>
                      </a:rPr>
                      <m:t>≤</m:t>
                    </m:r>
                    <m:d>
                      <m:dPr>
                        <m:ctrlPr>
                          <a:rPr lang="zh-CN" altLang="zh-CN" i="1">
                            <a:latin typeface="Cambria Math" panose="02040503050406030204" pitchFamily="18" charset="0"/>
                          </a:rPr>
                        </m:ctrlPr>
                      </m:dPr>
                      <m:e>
                        <m:r>
                          <a:rPr lang="en-US" altLang="zh-CN">
                            <a:latin typeface="Cambria Math" panose="02040503050406030204" pitchFamily="18" charset="0"/>
                          </a:rPr>
                          <m:t>1+</m:t>
                        </m:r>
                        <m:f>
                          <m:fPr>
                            <m:ctrlPr>
                              <a:rPr lang="zh-CN"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4</m:t>
                            </m:r>
                          </m:den>
                        </m:f>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4</m:t>
                            </m:r>
                          </m:den>
                        </m:f>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den>
                        </m:f>
                      </m:e>
                    </m:d>
                    <m:d>
                      <m:dPr>
                        <m:ctrlPr>
                          <a:rPr lang="zh-CN" altLang="zh-CN" i="1">
                            <a:latin typeface="Cambria Math" panose="02040503050406030204" pitchFamily="18" charset="0"/>
                          </a:rPr>
                        </m:ctrlPr>
                      </m:dPr>
                      <m:e>
                        <m:r>
                          <a:rPr lang="en-US" altLang="zh-CN">
                            <a:latin typeface="Cambria Math" panose="02040503050406030204" pitchFamily="18" charset="0"/>
                          </a:rPr>
                          <m:t>1</m:t>
                        </m:r>
                        <m:r>
                          <a:rPr lang="en-US" altLang="zh-CN" i="1">
                            <a:latin typeface="Cambria Math" panose="02040503050406030204" pitchFamily="18" charset="0"/>
                          </a:rPr>
                          <m:t>−</m:t>
                        </m:r>
                        <m:r>
                          <m:rPr>
                            <m:sty m:val="p"/>
                          </m:rPr>
                          <a:rPr lang="en-US" altLang="zh-CN">
                            <a:latin typeface="Cambria Math" panose="02040503050406030204" pitchFamily="18" charset="0"/>
                          </a:rPr>
                          <m:t>others</m:t>
                        </m:r>
                      </m:e>
                    </m:d>
                    <m:r>
                      <a:rPr lang="en-US" altLang="zh-CN">
                        <a:latin typeface="Cambria Math" panose="02040503050406030204" pitchFamily="18" charset="0"/>
                      </a:rPr>
                      <m:t>+12</m:t>
                    </m:r>
                    <m:r>
                      <m:rPr>
                        <m:sty m:val="p"/>
                      </m:rPr>
                      <a:rPr lang="en-US" altLang="zh-CN">
                        <a:latin typeface="Cambria Math" panose="02040503050406030204" pitchFamily="18" charset="0"/>
                      </a:rPr>
                      <m:t>others</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19</m:t>
                        </m:r>
                      </m:num>
                      <m:den>
                        <m:r>
                          <a:rPr lang="en-US" altLang="zh-CN" i="1">
                            <a:latin typeface="Cambria Math" panose="02040503050406030204" pitchFamily="18" charset="0"/>
                          </a:rPr>
                          <m:t>2</m:t>
                        </m:r>
                      </m:den>
                    </m:f>
                    <m:r>
                      <m:rPr>
                        <m:sty m:val="p"/>
                      </m:rPr>
                      <a:rPr lang="en-US" altLang="zh-CN">
                        <a:latin typeface="Cambria Math" panose="02040503050406030204" pitchFamily="18" charset="0"/>
                      </a:rPr>
                      <m:t>others</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5</m:t>
                        </m:r>
                      </m:num>
                      <m:den>
                        <m:r>
                          <a:rPr lang="en-US" altLang="zh-CN" i="1">
                            <a:latin typeface="Cambria Math" panose="02040503050406030204" pitchFamily="18" charset="0"/>
                          </a:rPr>
                          <m:t>2</m:t>
                        </m:r>
                      </m:den>
                    </m:f>
                    <m:r>
                      <a:rPr lang="en-US" altLang="zh-CN">
                        <a:latin typeface="Cambria Math" panose="02040503050406030204" pitchFamily="18" charset="0"/>
                      </a:rPr>
                      <m:t>≤8</m:t>
                    </m:r>
                  </m:oMath>
                </a14:m>
                <a:endParaRPr lang="zh-CN" altLang="zh-CN" dirty="0"/>
              </a:p>
              <a:p>
                <a:r>
                  <a:rPr lang="zh-CN" altLang="zh-CN" dirty="0"/>
                  <a:t>即</a:t>
                </a:r>
                <a:r>
                  <a:rPr lang="en-US" altLang="zh-CN" dirty="0"/>
                  <a:t>others</a:t>
                </a:r>
                <a14:m>
                  <m:oMath xmlns:m="http://schemas.openxmlformats.org/officeDocument/2006/math">
                    <m:r>
                      <a:rPr lang="en-US" altLang="zh-CN">
                        <a:latin typeface="Cambria Math" panose="02040503050406030204" pitchFamily="18" charset="0"/>
                      </a:rPr>
                      <m:t>≤</m:t>
                    </m:r>
                  </m:oMath>
                </a14:m>
                <a:r>
                  <a:rPr lang="en-US" altLang="zh-CN" dirty="0"/>
                  <a:t>11/19</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≥8/19</m:t>
                    </m:r>
                  </m:oMath>
                </a14:m>
                <a:r>
                  <a:rPr lang="zh-CN" altLang="zh-CN" dirty="0"/>
                  <a:t>就肯定能得到压缩效果</a:t>
                </a:r>
                <a:r>
                  <a:rPr lang="zh-CN" altLang="zh-CN" dirty="0" smtClean="0"/>
                  <a:t>。</a:t>
                </a:r>
                <a:endParaRPr lang="en-US" altLang="zh-CN"/>
              </a:p>
              <a:p>
                <a:r>
                  <a:rPr lang="en-US" altLang="zh-CN" dirty="0"/>
                  <a:t> </a:t>
                </a:r>
                <a:endParaRPr lang="zh-CN" altLang="zh-CN" dirty="0"/>
              </a:p>
              <a:p>
                <a:r>
                  <a:rPr lang="zh-CN" altLang="zh-CN" dirty="0"/>
                  <a:t>如果达不到压缩的效果，须有</a:t>
                </a:r>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a:latin typeface="Cambria Math" panose="02040503050406030204" pitchFamily="18" charset="0"/>
                      </a:rPr>
                      <m:t>+2</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a:latin typeface="Cambria Math" panose="02040503050406030204" pitchFamily="18" charset="0"/>
                      </a:rPr>
                      <m:t>+3</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a:latin typeface="Cambria Math" panose="02040503050406030204" pitchFamily="18" charset="0"/>
                      </a:rPr>
                      <m:t>+4</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m:t>
                    </m:r>
                  </m:oMath>
                </a14:m>
                <a:r>
                  <a:rPr lang="en-US" altLang="zh-CN" dirty="0"/>
                  <a:t>(4+8)other</a:t>
                </a:r>
                <a14:m>
                  <m:oMath xmlns:m="http://schemas.openxmlformats.org/officeDocument/2006/math">
                    <m:r>
                      <m:rPr>
                        <m:sty m:val="p"/>
                      </m:rPr>
                      <a:rPr lang="en-US" altLang="zh-CN">
                        <a:latin typeface="Cambria Math" panose="02040503050406030204" pitchFamily="18" charset="0"/>
                      </a:rPr>
                      <m:t>s</m:t>
                    </m:r>
                    <m:r>
                      <a:rPr lang="en-US" altLang="zh-CN">
                        <a:latin typeface="Cambria Math" panose="02040503050406030204" pitchFamily="18" charset="0"/>
                      </a:rPr>
                      <m:t>≥</m:t>
                    </m:r>
                  </m:oMath>
                </a14:m>
                <a:r>
                  <a:rPr lang="en-US" altLang="zh-CN" dirty="0"/>
                  <a:t>8</a:t>
                </a:r>
                <a:endParaRPr lang="zh-CN" altLang="zh-CN" dirty="0"/>
              </a:p>
              <a:p>
                <a:r>
                  <a:rPr lang="zh-CN" altLang="zh-CN" dirty="0"/>
                  <a:t>对等式左边进行操作，</a:t>
                </a:r>
              </a:p>
              <a:p>
                <a:r>
                  <a:rPr lang="zh-CN" altLang="zh-CN" dirty="0"/>
                  <a:t>有</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a:latin typeface="Cambria Math" panose="02040503050406030204" pitchFamily="18" charset="0"/>
                      </a:rPr>
                      <m:t>+2</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a:latin typeface="Cambria Math" panose="02040503050406030204" pitchFamily="18" charset="0"/>
                      </a:rPr>
                      <m:t>+3</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a:latin typeface="Cambria Math" panose="02040503050406030204" pitchFamily="18" charset="0"/>
                      </a:rPr>
                      <m:t>+4</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i="1">
                        <a:latin typeface="Cambria Math" panose="02040503050406030204" pitchFamily="18" charset="0"/>
                      </a:rPr>
                      <m:t>+</m:t>
                    </m:r>
                  </m:oMath>
                </a14:m>
                <a:r>
                  <a:rPr lang="en-US" altLang="zh-CN" dirty="0"/>
                  <a:t>(4+8)others</a:t>
                </a:r>
                <a:endParaRPr lang="zh-CN" altLang="zh-CN" dirty="0"/>
              </a:p>
              <a:p>
                <a14:m>
                  <m:oMath xmlns:m="http://schemas.openxmlformats.org/officeDocument/2006/math">
                    <m:r>
                      <a:rPr lang="en-US" altLang="zh-CN">
                        <a:latin typeface="Cambria Math" panose="02040503050406030204" pitchFamily="18" charset="0"/>
                      </a:rPr>
                      <m:t>≥1</m:t>
                    </m:r>
                    <m:r>
                      <a:rPr lang="en-US" altLang="zh-CN" i="1">
                        <a:latin typeface="Cambria Math" panose="02040503050406030204" pitchFamily="18" charset="0"/>
                      </a:rPr>
                      <m:t>−</m:t>
                    </m:r>
                    <m:r>
                      <m:rPr>
                        <m:sty m:val="p"/>
                      </m:rPr>
                      <a:rPr lang="en-US" altLang="zh-CN">
                        <a:latin typeface="Cambria Math" panose="02040503050406030204" pitchFamily="18" charset="0"/>
                      </a:rPr>
                      <m:t>others</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6</m:t>
                        </m:r>
                      </m:num>
                      <m:den>
                        <m:r>
                          <a:rPr lang="en-US" altLang="zh-CN">
                            <a:latin typeface="Cambria Math" panose="02040503050406030204" pitchFamily="18" charset="0"/>
                          </a:rPr>
                          <m:t>256</m:t>
                        </m:r>
                      </m:den>
                    </m:f>
                    <m:r>
                      <a:rPr lang="en-US" altLang="zh-CN" i="1">
                        <a:latin typeface="Cambria Math" panose="02040503050406030204" pitchFamily="18" charset="0"/>
                      </a:rPr>
                      <m:t>+12</m:t>
                    </m:r>
                    <m:r>
                      <a:rPr lang="en-US" altLang="zh-CN" i="1">
                        <a:latin typeface="Cambria Math" panose="02040503050406030204" pitchFamily="18" charset="0"/>
                      </a:rPr>
                      <m:t>𝑜𝑡h𝑒𝑟𝑠</m:t>
                    </m:r>
                    <m:r>
                      <a:rPr lang="en-US" altLang="zh-CN">
                        <a:latin typeface="Cambria Math" panose="02040503050406030204" pitchFamily="18" charset="0"/>
                      </a:rPr>
                      <m:t>=11</m:t>
                    </m:r>
                    <m:r>
                      <m:rPr>
                        <m:sty m:val="p"/>
                      </m:rPr>
                      <a:rPr lang="en-US" altLang="zh-CN">
                        <a:latin typeface="Cambria Math" panose="02040503050406030204" pitchFamily="18" charset="0"/>
                      </a:rPr>
                      <m:t>others</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262</m:t>
                        </m:r>
                      </m:num>
                      <m:den>
                        <m:r>
                          <a:rPr lang="en-US" altLang="zh-CN">
                            <a:latin typeface="Cambria Math" panose="02040503050406030204" pitchFamily="18" charset="0"/>
                          </a:rPr>
                          <m:t>256</m:t>
                        </m:r>
                      </m:den>
                    </m:f>
                  </m:oMath>
                </a14:m>
                <a:endParaRPr lang="zh-CN" altLang="zh-CN" dirty="0"/>
              </a:p>
              <a:p>
                <a:r>
                  <a:rPr lang="zh-CN" altLang="zh-CN" dirty="0"/>
                  <a:t>若</a:t>
                </a:r>
                <a14:m>
                  <m:oMath xmlns:m="http://schemas.openxmlformats.org/officeDocument/2006/math">
                    <m:r>
                      <a:rPr lang="en-US" altLang="zh-CN">
                        <a:latin typeface="Cambria Math" panose="02040503050406030204" pitchFamily="18" charset="0"/>
                      </a:rPr>
                      <m:t>11</m:t>
                    </m:r>
                    <m:r>
                      <m:rPr>
                        <m:sty m:val="p"/>
                      </m:rPr>
                      <a:rPr lang="en-US" altLang="zh-CN">
                        <a:latin typeface="Cambria Math" panose="02040503050406030204" pitchFamily="18" charset="0"/>
                      </a:rPr>
                      <m:t>others</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262</m:t>
                        </m:r>
                      </m:num>
                      <m:den>
                        <m:r>
                          <a:rPr lang="en-US" altLang="zh-CN">
                            <a:latin typeface="Cambria Math" panose="02040503050406030204" pitchFamily="18" charset="0"/>
                          </a:rPr>
                          <m:t>256</m:t>
                        </m:r>
                      </m:den>
                    </m:f>
                    <m:r>
                      <a:rPr lang="en-US" altLang="zh-CN">
                        <a:latin typeface="Cambria Math" panose="02040503050406030204" pitchFamily="18" charset="0"/>
                      </a:rPr>
                      <m:t>≥8</m:t>
                    </m:r>
                  </m:oMath>
                </a14:m>
                <a:r>
                  <a:rPr lang="zh-CN" altLang="zh-CN" dirty="0"/>
                  <a:t>，</a:t>
                </a:r>
              </a:p>
              <a:p>
                <a:r>
                  <a:rPr lang="zh-CN" altLang="zh-CN" dirty="0"/>
                  <a:t>只要</a:t>
                </a:r>
                <a:r>
                  <a:rPr lang="en-US" altLang="zh-CN" dirty="0"/>
                  <a:t>others</a:t>
                </a:r>
                <a14:m>
                  <m:oMath xmlns:m="http://schemas.openxmlformats.org/officeDocument/2006/math">
                    <m:r>
                      <a:rPr lang="en-US" altLang="zh-CN">
                        <a:latin typeface="Cambria Math" panose="02040503050406030204" pitchFamily="18" charset="0"/>
                      </a:rPr>
                      <m:t>≥</m:t>
                    </m:r>
                  </m:oMath>
                </a14:m>
                <a:r>
                  <a:rPr lang="en-US" altLang="zh-CN" dirty="0"/>
                  <a:t>893/1408</a:t>
                </a:r>
                <a:r>
                  <a:rPr lang="zh-CN" altLang="zh-CN" dirty="0"/>
                  <a:t>，或者说</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r>
                      <a:rPr lang="en-US" altLang="zh-CN">
                        <a:latin typeface="Cambria Math" panose="02040503050406030204" pitchFamily="18" charset="0"/>
                      </a:rPr>
                      <m:t>≤</m:t>
                    </m:r>
                  </m:oMath>
                </a14:m>
                <a:r>
                  <a:rPr lang="en-US" altLang="zh-CN" dirty="0"/>
                  <a:t>515/1408</a:t>
                </a:r>
                <a14:m>
                  <m:oMath xmlns:m="http://schemas.openxmlformats.org/officeDocument/2006/math">
                    <m:r>
                      <a:rPr lang="en-US" altLang="zh-CN">
                        <a:latin typeface="Cambria Math" panose="02040503050406030204" pitchFamily="18" charset="0"/>
                      </a:rPr>
                      <m:t>≈0.366</m:t>
                    </m:r>
                  </m:oMath>
                </a14:m>
                <a:r>
                  <a:rPr lang="zh-CN" altLang="zh-CN" dirty="0"/>
                  <a:t>就肯定不能得到压缩效果。</a:t>
                </a:r>
              </a:p>
              <a:p>
                <a:r>
                  <a:rPr lang="zh-CN" altLang="zh-CN" dirty="0"/>
                  <a:t>无疑图片的数据是可以满足要求的。</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491319"/>
                <a:ext cx="10515600" cy="5685644"/>
              </a:xfrm>
              <a:blipFill rotWithShape="0">
                <a:blip r:embed="rId2"/>
                <a:stretch>
                  <a:fillRect l="-406" t="-22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2117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357" y="2674962"/>
            <a:ext cx="6343792" cy="115175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457" y="4194267"/>
            <a:ext cx="6196510" cy="1128360"/>
          </a:xfrm>
          <a:prstGeom prst="rect">
            <a:avLst/>
          </a:prstGeom>
        </p:spPr>
      </p:pic>
    </p:spTree>
    <p:extLst>
      <p:ext uri="{BB962C8B-B14F-4D97-AF65-F5344CB8AC3E}">
        <p14:creationId xmlns:p14="http://schemas.microsoft.com/office/powerpoint/2010/main" val="46664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8616"/>
            <a:ext cx="10515600" cy="5658348"/>
          </a:xfrm>
        </p:spPr>
        <p:txBody>
          <a:bodyPr>
            <a:normAutofit lnSpcReduction="10000"/>
          </a:bodyPr>
          <a:lstStyle/>
          <a:p>
            <a:r>
              <a:rPr lang="zh-CN" altLang="zh-CN" dirty="0"/>
              <a:t>统计模型所来用的方式是先将要被编码的数据整体所采用的符号做个统计</a:t>
            </a:r>
            <a:r>
              <a:rPr lang="en-US" altLang="zh-CN" dirty="0"/>
              <a:t>,</a:t>
            </a:r>
            <a:r>
              <a:rPr lang="zh-CN" altLang="zh-CN" dirty="0"/>
              <a:t>然后将重复性大的符号重新以短的码来编排</a:t>
            </a:r>
            <a:r>
              <a:rPr lang="en-US" altLang="zh-CN" dirty="0"/>
              <a:t>, </a:t>
            </a:r>
            <a:r>
              <a:rPr lang="zh-CN" altLang="zh-CN" dirty="0"/>
              <a:t>而重复性愈小的符号则以愈长的码来编排。</a:t>
            </a:r>
          </a:p>
          <a:p>
            <a:r>
              <a:rPr lang="zh-CN" altLang="zh-CN" dirty="0"/>
              <a:t>大多数通用的压缩方案还是基于统计的压缩，既出现频率高的字符给予较短的编码来表示，考虑的都是单个字符的概率，而现实中，信源的不同字符之间是存在相关性的，如果考虑这个相关性，则压缩比还可以有显著的提高。</a:t>
            </a:r>
          </a:p>
          <a:p>
            <a:r>
              <a:rPr lang="zh-CN" altLang="zh-CN" dirty="0"/>
              <a:t>字典模型的编码原理则是以较长的字符串或经常出现的字毋组合构成字典中的数据项</a:t>
            </a:r>
            <a:r>
              <a:rPr lang="en-US" altLang="zh-CN" dirty="0"/>
              <a:t>, </a:t>
            </a:r>
            <a:r>
              <a:rPr lang="zh-CN" altLang="zh-CN" dirty="0"/>
              <a:t>并用相应较短的数字或符号作为代码表示。当从源数据流中读入的数据能与字典中的数据项相匹配</a:t>
            </a:r>
            <a:r>
              <a:rPr lang="en-US" altLang="zh-CN" dirty="0"/>
              <a:t>,</a:t>
            </a:r>
            <a:r>
              <a:rPr lang="zh-CN" altLang="zh-CN" dirty="0"/>
              <a:t>则输出其时应的代码。</a:t>
            </a:r>
            <a:r>
              <a:rPr lang="en-US" altLang="zh-CN" dirty="0"/>
              <a:t> </a:t>
            </a:r>
            <a:endParaRPr lang="zh-CN" altLang="zh-CN" dirty="0"/>
          </a:p>
          <a:p>
            <a:r>
              <a:rPr lang="zh-CN" altLang="zh-CN" dirty="0"/>
              <a:t>这两种方法的焦点不同又使得它们可以组合起来使用，即在字典建模的基础上再辅之以后续的统计编码，以形成压缩性能更高的复合算法。</a:t>
            </a:r>
          </a:p>
          <a:p>
            <a:endParaRPr lang="zh-CN" altLang="en-US" dirty="0"/>
          </a:p>
        </p:txBody>
      </p:sp>
    </p:spTree>
    <p:extLst>
      <p:ext uri="{BB962C8B-B14F-4D97-AF65-F5344CB8AC3E}">
        <p14:creationId xmlns:p14="http://schemas.microsoft.com/office/powerpoint/2010/main" val="2617263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67639"/>
          </a:xfrm>
        </p:spPr>
        <p:txBody>
          <a:bodyPr/>
          <a:lstStyle/>
          <a:p>
            <a:r>
              <a:rPr lang="en-US" altLang="zh-CN" b="1" dirty="0"/>
              <a:t>LZW</a:t>
            </a:r>
            <a:r>
              <a:rPr lang="zh-CN" altLang="zh-CN" b="1" dirty="0"/>
              <a:t>编码</a:t>
            </a:r>
            <a:endParaRPr lang="zh-CN" altLang="en-US" dirty="0"/>
          </a:p>
        </p:txBody>
      </p:sp>
      <p:sp>
        <p:nvSpPr>
          <p:cNvPr id="3" name="内容占位符 2"/>
          <p:cNvSpPr>
            <a:spLocks noGrp="1"/>
          </p:cNvSpPr>
          <p:nvPr>
            <p:ph idx="1"/>
          </p:nvPr>
        </p:nvSpPr>
        <p:spPr>
          <a:xfrm>
            <a:off x="838200" y="1132764"/>
            <a:ext cx="10515600" cy="5044199"/>
          </a:xfrm>
        </p:spPr>
        <p:txBody>
          <a:bodyPr/>
          <a:lstStyle/>
          <a:p>
            <a:r>
              <a:rPr lang="en-US" altLang="zh-CN" dirty="0"/>
              <a:t>LZW</a:t>
            </a:r>
            <a:r>
              <a:rPr lang="zh-CN" altLang="zh-CN" dirty="0"/>
              <a:t>是通过建立一个字符串表，用较短的代码来表示较长的字符串来实现压缩。</a:t>
            </a:r>
            <a:r>
              <a:rPr lang="en-US" altLang="zh-CN" dirty="0"/>
              <a:t> </a:t>
            </a:r>
            <a:r>
              <a:rPr lang="zh-CN" altLang="zh-CN" dirty="0"/>
              <a:t>应该注意到的是，我们这里的编译表不是事先创建好的，而是根据原始文件数据动态创建的，解码时还要从已编码的数据中还原出原来的编译表。</a:t>
            </a:r>
          </a:p>
          <a:p>
            <a:r>
              <a:rPr lang="en-US" altLang="zh-CN" dirty="0" smtClean="0"/>
              <a:t>LZW</a:t>
            </a:r>
            <a:r>
              <a:rPr lang="zh-CN" altLang="zh-CN" dirty="0"/>
              <a:t>压缩算法和其它一些压缩技术的不同之处在于它是动态地标记数据流中出现的重复串。它把在压缩过程中遇到的字符串记录在串表中，在下次又碰到这一字符串的时侯，就用一个代码来表示它，通过用短代码表示相对较长的字符串来压缩数据量。</a:t>
            </a:r>
          </a:p>
          <a:p>
            <a:endParaRPr lang="zh-CN" altLang="en-US" dirty="0"/>
          </a:p>
        </p:txBody>
      </p:sp>
    </p:spTree>
    <p:extLst>
      <p:ext uri="{BB962C8B-B14F-4D97-AF65-F5344CB8AC3E}">
        <p14:creationId xmlns:p14="http://schemas.microsoft.com/office/powerpoint/2010/main" val="783694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1194"/>
            <a:ext cx="10515600" cy="5835769"/>
          </a:xfrm>
        </p:spPr>
        <p:txBody>
          <a:bodyPr>
            <a:normAutofit/>
          </a:bodyPr>
          <a:lstStyle/>
          <a:p>
            <a:r>
              <a:rPr lang="en-US" altLang="zh-CN" dirty="0"/>
              <a:t>LZW</a:t>
            </a:r>
            <a:r>
              <a:rPr lang="zh-CN" altLang="zh-CN" dirty="0"/>
              <a:t>算法基于字典，压缩有</a:t>
            </a:r>
            <a:r>
              <a:rPr lang="en-US" altLang="zh-CN" dirty="0"/>
              <a:t>3</a:t>
            </a:r>
            <a:r>
              <a:rPr lang="zh-CN" altLang="zh-CN" dirty="0"/>
              <a:t>个重要的对象：数据流</a:t>
            </a:r>
            <a:r>
              <a:rPr lang="en-US" altLang="zh-CN" dirty="0"/>
              <a:t>(Char Stream)</a:t>
            </a:r>
            <a:r>
              <a:rPr lang="zh-CN" altLang="zh-CN" dirty="0"/>
              <a:t>、编码流</a:t>
            </a:r>
            <a:r>
              <a:rPr lang="en-US" altLang="zh-CN" dirty="0"/>
              <a:t>(Code Stream)</a:t>
            </a:r>
            <a:r>
              <a:rPr lang="zh-CN" altLang="zh-CN" dirty="0"/>
              <a:t>和编译表</a:t>
            </a:r>
            <a:r>
              <a:rPr lang="en-US" altLang="zh-CN" dirty="0"/>
              <a:t>(String Table)</a:t>
            </a:r>
            <a:r>
              <a:rPr lang="zh-CN" altLang="zh-CN" dirty="0" smtClean="0"/>
              <a:t>。</a:t>
            </a:r>
            <a:endParaRPr lang="en-US" altLang="zh-CN" dirty="0" smtClean="0"/>
          </a:p>
          <a:p>
            <a:r>
              <a:rPr lang="en-US" altLang="zh-CN" dirty="0" smtClean="0"/>
              <a:t>LZW</a:t>
            </a:r>
            <a:r>
              <a:rPr lang="zh-CN" altLang="zh-CN" dirty="0"/>
              <a:t>的编码词典就象一张转换表，用来存放字符串项，每个表项被分配一个代码，转换表实际上是把</a:t>
            </a:r>
            <a:r>
              <a:rPr lang="en-US" altLang="zh-CN" dirty="0"/>
              <a:t>8</a:t>
            </a:r>
            <a:r>
              <a:rPr lang="zh-CN" altLang="zh-CN" dirty="0"/>
              <a:t>位</a:t>
            </a:r>
            <a:r>
              <a:rPr lang="en-US" altLang="zh-CN" dirty="0"/>
              <a:t>ASC II</a:t>
            </a:r>
            <a:r>
              <a:rPr lang="zh-CN" altLang="zh-CN" dirty="0"/>
              <a:t>字符集进行了扩充，增加的符号用来表示在文本或图像中出现的可变长长度</a:t>
            </a:r>
            <a:r>
              <a:rPr lang="en-US" altLang="zh-CN" dirty="0"/>
              <a:t>ASC II</a:t>
            </a:r>
            <a:r>
              <a:rPr lang="zh-CN" altLang="zh-CN" dirty="0"/>
              <a:t>字符串。扩充后的代码可用</a:t>
            </a:r>
            <a:r>
              <a:rPr lang="en-US" altLang="zh-CN" dirty="0"/>
              <a:t>9—12</a:t>
            </a:r>
            <a:r>
              <a:rPr lang="zh-CN" altLang="zh-CN" dirty="0"/>
              <a:t>位甚至更多位来表示，如果用</a:t>
            </a:r>
            <a:r>
              <a:rPr lang="en-US" altLang="zh-CN" dirty="0"/>
              <a:t>12</a:t>
            </a:r>
            <a:r>
              <a:rPr lang="zh-CN" altLang="zh-CN" dirty="0"/>
              <a:t>位，那么就可以表示</a:t>
            </a:r>
            <a:r>
              <a:rPr lang="en-US" altLang="zh-CN" dirty="0"/>
              <a:t>2</a:t>
            </a:r>
            <a:r>
              <a:rPr lang="zh-CN" altLang="zh-CN" dirty="0"/>
              <a:t>的</a:t>
            </a:r>
            <a:r>
              <a:rPr lang="en-US" altLang="zh-CN" dirty="0"/>
              <a:t>12</a:t>
            </a:r>
            <a:r>
              <a:rPr lang="zh-CN" altLang="zh-CN" dirty="0"/>
              <a:t>次方即</a:t>
            </a:r>
            <a:r>
              <a:rPr lang="en-US" altLang="zh-CN" dirty="0"/>
              <a:t>4096</a:t>
            </a:r>
            <a:r>
              <a:rPr lang="zh-CN" altLang="zh-CN" dirty="0"/>
              <a:t>个表项，其中</a:t>
            </a:r>
            <a:r>
              <a:rPr lang="en-US" altLang="zh-CN" dirty="0"/>
              <a:t>256</a:t>
            </a:r>
            <a:r>
              <a:rPr lang="zh-CN" altLang="zh-CN" dirty="0"/>
              <a:t>个表项用来存放已定义的单个字符，剩下的</a:t>
            </a:r>
            <a:r>
              <a:rPr lang="en-US" altLang="zh-CN" dirty="0"/>
              <a:t>3840</a:t>
            </a:r>
            <a:r>
              <a:rPr lang="zh-CN" altLang="zh-CN" dirty="0"/>
              <a:t>个用来存放短语字符串</a:t>
            </a:r>
            <a:r>
              <a:rPr lang="zh-CN" altLang="zh-CN" dirty="0" smtClean="0"/>
              <a:t>。</a:t>
            </a:r>
            <a:endParaRPr lang="en-US" altLang="zh-CN" dirty="0" smtClean="0"/>
          </a:p>
          <a:p>
            <a:r>
              <a:rPr lang="en-US" altLang="zh-CN" dirty="0" smtClean="0"/>
              <a:t>LZW</a:t>
            </a:r>
            <a:r>
              <a:rPr lang="zh-CN" altLang="zh-CN" dirty="0"/>
              <a:t>编码器通过管理这个词典完成输入与输出之间的转换，即输入字符流后用</a:t>
            </a:r>
            <a:r>
              <a:rPr lang="en-US" altLang="zh-CN" dirty="0"/>
              <a:t>n(</a:t>
            </a:r>
            <a:r>
              <a:rPr lang="zh-CN" altLang="zh-CN" dirty="0"/>
              <a:t>例如</a:t>
            </a:r>
            <a:r>
              <a:rPr lang="en-US" altLang="zh-CN" dirty="0"/>
              <a:t>12</a:t>
            </a:r>
            <a:r>
              <a:rPr lang="zh-CN" altLang="zh-CN" dirty="0"/>
              <a:t>位</a:t>
            </a:r>
            <a:r>
              <a:rPr lang="en-US" altLang="zh-CN" dirty="0"/>
              <a:t>)</a:t>
            </a:r>
            <a:r>
              <a:rPr lang="zh-CN" altLang="zh-CN" dirty="0"/>
              <a:t>位来表示代码流，代码表示单个字符或多个字符组成的短语字符串。</a:t>
            </a:r>
          </a:p>
          <a:p>
            <a:endParaRPr lang="zh-CN" altLang="en-US" dirty="0"/>
          </a:p>
        </p:txBody>
      </p:sp>
    </p:spTree>
    <p:extLst>
      <p:ext uri="{BB962C8B-B14F-4D97-AF65-F5344CB8AC3E}">
        <p14:creationId xmlns:p14="http://schemas.microsoft.com/office/powerpoint/2010/main" val="1268401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00160" y="696036"/>
            <a:ext cx="4370634" cy="5480927"/>
          </a:xfrm>
          <a:prstGeom prst="rect">
            <a:avLst/>
          </a:prstGeom>
        </p:spPr>
      </p:pic>
    </p:spTree>
    <p:extLst>
      <p:ext uri="{BB962C8B-B14F-4D97-AF65-F5344CB8AC3E}">
        <p14:creationId xmlns:p14="http://schemas.microsoft.com/office/powerpoint/2010/main" val="4238646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7672"/>
            <a:ext cx="10515600" cy="5699291"/>
          </a:xfrm>
        </p:spPr>
        <p:txBody>
          <a:bodyPr/>
          <a:lstStyle/>
          <a:p>
            <a:r>
              <a:rPr lang="zh-CN" altLang="zh-CN" dirty="0"/>
              <a:t>被压缩原始数据：</a:t>
            </a:r>
            <a:r>
              <a:rPr lang="en-US" altLang="zh-CN" dirty="0" err="1"/>
              <a:t>xxyyyz</a:t>
            </a:r>
            <a:endParaRPr lang="zh-CN" altLang="zh-CN" dirty="0"/>
          </a:p>
          <a:p>
            <a:r>
              <a:rPr lang="zh-CN" altLang="zh-CN" dirty="0"/>
              <a:t>执行压缩后得到的输出编码用二进制表示为：</a:t>
            </a:r>
            <a:r>
              <a:rPr lang="en-US" altLang="zh-CN" dirty="0"/>
              <a:t>0001111000</a:t>
            </a:r>
            <a:r>
              <a:rPr lang="zh-CN" altLang="zh-CN" dirty="0"/>
              <a:t>，</a:t>
            </a:r>
            <a:r>
              <a:rPr lang="en-US" altLang="zh-CN" dirty="0"/>
              <a:t>0001111000</a:t>
            </a:r>
            <a:r>
              <a:rPr lang="zh-CN" altLang="zh-CN" dirty="0" smtClean="0"/>
              <a:t>，</a:t>
            </a:r>
            <a:r>
              <a:rPr lang="en-US" altLang="zh-CN" dirty="0" smtClean="0"/>
              <a:t>0001111001</a:t>
            </a:r>
            <a:r>
              <a:rPr lang="zh-CN" altLang="zh-CN" dirty="0" smtClean="0"/>
              <a:t>，</a:t>
            </a:r>
            <a:r>
              <a:rPr lang="en-US" altLang="zh-CN" dirty="0" smtClean="0"/>
              <a:t> </a:t>
            </a:r>
            <a:r>
              <a:rPr lang="en-US" altLang="zh-CN" dirty="0"/>
              <a:t>0100000010</a:t>
            </a:r>
            <a:r>
              <a:rPr lang="zh-CN" altLang="zh-CN" dirty="0"/>
              <a:t>，</a:t>
            </a:r>
            <a:r>
              <a:rPr lang="en-US" altLang="zh-CN" dirty="0" smtClean="0"/>
              <a:t>0001111001</a:t>
            </a:r>
            <a:endParaRPr lang="zh-CN" altLang="zh-CN" dirty="0"/>
          </a:p>
          <a:p>
            <a:r>
              <a:rPr lang="zh-CN" altLang="zh-CN" dirty="0"/>
              <a:t>在压缩过程中存储在字典中的字符串：</a:t>
            </a:r>
          </a:p>
          <a:p>
            <a:r>
              <a:rPr lang="en-US" altLang="zh-CN" dirty="0" smtClean="0"/>
              <a:t>2</a:t>
            </a:r>
            <a:r>
              <a:rPr lang="zh-CN" altLang="zh-CN" dirty="0"/>
              <a:t>个字符</a:t>
            </a:r>
            <a:r>
              <a:rPr lang="zh-CN" altLang="zh-CN" dirty="0" smtClean="0"/>
              <a:t>：</a:t>
            </a:r>
            <a:r>
              <a:rPr lang="en-US" altLang="zh-CN" dirty="0" smtClean="0"/>
              <a:t>xx</a:t>
            </a:r>
            <a:r>
              <a:rPr lang="zh-CN" altLang="zh-CN" dirty="0" smtClean="0"/>
              <a:t>，</a:t>
            </a:r>
            <a:r>
              <a:rPr lang="en-US" altLang="zh-CN" dirty="0" err="1" smtClean="0"/>
              <a:t>xy</a:t>
            </a:r>
            <a:r>
              <a:rPr lang="zh-CN" altLang="en-US" dirty="0" smtClean="0"/>
              <a:t>，</a:t>
            </a:r>
            <a:r>
              <a:rPr lang="en-US" altLang="zh-CN" dirty="0" err="1"/>
              <a:t>yy</a:t>
            </a:r>
            <a:endParaRPr lang="zh-CN" altLang="zh-CN" dirty="0"/>
          </a:p>
          <a:p>
            <a:r>
              <a:rPr lang="en-US" altLang="zh-CN" dirty="0" smtClean="0"/>
              <a:t>3</a:t>
            </a:r>
            <a:r>
              <a:rPr lang="zh-CN" altLang="zh-CN" dirty="0"/>
              <a:t>个字符：</a:t>
            </a:r>
            <a:r>
              <a:rPr lang="en-US" altLang="zh-CN" dirty="0" err="1"/>
              <a:t>yyz</a:t>
            </a:r>
            <a:endParaRPr lang="zh-CN" altLang="zh-CN" dirty="0"/>
          </a:p>
          <a:p>
            <a:endParaRPr lang="zh-CN" altLang="en-US" dirty="0"/>
          </a:p>
        </p:txBody>
      </p:sp>
    </p:spTree>
    <p:extLst>
      <p:ext uri="{BB962C8B-B14F-4D97-AF65-F5344CB8AC3E}">
        <p14:creationId xmlns:p14="http://schemas.microsoft.com/office/powerpoint/2010/main" val="1846718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nvPr>
        </p:nvGraphicFramePr>
        <p:xfrm>
          <a:off x="838200" y="463550"/>
          <a:ext cx="10515600" cy="49682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gridSpan="5">
                  <a:txBody>
                    <a:bodyPr/>
                    <a:lstStyle/>
                    <a:p>
                      <a:pPr algn="ctr"/>
                      <a:r>
                        <a:rPr lang="en-US" altLang="zh-CN" dirty="0" smtClean="0"/>
                        <a:t>LZW</a:t>
                      </a:r>
                      <a:r>
                        <a:rPr lang="zh-CN" altLang="en-US" dirty="0" smtClean="0"/>
                        <a:t>编码举例，</a:t>
                      </a:r>
                      <a:r>
                        <a:rPr lang="en-US" altLang="zh-CN" sz="2800" dirty="0" err="1" smtClean="0"/>
                        <a:t>xxyyyz</a:t>
                      </a:r>
                      <a:endParaRPr lang="zh-CN" altLang="en-US" sz="2800" dirty="0"/>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r>
              <a:tr h="370840">
                <a:tc>
                  <a:txBody>
                    <a:bodyPr/>
                    <a:lstStyle/>
                    <a:p>
                      <a:pPr algn="ctr"/>
                      <a:r>
                        <a:rPr lang="zh-CN" altLang="en-US" dirty="0" smtClean="0"/>
                        <a:t>当前被识别序列</a:t>
                      </a:r>
                      <a:endParaRPr lang="zh-CN" altLang="en-US" dirty="0"/>
                    </a:p>
                  </a:txBody>
                  <a:tcPr/>
                </a:tc>
                <a:tc>
                  <a:txBody>
                    <a:bodyPr/>
                    <a:lstStyle/>
                    <a:p>
                      <a:pPr algn="ctr"/>
                      <a:r>
                        <a:rPr lang="zh-CN" altLang="en-US" dirty="0" smtClean="0"/>
                        <a:t>被编码的灰度值</a:t>
                      </a:r>
                      <a:endParaRPr lang="zh-CN" altLang="en-US" dirty="0"/>
                    </a:p>
                  </a:txBody>
                  <a:tcPr/>
                </a:tc>
                <a:tc>
                  <a:txBody>
                    <a:bodyPr/>
                    <a:lstStyle/>
                    <a:p>
                      <a:pPr algn="ctr"/>
                      <a:r>
                        <a:rPr lang="zh-CN" altLang="en-US" dirty="0" smtClean="0"/>
                        <a:t>编码输出</a:t>
                      </a:r>
                      <a:endParaRPr lang="zh-CN" altLang="en-US" dirty="0"/>
                    </a:p>
                  </a:txBody>
                  <a:tcPr/>
                </a:tc>
                <a:tc>
                  <a:txBody>
                    <a:bodyPr/>
                    <a:lstStyle/>
                    <a:p>
                      <a:pPr algn="ctr"/>
                      <a:r>
                        <a:rPr lang="zh-CN" altLang="en-US" dirty="0" smtClean="0"/>
                        <a:t>存入字典内容</a:t>
                      </a:r>
                      <a:endParaRPr lang="zh-CN" altLang="en-US" dirty="0"/>
                    </a:p>
                  </a:txBody>
                  <a:tcPr/>
                </a:tc>
                <a:tc>
                  <a:txBody>
                    <a:bodyPr/>
                    <a:lstStyle/>
                    <a:p>
                      <a:pPr algn="ctr"/>
                      <a:r>
                        <a:rPr lang="zh-CN" altLang="en-US" dirty="0" smtClean="0"/>
                        <a:t>存入字典位置</a:t>
                      </a:r>
                      <a:endParaRPr lang="zh-CN" altLang="en-US" dirty="0"/>
                    </a:p>
                  </a:txBody>
                  <a:tcPr/>
                </a:tc>
              </a:tr>
              <a:tr h="370840">
                <a:tc>
                  <a:txBody>
                    <a:bodyPr/>
                    <a:lstStyle/>
                    <a:p>
                      <a:pPr algn="ctr"/>
                      <a:endParaRPr lang="zh-CN" altLang="en-US" dirty="0"/>
                    </a:p>
                  </a:txBody>
                  <a:tcPr/>
                </a:tc>
                <a:tc>
                  <a:txBody>
                    <a:bodyPr/>
                    <a:lstStyle/>
                    <a:p>
                      <a:pPr algn="ctr"/>
                      <a:r>
                        <a:rPr lang="en-US" altLang="zh-CN" dirty="0" smtClean="0"/>
                        <a:t>x</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r>
              <a:tr h="370840">
                <a:tc>
                  <a:txBody>
                    <a:bodyPr/>
                    <a:lstStyle/>
                    <a:p>
                      <a:pPr algn="ctr"/>
                      <a:r>
                        <a:rPr lang="en-US" altLang="zh-CN" dirty="0" smtClean="0"/>
                        <a:t>x</a:t>
                      </a:r>
                      <a:endParaRPr lang="zh-CN" altLang="en-US" dirty="0"/>
                    </a:p>
                  </a:txBody>
                  <a:tcPr/>
                </a:tc>
                <a:tc>
                  <a:txBody>
                    <a:bodyPr/>
                    <a:lstStyle/>
                    <a:p>
                      <a:pPr algn="ctr"/>
                      <a:r>
                        <a:rPr lang="en-US" altLang="zh-CN" dirty="0" smtClean="0"/>
                        <a:t>x</a:t>
                      </a:r>
                      <a:endParaRPr lang="zh-CN" altLang="en-US" dirty="0"/>
                    </a:p>
                  </a:txBody>
                  <a:tcPr/>
                </a:tc>
                <a:tc>
                  <a:txBody>
                    <a:bodyPr/>
                    <a:lstStyle/>
                    <a:p>
                      <a:pPr algn="ctr"/>
                      <a:r>
                        <a:rPr lang="en-US" altLang="zh-CN" dirty="0" smtClean="0"/>
                        <a:t>0001111000  (x)</a:t>
                      </a:r>
                      <a:endParaRPr lang="zh-CN" altLang="en-US" dirty="0"/>
                    </a:p>
                  </a:txBody>
                  <a:tcPr/>
                </a:tc>
                <a:tc>
                  <a:txBody>
                    <a:bodyPr/>
                    <a:lstStyle/>
                    <a:p>
                      <a:pPr algn="ctr"/>
                      <a:r>
                        <a:rPr lang="en-US" altLang="zh-CN" dirty="0" smtClean="0"/>
                        <a:t>xx</a:t>
                      </a:r>
                      <a:endParaRPr lang="zh-CN" altLang="en-US" dirty="0"/>
                    </a:p>
                  </a:txBody>
                  <a:tcPr/>
                </a:tc>
                <a:tc>
                  <a:txBody>
                    <a:bodyPr/>
                    <a:lstStyle/>
                    <a:p>
                      <a:pPr algn="ctr"/>
                      <a:r>
                        <a:rPr lang="en-US" altLang="zh-CN" dirty="0" smtClean="0"/>
                        <a:t>0100000000</a:t>
                      </a:r>
                      <a:endParaRPr lang="zh-CN" altLang="en-US" dirty="0"/>
                    </a:p>
                  </a:txBody>
                  <a:tcPr/>
                </a:tc>
              </a:tr>
              <a:tr h="370840">
                <a:tc>
                  <a:txBody>
                    <a:bodyPr/>
                    <a:lstStyle/>
                    <a:p>
                      <a:pPr algn="ctr"/>
                      <a:r>
                        <a:rPr lang="en-US" altLang="zh-CN" dirty="0" smtClean="0"/>
                        <a:t>x</a:t>
                      </a:r>
                      <a:endParaRPr lang="zh-CN" altLang="en-US" dirty="0"/>
                    </a:p>
                  </a:txBody>
                  <a:tcPr/>
                </a:tc>
                <a:tc>
                  <a:txBody>
                    <a:bodyPr/>
                    <a:lstStyle/>
                    <a:p>
                      <a:pPr algn="ctr"/>
                      <a:r>
                        <a:rPr lang="en-US" altLang="zh-CN" dirty="0" smtClean="0"/>
                        <a:t>y</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0001111000  (x)</a:t>
                      </a:r>
                    </a:p>
                  </a:txBody>
                  <a:tcPr/>
                </a:tc>
                <a:tc>
                  <a:txBody>
                    <a:bodyPr/>
                    <a:lstStyle/>
                    <a:p>
                      <a:pPr algn="ctr"/>
                      <a:r>
                        <a:rPr lang="en-US" altLang="zh-CN" dirty="0" err="1" smtClean="0"/>
                        <a:t>xy</a:t>
                      </a:r>
                      <a:endParaRPr lang="zh-CN" altLang="en-US" dirty="0"/>
                    </a:p>
                  </a:txBody>
                  <a:tcPr/>
                </a:tc>
                <a:tc>
                  <a:txBody>
                    <a:bodyPr/>
                    <a:lstStyle/>
                    <a:p>
                      <a:pPr algn="ctr"/>
                      <a:r>
                        <a:rPr lang="en-US" altLang="zh-CN" dirty="0" smtClean="0"/>
                        <a:t>0100000001</a:t>
                      </a:r>
                      <a:endParaRPr lang="zh-CN" altLang="en-US" dirty="0"/>
                    </a:p>
                  </a:txBody>
                  <a:tcPr/>
                </a:tc>
              </a:tr>
              <a:tr h="370840">
                <a:tc>
                  <a:txBody>
                    <a:bodyPr/>
                    <a:lstStyle/>
                    <a:p>
                      <a:pPr algn="ctr"/>
                      <a:r>
                        <a:rPr lang="en-US" altLang="zh-CN" dirty="0" smtClean="0"/>
                        <a:t>y</a:t>
                      </a:r>
                      <a:endParaRPr lang="zh-CN" altLang="en-US" dirty="0"/>
                    </a:p>
                  </a:txBody>
                  <a:tcPr/>
                </a:tc>
                <a:tc>
                  <a:txBody>
                    <a:bodyPr/>
                    <a:lstStyle/>
                    <a:p>
                      <a:pPr algn="ctr"/>
                      <a:r>
                        <a:rPr lang="en-US" altLang="zh-CN" dirty="0" smtClean="0"/>
                        <a:t>y</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0001111001  (y)</a:t>
                      </a:r>
                    </a:p>
                  </a:txBody>
                  <a:tcPr/>
                </a:tc>
                <a:tc>
                  <a:txBody>
                    <a:bodyPr/>
                    <a:lstStyle/>
                    <a:p>
                      <a:pPr algn="ctr"/>
                      <a:r>
                        <a:rPr lang="en-US" altLang="zh-CN" dirty="0" err="1" smtClean="0"/>
                        <a:t>yy</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0100000010</a:t>
                      </a:r>
                      <a:endParaRPr lang="zh-CN" altLang="en-US" dirty="0" smtClean="0"/>
                    </a:p>
                  </a:txBody>
                  <a:tcPr/>
                </a:tc>
              </a:tr>
              <a:tr h="370840">
                <a:tc>
                  <a:txBody>
                    <a:bodyPr/>
                    <a:lstStyle/>
                    <a:p>
                      <a:pPr algn="ctr"/>
                      <a:r>
                        <a:rPr lang="en-US" altLang="zh-CN" dirty="0" smtClean="0"/>
                        <a:t>y</a:t>
                      </a:r>
                      <a:endParaRPr lang="zh-CN" altLang="en-US" dirty="0"/>
                    </a:p>
                  </a:txBody>
                  <a:tcPr/>
                </a:tc>
                <a:tc>
                  <a:txBody>
                    <a:bodyPr/>
                    <a:lstStyle/>
                    <a:p>
                      <a:pPr algn="ctr"/>
                      <a:r>
                        <a:rPr lang="en-US" altLang="zh-CN" dirty="0" smtClean="0"/>
                        <a:t>y</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err="1" smtClean="0"/>
                        <a:t>yy</a:t>
                      </a:r>
                      <a:endParaRPr lang="zh-CN" altLang="en-US" dirty="0"/>
                    </a:p>
                  </a:txBody>
                  <a:tcPr/>
                </a:tc>
                <a:tc>
                  <a:txBody>
                    <a:bodyPr/>
                    <a:lstStyle/>
                    <a:p>
                      <a:pPr algn="ctr"/>
                      <a:r>
                        <a:rPr lang="en-US" altLang="zh-CN" dirty="0" smtClean="0"/>
                        <a:t>z</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0100000010(</a:t>
                      </a:r>
                      <a:r>
                        <a:rPr lang="en-US" altLang="zh-CN" dirty="0" err="1" smtClean="0"/>
                        <a:t>yy</a:t>
                      </a:r>
                      <a:r>
                        <a:rPr lang="en-US" altLang="zh-CN" dirty="0" smtClean="0"/>
                        <a:t>)</a:t>
                      </a:r>
                      <a:endParaRPr lang="zh-CN" altLang="en-US" dirty="0" smtClean="0"/>
                    </a:p>
                  </a:txBody>
                  <a:tcPr/>
                </a:tc>
                <a:tc>
                  <a:txBody>
                    <a:bodyPr/>
                    <a:lstStyle/>
                    <a:p>
                      <a:pPr algn="ctr"/>
                      <a:r>
                        <a:rPr lang="en-US" altLang="zh-CN" dirty="0" err="1" smtClean="0"/>
                        <a:t>yyz</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0100000011</a:t>
                      </a:r>
                      <a:endParaRPr lang="zh-CN" altLang="en-US" dirty="0" smtClean="0"/>
                    </a:p>
                  </a:txBody>
                  <a:tcPr/>
                </a:tc>
              </a:tr>
              <a:tr h="370840">
                <a:tc>
                  <a:txBody>
                    <a:bodyPr/>
                    <a:lstStyle/>
                    <a:p>
                      <a:pPr algn="ctr"/>
                      <a:r>
                        <a:rPr lang="en-US" altLang="zh-CN" dirty="0" smtClean="0"/>
                        <a:t>z</a:t>
                      </a:r>
                      <a:endParaRPr lang="zh-CN" altLang="en-US" dirty="0"/>
                    </a:p>
                  </a:txBody>
                  <a:tcPr/>
                </a:tc>
                <a:tc>
                  <a:txBody>
                    <a:bodyPr/>
                    <a:lstStyle/>
                    <a:p>
                      <a:pPr algn="ct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0001111001  (z)</a:t>
                      </a:r>
                      <a:endParaRPr lang="zh-CN" altLang="zh-CN" dirty="0" smtClean="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bl>
          </a:graphicData>
        </a:graphic>
      </p:graphicFrame>
    </p:spTree>
    <p:extLst>
      <p:ext uri="{BB962C8B-B14F-4D97-AF65-F5344CB8AC3E}">
        <p14:creationId xmlns:p14="http://schemas.microsoft.com/office/powerpoint/2010/main" val="64492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63174"/>
          </a:xfrm>
        </p:spPr>
        <p:txBody>
          <a:bodyPr/>
          <a:lstStyle/>
          <a:p>
            <a:r>
              <a:rPr lang="zh-CN" altLang="zh-CN" dirty="0"/>
              <a:t>课题的来源与确定</a:t>
            </a:r>
            <a:endParaRPr lang="zh-CN" altLang="en-US" dirty="0"/>
          </a:p>
        </p:txBody>
      </p:sp>
      <p:sp>
        <p:nvSpPr>
          <p:cNvPr id="3" name="内容占位符 2"/>
          <p:cNvSpPr>
            <a:spLocks noGrp="1"/>
          </p:cNvSpPr>
          <p:nvPr>
            <p:ph idx="1"/>
          </p:nvPr>
        </p:nvSpPr>
        <p:spPr/>
        <p:txBody>
          <a:bodyPr>
            <a:normAutofit/>
          </a:bodyPr>
          <a:lstStyle/>
          <a:p>
            <a:r>
              <a:rPr lang="zh-CN" altLang="zh-CN" dirty="0"/>
              <a:t>天文观测领域获得的图像数据量大，为解决其与有限的网络带宽之间的矛盾，对数据进行有效的压缩是必要的</a:t>
            </a:r>
            <a:r>
              <a:rPr lang="zh-CN" altLang="zh-CN" dirty="0" smtClean="0"/>
              <a:t>。</a:t>
            </a:r>
            <a:endParaRPr lang="en-US" altLang="zh-CN" dirty="0" smtClean="0"/>
          </a:p>
          <a:p>
            <a:r>
              <a:rPr lang="zh-CN" altLang="zh-CN" dirty="0" smtClean="0"/>
              <a:t>天文</a:t>
            </a:r>
            <a:r>
              <a:rPr lang="zh-CN" altLang="zh-CN" dirty="0"/>
              <a:t>图像是一种专用格式，其珍贵精确、长时间持续获取的特点，就要求算法能够实时无损高效快速地将数据进行压缩</a:t>
            </a:r>
            <a:r>
              <a:rPr lang="zh-CN" altLang="zh-CN" dirty="0" smtClean="0"/>
              <a:t>。</a:t>
            </a:r>
            <a:endParaRPr lang="en-US" altLang="zh-CN" dirty="0" smtClean="0"/>
          </a:p>
          <a:p>
            <a:r>
              <a:rPr lang="zh-CN" altLang="zh-CN" dirty="0" smtClean="0"/>
              <a:t>如果</a:t>
            </a:r>
            <a:r>
              <a:rPr lang="zh-CN" altLang="zh-CN" dirty="0"/>
              <a:t>使用通用的压缩方法压缩</a:t>
            </a:r>
            <a:r>
              <a:rPr lang="zh-CN" altLang="zh-CN" dirty="0" smtClean="0"/>
              <a:t>效果</a:t>
            </a:r>
            <a:r>
              <a:rPr lang="zh-CN" altLang="en-US" dirty="0" smtClean="0"/>
              <a:t>可能</a:t>
            </a:r>
            <a:r>
              <a:rPr lang="zh-CN" altLang="zh-CN" dirty="0" smtClean="0"/>
              <a:t>不</a:t>
            </a:r>
            <a:r>
              <a:rPr lang="zh-CN" altLang="zh-CN" dirty="0"/>
              <a:t>理想，因此就要对天文图像进行分析，找出一种适合它的压缩方法。本课题将对这种算法进行研究。</a:t>
            </a:r>
          </a:p>
          <a:p>
            <a:endParaRPr lang="zh-CN" altLang="en-US" dirty="0"/>
          </a:p>
        </p:txBody>
      </p:sp>
    </p:spTree>
    <p:extLst>
      <p:ext uri="{BB962C8B-B14F-4D97-AF65-F5344CB8AC3E}">
        <p14:creationId xmlns:p14="http://schemas.microsoft.com/office/powerpoint/2010/main" val="757070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nvPr>
        </p:nvGraphicFramePr>
        <p:xfrm>
          <a:off x="838200" y="463550"/>
          <a:ext cx="10515600" cy="49682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gridSpan="5">
                  <a:txBody>
                    <a:bodyPr/>
                    <a:lstStyle/>
                    <a:p>
                      <a:pPr algn="ctr"/>
                      <a:r>
                        <a:rPr lang="en-US" altLang="zh-CN" dirty="0" smtClean="0"/>
                        <a:t>LZW</a:t>
                      </a:r>
                      <a:r>
                        <a:rPr lang="zh-CN" altLang="en-US" dirty="0" smtClean="0"/>
                        <a:t>编码举例，</a:t>
                      </a:r>
                      <a:r>
                        <a:rPr lang="en-US" altLang="zh-CN" sz="2800" dirty="0" err="1" smtClean="0"/>
                        <a:t>xxyyyzyyzz</a:t>
                      </a:r>
                      <a:endParaRPr lang="zh-CN" altLang="en-US" sz="2800" dirty="0"/>
                    </a:p>
                  </a:txBody>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r>
              <a:tr h="370840">
                <a:tc>
                  <a:txBody>
                    <a:bodyPr/>
                    <a:lstStyle/>
                    <a:p>
                      <a:pPr algn="ctr"/>
                      <a:r>
                        <a:rPr lang="zh-CN" altLang="en-US" dirty="0" smtClean="0"/>
                        <a:t>当前被识别序列</a:t>
                      </a:r>
                      <a:endParaRPr lang="zh-CN" altLang="en-US" dirty="0"/>
                    </a:p>
                  </a:txBody>
                  <a:tcPr/>
                </a:tc>
                <a:tc>
                  <a:txBody>
                    <a:bodyPr/>
                    <a:lstStyle/>
                    <a:p>
                      <a:pPr algn="ctr"/>
                      <a:r>
                        <a:rPr lang="zh-CN" altLang="en-US" dirty="0" smtClean="0"/>
                        <a:t>被编码的灰度值</a:t>
                      </a:r>
                      <a:endParaRPr lang="zh-CN" altLang="en-US" dirty="0"/>
                    </a:p>
                  </a:txBody>
                  <a:tcPr/>
                </a:tc>
                <a:tc>
                  <a:txBody>
                    <a:bodyPr/>
                    <a:lstStyle/>
                    <a:p>
                      <a:pPr algn="ctr"/>
                      <a:r>
                        <a:rPr lang="zh-CN" altLang="en-US" dirty="0" smtClean="0"/>
                        <a:t>编码输出</a:t>
                      </a:r>
                      <a:endParaRPr lang="zh-CN" altLang="en-US" dirty="0"/>
                    </a:p>
                  </a:txBody>
                  <a:tcPr/>
                </a:tc>
                <a:tc>
                  <a:txBody>
                    <a:bodyPr/>
                    <a:lstStyle/>
                    <a:p>
                      <a:pPr algn="ctr"/>
                      <a:r>
                        <a:rPr lang="zh-CN" altLang="en-US" dirty="0" smtClean="0"/>
                        <a:t>存入字典内容</a:t>
                      </a:r>
                      <a:endParaRPr lang="zh-CN" altLang="en-US" dirty="0"/>
                    </a:p>
                  </a:txBody>
                  <a:tcPr/>
                </a:tc>
                <a:tc>
                  <a:txBody>
                    <a:bodyPr/>
                    <a:lstStyle/>
                    <a:p>
                      <a:pPr algn="ctr"/>
                      <a:r>
                        <a:rPr lang="zh-CN" altLang="en-US" dirty="0" smtClean="0"/>
                        <a:t>存入字典位置</a:t>
                      </a:r>
                      <a:endParaRPr lang="zh-CN" altLang="en-US" dirty="0"/>
                    </a:p>
                  </a:txBody>
                  <a:tcPr/>
                </a:tc>
              </a:tr>
              <a:tr h="370840">
                <a:tc>
                  <a:txBody>
                    <a:bodyPr/>
                    <a:lstStyle/>
                    <a:p>
                      <a:pPr algn="ctr"/>
                      <a:endParaRPr lang="zh-CN" altLang="en-US" dirty="0"/>
                    </a:p>
                  </a:txBody>
                  <a:tcPr/>
                </a:tc>
                <a:tc>
                  <a:txBody>
                    <a:bodyPr/>
                    <a:lstStyle/>
                    <a:p>
                      <a:pPr algn="ctr"/>
                      <a:r>
                        <a:rPr lang="en-US" altLang="zh-CN" dirty="0" smtClean="0"/>
                        <a:t>x</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r>
              <a:tr h="370840">
                <a:tc>
                  <a:txBody>
                    <a:bodyPr/>
                    <a:lstStyle/>
                    <a:p>
                      <a:pPr algn="ctr"/>
                      <a:r>
                        <a:rPr lang="en-US" altLang="zh-CN" dirty="0" smtClean="0"/>
                        <a:t>x</a:t>
                      </a:r>
                      <a:endParaRPr lang="zh-CN" altLang="en-US" dirty="0"/>
                    </a:p>
                  </a:txBody>
                  <a:tcPr/>
                </a:tc>
                <a:tc>
                  <a:txBody>
                    <a:bodyPr/>
                    <a:lstStyle/>
                    <a:p>
                      <a:pPr algn="ctr"/>
                      <a:r>
                        <a:rPr lang="en-US" altLang="zh-CN" dirty="0" smtClean="0"/>
                        <a:t>x</a:t>
                      </a:r>
                      <a:endParaRPr lang="zh-CN" altLang="en-US" dirty="0"/>
                    </a:p>
                  </a:txBody>
                  <a:tcPr/>
                </a:tc>
                <a:tc>
                  <a:txBody>
                    <a:bodyPr/>
                    <a:lstStyle/>
                    <a:p>
                      <a:pPr algn="ctr"/>
                      <a:r>
                        <a:rPr lang="en-US" altLang="zh-CN" dirty="0" smtClean="0"/>
                        <a:t>0001111000  (x)</a:t>
                      </a:r>
                      <a:endParaRPr lang="zh-CN" altLang="en-US" dirty="0"/>
                    </a:p>
                  </a:txBody>
                  <a:tcPr/>
                </a:tc>
                <a:tc>
                  <a:txBody>
                    <a:bodyPr/>
                    <a:lstStyle/>
                    <a:p>
                      <a:pPr algn="ctr"/>
                      <a:r>
                        <a:rPr lang="en-US" altLang="zh-CN" dirty="0" smtClean="0"/>
                        <a:t>xx</a:t>
                      </a:r>
                      <a:endParaRPr lang="zh-CN" altLang="en-US" dirty="0"/>
                    </a:p>
                  </a:txBody>
                  <a:tcPr/>
                </a:tc>
                <a:tc>
                  <a:txBody>
                    <a:bodyPr/>
                    <a:lstStyle/>
                    <a:p>
                      <a:pPr algn="ctr"/>
                      <a:r>
                        <a:rPr lang="en-US" altLang="zh-CN" dirty="0" smtClean="0"/>
                        <a:t>0100000000</a:t>
                      </a:r>
                      <a:endParaRPr lang="zh-CN" altLang="en-US" dirty="0"/>
                    </a:p>
                  </a:txBody>
                  <a:tcPr/>
                </a:tc>
              </a:tr>
              <a:tr h="370840">
                <a:tc>
                  <a:txBody>
                    <a:bodyPr/>
                    <a:lstStyle/>
                    <a:p>
                      <a:pPr algn="ctr"/>
                      <a:r>
                        <a:rPr lang="en-US" altLang="zh-CN" dirty="0" smtClean="0"/>
                        <a:t>x</a:t>
                      </a:r>
                      <a:endParaRPr lang="zh-CN" altLang="en-US" dirty="0"/>
                    </a:p>
                  </a:txBody>
                  <a:tcPr/>
                </a:tc>
                <a:tc>
                  <a:txBody>
                    <a:bodyPr/>
                    <a:lstStyle/>
                    <a:p>
                      <a:pPr algn="ctr"/>
                      <a:r>
                        <a:rPr lang="en-US" altLang="zh-CN" dirty="0" smtClean="0"/>
                        <a:t>y</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0001111000  (x)</a:t>
                      </a:r>
                    </a:p>
                  </a:txBody>
                  <a:tcPr/>
                </a:tc>
                <a:tc>
                  <a:txBody>
                    <a:bodyPr/>
                    <a:lstStyle/>
                    <a:p>
                      <a:pPr algn="ctr"/>
                      <a:r>
                        <a:rPr lang="en-US" altLang="zh-CN" dirty="0" err="1" smtClean="0"/>
                        <a:t>xy</a:t>
                      </a:r>
                      <a:endParaRPr lang="zh-CN" altLang="en-US" dirty="0"/>
                    </a:p>
                  </a:txBody>
                  <a:tcPr/>
                </a:tc>
                <a:tc>
                  <a:txBody>
                    <a:bodyPr/>
                    <a:lstStyle/>
                    <a:p>
                      <a:pPr algn="ctr"/>
                      <a:r>
                        <a:rPr lang="en-US" altLang="zh-CN" dirty="0" smtClean="0"/>
                        <a:t>0100000001</a:t>
                      </a:r>
                      <a:endParaRPr lang="zh-CN" altLang="en-US" dirty="0"/>
                    </a:p>
                  </a:txBody>
                  <a:tcPr/>
                </a:tc>
              </a:tr>
              <a:tr h="370840">
                <a:tc>
                  <a:txBody>
                    <a:bodyPr/>
                    <a:lstStyle/>
                    <a:p>
                      <a:pPr algn="ctr"/>
                      <a:r>
                        <a:rPr lang="en-US" altLang="zh-CN" dirty="0" smtClean="0"/>
                        <a:t>y</a:t>
                      </a:r>
                      <a:endParaRPr lang="zh-CN" altLang="en-US" dirty="0"/>
                    </a:p>
                  </a:txBody>
                  <a:tcPr/>
                </a:tc>
                <a:tc>
                  <a:txBody>
                    <a:bodyPr/>
                    <a:lstStyle/>
                    <a:p>
                      <a:pPr algn="ctr"/>
                      <a:r>
                        <a:rPr lang="en-US" altLang="zh-CN" dirty="0" smtClean="0"/>
                        <a:t>y</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0001111001  (y)</a:t>
                      </a:r>
                    </a:p>
                  </a:txBody>
                  <a:tcPr/>
                </a:tc>
                <a:tc>
                  <a:txBody>
                    <a:bodyPr/>
                    <a:lstStyle/>
                    <a:p>
                      <a:pPr algn="ctr"/>
                      <a:r>
                        <a:rPr lang="en-US" altLang="zh-CN" dirty="0" err="1" smtClean="0"/>
                        <a:t>yy</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0100000010</a:t>
                      </a:r>
                      <a:endParaRPr lang="zh-CN" altLang="en-US" dirty="0" smtClean="0"/>
                    </a:p>
                  </a:txBody>
                  <a:tcPr/>
                </a:tc>
              </a:tr>
              <a:tr h="370840">
                <a:tc>
                  <a:txBody>
                    <a:bodyPr/>
                    <a:lstStyle/>
                    <a:p>
                      <a:pPr algn="ctr"/>
                      <a:r>
                        <a:rPr lang="en-US" altLang="zh-CN" dirty="0" smtClean="0"/>
                        <a:t>y</a:t>
                      </a:r>
                      <a:endParaRPr lang="zh-CN" altLang="en-US" dirty="0"/>
                    </a:p>
                  </a:txBody>
                  <a:tcPr/>
                </a:tc>
                <a:tc>
                  <a:txBody>
                    <a:bodyPr/>
                    <a:lstStyle/>
                    <a:p>
                      <a:pPr algn="ctr"/>
                      <a:r>
                        <a:rPr lang="en-US" altLang="zh-CN" dirty="0" smtClean="0"/>
                        <a:t>y</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err="1" smtClean="0"/>
                        <a:t>yy</a:t>
                      </a:r>
                      <a:endParaRPr lang="zh-CN" altLang="en-US" dirty="0"/>
                    </a:p>
                  </a:txBody>
                  <a:tcPr/>
                </a:tc>
                <a:tc>
                  <a:txBody>
                    <a:bodyPr/>
                    <a:lstStyle/>
                    <a:p>
                      <a:pPr algn="ctr"/>
                      <a:r>
                        <a:rPr lang="en-US" altLang="zh-CN" dirty="0" smtClean="0"/>
                        <a:t>z</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0100000010(</a:t>
                      </a:r>
                      <a:r>
                        <a:rPr lang="en-US" altLang="zh-CN" dirty="0" err="1" smtClean="0"/>
                        <a:t>yy</a:t>
                      </a:r>
                      <a:r>
                        <a:rPr lang="en-US" altLang="zh-CN" dirty="0" smtClean="0"/>
                        <a:t>)</a:t>
                      </a:r>
                      <a:endParaRPr lang="zh-CN" altLang="en-US" dirty="0" smtClean="0"/>
                    </a:p>
                  </a:txBody>
                  <a:tcPr/>
                </a:tc>
                <a:tc>
                  <a:txBody>
                    <a:bodyPr/>
                    <a:lstStyle/>
                    <a:p>
                      <a:pPr algn="ctr"/>
                      <a:r>
                        <a:rPr lang="en-US" altLang="zh-CN" dirty="0" err="1" smtClean="0"/>
                        <a:t>yyz</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0100000011</a:t>
                      </a:r>
                      <a:endParaRPr lang="zh-CN" altLang="en-US" dirty="0" smtClean="0"/>
                    </a:p>
                  </a:txBody>
                  <a:tcPr/>
                </a:tc>
              </a:tr>
              <a:tr h="370840">
                <a:tc>
                  <a:txBody>
                    <a:bodyPr/>
                    <a:lstStyle/>
                    <a:p>
                      <a:pPr algn="ctr"/>
                      <a:r>
                        <a:rPr lang="en-US" altLang="zh-CN" dirty="0" smtClean="0"/>
                        <a:t>z</a:t>
                      </a:r>
                      <a:endParaRPr lang="zh-CN" altLang="en-US" dirty="0"/>
                    </a:p>
                  </a:txBody>
                  <a:tcPr/>
                </a:tc>
                <a:tc>
                  <a:txBody>
                    <a:bodyPr/>
                    <a:lstStyle/>
                    <a:p>
                      <a:pPr algn="ctr"/>
                      <a:r>
                        <a:rPr lang="en-US" altLang="zh-CN" dirty="0" smtClean="0"/>
                        <a:t>y</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0001111001  (z)</a:t>
                      </a:r>
                      <a:endParaRPr lang="zh-CN" altLang="zh-CN" dirty="0" smtClean="0"/>
                    </a:p>
                  </a:txBody>
                  <a:tcPr/>
                </a:tc>
                <a:tc>
                  <a:txBody>
                    <a:bodyPr/>
                    <a:lstStyle/>
                    <a:p>
                      <a:pPr algn="ctr"/>
                      <a:r>
                        <a:rPr lang="en-US" altLang="zh-CN" dirty="0" err="1" smtClean="0"/>
                        <a:t>zy</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0100000100</a:t>
                      </a:r>
                      <a:endParaRPr lang="zh-CN" altLang="en-US" dirty="0" smtClean="0"/>
                    </a:p>
                  </a:txBody>
                  <a:tcPr/>
                </a:tc>
              </a:tr>
              <a:tr h="370840">
                <a:tc>
                  <a:txBody>
                    <a:bodyPr/>
                    <a:lstStyle/>
                    <a:p>
                      <a:pPr algn="ctr"/>
                      <a:r>
                        <a:rPr lang="en-US" altLang="zh-CN" dirty="0" smtClean="0"/>
                        <a:t>y</a:t>
                      </a:r>
                      <a:endParaRPr lang="zh-CN" altLang="en-US" dirty="0"/>
                    </a:p>
                  </a:txBody>
                  <a:tcPr/>
                </a:tc>
                <a:tc>
                  <a:txBody>
                    <a:bodyPr/>
                    <a:lstStyle/>
                    <a:p>
                      <a:pPr algn="ctr"/>
                      <a:r>
                        <a:rPr lang="en-US" altLang="zh-CN" dirty="0" smtClean="0"/>
                        <a:t>y</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err="1" smtClean="0"/>
                        <a:t>yy</a:t>
                      </a:r>
                      <a:endParaRPr lang="zh-CN" altLang="en-US" dirty="0"/>
                    </a:p>
                  </a:txBody>
                  <a:tcPr/>
                </a:tc>
                <a:tc>
                  <a:txBody>
                    <a:bodyPr/>
                    <a:lstStyle/>
                    <a:p>
                      <a:pPr algn="ctr"/>
                      <a:r>
                        <a:rPr lang="en-US" altLang="zh-CN" dirty="0" smtClean="0"/>
                        <a:t>z</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err="1" smtClean="0"/>
                        <a:t>yyz</a:t>
                      </a:r>
                      <a:endParaRPr lang="zh-CN" altLang="en-US" dirty="0"/>
                    </a:p>
                  </a:txBody>
                  <a:tcPr/>
                </a:tc>
                <a:tc>
                  <a:txBody>
                    <a:bodyPr/>
                    <a:lstStyle/>
                    <a:p>
                      <a:pPr algn="ctr"/>
                      <a:r>
                        <a:rPr lang="en-US" altLang="zh-CN" dirty="0" smtClean="0"/>
                        <a:t>z</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0100000011(</a:t>
                      </a:r>
                      <a:r>
                        <a:rPr lang="en-US" altLang="zh-CN" dirty="0" err="1" smtClean="0"/>
                        <a:t>yyz</a:t>
                      </a:r>
                      <a:r>
                        <a:rPr lang="en-US" altLang="zh-CN" dirty="0" smtClean="0"/>
                        <a:t>)</a:t>
                      </a:r>
                      <a:endParaRPr lang="zh-CN" altLang="en-US" dirty="0" smtClean="0"/>
                    </a:p>
                  </a:txBody>
                  <a:tcPr/>
                </a:tc>
                <a:tc>
                  <a:txBody>
                    <a:bodyPr/>
                    <a:lstStyle/>
                    <a:p>
                      <a:pPr algn="ctr"/>
                      <a:r>
                        <a:rPr lang="en-US" altLang="zh-CN" dirty="0" err="1" smtClean="0"/>
                        <a:t>yyzz</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0100000101</a:t>
                      </a:r>
                      <a:endParaRPr lang="zh-CN" altLang="en-US" dirty="0" smtClean="0"/>
                    </a:p>
                  </a:txBody>
                  <a:tcPr/>
                </a:tc>
              </a:tr>
              <a:tr h="370840">
                <a:tc>
                  <a:txBody>
                    <a:bodyPr/>
                    <a:lstStyle/>
                    <a:p>
                      <a:pPr algn="ctr"/>
                      <a:r>
                        <a:rPr lang="en-US" altLang="zh-CN" dirty="0" smtClean="0"/>
                        <a:t>z</a:t>
                      </a:r>
                      <a:endParaRPr lang="zh-CN" altLang="en-US" dirty="0"/>
                    </a:p>
                  </a:txBody>
                  <a:tcPr/>
                </a:tc>
                <a:tc>
                  <a:txBody>
                    <a:bodyPr/>
                    <a:lstStyle/>
                    <a:p>
                      <a:pPr algn="ct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0001111001  (z)</a:t>
                      </a:r>
                      <a:endParaRPr lang="zh-CN" altLang="zh-CN" dirty="0" smtClean="0"/>
                    </a:p>
                  </a:txBody>
                  <a:tcPr/>
                </a:tc>
                <a:tc>
                  <a:txBody>
                    <a:bodyPr/>
                    <a:lstStyle/>
                    <a:p>
                      <a:pPr algn="ctr"/>
                      <a:endParaRPr lang="zh-CN" altLang="en-US" dirty="0"/>
                    </a:p>
                  </a:txBody>
                  <a:tcPr/>
                </a:tc>
                <a:tc>
                  <a:txBody>
                    <a:bodyPr/>
                    <a:lstStyle/>
                    <a:p>
                      <a:pPr algn="ctr"/>
                      <a:endParaRPr lang="zh-CN" altLang="en-US" dirty="0"/>
                    </a:p>
                  </a:txBody>
                  <a:tcPr/>
                </a:tc>
              </a:tr>
            </a:tbl>
          </a:graphicData>
        </a:graphic>
      </p:graphicFrame>
    </p:spTree>
    <p:extLst>
      <p:ext uri="{BB962C8B-B14F-4D97-AF65-F5344CB8AC3E}">
        <p14:creationId xmlns:p14="http://schemas.microsoft.com/office/powerpoint/2010/main" val="3296321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7672"/>
            <a:ext cx="9847997" cy="5699291"/>
          </a:xfrm>
        </p:spPr>
        <p:txBody>
          <a:bodyPr>
            <a:normAutofit/>
          </a:bodyPr>
          <a:lstStyle/>
          <a:p>
            <a:r>
              <a:rPr lang="zh-CN" altLang="zh-CN" dirty="0"/>
              <a:t>解压缩过程如下</a:t>
            </a:r>
            <a:r>
              <a:rPr lang="zh-CN" altLang="zh-CN" dirty="0" smtClean="0"/>
              <a:t>：</a:t>
            </a:r>
            <a:endParaRPr lang="en-US" altLang="zh-CN" dirty="0" smtClean="0"/>
          </a:p>
          <a:p>
            <a:endParaRPr lang="en-US" altLang="zh-CN" dirty="0" smtClean="0"/>
          </a:p>
          <a:p>
            <a:endParaRPr lang="zh-CN" altLang="zh-CN" dirty="0" smtClean="0"/>
          </a:p>
          <a:p>
            <a:r>
              <a:rPr lang="en-US" altLang="zh-CN" dirty="0" smtClean="0"/>
              <a:t>1</a:t>
            </a:r>
            <a:r>
              <a:rPr lang="en-US" altLang="zh-CN" dirty="0"/>
              <a:t>)</a:t>
            </a:r>
            <a:r>
              <a:rPr lang="zh-CN" altLang="zh-CN" dirty="0"/>
              <a:t>获得第一个编码</a:t>
            </a:r>
            <a:r>
              <a:rPr lang="en-US" altLang="zh-CN" dirty="0"/>
              <a:t>0001111000</a:t>
            </a:r>
            <a:r>
              <a:rPr lang="zh-CN" altLang="zh-CN" dirty="0"/>
              <a:t>。前缀是</a:t>
            </a:r>
            <a:r>
              <a:rPr lang="en-US" altLang="zh-CN" dirty="0"/>
              <a:t>00</a:t>
            </a:r>
            <a:r>
              <a:rPr lang="zh-CN" altLang="zh-CN" dirty="0"/>
              <a:t>，所以在第一个字典中</a:t>
            </a:r>
            <a:r>
              <a:rPr lang="en-US" altLang="zh-CN" dirty="0"/>
              <a:t>(</a:t>
            </a:r>
            <a:r>
              <a:rPr lang="en-US" altLang="zh-CN" dirty="0" smtClean="0"/>
              <a:t>dic0)</a:t>
            </a:r>
            <a:r>
              <a:rPr lang="zh-CN" altLang="zh-CN" dirty="0"/>
              <a:t>；后面</a:t>
            </a:r>
            <a:r>
              <a:rPr lang="en-US" altLang="zh-CN" dirty="0"/>
              <a:t>8</a:t>
            </a:r>
            <a:r>
              <a:rPr lang="zh-CN" altLang="zh-CN" dirty="0"/>
              <a:t>位为</a:t>
            </a:r>
            <a:r>
              <a:rPr lang="en-US" altLang="zh-CN" dirty="0"/>
              <a:t>01111000</a:t>
            </a:r>
            <a:r>
              <a:rPr lang="zh-CN" altLang="zh-CN" dirty="0"/>
              <a:t>，是字符</a:t>
            </a:r>
            <a:r>
              <a:rPr lang="en-US" altLang="zh-CN" dirty="0"/>
              <a:t>X</a:t>
            </a:r>
            <a:r>
              <a:rPr lang="zh-CN" altLang="zh-CN" dirty="0"/>
              <a:t>的</a:t>
            </a:r>
            <a:r>
              <a:rPr lang="en-US" altLang="zh-CN" dirty="0"/>
              <a:t>ASCII</a:t>
            </a:r>
            <a:r>
              <a:rPr lang="zh-CN" altLang="zh-CN" dirty="0"/>
              <a:t>码，输出</a:t>
            </a:r>
            <a:r>
              <a:rPr lang="en-US" altLang="zh-CN" dirty="0" smtClean="0"/>
              <a:t>x</a:t>
            </a:r>
          </a:p>
          <a:p>
            <a:endParaRPr lang="en-US" altLang="zh-CN" dirty="0" smtClean="0"/>
          </a:p>
          <a:p>
            <a:endParaRPr lang="zh-CN" altLang="zh-CN" dirty="0"/>
          </a:p>
          <a:p>
            <a:r>
              <a:rPr lang="en-US" altLang="zh-CN" dirty="0"/>
              <a:t>2)</a:t>
            </a:r>
            <a:r>
              <a:rPr lang="zh-CN" altLang="zh-CN" dirty="0"/>
              <a:t>获得第二个编码，也是</a:t>
            </a:r>
            <a:r>
              <a:rPr lang="en-US" altLang="zh-CN" dirty="0"/>
              <a:t>0001111000</a:t>
            </a:r>
            <a:r>
              <a:rPr lang="zh-CN" altLang="zh-CN" dirty="0"/>
              <a:t>。同样输出字符</a:t>
            </a:r>
            <a:r>
              <a:rPr lang="en-US" altLang="zh-CN" dirty="0"/>
              <a:t>x</a:t>
            </a:r>
            <a:r>
              <a:rPr lang="zh-CN" altLang="zh-CN" dirty="0"/>
              <a:t>，同时把字</a:t>
            </a:r>
            <a:r>
              <a:rPr lang="zh-CN" altLang="zh-CN" dirty="0" smtClean="0"/>
              <a:t>串</a:t>
            </a:r>
            <a:r>
              <a:rPr lang="en-US" altLang="zh-CN" dirty="0" smtClean="0"/>
              <a:t>xx</a:t>
            </a:r>
            <a:r>
              <a:rPr lang="zh-CN" altLang="zh-CN" dirty="0" smtClean="0"/>
              <a:t>加入</a:t>
            </a:r>
            <a:r>
              <a:rPr lang="zh-CN" altLang="zh-CN" dirty="0"/>
              <a:t>到第二个字典中</a:t>
            </a:r>
            <a:r>
              <a:rPr lang="en-US" altLang="zh-CN" dirty="0"/>
              <a:t>(</a:t>
            </a:r>
            <a:r>
              <a:rPr lang="en-US" altLang="zh-CN" dirty="0" err="1"/>
              <a:t>dicl</a:t>
            </a:r>
            <a:r>
              <a:rPr lang="en-US" altLang="zh-CN" dirty="0"/>
              <a:t>)</a:t>
            </a:r>
            <a:r>
              <a:rPr lang="zh-CN" altLang="zh-CN" dirty="0"/>
              <a:t>。到此为止输出</a:t>
            </a:r>
            <a:r>
              <a:rPr lang="zh-CN" altLang="zh-CN" dirty="0" smtClean="0"/>
              <a:t>为</a:t>
            </a:r>
            <a:r>
              <a:rPr lang="en-US" altLang="zh-CN" dirty="0" smtClean="0"/>
              <a:t>xx</a:t>
            </a:r>
            <a:endParaRPr lang="zh-CN" altLang="zh-CN" dirty="0"/>
          </a:p>
          <a:p>
            <a:endParaRPr lang="zh-CN" altLang="en-US" dirty="0"/>
          </a:p>
        </p:txBody>
      </p:sp>
      <p:pic>
        <p:nvPicPr>
          <p:cNvPr id="2" name="图片 1"/>
          <p:cNvPicPr>
            <a:picLocks noChangeAspect="1"/>
          </p:cNvPicPr>
          <p:nvPr/>
        </p:nvPicPr>
        <p:blipFill>
          <a:blip r:embed="rId2"/>
          <a:stretch>
            <a:fillRect/>
          </a:stretch>
        </p:blipFill>
        <p:spPr>
          <a:xfrm>
            <a:off x="819455" y="980781"/>
            <a:ext cx="9593788" cy="883997"/>
          </a:xfrm>
          <a:prstGeom prst="rect">
            <a:avLst/>
          </a:prstGeom>
        </p:spPr>
      </p:pic>
      <p:graphicFrame>
        <p:nvGraphicFramePr>
          <p:cNvPr id="4" name="表格 3"/>
          <p:cNvGraphicFramePr>
            <a:graphicFrameLocks noGrp="1"/>
          </p:cNvGraphicFramePr>
          <p:nvPr>
            <p:extLst/>
          </p:nvPr>
        </p:nvGraphicFramePr>
        <p:xfrm>
          <a:off x="1567976" y="2998188"/>
          <a:ext cx="8128000" cy="811888"/>
        </p:xfrm>
        <a:graphic>
          <a:graphicData uri="http://schemas.openxmlformats.org/drawingml/2006/table">
            <a:tbl>
              <a:tblPr firstRow="1" bandRow="1">
                <a:tableStyleId>{5C22544A-7EE6-4342-B048-85BDC9FD1C3A}</a:tableStyleId>
              </a:tblPr>
              <a:tblGrid>
                <a:gridCol w="1354667"/>
                <a:gridCol w="1354667"/>
                <a:gridCol w="2709333"/>
                <a:gridCol w="2709333"/>
              </a:tblGrid>
              <a:tr h="446128">
                <a:tc>
                  <a:txBody>
                    <a:bodyPr/>
                    <a:lstStyle/>
                    <a:p>
                      <a:pPr algn="ctr"/>
                      <a:r>
                        <a:rPr lang="zh-CN" altLang="en-US" dirty="0" smtClean="0"/>
                        <a:t>步骤</a:t>
                      </a:r>
                      <a:endParaRPr lang="zh-CN" altLang="en-US" dirty="0"/>
                    </a:p>
                  </a:txBody>
                  <a:tcPr/>
                </a:tc>
                <a:tc>
                  <a:txBody>
                    <a:bodyPr/>
                    <a:lstStyle/>
                    <a:p>
                      <a:pPr algn="ctr"/>
                      <a:r>
                        <a:rPr lang="zh-CN" altLang="en-US" dirty="0" smtClean="0"/>
                        <a:t>输出</a:t>
                      </a:r>
                      <a:endParaRPr lang="zh-CN" altLang="en-US" dirty="0"/>
                    </a:p>
                  </a:txBody>
                  <a:tcPr/>
                </a:tc>
                <a:tc>
                  <a:txBody>
                    <a:bodyPr/>
                    <a:lstStyle/>
                    <a:p>
                      <a:pPr algn="ctr"/>
                      <a:r>
                        <a:rPr lang="en-US" altLang="zh-CN" dirty="0" smtClean="0"/>
                        <a:t>dic0</a:t>
                      </a:r>
                      <a:endParaRPr lang="zh-CN" altLang="en-US" dirty="0"/>
                    </a:p>
                  </a:txBody>
                  <a:tcPr/>
                </a:tc>
                <a:tc>
                  <a:txBody>
                    <a:bodyPr/>
                    <a:lstStyle/>
                    <a:p>
                      <a:pPr algn="ctr"/>
                      <a:r>
                        <a:rPr lang="en-US" altLang="zh-CN" dirty="0" smtClean="0"/>
                        <a:t>dic1</a:t>
                      </a:r>
                      <a:endParaRPr lang="zh-CN" altLang="en-US" dirty="0"/>
                    </a:p>
                  </a:txBody>
                  <a:tcPr/>
                </a:tc>
              </a:tr>
              <a:tr h="306849">
                <a:tc>
                  <a:txBody>
                    <a:bodyPr/>
                    <a:lstStyle/>
                    <a:p>
                      <a:pPr algn="ctr"/>
                      <a:r>
                        <a:rPr lang="en-US" altLang="zh-CN" dirty="0" smtClean="0"/>
                        <a:t>1</a:t>
                      </a:r>
                      <a:endParaRPr lang="zh-CN" altLang="en-US" dirty="0"/>
                    </a:p>
                  </a:txBody>
                  <a:tcPr/>
                </a:tc>
                <a:tc>
                  <a:txBody>
                    <a:bodyPr/>
                    <a:lstStyle/>
                    <a:p>
                      <a:pPr algn="ctr"/>
                      <a:r>
                        <a:rPr lang="en-US" altLang="zh-CN" dirty="0" smtClean="0"/>
                        <a:t>x</a:t>
                      </a:r>
                      <a:endParaRPr lang="zh-CN" altLang="en-US" dirty="0"/>
                    </a:p>
                  </a:txBody>
                  <a:tcPr/>
                </a:tc>
                <a:tc>
                  <a:txBody>
                    <a:bodyPr/>
                    <a:lstStyle/>
                    <a:p>
                      <a:pPr algn="ctr"/>
                      <a:r>
                        <a:rPr lang="en-US" altLang="zh-CN" dirty="0" smtClean="0"/>
                        <a:t>ASCII</a:t>
                      </a:r>
                      <a:r>
                        <a:rPr lang="zh-CN" altLang="zh-CN" dirty="0" smtClean="0"/>
                        <a:t>码</a:t>
                      </a:r>
                      <a:endParaRPr lang="zh-CN" altLang="en-US" dirty="0"/>
                    </a:p>
                  </a:txBody>
                  <a:tcPr/>
                </a:tc>
                <a:tc>
                  <a:txBody>
                    <a:bodyPr/>
                    <a:lstStyle/>
                    <a:p>
                      <a:pPr algn="ctr"/>
                      <a:endParaRPr lang="zh-CN" altLang="en-US" dirty="0"/>
                    </a:p>
                  </a:txBody>
                  <a:tcPr/>
                </a:tc>
              </a:tr>
            </a:tbl>
          </a:graphicData>
        </a:graphic>
      </p:graphicFrame>
      <p:graphicFrame>
        <p:nvGraphicFramePr>
          <p:cNvPr id="5" name="表格 4"/>
          <p:cNvGraphicFramePr>
            <a:graphicFrameLocks noGrp="1"/>
          </p:cNvGraphicFramePr>
          <p:nvPr>
            <p:extLst/>
          </p:nvPr>
        </p:nvGraphicFramePr>
        <p:xfrm>
          <a:off x="1575179" y="5076968"/>
          <a:ext cx="8128000" cy="1099995"/>
        </p:xfrm>
        <a:graphic>
          <a:graphicData uri="http://schemas.openxmlformats.org/drawingml/2006/table">
            <a:tbl>
              <a:tblPr firstRow="1" bandRow="1">
                <a:tableStyleId>{5C22544A-7EE6-4342-B048-85BDC9FD1C3A}</a:tableStyleId>
              </a:tblPr>
              <a:tblGrid>
                <a:gridCol w="1354667"/>
                <a:gridCol w="1354667"/>
                <a:gridCol w="2709333"/>
                <a:gridCol w="2709333"/>
              </a:tblGrid>
              <a:tr h="366665">
                <a:tc>
                  <a:txBody>
                    <a:bodyPr/>
                    <a:lstStyle/>
                    <a:p>
                      <a:pPr algn="ctr"/>
                      <a:r>
                        <a:rPr lang="zh-CN" altLang="en-US" dirty="0" smtClean="0"/>
                        <a:t>步骤</a:t>
                      </a:r>
                      <a:endParaRPr lang="zh-CN" altLang="en-US" dirty="0"/>
                    </a:p>
                  </a:txBody>
                  <a:tcPr/>
                </a:tc>
                <a:tc>
                  <a:txBody>
                    <a:bodyPr/>
                    <a:lstStyle/>
                    <a:p>
                      <a:pPr algn="ctr"/>
                      <a:r>
                        <a:rPr lang="zh-CN" altLang="en-US" dirty="0" smtClean="0"/>
                        <a:t>输出</a:t>
                      </a:r>
                      <a:endParaRPr lang="zh-CN" altLang="en-US" dirty="0"/>
                    </a:p>
                  </a:txBody>
                  <a:tcPr/>
                </a:tc>
                <a:tc>
                  <a:txBody>
                    <a:bodyPr/>
                    <a:lstStyle/>
                    <a:p>
                      <a:pPr algn="ctr"/>
                      <a:r>
                        <a:rPr lang="en-US" altLang="zh-CN" dirty="0" smtClean="0"/>
                        <a:t>dic0</a:t>
                      </a:r>
                      <a:endParaRPr lang="zh-CN" altLang="en-US" dirty="0"/>
                    </a:p>
                  </a:txBody>
                  <a:tcPr/>
                </a:tc>
                <a:tc>
                  <a:txBody>
                    <a:bodyPr/>
                    <a:lstStyle/>
                    <a:p>
                      <a:pPr algn="ctr"/>
                      <a:r>
                        <a:rPr lang="en-US" altLang="zh-CN" dirty="0" smtClean="0"/>
                        <a:t>dic1</a:t>
                      </a:r>
                      <a:endParaRPr lang="zh-CN" altLang="en-US" dirty="0"/>
                    </a:p>
                  </a:txBody>
                  <a:tcPr/>
                </a:tc>
              </a:tr>
              <a:tr h="366665">
                <a:tc>
                  <a:txBody>
                    <a:bodyPr/>
                    <a:lstStyle/>
                    <a:p>
                      <a:pPr algn="ctr"/>
                      <a:r>
                        <a:rPr lang="en-US" altLang="zh-CN" dirty="0" smtClean="0"/>
                        <a:t>1</a:t>
                      </a:r>
                      <a:endParaRPr lang="zh-CN" altLang="en-US" dirty="0"/>
                    </a:p>
                  </a:txBody>
                  <a:tcPr/>
                </a:tc>
                <a:tc>
                  <a:txBody>
                    <a:bodyPr/>
                    <a:lstStyle/>
                    <a:p>
                      <a:pPr algn="ctr"/>
                      <a:r>
                        <a:rPr lang="en-US" altLang="zh-CN" dirty="0" smtClean="0"/>
                        <a:t>x</a:t>
                      </a:r>
                      <a:endParaRPr lang="zh-CN" altLang="en-US" dirty="0"/>
                    </a:p>
                  </a:txBody>
                  <a:tcPr/>
                </a:tc>
                <a:tc>
                  <a:txBody>
                    <a:bodyPr/>
                    <a:lstStyle/>
                    <a:p>
                      <a:pPr algn="ctr"/>
                      <a:r>
                        <a:rPr lang="en-US" altLang="zh-CN" dirty="0" smtClean="0"/>
                        <a:t>ASCII</a:t>
                      </a:r>
                      <a:r>
                        <a:rPr lang="zh-CN" altLang="zh-CN" dirty="0" smtClean="0"/>
                        <a:t>码</a:t>
                      </a:r>
                      <a:endParaRPr lang="zh-CN" altLang="en-US" dirty="0"/>
                    </a:p>
                  </a:txBody>
                  <a:tcPr/>
                </a:tc>
                <a:tc>
                  <a:txBody>
                    <a:bodyPr/>
                    <a:lstStyle/>
                    <a:p>
                      <a:pPr algn="ctr"/>
                      <a:endParaRPr lang="zh-CN" altLang="en-US" dirty="0"/>
                    </a:p>
                  </a:txBody>
                  <a:tcPr/>
                </a:tc>
              </a:tr>
              <a:tr h="366665">
                <a:tc>
                  <a:txBody>
                    <a:bodyPr/>
                    <a:lstStyle/>
                    <a:p>
                      <a:pPr algn="ctr"/>
                      <a:r>
                        <a:rPr lang="en-US" altLang="zh-CN" dirty="0" smtClean="0"/>
                        <a:t>2</a:t>
                      </a:r>
                      <a:endParaRPr lang="zh-CN" altLang="en-US" dirty="0"/>
                    </a:p>
                  </a:txBody>
                  <a:tcPr/>
                </a:tc>
                <a:tc>
                  <a:txBody>
                    <a:bodyPr/>
                    <a:lstStyle/>
                    <a:p>
                      <a:pPr algn="ctr"/>
                      <a:r>
                        <a:rPr lang="en-US" altLang="zh-CN" dirty="0" smtClean="0"/>
                        <a:t>x</a:t>
                      </a:r>
                      <a:endParaRPr lang="zh-CN" altLang="en-US" dirty="0"/>
                    </a:p>
                  </a:txBody>
                  <a:tcPr/>
                </a:tc>
                <a:tc>
                  <a:txBody>
                    <a:bodyPr/>
                    <a:lstStyle/>
                    <a:p>
                      <a:pPr algn="ctr"/>
                      <a:endParaRPr lang="zh-CN" altLang="en-US" dirty="0"/>
                    </a:p>
                  </a:txBody>
                  <a:tcPr/>
                </a:tc>
                <a:tc>
                  <a:txBody>
                    <a:bodyPr/>
                    <a:lstStyle/>
                    <a:p>
                      <a:pPr algn="ctr"/>
                      <a:r>
                        <a:rPr lang="en-US" altLang="zh-CN" dirty="0" smtClean="0"/>
                        <a:t>xx</a:t>
                      </a:r>
                      <a:endParaRPr lang="zh-CN" altLang="en-US" dirty="0"/>
                    </a:p>
                  </a:txBody>
                  <a:tcPr/>
                </a:tc>
              </a:tr>
            </a:tbl>
          </a:graphicData>
        </a:graphic>
      </p:graphicFrame>
    </p:spTree>
    <p:extLst>
      <p:ext uri="{BB962C8B-B14F-4D97-AF65-F5344CB8AC3E}">
        <p14:creationId xmlns:p14="http://schemas.microsoft.com/office/powerpoint/2010/main" val="2132805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5910"/>
            <a:ext cx="10515600" cy="5631053"/>
          </a:xfrm>
        </p:spPr>
        <p:txBody>
          <a:bodyPr/>
          <a:lstStyle/>
          <a:p>
            <a:r>
              <a:rPr lang="en-US" altLang="zh-CN" dirty="0"/>
              <a:t>3)</a:t>
            </a:r>
            <a:r>
              <a:rPr lang="zh-CN" altLang="zh-CN" dirty="0"/>
              <a:t>获得第三个编码，</a:t>
            </a:r>
            <a:r>
              <a:rPr lang="en-US" altLang="zh-CN" dirty="0"/>
              <a:t>0001111001</a:t>
            </a:r>
            <a:r>
              <a:rPr lang="zh-CN" altLang="zh-CN" dirty="0"/>
              <a:t>。前缀是</a:t>
            </a:r>
            <a:r>
              <a:rPr lang="en-US" altLang="zh-CN" dirty="0"/>
              <a:t>00</a:t>
            </a:r>
            <a:r>
              <a:rPr lang="zh-CN" altLang="zh-CN" dirty="0"/>
              <a:t>，所以也在第一个字典</a:t>
            </a:r>
            <a:r>
              <a:rPr lang="en-US" altLang="zh-CN" dirty="0"/>
              <a:t>(</a:t>
            </a:r>
            <a:r>
              <a:rPr lang="en-US" altLang="zh-CN" dirty="0" smtClean="0"/>
              <a:t>dic0)</a:t>
            </a:r>
            <a:r>
              <a:rPr lang="zh-CN" altLang="zh-CN" dirty="0"/>
              <a:t>中；后面</a:t>
            </a:r>
            <a:r>
              <a:rPr lang="en-US" altLang="zh-CN" dirty="0"/>
              <a:t>8</a:t>
            </a:r>
            <a:r>
              <a:rPr lang="zh-CN" altLang="zh-CN" dirty="0"/>
              <a:t>位为</a:t>
            </a:r>
            <a:r>
              <a:rPr lang="en-US" altLang="zh-CN" dirty="0"/>
              <a:t>01111001</a:t>
            </a:r>
            <a:r>
              <a:rPr lang="zh-CN" altLang="zh-CN" dirty="0"/>
              <a:t>，所以输出</a:t>
            </a:r>
            <a:r>
              <a:rPr lang="en-US" altLang="zh-CN" dirty="0"/>
              <a:t>y</a:t>
            </a:r>
            <a:r>
              <a:rPr lang="zh-CN" altLang="zh-CN" dirty="0"/>
              <a:t>；同时把字串</a:t>
            </a:r>
            <a:r>
              <a:rPr lang="en-US" altLang="zh-CN" dirty="0" err="1"/>
              <a:t>xy</a:t>
            </a:r>
            <a:r>
              <a:rPr lang="zh-CN" altLang="zh-CN" dirty="0"/>
              <a:t>加入到第二个字典</a:t>
            </a:r>
            <a:r>
              <a:rPr lang="en-US" altLang="zh-CN" dirty="0"/>
              <a:t>(</a:t>
            </a:r>
            <a:r>
              <a:rPr lang="en-US" altLang="zh-CN" dirty="0" err="1"/>
              <a:t>dicl</a:t>
            </a:r>
            <a:r>
              <a:rPr lang="en-US" altLang="zh-CN" dirty="0"/>
              <a:t>)</a:t>
            </a:r>
            <a:r>
              <a:rPr lang="zh-CN" altLang="zh-CN" dirty="0"/>
              <a:t>中。到此为止，输出为</a:t>
            </a:r>
            <a:r>
              <a:rPr lang="en-US" altLang="zh-CN" dirty="0" err="1"/>
              <a:t>xxy</a:t>
            </a:r>
            <a:r>
              <a:rPr lang="zh-CN" altLang="en-US" dirty="0"/>
              <a:t>，</a:t>
            </a:r>
            <a:r>
              <a:rPr lang="zh-CN" altLang="zh-CN" dirty="0"/>
              <a:t>字典中的已存储的字符串为：</a:t>
            </a:r>
            <a:r>
              <a:rPr lang="en-US" altLang="zh-CN" dirty="0"/>
              <a:t>xx</a:t>
            </a:r>
            <a:r>
              <a:rPr lang="zh-CN" altLang="zh-CN" dirty="0"/>
              <a:t>，</a:t>
            </a:r>
            <a:r>
              <a:rPr lang="en-US" altLang="zh-CN" dirty="0" err="1" smtClean="0"/>
              <a:t>xy</a:t>
            </a:r>
            <a:endParaRPr lang="en-US" altLang="zh-CN" dirty="0" smtClean="0"/>
          </a:p>
          <a:p>
            <a:endParaRPr lang="zh-CN" altLang="zh-CN" dirty="0"/>
          </a:p>
          <a:p>
            <a:endParaRPr lang="zh-CN" altLang="en-US" dirty="0"/>
          </a:p>
        </p:txBody>
      </p:sp>
      <p:graphicFrame>
        <p:nvGraphicFramePr>
          <p:cNvPr id="6" name="表格 5"/>
          <p:cNvGraphicFramePr>
            <a:graphicFrameLocks noGrp="1"/>
          </p:cNvGraphicFramePr>
          <p:nvPr>
            <p:extLst/>
          </p:nvPr>
        </p:nvGraphicFramePr>
        <p:xfrm>
          <a:off x="1704453" y="2466580"/>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zh-CN" altLang="en-US" dirty="0" smtClean="0"/>
                        <a:t>步骤</a:t>
                      </a:r>
                      <a:endParaRPr lang="zh-CN" altLang="en-US" dirty="0"/>
                    </a:p>
                  </a:txBody>
                  <a:tcPr/>
                </a:tc>
                <a:tc>
                  <a:txBody>
                    <a:bodyPr/>
                    <a:lstStyle/>
                    <a:p>
                      <a:pPr algn="ctr"/>
                      <a:r>
                        <a:rPr lang="zh-CN" altLang="en-US" dirty="0" smtClean="0"/>
                        <a:t>输出</a:t>
                      </a:r>
                      <a:endParaRPr lang="zh-CN" altLang="en-US" dirty="0"/>
                    </a:p>
                  </a:txBody>
                  <a:tcPr/>
                </a:tc>
                <a:tc>
                  <a:txBody>
                    <a:bodyPr/>
                    <a:lstStyle/>
                    <a:p>
                      <a:pPr algn="ctr"/>
                      <a:r>
                        <a:rPr lang="en-US" altLang="zh-CN" dirty="0" smtClean="0"/>
                        <a:t>dic0</a:t>
                      </a:r>
                      <a:endParaRPr lang="zh-CN" altLang="en-US" dirty="0"/>
                    </a:p>
                  </a:txBody>
                  <a:tcPr/>
                </a:tc>
                <a:tc>
                  <a:txBody>
                    <a:bodyPr/>
                    <a:lstStyle/>
                    <a:p>
                      <a:pPr algn="ctr"/>
                      <a:r>
                        <a:rPr lang="en-US" altLang="zh-CN" dirty="0" smtClean="0"/>
                        <a:t>dic1</a:t>
                      </a:r>
                      <a:endParaRPr lang="zh-CN" altLang="en-US" dirty="0"/>
                    </a:p>
                  </a:txBody>
                  <a:tcPr/>
                </a:tc>
              </a:tr>
              <a:tr h="370840">
                <a:tc>
                  <a:txBody>
                    <a:bodyPr/>
                    <a:lstStyle/>
                    <a:p>
                      <a:pPr algn="ctr"/>
                      <a:r>
                        <a:rPr lang="en-US" altLang="zh-CN" dirty="0" smtClean="0"/>
                        <a:t>1</a:t>
                      </a:r>
                      <a:endParaRPr lang="zh-CN" altLang="en-US" dirty="0"/>
                    </a:p>
                  </a:txBody>
                  <a:tcPr/>
                </a:tc>
                <a:tc>
                  <a:txBody>
                    <a:bodyPr/>
                    <a:lstStyle/>
                    <a:p>
                      <a:pPr algn="ctr"/>
                      <a:r>
                        <a:rPr lang="en-US" altLang="zh-CN" dirty="0" smtClean="0"/>
                        <a:t>x</a:t>
                      </a:r>
                      <a:endParaRPr lang="zh-CN" altLang="en-US" dirty="0"/>
                    </a:p>
                  </a:txBody>
                  <a:tcPr/>
                </a:tc>
                <a:tc>
                  <a:txBody>
                    <a:bodyPr/>
                    <a:lstStyle/>
                    <a:p>
                      <a:pPr algn="ctr"/>
                      <a:r>
                        <a:rPr lang="en-US" altLang="zh-CN" dirty="0" smtClean="0"/>
                        <a:t>ASCII</a:t>
                      </a:r>
                      <a:r>
                        <a:rPr lang="zh-CN" altLang="zh-CN" dirty="0" smtClean="0"/>
                        <a:t>码</a:t>
                      </a: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2</a:t>
                      </a:r>
                      <a:endParaRPr lang="zh-CN" altLang="en-US" dirty="0"/>
                    </a:p>
                  </a:txBody>
                  <a:tcPr/>
                </a:tc>
                <a:tc>
                  <a:txBody>
                    <a:bodyPr/>
                    <a:lstStyle/>
                    <a:p>
                      <a:pPr algn="ctr"/>
                      <a:r>
                        <a:rPr lang="en-US" altLang="zh-CN" dirty="0" smtClean="0"/>
                        <a:t>x</a:t>
                      </a:r>
                      <a:endParaRPr lang="zh-CN" altLang="en-US" dirty="0"/>
                    </a:p>
                  </a:txBody>
                  <a:tcPr/>
                </a:tc>
                <a:tc>
                  <a:txBody>
                    <a:bodyPr/>
                    <a:lstStyle/>
                    <a:p>
                      <a:pPr algn="ctr"/>
                      <a:endParaRPr lang="zh-CN" altLang="en-US" dirty="0"/>
                    </a:p>
                  </a:txBody>
                  <a:tcPr/>
                </a:tc>
                <a:tc>
                  <a:txBody>
                    <a:bodyPr/>
                    <a:lstStyle/>
                    <a:p>
                      <a:pPr algn="ctr"/>
                      <a:r>
                        <a:rPr lang="en-US" altLang="zh-CN" dirty="0" smtClean="0"/>
                        <a:t>xx</a:t>
                      </a:r>
                      <a:endParaRPr lang="zh-CN" altLang="en-US" dirty="0"/>
                    </a:p>
                  </a:txBody>
                  <a:tcPr/>
                </a:tc>
              </a:tr>
              <a:tr h="370840">
                <a:tc>
                  <a:txBody>
                    <a:bodyPr/>
                    <a:lstStyle/>
                    <a:p>
                      <a:pPr algn="ctr"/>
                      <a:r>
                        <a:rPr lang="en-US" altLang="zh-CN" dirty="0" smtClean="0"/>
                        <a:t>3</a:t>
                      </a:r>
                      <a:endParaRPr lang="zh-CN" altLang="en-US" dirty="0"/>
                    </a:p>
                  </a:txBody>
                  <a:tcPr/>
                </a:tc>
                <a:tc>
                  <a:txBody>
                    <a:bodyPr/>
                    <a:lstStyle/>
                    <a:p>
                      <a:pPr algn="ctr"/>
                      <a:r>
                        <a:rPr lang="en-US" altLang="zh-CN" dirty="0" smtClean="0"/>
                        <a:t>y</a:t>
                      </a:r>
                      <a:endParaRPr lang="zh-CN" altLang="en-US" dirty="0"/>
                    </a:p>
                  </a:txBody>
                  <a:tcPr/>
                </a:tc>
                <a:tc>
                  <a:txBody>
                    <a:bodyPr/>
                    <a:lstStyle/>
                    <a:p>
                      <a:pPr algn="ctr"/>
                      <a:endParaRPr lang="zh-CN" altLang="en-US" dirty="0"/>
                    </a:p>
                  </a:txBody>
                  <a:tcPr/>
                </a:tc>
                <a:tc>
                  <a:txBody>
                    <a:bodyPr/>
                    <a:lstStyle/>
                    <a:p>
                      <a:pPr algn="ctr"/>
                      <a:r>
                        <a:rPr lang="en-US" altLang="zh-CN" dirty="0" err="1" smtClean="0"/>
                        <a:t>xy</a:t>
                      </a:r>
                      <a:endParaRPr lang="zh-CN" altLang="en-US" dirty="0"/>
                    </a:p>
                  </a:txBody>
                  <a:tcPr/>
                </a:tc>
              </a:tr>
            </a:tbl>
          </a:graphicData>
        </a:graphic>
      </p:graphicFrame>
    </p:spTree>
    <p:extLst>
      <p:ext uri="{BB962C8B-B14F-4D97-AF65-F5344CB8AC3E}">
        <p14:creationId xmlns:p14="http://schemas.microsoft.com/office/powerpoint/2010/main" val="3996612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5910"/>
            <a:ext cx="10515600" cy="5631053"/>
          </a:xfrm>
        </p:spPr>
        <p:txBody>
          <a:bodyPr>
            <a:normAutofit/>
          </a:bodyPr>
          <a:lstStyle/>
          <a:p>
            <a:endParaRPr lang="en-US" altLang="zh-CN" dirty="0" smtClean="0"/>
          </a:p>
          <a:p>
            <a:endParaRPr lang="en-US" altLang="zh-CN" dirty="0" smtClean="0"/>
          </a:p>
          <a:p>
            <a:pPr marL="0" indent="0">
              <a:buNone/>
            </a:pPr>
            <a:r>
              <a:rPr lang="en-US" altLang="zh-CN" dirty="0" smtClean="0"/>
              <a:t>4</a:t>
            </a:r>
            <a:r>
              <a:rPr lang="en-US" altLang="zh-CN" dirty="0"/>
              <a:t>)</a:t>
            </a:r>
            <a:r>
              <a:rPr lang="zh-CN" altLang="zh-CN" dirty="0"/>
              <a:t>获得第四个编码，</a:t>
            </a:r>
            <a:r>
              <a:rPr lang="en-US" altLang="zh-CN" dirty="0"/>
              <a:t>0100000010</a:t>
            </a:r>
            <a:r>
              <a:rPr lang="zh-CN" altLang="zh-CN" dirty="0"/>
              <a:t>。前缀为</a:t>
            </a:r>
            <a:r>
              <a:rPr lang="en-US" altLang="zh-CN" dirty="0"/>
              <a:t>01</a:t>
            </a:r>
            <a:r>
              <a:rPr lang="zh-CN" altLang="zh-CN" dirty="0" smtClean="0"/>
              <a:t>，要</a:t>
            </a:r>
            <a:r>
              <a:rPr lang="zh-CN" altLang="zh-CN" dirty="0"/>
              <a:t>在第二个</a:t>
            </a:r>
            <a:r>
              <a:rPr lang="zh-CN" altLang="zh-CN" dirty="0" smtClean="0"/>
              <a:t>字典</a:t>
            </a:r>
            <a:r>
              <a:rPr lang="en-US" altLang="zh-CN" dirty="0" smtClean="0"/>
              <a:t>dic1</a:t>
            </a:r>
            <a:r>
              <a:rPr lang="zh-CN" altLang="zh-CN" dirty="0" smtClean="0"/>
              <a:t>中</a:t>
            </a:r>
            <a:r>
              <a:rPr lang="zh-CN" altLang="zh-CN" dirty="0"/>
              <a:t>以地址</a:t>
            </a:r>
            <a:r>
              <a:rPr lang="en-US" altLang="zh-CN" dirty="0"/>
              <a:t>00000010(</a:t>
            </a:r>
            <a:r>
              <a:rPr lang="zh-CN" altLang="zh-CN" dirty="0"/>
              <a:t>当前</a:t>
            </a:r>
            <a:r>
              <a:rPr lang="en-US" altLang="zh-CN" dirty="0"/>
              <a:t>code</a:t>
            </a:r>
            <a:r>
              <a:rPr lang="zh-CN" altLang="zh-CN" dirty="0"/>
              <a:t>的后八位</a:t>
            </a:r>
            <a:r>
              <a:rPr lang="en-US" altLang="zh-CN" dirty="0"/>
              <a:t>)</a:t>
            </a:r>
            <a:r>
              <a:rPr lang="zh-CN" altLang="zh-CN" dirty="0"/>
              <a:t>查找，地址为</a:t>
            </a:r>
            <a:r>
              <a:rPr lang="en-US" altLang="zh-CN" dirty="0"/>
              <a:t>2</a:t>
            </a:r>
            <a:r>
              <a:rPr lang="zh-CN" altLang="zh-CN" dirty="0"/>
              <a:t>，</a:t>
            </a:r>
            <a:r>
              <a:rPr lang="zh-CN" altLang="zh-CN" dirty="0" smtClean="0"/>
              <a:t>但此时</a:t>
            </a:r>
            <a:r>
              <a:rPr lang="zh-CN" altLang="zh-CN" dirty="0"/>
              <a:t>第二个字典中地址为</a:t>
            </a:r>
            <a:r>
              <a:rPr lang="en-US" altLang="zh-CN" dirty="0"/>
              <a:t>2</a:t>
            </a:r>
            <a:r>
              <a:rPr lang="zh-CN" altLang="zh-CN" dirty="0"/>
              <a:t>的位置还没有写入字符串</a:t>
            </a:r>
            <a:r>
              <a:rPr lang="zh-CN" altLang="zh-CN" dirty="0" smtClean="0"/>
              <a:t>。</a:t>
            </a:r>
            <a:endParaRPr lang="en-US" altLang="zh-CN" dirty="0" smtClean="0"/>
          </a:p>
          <a:p>
            <a:pPr marL="0" indent="0">
              <a:buNone/>
            </a:pPr>
            <a:r>
              <a:rPr lang="zh-CN" altLang="zh-CN" dirty="0" smtClean="0"/>
              <a:t>这是</a:t>
            </a:r>
            <a:r>
              <a:rPr lang="en-US" altLang="zh-CN" dirty="0"/>
              <a:t>LZW</a:t>
            </a:r>
            <a:r>
              <a:rPr lang="zh-CN" altLang="zh-CN" dirty="0"/>
              <a:t>算法解压时会碰到的一个特殊情况，需要通过下面的方法加以解决。把前一个输出的字串加上前一个字串的第一个字符，作为当前要输出的字串，所以输出</a:t>
            </a:r>
            <a:r>
              <a:rPr lang="en-US" altLang="zh-CN" dirty="0" err="1"/>
              <a:t>yy</a:t>
            </a:r>
            <a:r>
              <a:rPr lang="zh-CN" altLang="zh-CN" dirty="0"/>
              <a:t>。字典的更新也是一样，把前一个输出的字串</a:t>
            </a:r>
            <a:r>
              <a:rPr lang="zh-CN" altLang="zh-CN" dirty="0" smtClean="0"/>
              <a:t>加上前</a:t>
            </a:r>
            <a:r>
              <a:rPr lang="zh-CN" altLang="zh-CN" dirty="0"/>
              <a:t>输出的字串的第一个字符，加入到相应长度的字典中</a:t>
            </a:r>
            <a:r>
              <a:rPr lang="zh-CN" altLang="zh-CN" dirty="0" smtClean="0"/>
              <a:t>。到此为止</a:t>
            </a:r>
            <a:r>
              <a:rPr lang="zh-CN" altLang="zh-CN" dirty="0"/>
              <a:t>输出为</a:t>
            </a:r>
            <a:r>
              <a:rPr lang="en-US" altLang="zh-CN" dirty="0" err="1" smtClean="0"/>
              <a:t>xxyyy</a:t>
            </a:r>
            <a:r>
              <a:rPr lang="zh-CN" altLang="en-US" dirty="0"/>
              <a:t>，</a:t>
            </a:r>
            <a:r>
              <a:rPr lang="zh-CN" altLang="zh-CN" dirty="0" smtClean="0"/>
              <a:t>字典</a:t>
            </a:r>
            <a:r>
              <a:rPr lang="zh-CN" altLang="zh-CN" dirty="0"/>
              <a:t>中的字符串为</a:t>
            </a:r>
            <a:r>
              <a:rPr lang="zh-CN" altLang="en-US" dirty="0"/>
              <a:t>：</a:t>
            </a:r>
            <a:r>
              <a:rPr lang="en-US" altLang="zh-CN" dirty="0"/>
              <a:t>xx</a:t>
            </a:r>
            <a:r>
              <a:rPr lang="zh-CN" altLang="zh-CN" dirty="0"/>
              <a:t>，</a:t>
            </a:r>
            <a:r>
              <a:rPr lang="en-US" altLang="zh-CN" dirty="0" err="1"/>
              <a:t>xy</a:t>
            </a:r>
            <a:r>
              <a:rPr lang="zh-CN" altLang="en-US" dirty="0"/>
              <a:t>，</a:t>
            </a:r>
            <a:r>
              <a:rPr lang="en-US" altLang="zh-CN" dirty="0" err="1"/>
              <a:t>yy</a:t>
            </a:r>
            <a:endParaRPr lang="zh-CN" altLang="zh-CN" dirty="0"/>
          </a:p>
          <a:p>
            <a:endParaRPr lang="zh-CN" altLang="en-US" dirty="0"/>
          </a:p>
        </p:txBody>
      </p:sp>
      <p:pic>
        <p:nvPicPr>
          <p:cNvPr id="2" name="图片 1"/>
          <p:cNvPicPr>
            <a:picLocks noChangeAspect="1"/>
          </p:cNvPicPr>
          <p:nvPr/>
        </p:nvPicPr>
        <p:blipFill>
          <a:blip r:embed="rId2"/>
          <a:stretch>
            <a:fillRect/>
          </a:stretch>
        </p:blipFill>
        <p:spPr>
          <a:xfrm>
            <a:off x="1219757" y="0"/>
            <a:ext cx="8169348" cy="1583140"/>
          </a:xfrm>
          <a:prstGeom prst="rect">
            <a:avLst/>
          </a:prstGeom>
        </p:spPr>
      </p:pic>
      <p:graphicFrame>
        <p:nvGraphicFramePr>
          <p:cNvPr id="4" name="表格 3"/>
          <p:cNvGraphicFramePr>
            <a:graphicFrameLocks noGrp="1"/>
          </p:cNvGraphicFramePr>
          <p:nvPr>
            <p:extLst/>
          </p:nvPr>
        </p:nvGraphicFramePr>
        <p:xfrm>
          <a:off x="1219755" y="4868673"/>
          <a:ext cx="8994836" cy="1854200"/>
        </p:xfrm>
        <a:graphic>
          <a:graphicData uri="http://schemas.openxmlformats.org/drawingml/2006/table">
            <a:tbl>
              <a:tblPr firstRow="1" bandRow="1">
                <a:tableStyleId>{5C22544A-7EE6-4342-B048-85BDC9FD1C3A}</a:tableStyleId>
              </a:tblPr>
              <a:tblGrid>
                <a:gridCol w="2248709"/>
                <a:gridCol w="2248709"/>
                <a:gridCol w="2248709"/>
                <a:gridCol w="2248709"/>
              </a:tblGrid>
              <a:tr h="370840">
                <a:tc>
                  <a:txBody>
                    <a:bodyPr/>
                    <a:lstStyle/>
                    <a:p>
                      <a:pPr algn="ctr"/>
                      <a:r>
                        <a:rPr lang="zh-CN" altLang="en-US" dirty="0" smtClean="0"/>
                        <a:t>步骤</a:t>
                      </a:r>
                      <a:endParaRPr lang="zh-CN" altLang="en-US" dirty="0"/>
                    </a:p>
                  </a:txBody>
                  <a:tcPr/>
                </a:tc>
                <a:tc>
                  <a:txBody>
                    <a:bodyPr/>
                    <a:lstStyle/>
                    <a:p>
                      <a:pPr algn="ctr"/>
                      <a:r>
                        <a:rPr lang="zh-CN" altLang="en-US" dirty="0" smtClean="0"/>
                        <a:t>输出</a:t>
                      </a:r>
                      <a:endParaRPr lang="zh-CN" altLang="en-US" dirty="0"/>
                    </a:p>
                  </a:txBody>
                  <a:tcPr/>
                </a:tc>
                <a:tc>
                  <a:txBody>
                    <a:bodyPr/>
                    <a:lstStyle/>
                    <a:p>
                      <a:pPr algn="ctr"/>
                      <a:r>
                        <a:rPr lang="en-US" altLang="zh-CN" dirty="0" smtClean="0"/>
                        <a:t>dic0</a:t>
                      </a:r>
                      <a:endParaRPr lang="zh-CN" altLang="en-US" dirty="0"/>
                    </a:p>
                  </a:txBody>
                  <a:tcPr/>
                </a:tc>
                <a:tc>
                  <a:txBody>
                    <a:bodyPr/>
                    <a:lstStyle/>
                    <a:p>
                      <a:pPr algn="ctr"/>
                      <a:r>
                        <a:rPr lang="en-US" altLang="zh-CN" dirty="0" smtClean="0"/>
                        <a:t>dic1</a:t>
                      </a:r>
                      <a:endParaRPr lang="zh-CN" altLang="en-US" dirty="0"/>
                    </a:p>
                  </a:txBody>
                  <a:tcPr/>
                </a:tc>
              </a:tr>
              <a:tr h="370840">
                <a:tc>
                  <a:txBody>
                    <a:bodyPr/>
                    <a:lstStyle/>
                    <a:p>
                      <a:pPr algn="ctr"/>
                      <a:r>
                        <a:rPr lang="en-US" altLang="zh-CN" dirty="0" smtClean="0"/>
                        <a:t>1</a:t>
                      </a:r>
                      <a:endParaRPr lang="zh-CN" altLang="en-US" dirty="0"/>
                    </a:p>
                  </a:txBody>
                  <a:tcPr/>
                </a:tc>
                <a:tc>
                  <a:txBody>
                    <a:bodyPr/>
                    <a:lstStyle/>
                    <a:p>
                      <a:pPr algn="ctr"/>
                      <a:r>
                        <a:rPr lang="en-US" altLang="zh-CN" dirty="0" smtClean="0"/>
                        <a:t>x</a:t>
                      </a:r>
                      <a:endParaRPr lang="zh-CN" altLang="en-US" dirty="0"/>
                    </a:p>
                  </a:txBody>
                  <a:tcPr/>
                </a:tc>
                <a:tc>
                  <a:txBody>
                    <a:bodyPr/>
                    <a:lstStyle/>
                    <a:p>
                      <a:pPr algn="ctr"/>
                      <a:r>
                        <a:rPr lang="en-US" altLang="zh-CN" dirty="0" smtClean="0"/>
                        <a:t>ASCII</a:t>
                      </a:r>
                      <a:r>
                        <a:rPr lang="zh-CN" altLang="zh-CN" dirty="0" smtClean="0"/>
                        <a:t>码</a:t>
                      </a: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2</a:t>
                      </a:r>
                      <a:endParaRPr lang="zh-CN" altLang="en-US" dirty="0"/>
                    </a:p>
                  </a:txBody>
                  <a:tcPr/>
                </a:tc>
                <a:tc>
                  <a:txBody>
                    <a:bodyPr/>
                    <a:lstStyle/>
                    <a:p>
                      <a:pPr algn="ctr"/>
                      <a:r>
                        <a:rPr lang="en-US" altLang="zh-CN" dirty="0" smtClean="0"/>
                        <a:t>x</a:t>
                      </a:r>
                      <a:endParaRPr lang="zh-CN" altLang="en-US" dirty="0"/>
                    </a:p>
                  </a:txBody>
                  <a:tcPr/>
                </a:tc>
                <a:tc>
                  <a:txBody>
                    <a:bodyPr/>
                    <a:lstStyle/>
                    <a:p>
                      <a:pPr algn="ctr"/>
                      <a:endParaRPr lang="zh-CN" altLang="en-US" dirty="0"/>
                    </a:p>
                  </a:txBody>
                  <a:tcPr/>
                </a:tc>
                <a:tc>
                  <a:txBody>
                    <a:bodyPr/>
                    <a:lstStyle/>
                    <a:p>
                      <a:pPr algn="ctr"/>
                      <a:r>
                        <a:rPr lang="en-US" altLang="zh-CN" dirty="0" smtClean="0"/>
                        <a:t>xx</a:t>
                      </a:r>
                      <a:endParaRPr lang="zh-CN" altLang="en-US" dirty="0"/>
                    </a:p>
                  </a:txBody>
                  <a:tcPr/>
                </a:tc>
              </a:tr>
              <a:tr h="370840">
                <a:tc>
                  <a:txBody>
                    <a:bodyPr/>
                    <a:lstStyle/>
                    <a:p>
                      <a:pPr algn="ctr"/>
                      <a:r>
                        <a:rPr lang="en-US" altLang="zh-CN" dirty="0" smtClean="0"/>
                        <a:t>3</a:t>
                      </a:r>
                      <a:endParaRPr lang="zh-CN" altLang="en-US" dirty="0"/>
                    </a:p>
                  </a:txBody>
                  <a:tcPr/>
                </a:tc>
                <a:tc>
                  <a:txBody>
                    <a:bodyPr/>
                    <a:lstStyle/>
                    <a:p>
                      <a:pPr algn="ctr"/>
                      <a:r>
                        <a:rPr lang="en-US" altLang="zh-CN" dirty="0" smtClean="0"/>
                        <a:t>y</a:t>
                      </a:r>
                      <a:endParaRPr lang="zh-CN" altLang="en-US" dirty="0"/>
                    </a:p>
                  </a:txBody>
                  <a:tcPr/>
                </a:tc>
                <a:tc>
                  <a:txBody>
                    <a:bodyPr/>
                    <a:lstStyle/>
                    <a:p>
                      <a:pPr algn="ctr"/>
                      <a:endParaRPr lang="zh-CN" altLang="en-US" dirty="0"/>
                    </a:p>
                  </a:txBody>
                  <a:tcPr/>
                </a:tc>
                <a:tc>
                  <a:txBody>
                    <a:bodyPr/>
                    <a:lstStyle/>
                    <a:p>
                      <a:pPr algn="ctr"/>
                      <a:r>
                        <a:rPr lang="en-US" altLang="zh-CN" dirty="0" err="1" smtClean="0"/>
                        <a:t>xy</a:t>
                      </a:r>
                      <a:endParaRPr lang="zh-CN" altLang="en-US" dirty="0"/>
                    </a:p>
                  </a:txBody>
                  <a:tcPr/>
                </a:tc>
              </a:tr>
              <a:tr h="370840">
                <a:tc>
                  <a:txBody>
                    <a:bodyPr/>
                    <a:lstStyle/>
                    <a:p>
                      <a:pPr algn="ctr"/>
                      <a:r>
                        <a:rPr lang="en-US" altLang="zh-CN" dirty="0" smtClean="0"/>
                        <a:t>4</a:t>
                      </a:r>
                      <a:endParaRPr lang="zh-CN" altLang="en-US" dirty="0"/>
                    </a:p>
                  </a:txBody>
                  <a:tcPr/>
                </a:tc>
                <a:tc>
                  <a:txBody>
                    <a:bodyPr/>
                    <a:lstStyle/>
                    <a:p>
                      <a:pPr algn="ctr"/>
                      <a:r>
                        <a:rPr lang="en-US" altLang="zh-CN" dirty="0" err="1" smtClean="0"/>
                        <a:t>yy</a:t>
                      </a:r>
                      <a:endParaRPr lang="zh-CN" altLang="en-US" dirty="0"/>
                    </a:p>
                  </a:txBody>
                  <a:tcPr/>
                </a:tc>
                <a:tc>
                  <a:txBody>
                    <a:bodyPr/>
                    <a:lstStyle/>
                    <a:p>
                      <a:pPr algn="ctr"/>
                      <a:endParaRPr lang="zh-CN" altLang="en-US" dirty="0"/>
                    </a:p>
                  </a:txBody>
                  <a:tcPr/>
                </a:tc>
                <a:tc>
                  <a:txBody>
                    <a:bodyPr/>
                    <a:lstStyle/>
                    <a:p>
                      <a:pPr algn="ctr"/>
                      <a:r>
                        <a:rPr lang="en-US" altLang="zh-CN" dirty="0" err="1" smtClean="0"/>
                        <a:t>yy</a:t>
                      </a:r>
                      <a:endParaRPr lang="zh-CN" altLang="en-US" dirty="0"/>
                    </a:p>
                  </a:txBody>
                  <a:tcPr/>
                </a:tc>
              </a:tr>
            </a:tbl>
          </a:graphicData>
        </a:graphic>
      </p:graphicFrame>
    </p:spTree>
    <p:extLst>
      <p:ext uri="{BB962C8B-B14F-4D97-AF65-F5344CB8AC3E}">
        <p14:creationId xmlns:p14="http://schemas.microsoft.com/office/powerpoint/2010/main" val="2877156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7672"/>
            <a:ext cx="10515600" cy="5699291"/>
          </a:xfrm>
        </p:spPr>
        <p:txBody>
          <a:bodyPr/>
          <a:lstStyle/>
          <a:p>
            <a:r>
              <a:rPr lang="en-US" altLang="zh-CN" dirty="0"/>
              <a:t>5)</a:t>
            </a:r>
            <a:r>
              <a:rPr lang="zh-CN" altLang="zh-CN" dirty="0"/>
              <a:t>获得第五个编码，</a:t>
            </a:r>
            <a:r>
              <a:rPr lang="en-US" altLang="zh-CN" dirty="0"/>
              <a:t>0001111010</a:t>
            </a:r>
            <a:r>
              <a:rPr lang="zh-CN" altLang="zh-CN" dirty="0"/>
              <a:t>。前缀为</a:t>
            </a:r>
            <a:r>
              <a:rPr lang="en-US" altLang="zh-CN" dirty="0"/>
              <a:t>00</a:t>
            </a:r>
            <a:r>
              <a:rPr lang="zh-CN" altLang="zh-CN" dirty="0"/>
              <a:t>，输出字符</a:t>
            </a:r>
            <a:r>
              <a:rPr lang="en-US" altLang="zh-CN" dirty="0"/>
              <a:t>z</a:t>
            </a:r>
            <a:r>
              <a:rPr lang="zh-CN" altLang="zh-CN" dirty="0"/>
              <a:t>；同时用</a:t>
            </a:r>
            <a:r>
              <a:rPr lang="en-US" altLang="zh-CN" dirty="0" err="1"/>
              <a:t>yyz</a:t>
            </a:r>
            <a:r>
              <a:rPr lang="en-US" altLang="zh-CN" dirty="0"/>
              <a:t>(</a:t>
            </a:r>
            <a:r>
              <a:rPr lang="zh-CN" altLang="zh-CN" dirty="0"/>
              <a:t>前一个输出字串加上当前输出字串的第一个字符</a:t>
            </a:r>
            <a:r>
              <a:rPr lang="en-US" altLang="zh-CN" dirty="0"/>
              <a:t>)</a:t>
            </a:r>
            <a:r>
              <a:rPr lang="zh-CN" altLang="zh-CN" dirty="0"/>
              <a:t>更新第三个字典。到此为止的输出：</a:t>
            </a:r>
            <a:r>
              <a:rPr lang="en-US" altLang="zh-CN" dirty="0" err="1" smtClean="0"/>
              <a:t>xxyyyz</a:t>
            </a:r>
            <a:r>
              <a:rPr lang="zh-CN" altLang="en-US" dirty="0" smtClean="0"/>
              <a:t>，</a:t>
            </a:r>
            <a:r>
              <a:rPr lang="zh-CN" altLang="zh-CN" dirty="0"/>
              <a:t>字典中一共存储的字符串：</a:t>
            </a:r>
            <a:r>
              <a:rPr lang="en-US" altLang="zh-CN" dirty="0"/>
              <a:t>2</a:t>
            </a:r>
            <a:r>
              <a:rPr lang="zh-CN" altLang="zh-CN" dirty="0"/>
              <a:t>个字符：</a:t>
            </a:r>
            <a:r>
              <a:rPr lang="en-US" altLang="zh-CN" dirty="0"/>
              <a:t>xx</a:t>
            </a:r>
            <a:r>
              <a:rPr lang="zh-CN" altLang="zh-CN" dirty="0"/>
              <a:t>，</a:t>
            </a:r>
            <a:r>
              <a:rPr lang="en-US" altLang="zh-CN" dirty="0" err="1"/>
              <a:t>xy</a:t>
            </a:r>
            <a:r>
              <a:rPr lang="zh-CN" altLang="en-US" dirty="0"/>
              <a:t>，</a:t>
            </a:r>
            <a:r>
              <a:rPr lang="en-US" altLang="zh-CN" dirty="0" err="1"/>
              <a:t>yy</a:t>
            </a:r>
            <a:r>
              <a:rPr lang="zh-CN" altLang="en-US" dirty="0"/>
              <a:t>。</a:t>
            </a:r>
            <a:r>
              <a:rPr lang="en-US" altLang="zh-CN" dirty="0"/>
              <a:t>3</a:t>
            </a:r>
            <a:r>
              <a:rPr lang="zh-CN" altLang="zh-CN" dirty="0"/>
              <a:t>个字符：</a:t>
            </a:r>
            <a:r>
              <a:rPr lang="en-US" altLang="zh-CN" dirty="0" err="1"/>
              <a:t>yyz</a:t>
            </a:r>
            <a:endParaRPr lang="zh-CN" altLang="zh-CN" dirty="0"/>
          </a:p>
          <a:p>
            <a:endParaRPr lang="en-US" altLang="zh-CN" dirty="0" smtClean="0"/>
          </a:p>
          <a:p>
            <a:endParaRPr lang="zh-CN" altLang="zh-CN" dirty="0"/>
          </a:p>
          <a:p>
            <a:endParaRPr lang="en-US" altLang="zh-CN" dirty="0" smtClean="0"/>
          </a:p>
          <a:p>
            <a:endParaRPr lang="en-US" altLang="zh-CN" dirty="0"/>
          </a:p>
          <a:p>
            <a:endParaRPr lang="en-US" altLang="zh-CN" dirty="0" smtClean="0"/>
          </a:p>
          <a:p>
            <a:endParaRPr lang="en-US" altLang="zh-CN" dirty="0"/>
          </a:p>
          <a:p>
            <a:r>
              <a:rPr lang="en-US" altLang="zh-CN" dirty="0" smtClean="0"/>
              <a:t>6</a:t>
            </a:r>
            <a:r>
              <a:rPr lang="en-US" altLang="zh-CN" dirty="0"/>
              <a:t>)</a:t>
            </a:r>
            <a:r>
              <a:rPr lang="zh-CN" altLang="zh-CN" dirty="0"/>
              <a:t>解压结束</a:t>
            </a:r>
          </a:p>
          <a:p>
            <a:endParaRPr lang="zh-CN" altLang="en-US" dirty="0"/>
          </a:p>
        </p:txBody>
      </p:sp>
      <p:graphicFrame>
        <p:nvGraphicFramePr>
          <p:cNvPr id="4" name="表格 3"/>
          <p:cNvGraphicFramePr>
            <a:graphicFrameLocks noGrp="1"/>
          </p:cNvGraphicFramePr>
          <p:nvPr>
            <p:extLst/>
          </p:nvPr>
        </p:nvGraphicFramePr>
        <p:xfrm>
          <a:off x="1813636" y="2316453"/>
          <a:ext cx="8128000" cy="22250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zh-CN" altLang="en-US" dirty="0" smtClean="0"/>
                        <a:t>步骤</a:t>
                      </a:r>
                      <a:endParaRPr lang="zh-CN" altLang="en-US" dirty="0"/>
                    </a:p>
                  </a:txBody>
                  <a:tcPr/>
                </a:tc>
                <a:tc>
                  <a:txBody>
                    <a:bodyPr/>
                    <a:lstStyle/>
                    <a:p>
                      <a:pPr algn="ctr"/>
                      <a:r>
                        <a:rPr lang="zh-CN" altLang="en-US" dirty="0" smtClean="0"/>
                        <a:t>输出</a:t>
                      </a:r>
                      <a:endParaRPr lang="zh-CN" altLang="en-US" dirty="0"/>
                    </a:p>
                  </a:txBody>
                  <a:tcPr/>
                </a:tc>
                <a:tc>
                  <a:txBody>
                    <a:bodyPr/>
                    <a:lstStyle/>
                    <a:p>
                      <a:pPr algn="ctr"/>
                      <a:r>
                        <a:rPr lang="en-US" altLang="zh-CN" dirty="0" smtClean="0"/>
                        <a:t>dic0</a:t>
                      </a:r>
                      <a:endParaRPr lang="zh-CN" altLang="en-US" dirty="0"/>
                    </a:p>
                  </a:txBody>
                  <a:tcPr/>
                </a:tc>
                <a:tc>
                  <a:txBody>
                    <a:bodyPr/>
                    <a:lstStyle/>
                    <a:p>
                      <a:pPr algn="ctr"/>
                      <a:r>
                        <a:rPr lang="en-US" altLang="zh-CN" dirty="0" smtClean="0"/>
                        <a:t>dic1</a:t>
                      </a:r>
                      <a:endParaRPr lang="zh-CN" altLang="en-US" dirty="0"/>
                    </a:p>
                  </a:txBody>
                  <a:tcPr/>
                </a:tc>
              </a:tr>
              <a:tr h="370840">
                <a:tc>
                  <a:txBody>
                    <a:bodyPr/>
                    <a:lstStyle/>
                    <a:p>
                      <a:pPr algn="ctr"/>
                      <a:r>
                        <a:rPr lang="en-US" altLang="zh-CN" dirty="0" smtClean="0"/>
                        <a:t>1</a:t>
                      </a:r>
                      <a:endParaRPr lang="zh-CN" altLang="en-US" dirty="0"/>
                    </a:p>
                  </a:txBody>
                  <a:tcPr/>
                </a:tc>
                <a:tc>
                  <a:txBody>
                    <a:bodyPr/>
                    <a:lstStyle/>
                    <a:p>
                      <a:pPr algn="ctr"/>
                      <a:r>
                        <a:rPr lang="en-US" altLang="zh-CN" dirty="0" smtClean="0"/>
                        <a:t>x</a:t>
                      </a:r>
                      <a:endParaRPr lang="zh-CN" altLang="en-US" dirty="0"/>
                    </a:p>
                  </a:txBody>
                  <a:tcPr/>
                </a:tc>
                <a:tc>
                  <a:txBody>
                    <a:bodyPr/>
                    <a:lstStyle/>
                    <a:p>
                      <a:pPr algn="ctr"/>
                      <a:r>
                        <a:rPr lang="en-US" altLang="zh-CN" dirty="0" smtClean="0"/>
                        <a:t>ASCII</a:t>
                      </a:r>
                      <a:r>
                        <a:rPr lang="zh-CN" altLang="zh-CN" dirty="0" smtClean="0"/>
                        <a:t>码</a:t>
                      </a: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2</a:t>
                      </a:r>
                      <a:endParaRPr lang="zh-CN" altLang="en-US" dirty="0"/>
                    </a:p>
                  </a:txBody>
                  <a:tcPr/>
                </a:tc>
                <a:tc>
                  <a:txBody>
                    <a:bodyPr/>
                    <a:lstStyle/>
                    <a:p>
                      <a:pPr algn="ctr"/>
                      <a:r>
                        <a:rPr lang="en-US" altLang="zh-CN" dirty="0" smtClean="0"/>
                        <a:t>x</a:t>
                      </a:r>
                      <a:endParaRPr lang="zh-CN" altLang="en-US" dirty="0"/>
                    </a:p>
                  </a:txBody>
                  <a:tcPr/>
                </a:tc>
                <a:tc>
                  <a:txBody>
                    <a:bodyPr/>
                    <a:lstStyle/>
                    <a:p>
                      <a:pPr algn="ctr"/>
                      <a:endParaRPr lang="zh-CN" altLang="en-US" dirty="0"/>
                    </a:p>
                  </a:txBody>
                  <a:tcPr/>
                </a:tc>
                <a:tc>
                  <a:txBody>
                    <a:bodyPr/>
                    <a:lstStyle/>
                    <a:p>
                      <a:pPr algn="ctr"/>
                      <a:r>
                        <a:rPr lang="en-US" altLang="zh-CN" dirty="0" smtClean="0"/>
                        <a:t>xx</a:t>
                      </a:r>
                      <a:endParaRPr lang="zh-CN" altLang="en-US" dirty="0"/>
                    </a:p>
                  </a:txBody>
                  <a:tcPr/>
                </a:tc>
              </a:tr>
              <a:tr h="370840">
                <a:tc>
                  <a:txBody>
                    <a:bodyPr/>
                    <a:lstStyle/>
                    <a:p>
                      <a:pPr algn="ctr"/>
                      <a:r>
                        <a:rPr lang="en-US" altLang="zh-CN" dirty="0" smtClean="0"/>
                        <a:t>3</a:t>
                      </a:r>
                      <a:endParaRPr lang="zh-CN" altLang="en-US" dirty="0"/>
                    </a:p>
                  </a:txBody>
                  <a:tcPr/>
                </a:tc>
                <a:tc>
                  <a:txBody>
                    <a:bodyPr/>
                    <a:lstStyle/>
                    <a:p>
                      <a:pPr algn="ctr"/>
                      <a:r>
                        <a:rPr lang="en-US" altLang="zh-CN" dirty="0" smtClean="0"/>
                        <a:t>y</a:t>
                      </a:r>
                      <a:endParaRPr lang="zh-CN" altLang="en-US" dirty="0"/>
                    </a:p>
                  </a:txBody>
                  <a:tcPr/>
                </a:tc>
                <a:tc>
                  <a:txBody>
                    <a:bodyPr/>
                    <a:lstStyle/>
                    <a:p>
                      <a:pPr algn="ctr"/>
                      <a:endParaRPr lang="zh-CN" altLang="en-US" dirty="0"/>
                    </a:p>
                  </a:txBody>
                  <a:tcPr/>
                </a:tc>
                <a:tc>
                  <a:txBody>
                    <a:bodyPr/>
                    <a:lstStyle/>
                    <a:p>
                      <a:pPr algn="ctr"/>
                      <a:r>
                        <a:rPr lang="en-US" altLang="zh-CN" dirty="0" err="1" smtClean="0"/>
                        <a:t>xy</a:t>
                      </a:r>
                      <a:endParaRPr lang="zh-CN" altLang="en-US" dirty="0"/>
                    </a:p>
                  </a:txBody>
                  <a:tcPr/>
                </a:tc>
              </a:tr>
              <a:tr h="370840">
                <a:tc>
                  <a:txBody>
                    <a:bodyPr/>
                    <a:lstStyle/>
                    <a:p>
                      <a:pPr algn="ctr"/>
                      <a:r>
                        <a:rPr lang="en-US" altLang="zh-CN" dirty="0" smtClean="0"/>
                        <a:t>4</a:t>
                      </a:r>
                      <a:endParaRPr lang="zh-CN" altLang="en-US" dirty="0"/>
                    </a:p>
                  </a:txBody>
                  <a:tcPr/>
                </a:tc>
                <a:tc>
                  <a:txBody>
                    <a:bodyPr/>
                    <a:lstStyle/>
                    <a:p>
                      <a:pPr algn="ctr"/>
                      <a:r>
                        <a:rPr lang="en-US" altLang="zh-CN" dirty="0" err="1" smtClean="0"/>
                        <a:t>yy</a:t>
                      </a:r>
                      <a:endParaRPr lang="zh-CN" altLang="en-US" dirty="0"/>
                    </a:p>
                  </a:txBody>
                  <a:tcPr/>
                </a:tc>
                <a:tc>
                  <a:txBody>
                    <a:bodyPr/>
                    <a:lstStyle/>
                    <a:p>
                      <a:pPr algn="ctr"/>
                      <a:endParaRPr lang="zh-CN" altLang="en-US" dirty="0"/>
                    </a:p>
                  </a:txBody>
                  <a:tcPr/>
                </a:tc>
                <a:tc>
                  <a:txBody>
                    <a:bodyPr/>
                    <a:lstStyle/>
                    <a:p>
                      <a:pPr algn="ctr"/>
                      <a:r>
                        <a:rPr lang="en-US" altLang="zh-CN" dirty="0" err="1" smtClean="0"/>
                        <a:t>yy</a:t>
                      </a:r>
                      <a:endParaRPr lang="zh-CN" altLang="en-US" dirty="0"/>
                    </a:p>
                  </a:txBody>
                  <a:tcPr/>
                </a:tc>
              </a:tr>
              <a:tr h="370840">
                <a:tc>
                  <a:txBody>
                    <a:bodyPr/>
                    <a:lstStyle/>
                    <a:p>
                      <a:pPr algn="ctr"/>
                      <a:r>
                        <a:rPr lang="en-US" altLang="zh-CN" dirty="0" smtClean="0"/>
                        <a:t>5</a:t>
                      </a:r>
                      <a:endParaRPr lang="zh-CN" altLang="en-US" dirty="0"/>
                    </a:p>
                  </a:txBody>
                  <a:tcPr/>
                </a:tc>
                <a:tc>
                  <a:txBody>
                    <a:bodyPr/>
                    <a:lstStyle/>
                    <a:p>
                      <a:pPr algn="ctr"/>
                      <a:r>
                        <a:rPr lang="en-US" altLang="zh-CN" dirty="0" smtClean="0"/>
                        <a:t>z</a:t>
                      </a:r>
                      <a:endParaRPr lang="zh-CN" altLang="en-US" dirty="0"/>
                    </a:p>
                  </a:txBody>
                  <a:tcPr/>
                </a:tc>
                <a:tc>
                  <a:txBody>
                    <a:bodyPr/>
                    <a:lstStyle/>
                    <a:p>
                      <a:pPr algn="ctr"/>
                      <a:endParaRPr lang="zh-CN" altLang="en-US" dirty="0"/>
                    </a:p>
                  </a:txBody>
                  <a:tcPr/>
                </a:tc>
                <a:tc>
                  <a:txBody>
                    <a:bodyPr/>
                    <a:lstStyle/>
                    <a:p>
                      <a:pPr algn="ctr"/>
                      <a:r>
                        <a:rPr lang="en-US" altLang="zh-CN" dirty="0" err="1" smtClean="0"/>
                        <a:t>yyz</a:t>
                      </a:r>
                      <a:endParaRPr lang="zh-CN" altLang="en-US" dirty="0"/>
                    </a:p>
                  </a:txBody>
                  <a:tcPr/>
                </a:tc>
              </a:tr>
            </a:tbl>
          </a:graphicData>
        </a:graphic>
      </p:graphicFrame>
    </p:spTree>
    <p:extLst>
      <p:ext uri="{BB962C8B-B14F-4D97-AF65-F5344CB8AC3E}">
        <p14:creationId xmlns:p14="http://schemas.microsoft.com/office/powerpoint/2010/main" val="4234502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9908" y="573396"/>
            <a:ext cx="1761640" cy="5630863"/>
          </a:xfrm>
          <a:prstGeom prst="rect">
            <a:avLst/>
          </a:prstGeom>
          <a:noFill/>
        </p:spPr>
      </p:pic>
      <p:sp>
        <p:nvSpPr>
          <p:cNvPr id="5" name="文本框 4"/>
          <p:cNvSpPr txBox="1"/>
          <p:nvPr/>
        </p:nvSpPr>
        <p:spPr>
          <a:xfrm>
            <a:off x="4326340" y="955343"/>
            <a:ext cx="7109639" cy="3416320"/>
          </a:xfrm>
          <a:prstGeom prst="rect">
            <a:avLst/>
          </a:prstGeom>
          <a:noFill/>
        </p:spPr>
        <p:txBody>
          <a:bodyPr wrap="none" rtlCol="0">
            <a:spAutoFit/>
          </a:bodyPr>
          <a:lstStyle/>
          <a:p>
            <a:r>
              <a:rPr lang="zh-CN" altLang="zh-CN" dirty="0"/>
              <a:t>算法的关键在于建立字典，建立字典的关键在于查找字典</a:t>
            </a:r>
            <a:r>
              <a:rPr lang="zh-CN" altLang="zh-CN" dirty="0" smtClean="0"/>
              <a:t>。</a:t>
            </a:r>
            <a:endParaRPr lang="en-US" altLang="zh-CN" dirty="0" smtClean="0"/>
          </a:p>
          <a:p>
            <a:r>
              <a:rPr lang="zh-CN" altLang="zh-CN" dirty="0" smtClean="0"/>
              <a:t>如</a:t>
            </a:r>
            <a:r>
              <a:rPr lang="zh-CN" altLang="zh-CN" dirty="0"/>
              <a:t>左边所示的字典形状，如果碰到什么字符串，就依次地存入字典</a:t>
            </a:r>
            <a:r>
              <a:rPr lang="zh-CN" altLang="zh-CN" dirty="0" smtClean="0"/>
              <a:t>，</a:t>
            </a:r>
            <a:endParaRPr lang="en-US" altLang="zh-CN" dirty="0" smtClean="0"/>
          </a:p>
          <a:p>
            <a:r>
              <a:rPr lang="zh-CN" altLang="zh-CN" dirty="0" smtClean="0"/>
              <a:t>这样</a:t>
            </a:r>
            <a:r>
              <a:rPr lang="zh-CN" altLang="zh-CN" dirty="0"/>
              <a:t>码与字符串之间的相关性低，就给建立字典过程中查找字典</a:t>
            </a:r>
            <a:r>
              <a:rPr lang="zh-CN" altLang="zh-CN" dirty="0" smtClean="0"/>
              <a:t>带</a:t>
            </a:r>
            <a:endParaRPr lang="en-US" altLang="zh-CN" dirty="0" smtClean="0"/>
          </a:p>
          <a:p>
            <a:r>
              <a:rPr lang="zh-CN" altLang="zh-CN" dirty="0" smtClean="0"/>
              <a:t>来</a:t>
            </a:r>
            <a:r>
              <a:rPr lang="zh-CN" altLang="zh-CN" dirty="0"/>
              <a:t>时间上的开销，于是算法采用哈希表的方式建立字典，利用</a:t>
            </a:r>
            <a:r>
              <a:rPr lang="zh-CN" altLang="zh-CN" dirty="0" smtClean="0"/>
              <a:t>这种</a:t>
            </a:r>
            <a:endParaRPr lang="en-US" altLang="zh-CN" dirty="0" smtClean="0"/>
          </a:p>
          <a:p>
            <a:r>
              <a:rPr lang="zh-CN" altLang="zh-CN" dirty="0" smtClean="0"/>
              <a:t>相关性</a:t>
            </a:r>
            <a:r>
              <a:rPr lang="zh-CN" altLang="zh-CN" dirty="0"/>
              <a:t>，以节省时间。</a:t>
            </a:r>
          </a:p>
          <a:p>
            <a:r>
              <a:rPr lang="zh-CN" altLang="zh-CN" dirty="0"/>
              <a:t>散列表（</a:t>
            </a:r>
            <a:r>
              <a:rPr lang="en-US" altLang="zh-CN" dirty="0"/>
              <a:t>Hash table</a:t>
            </a:r>
            <a:r>
              <a:rPr lang="zh-CN" altLang="zh-CN" dirty="0"/>
              <a:t>，也叫哈希表），是根据关键码值</a:t>
            </a:r>
            <a:r>
              <a:rPr lang="en-US" altLang="zh-CN" dirty="0"/>
              <a:t>(Key value)</a:t>
            </a:r>
            <a:r>
              <a:rPr lang="zh-CN" altLang="zh-CN" dirty="0" smtClean="0"/>
              <a:t>而</a:t>
            </a:r>
            <a:endParaRPr lang="en-US" altLang="zh-CN" dirty="0" smtClean="0"/>
          </a:p>
          <a:p>
            <a:r>
              <a:rPr lang="zh-CN" altLang="zh-CN" dirty="0" smtClean="0"/>
              <a:t>直接</a:t>
            </a:r>
            <a:r>
              <a:rPr lang="zh-CN" altLang="zh-CN" dirty="0"/>
              <a:t>进行访问的数据结构。也就是说，它通过把关键码值映射到</a:t>
            </a:r>
            <a:r>
              <a:rPr lang="zh-CN" altLang="zh-CN" dirty="0" smtClean="0"/>
              <a:t>表</a:t>
            </a:r>
            <a:endParaRPr lang="en-US" altLang="zh-CN" dirty="0" smtClean="0"/>
          </a:p>
          <a:p>
            <a:r>
              <a:rPr lang="zh-CN" altLang="zh-CN" dirty="0" smtClean="0"/>
              <a:t>中</a:t>
            </a:r>
            <a:r>
              <a:rPr lang="zh-CN" altLang="zh-CN" dirty="0"/>
              <a:t>一个位置来访问记录，以加快查找的速度。这个映射函数叫做</a:t>
            </a:r>
            <a:r>
              <a:rPr lang="zh-CN" altLang="zh-CN" dirty="0" smtClean="0"/>
              <a:t>散</a:t>
            </a:r>
            <a:endParaRPr lang="en-US" altLang="zh-CN" dirty="0" smtClean="0"/>
          </a:p>
          <a:p>
            <a:r>
              <a:rPr lang="zh-CN" altLang="zh-CN" dirty="0" smtClean="0"/>
              <a:t>列</a:t>
            </a:r>
            <a:r>
              <a:rPr lang="zh-CN" altLang="zh-CN" dirty="0"/>
              <a:t>函数，存放记录的数组叫做散列表。</a:t>
            </a:r>
          </a:p>
          <a:p>
            <a:r>
              <a:rPr lang="zh-CN" altLang="zh-CN" dirty="0"/>
              <a:t>其自适应的特点，使得在编码过程中清空字典以及解码过程中不</a:t>
            </a:r>
            <a:r>
              <a:rPr lang="zh-CN" altLang="zh-CN" dirty="0" smtClean="0"/>
              <a:t>需</a:t>
            </a:r>
            <a:endParaRPr lang="en-US" altLang="zh-CN" dirty="0" smtClean="0"/>
          </a:p>
          <a:p>
            <a:r>
              <a:rPr lang="zh-CN" altLang="zh-CN" dirty="0" smtClean="0"/>
              <a:t>要</a:t>
            </a:r>
            <a:r>
              <a:rPr lang="zh-CN" altLang="zh-CN" dirty="0"/>
              <a:t>压缩过程中建立的字典。</a:t>
            </a:r>
          </a:p>
          <a:p>
            <a:endParaRPr lang="zh-CN" altLang="en-US" dirty="0"/>
          </a:p>
        </p:txBody>
      </p:sp>
    </p:spTree>
    <p:extLst>
      <p:ext uri="{BB962C8B-B14F-4D97-AF65-F5344CB8AC3E}">
        <p14:creationId xmlns:p14="http://schemas.microsoft.com/office/powerpoint/2010/main" val="2869285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0" y="1842448"/>
            <a:ext cx="5862600" cy="108441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5175" y="4678808"/>
            <a:ext cx="5722125" cy="1025956"/>
          </a:xfrm>
          <a:prstGeom prst="rect">
            <a:avLst/>
          </a:prstGeom>
        </p:spPr>
      </p:pic>
      <p:sp>
        <p:nvSpPr>
          <p:cNvPr id="10" name="内容占位符 9"/>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759276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90469"/>
          </a:xfrm>
        </p:spPr>
        <p:txBody>
          <a:bodyPr/>
          <a:lstStyle/>
          <a:p>
            <a:r>
              <a:rPr lang="en-US" altLang="zh-CN" dirty="0"/>
              <a:t>LZW</a:t>
            </a:r>
            <a:r>
              <a:rPr lang="zh-CN" altLang="zh-CN" dirty="0"/>
              <a:t>算法</a:t>
            </a:r>
            <a:r>
              <a:rPr lang="zh-CN" altLang="zh-CN" dirty="0" smtClean="0"/>
              <a:t>优点</a:t>
            </a:r>
            <a:endParaRPr lang="zh-CN" altLang="en-US" dirty="0"/>
          </a:p>
        </p:txBody>
      </p:sp>
      <p:sp>
        <p:nvSpPr>
          <p:cNvPr id="3" name="内容占位符 2"/>
          <p:cNvSpPr>
            <a:spLocks noGrp="1"/>
          </p:cNvSpPr>
          <p:nvPr>
            <p:ph idx="1"/>
          </p:nvPr>
        </p:nvSpPr>
        <p:spPr>
          <a:xfrm>
            <a:off x="838200" y="1255594"/>
            <a:ext cx="10515600" cy="4921369"/>
          </a:xfrm>
        </p:spPr>
        <p:txBody>
          <a:bodyPr>
            <a:normAutofit fontScale="92500" lnSpcReduction="10000"/>
          </a:bodyPr>
          <a:lstStyle/>
          <a:p>
            <a:pPr lvl="0"/>
            <a:r>
              <a:rPr lang="zh-CN" altLang="zh-CN" dirty="0" smtClean="0"/>
              <a:t>字典</a:t>
            </a:r>
            <a:r>
              <a:rPr lang="zh-CN" altLang="zh-CN" dirty="0"/>
              <a:t>压缩算法利用简单代码代替符号串</a:t>
            </a:r>
            <a:r>
              <a:rPr lang="zh-CN" altLang="zh-CN" dirty="0" smtClean="0"/>
              <a:t>，充分</a:t>
            </a:r>
            <a:r>
              <a:rPr lang="zh-CN" altLang="zh-CN" dirty="0"/>
              <a:t>利用了相邻数据的相关性。数字图像数据是高度相关的，存在大量的局部相同或相似性数据，所以采用该算法在通用数据压缩领域，尤其是数字图像方面，可以取得相当好的压缩率。</a:t>
            </a:r>
          </a:p>
          <a:p>
            <a:pPr lvl="0"/>
            <a:r>
              <a:rPr lang="en-US" altLang="zh-CN" dirty="0"/>
              <a:t>LZW</a:t>
            </a:r>
            <a:r>
              <a:rPr lang="zh-CN" altLang="zh-CN" dirty="0"/>
              <a:t>采用了一种先进的串表压缩，将每个第一次出现的串放在一个串表中，并用一个数字来表示该串，在压缩文件中只存贮数字而不存贮串，从而使得图象文件的压缩效率能够得到较大的提高。重要的是字典信息是完全包含在压缩后的数据中的，解压程序可以动态的从压缩过的数据中构造出来</a:t>
            </a:r>
            <a:r>
              <a:rPr lang="zh-CN" altLang="zh-CN" dirty="0" smtClean="0"/>
              <a:t>，当</a:t>
            </a:r>
            <a:r>
              <a:rPr lang="zh-CN" altLang="zh-CN" dirty="0"/>
              <a:t>压缩结束后，字典中的内容不需要保存和传输，在解压的时候可以生成与压缩时一模一样的字典，非常的方便</a:t>
            </a:r>
            <a:r>
              <a:rPr lang="zh-CN" altLang="zh-CN" dirty="0" smtClean="0"/>
              <a:t>。</a:t>
            </a:r>
            <a:endParaRPr lang="en-US" altLang="zh-CN" dirty="0" smtClean="0"/>
          </a:p>
          <a:p>
            <a:pPr lvl="0"/>
            <a:r>
              <a:rPr lang="en-US" altLang="zh-CN" dirty="0" smtClean="0"/>
              <a:t>LZW</a:t>
            </a:r>
            <a:r>
              <a:rPr lang="zh-CN" altLang="zh-CN" dirty="0"/>
              <a:t>编码只需扫描一次数据，无需有关输入数据统计量的先验信息而运算时间正比于消息的长度。而统计编码，需要有关输入数据统计量的先验信息。</a:t>
            </a:r>
            <a:r>
              <a:rPr lang="en-US" altLang="zh-CN" dirty="0"/>
              <a:t>LZW</a:t>
            </a:r>
            <a:r>
              <a:rPr lang="zh-CN" altLang="zh-CN" dirty="0"/>
              <a:t>算法相对与其他算法，更有利于用硬件实现。</a:t>
            </a:r>
          </a:p>
          <a:p>
            <a:pPr marL="0" indent="0">
              <a:buNone/>
            </a:pPr>
            <a:endParaRPr lang="zh-CN" altLang="en-US" dirty="0"/>
          </a:p>
        </p:txBody>
      </p:sp>
    </p:spTree>
    <p:extLst>
      <p:ext uri="{BB962C8B-B14F-4D97-AF65-F5344CB8AC3E}">
        <p14:creationId xmlns:p14="http://schemas.microsoft.com/office/powerpoint/2010/main" val="742888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13048"/>
          </a:xfrm>
        </p:spPr>
        <p:txBody>
          <a:bodyPr/>
          <a:lstStyle/>
          <a:p>
            <a:r>
              <a:rPr lang="en-US" altLang="zh-CN" b="1" dirty="0"/>
              <a:t>LZW</a:t>
            </a:r>
            <a:r>
              <a:rPr lang="zh-CN" altLang="zh-CN" b="1" dirty="0"/>
              <a:t>算法缺点</a:t>
            </a:r>
            <a:endParaRPr lang="zh-CN" altLang="en-US" dirty="0"/>
          </a:p>
        </p:txBody>
      </p:sp>
      <p:sp>
        <p:nvSpPr>
          <p:cNvPr id="3" name="内容占位符 2"/>
          <p:cNvSpPr>
            <a:spLocks noGrp="1"/>
          </p:cNvSpPr>
          <p:nvPr>
            <p:ph idx="1"/>
          </p:nvPr>
        </p:nvSpPr>
        <p:spPr>
          <a:xfrm>
            <a:off x="838200" y="1078174"/>
            <a:ext cx="10515600" cy="5098789"/>
          </a:xfrm>
        </p:spPr>
        <p:txBody>
          <a:bodyPr>
            <a:normAutofit fontScale="92500" lnSpcReduction="10000"/>
          </a:bodyPr>
          <a:lstStyle/>
          <a:p>
            <a:pPr lvl="0"/>
            <a:r>
              <a:rPr lang="zh-CN" altLang="zh-CN" dirty="0"/>
              <a:t>算法生成的串表要用额外存储器，在面积的限制下，存储</a:t>
            </a:r>
            <a:r>
              <a:rPr lang="en-US" altLang="zh-CN" dirty="0"/>
              <a:t>memory</a:t>
            </a:r>
            <a:r>
              <a:rPr lang="zh-CN" altLang="zh-CN" dirty="0"/>
              <a:t>的容量受到一定限制。</a:t>
            </a:r>
          </a:p>
          <a:p>
            <a:pPr lvl="0"/>
            <a:r>
              <a:rPr lang="zh-CN" altLang="zh-CN" dirty="0"/>
              <a:t>需要压缩的数据流中存在大量简单字符，需要设置额外存储，增加了字典开销。</a:t>
            </a:r>
          </a:p>
          <a:p>
            <a:pPr lvl="0"/>
            <a:r>
              <a:rPr lang="zh-CN" altLang="zh-CN" dirty="0"/>
              <a:t>算法受到字典容量、数据复杂度和计算速度等因素的限制，串表的项数比较有限。</a:t>
            </a:r>
          </a:p>
          <a:p>
            <a:pPr lvl="0"/>
            <a:r>
              <a:rPr lang="zh-CN" altLang="zh-CN" dirty="0"/>
              <a:t>算法通常是在字典满时将其清空、重建，由于字典建立初期的字符串表很少，需要压缩的数据与字典中字串的匹配率很低，导致字典重建初期压缩效果很差。需要改进字典替换策略。</a:t>
            </a:r>
          </a:p>
          <a:p>
            <a:pPr lvl="0"/>
            <a:r>
              <a:rPr lang="zh-CN" altLang="zh-CN" dirty="0"/>
              <a:t>对较大的文件进行压缩编码时，频繁的查找字典、磁盘读写访问会降低数据编码的速度。</a:t>
            </a:r>
          </a:p>
          <a:p>
            <a:pPr lvl="0"/>
            <a:r>
              <a:rPr lang="zh-CN" altLang="zh-CN" dirty="0"/>
              <a:t>一般信源所具有的局部平稳性随缓存容量加大。当数据流相对杂乱无章时，该算法压缩效果比较一般。</a:t>
            </a:r>
          </a:p>
          <a:p>
            <a:endParaRPr lang="zh-CN" altLang="en-US" dirty="0"/>
          </a:p>
        </p:txBody>
      </p:sp>
    </p:spTree>
    <p:extLst>
      <p:ext uri="{BB962C8B-B14F-4D97-AF65-F5344CB8AC3E}">
        <p14:creationId xmlns:p14="http://schemas.microsoft.com/office/powerpoint/2010/main" val="170435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0501"/>
            <a:ext cx="10515600" cy="5576462"/>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smtClean="0"/>
              <a:t>可以</a:t>
            </a:r>
            <a:r>
              <a:rPr lang="zh-CN" altLang="zh-CN" dirty="0"/>
              <a:t>看出，</a:t>
            </a:r>
            <a:r>
              <a:rPr lang="en-US" altLang="zh-CN" dirty="0"/>
              <a:t>LZW</a:t>
            </a:r>
            <a:r>
              <a:rPr lang="zh-CN" altLang="zh-CN" dirty="0"/>
              <a:t>编码压缩效果比</a:t>
            </a:r>
            <a:r>
              <a:rPr lang="en-US" altLang="zh-CN" dirty="0"/>
              <a:t>Huffman</a:t>
            </a:r>
            <a:r>
              <a:rPr lang="zh-CN" altLang="zh-CN" dirty="0"/>
              <a:t>编码效果要好，但是都不如压缩软件的效果。并且由于为了提高单个算法的效率</a:t>
            </a:r>
            <a:r>
              <a:rPr lang="en-US" altLang="zh-CN" dirty="0"/>
              <a:t>LZW</a:t>
            </a:r>
            <a:r>
              <a:rPr lang="zh-CN" altLang="zh-CN" dirty="0"/>
              <a:t>编码和</a:t>
            </a:r>
            <a:r>
              <a:rPr lang="en-US" altLang="zh-CN" dirty="0"/>
              <a:t>Huffman</a:t>
            </a:r>
            <a:r>
              <a:rPr lang="zh-CN" altLang="zh-CN" dirty="0"/>
              <a:t>编码均采用的变长码，使得两种算法结合使用的效果反而不如单个使用。</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651" y="877010"/>
            <a:ext cx="6504722" cy="129298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51" y="2306472"/>
            <a:ext cx="6504722" cy="1210989"/>
          </a:xfrm>
          <a:prstGeom prst="rect">
            <a:avLst/>
          </a:prstGeom>
        </p:spPr>
      </p:pic>
    </p:spTree>
    <p:extLst>
      <p:ext uri="{BB962C8B-B14F-4D97-AF65-F5344CB8AC3E}">
        <p14:creationId xmlns:p14="http://schemas.microsoft.com/office/powerpoint/2010/main" val="120371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63173"/>
          </a:xfrm>
        </p:spPr>
        <p:txBody>
          <a:bodyPr/>
          <a:lstStyle/>
          <a:p>
            <a:r>
              <a:rPr lang="zh-CN" altLang="zh-CN" dirty="0"/>
              <a:t>课题研究的目的和意义</a:t>
            </a:r>
            <a:endParaRPr lang="zh-CN" altLang="en-US" dirty="0"/>
          </a:p>
        </p:txBody>
      </p:sp>
      <p:sp>
        <p:nvSpPr>
          <p:cNvPr id="3" name="内容占位符 2"/>
          <p:cNvSpPr>
            <a:spLocks noGrp="1"/>
          </p:cNvSpPr>
          <p:nvPr>
            <p:ph idx="1"/>
          </p:nvPr>
        </p:nvSpPr>
        <p:spPr/>
        <p:txBody>
          <a:bodyPr/>
          <a:lstStyle/>
          <a:p>
            <a:r>
              <a:rPr lang="zh-CN" altLang="zh-CN" dirty="0"/>
              <a:t>通过研究这种算法，熟悉研究课题的过程，了解与微电子方向相关的知识</a:t>
            </a:r>
            <a:r>
              <a:rPr lang="zh-CN" altLang="zh-CN" dirty="0" smtClean="0"/>
              <a:t>。</a:t>
            </a:r>
            <a:endParaRPr lang="en-US" altLang="zh-CN" dirty="0" smtClean="0"/>
          </a:p>
          <a:p>
            <a:r>
              <a:rPr lang="zh-CN" altLang="zh-CN" dirty="0" smtClean="0"/>
              <a:t>了解</a:t>
            </a:r>
            <a:r>
              <a:rPr lang="zh-CN" altLang="zh-CN" dirty="0"/>
              <a:t>各种压缩算法的特点，提高用</a:t>
            </a:r>
            <a:r>
              <a:rPr lang="en-US" altLang="zh-CN" dirty="0"/>
              <a:t>C</a:t>
            </a:r>
            <a:r>
              <a:rPr lang="zh-CN" altLang="zh-CN" dirty="0"/>
              <a:t>语言的能力，以及了解和学习硬件描述性语言</a:t>
            </a:r>
            <a:r>
              <a:rPr lang="zh-CN" altLang="zh-CN" dirty="0" smtClean="0"/>
              <a:t>。</a:t>
            </a:r>
            <a:endParaRPr lang="en-US" altLang="zh-CN" dirty="0" smtClean="0"/>
          </a:p>
          <a:p>
            <a:r>
              <a:rPr lang="zh-CN" altLang="zh-CN" dirty="0" smtClean="0"/>
              <a:t>锻炼</a:t>
            </a:r>
            <a:r>
              <a:rPr lang="zh-CN" altLang="zh-CN" dirty="0"/>
              <a:t>查找和阅读文献的能力</a:t>
            </a:r>
            <a:r>
              <a:rPr lang="zh-CN" altLang="zh-CN" dirty="0" smtClean="0"/>
              <a:t>。</a:t>
            </a:r>
            <a:endParaRPr lang="zh-CN" altLang="zh-CN" dirty="0"/>
          </a:p>
        </p:txBody>
      </p:sp>
    </p:spTree>
    <p:extLst>
      <p:ext uri="{BB962C8B-B14F-4D97-AF65-F5344CB8AC3E}">
        <p14:creationId xmlns:p14="http://schemas.microsoft.com/office/powerpoint/2010/main" val="2904684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63174"/>
          </a:xfrm>
        </p:spPr>
        <p:txBody>
          <a:bodyPr>
            <a:normAutofit fontScale="90000"/>
          </a:bodyPr>
          <a:lstStyle/>
          <a:p>
            <a:r>
              <a:rPr lang="en-US" altLang="zh-CN" b="1" dirty="0" smtClean="0"/>
              <a:t/>
            </a:r>
            <a:br>
              <a:rPr lang="en-US" altLang="zh-CN" b="1" dirty="0" smtClean="0"/>
            </a:br>
            <a:r>
              <a:rPr lang="en-US" altLang="zh-CN" b="1" dirty="0"/>
              <a:t/>
            </a:r>
            <a:br>
              <a:rPr lang="en-US" altLang="zh-CN" b="1" dirty="0"/>
            </a:br>
            <a:r>
              <a:rPr lang="en-US" altLang="zh-CN" b="1" dirty="0" smtClean="0"/>
              <a:t/>
            </a:r>
            <a:br>
              <a:rPr lang="en-US" altLang="zh-CN" b="1" dirty="0" smtClean="0"/>
            </a:br>
            <a:r>
              <a:rPr lang="en-US" altLang="zh-CN" b="1" dirty="0"/>
              <a:t/>
            </a:r>
            <a:br>
              <a:rPr lang="en-US" altLang="zh-CN" b="1" dirty="0"/>
            </a:br>
            <a:r>
              <a:rPr lang="en-US" altLang="zh-CN" b="1" dirty="0" smtClean="0"/>
              <a:t/>
            </a:r>
            <a:br>
              <a:rPr lang="en-US" altLang="zh-CN" b="1" dirty="0" smtClean="0"/>
            </a:br>
            <a:r>
              <a:rPr lang="en-US" altLang="zh-CN" b="1" dirty="0"/>
              <a:t/>
            </a:r>
            <a:br>
              <a:rPr lang="en-US" altLang="zh-CN" b="1" dirty="0"/>
            </a:br>
            <a:r>
              <a:rPr lang="en-US" altLang="zh-CN" b="1" dirty="0" smtClean="0"/>
              <a:t/>
            </a:r>
            <a:br>
              <a:rPr lang="en-US" altLang="zh-CN" b="1" dirty="0" smtClean="0"/>
            </a:br>
            <a:r>
              <a:rPr lang="en-US" altLang="zh-CN" b="1" dirty="0"/>
              <a:t/>
            </a:r>
            <a:br>
              <a:rPr lang="en-US" altLang="zh-CN" b="1" dirty="0"/>
            </a:br>
            <a:r>
              <a:rPr lang="en-US" altLang="zh-CN" b="1" dirty="0" smtClean="0"/>
              <a:t/>
            </a:r>
            <a:br>
              <a:rPr lang="en-US" altLang="zh-CN" b="1" dirty="0" smtClean="0"/>
            </a:br>
            <a:r>
              <a:rPr lang="en-US" altLang="zh-CN" b="1" dirty="0"/>
              <a:t/>
            </a:r>
            <a:br>
              <a:rPr lang="en-US" altLang="zh-CN" b="1" dirty="0"/>
            </a:br>
            <a:r>
              <a:rPr lang="zh-CN" altLang="zh-CN" b="1" dirty="0" smtClean="0"/>
              <a:t>第三</a:t>
            </a:r>
            <a:r>
              <a:rPr lang="zh-CN" altLang="zh-CN" b="1" dirty="0"/>
              <a:t>部分：</a:t>
            </a:r>
            <a:r>
              <a:rPr lang="zh-CN" altLang="zh-CN" b="1" dirty="0" smtClean="0"/>
              <a:t>总结</a:t>
            </a:r>
            <a:endParaRPr lang="zh-CN" altLang="en-US" dirty="0"/>
          </a:p>
        </p:txBody>
      </p:sp>
    </p:spTree>
    <p:extLst>
      <p:ext uri="{BB962C8B-B14F-4D97-AF65-F5344CB8AC3E}">
        <p14:creationId xmlns:p14="http://schemas.microsoft.com/office/powerpoint/2010/main" val="3124673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2922"/>
          </a:xfrm>
        </p:spPr>
        <p:txBody>
          <a:bodyPr>
            <a:normAutofit fontScale="90000"/>
          </a:bodyPr>
          <a:lstStyle/>
          <a:p>
            <a:r>
              <a:rPr lang="zh-CN" altLang="zh-CN" dirty="0" smtClean="0"/>
              <a:t>收获</a:t>
            </a:r>
            <a:endParaRPr lang="zh-CN" altLang="en-US" dirty="0"/>
          </a:p>
        </p:txBody>
      </p:sp>
      <p:sp>
        <p:nvSpPr>
          <p:cNvPr id="3" name="内容占位符 2"/>
          <p:cNvSpPr>
            <a:spLocks noGrp="1"/>
          </p:cNvSpPr>
          <p:nvPr>
            <p:ph idx="1"/>
          </p:nvPr>
        </p:nvSpPr>
        <p:spPr>
          <a:xfrm>
            <a:off x="838200" y="928048"/>
            <a:ext cx="10515600" cy="5248915"/>
          </a:xfrm>
        </p:spPr>
        <p:txBody>
          <a:bodyPr>
            <a:normAutofit/>
          </a:bodyPr>
          <a:lstStyle/>
          <a:p>
            <a:r>
              <a:rPr lang="zh-CN" altLang="zh-CN" dirty="0" smtClean="0"/>
              <a:t>了解</a:t>
            </a:r>
            <a:r>
              <a:rPr lang="zh-CN" altLang="zh-CN" dirty="0"/>
              <a:t>了物理世界的信息是怎样称为数字图像的，编码概念，几种不同的编码方式。</a:t>
            </a:r>
          </a:p>
          <a:p>
            <a:r>
              <a:rPr lang="en-US" altLang="zh-CN" dirty="0"/>
              <a:t>Huffman</a:t>
            </a:r>
            <a:r>
              <a:rPr lang="zh-CN" altLang="zh-CN" dirty="0"/>
              <a:t>编码和</a:t>
            </a:r>
            <a:r>
              <a:rPr lang="en-US" altLang="zh-CN" dirty="0"/>
              <a:t>LZW</a:t>
            </a:r>
            <a:r>
              <a:rPr lang="zh-CN" altLang="zh-CN" dirty="0"/>
              <a:t>编码，分别针对单个字符的概率，不同字符之间的相关性，实现压缩，这种思想令我思考。</a:t>
            </a:r>
          </a:p>
          <a:p>
            <a:r>
              <a:rPr lang="en-US" altLang="zh-CN" dirty="0"/>
              <a:t>LZW</a:t>
            </a:r>
            <a:r>
              <a:rPr lang="zh-CN" altLang="zh-CN" dirty="0"/>
              <a:t>编码实现过程中用到了</a:t>
            </a:r>
            <a:r>
              <a:rPr lang="en-US" altLang="zh-CN" dirty="0"/>
              <a:t>Hash table</a:t>
            </a:r>
            <a:r>
              <a:rPr lang="zh-CN" altLang="zh-CN" dirty="0"/>
              <a:t>，把关键码值映射到表中一个位置来访问记录，以加快查找的速度。通过使用这种方法，对这种方法有了更深的体会。</a:t>
            </a:r>
          </a:p>
          <a:p>
            <a:r>
              <a:rPr lang="zh-CN" altLang="zh-CN" dirty="0"/>
              <a:t>学习</a:t>
            </a:r>
            <a:r>
              <a:rPr lang="en-US" altLang="zh-CN" dirty="0"/>
              <a:t>Verilog</a:t>
            </a:r>
            <a:r>
              <a:rPr lang="zh-CN" altLang="zh-CN" dirty="0"/>
              <a:t>语言，体会到真实的硬件实现与程序设计语言之间的差别。</a:t>
            </a:r>
          </a:p>
          <a:p>
            <a:r>
              <a:rPr lang="zh-CN" altLang="zh-CN" dirty="0"/>
              <a:t>在实验室的组会中，学习了一些计算机、图形图像相关的知识。锻炼表达自己的能力。</a:t>
            </a:r>
          </a:p>
          <a:p>
            <a:endParaRPr lang="zh-CN" altLang="en-US" dirty="0"/>
          </a:p>
        </p:txBody>
      </p:sp>
    </p:spTree>
    <p:extLst>
      <p:ext uri="{BB962C8B-B14F-4D97-AF65-F5344CB8AC3E}">
        <p14:creationId xmlns:p14="http://schemas.microsoft.com/office/powerpoint/2010/main" val="4192921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6821"/>
          </a:xfrm>
        </p:spPr>
        <p:txBody>
          <a:bodyPr/>
          <a:lstStyle/>
          <a:p>
            <a:r>
              <a:rPr lang="zh-CN" altLang="zh-CN" dirty="0"/>
              <a:t>不足</a:t>
            </a:r>
            <a:endParaRPr lang="zh-CN" altLang="en-US" dirty="0"/>
          </a:p>
        </p:txBody>
      </p:sp>
      <p:sp>
        <p:nvSpPr>
          <p:cNvPr id="3" name="内容占位符 2"/>
          <p:cNvSpPr>
            <a:spLocks noGrp="1"/>
          </p:cNvSpPr>
          <p:nvPr>
            <p:ph idx="1"/>
          </p:nvPr>
        </p:nvSpPr>
        <p:spPr>
          <a:xfrm>
            <a:off x="838200" y="1241946"/>
            <a:ext cx="10515600" cy="4935017"/>
          </a:xfrm>
        </p:spPr>
        <p:txBody>
          <a:bodyPr>
            <a:normAutofit/>
          </a:bodyPr>
          <a:lstStyle/>
          <a:p>
            <a:r>
              <a:rPr lang="zh-CN" altLang="zh-CN" dirty="0"/>
              <a:t>对算法研究深度不够，只建有宽泛的概念，也并没有找出什么优化方法。</a:t>
            </a:r>
          </a:p>
          <a:p>
            <a:r>
              <a:rPr lang="zh-CN" altLang="zh-CN" dirty="0"/>
              <a:t>对于压缩文件没有写出头文件。</a:t>
            </a:r>
          </a:p>
          <a:p>
            <a:r>
              <a:rPr lang="zh-CN" altLang="zh-CN" dirty="0"/>
              <a:t>压缩算法可以软件实现也可以硬件实现，尽管用软件压缩方法可以较好的实现数据压缩的目的，但软件压缩解压有个致命的弱点就是过多地消耗宝贵地</a:t>
            </a:r>
            <a:r>
              <a:rPr lang="en-US" altLang="zh-CN" dirty="0"/>
              <a:t>CPU</a:t>
            </a:r>
            <a:r>
              <a:rPr lang="zh-CN" altLang="zh-CN" dirty="0"/>
              <a:t>资源、速度慢</a:t>
            </a:r>
            <a:r>
              <a:rPr lang="zh-CN" altLang="zh-CN" dirty="0" smtClean="0"/>
              <a:t>。所以</a:t>
            </a:r>
            <a:r>
              <a:rPr lang="zh-CN" altLang="zh-CN" dirty="0"/>
              <a:t>软件压缩一般应用在对时间要求不高的场合，而对运行速度有特殊要求的情况下，对数据进行实时压缩一般都要用硬件实现。</a:t>
            </a:r>
          </a:p>
          <a:p>
            <a:r>
              <a:rPr lang="zh-CN" altLang="zh-CN" dirty="0"/>
              <a:t>而由于自己对</a:t>
            </a:r>
            <a:r>
              <a:rPr lang="en-US" altLang="zh-CN" dirty="0"/>
              <a:t>Verilog</a:t>
            </a:r>
            <a:r>
              <a:rPr lang="zh-CN" altLang="zh-CN" dirty="0"/>
              <a:t>的时序，状态机，</a:t>
            </a:r>
            <a:r>
              <a:rPr lang="en-US" altLang="zh-CN" dirty="0"/>
              <a:t>FIFO</a:t>
            </a:r>
            <a:r>
              <a:rPr lang="zh-CN" altLang="zh-CN" dirty="0"/>
              <a:t>、储存等概念理解不好，并没用达到用硬件实现的目的。</a:t>
            </a:r>
          </a:p>
          <a:p>
            <a:endParaRPr lang="zh-CN" altLang="en-US" dirty="0"/>
          </a:p>
        </p:txBody>
      </p:sp>
    </p:spTree>
    <p:extLst>
      <p:ext uri="{BB962C8B-B14F-4D97-AF65-F5344CB8AC3E}">
        <p14:creationId xmlns:p14="http://schemas.microsoft.com/office/powerpoint/2010/main" val="529571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344"/>
          </a:xfrm>
        </p:spPr>
        <p:txBody>
          <a:bodyPr/>
          <a:lstStyle/>
          <a:p>
            <a:r>
              <a:rPr lang="zh-CN" altLang="zh-CN" dirty="0" smtClean="0"/>
              <a:t>致谢</a:t>
            </a:r>
            <a:endParaRPr lang="zh-CN" altLang="en-US" dirty="0"/>
          </a:p>
        </p:txBody>
      </p:sp>
      <p:sp>
        <p:nvSpPr>
          <p:cNvPr id="3" name="内容占位符 2"/>
          <p:cNvSpPr>
            <a:spLocks noGrp="1"/>
          </p:cNvSpPr>
          <p:nvPr>
            <p:ph idx="1"/>
          </p:nvPr>
        </p:nvSpPr>
        <p:spPr>
          <a:xfrm>
            <a:off x="838200" y="1105470"/>
            <a:ext cx="10515600" cy="5071493"/>
          </a:xfrm>
        </p:spPr>
        <p:txBody>
          <a:bodyPr/>
          <a:lstStyle/>
          <a:p>
            <a:r>
              <a:rPr lang="zh-CN" altLang="zh-CN" dirty="0"/>
              <a:t>感谢彭波师兄在课题研究方面的指导。</a:t>
            </a:r>
          </a:p>
          <a:p>
            <a:r>
              <a:rPr lang="zh-CN" altLang="zh-CN" dirty="0"/>
              <a:t>感谢金西老师初步提供的研究方向。</a:t>
            </a:r>
          </a:p>
          <a:p>
            <a:r>
              <a:rPr lang="zh-CN" altLang="zh-CN" dirty="0"/>
              <a:t>感谢实验室的师兄师姐在生活上的照顾，在学习上的指点，在组会交流时从你们这里学到很多。</a:t>
            </a:r>
          </a:p>
          <a:p>
            <a:r>
              <a:rPr lang="zh-CN" altLang="zh-CN" dirty="0"/>
              <a:t>感谢董小波老师，以及各位看这篇报告的老师百忙之中能抽出时间来。</a:t>
            </a:r>
          </a:p>
          <a:p>
            <a:r>
              <a:rPr lang="zh-CN" altLang="zh-CN" dirty="0"/>
              <a:t>感谢参考文献中的各位作者。</a:t>
            </a:r>
          </a:p>
          <a:p>
            <a:r>
              <a:rPr lang="zh-CN" altLang="zh-CN" dirty="0"/>
              <a:t>感谢家庭、学校、国家对我的培养</a:t>
            </a:r>
            <a:r>
              <a:rPr lang="zh-CN" altLang="zh-CN" dirty="0" smtClean="0"/>
              <a:t>。</a:t>
            </a:r>
            <a:endParaRPr lang="zh-CN" altLang="zh-CN" dirty="0"/>
          </a:p>
        </p:txBody>
      </p:sp>
    </p:spTree>
    <p:extLst>
      <p:ext uri="{BB962C8B-B14F-4D97-AF65-F5344CB8AC3E}">
        <p14:creationId xmlns:p14="http://schemas.microsoft.com/office/powerpoint/2010/main" val="1166695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3081"/>
            <a:ext cx="10515600" cy="5753882"/>
          </a:xfrm>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THANK </a:t>
            </a:r>
            <a:r>
              <a:rPr lang="en-US" altLang="zh-CN"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YOU!</a:t>
            </a:r>
            <a:endParaRPr lang="zh-CN" alt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a:p>
            <a:pPr marL="0" indent="0">
              <a:buNone/>
            </a:pPr>
            <a:endParaRPr lang="en-US" altLang="zh-CN" sz="4800" dirty="0"/>
          </a:p>
        </p:txBody>
      </p:sp>
    </p:spTree>
    <p:extLst>
      <p:ext uri="{BB962C8B-B14F-4D97-AF65-F5344CB8AC3E}">
        <p14:creationId xmlns:p14="http://schemas.microsoft.com/office/powerpoint/2010/main" val="338210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4705" y="1569493"/>
            <a:ext cx="4421874" cy="3889611"/>
          </a:xfrm>
        </p:spPr>
      </p:pic>
    </p:spTree>
    <p:extLst>
      <p:ext uri="{BB962C8B-B14F-4D97-AF65-F5344CB8AC3E}">
        <p14:creationId xmlns:p14="http://schemas.microsoft.com/office/powerpoint/2010/main" val="58184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94935"/>
          </a:xfrm>
        </p:spPr>
        <p:txBody>
          <a:bodyPr/>
          <a:lstStyle/>
          <a:p>
            <a:r>
              <a:rPr lang="zh-CN" altLang="zh-CN" dirty="0"/>
              <a:t>图像数字化</a:t>
            </a:r>
            <a:endParaRPr lang="zh-CN" altLang="en-US" dirty="0"/>
          </a:p>
        </p:txBody>
      </p:sp>
      <p:sp>
        <p:nvSpPr>
          <p:cNvPr id="3" name="内容占位符 2"/>
          <p:cNvSpPr>
            <a:spLocks noGrp="1"/>
          </p:cNvSpPr>
          <p:nvPr>
            <p:ph idx="1"/>
          </p:nvPr>
        </p:nvSpPr>
        <p:spPr>
          <a:xfrm>
            <a:off x="838200" y="1337481"/>
            <a:ext cx="10515600" cy="4839482"/>
          </a:xfrm>
        </p:spPr>
        <p:txBody>
          <a:bodyPr/>
          <a:lstStyle/>
          <a:p>
            <a:r>
              <a:rPr lang="zh-CN" altLang="zh-CN" dirty="0"/>
              <a:t>计算机只能处理数字而不是图形，那么就需要将图形数字化。将物理图像划分为图像元素</a:t>
            </a:r>
            <a:r>
              <a:rPr lang="en-US" altLang="zh-CN" dirty="0"/>
              <a:t>(</a:t>
            </a:r>
            <a:r>
              <a:rPr lang="zh-CN" altLang="zh-CN" dirty="0"/>
              <a:t>像素</a:t>
            </a:r>
            <a:r>
              <a:rPr lang="en-US" altLang="zh-CN" dirty="0"/>
              <a:t>)</a:t>
            </a:r>
            <a:r>
              <a:rPr lang="zh-CN" altLang="zh-CN" dirty="0"/>
              <a:t>，将其亮度数字化，对于黑白图像只需要一个亮度值，而对于彩色图像是红绿蓝三个亮度值。这样可见像素的两个属性：位置，灰度。</a:t>
            </a:r>
          </a:p>
          <a:p>
            <a:r>
              <a:rPr lang="zh-CN" altLang="zh-CN" dirty="0"/>
              <a:t>数字化过程</a:t>
            </a:r>
            <a:endParaRPr lang="zh-CN" altLang="zh-CN" b="1" dirty="0"/>
          </a:p>
          <a:p>
            <a:pPr marL="0" indent="0">
              <a:buNone/>
            </a:pPr>
            <a:r>
              <a:rPr lang="en-US" altLang="zh-CN" dirty="0" smtClean="0"/>
              <a:t>   1</a:t>
            </a:r>
            <a:r>
              <a:rPr lang="zh-CN" altLang="zh-CN" dirty="0"/>
              <a:t>、扫描，对图像内容给定位置的寻址。</a:t>
            </a:r>
          </a:p>
          <a:p>
            <a:pPr marL="0" indent="0">
              <a:buNone/>
            </a:pPr>
            <a:r>
              <a:rPr lang="en-US" altLang="zh-CN" dirty="0" smtClean="0"/>
              <a:t>   2</a:t>
            </a:r>
            <a:r>
              <a:rPr lang="zh-CN" altLang="zh-CN" dirty="0"/>
              <a:t>、采样，通过映射变换描写信号的方式亮度变为电压、电流。</a:t>
            </a:r>
          </a:p>
          <a:p>
            <a:pPr marL="0" indent="0">
              <a:buNone/>
            </a:pPr>
            <a:r>
              <a:rPr lang="en-US" altLang="zh-CN" dirty="0" smtClean="0"/>
              <a:t>   3</a:t>
            </a:r>
            <a:r>
              <a:rPr lang="zh-CN" altLang="zh-CN" dirty="0"/>
              <a:t>、量化，利用模数转换器，将其转换为计算机可处理的数字信号，这一步将减少信号精度，必须保证有足够的取样频率和量化精度。</a:t>
            </a:r>
            <a:endParaRPr lang="zh-CN" altLang="en-US" dirty="0"/>
          </a:p>
        </p:txBody>
      </p:sp>
    </p:spTree>
    <p:extLst>
      <p:ext uri="{BB962C8B-B14F-4D97-AF65-F5344CB8AC3E}">
        <p14:creationId xmlns:p14="http://schemas.microsoft.com/office/powerpoint/2010/main" val="291891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41445"/>
            <a:ext cx="10515600" cy="5535518"/>
          </a:xfrm>
        </p:spPr>
        <p:txBody>
          <a:bodyPr/>
          <a:lstStyle/>
          <a:p>
            <a:r>
              <a:rPr lang="zh-CN" altLang="zh-CN" dirty="0"/>
              <a:t>标量量化，概括为两步</a:t>
            </a:r>
          </a:p>
          <a:p>
            <a:pPr marL="0" lvl="0" indent="0">
              <a:buNone/>
            </a:pPr>
            <a:r>
              <a:rPr lang="en-US" altLang="zh-CN" dirty="0" smtClean="0"/>
              <a:t>   1</a:t>
            </a:r>
            <a:r>
              <a:rPr lang="zh-CN" altLang="zh-CN" dirty="0"/>
              <a:t>、分割成有限的子区间</a:t>
            </a:r>
          </a:p>
          <a:p>
            <a:pPr marL="0" lvl="0" indent="0">
              <a:buNone/>
            </a:pPr>
            <a:r>
              <a:rPr lang="en-US" altLang="zh-CN" dirty="0" smtClean="0"/>
              <a:t>   2</a:t>
            </a:r>
            <a:r>
              <a:rPr lang="zh-CN" altLang="zh-CN" dirty="0"/>
              <a:t>、选取区间代表</a:t>
            </a:r>
            <a:r>
              <a:rPr lang="zh-CN" altLang="zh-CN" dirty="0" smtClean="0"/>
              <a:t>值</a:t>
            </a:r>
            <a:endParaRPr lang="en-US" altLang="zh-CN" dirty="0" smtClean="0"/>
          </a:p>
          <a:p>
            <a:pPr marL="0" lvl="0" indent="0">
              <a:buNone/>
            </a:pPr>
            <a:endParaRPr lang="en-US" altLang="zh-CN" dirty="0"/>
          </a:p>
          <a:p>
            <a:pPr marL="0" lvl="0" indent="0">
              <a:buNone/>
            </a:pPr>
            <a:endParaRPr lang="en-US" altLang="zh-CN" dirty="0" smtClean="0"/>
          </a:p>
          <a:p>
            <a:pPr lvl="0">
              <a:buFont typeface="Mathematica1" panose="05000502060100000001" pitchFamily="2" charset="2"/>
              <a:buChar char="·"/>
            </a:pPr>
            <a:r>
              <a:rPr lang="zh-CN" altLang="zh-CN" dirty="0" smtClean="0"/>
              <a:t>矢量</a:t>
            </a:r>
            <a:r>
              <a:rPr lang="zh-CN" altLang="zh-CN" dirty="0"/>
              <a:t>量化，先把每</a:t>
            </a:r>
            <a:r>
              <a:rPr lang="en-US" altLang="zh-CN" dirty="0"/>
              <a:t>K</a:t>
            </a:r>
            <a:r>
              <a:rPr lang="zh-CN" altLang="zh-CN" dirty="0"/>
              <a:t>个样值分为一组，</a:t>
            </a:r>
            <a:r>
              <a:rPr lang="en-US" altLang="zh-CN" dirty="0"/>
              <a:t>K</a:t>
            </a:r>
            <a:r>
              <a:rPr lang="zh-CN" altLang="zh-CN" dirty="0"/>
              <a:t>维空间中的一个矢量，然后同样的步骤进行量化</a:t>
            </a:r>
            <a:r>
              <a:rPr lang="zh-CN" altLang="zh-CN" dirty="0" smtClean="0"/>
              <a:t>。</a:t>
            </a:r>
            <a:endParaRPr lang="en-US" altLang="zh-CN" dirty="0" smtClean="0"/>
          </a:p>
          <a:p>
            <a:pPr lvl="0">
              <a:buFont typeface="Mathematica1" panose="05000502060100000001" pitchFamily="2" charset="2"/>
              <a:buChar char="·"/>
            </a:pPr>
            <a:endParaRPr lang="zh-CN"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374" y="2216482"/>
            <a:ext cx="5191125" cy="51435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449" y="4270470"/>
            <a:ext cx="2933700" cy="2524125"/>
          </a:xfrm>
          <a:prstGeom prst="rect">
            <a:avLst/>
          </a:prstGeom>
        </p:spPr>
      </p:pic>
    </p:spTree>
    <p:extLst>
      <p:ext uri="{BB962C8B-B14F-4D97-AF65-F5344CB8AC3E}">
        <p14:creationId xmlns:p14="http://schemas.microsoft.com/office/powerpoint/2010/main" val="205668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344"/>
          </a:xfrm>
        </p:spPr>
        <p:txBody>
          <a:bodyPr/>
          <a:lstStyle/>
          <a:p>
            <a:r>
              <a:rPr lang="zh-CN" altLang="zh-CN" dirty="0" smtClean="0">
                <a:latin typeface="+mn-ea"/>
                <a:ea typeface="+mn-ea"/>
              </a:rPr>
              <a:t>数据编码</a:t>
            </a:r>
            <a:r>
              <a:rPr lang="zh-CN" altLang="zh-CN" dirty="0">
                <a:latin typeface="+mn-ea"/>
                <a:ea typeface="+mn-ea"/>
              </a:rPr>
              <a:t>种类</a:t>
            </a:r>
            <a:endParaRPr lang="zh-CN" altLang="en-US" dirty="0">
              <a:latin typeface="+mn-ea"/>
              <a:ea typeface="+mn-ea"/>
            </a:endParaRPr>
          </a:p>
        </p:txBody>
      </p:sp>
      <p:sp>
        <p:nvSpPr>
          <p:cNvPr id="3" name="内容占位符 2"/>
          <p:cNvSpPr>
            <a:spLocks noGrp="1"/>
          </p:cNvSpPr>
          <p:nvPr>
            <p:ph idx="1"/>
          </p:nvPr>
        </p:nvSpPr>
        <p:spPr>
          <a:xfrm>
            <a:off x="838200" y="1241946"/>
            <a:ext cx="10515600" cy="4675709"/>
          </a:xfrm>
        </p:spPr>
        <p:txBody>
          <a:bodyPr/>
          <a:lstStyle/>
          <a:p>
            <a:r>
              <a:rPr lang="zh-CN" altLang="zh-CN" b="1" dirty="0"/>
              <a:t>冗余信息和不相关信息</a:t>
            </a:r>
            <a:r>
              <a:rPr lang="zh-CN" altLang="zh-CN" b="1" dirty="0" smtClean="0"/>
              <a:t>：</a:t>
            </a:r>
            <a:endParaRPr lang="en-US" altLang="zh-CN" b="1" dirty="0" smtClean="0"/>
          </a:p>
          <a:p>
            <a:pPr marL="0" indent="0">
              <a:buNone/>
            </a:pPr>
            <a:r>
              <a:rPr lang="en-US" altLang="zh-CN" b="1" dirty="0"/>
              <a:t> </a:t>
            </a:r>
            <a:r>
              <a:rPr lang="en-US" altLang="zh-CN" b="1" dirty="0" smtClean="0"/>
              <a:t>  </a:t>
            </a:r>
            <a:r>
              <a:rPr lang="zh-CN" altLang="zh-CN" dirty="0" smtClean="0"/>
              <a:t>冗余信息</a:t>
            </a:r>
            <a:r>
              <a:rPr lang="zh-CN" altLang="zh-CN" dirty="0"/>
              <a:t>是指由于数据结构、存储等方面设计的不合理，而造成的信息重复</a:t>
            </a:r>
            <a:r>
              <a:rPr lang="zh-CN" altLang="zh-CN" dirty="0" smtClean="0"/>
              <a:t>。</a:t>
            </a:r>
            <a:endParaRPr lang="en-US" altLang="zh-CN" dirty="0" smtClean="0"/>
          </a:p>
          <a:p>
            <a:pPr marL="0" indent="0">
              <a:buNone/>
            </a:pPr>
            <a:r>
              <a:rPr lang="en-US" altLang="zh-CN" dirty="0"/>
              <a:t> </a:t>
            </a:r>
            <a:r>
              <a:rPr lang="en-US" altLang="zh-CN" dirty="0" smtClean="0"/>
              <a:t>  </a:t>
            </a:r>
            <a:r>
              <a:rPr lang="zh-CN" altLang="zh-CN" dirty="0" smtClean="0"/>
              <a:t>冗余度</a:t>
            </a:r>
            <a:r>
              <a:rPr lang="zh-CN" altLang="zh-CN" dirty="0"/>
              <a:t>表现为空间（帧内）和时间（帧间）相关性</a:t>
            </a:r>
            <a:r>
              <a:rPr lang="zh-CN" altLang="zh-CN" dirty="0" smtClean="0"/>
              <a:t>。</a:t>
            </a:r>
            <a:endParaRPr lang="en-US" altLang="zh-CN" dirty="0" smtClean="0"/>
          </a:p>
          <a:p>
            <a:pPr marL="0" indent="0">
              <a:buNone/>
            </a:pPr>
            <a:r>
              <a:rPr lang="en-US" altLang="zh-CN" dirty="0"/>
              <a:t> </a:t>
            </a:r>
            <a:r>
              <a:rPr lang="en-US" altLang="zh-CN" dirty="0" smtClean="0"/>
              <a:t>  </a:t>
            </a:r>
            <a:r>
              <a:rPr lang="zh-CN" altLang="zh-CN" dirty="0" smtClean="0"/>
              <a:t>信号</a:t>
            </a:r>
            <a:r>
              <a:rPr lang="zh-CN" altLang="zh-CN" dirty="0"/>
              <a:t>统计上的冗余度来源于被编码信号概率密度分布的不均匀</a:t>
            </a:r>
            <a:r>
              <a:rPr lang="zh-CN" altLang="zh-CN" dirty="0" smtClean="0"/>
              <a:t>。</a:t>
            </a:r>
            <a:endParaRPr lang="en-US" altLang="zh-CN" dirty="0" smtClean="0"/>
          </a:p>
          <a:p>
            <a:pPr marL="0" indent="0">
              <a:buNone/>
            </a:pPr>
            <a:r>
              <a:rPr lang="zh-CN" altLang="zh-CN" dirty="0" smtClean="0">
                <a:sym typeface="Mathematica1" panose="05000502060100000001" pitchFamily="2" charset="2"/>
              </a:rPr>
              <a:t></a:t>
            </a:r>
            <a:r>
              <a:rPr lang="zh-CN" altLang="zh-CN" b="1" dirty="0" smtClean="0"/>
              <a:t>预测编码</a:t>
            </a:r>
            <a:r>
              <a:rPr lang="zh-CN" altLang="en-US" b="1" dirty="0" smtClean="0"/>
              <a:t>、</a:t>
            </a:r>
            <a:r>
              <a:rPr lang="zh-CN" altLang="zh-CN" b="1" dirty="0"/>
              <a:t>变换</a:t>
            </a:r>
            <a:r>
              <a:rPr lang="zh-CN" altLang="zh-CN" b="1" dirty="0" smtClean="0"/>
              <a:t>编码</a:t>
            </a:r>
            <a:r>
              <a:rPr lang="zh-CN" altLang="en-US" b="1" dirty="0" smtClean="0"/>
              <a:t>、</a:t>
            </a:r>
            <a:r>
              <a:rPr lang="zh-CN" altLang="zh-CN" b="1" dirty="0"/>
              <a:t>统计编码</a:t>
            </a:r>
            <a:endParaRPr lang="zh-CN" altLang="zh-CN" dirty="0"/>
          </a:p>
          <a:p>
            <a:endParaRPr lang="zh-CN" altLang="en-US" dirty="0"/>
          </a:p>
        </p:txBody>
      </p:sp>
    </p:spTree>
    <p:extLst>
      <p:ext uri="{BB962C8B-B14F-4D97-AF65-F5344CB8AC3E}">
        <p14:creationId xmlns:p14="http://schemas.microsoft.com/office/powerpoint/2010/main" val="375876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67638"/>
          </a:xfrm>
        </p:spPr>
        <p:txBody>
          <a:bodyPr/>
          <a:lstStyle/>
          <a:p>
            <a:r>
              <a:rPr lang="zh-CN" altLang="zh-CN" b="1" dirty="0"/>
              <a:t>预测编码</a:t>
            </a:r>
            <a:endParaRPr lang="zh-CN" altLang="en-US" dirty="0"/>
          </a:p>
        </p:txBody>
      </p:sp>
      <p:sp>
        <p:nvSpPr>
          <p:cNvPr id="3" name="内容占位符 2"/>
          <p:cNvSpPr>
            <a:spLocks noGrp="1"/>
          </p:cNvSpPr>
          <p:nvPr>
            <p:ph idx="1"/>
          </p:nvPr>
        </p:nvSpPr>
        <p:spPr>
          <a:xfrm>
            <a:off x="838200" y="1132764"/>
            <a:ext cx="10515600" cy="5044199"/>
          </a:xfrm>
        </p:spPr>
        <p:txBody>
          <a:bodyPr/>
          <a:lstStyle/>
          <a:p>
            <a:r>
              <a:rPr lang="zh-CN" altLang="zh-CN" dirty="0"/>
              <a:t>预测编码是根据离散信号之间存在着一定关联性的特点，利用前面一个或多个信号通过一定的算法预测下一个信号的属性，然后对实际值和预测值的差（预测误差）进行编码</a:t>
            </a:r>
            <a:r>
              <a:rPr lang="zh-CN" altLang="zh-CN" dirty="0" smtClean="0"/>
              <a:t>。</a:t>
            </a:r>
            <a:endParaRPr lang="en-US" altLang="zh-CN" dirty="0" smtClean="0"/>
          </a:p>
          <a:p>
            <a:r>
              <a:rPr lang="zh-CN" altLang="zh-CN" dirty="0"/>
              <a:t>预测误差的概率密度近似是一围绕</a:t>
            </a:r>
            <a:r>
              <a:rPr lang="en-US" altLang="zh-CN" dirty="0"/>
              <a:t>0</a:t>
            </a:r>
            <a:r>
              <a:rPr lang="zh-CN" altLang="zh-CN" dirty="0"/>
              <a:t>附近的尖锐的拉普拉斯分布，熵小，方差小，在同等精度要求的条件下，就可以用比较少的比特进行编码，达到压缩数据的目的</a:t>
            </a:r>
            <a:r>
              <a:rPr lang="zh-CN" altLang="zh-CN" dirty="0" smtClean="0"/>
              <a:t>。</a:t>
            </a:r>
            <a:endParaRPr lang="en-US" altLang="zh-CN" dirty="0" smtClean="0"/>
          </a:p>
          <a:p>
            <a:r>
              <a:rPr lang="zh-CN" altLang="zh-CN" dirty="0" smtClean="0"/>
              <a:t>缺点</a:t>
            </a:r>
            <a:r>
              <a:rPr lang="zh-CN" altLang="zh-CN" dirty="0"/>
              <a:t>是对信道误码的敏感性，有累积效应，会产生差错扩散。</a:t>
            </a:r>
            <a:endParaRPr lang="zh-CN" altLang="en-US" dirty="0"/>
          </a:p>
        </p:txBody>
      </p:sp>
    </p:spTree>
    <p:extLst>
      <p:ext uri="{BB962C8B-B14F-4D97-AF65-F5344CB8AC3E}">
        <p14:creationId xmlns:p14="http://schemas.microsoft.com/office/powerpoint/2010/main" val="38649219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3509</Words>
  <Application>Microsoft Office PowerPoint</Application>
  <PresentationFormat>宽屏</PresentationFormat>
  <Paragraphs>335</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宋体</vt:lpstr>
      <vt:lpstr>Arial</vt:lpstr>
      <vt:lpstr>Calibri</vt:lpstr>
      <vt:lpstr>Calibri Light</vt:lpstr>
      <vt:lpstr>Cambria Math</vt:lpstr>
      <vt:lpstr>Mathematica1</vt:lpstr>
      <vt:lpstr>Times New Roman</vt:lpstr>
      <vt:lpstr>Office 主题</vt:lpstr>
      <vt:lpstr>天文数据压缩算法的研究</vt:lpstr>
      <vt:lpstr>结构</vt:lpstr>
      <vt:lpstr>课题的来源与确定</vt:lpstr>
      <vt:lpstr>课题研究的目的和意义</vt:lpstr>
      <vt:lpstr>PowerPoint 演示文稿</vt:lpstr>
      <vt:lpstr>图像数字化</vt:lpstr>
      <vt:lpstr>PowerPoint 演示文稿</vt:lpstr>
      <vt:lpstr>数据编码种类</vt:lpstr>
      <vt:lpstr>预测编码</vt:lpstr>
      <vt:lpstr>PowerPoint 演示文稿</vt:lpstr>
      <vt:lpstr>变换编码</vt:lpstr>
      <vt:lpstr>PowerPoint 演示文稿</vt:lpstr>
      <vt:lpstr>统计编码</vt:lpstr>
      <vt:lpstr>PowerPoint 演示文稿</vt:lpstr>
      <vt:lpstr>PowerPoint 演示文稿</vt:lpstr>
      <vt:lpstr>PowerPoint 演示文稿</vt:lpstr>
      <vt:lpstr>游程编码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LZW编码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LZW算法优点</vt:lpstr>
      <vt:lpstr>LZW算法缺点</vt:lpstr>
      <vt:lpstr>PowerPoint 演示文稿</vt:lpstr>
      <vt:lpstr>          第三部分：总结</vt:lpstr>
      <vt:lpstr>收获</vt:lpstr>
      <vt:lpstr>不足</vt:lpstr>
      <vt:lpstr>致谢</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天文数据压缩算法的研究</dc:title>
  <dc:creator>xue</dc:creator>
  <cp:lastModifiedBy>xue</cp:lastModifiedBy>
  <cp:revision>20</cp:revision>
  <dcterms:created xsi:type="dcterms:W3CDTF">2014-10-08T07:28:12Z</dcterms:created>
  <dcterms:modified xsi:type="dcterms:W3CDTF">2014-10-08T09:33:04Z</dcterms:modified>
</cp:coreProperties>
</file>