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theme/themeOverride1.xml" ContentType="application/vnd.openxmlformats-officedocument.themeOverr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4"/>
  </p:notesMasterIdLst>
  <p:sldIdLst>
    <p:sldId id="256" r:id="rId3"/>
    <p:sldId id="311" r:id="rId4"/>
    <p:sldId id="313" r:id="rId5"/>
    <p:sldId id="304" r:id="rId6"/>
    <p:sldId id="363" r:id="rId7"/>
    <p:sldId id="364" r:id="rId8"/>
    <p:sldId id="365" r:id="rId9"/>
    <p:sldId id="366" r:id="rId10"/>
    <p:sldId id="367" r:id="rId11"/>
    <p:sldId id="368" r:id="rId12"/>
    <p:sldId id="369" r:id="rId13"/>
    <p:sldId id="370" r:id="rId14"/>
    <p:sldId id="371" r:id="rId15"/>
    <p:sldId id="372" r:id="rId16"/>
    <p:sldId id="374" r:id="rId17"/>
    <p:sldId id="373"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7" r:id="rId35"/>
    <p:sldId id="398" r:id="rId36"/>
    <p:sldId id="406" r:id="rId37"/>
    <p:sldId id="407" r:id="rId38"/>
    <p:sldId id="408" r:id="rId39"/>
    <p:sldId id="409" r:id="rId40"/>
    <p:sldId id="410" r:id="rId41"/>
    <p:sldId id="411" r:id="rId42"/>
    <p:sldId id="412" r:id="rId43"/>
    <p:sldId id="413" r:id="rId44"/>
    <p:sldId id="415" r:id="rId45"/>
    <p:sldId id="414" r:id="rId46"/>
    <p:sldId id="416" r:id="rId47"/>
    <p:sldId id="417" r:id="rId48"/>
    <p:sldId id="418" r:id="rId49"/>
    <p:sldId id="419" r:id="rId50"/>
    <p:sldId id="420" r:id="rId51"/>
    <p:sldId id="421" r:id="rId52"/>
    <p:sldId id="427" r:id="rId53"/>
    <p:sldId id="428" r:id="rId54"/>
    <p:sldId id="429" r:id="rId55"/>
    <p:sldId id="430" r:id="rId56"/>
    <p:sldId id="431" r:id="rId57"/>
    <p:sldId id="471" r:id="rId58"/>
    <p:sldId id="470" r:id="rId59"/>
    <p:sldId id="432" r:id="rId60"/>
    <p:sldId id="433" r:id="rId61"/>
    <p:sldId id="434" r:id="rId62"/>
    <p:sldId id="435" r:id="rId63"/>
    <p:sldId id="436" r:id="rId64"/>
    <p:sldId id="437" r:id="rId65"/>
    <p:sldId id="438" r:id="rId66"/>
    <p:sldId id="445" r:id="rId67"/>
    <p:sldId id="439" r:id="rId68"/>
    <p:sldId id="440" r:id="rId69"/>
    <p:sldId id="441" r:id="rId70"/>
    <p:sldId id="442" r:id="rId71"/>
    <p:sldId id="443" r:id="rId72"/>
    <p:sldId id="286" r:id="rId73"/>
  </p:sldIdLst>
  <p:sldSz cx="12192000" cy="6858000"/>
  <p:notesSz cx="6858000" cy="9144000"/>
  <p:custDataLst>
    <p:tags r:id="rId75"/>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521415D9-36F7-43E2-AB2F-B90AF26B5E84}">
      <p14:sectionLst xmlns:p14="http://schemas.microsoft.com/office/powerpoint/2010/main" xmlns="">
        <p14:section name="web系统与技术" id="{A624F26D-145E-4739-A8DC-B87A97ADEE43}">
          <p14:sldIdLst>
            <p14:sldId id="256"/>
          </p14:sldIdLst>
        </p14:section>
        <p14:section name="第5章 JavaScript编程技术" id="{F9067CE1-B8CC-4B31-8A15-1F0580575B28}">
          <p14:sldIdLst>
            <p14:sldId id="311"/>
          </p14:sldIdLst>
        </p14:section>
        <p14:section name="5.1 JavaScript编程基础" id="{2B184D71-DB4A-453E-97A9-74AAC64E4933}">
          <p14:sldIdLst>
            <p14:sldId id="313"/>
            <p14:sldId id="304"/>
            <p14:sldId id="363"/>
            <p14:sldId id="364"/>
            <p14:sldId id="365"/>
            <p14:sldId id="366"/>
            <p14:sldId id="367"/>
            <p14:sldId id="368"/>
            <p14:sldId id="369"/>
            <p14:sldId id="370"/>
            <p14:sldId id="371"/>
            <p14:sldId id="372"/>
            <p14:sldId id="374"/>
            <p14:sldId id="373"/>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Lst>
        </p14:section>
        <p14:section name="5.2 JavaScript对象编程" id="{4E461BC6-F701-4EE7-A755-D0471E00C160}">
          <p14:sldIdLst>
            <p14:sldId id="361"/>
            <p14:sldId id="395"/>
            <p14:sldId id="396"/>
            <p14:sldId id="397"/>
            <p14:sldId id="398"/>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418"/>
            <p14:sldId id="419"/>
            <p14:sldId id="420"/>
            <p14:sldId id="421"/>
            <p14:sldId id="427"/>
            <p14:sldId id="428"/>
            <p14:sldId id="429"/>
            <p14:sldId id="430"/>
            <p14:sldId id="431"/>
            <p14:sldId id="471"/>
            <p14:sldId id="470"/>
            <p14:sldId id="432"/>
            <p14:sldId id="433"/>
            <p14:sldId id="434"/>
            <p14:sldId id="435"/>
            <p14:sldId id="436"/>
            <p14:sldId id="437"/>
            <p14:sldId id="438"/>
            <p14:sldId id="445"/>
            <p14:sldId id="439"/>
            <p14:sldId id="440"/>
            <p14:sldId id="441"/>
            <p14:sldId id="442"/>
            <p14:sldId id="443"/>
          </p14:sldIdLst>
        </p14:section>
        <p14:section name="5.3 JavaScript ActiveX编程技术" id="{68EC48F6-6DE2-4FF5-9D54-EB3713859046}">
          <p14:sldIdLst>
            <p14:sldId id="362"/>
            <p14:sldId id="446"/>
            <p14:sldId id="447"/>
            <p14:sldId id="448"/>
            <p14:sldId id="465"/>
            <p14:sldId id="449"/>
            <p14:sldId id="466"/>
            <p14:sldId id="467"/>
            <p14:sldId id="450"/>
            <p14:sldId id="468"/>
            <p14:sldId id="451"/>
            <p14:sldId id="469"/>
            <p14:sldId id="452"/>
            <p14:sldId id="453"/>
            <p14:sldId id="454"/>
            <p14:sldId id="462"/>
            <p14:sldId id="463"/>
            <p14:sldId id="464"/>
            <p14:sldId id="455"/>
            <p14:sldId id="459"/>
            <p14:sldId id="460"/>
            <p14:sldId id="461"/>
            <p14:sldId id="456"/>
            <p14:sldId id="457"/>
            <p14:sldId id="458"/>
            <p14:sldId id="286"/>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27ED2"/>
    <a:srgbClr val="DF0914"/>
    <a:srgbClr val="18436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66" autoAdjust="0"/>
    <p:restoredTop sz="94660"/>
  </p:normalViewPr>
  <p:slideViewPr>
    <p:cSldViewPr snapToGrid="0">
      <p:cViewPr varScale="1">
        <p:scale>
          <a:sx n="72" d="100"/>
          <a:sy n="72" d="100"/>
        </p:scale>
        <p:origin x="-480"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118" Type="http://schemas.microsoft.com/office/2016/11/relationships/changesInfo" Target="changesInfos/changesInfo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on Li" userId="a471208f71659a4e" providerId="LiveId" clId="{24738870-2C25-40D5-89AF-FC04DB7D2A48}"/>
    <pc:docChg chg="undo redo custSel addSld delSld modSld sldOrd">
      <pc:chgData name="Mason Li" userId="a471208f71659a4e" providerId="LiveId" clId="{24738870-2C25-40D5-89AF-FC04DB7D2A48}" dt="2017-08-19T04:50:01.323" v="683" actId="14100"/>
      <pc:docMkLst>
        <pc:docMk/>
      </pc:docMkLst>
      <pc:sldChg chg="modSp">
        <pc:chgData name="Mason Li" userId="a471208f71659a4e" providerId="LiveId" clId="{24738870-2C25-40D5-89AF-FC04DB7D2A48}" dt="2017-08-19T03:21:52.661" v="84" actId="404"/>
        <pc:sldMkLst>
          <pc:docMk/>
          <pc:sldMk cId="1726087104" sldId="364"/>
        </pc:sldMkLst>
        <pc:spChg chg="mod">
          <ac:chgData name="Mason Li" userId="a471208f71659a4e" providerId="LiveId" clId="{24738870-2C25-40D5-89AF-FC04DB7D2A48}" dt="2017-08-19T03:21:52.661" v="84" actId="404"/>
          <ac:spMkLst>
            <pc:docMk/>
            <pc:sldMk cId="1726087104" sldId="364"/>
            <ac:spMk id="6" creationId="{00000000-0000-0000-0000-000000000000}"/>
          </ac:spMkLst>
        </pc:spChg>
      </pc:sldChg>
      <pc:sldChg chg="modSp">
        <pc:chgData name="Mason Li" userId="a471208f71659a4e" providerId="LiveId" clId="{24738870-2C25-40D5-89AF-FC04DB7D2A48}" dt="2017-08-19T03:22:41.435" v="91" actId="404"/>
        <pc:sldMkLst>
          <pc:docMk/>
          <pc:sldMk cId="1988535282" sldId="366"/>
        </pc:sldMkLst>
        <pc:spChg chg="mod">
          <ac:chgData name="Mason Li" userId="a471208f71659a4e" providerId="LiveId" clId="{24738870-2C25-40D5-89AF-FC04DB7D2A48}" dt="2017-08-19T03:22:41.435" v="91" actId="404"/>
          <ac:spMkLst>
            <pc:docMk/>
            <pc:sldMk cId="1988535282" sldId="366"/>
            <ac:spMk id="6" creationId="{00000000-0000-0000-0000-000000000000}"/>
          </ac:spMkLst>
        </pc:spChg>
        <pc:spChg chg="mod">
          <ac:chgData name="Mason Li" userId="a471208f71659a4e" providerId="LiveId" clId="{24738870-2C25-40D5-89AF-FC04DB7D2A48}" dt="2017-08-19T03:22:35.764" v="89" actId="404"/>
          <ac:spMkLst>
            <pc:docMk/>
            <pc:sldMk cId="1988535282" sldId="366"/>
            <ac:spMk id="10" creationId="{8A082E1C-0049-4B2C-B7BC-EE5B8CB24DA5}"/>
          </ac:spMkLst>
        </pc:spChg>
      </pc:sldChg>
      <pc:sldChg chg="modSp">
        <pc:chgData name="Mason Li" userId="a471208f71659a4e" providerId="LiveId" clId="{24738870-2C25-40D5-89AF-FC04DB7D2A48}" dt="2017-08-19T03:22:59.714" v="96" actId="404"/>
        <pc:sldMkLst>
          <pc:docMk/>
          <pc:sldMk cId="2446053017" sldId="367"/>
        </pc:sldMkLst>
        <pc:spChg chg="mod">
          <ac:chgData name="Mason Li" userId="a471208f71659a4e" providerId="LiveId" clId="{24738870-2C25-40D5-89AF-FC04DB7D2A48}" dt="2017-08-19T03:22:59.714" v="96" actId="404"/>
          <ac:spMkLst>
            <pc:docMk/>
            <pc:sldMk cId="2446053017" sldId="367"/>
            <ac:spMk id="6" creationId="{00000000-0000-0000-0000-000000000000}"/>
          </ac:spMkLst>
        </pc:spChg>
      </pc:sldChg>
      <pc:sldChg chg="modSp">
        <pc:chgData name="Mason Li" userId="a471208f71659a4e" providerId="LiveId" clId="{24738870-2C25-40D5-89AF-FC04DB7D2A48}" dt="2017-08-19T03:23:15.900" v="100" actId="404"/>
        <pc:sldMkLst>
          <pc:docMk/>
          <pc:sldMk cId="141967363" sldId="368"/>
        </pc:sldMkLst>
        <pc:spChg chg="mod">
          <ac:chgData name="Mason Li" userId="a471208f71659a4e" providerId="LiveId" clId="{24738870-2C25-40D5-89AF-FC04DB7D2A48}" dt="2017-08-19T03:23:15.900" v="100" actId="404"/>
          <ac:spMkLst>
            <pc:docMk/>
            <pc:sldMk cId="141967363" sldId="368"/>
            <ac:spMk id="6" creationId="{00000000-0000-0000-0000-000000000000}"/>
          </ac:spMkLst>
        </pc:spChg>
      </pc:sldChg>
      <pc:sldChg chg="modSp add">
        <pc:chgData name="Mason Li" userId="a471208f71659a4e" providerId="LiveId" clId="{24738870-2C25-40D5-89AF-FC04DB7D2A48}" dt="2017-08-19T03:23:23.436" v="101" actId="404"/>
        <pc:sldMkLst>
          <pc:docMk/>
          <pc:sldMk cId="1583481609" sldId="369"/>
        </pc:sldMkLst>
        <pc:spChg chg="mod">
          <ac:chgData name="Mason Li" userId="a471208f71659a4e" providerId="LiveId" clId="{24738870-2C25-40D5-89AF-FC04DB7D2A48}" dt="2017-08-19T03:23:23.436" v="101" actId="404"/>
          <ac:spMkLst>
            <pc:docMk/>
            <pc:sldMk cId="1583481609" sldId="369"/>
            <ac:spMk id="6" creationId="{00000000-0000-0000-0000-000000000000}"/>
          </ac:spMkLst>
        </pc:spChg>
        <pc:grpChg chg="mod">
          <ac:chgData name="Mason Li" userId="a471208f71659a4e" providerId="LiveId" clId="{24738870-2C25-40D5-89AF-FC04DB7D2A48}" dt="2017-08-19T03:21:11.799" v="70" actId="1076"/>
          <ac:grpSpMkLst>
            <pc:docMk/>
            <pc:sldMk cId="1583481609" sldId="369"/>
            <ac:grpSpMk id="4" creationId="{08CC38C6-EFC8-4174-8199-5BA2BCF986F0}"/>
          </ac:grpSpMkLst>
        </pc:grpChg>
      </pc:sldChg>
      <pc:sldChg chg="modSp add">
        <pc:chgData name="Mason Li" userId="a471208f71659a4e" providerId="LiveId" clId="{24738870-2C25-40D5-89AF-FC04DB7D2A48}" dt="2017-08-19T03:23:35.849" v="102" actId="404"/>
        <pc:sldMkLst>
          <pc:docMk/>
          <pc:sldMk cId="2465958423" sldId="370"/>
        </pc:sldMkLst>
        <pc:spChg chg="mod">
          <ac:chgData name="Mason Li" userId="a471208f71659a4e" providerId="LiveId" clId="{24738870-2C25-40D5-89AF-FC04DB7D2A48}" dt="2017-08-19T03:23:35.849" v="102" actId="404"/>
          <ac:spMkLst>
            <pc:docMk/>
            <pc:sldMk cId="2465958423" sldId="370"/>
            <ac:spMk id="6" creationId="{00000000-0000-0000-0000-000000000000}"/>
          </ac:spMkLst>
        </pc:spChg>
      </pc:sldChg>
      <pc:sldChg chg="modSp add">
        <pc:chgData name="Mason Li" userId="a471208f71659a4e" providerId="LiveId" clId="{24738870-2C25-40D5-89AF-FC04DB7D2A48}" dt="2017-08-19T03:24:38.874" v="118" actId="14100"/>
        <pc:sldMkLst>
          <pc:docMk/>
          <pc:sldMk cId="2775746538" sldId="371"/>
        </pc:sldMkLst>
        <pc:spChg chg="mod">
          <ac:chgData name="Mason Li" userId="a471208f71659a4e" providerId="LiveId" clId="{24738870-2C25-40D5-89AF-FC04DB7D2A48}" dt="2017-08-19T03:24:38.874" v="118" actId="14100"/>
          <ac:spMkLst>
            <pc:docMk/>
            <pc:sldMk cId="2775746538" sldId="371"/>
            <ac:spMk id="6" creationId="{00000000-0000-0000-0000-000000000000}"/>
          </ac:spMkLst>
        </pc:spChg>
      </pc:sldChg>
      <pc:sldChg chg="modSp add">
        <pc:chgData name="Mason Li" userId="a471208f71659a4e" providerId="LiveId" clId="{24738870-2C25-40D5-89AF-FC04DB7D2A48}" dt="2017-08-19T03:29:43.684" v="213" actId="1076"/>
        <pc:sldMkLst>
          <pc:docMk/>
          <pc:sldMk cId="400139756" sldId="372"/>
        </pc:sldMkLst>
        <pc:spChg chg="mod">
          <ac:chgData name="Mason Li" userId="a471208f71659a4e" providerId="LiveId" clId="{24738870-2C25-40D5-89AF-FC04DB7D2A48}" dt="2017-08-19T03:26:22.179" v="182" actId="1076"/>
          <ac:spMkLst>
            <pc:docMk/>
            <pc:sldMk cId="400139756" sldId="372"/>
            <ac:spMk id="2" creationId="{00000000-0000-0000-0000-000000000000}"/>
          </ac:spMkLst>
        </pc:spChg>
        <pc:spChg chg="mod">
          <ac:chgData name="Mason Li" userId="a471208f71659a4e" providerId="LiveId" clId="{24738870-2C25-40D5-89AF-FC04DB7D2A48}" dt="2017-08-19T03:28:23.166" v="204" actId="1076"/>
          <ac:spMkLst>
            <pc:docMk/>
            <pc:sldMk cId="400139756" sldId="372"/>
            <ac:spMk id="6" creationId="{00000000-0000-0000-0000-000000000000}"/>
          </ac:spMkLst>
        </pc:spChg>
        <pc:grpChg chg="mod">
          <ac:chgData name="Mason Li" userId="a471208f71659a4e" providerId="LiveId" clId="{24738870-2C25-40D5-89AF-FC04DB7D2A48}" dt="2017-08-19T03:29:43.684" v="213" actId="1076"/>
          <ac:grpSpMkLst>
            <pc:docMk/>
            <pc:sldMk cId="400139756" sldId="372"/>
            <ac:grpSpMk id="4" creationId="{08CC38C6-EFC8-4174-8199-5BA2BCF986F0}"/>
          </ac:grpSpMkLst>
        </pc:grpChg>
        <pc:grpChg chg="mod">
          <ac:chgData name="Mason Li" userId="a471208f71659a4e" providerId="LiveId" clId="{24738870-2C25-40D5-89AF-FC04DB7D2A48}" dt="2017-08-19T03:29:04.885" v="208" actId="1076"/>
          <ac:grpSpMkLst>
            <pc:docMk/>
            <pc:sldMk cId="400139756" sldId="372"/>
            <ac:grpSpMk id="19" creationId="{00000000-0000-0000-0000-000000000000}"/>
          </ac:grpSpMkLst>
        </pc:grpChg>
      </pc:sldChg>
      <pc:sldChg chg="modSp add ord">
        <pc:chgData name="Mason Li" userId="a471208f71659a4e" providerId="LiveId" clId="{24738870-2C25-40D5-89AF-FC04DB7D2A48}" dt="2017-08-19T04:12:53.940" v="358" actId="403"/>
        <pc:sldMkLst>
          <pc:docMk/>
          <pc:sldMk cId="1642411171" sldId="373"/>
        </pc:sldMkLst>
        <pc:spChg chg="mod">
          <ac:chgData name="Mason Li" userId="a471208f71659a4e" providerId="LiveId" clId="{24738870-2C25-40D5-89AF-FC04DB7D2A48}" dt="2017-08-19T04:12:53.940" v="358" actId="403"/>
          <ac:spMkLst>
            <pc:docMk/>
            <pc:sldMk cId="1642411171" sldId="373"/>
            <ac:spMk id="6" creationId="{00000000-0000-0000-0000-000000000000}"/>
          </ac:spMkLst>
        </pc:spChg>
      </pc:sldChg>
      <pc:sldChg chg="addSp delSp modSp add">
        <pc:chgData name="Mason Li" userId="a471208f71659a4e" providerId="LiveId" clId="{24738870-2C25-40D5-89AF-FC04DB7D2A48}" dt="2017-08-19T04:11:27.330" v="349" actId="20577"/>
        <pc:sldMkLst>
          <pc:docMk/>
          <pc:sldMk cId="1025691336" sldId="374"/>
        </pc:sldMkLst>
        <pc:spChg chg="mod">
          <ac:chgData name="Mason Li" userId="a471208f71659a4e" providerId="LiveId" clId="{24738870-2C25-40D5-89AF-FC04DB7D2A48}" dt="2017-08-19T04:11:27.330" v="349" actId="20577"/>
          <ac:spMkLst>
            <pc:docMk/>
            <pc:sldMk cId="1025691336" sldId="374"/>
            <ac:spMk id="6" creationId="{00000000-0000-0000-0000-000000000000}"/>
          </ac:spMkLst>
        </pc:spChg>
        <pc:picChg chg="add del">
          <ac:chgData name="Mason Li" userId="a471208f71659a4e" providerId="LiveId" clId="{24738870-2C25-40D5-89AF-FC04DB7D2A48}" dt="2017-08-19T03:46:53.236" v="220" actId="20577"/>
          <ac:picMkLst>
            <pc:docMk/>
            <pc:sldMk cId="1025691336" sldId="374"/>
            <ac:picMk id="5" creationId="{A1ABE759-12AF-4A48-9969-572F6BFCA544}"/>
          </ac:picMkLst>
        </pc:picChg>
        <pc:picChg chg="add del mod">
          <ac:chgData name="Mason Li" userId="a471208f71659a4e" providerId="LiveId" clId="{24738870-2C25-40D5-89AF-FC04DB7D2A48}" dt="2017-08-19T03:55:31.706" v="228" actId="20577"/>
          <ac:picMkLst>
            <pc:docMk/>
            <pc:sldMk cId="1025691336" sldId="374"/>
            <ac:picMk id="7" creationId="{8D048F6E-5FB1-47A2-B263-E9DEFC6198E3}"/>
          </ac:picMkLst>
        </pc:picChg>
      </pc:sldChg>
      <pc:sldChg chg="modSp add del">
        <pc:chgData name="Mason Li" userId="a471208f71659a4e" providerId="LiveId" clId="{24738870-2C25-40D5-89AF-FC04DB7D2A48}" dt="2017-08-19T04:11:26.660" v="341" actId="14100"/>
        <pc:sldMkLst>
          <pc:docMk/>
          <pc:sldMk cId="966558254" sldId="375"/>
        </pc:sldMkLst>
        <pc:spChg chg="mod">
          <ac:chgData name="Mason Li" userId="a471208f71659a4e" providerId="LiveId" clId="{24738870-2C25-40D5-89AF-FC04DB7D2A48}" dt="2017-08-19T04:11:26.629" v="340" actId="20577"/>
          <ac:spMkLst>
            <pc:docMk/>
            <pc:sldMk cId="966558254" sldId="375"/>
            <ac:spMk id="6" creationId="{00000000-0000-0000-0000-000000000000}"/>
          </ac:spMkLst>
        </pc:spChg>
        <pc:grpChg chg="mod">
          <ac:chgData name="Mason Li" userId="a471208f71659a4e" providerId="LiveId" clId="{24738870-2C25-40D5-89AF-FC04DB7D2A48}" dt="2017-08-19T04:11:25.960" v="336" actId="14100"/>
          <ac:grpSpMkLst>
            <pc:docMk/>
            <pc:sldMk cId="966558254" sldId="375"/>
            <ac:grpSpMk id="4" creationId="{08CC38C6-EFC8-4174-8199-5BA2BCF986F0}"/>
          </ac:grpSpMkLst>
        </pc:grpChg>
        <pc:grpChg chg="mod">
          <ac:chgData name="Mason Li" userId="a471208f71659a4e" providerId="LiveId" clId="{24738870-2C25-40D5-89AF-FC04DB7D2A48}" dt="2017-08-19T04:11:25.960" v="336" actId="14100"/>
          <ac:grpSpMkLst>
            <pc:docMk/>
            <pc:sldMk cId="966558254" sldId="375"/>
            <ac:grpSpMk id="19" creationId="{00000000-0000-0000-0000-000000000000}"/>
          </ac:grpSpMkLst>
        </pc:grpChg>
      </pc:sldChg>
      <pc:sldChg chg="modSp add">
        <pc:chgData name="Mason Li" userId="a471208f71659a4e" providerId="LiveId" clId="{24738870-2C25-40D5-89AF-FC04DB7D2A48}" dt="2017-08-19T04:14:48.016" v="364" actId="14100"/>
        <pc:sldMkLst>
          <pc:docMk/>
          <pc:sldMk cId="2636079722" sldId="375"/>
        </pc:sldMkLst>
        <pc:spChg chg="mod">
          <ac:chgData name="Mason Li" userId="a471208f71659a4e" providerId="LiveId" clId="{24738870-2C25-40D5-89AF-FC04DB7D2A48}" dt="2017-08-19T04:14:48.016" v="364" actId="14100"/>
          <ac:spMkLst>
            <pc:docMk/>
            <pc:sldMk cId="2636079722" sldId="375"/>
            <ac:spMk id="6" creationId="{00000000-0000-0000-0000-000000000000}"/>
          </ac:spMkLst>
        </pc:spChg>
      </pc:sldChg>
      <pc:sldChg chg="modSp add">
        <pc:chgData name="Mason Li" userId="a471208f71659a4e" providerId="LiveId" clId="{24738870-2C25-40D5-89AF-FC04DB7D2A48}" dt="2017-08-19T04:15:25.516" v="370" actId="20577"/>
        <pc:sldMkLst>
          <pc:docMk/>
          <pc:sldMk cId="1895767636" sldId="376"/>
        </pc:sldMkLst>
        <pc:spChg chg="mod">
          <ac:chgData name="Mason Li" userId="a471208f71659a4e" providerId="LiveId" clId="{24738870-2C25-40D5-89AF-FC04DB7D2A48}" dt="2017-08-19T04:15:25.516" v="370" actId="20577"/>
          <ac:spMkLst>
            <pc:docMk/>
            <pc:sldMk cId="1895767636" sldId="376"/>
            <ac:spMk id="6" creationId="{00000000-0000-0000-0000-000000000000}"/>
          </ac:spMkLst>
        </pc:spChg>
      </pc:sldChg>
      <pc:sldChg chg="modSp add">
        <pc:chgData name="Mason Li" userId="a471208f71659a4e" providerId="LiveId" clId="{24738870-2C25-40D5-89AF-FC04DB7D2A48}" dt="2017-08-19T04:15:19.950" v="369" actId="20577"/>
        <pc:sldMkLst>
          <pc:docMk/>
          <pc:sldMk cId="489479163" sldId="377"/>
        </pc:sldMkLst>
        <pc:spChg chg="mod">
          <ac:chgData name="Mason Li" userId="a471208f71659a4e" providerId="LiveId" clId="{24738870-2C25-40D5-89AF-FC04DB7D2A48}" dt="2017-08-19T04:15:19.950" v="369" actId="20577"/>
          <ac:spMkLst>
            <pc:docMk/>
            <pc:sldMk cId="489479163" sldId="377"/>
            <ac:spMk id="6" creationId="{00000000-0000-0000-0000-000000000000}"/>
          </ac:spMkLst>
        </pc:spChg>
      </pc:sldChg>
      <pc:sldChg chg="addSp delSp modSp add ord">
        <pc:chgData name="Mason Li" userId="a471208f71659a4e" providerId="LiveId" clId="{24738870-2C25-40D5-89AF-FC04DB7D2A48}" dt="2017-08-19T04:42:42.677" v="522" actId="11"/>
        <pc:sldMkLst>
          <pc:docMk/>
          <pc:sldMk cId="3145421926" sldId="378"/>
        </pc:sldMkLst>
        <pc:spChg chg="mod">
          <ac:chgData name="Mason Li" userId="a471208f71659a4e" providerId="LiveId" clId="{24738870-2C25-40D5-89AF-FC04DB7D2A48}" dt="2017-08-19T04:42:42.677" v="522" actId="11"/>
          <ac:spMkLst>
            <pc:docMk/>
            <pc:sldMk cId="3145421926" sldId="378"/>
            <ac:spMk id="6" creationId="{00000000-0000-0000-0000-000000000000}"/>
          </ac:spMkLst>
        </pc:spChg>
        <pc:graphicFrameChg chg="add del mod modGraphic">
          <ac:chgData name="Mason Li" userId="a471208f71659a4e" providerId="LiveId" clId="{24738870-2C25-40D5-89AF-FC04DB7D2A48}" dt="2017-08-19T04:22:00.664" v="408" actId="11"/>
          <ac:graphicFrameMkLst>
            <pc:docMk/>
            <pc:sldMk cId="3145421926" sldId="378"/>
            <ac:graphicFrameMk id="5" creationId="{F38A478A-914A-4CC8-A658-B0AEE26C18F8}"/>
          </ac:graphicFrameMkLst>
        </pc:graphicFrameChg>
        <pc:picChg chg="add mod">
          <ac:chgData name="Mason Li" userId="a471208f71659a4e" providerId="LiveId" clId="{24738870-2C25-40D5-89AF-FC04DB7D2A48}" dt="2017-08-19T04:27:40.569" v="421" actId="1076"/>
          <ac:picMkLst>
            <pc:docMk/>
            <pc:sldMk cId="3145421926" sldId="378"/>
            <ac:picMk id="7" creationId="{CCD1F51A-571B-4957-87EC-ADC9A4B45CB0}"/>
          </ac:picMkLst>
        </pc:picChg>
      </pc:sldChg>
      <pc:sldChg chg="addSp delSp modSp add">
        <pc:chgData name="Mason Li" userId="a471208f71659a4e" providerId="LiveId" clId="{24738870-2C25-40D5-89AF-FC04DB7D2A48}" dt="2017-08-19T04:30:41.415" v="446" actId="14100"/>
        <pc:sldMkLst>
          <pc:docMk/>
          <pc:sldMk cId="1123005590" sldId="379"/>
        </pc:sldMkLst>
        <pc:spChg chg="mod">
          <ac:chgData name="Mason Li" userId="a471208f71659a4e" providerId="LiveId" clId="{24738870-2C25-40D5-89AF-FC04DB7D2A48}" dt="2017-08-19T04:29:47.959" v="439" actId="14100"/>
          <ac:spMkLst>
            <pc:docMk/>
            <pc:sldMk cId="1123005590" sldId="379"/>
            <ac:spMk id="6" creationId="{00000000-0000-0000-0000-000000000000}"/>
          </ac:spMkLst>
        </pc:spChg>
        <pc:spChg chg="mod">
          <ac:chgData name="Mason Li" userId="a471208f71659a4e" providerId="LiveId" clId="{24738870-2C25-40D5-89AF-FC04DB7D2A48}" dt="2017-08-19T04:30:41.415" v="446" actId="14100"/>
          <ac:spMkLst>
            <pc:docMk/>
            <pc:sldMk cId="1123005590" sldId="379"/>
            <ac:spMk id="12" creationId="{8948DA5F-75C3-4DE3-B81F-E6B51720349B}"/>
          </ac:spMkLst>
        </pc:spChg>
        <pc:grpChg chg="mod">
          <ac:chgData name="Mason Li" userId="a471208f71659a4e" providerId="LiveId" clId="{24738870-2C25-40D5-89AF-FC04DB7D2A48}" dt="2017-08-19T04:29:40.898" v="438" actId="14100"/>
          <ac:grpSpMkLst>
            <pc:docMk/>
            <pc:sldMk cId="1123005590" sldId="379"/>
            <ac:grpSpMk id="4" creationId="{08CC38C6-EFC8-4174-8199-5BA2BCF986F0}"/>
          </ac:grpSpMkLst>
        </pc:grpChg>
        <pc:grpChg chg="add mod">
          <ac:chgData name="Mason Li" userId="a471208f71659a4e" providerId="LiveId" clId="{24738870-2C25-40D5-89AF-FC04DB7D2A48}" dt="2017-08-19T04:30:12.039" v="442" actId="1076"/>
          <ac:grpSpMkLst>
            <pc:docMk/>
            <pc:sldMk cId="1123005590" sldId="379"/>
            <ac:grpSpMk id="11" creationId="{3207739B-AF0E-4FA7-9C22-8000234416DC}"/>
          </ac:grpSpMkLst>
        </pc:grpChg>
        <pc:grpChg chg="mod">
          <ac:chgData name="Mason Li" userId="a471208f71659a4e" providerId="LiveId" clId="{24738870-2C25-40D5-89AF-FC04DB7D2A48}" dt="2017-08-19T04:29:55.605" v="440" actId="14100"/>
          <ac:grpSpMkLst>
            <pc:docMk/>
            <pc:sldMk cId="1123005590" sldId="379"/>
            <ac:grpSpMk id="13" creationId="{9C9C2BBD-B031-4F96-938F-9D3126E25E71}"/>
          </ac:grpSpMkLst>
        </pc:grpChg>
        <pc:picChg chg="add mod">
          <ac:chgData name="Mason Li" userId="a471208f71659a4e" providerId="LiveId" clId="{24738870-2C25-40D5-89AF-FC04DB7D2A48}" dt="2017-08-19T04:29:33.756" v="436" actId="1076"/>
          <ac:picMkLst>
            <pc:docMk/>
            <pc:sldMk cId="1123005590" sldId="379"/>
            <ac:picMk id="5" creationId="{121E2DC8-DE1E-46FA-A161-FE6D6AF398B2}"/>
          </ac:picMkLst>
        </pc:picChg>
        <pc:picChg chg="del">
          <ac:chgData name="Mason Li" userId="a471208f71659a4e" providerId="LiveId" clId="{24738870-2C25-40D5-89AF-FC04DB7D2A48}" dt="2017-08-19T04:28:39.634" v="430" actId="478"/>
          <ac:picMkLst>
            <pc:docMk/>
            <pc:sldMk cId="1123005590" sldId="379"/>
            <ac:picMk id="7" creationId="{CCD1F51A-571B-4957-87EC-ADC9A4B45CB0}"/>
          </ac:picMkLst>
        </pc:picChg>
        <pc:picChg chg="add del mod">
          <ac:chgData name="Mason Li" userId="a471208f71659a4e" providerId="LiveId" clId="{24738870-2C25-40D5-89AF-FC04DB7D2A48}" dt="2017-08-19T04:30:19.033" v="443" actId="478"/>
          <ac:picMkLst>
            <pc:docMk/>
            <pc:sldMk cId="1123005590" sldId="379"/>
            <ac:picMk id="16" creationId="{4D5A7A8F-5425-42A3-9417-FD2724C8A023}"/>
          </ac:picMkLst>
        </pc:picChg>
      </pc:sldChg>
      <pc:sldChg chg="addSp delSp modSp add">
        <pc:chgData name="Mason Li" userId="a471208f71659a4e" providerId="LiveId" clId="{24738870-2C25-40D5-89AF-FC04DB7D2A48}" dt="2017-08-19T04:37:32.262" v="502" actId="1076"/>
        <pc:sldMkLst>
          <pc:docMk/>
          <pc:sldMk cId="1865488355" sldId="380"/>
        </pc:sldMkLst>
        <pc:spChg chg="mod">
          <ac:chgData name="Mason Li" userId="a471208f71659a4e" providerId="LiveId" clId="{24738870-2C25-40D5-89AF-FC04DB7D2A48}" dt="2017-08-19T04:36:54.121" v="492" actId="20577"/>
          <ac:spMkLst>
            <pc:docMk/>
            <pc:sldMk cId="1865488355" sldId="380"/>
            <ac:spMk id="6" creationId="{00000000-0000-0000-0000-000000000000}"/>
          </ac:spMkLst>
        </pc:spChg>
        <pc:picChg chg="add mod">
          <ac:chgData name="Mason Li" userId="a471208f71659a4e" providerId="LiveId" clId="{24738870-2C25-40D5-89AF-FC04DB7D2A48}" dt="2017-08-19T04:37:32.262" v="502" actId="1076"/>
          <ac:picMkLst>
            <pc:docMk/>
            <pc:sldMk cId="1865488355" sldId="380"/>
            <ac:picMk id="5" creationId="{88E397E3-7D59-428A-A36F-1F25DC06706C}"/>
          </ac:picMkLst>
        </pc:picChg>
        <pc:picChg chg="del">
          <ac:chgData name="Mason Li" userId="a471208f71659a4e" providerId="LiveId" clId="{24738870-2C25-40D5-89AF-FC04DB7D2A48}" dt="2017-08-19T04:32:14.006" v="491" actId="478"/>
          <ac:picMkLst>
            <pc:docMk/>
            <pc:sldMk cId="1865488355" sldId="380"/>
            <ac:picMk id="7" creationId="{CCD1F51A-571B-4957-87EC-ADC9A4B45CB0}"/>
          </ac:picMkLst>
        </pc:picChg>
      </pc:sldChg>
      <pc:sldChg chg="addSp delSp modSp add">
        <pc:chgData name="Mason Li" userId="a471208f71659a4e" providerId="LiveId" clId="{24738870-2C25-40D5-89AF-FC04DB7D2A48}" dt="2017-08-19T04:40:49.137" v="512" actId="1076"/>
        <pc:sldMkLst>
          <pc:docMk/>
          <pc:sldMk cId="2591812439" sldId="381"/>
        </pc:sldMkLst>
        <pc:spChg chg="mod">
          <ac:chgData name="Mason Li" userId="a471208f71659a4e" providerId="LiveId" clId="{24738870-2C25-40D5-89AF-FC04DB7D2A48}" dt="2017-08-19T04:40:40.967" v="510" actId="5793"/>
          <ac:spMkLst>
            <pc:docMk/>
            <pc:sldMk cId="2591812439" sldId="381"/>
            <ac:spMk id="6" creationId="{00000000-0000-0000-0000-000000000000}"/>
          </ac:spMkLst>
        </pc:spChg>
        <pc:picChg chg="del">
          <ac:chgData name="Mason Li" userId="a471208f71659a4e" providerId="LiveId" clId="{24738870-2C25-40D5-89AF-FC04DB7D2A48}" dt="2017-08-19T04:40:33.566" v="505" actId="478"/>
          <ac:picMkLst>
            <pc:docMk/>
            <pc:sldMk cId="2591812439" sldId="381"/>
            <ac:picMk id="5" creationId="{88E397E3-7D59-428A-A36F-1F25DC06706C}"/>
          </ac:picMkLst>
        </pc:picChg>
        <pc:picChg chg="add mod">
          <ac:chgData name="Mason Li" userId="a471208f71659a4e" providerId="LiveId" clId="{24738870-2C25-40D5-89AF-FC04DB7D2A48}" dt="2017-08-19T04:40:49.137" v="512" actId="1076"/>
          <ac:picMkLst>
            <pc:docMk/>
            <pc:sldMk cId="2591812439" sldId="381"/>
            <ac:picMk id="7" creationId="{6139A75C-C5A1-4510-BA45-F18AA5DAB714}"/>
          </ac:picMkLst>
        </pc:picChg>
      </pc:sldChg>
      <pc:sldChg chg="addSp delSp modSp add">
        <pc:chgData name="Mason Li" userId="a471208f71659a4e" providerId="LiveId" clId="{24738870-2C25-40D5-89AF-FC04DB7D2A48}" dt="2017-08-19T04:42:11.236" v="520" actId="14100"/>
        <pc:sldMkLst>
          <pc:docMk/>
          <pc:sldMk cId="3905767396" sldId="382"/>
        </pc:sldMkLst>
        <pc:spChg chg="mod">
          <ac:chgData name="Mason Li" userId="a471208f71659a4e" providerId="LiveId" clId="{24738870-2C25-40D5-89AF-FC04DB7D2A48}" dt="2017-08-19T04:42:11.236" v="520" actId="14100"/>
          <ac:spMkLst>
            <pc:docMk/>
            <pc:sldMk cId="3905767396" sldId="382"/>
            <ac:spMk id="6" creationId="{00000000-0000-0000-0000-000000000000}"/>
          </ac:spMkLst>
        </pc:spChg>
        <pc:spChg chg="add del">
          <ac:chgData name="Mason Li" userId="a471208f71659a4e" providerId="LiveId" clId="{24738870-2C25-40D5-89AF-FC04DB7D2A48}" dt="2017-08-19T04:42:01.827" v="517" actId="14100"/>
          <ac:spMkLst>
            <pc:docMk/>
            <pc:sldMk cId="3905767396" sldId="382"/>
            <ac:spMk id="7" creationId="{4DD46F87-C3DF-4DF6-A6D4-B0B6D4D93934}"/>
          </ac:spMkLst>
        </pc:spChg>
        <pc:picChg chg="del">
          <ac:chgData name="Mason Li" userId="a471208f71659a4e" providerId="LiveId" clId="{24738870-2C25-40D5-89AF-FC04DB7D2A48}" dt="2017-08-19T04:41:36" v="514" actId="478"/>
          <ac:picMkLst>
            <pc:docMk/>
            <pc:sldMk cId="3905767396" sldId="382"/>
            <ac:picMk id="5" creationId="{88E397E3-7D59-428A-A36F-1F25DC06706C}"/>
          </ac:picMkLst>
        </pc:picChg>
      </pc:sldChg>
      <pc:sldChg chg="delSp modSp add ord">
        <pc:chgData name="Mason Li" userId="a471208f71659a4e" providerId="LiveId" clId="{24738870-2C25-40D5-89AF-FC04DB7D2A48}" dt="2017-08-19T04:43:35.554" v="555" actId="14100"/>
        <pc:sldMkLst>
          <pc:docMk/>
          <pc:sldMk cId="4152907145" sldId="383"/>
        </pc:sldMkLst>
        <pc:spChg chg="mod">
          <ac:chgData name="Mason Li" userId="a471208f71659a4e" providerId="LiveId" clId="{24738870-2C25-40D5-89AF-FC04DB7D2A48}" dt="2017-08-19T04:43:24.981" v="554" actId="14100"/>
          <ac:spMkLst>
            <pc:docMk/>
            <pc:sldMk cId="4152907145" sldId="383"/>
            <ac:spMk id="6" creationId="{00000000-0000-0000-0000-000000000000}"/>
          </ac:spMkLst>
        </pc:spChg>
        <pc:picChg chg="del">
          <ac:chgData name="Mason Li" userId="a471208f71659a4e" providerId="LiveId" clId="{24738870-2C25-40D5-89AF-FC04DB7D2A48}" dt="2017-08-19T04:43:08.396" v="551" actId="478"/>
          <ac:picMkLst>
            <pc:docMk/>
            <pc:sldMk cId="4152907145" sldId="383"/>
            <ac:picMk id="7" creationId="{CCD1F51A-571B-4957-87EC-ADC9A4B45CB0}"/>
          </ac:picMkLst>
        </pc:picChg>
      </pc:sldChg>
      <pc:sldChg chg="modSp add">
        <pc:chgData name="Mason Li" userId="a471208f71659a4e" providerId="LiveId" clId="{24738870-2C25-40D5-89AF-FC04DB7D2A48}" dt="2017-08-19T04:48:16.589" v="656" actId="14100"/>
        <pc:sldMkLst>
          <pc:docMk/>
          <pc:sldMk cId="3313957077" sldId="384"/>
        </pc:sldMkLst>
        <pc:spChg chg="mod">
          <ac:chgData name="Mason Li" userId="a471208f71659a4e" providerId="LiveId" clId="{24738870-2C25-40D5-89AF-FC04DB7D2A48}" dt="2017-08-19T04:44:32.828" v="572" actId="14100"/>
          <ac:spMkLst>
            <pc:docMk/>
            <pc:sldMk cId="3313957077" sldId="384"/>
            <ac:spMk id="2" creationId="{00000000-0000-0000-0000-000000000000}"/>
          </ac:spMkLst>
        </pc:spChg>
        <pc:spChg chg="mod">
          <ac:chgData name="Mason Li" userId="a471208f71659a4e" providerId="LiveId" clId="{24738870-2C25-40D5-89AF-FC04DB7D2A48}" dt="2017-08-19T04:48:16.589" v="656" actId="14100"/>
          <ac:spMkLst>
            <pc:docMk/>
            <pc:sldMk cId="3313957077" sldId="384"/>
            <ac:spMk id="6" creationId="{00000000-0000-0000-0000-000000000000}"/>
          </ac:spMkLst>
        </pc:spChg>
      </pc:sldChg>
      <pc:sldChg chg="modSp add">
        <pc:chgData name="Mason Li" userId="a471208f71659a4e" providerId="LiveId" clId="{24738870-2C25-40D5-89AF-FC04DB7D2A48}" dt="2017-08-19T04:50:01.323" v="683" actId="14100"/>
        <pc:sldMkLst>
          <pc:docMk/>
          <pc:sldMk cId="1459495259" sldId="385"/>
        </pc:sldMkLst>
        <pc:spChg chg="mod">
          <ac:chgData name="Mason Li" userId="a471208f71659a4e" providerId="LiveId" clId="{24738870-2C25-40D5-89AF-FC04DB7D2A48}" dt="2017-08-19T04:50:01.323" v="683" actId="14100"/>
          <ac:spMkLst>
            <pc:docMk/>
            <pc:sldMk cId="1459495259" sldId="385"/>
            <ac:spMk id="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F1815A2B-714C-4AA9-886D-EBE9E40C0FFD}" type="datetimeFigureOut">
              <a:rPr lang="zh-CN" altLang="en-US"/>
              <a:pPr>
                <a:defRPr/>
              </a:pPr>
              <a:t>2018/6/12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等线"/>
                <a:ea typeface="等线"/>
                <a:cs typeface="等线"/>
              </a:defRPr>
            </a:lvl1pPr>
          </a:lstStyle>
          <a:p>
            <a:pPr>
              <a:defRPr/>
            </a:pPr>
            <a:fld id="{FA164502-F204-4AD9-90E6-645B9C511FEE}" type="slidenum">
              <a:rPr lang="zh-CN" altLang="en-US"/>
              <a:pPr>
                <a:defRPr/>
              </a:pPr>
              <a:t>‹#›</a:t>
            </a:fld>
            <a:endParaRPr lang="zh-CN" altLang="en-US"/>
          </a:p>
        </p:txBody>
      </p:sp>
    </p:spTree>
    <p:extLst>
      <p:ext uri="{BB962C8B-B14F-4D97-AF65-F5344CB8AC3E}">
        <p14:creationId xmlns:p14="http://schemas.microsoft.com/office/powerpoint/2010/main" xmlns="" val="29811342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等线"/>
      </a:defRPr>
    </a:lvl1pPr>
    <a:lvl2pPr marL="457200" algn="l" rtl="0" eaLnBrk="0" fontAlgn="base" hangingPunct="0">
      <a:spcBef>
        <a:spcPct val="30000"/>
      </a:spcBef>
      <a:spcAft>
        <a:spcPct val="0"/>
      </a:spcAft>
      <a:defRPr sz="1200" kern="1200">
        <a:solidFill>
          <a:schemeClr val="tx1"/>
        </a:solidFill>
        <a:latin typeface="+mn-lt"/>
        <a:ea typeface="+mn-ea"/>
        <a:cs typeface="等线"/>
      </a:defRPr>
    </a:lvl2pPr>
    <a:lvl3pPr marL="914400" algn="l" rtl="0" eaLnBrk="0" fontAlgn="base" hangingPunct="0">
      <a:spcBef>
        <a:spcPct val="30000"/>
      </a:spcBef>
      <a:spcAft>
        <a:spcPct val="0"/>
      </a:spcAft>
      <a:defRPr sz="1200" kern="1200">
        <a:solidFill>
          <a:schemeClr val="tx1"/>
        </a:solidFill>
        <a:latin typeface="+mn-lt"/>
        <a:ea typeface="+mn-ea"/>
        <a:cs typeface="等线"/>
      </a:defRPr>
    </a:lvl3pPr>
    <a:lvl4pPr marL="1371600" algn="l" rtl="0" eaLnBrk="0" fontAlgn="base" hangingPunct="0">
      <a:spcBef>
        <a:spcPct val="30000"/>
      </a:spcBef>
      <a:spcAft>
        <a:spcPct val="0"/>
      </a:spcAft>
      <a:defRPr sz="1200" kern="1200">
        <a:solidFill>
          <a:schemeClr val="tx1"/>
        </a:solidFill>
        <a:latin typeface="+mn-lt"/>
        <a:ea typeface="+mn-ea"/>
        <a:cs typeface="等线"/>
      </a:defRPr>
    </a:lvl4pPr>
    <a:lvl5pPr marL="1828800" algn="l" rtl="0" eaLnBrk="0" fontAlgn="base" hangingPunct="0">
      <a:spcBef>
        <a:spcPct val="30000"/>
      </a:spcBef>
      <a:spcAft>
        <a:spcPct val="0"/>
      </a:spcAft>
      <a:defRPr sz="1200" kern="1200">
        <a:solidFill>
          <a:schemeClr val="tx1"/>
        </a:solidFill>
        <a:latin typeface="+mn-lt"/>
        <a:ea typeface="+mn-ea"/>
        <a:cs typeface="等线"/>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946E9CE-94A5-4AE0-AB21-0D8079F88C79}" type="slidenum">
              <a:rPr lang="zh-CN" altLang="en-US" smtClean="0">
                <a:latin typeface="等线"/>
                <a:ea typeface="等线"/>
              </a:rPr>
              <a:pPr/>
              <a:t>1</a:t>
            </a:fld>
            <a:endParaRPr lang="zh-CN" altLang="en-US">
              <a:latin typeface="等线"/>
              <a:ea typeface="等线"/>
            </a:endParaRPr>
          </a:p>
        </p:txBody>
      </p:sp>
    </p:spTree>
    <p:extLst>
      <p:ext uri="{BB962C8B-B14F-4D97-AF65-F5344CB8AC3E}">
        <p14:creationId xmlns:p14="http://schemas.microsoft.com/office/powerpoint/2010/main" xmlns="" val="477700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10</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223434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11</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1599737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12</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2018097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13</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4286736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14</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3114505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15</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3771725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16</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4035714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17</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2493100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18</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8962868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19</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2888812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2E9DBC-A757-49C5-94D4-509E7F59E0BD}" type="slidenum">
              <a:rPr lang="zh-CN" altLang="en-US" smtClean="0">
                <a:solidFill>
                  <a:srgbClr val="000000"/>
                </a:solidFill>
                <a:latin typeface="等线"/>
                <a:ea typeface="等线"/>
              </a:rPr>
              <a:pPr/>
              <a:t>2</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2079852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20</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11421466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21</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17842224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22</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2760559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23</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40457708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24</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8080201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25</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6600092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26</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40880835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27</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12310359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28</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146737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29</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4156449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9377E23-D3CF-46E1-9AF4-28B2DFF394E5}" type="slidenum">
              <a:rPr lang="zh-CN" altLang="en-US" smtClean="0">
                <a:solidFill>
                  <a:srgbClr val="000000"/>
                </a:solidFill>
                <a:latin typeface="等线"/>
                <a:ea typeface="等线"/>
              </a:rPr>
              <a:pPr/>
              <a:t>3</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31762805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30</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422487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31</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7945290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32</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29590848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33</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16814225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34</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20633453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35</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21860267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36</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2965992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37</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6512730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38</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37221600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39</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2287139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5363"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5364"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C6AD2FE-4ED8-4532-8100-5221A87BD2D0}" type="slidenum">
              <a:rPr lang="zh-CN" altLang="en-US" smtClean="0">
                <a:solidFill>
                  <a:srgbClr val="000000"/>
                </a:solidFill>
                <a:latin typeface="等线"/>
                <a:ea typeface="等线"/>
              </a:rPr>
              <a:pPr/>
              <a:t>4</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31986454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40</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11885298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41</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28356059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42</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23316975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43</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35083369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44</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367413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45</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7249413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46</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35840616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47</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4785023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48</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31188959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49</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1992419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5363"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5364"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C6AD2FE-4ED8-4532-8100-5221A87BD2D0}" type="slidenum">
              <a:rPr lang="zh-CN" altLang="en-US" smtClean="0">
                <a:solidFill>
                  <a:srgbClr val="000000"/>
                </a:solidFill>
                <a:latin typeface="等线"/>
                <a:ea typeface="等线"/>
              </a:rPr>
              <a:pPr/>
              <a:t>5</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10328058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50</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10312357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51</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5078381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52</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40607040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53</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4212951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54</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14315329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55</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28164414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56</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11978908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57</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22294581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58</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38284610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59</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379056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5363"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5364"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C6AD2FE-4ED8-4532-8100-5221A87BD2D0}" type="slidenum">
              <a:rPr lang="zh-CN" altLang="en-US" smtClean="0">
                <a:solidFill>
                  <a:srgbClr val="000000"/>
                </a:solidFill>
                <a:latin typeface="等线"/>
                <a:ea typeface="等线"/>
              </a:rPr>
              <a:pPr/>
              <a:t>6</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29870551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60</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15609976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61</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4561793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62</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86279198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63</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295598198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64</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8419989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65</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38432733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66</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155505424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67</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24858894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68</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158326872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69</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3974487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5363"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5364"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C6AD2FE-4ED8-4532-8100-5221A87BD2D0}" type="slidenum">
              <a:rPr lang="zh-CN" altLang="en-US" smtClean="0">
                <a:solidFill>
                  <a:srgbClr val="000000"/>
                </a:solidFill>
                <a:latin typeface="等线"/>
                <a:ea typeface="等线"/>
              </a:rPr>
              <a:pPr/>
              <a:t>7</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415542744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70</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186637362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5257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5258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16D1062-559F-4856-AD08-FDA88A595B60}" type="slidenum">
              <a:rPr lang="zh-CN" altLang="en-US" smtClean="0">
                <a:latin typeface="等线"/>
                <a:ea typeface="等线"/>
              </a:rPr>
              <a:pPr/>
              <a:t>71</a:t>
            </a:fld>
            <a:endParaRPr lang="zh-CN" altLang="en-US">
              <a:latin typeface="等线"/>
              <a:ea typeface="等线"/>
            </a:endParaRPr>
          </a:p>
        </p:txBody>
      </p:sp>
    </p:spTree>
    <p:extLst>
      <p:ext uri="{BB962C8B-B14F-4D97-AF65-F5344CB8AC3E}">
        <p14:creationId xmlns:p14="http://schemas.microsoft.com/office/powerpoint/2010/main" xmlns="" val="2058605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8</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4179424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9</a:t>
            </a:fld>
            <a:endParaRPr lang="zh-CN" altLang="en-US">
              <a:solidFill>
                <a:srgbClr val="000000"/>
              </a:solidFill>
              <a:latin typeface="等线"/>
              <a:ea typeface="等线"/>
            </a:endParaRPr>
          </a:p>
        </p:txBody>
      </p:sp>
    </p:spTree>
    <p:extLst>
      <p:ext uri="{BB962C8B-B14F-4D97-AF65-F5344CB8AC3E}">
        <p14:creationId xmlns:p14="http://schemas.microsoft.com/office/powerpoint/2010/main" xmlns="" val="1567948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BC5F5F6F-DCC1-4127-A90F-BA4678989F45}" type="datetimeFigureOut">
              <a:rPr lang="zh-CN" altLang="en-US"/>
              <a:pPr>
                <a:defRPr/>
              </a:pPr>
              <a:t>2018/6/12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3C3F2EA-AF00-4205-AB34-CF420599D0B0}" type="slidenum">
              <a:rPr lang="zh-CN" altLang="en-US"/>
              <a:pPr>
                <a:defRPr/>
              </a:pPr>
              <a:t>‹#›</a:t>
            </a:fld>
            <a:endParaRPr lang="zh-CN" altLang="en-US"/>
          </a:p>
        </p:txBody>
      </p:sp>
    </p:spTree>
    <p:extLst>
      <p:ext uri="{BB962C8B-B14F-4D97-AF65-F5344CB8AC3E}">
        <p14:creationId xmlns:p14="http://schemas.microsoft.com/office/powerpoint/2010/main" xmlns="" val="1367010744"/>
      </p:ext>
    </p:extLst>
  </p:cSld>
  <p:clrMapOvr>
    <a:masterClrMapping/>
  </p:clrMapOvr>
  <p:transition spd="slow" advClick="0" advTm="20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1150162-F0ED-46F3-9758-FF4DC9756434}" type="datetimeFigureOut">
              <a:rPr lang="zh-CN" altLang="en-US"/>
              <a:pPr>
                <a:defRPr/>
              </a:pPr>
              <a:t>2018/6/12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C03629D-E78B-4BDF-A342-78827E83D39F}" type="slidenum">
              <a:rPr lang="zh-CN" altLang="en-US"/>
              <a:pPr>
                <a:defRPr/>
              </a:pPr>
              <a:t>‹#›</a:t>
            </a:fld>
            <a:endParaRPr lang="zh-CN" altLang="en-US"/>
          </a:p>
        </p:txBody>
      </p:sp>
    </p:spTree>
    <p:extLst>
      <p:ext uri="{BB962C8B-B14F-4D97-AF65-F5344CB8AC3E}">
        <p14:creationId xmlns:p14="http://schemas.microsoft.com/office/powerpoint/2010/main" xmlns="" val="3343419822"/>
      </p:ext>
    </p:extLst>
  </p:cSld>
  <p:clrMapOvr>
    <a:masterClrMapping/>
  </p:clrMapOvr>
  <p:transition spd="slow" advClick="0" advTm="2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8DD4D09-D0C6-4A4E-9FF8-6FE4300F154C}" type="datetimeFigureOut">
              <a:rPr lang="zh-CN" altLang="en-US"/>
              <a:pPr>
                <a:defRPr/>
              </a:pPr>
              <a:t>2018/6/12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C3E971C-8E0B-40BE-BCB2-307DEF7E1188}" type="slidenum">
              <a:rPr lang="zh-CN" altLang="en-US"/>
              <a:pPr>
                <a:defRPr/>
              </a:pPr>
              <a:t>‹#›</a:t>
            </a:fld>
            <a:endParaRPr lang="zh-CN" altLang="en-US"/>
          </a:p>
        </p:txBody>
      </p:sp>
    </p:spTree>
    <p:extLst>
      <p:ext uri="{BB962C8B-B14F-4D97-AF65-F5344CB8AC3E}">
        <p14:creationId xmlns:p14="http://schemas.microsoft.com/office/powerpoint/2010/main" xmlns="" val="78298070"/>
      </p:ext>
    </p:extLst>
  </p:cSld>
  <p:clrMapOvr>
    <a:masterClrMapping/>
  </p:clrMapOvr>
  <p:transition spd="slow" advClick="0" advTm="200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eaLnBrk="0" fontAlgn="auto" hangingPunct="0">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lgn="l" eaLnBrk="0" fontAlgn="auto" hangingPunct="0">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a:latin typeface="Calibri" panose="020F0502020204030204" pitchFamily="34" charset="0"/>
              </a:defRPr>
            </a:lvl1pPr>
          </a:lstStyle>
          <a:p>
            <a:pPr>
              <a:defRPr/>
            </a:pPr>
            <a:fld id="{0E85244E-FC7A-43C6-B225-058160887663}" type="slidenum">
              <a:rPr lang="en-US" altLang="zh-CN"/>
              <a:pPr>
                <a:defRPr/>
              </a:pPr>
              <a:t>‹#›</a:t>
            </a:fld>
            <a:endParaRPr lang="en-US" altLang="zh-CN"/>
          </a:p>
        </p:txBody>
      </p:sp>
    </p:spTree>
    <p:extLst>
      <p:ext uri="{BB962C8B-B14F-4D97-AF65-F5344CB8AC3E}">
        <p14:creationId xmlns:p14="http://schemas.microsoft.com/office/powerpoint/2010/main" xmlns="" val="412376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2192000" cy="1265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Line 15"/>
          <p:cNvSpPr>
            <a:spLocks noChangeShapeType="1"/>
          </p:cNvSpPr>
          <p:nvPr/>
        </p:nvSpPr>
        <p:spPr bwMode="auto">
          <a:xfrm>
            <a:off x="1390650" y="1125538"/>
            <a:ext cx="9144000" cy="0"/>
          </a:xfrm>
          <a:prstGeom prst="line">
            <a:avLst/>
          </a:prstGeom>
          <a:noFill/>
          <a:ln w="22225">
            <a:solidFill>
              <a:schemeClr val="fo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 name="标题 1"/>
          <p:cNvSpPr>
            <a:spLocks noGrp="1"/>
          </p:cNvSpPr>
          <p:nvPr>
            <p:ph type="title"/>
          </p:nvPr>
        </p:nvSpPr>
        <p:spPr/>
        <p:txBody>
          <a:bodyPr/>
          <a:lstStyle>
            <a:lvl1pPr>
              <a:defRPr sz="2800">
                <a:latin typeface="黑体" pitchFamily="49" charset="-122"/>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342900" indent="-342900">
              <a:buFont typeface="Wingdings" pitchFamily="2" charset="2"/>
              <a:buChar char="Ø"/>
              <a:defRPr sz="2400"/>
            </a:lvl1pPr>
            <a:lvl2pPr>
              <a:defRPr sz="2200"/>
            </a:lvl2pPr>
            <a:lvl3pPr>
              <a:defRPr sz="2000"/>
            </a:lvl3pPr>
            <a:lvl4pPr>
              <a:defRPr sz="18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6" name="Rectangle 4"/>
          <p:cNvSpPr>
            <a:spLocks noGrp="1" noChangeArrowheads="1"/>
          </p:cNvSpPr>
          <p:nvPr>
            <p:ph type="dt" sz="half" idx="10"/>
          </p:nvPr>
        </p:nvSpPr>
        <p:spPr/>
        <p:txBody>
          <a:bodyPr/>
          <a:lstStyle>
            <a:lvl1pPr eaLnBrk="0" fontAlgn="auto" hangingPunct="0">
              <a:spcBef>
                <a:spcPts val="0"/>
              </a:spcBef>
              <a:spcAft>
                <a:spcPts val="0"/>
              </a:spcAft>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lgn="l" eaLnBrk="0" fontAlgn="auto" hangingPunct="0">
              <a:spcBef>
                <a:spcPts val="0"/>
              </a:spcBef>
              <a:spcAft>
                <a:spcPts val="0"/>
              </a:spcAft>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eaLnBrk="0" hangingPunct="0">
              <a:defRPr>
                <a:latin typeface="Calibri" panose="020F0502020204030204" pitchFamily="34" charset="0"/>
              </a:defRPr>
            </a:lvl1pPr>
          </a:lstStyle>
          <a:p>
            <a:pPr>
              <a:defRPr/>
            </a:pPr>
            <a:fld id="{E89D80D1-3630-40FA-8E07-55008E8A7BD9}" type="slidenum">
              <a:rPr lang="en-US" altLang="zh-CN"/>
              <a:pPr>
                <a:defRPr/>
              </a:pPr>
              <a:t>‹#›</a:t>
            </a:fld>
            <a:endParaRPr lang="en-US" altLang="zh-CN"/>
          </a:p>
        </p:txBody>
      </p:sp>
    </p:spTree>
    <p:extLst>
      <p:ext uri="{BB962C8B-B14F-4D97-AF65-F5344CB8AC3E}">
        <p14:creationId xmlns:p14="http://schemas.microsoft.com/office/powerpoint/2010/main" xmlns="" val="3425583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eaLnBrk="0" hangingPunct="0">
              <a:defRPr/>
            </a:lvl1pPr>
          </a:lstStyle>
          <a:p>
            <a:pPr>
              <a:defRPr/>
            </a:pPr>
            <a:endParaRPr lang="en-US" altLang="zh-CN"/>
          </a:p>
        </p:txBody>
      </p:sp>
      <p:sp>
        <p:nvSpPr>
          <p:cNvPr id="4" name="日期占位符 3"/>
          <p:cNvSpPr>
            <a:spLocks noGrp="1"/>
          </p:cNvSpPr>
          <p:nvPr>
            <p:ph type="dt" sz="half" idx="11"/>
          </p:nvPr>
        </p:nvSpPr>
        <p:spPr/>
        <p:txBody>
          <a:bodyPr/>
          <a:lstStyle>
            <a:lvl1pPr eaLnBrk="0" hangingPunct="0">
              <a:defRPr/>
            </a:lvl1pPr>
          </a:lstStyle>
          <a:p>
            <a:pPr>
              <a:defRPr/>
            </a:pPr>
            <a:endParaRPr lang="en-US" altLang="zh-CN"/>
          </a:p>
        </p:txBody>
      </p:sp>
      <p:sp>
        <p:nvSpPr>
          <p:cNvPr id="5" name="页脚占位符 4"/>
          <p:cNvSpPr>
            <a:spLocks noGrp="1"/>
          </p:cNvSpPr>
          <p:nvPr>
            <p:ph type="ftr" sz="quarter" idx="12"/>
          </p:nvPr>
        </p:nvSpPr>
        <p:spPr/>
        <p:txBody>
          <a:bodyPr/>
          <a:lstStyle>
            <a:lvl1pPr eaLnBrk="0" hangingPunct="0">
              <a:defRPr/>
            </a:lvl1pPr>
          </a:lstStyle>
          <a:p>
            <a:pPr>
              <a:defRPr/>
            </a:pPr>
            <a:endParaRPr lang="en-US" altLang="zh-CN"/>
          </a:p>
        </p:txBody>
      </p:sp>
      <p:sp>
        <p:nvSpPr>
          <p:cNvPr id="6" name="页脚占位符 5"/>
          <p:cNvSpPr>
            <a:spLocks noGrp="1"/>
          </p:cNvSpPr>
          <p:nvPr>
            <p:ph type="ftr" sz="quarter" idx="13"/>
          </p:nvPr>
        </p:nvSpPr>
        <p:spPr/>
        <p:txBody>
          <a:bodyPr/>
          <a:lstStyle>
            <a:lvl1pPr eaLnBrk="0" hangingPunct="0">
              <a:defRPr/>
            </a:lvl1pPr>
          </a:lstStyle>
          <a:p>
            <a:pPr>
              <a:defRPr/>
            </a:pPr>
            <a:endParaRPr lang="en-US" altLang="zh-CN"/>
          </a:p>
        </p:txBody>
      </p:sp>
      <p:sp>
        <p:nvSpPr>
          <p:cNvPr id="7" name="灯片编号占位符 6"/>
          <p:cNvSpPr>
            <a:spLocks noGrp="1"/>
          </p:cNvSpPr>
          <p:nvPr>
            <p:ph type="sldNum" sz="quarter" idx="14"/>
          </p:nvPr>
        </p:nvSpPr>
        <p:spPr/>
        <p:txBody>
          <a:bodyPr/>
          <a:lstStyle>
            <a:lvl1pPr eaLnBrk="0" hangingPunct="0">
              <a:defRPr>
                <a:latin typeface="Calibri" panose="020F0502020204030204" pitchFamily="34" charset="0"/>
              </a:defRPr>
            </a:lvl1pPr>
          </a:lstStyle>
          <a:p>
            <a:pPr>
              <a:defRPr/>
            </a:pPr>
            <a:fld id="{F8345D48-3EAF-42C4-AA82-FF3263197D4E}" type="slidenum">
              <a:rPr lang="en-US" altLang="zh-CN"/>
              <a:pPr>
                <a:defRPr/>
              </a:pPr>
              <a:t>‹#›</a:t>
            </a:fld>
            <a:endParaRPr lang="en-US" altLang="zh-CN"/>
          </a:p>
        </p:txBody>
      </p:sp>
      <p:sp>
        <p:nvSpPr>
          <p:cNvPr id="8" name="灯片编号占位符 7"/>
          <p:cNvSpPr>
            <a:spLocks noGrp="1"/>
          </p:cNvSpPr>
          <p:nvPr>
            <p:ph type="sldNum" sz="quarter" idx="15"/>
          </p:nvPr>
        </p:nvSpPr>
        <p:spPr/>
        <p:txBody>
          <a:bodyPr/>
          <a:lstStyle>
            <a:lvl1pPr eaLnBrk="0" hangingPunct="0">
              <a:defRPr>
                <a:latin typeface="Calibri" panose="020F0502020204030204" pitchFamily="34" charset="0"/>
              </a:defRPr>
            </a:lvl1pPr>
          </a:lstStyle>
          <a:p>
            <a:pPr>
              <a:defRPr/>
            </a:pPr>
            <a:fld id="{3DA30FE4-004D-4E97-B21A-867C7C7B0E19}" type="slidenum">
              <a:rPr lang="en-US" altLang="zh-CN"/>
              <a:pPr>
                <a:defRPr/>
              </a:pPr>
              <a:t>‹#›</a:t>
            </a:fld>
            <a:endParaRPr lang="en-US" altLang="zh-CN"/>
          </a:p>
        </p:txBody>
      </p:sp>
    </p:spTree>
    <p:extLst>
      <p:ext uri="{BB962C8B-B14F-4D97-AF65-F5344CB8AC3E}">
        <p14:creationId xmlns:p14="http://schemas.microsoft.com/office/powerpoint/2010/main" xmlns="" val="3330263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eaLnBrk="0" fontAlgn="auto" hangingPunct="0">
              <a:spcBef>
                <a:spcPts val="0"/>
              </a:spcBef>
              <a:spcAft>
                <a:spcPts val="0"/>
              </a:spcAft>
              <a:defRPr/>
            </a:lvl1pPr>
          </a:lstStyle>
          <a:p>
            <a:pPr>
              <a:defRPr/>
            </a:pPr>
            <a:endParaRPr lang="zh-CN" altLang="en-US"/>
          </a:p>
        </p:txBody>
      </p:sp>
      <p:sp>
        <p:nvSpPr>
          <p:cNvPr id="3" name="页脚占位符 4"/>
          <p:cNvSpPr>
            <a:spLocks noGrp="1"/>
          </p:cNvSpPr>
          <p:nvPr>
            <p:ph type="ftr" sz="quarter" idx="11"/>
          </p:nvPr>
        </p:nvSpPr>
        <p:spPr/>
        <p:txBody>
          <a:bodyPr/>
          <a:lstStyle>
            <a:lvl1pPr eaLnBrk="0" fontAlgn="auto" hangingPunct="0">
              <a:spcBef>
                <a:spcPts val="0"/>
              </a:spcBef>
              <a:spcAft>
                <a:spcPts val="0"/>
              </a:spcAft>
              <a:defRPr/>
            </a:lvl1pPr>
          </a:lstStyle>
          <a:p>
            <a:pPr>
              <a:defRPr/>
            </a:pPr>
            <a:endParaRPr lang="zh-CN" altLang="en-US"/>
          </a:p>
        </p:txBody>
      </p:sp>
      <p:sp>
        <p:nvSpPr>
          <p:cNvPr id="4" name="灯片编号占位符 5"/>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C37CC233-D452-4941-A5C3-B16A71471950}" type="slidenum">
              <a:rPr lang="zh-CN" altLang="en-US"/>
              <a:pPr>
                <a:defRPr/>
              </a:pPr>
              <a:t>‹#›</a:t>
            </a:fld>
            <a:endParaRPr lang="zh-CN" altLang="en-US"/>
          </a:p>
        </p:txBody>
      </p:sp>
    </p:spTree>
    <p:extLst>
      <p:ext uri="{BB962C8B-B14F-4D97-AF65-F5344CB8AC3E}">
        <p14:creationId xmlns:p14="http://schemas.microsoft.com/office/powerpoint/2010/main" xmlns="" val="2881439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8788293-39CA-4CE9-97E2-244FCC224DE0}" type="datetimeFigureOut">
              <a:rPr lang="zh-CN" altLang="en-US"/>
              <a:pPr>
                <a:defRPr/>
              </a:pPr>
              <a:t>2018/6/12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D3E57C1-2C5D-4FA9-81D0-1CA625347F35}" type="slidenum">
              <a:rPr lang="zh-CN" altLang="en-US"/>
              <a:pPr>
                <a:defRPr/>
              </a:pPr>
              <a:t>‹#›</a:t>
            </a:fld>
            <a:endParaRPr lang="zh-CN" altLang="en-US"/>
          </a:p>
        </p:txBody>
      </p:sp>
    </p:spTree>
    <p:extLst>
      <p:ext uri="{BB962C8B-B14F-4D97-AF65-F5344CB8AC3E}">
        <p14:creationId xmlns:p14="http://schemas.microsoft.com/office/powerpoint/2010/main" xmlns="" val="1315541232"/>
      </p:ext>
    </p:extLst>
  </p:cSld>
  <p:clrMapOvr>
    <a:masterClrMapping/>
  </p:clrMapOvr>
  <p:transition spd="slow" advClick="0" advTm="2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50FB41C-039A-40F9-8C6F-B510E14D3CD5}" type="datetimeFigureOut">
              <a:rPr lang="zh-CN" altLang="en-US"/>
              <a:pPr>
                <a:defRPr/>
              </a:pPr>
              <a:t>2018/6/12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09922F8-6601-4A55-838E-763AC64C2494}" type="slidenum">
              <a:rPr lang="zh-CN" altLang="en-US"/>
              <a:pPr>
                <a:defRPr/>
              </a:pPr>
              <a:t>‹#›</a:t>
            </a:fld>
            <a:endParaRPr lang="zh-CN" altLang="en-US"/>
          </a:p>
        </p:txBody>
      </p:sp>
    </p:spTree>
    <p:extLst>
      <p:ext uri="{BB962C8B-B14F-4D97-AF65-F5344CB8AC3E}">
        <p14:creationId xmlns:p14="http://schemas.microsoft.com/office/powerpoint/2010/main" xmlns="" val="1085755694"/>
      </p:ext>
    </p:extLst>
  </p:cSld>
  <p:clrMapOvr>
    <a:masterClrMapping/>
  </p:clrMapOvr>
  <p:transition spd="slow" advClick="0" advTm="2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08310893-8A0F-43EB-8296-5254349EEDDB}" type="datetimeFigureOut">
              <a:rPr lang="zh-CN" altLang="en-US"/>
              <a:pPr>
                <a:defRPr/>
              </a:pPr>
              <a:t>2018/6/12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48A00F4-4FEA-42CD-95AF-ABBB0F3C1FFD}" type="slidenum">
              <a:rPr lang="zh-CN" altLang="en-US"/>
              <a:pPr>
                <a:defRPr/>
              </a:pPr>
              <a:t>‹#›</a:t>
            </a:fld>
            <a:endParaRPr lang="zh-CN" altLang="en-US"/>
          </a:p>
        </p:txBody>
      </p:sp>
    </p:spTree>
    <p:extLst>
      <p:ext uri="{BB962C8B-B14F-4D97-AF65-F5344CB8AC3E}">
        <p14:creationId xmlns:p14="http://schemas.microsoft.com/office/powerpoint/2010/main" xmlns="" val="893744083"/>
      </p:ext>
    </p:extLst>
  </p:cSld>
  <p:clrMapOvr>
    <a:masterClrMapping/>
  </p:clrMapOvr>
  <p:transition spd="slow" advClick="0" advTm="2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A9F85356-DC9C-4522-B5B2-C62FCEAE0583}" type="datetimeFigureOut">
              <a:rPr lang="zh-CN" altLang="en-US"/>
              <a:pPr>
                <a:defRPr/>
              </a:pPr>
              <a:t>2018/6/12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5CB497D-064F-4724-ACCA-861AB4BE2223}" type="slidenum">
              <a:rPr lang="zh-CN" altLang="en-US"/>
              <a:pPr>
                <a:defRPr/>
              </a:pPr>
              <a:t>‹#›</a:t>
            </a:fld>
            <a:endParaRPr lang="zh-CN" altLang="en-US"/>
          </a:p>
        </p:txBody>
      </p:sp>
    </p:spTree>
    <p:extLst>
      <p:ext uri="{BB962C8B-B14F-4D97-AF65-F5344CB8AC3E}">
        <p14:creationId xmlns:p14="http://schemas.microsoft.com/office/powerpoint/2010/main" xmlns="" val="2231777699"/>
      </p:ext>
    </p:extLst>
  </p:cSld>
  <p:clrMapOvr>
    <a:masterClrMapping/>
  </p:clrMapOvr>
  <p:transition spd="slow" advClick="0" advTm="2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8D0F1BFE-8B51-427E-970C-DAB12A81B29F}" type="datetimeFigureOut">
              <a:rPr lang="zh-CN" altLang="en-US"/>
              <a:pPr>
                <a:defRPr/>
              </a:pPr>
              <a:t>2018/6/12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AD64E94-99C7-4AE3-B449-423126CD0235}" type="slidenum">
              <a:rPr lang="zh-CN" altLang="en-US"/>
              <a:pPr>
                <a:defRPr/>
              </a:pPr>
              <a:t>‹#›</a:t>
            </a:fld>
            <a:endParaRPr lang="zh-CN" altLang="en-US"/>
          </a:p>
        </p:txBody>
      </p:sp>
    </p:spTree>
    <p:extLst>
      <p:ext uri="{BB962C8B-B14F-4D97-AF65-F5344CB8AC3E}">
        <p14:creationId xmlns:p14="http://schemas.microsoft.com/office/powerpoint/2010/main" xmlns="" val="1221570044"/>
      </p:ext>
    </p:extLst>
  </p:cSld>
  <p:clrMapOvr>
    <a:masterClrMapping/>
  </p:clrMapOvr>
  <p:transition spd="slow" advClick="0" advTm="2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4ED06C5-8C23-41F8-9B6C-C9FFCAC56801}" type="datetimeFigureOut">
              <a:rPr lang="zh-CN" altLang="en-US"/>
              <a:pPr>
                <a:defRPr/>
              </a:pPr>
              <a:t>2018/6/12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5827819-87E8-40EB-A48F-D8CCF4C13E38}" type="slidenum">
              <a:rPr lang="zh-CN" altLang="en-US"/>
              <a:pPr>
                <a:defRPr/>
              </a:pPr>
              <a:t>‹#›</a:t>
            </a:fld>
            <a:endParaRPr lang="zh-CN" altLang="en-US"/>
          </a:p>
        </p:txBody>
      </p:sp>
    </p:spTree>
    <p:extLst>
      <p:ext uri="{BB962C8B-B14F-4D97-AF65-F5344CB8AC3E}">
        <p14:creationId xmlns:p14="http://schemas.microsoft.com/office/powerpoint/2010/main" xmlns="" val="1681543427"/>
      </p:ext>
    </p:extLst>
  </p:cSld>
  <p:clrMapOvr>
    <a:masterClrMapping/>
  </p:clrMapOvr>
  <p:transition spd="slow" advClick="0" advTm="2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8DB45AE-5920-4B66-8B1E-ED88EE028D0C}" type="datetimeFigureOut">
              <a:rPr lang="zh-CN" altLang="en-US"/>
              <a:pPr>
                <a:defRPr/>
              </a:pPr>
              <a:t>2018/6/12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FF58D82-D6A6-40E5-8EAD-83C053D6735F}" type="slidenum">
              <a:rPr lang="zh-CN" altLang="en-US"/>
              <a:pPr>
                <a:defRPr/>
              </a:pPr>
              <a:t>‹#›</a:t>
            </a:fld>
            <a:endParaRPr lang="zh-CN" altLang="en-US"/>
          </a:p>
        </p:txBody>
      </p:sp>
    </p:spTree>
    <p:extLst>
      <p:ext uri="{BB962C8B-B14F-4D97-AF65-F5344CB8AC3E}">
        <p14:creationId xmlns:p14="http://schemas.microsoft.com/office/powerpoint/2010/main" xmlns="" val="935015259"/>
      </p:ext>
    </p:extLst>
  </p:cSld>
  <p:clrMapOvr>
    <a:masterClrMapping/>
  </p:clrMapOvr>
  <p:transition spd="slow" advClick="0" advTm="2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38C8052-A2C8-49FE-8DC4-83F3FDA53AA9}" type="datetimeFigureOut">
              <a:rPr lang="zh-CN" altLang="en-US"/>
              <a:pPr>
                <a:defRPr/>
              </a:pPr>
              <a:t>2018/6/12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B9B9E2D-38F3-4A88-8832-CA9FB89D99FE}" type="slidenum">
              <a:rPr lang="zh-CN" altLang="en-US"/>
              <a:pPr>
                <a:defRPr/>
              </a:pPr>
              <a:t>‹#›</a:t>
            </a:fld>
            <a:endParaRPr lang="zh-CN" altLang="en-US"/>
          </a:p>
        </p:txBody>
      </p:sp>
    </p:spTree>
    <p:extLst>
      <p:ext uri="{BB962C8B-B14F-4D97-AF65-F5344CB8AC3E}">
        <p14:creationId xmlns:p14="http://schemas.microsoft.com/office/powerpoint/2010/main" xmlns="" val="4067660588"/>
      </p:ext>
    </p:extLst>
  </p:cSld>
  <p:clrMapOvr>
    <a:masterClrMapping/>
  </p:clrMapOvr>
  <p:transition spd="slow" advClick="0" advTm="2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EA48D5E1-525E-41EF-BBE6-8DA9FF12F082}" type="datetimeFigureOut">
              <a:rPr lang="zh-CN" altLang="en-US"/>
              <a:pPr>
                <a:defRPr/>
              </a:pPr>
              <a:t>2018/6/12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C352A2E5-F62F-4B4F-957D-ACCB2945978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spd="slow" advClick="0" advTm="2000"/>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6" cstate="print">
            <a:lum bright="70000" contrast="-70000"/>
            <a:extLst>
              <a:ext uri="{28A0092B-C50C-407E-A947-70E740481C1C}">
                <a14:useLocalDpi xmlns:a14="http://schemas.microsoft.com/office/drawing/2010/main" xmlns="" val="0"/>
              </a:ext>
            </a:extLst>
          </a:blip>
          <a:srcRect/>
          <a:stretch>
            <a:fillRect/>
          </a:stretch>
        </p:blipFill>
        <p:spPr bwMode="auto">
          <a:xfrm>
            <a:off x="6959600" y="3500438"/>
            <a:ext cx="5186363" cy="3355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1" name="图片 6"/>
          <p:cNvPicPr>
            <a:picLocks noChangeAspect="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0" y="0"/>
            <a:ext cx="12192000" cy="1265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2" name="图片 7"/>
          <p:cNvPicPr>
            <a:picLocks noChangeAspect="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487488" y="1119188"/>
            <a:ext cx="9142412" cy="23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3"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4" name="Rectangle 3"/>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sp>
        <p:nvSpPr>
          <p:cNvPr id="2" name="Rectangle 4"/>
          <p:cNvSpPr>
            <a:spLocks noGrp="1" noChangeArrowheads="1"/>
          </p:cNvSpPr>
          <p:nvPr>
            <p:ph type="dt" sz="half" idx="2"/>
          </p:nvPr>
        </p:nvSpPr>
        <p:spPr bwMode="auto">
          <a:xfrm>
            <a:off x="609600" y="6245225"/>
            <a:ext cx="28448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eaLnBrk="1" hangingPunct="1">
              <a:defRPr sz="1400">
                <a:solidFill>
                  <a:srgbClr val="000000"/>
                </a:solidFill>
                <a:latin typeface="+mn-lt"/>
                <a:ea typeface="+mn-ea"/>
              </a:defRPr>
            </a:lvl1pPr>
          </a:lstStyle>
          <a:p>
            <a:pPr>
              <a:defRPr/>
            </a:pPr>
            <a:endParaRPr lang="en-US" altLang="zh-CN"/>
          </a:p>
        </p:txBody>
      </p:sp>
      <p:sp>
        <p:nvSpPr>
          <p:cNvPr id="3"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defRPr sz="1400">
                <a:solidFill>
                  <a:srgbClr val="000000"/>
                </a:solidFill>
                <a:latin typeface="+mn-lt"/>
                <a:ea typeface="+mn-ea"/>
              </a:defRPr>
            </a:lvl1pPr>
          </a:lstStyle>
          <a:p>
            <a:pPr>
              <a:defRPr/>
            </a:pPr>
            <a:endParaRPr lang="en-US" altLang="zh-CN"/>
          </a:p>
        </p:txBody>
      </p:sp>
      <p:sp>
        <p:nvSpPr>
          <p:cNvPr id="4" name="Rectangle 5"/>
          <p:cNvSpPr>
            <a:spLocks noGrp="1" noChangeArrowheads="1"/>
          </p:cNvSpPr>
          <p:nvPr>
            <p:ph type="ftr" sz="quarter" idx="3"/>
          </p:nvPr>
        </p:nvSpPr>
        <p:spPr bwMode="auto">
          <a:xfrm>
            <a:off x="4165600" y="6245225"/>
            <a:ext cx="38608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latin typeface="+mn-lt"/>
                <a:ea typeface="+mn-ea"/>
              </a:defRPr>
            </a:lvl1pPr>
          </a:lstStyle>
          <a:p>
            <a:pPr>
              <a:defRPr/>
            </a:pPr>
            <a:endParaRPr lang="en-US" altLang="zh-CN"/>
          </a:p>
        </p:txBody>
      </p:sp>
      <p:sp>
        <p:nvSpPr>
          <p:cNvPr id="5"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latin typeface="+mn-lt"/>
                <a:ea typeface="+mn-ea"/>
              </a:defRPr>
            </a:lvl1pPr>
          </a:lstStyle>
          <a:p>
            <a:pPr>
              <a:defRPr/>
            </a:pPr>
            <a:endParaRPr lang="en-US" altLang="zh-CN"/>
          </a:p>
        </p:txBody>
      </p:sp>
      <p:sp>
        <p:nvSpPr>
          <p:cNvPr id="6" name="Rectangle 6"/>
          <p:cNvSpPr>
            <a:spLocks noGrp="1" noChangeArrowheads="1"/>
          </p:cNvSpPr>
          <p:nvPr>
            <p:ph type="sldNum" sz="quarter" idx="4"/>
          </p:nvPr>
        </p:nvSpPr>
        <p:spPr bwMode="auto">
          <a:xfrm>
            <a:off x="8737600" y="6245225"/>
            <a:ext cx="28448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400">
                <a:solidFill>
                  <a:srgbClr val="000000"/>
                </a:solidFill>
                <a:latin typeface="Arial" panose="020B0604020202020204" pitchFamily="34" charset="0"/>
              </a:defRPr>
            </a:lvl1pPr>
          </a:lstStyle>
          <a:p>
            <a:pPr>
              <a:defRPr/>
            </a:pPr>
            <a:fld id="{B320A399-369C-4FC0-B204-1BC76E041C5B}" type="slidenum">
              <a:rPr lang="en-US" altLang="zh-CN"/>
              <a:pPr>
                <a:defRPr/>
              </a:pPr>
              <a:t>‹#›</a:t>
            </a:fld>
            <a:endParaRPr lang="en-US" altLang="zh-CN"/>
          </a:p>
        </p:txBody>
      </p:sp>
      <p:sp>
        <p:nvSpPr>
          <p:cNvPr id="7" name="Slide Number Placeholder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solidFill>
                  <a:srgbClr val="000000"/>
                </a:solidFill>
                <a:latin typeface="Arial" panose="020B0604020202020204" pitchFamily="34" charset="0"/>
              </a:defRPr>
            </a:lvl1pPr>
          </a:lstStyle>
          <a:p>
            <a:pPr>
              <a:defRPr/>
            </a:pPr>
            <a:fld id="{3ABF836B-F223-493D-9C27-E31E0C0A48E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Lst>
  <p:txStyles>
    <p:titleStyle>
      <a:lvl1pPr algn="ctr" rtl="0" eaLnBrk="0" fontAlgn="base" hangingPunct="0">
        <a:spcBef>
          <a:spcPct val="0"/>
        </a:spcBef>
        <a:spcAft>
          <a:spcPct val="0"/>
        </a:spcAft>
        <a:defRPr sz="2800">
          <a:solidFill>
            <a:schemeClr val="tx2"/>
          </a:solidFill>
          <a:latin typeface="黑体" pitchFamily="49" charset="-122"/>
          <a:ea typeface="黑体" pitchFamily="49" charset="-122"/>
          <a:cs typeface="+mj-cs"/>
        </a:defRPr>
      </a:lvl1pPr>
      <a:lvl2pPr algn="ctr" rtl="0" eaLnBrk="0" fontAlgn="base" hangingPunct="0">
        <a:spcBef>
          <a:spcPct val="0"/>
        </a:spcBef>
        <a:spcAft>
          <a:spcPct val="0"/>
        </a:spcAft>
        <a:defRPr sz="2800">
          <a:solidFill>
            <a:schemeClr val="tx2"/>
          </a:solidFill>
          <a:latin typeface="黑体" pitchFamily="2" charset="-122"/>
          <a:ea typeface="黑体" pitchFamily="2" charset="-122"/>
        </a:defRPr>
      </a:lvl2pPr>
      <a:lvl3pPr algn="ctr" rtl="0" eaLnBrk="0" fontAlgn="base" hangingPunct="0">
        <a:spcBef>
          <a:spcPct val="0"/>
        </a:spcBef>
        <a:spcAft>
          <a:spcPct val="0"/>
        </a:spcAft>
        <a:defRPr sz="2800">
          <a:solidFill>
            <a:schemeClr val="tx2"/>
          </a:solidFill>
          <a:latin typeface="黑体" pitchFamily="2" charset="-122"/>
          <a:ea typeface="黑体" pitchFamily="2" charset="-122"/>
        </a:defRPr>
      </a:lvl3pPr>
      <a:lvl4pPr algn="ctr" rtl="0" eaLnBrk="0" fontAlgn="base" hangingPunct="0">
        <a:spcBef>
          <a:spcPct val="0"/>
        </a:spcBef>
        <a:spcAft>
          <a:spcPct val="0"/>
        </a:spcAft>
        <a:defRPr sz="2800">
          <a:solidFill>
            <a:schemeClr val="tx2"/>
          </a:solidFill>
          <a:latin typeface="黑体" pitchFamily="2" charset="-122"/>
          <a:ea typeface="黑体" pitchFamily="2" charset="-122"/>
        </a:defRPr>
      </a:lvl4pPr>
      <a:lvl5pPr algn="ctr" rtl="0" eaLnBrk="0" fontAlgn="base" hangingPunct="0">
        <a:spcBef>
          <a:spcPct val="0"/>
        </a:spcBef>
        <a:spcAft>
          <a:spcPct val="0"/>
        </a:spcAft>
        <a:defRPr sz="2800">
          <a:solidFill>
            <a:schemeClr val="tx2"/>
          </a:solidFill>
          <a:latin typeface="黑体" pitchFamily="2" charset="-122"/>
          <a:ea typeface="黑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Ø"/>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图片 3"/>
          <p:cNvPicPr>
            <a:picLocks noChangeAspect="1"/>
          </p:cNvPicPr>
          <p:nvPr/>
        </p:nvPicPr>
        <p:blipFill>
          <a:blip r:embed="rId3" cstate="print">
            <a:extLst>
              <a:ext uri="{28A0092B-C50C-407E-A947-70E740481C1C}">
                <a14:useLocalDpi xmlns:a14="http://schemas.microsoft.com/office/drawing/2010/main" xmlns="" val="0"/>
              </a:ext>
            </a:extLst>
          </a:blip>
          <a:srcRect l="11168"/>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矩形 9"/>
          <p:cNvSpPr/>
          <p:nvPr/>
        </p:nvSpPr>
        <p:spPr>
          <a:xfrm>
            <a:off x="0" y="1781589"/>
            <a:ext cx="9202738" cy="2981325"/>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8196" name="图片 4"/>
          <p:cNvPicPr>
            <a:picLocks noChangeAspect="1"/>
          </p:cNvPicPr>
          <p:nvPr/>
        </p:nvPicPr>
        <p:blipFill>
          <a:blip r:embed="rId4" cstate="print">
            <a:extLst>
              <a:ext uri="{28A0092B-C50C-407E-A947-70E740481C1C}">
                <a14:useLocalDpi xmlns:a14="http://schemas.microsoft.com/office/drawing/2010/main" xmlns="" val="0"/>
              </a:ext>
            </a:extLst>
          </a:blip>
          <a:srcRect b="31261"/>
          <a:stretch>
            <a:fillRect/>
          </a:stretch>
        </p:blipFill>
        <p:spPr bwMode="auto">
          <a:xfrm>
            <a:off x="0" y="0"/>
            <a:ext cx="3810000" cy="2043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p:cNvSpPr txBox="1"/>
          <p:nvPr/>
        </p:nvSpPr>
        <p:spPr>
          <a:xfrm>
            <a:off x="529389" y="2733507"/>
            <a:ext cx="8244308" cy="1107996"/>
          </a:xfrm>
          <a:prstGeom prst="rect">
            <a:avLst/>
          </a:prstGeom>
          <a:noFill/>
        </p:spPr>
        <p:txBody>
          <a:bodyPr wrap="none">
            <a:spAutoFit/>
          </a:bodyPr>
          <a:lstStyle/>
          <a:p>
            <a:pPr algn="ctr" eaLnBrk="1" fontAlgn="auto" hangingPunct="1">
              <a:spcBef>
                <a:spcPts val="0"/>
              </a:spcBef>
              <a:spcAft>
                <a:spcPts val="0"/>
              </a:spcAft>
              <a:defRPr/>
            </a:pPr>
            <a:r>
              <a:rPr lang="en-US" altLang="zh-CN" sz="6600" b="1" spc="200" dirty="0" smtClean="0">
                <a:ln>
                  <a:solidFill>
                    <a:schemeClr val="bg1"/>
                  </a:solidFill>
                </a:ln>
                <a:solidFill>
                  <a:srgbClr val="0070C0"/>
                </a:solidFill>
                <a:latin typeface="微软雅黑" panose="020B0503020204020204" pitchFamily="34" charset="-122"/>
                <a:ea typeface="微软雅黑" panose="020B0503020204020204" pitchFamily="34" charset="-122"/>
              </a:rPr>
              <a:t>JavaScript</a:t>
            </a:r>
            <a:r>
              <a:rPr lang="zh-CN" altLang="en-US" sz="6600" b="1" spc="200" dirty="0" smtClean="0">
                <a:ln>
                  <a:solidFill>
                    <a:schemeClr val="bg1"/>
                  </a:solidFill>
                </a:ln>
                <a:solidFill>
                  <a:srgbClr val="0070C0"/>
                </a:solidFill>
                <a:latin typeface="微软雅黑" panose="020B0503020204020204" pitchFamily="34" charset="-122"/>
                <a:ea typeface="微软雅黑" panose="020B0503020204020204" pitchFamily="34" charset="-122"/>
              </a:rPr>
              <a:t>权威指南</a:t>
            </a:r>
            <a:endParaRPr lang="zh-CN" altLang="en-US" sz="6600" b="1" spc="200" dirty="0">
              <a:ln>
                <a:solidFill>
                  <a:schemeClr val="bg1"/>
                </a:solidFill>
              </a:ln>
              <a:solidFill>
                <a:srgbClr val="0070C0"/>
              </a:solidFill>
              <a:latin typeface="微软雅黑" panose="020B0503020204020204" pitchFamily="34" charset="-122"/>
              <a:ea typeface="微软雅黑" panose="020B0503020204020204" pitchFamily="34" charset="-122"/>
            </a:endParaRPr>
          </a:p>
        </p:txBody>
      </p:sp>
      <p:sp>
        <p:nvSpPr>
          <p:cNvPr id="8" name="TextBox 32"/>
          <p:cNvSpPr txBox="1">
            <a:spLocks noChangeArrowheads="1"/>
          </p:cNvSpPr>
          <p:nvPr/>
        </p:nvSpPr>
        <p:spPr bwMode="auto">
          <a:xfrm>
            <a:off x="369892" y="1781505"/>
            <a:ext cx="4088868" cy="523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17" tIns="60958" rIns="121917" bIns="60958">
            <a:spAutoFit/>
          </a:bodyPr>
          <a:lstStyle>
            <a:lvl1pPr>
              <a:defRPr>
                <a:solidFill>
                  <a:schemeClr val="tx1"/>
                </a:solidFill>
                <a:latin typeface="Calibri" pitchFamily="34" charset="0"/>
                <a:ea typeface="宋体" panose="02010600030101010101" pitchFamily="2" charset="-122"/>
              </a:defRPr>
            </a:lvl1pPr>
            <a:lvl2pPr marL="742950" indent="-285750">
              <a:defRPr>
                <a:solidFill>
                  <a:schemeClr val="tx1"/>
                </a:solidFill>
                <a:latin typeface="Calibri" pitchFamily="34" charset="0"/>
                <a:ea typeface="宋体" panose="02010600030101010101" pitchFamily="2" charset="-122"/>
              </a:defRPr>
            </a:lvl2pPr>
            <a:lvl3pPr marL="1143000" indent="-228600">
              <a:defRPr>
                <a:solidFill>
                  <a:schemeClr val="tx1"/>
                </a:solidFill>
                <a:latin typeface="Calibri" pitchFamily="34" charset="0"/>
                <a:ea typeface="宋体" panose="02010600030101010101" pitchFamily="2" charset="-122"/>
              </a:defRPr>
            </a:lvl3pPr>
            <a:lvl4pPr marL="1600200" indent="-228600">
              <a:defRPr>
                <a:solidFill>
                  <a:schemeClr val="tx1"/>
                </a:solidFill>
                <a:latin typeface="Calibri" pitchFamily="34" charset="0"/>
                <a:ea typeface="宋体" panose="02010600030101010101" pitchFamily="2" charset="-122"/>
              </a:defRPr>
            </a:lvl4pPr>
            <a:lvl5pPr marL="2057400" indent="-228600">
              <a:defRPr>
                <a:solidFill>
                  <a:schemeClr val="tx1"/>
                </a:solidFill>
                <a:latin typeface="Calibri"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itchFamily="34" charset="0"/>
                <a:ea typeface="宋体" panose="02010600030101010101" pitchFamily="2" charset="-122"/>
              </a:defRPr>
            </a:lvl9pPr>
          </a:lstStyle>
          <a:p>
            <a:pPr eaLnBrk="1" fontAlgn="auto" hangingPunct="1">
              <a:spcBef>
                <a:spcPts val="0"/>
              </a:spcBef>
              <a:spcAft>
                <a:spcPts val="0"/>
              </a:spcAft>
              <a:defRPr/>
            </a:pPr>
            <a:r>
              <a:rPr lang="en-US" altLang="zh-CN" sz="2600" dirty="0">
                <a:solidFill>
                  <a:srgbClr val="0070C0"/>
                </a:solidFill>
                <a:effectLst>
                  <a:glow rad="127000">
                    <a:schemeClr val="bg1">
                      <a:alpha val="40000"/>
                    </a:schemeClr>
                  </a:glow>
                </a:effectLst>
                <a:latin typeface="方正正大黑简体" pitchFamily="2" charset="-122"/>
                <a:ea typeface="方正正大黑简体" pitchFamily="2" charset="-122"/>
              </a:rPr>
              <a:t> </a:t>
            </a:r>
            <a:endParaRPr lang="zh-CN" altLang="en-US" sz="2600" dirty="0">
              <a:solidFill>
                <a:srgbClr val="0070C0"/>
              </a:solidFill>
              <a:effectLst>
                <a:glow rad="127000">
                  <a:schemeClr val="bg1">
                    <a:alpha val="40000"/>
                  </a:schemeClr>
                </a:glow>
              </a:effectLst>
              <a:latin typeface="方正正大黑简体" pitchFamily="2" charset="-122"/>
              <a:ea typeface="方正正大黑简体" pitchFamily="2" charset="-122"/>
            </a:endParaRPr>
          </a:p>
        </p:txBody>
      </p:sp>
    </p:spTree>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2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49" presetClass="entr" presetSubtype="0" decel="100000" fill="hold" nodeType="withEffect">
                                  <p:stCondLst>
                                    <p:cond delay="0"/>
                                  </p:stCondLst>
                                  <p:iterate type="lt">
                                    <p:tmPct val="9091"/>
                                  </p:iterate>
                                  <p:childTnLst>
                                    <p:set>
                                      <p:cBhvr>
                                        <p:cTn id="9" dur="1" fill="hold">
                                          <p:stCondLst>
                                            <p:cond delay="0"/>
                                          </p:stCondLst>
                                        </p:cTn>
                                        <p:tgtEl>
                                          <p:spTgt spid="7"/>
                                        </p:tgtEl>
                                        <p:attrNameLst>
                                          <p:attrName>style.visibility</p:attrName>
                                        </p:attrNameLst>
                                      </p:cBhvr>
                                      <p:to>
                                        <p:strVal val="visible"/>
                                      </p:to>
                                    </p:set>
                                    <p:anim calcmode="lin" valueType="num">
                                      <p:cBhvr>
                                        <p:cTn id="10" dur="1000" fill="hold"/>
                                        <p:tgtEl>
                                          <p:spTgt spid="7"/>
                                        </p:tgtEl>
                                        <p:attrNameLst>
                                          <p:attrName>ppt_w</p:attrName>
                                        </p:attrNameLst>
                                      </p:cBhvr>
                                      <p:tavLst>
                                        <p:tav tm="0">
                                          <p:val>
                                            <p:fltVal val="0"/>
                                          </p:val>
                                        </p:tav>
                                        <p:tav tm="100000">
                                          <p:val>
                                            <p:strVal val="#ppt_w"/>
                                          </p:val>
                                        </p:tav>
                                      </p:tavLst>
                                    </p:anim>
                                    <p:anim calcmode="lin" valueType="num">
                                      <p:cBhvr>
                                        <p:cTn id="11" dur="1000" fill="hold"/>
                                        <p:tgtEl>
                                          <p:spTgt spid="7"/>
                                        </p:tgtEl>
                                        <p:attrNameLst>
                                          <p:attrName>ppt_h</p:attrName>
                                        </p:attrNameLst>
                                      </p:cBhvr>
                                      <p:tavLst>
                                        <p:tav tm="0">
                                          <p:val>
                                            <p:fltVal val="0"/>
                                          </p:val>
                                        </p:tav>
                                        <p:tav tm="100000">
                                          <p:val>
                                            <p:strVal val="#ppt_h"/>
                                          </p:val>
                                        </p:tav>
                                      </p:tavLst>
                                    </p:anim>
                                    <p:anim calcmode="lin" valueType="num">
                                      <p:cBhvr>
                                        <p:cTn id="12" dur="1000" fill="hold"/>
                                        <p:tgtEl>
                                          <p:spTgt spid="7"/>
                                        </p:tgtEl>
                                        <p:attrNameLst>
                                          <p:attrName>style.rotation</p:attrName>
                                        </p:attrNameLst>
                                      </p:cBhvr>
                                      <p:tavLst>
                                        <p:tav tm="0">
                                          <p:val>
                                            <p:fltVal val="360"/>
                                          </p:val>
                                        </p:tav>
                                        <p:tav tm="100000">
                                          <p:val>
                                            <p:fltVal val="0"/>
                                          </p:val>
                                        </p:tav>
                                      </p:tavLst>
                                    </p:anim>
                                    <p:animEffect transition="in" filter="fade">
                                      <p:cBhvr>
                                        <p:cTn id="13" dur="1000"/>
                                        <p:tgtEl>
                                          <p:spTgt spid="7"/>
                                        </p:tgtEl>
                                      </p:cBhvr>
                                    </p:animEffect>
                                  </p:childTnLst>
                                </p:cTn>
                              </p:par>
                            </p:childTnLst>
                          </p:cTn>
                        </p:par>
                        <p:par>
                          <p:cTn id="14" fill="hold" nodeType="afterGroup">
                            <p:stCondLst>
                              <p:cond delay="2182"/>
                            </p:stCondLst>
                            <p:childTnLst>
                              <p:par>
                                <p:cTn id="15" presetID="26" presetClass="emph" presetSubtype="0" fill="hold" nodeType="afterEffect">
                                  <p:stCondLst>
                                    <p:cond delay="0"/>
                                  </p:stCondLst>
                                  <p:iterate type="lt">
                                    <p:tmPct val="0"/>
                                  </p:iterate>
                                  <p:childTnLst>
                                    <p:animEffect transition="out" filter="fade">
                                      <p:cBhvr>
                                        <p:cTn id="16" dur="500" tmFilter="0, 0; .2, .5; .8, .5; 1, 0"/>
                                        <p:tgtEl>
                                          <p:spTgt spid="7"/>
                                        </p:tgtEl>
                                      </p:cBhvr>
                                    </p:animEffect>
                                    <p:animScale>
                                      <p:cBhvr>
                                        <p:cTn id="1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590799"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1</a:t>
            </a:r>
            <a:r>
              <a:rPr lang="en-US" altLang="zh-CN" dirty="0" smtClean="0">
                <a:solidFill>
                  <a:srgbClr val="333333"/>
                </a:solidFill>
                <a:latin typeface="微软雅黑" panose="020B0503020204020204" pitchFamily="34" charset="-122"/>
                <a:ea typeface="微软雅黑" panose="020B0503020204020204" pitchFamily="34" charset="-122"/>
              </a:rPr>
              <a:t>.1.3 </a:t>
            </a:r>
            <a:r>
              <a:rPr lang="zh-CN" altLang="en-US" dirty="0">
                <a:solidFill>
                  <a:srgbClr val="333333"/>
                </a:solidFill>
                <a:latin typeface="微软雅黑" panose="020B0503020204020204" pitchFamily="34" charset="-122"/>
                <a:ea typeface="微软雅黑" panose="020B0503020204020204" pitchFamily="34" charset="-122"/>
              </a:rPr>
              <a:t>语法规则</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85850" y="1420971"/>
            <a:ext cx="10402888" cy="4016059"/>
            <a:chOff x="1085850" y="1004887"/>
            <a:chExt cx="10402888" cy="4016059"/>
          </a:xfrm>
        </p:grpSpPr>
        <p:sp>
          <p:nvSpPr>
            <p:cNvPr id="6" name="Text Placeholder 33"/>
            <p:cNvSpPr txBox="1">
              <a:spLocks/>
            </p:cNvSpPr>
            <p:nvPr/>
          </p:nvSpPr>
          <p:spPr bwMode="auto">
            <a:xfrm>
              <a:off x="2022475" y="1004887"/>
              <a:ext cx="9466263" cy="4016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4"/>
                <a:defRPr/>
              </a:pP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关键字</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一组具有特定用途的关键字，一般用于控制语句的开始或结束，或者用于执行特定的操作等。关键字也是语言保留的，不能用作标识符。</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的全部关键字包括：</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Break</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else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new</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case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finally</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return</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void</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catch</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for</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switch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while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continue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function</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this</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with</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default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if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throw</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delete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in</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try</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do</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instanceof</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和</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Typeof</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141967363"/>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590799"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1</a:t>
            </a:r>
            <a:r>
              <a:rPr lang="en-US" altLang="zh-CN" dirty="0" smtClean="0">
                <a:solidFill>
                  <a:srgbClr val="333333"/>
                </a:solidFill>
                <a:latin typeface="微软雅黑" panose="020B0503020204020204" pitchFamily="34" charset="-122"/>
                <a:ea typeface="微软雅黑" panose="020B0503020204020204" pitchFamily="34" charset="-122"/>
              </a:rPr>
              <a:t>.1.3 </a:t>
            </a:r>
            <a:r>
              <a:rPr lang="zh-CN" altLang="en-US" dirty="0">
                <a:solidFill>
                  <a:srgbClr val="333333"/>
                </a:solidFill>
                <a:latin typeface="微软雅黑" panose="020B0503020204020204" pitchFamily="34" charset="-122"/>
                <a:ea typeface="微软雅黑" panose="020B0503020204020204" pitchFamily="34" charset="-122"/>
              </a:rPr>
              <a:t>语法规则</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85850" y="1420971"/>
            <a:ext cx="10402888" cy="4590362"/>
            <a:chOff x="1085850" y="1004887"/>
            <a:chExt cx="10402888" cy="4590362"/>
          </a:xfrm>
        </p:grpSpPr>
        <p:sp>
          <p:nvSpPr>
            <p:cNvPr id="6" name="Text Placeholder 33"/>
            <p:cNvSpPr txBox="1">
              <a:spLocks/>
            </p:cNvSpPr>
            <p:nvPr/>
          </p:nvSpPr>
          <p:spPr bwMode="auto">
            <a:xfrm>
              <a:off x="2022475" y="1004887"/>
              <a:ext cx="9466263" cy="4590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5"/>
                <a:defRPr/>
              </a:pP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保留字</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的另一组不能用作标识符的保留字。尽管保留字在</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中还没有特定的用途，但它们很有可能在将来被用作关键字。</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Abstract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enum</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int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short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boolean</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export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interface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static</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byte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extends</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long</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super</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char</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final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native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synchronized</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class</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float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package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throws</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Const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goto</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private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transient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debugger</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implements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protected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volatile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double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import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public</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1583481609"/>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590799"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1</a:t>
            </a:r>
            <a:r>
              <a:rPr lang="en-US" altLang="zh-CN" dirty="0" smtClean="0">
                <a:solidFill>
                  <a:srgbClr val="333333"/>
                </a:solidFill>
                <a:latin typeface="微软雅黑" panose="020B0503020204020204" pitchFamily="34" charset="-122"/>
                <a:ea typeface="微软雅黑" panose="020B0503020204020204" pitchFamily="34" charset="-122"/>
              </a:rPr>
              <a:t>.1.3 </a:t>
            </a:r>
            <a:r>
              <a:rPr lang="zh-CN" altLang="en-US" dirty="0">
                <a:solidFill>
                  <a:srgbClr val="333333"/>
                </a:solidFill>
                <a:latin typeface="微软雅黑" panose="020B0503020204020204" pitchFamily="34" charset="-122"/>
                <a:ea typeface="微软雅黑" panose="020B0503020204020204" pitchFamily="34" charset="-122"/>
              </a:rPr>
              <a:t>语法规则</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85850" y="1420971"/>
            <a:ext cx="10402888" cy="4590362"/>
            <a:chOff x="1085850" y="1004887"/>
            <a:chExt cx="10402888" cy="4590362"/>
          </a:xfrm>
        </p:grpSpPr>
        <p:sp>
          <p:nvSpPr>
            <p:cNvPr id="6" name="Text Placeholder 33"/>
            <p:cNvSpPr txBox="1">
              <a:spLocks/>
            </p:cNvSpPr>
            <p:nvPr/>
          </p:nvSpPr>
          <p:spPr bwMode="auto">
            <a:xfrm>
              <a:off x="2022475" y="1004887"/>
              <a:ext cx="9466263" cy="4590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6"/>
                <a:defRPr/>
              </a:pP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变量</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的变量是松散类型的，所谓松散类型就是用来保存任何类型的数据。定义变量时要使用</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操作符</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是关键</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，后面跟一个变量名</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变量名是标识符</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count;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单个变量声明</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count,amount,level</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多个变量声明</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count=0,amount=100;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变量声明和初始化</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如果在</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语句中没有初始化变量，变量自动取</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值</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undefined</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变量的名称可以是任意长度的。创建合法的变量名称应遵循如下规则：</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第一个字符必须是一个</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ASCII</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码</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大小写均可</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，或一个下划线</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(_)</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，注意第一个字符不能是数字；后续的字符必须是字母、数字或下划线；且变量名称一定不能是保留字和关键字。</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2465958423"/>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590799"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1</a:t>
            </a:r>
            <a:r>
              <a:rPr lang="en-US" altLang="zh-CN" dirty="0" smtClean="0">
                <a:solidFill>
                  <a:srgbClr val="333333"/>
                </a:solidFill>
                <a:latin typeface="微软雅黑" panose="020B0503020204020204" pitchFamily="34" charset="-122"/>
                <a:ea typeface="微软雅黑" panose="020B0503020204020204" pitchFamily="34" charset="-122"/>
              </a:rPr>
              <a:t>.1.3 </a:t>
            </a:r>
            <a:r>
              <a:rPr lang="zh-CN" altLang="en-US" dirty="0">
                <a:solidFill>
                  <a:srgbClr val="333333"/>
                </a:solidFill>
                <a:latin typeface="微软雅黑" panose="020B0503020204020204" pitchFamily="34" charset="-122"/>
                <a:ea typeface="微软雅黑" panose="020B0503020204020204" pitchFamily="34" charset="-122"/>
              </a:rPr>
              <a:t>语法规则</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85850" y="1420971"/>
            <a:ext cx="10402888" cy="4590362"/>
            <a:chOff x="1085850" y="1004887"/>
            <a:chExt cx="10402888" cy="4590362"/>
          </a:xfrm>
        </p:grpSpPr>
        <p:sp>
          <p:nvSpPr>
            <p:cNvPr id="6" name="Text Placeholder 33"/>
            <p:cNvSpPr txBox="1">
              <a:spLocks/>
            </p:cNvSpPr>
            <p:nvPr/>
          </p:nvSpPr>
          <p:spPr bwMode="auto">
            <a:xfrm>
              <a:off x="2022475" y="1004887"/>
              <a:ext cx="9466263" cy="4590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7"/>
                <a:defRPr/>
              </a:pP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注释</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使用</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C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风格的注释，包括单行注释和块级注释。</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单行注释</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这是一个多行</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注释</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2775746538"/>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668017"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1</a:t>
            </a:r>
            <a:r>
              <a:rPr lang="en-US" altLang="zh-CN" dirty="0" smtClean="0">
                <a:solidFill>
                  <a:srgbClr val="333333"/>
                </a:solidFill>
                <a:latin typeface="微软雅黑" panose="020B0503020204020204" pitchFamily="34" charset="-122"/>
                <a:ea typeface="微软雅黑" panose="020B0503020204020204" pitchFamily="34" charset="-122"/>
              </a:rPr>
              <a:t>.1.4 </a:t>
            </a:r>
            <a:r>
              <a:rPr lang="zh-CN" altLang="en-US" dirty="0">
                <a:solidFill>
                  <a:srgbClr val="333333"/>
                </a:solidFill>
                <a:latin typeface="微软雅黑" panose="020B0503020204020204" pitchFamily="34" charset="-122"/>
                <a:ea typeface="微软雅黑" panose="020B0503020204020204" pitchFamily="34" charset="-122"/>
              </a:rPr>
              <a:t>运算符和表达式</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29"/>
            <a:ext cx="10402888" cy="5284629"/>
            <a:chOff x="1085850" y="1004886"/>
            <a:chExt cx="10402888" cy="5284629"/>
          </a:xfrm>
        </p:grpSpPr>
        <p:sp>
          <p:nvSpPr>
            <p:cNvPr id="6" name="Text Placeholder 33"/>
            <p:cNvSpPr txBox="1">
              <a:spLocks/>
            </p:cNvSpPr>
            <p:nvPr/>
          </p:nvSpPr>
          <p:spPr bwMode="auto">
            <a:xfrm>
              <a:off x="2022475" y="1004886"/>
              <a:ext cx="9466263" cy="5284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a:defRPr/>
              </a:pP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数据类型</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中有</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5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种简单数据类型：</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Undefined</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Null</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Boolean</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Number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和</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String</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。还有一种复杂数据类型</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——Object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ECMAScript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不支持任何创建自定义类型的机制，所有值都成为以上</a:t>
              </a:r>
              <a:r>
                <a:rPr lang="en-US" altLang="zh-CN" sz="2400" kern="0" dirty="0" smtClean="0">
                  <a:solidFill>
                    <a:prstClr val="black">
                      <a:lumMod val="50000"/>
                    </a:prstClr>
                  </a:solidFill>
                  <a:latin typeface="华文楷体" panose="02010600040101010101" pitchFamily="2" charset="-122"/>
                  <a:ea typeface="华文楷体" panose="02010600040101010101" pitchFamily="2" charset="-122"/>
                </a:rPr>
                <a:t>6</a:t>
              </a:r>
              <a:r>
                <a:rPr lang="zh-CN" altLang="en-US" sz="2400" kern="0" dirty="0" smtClean="0">
                  <a:solidFill>
                    <a:prstClr val="black">
                      <a:lumMod val="50000"/>
                    </a:prstClr>
                  </a:solidFill>
                  <a:latin typeface="华文楷体" panose="02010600040101010101" pitchFamily="2" charset="-122"/>
                  <a:ea typeface="华文楷体" panose="02010600040101010101" pitchFamily="2" charset="-122"/>
                </a:rPr>
                <a:t>种数</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据类型之一。</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Undefined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类型只有一个值，即特殊的</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undefined</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。在使用</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声明变量，但没有对其初始化时，这个变量的值就是</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undefined</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。未初始化的变量与根本不存在的变量</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未声明的变量</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也是不一样的。</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box;</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alert(age);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错误信息，</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age is not defined</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Null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类型是一个只有一个值的数据类型，即特殊的值</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null</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。它表示一个空对象引用</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指针</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，而</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typeof</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操作符检测</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null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会返回</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object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中</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null</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和</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undefined</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的主要区别，即</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null</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的操作如同数字</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0</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，而</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undefined</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的操作如同特殊值</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NaN</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不是一个数字</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。但对</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null</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值和</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undefined</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值作比较总是相等的，因为</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undefined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是派生自</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null</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规定对它们的相等性测试返回</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true,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如</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alert(undefined == null);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返回</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true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400139756"/>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668017"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1</a:t>
            </a:r>
            <a:r>
              <a:rPr lang="en-US" altLang="zh-CN" dirty="0" smtClean="0">
                <a:solidFill>
                  <a:srgbClr val="333333"/>
                </a:solidFill>
                <a:latin typeface="微软雅黑" panose="020B0503020204020204" pitchFamily="34" charset="-122"/>
                <a:ea typeface="微软雅黑" panose="020B0503020204020204" pitchFamily="34" charset="-122"/>
              </a:rPr>
              <a:t>.1.4 </a:t>
            </a:r>
            <a:r>
              <a:rPr lang="zh-CN" altLang="en-US" dirty="0">
                <a:solidFill>
                  <a:srgbClr val="333333"/>
                </a:solidFill>
                <a:latin typeface="微软雅黑" panose="020B0503020204020204" pitchFamily="34" charset="-122"/>
                <a:ea typeface="微软雅黑" panose="020B0503020204020204" pitchFamily="34" charset="-122"/>
              </a:rPr>
              <a:t>运算符和表达式</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29"/>
            <a:ext cx="10402888" cy="5284629"/>
            <a:chOff x="1085850" y="1004886"/>
            <a:chExt cx="10402888" cy="5284629"/>
          </a:xfrm>
        </p:grpSpPr>
        <p:sp>
          <p:nvSpPr>
            <p:cNvPr id="6" name="Text Placeholder 33"/>
            <p:cNvSpPr txBox="1">
              <a:spLocks/>
            </p:cNvSpPr>
            <p:nvPr/>
          </p:nvSpPr>
          <p:spPr bwMode="auto">
            <a:xfrm>
              <a:off x="2022475" y="1004886"/>
              <a:ext cx="9466263" cy="5284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r>
                <a:rPr lang="en-US" altLang="zh-CN" sz="2800" b="1"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800" b="1" kern="0" dirty="0" smtClean="0">
                  <a:solidFill>
                    <a:prstClr val="black">
                      <a:lumMod val="50000"/>
                    </a:prstClr>
                  </a:solidFill>
                  <a:latin typeface="华文楷体" panose="02010600040101010101" pitchFamily="2" charset="-122"/>
                  <a:ea typeface="华文楷体" panose="02010600040101010101" pitchFamily="2" charset="-122"/>
                </a:rPr>
                <a:t>例</a:t>
              </a:r>
              <a:r>
                <a:rPr lang="en-US" altLang="zh-CN" sz="2800" b="1" kern="0" dirty="0" smtClean="0">
                  <a:solidFill>
                    <a:prstClr val="black">
                      <a:lumMod val="50000"/>
                    </a:prstClr>
                  </a:solidFill>
                  <a:latin typeface="华文楷体" panose="02010600040101010101" pitchFamily="2" charset="-122"/>
                  <a:ea typeface="华文楷体" panose="02010600040101010101" pitchFamily="2" charset="-122"/>
                </a:rPr>
                <a:t>1-4】JavaScript</a:t>
              </a: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中</a:t>
              </a:r>
              <a:r>
                <a:rPr lang="en-US" altLang="zh-CN" sz="2800" b="1" kern="0" dirty="0">
                  <a:solidFill>
                    <a:prstClr val="black">
                      <a:lumMod val="50000"/>
                    </a:prstClr>
                  </a:solidFill>
                  <a:latin typeface="华文楷体" panose="02010600040101010101" pitchFamily="2" charset="-122"/>
                  <a:ea typeface="华文楷体" panose="02010600040101010101" pitchFamily="2" charset="-122"/>
                </a:rPr>
                <a:t>null</a:t>
              </a: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计算</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r>
                <a:rPr lang="zh-CN" altLang="en-US" sz="2400" kern="0" dirty="0">
                  <a:solidFill>
                    <a:prstClr val="black">
                      <a:lumMod val="50000"/>
                    </a:prstClr>
                  </a:solidFill>
                  <a:latin typeface="华文楷体" panose="02010600040101010101" pitchFamily="2" charset="-122"/>
                  <a:ea typeface="华文楷体" panose="02010600040101010101" pitchFamily="2" charset="-122"/>
                </a:rPr>
                <a:t>第</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1</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步，在</a:t>
              </a:r>
              <a:r>
                <a:rPr lang="en-US" sz="2400" kern="0" dirty="0" err="1">
                  <a:solidFill>
                    <a:prstClr val="black">
                      <a:lumMod val="50000"/>
                    </a:prstClr>
                  </a:solidFill>
                  <a:latin typeface="华文楷体" panose="02010600040101010101" pitchFamily="2" charset="-122"/>
                  <a:ea typeface="华文楷体" panose="02010600040101010101" pitchFamily="2" charset="-122"/>
                </a:rPr>
                <a:t>JavaScriptWebsite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中添加</a:t>
              </a:r>
              <a:r>
                <a:rPr lang="en-US" sz="2400" kern="0" dirty="0">
                  <a:solidFill>
                    <a:prstClr val="black">
                      <a:lumMod val="50000"/>
                    </a:prstClr>
                  </a:solidFill>
                  <a:latin typeface="华文楷体" panose="02010600040101010101" pitchFamily="2" charset="-122"/>
                  <a:ea typeface="华文楷体" panose="02010600040101010101" pitchFamily="2" charset="-122"/>
                </a:rPr>
                <a:t>HTML</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文件，命</a:t>
              </a:r>
              <a:r>
                <a:rPr lang="zh-CN" altLang="en-US" sz="2400" kern="0" dirty="0" smtClean="0">
                  <a:solidFill>
                    <a:prstClr val="black">
                      <a:lumMod val="50000"/>
                    </a:prstClr>
                  </a:solidFill>
                  <a:latin typeface="华文楷体" panose="02010600040101010101" pitchFamily="2" charset="-122"/>
                  <a:ea typeface="华文楷体" panose="02010600040101010101" pitchFamily="2" charset="-122"/>
                </a:rPr>
                <a:t>名</a:t>
              </a:r>
              <a:r>
                <a:rPr lang="en-US" altLang="zh-CN" sz="2400" kern="0" dirty="0" smtClean="0">
                  <a:solidFill>
                    <a:prstClr val="black">
                      <a:lumMod val="50000"/>
                    </a:prstClr>
                  </a:solidFill>
                  <a:latin typeface="华文楷体" panose="02010600040101010101" pitchFamily="2" charset="-122"/>
                  <a:ea typeface="华文楷体" panose="02010600040101010101" pitchFamily="2" charset="-122"/>
                </a:rPr>
                <a:t>1-4.</a:t>
              </a:r>
              <a:r>
                <a:rPr lang="en-US" sz="2400" kern="0" dirty="0" smtClean="0">
                  <a:solidFill>
                    <a:prstClr val="black">
                      <a:lumMod val="50000"/>
                    </a:prstClr>
                  </a:solidFill>
                  <a:latin typeface="华文楷体" panose="02010600040101010101" pitchFamily="2" charset="-122"/>
                  <a:ea typeface="华文楷体" panose="02010600040101010101" pitchFamily="2" charset="-122"/>
                </a:rPr>
                <a:t>HTML</a:t>
              </a:r>
              <a:r>
                <a:rPr lang="en-US"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设为起始页，添加代码：</a:t>
              </a:r>
              <a:endParaRPr lang="en-US" sz="2400" kern="0" dirty="0">
                <a:solidFill>
                  <a:prstClr val="black">
                    <a:lumMod val="50000"/>
                  </a:prstClr>
                </a:solidFill>
                <a:latin typeface="华文楷体" panose="02010600040101010101" pitchFamily="2" charset="-122"/>
                <a:ea typeface="华文楷体" panose="02010600040101010101" pitchFamily="2" charset="-122"/>
              </a:endParaRPr>
            </a:p>
            <a:p>
              <a:r>
                <a:rPr lang="en-US" sz="2400" dirty="0">
                  <a:solidFill>
                    <a:srgbClr val="0000FF"/>
                  </a:solidFill>
                  <a:highlight>
                    <a:srgbClr val="FFFFFF"/>
                  </a:highlight>
                  <a:latin typeface="Courier New" panose="02070309020205020404" pitchFamily="49" charset="0"/>
                </a:rPr>
                <a:t>&lt;script</a:t>
              </a:r>
              <a:r>
                <a:rPr lang="en-US" sz="2400" dirty="0">
                  <a:solidFill>
                    <a:srgbClr val="000000"/>
                  </a:solidFill>
                  <a:highlight>
                    <a:srgbClr val="FFFFFF"/>
                  </a:highlight>
                  <a:latin typeface="Courier New" panose="02070309020205020404" pitchFamily="49" charset="0"/>
                </a:rPr>
                <a:t> </a:t>
              </a:r>
              <a:r>
                <a:rPr lang="en-US" sz="2400" dirty="0">
                  <a:solidFill>
                    <a:srgbClr val="FF0000"/>
                  </a:solidFill>
                  <a:highlight>
                    <a:srgbClr val="FFFFFF"/>
                  </a:highlight>
                  <a:latin typeface="Courier New" panose="02070309020205020404" pitchFamily="49" charset="0"/>
                </a:rPr>
                <a:t>language</a:t>
              </a:r>
              <a:r>
                <a:rPr lang="en-US" sz="2400" dirty="0">
                  <a:solidFill>
                    <a:srgbClr val="000000"/>
                  </a:solidFill>
                  <a:highlight>
                    <a:srgbClr val="FFFFFF"/>
                  </a:highlight>
                  <a:latin typeface="Courier New" panose="02070309020205020404" pitchFamily="49" charset="0"/>
                </a:rPr>
                <a:t>=</a:t>
              </a:r>
              <a:r>
                <a:rPr lang="en-US" sz="2400" dirty="0">
                  <a:solidFill>
                    <a:srgbClr val="FF8000"/>
                  </a:solidFill>
                  <a:highlight>
                    <a:srgbClr val="FEFDE0"/>
                  </a:highlight>
                  <a:latin typeface="Courier New" panose="02070309020205020404" pitchFamily="49" charset="0"/>
                </a:rPr>
                <a:t>“</a:t>
              </a:r>
              <a:r>
                <a:rPr lang="en-US" sz="2400" dirty="0" err="1">
                  <a:solidFill>
                    <a:srgbClr val="FF8000"/>
                  </a:solidFill>
                  <a:highlight>
                    <a:srgbClr val="FEFDE0"/>
                  </a:highlight>
                  <a:latin typeface="Courier New" panose="02070309020205020404" pitchFamily="49" charset="0"/>
                </a:rPr>
                <a:t>javascript</a:t>
              </a:r>
              <a:r>
                <a:rPr lang="en-US" sz="2400" dirty="0">
                  <a:solidFill>
                    <a:srgbClr val="FF8000"/>
                  </a:solidFill>
                  <a:highlight>
                    <a:srgbClr val="FEFDE0"/>
                  </a:highlight>
                  <a:latin typeface="Courier New" panose="02070309020205020404" pitchFamily="49" charset="0"/>
                </a:rPr>
                <a:t>”</a:t>
              </a:r>
              <a:r>
                <a:rPr lang="en-US" sz="2400" dirty="0">
                  <a:solidFill>
                    <a:srgbClr val="0000FF"/>
                  </a:solidFill>
                  <a:highlight>
                    <a:srgbClr val="FFFFFF"/>
                  </a:highlight>
                  <a:latin typeface="Courier New" panose="02070309020205020404" pitchFamily="49" charset="0"/>
                </a:rPr>
                <a:t>&gt;</a:t>
              </a:r>
              <a:endParaRPr lang="en-US" sz="2400" dirty="0">
                <a:solidFill>
                  <a:srgbClr val="000000"/>
                </a:solidFill>
                <a:highlight>
                  <a:srgbClr val="FFFFFF"/>
                </a:highlight>
                <a:latin typeface="Courier New" panose="02070309020205020404" pitchFamily="49" charset="0"/>
              </a:endParaRPr>
            </a:p>
            <a:p>
              <a:r>
                <a:rPr lang="en-US" sz="2400" dirty="0">
                  <a:solidFill>
                    <a:srgbClr val="000000"/>
                  </a:solidFill>
                  <a:highlight>
                    <a:srgbClr val="F2F4FF"/>
                  </a:highlight>
                  <a:latin typeface="Courier New" panose="02070309020205020404" pitchFamily="49" charset="0"/>
                </a:rPr>
                <a:t>    </a:t>
              </a:r>
              <a:r>
                <a:rPr lang="en-US" sz="2400" b="1" dirty="0" err="1">
                  <a:solidFill>
                    <a:srgbClr val="000080"/>
                  </a:solidFill>
                  <a:highlight>
                    <a:srgbClr val="F2F4FF"/>
                  </a:highlight>
                  <a:latin typeface="Courier New" panose="02070309020205020404" pitchFamily="49" charset="0"/>
                </a:rPr>
                <a:t>var</a:t>
              </a:r>
              <a:r>
                <a:rPr lang="en-US" sz="2400" dirty="0">
                  <a:solidFill>
                    <a:srgbClr val="000000"/>
                  </a:solidFill>
                  <a:highlight>
                    <a:srgbClr val="F2F4FF"/>
                  </a:highlight>
                  <a:latin typeface="Courier New" panose="02070309020205020404" pitchFamily="49" charset="0"/>
                </a:rPr>
                <a:t> </a:t>
              </a:r>
              <a:r>
                <a:rPr lang="en-US" sz="2400" dirty="0" err="1">
                  <a:solidFill>
                    <a:srgbClr val="000000"/>
                  </a:solidFill>
                  <a:highlight>
                    <a:srgbClr val="F2F4FF"/>
                  </a:highlight>
                  <a:latin typeface="Courier New" panose="02070309020205020404" pitchFamily="49" charset="0"/>
                </a:rPr>
                <a:t>bestAge</a:t>
              </a:r>
              <a:r>
                <a:rPr lang="en-US" sz="2400" dirty="0">
                  <a:solidFill>
                    <a:srgbClr val="000000"/>
                  </a:solidFill>
                  <a:highlight>
                    <a:srgbClr val="F2F4FF"/>
                  </a:highlight>
                  <a:latin typeface="Courier New" panose="02070309020205020404" pitchFamily="49" charset="0"/>
                </a:rPr>
                <a:t> </a:t>
              </a:r>
              <a:r>
                <a:rPr lang="en-US" sz="2400" b="1" dirty="0">
                  <a:solidFill>
                    <a:srgbClr val="000000"/>
                  </a:solidFill>
                  <a:highlight>
                    <a:srgbClr val="F2F4FF"/>
                  </a:highlight>
                  <a:latin typeface="Courier New" panose="02070309020205020404" pitchFamily="49" charset="0"/>
                </a:rPr>
                <a:t>=</a:t>
              </a:r>
              <a:r>
                <a:rPr lang="en-US" sz="2400" dirty="0">
                  <a:solidFill>
                    <a:srgbClr val="000000"/>
                  </a:solidFill>
                  <a:highlight>
                    <a:srgbClr val="F2F4FF"/>
                  </a:highlight>
                  <a:latin typeface="Courier New" panose="02070309020205020404" pitchFamily="49" charset="0"/>
                </a:rPr>
                <a:t> </a:t>
              </a:r>
              <a:r>
                <a:rPr lang="en-US" sz="2400" b="1" dirty="0">
                  <a:solidFill>
                    <a:srgbClr val="000080"/>
                  </a:solidFill>
                  <a:highlight>
                    <a:srgbClr val="F2F4FF"/>
                  </a:highlight>
                  <a:latin typeface="Courier New" panose="02070309020205020404" pitchFamily="49" charset="0"/>
                </a:rPr>
                <a:t>null</a:t>
              </a:r>
              <a:r>
                <a:rPr lang="en-US" sz="2400" b="1" dirty="0">
                  <a:solidFill>
                    <a:srgbClr val="000000"/>
                  </a:solidFill>
                  <a:highlight>
                    <a:srgbClr val="F2F4FF"/>
                  </a:highlight>
                  <a:latin typeface="Courier New" panose="02070309020205020404" pitchFamily="49" charset="0"/>
                </a:rPr>
                <a:t>;</a:t>
              </a:r>
              <a:endParaRPr lang="en-US" sz="2400" dirty="0">
                <a:solidFill>
                  <a:srgbClr val="000000"/>
                </a:solidFill>
                <a:highlight>
                  <a:srgbClr val="F2F4FF"/>
                </a:highlight>
                <a:latin typeface="Courier New" panose="02070309020205020404" pitchFamily="49" charset="0"/>
              </a:endParaRPr>
            </a:p>
            <a:p>
              <a:r>
                <a:rPr lang="en-US" sz="2400" dirty="0">
                  <a:solidFill>
                    <a:srgbClr val="000000"/>
                  </a:solidFill>
                  <a:highlight>
                    <a:srgbClr val="F2F4FF"/>
                  </a:highlight>
                  <a:latin typeface="Courier New" panose="02070309020205020404" pitchFamily="49" charset="0"/>
                </a:rPr>
                <a:t>    </a:t>
              </a:r>
              <a:r>
                <a:rPr lang="en-US" sz="2400" b="1" dirty="0" err="1">
                  <a:solidFill>
                    <a:srgbClr val="000080"/>
                  </a:solidFill>
                  <a:highlight>
                    <a:srgbClr val="F2F4FF"/>
                  </a:highlight>
                  <a:latin typeface="Courier New" panose="02070309020205020404" pitchFamily="49" charset="0"/>
                </a:rPr>
                <a:t>var</a:t>
              </a:r>
              <a:r>
                <a:rPr lang="en-US" sz="2400" dirty="0">
                  <a:solidFill>
                    <a:srgbClr val="000000"/>
                  </a:solidFill>
                  <a:highlight>
                    <a:srgbClr val="F2F4FF"/>
                  </a:highlight>
                  <a:latin typeface="Courier New" panose="02070309020205020404" pitchFamily="49" charset="0"/>
                </a:rPr>
                <a:t> </a:t>
              </a:r>
              <a:r>
                <a:rPr lang="en-US" sz="2400" dirty="0" err="1">
                  <a:solidFill>
                    <a:srgbClr val="000000"/>
                  </a:solidFill>
                  <a:highlight>
                    <a:srgbClr val="F2F4FF"/>
                  </a:highlight>
                  <a:latin typeface="Courier New" panose="02070309020205020404" pitchFamily="49" charset="0"/>
                </a:rPr>
                <a:t>muchTooOld</a:t>
              </a:r>
              <a:r>
                <a:rPr lang="en-US" sz="2400" dirty="0">
                  <a:solidFill>
                    <a:srgbClr val="000000"/>
                  </a:solidFill>
                  <a:highlight>
                    <a:srgbClr val="F2F4FF"/>
                  </a:highlight>
                  <a:latin typeface="Courier New" panose="02070309020205020404" pitchFamily="49" charset="0"/>
                </a:rPr>
                <a:t> </a:t>
              </a:r>
              <a:r>
                <a:rPr lang="en-US" sz="2400" b="1" dirty="0">
                  <a:solidFill>
                    <a:srgbClr val="000000"/>
                  </a:solidFill>
                  <a:highlight>
                    <a:srgbClr val="F2F4FF"/>
                  </a:highlight>
                  <a:latin typeface="Courier New" panose="02070309020205020404" pitchFamily="49" charset="0"/>
                </a:rPr>
                <a:t>=</a:t>
              </a:r>
              <a:r>
                <a:rPr lang="en-US" sz="2400" dirty="0">
                  <a:solidFill>
                    <a:srgbClr val="000000"/>
                  </a:solidFill>
                  <a:highlight>
                    <a:srgbClr val="F2F4FF"/>
                  </a:highlight>
                  <a:latin typeface="Courier New" panose="02070309020205020404" pitchFamily="49" charset="0"/>
                </a:rPr>
                <a:t> </a:t>
              </a:r>
              <a:r>
                <a:rPr lang="en-US" sz="2400" dirty="0">
                  <a:solidFill>
                    <a:srgbClr val="FF0000"/>
                  </a:solidFill>
                  <a:highlight>
                    <a:srgbClr val="F2F4FF"/>
                  </a:highlight>
                  <a:latin typeface="Courier New" panose="02070309020205020404" pitchFamily="49" charset="0"/>
                </a:rPr>
                <a:t>3</a:t>
              </a:r>
              <a:r>
                <a:rPr lang="en-US" sz="2400" dirty="0">
                  <a:solidFill>
                    <a:srgbClr val="000000"/>
                  </a:solidFill>
                  <a:highlight>
                    <a:srgbClr val="F2F4FF"/>
                  </a:highlight>
                  <a:latin typeface="Courier New" panose="02070309020205020404" pitchFamily="49" charset="0"/>
                </a:rPr>
                <a:t> </a:t>
              </a:r>
              <a:r>
                <a:rPr lang="en-US" sz="2400" b="1" dirty="0">
                  <a:solidFill>
                    <a:srgbClr val="000000"/>
                  </a:solidFill>
                  <a:highlight>
                    <a:srgbClr val="F2F4FF"/>
                  </a:highlight>
                  <a:latin typeface="Courier New" panose="02070309020205020404" pitchFamily="49" charset="0"/>
                </a:rPr>
                <a:t>*</a:t>
              </a:r>
              <a:r>
                <a:rPr lang="en-US" sz="2400" dirty="0">
                  <a:solidFill>
                    <a:srgbClr val="000000"/>
                  </a:solidFill>
                  <a:highlight>
                    <a:srgbClr val="F2F4FF"/>
                  </a:highlight>
                  <a:latin typeface="Courier New" panose="02070309020205020404" pitchFamily="49" charset="0"/>
                </a:rPr>
                <a:t> </a:t>
              </a:r>
              <a:r>
                <a:rPr lang="en-US" sz="2400" dirty="0" err="1">
                  <a:solidFill>
                    <a:srgbClr val="000000"/>
                  </a:solidFill>
                  <a:highlight>
                    <a:srgbClr val="F2F4FF"/>
                  </a:highlight>
                  <a:latin typeface="Courier New" panose="02070309020205020404" pitchFamily="49" charset="0"/>
                </a:rPr>
                <a:t>bestAge</a:t>
              </a:r>
              <a:r>
                <a:rPr lang="en-US" sz="2400" b="1" dirty="0">
                  <a:solidFill>
                    <a:srgbClr val="000000"/>
                  </a:solidFill>
                  <a:highlight>
                    <a:srgbClr val="F2F4FF"/>
                  </a:highlight>
                  <a:latin typeface="Courier New" panose="02070309020205020404" pitchFamily="49" charset="0"/>
                </a:rPr>
                <a:t>;</a:t>
              </a:r>
              <a:endParaRPr lang="en-US" sz="2400" dirty="0">
                <a:solidFill>
                  <a:srgbClr val="000000"/>
                </a:solidFill>
                <a:highlight>
                  <a:srgbClr val="F2F4FF"/>
                </a:highlight>
                <a:latin typeface="Courier New" panose="02070309020205020404" pitchFamily="49" charset="0"/>
              </a:endParaRPr>
            </a:p>
            <a:p>
              <a:r>
                <a:rPr lang="zh-CN" altLang="en-US" sz="2400" dirty="0">
                  <a:solidFill>
                    <a:srgbClr val="000000"/>
                  </a:solidFill>
                  <a:highlight>
                    <a:srgbClr val="F2F4FF"/>
                  </a:highlight>
                  <a:latin typeface="Courier New" panose="02070309020205020404" pitchFamily="49" charset="0"/>
                </a:rPr>
                <a:t>    </a:t>
              </a:r>
              <a:r>
                <a:rPr lang="en-US" altLang="zh-CN" sz="2400" dirty="0">
                  <a:solidFill>
                    <a:srgbClr val="008000"/>
                  </a:solidFill>
                  <a:highlight>
                    <a:srgbClr val="F2F4FF"/>
                  </a:highlight>
                  <a:latin typeface="Courier New" panose="02070309020205020404" pitchFamily="49" charset="0"/>
                </a:rPr>
                <a:t>//alert</a:t>
              </a:r>
              <a:r>
                <a:rPr lang="zh-CN" altLang="en-US" sz="2400" dirty="0">
                  <a:solidFill>
                    <a:srgbClr val="008000"/>
                  </a:solidFill>
                  <a:highlight>
                    <a:srgbClr val="F2F4FF"/>
                  </a:highlight>
                  <a:latin typeface="Courier New" panose="02070309020205020404" pitchFamily="49" charset="0"/>
                </a:rPr>
                <a:t>实现了在浏览器中弹出消息对话框的功能</a:t>
              </a:r>
              <a:endParaRPr lang="zh-CN" altLang="en-US" sz="2400" dirty="0">
                <a:solidFill>
                  <a:srgbClr val="000000"/>
                </a:solidFill>
                <a:highlight>
                  <a:srgbClr val="F2F4FF"/>
                </a:highlight>
                <a:latin typeface="Courier New" panose="02070309020205020404" pitchFamily="49" charset="0"/>
              </a:endParaRPr>
            </a:p>
            <a:p>
              <a:r>
                <a:rPr lang="en-US" sz="2400" dirty="0">
                  <a:solidFill>
                    <a:srgbClr val="000000"/>
                  </a:solidFill>
                  <a:highlight>
                    <a:srgbClr val="F2F4FF"/>
                  </a:highlight>
                  <a:latin typeface="Courier New" panose="02070309020205020404" pitchFamily="49" charset="0"/>
                </a:rPr>
                <a:t>    alert</a:t>
              </a:r>
              <a:r>
                <a:rPr lang="en-US" sz="2400" b="1" dirty="0">
                  <a:solidFill>
                    <a:srgbClr val="000000"/>
                  </a:solidFill>
                  <a:highlight>
                    <a:srgbClr val="F2F4FF"/>
                  </a:highlight>
                  <a:latin typeface="Courier New" panose="02070309020205020404" pitchFamily="49" charset="0"/>
                </a:rPr>
                <a:t>(</a:t>
              </a:r>
              <a:r>
                <a:rPr lang="en-US" sz="2400" dirty="0" err="1">
                  <a:solidFill>
                    <a:srgbClr val="000000"/>
                  </a:solidFill>
                  <a:highlight>
                    <a:srgbClr val="F2F4FF"/>
                  </a:highlight>
                  <a:latin typeface="Courier New" panose="02070309020205020404" pitchFamily="49" charset="0"/>
                </a:rPr>
                <a:t>bestAge</a:t>
              </a:r>
              <a:r>
                <a:rPr lang="en-US" sz="2400" b="1" dirty="0">
                  <a:solidFill>
                    <a:srgbClr val="000000"/>
                  </a:solidFill>
                  <a:highlight>
                    <a:srgbClr val="F2F4FF"/>
                  </a:highlight>
                  <a:latin typeface="Courier New" panose="02070309020205020404" pitchFamily="49" charset="0"/>
                </a:rPr>
                <a:t>);</a:t>
              </a:r>
              <a:endParaRPr lang="en-US" sz="2400" dirty="0">
                <a:solidFill>
                  <a:srgbClr val="000000"/>
                </a:solidFill>
                <a:highlight>
                  <a:srgbClr val="F2F4FF"/>
                </a:highlight>
                <a:latin typeface="Courier New" panose="02070309020205020404" pitchFamily="49" charset="0"/>
              </a:endParaRPr>
            </a:p>
            <a:p>
              <a:r>
                <a:rPr lang="en-US" sz="2400" dirty="0">
                  <a:solidFill>
                    <a:srgbClr val="000000"/>
                  </a:solidFill>
                  <a:highlight>
                    <a:srgbClr val="F2F4FF"/>
                  </a:highlight>
                  <a:latin typeface="Courier New" panose="02070309020205020404" pitchFamily="49" charset="0"/>
                </a:rPr>
                <a:t>    alert</a:t>
              </a:r>
              <a:r>
                <a:rPr lang="en-US" sz="2400" b="1" dirty="0">
                  <a:solidFill>
                    <a:srgbClr val="000000"/>
                  </a:solidFill>
                  <a:highlight>
                    <a:srgbClr val="F2F4FF"/>
                  </a:highlight>
                  <a:latin typeface="Courier New" panose="02070309020205020404" pitchFamily="49" charset="0"/>
                </a:rPr>
                <a:t>(</a:t>
              </a:r>
              <a:r>
                <a:rPr lang="en-US" sz="2400" dirty="0" err="1">
                  <a:solidFill>
                    <a:srgbClr val="000000"/>
                  </a:solidFill>
                  <a:highlight>
                    <a:srgbClr val="F2F4FF"/>
                  </a:highlight>
                  <a:latin typeface="Courier New" panose="02070309020205020404" pitchFamily="49" charset="0"/>
                </a:rPr>
                <a:t>muchTooOld</a:t>
              </a:r>
              <a:r>
                <a:rPr lang="en-US" sz="2400" b="1" dirty="0">
                  <a:solidFill>
                    <a:srgbClr val="000000"/>
                  </a:solidFill>
                  <a:highlight>
                    <a:srgbClr val="F2F4FF"/>
                  </a:highlight>
                  <a:latin typeface="Courier New" panose="02070309020205020404" pitchFamily="49" charset="0"/>
                </a:rPr>
                <a:t>);</a:t>
              </a:r>
              <a:endParaRPr lang="en-US" sz="2400" dirty="0">
                <a:solidFill>
                  <a:srgbClr val="000000"/>
                </a:solidFill>
                <a:highlight>
                  <a:srgbClr val="F2F4FF"/>
                </a:highlight>
                <a:latin typeface="Courier New" panose="02070309020205020404" pitchFamily="49" charset="0"/>
              </a:endParaRPr>
            </a:p>
            <a:p>
              <a:endParaRPr lang="en-US" sz="2400" dirty="0">
                <a:solidFill>
                  <a:srgbClr val="000000"/>
                </a:solidFill>
                <a:highlight>
                  <a:srgbClr val="F2F4FF"/>
                </a:highlight>
                <a:latin typeface="Courier New" panose="02070309020205020404" pitchFamily="49" charset="0"/>
              </a:endParaRPr>
            </a:p>
            <a:p>
              <a:r>
                <a:rPr lang="en-US" sz="2400" dirty="0">
                  <a:solidFill>
                    <a:srgbClr val="0000FF"/>
                  </a:solidFill>
                  <a:highlight>
                    <a:srgbClr val="FFFFFF"/>
                  </a:highlight>
                  <a:latin typeface="Courier New" panose="02070309020205020404" pitchFamily="49" charset="0"/>
                </a:rPr>
                <a:t>&lt;/script&gt;</a:t>
              </a:r>
              <a:endParaRPr lang="zh-CN" altLang="en-US" sz="24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1025691336"/>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668017"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1</a:t>
            </a:r>
            <a:r>
              <a:rPr lang="en-US" altLang="zh-CN" dirty="0" smtClean="0">
                <a:solidFill>
                  <a:srgbClr val="333333"/>
                </a:solidFill>
                <a:latin typeface="微软雅黑" panose="020B0503020204020204" pitchFamily="34" charset="-122"/>
                <a:ea typeface="微软雅黑" panose="020B0503020204020204" pitchFamily="34" charset="-122"/>
              </a:rPr>
              <a:t>.1.4 </a:t>
            </a:r>
            <a:r>
              <a:rPr lang="zh-CN" altLang="en-US" dirty="0">
                <a:solidFill>
                  <a:srgbClr val="333333"/>
                </a:solidFill>
                <a:latin typeface="微软雅黑" panose="020B0503020204020204" pitchFamily="34" charset="-122"/>
                <a:ea typeface="微软雅黑" panose="020B0503020204020204" pitchFamily="34" charset="-122"/>
              </a:rPr>
              <a:t>运算符和表达式</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29"/>
            <a:ext cx="10402888" cy="5284629"/>
            <a:chOff x="1085850" y="1004886"/>
            <a:chExt cx="10402888" cy="5284629"/>
          </a:xfrm>
        </p:grpSpPr>
        <p:sp>
          <p:nvSpPr>
            <p:cNvPr id="6" name="Text Placeholder 33"/>
            <p:cNvSpPr txBox="1">
              <a:spLocks/>
            </p:cNvSpPr>
            <p:nvPr/>
          </p:nvSpPr>
          <p:spPr bwMode="auto">
            <a:xfrm>
              <a:off x="2022475" y="1004886"/>
              <a:ext cx="9466263" cy="5284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r>
                <a:rPr lang="en-US" altLang="zh-CN" sz="2800" b="1"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800" b="1" kern="0" dirty="0" smtClean="0">
                  <a:solidFill>
                    <a:prstClr val="black">
                      <a:lumMod val="50000"/>
                    </a:prstClr>
                  </a:solidFill>
                  <a:latin typeface="华文楷体" panose="02010600040101010101" pitchFamily="2" charset="-122"/>
                  <a:ea typeface="华文楷体" panose="02010600040101010101" pitchFamily="2" charset="-122"/>
                </a:rPr>
                <a:t>例</a:t>
              </a:r>
              <a:r>
                <a:rPr lang="en-US" altLang="zh-CN" sz="2800" b="1" kern="0" dirty="0" smtClean="0">
                  <a:solidFill>
                    <a:prstClr val="black">
                      <a:lumMod val="50000"/>
                    </a:prstClr>
                  </a:solidFill>
                  <a:latin typeface="华文楷体" panose="02010600040101010101" pitchFamily="2" charset="-122"/>
                  <a:ea typeface="华文楷体" panose="02010600040101010101" pitchFamily="2" charset="-122"/>
                </a:rPr>
                <a:t>1-5】JavaScript</a:t>
              </a: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中</a:t>
              </a:r>
              <a:r>
                <a:rPr lang="en-US" altLang="zh-CN" sz="2800" b="1" kern="0" dirty="0">
                  <a:solidFill>
                    <a:prstClr val="black">
                      <a:lumMod val="50000"/>
                    </a:prstClr>
                  </a:solidFill>
                  <a:latin typeface="华文楷体" panose="02010600040101010101" pitchFamily="2" charset="-122"/>
                  <a:ea typeface="华文楷体" panose="02010600040101010101" pitchFamily="2" charset="-122"/>
                </a:rPr>
                <a:t>undefined</a:t>
              </a: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计算。</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第</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1</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步，在</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JavaScriptWebsite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中添加</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HTML</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文件，命</a:t>
              </a:r>
              <a:r>
                <a:rPr lang="zh-CN" altLang="en-US" sz="2400" kern="0" dirty="0" smtClean="0">
                  <a:solidFill>
                    <a:prstClr val="black">
                      <a:lumMod val="50000"/>
                    </a:prstClr>
                  </a:solidFill>
                  <a:latin typeface="华文楷体" panose="02010600040101010101" pitchFamily="2" charset="-122"/>
                  <a:ea typeface="华文楷体" panose="02010600040101010101" pitchFamily="2" charset="-122"/>
                </a:rPr>
                <a:t>名</a:t>
              </a:r>
              <a:r>
                <a:rPr lang="en-US" altLang="zh-CN" sz="2400" kern="0" dirty="0" smtClean="0">
                  <a:solidFill>
                    <a:prstClr val="black">
                      <a:lumMod val="50000"/>
                    </a:prstClr>
                  </a:solidFill>
                  <a:latin typeface="华文楷体" panose="02010600040101010101" pitchFamily="2" charset="-122"/>
                  <a:ea typeface="华文楷体" panose="02010600040101010101" pitchFamily="2" charset="-122"/>
                </a:rPr>
                <a:t>1-5.HTML</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设为起始页，添加代码：</a:t>
              </a: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r>
                <a:rPr lang="en-US" sz="2400" dirty="0">
                  <a:solidFill>
                    <a:srgbClr val="0000FF"/>
                  </a:solidFill>
                  <a:latin typeface="Courier New" panose="02070309020205020404" pitchFamily="49" charset="0"/>
                </a:rPr>
                <a:t>&lt;script</a:t>
              </a:r>
              <a:r>
                <a:rPr lang="en-US" sz="2400" dirty="0">
                  <a:solidFill>
                    <a:srgbClr val="000000"/>
                  </a:solidFill>
                  <a:latin typeface="Courier New" panose="02070309020205020404" pitchFamily="49" charset="0"/>
                </a:rPr>
                <a:t> </a:t>
              </a:r>
              <a:r>
                <a:rPr lang="en-US" sz="2400" dirty="0">
                  <a:solidFill>
                    <a:srgbClr val="FF0000"/>
                  </a:solidFill>
                  <a:latin typeface="Courier New" panose="02070309020205020404" pitchFamily="49" charset="0"/>
                </a:rPr>
                <a:t>language</a:t>
              </a:r>
              <a:r>
                <a:rPr lang="en-US" sz="2400" dirty="0">
                  <a:solidFill>
                    <a:srgbClr val="000000"/>
                  </a:solidFill>
                  <a:latin typeface="Courier New" panose="02070309020205020404" pitchFamily="49" charset="0"/>
                </a:rPr>
                <a:t>=</a:t>
              </a:r>
              <a:r>
                <a:rPr lang="en-US" sz="2400" dirty="0">
                  <a:solidFill>
                    <a:srgbClr val="FF8000"/>
                  </a:solidFill>
                  <a:latin typeface="Courier New" panose="02070309020205020404" pitchFamily="49" charset="0"/>
                </a:rPr>
                <a:t>“</a:t>
              </a:r>
              <a:r>
                <a:rPr lang="en-US" sz="2400" dirty="0" err="1">
                  <a:solidFill>
                    <a:srgbClr val="FF8000"/>
                  </a:solidFill>
                  <a:latin typeface="Courier New" panose="02070309020205020404" pitchFamily="49" charset="0"/>
                </a:rPr>
                <a:t>javascript</a:t>
              </a:r>
              <a:r>
                <a:rPr lang="en-US" sz="2400" dirty="0">
                  <a:solidFill>
                    <a:srgbClr val="FF8000"/>
                  </a:solidFill>
                  <a:latin typeface="Courier New" panose="02070309020205020404" pitchFamily="49" charset="0"/>
                </a:rPr>
                <a:t>”</a:t>
              </a:r>
              <a:r>
                <a:rPr lang="en-US" sz="2400" dirty="0">
                  <a:solidFill>
                    <a:srgbClr val="0000FF"/>
                  </a:solidFill>
                  <a:latin typeface="Courier New" panose="02070309020205020404" pitchFamily="49" charset="0"/>
                </a:rPr>
                <a:t>&gt;</a:t>
              </a:r>
              <a:endParaRPr lang="en-US" sz="2400" dirty="0">
                <a:solidFill>
                  <a:srgbClr val="000000"/>
                </a:solidFill>
                <a:latin typeface="Courier New" panose="02070309020205020404" pitchFamily="49" charset="0"/>
              </a:endParaRPr>
            </a:p>
            <a:p>
              <a:r>
                <a:rPr lang="en-US" sz="2400" dirty="0">
                  <a:solidFill>
                    <a:srgbClr val="000000"/>
                  </a:solidFill>
                  <a:latin typeface="Courier New" panose="02070309020205020404" pitchFamily="49" charset="0"/>
                </a:rPr>
                <a:t>	</a:t>
              </a:r>
              <a:r>
                <a:rPr lang="en-US" sz="2400" b="1" dirty="0" err="1">
                  <a:solidFill>
                    <a:srgbClr val="000080"/>
                  </a:solidFill>
                  <a:latin typeface="Courier New" panose="02070309020205020404" pitchFamily="49" charset="0"/>
                </a:rPr>
                <a:t>var</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currentCount</a:t>
              </a:r>
              <a:r>
                <a:rPr lang="en-US" sz="2400" b="1" dirty="0">
                  <a:solidFill>
                    <a:srgbClr val="000000"/>
                  </a:solidFill>
                  <a:latin typeface="Courier New" panose="02070309020205020404" pitchFamily="49" charset="0"/>
                </a:rPr>
                <a:t>;</a:t>
              </a:r>
              <a:endParaRPr lang="en-US" sz="2400" dirty="0">
                <a:solidFill>
                  <a:srgbClr val="000000"/>
                </a:solidFill>
                <a:latin typeface="Courier New" panose="02070309020205020404" pitchFamily="49" charset="0"/>
              </a:endParaRPr>
            </a:p>
            <a:p>
              <a:r>
                <a:rPr lang="en-US" sz="2400" dirty="0">
                  <a:solidFill>
                    <a:srgbClr val="000000"/>
                  </a:solidFill>
                  <a:latin typeface="Courier New" panose="02070309020205020404" pitchFamily="49" charset="0"/>
                </a:rPr>
                <a:t>	</a:t>
              </a:r>
              <a:r>
                <a:rPr lang="en-US" sz="2400" b="1" dirty="0" err="1">
                  <a:solidFill>
                    <a:srgbClr val="000080"/>
                  </a:solidFill>
                  <a:latin typeface="Courier New" panose="02070309020205020404" pitchFamily="49" charset="0"/>
                </a:rPr>
                <a:t>var</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finalCount</a:t>
              </a:r>
              <a:r>
                <a:rPr lang="en-US" sz="2400" dirty="0">
                  <a:solidFill>
                    <a:srgbClr val="000000"/>
                  </a:solidFill>
                  <a:latin typeface="Courier New" panose="02070309020205020404" pitchFamily="49" charset="0"/>
                </a:rPr>
                <a:t> </a:t>
              </a:r>
              <a:r>
                <a:rPr lang="en-US" sz="2400" b="1" dirty="0">
                  <a:solidFill>
                    <a:srgbClr val="00000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0000"/>
                  </a:solidFill>
                  <a:latin typeface="Courier New" panose="02070309020205020404" pitchFamily="49" charset="0"/>
                </a:rPr>
                <a:t>1</a:t>
              </a:r>
              <a:r>
                <a:rPr lang="en-US" sz="2400" dirty="0">
                  <a:solidFill>
                    <a:srgbClr val="000000"/>
                  </a:solidFill>
                  <a:latin typeface="Courier New" panose="02070309020205020404" pitchFamily="49" charset="0"/>
                </a:rPr>
                <a:t> </a:t>
              </a:r>
              <a:r>
                <a:rPr lang="en-US" sz="2400" b="1" dirty="0">
                  <a:solidFill>
                    <a:srgbClr val="00000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currentCount</a:t>
              </a:r>
              <a:r>
                <a:rPr lang="en-US" sz="2400" b="1" dirty="0">
                  <a:solidFill>
                    <a:srgbClr val="000000"/>
                  </a:solidFill>
                  <a:latin typeface="Courier New" panose="02070309020205020404" pitchFamily="49" charset="0"/>
                </a:rPr>
                <a:t>;</a:t>
              </a:r>
              <a:r>
                <a:rPr lang="en-US" sz="2400" dirty="0">
                  <a:solidFill>
                    <a:srgbClr val="000000"/>
                  </a:solidFill>
                  <a:latin typeface="Courier New" panose="02070309020205020404" pitchFamily="49" charset="0"/>
                </a:rPr>
                <a:t> </a:t>
              </a:r>
            </a:p>
            <a:p>
              <a:r>
                <a:rPr lang="en-US" sz="2400" dirty="0">
                  <a:solidFill>
                    <a:srgbClr val="000000"/>
                  </a:solidFill>
                  <a:latin typeface="Courier New" panose="02070309020205020404" pitchFamily="49" charset="0"/>
                </a:rPr>
                <a:t>	alert</a:t>
              </a:r>
              <a:r>
                <a:rPr lang="en-US" sz="2400" b="1" dirty="0">
                  <a:solidFill>
                    <a:srgbClr val="000000"/>
                  </a:solidFill>
                  <a:latin typeface="Courier New" panose="02070309020205020404" pitchFamily="49" charset="0"/>
                </a:rPr>
                <a:t>(</a:t>
              </a:r>
              <a:r>
                <a:rPr lang="en-US" sz="2400" dirty="0" err="1">
                  <a:solidFill>
                    <a:srgbClr val="000000"/>
                  </a:solidFill>
                  <a:latin typeface="Courier New" panose="02070309020205020404" pitchFamily="49" charset="0"/>
                </a:rPr>
                <a:t>currentCount</a:t>
              </a:r>
              <a:r>
                <a:rPr lang="en-US" sz="2400" b="1" dirty="0">
                  <a:solidFill>
                    <a:srgbClr val="000000"/>
                  </a:solidFill>
                  <a:latin typeface="Courier New" panose="02070309020205020404" pitchFamily="49" charset="0"/>
                </a:rPr>
                <a:t>);</a:t>
              </a:r>
              <a:r>
                <a:rPr lang="en-US" sz="2400" dirty="0">
                  <a:solidFill>
                    <a:srgbClr val="000000"/>
                  </a:solidFill>
                  <a:latin typeface="Courier New" panose="02070309020205020404" pitchFamily="49" charset="0"/>
                </a:rPr>
                <a:t> </a:t>
              </a:r>
            </a:p>
            <a:p>
              <a:r>
                <a:rPr lang="en-US" sz="2400" dirty="0">
                  <a:solidFill>
                    <a:srgbClr val="000000"/>
                  </a:solidFill>
                  <a:latin typeface="Courier New" panose="02070309020205020404" pitchFamily="49" charset="0"/>
                </a:rPr>
                <a:t>	alert</a:t>
              </a:r>
              <a:r>
                <a:rPr lang="en-US" sz="2400" b="1" dirty="0">
                  <a:solidFill>
                    <a:srgbClr val="000000"/>
                  </a:solidFill>
                  <a:latin typeface="Courier New" panose="02070309020205020404" pitchFamily="49" charset="0"/>
                </a:rPr>
                <a:t>(</a:t>
              </a:r>
              <a:r>
                <a:rPr lang="en-US" sz="2400" dirty="0" err="1">
                  <a:solidFill>
                    <a:srgbClr val="000000"/>
                  </a:solidFill>
                  <a:latin typeface="Courier New" panose="02070309020205020404" pitchFamily="49" charset="0"/>
                </a:rPr>
                <a:t>finalCount</a:t>
              </a:r>
              <a:r>
                <a:rPr lang="en-US" sz="2400" b="1" dirty="0">
                  <a:solidFill>
                    <a:srgbClr val="000000"/>
                  </a:solidFill>
                  <a:latin typeface="Courier New" panose="02070309020205020404" pitchFamily="49" charset="0"/>
                </a:rPr>
                <a:t>);</a:t>
              </a:r>
              <a:r>
                <a:rPr lang="en-US" sz="2400" dirty="0">
                  <a:solidFill>
                    <a:srgbClr val="000000"/>
                  </a:solidFill>
                  <a:latin typeface="Courier New" panose="02070309020205020404" pitchFamily="49" charset="0"/>
                </a:rPr>
                <a:t> </a:t>
              </a:r>
            </a:p>
            <a:p>
              <a:r>
                <a:rPr lang="en-US" sz="2400" dirty="0">
                  <a:solidFill>
                    <a:srgbClr val="0000FF"/>
                  </a:solidFill>
                  <a:latin typeface="Courier New" panose="02070309020205020404" pitchFamily="49" charset="0"/>
                </a:rPr>
                <a:t>&lt;/script&gt;</a:t>
              </a:r>
              <a:endParaRPr lang="en-US" sz="2400" b="1" dirty="0">
                <a:solidFill>
                  <a:srgbClr val="000000"/>
                </a:solidFill>
                <a:latin typeface="Courier New" panose="02070309020205020404" pitchFamily="49" charset="0"/>
              </a:endParaRPr>
            </a:p>
            <a:p>
              <a:r>
                <a:rPr lang="zh-CN" altLang="en-US" sz="2400" kern="0" dirty="0">
                  <a:solidFill>
                    <a:prstClr val="black">
                      <a:lumMod val="50000"/>
                    </a:prstClr>
                  </a:solidFill>
                  <a:latin typeface="华文楷体" panose="02010600040101010101" pitchFamily="2" charset="-122"/>
                  <a:ea typeface="华文楷体" panose="02010600040101010101" pitchFamily="2" charset="-122"/>
                </a:rPr>
                <a:t>第</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2</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步，运行程序，输出结果：</a:t>
              </a:r>
            </a:p>
            <a:p>
              <a:r>
                <a:rPr lang="zh-CN" altLang="en-US" sz="2400" kern="0" dirty="0">
                  <a:solidFill>
                    <a:prstClr val="black">
                      <a:lumMod val="50000"/>
                    </a:prstClr>
                  </a:solidFill>
                  <a:latin typeface="华文楷体" panose="02010600040101010101" pitchFamily="2" charset="-122"/>
                  <a:ea typeface="华文楷体" panose="02010600040101010101" pitchFamily="2" charset="-122"/>
                </a:rPr>
                <a:t>消息框显示</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currentCount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为</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undefined</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p>
            <a:p>
              <a:r>
                <a:rPr lang="zh-CN" altLang="en-US" sz="2400" kern="0" dirty="0">
                  <a:solidFill>
                    <a:prstClr val="black">
                      <a:lumMod val="50000"/>
                    </a:prstClr>
                  </a:solidFill>
                  <a:latin typeface="华文楷体" panose="02010600040101010101" pitchFamily="2" charset="-122"/>
                  <a:ea typeface="华文楷体" panose="02010600040101010101" pitchFamily="2" charset="-122"/>
                </a:rPr>
                <a:t>消息框显示</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finalCount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的值为</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NaN</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(Not a Number)</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1642411171"/>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668017"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1</a:t>
            </a:r>
            <a:r>
              <a:rPr lang="en-US" altLang="zh-CN" dirty="0" smtClean="0">
                <a:solidFill>
                  <a:srgbClr val="333333"/>
                </a:solidFill>
                <a:latin typeface="微软雅黑" panose="020B0503020204020204" pitchFamily="34" charset="-122"/>
                <a:ea typeface="微软雅黑" panose="020B0503020204020204" pitchFamily="34" charset="-122"/>
              </a:rPr>
              <a:t>.1.4 </a:t>
            </a:r>
            <a:r>
              <a:rPr lang="zh-CN" altLang="en-US" dirty="0">
                <a:solidFill>
                  <a:srgbClr val="333333"/>
                </a:solidFill>
                <a:latin typeface="微软雅黑" panose="020B0503020204020204" pitchFamily="34" charset="-122"/>
                <a:ea typeface="微软雅黑" panose="020B0503020204020204" pitchFamily="34" charset="-122"/>
              </a:rPr>
              <a:t>运算符和表达式</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29"/>
            <a:ext cx="10402888" cy="5284629"/>
            <a:chOff x="1085850" y="1004886"/>
            <a:chExt cx="10402888" cy="5284629"/>
          </a:xfrm>
        </p:grpSpPr>
        <p:sp>
          <p:nvSpPr>
            <p:cNvPr id="6" name="Text Placeholder 33"/>
            <p:cNvSpPr txBox="1">
              <a:spLocks/>
            </p:cNvSpPr>
            <p:nvPr/>
          </p:nvSpPr>
          <p:spPr bwMode="auto">
            <a:xfrm>
              <a:off x="2022475" y="1004886"/>
              <a:ext cx="9466263" cy="5284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Boolean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类型有两个值</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字面量</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true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和</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false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。而</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true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不一定等于</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1</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false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不一定等于</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0</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是区分大小写的，</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True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和</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False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或者其他都不是</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Boolean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类型的值。</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在</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中，整数和浮点值没有差别；</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数值可以是其中任意一种</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内部将所有的数值表示为浮点值</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整形值可以是正整数、负整数和</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0.</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可以用十进制、八进制和十六进制来表示。在</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中数字大多是用十进制表示的。浮点值为带小数部分的数，也可以用科学计数法来表示。</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2636079722"/>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668017"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1</a:t>
            </a:r>
            <a:r>
              <a:rPr lang="en-US" altLang="zh-CN" dirty="0" smtClean="0">
                <a:solidFill>
                  <a:srgbClr val="333333"/>
                </a:solidFill>
                <a:latin typeface="微软雅黑" panose="020B0503020204020204" pitchFamily="34" charset="-122"/>
                <a:ea typeface="微软雅黑" panose="020B0503020204020204" pitchFamily="34" charset="-122"/>
              </a:rPr>
              <a:t>.1.4 </a:t>
            </a:r>
            <a:r>
              <a:rPr lang="zh-CN" altLang="en-US" dirty="0">
                <a:solidFill>
                  <a:srgbClr val="333333"/>
                </a:solidFill>
                <a:latin typeface="微软雅黑" panose="020B0503020204020204" pitchFamily="34" charset="-122"/>
                <a:ea typeface="微软雅黑" panose="020B0503020204020204" pitchFamily="34" charset="-122"/>
              </a:rPr>
              <a:t>运算符和表达式</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29"/>
            <a:ext cx="10402888" cy="5284629"/>
            <a:chOff x="1085850" y="1004886"/>
            <a:chExt cx="10402888" cy="5284629"/>
          </a:xfrm>
        </p:grpSpPr>
        <p:sp>
          <p:nvSpPr>
            <p:cNvPr id="6" name="Text Placeholder 33"/>
            <p:cNvSpPr txBox="1">
              <a:spLocks/>
            </p:cNvSpPr>
            <p:nvPr/>
          </p:nvSpPr>
          <p:spPr bwMode="auto">
            <a:xfrm>
              <a:off x="2022475" y="1004886"/>
              <a:ext cx="9466263" cy="5284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八进制数值字面量以</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8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为基数</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，前导必须是</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0</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box = 070;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八进制，</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56</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十六进制字面量前面两位必须是</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0x</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，后面是</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(0~9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及</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A~F)</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box = 0xA;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十六进制，</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10</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浮点类型，就是该数值中必须包含一个小数点，并且小数点后面必须至少有一位数字。</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box = 3.8;</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box = 0.8;</a:t>
              </a:r>
              <a:endParaRPr lang="zh-CN" altLang="en-US" sz="24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1895767636"/>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668017"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1</a:t>
            </a:r>
            <a:r>
              <a:rPr lang="en-US" altLang="zh-CN" dirty="0" smtClean="0">
                <a:solidFill>
                  <a:srgbClr val="333333"/>
                </a:solidFill>
                <a:latin typeface="微软雅黑" panose="020B0503020204020204" pitchFamily="34" charset="-122"/>
                <a:ea typeface="微软雅黑" panose="020B0503020204020204" pitchFamily="34" charset="-122"/>
              </a:rPr>
              <a:t>.1.4 </a:t>
            </a:r>
            <a:r>
              <a:rPr lang="zh-CN" altLang="en-US" dirty="0">
                <a:solidFill>
                  <a:srgbClr val="333333"/>
                </a:solidFill>
                <a:latin typeface="微软雅黑" panose="020B0503020204020204" pitchFamily="34" charset="-122"/>
                <a:ea typeface="微软雅黑" panose="020B0503020204020204" pitchFamily="34" charset="-122"/>
              </a:rPr>
              <a:t>运算符和表达式</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29"/>
            <a:ext cx="10402888" cy="5284629"/>
            <a:chOff x="1085850" y="1004886"/>
            <a:chExt cx="10402888" cy="5284629"/>
          </a:xfrm>
        </p:grpSpPr>
        <p:sp>
          <p:nvSpPr>
            <p:cNvPr id="6" name="Text Placeholder 33"/>
            <p:cNvSpPr txBox="1">
              <a:spLocks/>
            </p:cNvSpPr>
            <p:nvPr/>
          </p:nvSpPr>
          <p:spPr bwMode="auto">
            <a:xfrm>
              <a:off x="2022475" y="1004886"/>
              <a:ext cx="9466263" cy="5284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字符型</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字符串数值类型用来表示</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中的文本。</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String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类型用于表示由于零或多个</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16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位</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Unicode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字符组成的字符序列，即字符串。脚本中的字符串文本放在一对匹配的单引号或双引号中。字符串中可以包含双引号，该双引号两边需加单引号，例如‘</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4”5’</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，也可以包含单引号，该单引号两边需加”</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1‘5”</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。字</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中的字符串是不可变的，也就是说，字符串一旦创建，它们的值就不能改变。要改变某个变量保存的字符串，首先要销毁原来的字符串，然后再用另一个包含新值的字符串填充该变量。</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中的对象其实就是一组数据和功能的集合。对象可以通过执行</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new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操作符后跟要创建的对象类型的名称来创建。</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489479163"/>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图片 1"/>
          <p:cNvPicPr>
            <a:picLocks noChangeAspect="1"/>
          </p:cNvPicPr>
          <p:nvPr/>
        </p:nvPicPr>
        <p:blipFill>
          <a:blip r:embed="rId3" cstate="print">
            <a:extLst>
              <a:ext uri="{28A0092B-C50C-407E-A947-70E740481C1C}">
                <a14:useLocalDpi xmlns:a14="http://schemas.microsoft.com/office/drawing/2010/main" xmlns="" val="0"/>
              </a:ext>
            </a:extLst>
          </a:blip>
          <a:srcRect l="11168"/>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43" name="图片 33"/>
          <p:cNvPicPr>
            <a:picLocks noChangeAspect="1"/>
          </p:cNvPicPr>
          <p:nvPr/>
        </p:nvPicPr>
        <p:blipFill>
          <a:blip r:embed="rId4" cstate="print">
            <a:extLst>
              <a:ext uri="{28A0092B-C50C-407E-A947-70E740481C1C}">
                <a14:useLocalDpi xmlns:a14="http://schemas.microsoft.com/office/drawing/2010/main" xmlns="" val="0"/>
              </a:ext>
            </a:extLst>
          </a:blip>
          <a:srcRect l="10493"/>
          <a:stretch>
            <a:fillRect/>
          </a:stretch>
        </p:blipFill>
        <p:spPr bwMode="auto">
          <a:xfrm>
            <a:off x="0" y="569913"/>
            <a:ext cx="8680450" cy="4924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5" name="文本框 61"/>
          <p:cNvSpPr txBox="1">
            <a:spLocks noChangeArrowheads="1"/>
          </p:cNvSpPr>
          <p:nvPr/>
        </p:nvSpPr>
        <p:spPr bwMode="auto">
          <a:xfrm>
            <a:off x="960438" y="1879600"/>
            <a:ext cx="1108075" cy="2308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7200" b="1" dirty="0">
                <a:solidFill>
                  <a:srgbClr val="0070C0"/>
                </a:solidFill>
                <a:latin typeface="微软雅黑" panose="020B0503020204020204" pitchFamily="34" charset="-122"/>
                <a:ea typeface="微软雅黑" panose="020B0503020204020204" pitchFamily="34" charset="-122"/>
              </a:rPr>
              <a:t>目</a:t>
            </a:r>
            <a:endParaRPr lang="en-US" altLang="zh-CN" sz="7200" b="1" dirty="0">
              <a:solidFill>
                <a:srgbClr val="0070C0"/>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zh-CN" altLang="en-US" sz="7200" b="1" dirty="0">
                <a:solidFill>
                  <a:srgbClr val="0070C0"/>
                </a:solidFill>
                <a:latin typeface="微软雅黑" panose="020B0503020204020204" pitchFamily="34" charset="-122"/>
                <a:ea typeface="微软雅黑" panose="020B0503020204020204" pitchFamily="34" charset="-122"/>
              </a:rPr>
              <a:t>录</a:t>
            </a:r>
          </a:p>
        </p:txBody>
      </p:sp>
      <p:sp>
        <p:nvSpPr>
          <p:cNvPr id="36" name="矩形 35"/>
          <p:cNvSpPr/>
          <p:nvPr/>
        </p:nvSpPr>
        <p:spPr>
          <a:xfrm rot="5400000">
            <a:off x="-271463" y="2881313"/>
            <a:ext cx="2212975" cy="431800"/>
          </a:xfrm>
          <a:prstGeom prst="rect">
            <a:avLst/>
          </a:prstGeom>
        </p:spPr>
        <p:txBody>
          <a:bodyPr wrap="none">
            <a:spAutoFit/>
          </a:bodyPr>
          <a:lstStyle/>
          <a:p>
            <a:pPr algn="ctr" eaLnBrk="1" fontAlgn="auto" hangingPunct="1">
              <a:spcBef>
                <a:spcPts val="0"/>
              </a:spcBef>
              <a:spcAft>
                <a:spcPts val="0"/>
              </a:spcAft>
              <a:defRPr/>
            </a:pPr>
            <a:r>
              <a:rPr lang="en-US" altLang="zh-CN" sz="2200" spc="500" dirty="0">
                <a:solidFill>
                  <a:srgbClr val="0070C0"/>
                </a:solidFill>
                <a:latin typeface="微软雅黑" panose="020B0503020204020204" pitchFamily="34" charset="-122"/>
                <a:ea typeface="微软雅黑" panose="020B0503020204020204" pitchFamily="34" charset="-122"/>
              </a:rPr>
              <a:t>CONTENTS</a:t>
            </a:r>
            <a:endParaRPr lang="zh-CN" altLang="en-US" sz="2200" spc="500" dirty="0">
              <a:solidFill>
                <a:srgbClr val="0070C0"/>
              </a:solidFill>
              <a:latin typeface="微软雅黑" panose="020B0503020204020204" pitchFamily="34" charset="-122"/>
              <a:ea typeface="微软雅黑" panose="020B0503020204020204" pitchFamily="34" charset="-122"/>
            </a:endParaRPr>
          </a:p>
        </p:txBody>
      </p:sp>
      <p:sp>
        <p:nvSpPr>
          <p:cNvPr id="37" name="矩形 36"/>
          <p:cNvSpPr/>
          <p:nvPr/>
        </p:nvSpPr>
        <p:spPr>
          <a:xfrm rot="5400000">
            <a:off x="84932" y="2277269"/>
            <a:ext cx="2406650" cy="1468437"/>
          </a:xfrm>
          <a:prstGeom prst="rect">
            <a:avLst/>
          </a:prstGeom>
          <a:noFill/>
          <a:ln>
            <a:solidFill>
              <a:srgbClr val="027ED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3" name="Group 2">
            <a:extLst>
              <a:ext uri="{FF2B5EF4-FFF2-40B4-BE49-F238E27FC236}">
                <a16:creationId xmlns:a16="http://schemas.microsoft.com/office/drawing/2014/main" xmlns="" id="{BE5BF20A-2986-4885-8973-B39E4BB18DAC}"/>
              </a:ext>
            </a:extLst>
          </p:cNvPr>
          <p:cNvGrpSpPr/>
          <p:nvPr/>
        </p:nvGrpSpPr>
        <p:grpSpPr>
          <a:xfrm>
            <a:off x="2514600" y="1119188"/>
            <a:ext cx="5067300" cy="785812"/>
            <a:chOff x="2514600" y="1119188"/>
            <a:chExt cx="5067300" cy="785812"/>
          </a:xfrm>
        </p:grpSpPr>
        <p:grpSp>
          <p:nvGrpSpPr>
            <p:cNvPr id="38" name="组合 37"/>
            <p:cNvGrpSpPr>
              <a:grpSpLocks/>
            </p:cNvGrpSpPr>
            <p:nvPr/>
          </p:nvGrpSpPr>
          <p:grpSpPr bwMode="auto">
            <a:xfrm>
              <a:off x="2514600" y="1119188"/>
              <a:ext cx="5067300" cy="785812"/>
              <a:chOff x="3651214" y="1851670"/>
              <a:chExt cx="3801106" cy="588774"/>
            </a:xfrm>
          </p:grpSpPr>
          <p:sp>
            <p:nvSpPr>
              <p:cNvPr id="39" name="矩形 38"/>
              <p:cNvSpPr/>
              <p:nvPr/>
            </p:nvSpPr>
            <p:spPr>
              <a:xfrm>
                <a:off x="3927485" y="1900437"/>
                <a:ext cx="3524835" cy="491240"/>
              </a:xfrm>
              <a:prstGeom prst="rect">
                <a:avLst/>
              </a:prstGeom>
              <a:gradFill flip="none" rotWithShape="1">
                <a:gsLst>
                  <a:gs pos="0">
                    <a:sysClr val="window" lastClr="FFFFFF"/>
                  </a:gs>
                  <a:gs pos="100000">
                    <a:sysClr val="window" lastClr="FFFFFF">
                      <a:lumMod val="85000"/>
                    </a:sysClr>
                  </a:gs>
                </a:gsLst>
                <a:lin ang="18900000" scaled="1"/>
                <a:tileRect/>
              </a:gradFill>
              <a:ln w="12700" cap="flat" cmpd="sng" algn="ctr">
                <a:solidFill>
                  <a:sysClr val="window" lastClr="FFFFFF"/>
                </a:solidFill>
                <a:prstDash val="solid"/>
              </a:ln>
              <a:effectLst>
                <a:outerShdw blurRad="152400" dist="63500" dir="8100000" algn="tr" rotWithShape="0">
                  <a:prstClr val="black">
                    <a:alpha val="26000"/>
                  </a:prstClr>
                </a:outerShdw>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Calibri"/>
                  <a:ea typeface="宋体"/>
                </a:endParaRPr>
              </a:p>
            </p:txBody>
          </p:sp>
          <p:sp>
            <p:nvSpPr>
              <p:cNvPr id="40" name="椭圆 39"/>
              <p:cNvSpPr/>
              <p:nvPr/>
            </p:nvSpPr>
            <p:spPr>
              <a:xfrm>
                <a:off x="3651214" y="1851670"/>
                <a:ext cx="588266" cy="588774"/>
              </a:xfrm>
              <a:prstGeom prst="ellipse">
                <a:avLst/>
              </a:prstGeom>
              <a:solidFill>
                <a:srgbClr val="027ED2"/>
              </a:solidFill>
              <a:ln w="12700" cap="flat" cmpd="sng" algn="ctr">
                <a:solidFill>
                  <a:srgbClr val="FCD063"/>
                </a:solidFill>
                <a:prstDash val="solid"/>
              </a:ln>
              <a:effectLst/>
            </p:spPr>
            <p:txBody>
              <a:bodyPr anchor="ctr"/>
              <a:lstStyle/>
              <a:p>
                <a:pPr algn="ctr" eaLnBrk="1" hangingPunct="1">
                  <a:defRPr/>
                </a:pPr>
                <a:endParaRPr lang="zh-CN" altLang="en-US" kern="0">
                  <a:solidFill>
                    <a:prstClr val="white"/>
                  </a:solidFill>
                  <a:latin typeface="Calibri"/>
                  <a:ea typeface="宋体"/>
                </a:endParaRPr>
              </a:p>
            </p:txBody>
          </p:sp>
          <p:sp>
            <p:nvSpPr>
              <p:cNvPr id="41" name="矩形 40"/>
              <p:cNvSpPr/>
              <p:nvPr/>
            </p:nvSpPr>
            <p:spPr>
              <a:xfrm>
                <a:off x="7363009" y="1900437"/>
                <a:ext cx="89311" cy="491240"/>
              </a:xfrm>
              <a:prstGeom prst="rect">
                <a:avLst/>
              </a:prstGeom>
              <a:solidFill>
                <a:srgbClr val="027ED2"/>
              </a:solidFill>
              <a:ln w="12700" cap="flat" cmpd="sng" algn="ctr">
                <a:noFill/>
                <a:prstDash val="solid"/>
              </a:ln>
              <a:effectLst>
                <a:outerShdw blurRad="152400" dist="63500" dir="8100000" algn="tr" rotWithShape="0">
                  <a:prstClr val="black">
                    <a:alpha val="26000"/>
                  </a:prstClr>
                </a:outerShdw>
              </a:effectLst>
            </p:spPr>
            <p:txBody>
              <a:bodyPr anchor="ctr"/>
              <a:lstStyle/>
              <a:p>
                <a:pPr algn="ctr" eaLnBrk="1" hangingPunct="1">
                  <a:defRPr/>
                </a:pPr>
                <a:endParaRPr lang="zh-CN" altLang="en-US" kern="0">
                  <a:solidFill>
                    <a:sysClr val="windowText" lastClr="000000"/>
                  </a:solidFill>
                  <a:latin typeface="Calibri"/>
                  <a:ea typeface="宋体"/>
                </a:endParaRPr>
              </a:p>
            </p:txBody>
          </p:sp>
          <p:sp>
            <p:nvSpPr>
              <p:cNvPr id="42" name="矩形 41"/>
              <p:cNvSpPr/>
              <p:nvPr/>
            </p:nvSpPr>
            <p:spPr>
              <a:xfrm>
                <a:off x="3694084" y="1924226"/>
                <a:ext cx="420361" cy="437715"/>
              </a:xfrm>
              <a:prstGeom prst="rect">
                <a:avLst/>
              </a:prstGeom>
            </p:spPr>
            <p:txBody>
              <a:bodyPr wrap="none">
                <a:spAutoFit/>
              </a:bodyPr>
              <a:lstStyle/>
              <a:p>
                <a:pPr eaLnBrk="1" fontAlgn="auto" hangingPunct="1">
                  <a:spcBef>
                    <a:spcPts val="0"/>
                  </a:spcBef>
                  <a:spcAft>
                    <a:spcPts val="0"/>
                  </a:spcAft>
                  <a:defRPr/>
                </a:pPr>
                <a:r>
                  <a:rPr lang="en-US" altLang="zh-CN" sz="3200" kern="0" dirty="0">
                    <a:solidFill>
                      <a:sysClr val="window" lastClr="FFFFFF"/>
                    </a:solidFill>
                    <a:latin typeface="Impact" pitchFamily="34" charset="0"/>
                    <a:ea typeface="微软雅黑" pitchFamily="34" charset="-122"/>
                  </a:rPr>
                  <a:t>01</a:t>
                </a:r>
                <a:endParaRPr lang="zh-CN" altLang="en-US" sz="3200" kern="0" dirty="0">
                  <a:solidFill>
                    <a:sysClr val="window" lastClr="FFFFFF"/>
                  </a:solidFill>
                  <a:latin typeface="Impact" pitchFamily="34" charset="0"/>
                  <a:ea typeface="微软雅黑" pitchFamily="34" charset="-122"/>
                </a:endParaRPr>
              </a:p>
            </p:txBody>
          </p:sp>
        </p:grpSp>
        <p:sp>
          <p:nvSpPr>
            <p:cNvPr id="43" name="TextBox 42"/>
            <p:cNvSpPr txBox="1"/>
            <p:nvPr/>
          </p:nvSpPr>
          <p:spPr>
            <a:xfrm>
              <a:off x="3589337" y="1311690"/>
              <a:ext cx="3284360" cy="451510"/>
            </a:xfrm>
            <a:prstGeom prst="rect">
              <a:avLst/>
            </a:prstGeom>
            <a:noFill/>
            <a:effectLst>
              <a:innerShdw blurRad="25400" dist="25400" dir="13500000">
                <a:prstClr val="black">
                  <a:alpha val="50000"/>
                </a:prstClr>
              </a:innerShdw>
            </a:effectLst>
          </p:spPr>
          <p:txBody>
            <a:bodyPr lIns="121917" tIns="60958" rIns="121917" bIns="60958">
              <a:spAutoFit/>
            </a:bodyPr>
            <a:lstStyle/>
            <a:p>
              <a:pPr eaLnBrk="1" hangingPunct="1">
                <a:defRPr/>
              </a:pPr>
              <a:r>
                <a:rPr lang="en-US" altLang="zh-CN" sz="2100" b="1" dirty="0" smtClean="0">
                  <a:solidFill>
                    <a:prstClr val="black"/>
                  </a:solidFill>
                  <a:latin typeface="微软雅黑" pitchFamily="34" charset="-122"/>
                  <a:ea typeface="微软雅黑" pitchFamily="34" charset="-122"/>
                </a:rPr>
                <a:t>JavaScript </a:t>
              </a:r>
              <a:r>
                <a:rPr lang="zh-CN" altLang="en-US" sz="2100" b="1" dirty="0" smtClean="0">
                  <a:solidFill>
                    <a:prstClr val="black"/>
                  </a:solidFill>
                  <a:latin typeface="微软雅黑" pitchFamily="34" charset="-122"/>
                  <a:ea typeface="微软雅黑" pitchFamily="34" charset="-122"/>
                </a:rPr>
                <a:t>语言核心</a:t>
              </a:r>
              <a:endParaRPr lang="zh-CN" altLang="en-US" sz="2100" b="1" dirty="0">
                <a:solidFill>
                  <a:prstClr val="black"/>
                </a:solidFill>
                <a:latin typeface="微软雅黑" pitchFamily="34" charset="-122"/>
                <a:ea typeface="微软雅黑" pitchFamily="34" charset="-122"/>
              </a:endParaRPr>
            </a:p>
          </p:txBody>
        </p:sp>
      </p:grpSp>
      <p:grpSp>
        <p:nvGrpSpPr>
          <p:cNvPr id="4" name="Group 3">
            <a:extLst>
              <a:ext uri="{FF2B5EF4-FFF2-40B4-BE49-F238E27FC236}">
                <a16:creationId xmlns:a16="http://schemas.microsoft.com/office/drawing/2014/main" xmlns="" id="{52257BA9-091A-4FAD-927D-937BE49650A4}"/>
              </a:ext>
            </a:extLst>
          </p:cNvPr>
          <p:cNvGrpSpPr/>
          <p:nvPr/>
        </p:nvGrpSpPr>
        <p:grpSpPr>
          <a:xfrm>
            <a:off x="2514600" y="2277613"/>
            <a:ext cx="5067300" cy="785813"/>
            <a:chOff x="2514600" y="2165350"/>
            <a:chExt cx="5067300" cy="785813"/>
          </a:xfrm>
        </p:grpSpPr>
        <p:grpSp>
          <p:nvGrpSpPr>
            <p:cNvPr id="44" name="组合 43"/>
            <p:cNvGrpSpPr>
              <a:grpSpLocks/>
            </p:cNvGrpSpPr>
            <p:nvPr/>
          </p:nvGrpSpPr>
          <p:grpSpPr bwMode="auto">
            <a:xfrm>
              <a:off x="2514600" y="2165350"/>
              <a:ext cx="5067300" cy="785813"/>
              <a:chOff x="3651214" y="1851670"/>
              <a:chExt cx="3801106" cy="588774"/>
            </a:xfrm>
          </p:grpSpPr>
          <p:sp>
            <p:nvSpPr>
              <p:cNvPr id="45" name="矩形 44"/>
              <p:cNvSpPr/>
              <p:nvPr/>
            </p:nvSpPr>
            <p:spPr>
              <a:xfrm>
                <a:off x="3927485" y="1900437"/>
                <a:ext cx="3524835" cy="491239"/>
              </a:xfrm>
              <a:prstGeom prst="rect">
                <a:avLst/>
              </a:prstGeom>
              <a:gradFill flip="none" rotWithShape="1">
                <a:gsLst>
                  <a:gs pos="0">
                    <a:sysClr val="window" lastClr="FFFFFF"/>
                  </a:gs>
                  <a:gs pos="100000">
                    <a:sysClr val="window" lastClr="FFFFFF">
                      <a:lumMod val="85000"/>
                    </a:sysClr>
                  </a:gs>
                </a:gsLst>
                <a:lin ang="18900000" scaled="1"/>
                <a:tileRect/>
              </a:gradFill>
              <a:ln w="12700" cap="flat" cmpd="sng" algn="ctr">
                <a:solidFill>
                  <a:sysClr val="window" lastClr="FFFFFF"/>
                </a:solidFill>
                <a:prstDash val="solid"/>
              </a:ln>
              <a:effectLst>
                <a:outerShdw blurRad="152400" dist="63500" dir="8100000" algn="tr" rotWithShape="0">
                  <a:prstClr val="black">
                    <a:alpha val="26000"/>
                  </a:prstClr>
                </a:outerShdw>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Calibri"/>
                  <a:ea typeface="宋体"/>
                </a:endParaRPr>
              </a:p>
            </p:txBody>
          </p:sp>
          <p:sp>
            <p:nvSpPr>
              <p:cNvPr id="46" name="椭圆 45"/>
              <p:cNvSpPr/>
              <p:nvPr/>
            </p:nvSpPr>
            <p:spPr>
              <a:xfrm>
                <a:off x="3651214" y="1851670"/>
                <a:ext cx="588266" cy="588774"/>
              </a:xfrm>
              <a:prstGeom prst="ellipse">
                <a:avLst/>
              </a:prstGeom>
              <a:solidFill>
                <a:srgbClr val="027ED2"/>
              </a:solidFill>
              <a:ln w="12700" cap="flat" cmpd="sng" algn="ctr">
                <a:solidFill>
                  <a:srgbClr val="FCD063"/>
                </a:solidFill>
                <a:prstDash val="solid"/>
              </a:ln>
              <a:effectLst/>
            </p:spPr>
            <p:txBody>
              <a:bodyPr anchor="ctr"/>
              <a:lstStyle/>
              <a:p>
                <a:pPr algn="ctr" eaLnBrk="1" hangingPunct="1">
                  <a:defRPr/>
                </a:pPr>
                <a:endParaRPr lang="zh-CN" altLang="en-US" kern="0">
                  <a:solidFill>
                    <a:prstClr val="white"/>
                  </a:solidFill>
                  <a:latin typeface="Calibri"/>
                  <a:ea typeface="宋体"/>
                </a:endParaRPr>
              </a:p>
            </p:txBody>
          </p:sp>
          <p:sp>
            <p:nvSpPr>
              <p:cNvPr id="47" name="矩形 46"/>
              <p:cNvSpPr/>
              <p:nvPr/>
            </p:nvSpPr>
            <p:spPr>
              <a:xfrm>
                <a:off x="7363009" y="1900437"/>
                <a:ext cx="89311" cy="491239"/>
              </a:xfrm>
              <a:prstGeom prst="rect">
                <a:avLst/>
              </a:prstGeom>
              <a:solidFill>
                <a:srgbClr val="027ED2"/>
              </a:solidFill>
              <a:ln w="12700" cap="flat" cmpd="sng" algn="ctr">
                <a:noFill/>
                <a:prstDash val="solid"/>
              </a:ln>
              <a:effectLst>
                <a:outerShdw blurRad="152400" dist="63500" dir="8100000" algn="tr" rotWithShape="0">
                  <a:prstClr val="black">
                    <a:alpha val="26000"/>
                  </a:prstClr>
                </a:outerShdw>
              </a:effectLst>
            </p:spPr>
            <p:txBody>
              <a:bodyPr anchor="ctr"/>
              <a:lstStyle/>
              <a:p>
                <a:pPr algn="ctr" eaLnBrk="1" hangingPunct="1">
                  <a:defRPr/>
                </a:pPr>
                <a:endParaRPr lang="zh-CN" altLang="en-US" kern="0">
                  <a:solidFill>
                    <a:sysClr val="windowText" lastClr="000000"/>
                  </a:solidFill>
                  <a:latin typeface="Calibri"/>
                  <a:ea typeface="宋体"/>
                </a:endParaRPr>
              </a:p>
            </p:txBody>
          </p:sp>
          <p:sp>
            <p:nvSpPr>
              <p:cNvPr id="48" name="矩形 47"/>
              <p:cNvSpPr/>
              <p:nvPr/>
            </p:nvSpPr>
            <p:spPr>
              <a:xfrm>
                <a:off x="3694084" y="1924226"/>
                <a:ext cx="458467" cy="437715"/>
              </a:xfrm>
              <a:prstGeom prst="rect">
                <a:avLst/>
              </a:prstGeom>
            </p:spPr>
            <p:txBody>
              <a:bodyPr wrap="none">
                <a:spAutoFit/>
              </a:bodyPr>
              <a:lstStyle/>
              <a:p>
                <a:pPr eaLnBrk="1" fontAlgn="auto" hangingPunct="1">
                  <a:spcBef>
                    <a:spcPts val="0"/>
                  </a:spcBef>
                  <a:spcAft>
                    <a:spcPts val="0"/>
                  </a:spcAft>
                  <a:defRPr/>
                </a:pPr>
                <a:r>
                  <a:rPr lang="en-US" altLang="zh-CN" sz="3200" kern="0" dirty="0">
                    <a:solidFill>
                      <a:sysClr val="window" lastClr="FFFFFF"/>
                    </a:solidFill>
                    <a:latin typeface="Impact" pitchFamily="34" charset="0"/>
                    <a:ea typeface="微软雅黑" pitchFamily="34" charset="-122"/>
                  </a:rPr>
                  <a:t>02</a:t>
                </a:r>
                <a:endParaRPr lang="zh-CN" altLang="en-US" sz="3200" kern="0" dirty="0">
                  <a:solidFill>
                    <a:sysClr val="window" lastClr="FFFFFF"/>
                  </a:solidFill>
                  <a:latin typeface="Impact" pitchFamily="34" charset="0"/>
                  <a:ea typeface="微软雅黑" pitchFamily="34" charset="-122"/>
                </a:endParaRPr>
              </a:p>
            </p:txBody>
          </p:sp>
        </p:grpSp>
        <p:sp>
          <p:nvSpPr>
            <p:cNvPr id="49" name="TextBox 48"/>
            <p:cNvSpPr txBox="1"/>
            <p:nvPr/>
          </p:nvSpPr>
          <p:spPr>
            <a:xfrm>
              <a:off x="3527424" y="2333113"/>
              <a:ext cx="3873501" cy="446272"/>
            </a:xfrm>
            <a:prstGeom prst="rect">
              <a:avLst/>
            </a:prstGeom>
            <a:noFill/>
            <a:effectLst>
              <a:innerShdw blurRad="25400" dist="25400" dir="13500000">
                <a:prstClr val="black">
                  <a:alpha val="50000"/>
                </a:prstClr>
              </a:innerShdw>
            </a:effectLst>
          </p:spPr>
          <p:txBody>
            <a:bodyPr lIns="121917" tIns="60958" rIns="121917" bIns="60958">
              <a:spAutoFit/>
            </a:bodyPr>
            <a:lstStyle/>
            <a:p>
              <a:pPr eaLnBrk="1" hangingPunct="1">
                <a:defRPr/>
              </a:pPr>
              <a:r>
                <a:rPr lang="zh-CN" altLang="en-US" sz="2100" b="1" dirty="0" smtClean="0">
                  <a:solidFill>
                    <a:prstClr val="black"/>
                  </a:solidFill>
                  <a:latin typeface="微软雅黑" pitchFamily="34" charset="-122"/>
                  <a:ea typeface="微软雅黑" pitchFamily="34" charset="-122"/>
                </a:rPr>
                <a:t>客户端 </a:t>
              </a:r>
              <a:r>
                <a:rPr lang="en-US" altLang="zh-CN" sz="2100" b="1" dirty="0" smtClean="0">
                  <a:solidFill>
                    <a:prstClr val="black"/>
                  </a:solidFill>
                  <a:latin typeface="微软雅黑" pitchFamily="34" charset="-122"/>
                  <a:ea typeface="微软雅黑" pitchFamily="34" charset="-122"/>
                </a:rPr>
                <a:t>JavaScript</a:t>
              </a:r>
              <a:endParaRPr lang="zh-CN" altLang="en-US" sz="2100" b="1" dirty="0">
                <a:solidFill>
                  <a:prstClr val="black"/>
                </a:solidFill>
                <a:latin typeface="微软雅黑" pitchFamily="34" charset="-122"/>
                <a:ea typeface="微软雅黑" pitchFamily="34" charset="-122"/>
              </a:endParaRPr>
            </a:p>
          </p:txBody>
        </p:sp>
      </p:grpSp>
      <p:grpSp>
        <p:nvGrpSpPr>
          <p:cNvPr id="7" name="Group 6">
            <a:extLst>
              <a:ext uri="{FF2B5EF4-FFF2-40B4-BE49-F238E27FC236}">
                <a16:creationId xmlns:a16="http://schemas.microsoft.com/office/drawing/2014/main" xmlns="" id="{2B62A4FC-3C12-45BC-AFBA-CC308671C863}"/>
              </a:ext>
            </a:extLst>
          </p:cNvPr>
          <p:cNvGrpSpPr/>
          <p:nvPr/>
        </p:nvGrpSpPr>
        <p:grpSpPr>
          <a:xfrm>
            <a:off x="2488095" y="4416701"/>
            <a:ext cx="5067300" cy="785813"/>
            <a:chOff x="2514600" y="4257675"/>
            <a:chExt cx="5067300" cy="785813"/>
          </a:xfrm>
        </p:grpSpPr>
        <p:grpSp>
          <p:nvGrpSpPr>
            <p:cNvPr id="56" name="组合 55"/>
            <p:cNvGrpSpPr>
              <a:grpSpLocks/>
            </p:cNvGrpSpPr>
            <p:nvPr/>
          </p:nvGrpSpPr>
          <p:grpSpPr bwMode="auto">
            <a:xfrm>
              <a:off x="2514600" y="4257675"/>
              <a:ext cx="5067300" cy="785813"/>
              <a:chOff x="3651214" y="1851670"/>
              <a:chExt cx="3801106" cy="588774"/>
            </a:xfrm>
          </p:grpSpPr>
          <p:sp>
            <p:nvSpPr>
              <p:cNvPr id="57" name="矩形 56"/>
              <p:cNvSpPr/>
              <p:nvPr/>
            </p:nvSpPr>
            <p:spPr>
              <a:xfrm>
                <a:off x="3927485" y="1900437"/>
                <a:ext cx="3524835" cy="491239"/>
              </a:xfrm>
              <a:prstGeom prst="rect">
                <a:avLst/>
              </a:prstGeom>
              <a:gradFill flip="none" rotWithShape="1">
                <a:gsLst>
                  <a:gs pos="0">
                    <a:sysClr val="window" lastClr="FFFFFF"/>
                  </a:gs>
                  <a:gs pos="100000">
                    <a:sysClr val="window" lastClr="FFFFFF">
                      <a:lumMod val="85000"/>
                    </a:sysClr>
                  </a:gs>
                </a:gsLst>
                <a:lin ang="18900000" scaled="1"/>
                <a:tileRect/>
              </a:gradFill>
              <a:ln w="12700" cap="flat" cmpd="sng" algn="ctr">
                <a:solidFill>
                  <a:sysClr val="window" lastClr="FFFFFF"/>
                </a:solidFill>
                <a:prstDash val="solid"/>
              </a:ln>
              <a:effectLst>
                <a:outerShdw blurRad="152400" dist="63500" dir="8100000" algn="tr" rotWithShape="0">
                  <a:prstClr val="black">
                    <a:alpha val="26000"/>
                  </a:prstClr>
                </a:outerShdw>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Calibri"/>
                  <a:ea typeface="宋体"/>
                </a:endParaRPr>
              </a:p>
            </p:txBody>
          </p:sp>
          <p:sp>
            <p:nvSpPr>
              <p:cNvPr id="58" name="椭圆 57"/>
              <p:cNvSpPr/>
              <p:nvPr/>
            </p:nvSpPr>
            <p:spPr>
              <a:xfrm>
                <a:off x="3651214" y="1851670"/>
                <a:ext cx="588266" cy="588774"/>
              </a:xfrm>
              <a:prstGeom prst="ellipse">
                <a:avLst/>
              </a:prstGeom>
              <a:solidFill>
                <a:srgbClr val="027ED2"/>
              </a:solidFill>
              <a:ln w="12700" cap="flat" cmpd="sng" algn="ctr">
                <a:solidFill>
                  <a:srgbClr val="FCD063"/>
                </a:solidFill>
                <a:prstDash val="solid"/>
              </a:ln>
              <a:effectLst/>
            </p:spPr>
            <p:txBody>
              <a:bodyPr anchor="ctr"/>
              <a:lstStyle/>
              <a:p>
                <a:pPr algn="ctr" eaLnBrk="1" hangingPunct="1">
                  <a:defRPr/>
                </a:pPr>
                <a:endParaRPr lang="zh-CN" altLang="en-US" kern="0">
                  <a:solidFill>
                    <a:prstClr val="white"/>
                  </a:solidFill>
                  <a:latin typeface="Calibri"/>
                  <a:ea typeface="宋体"/>
                </a:endParaRPr>
              </a:p>
            </p:txBody>
          </p:sp>
          <p:sp>
            <p:nvSpPr>
              <p:cNvPr id="59" name="矩形 58"/>
              <p:cNvSpPr/>
              <p:nvPr/>
            </p:nvSpPr>
            <p:spPr>
              <a:xfrm>
                <a:off x="7363009" y="1900437"/>
                <a:ext cx="89311" cy="491239"/>
              </a:xfrm>
              <a:prstGeom prst="rect">
                <a:avLst/>
              </a:prstGeom>
              <a:solidFill>
                <a:srgbClr val="027ED2"/>
              </a:solidFill>
              <a:ln w="12700" cap="flat" cmpd="sng" algn="ctr">
                <a:noFill/>
                <a:prstDash val="solid"/>
              </a:ln>
              <a:effectLst>
                <a:outerShdw blurRad="152400" dist="63500" dir="8100000" algn="tr" rotWithShape="0">
                  <a:prstClr val="black">
                    <a:alpha val="26000"/>
                  </a:prstClr>
                </a:outerShdw>
              </a:effectLst>
            </p:spPr>
            <p:txBody>
              <a:bodyPr anchor="ctr"/>
              <a:lstStyle/>
              <a:p>
                <a:pPr algn="ctr" eaLnBrk="1" hangingPunct="1">
                  <a:defRPr/>
                </a:pPr>
                <a:endParaRPr lang="zh-CN" altLang="en-US" kern="0">
                  <a:solidFill>
                    <a:sysClr val="windowText" lastClr="000000"/>
                  </a:solidFill>
                  <a:latin typeface="Calibri"/>
                  <a:ea typeface="宋体"/>
                </a:endParaRPr>
              </a:p>
            </p:txBody>
          </p:sp>
          <p:sp>
            <p:nvSpPr>
              <p:cNvPr id="60" name="矩形 59"/>
              <p:cNvSpPr/>
              <p:nvPr/>
            </p:nvSpPr>
            <p:spPr>
              <a:xfrm>
                <a:off x="3694084" y="1924226"/>
                <a:ext cx="466792" cy="438145"/>
              </a:xfrm>
              <a:prstGeom prst="rect">
                <a:avLst/>
              </a:prstGeom>
            </p:spPr>
            <p:txBody>
              <a:bodyPr wrap="none">
                <a:spAutoFit/>
              </a:bodyPr>
              <a:lstStyle/>
              <a:p>
                <a:pPr eaLnBrk="1" fontAlgn="auto" hangingPunct="1">
                  <a:spcBef>
                    <a:spcPts val="0"/>
                  </a:spcBef>
                  <a:spcAft>
                    <a:spcPts val="0"/>
                  </a:spcAft>
                  <a:defRPr/>
                </a:pPr>
                <a:r>
                  <a:rPr lang="en-US" altLang="zh-CN" sz="3200" kern="0" dirty="0">
                    <a:solidFill>
                      <a:sysClr val="window" lastClr="FFFFFF"/>
                    </a:solidFill>
                    <a:latin typeface="Impact" pitchFamily="34" charset="0"/>
                    <a:ea typeface="微软雅黑" pitchFamily="34" charset="-122"/>
                  </a:rPr>
                  <a:t>03</a:t>
                </a:r>
                <a:endParaRPr lang="zh-CN" altLang="en-US" sz="3200" kern="0" dirty="0">
                  <a:solidFill>
                    <a:sysClr val="window" lastClr="FFFFFF"/>
                  </a:solidFill>
                  <a:latin typeface="Impact" pitchFamily="34" charset="0"/>
                  <a:ea typeface="微软雅黑" pitchFamily="34" charset="-122"/>
                </a:endParaRPr>
              </a:p>
            </p:txBody>
          </p:sp>
        </p:grpSp>
        <p:sp>
          <p:nvSpPr>
            <p:cNvPr id="61" name="TextBox 60"/>
            <p:cNvSpPr txBox="1"/>
            <p:nvPr/>
          </p:nvSpPr>
          <p:spPr>
            <a:xfrm>
              <a:off x="3589337" y="4449709"/>
              <a:ext cx="3873500" cy="446272"/>
            </a:xfrm>
            <a:prstGeom prst="rect">
              <a:avLst/>
            </a:prstGeom>
            <a:noFill/>
            <a:effectLst>
              <a:innerShdw blurRad="25400" dist="25400" dir="13500000">
                <a:prstClr val="black">
                  <a:alpha val="50000"/>
                </a:prstClr>
              </a:innerShdw>
            </a:effectLst>
          </p:spPr>
          <p:txBody>
            <a:bodyPr wrap="square" lIns="121917" tIns="60958" rIns="121917" bIns="60958">
              <a:spAutoFit/>
            </a:bodyPr>
            <a:lstStyle/>
            <a:p>
              <a:pPr eaLnBrk="1" hangingPunct="1">
                <a:defRPr/>
              </a:pPr>
              <a:r>
                <a:rPr lang="zh-CN" altLang="en-US" sz="2100" b="1" dirty="0" smtClean="0">
                  <a:solidFill>
                    <a:prstClr val="black"/>
                  </a:solidFill>
                  <a:latin typeface="微软雅黑" pitchFamily="34" charset="-122"/>
                  <a:ea typeface="微软雅黑" pitchFamily="34" charset="-122"/>
                </a:rPr>
                <a:t>客户端 </a:t>
              </a:r>
              <a:r>
                <a:rPr lang="en-US" altLang="zh-CN" sz="2100" b="1" dirty="0" smtClean="0">
                  <a:solidFill>
                    <a:prstClr val="black"/>
                  </a:solidFill>
                  <a:latin typeface="微软雅黑" pitchFamily="34" charset="-122"/>
                  <a:ea typeface="微软雅黑" pitchFamily="34" charset="-122"/>
                </a:rPr>
                <a:t>JavaScript </a:t>
              </a:r>
              <a:r>
                <a:rPr lang="zh-CN" altLang="en-US" sz="2100" b="1" dirty="0" smtClean="0">
                  <a:solidFill>
                    <a:prstClr val="black"/>
                  </a:solidFill>
                  <a:latin typeface="微软雅黑" pitchFamily="34" charset="-122"/>
                  <a:ea typeface="微软雅黑" pitchFamily="34" charset="-122"/>
                </a:rPr>
                <a:t>参考</a:t>
              </a:r>
              <a:endParaRPr lang="zh-CN" altLang="en-US" sz="2100" b="1" dirty="0">
                <a:solidFill>
                  <a:prstClr val="black"/>
                </a:solidFill>
                <a:latin typeface="微软雅黑" pitchFamily="34" charset="-122"/>
                <a:ea typeface="微软雅黑" pitchFamily="34" charset="-122"/>
              </a:endParaRPr>
            </a:p>
          </p:txBody>
        </p:sp>
      </p:grpSp>
      <p:grpSp>
        <p:nvGrpSpPr>
          <p:cNvPr id="50" name="Group 6">
            <a:extLst>
              <a:ext uri="{FF2B5EF4-FFF2-40B4-BE49-F238E27FC236}">
                <a16:creationId xmlns:a16="http://schemas.microsoft.com/office/drawing/2014/main" xmlns="" id="{2B62A4FC-3C12-45BC-AFBA-CC308671C863}"/>
              </a:ext>
            </a:extLst>
          </p:cNvPr>
          <p:cNvGrpSpPr/>
          <p:nvPr/>
        </p:nvGrpSpPr>
        <p:grpSpPr>
          <a:xfrm>
            <a:off x="2534477" y="3376405"/>
            <a:ext cx="5067300" cy="785813"/>
            <a:chOff x="2514600" y="4257675"/>
            <a:chExt cx="5067300" cy="785813"/>
          </a:xfrm>
        </p:grpSpPr>
        <p:grpSp>
          <p:nvGrpSpPr>
            <p:cNvPr id="51" name="组合 55"/>
            <p:cNvGrpSpPr>
              <a:grpSpLocks/>
            </p:cNvGrpSpPr>
            <p:nvPr/>
          </p:nvGrpSpPr>
          <p:grpSpPr bwMode="auto">
            <a:xfrm>
              <a:off x="2514600" y="4257675"/>
              <a:ext cx="5067300" cy="785813"/>
              <a:chOff x="3651214" y="1851670"/>
              <a:chExt cx="3801106" cy="588774"/>
            </a:xfrm>
          </p:grpSpPr>
          <p:sp>
            <p:nvSpPr>
              <p:cNvPr id="53" name="矩形 52"/>
              <p:cNvSpPr/>
              <p:nvPr/>
            </p:nvSpPr>
            <p:spPr>
              <a:xfrm>
                <a:off x="3927485" y="1900437"/>
                <a:ext cx="3524835" cy="491239"/>
              </a:xfrm>
              <a:prstGeom prst="rect">
                <a:avLst/>
              </a:prstGeom>
              <a:gradFill flip="none" rotWithShape="1">
                <a:gsLst>
                  <a:gs pos="0">
                    <a:sysClr val="window" lastClr="FFFFFF"/>
                  </a:gs>
                  <a:gs pos="100000">
                    <a:sysClr val="window" lastClr="FFFFFF">
                      <a:lumMod val="85000"/>
                    </a:sysClr>
                  </a:gs>
                </a:gsLst>
                <a:lin ang="18900000" scaled="1"/>
                <a:tileRect/>
              </a:gradFill>
              <a:ln w="12700" cap="flat" cmpd="sng" algn="ctr">
                <a:solidFill>
                  <a:sysClr val="window" lastClr="FFFFFF"/>
                </a:solidFill>
                <a:prstDash val="solid"/>
              </a:ln>
              <a:effectLst>
                <a:outerShdw blurRad="152400" dist="63500" dir="8100000" algn="tr" rotWithShape="0">
                  <a:prstClr val="black">
                    <a:alpha val="26000"/>
                  </a:prstClr>
                </a:outerShdw>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Calibri"/>
                  <a:ea typeface="宋体"/>
                </a:endParaRPr>
              </a:p>
            </p:txBody>
          </p:sp>
          <p:sp>
            <p:nvSpPr>
              <p:cNvPr id="54" name="椭圆 53"/>
              <p:cNvSpPr/>
              <p:nvPr/>
            </p:nvSpPr>
            <p:spPr>
              <a:xfrm>
                <a:off x="3651214" y="1851670"/>
                <a:ext cx="588266" cy="588774"/>
              </a:xfrm>
              <a:prstGeom prst="ellipse">
                <a:avLst/>
              </a:prstGeom>
              <a:solidFill>
                <a:srgbClr val="027ED2"/>
              </a:solidFill>
              <a:ln w="12700" cap="flat" cmpd="sng" algn="ctr">
                <a:solidFill>
                  <a:srgbClr val="FCD063"/>
                </a:solidFill>
                <a:prstDash val="solid"/>
              </a:ln>
              <a:effectLst/>
            </p:spPr>
            <p:txBody>
              <a:bodyPr anchor="ctr"/>
              <a:lstStyle/>
              <a:p>
                <a:pPr algn="ctr" eaLnBrk="1" hangingPunct="1">
                  <a:defRPr/>
                </a:pPr>
                <a:endParaRPr lang="zh-CN" altLang="en-US" kern="0">
                  <a:solidFill>
                    <a:prstClr val="white"/>
                  </a:solidFill>
                  <a:latin typeface="Calibri"/>
                  <a:ea typeface="宋体"/>
                </a:endParaRPr>
              </a:p>
            </p:txBody>
          </p:sp>
          <p:sp>
            <p:nvSpPr>
              <p:cNvPr id="55" name="矩形 54"/>
              <p:cNvSpPr/>
              <p:nvPr/>
            </p:nvSpPr>
            <p:spPr>
              <a:xfrm>
                <a:off x="7363009" y="1900437"/>
                <a:ext cx="89311" cy="491239"/>
              </a:xfrm>
              <a:prstGeom prst="rect">
                <a:avLst/>
              </a:prstGeom>
              <a:solidFill>
                <a:srgbClr val="027ED2"/>
              </a:solidFill>
              <a:ln w="12700" cap="flat" cmpd="sng" algn="ctr">
                <a:noFill/>
                <a:prstDash val="solid"/>
              </a:ln>
              <a:effectLst>
                <a:outerShdw blurRad="152400" dist="63500" dir="8100000" algn="tr" rotWithShape="0">
                  <a:prstClr val="black">
                    <a:alpha val="26000"/>
                  </a:prstClr>
                </a:outerShdw>
              </a:effectLst>
            </p:spPr>
            <p:txBody>
              <a:bodyPr anchor="ctr"/>
              <a:lstStyle/>
              <a:p>
                <a:pPr algn="ctr" eaLnBrk="1" hangingPunct="1">
                  <a:defRPr/>
                </a:pPr>
                <a:endParaRPr lang="zh-CN" altLang="en-US" kern="0">
                  <a:solidFill>
                    <a:sysClr val="windowText" lastClr="000000"/>
                  </a:solidFill>
                  <a:latin typeface="Calibri"/>
                  <a:ea typeface="宋体"/>
                </a:endParaRPr>
              </a:p>
            </p:txBody>
          </p:sp>
          <p:sp>
            <p:nvSpPr>
              <p:cNvPr id="62" name="矩形 61"/>
              <p:cNvSpPr/>
              <p:nvPr/>
            </p:nvSpPr>
            <p:spPr>
              <a:xfrm>
                <a:off x="3694084" y="1924226"/>
                <a:ext cx="466792" cy="438145"/>
              </a:xfrm>
              <a:prstGeom prst="rect">
                <a:avLst/>
              </a:prstGeom>
            </p:spPr>
            <p:txBody>
              <a:bodyPr wrap="none">
                <a:spAutoFit/>
              </a:bodyPr>
              <a:lstStyle/>
              <a:p>
                <a:pPr eaLnBrk="1" fontAlgn="auto" hangingPunct="1">
                  <a:spcBef>
                    <a:spcPts val="0"/>
                  </a:spcBef>
                  <a:spcAft>
                    <a:spcPts val="0"/>
                  </a:spcAft>
                  <a:defRPr/>
                </a:pPr>
                <a:r>
                  <a:rPr lang="en-US" altLang="zh-CN" sz="3200" kern="0" dirty="0">
                    <a:solidFill>
                      <a:sysClr val="window" lastClr="FFFFFF"/>
                    </a:solidFill>
                    <a:latin typeface="Impact" pitchFamily="34" charset="0"/>
                    <a:ea typeface="微软雅黑" pitchFamily="34" charset="-122"/>
                  </a:rPr>
                  <a:t>03</a:t>
                </a:r>
                <a:endParaRPr lang="zh-CN" altLang="en-US" sz="3200" kern="0" dirty="0">
                  <a:solidFill>
                    <a:sysClr val="window" lastClr="FFFFFF"/>
                  </a:solidFill>
                  <a:latin typeface="Impact" pitchFamily="34" charset="0"/>
                  <a:ea typeface="微软雅黑" pitchFamily="34" charset="-122"/>
                </a:endParaRPr>
              </a:p>
            </p:txBody>
          </p:sp>
        </p:grpSp>
        <p:sp>
          <p:nvSpPr>
            <p:cNvPr id="52" name="TextBox 51"/>
            <p:cNvSpPr txBox="1"/>
            <p:nvPr/>
          </p:nvSpPr>
          <p:spPr>
            <a:xfrm>
              <a:off x="3589337" y="4449709"/>
              <a:ext cx="3873500" cy="446272"/>
            </a:xfrm>
            <a:prstGeom prst="rect">
              <a:avLst/>
            </a:prstGeom>
            <a:noFill/>
            <a:effectLst>
              <a:innerShdw blurRad="25400" dist="25400" dir="13500000">
                <a:prstClr val="black">
                  <a:alpha val="50000"/>
                </a:prstClr>
              </a:innerShdw>
            </a:effectLst>
          </p:spPr>
          <p:txBody>
            <a:bodyPr wrap="square" lIns="121917" tIns="60958" rIns="121917" bIns="60958">
              <a:spAutoFit/>
            </a:bodyPr>
            <a:lstStyle/>
            <a:p>
              <a:pPr eaLnBrk="1" hangingPunct="1">
                <a:defRPr/>
              </a:pPr>
              <a:r>
                <a:rPr lang="en-US" altLang="zh-CN" sz="2100" b="1" dirty="0">
                  <a:solidFill>
                    <a:prstClr val="black"/>
                  </a:solidFill>
                  <a:latin typeface="微软雅黑" pitchFamily="34" charset="-122"/>
                  <a:ea typeface="微软雅黑" pitchFamily="34" charset="-122"/>
                </a:rPr>
                <a:t>JavaScript </a:t>
              </a:r>
              <a:r>
                <a:rPr lang="zh-CN" altLang="en-US" sz="2100" b="1" dirty="0" smtClean="0">
                  <a:solidFill>
                    <a:prstClr val="black"/>
                  </a:solidFill>
                  <a:latin typeface="微软雅黑" pitchFamily="34" charset="-122"/>
                  <a:ea typeface="微软雅黑" pitchFamily="34" charset="-122"/>
                </a:rPr>
                <a:t>核心参考</a:t>
              </a:r>
              <a:endParaRPr lang="zh-CN" altLang="en-US" sz="2100" b="1" dirty="0">
                <a:solidFill>
                  <a:prstClr val="black"/>
                </a:solidFill>
                <a:latin typeface="微软雅黑" pitchFamily="34" charset="-122"/>
                <a:ea typeface="微软雅黑" pitchFamily="34" charset="-122"/>
              </a:endParaRPr>
            </a:p>
          </p:txBody>
        </p:sp>
      </p:grpSp>
    </p:spTree>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300" fill="hold"/>
                                        <p:tgtEl>
                                          <p:spTgt spid="37"/>
                                        </p:tgtEl>
                                        <p:attrNameLst>
                                          <p:attrName>ppt_w</p:attrName>
                                        </p:attrNameLst>
                                      </p:cBhvr>
                                      <p:tavLst>
                                        <p:tav tm="0">
                                          <p:val>
                                            <p:fltVal val="0"/>
                                          </p:val>
                                        </p:tav>
                                        <p:tav tm="100000">
                                          <p:val>
                                            <p:strVal val="#ppt_w"/>
                                          </p:val>
                                        </p:tav>
                                      </p:tavLst>
                                    </p:anim>
                                    <p:anim calcmode="lin" valueType="num">
                                      <p:cBhvr>
                                        <p:cTn id="8" dur="300" fill="hold"/>
                                        <p:tgtEl>
                                          <p:spTgt spid="37"/>
                                        </p:tgtEl>
                                        <p:attrNameLst>
                                          <p:attrName>ppt_h</p:attrName>
                                        </p:attrNameLst>
                                      </p:cBhvr>
                                      <p:tavLst>
                                        <p:tav tm="0">
                                          <p:val>
                                            <p:fltVal val="0"/>
                                          </p:val>
                                        </p:tav>
                                        <p:tav tm="100000">
                                          <p:val>
                                            <p:strVal val="#ppt_h"/>
                                          </p:val>
                                        </p:tav>
                                      </p:tavLst>
                                    </p:anim>
                                  </p:childTnLst>
                                </p:cTn>
                              </p:par>
                              <p:par>
                                <p:cTn id="9" presetID="6" presetClass="emph" presetSubtype="0" autoRev="1" fill="hold" grpId="1" nodeType="withEffect">
                                  <p:stCondLst>
                                    <p:cond delay="300"/>
                                  </p:stCondLst>
                                  <p:childTnLst>
                                    <p:animScale>
                                      <p:cBhvr>
                                        <p:cTn id="10" dur="150" fill="hold"/>
                                        <p:tgtEl>
                                          <p:spTgt spid="37"/>
                                        </p:tgtEl>
                                      </p:cBhvr>
                                      <p:by x="105000" y="105000"/>
                                    </p:animScale>
                                  </p:childTnLst>
                                </p:cTn>
                              </p:par>
                              <p:par>
                                <p:cTn id="11" presetID="2" presetClass="entr" presetSubtype="1"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ppt_x"/>
                                          </p:val>
                                        </p:tav>
                                        <p:tav tm="100000">
                                          <p:val>
                                            <p:strVal val="#ppt_x"/>
                                          </p:val>
                                        </p:tav>
                                      </p:tavLst>
                                    </p:anim>
                                    <p:anim calcmode="lin" valueType="num">
                                      <p:cBhvr additive="base">
                                        <p:cTn id="14" dur="500" fill="hold"/>
                                        <p:tgtEl>
                                          <p:spTgt spid="35"/>
                                        </p:tgtEl>
                                        <p:attrNameLst>
                                          <p:attrName>ppt_y</p:attrName>
                                        </p:attrNameLst>
                                      </p:cBhvr>
                                      <p:tavLst>
                                        <p:tav tm="0">
                                          <p:val>
                                            <p:strVal val="0-#ppt_h/2"/>
                                          </p:val>
                                        </p:tav>
                                        <p:tav tm="100000">
                                          <p:val>
                                            <p:strVal val="#ppt_y"/>
                                          </p:val>
                                        </p:tav>
                                      </p:tavLst>
                                    </p:anim>
                                  </p:childTnLst>
                                </p:cTn>
                              </p:par>
                            </p:childTnLst>
                          </p:cTn>
                        </p:par>
                        <p:par>
                          <p:cTn id="15" fill="hold" nodeType="afterGroup">
                            <p:stCondLst>
                              <p:cond delay="600"/>
                            </p:stCondLst>
                            <p:childTnLst>
                              <p:par>
                                <p:cTn id="16" presetID="49" presetClass="entr" presetSubtype="0" decel="100000" fill="hold" grpId="0" nodeType="afterEffect">
                                  <p:stCondLst>
                                    <p:cond delay="0"/>
                                  </p:stCondLst>
                                  <p:iterate type="lt">
                                    <p:tmPct val="10000"/>
                                  </p:iterate>
                                  <p:childTnLst>
                                    <p:set>
                                      <p:cBhvr>
                                        <p:cTn id="17" dur="1" fill="hold">
                                          <p:stCondLst>
                                            <p:cond delay="0"/>
                                          </p:stCondLst>
                                        </p:cTn>
                                        <p:tgtEl>
                                          <p:spTgt spid="36"/>
                                        </p:tgtEl>
                                        <p:attrNameLst>
                                          <p:attrName>style.visibility</p:attrName>
                                        </p:attrNameLst>
                                      </p:cBhvr>
                                      <p:to>
                                        <p:strVal val="visible"/>
                                      </p:to>
                                    </p:set>
                                    <p:anim calcmode="lin" valueType="num">
                                      <p:cBhvr>
                                        <p:cTn id="18" dur="250" fill="hold"/>
                                        <p:tgtEl>
                                          <p:spTgt spid="36"/>
                                        </p:tgtEl>
                                        <p:attrNameLst>
                                          <p:attrName>ppt_w</p:attrName>
                                        </p:attrNameLst>
                                      </p:cBhvr>
                                      <p:tavLst>
                                        <p:tav tm="0">
                                          <p:val>
                                            <p:fltVal val="0"/>
                                          </p:val>
                                        </p:tav>
                                        <p:tav tm="100000">
                                          <p:val>
                                            <p:strVal val="#ppt_w"/>
                                          </p:val>
                                        </p:tav>
                                      </p:tavLst>
                                    </p:anim>
                                    <p:anim calcmode="lin" valueType="num">
                                      <p:cBhvr>
                                        <p:cTn id="19" dur="250" fill="hold"/>
                                        <p:tgtEl>
                                          <p:spTgt spid="36"/>
                                        </p:tgtEl>
                                        <p:attrNameLst>
                                          <p:attrName>ppt_h</p:attrName>
                                        </p:attrNameLst>
                                      </p:cBhvr>
                                      <p:tavLst>
                                        <p:tav tm="0">
                                          <p:val>
                                            <p:fltVal val="0"/>
                                          </p:val>
                                        </p:tav>
                                        <p:tav tm="100000">
                                          <p:val>
                                            <p:strVal val="#ppt_h"/>
                                          </p:val>
                                        </p:tav>
                                      </p:tavLst>
                                    </p:anim>
                                    <p:anim calcmode="lin" valueType="num">
                                      <p:cBhvr>
                                        <p:cTn id="20" dur="250" fill="hold"/>
                                        <p:tgtEl>
                                          <p:spTgt spid="36"/>
                                        </p:tgtEl>
                                        <p:attrNameLst>
                                          <p:attrName>style.rotation</p:attrName>
                                        </p:attrNameLst>
                                      </p:cBhvr>
                                      <p:tavLst>
                                        <p:tav tm="0">
                                          <p:val>
                                            <p:fltVal val="360"/>
                                          </p:val>
                                        </p:tav>
                                        <p:tav tm="100000">
                                          <p:val>
                                            <p:fltVal val="0"/>
                                          </p:val>
                                        </p:tav>
                                      </p:tavLst>
                                    </p:anim>
                                    <p:animEffect transition="in" filter="fade">
                                      <p:cBhvr>
                                        <p:cTn id="21" dur="25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animBg="1"/>
      <p:bldP spid="37"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668017"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1</a:t>
            </a:r>
            <a:r>
              <a:rPr lang="en-US" altLang="zh-CN" dirty="0" smtClean="0">
                <a:solidFill>
                  <a:srgbClr val="333333"/>
                </a:solidFill>
                <a:latin typeface="微软雅黑" panose="020B0503020204020204" pitchFamily="34" charset="-122"/>
                <a:ea typeface="微软雅黑" panose="020B0503020204020204" pitchFamily="34" charset="-122"/>
              </a:rPr>
              <a:t>.1.4 </a:t>
            </a:r>
            <a:r>
              <a:rPr lang="zh-CN" altLang="en-US" dirty="0">
                <a:solidFill>
                  <a:srgbClr val="333333"/>
                </a:solidFill>
                <a:latin typeface="微软雅黑" panose="020B0503020204020204" pitchFamily="34" charset="-122"/>
                <a:ea typeface="微软雅黑" panose="020B0503020204020204" pitchFamily="34" charset="-122"/>
              </a:rPr>
              <a:t>运算符和表达式</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29"/>
            <a:ext cx="10402888" cy="5284629"/>
            <a:chOff x="1085850" y="1004886"/>
            <a:chExt cx="10402888" cy="5284629"/>
          </a:xfrm>
        </p:grpSpPr>
        <p:sp>
          <p:nvSpPr>
            <p:cNvPr id="6" name="Text Placeholder 33"/>
            <p:cNvSpPr txBox="1">
              <a:spLocks/>
            </p:cNvSpPr>
            <p:nvPr/>
          </p:nvSpPr>
          <p:spPr bwMode="auto">
            <a:xfrm>
              <a:off x="2022475" y="1004886"/>
              <a:ext cx="9466263" cy="5284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3"/>
                <a:defRPr/>
              </a:pP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数据类型之间的转换</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不同数据类型的转换有隐式转换和显示转换。在</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中，可以对不同类型的值执行运算，不必担心</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解释器产生异常。</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解释器自动将数据类型强制转换为另一种类型，然后执行运算。数据类型转换过程如</a:t>
              </a:r>
              <a:r>
                <a:rPr lang="zh-CN" altLang="en-US" sz="2400" kern="0" dirty="0" smtClean="0">
                  <a:solidFill>
                    <a:prstClr val="black">
                      <a:lumMod val="50000"/>
                    </a:prstClr>
                  </a:solidFill>
                  <a:latin typeface="华文楷体" panose="02010600040101010101" pitchFamily="2" charset="-122"/>
                  <a:ea typeface="华文楷体" panose="02010600040101010101" pitchFamily="2" charset="-122"/>
                </a:rPr>
                <a:t>表</a:t>
              </a:r>
              <a:r>
                <a:rPr lang="en-US" altLang="zh-CN" sz="2400" kern="0" dirty="0" smtClean="0">
                  <a:solidFill>
                    <a:prstClr val="black">
                      <a:lumMod val="50000"/>
                    </a:prstClr>
                  </a:solidFill>
                  <a:latin typeface="华文楷体" panose="02010600040101010101" pitchFamily="2" charset="-122"/>
                  <a:ea typeface="华文楷体" panose="02010600040101010101" pitchFamily="2" charset="-122"/>
                </a:rPr>
                <a:t>5-1</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所示。</a:t>
              </a: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endParaRPr lang="zh-CN" altLang="en-US" sz="24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pic>
        <p:nvPicPr>
          <p:cNvPr id="7" name="Picture 6">
            <a:extLst>
              <a:ext uri="{FF2B5EF4-FFF2-40B4-BE49-F238E27FC236}">
                <a16:creationId xmlns:a16="http://schemas.microsoft.com/office/drawing/2014/main" xmlns="" id="{CCD1F51A-571B-4957-87EC-ADC9A4B45CB0}"/>
              </a:ext>
            </a:extLst>
          </p:cNvPr>
          <p:cNvPicPr>
            <a:picLocks noChangeAspect="1"/>
          </p:cNvPicPr>
          <p:nvPr/>
        </p:nvPicPr>
        <p:blipFill>
          <a:blip r:embed="rId3" cstate="print"/>
          <a:stretch>
            <a:fillRect/>
          </a:stretch>
        </p:blipFill>
        <p:spPr>
          <a:xfrm>
            <a:off x="2152319" y="2957336"/>
            <a:ext cx="9104973" cy="2444398"/>
          </a:xfrm>
          <a:prstGeom prst="rect">
            <a:avLst/>
          </a:prstGeom>
        </p:spPr>
      </p:pic>
    </p:spTree>
    <p:extLst>
      <p:ext uri="{BB962C8B-B14F-4D97-AF65-F5344CB8AC3E}">
        <p14:creationId xmlns:p14="http://schemas.microsoft.com/office/powerpoint/2010/main" xmlns="" val="3145421926"/>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668017"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1</a:t>
            </a:r>
            <a:r>
              <a:rPr lang="en-US" altLang="zh-CN" dirty="0" smtClean="0">
                <a:solidFill>
                  <a:srgbClr val="333333"/>
                </a:solidFill>
                <a:latin typeface="微软雅黑" panose="020B0503020204020204" pitchFamily="34" charset="-122"/>
                <a:ea typeface="微软雅黑" panose="020B0503020204020204" pitchFamily="34" charset="-122"/>
              </a:rPr>
              <a:t>.1.4 </a:t>
            </a:r>
            <a:r>
              <a:rPr lang="zh-CN" altLang="en-US" dirty="0">
                <a:solidFill>
                  <a:srgbClr val="333333"/>
                </a:solidFill>
                <a:latin typeface="微软雅黑" panose="020B0503020204020204" pitchFamily="34" charset="-122"/>
                <a:ea typeface="微软雅黑" panose="020B0503020204020204" pitchFamily="34" charset="-122"/>
              </a:rPr>
              <a:t>运算符和表达式</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0"/>
            <a:ext cx="10402888" cy="2837738"/>
            <a:chOff x="1085850" y="1004887"/>
            <a:chExt cx="10402888" cy="2837738"/>
          </a:xfrm>
        </p:grpSpPr>
        <p:sp>
          <p:nvSpPr>
            <p:cNvPr id="6" name="Text Placeholder 33"/>
            <p:cNvSpPr txBox="1">
              <a:spLocks/>
            </p:cNvSpPr>
            <p:nvPr/>
          </p:nvSpPr>
          <p:spPr bwMode="auto">
            <a:xfrm>
              <a:off x="2022475" y="1004887"/>
              <a:ext cx="9466263" cy="2837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字符串、数字、对象和</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undefined</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类型都可以转换为</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Boolean</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类型，转换规则如表</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5-2</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所示。</a:t>
              </a: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endParaRPr lang="zh-CN" altLang="en-US" sz="24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pic>
        <p:nvPicPr>
          <p:cNvPr id="5" name="Picture 4">
            <a:extLst>
              <a:ext uri="{FF2B5EF4-FFF2-40B4-BE49-F238E27FC236}">
                <a16:creationId xmlns:a16="http://schemas.microsoft.com/office/drawing/2014/main" xmlns="" id="{121E2DC8-DE1E-46FA-A161-FE6D6AF398B2}"/>
              </a:ext>
            </a:extLst>
          </p:cNvPr>
          <p:cNvPicPr>
            <a:picLocks noChangeAspect="1"/>
          </p:cNvPicPr>
          <p:nvPr/>
        </p:nvPicPr>
        <p:blipFill>
          <a:blip r:embed="rId3" cstate="print"/>
          <a:stretch>
            <a:fillRect/>
          </a:stretch>
        </p:blipFill>
        <p:spPr>
          <a:xfrm>
            <a:off x="2290249" y="1754473"/>
            <a:ext cx="8829113" cy="2038694"/>
          </a:xfrm>
          <a:prstGeom prst="rect">
            <a:avLst/>
          </a:prstGeom>
        </p:spPr>
      </p:pic>
      <p:grpSp>
        <p:nvGrpSpPr>
          <p:cNvPr id="11" name="Group 10">
            <a:extLst>
              <a:ext uri="{FF2B5EF4-FFF2-40B4-BE49-F238E27FC236}">
                <a16:creationId xmlns:a16="http://schemas.microsoft.com/office/drawing/2014/main" xmlns="" id="{3207739B-AF0E-4FA7-9C22-8000234416DC}"/>
              </a:ext>
            </a:extLst>
          </p:cNvPr>
          <p:cNvGrpSpPr/>
          <p:nvPr/>
        </p:nvGrpSpPr>
        <p:grpSpPr>
          <a:xfrm>
            <a:off x="1035050" y="4215344"/>
            <a:ext cx="10402888" cy="1795989"/>
            <a:chOff x="1085850" y="1004887"/>
            <a:chExt cx="10402888" cy="1795989"/>
          </a:xfrm>
        </p:grpSpPr>
        <p:sp>
          <p:nvSpPr>
            <p:cNvPr id="12" name="Text Placeholder 33">
              <a:extLst>
                <a:ext uri="{FF2B5EF4-FFF2-40B4-BE49-F238E27FC236}">
                  <a16:creationId xmlns:a16="http://schemas.microsoft.com/office/drawing/2014/main" xmlns="" id="{8948DA5F-75C3-4DE3-B81F-E6B51720349B}"/>
                </a:ext>
              </a:extLst>
            </p:cNvPr>
            <p:cNvSpPr txBox="1">
              <a:spLocks/>
            </p:cNvSpPr>
            <p:nvPr/>
          </p:nvSpPr>
          <p:spPr bwMode="auto">
            <a:xfrm>
              <a:off x="2022475" y="1004887"/>
              <a:ext cx="9466263" cy="179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有</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3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个函数可以把非数值转换为数值：</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Number()</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parseInt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和</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parseFloat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Number()</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函数是转型函数，可以用于任何数据类型，而另外两个则专门用于把字符串转成数值。</a:t>
              </a:r>
            </a:p>
            <a:p>
              <a:pPr eaLnBrk="1" fontAlgn="auto" hangingPunct="1">
                <a:lnSpc>
                  <a:spcPct val="90000"/>
                </a:lnSpc>
                <a:spcBef>
                  <a:spcPts val="375"/>
                </a:spcBef>
                <a:spcAft>
                  <a:spcPts val="0"/>
                </a:spcAft>
                <a:defRPr/>
              </a:pPr>
              <a:endParaRPr lang="zh-CN" altLang="en-US" sz="24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3" name="组合 18">
              <a:extLst>
                <a:ext uri="{FF2B5EF4-FFF2-40B4-BE49-F238E27FC236}">
                  <a16:creationId xmlns:a16="http://schemas.microsoft.com/office/drawing/2014/main" xmlns="" id="{9C9C2BBD-B031-4F96-938F-9D3126E25E71}"/>
                </a:ext>
              </a:extLst>
            </p:cNvPr>
            <p:cNvGrpSpPr>
              <a:grpSpLocks/>
            </p:cNvGrpSpPr>
            <p:nvPr/>
          </p:nvGrpSpPr>
          <p:grpSpPr bwMode="auto">
            <a:xfrm>
              <a:off x="1085850" y="1181100"/>
              <a:ext cx="722313" cy="725488"/>
              <a:chOff x="982638" y="1731698"/>
              <a:chExt cx="722019" cy="726424"/>
            </a:xfrm>
          </p:grpSpPr>
          <p:sp>
            <p:nvSpPr>
              <p:cNvPr id="14" name="Oval 5">
                <a:extLst>
                  <a:ext uri="{FF2B5EF4-FFF2-40B4-BE49-F238E27FC236}">
                    <a16:creationId xmlns:a16="http://schemas.microsoft.com/office/drawing/2014/main" xmlns="" id="{0CA08457-BAD5-4DE8-BF09-21DC9B5E7E53}"/>
                  </a:ext>
                </a:extLst>
              </p:cNvPr>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5" name="Freeform 29">
                <a:extLst>
                  <a:ext uri="{FF2B5EF4-FFF2-40B4-BE49-F238E27FC236}">
                    <a16:creationId xmlns:a16="http://schemas.microsoft.com/office/drawing/2014/main" xmlns="" id="{ACE39129-F37B-4BFA-9343-A50914006CE3}"/>
                  </a:ext>
                </a:extLst>
              </p:cNvPr>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1123005590"/>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668017"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1</a:t>
            </a:r>
            <a:r>
              <a:rPr lang="en-US" altLang="zh-CN" dirty="0" smtClean="0">
                <a:solidFill>
                  <a:srgbClr val="333333"/>
                </a:solidFill>
                <a:latin typeface="微软雅黑" panose="020B0503020204020204" pitchFamily="34" charset="-122"/>
                <a:ea typeface="微软雅黑" panose="020B0503020204020204" pitchFamily="34" charset="-122"/>
              </a:rPr>
              <a:t>.1.4 </a:t>
            </a:r>
            <a:r>
              <a:rPr lang="zh-CN" altLang="en-US" dirty="0">
                <a:solidFill>
                  <a:srgbClr val="333333"/>
                </a:solidFill>
                <a:latin typeface="微软雅黑" panose="020B0503020204020204" pitchFamily="34" charset="-122"/>
                <a:ea typeface="微软雅黑" panose="020B0503020204020204" pitchFamily="34" charset="-122"/>
              </a:rPr>
              <a:t>运算符和表达式</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29"/>
            <a:ext cx="10402888" cy="5284629"/>
            <a:chOff x="1085850" y="1004886"/>
            <a:chExt cx="10402888" cy="5284629"/>
          </a:xfrm>
        </p:grpSpPr>
        <p:sp>
          <p:nvSpPr>
            <p:cNvPr id="6" name="Text Placeholder 33"/>
            <p:cNvSpPr txBox="1">
              <a:spLocks/>
            </p:cNvSpPr>
            <p:nvPr/>
          </p:nvSpPr>
          <p:spPr bwMode="auto">
            <a:xfrm>
              <a:off x="2022475" y="1004886"/>
              <a:ext cx="9466263" cy="5284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3"/>
                <a:defRPr/>
              </a:pP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运算符</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运算符包括算术、逻辑、位、赋值以及其他运算符。运算符如表</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5-3</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所示。</a:t>
              </a: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endParaRPr lang="zh-CN" altLang="en-US" sz="24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pic>
        <p:nvPicPr>
          <p:cNvPr id="5" name="Picture 4">
            <a:extLst>
              <a:ext uri="{FF2B5EF4-FFF2-40B4-BE49-F238E27FC236}">
                <a16:creationId xmlns:a16="http://schemas.microsoft.com/office/drawing/2014/main" xmlns="" id="{88E397E3-7D59-428A-A36F-1F25DC06706C}"/>
              </a:ext>
            </a:extLst>
          </p:cNvPr>
          <p:cNvPicPr>
            <a:picLocks noChangeAspect="1"/>
          </p:cNvPicPr>
          <p:nvPr/>
        </p:nvPicPr>
        <p:blipFill>
          <a:blip r:embed="rId3" cstate="print"/>
          <a:stretch>
            <a:fillRect/>
          </a:stretch>
        </p:blipFill>
        <p:spPr>
          <a:xfrm>
            <a:off x="3027850" y="2306851"/>
            <a:ext cx="7353912" cy="4085507"/>
          </a:xfrm>
          <a:prstGeom prst="rect">
            <a:avLst/>
          </a:prstGeom>
        </p:spPr>
      </p:pic>
    </p:spTree>
    <p:extLst>
      <p:ext uri="{BB962C8B-B14F-4D97-AF65-F5344CB8AC3E}">
        <p14:creationId xmlns:p14="http://schemas.microsoft.com/office/powerpoint/2010/main" xmlns="" val="1865488355"/>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668017"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1</a:t>
            </a:r>
            <a:r>
              <a:rPr lang="en-US" altLang="zh-CN" dirty="0" smtClean="0">
                <a:solidFill>
                  <a:srgbClr val="333333"/>
                </a:solidFill>
                <a:latin typeface="微软雅黑" panose="020B0503020204020204" pitchFamily="34" charset="-122"/>
                <a:ea typeface="微软雅黑" panose="020B0503020204020204" pitchFamily="34" charset="-122"/>
              </a:rPr>
              <a:t>.1.4 </a:t>
            </a:r>
            <a:r>
              <a:rPr lang="zh-CN" altLang="en-US" dirty="0">
                <a:solidFill>
                  <a:srgbClr val="333333"/>
                </a:solidFill>
                <a:latin typeface="微软雅黑" panose="020B0503020204020204" pitchFamily="34" charset="-122"/>
                <a:ea typeface="微软雅黑" panose="020B0503020204020204" pitchFamily="34" charset="-122"/>
              </a:rPr>
              <a:t>运算符和表达式</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29"/>
            <a:ext cx="10402888" cy="5284629"/>
            <a:chOff x="1085850" y="1004886"/>
            <a:chExt cx="10402888" cy="5284629"/>
          </a:xfrm>
        </p:grpSpPr>
        <p:sp>
          <p:nvSpPr>
            <p:cNvPr id="6" name="Text Placeholder 33"/>
            <p:cNvSpPr txBox="1">
              <a:spLocks/>
            </p:cNvSpPr>
            <p:nvPr/>
          </p:nvSpPr>
          <p:spPr bwMode="auto">
            <a:xfrm>
              <a:off x="2022475" y="1004886"/>
              <a:ext cx="9466263" cy="5284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endParaRPr lang="zh-CN" altLang="en-US" sz="24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pic>
        <p:nvPicPr>
          <p:cNvPr id="7" name="Picture 6">
            <a:extLst>
              <a:ext uri="{FF2B5EF4-FFF2-40B4-BE49-F238E27FC236}">
                <a16:creationId xmlns:a16="http://schemas.microsoft.com/office/drawing/2014/main" xmlns="" id="{6139A75C-C5A1-4510-BA45-F18AA5DAB714}"/>
              </a:ext>
            </a:extLst>
          </p:cNvPr>
          <p:cNvPicPr>
            <a:picLocks noChangeAspect="1"/>
          </p:cNvPicPr>
          <p:nvPr/>
        </p:nvPicPr>
        <p:blipFill>
          <a:blip r:embed="rId3" cstate="print"/>
          <a:stretch>
            <a:fillRect/>
          </a:stretch>
        </p:blipFill>
        <p:spPr>
          <a:xfrm>
            <a:off x="3282893" y="1139576"/>
            <a:ext cx="6843825" cy="5220933"/>
          </a:xfrm>
          <a:prstGeom prst="rect">
            <a:avLst/>
          </a:prstGeom>
        </p:spPr>
      </p:pic>
    </p:spTree>
    <p:extLst>
      <p:ext uri="{BB962C8B-B14F-4D97-AF65-F5344CB8AC3E}">
        <p14:creationId xmlns:p14="http://schemas.microsoft.com/office/powerpoint/2010/main" xmlns="" val="2591812439"/>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668017"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1</a:t>
            </a:r>
            <a:r>
              <a:rPr lang="en-US" altLang="zh-CN" dirty="0" smtClean="0">
                <a:solidFill>
                  <a:srgbClr val="333333"/>
                </a:solidFill>
                <a:latin typeface="微软雅黑" panose="020B0503020204020204" pitchFamily="34" charset="-122"/>
                <a:ea typeface="微软雅黑" panose="020B0503020204020204" pitchFamily="34" charset="-122"/>
              </a:rPr>
              <a:t>.1.4 </a:t>
            </a:r>
            <a:r>
              <a:rPr lang="zh-CN" altLang="en-US" dirty="0">
                <a:solidFill>
                  <a:srgbClr val="333333"/>
                </a:solidFill>
                <a:latin typeface="微软雅黑" panose="020B0503020204020204" pitchFamily="34" charset="-122"/>
                <a:ea typeface="微软雅黑" panose="020B0503020204020204" pitchFamily="34" charset="-122"/>
              </a:rPr>
              <a:t>运算符和表达式</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0"/>
            <a:ext cx="10402888" cy="2837738"/>
            <a:chOff x="1085850" y="1004887"/>
            <a:chExt cx="10402888" cy="2837738"/>
          </a:xfrm>
        </p:grpSpPr>
        <p:sp>
          <p:nvSpPr>
            <p:cNvPr id="6" name="Text Placeholder 33"/>
            <p:cNvSpPr txBox="1">
              <a:spLocks/>
            </p:cNvSpPr>
            <p:nvPr/>
          </p:nvSpPr>
          <p:spPr bwMode="auto">
            <a:xfrm>
              <a:off x="2022475" y="1004887"/>
              <a:ext cx="9466263" cy="2837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相等</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恒等</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与严格相等”</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的区别在于恒等运算符在比较前或前置转换不同类型的值。例如，恒等对字符串”</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1”</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与数值</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1</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的比较结果为</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true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。而严格相等不强制转换不同类型的值，因此它认为字符串”</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1”</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和数值</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1</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不相同。</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字符串数值和布尔值是按值比较的。如果它们的值相同，则比较结果为相等。对象</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包括</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Array</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Function</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String</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Number</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Boolean</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Error</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Date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以及</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RegExp</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对象</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按引用比较。及时这些类型的两个变量具有相同的值，也只有在它们正好为同一对象时比较结果才为</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true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endParaRPr lang="zh-CN" altLang="en-US" sz="24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3905767396"/>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668017"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1</a:t>
            </a:r>
            <a:r>
              <a:rPr lang="en-US" altLang="zh-CN" dirty="0" smtClean="0">
                <a:solidFill>
                  <a:srgbClr val="333333"/>
                </a:solidFill>
                <a:latin typeface="微软雅黑" panose="020B0503020204020204" pitchFamily="34" charset="-122"/>
                <a:ea typeface="微软雅黑" panose="020B0503020204020204" pitchFamily="34" charset="-122"/>
              </a:rPr>
              <a:t>.1.4 </a:t>
            </a:r>
            <a:r>
              <a:rPr lang="zh-CN" altLang="en-US" dirty="0">
                <a:solidFill>
                  <a:srgbClr val="333333"/>
                </a:solidFill>
                <a:latin typeface="微软雅黑" panose="020B0503020204020204" pitchFamily="34" charset="-122"/>
                <a:ea typeface="微软雅黑" panose="020B0503020204020204" pitchFamily="34" charset="-122"/>
              </a:rPr>
              <a:t>运算符和表达式</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29"/>
            <a:ext cx="10402888" cy="5284629"/>
            <a:chOff x="1085850" y="1004886"/>
            <a:chExt cx="10402888" cy="5284629"/>
          </a:xfrm>
        </p:grpSpPr>
        <p:sp>
          <p:nvSpPr>
            <p:cNvPr id="6" name="Text Placeholder 33"/>
            <p:cNvSpPr txBox="1">
              <a:spLocks/>
            </p:cNvSpPr>
            <p:nvPr/>
          </p:nvSpPr>
          <p:spPr bwMode="auto">
            <a:xfrm>
              <a:off x="2022475" y="1004886"/>
              <a:ext cx="9466263" cy="5284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4"/>
                <a:defRPr/>
              </a:pP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表达式</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的表达式有常量、变量、运算符和表达式组成，有</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3</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类表达式</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算式表达式。值为一个数值型值，例如：</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5+a-x</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字符串表达式。值为一个字符串，例如：”字符串</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1”+str</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布尔表达式。值为一个布尔值，例如：</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(x = = y)&amp;&amp;(y&gt;=5)</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endParaRPr lang="zh-CN" altLang="en-US" sz="24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4152907145"/>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1872654"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1</a:t>
            </a:r>
            <a:r>
              <a:rPr lang="en-US" altLang="zh-CN" dirty="0" smtClean="0">
                <a:solidFill>
                  <a:srgbClr val="333333"/>
                </a:solidFill>
                <a:latin typeface="微软雅黑" panose="020B0503020204020204" pitchFamily="34" charset="-122"/>
                <a:ea typeface="微软雅黑" panose="020B0503020204020204" pitchFamily="34" charset="-122"/>
              </a:rPr>
              <a:t>.1.5 </a:t>
            </a:r>
            <a:r>
              <a:rPr lang="zh-CN" altLang="en-US" dirty="0">
                <a:solidFill>
                  <a:srgbClr val="333333"/>
                </a:solidFill>
                <a:latin typeface="微软雅黑" panose="020B0503020204020204" pitchFamily="34" charset="-122"/>
                <a:ea typeface="微软雅黑" panose="020B0503020204020204" pitchFamily="34" charset="-122"/>
              </a:rPr>
              <a:t>函数</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0"/>
            <a:ext cx="10402888" cy="1804803"/>
            <a:chOff x="1085850" y="1004887"/>
            <a:chExt cx="10402888" cy="1804803"/>
          </a:xfrm>
        </p:grpSpPr>
        <p:sp>
          <p:nvSpPr>
            <p:cNvPr id="6" name="Text Placeholder 33"/>
            <p:cNvSpPr txBox="1">
              <a:spLocks/>
            </p:cNvSpPr>
            <p:nvPr/>
          </p:nvSpPr>
          <p:spPr bwMode="auto">
            <a:xfrm>
              <a:off x="2022475" y="1004887"/>
              <a:ext cx="9466263" cy="1804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概念</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函数为程序设计人员提供了显示模块化的工具。通常根据所要完成的功能，将程序划分为一些相对对立的部分，每一部分编写一个函数，从而使各个部分充分独立，任务单一，结构清晰。函数包括内置函数和自定义函数。</a:t>
              </a: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grpSp>
        <p:nvGrpSpPr>
          <p:cNvPr id="5" name="Group 4">
            <a:extLst>
              <a:ext uri="{FF2B5EF4-FFF2-40B4-BE49-F238E27FC236}">
                <a16:creationId xmlns:a16="http://schemas.microsoft.com/office/drawing/2014/main" xmlns="" id="{D9DEBCA0-4E83-4033-B631-3834CD8F15D0}"/>
              </a:ext>
            </a:extLst>
          </p:cNvPr>
          <p:cNvGrpSpPr/>
          <p:nvPr/>
        </p:nvGrpSpPr>
        <p:grpSpPr>
          <a:xfrm>
            <a:off x="1103313" y="3275013"/>
            <a:ext cx="9907587" cy="1669520"/>
            <a:chOff x="1103313" y="3275013"/>
            <a:chExt cx="9907587" cy="1669520"/>
          </a:xfrm>
        </p:grpSpPr>
        <p:sp>
          <p:nvSpPr>
            <p:cNvPr id="9" name="Text Placeholder 33">
              <a:extLst>
                <a:ext uri="{FF2B5EF4-FFF2-40B4-BE49-F238E27FC236}">
                  <a16:creationId xmlns:a16="http://schemas.microsoft.com/office/drawing/2014/main" xmlns="" id="{7A15CBBC-87FA-4BDC-88B6-F6734084088C}"/>
                </a:ext>
              </a:extLst>
            </p:cNvPr>
            <p:cNvSpPr txBox="1">
              <a:spLocks/>
            </p:cNvSpPr>
            <p:nvPr/>
          </p:nvSpPr>
          <p:spPr bwMode="auto">
            <a:xfrm>
              <a:off x="2039938" y="3275013"/>
              <a:ext cx="8970962" cy="16695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a:defRPr/>
              </a:pPr>
              <a:r>
                <a:rPr lang="zh-CN" altLang="en-US" sz="3200" b="1" kern="0" dirty="0">
                  <a:solidFill>
                    <a:prstClr val="black">
                      <a:lumMod val="50000"/>
                    </a:prstClr>
                  </a:solidFill>
                  <a:latin typeface="华文楷体" panose="02010600040101010101" pitchFamily="2" charset="-122"/>
                  <a:ea typeface="华文楷体" panose="02010600040101010101" pitchFamily="2" charset="-122"/>
                </a:rPr>
                <a:t>内置函数</a:t>
              </a:r>
              <a:endParaRPr lang="en-US" altLang="zh-CN" sz="32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8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语言包含很多内置函数，可以分为关于数值、布尔值、字符串、</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HTML</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字符串格式化、数组、日期和时间、数学和正则表达式几类函数。</a:t>
              </a:r>
              <a:endParaRPr lang="en-US" altLang="zh-CN" sz="28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0" name="组合 21">
              <a:extLst>
                <a:ext uri="{FF2B5EF4-FFF2-40B4-BE49-F238E27FC236}">
                  <a16:creationId xmlns:a16="http://schemas.microsoft.com/office/drawing/2014/main" xmlns="" id="{B99E2E34-E481-4C0C-9896-A2224DDD48F4}"/>
                </a:ext>
              </a:extLst>
            </p:cNvPr>
            <p:cNvGrpSpPr>
              <a:grpSpLocks/>
            </p:cNvGrpSpPr>
            <p:nvPr/>
          </p:nvGrpSpPr>
          <p:grpSpPr bwMode="auto">
            <a:xfrm>
              <a:off x="1103313" y="3451225"/>
              <a:ext cx="722312" cy="725488"/>
              <a:chOff x="982638" y="4581128"/>
              <a:chExt cx="722019" cy="726424"/>
            </a:xfrm>
          </p:grpSpPr>
          <p:sp>
            <p:nvSpPr>
              <p:cNvPr id="11" name="Oval 13">
                <a:extLst>
                  <a:ext uri="{FF2B5EF4-FFF2-40B4-BE49-F238E27FC236}">
                    <a16:creationId xmlns:a16="http://schemas.microsoft.com/office/drawing/2014/main" xmlns="" id="{12BF38B7-AB65-46DE-9A95-B5BFB2CC2B0A}"/>
                  </a:ext>
                </a:extLst>
              </p:cNvPr>
              <p:cNvSpPr/>
              <p:nvPr/>
            </p:nvSpPr>
            <p:spPr>
              <a:xfrm>
                <a:off x="982638" y="458112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2" name="Freeform 34">
                <a:extLst>
                  <a:ext uri="{FF2B5EF4-FFF2-40B4-BE49-F238E27FC236}">
                    <a16:creationId xmlns:a16="http://schemas.microsoft.com/office/drawing/2014/main" xmlns="" id="{D40F72E1-1DA2-43C7-B4A4-0FC5E3A02D28}"/>
                  </a:ext>
                </a:extLst>
              </p:cNvPr>
              <p:cNvSpPr>
                <a:spLocks noEditPoints="1"/>
              </p:cNvSpPr>
              <p:nvPr/>
            </p:nvSpPr>
            <p:spPr bwMode="auto">
              <a:xfrm>
                <a:off x="1142034" y="4768961"/>
                <a:ext cx="452438" cy="350757"/>
              </a:xfrm>
              <a:custGeom>
                <a:avLst/>
                <a:gdLst>
                  <a:gd name="T0" fmla="*/ 2147483646 w 23"/>
                  <a:gd name="T1" fmla="*/ 0 h 26"/>
                  <a:gd name="T2" fmla="*/ 2147483646 w 23"/>
                  <a:gd name="T3" fmla="*/ 2147483646 h 26"/>
                  <a:gd name="T4" fmla="*/ 2147483646 w 23"/>
                  <a:gd name="T5" fmla="*/ 2147483646 h 26"/>
                  <a:gd name="T6" fmla="*/ 2147483646 w 23"/>
                  <a:gd name="T7" fmla="*/ 2147483646 h 26"/>
                  <a:gd name="T8" fmla="*/ 2147483646 w 23"/>
                  <a:gd name="T9" fmla="*/ 2147483646 h 26"/>
                  <a:gd name="T10" fmla="*/ 2147483646 w 23"/>
                  <a:gd name="T11" fmla="*/ 2147483646 h 26"/>
                  <a:gd name="T12" fmla="*/ 2147483646 w 23"/>
                  <a:gd name="T13" fmla="*/ 2147483646 h 26"/>
                  <a:gd name="T14" fmla="*/ 2147483646 w 23"/>
                  <a:gd name="T15" fmla="*/ 2147483646 h 26"/>
                  <a:gd name="T16" fmla="*/ 2147483646 w 23"/>
                  <a:gd name="T17" fmla="*/ 2147483646 h 26"/>
                  <a:gd name="T18" fmla="*/ 2147483646 w 23"/>
                  <a:gd name="T19" fmla="*/ 2147483646 h 26"/>
                  <a:gd name="T20" fmla="*/ 2147483646 w 23"/>
                  <a:gd name="T21" fmla="*/ 2147483646 h 26"/>
                  <a:gd name="T22" fmla="*/ 2147483646 w 23"/>
                  <a:gd name="T23" fmla="*/ 2147483646 h 26"/>
                  <a:gd name="T24" fmla="*/ 2147483646 w 23"/>
                  <a:gd name="T25" fmla="*/ 2147483646 h 26"/>
                  <a:gd name="T26" fmla="*/ 2147483646 w 23"/>
                  <a:gd name="T27" fmla="*/ 2147483646 h 26"/>
                  <a:gd name="T28" fmla="*/ 2147483646 w 23"/>
                  <a:gd name="T29" fmla="*/ 2147483646 h 26"/>
                  <a:gd name="T30" fmla="*/ 2147483646 w 23"/>
                  <a:gd name="T31" fmla="*/ 2147483646 h 26"/>
                  <a:gd name="T32" fmla="*/ 2147483646 w 23"/>
                  <a:gd name="T33" fmla="*/ 2147483646 h 26"/>
                  <a:gd name="T34" fmla="*/ 2147483646 w 23"/>
                  <a:gd name="T35" fmla="*/ 2147483646 h 26"/>
                  <a:gd name="T36" fmla="*/ 2147483646 w 23"/>
                  <a:gd name="T37" fmla="*/ 0 h 26"/>
                  <a:gd name="T38" fmla="*/ 2147483646 w 23"/>
                  <a:gd name="T39" fmla="*/ 2147483646 h 26"/>
                  <a:gd name="T40" fmla="*/ 2147483646 w 23"/>
                  <a:gd name="T41" fmla="*/ 2147483646 h 26"/>
                  <a:gd name="T42" fmla="*/ 2147483646 w 23"/>
                  <a:gd name="T43" fmla="*/ 0 h 26"/>
                  <a:gd name="T44" fmla="*/ 2147483646 w 23"/>
                  <a:gd name="T45" fmla="*/ 2147483646 h 26"/>
                  <a:gd name="T46" fmla="*/ 2147483646 w 23"/>
                  <a:gd name="T47" fmla="*/ 2147483646 h 26"/>
                  <a:gd name="T48" fmla="*/ 2147483646 w 23"/>
                  <a:gd name="T49" fmla="*/ 2147483646 h 26"/>
                  <a:gd name="T50" fmla="*/ 2147483646 w 23"/>
                  <a:gd name="T51" fmla="*/ 2147483646 h 26"/>
                  <a:gd name="T52" fmla="*/ 2147483646 w 23"/>
                  <a:gd name="T53" fmla="*/ 2147483646 h 26"/>
                  <a:gd name="T54" fmla="*/ 2147483646 w 23"/>
                  <a:gd name="T55" fmla="*/ 2147483646 h 26"/>
                  <a:gd name="T56" fmla="*/ 2147483646 w 23"/>
                  <a:gd name="T57" fmla="*/ 2147483646 h 26"/>
                  <a:gd name="T58" fmla="*/ 2147483646 w 23"/>
                  <a:gd name="T59" fmla="*/ 2147483646 h 26"/>
                  <a:gd name="T60" fmla="*/ 2147483646 w 23"/>
                  <a:gd name="T61" fmla="*/ 2147483646 h 26"/>
                  <a:gd name="T62" fmla="*/ 2147483646 w 23"/>
                  <a:gd name="T63" fmla="*/ 2147483646 h 26"/>
                  <a:gd name="T64" fmla="*/ 2147483646 w 23"/>
                  <a:gd name="T65" fmla="*/ 2147483646 h 26"/>
                  <a:gd name="T66" fmla="*/ 2147483646 w 23"/>
                  <a:gd name="T67" fmla="*/ 2147483646 h 26"/>
                  <a:gd name="T68" fmla="*/ 2147483646 w 23"/>
                  <a:gd name="T69" fmla="*/ 2147483646 h 26"/>
                  <a:gd name="T70" fmla="*/ 2147483646 w 23"/>
                  <a:gd name="T71" fmla="*/ 2147483646 h 26"/>
                  <a:gd name="T72" fmla="*/ 2147483646 w 23"/>
                  <a:gd name="T73" fmla="*/ 2147483646 h 26"/>
                  <a:gd name="T74" fmla="*/ 2147483646 w 23"/>
                  <a:gd name="T75" fmla="*/ 2147483646 h 26"/>
                  <a:gd name="T76" fmla="*/ 2147483646 w 23"/>
                  <a:gd name="T77" fmla="*/ 2147483646 h 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3" h="26">
                    <a:moveTo>
                      <a:pt x="19" y="0"/>
                    </a:moveTo>
                    <a:cubicBezTo>
                      <a:pt x="19" y="0"/>
                      <a:pt x="20" y="0"/>
                      <a:pt x="20" y="0"/>
                    </a:cubicBezTo>
                    <a:cubicBezTo>
                      <a:pt x="20" y="0"/>
                      <a:pt x="20" y="1"/>
                      <a:pt x="20" y="1"/>
                    </a:cubicBezTo>
                    <a:cubicBezTo>
                      <a:pt x="19" y="2"/>
                      <a:pt x="19" y="2"/>
                      <a:pt x="19" y="2"/>
                    </a:cubicBezTo>
                    <a:cubicBezTo>
                      <a:pt x="20" y="3"/>
                      <a:pt x="21" y="4"/>
                      <a:pt x="22" y="5"/>
                    </a:cubicBezTo>
                    <a:cubicBezTo>
                      <a:pt x="22" y="7"/>
                      <a:pt x="23" y="8"/>
                      <a:pt x="23" y="10"/>
                    </a:cubicBezTo>
                    <a:cubicBezTo>
                      <a:pt x="23" y="11"/>
                      <a:pt x="22" y="13"/>
                      <a:pt x="22" y="14"/>
                    </a:cubicBezTo>
                    <a:cubicBezTo>
                      <a:pt x="21" y="16"/>
                      <a:pt x="20" y="17"/>
                      <a:pt x="19" y="18"/>
                    </a:cubicBezTo>
                    <a:cubicBezTo>
                      <a:pt x="19" y="18"/>
                      <a:pt x="19" y="18"/>
                      <a:pt x="19" y="18"/>
                    </a:cubicBezTo>
                    <a:cubicBezTo>
                      <a:pt x="18" y="20"/>
                      <a:pt x="17" y="20"/>
                      <a:pt x="15" y="21"/>
                    </a:cubicBezTo>
                    <a:cubicBezTo>
                      <a:pt x="15" y="21"/>
                      <a:pt x="15" y="21"/>
                      <a:pt x="15" y="21"/>
                    </a:cubicBezTo>
                    <a:cubicBezTo>
                      <a:pt x="14" y="22"/>
                      <a:pt x="13" y="22"/>
                      <a:pt x="11" y="22"/>
                    </a:cubicBezTo>
                    <a:cubicBezTo>
                      <a:pt x="11" y="22"/>
                      <a:pt x="11" y="22"/>
                      <a:pt x="11" y="22"/>
                    </a:cubicBezTo>
                    <a:cubicBezTo>
                      <a:pt x="11" y="24"/>
                      <a:pt x="11" y="24"/>
                      <a:pt x="11" y="24"/>
                    </a:cubicBezTo>
                    <a:cubicBezTo>
                      <a:pt x="15" y="24"/>
                      <a:pt x="15" y="24"/>
                      <a:pt x="15" y="24"/>
                    </a:cubicBezTo>
                    <a:cubicBezTo>
                      <a:pt x="16" y="24"/>
                      <a:pt x="16" y="25"/>
                      <a:pt x="16" y="25"/>
                    </a:cubicBezTo>
                    <a:cubicBezTo>
                      <a:pt x="16" y="26"/>
                      <a:pt x="16" y="26"/>
                      <a:pt x="15" y="26"/>
                    </a:cubicBezTo>
                    <a:cubicBezTo>
                      <a:pt x="10" y="26"/>
                      <a:pt x="10" y="26"/>
                      <a:pt x="10" y="26"/>
                    </a:cubicBezTo>
                    <a:cubicBezTo>
                      <a:pt x="10" y="26"/>
                      <a:pt x="10" y="26"/>
                      <a:pt x="10" y="26"/>
                    </a:cubicBezTo>
                    <a:cubicBezTo>
                      <a:pt x="10" y="26"/>
                      <a:pt x="10" y="26"/>
                      <a:pt x="10" y="26"/>
                    </a:cubicBezTo>
                    <a:cubicBezTo>
                      <a:pt x="5" y="26"/>
                      <a:pt x="5" y="26"/>
                      <a:pt x="5" y="26"/>
                    </a:cubicBezTo>
                    <a:cubicBezTo>
                      <a:pt x="5" y="26"/>
                      <a:pt x="4" y="26"/>
                      <a:pt x="4" y="25"/>
                    </a:cubicBezTo>
                    <a:cubicBezTo>
                      <a:pt x="4" y="25"/>
                      <a:pt x="5" y="24"/>
                      <a:pt x="5" y="24"/>
                    </a:cubicBezTo>
                    <a:cubicBezTo>
                      <a:pt x="9" y="24"/>
                      <a:pt x="9" y="24"/>
                      <a:pt x="9" y="24"/>
                    </a:cubicBezTo>
                    <a:cubicBezTo>
                      <a:pt x="9" y="22"/>
                      <a:pt x="9" y="22"/>
                      <a:pt x="9" y="22"/>
                    </a:cubicBezTo>
                    <a:cubicBezTo>
                      <a:pt x="9" y="22"/>
                      <a:pt x="9" y="22"/>
                      <a:pt x="9" y="22"/>
                    </a:cubicBezTo>
                    <a:cubicBezTo>
                      <a:pt x="8" y="22"/>
                      <a:pt x="7" y="22"/>
                      <a:pt x="6" y="21"/>
                    </a:cubicBezTo>
                    <a:cubicBezTo>
                      <a:pt x="6" y="21"/>
                      <a:pt x="6" y="21"/>
                      <a:pt x="6" y="21"/>
                    </a:cubicBezTo>
                    <a:cubicBezTo>
                      <a:pt x="4" y="21"/>
                      <a:pt x="3" y="20"/>
                      <a:pt x="2" y="19"/>
                    </a:cubicBezTo>
                    <a:cubicBezTo>
                      <a:pt x="2" y="20"/>
                      <a:pt x="2" y="20"/>
                      <a:pt x="2" y="20"/>
                    </a:cubicBezTo>
                    <a:cubicBezTo>
                      <a:pt x="1" y="20"/>
                      <a:pt x="1" y="20"/>
                      <a:pt x="1" y="20"/>
                    </a:cubicBezTo>
                    <a:cubicBezTo>
                      <a:pt x="0" y="19"/>
                      <a:pt x="0" y="19"/>
                      <a:pt x="1" y="19"/>
                    </a:cubicBezTo>
                    <a:cubicBezTo>
                      <a:pt x="3" y="16"/>
                      <a:pt x="3" y="16"/>
                      <a:pt x="3" y="16"/>
                    </a:cubicBezTo>
                    <a:cubicBezTo>
                      <a:pt x="1" y="15"/>
                      <a:pt x="1" y="12"/>
                      <a:pt x="1" y="10"/>
                    </a:cubicBezTo>
                    <a:cubicBezTo>
                      <a:pt x="1" y="7"/>
                      <a:pt x="2" y="5"/>
                      <a:pt x="3" y="3"/>
                    </a:cubicBezTo>
                    <a:cubicBezTo>
                      <a:pt x="3" y="3"/>
                      <a:pt x="3" y="3"/>
                      <a:pt x="3" y="3"/>
                    </a:cubicBezTo>
                    <a:cubicBezTo>
                      <a:pt x="3" y="3"/>
                      <a:pt x="3" y="3"/>
                      <a:pt x="3" y="3"/>
                    </a:cubicBezTo>
                    <a:cubicBezTo>
                      <a:pt x="5" y="1"/>
                      <a:pt x="8" y="0"/>
                      <a:pt x="10" y="0"/>
                    </a:cubicBezTo>
                    <a:cubicBezTo>
                      <a:pt x="13" y="0"/>
                      <a:pt x="15" y="1"/>
                      <a:pt x="17" y="2"/>
                    </a:cubicBezTo>
                    <a:cubicBezTo>
                      <a:pt x="18" y="1"/>
                      <a:pt x="18" y="1"/>
                      <a:pt x="18" y="1"/>
                    </a:cubicBezTo>
                    <a:cubicBezTo>
                      <a:pt x="18" y="1"/>
                      <a:pt x="18" y="1"/>
                      <a:pt x="18" y="1"/>
                    </a:cubicBezTo>
                    <a:cubicBezTo>
                      <a:pt x="18" y="1"/>
                      <a:pt x="18" y="1"/>
                      <a:pt x="18" y="1"/>
                    </a:cubicBezTo>
                    <a:cubicBezTo>
                      <a:pt x="18" y="1"/>
                      <a:pt x="18" y="1"/>
                      <a:pt x="18" y="1"/>
                    </a:cubicBezTo>
                    <a:cubicBezTo>
                      <a:pt x="19" y="0"/>
                      <a:pt x="19" y="0"/>
                      <a:pt x="19" y="0"/>
                    </a:cubicBezTo>
                    <a:close/>
                    <a:moveTo>
                      <a:pt x="19" y="3"/>
                    </a:moveTo>
                    <a:cubicBezTo>
                      <a:pt x="19" y="3"/>
                      <a:pt x="19" y="3"/>
                      <a:pt x="19" y="3"/>
                    </a:cubicBezTo>
                    <a:cubicBezTo>
                      <a:pt x="18" y="3"/>
                      <a:pt x="18" y="3"/>
                      <a:pt x="18" y="3"/>
                    </a:cubicBezTo>
                    <a:cubicBezTo>
                      <a:pt x="19" y="5"/>
                      <a:pt x="20" y="7"/>
                      <a:pt x="20" y="10"/>
                    </a:cubicBezTo>
                    <a:cubicBezTo>
                      <a:pt x="20" y="13"/>
                      <a:pt x="19" y="15"/>
                      <a:pt x="17" y="17"/>
                    </a:cubicBezTo>
                    <a:cubicBezTo>
                      <a:pt x="17" y="17"/>
                      <a:pt x="17" y="17"/>
                      <a:pt x="17" y="17"/>
                    </a:cubicBezTo>
                    <a:cubicBezTo>
                      <a:pt x="16" y="19"/>
                      <a:pt x="13" y="20"/>
                      <a:pt x="10" y="20"/>
                    </a:cubicBezTo>
                    <a:cubicBezTo>
                      <a:pt x="8" y="20"/>
                      <a:pt x="6" y="19"/>
                      <a:pt x="4" y="17"/>
                    </a:cubicBezTo>
                    <a:cubicBezTo>
                      <a:pt x="3" y="18"/>
                      <a:pt x="3" y="18"/>
                      <a:pt x="3" y="18"/>
                    </a:cubicBezTo>
                    <a:cubicBezTo>
                      <a:pt x="4" y="19"/>
                      <a:pt x="5" y="19"/>
                      <a:pt x="6" y="20"/>
                    </a:cubicBezTo>
                    <a:cubicBezTo>
                      <a:pt x="6" y="20"/>
                      <a:pt x="6" y="20"/>
                      <a:pt x="6" y="20"/>
                    </a:cubicBezTo>
                    <a:cubicBezTo>
                      <a:pt x="7" y="20"/>
                      <a:pt x="9" y="21"/>
                      <a:pt x="10" y="21"/>
                    </a:cubicBezTo>
                    <a:cubicBezTo>
                      <a:pt x="12" y="21"/>
                      <a:pt x="13" y="20"/>
                      <a:pt x="15" y="20"/>
                    </a:cubicBezTo>
                    <a:cubicBezTo>
                      <a:pt x="15" y="20"/>
                      <a:pt x="15" y="20"/>
                      <a:pt x="15" y="20"/>
                    </a:cubicBezTo>
                    <a:cubicBezTo>
                      <a:pt x="16" y="19"/>
                      <a:pt x="17" y="19"/>
                      <a:pt x="18" y="18"/>
                    </a:cubicBezTo>
                    <a:cubicBezTo>
                      <a:pt x="18" y="18"/>
                      <a:pt x="18" y="18"/>
                      <a:pt x="18" y="18"/>
                    </a:cubicBezTo>
                    <a:cubicBezTo>
                      <a:pt x="18" y="18"/>
                      <a:pt x="18" y="18"/>
                      <a:pt x="18" y="18"/>
                    </a:cubicBezTo>
                    <a:cubicBezTo>
                      <a:pt x="19" y="17"/>
                      <a:pt x="20" y="15"/>
                      <a:pt x="21" y="14"/>
                    </a:cubicBezTo>
                    <a:cubicBezTo>
                      <a:pt x="21" y="13"/>
                      <a:pt x="21" y="11"/>
                      <a:pt x="21" y="10"/>
                    </a:cubicBezTo>
                    <a:cubicBezTo>
                      <a:pt x="21" y="8"/>
                      <a:pt x="21" y="7"/>
                      <a:pt x="21" y="6"/>
                    </a:cubicBezTo>
                    <a:cubicBezTo>
                      <a:pt x="20" y="5"/>
                      <a:pt x="19" y="3"/>
                      <a:pt x="19" y="3"/>
                    </a:cubicBezTo>
                    <a:close/>
                    <a:moveTo>
                      <a:pt x="16" y="4"/>
                    </a:moveTo>
                    <a:cubicBezTo>
                      <a:pt x="16" y="4"/>
                      <a:pt x="16" y="4"/>
                      <a:pt x="16" y="4"/>
                    </a:cubicBezTo>
                    <a:cubicBezTo>
                      <a:pt x="15" y="3"/>
                      <a:pt x="13" y="2"/>
                      <a:pt x="10" y="2"/>
                    </a:cubicBezTo>
                    <a:cubicBezTo>
                      <a:pt x="8" y="2"/>
                      <a:pt x="6" y="3"/>
                      <a:pt x="5" y="4"/>
                    </a:cubicBezTo>
                    <a:cubicBezTo>
                      <a:pt x="3" y="6"/>
                      <a:pt x="3" y="8"/>
                      <a:pt x="3" y="10"/>
                    </a:cubicBezTo>
                    <a:cubicBezTo>
                      <a:pt x="3" y="12"/>
                      <a:pt x="3" y="14"/>
                      <a:pt x="5" y="15"/>
                    </a:cubicBezTo>
                    <a:cubicBezTo>
                      <a:pt x="6" y="17"/>
                      <a:pt x="8" y="18"/>
                      <a:pt x="10" y="18"/>
                    </a:cubicBezTo>
                    <a:cubicBezTo>
                      <a:pt x="13" y="18"/>
                      <a:pt x="14" y="17"/>
                      <a:pt x="16" y="15"/>
                    </a:cubicBezTo>
                    <a:cubicBezTo>
                      <a:pt x="16" y="15"/>
                      <a:pt x="16" y="15"/>
                      <a:pt x="16" y="15"/>
                    </a:cubicBezTo>
                    <a:cubicBezTo>
                      <a:pt x="17" y="14"/>
                      <a:pt x="18" y="12"/>
                      <a:pt x="18" y="10"/>
                    </a:cubicBezTo>
                    <a:cubicBezTo>
                      <a:pt x="18" y="8"/>
                      <a:pt x="17" y="6"/>
                      <a:pt x="16" y="4"/>
                    </a:cubicBezTo>
                    <a:cubicBezTo>
                      <a:pt x="16" y="4"/>
                      <a:pt x="16" y="4"/>
                      <a:pt x="16" y="4"/>
                    </a:cubicBezTo>
                    <a:cubicBezTo>
                      <a:pt x="16" y="4"/>
                      <a:pt x="16" y="4"/>
                      <a:pt x="16" y="4"/>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3313957077"/>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1872654"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1</a:t>
            </a:r>
            <a:r>
              <a:rPr lang="en-US" altLang="zh-CN" dirty="0" smtClean="0">
                <a:solidFill>
                  <a:srgbClr val="333333"/>
                </a:solidFill>
                <a:latin typeface="微软雅黑" panose="020B0503020204020204" pitchFamily="34" charset="-122"/>
                <a:ea typeface="微软雅黑" panose="020B0503020204020204" pitchFamily="34" charset="-122"/>
              </a:rPr>
              <a:t>.1.5 </a:t>
            </a:r>
            <a:r>
              <a:rPr lang="zh-CN" altLang="en-US" dirty="0">
                <a:solidFill>
                  <a:srgbClr val="333333"/>
                </a:solidFill>
                <a:latin typeface="微软雅黑" panose="020B0503020204020204" pitchFamily="34" charset="-122"/>
                <a:ea typeface="微软雅黑" panose="020B0503020204020204" pitchFamily="34" charset="-122"/>
              </a:rPr>
              <a:t>函数</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0"/>
            <a:ext cx="10402888" cy="5089870"/>
            <a:chOff x="1085850" y="1004887"/>
            <a:chExt cx="10402888" cy="5089870"/>
          </a:xfrm>
        </p:grpSpPr>
        <p:sp>
          <p:nvSpPr>
            <p:cNvPr id="6" name="Text Placeholder 33"/>
            <p:cNvSpPr txBox="1">
              <a:spLocks/>
            </p:cNvSpPr>
            <p:nvPr/>
          </p:nvSpPr>
          <p:spPr bwMode="auto">
            <a:xfrm>
              <a:off x="2022475" y="1004887"/>
              <a:ext cx="9466263" cy="50898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2"/>
                <a:defRPr/>
              </a:pP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自定义函数</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自定义函数可以封装任意多条语句，而且可以在任何地方、任何时候调用执行。</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中的函数使用</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function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关键字来声明，后跟一组参数以及函数体。</a:t>
              </a: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400" b="1"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b="1" kern="0" dirty="0">
                  <a:solidFill>
                    <a:prstClr val="black">
                      <a:lumMod val="50000"/>
                    </a:prstClr>
                  </a:solidFill>
                  <a:latin typeface="华文楷体" panose="02010600040101010101" pitchFamily="2" charset="-122"/>
                  <a:ea typeface="华文楷体" panose="02010600040101010101" pitchFamily="2" charset="-122"/>
                </a:rPr>
                <a:t>语法</a:t>
              </a:r>
              <a:r>
                <a:rPr lang="en-US" altLang="zh-CN" sz="2400" b="1"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function </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函数名</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形式参数表</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函数体</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zh-CN" altLang="en-US" sz="2000" kern="0" dirty="0">
                  <a:solidFill>
                    <a:prstClr val="black">
                      <a:lumMod val="50000"/>
                    </a:prstClr>
                  </a:solidFill>
                  <a:latin typeface="华文楷体" panose="02010600040101010101" pitchFamily="2" charset="-122"/>
                  <a:ea typeface="华文楷体" panose="02010600040101010101" pitchFamily="2" charset="-122"/>
                </a:rPr>
                <a:t>函数调用语法格式如下：</a:t>
              </a:r>
            </a:p>
            <a:p>
              <a:pPr eaLnBrk="1" fontAlgn="auto" hangingPunct="1">
                <a:lnSpc>
                  <a:spcPct val="90000"/>
                </a:lnSpc>
                <a:spcBef>
                  <a:spcPts val="375"/>
                </a:spcBef>
                <a:spcAft>
                  <a:spcPts val="0"/>
                </a:spcAft>
                <a:defRPr/>
              </a:pPr>
              <a:r>
                <a:rPr lang="zh-CN" altLang="en-US" sz="2000" kern="0" dirty="0">
                  <a:solidFill>
                    <a:prstClr val="black">
                      <a:lumMod val="50000"/>
                    </a:prstClr>
                  </a:solidFill>
                  <a:latin typeface="华文楷体" panose="02010600040101010101" pitchFamily="2" charset="-122"/>
                  <a:ea typeface="华文楷体" panose="02010600040101010101" pitchFamily="2" charset="-122"/>
                </a:rPr>
                <a:t>函数名</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实参表</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zh-CN" altLang="en-US" sz="2000" kern="0" dirty="0">
                  <a:solidFill>
                    <a:prstClr val="black">
                      <a:lumMod val="50000"/>
                    </a:prstClr>
                  </a:solidFill>
                  <a:latin typeface="华文楷体" panose="02010600040101010101" pitchFamily="2" charset="-122"/>
                  <a:ea typeface="华文楷体" panose="02010600040101010101" pitchFamily="2" charset="-122"/>
                </a:rPr>
                <a:t>当函数没有返回值时，可以不适用</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return</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语句，若使用</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return</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，也只能使用不带参数的形式；当函数有返回值时，使用</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return</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语句返回函数值，格式为</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return</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表达式</a:t>
              </a:r>
            </a:p>
            <a:p>
              <a:pPr eaLnBrk="1" fontAlgn="auto" hangingPunct="1">
                <a:lnSpc>
                  <a:spcPct val="90000"/>
                </a:lnSpc>
                <a:spcBef>
                  <a:spcPts val="375"/>
                </a:spcBef>
                <a:spcAft>
                  <a:spcPts val="0"/>
                </a:spcAft>
                <a:defRPr/>
              </a:pPr>
              <a:r>
                <a:rPr lang="zh-CN" altLang="en-US" sz="2000" kern="0" dirty="0">
                  <a:solidFill>
                    <a:prstClr val="black">
                      <a:lumMod val="50000"/>
                    </a:prstClr>
                  </a:solidFill>
                  <a:latin typeface="华文楷体" panose="02010600040101010101" pitchFamily="2" charset="-122"/>
                  <a:ea typeface="华文楷体" panose="02010600040101010101" pitchFamily="2" charset="-122"/>
                </a:rPr>
                <a:t>或</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return(</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表达式</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endParaRPr lang="zh-CN" altLang="en-US" sz="24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1459495259"/>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590799"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1</a:t>
            </a:r>
            <a:r>
              <a:rPr lang="en-US" altLang="zh-CN" dirty="0" smtClean="0">
                <a:solidFill>
                  <a:srgbClr val="333333"/>
                </a:solidFill>
                <a:latin typeface="微软雅黑" panose="020B0503020204020204" pitchFamily="34" charset="-122"/>
                <a:ea typeface="微软雅黑" panose="020B0503020204020204" pitchFamily="34" charset="-122"/>
              </a:rPr>
              <a:t>.1.6 </a:t>
            </a:r>
            <a:r>
              <a:rPr lang="zh-CN" altLang="en-US" dirty="0">
                <a:solidFill>
                  <a:srgbClr val="333333"/>
                </a:solidFill>
                <a:latin typeface="微软雅黑" panose="020B0503020204020204" pitchFamily="34" charset="-122"/>
                <a:ea typeface="微软雅黑" panose="020B0503020204020204" pitchFamily="34" charset="-122"/>
              </a:rPr>
              <a:t>流程控制</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0"/>
            <a:ext cx="10402888" cy="5089870"/>
            <a:chOff x="1085850" y="1004887"/>
            <a:chExt cx="10402888" cy="5089870"/>
          </a:xfrm>
        </p:grpSpPr>
        <p:sp>
          <p:nvSpPr>
            <p:cNvPr id="6" name="Text Placeholder 33"/>
            <p:cNvSpPr txBox="1">
              <a:spLocks/>
            </p:cNvSpPr>
            <p:nvPr/>
          </p:nvSpPr>
          <p:spPr bwMode="auto">
            <a:xfrm>
              <a:off x="2022475" y="1004887"/>
              <a:ext cx="9466263" cy="50898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numCol="2"/>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a:defRPr/>
              </a:pPr>
              <a:r>
                <a:rPr lang="en-US" altLang="zh-CN" sz="2800" b="1" kern="0" dirty="0">
                  <a:solidFill>
                    <a:prstClr val="black">
                      <a:lumMod val="50000"/>
                    </a:prstClr>
                  </a:solidFill>
                  <a:latin typeface="华文楷体" panose="02010600040101010101" pitchFamily="2" charset="-122"/>
                  <a:ea typeface="华文楷体" panose="02010600040101010101" pitchFamily="2" charset="-122"/>
                </a:rPr>
                <a:t>if</a:t>
              </a: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条件语句</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if</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语句有三种类型：单分支，双分支和多分支。</a:t>
              </a: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语法</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zh-CN" altLang="en-US" sz="2000" b="1" kern="0" dirty="0">
                  <a:solidFill>
                    <a:prstClr val="black">
                      <a:lumMod val="50000"/>
                    </a:prstClr>
                  </a:solidFill>
                  <a:latin typeface="华文楷体" panose="02010600040101010101" pitchFamily="2" charset="-122"/>
                  <a:ea typeface="华文楷体" panose="02010600040101010101" pitchFamily="2" charset="-122"/>
                </a:rPr>
                <a:t>单分支：</a:t>
              </a:r>
            </a:p>
            <a:p>
              <a:pPr eaLnBrk="1" fontAlgn="auto" hangingPunct="1">
                <a:lnSpc>
                  <a:spcPct val="90000"/>
                </a:lnSpc>
                <a:spcBef>
                  <a:spcPts val="375"/>
                </a:spcBef>
                <a:spcAft>
                  <a:spcPts val="0"/>
                </a:spcAft>
                <a:defRPr/>
              </a:pPr>
              <a:r>
                <a:rPr lang="zh-CN" altLang="en-US" sz="20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If(</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条件</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语句块；</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000" b="1"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000" b="1" kern="0" dirty="0">
                  <a:solidFill>
                    <a:prstClr val="black">
                      <a:lumMod val="50000"/>
                    </a:prstClr>
                  </a:solidFill>
                  <a:latin typeface="华文楷体" panose="02010600040101010101" pitchFamily="2" charset="-122"/>
                  <a:ea typeface="华文楷体" panose="02010600040101010101" pitchFamily="2" charset="-122"/>
                </a:rPr>
                <a:t>双分支：</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if(</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条件</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zh-CN" altLang="en-US" sz="2000" kern="0" dirty="0">
                  <a:solidFill>
                    <a:prstClr val="black">
                      <a:lumMod val="50000"/>
                    </a:prstClr>
                  </a:solidFill>
                  <a:latin typeface="华文楷体" panose="02010600040101010101" pitchFamily="2" charset="-122"/>
                  <a:ea typeface="华文楷体" panose="02010600040101010101" pitchFamily="2" charset="-122"/>
                </a:rPr>
                <a:t>执行语句</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1</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else{</a:t>
              </a:r>
            </a:p>
            <a:p>
              <a:pPr eaLnBrk="1" fontAlgn="auto" hangingPunct="1">
                <a:lnSpc>
                  <a:spcPct val="90000"/>
                </a:lnSpc>
                <a:spcBef>
                  <a:spcPts val="375"/>
                </a:spcBef>
                <a:spcAft>
                  <a:spcPts val="0"/>
                </a:spcAft>
                <a:defRPr/>
              </a:pPr>
              <a:r>
                <a:rPr lang="zh-CN" altLang="en-US" sz="2000" kern="0" dirty="0">
                  <a:solidFill>
                    <a:prstClr val="black">
                      <a:lumMod val="50000"/>
                    </a:prstClr>
                  </a:solidFill>
                  <a:latin typeface="华文楷体" panose="02010600040101010101" pitchFamily="2" charset="-122"/>
                  <a:ea typeface="华文楷体" panose="02010600040101010101" pitchFamily="2" charset="-122"/>
                </a:rPr>
                <a:t>执行语句</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2</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endParaRPr lang="en-US" altLang="zh-CN" sz="28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endParaRPr lang="en-US" altLang="zh-CN" sz="20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zh-CN" altLang="en-US" sz="2000" b="1" kern="0" dirty="0">
                  <a:solidFill>
                    <a:prstClr val="black">
                      <a:lumMod val="50000"/>
                    </a:prstClr>
                  </a:solidFill>
                  <a:latin typeface="华文楷体" panose="02010600040101010101" pitchFamily="2" charset="-122"/>
                  <a:ea typeface="华文楷体" panose="02010600040101010101" pitchFamily="2" charset="-122"/>
                </a:rPr>
                <a:t>多分支：</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if(</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条件</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1)</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执行语句</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1</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else if(</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条件</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2)</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执行语句</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2</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else if(</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条件</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3)</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执行语句</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3</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else </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执行语句；</a:t>
              </a:r>
            </a:p>
            <a:p>
              <a:pPr eaLnBrk="1" fontAlgn="auto" hangingPunct="1">
                <a:lnSpc>
                  <a:spcPct val="90000"/>
                </a:lnSpc>
                <a:spcBef>
                  <a:spcPts val="375"/>
                </a:spcBef>
                <a:spcAft>
                  <a:spcPts val="0"/>
                </a:spcAft>
                <a:defRPr/>
              </a:pPr>
              <a:r>
                <a:rPr lang="zh-CN" altLang="en-US" sz="2000" kern="0" dirty="0">
                  <a:solidFill>
                    <a:prstClr val="black">
                      <a:lumMod val="50000"/>
                    </a:prstClr>
                  </a:solidFill>
                  <a:latin typeface="华文楷体" panose="02010600040101010101" pitchFamily="2" charset="-122"/>
                  <a:ea typeface="华文楷体" panose="02010600040101010101" pitchFamily="2" charset="-122"/>
                </a:rPr>
                <a:t>在嵌套语句中，每一层的条件表达式都会被计算，若为真，则执行其相应的语句，否则执行</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else</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后的语句。在嵌套语句中，</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else</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与距离最近的</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if</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语句配对，否则会产生歧义。</a:t>
              </a:r>
            </a:p>
            <a:p>
              <a:pPr eaLnBrk="1" fontAlgn="auto" hangingPunct="1">
                <a:lnSpc>
                  <a:spcPct val="90000"/>
                </a:lnSpc>
                <a:spcBef>
                  <a:spcPts val="375"/>
                </a:spcBef>
                <a:spcAft>
                  <a:spcPts val="0"/>
                </a:spcAft>
                <a:defRPr/>
              </a:pPr>
              <a:endParaRPr lang="zh-CN" altLang="en-US" sz="24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3697533719"/>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590799"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1</a:t>
            </a:r>
            <a:r>
              <a:rPr lang="en-US" altLang="zh-CN" dirty="0" smtClean="0">
                <a:solidFill>
                  <a:srgbClr val="333333"/>
                </a:solidFill>
                <a:latin typeface="微软雅黑" panose="020B0503020204020204" pitchFamily="34" charset="-122"/>
                <a:ea typeface="微软雅黑" panose="020B0503020204020204" pitchFamily="34" charset="-122"/>
              </a:rPr>
              <a:t>.1.6 </a:t>
            </a:r>
            <a:r>
              <a:rPr lang="zh-CN" altLang="en-US" dirty="0">
                <a:solidFill>
                  <a:srgbClr val="333333"/>
                </a:solidFill>
                <a:latin typeface="微软雅黑" panose="020B0503020204020204" pitchFamily="34" charset="-122"/>
                <a:ea typeface="微软雅黑" panose="020B0503020204020204" pitchFamily="34" charset="-122"/>
              </a:rPr>
              <a:t>流程控制</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044230"/>
            <a:ext cx="10377488" cy="5089870"/>
            <a:chOff x="1085850" y="941387"/>
            <a:chExt cx="10377488" cy="5089870"/>
          </a:xfrm>
        </p:grpSpPr>
        <p:sp>
          <p:nvSpPr>
            <p:cNvPr id="6" name="Text Placeholder 33"/>
            <p:cNvSpPr txBox="1">
              <a:spLocks/>
            </p:cNvSpPr>
            <p:nvPr/>
          </p:nvSpPr>
          <p:spPr bwMode="auto">
            <a:xfrm>
              <a:off x="1997075" y="941387"/>
              <a:ext cx="9466263" cy="50898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numCol="2"/>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a:defRPr/>
              </a:pPr>
              <a:r>
                <a:rPr lang="en-US" altLang="zh-CN" sz="2800" b="1" kern="0" dirty="0">
                  <a:solidFill>
                    <a:prstClr val="black">
                      <a:lumMod val="50000"/>
                    </a:prstClr>
                  </a:solidFill>
                  <a:latin typeface="华文楷体" panose="02010600040101010101" pitchFamily="2" charset="-122"/>
                  <a:ea typeface="华文楷体" panose="02010600040101010101" pitchFamily="2" charset="-122"/>
                </a:rPr>
                <a:t>if</a:t>
              </a: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条件语句</a:t>
              </a:r>
            </a:p>
            <a:p>
              <a:pPr eaLnBrk="1" fontAlgn="auto" hangingPunct="1">
                <a:lnSpc>
                  <a:spcPct val="90000"/>
                </a:lnSpc>
                <a:spcBef>
                  <a:spcPts val="375"/>
                </a:spcBef>
                <a:spcAft>
                  <a:spcPts val="0"/>
                </a:spcAft>
                <a:defRPr/>
              </a:pPr>
              <a:r>
                <a:rPr lang="zh-CN" altLang="en-US" sz="2000" kern="0" dirty="0">
                  <a:solidFill>
                    <a:prstClr val="black">
                      <a:lumMod val="50000"/>
                    </a:prstClr>
                  </a:solidFill>
                  <a:latin typeface="华文楷体" panose="02010600040101010101" pitchFamily="2" charset="-122"/>
                  <a:ea typeface="华文楷体" panose="02010600040101010101" pitchFamily="2" charset="-122"/>
                </a:rPr>
                <a:t>多分支的另外一种形式：</a:t>
              </a:r>
              <a:endParaRPr lang="en-US" altLang="zh-CN" sz="20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switch (expression)</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case value: statement;</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break;</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case value: statement;</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break;</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case value: statement;</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break;</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case value: statement;</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break;</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case value: statement;</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break;</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default: statement;</a:t>
              </a:r>
            </a:p>
            <a:p>
              <a:pPr eaLnBrk="1" fontAlgn="auto" hangingPunct="1">
                <a:lnSpc>
                  <a:spcPct val="90000"/>
                </a:lnSpc>
                <a:spcBef>
                  <a:spcPts val="375"/>
                </a:spcBef>
                <a:spcAft>
                  <a:spcPts val="0"/>
                </a:spcAft>
                <a:defRPr/>
              </a:pP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endParaRPr lang="en-US" altLang="zh-CN" sz="28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endParaRPr lang="en-US" altLang="zh-CN" sz="20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switch </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语句是多重条件判断，用于多个值相等的比较。关键字 </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break </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会使代码跳出 </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switch </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语句。如果没有关键字 </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break</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，代码执行就会继续进入下一个 </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case</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，关键字 </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default </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说明了表达式的结果不等于任何一种情况时的操作。</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962148520"/>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1681162" cy="554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dirty="0">
                <a:solidFill>
                  <a:srgbClr val="333333"/>
                </a:solidFill>
                <a:latin typeface="微软雅黑" panose="020B0503020204020204" pitchFamily="34" charset="-122"/>
                <a:ea typeface="微软雅黑" panose="020B0503020204020204" pitchFamily="34" charset="-122"/>
              </a:rPr>
              <a:t>第一部分</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sp>
        <p:nvSpPr>
          <p:cNvPr id="12292" name="Text Placeholder 33"/>
          <p:cNvSpPr txBox="1">
            <a:spLocks/>
          </p:cNvSpPr>
          <p:nvPr/>
        </p:nvSpPr>
        <p:spPr bwMode="auto">
          <a:xfrm>
            <a:off x="1914525" y="3079750"/>
            <a:ext cx="4513263" cy="1363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4000" b="1" dirty="0">
                <a:solidFill>
                  <a:srgbClr val="000000"/>
                </a:solidFill>
                <a:latin typeface="华文楷体" panose="02010600040101010101" pitchFamily="2" charset="-122"/>
                <a:ea typeface="华文楷体" panose="02010600040101010101" pitchFamily="2" charset="-122"/>
              </a:rPr>
              <a:t>1</a:t>
            </a:r>
            <a:r>
              <a:rPr lang="en-US" altLang="zh-CN" sz="4000" b="1" dirty="0" smtClean="0">
                <a:solidFill>
                  <a:srgbClr val="000000"/>
                </a:solidFill>
                <a:latin typeface="华文楷体" panose="02010600040101010101" pitchFamily="2" charset="-122"/>
                <a:ea typeface="华文楷体" panose="02010600040101010101" pitchFamily="2" charset="-122"/>
              </a:rPr>
              <a:t>.1 JavaScript </a:t>
            </a:r>
            <a:r>
              <a:rPr lang="zh-CN" altLang="en-US" sz="4000" b="1" dirty="0" smtClean="0">
                <a:solidFill>
                  <a:srgbClr val="000000"/>
                </a:solidFill>
                <a:latin typeface="华文楷体" panose="02010600040101010101" pitchFamily="2" charset="-122"/>
                <a:ea typeface="华文楷体" panose="02010600040101010101" pitchFamily="2" charset="-122"/>
              </a:rPr>
              <a:t>语言核心</a:t>
            </a:r>
            <a:endParaRPr lang="en-US" altLang="zh-CN" sz="4000" b="1" dirty="0">
              <a:solidFill>
                <a:srgbClr val="000000"/>
              </a:solidFill>
              <a:latin typeface="华文楷体" panose="02010600040101010101" pitchFamily="2" charset="-122"/>
              <a:ea typeface="华文楷体" panose="02010600040101010101" pitchFamily="2" charset="-122"/>
            </a:endParaRPr>
          </a:p>
        </p:txBody>
      </p:sp>
      <p:grpSp>
        <p:nvGrpSpPr>
          <p:cNvPr id="13" name="组合 12"/>
          <p:cNvGrpSpPr>
            <a:grpSpLocks/>
          </p:cNvGrpSpPr>
          <p:nvPr/>
        </p:nvGrpSpPr>
        <p:grpSpPr bwMode="auto">
          <a:xfrm>
            <a:off x="7283450" y="1281113"/>
            <a:ext cx="3960813" cy="4505325"/>
            <a:chOff x="1558702" y="1056765"/>
            <a:chExt cx="2864705" cy="2118463"/>
          </a:xfrm>
        </p:grpSpPr>
        <p:pic>
          <p:nvPicPr>
            <p:cNvPr id="12297" name="Picture 40" descr="相片3"/>
            <p:cNvPicPr>
              <a:picLocks noChangeAspect="1" noChangeArrowheads="1"/>
            </p:cNvPicPr>
            <p:nvPr/>
          </p:nvPicPr>
          <p:blipFill>
            <a:blip r:embed="rId3" cstate="print">
              <a:extLst>
                <a:ext uri="{28A0092B-C50C-407E-A947-70E740481C1C}">
                  <a14:useLocalDpi xmlns:a14="http://schemas.microsoft.com/office/drawing/2010/main" xmlns="" val="0"/>
                </a:ext>
              </a:extLst>
            </a:blip>
            <a:srcRect l="4668" t="1877" r="7607" b="7428"/>
            <a:stretch>
              <a:fillRect/>
            </a:stretch>
          </p:blipFill>
          <p:spPr bwMode="auto">
            <a:xfrm>
              <a:off x="1558702" y="1056765"/>
              <a:ext cx="2864705" cy="2118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298"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978739" y="1324264"/>
              <a:ext cx="2051100" cy="16372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9" name="组合 18"/>
          <p:cNvGrpSpPr>
            <a:grpSpLocks/>
          </p:cNvGrpSpPr>
          <p:nvPr/>
        </p:nvGrpSpPr>
        <p:grpSpPr bwMode="auto">
          <a:xfrm>
            <a:off x="977900" y="3062288"/>
            <a:ext cx="722313" cy="725487"/>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2296"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Tree>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par>
                                <p:cTn id="18" presetID="53" presetClass="entr" presetSubtype="16"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animEffect transition="in" filter="fade">
                                      <p:cBhvr>
                                        <p:cTn id="22" dur="500"/>
                                        <p:tgtEl>
                                          <p:spTgt spid="13"/>
                                        </p:tgtEl>
                                      </p:cBhvr>
                                    </p:animEffect>
                                  </p:childTnLst>
                                </p:cTn>
                              </p:par>
                              <p:par>
                                <p:cTn id="23" presetID="32" presetClass="emph" presetSubtype="0" fill="hold" nodeType="withEffect">
                                  <p:stCondLst>
                                    <p:cond delay="0"/>
                                  </p:stCondLst>
                                  <p:childTnLst>
                                    <p:animRot by="120000">
                                      <p:cBhvr>
                                        <p:cTn id="24" dur="25" fill="hold">
                                          <p:stCondLst>
                                            <p:cond delay="0"/>
                                          </p:stCondLst>
                                        </p:cTn>
                                        <p:tgtEl>
                                          <p:spTgt spid="13"/>
                                        </p:tgtEl>
                                        <p:attrNameLst>
                                          <p:attrName>r</p:attrName>
                                        </p:attrNameLst>
                                      </p:cBhvr>
                                    </p:animRot>
                                    <p:animRot by="-240000">
                                      <p:cBhvr>
                                        <p:cTn id="25" dur="50" fill="hold">
                                          <p:stCondLst>
                                            <p:cond delay="50"/>
                                          </p:stCondLst>
                                        </p:cTn>
                                        <p:tgtEl>
                                          <p:spTgt spid="13"/>
                                        </p:tgtEl>
                                        <p:attrNameLst>
                                          <p:attrName>r</p:attrName>
                                        </p:attrNameLst>
                                      </p:cBhvr>
                                    </p:animRot>
                                    <p:animRot by="240000">
                                      <p:cBhvr>
                                        <p:cTn id="26" dur="50" fill="hold">
                                          <p:stCondLst>
                                            <p:cond delay="100"/>
                                          </p:stCondLst>
                                        </p:cTn>
                                        <p:tgtEl>
                                          <p:spTgt spid="13"/>
                                        </p:tgtEl>
                                        <p:attrNameLst>
                                          <p:attrName>r</p:attrName>
                                        </p:attrNameLst>
                                      </p:cBhvr>
                                    </p:animRot>
                                    <p:animRot by="-240000">
                                      <p:cBhvr>
                                        <p:cTn id="27" dur="50" fill="hold">
                                          <p:stCondLst>
                                            <p:cond delay="150"/>
                                          </p:stCondLst>
                                        </p:cTn>
                                        <p:tgtEl>
                                          <p:spTgt spid="13"/>
                                        </p:tgtEl>
                                        <p:attrNameLst>
                                          <p:attrName>r</p:attrName>
                                        </p:attrNameLst>
                                      </p:cBhvr>
                                    </p:animRot>
                                    <p:animRot by="120000">
                                      <p:cBhvr>
                                        <p:cTn id="28" dur="50" fill="hold">
                                          <p:stCondLst>
                                            <p:cond delay="200"/>
                                          </p:stCondLst>
                                        </p:cTn>
                                        <p:tgtEl>
                                          <p:spTgt spid="13"/>
                                        </p:tgtEl>
                                        <p:attrNameLst>
                                          <p:attrName>r</p:attrName>
                                        </p:attrNameLst>
                                      </p:cBhvr>
                                    </p:animRot>
                                  </p:childTnLst>
                                </p:cTn>
                              </p:par>
                            </p:childTnLst>
                          </p:cTn>
                        </p:par>
                        <p:par>
                          <p:cTn id="29" fill="hold" nodeType="afterGroup">
                            <p:stCondLst>
                              <p:cond delay="820"/>
                            </p:stCondLst>
                            <p:childTnLst>
                              <p:par>
                                <p:cTn id="30" presetID="22" presetClass="entr" presetSubtype="8"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590799"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1</a:t>
            </a:r>
            <a:r>
              <a:rPr lang="en-US" altLang="zh-CN" dirty="0" smtClean="0">
                <a:solidFill>
                  <a:srgbClr val="333333"/>
                </a:solidFill>
                <a:latin typeface="微软雅黑" panose="020B0503020204020204" pitchFamily="34" charset="-122"/>
                <a:ea typeface="微软雅黑" panose="020B0503020204020204" pitchFamily="34" charset="-122"/>
              </a:rPr>
              <a:t>.1.6 </a:t>
            </a:r>
            <a:r>
              <a:rPr lang="zh-CN" altLang="en-US" dirty="0">
                <a:solidFill>
                  <a:srgbClr val="333333"/>
                </a:solidFill>
                <a:latin typeface="微软雅黑" panose="020B0503020204020204" pitchFamily="34" charset="-122"/>
                <a:ea typeface="微软雅黑" panose="020B0503020204020204" pitchFamily="34" charset="-122"/>
              </a:rPr>
              <a:t>流程控制</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0"/>
            <a:ext cx="10402888" cy="5089870"/>
            <a:chOff x="1085850" y="1004887"/>
            <a:chExt cx="10402888" cy="5089870"/>
          </a:xfrm>
        </p:grpSpPr>
        <p:sp>
          <p:nvSpPr>
            <p:cNvPr id="6" name="Text Placeholder 33"/>
            <p:cNvSpPr txBox="1">
              <a:spLocks/>
            </p:cNvSpPr>
            <p:nvPr/>
          </p:nvSpPr>
          <p:spPr bwMode="auto">
            <a:xfrm>
              <a:off x="2022475" y="1004887"/>
              <a:ext cx="9466263" cy="50898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numCol="2"/>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2"/>
                <a:defRPr/>
              </a:pPr>
              <a:r>
                <a:rPr lang="en-US" altLang="zh-CN" sz="2800" b="1" kern="0" dirty="0">
                  <a:solidFill>
                    <a:prstClr val="black">
                      <a:lumMod val="50000"/>
                    </a:prstClr>
                  </a:solidFill>
                  <a:latin typeface="华文楷体" panose="02010600040101010101" pitchFamily="2" charset="-122"/>
                  <a:ea typeface="华文楷体" panose="02010600040101010101" pitchFamily="2" charset="-122"/>
                </a:rPr>
                <a:t>for</a:t>
              </a: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循环语句</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for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语句也是一种先判断，后运行的循环语句。但它具有在执行循环之前初始变量和定义循环后要执行代码的能力。</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语法</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for(</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初始设置；循环条件；更新部分</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zh-CN" altLang="en-US" sz="2000" kern="0" dirty="0">
                  <a:solidFill>
                    <a:prstClr val="black">
                      <a:lumMod val="50000"/>
                    </a:prstClr>
                  </a:solidFill>
                  <a:latin typeface="华文楷体" panose="02010600040101010101" pitchFamily="2" charset="-122"/>
                  <a:ea typeface="华文楷体" panose="02010600040101010101" pitchFamily="2" charset="-122"/>
                </a:rPr>
                <a:t>语句块</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初始设置告诉循环的开始位置，必须赋予变量的初值；循环条件用于判别循环停止时的条件。若条件满足，则执行循环体，否则跳出。更新部分定义循环控制变量在每次循</a:t>
              </a: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endParaRPr lang="en-US" altLang="zh-CN" sz="28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环时按什么方式变换。初试位置、循环条件、更新部分之间，必须使用分号分隔。</a:t>
              </a:r>
            </a:p>
            <a:p>
              <a:pPr eaLnBrk="1" fontAlgn="auto" hangingPunct="1">
                <a:lnSpc>
                  <a:spcPct val="90000"/>
                </a:lnSpc>
                <a:spcBef>
                  <a:spcPts val="375"/>
                </a:spcBef>
                <a:spcAft>
                  <a:spcPts val="0"/>
                </a:spcAft>
                <a:defRPr/>
              </a:pP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for</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循环的另一种用法是针对某对象集合中的每个对象或某数组中的每个元素，执行一个或者多个语句。</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语法</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for(</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变量</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in</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对象或数组</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zh-CN" altLang="en-US" sz="2000" kern="0" dirty="0">
                  <a:solidFill>
                    <a:prstClr val="black">
                      <a:lumMod val="50000"/>
                    </a:prstClr>
                  </a:solidFill>
                  <a:latin typeface="华文楷体" panose="02010600040101010101" pitchFamily="2" charset="-122"/>
                  <a:ea typeface="华文楷体" panose="02010600040101010101" pitchFamily="2" charset="-122"/>
                </a:rPr>
                <a:t>语句集</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endParaRPr lang="zh-CN" altLang="en-US" sz="24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1682677146"/>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590799"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1</a:t>
            </a:r>
            <a:r>
              <a:rPr lang="en-US" altLang="zh-CN" dirty="0" smtClean="0">
                <a:solidFill>
                  <a:srgbClr val="333333"/>
                </a:solidFill>
                <a:latin typeface="微软雅黑" panose="020B0503020204020204" pitchFamily="34" charset="-122"/>
                <a:ea typeface="微软雅黑" panose="020B0503020204020204" pitchFamily="34" charset="-122"/>
              </a:rPr>
              <a:t>.1.6 </a:t>
            </a:r>
            <a:r>
              <a:rPr lang="zh-CN" altLang="en-US" dirty="0">
                <a:solidFill>
                  <a:srgbClr val="333333"/>
                </a:solidFill>
                <a:latin typeface="微软雅黑" panose="020B0503020204020204" pitchFamily="34" charset="-122"/>
                <a:ea typeface="微软雅黑" panose="020B0503020204020204" pitchFamily="34" charset="-122"/>
              </a:rPr>
              <a:t>流程控制</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0"/>
            <a:ext cx="10402888" cy="5089870"/>
            <a:chOff x="1085850" y="1004887"/>
            <a:chExt cx="10402888" cy="5089870"/>
          </a:xfrm>
        </p:grpSpPr>
        <p:sp>
          <p:nvSpPr>
            <p:cNvPr id="6" name="Text Placeholder 33"/>
            <p:cNvSpPr txBox="1">
              <a:spLocks/>
            </p:cNvSpPr>
            <p:nvPr/>
          </p:nvSpPr>
          <p:spPr bwMode="auto">
            <a:xfrm>
              <a:off x="2022475" y="1004887"/>
              <a:ext cx="9466263" cy="50898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numCol="2"/>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3"/>
                <a:defRPr/>
              </a:pPr>
              <a:r>
                <a:rPr lang="en-US" altLang="zh-CN" sz="2800" b="1" kern="0" dirty="0">
                  <a:solidFill>
                    <a:prstClr val="black">
                      <a:lumMod val="50000"/>
                    </a:prstClr>
                  </a:solidFill>
                  <a:latin typeface="华文楷体" panose="02010600040101010101" pitchFamily="2" charset="-122"/>
                  <a:ea typeface="华文楷体" panose="02010600040101010101" pitchFamily="2" charset="-122"/>
                </a:rPr>
                <a:t>while</a:t>
              </a: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循环语句</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语法</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while(</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条件</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zh-CN" altLang="en-US" sz="2000" kern="0" dirty="0">
                  <a:solidFill>
                    <a:prstClr val="black">
                      <a:lumMod val="50000"/>
                    </a:prstClr>
                  </a:solidFill>
                  <a:latin typeface="华文楷体" panose="02010600040101010101" pitchFamily="2" charset="-122"/>
                  <a:ea typeface="华文楷体" panose="02010600040101010101" pitchFamily="2" charset="-122"/>
                </a:rPr>
                <a:t>语句块；</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当条件为真时，反复执行循环体语句，否则跳出循环体。循环体重必须设置改变循环条件的操作，使之离循环体终止更近一步。</a:t>
              </a:r>
            </a:p>
            <a:p>
              <a:pPr eaLnBrk="1" fontAlgn="auto" hangingPunct="1">
                <a:lnSpc>
                  <a:spcPct val="90000"/>
                </a:lnSpc>
                <a:spcBef>
                  <a:spcPts val="375"/>
                </a:spcBef>
                <a:spcAft>
                  <a:spcPts val="0"/>
                </a:spcAft>
                <a:defRPr/>
              </a:pP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或</a:t>
              </a:r>
              <a:r>
                <a:rPr lang="en-US" altLang="zh-CN" sz="2800" b="1" kern="0" dirty="0">
                  <a:solidFill>
                    <a:prstClr val="black">
                      <a:lumMod val="50000"/>
                    </a:prstClr>
                  </a:solidFill>
                  <a:latin typeface="华文楷体" panose="02010600040101010101" pitchFamily="2" charset="-122"/>
                  <a:ea typeface="华文楷体" panose="02010600040101010101" pitchFamily="2" charset="-122"/>
                </a:rPr>
                <a:t>do...while </a:t>
              </a: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语句</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语法</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Do{</a:t>
              </a:r>
            </a:p>
            <a:p>
              <a:pPr eaLnBrk="1" fontAlgn="auto" hangingPunct="1">
                <a:lnSpc>
                  <a:spcPct val="90000"/>
                </a:lnSpc>
                <a:spcBef>
                  <a:spcPts val="375"/>
                </a:spcBef>
                <a:spcAft>
                  <a:spcPts val="0"/>
                </a:spcAft>
                <a:defRPr/>
              </a:pPr>
              <a:r>
                <a:rPr lang="zh-CN" altLang="en-US" sz="2000" kern="0" dirty="0">
                  <a:solidFill>
                    <a:prstClr val="black">
                      <a:lumMod val="50000"/>
                    </a:prstClr>
                  </a:solidFill>
                  <a:latin typeface="华文楷体" panose="02010600040101010101" pitchFamily="2" charset="-122"/>
                  <a:ea typeface="华文楷体" panose="02010600040101010101" pitchFamily="2" charset="-122"/>
                </a:rPr>
                <a:t>语句块；</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While (</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条件</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endParaRPr lang="zh-CN" altLang="en-US" sz="20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该语句先运行，后判断的循环语句。也就是说，不管条件是否满足，至少先运行一次循环体。</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for</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和</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while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两种语句都是循环语句，使用</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for</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语句在处理有关数字时更容易看懂，也较紧凑；而</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while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循环跟适合复杂的语句。</a:t>
              </a:r>
            </a:p>
            <a:p>
              <a:pPr eaLnBrk="1" fontAlgn="auto" hangingPunct="1">
                <a:lnSpc>
                  <a:spcPct val="90000"/>
                </a:lnSpc>
                <a:spcBef>
                  <a:spcPts val="375"/>
                </a:spcBef>
                <a:spcAft>
                  <a:spcPts val="0"/>
                </a:spcAft>
                <a:defRPr/>
              </a:pPr>
              <a:endParaRPr lang="en-US" altLang="zh-CN" sz="20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endParaRPr lang="zh-CN" altLang="en-US" sz="24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36015251"/>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590799"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1</a:t>
            </a:r>
            <a:r>
              <a:rPr lang="en-US" altLang="zh-CN" dirty="0" smtClean="0">
                <a:solidFill>
                  <a:srgbClr val="333333"/>
                </a:solidFill>
                <a:latin typeface="微软雅黑" panose="020B0503020204020204" pitchFamily="34" charset="-122"/>
                <a:ea typeface="微软雅黑" panose="020B0503020204020204" pitchFamily="34" charset="-122"/>
              </a:rPr>
              <a:t>.1.6 </a:t>
            </a:r>
            <a:r>
              <a:rPr lang="zh-CN" altLang="en-US" dirty="0">
                <a:solidFill>
                  <a:srgbClr val="333333"/>
                </a:solidFill>
                <a:latin typeface="微软雅黑" panose="020B0503020204020204" pitchFamily="34" charset="-122"/>
                <a:ea typeface="微软雅黑" panose="020B0503020204020204" pitchFamily="34" charset="-122"/>
              </a:rPr>
              <a:t>流程控制</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0"/>
            <a:ext cx="10402888" cy="1110537"/>
            <a:chOff x="1085850" y="1004887"/>
            <a:chExt cx="10402888" cy="1110537"/>
          </a:xfrm>
        </p:grpSpPr>
        <p:sp>
          <p:nvSpPr>
            <p:cNvPr id="6" name="Text Placeholder 33"/>
            <p:cNvSpPr txBox="1">
              <a:spLocks/>
            </p:cNvSpPr>
            <p:nvPr/>
          </p:nvSpPr>
          <p:spPr bwMode="auto">
            <a:xfrm>
              <a:off x="2022475" y="1004887"/>
              <a:ext cx="9466263" cy="1110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numCol="1"/>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4"/>
                <a:defRPr/>
              </a:pPr>
              <a:r>
                <a:rPr lang="en-US" altLang="zh-CN" sz="2800" b="1" kern="0" dirty="0">
                  <a:solidFill>
                    <a:prstClr val="black">
                      <a:lumMod val="50000"/>
                    </a:prstClr>
                  </a:solidFill>
                  <a:latin typeface="华文楷体" panose="02010600040101010101" pitchFamily="2" charset="-122"/>
                  <a:ea typeface="华文楷体" panose="02010600040101010101" pitchFamily="2" charset="-122"/>
                </a:rPr>
                <a:t>break</a:t>
              </a: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和</a:t>
              </a:r>
              <a:r>
                <a:rPr lang="en-US" altLang="zh-CN" sz="2800" b="1" kern="0" dirty="0">
                  <a:solidFill>
                    <a:prstClr val="black">
                      <a:lumMod val="50000"/>
                    </a:prstClr>
                  </a:solidFill>
                  <a:latin typeface="华文楷体" panose="02010600040101010101" pitchFamily="2" charset="-122"/>
                  <a:ea typeface="华文楷体" panose="02010600040101010101" pitchFamily="2" charset="-122"/>
                </a:rPr>
                <a:t>continue</a:t>
              </a: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语句</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使用</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break</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语句可使得循环从</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for</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或</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while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中强制跳出，而</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continue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使得跳过循环内剩余的语句，并没有跳出循环体。</a:t>
              </a: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endParaRPr lang="zh-CN" altLang="en-US" sz="24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grpSp>
        <p:nvGrpSpPr>
          <p:cNvPr id="10" name="Group 9">
            <a:extLst>
              <a:ext uri="{FF2B5EF4-FFF2-40B4-BE49-F238E27FC236}">
                <a16:creationId xmlns:a16="http://schemas.microsoft.com/office/drawing/2014/main" xmlns="" id="{F6B2E945-FE99-43ED-8571-1939C21E77EA}"/>
              </a:ext>
            </a:extLst>
          </p:cNvPr>
          <p:cNvGrpSpPr/>
          <p:nvPr/>
        </p:nvGrpSpPr>
        <p:grpSpPr>
          <a:xfrm>
            <a:off x="1035050" y="2455519"/>
            <a:ext cx="9907587" cy="3623547"/>
            <a:chOff x="1103313" y="3275012"/>
            <a:chExt cx="9907587" cy="3623547"/>
          </a:xfrm>
        </p:grpSpPr>
        <p:sp>
          <p:nvSpPr>
            <p:cNvPr id="11" name="Text Placeholder 33">
              <a:extLst>
                <a:ext uri="{FF2B5EF4-FFF2-40B4-BE49-F238E27FC236}">
                  <a16:creationId xmlns:a16="http://schemas.microsoft.com/office/drawing/2014/main" xmlns="" id="{3073F4D4-19FD-46EF-AB42-5498A1246C38}"/>
                </a:ext>
              </a:extLst>
            </p:cNvPr>
            <p:cNvSpPr txBox="1">
              <a:spLocks/>
            </p:cNvSpPr>
            <p:nvPr/>
          </p:nvSpPr>
          <p:spPr bwMode="auto">
            <a:xfrm>
              <a:off x="2039938" y="3275012"/>
              <a:ext cx="8970962" cy="36235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2064" indent="-512064" eaLnBrk="1" fontAlgn="auto" hangingPunct="1">
                <a:lnSpc>
                  <a:spcPct val="90000"/>
                </a:lnSpc>
                <a:spcBef>
                  <a:spcPts val="375"/>
                </a:spcBef>
                <a:spcAft>
                  <a:spcPts val="0"/>
                </a:spcAft>
                <a:buSzPts val="2800"/>
                <a:buFont typeface="+mj-lt"/>
                <a:buAutoNum type="arabicPeriod" startAt="5"/>
              </a:pPr>
              <a:r>
                <a:rPr lang="en-US" b="1" dirty="0">
                  <a:solidFill>
                    <a:srgbClr val="000000"/>
                  </a:solidFill>
                  <a:latin typeface="华文楷体" panose="02010600040101010101" pitchFamily="2" charset="-122"/>
                  <a:ea typeface="华文楷体" panose="02010600040101010101" pitchFamily="2" charset="-122"/>
                </a:rPr>
                <a:t>try…catch…</a:t>
              </a:r>
              <a:r>
                <a:rPr lang="en-US" sz="2800" b="1" dirty="0">
                  <a:solidFill>
                    <a:srgbClr val="000000"/>
                  </a:solidFill>
                  <a:latin typeface="华文楷体" panose="02010600040101010101" pitchFamily="2" charset="-122"/>
                  <a:ea typeface="华文楷体" panose="02010600040101010101" pitchFamily="2" charset="-122"/>
                </a:rPr>
                <a:t>finally</a:t>
              </a:r>
              <a:r>
                <a:rPr lang="zh-CN" altLang="en-US" b="1" dirty="0">
                  <a:solidFill>
                    <a:srgbClr val="000000"/>
                  </a:solidFill>
                  <a:latin typeface="华文楷体" panose="02010600040101010101" pitchFamily="2" charset="-122"/>
                  <a:ea typeface="华文楷体" panose="02010600040101010101" pitchFamily="2" charset="-122"/>
                </a:rPr>
                <a:t>语句</a:t>
              </a:r>
              <a:endParaRPr lang="en-US" dirty="0"/>
            </a:p>
            <a:p>
              <a:pPr eaLnBrk="1" fontAlgn="auto" hangingPunct="1">
                <a:lnSpc>
                  <a:spcPct val="90000"/>
                </a:lnSpc>
                <a:spcBef>
                  <a:spcPts val="375"/>
                </a:spcBef>
                <a:spcAft>
                  <a:spcPts val="0"/>
                </a:spcAft>
              </a:pPr>
              <a:r>
                <a:rPr lang="en-US" sz="2400" dirty="0">
                  <a:solidFill>
                    <a:srgbClr val="000000"/>
                  </a:solidFill>
                  <a:latin typeface="华文楷体" panose="02010600040101010101" pitchFamily="2" charset="-122"/>
                  <a:ea typeface="华文楷体" panose="02010600040101010101" pitchFamily="2" charset="-122"/>
                </a:rPr>
                <a:t>try...catch...finally</a:t>
              </a:r>
              <a:r>
                <a:rPr lang="zh-CN" altLang="en-US" sz="2400" dirty="0">
                  <a:solidFill>
                    <a:srgbClr val="000000"/>
                  </a:solidFill>
                  <a:latin typeface="华文楷体" panose="02010600040101010101" pitchFamily="2" charset="-122"/>
                  <a:ea typeface="华文楷体" panose="02010600040101010101" pitchFamily="2" charset="-122"/>
                </a:rPr>
                <a:t>语句提供了一种方法来处理可能发生在给定代码块中的某些或全部错误，同时仍保持代码的运行。如果发生了程序员没有处理的错误，</a:t>
              </a:r>
              <a:r>
                <a:rPr lang="en-US" sz="2400" dirty="0">
                  <a:solidFill>
                    <a:srgbClr val="000000"/>
                  </a:solidFill>
                  <a:latin typeface="华文楷体" panose="02010600040101010101" pitchFamily="2" charset="-122"/>
                  <a:ea typeface="华文楷体" panose="02010600040101010101" pitchFamily="2" charset="-122"/>
                </a:rPr>
                <a:t>JavaScript</a:t>
              </a:r>
              <a:r>
                <a:rPr lang="zh-CN" altLang="en-US" sz="2400" dirty="0">
                  <a:solidFill>
                    <a:srgbClr val="000000"/>
                  </a:solidFill>
                  <a:latin typeface="华文楷体" panose="02010600040101010101" pitchFamily="2" charset="-122"/>
                  <a:ea typeface="华文楷体" panose="02010600040101010101" pitchFamily="2" charset="-122"/>
                </a:rPr>
                <a:t>只给用户提供它的普通错误信息，就好象没有错误处理一样。</a:t>
              </a:r>
              <a:endParaRPr lang="en-US" sz="2400" dirty="0"/>
            </a:p>
            <a:p>
              <a:pPr eaLnBrk="1" fontAlgn="auto" hangingPunct="1">
                <a:lnSpc>
                  <a:spcPct val="90000"/>
                </a:lnSpc>
                <a:spcBef>
                  <a:spcPts val="375"/>
                </a:spcBef>
                <a:spcAft>
                  <a:spcPts val="0"/>
                </a:spcAft>
              </a:pPr>
              <a:r>
                <a:rPr lang="zh-CN" altLang="en-US" sz="2400" dirty="0">
                  <a:solidFill>
                    <a:srgbClr val="000000"/>
                  </a:solidFill>
                  <a:latin typeface="华文楷体" panose="02010600040101010101" pitchFamily="2" charset="-122"/>
                  <a:ea typeface="华文楷体" panose="02010600040101010101" pitchFamily="2" charset="-122"/>
                </a:rPr>
                <a:t>其中参数</a:t>
              </a:r>
              <a:r>
                <a:rPr lang="en-US" sz="2400" dirty="0">
                  <a:solidFill>
                    <a:srgbClr val="000000"/>
                  </a:solidFill>
                  <a:latin typeface="华文楷体" panose="02010600040101010101" pitchFamily="2" charset="-122"/>
                  <a:ea typeface="华文楷体" panose="02010600040101010101" pitchFamily="2" charset="-122"/>
                </a:rPr>
                <a:t>try</a:t>
              </a:r>
              <a:r>
                <a:rPr lang="zh-CN" altLang="en-US" sz="2400" dirty="0">
                  <a:solidFill>
                    <a:srgbClr val="000000"/>
                  </a:solidFill>
                  <a:latin typeface="华文楷体" panose="02010600040101010101" pitchFamily="2" charset="-122"/>
                  <a:ea typeface="华文楷体" panose="02010600040101010101" pitchFamily="2" charset="-122"/>
                </a:rPr>
                <a:t>语句是必选项，表示可能发生错误的语句。参数</a:t>
              </a:r>
              <a:r>
                <a:rPr lang="en-US" sz="2400" dirty="0">
                  <a:solidFill>
                    <a:srgbClr val="000000"/>
                  </a:solidFill>
                  <a:latin typeface="华文楷体" panose="02010600040101010101" pitchFamily="2" charset="-122"/>
                  <a:ea typeface="华文楷体" panose="02010600040101010101" pitchFamily="2" charset="-122"/>
                </a:rPr>
                <a:t>exception</a:t>
              </a:r>
              <a:r>
                <a:rPr lang="zh-CN" altLang="en-US" sz="2400" dirty="0">
                  <a:solidFill>
                    <a:srgbClr val="000000"/>
                  </a:solidFill>
                  <a:latin typeface="华文楷体" panose="02010600040101010101" pitchFamily="2" charset="-122"/>
                  <a:ea typeface="华文楷体" panose="02010600040101010101" pitchFamily="2" charset="-122"/>
                </a:rPr>
                <a:t>是必选项，任何变量名。</a:t>
              </a:r>
              <a:r>
                <a:rPr lang="en-US" sz="2400" dirty="0">
                  <a:solidFill>
                    <a:srgbClr val="000000"/>
                  </a:solidFill>
                  <a:latin typeface="华文楷体" panose="02010600040101010101" pitchFamily="2" charset="-122"/>
                  <a:ea typeface="华文楷体" panose="02010600040101010101" pitchFamily="2" charset="-122"/>
                </a:rPr>
                <a:t>exception</a:t>
              </a:r>
              <a:r>
                <a:rPr lang="zh-CN" altLang="en-US" sz="2400" dirty="0">
                  <a:solidFill>
                    <a:srgbClr val="000000"/>
                  </a:solidFill>
                  <a:latin typeface="华文楷体" panose="02010600040101010101" pitchFamily="2" charset="-122"/>
                  <a:ea typeface="华文楷体" panose="02010600040101010101" pitchFamily="2" charset="-122"/>
                </a:rPr>
                <a:t>的初始化值是扔出的错误的值。参数</a:t>
              </a:r>
              <a:r>
                <a:rPr lang="en-US" sz="2400" dirty="0">
                  <a:solidFill>
                    <a:srgbClr val="000000"/>
                  </a:solidFill>
                  <a:latin typeface="华文楷体" panose="02010600040101010101" pitchFamily="2" charset="-122"/>
                  <a:ea typeface="华文楷体" panose="02010600040101010101" pitchFamily="2" charset="-122"/>
                </a:rPr>
                <a:t>catch</a:t>
              </a:r>
              <a:r>
                <a:rPr lang="zh-CN" altLang="en-US" sz="2400" dirty="0">
                  <a:solidFill>
                    <a:srgbClr val="000000"/>
                  </a:solidFill>
                  <a:latin typeface="华文楷体" panose="02010600040101010101" pitchFamily="2" charset="-122"/>
                  <a:ea typeface="华文楷体" panose="02010600040101010101" pitchFamily="2" charset="-122"/>
                </a:rPr>
                <a:t>语句是可选项，处理在相关联</a:t>
              </a:r>
              <a:r>
                <a:rPr lang="en-US" sz="2400" dirty="0">
                  <a:solidFill>
                    <a:srgbClr val="000000"/>
                  </a:solidFill>
                  <a:latin typeface="华文楷体" panose="02010600040101010101" pitchFamily="2" charset="-122"/>
                  <a:ea typeface="华文楷体" panose="02010600040101010101" pitchFamily="2" charset="-122"/>
                </a:rPr>
                <a:t>try</a:t>
              </a:r>
              <a:r>
                <a:rPr lang="zh-CN" altLang="en-US" sz="2400" dirty="0">
                  <a:solidFill>
                    <a:srgbClr val="000000"/>
                  </a:solidFill>
                  <a:latin typeface="华文楷体" panose="02010600040101010101" pitchFamily="2" charset="-122"/>
                  <a:ea typeface="华文楷体" panose="02010600040101010101" pitchFamily="2" charset="-122"/>
                </a:rPr>
                <a:t>语句中发生的错误的语句。参数</a:t>
              </a:r>
              <a:r>
                <a:rPr lang="en-US" sz="2400" dirty="0">
                  <a:solidFill>
                    <a:srgbClr val="000000"/>
                  </a:solidFill>
                  <a:latin typeface="华文楷体" panose="02010600040101010101" pitchFamily="2" charset="-122"/>
                  <a:ea typeface="华文楷体" panose="02010600040101010101" pitchFamily="2" charset="-122"/>
                </a:rPr>
                <a:t>finally</a:t>
              </a:r>
              <a:r>
                <a:rPr lang="zh-CN" altLang="en-US" sz="2400" dirty="0">
                  <a:solidFill>
                    <a:srgbClr val="000000"/>
                  </a:solidFill>
                  <a:latin typeface="华文楷体" panose="02010600040101010101" pitchFamily="2" charset="-122"/>
                  <a:ea typeface="华文楷体" panose="02010600040101010101" pitchFamily="2" charset="-122"/>
                </a:rPr>
                <a:t>语句可选项，在所有其他过程发生之后无条件执行的语句。</a:t>
              </a:r>
              <a:endParaRPr lang="en-US" sz="2400" dirty="0"/>
            </a:p>
            <a:p>
              <a:pPr eaLnBrk="1" fontAlgn="auto" hangingPunct="1">
                <a:lnSpc>
                  <a:spcPct val="90000"/>
                </a:lnSpc>
                <a:spcBef>
                  <a:spcPts val="375"/>
                </a:spcBef>
                <a:spcAft>
                  <a:spcPts val="0"/>
                </a:spcAft>
                <a:defRPr/>
              </a:pPr>
              <a:endParaRPr lang="en-US" altLang="zh-CN" sz="3200" b="1"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2" name="组合 21">
              <a:extLst>
                <a:ext uri="{FF2B5EF4-FFF2-40B4-BE49-F238E27FC236}">
                  <a16:creationId xmlns:a16="http://schemas.microsoft.com/office/drawing/2014/main" xmlns="" id="{A703D5A3-6018-48D7-9312-DED2FB9ACECF}"/>
                </a:ext>
              </a:extLst>
            </p:cNvPr>
            <p:cNvGrpSpPr>
              <a:grpSpLocks/>
            </p:cNvGrpSpPr>
            <p:nvPr/>
          </p:nvGrpSpPr>
          <p:grpSpPr bwMode="auto">
            <a:xfrm>
              <a:off x="1103313" y="3451225"/>
              <a:ext cx="722312" cy="725488"/>
              <a:chOff x="982638" y="4581128"/>
              <a:chExt cx="722019" cy="726424"/>
            </a:xfrm>
          </p:grpSpPr>
          <p:sp>
            <p:nvSpPr>
              <p:cNvPr id="13" name="Oval 13">
                <a:extLst>
                  <a:ext uri="{FF2B5EF4-FFF2-40B4-BE49-F238E27FC236}">
                    <a16:creationId xmlns:a16="http://schemas.microsoft.com/office/drawing/2014/main" xmlns="" id="{58FA7BA8-8CBD-4EA7-9AB1-27EFCFB44F9E}"/>
                  </a:ext>
                </a:extLst>
              </p:cNvPr>
              <p:cNvSpPr/>
              <p:nvPr/>
            </p:nvSpPr>
            <p:spPr>
              <a:xfrm>
                <a:off x="982638" y="458112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4" name="Freeform 34">
                <a:extLst>
                  <a:ext uri="{FF2B5EF4-FFF2-40B4-BE49-F238E27FC236}">
                    <a16:creationId xmlns:a16="http://schemas.microsoft.com/office/drawing/2014/main" xmlns="" id="{0F7484F5-8192-4537-8B36-B82ABDE52AAC}"/>
                  </a:ext>
                </a:extLst>
              </p:cNvPr>
              <p:cNvSpPr>
                <a:spLocks noEditPoints="1"/>
              </p:cNvSpPr>
              <p:nvPr/>
            </p:nvSpPr>
            <p:spPr bwMode="auto">
              <a:xfrm>
                <a:off x="1142034" y="4768961"/>
                <a:ext cx="452438" cy="350757"/>
              </a:xfrm>
              <a:custGeom>
                <a:avLst/>
                <a:gdLst>
                  <a:gd name="T0" fmla="*/ 2147483646 w 23"/>
                  <a:gd name="T1" fmla="*/ 0 h 26"/>
                  <a:gd name="T2" fmla="*/ 2147483646 w 23"/>
                  <a:gd name="T3" fmla="*/ 2147483646 h 26"/>
                  <a:gd name="T4" fmla="*/ 2147483646 w 23"/>
                  <a:gd name="T5" fmla="*/ 2147483646 h 26"/>
                  <a:gd name="T6" fmla="*/ 2147483646 w 23"/>
                  <a:gd name="T7" fmla="*/ 2147483646 h 26"/>
                  <a:gd name="T8" fmla="*/ 2147483646 w 23"/>
                  <a:gd name="T9" fmla="*/ 2147483646 h 26"/>
                  <a:gd name="T10" fmla="*/ 2147483646 w 23"/>
                  <a:gd name="T11" fmla="*/ 2147483646 h 26"/>
                  <a:gd name="T12" fmla="*/ 2147483646 w 23"/>
                  <a:gd name="T13" fmla="*/ 2147483646 h 26"/>
                  <a:gd name="T14" fmla="*/ 2147483646 w 23"/>
                  <a:gd name="T15" fmla="*/ 2147483646 h 26"/>
                  <a:gd name="T16" fmla="*/ 2147483646 w 23"/>
                  <a:gd name="T17" fmla="*/ 2147483646 h 26"/>
                  <a:gd name="T18" fmla="*/ 2147483646 w 23"/>
                  <a:gd name="T19" fmla="*/ 2147483646 h 26"/>
                  <a:gd name="T20" fmla="*/ 2147483646 w 23"/>
                  <a:gd name="T21" fmla="*/ 2147483646 h 26"/>
                  <a:gd name="T22" fmla="*/ 2147483646 w 23"/>
                  <a:gd name="T23" fmla="*/ 2147483646 h 26"/>
                  <a:gd name="T24" fmla="*/ 2147483646 w 23"/>
                  <a:gd name="T25" fmla="*/ 2147483646 h 26"/>
                  <a:gd name="T26" fmla="*/ 2147483646 w 23"/>
                  <a:gd name="T27" fmla="*/ 2147483646 h 26"/>
                  <a:gd name="T28" fmla="*/ 2147483646 w 23"/>
                  <a:gd name="T29" fmla="*/ 2147483646 h 26"/>
                  <a:gd name="T30" fmla="*/ 2147483646 w 23"/>
                  <a:gd name="T31" fmla="*/ 2147483646 h 26"/>
                  <a:gd name="T32" fmla="*/ 2147483646 w 23"/>
                  <a:gd name="T33" fmla="*/ 2147483646 h 26"/>
                  <a:gd name="T34" fmla="*/ 2147483646 w 23"/>
                  <a:gd name="T35" fmla="*/ 2147483646 h 26"/>
                  <a:gd name="T36" fmla="*/ 2147483646 w 23"/>
                  <a:gd name="T37" fmla="*/ 0 h 26"/>
                  <a:gd name="T38" fmla="*/ 2147483646 w 23"/>
                  <a:gd name="T39" fmla="*/ 2147483646 h 26"/>
                  <a:gd name="T40" fmla="*/ 2147483646 w 23"/>
                  <a:gd name="T41" fmla="*/ 2147483646 h 26"/>
                  <a:gd name="T42" fmla="*/ 2147483646 w 23"/>
                  <a:gd name="T43" fmla="*/ 0 h 26"/>
                  <a:gd name="T44" fmla="*/ 2147483646 w 23"/>
                  <a:gd name="T45" fmla="*/ 2147483646 h 26"/>
                  <a:gd name="T46" fmla="*/ 2147483646 w 23"/>
                  <a:gd name="T47" fmla="*/ 2147483646 h 26"/>
                  <a:gd name="T48" fmla="*/ 2147483646 w 23"/>
                  <a:gd name="T49" fmla="*/ 2147483646 h 26"/>
                  <a:gd name="T50" fmla="*/ 2147483646 w 23"/>
                  <a:gd name="T51" fmla="*/ 2147483646 h 26"/>
                  <a:gd name="T52" fmla="*/ 2147483646 w 23"/>
                  <a:gd name="T53" fmla="*/ 2147483646 h 26"/>
                  <a:gd name="T54" fmla="*/ 2147483646 w 23"/>
                  <a:gd name="T55" fmla="*/ 2147483646 h 26"/>
                  <a:gd name="T56" fmla="*/ 2147483646 w 23"/>
                  <a:gd name="T57" fmla="*/ 2147483646 h 26"/>
                  <a:gd name="T58" fmla="*/ 2147483646 w 23"/>
                  <a:gd name="T59" fmla="*/ 2147483646 h 26"/>
                  <a:gd name="T60" fmla="*/ 2147483646 w 23"/>
                  <a:gd name="T61" fmla="*/ 2147483646 h 26"/>
                  <a:gd name="T62" fmla="*/ 2147483646 w 23"/>
                  <a:gd name="T63" fmla="*/ 2147483646 h 26"/>
                  <a:gd name="T64" fmla="*/ 2147483646 w 23"/>
                  <a:gd name="T65" fmla="*/ 2147483646 h 26"/>
                  <a:gd name="T66" fmla="*/ 2147483646 w 23"/>
                  <a:gd name="T67" fmla="*/ 2147483646 h 26"/>
                  <a:gd name="T68" fmla="*/ 2147483646 w 23"/>
                  <a:gd name="T69" fmla="*/ 2147483646 h 26"/>
                  <a:gd name="T70" fmla="*/ 2147483646 w 23"/>
                  <a:gd name="T71" fmla="*/ 2147483646 h 26"/>
                  <a:gd name="T72" fmla="*/ 2147483646 w 23"/>
                  <a:gd name="T73" fmla="*/ 2147483646 h 26"/>
                  <a:gd name="T74" fmla="*/ 2147483646 w 23"/>
                  <a:gd name="T75" fmla="*/ 2147483646 h 26"/>
                  <a:gd name="T76" fmla="*/ 2147483646 w 23"/>
                  <a:gd name="T77" fmla="*/ 2147483646 h 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3" h="26">
                    <a:moveTo>
                      <a:pt x="19" y="0"/>
                    </a:moveTo>
                    <a:cubicBezTo>
                      <a:pt x="19" y="0"/>
                      <a:pt x="20" y="0"/>
                      <a:pt x="20" y="0"/>
                    </a:cubicBezTo>
                    <a:cubicBezTo>
                      <a:pt x="20" y="0"/>
                      <a:pt x="20" y="1"/>
                      <a:pt x="20" y="1"/>
                    </a:cubicBezTo>
                    <a:cubicBezTo>
                      <a:pt x="19" y="2"/>
                      <a:pt x="19" y="2"/>
                      <a:pt x="19" y="2"/>
                    </a:cubicBezTo>
                    <a:cubicBezTo>
                      <a:pt x="20" y="3"/>
                      <a:pt x="21" y="4"/>
                      <a:pt x="22" y="5"/>
                    </a:cubicBezTo>
                    <a:cubicBezTo>
                      <a:pt x="22" y="7"/>
                      <a:pt x="23" y="8"/>
                      <a:pt x="23" y="10"/>
                    </a:cubicBezTo>
                    <a:cubicBezTo>
                      <a:pt x="23" y="11"/>
                      <a:pt x="22" y="13"/>
                      <a:pt x="22" y="14"/>
                    </a:cubicBezTo>
                    <a:cubicBezTo>
                      <a:pt x="21" y="16"/>
                      <a:pt x="20" y="17"/>
                      <a:pt x="19" y="18"/>
                    </a:cubicBezTo>
                    <a:cubicBezTo>
                      <a:pt x="19" y="18"/>
                      <a:pt x="19" y="18"/>
                      <a:pt x="19" y="18"/>
                    </a:cubicBezTo>
                    <a:cubicBezTo>
                      <a:pt x="18" y="20"/>
                      <a:pt x="17" y="20"/>
                      <a:pt x="15" y="21"/>
                    </a:cubicBezTo>
                    <a:cubicBezTo>
                      <a:pt x="15" y="21"/>
                      <a:pt x="15" y="21"/>
                      <a:pt x="15" y="21"/>
                    </a:cubicBezTo>
                    <a:cubicBezTo>
                      <a:pt x="14" y="22"/>
                      <a:pt x="13" y="22"/>
                      <a:pt x="11" y="22"/>
                    </a:cubicBezTo>
                    <a:cubicBezTo>
                      <a:pt x="11" y="22"/>
                      <a:pt x="11" y="22"/>
                      <a:pt x="11" y="22"/>
                    </a:cubicBezTo>
                    <a:cubicBezTo>
                      <a:pt x="11" y="24"/>
                      <a:pt x="11" y="24"/>
                      <a:pt x="11" y="24"/>
                    </a:cubicBezTo>
                    <a:cubicBezTo>
                      <a:pt x="15" y="24"/>
                      <a:pt x="15" y="24"/>
                      <a:pt x="15" y="24"/>
                    </a:cubicBezTo>
                    <a:cubicBezTo>
                      <a:pt x="16" y="24"/>
                      <a:pt x="16" y="25"/>
                      <a:pt x="16" y="25"/>
                    </a:cubicBezTo>
                    <a:cubicBezTo>
                      <a:pt x="16" y="26"/>
                      <a:pt x="16" y="26"/>
                      <a:pt x="15" y="26"/>
                    </a:cubicBezTo>
                    <a:cubicBezTo>
                      <a:pt x="10" y="26"/>
                      <a:pt x="10" y="26"/>
                      <a:pt x="10" y="26"/>
                    </a:cubicBezTo>
                    <a:cubicBezTo>
                      <a:pt x="10" y="26"/>
                      <a:pt x="10" y="26"/>
                      <a:pt x="10" y="26"/>
                    </a:cubicBezTo>
                    <a:cubicBezTo>
                      <a:pt x="10" y="26"/>
                      <a:pt x="10" y="26"/>
                      <a:pt x="10" y="26"/>
                    </a:cubicBezTo>
                    <a:cubicBezTo>
                      <a:pt x="5" y="26"/>
                      <a:pt x="5" y="26"/>
                      <a:pt x="5" y="26"/>
                    </a:cubicBezTo>
                    <a:cubicBezTo>
                      <a:pt x="5" y="26"/>
                      <a:pt x="4" y="26"/>
                      <a:pt x="4" y="25"/>
                    </a:cubicBezTo>
                    <a:cubicBezTo>
                      <a:pt x="4" y="25"/>
                      <a:pt x="5" y="24"/>
                      <a:pt x="5" y="24"/>
                    </a:cubicBezTo>
                    <a:cubicBezTo>
                      <a:pt x="9" y="24"/>
                      <a:pt x="9" y="24"/>
                      <a:pt x="9" y="24"/>
                    </a:cubicBezTo>
                    <a:cubicBezTo>
                      <a:pt x="9" y="22"/>
                      <a:pt x="9" y="22"/>
                      <a:pt x="9" y="22"/>
                    </a:cubicBezTo>
                    <a:cubicBezTo>
                      <a:pt x="9" y="22"/>
                      <a:pt x="9" y="22"/>
                      <a:pt x="9" y="22"/>
                    </a:cubicBezTo>
                    <a:cubicBezTo>
                      <a:pt x="8" y="22"/>
                      <a:pt x="7" y="22"/>
                      <a:pt x="6" y="21"/>
                    </a:cubicBezTo>
                    <a:cubicBezTo>
                      <a:pt x="6" y="21"/>
                      <a:pt x="6" y="21"/>
                      <a:pt x="6" y="21"/>
                    </a:cubicBezTo>
                    <a:cubicBezTo>
                      <a:pt x="4" y="21"/>
                      <a:pt x="3" y="20"/>
                      <a:pt x="2" y="19"/>
                    </a:cubicBezTo>
                    <a:cubicBezTo>
                      <a:pt x="2" y="20"/>
                      <a:pt x="2" y="20"/>
                      <a:pt x="2" y="20"/>
                    </a:cubicBezTo>
                    <a:cubicBezTo>
                      <a:pt x="1" y="20"/>
                      <a:pt x="1" y="20"/>
                      <a:pt x="1" y="20"/>
                    </a:cubicBezTo>
                    <a:cubicBezTo>
                      <a:pt x="0" y="19"/>
                      <a:pt x="0" y="19"/>
                      <a:pt x="1" y="19"/>
                    </a:cubicBezTo>
                    <a:cubicBezTo>
                      <a:pt x="3" y="16"/>
                      <a:pt x="3" y="16"/>
                      <a:pt x="3" y="16"/>
                    </a:cubicBezTo>
                    <a:cubicBezTo>
                      <a:pt x="1" y="15"/>
                      <a:pt x="1" y="12"/>
                      <a:pt x="1" y="10"/>
                    </a:cubicBezTo>
                    <a:cubicBezTo>
                      <a:pt x="1" y="7"/>
                      <a:pt x="2" y="5"/>
                      <a:pt x="3" y="3"/>
                    </a:cubicBezTo>
                    <a:cubicBezTo>
                      <a:pt x="3" y="3"/>
                      <a:pt x="3" y="3"/>
                      <a:pt x="3" y="3"/>
                    </a:cubicBezTo>
                    <a:cubicBezTo>
                      <a:pt x="3" y="3"/>
                      <a:pt x="3" y="3"/>
                      <a:pt x="3" y="3"/>
                    </a:cubicBezTo>
                    <a:cubicBezTo>
                      <a:pt x="5" y="1"/>
                      <a:pt x="8" y="0"/>
                      <a:pt x="10" y="0"/>
                    </a:cubicBezTo>
                    <a:cubicBezTo>
                      <a:pt x="13" y="0"/>
                      <a:pt x="15" y="1"/>
                      <a:pt x="17" y="2"/>
                    </a:cubicBezTo>
                    <a:cubicBezTo>
                      <a:pt x="18" y="1"/>
                      <a:pt x="18" y="1"/>
                      <a:pt x="18" y="1"/>
                    </a:cubicBezTo>
                    <a:cubicBezTo>
                      <a:pt x="18" y="1"/>
                      <a:pt x="18" y="1"/>
                      <a:pt x="18" y="1"/>
                    </a:cubicBezTo>
                    <a:cubicBezTo>
                      <a:pt x="18" y="1"/>
                      <a:pt x="18" y="1"/>
                      <a:pt x="18" y="1"/>
                    </a:cubicBezTo>
                    <a:cubicBezTo>
                      <a:pt x="18" y="1"/>
                      <a:pt x="18" y="1"/>
                      <a:pt x="18" y="1"/>
                    </a:cubicBezTo>
                    <a:cubicBezTo>
                      <a:pt x="19" y="0"/>
                      <a:pt x="19" y="0"/>
                      <a:pt x="19" y="0"/>
                    </a:cubicBezTo>
                    <a:close/>
                    <a:moveTo>
                      <a:pt x="19" y="3"/>
                    </a:moveTo>
                    <a:cubicBezTo>
                      <a:pt x="19" y="3"/>
                      <a:pt x="19" y="3"/>
                      <a:pt x="19" y="3"/>
                    </a:cubicBezTo>
                    <a:cubicBezTo>
                      <a:pt x="18" y="3"/>
                      <a:pt x="18" y="3"/>
                      <a:pt x="18" y="3"/>
                    </a:cubicBezTo>
                    <a:cubicBezTo>
                      <a:pt x="19" y="5"/>
                      <a:pt x="20" y="7"/>
                      <a:pt x="20" y="10"/>
                    </a:cubicBezTo>
                    <a:cubicBezTo>
                      <a:pt x="20" y="13"/>
                      <a:pt x="19" y="15"/>
                      <a:pt x="17" y="17"/>
                    </a:cubicBezTo>
                    <a:cubicBezTo>
                      <a:pt x="17" y="17"/>
                      <a:pt x="17" y="17"/>
                      <a:pt x="17" y="17"/>
                    </a:cubicBezTo>
                    <a:cubicBezTo>
                      <a:pt x="16" y="19"/>
                      <a:pt x="13" y="20"/>
                      <a:pt x="10" y="20"/>
                    </a:cubicBezTo>
                    <a:cubicBezTo>
                      <a:pt x="8" y="20"/>
                      <a:pt x="6" y="19"/>
                      <a:pt x="4" y="17"/>
                    </a:cubicBezTo>
                    <a:cubicBezTo>
                      <a:pt x="3" y="18"/>
                      <a:pt x="3" y="18"/>
                      <a:pt x="3" y="18"/>
                    </a:cubicBezTo>
                    <a:cubicBezTo>
                      <a:pt x="4" y="19"/>
                      <a:pt x="5" y="19"/>
                      <a:pt x="6" y="20"/>
                    </a:cubicBezTo>
                    <a:cubicBezTo>
                      <a:pt x="6" y="20"/>
                      <a:pt x="6" y="20"/>
                      <a:pt x="6" y="20"/>
                    </a:cubicBezTo>
                    <a:cubicBezTo>
                      <a:pt x="7" y="20"/>
                      <a:pt x="9" y="21"/>
                      <a:pt x="10" y="21"/>
                    </a:cubicBezTo>
                    <a:cubicBezTo>
                      <a:pt x="12" y="21"/>
                      <a:pt x="13" y="20"/>
                      <a:pt x="15" y="20"/>
                    </a:cubicBezTo>
                    <a:cubicBezTo>
                      <a:pt x="15" y="20"/>
                      <a:pt x="15" y="20"/>
                      <a:pt x="15" y="20"/>
                    </a:cubicBezTo>
                    <a:cubicBezTo>
                      <a:pt x="16" y="19"/>
                      <a:pt x="17" y="19"/>
                      <a:pt x="18" y="18"/>
                    </a:cubicBezTo>
                    <a:cubicBezTo>
                      <a:pt x="18" y="18"/>
                      <a:pt x="18" y="18"/>
                      <a:pt x="18" y="18"/>
                    </a:cubicBezTo>
                    <a:cubicBezTo>
                      <a:pt x="18" y="18"/>
                      <a:pt x="18" y="18"/>
                      <a:pt x="18" y="18"/>
                    </a:cubicBezTo>
                    <a:cubicBezTo>
                      <a:pt x="19" y="17"/>
                      <a:pt x="20" y="15"/>
                      <a:pt x="21" y="14"/>
                    </a:cubicBezTo>
                    <a:cubicBezTo>
                      <a:pt x="21" y="13"/>
                      <a:pt x="21" y="11"/>
                      <a:pt x="21" y="10"/>
                    </a:cubicBezTo>
                    <a:cubicBezTo>
                      <a:pt x="21" y="8"/>
                      <a:pt x="21" y="7"/>
                      <a:pt x="21" y="6"/>
                    </a:cubicBezTo>
                    <a:cubicBezTo>
                      <a:pt x="20" y="5"/>
                      <a:pt x="19" y="3"/>
                      <a:pt x="19" y="3"/>
                    </a:cubicBezTo>
                    <a:close/>
                    <a:moveTo>
                      <a:pt x="16" y="4"/>
                    </a:moveTo>
                    <a:cubicBezTo>
                      <a:pt x="16" y="4"/>
                      <a:pt x="16" y="4"/>
                      <a:pt x="16" y="4"/>
                    </a:cubicBezTo>
                    <a:cubicBezTo>
                      <a:pt x="15" y="3"/>
                      <a:pt x="13" y="2"/>
                      <a:pt x="10" y="2"/>
                    </a:cubicBezTo>
                    <a:cubicBezTo>
                      <a:pt x="8" y="2"/>
                      <a:pt x="6" y="3"/>
                      <a:pt x="5" y="4"/>
                    </a:cubicBezTo>
                    <a:cubicBezTo>
                      <a:pt x="3" y="6"/>
                      <a:pt x="3" y="8"/>
                      <a:pt x="3" y="10"/>
                    </a:cubicBezTo>
                    <a:cubicBezTo>
                      <a:pt x="3" y="12"/>
                      <a:pt x="3" y="14"/>
                      <a:pt x="5" y="15"/>
                    </a:cubicBezTo>
                    <a:cubicBezTo>
                      <a:pt x="6" y="17"/>
                      <a:pt x="8" y="18"/>
                      <a:pt x="10" y="18"/>
                    </a:cubicBezTo>
                    <a:cubicBezTo>
                      <a:pt x="13" y="18"/>
                      <a:pt x="14" y="17"/>
                      <a:pt x="16" y="15"/>
                    </a:cubicBezTo>
                    <a:cubicBezTo>
                      <a:pt x="16" y="15"/>
                      <a:pt x="16" y="15"/>
                      <a:pt x="16" y="15"/>
                    </a:cubicBezTo>
                    <a:cubicBezTo>
                      <a:pt x="17" y="14"/>
                      <a:pt x="18" y="12"/>
                      <a:pt x="18" y="10"/>
                    </a:cubicBezTo>
                    <a:cubicBezTo>
                      <a:pt x="18" y="8"/>
                      <a:pt x="17" y="6"/>
                      <a:pt x="16" y="4"/>
                    </a:cubicBezTo>
                    <a:cubicBezTo>
                      <a:pt x="16" y="4"/>
                      <a:pt x="16" y="4"/>
                      <a:pt x="16" y="4"/>
                    </a:cubicBezTo>
                    <a:cubicBezTo>
                      <a:pt x="16" y="4"/>
                      <a:pt x="16" y="4"/>
                      <a:pt x="16" y="4"/>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1576939040"/>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007580"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smtClean="0">
                <a:solidFill>
                  <a:srgbClr val="333333"/>
                </a:solidFill>
                <a:latin typeface="微软雅黑" panose="020B0503020204020204" pitchFamily="34" charset="-122"/>
                <a:ea typeface="微软雅黑" panose="020B0503020204020204" pitchFamily="34" charset="-122"/>
              </a:rPr>
              <a:t>1.1.7 </a:t>
            </a:r>
            <a:r>
              <a:rPr lang="en-US" altLang="zh-CN" dirty="0">
                <a:solidFill>
                  <a:srgbClr val="333333"/>
                </a:solidFill>
                <a:latin typeface="微软雅黑" panose="020B0503020204020204" pitchFamily="34" charset="-122"/>
                <a:ea typeface="微软雅黑" panose="020B0503020204020204" pitchFamily="34" charset="-122"/>
              </a:rPr>
              <a:t>Object</a:t>
            </a:r>
            <a:r>
              <a:rPr lang="zh-CN" altLang="en-US" dirty="0">
                <a:solidFill>
                  <a:srgbClr val="333333"/>
                </a:solidFill>
                <a:latin typeface="微软雅黑" panose="020B0503020204020204" pitchFamily="34" charset="-122"/>
                <a:ea typeface="微软雅黑" panose="020B0503020204020204" pitchFamily="34" charset="-122"/>
              </a:rPr>
              <a:t>类型</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0"/>
            <a:ext cx="10402888" cy="4327870"/>
            <a:chOff x="1085850" y="1004887"/>
            <a:chExt cx="10402888" cy="4327870"/>
          </a:xfrm>
        </p:grpSpPr>
        <p:sp>
          <p:nvSpPr>
            <p:cNvPr id="6" name="Text Placeholder 33"/>
            <p:cNvSpPr txBox="1">
              <a:spLocks/>
            </p:cNvSpPr>
            <p:nvPr/>
          </p:nvSpPr>
          <p:spPr bwMode="auto">
            <a:xfrm>
              <a:off x="2022475" y="1004887"/>
              <a:ext cx="9466263" cy="43278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所谓字面量是指由字母，数字等构成的字符串或者数值，它只能作为右值出现。所谓右值是指等号右边的值，如：</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int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a=123</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这里的</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为左值，</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123</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为右值。常量和变量都属于变量，只不过常量是赋过值后不能再改变的变量，而普通的变量可以再进行赋值操作</a:t>
              </a:r>
            </a:p>
            <a:p>
              <a:pPr eaLnBrk="1" fontAlgn="auto" hangingPunct="1">
                <a:lnSpc>
                  <a:spcPct val="90000"/>
                </a:lnSpc>
                <a:spcBef>
                  <a:spcPts val="375"/>
                </a:spcBef>
                <a:spcAft>
                  <a:spcPts val="0"/>
                </a:spcAft>
                <a:defRPr/>
              </a:pPr>
              <a:r>
                <a:rPr lang="en-US" altLang="zh-CN" sz="2000" kern="0" dirty="0" err="1">
                  <a:solidFill>
                    <a:prstClr val="black">
                      <a:lumMod val="50000"/>
                    </a:prstClr>
                  </a:solidFill>
                  <a:latin typeface="华文楷体" panose="02010600040101010101" pitchFamily="2" charset="-122"/>
                  <a:ea typeface="华文楷体" panose="02010600040101010101" pitchFamily="2" charset="-122"/>
                </a:rPr>
                <a:t>int</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a;//a</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变量</a:t>
              </a:r>
            </a:p>
            <a:p>
              <a:pPr eaLnBrk="1" fontAlgn="auto" hangingPunct="1">
                <a:lnSpc>
                  <a:spcPct val="90000"/>
                </a:lnSpc>
                <a:spcBef>
                  <a:spcPts val="375"/>
                </a:spcBef>
                <a:spcAft>
                  <a:spcPts val="0"/>
                </a:spcAft>
                <a:defRPr/>
              </a:pPr>
              <a:r>
                <a:rPr lang="en-US" altLang="zh-CN" sz="2000" kern="0" dirty="0" err="1">
                  <a:solidFill>
                    <a:prstClr val="black">
                      <a:lumMod val="50000"/>
                    </a:prstClr>
                  </a:solidFill>
                  <a:latin typeface="华文楷体" panose="02010600040101010101" pitchFamily="2" charset="-122"/>
                  <a:ea typeface="华文楷体" panose="02010600040101010101" pitchFamily="2" charset="-122"/>
                </a:rPr>
                <a:t>const</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000" kern="0" dirty="0" err="1">
                  <a:solidFill>
                    <a:prstClr val="black">
                      <a:lumMod val="50000"/>
                    </a:prstClr>
                  </a:solidFill>
                  <a:latin typeface="华文楷体" panose="02010600040101010101" pitchFamily="2" charset="-122"/>
                  <a:ea typeface="华文楷体" panose="02010600040101010101" pitchFamily="2" charset="-122"/>
                </a:rPr>
                <a:t>int</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b=10;//b</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为常量</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,10</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为字面量</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string </a:t>
              </a:r>
              <a:r>
                <a:rPr lang="en-US" altLang="zh-CN" sz="2000" kern="0" dirty="0" err="1">
                  <a:solidFill>
                    <a:prstClr val="black">
                      <a:lumMod val="50000"/>
                    </a:prstClr>
                  </a:solidFill>
                  <a:latin typeface="华文楷体" panose="02010600040101010101" pitchFamily="2" charset="-122"/>
                  <a:ea typeface="华文楷体" panose="02010600040101010101" pitchFamily="2" charset="-122"/>
                </a:rPr>
                <a:t>str</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=“hello world”;//</a:t>
              </a:r>
              <a:r>
                <a:rPr lang="en-US" altLang="zh-CN" sz="2000" kern="0" dirty="0" err="1">
                  <a:solidFill>
                    <a:prstClr val="black">
                      <a:lumMod val="50000"/>
                    </a:prstClr>
                  </a:solidFill>
                  <a:latin typeface="华文楷体" panose="02010600040101010101" pitchFamily="2" charset="-122"/>
                  <a:ea typeface="华文楷体" panose="02010600040101010101" pitchFamily="2" charset="-122"/>
                </a:rPr>
                <a:t>str</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为变量</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,hello world</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为也字面量</a:t>
              </a:r>
            </a:p>
            <a:p>
              <a:pPr eaLnBrk="1" fontAlgn="auto" hangingPunct="1">
                <a:lnSpc>
                  <a:spcPct val="90000"/>
                </a:lnSpc>
                <a:spcBef>
                  <a:spcPts val="375"/>
                </a:spcBef>
                <a:spcAft>
                  <a:spcPts val="0"/>
                </a:spcAft>
                <a:defRPr/>
              </a:pP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3820887812"/>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007580"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smtClean="0">
                <a:solidFill>
                  <a:srgbClr val="333333"/>
                </a:solidFill>
                <a:latin typeface="微软雅黑" panose="020B0503020204020204" pitchFamily="34" charset="-122"/>
                <a:ea typeface="微软雅黑" panose="020B0503020204020204" pitchFamily="34" charset="-122"/>
              </a:rPr>
              <a:t>1.1.7 </a:t>
            </a:r>
            <a:r>
              <a:rPr lang="en-US" altLang="zh-CN" dirty="0">
                <a:solidFill>
                  <a:srgbClr val="333333"/>
                </a:solidFill>
                <a:latin typeface="微软雅黑" panose="020B0503020204020204" pitchFamily="34" charset="-122"/>
                <a:ea typeface="微软雅黑" panose="020B0503020204020204" pitchFamily="34" charset="-122"/>
              </a:rPr>
              <a:t>Object</a:t>
            </a:r>
            <a:r>
              <a:rPr lang="zh-CN" altLang="en-US" dirty="0">
                <a:solidFill>
                  <a:srgbClr val="333333"/>
                </a:solidFill>
                <a:latin typeface="微软雅黑" panose="020B0503020204020204" pitchFamily="34" charset="-122"/>
                <a:ea typeface="微软雅黑" panose="020B0503020204020204" pitchFamily="34" charset="-122"/>
              </a:rPr>
              <a:t>类型</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0"/>
            <a:ext cx="10402888" cy="4327870"/>
            <a:chOff x="1085850" y="1004887"/>
            <a:chExt cx="10402888" cy="4327870"/>
          </a:xfrm>
        </p:grpSpPr>
        <p:sp>
          <p:nvSpPr>
            <p:cNvPr id="6" name="Text Placeholder 33"/>
            <p:cNvSpPr txBox="1">
              <a:spLocks/>
            </p:cNvSpPr>
            <p:nvPr/>
          </p:nvSpPr>
          <p:spPr bwMode="auto">
            <a:xfrm>
              <a:off x="2022475" y="1004887"/>
              <a:ext cx="9466263" cy="43278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Object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类型的属性和方法如下：</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(1)Object(),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构造函数；</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(2)</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hasOwnProperty</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PropertyName</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检查给定的属性是否在当前的对象实例中，其中</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PropertyName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必须以字符串给定；</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(3)</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isPrototypeOf</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(object)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，检查传递的对象，是否是另一个对象的原型；</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(4)</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propertyIsEnumerable</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PropertyName</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，检查给定的属性是否能用</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for-in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语句来枚举；</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(5)</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toLocaleString</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，返回的字符串与执行环境的地区对应；</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(6)</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toString</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，返回字符串；</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(7)</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valueOf</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，返回对象的字符串、数值或布尔值表示。</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对象属性的访问方法，可以用点表示法，如</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p.x,p.y</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；也可以用方括号表示法</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如</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p[“x”]</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3835844384"/>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884533"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smtClean="0">
                <a:solidFill>
                  <a:srgbClr val="333333"/>
                </a:solidFill>
                <a:latin typeface="微软雅黑" panose="020B0503020204020204" pitchFamily="34" charset="-122"/>
                <a:ea typeface="微软雅黑" panose="020B0503020204020204" pitchFamily="34" charset="-122"/>
              </a:rPr>
              <a:t>1.1.8 </a:t>
            </a:r>
            <a:r>
              <a:rPr lang="en-US" altLang="zh-CN" dirty="0">
                <a:solidFill>
                  <a:srgbClr val="333333"/>
                </a:solidFill>
                <a:latin typeface="微软雅黑" panose="020B0503020204020204" pitchFamily="34" charset="-122"/>
                <a:ea typeface="微软雅黑" panose="020B0503020204020204" pitchFamily="34" charset="-122"/>
              </a:rPr>
              <a:t>String</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在</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中，可以将字符串当作对象来处理。创建</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String</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对象实例。</a:t>
              </a:r>
            </a:p>
            <a:p>
              <a:pPr eaLnBrk="1" fontAlgn="auto" hangingPunct="1">
                <a:lnSpc>
                  <a:spcPct val="90000"/>
                </a:lnSpc>
                <a:spcBef>
                  <a:spcPts val="375"/>
                </a:spcBef>
                <a:spcAft>
                  <a:spcPts val="0"/>
                </a:spcAft>
                <a:defRPr/>
              </a:pP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语法</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Var String</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对象实例名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字符串值”；或</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Var String</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对象实例名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=new String(“</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字符串值”</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或</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Var String</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对象实例名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=String(“</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字符串值”</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如，</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str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 “Hello World”;</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str1 = new String(</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str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str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 String(“Hello World”);</a:t>
              </a:r>
            </a:p>
            <a:p>
              <a:pPr eaLnBrk="1" fontAlgn="auto" hangingPunct="1">
                <a:lnSpc>
                  <a:spcPct val="90000"/>
                </a:lnSpc>
                <a:spcBef>
                  <a:spcPts val="375"/>
                </a:spcBef>
                <a:spcAft>
                  <a:spcPts val="0"/>
                </a:spcAft>
                <a:defRPr/>
              </a:pPr>
              <a:r>
                <a:rPr lang="en-US" altLang="zh-CN" sz="2800" kern="0" dirty="0">
                  <a:solidFill>
                    <a:prstClr val="black">
                      <a:lumMod val="50000"/>
                    </a:prstClr>
                  </a:solidFill>
                  <a:latin typeface="华文楷体" panose="02010600040101010101" pitchFamily="2" charset="-122"/>
                  <a:ea typeface="华文楷体" panose="02010600040101010101" pitchFamily="2" charset="-122"/>
                </a:rPr>
                <a:t>String</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对象只有一个属性，即</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length</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属性，包含了字符串中的字符数</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空字符串为</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0)</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，它是一个数值，可以直接在计算中使用。</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String</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对象内置方法有</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30</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多种。例如</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anchor</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link</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substring</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800" kern="0" dirty="0" err="1">
                  <a:solidFill>
                    <a:prstClr val="black">
                      <a:lumMod val="50000"/>
                    </a:prstClr>
                  </a:solidFill>
                  <a:latin typeface="华文楷体" panose="02010600040101010101" pitchFamily="2" charset="-122"/>
                  <a:ea typeface="华文楷体" panose="02010600040101010101" pitchFamily="2" charset="-122"/>
                </a:rPr>
                <a:t>indexOf</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replace</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等，具体参阅</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5.1.5</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节。</a:t>
              </a:r>
            </a:p>
            <a:p>
              <a:pPr eaLnBrk="1" fontAlgn="auto" hangingPunct="1">
                <a:lnSpc>
                  <a:spcPct val="90000"/>
                </a:lnSpc>
                <a:spcBef>
                  <a:spcPts val="375"/>
                </a:spcBef>
                <a:spcAft>
                  <a:spcPts val="0"/>
                </a:spcAft>
                <a:defRPr/>
              </a:pPr>
              <a:endParaRPr lang="en-US" altLang="zh-CN" sz="28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323239067"/>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90331"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smtClean="0">
                <a:solidFill>
                  <a:srgbClr val="333333"/>
                </a:solidFill>
                <a:latin typeface="微软雅黑" panose="020B0503020204020204" pitchFamily="34" charset="-122"/>
                <a:ea typeface="微软雅黑" panose="020B0503020204020204" pitchFamily="34" charset="-122"/>
              </a:rPr>
              <a:t>1.1.9 </a:t>
            </a:r>
            <a:r>
              <a:rPr lang="en-US" altLang="zh-CN" dirty="0">
                <a:solidFill>
                  <a:srgbClr val="333333"/>
                </a:solidFill>
                <a:latin typeface="微软雅黑" panose="020B0503020204020204" pitchFamily="34" charset="-122"/>
                <a:ea typeface="微软雅黑" panose="020B0503020204020204" pitchFamily="34" charset="-122"/>
              </a:rPr>
              <a:t>String</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a:defRPr/>
              </a:pPr>
              <a:r>
                <a:rPr lang="en-US" altLang="zh-CN" sz="3200" b="1" kern="0" dirty="0">
                  <a:solidFill>
                    <a:prstClr val="black">
                      <a:lumMod val="50000"/>
                    </a:prstClr>
                  </a:solidFill>
                  <a:latin typeface="华文楷体" panose="02010600040101010101" pitchFamily="2" charset="-122"/>
                  <a:ea typeface="华文楷体" panose="02010600040101010101" pitchFamily="2" charset="-122"/>
                </a:rPr>
                <a:t>anchor() </a:t>
              </a:r>
            </a:p>
            <a:p>
              <a:pPr eaLnBrk="1" fontAlgn="auto" hangingPunct="1">
                <a:lnSpc>
                  <a:spcPct val="90000"/>
                </a:lnSpc>
                <a:spcBef>
                  <a:spcPts val="375"/>
                </a:spcBef>
                <a:spcAft>
                  <a:spcPts val="0"/>
                </a:spcAft>
                <a:defRPr/>
              </a:pP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该方法</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用于创建 </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HTML </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锚。 </a:t>
              </a:r>
            </a:p>
            <a:p>
              <a:pPr eaLnBrk="1" fontAlgn="auto" hangingPunct="1">
                <a:lnSpc>
                  <a:spcPct val="90000"/>
                </a:lnSpc>
                <a:spcBef>
                  <a:spcPts val="375"/>
                </a:spcBef>
                <a:spcAft>
                  <a:spcPts val="0"/>
                </a:spcAft>
                <a:defRPr/>
              </a:pP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语法</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stringObject.anchor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anchorname</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其中</a:t>
              </a:r>
              <a:r>
                <a:rPr lang="en-US" altLang="zh-CN" sz="2800" kern="0" dirty="0" err="1">
                  <a:solidFill>
                    <a:prstClr val="black">
                      <a:lumMod val="50000"/>
                    </a:prstClr>
                  </a:solidFill>
                  <a:latin typeface="华文楷体" panose="02010600040101010101" pitchFamily="2" charset="-122"/>
                  <a:ea typeface="华文楷体" panose="02010600040101010101" pitchFamily="2" charset="-122"/>
                </a:rPr>
                <a:t>anchorname</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必需，为锚定义名称。 </a:t>
              </a:r>
            </a:p>
            <a:p>
              <a:pPr eaLnBrk="1" fontAlgn="auto" hangingPunct="1">
                <a:lnSpc>
                  <a:spcPct val="90000"/>
                </a:lnSpc>
                <a:spcBef>
                  <a:spcPts val="375"/>
                </a:spcBef>
                <a:spcAft>
                  <a:spcPts val="0"/>
                </a:spcAft>
                <a:defRPr/>
              </a:pP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如，</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txt=“Hello world!”;</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document.write</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txt.anchor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myanchor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输出为：</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&lt;a name=“</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myanchor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”&gt;Hello world!&lt;/a&gt;</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4202721614"/>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884533"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smtClean="0">
                <a:solidFill>
                  <a:srgbClr val="333333"/>
                </a:solidFill>
                <a:latin typeface="微软雅黑" panose="020B0503020204020204" pitchFamily="34" charset="-122"/>
                <a:ea typeface="微软雅黑" panose="020B0503020204020204" pitchFamily="34" charset="-122"/>
              </a:rPr>
              <a:t>1.1.9 </a:t>
            </a:r>
            <a:r>
              <a:rPr lang="en-US" altLang="zh-CN" dirty="0">
                <a:solidFill>
                  <a:srgbClr val="333333"/>
                </a:solidFill>
                <a:latin typeface="微软雅黑" panose="020B0503020204020204" pitchFamily="34" charset="-122"/>
                <a:ea typeface="微软雅黑" panose="020B0503020204020204" pitchFamily="34" charset="-122"/>
              </a:rPr>
              <a:t>String</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0"/>
            <a:ext cx="10402888" cy="1970091"/>
            <a:chOff x="1085850" y="1004887"/>
            <a:chExt cx="10402888" cy="1970091"/>
          </a:xfrm>
        </p:grpSpPr>
        <p:sp>
          <p:nvSpPr>
            <p:cNvPr id="6" name="Text Placeholder 33"/>
            <p:cNvSpPr txBox="1">
              <a:spLocks/>
            </p:cNvSpPr>
            <p:nvPr/>
          </p:nvSpPr>
          <p:spPr bwMode="auto">
            <a:xfrm>
              <a:off x="2022475" y="1004887"/>
              <a:ext cx="9466263" cy="1970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2"/>
                <a:defRPr/>
              </a:pPr>
              <a:r>
                <a:rPr lang="en-US" altLang="zh-CN" sz="3200" b="1" kern="0" dirty="0">
                  <a:solidFill>
                    <a:prstClr val="black">
                      <a:lumMod val="50000"/>
                    </a:prstClr>
                  </a:solidFill>
                  <a:latin typeface="华文楷体" panose="02010600040101010101" pitchFamily="2" charset="-122"/>
                  <a:ea typeface="华文楷体" panose="02010600040101010101" pitchFamily="2" charset="-122"/>
                </a:rPr>
                <a:t>big() </a:t>
              </a:r>
            </a:p>
            <a:p>
              <a:pPr eaLnBrk="1" fontAlgn="auto" hangingPunct="1">
                <a:lnSpc>
                  <a:spcPct val="90000"/>
                </a:lnSpc>
                <a:spcBef>
                  <a:spcPts val="375"/>
                </a:spcBef>
                <a:spcAft>
                  <a:spcPts val="0"/>
                </a:spcAft>
                <a:defRPr/>
              </a:pP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该方法</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用于把字符串显示为大号字体。</a:t>
              </a:r>
            </a:p>
            <a:p>
              <a:pPr eaLnBrk="1" fontAlgn="auto" hangingPunct="1">
                <a:lnSpc>
                  <a:spcPct val="90000"/>
                </a:lnSpc>
                <a:spcBef>
                  <a:spcPts val="375"/>
                </a:spcBef>
                <a:spcAft>
                  <a:spcPts val="0"/>
                </a:spcAft>
                <a:defRPr/>
              </a:pP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语法</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endParaRPr lang="zh-CN" altLang="en-US" sz="28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str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=“Hello world!”;</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document.write</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str.big</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endParaRPr lang="en-US" altLang="zh-CN" sz="3200" b="1"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grpSp>
        <p:nvGrpSpPr>
          <p:cNvPr id="9" name="Group 8">
            <a:extLst>
              <a:ext uri="{FF2B5EF4-FFF2-40B4-BE49-F238E27FC236}">
                <a16:creationId xmlns:a16="http://schemas.microsoft.com/office/drawing/2014/main" xmlns="" id="{66C258C3-6C5E-43E9-8CC3-180825C2E77A}"/>
              </a:ext>
            </a:extLst>
          </p:cNvPr>
          <p:cNvGrpSpPr/>
          <p:nvPr/>
        </p:nvGrpSpPr>
        <p:grpSpPr>
          <a:xfrm>
            <a:off x="1035050" y="3347697"/>
            <a:ext cx="9907587" cy="2601725"/>
            <a:chOff x="1103313" y="3275012"/>
            <a:chExt cx="9907587" cy="2601725"/>
          </a:xfrm>
        </p:grpSpPr>
        <p:sp>
          <p:nvSpPr>
            <p:cNvPr id="10" name="Text Placeholder 33">
              <a:extLst>
                <a:ext uri="{FF2B5EF4-FFF2-40B4-BE49-F238E27FC236}">
                  <a16:creationId xmlns:a16="http://schemas.microsoft.com/office/drawing/2014/main" xmlns="" id="{0A14676B-04E9-4541-8656-B73AFD2EF5AE}"/>
                </a:ext>
              </a:extLst>
            </p:cNvPr>
            <p:cNvSpPr txBox="1">
              <a:spLocks/>
            </p:cNvSpPr>
            <p:nvPr/>
          </p:nvSpPr>
          <p:spPr bwMode="auto">
            <a:xfrm>
              <a:off x="2039938" y="3275012"/>
              <a:ext cx="8970962" cy="2601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3"/>
                <a:defRPr/>
              </a:pPr>
              <a:r>
                <a:rPr lang="en-US" altLang="zh-CN" sz="3200" b="1" kern="0" dirty="0">
                  <a:solidFill>
                    <a:prstClr val="black">
                      <a:lumMod val="50000"/>
                    </a:prstClr>
                  </a:solidFill>
                  <a:latin typeface="华文楷体" panose="02010600040101010101" pitchFamily="2" charset="-122"/>
                  <a:ea typeface="华文楷体" panose="02010600040101010101" pitchFamily="2" charset="-122"/>
                </a:rPr>
                <a:t>blink() </a:t>
              </a:r>
            </a:p>
            <a:p>
              <a:pPr eaLnBrk="1" fontAlgn="auto" hangingPunct="1">
                <a:lnSpc>
                  <a:spcPct val="90000"/>
                </a:lnSpc>
                <a:spcBef>
                  <a:spcPts val="375"/>
                </a:spcBef>
                <a:spcAft>
                  <a:spcPts val="0"/>
                </a:spcAft>
                <a:defRPr/>
              </a:pP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该方法</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用于显示闪动的字符串。</a:t>
              </a:r>
            </a:p>
            <a:p>
              <a:pPr eaLnBrk="1" fontAlgn="auto" hangingPunct="1">
                <a:lnSpc>
                  <a:spcPct val="90000"/>
                </a:lnSpc>
                <a:spcBef>
                  <a:spcPts val="375"/>
                </a:spcBef>
                <a:spcAft>
                  <a:spcPts val="0"/>
                </a:spcAft>
                <a:defRPr/>
              </a:pP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语法</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endParaRPr lang="zh-CN" altLang="en-US" sz="28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str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=“Hello world!”;</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document.write</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str.blink</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endParaRPr lang="en-US" altLang="zh-CN" sz="28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1" name="组合 21">
              <a:extLst>
                <a:ext uri="{FF2B5EF4-FFF2-40B4-BE49-F238E27FC236}">
                  <a16:creationId xmlns:a16="http://schemas.microsoft.com/office/drawing/2014/main" xmlns="" id="{C42E3F35-7A1F-4924-B4F7-BCCE9FB6CACF}"/>
                </a:ext>
              </a:extLst>
            </p:cNvPr>
            <p:cNvGrpSpPr>
              <a:grpSpLocks/>
            </p:cNvGrpSpPr>
            <p:nvPr/>
          </p:nvGrpSpPr>
          <p:grpSpPr bwMode="auto">
            <a:xfrm>
              <a:off x="1103313" y="3451225"/>
              <a:ext cx="722312" cy="725488"/>
              <a:chOff x="982638" y="4581128"/>
              <a:chExt cx="722019" cy="726424"/>
            </a:xfrm>
          </p:grpSpPr>
          <p:sp>
            <p:nvSpPr>
              <p:cNvPr id="12" name="Oval 13">
                <a:extLst>
                  <a:ext uri="{FF2B5EF4-FFF2-40B4-BE49-F238E27FC236}">
                    <a16:creationId xmlns:a16="http://schemas.microsoft.com/office/drawing/2014/main" xmlns="" id="{E6A0BE30-BD37-4057-8372-5B90A886E00B}"/>
                  </a:ext>
                </a:extLst>
              </p:cNvPr>
              <p:cNvSpPr/>
              <p:nvPr/>
            </p:nvSpPr>
            <p:spPr>
              <a:xfrm>
                <a:off x="982638" y="458112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3" name="Freeform 34">
                <a:extLst>
                  <a:ext uri="{FF2B5EF4-FFF2-40B4-BE49-F238E27FC236}">
                    <a16:creationId xmlns:a16="http://schemas.microsoft.com/office/drawing/2014/main" xmlns="" id="{3288A36B-205E-47D8-A3B1-B1C61048E4D9}"/>
                  </a:ext>
                </a:extLst>
              </p:cNvPr>
              <p:cNvSpPr>
                <a:spLocks noEditPoints="1"/>
              </p:cNvSpPr>
              <p:nvPr/>
            </p:nvSpPr>
            <p:spPr bwMode="auto">
              <a:xfrm>
                <a:off x="1142034" y="4768961"/>
                <a:ext cx="452438" cy="350757"/>
              </a:xfrm>
              <a:custGeom>
                <a:avLst/>
                <a:gdLst>
                  <a:gd name="T0" fmla="*/ 2147483646 w 23"/>
                  <a:gd name="T1" fmla="*/ 0 h 26"/>
                  <a:gd name="T2" fmla="*/ 2147483646 w 23"/>
                  <a:gd name="T3" fmla="*/ 2147483646 h 26"/>
                  <a:gd name="T4" fmla="*/ 2147483646 w 23"/>
                  <a:gd name="T5" fmla="*/ 2147483646 h 26"/>
                  <a:gd name="T6" fmla="*/ 2147483646 w 23"/>
                  <a:gd name="T7" fmla="*/ 2147483646 h 26"/>
                  <a:gd name="T8" fmla="*/ 2147483646 w 23"/>
                  <a:gd name="T9" fmla="*/ 2147483646 h 26"/>
                  <a:gd name="T10" fmla="*/ 2147483646 w 23"/>
                  <a:gd name="T11" fmla="*/ 2147483646 h 26"/>
                  <a:gd name="T12" fmla="*/ 2147483646 w 23"/>
                  <a:gd name="T13" fmla="*/ 2147483646 h 26"/>
                  <a:gd name="T14" fmla="*/ 2147483646 w 23"/>
                  <a:gd name="T15" fmla="*/ 2147483646 h 26"/>
                  <a:gd name="T16" fmla="*/ 2147483646 w 23"/>
                  <a:gd name="T17" fmla="*/ 2147483646 h 26"/>
                  <a:gd name="T18" fmla="*/ 2147483646 w 23"/>
                  <a:gd name="T19" fmla="*/ 2147483646 h 26"/>
                  <a:gd name="T20" fmla="*/ 2147483646 w 23"/>
                  <a:gd name="T21" fmla="*/ 2147483646 h 26"/>
                  <a:gd name="T22" fmla="*/ 2147483646 w 23"/>
                  <a:gd name="T23" fmla="*/ 2147483646 h 26"/>
                  <a:gd name="T24" fmla="*/ 2147483646 w 23"/>
                  <a:gd name="T25" fmla="*/ 2147483646 h 26"/>
                  <a:gd name="T26" fmla="*/ 2147483646 w 23"/>
                  <a:gd name="T27" fmla="*/ 2147483646 h 26"/>
                  <a:gd name="T28" fmla="*/ 2147483646 w 23"/>
                  <a:gd name="T29" fmla="*/ 2147483646 h 26"/>
                  <a:gd name="T30" fmla="*/ 2147483646 w 23"/>
                  <a:gd name="T31" fmla="*/ 2147483646 h 26"/>
                  <a:gd name="T32" fmla="*/ 2147483646 w 23"/>
                  <a:gd name="T33" fmla="*/ 2147483646 h 26"/>
                  <a:gd name="T34" fmla="*/ 2147483646 w 23"/>
                  <a:gd name="T35" fmla="*/ 2147483646 h 26"/>
                  <a:gd name="T36" fmla="*/ 2147483646 w 23"/>
                  <a:gd name="T37" fmla="*/ 0 h 26"/>
                  <a:gd name="T38" fmla="*/ 2147483646 w 23"/>
                  <a:gd name="T39" fmla="*/ 2147483646 h 26"/>
                  <a:gd name="T40" fmla="*/ 2147483646 w 23"/>
                  <a:gd name="T41" fmla="*/ 2147483646 h 26"/>
                  <a:gd name="T42" fmla="*/ 2147483646 w 23"/>
                  <a:gd name="T43" fmla="*/ 0 h 26"/>
                  <a:gd name="T44" fmla="*/ 2147483646 w 23"/>
                  <a:gd name="T45" fmla="*/ 2147483646 h 26"/>
                  <a:gd name="T46" fmla="*/ 2147483646 w 23"/>
                  <a:gd name="T47" fmla="*/ 2147483646 h 26"/>
                  <a:gd name="T48" fmla="*/ 2147483646 w 23"/>
                  <a:gd name="T49" fmla="*/ 2147483646 h 26"/>
                  <a:gd name="T50" fmla="*/ 2147483646 w 23"/>
                  <a:gd name="T51" fmla="*/ 2147483646 h 26"/>
                  <a:gd name="T52" fmla="*/ 2147483646 w 23"/>
                  <a:gd name="T53" fmla="*/ 2147483646 h 26"/>
                  <a:gd name="T54" fmla="*/ 2147483646 w 23"/>
                  <a:gd name="T55" fmla="*/ 2147483646 h 26"/>
                  <a:gd name="T56" fmla="*/ 2147483646 w 23"/>
                  <a:gd name="T57" fmla="*/ 2147483646 h 26"/>
                  <a:gd name="T58" fmla="*/ 2147483646 w 23"/>
                  <a:gd name="T59" fmla="*/ 2147483646 h 26"/>
                  <a:gd name="T60" fmla="*/ 2147483646 w 23"/>
                  <a:gd name="T61" fmla="*/ 2147483646 h 26"/>
                  <a:gd name="T62" fmla="*/ 2147483646 w 23"/>
                  <a:gd name="T63" fmla="*/ 2147483646 h 26"/>
                  <a:gd name="T64" fmla="*/ 2147483646 w 23"/>
                  <a:gd name="T65" fmla="*/ 2147483646 h 26"/>
                  <a:gd name="T66" fmla="*/ 2147483646 w 23"/>
                  <a:gd name="T67" fmla="*/ 2147483646 h 26"/>
                  <a:gd name="T68" fmla="*/ 2147483646 w 23"/>
                  <a:gd name="T69" fmla="*/ 2147483646 h 26"/>
                  <a:gd name="T70" fmla="*/ 2147483646 w 23"/>
                  <a:gd name="T71" fmla="*/ 2147483646 h 26"/>
                  <a:gd name="T72" fmla="*/ 2147483646 w 23"/>
                  <a:gd name="T73" fmla="*/ 2147483646 h 26"/>
                  <a:gd name="T74" fmla="*/ 2147483646 w 23"/>
                  <a:gd name="T75" fmla="*/ 2147483646 h 26"/>
                  <a:gd name="T76" fmla="*/ 2147483646 w 23"/>
                  <a:gd name="T77" fmla="*/ 2147483646 h 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3" h="26">
                    <a:moveTo>
                      <a:pt x="19" y="0"/>
                    </a:moveTo>
                    <a:cubicBezTo>
                      <a:pt x="19" y="0"/>
                      <a:pt x="20" y="0"/>
                      <a:pt x="20" y="0"/>
                    </a:cubicBezTo>
                    <a:cubicBezTo>
                      <a:pt x="20" y="0"/>
                      <a:pt x="20" y="1"/>
                      <a:pt x="20" y="1"/>
                    </a:cubicBezTo>
                    <a:cubicBezTo>
                      <a:pt x="19" y="2"/>
                      <a:pt x="19" y="2"/>
                      <a:pt x="19" y="2"/>
                    </a:cubicBezTo>
                    <a:cubicBezTo>
                      <a:pt x="20" y="3"/>
                      <a:pt x="21" y="4"/>
                      <a:pt x="22" y="5"/>
                    </a:cubicBezTo>
                    <a:cubicBezTo>
                      <a:pt x="22" y="7"/>
                      <a:pt x="23" y="8"/>
                      <a:pt x="23" y="10"/>
                    </a:cubicBezTo>
                    <a:cubicBezTo>
                      <a:pt x="23" y="11"/>
                      <a:pt x="22" y="13"/>
                      <a:pt x="22" y="14"/>
                    </a:cubicBezTo>
                    <a:cubicBezTo>
                      <a:pt x="21" y="16"/>
                      <a:pt x="20" y="17"/>
                      <a:pt x="19" y="18"/>
                    </a:cubicBezTo>
                    <a:cubicBezTo>
                      <a:pt x="19" y="18"/>
                      <a:pt x="19" y="18"/>
                      <a:pt x="19" y="18"/>
                    </a:cubicBezTo>
                    <a:cubicBezTo>
                      <a:pt x="18" y="20"/>
                      <a:pt x="17" y="20"/>
                      <a:pt x="15" y="21"/>
                    </a:cubicBezTo>
                    <a:cubicBezTo>
                      <a:pt x="15" y="21"/>
                      <a:pt x="15" y="21"/>
                      <a:pt x="15" y="21"/>
                    </a:cubicBezTo>
                    <a:cubicBezTo>
                      <a:pt x="14" y="22"/>
                      <a:pt x="13" y="22"/>
                      <a:pt x="11" y="22"/>
                    </a:cubicBezTo>
                    <a:cubicBezTo>
                      <a:pt x="11" y="22"/>
                      <a:pt x="11" y="22"/>
                      <a:pt x="11" y="22"/>
                    </a:cubicBezTo>
                    <a:cubicBezTo>
                      <a:pt x="11" y="24"/>
                      <a:pt x="11" y="24"/>
                      <a:pt x="11" y="24"/>
                    </a:cubicBezTo>
                    <a:cubicBezTo>
                      <a:pt x="15" y="24"/>
                      <a:pt x="15" y="24"/>
                      <a:pt x="15" y="24"/>
                    </a:cubicBezTo>
                    <a:cubicBezTo>
                      <a:pt x="16" y="24"/>
                      <a:pt x="16" y="25"/>
                      <a:pt x="16" y="25"/>
                    </a:cubicBezTo>
                    <a:cubicBezTo>
                      <a:pt x="16" y="26"/>
                      <a:pt x="16" y="26"/>
                      <a:pt x="15" y="26"/>
                    </a:cubicBezTo>
                    <a:cubicBezTo>
                      <a:pt x="10" y="26"/>
                      <a:pt x="10" y="26"/>
                      <a:pt x="10" y="26"/>
                    </a:cubicBezTo>
                    <a:cubicBezTo>
                      <a:pt x="10" y="26"/>
                      <a:pt x="10" y="26"/>
                      <a:pt x="10" y="26"/>
                    </a:cubicBezTo>
                    <a:cubicBezTo>
                      <a:pt x="10" y="26"/>
                      <a:pt x="10" y="26"/>
                      <a:pt x="10" y="26"/>
                    </a:cubicBezTo>
                    <a:cubicBezTo>
                      <a:pt x="5" y="26"/>
                      <a:pt x="5" y="26"/>
                      <a:pt x="5" y="26"/>
                    </a:cubicBezTo>
                    <a:cubicBezTo>
                      <a:pt x="5" y="26"/>
                      <a:pt x="4" y="26"/>
                      <a:pt x="4" y="25"/>
                    </a:cubicBezTo>
                    <a:cubicBezTo>
                      <a:pt x="4" y="25"/>
                      <a:pt x="5" y="24"/>
                      <a:pt x="5" y="24"/>
                    </a:cubicBezTo>
                    <a:cubicBezTo>
                      <a:pt x="9" y="24"/>
                      <a:pt x="9" y="24"/>
                      <a:pt x="9" y="24"/>
                    </a:cubicBezTo>
                    <a:cubicBezTo>
                      <a:pt x="9" y="22"/>
                      <a:pt x="9" y="22"/>
                      <a:pt x="9" y="22"/>
                    </a:cubicBezTo>
                    <a:cubicBezTo>
                      <a:pt x="9" y="22"/>
                      <a:pt x="9" y="22"/>
                      <a:pt x="9" y="22"/>
                    </a:cubicBezTo>
                    <a:cubicBezTo>
                      <a:pt x="8" y="22"/>
                      <a:pt x="7" y="22"/>
                      <a:pt x="6" y="21"/>
                    </a:cubicBezTo>
                    <a:cubicBezTo>
                      <a:pt x="6" y="21"/>
                      <a:pt x="6" y="21"/>
                      <a:pt x="6" y="21"/>
                    </a:cubicBezTo>
                    <a:cubicBezTo>
                      <a:pt x="4" y="21"/>
                      <a:pt x="3" y="20"/>
                      <a:pt x="2" y="19"/>
                    </a:cubicBezTo>
                    <a:cubicBezTo>
                      <a:pt x="2" y="20"/>
                      <a:pt x="2" y="20"/>
                      <a:pt x="2" y="20"/>
                    </a:cubicBezTo>
                    <a:cubicBezTo>
                      <a:pt x="1" y="20"/>
                      <a:pt x="1" y="20"/>
                      <a:pt x="1" y="20"/>
                    </a:cubicBezTo>
                    <a:cubicBezTo>
                      <a:pt x="0" y="19"/>
                      <a:pt x="0" y="19"/>
                      <a:pt x="1" y="19"/>
                    </a:cubicBezTo>
                    <a:cubicBezTo>
                      <a:pt x="3" y="16"/>
                      <a:pt x="3" y="16"/>
                      <a:pt x="3" y="16"/>
                    </a:cubicBezTo>
                    <a:cubicBezTo>
                      <a:pt x="1" y="15"/>
                      <a:pt x="1" y="12"/>
                      <a:pt x="1" y="10"/>
                    </a:cubicBezTo>
                    <a:cubicBezTo>
                      <a:pt x="1" y="7"/>
                      <a:pt x="2" y="5"/>
                      <a:pt x="3" y="3"/>
                    </a:cubicBezTo>
                    <a:cubicBezTo>
                      <a:pt x="3" y="3"/>
                      <a:pt x="3" y="3"/>
                      <a:pt x="3" y="3"/>
                    </a:cubicBezTo>
                    <a:cubicBezTo>
                      <a:pt x="3" y="3"/>
                      <a:pt x="3" y="3"/>
                      <a:pt x="3" y="3"/>
                    </a:cubicBezTo>
                    <a:cubicBezTo>
                      <a:pt x="5" y="1"/>
                      <a:pt x="8" y="0"/>
                      <a:pt x="10" y="0"/>
                    </a:cubicBezTo>
                    <a:cubicBezTo>
                      <a:pt x="13" y="0"/>
                      <a:pt x="15" y="1"/>
                      <a:pt x="17" y="2"/>
                    </a:cubicBezTo>
                    <a:cubicBezTo>
                      <a:pt x="18" y="1"/>
                      <a:pt x="18" y="1"/>
                      <a:pt x="18" y="1"/>
                    </a:cubicBezTo>
                    <a:cubicBezTo>
                      <a:pt x="18" y="1"/>
                      <a:pt x="18" y="1"/>
                      <a:pt x="18" y="1"/>
                    </a:cubicBezTo>
                    <a:cubicBezTo>
                      <a:pt x="18" y="1"/>
                      <a:pt x="18" y="1"/>
                      <a:pt x="18" y="1"/>
                    </a:cubicBezTo>
                    <a:cubicBezTo>
                      <a:pt x="18" y="1"/>
                      <a:pt x="18" y="1"/>
                      <a:pt x="18" y="1"/>
                    </a:cubicBezTo>
                    <a:cubicBezTo>
                      <a:pt x="19" y="0"/>
                      <a:pt x="19" y="0"/>
                      <a:pt x="19" y="0"/>
                    </a:cubicBezTo>
                    <a:close/>
                    <a:moveTo>
                      <a:pt x="19" y="3"/>
                    </a:moveTo>
                    <a:cubicBezTo>
                      <a:pt x="19" y="3"/>
                      <a:pt x="19" y="3"/>
                      <a:pt x="19" y="3"/>
                    </a:cubicBezTo>
                    <a:cubicBezTo>
                      <a:pt x="18" y="3"/>
                      <a:pt x="18" y="3"/>
                      <a:pt x="18" y="3"/>
                    </a:cubicBezTo>
                    <a:cubicBezTo>
                      <a:pt x="19" y="5"/>
                      <a:pt x="20" y="7"/>
                      <a:pt x="20" y="10"/>
                    </a:cubicBezTo>
                    <a:cubicBezTo>
                      <a:pt x="20" y="13"/>
                      <a:pt x="19" y="15"/>
                      <a:pt x="17" y="17"/>
                    </a:cubicBezTo>
                    <a:cubicBezTo>
                      <a:pt x="17" y="17"/>
                      <a:pt x="17" y="17"/>
                      <a:pt x="17" y="17"/>
                    </a:cubicBezTo>
                    <a:cubicBezTo>
                      <a:pt x="16" y="19"/>
                      <a:pt x="13" y="20"/>
                      <a:pt x="10" y="20"/>
                    </a:cubicBezTo>
                    <a:cubicBezTo>
                      <a:pt x="8" y="20"/>
                      <a:pt x="6" y="19"/>
                      <a:pt x="4" y="17"/>
                    </a:cubicBezTo>
                    <a:cubicBezTo>
                      <a:pt x="3" y="18"/>
                      <a:pt x="3" y="18"/>
                      <a:pt x="3" y="18"/>
                    </a:cubicBezTo>
                    <a:cubicBezTo>
                      <a:pt x="4" y="19"/>
                      <a:pt x="5" y="19"/>
                      <a:pt x="6" y="20"/>
                    </a:cubicBezTo>
                    <a:cubicBezTo>
                      <a:pt x="6" y="20"/>
                      <a:pt x="6" y="20"/>
                      <a:pt x="6" y="20"/>
                    </a:cubicBezTo>
                    <a:cubicBezTo>
                      <a:pt x="7" y="20"/>
                      <a:pt x="9" y="21"/>
                      <a:pt x="10" y="21"/>
                    </a:cubicBezTo>
                    <a:cubicBezTo>
                      <a:pt x="12" y="21"/>
                      <a:pt x="13" y="20"/>
                      <a:pt x="15" y="20"/>
                    </a:cubicBezTo>
                    <a:cubicBezTo>
                      <a:pt x="15" y="20"/>
                      <a:pt x="15" y="20"/>
                      <a:pt x="15" y="20"/>
                    </a:cubicBezTo>
                    <a:cubicBezTo>
                      <a:pt x="16" y="19"/>
                      <a:pt x="17" y="19"/>
                      <a:pt x="18" y="18"/>
                    </a:cubicBezTo>
                    <a:cubicBezTo>
                      <a:pt x="18" y="18"/>
                      <a:pt x="18" y="18"/>
                      <a:pt x="18" y="18"/>
                    </a:cubicBezTo>
                    <a:cubicBezTo>
                      <a:pt x="18" y="18"/>
                      <a:pt x="18" y="18"/>
                      <a:pt x="18" y="18"/>
                    </a:cubicBezTo>
                    <a:cubicBezTo>
                      <a:pt x="19" y="17"/>
                      <a:pt x="20" y="15"/>
                      <a:pt x="21" y="14"/>
                    </a:cubicBezTo>
                    <a:cubicBezTo>
                      <a:pt x="21" y="13"/>
                      <a:pt x="21" y="11"/>
                      <a:pt x="21" y="10"/>
                    </a:cubicBezTo>
                    <a:cubicBezTo>
                      <a:pt x="21" y="8"/>
                      <a:pt x="21" y="7"/>
                      <a:pt x="21" y="6"/>
                    </a:cubicBezTo>
                    <a:cubicBezTo>
                      <a:pt x="20" y="5"/>
                      <a:pt x="19" y="3"/>
                      <a:pt x="19" y="3"/>
                    </a:cubicBezTo>
                    <a:close/>
                    <a:moveTo>
                      <a:pt x="16" y="4"/>
                    </a:moveTo>
                    <a:cubicBezTo>
                      <a:pt x="16" y="4"/>
                      <a:pt x="16" y="4"/>
                      <a:pt x="16" y="4"/>
                    </a:cubicBezTo>
                    <a:cubicBezTo>
                      <a:pt x="15" y="3"/>
                      <a:pt x="13" y="2"/>
                      <a:pt x="10" y="2"/>
                    </a:cubicBezTo>
                    <a:cubicBezTo>
                      <a:pt x="8" y="2"/>
                      <a:pt x="6" y="3"/>
                      <a:pt x="5" y="4"/>
                    </a:cubicBezTo>
                    <a:cubicBezTo>
                      <a:pt x="3" y="6"/>
                      <a:pt x="3" y="8"/>
                      <a:pt x="3" y="10"/>
                    </a:cubicBezTo>
                    <a:cubicBezTo>
                      <a:pt x="3" y="12"/>
                      <a:pt x="3" y="14"/>
                      <a:pt x="5" y="15"/>
                    </a:cubicBezTo>
                    <a:cubicBezTo>
                      <a:pt x="6" y="17"/>
                      <a:pt x="8" y="18"/>
                      <a:pt x="10" y="18"/>
                    </a:cubicBezTo>
                    <a:cubicBezTo>
                      <a:pt x="13" y="18"/>
                      <a:pt x="14" y="17"/>
                      <a:pt x="16" y="15"/>
                    </a:cubicBezTo>
                    <a:cubicBezTo>
                      <a:pt x="16" y="15"/>
                      <a:pt x="16" y="15"/>
                      <a:pt x="16" y="15"/>
                    </a:cubicBezTo>
                    <a:cubicBezTo>
                      <a:pt x="17" y="14"/>
                      <a:pt x="18" y="12"/>
                      <a:pt x="18" y="10"/>
                    </a:cubicBezTo>
                    <a:cubicBezTo>
                      <a:pt x="18" y="8"/>
                      <a:pt x="17" y="6"/>
                      <a:pt x="16" y="4"/>
                    </a:cubicBezTo>
                    <a:cubicBezTo>
                      <a:pt x="16" y="4"/>
                      <a:pt x="16" y="4"/>
                      <a:pt x="16" y="4"/>
                    </a:cubicBezTo>
                    <a:cubicBezTo>
                      <a:pt x="16" y="4"/>
                      <a:pt x="16" y="4"/>
                      <a:pt x="16" y="4"/>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2255590405"/>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90331"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smtClean="0">
                <a:solidFill>
                  <a:srgbClr val="333333"/>
                </a:solidFill>
                <a:latin typeface="微软雅黑" panose="020B0503020204020204" pitchFamily="34" charset="-122"/>
                <a:ea typeface="微软雅黑" panose="020B0503020204020204" pitchFamily="34" charset="-122"/>
              </a:rPr>
              <a:t>1.1.9 </a:t>
            </a:r>
            <a:r>
              <a:rPr lang="en-US" altLang="zh-CN" dirty="0">
                <a:solidFill>
                  <a:srgbClr val="333333"/>
                </a:solidFill>
                <a:latin typeface="微软雅黑" panose="020B0503020204020204" pitchFamily="34" charset="-122"/>
                <a:ea typeface="微软雅黑" panose="020B0503020204020204" pitchFamily="34" charset="-122"/>
              </a:rPr>
              <a:t>String</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1"/>
            <a:ext cx="10402888" cy="1703202"/>
            <a:chOff x="1085850" y="1004888"/>
            <a:chExt cx="10402888" cy="1703202"/>
          </a:xfrm>
        </p:grpSpPr>
        <p:sp>
          <p:nvSpPr>
            <p:cNvPr id="6" name="Text Placeholder 33"/>
            <p:cNvSpPr txBox="1">
              <a:spLocks/>
            </p:cNvSpPr>
            <p:nvPr/>
          </p:nvSpPr>
          <p:spPr bwMode="auto">
            <a:xfrm>
              <a:off x="2022475" y="1004888"/>
              <a:ext cx="9466263" cy="1703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4"/>
                <a:defRPr/>
              </a:pPr>
              <a:r>
                <a:rPr lang="en-US" altLang="zh-CN" sz="3200" b="1" kern="0" dirty="0">
                  <a:solidFill>
                    <a:prstClr val="black">
                      <a:lumMod val="50000"/>
                    </a:prstClr>
                  </a:solidFill>
                  <a:latin typeface="华文楷体" panose="02010600040101010101" pitchFamily="2" charset="-122"/>
                  <a:ea typeface="华文楷体" panose="02010600040101010101" pitchFamily="2" charset="-122"/>
                </a:rPr>
                <a:t>bold() </a:t>
              </a:r>
            </a:p>
            <a:p>
              <a:pPr eaLnBrk="1" fontAlgn="auto" hangingPunct="1">
                <a:lnSpc>
                  <a:spcPct val="90000"/>
                </a:lnSpc>
                <a:spcBef>
                  <a:spcPts val="375"/>
                </a:spcBef>
                <a:spcAft>
                  <a:spcPts val="0"/>
                </a:spcAft>
                <a:defRPr/>
              </a:pP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该方法用于把字符串显示为粗体。</a:t>
              </a:r>
            </a:p>
            <a:p>
              <a:pPr eaLnBrk="1" fontAlgn="auto" hangingPunct="1">
                <a:lnSpc>
                  <a:spcPct val="90000"/>
                </a:lnSpc>
                <a:spcBef>
                  <a:spcPts val="375"/>
                </a:spcBef>
                <a:spcAft>
                  <a:spcPts val="0"/>
                </a:spcAft>
                <a:defRPr/>
              </a:pP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语法</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endParaRPr lang="zh-CN" altLang="en-US" sz="28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str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=“Hello world!”</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document.write</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str.bold</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grpSp>
        <p:nvGrpSpPr>
          <p:cNvPr id="9" name="Group 8">
            <a:extLst>
              <a:ext uri="{FF2B5EF4-FFF2-40B4-BE49-F238E27FC236}">
                <a16:creationId xmlns:a16="http://schemas.microsoft.com/office/drawing/2014/main" xmlns="" id="{D1D69DBD-F32E-465C-A494-A2C33B3F1FBB}"/>
              </a:ext>
            </a:extLst>
          </p:cNvPr>
          <p:cNvGrpSpPr/>
          <p:nvPr/>
        </p:nvGrpSpPr>
        <p:grpSpPr>
          <a:xfrm>
            <a:off x="1035050" y="3080810"/>
            <a:ext cx="9907587" cy="2934570"/>
            <a:chOff x="1103313" y="3275012"/>
            <a:chExt cx="9907587" cy="2934570"/>
          </a:xfrm>
        </p:grpSpPr>
        <p:sp>
          <p:nvSpPr>
            <p:cNvPr id="10" name="Text Placeholder 33">
              <a:extLst>
                <a:ext uri="{FF2B5EF4-FFF2-40B4-BE49-F238E27FC236}">
                  <a16:creationId xmlns:a16="http://schemas.microsoft.com/office/drawing/2014/main" xmlns="" id="{9F49A878-1C9C-43BE-A41D-28D71646711F}"/>
                </a:ext>
              </a:extLst>
            </p:cNvPr>
            <p:cNvSpPr txBox="1">
              <a:spLocks/>
            </p:cNvSpPr>
            <p:nvPr/>
          </p:nvSpPr>
          <p:spPr bwMode="auto">
            <a:xfrm>
              <a:off x="2039938" y="3275012"/>
              <a:ext cx="8970962" cy="29345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5"/>
                <a:defRPr/>
              </a:pPr>
              <a:r>
                <a:rPr lang="en-US" altLang="zh-CN" sz="3200" b="1" kern="0" dirty="0" err="1">
                  <a:solidFill>
                    <a:prstClr val="black">
                      <a:lumMod val="50000"/>
                    </a:prstClr>
                  </a:solidFill>
                  <a:latin typeface="华文楷体" panose="02010600040101010101" pitchFamily="2" charset="-122"/>
                  <a:ea typeface="华文楷体" panose="02010600040101010101" pitchFamily="2" charset="-122"/>
                </a:rPr>
                <a:t>charAt</a:t>
              </a:r>
              <a:r>
                <a:rPr lang="en-US" altLang="zh-CN" sz="3200" b="1" kern="0" dirty="0">
                  <a:solidFill>
                    <a:prstClr val="black">
                      <a:lumMod val="50000"/>
                    </a:prstClr>
                  </a:solidFill>
                  <a:latin typeface="华文楷体" panose="02010600040101010101" pitchFamily="2" charset="-122"/>
                  <a:ea typeface="华文楷体" panose="02010600040101010101" pitchFamily="2" charset="-122"/>
                </a:rPr>
                <a:t>() </a:t>
              </a:r>
            </a:p>
            <a:p>
              <a:pPr eaLnBrk="1" fontAlgn="auto" hangingPunct="1">
                <a:lnSpc>
                  <a:spcPct val="90000"/>
                </a:lnSpc>
                <a:spcBef>
                  <a:spcPts val="375"/>
                </a:spcBef>
                <a:spcAft>
                  <a:spcPts val="0"/>
                </a:spcAft>
                <a:defRPr/>
              </a:pP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该方法可返回指定位置的字符。</a:t>
              </a:r>
            </a:p>
            <a:p>
              <a:pPr eaLnBrk="1" fontAlgn="auto" hangingPunct="1">
                <a:lnSpc>
                  <a:spcPct val="90000"/>
                </a:lnSpc>
                <a:spcBef>
                  <a:spcPts val="375"/>
                </a:spcBef>
                <a:spcAft>
                  <a:spcPts val="0"/>
                </a:spcAft>
                <a:defRPr/>
              </a:pP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语法</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stringObject.charAt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(index)</a:t>
              </a:r>
            </a:p>
            <a:p>
              <a:pPr eaLnBrk="1" fontAlgn="auto" hangingPunct="1">
                <a:lnSpc>
                  <a:spcPct val="90000"/>
                </a:lnSpc>
                <a:spcBef>
                  <a:spcPts val="375"/>
                </a:spcBef>
                <a:spcAft>
                  <a:spcPts val="0"/>
                </a:spcAft>
                <a:defRPr/>
              </a:pP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其中</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index </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必需。表示字符串中某个位置的数字，即字符在字符串中的下标。字符串中第一个字符的下标是 </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0</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。如果参数 </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index </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不在 </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0 </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与 </a:t>
              </a:r>
              <a:r>
                <a:rPr lang="en-US" altLang="zh-CN" sz="2800" kern="0" dirty="0" err="1">
                  <a:solidFill>
                    <a:prstClr val="black">
                      <a:lumMod val="50000"/>
                    </a:prstClr>
                  </a:solidFill>
                  <a:latin typeface="华文楷体" panose="02010600040101010101" pitchFamily="2" charset="-122"/>
                  <a:ea typeface="华文楷体" panose="02010600040101010101" pitchFamily="2" charset="-122"/>
                </a:rPr>
                <a:t>string.length</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之间，该方法将返回一个空字符串。</a:t>
              </a:r>
            </a:p>
            <a:p>
              <a:pPr eaLnBrk="1" fontAlgn="auto" hangingPunct="1">
                <a:lnSpc>
                  <a:spcPct val="90000"/>
                </a:lnSpc>
                <a:spcBef>
                  <a:spcPts val="375"/>
                </a:spcBef>
                <a:spcAft>
                  <a:spcPts val="0"/>
                </a:spcAft>
                <a:defRPr/>
              </a:pPr>
              <a:endParaRPr lang="en-US" altLang="zh-CN" sz="28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1" name="组合 21">
              <a:extLst>
                <a:ext uri="{FF2B5EF4-FFF2-40B4-BE49-F238E27FC236}">
                  <a16:creationId xmlns:a16="http://schemas.microsoft.com/office/drawing/2014/main" xmlns="" id="{2F522373-A0B1-45F6-AE15-FA57B362EFA1}"/>
                </a:ext>
              </a:extLst>
            </p:cNvPr>
            <p:cNvGrpSpPr>
              <a:grpSpLocks/>
            </p:cNvGrpSpPr>
            <p:nvPr/>
          </p:nvGrpSpPr>
          <p:grpSpPr bwMode="auto">
            <a:xfrm>
              <a:off x="1103313" y="3451225"/>
              <a:ext cx="722312" cy="725488"/>
              <a:chOff x="982638" y="4581128"/>
              <a:chExt cx="722019" cy="726424"/>
            </a:xfrm>
          </p:grpSpPr>
          <p:sp>
            <p:nvSpPr>
              <p:cNvPr id="12" name="Oval 13">
                <a:extLst>
                  <a:ext uri="{FF2B5EF4-FFF2-40B4-BE49-F238E27FC236}">
                    <a16:creationId xmlns:a16="http://schemas.microsoft.com/office/drawing/2014/main" xmlns="" id="{C52E6013-EEF8-490F-B497-6AE8D5EDA330}"/>
                  </a:ext>
                </a:extLst>
              </p:cNvPr>
              <p:cNvSpPr/>
              <p:nvPr/>
            </p:nvSpPr>
            <p:spPr>
              <a:xfrm>
                <a:off x="982638" y="458112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3" name="Freeform 34">
                <a:extLst>
                  <a:ext uri="{FF2B5EF4-FFF2-40B4-BE49-F238E27FC236}">
                    <a16:creationId xmlns:a16="http://schemas.microsoft.com/office/drawing/2014/main" xmlns="" id="{0B198205-0CA4-4CDD-8DA9-921D9F59DBB3}"/>
                  </a:ext>
                </a:extLst>
              </p:cNvPr>
              <p:cNvSpPr>
                <a:spLocks noEditPoints="1"/>
              </p:cNvSpPr>
              <p:nvPr/>
            </p:nvSpPr>
            <p:spPr bwMode="auto">
              <a:xfrm>
                <a:off x="1142034" y="4768961"/>
                <a:ext cx="452438" cy="350757"/>
              </a:xfrm>
              <a:custGeom>
                <a:avLst/>
                <a:gdLst>
                  <a:gd name="T0" fmla="*/ 2147483646 w 23"/>
                  <a:gd name="T1" fmla="*/ 0 h 26"/>
                  <a:gd name="T2" fmla="*/ 2147483646 w 23"/>
                  <a:gd name="T3" fmla="*/ 2147483646 h 26"/>
                  <a:gd name="T4" fmla="*/ 2147483646 w 23"/>
                  <a:gd name="T5" fmla="*/ 2147483646 h 26"/>
                  <a:gd name="T6" fmla="*/ 2147483646 w 23"/>
                  <a:gd name="T7" fmla="*/ 2147483646 h 26"/>
                  <a:gd name="T8" fmla="*/ 2147483646 w 23"/>
                  <a:gd name="T9" fmla="*/ 2147483646 h 26"/>
                  <a:gd name="T10" fmla="*/ 2147483646 w 23"/>
                  <a:gd name="T11" fmla="*/ 2147483646 h 26"/>
                  <a:gd name="T12" fmla="*/ 2147483646 w 23"/>
                  <a:gd name="T13" fmla="*/ 2147483646 h 26"/>
                  <a:gd name="T14" fmla="*/ 2147483646 w 23"/>
                  <a:gd name="T15" fmla="*/ 2147483646 h 26"/>
                  <a:gd name="T16" fmla="*/ 2147483646 w 23"/>
                  <a:gd name="T17" fmla="*/ 2147483646 h 26"/>
                  <a:gd name="T18" fmla="*/ 2147483646 w 23"/>
                  <a:gd name="T19" fmla="*/ 2147483646 h 26"/>
                  <a:gd name="T20" fmla="*/ 2147483646 w 23"/>
                  <a:gd name="T21" fmla="*/ 2147483646 h 26"/>
                  <a:gd name="T22" fmla="*/ 2147483646 w 23"/>
                  <a:gd name="T23" fmla="*/ 2147483646 h 26"/>
                  <a:gd name="T24" fmla="*/ 2147483646 w 23"/>
                  <a:gd name="T25" fmla="*/ 2147483646 h 26"/>
                  <a:gd name="T26" fmla="*/ 2147483646 w 23"/>
                  <a:gd name="T27" fmla="*/ 2147483646 h 26"/>
                  <a:gd name="T28" fmla="*/ 2147483646 w 23"/>
                  <a:gd name="T29" fmla="*/ 2147483646 h 26"/>
                  <a:gd name="T30" fmla="*/ 2147483646 w 23"/>
                  <a:gd name="T31" fmla="*/ 2147483646 h 26"/>
                  <a:gd name="T32" fmla="*/ 2147483646 w 23"/>
                  <a:gd name="T33" fmla="*/ 2147483646 h 26"/>
                  <a:gd name="T34" fmla="*/ 2147483646 w 23"/>
                  <a:gd name="T35" fmla="*/ 2147483646 h 26"/>
                  <a:gd name="T36" fmla="*/ 2147483646 w 23"/>
                  <a:gd name="T37" fmla="*/ 0 h 26"/>
                  <a:gd name="T38" fmla="*/ 2147483646 w 23"/>
                  <a:gd name="T39" fmla="*/ 2147483646 h 26"/>
                  <a:gd name="T40" fmla="*/ 2147483646 w 23"/>
                  <a:gd name="T41" fmla="*/ 2147483646 h 26"/>
                  <a:gd name="T42" fmla="*/ 2147483646 w 23"/>
                  <a:gd name="T43" fmla="*/ 0 h 26"/>
                  <a:gd name="T44" fmla="*/ 2147483646 w 23"/>
                  <a:gd name="T45" fmla="*/ 2147483646 h 26"/>
                  <a:gd name="T46" fmla="*/ 2147483646 w 23"/>
                  <a:gd name="T47" fmla="*/ 2147483646 h 26"/>
                  <a:gd name="T48" fmla="*/ 2147483646 w 23"/>
                  <a:gd name="T49" fmla="*/ 2147483646 h 26"/>
                  <a:gd name="T50" fmla="*/ 2147483646 w 23"/>
                  <a:gd name="T51" fmla="*/ 2147483646 h 26"/>
                  <a:gd name="T52" fmla="*/ 2147483646 w 23"/>
                  <a:gd name="T53" fmla="*/ 2147483646 h 26"/>
                  <a:gd name="T54" fmla="*/ 2147483646 w 23"/>
                  <a:gd name="T55" fmla="*/ 2147483646 h 26"/>
                  <a:gd name="T56" fmla="*/ 2147483646 w 23"/>
                  <a:gd name="T57" fmla="*/ 2147483646 h 26"/>
                  <a:gd name="T58" fmla="*/ 2147483646 w 23"/>
                  <a:gd name="T59" fmla="*/ 2147483646 h 26"/>
                  <a:gd name="T60" fmla="*/ 2147483646 w 23"/>
                  <a:gd name="T61" fmla="*/ 2147483646 h 26"/>
                  <a:gd name="T62" fmla="*/ 2147483646 w 23"/>
                  <a:gd name="T63" fmla="*/ 2147483646 h 26"/>
                  <a:gd name="T64" fmla="*/ 2147483646 w 23"/>
                  <a:gd name="T65" fmla="*/ 2147483646 h 26"/>
                  <a:gd name="T66" fmla="*/ 2147483646 w 23"/>
                  <a:gd name="T67" fmla="*/ 2147483646 h 26"/>
                  <a:gd name="T68" fmla="*/ 2147483646 w 23"/>
                  <a:gd name="T69" fmla="*/ 2147483646 h 26"/>
                  <a:gd name="T70" fmla="*/ 2147483646 w 23"/>
                  <a:gd name="T71" fmla="*/ 2147483646 h 26"/>
                  <a:gd name="T72" fmla="*/ 2147483646 w 23"/>
                  <a:gd name="T73" fmla="*/ 2147483646 h 26"/>
                  <a:gd name="T74" fmla="*/ 2147483646 w 23"/>
                  <a:gd name="T75" fmla="*/ 2147483646 h 26"/>
                  <a:gd name="T76" fmla="*/ 2147483646 w 23"/>
                  <a:gd name="T77" fmla="*/ 2147483646 h 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3" h="26">
                    <a:moveTo>
                      <a:pt x="19" y="0"/>
                    </a:moveTo>
                    <a:cubicBezTo>
                      <a:pt x="19" y="0"/>
                      <a:pt x="20" y="0"/>
                      <a:pt x="20" y="0"/>
                    </a:cubicBezTo>
                    <a:cubicBezTo>
                      <a:pt x="20" y="0"/>
                      <a:pt x="20" y="1"/>
                      <a:pt x="20" y="1"/>
                    </a:cubicBezTo>
                    <a:cubicBezTo>
                      <a:pt x="19" y="2"/>
                      <a:pt x="19" y="2"/>
                      <a:pt x="19" y="2"/>
                    </a:cubicBezTo>
                    <a:cubicBezTo>
                      <a:pt x="20" y="3"/>
                      <a:pt x="21" y="4"/>
                      <a:pt x="22" y="5"/>
                    </a:cubicBezTo>
                    <a:cubicBezTo>
                      <a:pt x="22" y="7"/>
                      <a:pt x="23" y="8"/>
                      <a:pt x="23" y="10"/>
                    </a:cubicBezTo>
                    <a:cubicBezTo>
                      <a:pt x="23" y="11"/>
                      <a:pt x="22" y="13"/>
                      <a:pt x="22" y="14"/>
                    </a:cubicBezTo>
                    <a:cubicBezTo>
                      <a:pt x="21" y="16"/>
                      <a:pt x="20" y="17"/>
                      <a:pt x="19" y="18"/>
                    </a:cubicBezTo>
                    <a:cubicBezTo>
                      <a:pt x="19" y="18"/>
                      <a:pt x="19" y="18"/>
                      <a:pt x="19" y="18"/>
                    </a:cubicBezTo>
                    <a:cubicBezTo>
                      <a:pt x="18" y="20"/>
                      <a:pt x="17" y="20"/>
                      <a:pt x="15" y="21"/>
                    </a:cubicBezTo>
                    <a:cubicBezTo>
                      <a:pt x="15" y="21"/>
                      <a:pt x="15" y="21"/>
                      <a:pt x="15" y="21"/>
                    </a:cubicBezTo>
                    <a:cubicBezTo>
                      <a:pt x="14" y="22"/>
                      <a:pt x="13" y="22"/>
                      <a:pt x="11" y="22"/>
                    </a:cubicBezTo>
                    <a:cubicBezTo>
                      <a:pt x="11" y="22"/>
                      <a:pt x="11" y="22"/>
                      <a:pt x="11" y="22"/>
                    </a:cubicBezTo>
                    <a:cubicBezTo>
                      <a:pt x="11" y="24"/>
                      <a:pt x="11" y="24"/>
                      <a:pt x="11" y="24"/>
                    </a:cubicBezTo>
                    <a:cubicBezTo>
                      <a:pt x="15" y="24"/>
                      <a:pt x="15" y="24"/>
                      <a:pt x="15" y="24"/>
                    </a:cubicBezTo>
                    <a:cubicBezTo>
                      <a:pt x="16" y="24"/>
                      <a:pt x="16" y="25"/>
                      <a:pt x="16" y="25"/>
                    </a:cubicBezTo>
                    <a:cubicBezTo>
                      <a:pt x="16" y="26"/>
                      <a:pt x="16" y="26"/>
                      <a:pt x="15" y="26"/>
                    </a:cubicBezTo>
                    <a:cubicBezTo>
                      <a:pt x="10" y="26"/>
                      <a:pt x="10" y="26"/>
                      <a:pt x="10" y="26"/>
                    </a:cubicBezTo>
                    <a:cubicBezTo>
                      <a:pt x="10" y="26"/>
                      <a:pt x="10" y="26"/>
                      <a:pt x="10" y="26"/>
                    </a:cubicBezTo>
                    <a:cubicBezTo>
                      <a:pt x="10" y="26"/>
                      <a:pt x="10" y="26"/>
                      <a:pt x="10" y="26"/>
                    </a:cubicBezTo>
                    <a:cubicBezTo>
                      <a:pt x="5" y="26"/>
                      <a:pt x="5" y="26"/>
                      <a:pt x="5" y="26"/>
                    </a:cubicBezTo>
                    <a:cubicBezTo>
                      <a:pt x="5" y="26"/>
                      <a:pt x="4" y="26"/>
                      <a:pt x="4" y="25"/>
                    </a:cubicBezTo>
                    <a:cubicBezTo>
                      <a:pt x="4" y="25"/>
                      <a:pt x="5" y="24"/>
                      <a:pt x="5" y="24"/>
                    </a:cubicBezTo>
                    <a:cubicBezTo>
                      <a:pt x="9" y="24"/>
                      <a:pt x="9" y="24"/>
                      <a:pt x="9" y="24"/>
                    </a:cubicBezTo>
                    <a:cubicBezTo>
                      <a:pt x="9" y="22"/>
                      <a:pt x="9" y="22"/>
                      <a:pt x="9" y="22"/>
                    </a:cubicBezTo>
                    <a:cubicBezTo>
                      <a:pt x="9" y="22"/>
                      <a:pt x="9" y="22"/>
                      <a:pt x="9" y="22"/>
                    </a:cubicBezTo>
                    <a:cubicBezTo>
                      <a:pt x="8" y="22"/>
                      <a:pt x="7" y="22"/>
                      <a:pt x="6" y="21"/>
                    </a:cubicBezTo>
                    <a:cubicBezTo>
                      <a:pt x="6" y="21"/>
                      <a:pt x="6" y="21"/>
                      <a:pt x="6" y="21"/>
                    </a:cubicBezTo>
                    <a:cubicBezTo>
                      <a:pt x="4" y="21"/>
                      <a:pt x="3" y="20"/>
                      <a:pt x="2" y="19"/>
                    </a:cubicBezTo>
                    <a:cubicBezTo>
                      <a:pt x="2" y="20"/>
                      <a:pt x="2" y="20"/>
                      <a:pt x="2" y="20"/>
                    </a:cubicBezTo>
                    <a:cubicBezTo>
                      <a:pt x="1" y="20"/>
                      <a:pt x="1" y="20"/>
                      <a:pt x="1" y="20"/>
                    </a:cubicBezTo>
                    <a:cubicBezTo>
                      <a:pt x="0" y="19"/>
                      <a:pt x="0" y="19"/>
                      <a:pt x="1" y="19"/>
                    </a:cubicBezTo>
                    <a:cubicBezTo>
                      <a:pt x="3" y="16"/>
                      <a:pt x="3" y="16"/>
                      <a:pt x="3" y="16"/>
                    </a:cubicBezTo>
                    <a:cubicBezTo>
                      <a:pt x="1" y="15"/>
                      <a:pt x="1" y="12"/>
                      <a:pt x="1" y="10"/>
                    </a:cubicBezTo>
                    <a:cubicBezTo>
                      <a:pt x="1" y="7"/>
                      <a:pt x="2" y="5"/>
                      <a:pt x="3" y="3"/>
                    </a:cubicBezTo>
                    <a:cubicBezTo>
                      <a:pt x="3" y="3"/>
                      <a:pt x="3" y="3"/>
                      <a:pt x="3" y="3"/>
                    </a:cubicBezTo>
                    <a:cubicBezTo>
                      <a:pt x="3" y="3"/>
                      <a:pt x="3" y="3"/>
                      <a:pt x="3" y="3"/>
                    </a:cubicBezTo>
                    <a:cubicBezTo>
                      <a:pt x="5" y="1"/>
                      <a:pt x="8" y="0"/>
                      <a:pt x="10" y="0"/>
                    </a:cubicBezTo>
                    <a:cubicBezTo>
                      <a:pt x="13" y="0"/>
                      <a:pt x="15" y="1"/>
                      <a:pt x="17" y="2"/>
                    </a:cubicBezTo>
                    <a:cubicBezTo>
                      <a:pt x="18" y="1"/>
                      <a:pt x="18" y="1"/>
                      <a:pt x="18" y="1"/>
                    </a:cubicBezTo>
                    <a:cubicBezTo>
                      <a:pt x="18" y="1"/>
                      <a:pt x="18" y="1"/>
                      <a:pt x="18" y="1"/>
                    </a:cubicBezTo>
                    <a:cubicBezTo>
                      <a:pt x="18" y="1"/>
                      <a:pt x="18" y="1"/>
                      <a:pt x="18" y="1"/>
                    </a:cubicBezTo>
                    <a:cubicBezTo>
                      <a:pt x="18" y="1"/>
                      <a:pt x="18" y="1"/>
                      <a:pt x="18" y="1"/>
                    </a:cubicBezTo>
                    <a:cubicBezTo>
                      <a:pt x="19" y="0"/>
                      <a:pt x="19" y="0"/>
                      <a:pt x="19" y="0"/>
                    </a:cubicBezTo>
                    <a:close/>
                    <a:moveTo>
                      <a:pt x="19" y="3"/>
                    </a:moveTo>
                    <a:cubicBezTo>
                      <a:pt x="19" y="3"/>
                      <a:pt x="19" y="3"/>
                      <a:pt x="19" y="3"/>
                    </a:cubicBezTo>
                    <a:cubicBezTo>
                      <a:pt x="18" y="3"/>
                      <a:pt x="18" y="3"/>
                      <a:pt x="18" y="3"/>
                    </a:cubicBezTo>
                    <a:cubicBezTo>
                      <a:pt x="19" y="5"/>
                      <a:pt x="20" y="7"/>
                      <a:pt x="20" y="10"/>
                    </a:cubicBezTo>
                    <a:cubicBezTo>
                      <a:pt x="20" y="13"/>
                      <a:pt x="19" y="15"/>
                      <a:pt x="17" y="17"/>
                    </a:cubicBezTo>
                    <a:cubicBezTo>
                      <a:pt x="17" y="17"/>
                      <a:pt x="17" y="17"/>
                      <a:pt x="17" y="17"/>
                    </a:cubicBezTo>
                    <a:cubicBezTo>
                      <a:pt x="16" y="19"/>
                      <a:pt x="13" y="20"/>
                      <a:pt x="10" y="20"/>
                    </a:cubicBezTo>
                    <a:cubicBezTo>
                      <a:pt x="8" y="20"/>
                      <a:pt x="6" y="19"/>
                      <a:pt x="4" y="17"/>
                    </a:cubicBezTo>
                    <a:cubicBezTo>
                      <a:pt x="3" y="18"/>
                      <a:pt x="3" y="18"/>
                      <a:pt x="3" y="18"/>
                    </a:cubicBezTo>
                    <a:cubicBezTo>
                      <a:pt x="4" y="19"/>
                      <a:pt x="5" y="19"/>
                      <a:pt x="6" y="20"/>
                    </a:cubicBezTo>
                    <a:cubicBezTo>
                      <a:pt x="6" y="20"/>
                      <a:pt x="6" y="20"/>
                      <a:pt x="6" y="20"/>
                    </a:cubicBezTo>
                    <a:cubicBezTo>
                      <a:pt x="7" y="20"/>
                      <a:pt x="9" y="21"/>
                      <a:pt x="10" y="21"/>
                    </a:cubicBezTo>
                    <a:cubicBezTo>
                      <a:pt x="12" y="21"/>
                      <a:pt x="13" y="20"/>
                      <a:pt x="15" y="20"/>
                    </a:cubicBezTo>
                    <a:cubicBezTo>
                      <a:pt x="15" y="20"/>
                      <a:pt x="15" y="20"/>
                      <a:pt x="15" y="20"/>
                    </a:cubicBezTo>
                    <a:cubicBezTo>
                      <a:pt x="16" y="19"/>
                      <a:pt x="17" y="19"/>
                      <a:pt x="18" y="18"/>
                    </a:cubicBezTo>
                    <a:cubicBezTo>
                      <a:pt x="18" y="18"/>
                      <a:pt x="18" y="18"/>
                      <a:pt x="18" y="18"/>
                    </a:cubicBezTo>
                    <a:cubicBezTo>
                      <a:pt x="18" y="18"/>
                      <a:pt x="18" y="18"/>
                      <a:pt x="18" y="18"/>
                    </a:cubicBezTo>
                    <a:cubicBezTo>
                      <a:pt x="19" y="17"/>
                      <a:pt x="20" y="15"/>
                      <a:pt x="21" y="14"/>
                    </a:cubicBezTo>
                    <a:cubicBezTo>
                      <a:pt x="21" y="13"/>
                      <a:pt x="21" y="11"/>
                      <a:pt x="21" y="10"/>
                    </a:cubicBezTo>
                    <a:cubicBezTo>
                      <a:pt x="21" y="8"/>
                      <a:pt x="21" y="7"/>
                      <a:pt x="21" y="6"/>
                    </a:cubicBezTo>
                    <a:cubicBezTo>
                      <a:pt x="20" y="5"/>
                      <a:pt x="19" y="3"/>
                      <a:pt x="19" y="3"/>
                    </a:cubicBezTo>
                    <a:close/>
                    <a:moveTo>
                      <a:pt x="16" y="4"/>
                    </a:moveTo>
                    <a:cubicBezTo>
                      <a:pt x="16" y="4"/>
                      <a:pt x="16" y="4"/>
                      <a:pt x="16" y="4"/>
                    </a:cubicBezTo>
                    <a:cubicBezTo>
                      <a:pt x="15" y="3"/>
                      <a:pt x="13" y="2"/>
                      <a:pt x="10" y="2"/>
                    </a:cubicBezTo>
                    <a:cubicBezTo>
                      <a:pt x="8" y="2"/>
                      <a:pt x="6" y="3"/>
                      <a:pt x="5" y="4"/>
                    </a:cubicBezTo>
                    <a:cubicBezTo>
                      <a:pt x="3" y="6"/>
                      <a:pt x="3" y="8"/>
                      <a:pt x="3" y="10"/>
                    </a:cubicBezTo>
                    <a:cubicBezTo>
                      <a:pt x="3" y="12"/>
                      <a:pt x="3" y="14"/>
                      <a:pt x="5" y="15"/>
                    </a:cubicBezTo>
                    <a:cubicBezTo>
                      <a:pt x="6" y="17"/>
                      <a:pt x="8" y="18"/>
                      <a:pt x="10" y="18"/>
                    </a:cubicBezTo>
                    <a:cubicBezTo>
                      <a:pt x="13" y="18"/>
                      <a:pt x="14" y="17"/>
                      <a:pt x="16" y="15"/>
                    </a:cubicBezTo>
                    <a:cubicBezTo>
                      <a:pt x="16" y="15"/>
                      <a:pt x="16" y="15"/>
                      <a:pt x="16" y="15"/>
                    </a:cubicBezTo>
                    <a:cubicBezTo>
                      <a:pt x="17" y="14"/>
                      <a:pt x="18" y="12"/>
                      <a:pt x="18" y="10"/>
                    </a:cubicBezTo>
                    <a:cubicBezTo>
                      <a:pt x="18" y="8"/>
                      <a:pt x="17" y="6"/>
                      <a:pt x="16" y="4"/>
                    </a:cubicBezTo>
                    <a:cubicBezTo>
                      <a:pt x="16" y="4"/>
                      <a:pt x="16" y="4"/>
                      <a:pt x="16" y="4"/>
                    </a:cubicBezTo>
                    <a:cubicBezTo>
                      <a:pt x="16" y="4"/>
                      <a:pt x="16" y="4"/>
                      <a:pt x="16" y="4"/>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511333719"/>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90331"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smtClean="0">
                <a:solidFill>
                  <a:srgbClr val="333333"/>
                </a:solidFill>
                <a:latin typeface="微软雅黑" panose="020B0503020204020204" pitchFamily="34" charset="-122"/>
                <a:ea typeface="微软雅黑" panose="020B0503020204020204" pitchFamily="34" charset="-122"/>
              </a:rPr>
              <a:t>1.1.9 </a:t>
            </a:r>
            <a:r>
              <a:rPr lang="en-US" altLang="zh-CN" dirty="0">
                <a:solidFill>
                  <a:srgbClr val="333333"/>
                </a:solidFill>
                <a:latin typeface="微软雅黑" panose="020B0503020204020204" pitchFamily="34" charset="-122"/>
                <a:ea typeface="微软雅黑" panose="020B0503020204020204" pitchFamily="34" charset="-122"/>
              </a:rPr>
              <a:t>String</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6"/>
              </a:pPr>
              <a:r>
                <a:rPr lang="en-US" sz="3200" b="1" dirty="0" err="1">
                  <a:latin typeface="华文楷体" panose="02010600040101010101" pitchFamily="2" charset="-122"/>
                  <a:ea typeface="华文楷体" panose="02010600040101010101" pitchFamily="2" charset="-122"/>
                </a:rPr>
                <a:t>charCodeAt</a:t>
              </a:r>
              <a:r>
                <a:rPr lang="en-US" sz="3200" b="1" dirty="0">
                  <a:latin typeface="华文楷体" panose="02010600040101010101" pitchFamily="2" charset="-122"/>
                  <a:ea typeface="华文楷体" panose="02010600040101010101" pitchFamily="2" charset="-122"/>
                </a:rPr>
                <a:t>() </a:t>
              </a:r>
            </a:p>
            <a:p>
              <a:r>
                <a:rPr lang="zh-CN" altLang="en-US" sz="2800" dirty="0">
                  <a:latin typeface="华文楷体" panose="02010600040101010101" pitchFamily="2" charset="-122"/>
                  <a:ea typeface="华文楷体" panose="02010600040101010101" pitchFamily="2" charset="-122"/>
                </a:rPr>
                <a:t>该方法可返回指定位置的字符的</a:t>
              </a:r>
              <a:r>
                <a:rPr lang="en-US" sz="2800" dirty="0">
                  <a:latin typeface="华文楷体" panose="02010600040101010101" pitchFamily="2" charset="-122"/>
                  <a:ea typeface="华文楷体" panose="02010600040101010101" pitchFamily="2" charset="-122"/>
                </a:rPr>
                <a:t> Unicode </a:t>
              </a:r>
              <a:r>
                <a:rPr lang="zh-CN" altLang="en-US" sz="2800" dirty="0">
                  <a:latin typeface="华文楷体" panose="02010600040101010101" pitchFamily="2" charset="-122"/>
                  <a:ea typeface="华文楷体" panose="02010600040101010101" pitchFamily="2" charset="-122"/>
                </a:rPr>
                <a:t>编码。这个返回值是</a:t>
              </a:r>
              <a:r>
                <a:rPr lang="en-US" sz="2800" dirty="0">
                  <a:latin typeface="华文楷体" panose="02010600040101010101" pitchFamily="2" charset="-122"/>
                  <a:ea typeface="华文楷体" panose="02010600040101010101" pitchFamily="2" charset="-122"/>
                </a:rPr>
                <a:t> 0 - 65535 </a:t>
              </a:r>
              <a:r>
                <a:rPr lang="zh-CN" altLang="en-US" sz="2800" dirty="0">
                  <a:latin typeface="华文楷体" panose="02010600040101010101" pitchFamily="2" charset="-122"/>
                  <a:ea typeface="华文楷体" panose="02010600040101010101" pitchFamily="2" charset="-122"/>
                </a:rPr>
                <a:t>之间的整数。方法</a:t>
              </a: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charCodeAt</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与</a:t>
              </a: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charAt</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方法执行的操作相似，只不过前者返回的是位于指定位置的字符的编码，而后者返回的是字符子串。</a:t>
              </a:r>
              <a:endParaRPr lang="en-US"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如，</a:t>
              </a:r>
              <a:endParaRPr lang="en-US" altLang="zh-CN"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var</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str</a:t>
              </a:r>
              <a:r>
                <a:rPr lang="en-US" sz="2400" dirty="0">
                  <a:latin typeface="华文楷体" panose="02010600040101010101" pitchFamily="2" charset="-122"/>
                  <a:ea typeface="华文楷体" panose="02010600040101010101" pitchFamily="2" charset="-122"/>
                </a:rPr>
                <a:t>=“Hello world!”</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str.charCodeAt</a:t>
              </a:r>
              <a:r>
                <a:rPr lang="en-US" sz="2400" dirty="0">
                  <a:latin typeface="华文楷体" panose="02010600040101010101" pitchFamily="2" charset="-122"/>
                  <a:ea typeface="华文楷体" panose="02010600040101010101" pitchFamily="2" charset="-122"/>
                </a:rPr>
                <a:t>(1))</a:t>
              </a:r>
            </a:p>
            <a:p>
              <a:r>
                <a:rPr lang="zh-CN" altLang="en-US" sz="2800" dirty="0">
                  <a:latin typeface="华文楷体" panose="02010600040101010101" pitchFamily="2" charset="-122"/>
                  <a:ea typeface="华文楷体" panose="02010600040101010101" pitchFamily="2" charset="-122"/>
                </a:rPr>
                <a:t>输出为：</a:t>
              </a:r>
              <a:r>
                <a:rPr lang="en-US" sz="2800" dirty="0">
                  <a:latin typeface="华文楷体" panose="02010600040101010101" pitchFamily="2" charset="-122"/>
                  <a:ea typeface="华文楷体" panose="02010600040101010101" pitchFamily="2" charset="-122"/>
                </a:rPr>
                <a:t>101</a:t>
              </a:r>
            </a:p>
            <a:p>
              <a:pPr eaLnBrk="1" fontAlgn="auto" hangingPunct="1">
                <a:lnSpc>
                  <a:spcPct val="90000"/>
                </a:lnSpc>
                <a:spcBef>
                  <a:spcPts val="375"/>
                </a:spcBef>
                <a:spcAft>
                  <a:spcPts val="0"/>
                </a:spcAft>
                <a:defRPr/>
              </a:pPr>
              <a:endParaRPr lang="zh-CN" altLang="en-US" sz="3200" b="1"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3298015659"/>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572606"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a:solidFill>
                  <a:srgbClr val="333333"/>
                </a:solidFill>
                <a:latin typeface="微软雅黑" panose="020B0503020204020204" pitchFamily="34" charset="-122"/>
                <a:ea typeface="微软雅黑" panose="020B0503020204020204" pitchFamily="34" charset="-122"/>
              </a:rPr>
              <a:t>1</a:t>
            </a:r>
            <a:r>
              <a:rPr lang="en-US" altLang="zh-CN" dirty="0" smtClean="0">
                <a:solidFill>
                  <a:srgbClr val="333333"/>
                </a:solidFill>
                <a:latin typeface="微软雅黑" panose="020B0503020204020204" pitchFamily="34" charset="-122"/>
                <a:ea typeface="微软雅黑" panose="020B0503020204020204" pitchFamily="34" charset="-122"/>
              </a:rPr>
              <a:t>.1.1 </a:t>
            </a:r>
            <a:r>
              <a:rPr lang="en-US" altLang="zh-CN" dirty="0">
                <a:solidFill>
                  <a:srgbClr val="333333"/>
                </a:solidFill>
                <a:latin typeface="微软雅黑" panose="020B0503020204020204" pitchFamily="34" charset="-122"/>
                <a:ea typeface="微软雅黑" panose="020B0503020204020204" pitchFamily="34" charset="-122"/>
              </a:rPr>
              <a:t>JavaScript</a:t>
            </a:r>
            <a:r>
              <a:rPr lang="zh-CN" altLang="en-US" dirty="0">
                <a:solidFill>
                  <a:srgbClr val="333333"/>
                </a:solidFill>
                <a:latin typeface="微软雅黑" panose="020B0503020204020204" pitchFamily="34" charset="-122"/>
                <a:ea typeface="微软雅黑" panose="020B0503020204020204" pitchFamily="34" charset="-122"/>
              </a:rPr>
              <a:t>简介</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sp>
        <p:nvSpPr>
          <p:cNvPr id="6" name="Text Placeholder 33"/>
          <p:cNvSpPr txBox="1">
            <a:spLocks/>
          </p:cNvSpPr>
          <p:nvPr/>
        </p:nvSpPr>
        <p:spPr bwMode="auto">
          <a:xfrm>
            <a:off x="2022475" y="1004888"/>
            <a:ext cx="8988425" cy="2008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r>
              <a:rPr lang="en-US" altLang="zh-CN" sz="2800" kern="0" dirty="0">
                <a:solidFill>
                  <a:prstClr val="black">
                    <a:lumMod val="50000"/>
                  </a:prstClr>
                </a:solidFill>
                <a:latin typeface="华文楷体" panose="02010600040101010101" pitchFamily="2" charset="-122"/>
                <a:ea typeface="华文楷体" panose="02010600040101010101" pitchFamily="2" charset="-122"/>
              </a:rPr>
              <a:t>1995</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年</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Netscape</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公司首次实现，因</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Netscape</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与</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Sun</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合作，所以取名</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。相继，微软推出</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Jscript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800" kern="0" dirty="0" err="1">
                <a:solidFill>
                  <a:prstClr val="black">
                    <a:lumMod val="50000"/>
                  </a:prstClr>
                </a:solidFill>
                <a:latin typeface="华文楷体" panose="02010600040101010101" pitchFamily="2" charset="-122"/>
                <a:ea typeface="华文楷体" panose="02010600040101010101" pitchFamily="2" charset="-122"/>
              </a:rPr>
              <a:t>Cenvi</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推出</a:t>
            </a:r>
            <a:r>
              <a:rPr lang="en-US" altLang="zh-CN" sz="2800" kern="0" dirty="0" err="1">
                <a:solidFill>
                  <a:prstClr val="black">
                    <a:lumMod val="50000"/>
                  </a:prstClr>
                </a:solidFill>
                <a:latin typeface="华文楷体" panose="02010600040101010101" pitchFamily="2" charset="-122"/>
                <a:ea typeface="华文楷体" panose="02010600040101010101" pitchFamily="2" charset="-122"/>
              </a:rPr>
              <a:t>ScriptEase</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，与</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同样可在浏览器上运行。为统一规格，与欧洲计算机制造联合会（</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ECMA</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）兼容，又称为</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ECMAScript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a:t>
            </a:r>
          </a:p>
        </p:txBody>
      </p:sp>
      <p:sp>
        <p:nvSpPr>
          <p:cNvPr id="12" name="Text Placeholder 33"/>
          <p:cNvSpPr txBox="1">
            <a:spLocks/>
          </p:cNvSpPr>
          <p:nvPr/>
        </p:nvSpPr>
        <p:spPr bwMode="auto">
          <a:xfrm>
            <a:off x="2039938" y="3275013"/>
            <a:ext cx="8970962" cy="131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r>
              <a:rPr lang="en-US" altLang="zh-CN" sz="28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是一种嵌入</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HTML</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文件中的脚本语言，他是基于对象驱动的，能够对鼠标点击、表单输入、页面浏览等用户时间做出反应并进行处理。</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4347"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nvGrpSpPr>
          <p:cNvPr id="22" name="组合 21"/>
          <p:cNvGrpSpPr>
            <a:grpSpLocks/>
          </p:cNvGrpSpPr>
          <p:nvPr/>
        </p:nvGrpSpPr>
        <p:grpSpPr bwMode="auto">
          <a:xfrm>
            <a:off x="1103313" y="3451225"/>
            <a:ext cx="722312" cy="725488"/>
            <a:chOff x="982638" y="4581128"/>
            <a:chExt cx="722019" cy="726424"/>
          </a:xfrm>
        </p:grpSpPr>
        <p:sp>
          <p:nvSpPr>
            <p:cNvPr id="23" name="Oval 13"/>
            <p:cNvSpPr/>
            <p:nvPr/>
          </p:nvSpPr>
          <p:spPr>
            <a:xfrm>
              <a:off x="982638" y="458112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4345" name="Freeform 34"/>
            <p:cNvSpPr>
              <a:spLocks noEditPoints="1"/>
            </p:cNvSpPr>
            <p:nvPr/>
          </p:nvSpPr>
          <p:spPr bwMode="auto">
            <a:xfrm>
              <a:off x="1142034" y="4768961"/>
              <a:ext cx="452438" cy="350757"/>
            </a:xfrm>
            <a:custGeom>
              <a:avLst/>
              <a:gdLst>
                <a:gd name="T0" fmla="*/ 2147483646 w 23"/>
                <a:gd name="T1" fmla="*/ 0 h 26"/>
                <a:gd name="T2" fmla="*/ 2147483646 w 23"/>
                <a:gd name="T3" fmla="*/ 2147483646 h 26"/>
                <a:gd name="T4" fmla="*/ 2147483646 w 23"/>
                <a:gd name="T5" fmla="*/ 2147483646 h 26"/>
                <a:gd name="T6" fmla="*/ 2147483646 w 23"/>
                <a:gd name="T7" fmla="*/ 2147483646 h 26"/>
                <a:gd name="T8" fmla="*/ 2147483646 w 23"/>
                <a:gd name="T9" fmla="*/ 2147483646 h 26"/>
                <a:gd name="T10" fmla="*/ 2147483646 w 23"/>
                <a:gd name="T11" fmla="*/ 2147483646 h 26"/>
                <a:gd name="T12" fmla="*/ 2147483646 w 23"/>
                <a:gd name="T13" fmla="*/ 2147483646 h 26"/>
                <a:gd name="T14" fmla="*/ 2147483646 w 23"/>
                <a:gd name="T15" fmla="*/ 2147483646 h 26"/>
                <a:gd name="T16" fmla="*/ 2147483646 w 23"/>
                <a:gd name="T17" fmla="*/ 2147483646 h 26"/>
                <a:gd name="T18" fmla="*/ 2147483646 w 23"/>
                <a:gd name="T19" fmla="*/ 2147483646 h 26"/>
                <a:gd name="T20" fmla="*/ 2147483646 w 23"/>
                <a:gd name="T21" fmla="*/ 2147483646 h 26"/>
                <a:gd name="T22" fmla="*/ 2147483646 w 23"/>
                <a:gd name="T23" fmla="*/ 2147483646 h 26"/>
                <a:gd name="T24" fmla="*/ 2147483646 w 23"/>
                <a:gd name="T25" fmla="*/ 2147483646 h 26"/>
                <a:gd name="T26" fmla="*/ 2147483646 w 23"/>
                <a:gd name="T27" fmla="*/ 2147483646 h 26"/>
                <a:gd name="T28" fmla="*/ 2147483646 w 23"/>
                <a:gd name="T29" fmla="*/ 2147483646 h 26"/>
                <a:gd name="T30" fmla="*/ 2147483646 w 23"/>
                <a:gd name="T31" fmla="*/ 2147483646 h 26"/>
                <a:gd name="T32" fmla="*/ 2147483646 w 23"/>
                <a:gd name="T33" fmla="*/ 2147483646 h 26"/>
                <a:gd name="T34" fmla="*/ 2147483646 w 23"/>
                <a:gd name="T35" fmla="*/ 2147483646 h 26"/>
                <a:gd name="T36" fmla="*/ 2147483646 w 23"/>
                <a:gd name="T37" fmla="*/ 0 h 26"/>
                <a:gd name="T38" fmla="*/ 2147483646 w 23"/>
                <a:gd name="T39" fmla="*/ 2147483646 h 26"/>
                <a:gd name="T40" fmla="*/ 2147483646 w 23"/>
                <a:gd name="T41" fmla="*/ 2147483646 h 26"/>
                <a:gd name="T42" fmla="*/ 2147483646 w 23"/>
                <a:gd name="T43" fmla="*/ 0 h 26"/>
                <a:gd name="T44" fmla="*/ 2147483646 w 23"/>
                <a:gd name="T45" fmla="*/ 2147483646 h 26"/>
                <a:gd name="T46" fmla="*/ 2147483646 w 23"/>
                <a:gd name="T47" fmla="*/ 2147483646 h 26"/>
                <a:gd name="T48" fmla="*/ 2147483646 w 23"/>
                <a:gd name="T49" fmla="*/ 2147483646 h 26"/>
                <a:gd name="T50" fmla="*/ 2147483646 w 23"/>
                <a:gd name="T51" fmla="*/ 2147483646 h 26"/>
                <a:gd name="T52" fmla="*/ 2147483646 w 23"/>
                <a:gd name="T53" fmla="*/ 2147483646 h 26"/>
                <a:gd name="T54" fmla="*/ 2147483646 w 23"/>
                <a:gd name="T55" fmla="*/ 2147483646 h 26"/>
                <a:gd name="T56" fmla="*/ 2147483646 w 23"/>
                <a:gd name="T57" fmla="*/ 2147483646 h 26"/>
                <a:gd name="T58" fmla="*/ 2147483646 w 23"/>
                <a:gd name="T59" fmla="*/ 2147483646 h 26"/>
                <a:gd name="T60" fmla="*/ 2147483646 w 23"/>
                <a:gd name="T61" fmla="*/ 2147483646 h 26"/>
                <a:gd name="T62" fmla="*/ 2147483646 w 23"/>
                <a:gd name="T63" fmla="*/ 2147483646 h 26"/>
                <a:gd name="T64" fmla="*/ 2147483646 w 23"/>
                <a:gd name="T65" fmla="*/ 2147483646 h 26"/>
                <a:gd name="T66" fmla="*/ 2147483646 w 23"/>
                <a:gd name="T67" fmla="*/ 2147483646 h 26"/>
                <a:gd name="T68" fmla="*/ 2147483646 w 23"/>
                <a:gd name="T69" fmla="*/ 2147483646 h 26"/>
                <a:gd name="T70" fmla="*/ 2147483646 w 23"/>
                <a:gd name="T71" fmla="*/ 2147483646 h 26"/>
                <a:gd name="T72" fmla="*/ 2147483646 w 23"/>
                <a:gd name="T73" fmla="*/ 2147483646 h 26"/>
                <a:gd name="T74" fmla="*/ 2147483646 w 23"/>
                <a:gd name="T75" fmla="*/ 2147483646 h 26"/>
                <a:gd name="T76" fmla="*/ 2147483646 w 23"/>
                <a:gd name="T77" fmla="*/ 2147483646 h 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3" h="26">
                  <a:moveTo>
                    <a:pt x="19" y="0"/>
                  </a:moveTo>
                  <a:cubicBezTo>
                    <a:pt x="19" y="0"/>
                    <a:pt x="20" y="0"/>
                    <a:pt x="20" y="0"/>
                  </a:cubicBezTo>
                  <a:cubicBezTo>
                    <a:pt x="20" y="0"/>
                    <a:pt x="20" y="1"/>
                    <a:pt x="20" y="1"/>
                  </a:cubicBezTo>
                  <a:cubicBezTo>
                    <a:pt x="19" y="2"/>
                    <a:pt x="19" y="2"/>
                    <a:pt x="19" y="2"/>
                  </a:cubicBezTo>
                  <a:cubicBezTo>
                    <a:pt x="20" y="3"/>
                    <a:pt x="21" y="4"/>
                    <a:pt x="22" y="5"/>
                  </a:cubicBezTo>
                  <a:cubicBezTo>
                    <a:pt x="22" y="7"/>
                    <a:pt x="23" y="8"/>
                    <a:pt x="23" y="10"/>
                  </a:cubicBezTo>
                  <a:cubicBezTo>
                    <a:pt x="23" y="11"/>
                    <a:pt x="22" y="13"/>
                    <a:pt x="22" y="14"/>
                  </a:cubicBezTo>
                  <a:cubicBezTo>
                    <a:pt x="21" y="16"/>
                    <a:pt x="20" y="17"/>
                    <a:pt x="19" y="18"/>
                  </a:cubicBezTo>
                  <a:cubicBezTo>
                    <a:pt x="19" y="18"/>
                    <a:pt x="19" y="18"/>
                    <a:pt x="19" y="18"/>
                  </a:cubicBezTo>
                  <a:cubicBezTo>
                    <a:pt x="18" y="20"/>
                    <a:pt x="17" y="20"/>
                    <a:pt x="15" y="21"/>
                  </a:cubicBezTo>
                  <a:cubicBezTo>
                    <a:pt x="15" y="21"/>
                    <a:pt x="15" y="21"/>
                    <a:pt x="15" y="21"/>
                  </a:cubicBezTo>
                  <a:cubicBezTo>
                    <a:pt x="14" y="22"/>
                    <a:pt x="13" y="22"/>
                    <a:pt x="11" y="22"/>
                  </a:cubicBezTo>
                  <a:cubicBezTo>
                    <a:pt x="11" y="22"/>
                    <a:pt x="11" y="22"/>
                    <a:pt x="11" y="22"/>
                  </a:cubicBezTo>
                  <a:cubicBezTo>
                    <a:pt x="11" y="24"/>
                    <a:pt x="11" y="24"/>
                    <a:pt x="11" y="24"/>
                  </a:cubicBezTo>
                  <a:cubicBezTo>
                    <a:pt x="15" y="24"/>
                    <a:pt x="15" y="24"/>
                    <a:pt x="15" y="24"/>
                  </a:cubicBezTo>
                  <a:cubicBezTo>
                    <a:pt x="16" y="24"/>
                    <a:pt x="16" y="25"/>
                    <a:pt x="16" y="25"/>
                  </a:cubicBezTo>
                  <a:cubicBezTo>
                    <a:pt x="16" y="26"/>
                    <a:pt x="16" y="26"/>
                    <a:pt x="15" y="26"/>
                  </a:cubicBezTo>
                  <a:cubicBezTo>
                    <a:pt x="10" y="26"/>
                    <a:pt x="10" y="26"/>
                    <a:pt x="10" y="26"/>
                  </a:cubicBezTo>
                  <a:cubicBezTo>
                    <a:pt x="10" y="26"/>
                    <a:pt x="10" y="26"/>
                    <a:pt x="10" y="26"/>
                  </a:cubicBezTo>
                  <a:cubicBezTo>
                    <a:pt x="10" y="26"/>
                    <a:pt x="10" y="26"/>
                    <a:pt x="10" y="26"/>
                  </a:cubicBezTo>
                  <a:cubicBezTo>
                    <a:pt x="5" y="26"/>
                    <a:pt x="5" y="26"/>
                    <a:pt x="5" y="26"/>
                  </a:cubicBezTo>
                  <a:cubicBezTo>
                    <a:pt x="5" y="26"/>
                    <a:pt x="4" y="26"/>
                    <a:pt x="4" y="25"/>
                  </a:cubicBezTo>
                  <a:cubicBezTo>
                    <a:pt x="4" y="25"/>
                    <a:pt x="5" y="24"/>
                    <a:pt x="5" y="24"/>
                  </a:cubicBezTo>
                  <a:cubicBezTo>
                    <a:pt x="9" y="24"/>
                    <a:pt x="9" y="24"/>
                    <a:pt x="9" y="24"/>
                  </a:cubicBezTo>
                  <a:cubicBezTo>
                    <a:pt x="9" y="22"/>
                    <a:pt x="9" y="22"/>
                    <a:pt x="9" y="22"/>
                  </a:cubicBezTo>
                  <a:cubicBezTo>
                    <a:pt x="9" y="22"/>
                    <a:pt x="9" y="22"/>
                    <a:pt x="9" y="22"/>
                  </a:cubicBezTo>
                  <a:cubicBezTo>
                    <a:pt x="8" y="22"/>
                    <a:pt x="7" y="22"/>
                    <a:pt x="6" y="21"/>
                  </a:cubicBezTo>
                  <a:cubicBezTo>
                    <a:pt x="6" y="21"/>
                    <a:pt x="6" y="21"/>
                    <a:pt x="6" y="21"/>
                  </a:cubicBezTo>
                  <a:cubicBezTo>
                    <a:pt x="4" y="21"/>
                    <a:pt x="3" y="20"/>
                    <a:pt x="2" y="19"/>
                  </a:cubicBezTo>
                  <a:cubicBezTo>
                    <a:pt x="2" y="20"/>
                    <a:pt x="2" y="20"/>
                    <a:pt x="2" y="20"/>
                  </a:cubicBezTo>
                  <a:cubicBezTo>
                    <a:pt x="1" y="20"/>
                    <a:pt x="1" y="20"/>
                    <a:pt x="1" y="20"/>
                  </a:cubicBezTo>
                  <a:cubicBezTo>
                    <a:pt x="0" y="19"/>
                    <a:pt x="0" y="19"/>
                    <a:pt x="1" y="19"/>
                  </a:cubicBezTo>
                  <a:cubicBezTo>
                    <a:pt x="3" y="16"/>
                    <a:pt x="3" y="16"/>
                    <a:pt x="3" y="16"/>
                  </a:cubicBezTo>
                  <a:cubicBezTo>
                    <a:pt x="1" y="15"/>
                    <a:pt x="1" y="12"/>
                    <a:pt x="1" y="10"/>
                  </a:cubicBezTo>
                  <a:cubicBezTo>
                    <a:pt x="1" y="7"/>
                    <a:pt x="2" y="5"/>
                    <a:pt x="3" y="3"/>
                  </a:cubicBezTo>
                  <a:cubicBezTo>
                    <a:pt x="3" y="3"/>
                    <a:pt x="3" y="3"/>
                    <a:pt x="3" y="3"/>
                  </a:cubicBezTo>
                  <a:cubicBezTo>
                    <a:pt x="3" y="3"/>
                    <a:pt x="3" y="3"/>
                    <a:pt x="3" y="3"/>
                  </a:cubicBezTo>
                  <a:cubicBezTo>
                    <a:pt x="5" y="1"/>
                    <a:pt x="8" y="0"/>
                    <a:pt x="10" y="0"/>
                  </a:cubicBezTo>
                  <a:cubicBezTo>
                    <a:pt x="13" y="0"/>
                    <a:pt x="15" y="1"/>
                    <a:pt x="17" y="2"/>
                  </a:cubicBezTo>
                  <a:cubicBezTo>
                    <a:pt x="18" y="1"/>
                    <a:pt x="18" y="1"/>
                    <a:pt x="18" y="1"/>
                  </a:cubicBezTo>
                  <a:cubicBezTo>
                    <a:pt x="18" y="1"/>
                    <a:pt x="18" y="1"/>
                    <a:pt x="18" y="1"/>
                  </a:cubicBezTo>
                  <a:cubicBezTo>
                    <a:pt x="18" y="1"/>
                    <a:pt x="18" y="1"/>
                    <a:pt x="18" y="1"/>
                  </a:cubicBezTo>
                  <a:cubicBezTo>
                    <a:pt x="18" y="1"/>
                    <a:pt x="18" y="1"/>
                    <a:pt x="18" y="1"/>
                  </a:cubicBezTo>
                  <a:cubicBezTo>
                    <a:pt x="19" y="0"/>
                    <a:pt x="19" y="0"/>
                    <a:pt x="19" y="0"/>
                  </a:cubicBezTo>
                  <a:close/>
                  <a:moveTo>
                    <a:pt x="19" y="3"/>
                  </a:moveTo>
                  <a:cubicBezTo>
                    <a:pt x="19" y="3"/>
                    <a:pt x="19" y="3"/>
                    <a:pt x="19" y="3"/>
                  </a:cubicBezTo>
                  <a:cubicBezTo>
                    <a:pt x="18" y="3"/>
                    <a:pt x="18" y="3"/>
                    <a:pt x="18" y="3"/>
                  </a:cubicBezTo>
                  <a:cubicBezTo>
                    <a:pt x="19" y="5"/>
                    <a:pt x="20" y="7"/>
                    <a:pt x="20" y="10"/>
                  </a:cubicBezTo>
                  <a:cubicBezTo>
                    <a:pt x="20" y="13"/>
                    <a:pt x="19" y="15"/>
                    <a:pt x="17" y="17"/>
                  </a:cubicBezTo>
                  <a:cubicBezTo>
                    <a:pt x="17" y="17"/>
                    <a:pt x="17" y="17"/>
                    <a:pt x="17" y="17"/>
                  </a:cubicBezTo>
                  <a:cubicBezTo>
                    <a:pt x="16" y="19"/>
                    <a:pt x="13" y="20"/>
                    <a:pt x="10" y="20"/>
                  </a:cubicBezTo>
                  <a:cubicBezTo>
                    <a:pt x="8" y="20"/>
                    <a:pt x="6" y="19"/>
                    <a:pt x="4" y="17"/>
                  </a:cubicBezTo>
                  <a:cubicBezTo>
                    <a:pt x="3" y="18"/>
                    <a:pt x="3" y="18"/>
                    <a:pt x="3" y="18"/>
                  </a:cubicBezTo>
                  <a:cubicBezTo>
                    <a:pt x="4" y="19"/>
                    <a:pt x="5" y="19"/>
                    <a:pt x="6" y="20"/>
                  </a:cubicBezTo>
                  <a:cubicBezTo>
                    <a:pt x="6" y="20"/>
                    <a:pt x="6" y="20"/>
                    <a:pt x="6" y="20"/>
                  </a:cubicBezTo>
                  <a:cubicBezTo>
                    <a:pt x="7" y="20"/>
                    <a:pt x="9" y="21"/>
                    <a:pt x="10" y="21"/>
                  </a:cubicBezTo>
                  <a:cubicBezTo>
                    <a:pt x="12" y="21"/>
                    <a:pt x="13" y="20"/>
                    <a:pt x="15" y="20"/>
                  </a:cubicBezTo>
                  <a:cubicBezTo>
                    <a:pt x="15" y="20"/>
                    <a:pt x="15" y="20"/>
                    <a:pt x="15" y="20"/>
                  </a:cubicBezTo>
                  <a:cubicBezTo>
                    <a:pt x="16" y="19"/>
                    <a:pt x="17" y="19"/>
                    <a:pt x="18" y="18"/>
                  </a:cubicBezTo>
                  <a:cubicBezTo>
                    <a:pt x="18" y="18"/>
                    <a:pt x="18" y="18"/>
                    <a:pt x="18" y="18"/>
                  </a:cubicBezTo>
                  <a:cubicBezTo>
                    <a:pt x="18" y="18"/>
                    <a:pt x="18" y="18"/>
                    <a:pt x="18" y="18"/>
                  </a:cubicBezTo>
                  <a:cubicBezTo>
                    <a:pt x="19" y="17"/>
                    <a:pt x="20" y="15"/>
                    <a:pt x="21" y="14"/>
                  </a:cubicBezTo>
                  <a:cubicBezTo>
                    <a:pt x="21" y="13"/>
                    <a:pt x="21" y="11"/>
                    <a:pt x="21" y="10"/>
                  </a:cubicBezTo>
                  <a:cubicBezTo>
                    <a:pt x="21" y="8"/>
                    <a:pt x="21" y="7"/>
                    <a:pt x="21" y="6"/>
                  </a:cubicBezTo>
                  <a:cubicBezTo>
                    <a:pt x="20" y="5"/>
                    <a:pt x="19" y="3"/>
                    <a:pt x="19" y="3"/>
                  </a:cubicBezTo>
                  <a:close/>
                  <a:moveTo>
                    <a:pt x="16" y="4"/>
                  </a:moveTo>
                  <a:cubicBezTo>
                    <a:pt x="16" y="4"/>
                    <a:pt x="16" y="4"/>
                    <a:pt x="16" y="4"/>
                  </a:cubicBezTo>
                  <a:cubicBezTo>
                    <a:pt x="15" y="3"/>
                    <a:pt x="13" y="2"/>
                    <a:pt x="10" y="2"/>
                  </a:cubicBezTo>
                  <a:cubicBezTo>
                    <a:pt x="8" y="2"/>
                    <a:pt x="6" y="3"/>
                    <a:pt x="5" y="4"/>
                  </a:cubicBezTo>
                  <a:cubicBezTo>
                    <a:pt x="3" y="6"/>
                    <a:pt x="3" y="8"/>
                    <a:pt x="3" y="10"/>
                  </a:cubicBezTo>
                  <a:cubicBezTo>
                    <a:pt x="3" y="12"/>
                    <a:pt x="3" y="14"/>
                    <a:pt x="5" y="15"/>
                  </a:cubicBezTo>
                  <a:cubicBezTo>
                    <a:pt x="6" y="17"/>
                    <a:pt x="8" y="18"/>
                    <a:pt x="10" y="18"/>
                  </a:cubicBezTo>
                  <a:cubicBezTo>
                    <a:pt x="13" y="18"/>
                    <a:pt x="14" y="17"/>
                    <a:pt x="16" y="15"/>
                  </a:cubicBezTo>
                  <a:cubicBezTo>
                    <a:pt x="16" y="15"/>
                    <a:pt x="16" y="15"/>
                    <a:pt x="16" y="15"/>
                  </a:cubicBezTo>
                  <a:cubicBezTo>
                    <a:pt x="17" y="14"/>
                    <a:pt x="18" y="12"/>
                    <a:pt x="18" y="10"/>
                  </a:cubicBezTo>
                  <a:cubicBezTo>
                    <a:pt x="18" y="8"/>
                    <a:pt x="17" y="6"/>
                    <a:pt x="16" y="4"/>
                  </a:cubicBezTo>
                  <a:cubicBezTo>
                    <a:pt x="16" y="4"/>
                    <a:pt x="16" y="4"/>
                    <a:pt x="16" y="4"/>
                  </a:cubicBezTo>
                  <a:cubicBezTo>
                    <a:pt x="16" y="4"/>
                    <a:pt x="16" y="4"/>
                    <a:pt x="16" y="4"/>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Tree>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par>
                          <p:cTn id="18" fill="hold" nodeType="afterGroup">
                            <p:stCondLst>
                              <p:cond delay="1340"/>
                            </p:stCondLst>
                            <p:childTnLst>
                              <p:par>
                                <p:cTn id="19" presetID="22" presetClass="entr" presetSubtype="8"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left)">
                                      <p:cBhvr>
                                        <p:cTn id="21" dur="500"/>
                                        <p:tgtEl>
                                          <p:spTgt spid="19"/>
                                        </p:tgtEl>
                                      </p:cBhvr>
                                    </p:animEffect>
                                  </p:childTnLst>
                                </p:cTn>
                              </p:par>
                            </p:childTnLst>
                          </p:cTn>
                        </p:par>
                        <p:par>
                          <p:cTn id="22" fill="hold" nodeType="afterGroup">
                            <p:stCondLst>
                              <p:cond delay="1840"/>
                            </p:stCondLst>
                            <p:childTnLst>
                              <p:par>
                                <p:cTn id="23" presetID="22" presetClass="entr" presetSubtype="8"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90331"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smtClean="0">
                <a:solidFill>
                  <a:srgbClr val="333333"/>
                </a:solidFill>
                <a:latin typeface="微软雅黑" panose="020B0503020204020204" pitchFamily="34" charset="-122"/>
                <a:ea typeface="微软雅黑" panose="020B0503020204020204" pitchFamily="34" charset="-122"/>
              </a:rPr>
              <a:t>1.1.9 </a:t>
            </a:r>
            <a:r>
              <a:rPr lang="en-US" altLang="zh-CN" dirty="0">
                <a:solidFill>
                  <a:srgbClr val="333333"/>
                </a:solidFill>
                <a:latin typeface="微软雅黑" panose="020B0503020204020204" pitchFamily="34" charset="-122"/>
                <a:ea typeface="微软雅黑" panose="020B0503020204020204" pitchFamily="34" charset="-122"/>
              </a:rPr>
              <a:t>String</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7"/>
              </a:pPr>
              <a:r>
                <a:rPr lang="en-US" sz="3200" b="1" dirty="0" err="1">
                  <a:latin typeface="华文楷体" panose="02010600040101010101" pitchFamily="2" charset="-122"/>
                  <a:ea typeface="华文楷体" panose="02010600040101010101" pitchFamily="2" charset="-122"/>
                </a:rPr>
                <a:t>concat</a:t>
              </a:r>
              <a:r>
                <a:rPr lang="en-US"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方法用于连接两个或多个字符串。</a:t>
              </a:r>
              <a:endParaRPr lang="en-US" sz="3200" b="1"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stringObject.concat</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stringX,stringX</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stringX</a:t>
              </a:r>
              <a:r>
                <a:rPr lang="en-US" sz="2400" dirty="0">
                  <a:latin typeface="华文楷体" panose="02010600040101010101" pitchFamily="2" charset="-122"/>
                  <a:ea typeface="华文楷体" panose="02010600040101010101" pitchFamily="2" charset="-122"/>
                </a:rPr>
                <a:t>)</a:t>
              </a:r>
            </a:p>
            <a:p>
              <a:r>
                <a:rPr lang="zh-CN" altLang="en-US" sz="2800" dirty="0">
                  <a:latin typeface="华文楷体" panose="02010600040101010101" pitchFamily="2" charset="-122"/>
                  <a:ea typeface="华文楷体" panose="02010600040101010101" pitchFamily="2" charset="-122"/>
                </a:rPr>
                <a:t>其中</a:t>
              </a:r>
              <a:r>
                <a:rPr lang="en-US" sz="2800" dirty="0" err="1">
                  <a:latin typeface="华文楷体" panose="02010600040101010101" pitchFamily="2" charset="-122"/>
                  <a:ea typeface="华文楷体" panose="02010600040101010101" pitchFamily="2" charset="-122"/>
                </a:rPr>
                <a:t>stringX</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必需。将被连接为一个字符串的一个或多个字符串对象。请注意，使用 </a:t>
              </a:r>
              <a:r>
                <a:rPr lang="en-US" sz="2800" dirty="0">
                  <a:latin typeface="华文楷体" panose="02010600040101010101" pitchFamily="2" charset="-122"/>
                  <a:ea typeface="华文楷体" panose="02010600040101010101" pitchFamily="2" charset="-122"/>
                </a:rPr>
                <a:t>“ + “ </a:t>
              </a:r>
              <a:r>
                <a:rPr lang="zh-CN" altLang="en-US" sz="2800" dirty="0">
                  <a:latin typeface="华文楷体" panose="02010600040101010101" pitchFamily="2" charset="-122"/>
                  <a:ea typeface="华文楷体" panose="02010600040101010101" pitchFamily="2" charset="-122"/>
                </a:rPr>
                <a:t>运算符来进行字符串的连接运算通常会更简便一些。</a:t>
              </a:r>
              <a:endParaRPr lang="en-US"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如，</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var</a:t>
              </a:r>
              <a:r>
                <a:rPr lang="en-US" sz="2400" dirty="0">
                  <a:latin typeface="华文楷体" panose="02010600040101010101" pitchFamily="2" charset="-122"/>
                  <a:ea typeface="华文楷体" panose="02010600040101010101" pitchFamily="2" charset="-122"/>
                </a:rPr>
                <a:t> str1=“Hello “</a:t>
              </a:r>
            </a:p>
            <a:p>
              <a:r>
                <a:rPr lang="en-US" sz="2400" dirty="0" err="1">
                  <a:latin typeface="华文楷体" panose="02010600040101010101" pitchFamily="2" charset="-122"/>
                  <a:ea typeface="华文楷体" panose="02010600040101010101" pitchFamily="2" charset="-122"/>
                </a:rPr>
                <a:t>var</a:t>
              </a:r>
              <a:r>
                <a:rPr lang="en-US" sz="2400" dirty="0">
                  <a:latin typeface="华文楷体" panose="02010600040101010101" pitchFamily="2" charset="-122"/>
                  <a:ea typeface="华文楷体" panose="02010600040101010101" pitchFamily="2" charset="-122"/>
                </a:rPr>
                <a:t> str2=“world!”</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(str1.concat(str2))</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264530247"/>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90331"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smtClean="0">
                <a:solidFill>
                  <a:srgbClr val="333333"/>
                </a:solidFill>
                <a:latin typeface="微软雅黑" panose="020B0503020204020204" pitchFamily="34" charset="-122"/>
                <a:ea typeface="微软雅黑" panose="020B0503020204020204" pitchFamily="34" charset="-122"/>
              </a:rPr>
              <a:t>1.1.9 </a:t>
            </a:r>
            <a:r>
              <a:rPr lang="en-US" altLang="zh-CN" dirty="0">
                <a:solidFill>
                  <a:srgbClr val="333333"/>
                </a:solidFill>
                <a:latin typeface="微软雅黑" panose="020B0503020204020204" pitchFamily="34" charset="-122"/>
                <a:ea typeface="微软雅黑" panose="020B0503020204020204" pitchFamily="34" charset="-122"/>
              </a:rPr>
              <a:t>String</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8"/>
              </a:pPr>
              <a:r>
                <a:rPr lang="en-US" sz="3200" b="1" dirty="0" err="1">
                  <a:latin typeface="华文楷体" panose="02010600040101010101" pitchFamily="2" charset="-122"/>
                  <a:ea typeface="华文楷体" panose="02010600040101010101" pitchFamily="2" charset="-122"/>
                </a:rPr>
                <a:t>fontcolor</a:t>
              </a:r>
              <a:r>
                <a:rPr lang="en-US" sz="3200" b="1"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方法用于按照指定的颜色来显示字符串。</a:t>
              </a:r>
              <a:endParaRPr lang="en-US" sz="3200" b="1"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stringObject.fontcolor</a:t>
              </a:r>
              <a:r>
                <a:rPr lang="en-US" sz="2400" dirty="0">
                  <a:latin typeface="华文楷体" panose="02010600040101010101" pitchFamily="2" charset="-122"/>
                  <a:ea typeface="华文楷体" panose="02010600040101010101" pitchFamily="2" charset="-122"/>
                </a:rPr>
                <a:t>(color)</a:t>
              </a:r>
              <a:r>
                <a:rPr lang="en-US" sz="2800" dirty="0">
                  <a:latin typeface="华文楷体" panose="02010600040101010101" pitchFamily="2" charset="-122"/>
                  <a:ea typeface="华文楷体" panose="02010600040101010101" pitchFamily="2" charset="-122"/>
                </a:rPr>
                <a:t/>
              </a:r>
              <a:br>
                <a:rPr lang="en-US" sz="2800" dirty="0">
                  <a:latin typeface="华文楷体" panose="02010600040101010101" pitchFamily="2" charset="-122"/>
                  <a:ea typeface="华文楷体" panose="02010600040101010101" pitchFamily="2" charset="-122"/>
                </a:rPr>
              </a:br>
              <a:r>
                <a:rPr lang="en-US" sz="2800" dirty="0">
                  <a:latin typeface="华文楷体" panose="02010600040101010101" pitchFamily="2" charset="-122"/>
                  <a:ea typeface="华文楷体" panose="02010600040101010101" pitchFamily="2" charset="-122"/>
                </a:rPr>
                <a:t>color </a:t>
              </a:r>
              <a:r>
                <a:rPr lang="zh-CN" altLang="en-US" sz="2800" dirty="0">
                  <a:latin typeface="华文楷体" panose="02010600040101010101" pitchFamily="2" charset="-122"/>
                  <a:ea typeface="华文楷体" panose="02010600040101010101" pitchFamily="2" charset="-122"/>
                </a:rPr>
                <a:t>必需。为字符串规定</a:t>
              </a:r>
              <a:r>
                <a:rPr lang="en-US" sz="2800" dirty="0">
                  <a:latin typeface="华文楷体" panose="02010600040101010101" pitchFamily="2" charset="-122"/>
                  <a:ea typeface="华文楷体" panose="02010600040101010101" pitchFamily="2" charset="-122"/>
                </a:rPr>
                <a:t> font-color</a:t>
              </a:r>
              <a:r>
                <a:rPr lang="zh-CN" altLang="en-US" sz="2800" dirty="0">
                  <a:latin typeface="华文楷体" panose="02010600040101010101" pitchFamily="2" charset="-122"/>
                  <a:ea typeface="华文楷体" panose="02010600040101010101" pitchFamily="2" charset="-122"/>
                </a:rPr>
                <a:t>。该值必须是颜色名、</a:t>
              </a:r>
              <a:r>
                <a:rPr lang="en-US" sz="2800" dirty="0">
                  <a:latin typeface="华文楷体" panose="02010600040101010101" pitchFamily="2" charset="-122"/>
                  <a:ea typeface="华文楷体" panose="02010600040101010101" pitchFamily="2" charset="-122"/>
                </a:rPr>
                <a:t>RGB </a:t>
              </a:r>
              <a:r>
                <a:rPr lang="zh-CN" altLang="en-US" sz="2800" dirty="0">
                  <a:latin typeface="华文楷体" panose="02010600040101010101" pitchFamily="2" charset="-122"/>
                  <a:ea typeface="华文楷体" panose="02010600040101010101" pitchFamily="2" charset="-122"/>
                </a:rPr>
                <a:t>值或者十六进制数。</a:t>
              </a:r>
              <a:endParaRPr lang="en-US"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如，</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var</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str</a:t>
              </a:r>
              <a:r>
                <a:rPr lang="en-US" sz="2400" dirty="0">
                  <a:latin typeface="华文楷体" panose="02010600040101010101" pitchFamily="2" charset="-122"/>
                  <a:ea typeface="华文楷体" panose="02010600040101010101" pitchFamily="2" charset="-122"/>
                </a:rPr>
                <a:t>=“Hello world!”</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str.fontcolor</a:t>
              </a:r>
              <a:r>
                <a:rPr lang="en-US" sz="2400" dirty="0">
                  <a:latin typeface="华文楷体" panose="02010600040101010101" pitchFamily="2" charset="-122"/>
                  <a:ea typeface="华文楷体" panose="02010600040101010101" pitchFamily="2" charset="-122"/>
                </a:rPr>
                <a:t>(“Red”))</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2862066598"/>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90331"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smtClean="0">
                <a:solidFill>
                  <a:srgbClr val="333333"/>
                </a:solidFill>
                <a:latin typeface="微软雅黑" panose="020B0503020204020204" pitchFamily="34" charset="-122"/>
                <a:ea typeface="微软雅黑" panose="020B0503020204020204" pitchFamily="34" charset="-122"/>
              </a:rPr>
              <a:t>1.1.9 </a:t>
            </a:r>
            <a:r>
              <a:rPr lang="en-US" altLang="zh-CN" dirty="0">
                <a:solidFill>
                  <a:srgbClr val="333333"/>
                </a:solidFill>
                <a:latin typeface="微软雅黑" panose="020B0503020204020204" pitchFamily="34" charset="-122"/>
                <a:ea typeface="微软雅黑" panose="020B0503020204020204" pitchFamily="34" charset="-122"/>
              </a:rPr>
              <a:t>String</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9"/>
              </a:pPr>
              <a:r>
                <a:rPr lang="en-US" sz="3200" b="1" dirty="0" err="1">
                  <a:latin typeface="华文楷体" panose="02010600040101010101" pitchFamily="2" charset="-122"/>
                  <a:ea typeface="华文楷体" panose="02010600040101010101" pitchFamily="2" charset="-122"/>
                </a:rPr>
                <a:t>lastIndexOf</a:t>
              </a:r>
              <a:r>
                <a:rPr lang="en-US" sz="3200" b="1" dirty="0">
                  <a:latin typeface="华文楷体" panose="02010600040101010101" pitchFamily="2" charset="-122"/>
                  <a:ea typeface="华文楷体" panose="02010600040101010101" pitchFamily="2" charset="-122"/>
                </a:rPr>
                <a:t>() </a:t>
              </a:r>
            </a:p>
            <a:p>
              <a:r>
                <a:rPr lang="zh-CN" altLang="en-US" sz="2800" dirty="0">
                  <a:latin typeface="华文楷体" panose="02010600040101010101" pitchFamily="2" charset="-122"/>
                  <a:ea typeface="华文楷体" panose="02010600040101010101" pitchFamily="2" charset="-122"/>
                </a:rPr>
                <a:t>该方法可返回一个指定的字符串值最后出现的位置，在一个字符串中的指定位置从后向前搜索。</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stringObject.lastIndexOf</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searchvalue,fromindex</a:t>
              </a:r>
              <a:r>
                <a:rPr lang="en-US" sz="2400" dirty="0">
                  <a:latin typeface="华文楷体" panose="02010600040101010101" pitchFamily="2" charset="-122"/>
                  <a:ea typeface="华文楷体" panose="02010600040101010101" pitchFamily="2" charset="-122"/>
                </a:rPr>
                <a:t>)</a:t>
              </a:r>
            </a:p>
            <a:p>
              <a:r>
                <a:rPr lang="zh-CN" altLang="en-US" sz="2800" dirty="0">
                  <a:latin typeface="华文楷体" panose="02010600040101010101" pitchFamily="2" charset="-122"/>
                  <a:ea typeface="华文楷体" panose="02010600040101010101" pitchFamily="2" charset="-122"/>
                </a:rPr>
                <a:t>其中</a:t>
              </a:r>
              <a:r>
                <a:rPr lang="en-US" sz="2800" dirty="0" err="1">
                  <a:latin typeface="华文楷体" panose="02010600040101010101" pitchFamily="2" charset="-122"/>
                  <a:ea typeface="华文楷体" panose="02010600040101010101" pitchFamily="2" charset="-122"/>
                </a:rPr>
                <a:t>searchvalue</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必需，规定需检索的字符串值。</a:t>
              </a: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fromindex</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可选的整数参数，规定在字符串中开始检索的位置，它的合法取值是</a:t>
              </a:r>
              <a:r>
                <a:rPr lang="en-US" sz="2800" dirty="0">
                  <a:latin typeface="华文楷体" panose="02010600040101010101" pitchFamily="2" charset="-122"/>
                  <a:ea typeface="华文楷体" panose="02010600040101010101" pitchFamily="2" charset="-122"/>
                </a:rPr>
                <a:t> 0 </a:t>
              </a:r>
              <a:r>
                <a:rPr lang="zh-CN" altLang="en-US" sz="2800" dirty="0">
                  <a:latin typeface="华文楷体" panose="02010600040101010101" pitchFamily="2" charset="-122"/>
                  <a:ea typeface="华文楷体" panose="02010600040101010101" pitchFamily="2" charset="-122"/>
                </a:rPr>
                <a:t>到</a:t>
              </a: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stringObject.length</a:t>
              </a:r>
              <a:r>
                <a:rPr lang="en-US" sz="2800" dirty="0">
                  <a:latin typeface="华文楷体" panose="02010600040101010101" pitchFamily="2" charset="-122"/>
                  <a:ea typeface="华文楷体" panose="02010600040101010101" pitchFamily="2" charset="-122"/>
                </a:rPr>
                <a:t> - 1</a:t>
              </a:r>
              <a:r>
                <a:rPr lang="zh-CN" altLang="en-US" sz="2800" dirty="0">
                  <a:latin typeface="华文楷体" panose="02010600040101010101" pitchFamily="2" charset="-122"/>
                  <a:ea typeface="华文楷体" panose="02010600040101010101" pitchFamily="2" charset="-122"/>
                </a:rPr>
                <a:t>。如省略该参数，则将从字符串的最后一个字符处开始检索。</a:t>
              </a:r>
              <a:r>
                <a:rPr lang="en-US" sz="2800" dirty="0" err="1">
                  <a:latin typeface="华文楷体" panose="02010600040101010101" pitchFamily="2" charset="-122"/>
                  <a:ea typeface="华文楷体" panose="02010600040101010101" pitchFamily="2" charset="-122"/>
                </a:rPr>
                <a:t>lastIndexOf</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方法对大小写敏感。如果要检索的字符串值没有出现，则该方法返回</a:t>
              </a:r>
              <a:r>
                <a:rPr lang="en-US" sz="2800" dirty="0">
                  <a:latin typeface="华文楷体" panose="02010600040101010101" pitchFamily="2" charset="-122"/>
                  <a:ea typeface="华文楷体" panose="02010600040101010101" pitchFamily="2" charset="-122"/>
                </a:rPr>
                <a:t> -1</a:t>
              </a:r>
              <a:r>
                <a:rPr lang="zh-CN" altLang="en-US"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1266719092"/>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90331"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smtClean="0">
                <a:solidFill>
                  <a:srgbClr val="333333"/>
                </a:solidFill>
                <a:latin typeface="微软雅黑" panose="020B0503020204020204" pitchFamily="34" charset="-122"/>
                <a:ea typeface="微软雅黑" panose="020B0503020204020204" pitchFamily="34" charset="-122"/>
              </a:rPr>
              <a:t>1.1.9 </a:t>
            </a:r>
            <a:r>
              <a:rPr lang="en-US" altLang="zh-CN" dirty="0">
                <a:solidFill>
                  <a:srgbClr val="333333"/>
                </a:solidFill>
                <a:latin typeface="微软雅黑" panose="020B0503020204020204" pitchFamily="34" charset="-122"/>
                <a:ea typeface="微软雅黑" panose="020B0503020204020204" pitchFamily="34" charset="-122"/>
              </a:rPr>
              <a:t>String</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742950" indent="-742950">
                <a:buFont typeface="+mj-lt"/>
                <a:buAutoNum type="arabicPeriod" startAt="11"/>
              </a:pPr>
              <a:r>
                <a:rPr lang="en-US" sz="3200" b="1" dirty="0">
                  <a:latin typeface="华文楷体" panose="02010600040101010101" pitchFamily="2" charset="-122"/>
                  <a:ea typeface="华文楷体" panose="02010600040101010101" pitchFamily="2" charset="-122"/>
                </a:rPr>
                <a:t>match() </a:t>
              </a:r>
            </a:p>
            <a:p>
              <a:r>
                <a:rPr lang="zh-CN" altLang="en-US" sz="2800" dirty="0">
                  <a:latin typeface="华文楷体" panose="02010600040101010101" pitchFamily="2" charset="-122"/>
                  <a:ea typeface="华文楷体" panose="02010600040101010101" pitchFamily="2" charset="-122"/>
                </a:rPr>
                <a:t>该方法可在字符串内检索指定的值，或找到一个或多个正则表达式的匹配。该方法类似</a:t>
              </a: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indexOf</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和</a:t>
              </a: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lastIndexOf</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，但是它返回指定的值，而不是字符串的位置。</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stringObject.match</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searchvalue</a:t>
              </a:r>
              <a:r>
                <a:rPr lang="en-US" sz="2400" dirty="0">
                  <a:latin typeface="华文楷体" panose="02010600040101010101" pitchFamily="2" charset="-122"/>
                  <a:ea typeface="华文楷体" panose="02010600040101010101" pitchFamily="2" charset="-122"/>
                </a:rPr>
                <a:t>)</a:t>
              </a:r>
            </a:p>
            <a:p>
              <a:r>
                <a:rPr lang="zh-CN" altLang="en-US" sz="2800" dirty="0">
                  <a:latin typeface="华文楷体" panose="02010600040101010101" pitchFamily="2" charset="-122"/>
                  <a:ea typeface="华文楷体" panose="02010600040101010101" pitchFamily="2" charset="-122"/>
                </a:rPr>
                <a:t>其中</a:t>
              </a:r>
              <a:r>
                <a:rPr lang="en-US" sz="2800" dirty="0" err="1">
                  <a:latin typeface="华文楷体" panose="02010600040101010101" pitchFamily="2" charset="-122"/>
                  <a:ea typeface="华文楷体" panose="02010600040101010101" pitchFamily="2" charset="-122"/>
                </a:rPr>
                <a:t>searchvalue</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必需。规定要检索的字符串值。或：</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stringObject.match</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regexp</a:t>
              </a:r>
              <a:r>
                <a:rPr lang="en-US" sz="2400" dirty="0">
                  <a:latin typeface="华文楷体" panose="02010600040101010101" pitchFamily="2" charset="-122"/>
                  <a:ea typeface="华文楷体" panose="02010600040101010101" pitchFamily="2" charset="-122"/>
                </a:rPr>
                <a:t>)</a:t>
              </a:r>
              <a:r>
                <a:rPr lang="en-US" sz="2800" dirty="0">
                  <a:latin typeface="华文楷体" panose="02010600040101010101" pitchFamily="2" charset="-122"/>
                  <a:ea typeface="华文楷体" panose="02010600040101010101" pitchFamily="2" charset="-122"/>
                </a:rPr>
                <a:t/>
              </a:r>
              <a:br>
                <a:rPr lang="en-US" sz="2800" dirty="0">
                  <a:latin typeface="华文楷体" panose="02010600040101010101" pitchFamily="2" charset="-122"/>
                  <a:ea typeface="华文楷体" panose="02010600040101010101" pitchFamily="2" charset="-122"/>
                </a:rPr>
              </a:br>
              <a:r>
                <a:rPr lang="zh-CN" altLang="en-US" sz="2800" dirty="0">
                  <a:latin typeface="华文楷体" panose="02010600040101010101" pitchFamily="2" charset="-122"/>
                  <a:ea typeface="华文楷体" panose="02010600040101010101" pitchFamily="2" charset="-122"/>
                </a:rPr>
                <a:t>参数</a:t>
              </a:r>
              <a:r>
                <a:rPr lang="en-US" sz="2800" dirty="0" err="1">
                  <a:latin typeface="华文楷体" panose="02010600040101010101" pitchFamily="2" charset="-122"/>
                  <a:ea typeface="华文楷体" panose="02010600040101010101" pitchFamily="2" charset="-122"/>
                </a:rPr>
                <a:t>regexp</a:t>
              </a:r>
              <a:r>
                <a:rPr lang="zh-CN" altLang="en-US" sz="2800" dirty="0">
                  <a:latin typeface="华文楷体" panose="02010600040101010101" pitchFamily="2" charset="-122"/>
                  <a:ea typeface="华文楷体" panose="02010600040101010101" pitchFamily="2" charset="-122"/>
                </a:rPr>
                <a:t>为 必需，规定要匹配的模式的</a:t>
              </a: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RegExp</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对象。如果该参数不是</a:t>
              </a: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RegExp</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对象，则需要首先把它传递给</a:t>
              </a: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RegExp</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构造函数，将其转换为</a:t>
              </a: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RegExp</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对象。</a:t>
              </a:r>
              <a:r>
                <a:rPr lang="en-US" sz="2800" dirty="0">
                  <a:latin typeface="华文楷体" panose="02010600040101010101" pitchFamily="2" charset="-122"/>
                  <a:ea typeface="华文楷体" panose="02010600040101010101" pitchFamily="2" charset="-122"/>
                </a:rPr>
                <a:t> </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1824396059"/>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90331"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smtClean="0">
                <a:solidFill>
                  <a:srgbClr val="333333"/>
                </a:solidFill>
                <a:latin typeface="微软雅黑" panose="020B0503020204020204" pitchFamily="34" charset="-122"/>
                <a:ea typeface="微软雅黑" panose="020B0503020204020204" pitchFamily="34" charset="-122"/>
              </a:rPr>
              <a:t>1.1.9 </a:t>
            </a:r>
            <a:r>
              <a:rPr lang="en-US" altLang="zh-CN" dirty="0">
                <a:solidFill>
                  <a:srgbClr val="333333"/>
                </a:solidFill>
                <a:latin typeface="微软雅黑" panose="020B0503020204020204" pitchFamily="34" charset="-122"/>
                <a:ea typeface="微软雅黑" panose="020B0503020204020204" pitchFamily="34" charset="-122"/>
              </a:rPr>
              <a:t>String</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10"/>
              </a:pPr>
              <a:r>
                <a:rPr lang="en-US" sz="3200" b="1" dirty="0">
                  <a:latin typeface="华文楷体" panose="02010600040101010101" pitchFamily="2" charset="-122"/>
                  <a:ea typeface="华文楷体" panose="02010600040101010101" pitchFamily="2" charset="-122"/>
                </a:rPr>
                <a:t>link() </a:t>
              </a:r>
            </a:p>
            <a:p>
              <a:r>
                <a:rPr lang="zh-CN" altLang="en-US" sz="2800" dirty="0">
                  <a:latin typeface="华文楷体" panose="02010600040101010101" pitchFamily="2" charset="-122"/>
                  <a:ea typeface="华文楷体" panose="02010600040101010101" pitchFamily="2" charset="-122"/>
                </a:rPr>
                <a:t>该方法用于把字符串显示为超链接。</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stringObject.link</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url</a:t>
              </a:r>
              <a:r>
                <a:rPr lang="en-US" sz="2400" dirty="0">
                  <a:latin typeface="华文楷体" panose="02010600040101010101" pitchFamily="2" charset="-122"/>
                  <a:ea typeface="华文楷体" panose="02010600040101010101" pitchFamily="2" charset="-122"/>
                </a:rPr>
                <a:t>)</a:t>
              </a:r>
            </a:p>
            <a:p>
              <a:r>
                <a:rPr lang="zh-CN" altLang="en-US" sz="2800" dirty="0">
                  <a:latin typeface="华文楷体" panose="02010600040101010101" pitchFamily="2" charset="-122"/>
                  <a:ea typeface="华文楷体" panose="02010600040101010101" pitchFamily="2" charset="-122"/>
                </a:rPr>
                <a:t>其中参数</a:t>
              </a:r>
              <a:r>
                <a:rPr lang="en-US" sz="2800" dirty="0" err="1">
                  <a:latin typeface="华文楷体" panose="02010600040101010101" pitchFamily="2" charset="-122"/>
                  <a:ea typeface="华文楷体" panose="02010600040101010101" pitchFamily="2" charset="-122"/>
                </a:rPr>
                <a:t>url</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为必需，规定要链接的</a:t>
              </a:r>
              <a:r>
                <a:rPr lang="en-US" sz="2800" dirty="0">
                  <a:latin typeface="华文楷体" panose="02010600040101010101" pitchFamily="2" charset="-122"/>
                  <a:ea typeface="华文楷体" panose="02010600040101010101" pitchFamily="2" charset="-122"/>
                </a:rPr>
                <a:t> URL</a:t>
              </a:r>
              <a:r>
                <a:rPr lang="zh-CN" altLang="en-US" sz="2800" dirty="0">
                  <a:latin typeface="华文楷体" panose="02010600040101010101" pitchFamily="2" charset="-122"/>
                  <a:ea typeface="华文楷体" panose="02010600040101010101" pitchFamily="2" charset="-122"/>
                </a:rPr>
                <a:t>。</a:t>
              </a:r>
              <a:r>
                <a:rPr lang="en-US" sz="2800" dirty="0">
                  <a:latin typeface="华文楷体" panose="02010600040101010101" pitchFamily="2" charset="-122"/>
                  <a:ea typeface="华文楷体" panose="02010600040101010101" pitchFamily="2" charset="-122"/>
                </a:rPr>
                <a:t> </a:t>
              </a:r>
            </a:p>
            <a:p>
              <a:r>
                <a:rPr lang="zh-CN" altLang="en-US" sz="2800" dirty="0">
                  <a:latin typeface="华文楷体" panose="02010600040101010101" pitchFamily="2" charset="-122"/>
                  <a:ea typeface="华文楷体" panose="02010600040101010101" pitchFamily="2" charset="-122"/>
                </a:rPr>
                <a:t>如，</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var</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str</a:t>
              </a:r>
              <a:r>
                <a:rPr lang="en-US" sz="2400" dirty="0">
                  <a:latin typeface="华文楷体" panose="02010600040101010101" pitchFamily="2" charset="-122"/>
                  <a:ea typeface="华文楷体" panose="02010600040101010101" pitchFamily="2" charset="-122"/>
                </a:rPr>
                <a:t>=“Free Web Tutorials!”</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str.link</a:t>
              </a:r>
              <a:r>
                <a:rPr lang="en-US" sz="2400" dirty="0">
                  <a:latin typeface="华文楷体" panose="02010600040101010101" pitchFamily="2" charset="-122"/>
                  <a:ea typeface="华文楷体" panose="02010600040101010101" pitchFamily="2" charset="-122"/>
                </a:rPr>
                <a:t>(“http://www.w3school.com.cn”))</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3329279121"/>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90331"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smtClean="0">
                <a:solidFill>
                  <a:srgbClr val="333333"/>
                </a:solidFill>
                <a:latin typeface="微软雅黑" panose="020B0503020204020204" pitchFamily="34" charset="-122"/>
                <a:ea typeface="微软雅黑" panose="020B0503020204020204" pitchFamily="34" charset="-122"/>
              </a:rPr>
              <a:t>1.1.9 </a:t>
            </a:r>
            <a:r>
              <a:rPr lang="en-US" altLang="zh-CN" dirty="0">
                <a:solidFill>
                  <a:srgbClr val="333333"/>
                </a:solidFill>
                <a:latin typeface="微软雅黑" panose="020B0503020204020204" pitchFamily="34" charset="-122"/>
                <a:ea typeface="微软雅黑" panose="020B0503020204020204" pitchFamily="34" charset="-122"/>
              </a:rPr>
              <a:t>String</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12"/>
              </a:pPr>
              <a:r>
                <a:rPr lang="en-US" sz="3200" b="1" dirty="0">
                  <a:latin typeface="华文楷体" panose="02010600040101010101" pitchFamily="2" charset="-122"/>
                  <a:ea typeface="华文楷体" panose="02010600040101010101" pitchFamily="2" charset="-122"/>
                </a:rPr>
                <a:t>replace() </a:t>
              </a:r>
            </a:p>
            <a:p>
              <a:r>
                <a:rPr lang="zh-CN" altLang="en-US" sz="2800" dirty="0">
                  <a:latin typeface="华文楷体" panose="02010600040101010101" pitchFamily="2" charset="-122"/>
                  <a:ea typeface="华文楷体" panose="02010600040101010101" pitchFamily="2" charset="-122"/>
                </a:rPr>
                <a:t>该方法用于在字符串中用一些字符替换另一些字符，或替换一个与正则表达式匹配的子串。</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stringObject.replace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regexp</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substr,replacement</a:t>
              </a:r>
              <a:r>
                <a:rPr lang="en-US" sz="2400" dirty="0">
                  <a:latin typeface="华文楷体" panose="02010600040101010101" pitchFamily="2" charset="-122"/>
                  <a:ea typeface="华文楷体" panose="02010600040101010101" pitchFamily="2" charset="-122"/>
                </a:rPr>
                <a:t>)</a:t>
              </a:r>
            </a:p>
            <a:p>
              <a:r>
                <a:rPr lang="zh-CN" altLang="en-US" sz="2400" dirty="0">
                  <a:latin typeface="华文楷体" panose="02010600040101010101" pitchFamily="2" charset="-122"/>
                  <a:ea typeface="华文楷体" panose="02010600040101010101" pitchFamily="2" charset="-122"/>
                </a:rPr>
                <a:t>其中参数</a:t>
              </a:r>
              <a:r>
                <a:rPr lang="en-US" sz="2400" dirty="0" err="1">
                  <a:latin typeface="华文楷体" panose="02010600040101010101" pitchFamily="2" charset="-122"/>
                  <a:ea typeface="华文楷体" panose="02010600040101010101" pitchFamily="2" charset="-122"/>
                </a:rPr>
                <a:t>regexp</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substr</a:t>
              </a:r>
              <a:r>
                <a:rPr lang="zh-CN" altLang="en-US" sz="2400" dirty="0">
                  <a:latin typeface="华文楷体" panose="02010600040101010101" pitchFamily="2" charset="-122"/>
                  <a:ea typeface="华文楷体" panose="02010600040101010101" pitchFamily="2" charset="-122"/>
                </a:rPr>
                <a:t>为 必需，规定子字符串或要替换的模式的</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RegExp</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对象。如果该值是一个字符串，则将它作为要检索的直接量文本模式，而不是首先被转换为</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RegExp</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对象。参数</a:t>
              </a:r>
              <a:r>
                <a:rPr lang="en-US" sz="2400" dirty="0">
                  <a:latin typeface="华文楷体" panose="02010600040101010101" pitchFamily="2" charset="-122"/>
                  <a:ea typeface="华文楷体" panose="02010600040101010101" pitchFamily="2" charset="-122"/>
                </a:rPr>
                <a:t>replacement </a:t>
              </a:r>
              <a:r>
                <a:rPr lang="zh-CN" altLang="en-US" sz="2400" dirty="0">
                  <a:latin typeface="华文楷体" panose="02010600040101010101" pitchFamily="2" charset="-122"/>
                  <a:ea typeface="华文楷体" panose="02010600040101010101" pitchFamily="2" charset="-122"/>
                </a:rPr>
                <a:t>为必需，一个字符串值。规定了替换文本或生成替换文本的函数。</a:t>
              </a:r>
              <a:endParaRPr lang="en-US" sz="24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3868240767"/>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90331"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smtClean="0">
                <a:solidFill>
                  <a:srgbClr val="333333"/>
                </a:solidFill>
                <a:latin typeface="微软雅黑" panose="020B0503020204020204" pitchFamily="34" charset="-122"/>
                <a:ea typeface="微软雅黑" panose="020B0503020204020204" pitchFamily="34" charset="-122"/>
              </a:rPr>
              <a:t>1.1.9 </a:t>
            </a:r>
            <a:r>
              <a:rPr lang="en-US" altLang="zh-CN" dirty="0">
                <a:solidFill>
                  <a:srgbClr val="333333"/>
                </a:solidFill>
                <a:latin typeface="微软雅黑" panose="020B0503020204020204" pitchFamily="34" charset="-122"/>
                <a:ea typeface="微软雅黑" panose="020B0503020204020204" pitchFamily="34" charset="-122"/>
              </a:rPr>
              <a:t>String</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1"/>
            <a:ext cx="10402888" cy="5208402"/>
            <a:chOff x="1085850" y="1004888"/>
            <a:chExt cx="10402888" cy="5208402"/>
          </a:xfrm>
        </p:grpSpPr>
        <p:sp>
          <p:nvSpPr>
            <p:cNvPr id="6" name="Text Placeholder 33"/>
            <p:cNvSpPr txBox="1">
              <a:spLocks/>
            </p:cNvSpPr>
            <p:nvPr/>
          </p:nvSpPr>
          <p:spPr bwMode="auto">
            <a:xfrm>
              <a:off x="2022475" y="1004888"/>
              <a:ext cx="9466263" cy="5208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13"/>
              </a:pPr>
              <a:r>
                <a:rPr lang="en-US" sz="3200" b="1" dirty="0">
                  <a:latin typeface="华文楷体" panose="02010600040101010101" pitchFamily="2" charset="-122"/>
                  <a:ea typeface="华文楷体" panose="02010600040101010101" pitchFamily="2" charset="-122"/>
                </a:rPr>
                <a:t>search() </a:t>
              </a:r>
            </a:p>
            <a:p>
              <a:r>
                <a:rPr lang="zh-CN" altLang="en-US" sz="2800" dirty="0">
                  <a:latin typeface="华文楷体" panose="02010600040101010101" pitchFamily="2" charset="-122"/>
                  <a:ea typeface="华文楷体" panose="02010600040101010101" pitchFamily="2" charset="-122"/>
                </a:rPr>
                <a:t>该方法用于检索字符串中指定的子字符串，或检索与正则表达式相匹配的子字符串。如，</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stringObject.search</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regexp</a:t>
              </a:r>
              <a:r>
                <a:rPr lang="en-US" sz="2400" dirty="0">
                  <a:latin typeface="华文楷体" panose="02010600040101010101" pitchFamily="2" charset="-122"/>
                  <a:ea typeface="华文楷体" panose="02010600040101010101" pitchFamily="2" charset="-122"/>
                </a:rPr>
                <a:t>)</a:t>
              </a:r>
            </a:p>
            <a:p>
              <a:r>
                <a:rPr lang="zh-CN" altLang="en-US" sz="2400" dirty="0">
                  <a:latin typeface="华文楷体" panose="02010600040101010101" pitchFamily="2" charset="-122"/>
                  <a:ea typeface="华文楷体" panose="02010600040101010101" pitchFamily="2" charset="-122"/>
                </a:rPr>
                <a:t>其中参数</a:t>
              </a:r>
              <a:r>
                <a:rPr lang="en-US" sz="2400" dirty="0" err="1">
                  <a:latin typeface="华文楷体" panose="02010600040101010101" pitchFamily="2" charset="-122"/>
                  <a:ea typeface="华文楷体" panose="02010600040101010101" pitchFamily="2" charset="-122"/>
                </a:rPr>
                <a:t>regexp</a:t>
              </a:r>
              <a:r>
                <a:rPr lang="zh-CN" altLang="en-US" sz="2400" dirty="0">
                  <a:latin typeface="华文楷体" panose="02010600040101010101" pitchFamily="2" charset="-122"/>
                  <a:ea typeface="华文楷体" panose="02010600040101010101" pitchFamily="2" charset="-122"/>
                </a:rPr>
                <a:t>可以是需要在</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stringObject</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中检索的子串，也可以是需要检索的</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RegExp</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对象。要执行忽略大小写的检索，请追加标志</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i</a:t>
              </a:r>
              <a:r>
                <a:rPr lang="zh-CN" altLang="en-US" sz="2400" dirty="0">
                  <a:latin typeface="华文楷体" panose="02010600040101010101" pitchFamily="2" charset="-122"/>
                  <a:ea typeface="华文楷体" panose="02010600040101010101" pitchFamily="2" charset="-122"/>
                </a:rPr>
                <a:t>。返回值：</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stringObject</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中第一个与</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regexp</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相匹配的子串的起始位置。注释：如果没有找到任何匹配的子串，则返回</a:t>
              </a:r>
              <a:r>
                <a:rPr lang="en-US" sz="2400" dirty="0">
                  <a:latin typeface="华文楷体" panose="02010600040101010101" pitchFamily="2" charset="-122"/>
                  <a:ea typeface="华文楷体" panose="02010600040101010101" pitchFamily="2" charset="-122"/>
                </a:rPr>
                <a:t> -1</a:t>
              </a:r>
              <a:r>
                <a:rPr lang="zh-CN" altLang="en-US" sz="2400" dirty="0">
                  <a:latin typeface="华文楷体" panose="02010600040101010101" pitchFamily="2" charset="-122"/>
                  <a:ea typeface="华文楷体" panose="02010600040101010101" pitchFamily="2" charset="-122"/>
                </a:rPr>
                <a:t>。</a:t>
              </a:r>
              <a:r>
                <a:rPr lang="en-US" sz="2400" dirty="0">
                  <a:latin typeface="华文楷体" panose="02010600040101010101" pitchFamily="2" charset="-122"/>
                  <a:ea typeface="华文楷体" panose="02010600040101010101" pitchFamily="2" charset="-122"/>
                </a:rPr>
                <a:t>search() </a:t>
              </a:r>
              <a:r>
                <a:rPr lang="zh-CN" altLang="en-US" sz="2400" dirty="0">
                  <a:latin typeface="华文楷体" panose="02010600040101010101" pitchFamily="2" charset="-122"/>
                  <a:ea typeface="华文楷体" panose="02010600040101010101" pitchFamily="2" charset="-122"/>
                </a:rPr>
                <a:t>对大小写敏感。如，</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var</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str</a:t>
              </a:r>
              <a:r>
                <a:rPr lang="en-US" sz="2400" dirty="0">
                  <a:latin typeface="华文楷体" panose="02010600040101010101" pitchFamily="2" charset="-122"/>
                  <a:ea typeface="华文楷体" panose="02010600040101010101" pitchFamily="2" charset="-122"/>
                </a:rPr>
                <a:t>=“Visit W3School!”;</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str.search</a:t>
              </a:r>
              <a:r>
                <a:rPr lang="en-US" sz="2400" dirty="0">
                  <a:latin typeface="华文楷体" panose="02010600040101010101" pitchFamily="2" charset="-122"/>
                  <a:ea typeface="华文楷体" panose="02010600040101010101" pitchFamily="2" charset="-122"/>
                </a:rPr>
                <a:t>(/W3School/));</a:t>
              </a:r>
            </a:p>
            <a:p>
              <a:r>
                <a:rPr lang="zh-CN" altLang="en-US" sz="2400" dirty="0">
                  <a:latin typeface="华文楷体" panose="02010600040101010101" pitchFamily="2" charset="-122"/>
                  <a:ea typeface="华文楷体" panose="02010600040101010101" pitchFamily="2" charset="-122"/>
                </a:rPr>
                <a:t>输出：</a:t>
              </a:r>
              <a:r>
                <a:rPr lang="en-US" sz="2400" dirty="0">
                  <a:latin typeface="华文楷体" panose="02010600040101010101" pitchFamily="2" charset="-122"/>
                  <a:ea typeface="华文楷体" panose="02010600040101010101" pitchFamily="2" charset="-122"/>
                </a:rPr>
                <a:t> 6</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62983570"/>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90331"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smtClean="0">
                <a:solidFill>
                  <a:srgbClr val="333333"/>
                </a:solidFill>
                <a:latin typeface="微软雅黑" panose="020B0503020204020204" pitchFamily="34" charset="-122"/>
                <a:ea typeface="微软雅黑" panose="020B0503020204020204" pitchFamily="34" charset="-122"/>
              </a:rPr>
              <a:t>1.1.9 </a:t>
            </a:r>
            <a:r>
              <a:rPr lang="en-US" altLang="zh-CN" dirty="0">
                <a:solidFill>
                  <a:srgbClr val="333333"/>
                </a:solidFill>
                <a:latin typeface="微软雅黑" panose="020B0503020204020204" pitchFamily="34" charset="-122"/>
                <a:ea typeface="微软雅黑" panose="020B0503020204020204" pitchFamily="34" charset="-122"/>
              </a:rPr>
              <a:t>String</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14"/>
              </a:pPr>
              <a:r>
                <a:rPr lang="en-US" sz="3200" b="1" dirty="0">
                  <a:latin typeface="华文楷体" panose="02010600040101010101" pitchFamily="2" charset="-122"/>
                  <a:ea typeface="华文楷体" panose="02010600040101010101" pitchFamily="2" charset="-122"/>
                </a:rPr>
                <a:t>slice() </a:t>
              </a:r>
            </a:p>
            <a:p>
              <a:r>
                <a:rPr lang="zh-CN" altLang="en-US" sz="2800" dirty="0">
                  <a:latin typeface="华文楷体" panose="02010600040101010101" pitchFamily="2" charset="-122"/>
                  <a:ea typeface="华文楷体" panose="02010600040101010101" pitchFamily="2" charset="-122"/>
                </a:rPr>
                <a:t>该方法可提取字符串的某个部分，并以新的字符串返回被提取的部分。</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stringObject.slice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start,end</a:t>
              </a:r>
              <a:r>
                <a:rPr lang="en-US" sz="2400" dirty="0">
                  <a:latin typeface="华文楷体" panose="02010600040101010101" pitchFamily="2" charset="-122"/>
                  <a:ea typeface="华文楷体" panose="02010600040101010101" pitchFamily="2" charset="-122"/>
                </a:rPr>
                <a:t>)</a:t>
              </a:r>
            </a:p>
            <a:p>
              <a:r>
                <a:rPr lang="en-US" sz="2400" dirty="0">
                  <a:latin typeface="华文楷体" panose="02010600040101010101" pitchFamily="2" charset="-122"/>
                  <a:ea typeface="华文楷体" panose="02010600040101010101" pitchFamily="2" charset="-122"/>
                </a:rPr>
                <a:t>start </a:t>
              </a:r>
              <a:r>
                <a:rPr lang="zh-CN" altLang="en-US" sz="2400" dirty="0">
                  <a:latin typeface="华文楷体" panose="02010600040101010101" pitchFamily="2" charset="-122"/>
                  <a:ea typeface="华文楷体" panose="02010600040101010101" pitchFamily="2" charset="-122"/>
                </a:rPr>
                <a:t>要抽取的片断的起始下标。如果是负数，则该参数规定的是从字符串的尾部开始算起的位置。也就是说，</a:t>
              </a:r>
              <a:r>
                <a:rPr lang="en-US" sz="2400" dirty="0">
                  <a:latin typeface="华文楷体" panose="02010600040101010101" pitchFamily="2" charset="-122"/>
                  <a:ea typeface="华文楷体" panose="02010600040101010101" pitchFamily="2" charset="-122"/>
                </a:rPr>
                <a:t>-1 </a:t>
              </a:r>
              <a:r>
                <a:rPr lang="zh-CN" altLang="en-US" sz="2400" dirty="0">
                  <a:latin typeface="华文楷体" panose="02010600040101010101" pitchFamily="2" charset="-122"/>
                  <a:ea typeface="华文楷体" panose="02010600040101010101" pitchFamily="2" charset="-122"/>
                </a:rPr>
                <a:t>指字符串的最后一个字符，</a:t>
              </a:r>
              <a:r>
                <a:rPr lang="en-US" sz="2400" dirty="0">
                  <a:latin typeface="华文楷体" panose="02010600040101010101" pitchFamily="2" charset="-122"/>
                  <a:ea typeface="华文楷体" panose="02010600040101010101" pitchFamily="2" charset="-122"/>
                </a:rPr>
                <a:t>-2 </a:t>
              </a:r>
              <a:r>
                <a:rPr lang="zh-CN" altLang="en-US" sz="2400" dirty="0">
                  <a:latin typeface="华文楷体" panose="02010600040101010101" pitchFamily="2" charset="-122"/>
                  <a:ea typeface="华文楷体" panose="02010600040101010101" pitchFamily="2" charset="-122"/>
                </a:rPr>
                <a:t>指倒数第二个字符，以此类推。</a:t>
              </a:r>
              <a:endParaRPr lang="en-US" sz="2400" dirty="0">
                <a:latin typeface="华文楷体" panose="02010600040101010101" pitchFamily="2" charset="-122"/>
                <a:ea typeface="华文楷体" panose="02010600040101010101" pitchFamily="2" charset="-122"/>
              </a:endParaRPr>
            </a:p>
            <a:p>
              <a:r>
                <a:rPr lang="en-US" sz="2400" dirty="0">
                  <a:latin typeface="华文楷体" panose="02010600040101010101" pitchFamily="2" charset="-122"/>
                  <a:ea typeface="华文楷体" panose="02010600040101010101" pitchFamily="2" charset="-122"/>
                </a:rPr>
                <a:t>end </a:t>
              </a:r>
              <a:r>
                <a:rPr lang="zh-CN" altLang="en-US" sz="2400" dirty="0">
                  <a:latin typeface="华文楷体" panose="02010600040101010101" pitchFamily="2" charset="-122"/>
                  <a:ea typeface="华文楷体" panose="02010600040101010101" pitchFamily="2" charset="-122"/>
                </a:rPr>
                <a:t>紧接着要抽取的片段的结尾的下标。若未指定此参数，则要提取的子串包括</a:t>
              </a:r>
              <a:r>
                <a:rPr lang="en-US" sz="2400" dirty="0">
                  <a:latin typeface="华文楷体" panose="02010600040101010101" pitchFamily="2" charset="-122"/>
                  <a:ea typeface="华文楷体" panose="02010600040101010101" pitchFamily="2" charset="-122"/>
                </a:rPr>
                <a:t> start </a:t>
              </a:r>
              <a:r>
                <a:rPr lang="zh-CN" altLang="en-US" sz="2400" dirty="0">
                  <a:latin typeface="华文楷体" panose="02010600040101010101" pitchFamily="2" charset="-122"/>
                  <a:ea typeface="华文楷体" panose="02010600040101010101" pitchFamily="2" charset="-122"/>
                </a:rPr>
                <a:t>到原字符串结尾的字符串。如果该参数是负数，那么它规定的是从字符串的尾部开始算起的位置。</a:t>
              </a:r>
              <a:r>
                <a:rPr lang="en-US" sz="2400" dirty="0">
                  <a:latin typeface="华文楷体" panose="02010600040101010101" pitchFamily="2" charset="-122"/>
                  <a:ea typeface="华文楷体" panose="02010600040101010101" pitchFamily="2" charset="-122"/>
                </a:rPr>
                <a:t> </a:t>
              </a:r>
            </a:p>
            <a:p>
              <a:r>
                <a:rPr lang="zh-CN" altLang="en-US" sz="2400" dirty="0">
                  <a:latin typeface="华文楷体" panose="02010600040101010101" pitchFamily="2" charset="-122"/>
                  <a:ea typeface="华文楷体" panose="02010600040101010101" pitchFamily="2" charset="-122"/>
                </a:rPr>
                <a:t>返回值：一个新的字符串。包括字符串</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stringObject</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从</a:t>
              </a:r>
              <a:r>
                <a:rPr lang="en-US" sz="2400" dirty="0">
                  <a:latin typeface="华文楷体" panose="02010600040101010101" pitchFamily="2" charset="-122"/>
                  <a:ea typeface="华文楷体" panose="02010600040101010101" pitchFamily="2" charset="-122"/>
                </a:rPr>
                <a:t> start </a:t>
              </a:r>
              <a:r>
                <a:rPr lang="zh-CN" altLang="en-US" sz="2400" dirty="0">
                  <a:latin typeface="华文楷体" panose="02010600040101010101" pitchFamily="2" charset="-122"/>
                  <a:ea typeface="华文楷体" panose="02010600040101010101" pitchFamily="2" charset="-122"/>
                </a:rPr>
                <a:t>开始</a:t>
              </a:r>
              <a:r>
                <a:rPr lang="en-US"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包括</a:t>
              </a:r>
              <a:r>
                <a:rPr lang="en-US" sz="2400" dirty="0">
                  <a:latin typeface="华文楷体" panose="02010600040101010101" pitchFamily="2" charset="-122"/>
                  <a:ea typeface="华文楷体" panose="02010600040101010101" pitchFamily="2" charset="-122"/>
                </a:rPr>
                <a:t> start)</a:t>
              </a:r>
              <a:r>
                <a:rPr lang="zh-CN" altLang="en-US" sz="2400" dirty="0">
                  <a:latin typeface="华文楷体" panose="02010600040101010101" pitchFamily="2" charset="-122"/>
                  <a:ea typeface="华文楷体" panose="02010600040101010101" pitchFamily="2" charset="-122"/>
                </a:rPr>
                <a:t>到</a:t>
              </a:r>
              <a:r>
                <a:rPr lang="en-US" sz="2400" dirty="0">
                  <a:latin typeface="华文楷体" panose="02010600040101010101" pitchFamily="2" charset="-122"/>
                  <a:ea typeface="华文楷体" panose="02010600040101010101" pitchFamily="2" charset="-122"/>
                </a:rPr>
                <a:t> end </a:t>
              </a:r>
              <a:r>
                <a:rPr lang="zh-CN" altLang="en-US" sz="2400" dirty="0">
                  <a:latin typeface="华文楷体" panose="02010600040101010101" pitchFamily="2" charset="-122"/>
                  <a:ea typeface="华文楷体" panose="02010600040101010101" pitchFamily="2" charset="-122"/>
                </a:rPr>
                <a:t>结束</a:t>
              </a:r>
              <a:r>
                <a:rPr lang="en-US"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不包括</a:t>
              </a:r>
              <a:r>
                <a:rPr lang="en-US" sz="2400" dirty="0">
                  <a:latin typeface="华文楷体" panose="02010600040101010101" pitchFamily="2" charset="-122"/>
                  <a:ea typeface="华文楷体" panose="02010600040101010101" pitchFamily="2" charset="-122"/>
                </a:rPr>
                <a:t> end)</a:t>
              </a:r>
              <a:r>
                <a:rPr lang="zh-CN" altLang="en-US" sz="2400" dirty="0">
                  <a:latin typeface="华文楷体" panose="02010600040101010101" pitchFamily="2" charset="-122"/>
                  <a:ea typeface="华文楷体" panose="02010600040101010101" pitchFamily="2" charset="-122"/>
                </a:rPr>
                <a:t>为止的所有字符。</a:t>
              </a:r>
              <a:r>
                <a:rPr lang="en-US" sz="2400" dirty="0" err="1">
                  <a:latin typeface="华文楷体" panose="02010600040101010101" pitchFamily="2" charset="-122"/>
                  <a:ea typeface="华文楷体" panose="02010600040101010101" pitchFamily="2" charset="-122"/>
                </a:rPr>
                <a:t>String.slice</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与</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Array.slice</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相似。</a:t>
              </a:r>
              <a:endParaRPr lang="en-US" sz="2400" dirty="0">
                <a:latin typeface="华文楷体" panose="02010600040101010101" pitchFamily="2" charset="-122"/>
                <a:ea typeface="华文楷体" panose="02010600040101010101" pitchFamily="2" charset="-122"/>
              </a:endParaRPr>
            </a:p>
            <a:p>
              <a:endParaRPr lang="en-US" sz="32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1924492007"/>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90331"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smtClean="0">
                <a:solidFill>
                  <a:srgbClr val="333333"/>
                </a:solidFill>
                <a:latin typeface="微软雅黑" panose="020B0503020204020204" pitchFamily="34" charset="-122"/>
                <a:ea typeface="微软雅黑" panose="020B0503020204020204" pitchFamily="34" charset="-122"/>
              </a:rPr>
              <a:t>1.1.9 </a:t>
            </a:r>
            <a:r>
              <a:rPr lang="en-US" altLang="zh-CN" dirty="0">
                <a:solidFill>
                  <a:srgbClr val="333333"/>
                </a:solidFill>
                <a:latin typeface="微软雅黑" panose="020B0503020204020204" pitchFamily="34" charset="-122"/>
                <a:ea typeface="微软雅黑" panose="020B0503020204020204" pitchFamily="34" charset="-122"/>
              </a:rPr>
              <a:t>String</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15"/>
              </a:pPr>
              <a:r>
                <a:rPr lang="en-US" sz="3200" b="1" dirty="0">
                  <a:latin typeface="华文楷体" panose="02010600040101010101" pitchFamily="2" charset="-122"/>
                  <a:ea typeface="华文楷体" panose="02010600040101010101" pitchFamily="2" charset="-122"/>
                </a:rPr>
                <a:t>split() </a:t>
              </a:r>
            </a:p>
            <a:p>
              <a:r>
                <a:rPr lang="zh-CN" altLang="en-US" sz="2800" dirty="0">
                  <a:latin typeface="华文楷体" panose="02010600040101010101" pitchFamily="2" charset="-122"/>
                  <a:ea typeface="华文楷体" panose="02010600040101010101" pitchFamily="2" charset="-122"/>
                </a:rPr>
                <a:t>该方法用于把一个字符串分割成字符串数组。</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stringObject.split</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separator,howmany</a:t>
              </a:r>
              <a:r>
                <a:rPr lang="en-US" sz="2400" dirty="0">
                  <a:latin typeface="华文楷体" panose="02010600040101010101" pitchFamily="2" charset="-122"/>
                  <a:ea typeface="华文楷体" panose="02010600040101010101" pitchFamily="2" charset="-122"/>
                </a:rPr>
                <a:t>)</a:t>
              </a:r>
            </a:p>
            <a:p>
              <a:r>
                <a:rPr lang="zh-CN" altLang="en-US" sz="2400" dirty="0">
                  <a:latin typeface="华文楷体" panose="02010600040101010101" pitchFamily="2" charset="-122"/>
                  <a:ea typeface="华文楷体" panose="02010600040101010101" pitchFamily="2" charset="-122"/>
                </a:rPr>
                <a:t>其中参数</a:t>
              </a:r>
              <a:r>
                <a:rPr lang="en-US" sz="2400" dirty="0">
                  <a:latin typeface="华文楷体" panose="02010600040101010101" pitchFamily="2" charset="-122"/>
                  <a:ea typeface="华文楷体" panose="02010600040101010101" pitchFamily="2" charset="-122"/>
                </a:rPr>
                <a:t>separator</a:t>
              </a:r>
              <a:r>
                <a:rPr lang="zh-CN" altLang="en-US" sz="2400" dirty="0">
                  <a:latin typeface="华文楷体" panose="02010600040101010101" pitchFamily="2" charset="-122"/>
                  <a:ea typeface="华文楷体" panose="02010600040101010101" pitchFamily="2" charset="-122"/>
                </a:rPr>
                <a:t>为 必需，字符串或正则表达式，从该参数指定的地方分割</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stringObject</a:t>
              </a:r>
              <a:r>
                <a:rPr lang="zh-CN" altLang="en-US" sz="2400" dirty="0">
                  <a:latin typeface="华文楷体" panose="02010600040101010101" pitchFamily="2" charset="-122"/>
                  <a:ea typeface="华文楷体" panose="02010600040101010101" pitchFamily="2" charset="-122"/>
                </a:rPr>
                <a:t>。参数</a:t>
              </a:r>
              <a:r>
                <a:rPr lang="en-US" sz="2400" dirty="0" err="1">
                  <a:latin typeface="华文楷体" panose="02010600040101010101" pitchFamily="2" charset="-122"/>
                  <a:ea typeface="华文楷体" panose="02010600040101010101" pitchFamily="2" charset="-122"/>
                </a:rPr>
                <a:t>howmany</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可选，可指定返回的数组的最大长度。如果设置了该参数，返回的子串不会多于这个参数指定的数组。如果没有设置该参数，整个字符串都会被分割，不考虑它的长度。如果把空字符串</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，不是空格，用作</a:t>
              </a:r>
              <a:r>
                <a:rPr lang="en-US" sz="2400" dirty="0">
                  <a:latin typeface="华文楷体" panose="02010600040101010101" pitchFamily="2" charset="-122"/>
                  <a:ea typeface="华文楷体" panose="02010600040101010101" pitchFamily="2" charset="-122"/>
                </a:rPr>
                <a:t> separator</a:t>
              </a:r>
              <a:r>
                <a:rPr lang="zh-CN" altLang="en-US" sz="2400" dirty="0">
                  <a:latin typeface="华文楷体" panose="02010600040101010101" pitchFamily="2" charset="-122"/>
                  <a:ea typeface="华文楷体" panose="02010600040101010101" pitchFamily="2" charset="-122"/>
                </a:rPr>
                <a:t>，那么</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stringObject</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中的每个字符之间都会被分割。</a:t>
              </a:r>
              <a:endParaRPr lang="en-US" sz="32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2856915491"/>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90331"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smtClean="0">
                <a:solidFill>
                  <a:srgbClr val="333333"/>
                </a:solidFill>
                <a:latin typeface="微软雅黑" panose="020B0503020204020204" pitchFamily="34" charset="-122"/>
                <a:ea typeface="微软雅黑" panose="020B0503020204020204" pitchFamily="34" charset="-122"/>
              </a:rPr>
              <a:t>1.1.9 </a:t>
            </a:r>
            <a:r>
              <a:rPr lang="en-US" altLang="zh-CN" dirty="0">
                <a:solidFill>
                  <a:srgbClr val="333333"/>
                </a:solidFill>
                <a:latin typeface="微软雅黑" panose="020B0503020204020204" pitchFamily="34" charset="-122"/>
                <a:ea typeface="微软雅黑" panose="020B0503020204020204" pitchFamily="34" charset="-122"/>
              </a:rPr>
              <a:t>String</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742950" indent="-742950">
                <a:buFont typeface="+mj-lt"/>
                <a:buAutoNum type="arabicPeriod" startAt="16"/>
              </a:pPr>
              <a:r>
                <a:rPr lang="en-US" sz="3200" b="1" dirty="0" err="1">
                  <a:latin typeface="华文楷体" panose="02010600040101010101" pitchFamily="2" charset="-122"/>
                  <a:ea typeface="华文楷体" panose="02010600040101010101" pitchFamily="2" charset="-122"/>
                </a:rPr>
                <a:t>substr</a:t>
              </a:r>
              <a:r>
                <a:rPr lang="en-US" sz="3200" b="1" dirty="0">
                  <a:latin typeface="华文楷体" panose="02010600040101010101" pitchFamily="2" charset="-122"/>
                  <a:ea typeface="华文楷体" panose="02010600040101010101" pitchFamily="2" charset="-122"/>
                </a:rPr>
                <a:t>() </a:t>
              </a:r>
            </a:p>
            <a:p>
              <a:r>
                <a:rPr lang="zh-CN" altLang="en-US" sz="2800" dirty="0">
                  <a:latin typeface="华文楷体" panose="02010600040101010101" pitchFamily="2" charset="-122"/>
                  <a:ea typeface="华文楷体" panose="02010600040101010101" pitchFamily="2" charset="-122"/>
                </a:rPr>
                <a:t>该方法可在字符串中抽取从</a:t>
              </a:r>
              <a:r>
                <a:rPr lang="en-US" sz="2800" dirty="0">
                  <a:latin typeface="华文楷体" panose="02010600040101010101" pitchFamily="2" charset="-122"/>
                  <a:ea typeface="华文楷体" panose="02010600040101010101" pitchFamily="2" charset="-122"/>
                </a:rPr>
                <a:t> start </a:t>
              </a:r>
              <a:r>
                <a:rPr lang="zh-CN" altLang="en-US" sz="2800" dirty="0">
                  <a:latin typeface="华文楷体" panose="02010600040101010101" pitchFamily="2" charset="-122"/>
                  <a:ea typeface="华文楷体" panose="02010600040101010101" pitchFamily="2" charset="-122"/>
                </a:rPr>
                <a:t>下标开始的指定数目的字符。</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stringObject.substr</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start,length</a:t>
              </a:r>
              <a:r>
                <a:rPr lang="en-US" sz="2400" dirty="0">
                  <a:latin typeface="华文楷体" panose="02010600040101010101" pitchFamily="2" charset="-122"/>
                  <a:ea typeface="华文楷体" panose="02010600040101010101" pitchFamily="2" charset="-122"/>
                </a:rPr>
                <a:t>)</a:t>
              </a:r>
            </a:p>
            <a:p>
              <a:r>
                <a:rPr lang="zh-CN" altLang="en-US" sz="2400" dirty="0">
                  <a:latin typeface="华文楷体" panose="02010600040101010101" pitchFamily="2" charset="-122"/>
                  <a:ea typeface="华文楷体" panose="02010600040101010101" pitchFamily="2" charset="-122"/>
                </a:rPr>
                <a:t>其中参数</a:t>
              </a:r>
              <a:r>
                <a:rPr lang="en-US" sz="2400" dirty="0">
                  <a:latin typeface="华文楷体" panose="02010600040101010101" pitchFamily="2" charset="-122"/>
                  <a:ea typeface="华文楷体" panose="02010600040101010101" pitchFamily="2" charset="-122"/>
                </a:rPr>
                <a:t>start</a:t>
              </a:r>
              <a:r>
                <a:rPr lang="zh-CN" altLang="en-US" sz="2400" dirty="0">
                  <a:latin typeface="华文楷体" panose="02010600040101010101" pitchFamily="2" charset="-122"/>
                  <a:ea typeface="华文楷体" panose="02010600040101010101" pitchFamily="2" charset="-122"/>
                </a:rPr>
                <a:t>为必需，要抽取的子串的起始下标。必须是数值。如果是负数，那么该参数声明从字符串的尾部开始算起的位置。也就是说，</a:t>
              </a:r>
              <a:r>
                <a:rPr lang="en-US" sz="2400" dirty="0">
                  <a:latin typeface="华文楷体" panose="02010600040101010101" pitchFamily="2" charset="-122"/>
                  <a:ea typeface="华文楷体" panose="02010600040101010101" pitchFamily="2" charset="-122"/>
                </a:rPr>
                <a:t>-1 </a:t>
              </a:r>
              <a:r>
                <a:rPr lang="zh-CN" altLang="en-US" sz="2400" dirty="0">
                  <a:latin typeface="华文楷体" panose="02010600040101010101" pitchFamily="2" charset="-122"/>
                  <a:ea typeface="华文楷体" panose="02010600040101010101" pitchFamily="2" charset="-122"/>
                </a:rPr>
                <a:t>指字符串中最后一个字符，</a:t>
              </a:r>
              <a:r>
                <a:rPr lang="en-US" sz="2400" dirty="0">
                  <a:latin typeface="华文楷体" panose="02010600040101010101" pitchFamily="2" charset="-122"/>
                  <a:ea typeface="华文楷体" panose="02010600040101010101" pitchFamily="2" charset="-122"/>
                </a:rPr>
                <a:t>-2 </a:t>
              </a:r>
              <a:r>
                <a:rPr lang="zh-CN" altLang="en-US" sz="2400" dirty="0">
                  <a:latin typeface="华文楷体" panose="02010600040101010101" pitchFamily="2" charset="-122"/>
                  <a:ea typeface="华文楷体" panose="02010600040101010101" pitchFamily="2" charset="-122"/>
                </a:rPr>
                <a:t>指倒数第二个字符，以此类推。 </a:t>
              </a:r>
              <a:endParaRPr lang="en-US" sz="2400" dirty="0">
                <a:latin typeface="华文楷体" panose="02010600040101010101" pitchFamily="2" charset="-122"/>
                <a:ea typeface="华文楷体" panose="02010600040101010101" pitchFamily="2" charset="-122"/>
              </a:endParaRPr>
            </a:p>
            <a:p>
              <a:r>
                <a:rPr lang="en-US" sz="2400" dirty="0">
                  <a:latin typeface="华文楷体" panose="02010600040101010101" pitchFamily="2" charset="-122"/>
                  <a:ea typeface="华文楷体" panose="02010600040101010101" pitchFamily="2" charset="-122"/>
                </a:rPr>
                <a:t>length </a:t>
              </a:r>
              <a:r>
                <a:rPr lang="zh-CN" altLang="en-US" sz="2400" dirty="0">
                  <a:latin typeface="华文楷体" panose="02010600040101010101" pitchFamily="2" charset="-122"/>
                  <a:ea typeface="华文楷体" panose="02010600040101010101" pitchFamily="2" charset="-122"/>
                </a:rPr>
                <a:t>可选，子串中的字符数，必须是数值，如果省略了该参数，那么返回从</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stringObject</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的开始位置到结尾的字串。 返回值：一个新的字符串，包含从</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stringObject</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的</a:t>
              </a:r>
              <a:r>
                <a:rPr lang="en-US" sz="2400" dirty="0">
                  <a:latin typeface="华文楷体" panose="02010600040101010101" pitchFamily="2" charset="-122"/>
                  <a:ea typeface="华文楷体" panose="02010600040101010101" pitchFamily="2" charset="-122"/>
                </a:rPr>
                <a:t> start(</a:t>
              </a:r>
              <a:r>
                <a:rPr lang="zh-CN" altLang="en-US" sz="2400" dirty="0">
                  <a:latin typeface="华文楷体" panose="02010600040101010101" pitchFamily="2" charset="-122"/>
                  <a:ea typeface="华文楷体" panose="02010600040101010101" pitchFamily="2" charset="-122"/>
                </a:rPr>
                <a:t>包括</a:t>
              </a:r>
              <a:r>
                <a:rPr lang="en-US" sz="2400" dirty="0">
                  <a:latin typeface="华文楷体" panose="02010600040101010101" pitchFamily="2" charset="-122"/>
                  <a:ea typeface="华文楷体" panose="02010600040101010101" pitchFamily="2" charset="-122"/>
                </a:rPr>
                <a:t> start </a:t>
              </a:r>
              <a:r>
                <a:rPr lang="zh-CN" altLang="en-US" sz="2400" dirty="0">
                  <a:latin typeface="华文楷体" panose="02010600040101010101" pitchFamily="2" charset="-122"/>
                  <a:ea typeface="华文楷体" panose="02010600040101010101" pitchFamily="2" charset="-122"/>
                </a:rPr>
                <a:t>所指的字符</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处开始的</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lenght</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个字符。如果没有指定</a:t>
              </a:r>
              <a:r>
                <a:rPr lang="en-US" sz="2400" dirty="0">
                  <a:latin typeface="华文楷体" panose="02010600040101010101" pitchFamily="2" charset="-122"/>
                  <a:ea typeface="华文楷体" panose="02010600040101010101" pitchFamily="2" charset="-122"/>
                </a:rPr>
                <a:t> length</a:t>
              </a:r>
              <a:r>
                <a:rPr lang="zh-CN" altLang="en-US" sz="2400" dirty="0">
                  <a:latin typeface="华文楷体" panose="02010600040101010101" pitchFamily="2" charset="-122"/>
                  <a:ea typeface="华文楷体" panose="02010600040101010101" pitchFamily="2" charset="-122"/>
                </a:rPr>
                <a:t>，那么返回的字符串包含从</a:t>
              </a:r>
              <a:r>
                <a:rPr lang="en-US" sz="2400" dirty="0">
                  <a:latin typeface="华文楷体" panose="02010600040101010101" pitchFamily="2" charset="-122"/>
                  <a:ea typeface="华文楷体" panose="02010600040101010101" pitchFamily="2" charset="-122"/>
                </a:rPr>
                <a:t> start </a:t>
              </a:r>
              <a:r>
                <a:rPr lang="zh-CN" altLang="en-US" sz="2400" dirty="0">
                  <a:latin typeface="华文楷体" panose="02010600040101010101" pitchFamily="2" charset="-122"/>
                  <a:ea typeface="华文楷体" panose="02010600040101010101" pitchFamily="2" charset="-122"/>
                </a:rPr>
                <a:t>到</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stringObject</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的结尾的字符。</a:t>
              </a:r>
              <a:r>
                <a:rPr lang="en-US" sz="2400" dirty="0" err="1">
                  <a:latin typeface="华文楷体" panose="02010600040101010101" pitchFamily="2" charset="-122"/>
                  <a:ea typeface="华文楷体" panose="02010600040101010101" pitchFamily="2" charset="-122"/>
                </a:rPr>
                <a:t>ECMAscript</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没有对该方法进行标准化，因此反对使用它。</a:t>
              </a:r>
              <a:endParaRPr lang="en-US" sz="24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1678977048"/>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572606"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a:solidFill>
                  <a:srgbClr val="333333"/>
                </a:solidFill>
                <a:latin typeface="微软雅黑" panose="020B0503020204020204" pitchFamily="34" charset="-122"/>
                <a:ea typeface="微软雅黑" panose="020B0503020204020204" pitchFamily="34" charset="-122"/>
              </a:rPr>
              <a:t>1</a:t>
            </a:r>
            <a:r>
              <a:rPr lang="en-US" altLang="zh-CN" dirty="0" smtClean="0">
                <a:solidFill>
                  <a:srgbClr val="333333"/>
                </a:solidFill>
                <a:latin typeface="微软雅黑" panose="020B0503020204020204" pitchFamily="34" charset="-122"/>
                <a:ea typeface="微软雅黑" panose="020B0503020204020204" pitchFamily="34" charset="-122"/>
              </a:rPr>
              <a:t>.1.1 </a:t>
            </a:r>
            <a:r>
              <a:rPr lang="en-US" altLang="zh-CN" dirty="0">
                <a:solidFill>
                  <a:srgbClr val="333333"/>
                </a:solidFill>
                <a:latin typeface="微软雅黑" panose="020B0503020204020204" pitchFamily="34" charset="-122"/>
                <a:ea typeface="微软雅黑" panose="020B0503020204020204" pitchFamily="34" charset="-122"/>
              </a:rPr>
              <a:t>JavaScript</a:t>
            </a:r>
            <a:r>
              <a:rPr lang="zh-CN" altLang="en-US" dirty="0">
                <a:solidFill>
                  <a:srgbClr val="333333"/>
                </a:solidFill>
                <a:latin typeface="微软雅黑" panose="020B0503020204020204" pitchFamily="34" charset="-122"/>
                <a:ea typeface="微软雅黑" panose="020B0503020204020204" pitchFamily="34" charset="-122"/>
              </a:rPr>
              <a:t>简介</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sp>
        <p:nvSpPr>
          <p:cNvPr id="6" name="Text Placeholder 33"/>
          <p:cNvSpPr txBox="1">
            <a:spLocks/>
          </p:cNvSpPr>
          <p:nvPr/>
        </p:nvSpPr>
        <p:spPr bwMode="auto">
          <a:xfrm>
            <a:off x="2022475" y="1004888"/>
            <a:ext cx="8988425" cy="2008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r>
              <a:rPr lang="zh-CN" altLang="en-US" sz="2800" kern="0" dirty="0">
                <a:solidFill>
                  <a:prstClr val="black">
                    <a:lumMod val="50000"/>
                  </a:prstClr>
                </a:solidFill>
                <a:latin typeface="华文楷体" panose="02010600040101010101" pitchFamily="2" charset="-122"/>
                <a:ea typeface="华文楷体" panose="02010600040101010101" pitchFamily="2" charset="-122"/>
              </a:rPr>
              <a:t>与高级语言比较</a:t>
            </a:r>
            <a:endParaRPr lang="en-US" altLang="zh-CN" sz="2800" kern="0" dirty="0">
              <a:solidFill>
                <a:prstClr val="black">
                  <a:lumMod val="50000"/>
                </a:prstClr>
              </a:solidFill>
              <a:latin typeface="华文楷体" panose="02010600040101010101" pitchFamily="2" charset="-122"/>
              <a:ea typeface="华文楷体" panose="02010600040101010101" pitchFamily="2" charset="-122"/>
            </a:endParaRPr>
          </a:p>
          <a:p>
            <a:pPr marL="457200" indent="-457200" eaLnBrk="1" fontAlgn="auto" hangingPunct="1">
              <a:lnSpc>
                <a:spcPct val="90000"/>
              </a:lnSpc>
              <a:spcBef>
                <a:spcPts val="375"/>
              </a:spcBef>
              <a:spcAft>
                <a:spcPts val="0"/>
              </a:spcAft>
              <a:buFont typeface="Arial" panose="020B0604020202020204" pitchFamily="34" charset="0"/>
              <a:buChar char="•"/>
              <a:defRPr/>
            </a:pPr>
            <a:r>
              <a:rPr lang="zh-CN" altLang="en-US" sz="2800" kern="0" dirty="0">
                <a:solidFill>
                  <a:prstClr val="black">
                    <a:lumMod val="50000"/>
                  </a:prstClr>
                </a:solidFill>
                <a:latin typeface="华文楷体" panose="02010600040101010101" pitchFamily="2" charset="-122"/>
                <a:ea typeface="华文楷体" panose="02010600040101010101" pitchFamily="2" charset="-122"/>
              </a:rPr>
              <a:t>使用无严格的使用限制。</a:t>
            </a:r>
            <a:endParaRPr lang="en-US" altLang="zh-CN" sz="2800" kern="0" dirty="0">
              <a:solidFill>
                <a:prstClr val="black">
                  <a:lumMod val="50000"/>
                </a:prstClr>
              </a:solidFill>
              <a:latin typeface="华文楷体" panose="02010600040101010101" pitchFamily="2" charset="-122"/>
              <a:ea typeface="华文楷体" panose="02010600040101010101" pitchFamily="2" charset="-122"/>
            </a:endParaRPr>
          </a:p>
          <a:p>
            <a:pPr marL="457200" indent="-457200" eaLnBrk="1" fontAlgn="auto" hangingPunct="1">
              <a:lnSpc>
                <a:spcPct val="90000"/>
              </a:lnSpc>
              <a:spcBef>
                <a:spcPts val="375"/>
              </a:spcBef>
              <a:spcAft>
                <a:spcPts val="0"/>
              </a:spcAft>
              <a:buFont typeface="Arial" panose="020B0604020202020204" pitchFamily="34" charset="0"/>
              <a:buChar char="•"/>
              <a:defRPr/>
            </a:pPr>
            <a:r>
              <a:rPr lang="zh-CN" altLang="en-US" sz="2800" kern="0" dirty="0">
                <a:solidFill>
                  <a:prstClr val="black">
                    <a:lumMod val="50000"/>
                  </a:prstClr>
                </a:solidFill>
                <a:latin typeface="华文楷体" panose="02010600040101010101" pitchFamily="2" charset="-122"/>
                <a:ea typeface="华文楷体" panose="02010600040101010101" pitchFamily="2" charset="-122"/>
              </a:rPr>
              <a:t>使用简介灵活。</a:t>
            </a:r>
            <a:endParaRPr lang="en-US" altLang="zh-CN" sz="2800" kern="0" dirty="0">
              <a:solidFill>
                <a:prstClr val="black">
                  <a:lumMod val="50000"/>
                </a:prstClr>
              </a:solidFill>
              <a:latin typeface="华文楷体" panose="02010600040101010101" pitchFamily="2" charset="-122"/>
              <a:ea typeface="华文楷体" panose="02010600040101010101" pitchFamily="2" charset="-122"/>
            </a:endParaRPr>
          </a:p>
          <a:p>
            <a:pPr marL="457200" indent="-457200" eaLnBrk="1" fontAlgn="auto" hangingPunct="1">
              <a:lnSpc>
                <a:spcPct val="90000"/>
              </a:lnSpc>
              <a:spcBef>
                <a:spcPts val="375"/>
              </a:spcBef>
              <a:spcAft>
                <a:spcPts val="0"/>
              </a:spcAft>
              <a:buFont typeface="Arial" panose="020B0604020202020204" pitchFamily="34" charset="0"/>
              <a:buChar char="•"/>
              <a:defRPr/>
            </a:pP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可直接使用变量，不必事先声明。变量类型规定不十分严格</a:t>
            </a:r>
            <a:endParaRPr lang="en-US" altLang="zh-CN" sz="2800" kern="0" dirty="0">
              <a:solidFill>
                <a:prstClr val="black">
                  <a:lumMod val="50000"/>
                </a:prstClr>
              </a:solidFill>
              <a:latin typeface="华文楷体" panose="02010600040101010101" pitchFamily="2" charset="-122"/>
              <a:ea typeface="华文楷体" panose="02010600040101010101" pitchFamily="2" charset="-122"/>
            </a:endParaRPr>
          </a:p>
          <a:p>
            <a:pPr marL="457200" indent="-457200" eaLnBrk="1" fontAlgn="auto" hangingPunct="1">
              <a:lnSpc>
                <a:spcPct val="90000"/>
              </a:lnSpc>
              <a:spcBef>
                <a:spcPts val="375"/>
              </a:spcBef>
              <a:spcAft>
                <a:spcPts val="0"/>
              </a:spcAft>
              <a:buFont typeface="Arial" panose="020B0604020202020204" pitchFamily="34" charset="0"/>
              <a:buChar char="•"/>
              <a:defRPr/>
            </a:pPr>
            <a:endParaRPr lang="zh-CN" altLang="en-US" sz="2800" kern="0" dirty="0">
              <a:solidFill>
                <a:prstClr val="black">
                  <a:lumMod val="50000"/>
                </a:prstClr>
              </a:solidFill>
              <a:latin typeface="华文楷体" panose="02010600040101010101" pitchFamily="2" charset="-122"/>
              <a:ea typeface="华文楷体" panose="02010600040101010101" pitchFamily="2" charset="-122"/>
            </a:endParaRPr>
          </a:p>
        </p:txBody>
      </p:sp>
      <p:sp>
        <p:nvSpPr>
          <p:cNvPr id="12" name="Text Placeholder 33"/>
          <p:cNvSpPr txBox="1">
            <a:spLocks/>
          </p:cNvSpPr>
          <p:nvPr/>
        </p:nvSpPr>
        <p:spPr bwMode="auto">
          <a:xfrm>
            <a:off x="2039938" y="3275013"/>
            <a:ext cx="8970962" cy="1868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r>
              <a:rPr lang="en-US" altLang="zh-CN" sz="28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是一种基于对象</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(object-based)</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的语言，允许用户自定义对象，同时浏览器还提供大量的内建对象，可以将浏览器中不同的元素作为对象处理，体现了面向对象编程的思想。但</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并不完全面向对象，不支持类和继承。</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4347"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nvGrpSpPr>
          <p:cNvPr id="22" name="组合 21"/>
          <p:cNvGrpSpPr>
            <a:grpSpLocks/>
          </p:cNvGrpSpPr>
          <p:nvPr/>
        </p:nvGrpSpPr>
        <p:grpSpPr bwMode="auto">
          <a:xfrm>
            <a:off x="1103313" y="3451225"/>
            <a:ext cx="722312" cy="725488"/>
            <a:chOff x="982638" y="4581128"/>
            <a:chExt cx="722019" cy="726424"/>
          </a:xfrm>
        </p:grpSpPr>
        <p:sp>
          <p:nvSpPr>
            <p:cNvPr id="23" name="Oval 13"/>
            <p:cNvSpPr/>
            <p:nvPr/>
          </p:nvSpPr>
          <p:spPr>
            <a:xfrm>
              <a:off x="982638" y="458112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4345" name="Freeform 34"/>
            <p:cNvSpPr>
              <a:spLocks noEditPoints="1"/>
            </p:cNvSpPr>
            <p:nvPr/>
          </p:nvSpPr>
          <p:spPr bwMode="auto">
            <a:xfrm>
              <a:off x="1142034" y="4768961"/>
              <a:ext cx="452438" cy="350757"/>
            </a:xfrm>
            <a:custGeom>
              <a:avLst/>
              <a:gdLst>
                <a:gd name="T0" fmla="*/ 2147483646 w 23"/>
                <a:gd name="T1" fmla="*/ 0 h 26"/>
                <a:gd name="T2" fmla="*/ 2147483646 w 23"/>
                <a:gd name="T3" fmla="*/ 2147483646 h 26"/>
                <a:gd name="T4" fmla="*/ 2147483646 w 23"/>
                <a:gd name="T5" fmla="*/ 2147483646 h 26"/>
                <a:gd name="T6" fmla="*/ 2147483646 w 23"/>
                <a:gd name="T7" fmla="*/ 2147483646 h 26"/>
                <a:gd name="T8" fmla="*/ 2147483646 w 23"/>
                <a:gd name="T9" fmla="*/ 2147483646 h 26"/>
                <a:gd name="T10" fmla="*/ 2147483646 w 23"/>
                <a:gd name="T11" fmla="*/ 2147483646 h 26"/>
                <a:gd name="T12" fmla="*/ 2147483646 w 23"/>
                <a:gd name="T13" fmla="*/ 2147483646 h 26"/>
                <a:gd name="T14" fmla="*/ 2147483646 w 23"/>
                <a:gd name="T15" fmla="*/ 2147483646 h 26"/>
                <a:gd name="T16" fmla="*/ 2147483646 w 23"/>
                <a:gd name="T17" fmla="*/ 2147483646 h 26"/>
                <a:gd name="T18" fmla="*/ 2147483646 w 23"/>
                <a:gd name="T19" fmla="*/ 2147483646 h 26"/>
                <a:gd name="T20" fmla="*/ 2147483646 w 23"/>
                <a:gd name="T21" fmla="*/ 2147483646 h 26"/>
                <a:gd name="T22" fmla="*/ 2147483646 w 23"/>
                <a:gd name="T23" fmla="*/ 2147483646 h 26"/>
                <a:gd name="T24" fmla="*/ 2147483646 w 23"/>
                <a:gd name="T25" fmla="*/ 2147483646 h 26"/>
                <a:gd name="T26" fmla="*/ 2147483646 w 23"/>
                <a:gd name="T27" fmla="*/ 2147483646 h 26"/>
                <a:gd name="T28" fmla="*/ 2147483646 w 23"/>
                <a:gd name="T29" fmla="*/ 2147483646 h 26"/>
                <a:gd name="T30" fmla="*/ 2147483646 w 23"/>
                <a:gd name="T31" fmla="*/ 2147483646 h 26"/>
                <a:gd name="T32" fmla="*/ 2147483646 w 23"/>
                <a:gd name="T33" fmla="*/ 2147483646 h 26"/>
                <a:gd name="T34" fmla="*/ 2147483646 w 23"/>
                <a:gd name="T35" fmla="*/ 2147483646 h 26"/>
                <a:gd name="T36" fmla="*/ 2147483646 w 23"/>
                <a:gd name="T37" fmla="*/ 0 h 26"/>
                <a:gd name="T38" fmla="*/ 2147483646 w 23"/>
                <a:gd name="T39" fmla="*/ 2147483646 h 26"/>
                <a:gd name="T40" fmla="*/ 2147483646 w 23"/>
                <a:gd name="T41" fmla="*/ 2147483646 h 26"/>
                <a:gd name="T42" fmla="*/ 2147483646 w 23"/>
                <a:gd name="T43" fmla="*/ 0 h 26"/>
                <a:gd name="T44" fmla="*/ 2147483646 w 23"/>
                <a:gd name="T45" fmla="*/ 2147483646 h 26"/>
                <a:gd name="T46" fmla="*/ 2147483646 w 23"/>
                <a:gd name="T47" fmla="*/ 2147483646 h 26"/>
                <a:gd name="T48" fmla="*/ 2147483646 w 23"/>
                <a:gd name="T49" fmla="*/ 2147483646 h 26"/>
                <a:gd name="T50" fmla="*/ 2147483646 w 23"/>
                <a:gd name="T51" fmla="*/ 2147483646 h 26"/>
                <a:gd name="T52" fmla="*/ 2147483646 w 23"/>
                <a:gd name="T53" fmla="*/ 2147483646 h 26"/>
                <a:gd name="T54" fmla="*/ 2147483646 w 23"/>
                <a:gd name="T55" fmla="*/ 2147483646 h 26"/>
                <a:gd name="T56" fmla="*/ 2147483646 w 23"/>
                <a:gd name="T57" fmla="*/ 2147483646 h 26"/>
                <a:gd name="T58" fmla="*/ 2147483646 w 23"/>
                <a:gd name="T59" fmla="*/ 2147483646 h 26"/>
                <a:gd name="T60" fmla="*/ 2147483646 w 23"/>
                <a:gd name="T61" fmla="*/ 2147483646 h 26"/>
                <a:gd name="T62" fmla="*/ 2147483646 w 23"/>
                <a:gd name="T63" fmla="*/ 2147483646 h 26"/>
                <a:gd name="T64" fmla="*/ 2147483646 w 23"/>
                <a:gd name="T65" fmla="*/ 2147483646 h 26"/>
                <a:gd name="T66" fmla="*/ 2147483646 w 23"/>
                <a:gd name="T67" fmla="*/ 2147483646 h 26"/>
                <a:gd name="T68" fmla="*/ 2147483646 w 23"/>
                <a:gd name="T69" fmla="*/ 2147483646 h 26"/>
                <a:gd name="T70" fmla="*/ 2147483646 w 23"/>
                <a:gd name="T71" fmla="*/ 2147483646 h 26"/>
                <a:gd name="T72" fmla="*/ 2147483646 w 23"/>
                <a:gd name="T73" fmla="*/ 2147483646 h 26"/>
                <a:gd name="T74" fmla="*/ 2147483646 w 23"/>
                <a:gd name="T75" fmla="*/ 2147483646 h 26"/>
                <a:gd name="T76" fmla="*/ 2147483646 w 23"/>
                <a:gd name="T77" fmla="*/ 2147483646 h 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3" h="26">
                  <a:moveTo>
                    <a:pt x="19" y="0"/>
                  </a:moveTo>
                  <a:cubicBezTo>
                    <a:pt x="19" y="0"/>
                    <a:pt x="20" y="0"/>
                    <a:pt x="20" y="0"/>
                  </a:cubicBezTo>
                  <a:cubicBezTo>
                    <a:pt x="20" y="0"/>
                    <a:pt x="20" y="1"/>
                    <a:pt x="20" y="1"/>
                  </a:cubicBezTo>
                  <a:cubicBezTo>
                    <a:pt x="19" y="2"/>
                    <a:pt x="19" y="2"/>
                    <a:pt x="19" y="2"/>
                  </a:cubicBezTo>
                  <a:cubicBezTo>
                    <a:pt x="20" y="3"/>
                    <a:pt x="21" y="4"/>
                    <a:pt x="22" y="5"/>
                  </a:cubicBezTo>
                  <a:cubicBezTo>
                    <a:pt x="22" y="7"/>
                    <a:pt x="23" y="8"/>
                    <a:pt x="23" y="10"/>
                  </a:cubicBezTo>
                  <a:cubicBezTo>
                    <a:pt x="23" y="11"/>
                    <a:pt x="22" y="13"/>
                    <a:pt x="22" y="14"/>
                  </a:cubicBezTo>
                  <a:cubicBezTo>
                    <a:pt x="21" y="16"/>
                    <a:pt x="20" y="17"/>
                    <a:pt x="19" y="18"/>
                  </a:cubicBezTo>
                  <a:cubicBezTo>
                    <a:pt x="19" y="18"/>
                    <a:pt x="19" y="18"/>
                    <a:pt x="19" y="18"/>
                  </a:cubicBezTo>
                  <a:cubicBezTo>
                    <a:pt x="18" y="20"/>
                    <a:pt x="17" y="20"/>
                    <a:pt x="15" y="21"/>
                  </a:cubicBezTo>
                  <a:cubicBezTo>
                    <a:pt x="15" y="21"/>
                    <a:pt x="15" y="21"/>
                    <a:pt x="15" y="21"/>
                  </a:cubicBezTo>
                  <a:cubicBezTo>
                    <a:pt x="14" y="22"/>
                    <a:pt x="13" y="22"/>
                    <a:pt x="11" y="22"/>
                  </a:cubicBezTo>
                  <a:cubicBezTo>
                    <a:pt x="11" y="22"/>
                    <a:pt x="11" y="22"/>
                    <a:pt x="11" y="22"/>
                  </a:cubicBezTo>
                  <a:cubicBezTo>
                    <a:pt x="11" y="24"/>
                    <a:pt x="11" y="24"/>
                    <a:pt x="11" y="24"/>
                  </a:cubicBezTo>
                  <a:cubicBezTo>
                    <a:pt x="15" y="24"/>
                    <a:pt x="15" y="24"/>
                    <a:pt x="15" y="24"/>
                  </a:cubicBezTo>
                  <a:cubicBezTo>
                    <a:pt x="16" y="24"/>
                    <a:pt x="16" y="25"/>
                    <a:pt x="16" y="25"/>
                  </a:cubicBezTo>
                  <a:cubicBezTo>
                    <a:pt x="16" y="26"/>
                    <a:pt x="16" y="26"/>
                    <a:pt x="15" y="26"/>
                  </a:cubicBezTo>
                  <a:cubicBezTo>
                    <a:pt x="10" y="26"/>
                    <a:pt x="10" y="26"/>
                    <a:pt x="10" y="26"/>
                  </a:cubicBezTo>
                  <a:cubicBezTo>
                    <a:pt x="10" y="26"/>
                    <a:pt x="10" y="26"/>
                    <a:pt x="10" y="26"/>
                  </a:cubicBezTo>
                  <a:cubicBezTo>
                    <a:pt x="10" y="26"/>
                    <a:pt x="10" y="26"/>
                    <a:pt x="10" y="26"/>
                  </a:cubicBezTo>
                  <a:cubicBezTo>
                    <a:pt x="5" y="26"/>
                    <a:pt x="5" y="26"/>
                    <a:pt x="5" y="26"/>
                  </a:cubicBezTo>
                  <a:cubicBezTo>
                    <a:pt x="5" y="26"/>
                    <a:pt x="4" y="26"/>
                    <a:pt x="4" y="25"/>
                  </a:cubicBezTo>
                  <a:cubicBezTo>
                    <a:pt x="4" y="25"/>
                    <a:pt x="5" y="24"/>
                    <a:pt x="5" y="24"/>
                  </a:cubicBezTo>
                  <a:cubicBezTo>
                    <a:pt x="9" y="24"/>
                    <a:pt x="9" y="24"/>
                    <a:pt x="9" y="24"/>
                  </a:cubicBezTo>
                  <a:cubicBezTo>
                    <a:pt x="9" y="22"/>
                    <a:pt x="9" y="22"/>
                    <a:pt x="9" y="22"/>
                  </a:cubicBezTo>
                  <a:cubicBezTo>
                    <a:pt x="9" y="22"/>
                    <a:pt x="9" y="22"/>
                    <a:pt x="9" y="22"/>
                  </a:cubicBezTo>
                  <a:cubicBezTo>
                    <a:pt x="8" y="22"/>
                    <a:pt x="7" y="22"/>
                    <a:pt x="6" y="21"/>
                  </a:cubicBezTo>
                  <a:cubicBezTo>
                    <a:pt x="6" y="21"/>
                    <a:pt x="6" y="21"/>
                    <a:pt x="6" y="21"/>
                  </a:cubicBezTo>
                  <a:cubicBezTo>
                    <a:pt x="4" y="21"/>
                    <a:pt x="3" y="20"/>
                    <a:pt x="2" y="19"/>
                  </a:cubicBezTo>
                  <a:cubicBezTo>
                    <a:pt x="2" y="20"/>
                    <a:pt x="2" y="20"/>
                    <a:pt x="2" y="20"/>
                  </a:cubicBezTo>
                  <a:cubicBezTo>
                    <a:pt x="1" y="20"/>
                    <a:pt x="1" y="20"/>
                    <a:pt x="1" y="20"/>
                  </a:cubicBezTo>
                  <a:cubicBezTo>
                    <a:pt x="0" y="19"/>
                    <a:pt x="0" y="19"/>
                    <a:pt x="1" y="19"/>
                  </a:cubicBezTo>
                  <a:cubicBezTo>
                    <a:pt x="3" y="16"/>
                    <a:pt x="3" y="16"/>
                    <a:pt x="3" y="16"/>
                  </a:cubicBezTo>
                  <a:cubicBezTo>
                    <a:pt x="1" y="15"/>
                    <a:pt x="1" y="12"/>
                    <a:pt x="1" y="10"/>
                  </a:cubicBezTo>
                  <a:cubicBezTo>
                    <a:pt x="1" y="7"/>
                    <a:pt x="2" y="5"/>
                    <a:pt x="3" y="3"/>
                  </a:cubicBezTo>
                  <a:cubicBezTo>
                    <a:pt x="3" y="3"/>
                    <a:pt x="3" y="3"/>
                    <a:pt x="3" y="3"/>
                  </a:cubicBezTo>
                  <a:cubicBezTo>
                    <a:pt x="3" y="3"/>
                    <a:pt x="3" y="3"/>
                    <a:pt x="3" y="3"/>
                  </a:cubicBezTo>
                  <a:cubicBezTo>
                    <a:pt x="5" y="1"/>
                    <a:pt x="8" y="0"/>
                    <a:pt x="10" y="0"/>
                  </a:cubicBezTo>
                  <a:cubicBezTo>
                    <a:pt x="13" y="0"/>
                    <a:pt x="15" y="1"/>
                    <a:pt x="17" y="2"/>
                  </a:cubicBezTo>
                  <a:cubicBezTo>
                    <a:pt x="18" y="1"/>
                    <a:pt x="18" y="1"/>
                    <a:pt x="18" y="1"/>
                  </a:cubicBezTo>
                  <a:cubicBezTo>
                    <a:pt x="18" y="1"/>
                    <a:pt x="18" y="1"/>
                    <a:pt x="18" y="1"/>
                  </a:cubicBezTo>
                  <a:cubicBezTo>
                    <a:pt x="18" y="1"/>
                    <a:pt x="18" y="1"/>
                    <a:pt x="18" y="1"/>
                  </a:cubicBezTo>
                  <a:cubicBezTo>
                    <a:pt x="18" y="1"/>
                    <a:pt x="18" y="1"/>
                    <a:pt x="18" y="1"/>
                  </a:cubicBezTo>
                  <a:cubicBezTo>
                    <a:pt x="19" y="0"/>
                    <a:pt x="19" y="0"/>
                    <a:pt x="19" y="0"/>
                  </a:cubicBezTo>
                  <a:close/>
                  <a:moveTo>
                    <a:pt x="19" y="3"/>
                  </a:moveTo>
                  <a:cubicBezTo>
                    <a:pt x="19" y="3"/>
                    <a:pt x="19" y="3"/>
                    <a:pt x="19" y="3"/>
                  </a:cubicBezTo>
                  <a:cubicBezTo>
                    <a:pt x="18" y="3"/>
                    <a:pt x="18" y="3"/>
                    <a:pt x="18" y="3"/>
                  </a:cubicBezTo>
                  <a:cubicBezTo>
                    <a:pt x="19" y="5"/>
                    <a:pt x="20" y="7"/>
                    <a:pt x="20" y="10"/>
                  </a:cubicBezTo>
                  <a:cubicBezTo>
                    <a:pt x="20" y="13"/>
                    <a:pt x="19" y="15"/>
                    <a:pt x="17" y="17"/>
                  </a:cubicBezTo>
                  <a:cubicBezTo>
                    <a:pt x="17" y="17"/>
                    <a:pt x="17" y="17"/>
                    <a:pt x="17" y="17"/>
                  </a:cubicBezTo>
                  <a:cubicBezTo>
                    <a:pt x="16" y="19"/>
                    <a:pt x="13" y="20"/>
                    <a:pt x="10" y="20"/>
                  </a:cubicBezTo>
                  <a:cubicBezTo>
                    <a:pt x="8" y="20"/>
                    <a:pt x="6" y="19"/>
                    <a:pt x="4" y="17"/>
                  </a:cubicBezTo>
                  <a:cubicBezTo>
                    <a:pt x="3" y="18"/>
                    <a:pt x="3" y="18"/>
                    <a:pt x="3" y="18"/>
                  </a:cubicBezTo>
                  <a:cubicBezTo>
                    <a:pt x="4" y="19"/>
                    <a:pt x="5" y="19"/>
                    <a:pt x="6" y="20"/>
                  </a:cubicBezTo>
                  <a:cubicBezTo>
                    <a:pt x="6" y="20"/>
                    <a:pt x="6" y="20"/>
                    <a:pt x="6" y="20"/>
                  </a:cubicBezTo>
                  <a:cubicBezTo>
                    <a:pt x="7" y="20"/>
                    <a:pt x="9" y="21"/>
                    <a:pt x="10" y="21"/>
                  </a:cubicBezTo>
                  <a:cubicBezTo>
                    <a:pt x="12" y="21"/>
                    <a:pt x="13" y="20"/>
                    <a:pt x="15" y="20"/>
                  </a:cubicBezTo>
                  <a:cubicBezTo>
                    <a:pt x="15" y="20"/>
                    <a:pt x="15" y="20"/>
                    <a:pt x="15" y="20"/>
                  </a:cubicBezTo>
                  <a:cubicBezTo>
                    <a:pt x="16" y="19"/>
                    <a:pt x="17" y="19"/>
                    <a:pt x="18" y="18"/>
                  </a:cubicBezTo>
                  <a:cubicBezTo>
                    <a:pt x="18" y="18"/>
                    <a:pt x="18" y="18"/>
                    <a:pt x="18" y="18"/>
                  </a:cubicBezTo>
                  <a:cubicBezTo>
                    <a:pt x="18" y="18"/>
                    <a:pt x="18" y="18"/>
                    <a:pt x="18" y="18"/>
                  </a:cubicBezTo>
                  <a:cubicBezTo>
                    <a:pt x="19" y="17"/>
                    <a:pt x="20" y="15"/>
                    <a:pt x="21" y="14"/>
                  </a:cubicBezTo>
                  <a:cubicBezTo>
                    <a:pt x="21" y="13"/>
                    <a:pt x="21" y="11"/>
                    <a:pt x="21" y="10"/>
                  </a:cubicBezTo>
                  <a:cubicBezTo>
                    <a:pt x="21" y="8"/>
                    <a:pt x="21" y="7"/>
                    <a:pt x="21" y="6"/>
                  </a:cubicBezTo>
                  <a:cubicBezTo>
                    <a:pt x="20" y="5"/>
                    <a:pt x="19" y="3"/>
                    <a:pt x="19" y="3"/>
                  </a:cubicBezTo>
                  <a:close/>
                  <a:moveTo>
                    <a:pt x="16" y="4"/>
                  </a:moveTo>
                  <a:cubicBezTo>
                    <a:pt x="16" y="4"/>
                    <a:pt x="16" y="4"/>
                    <a:pt x="16" y="4"/>
                  </a:cubicBezTo>
                  <a:cubicBezTo>
                    <a:pt x="15" y="3"/>
                    <a:pt x="13" y="2"/>
                    <a:pt x="10" y="2"/>
                  </a:cubicBezTo>
                  <a:cubicBezTo>
                    <a:pt x="8" y="2"/>
                    <a:pt x="6" y="3"/>
                    <a:pt x="5" y="4"/>
                  </a:cubicBezTo>
                  <a:cubicBezTo>
                    <a:pt x="3" y="6"/>
                    <a:pt x="3" y="8"/>
                    <a:pt x="3" y="10"/>
                  </a:cubicBezTo>
                  <a:cubicBezTo>
                    <a:pt x="3" y="12"/>
                    <a:pt x="3" y="14"/>
                    <a:pt x="5" y="15"/>
                  </a:cubicBezTo>
                  <a:cubicBezTo>
                    <a:pt x="6" y="17"/>
                    <a:pt x="8" y="18"/>
                    <a:pt x="10" y="18"/>
                  </a:cubicBezTo>
                  <a:cubicBezTo>
                    <a:pt x="13" y="18"/>
                    <a:pt x="14" y="17"/>
                    <a:pt x="16" y="15"/>
                  </a:cubicBezTo>
                  <a:cubicBezTo>
                    <a:pt x="16" y="15"/>
                    <a:pt x="16" y="15"/>
                    <a:pt x="16" y="15"/>
                  </a:cubicBezTo>
                  <a:cubicBezTo>
                    <a:pt x="17" y="14"/>
                    <a:pt x="18" y="12"/>
                    <a:pt x="18" y="10"/>
                  </a:cubicBezTo>
                  <a:cubicBezTo>
                    <a:pt x="18" y="8"/>
                    <a:pt x="17" y="6"/>
                    <a:pt x="16" y="4"/>
                  </a:cubicBezTo>
                  <a:cubicBezTo>
                    <a:pt x="16" y="4"/>
                    <a:pt x="16" y="4"/>
                    <a:pt x="16" y="4"/>
                  </a:cubicBezTo>
                  <a:cubicBezTo>
                    <a:pt x="16" y="4"/>
                    <a:pt x="16" y="4"/>
                    <a:pt x="16" y="4"/>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xmlns="" val="446985343"/>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par>
                          <p:cTn id="18" fill="hold" nodeType="afterGroup">
                            <p:stCondLst>
                              <p:cond delay="1340"/>
                            </p:stCondLst>
                            <p:childTnLst>
                              <p:par>
                                <p:cTn id="19" presetID="22" presetClass="entr" presetSubtype="8"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left)">
                                      <p:cBhvr>
                                        <p:cTn id="21" dur="500"/>
                                        <p:tgtEl>
                                          <p:spTgt spid="19"/>
                                        </p:tgtEl>
                                      </p:cBhvr>
                                    </p:animEffect>
                                  </p:childTnLst>
                                </p:cTn>
                              </p:par>
                            </p:childTnLst>
                          </p:cTn>
                        </p:par>
                        <p:par>
                          <p:cTn id="22" fill="hold" nodeType="afterGroup">
                            <p:stCondLst>
                              <p:cond delay="1840"/>
                            </p:stCondLst>
                            <p:childTnLst>
                              <p:par>
                                <p:cTn id="23" presetID="22" presetClass="entr" presetSubtype="8"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90331"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5.2.3 String</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837854"/>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17"/>
              </a:pPr>
              <a:r>
                <a:rPr lang="en-US" sz="3200" b="1" dirty="0">
                  <a:latin typeface="华文楷体" panose="02010600040101010101" pitchFamily="2" charset="-122"/>
                  <a:ea typeface="华文楷体" panose="02010600040101010101" pitchFamily="2" charset="-122"/>
                </a:rPr>
                <a:t>substring() </a:t>
              </a:r>
            </a:p>
            <a:p>
              <a:r>
                <a:rPr lang="zh-CN" altLang="en-US" sz="2800" dirty="0">
                  <a:latin typeface="华文楷体" panose="02010600040101010101" pitchFamily="2" charset="-122"/>
                  <a:ea typeface="华文楷体" panose="02010600040101010101" pitchFamily="2" charset="-122"/>
                </a:rPr>
                <a:t>该方法用于提取字符串中介于两个指定下标之间的字符。</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stringObject.substring</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start,stop</a:t>
              </a:r>
              <a:r>
                <a:rPr lang="en-US" sz="2400" dirty="0">
                  <a:latin typeface="华文楷体" panose="02010600040101010101" pitchFamily="2" charset="-122"/>
                  <a:ea typeface="华文楷体" panose="02010600040101010101" pitchFamily="2" charset="-122"/>
                </a:rPr>
                <a:t>)</a:t>
              </a:r>
            </a:p>
            <a:p>
              <a:r>
                <a:rPr lang="zh-CN" altLang="en-US" sz="2400" dirty="0">
                  <a:latin typeface="华文楷体" panose="02010600040101010101" pitchFamily="2" charset="-122"/>
                  <a:ea typeface="华文楷体" panose="02010600040101010101" pitchFamily="2" charset="-122"/>
                </a:rPr>
                <a:t>其中参数</a:t>
              </a:r>
              <a:r>
                <a:rPr lang="en-US" sz="2400" dirty="0">
                  <a:latin typeface="华文楷体" panose="02010600040101010101" pitchFamily="2" charset="-122"/>
                  <a:ea typeface="华文楷体" panose="02010600040101010101" pitchFamily="2" charset="-122"/>
                </a:rPr>
                <a:t>start </a:t>
              </a:r>
              <a:r>
                <a:rPr lang="zh-CN" altLang="en-US" sz="2400" dirty="0">
                  <a:latin typeface="华文楷体" panose="02010600040101010101" pitchFamily="2" charset="-122"/>
                  <a:ea typeface="华文楷体" panose="02010600040101010101" pitchFamily="2" charset="-122"/>
                </a:rPr>
                <a:t>为必需，一个非负的整数，规定要提取的子串的第一个字符在</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stringObject</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中的位置。</a:t>
              </a:r>
              <a:r>
                <a:rPr lang="en-US" sz="2400" dirty="0">
                  <a:latin typeface="华文楷体" panose="02010600040101010101" pitchFamily="2" charset="-122"/>
                  <a:ea typeface="华文楷体" panose="02010600040101010101" pitchFamily="2" charset="-122"/>
                </a:rPr>
                <a:t> stop </a:t>
              </a:r>
              <a:r>
                <a:rPr lang="zh-CN" altLang="en-US" sz="2400" dirty="0">
                  <a:latin typeface="华文楷体" panose="02010600040101010101" pitchFamily="2" charset="-122"/>
                  <a:ea typeface="华文楷体" panose="02010600040101010101" pitchFamily="2" charset="-122"/>
                </a:rPr>
                <a:t>可选，一个非负的整数，比要提取的子串的最后一个字符在</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stringObject</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中的位置多</a:t>
              </a:r>
              <a:r>
                <a:rPr lang="en-US" sz="2400" dirty="0">
                  <a:latin typeface="华文楷体" panose="02010600040101010101" pitchFamily="2" charset="-122"/>
                  <a:ea typeface="华文楷体" panose="02010600040101010101" pitchFamily="2" charset="-122"/>
                </a:rPr>
                <a:t> 1</a:t>
              </a:r>
              <a:r>
                <a:rPr lang="zh-CN" altLang="en-US" sz="2400" dirty="0">
                  <a:latin typeface="华文楷体" panose="02010600040101010101" pitchFamily="2" charset="-122"/>
                  <a:ea typeface="华文楷体" panose="02010600040101010101" pitchFamily="2" charset="-122"/>
                </a:rPr>
                <a:t>，如果省略该参数，那么返回的子串会一直到字符串的结尾。返回值，一个新的字符串，该字符串值包含</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stringObject</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的一个子字符串，其内容是从</a:t>
              </a:r>
              <a:r>
                <a:rPr lang="en-US" sz="2400" dirty="0">
                  <a:latin typeface="华文楷体" panose="02010600040101010101" pitchFamily="2" charset="-122"/>
                  <a:ea typeface="华文楷体" panose="02010600040101010101" pitchFamily="2" charset="-122"/>
                </a:rPr>
                <a:t> start </a:t>
              </a:r>
              <a:r>
                <a:rPr lang="zh-CN" altLang="en-US" sz="2400" dirty="0">
                  <a:latin typeface="华文楷体" panose="02010600040101010101" pitchFamily="2" charset="-122"/>
                  <a:ea typeface="华文楷体" panose="02010600040101010101" pitchFamily="2" charset="-122"/>
                </a:rPr>
                <a:t>处到</a:t>
              </a:r>
              <a:r>
                <a:rPr lang="en-US" sz="2400" dirty="0">
                  <a:latin typeface="华文楷体" panose="02010600040101010101" pitchFamily="2" charset="-122"/>
                  <a:ea typeface="华文楷体" panose="02010600040101010101" pitchFamily="2" charset="-122"/>
                </a:rPr>
                <a:t> stop-1 </a:t>
              </a:r>
              <a:r>
                <a:rPr lang="zh-CN" altLang="en-US" sz="2400" dirty="0">
                  <a:latin typeface="华文楷体" panose="02010600040101010101" pitchFamily="2" charset="-122"/>
                  <a:ea typeface="华文楷体" panose="02010600040101010101" pitchFamily="2" charset="-122"/>
                </a:rPr>
                <a:t>处的所有字符，其长度为</a:t>
              </a:r>
              <a:r>
                <a:rPr lang="en-US" sz="2400" dirty="0">
                  <a:latin typeface="华文楷体" panose="02010600040101010101" pitchFamily="2" charset="-122"/>
                  <a:ea typeface="华文楷体" panose="02010600040101010101" pitchFamily="2" charset="-122"/>
                </a:rPr>
                <a:t> stop </a:t>
              </a:r>
              <a:r>
                <a:rPr lang="zh-CN" altLang="en-US" sz="2400" dirty="0">
                  <a:latin typeface="华文楷体" panose="02010600040101010101" pitchFamily="2" charset="-122"/>
                  <a:ea typeface="华文楷体" panose="02010600040101010101" pitchFamily="2" charset="-122"/>
                </a:rPr>
                <a:t>减</a:t>
              </a:r>
              <a:r>
                <a:rPr lang="en-US" sz="2400" dirty="0">
                  <a:latin typeface="华文楷体" panose="02010600040101010101" pitchFamily="2" charset="-122"/>
                  <a:ea typeface="华文楷体" panose="02010600040101010101" pitchFamily="2" charset="-122"/>
                </a:rPr>
                <a:t> start</a:t>
              </a:r>
              <a:r>
                <a:rPr lang="zh-CN" altLang="en-US" sz="2400" dirty="0">
                  <a:latin typeface="华文楷体" panose="02010600040101010101" pitchFamily="2" charset="-122"/>
                  <a:ea typeface="华文楷体" panose="02010600040101010101" pitchFamily="2" charset="-122"/>
                </a:rPr>
                <a:t>。</a:t>
              </a:r>
              <a:r>
                <a:rPr lang="en-US" sz="2400" dirty="0">
                  <a:latin typeface="华文楷体" panose="02010600040101010101" pitchFamily="2" charset="-122"/>
                  <a:ea typeface="华文楷体" panose="02010600040101010101" pitchFamily="2" charset="-122"/>
                </a:rPr>
                <a:t/>
              </a:r>
              <a:br>
                <a:rPr lang="en-US" sz="2400" dirty="0">
                  <a:latin typeface="华文楷体" panose="02010600040101010101" pitchFamily="2" charset="-122"/>
                  <a:ea typeface="华文楷体" panose="02010600040101010101" pitchFamily="2" charset="-122"/>
                </a:rPr>
              </a:br>
              <a:r>
                <a:rPr lang="en-US" sz="2400" dirty="0">
                  <a:latin typeface="华文楷体" panose="02010600040101010101" pitchFamily="2" charset="-122"/>
                  <a:ea typeface="华文楷体" panose="02010600040101010101" pitchFamily="2" charset="-122"/>
                </a:rPr>
                <a:t>substring() </a:t>
              </a:r>
              <a:r>
                <a:rPr lang="zh-CN" altLang="en-US" sz="2400" dirty="0">
                  <a:latin typeface="华文楷体" panose="02010600040101010101" pitchFamily="2" charset="-122"/>
                  <a:ea typeface="华文楷体" panose="02010600040101010101" pitchFamily="2" charset="-122"/>
                </a:rPr>
                <a:t>方法返回的子串包括</a:t>
              </a:r>
              <a:r>
                <a:rPr lang="en-US" sz="2400" dirty="0">
                  <a:latin typeface="华文楷体" panose="02010600040101010101" pitchFamily="2" charset="-122"/>
                  <a:ea typeface="华文楷体" panose="02010600040101010101" pitchFamily="2" charset="-122"/>
                </a:rPr>
                <a:t> start </a:t>
              </a:r>
              <a:r>
                <a:rPr lang="zh-CN" altLang="en-US" sz="2400" dirty="0">
                  <a:latin typeface="华文楷体" panose="02010600040101010101" pitchFamily="2" charset="-122"/>
                  <a:ea typeface="华文楷体" panose="02010600040101010101" pitchFamily="2" charset="-122"/>
                </a:rPr>
                <a:t>处的字符，但不包括</a:t>
              </a:r>
              <a:r>
                <a:rPr lang="en-US" sz="2400" dirty="0">
                  <a:latin typeface="华文楷体" panose="02010600040101010101" pitchFamily="2" charset="-122"/>
                  <a:ea typeface="华文楷体" panose="02010600040101010101" pitchFamily="2" charset="-122"/>
                </a:rPr>
                <a:t> end </a:t>
              </a:r>
              <a:r>
                <a:rPr lang="zh-CN" altLang="en-US" sz="2400" dirty="0">
                  <a:latin typeface="华文楷体" panose="02010600040101010101" pitchFamily="2" charset="-122"/>
                  <a:ea typeface="华文楷体" panose="02010600040101010101" pitchFamily="2" charset="-122"/>
                </a:rPr>
                <a:t>处的字符。如果参数</a:t>
              </a:r>
              <a:r>
                <a:rPr lang="en-US" sz="2400" dirty="0">
                  <a:latin typeface="华文楷体" panose="02010600040101010101" pitchFamily="2" charset="-122"/>
                  <a:ea typeface="华文楷体" panose="02010600040101010101" pitchFamily="2" charset="-122"/>
                </a:rPr>
                <a:t> start </a:t>
              </a:r>
              <a:r>
                <a:rPr lang="zh-CN" altLang="en-US" sz="2400" dirty="0">
                  <a:latin typeface="华文楷体" panose="02010600040101010101" pitchFamily="2" charset="-122"/>
                  <a:ea typeface="华文楷体" panose="02010600040101010101" pitchFamily="2" charset="-122"/>
                </a:rPr>
                <a:t>与</a:t>
              </a:r>
              <a:r>
                <a:rPr lang="en-US" sz="2400" dirty="0">
                  <a:latin typeface="华文楷体" panose="02010600040101010101" pitchFamily="2" charset="-122"/>
                  <a:ea typeface="华文楷体" panose="02010600040101010101" pitchFamily="2" charset="-122"/>
                </a:rPr>
                <a:t> end </a:t>
              </a:r>
              <a:r>
                <a:rPr lang="zh-CN" altLang="en-US" sz="2400" dirty="0">
                  <a:latin typeface="华文楷体" panose="02010600040101010101" pitchFamily="2" charset="-122"/>
                  <a:ea typeface="华文楷体" panose="02010600040101010101" pitchFamily="2" charset="-122"/>
                </a:rPr>
                <a:t>相等，那么该方法返回的就是一个空串</a:t>
              </a:r>
              <a:r>
                <a:rPr lang="en-US"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即长度为</a:t>
              </a:r>
              <a:r>
                <a:rPr lang="en-US" sz="2400" dirty="0">
                  <a:latin typeface="华文楷体" panose="02010600040101010101" pitchFamily="2" charset="-122"/>
                  <a:ea typeface="华文楷体" panose="02010600040101010101" pitchFamily="2" charset="-122"/>
                </a:rPr>
                <a:t> 0 </a:t>
              </a:r>
              <a:r>
                <a:rPr lang="zh-CN" altLang="en-US" sz="2400" dirty="0">
                  <a:latin typeface="华文楷体" panose="02010600040101010101" pitchFamily="2" charset="-122"/>
                  <a:ea typeface="华文楷体" panose="02010600040101010101" pitchFamily="2" charset="-122"/>
                </a:rPr>
                <a:t>的字符串</a:t>
              </a:r>
              <a:r>
                <a:rPr lang="en-US"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。如果</a:t>
              </a:r>
              <a:r>
                <a:rPr lang="en-US" sz="2400" dirty="0">
                  <a:latin typeface="华文楷体" panose="02010600040101010101" pitchFamily="2" charset="-122"/>
                  <a:ea typeface="华文楷体" panose="02010600040101010101" pitchFamily="2" charset="-122"/>
                </a:rPr>
                <a:t> start </a:t>
              </a:r>
              <a:r>
                <a:rPr lang="zh-CN" altLang="en-US" sz="2400" dirty="0">
                  <a:latin typeface="华文楷体" panose="02010600040101010101" pitchFamily="2" charset="-122"/>
                  <a:ea typeface="华文楷体" panose="02010600040101010101" pitchFamily="2" charset="-122"/>
                </a:rPr>
                <a:t>比</a:t>
              </a:r>
              <a:r>
                <a:rPr lang="en-US" sz="2400" dirty="0">
                  <a:latin typeface="华文楷体" panose="02010600040101010101" pitchFamily="2" charset="-122"/>
                  <a:ea typeface="华文楷体" panose="02010600040101010101" pitchFamily="2" charset="-122"/>
                </a:rPr>
                <a:t> end </a:t>
              </a:r>
              <a:r>
                <a:rPr lang="zh-CN" altLang="en-US" sz="2400" dirty="0">
                  <a:latin typeface="华文楷体" panose="02010600040101010101" pitchFamily="2" charset="-122"/>
                  <a:ea typeface="华文楷体" panose="02010600040101010101" pitchFamily="2" charset="-122"/>
                </a:rPr>
                <a:t>大，那么该方法在提取子串之前会先交换这两个参数。与</a:t>
              </a:r>
              <a:r>
                <a:rPr lang="en-US" sz="2400" dirty="0">
                  <a:latin typeface="华文楷体" panose="02010600040101010101" pitchFamily="2" charset="-122"/>
                  <a:ea typeface="华文楷体" panose="02010600040101010101" pitchFamily="2" charset="-122"/>
                </a:rPr>
                <a:t> slice() </a:t>
              </a:r>
              <a:r>
                <a:rPr lang="zh-CN" altLang="en-US" sz="2400" dirty="0">
                  <a:latin typeface="华文楷体" panose="02010600040101010101" pitchFamily="2" charset="-122"/>
                  <a:ea typeface="华文楷体" panose="02010600040101010101" pitchFamily="2" charset="-122"/>
                </a:rPr>
                <a:t>和</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substr</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方法不同的是，</a:t>
              </a:r>
              <a:r>
                <a:rPr lang="en-US" sz="2400" dirty="0">
                  <a:latin typeface="华文楷体" panose="02010600040101010101" pitchFamily="2" charset="-122"/>
                  <a:ea typeface="华文楷体" panose="02010600040101010101" pitchFamily="2" charset="-122"/>
                </a:rPr>
                <a:t>substring() </a:t>
              </a:r>
              <a:r>
                <a:rPr lang="zh-CN" altLang="en-US" sz="2400" dirty="0">
                  <a:latin typeface="华文楷体" panose="02010600040101010101" pitchFamily="2" charset="-122"/>
                  <a:ea typeface="华文楷体" panose="02010600040101010101" pitchFamily="2" charset="-122"/>
                </a:rPr>
                <a:t>不接受负的参数。</a:t>
              </a:r>
              <a:endParaRPr lang="en-US" sz="32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296756526"/>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90331"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5.2.3 String</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18"/>
              </a:pPr>
              <a:r>
                <a:rPr lang="en-US" sz="3200" b="1" dirty="0" err="1">
                  <a:latin typeface="华文楷体" panose="02010600040101010101" pitchFamily="2" charset="-122"/>
                  <a:ea typeface="华文楷体" panose="02010600040101010101" pitchFamily="2" charset="-122"/>
                </a:rPr>
                <a:t>indexOf</a:t>
              </a:r>
              <a:r>
                <a:rPr lang="en-US" sz="3200" b="1" dirty="0">
                  <a:latin typeface="华文楷体" panose="02010600040101010101" pitchFamily="2" charset="-122"/>
                  <a:ea typeface="华文楷体" panose="02010600040101010101" pitchFamily="2" charset="-122"/>
                </a:rPr>
                <a:t>() </a:t>
              </a:r>
            </a:p>
            <a:p>
              <a:r>
                <a:rPr lang="zh-CN" altLang="en-US" sz="2800" dirty="0">
                  <a:latin typeface="华文楷体" panose="02010600040101010101" pitchFamily="2" charset="-122"/>
                  <a:ea typeface="华文楷体" panose="02010600040101010101" pitchFamily="2" charset="-122"/>
                </a:rPr>
                <a:t>该方法可返回某个指定的字符串值在字符串中首次出现的位置。</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stringObject.indexOf</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searchvalue,fromindex</a:t>
              </a:r>
              <a:r>
                <a:rPr lang="en-US" sz="2400" dirty="0">
                  <a:latin typeface="华文楷体" panose="02010600040101010101" pitchFamily="2" charset="-122"/>
                  <a:ea typeface="华文楷体" panose="02010600040101010101" pitchFamily="2" charset="-122"/>
                </a:rPr>
                <a:t>)</a:t>
              </a:r>
            </a:p>
            <a:p>
              <a:r>
                <a:rPr lang="zh-CN" altLang="en-US" sz="2400" dirty="0">
                  <a:latin typeface="华文楷体" panose="02010600040101010101" pitchFamily="2" charset="-122"/>
                  <a:ea typeface="华文楷体" panose="02010600040101010101" pitchFamily="2" charset="-122"/>
                </a:rPr>
                <a:t>其中</a:t>
              </a:r>
              <a:r>
                <a:rPr lang="en-US" sz="2400" dirty="0" err="1">
                  <a:latin typeface="华文楷体" panose="02010600040101010101" pitchFamily="2" charset="-122"/>
                  <a:ea typeface="华文楷体" panose="02010600040101010101" pitchFamily="2" charset="-122"/>
                </a:rPr>
                <a:t>searchvalue</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必需。规定需检索的字符串值。</a:t>
              </a:r>
              <a:r>
                <a:rPr lang="en-US" sz="2400" dirty="0" err="1">
                  <a:latin typeface="华文楷体" panose="02010600040101010101" pitchFamily="2" charset="-122"/>
                  <a:ea typeface="华文楷体" panose="02010600040101010101" pitchFamily="2" charset="-122"/>
                </a:rPr>
                <a:t>fromindex</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可选的整数参数。规定在字符串中开始检索的位置。它的合法取值是</a:t>
              </a:r>
              <a:r>
                <a:rPr lang="en-US" sz="2400" dirty="0">
                  <a:latin typeface="华文楷体" panose="02010600040101010101" pitchFamily="2" charset="-122"/>
                  <a:ea typeface="华文楷体" panose="02010600040101010101" pitchFamily="2" charset="-122"/>
                </a:rPr>
                <a:t> 0 </a:t>
              </a:r>
              <a:r>
                <a:rPr lang="zh-CN" altLang="en-US" sz="2400" dirty="0">
                  <a:latin typeface="华文楷体" panose="02010600040101010101" pitchFamily="2" charset="-122"/>
                  <a:ea typeface="华文楷体" panose="02010600040101010101" pitchFamily="2" charset="-122"/>
                </a:rPr>
                <a:t>到</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stringObject.length</a:t>
              </a:r>
              <a:r>
                <a:rPr lang="en-US" sz="2400" dirty="0">
                  <a:latin typeface="华文楷体" panose="02010600040101010101" pitchFamily="2" charset="-122"/>
                  <a:ea typeface="华文楷体" panose="02010600040101010101" pitchFamily="2" charset="-122"/>
                </a:rPr>
                <a:t> - 1</a:t>
              </a:r>
              <a:r>
                <a:rPr lang="zh-CN" altLang="en-US" sz="2400" dirty="0">
                  <a:latin typeface="华文楷体" panose="02010600040101010101" pitchFamily="2" charset="-122"/>
                  <a:ea typeface="华文楷体" panose="02010600040101010101" pitchFamily="2" charset="-122"/>
                </a:rPr>
                <a:t>。如省略该参数，则将从字符串的首字符开始检索。该方法将从头到尾地检索字符串</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stringObject</a:t>
              </a:r>
              <a:r>
                <a:rPr lang="zh-CN" altLang="en-US" sz="2400" dirty="0">
                  <a:latin typeface="华文楷体" panose="02010600040101010101" pitchFamily="2" charset="-122"/>
                  <a:ea typeface="华文楷体" panose="02010600040101010101" pitchFamily="2" charset="-122"/>
                </a:rPr>
                <a:t>，看它是否含有子串</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searchvalue</a:t>
              </a:r>
              <a:r>
                <a:rPr lang="zh-CN" altLang="en-US" sz="2400" dirty="0">
                  <a:latin typeface="华文楷体" panose="02010600040101010101" pitchFamily="2" charset="-122"/>
                  <a:ea typeface="华文楷体" panose="02010600040101010101" pitchFamily="2" charset="-122"/>
                </a:rPr>
                <a:t>。开始检索的位置在字符串的</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fromindex</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处或字符串的开头</a:t>
              </a:r>
              <a:r>
                <a:rPr lang="en-US"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没有指定</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fromindex</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时</a:t>
              </a:r>
              <a:r>
                <a:rPr lang="en-US"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。如果找到一个</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searchvalue</a:t>
              </a:r>
              <a:r>
                <a:rPr lang="zh-CN" altLang="en-US" sz="2400" dirty="0">
                  <a:latin typeface="华文楷体" panose="02010600040101010101" pitchFamily="2" charset="-122"/>
                  <a:ea typeface="华文楷体" panose="02010600040101010101" pitchFamily="2" charset="-122"/>
                </a:rPr>
                <a:t>，则返回</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searchvalue</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的第一次出现的位置。</a:t>
              </a:r>
              <a:r>
                <a:rPr lang="en-US" sz="2400" dirty="0" err="1">
                  <a:latin typeface="华文楷体" panose="02010600040101010101" pitchFamily="2" charset="-122"/>
                  <a:ea typeface="华文楷体" panose="02010600040101010101" pitchFamily="2" charset="-122"/>
                </a:rPr>
                <a:t>stringObject</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中的字符位置是从</a:t>
              </a:r>
              <a:r>
                <a:rPr lang="en-US" sz="2400" dirty="0">
                  <a:latin typeface="华文楷体" panose="02010600040101010101" pitchFamily="2" charset="-122"/>
                  <a:ea typeface="华文楷体" panose="02010600040101010101" pitchFamily="2" charset="-122"/>
                </a:rPr>
                <a:t> 0 </a:t>
              </a:r>
              <a:r>
                <a:rPr lang="zh-CN" altLang="en-US" sz="2400" dirty="0">
                  <a:latin typeface="华文楷体" panose="02010600040101010101" pitchFamily="2" charset="-122"/>
                  <a:ea typeface="华文楷体" panose="02010600040101010101" pitchFamily="2" charset="-122"/>
                </a:rPr>
                <a:t>开始的。</a:t>
              </a:r>
              <a:r>
                <a:rPr lang="en-US" sz="2400" dirty="0" err="1">
                  <a:latin typeface="华文楷体" panose="02010600040101010101" pitchFamily="2" charset="-122"/>
                  <a:ea typeface="华文楷体" panose="02010600040101010101" pitchFamily="2" charset="-122"/>
                </a:rPr>
                <a:t>indexOf</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方法对大小写敏感！</a:t>
              </a:r>
              <a:endParaRPr lang="en-US" sz="24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460384055"/>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86740"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smtClean="0">
                <a:solidFill>
                  <a:srgbClr val="333333"/>
                </a:solidFill>
                <a:latin typeface="微软雅黑" panose="020B0503020204020204" pitchFamily="34" charset="-122"/>
                <a:ea typeface="微软雅黑" panose="020B0503020204020204" pitchFamily="34" charset="-122"/>
              </a:rPr>
              <a:t>1.1.10 </a:t>
            </a:r>
            <a:r>
              <a:rPr lang="en-US" altLang="zh-CN" dirty="0">
                <a:solidFill>
                  <a:srgbClr val="333333"/>
                </a:solidFill>
                <a:latin typeface="微软雅黑" panose="020B0503020204020204" pitchFamily="34" charset="-122"/>
                <a:ea typeface="微软雅黑" panose="020B0503020204020204" pitchFamily="34" charset="-122"/>
              </a:rPr>
              <a:t>Math</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r>
                <a:rPr lang="en-US" sz="2800" dirty="0">
                  <a:latin typeface="华文楷体" panose="02010600040101010101" pitchFamily="2" charset="-122"/>
                  <a:ea typeface="华文楷体" panose="02010600040101010101" pitchFamily="2" charset="-122"/>
                </a:rPr>
                <a:t>Math</a:t>
              </a:r>
              <a:r>
                <a:rPr lang="zh-CN" altLang="en-US" sz="2800" dirty="0">
                  <a:latin typeface="华文楷体" panose="02010600040101010101" pitchFamily="2" charset="-122"/>
                  <a:ea typeface="华文楷体" panose="02010600040101010101" pitchFamily="2" charset="-122"/>
                </a:rPr>
                <a:t>对象提供了常用的数学函数和运算，如三角函数、对数函数、指数函数等。</a:t>
              </a:r>
              <a:endParaRPr lang="en-US" sz="28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3200" b="1" dirty="0">
                  <a:latin typeface="华文楷体" panose="02010600040101010101" pitchFamily="2" charset="-122"/>
                  <a:ea typeface="华文楷体" panose="02010600040101010101" pitchFamily="2" charset="-122"/>
                </a:rPr>
                <a:t>常量</a:t>
              </a:r>
              <a:r>
                <a:rPr lang="en-US"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即属性</a:t>
              </a:r>
              <a:r>
                <a:rPr lang="en-US" sz="3200" b="1" dirty="0">
                  <a:latin typeface="华文楷体" panose="02010600040101010101" pitchFamily="2" charset="-122"/>
                  <a:ea typeface="华文楷体" panose="02010600040101010101" pitchFamily="2" charset="-122"/>
                </a:rPr>
                <a:t>)</a:t>
              </a:r>
            </a:p>
            <a:p>
              <a:r>
                <a:rPr lang="en-US" sz="2800" dirty="0">
                  <a:latin typeface="华文楷体" panose="02010600040101010101" pitchFamily="2" charset="-122"/>
                  <a:ea typeface="华文楷体" panose="02010600040101010101" pitchFamily="2" charset="-122"/>
                </a:rPr>
                <a:t>Math</a:t>
              </a:r>
              <a:r>
                <a:rPr lang="zh-CN" altLang="en-US" sz="2800" dirty="0">
                  <a:latin typeface="华文楷体" panose="02010600040101010101" pitchFamily="2" charset="-122"/>
                  <a:ea typeface="华文楷体" panose="02010600040101010101" pitchFamily="2" charset="-122"/>
                </a:rPr>
                <a:t>中提供了</a:t>
              </a:r>
              <a:r>
                <a:rPr lang="en-US" sz="2800" dirty="0">
                  <a:latin typeface="华文楷体" panose="02010600040101010101" pitchFamily="2" charset="-122"/>
                  <a:ea typeface="华文楷体" panose="02010600040101010101" pitchFamily="2" charset="-122"/>
                </a:rPr>
                <a:t>6</a:t>
              </a:r>
              <a:r>
                <a:rPr lang="zh-CN" altLang="en-US" sz="2800" dirty="0">
                  <a:latin typeface="华文楷体" panose="02010600040101010101" pitchFamily="2" charset="-122"/>
                  <a:ea typeface="华文楷体" panose="02010600040101010101" pitchFamily="2" charset="-122"/>
                </a:rPr>
                <a:t>个属性，它们是：</a:t>
              </a:r>
              <a:endParaRPr lang="en-US" sz="2800" dirty="0">
                <a:latin typeface="华文楷体" panose="02010600040101010101" pitchFamily="2" charset="-122"/>
                <a:ea typeface="华文楷体" panose="02010600040101010101" pitchFamily="2" charset="-122"/>
              </a:endParaRPr>
            </a:p>
            <a:p>
              <a:r>
                <a:rPr lang="en-US" sz="2800" dirty="0">
                  <a:latin typeface="华文楷体" panose="02010600040101010101" pitchFamily="2" charset="-122"/>
                  <a:ea typeface="华文楷体" panose="02010600040101010101" pitchFamily="2" charset="-122"/>
                </a:rPr>
                <a:t>E,</a:t>
              </a:r>
              <a:r>
                <a:rPr lang="zh-CN" altLang="en-US" sz="2800" dirty="0">
                  <a:latin typeface="华文楷体" panose="02010600040101010101" pitchFamily="2" charset="-122"/>
                  <a:ea typeface="华文楷体" panose="02010600040101010101" pitchFamily="2" charset="-122"/>
                </a:rPr>
                <a:t>返回算术常量</a:t>
              </a:r>
              <a:r>
                <a:rPr lang="en-US" sz="2800" dirty="0">
                  <a:latin typeface="华文楷体" panose="02010600040101010101" pitchFamily="2" charset="-122"/>
                  <a:ea typeface="华文楷体" panose="02010600040101010101" pitchFamily="2" charset="-122"/>
                </a:rPr>
                <a:t> e</a:t>
              </a:r>
              <a:r>
                <a:rPr lang="zh-CN" altLang="en-US" sz="2800" dirty="0">
                  <a:latin typeface="华文楷体" panose="02010600040101010101" pitchFamily="2" charset="-122"/>
                  <a:ea typeface="华文楷体" panose="02010600040101010101" pitchFamily="2" charset="-122"/>
                </a:rPr>
                <a:t>，即自然对数的底数</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约等于</a:t>
              </a:r>
              <a:r>
                <a:rPr lang="en-US" sz="2800" dirty="0">
                  <a:latin typeface="华文楷体" panose="02010600040101010101" pitchFamily="2" charset="-122"/>
                  <a:ea typeface="华文楷体" panose="02010600040101010101" pitchFamily="2" charset="-122"/>
                </a:rPr>
                <a:t>2.718);</a:t>
              </a:r>
            </a:p>
            <a:p>
              <a:r>
                <a:rPr lang="en-US" sz="2800" dirty="0">
                  <a:latin typeface="华文楷体" panose="02010600040101010101" pitchFamily="2" charset="-122"/>
                  <a:ea typeface="华文楷体" panose="02010600040101010101" pitchFamily="2" charset="-122"/>
                </a:rPr>
                <a:t>LN2,</a:t>
              </a:r>
              <a:r>
                <a:rPr lang="zh-CN" altLang="en-US" sz="2800" dirty="0">
                  <a:latin typeface="华文楷体" panose="02010600040101010101" pitchFamily="2" charset="-122"/>
                  <a:ea typeface="华文楷体" panose="02010600040101010101" pitchFamily="2" charset="-122"/>
                </a:rPr>
                <a:t>返回</a:t>
              </a:r>
              <a:r>
                <a:rPr lang="en-US" sz="2800" dirty="0">
                  <a:latin typeface="华文楷体" panose="02010600040101010101" pitchFamily="2" charset="-122"/>
                  <a:ea typeface="华文楷体" panose="02010600040101010101" pitchFamily="2" charset="-122"/>
                </a:rPr>
                <a:t> 2 </a:t>
              </a:r>
              <a:r>
                <a:rPr lang="zh-CN" altLang="en-US" sz="2800" dirty="0">
                  <a:latin typeface="华文楷体" panose="02010600040101010101" pitchFamily="2" charset="-122"/>
                  <a:ea typeface="华文楷体" panose="02010600040101010101" pitchFamily="2" charset="-122"/>
                </a:rPr>
                <a:t>的自然对数</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约等于</a:t>
              </a:r>
              <a:r>
                <a:rPr lang="en-US" sz="2800" dirty="0">
                  <a:latin typeface="华文楷体" panose="02010600040101010101" pitchFamily="2" charset="-122"/>
                  <a:ea typeface="华文楷体" panose="02010600040101010101" pitchFamily="2" charset="-122"/>
                </a:rPr>
                <a:t>0.693);</a:t>
              </a:r>
            </a:p>
            <a:p>
              <a:r>
                <a:rPr lang="en-US" sz="2800" dirty="0">
                  <a:latin typeface="华文楷体" panose="02010600040101010101" pitchFamily="2" charset="-122"/>
                  <a:ea typeface="华文楷体" panose="02010600040101010101" pitchFamily="2" charset="-122"/>
                </a:rPr>
                <a:t>LN10,</a:t>
              </a:r>
              <a:r>
                <a:rPr lang="zh-CN" altLang="en-US" sz="2800" dirty="0">
                  <a:latin typeface="华文楷体" panose="02010600040101010101" pitchFamily="2" charset="-122"/>
                  <a:ea typeface="华文楷体" panose="02010600040101010101" pitchFamily="2" charset="-122"/>
                </a:rPr>
                <a:t>返回</a:t>
              </a:r>
              <a:r>
                <a:rPr lang="en-US" sz="2800" dirty="0">
                  <a:latin typeface="华文楷体" panose="02010600040101010101" pitchFamily="2" charset="-122"/>
                  <a:ea typeface="华文楷体" panose="02010600040101010101" pitchFamily="2" charset="-122"/>
                </a:rPr>
                <a:t> 10 </a:t>
              </a:r>
              <a:r>
                <a:rPr lang="zh-CN" altLang="en-US" sz="2800" dirty="0">
                  <a:latin typeface="华文楷体" panose="02010600040101010101" pitchFamily="2" charset="-122"/>
                  <a:ea typeface="华文楷体" panose="02010600040101010101" pitchFamily="2" charset="-122"/>
                </a:rPr>
                <a:t>的自然对数</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约等于</a:t>
              </a:r>
              <a:r>
                <a:rPr lang="en-US" sz="2800" dirty="0">
                  <a:latin typeface="华文楷体" panose="02010600040101010101" pitchFamily="2" charset="-122"/>
                  <a:ea typeface="华文楷体" panose="02010600040101010101" pitchFamily="2" charset="-122"/>
                </a:rPr>
                <a:t>2.302);</a:t>
              </a:r>
            </a:p>
            <a:p>
              <a:r>
                <a:rPr lang="en-US" sz="2800" dirty="0">
                  <a:latin typeface="华文楷体" panose="02010600040101010101" pitchFamily="2" charset="-122"/>
                  <a:ea typeface="华文楷体" panose="02010600040101010101" pitchFamily="2" charset="-122"/>
                </a:rPr>
                <a:t>LOG2E,</a:t>
              </a:r>
              <a:r>
                <a:rPr lang="zh-CN" altLang="en-US" sz="2800" dirty="0">
                  <a:latin typeface="华文楷体" panose="02010600040101010101" pitchFamily="2" charset="-122"/>
                  <a:ea typeface="华文楷体" panose="02010600040101010101" pitchFamily="2" charset="-122"/>
                </a:rPr>
                <a:t>返回以</a:t>
              </a:r>
              <a:r>
                <a:rPr lang="en-US" sz="2800" dirty="0">
                  <a:latin typeface="华文楷体" panose="02010600040101010101" pitchFamily="2" charset="-122"/>
                  <a:ea typeface="华文楷体" panose="02010600040101010101" pitchFamily="2" charset="-122"/>
                </a:rPr>
                <a:t> 2 </a:t>
              </a:r>
              <a:r>
                <a:rPr lang="zh-CN" altLang="en-US" sz="2800" dirty="0">
                  <a:latin typeface="华文楷体" panose="02010600040101010101" pitchFamily="2" charset="-122"/>
                  <a:ea typeface="华文楷体" panose="02010600040101010101" pitchFamily="2" charset="-122"/>
                </a:rPr>
                <a:t>为底的</a:t>
              </a:r>
              <a:r>
                <a:rPr lang="en-US" sz="2800" dirty="0">
                  <a:latin typeface="华文楷体" panose="02010600040101010101" pitchFamily="2" charset="-122"/>
                  <a:ea typeface="华文楷体" panose="02010600040101010101" pitchFamily="2" charset="-122"/>
                </a:rPr>
                <a:t> e </a:t>
              </a:r>
              <a:r>
                <a:rPr lang="zh-CN" altLang="en-US" sz="2800" dirty="0">
                  <a:latin typeface="华文楷体" panose="02010600040101010101" pitchFamily="2" charset="-122"/>
                  <a:ea typeface="华文楷体" panose="02010600040101010101" pitchFamily="2" charset="-122"/>
                </a:rPr>
                <a:t>的对数</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约等于</a:t>
              </a:r>
              <a:r>
                <a:rPr lang="en-US" sz="2800" dirty="0">
                  <a:latin typeface="华文楷体" panose="02010600040101010101" pitchFamily="2" charset="-122"/>
                  <a:ea typeface="华文楷体" panose="02010600040101010101" pitchFamily="2" charset="-122"/>
                </a:rPr>
                <a:t> 1.414);</a:t>
              </a:r>
            </a:p>
            <a:p>
              <a:r>
                <a:rPr lang="en-US" sz="2800" dirty="0">
                  <a:latin typeface="华文楷体" panose="02010600040101010101" pitchFamily="2" charset="-122"/>
                  <a:ea typeface="华文楷体" panose="02010600040101010101" pitchFamily="2" charset="-122"/>
                </a:rPr>
                <a:t>LOG10E,</a:t>
              </a:r>
              <a:r>
                <a:rPr lang="zh-CN" altLang="en-US" sz="2800" dirty="0">
                  <a:latin typeface="华文楷体" panose="02010600040101010101" pitchFamily="2" charset="-122"/>
                  <a:ea typeface="华文楷体" panose="02010600040101010101" pitchFamily="2" charset="-122"/>
                </a:rPr>
                <a:t>返回以</a:t>
              </a:r>
              <a:r>
                <a:rPr lang="en-US" sz="2800" dirty="0">
                  <a:latin typeface="华文楷体" panose="02010600040101010101" pitchFamily="2" charset="-122"/>
                  <a:ea typeface="华文楷体" panose="02010600040101010101" pitchFamily="2" charset="-122"/>
                </a:rPr>
                <a:t> 10 </a:t>
              </a:r>
              <a:r>
                <a:rPr lang="zh-CN" altLang="en-US" sz="2800" dirty="0">
                  <a:latin typeface="华文楷体" panose="02010600040101010101" pitchFamily="2" charset="-122"/>
                  <a:ea typeface="华文楷体" panose="02010600040101010101" pitchFamily="2" charset="-122"/>
                </a:rPr>
                <a:t>为底的</a:t>
              </a:r>
              <a:r>
                <a:rPr lang="en-US" sz="2800" dirty="0">
                  <a:latin typeface="华文楷体" panose="02010600040101010101" pitchFamily="2" charset="-122"/>
                  <a:ea typeface="华文楷体" panose="02010600040101010101" pitchFamily="2" charset="-122"/>
                </a:rPr>
                <a:t> e </a:t>
              </a:r>
              <a:r>
                <a:rPr lang="zh-CN" altLang="en-US" sz="2800" dirty="0">
                  <a:latin typeface="华文楷体" panose="02010600040101010101" pitchFamily="2" charset="-122"/>
                  <a:ea typeface="华文楷体" panose="02010600040101010101" pitchFamily="2" charset="-122"/>
                </a:rPr>
                <a:t>的对数</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约等于</a:t>
              </a:r>
              <a:r>
                <a:rPr lang="en-US" sz="2800" dirty="0">
                  <a:latin typeface="华文楷体" panose="02010600040101010101" pitchFamily="2" charset="-122"/>
                  <a:ea typeface="华文楷体" panose="02010600040101010101" pitchFamily="2" charset="-122"/>
                </a:rPr>
                <a:t>0.434);</a:t>
              </a:r>
            </a:p>
            <a:p>
              <a:r>
                <a:rPr lang="en-US" sz="2800" dirty="0">
                  <a:latin typeface="华文楷体" panose="02010600040101010101" pitchFamily="2" charset="-122"/>
                  <a:ea typeface="华文楷体" panose="02010600040101010101" pitchFamily="2" charset="-122"/>
                </a:rPr>
                <a:t>PI,</a:t>
              </a:r>
              <a:r>
                <a:rPr lang="zh-CN" altLang="en-US" sz="2800" dirty="0">
                  <a:latin typeface="华文楷体" panose="02010600040101010101" pitchFamily="2" charset="-122"/>
                  <a:ea typeface="华文楷体" panose="02010600040101010101" pitchFamily="2" charset="-122"/>
                </a:rPr>
                <a:t>返回圆周率</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约等于</a:t>
              </a:r>
              <a:r>
                <a:rPr lang="en-US" sz="2800" dirty="0">
                  <a:latin typeface="华文楷体" panose="02010600040101010101" pitchFamily="2" charset="-122"/>
                  <a:ea typeface="华文楷体" panose="02010600040101010101" pitchFamily="2" charset="-122"/>
                </a:rPr>
                <a:t>3.14159);</a:t>
              </a:r>
            </a:p>
            <a:p>
              <a:r>
                <a:rPr lang="en-US" sz="2800" dirty="0">
                  <a:latin typeface="华文楷体" panose="02010600040101010101" pitchFamily="2" charset="-122"/>
                  <a:ea typeface="华文楷体" panose="02010600040101010101" pitchFamily="2" charset="-122"/>
                </a:rPr>
                <a:t>SQRT1_2</a:t>
              </a:r>
              <a:r>
                <a:rPr lang="zh-CN" altLang="en-US" sz="2800" dirty="0">
                  <a:latin typeface="华文楷体" panose="02010600040101010101" pitchFamily="2" charset="-122"/>
                  <a:ea typeface="华文楷体" panose="02010600040101010101" pitchFamily="2" charset="-122"/>
                </a:rPr>
                <a:t>，返回返回</a:t>
              </a:r>
              <a:r>
                <a:rPr lang="en-US" sz="2800" dirty="0">
                  <a:latin typeface="华文楷体" panose="02010600040101010101" pitchFamily="2" charset="-122"/>
                  <a:ea typeface="华文楷体" panose="02010600040101010101" pitchFamily="2" charset="-122"/>
                </a:rPr>
                <a:t> 2 </a:t>
              </a:r>
              <a:r>
                <a:rPr lang="zh-CN" altLang="en-US" sz="2800" dirty="0">
                  <a:latin typeface="华文楷体" panose="02010600040101010101" pitchFamily="2" charset="-122"/>
                  <a:ea typeface="华文楷体" panose="02010600040101010101" pitchFamily="2" charset="-122"/>
                </a:rPr>
                <a:t>的平方根的倒数</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约等于</a:t>
              </a:r>
              <a:r>
                <a:rPr lang="en-US" sz="2800" dirty="0">
                  <a:latin typeface="华文楷体" panose="02010600040101010101" pitchFamily="2" charset="-122"/>
                  <a:ea typeface="华文楷体" panose="02010600040101010101" pitchFamily="2" charset="-122"/>
                </a:rPr>
                <a:t> 0.707);</a:t>
              </a:r>
            </a:p>
            <a:p>
              <a:r>
                <a:rPr lang="en-US" sz="2800" dirty="0">
                  <a:latin typeface="华文楷体" panose="02010600040101010101" pitchFamily="2" charset="-122"/>
                  <a:ea typeface="华文楷体" panose="02010600040101010101" pitchFamily="2" charset="-122"/>
                </a:rPr>
                <a:t>SQRT2</a:t>
              </a:r>
              <a:r>
                <a:rPr lang="zh-CN" altLang="en-US" sz="2800" dirty="0">
                  <a:latin typeface="华文楷体" panose="02010600040101010101" pitchFamily="2" charset="-122"/>
                  <a:ea typeface="华文楷体" panose="02010600040101010101" pitchFamily="2" charset="-122"/>
                </a:rPr>
                <a:t>，返回</a:t>
              </a:r>
              <a:r>
                <a:rPr lang="en-US" sz="2800" dirty="0">
                  <a:latin typeface="华文楷体" panose="02010600040101010101" pitchFamily="2" charset="-122"/>
                  <a:ea typeface="华文楷体" panose="02010600040101010101" pitchFamily="2" charset="-122"/>
                </a:rPr>
                <a:t> 2 </a:t>
              </a:r>
              <a:r>
                <a:rPr lang="zh-CN" altLang="en-US" sz="2800" dirty="0">
                  <a:latin typeface="华文楷体" panose="02010600040101010101" pitchFamily="2" charset="-122"/>
                  <a:ea typeface="华文楷体" panose="02010600040101010101" pitchFamily="2" charset="-122"/>
                </a:rPr>
                <a:t>的平方根</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约等于</a:t>
              </a:r>
              <a:r>
                <a:rPr lang="en-US" sz="2800" dirty="0">
                  <a:latin typeface="华文楷体" panose="02010600040101010101" pitchFamily="2" charset="-122"/>
                  <a:ea typeface="华文楷体" panose="02010600040101010101" pitchFamily="2" charset="-122"/>
                </a:rPr>
                <a:t> 1.414)</a:t>
              </a:r>
              <a:r>
                <a:rPr lang="zh-CN" altLang="en-US"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endParaRPr lang="en-US" sz="24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239078072"/>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86740"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smtClean="0">
                <a:solidFill>
                  <a:srgbClr val="333333"/>
                </a:solidFill>
                <a:latin typeface="微软雅黑" panose="020B0503020204020204" pitchFamily="34" charset="-122"/>
                <a:ea typeface="微软雅黑" panose="020B0503020204020204" pitchFamily="34" charset="-122"/>
              </a:rPr>
              <a:t>1.1.10 Math</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2"/>
              </a:pPr>
              <a:r>
                <a:rPr lang="en-US" sz="3200" b="1" dirty="0">
                  <a:latin typeface="华文楷体" panose="02010600040101010101" pitchFamily="2" charset="-122"/>
                  <a:ea typeface="华文楷体" panose="02010600040101010101" pitchFamily="2" charset="-122"/>
                </a:rPr>
                <a:t>abs() </a:t>
              </a:r>
            </a:p>
            <a:p>
              <a:r>
                <a:rPr lang="zh-CN" altLang="en-US" sz="2800" dirty="0">
                  <a:latin typeface="华文楷体" panose="02010600040101010101" pitchFamily="2" charset="-122"/>
                  <a:ea typeface="华文楷体" panose="02010600040101010101" pitchFamily="2" charset="-122"/>
                </a:rPr>
                <a:t>该方法可返回数的绝对值；</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Math.abs</a:t>
              </a:r>
              <a:r>
                <a:rPr lang="en-US" sz="2400" dirty="0">
                  <a:latin typeface="华文楷体" panose="02010600040101010101" pitchFamily="2" charset="-122"/>
                  <a:ea typeface="华文楷体" panose="02010600040101010101" pitchFamily="2" charset="-122"/>
                </a:rPr>
                <a:t>(x);</a:t>
              </a:r>
            </a:p>
            <a:p>
              <a:r>
                <a:rPr lang="zh-CN" altLang="en-US" sz="2800" dirty="0">
                  <a:latin typeface="华文楷体" panose="02010600040101010101" pitchFamily="2" charset="-122"/>
                  <a:ea typeface="华文楷体" panose="02010600040101010101" pitchFamily="2" charset="-122"/>
                </a:rPr>
                <a:t>其中</a:t>
              </a:r>
              <a:r>
                <a:rPr lang="en-US" sz="2800" dirty="0">
                  <a:latin typeface="华文楷体" panose="02010600040101010101" pitchFamily="2" charset="-122"/>
                  <a:ea typeface="华文楷体" panose="02010600040101010101" pitchFamily="2" charset="-122"/>
                </a:rPr>
                <a:t>x</a:t>
              </a:r>
              <a:r>
                <a:rPr lang="zh-CN" altLang="en-US" sz="2800" dirty="0">
                  <a:latin typeface="华文楷体" panose="02010600040101010101" pitchFamily="2" charset="-122"/>
                  <a:ea typeface="华文楷体" panose="02010600040101010101" pitchFamily="2" charset="-122"/>
                </a:rPr>
                <a:t>必须为一个数值，此数可以是整数，小数都可以。</a:t>
              </a:r>
              <a:endParaRPr lang="en-US" sz="2800" dirty="0">
                <a:latin typeface="华文楷体" panose="02010600040101010101" pitchFamily="2" charset="-122"/>
                <a:ea typeface="华文楷体" panose="02010600040101010101" pitchFamily="2" charset="-122"/>
              </a:endParaRPr>
            </a:p>
            <a:p>
              <a:pPr marL="514350" indent="-514350">
                <a:buFont typeface="+mj-lt"/>
                <a:buAutoNum type="arabicPeriod" startAt="3"/>
              </a:pPr>
              <a:r>
                <a:rPr lang="en-US" sz="3200" b="1" dirty="0" err="1">
                  <a:latin typeface="华文楷体" panose="02010600040101010101" pitchFamily="2" charset="-122"/>
                  <a:ea typeface="华文楷体" panose="02010600040101010101" pitchFamily="2" charset="-122"/>
                </a:rPr>
                <a:t>acos</a:t>
              </a:r>
              <a:r>
                <a:rPr lang="en-US"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和</a:t>
              </a:r>
              <a:r>
                <a:rPr lang="en-US" sz="3200" b="1" dirty="0" err="1">
                  <a:latin typeface="华文楷体" panose="02010600040101010101" pitchFamily="2" charset="-122"/>
                  <a:ea typeface="华文楷体" panose="02010600040101010101" pitchFamily="2" charset="-122"/>
                </a:rPr>
                <a:t>asin</a:t>
              </a:r>
              <a:r>
                <a:rPr lang="en-US" sz="3200" b="1" dirty="0">
                  <a:latin typeface="华文楷体" panose="02010600040101010101" pitchFamily="2" charset="-122"/>
                  <a:ea typeface="华文楷体" panose="02010600040101010101" pitchFamily="2" charset="-122"/>
                </a:rPr>
                <a:t>()</a:t>
              </a:r>
            </a:p>
            <a:p>
              <a:r>
                <a:rPr lang="zh-CN" altLang="en-US" sz="2800" dirty="0">
                  <a:latin typeface="华文楷体" panose="02010600040101010101" pitchFamily="2" charset="-122"/>
                  <a:ea typeface="华文楷体" panose="02010600040101010101" pitchFamily="2" charset="-122"/>
                </a:rPr>
                <a:t>该方法返回数的反余弦值和反正弦值。</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Math.acos</a:t>
              </a:r>
              <a:r>
                <a:rPr lang="en-US" sz="2400" dirty="0">
                  <a:latin typeface="华文楷体" panose="02010600040101010101" pitchFamily="2" charset="-122"/>
                  <a:ea typeface="华文楷体" panose="02010600040101010101" pitchFamily="2" charset="-122"/>
                </a:rPr>
                <a:t>(x)</a:t>
              </a:r>
            </a:p>
            <a:p>
              <a:r>
                <a:rPr lang="en-US" sz="2400" dirty="0" err="1">
                  <a:latin typeface="华文楷体" panose="02010600040101010101" pitchFamily="2" charset="-122"/>
                  <a:ea typeface="华文楷体" panose="02010600040101010101" pitchFamily="2" charset="-122"/>
                </a:rPr>
                <a:t>Math.asin</a:t>
              </a:r>
              <a:r>
                <a:rPr lang="en-US" sz="2400" dirty="0">
                  <a:latin typeface="华文楷体" panose="02010600040101010101" pitchFamily="2" charset="-122"/>
                  <a:ea typeface="华文楷体" panose="02010600040101010101" pitchFamily="2" charset="-122"/>
                </a:rPr>
                <a:t>(x)</a:t>
              </a:r>
            </a:p>
            <a:p>
              <a:r>
                <a:rPr lang="zh-CN" altLang="en-US" sz="2800" dirty="0">
                  <a:latin typeface="华文楷体" panose="02010600040101010101" pitchFamily="2" charset="-122"/>
                  <a:ea typeface="华文楷体" panose="02010600040101010101" pitchFamily="2" charset="-122"/>
                </a:rPr>
                <a:t>其中</a:t>
              </a:r>
              <a:r>
                <a:rPr lang="en-US" sz="2800" dirty="0">
                  <a:latin typeface="华文楷体" panose="02010600040101010101" pitchFamily="2" charset="-122"/>
                  <a:ea typeface="华文楷体" panose="02010600040101010101" pitchFamily="2" charset="-122"/>
                </a:rPr>
                <a:t>x</a:t>
              </a:r>
              <a:r>
                <a:rPr lang="zh-CN" altLang="en-US" sz="2800" dirty="0">
                  <a:latin typeface="华文楷体" panose="02010600040101010101" pitchFamily="2" charset="-122"/>
                  <a:ea typeface="华文楷体" panose="02010600040101010101" pitchFamily="2" charset="-122"/>
                </a:rPr>
                <a:t>必须是</a:t>
              </a:r>
              <a:r>
                <a:rPr lang="en-US" sz="2800" dirty="0">
                  <a:latin typeface="华文楷体" panose="02010600040101010101" pitchFamily="2" charset="-122"/>
                  <a:ea typeface="华文楷体" panose="02010600040101010101" pitchFamily="2" charset="-122"/>
                </a:rPr>
                <a:t> -1.0 ~ 1.0 </a:t>
              </a:r>
              <a:r>
                <a:rPr lang="zh-CN" altLang="en-US" sz="2800" dirty="0">
                  <a:latin typeface="华文楷体" panose="02010600040101010101" pitchFamily="2" charset="-122"/>
                  <a:ea typeface="华文楷体" panose="02010600040101010101" pitchFamily="2" charset="-122"/>
                </a:rPr>
                <a:t>之间的数；如果</a:t>
              </a:r>
              <a:r>
                <a:rPr lang="en-US" sz="2800" dirty="0">
                  <a:latin typeface="华文楷体" panose="02010600040101010101" pitchFamily="2" charset="-122"/>
                  <a:ea typeface="华文楷体" panose="02010600040101010101" pitchFamily="2" charset="-122"/>
                </a:rPr>
                <a:t>x</a:t>
              </a:r>
              <a:r>
                <a:rPr lang="zh-CN" altLang="en-US" sz="2800" dirty="0">
                  <a:latin typeface="华文楷体" panose="02010600040101010101" pitchFamily="2" charset="-122"/>
                  <a:ea typeface="华文楷体" panose="02010600040101010101" pitchFamily="2" charset="-122"/>
                </a:rPr>
                <a:t>不在上述范围，则返回</a:t>
              </a:r>
              <a:r>
                <a:rPr lang="en-US" sz="2800" dirty="0" err="1">
                  <a:latin typeface="华文楷体" panose="02010600040101010101" pitchFamily="2" charset="-122"/>
                  <a:ea typeface="华文楷体" panose="02010600040101010101" pitchFamily="2" charset="-122"/>
                </a:rPr>
                <a:t>NaN</a:t>
              </a:r>
              <a:r>
                <a:rPr lang="zh-CN" altLang="en-US"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759906444"/>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86740"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smtClean="0">
                <a:solidFill>
                  <a:srgbClr val="333333"/>
                </a:solidFill>
                <a:latin typeface="微软雅黑" panose="020B0503020204020204" pitchFamily="34" charset="-122"/>
                <a:ea typeface="微软雅黑" panose="020B0503020204020204" pitchFamily="34" charset="-122"/>
              </a:rPr>
              <a:t>1.1.10 Math</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4"/>
              </a:pPr>
              <a:r>
                <a:rPr lang="en-US" sz="3200" b="1" dirty="0" err="1">
                  <a:latin typeface="华文楷体" panose="02010600040101010101" pitchFamily="2" charset="-122"/>
                  <a:ea typeface="华文楷体" panose="02010600040101010101" pitchFamily="2" charset="-122"/>
                </a:rPr>
                <a:t>atan</a:t>
              </a:r>
              <a:r>
                <a:rPr lang="en-US" sz="3200" b="1" dirty="0">
                  <a:latin typeface="华文楷体" panose="02010600040101010101" pitchFamily="2" charset="-122"/>
                  <a:ea typeface="华文楷体" panose="02010600040101010101" pitchFamily="2" charset="-122"/>
                </a:rPr>
                <a:t>() </a:t>
              </a:r>
            </a:p>
            <a:p>
              <a:r>
                <a:rPr lang="zh-CN" altLang="en-US" sz="2800" dirty="0">
                  <a:latin typeface="华文楷体" panose="02010600040101010101" pitchFamily="2" charset="-122"/>
                  <a:ea typeface="华文楷体" panose="02010600040101010101" pitchFamily="2" charset="-122"/>
                </a:rPr>
                <a:t>该方法可返回数字的反正切值。</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800" dirty="0" err="1">
                  <a:latin typeface="华文楷体" panose="02010600040101010101" pitchFamily="2" charset="-122"/>
                  <a:ea typeface="华文楷体" panose="02010600040101010101" pitchFamily="2" charset="-122"/>
                </a:rPr>
                <a:t>Math.atan</a:t>
              </a:r>
              <a:r>
                <a:rPr lang="en-US" sz="2800" dirty="0">
                  <a:latin typeface="华文楷体" panose="02010600040101010101" pitchFamily="2" charset="-122"/>
                  <a:ea typeface="华文楷体" panose="02010600040101010101" pitchFamily="2" charset="-122"/>
                </a:rPr>
                <a:t>(x)</a:t>
              </a:r>
              <a:r>
                <a:rPr lang="zh-CN" altLang="en-US" sz="2800" dirty="0">
                  <a:latin typeface="华文楷体" panose="02010600040101010101" pitchFamily="2" charset="-122"/>
                  <a:ea typeface="华文楷体" panose="02010600040101010101" pitchFamily="2" charset="-122"/>
                </a:rPr>
                <a:t>；</a:t>
              </a:r>
              <a:r>
                <a:rPr lang="en-US" sz="2800" dirty="0">
                  <a:latin typeface="华文楷体" panose="02010600040101010101" pitchFamily="2" charset="-122"/>
                  <a:ea typeface="华文楷体" panose="02010600040101010101" pitchFamily="2" charset="-122"/>
                </a:rPr>
                <a:t>x </a:t>
              </a:r>
              <a:r>
                <a:rPr lang="zh-CN" altLang="en-US" sz="2800" dirty="0">
                  <a:latin typeface="华文楷体" panose="02010600040101010101" pitchFamily="2" charset="-122"/>
                  <a:ea typeface="华文楷体" panose="02010600040101010101" pitchFamily="2" charset="-122"/>
                </a:rPr>
                <a:t>必需。必须是一个数值。 返回的值是</a:t>
              </a:r>
              <a:r>
                <a:rPr lang="en-US" sz="2800" dirty="0">
                  <a:latin typeface="华文楷体" panose="02010600040101010101" pitchFamily="2" charset="-122"/>
                  <a:ea typeface="华文楷体" panose="02010600040101010101" pitchFamily="2" charset="-122"/>
                </a:rPr>
                <a:t> -PI/2 </a:t>
              </a:r>
              <a:r>
                <a:rPr lang="zh-CN" altLang="en-US" sz="2800" dirty="0">
                  <a:latin typeface="华文楷体" panose="02010600040101010101" pitchFamily="2" charset="-122"/>
                  <a:ea typeface="华文楷体" panose="02010600040101010101" pitchFamily="2" charset="-122"/>
                </a:rPr>
                <a:t>到</a:t>
              </a:r>
              <a:r>
                <a:rPr lang="en-US" sz="2800" dirty="0">
                  <a:latin typeface="华文楷体" panose="02010600040101010101" pitchFamily="2" charset="-122"/>
                  <a:ea typeface="华文楷体" panose="02010600040101010101" pitchFamily="2" charset="-122"/>
                </a:rPr>
                <a:t> PI/2 </a:t>
              </a:r>
              <a:r>
                <a:rPr lang="zh-CN" altLang="en-US" sz="2800" dirty="0">
                  <a:latin typeface="华文楷体" panose="02010600040101010101" pitchFamily="2" charset="-122"/>
                  <a:ea typeface="华文楷体" panose="02010600040101010101" pitchFamily="2" charset="-122"/>
                </a:rPr>
                <a:t>之间的弧度值。</a:t>
              </a:r>
              <a:endParaRPr lang="en-US" sz="2800" dirty="0">
                <a:latin typeface="华文楷体" panose="02010600040101010101" pitchFamily="2" charset="-122"/>
                <a:ea typeface="华文楷体" panose="02010600040101010101" pitchFamily="2" charset="-122"/>
              </a:endParaRPr>
            </a:p>
            <a:p>
              <a:pPr marL="514350" indent="-514350">
                <a:buFont typeface="+mj-lt"/>
                <a:buAutoNum type="arabicPeriod" startAt="5"/>
              </a:pPr>
              <a:r>
                <a:rPr lang="en-US" sz="3200" b="1" dirty="0">
                  <a:latin typeface="华文楷体" panose="02010600040101010101" pitchFamily="2" charset="-122"/>
                  <a:ea typeface="华文楷体" panose="02010600040101010101" pitchFamily="2" charset="-122"/>
                </a:rPr>
                <a:t>atan2() </a:t>
              </a:r>
            </a:p>
            <a:p>
              <a:r>
                <a:rPr lang="zh-CN" altLang="en-US" sz="2800" dirty="0">
                  <a:latin typeface="华文楷体" panose="02010600040101010101" pitchFamily="2" charset="-122"/>
                  <a:ea typeface="华文楷体" panose="02010600040101010101" pitchFamily="2" charset="-122"/>
                </a:rPr>
                <a:t>该方法可返回从</a:t>
              </a:r>
              <a:r>
                <a:rPr lang="en-US" sz="2800" dirty="0">
                  <a:latin typeface="华文楷体" panose="02010600040101010101" pitchFamily="2" charset="-122"/>
                  <a:ea typeface="华文楷体" panose="02010600040101010101" pitchFamily="2" charset="-122"/>
                </a:rPr>
                <a:t> x </a:t>
              </a:r>
              <a:r>
                <a:rPr lang="zh-CN" altLang="en-US" sz="2800" dirty="0">
                  <a:latin typeface="华文楷体" panose="02010600040101010101" pitchFamily="2" charset="-122"/>
                  <a:ea typeface="华文楷体" panose="02010600040101010101" pitchFamily="2" charset="-122"/>
                </a:rPr>
                <a:t>轴到点</a:t>
              </a: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x,y</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之间的角度。</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800" dirty="0">
                  <a:latin typeface="华文楷体" panose="02010600040101010101" pitchFamily="2" charset="-122"/>
                  <a:ea typeface="华文楷体" panose="02010600040101010101" pitchFamily="2" charset="-122"/>
                </a:rPr>
                <a:t>Math.atan2(</a:t>
              </a:r>
              <a:r>
                <a:rPr lang="en-US" sz="2800" dirty="0" err="1">
                  <a:latin typeface="华文楷体" panose="02010600040101010101" pitchFamily="2" charset="-122"/>
                  <a:ea typeface="华文楷体" panose="02010600040101010101" pitchFamily="2" charset="-122"/>
                </a:rPr>
                <a:t>y,x</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返回</a:t>
              </a:r>
              <a:r>
                <a:rPr lang="en-US" sz="2800" dirty="0">
                  <a:latin typeface="华文楷体" panose="02010600040101010101" pitchFamily="2" charset="-122"/>
                  <a:ea typeface="华文楷体" panose="02010600040101010101" pitchFamily="2" charset="-122"/>
                </a:rPr>
                <a:t>-PI </a:t>
              </a:r>
              <a:r>
                <a:rPr lang="zh-CN" altLang="en-US" sz="2800" dirty="0">
                  <a:latin typeface="华文楷体" panose="02010600040101010101" pitchFamily="2" charset="-122"/>
                  <a:ea typeface="华文楷体" panose="02010600040101010101" pitchFamily="2" charset="-122"/>
                </a:rPr>
                <a:t>到</a:t>
              </a:r>
              <a:r>
                <a:rPr lang="en-US" sz="2800" dirty="0">
                  <a:latin typeface="华文楷体" panose="02010600040101010101" pitchFamily="2" charset="-122"/>
                  <a:ea typeface="华文楷体" panose="02010600040101010101" pitchFamily="2" charset="-122"/>
                </a:rPr>
                <a:t> PI </a:t>
              </a:r>
              <a:r>
                <a:rPr lang="zh-CN" altLang="en-US" sz="2800" dirty="0">
                  <a:latin typeface="华文楷体" panose="02010600040101010101" pitchFamily="2" charset="-122"/>
                  <a:ea typeface="华文楷体" panose="02010600040101010101" pitchFamily="2" charset="-122"/>
                </a:rPr>
                <a:t>之间的值，是从</a:t>
              </a:r>
              <a:r>
                <a:rPr lang="en-US" sz="2800" dirty="0">
                  <a:latin typeface="华文楷体" panose="02010600040101010101" pitchFamily="2" charset="-122"/>
                  <a:ea typeface="华文楷体" panose="02010600040101010101" pitchFamily="2" charset="-122"/>
                </a:rPr>
                <a:t> X </a:t>
              </a:r>
              <a:r>
                <a:rPr lang="zh-CN" altLang="en-US" sz="2800" dirty="0">
                  <a:latin typeface="华文楷体" panose="02010600040101010101" pitchFamily="2" charset="-122"/>
                  <a:ea typeface="华文楷体" panose="02010600040101010101" pitchFamily="2" charset="-122"/>
                </a:rPr>
                <a:t>轴正向逆时针旋转到点</a:t>
              </a: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x,y</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时经过的角度。</a:t>
              </a:r>
              <a:endParaRPr lang="en-US" sz="28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665258640"/>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86740"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smtClean="0">
                <a:solidFill>
                  <a:srgbClr val="333333"/>
                </a:solidFill>
                <a:latin typeface="微软雅黑" panose="020B0503020204020204" pitchFamily="34" charset="-122"/>
                <a:ea typeface="微软雅黑" panose="020B0503020204020204" pitchFamily="34" charset="-122"/>
              </a:rPr>
              <a:t>1.1.10 Math</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6"/>
              </a:pPr>
              <a:r>
                <a:rPr lang="en-US" sz="3200" b="1" dirty="0">
                  <a:latin typeface="华文楷体" panose="02010600040101010101" pitchFamily="2" charset="-122"/>
                  <a:ea typeface="华文楷体" panose="02010600040101010101" pitchFamily="2" charset="-122"/>
                </a:rPr>
                <a:t>ceil() </a:t>
              </a:r>
            </a:p>
            <a:p>
              <a:r>
                <a:rPr lang="zh-CN" altLang="en-US" sz="2800" dirty="0">
                  <a:latin typeface="华文楷体" panose="02010600040101010101" pitchFamily="2" charset="-122"/>
                  <a:ea typeface="华文楷体" panose="02010600040101010101" pitchFamily="2" charset="-122"/>
                </a:rPr>
                <a:t>该方法可对一个数进行上舍入，即大于等于</a:t>
              </a:r>
              <a:r>
                <a:rPr lang="en-US" sz="2800" dirty="0">
                  <a:latin typeface="华文楷体" panose="02010600040101010101" pitchFamily="2" charset="-122"/>
                  <a:ea typeface="华文楷体" panose="02010600040101010101" pitchFamily="2" charset="-122"/>
                </a:rPr>
                <a:t> x</a:t>
              </a:r>
              <a:r>
                <a:rPr lang="zh-CN" altLang="en-US" sz="2800" dirty="0">
                  <a:latin typeface="华文楷体" panose="02010600040101010101" pitchFamily="2" charset="-122"/>
                  <a:ea typeface="华文楷体" panose="02010600040101010101" pitchFamily="2" charset="-122"/>
                </a:rPr>
                <a:t>，并且与它最接近的整数。</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Math.ceil</a:t>
              </a:r>
              <a:r>
                <a:rPr lang="en-US" sz="2400" dirty="0">
                  <a:latin typeface="华文楷体" panose="02010600040101010101" pitchFamily="2" charset="-122"/>
                  <a:ea typeface="华文楷体" panose="02010600040101010101" pitchFamily="2" charset="-122"/>
                </a:rPr>
                <a:t>(x)</a:t>
              </a:r>
              <a:r>
                <a:rPr lang="zh-CN" altLang="en-US" sz="2400" dirty="0">
                  <a:latin typeface="华文楷体" panose="02010600040101010101" pitchFamily="2" charset="-122"/>
                  <a:ea typeface="华文楷体" panose="02010600040101010101" pitchFamily="2" charset="-122"/>
                </a:rPr>
                <a:t>；</a:t>
              </a:r>
              <a:r>
                <a:rPr lang="en-US" sz="2400" dirty="0">
                  <a:latin typeface="华文楷体" panose="02010600040101010101" pitchFamily="2" charset="-122"/>
                  <a:ea typeface="华文楷体" panose="02010600040101010101" pitchFamily="2" charset="-122"/>
                </a:rPr>
                <a:t>x </a:t>
              </a:r>
              <a:r>
                <a:rPr lang="zh-CN" altLang="en-US" sz="2400" dirty="0">
                  <a:latin typeface="华文楷体" panose="02010600040101010101" pitchFamily="2" charset="-122"/>
                  <a:ea typeface="华文楷体" panose="02010600040101010101" pitchFamily="2" charset="-122"/>
                </a:rPr>
                <a:t>必需，必须是一个数值。如，</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Math.ceil</a:t>
              </a:r>
              <a:r>
                <a:rPr lang="en-US" sz="2400" dirty="0">
                  <a:latin typeface="华文楷体" panose="02010600040101010101" pitchFamily="2" charset="-122"/>
                  <a:ea typeface="华文楷体" panose="02010600040101010101" pitchFamily="2" charset="-122"/>
                </a:rPr>
                <a:t>(0.60) + “&lt;</a:t>
              </a:r>
              <a:r>
                <a:rPr lang="en-US" sz="2400" dirty="0" err="1">
                  <a:latin typeface="华文楷体" panose="02010600040101010101" pitchFamily="2" charset="-122"/>
                  <a:ea typeface="华文楷体" panose="02010600040101010101" pitchFamily="2" charset="-122"/>
                </a:rPr>
                <a:t>br</a:t>
              </a:r>
              <a:r>
                <a:rPr lang="en-US" sz="2400" dirty="0">
                  <a:latin typeface="华文楷体" panose="02010600040101010101" pitchFamily="2" charset="-122"/>
                  <a:ea typeface="华文楷体" panose="02010600040101010101" pitchFamily="2" charset="-122"/>
                </a:rPr>
                <a:t> /&gt;“)</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Math.ceil</a:t>
              </a:r>
              <a:r>
                <a:rPr lang="en-US" sz="2400" dirty="0">
                  <a:latin typeface="华文楷体" panose="02010600040101010101" pitchFamily="2" charset="-122"/>
                  <a:ea typeface="华文楷体" panose="02010600040101010101" pitchFamily="2" charset="-122"/>
                </a:rPr>
                <a:t>(0.40) + “&lt;</a:t>
              </a:r>
              <a:r>
                <a:rPr lang="en-US" sz="2400" dirty="0" err="1">
                  <a:latin typeface="华文楷体" panose="02010600040101010101" pitchFamily="2" charset="-122"/>
                  <a:ea typeface="华文楷体" panose="02010600040101010101" pitchFamily="2" charset="-122"/>
                </a:rPr>
                <a:t>br</a:t>
              </a:r>
              <a:r>
                <a:rPr lang="en-US" sz="2400" dirty="0">
                  <a:latin typeface="华文楷体" panose="02010600040101010101" pitchFamily="2" charset="-122"/>
                  <a:ea typeface="华文楷体" panose="02010600040101010101" pitchFamily="2" charset="-122"/>
                </a:rPr>
                <a:t> /&gt;“)</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Math.ceil</a:t>
              </a:r>
              <a:r>
                <a:rPr lang="en-US" sz="2400" dirty="0">
                  <a:latin typeface="华文楷体" panose="02010600040101010101" pitchFamily="2" charset="-122"/>
                  <a:ea typeface="华文楷体" panose="02010600040101010101" pitchFamily="2" charset="-122"/>
                </a:rPr>
                <a:t>(5) + “&lt;</a:t>
              </a:r>
              <a:r>
                <a:rPr lang="en-US" sz="2400" dirty="0" err="1">
                  <a:latin typeface="华文楷体" panose="02010600040101010101" pitchFamily="2" charset="-122"/>
                  <a:ea typeface="华文楷体" panose="02010600040101010101" pitchFamily="2" charset="-122"/>
                </a:rPr>
                <a:t>br</a:t>
              </a:r>
              <a:r>
                <a:rPr lang="en-US" sz="2400" dirty="0">
                  <a:latin typeface="华文楷体" panose="02010600040101010101" pitchFamily="2" charset="-122"/>
                  <a:ea typeface="华文楷体" panose="02010600040101010101" pitchFamily="2" charset="-122"/>
                </a:rPr>
                <a:t> /&gt;“)</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Math.ceil</a:t>
              </a:r>
              <a:r>
                <a:rPr lang="en-US" sz="2400" dirty="0">
                  <a:latin typeface="华文楷体" panose="02010600040101010101" pitchFamily="2" charset="-122"/>
                  <a:ea typeface="华文楷体" panose="02010600040101010101" pitchFamily="2" charset="-122"/>
                </a:rPr>
                <a:t>(5.1) + “&lt;</a:t>
              </a:r>
              <a:r>
                <a:rPr lang="en-US" sz="2400" dirty="0" err="1">
                  <a:latin typeface="华文楷体" panose="02010600040101010101" pitchFamily="2" charset="-122"/>
                  <a:ea typeface="华文楷体" panose="02010600040101010101" pitchFamily="2" charset="-122"/>
                </a:rPr>
                <a:t>br</a:t>
              </a:r>
              <a:r>
                <a:rPr lang="en-US" sz="2400" dirty="0">
                  <a:latin typeface="华文楷体" panose="02010600040101010101" pitchFamily="2" charset="-122"/>
                  <a:ea typeface="华文楷体" panose="02010600040101010101" pitchFamily="2" charset="-122"/>
                </a:rPr>
                <a:t> /&gt;“)</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Math.ceil</a:t>
              </a:r>
              <a:r>
                <a:rPr lang="en-US" sz="2400" dirty="0">
                  <a:latin typeface="华文楷体" panose="02010600040101010101" pitchFamily="2" charset="-122"/>
                  <a:ea typeface="华文楷体" panose="02010600040101010101" pitchFamily="2" charset="-122"/>
                </a:rPr>
                <a:t>(-5.1) + “&lt;</a:t>
              </a:r>
              <a:r>
                <a:rPr lang="en-US" sz="2400" dirty="0" err="1">
                  <a:latin typeface="华文楷体" panose="02010600040101010101" pitchFamily="2" charset="-122"/>
                  <a:ea typeface="华文楷体" panose="02010600040101010101" pitchFamily="2" charset="-122"/>
                </a:rPr>
                <a:t>br</a:t>
              </a:r>
              <a:r>
                <a:rPr lang="en-US" sz="2400" dirty="0">
                  <a:latin typeface="华文楷体" panose="02010600040101010101" pitchFamily="2" charset="-122"/>
                  <a:ea typeface="华文楷体" panose="02010600040101010101" pitchFamily="2" charset="-122"/>
                </a:rPr>
                <a:t> /&gt;“)</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Math.ceil</a:t>
              </a:r>
              <a:r>
                <a:rPr lang="en-US" sz="2400" dirty="0">
                  <a:latin typeface="华文楷体" panose="02010600040101010101" pitchFamily="2" charset="-122"/>
                  <a:ea typeface="华文楷体" panose="02010600040101010101" pitchFamily="2" charset="-122"/>
                </a:rPr>
                <a:t>(-5.9))</a:t>
              </a:r>
            </a:p>
            <a:p>
              <a:r>
                <a:rPr lang="zh-CN" altLang="en-US" sz="2800" dirty="0">
                  <a:latin typeface="华文楷体" panose="02010600040101010101" pitchFamily="2" charset="-122"/>
                  <a:ea typeface="华文楷体" panose="02010600040101010101" pitchFamily="2" charset="-122"/>
                </a:rPr>
                <a:t>输出为：</a:t>
              </a:r>
              <a:endParaRPr lang="en-US" sz="2400" dirty="0">
                <a:latin typeface="华文楷体" panose="02010600040101010101" pitchFamily="2" charset="-122"/>
                <a:ea typeface="华文楷体" panose="02010600040101010101" pitchFamily="2" charset="-122"/>
              </a:endParaRPr>
            </a:p>
            <a:p>
              <a:r>
                <a:rPr lang="en-US" sz="2400" dirty="0">
                  <a:latin typeface="华文楷体" panose="02010600040101010101" pitchFamily="2" charset="-122"/>
                  <a:ea typeface="华文楷体" panose="02010600040101010101" pitchFamily="2" charset="-122"/>
                </a:rPr>
                <a:t>1 </a:t>
              </a:r>
              <a:r>
                <a:rPr lang="zh-CN" altLang="en-US" sz="2400" dirty="0">
                  <a:latin typeface="华文楷体" panose="02010600040101010101" pitchFamily="2" charset="-122"/>
                  <a:ea typeface="华文楷体" panose="02010600040101010101" pitchFamily="2" charset="-122"/>
                </a:rPr>
                <a:t>换行 </a:t>
              </a:r>
              <a:r>
                <a:rPr lang="en-US" sz="2400" dirty="0">
                  <a:latin typeface="华文楷体" panose="02010600040101010101" pitchFamily="2" charset="-122"/>
                  <a:ea typeface="华文楷体" panose="02010600040101010101" pitchFamily="2" charset="-122"/>
                </a:rPr>
                <a:t>1 </a:t>
              </a:r>
              <a:r>
                <a:rPr lang="zh-CN" altLang="en-US" sz="2400" dirty="0">
                  <a:latin typeface="华文楷体" panose="02010600040101010101" pitchFamily="2" charset="-122"/>
                  <a:ea typeface="华文楷体" panose="02010600040101010101" pitchFamily="2" charset="-122"/>
                </a:rPr>
                <a:t>换行 </a:t>
              </a:r>
              <a:r>
                <a:rPr lang="en-US" sz="2400" dirty="0">
                  <a:latin typeface="华文楷体" panose="02010600040101010101" pitchFamily="2" charset="-122"/>
                  <a:ea typeface="华文楷体" panose="02010600040101010101" pitchFamily="2" charset="-122"/>
                </a:rPr>
                <a:t>5 </a:t>
              </a:r>
              <a:r>
                <a:rPr lang="zh-CN" altLang="en-US" sz="2400" dirty="0">
                  <a:latin typeface="华文楷体" panose="02010600040101010101" pitchFamily="2" charset="-122"/>
                  <a:ea typeface="华文楷体" panose="02010600040101010101" pitchFamily="2" charset="-122"/>
                </a:rPr>
                <a:t>换行 </a:t>
              </a:r>
              <a:r>
                <a:rPr lang="en-US" sz="2400" dirty="0">
                  <a:latin typeface="华文楷体" panose="02010600040101010101" pitchFamily="2" charset="-122"/>
                  <a:ea typeface="华文楷体" panose="02010600040101010101" pitchFamily="2" charset="-122"/>
                </a:rPr>
                <a:t>6 </a:t>
              </a:r>
              <a:r>
                <a:rPr lang="zh-CN" altLang="en-US" sz="2400" dirty="0">
                  <a:latin typeface="华文楷体" panose="02010600040101010101" pitchFamily="2" charset="-122"/>
                  <a:ea typeface="华文楷体" panose="02010600040101010101" pitchFamily="2" charset="-122"/>
                </a:rPr>
                <a:t>换行 </a:t>
              </a:r>
              <a:r>
                <a:rPr lang="en-US" sz="2400" dirty="0">
                  <a:latin typeface="华文楷体" panose="02010600040101010101" pitchFamily="2" charset="-122"/>
                  <a:ea typeface="华文楷体" panose="02010600040101010101" pitchFamily="2" charset="-122"/>
                </a:rPr>
                <a:t>-5 </a:t>
              </a:r>
              <a:r>
                <a:rPr lang="zh-CN" altLang="en-US" sz="2400" dirty="0">
                  <a:latin typeface="华文楷体" panose="02010600040101010101" pitchFamily="2" charset="-122"/>
                  <a:ea typeface="华文楷体" panose="02010600040101010101" pitchFamily="2" charset="-122"/>
                </a:rPr>
                <a:t>换行 </a:t>
              </a:r>
              <a:r>
                <a:rPr lang="en-US" sz="2400" dirty="0">
                  <a:latin typeface="华文楷体" panose="02010600040101010101" pitchFamily="2" charset="-122"/>
                  <a:ea typeface="华文楷体" panose="02010600040101010101" pitchFamily="2" charset="-122"/>
                </a:rPr>
                <a:t>-5</a:t>
              </a:r>
              <a:endParaRPr lang="en-US" sz="28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4279605557"/>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86740"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smtClean="0">
                <a:solidFill>
                  <a:srgbClr val="333333"/>
                </a:solidFill>
                <a:latin typeface="微软雅黑" panose="020B0503020204020204" pitchFamily="34" charset="-122"/>
                <a:ea typeface="微软雅黑" panose="020B0503020204020204" pitchFamily="34" charset="-122"/>
              </a:rPr>
              <a:t>1.1.10 Math</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7"/>
              </a:pPr>
              <a:r>
                <a:rPr lang="en-US" sz="3200" b="1" dirty="0">
                  <a:latin typeface="华文楷体" panose="02010600040101010101" pitchFamily="2" charset="-122"/>
                  <a:ea typeface="华文楷体" panose="02010600040101010101" pitchFamily="2" charset="-122"/>
                </a:rPr>
                <a:t>cos() </a:t>
              </a:r>
              <a:r>
                <a:rPr lang="zh-CN" altLang="en-US" sz="3200" b="1" dirty="0">
                  <a:latin typeface="华文楷体" panose="02010600040101010101" pitchFamily="2" charset="-122"/>
                  <a:ea typeface="华文楷体" panose="02010600040101010101" pitchFamily="2" charset="-122"/>
                </a:rPr>
                <a:t>和</a:t>
              </a:r>
              <a:r>
                <a:rPr lang="en-US" sz="3200" b="1" dirty="0">
                  <a:latin typeface="华文楷体" panose="02010600040101010101" pitchFamily="2" charset="-122"/>
                  <a:ea typeface="华文楷体" panose="02010600040101010101" pitchFamily="2" charset="-122"/>
                </a:rPr>
                <a:t>sin()</a:t>
              </a:r>
            </a:p>
            <a:p>
              <a:r>
                <a:rPr lang="zh-CN" altLang="en-US" sz="2800" dirty="0">
                  <a:latin typeface="华文楷体" panose="02010600040101010101" pitchFamily="2" charset="-122"/>
                  <a:ea typeface="华文楷体" panose="02010600040101010101" pitchFamily="2" charset="-122"/>
                </a:rPr>
                <a:t>该方法可返回一个数字的余弦和正弦值。</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Math.cos</a:t>
              </a:r>
              <a:r>
                <a:rPr lang="en-US" sz="2400" dirty="0">
                  <a:latin typeface="华文楷体" panose="02010600040101010101" pitchFamily="2" charset="-122"/>
                  <a:ea typeface="华文楷体" panose="02010600040101010101" pitchFamily="2" charset="-122"/>
                </a:rPr>
                <a:t>(x);</a:t>
              </a:r>
            </a:p>
            <a:p>
              <a:r>
                <a:rPr lang="en-US" sz="2400" dirty="0" err="1">
                  <a:latin typeface="华文楷体" panose="02010600040101010101" pitchFamily="2" charset="-122"/>
                  <a:ea typeface="华文楷体" panose="02010600040101010101" pitchFamily="2" charset="-122"/>
                </a:rPr>
                <a:t>Math.sin</a:t>
              </a:r>
              <a:r>
                <a:rPr lang="en-US" sz="2400" dirty="0">
                  <a:latin typeface="华文楷体" panose="02010600040101010101" pitchFamily="2" charset="-122"/>
                  <a:ea typeface="华文楷体" panose="02010600040101010101" pitchFamily="2" charset="-122"/>
                </a:rPr>
                <a:t>(x);</a:t>
              </a:r>
            </a:p>
            <a:p>
              <a:r>
                <a:rPr lang="zh-CN" altLang="en-US" sz="2800" dirty="0">
                  <a:latin typeface="华文楷体" panose="02010600040101010101" pitchFamily="2" charset="-122"/>
                  <a:ea typeface="华文楷体" panose="02010600040101010101" pitchFamily="2" charset="-122"/>
                </a:rPr>
                <a:t>其中参数</a:t>
              </a:r>
              <a:r>
                <a:rPr lang="en-US" sz="2800" dirty="0">
                  <a:latin typeface="华文楷体" panose="02010600040101010101" pitchFamily="2" charset="-122"/>
                  <a:ea typeface="华文楷体" panose="02010600040101010101" pitchFamily="2" charset="-122"/>
                </a:rPr>
                <a:t>x </a:t>
              </a:r>
              <a:r>
                <a:rPr lang="zh-CN" altLang="en-US" sz="2800" dirty="0">
                  <a:latin typeface="华文楷体" panose="02010600040101010101" pitchFamily="2" charset="-122"/>
                  <a:ea typeface="华文楷体" panose="02010600040101010101" pitchFamily="2" charset="-122"/>
                </a:rPr>
                <a:t>必需，必须是一个数值。 返回的是</a:t>
              </a:r>
              <a:r>
                <a:rPr lang="en-US" sz="2800" dirty="0">
                  <a:latin typeface="华文楷体" panose="02010600040101010101" pitchFamily="2" charset="-122"/>
                  <a:ea typeface="华文楷体" panose="02010600040101010101" pitchFamily="2" charset="-122"/>
                </a:rPr>
                <a:t> -1.0 </a:t>
              </a:r>
              <a:r>
                <a:rPr lang="zh-CN" altLang="en-US" sz="2800" dirty="0">
                  <a:latin typeface="华文楷体" panose="02010600040101010101" pitchFamily="2" charset="-122"/>
                  <a:ea typeface="华文楷体" panose="02010600040101010101" pitchFamily="2" charset="-122"/>
                </a:rPr>
                <a:t>到</a:t>
              </a:r>
              <a:r>
                <a:rPr lang="en-US" sz="2800" dirty="0">
                  <a:latin typeface="华文楷体" panose="02010600040101010101" pitchFamily="2" charset="-122"/>
                  <a:ea typeface="华文楷体" panose="02010600040101010101" pitchFamily="2" charset="-122"/>
                </a:rPr>
                <a:t> 1.0 </a:t>
              </a:r>
              <a:r>
                <a:rPr lang="zh-CN" altLang="en-US" sz="2800" dirty="0">
                  <a:latin typeface="华文楷体" panose="02010600040101010101" pitchFamily="2" charset="-122"/>
                  <a:ea typeface="华文楷体" panose="02010600040101010101" pitchFamily="2" charset="-122"/>
                </a:rPr>
                <a:t>之间的数。 </a:t>
              </a:r>
              <a:r>
                <a:rPr lang="en-US" sz="2800" dirty="0">
                  <a:latin typeface="华文楷体" panose="02010600040101010101" pitchFamily="2" charset="-122"/>
                  <a:ea typeface="华文楷体" panose="02010600040101010101" pitchFamily="2" charset="-122"/>
                </a:rPr>
                <a:t>x</a:t>
              </a:r>
              <a:r>
                <a:rPr lang="zh-CN" altLang="en-US" sz="2800" dirty="0">
                  <a:latin typeface="华文楷体" panose="02010600040101010101" pitchFamily="2" charset="-122"/>
                  <a:ea typeface="华文楷体" panose="02010600040101010101" pitchFamily="2" charset="-122"/>
                </a:rPr>
                <a:t>要求是输入一个弧度值。如，</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Math.cos</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Math.PI</a:t>
              </a:r>
              <a:r>
                <a:rPr lang="en-US" sz="2400" dirty="0">
                  <a:latin typeface="华文楷体" panose="02010600040101010101" pitchFamily="2" charset="-122"/>
                  <a:ea typeface="华文楷体" panose="02010600040101010101" pitchFamily="2" charset="-122"/>
                </a:rPr>
                <a:t>));</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Math.cos</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Math.PI</a:t>
              </a:r>
              <a:r>
                <a:rPr lang="en-US" sz="2400" dirty="0">
                  <a:latin typeface="华文楷体" panose="02010600040101010101" pitchFamily="2" charset="-122"/>
                  <a:ea typeface="华文楷体" panose="02010600040101010101" pitchFamily="2" charset="-122"/>
                </a:rPr>
                <a:t>/2)); </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Math.cos</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Math.PI</a:t>
              </a:r>
              <a:r>
                <a:rPr lang="en-US" sz="2400" dirty="0">
                  <a:latin typeface="华文楷体" panose="02010600040101010101" pitchFamily="2" charset="-122"/>
                  <a:ea typeface="华文楷体" panose="02010600040101010101" pitchFamily="2" charset="-122"/>
                </a:rPr>
                <a:t>/3));</a:t>
              </a:r>
            </a:p>
            <a:p>
              <a:r>
                <a:rPr lang="zh-CN" altLang="en-US" sz="2800" dirty="0">
                  <a:latin typeface="华文楷体" panose="02010600040101010101" pitchFamily="2" charset="-122"/>
                  <a:ea typeface="华文楷体" panose="02010600040101010101" pitchFamily="2" charset="-122"/>
                </a:rPr>
                <a:t>分别输出为</a:t>
              </a:r>
              <a:r>
                <a:rPr lang="en-US" sz="28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 </a:t>
              </a:r>
              <a:r>
                <a:rPr lang="en-US" sz="2800" dirty="0">
                  <a:latin typeface="华文楷体" panose="02010600040101010101" pitchFamily="2" charset="-122"/>
                  <a:ea typeface="华文楷体" panose="02010600040101010101" pitchFamily="2" charset="-122"/>
                </a:rPr>
                <a:t>6.123233995736766e-17</a:t>
              </a:r>
              <a:r>
                <a:rPr lang="zh-CN" altLang="en-US" sz="2800" dirty="0">
                  <a:latin typeface="华文楷体" panose="02010600040101010101" pitchFamily="2" charset="-122"/>
                  <a:ea typeface="华文楷体" panose="02010600040101010101" pitchFamily="2" charset="-122"/>
                </a:rPr>
                <a:t>，</a:t>
              </a:r>
              <a:r>
                <a:rPr lang="en-US" sz="2800" dirty="0">
                  <a:latin typeface="华文楷体" panose="02010600040101010101" pitchFamily="2" charset="-122"/>
                  <a:ea typeface="华文楷体" panose="02010600040101010101" pitchFamily="2" charset="-122"/>
                </a:rPr>
                <a:t> 0.5000000000000001</a:t>
              </a:r>
              <a:r>
                <a:rPr lang="zh-CN" altLang="en-US"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3569178192"/>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86740"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smtClean="0">
                <a:solidFill>
                  <a:srgbClr val="333333"/>
                </a:solidFill>
                <a:latin typeface="微软雅黑" panose="020B0503020204020204" pitchFamily="34" charset="-122"/>
                <a:ea typeface="微软雅黑" panose="020B0503020204020204" pitchFamily="34" charset="-122"/>
              </a:rPr>
              <a:t>1.1.10 Math</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r>
                <a:rPr lang="zh-CN" altLang="en-US" sz="2800" dirty="0">
                  <a:latin typeface="华文楷体" panose="02010600040101010101" pitchFamily="2" charset="-122"/>
                  <a:ea typeface="华文楷体" panose="02010600040101010101" pitchFamily="2" charset="-122"/>
                </a:rPr>
                <a:t>为什么会出现这些怪异的数字呢？其实大家都知道</a:t>
              </a:r>
              <a:r>
                <a:rPr lang="en-US" sz="2800" dirty="0" err="1">
                  <a:latin typeface="华文楷体" panose="02010600040101010101" pitchFamily="2" charset="-122"/>
                  <a:ea typeface="华文楷体" panose="02010600040101010101" pitchFamily="2" charset="-122"/>
                </a:rPr>
                <a:t>document.write</a:t>
              </a:r>
              <a:r>
                <a:rPr lang="en-US" sz="2800" dirty="0">
                  <a:latin typeface="华文楷体" panose="02010600040101010101" pitchFamily="2" charset="-122"/>
                  <a:ea typeface="华文楷体" panose="02010600040101010101" pitchFamily="2" charset="-122"/>
                </a:rPr>
                <a:t>(</a:t>
              </a:r>
              <a:r>
                <a:rPr lang="en-US" sz="2800" dirty="0" err="1">
                  <a:latin typeface="华文楷体" panose="02010600040101010101" pitchFamily="2" charset="-122"/>
                  <a:ea typeface="华文楷体" panose="02010600040101010101" pitchFamily="2" charset="-122"/>
                </a:rPr>
                <a:t>Math.cos</a:t>
              </a:r>
              <a:r>
                <a:rPr lang="en-US" sz="2800" dirty="0">
                  <a:latin typeface="华文楷体" panose="02010600040101010101" pitchFamily="2" charset="-122"/>
                  <a:ea typeface="华文楷体" panose="02010600040101010101" pitchFamily="2" charset="-122"/>
                </a:rPr>
                <a:t>(</a:t>
              </a:r>
              <a:r>
                <a:rPr lang="en-US" sz="2800" dirty="0" err="1">
                  <a:latin typeface="华文楷体" panose="02010600040101010101" pitchFamily="2" charset="-122"/>
                  <a:ea typeface="华文楷体" panose="02010600040101010101" pitchFamily="2" charset="-122"/>
                </a:rPr>
                <a:t>Math.PI</a:t>
              </a:r>
              <a:r>
                <a:rPr lang="en-US" sz="2800" dirty="0">
                  <a:latin typeface="华文楷体" panose="02010600040101010101" pitchFamily="2" charset="-122"/>
                  <a:ea typeface="华文楷体" panose="02010600040101010101" pitchFamily="2" charset="-122"/>
                </a:rPr>
                <a:t>/2));</a:t>
              </a:r>
              <a:r>
                <a:rPr lang="zh-CN" altLang="en-US" sz="2800" dirty="0">
                  <a:latin typeface="华文楷体" panose="02010600040101010101" pitchFamily="2" charset="-122"/>
                  <a:ea typeface="华文楷体" panose="02010600040101010101" pitchFamily="2" charset="-122"/>
                </a:rPr>
                <a:t>应该输出</a:t>
              </a:r>
              <a:r>
                <a:rPr lang="en-US" sz="2800" dirty="0">
                  <a:latin typeface="华文楷体" panose="02010600040101010101" pitchFamily="2" charset="-122"/>
                  <a:ea typeface="华文楷体" panose="02010600040101010101" pitchFamily="2" charset="-122"/>
                </a:rPr>
                <a:t>0</a:t>
              </a:r>
              <a:r>
                <a:rPr lang="zh-CN" altLang="en-US" sz="2800" dirty="0">
                  <a:latin typeface="华文楷体" panose="02010600040101010101" pitchFamily="2" charset="-122"/>
                  <a:ea typeface="华文楷体" panose="02010600040101010101" pitchFamily="2" charset="-122"/>
                </a:rPr>
                <a:t>，而在</a:t>
              </a:r>
              <a:r>
                <a:rPr lang="en-US" sz="2800" dirty="0" err="1">
                  <a:latin typeface="华文楷体" panose="02010600040101010101" pitchFamily="2" charset="-122"/>
                  <a:ea typeface="华文楷体" panose="02010600040101010101" pitchFamily="2" charset="-122"/>
                </a:rPr>
                <a:t>Javascript</a:t>
              </a:r>
              <a:r>
                <a:rPr lang="zh-CN" altLang="en-US" sz="2800" dirty="0">
                  <a:latin typeface="华文楷体" panose="02010600040101010101" pitchFamily="2" charset="-122"/>
                  <a:ea typeface="华文楷体" panose="02010600040101010101" pitchFamily="2" charset="-122"/>
                </a:rPr>
                <a:t>中可能没有求的</a:t>
              </a:r>
              <a:r>
                <a:rPr lang="en-US" sz="2800" dirty="0">
                  <a:latin typeface="华文楷体" panose="02010600040101010101" pitchFamily="2" charset="-122"/>
                  <a:ea typeface="华文楷体" panose="02010600040101010101" pitchFamily="2" charset="-122"/>
                </a:rPr>
                <a:t>0</a:t>
              </a:r>
              <a:r>
                <a:rPr lang="zh-CN" altLang="en-US" sz="2800" dirty="0">
                  <a:latin typeface="华文楷体" panose="02010600040101010101" pitchFamily="2" charset="-122"/>
                  <a:ea typeface="华文楷体" panose="02010600040101010101" pitchFamily="2" charset="-122"/>
                </a:rPr>
                <a:t>，所以就用了一个非常非常小的数代替。类似的</a:t>
              </a:r>
              <a:r>
                <a:rPr lang="en-US" sz="2800" dirty="0" err="1">
                  <a:latin typeface="华文楷体" panose="02010600040101010101" pitchFamily="2" charset="-122"/>
                  <a:ea typeface="华文楷体" panose="02010600040101010101" pitchFamily="2" charset="-122"/>
                </a:rPr>
                <a:t>document.write</a:t>
              </a:r>
              <a:r>
                <a:rPr lang="en-US" sz="2800" dirty="0">
                  <a:latin typeface="华文楷体" panose="02010600040101010101" pitchFamily="2" charset="-122"/>
                  <a:ea typeface="华文楷体" panose="02010600040101010101" pitchFamily="2" charset="-122"/>
                </a:rPr>
                <a:t>(</a:t>
              </a:r>
              <a:r>
                <a:rPr lang="en-US" sz="2800" dirty="0" err="1">
                  <a:latin typeface="华文楷体" panose="02010600040101010101" pitchFamily="2" charset="-122"/>
                  <a:ea typeface="华文楷体" panose="02010600040101010101" pitchFamily="2" charset="-122"/>
                </a:rPr>
                <a:t>Math.cos</a:t>
              </a:r>
              <a:r>
                <a:rPr lang="en-US" sz="2800" dirty="0">
                  <a:latin typeface="华文楷体" panose="02010600040101010101" pitchFamily="2" charset="-122"/>
                  <a:ea typeface="华文楷体" panose="02010600040101010101" pitchFamily="2" charset="-122"/>
                </a:rPr>
                <a:t>(</a:t>
              </a:r>
              <a:r>
                <a:rPr lang="en-US" sz="2800" dirty="0" err="1">
                  <a:latin typeface="华文楷体" panose="02010600040101010101" pitchFamily="2" charset="-122"/>
                  <a:ea typeface="华文楷体" panose="02010600040101010101" pitchFamily="2" charset="-122"/>
                </a:rPr>
                <a:t>Math.PI</a:t>
              </a:r>
              <a:r>
                <a:rPr lang="en-US" sz="2800" dirty="0">
                  <a:latin typeface="华文楷体" panose="02010600040101010101" pitchFamily="2" charset="-122"/>
                  <a:ea typeface="华文楷体" panose="02010600040101010101" pitchFamily="2" charset="-122"/>
                </a:rPr>
                <a:t>/3));</a:t>
              </a:r>
              <a:r>
                <a:rPr lang="zh-CN" altLang="en-US" sz="2800" dirty="0">
                  <a:latin typeface="华文楷体" panose="02010600040101010101" pitchFamily="2" charset="-122"/>
                  <a:ea typeface="华文楷体" panose="02010600040101010101" pitchFamily="2" charset="-122"/>
                </a:rPr>
                <a:t>应该是</a:t>
              </a:r>
              <a:r>
                <a:rPr lang="en-US" sz="2800" dirty="0">
                  <a:latin typeface="华文楷体" panose="02010600040101010101" pitchFamily="2" charset="-122"/>
                  <a:ea typeface="华文楷体" panose="02010600040101010101" pitchFamily="2" charset="-122"/>
                </a:rPr>
                <a:t>0.5</a:t>
              </a:r>
              <a:r>
                <a:rPr lang="zh-CN" altLang="en-US" sz="2800" dirty="0">
                  <a:latin typeface="华文楷体" panose="02010600040101010101" pitchFamily="2" charset="-122"/>
                  <a:ea typeface="华文楷体" panose="02010600040101010101" pitchFamily="2" charset="-122"/>
                </a:rPr>
                <a:t>才对，但是却在最后面多了一位，因为本身寄存器就不可能表示所有数的，所以在计算过程中可能出现差错。</a:t>
              </a:r>
              <a:endParaRPr lang="en-US" sz="28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2793825842"/>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86740"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smtClean="0">
                <a:solidFill>
                  <a:srgbClr val="333333"/>
                </a:solidFill>
                <a:latin typeface="微软雅黑" panose="020B0503020204020204" pitchFamily="34" charset="-122"/>
                <a:ea typeface="微软雅黑" panose="020B0503020204020204" pitchFamily="34" charset="-122"/>
              </a:rPr>
              <a:t>1.1.10 Math</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8"/>
              </a:pPr>
              <a:r>
                <a:rPr lang="en-US" sz="3200" b="1" dirty="0" err="1">
                  <a:latin typeface="华文楷体" panose="02010600040101010101" pitchFamily="2" charset="-122"/>
                  <a:ea typeface="华文楷体" panose="02010600040101010101" pitchFamily="2" charset="-122"/>
                </a:rPr>
                <a:t>exp</a:t>
              </a:r>
              <a:r>
                <a:rPr lang="en-US" sz="3200" b="1" dirty="0">
                  <a:latin typeface="华文楷体" panose="02010600040101010101" pitchFamily="2" charset="-122"/>
                  <a:ea typeface="华文楷体" panose="02010600040101010101" pitchFamily="2" charset="-122"/>
                </a:rPr>
                <a:t>() </a:t>
              </a:r>
            </a:p>
            <a:p>
              <a:r>
                <a:rPr lang="zh-CN" altLang="en-US" sz="2800" dirty="0">
                  <a:latin typeface="华文楷体" panose="02010600040101010101" pitchFamily="2" charset="-122"/>
                  <a:ea typeface="华文楷体" panose="02010600040101010101" pitchFamily="2" charset="-122"/>
                </a:rPr>
                <a:t>该方法可返回</a:t>
              </a:r>
              <a:r>
                <a:rPr lang="en-US" sz="2800" dirty="0">
                  <a:latin typeface="华文楷体" panose="02010600040101010101" pitchFamily="2" charset="-122"/>
                  <a:ea typeface="华文楷体" panose="02010600040101010101" pitchFamily="2" charset="-122"/>
                </a:rPr>
                <a:t> e </a:t>
              </a:r>
              <a:r>
                <a:rPr lang="zh-CN" altLang="en-US" sz="2800" dirty="0">
                  <a:latin typeface="华文楷体" panose="02010600040101010101" pitchFamily="2" charset="-122"/>
                  <a:ea typeface="华文楷体" panose="02010600040101010101" pitchFamily="2" charset="-122"/>
                </a:rPr>
                <a:t>的</a:t>
              </a:r>
              <a:r>
                <a:rPr lang="en-US" sz="2800" dirty="0">
                  <a:latin typeface="华文楷体" panose="02010600040101010101" pitchFamily="2" charset="-122"/>
                  <a:ea typeface="华文楷体" panose="02010600040101010101" pitchFamily="2" charset="-122"/>
                </a:rPr>
                <a:t> x </a:t>
              </a:r>
              <a:r>
                <a:rPr lang="zh-CN" altLang="en-US" sz="2800" dirty="0">
                  <a:latin typeface="华文楷体" panose="02010600040101010101" pitchFamily="2" charset="-122"/>
                  <a:ea typeface="华文楷体" panose="02010600040101010101" pitchFamily="2" charset="-122"/>
                </a:rPr>
                <a:t>次幂的值。</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Math.exp</a:t>
              </a:r>
              <a:r>
                <a:rPr lang="en-US" sz="2400" dirty="0">
                  <a:latin typeface="华文楷体" panose="02010600040101010101" pitchFamily="2" charset="-122"/>
                  <a:ea typeface="华文楷体" panose="02010600040101010101" pitchFamily="2" charset="-122"/>
                </a:rPr>
                <a:t>(x)</a:t>
              </a:r>
              <a:r>
                <a:rPr lang="zh-CN" altLang="en-US" sz="2400" dirty="0">
                  <a:latin typeface="华文楷体" panose="02010600040101010101" pitchFamily="2" charset="-122"/>
                  <a:ea typeface="华文楷体" panose="02010600040101010101" pitchFamily="2" charset="-122"/>
                </a:rPr>
                <a:t>；</a:t>
              </a:r>
              <a:endParaRPr lang="en-US" sz="24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其中</a:t>
              </a:r>
              <a:r>
                <a:rPr lang="en-US" sz="2800" dirty="0">
                  <a:latin typeface="华文楷体" panose="02010600040101010101" pitchFamily="2" charset="-122"/>
                  <a:ea typeface="华文楷体" panose="02010600040101010101" pitchFamily="2" charset="-122"/>
                </a:rPr>
                <a:t>x </a:t>
              </a:r>
              <a:r>
                <a:rPr lang="zh-CN" altLang="en-US" sz="2800" dirty="0">
                  <a:latin typeface="华文楷体" panose="02010600040101010101" pitchFamily="2" charset="-122"/>
                  <a:ea typeface="华文楷体" panose="02010600040101010101" pitchFamily="2" charset="-122"/>
                </a:rPr>
                <a:t>必需，任意数值或表达式，被用作指数。  </a:t>
              </a:r>
              <a:endParaRPr lang="en-US" sz="2800" dirty="0">
                <a:latin typeface="华文楷体" panose="02010600040101010101" pitchFamily="2" charset="-122"/>
                <a:ea typeface="华文楷体" panose="02010600040101010101" pitchFamily="2" charset="-122"/>
              </a:endParaRPr>
            </a:p>
            <a:p>
              <a:pPr marL="514350" indent="-514350">
                <a:buFont typeface="+mj-lt"/>
                <a:buAutoNum type="arabicPeriod" startAt="9"/>
              </a:pPr>
              <a:r>
                <a:rPr lang="en-US" sz="3200" b="1" dirty="0">
                  <a:latin typeface="华文楷体" panose="02010600040101010101" pitchFamily="2" charset="-122"/>
                  <a:ea typeface="华文楷体" panose="02010600040101010101" pitchFamily="2" charset="-122"/>
                </a:rPr>
                <a:t>floor() </a:t>
              </a:r>
            </a:p>
            <a:p>
              <a:r>
                <a:rPr lang="zh-CN" altLang="en-US" sz="2800" dirty="0">
                  <a:latin typeface="华文楷体" panose="02010600040101010101" pitchFamily="2" charset="-122"/>
                  <a:ea typeface="华文楷体" panose="02010600040101010101" pitchFamily="2" charset="-122"/>
                </a:rPr>
                <a:t>该方法可对一个数进行下舍入。</a:t>
              </a:r>
              <a:endParaRPr lang="en-US"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和</a:t>
              </a:r>
              <a:r>
                <a:rPr lang="en-US" sz="2800" dirty="0">
                  <a:latin typeface="华文楷体" panose="02010600040101010101" pitchFamily="2" charset="-122"/>
                  <a:ea typeface="华文楷体" panose="02010600040101010101" pitchFamily="2" charset="-122"/>
                </a:rPr>
                <a:t>ceil()</a:t>
              </a:r>
              <a:r>
                <a:rPr lang="zh-CN" altLang="en-US" sz="2800" dirty="0">
                  <a:latin typeface="华文楷体" panose="02010600040101010101" pitchFamily="2" charset="-122"/>
                  <a:ea typeface="华文楷体" panose="02010600040101010101" pitchFamily="2" charset="-122"/>
                </a:rPr>
                <a:t>方法相对应，</a:t>
              </a:r>
              <a:r>
                <a:rPr lang="en-US" sz="2800" dirty="0">
                  <a:latin typeface="华文楷体" panose="02010600040101010101" pitchFamily="2" charset="-122"/>
                  <a:ea typeface="华文楷体" panose="02010600040101010101" pitchFamily="2" charset="-122"/>
                </a:rPr>
                <a:t>floor()</a:t>
              </a:r>
              <a:r>
                <a:rPr lang="zh-CN" altLang="en-US" sz="2800" dirty="0">
                  <a:latin typeface="华文楷体" panose="02010600040101010101" pitchFamily="2" charset="-122"/>
                  <a:ea typeface="华文楷体" panose="02010600040101010101" pitchFamily="2" charset="-122"/>
                </a:rPr>
                <a:t>方法是对一个数进行下舍入，即小于等于</a:t>
              </a:r>
              <a:r>
                <a:rPr lang="en-US" sz="2800" dirty="0">
                  <a:latin typeface="华文楷体" panose="02010600040101010101" pitchFamily="2" charset="-122"/>
                  <a:ea typeface="华文楷体" panose="02010600040101010101" pitchFamily="2" charset="-122"/>
                </a:rPr>
                <a:t> x</a:t>
              </a:r>
              <a:r>
                <a:rPr lang="zh-CN" altLang="en-US" sz="2800" dirty="0">
                  <a:latin typeface="华文楷体" panose="02010600040101010101" pitchFamily="2" charset="-122"/>
                  <a:ea typeface="华文楷体" panose="02010600040101010101" pitchFamily="2" charset="-122"/>
                </a:rPr>
                <a:t>，且与</a:t>
              </a:r>
              <a:r>
                <a:rPr lang="en-US" sz="2800" dirty="0">
                  <a:latin typeface="华文楷体" panose="02010600040101010101" pitchFamily="2" charset="-122"/>
                  <a:ea typeface="华文楷体" panose="02010600040101010101" pitchFamily="2" charset="-122"/>
                </a:rPr>
                <a:t> x </a:t>
              </a:r>
              <a:r>
                <a:rPr lang="zh-CN" altLang="en-US" sz="2800" dirty="0">
                  <a:latin typeface="华文楷体" panose="02010600040101010101" pitchFamily="2" charset="-122"/>
                  <a:ea typeface="华文楷体" panose="02010600040101010101" pitchFamily="2" charset="-122"/>
                </a:rPr>
                <a:t>最接近的整数。</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Math.floor</a:t>
              </a:r>
              <a:r>
                <a:rPr lang="en-US" sz="2400" dirty="0">
                  <a:latin typeface="华文楷体" panose="02010600040101010101" pitchFamily="2" charset="-122"/>
                  <a:ea typeface="华文楷体" panose="02010600040101010101" pitchFamily="2" charset="-122"/>
                </a:rPr>
                <a:t>(x);</a:t>
              </a:r>
            </a:p>
            <a:p>
              <a:r>
                <a:rPr lang="zh-CN" altLang="en-US" sz="2800" dirty="0">
                  <a:latin typeface="华文楷体" panose="02010600040101010101" pitchFamily="2" charset="-122"/>
                  <a:ea typeface="华文楷体" panose="02010600040101010101" pitchFamily="2" charset="-122"/>
                </a:rPr>
                <a:t>其中</a:t>
              </a:r>
              <a:r>
                <a:rPr lang="en-US" sz="2800" dirty="0">
                  <a:latin typeface="华文楷体" panose="02010600040101010101" pitchFamily="2" charset="-122"/>
                  <a:ea typeface="华文楷体" panose="02010600040101010101" pitchFamily="2" charset="-122"/>
                </a:rPr>
                <a:t>x </a:t>
              </a:r>
              <a:r>
                <a:rPr lang="zh-CN" altLang="en-US" sz="2800" dirty="0">
                  <a:latin typeface="华文楷体" panose="02010600040101010101" pitchFamily="2" charset="-122"/>
                  <a:ea typeface="华文楷体" panose="02010600040101010101" pitchFamily="2" charset="-122"/>
                </a:rPr>
                <a:t>必需，必须是一个数值。</a:t>
              </a:r>
              <a:endParaRPr lang="en-US" sz="28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193718623"/>
      </p:ext>
    </p:extLst>
  </p:cSld>
  <p:clrMapOvr>
    <a:overrideClrMapping bg1="lt1" tx1="dk1" bg2="lt2" tx2="dk2" accent1="accent1" accent2="accent2" accent3="accent3" accent4="accent4" accent5="accent5" accent6="accent6" hlink="hlink" folHlink="folHlink"/>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86740"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smtClean="0">
                <a:solidFill>
                  <a:srgbClr val="333333"/>
                </a:solidFill>
                <a:latin typeface="微软雅黑" panose="020B0503020204020204" pitchFamily="34" charset="-122"/>
                <a:ea typeface="微软雅黑" panose="020B0503020204020204" pitchFamily="34" charset="-122"/>
              </a:rPr>
              <a:t>1.1.10 Math</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10"/>
              </a:pPr>
              <a:r>
                <a:rPr lang="en-US" sz="3200" b="1" dirty="0">
                  <a:latin typeface="华文楷体" panose="02010600040101010101" pitchFamily="2" charset="-122"/>
                  <a:ea typeface="华文楷体" panose="02010600040101010101" pitchFamily="2" charset="-122"/>
                </a:rPr>
                <a:t>log() </a:t>
              </a:r>
              <a:r>
                <a:rPr lang="zh-CN" altLang="en-US" sz="3200" b="1" dirty="0">
                  <a:latin typeface="华文楷体" panose="02010600040101010101" pitchFamily="2" charset="-122"/>
                  <a:ea typeface="华文楷体" panose="02010600040101010101" pitchFamily="2" charset="-122"/>
                </a:rPr>
                <a:t>方法可返回一个数的自然对数。</a:t>
              </a:r>
              <a:endParaRPr lang="en-US" sz="3200" b="1" dirty="0">
                <a:latin typeface="华文楷体" panose="02010600040101010101" pitchFamily="2" charset="-122"/>
                <a:ea typeface="华文楷体" panose="02010600040101010101" pitchFamily="2" charset="-122"/>
              </a:endParaRPr>
            </a:p>
            <a:p>
              <a:r>
                <a:rPr lang="en-US" sz="2800" dirty="0">
                  <a:latin typeface="华文楷体" panose="02010600040101010101" pitchFamily="2" charset="-122"/>
                  <a:ea typeface="华文楷体" panose="02010600040101010101" pitchFamily="2" charset="-122"/>
                </a:rPr>
                <a:t>Math.log(x);//</a:t>
              </a:r>
              <a:r>
                <a:rPr lang="zh-CN" altLang="en-US" sz="2800" dirty="0">
                  <a:latin typeface="华文楷体" panose="02010600040101010101" pitchFamily="2" charset="-122"/>
                  <a:ea typeface="华文楷体" panose="02010600040101010101" pitchFamily="2" charset="-122"/>
                </a:rPr>
                <a:t>参数</a:t>
              </a:r>
              <a:r>
                <a:rPr lang="en-US" sz="2800" dirty="0">
                  <a:latin typeface="华文楷体" panose="02010600040101010101" pitchFamily="2" charset="-122"/>
                  <a:ea typeface="华文楷体" panose="02010600040101010101" pitchFamily="2" charset="-122"/>
                </a:rPr>
                <a:t> x </a:t>
              </a:r>
              <a:r>
                <a:rPr lang="zh-CN" altLang="en-US" sz="2800" dirty="0">
                  <a:latin typeface="华文楷体" panose="02010600040101010101" pitchFamily="2" charset="-122"/>
                  <a:ea typeface="华文楷体" panose="02010600040101010101" pitchFamily="2" charset="-122"/>
                </a:rPr>
                <a:t>必须大于</a:t>
              </a:r>
              <a:r>
                <a:rPr lang="en-US" sz="2800" dirty="0">
                  <a:latin typeface="华文楷体" panose="02010600040101010101" pitchFamily="2" charset="-122"/>
                  <a:ea typeface="华文楷体" panose="02010600040101010101" pitchFamily="2" charset="-122"/>
                </a:rPr>
                <a:t> 0</a:t>
              </a:r>
              <a:r>
                <a:rPr lang="zh-CN" altLang="en-US" sz="2800" dirty="0">
                  <a:latin typeface="华文楷体" panose="02010600040101010101" pitchFamily="2" charset="-122"/>
                  <a:ea typeface="华文楷体" panose="02010600040101010101" pitchFamily="2" charset="-122"/>
                </a:rPr>
                <a:t>，小于</a:t>
              </a:r>
              <a:r>
                <a:rPr lang="en-US" sz="2800" dirty="0">
                  <a:latin typeface="华文楷体" panose="02010600040101010101" pitchFamily="2" charset="-122"/>
                  <a:ea typeface="华文楷体" panose="02010600040101010101" pitchFamily="2" charset="-122"/>
                </a:rPr>
                <a:t>0</a:t>
              </a:r>
              <a:r>
                <a:rPr lang="zh-CN" altLang="en-US" sz="2800" dirty="0">
                  <a:latin typeface="华文楷体" panose="02010600040101010101" pitchFamily="2" charset="-122"/>
                  <a:ea typeface="华文楷体" panose="02010600040101010101" pitchFamily="2" charset="-122"/>
                </a:rPr>
                <a:t>则结果为</a:t>
              </a:r>
              <a:r>
                <a:rPr lang="en-US" sz="2800" dirty="0" err="1">
                  <a:latin typeface="华文楷体" panose="02010600040101010101" pitchFamily="2" charset="-122"/>
                  <a:ea typeface="华文楷体" panose="02010600040101010101" pitchFamily="2" charset="-122"/>
                </a:rPr>
                <a:t>NaN</a:t>
              </a:r>
              <a:r>
                <a:rPr lang="zh-CN" altLang="en-US" sz="2800" dirty="0">
                  <a:latin typeface="华文楷体" panose="02010600040101010101" pitchFamily="2" charset="-122"/>
                  <a:ea typeface="华文楷体" panose="02010600040101010101" pitchFamily="2" charset="-122"/>
                </a:rPr>
                <a:t>，等于</a:t>
              </a:r>
              <a:r>
                <a:rPr lang="en-US" sz="2800" dirty="0">
                  <a:latin typeface="华文楷体" panose="02010600040101010101" pitchFamily="2" charset="-122"/>
                  <a:ea typeface="华文楷体" panose="02010600040101010101" pitchFamily="2" charset="-122"/>
                </a:rPr>
                <a:t>0</a:t>
              </a:r>
              <a:r>
                <a:rPr lang="zh-CN" altLang="en-US" sz="2800" dirty="0">
                  <a:latin typeface="华文楷体" panose="02010600040101010101" pitchFamily="2" charset="-122"/>
                  <a:ea typeface="华文楷体" panose="02010600040101010101" pitchFamily="2" charset="-122"/>
                </a:rPr>
                <a:t>则为</a:t>
              </a:r>
              <a:r>
                <a:rPr lang="en-US" sz="2800" dirty="0">
                  <a:latin typeface="华文楷体" panose="02010600040101010101" pitchFamily="2" charset="-122"/>
                  <a:ea typeface="华文楷体" panose="02010600040101010101" pitchFamily="2" charset="-122"/>
                </a:rPr>
                <a:t>-Infinity</a:t>
              </a:r>
              <a:r>
                <a:rPr lang="zh-CN" altLang="en-US" sz="2800" dirty="0">
                  <a:latin typeface="华文楷体" panose="02010600040101010101" pitchFamily="2" charset="-122"/>
                  <a:ea typeface="华文楷体" panose="02010600040101010101" pitchFamily="2" charset="-122"/>
                </a:rPr>
                <a:t>。如，</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(Math.log(2.7183) + “&lt;</a:t>
              </a:r>
              <a:r>
                <a:rPr lang="en-US" sz="2400" dirty="0" err="1">
                  <a:latin typeface="华文楷体" panose="02010600040101010101" pitchFamily="2" charset="-122"/>
                  <a:ea typeface="华文楷体" panose="02010600040101010101" pitchFamily="2" charset="-122"/>
                </a:rPr>
                <a:t>br</a:t>
              </a:r>
              <a:r>
                <a:rPr lang="en-US" sz="2400" dirty="0">
                  <a:latin typeface="华文楷体" panose="02010600040101010101" pitchFamily="2" charset="-122"/>
                  <a:ea typeface="华文楷体" panose="02010600040101010101" pitchFamily="2" charset="-122"/>
                </a:rPr>
                <a:t> /&gt;“);</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(Math.log(2) + “&lt;</a:t>
              </a:r>
              <a:r>
                <a:rPr lang="en-US" sz="2400" dirty="0" err="1">
                  <a:latin typeface="华文楷体" panose="02010600040101010101" pitchFamily="2" charset="-122"/>
                  <a:ea typeface="华文楷体" panose="02010600040101010101" pitchFamily="2" charset="-122"/>
                </a:rPr>
                <a:t>br</a:t>
              </a:r>
              <a:r>
                <a:rPr lang="en-US" sz="2400" dirty="0">
                  <a:latin typeface="华文楷体" panose="02010600040101010101" pitchFamily="2" charset="-122"/>
                  <a:ea typeface="华文楷体" panose="02010600040101010101" pitchFamily="2" charset="-122"/>
                </a:rPr>
                <a:t> /&gt;“);</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(Math.log(1) + “&lt;</a:t>
              </a:r>
              <a:r>
                <a:rPr lang="en-US" sz="2400" dirty="0" err="1">
                  <a:latin typeface="华文楷体" panose="02010600040101010101" pitchFamily="2" charset="-122"/>
                  <a:ea typeface="华文楷体" panose="02010600040101010101" pitchFamily="2" charset="-122"/>
                </a:rPr>
                <a:t>br</a:t>
              </a:r>
              <a:r>
                <a:rPr lang="en-US" sz="2400" dirty="0">
                  <a:latin typeface="华文楷体" panose="02010600040101010101" pitchFamily="2" charset="-122"/>
                  <a:ea typeface="华文楷体" panose="02010600040101010101" pitchFamily="2" charset="-122"/>
                </a:rPr>
                <a:t> /&gt;“);</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(Math.log(0) + “&lt;</a:t>
              </a:r>
              <a:r>
                <a:rPr lang="en-US" sz="2400" dirty="0" err="1">
                  <a:latin typeface="华文楷体" panose="02010600040101010101" pitchFamily="2" charset="-122"/>
                  <a:ea typeface="华文楷体" panose="02010600040101010101" pitchFamily="2" charset="-122"/>
                </a:rPr>
                <a:t>br</a:t>
              </a:r>
              <a:r>
                <a:rPr lang="en-US" sz="2400" dirty="0">
                  <a:latin typeface="华文楷体" panose="02010600040101010101" pitchFamily="2" charset="-122"/>
                  <a:ea typeface="华文楷体" panose="02010600040101010101" pitchFamily="2" charset="-122"/>
                </a:rPr>
                <a:t> /&gt;“);</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(Math.log(-1));</a:t>
              </a:r>
            </a:p>
            <a:p>
              <a:r>
                <a:rPr lang="zh-CN" altLang="en-US" sz="2400" dirty="0">
                  <a:latin typeface="华文楷体" panose="02010600040101010101" pitchFamily="2" charset="-122"/>
                  <a:ea typeface="华文楷体" panose="02010600040101010101" pitchFamily="2" charset="-122"/>
                </a:rPr>
                <a:t>输出为：</a:t>
              </a:r>
              <a:endParaRPr lang="en-US" sz="2400" dirty="0">
                <a:latin typeface="华文楷体" panose="02010600040101010101" pitchFamily="2" charset="-122"/>
                <a:ea typeface="华文楷体" panose="02010600040101010101" pitchFamily="2" charset="-122"/>
              </a:endParaRPr>
            </a:p>
            <a:p>
              <a:r>
                <a:rPr lang="en-US" sz="2400" dirty="0">
                  <a:latin typeface="华文楷体" panose="02010600040101010101" pitchFamily="2" charset="-122"/>
                  <a:ea typeface="华文楷体" panose="02010600040101010101" pitchFamily="2" charset="-122"/>
                </a:rPr>
                <a:t>1.0000066849139877</a:t>
              </a:r>
            </a:p>
            <a:p>
              <a:r>
                <a:rPr lang="en-US" sz="2400" dirty="0">
                  <a:latin typeface="华文楷体" panose="02010600040101010101" pitchFamily="2" charset="-122"/>
                  <a:ea typeface="华文楷体" panose="02010600040101010101" pitchFamily="2" charset="-122"/>
                </a:rPr>
                <a:t>0.6931471805599453</a:t>
              </a:r>
            </a:p>
            <a:p>
              <a:r>
                <a:rPr lang="en-US" sz="2400" dirty="0">
                  <a:latin typeface="华文楷体" panose="02010600040101010101" pitchFamily="2" charset="-122"/>
                  <a:ea typeface="华文楷体" panose="02010600040101010101" pitchFamily="2" charset="-122"/>
                </a:rPr>
                <a:t>0</a:t>
              </a:r>
            </a:p>
            <a:p>
              <a:r>
                <a:rPr lang="en-US" sz="2400" dirty="0">
                  <a:latin typeface="华文楷体" panose="02010600040101010101" pitchFamily="2" charset="-122"/>
                  <a:ea typeface="华文楷体" panose="02010600040101010101" pitchFamily="2" charset="-122"/>
                </a:rPr>
                <a:t>-Infinity</a:t>
              </a:r>
            </a:p>
            <a:p>
              <a:r>
                <a:rPr lang="en-US" sz="2400" dirty="0" err="1">
                  <a:latin typeface="华文楷体" panose="02010600040101010101" pitchFamily="2" charset="-122"/>
                  <a:ea typeface="华文楷体" panose="02010600040101010101" pitchFamily="2" charset="-122"/>
                </a:rPr>
                <a:t>NaN</a:t>
              </a:r>
              <a:endParaRPr lang="en-US" sz="28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1230782968"/>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4609749"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a:solidFill>
                  <a:srgbClr val="333333"/>
                </a:solidFill>
                <a:latin typeface="微软雅黑" panose="020B0503020204020204" pitchFamily="34" charset="-122"/>
                <a:ea typeface="微软雅黑" panose="020B0503020204020204" pitchFamily="34" charset="-122"/>
              </a:rPr>
              <a:t>1</a:t>
            </a:r>
            <a:r>
              <a:rPr lang="en-US" altLang="zh-CN" dirty="0" smtClean="0">
                <a:solidFill>
                  <a:srgbClr val="333333"/>
                </a:solidFill>
                <a:latin typeface="微软雅黑" panose="020B0503020204020204" pitchFamily="34" charset="-122"/>
                <a:ea typeface="微软雅黑" panose="020B0503020204020204" pitchFamily="34" charset="-122"/>
              </a:rPr>
              <a:t>.1.2 </a:t>
            </a:r>
            <a:r>
              <a:rPr lang="en-US" altLang="zh-CN" dirty="0" err="1">
                <a:solidFill>
                  <a:srgbClr val="333333"/>
                </a:solidFill>
                <a:latin typeface="微软雅黑" panose="020B0503020204020204" pitchFamily="34" charset="-122"/>
                <a:ea typeface="微软雅黑" panose="020B0503020204020204" pitchFamily="34" charset="-122"/>
              </a:rPr>
              <a:t>Javascript</a:t>
            </a:r>
            <a:r>
              <a:rPr lang="zh-CN" altLang="en-US" dirty="0">
                <a:solidFill>
                  <a:srgbClr val="333333"/>
                </a:solidFill>
                <a:latin typeface="微软雅黑" panose="020B0503020204020204" pitchFamily="34" charset="-122"/>
                <a:ea typeface="微软雅黑" panose="020B0503020204020204" pitchFamily="34" charset="-122"/>
              </a:rPr>
              <a:t>的使用方法</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43B748B3-B2FC-4C41-95A8-61B436D5F729}"/>
              </a:ext>
            </a:extLst>
          </p:cNvPr>
          <p:cNvGrpSpPr/>
          <p:nvPr/>
        </p:nvGrpSpPr>
        <p:grpSpPr>
          <a:xfrm>
            <a:off x="1133475" y="2671128"/>
            <a:ext cx="9925050" cy="2327592"/>
            <a:chOff x="959135" y="2671128"/>
            <a:chExt cx="9925050" cy="2327592"/>
          </a:xfrm>
        </p:grpSpPr>
        <p:sp>
          <p:nvSpPr>
            <p:cNvPr id="6" name="Text Placeholder 33"/>
            <p:cNvSpPr txBox="1">
              <a:spLocks/>
            </p:cNvSpPr>
            <p:nvPr/>
          </p:nvSpPr>
          <p:spPr bwMode="auto">
            <a:xfrm>
              <a:off x="1895760" y="2671128"/>
              <a:ext cx="8988425" cy="23275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a:defRPr/>
              </a:pP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直接在</a:t>
              </a:r>
              <a:r>
                <a:rPr lang="en-US" altLang="zh-CN" sz="2800" b="1" kern="0" dirty="0">
                  <a:solidFill>
                    <a:prstClr val="black">
                      <a:lumMod val="50000"/>
                    </a:prstClr>
                  </a:solidFill>
                  <a:latin typeface="华文楷体" panose="02010600040101010101" pitchFamily="2" charset="-122"/>
                  <a:ea typeface="华文楷体" panose="02010600040101010101" pitchFamily="2" charset="-122"/>
                </a:rPr>
                <a:t>HTML</a:t>
              </a: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中嵌入</a:t>
              </a:r>
              <a:r>
                <a:rPr lang="en-US" altLang="zh-CN" sz="2800" b="1" kern="0" dirty="0" err="1">
                  <a:solidFill>
                    <a:prstClr val="black">
                      <a:lumMod val="50000"/>
                    </a:prstClr>
                  </a:solidFill>
                  <a:latin typeface="华文楷体" panose="02010600040101010101" pitchFamily="2" charset="-122"/>
                  <a:ea typeface="华文楷体" panose="02010600040101010101" pitchFamily="2" charset="-122"/>
                </a:rPr>
                <a:t>Javascript</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800" kern="0" dirty="0">
                  <a:solidFill>
                    <a:prstClr val="black">
                      <a:lumMod val="50000"/>
                    </a:prstClr>
                  </a:solidFill>
                  <a:latin typeface="华文楷体" panose="02010600040101010101" pitchFamily="2" charset="-122"/>
                  <a:ea typeface="华文楷体" panose="02010600040101010101" pitchFamily="2" charset="-122"/>
                </a:rPr>
                <a:t>HTML</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文件中使用</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&lt;script&gt;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和</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&lt;/script&gt;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标记对加入</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语句，在位于</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HTML</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文件的任何位置。最好是将所有脚本程序放在</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Head</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标记内，以确保容易维护。在</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Script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标记之间加上”</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&lt;!--”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和”</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//--&gt;“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表示如果浏览器不支持</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语言，这段代码不执行。</a:t>
              </a:r>
            </a:p>
          </p:txBody>
        </p:sp>
        <p:grpSp>
          <p:nvGrpSpPr>
            <p:cNvPr id="19" name="组合 18"/>
            <p:cNvGrpSpPr>
              <a:grpSpLocks/>
            </p:cNvGrpSpPr>
            <p:nvPr/>
          </p:nvGrpSpPr>
          <p:grpSpPr bwMode="auto">
            <a:xfrm>
              <a:off x="959135" y="284734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4347"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1726087104"/>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86740"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smtClean="0">
                <a:solidFill>
                  <a:srgbClr val="333333"/>
                </a:solidFill>
                <a:latin typeface="微软雅黑" panose="020B0503020204020204" pitchFamily="34" charset="-122"/>
                <a:ea typeface="微软雅黑" panose="020B0503020204020204" pitchFamily="34" charset="-122"/>
              </a:rPr>
              <a:t>1.1.10 Math</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11"/>
              </a:pPr>
              <a:r>
                <a:rPr lang="en-US" sz="3200" b="1" dirty="0">
                  <a:latin typeface="华文楷体" panose="02010600040101010101" pitchFamily="2" charset="-122"/>
                  <a:ea typeface="华文楷体" panose="02010600040101010101" pitchFamily="2" charset="-122"/>
                </a:rPr>
                <a:t>max() </a:t>
              </a:r>
              <a:r>
                <a:rPr lang="zh-CN" altLang="en-US" sz="3200" b="1" dirty="0">
                  <a:latin typeface="华文楷体" panose="02010600040101010101" pitchFamily="2" charset="-122"/>
                  <a:ea typeface="华文楷体" panose="02010600040101010101" pitchFamily="2" charset="-122"/>
                </a:rPr>
                <a:t>和</a:t>
              </a:r>
              <a:r>
                <a:rPr lang="en-US" sz="3200" b="1" dirty="0">
                  <a:latin typeface="华文楷体" panose="02010600040101010101" pitchFamily="2" charset="-122"/>
                  <a:ea typeface="华文楷体" panose="02010600040101010101" pitchFamily="2" charset="-122"/>
                </a:rPr>
                <a:t>min()</a:t>
              </a:r>
            </a:p>
            <a:p>
              <a:r>
                <a:rPr lang="zh-CN" altLang="en-US" sz="2800" dirty="0">
                  <a:latin typeface="华文楷体" panose="02010600040101010101" pitchFamily="2" charset="-122"/>
                  <a:ea typeface="华文楷体" panose="02010600040101010101" pitchFamily="2" charset="-122"/>
                </a:rPr>
                <a:t>该方法分别返回两个指定的数中带有较大或较小的值的那个数。</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Math.max</a:t>
              </a:r>
              <a:r>
                <a:rPr lang="en-US" sz="2400" dirty="0">
                  <a:latin typeface="华文楷体" panose="02010600040101010101" pitchFamily="2" charset="-122"/>
                  <a:ea typeface="华文楷体" panose="02010600040101010101" pitchFamily="2" charset="-122"/>
                </a:rPr>
                <a:t>(x...);</a:t>
              </a:r>
            </a:p>
            <a:p>
              <a:r>
                <a:rPr lang="en-US" sz="2400" dirty="0" err="1">
                  <a:latin typeface="华文楷体" panose="02010600040101010101" pitchFamily="2" charset="-122"/>
                  <a:ea typeface="华文楷体" panose="02010600040101010101" pitchFamily="2" charset="-122"/>
                </a:rPr>
                <a:t>Math.min</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x,y</a:t>
              </a:r>
              <a:r>
                <a:rPr lang="en-US" sz="2400" dirty="0">
                  <a:latin typeface="华文楷体" panose="02010600040101010101" pitchFamily="2" charset="-122"/>
                  <a:ea typeface="华文楷体" panose="02010600040101010101" pitchFamily="2" charset="-122"/>
                </a:rPr>
                <a:t>);</a:t>
              </a:r>
            </a:p>
            <a:p>
              <a:r>
                <a:rPr lang="zh-CN" altLang="en-US" sz="2400" dirty="0">
                  <a:latin typeface="华文楷体" panose="02010600040101010101" pitchFamily="2" charset="-122"/>
                  <a:ea typeface="华文楷体" panose="02010600040101010101" pitchFamily="2" charset="-122"/>
                </a:rPr>
                <a:t>其中</a:t>
              </a:r>
              <a:r>
                <a:rPr lang="en-US" sz="2400" dirty="0">
                  <a:latin typeface="华文楷体" panose="02010600040101010101" pitchFamily="2" charset="-122"/>
                  <a:ea typeface="华文楷体" panose="02010600040101010101" pitchFamily="2" charset="-122"/>
                </a:rPr>
                <a:t>x </a:t>
              </a:r>
              <a:r>
                <a:rPr lang="zh-CN" altLang="en-US" sz="2400" dirty="0">
                  <a:latin typeface="华文楷体" panose="02010600040101010101" pitchFamily="2" charset="-122"/>
                  <a:ea typeface="华文楷体" panose="02010600040101010101" pitchFamily="2" charset="-122"/>
                </a:rPr>
                <a:t>为</a:t>
              </a:r>
              <a:r>
                <a:rPr lang="en-US" sz="2400"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或多个值。在</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ECMASCript</a:t>
              </a:r>
              <a:r>
                <a:rPr lang="en-US" sz="2400" dirty="0">
                  <a:latin typeface="华文楷体" panose="02010600040101010101" pitchFamily="2" charset="-122"/>
                  <a:ea typeface="华文楷体" panose="02010600040101010101" pitchFamily="2" charset="-122"/>
                </a:rPr>
                <a:t> v3 </a:t>
              </a:r>
              <a:r>
                <a:rPr lang="zh-CN" altLang="en-US" sz="2400" dirty="0">
                  <a:latin typeface="华文楷体" panose="02010600040101010101" pitchFamily="2" charset="-122"/>
                  <a:ea typeface="华文楷体" panose="02010600040101010101" pitchFamily="2" charset="-122"/>
                </a:rPr>
                <a:t>之前，该方法只有两个参数。返回值：参数中最大的值。如果没有参数，则返回</a:t>
              </a:r>
              <a:r>
                <a:rPr lang="en-US" sz="2400" dirty="0">
                  <a:latin typeface="华文楷体" panose="02010600040101010101" pitchFamily="2" charset="-122"/>
                  <a:ea typeface="华文楷体" panose="02010600040101010101" pitchFamily="2" charset="-122"/>
                </a:rPr>
                <a:t> -Infinity</a:t>
              </a:r>
              <a:r>
                <a:rPr lang="zh-CN" altLang="en-US" sz="2400" dirty="0">
                  <a:latin typeface="华文楷体" panose="02010600040101010101" pitchFamily="2" charset="-122"/>
                  <a:ea typeface="华文楷体" panose="02010600040101010101" pitchFamily="2" charset="-122"/>
                </a:rPr>
                <a:t>。如果有某个参数为</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NaN</a:t>
              </a:r>
              <a:r>
                <a:rPr lang="zh-CN" altLang="en-US" sz="2400" dirty="0">
                  <a:latin typeface="华文楷体" panose="02010600040101010101" pitchFamily="2" charset="-122"/>
                  <a:ea typeface="华文楷体" panose="02010600040101010101" pitchFamily="2" charset="-122"/>
                </a:rPr>
                <a:t>，或是不能转换成数字的非数字值，则返回</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NaN</a:t>
              </a:r>
              <a:r>
                <a:rPr lang="zh-CN" altLang="en-US" sz="2400" dirty="0">
                  <a:latin typeface="华文楷体" panose="02010600040101010101" pitchFamily="2" charset="-122"/>
                  <a:ea typeface="华文楷体" panose="02010600040101010101" pitchFamily="2" charset="-122"/>
                </a:rPr>
                <a:t>。</a:t>
              </a:r>
              <a:endParaRPr lang="en-US" sz="2400" dirty="0">
                <a:latin typeface="华文楷体" panose="02010600040101010101" pitchFamily="2" charset="-122"/>
                <a:ea typeface="华文楷体" panose="02010600040101010101" pitchFamily="2" charset="-122"/>
              </a:endParaRPr>
            </a:p>
            <a:p>
              <a:r>
                <a:rPr lang="en-US" sz="2400" dirty="0">
                  <a:latin typeface="华文楷体" panose="02010600040101010101" pitchFamily="2" charset="-122"/>
                  <a:ea typeface="华文楷体" panose="02010600040101010101" pitchFamily="2" charset="-122"/>
                </a:rPr>
                <a:t>x</a:t>
              </a:r>
              <a:r>
                <a:rPr lang="zh-CN" altLang="en-US" sz="2400" dirty="0">
                  <a:latin typeface="华文楷体" panose="02010600040101010101" pitchFamily="2" charset="-122"/>
                  <a:ea typeface="华文楷体" panose="02010600040101010101" pitchFamily="2" charset="-122"/>
                </a:rPr>
                <a:t>为</a:t>
              </a:r>
              <a:r>
                <a:rPr lang="en-US" sz="2400"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或多个值。在 </a:t>
              </a:r>
              <a:r>
                <a:rPr lang="en-US" sz="2400" dirty="0" err="1">
                  <a:latin typeface="华文楷体" panose="02010600040101010101" pitchFamily="2" charset="-122"/>
                  <a:ea typeface="华文楷体" panose="02010600040101010101" pitchFamily="2" charset="-122"/>
                </a:rPr>
                <a:t>ECMASCript</a:t>
              </a:r>
              <a:r>
                <a:rPr lang="en-US" sz="2400" dirty="0">
                  <a:latin typeface="华文楷体" panose="02010600040101010101" pitchFamily="2" charset="-122"/>
                  <a:ea typeface="华文楷体" panose="02010600040101010101" pitchFamily="2" charset="-122"/>
                </a:rPr>
                <a:t> v3 </a:t>
              </a:r>
              <a:r>
                <a:rPr lang="zh-CN" altLang="en-US" sz="2400" dirty="0">
                  <a:latin typeface="华文楷体" panose="02010600040101010101" pitchFamily="2" charset="-122"/>
                  <a:ea typeface="华文楷体" panose="02010600040101010101" pitchFamily="2" charset="-122"/>
                </a:rPr>
                <a:t>之前，该方法只有两个参数。如，</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Math.max</a:t>
              </a:r>
              <a:r>
                <a:rPr lang="en-US" sz="2400" dirty="0">
                  <a:latin typeface="华文楷体" panose="02010600040101010101" pitchFamily="2" charset="-122"/>
                  <a:ea typeface="华文楷体" panose="02010600040101010101" pitchFamily="2" charset="-122"/>
                </a:rPr>
                <a:t>(5,3,8,1));//8</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Math.max</a:t>
              </a:r>
              <a:r>
                <a:rPr lang="en-US" sz="2400" dirty="0">
                  <a:latin typeface="华文楷体" panose="02010600040101010101" pitchFamily="2" charset="-122"/>
                  <a:ea typeface="华文楷体" panose="02010600040101010101" pitchFamily="2" charset="-122"/>
                </a:rPr>
                <a:t>(5,3,8,'M'));//</a:t>
              </a:r>
              <a:r>
                <a:rPr lang="en-US" sz="2400" dirty="0" err="1">
                  <a:latin typeface="华文楷体" panose="02010600040101010101" pitchFamily="2" charset="-122"/>
                  <a:ea typeface="华文楷体" panose="02010600040101010101" pitchFamily="2" charset="-122"/>
                </a:rPr>
                <a:t>NaN</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Math.max</a:t>
              </a:r>
              <a:r>
                <a:rPr lang="en-US" sz="2400" dirty="0">
                  <a:latin typeface="华文楷体" panose="02010600040101010101" pitchFamily="2" charset="-122"/>
                  <a:ea typeface="华文楷体" panose="02010600040101010101" pitchFamily="2" charset="-122"/>
                </a:rPr>
                <a:t>(5));//5</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Math.max</a:t>
              </a:r>
              <a:r>
                <a:rPr lang="en-US" sz="2400" dirty="0">
                  <a:latin typeface="华文楷体" panose="02010600040101010101" pitchFamily="2" charset="-122"/>
                  <a:ea typeface="华文楷体" panose="02010600040101010101" pitchFamily="2" charset="-122"/>
                </a:rPr>
                <a:t>());//-Infinity</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1362219997"/>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86740"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smtClean="0">
                <a:solidFill>
                  <a:srgbClr val="333333"/>
                </a:solidFill>
                <a:latin typeface="微软雅黑" panose="020B0503020204020204" pitchFamily="34" charset="-122"/>
                <a:ea typeface="微软雅黑" panose="020B0503020204020204" pitchFamily="34" charset="-122"/>
              </a:rPr>
              <a:t>1.1.10 Math</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12"/>
              </a:pPr>
              <a:r>
                <a:rPr lang="en-US" sz="2800" b="1" dirty="0">
                  <a:latin typeface="华文楷体" panose="02010600040101010101" pitchFamily="2" charset="-122"/>
                  <a:ea typeface="华文楷体" panose="02010600040101010101" pitchFamily="2" charset="-122"/>
                </a:rPr>
                <a:t>pow() </a:t>
              </a:r>
            </a:p>
            <a:p>
              <a:r>
                <a:rPr lang="zh-CN" altLang="en-US" sz="2800" dirty="0">
                  <a:latin typeface="华文楷体" panose="02010600040101010101" pitchFamily="2" charset="-122"/>
                  <a:ea typeface="华文楷体" panose="02010600040101010101" pitchFamily="2" charset="-122"/>
                </a:rPr>
                <a:t>该方法可返回</a:t>
              </a:r>
              <a:r>
                <a:rPr lang="en-US" sz="2800" dirty="0">
                  <a:latin typeface="华文楷体" panose="02010600040101010101" pitchFamily="2" charset="-122"/>
                  <a:ea typeface="华文楷体" panose="02010600040101010101" pitchFamily="2" charset="-122"/>
                </a:rPr>
                <a:t> x </a:t>
              </a:r>
              <a:r>
                <a:rPr lang="zh-CN" altLang="en-US" sz="2800" dirty="0">
                  <a:latin typeface="华文楷体" panose="02010600040101010101" pitchFamily="2" charset="-122"/>
                  <a:ea typeface="华文楷体" panose="02010600040101010101" pitchFamily="2" charset="-122"/>
                </a:rPr>
                <a:t>的</a:t>
              </a:r>
              <a:r>
                <a:rPr lang="en-US" sz="2800" dirty="0">
                  <a:latin typeface="华文楷体" panose="02010600040101010101" pitchFamily="2" charset="-122"/>
                  <a:ea typeface="华文楷体" panose="02010600040101010101" pitchFamily="2" charset="-122"/>
                </a:rPr>
                <a:t> y </a:t>
              </a:r>
              <a:r>
                <a:rPr lang="zh-CN" altLang="en-US" sz="2800" dirty="0">
                  <a:latin typeface="华文楷体" panose="02010600040101010101" pitchFamily="2" charset="-122"/>
                  <a:ea typeface="华文楷体" panose="02010600040101010101" pitchFamily="2" charset="-122"/>
                </a:rPr>
                <a:t>次幂的值。</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Math.pow</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x,y</a:t>
              </a:r>
              <a:r>
                <a:rPr lang="en-US" sz="2400" dirty="0">
                  <a:latin typeface="华文楷体" panose="02010600040101010101" pitchFamily="2" charset="-122"/>
                  <a:ea typeface="华文楷体" panose="02010600040101010101" pitchFamily="2" charset="-122"/>
                </a:rPr>
                <a:t>);</a:t>
              </a:r>
            </a:p>
            <a:p>
              <a:r>
                <a:rPr lang="zh-CN" altLang="en-US" sz="2400" dirty="0">
                  <a:latin typeface="华文楷体" panose="02010600040101010101" pitchFamily="2" charset="-122"/>
                  <a:ea typeface="华文楷体" panose="02010600040101010101" pitchFamily="2" charset="-122"/>
                </a:rPr>
                <a:t>其中</a:t>
              </a:r>
              <a:r>
                <a:rPr lang="en-US" sz="2400" dirty="0">
                  <a:latin typeface="华文楷体" panose="02010600040101010101" pitchFamily="2" charset="-122"/>
                  <a:ea typeface="华文楷体" panose="02010600040101010101" pitchFamily="2" charset="-122"/>
                </a:rPr>
                <a:t>x </a:t>
              </a:r>
              <a:r>
                <a:rPr lang="zh-CN" altLang="en-US" sz="2400" dirty="0">
                  <a:latin typeface="华文楷体" panose="02010600040101010101" pitchFamily="2" charset="-122"/>
                  <a:ea typeface="华文楷体" panose="02010600040101010101" pitchFamily="2" charset="-122"/>
                </a:rPr>
                <a:t>必需，底数，必须是数字。</a:t>
              </a:r>
              <a:r>
                <a:rPr lang="en-US" sz="2400" dirty="0">
                  <a:latin typeface="华文楷体" panose="02010600040101010101" pitchFamily="2" charset="-122"/>
                  <a:ea typeface="华文楷体" panose="02010600040101010101" pitchFamily="2" charset="-122"/>
                </a:rPr>
                <a:t>y </a:t>
              </a:r>
              <a:r>
                <a:rPr lang="zh-CN" altLang="en-US" sz="2400" dirty="0">
                  <a:latin typeface="华文楷体" panose="02010600040101010101" pitchFamily="2" charset="-122"/>
                  <a:ea typeface="华文楷体" panose="02010600040101010101" pitchFamily="2" charset="-122"/>
                </a:rPr>
                <a:t>必需，幂数，必须是数字。返回值：如果结果是虚数或负数，则该方法将返回</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NaN</a:t>
              </a:r>
              <a:r>
                <a:rPr lang="zh-CN" altLang="en-US" sz="2400" dirty="0">
                  <a:latin typeface="华文楷体" panose="02010600040101010101" pitchFamily="2" charset="-122"/>
                  <a:ea typeface="华文楷体" panose="02010600040101010101" pitchFamily="2" charset="-122"/>
                </a:rPr>
                <a:t>。如果由于指数过大而引起浮点溢出，则该方法将返回</a:t>
              </a:r>
              <a:r>
                <a:rPr lang="en-US" sz="2400" dirty="0">
                  <a:latin typeface="华文楷体" panose="02010600040101010101" pitchFamily="2" charset="-122"/>
                  <a:ea typeface="华文楷体" panose="02010600040101010101" pitchFamily="2" charset="-122"/>
                </a:rPr>
                <a:t> Infinity</a:t>
              </a:r>
              <a:r>
                <a:rPr lang="zh-CN" altLang="en-US" sz="2400" dirty="0">
                  <a:latin typeface="华文楷体" panose="02010600040101010101" pitchFamily="2" charset="-122"/>
                  <a:ea typeface="华文楷体" panose="02010600040101010101" pitchFamily="2" charset="-122"/>
                </a:rPr>
                <a:t>。如，</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Math.pow</a:t>
              </a:r>
              <a:r>
                <a:rPr lang="en-US" sz="2400" dirty="0">
                  <a:latin typeface="华文楷体" panose="02010600040101010101" pitchFamily="2" charset="-122"/>
                  <a:ea typeface="华文楷体" panose="02010600040101010101" pitchFamily="2" charset="-122"/>
                </a:rPr>
                <a:t>()+'&lt;</a:t>
              </a:r>
              <a:r>
                <a:rPr lang="en-US" sz="2400" dirty="0" err="1">
                  <a:latin typeface="华文楷体" panose="02010600040101010101" pitchFamily="2" charset="-122"/>
                  <a:ea typeface="华文楷体" panose="02010600040101010101" pitchFamily="2" charset="-122"/>
                </a:rPr>
                <a:t>br</a:t>
              </a:r>
              <a:r>
                <a:rPr lang="en-US" sz="2400" dirty="0">
                  <a:latin typeface="华文楷体" panose="02010600040101010101" pitchFamily="2" charset="-122"/>
                  <a:ea typeface="华文楷体" panose="02010600040101010101" pitchFamily="2" charset="-122"/>
                </a:rPr>
                <a:t>&gt;');</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Math.pow</a:t>
              </a:r>
              <a:r>
                <a:rPr lang="en-US" sz="2400" dirty="0">
                  <a:latin typeface="华文楷体" panose="02010600040101010101" pitchFamily="2" charset="-122"/>
                  <a:ea typeface="华文楷体" panose="02010600040101010101" pitchFamily="2" charset="-122"/>
                </a:rPr>
                <a:t>(2)+'&lt;</a:t>
              </a:r>
              <a:r>
                <a:rPr lang="en-US" sz="2400" dirty="0" err="1">
                  <a:latin typeface="华文楷体" panose="02010600040101010101" pitchFamily="2" charset="-122"/>
                  <a:ea typeface="华文楷体" panose="02010600040101010101" pitchFamily="2" charset="-122"/>
                </a:rPr>
                <a:t>br</a:t>
              </a:r>
              <a:r>
                <a:rPr lang="en-US" sz="2400" dirty="0">
                  <a:latin typeface="华文楷体" panose="02010600040101010101" pitchFamily="2" charset="-122"/>
                  <a:ea typeface="华文楷体" panose="02010600040101010101" pitchFamily="2" charset="-122"/>
                </a:rPr>
                <a:t>&gt;');</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Math.pow</a:t>
              </a:r>
              <a:r>
                <a:rPr lang="en-US" sz="2400" dirty="0">
                  <a:latin typeface="华文楷体" panose="02010600040101010101" pitchFamily="2" charset="-122"/>
                  <a:ea typeface="华文楷体" panose="02010600040101010101" pitchFamily="2" charset="-122"/>
                </a:rPr>
                <a:t>(2,2)+'&lt;</a:t>
              </a:r>
              <a:r>
                <a:rPr lang="en-US" sz="2400" dirty="0" err="1">
                  <a:latin typeface="华文楷体" panose="02010600040101010101" pitchFamily="2" charset="-122"/>
                  <a:ea typeface="华文楷体" panose="02010600040101010101" pitchFamily="2" charset="-122"/>
                </a:rPr>
                <a:t>br</a:t>
              </a:r>
              <a:r>
                <a:rPr lang="en-US" sz="2400" dirty="0">
                  <a:latin typeface="华文楷体" panose="02010600040101010101" pitchFamily="2" charset="-122"/>
                  <a:ea typeface="华文楷体" panose="02010600040101010101" pitchFamily="2" charset="-122"/>
                </a:rPr>
                <a:t>&gt;');</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Math.pow</a:t>
              </a:r>
              <a:r>
                <a:rPr lang="en-US" sz="2400" dirty="0">
                  <a:latin typeface="华文楷体" panose="02010600040101010101" pitchFamily="2" charset="-122"/>
                  <a:ea typeface="华文楷体" panose="02010600040101010101" pitchFamily="2" charset="-122"/>
                </a:rPr>
                <a:t>(2,2,2)+'&lt;</a:t>
              </a:r>
              <a:r>
                <a:rPr lang="en-US" sz="2400" dirty="0" err="1">
                  <a:latin typeface="华文楷体" panose="02010600040101010101" pitchFamily="2" charset="-122"/>
                  <a:ea typeface="华文楷体" panose="02010600040101010101" pitchFamily="2" charset="-122"/>
                </a:rPr>
                <a:t>br</a:t>
              </a:r>
              <a:r>
                <a:rPr lang="en-US" sz="2400" dirty="0">
                  <a:latin typeface="华文楷体" panose="02010600040101010101" pitchFamily="2" charset="-122"/>
                  <a:ea typeface="华文楷体" panose="02010600040101010101" pitchFamily="2" charset="-122"/>
                </a:rPr>
                <a:t>&gt;');</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Math.pow</a:t>
              </a:r>
              <a:r>
                <a:rPr lang="en-US" sz="2400" dirty="0">
                  <a:latin typeface="华文楷体" panose="02010600040101010101" pitchFamily="2" charset="-122"/>
                  <a:ea typeface="华文楷体" panose="02010600040101010101" pitchFamily="2" charset="-122"/>
                </a:rPr>
                <a:t>('M',2)+'&lt;</a:t>
              </a:r>
              <a:r>
                <a:rPr lang="en-US" sz="2400" dirty="0" err="1">
                  <a:latin typeface="华文楷体" panose="02010600040101010101" pitchFamily="2" charset="-122"/>
                  <a:ea typeface="华文楷体" panose="02010600040101010101" pitchFamily="2" charset="-122"/>
                </a:rPr>
                <a:t>br</a:t>
              </a:r>
              <a:r>
                <a:rPr lang="en-US" sz="2400" dirty="0">
                  <a:latin typeface="华文楷体" panose="02010600040101010101" pitchFamily="2" charset="-122"/>
                  <a:ea typeface="华文楷体" panose="02010600040101010101" pitchFamily="2" charset="-122"/>
                </a:rPr>
                <a:t>&gt;');</a:t>
              </a:r>
            </a:p>
            <a:p>
              <a:r>
                <a:rPr lang="zh-CN" altLang="en-US" sz="2400" dirty="0">
                  <a:latin typeface="华文楷体" panose="02010600040101010101" pitchFamily="2" charset="-122"/>
                  <a:ea typeface="华文楷体" panose="02010600040101010101" pitchFamily="2" charset="-122"/>
                </a:rPr>
                <a:t>输出：</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NaN</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换行 </a:t>
              </a:r>
              <a:r>
                <a:rPr lang="en-US" sz="2400" dirty="0" err="1">
                  <a:latin typeface="华文楷体" panose="02010600040101010101" pitchFamily="2" charset="-122"/>
                  <a:ea typeface="华文楷体" panose="02010600040101010101" pitchFamily="2" charset="-122"/>
                </a:rPr>
                <a:t>NaN</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换行 </a:t>
              </a:r>
              <a:r>
                <a:rPr lang="en-US" sz="2400" dirty="0">
                  <a:latin typeface="华文楷体" panose="02010600040101010101" pitchFamily="2" charset="-122"/>
                  <a:ea typeface="华文楷体" panose="02010600040101010101" pitchFamily="2" charset="-122"/>
                </a:rPr>
                <a:t>4 </a:t>
              </a:r>
              <a:r>
                <a:rPr lang="zh-CN" altLang="en-US" sz="2400" dirty="0">
                  <a:latin typeface="华文楷体" panose="02010600040101010101" pitchFamily="2" charset="-122"/>
                  <a:ea typeface="华文楷体" panose="02010600040101010101" pitchFamily="2" charset="-122"/>
                </a:rPr>
                <a:t>换行 </a:t>
              </a:r>
              <a:r>
                <a:rPr lang="en-US" sz="2400" dirty="0">
                  <a:latin typeface="华文楷体" panose="02010600040101010101" pitchFamily="2" charset="-122"/>
                  <a:ea typeface="华文楷体" panose="02010600040101010101" pitchFamily="2" charset="-122"/>
                </a:rPr>
                <a:t>4 </a:t>
              </a:r>
              <a:r>
                <a:rPr lang="zh-CN" altLang="en-US" sz="2400" dirty="0">
                  <a:latin typeface="华文楷体" panose="02010600040101010101" pitchFamily="2" charset="-122"/>
                  <a:ea typeface="华文楷体" panose="02010600040101010101" pitchFamily="2" charset="-122"/>
                </a:rPr>
                <a:t>换行 </a:t>
              </a:r>
              <a:r>
                <a:rPr lang="en-US" sz="2400" dirty="0" err="1">
                  <a:latin typeface="华文楷体" panose="02010600040101010101" pitchFamily="2" charset="-122"/>
                  <a:ea typeface="华文楷体" panose="02010600040101010101" pitchFamily="2" charset="-122"/>
                </a:rPr>
                <a:t>NaN</a:t>
              </a:r>
              <a:endParaRPr lang="en-US" sz="24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1689444859"/>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86740"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smtClean="0">
                <a:solidFill>
                  <a:srgbClr val="333333"/>
                </a:solidFill>
                <a:latin typeface="微软雅黑" panose="020B0503020204020204" pitchFamily="34" charset="-122"/>
                <a:ea typeface="微软雅黑" panose="020B0503020204020204" pitchFamily="34" charset="-122"/>
              </a:rPr>
              <a:t>1.1.10 Math</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13"/>
              </a:pPr>
              <a:r>
                <a:rPr lang="en-US" sz="3200" b="1" dirty="0">
                  <a:latin typeface="华文楷体" panose="02010600040101010101" pitchFamily="2" charset="-122"/>
                  <a:ea typeface="华文楷体" panose="02010600040101010101" pitchFamily="2" charset="-122"/>
                </a:rPr>
                <a:t>random() </a:t>
              </a:r>
            </a:p>
            <a:p>
              <a:r>
                <a:rPr lang="zh-CN" altLang="en-US" sz="2800" dirty="0">
                  <a:latin typeface="华文楷体" panose="02010600040101010101" pitchFamily="2" charset="-122"/>
                  <a:ea typeface="华文楷体" panose="02010600040101010101" pitchFamily="2" charset="-122"/>
                </a:rPr>
                <a:t>该方法可返回介于</a:t>
              </a:r>
              <a:r>
                <a:rPr lang="en-US" sz="2800" dirty="0">
                  <a:latin typeface="华文楷体" panose="02010600040101010101" pitchFamily="2" charset="-122"/>
                  <a:ea typeface="华文楷体" panose="02010600040101010101" pitchFamily="2" charset="-122"/>
                </a:rPr>
                <a:t> 0 ~ 1 </a:t>
              </a:r>
              <a:r>
                <a:rPr lang="zh-CN" altLang="en-US" sz="2800" dirty="0">
                  <a:latin typeface="华文楷体" panose="02010600040101010101" pitchFamily="2" charset="-122"/>
                  <a:ea typeface="华文楷体" panose="02010600040101010101" pitchFamily="2" charset="-122"/>
                </a:rPr>
                <a:t>之间的一个随机数。</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Math.random</a:t>
              </a:r>
              <a:r>
                <a:rPr lang="en-US"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无参</a:t>
              </a:r>
              <a:r>
                <a:rPr lang="en-US" sz="2400" dirty="0">
                  <a:latin typeface="华文楷体" panose="02010600040101010101" pitchFamily="2" charset="-122"/>
                  <a:ea typeface="华文楷体" panose="02010600040101010101" pitchFamily="2" charset="-122"/>
                </a:rPr>
                <a:t/>
              </a:r>
              <a:br>
                <a:rPr lang="en-US" sz="2400" dirty="0">
                  <a:latin typeface="华文楷体" panose="02010600040101010101" pitchFamily="2" charset="-122"/>
                  <a:ea typeface="华文楷体" panose="02010600040101010101" pitchFamily="2" charset="-122"/>
                </a:rPr>
              </a:br>
              <a:r>
                <a:rPr lang="zh-CN" altLang="en-US" sz="2400" dirty="0">
                  <a:latin typeface="华文楷体" panose="02010600040101010101" pitchFamily="2" charset="-122"/>
                  <a:ea typeface="华文楷体" panose="02010600040101010101" pitchFamily="2" charset="-122"/>
                </a:rPr>
                <a:t>返回：</a:t>
              </a:r>
              <a:r>
                <a:rPr lang="en-US" sz="2400" dirty="0">
                  <a:latin typeface="华文楷体" panose="02010600040101010101" pitchFamily="2" charset="-122"/>
                  <a:ea typeface="华文楷体" panose="02010600040101010101" pitchFamily="2" charset="-122"/>
                </a:rPr>
                <a:t> 0.0 ~ 1.0 </a:t>
              </a:r>
              <a:r>
                <a:rPr lang="zh-CN" altLang="en-US" sz="2400" dirty="0">
                  <a:latin typeface="华文楷体" panose="02010600040101010101" pitchFamily="2" charset="-122"/>
                  <a:ea typeface="华文楷体" panose="02010600040101010101" pitchFamily="2" charset="-122"/>
                </a:rPr>
                <a:t>之间的一个伪随机数。 真正意义的随机数是某次随机事件产生的结果，经过无数次后表现为呈现某种概率论，它是不可预测的。而伪随机数是根据伪随机算法实现的，它是采用了一种模拟随机的算法，因此被称为伪随机数。如，</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Math.random</a:t>
              </a:r>
              <a:r>
                <a:rPr lang="en-US" sz="2400" dirty="0">
                  <a:latin typeface="华文楷体" panose="02010600040101010101" pitchFamily="2" charset="-122"/>
                  <a:ea typeface="华文楷体" panose="02010600040101010101" pitchFamily="2" charset="-122"/>
                </a:rPr>
                <a:t>())</a:t>
              </a:r>
            </a:p>
            <a:p>
              <a:r>
                <a:rPr lang="zh-CN" altLang="en-US" sz="2400" dirty="0">
                  <a:latin typeface="华文楷体" panose="02010600040101010101" pitchFamily="2" charset="-122"/>
                  <a:ea typeface="华文楷体" panose="02010600040101010101" pitchFamily="2" charset="-122"/>
                </a:rPr>
                <a:t>输出：</a:t>
              </a:r>
              <a:endParaRPr lang="en-US" sz="2400" dirty="0">
                <a:latin typeface="华文楷体" panose="02010600040101010101" pitchFamily="2" charset="-122"/>
                <a:ea typeface="华文楷体" panose="02010600040101010101" pitchFamily="2" charset="-122"/>
              </a:endParaRPr>
            </a:p>
            <a:p>
              <a:r>
                <a:rPr lang="en-US" sz="2400" dirty="0">
                  <a:latin typeface="华文楷体" panose="02010600040101010101" pitchFamily="2" charset="-122"/>
                  <a:ea typeface="华文楷体" panose="02010600040101010101" pitchFamily="2" charset="-122"/>
                </a:rPr>
                <a:t>0.12645312909485157</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1422421573"/>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86740"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smtClean="0">
                <a:solidFill>
                  <a:srgbClr val="333333"/>
                </a:solidFill>
                <a:latin typeface="微软雅黑" panose="020B0503020204020204" pitchFamily="34" charset="-122"/>
                <a:ea typeface="微软雅黑" panose="020B0503020204020204" pitchFamily="34" charset="-122"/>
              </a:rPr>
              <a:t>1.1.10 Math</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14"/>
              </a:pPr>
              <a:r>
                <a:rPr lang="en-US" sz="2800" b="1" dirty="0">
                  <a:latin typeface="华文楷体" panose="02010600040101010101" pitchFamily="2" charset="-122"/>
                  <a:ea typeface="华文楷体" panose="02010600040101010101" pitchFamily="2" charset="-122"/>
                </a:rPr>
                <a:t>round() </a:t>
              </a:r>
            </a:p>
            <a:p>
              <a:r>
                <a:rPr lang="zh-CN" altLang="en-US" sz="2800" dirty="0">
                  <a:latin typeface="华文楷体" panose="02010600040101010101" pitchFamily="2" charset="-122"/>
                  <a:ea typeface="华文楷体" panose="02010600040101010101" pitchFamily="2" charset="-122"/>
                </a:rPr>
                <a:t>该方法可把一个数字舍入为最接近的整数。</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Math.round</a:t>
              </a:r>
              <a:r>
                <a:rPr lang="en-US" sz="2400" dirty="0">
                  <a:latin typeface="华文楷体" panose="02010600040101010101" pitchFamily="2" charset="-122"/>
                  <a:ea typeface="华文楷体" panose="02010600040101010101" pitchFamily="2" charset="-122"/>
                </a:rPr>
                <a:t>(x)</a:t>
              </a:r>
            </a:p>
            <a:p>
              <a:r>
                <a:rPr lang="zh-CN" altLang="en-US" sz="2400" dirty="0">
                  <a:latin typeface="华文楷体" panose="02010600040101010101" pitchFamily="2" charset="-122"/>
                  <a:ea typeface="华文楷体" panose="02010600040101010101" pitchFamily="2" charset="-122"/>
                </a:rPr>
                <a:t>其中参数</a:t>
              </a:r>
              <a:r>
                <a:rPr lang="en-US" sz="2400" dirty="0">
                  <a:latin typeface="华文楷体" panose="02010600040101010101" pitchFamily="2" charset="-122"/>
                  <a:ea typeface="华文楷体" panose="02010600040101010101" pitchFamily="2" charset="-122"/>
                </a:rPr>
                <a:t>x </a:t>
              </a:r>
              <a:r>
                <a:rPr lang="zh-CN" altLang="en-US" sz="2400" dirty="0">
                  <a:latin typeface="华文楷体" panose="02010600040101010101" pitchFamily="2" charset="-122"/>
                  <a:ea typeface="华文楷体" panose="02010600040101010101" pitchFamily="2" charset="-122"/>
                </a:rPr>
                <a:t>为必需，必须是数字。如，</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Math.round</a:t>
              </a:r>
              <a:r>
                <a:rPr lang="en-US" sz="2400" dirty="0">
                  <a:latin typeface="华文楷体" panose="02010600040101010101" pitchFamily="2" charset="-122"/>
                  <a:ea typeface="华文楷体" panose="02010600040101010101" pitchFamily="2" charset="-122"/>
                </a:rPr>
                <a:t>(0.60) + “&lt;</a:t>
              </a:r>
              <a:r>
                <a:rPr lang="en-US" sz="2400" dirty="0" err="1">
                  <a:latin typeface="华文楷体" panose="02010600040101010101" pitchFamily="2" charset="-122"/>
                  <a:ea typeface="华文楷体" panose="02010600040101010101" pitchFamily="2" charset="-122"/>
                </a:rPr>
                <a:t>br</a:t>
              </a:r>
              <a:r>
                <a:rPr lang="en-US" sz="2400" dirty="0">
                  <a:latin typeface="华文楷体" panose="02010600040101010101" pitchFamily="2" charset="-122"/>
                  <a:ea typeface="华文楷体" panose="02010600040101010101" pitchFamily="2" charset="-122"/>
                </a:rPr>
                <a:t> /&gt;“)</a:t>
              </a:r>
              <a:r>
                <a:rPr lang="zh-CN" altLang="en-US" sz="2400" dirty="0">
                  <a:latin typeface="华文楷体" panose="02010600040101010101" pitchFamily="2" charset="-122"/>
                  <a:ea typeface="华文楷体" panose="02010600040101010101" pitchFamily="2" charset="-122"/>
                </a:rPr>
                <a:t>；</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Math.round</a:t>
              </a:r>
              <a:r>
                <a:rPr lang="en-US" sz="2400" dirty="0">
                  <a:latin typeface="华文楷体" panose="02010600040101010101" pitchFamily="2" charset="-122"/>
                  <a:ea typeface="华文楷体" panose="02010600040101010101" pitchFamily="2" charset="-122"/>
                </a:rPr>
                <a:t>(0.50) + “&lt;</a:t>
              </a:r>
              <a:r>
                <a:rPr lang="en-US" sz="2400" dirty="0" err="1">
                  <a:latin typeface="华文楷体" panose="02010600040101010101" pitchFamily="2" charset="-122"/>
                  <a:ea typeface="华文楷体" panose="02010600040101010101" pitchFamily="2" charset="-122"/>
                </a:rPr>
                <a:t>br</a:t>
              </a:r>
              <a:r>
                <a:rPr lang="en-US" sz="2400" dirty="0">
                  <a:latin typeface="华文楷体" panose="02010600040101010101" pitchFamily="2" charset="-122"/>
                  <a:ea typeface="华文楷体" panose="02010600040101010101" pitchFamily="2" charset="-122"/>
                </a:rPr>
                <a:t> /&gt;“)</a:t>
              </a:r>
              <a:r>
                <a:rPr lang="zh-CN" altLang="en-US" sz="2400" dirty="0">
                  <a:latin typeface="华文楷体" panose="02010600040101010101" pitchFamily="2" charset="-122"/>
                  <a:ea typeface="华文楷体" panose="02010600040101010101" pitchFamily="2" charset="-122"/>
                </a:rPr>
                <a:t>；</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Math.round</a:t>
              </a:r>
              <a:r>
                <a:rPr lang="en-US" sz="2400" dirty="0">
                  <a:latin typeface="华文楷体" panose="02010600040101010101" pitchFamily="2" charset="-122"/>
                  <a:ea typeface="华文楷体" panose="02010600040101010101" pitchFamily="2" charset="-122"/>
                </a:rPr>
                <a:t>(0.49) + “&lt;</a:t>
              </a:r>
              <a:r>
                <a:rPr lang="en-US" sz="2400" dirty="0" err="1">
                  <a:latin typeface="华文楷体" panose="02010600040101010101" pitchFamily="2" charset="-122"/>
                  <a:ea typeface="华文楷体" panose="02010600040101010101" pitchFamily="2" charset="-122"/>
                </a:rPr>
                <a:t>br</a:t>
              </a:r>
              <a:r>
                <a:rPr lang="en-US" sz="2400" dirty="0">
                  <a:latin typeface="华文楷体" panose="02010600040101010101" pitchFamily="2" charset="-122"/>
                  <a:ea typeface="华文楷体" panose="02010600040101010101" pitchFamily="2" charset="-122"/>
                </a:rPr>
                <a:t> /&gt;“)</a:t>
              </a:r>
              <a:r>
                <a:rPr lang="zh-CN" altLang="en-US" sz="2400" dirty="0">
                  <a:latin typeface="华文楷体" panose="02010600040101010101" pitchFamily="2" charset="-122"/>
                  <a:ea typeface="华文楷体" panose="02010600040101010101" pitchFamily="2" charset="-122"/>
                </a:rPr>
                <a:t>；</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Math.round</a:t>
              </a:r>
              <a:r>
                <a:rPr lang="en-US" sz="2400" dirty="0">
                  <a:latin typeface="华文楷体" panose="02010600040101010101" pitchFamily="2" charset="-122"/>
                  <a:ea typeface="华文楷体" panose="02010600040101010101" pitchFamily="2" charset="-122"/>
                </a:rPr>
                <a:t>(-4.40) + “&lt;</a:t>
              </a:r>
              <a:r>
                <a:rPr lang="en-US" sz="2400" dirty="0" err="1">
                  <a:latin typeface="华文楷体" panose="02010600040101010101" pitchFamily="2" charset="-122"/>
                  <a:ea typeface="华文楷体" panose="02010600040101010101" pitchFamily="2" charset="-122"/>
                </a:rPr>
                <a:t>br</a:t>
              </a:r>
              <a:r>
                <a:rPr lang="en-US" sz="2400" dirty="0">
                  <a:latin typeface="华文楷体" panose="02010600040101010101" pitchFamily="2" charset="-122"/>
                  <a:ea typeface="华文楷体" panose="02010600040101010101" pitchFamily="2" charset="-122"/>
                </a:rPr>
                <a:t> /&gt;“)</a:t>
              </a:r>
              <a:r>
                <a:rPr lang="zh-CN" altLang="en-US" sz="2400" dirty="0">
                  <a:latin typeface="华文楷体" panose="02010600040101010101" pitchFamily="2" charset="-122"/>
                  <a:ea typeface="华文楷体" panose="02010600040101010101" pitchFamily="2" charset="-122"/>
                </a:rPr>
                <a:t>；</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Math.round</a:t>
              </a:r>
              <a:r>
                <a:rPr lang="en-US" sz="2400" dirty="0">
                  <a:latin typeface="华文楷体" panose="02010600040101010101" pitchFamily="2" charset="-122"/>
                  <a:ea typeface="华文楷体" panose="02010600040101010101" pitchFamily="2" charset="-122"/>
                </a:rPr>
                <a:t>(-4.60))</a:t>
              </a:r>
              <a:r>
                <a:rPr lang="zh-CN" altLang="en-US" sz="2400" dirty="0">
                  <a:latin typeface="华文楷体" panose="02010600040101010101" pitchFamily="2" charset="-122"/>
                  <a:ea typeface="华文楷体" panose="02010600040101010101" pitchFamily="2" charset="-122"/>
                </a:rPr>
                <a:t>；</a:t>
              </a:r>
              <a:endParaRPr lang="en-US"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输出为：</a:t>
              </a:r>
              <a:endParaRPr lang="en-US" sz="2400" dirty="0">
                <a:latin typeface="华文楷体" panose="02010600040101010101" pitchFamily="2" charset="-122"/>
                <a:ea typeface="华文楷体" panose="02010600040101010101" pitchFamily="2" charset="-122"/>
              </a:endParaRPr>
            </a:p>
            <a:p>
              <a:r>
                <a:rPr lang="en-US" sz="2400" dirty="0">
                  <a:latin typeface="华文楷体" panose="02010600040101010101" pitchFamily="2" charset="-122"/>
                  <a:ea typeface="华文楷体" panose="02010600040101010101" pitchFamily="2" charset="-122"/>
                </a:rPr>
                <a:t>1 </a:t>
              </a:r>
              <a:r>
                <a:rPr lang="zh-CN" altLang="en-US" sz="2400" dirty="0">
                  <a:latin typeface="华文楷体" panose="02010600040101010101" pitchFamily="2" charset="-122"/>
                  <a:ea typeface="华文楷体" panose="02010600040101010101" pitchFamily="2" charset="-122"/>
                </a:rPr>
                <a:t>换行 </a:t>
              </a:r>
              <a:r>
                <a:rPr lang="en-US" sz="2400" dirty="0">
                  <a:latin typeface="华文楷体" panose="02010600040101010101" pitchFamily="2" charset="-122"/>
                  <a:ea typeface="华文楷体" panose="02010600040101010101" pitchFamily="2" charset="-122"/>
                </a:rPr>
                <a:t>1 </a:t>
              </a:r>
              <a:r>
                <a:rPr lang="zh-CN" altLang="en-US" sz="2400" dirty="0">
                  <a:latin typeface="华文楷体" panose="02010600040101010101" pitchFamily="2" charset="-122"/>
                  <a:ea typeface="华文楷体" panose="02010600040101010101" pitchFamily="2" charset="-122"/>
                </a:rPr>
                <a:t>换行 </a:t>
              </a:r>
              <a:r>
                <a:rPr lang="en-US" sz="2400" dirty="0">
                  <a:latin typeface="华文楷体" panose="02010600040101010101" pitchFamily="2" charset="-122"/>
                  <a:ea typeface="华文楷体" panose="02010600040101010101" pitchFamily="2" charset="-122"/>
                </a:rPr>
                <a:t>0 </a:t>
              </a:r>
              <a:r>
                <a:rPr lang="zh-CN" altLang="en-US" sz="2400" dirty="0">
                  <a:latin typeface="华文楷体" panose="02010600040101010101" pitchFamily="2" charset="-122"/>
                  <a:ea typeface="华文楷体" panose="02010600040101010101" pitchFamily="2" charset="-122"/>
                </a:rPr>
                <a:t>换行 </a:t>
              </a:r>
              <a:r>
                <a:rPr lang="en-US" sz="2400" dirty="0">
                  <a:latin typeface="华文楷体" panose="02010600040101010101" pitchFamily="2" charset="-122"/>
                  <a:ea typeface="华文楷体" panose="02010600040101010101" pitchFamily="2" charset="-122"/>
                </a:rPr>
                <a:t>-4 </a:t>
              </a:r>
              <a:r>
                <a:rPr lang="zh-CN" altLang="en-US" sz="2400" dirty="0">
                  <a:latin typeface="华文楷体" panose="02010600040101010101" pitchFamily="2" charset="-122"/>
                  <a:ea typeface="华文楷体" panose="02010600040101010101" pitchFamily="2" charset="-122"/>
                </a:rPr>
                <a:t>换行 </a:t>
              </a:r>
              <a:r>
                <a:rPr lang="en-US" sz="2400" dirty="0">
                  <a:latin typeface="华文楷体" panose="02010600040101010101" pitchFamily="2" charset="-122"/>
                  <a:ea typeface="华文楷体" panose="02010600040101010101" pitchFamily="2" charset="-122"/>
                </a:rPr>
                <a:t>-5</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3724796791"/>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502907"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smtClean="0">
                <a:solidFill>
                  <a:srgbClr val="333333"/>
                </a:solidFill>
                <a:latin typeface="微软雅黑" panose="020B0503020204020204" pitchFamily="34" charset="-122"/>
                <a:ea typeface="微软雅黑" panose="020B0503020204020204" pitchFamily="34" charset="-122"/>
              </a:rPr>
              <a:t>1.1.11 Number</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r>
                <a:rPr lang="en-US" sz="2800" dirty="0">
                  <a:latin typeface="华文楷体" panose="02010600040101010101" pitchFamily="2" charset="-122"/>
                  <a:ea typeface="华文楷体" panose="02010600040101010101" pitchFamily="2" charset="-122"/>
                </a:rPr>
                <a:t>Number</a:t>
              </a:r>
              <a:r>
                <a:rPr lang="zh-CN" altLang="en-US" sz="2800" dirty="0">
                  <a:latin typeface="华文楷体" panose="02010600040101010101" pitchFamily="2" charset="-122"/>
                  <a:ea typeface="华文楷体" panose="02010600040101010101" pitchFamily="2" charset="-122"/>
                </a:rPr>
                <a:t>对象即数字，它的构造方法：</a:t>
              </a:r>
              <a:endParaRPr lang="en-US" sz="2800" dirty="0">
                <a:latin typeface="华文楷体" panose="02010600040101010101" pitchFamily="2" charset="-122"/>
                <a:ea typeface="华文楷体" panose="02010600040101010101" pitchFamily="2" charset="-122"/>
              </a:endParaRPr>
            </a:p>
            <a:p>
              <a:r>
                <a:rPr lang="en-US" sz="2800" dirty="0" err="1">
                  <a:latin typeface="华文楷体" panose="02010600040101010101" pitchFamily="2" charset="-122"/>
                  <a:ea typeface="华文楷体" panose="02010600040101010101" pitchFamily="2" charset="-122"/>
                </a:rPr>
                <a:t>var</a:t>
              </a: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num</a:t>
              </a:r>
              <a:r>
                <a:rPr lang="en-US" sz="2800" dirty="0">
                  <a:latin typeface="华文楷体" panose="02010600040101010101" pitchFamily="2" charset="-122"/>
                  <a:ea typeface="华文楷体" panose="02010600040101010101" pitchFamily="2" charset="-122"/>
                </a:rPr>
                <a:t> = 10;</a:t>
              </a:r>
            </a:p>
            <a:p>
              <a:r>
                <a:rPr lang="en-US" sz="2800" dirty="0" err="1">
                  <a:latin typeface="华文楷体" panose="02010600040101010101" pitchFamily="2" charset="-122"/>
                  <a:ea typeface="华文楷体" panose="02010600040101010101" pitchFamily="2" charset="-122"/>
                </a:rPr>
                <a:t>var</a:t>
              </a: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num</a:t>
              </a:r>
              <a:r>
                <a:rPr lang="en-US" sz="2800" dirty="0">
                  <a:latin typeface="华文楷体" panose="02010600040101010101" pitchFamily="2" charset="-122"/>
                  <a:ea typeface="华文楷体" panose="02010600040101010101" pitchFamily="2" charset="-122"/>
                </a:rPr>
                <a:t> = new Number();//</a:t>
              </a:r>
              <a:r>
                <a:rPr lang="en-US" sz="2800" dirty="0" err="1">
                  <a:latin typeface="华文楷体" panose="02010600040101010101" pitchFamily="2" charset="-122"/>
                  <a:ea typeface="华文楷体" panose="02010600040101010101" pitchFamily="2" charset="-122"/>
                </a:rPr>
                <a:t>num</a:t>
              </a:r>
              <a:r>
                <a:rPr lang="en-US" sz="2800" dirty="0">
                  <a:latin typeface="华文楷体" panose="02010600040101010101" pitchFamily="2" charset="-122"/>
                  <a:ea typeface="华文楷体" panose="02010600040101010101" pitchFamily="2" charset="-122"/>
                </a:rPr>
                <a:t> == 0</a:t>
              </a:r>
            </a:p>
            <a:p>
              <a:r>
                <a:rPr lang="en-US" sz="2800" dirty="0" err="1">
                  <a:latin typeface="华文楷体" panose="02010600040101010101" pitchFamily="2" charset="-122"/>
                  <a:ea typeface="华文楷体" panose="02010600040101010101" pitchFamily="2" charset="-122"/>
                </a:rPr>
                <a:t>var</a:t>
              </a: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num</a:t>
              </a:r>
              <a:r>
                <a:rPr lang="en-US" sz="2800" dirty="0">
                  <a:latin typeface="华文楷体" panose="02010600040101010101" pitchFamily="2" charset="-122"/>
                  <a:ea typeface="华文楷体" panose="02010600040101010101" pitchFamily="2" charset="-122"/>
                </a:rPr>
                <a:t> = new Number(value);</a:t>
              </a:r>
            </a:p>
            <a:p>
              <a:r>
                <a:rPr lang="zh-CN" altLang="en-US" sz="2800" dirty="0">
                  <a:latin typeface="华文楷体" panose="02010600040101010101" pitchFamily="2" charset="-122"/>
                  <a:ea typeface="华文楷体" panose="02010600040101010101" pitchFamily="2" charset="-122"/>
                </a:rPr>
                <a:t>其中</a:t>
              </a:r>
              <a:r>
                <a:rPr lang="en-US" sz="2800" dirty="0">
                  <a:latin typeface="华文楷体" panose="02010600040101010101" pitchFamily="2" charset="-122"/>
                  <a:ea typeface="华文楷体" panose="02010600040101010101" pitchFamily="2" charset="-122"/>
                </a:rPr>
                <a:t>value</a:t>
              </a:r>
              <a:r>
                <a:rPr lang="zh-CN" altLang="en-US" sz="2800" dirty="0">
                  <a:latin typeface="华文楷体" panose="02010600040101010101" pitchFamily="2" charset="-122"/>
                  <a:ea typeface="华文楷体" panose="02010600040101010101" pitchFamily="2" charset="-122"/>
                </a:rPr>
                <a:t>为数值或是可以转换为数值的量，如字符串</a:t>
              </a:r>
              <a:r>
                <a:rPr lang="en-US" sz="2800" dirty="0">
                  <a:latin typeface="华文楷体" panose="02010600040101010101" pitchFamily="2" charset="-122"/>
                  <a:ea typeface="华文楷体" panose="02010600040101010101" pitchFamily="2" charset="-122"/>
                </a:rPr>
                <a:t>'1002'</a:t>
              </a:r>
              <a:r>
                <a:rPr lang="zh-CN" altLang="en-US" sz="2800" dirty="0">
                  <a:latin typeface="华文楷体" panose="02010600040101010101" pitchFamily="2" charset="-122"/>
                  <a:ea typeface="华文楷体" panose="02010600040101010101" pitchFamily="2" charset="-122"/>
                </a:rPr>
                <a:t>；但是假如为</a:t>
              </a:r>
              <a:r>
                <a:rPr lang="en-US" sz="2800" dirty="0">
                  <a:latin typeface="华文楷体" panose="02010600040101010101" pitchFamily="2" charset="-122"/>
                  <a:ea typeface="华文楷体" panose="02010600040101010101" pitchFamily="2" charset="-122"/>
                </a:rPr>
                <a:t>'M122',</a:t>
              </a:r>
              <a:r>
                <a:rPr lang="zh-CN" altLang="en-US" sz="2800" dirty="0">
                  <a:latin typeface="华文楷体" panose="02010600040101010101" pitchFamily="2" charset="-122"/>
                  <a:ea typeface="华文楷体" panose="02010600040101010101" pitchFamily="2" charset="-122"/>
                </a:rPr>
                <a:t>则返回</a:t>
              </a:r>
              <a:r>
                <a:rPr lang="en-US" sz="2800" dirty="0" err="1">
                  <a:latin typeface="华文楷体" panose="02010600040101010101" pitchFamily="2" charset="-122"/>
                  <a:ea typeface="华文楷体" panose="02010600040101010101" pitchFamily="2" charset="-122"/>
                </a:rPr>
                <a:t>NaN</a:t>
              </a:r>
              <a:r>
                <a:rPr lang="zh-CN" altLang="en-US"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1841879099"/>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502907"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smtClean="0">
                <a:solidFill>
                  <a:srgbClr val="333333"/>
                </a:solidFill>
                <a:latin typeface="微软雅黑" panose="020B0503020204020204" pitchFamily="34" charset="-122"/>
                <a:ea typeface="微软雅黑" panose="020B0503020204020204" pitchFamily="34" charset="-122"/>
              </a:rPr>
              <a:t>1.1.11 Number</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a:pPr>
              <a:r>
                <a:rPr lang="zh-CN" altLang="en-US" sz="3200" b="1" dirty="0">
                  <a:latin typeface="华文楷体" panose="02010600040101010101" pitchFamily="2" charset="-122"/>
                  <a:ea typeface="华文楷体" panose="02010600040101010101" pitchFamily="2" charset="-122"/>
                </a:rPr>
                <a:t>常数</a:t>
              </a:r>
              <a:endParaRPr lang="en-US" sz="3200" b="1"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除了</a:t>
              </a:r>
              <a:r>
                <a:rPr lang="en-US" sz="2800" dirty="0">
                  <a:latin typeface="华文楷体" panose="02010600040101010101" pitchFamily="2" charset="-122"/>
                  <a:ea typeface="华文楷体" panose="02010600040101010101" pitchFamily="2" charset="-122"/>
                </a:rPr>
                <a:t>Math</a:t>
              </a:r>
              <a:r>
                <a:rPr lang="zh-CN" altLang="en-US" sz="2800" dirty="0">
                  <a:latin typeface="华文楷体" panose="02010600040101010101" pitchFamily="2" charset="-122"/>
                  <a:ea typeface="华文楷体" panose="02010600040101010101" pitchFamily="2" charset="-122"/>
                </a:rPr>
                <a:t>对象中可用的几个特殊数值属性</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例如</a:t>
              </a:r>
              <a:r>
                <a:rPr lang="en-US" sz="2800" dirty="0">
                  <a:latin typeface="华文楷体" panose="02010600040101010101" pitchFamily="2" charset="-122"/>
                  <a:ea typeface="华文楷体" panose="02010600040101010101" pitchFamily="2" charset="-122"/>
                </a:rPr>
                <a:t>PI)</a:t>
              </a:r>
              <a:r>
                <a:rPr lang="zh-CN" altLang="en-US" sz="2800" dirty="0">
                  <a:latin typeface="华文楷体" panose="02010600040101010101" pitchFamily="2" charset="-122"/>
                  <a:ea typeface="华文楷体" panose="02010600040101010101" pitchFamily="2" charset="-122"/>
                </a:rPr>
                <a:t>外，</a:t>
              </a:r>
              <a:r>
                <a:rPr lang="en-US" sz="2800" dirty="0">
                  <a:latin typeface="华文楷体" panose="02010600040101010101" pitchFamily="2" charset="-122"/>
                  <a:ea typeface="华文楷体" panose="02010600040101010101" pitchFamily="2" charset="-122"/>
                </a:rPr>
                <a:t>Number</a:t>
              </a:r>
              <a:r>
                <a:rPr lang="zh-CN" altLang="en-US" sz="2800" dirty="0">
                  <a:latin typeface="华文楷体" panose="02010600040101010101" pitchFamily="2" charset="-122"/>
                  <a:ea typeface="华文楷体" panose="02010600040101010101" pitchFamily="2" charset="-122"/>
                </a:rPr>
                <a:t>对象还有几个其他数值属性：</a:t>
              </a:r>
              <a:endParaRPr lang="en-US" sz="2800" dirty="0">
                <a:latin typeface="华文楷体" panose="02010600040101010101" pitchFamily="2" charset="-122"/>
                <a:ea typeface="华文楷体" panose="02010600040101010101" pitchFamily="2" charset="-122"/>
              </a:endParaRPr>
            </a:p>
            <a:p>
              <a:r>
                <a:rPr lang="en-US" sz="2400" dirty="0">
                  <a:latin typeface="华文楷体" panose="02010600040101010101" pitchFamily="2" charset="-122"/>
                  <a:ea typeface="华文楷体" panose="02010600040101010101" pitchFamily="2" charset="-122"/>
                </a:rPr>
                <a:t>MAX_VALUE</a:t>
              </a:r>
              <a:r>
                <a:rPr lang="zh-CN" altLang="en-US" sz="2400" dirty="0">
                  <a:latin typeface="华文楷体" panose="02010600040101010101" pitchFamily="2" charset="-122"/>
                  <a:ea typeface="华文楷体" panose="02010600040101010101" pitchFamily="2" charset="-122"/>
                </a:rPr>
                <a:t>，可表示的最大的数。</a:t>
              </a:r>
              <a:r>
                <a:rPr lang="en-US" sz="2400" dirty="0">
                  <a:latin typeface="华文楷体" panose="02010600040101010101" pitchFamily="2" charset="-122"/>
                  <a:ea typeface="华文楷体" panose="02010600040101010101" pitchFamily="2" charset="-122"/>
                </a:rPr>
                <a:t> // 1.7976931348623157e+308</a:t>
              </a:r>
            </a:p>
            <a:p>
              <a:r>
                <a:rPr lang="en-US" sz="2400" dirty="0">
                  <a:latin typeface="华文楷体" panose="02010600040101010101" pitchFamily="2" charset="-122"/>
                  <a:ea typeface="华文楷体" panose="02010600040101010101" pitchFamily="2" charset="-122"/>
                </a:rPr>
                <a:t>MIN_VALUE</a:t>
              </a:r>
              <a:r>
                <a:rPr lang="zh-CN" altLang="en-US" sz="2400" dirty="0">
                  <a:latin typeface="华文楷体" panose="02010600040101010101" pitchFamily="2" charset="-122"/>
                  <a:ea typeface="华文楷体" panose="02010600040101010101" pitchFamily="2" charset="-122"/>
                </a:rPr>
                <a:t>，可表示的最小的数。</a:t>
              </a:r>
              <a:r>
                <a:rPr lang="en-US" sz="2400" dirty="0">
                  <a:latin typeface="华文楷体" panose="02010600040101010101" pitchFamily="2" charset="-122"/>
                  <a:ea typeface="华文楷体" panose="02010600040101010101" pitchFamily="2" charset="-122"/>
                </a:rPr>
                <a:t> // 5e-324</a:t>
              </a:r>
            </a:p>
            <a:p>
              <a:r>
                <a:rPr lang="en-US" sz="2400" dirty="0">
                  <a:latin typeface="华文楷体" panose="02010600040101010101" pitchFamily="2" charset="-122"/>
                  <a:ea typeface="华文楷体" panose="02010600040101010101" pitchFamily="2" charset="-122"/>
                </a:rPr>
                <a:t>NEGATIVE_INFINITY </a:t>
              </a:r>
              <a:r>
                <a:rPr lang="zh-CN" altLang="en-US" sz="2400" dirty="0">
                  <a:latin typeface="华文楷体" panose="02010600040101010101" pitchFamily="2" charset="-122"/>
                  <a:ea typeface="华文楷体" panose="02010600040101010101" pitchFamily="2" charset="-122"/>
                </a:rPr>
                <a:t>负无穷大，溢出时返回该值。</a:t>
              </a:r>
              <a:r>
                <a:rPr lang="en-US" sz="2400" dirty="0">
                  <a:latin typeface="华文楷体" panose="02010600040101010101" pitchFamily="2" charset="-122"/>
                  <a:ea typeface="华文楷体" panose="02010600040101010101" pitchFamily="2" charset="-122"/>
                </a:rPr>
                <a:t>//-Infinity</a:t>
              </a:r>
            </a:p>
            <a:p>
              <a:r>
                <a:rPr lang="en-US" sz="2400" dirty="0">
                  <a:latin typeface="华文楷体" panose="02010600040101010101" pitchFamily="2" charset="-122"/>
                  <a:ea typeface="华文楷体" panose="02010600040101010101" pitchFamily="2" charset="-122"/>
                </a:rPr>
                <a:t>POSITIVE_INFINITY </a:t>
              </a:r>
              <a:r>
                <a:rPr lang="zh-CN" altLang="en-US" sz="2400" dirty="0">
                  <a:latin typeface="华文楷体" panose="02010600040101010101" pitchFamily="2" charset="-122"/>
                  <a:ea typeface="华文楷体" panose="02010600040101010101" pitchFamily="2" charset="-122"/>
                </a:rPr>
                <a:t>正无穷大，溢出时返回该值。</a:t>
              </a:r>
              <a:r>
                <a:rPr lang="en-US" sz="2400" dirty="0">
                  <a:latin typeface="华文楷体" panose="02010600040101010101" pitchFamily="2" charset="-122"/>
                  <a:ea typeface="华文楷体" panose="02010600040101010101" pitchFamily="2" charset="-122"/>
                </a:rPr>
                <a:t>//Infinity</a:t>
              </a:r>
            </a:p>
            <a:p>
              <a:r>
                <a:rPr lang="en-US" sz="2400" dirty="0" err="1">
                  <a:latin typeface="华文楷体" panose="02010600040101010101" pitchFamily="2" charset="-122"/>
                  <a:ea typeface="华文楷体" panose="02010600040101010101" pitchFamily="2" charset="-122"/>
                </a:rPr>
                <a:t>NaN</a:t>
              </a:r>
              <a:r>
                <a:rPr lang="zh-CN" altLang="en-US" sz="2400" dirty="0">
                  <a:latin typeface="华文楷体" panose="02010600040101010101" pitchFamily="2" charset="-122"/>
                  <a:ea typeface="华文楷体" panose="02010600040101010101" pitchFamily="2" charset="-122"/>
                </a:rPr>
                <a:t>，非数字值。</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NaN</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Number.NaN</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是一个特殊的属性，被定义为</a:t>
              </a:r>
              <a:r>
                <a:rPr lang="en-US"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不是数值</a:t>
              </a:r>
              <a:r>
                <a:rPr lang="en-US"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。例如被</a:t>
              </a:r>
              <a:r>
                <a:rPr lang="en-US" sz="2400"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除返回</a:t>
              </a:r>
              <a:r>
                <a:rPr lang="en-US" sz="2400" dirty="0" err="1">
                  <a:latin typeface="华文楷体" panose="02010600040101010101" pitchFamily="2" charset="-122"/>
                  <a:ea typeface="华文楷体" panose="02010600040101010101" pitchFamily="2" charset="-122"/>
                </a:rPr>
                <a:t>NaN</a:t>
              </a:r>
              <a:r>
                <a:rPr lang="zh-CN" altLang="en-US" sz="2400" dirty="0">
                  <a:latin typeface="华文楷体" panose="02010600040101010101" pitchFamily="2" charset="-122"/>
                  <a:ea typeface="华文楷体" panose="02010600040101010101" pitchFamily="2" charset="-122"/>
                </a:rPr>
                <a:t>。试图解析一个无法被解析为数字的字符串同样被返回</a:t>
              </a:r>
              <a:r>
                <a:rPr lang="en-US" sz="2400" dirty="0" err="1">
                  <a:latin typeface="华文楷体" panose="02010600040101010101" pitchFamily="2" charset="-122"/>
                  <a:ea typeface="华文楷体" panose="02010600040101010101" pitchFamily="2" charset="-122"/>
                </a:rPr>
                <a:t>Number.NaN</a:t>
              </a:r>
              <a:r>
                <a:rPr lang="zh-CN" altLang="en-US" sz="2400" dirty="0">
                  <a:latin typeface="华文楷体" panose="02010600040101010101" pitchFamily="2" charset="-122"/>
                  <a:ea typeface="华文楷体" panose="02010600040101010101" pitchFamily="2" charset="-122"/>
                </a:rPr>
                <a:t>比较来测试</a:t>
              </a:r>
              <a:r>
                <a:rPr lang="en-US" sz="2400" dirty="0" err="1">
                  <a:latin typeface="华文楷体" panose="02010600040101010101" pitchFamily="2" charset="-122"/>
                  <a:ea typeface="华文楷体" panose="02010600040101010101" pitchFamily="2" charset="-122"/>
                </a:rPr>
                <a:t>NaN</a:t>
              </a:r>
              <a:r>
                <a:rPr lang="zh-CN" altLang="en-US" sz="2400" dirty="0">
                  <a:latin typeface="华文楷体" panose="02010600040101010101" pitchFamily="2" charset="-122"/>
                  <a:ea typeface="华文楷体" panose="02010600040101010101" pitchFamily="2" charset="-122"/>
                </a:rPr>
                <a:t>结果，而应该使用</a:t>
              </a:r>
              <a:r>
                <a:rPr lang="en-US" sz="2400" dirty="0" err="1">
                  <a:latin typeface="华文楷体" panose="02010600040101010101" pitchFamily="2" charset="-122"/>
                  <a:ea typeface="华文楷体" panose="02010600040101010101" pitchFamily="2" charset="-122"/>
                </a:rPr>
                <a:t>isNaN</a:t>
              </a:r>
              <a:r>
                <a:rPr lang="en-US"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函数。</a:t>
              </a:r>
              <a:endParaRPr lang="en-US" sz="24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2335778917"/>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502907"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smtClean="0">
                <a:solidFill>
                  <a:srgbClr val="333333"/>
                </a:solidFill>
                <a:latin typeface="微软雅黑" panose="020B0503020204020204" pitchFamily="34" charset="-122"/>
                <a:ea typeface="微软雅黑" panose="020B0503020204020204" pitchFamily="34" charset="-122"/>
              </a:rPr>
              <a:t>1.1.11 Number</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837854"/>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2"/>
              </a:pPr>
              <a:r>
                <a:rPr lang="en-US" sz="3200" b="1" dirty="0" err="1">
                  <a:latin typeface="华文楷体" panose="02010600040101010101" pitchFamily="2" charset="-122"/>
                  <a:ea typeface="华文楷体" panose="02010600040101010101" pitchFamily="2" charset="-122"/>
                </a:rPr>
                <a:t>toString</a:t>
              </a:r>
              <a:r>
                <a:rPr lang="en-US" sz="3200" b="1" dirty="0">
                  <a:latin typeface="华文楷体" panose="02010600040101010101" pitchFamily="2" charset="-122"/>
                  <a:ea typeface="华文楷体" panose="02010600040101010101" pitchFamily="2" charset="-122"/>
                </a:rPr>
                <a:t>() </a:t>
              </a:r>
            </a:p>
            <a:p>
              <a:r>
                <a:rPr lang="zh-CN" altLang="en-US" sz="2800" dirty="0">
                  <a:latin typeface="华文楷体" panose="02010600040101010101" pitchFamily="2" charset="-122"/>
                  <a:ea typeface="华文楷体" panose="02010600040101010101" pitchFamily="2" charset="-122"/>
                </a:rPr>
                <a:t>该方法可把一个</a:t>
              </a:r>
              <a:r>
                <a:rPr lang="en-US" sz="2800" dirty="0">
                  <a:latin typeface="华文楷体" panose="02010600040101010101" pitchFamily="2" charset="-122"/>
                  <a:ea typeface="华文楷体" panose="02010600040101010101" pitchFamily="2" charset="-122"/>
                </a:rPr>
                <a:t> Number </a:t>
              </a:r>
              <a:r>
                <a:rPr lang="zh-CN" altLang="en-US" sz="2800" dirty="0">
                  <a:latin typeface="华文楷体" panose="02010600040101010101" pitchFamily="2" charset="-122"/>
                  <a:ea typeface="华文楷体" panose="02010600040101010101" pitchFamily="2" charset="-122"/>
                </a:rPr>
                <a:t>对象转换为一个字符串，并返回结果。</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NumberObject.toString</a:t>
              </a:r>
              <a:r>
                <a:rPr lang="en-US" sz="2400" dirty="0">
                  <a:latin typeface="华文楷体" panose="02010600040101010101" pitchFamily="2" charset="-122"/>
                  <a:ea typeface="华文楷体" panose="02010600040101010101" pitchFamily="2" charset="-122"/>
                </a:rPr>
                <a:t>(radix);</a:t>
              </a:r>
            </a:p>
            <a:p>
              <a:r>
                <a:rPr lang="zh-CN" altLang="en-US" sz="2800" dirty="0">
                  <a:latin typeface="华文楷体" panose="02010600040101010101" pitchFamily="2" charset="-122"/>
                  <a:ea typeface="华文楷体" panose="02010600040101010101" pitchFamily="2" charset="-122"/>
                </a:rPr>
                <a:t>其中参数</a:t>
              </a:r>
              <a:r>
                <a:rPr lang="en-US" sz="2800" dirty="0">
                  <a:latin typeface="华文楷体" panose="02010600040101010101" pitchFamily="2" charset="-122"/>
                  <a:ea typeface="华文楷体" panose="02010600040101010101" pitchFamily="2" charset="-122"/>
                </a:rPr>
                <a:t>radix </a:t>
              </a:r>
              <a:r>
                <a:rPr lang="zh-CN" altLang="en-US" sz="2800" dirty="0">
                  <a:latin typeface="华文楷体" panose="02010600040101010101" pitchFamily="2" charset="-122"/>
                  <a:ea typeface="华文楷体" panose="02010600040101010101" pitchFamily="2" charset="-122"/>
                </a:rPr>
                <a:t>为可选，规定表示数字的基数，使</a:t>
              </a:r>
              <a:r>
                <a:rPr lang="en-US" sz="2800" dirty="0">
                  <a:latin typeface="华文楷体" panose="02010600040101010101" pitchFamily="2" charset="-122"/>
                  <a:ea typeface="华文楷体" panose="02010600040101010101" pitchFamily="2" charset="-122"/>
                </a:rPr>
                <a:t> 2 ~ 36 </a:t>
              </a:r>
              <a:r>
                <a:rPr lang="zh-CN" altLang="en-US" sz="2800" dirty="0">
                  <a:latin typeface="华文楷体" panose="02010600040101010101" pitchFamily="2" charset="-122"/>
                  <a:ea typeface="华文楷体" panose="02010600040101010101" pitchFamily="2" charset="-122"/>
                </a:rPr>
                <a:t>之间的整数。若省略该参数，则使用基数</a:t>
              </a:r>
              <a:r>
                <a:rPr lang="en-US" sz="2800" dirty="0">
                  <a:latin typeface="华文楷体" panose="02010600040101010101" pitchFamily="2" charset="-122"/>
                  <a:ea typeface="华文楷体" panose="02010600040101010101" pitchFamily="2" charset="-122"/>
                </a:rPr>
                <a:t> 10</a:t>
              </a:r>
              <a:r>
                <a:rPr lang="zh-CN" altLang="en-US" sz="2800" dirty="0">
                  <a:latin typeface="华文楷体" panose="02010600040101010101" pitchFamily="2" charset="-122"/>
                  <a:ea typeface="华文楷体" panose="02010600040101010101" pitchFamily="2" charset="-122"/>
                </a:rPr>
                <a:t>。当调用该方法的对象不是</a:t>
              </a:r>
              <a:r>
                <a:rPr lang="en-US" sz="2800" dirty="0">
                  <a:latin typeface="华文楷体" panose="02010600040101010101" pitchFamily="2" charset="-122"/>
                  <a:ea typeface="华文楷体" panose="02010600040101010101" pitchFamily="2" charset="-122"/>
                </a:rPr>
                <a:t> Number </a:t>
              </a:r>
              <a:r>
                <a:rPr lang="zh-CN" altLang="en-US" sz="2800" dirty="0">
                  <a:latin typeface="华文楷体" panose="02010600040101010101" pitchFamily="2" charset="-122"/>
                  <a:ea typeface="华文楷体" panose="02010600040101010101" pitchFamily="2" charset="-122"/>
                </a:rPr>
                <a:t>时抛出</a:t>
              </a: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TypeError</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异常。数字的字符串表示，例如，当</a:t>
              </a:r>
              <a:r>
                <a:rPr lang="en-US" sz="2800" dirty="0">
                  <a:latin typeface="华文楷体" panose="02010600040101010101" pitchFamily="2" charset="-122"/>
                  <a:ea typeface="华文楷体" panose="02010600040101010101" pitchFamily="2" charset="-122"/>
                </a:rPr>
                <a:t> radix </a:t>
              </a:r>
              <a:r>
                <a:rPr lang="zh-CN" altLang="en-US" sz="2800" dirty="0">
                  <a:latin typeface="华文楷体" panose="02010600040101010101" pitchFamily="2" charset="-122"/>
                  <a:ea typeface="华文楷体" panose="02010600040101010101" pitchFamily="2" charset="-122"/>
                </a:rPr>
                <a:t>为</a:t>
              </a:r>
              <a:r>
                <a:rPr lang="en-US" sz="2800" dirty="0">
                  <a:latin typeface="华文楷体" panose="02010600040101010101" pitchFamily="2" charset="-122"/>
                  <a:ea typeface="华文楷体" panose="02010600040101010101" pitchFamily="2" charset="-122"/>
                </a:rPr>
                <a:t> 2 </a:t>
              </a:r>
              <a:r>
                <a:rPr lang="zh-CN" altLang="en-US" sz="2800" dirty="0">
                  <a:latin typeface="华文楷体" panose="02010600040101010101" pitchFamily="2" charset="-122"/>
                  <a:ea typeface="华文楷体" panose="02010600040101010101" pitchFamily="2" charset="-122"/>
                </a:rPr>
                <a:t>时，</a:t>
              </a:r>
              <a:r>
                <a:rPr lang="en-US" sz="2800" dirty="0" err="1">
                  <a:latin typeface="华文楷体" panose="02010600040101010101" pitchFamily="2" charset="-122"/>
                  <a:ea typeface="华文楷体" panose="02010600040101010101" pitchFamily="2" charset="-122"/>
                </a:rPr>
                <a:t>NumberObject</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会被转换为二进制值表示的字符串。如，</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var</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num</a:t>
              </a:r>
              <a:r>
                <a:rPr lang="en-US" sz="2400" dirty="0">
                  <a:latin typeface="华文楷体" panose="02010600040101010101" pitchFamily="2" charset="-122"/>
                  <a:ea typeface="华文楷体" panose="02010600040101010101" pitchFamily="2" charset="-122"/>
                </a:rPr>
                <a:t> = 10;</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num.toString</a:t>
              </a:r>
              <a:r>
                <a:rPr lang="en-US" sz="2400" dirty="0">
                  <a:latin typeface="华文楷体" panose="02010600040101010101" pitchFamily="2" charset="-122"/>
                  <a:ea typeface="华文楷体" panose="02010600040101010101" pitchFamily="2" charset="-122"/>
                </a:rPr>
                <a:t>(2));</a:t>
              </a:r>
            </a:p>
            <a:p>
              <a:r>
                <a:rPr lang="zh-CN" altLang="en-US" sz="2800" dirty="0">
                  <a:latin typeface="华文楷体" panose="02010600040101010101" pitchFamily="2" charset="-122"/>
                  <a:ea typeface="华文楷体" panose="02010600040101010101" pitchFamily="2" charset="-122"/>
                </a:rPr>
                <a:t>输出：</a:t>
              </a:r>
              <a:endParaRPr lang="en-US" sz="2400" dirty="0">
                <a:latin typeface="华文楷体" panose="02010600040101010101" pitchFamily="2" charset="-122"/>
                <a:ea typeface="华文楷体" panose="02010600040101010101" pitchFamily="2" charset="-122"/>
              </a:endParaRPr>
            </a:p>
            <a:p>
              <a:r>
                <a:rPr lang="en-US" sz="2400" dirty="0">
                  <a:latin typeface="华文楷体" panose="02010600040101010101" pitchFamily="2" charset="-122"/>
                  <a:ea typeface="华文楷体" panose="02010600040101010101" pitchFamily="2" charset="-122"/>
                </a:rPr>
                <a:t>1010</a:t>
              </a:r>
              <a:endParaRPr lang="en-US" sz="28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173626903"/>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502907"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smtClean="0">
                <a:solidFill>
                  <a:srgbClr val="333333"/>
                </a:solidFill>
                <a:latin typeface="微软雅黑" panose="020B0503020204020204" pitchFamily="34" charset="-122"/>
                <a:ea typeface="微软雅黑" panose="020B0503020204020204" pitchFamily="34" charset="-122"/>
              </a:rPr>
              <a:t>1.1.11 Number</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3"/>
              </a:pPr>
              <a:r>
                <a:rPr lang="en-US" sz="3200" b="1" dirty="0" err="1">
                  <a:latin typeface="华文楷体" panose="02010600040101010101" pitchFamily="2" charset="-122"/>
                  <a:ea typeface="华文楷体" panose="02010600040101010101" pitchFamily="2" charset="-122"/>
                </a:rPr>
                <a:t>toFixed</a:t>
              </a:r>
              <a:r>
                <a:rPr lang="en-US" sz="3200" b="1" dirty="0">
                  <a:latin typeface="华文楷体" panose="02010600040101010101" pitchFamily="2" charset="-122"/>
                  <a:ea typeface="华文楷体" panose="02010600040101010101" pitchFamily="2" charset="-122"/>
                </a:rPr>
                <a:t>() </a:t>
              </a:r>
            </a:p>
            <a:p>
              <a:r>
                <a:rPr lang="zh-CN" altLang="en-US" sz="2800" dirty="0">
                  <a:latin typeface="华文楷体" panose="02010600040101010101" pitchFamily="2" charset="-122"/>
                  <a:ea typeface="华文楷体" panose="02010600040101010101" pitchFamily="2" charset="-122"/>
                </a:rPr>
                <a:t>该方法可把</a:t>
              </a:r>
              <a:r>
                <a:rPr lang="en-US" sz="2800" dirty="0">
                  <a:latin typeface="华文楷体" panose="02010600040101010101" pitchFamily="2" charset="-122"/>
                  <a:ea typeface="华文楷体" panose="02010600040101010101" pitchFamily="2" charset="-122"/>
                </a:rPr>
                <a:t> Number </a:t>
              </a:r>
              <a:r>
                <a:rPr lang="zh-CN" altLang="en-US" sz="2800" dirty="0">
                  <a:latin typeface="华文楷体" panose="02010600040101010101" pitchFamily="2" charset="-122"/>
                  <a:ea typeface="华文楷体" panose="02010600040101010101" pitchFamily="2" charset="-122"/>
                </a:rPr>
                <a:t>四舍五入为指定小数位数的数字。</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NumberObject.toFixed</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num</a:t>
              </a:r>
              <a:r>
                <a:rPr lang="en-US" sz="2400" dirty="0">
                  <a:latin typeface="华文楷体" panose="02010600040101010101" pitchFamily="2" charset="-122"/>
                  <a:ea typeface="华文楷体" panose="02010600040101010101" pitchFamily="2" charset="-122"/>
                </a:rPr>
                <a:t>);</a:t>
              </a:r>
            </a:p>
            <a:p>
              <a:r>
                <a:rPr lang="zh-CN" altLang="en-US" sz="2800" dirty="0">
                  <a:latin typeface="华文楷体" panose="02010600040101010101" pitchFamily="2" charset="-122"/>
                  <a:ea typeface="华文楷体" panose="02010600040101010101" pitchFamily="2" charset="-122"/>
                </a:rPr>
                <a:t>其中</a:t>
              </a:r>
              <a:r>
                <a:rPr lang="en-US" sz="2800" dirty="0" err="1">
                  <a:latin typeface="华文楷体" panose="02010600040101010101" pitchFamily="2" charset="-122"/>
                  <a:ea typeface="华文楷体" panose="02010600040101010101" pitchFamily="2" charset="-122"/>
                </a:rPr>
                <a:t>num</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必需。规定小数的位数，是</a:t>
              </a:r>
              <a:r>
                <a:rPr lang="en-US" sz="2800" dirty="0">
                  <a:latin typeface="华文楷体" panose="02010600040101010101" pitchFamily="2" charset="-122"/>
                  <a:ea typeface="华文楷体" panose="02010600040101010101" pitchFamily="2" charset="-122"/>
                </a:rPr>
                <a:t> 0 ~ 20 </a:t>
              </a:r>
              <a:r>
                <a:rPr lang="zh-CN" altLang="en-US" sz="2800" dirty="0">
                  <a:latin typeface="华文楷体" panose="02010600040101010101" pitchFamily="2" charset="-122"/>
                  <a:ea typeface="华文楷体" panose="02010600040101010101" pitchFamily="2" charset="-122"/>
                </a:rPr>
                <a:t>之间的值，包括</a:t>
              </a:r>
              <a:r>
                <a:rPr lang="en-US" sz="2800" dirty="0">
                  <a:latin typeface="华文楷体" panose="02010600040101010101" pitchFamily="2" charset="-122"/>
                  <a:ea typeface="华文楷体" panose="02010600040101010101" pitchFamily="2" charset="-122"/>
                </a:rPr>
                <a:t> 0 </a:t>
              </a:r>
              <a:r>
                <a:rPr lang="zh-CN" altLang="en-US" sz="2800" dirty="0">
                  <a:latin typeface="华文楷体" panose="02010600040101010101" pitchFamily="2" charset="-122"/>
                  <a:ea typeface="华文楷体" panose="02010600040101010101" pitchFamily="2" charset="-122"/>
                </a:rPr>
                <a:t>和</a:t>
              </a:r>
              <a:r>
                <a:rPr lang="en-US" sz="2800" dirty="0">
                  <a:latin typeface="华文楷体" panose="02010600040101010101" pitchFamily="2" charset="-122"/>
                  <a:ea typeface="华文楷体" panose="02010600040101010101" pitchFamily="2" charset="-122"/>
                </a:rPr>
                <a:t> 20</a:t>
              </a:r>
              <a:r>
                <a:rPr lang="zh-CN" altLang="en-US" sz="2800" dirty="0">
                  <a:latin typeface="华文楷体" panose="02010600040101010101" pitchFamily="2" charset="-122"/>
                  <a:ea typeface="华文楷体" panose="02010600040101010101" pitchFamily="2" charset="-122"/>
                </a:rPr>
                <a:t>，有些实现可以支持更大的数值范围。如果省略了该参数，将用</a:t>
              </a:r>
              <a:r>
                <a:rPr lang="en-US" sz="2800" dirty="0">
                  <a:latin typeface="华文楷体" panose="02010600040101010101" pitchFamily="2" charset="-122"/>
                  <a:ea typeface="华文楷体" panose="02010600040101010101" pitchFamily="2" charset="-122"/>
                </a:rPr>
                <a:t> 0 </a:t>
              </a:r>
              <a:r>
                <a:rPr lang="zh-CN" altLang="en-US" sz="2800" dirty="0">
                  <a:latin typeface="华文楷体" panose="02010600040101010101" pitchFamily="2" charset="-122"/>
                  <a:ea typeface="华文楷体" panose="02010600040101010101" pitchFamily="2" charset="-122"/>
                </a:rPr>
                <a:t>代替。返回值：</a:t>
              </a: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num</a:t>
              </a:r>
              <a:r>
                <a:rPr lang="zh-CN" altLang="en-US" sz="2800" dirty="0">
                  <a:latin typeface="华文楷体" panose="02010600040101010101" pitchFamily="2" charset="-122"/>
                  <a:ea typeface="华文楷体" panose="02010600040101010101" pitchFamily="2" charset="-122"/>
                </a:rPr>
                <a:t>为</a:t>
              </a:r>
              <a:r>
                <a:rPr lang="en-US" sz="2800" dirty="0">
                  <a:latin typeface="华文楷体" panose="02010600040101010101" pitchFamily="2" charset="-122"/>
                  <a:ea typeface="华文楷体" panose="02010600040101010101" pitchFamily="2" charset="-122"/>
                </a:rPr>
                <a:t>0-20</a:t>
              </a:r>
              <a:r>
                <a:rPr lang="zh-CN" altLang="en-US" sz="2800" dirty="0">
                  <a:latin typeface="华文楷体" panose="02010600040101010101" pitchFamily="2" charset="-122"/>
                  <a:ea typeface="华文楷体" panose="02010600040101010101" pitchFamily="2" charset="-122"/>
                </a:rPr>
                <a:t>之间是不会抛出异常，假如</a:t>
              </a:r>
              <a:r>
                <a:rPr lang="en-US" sz="2800" dirty="0" err="1">
                  <a:latin typeface="华文楷体" panose="02010600040101010101" pitchFamily="2" charset="-122"/>
                  <a:ea typeface="华文楷体" panose="02010600040101010101" pitchFamily="2" charset="-122"/>
                </a:rPr>
                <a:t>num</a:t>
              </a:r>
              <a:r>
                <a:rPr lang="en-US" sz="2800" dirty="0">
                  <a:latin typeface="华文楷体" panose="02010600040101010101" pitchFamily="2" charset="-122"/>
                  <a:ea typeface="华文楷体" panose="02010600040101010101" pitchFamily="2" charset="-122"/>
                </a:rPr>
                <a:t>&gt;20</a:t>
              </a:r>
              <a:r>
                <a:rPr lang="zh-CN" altLang="en-US" sz="2800" dirty="0">
                  <a:latin typeface="华文楷体" panose="02010600040101010101" pitchFamily="2" charset="-122"/>
                  <a:ea typeface="华文楷体" panose="02010600040101010101" pitchFamily="2" charset="-122"/>
                </a:rPr>
                <a:t>则有可能抛出异常。如，</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var</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num</a:t>
              </a:r>
              <a:r>
                <a:rPr lang="en-US" sz="2400" dirty="0">
                  <a:latin typeface="华文楷体" panose="02010600040101010101" pitchFamily="2" charset="-122"/>
                  <a:ea typeface="华文楷体" panose="02010600040101010101" pitchFamily="2" charset="-122"/>
                </a:rPr>
                <a:t> = new Number(13.37);</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num.toFixed</a:t>
              </a:r>
              <a:r>
                <a:rPr lang="en-US" sz="2400" dirty="0">
                  <a:latin typeface="华文楷体" panose="02010600040101010101" pitchFamily="2" charset="-122"/>
                  <a:ea typeface="华文楷体" panose="02010600040101010101" pitchFamily="2" charset="-122"/>
                </a:rPr>
                <a:t>(1));</a:t>
              </a:r>
            </a:p>
            <a:p>
              <a:r>
                <a:rPr lang="zh-CN" altLang="en-US" sz="2800" dirty="0">
                  <a:latin typeface="华文楷体" panose="02010600040101010101" pitchFamily="2" charset="-122"/>
                  <a:ea typeface="华文楷体" panose="02010600040101010101" pitchFamily="2" charset="-122"/>
                </a:rPr>
                <a:t>输出：</a:t>
              </a:r>
              <a:endParaRPr lang="en-US" sz="2800" dirty="0">
                <a:latin typeface="华文楷体" panose="02010600040101010101" pitchFamily="2" charset="-122"/>
                <a:ea typeface="华文楷体" panose="02010600040101010101" pitchFamily="2" charset="-122"/>
              </a:endParaRPr>
            </a:p>
            <a:p>
              <a:r>
                <a:rPr lang="en-US" sz="2400" dirty="0">
                  <a:latin typeface="华文楷体" panose="02010600040101010101" pitchFamily="2" charset="-122"/>
                  <a:ea typeface="华文楷体" panose="02010600040101010101" pitchFamily="2" charset="-122"/>
                </a:rPr>
                <a:t>13.4</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3095840383"/>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502907"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smtClean="0">
                <a:solidFill>
                  <a:srgbClr val="333333"/>
                </a:solidFill>
                <a:latin typeface="微软雅黑" panose="020B0503020204020204" pitchFamily="34" charset="-122"/>
                <a:ea typeface="微软雅黑" panose="020B0503020204020204" pitchFamily="34" charset="-122"/>
              </a:rPr>
              <a:t>1.1.11 Number</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4"/>
              </a:pPr>
              <a:r>
                <a:rPr lang="en-US" sz="3200" b="1" dirty="0" err="1">
                  <a:latin typeface="华文楷体" panose="02010600040101010101" pitchFamily="2" charset="-122"/>
                  <a:ea typeface="华文楷体" panose="02010600040101010101" pitchFamily="2" charset="-122"/>
                </a:rPr>
                <a:t>toExponential</a:t>
              </a:r>
              <a:r>
                <a:rPr lang="en-US" sz="3200" b="1" dirty="0">
                  <a:latin typeface="华文楷体" panose="02010600040101010101" pitchFamily="2" charset="-122"/>
                  <a:ea typeface="华文楷体" panose="02010600040101010101" pitchFamily="2" charset="-122"/>
                </a:rPr>
                <a:t>() </a:t>
              </a:r>
            </a:p>
            <a:p>
              <a:r>
                <a:rPr lang="zh-CN" altLang="en-US" sz="2800" dirty="0">
                  <a:latin typeface="华文楷体" panose="02010600040101010101" pitchFamily="2" charset="-122"/>
                  <a:ea typeface="华文楷体" panose="02010600040101010101" pitchFamily="2" charset="-122"/>
                </a:rPr>
                <a:t>该方法可把对象的值转换成指数计数法，即科学计数法。</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NumberObject.toExponential</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num</a:t>
              </a:r>
              <a:r>
                <a:rPr lang="en-US" sz="2400" dirty="0">
                  <a:latin typeface="华文楷体" panose="02010600040101010101" pitchFamily="2" charset="-122"/>
                  <a:ea typeface="华文楷体" panose="02010600040101010101" pitchFamily="2" charset="-122"/>
                </a:rPr>
                <a:t>)</a:t>
              </a:r>
            </a:p>
            <a:p>
              <a:r>
                <a:rPr lang="zh-CN" altLang="en-US" sz="2800" dirty="0">
                  <a:latin typeface="华文楷体" panose="02010600040101010101" pitchFamily="2" charset="-122"/>
                  <a:ea typeface="华文楷体" panose="02010600040101010101" pitchFamily="2" charset="-122"/>
                </a:rPr>
                <a:t>其中参数</a:t>
              </a:r>
              <a:r>
                <a:rPr lang="en-US" sz="2800" dirty="0" err="1">
                  <a:latin typeface="华文楷体" panose="02010600040101010101" pitchFamily="2" charset="-122"/>
                  <a:ea typeface="华文楷体" panose="02010600040101010101" pitchFamily="2" charset="-122"/>
                </a:rPr>
                <a:t>num</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为必需，规定指数计数法中的小数位数，是</a:t>
              </a:r>
              <a:r>
                <a:rPr lang="en-US" sz="2800" dirty="0">
                  <a:latin typeface="华文楷体" panose="02010600040101010101" pitchFamily="2" charset="-122"/>
                  <a:ea typeface="华文楷体" panose="02010600040101010101" pitchFamily="2" charset="-122"/>
                </a:rPr>
                <a:t> 0 ~ 20 </a:t>
              </a:r>
              <a:r>
                <a:rPr lang="zh-CN" altLang="en-US" sz="2800" dirty="0">
                  <a:latin typeface="华文楷体" panose="02010600040101010101" pitchFamily="2" charset="-122"/>
                  <a:ea typeface="华文楷体" panose="02010600040101010101" pitchFamily="2" charset="-122"/>
                </a:rPr>
                <a:t>之间的值，包括</a:t>
              </a:r>
              <a:r>
                <a:rPr lang="en-US" sz="2800" dirty="0">
                  <a:latin typeface="华文楷体" panose="02010600040101010101" pitchFamily="2" charset="-122"/>
                  <a:ea typeface="华文楷体" panose="02010600040101010101" pitchFamily="2" charset="-122"/>
                </a:rPr>
                <a:t> 0 </a:t>
              </a:r>
              <a:r>
                <a:rPr lang="zh-CN" altLang="en-US" sz="2800" dirty="0">
                  <a:latin typeface="华文楷体" panose="02010600040101010101" pitchFamily="2" charset="-122"/>
                  <a:ea typeface="华文楷体" panose="02010600040101010101" pitchFamily="2" charset="-122"/>
                </a:rPr>
                <a:t>和</a:t>
              </a:r>
              <a:r>
                <a:rPr lang="en-US" sz="2800" dirty="0">
                  <a:latin typeface="华文楷体" panose="02010600040101010101" pitchFamily="2" charset="-122"/>
                  <a:ea typeface="华文楷体" panose="02010600040101010101" pitchFamily="2" charset="-122"/>
                </a:rPr>
                <a:t> 20</a:t>
              </a:r>
              <a:r>
                <a:rPr lang="zh-CN" altLang="en-US" sz="2800" dirty="0">
                  <a:latin typeface="华文楷体" panose="02010600040101010101" pitchFamily="2" charset="-122"/>
                  <a:ea typeface="华文楷体" panose="02010600040101010101" pitchFamily="2" charset="-122"/>
                </a:rPr>
                <a:t>，有些实现可以支持更大的数值范围。如果省略了该参数，将使用尽可能多的数字。如，</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var</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num</a:t>
              </a:r>
              <a:r>
                <a:rPr lang="en-US" sz="2400" dirty="0">
                  <a:latin typeface="华文楷体" panose="02010600040101010101" pitchFamily="2" charset="-122"/>
                  <a:ea typeface="华文楷体" panose="02010600040101010101" pitchFamily="2" charset="-122"/>
                </a:rPr>
                <a:t> = new Number(10000);</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num.toExponential</a:t>
              </a:r>
              <a:r>
                <a:rPr lang="en-US" sz="2400" dirty="0">
                  <a:latin typeface="华文楷体" panose="02010600040101010101" pitchFamily="2" charset="-122"/>
                  <a:ea typeface="华文楷体" panose="02010600040101010101" pitchFamily="2" charset="-122"/>
                </a:rPr>
                <a:t>(1));</a:t>
              </a:r>
            </a:p>
            <a:p>
              <a:r>
                <a:rPr lang="zh-CN" altLang="en-US" sz="2800" dirty="0">
                  <a:latin typeface="华文楷体" panose="02010600040101010101" pitchFamily="2" charset="-122"/>
                  <a:ea typeface="华文楷体" panose="02010600040101010101" pitchFamily="2" charset="-122"/>
                </a:rPr>
                <a:t>输出：</a:t>
              </a:r>
              <a:endParaRPr lang="en-US" sz="2800" dirty="0">
                <a:latin typeface="华文楷体" panose="02010600040101010101" pitchFamily="2" charset="-122"/>
                <a:ea typeface="华文楷体" panose="02010600040101010101" pitchFamily="2" charset="-122"/>
              </a:endParaRPr>
            </a:p>
            <a:p>
              <a:r>
                <a:rPr lang="en-US" sz="2400" dirty="0">
                  <a:latin typeface="华文楷体" panose="02010600040101010101" pitchFamily="2" charset="-122"/>
                  <a:ea typeface="华文楷体" panose="02010600040101010101" pitchFamily="2" charset="-122"/>
                </a:rPr>
                <a:t>1.0e+4</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230697811"/>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502907"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smtClean="0">
                <a:solidFill>
                  <a:srgbClr val="333333"/>
                </a:solidFill>
                <a:latin typeface="微软雅黑" panose="020B0503020204020204" pitchFamily="34" charset="-122"/>
                <a:ea typeface="微软雅黑" panose="020B0503020204020204" pitchFamily="34" charset="-122"/>
              </a:rPr>
              <a:t>1.1.11 Number</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5"/>
              </a:pPr>
              <a:r>
                <a:rPr lang="en-US" sz="3200" b="1" dirty="0" err="1">
                  <a:latin typeface="华文楷体" panose="02010600040101010101" pitchFamily="2" charset="-122"/>
                  <a:ea typeface="华文楷体" panose="02010600040101010101" pitchFamily="2" charset="-122"/>
                </a:rPr>
                <a:t>toPrecision</a:t>
              </a:r>
              <a:r>
                <a:rPr lang="en-US" sz="3200" b="1" dirty="0">
                  <a:latin typeface="华文楷体" panose="02010600040101010101" pitchFamily="2" charset="-122"/>
                  <a:ea typeface="华文楷体" panose="02010600040101010101" pitchFamily="2" charset="-122"/>
                </a:rPr>
                <a:t>() </a:t>
              </a:r>
            </a:p>
            <a:p>
              <a:r>
                <a:rPr lang="zh-CN" altLang="en-US" sz="2800" dirty="0">
                  <a:latin typeface="华文楷体" panose="02010600040101010101" pitchFamily="2" charset="-122"/>
                  <a:ea typeface="华文楷体" panose="02010600040101010101" pitchFamily="2" charset="-122"/>
                </a:rPr>
                <a:t>该方法可在对象的值超出指定位数时将其转换为指数计数法。</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toPrecision</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num</a:t>
              </a:r>
              <a:r>
                <a:rPr lang="en-US" sz="2400" dirty="0">
                  <a:latin typeface="华文楷体" panose="02010600040101010101" pitchFamily="2" charset="-122"/>
                  <a:ea typeface="华文楷体" panose="02010600040101010101" pitchFamily="2" charset="-122"/>
                </a:rPr>
                <a:t>)</a:t>
              </a:r>
            </a:p>
            <a:p>
              <a:r>
                <a:rPr lang="zh-CN" altLang="en-US" sz="2800" dirty="0">
                  <a:latin typeface="华文楷体" panose="02010600040101010101" pitchFamily="2" charset="-122"/>
                  <a:ea typeface="华文楷体" panose="02010600040101010101" pitchFamily="2" charset="-122"/>
                </a:rPr>
                <a:t>其中参数</a:t>
              </a:r>
              <a:r>
                <a:rPr lang="en-US" sz="2800" dirty="0" err="1">
                  <a:latin typeface="华文楷体" panose="02010600040101010101" pitchFamily="2" charset="-122"/>
                  <a:ea typeface="华文楷体" panose="02010600040101010101" pitchFamily="2" charset="-122"/>
                </a:rPr>
                <a:t>num</a:t>
              </a:r>
              <a:r>
                <a:rPr lang="zh-CN" altLang="en-US" sz="2800" dirty="0">
                  <a:latin typeface="华文楷体" panose="02010600040101010101" pitchFamily="2" charset="-122"/>
                  <a:ea typeface="华文楷体" panose="02010600040101010101" pitchFamily="2" charset="-122"/>
                </a:rPr>
                <a:t>为指定的位数，即超过多少位时采用指数计数法。如，</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var</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num</a:t>
              </a:r>
              <a:r>
                <a:rPr lang="en-US" sz="2400" dirty="0">
                  <a:latin typeface="华文楷体" panose="02010600040101010101" pitchFamily="2" charset="-122"/>
                  <a:ea typeface="华文楷体" panose="02010600040101010101" pitchFamily="2" charset="-122"/>
                </a:rPr>
                <a:t> = 10000;</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num.toPrecision</a:t>
              </a:r>
              <a:r>
                <a:rPr lang="en-US" sz="2400" dirty="0">
                  <a:latin typeface="华文楷体" panose="02010600040101010101" pitchFamily="2" charset="-122"/>
                  <a:ea typeface="华文楷体" panose="02010600040101010101" pitchFamily="2" charset="-122"/>
                </a:rPr>
                <a:t>(4)+'&lt;</a:t>
              </a:r>
              <a:r>
                <a:rPr lang="en-US" sz="2400" dirty="0" err="1">
                  <a:latin typeface="华文楷体" panose="02010600040101010101" pitchFamily="2" charset="-122"/>
                  <a:ea typeface="华文楷体" panose="02010600040101010101" pitchFamily="2" charset="-122"/>
                </a:rPr>
                <a:t>br</a:t>
              </a:r>
              <a:r>
                <a:rPr lang="en-US" sz="2400" dirty="0">
                  <a:latin typeface="华文楷体" panose="02010600040101010101" pitchFamily="2" charset="-122"/>
                  <a:ea typeface="华文楷体" panose="02010600040101010101" pitchFamily="2" charset="-122"/>
                </a:rPr>
                <a:t>&gt;');</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num.toPrecision</a:t>
              </a:r>
              <a:r>
                <a:rPr lang="en-US" sz="2400" dirty="0">
                  <a:latin typeface="华文楷体" panose="02010600040101010101" pitchFamily="2" charset="-122"/>
                  <a:ea typeface="华文楷体" panose="02010600040101010101" pitchFamily="2" charset="-122"/>
                </a:rPr>
                <a:t>(8));</a:t>
              </a:r>
            </a:p>
            <a:p>
              <a:r>
                <a:rPr lang="zh-CN" altLang="en-US" sz="2800" dirty="0">
                  <a:latin typeface="华文楷体" panose="02010600040101010101" pitchFamily="2" charset="-122"/>
                  <a:ea typeface="华文楷体" panose="02010600040101010101" pitchFamily="2" charset="-122"/>
                </a:rPr>
                <a:t>输出：</a:t>
              </a:r>
              <a:endParaRPr lang="en-US" sz="2800" dirty="0">
                <a:latin typeface="华文楷体" panose="02010600040101010101" pitchFamily="2" charset="-122"/>
                <a:ea typeface="华文楷体" panose="02010600040101010101" pitchFamily="2" charset="-122"/>
              </a:endParaRPr>
            </a:p>
            <a:p>
              <a:r>
                <a:rPr lang="en-US" sz="2400" dirty="0">
                  <a:latin typeface="华文楷体" panose="02010600040101010101" pitchFamily="2" charset="-122"/>
                  <a:ea typeface="华文楷体" panose="02010600040101010101" pitchFamily="2" charset="-122"/>
                </a:rPr>
                <a:t>1.000e+4//1.000</a:t>
              </a:r>
              <a:r>
                <a:rPr lang="zh-CN" altLang="en-US" sz="2400" dirty="0">
                  <a:latin typeface="华文楷体" panose="02010600040101010101" pitchFamily="2" charset="-122"/>
                  <a:ea typeface="华文楷体" panose="02010600040101010101" pitchFamily="2" charset="-122"/>
                </a:rPr>
                <a:t>共</a:t>
              </a:r>
              <a:r>
                <a:rPr lang="en-US" sz="2400" dirty="0">
                  <a:latin typeface="华文楷体" panose="02010600040101010101" pitchFamily="2" charset="-122"/>
                  <a:ea typeface="华文楷体" panose="02010600040101010101" pitchFamily="2" charset="-122"/>
                </a:rPr>
                <a:t>4</a:t>
              </a:r>
              <a:r>
                <a:rPr lang="zh-CN" altLang="en-US" sz="2400" dirty="0">
                  <a:latin typeface="华文楷体" panose="02010600040101010101" pitchFamily="2" charset="-122"/>
                  <a:ea typeface="华文楷体" panose="02010600040101010101" pitchFamily="2" charset="-122"/>
                </a:rPr>
                <a:t>位数</a:t>
              </a:r>
              <a:endParaRPr lang="en-US" sz="2400" dirty="0">
                <a:latin typeface="华文楷体" panose="02010600040101010101" pitchFamily="2" charset="-122"/>
                <a:ea typeface="华文楷体" panose="02010600040101010101" pitchFamily="2" charset="-122"/>
              </a:endParaRPr>
            </a:p>
            <a:p>
              <a:r>
                <a:rPr lang="en-US" sz="2400" dirty="0">
                  <a:latin typeface="华文楷体" panose="02010600040101010101" pitchFamily="2" charset="-122"/>
                  <a:ea typeface="华文楷体" panose="02010600040101010101" pitchFamily="2" charset="-122"/>
                </a:rPr>
                <a:t>10000.000//10000.000</a:t>
              </a:r>
              <a:r>
                <a:rPr lang="zh-CN" altLang="en-US" sz="2400" dirty="0">
                  <a:latin typeface="华文楷体" panose="02010600040101010101" pitchFamily="2" charset="-122"/>
                  <a:ea typeface="华文楷体" panose="02010600040101010101" pitchFamily="2" charset="-122"/>
                </a:rPr>
                <a:t>共</a:t>
              </a:r>
              <a:r>
                <a:rPr lang="en-US" sz="2400" dirty="0">
                  <a:latin typeface="华文楷体" panose="02010600040101010101" pitchFamily="2" charset="-122"/>
                  <a:ea typeface="华文楷体" panose="02010600040101010101" pitchFamily="2" charset="-122"/>
                </a:rPr>
                <a:t>8</a:t>
              </a:r>
              <a:r>
                <a:rPr lang="zh-CN" altLang="en-US" sz="2400" dirty="0">
                  <a:latin typeface="华文楷体" panose="02010600040101010101" pitchFamily="2" charset="-122"/>
                  <a:ea typeface="华文楷体" panose="02010600040101010101" pitchFamily="2" charset="-122"/>
                </a:rPr>
                <a:t>位</a:t>
              </a:r>
              <a:endParaRPr lang="en-US" sz="28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2157930874"/>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4609749"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a:solidFill>
                  <a:srgbClr val="333333"/>
                </a:solidFill>
                <a:latin typeface="微软雅黑" panose="020B0503020204020204" pitchFamily="34" charset="-122"/>
                <a:ea typeface="微软雅黑" panose="020B0503020204020204" pitchFamily="34" charset="-122"/>
              </a:rPr>
              <a:t>1</a:t>
            </a:r>
            <a:r>
              <a:rPr lang="en-US" altLang="zh-CN" dirty="0" smtClean="0">
                <a:solidFill>
                  <a:srgbClr val="333333"/>
                </a:solidFill>
                <a:latin typeface="微软雅黑" panose="020B0503020204020204" pitchFamily="34" charset="-122"/>
                <a:ea typeface="微软雅黑" panose="020B0503020204020204" pitchFamily="34" charset="-122"/>
              </a:rPr>
              <a:t>.1.2 </a:t>
            </a:r>
            <a:r>
              <a:rPr lang="en-US" altLang="zh-CN" dirty="0" err="1">
                <a:solidFill>
                  <a:srgbClr val="333333"/>
                </a:solidFill>
                <a:latin typeface="微软雅黑" panose="020B0503020204020204" pitchFamily="34" charset="-122"/>
                <a:ea typeface="微软雅黑" panose="020B0503020204020204" pitchFamily="34" charset="-122"/>
              </a:rPr>
              <a:t>Javascript</a:t>
            </a:r>
            <a:r>
              <a:rPr lang="zh-CN" altLang="en-US" dirty="0">
                <a:solidFill>
                  <a:srgbClr val="333333"/>
                </a:solidFill>
                <a:latin typeface="微软雅黑" panose="020B0503020204020204" pitchFamily="34" charset="-122"/>
                <a:ea typeface="微软雅黑" panose="020B0503020204020204" pitchFamily="34" charset="-122"/>
              </a:rPr>
              <a:t>的使用方法</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43B748B3-B2FC-4C41-95A8-61B436D5F729}"/>
              </a:ext>
            </a:extLst>
          </p:cNvPr>
          <p:cNvGrpSpPr/>
          <p:nvPr/>
        </p:nvGrpSpPr>
        <p:grpSpPr>
          <a:xfrm>
            <a:off x="1133475" y="1457960"/>
            <a:ext cx="9925050" cy="1758632"/>
            <a:chOff x="959135" y="2671128"/>
            <a:chExt cx="9925050" cy="1758632"/>
          </a:xfrm>
        </p:grpSpPr>
        <p:sp>
          <p:nvSpPr>
            <p:cNvPr id="6" name="Text Placeholder 33"/>
            <p:cNvSpPr txBox="1">
              <a:spLocks/>
            </p:cNvSpPr>
            <p:nvPr/>
          </p:nvSpPr>
          <p:spPr bwMode="auto">
            <a:xfrm>
              <a:off x="1895760" y="2671128"/>
              <a:ext cx="8988425" cy="1758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2"/>
                <a:defRPr/>
              </a:pP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单独的</a:t>
              </a:r>
              <a:r>
                <a:rPr lang="en-US" altLang="zh-CN" sz="2800" b="1" kern="0" dirty="0" err="1">
                  <a:solidFill>
                    <a:prstClr val="black">
                      <a:lumMod val="50000"/>
                    </a:prstClr>
                  </a:solidFill>
                  <a:latin typeface="华文楷体" panose="02010600040101010101" pitchFamily="2" charset="-122"/>
                  <a:ea typeface="华文楷体" panose="02010600040101010101" pitchFamily="2" charset="-122"/>
                </a:rPr>
                <a:t>Js</a:t>
              </a: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文件</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将</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程序以扩展名”</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800" kern="0" dirty="0" err="1">
                  <a:solidFill>
                    <a:prstClr val="black">
                      <a:lumMod val="50000"/>
                    </a:prstClr>
                  </a:solidFill>
                  <a:latin typeface="华文楷体" panose="02010600040101010101" pitchFamily="2" charset="-122"/>
                  <a:ea typeface="华文楷体" panose="02010600040101010101" pitchFamily="2" charset="-122"/>
                </a:rPr>
                <a:t>js</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单独存放，再在</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HTML</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网页中使用</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&lt;script </a:t>
              </a:r>
              <a:r>
                <a:rPr lang="en-US" altLang="zh-CN" sz="2800" kern="0" dirty="0" err="1">
                  <a:solidFill>
                    <a:prstClr val="black">
                      <a:lumMod val="50000"/>
                    </a:prstClr>
                  </a:solidFill>
                  <a:latin typeface="华文楷体" panose="02010600040101010101" pitchFamily="2" charset="-122"/>
                  <a:ea typeface="华文楷体" panose="02010600040101010101" pitchFamily="2" charset="-122"/>
                </a:rPr>
                <a:t>src</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800" kern="0" dirty="0" err="1">
                  <a:solidFill>
                    <a:prstClr val="black">
                      <a:lumMod val="50000"/>
                    </a:prstClr>
                  </a:solidFill>
                  <a:latin typeface="华文楷体" panose="02010600040101010101" pitchFamily="2" charset="-122"/>
                  <a:ea typeface="华文楷体" panose="02010600040101010101" pitchFamily="2" charset="-122"/>
                </a:rPr>
                <a:t>js</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”&gt;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嵌入到文件中，以期实现代码共享。</a:t>
              </a:r>
              <a:endParaRPr lang="en-US" altLang="zh-CN" sz="28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959135" y="284734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4347"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grpSp>
        <p:nvGrpSpPr>
          <p:cNvPr id="9" name="Group 8">
            <a:extLst>
              <a:ext uri="{FF2B5EF4-FFF2-40B4-BE49-F238E27FC236}">
                <a16:creationId xmlns:a16="http://schemas.microsoft.com/office/drawing/2014/main" xmlns="" id="{0E3C6689-02E8-4B57-8776-3BF5EEC5042F}"/>
              </a:ext>
            </a:extLst>
          </p:cNvPr>
          <p:cNvGrpSpPr/>
          <p:nvPr/>
        </p:nvGrpSpPr>
        <p:grpSpPr>
          <a:xfrm>
            <a:off x="1008698" y="4674552"/>
            <a:ext cx="10049826" cy="725488"/>
            <a:chOff x="959135" y="2847340"/>
            <a:chExt cx="10049826" cy="725488"/>
          </a:xfrm>
        </p:grpSpPr>
        <p:sp>
          <p:nvSpPr>
            <p:cNvPr id="10" name="Text Placeholder 33">
              <a:extLst>
                <a:ext uri="{FF2B5EF4-FFF2-40B4-BE49-F238E27FC236}">
                  <a16:creationId xmlns:a16="http://schemas.microsoft.com/office/drawing/2014/main" xmlns="" id="{39654BAF-D82D-435F-8495-8950B4A30DAE}"/>
                </a:ext>
              </a:extLst>
            </p:cNvPr>
            <p:cNvSpPr txBox="1">
              <a:spLocks/>
            </p:cNvSpPr>
            <p:nvPr/>
          </p:nvSpPr>
          <p:spPr bwMode="auto">
            <a:xfrm>
              <a:off x="2020536" y="2926086"/>
              <a:ext cx="8988425" cy="6467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3"/>
                <a:defRPr/>
              </a:pP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直接在</a:t>
              </a:r>
              <a:r>
                <a:rPr lang="en-US" altLang="zh-CN" sz="2800" b="1" kern="0" dirty="0">
                  <a:solidFill>
                    <a:prstClr val="black">
                      <a:lumMod val="50000"/>
                    </a:prstClr>
                  </a:solidFill>
                  <a:latin typeface="华文楷体" panose="02010600040101010101" pitchFamily="2" charset="-122"/>
                  <a:ea typeface="华文楷体" panose="02010600040101010101" pitchFamily="2" charset="-122"/>
                </a:rPr>
                <a:t>HTML</a:t>
              </a: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的标记添加</a:t>
              </a:r>
              <a:r>
                <a:rPr lang="en-US" altLang="zh-CN" sz="2800" b="1" kern="0" dirty="0" err="1">
                  <a:solidFill>
                    <a:prstClr val="black">
                      <a:lumMod val="50000"/>
                    </a:prstClr>
                  </a:solidFill>
                  <a:latin typeface="华文楷体" panose="02010600040101010101" pitchFamily="2" charset="-122"/>
                  <a:ea typeface="华文楷体" panose="02010600040101010101" pitchFamily="2" charset="-122"/>
                </a:rPr>
                <a:t>Javascript</a:t>
              </a: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脚本</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1" name="组合 18">
              <a:extLst>
                <a:ext uri="{FF2B5EF4-FFF2-40B4-BE49-F238E27FC236}">
                  <a16:creationId xmlns:a16="http://schemas.microsoft.com/office/drawing/2014/main" xmlns="" id="{59BAB65D-0F8F-4848-B4ED-FE4445513FA1}"/>
                </a:ext>
              </a:extLst>
            </p:cNvPr>
            <p:cNvGrpSpPr>
              <a:grpSpLocks/>
            </p:cNvGrpSpPr>
            <p:nvPr/>
          </p:nvGrpSpPr>
          <p:grpSpPr bwMode="auto">
            <a:xfrm>
              <a:off x="959135" y="2847340"/>
              <a:ext cx="722313" cy="725488"/>
              <a:chOff x="982638" y="1731698"/>
              <a:chExt cx="722019" cy="726424"/>
            </a:xfrm>
          </p:grpSpPr>
          <p:sp>
            <p:nvSpPr>
              <p:cNvPr id="12" name="Oval 5">
                <a:extLst>
                  <a:ext uri="{FF2B5EF4-FFF2-40B4-BE49-F238E27FC236}">
                    <a16:creationId xmlns:a16="http://schemas.microsoft.com/office/drawing/2014/main" xmlns="" id="{E306A007-78A3-431E-915A-98C04FEFBFDF}"/>
                  </a:ext>
                </a:extLst>
              </p:cNvPr>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3" name="Freeform 29">
                <a:extLst>
                  <a:ext uri="{FF2B5EF4-FFF2-40B4-BE49-F238E27FC236}">
                    <a16:creationId xmlns:a16="http://schemas.microsoft.com/office/drawing/2014/main" xmlns="" id="{4A3C3A1B-6E61-4014-9C01-12CF1A84E77C}"/>
                  </a:ext>
                </a:extLst>
              </p:cNvPr>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3383143574"/>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889214"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smtClean="0">
                <a:solidFill>
                  <a:srgbClr val="333333"/>
                </a:solidFill>
                <a:latin typeface="微软雅黑" panose="020B0503020204020204" pitchFamily="34" charset="-122"/>
                <a:ea typeface="微软雅黑" panose="020B0503020204020204" pitchFamily="34" charset="-122"/>
              </a:rPr>
              <a:t>1.1.11 Date</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r>
                <a:rPr lang="en-US" sz="2800" dirty="0">
                  <a:latin typeface="华文楷体" panose="02010600040101010101" pitchFamily="2" charset="-122"/>
                  <a:ea typeface="华文楷体" panose="02010600040101010101" pitchFamily="2" charset="-122"/>
                </a:rPr>
                <a:t>Date</a:t>
              </a:r>
              <a:r>
                <a:rPr lang="zh-CN" altLang="en-US" sz="2800" dirty="0">
                  <a:latin typeface="华文楷体" panose="02010600040101010101" pitchFamily="2" charset="-122"/>
                  <a:ea typeface="华文楷体" panose="02010600040101010101" pitchFamily="2" charset="-122"/>
                </a:rPr>
                <a:t>对象，是操作日期和时间的对象。</a:t>
              </a:r>
              <a:r>
                <a:rPr lang="en-US" sz="2800" dirty="0">
                  <a:latin typeface="华文楷体" panose="02010600040101010101" pitchFamily="2" charset="-122"/>
                  <a:ea typeface="华文楷体" panose="02010600040101010101" pitchFamily="2" charset="-122"/>
                </a:rPr>
                <a:t>Date</a:t>
              </a:r>
              <a:r>
                <a:rPr lang="zh-CN" altLang="en-US" sz="2800" dirty="0">
                  <a:latin typeface="华文楷体" panose="02010600040101010101" pitchFamily="2" charset="-122"/>
                  <a:ea typeface="华文楷体" panose="02010600040101010101" pitchFamily="2" charset="-122"/>
                </a:rPr>
                <a:t>对象对日期和时间的操作只能通过方法。</a:t>
              </a:r>
              <a:r>
                <a:rPr lang="en-US" sz="2800" dirty="0">
                  <a:latin typeface="华文楷体" panose="02010600040101010101" pitchFamily="2" charset="-122"/>
                  <a:ea typeface="华文楷体" panose="02010600040101010101" pitchFamily="2" charset="-122"/>
                </a:rPr>
                <a:t>Data</a:t>
              </a:r>
              <a:r>
                <a:rPr lang="zh-CN" altLang="en-US" sz="2800" dirty="0">
                  <a:latin typeface="华文楷体" panose="02010600040101010101" pitchFamily="2" charset="-122"/>
                  <a:ea typeface="华文楷体" panose="02010600040101010101" pitchFamily="2" charset="-122"/>
                </a:rPr>
                <a:t>对象可以用来表示任意的日期和时间，获取当前系统日期以及计算两个日期的间隔等。常用的方法有</a:t>
              </a:r>
              <a:r>
                <a:rPr lang="en-US" sz="2800" dirty="0" err="1">
                  <a:latin typeface="华文楷体" panose="02010600040101010101" pitchFamily="2" charset="-122"/>
                  <a:ea typeface="华文楷体" panose="02010600040101010101" pitchFamily="2" charset="-122"/>
                </a:rPr>
                <a:t>getFullYear</a:t>
              </a:r>
              <a:r>
                <a:rPr lang="zh-CN" altLang="en-US" sz="2800" dirty="0">
                  <a:latin typeface="华文楷体" panose="02010600040101010101" pitchFamily="2" charset="-122"/>
                  <a:ea typeface="华文楷体" panose="02010600040101010101" pitchFamily="2" charset="-122"/>
                </a:rPr>
                <a:t>、</a:t>
              </a:r>
              <a:r>
                <a:rPr lang="en-US" sz="2800" dirty="0" err="1">
                  <a:latin typeface="华文楷体" panose="02010600040101010101" pitchFamily="2" charset="-122"/>
                  <a:ea typeface="华文楷体" panose="02010600040101010101" pitchFamily="2" charset="-122"/>
                </a:rPr>
                <a:t>getMonth</a:t>
              </a:r>
              <a:r>
                <a:rPr lang="zh-CN" altLang="en-US" sz="2800" dirty="0">
                  <a:latin typeface="华文楷体" panose="02010600040101010101" pitchFamily="2" charset="-122"/>
                  <a:ea typeface="华文楷体" panose="02010600040101010101" pitchFamily="2" charset="-122"/>
                </a:rPr>
                <a:t>、</a:t>
              </a:r>
              <a:r>
                <a:rPr lang="en-US" sz="2800" dirty="0" err="1">
                  <a:latin typeface="华文楷体" panose="02010600040101010101" pitchFamily="2" charset="-122"/>
                  <a:ea typeface="华文楷体" panose="02010600040101010101" pitchFamily="2" charset="-122"/>
                </a:rPr>
                <a:t>getDate</a:t>
              </a:r>
              <a:r>
                <a:rPr lang="zh-CN" altLang="en-US" sz="2800" dirty="0">
                  <a:latin typeface="华文楷体" panose="02010600040101010101" pitchFamily="2" charset="-122"/>
                  <a:ea typeface="华文楷体" panose="02010600040101010101" pitchFamily="2" charset="-122"/>
                </a:rPr>
                <a:t>等。通常</a:t>
              </a:r>
              <a:r>
                <a:rPr lang="en-US" sz="2800" dirty="0">
                  <a:latin typeface="华文楷体" panose="02010600040101010101" pitchFamily="2" charset="-122"/>
                  <a:ea typeface="华文楷体" panose="02010600040101010101" pitchFamily="2" charset="-122"/>
                </a:rPr>
                <a:t>Date</a:t>
              </a:r>
              <a:r>
                <a:rPr lang="zh-CN" altLang="en-US" sz="2800" dirty="0">
                  <a:latin typeface="华文楷体" panose="02010600040101010101" pitchFamily="2" charset="-122"/>
                  <a:ea typeface="华文楷体" panose="02010600040101010101" pitchFamily="2" charset="-122"/>
                </a:rPr>
                <a:t>对象给出日期、月份、天数和年份以及以小时、分钟和秒表示的时间。该信息是基于</a:t>
              </a:r>
              <a:r>
                <a:rPr lang="en-US" sz="2800" dirty="0">
                  <a:latin typeface="华文楷体" panose="02010600040101010101" pitchFamily="2" charset="-122"/>
                  <a:ea typeface="华文楷体" panose="02010600040101010101" pitchFamily="2" charset="-122"/>
                </a:rPr>
                <a:t>1970</a:t>
              </a:r>
              <a:r>
                <a:rPr lang="zh-CN" altLang="en-US" sz="2800" dirty="0">
                  <a:latin typeface="华文楷体" panose="02010600040101010101" pitchFamily="2" charset="-122"/>
                  <a:ea typeface="华文楷体" panose="02010600040101010101" pitchFamily="2" charset="-122"/>
                </a:rPr>
                <a:t>年</a:t>
              </a:r>
              <a:r>
                <a:rPr lang="en-US" sz="28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月</a:t>
              </a:r>
              <a:r>
                <a:rPr lang="en-US" sz="28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日</a:t>
              </a:r>
              <a:r>
                <a:rPr lang="en-US" sz="2800" dirty="0">
                  <a:latin typeface="华文楷体" panose="02010600040101010101" pitchFamily="2" charset="-122"/>
                  <a:ea typeface="华文楷体" panose="02010600040101010101" pitchFamily="2" charset="-122"/>
                </a:rPr>
                <a:t>00:00:00.000 GMT</a:t>
              </a:r>
              <a:r>
                <a:rPr lang="zh-CN" altLang="en-US" sz="2800" dirty="0">
                  <a:latin typeface="华文楷体" panose="02010600040101010101" pitchFamily="2" charset="-122"/>
                  <a:ea typeface="华文楷体" panose="02010600040101010101" pitchFamily="2" charset="-122"/>
                </a:rPr>
                <a:t>开始的毫秒数，其中</a:t>
              </a:r>
              <a:r>
                <a:rPr lang="en-US" sz="2800" dirty="0">
                  <a:latin typeface="华文楷体" panose="02010600040101010101" pitchFamily="2" charset="-122"/>
                  <a:ea typeface="华文楷体" panose="02010600040101010101" pitchFamily="2" charset="-122"/>
                </a:rPr>
                <a:t>GMT</a:t>
              </a:r>
              <a:r>
                <a:rPr lang="zh-CN" altLang="en-US" sz="2800" dirty="0">
                  <a:latin typeface="华文楷体" panose="02010600040101010101" pitchFamily="2" charset="-122"/>
                  <a:ea typeface="华文楷体" panose="02010600040101010101" pitchFamily="2" charset="-122"/>
                </a:rPr>
                <a:t>是格林威治标准时间</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首选术语是</a:t>
              </a:r>
              <a:r>
                <a:rPr lang="en-US" sz="2800" dirty="0">
                  <a:latin typeface="华文楷体" panose="02010600040101010101" pitchFamily="2" charset="-122"/>
                  <a:ea typeface="华文楷体" panose="02010600040101010101" pitchFamily="2" charset="-122"/>
                </a:rPr>
                <a:t>UTC</a:t>
              </a:r>
              <a:r>
                <a:rPr lang="zh-CN" altLang="en-US" sz="2800" dirty="0">
                  <a:latin typeface="华文楷体" panose="02010600040101010101" pitchFamily="2" charset="-122"/>
                  <a:ea typeface="华文楷体" panose="02010600040101010101" pitchFamily="2" charset="-122"/>
                </a:rPr>
                <a:t>，</a:t>
              </a:r>
              <a:r>
                <a:rPr lang="en-US" sz="2800" dirty="0">
                  <a:latin typeface="华文楷体" panose="02010600040101010101" pitchFamily="2" charset="-122"/>
                  <a:ea typeface="华文楷体" panose="02010600040101010101" pitchFamily="2" charset="-122"/>
                </a:rPr>
                <a:t>Universal Coordinated Time,</a:t>
              </a:r>
              <a:r>
                <a:rPr lang="zh-CN" altLang="en-US" sz="2800" dirty="0">
                  <a:latin typeface="华文楷体" panose="02010600040101010101" pitchFamily="2" charset="-122"/>
                  <a:ea typeface="华文楷体" panose="02010600040101010101" pitchFamily="2" charset="-122"/>
                </a:rPr>
                <a:t>或者</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全球标准时间</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，它引用的信号是由</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世界时间标准</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发布的</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a:t>
              </a:r>
              <a:r>
                <a:rPr lang="en-US" sz="2800" dirty="0">
                  <a:latin typeface="华文楷体" panose="02010600040101010101" pitchFamily="2" charset="-122"/>
                  <a:ea typeface="华文楷体" panose="02010600040101010101" pitchFamily="2" charset="-122"/>
                </a:rPr>
                <a:t>JavaScript</a:t>
              </a:r>
              <a:r>
                <a:rPr lang="zh-CN" altLang="en-US" sz="2800" dirty="0">
                  <a:latin typeface="华文楷体" panose="02010600040101010101" pitchFamily="2" charset="-122"/>
                  <a:ea typeface="华文楷体" panose="02010600040101010101" pitchFamily="2" charset="-122"/>
                </a:rPr>
                <a:t>可以处理</a:t>
              </a:r>
              <a:r>
                <a:rPr lang="en-US" sz="2800" dirty="0">
                  <a:latin typeface="华文楷体" panose="02010600040101010101" pitchFamily="2" charset="-122"/>
                  <a:ea typeface="华文楷体" panose="02010600040101010101" pitchFamily="2" charset="-122"/>
                </a:rPr>
                <a:t>250000 B.C.</a:t>
              </a:r>
              <a:r>
                <a:rPr lang="zh-CN" altLang="en-US" sz="2800" dirty="0">
                  <a:latin typeface="华文楷体" panose="02010600040101010101" pitchFamily="2" charset="-122"/>
                  <a:ea typeface="华文楷体" panose="02010600040101010101" pitchFamily="2" charset="-122"/>
                </a:rPr>
                <a:t>到</a:t>
              </a:r>
              <a:r>
                <a:rPr lang="en-US" sz="2800" dirty="0">
                  <a:latin typeface="华文楷体" panose="02010600040101010101" pitchFamily="2" charset="-122"/>
                  <a:ea typeface="华文楷体" panose="02010600040101010101" pitchFamily="2" charset="-122"/>
                </a:rPr>
                <a:t>250000 A.D.</a:t>
              </a:r>
              <a:r>
                <a:rPr lang="zh-CN" altLang="en-US" sz="2800" dirty="0">
                  <a:latin typeface="华文楷体" panose="02010600040101010101" pitchFamily="2" charset="-122"/>
                  <a:ea typeface="华文楷体" panose="02010600040101010101" pitchFamily="2" charset="-122"/>
                </a:rPr>
                <a:t>范围内的日期。同样可使用</a:t>
              </a:r>
              <a:r>
                <a:rPr lang="en-US" sz="2800" dirty="0">
                  <a:latin typeface="华文楷体" panose="02010600040101010101" pitchFamily="2" charset="-122"/>
                  <a:ea typeface="华文楷体" panose="02010600040101010101" pitchFamily="2" charset="-122"/>
                </a:rPr>
                <a:t>new</a:t>
              </a:r>
              <a:r>
                <a:rPr lang="zh-CN" altLang="en-US" sz="2800" dirty="0">
                  <a:latin typeface="华文楷体" panose="02010600040101010101" pitchFamily="2" charset="-122"/>
                  <a:ea typeface="华文楷体" panose="02010600040101010101" pitchFamily="2" charset="-122"/>
                </a:rPr>
                <a:t>运算符来创建一个新的</a:t>
              </a:r>
              <a:r>
                <a:rPr lang="en-US" sz="2800" dirty="0">
                  <a:latin typeface="华文楷体" panose="02010600040101010101" pitchFamily="2" charset="-122"/>
                  <a:ea typeface="华文楷体" panose="02010600040101010101" pitchFamily="2" charset="-122"/>
                </a:rPr>
                <a:t>Data</a:t>
              </a:r>
              <a:r>
                <a:rPr lang="zh-CN" altLang="en-US" sz="2800" dirty="0">
                  <a:latin typeface="华文楷体" panose="02010600040101010101" pitchFamily="2" charset="-122"/>
                  <a:ea typeface="华文楷体" panose="02010600040101010101" pitchFamily="2" charset="-122"/>
                </a:rPr>
                <a:t>对象。</a:t>
              </a:r>
              <a:endParaRPr lang="en-US" sz="28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565007982"/>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12"/>
          <p:cNvSpPr>
            <a:spLocks/>
          </p:cNvSpPr>
          <p:nvPr/>
        </p:nvSpPr>
        <p:spPr bwMode="auto">
          <a:xfrm>
            <a:off x="6154738" y="3740150"/>
            <a:ext cx="1889125" cy="1898650"/>
          </a:xfrm>
          <a:custGeom>
            <a:avLst/>
            <a:gdLst>
              <a:gd name="T0" fmla="*/ 0 w 2320"/>
              <a:gd name="T1" fmla="*/ 1620 h 2320"/>
              <a:gd name="T2" fmla="*/ 700 w 2320"/>
              <a:gd name="T3" fmla="*/ 2320 h 2320"/>
              <a:gd name="T4" fmla="*/ 2320 w 2320"/>
              <a:gd name="T5" fmla="*/ 2320 h 2320"/>
              <a:gd name="T6" fmla="*/ 2320 w 2320"/>
              <a:gd name="T7" fmla="*/ 700 h 2320"/>
              <a:gd name="T8" fmla="*/ 1620 w 2320"/>
              <a:gd name="T9" fmla="*/ 0 h 2320"/>
              <a:gd name="T10" fmla="*/ 0 w 2320"/>
              <a:gd name="T11" fmla="*/ 0 h 2320"/>
              <a:gd name="T12" fmla="*/ 0 w 2320"/>
              <a:gd name="T13" fmla="*/ 1620 h 2320"/>
            </a:gdLst>
            <a:ahLst/>
            <a:cxnLst>
              <a:cxn ang="0">
                <a:pos x="T0" y="T1"/>
              </a:cxn>
              <a:cxn ang="0">
                <a:pos x="T2" y="T3"/>
              </a:cxn>
              <a:cxn ang="0">
                <a:pos x="T4" y="T5"/>
              </a:cxn>
              <a:cxn ang="0">
                <a:pos x="T6" y="T7"/>
              </a:cxn>
              <a:cxn ang="0">
                <a:pos x="T8" y="T9"/>
              </a:cxn>
              <a:cxn ang="0">
                <a:pos x="T10" y="T11"/>
              </a:cxn>
              <a:cxn ang="0">
                <a:pos x="T12" y="T13"/>
              </a:cxn>
            </a:cxnLst>
            <a:rect l="0" t="0" r="r" b="b"/>
            <a:pathLst>
              <a:path w="2320" h="2320">
                <a:moveTo>
                  <a:pt x="0" y="1620"/>
                </a:moveTo>
                <a:cubicBezTo>
                  <a:pt x="0" y="2005"/>
                  <a:pt x="315" y="2320"/>
                  <a:pt x="700" y="2320"/>
                </a:cubicBezTo>
                <a:cubicBezTo>
                  <a:pt x="1240" y="2320"/>
                  <a:pt x="1780" y="2320"/>
                  <a:pt x="2320" y="2320"/>
                </a:cubicBezTo>
                <a:cubicBezTo>
                  <a:pt x="2320" y="1780"/>
                  <a:pt x="2320" y="1240"/>
                  <a:pt x="2320" y="700"/>
                </a:cubicBezTo>
                <a:cubicBezTo>
                  <a:pt x="2320" y="315"/>
                  <a:pt x="2005" y="0"/>
                  <a:pt x="1620" y="0"/>
                </a:cubicBezTo>
                <a:cubicBezTo>
                  <a:pt x="1080" y="0"/>
                  <a:pt x="540" y="0"/>
                  <a:pt x="0" y="0"/>
                </a:cubicBezTo>
                <a:lnTo>
                  <a:pt x="0" y="1620"/>
                </a:lnTo>
                <a:close/>
              </a:path>
            </a:pathLst>
          </a:custGeom>
          <a:solidFill>
            <a:srgbClr val="027ED2"/>
          </a:solidFill>
          <a:ln>
            <a:noFill/>
          </a:ln>
        </p:spPr>
        <p:txBody>
          <a:bodyPr lIns="121917" tIns="60958" rIns="121917" bIns="60958"/>
          <a:lstStyle/>
          <a:p>
            <a:pPr eaLnBrk="1" fontAlgn="auto" hangingPunct="1">
              <a:spcBef>
                <a:spcPts val="0"/>
              </a:spcBef>
              <a:spcAft>
                <a:spcPts val="0"/>
              </a:spcAft>
              <a:defRPr/>
            </a:pPr>
            <a:endParaRPr lang="zh-CN" altLang="en-US" kern="0" dirty="0">
              <a:solidFill>
                <a:sysClr val="windowText" lastClr="000000"/>
              </a:solidFill>
              <a:latin typeface="+mn-lt"/>
              <a:ea typeface="+mn-ea"/>
            </a:endParaRPr>
          </a:p>
        </p:txBody>
      </p:sp>
      <p:sp>
        <p:nvSpPr>
          <p:cNvPr id="28" name="Freeform 13"/>
          <p:cNvSpPr>
            <a:spLocks/>
          </p:cNvSpPr>
          <p:nvPr/>
        </p:nvSpPr>
        <p:spPr bwMode="auto">
          <a:xfrm>
            <a:off x="4146550" y="3740150"/>
            <a:ext cx="1889125" cy="1898650"/>
          </a:xfrm>
          <a:custGeom>
            <a:avLst/>
            <a:gdLst>
              <a:gd name="T0" fmla="*/ 2320 w 2320"/>
              <a:gd name="T1" fmla="*/ 1620 h 2320"/>
              <a:gd name="T2" fmla="*/ 1620 w 2320"/>
              <a:gd name="T3" fmla="*/ 2320 h 2320"/>
              <a:gd name="T4" fmla="*/ 0 w 2320"/>
              <a:gd name="T5" fmla="*/ 2320 h 2320"/>
              <a:gd name="T6" fmla="*/ 0 w 2320"/>
              <a:gd name="T7" fmla="*/ 700 h 2320"/>
              <a:gd name="T8" fmla="*/ 700 w 2320"/>
              <a:gd name="T9" fmla="*/ 0 h 2320"/>
              <a:gd name="T10" fmla="*/ 2320 w 2320"/>
              <a:gd name="T11" fmla="*/ 0 h 2320"/>
              <a:gd name="T12" fmla="*/ 2320 w 2320"/>
              <a:gd name="T13" fmla="*/ 1620 h 2320"/>
            </a:gdLst>
            <a:ahLst/>
            <a:cxnLst>
              <a:cxn ang="0">
                <a:pos x="T0" y="T1"/>
              </a:cxn>
              <a:cxn ang="0">
                <a:pos x="T2" y="T3"/>
              </a:cxn>
              <a:cxn ang="0">
                <a:pos x="T4" y="T5"/>
              </a:cxn>
              <a:cxn ang="0">
                <a:pos x="T6" y="T7"/>
              </a:cxn>
              <a:cxn ang="0">
                <a:pos x="T8" y="T9"/>
              </a:cxn>
              <a:cxn ang="0">
                <a:pos x="T10" y="T11"/>
              </a:cxn>
              <a:cxn ang="0">
                <a:pos x="T12" y="T13"/>
              </a:cxn>
            </a:cxnLst>
            <a:rect l="0" t="0" r="r" b="b"/>
            <a:pathLst>
              <a:path w="2320" h="2320">
                <a:moveTo>
                  <a:pt x="2320" y="1620"/>
                </a:moveTo>
                <a:cubicBezTo>
                  <a:pt x="2320" y="2005"/>
                  <a:pt x="2005" y="2320"/>
                  <a:pt x="1620" y="2320"/>
                </a:cubicBezTo>
                <a:cubicBezTo>
                  <a:pt x="1080" y="2320"/>
                  <a:pt x="540" y="2320"/>
                  <a:pt x="0" y="2320"/>
                </a:cubicBezTo>
                <a:cubicBezTo>
                  <a:pt x="0" y="1780"/>
                  <a:pt x="0" y="1240"/>
                  <a:pt x="0" y="700"/>
                </a:cubicBezTo>
                <a:cubicBezTo>
                  <a:pt x="0" y="315"/>
                  <a:pt x="315" y="0"/>
                  <a:pt x="700" y="0"/>
                </a:cubicBezTo>
                <a:cubicBezTo>
                  <a:pt x="1240" y="0"/>
                  <a:pt x="1780" y="0"/>
                  <a:pt x="2320" y="0"/>
                </a:cubicBezTo>
                <a:lnTo>
                  <a:pt x="2320" y="1620"/>
                </a:lnTo>
                <a:close/>
              </a:path>
            </a:pathLst>
          </a:custGeom>
          <a:solidFill>
            <a:schemeClr val="accent1"/>
          </a:solidFill>
          <a:ln>
            <a:noFill/>
          </a:ln>
        </p:spPr>
        <p:txBody>
          <a:bodyPr lIns="121917" tIns="60958" rIns="121917" bIns="60958"/>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29" name="Freeform 14"/>
          <p:cNvSpPr>
            <a:spLocks/>
          </p:cNvSpPr>
          <p:nvPr/>
        </p:nvSpPr>
        <p:spPr bwMode="auto">
          <a:xfrm>
            <a:off x="6154738" y="1730375"/>
            <a:ext cx="1889125" cy="1893888"/>
          </a:xfrm>
          <a:custGeom>
            <a:avLst/>
            <a:gdLst>
              <a:gd name="T0" fmla="*/ 0 w 2320"/>
              <a:gd name="T1" fmla="*/ 700 h 2320"/>
              <a:gd name="T2" fmla="*/ 700 w 2320"/>
              <a:gd name="T3" fmla="*/ 0 h 2320"/>
              <a:gd name="T4" fmla="*/ 2320 w 2320"/>
              <a:gd name="T5" fmla="*/ 0 h 2320"/>
              <a:gd name="T6" fmla="*/ 2320 w 2320"/>
              <a:gd name="T7" fmla="*/ 1620 h 2320"/>
              <a:gd name="T8" fmla="*/ 1620 w 2320"/>
              <a:gd name="T9" fmla="*/ 2320 h 2320"/>
              <a:gd name="T10" fmla="*/ 0 w 2320"/>
              <a:gd name="T11" fmla="*/ 2320 h 2320"/>
              <a:gd name="T12" fmla="*/ 0 w 2320"/>
              <a:gd name="T13" fmla="*/ 700 h 2320"/>
            </a:gdLst>
            <a:ahLst/>
            <a:cxnLst>
              <a:cxn ang="0">
                <a:pos x="T0" y="T1"/>
              </a:cxn>
              <a:cxn ang="0">
                <a:pos x="T2" y="T3"/>
              </a:cxn>
              <a:cxn ang="0">
                <a:pos x="T4" y="T5"/>
              </a:cxn>
              <a:cxn ang="0">
                <a:pos x="T6" y="T7"/>
              </a:cxn>
              <a:cxn ang="0">
                <a:pos x="T8" y="T9"/>
              </a:cxn>
              <a:cxn ang="0">
                <a:pos x="T10" y="T11"/>
              </a:cxn>
              <a:cxn ang="0">
                <a:pos x="T12" y="T13"/>
              </a:cxn>
            </a:cxnLst>
            <a:rect l="0" t="0" r="r" b="b"/>
            <a:pathLst>
              <a:path w="2320" h="2320">
                <a:moveTo>
                  <a:pt x="0" y="700"/>
                </a:moveTo>
                <a:cubicBezTo>
                  <a:pt x="0" y="315"/>
                  <a:pt x="315" y="0"/>
                  <a:pt x="700" y="0"/>
                </a:cubicBezTo>
                <a:cubicBezTo>
                  <a:pt x="1240" y="0"/>
                  <a:pt x="1780" y="0"/>
                  <a:pt x="2320" y="0"/>
                </a:cubicBezTo>
                <a:cubicBezTo>
                  <a:pt x="2320" y="540"/>
                  <a:pt x="2320" y="1080"/>
                  <a:pt x="2320" y="1620"/>
                </a:cubicBezTo>
                <a:cubicBezTo>
                  <a:pt x="2320" y="2005"/>
                  <a:pt x="2005" y="2320"/>
                  <a:pt x="1620" y="2320"/>
                </a:cubicBezTo>
                <a:cubicBezTo>
                  <a:pt x="1080" y="2320"/>
                  <a:pt x="540" y="2320"/>
                  <a:pt x="0" y="2320"/>
                </a:cubicBezTo>
                <a:lnTo>
                  <a:pt x="0" y="700"/>
                </a:lnTo>
                <a:close/>
              </a:path>
            </a:pathLst>
          </a:custGeom>
          <a:solidFill>
            <a:schemeClr val="accent1"/>
          </a:solidFill>
          <a:ln>
            <a:noFill/>
          </a:ln>
        </p:spPr>
        <p:txBody>
          <a:bodyPr lIns="121917" tIns="60958" rIns="121917" bIns="60958"/>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30" name="Freeform 15"/>
          <p:cNvSpPr>
            <a:spLocks/>
          </p:cNvSpPr>
          <p:nvPr/>
        </p:nvSpPr>
        <p:spPr bwMode="auto">
          <a:xfrm>
            <a:off x="4146550" y="1730375"/>
            <a:ext cx="1889125" cy="1893888"/>
          </a:xfrm>
          <a:custGeom>
            <a:avLst/>
            <a:gdLst>
              <a:gd name="T0" fmla="*/ 2320 w 2320"/>
              <a:gd name="T1" fmla="*/ 700 h 2320"/>
              <a:gd name="T2" fmla="*/ 1620 w 2320"/>
              <a:gd name="T3" fmla="*/ 0 h 2320"/>
              <a:gd name="T4" fmla="*/ 0 w 2320"/>
              <a:gd name="T5" fmla="*/ 0 h 2320"/>
              <a:gd name="T6" fmla="*/ 0 w 2320"/>
              <a:gd name="T7" fmla="*/ 1620 h 2320"/>
              <a:gd name="T8" fmla="*/ 700 w 2320"/>
              <a:gd name="T9" fmla="*/ 2320 h 2320"/>
              <a:gd name="T10" fmla="*/ 2320 w 2320"/>
              <a:gd name="T11" fmla="*/ 2320 h 2320"/>
              <a:gd name="T12" fmla="*/ 2320 w 2320"/>
              <a:gd name="T13" fmla="*/ 700 h 2320"/>
            </a:gdLst>
            <a:ahLst/>
            <a:cxnLst>
              <a:cxn ang="0">
                <a:pos x="T0" y="T1"/>
              </a:cxn>
              <a:cxn ang="0">
                <a:pos x="T2" y="T3"/>
              </a:cxn>
              <a:cxn ang="0">
                <a:pos x="T4" y="T5"/>
              </a:cxn>
              <a:cxn ang="0">
                <a:pos x="T6" y="T7"/>
              </a:cxn>
              <a:cxn ang="0">
                <a:pos x="T8" y="T9"/>
              </a:cxn>
              <a:cxn ang="0">
                <a:pos x="T10" y="T11"/>
              </a:cxn>
              <a:cxn ang="0">
                <a:pos x="T12" y="T13"/>
              </a:cxn>
            </a:cxnLst>
            <a:rect l="0" t="0" r="r" b="b"/>
            <a:pathLst>
              <a:path w="2320" h="2320">
                <a:moveTo>
                  <a:pt x="2320" y="700"/>
                </a:moveTo>
                <a:cubicBezTo>
                  <a:pt x="2320" y="315"/>
                  <a:pt x="2005" y="0"/>
                  <a:pt x="1620" y="0"/>
                </a:cubicBezTo>
                <a:cubicBezTo>
                  <a:pt x="1080" y="0"/>
                  <a:pt x="540" y="0"/>
                  <a:pt x="0" y="0"/>
                </a:cubicBezTo>
                <a:cubicBezTo>
                  <a:pt x="0" y="540"/>
                  <a:pt x="0" y="1080"/>
                  <a:pt x="0" y="1620"/>
                </a:cubicBezTo>
                <a:cubicBezTo>
                  <a:pt x="0" y="2005"/>
                  <a:pt x="315" y="2320"/>
                  <a:pt x="700" y="2320"/>
                </a:cubicBezTo>
                <a:cubicBezTo>
                  <a:pt x="1240" y="2320"/>
                  <a:pt x="1780" y="2320"/>
                  <a:pt x="2320" y="2320"/>
                </a:cubicBezTo>
                <a:lnTo>
                  <a:pt x="2320" y="700"/>
                </a:lnTo>
                <a:close/>
              </a:path>
            </a:pathLst>
          </a:custGeom>
          <a:solidFill>
            <a:srgbClr val="027ED2"/>
          </a:solidFill>
          <a:ln>
            <a:noFill/>
          </a:ln>
        </p:spPr>
        <p:txBody>
          <a:bodyPr lIns="121917" tIns="60958" rIns="121917" bIns="60958"/>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31" name="Freeform 16"/>
          <p:cNvSpPr>
            <a:spLocks/>
          </p:cNvSpPr>
          <p:nvPr/>
        </p:nvSpPr>
        <p:spPr bwMode="auto">
          <a:xfrm>
            <a:off x="5581650" y="3167063"/>
            <a:ext cx="454025" cy="457200"/>
          </a:xfrm>
          <a:custGeom>
            <a:avLst/>
            <a:gdLst>
              <a:gd name="T0" fmla="*/ 560 w 560"/>
              <a:gd name="T1" fmla="*/ 559 h 559"/>
              <a:gd name="T2" fmla="*/ 0 w 560"/>
              <a:gd name="T3" fmla="*/ 559 h 559"/>
              <a:gd name="T4" fmla="*/ 560 w 560"/>
              <a:gd name="T5" fmla="*/ 0 h 559"/>
              <a:gd name="T6" fmla="*/ 560 w 560"/>
              <a:gd name="T7" fmla="*/ 559 h 559"/>
            </a:gdLst>
            <a:ahLst/>
            <a:cxnLst>
              <a:cxn ang="0">
                <a:pos x="T0" y="T1"/>
              </a:cxn>
              <a:cxn ang="0">
                <a:pos x="T2" y="T3"/>
              </a:cxn>
              <a:cxn ang="0">
                <a:pos x="T4" y="T5"/>
              </a:cxn>
              <a:cxn ang="0">
                <a:pos x="T6" y="T7"/>
              </a:cxn>
            </a:cxnLst>
            <a:rect l="0" t="0" r="r" b="b"/>
            <a:pathLst>
              <a:path w="560" h="559">
                <a:moveTo>
                  <a:pt x="560" y="559"/>
                </a:moveTo>
                <a:lnTo>
                  <a:pt x="0" y="559"/>
                </a:lnTo>
                <a:cubicBezTo>
                  <a:pt x="0" y="250"/>
                  <a:pt x="251" y="0"/>
                  <a:pt x="560" y="0"/>
                </a:cubicBezTo>
                <a:lnTo>
                  <a:pt x="560" y="559"/>
                </a:lnTo>
                <a:close/>
              </a:path>
            </a:pathLst>
          </a:custGeom>
          <a:solidFill>
            <a:sysClr val="window" lastClr="FFFFFF">
              <a:lumMod val="75000"/>
            </a:sysClr>
          </a:solidFill>
          <a:ln>
            <a:noFill/>
          </a:ln>
        </p:spPr>
        <p:txBody>
          <a:bodyPr lIns="121917" tIns="60958" rIns="121917" bIns="60958"/>
          <a:lstStyle/>
          <a:p>
            <a:pPr algn="r" eaLnBrk="1" fontAlgn="auto" hangingPunct="1">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32" name="Freeform 17"/>
          <p:cNvSpPr>
            <a:spLocks/>
          </p:cNvSpPr>
          <p:nvPr/>
        </p:nvSpPr>
        <p:spPr bwMode="auto">
          <a:xfrm>
            <a:off x="6154738" y="3167063"/>
            <a:ext cx="454025" cy="457200"/>
          </a:xfrm>
          <a:custGeom>
            <a:avLst/>
            <a:gdLst>
              <a:gd name="T0" fmla="*/ 0 w 559"/>
              <a:gd name="T1" fmla="*/ 559 h 559"/>
              <a:gd name="T2" fmla="*/ 559 w 559"/>
              <a:gd name="T3" fmla="*/ 559 h 559"/>
              <a:gd name="T4" fmla="*/ 0 w 559"/>
              <a:gd name="T5" fmla="*/ 0 h 559"/>
              <a:gd name="T6" fmla="*/ 0 w 559"/>
              <a:gd name="T7" fmla="*/ 559 h 559"/>
            </a:gdLst>
            <a:ahLst/>
            <a:cxnLst>
              <a:cxn ang="0">
                <a:pos x="T0" y="T1"/>
              </a:cxn>
              <a:cxn ang="0">
                <a:pos x="T2" y="T3"/>
              </a:cxn>
              <a:cxn ang="0">
                <a:pos x="T4" y="T5"/>
              </a:cxn>
              <a:cxn ang="0">
                <a:pos x="T6" y="T7"/>
              </a:cxn>
            </a:cxnLst>
            <a:rect l="0" t="0" r="r" b="b"/>
            <a:pathLst>
              <a:path w="559" h="559">
                <a:moveTo>
                  <a:pt x="0" y="559"/>
                </a:moveTo>
                <a:lnTo>
                  <a:pt x="559" y="559"/>
                </a:lnTo>
                <a:cubicBezTo>
                  <a:pt x="559" y="250"/>
                  <a:pt x="309" y="0"/>
                  <a:pt x="0" y="0"/>
                </a:cubicBezTo>
                <a:lnTo>
                  <a:pt x="0" y="559"/>
                </a:lnTo>
                <a:close/>
              </a:path>
            </a:pathLst>
          </a:custGeom>
          <a:solidFill>
            <a:sysClr val="window" lastClr="FFFFFF">
              <a:lumMod val="75000"/>
            </a:sysClr>
          </a:solidFill>
          <a:ln>
            <a:noFill/>
          </a:ln>
        </p:spPr>
        <p:txBody>
          <a:bodyPr lIns="121917" tIns="60958" rIns="121917" bIns="60958"/>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33" name="Freeform 18"/>
          <p:cNvSpPr>
            <a:spLocks/>
          </p:cNvSpPr>
          <p:nvPr/>
        </p:nvSpPr>
        <p:spPr bwMode="auto">
          <a:xfrm>
            <a:off x="5581650" y="3740150"/>
            <a:ext cx="454025" cy="458788"/>
          </a:xfrm>
          <a:custGeom>
            <a:avLst/>
            <a:gdLst>
              <a:gd name="T0" fmla="*/ 560 w 560"/>
              <a:gd name="T1" fmla="*/ 0 h 560"/>
              <a:gd name="T2" fmla="*/ 0 w 560"/>
              <a:gd name="T3" fmla="*/ 0 h 560"/>
              <a:gd name="T4" fmla="*/ 560 w 560"/>
              <a:gd name="T5" fmla="*/ 560 h 560"/>
              <a:gd name="T6" fmla="*/ 560 w 560"/>
              <a:gd name="T7" fmla="*/ 0 h 560"/>
            </a:gdLst>
            <a:ahLst/>
            <a:cxnLst>
              <a:cxn ang="0">
                <a:pos x="T0" y="T1"/>
              </a:cxn>
              <a:cxn ang="0">
                <a:pos x="T2" y="T3"/>
              </a:cxn>
              <a:cxn ang="0">
                <a:pos x="T4" y="T5"/>
              </a:cxn>
              <a:cxn ang="0">
                <a:pos x="T6" y="T7"/>
              </a:cxn>
            </a:cxnLst>
            <a:rect l="0" t="0" r="r" b="b"/>
            <a:pathLst>
              <a:path w="560" h="560">
                <a:moveTo>
                  <a:pt x="560" y="0"/>
                </a:moveTo>
                <a:lnTo>
                  <a:pt x="0" y="0"/>
                </a:lnTo>
                <a:cubicBezTo>
                  <a:pt x="0" y="309"/>
                  <a:pt x="251" y="560"/>
                  <a:pt x="560" y="560"/>
                </a:cubicBezTo>
                <a:lnTo>
                  <a:pt x="560" y="0"/>
                </a:lnTo>
                <a:close/>
              </a:path>
            </a:pathLst>
          </a:custGeom>
          <a:solidFill>
            <a:sysClr val="window" lastClr="FFFFFF">
              <a:lumMod val="75000"/>
            </a:sysClr>
          </a:solidFill>
          <a:ln>
            <a:noFill/>
          </a:ln>
        </p:spPr>
        <p:txBody>
          <a:bodyPr lIns="121917" tIns="60958" rIns="121917" bIns="60958"/>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34" name="Freeform 19"/>
          <p:cNvSpPr>
            <a:spLocks/>
          </p:cNvSpPr>
          <p:nvPr/>
        </p:nvSpPr>
        <p:spPr bwMode="auto">
          <a:xfrm>
            <a:off x="6154738" y="3740150"/>
            <a:ext cx="454025" cy="458788"/>
          </a:xfrm>
          <a:custGeom>
            <a:avLst/>
            <a:gdLst>
              <a:gd name="T0" fmla="*/ 0 w 559"/>
              <a:gd name="T1" fmla="*/ 0 h 560"/>
              <a:gd name="T2" fmla="*/ 559 w 559"/>
              <a:gd name="T3" fmla="*/ 0 h 560"/>
              <a:gd name="T4" fmla="*/ 0 w 559"/>
              <a:gd name="T5" fmla="*/ 560 h 560"/>
              <a:gd name="T6" fmla="*/ 0 w 559"/>
              <a:gd name="T7" fmla="*/ 0 h 560"/>
            </a:gdLst>
            <a:ahLst/>
            <a:cxnLst>
              <a:cxn ang="0">
                <a:pos x="T0" y="T1"/>
              </a:cxn>
              <a:cxn ang="0">
                <a:pos x="T2" y="T3"/>
              </a:cxn>
              <a:cxn ang="0">
                <a:pos x="T4" y="T5"/>
              </a:cxn>
              <a:cxn ang="0">
                <a:pos x="T6" y="T7"/>
              </a:cxn>
            </a:cxnLst>
            <a:rect l="0" t="0" r="r" b="b"/>
            <a:pathLst>
              <a:path w="559" h="560">
                <a:moveTo>
                  <a:pt x="0" y="0"/>
                </a:moveTo>
                <a:lnTo>
                  <a:pt x="559" y="0"/>
                </a:lnTo>
                <a:cubicBezTo>
                  <a:pt x="559" y="309"/>
                  <a:pt x="309" y="560"/>
                  <a:pt x="0" y="560"/>
                </a:cubicBezTo>
                <a:lnTo>
                  <a:pt x="0" y="0"/>
                </a:lnTo>
                <a:close/>
              </a:path>
            </a:pathLst>
          </a:custGeom>
          <a:solidFill>
            <a:sysClr val="window" lastClr="FFFFFF">
              <a:lumMod val="75000"/>
            </a:sysClr>
          </a:solidFill>
          <a:ln>
            <a:noFill/>
          </a:ln>
        </p:spPr>
        <p:txBody>
          <a:bodyPr lIns="121917" tIns="60958" rIns="121917" bIns="60958"/>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35" name="矩形 34"/>
          <p:cNvSpPr/>
          <p:nvPr/>
        </p:nvSpPr>
        <p:spPr>
          <a:xfrm>
            <a:off x="5797550" y="3290888"/>
            <a:ext cx="155575" cy="292100"/>
          </a:xfrm>
          <a:prstGeom prst="rect">
            <a:avLst/>
          </a:prstGeom>
        </p:spPr>
        <p:txBody>
          <a:bodyPr lIns="0" tIns="0" rIns="0" bIns="0">
            <a:spAutoFit/>
          </a:bodyPr>
          <a:lstStyle/>
          <a:p>
            <a:pPr algn="r" eaLnBrk="1" fontAlgn="auto" hangingPunct="1">
              <a:spcBef>
                <a:spcPts val="0"/>
              </a:spcBef>
              <a:spcAft>
                <a:spcPts val="0"/>
              </a:spcAft>
              <a:defRPr/>
            </a:pPr>
            <a:r>
              <a:rPr lang="en-US" altLang="zh-CN" sz="1900" kern="0" dirty="0">
                <a:solidFill>
                  <a:sysClr val="window" lastClr="FFFFFF"/>
                </a:solidFill>
                <a:latin typeface="微软雅黑" pitchFamily="34" charset="-122"/>
                <a:ea typeface="微软雅黑" pitchFamily="34" charset="-122"/>
              </a:rPr>
              <a:t>1</a:t>
            </a:r>
            <a:endParaRPr lang="zh-CN" altLang="en-US" sz="1900" kern="0" dirty="0">
              <a:solidFill>
                <a:sysClr val="window" lastClr="FFFFFF"/>
              </a:solidFill>
              <a:latin typeface="微软雅黑" pitchFamily="34" charset="-122"/>
              <a:ea typeface="微软雅黑" pitchFamily="34" charset="-122"/>
            </a:endParaRPr>
          </a:p>
        </p:txBody>
      </p:sp>
      <p:sp>
        <p:nvSpPr>
          <p:cNvPr id="36" name="矩形 35"/>
          <p:cNvSpPr/>
          <p:nvPr/>
        </p:nvSpPr>
        <p:spPr>
          <a:xfrm>
            <a:off x="6224588" y="3290888"/>
            <a:ext cx="157162" cy="292100"/>
          </a:xfrm>
          <a:prstGeom prst="rect">
            <a:avLst/>
          </a:prstGeom>
        </p:spPr>
        <p:txBody>
          <a:bodyPr lIns="0" tIns="0" rIns="0" bIns="0">
            <a:spAutoFit/>
          </a:bodyPr>
          <a:lstStyle/>
          <a:p>
            <a:pPr algn="r" eaLnBrk="1" fontAlgn="auto" hangingPunct="1">
              <a:spcBef>
                <a:spcPts val="0"/>
              </a:spcBef>
              <a:spcAft>
                <a:spcPts val="0"/>
              </a:spcAft>
              <a:defRPr/>
            </a:pPr>
            <a:r>
              <a:rPr lang="en-US" altLang="zh-CN" sz="1900" kern="0" dirty="0">
                <a:solidFill>
                  <a:sysClr val="window" lastClr="FFFFFF"/>
                </a:solidFill>
                <a:latin typeface="微软雅黑" pitchFamily="34" charset="-122"/>
                <a:ea typeface="微软雅黑" pitchFamily="34" charset="-122"/>
              </a:rPr>
              <a:t>2</a:t>
            </a:r>
            <a:endParaRPr lang="zh-CN" altLang="en-US" sz="1900" kern="0" dirty="0">
              <a:solidFill>
                <a:sysClr val="window" lastClr="FFFFFF"/>
              </a:solidFill>
              <a:latin typeface="微软雅黑" pitchFamily="34" charset="-122"/>
              <a:ea typeface="微软雅黑" pitchFamily="34" charset="-122"/>
            </a:endParaRPr>
          </a:p>
        </p:txBody>
      </p:sp>
      <p:sp>
        <p:nvSpPr>
          <p:cNvPr id="37" name="矩形 36"/>
          <p:cNvSpPr/>
          <p:nvPr/>
        </p:nvSpPr>
        <p:spPr>
          <a:xfrm>
            <a:off x="5797550" y="3762375"/>
            <a:ext cx="155575" cy="293688"/>
          </a:xfrm>
          <a:prstGeom prst="rect">
            <a:avLst/>
          </a:prstGeom>
        </p:spPr>
        <p:txBody>
          <a:bodyPr lIns="0" tIns="0" rIns="0" bIns="0">
            <a:spAutoFit/>
          </a:bodyPr>
          <a:lstStyle/>
          <a:p>
            <a:pPr algn="r" eaLnBrk="1" fontAlgn="auto" hangingPunct="1">
              <a:spcBef>
                <a:spcPts val="0"/>
              </a:spcBef>
              <a:spcAft>
                <a:spcPts val="0"/>
              </a:spcAft>
              <a:defRPr/>
            </a:pPr>
            <a:r>
              <a:rPr lang="en-US" altLang="zh-CN" sz="1900" kern="0" dirty="0">
                <a:solidFill>
                  <a:sysClr val="window" lastClr="FFFFFF"/>
                </a:solidFill>
                <a:latin typeface="微软雅黑" pitchFamily="34" charset="-122"/>
                <a:ea typeface="微软雅黑" pitchFamily="34" charset="-122"/>
              </a:rPr>
              <a:t>3</a:t>
            </a:r>
            <a:endParaRPr lang="zh-CN" altLang="en-US" sz="1900" kern="0" dirty="0">
              <a:solidFill>
                <a:sysClr val="window" lastClr="FFFFFF"/>
              </a:solidFill>
              <a:latin typeface="微软雅黑" pitchFamily="34" charset="-122"/>
              <a:ea typeface="微软雅黑" pitchFamily="34" charset="-122"/>
            </a:endParaRPr>
          </a:p>
        </p:txBody>
      </p:sp>
      <p:sp>
        <p:nvSpPr>
          <p:cNvPr id="38" name="矩形 37"/>
          <p:cNvSpPr/>
          <p:nvPr/>
        </p:nvSpPr>
        <p:spPr>
          <a:xfrm>
            <a:off x="6224588" y="3762375"/>
            <a:ext cx="157162" cy="293688"/>
          </a:xfrm>
          <a:prstGeom prst="rect">
            <a:avLst/>
          </a:prstGeom>
        </p:spPr>
        <p:txBody>
          <a:bodyPr lIns="0" tIns="0" rIns="0" bIns="0">
            <a:spAutoFit/>
          </a:bodyPr>
          <a:lstStyle/>
          <a:p>
            <a:pPr algn="r" eaLnBrk="1" fontAlgn="auto" hangingPunct="1">
              <a:spcBef>
                <a:spcPts val="0"/>
              </a:spcBef>
              <a:spcAft>
                <a:spcPts val="0"/>
              </a:spcAft>
              <a:defRPr/>
            </a:pPr>
            <a:r>
              <a:rPr lang="en-US" altLang="zh-CN" sz="1900" kern="0" dirty="0">
                <a:solidFill>
                  <a:sysClr val="window" lastClr="FFFFFF"/>
                </a:solidFill>
                <a:latin typeface="微软雅黑" pitchFamily="34" charset="-122"/>
                <a:ea typeface="微软雅黑" pitchFamily="34" charset="-122"/>
              </a:rPr>
              <a:t>4</a:t>
            </a:r>
            <a:endParaRPr lang="zh-CN" altLang="en-US" sz="1900" kern="0" dirty="0">
              <a:solidFill>
                <a:sysClr val="window" lastClr="FFFFFF"/>
              </a:solidFill>
              <a:latin typeface="微软雅黑" pitchFamily="34" charset="-122"/>
              <a:ea typeface="微软雅黑" pitchFamily="34" charset="-122"/>
            </a:endParaRPr>
          </a:p>
        </p:txBody>
      </p:sp>
      <p:sp>
        <p:nvSpPr>
          <p:cNvPr id="40" name="TextBox 39"/>
          <p:cNvSpPr txBox="1"/>
          <p:nvPr/>
        </p:nvSpPr>
        <p:spPr>
          <a:xfrm>
            <a:off x="4492625" y="2154238"/>
            <a:ext cx="1196975" cy="1077912"/>
          </a:xfrm>
          <a:prstGeom prst="rect">
            <a:avLst/>
          </a:prstGeom>
          <a:noFill/>
        </p:spPr>
        <p:txBody>
          <a:bodyPr lIns="0" tIns="60958" rIns="0" bIns="0">
            <a:spAutoFit/>
          </a:bodyPr>
          <a:lstStyle/>
          <a:p>
            <a:pPr algn="ctr" eaLnBrk="1" fontAlgn="auto" hangingPunct="1">
              <a:spcBef>
                <a:spcPts val="0"/>
              </a:spcBef>
              <a:spcAft>
                <a:spcPts val="0"/>
              </a:spcAft>
              <a:defRPr/>
            </a:pPr>
            <a:r>
              <a:rPr lang="zh-CN" altLang="en-US" sz="6600" b="1" kern="0" dirty="0">
                <a:solidFill>
                  <a:sysClr val="window" lastClr="FFFFFF"/>
                </a:solidFill>
                <a:latin typeface="微软雅黑" pitchFamily="34" charset="-122"/>
                <a:ea typeface="微软雅黑" pitchFamily="34" charset="-122"/>
              </a:rPr>
              <a:t>谢</a:t>
            </a:r>
          </a:p>
        </p:txBody>
      </p:sp>
      <p:sp>
        <p:nvSpPr>
          <p:cNvPr id="41" name="TextBox 40"/>
          <p:cNvSpPr txBox="1"/>
          <p:nvPr/>
        </p:nvSpPr>
        <p:spPr>
          <a:xfrm>
            <a:off x="6521450" y="2154238"/>
            <a:ext cx="1155700" cy="1077912"/>
          </a:xfrm>
          <a:prstGeom prst="rect">
            <a:avLst/>
          </a:prstGeom>
          <a:noFill/>
        </p:spPr>
        <p:txBody>
          <a:bodyPr lIns="0" tIns="60958" rIns="0" bIns="0">
            <a:spAutoFit/>
          </a:bodyPr>
          <a:lstStyle/>
          <a:p>
            <a:pPr algn="ctr" eaLnBrk="1" fontAlgn="auto" hangingPunct="1">
              <a:spcBef>
                <a:spcPts val="0"/>
              </a:spcBef>
              <a:spcAft>
                <a:spcPts val="0"/>
              </a:spcAft>
              <a:defRPr/>
            </a:pPr>
            <a:r>
              <a:rPr lang="zh-CN" altLang="en-US" sz="6600" b="1" kern="0" dirty="0">
                <a:solidFill>
                  <a:sysClr val="window" lastClr="FFFFFF"/>
                </a:solidFill>
                <a:latin typeface="微软雅黑" pitchFamily="34" charset="-122"/>
                <a:ea typeface="微软雅黑" pitchFamily="34" charset="-122"/>
              </a:rPr>
              <a:t>谢</a:t>
            </a:r>
          </a:p>
        </p:txBody>
      </p:sp>
      <p:sp>
        <p:nvSpPr>
          <p:cNvPr id="42" name="TextBox 41"/>
          <p:cNvSpPr txBox="1"/>
          <p:nvPr/>
        </p:nvSpPr>
        <p:spPr>
          <a:xfrm>
            <a:off x="4506913" y="4165600"/>
            <a:ext cx="1168400" cy="1077913"/>
          </a:xfrm>
          <a:prstGeom prst="rect">
            <a:avLst/>
          </a:prstGeom>
          <a:noFill/>
        </p:spPr>
        <p:txBody>
          <a:bodyPr lIns="0" tIns="60958" rIns="0" bIns="0">
            <a:spAutoFit/>
          </a:bodyPr>
          <a:lstStyle/>
          <a:p>
            <a:pPr algn="ctr" eaLnBrk="1" fontAlgn="auto" hangingPunct="1">
              <a:spcBef>
                <a:spcPts val="0"/>
              </a:spcBef>
              <a:spcAft>
                <a:spcPts val="0"/>
              </a:spcAft>
              <a:defRPr/>
            </a:pPr>
            <a:r>
              <a:rPr lang="zh-CN" altLang="en-US" sz="6600" b="1" kern="0" dirty="0">
                <a:solidFill>
                  <a:sysClr val="window" lastClr="FFFFFF"/>
                </a:solidFill>
                <a:latin typeface="微软雅黑" pitchFamily="34" charset="-122"/>
                <a:ea typeface="微软雅黑" pitchFamily="34" charset="-122"/>
              </a:rPr>
              <a:t>观</a:t>
            </a:r>
          </a:p>
        </p:txBody>
      </p:sp>
      <p:sp>
        <p:nvSpPr>
          <p:cNvPr id="43" name="TextBox 42"/>
          <p:cNvSpPr txBox="1"/>
          <p:nvPr/>
        </p:nvSpPr>
        <p:spPr>
          <a:xfrm>
            <a:off x="6521450" y="4165600"/>
            <a:ext cx="1155700" cy="1077913"/>
          </a:xfrm>
          <a:prstGeom prst="rect">
            <a:avLst/>
          </a:prstGeom>
          <a:noFill/>
        </p:spPr>
        <p:txBody>
          <a:bodyPr lIns="0" tIns="60958" rIns="0" bIns="0">
            <a:spAutoFit/>
          </a:bodyPr>
          <a:lstStyle/>
          <a:p>
            <a:pPr algn="ctr" eaLnBrk="1" fontAlgn="auto" hangingPunct="1">
              <a:spcBef>
                <a:spcPts val="0"/>
              </a:spcBef>
              <a:spcAft>
                <a:spcPts val="0"/>
              </a:spcAft>
              <a:defRPr/>
            </a:pPr>
            <a:r>
              <a:rPr lang="zh-CN" altLang="en-US" sz="6600" b="1" kern="0" dirty="0">
                <a:solidFill>
                  <a:sysClr val="window" lastClr="FFFFFF"/>
                </a:solidFill>
                <a:latin typeface="微软雅黑" pitchFamily="34" charset="-122"/>
                <a:ea typeface="微软雅黑" pitchFamily="34" charset="-122"/>
              </a:rPr>
              <a:t>看</a:t>
            </a:r>
          </a:p>
        </p:txBody>
      </p:sp>
    </p:spTree>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528" repeatCount="200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400" fill="hold"/>
                                        <p:tgtEl>
                                          <p:spTgt spid="40"/>
                                        </p:tgtEl>
                                        <p:attrNameLst>
                                          <p:attrName>ppt_w</p:attrName>
                                        </p:attrNameLst>
                                      </p:cBhvr>
                                      <p:tavLst>
                                        <p:tav tm="0">
                                          <p:val>
                                            <p:fltVal val="0"/>
                                          </p:val>
                                        </p:tav>
                                        <p:tav tm="100000">
                                          <p:val>
                                            <p:strVal val="#ppt_w"/>
                                          </p:val>
                                        </p:tav>
                                      </p:tavLst>
                                    </p:anim>
                                    <p:anim calcmode="lin" valueType="num">
                                      <p:cBhvr>
                                        <p:cTn id="8" dur="400" fill="hold"/>
                                        <p:tgtEl>
                                          <p:spTgt spid="40"/>
                                        </p:tgtEl>
                                        <p:attrNameLst>
                                          <p:attrName>ppt_h</p:attrName>
                                        </p:attrNameLst>
                                      </p:cBhvr>
                                      <p:tavLst>
                                        <p:tav tm="0">
                                          <p:val>
                                            <p:fltVal val="0"/>
                                          </p:val>
                                        </p:tav>
                                        <p:tav tm="100000">
                                          <p:val>
                                            <p:strVal val="#ppt_h"/>
                                          </p:val>
                                        </p:tav>
                                      </p:tavLst>
                                    </p:anim>
                                    <p:animEffect transition="in" filter="fade">
                                      <p:cBhvr>
                                        <p:cTn id="9" dur="400"/>
                                        <p:tgtEl>
                                          <p:spTgt spid="40"/>
                                        </p:tgtEl>
                                      </p:cBhvr>
                                    </p:animEffect>
                                    <p:anim calcmode="lin" valueType="num">
                                      <p:cBhvr>
                                        <p:cTn id="10" dur="400" fill="hold"/>
                                        <p:tgtEl>
                                          <p:spTgt spid="40"/>
                                        </p:tgtEl>
                                        <p:attrNameLst>
                                          <p:attrName>ppt_x</p:attrName>
                                        </p:attrNameLst>
                                      </p:cBhvr>
                                      <p:tavLst>
                                        <p:tav tm="0">
                                          <p:val>
                                            <p:fltVal val="0.5"/>
                                          </p:val>
                                        </p:tav>
                                        <p:tav tm="100000">
                                          <p:val>
                                            <p:strVal val="#ppt_x"/>
                                          </p:val>
                                        </p:tav>
                                      </p:tavLst>
                                    </p:anim>
                                    <p:anim calcmode="lin" valueType="num">
                                      <p:cBhvr>
                                        <p:cTn id="11" dur="400" fill="hold"/>
                                        <p:tgtEl>
                                          <p:spTgt spid="40"/>
                                        </p:tgtEl>
                                        <p:attrNameLst>
                                          <p:attrName>ppt_y</p:attrName>
                                        </p:attrNameLst>
                                      </p:cBhvr>
                                      <p:tavLst>
                                        <p:tav tm="0">
                                          <p:val>
                                            <p:fltVal val="0.5"/>
                                          </p:val>
                                        </p:tav>
                                        <p:tav tm="100000">
                                          <p:val>
                                            <p:strVal val="#ppt_y"/>
                                          </p:val>
                                        </p:tav>
                                      </p:tavLst>
                                    </p:anim>
                                  </p:childTnLst>
                                </p:cTn>
                              </p:par>
                              <p:par>
                                <p:cTn id="12" presetID="53" presetClass="entr" presetSubtype="528" repeatCount="2000" fill="hold" nodeType="with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p:cTn id="14" dur="400" fill="hold"/>
                                        <p:tgtEl>
                                          <p:spTgt spid="30"/>
                                        </p:tgtEl>
                                        <p:attrNameLst>
                                          <p:attrName>ppt_w</p:attrName>
                                        </p:attrNameLst>
                                      </p:cBhvr>
                                      <p:tavLst>
                                        <p:tav tm="0">
                                          <p:val>
                                            <p:fltVal val="0"/>
                                          </p:val>
                                        </p:tav>
                                        <p:tav tm="100000">
                                          <p:val>
                                            <p:strVal val="#ppt_w"/>
                                          </p:val>
                                        </p:tav>
                                      </p:tavLst>
                                    </p:anim>
                                    <p:anim calcmode="lin" valueType="num">
                                      <p:cBhvr>
                                        <p:cTn id="15" dur="400" fill="hold"/>
                                        <p:tgtEl>
                                          <p:spTgt spid="30"/>
                                        </p:tgtEl>
                                        <p:attrNameLst>
                                          <p:attrName>ppt_h</p:attrName>
                                        </p:attrNameLst>
                                      </p:cBhvr>
                                      <p:tavLst>
                                        <p:tav tm="0">
                                          <p:val>
                                            <p:fltVal val="0"/>
                                          </p:val>
                                        </p:tav>
                                        <p:tav tm="100000">
                                          <p:val>
                                            <p:strVal val="#ppt_h"/>
                                          </p:val>
                                        </p:tav>
                                      </p:tavLst>
                                    </p:anim>
                                    <p:animEffect transition="in" filter="fade">
                                      <p:cBhvr>
                                        <p:cTn id="16" dur="400"/>
                                        <p:tgtEl>
                                          <p:spTgt spid="30"/>
                                        </p:tgtEl>
                                      </p:cBhvr>
                                    </p:animEffect>
                                    <p:anim calcmode="lin" valueType="num">
                                      <p:cBhvr>
                                        <p:cTn id="17" dur="400" fill="hold"/>
                                        <p:tgtEl>
                                          <p:spTgt spid="30"/>
                                        </p:tgtEl>
                                        <p:attrNameLst>
                                          <p:attrName>ppt_x</p:attrName>
                                        </p:attrNameLst>
                                      </p:cBhvr>
                                      <p:tavLst>
                                        <p:tav tm="0">
                                          <p:val>
                                            <p:fltVal val="0.5"/>
                                          </p:val>
                                        </p:tav>
                                        <p:tav tm="100000">
                                          <p:val>
                                            <p:strVal val="#ppt_x"/>
                                          </p:val>
                                        </p:tav>
                                      </p:tavLst>
                                    </p:anim>
                                    <p:anim calcmode="lin" valueType="num">
                                      <p:cBhvr>
                                        <p:cTn id="18" dur="400" fill="hold"/>
                                        <p:tgtEl>
                                          <p:spTgt spid="30"/>
                                        </p:tgtEl>
                                        <p:attrNameLst>
                                          <p:attrName>ppt_y</p:attrName>
                                        </p:attrNameLst>
                                      </p:cBhvr>
                                      <p:tavLst>
                                        <p:tav tm="0">
                                          <p:val>
                                            <p:fltVal val="0.5"/>
                                          </p:val>
                                        </p:tav>
                                        <p:tav tm="100000">
                                          <p:val>
                                            <p:strVal val="#ppt_y"/>
                                          </p:val>
                                        </p:tav>
                                      </p:tavLst>
                                    </p:anim>
                                  </p:childTnLst>
                                </p:cTn>
                              </p:par>
                              <p:par>
                                <p:cTn id="19" presetID="53" presetClass="entr" presetSubtype="528" repeatCount="200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400" fill="hold"/>
                                        <p:tgtEl>
                                          <p:spTgt spid="31"/>
                                        </p:tgtEl>
                                        <p:attrNameLst>
                                          <p:attrName>ppt_w</p:attrName>
                                        </p:attrNameLst>
                                      </p:cBhvr>
                                      <p:tavLst>
                                        <p:tav tm="0">
                                          <p:val>
                                            <p:fltVal val="0"/>
                                          </p:val>
                                        </p:tav>
                                        <p:tav tm="100000">
                                          <p:val>
                                            <p:strVal val="#ppt_w"/>
                                          </p:val>
                                        </p:tav>
                                      </p:tavLst>
                                    </p:anim>
                                    <p:anim calcmode="lin" valueType="num">
                                      <p:cBhvr>
                                        <p:cTn id="22" dur="400" fill="hold"/>
                                        <p:tgtEl>
                                          <p:spTgt spid="31"/>
                                        </p:tgtEl>
                                        <p:attrNameLst>
                                          <p:attrName>ppt_h</p:attrName>
                                        </p:attrNameLst>
                                      </p:cBhvr>
                                      <p:tavLst>
                                        <p:tav tm="0">
                                          <p:val>
                                            <p:fltVal val="0"/>
                                          </p:val>
                                        </p:tav>
                                        <p:tav tm="100000">
                                          <p:val>
                                            <p:strVal val="#ppt_h"/>
                                          </p:val>
                                        </p:tav>
                                      </p:tavLst>
                                    </p:anim>
                                    <p:animEffect transition="in" filter="fade">
                                      <p:cBhvr>
                                        <p:cTn id="23" dur="400"/>
                                        <p:tgtEl>
                                          <p:spTgt spid="31"/>
                                        </p:tgtEl>
                                      </p:cBhvr>
                                    </p:animEffect>
                                    <p:anim calcmode="lin" valueType="num">
                                      <p:cBhvr>
                                        <p:cTn id="24" dur="400" fill="hold"/>
                                        <p:tgtEl>
                                          <p:spTgt spid="31"/>
                                        </p:tgtEl>
                                        <p:attrNameLst>
                                          <p:attrName>ppt_x</p:attrName>
                                        </p:attrNameLst>
                                      </p:cBhvr>
                                      <p:tavLst>
                                        <p:tav tm="0">
                                          <p:val>
                                            <p:fltVal val="0.5"/>
                                          </p:val>
                                        </p:tav>
                                        <p:tav tm="100000">
                                          <p:val>
                                            <p:strVal val="#ppt_x"/>
                                          </p:val>
                                        </p:tav>
                                      </p:tavLst>
                                    </p:anim>
                                    <p:anim calcmode="lin" valueType="num">
                                      <p:cBhvr>
                                        <p:cTn id="25" dur="400" fill="hold"/>
                                        <p:tgtEl>
                                          <p:spTgt spid="31"/>
                                        </p:tgtEl>
                                        <p:attrNameLst>
                                          <p:attrName>ppt_y</p:attrName>
                                        </p:attrNameLst>
                                      </p:cBhvr>
                                      <p:tavLst>
                                        <p:tav tm="0">
                                          <p:val>
                                            <p:fltVal val="0.5"/>
                                          </p:val>
                                        </p:tav>
                                        <p:tav tm="100000">
                                          <p:val>
                                            <p:strVal val="#ppt_y"/>
                                          </p:val>
                                        </p:tav>
                                      </p:tavLst>
                                    </p:anim>
                                  </p:childTnLst>
                                </p:cTn>
                              </p:par>
                              <p:par>
                                <p:cTn id="26" presetID="53" presetClass="entr" presetSubtype="528" repeatCount="200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 calcmode="lin" valueType="num">
                                      <p:cBhvr>
                                        <p:cTn id="28" dur="400" fill="hold"/>
                                        <p:tgtEl>
                                          <p:spTgt spid="35"/>
                                        </p:tgtEl>
                                        <p:attrNameLst>
                                          <p:attrName>ppt_w</p:attrName>
                                        </p:attrNameLst>
                                      </p:cBhvr>
                                      <p:tavLst>
                                        <p:tav tm="0">
                                          <p:val>
                                            <p:fltVal val="0"/>
                                          </p:val>
                                        </p:tav>
                                        <p:tav tm="100000">
                                          <p:val>
                                            <p:strVal val="#ppt_w"/>
                                          </p:val>
                                        </p:tav>
                                      </p:tavLst>
                                    </p:anim>
                                    <p:anim calcmode="lin" valueType="num">
                                      <p:cBhvr>
                                        <p:cTn id="29" dur="400" fill="hold"/>
                                        <p:tgtEl>
                                          <p:spTgt spid="35"/>
                                        </p:tgtEl>
                                        <p:attrNameLst>
                                          <p:attrName>ppt_h</p:attrName>
                                        </p:attrNameLst>
                                      </p:cBhvr>
                                      <p:tavLst>
                                        <p:tav tm="0">
                                          <p:val>
                                            <p:fltVal val="0"/>
                                          </p:val>
                                        </p:tav>
                                        <p:tav tm="100000">
                                          <p:val>
                                            <p:strVal val="#ppt_h"/>
                                          </p:val>
                                        </p:tav>
                                      </p:tavLst>
                                    </p:anim>
                                    <p:animEffect transition="in" filter="fade">
                                      <p:cBhvr>
                                        <p:cTn id="30" dur="400"/>
                                        <p:tgtEl>
                                          <p:spTgt spid="35"/>
                                        </p:tgtEl>
                                      </p:cBhvr>
                                    </p:animEffect>
                                    <p:anim calcmode="lin" valueType="num">
                                      <p:cBhvr>
                                        <p:cTn id="31" dur="400" fill="hold"/>
                                        <p:tgtEl>
                                          <p:spTgt spid="35"/>
                                        </p:tgtEl>
                                        <p:attrNameLst>
                                          <p:attrName>ppt_x</p:attrName>
                                        </p:attrNameLst>
                                      </p:cBhvr>
                                      <p:tavLst>
                                        <p:tav tm="0">
                                          <p:val>
                                            <p:fltVal val="0.5"/>
                                          </p:val>
                                        </p:tav>
                                        <p:tav tm="100000">
                                          <p:val>
                                            <p:strVal val="#ppt_x"/>
                                          </p:val>
                                        </p:tav>
                                      </p:tavLst>
                                    </p:anim>
                                    <p:anim calcmode="lin" valueType="num">
                                      <p:cBhvr>
                                        <p:cTn id="32" dur="400" fill="hold"/>
                                        <p:tgtEl>
                                          <p:spTgt spid="35"/>
                                        </p:tgtEl>
                                        <p:attrNameLst>
                                          <p:attrName>ppt_y</p:attrName>
                                        </p:attrNameLst>
                                      </p:cBhvr>
                                      <p:tavLst>
                                        <p:tav tm="0">
                                          <p:val>
                                            <p:fltVal val="0.5"/>
                                          </p:val>
                                        </p:tav>
                                        <p:tav tm="100000">
                                          <p:val>
                                            <p:strVal val="#ppt_y"/>
                                          </p:val>
                                        </p:tav>
                                      </p:tavLst>
                                    </p:anim>
                                  </p:childTnLst>
                                </p:cTn>
                              </p:par>
                            </p:childTnLst>
                          </p:cTn>
                        </p:par>
                        <p:par>
                          <p:cTn id="33" fill="hold" nodeType="afterGroup">
                            <p:stCondLst>
                              <p:cond delay="800"/>
                            </p:stCondLst>
                            <p:childTnLst>
                              <p:par>
                                <p:cTn id="34" presetID="53" presetClass="entr" presetSubtype="528" repeatCount="2000"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400" fill="hold"/>
                                        <p:tgtEl>
                                          <p:spTgt spid="41"/>
                                        </p:tgtEl>
                                        <p:attrNameLst>
                                          <p:attrName>ppt_w</p:attrName>
                                        </p:attrNameLst>
                                      </p:cBhvr>
                                      <p:tavLst>
                                        <p:tav tm="0">
                                          <p:val>
                                            <p:fltVal val="0"/>
                                          </p:val>
                                        </p:tav>
                                        <p:tav tm="100000">
                                          <p:val>
                                            <p:strVal val="#ppt_w"/>
                                          </p:val>
                                        </p:tav>
                                      </p:tavLst>
                                    </p:anim>
                                    <p:anim calcmode="lin" valueType="num">
                                      <p:cBhvr>
                                        <p:cTn id="37" dur="400" fill="hold"/>
                                        <p:tgtEl>
                                          <p:spTgt spid="41"/>
                                        </p:tgtEl>
                                        <p:attrNameLst>
                                          <p:attrName>ppt_h</p:attrName>
                                        </p:attrNameLst>
                                      </p:cBhvr>
                                      <p:tavLst>
                                        <p:tav tm="0">
                                          <p:val>
                                            <p:fltVal val="0"/>
                                          </p:val>
                                        </p:tav>
                                        <p:tav tm="100000">
                                          <p:val>
                                            <p:strVal val="#ppt_h"/>
                                          </p:val>
                                        </p:tav>
                                      </p:tavLst>
                                    </p:anim>
                                    <p:animEffect transition="in" filter="fade">
                                      <p:cBhvr>
                                        <p:cTn id="38" dur="400"/>
                                        <p:tgtEl>
                                          <p:spTgt spid="41"/>
                                        </p:tgtEl>
                                      </p:cBhvr>
                                    </p:animEffect>
                                    <p:anim calcmode="lin" valueType="num">
                                      <p:cBhvr>
                                        <p:cTn id="39" dur="400" fill="hold"/>
                                        <p:tgtEl>
                                          <p:spTgt spid="41"/>
                                        </p:tgtEl>
                                        <p:attrNameLst>
                                          <p:attrName>ppt_x</p:attrName>
                                        </p:attrNameLst>
                                      </p:cBhvr>
                                      <p:tavLst>
                                        <p:tav tm="0">
                                          <p:val>
                                            <p:fltVal val="0.5"/>
                                          </p:val>
                                        </p:tav>
                                        <p:tav tm="100000">
                                          <p:val>
                                            <p:strVal val="#ppt_x"/>
                                          </p:val>
                                        </p:tav>
                                      </p:tavLst>
                                    </p:anim>
                                    <p:anim calcmode="lin" valueType="num">
                                      <p:cBhvr>
                                        <p:cTn id="40" dur="400" fill="hold"/>
                                        <p:tgtEl>
                                          <p:spTgt spid="41"/>
                                        </p:tgtEl>
                                        <p:attrNameLst>
                                          <p:attrName>ppt_y</p:attrName>
                                        </p:attrNameLst>
                                      </p:cBhvr>
                                      <p:tavLst>
                                        <p:tav tm="0">
                                          <p:val>
                                            <p:fltVal val="0.5"/>
                                          </p:val>
                                        </p:tav>
                                        <p:tav tm="100000">
                                          <p:val>
                                            <p:strVal val="#ppt_y"/>
                                          </p:val>
                                        </p:tav>
                                      </p:tavLst>
                                    </p:anim>
                                  </p:childTnLst>
                                </p:cTn>
                              </p:par>
                              <p:par>
                                <p:cTn id="41" presetID="53" presetClass="entr" presetSubtype="528" repeatCount="200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p:cTn id="43" dur="400" fill="hold"/>
                                        <p:tgtEl>
                                          <p:spTgt spid="29"/>
                                        </p:tgtEl>
                                        <p:attrNameLst>
                                          <p:attrName>ppt_w</p:attrName>
                                        </p:attrNameLst>
                                      </p:cBhvr>
                                      <p:tavLst>
                                        <p:tav tm="0">
                                          <p:val>
                                            <p:fltVal val="0"/>
                                          </p:val>
                                        </p:tav>
                                        <p:tav tm="100000">
                                          <p:val>
                                            <p:strVal val="#ppt_w"/>
                                          </p:val>
                                        </p:tav>
                                      </p:tavLst>
                                    </p:anim>
                                    <p:anim calcmode="lin" valueType="num">
                                      <p:cBhvr>
                                        <p:cTn id="44" dur="400" fill="hold"/>
                                        <p:tgtEl>
                                          <p:spTgt spid="29"/>
                                        </p:tgtEl>
                                        <p:attrNameLst>
                                          <p:attrName>ppt_h</p:attrName>
                                        </p:attrNameLst>
                                      </p:cBhvr>
                                      <p:tavLst>
                                        <p:tav tm="0">
                                          <p:val>
                                            <p:fltVal val="0"/>
                                          </p:val>
                                        </p:tav>
                                        <p:tav tm="100000">
                                          <p:val>
                                            <p:strVal val="#ppt_h"/>
                                          </p:val>
                                        </p:tav>
                                      </p:tavLst>
                                    </p:anim>
                                    <p:animEffect transition="in" filter="fade">
                                      <p:cBhvr>
                                        <p:cTn id="45" dur="400"/>
                                        <p:tgtEl>
                                          <p:spTgt spid="29"/>
                                        </p:tgtEl>
                                      </p:cBhvr>
                                    </p:animEffect>
                                    <p:anim calcmode="lin" valueType="num">
                                      <p:cBhvr>
                                        <p:cTn id="46" dur="400" fill="hold"/>
                                        <p:tgtEl>
                                          <p:spTgt spid="29"/>
                                        </p:tgtEl>
                                        <p:attrNameLst>
                                          <p:attrName>ppt_x</p:attrName>
                                        </p:attrNameLst>
                                      </p:cBhvr>
                                      <p:tavLst>
                                        <p:tav tm="0">
                                          <p:val>
                                            <p:fltVal val="0.5"/>
                                          </p:val>
                                        </p:tav>
                                        <p:tav tm="100000">
                                          <p:val>
                                            <p:strVal val="#ppt_x"/>
                                          </p:val>
                                        </p:tav>
                                      </p:tavLst>
                                    </p:anim>
                                    <p:anim calcmode="lin" valueType="num">
                                      <p:cBhvr>
                                        <p:cTn id="47" dur="400" fill="hold"/>
                                        <p:tgtEl>
                                          <p:spTgt spid="29"/>
                                        </p:tgtEl>
                                        <p:attrNameLst>
                                          <p:attrName>ppt_y</p:attrName>
                                        </p:attrNameLst>
                                      </p:cBhvr>
                                      <p:tavLst>
                                        <p:tav tm="0">
                                          <p:val>
                                            <p:fltVal val="0.5"/>
                                          </p:val>
                                        </p:tav>
                                        <p:tav tm="100000">
                                          <p:val>
                                            <p:strVal val="#ppt_y"/>
                                          </p:val>
                                        </p:tav>
                                      </p:tavLst>
                                    </p:anim>
                                  </p:childTnLst>
                                </p:cTn>
                              </p:par>
                              <p:par>
                                <p:cTn id="48" presetID="53" presetClass="entr" presetSubtype="528" repeatCount="2000" fill="hold" nodeType="withEffect">
                                  <p:stCondLst>
                                    <p:cond delay="0"/>
                                  </p:stCondLst>
                                  <p:childTnLst>
                                    <p:set>
                                      <p:cBhvr>
                                        <p:cTn id="49" dur="1" fill="hold">
                                          <p:stCondLst>
                                            <p:cond delay="0"/>
                                          </p:stCondLst>
                                        </p:cTn>
                                        <p:tgtEl>
                                          <p:spTgt spid="32"/>
                                        </p:tgtEl>
                                        <p:attrNameLst>
                                          <p:attrName>style.visibility</p:attrName>
                                        </p:attrNameLst>
                                      </p:cBhvr>
                                      <p:to>
                                        <p:strVal val="visible"/>
                                      </p:to>
                                    </p:set>
                                    <p:anim calcmode="lin" valueType="num">
                                      <p:cBhvr>
                                        <p:cTn id="50" dur="400" fill="hold"/>
                                        <p:tgtEl>
                                          <p:spTgt spid="32"/>
                                        </p:tgtEl>
                                        <p:attrNameLst>
                                          <p:attrName>ppt_w</p:attrName>
                                        </p:attrNameLst>
                                      </p:cBhvr>
                                      <p:tavLst>
                                        <p:tav tm="0">
                                          <p:val>
                                            <p:fltVal val="0"/>
                                          </p:val>
                                        </p:tav>
                                        <p:tav tm="100000">
                                          <p:val>
                                            <p:strVal val="#ppt_w"/>
                                          </p:val>
                                        </p:tav>
                                      </p:tavLst>
                                    </p:anim>
                                    <p:anim calcmode="lin" valueType="num">
                                      <p:cBhvr>
                                        <p:cTn id="51" dur="400" fill="hold"/>
                                        <p:tgtEl>
                                          <p:spTgt spid="32"/>
                                        </p:tgtEl>
                                        <p:attrNameLst>
                                          <p:attrName>ppt_h</p:attrName>
                                        </p:attrNameLst>
                                      </p:cBhvr>
                                      <p:tavLst>
                                        <p:tav tm="0">
                                          <p:val>
                                            <p:fltVal val="0"/>
                                          </p:val>
                                        </p:tav>
                                        <p:tav tm="100000">
                                          <p:val>
                                            <p:strVal val="#ppt_h"/>
                                          </p:val>
                                        </p:tav>
                                      </p:tavLst>
                                    </p:anim>
                                    <p:animEffect transition="in" filter="fade">
                                      <p:cBhvr>
                                        <p:cTn id="52" dur="400"/>
                                        <p:tgtEl>
                                          <p:spTgt spid="32"/>
                                        </p:tgtEl>
                                      </p:cBhvr>
                                    </p:animEffect>
                                    <p:anim calcmode="lin" valueType="num">
                                      <p:cBhvr>
                                        <p:cTn id="53" dur="400" fill="hold"/>
                                        <p:tgtEl>
                                          <p:spTgt spid="32"/>
                                        </p:tgtEl>
                                        <p:attrNameLst>
                                          <p:attrName>ppt_x</p:attrName>
                                        </p:attrNameLst>
                                      </p:cBhvr>
                                      <p:tavLst>
                                        <p:tav tm="0">
                                          <p:val>
                                            <p:fltVal val="0.5"/>
                                          </p:val>
                                        </p:tav>
                                        <p:tav tm="100000">
                                          <p:val>
                                            <p:strVal val="#ppt_x"/>
                                          </p:val>
                                        </p:tav>
                                      </p:tavLst>
                                    </p:anim>
                                    <p:anim calcmode="lin" valueType="num">
                                      <p:cBhvr>
                                        <p:cTn id="54" dur="400" fill="hold"/>
                                        <p:tgtEl>
                                          <p:spTgt spid="32"/>
                                        </p:tgtEl>
                                        <p:attrNameLst>
                                          <p:attrName>ppt_y</p:attrName>
                                        </p:attrNameLst>
                                      </p:cBhvr>
                                      <p:tavLst>
                                        <p:tav tm="0">
                                          <p:val>
                                            <p:fltVal val="0.5"/>
                                          </p:val>
                                        </p:tav>
                                        <p:tav tm="100000">
                                          <p:val>
                                            <p:strVal val="#ppt_y"/>
                                          </p:val>
                                        </p:tav>
                                      </p:tavLst>
                                    </p:anim>
                                  </p:childTnLst>
                                </p:cTn>
                              </p:par>
                              <p:par>
                                <p:cTn id="55" presetID="53" presetClass="entr" presetSubtype="528" repeatCount="200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p:cTn id="57" dur="400" fill="hold"/>
                                        <p:tgtEl>
                                          <p:spTgt spid="36"/>
                                        </p:tgtEl>
                                        <p:attrNameLst>
                                          <p:attrName>ppt_w</p:attrName>
                                        </p:attrNameLst>
                                      </p:cBhvr>
                                      <p:tavLst>
                                        <p:tav tm="0">
                                          <p:val>
                                            <p:fltVal val="0"/>
                                          </p:val>
                                        </p:tav>
                                        <p:tav tm="100000">
                                          <p:val>
                                            <p:strVal val="#ppt_w"/>
                                          </p:val>
                                        </p:tav>
                                      </p:tavLst>
                                    </p:anim>
                                    <p:anim calcmode="lin" valueType="num">
                                      <p:cBhvr>
                                        <p:cTn id="58" dur="400" fill="hold"/>
                                        <p:tgtEl>
                                          <p:spTgt spid="36"/>
                                        </p:tgtEl>
                                        <p:attrNameLst>
                                          <p:attrName>ppt_h</p:attrName>
                                        </p:attrNameLst>
                                      </p:cBhvr>
                                      <p:tavLst>
                                        <p:tav tm="0">
                                          <p:val>
                                            <p:fltVal val="0"/>
                                          </p:val>
                                        </p:tav>
                                        <p:tav tm="100000">
                                          <p:val>
                                            <p:strVal val="#ppt_h"/>
                                          </p:val>
                                        </p:tav>
                                      </p:tavLst>
                                    </p:anim>
                                    <p:animEffect transition="in" filter="fade">
                                      <p:cBhvr>
                                        <p:cTn id="59" dur="400"/>
                                        <p:tgtEl>
                                          <p:spTgt spid="36"/>
                                        </p:tgtEl>
                                      </p:cBhvr>
                                    </p:animEffect>
                                    <p:anim calcmode="lin" valueType="num">
                                      <p:cBhvr>
                                        <p:cTn id="60" dur="400" fill="hold"/>
                                        <p:tgtEl>
                                          <p:spTgt spid="36"/>
                                        </p:tgtEl>
                                        <p:attrNameLst>
                                          <p:attrName>ppt_x</p:attrName>
                                        </p:attrNameLst>
                                      </p:cBhvr>
                                      <p:tavLst>
                                        <p:tav tm="0">
                                          <p:val>
                                            <p:fltVal val="0.5"/>
                                          </p:val>
                                        </p:tav>
                                        <p:tav tm="100000">
                                          <p:val>
                                            <p:strVal val="#ppt_x"/>
                                          </p:val>
                                        </p:tav>
                                      </p:tavLst>
                                    </p:anim>
                                    <p:anim calcmode="lin" valueType="num">
                                      <p:cBhvr>
                                        <p:cTn id="61" dur="400" fill="hold"/>
                                        <p:tgtEl>
                                          <p:spTgt spid="36"/>
                                        </p:tgtEl>
                                        <p:attrNameLst>
                                          <p:attrName>ppt_y</p:attrName>
                                        </p:attrNameLst>
                                      </p:cBhvr>
                                      <p:tavLst>
                                        <p:tav tm="0">
                                          <p:val>
                                            <p:fltVal val="0.5"/>
                                          </p:val>
                                        </p:tav>
                                        <p:tav tm="100000">
                                          <p:val>
                                            <p:strVal val="#ppt_y"/>
                                          </p:val>
                                        </p:tav>
                                      </p:tavLst>
                                    </p:anim>
                                  </p:childTnLst>
                                </p:cTn>
                              </p:par>
                            </p:childTnLst>
                          </p:cTn>
                        </p:par>
                        <p:par>
                          <p:cTn id="62" fill="hold" nodeType="afterGroup">
                            <p:stCondLst>
                              <p:cond delay="1600"/>
                            </p:stCondLst>
                            <p:childTnLst>
                              <p:par>
                                <p:cTn id="63" presetID="53" presetClass="entr" presetSubtype="528" repeatCount="2000" fill="hold" grpId="0" nodeType="afterEffect">
                                  <p:stCondLst>
                                    <p:cond delay="0"/>
                                  </p:stCondLst>
                                  <p:childTnLst>
                                    <p:set>
                                      <p:cBhvr>
                                        <p:cTn id="64" dur="1" fill="hold">
                                          <p:stCondLst>
                                            <p:cond delay="0"/>
                                          </p:stCondLst>
                                        </p:cTn>
                                        <p:tgtEl>
                                          <p:spTgt spid="42"/>
                                        </p:tgtEl>
                                        <p:attrNameLst>
                                          <p:attrName>style.visibility</p:attrName>
                                        </p:attrNameLst>
                                      </p:cBhvr>
                                      <p:to>
                                        <p:strVal val="visible"/>
                                      </p:to>
                                    </p:set>
                                    <p:anim calcmode="lin" valueType="num">
                                      <p:cBhvr>
                                        <p:cTn id="65" dur="400" fill="hold"/>
                                        <p:tgtEl>
                                          <p:spTgt spid="42"/>
                                        </p:tgtEl>
                                        <p:attrNameLst>
                                          <p:attrName>ppt_w</p:attrName>
                                        </p:attrNameLst>
                                      </p:cBhvr>
                                      <p:tavLst>
                                        <p:tav tm="0">
                                          <p:val>
                                            <p:fltVal val="0"/>
                                          </p:val>
                                        </p:tav>
                                        <p:tav tm="100000">
                                          <p:val>
                                            <p:strVal val="#ppt_w"/>
                                          </p:val>
                                        </p:tav>
                                      </p:tavLst>
                                    </p:anim>
                                    <p:anim calcmode="lin" valueType="num">
                                      <p:cBhvr>
                                        <p:cTn id="66" dur="400" fill="hold"/>
                                        <p:tgtEl>
                                          <p:spTgt spid="42"/>
                                        </p:tgtEl>
                                        <p:attrNameLst>
                                          <p:attrName>ppt_h</p:attrName>
                                        </p:attrNameLst>
                                      </p:cBhvr>
                                      <p:tavLst>
                                        <p:tav tm="0">
                                          <p:val>
                                            <p:fltVal val="0"/>
                                          </p:val>
                                        </p:tav>
                                        <p:tav tm="100000">
                                          <p:val>
                                            <p:strVal val="#ppt_h"/>
                                          </p:val>
                                        </p:tav>
                                      </p:tavLst>
                                    </p:anim>
                                    <p:animEffect transition="in" filter="fade">
                                      <p:cBhvr>
                                        <p:cTn id="67" dur="400"/>
                                        <p:tgtEl>
                                          <p:spTgt spid="42"/>
                                        </p:tgtEl>
                                      </p:cBhvr>
                                    </p:animEffect>
                                    <p:anim calcmode="lin" valueType="num">
                                      <p:cBhvr>
                                        <p:cTn id="68" dur="400" fill="hold"/>
                                        <p:tgtEl>
                                          <p:spTgt spid="42"/>
                                        </p:tgtEl>
                                        <p:attrNameLst>
                                          <p:attrName>ppt_x</p:attrName>
                                        </p:attrNameLst>
                                      </p:cBhvr>
                                      <p:tavLst>
                                        <p:tav tm="0">
                                          <p:val>
                                            <p:fltVal val="0.5"/>
                                          </p:val>
                                        </p:tav>
                                        <p:tav tm="100000">
                                          <p:val>
                                            <p:strVal val="#ppt_x"/>
                                          </p:val>
                                        </p:tav>
                                      </p:tavLst>
                                    </p:anim>
                                    <p:anim calcmode="lin" valueType="num">
                                      <p:cBhvr>
                                        <p:cTn id="69" dur="400" fill="hold"/>
                                        <p:tgtEl>
                                          <p:spTgt spid="42"/>
                                        </p:tgtEl>
                                        <p:attrNameLst>
                                          <p:attrName>ppt_y</p:attrName>
                                        </p:attrNameLst>
                                      </p:cBhvr>
                                      <p:tavLst>
                                        <p:tav tm="0">
                                          <p:val>
                                            <p:fltVal val="0.5"/>
                                          </p:val>
                                        </p:tav>
                                        <p:tav tm="100000">
                                          <p:val>
                                            <p:strVal val="#ppt_y"/>
                                          </p:val>
                                        </p:tav>
                                      </p:tavLst>
                                    </p:anim>
                                  </p:childTnLst>
                                </p:cTn>
                              </p:par>
                              <p:par>
                                <p:cTn id="70" presetID="53" presetClass="entr" presetSubtype="528" repeatCount="2000" fill="hold" nodeType="withEffect">
                                  <p:stCondLst>
                                    <p:cond delay="0"/>
                                  </p:stCondLst>
                                  <p:childTnLst>
                                    <p:set>
                                      <p:cBhvr>
                                        <p:cTn id="71" dur="1" fill="hold">
                                          <p:stCondLst>
                                            <p:cond delay="0"/>
                                          </p:stCondLst>
                                        </p:cTn>
                                        <p:tgtEl>
                                          <p:spTgt spid="28"/>
                                        </p:tgtEl>
                                        <p:attrNameLst>
                                          <p:attrName>style.visibility</p:attrName>
                                        </p:attrNameLst>
                                      </p:cBhvr>
                                      <p:to>
                                        <p:strVal val="visible"/>
                                      </p:to>
                                    </p:set>
                                    <p:anim calcmode="lin" valueType="num">
                                      <p:cBhvr>
                                        <p:cTn id="72" dur="400" fill="hold"/>
                                        <p:tgtEl>
                                          <p:spTgt spid="28"/>
                                        </p:tgtEl>
                                        <p:attrNameLst>
                                          <p:attrName>ppt_w</p:attrName>
                                        </p:attrNameLst>
                                      </p:cBhvr>
                                      <p:tavLst>
                                        <p:tav tm="0">
                                          <p:val>
                                            <p:fltVal val="0"/>
                                          </p:val>
                                        </p:tav>
                                        <p:tav tm="100000">
                                          <p:val>
                                            <p:strVal val="#ppt_w"/>
                                          </p:val>
                                        </p:tav>
                                      </p:tavLst>
                                    </p:anim>
                                    <p:anim calcmode="lin" valueType="num">
                                      <p:cBhvr>
                                        <p:cTn id="73" dur="400" fill="hold"/>
                                        <p:tgtEl>
                                          <p:spTgt spid="28"/>
                                        </p:tgtEl>
                                        <p:attrNameLst>
                                          <p:attrName>ppt_h</p:attrName>
                                        </p:attrNameLst>
                                      </p:cBhvr>
                                      <p:tavLst>
                                        <p:tav tm="0">
                                          <p:val>
                                            <p:fltVal val="0"/>
                                          </p:val>
                                        </p:tav>
                                        <p:tav tm="100000">
                                          <p:val>
                                            <p:strVal val="#ppt_h"/>
                                          </p:val>
                                        </p:tav>
                                      </p:tavLst>
                                    </p:anim>
                                    <p:animEffect transition="in" filter="fade">
                                      <p:cBhvr>
                                        <p:cTn id="74" dur="400"/>
                                        <p:tgtEl>
                                          <p:spTgt spid="28"/>
                                        </p:tgtEl>
                                      </p:cBhvr>
                                    </p:animEffect>
                                    <p:anim calcmode="lin" valueType="num">
                                      <p:cBhvr>
                                        <p:cTn id="75" dur="400" fill="hold"/>
                                        <p:tgtEl>
                                          <p:spTgt spid="28"/>
                                        </p:tgtEl>
                                        <p:attrNameLst>
                                          <p:attrName>ppt_x</p:attrName>
                                        </p:attrNameLst>
                                      </p:cBhvr>
                                      <p:tavLst>
                                        <p:tav tm="0">
                                          <p:val>
                                            <p:fltVal val="0.5"/>
                                          </p:val>
                                        </p:tav>
                                        <p:tav tm="100000">
                                          <p:val>
                                            <p:strVal val="#ppt_x"/>
                                          </p:val>
                                        </p:tav>
                                      </p:tavLst>
                                    </p:anim>
                                    <p:anim calcmode="lin" valueType="num">
                                      <p:cBhvr>
                                        <p:cTn id="76" dur="400" fill="hold"/>
                                        <p:tgtEl>
                                          <p:spTgt spid="28"/>
                                        </p:tgtEl>
                                        <p:attrNameLst>
                                          <p:attrName>ppt_y</p:attrName>
                                        </p:attrNameLst>
                                      </p:cBhvr>
                                      <p:tavLst>
                                        <p:tav tm="0">
                                          <p:val>
                                            <p:fltVal val="0.5"/>
                                          </p:val>
                                        </p:tav>
                                        <p:tav tm="100000">
                                          <p:val>
                                            <p:strVal val="#ppt_y"/>
                                          </p:val>
                                        </p:tav>
                                      </p:tavLst>
                                    </p:anim>
                                  </p:childTnLst>
                                </p:cTn>
                              </p:par>
                              <p:par>
                                <p:cTn id="77" presetID="53" presetClass="entr" presetSubtype="528" repeatCount="2000" fill="hold" nodeType="with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p:cTn id="79" dur="400" fill="hold"/>
                                        <p:tgtEl>
                                          <p:spTgt spid="33"/>
                                        </p:tgtEl>
                                        <p:attrNameLst>
                                          <p:attrName>ppt_w</p:attrName>
                                        </p:attrNameLst>
                                      </p:cBhvr>
                                      <p:tavLst>
                                        <p:tav tm="0">
                                          <p:val>
                                            <p:fltVal val="0"/>
                                          </p:val>
                                        </p:tav>
                                        <p:tav tm="100000">
                                          <p:val>
                                            <p:strVal val="#ppt_w"/>
                                          </p:val>
                                        </p:tav>
                                      </p:tavLst>
                                    </p:anim>
                                    <p:anim calcmode="lin" valueType="num">
                                      <p:cBhvr>
                                        <p:cTn id="80" dur="400" fill="hold"/>
                                        <p:tgtEl>
                                          <p:spTgt spid="33"/>
                                        </p:tgtEl>
                                        <p:attrNameLst>
                                          <p:attrName>ppt_h</p:attrName>
                                        </p:attrNameLst>
                                      </p:cBhvr>
                                      <p:tavLst>
                                        <p:tav tm="0">
                                          <p:val>
                                            <p:fltVal val="0"/>
                                          </p:val>
                                        </p:tav>
                                        <p:tav tm="100000">
                                          <p:val>
                                            <p:strVal val="#ppt_h"/>
                                          </p:val>
                                        </p:tav>
                                      </p:tavLst>
                                    </p:anim>
                                    <p:animEffect transition="in" filter="fade">
                                      <p:cBhvr>
                                        <p:cTn id="81" dur="400"/>
                                        <p:tgtEl>
                                          <p:spTgt spid="33"/>
                                        </p:tgtEl>
                                      </p:cBhvr>
                                    </p:animEffect>
                                    <p:anim calcmode="lin" valueType="num">
                                      <p:cBhvr>
                                        <p:cTn id="82" dur="400" fill="hold"/>
                                        <p:tgtEl>
                                          <p:spTgt spid="33"/>
                                        </p:tgtEl>
                                        <p:attrNameLst>
                                          <p:attrName>ppt_x</p:attrName>
                                        </p:attrNameLst>
                                      </p:cBhvr>
                                      <p:tavLst>
                                        <p:tav tm="0">
                                          <p:val>
                                            <p:fltVal val="0.5"/>
                                          </p:val>
                                        </p:tav>
                                        <p:tav tm="100000">
                                          <p:val>
                                            <p:strVal val="#ppt_x"/>
                                          </p:val>
                                        </p:tav>
                                      </p:tavLst>
                                    </p:anim>
                                    <p:anim calcmode="lin" valueType="num">
                                      <p:cBhvr>
                                        <p:cTn id="83" dur="400" fill="hold"/>
                                        <p:tgtEl>
                                          <p:spTgt spid="33"/>
                                        </p:tgtEl>
                                        <p:attrNameLst>
                                          <p:attrName>ppt_y</p:attrName>
                                        </p:attrNameLst>
                                      </p:cBhvr>
                                      <p:tavLst>
                                        <p:tav tm="0">
                                          <p:val>
                                            <p:fltVal val="0.5"/>
                                          </p:val>
                                        </p:tav>
                                        <p:tav tm="100000">
                                          <p:val>
                                            <p:strVal val="#ppt_y"/>
                                          </p:val>
                                        </p:tav>
                                      </p:tavLst>
                                    </p:anim>
                                  </p:childTnLst>
                                </p:cTn>
                              </p:par>
                              <p:par>
                                <p:cTn id="84" presetID="53" presetClass="entr" presetSubtype="528" repeatCount="2000" fill="hold" grpId="0" nodeType="withEffect">
                                  <p:stCondLst>
                                    <p:cond delay="0"/>
                                  </p:stCondLst>
                                  <p:childTnLst>
                                    <p:set>
                                      <p:cBhvr>
                                        <p:cTn id="85" dur="1" fill="hold">
                                          <p:stCondLst>
                                            <p:cond delay="0"/>
                                          </p:stCondLst>
                                        </p:cTn>
                                        <p:tgtEl>
                                          <p:spTgt spid="37"/>
                                        </p:tgtEl>
                                        <p:attrNameLst>
                                          <p:attrName>style.visibility</p:attrName>
                                        </p:attrNameLst>
                                      </p:cBhvr>
                                      <p:to>
                                        <p:strVal val="visible"/>
                                      </p:to>
                                    </p:set>
                                    <p:anim calcmode="lin" valueType="num">
                                      <p:cBhvr>
                                        <p:cTn id="86" dur="400" fill="hold"/>
                                        <p:tgtEl>
                                          <p:spTgt spid="37"/>
                                        </p:tgtEl>
                                        <p:attrNameLst>
                                          <p:attrName>ppt_w</p:attrName>
                                        </p:attrNameLst>
                                      </p:cBhvr>
                                      <p:tavLst>
                                        <p:tav tm="0">
                                          <p:val>
                                            <p:fltVal val="0"/>
                                          </p:val>
                                        </p:tav>
                                        <p:tav tm="100000">
                                          <p:val>
                                            <p:strVal val="#ppt_w"/>
                                          </p:val>
                                        </p:tav>
                                      </p:tavLst>
                                    </p:anim>
                                    <p:anim calcmode="lin" valueType="num">
                                      <p:cBhvr>
                                        <p:cTn id="87" dur="400" fill="hold"/>
                                        <p:tgtEl>
                                          <p:spTgt spid="37"/>
                                        </p:tgtEl>
                                        <p:attrNameLst>
                                          <p:attrName>ppt_h</p:attrName>
                                        </p:attrNameLst>
                                      </p:cBhvr>
                                      <p:tavLst>
                                        <p:tav tm="0">
                                          <p:val>
                                            <p:fltVal val="0"/>
                                          </p:val>
                                        </p:tav>
                                        <p:tav tm="100000">
                                          <p:val>
                                            <p:strVal val="#ppt_h"/>
                                          </p:val>
                                        </p:tav>
                                      </p:tavLst>
                                    </p:anim>
                                    <p:animEffect transition="in" filter="fade">
                                      <p:cBhvr>
                                        <p:cTn id="88" dur="400"/>
                                        <p:tgtEl>
                                          <p:spTgt spid="37"/>
                                        </p:tgtEl>
                                      </p:cBhvr>
                                    </p:animEffect>
                                    <p:anim calcmode="lin" valueType="num">
                                      <p:cBhvr>
                                        <p:cTn id="89" dur="400" fill="hold"/>
                                        <p:tgtEl>
                                          <p:spTgt spid="37"/>
                                        </p:tgtEl>
                                        <p:attrNameLst>
                                          <p:attrName>ppt_x</p:attrName>
                                        </p:attrNameLst>
                                      </p:cBhvr>
                                      <p:tavLst>
                                        <p:tav tm="0">
                                          <p:val>
                                            <p:fltVal val="0.5"/>
                                          </p:val>
                                        </p:tav>
                                        <p:tav tm="100000">
                                          <p:val>
                                            <p:strVal val="#ppt_x"/>
                                          </p:val>
                                        </p:tav>
                                      </p:tavLst>
                                    </p:anim>
                                    <p:anim calcmode="lin" valueType="num">
                                      <p:cBhvr>
                                        <p:cTn id="90" dur="400" fill="hold"/>
                                        <p:tgtEl>
                                          <p:spTgt spid="37"/>
                                        </p:tgtEl>
                                        <p:attrNameLst>
                                          <p:attrName>ppt_y</p:attrName>
                                        </p:attrNameLst>
                                      </p:cBhvr>
                                      <p:tavLst>
                                        <p:tav tm="0">
                                          <p:val>
                                            <p:fltVal val="0.5"/>
                                          </p:val>
                                        </p:tav>
                                        <p:tav tm="100000">
                                          <p:val>
                                            <p:strVal val="#ppt_y"/>
                                          </p:val>
                                        </p:tav>
                                      </p:tavLst>
                                    </p:anim>
                                  </p:childTnLst>
                                </p:cTn>
                              </p:par>
                            </p:childTnLst>
                          </p:cTn>
                        </p:par>
                        <p:par>
                          <p:cTn id="91" fill="hold" nodeType="afterGroup">
                            <p:stCondLst>
                              <p:cond delay="2400"/>
                            </p:stCondLst>
                            <p:childTnLst>
                              <p:par>
                                <p:cTn id="92" presetID="53" presetClass="entr" presetSubtype="528" repeatCount="2000" fill="hold" grpId="0" nodeType="afterEffect">
                                  <p:stCondLst>
                                    <p:cond delay="0"/>
                                  </p:stCondLst>
                                  <p:childTnLst>
                                    <p:set>
                                      <p:cBhvr>
                                        <p:cTn id="93" dur="1" fill="hold">
                                          <p:stCondLst>
                                            <p:cond delay="0"/>
                                          </p:stCondLst>
                                        </p:cTn>
                                        <p:tgtEl>
                                          <p:spTgt spid="43"/>
                                        </p:tgtEl>
                                        <p:attrNameLst>
                                          <p:attrName>style.visibility</p:attrName>
                                        </p:attrNameLst>
                                      </p:cBhvr>
                                      <p:to>
                                        <p:strVal val="visible"/>
                                      </p:to>
                                    </p:set>
                                    <p:anim calcmode="lin" valueType="num">
                                      <p:cBhvr>
                                        <p:cTn id="94" dur="400" fill="hold"/>
                                        <p:tgtEl>
                                          <p:spTgt spid="43"/>
                                        </p:tgtEl>
                                        <p:attrNameLst>
                                          <p:attrName>ppt_w</p:attrName>
                                        </p:attrNameLst>
                                      </p:cBhvr>
                                      <p:tavLst>
                                        <p:tav tm="0">
                                          <p:val>
                                            <p:fltVal val="0"/>
                                          </p:val>
                                        </p:tav>
                                        <p:tav tm="100000">
                                          <p:val>
                                            <p:strVal val="#ppt_w"/>
                                          </p:val>
                                        </p:tav>
                                      </p:tavLst>
                                    </p:anim>
                                    <p:anim calcmode="lin" valueType="num">
                                      <p:cBhvr>
                                        <p:cTn id="95" dur="400" fill="hold"/>
                                        <p:tgtEl>
                                          <p:spTgt spid="43"/>
                                        </p:tgtEl>
                                        <p:attrNameLst>
                                          <p:attrName>ppt_h</p:attrName>
                                        </p:attrNameLst>
                                      </p:cBhvr>
                                      <p:tavLst>
                                        <p:tav tm="0">
                                          <p:val>
                                            <p:fltVal val="0"/>
                                          </p:val>
                                        </p:tav>
                                        <p:tav tm="100000">
                                          <p:val>
                                            <p:strVal val="#ppt_h"/>
                                          </p:val>
                                        </p:tav>
                                      </p:tavLst>
                                    </p:anim>
                                    <p:animEffect transition="in" filter="fade">
                                      <p:cBhvr>
                                        <p:cTn id="96" dur="400"/>
                                        <p:tgtEl>
                                          <p:spTgt spid="43"/>
                                        </p:tgtEl>
                                      </p:cBhvr>
                                    </p:animEffect>
                                    <p:anim calcmode="lin" valueType="num">
                                      <p:cBhvr>
                                        <p:cTn id="97" dur="400" fill="hold"/>
                                        <p:tgtEl>
                                          <p:spTgt spid="43"/>
                                        </p:tgtEl>
                                        <p:attrNameLst>
                                          <p:attrName>ppt_x</p:attrName>
                                        </p:attrNameLst>
                                      </p:cBhvr>
                                      <p:tavLst>
                                        <p:tav tm="0">
                                          <p:val>
                                            <p:fltVal val="0.5"/>
                                          </p:val>
                                        </p:tav>
                                        <p:tav tm="100000">
                                          <p:val>
                                            <p:strVal val="#ppt_x"/>
                                          </p:val>
                                        </p:tav>
                                      </p:tavLst>
                                    </p:anim>
                                    <p:anim calcmode="lin" valueType="num">
                                      <p:cBhvr>
                                        <p:cTn id="98" dur="400" fill="hold"/>
                                        <p:tgtEl>
                                          <p:spTgt spid="43"/>
                                        </p:tgtEl>
                                        <p:attrNameLst>
                                          <p:attrName>ppt_y</p:attrName>
                                        </p:attrNameLst>
                                      </p:cBhvr>
                                      <p:tavLst>
                                        <p:tav tm="0">
                                          <p:val>
                                            <p:fltVal val="0.5"/>
                                          </p:val>
                                        </p:tav>
                                        <p:tav tm="100000">
                                          <p:val>
                                            <p:strVal val="#ppt_y"/>
                                          </p:val>
                                        </p:tav>
                                      </p:tavLst>
                                    </p:anim>
                                  </p:childTnLst>
                                </p:cTn>
                              </p:par>
                              <p:par>
                                <p:cTn id="99" presetID="53" presetClass="entr" presetSubtype="528" repeatCount="2000" fill="hold" nodeType="withEffect">
                                  <p:stCondLst>
                                    <p:cond delay="0"/>
                                  </p:stCondLst>
                                  <p:childTnLst>
                                    <p:set>
                                      <p:cBhvr>
                                        <p:cTn id="100" dur="1" fill="hold">
                                          <p:stCondLst>
                                            <p:cond delay="0"/>
                                          </p:stCondLst>
                                        </p:cTn>
                                        <p:tgtEl>
                                          <p:spTgt spid="27"/>
                                        </p:tgtEl>
                                        <p:attrNameLst>
                                          <p:attrName>style.visibility</p:attrName>
                                        </p:attrNameLst>
                                      </p:cBhvr>
                                      <p:to>
                                        <p:strVal val="visible"/>
                                      </p:to>
                                    </p:set>
                                    <p:anim calcmode="lin" valueType="num">
                                      <p:cBhvr>
                                        <p:cTn id="101" dur="400" fill="hold"/>
                                        <p:tgtEl>
                                          <p:spTgt spid="27"/>
                                        </p:tgtEl>
                                        <p:attrNameLst>
                                          <p:attrName>ppt_w</p:attrName>
                                        </p:attrNameLst>
                                      </p:cBhvr>
                                      <p:tavLst>
                                        <p:tav tm="0">
                                          <p:val>
                                            <p:fltVal val="0"/>
                                          </p:val>
                                        </p:tav>
                                        <p:tav tm="100000">
                                          <p:val>
                                            <p:strVal val="#ppt_w"/>
                                          </p:val>
                                        </p:tav>
                                      </p:tavLst>
                                    </p:anim>
                                    <p:anim calcmode="lin" valueType="num">
                                      <p:cBhvr>
                                        <p:cTn id="102" dur="400" fill="hold"/>
                                        <p:tgtEl>
                                          <p:spTgt spid="27"/>
                                        </p:tgtEl>
                                        <p:attrNameLst>
                                          <p:attrName>ppt_h</p:attrName>
                                        </p:attrNameLst>
                                      </p:cBhvr>
                                      <p:tavLst>
                                        <p:tav tm="0">
                                          <p:val>
                                            <p:fltVal val="0"/>
                                          </p:val>
                                        </p:tav>
                                        <p:tav tm="100000">
                                          <p:val>
                                            <p:strVal val="#ppt_h"/>
                                          </p:val>
                                        </p:tav>
                                      </p:tavLst>
                                    </p:anim>
                                    <p:animEffect transition="in" filter="fade">
                                      <p:cBhvr>
                                        <p:cTn id="103" dur="400"/>
                                        <p:tgtEl>
                                          <p:spTgt spid="27"/>
                                        </p:tgtEl>
                                      </p:cBhvr>
                                    </p:animEffect>
                                    <p:anim calcmode="lin" valueType="num">
                                      <p:cBhvr>
                                        <p:cTn id="104" dur="400" fill="hold"/>
                                        <p:tgtEl>
                                          <p:spTgt spid="27"/>
                                        </p:tgtEl>
                                        <p:attrNameLst>
                                          <p:attrName>ppt_x</p:attrName>
                                        </p:attrNameLst>
                                      </p:cBhvr>
                                      <p:tavLst>
                                        <p:tav tm="0">
                                          <p:val>
                                            <p:fltVal val="0.5"/>
                                          </p:val>
                                        </p:tav>
                                        <p:tav tm="100000">
                                          <p:val>
                                            <p:strVal val="#ppt_x"/>
                                          </p:val>
                                        </p:tav>
                                      </p:tavLst>
                                    </p:anim>
                                    <p:anim calcmode="lin" valueType="num">
                                      <p:cBhvr>
                                        <p:cTn id="105" dur="400" fill="hold"/>
                                        <p:tgtEl>
                                          <p:spTgt spid="27"/>
                                        </p:tgtEl>
                                        <p:attrNameLst>
                                          <p:attrName>ppt_y</p:attrName>
                                        </p:attrNameLst>
                                      </p:cBhvr>
                                      <p:tavLst>
                                        <p:tav tm="0">
                                          <p:val>
                                            <p:fltVal val="0.5"/>
                                          </p:val>
                                        </p:tav>
                                        <p:tav tm="100000">
                                          <p:val>
                                            <p:strVal val="#ppt_y"/>
                                          </p:val>
                                        </p:tav>
                                      </p:tavLst>
                                    </p:anim>
                                  </p:childTnLst>
                                </p:cTn>
                              </p:par>
                              <p:par>
                                <p:cTn id="106" presetID="53" presetClass="entr" presetSubtype="528" repeatCount="2000" fill="hold" nodeType="withEffect">
                                  <p:stCondLst>
                                    <p:cond delay="0"/>
                                  </p:stCondLst>
                                  <p:childTnLst>
                                    <p:set>
                                      <p:cBhvr>
                                        <p:cTn id="107" dur="1" fill="hold">
                                          <p:stCondLst>
                                            <p:cond delay="0"/>
                                          </p:stCondLst>
                                        </p:cTn>
                                        <p:tgtEl>
                                          <p:spTgt spid="34"/>
                                        </p:tgtEl>
                                        <p:attrNameLst>
                                          <p:attrName>style.visibility</p:attrName>
                                        </p:attrNameLst>
                                      </p:cBhvr>
                                      <p:to>
                                        <p:strVal val="visible"/>
                                      </p:to>
                                    </p:set>
                                    <p:anim calcmode="lin" valueType="num">
                                      <p:cBhvr>
                                        <p:cTn id="108" dur="400" fill="hold"/>
                                        <p:tgtEl>
                                          <p:spTgt spid="34"/>
                                        </p:tgtEl>
                                        <p:attrNameLst>
                                          <p:attrName>ppt_w</p:attrName>
                                        </p:attrNameLst>
                                      </p:cBhvr>
                                      <p:tavLst>
                                        <p:tav tm="0">
                                          <p:val>
                                            <p:fltVal val="0"/>
                                          </p:val>
                                        </p:tav>
                                        <p:tav tm="100000">
                                          <p:val>
                                            <p:strVal val="#ppt_w"/>
                                          </p:val>
                                        </p:tav>
                                      </p:tavLst>
                                    </p:anim>
                                    <p:anim calcmode="lin" valueType="num">
                                      <p:cBhvr>
                                        <p:cTn id="109" dur="400" fill="hold"/>
                                        <p:tgtEl>
                                          <p:spTgt spid="34"/>
                                        </p:tgtEl>
                                        <p:attrNameLst>
                                          <p:attrName>ppt_h</p:attrName>
                                        </p:attrNameLst>
                                      </p:cBhvr>
                                      <p:tavLst>
                                        <p:tav tm="0">
                                          <p:val>
                                            <p:fltVal val="0"/>
                                          </p:val>
                                        </p:tav>
                                        <p:tav tm="100000">
                                          <p:val>
                                            <p:strVal val="#ppt_h"/>
                                          </p:val>
                                        </p:tav>
                                      </p:tavLst>
                                    </p:anim>
                                    <p:animEffect transition="in" filter="fade">
                                      <p:cBhvr>
                                        <p:cTn id="110" dur="400"/>
                                        <p:tgtEl>
                                          <p:spTgt spid="34"/>
                                        </p:tgtEl>
                                      </p:cBhvr>
                                    </p:animEffect>
                                    <p:anim calcmode="lin" valueType="num">
                                      <p:cBhvr>
                                        <p:cTn id="111" dur="400" fill="hold"/>
                                        <p:tgtEl>
                                          <p:spTgt spid="34"/>
                                        </p:tgtEl>
                                        <p:attrNameLst>
                                          <p:attrName>ppt_x</p:attrName>
                                        </p:attrNameLst>
                                      </p:cBhvr>
                                      <p:tavLst>
                                        <p:tav tm="0">
                                          <p:val>
                                            <p:fltVal val="0.5"/>
                                          </p:val>
                                        </p:tav>
                                        <p:tav tm="100000">
                                          <p:val>
                                            <p:strVal val="#ppt_x"/>
                                          </p:val>
                                        </p:tav>
                                      </p:tavLst>
                                    </p:anim>
                                    <p:anim calcmode="lin" valueType="num">
                                      <p:cBhvr>
                                        <p:cTn id="112" dur="400" fill="hold"/>
                                        <p:tgtEl>
                                          <p:spTgt spid="34"/>
                                        </p:tgtEl>
                                        <p:attrNameLst>
                                          <p:attrName>ppt_y</p:attrName>
                                        </p:attrNameLst>
                                      </p:cBhvr>
                                      <p:tavLst>
                                        <p:tav tm="0">
                                          <p:val>
                                            <p:fltVal val="0.5"/>
                                          </p:val>
                                        </p:tav>
                                        <p:tav tm="100000">
                                          <p:val>
                                            <p:strVal val="#ppt_y"/>
                                          </p:val>
                                        </p:tav>
                                      </p:tavLst>
                                    </p:anim>
                                  </p:childTnLst>
                                </p:cTn>
                              </p:par>
                              <p:par>
                                <p:cTn id="113" presetID="53" presetClass="entr" presetSubtype="528" repeatCount="2000" fill="hold" grpId="0" nodeType="withEffect">
                                  <p:stCondLst>
                                    <p:cond delay="0"/>
                                  </p:stCondLst>
                                  <p:childTnLst>
                                    <p:set>
                                      <p:cBhvr>
                                        <p:cTn id="114" dur="1" fill="hold">
                                          <p:stCondLst>
                                            <p:cond delay="0"/>
                                          </p:stCondLst>
                                        </p:cTn>
                                        <p:tgtEl>
                                          <p:spTgt spid="38"/>
                                        </p:tgtEl>
                                        <p:attrNameLst>
                                          <p:attrName>style.visibility</p:attrName>
                                        </p:attrNameLst>
                                      </p:cBhvr>
                                      <p:to>
                                        <p:strVal val="visible"/>
                                      </p:to>
                                    </p:set>
                                    <p:anim calcmode="lin" valueType="num">
                                      <p:cBhvr>
                                        <p:cTn id="115" dur="400" fill="hold"/>
                                        <p:tgtEl>
                                          <p:spTgt spid="38"/>
                                        </p:tgtEl>
                                        <p:attrNameLst>
                                          <p:attrName>ppt_w</p:attrName>
                                        </p:attrNameLst>
                                      </p:cBhvr>
                                      <p:tavLst>
                                        <p:tav tm="0">
                                          <p:val>
                                            <p:fltVal val="0"/>
                                          </p:val>
                                        </p:tav>
                                        <p:tav tm="100000">
                                          <p:val>
                                            <p:strVal val="#ppt_w"/>
                                          </p:val>
                                        </p:tav>
                                      </p:tavLst>
                                    </p:anim>
                                    <p:anim calcmode="lin" valueType="num">
                                      <p:cBhvr>
                                        <p:cTn id="116" dur="400" fill="hold"/>
                                        <p:tgtEl>
                                          <p:spTgt spid="38"/>
                                        </p:tgtEl>
                                        <p:attrNameLst>
                                          <p:attrName>ppt_h</p:attrName>
                                        </p:attrNameLst>
                                      </p:cBhvr>
                                      <p:tavLst>
                                        <p:tav tm="0">
                                          <p:val>
                                            <p:fltVal val="0"/>
                                          </p:val>
                                        </p:tav>
                                        <p:tav tm="100000">
                                          <p:val>
                                            <p:strVal val="#ppt_h"/>
                                          </p:val>
                                        </p:tav>
                                      </p:tavLst>
                                    </p:anim>
                                    <p:animEffect transition="in" filter="fade">
                                      <p:cBhvr>
                                        <p:cTn id="117" dur="400"/>
                                        <p:tgtEl>
                                          <p:spTgt spid="38"/>
                                        </p:tgtEl>
                                      </p:cBhvr>
                                    </p:animEffect>
                                    <p:anim calcmode="lin" valueType="num">
                                      <p:cBhvr>
                                        <p:cTn id="118" dur="400" fill="hold"/>
                                        <p:tgtEl>
                                          <p:spTgt spid="38"/>
                                        </p:tgtEl>
                                        <p:attrNameLst>
                                          <p:attrName>ppt_x</p:attrName>
                                        </p:attrNameLst>
                                      </p:cBhvr>
                                      <p:tavLst>
                                        <p:tav tm="0">
                                          <p:val>
                                            <p:fltVal val="0.5"/>
                                          </p:val>
                                        </p:tav>
                                        <p:tav tm="100000">
                                          <p:val>
                                            <p:strVal val="#ppt_x"/>
                                          </p:val>
                                        </p:tav>
                                      </p:tavLst>
                                    </p:anim>
                                    <p:anim calcmode="lin" valueType="num">
                                      <p:cBhvr>
                                        <p:cTn id="119" dur="400" fill="hold"/>
                                        <p:tgtEl>
                                          <p:spTgt spid="3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40" grpId="0"/>
      <p:bldP spid="41" grpId="0"/>
      <p:bldP spid="42" grpId="0"/>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590799"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1</a:t>
            </a:r>
            <a:r>
              <a:rPr lang="en-US" altLang="zh-CN" dirty="0" smtClean="0">
                <a:solidFill>
                  <a:srgbClr val="333333"/>
                </a:solidFill>
                <a:latin typeface="微软雅黑" panose="020B0503020204020204" pitchFamily="34" charset="-122"/>
                <a:ea typeface="微软雅黑" panose="020B0503020204020204" pitchFamily="34" charset="-122"/>
              </a:rPr>
              <a:t>.1.3 </a:t>
            </a:r>
            <a:r>
              <a:rPr lang="zh-CN" altLang="en-US" dirty="0">
                <a:solidFill>
                  <a:srgbClr val="333333"/>
                </a:solidFill>
                <a:latin typeface="微软雅黑" panose="020B0503020204020204" pitchFamily="34" charset="-122"/>
                <a:ea typeface="微软雅黑" panose="020B0503020204020204" pitchFamily="34" charset="-122"/>
              </a:rPr>
              <a:t>语法规则</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85850" y="1307781"/>
            <a:ext cx="10402888" cy="1372552"/>
            <a:chOff x="1085850" y="1004888"/>
            <a:chExt cx="10402888" cy="1372552"/>
          </a:xfrm>
        </p:grpSpPr>
        <p:sp>
          <p:nvSpPr>
            <p:cNvPr id="6" name="Text Placeholder 33"/>
            <p:cNvSpPr txBox="1">
              <a:spLocks/>
            </p:cNvSpPr>
            <p:nvPr/>
          </p:nvSpPr>
          <p:spPr bwMode="auto">
            <a:xfrm>
              <a:off x="2022475" y="1004888"/>
              <a:ext cx="9466263" cy="1372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a:defRPr/>
              </a:pP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区分大小写</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包括变量、函数名和操作符都是区分大小写的。例如：</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text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和</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Text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表示两种不同的变量。</a:t>
              </a: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endParaRPr lang="zh-CN" altLang="en-US" sz="32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grpSp>
        <p:nvGrpSpPr>
          <p:cNvPr id="9" name="Group 8">
            <a:extLst>
              <a:ext uri="{FF2B5EF4-FFF2-40B4-BE49-F238E27FC236}">
                <a16:creationId xmlns:a16="http://schemas.microsoft.com/office/drawing/2014/main" xmlns="" id="{B6A951F0-CFF9-47C4-82C5-DC6889525494}"/>
              </a:ext>
            </a:extLst>
          </p:cNvPr>
          <p:cNvGrpSpPr/>
          <p:nvPr/>
        </p:nvGrpSpPr>
        <p:grpSpPr>
          <a:xfrm>
            <a:off x="1085850" y="3326472"/>
            <a:ext cx="10402888" cy="3363912"/>
            <a:chOff x="1085850" y="1004888"/>
            <a:chExt cx="10402888" cy="3363912"/>
          </a:xfrm>
        </p:grpSpPr>
        <p:sp>
          <p:nvSpPr>
            <p:cNvPr id="10" name="Text Placeholder 33">
              <a:extLst>
                <a:ext uri="{FF2B5EF4-FFF2-40B4-BE49-F238E27FC236}">
                  <a16:creationId xmlns:a16="http://schemas.microsoft.com/office/drawing/2014/main" xmlns="" id="{8A082E1C-0049-4B2C-B7BC-EE5B8CB24DA5}"/>
                </a:ext>
              </a:extLst>
            </p:cNvPr>
            <p:cNvSpPr txBox="1">
              <a:spLocks/>
            </p:cNvSpPr>
            <p:nvPr/>
          </p:nvSpPr>
          <p:spPr bwMode="auto">
            <a:xfrm>
              <a:off x="2022475" y="1004888"/>
              <a:ext cx="9466263" cy="3363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2"/>
                <a:defRPr/>
              </a:pP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标识符</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所谓标识符，就是指变量、函数、属性的名字，或者函数的参数。标识符可以是下列格式规则组合起来的一或多个字符：第一字符必须是一个字母、下划线</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(_)</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或一个美元符号</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；其他字符可以是字母、下划线、美元符号或数字；不能把关键字、保留字、</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true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false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和</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null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作为标识符。</a:t>
              </a:r>
            </a:p>
          </p:txBody>
        </p:sp>
        <p:grpSp>
          <p:nvGrpSpPr>
            <p:cNvPr id="11" name="组合 18">
              <a:extLst>
                <a:ext uri="{FF2B5EF4-FFF2-40B4-BE49-F238E27FC236}">
                  <a16:creationId xmlns:a16="http://schemas.microsoft.com/office/drawing/2014/main" xmlns="" id="{33CC4EDA-4472-40DB-8776-6CA8EE35ABF7}"/>
                </a:ext>
              </a:extLst>
            </p:cNvPr>
            <p:cNvGrpSpPr>
              <a:grpSpLocks/>
            </p:cNvGrpSpPr>
            <p:nvPr/>
          </p:nvGrpSpPr>
          <p:grpSpPr bwMode="auto">
            <a:xfrm>
              <a:off x="1085850" y="1181099"/>
              <a:ext cx="722313" cy="725488"/>
              <a:chOff x="982638" y="1731697"/>
              <a:chExt cx="722019" cy="726424"/>
            </a:xfrm>
          </p:grpSpPr>
          <p:sp>
            <p:nvSpPr>
              <p:cNvPr id="12" name="Oval 5">
                <a:extLst>
                  <a:ext uri="{FF2B5EF4-FFF2-40B4-BE49-F238E27FC236}">
                    <a16:creationId xmlns:a16="http://schemas.microsoft.com/office/drawing/2014/main" xmlns="" id="{8F6329B1-9A03-436A-9C80-8B3E64BF2572}"/>
                  </a:ext>
                </a:extLst>
              </p:cNvPr>
              <p:cNvSpPr/>
              <p:nvPr/>
            </p:nvSpPr>
            <p:spPr>
              <a:xfrm>
                <a:off x="982638" y="1731697"/>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3" name="Freeform 29">
                <a:extLst>
                  <a:ext uri="{FF2B5EF4-FFF2-40B4-BE49-F238E27FC236}">
                    <a16:creationId xmlns:a16="http://schemas.microsoft.com/office/drawing/2014/main" xmlns="" id="{ACFAE6A9-0BF9-42AD-A7D7-94CED0233631}"/>
                  </a:ext>
                </a:extLst>
              </p:cNvPr>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1988535282"/>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590799" cy="553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1</a:t>
            </a:r>
            <a:r>
              <a:rPr lang="en-US" altLang="zh-CN" dirty="0" smtClean="0">
                <a:solidFill>
                  <a:srgbClr val="333333"/>
                </a:solidFill>
                <a:latin typeface="微软雅黑" panose="020B0503020204020204" pitchFamily="34" charset="-122"/>
                <a:ea typeface="微软雅黑" panose="020B0503020204020204" pitchFamily="34" charset="-122"/>
              </a:rPr>
              <a:t>.1.3 </a:t>
            </a:r>
            <a:r>
              <a:rPr lang="zh-CN" altLang="en-US" dirty="0">
                <a:solidFill>
                  <a:srgbClr val="333333"/>
                </a:solidFill>
                <a:latin typeface="微软雅黑" panose="020B0503020204020204" pitchFamily="34" charset="-122"/>
                <a:ea typeface="微软雅黑" panose="020B0503020204020204" pitchFamily="34" charset="-122"/>
              </a:rPr>
              <a:t>语法规则</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xmlns="" id="{08CC38C6-EFC8-4174-8199-5BA2BCF986F0}"/>
              </a:ext>
            </a:extLst>
          </p:cNvPr>
          <p:cNvGrpSpPr/>
          <p:nvPr/>
        </p:nvGrpSpPr>
        <p:grpSpPr>
          <a:xfrm>
            <a:off x="1085850" y="1420971"/>
            <a:ext cx="10402888" cy="4016059"/>
            <a:chOff x="1085850" y="1004887"/>
            <a:chExt cx="10402888" cy="4016059"/>
          </a:xfrm>
        </p:grpSpPr>
        <p:sp>
          <p:nvSpPr>
            <p:cNvPr id="6" name="Text Placeholder 33"/>
            <p:cNvSpPr txBox="1">
              <a:spLocks/>
            </p:cNvSpPr>
            <p:nvPr/>
          </p:nvSpPr>
          <p:spPr bwMode="auto">
            <a:xfrm>
              <a:off x="2022475" y="1004887"/>
              <a:ext cx="9466263" cy="4016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3"/>
                <a:defRPr/>
              </a:pP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直接量（字面量</a:t>
              </a:r>
              <a:r>
                <a:rPr lang="en-US" altLang="zh-CN" sz="2800" b="1" kern="0" dirty="0">
                  <a:solidFill>
                    <a:prstClr val="black">
                      <a:lumMod val="50000"/>
                    </a:prstClr>
                  </a:solidFill>
                  <a:latin typeface="华文楷体" panose="02010600040101010101" pitchFamily="2" charset="-122"/>
                  <a:ea typeface="华文楷体" panose="02010600040101010101" pitchFamily="2" charset="-122"/>
                </a:rPr>
                <a:t>Literal</a:t>
              </a: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所有直接量</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字面量</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，就是程序中直接显示出来的数据值</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即常量。</a:t>
              </a:r>
            </a:p>
            <a:p>
              <a:pPr marL="457200" indent="-457200" eaLnBrk="1" fontAlgn="auto" hangingPunct="1">
                <a:lnSpc>
                  <a:spcPct val="90000"/>
                </a:lnSpc>
                <a:spcBef>
                  <a:spcPts val="375"/>
                </a:spcBef>
                <a:spcAft>
                  <a:spcPts val="0"/>
                </a:spcAft>
                <a:buFont typeface="Arial" panose="020B0604020202020204" pitchFamily="34" charset="0"/>
                <a:buChar char="•"/>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100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数字字面量</a:t>
              </a:r>
            </a:p>
            <a:p>
              <a:pPr marL="457200" indent="-457200" eaLnBrk="1" fontAlgn="auto" hangingPunct="1">
                <a:lnSpc>
                  <a:spcPct val="90000"/>
                </a:lnSpc>
                <a:spcBef>
                  <a:spcPts val="375"/>
                </a:spcBef>
                <a:spcAft>
                  <a:spcPts val="0"/>
                </a:spcAft>
                <a:buFont typeface="Arial" panose="020B0604020202020204" pitchFamily="34" charset="0"/>
                <a:buChar char="•"/>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李炎恢</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字符串字面量</a:t>
              </a:r>
            </a:p>
            <a:p>
              <a:pPr marL="457200" indent="-457200" eaLnBrk="1" fontAlgn="auto" hangingPunct="1">
                <a:lnSpc>
                  <a:spcPct val="90000"/>
                </a:lnSpc>
                <a:spcBef>
                  <a:spcPts val="375"/>
                </a:spcBef>
                <a:spcAft>
                  <a:spcPts val="0"/>
                </a:spcAft>
                <a:buFont typeface="Arial" panose="020B0604020202020204" pitchFamily="34" charset="0"/>
                <a:buChar char="•"/>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false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布尔字面量</a:t>
              </a:r>
            </a:p>
            <a:p>
              <a:pPr marL="457200" indent="-457200" eaLnBrk="1" fontAlgn="auto" hangingPunct="1">
                <a:lnSpc>
                  <a:spcPct val="90000"/>
                </a:lnSpc>
                <a:spcBef>
                  <a:spcPts val="375"/>
                </a:spcBef>
                <a:spcAft>
                  <a:spcPts val="0"/>
                </a:spcAft>
                <a:buFont typeface="Arial" panose="020B0604020202020204" pitchFamily="34" charset="0"/>
                <a:buChar char="•"/>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js</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gi</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正则表达式字面量</a:t>
              </a:r>
            </a:p>
            <a:p>
              <a:pPr marL="457200" indent="-457200" eaLnBrk="1" fontAlgn="auto" hangingPunct="1">
                <a:lnSpc>
                  <a:spcPct val="90000"/>
                </a:lnSpc>
                <a:spcBef>
                  <a:spcPts val="375"/>
                </a:spcBef>
                <a:spcAft>
                  <a:spcPts val="0"/>
                </a:spcAft>
                <a:buFont typeface="Arial" panose="020B0604020202020204" pitchFamily="34" charset="0"/>
                <a:buChar char="•"/>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null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对象字面量</a:t>
              </a:r>
            </a:p>
            <a:p>
              <a:pPr eaLnBrk="1" fontAlgn="auto" hangingPunct="1">
                <a:lnSpc>
                  <a:spcPct val="90000"/>
                </a:lnSpc>
                <a:spcBef>
                  <a:spcPts val="375"/>
                </a:spcBef>
                <a:spcAft>
                  <a:spcPts val="0"/>
                </a:spcAft>
                <a:defRPr/>
              </a:pPr>
              <a:endParaRPr lang="zh-CN" altLang="en-US" sz="32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xmlns="" val="2446053017"/>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教育教学培训课件通用通用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中国知网检索（gym）.ppt [兼容模式]" id="{1B7067B0-9300-4A49-A066-E091D20AB93F}" vid="{75C5C61C-04AB-4E4A-83FC-CEC3CC243940}"/>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CC"/>
            </a:gs>
            <a:gs pos="100000">
              <a:srgbClr val="FF9999"/>
            </a:gs>
          </a:gsLst>
          <a:lin ang="5400000" scaled="1"/>
        </a:gradFill>
        <a:ln w="9525" cap="flat" cmpd="sng" algn="ctr">
          <a:noFill/>
          <a:prstDash val="solid"/>
          <a:round/>
          <a:headEnd type="none" w="med" len="med"/>
          <a:tailEnd type="none" w="med" len="med"/>
        </a:ln>
        <a:effectLst/>
        <a:scene3d>
          <a:camera prst="legacyObliqueTopLeft"/>
          <a:lightRig rig="legacyNormal3" dir="r"/>
        </a:scene3d>
        <a:sp3d extrusionH="201600" prstMaterial="legacyMatte">
          <a:bevelT w="13500" h="13500" prst="angle"/>
          <a:bevelB w="13500" h="13500" prst="angle"/>
          <a:extrusionClr>
            <a:srgbClr val="0066CC"/>
          </a:extrusionClr>
        </a:sp3d>
        <a:extLst>
          <a:ext uri="{AF507438-7753-43E0-B8FC-AC1667EBCBE1}">
            <a14:hiddenEffects xmlns:a14="http://schemas.microsoft.com/office/drawing/2010/main" xmlns="">
              <a:effectLst>
                <a:outerShdw dist="35921" dir="2700000" algn="ctr" rotWithShape="0">
                  <a:srgbClr val="868686"/>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gradFill rotWithShape="0">
          <a:gsLst>
            <a:gs pos="0">
              <a:srgbClr val="FFFFCC"/>
            </a:gs>
            <a:gs pos="100000">
              <a:srgbClr val="FF9999"/>
            </a:gs>
          </a:gsLst>
          <a:lin ang="5400000" scaled="1"/>
        </a:gradFill>
        <a:ln w="9525" cap="flat" cmpd="sng" algn="ctr">
          <a:noFill/>
          <a:prstDash val="solid"/>
          <a:round/>
          <a:headEnd type="none" w="med" len="med"/>
          <a:tailEnd type="none" w="med" len="med"/>
        </a:ln>
        <a:effectLst/>
        <a:scene3d>
          <a:camera prst="legacyObliqueTopLeft"/>
          <a:lightRig rig="legacyNormal3" dir="r"/>
        </a:scene3d>
        <a:sp3d extrusionH="201600" prstMaterial="legacyMatte">
          <a:bevelT w="13500" h="13500" prst="angle"/>
          <a:bevelB w="13500" h="13500" prst="angle"/>
          <a:extrusionClr>
            <a:srgbClr val="0066CC"/>
          </a:extrusionClr>
        </a:sp3d>
        <a:extLst>
          <a:ext uri="{AF507438-7753-43E0-B8FC-AC1667EBCBE1}">
            <a14:hiddenEffects xmlns:a14="http://schemas.microsoft.com/office/drawing/2010/main" xmlns="">
              <a:effectLst>
                <a:outerShdw dist="35921" dir="2700000" algn="ctr" rotWithShape="0">
                  <a:srgbClr val="868686"/>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中国知网检索（gym）.ppt [兼容模式]" id="{1B7067B0-9300-4A49-A066-E091D20AB93F}" vid="{5CF3B58C-0A2B-4F80-95D6-6DA1D44785AD}"/>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模板2</Template>
  <TotalTime>2656</TotalTime>
  <Words>9646</Words>
  <Application>Microsoft Office PowerPoint</Application>
  <PresentationFormat>自定义</PresentationFormat>
  <Paragraphs>663</Paragraphs>
  <Slides>71</Slides>
  <Notes>71</Notes>
  <HiddenSlides>0</HiddenSlides>
  <MMClips>0</MMClips>
  <ScaleCrop>false</ScaleCrop>
  <HeadingPairs>
    <vt:vector size="4" baseType="variant">
      <vt:variant>
        <vt:lpstr>主题</vt:lpstr>
      </vt:variant>
      <vt:variant>
        <vt:i4>2</vt:i4>
      </vt:variant>
      <vt:variant>
        <vt:lpstr>幻灯片标题</vt:lpstr>
      </vt:variant>
      <vt:variant>
        <vt:i4>71</vt:i4>
      </vt:variant>
    </vt:vector>
  </HeadingPairs>
  <TitlesOfParts>
    <vt:vector size="73" baseType="lpstr">
      <vt:lpstr>Office 主题</vt:lpstr>
      <vt:lpstr>默认设计模板</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134</cp:revision>
  <dcterms:created xsi:type="dcterms:W3CDTF">2017-08-09T14:39:17Z</dcterms:created>
  <dcterms:modified xsi:type="dcterms:W3CDTF">2018-06-13T01:20:00Z</dcterms:modified>
</cp:coreProperties>
</file>