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8" r:id="rId3"/>
    <p:sldId id="309" r:id="rId4"/>
    <p:sldId id="264" r:id="rId5"/>
    <p:sldId id="265" r:id="rId6"/>
    <p:sldId id="268" r:id="rId7"/>
    <p:sldId id="266" r:id="rId8"/>
    <p:sldId id="310" r:id="rId9"/>
    <p:sldId id="31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9A8E6"/>
    <a:srgbClr val="050313"/>
    <a:srgbClr val="0090AB"/>
    <a:srgbClr val="FAFAFA"/>
    <a:srgbClr val="CED1D2"/>
    <a:srgbClr val="E4E6E5"/>
    <a:srgbClr val="F3F3F3"/>
    <a:srgbClr val="515151"/>
    <a:srgbClr val="323232"/>
    <a:srgbClr val="2626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353" autoAdjust="0"/>
  </p:normalViewPr>
  <p:slideViewPr>
    <p:cSldViewPr snapToGrid="0">
      <p:cViewPr varScale="1">
        <p:scale>
          <a:sx n="68" d="100"/>
          <a:sy n="68" d="100"/>
        </p:scale>
        <p:origin x="-81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283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6D753-6441-49B3-917F-720C6368FCAF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DEBE-2C13-4CD4-A098-635DAEECC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4464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5A8C-815D-475D-8190-C1571D793583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71EB-4DA8-49B8-8B4E-7B0F1E5DFA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227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153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528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528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901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357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198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370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742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742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114" y="219439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009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7" y="219439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646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219439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  <a:solidFill>
            <a:schemeClr val="tx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220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5" y="219439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  <a:solidFill>
            <a:schemeClr val="tx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68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5" y="221164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837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54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8603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ED1D2"/>
            </a:gs>
            <a:gs pos="100000">
              <a:srgbClr val="FAFAF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0159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59" r:id="rId4"/>
    <p:sldLayoutId id="2147483660" r:id="rId5"/>
    <p:sldLayoutId id="2147483656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introducing-js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6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988" y="0"/>
            <a:ext cx="12192000" cy="42357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942436" y="4821755"/>
            <a:ext cx="2626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34" charset="-122"/>
              </a:rPr>
              <a:t>React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34" charset="-122"/>
              </a:rPr>
              <a:t>简介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1240553" y="104514"/>
            <a:ext cx="184732" cy="695119"/>
            <a:chOff x="10650554" y="486623"/>
            <a:chExt cx="184732" cy="695119"/>
          </a:xfrm>
        </p:grpSpPr>
        <p:sp>
          <p:nvSpPr>
            <p:cNvPr id="63" name="TextBox 62"/>
            <p:cNvSpPr txBox="1"/>
            <p:nvPr/>
          </p:nvSpPr>
          <p:spPr>
            <a:xfrm>
              <a:off x="10650554" y="486623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50555" y="92013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213988" y="3645024"/>
            <a:ext cx="6359762" cy="200231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0"/>
                </a:schemeClr>
              </a:gs>
              <a:gs pos="68000">
                <a:schemeClr val="accent5">
                  <a:alpha val="67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-6372464" y="3933056"/>
            <a:ext cx="6359762" cy="25230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alpha val="0"/>
                </a:schemeClr>
              </a:gs>
              <a:gs pos="40000">
                <a:schemeClr val="accent5">
                  <a:alpha val="7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6359762" y="3717032"/>
            <a:ext cx="6359762" cy="180301"/>
          </a:xfrm>
          <a:prstGeom prst="rect">
            <a:avLst/>
          </a:prstGeom>
          <a:gradFill flip="none" rotWithShape="1">
            <a:gsLst>
              <a:gs pos="100000">
                <a:schemeClr val="accent5">
                  <a:alpha val="0"/>
                </a:schemeClr>
              </a:gs>
              <a:gs pos="40000">
                <a:schemeClr val="accent5">
                  <a:alpha val="7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995" y="4235705"/>
            <a:ext cx="12213989" cy="103813"/>
            <a:chOff x="-1" y="4205227"/>
            <a:chExt cx="12213989" cy="49330"/>
          </a:xfrm>
        </p:grpSpPr>
        <p:sp>
          <p:nvSpPr>
            <p:cNvPr id="3" name="矩形 2"/>
            <p:cNvSpPr/>
            <p:nvPr/>
          </p:nvSpPr>
          <p:spPr>
            <a:xfrm>
              <a:off x="8118238" y="4208838"/>
              <a:ext cx="4095750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V="1">
              <a:off x="-1" y="4205227"/>
              <a:ext cx="8124827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34938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 advTm="7533">
        <p:checker/>
      </p:transition>
    </mc:Choice>
    <mc:Fallback>
      <p:transition spd="slow" advTm="753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" grpId="0" animBg="1"/>
      <p:bldP spid="33" grpId="0" animBg="1"/>
      <p:bldP spid="34" grpId="0" animBg="1"/>
    </p:bldLst>
  </p:timing>
  <p:extLst mod="1">
    <p:ext uri="{E180D4A7-C9FB-4DFB-919C-405C955672EB}">
      <p14:showEvtLst xmlns="" xmlns:p14="http://schemas.microsoft.com/office/powerpoint/2010/main">
        <p14:playEvt time="0" objId="3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5038209"/>
              </p:ext>
            </p:extLst>
          </p:nvPr>
        </p:nvGraphicFramePr>
        <p:xfrm>
          <a:off x="850900" y="1230206"/>
          <a:ext cx="10337799" cy="4840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45933"/>
                <a:gridCol w="3445933"/>
                <a:gridCol w="3445933"/>
              </a:tblGrid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后端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ES6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开发环境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vs</a:t>
                      </a:r>
                      <a:r>
                        <a:rPr lang="en-US" altLang="zh-CN" baseline="0" dirty="0" smtClean="0"/>
                        <a:t> code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编译工具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JDK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Babel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打包工具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maven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webpack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模块依赖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maven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NPM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Spring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mvc</a:t>
                      </a:r>
                      <a:r>
                        <a:rPr lang="en-US" altLang="zh-CN" baseline="0" dirty="0" smtClean="0"/>
                        <a:t>/hibernate…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React/</a:t>
                      </a:r>
                      <a:r>
                        <a:rPr lang="en-US" altLang="zh-CN" dirty="0" err="1" smtClean="0"/>
                        <a:t>mobx/axios/antd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jetty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nodeJS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41373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409700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Html    </a:t>
            </a:r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typeScript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或者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es6)    </a:t>
            </a:r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" y="2336799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React  React-Router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" y="3225800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Webpack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  Babel 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100" y="4214949"/>
            <a:ext cx="529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Mobx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axios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antd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2485481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445" y="233954"/>
            <a:ext cx="5887571" cy="49756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5"/>
          <p:cNvSpPr>
            <a:spLocks/>
          </p:cNvSpPr>
          <p:nvPr/>
        </p:nvSpPr>
        <p:spPr bwMode="auto">
          <a:xfrm>
            <a:off x="5880100" y="3655188"/>
            <a:ext cx="5281904" cy="190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6" y="159657"/>
            <a:ext cx="2175957" cy="646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6583" y="1236617"/>
            <a:ext cx="868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为什么选用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84960" y="2190988"/>
            <a:ext cx="513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2.react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2966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Tm="3530">
        <p14:reveal/>
      </p:transition>
    </mc:Choice>
    <mc:Fallback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4390" y="235671"/>
            <a:ext cx="4800600" cy="51906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的优势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成熟度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4069" y="1001486"/>
            <a:ext cx="10310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React</a:t>
            </a:r>
            <a:r>
              <a:rPr lang="zh-CN" altLang="en-US" dirty="0"/>
              <a:t>由</a:t>
            </a:r>
            <a:r>
              <a:rPr lang="en-US" altLang="zh-CN" dirty="0"/>
              <a:t>Facebook</a:t>
            </a:r>
            <a:r>
              <a:rPr lang="zh-CN" altLang="en-US" dirty="0"/>
              <a:t>开发和维护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月开源；广泛用于</a:t>
            </a:r>
            <a:r>
              <a:rPr lang="zh-CN" altLang="en-US" dirty="0"/>
              <a:t>自己的产品，包括</a:t>
            </a:r>
            <a:r>
              <a:rPr lang="en-US" altLang="zh-CN" dirty="0"/>
              <a:t>Instagram</a:t>
            </a:r>
            <a:r>
              <a:rPr lang="zh-CN" altLang="en-US" dirty="0"/>
              <a:t>和</a:t>
            </a:r>
            <a:r>
              <a:rPr lang="en-US" altLang="zh-CN" dirty="0" err="1"/>
              <a:t>WhatsApp</a:t>
            </a:r>
            <a:r>
              <a:rPr lang="zh-CN" altLang="en-US" dirty="0" smtClean="0"/>
              <a:t>。国内阿里（天猫和淘宝提交订单页面，支付宝</a:t>
            </a:r>
            <a:r>
              <a:rPr lang="en-US" altLang="zh-CN" dirty="0" smtClean="0"/>
              <a:t>pc</a:t>
            </a:r>
            <a:r>
              <a:rPr lang="zh-CN" altLang="en-US" dirty="0" smtClean="0"/>
              <a:t>收银台）和百度已经大量使用。框架成熟度和可靠度有保证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9" y="2085849"/>
            <a:ext cx="10310948" cy="42191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00657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Tm="3418">
        <p14:reveal/>
      </p:transition>
    </mc:Choice>
    <mc:Fallback>
      <p:transition spd="slow" advTm="34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0943" y="219439"/>
            <a:ext cx="4800600" cy="519064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优势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使用广泛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23405" y="983206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最受欢迎的前端项目，中文文档及社区完善活跃</a:t>
            </a:r>
            <a:r>
              <a:rPr lang="en-US" altLang="zh-CN" dirty="0" smtClean="0"/>
              <a:t>==</a:t>
            </a:r>
            <a:r>
              <a:rPr lang="zh-CN" altLang="en-US" dirty="0" smtClean="0"/>
              <a:t>易上手，碰到问题可快速找到解决方案；</a:t>
            </a:r>
            <a:endParaRPr lang="en-US" altLang="zh-CN" dirty="0" smtClean="0"/>
          </a:p>
          <a:p>
            <a:r>
              <a:rPr lang="en-US" altLang="zh-CN" dirty="0" smtClean="0"/>
              <a:t>Facebook</a:t>
            </a:r>
            <a:r>
              <a:rPr lang="zh-CN" altLang="en-US" dirty="0" smtClean="0"/>
              <a:t>维护的中文文档：</a:t>
            </a:r>
            <a:r>
              <a:rPr lang="en-US" altLang="zh-CN" dirty="0"/>
              <a:t>https://doc.react-china.org/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" y="2389721"/>
            <a:ext cx="10058400" cy="37062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0987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Tm="4846">
        <p14:reveal/>
      </p:transition>
    </mc:Choice>
    <mc:Fallback>
      <p:transition spd="slow" advTm="48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是什么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40526" y="1166949"/>
            <a:ext cx="105466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引用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中文网的说明：</a:t>
            </a:r>
            <a:r>
              <a:rPr lang="en-US" altLang="zh-CN" sz="2000" b="1" dirty="0"/>
              <a:t>React </a:t>
            </a:r>
            <a:r>
              <a:rPr lang="zh-CN" altLang="en-US" sz="2000" dirty="0"/>
              <a:t>用于构建用户界面的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库；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声明</a:t>
            </a:r>
            <a:r>
              <a:rPr lang="zh-CN" altLang="en-US" sz="2000" dirty="0" smtClean="0"/>
              <a:t>式：</a:t>
            </a:r>
            <a:r>
              <a:rPr lang="en-US" altLang="zh-CN" sz="2000" dirty="0"/>
              <a:t>React </a:t>
            </a:r>
            <a:r>
              <a:rPr lang="zh-CN" altLang="en-US" sz="2000" dirty="0"/>
              <a:t>可以非常轻松地创建用户交互界面。为你应用的每一个状态设计简洁的视图，在数据改变时 </a:t>
            </a:r>
            <a:r>
              <a:rPr lang="en-US" altLang="zh-CN" sz="2000" dirty="0"/>
              <a:t>React </a:t>
            </a:r>
            <a:r>
              <a:rPr lang="zh-CN" altLang="en-US" sz="2000" dirty="0"/>
              <a:t>也可以高效地更新渲染界面</a:t>
            </a:r>
            <a:r>
              <a:rPr lang="zh-CN" altLang="en-US" sz="2000" dirty="0" smtClean="0"/>
              <a:t>。以</a:t>
            </a:r>
            <a:r>
              <a:rPr lang="zh-CN" altLang="en-US" sz="2000" dirty="0"/>
              <a:t>声明式编写</a:t>
            </a:r>
            <a:r>
              <a:rPr lang="en-US" altLang="zh-CN" sz="2000" dirty="0"/>
              <a:t>UI</a:t>
            </a:r>
            <a:r>
              <a:rPr lang="zh-CN" altLang="en-US" sz="2000" dirty="0"/>
              <a:t>，可以让你的代码更加可靠，且方便调试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组件</a:t>
            </a:r>
            <a:r>
              <a:rPr lang="zh-CN" altLang="en-US" sz="2000" dirty="0" smtClean="0"/>
              <a:t>化：</a:t>
            </a:r>
            <a:r>
              <a:rPr lang="zh-CN" altLang="en-US" sz="2000" dirty="0"/>
              <a:t>创建好拥有各自状态的组件，再由组件构成更加复杂的界面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无需再用模版代码，通过使用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编写的组件你可以更好地传递数据，将应用状态和</a:t>
            </a:r>
            <a:r>
              <a:rPr lang="en-US" altLang="zh-CN" sz="2000" dirty="0"/>
              <a:t>DOM</a:t>
            </a:r>
            <a:r>
              <a:rPr lang="zh-CN" altLang="en-US" sz="2000" dirty="0"/>
              <a:t>拆分开来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一次学习，随处</a:t>
            </a:r>
            <a:r>
              <a:rPr lang="zh-CN" altLang="en-US" sz="2000" dirty="0" smtClean="0"/>
              <a:t>编写：</a:t>
            </a:r>
            <a:r>
              <a:rPr lang="zh-CN" altLang="en-US" sz="2000" dirty="0"/>
              <a:t>无论你现在正在使用什么技术栈，你都可以随时引入 </a:t>
            </a:r>
            <a:r>
              <a:rPr lang="en-US" altLang="zh-CN" sz="2000" dirty="0"/>
              <a:t>React </a:t>
            </a:r>
            <a:r>
              <a:rPr lang="zh-CN" altLang="en-US" sz="2000" dirty="0"/>
              <a:t>开发新特性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React </a:t>
            </a:r>
            <a:r>
              <a:rPr lang="zh-CN" altLang="en-US" sz="2000" dirty="0"/>
              <a:t>也可以用作开发原生应用的框架 </a:t>
            </a:r>
            <a:r>
              <a:rPr lang="en-US" altLang="zh-CN" sz="2000" dirty="0">
                <a:hlinkClick r:id="rId3"/>
              </a:rPr>
              <a:t>React Native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endParaRPr lang="zh-CN" altLang="en-US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877582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Tm="2491">
        <p14:reveal/>
      </p:transition>
    </mc:Choice>
    <mc:Fallback>
      <p:transition spd="slow" advTm="24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特点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27317" y="984070"/>
            <a:ext cx="10911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JSX</a:t>
            </a:r>
            <a:r>
              <a:rPr lang="zh-CN" altLang="en-US" dirty="0"/>
              <a:t>代替传统的</a:t>
            </a:r>
            <a:r>
              <a:rPr lang="en-US" altLang="zh-CN" dirty="0"/>
              <a:t>HTML Templates</a:t>
            </a:r>
          </a:p>
          <a:p>
            <a:r>
              <a:rPr lang="en-US" altLang="zh-CN" dirty="0">
                <a:hlinkClick r:id="rId3"/>
              </a:rPr>
              <a:t>JSX</a:t>
            </a:r>
            <a:r>
              <a:rPr lang="zh-CN" altLang="en-US" dirty="0"/>
              <a:t>是一个很有争议的话题：有些人喜欢它，而其他人认为这是一个很大的退步。</a:t>
            </a:r>
            <a:r>
              <a:rPr lang="en-US" altLang="zh-CN" dirty="0"/>
              <a:t>React</a:t>
            </a:r>
            <a:r>
              <a:rPr lang="zh-CN" altLang="en-US" dirty="0"/>
              <a:t>决定使用一种类似</a:t>
            </a:r>
            <a:r>
              <a:rPr lang="en-US" altLang="zh-CN" dirty="0"/>
              <a:t>XML</a:t>
            </a:r>
            <a:r>
              <a:rPr lang="zh-CN" altLang="en-US" dirty="0"/>
              <a:t>的语言在组件中把标记和代码结合起来，直接在</a:t>
            </a:r>
            <a:r>
              <a:rPr lang="en-US" altLang="zh-CN" dirty="0"/>
              <a:t>JavaScript</a:t>
            </a:r>
            <a:r>
              <a:rPr lang="zh-CN" altLang="en-US" dirty="0"/>
              <a:t>代码中编写</a:t>
            </a:r>
            <a:r>
              <a:rPr lang="en-US" altLang="zh-CN" dirty="0"/>
              <a:t>HTML</a:t>
            </a:r>
            <a:r>
              <a:rPr lang="zh-CN" altLang="en-US" dirty="0"/>
              <a:t>标记。</a:t>
            </a:r>
          </a:p>
          <a:p>
            <a:r>
              <a:rPr lang="zh-CN" altLang="en-US" dirty="0"/>
              <a:t>尽管混合标记与</a:t>
            </a:r>
            <a:r>
              <a:rPr lang="en-US" altLang="zh-CN" dirty="0"/>
              <a:t>JavaScript</a:t>
            </a:r>
            <a:r>
              <a:rPr lang="zh-CN" altLang="en-US" dirty="0"/>
              <a:t>的话题可能是有争议的，但它具有无可争议的优点：静态分析。如果在</a:t>
            </a:r>
            <a:r>
              <a:rPr lang="en-US" altLang="zh-CN" dirty="0"/>
              <a:t>JSX</a:t>
            </a:r>
            <a:r>
              <a:rPr lang="zh-CN" altLang="en-US" dirty="0"/>
              <a:t>标记中发生错误，编译器会立即报错而不是留待运行时出现莫名其妙的问题。这有助于开发人员快速排查错误以及避免其它愚蠢的错误，比如拼写错误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JSX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结合的一种格式。允许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的混写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 Placeholder 33"/>
          <p:cNvSpPr txBox="1">
            <a:spLocks/>
          </p:cNvSpPr>
          <p:nvPr/>
        </p:nvSpPr>
        <p:spPr bwMode="auto">
          <a:xfrm>
            <a:off x="942535" y="3291840"/>
            <a:ext cx="8187397" cy="283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endParaRPr lang="zh-CN" altLang="en-US" sz="2400" kern="0" dirty="0">
              <a:solidFill>
                <a:prstClr val="black">
                  <a:lumMod val="50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 bwMode="auto">
          <a:xfrm>
            <a:off x="1308296" y="4262511"/>
            <a:ext cx="8187397" cy="160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endParaRPr lang="en-US" sz="2400" dirty="0" smtClean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1660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Tm="2714">
        <p14:reveal/>
      </p:transition>
    </mc:Choice>
    <mc:Fallback>
      <p:transition spd="slow" advTm="27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特点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27317" y="984067"/>
            <a:ext cx="10911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2.ReactDOM.render() </a:t>
            </a:r>
            <a:br>
              <a:rPr lang="en-US" altLang="zh-CN" dirty="0" smtClean="0"/>
            </a:br>
            <a:r>
              <a:rPr lang="zh-CN" altLang="en-US" dirty="0" smtClean="0"/>
              <a:t>将模板转为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语言，并插入指定的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 Placeholder 33"/>
          <p:cNvSpPr txBox="1">
            <a:spLocks/>
          </p:cNvSpPr>
          <p:nvPr/>
        </p:nvSpPr>
        <p:spPr bwMode="auto">
          <a:xfrm>
            <a:off x="942535" y="1758462"/>
            <a:ext cx="8187397" cy="157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1pPr>
            <a:lvl2pPr marL="742950" indent="-28575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2pPr>
            <a:lvl3pPr marL="1143000" indent="-22860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3pPr>
            <a:lvl4pPr marL="1600200" indent="-22860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4pPr>
            <a:lvl5pPr marL="2057400" indent="-228600" defTabSz="6858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itchFamily="34" charset="-128"/>
              </a:defRPr>
            </a:lvl9pPr>
          </a:lstStyle>
          <a:p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</a:p>
          <a:p>
            <a:pPr lvl="2"/>
            <a:r>
              <a:rPr lang="en-US" altLang="zh-CN" sz="2400" dirty="0" smtClean="0"/>
              <a:t>&lt;span&gt;Hello World!&lt;/span&gt;,</a:t>
            </a:r>
          </a:p>
          <a:p>
            <a:pPr lvl="2"/>
            <a:r>
              <a:rPr lang="en-US" altLang="zh-CN" sz="2400" dirty="0" err="1" smtClean="0"/>
              <a:t>document.getElementById</a:t>
            </a:r>
            <a:r>
              <a:rPr lang="en-US" altLang="zh-CN" sz="2400" dirty="0" smtClean="0"/>
              <a:t>('example')</a:t>
            </a:r>
          </a:p>
          <a:p>
            <a:pPr lvl="2"/>
            <a:r>
              <a:rPr lang="en-US" altLang="zh-CN" sz="2400" dirty="0" smtClean="0"/>
              <a:t>);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lvl="2"/>
            <a:endParaRPr lang="en-US" sz="2400" dirty="0" smtClean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lvl="2"/>
            <a:endParaRPr lang="en-US" sz="2400" dirty="0" smtClean="0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文本框 29"/>
          <p:cNvSpPr txBox="1"/>
          <p:nvPr/>
        </p:nvSpPr>
        <p:spPr>
          <a:xfrm>
            <a:off x="979717" y="3893734"/>
            <a:ext cx="1091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ReactDOM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中定义的一个对象，该对象下的</a:t>
            </a:r>
            <a:r>
              <a:rPr lang="en-US" altLang="zh-CN" dirty="0" smtClean="0"/>
              <a:t>render()</a:t>
            </a:r>
            <a:r>
              <a:rPr lang="zh-CN" altLang="en-US" dirty="0" smtClean="0"/>
              <a:t>方法，可以将</a:t>
            </a:r>
            <a:r>
              <a:rPr lang="en-US" altLang="zh-CN" dirty="0" smtClean="0"/>
              <a:t>&lt;h1&gt;Hello, world!&lt;/h1&gt;,</a:t>
            </a:r>
            <a:r>
              <a:rPr lang="zh-CN" altLang="en-US" dirty="0" smtClean="0"/>
              <a:t>这个简单的组件写入到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为“</a:t>
            </a:r>
            <a:r>
              <a:rPr lang="en-US" altLang="zh-CN" dirty="0" smtClean="0"/>
              <a:t>example”</a:t>
            </a:r>
            <a:r>
              <a:rPr lang="zh-CN" altLang="en-US" dirty="0" smtClean="0"/>
              <a:t>的标签中，由此实现了组件的渲染。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81660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Tm="2714">
        <p14:reveal/>
      </p:transition>
    </mc:Choice>
    <mc:Fallback>
      <p:transition spd="slow" advTm="27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bcfdd3973fdb6383027bd47899834cde41cf"/>
  <p:tag name="ISPRING_RESOURCE_PATHS_HASH_PRESENTER" val="6d4e8b91591944506c265263cd19b7938d7f2f83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0563C1"/>
      </a:dk2>
      <a:lt2>
        <a:srgbClr val="E7E6E6"/>
      </a:lt2>
      <a:accent1>
        <a:srgbClr val="8CC066"/>
      </a:accent1>
      <a:accent2>
        <a:srgbClr val="66BFBC"/>
      </a:accent2>
      <a:accent3>
        <a:srgbClr val="FC6E5B"/>
      </a:accent3>
      <a:accent4>
        <a:srgbClr val="FBC75D"/>
      </a:accent4>
      <a:accent5>
        <a:srgbClr val="6080A6"/>
      </a:accent5>
      <a:accent6>
        <a:srgbClr val="A5A5A5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788</Words>
  <Application>Microsoft Office PowerPoint</Application>
  <PresentationFormat>自定义</PresentationFormat>
  <Paragraphs>83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第一PPT，www.1ppt.com</vt:lpstr>
      <vt:lpstr>幻灯片 1</vt:lpstr>
      <vt:lpstr>前端工程化</vt:lpstr>
      <vt:lpstr>前端工程栈</vt:lpstr>
      <vt:lpstr>                    技术</vt:lpstr>
      <vt:lpstr>React的优势-成熟度</vt:lpstr>
      <vt:lpstr>React的优势-使用广泛</vt:lpstr>
      <vt:lpstr>React是什么</vt:lpstr>
      <vt:lpstr>React 特点</vt:lpstr>
      <vt:lpstr>React 特点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Administrator</cp:lastModifiedBy>
  <cp:revision>397</cp:revision>
  <dcterms:created xsi:type="dcterms:W3CDTF">2015-08-05T05:45:56Z</dcterms:created>
  <dcterms:modified xsi:type="dcterms:W3CDTF">2018-06-13T01:19:57Z</dcterms:modified>
</cp:coreProperties>
</file>