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13.jpg" ContentType="image/jpeg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3" r:id="rId3"/>
    <p:sldId id="300" r:id="rId4"/>
    <p:sldId id="305" r:id="rId5"/>
    <p:sldId id="304" r:id="rId6"/>
    <p:sldId id="302" r:id="rId7"/>
    <p:sldId id="303" r:id="rId8"/>
    <p:sldId id="306" r:id="rId9"/>
    <p:sldId id="308" r:id="rId10"/>
    <p:sldId id="309" r:id="rId11"/>
    <p:sldId id="264" r:id="rId12"/>
    <p:sldId id="265" r:id="rId13"/>
    <p:sldId id="268" r:id="rId14"/>
    <p:sldId id="266" r:id="rId15"/>
    <p:sldId id="270" r:id="rId16"/>
    <p:sldId id="272" r:id="rId17"/>
    <p:sldId id="315" r:id="rId18"/>
    <p:sldId id="316" r:id="rId19"/>
    <p:sldId id="317" r:id="rId20"/>
    <p:sldId id="311" r:id="rId21"/>
    <p:sldId id="289" r:id="rId22"/>
    <p:sldId id="274" r:id="rId23"/>
    <p:sldId id="288" r:id="rId24"/>
    <p:sldId id="290" r:id="rId25"/>
    <p:sldId id="312" r:id="rId26"/>
    <p:sldId id="313" r:id="rId27"/>
    <p:sldId id="291" r:id="rId28"/>
    <p:sldId id="314" r:id="rId29"/>
    <p:sldId id="298" r:id="rId30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A8E6"/>
    <a:srgbClr val="050313"/>
    <a:srgbClr val="0090AB"/>
    <a:srgbClr val="FAFAFA"/>
    <a:srgbClr val="CED1D2"/>
    <a:srgbClr val="E4E6E5"/>
    <a:srgbClr val="F3F3F3"/>
    <a:srgbClr val="515151"/>
    <a:srgbClr val="323232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424" autoAdjust="0"/>
  </p:normalViewPr>
  <p:slideViewPr>
    <p:cSldViewPr snapToGrid="0">
      <p:cViewPr varScale="1">
        <p:scale>
          <a:sx n="110" d="100"/>
          <a:sy n="110" d="100"/>
        </p:scale>
        <p:origin x="62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-283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6D753-6441-49B3-917F-720C6368FCAF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1DEBE-2C13-4CD4-A098-635DAEECC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649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95A8C-815D-475D-8190-C1571D793583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071EB-4DA8-49B8-8B4E-7B0F1E5DF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27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532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89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019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570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984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70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425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321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412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469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98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89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732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894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38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8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89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89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89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89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89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8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5114" y="219439"/>
            <a:ext cx="4800600" cy="519064"/>
          </a:xfrm>
          <a:prstGeom prst="rect">
            <a:avLst/>
          </a:prstGeom>
        </p:spPr>
        <p:txBody>
          <a:bodyPr anchor="ctr" anchorCtr="0"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0" y="6550744"/>
            <a:ext cx="12192000" cy="322400"/>
            <a:chOff x="0" y="6550744"/>
            <a:chExt cx="12192000" cy="322400"/>
          </a:xfrm>
        </p:grpSpPr>
        <p:sp>
          <p:nvSpPr>
            <p:cNvPr id="4" name="矩形 3"/>
            <p:cNvSpPr/>
            <p:nvPr/>
          </p:nvSpPr>
          <p:spPr>
            <a:xfrm>
              <a:off x="0" y="6550744"/>
              <a:ext cx="12192000" cy="30725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6616700"/>
              <a:ext cx="12192000" cy="256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组合 5"/>
          <p:cNvGrpSpPr/>
          <p:nvPr userDrawn="1"/>
        </p:nvGrpSpPr>
        <p:grpSpPr>
          <a:xfrm>
            <a:off x="10955335" y="6488112"/>
            <a:ext cx="842965" cy="396504"/>
            <a:chOff x="10955335" y="6488112"/>
            <a:chExt cx="842965" cy="396504"/>
          </a:xfrm>
          <a:solidFill>
            <a:schemeClr val="tx2">
              <a:lumMod val="75000"/>
            </a:schemeClr>
          </a:solidFill>
        </p:grpSpPr>
        <p:sp>
          <p:nvSpPr>
            <p:cNvPr id="7" name="矩形 6"/>
            <p:cNvSpPr/>
            <p:nvPr/>
          </p:nvSpPr>
          <p:spPr>
            <a:xfrm>
              <a:off x="11137900" y="6488112"/>
              <a:ext cx="660400" cy="39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10955335" y="6488112"/>
              <a:ext cx="180975" cy="12858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11263017" y="6546168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55A55124-15F1-4085-9FF2-60582F9FC95A}" type="slidenum">
              <a:rPr lang="zh-CN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17714" y="219439"/>
            <a:ext cx="377372" cy="519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82172" y="219439"/>
            <a:ext cx="145143" cy="519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099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317" y="219439"/>
            <a:ext cx="4800600" cy="519064"/>
          </a:xfrm>
          <a:prstGeom prst="rect">
            <a:avLst/>
          </a:prstGeom>
        </p:spPr>
        <p:txBody>
          <a:bodyPr anchor="ctr" anchorCtr="0"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0" y="6550744"/>
            <a:ext cx="12192000" cy="322400"/>
            <a:chOff x="0" y="6550744"/>
            <a:chExt cx="12192000" cy="322400"/>
          </a:xfrm>
        </p:grpSpPr>
        <p:sp>
          <p:nvSpPr>
            <p:cNvPr id="4" name="矩形 3"/>
            <p:cNvSpPr/>
            <p:nvPr/>
          </p:nvSpPr>
          <p:spPr>
            <a:xfrm>
              <a:off x="0" y="6550744"/>
              <a:ext cx="12192000" cy="30725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6616700"/>
              <a:ext cx="12192000" cy="256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组合 5"/>
          <p:cNvGrpSpPr/>
          <p:nvPr userDrawn="1"/>
        </p:nvGrpSpPr>
        <p:grpSpPr>
          <a:xfrm>
            <a:off x="10955335" y="6488112"/>
            <a:ext cx="842965" cy="396504"/>
            <a:chOff x="10955335" y="6488112"/>
            <a:chExt cx="842965" cy="396504"/>
          </a:xfrm>
          <a:solidFill>
            <a:schemeClr val="tx2">
              <a:lumMod val="75000"/>
            </a:schemeClr>
          </a:solidFill>
        </p:grpSpPr>
        <p:sp>
          <p:nvSpPr>
            <p:cNvPr id="7" name="矩形 6"/>
            <p:cNvSpPr/>
            <p:nvPr/>
          </p:nvSpPr>
          <p:spPr>
            <a:xfrm>
              <a:off x="11137900" y="6488112"/>
              <a:ext cx="660400" cy="39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10955335" y="6488112"/>
              <a:ext cx="180975" cy="12858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11263017" y="6546168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55A55124-15F1-4085-9FF2-60582F9FC95A}" type="slidenum">
              <a:rPr lang="zh-CN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217714" y="219439"/>
            <a:ext cx="377372" cy="519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682172" y="219439"/>
            <a:ext cx="145143" cy="519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461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219439"/>
            <a:ext cx="4800600" cy="519064"/>
          </a:xfrm>
          <a:prstGeom prst="rect">
            <a:avLst/>
          </a:prstGeom>
        </p:spPr>
        <p:txBody>
          <a:bodyPr anchor="ctr" anchorCtr="0"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0" y="6550744"/>
            <a:ext cx="12192000" cy="322400"/>
            <a:chOff x="0" y="6550744"/>
            <a:chExt cx="12192000" cy="322400"/>
          </a:xfrm>
          <a:solidFill>
            <a:schemeClr val="tx2">
              <a:lumMod val="75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0" y="6550744"/>
              <a:ext cx="12192000" cy="3072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6616700"/>
              <a:ext cx="12192000" cy="25644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组合 5"/>
          <p:cNvGrpSpPr/>
          <p:nvPr userDrawn="1"/>
        </p:nvGrpSpPr>
        <p:grpSpPr>
          <a:xfrm>
            <a:off x="10955335" y="6488112"/>
            <a:ext cx="842965" cy="396504"/>
            <a:chOff x="10955335" y="6488112"/>
            <a:chExt cx="842965" cy="396504"/>
          </a:xfrm>
          <a:solidFill>
            <a:schemeClr val="tx2">
              <a:lumMod val="75000"/>
            </a:schemeClr>
          </a:solidFill>
        </p:grpSpPr>
        <p:sp>
          <p:nvSpPr>
            <p:cNvPr id="7" name="矩形 6"/>
            <p:cNvSpPr/>
            <p:nvPr/>
          </p:nvSpPr>
          <p:spPr>
            <a:xfrm>
              <a:off x="11137900" y="6488112"/>
              <a:ext cx="660400" cy="39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10955335" y="6488112"/>
              <a:ext cx="180975" cy="12858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11263017" y="6546168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55A55124-15F1-4085-9FF2-60582F9FC95A}" type="slidenum">
              <a:rPr lang="zh-CN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217714" y="219439"/>
            <a:ext cx="377372" cy="519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682172" y="219439"/>
            <a:ext cx="145143" cy="519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206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315" y="219439"/>
            <a:ext cx="4800600" cy="519064"/>
          </a:xfrm>
          <a:prstGeom prst="rect">
            <a:avLst/>
          </a:prstGeom>
        </p:spPr>
        <p:txBody>
          <a:bodyPr anchor="ctr" anchorCtr="0"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0" y="6550744"/>
            <a:ext cx="12192000" cy="322400"/>
            <a:chOff x="0" y="6550744"/>
            <a:chExt cx="12192000" cy="322400"/>
          </a:xfrm>
          <a:solidFill>
            <a:schemeClr val="tx2">
              <a:lumMod val="75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0" y="6550744"/>
              <a:ext cx="12192000" cy="3072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6616700"/>
              <a:ext cx="12192000" cy="25644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组合 5"/>
          <p:cNvGrpSpPr/>
          <p:nvPr userDrawn="1"/>
        </p:nvGrpSpPr>
        <p:grpSpPr>
          <a:xfrm>
            <a:off x="10955335" y="6488112"/>
            <a:ext cx="842965" cy="396504"/>
            <a:chOff x="10955335" y="6488112"/>
            <a:chExt cx="842965" cy="396504"/>
          </a:xfrm>
          <a:solidFill>
            <a:schemeClr val="tx2">
              <a:lumMod val="75000"/>
            </a:schemeClr>
          </a:solidFill>
        </p:grpSpPr>
        <p:sp>
          <p:nvSpPr>
            <p:cNvPr id="7" name="矩形 6"/>
            <p:cNvSpPr/>
            <p:nvPr/>
          </p:nvSpPr>
          <p:spPr>
            <a:xfrm>
              <a:off x="11137900" y="6488112"/>
              <a:ext cx="660400" cy="39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10955335" y="6488112"/>
              <a:ext cx="180975" cy="12858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11263017" y="6546168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55A55124-15F1-4085-9FF2-60582F9FC95A}" type="slidenum">
              <a:rPr lang="zh-CN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217714" y="219439"/>
            <a:ext cx="377372" cy="519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682172" y="219439"/>
            <a:ext cx="145143" cy="519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8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315" y="221164"/>
            <a:ext cx="4800600" cy="519064"/>
          </a:xfrm>
          <a:prstGeom prst="rect">
            <a:avLst/>
          </a:prstGeom>
        </p:spPr>
        <p:txBody>
          <a:bodyPr anchor="ctr" anchorCtr="0"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0" y="6550744"/>
            <a:ext cx="12192000" cy="322400"/>
            <a:chOff x="0" y="6550744"/>
            <a:chExt cx="12192000" cy="322400"/>
          </a:xfrm>
        </p:grpSpPr>
        <p:sp>
          <p:nvSpPr>
            <p:cNvPr id="4" name="矩形 3"/>
            <p:cNvSpPr/>
            <p:nvPr/>
          </p:nvSpPr>
          <p:spPr>
            <a:xfrm>
              <a:off x="0" y="6550744"/>
              <a:ext cx="12192000" cy="30725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6616700"/>
              <a:ext cx="12192000" cy="256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组合 5"/>
          <p:cNvGrpSpPr/>
          <p:nvPr userDrawn="1"/>
        </p:nvGrpSpPr>
        <p:grpSpPr>
          <a:xfrm>
            <a:off x="10955335" y="6488112"/>
            <a:ext cx="842965" cy="396504"/>
            <a:chOff x="10955335" y="6488112"/>
            <a:chExt cx="842965" cy="396504"/>
          </a:xfrm>
          <a:solidFill>
            <a:schemeClr val="tx2">
              <a:lumMod val="75000"/>
            </a:schemeClr>
          </a:solidFill>
        </p:grpSpPr>
        <p:sp>
          <p:nvSpPr>
            <p:cNvPr id="7" name="矩形 6"/>
            <p:cNvSpPr/>
            <p:nvPr/>
          </p:nvSpPr>
          <p:spPr>
            <a:xfrm>
              <a:off x="11137900" y="6488112"/>
              <a:ext cx="660400" cy="39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10955335" y="6488112"/>
              <a:ext cx="180975" cy="12858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11263017" y="6546168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55A55124-15F1-4085-9FF2-60582F9FC95A}" type="slidenum">
              <a:rPr lang="zh-CN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217714" y="219439"/>
            <a:ext cx="377372" cy="519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682172" y="219439"/>
            <a:ext cx="145143" cy="5190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374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6550744"/>
            <a:ext cx="12192000" cy="322400"/>
            <a:chOff x="0" y="6550744"/>
            <a:chExt cx="12192000" cy="322400"/>
          </a:xfrm>
        </p:grpSpPr>
        <p:sp>
          <p:nvSpPr>
            <p:cNvPr id="4" name="矩形 3"/>
            <p:cNvSpPr/>
            <p:nvPr/>
          </p:nvSpPr>
          <p:spPr>
            <a:xfrm>
              <a:off x="0" y="6550744"/>
              <a:ext cx="12192000" cy="30725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6616700"/>
              <a:ext cx="12192000" cy="256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组合 5"/>
          <p:cNvGrpSpPr/>
          <p:nvPr userDrawn="1"/>
        </p:nvGrpSpPr>
        <p:grpSpPr>
          <a:xfrm>
            <a:off x="10955335" y="6488112"/>
            <a:ext cx="842965" cy="396504"/>
            <a:chOff x="10955335" y="6488112"/>
            <a:chExt cx="842965" cy="396504"/>
          </a:xfrm>
          <a:solidFill>
            <a:schemeClr val="tx2">
              <a:lumMod val="75000"/>
            </a:schemeClr>
          </a:solidFill>
        </p:grpSpPr>
        <p:sp>
          <p:nvSpPr>
            <p:cNvPr id="7" name="矩形 6"/>
            <p:cNvSpPr/>
            <p:nvPr/>
          </p:nvSpPr>
          <p:spPr>
            <a:xfrm>
              <a:off x="11137900" y="6488112"/>
              <a:ext cx="660400" cy="39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10955335" y="6488112"/>
              <a:ext cx="180975" cy="12858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11263017" y="6546168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55A55124-15F1-4085-9FF2-60582F9FC95A}" type="slidenum">
              <a:rPr lang="zh-CN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45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6033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70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ED1D2"/>
            </a:gs>
            <a:gs pos="100000">
              <a:srgbClr val="FAFAFA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59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58" r:id="rId3"/>
    <p:sldLayoutId id="2147483659" r:id="rId4"/>
    <p:sldLayoutId id="2147483660" r:id="rId5"/>
    <p:sldLayoutId id="2147483656" r:id="rId6"/>
    <p:sldLayoutId id="2147483655" r:id="rId7"/>
    <p:sldLayoutId id="2147483673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-nativ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docs/introducing-js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slideLayout" Target="../slideLayouts/slideLayout4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10" Type="http://schemas.openxmlformats.org/officeDocument/2006/relationships/tags" Target="../tags/tag31.xml"/><Relationship Id="rId19" Type="http://schemas.openxmlformats.org/officeDocument/2006/relationships/notesSlide" Target="../notesSlides/notesSlide17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6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1988" y="0"/>
            <a:ext cx="12192000" cy="42357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7393" y="429314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前端工程化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72995" y="4821755"/>
            <a:ext cx="4165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+mj-ea"/>
                <a:ea typeface="+mj-ea"/>
                <a:cs typeface="Arial Unicode MS" panose="020B0604020202020204" pitchFamily="34" charset="-122"/>
              </a:rPr>
              <a:t>React</a:t>
            </a:r>
            <a:r>
              <a:rPr lang="zh-CN" altLang="en-US" sz="4000" b="1" dirty="0" smtClean="0">
                <a:solidFill>
                  <a:schemeClr val="bg1"/>
                </a:solidFill>
                <a:latin typeface="+mj-ea"/>
                <a:ea typeface="+mj-ea"/>
                <a:cs typeface="Arial Unicode MS" panose="020B0604020202020204" pitchFamily="34" charset="-122"/>
              </a:rPr>
              <a:t>技术栈简介</a:t>
            </a:r>
            <a:endParaRPr lang="zh-CN" altLang="en-US" sz="4000" b="1" dirty="0">
              <a:solidFill>
                <a:schemeClr val="bg1"/>
              </a:solidFill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10681138" y="104514"/>
            <a:ext cx="1303562" cy="695119"/>
            <a:chOff x="10091139" y="486623"/>
            <a:chExt cx="1303562" cy="695119"/>
          </a:xfrm>
        </p:grpSpPr>
        <p:sp>
          <p:nvSpPr>
            <p:cNvPr id="63" name="TextBox 62"/>
            <p:cNvSpPr txBox="1"/>
            <p:nvPr/>
          </p:nvSpPr>
          <p:spPr>
            <a:xfrm>
              <a:off x="10091139" y="486623"/>
              <a:ext cx="13035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</a:rPr>
                <a:t>MEIZU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156862" y="920132"/>
              <a:ext cx="11721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100" dirty="0" smtClean="0">
                  <a:solidFill>
                    <a:schemeClr val="bg1"/>
                  </a:solidFill>
                </a:rPr>
                <a:t>姚丽刚，江新刚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2213988" y="3645024"/>
            <a:ext cx="6359762" cy="200231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0"/>
                </a:schemeClr>
              </a:gs>
              <a:gs pos="68000">
                <a:schemeClr val="accent5">
                  <a:alpha val="67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-6372464" y="3933056"/>
            <a:ext cx="6359762" cy="252309"/>
          </a:xfrm>
          <a:prstGeom prst="rect">
            <a:avLst/>
          </a:prstGeom>
          <a:gradFill flip="none" rotWithShape="1">
            <a:gsLst>
              <a:gs pos="100000">
                <a:schemeClr val="accent5">
                  <a:alpha val="0"/>
                </a:schemeClr>
              </a:gs>
              <a:gs pos="40000">
                <a:schemeClr val="accent5">
                  <a:alpha val="7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-6359762" y="3717032"/>
            <a:ext cx="6359762" cy="180301"/>
          </a:xfrm>
          <a:prstGeom prst="rect">
            <a:avLst/>
          </a:prstGeom>
          <a:gradFill flip="none" rotWithShape="1">
            <a:gsLst>
              <a:gs pos="100000">
                <a:schemeClr val="accent5">
                  <a:alpha val="0"/>
                </a:schemeClr>
              </a:gs>
              <a:gs pos="40000">
                <a:schemeClr val="accent5">
                  <a:alpha val="7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-10995" y="4235705"/>
            <a:ext cx="12213989" cy="103813"/>
            <a:chOff x="-1" y="4205227"/>
            <a:chExt cx="12213989" cy="49330"/>
          </a:xfrm>
        </p:grpSpPr>
        <p:sp>
          <p:nvSpPr>
            <p:cNvPr id="3" name="矩形 2"/>
            <p:cNvSpPr/>
            <p:nvPr/>
          </p:nvSpPr>
          <p:spPr>
            <a:xfrm>
              <a:off x="8118238" y="4208838"/>
              <a:ext cx="4095750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flipV="1">
              <a:off x="-1" y="4205227"/>
              <a:ext cx="8124827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938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7533">
        <p:checker/>
      </p:transition>
    </mc:Choice>
    <mc:Fallback xmlns="">
      <p:transition spd="slow" advTm="7533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429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9" grpId="0"/>
      <p:bldP spid="5" grpId="0" animBg="1"/>
      <p:bldP spid="33" grpId="0" animBg="1"/>
      <p:bldP spid="34" grpId="0" animBg="1"/>
    </p:bldLst>
  </p:timing>
  <p:extLst mod="1">
    <p:ext uri="{E180D4A7-C9FB-4DFB-919C-405C955672EB}">
      <p14:showEvtLst xmlns:p14="http://schemas.microsoft.com/office/powerpoint/2010/main">
        <p14:playEvt time="0" objId="3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036" y="194372"/>
            <a:ext cx="4800600" cy="51906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前端工程栈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0100" y="1409700"/>
            <a:ext cx="7212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tx2">
                    <a:lumMod val="75000"/>
                  </a:schemeClr>
                </a:solidFill>
              </a:rPr>
              <a:t>Html    </a:t>
            </a:r>
            <a:r>
              <a:rPr lang="en-US" altLang="zh-CN" sz="3600" dirty="0" err="1" smtClean="0">
                <a:solidFill>
                  <a:schemeClr val="tx2">
                    <a:lumMod val="75000"/>
                  </a:schemeClr>
                </a:solidFill>
              </a:rPr>
              <a:t>js</a:t>
            </a:r>
            <a:r>
              <a:rPr lang="en-US" altLang="zh-CN" sz="3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zh-CN" sz="3600" dirty="0" err="1" smtClean="0">
                <a:solidFill>
                  <a:schemeClr val="tx2">
                    <a:lumMod val="75000"/>
                  </a:schemeClr>
                </a:solidFill>
              </a:rPr>
              <a:t>typeScript</a:t>
            </a:r>
            <a:r>
              <a:rPr lang="zh-CN" altLang="en-US" sz="3600" dirty="0" smtClean="0">
                <a:solidFill>
                  <a:schemeClr val="tx2">
                    <a:lumMod val="75000"/>
                  </a:schemeClr>
                </a:solidFill>
              </a:rPr>
              <a:t>或者</a:t>
            </a:r>
            <a:r>
              <a:rPr lang="en-US" altLang="zh-CN" sz="3600" dirty="0" smtClean="0">
                <a:solidFill>
                  <a:schemeClr val="tx2">
                    <a:lumMod val="75000"/>
                  </a:schemeClr>
                </a:solidFill>
              </a:rPr>
              <a:t>es6)    </a:t>
            </a:r>
            <a:r>
              <a:rPr lang="en-US" altLang="zh-CN" sz="3600" dirty="0" err="1" smtClean="0">
                <a:solidFill>
                  <a:schemeClr val="tx2">
                    <a:lumMod val="75000"/>
                  </a:schemeClr>
                </a:solidFill>
              </a:rPr>
              <a:t>css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100" y="2336799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tx2">
                    <a:lumMod val="75000"/>
                  </a:schemeClr>
                </a:solidFill>
              </a:rPr>
              <a:t>React  React-Router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0100" y="3225800"/>
            <a:ext cx="3672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tx2">
                    <a:lumMod val="75000"/>
                  </a:schemeClr>
                </a:solidFill>
              </a:rPr>
              <a:t>Webpack</a:t>
            </a:r>
            <a:r>
              <a:rPr lang="en-US" altLang="zh-CN" sz="36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</a:rPr>
              <a:t>Babel 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sz="36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0100" y="4214949"/>
            <a:ext cx="529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tx2">
                    <a:lumMod val="75000"/>
                  </a:schemeClr>
                </a:solidFill>
              </a:rPr>
              <a:t>Mobx</a:t>
            </a:r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en-US" altLang="zh-CN" sz="3600" dirty="0" err="1">
                <a:solidFill>
                  <a:schemeClr val="tx2">
                    <a:lumMod val="75000"/>
                  </a:schemeClr>
                </a:solidFill>
              </a:rPr>
              <a:t>axios</a:t>
            </a:r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en-US" altLang="zh-CN" sz="3600" dirty="0" err="1">
                <a:solidFill>
                  <a:schemeClr val="tx2">
                    <a:lumMod val="75000"/>
                  </a:schemeClr>
                </a:solidFill>
              </a:rPr>
              <a:t>antd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4854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445" y="233954"/>
            <a:ext cx="5887571" cy="497566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技术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5"/>
          <p:cNvSpPr>
            <a:spLocks/>
          </p:cNvSpPr>
          <p:nvPr/>
        </p:nvSpPr>
        <p:spPr bwMode="auto">
          <a:xfrm>
            <a:off x="5880100" y="3655188"/>
            <a:ext cx="5281904" cy="190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76" y="159657"/>
            <a:ext cx="2175957" cy="646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06583" y="1236617"/>
            <a:ext cx="868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为什么选用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84960" y="2190988"/>
            <a:ext cx="513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2.react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84960" y="3100252"/>
            <a:ext cx="620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如何使用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构建一个完整的前端工程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84960" y="3884023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为何要使用</a:t>
            </a:r>
            <a:r>
              <a:rPr lang="en-US" altLang="zh-CN" dirty="0" smtClean="0"/>
              <a:t>es6</a:t>
            </a:r>
            <a:r>
              <a:rPr lang="zh-CN" altLang="en-US" dirty="0" smtClean="0"/>
              <a:t>语法来编写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96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530">
        <p14:reveal/>
      </p:transition>
    </mc:Choice>
    <mc:Fallback xmlns="">
      <p:transition spd="slow" advTm="35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4390" y="235671"/>
            <a:ext cx="4800600" cy="519064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React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的优势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成熟度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84069" y="1001486"/>
            <a:ext cx="10310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React</a:t>
            </a:r>
            <a:r>
              <a:rPr lang="zh-CN" altLang="en-US" dirty="0"/>
              <a:t>由</a:t>
            </a:r>
            <a:r>
              <a:rPr lang="en-US" altLang="zh-CN" dirty="0"/>
              <a:t>Facebook</a:t>
            </a:r>
            <a:r>
              <a:rPr lang="zh-CN" altLang="en-US" dirty="0"/>
              <a:t>开发和维护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月开源；广泛用于</a:t>
            </a:r>
            <a:r>
              <a:rPr lang="zh-CN" altLang="en-US" dirty="0"/>
              <a:t>自己的产品，包括</a:t>
            </a:r>
            <a:r>
              <a:rPr lang="en-US" altLang="zh-CN" dirty="0"/>
              <a:t>Instagram</a:t>
            </a:r>
            <a:r>
              <a:rPr lang="zh-CN" altLang="en-US" dirty="0"/>
              <a:t>和</a:t>
            </a:r>
            <a:r>
              <a:rPr lang="en-US" altLang="zh-CN" dirty="0" err="1"/>
              <a:t>WhatsApp</a:t>
            </a:r>
            <a:r>
              <a:rPr lang="zh-CN" altLang="en-US" dirty="0" smtClean="0"/>
              <a:t>。国内阿里（天猫和淘宝提交订单页面，支付宝</a:t>
            </a:r>
            <a:r>
              <a:rPr lang="en-US" altLang="zh-CN" dirty="0" smtClean="0"/>
              <a:t>pc</a:t>
            </a:r>
            <a:r>
              <a:rPr lang="zh-CN" altLang="en-US" dirty="0" smtClean="0"/>
              <a:t>收银台）和百度已经大量使用。框架成熟度和可靠度有保证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9" y="2085849"/>
            <a:ext cx="10310948" cy="421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418">
        <p14:reveal/>
      </p:transition>
    </mc:Choice>
    <mc:Fallback xmlns="">
      <p:transition spd="slow" advTm="341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0943" y="219439"/>
            <a:ext cx="4800600" cy="519064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React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优势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使用广泛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23405" y="983206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最受欢迎的前端项目，中文文档及社区完善活跃</a:t>
            </a:r>
            <a:r>
              <a:rPr lang="en-US" altLang="zh-CN" dirty="0" smtClean="0"/>
              <a:t>==</a:t>
            </a:r>
            <a:r>
              <a:rPr lang="zh-CN" altLang="en-US" dirty="0" smtClean="0"/>
              <a:t>易上手，碰到问题可快速找到解决方案；</a:t>
            </a:r>
            <a:endParaRPr lang="en-US" altLang="zh-CN" dirty="0" smtClean="0"/>
          </a:p>
          <a:p>
            <a:r>
              <a:rPr lang="en-US" altLang="zh-CN" dirty="0" smtClean="0"/>
              <a:t>Facebook</a:t>
            </a:r>
            <a:r>
              <a:rPr lang="zh-CN" altLang="en-US" dirty="0" smtClean="0"/>
              <a:t>维护的中文文档：</a:t>
            </a:r>
            <a:r>
              <a:rPr lang="en-US" altLang="zh-CN" dirty="0"/>
              <a:t>https://doc.react-china.org/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05" y="2389721"/>
            <a:ext cx="10058400" cy="370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8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846">
        <p14:reveal/>
      </p:transition>
    </mc:Choice>
    <mc:Fallback xmlns="">
      <p:transition spd="slow" advTm="48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React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是什么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40526" y="1166949"/>
            <a:ext cx="105466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引用</a:t>
            </a:r>
            <a:r>
              <a:rPr lang="en-US" altLang="zh-CN" sz="2000" dirty="0" smtClean="0"/>
              <a:t>react</a:t>
            </a:r>
            <a:r>
              <a:rPr lang="zh-CN" altLang="en-US" sz="2000" dirty="0" smtClean="0"/>
              <a:t>中文网的说明：</a:t>
            </a:r>
            <a:r>
              <a:rPr lang="en-US" altLang="zh-CN" sz="2000" b="1" dirty="0"/>
              <a:t>React </a:t>
            </a:r>
            <a:r>
              <a:rPr lang="zh-CN" altLang="en-US" sz="2000" dirty="0"/>
              <a:t>用于构建用户界面的 </a:t>
            </a:r>
            <a:r>
              <a:rPr lang="en-US" altLang="zh-CN" sz="2000" dirty="0"/>
              <a:t>JavaScript </a:t>
            </a:r>
            <a:r>
              <a:rPr lang="zh-CN" altLang="en-US" sz="2000" dirty="0"/>
              <a:t>库；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/>
              <a:t>声明</a:t>
            </a:r>
            <a:r>
              <a:rPr lang="zh-CN" altLang="en-US" sz="2000" dirty="0" smtClean="0"/>
              <a:t>式：</a:t>
            </a:r>
            <a:r>
              <a:rPr lang="en-US" altLang="zh-CN" sz="2000" dirty="0"/>
              <a:t>React </a:t>
            </a:r>
            <a:r>
              <a:rPr lang="zh-CN" altLang="en-US" sz="2000" dirty="0"/>
              <a:t>可以非常轻松地创建用户交互界面。为你应用的每一个状态设计简洁的视图，在数据改变时 </a:t>
            </a:r>
            <a:r>
              <a:rPr lang="en-US" altLang="zh-CN" sz="2000" dirty="0"/>
              <a:t>React </a:t>
            </a:r>
            <a:r>
              <a:rPr lang="zh-CN" altLang="en-US" sz="2000" dirty="0"/>
              <a:t>也可以高效地更新渲染界面</a:t>
            </a:r>
            <a:r>
              <a:rPr lang="zh-CN" altLang="en-US" sz="2000" dirty="0" smtClean="0"/>
              <a:t>。以</a:t>
            </a:r>
            <a:r>
              <a:rPr lang="zh-CN" altLang="en-US" sz="2000" dirty="0"/>
              <a:t>声明式编写</a:t>
            </a:r>
            <a:r>
              <a:rPr lang="en-US" altLang="zh-CN" sz="2000" dirty="0"/>
              <a:t>UI</a:t>
            </a:r>
            <a:r>
              <a:rPr lang="zh-CN" altLang="en-US" sz="2000" dirty="0"/>
              <a:t>，可以让你的代码更加可靠，且方便调试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>组件</a:t>
            </a:r>
            <a:r>
              <a:rPr lang="zh-CN" altLang="en-US" sz="2000" dirty="0" smtClean="0"/>
              <a:t>化：</a:t>
            </a:r>
            <a:r>
              <a:rPr lang="zh-CN" altLang="en-US" sz="2000" dirty="0"/>
              <a:t>创建好拥有各自状态的组件，再由组件构成更加复杂的界面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无需再用模版代码，通过使用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编写的组件你可以更好地传递数据，将应用状态和</a:t>
            </a:r>
            <a:r>
              <a:rPr lang="en-US" altLang="zh-CN" sz="2000" dirty="0"/>
              <a:t>DOM</a:t>
            </a:r>
            <a:r>
              <a:rPr lang="zh-CN" altLang="en-US" sz="2000" dirty="0"/>
              <a:t>拆分开来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一次学习，随处</a:t>
            </a:r>
            <a:r>
              <a:rPr lang="zh-CN" altLang="en-US" sz="2000" dirty="0" smtClean="0"/>
              <a:t>编写：</a:t>
            </a:r>
            <a:r>
              <a:rPr lang="zh-CN" altLang="en-US" sz="2000" dirty="0"/>
              <a:t>无论你现在正在使用什么技术栈，你都可以随时引入 </a:t>
            </a:r>
            <a:r>
              <a:rPr lang="en-US" altLang="zh-CN" sz="2000" dirty="0"/>
              <a:t>React </a:t>
            </a:r>
            <a:r>
              <a:rPr lang="zh-CN" altLang="en-US" sz="2000" dirty="0"/>
              <a:t>开发新特性</a:t>
            </a:r>
            <a:r>
              <a:rPr lang="zh-CN" altLang="en-US" sz="2000" dirty="0" smtClean="0"/>
              <a:t>。</a:t>
            </a:r>
            <a:r>
              <a:rPr lang="en-US" altLang="zh-CN" sz="2000" dirty="0"/>
              <a:t>React </a:t>
            </a:r>
            <a:r>
              <a:rPr lang="zh-CN" altLang="en-US" sz="2000" dirty="0"/>
              <a:t>也可以用作开发原生应用的框架 </a:t>
            </a:r>
            <a:r>
              <a:rPr lang="en-US" altLang="zh-CN" sz="2000" dirty="0">
                <a:hlinkClick r:id="rId3"/>
              </a:rPr>
              <a:t>React Native</a:t>
            </a:r>
            <a:r>
              <a:rPr lang="en-US" altLang="zh-CN" sz="2000" dirty="0"/>
              <a:t>.</a:t>
            </a:r>
            <a:endParaRPr lang="zh-CN" altLang="en-US" sz="2000" dirty="0"/>
          </a:p>
          <a:p>
            <a:endParaRPr lang="zh-CN" altLang="en-US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8775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491">
        <p14:reveal/>
      </p:transition>
    </mc:Choice>
    <mc:Fallback xmlns="">
      <p:transition spd="slow" advTm="24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React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特点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27317" y="984069"/>
            <a:ext cx="109118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使用</a:t>
            </a:r>
            <a:r>
              <a:rPr lang="en-US" altLang="zh-CN" dirty="0"/>
              <a:t>JSX</a:t>
            </a:r>
            <a:r>
              <a:rPr lang="zh-CN" altLang="en-US" dirty="0"/>
              <a:t>代替传统的</a:t>
            </a:r>
            <a:r>
              <a:rPr lang="en-US" altLang="zh-CN" dirty="0"/>
              <a:t>HTML Templates</a:t>
            </a:r>
          </a:p>
          <a:p>
            <a:r>
              <a:rPr lang="en-US" altLang="zh-CN" dirty="0">
                <a:hlinkClick r:id="rId3"/>
              </a:rPr>
              <a:t>JSX</a:t>
            </a:r>
            <a:r>
              <a:rPr lang="zh-CN" altLang="en-US" dirty="0"/>
              <a:t>是一个很有争议的话题：有些人喜欢它，而其他人认为这是一个很大的退步。</a:t>
            </a:r>
            <a:r>
              <a:rPr lang="en-US" altLang="zh-CN" dirty="0"/>
              <a:t>React</a:t>
            </a:r>
            <a:r>
              <a:rPr lang="zh-CN" altLang="en-US" dirty="0"/>
              <a:t>决定使用一种类似</a:t>
            </a:r>
            <a:r>
              <a:rPr lang="en-US" altLang="zh-CN" dirty="0"/>
              <a:t>XML</a:t>
            </a:r>
            <a:r>
              <a:rPr lang="zh-CN" altLang="en-US" dirty="0"/>
              <a:t>的语言在组件中把标记和代码结合起来，直接在</a:t>
            </a:r>
            <a:r>
              <a:rPr lang="en-US" altLang="zh-CN" dirty="0"/>
              <a:t>JavaScript</a:t>
            </a:r>
            <a:r>
              <a:rPr lang="zh-CN" altLang="en-US" dirty="0"/>
              <a:t>代码中编写</a:t>
            </a:r>
            <a:r>
              <a:rPr lang="en-US" altLang="zh-CN" dirty="0"/>
              <a:t>HTML</a:t>
            </a:r>
            <a:r>
              <a:rPr lang="zh-CN" altLang="en-US" dirty="0"/>
              <a:t>标记。</a:t>
            </a:r>
          </a:p>
          <a:p>
            <a:r>
              <a:rPr lang="zh-CN" altLang="en-US" dirty="0"/>
              <a:t>尽管混合标记与</a:t>
            </a:r>
            <a:r>
              <a:rPr lang="en-US" altLang="zh-CN" dirty="0"/>
              <a:t>JavaScript</a:t>
            </a:r>
            <a:r>
              <a:rPr lang="zh-CN" altLang="en-US" dirty="0"/>
              <a:t>的话题可能是有争议的，但它具有无可争议的优点：静态分析。如果在</a:t>
            </a:r>
            <a:r>
              <a:rPr lang="en-US" altLang="zh-CN" dirty="0"/>
              <a:t>JSX</a:t>
            </a:r>
            <a:r>
              <a:rPr lang="zh-CN" altLang="en-US" dirty="0"/>
              <a:t>标记中发生错误，编译器会立即报错而不是留待运行时出现莫名其妙的问题。这有助于开发人员快速排查错误以及避免其它愚蠢的错误，比如拼写错误。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自带</a:t>
            </a:r>
            <a:r>
              <a:rPr lang="en-US" altLang="zh-CN" dirty="0"/>
              <a:t>XSS</a:t>
            </a:r>
            <a:r>
              <a:rPr lang="zh-CN" altLang="en-US" dirty="0"/>
              <a:t>保护，默认对</a:t>
            </a:r>
            <a:r>
              <a:rPr lang="en-US" altLang="zh-CN" dirty="0"/>
              <a:t>html</a:t>
            </a:r>
            <a:r>
              <a:rPr lang="zh-CN" altLang="en-US" dirty="0"/>
              <a:t>转义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虚拟</a:t>
            </a:r>
            <a:r>
              <a:rPr lang="en-US" altLang="zh-CN" dirty="0"/>
              <a:t>DOM</a:t>
            </a:r>
            <a:r>
              <a:rPr lang="zh-CN" altLang="en-US" dirty="0"/>
              <a:t>（</a:t>
            </a:r>
            <a:r>
              <a:rPr lang="en-US" altLang="zh-CN" dirty="0"/>
              <a:t>Virtual DOM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虚拟</a:t>
            </a:r>
            <a:r>
              <a:rPr lang="en-US" altLang="zh-CN" dirty="0"/>
              <a:t>DOM</a:t>
            </a:r>
            <a:r>
              <a:rPr lang="zh-CN" altLang="en-US" dirty="0"/>
              <a:t>是</a:t>
            </a:r>
            <a:r>
              <a:rPr lang="en-US" altLang="zh-CN" dirty="0"/>
              <a:t>React</a:t>
            </a:r>
            <a:r>
              <a:rPr lang="zh-CN" altLang="en-US" dirty="0"/>
              <a:t>的一大亮点，具有</a:t>
            </a:r>
            <a:r>
              <a:rPr lang="en-US" altLang="zh-CN" dirty="0"/>
              <a:t>batching(</a:t>
            </a:r>
            <a:r>
              <a:rPr lang="zh-CN" altLang="en-US" dirty="0"/>
              <a:t>批处理</a:t>
            </a:r>
            <a:r>
              <a:rPr lang="en-US" altLang="zh-CN" dirty="0"/>
              <a:t>)</a:t>
            </a:r>
            <a:r>
              <a:rPr lang="zh-CN" altLang="en-US" dirty="0"/>
              <a:t>和高效的</a:t>
            </a:r>
            <a:r>
              <a:rPr lang="en-US" altLang="zh-CN" dirty="0"/>
              <a:t>Diff</a:t>
            </a:r>
            <a:r>
              <a:rPr lang="zh-CN" altLang="en-US" dirty="0"/>
              <a:t>算法。这让我们可以无需担心性能问题而”毫无顾忌”的随时“刷新”整个页面，由虚拟 </a:t>
            </a:r>
            <a:r>
              <a:rPr lang="en-US" altLang="zh-CN" dirty="0"/>
              <a:t>DOM</a:t>
            </a:r>
            <a:r>
              <a:rPr lang="zh-CN" altLang="en-US" dirty="0"/>
              <a:t>来确保只对界面上真正变化的部分进行实际的</a:t>
            </a:r>
            <a:r>
              <a:rPr lang="en-US" altLang="zh-CN" dirty="0"/>
              <a:t>DOM</a:t>
            </a:r>
            <a:r>
              <a:rPr lang="zh-CN" altLang="en-US" dirty="0"/>
              <a:t>操作。当页面设计及交互变更时，你并不需要去变更你的</a:t>
            </a:r>
            <a:r>
              <a:rPr lang="en-US" altLang="zh-CN" dirty="0" err="1"/>
              <a:t>js</a:t>
            </a:r>
            <a:r>
              <a:rPr lang="zh-CN" altLang="en-US" dirty="0"/>
              <a:t>逻辑</a:t>
            </a:r>
          </a:p>
          <a:p>
            <a:endParaRPr lang="en-US" altLang="zh-CN" dirty="0"/>
          </a:p>
          <a:p>
            <a:r>
              <a:rPr lang="en-US" altLang="zh-CN" dirty="0" smtClean="0"/>
              <a:t>4.React</a:t>
            </a:r>
            <a:r>
              <a:rPr lang="zh-CN" altLang="en-US" dirty="0"/>
              <a:t>只负责视图渲染，你可以自由的选择第三方类库，并且不会有和</a:t>
            </a:r>
            <a:r>
              <a:rPr lang="en-US" altLang="zh-CN" dirty="0"/>
              <a:t>react</a:t>
            </a:r>
            <a:r>
              <a:rPr lang="zh-CN" altLang="en-US" dirty="0"/>
              <a:t>的兼容问题</a:t>
            </a:r>
            <a:endParaRPr lang="en-US" altLang="zh-CN" dirty="0"/>
          </a:p>
          <a:p>
            <a:r>
              <a:rPr lang="zh-CN" altLang="en-US" dirty="0"/>
              <a:t>比如选择</a:t>
            </a:r>
            <a:r>
              <a:rPr lang="en-US" altLang="zh-CN" dirty="0" err="1"/>
              <a:t>ajax</a:t>
            </a:r>
            <a:r>
              <a:rPr lang="zh-CN" altLang="en-US" dirty="0"/>
              <a:t>框架：可以引入</a:t>
            </a:r>
            <a:r>
              <a:rPr lang="en-US" altLang="zh-CN" dirty="0" err="1"/>
              <a:t>jquey</a:t>
            </a:r>
            <a:r>
              <a:rPr lang="zh-CN" altLang="en-US" dirty="0"/>
              <a:t>中的</a:t>
            </a:r>
            <a:r>
              <a:rPr lang="en-US" altLang="zh-CN" dirty="0" err="1"/>
              <a:t>ajax</a:t>
            </a:r>
            <a:r>
              <a:rPr lang="zh-CN" altLang="en-US" dirty="0"/>
              <a:t>，也可使用</a:t>
            </a:r>
            <a:r>
              <a:rPr lang="en-US" altLang="zh-CN" dirty="0"/>
              <a:t>fetch</a:t>
            </a:r>
            <a:r>
              <a:rPr lang="zh-CN" altLang="en-US" dirty="0"/>
              <a:t>，也可使用</a:t>
            </a:r>
            <a:r>
              <a:rPr lang="en-US" altLang="zh-CN" dirty="0" err="1"/>
              <a:t>axios</a:t>
            </a:r>
            <a:r>
              <a:rPr lang="zh-CN" altLang="en-US" dirty="0"/>
              <a:t>，甚至你可以引入</a:t>
            </a:r>
            <a:r>
              <a:rPr lang="en-US" altLang="zh-CN" dirty="0"/>
              <a:t>angular4</a:t>
            </a:r>
            <a:r>
              <a:rPr lang="zh-CN" altLang="en-US" dirty="0"/>
              <a:t>的</a:t>
            </a:r>
            <a:r>
              <a:rPr lang="en-US" altLang="zh-CN" dirty="0"/>
              <a:t>http</a:t>
            </a:r>
            <a:r>
              <a:rPr lang="zh-CN" altLang="en-US" dirty="0"/>
              <a:t>模块；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react</a:t>
            </a:r>
            <a:r>
              <a:rPr lang="zh-CN" altLang="en-US" dirty="0"/>
              <a:t>的上手非常容易，最难的部分是如何挑选适合项目和产品的类库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16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714">
        <p14:reveal/>
      </p:transition>
    </mc:Choice>
    <mc:Fallback xmlns="">
      <p:transition spd="slow" advTm="27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317" y="219439"/>
            <a:ext cx="8055426" cy="519064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使用</a:t>
            </a:r>
            <a:r>
              <a:rPr lang="en-US" altLang="zh-CN" dirty="0"/>
              <a:t>react</a:t>
            </a:r>
            <a:r>
              <a:rPr lang="zh-CN" altLang="en-US" dirty="0"/>
              <a:t>构建一个完整的前端</a:t>
            </a:r>
            <a:r>
              <a:rPr lang="zh-CN" altLang="en-US" dirty="0" smtClean="0"/>
              <a:t>工程：使用的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库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MH_Other_4"/>
          <p:cNvCxnSpPr/>
          <p:nvPr>
            <p:custDataLst>
              <p:tags r:id="rId1"/>
            </p:custDataLst>
          </p:nvPr>
        </p:nvCxnSpPr>
        <p:spPr>
          <a:xfrm>
            <a:off x="3833649" y="2449079"/>
            <a:ext cx="1600716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5895859" y="1696987"/>
            <a:ext cx="4902769" cy="983912"/>
            <a:chOff x="6041001" y="1937629"/>
            <a:chExt cx="4902769" cy="1010324"/>
          </a:xfrm>
        </p:grpSpPr>
        <p:sp>
          <p:nvSpPr>
            <p:cNvPr id="28" name="MH_Text_2"/>
            <p:cNvSpPr txBox="1">
              <a:spLocks/>
            </p:cNvSpPr>
            <p:nvPr>
              <p:custDataLst>
                <p:tags r:id="rId19"/>
              </p:custDataLst>
            </p:nvPr>
          </p:nvSpPr>
          <p:spPr>
            <a:xfrm>
              <a:off x="6041001" y="2396869"/>
              <a:ext cx="4902769" cy="551084"/>
            </a:xfrm>
            <a:prstGeom prst="rect">
              <a:avLst/>
            </a:prstGeom>
            <a:noFill/>
          </p:spPr>
          <p:txBody>
            <a:bodyPr lIns="0" tIns="0" rIns="0" bIns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基于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http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客户端的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promise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，面向浏览器和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node.js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MH_SubTitle_2"/>
            <p:cNvSpPr txBox="1">
              <a:spLocks/>
            </p:cNvSpPr>
            <p:nvPr>
              <p:custDataLst>
                <p:tags r:id="rId20"/>
              </p:custDataLst>
            </p:nvPr>
          </p:nvSpPr>
          <p:spPr>
            <a:xfrm>
              <a:off x="6041002" y="1937629"/>
              <a:ext cx="3205162" cy="454025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>
                <a:defRPr/>
              </a:pPr>
              <a:r>
                <a:rPr lang="en-US" altLang="zh-CN" sz="2000" b="1" dirty="0" err="1">
                  <a:solidFill>
                    <a:schemeClr val="tx2">
                      <a:lumMod val="75000"/>
                    </a:schemeClr>
                  </a:solidFill>
                </a:rPr>
                <a:t>axios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3" name="MH_Other_1"/>
          <p:cNvSpPr/>
          <p:nvPr>
            <p:custDataLst>
              <p:tags r:id="rId2"/>
            </p:custDataLst>
          </p:nvPr>
        </p:nvSpPr>
        <p:spPr>
          <a:xfrm rot="21439215">
            <a:off x="3093049" y="2942786"/>
            <a:ext cx="990128" cy="1002970"/>
          </a:xfrm>
          <a:prstGeom prst="roundRect">
            <a:avLst>
              <a:gd name="adj" fmla="val 185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 smtClean="0">
                <a:solidFill>
                  <a:srgbClr val="FFFFFF"/>
                </a:solidFill>
              </a:rPr>
              <a:t>3</a:t>
            </a:r>
            <a:endParaRPr lang="zh-CN" altLang="en-US" sz="6000" dirty="0">
              <a:solidFill>
                <a:srgbClr val="FFFFFF"/>
              </a:solidFill>
            </a:endParaRPr>
          </a:p>
        </p:txBody>
      </p:sp>
      <p:sp>
        <p:nvSpPr>
          <p:cNvPr id="25" name="MH_Other_3"/>
          <p:cNvSpPr/>
          <p:nvPr>
            <p:custDataLst>
              <p:tags r:id="rId3"/>
            </p:custDataLst>
          </p:nvPr>
        </p:nvSpPr>
        <p:spPr>
          <a:xfrm rot="183635">
            <a:off x="2816168" y="1923121"/>
            <a:ext cx="991412" cy="1002970"/>
          </a:xfrm>
          <a:prstGeom prst="roundRect">
            <a:avLst>
              <a:gd name="adj" fmla="val 1856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 smtClean="0">
                <a:solidFill>
                  <a:srgbClr val="FFFFFF"/>
                </a:solidFill>
              </a:rPr>
              <a:t>4</a:t>
            </a:r>
            <a:endParaRPr lang="zh-CN" altLang="en-US" sz="6000" dirty="0">
              <a:solidFill>
                <a:srgbClr val="FFFFFF"/>
              </a:solidFill>
            </a:endParaRPr>
          </a:p>
        </p:txBody>
      </p:sp>
      <p:sp>
        <p:nvSpPr>
          <p:cNvPr id="32" name="MH_Other_1"/>
          <p:cNvSpPr/>
          <p:nvPr>
            <p:custDataLst>
              <p:tags r:id="rId4"/>
            </p:custDataLst>
          </p:nvPr>
        </p:nvSpPr>
        <p:spPr>
          <a:xfrm>
            <a:off x="2719496" y="3982868"/>
            <a:ext cx="990128" cy="1002970"/>
          </a:xfrm>
          <a:prstGeom prst="roundRect">
            <a:avLst>
              <a:gd name="adj" fmla="val 1856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 smtClean="0">
                <a:solidFill>
                  <a:srgbClr val="FFFFFF"/>
                </a:solidFill>
              </a:rPr>
              <a:t>2</a:t>
            </a:r>
            <a:endParaRPr lang="zh-CN" altLang="en-US" sz="6000" dirty="0">
              <a:solidFill>
                <a:srgbClr val="FFFFFF"/>
              </a:solidFill>
            </a:endParaRPr>
          </a:p>
        </p:txBody>
      </p:sp>
      <p:sp>
        <p:nvSpPr>
          <p:cNvPr id="33" name="MH_Other_1"/>
          <p:cNvSpPr/>
          <p:nvPr>
            <p:custDataLst>
              <p:tags r:id="rId5"/>
            </p:custDataLst>
          </p:nvPr>
        </p:nvSpPr>
        <p:spPr>
          <a:xfrm rot="21261977">
            <a:off x="3059136" y="4988474"/>
            <a:ext cx="990128" cy="1002970"/>
          </a:xfrm>
          <a:prstGeom prst="roundRect">
            <a:avLst>
              <a:gd name="adj" fmla="val 185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rgbClr val="FFFFFF"/>
                </a:solidFill>
              </a:rPr>
              <a:t>1</a:t>
            </a:r>
            <a:endParaRPr lang="zh-CN" altLang="en-US" sz="6000" dirty="0">
              <a:solidFill>
                <a:srgbClr val="FFFFFF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88612" y="2030232"/>
            <a:ext cx="1582058" cy="3969656"/>
            <a:chOff x="1388612" y="1908306"/>
            <a:chExt cx="1582058" cy="3969656"/>
          </a:xfrm>
        </p:grpSpPr>
        <p:sp>
          <p:nvSpPr>
            <p:cNvPr id="27" name="MH_Other_5"/>
            <p:cNvSpPr/>
            <p:nvPr>
              <p:custDataLst>
                <p:tags r:id="rId18"/>
              </p:custDataLst>
            </p:nvPr>
          </p:nvSpPr>
          <p:spPr>
            <a:xfrm>
              <a:off x="1976071" y="1908306"/>
              <a:ext cx="925913" cy="1905127"/>
            </a:xfrm>
            <a:custGeom>
              <a:avLst/>
              <a:gdLst>
                <a:gd name="connsiteX0" fmla="*/ 217182 w 965707"/>
                <a:gd name="connsiteY0" fmla="*/ 0 h 1986527"/>
                <a:gd name="connsiteX1" fmla="*/ 432892 w 965707"/>
                <a:gd name="connsiteY1" fmla="*/ 215710 h 1986527"/>
                <a:gd name="connsiteX2" fmla="*/ 428510 w 965707"/>
                <a:gd name="connsiteY2" fmla="*/ 259183 h 1986527"/>
                <a:gd name="connsiteX3" fmla="*/ 426677 w 965707"/>
                <a:gd name="connsiteY3" fmla="*/ 265085 h 1986527"/>
                <a:gd name="connsiteX4" fmla="*/ 691433 w 965707"/>
                <a:gd name="connsiteY4" fmla="*/ 70895 h 1986527"/>
                <a:gd name="connsiteX5" fmla="*/ 727149 w 965707"/>
                <a:gd name="connsiteY5" fmla="*/ 76387 h 1986527"/>
                <a:gd name="connsiteX6" fmla="*/ 787596 w 965707"/>
                <a:gd name="connsiteY6" fmla="*/ 158799 h 1986527"/>
                <a:gd name="connsiteX7" fmla="*/ 782104 w 965707"/>
                <a:gd name="connsiteY7" fmla="*/ 194515 h 1986527"/>
                <a:gd name="connsiteX8" fmla="*/ 453481 w 965707"/>
                <a:gd name="connsiteY8" fmla="*/ 435549 h 1986527"/>
                <a:gd name="connsiteX9" fmla="*/ 874061 w 965707"/>
                <a:gd name="connsiteY9" fmla="*/ 181449 h 1986527"/>
                <a:gd name="connsiteX10" fmla="*/ 909154 w 965707"/>
                <a:gd name="connsiteY10" fmla="*/ 190109 h 1986527"/>
                <a:gd name="connsiteX11" fmla="*/ 962021 w 965707"/>
                <a:gd name="connsiteY11" fmla="*/ 277611 h 1986527"/>
                <a:gd name="connsiteX12" fmla="*/ 953361 w 965707"/>
                <a:gd name="connsiteY12" fmla="*/ 312705 h 1986527"/>
                <a:gd name="connsiteX13" fmla="*/ 384793 w 965707"/>
                <a:gd name="connsiteY13" fmla="*/ 656215 h 1986527"/>
                <a:gd name="connsiteX14" fmla="*/ 384793 w 965707"/>
                <a:gd name="connsiteY14" fmla="*/ 1131649 h 1986527"/>
                <a:gd name="connsiteX15" fmla="*/ 381842 w 965707"/>
                <a:gd name="connsiteY15" fmla="*/ 1146266 h 1986527"/>
                <a:gd name="connsiteX16" fmla="*/ 387708 w 965707"/>
                <a:gd name="connsiteY16" fmla="*/ 1152370 h 1986527"/>
                <a:gd name="connsiteX17" fmla="*/ 442440 w 965707"/>
                <a:gd name="connsiteY17" fmla="*/ 1292303 h 1986527"/>
                <a:gd name="connsiteX18" fmla="*/ 445419 w 965707"/>
                <a:gd name="connsiteY18" fmla="*/ 1293537 h 1986527"/>
                <a:gd name="connsiteX19" fmla="*/ 453847 w 965707"/>
                <a:gd name="connsiteY19" fmla="*/ 1313884 h 1986527"/>
                <a:gd name="connsiteX20" fmla="*/ 453847 w 965707"/>
                <a:gd name="connsiteY20" fmla="*/ 1951177 h 1986527"/>
                <a:gd name="connsiteX21" fmla="*/ 425072 w 965707"/>
                <a:gd name="connsiteY21" fmla="*/ 1979952 h 1986527"/>
                <a:gd name="connsiteX22" fmla="*/ 309975 w 965707"/>
                <a:gd name="connsiteY22" fmla="*/ 1979952 h 1986527"/>
                <a:gd name="connsiteX23" fmla="*/ 281200 w 965707"/>
                <a:gd name="connsiteY23" fmla="*/ 1951177 h 1986527"/>
                <a:gd name="connsiteX24" fmla="*/ 281200 w 965707"/>
                <a:gd name="connsiteY24" fmla="*/ 1342234 h 1986527"/>
                <a:gd name="connsiteX25" fmla="*/ 230924 w 965707"/>
                <a:gd name="connsiteY25" fmla="*/ 1213693 h 1986527"/>
                <a:gd name="connsiteX26" fmla="*/ 227782 w 965707"/>
                <a:gd name="connsiteY26" fmla="*/ 1195782 h 1986527"/>
                <a:gd name="connsiteX27" fmla="*/ 172672 w 965707"/>
                <a:gd name="connsiteY27" fmla="*/ 1195782 h 1986527"/>
                <a:gd name="connsiteX28" fmla="*/ 172672 w 965707"/>
                <a:gd name="connsiteY28" fmla="*/ 1958468 h 1986527"/>
                <a:gd name="connsiteX29" fmla="*/ 144613 w 965707"/>
                <a:gd name="connsiteY29" fmla="*/ 1986527 h 1986527"/>
                <a:gd name="connsiteX30" fmla="*/ 32381 w 965707"/>
                <a:gd name="connsiteY30" fmla="*/ 1986527 h 1986527"/>
                <a:gd name="connsiteX31" fmla="*/ 4322 w 965707"/>
                <a:gd name="connsiteY31" fmla="*/ 1958468 h 1986527"/>
                <a:gd name="connsiteX32" fmla="*/ 4322 w 965707"/>
                <a:gd name="connsiteY32" fmla="*/ 1169537 h 1986527"/>
                <a:gd name="connsiteX33" fmla="*/ 7911 w 965707"/>
                <a:gd name="connsiteY33" fmla="*/ 1160872 h 1986527"/>
                <a:gd name="connsiteX34" fmla="*/ 5040 w 965707"/>
                <a:gd name="connsiteY34" fmla="*/ 1156613 h 1986527"/>
                <a:gd name="connsiteX35" fmla="*/ 0 w 965707"/>
                <a:gd name="connsiteY35" fmla="*/ 1131649 h 1986527"/>
                <a:gd name="connsiteX36" fmla="*/ 0 w 965707"/>
                <a:gd name="connsiteY36" fmla="*/ 514378 h 1986527"/>
                <a:gd name="connsiteX37" fmla="*/ 64133 w 965707"/>
                <a:gd name="connsiteY37" fmla="*/ 450245 h 1986527"/>
                <a:gd name="connsiteX38" fmla="*/ 174233 w 965707"/>
                <a:gd name="connsiteY38" fmla="*/ 450245 h 1986527"/>
                <a:gd name="connsiteX39" fmla="*/ 203629 w 965707"/>
                <a:gd name="connsiteY39" fmla="*/ 428684 h 1986527"/>
                <a:gd name="connsiteX40" fmla="*/ 133218 w 965707"/>
                <a:gd name="connsiteY40" fmla="*/ 414469 h 1986527"/>
                <a:gd name="connsiteX41" fmla="*/ 1472 w 965707"/>
                <a:gd name="connsiteY41" fmla="*/ 215710 h 1986527"/>
                <a:gd name="connsiteX42" fmla="*/ 217182 w 965707"/>
                <a:gd name="connsiteY42" fmla="*/ 0 h 1986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5707" h="1986527">
                  <a:moveTo>
                    <a:pt x="217182" y="0"/>
                  </a:moveTo>
                  <a:cubicBezTo>
                    <a:pt x="336315" y="0"/>
                    <a:pt x="432892" y="96577"/>
                    <a:pt x="432892" y="215710"/>
                  </a:cubicBezTo>
                  <a:cubicBezTo>
                    <a:pt x="432892" y="230602"/>
                    <a:pt x="431383" y="245141"/>
                    <a:pt x="428510" y="259183"/>
                  </a:cubicBezTo>
                  <a:lnTo>
                    <a:pt x="426677" y="265085"/>
                  </a:lnTo>
                  <a:lnTo>
                    <a:pt x="691433" y="70895"/>
                  </a:lnTo>
                  <a:cubicBezTo>
                    <a:pt x="702812" y="62549"/>
                    <a:pt x="718803" y="65008"/>
                    <a:pt x="727149" y="76387"/>
                  </a:cubicBezTo>
                  <a:lnTo>
                    <a:pt x="787596" y="158799"/>
                  </a:lnTo>
                  <a:cubicBezTo>
                    <a:pt x="795942" y="170178"/>
                    <a:pt x="793483" y="186169"/>
                    <a:pt x="782104" y="194515"/>
                  </a:cubicBezTo>
                  <a:lnTo>
                    <a:pt x="453481" y="435549"/>
                  </a:lnTo>
                  <a:lnTo>
                    <a:pt x="874061" y="181449"/>
                  </a:lnTo>
                  <a:cubicBezTo>
                    <a:pt x="886143" y="174150"/>
                    <a:pt x="901855" y="178027"/>
                    <a:pt x="909154" y="190109"/>
                  </a:cubicBezTo>
                  <a:lnTo>
                    <a:pt x="962021" y="277611"/>
                  </a:lnTo>
                  <a:cubicBezTo>
                    <a:pt x="969320" y="289694"/>
                    <a:pt x="965443" y="305405"/>
                    <a:pt x="953361" y="312705"/>
                  </a:cubicBezTo>
                  <a:lnTo>
                    <a:pt x="384793" y="656215"/>
                  </a:lnTo>
                  <a:lnTo>
                    <a:pt x="384793" y="1131649"/>
                  </a:lnTo>
                  <a:lnTo>
                    <a:pt x="381842" y="1146266"/>
                  </a:lnTo>
                  <a:lnTo>
                    <a:pt x="387708" y="1152370"/>
                  </a:lnTo>
                  <a:lnTo>
                    <a:pt x="442440" y="1292303"/>
                  </a:lnTo>
                  <a:lnTo>
                    <a:pt x="445419" y="1293537"/>
                  </a:lnTo>
                  <a:cubicBezTo>
                    <a:pt x="450626" y="1298744"/>
                    <a:pt x="453847" y="1305938"/>
                    <a:pt x="453847" y="1313884"/>
                  </a:cubicBezTo>
                  <a:lnTo>
                    <a:pt x="453847" y="1951177"/>
                  </a:lnTo>
                  <a:cubicBezTo>
                    <a:pt x="453847" y="1967069"/>
                    <a:pt x="440964" y="1979952"/>
                    <a:pt x="425072" y="1979952"/>
                  </a:cubicBezTo>
                  <a:lnTo>
                    <a:pt x="309975" y="1979952"/>
                  </a:lnTo>
                  <a:cubicBezTo>
                    <a:pt x="294083" y="1979952"/>
                    <a:pt x="281200" y="1967069"/>
                    <a:pt x="281200" y="1951177"/>
                  </a:cubicBezTo>
                  <a:lnTo>
                    <a:pt x="281200" y="1342234"/>
                  </a:lnTo>
                  <a:lnTo>
                    <a:pt x="230924" y="1213693"/>
                  </a:lnTo>
                  <a:lnTo>
                    <a:pt x="227782" y="1195782"/>
                  </a:lnTo>
                  <a:lnTo>
                    <a:pt x="172672" y="1195782"/>
                  </a:lnTo>
                  <a:lnTo>
                    <a:pt x="172672" y="1958468"/>
                  </a:lnTo>
                  <a:cubicBezTo>
                    <a:pt x="172672" y="1973965"/>
                    <a:pt x="160110" y="1986527"/>
                    <a:pt x="144613" y="1986527"/>
                  </a:cubicBezTo>
                  <a:lnTo>
                    <a:pt x="32381" y="1986527"/>
                  </a:lnTo>
                  <a:cubicBezTo>
                    <a:pt x="16884" y="1986527"/>
                    <a:pt x="4322" y="1973965"/>
                    <a:pt x="4322" y="1958468"/>
                  </a:cubicBezTo>
                  <a:lnTo>
                    <a:pt x="4322" y="1169537"/>
                  </a:lnTo>
                  <a:lnTo>
                    <a:pt x="7911" y="1160872"/>
                  </a:lnTo>
                  <a:lnTo>
                    <a:pt x="5040" y="1156613"/>
                  </a:lnTo>
                  <a:cubicBezTo>
                    <a:pt x="1795" y="1148940"/>
                    <a:pt x="0" y="1140504"/>
                    <a:pt x="0" y="1131649"/>
                  </a:cubicBezTo>
                  <a:lnTo>
                    <a:pt x="0" y="514378"/>
                  </a:lnTo>
                  <a:cubicBezTo>
                    <a:pt x="0" y="478958"/>
                    <a:pt x="28713" y="450245"/>
                    <a:pt x="64133" y="450245"/>
                  </a:cubicBezTo>
                  <a:lnTo>
                    <a:pt x="174233" y="450245"/>
                  </a:lnTo>
                  <a:lnTo>
                    <a:pt x="203629" y="428684"/>
                  </a:lnTo>
                  <a:lnTo>
                    <a:pt x="133218" y="414469"/>
                  </a:lnTo>
                  <a:cubicBezTo>
                    <a:pt x="55797" y="381722"/>
                    <a:pt x="1472" y="305060"/>
                    <a:pt x="1472" y="215710"/>
                  </a:cubicBezTo>
                  <a:cubicBezTo>
                    <a:pt x="1472" y="96577"/>
                    <a:pt x="98049" y="0"/>
                    <a:pt x="2171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6000">
                <a:solidFill>
                  <a:srgbClr val="FFFFFF"/>
                </a:solidFill>
              </a:endParaRPr>
            </a:p>
          </p:txBody>
        </p:sp>
        <p:sp>
          <p:nvSpPr>
            <p:cNvPr id="4" name="梯形 3"/>
            <p:cNvSpPr/>
            <p:nvPr/>
          </p:nvSpPr>
          <p:spPr>
            <a:xfrm>
              <a:off x="1388612" y="3818963"/>
              <a:ext cx="1582058" cy="2058999"/>
            </a:xfrm>
            <a:prstGeom prst="trapezoid">
              <a:avLst>
                <a:gd name="adj" fmla="val 32339"/>
              </a:avLst>
            </a:prstGeom>
            <a:solidFill>
              <a:srgbClr val="D3D3D3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6000">
                <a:solidFill>
                  <a:srgbClr val="FFFFFF"/>
                </a:solidFill>
              </a:endParaRPr>
            </a:p>
          </p:txBody>
        </p:sp>
      </p:grpSp>
      <p:cxnSp>
        <p:nvCxnSpPr>
          <p:cNvPr id="37" name="MH_Other_4"/>
          <p:cNvCxnSpPr/>
          <p:nvPr>
            <p:custDataLst>
              <p:tags r:id="rId6"/>
            </p:custDataLst>
          </p:nvPr>
        </p:nvCxnSpPr>
        <p:spPr>
          <a:xfrm>
            <a:off x="4096103" y="3477033"/>
            <a:ext cx="1338262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MH_Other_4"/>
          <p:cNvCxnSpPr/>
          <p:nvPr>
            <p:custDataLst>
              <p:tags r:id="rId7"/>
            </p:custDataLst>
          </p:nvPr>
        </p:nvCxnSpPr>
        <p:spPr>
          <a:xfrm>
            <a:off x="3709624" y="4504987"/>
            <a:ext cx="1724741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MH_Other_4"/>
          <p:cNvCxnSpPr/>
          <p:nvPr>
            <p:custDataLst>
              <p:tags r:id="rId8"/>
            </p:custDataLst>
          </p:nvPr>
        </p:nvCxnSpPr>
        <p:spPr>
          <a:xfrm>
            <a:off x="4096103" y="5532940"/>
            <a:ext cx="1338262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5895859" y="2706610"/>
            <a:ext cx="4902769" cy="995810"/>
            <a:chOff x="6041001" y="1952143"/>
            <a:chExt cx="4902769" cy="995810"/>
          </a:xfrm>
        </p:grpSpPr>
        <p:sp>
          <p:nvSpPr>
            <p:cNvPr id="50" name="MH_Text_2"/>
            <p:cNvSpPr txBox="1">
              <a:spLocks/>
            </p:cNvSpPr>
            <p:nvPr>
              <p:custDataLst>
                <p:tags r:id="rId16"/>
              </p:custDataLst>
            </p:nvPr>
          </p:nvSpPr>
          <p:spPr>
            <a:xfrm>
              <a:off x="6041001" y="2396869"/>
              <a:ext cx="4902769" cy="551084"/>
            </a:xfrm>
            <a:prstGeom prst="rect">
              <a:avLst/>
            </a:prstGeom>
            <a:noFill/>
          </p:spPr>
          <p:txBody>
            <a:bodyPr lIns="0" tIns="0" rIns="0" bIns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蚂蚁金服仿造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bootstrap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基于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react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实现的一套组件库，比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bootstrap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组件更丰富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MH_SubTitle_2"/>
            <p:cNvSpPr txBox="1">
              <a:spLocks/>
            </p:cNvSpPr>
            <p:nvPr>
              <p:custDataLst>
                <p:tags r:id="rId17"/>
              </p:custDataLst>
            </p:nvPr>
          </p:nvSpPr>
          <p:spPr>
            <a:xfrm>
              <a:off x="6041002" y="1952143"/>
              <a:ext cx="3205162" cy="454025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>
                <a:defRPr/>
              </a:pPr>
              <a:r>
                <a:rPr lang="en-US" altLang="zh-CN" sz="2000" b="1" dirty="0" err="1">
                  <a:solidFill>
                    <a:srgbClr val="0070C0"/>
                  </a:solidFill>
                </a:rPr>
                <a:t>antd</a:t>
              </a:r>
              <a:endParaRPr lang="zh-CN" altLang="en-US" sz="20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895859" y="3815221"/>
            <a:ext cx="4902769" cy="995810"/>
            <a:chOff x="6041001" y="1952143"/>
            <a:chExt cx="4902769" cy="995810"/>
          </a:xfrm>
        </p:grpSpPr>
        <p:sp>
          <p:nvSpPr>
            <p:cNvPr id="68" name="MH_Text_2"/>
            <p:cNvSpPr txBox="1">
              <a:spLocks/>
            </p:cNvSpPr>
            <p:nvPr>
              <p:custDataLst>
                <p:tags r:id="rId14"/>
              </p:custDataLst>
            </p:nvPr>
          </p:nvSpPr>
          <p:spPr>
            <a:xfrm>
              <a:off x="6041001" y="2396869"/>
              <a:ext cx="4902769" cy="551084"/>
            </a:xfrm>
            <a:prstGeom prst="rect">
              <a:avLst/>
            </a:prstGeom>
            <a:noFill/>
          </p:spPr>
          <p:txBody>
            <a:bodyPr lIns="0" tIns="0" rIns="0" bIns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基于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react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的前端路由官方实现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MH_SubTitle_2"/>
            <p:cNvSpPr txBox="1">
              <a:spLocks/>
            </p:cNvSpPr>
            <p:nvPr>
              <p:custDataLst>
                <p:tags r:id="rId15"/>
              </p:custDataLst>
            </p:nvPr>
          </p:nvSpPr>
          <p:spPr>
            <a:xfrm>
              <a:off x="6041002" y="1952143"/>
              <a:ext cx="3205162" cy="454025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>
                <a:defRPr/>
              </a:pPr>
              <a:r>
                <a:rPr lang="en-US" altLang="zh-CN" sz="2000" b="1" dirty="0">
                  <a:solidFill>
                    <a:schemeClr val="tx2">
                      <a:lumMod val="75000"/>
                    </a:schemeClr>
                  </a:solidFill>
                </a:rPr>
                <a:t>r</a:t>
              </a:r>
              <a:r>
                <a:rPr lang="en-US" altLang="zh-CN" sz="2000" b="1" dirty="0" smtClean="0">
                  <a:solidFill>
                    <a:schemeClr val="tx2">
                      <a:lumMod val="75000"/>
                    </a:schemeClr>
                  </a:solidFill>
                </a:rPr>
                <a:t>eact-router-</a:t>
              </a:r>
              <a:r>
                <a:rPr lang="en-US" altLang="zh-CN" sz="2000" b="1" dirty="0" err="1" smtClean="0">
                  <a:solidFill>
                    <a:schemeClr val="tx2">
                      <a:lumMod val="75000"/>
                    </a:schemeClr>
                  </a:solidFill>
                </a:rPr>
                <a:t>dom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895859" y="4938347"/>
            <a:ext cx="4902769" cy="981296"/>
            <a:chOff x="6041001" y="1966657"/>
            <a:chExt cx="4902769" cy="981296"/>
          </a:xfrm>
        </p:grpSpPr>
        <p:sp>
          <p:nvSpPr>
            <p:cNvPr id="71" name="MH_Text_2"/>
            <p:cNvSpPr txBox="1">
              <a:spLocks/>
            </p:cNvSpPr>
            <p:nvPr>
              <p:custDataLst>
                <p:tags r:id="rId12"/>
              </p:custDataLst>
            </p:nvPr>
          </p:nvSpPr>
          <p:spPr>
            <a:xfrm>
              <a:off x="6041001" y="2396869"/>
              <a:ext cx="4902769" cy="551084"/>
            </a:xfrm>
            <a:prstGeom prst="rect">
              <a:avLst/>
            </a:prstGeom>
            <a:noFill/>
          </p:spPr>
          <p:txBody>
            <a:bodyPr lIns="0" tIns="0" rIns="0" bIns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React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的基础库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MH_SubTitle_2"/>
            <p:cNvSpPr txBox="1">
              <a:spLocks/>
            </p:cNvSpPr>
            <p:nvPr>
              <p:custDataLst>
                <p:tags r:id="rId13"/>
              </p:custDataLst>
            </p:nvPr>
          </p:nvSpPr>
          <p:spPr>
            <a:xfrm>
              <a:off x="6041002" y="1966657"/>
              <a:ext cx="3205162" cy="454025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>
                <a:defRPr/>
              </a:pPr>
              <a:r>
                <a:rPr lang="en-US" altLang="zh-CN" sz="2000" b="1" dirty="0">
                  <a:solidFill>
                    <a:srgbClr val="0070C0"/>
                  </a:solidFill>
                </a:rPr>
                <a:t>r</a:t>
              </a:r>
              <a:r>
                <a:rPr lang="en-US" altLang="zh-CN" sz="2000" b="1" dirty="0" smtClean="0">
                  <a:solidFill>
                    <a:srgbClr val="0070C0"/>
                  </a:solidFill>
                </a:rPr>
                <a:t>eact</a:t>
              </a:r>
              <a:r>
                <a:rPr lang="zh-CN" altLang="en-US" sz="2000" b="1" dirty="0" smtClean="0">
                  <a:solidFill>
                    <a:srgbClr val="0070C0"/>
                  </a:solidFill>
                </a:rPr>
                <a:t>和</a:t>
              </a:r>
              <a:r>
                <a:rPr lang="en-US" altLang="zh-CN" sz="2000" b="1" dirty="0" smtClean="0">
                  <a:solidFill>
                    <a:srgbClr val="0070C0"/>
                  </a:solidFill>
                </a:rPr>
                <a:t>react-</a:t>
              </a:r>
              <a:r>
                <a:rPr lang="en-US" altLang="zh-CN" sz="2000" b="1" dirty="0" err="1" smtClean="0">
                  <a:solidFill>
                    <a:srgbClr val="0070C0"/>
                  </a:solidFill>
                </a:rPr>
                <a:t>dom</a:t>
              </a:r>
              <a:endParaRPr lang="zh-CN" altLang="en-US" sz="20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1" name="MH_Other_1"/>
          <p:cNvSpPr/>
          <p:nvPr>
            <p:custDataLst>
              <p:tags r:id="rId9"/>
            </p:custDataLst>
          </p:nvPr>
        </p:nvSpPr>
        <p:spPr>
          <a:xfrm rot="21261977">
            <a:off x="3055136" y="903537"/>
            <a:ext cx="990128" cy="1002970"/>
          </a:xfrm>
          <a:prstGeom prst="roundRect">
            <a:avLst>
              <a:gd name="adj" fmla="val 185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rgbClr val="FFFFFF"/>
                </a:solidFill>
              </a:rPr>
              <a:t>5</a:t>
            </a:r>
            <a:endParaRPr lang="zh-CN" altLang="en-US" sz="6000" dirty="0">
              <a:solidFill>
                <a:srgbClr val="FFFFFF"/>
              </a:solidFill>
            </a:endParaRPr>
          </a:p>
        </p:txBody>
      </p:sp>
      <p:cxnSp>
        <p:nvCxnSpPr>
          <p:cNvPr id="34" name="MH_Other_4"/>
          <p:cNvCxnSpPr/>
          <p:nvPr>
            <p:custDataLst>
              <p:tags r:id="rId10"/>
            </p:custDataLst>
          </p:nvPr>
        </p:nvCxnSpPr>
        <p:spPr>
          <a:xfrm>
            <a:off x="4106082" y="1261385"/>
            <a:ext cx="1338262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MH_Other_4"/>
          <p:cNvCxnSpPr/>
          <p:nvPr>
            <p:custDataLst>
              <p:tags r:id="rId11"/>
            </p:custDataLst>
          </p:nvPr>
        </p:nvCxnSpPr>
        <p:spPr>
          <a:xfrm>
            <a:off x="4248503" y="5685340"/>
            <a:ext cx="1338262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895859" y="933227"/>
            <a:ext cx="360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</a:rPr>
              <a:t>mobx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5859" y="1365516"/>
            <a:ext cx="5503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一个经过验证的</a:t>
            </a:r>
            <a:r>
              <a:rPr lang="en-US" altLang="zh-CN" sz="1400" dirty="0" smtClean="0"/>
              <a:t>react</a:t>
            </a:r>
            <a:r>
              <a:rPr lang="zh-CN" altLang="en-US" sz="1400" dirty="0" smtClean="0"/>
              <a:t>状态管理库（项目不复杂的话这个是非必需的）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520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73">
        <p14:reveal/>
      </p:transition>
    </mc:Choice>
    <mc:Fallback xmlns="">
      <p:transition spd="slow" advTm="407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32" grpId="0" animBg="1"/>
      <p:bldP spid="33" grpId="0" animBg="1"/>
      <p:bldP spid="29" grpId="0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317" y="219439"/>
            <a:ext cx="6688180" cy="519064"/>
          </a:xfrm>
        </p:spPr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eact</a:t>
            </a:r>
            <a:r>
              <a:rPr lang="zh-CN" altLang="en-US" dirty="0" smtClean="0"/>
              <a:t>运行机制 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生命周期（</a:t>
            </a:r>
            <a:r>
              <a:rPr lang="en-US" altLang="zh-CN" dirty="0"/>
              <a:t> lifecycle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56" y="896983"/>
            <a:ext cx="8724087" cy="553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54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如何触发视图变更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43" y="915026"/>
            <a:ext cx="6762750" cy="40671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5029" y="5146766"/>
            <a:ext cx="812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从上图也可以看到</a:t>
            </a:r>
            <a:r>
              <a:rPr lang="en-US" altLang="zh-CN" dirty="0">
                <a:sym typeface="+mn-ea"/>
              </a:rPr>
              <a:t>react</a:t>
            </a:r>
            <a:r>
              <a:rPr lang="zh-CN" altLang="en-US" dirty="0">
                <a:sym typeface="+mn-ea"/>
              </a:rPr>
              <a:t>的另一个特点：单向数据流，简单清晰，数据可</a:t>
            </a:r>
            <a:r>
              <a:rPr lang="zh-CN" altLang="en-US" dirty="0" smtClean="0">
                <a:sym typeface="+mn-ea"/>
              </a:rPr>
              <a:t>预测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047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为何要引入</a:t>
            </a:r>
            <a:r>
              <a:rPr lang="en-US" altLang="zh-CN" dirty="0" err="1" smtClean="0"/>
              <a:t>mobx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316" y="940751"/>
            <a:ext cx="109379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在不使用其它框架、类库的情况下，React要实现跨组件交互这一功能相对有些繁琐</a:t>
            </a:r>
            <a:r>
              <a:rPr lang="en-US" altLang="zh-CN" dirty="0" smtClean="0"/>
              <a:t>。</a:t>
            </a:r>
          </a:p>
          <a:p>
            <a:r>
              <a:rPr lang="en-US" altLang="zh-CN" dirty="0" smtClean="0"/>
              <a:t>通常我们需要在父组件上定义一个</a:t>
            </a:r>
            <a:r>
              <a:rPr lang="en-US" altLang="zh-CN" dirty="0"/>
              <a:t>state和一个修改该state的函数。然后把state和这个函数分别传到两个子组件里，在逻辑简单，且子组件很少的时候可能还好，但当业务复杂起来后，这么写就非常繁琐，且难以维护。而用Mobx就可以很好地解决这个问题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6" y="2460576"/>
            <a:ext cx="68770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6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036" y="194372"/>
            <a:ext cx="4800600" cy="51906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一段代码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5"/>
          <p:cNvSpPr>
            <a:spLocks/>
          </p:cNvSpPr>
          <p:nvPr/>
        </p:nvSpPr>
        <p:spPr bwMode="auto">
          <a:xfrm>
            <a:off x="1422400" y="873458"/>
            <a:ext cx="9702800" cy="500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5594" y="1241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46" y="1019317"/>
            <a:ext cx="10629331" cy="512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1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092"/>
            <a:ext cx="10515600" cy="6450227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67914" y="5568777"/>
            <a:ext cx="8130745" cy="889689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异步请求</a:t>
            </a:r>
            <a:r>
              <a:rPr lang="en-US" altLang="zh-CN" dirty="0" smtClean="0"/>
              <a:t>API,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，根据数据 </a:t>
            </a:r>
            <a:r>
              <a:rPr lang="en-US" altLang="zh-CN" dirty="0" smtClean="0"/>
              <a:t>render</a:t>
            </a:r>
            <a:r>
              <a:rPr lang="zh-CN" altLang="en-US" dirty="0"/>
              <a:t>组件</a:t>
            </a:r>
          </a:p>
        </p:txBody>
      </p:sp>
      <p:sp>
        <p:nvSpPr>
          <p:cNvPr id="5" name="矩形 4"/>
          <p:cNvSpPr/>
          <p:nvPr/>
        </p:nvSpPr>
        <p:spPr>
          <a:xfrm>
            <a:off x="2603157" y="222419"/>
            <a:ext cx="8369643" cy="13015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用户在浏览器输入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react-route</a:t>
            </a:r>
            <a:r>
              <a:rPr lang="zh-CN" altLang="en-US" dirty="0" smtClean="0"/>
              <a:t>获取静态动态资源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03157" y="2100641"/>
            <a:ext cx="8369643" cy="295739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6186616" y="1532234"/>
            <a:ext cx="484632" cy="560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6186616" y="5058035"/>
            <a:ext cx="484632" cy="5107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46205" y="222419"/>
            <a:ext cx="1293341" cy="130158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46205" y="2100641"/>
            <a:ext cx="1293341" cy="29573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r>
              <a:rPr lang="en-US" altLang="zh-CN" dirty="0" smtClean="0"/>
              <a:t>eact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m</a:t>
            </a:r>
            <a:r>
              <a:rPr lang="en-US" altLang="zh-CN" dirty="0" err="1" smtClean="0"/>
              <a:t>obx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react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46205" y="5568777"/>
            <a:ext cx="1293341" cy="8896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axios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660820" y="2158311"/>
            <a:ext cx="6771504" cy="5025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component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6433751" y="601357"/>
            <a:ext cx="8238" cy="49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6779741" y="1631092"/>
            <a:ext cx="1112108" cy="3789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845643" y="1614609"/>
            <a:ext cx="988541" cy="3954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指向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695936" y="2158311"/>
            <a:ext cx="1202724" cy="502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</a:t>
            </a:r>
            <a:r>
              <a:rPr lang="en-US" altLang="zh-CN" dirty="0" err="1" smtClean="0"/>
              <a:t>ntd</a:t>
            </a:r>
            <a:r>
              <a:rPr lang="zh-CN" altLang="en-US" dirty="0" smtClean="0"/>
              <a:t>分装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9432324" y="2413686"/>
            <a:ext cx="263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326659" y="2660819"/>
            <a:ext cx="8238" cy="527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516129" y="2767914"/>
            <a:ext cx="2158314" cy="4201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en-US" altLang="zh-CN" dirty="0" smtClean="0"/>
              <a:t>ctions</a:t>
            </a:r>
            <a:r>
              <a:rPr lang="zh-CN" altLang="en-US" dirty="0" smtClean="0"/>
              <a:t>改变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3229232" y="3303370"/>
            <a:ext cx="1472514" cy="626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组件</a:t>
            </a:r>
            <a:r>
              <a:rPr lang="en-US" altLang="zh-CN" dirty="0" smtClean="0"/>
              <a:t>1state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5082746" y="3303371"/>
            <a:ext cx="1161535" cy="626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组件</a:t>
            </a:r>
            <a:r>
              <a:rPr lang="en-US" altLang="zh-CN" dirty="0" smtClean="0"/>
              <a:t>2state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6779741" y="3303371"/>
            <a:ext cx="1252151" cy="626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组件</a:t>
            </a:r>
            <a:r>
              <a:rPr lang="en-US" altLang="zh-CN" dirty="0" smtClean="0"/>
              <a:t>3state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8674443" y="3303371"/>
            <a:ext cx="1202725" cy="626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组件</a:t>
            </a:r>
            <a:r>
              <a:rPr lang="en-US" altLang="zh-CN" dirty="0" smtClean="0"/>
              <a:t>4state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6384324" y="3929446"/>
            <a:ext cx="0" cy="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660820" y="4530811"/>
            <a:ext cx="6845645" cy="46955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触发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组件生命周期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65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H_SubTitle_1"/>
          <p:cNvSpPr/>
          <p:nvPr>
            <p:custDataLst>
              <p:tags r:id="rId1"/>
            </p:custDataLst>
          </p:nvPr>
        </p:nvSpPr>
        <p:spPr>
          <a:xfrm>
            <a:off x="6472238" y="2167731"/>
            <a:ext cx="3546475" cy="539750"/>
          </a:xfrm>
          <a:custGeom>
            <a:avLst/>
            <a:gdLst/>
            <a:ahLst/>
            <a:cxnLst/>
            <a:rect l="l" t="t" r="r" b="b"/>
            <a:pathLst>
              <a:path w="4728554" h="720080">
                <a:moveTo>
                  <a:pt x="0" y="0"/>
                </a:moveTo>
                <a:lnTo>
                  <a:pt x="4728554" y="0"/>
                </a:lnTo>
                <a:lnTo>
                  <a:pt x="4728554" y="10838"/>
                </a:lnTo>
                <a:lnTo>
                  <a:pt x="4587607" y="720080"/>
                </a:lnTo>
                <a:lnTo>
                  <a:pt x="134901" y="72008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       </a:t>
            </a:r>
            <a:r>
              <a:rPr lang="zh-CN" altLang="en-US" dirty="0" smtClean="0">
                <a:solidFill>
                  <a:srgbClr val="FFFFFF"/>
                </a:solidFill>
              </a:rPr>
              <a:t>添加代理映射</a:t>
            </a:r>
            <a:endParaRPr lang="en-US" altLang="zh-CN" dirty="0"/>
          </a:p>
        </p:txBody>
      </p:sp>
      <p:sp>
        <p:nvSpPr>
          <p:cNvPr id="15" name="MH_SubTitle_2"/>
          <p:cNvSpPr/>
          <p:nvPr>
            <p:custDataLst>
              <p:tags r:id="rId2"/>
            </p:custDataLst>
          </p:nvPr>
        </p:nvSpPr>
        <p:spPr>
          <a:xfrm>
            <a:off x="6583363" y="2778919"/>
            <a:ext cx="3325813" cy="541337"/>
          </a:xfrm>
          <a:custGeom>
            <a:avLst/>
            <a:gdLst/>
            <a:ahLst/>
            <a:cxnLst/>
            <a:rect l="l" t="t" r="r" b="b"/>
            <a:pathLst>
              <a:path w="4433803" h="720080">
                <a:moveTo>
                  <a:pt x="0" y="0"/>
                </a:moveTo>
                <a:lnTo>
                  <a:pt x="4433803" y="0"/>
                </a:lnTo>
                <a:lnTo>
                  <a:pt x="4298902" y="720080"/>
                </a:lnTo>
                <a:lnTo>
                  <a:pt x="134901" y="72008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         </a:t>
            </a:r>
            <a:r>
              <a:rPr lang="en-US" altLang="zh-CN" dirty="0" err="1" smtClean="0">
                <a:solidFill>
                  <a:srgbClr val="FFFFFF"/>
                </a:solidFill>
              </a:rPr>
              <a:t>webpack</a:t>
            </a:r>
            <a:r>
              <a:rPr lang="zh-CN" altLang="en-US" dirty="0" smtClean="0">
                <a:solidFill>
                  <a:srgbClr val="FFFFFF"/>
                </a:solidFill>
              </a:rPr>
              <a:t>，</a:t>
            </a:r>
            <a:r>
              <a:rPr lang="en-US" altLang="zh-CN" dirty="0" smtClean="0">
                <a:solidFill>
                  <a:srgbClr val="FFFFFF"/>
                </a:solidFill>
              </a:rPr>
              <a:t>babel</a:t>
            </a:r>
            <a:r>
              <a:rPr lang="zh-CN" altLang="en-US" dirty="0" smtClean="0">
                <a:solidFill>
                  <a:srgbClr val="FFFFFF"/>
                </a:solidFill>
              </a:rPr>
              <a:t>等插件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6" name="MH_SubTitle_3"/>
          <p:cNvSpPr/>
          <p:nvPr>
            <p:custDataLst>
              <p:tags r:id="rId3"/>
            </p:custDataLst>
          </p:nvPr>
        </p:nvSpPr>
        <p:spPr>
          <a:xfrm>
            <a:off x="6699251" y="3391694"/>
            <a:ext cx="3103562" cy="539750"/>
          </a:xfrm>
          <a:custGeom>
            <a:avLst/>
            <a:gdLst/>
            <a:ahLst/>
            <a:cxnLst/>
            <a:rect l="l" t="t" r="r" b="b"/>
            <a:pathLst>
              <a:path w="4137020" h="720080">
                <a:moveTo>
                  <a:pt x="0" y="0"/>
                </a:moveTo>
                <a:lnTo>
                  <a:pt x="4137020" y="0"/>
                </a:lnTo>
                <a:lnTo>
                  <a:pt x="4002119" y="720080"/>
                </a:lnTo>
                <a:lnTo>
                  <a:pt x="134901" y="72008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     </a:t>
            </a:r>
            <a:r>
              <a:rPr lang="en-US" altLang="zh-CN" dirty="0" smtClean="0">
                <a:solidFill>
                  <a:srgbClr val="FFFFFF"/>
                </a:solidFill>
              </a:rPr>
              <a:t>create-react-app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05613" y="4004469"/>
            <a:ext cx="2879725" cy="539750"/>
            <a:chOff x="6805613" y="4004469"/>
            <a:chExt cx="2879725" cy="539750"/>
          </a:xfrm>
          <a:solidFill>
            <a:srgbClr val="0070C0"/>
          </a:solidFill>
        </p:grpSpPr>
        <p:sp>
          <p:nvSpPr>
            <p:cNvPr id="18" name="MH_SubTitle_4"/>
            <p:cNvSpPr/>
            <p:nvPr>
              <p:custDataLst>
                <p:tags r:id="rId17"/>
              </p:custDataLst>
            </p:nvPr>
          </p:nvSpPr>
          <p:spPr>
            <a:xfrm>
              <a:off x="6805613" y="4004469"/>
              <a:ext cx="2879725" cy="539750"/>
            </a:xfrm>
            <a:custGeom>
              <a:avLst/>
              <a:gdLst/>
              <a:ahLst/>
              <a:cxnLst/>
              <a:rect l="l" t="t" r="r" b="b"/>
              <a:pathLst>
                <a:path w="3840239" h="720080">
                  <a:moveTo>
                    <a:pt x="0" y="0"/>
                  </a:moveTo>
                  <a:lnTo>
                    <a:pt x="3840239" y="0"/>
                  </a:lnTo>
                  <a:lnTo>
                    <a:pt x="3705338" y="720080"/>
                  </a:lnTo>
                  <a:lnTo>
                    <a:pt x="134901" y="72008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srgbClr val="FFFFFF"/>
                  </a:solidFill>
                </a:rPr>
                <a:t>     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node.js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1" name="KSO_Shape"/>
            <p:cNvSpPr/>
            <p:nvPr/>
          </p:nvSpPr>
          <p:spPr>
            <a:xfrm>
              <a:off x="7360552" y="4126247"/>
              <a:ext cx="383000" cy="311507"/>
            </a:xfrm>
            <a:custGeom>
              <a:avLst/>
              <a:gdLst/>
              <a:ahLst/>
              <a:cxnLst/>
              <a:rect l="l" t="t" r="r" b="b"/>
              <a:pathLst>
                <a:path w="2017634" h="1640262">
                  <a:moveTo>
                    <a:pt x="1178908" y="1348054"/>
                  </a:moveTo>
                  <a:cubicBezTo>
                    <a:pt x="1259599" y="1348054"/>
                    <a:pt x="1325012" y="1413467"/>
                    <a:pt x="1325012" y="1494158"/>
                  </a:cubicBezTo>
                  <a:cubicBezTo>
                    <a:pt x="1325012" y="1574849"/>
                    <a:pt x="1259599" y="1640262"/>
                    <a:pt x="1178908" y="1640262"/>
                  </a:cubicBezTo>
                  <a:cubicBezTo>
                    <a:pt x="1098217" y="1640262"/>
                    <a:pt x="1032804" y="1574849"/>
                    <a:pt x="1032804" y="1494158"/>
                  </a:cubicBezTo>
                  <a:cubicBezTo>
                    <a:pt x="1032804" y="1413467"/>
                    <a:pt x="1098217" y="1348054"/>
                    <a:pt x="1178908" y="1348054"/>
                  </a:cubicBezTo>
                  <a:close/>
                  <a:moveTo>
                    <a:pt x="570842" y="1348054"/>
                  </a:moveTo>
                  <a:cubicBezTo>
                    <a:pt x="651533" y="1348054"/>
                    <a:pt x="716946" y="1413467"/>
                    <a:pt x="716946" y="1494158"/>
                  </a:cubicBezTo>
                  <a:cubicBezTo>
                    <a:pt x="716946" y="1574849"/>
                    <a:pt x="651533" y="1640262"/>
                    <a:pt x="570842" y="1640262"/>
                  </a:cubicBezTo>
                  <a:cubicBezTo>
                    <a:pt x="490151" y="1640262"/>
                    <a:pt x="424738" y="1574849"/>
                    <a:pt x="424738" y="1494158"/>
                  </a:cubicBezTo>
                  <a:cubicBezTo>
                    <a:pt x="424738" y="1413467"/>
                    <a:pt x="490151" y="1348054"/>
                    <a:pt x="570842" y="1348054"/>
                  </a:cubicBezTo>
                  <a:close/>
                  <a:moveTo>
                    <a:pt x="1149312" y="999708"/>
                  </a:moveTo>
                  <a:lnTo>
                    <a:pt x="1149312" y="1250720"/>
                  </a:lnTo>
                  <a:lnTo>
                    <a:pt x="1418800" y="1250720"/>
                  </a:lnTo>
                  <a:lnTo>
                    <a:pt x="1481553" y="999708"/>
                  </a:lnTo>
                  <a:close/>
                  <a:moveTo>
                    <a:pt x="649034" y="999708"/>
                  </a:moveTo>
                  <a:lnTo>
                    <a:pt x="649034" y="1250720"/>
                  </a:lnTo>
                  <a:lnTo>
                    <a:pt x="1084512" y="1250720"/>
                  </a:lnTo>
                  <a:lnTo>
                    <a:pt x="1084512" y="999708"/>
                  </a:lnTo>
                  <a:close/>
                  <a:moveTo>
                    <a:pt x="248677" y="999708"/>
                  </a:moveTo>
                  <a:lnTo>
                    <a:pt x="311430" y="1250720"/>
                  </a:lnTo>
                  <a:lnTo>
                    <a:pt x="584234" y="1250720"/>
                  </a:lnTo>
                  <a:lnTo>
                    <a:pt x="584234" y="999708"/>
                  </a:lnTo>
                  <a:close/>
                  <a:moveTo>
                    <a:pt x="1149312" y="685271"/>
                  </a:moveTo>
                  <a:lnTo>
                    <a:pt x="1149312" y="934908"/>
                  </a:lnTo>
                  <a:lnTo>
                    <a:pt x="1497753" y="934908"/>
                  </a:lnTo>
                  <a:lnTo>
                    <a:pt x="1560162" y="685271"/>
                  </a:lnTo>
                  <a:close/>
                  <a:moveTo>
                    <a:pt x="649034" y="685271"/>
                  </a:moveTo>
                  <a:lnTo>
                    <a:pt x="649034" y="934908"/>
                  </a:lnTo>
                  <a:lnTo>
                    <a:pt x="1084512" y="934908"/>
                  </a:lnTo>
                  <a:lnTo>
                    <a:pt x="1084512" y="685271"/>
                  </a:lnTo>
                  <a:close/>
                  <a:moveTo>
                    <a:pt x="170068" y="685271"/>
                  </a:moveTo>
                  <a:lnTo>
                    <a:pt x="232477" y="934908"/>
                  </a:lnTo>
                  <a:lnTo>
                    <a:pt x="584234" y="934908"/>
                  </a:lnTo>
                  <a:lnTo>
                    <a:pt x="584234" y="685271"/>
                  </a:lnTo>
                  <a:close/>
                  <a:moveTo>
                    <a:pt x="1149312" y="369459"/>
                  </a:moveTo>
                  <a:lnTo>
                    <a:pt x="1149312" y="620471"/>
                  </a:lnTo>
                  <a:lnTo>
                    <a:pt x="1576362" y="620471"/>
                  </a:lnTo>
                  <a:lnTo>
                    <a:pt x="1578463" y="612068"/>
                  </a:lnTo>
                  <a:lnTo>
                    <a:pt x="1576909" y="612068"/>
                  </a:lnTo>
                  <a:lnTo>
                    <a:pt x="1637562" y="369459"/>
                  </a:lnTo>
                  <a:close/>
                  <a:moveTo>
                    <a:pt x="649034" y="369459"/>
                  </a:moveTo>
                  <a:lnTo>
                    <a:pt x="649034" y="620471"/>
                  </a:lnTo>
                  <a:lnTo>
                    <a:pt x="1084512" y="620471"/>
                  </a:lnTo>
                  <a:lnTo>
                    <a:pt x="1084512" y="369459"/>
                  </a:lnTo>
                  <a:close/>
                  <a:moveTo>
                    <a:pt x="91115" y="369459"/>
                  </a:moveTo>
                  <a:lnTo>
                    <a:pt x="154875" y="624499"/>
                  </a:lnTo>
                  <a:lnTo>
                    <a:pt x="154875" y="620471"/>
                  </a:lnTo>
                  <a:lnTo>
                    <a:pt x="584234" y="620471"/>
                  </a:lnTo>
                  <a:lnTo>
                    <a:pt x="584234" y="369459"/>
                  </a:lnTo>
                  <a:close/>
                  <a:moveTo>
                    <a:pt x="1729602" y="0"/>
                  </a:moveTo>
                  <a:lnTo>
                    <a:pt x="1729926" y="0"/>
                  </a:lnTo>
                  <a:lnTo>
                    <a:pt x="1805186" y="0"/>
                  </a:lnTo>
                  <a:lnTo>
                    <a:pt x="2017634" y="0"/>
                  </a:lnTo>
                  <a:lnTo>
                    <a:pt x="2017634" y="64800"/>
                  </a:lnTo>
                  <a:lnTo>
                    <a:pt x="1788986" y="64800"/>
                  </a:lnTo>
                  <a:lnTo>
                    <a:pt x="1728678" y="306034"/>
                  </a:lnTo>
                  <a:lnTo>
                    <a:pt x="1730231" y="306034"/>
                  </a:lnTo>
                  <a:lnTo>
                    <a:pt x="1478203" y="1314146"/>
                  </a:lnTo>
                  <a:lnTo>
                    <a:pt x="252028" y="1314146"/>
                  </a:lnTo>
                  <a:lnTo>
                    <a:pt x="0" y="306034"/>
                  </a:lnTo>
                  <a:lnTo>
                    <a:pt x="1653418" y="306034"/>
                  </a:lnTo>
                  <a:lnTo>
                    <a:pt x="1729602" y="12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315" y="219439"/>
            <a:ext cx="9788434" cy="519064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使用</a:t>
            </a:r>
            <a:r>
              <a:rPr lang="en-US" altLang="zh-CN" dirty="0"/>
              <a:t>react</a:t>
            </a:r>
            <a:r>
              <a:rPr lang="zh-CN" altLang="en-US" dirty="0"/>
              <a:t>构建一个完整的前端工程：构建工具及编译插件</a:t>
            </a:r>
            <a:br>
              <a:rPr lang="zh-CN" altLang="en-US" dirty="0"/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77038" y="2012156"/>
            <a:ext cx="3619500" cy="3349625"/>
            <a:chOff x="6777038" y="2012156"/>
            <a:chExt cx="3619500" cy="3349625"/>
          </a:xfrm>
        </p:grpSpPr>
        <p:sp>
          <p:nvSpPr>
            <p:cNvPr id="11" name="MH_Other_1"/>
            <p:cNvSpPr/>
            <p:nvPr>
              <p:custDataLst>
                <p:tags r:id="rId12"/>
              </p:custDataLst>
            </p:nvPr>
          </p:nvSpPr>
          <p:spPr>
            <a:xfrm>
              <a:off x="6777038" y="2012156"/>
              <a:ext cx="3619500" cy="2674938"/>
            </a:xfrm>
            <a:custGeom>
              <a:avLst/>
              <a:gdLst>
                <a:gd name="connsiteX0" fmla="*/ 0 w 1383957"/>
                <a:gd name="connsiteY0" fmla="*/ 939114 h 939114"/>
                <a:gd name="connsiteX1" fmla="*/ 1000897 w 1383957"/>
                <a:gd name="connsiteY1" fmla="*/ 939114 h 939114"/>
                <a:gd name="connsiteX2" fmla="*/ 1210962 w 1383957"/>
                <a:gd name="connsiteY2" fmla="*/ 49427 h 939114"/>
                <a:gd name="connsiteX3" fmla="*/ 1334530 w 1383957"/>
                <a:gd name="connsiteY3" fmla="*/ 0 h 939114"/>
                <a:gd name="connsiteX4" fmla="*/ 1383957 w 1383957"/>
                <a:gd name="connsiteY4" fmla="*/ 160638 h 939114"/>
                <a:gd name="connsiteX0" fmla="*/ 0 w 1383957"/>
                <a:gd name="connsiteY0" fmla="*/ 980817 h 980817"/>
                <a:gd name="connsiteX1" fmla="*/ 1000897 w 1383957"/>
                <a:gd name="connsiteY1" fmla="*/ 980817 h 980817"/>
                <a:gd name="connsiteX2" fmla="*/ 1210962 w 1383957"/>
                <a:gd name="connsiteY2" fmla="*/ 91130 h 980817"/>
                <a:gd name="connsiteX3" fmla="*/ 1334530 w 1383957"/>
                <a:gd name="connsiteY3" fmla="*/ 41703 h 980817"/>
                <a:gd name="connsiteX4" fmla="*/ 1383957 w 1383957"/>
                <a:gd name="connsiteY4" fmla="*/ 202341 h 980817"/>
                <a:gd name="connsiteX0" fmla="*/ 0 w 1383957"/>
                <a:gd name="connsiteY0" fmla="*/ 993410 h 993410"/>
                <a:gd name="connsiteX1" fmla="*/ 1000897 w 1383957"/>
                <a:gd name="connsiteY1" fmla="*/ 993410 h 993410"/>
                <a:gd name="connsiteX2" fmla="*/ 1210962 w 1383957"/>
                <a:gd name="connsiteY2" fmla="*/ 103723 h 993410"/>
                <a:gd name="connsiteX3" fmla="*/ 1338950 w 1383957"/>
                <a:gd name="connsiteY3" fmla="*/ 27777 h 993410"/>
                <a:gd name="connsiteX4" fmla="*/ 1383957 w 1383957"/>
                <a:gd name="connsiteY4" fmla="*/ 214934 h 993410"/>
                <a:gd name="connsiteX0" fmla="*/ 0 w 1375117"/>
                <a:gd name="connsiteY0" fmla="*/ 990568 h 990568"/>
                <a:gd name="connsiteX1" fmla="*/ 1000897 w 1375117"/>
                <a:gd name="connsiteY1" fmla="*/ 990568 h 990568"/>
                <a:gd name="connsiteX2" fmla="*/ 1210962 w 1375117"/>
                <a:gd name="connsiteY2" fmla="*/ 100881 h 990568"/>
                <a:gd name="connsiteX3" fmla="*/ 1338950 w 1375117"/>
                <a:gd name="connsiteY3" fmla="*/ 24935 h 990568"/>
                <a:gd name="connsiteX4" fmla="*/ 1375117 w 1375117"/>
                <a:gd name="connsiteY4" fmla="*/ 167894 h 990568"/>
                <a:gd name="connsiteX0" fmla="*/ 0 w 1344967"/>
                <a:gd name="connsiteY0" fmla="*/ 989167 h 989167"/>
                <a:gd name="connsiteX1" fmla="*/ 1000897 w 1344967"/>
                <a:gd name="connsiteY1" fmla="*/ 989167 h 989167"/>
                <a:gd name="connsiteX2" fmla="*/ 1210962 w 1344967"/>
                <a:gd name="connsiteY2" fmla="*/ 99480 h 989167"/>
                <a:gd name="connsiteX3" fmla="*/ 1338950 w 1344967"/>
                <a:gd name="connsiteY3" fmla="*/ 23534 h 989167"/>
                <a:gd name="connsiteX4" fmla="*/ 1335338 w 1344967"/>
                <a:gd name="connsiteY4" fmla="*/ 144394 h 989167"/>
                <a:gd name="connsiteX0" fmla="*/ 0 w 1352190"/>
                <a:gd name="connsiteY0" fmla="*/ 989167 h 989167"/>
                <a:gd name="connsiteX1" fmla="*/ 1000897 w 1352190"/>
                <a:gd name="connsiteY1" fmla="*/ 989167 h 989167"/>
                <a:gd name="connsiteX2" fmla="*/ 1210962 w 1352190"/>
                <a:gd name="connsiteY2" fmla="*/ 99480 h 989167"/>
                <a:gd name="connsiteX3" fmla="*/ 1338950 w 1352190"/>
                <a:gd name="connsiteY3" fmla="*/ 23534 h 989167"/>
                <a:gd name="connsiteX4" fmla="*/ 1335338 w 1352190"/>
                <a:gd name="connsiteY4" fmla="*/ 144394 h 989167"/>
                <a:gd name="connsiteX0" fmla="*/ 0 w 1350398"/>
                <a:gd name="connsiteY0" fmla="*/ 996014 h 996014"/>
                <a:gd name="connsiteX1" fmla="*/ 1000897 w 1350398"/>
                <a:gd name="connsiteY1" fmla="*/ 996014 h 996014"/>
                <a:gd name="connsiteX2" fmla="*/ 1210962 w 1350398"/>
                <a:gd name="connsiteY2" fmla="*/ 106327 h 996014"/>
                <a:gd name="connsiteX3" fmla="*/ 1338950 w 1350398"/>
                <a:gd name="connsiteY3" fmla="*/ 30381 h 996014"/>
                <a:gd name="connsiteX4" fmla="*/ 1335338 w 1350398"/>
                <a:gd name="connsiteY4" fmla="*/ 151241 h 996014"/>
                <a:gd name="connsiteX0" fmla="*/ 0 w 1726088"/>
                <a:gd name="connsiteY0" fmla="*/ 1000434 h 1000434"/>
                <a:gd name="connsiteX1" fmla="*/ 1376587 w 1726088"/>
                <a:gd name="connsiteY1" fmla="*/ 996014 h 1000434"/>
                <a:gd name="connsiteX2" fmla="*/ 1586652 w 1726088"/>
                <a:gd name="connsiteY2" fmla="*/ 106327 h 1000434"/>
                <a:gd name="connsiteX3" fmla="*/ 1714640 w 1726088"/>
                <a:gd name="connsiteY3" fmla="*/ 30381 h 1000434"/>
                <a:gd name="connsiteX4" fmla="*/ 1711028 w 1726088"/>
                <a:gd name="connsiteY4" fmla="*/ 151241 h 100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6088" h="1000434">
                  <a:moveTo>
                    <a:pt x="0" y="1000434"/>
                  </a:moveTo>
                  <a:lnTo>
                    <a:pt x="1376587" y="996014"/>
                  </a:lnTo>
                  <a:lnTo>
                    <a:pt x="1586652" y="106327"/>
                  </a:lnTo>
                  <a:cubicBezTo>
                    <a:pt x="1642258" y="-50192"/>
                    <a:pt x="1698331" y="5216"/>
                    <a:pt x="1714640" y="30381"/>
                  </a:cubicBezTo>
                  <a:cubicBezTo>
                    <a:pt x="1730949" y="55546"/>
                    <a:pt x="1729911" y="97695"/>
                    <a:pt x="1711028" y="151241"/>
                  </a:cubicBezTo>
                </a:path>
              </a:pathLst>
            </a:custGeom>
            <a:noFill/>
            <a:ln w="571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2" name="MH_Other_2"/>
            <p:cNvSpPr/>
            <p:nvPr>
              <p:custDataLst>
                <p:tags r:id="rId13"/>
              </p:custDataLst>
            </p:nvPr>
          </p:nvSpPr>
          <p:spPr>
            <a:xfrm>
              <a:off x="7186613" y="4687094"/>
              <a:ext cx="563563" cy="565150"/>
            </a:xfrm>
            <a:prstGeom prst="ellipse">
              <a:avLst/>
            </a:prstGeom>
            <a:noFill/>
            <a:ln w="571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3" name="MH_Other_3"/>
            <p:cNvSpPr/>
            <p:nvPr>
              <p:custDataLst>
                <p:tags r:id="rId14"/>
              </p:custDataLst>
            </p:nvPr>
          </p:nvSpPr>
          <p:spPr>
            <a:xfrm>
              <a:off x="8751888" y="4687094"/>
              <a:ext cx="565150" cy="565150"/>
            </a:xfrm>
            <a:prstGeom prst="ellipse">
              <a:avLst/>
            </a:prstGeom>
            <a:noFill/>
            <a:ln w="571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14" name="MH_Other_4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8702676" y="5217319"/>
              <a:ext cx="673100" cy="134937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itchFamily="34" charset="0"/>
                <a:ea typeface="+mn-ea"/>
              </a:endParaRPr>
            </a:p>
          </p:txBody>
        </p:sp>
        <p:sp>
          <p:nvSpPr>
            <p:cNvPr id="17" name="MH_Other_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7129463" y="5226844"/>
              <a:ext cx="673100" cy="134937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itchFamily="34" charset="0"/>
                <a:ea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27092" y="2231230"/>
            <a:ext cx="5772160" cy="465137"/>
            <a:chOff x="1993900" y="2231230"/>
            <a:chExt cx="4705351" cy="465137"/>
          </a:xfrm>
        </p:grpSpPr>
        <p:cxnSp>
          <p:nvCxnSpPr>
            <p:cNvPr id="22" name="MH_Other_8"/>
            <p:cNvCxnSpPr/>
            <p:nvPr>
              <p:custDataLst>
                <p:tags r:id="rId10"/>
              </p:custDataLst>
            </p:nvPr>
          </p:nvCxnSpPr>
          <p:spPr>
            <a:xfrm>
              <a:off x="5697538" y="2491581"/>
              <a:ext cx="1001713" cy="0"/>
            </a:xfrm>
            <a:prstGeom prst="line">
              <a:avLst/>
            </a:prstGeom>
            <a:ln w="3175">
              <a:solidFill>
                <a:srgbClr val="B6B6B6"/>
              </a:solidFill>
              <a:prstDash val="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MH_Text_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93900" y="2231230"/>
              <a:ext cx="4456884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50000"/>
                </a:lnSpc>
                <a:defRPr/>
              </a:pPr>
              <a:r>
                <a:rPr lang="zh-CN" altLang="en-US" sz="1400" dirty="0" smtClean="0"/>
                <a:t>添加代理映射，前后端调试</a:t>
              </a:r>
              <a:r>
                <a:rPr lang="en-US" altLang="zh-CN" sz="1400" dirty="0" smtClean="0"/>
                <a:t>"</a:t>
              </a:r>
              <a:r>
                <a:rPr lang="en-US" altLang="zh-CN" sz="1400" dirty="0"/>
                <a:t>proxy": "https://mdcs.meizu.com:443"</a:t>
              </a:r>
            </a:p>
            <a:p>
              <a:pPr algn="r">
                <a:lnSpc>
                  <a:spcPct val="150000"/>
                </a:lnSpc>
                <a:defRPr/>
              </a:pPr>
              <a:endPara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471613" y="2844005"/>
            <a:ext cx="5305425" cy="465137"/>
            <a:chOff x="1471613" y="2844005"/>
            <a:chExt cx="5305425" cy="465137"/>
          </a:xfrm>
        </p:grpSpPr>
        <p:cxnSp>
          <p:nvCxnSpPr>
            <p:cNvPr id="20" name="MH_Other_6"/>
            <p:cNvCxnSpPr/>
            <p:nvPr>
              <p:custDataLst>
                <p:tags r:id="rId8"/>
              </p:custDataLst>
            </p:nvPr>
          </p:nvCxnSpPr>
          <p:spPr>
            <a:xfrm>
              <a:off x="5697538" y="3074194"/>
              <a:ext cx="1079500" cy="0"/>
            </a:xfrm>
            <a:prstGeom prst="line">
              <a:avLst/>
            </a:prstGeom>
            <a:ln w="3175">
              <a:solidFill>
                <a:srgbClr val="B6B6B6"/>
              </a:solidFill>
              <a:prstDash val="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H_Text_1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71613" y="2844005"/>
              <a:ext cx="4105276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50000"/>
                </a:lnSpc>
                <a:defRPr/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项目中加入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webpack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进行打包，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babel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进行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js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编译</a:t>
              </a:r>
              <a:endPara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993900" y="3456780"/>
            <a:ext cx="4870451" cy="465137"/>
            <a:chOff x="1993900" y="3456780"/>
            <a:chExt cx="4870451" cy="465137"/>
          </a:xfrm>
        </p:grpSpPr>
        <p:cxnSp>
          <p:nvCxnSpPr>
            <p:cNvPr id="21" name="MH_Other_7"/>
            <p:cNvCxnSpPr/>
            <p:nvPr>
              <p:custDataLst>
                <p:tags r:id="rId6"/>
              </p:custDataLst>
            </p:nvPr>
          </p:nvCxnSpPr>
          <p:spPr>
            <a:xfrm>
              <a:off x="5697538" y="3661569"/>
              <a:ext cx="1166813" cy="6350"/>
            </a:xfrm>
            <a:prstGeom prst="line">
              <a:avLst/>
            </a:prstGeom>
            <a:ln w="3175">
              <a:solidFill>
                <a:srgbClr val="B6B6B6"/>
              </a:solidFill>
              <a:prstDash val="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MH_Text_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993900" y="3456780"/>
              <a:ext cx="3582989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50000"/>
                </a:lnSpc>
                <a:defRPr/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使用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react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脚手架初始化一个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react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项目</a:t>
              </a:r>
              <a:endPara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93900" y="4069556"/>
            <a:ext cx="5000626" cy="465137"/>
            <a:chOff x="1993900" y="4069556"/>
            <a:chExt cx="5000626" cy="465137"/>
          </a:xfrm>
        </p:grpSpPr>
        <p:cxnSp>
          <p:nvCxnSpPr>
            <p:cNvPr id="23" name="MH_Other_9"/>
            <p:cNvCxnSpPr/>
            <p:nvPr>
              <p:custDataLst>
                <p:tags r:id="rId4"/>
              </p:custDataLst>
            </p:nvPr>
          </p:nvCxnSpPr>
          <p:spPr>
            <a:xfrm>
              <a:off x="5697538" y="4299744"/>
              <a:ext cx="1296988" cy="4762"/>
            </a:xfrm>
            <a:prstGeom prst="line">
              <a:avLst/>
            </a:prstGeom>
            <a:ln w="3175">
              <a:solidFill>
                <a:srgbClr val="B6B6B6"/>
              </a:solidFill>
              <a:prstDash val="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H_Text_1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993900" y="4069556"/>
              <a:ext cx="3582989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50000"/>
                </a:lnSpc>
                <a:defRPr/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电脑安装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rPr>
                <a:t>node.js</a:t>
              </a:r>
              <a:endPara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8" name="KSO_Shape"/>
          <p:cNvSpPr>
            <a:spLocks/>
          </p:cNvSpPr>
          <p:nvPr/>
        </p:nvSpPr>
        <p:spPr bwMode="auto">
          <a:xfrm flipH="1">
            <a:off x="927091" y="2114717"/>
            <a:ext cx="466734" cy="2411078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71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561">
        <p14:reveal/>
      </p:transition>
    </mc:Choice>
    <mc:Fallback xmlns="">
      <p:transition spd="slow" advTm="3561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7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7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4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316" y="219439"/>
            <a:ext cx="9596843" cy="519064"/>
          </a:xfrm>
        </p:spPr>
        <p:txBody>
          <a:bodyPr/>
          <a:lstStyle/>
          <a:p>
            <a:r>
              <a:rPr lang="en-US" altLang="zh-CN" dirty="0" err="1" smtClean="0"/>
              <a:t>Webpack</a:t>
            </a:r>
            <a:r>
              <a:rPr lang="zh-CN" altLang="en-US" dirty="0" smtClean="0"/>
              <a:t>的作用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20" name="内容占位符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710" y="738503"/>
            <a:ext cx="10064750" cy="552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9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587">
        <p14:reveal/>
      </p:transition>
    </mc:Choice>
    <mc:Fallback xmlns="">
      <p:transition spd="slow" advTm="358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344" y="228044"/>
            <a:ext cx="4800600" cy="519064"/>
          </a:xfrm>
        </p:spPr>
        <p:txBody>
          <a:bodyPr/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目前的一个构建状态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000344" y="1088571"/>
            <a:ext cx="10146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前后端分别维护一个项目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前端开发过程中：前端项目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启动，后端项目</a:t>
            </a:r>
            <a:r>
              <a:rPr lang="en-US" altLang="zh-CN" dirty="0" smtClean="0"/>
              <a:t>jetty</a:t>
            </a:r>
            <a:r>
              <a:rPr lang="zh-CN" altLang="en-US" dirty="0" smtClean="0"/>
              <a:t>启动；使用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的代理设置将访问转发至后端项目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部署将前端项目通过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打包构建的静态资源文件夹，放入后端项目</a:t>
            </a:r>
            <a:r>
              <a:rPr lang="en-US" altLang="zh-CN" dirty="0" err="1" smtClean="0"/>
              <a:t>webapp</a:t>
            </a:r>
            <a:r>
              <a:rPr lang="zh-CN" altLang="en-US" dirty="0" smtClean="0"/>
              <a:t>目录下即可形成一个完整的可部署的项目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84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969">
        <p14:reveal/>
      </p:transition>
    </mc:Choice>
    <mc:Fallback xmlns="">
      <p:transition spd="slow" advTm="29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314" y="219439"/>
            <a:ext cx="7070721" cy="51906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前端项目构建前后的文件对比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79" y="1593260"/>
            <a:ext cx="3617187" cy="41021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660" y="1593260"/>
            <a:ext cx="2600325" cy="1924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660" y="3771087"/>
            <a:ext cx="2829320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0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984">
        <p14:reveal/>
      </p:transition>
    </mc:Choice>
    <mc:Fallback xmlns="">
      <p:transition spd="slow" advTm="398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为何使用</a:t>
            </a:r>
            <a:r>
              <a:rPr lang="en-US" altLang="zh-CN" dirty="0" smtClean="0"/>
              <a:t>es6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92777" y="1062446"/>
            <a:ext cx="10189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1.React</a:t>
            </a:r>
            <a:r>
              <a:rPr lang="zh-CN" altLang="en-US" dirty="0" smtClean="0"/>
              <a:t>同时兼容</a:t>
            </a:r>
            <a:r>
              <a:rPr lang="en-US" altLang="zh-CN" dirty="0" smtClean="0"/>
              <a:t>es5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es6</a:t>
            </a:r>
            <a:r>
              <a:rPr lang="zh-CN" altLang="en-US" dirty="0" smtClean="0"/>
              <a:t>语法，但用</a:t>
            </a:r>
            <a:r>
              <a:rPr lang="en-US" altLang="zh-CN" dirty="0" smtClean="0"/>
              <a:t>es6</a:t>
            </a:r>
            <a:r>
              <a:rPr lang="zh-CN" altLang="en-US" dirty="0" smtClean="0"/>
              <a:t>语法写的更简洁美观；官方及其它一些实现都是基于</a:t>
            </a:r>
            <a:r>
              <a:rPr lang="en-US" altLang="zh-CN" dirty="0" smtClean="0"/>
              <a:t>es6</a:t>
            </a:r>
            <a:r>
              <a:rPr lang="zh-CN" altLang="en-US" dirty="0" smtClean="0"/>
              <a:t>，出现问题时更易解决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04" y="1708776"/>
            <a:ext cx="3515216" cy="44991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39" y="1520952"/>
            <a:ext cx="3398631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21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为何使用</a:t>
            </a:r>
            <a:r>
              <a:rPr lang="en-US" altLang="zh-CN" dirty="0"/>
              <a:t>es6</a:t>
            </a:r>
            <a:r>
              <a:rPr lang="zh-CN" altLang="en-US" dirty="0"/>
              <a:t>语法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7943" y="1079863"/>
            <a:ext cx="107899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项目中引入的</a:t>
            </a:r>
            <a:r>
              <a:rPr lang="en-US" altLang="zh-CN" dirty="0" err="1" smtClean="0"/>
              <a:t>axios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antd</a:t>
            </a:r>
            <a:r>
              <a:rPr lang="zh-CN" altLang="en-US" dirty="0" smtClean="0"/>
              <a:t>都是基于</a:t>
            </a:r>
            <a:r>
              <a:rPr lang="en-US" altLang="zh-CN" dirty="0" smtClean="0"/>
              <a:t>es6</a:t>
            </a:r>
            <a:r>
              <a:rPr lang="zh-CN" altLang="en-US" dirty="0" smtClean="0"/>
              <a:t>语法，当你要使用</a:t>
            </a:r>
            <a:r>
              <a:rPr lang="en-US" altLang="zh-CN" dirty="0" smtClean="0"/>
              <a:t>es5</a:t>
            </a:r>
            <a:r>
              <a:rPr lang="zh-CN" altLang="en-US" dirty="0" smtClean="0"/>
              <a:t>语法时还需要增加插件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要使用前端中的模块化加载必须使用</a:t>
            </a:r>
            <a:r>
              <a:rPr lang="en-US" altLang="zh-CN" dirty="0" smtClean="0"/>
              <a:t>es6</a:t>
            </a:r>
            <a:r>
              <a:rPr lang="zh-CN" altLang="en-US" dirty="0" smtClean="0"/>
              <a:t>；模块化加载能够大幅度减小压缩的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包，提高页面加载效率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en-US" altLang="zh-CN" dirty="0"/>
              <a:t> </a:t>
            </a:r>
            <a:r>
              <a:rPr lang="en-US" altLang="zh-CN" dirty="0" smtClean="0"/>
              <a:t>es6</a:t>
            </a:r>
            <a:r>
              <a:rPr lang="zh-CN" altLang="en-US" dirty="0" smtClean="0"/>
              <a:t>语法的优势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Arrow </a:t>
            </a:r>
            <a:r>
              <a:rPr lang="en-US" altLang="zh-CN" dirty="0"/>
              <a:t>Functions </a:t>
            </a:r>
            <a:r>
              <a:rPr lang="zh-CN" altLang="en-US" dirty="0"/>
              <a:t>（箭头函数</a:t>
            </a:r>
            <a:r>
              <a:rPr lang="zh-CN" altLang="en-US" dirty="0" smtClean="0"/>
              <a:t>）很好用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= [1,2,3];</a:t>
            </a:r>
            <a:r>
              <a:rPr lang="en-US" altLang="zh-CN" dirty="0" err="1" smtClean="0"/>
              <a:t>arr.map</a:t>
            </a:r>
            <a:r>
              <a:rPr lang="en-US" altLang="zh-CN" dirty="0" smtClean="0"/>
              <a:t>(d=&gt;console.log(d));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）新增类型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set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err="1"/>
              <a:t>Destructuring</a:t>
            </a:r>
            <a:r>
              <a:rPr lang="en-US" altLang="zh-CN" dirty="0"/>
              <a:t> Assignment </a:t>
            </a:r>
            <a:r>
              <a:rPr lang="zh-CN" altLang="en-US" dirty="0"/>
              <a:t>（解构赋值</a:t>
            </a:r>
            <a:r>
              <a:rPr lang="zh-CN" altLang="en-US" dirty="0" smtClean="0"/>
              <a:t>） 和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结合使用很美妙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/>
              <a:t>Template Literals </a:t>
            </a:r>
            <a:r>
              <a:rPr lang="zh-CN" altLang="en-US" dirty="0"/>
              <a:t>（模板文本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以前：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name = ‘</a:t>
            </a:r>
            <a:r>
              <a:rPr lang="zh-CN" altLang="en-US" dirty="0" smtClean="0"/>
              <a:t>我的名字</a:t>
            </a:r>
            <a:r>
              <a:rPr lang="en-US" altLang="zh-CN" dirty="0" smtClean="0"/>
              <a:t>’+first+’ ’+last; </a:t>
            </a:r>
            <a:r>
              <a:rPr lang="zh-CN" altLang="en-US" dirty="0" smtClean="0"/>
              <a:t>现在：</a:t>
            </a:r>
            <a:r>
              <a:rPr lang="en-US" altLang="zh-CN" dirty="0" smtClean="0"/>
              <a:t>let name = `</a:t>
            </a:r>
            <a:r>
              <a:rPr lang="zh-CN" altLang="en-US" dirty="0" smtClean="0"/>
              <a:t>我</a:t>
            </a:r>
            <a:r>
              <a:rPr lang="zh-CN" altLang="en-US" dirty="0"/>
              <a:t>的</a:t>
            </a:r>
            <a:r>
              <a:rPr lang="zh-CN" altLang="en-US" dirty="0" smtClean="0"/>
              <a:t>名字</a:t>
            </a:r>
            <a:r>
              <a:rPr lang="en-US" altLang="zh-CN" dirty="0" smtClean="0"/>
              <a:t>${</a:t>
            </a:r>
            <a:r>
              <a:rPr lang="en-US" altLang="zh-CN" dirty="0"/>
              <a:t>first}${last</a:t>
            </a:r>
            <a:r>
              <a:rPr lang="en-US" altLang="zh-CN" dirty="0" smtClean="0"/>
              <a:t>}`;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/>
              <a:t> </a:t>
            </a:r>
            <a:r>
              <a:rPr lang="en-US" altLang="zh-CN" dirty="0" smtClean="0"/>
              <a:t>Promise </a:t>
            </a:r>
            <a:r>
              <a:rPr lang="zh-CN" altLang="en-US" dirty="0"/>
              <a:t>是异步编程的一种解决方案，比传统的解决方案</a:t>
            </a:r>
            <a:r>
              <a:rPr lang="en-US" altLang="zh-CN" dirty="0"/>
              <a:t>——</a:t>
            </a:r>
            <a:r>
              <a:rPr lang="zh-CN" altLang="en-US" dirty="0"/>
              <a:t>回调函数和事件</a:t>
            </a:r>
            <a:r>
              <a:rPr lang="en-US" altLang="zh-CN" dirty="0"/>
              <a:t>——</a:t>
            </a:r>
            <a:r>
              <a:rPr lang="zh-CN" altLang="en-US" dirty="0"/>
              <a:t>更合理和更</a:t>
            </a:r>
            <a:r>
              <a:rPr lang="zh-CN" altLang="en-US" dirty="0" smtClean="0"/>
              <a:t>强大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对前端中常见的地狱回调可以很好解决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r>
              <a:rPr lang="en-US" altLang="zh-CN" dirty="0"/>
              <a:t> </a:t>
            </a:r>
            <a:r>
              <a:rPr lang="en-US" altLang="zh-CN" dirty="0" smtClean="0"/>
              <a:t>Decorator</a:t>
            </a:r>
            <a:r>
              <a:rPr lang="zh-CN" altLang="en-US" dirty="0" smtClean="0"/>
              <a:t>（修饰器</a:t>
            </a:r>
            <a:r>
              <a:rPr lang="en-US" altLang="zh-CN" dirty="0" smtClean="0"/>
              <a:t>||</a:t>
            </a:r>
            <a:r>
              <a:rPr lang="zh-CN" altLang="en-US" dirty="0" smtClean="0"/>
              <a:t>注解）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结合</a:t>
            </a:r>
            <a:r>
              <a:rPr lang="en-US" altLang="zh-CN" dirty="0" err="1" smtClean="0"/>
              <a:t>mobx</a:t>
            </a:r>
            <a:r>
              <a:rPr lang="zh-CN" altLang="en-US" dirty="0" smtClean="0"/>
              <a:t>使用时功能很强大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）模块化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import </a:t>
            </a:r>
            <a:r>
              <a:rPr lang="en-US" altLang="zh-CN" dirty="0"/>
              <a:t>{ observable, action, computed } from '</a:t>
            </a:r>
            <a:r>
              <a:rPr lang="en-US" altLang="zh-CN" dirty="0" err="1"/>
              <a:t>mobx</a:t>
            </a:r>
            <a:r>
              <a:rPr lang="en-US" altLang="zh-CN" dirty="0"/>
              <a:t>';</a:t>
            </a:r>
          </a:p>
          <a:p>
            <a:r>
              <a:rPr lang="en-US" altLang="zh-CN" dirty="0" smtClean="0"/>
              <a:t> 	export </a:t>
            </a:r>
            <a:r>
              <a:rPr lang="en-US" altLang="zh-CN" dirty="0"/>
              <a:t>default </a:t>
            </a:r>
            <a:r>
              <a:rPr lang="en-US" altLang="zh-CN" dirty="0" err="1"/>
              <a:t>DocCategoryManagement</a:t>
            </a:r>
            <a:r>
              <a:rPr lang="en-US" altLang="zh-CN" dirty="0"/>
              <a:t>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662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目前遇到的问题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10194" y="1114697"/>
            <a:ext cx="10607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开发过程中，接入</a:t>
            </a:r>
            <a:r>
              <a:rPr lang="en-US" altLang="zh-CN" dirty="0" err="1" smtClean="0"/>
              <a:t>uac</a:t>
            </a:r>
            <a:r>
              <a:rPr lang="zh-CN" altLang="en-US" dirty="0" smtClean="0"/>
              <a:t>登录控制，前端项目调试时会存在一个跨域问题；目前是屏蔽登录控制进行前端调试；登录控制这块的调试单独在后台项目结合浏览器进行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2.Mobx</a:t>
            </a:r>
            <a:r>
              <a:rPr lang="zh-CN" altLang="en-US" dirty="0" smtClean="0"/>
              <a:t>何时该引入，何时不需使用暂时没有一个比较好的实践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11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5266">
        <p14:reveal/>
      </p:transition>
    </mc:Choice>
    <mc:Fallback xmlns="">
      <p:transition spd="slow" advTm="52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欢迎大家提问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68188" y="1039906"/>
            <a:ext cx="1032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只是做了基于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的前端工程化的一个入门，欢迎大家一起探讨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082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6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08405"/>
            <a:ext cx="12201687" cy="4243634"/>
          </a:xfrm>
          <a:prstGeom prst="rect">
            <a:avLst/>
          </a:prstGeom>
        </p:spPr>
      </p:pic>
      <p:sp>
        <p:nvSpPr>
          <p:cNvPr id="17" name="文本框 4"/>
          <p:cNvSpPr txBox="1"/>
          <p:nvPr/>
        </p:nvSpPr>
        <p:spPr>
          <a:xfrm>
            <a:off x="264436" y="2106783"/>
            <a:ext cx="1296059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dirty="0" smtClean="0">
                <a:solidFill>
                  <a:schemeClr val="bg1"/>
                </a:solidFill>
                <a:latin typeface="Silo-ExtraBoldItalic" panose="00000900000000000000" pitchFamily="2" charset="0"/>
              </a:rPr>
              <a:t>THANK YOU</a:t>
            </a:r>
            <a:r>
              <a:rPr lang="en-US" altLang="zh-CN" sz="16600" dirty="0" smtClean="0">
                <a:solidFill>
                  <a:schemeClr val="accent4"/>
                </a:solidFill>
                <a:latin typeface="Silo-ExtraBoldItalic" panose="00000900000000000000" pitchFamily="2" charset="0"/>
              </a:rPr>
              <a:t> </a:t>
            </a:r>
            <a:endParaRPr lang="zh-CN" altLang="en-US" sz="16600" dirty="0">
              <a:solidFill>
                <a:schemeClr val="accent4"/>
              </a:solidFill>
              <a:latin typeface="Silo-ExtraBoldItalic" panose="00000900000000000000" pitchFamily="2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509354" y="2540000"/>
            <a:ext cx="30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519016" y="4445000"/>
            <a:ext cx="3276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44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4420">
        <p:checker/>
      </p:transition>
    </mc:Choice>
    <mc:Fallback xmlns="">
      <p:transition spd="slow" advTm="442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036" y="194372"/>
            <a:ext cx="4800600" cy="51906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一段代码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5"/>
          <p:cNvSpPr>
            <a:spLocks/>
          </p:cNvSpPr>
          <p:nvPr/>
        </p:nvSpPr>
        <p:spPr bwMode="auto">
          <a:xfrm>
            <a:off x="1422400" y="873458"/>
            <a:ext cx="9702800" cy="500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5594" y="1241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52" y="873458"/>
            <a:ext cx="11119427" cy="554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3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035" y="194372"/>
            <a:ext cx="6462053" cy="51906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现在学前端，是一种什么样的体验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500" y="889000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https://www.v2ex.com/t/310767</a:t>
            </a:r>
            <a:endParaRPr lang="zh-CN" altLang="en-US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397000"/>
            <a:ext cx="11150600" cy="49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1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036" y="194372"/>
            <a:ext cx="4800600" cy="51906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时间轴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0100" y="1409700"/>
            <a:ext cx="6579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tx2">
                    <a:lumMod val="75000"/>
                  </a:schemeClr>
                </a:solidFill>
              </a:rPr>
              <a:t>2009 </a:t>
            </a:r>
            <a:r>
              <a:rPr lang="zh-CN" altLang="en-US" sz="3600" dirty="0" smtClean="0">
                <a:solidFill>
                  <a:schemeClr val="tx2">
                    <a:lumMod val="75000"/>
                  </a:schemeClr>
                </a:solidFill>
              </a:rPr>
              <a:t>基础类库完善，寻求突破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30300" y="2108200"/>
            <a:ext cx="5652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- jQuery/Prototype/Dojo/</a:t>
            </a:r>
            <a:r>
              <a:rPr lang="en-US" altLang="zh-CN" sz="3200" dirty="0" err="1" smtClean="0"/>
              <a:t>ExtJS</a:t>
            </a:r>
            <a:endParaRPr lang="zh-CN" alt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800100" y="3035300"/>
            <a:ext cx="6604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tx2">
                    <a:lumMod val="75000"/>
                  </a:schemeClr>
                </a:solidFill>
              </a:rPr>
              <a:t>2010 </a:t>
            </a:r>
            <a:r>
              <a:rPr lang="zh-CN" altLang="en-US" sz="3600" dirty="0" smtClean="0">
                <a:solidFill>
                  <a:schemeClr val="tx2">
                    <a:lumMod val="75000"/>
                  </a:schemeClr>
                </a:solidFill>
              </a:rPr>
              <a:t>看齐标准，关注</a:t>
            </a:r>
            <a:r>
              <a:rPr lang="en-US" altLang="zh-CN" sz="3600" dirty="0" smtClean="0">
                <a:solidFill>
                  <a:schemeClr val="tx2">
                    <a:lumMod val="75000"/>
                  </a:schemeClr>
                </a:solidFill>
              </a:rPr>
              <a:t>Web</a:t>
            </a:r>
            <a:r>
              <a:rPr lang="zh-CN" altLang="en-US" sz="3600" dirty="0" smtClean="0">
                <a:solidFill>
                  <a:schemeClr val="tx2">
                    <a:lumMod val="75000"/>
                  </a:schemeClr>
                </a:solidFill>
              </a:rPr>
              <a:t>性能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30300" y="3681631"/>
            <a:ext cx="364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- Dojo/</a:t>
            </a:r>
            <a:r>
              <a:rPr lang="en-US" altLang="zh-CN" sz="3200" dirty="0" err="1" smtClean="0"/>
              <a:t>ExtJS</a:t>
            </a:r>
            <a:r>
              <a:rPr lang="en-US" altLang="zh-CN" sz="3200" dirty="0" smtClean="0"/>
              <a:t>/Html5</a:t>
            </a:r>
            <a:endParaRPr lang="zh-CN" alt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800100" y="4508500"/>
            <a:ext cx="6604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tx2">
                    <a:lumMod val="75000"/>
                  </a:schemeClr>
                </a:solidFill>
              </a:rPr>
              <a:t>2011 Html5</a:t>
            </a:r>
            <a:r>
              <a:rPr lang="zh-CN" altLang="en-US" sz="3600" dirty="0" smtClean="0">
                <a:solidFill>
                  <a:schemeClr val="tx2">
                    <a:lumMod val="75000"/>
                  </a:schemeClr>
                </a:solidFill>
              </a:rPr>
              <a:t>扛大旗，</a:t>
            </a:r>
            <a:r>
              <a:rPr lang="en-US" altLang="zh-CN" sz="3600" dirty="0" smtClean="0">
                <a:solidFill>
                  <a:schemeClr val="tx2">
                    <a:lumMod val="75000"/>
                  </a:schemeClr>
                </a:solidFill>
              </a:rPr>
              <a:t>Flash</a:t>
            </a:r>
            <a:r>
              <a:rPr lang="zh-CN" altLang="en-US" sz="3600" dirty="0" smtClean="0">
                <a:solidFill>
                  <a:schemeClr val="tx2">
                    <a:lumMod val="75000"/>
                  </a:schemeClr>
                </a:solidFill>
              </a:rPr>
              <a:t>堪忧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0300" y="5154831"/>
            <a:ext cx="4719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- Html5</a:t>
            </a:r>
            <a:r>
              <a:rPr lang="zh-CN" altLang="en-US" sz="3200" dirty="0" smtClean="0"/>
              <a:t>游戏火爆</a:t>
            </a:r>
            <a:r>
              <a:rPr lang="en-US" altLang="zh-CN" sz="3200" dirty="0" smtClean="0"/>
              <a:t>/</a:t>
            </a:r>
            <a:r>
              <a:rPr lang="en-US" altLang="zh-CN" sz="3200" dirty="0" err="1" smtClean="0"/>
              <a:t>NodeJS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1424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036" y="194372"/>
            <a:ext cx="4800600" cy="51906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时间轴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0100" y="1409700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tx2">
                    <a:lumMod val="75000"/>
                  </a:schemeClr>
                </a:solidFill>
              </a:rPr>
              <a:t>2012 </a:t>
            </a:r>
            <a:r>
              <a:rPr lang="zh-CN" altLang="en-US" sz="3600" dirty="0" smtClean="0">
                <a:solidFill>
                  <a:schemeClr val="tx2">
                    <a:lumMod val="75000"/>
                  </a:schemeClr>
                </a:solidFill>
              </a:rPr>
              <a:t>响应式开发，工程化推进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30300" y="2184400"/>
            <a:ext cx="8225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- Touch/Zepto.js/JQ Mobile/AMD/CMD/UMD</a:t>
            </a:r>
            <a:endParaRPr lang="zh-CN" alt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800100" y="3035300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tx2">
                    <a:lumMod val="75000"/>
                  </a:schemeClr>
                </a:solidFill>
              </a:rPr>
              <a:t>2013 </a:t>
            </a:r>
            <a:r>
              <a:rPr lang="zh-CN" altLang="en-US" sz="3600" dirty="0" smtClean="0">
                <a:solidFill>
                  <a:schemeClr val="tx2">
                    <a:lumMod val="75000"/>
                  </a:schemeClr>
                </a:solidFill>
              </a:rPr>
              <a:t>爆发式增长，百花齐放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53564" y="3670300"/>
            <a:ext cx="7292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- Less/Sass/Hybrid/</a:t>
            </a:r>
            <a:r>
              <a:rPr lang="en-US" altLang="zh-CN" sz="3200" dirty="0" err="1" smtClean="0"/>
              <a:t>PhoneGap</a:t>
            </a:r>
            <a:r>
              <a:rPr lang="en-US" altLang="zh-CN" sz="3200" dirty="0" smtClean="0"/>
              <a:t>/Express</a:t>
            </a:r>
            <a:endParaRPr lang="zh-CN" alt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800100" y="4484469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tx2">
                    <a:lumMod val="75000"/>
                  </a:schemeClr>
                </a:solidFill>
              </a:rPr>
              <a:t>2014 </a:t>
            </a:r>
            <a:r>
              <a:rPr lang="zh-CN" altLang="en-US" sz="3600" dirty="0" smtClean="0">
                <a:solidFill>
                  <a:schemeClr val="tx2">
                    <a:lumMod val="75000"/>
                  </a:schemeClr>
                </a:solidFill>
              </a:rPr>
              <a:t>移动端崛起，</a:t>
            </a:r>
            <a:r>
              <a:rPr lang="en-US" altLang="zh-CN" sz="3600" dirty="0" smtClean="0">
                <a:solidFill>
                  <a:schemeClr val="tx2">
                    <a:lumMod val="75000"/>
                  </a:schemeClr>
                </a:solidFill>
              </a:rPr>
              <a:t>Html5</a:t>
            </a:r>
            <a:r>
              <a:rPr lang="zh-CN" altLang="en-US" sz="3600" dirty="0" smtClean="0">
                <a:solidFill>
                  <a:schemeClr val="tx2">
                    <a:lumMod val="75000"/>
                  </a:schemeClr>
                </a:solidFill>
              </a:rPr>
              <a:t>和</a:t>
            </a:r>
            <a:r>
              <a:rPr lang="en-US" altLang="zh-CN" sz="3600" dirty="0" smtClean="0">
                <a:solidFill>
                  <a:schemeClr val="tx2">
                    <a:lumMod val="75000"/>
                  </a:schemeClr>
                </a:solidFill>
              </a:rPr>
              <a:t>ES6</a:t>
            </a:r>
            <a:r>
              <a:rPr lang="zh-CN" altLang="en-US" sz="3600" dirty="0" smtClean="0">
                <a:solidFill>
                  <a:schemeClr val="tx2">
                    <a:lumMod val="75000"/>
                  </a:schemeClr>
                </a:solidFill>
              </a:rPr>
              <a:t>落地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0300" y="5130800"/>
            <a:ext cx="4328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- </a:t>
            </a:r>
            <a:r>
              <a:rPr lang="en-US" altLang="zh-CN" sz="3200" dirty="0" err="1" smtClean="0"/>
              <a:t>vue</a:t>
            </a:r>
            <a:r>
              <a:rPr lang="en-US" altLang="zh-CN" sz="3200" dirty="0" smtClean="0"/>
              <a:t>/angular/knockout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8875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036" y="194372"/>
            <a:ext cx="4800600" cy="51906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时间轴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0100" y="1409700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tx2">
                    <a:lumMod val="75000"/>
                  </a:schemeClr>
                </a:solidFill>
              </a:rPr>
              <a:t>2015 </a:t>
            </a:r>
            <a:r>
              <a:rPr lang="zh-CN" altLang="en-US" sz="3600" dirty="0" smtClean="0">
                <a:solidFill>
                  <a:schemeClr val="tx2">
                    <a:lumMod val="75000"/>
                  </a:schemeClr>
                </a:solidFill>
              </a:rPr>
              <a:t>观念转变，步入前端工程化生产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30300" y="2133600"/>
            <a:ext cx="7903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- react/grunt/</a:t>
            </a:r>
            <a:r>
              <a:rPr lang="en-US" altLang="zh-CN" sz="3200" dirty="0" err="1" smtClean="0"/>
              <a:t>browserify</a:t>
            </a:r>
            <a:r>
              <a:rPr lang="en-US" altLang="zh-CN" sz="3200" dirty="0" smtClean="0"/>
              <a:t>/gulp/</a:t>
            </a:r>
            <a:r>
              <a:rPr lang="en-US" altLang="zh-CN" sz="3200" dirty="0" err="1" smtClean="0"/>
              <a:t>webpack</a:t>
            </a:r>
            <a:r>
              <a:rPr lang="en-US" altLang="zh-CN" sz="3200" dirty="0" smtClean="0"/>
              <a:t>/</a:t>
            </a:r>
            <a:r>
              <a:rPr lang="en-US" altLang="zh-CN" sz="3200" dirty="0" err="1" smtClean="0"/>
              <a:t>npm</a:t>
            </a:r>
            <a:endParaRPr lang="zh-CN" alt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800100" y="3035300"/>
            <a:ext cx="6776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tx2">
                    <a:lumMod val="75000"/>
                  </a:schemeClr>
                </a:solidFill>
              </a:rPr>
              <a:t>Now </a:t>
            </a:r>
            <a:r>
              <a:rPr lang="zh-CN" altLang="en-US" sz="3600" dirty="0" smtClean="0">
                <a:solidFill>
                  <a:schemeClr val="tx2">
                    <a:lumMod val="75000"/>
                  </a:schemeClr>
                </a:solidFill>
              </a:rPr>
              <a:t>生态的自我完善和自我拓展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30300" y="3708399"/>
            <a:ext cx="6219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- ES6/angular/</a:t>
            </a:r>
            <a:r>
              <a:rPr lang="en-US" altLang="zh-CN" sz="3200" dirty="0" err="1" smtClean="0"/>
              <a:t>vue</a:t>
            </a:r>
            <a:r>
              <a:rPr lang="en-US" altLang="zh-CN" sz="3200" dirty="0" smtClean="0"/>
              <a:t>/react/</a:t>
            </a:r>
            <a:r>
              <a:rPr lang="en-US" altLang="zh-CN" sz="3200" dirty="0" err="1" smtClean="0"/>
              <a:t>webpack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6206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036" y="194372"/>
            <a:ext cx="4800600" cy="51906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前端工程化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1900" y="2578100"/>
            <a:ext cx="4528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tx2">
                    <a:lumMod val="75000"/>
                  </a:schemeClr>
                </a:solidFill>
              </a:rPr>
              <a:t>Web</a:t>
            </a:r>
            <a:r>
              <a:rPr lang="zh-CN" altLang="en-US" sz="4800" dirty="0" smtClean="0">
                <a:solidFill>
                  <a:schemeClr val="tx2">
                    <a:lumMod val="75000"/>
                  </a:schemeClr>
                </a:solidFill>
              </a:rPr>
              <a:t>前端工程化</a:t>
            </a:r>
            <a:endParaRPr lang="zh-CN" alt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8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036" y="194372"/>
            <a:ext cx="4800600" cy="51906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前端工程化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038209"/>
              </p:ext>
            </p:extLst>
          </p:nvPr>
        </p:nvGraphicFramePr>
        <p:xfrm>
          <a:off x="850900" y="1230206"/>
          <a:ext cx="10337799" cy="48403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45933"/>
                <a:gridCol w="3445933"/>
                <a:gridCol w="3445933"/>
              </a:tblGrid>
              <a:tr h="6050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后端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前端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050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语言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ES6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050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开发环境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vs</a:t>
                      </a:r>
                      <a:r>
                        <a:rPr lang="en-US" altLang="zh-CN" baseline="0" dirty="0" smtClean="0"/>
                        <a:t> code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050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编译工具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JDK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Babel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050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打包工具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maven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webpack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050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模块依赖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maven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NPM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050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框架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Spring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mvc</a:t>
                      </a:r>
                      <a:r>
                        <a:rPr lang="en-US" altLang="zh-CN" baseline="0" dirty="0" smtClean="0"/>
                        <a:t>/hibernate…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React/</a:t>
                      </a:r>
                      <a:r>
                        <a:rPr lang="en-US" altLang="zh-CN" dirty="0" err="1" smtClean="0"/>
                        <a:t>mobx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axios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antd</a:t>
                      </a:r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050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服务器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jetty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nodeJS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37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3bcfdd3973fdb6383027bd47899834cde41cf"/>
  <p:tag name="ISPRING_RESOURCE_PATHS_HASH_PRESENTER" val="6d4e8b91591944506c265263cd19b7938d7f2f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Other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Other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Other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Text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SubTitle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Text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SubTitle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Text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SubTitle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Other"/>
  <p:tag name="MH_ORDER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Other"/>
  <p:tag name="MH_ORDER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Text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SubTitle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4305"/>
  <p:tag name="MH_LIBRARY" val="GRAPHIC"/>
  <p:tag name="MH_TYPE" val="SubTitle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4305"/>
  <p:tag name="MH_LIBRARY" val="GRAPHIC"/>
  <p:tag name="MH_TYPE" val="SubTitle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4305"/>
  <p:tag name="MH_LIBRARY" val="GRAPHIC"/>
  <p:tag name="MH_TYPE" val="SubTitle"/>
  <p:tag name="MH_ORDER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4305"/>
  <p:tag name="MH_LIBRARY" val="GRAPHIC"/>
  <p:tag name="MH_TYPE" val="Other"/>
  <p:tag name="MH_ORDER" val="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4305"/>
  <p:tag name="MH_LIBRARY" val="GRAPHIC"/>
  <p:tag name="MH_TYPE" val="Text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4305"/>
  <p:tag name="MH_LIBRARY" val="GRAPHIC"/>
  <p:tag name="MH_TYPE" val="Other"/>
  <p:tag name="MH_ORDER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4305"/>
  <p:tag name="MH_LIBRARY" val="GRAPHIC"/>
  <p:tag name="MH_TYPE" val="Text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4305"/>
  <p:tag name="MH_LIBRARY" val="GRAPHIC"/>
  <p:tag name="MH_TYPE" val="Other"/>
  <p:tag name="MH_ORDER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Other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4305"/>
  <p:tag name="MH_LIBRARY" val="GRAPHIC"/>
  <p:tag name="MH_TYPE" val="Text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4305"/>
  <p:tag name="MH_LIBRARY" val="GRAPHIC"/>
  <p:tag name="MH_TYPE" val="Other"/>
  <p:tag name="MH_ORDER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4305"/>
  <p:tag name="MH_LIBRARY" val="GRAPHIC"/>
  <p:tag name="MH_TYPE" val="Text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4305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4305"/>
  <p:tag name="MH_LIBRARY" val="GRAPHIC"/>
  <p:tag name="MH_TYPE" val="Other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4305"/>
  <p:tag name="MH_LIBRARY" val="GRAPHIC"/>
  <p:tag name="MH_TYPE" val="Other"/>
  <p:tag name="MH_ORDER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4305"/>
  <p:tag name="MH_LIBRARY" val="GRAPHIC"/>
  <p:tag name="MH_TYPE" val="Other"/>
  <p:tag name="MH_ORDER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4305"/>
  <p:tag name="MH_LIBRARY" val="GRAPHIC"/>
  <p:tag name="MH_TYPE" val="Other"/>
  <p:tag name="MH_ORDER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4305"/>
  <p:tag name="MH_LIBRARY" val="GRAPHIC"/>
  <p:tag name="MH_TYPE" val="SubTitle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Other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Other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1">
      <a:dk1>
        <a:sysClr val="windowText" lastClr="000000"/>
      </a:dk1>
      <a:lt1>
        <a:sysClr val="window" lastClr="FFFFFF"/>
      </a:lt1>
      <a:dk2>
        <a:srgbClr val="0563C1"/>
      </a:dk2>
      <a:lt2>
        <a:srgbClr val="E7E6E6"/>
      </a:lt2>
      <a:accent1>
        <a:srgbClr val="8CC066"/>
      </a:accent1>
      <a:accent2>
        <a:srgbClr val="66BFBC"/>
      </a:accent2>
      <a:accent3>
        <a:srgbClr val="FC6E5B"/>
      </a:accent3>
      <a:accent4>
        <a:srgbClr val="FBC75D"/>
      </a:accent4>
      <a:accent5>
        <a:srgbClr val="6080A6"/>
      </a:accent5>
      <a:accent6>
        <a:srgbClr val="A5A5A5"/>
      </a:accent6>
      <a:hlink>
        <a:srgbClr val="0563C1"/>
      </a:hlink>
      <a:folHlink>
        <a:srgbClr val="954F72"/>
      </a:folHlink>
    </a:clrScheme>
    <a:fontScheme name="自定义 2">
      <a:majorFont>
        <a:latin typeface="Arial Unicode MS"/>
        <a:ea typeface="微软雅黑"/>
        <a:cs typeface=""/>
      </a:majorFont>
      <a:minorFont>
        <a:latin typeface="Arial Unicode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1475</Words>
  <Application>Microsoft Office PowerPoint</Application>
  <PresentationFormat>宽屏</PresentationFormat>
  <Paragraphs>219</Paragraphs>
  <Slides>29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 Unicode MS</vt:lpstr>
      <vt:lpstr>Lato Light</vt:lpstr>
      <vt:lpstr>Silo-ExtraBoldItalic</vt:lpstr>
      <vt:lpstr>宋体</vt:lpstr>
      <vt:lpstr>微软雅黑</vt:lpstr>
      <vt:lpstr>Arial</vt:lpstr>
      <vt:lpstr>Arial Narrow</vt:lpstr>
      <vt:lpstr>Calibri</vt:lpstr>
      <vt:lpstr>第一PPT，www.1ppt.com</vt:lpstr>
      <vt:lpstr>PowerPoint 演示文稿</vt:lpstr>
      <vt:lpstr>一段代码</vt:lpstr>
      <vt:lpstr>一段代码</vt:lpstr>
      <vt:lpstr>现在学前端，是一种什么样的体验</vt:lpstr>
      <vt:lpstr>时间轴</vt:lpstr>
      <vt:lpstr>时间轴</vt:lpstr>
      <vt:lpstr>时间轴</vt:lpstr>
      <vt:lpstr>前端工程化</vt:lpstr>
      <vt:lpstr>前端工程化</vt:lpstr>
      <vt:lpstr>前端工程栈</vt:lpstr>
      <vt:lpstr>                    技术</vt:lpstr>
      <vt:lpstr>React的优势-成熟度</vt:lpstr>
      <vt:lpstr>React的优势-使用广泛</vt:lpstr>
      <vt:lpstr>React是什么</vt:lpstr>
      <vt:lpstr>React 特点</vt:lpstr>
      <vt:lpstr> 使用react构建一个完整的前端工程：使用的js库 </vt:lpstr>
      <vt:lpstr>react运行机制 react生命周期（ lifecycle ）</vt:lpstr>
      <vt:lpstr>虚拟dom如何触发视图变更</vt:lpstr>
      <vt:lpstr>为何要引入mobx</vt:lpstr>
      <vt:lpstr>PowerPoint 演示文稿</vt:lpstr>
      <vt:lpstr> 使用react构建一个完整的前端工程：构建工具及编译插件 </vt:lpstr>
      <vt:lpstr>Webpack的作用</vt:lpstr>
      <vt:lpstr>mdcs目前的一个构建状态</vt:lpstr>
      <vt:lpstr>前端项目构建前后的文件对比</vt:lpstr>
      <vt:lpstr>为何使用es6语法</vt:lpstr>
      <vt:lpstr>为何使用es6语法</vt:lpstr>
      <vt:lpstr>目前遇到的问题</vt:lpstr>
      <vt:lpstr>欢迎大家提问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姚丽刚</cp:lastModifiedBy>
  <cp:revision>361</cp:revision>
  <dcterms:created xsi:type="dcterms:W3CDTF">2015-08-05T05:45:56Z</dcterms:created>
  <dcterms:modified xsi:type="dcterms:W3CDTF">2017-12-24T09:00:18Z</dcterms:modified>
</cp:coreProperties>
</file>