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70" r:id="rId9"/>
    <p:sldId id="264" r:id="rId10"/>
    <p:sldId id="272" r:id="rId11"/>
    <p:sldId id="275" r:id="rId12"/>
    <p:sldId id="276" r:id="rId13"/>
    <p:sldId id="274" r:id="rId14"/>
    <p:sldId id="273" r:id="rId15"/>
    <p:sldId id="268" r:id="rId16"/>
    <p:sldId id="271" r:id="rId17"/>
    <p:sldId id="265" r:id="rId18"/>
    <p:sldId id="266" r:id="rId19"/>
    <p:sldId id="267" r:id="rId20"/>
    <p:sldId id="269"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5244" autoAdjust="0"/>
  </p:normalViewPr>
  <p:slideViewPr>
    <p:cSldViewPr>
      <p:cViewPr varScale="1">
        <p:scale>
          <a:sx n="86" d="100"/>
          <a:sy n="86" d="100"/>
        </p:scale>
        <p:origin x="1397"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266C8-90F8-C04F-96F1-69869E92C536}" type="datetimeFigureOut">
              <a:rPr lang="ru-RU" smtClean="0"/>
              <a:t>13.09.2021</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B6787-7361-9341-A701-297CC6276D0E}" type="slidenum">
              <a:rPr lang="ru-RU" smtClean="0"/>
              <a:t>‹#›</a:t>
            </a:fld>
            <a:endParaRPr lang="ru-RU"/>
          </a:p>
        </p:txBody>
      </p:sp>
    </p:spTree>
    <p:extLst>
      <p:ext uri="{BB962C8B-B14F-4D97-AF65-F5344CB8AC3E}">
        <p14:creationId xmlns:p14="http://schemas.microsoft.com/office/powerpoint/2010/main" val="2209982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D7C897CF-0A79-CC49-B34C-3005402814F6}" type="datetime1">
              <a:rPr lang="ru-RU" smtClean="0"/>
              <a:t>13.09.2021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92409C9-6A7C-0B4C-8ABE-1DEF4F1EF9C8}" type="datetime1">
              <a:rPr lang="ru-RU" smtClean="0"/>
              <a:t>13.09.2021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030904F-908D-C343-9CE4-5AC02CF9D0F7}" type="datetime1">
              <a:rPr lang="ru-RU" smtClean="0"/>
              <a:t>13.09.2021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4023CAB-4C1E-8F4B-ADA3-59F895F3F636}" type="datetime1">
              <a:rPr lang="ru-RU" smtClean="0"/>
              <a:t>13.09.2021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FEF12B5-1837-4A49-80E8-905E788E070D}" type="datetime1">
              <a:rPr lang="ru-RU" smtClean="0"/>
              <a:t>13.09.2021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7D144C44-BF30-DB4C-8899-F7C5F3CDE665}" type="datetime1">
              <a:rPr lang="ru-RU" smtClean="0"/>
              <a:t>13.09.2021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2F3A051-0A47-AB4E-836F-555EBBE091D5}" type="datetime1">
              <a:rPr lang="ru-RU" smtClean="0"/>
              <a:t>13.09.2021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5C245D29-C0FD-4446-8F8E-728333398E87}" type="datetime1">
              <a:rPr lang="ru-RU" smtClean="0"/>
              <a:t>13.09.2021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E5706D1-17A8-364C-AC3B-3D4FEF005CFC}" type="datetime1">
              <a:rPr lang="ru-RU" smtClean="0"/>
              <a:t>13.09.2021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FD6081F-B88A-174D-913C-D2039D442551}" type="datetime1">
              <a:rPr lang="ru-RU" smtClean="0"/>
              <a:t>13.09.2021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2B49AC71-705A-394E-A5D2-625168D3FFA7}" type="datetime1">
              <a:rPr lang="ru-RU" smtClean="0"/>
              <a:t>13.09.2021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718EB-77CF-CF4B-8583-3BD773D2B3AC}" type="datetime1">
              <a:rPr lang="ru-RU" smtClean="0"/>
              <a:t>13.09.2021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Performing Conditional Analysis</a:t>
            </a:r>
            <a:endParaRPr lang="ru-RU" dirty="0"/>
          </a:p>
        </p:txBody>
      </p:sp>
      <p:sp>
        <p:nvSpPr>
          <p:cNvPr id="3" name="Подзаголовок 2"/>
          <p:cNvSpPr>
            <a:spLocks noGrp="1"/>
          </p:cNvSpPr>
          <p:nvPr>
            <p:ph type="subTitle" idx="1"/>
          </p:nvPr>
        </p:nvSpPr>
        <p:spPr>
          <a:xfrm>
            <a:off x="6372200" y="5085184"/>
            <a:ext cx="2480320" cy="622920"/>
          </a:xfrm>
        </p:spPr>
        <p:txBody>
          <a:bodyPr/>
          <a:lstStyle/>
          <a:p>
            <a:r>
              <a:rPr lang="en-US" dirty="0"/>
              <a:t>11</a:t>
            </a:r>
            <a:r>
              <a:rPr lang="ru-RU" dirty="0"/>
              <a:t>.09.20</a:t>
            </a:r>
            <a:r>
              <a:rPr lang="en-US" dirty="0"/>
              <a:t>20</a:t>
            </a:r>
            <a:endParaRPr lang="ru-RU" dirty="0"/>
          </a:p>
        </p:txBody>
      </p:sp>
      <p:sp>
        <p:nvSpPr>
          <p:cNvPr id="5" name="Номер слайда 4">
            <a:extLst>
              <a:ext uri="{FF2B5EF4-FFF2-40B4-BE49-F238E27FC236}">
                <a16:creationId xmlns:a16="http://schemas.microsoft.com/office/drawing/2014/main" id="{734432F9-79E3-D24B-B221-9D38F5162AEE}"/>
              </a:ext>
            </a:extLst>
          </p:cNvPr>
          <p:cNvSpPr>
            <a:spLocks noGrp="1"/>
          </p:cNvSpPr>
          <p:nvPr>
            <p:ph type="sldNum" sz="quarter" idx="12"/>
          </p:nvPr>
        </p:nvSpPr>
        <p:spPr/>
        <p:txBody>
          <a:bodyPr/>
          <a:lstStyle/>
          <a:p>
            <a:fld id="{B19B0651-EE4F-4900-A07F-96A6BFA9D0F0}" type="slidenum">
              <a:rPr lang="ru-RU" smtClean="0"/>
              <a:t>1</a:t>
            </a:fld>
            <a:endParaRPr lang="ru-RU"/>
          </a:p>
        </p:txBody>
      </p:sp>
    </p:spTree>
    <p:extLst>
      <p:ext uri="{BB962C8B-B14F-4D97-AF65-F5344CB8AC3E}">
        <p14:creationId xmlns:p14="http://schemas.microsoft.com/office/powerpoint/2010/main" val="412273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A67541-3902-BD4C-80F6-C5D4EFDCCC87}"/>
              </a:ext>
            </a:extLst>
          </p:cNvPr>
          <p:cNvSpPr>
            <a:spLocks noGrp="1"/>
          </p:cNvSpPr>
          <p:nvPr>
            <p:ph type="title"/>
          </p:nvPr>
        </p:nvSpPr>
        <p:spPr/>
        <p:txBody>
          <a:bodyPr/>
          <a:lstStyle/>
          <a:p>
            <a:r>
              <a:rPr lang="en-US" dirty="0"/>
              <a:t>task1</a:t>
            </a:r>
            <a:endParaRPr lang="ru-RU" dirty="0"/>
          </a:p>
        </p:txBody>
      </p:sp>
      <p:pic>
        <p:nvPicPr>
          <p:cNvPr id="6" name="Объект 5">
            <a:extLst>
              <a:ext uri="{FF2B5EF4-FFF2-40B4-BE49-F238E27FC236}">
                <a16:creationId xmlns:a16="http://schemas.microsoft.com/office/drawing/2014/main" id="{0F564A18-03FA-2E41-A427-28E2979EB65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007" t="19724" r="1275" b="24591"/>
          <a:stretch/>
        </p:blipFill>
        <p:spPr>
          <a:xfrm>
            <a:off x="1439652" y="1556792"/>
            <a:ext cx="6264696" cy="4385287"/>
          </a:xfrm>
        </p:spPr>
      </p:pic>
      <p:sp>
        <p:nvSpPr>
          <p:cNvPr id="4" name="Номер слайда 3">
            <a:extLst>
              <a:ext uri="{FF2B5EF4-FFF2-40B4-BE49-F238E27FC236}">
                <a16:creationId xmlns:a16="http://schemas.microsoft.com/office/drawing/2014/main" id="{D01B6272-F466-D945-8C9A-3C0D414A7A47}"/>
              </a:ext>
            </a:extLst>
          </p:cNvPr>
          <p:cNvSpPr>
            <a:spLocks noGrp="1"/>
          </p:cNvSpPr>
          <p:nvPr>
            <p:ph type="sldNum" sz="quarter" idx="12"/>
          </p:nvPr>
        </p:nvSpPr>
        <p:spPr/>
        <p:txBody>
          <a:bodyPr/>
          <a:lstStyle/>
          <a:p>
            <a:fld id="{B19B0651-EE4F-4900-A07F-96A6BFA9D0F0}" type="slidenum">
              <a:rPr lang="ru-RU" smtClean="0"/>
              <a:t>10</a:t>
            </a:fld>
            <a:endParaRPr lang="ru-RU"/>
          </a:p>
        </p:txBody>
      </p:sp>
    </p:spTree>
    <p:extLst>
      <p:ext uri="{BB962C8B-B14F-4D97-AF65-F5344CB8AC3E}">
        <p14:creationId xmlns:p14="http://schemas.microsoft.com/office/powerpoint/2010/main" val="9910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D01B6272-F466-D945-8C9A-3C0D414A7A47}"/>
              </a:ext>
            </a:extLst>
          </p:cNvPr>
          <p:cNvSpPr>
            <a:spLocks noGrp="1"/>
          </p:cNvSpPr>
          <p:nvPr>
            <p:ph type="sldNum" sz="quarter" idx="12"/>
          </p:nvPr>
        </p:nvSpPr>
        <p:spPr/>
        <p:txBody>
          <a:bodyPr/>
          <a:lstStyle/>
          <a:p>
            <a:fld id="{B19B0651-EE4F-4900-A07F-96A6BFA9D0F0}" type="slidenum">
              <a:rPr lang="ru-RU" smtClean="0"/>
              <a:t>11</a:t>
            </a:fld>
            <a:endParaRPr lang="ru-RU"/>
          </a:p>
        </p:txBody>
      </p:sp>
      <p:sp>
        <p:nvSpPr>
          <p:cNvPr id="11" name="文本框 10">
            <a:extLst>
              <a:ext uri="{FF2B5EF4-FFF2-40B4-BE49-F238E27FC236}">
                <a16:creationId xmlns:a16="http://schemas.microsoft.com/office/drawing/2014/main" id="{3983A5AD-E2F4-4CC0-9F52-BD0F38FB29E2}"/>
              </a:ext>
            </a:extLst>
          </p:cNvPr>
          <p:cNvSpPr txBox="1"/>
          <p:nvPr/>
        </p:nvSpPr>
        <p:spPr>
          <a:xfrm>
            <a:off x="179512" y="764704"/>
            <a:ext cx="9073061" cy="5078313"/>
          </a:xfrm>
          <a:prstGeom prst="rect">
            <a:avLst/>
          </a:prstGeom>
          <a:noFill/>
        </p:spPr>
        <p:txBody>
          <a:bodyPr wrap="none" rtlCol="0">
            <a:spAutoFit/>
          </a:bodyPr>
          <a:lstStyle/>
          <a:p>
            <a:pPr>
              <a:lnSpc>
                <a:spcPct val="150000"/>
              </a:lnSpc>
            </a:pPr>
            <a:r>
              <a:rPr lang="en-US" altLang="zh-CN" sz="2800" b="1" dirty="0"/>
              <a:t>Excel </a:t>
            </a:r>
            <a:r>
              <a:rPr lang="en-US" altLang="zh-CN" sz="2800" b="1" dirty="0" err="1"/>
              <a:t>Definiation</a:t>
            </a:r>
            <a:r>
              <a:rPr lang="en-US" altLang="zh-CN" sz="2800" b="1" dirty="0"/>
              <a:t>:</a:t>
            </a:r>
          </a:p>
          <a:p>
            <a:pPr>
              <a:lnSpc>
                <a:spcPct val="150000"/>
              </a:lnSpc>
            </a:pPr>
            <a:r>
              <a:rPr lang="en-US" altLang="zh-CN" sz="2400" dirty="0"/>
              <a:t>=VLOOKUP(</a:t>
            </a:r>
            <a:r>
              <a:rPr lang="en-US" altLang="zh-CN" sz="2400" dirty="0">
                <a:solidFill>
                  <a:srgbClr val="00B0F0"/>
                </a:solidFill>
              </a:rPr>
              <a:t>lookup_value, </a:t>
            </a:r>
            <a:r>
              <a:rPr lang="en-US" altLang="zh-CN" sz="2400" dirty="0" err="1">
                <a:solidFill>
                  <a:srgbClr val="FF0000"/>
                </a:solidFill>
              </a:rPr>
              <a:t>table_array</a:t>
            </a:r>
            <a:r>
              <a:rPr lang="en-US" altLang="zh-CN" sz="2400" dirty="0">
                <a:solidFill>
                  <a:srgbClr val="FF0000"/>
                </a:solidFill>
              </a:rPr>
              <a:t>, </a:t>
            </a:r>
            <a:r>
              <a:rPr lang="en-US" altLang="zh-CN" sz="2400" dirty="0" err="1">
                <a:solidFill>
                  <a:srgbClr val="7030A0"/>
                </a:solidFill>
              </a:rPr>
              <a:t>col_index_num</a:t>
            </a:r>
            <a:r>
              <a:rPr lang="en-US" altLang="zh-CN" sz="2400" dirty="0">
                <a:solidFill>
                  <a:srgbClr val="7030A0"/>
                </a:solidFill>
              </a:rPr>
              <a:t>, </a:t>
            </a:r>
            <a:r>
              <a:rPr lang="en-US" altLang="zh-CN" sz="2400" dirty="0">
                <a:solidFill>
                  <a:srgbClr val="00B050"/>
                </a:solidFill>
              </a:rPr>
              <a:t>[</a:t>
            </a:r>
            <a:r>
              <a:rPr lang="en-US" altLang="zh-CN" sz="2400" dirty="0" err="1">
                <a:solidFill>
                  <a:srgbClr val="00B050"/>
                </a:solidFill>
              </a:rPr>
              <a:t>range_lookup</a:t>
            </a:r>
            <a:r>
              <a:rPr lang="en-US" altLang="zh-CN" sz="2400" dirty="0">
                <a:solidFill>
                  <a:srgbClr val="00B050"/>
                </a:solidFill>
              </a:rPr>
              <a:t>]</a:t>
            </a:r>
            <a:r>
              <a:rPr lang="en-US" altLang="zh-CN" sz="2400" dirty="0"/>
              <a:t>)</a:t>
            </a:r>
          </a:p>
          <a:p>
            <a:pPr>
              <a:lnSpc>
                <a:spcPct val="150000"/>
              </a:lnSpc>
            </a:pPr>
            <a:r>
              <a:rPr lang="en-US" altLang="zh-CN" sz="2800" b="1" dirty="0"/>
              <a:t>Simple </a:t>
            </a:r>
            <a:r>
              <a:rPr lang="en-US" altLang="zh-CN" sz="2800" b="1" dirty="0" err="1"/>
              <a:t>Definiation</a:t>
            </a:r>
            <a:r>
              <a:rPr lang="en-US" altLang="zh-CN" sz="2800" b="1" dirty="0"/>
              <a:t>:</a:t>
            </a:r>
          </a:p>
          <a:p>
            <a:pPr>
              <a:lnSpc>
                <a:spcPct val="150000"/>
              </a:lnSpc>
            </a:pPr>
            <a:r>
              <a:rPr lang="en-US" altLang="zh-CN" sz="2400" dirty="0"/>
              <a:t>=VLOOKUP(</a:t>
            </a:r>
            <a:r>
              <a:rPr lang="en-US" altLang="zh-CN" sz="2400" dirty="0">
                <a:solidFill>
                  <a:srgbClr val="00B0F0"/>
                </a:solidFill>
              </a:rPr>
              <a:t>value to look for,</a:t>
            </a:r>
          </a:p>
          <a:p>
            <a:pPr>
              <a:lnSpc>
                <a:spcPct val="150000"/>
              </a:lnSpc>
            </a:pPr>
            <a:r>
              <a:rPr lang="en-US" altLang="zh-CN" sz="2400" dirty="0"/>
              <a:t>                     </a:t>
            </a:r>
            <a:r>
              <a:rPr lang="en-US" altLang="zh-CN" sz="2400" dirty="0">
                <a:solidFill>
                  <a:srgbClr val="FF0000"/>
                </a:solidFill>
              </a:rPr>
              <a:t>range to look in</a:t>
            </a:r>
            <a:r>
              <a:rPr lang="en-US" altLang="zh-CN" sz="2400" dirty="0"/>
              <a:t>,</a:t>
            </a:r>
          </a:p>
          <a:p>
            <a:pPr>
              <a:lnSpc>
                <a:spcPct val="150000"/>
              </a:lnSpc>
            </a:pPr>
            <a:r>
              <a:rPr lang="en-US" altLang="zh-CN" sz="2400" dirty="0"/>
              <a:t>                     </a:t>
            </a:r>
            <a:r>
              <a:rPr lang="en-US" altLang="zh-CN" sz="2400" dirty="0">
                <a:solidFill>
                  <a:srgbClr val="7030A0"/>
                </a:solidFill>
              </a:rPr>
              <a:t>column number of value to return</a:t>
            </a:r>
            <a:r>
              <a:rPr lang="en-US" altLang="zh-CN" sz="2400" dirty="0"/>
              <a:t>,</a:t>
            </a:r>
          </a:p>
          <a:p>
            <a:pPr>
              <a:lnSpc>
                <a:spcPct val="150000"/>
              </a:lnSpc>
            </a:pPr>
            <a:r>
              <a:rPr lang="en-US" altLang="zh-CN" sz="2400" dirty="0"/>
              <a:t>                     </a:t>
            </a:r>
            <a:r>
              <a:rPr lang="en-US" altLang="zh-CN" sz="2400" dirty="0">
                <a:solidFill>
                  <a:srgbClr val="00B050"/>
                </a:solidFill>
              </a:rPr>
              <a:t>approximate or exact match[TRUE/FALSE])</a:t>
            </a:r>
          </a:p>
          <a:p>
            <a:pPr>
              <a:lnSpc>
                <a:spcPct val="150000"/>
              </a:lnSpc>
            </a:pPr>
            <a:endParaRPr lang="en-US" altLang="zh-CN" sz="2400" dirty="0">
              <a:solidFill>
                <a:srgbClr val="00B050"/>
              </a:solidFill>
            </a:endParaRPr>
          </a:p>
          <a:p>
            <a:r>
              <a:rPr lang="en-US" altLang="zh-CN" sz="2400" dirty="0"/>
              <a:t> </a:t>
            </a:r>
            <a:endParaRPr lang="zh-CN" altLang="en-US" sz="2400" dirty="0"/>
          </a:p>
        </p:txBody>
      </p:sp>
    </p:spTree>
    <p:extLst>
      <p:ext uri="{BB962C8B-B14F-4D97-AF65-F5344CB8AC3E}">
        <p14:creationId xmlns:p14="http://schemas.microsoft.com/office/powerpoint/2010/main" val="42538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AF8CA0B-D886-447B-A18B-B041065B7B7D}"/>
              </a:ext>
            </a:extLst>
          </p:cNvPr>
          <p:cNvSpPr>
            <a:spLocks noGrp="1"/>
          </p:cNvSpPr>
          <p:nvPr>
            <p:ph idx="1"/>
          </p:nvPr>
        </p:nvSpPr>
        <p:spPr>
          <a:xfrm>
            <a:off x="457204" y="260648"/>
            <a:ext cx="8229600" cy="4525963"/>
          </a:xfrm>
        </p:spPr>
        <p:txBody>
          <a:bodyPr>
            <a:noAutofit/>
          </a:bodyPr>
          <a:lstStyle/>
          <a:p>
            <a:pPr>
              <a:lnSpc>
                <a:spcPct val="170000"/>
              </a:lnSpc>
            </a:pPr>
            <a:r>
              <a:rPr lang="en-US" altLang="zh-CN" sz="2000" dirty="0"/>
              <a:t>When using “False” or “0” it will return an exact match.  Excel will start at the top of the list and work down, if the lookup value exists in the list it will return a value, but if it does not, it will return #N/A.  This seems easy to understand, if it’s there, it returns a value, if it’s not, it won’t.  Simple.</a:t>
            </a:r>
          </a:p>
          <a:p>
            <a:pPr>
              <a:lnSpc>
                <a:spcPct val="170000"/>
              </a:lnSpc>
            </a:pPr>
            <a:endParaRPr lang="en-US" altLang="zh-CN" sz="2000" dirty="0"/>
          </a:p>
          <a:p>
            <a:pPr>
              <a:lnSpc>
                <a:spcPct val="170000"/>
              </a:lnSpc>
            </a:pPr>
            <a:r>
              <a:rPr lang="en-US" altLang="zh-CN" sz="2000" dirty="0"/>
              <a:t>However, what happens if we use “True” or “1” as the last statement?  We can receive all sorts of strange results.  If we do not know what VLOOKUP is doing, it can result in some significant errors in our workbooks.</a:t>
            </a:r>
          </a:p>
          <a:p>
            <a:pPr marL="0" indent="0">
              <a:lnSpc>
                <a:spcPct val="170000"/>
              </a:lnSpc>
              <a:buNone/>
            </a:pPr>
            <a:r>
              <a:rPr lang="en-US" altLang="zh-CN" sz="2000" dirty="0"/>
              <a:t>     Using “True” should provide an approximate match.  By approximate, it</a:t>
            </a:r>
          </a:p>
          <a:p>
            <a:pPr marL="0" indent="0">
              <a:lnSpc>
                <a:spcPct val="170000"/>
              </a:lnSpc>
              <a:buNone/>
            </a:pPr>
            <a:r>
              <a:rPr lang="en-US" altLang="zh-CN" sz="2000" dirty="0"/>
              <a:t>     means – the next largest value that is less than the value being looked up.</a:t>
            </a:r>
            <a:endParaRPr lang="zh-CN" altLang="en-US" sz="2000" dirty="0"/>
          </a:p>
        </p:txBody>
      </p:sp>
      <p:sp>
        <p:nvSpPr>
          <p:cNvPr id="4" name="灯片编号占位符 3">
            <a:extLst>
              <a:ext uri="{FF2B5EF4-FFF2-40B4-BE49-F238E27FC236}">
                <a16:creationId xmlns:a16="http://schemas.microsoft.com/office/drawing/2014/main" id="{0A1DD366-30D9-490D-BC20-3E87CE22673A}"/>
              </a:ext>
            </a:extLst>
          </p:cNvPr>
          <p:cNvSpPr>
            <a:spLocks noGrp="1"/>
          </p:cNvSpPr>
          <p:nvPr>
            <p:ph type="sldNum" sz="quarter" idx="12"/>
          </p:nvPr>
        </p:nvSpPr>
        <p:spPr/>
        <p:txBody>
          <a:bodyPr/>
          <a:lstStyle/>
          <a:p>
            <a:fld id="{B19B0651-EE4F-4900-A07F-96A6BFA9D0F0}" type="slidenum">
              <a:rPr lang="ru-RU" smtClean="0"/>
              <a:t>12</a:t>
            </a:fld>
            <a:endParaRPr lang="ru-RU"/>
          </a:p>
        </p:txBody>
      </p:sp>
    </p:spTree>
    <p:extLst>
      <p:ext uri="{BB962C8B-B14F-4D97-AF65-F5344CB8AC3E}">
        <p14:creationId xmlns:p14="http://schemas.microsoft.com/office/powerpoint/2010/main" val="23472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77DDFE-FD93-2240-AFE0-130D79D1FDB7}"/>
              </a:ext>
            </a:extLst>
          </p:cNvPr>
          <p:cNvSpPr>
            <a:spLocks noGrp="1"/>
          </p:cNvSpPr>
          <p:nvPr>
            <p:ph type="title"/>
          </p:nvPr>
        </p:nvSpPr>
        <p:spPr/>
        <p:txBody>
          <a:bodyPr/>
          <a:lstStyle/>
          <a:p>
            <a:r>
              <a:rPr lang="en-US" dirty="0"/>
              <a:t>task 2</a:t>
            </a:r>
            <a:endParaRPr lang="ru-RU" dirty="0"/>
          </a:p>
        </p:txBody>
      </p:sp>
      <p:sp>
        <p:nvSpPr>
          <p:cNvPr id="3" name="Объект 2">
            <a:extLst>
              <a:ext uri="{FF2B5EF4-FFF2-40B4-BE49-F238E27FC236}">
                <a16:creationId xmlns:a16="http://schemas.microsoft.com/office/drawing/2014/main" id="{0FB06B74-B75C-6E4F-8361-2A638162D53D}"/>
              </a:ext>
            </a:extLst>
          </p:cNvPr>
          <p:cNvSpPr>
            <a:spLocks noGrp="1"/>
          </p:cNvSpPr>
          <p:nvPr>
            <p:ph idx="1"/>
          </p:nvPr>
        </p:nvSpPr>
        <p:spPr>
          <a:xfrm>
            <a:off x="457200" y="1268760"/>
            <a:ext cx="8229600" cy="4857403"/>
          </a:xfrm>
        </p:spPr>
        <p:txBody>
          <a:bodyPr/>
          <a:lstStyle/>
          <a:p>
            <a:r>
              <a:rPr lang="en-US" sz="2800" dirty="0"/>
              <a:t>You have a list with student names in the left-most column and marks in different subjects in column B to E.</a:t>
            </a:r>
            <a:r>
              <a:rPr lang="ru-RU" sz="2800" dirty="0"/>
              <a:t> </a:t>
            </a:r>
            <a:r>
              <a:rPr lang="en-US" sz="2800" dirty="0"/>
              <a:t>You need to know how much Brad scored in Math.</a:t>
            </a:r>
            <a:endParaRPr lang="ru-RU" sz="2800" dirty="0"/>
          </a:p>
          <a:p>
            <a:endParaRPr lang="ru-RU" dirty="0"/>
          </a:p>
        </p:txBody>
      </p:sp>
      <p:sp>
        <p:nvSpPr>
          <p:cNvPr id="4" name="Номер слайда 3">
            <a:extLst>
              <a:ext uri="{FF2B5EF4-FFF2-40B4-BE49-F238E27FC236}">
                <a16:creationId xmlns:a16="http://schemas.microsoft.com/office/drawing/2014/main" id="{9040A406-77A1-F547-8806-5A2AE6AC8EDE}"/>
              </a:ext>
            </a:extLst>
          </p:cNvPr>
          <p:cNvSpPr>
            <a:spLocks noGrp="1"/>
          </p:cNvSpPr>
          <p:nvPr>
            <p:ph type="sldNum" sz="quarter" idx="12"/>
          </p:nvPr>
        </p:nvSpPr>
        <p:spPr/>
        <p:txBody>
          <a:bodyPr/>
          <a:lstStyle/>
          <a:p>
            <a:fld id="{B19B0651-EE4F-4900-A07F-96A6BFA9D0F0}" type="slidenum">
              <a:rPr lang="ru-RU" smtClean="0"/>
              <a:t>13</a:t>
            </a:fld>
            <a:endParaRPr lang="ru-RU"/>
          </a:p>
        </p:txBody>
      </p:sp>
      <p:pic>
        <p:nvPicPr>
          <p:cNvPr id="5" name="Рисунок 4" descr="VLOOKUP Examples - Dataset to find brad's marks using the VLOOKUP function">
            <a:extLst>
              <a:ext uri="{FF2B5EF4-FFF2-40B4-BE49-F238E27FC236}">
                <a16:creationId xmlns:a16="http://schemas.microsoft.com/office/drawing/2014/main" id="{7308FDCA-1170-0E48-86A0-ACB845257B69}"/>
              </a:ext>
            </a:extLst>
          </p:cNvPr>
          <p:cNvPicPr/>
          <p:nvPr/>
        </p:nvPicPr>
        <p:blipFill>
          <a:blip r:embed="rId2" cstate="print"/>
          <a:srcRect/>
          <a:stretch>
            <a:fillRect/>
          </a:stretch>
        </p:blipFill>
        <p:spPr bwMode="auto">
          <a:xfrm>
            <a:off x="1547664" y="2920751"/>
            <a:ext cx="6264696" cy="3205412"/>
          </a:xfrm>
          <a:prstGeom prst="rect">
            <a:avLst/>
          </a:prstGeom>
          <a:noFill/>
          <a:ln w="9525">
            <a:noFill/>
            <a:miter lim="800000"/>
            <a:headEnd/>
            <a:tailEnd/>
          </a:ln>
        </p:spPr>
      </p:pic>
    </p:spTree>
    <p:extLst>
      <p:ext uri="{BB962C8B-B14F-4D97-AF65-F5344CB8AC3E}">
        <p14:creationId xmlns:p14="http://schemas.microsoft.com/office/powerpoint/2010/main" val="302948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B665CF-A554-3549-8A38-AAE83B9C3004}"/>
              </a:ext>
            </a:extLst>
          </p:cNvPr>
          <p:cNvSpPr>
            <a:spLocks noGrp="1"/>
          </p:cNvSpPr>
          <p:nvPr>
            <p:ph type="title"/>
          </p:nvPr>
        </p:nvSpPr>
        <p:spPr/>
        <p:txBody>
          <a:bodyPr/>
          <a:lstStyle/>
          <a:p>
            <a:r>
              <a:rPr lang="en-US" dirty="0"/>
              <a:t>task3</a:t>
            </a:r>
            <a:endParaRPr lang="ru-RU" dirty="0"/>
          </a:p>
        </p:txBody>
      </p:sp>
      <p:sp>
        <p:nvSpPr>
          <p:cNvPr id="3" name="Объект 2">
            <a:extLst>
              <a:ext uri="{FF2B5EF4-FFF2-40B4-BE49-F238E27FC236}">
                <a16:creationId xmlns:a16="http://schemas.microsoft.com/office/drawing/2014/main" id="{049267BA-0EC2-3549-B752-102EF8D8681B}"/>
              </a:ext>
            </a:extLst>
          </p:cNvPr>
          <p:cNvSpPr>
            <a:spLocks noGrp="1"/>
          </p:cNvSpPr>
          <p:nvPr>
            <p:ph idx="1"/>
          </p:nvPr>
        </p:nvSpPr>
        <p:spPr/>
        <p:txBody>
          <a:bodyPr/>
          <a:lstStyle/>
          <a:p>
            <a:pPr marL="0" indent="0">
              <a:buNone/>
            </a:pPr>
            <a:r>
              <a:rPr lang="en-US" dirty="0"/>
              <a:t>You have a data set as shown below, and you want to look for the company ABC in a list, but the list has ABC Ltd instead of ABC.</a:t>
            </a:r>
            <a:endParaRPr lang="ru-RU" dirty="0"/>
          </a:p>
          <a:p>
            <a:endParaRPr lang="ru-RU" dirty="0"/>
          </a:p>
        </p:txBody>
      </p:sp>
      <p:sp>
        <p:nvSpPr>
          <p:cNvPr id="4" name="Номер слайда 3">
            <a:extLst>
              <a:ext uri="{FF2B5EF4-FFF2-40B4-BE49-F238E27FC236}">
                <a16:creationId xmlns:a16="http://schemas.microsoft.com/office/drawing/2014/main" id="{B0603494-D882-2643-B272-D1889754E4A5}"/>
              </a:ext>
            </a:extLst>
          </p:cNvPr>
          <p:cNvSpPr>
            <a:spLocks noGrp="1"/>
          </p:cNvSpPr>
          <p:nvPr>
            <p:ph type="sldNum" sz="quarter" idx="12"/>
          </p:nvPr>
        </p:nvSpPr>
        <p:spPr/>
        <p:txBody>
          <a:bodyPr/>
          <a:lstStyle/>
          <a:p>
            <a:fld id="{B19B0651-EE4F-4900-A07F-96A6BFA9D0F0}" type="slidenum">
              <a:rPr lang="ru-RU" smtClean="0"/>
              <a:t>14</a:t>
            </a:fld>
            <a:endParaRPr lang="ru-RU"/>
          </a:p>
        </p:txBody>
      </p:sp>
      <p:pic>
        <p:nvPicPr>
          <p:cNvPr id="5" name="Рисунок 4" descr="Wildcard Characters in Excel - Partial Lookup">
            <a:extLst>
              <a:ext uri="{FF2B5EF4-FFF2-40B4-BE49-F238E27FC236}">
                <a16:creationId xmlns:a16="http://schemas.microsoft.com/office/drawing/2014/main" id="{611728FC-2BC5-D54D-835A-61E07A9DAFDB}"/>
              </a:ext>
            </a:extLst>
          </p:cNvPr>
          <p:cNvPicPr/>
          <p:nvPr/>
        </p:nvPicPr>
        <p:blipFill>
          <a:blip r:embed="rId2" cstate="print"/>
          <a:srcRect/>
          <a:stretch>
            <a:fillRect/>
          </a:stretch>
        </p:blipFill>
        <p:spPr bwMode="auto">
          <a:xfrm>
            <a:off x="755576" y="3313907"/>
            <a:ext cx="7355160" cy="2927350"/>
          </a:xfrm>
          <a:prstGeom prst="rect">
            <a:avLst/>
          </a:prstGeom>
          <a:noFill/>
          <a:ln w="9525">
            <a:noFill/>
            <a:miter lim="800000"/>
            <a:headEnd/>
            <a:tailEnd/>
          </a:ln>
        </p:spPr>
      </p:pic>
    </p:spTree>
    <p:extLst>
      <p:ext uri="{BB962C8B-B14F-4D97-AF65-F5344CB8AC3E}">
        <p14:creationId xmlns:p14="http://schemas.microsoft.com/office/powerpoint/2010/main" val="3472547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works</a:t>
            </a:r>
            <a:endParaRPr lang="ru-RU" dirty="0"/>
          </a:p>
        </p:txBody>
      </p:sp>
      <p:sp>
        <p:nvSpPr>
          <p:cNvPr id="3" name="Объект 2"/>
          <p:cNvSpPr>
            <a:spLocks noGrp="1"/>
          </p:cNvSpPr>
          <p:nvPr>
            <p:ph idx="1"/>
          </p:nvPr>
        </p:nvSpPr>
        <p:spPr/>
        <p:txBody>
          <a:bodyPr>
            <a:normAutofit fontScale="92500" lnSpcReduction="20000"/>
          </a:bodyPr>
          <a:lstStyle/>
          <a:p>
            <a:pPr marL="0" indent="0">
              <a:buNone/>
            </a:pPr>
            <a:r>
              <a:rPr lang="en-US" dirty="0"/>
              <a:t>The formula to retrieve the employee’s name uses the VLOOKUP function. VLOOKUP takes four arguments: lookup value, lookup range, column, and match. VLOOKUP searches down the first column of the lookup range until it finds the lookup value.</a:t>
            </a:r>
          </a:p>
          <a:p>
            <a:pPr marL="0" indent="0">
              <a:buNone/>
            </a:pPr>
            <a:r>
              <a:rPr lang="en-US" dirty="0"/>
              <a:t>When the lookup value is found, VLOOKUP returns the value in the column identified by the column argument. In this case, the column argument is 2, and VLOOKUP returns the </a:t>
            </a:r>
            <a:r>
              <a:rPr lang="en-US" altLang="zh-CN" dirty="0"/>
              <a:t>classic favorite of coffee </a:t>
            </a:r>
            <a:r>
              <a:rPr lang="en-US" dirty="0"/>
              <a:t>from the second column.</a:t>
            </a:r>
          </a:p>
          <a:p>
            <a:endParaRPr lang="ru-RU" dirty="0"/>
          </a:p>
        </p:txBody>
      </p:sp>
      <p:sp>
        <p:nvSpPr>
          <p:cNvPr id="5" name="Номер слайда 4">
            <a:extLst>
              <a:ext uri="{FF2B5EF4-FFF2-40B4-BE49-F238E27FC236}">
                <a16:creationId xmlns:a16="http://schemas.microsoft.com/office/drawing/2014/main" id="{DE26EE9C-921A-B64A-A331-AE2B173AEA1C}"/>
              </a:ext>
            </a:extLst>
          </p:cNvPr>
          <p:cNvSpPr>
            <a:spLocks noGrp="1"/>
          </p:cNvSpPr>
          <p:nvPr>
            <p:ph type="sldNum" sz="quarter" idx="12"/>
          </p:nvPr>
        </p:nvSpPr>
        <p:spPr/>
        <p:txBody>
          <a:bodyPr/>
          <a:lstStyle/>
          <a:p>
            <a:fld id="{B19B0651-EE4F-4900-A07F-96A6BFA9D0F0}" type="slidenum">
              <a:rPr lang="ru-RU" smtClean="0"/>
              <a:t>15</a:t>
            </a:fld>
            <a:endParaRPr lang="ru-RU"/>
          </a:p>
        </p:txBody>
      </p:sp>
    </p:spTree>
    <p:extLst>
      <p:ext uri="{BB962C8B-B14F-4D97-AF65-F5344CB8AC3E}">
        <p14:creationId xmlns:p14="http://schemas.microsoft.com/office/powerpoint/2010/main" val="17057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EE42CF-8225-EC42-B124-A97CA4B16AD9}"/>
              </a:ext>
            </a:extLst>
          </p:cNvPr>
          <p:cNvSpPr>
            <a:spLocks noGrp="1"/>
          </p:cNvSpPr>
          <p:nvPr>
            <p:ph type="title"/>
          </p:nvPr>
        </p:nvSpPr>
        <p:spPr/>
        <p:txBody>
          <a:bodyPr/>
          <a:lstStyle/>
          <a:p>
            <a:r>
              <a:rPr lang="en-US" dirty="0"/>
              <a:t>Note</a:t>
            </a:r>
            <a:endParaRPr lang="ru-RU" dirty="0"/>
          </a:p>
        </p:txBody>
      </p:sp>
      <p:sp>
        <p:nvSpPr>
          <p:cNvPr id="3" name="Объект 2">
            <a:extLst>
              <a:ext uri="{FF2B5EF4-FFF2-40B4-BE49-F238E27FC236}">
                <a16:creationId xmlns:a16="http://schemas.microsoft.com/office/drawing/2014/main" id="{7BC894D9-CAFD-8A4B-91BA-E6E58093751C}"/>
              </a:ext>
            </a:extLst>
          </p:cNvPr>
          <p:cNvSpPr>
            <a:spLocks noGrp="1"/>
          </p:cNvSpPr>
          <p:nvPr>
            <p:ph idx="1"/>
          </p:nvPr>
        </p:nvSpPr>
        <p:spPr/>
        <p:txBody>
          <a:bodyPr/>
          <a:lstStyle/>
          <a:p>
            <a:r>
              <a:rPr lang="en" dirty="0"/>
              <a:t>All of the VLOOKUP functions in this example have FALSE as the final argument. A FALSE in the match argument tells VLOOKUP to return a value only if it finds an exact match. If it doesn’t find an exact match, VLOOKUP returns N/A#. </a:t>
            </a:r>
          </a:p>
          <a:p>
            <a:endParaRPr lang="ru-RU" dirty="0"/>
          </a:p>
        </p:txBody>
      </p:sp>
      <p:sp>
        <p:nvSpPr>
          <p:cNvPr id="4" name="Номер слайда 3">
            <a:extLst>
              <a:ext uri="{FF2B5EF4-FFF2-40B4-BE49-F238E27FC236}">
                <a16:creationId xmlns:a16="http://schemas.microsoft.com/office/drawing/2014/main" id="{97F794B7-7C53-6D4F-9E6C-12F4D9FF245D}"/>
              </a:ext>
            </a:extLst>
          </p:cNvPr>
          <p:cNvSpPr>
            <a:spLocks noGrp="1"/>
          </p:cNvSpPr>
          <p:nvPr>
            <p:ph type="sldNum" sz="quarter" idx="12"/>
          </p:nvPr>
        </p:nvSpPr>
        <p:spPr/>
        <p:txBody>
          <a:bodyPr/>
          <a:lstStyle/>
          <a:p>
            <a:fld id="{B19B0651-EE4F-4900-A07F-96A6BFA9D0F0}" type="slidenum">
              <a:rPr lang="ru-RU" smtClean="0"/>
              <a:t>16</a:t>
            </a:fld>
            <a:endParaRPr lang="ru-RU"/>
          </a:p>
        </p:txBody>
      </p:sp>
    </p:spTree>
    <p:extLst>
      <p:ext uri="{BB962C8B-B14F-4D97-AF65-F5344CB8AC3E}">
        <p14:creationId xmlns:p14="http://schemas.microsoft.com/office/powerpoint/2010/main" val="2412216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normAutofit fontScale="90000"/>
          </a:bodyPr>
          <a:lstStyle/>
          <a:p>
            <a:r>
              <a:rPr lang="en-US" dirty="0"/>
              <a:t>A table of employee information</a:t>
            </a:r>
            <a:br>
              <a:rPr lang="en-US" dirty="0"/>
            </a:br>
            <a:endParaRPr lang="ru-RU"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435" t="41249" r="13633" b="20449"/>
          <a:stretch/>
        </p:blipFill>
        <p:spPr bwMode="auto">
          <a:xfrm>
            <a:off x="200283" y="2492896"/>
            <a:ext cx="8743433"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Номер слайда 3">
            <a:extLst>
              <a:ext uri="{FF2B5EF4-FFF2-40B4-BE49-F238E27FC236}">
                <a16:creationId xmlns:a16="http://schemas.microsoft.com/office/drawing/2014/main" id="{304ED240-DB16-564C-A506-D4AC25042B7E}"/>
              </a:ext>
            </a:extLst>
          </p:cNvPr>
          <p:cNvSpPr>
            <a:spLocks noGrp="1"/>
          </p:cNvSpPr>
          <p:nvPr>
            <p:ph type="sldNum" sz="quarter" idx="12"/>
          </p:nvPr>
        </p:nvSpPr>
        <p:spPr/>
        <p:txBody>
          <a:bodyPr/>
          <a:lstStyle/>
          <a:p>
            <a:fld id="{B19B0651-EE4F-4900-A07F-96A6BFA9D0F0}" type="slidenum">
              <a:rPr lang="ru-RU" smtClean="0"/>
              <a:t>17</a:t>
            </a:fld>
            <a:endParaRPr lang="ru-RU"/>
          </a:p>
        </p:txBody>
      </p:sp>
      <p:sp>
        <p:nvSpPr>
          <p:cNvPr id="3" name="文本框 2">
            <a:extLst>
              <a:ext uri="{FF2B5EF4-FFF2-40B4-BE49-F238E27FC236}">
                <a16:creationId xmlns:a16="http://schemas.microsoft.com/office/drawing/2014/main" id="{229E934A-41CF-4D03-8174-D0BD1FA54579}"/>
              </a:ext>
            </a:extLst>
          </p:cNvPr>
          <p:cNvSpPr txBox="1"/>
          <p:nvPr/>
        </p:nvSpPr>
        <p:spPr>
          <a:xfrm>
            <a:off x="457200" y="1268760"/>
            <a:ext cx="7927298" cy="646331"/>
          </a:xfrm>
          <a:prstGeom prst="rect">
            <a:avLst/>
          </a:prstGeom>
          <a:noFill/>
        </p:spPr>
        <p:txBody>
          <a:bodyPr wrap="none" rtlCol="0">
            <a:spAutoFit/>
          </a:bodyPr>
          <a:lstStyle/>
          <a:p>
            <a:r>
              <a:rPr lang="en-US" altLang="zh-CN" dirty="0"/>
              <a:t>Figure shows a table of employees. You want to fill out a simplified paystub</a:t>
            </a:r>
          </a:p>
          <a:p>
            <a:r>
              <a:rPr lang="en-US" altLang="zh-CN" dirty="0"/>
              <a:t> form by pulling the information from this table when an employee’s ID is selected.</a:t>
            </a:r>
          </a:p>
        </p:txBody>
      </p:sp>
    </p:spTree>
    <p:extLst>
      <p:ext uri="{BB962C8B-B14F-4D97-AF65-F5344CB8AC3E}">
        <p14:creationId xmlns:p14="http://schemas.microsoft.com/office/powerpoint/2010/main" val="1743943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 table of employee information</a:t>
            </a:r>
            <a:endParaRPr lang="ru-RU" dirty="0"/>
          </a:p>
        </p:txBody>
      </p:sp>
      <p:sp>
        <p:nvSpPr>
          <p:cNvPr id="3" name="Объект 2"/>
          <p:cNvSpPr>
            <a:spLocks noGrp="1"/>
          </p:cNvSpPr>
          <p:nvPr>
            <p:ph idx="1"/>
          </p:nvPr>
        </p:nvSpPr>
        <p:spPr/>
        <p:txBody>
          <a:bodyPr>
            <a:normAutofit fontScale="70000" lnSpcReduction="20000"/>
          </a:bodyPr>
          <a:lstStyle/>
          <a:p>
            <a:pPr marL="0" indent="0">
              <a:buNone/>
            </a:pPr>
            <a:r>
              <a:rPr lang="en-US" dirty="0"/>
              <a:t>The user will select an employee ID from a data validation list in cell L3. From that piece of data, the employee’s name, address, and other information will be pulled into the form. The formulas for the paystub form in Figure are shown here:</a:t>
            </a:r>
          </a:p>
          <a:p>
            <a:pPr marL="0" indent="0">
              <a:buNone/>
            </a:pPr>
            <a:r>
              <a:rPr lang="en-US" dirty="0"/>
              <a:t>Employee Name: =VLOOKUP($L$3,$B$3:$I$12,2,FALSE)</a:t>
            </a:r>
          </a:p>
          <a:p>
            <a:pPr marL="0" indent="0">
              <a:buNone/>
            </a:pPr>
            <a:r>
              <a:rPr lang="en-US" dirty="0"/>
              <a:t>Pay: =VLOOKUP($L$3,$B$3:$I$12,5,FALSE)/VLOOKUP($L$3,$B$3:$I$12,4,FALSE)</a:t>
            </a:r>
          </a:p>
          <a:p>
            <a:pPr marL="0" indent="0">
              <a:buNone/>
            </a:pPr>
            <a:r>
              <a:rPr lang="en-US" dirty="0"/>
              <a:t>Taxes: =(M7-O8-O9)*VLOOKUP($L$3,$B$3:$I$12,6,FALSE)</a:t>
            </a:r>
          </a:p>
          <a:p>
            <a:pPr marL="0" indent="0">
              <a:buNone/>
            </a:pPr>
            <a:r>
              <a:rPr lang="en-US" dirty="0"/>
              <a:t>Insurance: =VLOOKUP($L$3,$B$3:$I$12,7,FALSE)</a:t>
            </a:r>
          </a:p>
          <a:p>
            <a:pPr marL="0" indent="0">
              <a:buNone/>
            </a:pPr>
            <a:r>
              <a:rPr lang="en-US" dirty="0"/>
              <a:t>Retirement: =M7*VLOOKUP($L$3,$B$3:$I$12,8,FALSE)</a:t>
            </a:r>
          </a:p>
          <a:p>
            <a:pPr marL="0" indent="0">
              <a:buNone/>
            </a:pPr>
            <a:r>
              <a:rPr lang="en-US" dirty="0"/>
              <a:t>Total: =SUM(O7:O10)</a:t>
            </a:r>
          </a:p>
          <a:p>
            <a:pPr marL="0" indent="0">
              <a:buNone/>
            </a:pPr>
            <a:r>
              <a:rPr lang="en-US" dirty="0"/>
              <a:t>Net Pay: =M7-O11</a:t>
            </a:r>
          </a:p>
          <a:p>
            <a:endParaRPr lang="ru-RU" dirty="0"/>
          </a:p>
        </p:txBody>
      </p:sp>
      <p:sp>
        <p:nvSpPr>
          <p:cNvPr id="5" name="Номер слайда 4">
            <a:extLst>
              <a:ext uri="{FF2B5EF4-FFF2-40B4-BE49-F238E27FC236}">
                <a16:creationId xmlns:a16="http://schemas.microsoft.com/office/drawing/2014/main" id="{6E89ED39-2DE1-C947-A96A-BCC11E5BA2EB}"/>
              </a:ext>
            </a:extLst>
          </p:cNvPr>
          <p:cNvSpPr>
            <a:spLocks noGrp="1"/>
          </p:cNvSpPr>
          <p:nvPr>
            <p:ph type="sldNum" sz="quarter" idx="12"/>
          </p:nvPr>
        </p:nvSpPr>
        <p:spPr/>
        <p:txBody>
          <a:bodyPr/>
          <a:lstStyle/>
          <a:p>
            <a:fld id="{B19B0651-EE4F-4900-A07F-96A6BFA9D0F0}" type="slidenum">
              <a:rPr lang="ru-RU" smtClean="0"/>
              <a:t>18</a:t>
            </a:fld>
            <a:endParaRPr lang="ru-RU"/>
          </a:p>
        </p:txBody>
      </p:sp>
    </p:spTree>
    <p:extLst>
      <p:ext uri="{BB962C8B-B14F-4D97-AF65-F5344CB8AC3E}">
        <p14:creationId xmlns:p14="http://schemas.microsoft.com/office/powerpoint/2010/main" val="2315952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 A simplified paystub form.</a:t>
            </a:r>
            <a:endParaRPr lang="ru-RU" dirty="0"/>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751" t="43907" r="38046" b="18456"/>
          <a:stretch/>
        </p:blipFill>
        <p:spPr bwMode="auto">
          <a:xfrm>
            <a:off x="1264846" y="1800224"/>
            <a:ext cx="6782602"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Номер слайда 3">
            <a:extLst>
              <a:ext uri="{FF2B5EF4-FFF2-40B4-BE49-F238E27FC236}">
                <a16:creationId xmlns:a16="http://schemas.microsoft.com/office/drawing/2014/main" id="{948FB0AA-2602-5046-9D30-9ED89A949A7F}"/>
              </a:ext>
            </a:extLst>
          </p:cNvPr>
          <p:cNvSpPr>
            <a:spLocks noGrp="1"/>
          </p:cNvSpPr>
          <p:nvPr>
            <p:ph type="sldNum" sz="quarter" idx="12"/>
          </p:nvPr>
        </p:nvSpPr>
        <p:spPr/>
        <p:txBody>
          <a:bodyPr/>
          <a:lstStyle/>
          <a:p>
            <a:fld id="{B19B0651-EE4F-4900-A07F-96A6BFA9D0F0}" type="slidenum">
              <a:rPr lang="ru-RU" smtClean="0"/>
              <a:t>19</a:t>
            </a:fld>
            <a:endParaRPr lang="ru-RU"/>
          </a:p>
        </p:txBody>
      </p:sp>
    </p:spTree>
    <p:extLst>
      <p:ext uri="{BB962C8B-B14F-4D97-AF65-F5344CB8AC3E}">
        <p14:creationId xmlns:p14="http://schemas.microsoft.com/office/powerpoint/2010/main" val="3173637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Check to See Whether a Simple</a:t>
            </a:r>
            <a:br>
              <a:rPr lang="en-US" dirty="0"/>
            </a:br>
            <a:r>
              <a:rPr lang="en-US" dirty="0"/>
              <a:t>Condition Is Met</a:t>
            </a:r>
            <a:endParaRPr lang="ru-RU" dirty="0"/>
          </a:p>
        </p:txBody>
      </p:sp>
      <p:sp>
        <p:nvSpPr>
          <p:cNvPr id="3" name="Объект 2"/>
          <p:cNvSpPr>
            <a:spLocks noGrp="1"/>
          </p:cNvSpPr>
          <p:nvPr>
            <p:ph idx="1"/>
          </p:nvPr>
        </p:nvSpPr>
        <p:spPr/>
        <p:txBody>
          <a:bodyPr/>
          <a:lstStyle/>
          <a:p>
            <a:r>
              <a:rPr lang="en-US" dirty="0"/>
              <a:t>A </a:t>
            </a:r>
            <a:r>
              <a:rPr lang="en-US" i="1" dirty="0"/>
              <a:t>condition</a:t>
            </a:r>
            <a:r>
              <a:rPr lang="en-US" dirty="0"/>
              <a:t> is a value or expression that returns </a:t>
            </a:r>
            <a:r>
              <a:rPr lang="en-US" u="sng" dirty="0"/>
              <a:t>TRUE</a:t>
            </a:r>
            <a:r>
              <a:rPr lang="en-US" dirty="0"/>
              <a:t> or </a:t>
            </a:r>
            <a:r>
              <a:rPr lang="en-US" u="sng" dirty="0"/>
              <a:t>FALSE</a:t>
            </a:r>
            <a:r>
              <a:rPr lang="en-US" dirty="0"/>
              <a:t>. Based on the value of the condition, a formula can branch into two separate calculations. That is, when the condition returns TRUE, one value or expression is evaluated while the other is ignored. A FALSE condition reverses the flow of the formula, and the first value or expression is ignored and the other evaluated. </a:t>
            </a:r>
            <a:endParaRPr lang="ru-RU" dirty="0"/>
          </a:p>
        </p:txBody>
      </p:sp>
      <p:pic>
        <p:nvPicPr>
          <p:cNvPr id="4" name="Рисунок 3">
            <a:extLst>
              <a:ext uri="{FF2B5EF4-FFF2-40B4-BE49-F238E27FC236}">
                <a16:creationId xmlns:a16="http://schemas.microsoft.com/office/drawing/2014/main" id="{BE98D632-7B46-6748-85AF-2EEC4BA3D229}"/>
              </a:ext>
            </a:extLst>
          </p:cNvPr>
          <p:cNvPicPr>
            <a:picLocks noChangeAspect="1"/>
          </p:cNvPicPr>
          <p:nvPr/>
        </p:nvPicPr>
        <p:blipFill>
          <a:blip r:embed="rId2"/>
          <a:stretch>
            <a:fillRect/>
          </a:stretch>
        </p:blipFill>
        <p:spPr>
          <a:xfrm>
            <a:off x="0" y="0"/>
            <a:ext cx="9144000" cy="6858000"/>
          </a:xfrm>
          <a:prstGeom prst="rect">
            <a:avLst/>
          </a:prstGeom>
        </p:spPr>
      </p:pic>
      <p:sp>
        <p:nvSpPr>
          <p:cNvPr id="6" name="Номер слайда 5">
            <a:extLst>
              <a:ext uri="{FF2B5EF4-FFF2-40B4-BE49-F238E27FC236}">
                <a16:creationId xmlns:a16="http://schemas.microsoft.com/office/drawing/2014/main" id="{775AE097-F0D9-A74A-AE21-F25181CC8465}"/>
              </a:ext>
            </a:extLst>
          </p:cNvPr>
          <p:cNvSpPr>
            <a:spLocks noGrp="1"/>
          </p:cNvSpPr>
          <p:nvPr>
            <p:ph type="sldNum" sz="quarter" idx="12"/>
          </p:nvPr>
        </p:nvSpPr>
        <p:spPr/>
        <p:txBody>
          <a:bodyPr/>
          <a:lstStyle/>
          <a:p>
            <a:fld id="{B19B0651-EE4F-4900-A07F-96A6BFA9D0F0}" type="slidenum">
              <a:rPr lang="ru-RU" smtClean="0"/>
              <a:t>2</a:t>
            </a:fld>
            <a:endParaRPr lang="ru-RU"/>
          </a:p>
        </p:txBody>
      </p:sp>
    </p:spTree>
    <p:extLst>
      <p:ext uri="{BB962C8B-B14F-4D97-AF65-F5344CB8AC3E}">
        <p14:creationId xmlns:p14="http://schemas.microsoft.com/office/powerpoint/2010/main" val="35591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11560" y="404664"/>
            <a:ext cx="8229600" cy="5721499"/>
          </a:xfrm>
        </p:spPr>
        <p:txBody>
          <a:bodyPr>
            <a:normAutofit fontScale="70000" lnSpcReduction="20000"/>
          </a:bodyPr>
          <a:lstStyle/>
          <a:p>
            <a:pPr marL="0" indent="0">
              <a:lnSpc>
                <a:spcPct val="120000"/>
              </a:lnSpc>
              <a:buNone/>
            </a:pPr>
            <a:r>
              <a:rPr lang="en-US" dirty="0"/>
              <a:t>The other formulas also use VLOOKUP with a few twists. The address and insurance formulas work just like the employee name formula, but they pull from a different column. The pay formula uses two VLOOKUPs; one divided by the other. </a:t>
            </a:r>
          </a:p>
          <a:p>
            <a:pPr marL="0" indent="0">
              <a:lnSpc>
                <a:spcPct val="120000"/>
              </a:lnSpc>
              <a:buNone/>
            </a:pPr>
            <a:r>
              <a:rPr lang="en-US" dirty="0"/>
              <a:t>The employee’s annual pay is pulled from the fifth column and is divided by the frequency from the fourth column, resulting in the pay for one paystub.</a:t>
            </a:r>
          </a:p>
          <a:p>
            <a:pPr marL="0" indent="0">
              <a:lnSpc>
                <a:spcPct val="120000"/>
              </a:lnSpc>
              <a:buNone/>
            </a:pPr>
            <a:r>
              <a:rPr lang="en-US" dirty="0"/>
              <a:t>The retirement formula pulls the percentage from the eighth column and multiplies that by the gross pay to calculate the deduction. Finally, the taxes formula deducts both insurance and retirement from gross pay and multiplies that by the tax rate, found with VLOOKUP pulling from the sixth column.</a:t>
            </a:r>
          </a:p>
          <a:p>
            <a:pPr marL="0" indent="0">
              <a:lnSpc>
                <a:spcPct val="120000"/>
              </a:lnSpc>
              <a:buNone/>
            </a:pPr>
            <a:r>
              <a:rPr lang="en-US" dirty="0"/>
              <a:t>Of course, payroll calculations are a little more complex than this, but when you understand how VLOOKUP works, you can build eve</a:t>
            </a:r>
            <a:r>
              <a:rPr lang="en-US" altLang="zh-CN" dirty="0"/>
              <a:t>n</a:t>
            </a:r>
            <a:r>
              <a:rPr lang="en-US" dirty="0"/>
              <a:t> more complex models.</a:t>
            </a:r>
            <a:endParaRPr lang="ru-RU" dirty="0"/>
          </a:p>
        </p:txBody>
      </p:sp>
      <p:sp>
        <p:nvSpPr>
          <p:cNvPr id="4" name="Номер слайда 3">
            <a:extLst>
              <a:ext uri="{FF2B5EF4-FFF2-40B4-BE49-F238E27FC236}">
                <a16:creationId xmlns:a16="http://schemas.microsoft.com/office/drawing/2014/main" id="{CDDB6976-91C3-1646-A5FD-FA48EE3F780C}"/>
              </a:ext>
            </a:extLst>
          </p:cNvPr>
          <p:cNvSpPr>
            <a:spLocks noGrp="1"/>
          </p:cNvSpPr>
          <p:nvPr>
            <p:ph type="sldNum" sz="quarter" idx="12"/>
          </p:nvPr>
        </p:nvSpPr>
        <p:spPr/>
        <p:txBody>
          <a:bodyPr/>
          <a:lstStyle/>
          <a:p>
            <a:fld id="{B19B0651-EE4F-4900-A07F-96A6BFA9D0F0}" type="slidenum">
              <a:rPr lang="ru-RU" smtClean="0"/>
              <a:t>20</a:t>
            </a:fld>
            <a:endParaRPr lang="ru-RU"/>
          </a:p>
        </p:txBody>
      </p:sp>
    </p:spTree>
    <p:extLst>
      <p:ext uri="{BB962C8B-B14F-4D97-AF65-F5344CB8AC3E}">
        <p14:creationId xmlns:p14="http://schemas.microsoft.com/office/powerpoint/2010/main" val="167103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143000"/>
          </a:xfrm>
        </p:spPr>
        <p:txBody>
          <a:bodyPr>
            <a:noAutofit/>
          </a:bodyPr>
          <a:lstStyle/>
          <a:p>
            <a:r>
              <a:rPr lang="en-US" sz="2000" dirty="0"/>
              <a:t>Figure displays a list of states and six monthly gas prices. For each price, say that you want to determine whether that state’s price in that month is above or below average for all the states for the same month. For higher-than-average prices, you report “High,” and for lower than average, “Low”. A grid below the data is used to report the results. </a:t>
            </a:r>
            <a:endParaRPr lang="ru-RU" sz="2000"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654" t="30506" r="33676" b="7670"/>
          <a:stretch/>
        </p:blipFill>
        <p:spPr bwMode="auto">
          <a:xfrm>
            <a:off x="1403648" y="1628800"/>
            <a:ext cx="6097383" cy="5139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Номер слайда 3">
            <a:extLst>
              <a:ext uri="{FF2B5EF4-FFF2-40B4-BE49-F238E27FC236}">
                <a16:creationId xmlns:a16="http://schemas.microsoft.com/office/drawing/2014/main" id="{9645F25A-1F7A-0946-B6D2-A01075E13800}"/>
              </a:ext>
            </a:extLst>
          </p:cNvPr>
          <p:cNvSpPr>
            <a:spLocks noGrp="1"/>
          </p:cNvSpPr>
          <p:nvPr>
            <p:ph type="sldNum" sz="quarter" idx="12"/>
          </p:nvPr>
        </p:nvSpPr>
        <p:spPr/>
        <p:txBody>
          <a:bodyPr/>
          <a:lstStyle/>
          <a:p>
            <a:fld id="{B19B0651-EE4F-4900-A07F-96A6BFA9D0F0}" type="slidenum">
              <a:rPr lang="ru-RU" smtClean="0"/>
              <a:t>3</a:t>
            </a:fld>
            <a:endParaRPr lang="ru-RU"/>
          </a:p>
        </p:txBody>
      </p:sp>
    </p:spTree>
    <p:extLst>
      <p:ext uri="{BB962C8B-B14F-4D97-AF65-F5344CB8AC3E}">
        <p14:creationId xmlns:p14="http://schemas.microsoft.com/office/powerpoint/2010/main" val="218951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works</a:t>
            </a:r>
            <a:endParaRPr lang="ru-RU" dirty="0"/>
          </a:p>
        </p:txBody>
      </p:sp>
      <p:sp>
        <p:nvSpPr>
          <p:cNvPr id="3" name="Объект 2"/>
          <p:cNvSpPr>
            <a:spLocks noGrp="1"/>
          </p:cNvSpPr>
          <p:nvPr>
            <p:ph idx="1"/>
          </p:nvPr>
        </p:nvSpPr>
        <p:spPr/>
        <p:txBody>
          <a:bodyPr>
            <a:normAutofit fontScale="77500" lnSpcReduction="20000"/>
          </a:bodyPr>
          <a:lstStyle/>
          <a:p>
            <a:r>
              <a:rPr lang="en-US" dirty="0"/>
              <a:t>The IF function is the most basic conditional analysis function in Excel. </a:t>
            </a:r>
            <a:endParaRPr lang="ru-RU" dirty="0"/>
          </a:p>
          <a:p>
            <a:r>
              <a:rPr lang="en-US" dirty="0"/>
              <a:t>It has three arguments: the condition; what to do if the condition is true; and what to do if the condition is false. </a:t>
            </a:r>
            <a:endParaRPr lang="ru-RU" dirty="0"/>
          </a:p>
          <a:p>
            <a:r>
              <a:rPr lang="en-US" dirty="0"/>
              <a:t>The condition argument in this example is </a:t>
            </a:r>
            <a:r>
              <a:rPr lang="en-US" b="1" dirty="0"/>
              <a:t>C3&gt;AVERAGE(C$3:C$11)</a:t>
            </a:r>
            <a:r>
              <a:rPr lang="en-US" dirty="0"/>
              <a:t>. Condition arguments must be structured to return TRUE or FALSE, and that usually means that there is a comparison operation (like an equal sign or greater-than sign) or another worksheet function that returns TRUE or FALSE (such as ISERR or ISBLANK). In this example, the condition has a greater-than sign and compares the value in C3 to the average of all the values in C3:C11. </a:t>
            </a:r>
            <a:endParaRPr lang="ru-RU" dirty="0"/>
          </a:p>
        </p:txBody>
      </p:sp>
      <p:sp>
        <p:nvSpPr>
          <p:cNvPr id="5" name="Номер слайда 4">
            <a:extLst>
              <a:ext uri="{FF2B5EF4-FFF2-40B4-BE49-F238E27FC236}">
                <a16:creationId xmlns:a16="http://schemas.microsoft.com/office/drawing/2014/main" id="{46AA0369-AD00-3545-95B7-86F0C5686D7E}"/>
              </a:ext>
            </a:extLst>
          </p:cNvPr>
          <p:cNvSpPr>
            <a:spLocks noGrp="1"/>
          </p:cNvSpPr>
          <p:nvPr>
            <p:ph type="sldNum" sz="quarter" idx="12"/>
          </p:nvPr>
        </p:nvSpPr>
        <p:spPr/>
        <p:txBody>
          <a:bodyPr/>
          <a:lstStyle/>
          <a:p>
            <a:fld id="{B19B0651-EE4F-4900-A07F-96A6BFA9D0F0}" type="slidenum">
              <a:rPr lang="ru-RU" smtClean="0"/>
              <a:t>4</a:t>
            </a:fld>
            <a:endParaRPr lang="ru-RU"/>
          </a:p>
        </p:txBody>
      </p:sp>
    </p:spTree>
    <p:extLst>
      <p:ext uri="{BB962C8B-B14F-4D97-AF65-F5344CB8AC3E}">
        <p14:creationId xmlns:p14="http://schemas.microsoft.com/office/powerpoint/2010/main" val="343936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Checking for Multiple Conditions</a:t>
            </a:r>
            <a:br>
              <a:rPr lang="en-US" dirty="0"/>
            </a:br>
            <a:endParaRPr lang="ru-RU" dirty="0"/>
          </a:p>
        </p:txBody>
      </p:sp>
      <p:sp>
        <p:nvSpPr>
          <p:cNvPr id="3" name="Объект 2"/>
          <p:cNvSpPr>
            <a:spLocks noGrp="1"/>
          </p:cNvSpPr>
          <p:nvPr>
            <p:ph idx="1"/>
          </p:nvPr>
        </p:nvSpPr>
        <p:spPr/>
        <p:txBody>
          <a:bodyPr/>
          <a:lstStyle/>
          <a:p>
            <a:r>
              <a:rPr lang="en-US" dirty="0"/>
              <a:t>Simple conditions like the one shown in the previous</a:t>
            </a:r>
            <a:r>
              <a:rPr lang="ru-RU" dirty="0"/>
              <a:t> </a:t>
            </a:r>
            <a:r>
              <a:rPr lang="en-US" dirty="0"/>
              <a:t>Formula can be strung together. This is known as </a:t>
            </a:r>
            <a:r>
              <a:rPr lang="en-US" i="1" dirty="0"/>
              <a:t>nesting</a:t>
            </a:r>
            <a:r>
              <a:rPr lang="en-US" dirty="0"/>
              <a:t> functions. The </a:t>
            </a:r>
            <a:r>
              <a:rPr lang="en-US" b="1" dirty="0" err="1"/>
              <a:t>value_if_true</a:t>
            </a:r>
            <a:r>
              <a:rPr lang="en-US" dirty="0"/>
              <a:t> and arguments can contain simple conditi</a:t>
            </a:r>
            <a:r>
              <a:rPr lang="en-US" altLang="zh-CN" dirty="0"/>
              <a:t>on </a:t>
            </a:r>
            <a:r>
              <a:rPr lang="en-US" altLang="zh-CN" b="1" dirty="0" err="1"/>
              <a:t>value_if_false</a:t>
            </a:r>
            <a:r>
              <a:rPr lang="en-US" altLang="zh-CN" dirty="0"/>
              <a:t> depends </a:t>
            </a:r>
            <a:r>
              <a:rPr lang="en-US" dirty="0"/>
              <a:t>on their own. This allows you test more than one condition where subsequent conditions are dependent on the first one. </a:t>
            </a:r>
            <a:endParaRPr lang="ru-RU" dirty="0"/>
          </a:p>
        </p:txBody>
      </p:sp>
      <p:sp>
        <p:nvSpPr>
          <p:cNvPr id="5" name="Номер слайда 4">
            <a:extLst>
              <a:ext uri="{FF2B5EF4-FFF2-40B4-BE49-F238E27FC236}">
                <a16:creationId xmlns:a16="http://schemas.microsoft.com/office/drawing/2014/main" id="{DA0FADDE-7081-434E-BFA2-699DC698E151}"/>
              </a:ext>
            </a:extLst>
          </p:cNvPr>
          <p:cNvSpPr>
            <a:spLocks noGrp="1"/>
          </p:cNvSpPr>
          <p:nvPr>
            <p:ph type="sldNum" sz="quarter" idx="12"/>
          </p:nvPr>
        </p:nvSpPr>
        <p:spPr/>
        <p:txBody>
          <a:bodyPr/>
          <a:lstStyle/>
          <a:p>
            <a:fld id="{B19B0651-EE4F-4900-A07F-96A6BFA9D0F0}" type="slidenum">
              <a:rPr lang="ru-RU" smtClean="0"/>
              <a:t>5</a:t>
            </a:fld>
            <a:endParaRPr lang="ru-RU"/>
          </a:p>
        </p:txBody>
      </p:sp>
    </p:spTree>
    <p:extLst>
      <p:ext uri="{BB962C8B-B14F-4D97-AF65-F5344CB8AC3E}">
        <p14:creationId xmlns:p14="http://schemas.microsoft.com/office/powerpoint/2010/main" val="286773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92696"/>
            <a:ext cx="8229600" cy="1143000"/>
          </a:xfrm>
        </p:spPr>
        <p:txBody>
          <a:bodyPr>
            <a:noAutofit/>
          </a:bodyPr>
          <a:lstStyle/>
          <a:p>
            <a:r>
              <a:rPr lang="en-US" sz="2000" dirty="0"/>
              <a:t>Figure shows a spreadsheet with two user input fields for the type of automobile and a property of that automobile type. The properties are listed in two ranges below the user input fields. For this example, when the user selects the type and property, you want a formula to report whether the user has identified a coupe, a sedan, a pickup, or an SUV, as follows: </a:t>
            </a:r>
            <a:r>
              <a:rPr lang="en-US" sz="2000" b="1" dirty="0"/>
              <a:t>=IF(E2="</a:t>
            </a:r>
            <a:r>
              <a:rPr lang="en-US" sz="2000" b="1" dirty="0" err="1"/>
              <a:t>Car",IF</a:t>
            </a:r>
            <a:r>
              <a:rPr lang="en-US" sz="2000" b="1" dirty="0"/>
              <a:t>(E3="2-door","Coupe","Sedan"),IF(E3="Has </a:t>
            </a:r>
            <a:r>
              <a:rPr lang="en-US" sz="2000" b="1" dirty="0" err="1"/>
              <a:t>Bed","Pickup","SUV</a:t>
            </a:r>
            <a:r>
              <a:rPr lang="en-US" sz="2000" b="1" dirty="0"/>
              <a:t>")) </a:t>
            </a:r>
            <a:endParaRPr lang="ru-RU" sz="2000" b="1"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583" t="32199" r="35184" b="24869"/>
          <a:stretch/>
        </p:blipFill>
        <p:spPr bwMode="auto">
          <a:xfrm>
            <a:off x="1331640" y="2348880"/>
            <a:ext cx="6837937"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Номер слайда 3">
            <a:extLst>
              <a:ext uri="{FF2B5EF4-FFF2-40B4-BE49-F238E27FC236}">
                <a16:creationId xmlns:a16="http://schemas.microsoft.com/office/drawing/2014/main" id="{57DA46B4-634A-DD42-9DA0-24B50CCAFE53}"/>
              </a:ext>
            </a:extLst>
          </p:cNvPr>
          <p:cNvSpPr>
            <a:spLocks noGrp="1"/>
          </p:cNvSpPr>
          <p:nvPr>
            <p:ph type="sldNum" sz="quarter" idx="12"/>
          </p:nvPr>
        </p:nvSpPr>
        <p:spPr/>
        <p:txBody>
          <a:bodyPr/>
          <a:lstStyle/>
          <a:p>
            <a:fld id="{B19B0651-EE4F-4900-A07F-96A6BFA9D0F0}" type="slidenum">
              <a:rPr lang="ru-RU" smtClean="0"/>
              <a:t>6</a:t>
            </a:fld>
            <a:endParaRPr lang="ru-RU"/>
          </a:p>
        </p:txBody>
      </p:sp>
    </p:spTree>
    <p:extLst>
      <p:ext uri="{BB962C8B-B14F-4D97-AF65-F5344CB8AC3E}">
        <p14:creationId xmlns:p14="http://schemas.microsoft.com/office/powerpoint/2010/main" val="226381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How it works </a:t>
            </a:r>
            <a:endParaRPr lang="ru-RU" dirty="0"/>
          </a:p>
        </p:txBody>
      </p:sp>
      <p:sp>
        <p:nvSpPr>
          <p:cNvPr id="3" name="Объект 2"/>
          <p:cNvSpPr>
            <a:spLocks noGrp="1"/>
          </p:cNvSpPr>
          <p:nvPr>
            <p:ph idx="1"/>
          </p:nvPr>
        </p:nvSpPr>
        <p:spPr/>
        <p:txBody>
          <a:bodyPr>
            <a:normAutofit fontScale="77500" lnSpcReduction="20000"/>
          </a:bodyPr>
          <a:lstStyle/>
          <a:p>
            <a:r>
              <a:rPr lang="en-US" dirty="0"/>
              <a:t>With some conditional analysis, the result of the first condition causes the second condition to change. In this case, if the first condition is Car, the second condition is 2- door or 4-door. But if the first condition is Truck, the second condition changes to either Has Bed or No Bed. The data validation in cell E3 in Figure changes to allow only the appropriate choices based on the first condition. </a:t>
            </a:r>
          </a:p>
          <a:p>
            <a:r>
              <a:rPr lang="en-US" dirty="0"/>
              <a:t>In Figure user has selected “Truck”. The first IF returns FALSE because E2 doesn’t equal “Car” and the FALSE argument is evaluated. In that argument, E3 is seen to be equal to “Has Bed” and the TRUE condition (“Pickup”) is returned. If the user had selected “No Bed”, the FALSE condition (“SUV”) would have been the result</a:t>
            </a:r>
            <a:endParaRPr lang="ru-RU" dirty="0"/>
          </a:p>
        </p:txBody>
      </p:sp>
      <p:sp>
        <p:nvSpPr>
          <p:cNvPr id="5" name="Номер слайда 4">
            <a:extLst>
              <a:ext uri="{FF2B5EF4-FFF2-40B4-BE49-F238E27FC236}">
                <a16:creationId xmlns:a16="http://schemas.microsoft.com/office/drawing/2014/main" id="{1196177A-12AE-3B46-8511-DA2B3693CCED}"/>
              </a:ext>
            </a:extLst>
          </p:cNvPr>
          <p:cNvSpPr>
            <a:spLocks noGrp="1"/>
          </p:cNvSpPr>
          <p:nvPr>
            <p:ph type="sldNum" sz="quarter" idx="12"/>
          </p:nvPr>
        </p:nvSpPr>
        <p:spPr/>
        <p:txBody>
          <a:bodyPr/>
          <a:lstStyle/>
          <a:p>
            <a:fld id="{B19B0651-EE4F-4900-A07F-96A6BFA9D0F0}" type="slidenum">
              <a:rPr lang="ru-RU" smtClean="0"/>
              <a:t>7</a:t>
            </a:fld>
            <a:endParaRPr lang="ru-RU"/>
          </a:p>
        </p:txBody>
      </p:sp>
    </p:spTree>
    <p:extLst>
      <p:ext uri="{BB962C8B-B14F-4D97-AF65-F5344CB8AC3E}">
        <p14:creationId xmlns:p14="http://schemas.microsoft.com/office/powerpoint/2010/main" val="62400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4F3B5-7112-DC45-89D4-8C7DBFE36DE5}"/>
              </a:ext>
            </a:extLst>
          </p:cNvPr>
          <p:cNvSpPr>
            <a:spLocks noGrp="1"/>
          </p:cNvSpPr>
          <p:nvPr>
            <p:ph type="title"/>
          </p:nvPr>
        </p:nvSpPr>
        <p:spPr/>
        <p:txBody>
          <a:bodyPr>
            <a:normAutofit/>
          </a:bodyPr>
          <a:lstStyle/>
          <a:p>
            <a:r>
              <a:rPr lang="en" b="1" dirty="0"/>
              <a:t>Using Lookup Formulas </a:t>
            </a:r>
            <a:endParaRPr lang="ru-RU" dirty="0"/>
          </a:p>
        </p:txBody>
      </p:sp>
      <p:sp>
        <p:nvSpPr>
          <p:cNvPr id="3" name="Объект 2">
            <a:extLst>
              <a:ext uri="{FF2B5EF4-FFF2-40B4-BE49-F238E27FC236}">
                <a16:creationId xmlns:a16="http://schemas.microsoft.com/office/drawing/2014/main" id="{1CA022BF-4080-2347-A7CA-91EEF347D5F7}"/>
              </a:ext>
            </a:extLst>
          </p:cNvPr>
          <p:cNvSpPr>
            <a:spLocks noGrp="1"/>
          </p:cNvSpPr>
          <p:nvPr>
            <p:ph idx="1"/>
          </p:nvPr>
        </p:nvSpPr>
        <p:spPr/>
        <p:txBody>
          <a:bodyPr/>
          <a:lstStyle/>
          <a:p>
            <a:r>
              <a:rPr lang="en" dirty="0"/>
              <a:t>Finding data in a list or table is central to many Excel formulas. Excel provides several functions to assist in looking up data vertically, horizontally, from left to right, and from right to left. By nesting some of these functions, you can write a formula that looks up the correct data even after the layout of your table changes. </a:t>
            </a:r>
          </a:p>
          <a:p>
            <a:endParaRPr lang="ru-RU" dirty="0"/>
          </a:p>
        </p:txBody>
      </p:sp>
      <p:sp>
        <p:nvSpPr>
          <p:cNvPr id="4" name="Номер слайда 3">
            <a:extLst>
              <a:ext uri="{FF2B5EF4-FFF2-40B4-BE49-F238E27FC236}">
                <a16:creationId xmlns:a16="http://schemas.microsoft.com/office/drawing/2014/main" id="{4A1552DB-31A8-EE45-8260-9A75D6969AF9}"/>
              </a:ext>
            </a:extLst>
          </p:cNvPr>
          <p:cNvSpPr>
            <a:spLocks noGrp="1"/>
          </p:cNvSpPr>
          <p:nvPr>
            <p:ph type="sldNum" sz="quarter" idx="12"/>
          </p:nvPr>
        </p:nvSpPr>
        <p:spPr/>
        <p:txBody>
          <a:bodyPr/>
          <a:lstStyle/>
          <a:p>
            <a:fld id="{B19B0651-EE4F-4900-A07F-96A6BFA9D0F0}" type="slidenum">
              <a:rPr lang="ru-RU" smtClean="0"/>
              <a:t>8</a:t>
            </a:fld>
            <a:endParaRPr lang="ru-RU"/>
          </a:p>
        </p:txBody>
      </p:sp>
    </p:spTree>
    <p:extLst>
      <p:ext uri="{BB962C8B-B14F-4D97-AF65-F5344CB8AC3E}">
        <p14:creationId xmlns:p14="http://schemas.microsoft.com/office/powerpoint/2010/main" val="57122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Looking Up an Exact Value Based</a:t>
            </a:r>
            <a:br>
              <a:rPr lang="en-US" dirty="0"/>
            </a:br>
            <a:r>
              <a:rPr lang="en-US" dirty="0"/>
              <a:t>on a Left Lookup Column</a:t>
            </a:r>
            <a:endParaRPr lang="ru-RU" dirty="0"/>
          </a:p>
        </p:txBody>
      </p:sp>
      <p:sp>
        <p:nvSpPr>
          <p:cNvPr id="3" name="Объект 2"/>
          <p:cNvSpPr>
            <a:spLocks noGrp="1"/>
          </p:cNvSpPr>
          <p:nvPr>
            <p:ph idx="1"/>
          </p:nvPr>
        </p:nvSpPr>
        <p:spPr/>
        <p:txBody>
          <a:bodyPr>
            <a:normAutofit/>
          </a:bodyPr>
          <a:lstStyle/>
          <a:p>
            <a:r>
              <a:rPr lang="en-US" dirty="0"/>
              <a:t>Many tables are arranged so that the key piece of data, the data that makes a certain row unique, is in the far-left column. Although Excel has many lookup functions, </a:t>
            </a:r>
            <a:r>
              <a:rPr lang="en-US" b="1" dirty="0"/>
              <a:t>VLOOKUP</a:t>
            </a:r>
            <a:r>
              <a:rPr lang="en-US" dirty="0"/>
              <a:t> was designed for just that situation</a:t>
            </a:r>
            <a:endParaRPr lang="ru-RU" dirty="0"/>
          </a:p>
        </p:txBody>
      </p:sp>
      <p:sp>
        <p:nvSpPr>
          <p:cNvPr id="5" name="Номер слайда 4">
            <a:extLst>
              <a:ext uri="{FF2B5EF4-FFF2-40B4-BE49-F238E27FC236}">
                <a16:creationId xmlns:a16="http://schemas.microsoft.com/office/drawing/2014/main" id="{701037DF-95AD-7C43-B98E-A06BA01B7E22}"/>
              </a:ext>
            </a:extLst>
          </p:cNvPr>
          <p:cNvSpPr>
            <a:spLocks noGrp="1"/>
          </p:cNvSpPr>
          <p:nvPr>
            <p:ph type="sldNum" sz="quarter" idx="12"/>
          </p:nvPr>
        </p:nvSpPr>
        <p:spPr/>
        <p:txBody>
          <a:bodyPr/>
          <a:lstStyle/>
          <a:p>
            <a:fld id="{B19B0651-EE4F-4900-A07F-96A6BFA9D0F0}" type="slidenum">
              <a:rPr lang="ru-RU" smtClean="0"/>
              <a:t>9</a:t>
            </a:fld>
            <a:endParaRPr lang="ru-RU"/>
          </a:p>
        </p:txBody>
      </p:sp>
    </p:spTree>
    <p:extLst>
      <p:ext uri="{BB962C8B-B14F-4D97-AF65-F5344CB8AC3E}">
        <p14:creationId xmlns:p14="http://schemas.microsoft.com/office/powerpoint/2010/main" val="378153753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FEFB9079FEB4E04192751812DED7C824" ma:contentTypeVersion="2" ma:contentTypeDescription="新建文档。" ma:contentTypeScope="" ma:versionID="9b963787454e1db258ea968f9b825018">
  <xsd:schema xmlns:xsd="http://www.w3.org/2001/XMLSchema" xmlns:xs="http://www.w3.org/2001/XMLSchema" xmlns:p="http://schemas.microsoft.com/office/2006/metadata/properties" xmlns:ns2="17a4ee3f-782c-472b-81ac-b476fc99d136" targetNamespace="http://schemas.microsoft.com/office/2006/metadata/properties" ma:root="true" ma:fieldsID="0f82a02be24beac3608df6ba30d9d637" ns2:_="">
    <xsd:import namespace="17a4ee3f-782c-472b-81ac-b476fc99d13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a4ee3f-782c-472b-81ac-b476fc99d1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9DC51B-90B0-46DC-BCB8-FD30A1DE49EE}"/>
</file>

<file path=customXml/itemProps2.xml><?xml version="1.0" encoding="utf-8"?>
<ds:datastoreItem xmlns:ds="http://schemas.openxmlformats.org/officeDocument/2006/customXml" ds:itemID="{722043B9-461B-4215-AD8B-06EB8E058D72}"/>
</file>

<file path=customXml/itemProps3.xml><?xml version="1.0" encoding="utf-8"?>
<ds:datastoreItem xmlns:ds="http://schemas.openxmlformats.org/officeDocument/2006/customXml" ds:itemID="{169575F4-5288-45DE-BF3E-72E6AC216C40}"/>
</file>

<file path=docProps/app.xml><?xml version="1.0" encoding="utf-8"?>
<Properties xmlns="http://schemas.openxmlformats.org/officeDocument/2006/extended-properties" xmlns:vt="http://schemas.openxmlformats.org/officeDocument/2006/docPropsVTypes">
  <TotalTime>372</TotalTime>
  <Words>1581</Words>
  <Application>Microsoft Office PowerPoint</Application>
  <PresentationFormat>全屏显示(4:3)</PresentationFormat>
  <Paragraphs>80</Paragraphs>
  <Slides>20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Arial</vt:lpstr>
      <vt:lpstr>Calibri</vt:lpstr>
      <vt:lpstr>Тема Office</vt:lpstr>
      <vt:lpstr>Performing Conditional Analysis</vt:lpstr>
      <vt:lpstr>Check to See Whether a Simple Condition Is Met</vt:lpstr>
      <vt:lpstr>Figure displays a list of states and six monthly gas prices. For each price, say that you want to determine whether that state’s price in that month is above or below average for all the states for the same month. For higher-than-average prices, you report “High,” and for lower than average, “Low”. A grid below the data is used to report the results. </vt:lpstr>
      <vt:lpstr>How it works</vt:lpstr>
      <vt:lpstr>Checking for Multiple Conditions </vt:lpstr>
      <vt:lpstr>Figure shows a spreadsheet with two user input fields for the type of automobile and a property of that automobile type. The properties are listed in two ranges below the user input fields. For this example, when the user selects the type and property, you want a formula to report whether the user has identified a coupe, a sedan, a pickup, or an SUV, as follows: =IF(E2="Car",IF(E3="2-door","Coupe","Sedan"),IF(E3="Has Bed","Pickup","SUV")) </vt:lpstr>
      <vt:lpstr>How it works </vt:lpstr>
      <vt:lpstr>Using Lookup Formulas </vt:lpstr>
      <vt:lpstr>Looking Up an Exact Value Based on a Left Lookup Column</vt:lpstr>
      <vt:lpstr>task1</vt:lpstr>
      <vt:lpstr>PowerPoint 演示文稿</vt:lpstr>
      <vt:lpstr>PowerPoint 演示文稿</vt:lpstr>
      <vt:lpstr>task 2</vt:lpstr>
      <vt:lpstr>task3</vt:lpstr>
      <vt:lpstr>How it works</vt:lpstr>
      <vt:lpstr>Note</vt:lpstr>
      <vt:lpstr>A table of employee information </vt:lpstr>
      <vt:lpstr>A table of employee information</vt:lpstr>
      <vt:lpstr> A simplified paystub form.</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Performing Conditional Analysis</dc:title>
  <cp:lastModifiedBy>sun qiushi</cp:lastModifiedBy>
  <cp:revision>26</cp:revision>
  <dcterms:modified xsi:type="dcterms:W3CDTF">2021-09-13T17:00:30Z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0x010100FEFB9079FEB4E04192751812DED7C824</vt:lpwstr>
  </property>
</Properties>
</file>