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E3BFC-B9BD-46B1-9A51-4A6BFD42EB7D}"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CD67A-F427-46E3-8C70-59929AA621B6}" type="slidenum">
              <a:rPr lang="zh-CN" altLang="en-US" smtClean="0"/>
              <a:t>‹#›</a:t>
            </a:fld>
            <a:endParaRPr lang="zh-CN" altLang="en-US"/>
          </a:p>
        </p:txBody>
      </p:sp>
    </p:spTree>
    <p:extLst>
      <p:ext uri="{BB962C8B-B14F-4D97-AF65-F5344CB8AC3E}">
        <p14:creationId xmlns:p14="http://schemas.microsoft.com/office/powerpoint/2010/main" val="3662519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742C72B3-CA90-4E6F-8C94-322EEF40CB79}" type="datetime1">
              <a:rPr lang="zh-CN" altLang="en-US" smtClean="0"/>
              <a:t>2021/11/8</a:t>
            </a:fld>
            <a:endParaRPr lang="zh-CN" altLang="en-US"/>
          </a:p>
        </p:txBody>
      </p:sp>
      <p:sp>
        <p:nvSpPr>
          <p:cNvPr id="8" name="Footer Placeholder 7"/>
          <p:cNvSpPr>
            <a:spLocks noGrp="1"/>
          </p:cNvSpPr>
          <p:nvPr>
            <p:ph type="ftr" sz="quarter" idx="11"/>
          </p:nvPr>
        </p:nvSpPr>
        <p:spPr/>
        <p:txBody>
          <a:bodyPr/>
          <a:lstStyle/>
          <a:p>
            <a:r>
              <a:rPr lang="en-US" altLang="zh-CN"/>
              <a:t>Xu Feiran</a:t>
            </a:r>
            <a:endParaRPr lang="zh-CN" altLang="en-US"/>
          </a:p>
        </p:txBody>
      </p:sp>
      <p:sp>
        <p:nvSpPr>
          <p:cNvPr id="9" name="Slide Number Placeholder 8"/>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1061880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E81004-CE1E-41D4-B287-E40E13C0CC62}" type="datetime1">
              <a:rPr lang="zh-CN" altLang="en-US" smtClean="0"/>
              <a:t>2021/11/8</a:t>
            </a:fld>
            <a:endParaRPr lang="zh-CN" altLang="en-US"/>
          </a:p>
        </p:txBody>
      </p:sp>
      <p:sp>
        <p:nvSpPr>
          <p:cNvPr id="5" name="Footer Placeholder 4"/>
          <p:cNvSpPr>
            <a:spLocks noGrp="1"/>
          </p:cNvSpPr>
          <p:nvPr>
            <p:ph type="ftr" sz="quarter" idx="11"/>
          </p:nvPr>
        </p:nvSpPr>
        <p:spPr/>
        <p:txBody>
          <a:bodyPr/>
          <a:lstStyle/>
          <a:p>
            <a:r>
              <a:rPr lang="en-US" altLang="zh-CN"/>
              <a:t>Xu Feiran</a:t>
            </a:r>
            <a:endParaRPr lang="zh-CN" altLang="en-US"/>
          </a:p>
        </p:txBody>
      </p:sp>
      <p:sp>
        <p:nvSpPr>
          <p:cNvPr id="6" name="Slide Number Placeholder 5"/>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420134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542E6A-5DEF-46CA-89C5-9D5B3C9B587B}" type="datetime1">
              <a:rPr lang="zh-CN" altLang="en-US" smtClean="0"/>
              <a:t>2021/11/8</a:t>
            </a:fld>
            <a:endParaRPr lang="zh-CN" altLang="en-US"/>
          </a:p>
        </p:txBody>
      </p:sp>
      <p:sp>
        <p:nvSpPr>
          <p:cNvPr id="5" name="Footer Placeholder 4"/>
          <p:cNvSpPr>
            <a:spLocks noGrp="1"/>
          </p:cNvSpPr>
          <p:nvPr>
            <p:ph type="ftr" sz="quarter" idx="11"/>
          </p:nvPr>
        </p:nvSpPr>
        <p:spPr/>
        <p:txBody>
          <a:bodyPr/>
          <a:lstStyle/>
          <a:p>
            <a:r>
              <a:rPr lang="en-US" altLang="zh-CN"/>
              <a:t>Xu Feiran</a:t>
            </a:r>
            <a:endParaRPr lang="zh-CN" altLang="en-US"/>
          </a:p>
        </p:txBody>
      </p:sp>
      <p:sp>
        <p:nvSpPr>
          <p:cNvPr id="6" name="Slide Number Placeholder 5"/>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250607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9670D50-8F9A-4C2A-8629-84342DF407A0}" type="datetime1">
              <a:rPr lang="zh-CN" altLang="en-US" smtClean="0"/>
              <a:t>2021/11/8</a:t>
            </a:fld>
            <a:endParaRPr lang="zh-CN" altLang="en-US"/>
          </a:p>
        </p:txBody>
      </p:sp>
      <p:sp>
        <p:nvSpPr>
          <p:cNvPr id="8" name="Footer Placeholder 7"/>
          <p:cNvSpPr>
            <a:spLocks noGrp="1"/>
          </p:cNvSpPr>
          <p:nvPr>
            <p:ph type="ftr" sz="quarter" idx="11"/>
          </p:nvPr>
        </p:nvSpPr>
        <p:spPr/>
        <p:txBody>
          <a:bodyPr/>
          <a:lstStyle/>
          <a:p>
            <a:r>
              <a:rPr lang="en-US" altLang="zh-CN"/>
              <a:t>Xu Feiran</a:t>
            </a:r>
            <a:endParaRPr lang="zh-CN" altLang="en-US"/>
          </a:p>
        </p:txBody>
      </p:sp>
      <p:sp>
        <p:nvSpPr>
          <p:cNvPr id="9" name="Slide Number Placeholder 8"/>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269707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49498BE5-9A63-44F6-801F-F638035AFD20}" type="datetime1">
              <a:rPr lang="zh-CN" altLang="en-US" smtClean="0"/>
              <a:t>2021/11/8</a:t>
            </a:fld>
            <a:endParaRPr lang="zh-CN" altLang="en-US"/>
          </a:p>
        </p:txBody>
      </p:sp>
      <p:sp>
        <p:nvSpPr>
          <p:cNvPr id="8" name="Footer Placeholder 7"/>
          <p:cNvSpPr>
            <a:spLocks noGrp="1"/>
          </p:cNvSpPr>
          <p:nvPr>
            <p:ph type="ftr" sz="quarter" idx="11"/>
          </p:nvPr>
        </p:nvSpPr>
        <p:spPr/>
        <p:txBody>
          <a:bodyPr/>
          <a:lstStyle/>
          <a:p>
            <a:r>
              <a:rPr lang="en-US" altLang="zh-CN"/>
              <a:t>Xu Feiran</a:t>
            </a:r>
            <a:endParaRPr lang="zh-CN" altLang="en-US"/>
          </a:p>
        </p:txBody>
      </p:sp>
      <p:sp>
        <p:nvSpPr>
          <p:cNvPr id="9" name="Slide Number Placeholder 8"/>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3277863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83B5B822-4A88-4B00-946A-5674DFBFB027}" type="datetime1">
              <a:rPr lang="zh-CN" altLang="en-US" smtClean="0"/>
              <a:t>2021/11/8</a:t>
            </a:fld>
            <a:endParaRPr lang="zh-CN" altLang="en-US"/>
          </a:p>
        </p:txBody>
      </p:sp>
      <p:sp>
        <p:nvSpPr>
          <p:cNvPr id="9" name="Footer Placeholder 8"/>
          <p:cNvSpPr>
            <a:spLocks noGrp="1"/>
          </p:cNvSpPr>
          <p:nvPr>
            <p:ph type="ftr" sz="quarter" idx="11"/>
          </p:nvPr>
        </p:nvSpPr>
        <p:spPr/>
        <p:txBody>
          <a:bodyPr/>
          <a:lstStyle/>
          <a:p>
            <a:r>
              <a:rPr lang="en-US" altLang="zh-CN"/>
              <a:t>Xu Feiran</a:t>
            </a:r>
            <a:endParaRPr lang="zh-CN" altLang="en-US"/>
          </a:p>
        </p:txBody>
      </p:sp>
      <p:sp>
        <p:nvSpPr>
          <p:cNvPr id="10" name="Slide Number Placeholder 9"/>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55909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39C6D5B8-95AA-402F-8274-0A536DAED7B9}" type="datetime1">
              <a:rPr lang="zh-CN" altLang="en-US" smtClean="0"/>
              <a:t>2021/11/8</a:t>
            </a:fld>
            <a:endParaRPr lang="zh-CN" altLang="en-US"/>
          </a:p>
        </p:txBody>
      </p:sp>
      <p:sp>
        <p:nvSpPr>
          <p:cNvPr id="8" name="Footer Placeholder 7"/>
          <p:cNvSpPr>
            <a:spLocks noGrp="1"/>
          </p:cNvSpPr>
          <p:nvPr>
            <p:ph type="ftr" sz="quarter" idx="11"/>
          </p:nvPr>
        </p:nvSpPr>
        <p:spPr/>
        <p:txBody>
          <a:bodyPr/>
          <a:lstStyle/>
          <a:p>
            <a:r>
              <a:rPr lang="en-US" altLang="zh-CN"/>
              <a:t>Xu Feiran</a:t>
            </a:r>
            <a:endParaRPr lang="zh-CN" altLang="en-US"/>
          </a:p>
        </p:txBody>
      </p:sp>
      <p:sp>
        <p:nvSpPr>
          <p:cNvPr id="9" name="Slide Number Placeholder 8"/>
          <p:cNvSpPr>
            <a:spLocks noGrp="1"/>
          </p:cNvSpPr>
          <p:nvPr>
            <p:ph type="sldNum" sz="quarter" idx="12"/>
          </p:nvPr>
        </p:nvSpPr>
        <p:spPr/>
        <p:txBody>
          <a:bodyPr/>
          <a:lstStyle/>
          <a:p>
            <a:fld id="{A100C610-7E7E-438B-9D9E-E47AE7E47357}"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61737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C61EC5A-E0E0-4580-BA6F-E801B7348E69}" type="datetime1">
              <a:rPr lang="zh-CN" altLang="en-US" smtClean="0"/>
              <a:t>2021/11/8</a:t>
            </a:fld>
            <a:endParaRPr lang="zh-CN" altLang="en-US"/>
          </a:p>
        </p:txBody>
      </p:sp>
      <p:sp>
        <p:nvSpPr>
          <p:cNvPr id="4" name="Footer Placeholder 3"/>
          <p:cNvSpPr>
            <a:spLocks noGrp="1"/>
          </p:cNvSpPr>
          <p:nvPr>
            <p:ph type="ftr" sz="quarter" idx="11"/>
          </p:nvPr>
        </p:nvSpPr>
        <p:spPr/>
        <p:txBody>
          <a:bodyPr/>
          <a:lstStyle/>
          <a:p>
            <a:r>
              <a:rPr lang="en-US" altLang="zh-CN"/>
              <a:t>Xu Feiran</a:t>
            </a:r>
            <a:endParaRPr lang="zh-CN" altLang="en-US"/>
          </a:p>
        </p:txBody>
      </p:sp>
      <p:sp>
        <p:nvSpPr>
          <p:cNvPr id="5" name="Slide Number Placeholder 4"/>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168213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B6570-9D55-4309-B181-E76FC2FA8886}" type="datetime1">
              <a:rPr lang="zh-CN" altLang="en-US" smtClean="0"/>
              <a:t>2021/11/8</a:t>
            </a:fld>
            <a:endParaRPr lang="zh-CN" altLang="en-US"/>
          </a:p>
        </p:txBody>
      </p:sp>
      <p:sp>
        <p:nvSpPr>
          <p:cNvPr id="3" name="Footer Placeholder 2"/>
          <p:cNvSpPr>
            <a:spLocks noGrp="1"/>
          </p:cNvSpPr>
          <p:nvPr>
            <p:ph type="ftr" sz="quarter" idx="11"/>
          </p:nvPr>
        </p:nvSpPr>
        <p:spPr/>
        <p:txBody>
          <a:bodyPr/>
          <a:lstStyle/>
          <a:p>
            <a:r>
              <a:rPr lang="en-US" altLang="zh-CN"/>
              <a:t>Xu Feiran</a:t>
            </a:r>
            <a:endParaRPr lang="zh-CN" altLang="en-US"/>
          </a:p>
        </p:txBody>
      </p:sp>
      <p:sp>
        <p:nvSpPr>
          <p:cNvPr id="4" name="Slide Number Placeholder 3"/>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390592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3BF6C0EC-1440-4517-9DE9-EC5D9C643AF5}" type="datetime1">
              <a:rPr lang="zh-CN" altLang="en-US" smtClean="0"/>
              <a:t>2021/11/8</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ltLang="zh-CN"/>
              <a:t>Xu Feiran</a:t>
            </a:r>
            <a:endParaRPr lang="zh-CN" altLang="en-US"/>
          </a:p>
        </p:txBody>
      </p:sp>
      <p:sp>
        <p:nvSpPr>
          <p:cNvPr id="11" name="Slide Number Placeholder 10"/>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253363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3959F94-ACFC-4265-AC4D-0E479A7B2463}" type="datetime1">
              <a:rPr lang="zh-CN" altLang="en-US" smtClean="0"/>
              <a:t>2021/11/8</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ltLang="zh-CN"/>
              <a:t>Xu Feiran</a:t>
            </a:r>
            <a:endParaRPr lang="zh-CN" altLang="en-US"/>
          </a:p>
        </p:txBody>
      </p:sp>
      <p:sp>
        <p:nvSpPr>
          <p:cNvPr id="10" name="Slide Number Placeholder 9"/>
          <p:cNvSpPr>
            <a:spLocks noGrp="1"/>
          </p:cNvSpPr>
          <p:nvPr>
            <p:ph type="sldNum" sz="quarter" idx="12"/>
          </p:nvPr>
        </p:nvSpPr>
        <p:spPr/>
        <p:txBody>
          <a:body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11623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83D81BE-C919-4015-A7C9-C0F76BE558CF}" type="datetime1">
              <a:rPr lang="zh-CN" altLang="en-US" smtClean="0"/>
              <a:t>2021/11/8</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ltLang="zh-CN"/>
              <a:t>Xu Feiran</a:t>
            </a:r>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100C610-7E7E-438B-9D9E-E47AE7E47357}" type="slidenum">
              <a:rPr lang="zh-CN" altLang="en-US" smtClean="0"/>
              <a:t>‹#›</a:t>
            </a:fld>
            <a:endParaRPr lang="zh-CN" altLang="en-US"/>
          </a:p>
        </p:txBody>
      </p:sp>
    </p:spTree>
    <p:extLst>
      <p:ext uri="{BB962C8B-B14F-4D97-AF65-F5344CB8AC3E}">
        <p14:creationId xmlns:p14="http://schemas.microsoft.com/office/powerpoint/2010/main" val="39144092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1600200" y="1994858"/>
            <a:ext cx="8991600" cy="1645920"/>
          </a:xfrm>
        </p:spPr>
        <p:txBody>
          <a:bodyPr/>
          <a:lstStyle/>
          <a:p>
            <a:r>
              <a:rPr lang="en-US" altLang="zh-CN" dirty="0"/>
              <a:t>Mathematical principles of neural networks</a:t>
            </a:r>
            <a:endParaRPr lang="zh-CN" altLang="en-US" dirty="0"/>
          </a:p>
        </p:txBody>
      </p:sp>
      <p:sp>
        <p:nvSpPr>
          <p:cNvPr id="5" name="页脚占位符 4">
            <a:extLst>
              <a:ext uri="{FF2B5EF4-FFF2-40B4-BE49-F238E27FC236}">
                <a16:creationId xmlns:a16="http://schemas.microsoft.com/office/drawing/2014/main" id="{DA747D65-B3DA-4914-A714-CF42F34F3991}"/>
              </a:ext>
            </a:extLst>
          </p:cNvPr>
          <p:cNvSpPr>
            <a:spLocks noGrp="1"/>
          </p:cNvSpPr>
          <p:nvPr>
            <p:ph type="ftr" sz="quarter" idx="11"/>
          </p:nvPr>
        </p:nvSpPr>
        <p:spPr/>
        <p:txBody>
          <a:bodyPr/>
          <a:lstStyle/>
          <a:p>
            <a:r>
              <a:rPr lang="en-US" altLang="zh-CN" dirty="0"/>
              <a:t>Xu Feiran</a:t>
            </a:r>
            <a:endParaRPr lang="zh-CN" altLang="en-US" dirty="0"/>
          </a:p>
        </p:txBody>
      </p:sp>
    </p:spTree>
    <p:extLst>
      <p:ext uri="{BB962C8B-B14F-4D97-AF65-F5344CB8AC3E}">
        <p14:creationId xmlns:p14="http://schemas.microsoft.com/office/powerpoint/2010/main" val="398031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813961" cy="558336"/>
          </a:xfrm>
        </p:spPr>
        <p:txBody>
          <a:bodyPr>
            <a:noAutofit/>
          </a:bodyPr>
          <a:lstStyle/>
          <a:p>
            <a:pPr algn="r"/>
            <a:r>
              <a:rPr lang="en-US" altLang="zh-CN" sz="1800" b="1" dirty="0">
                <a:solidFill>
                  <a:srgbClr val="24292F"/>
                </a:solidFill>
                <a:latin typeface="-apple-system"/>
              </a:rPr>
              <a:t>Training model—</a:t>
            </a:r>
            <a:r>
              <a:rPr lang="en-US" altLang="zh-CN" sz="1800" b="1" i="0" dirty="0">
                <a:solidFill>
                  <a:srgbClr val="24292F"/>
                </a:solidFill>
                <a:effectLst/>
                <a:latin typeface="-apple-system"/>
              </a:rPr>
              <a:t>Backward step</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5" name="文本框 14">
            <a:extLst>
              <a:ext uri="{FF2B5EF4-FFF2-40B4-BE49-F238E27FC236}">
                <a16:creationId xmlns:a16="http://schemas.microsoft.com/office/drawing/2014/main" id="{21EA3C26-ED4C-4BA7-AD5D-64684EDB74A3}"/>
              </a:ext>
            </a:extLst>
          </p:cNvPr>
          <p:cNvSpPr txBox="1"/>
          <p:nvPr/>
        </p:nvSpPr>
        <p:spPr>
          <a:xfrm>
            <a:off x="567789" y="1033305"/>
            <a:ext cx="10193481" cy="307777"/>
          </a:xfrm>
          <a:prstGeom prst="rect">
            <a:avLst/>
          </a:prstGeom>
          <a:noFill/>
        </p:spPr>
        <p:txBody>
          <a:bodyPr wrap="square">
            <a:spAutoFit/>
          </a:bodyPr>
          <a:lstStyle/>
          <a:p>
            <a:r>
              <a:rPr lang="en-US" altLang="zh-CN" sz="1400" b="0" i="0" dirty="0">
                <a:solidFill>
                  <a:srgbClr val="24292F"/>
                </a:solidFill>
                <a:effectLst/>
                <a:latin typeface="-apple-system"/>
              </a:rPr>
              <a:t>The result is a 3x2 matrix </a:t>
            </a:r>
            <a:r>
              <a:rPr lang="en-US" altLang="zh-CN" sz="1400" b="0" i="0" dirty="0" err="1">
                <a:solidFill>
                  <a:srgbClr val="24292F"/>
                </a:solidFill>
                <a:effectLst/>
                <a:latin typeface="-apple-system"/>
              </a:rPr>
              <a:t>dLoss</a:t>
            </a:r>
            <a:r>
              <a:rPr lang="en-US" altLang="zh-CN" sz="1400" b="0" i="0" dirty="0">
                <a:solidFill>
                  <a:srgbClr val="24292F"/>
                </a:solidFill>
                <a:effectLst/>
                <a:latin typeface="-apple-system"/>
              </a:rPr>
              <a:t>/dW2, which will update the original W2 values in a direction that minimizes the Loss function.</a:t>
            </a:r>
            <a:endParaRPr lang="zh-CN" altLang="en-US" sz="1400" dirty="0">
              <a:solidFill>
                <a:schemeClr val="bg1"/>
              </a:solidFill>
            </a:endParaRPr>
          </a:p>
        </p:txBody>
      </p:sp>
      <p:pic>
        <p:nvPicPr>
          <p:cNvPr id="6" name="图片 5">
            <a:extLst>
              <a:ext uri="{FF2B5EF4-FFF2-40B4-BE49-F238E27FC236}">
                <a16:creationId xmlns:a16="http://schemas.microsoft.com/office/drawing/2014/main" id="{D813699D-3C8D-49C9-83CE-E7E13C266BE7}"/>
              </a:ext>
            </a:extLst>
          </p:cNvPr>
          <p:cNvPicPr>
            <a:picLocks noChangeAspect="1"/>
          </p:cNvPicPr>
          <p:nvPr/>
        </p:nvPicPr>
        <p:blipFill>
          <a:blip r:embed="rId2"/>
          <a:stretch>
            <a:fillRect/>
          </a:stretch>
        </p:blipFill>
        <p:spPr>
          <a:xfrm>
            <a:off x="1687466" y="1454049"/>
            <a:ext cx="7954125" cy="5041455"/>
          </a:xfrm>
          <a:prstGeom prst="rect">
            <a:avLst/>
          </a:prstGeom>
        </p:spPr>
      </p:pic>
    </p:spTree>
    <p:extLst>
      <p:ext uri="{BB962C8B-B14F-4D97-AF65-F5344CB8AC3E}">
        <p14:creationId xmlns:p14="http://schemas.microsoft.com/office/powerpoint/2010/main" val="203407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813961" cy="558336"/>
          </a:xfrm>
        </p:spPr>
        <p:txBody>
          <a:bodyPr>
            <a:noAutofit/>
          </a:bodyPr>
          <a:lstStyle/>
          <a:p>
            <a:pPr algn="r"/>
            <a:r>
              <a:rPr lang="en-US" altLang="zh-CN" sz="1800" b="1" dirty="0">
                <a:solidFill>
                  <a:srgbClr val="24292F"/>
                </a:solidFill>
                <a:latin typeface="-apple-system"/>
              </a:rPr>
              <a:t>Training model—</a:t>
            </a:r>
            <a:r>
              <a:rPr lang="en-US" altLang="zh-CN" sz="1800" b="1" i="0" dirty="0">
                <a:solidFill>
                  <a:srgbClr val="24292F"/>
                </a:solidFill>
                <a:effectLst/>
                <a:latin typeface="-apple-system"/>
              </a:rPr>
              <a:t>Backward step</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5" name="文本框 14">
            <a:extLst>
              <a:ext uri="{FF2B5EF4-FFF2-40B4-BE49-F238E27FC236}">
                <a16:creationId xmlns:a16="http://schemas.microsoft.com/office/drawing/2014/main" id="{21EA3C26-ED4C-4BA7-AD5D-64684EDB74A3}"/>
              </a:ext>
            </a:extLst>
          </p:cNvPr>
          <p:cNvSpPr txBox="1"/>
          <p:nvPr/>
        </p:nvSpPr>
        <p:spPr>
          <a:xfrm>
            <a:off x="567789" y="1033305"/>
            <a:ext cx="10193481" cy="307777"/>
          </a:xfrm>
          <a:prstGeom prst="rect">
            <a:avLst/>
          </a:prstGeom>
          <a:noFill/>
        </p:spPr>
        <p:txBody>
          <a:bodyPr wrap="square">
            <a:spAutoFit/>
          </a:bodyPr>
          <a:lstStyle/>
          <a:p>
            <a:r>
              <a:rPr lang="en-US" altLang="zh-CN" sz="1400" i="0" dirty="0">
                <a:solidFill>
                  <a:srgbClr val="24292F"/>
                </a:solidFill>
                <a:effectLst/>
                <a:latin typeface="-apple-system"/>
              </a:rPr>
              <a:t>Computing the chain rule for updating the weights of the first hidden layer W1 exhibits the possibility of reusing existing computations.</a:t>
            </a:r>
            <a:endParaRPr lang="zh-CN" altLang="en-US" sz="1400" dirty="0">
              <a:solidFill>
                <a:schemeClr val="bg1"/>
              </a:solidFill>
            </a:endParaRPr>
          </a:p>
        </p:txBody>
      </p:sp>
      <p:pic>
        <p:nvPicPr>
          <p:cNvPr id="4" name="图片 3">
            <a:extLst>
              <a:ext uri="{FF2B5EF4-FFF2-40B4-BE49-F238E27FC236}">
                <a16:creationId xmlns:a16="http://schemas.microsoft.com/office/drawing/2014/main" id="{8152BBB1-1A07-45C5-932B-7D54B02A20C5}"/>
              </a:ext>
            </a:extLst>
          </p:cNvPr>
          <p:cNvPicPr>
            <a:picLocks noChangeAspect="1"/>
          </p:cNvPicPr>
          <p:nvPr/>
        </p:nvPicPr>
        <p:blipFill>
          <a:blip r:embed="rId2"/>
          <a:stretch>
            <a:fillRect/>
          </a:stretch>
        </p:blipFill>
        <p:spPr>
          <a:xfrm>
            <a:off x="3012671" y="1454049"/>
            <a:ext cx="5022069" cy="1752895"/>
          </a:xfrm>
          <a:prstGeom prst="rect">
            <a:avLst/>
          </a:prstGeom>
        </p:spPr>
      </p:pic>
      <p:sp>
        <p:nvSpPr>
          <p:cNvPr id="9" name="文本框 8">
            <a:extLst>
              <a:ext uri="{FF2B5EF4-FFF2-40B4-BE49-F238E27FC236}">
                <a16:creationId xmlns:a16="http://schemas.microsoft.com/office/drawing/2014/main" id="{E08D4D44-2CE0-47B0-B183-AE01DA117688}"/>
              </a:ext>
            </a:extLst>
          </p:cNvPr>
          <p:cNvSpPr txBox="1"/>
          <p:nvPr/>
        </p:nvSpPr>
        <p:spPr>
          <a:xfrm>
            <a:off x="567788" y="3310679"/>
            <a:ext cx="10193481" cy="307777"/>
          </a:xfrm>
          <a:prstGeom prst="rect">
            <a:avLst/>
          </a:prstGeom>
          <a:noFill/>
        </p:spPr>
        <p:txBody>
          <a:bodyPr wrap="square">
            <a:spAutoFit/>
          </a:bodyPr>
          <a:lstStyle/>
          <a:p>
            <a:r>
              <a:rPr lang="en-US" altLang="zh-CN" sz="1400" i="0" dirty="0">
                <a:solidFill>
                  <a:srgbClr val="24292F"/>
                </a:solidFill>
                <a:effectLst/>
                <a:latin typeface="-apple-system"/>
              </a:rPr>
              <a:t>More visually, the path from the output layer to the weights W1 touches partial derivatives already computed in latter layers.</a:t>
            </a:r>
            <a:endParaRPr lang="zh-CN" altLang="en-US" sz="1400" dirty="0"/>
          </a:p>
        </p:txBody>
      </p:sp>
      <p:pic>
        <p:nvPicPr>
          <p:cNvPr id="10" name="图片 9">
            <a:extLst>
              <a:ext uri="{FF2B5EF4-FFF2-40B4-BE49-F238E27FC236}">
                <a16:creationId xmlns:a16="http://schemas.microsoft.com/office/drawing/2014/main" id="{3F9DA6FD-757D-4639-A061-0288EE166204}"/>
              </a:ext>
            </a:extLst>
          </p:cNvPr>
          <p:cNvPicPr>
            <a:picLocks noChangeAspect="1"/>
          </p:cNvPicPr>
          <p:nvPr/>
        </p:nvPicPr>
        <p:blipFill>
          <a:blip r:embed="rId3"/>
          <a:stretch>
            <a:fillRect/>
          </a:stretch>
        </p:blipFill>
        <p:spPr>
          <a:xfrm>
            <a:off x="3012671" y="3667815"/>
            <a:ext cx="5497042" cy="2490403"/>
          </a:xfrm>
          <a:prstGeom prst="rect">
            <a:avLst/>
          </a:prstGeom>
        </p:spPr>
      </p:pic>
    </p:spTree>
    <p:extLst>
      <p:ext uri="{BB962C8B-B14F-4D97-AF65-F5344CB8AC3E}">
        <p14:creationId xmlns:p14="http://schemas.microsoft.com/office/powerpoint/2010/main" val="87108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813961" cy="558336"/>
          </a:xfrm>
        </p:spPr>
        <p:txBody>
          <a:bodyPr>
            <a:noAutofit/>
          </a:bodyPr>
          <a:lstStyle/>
          <a:p>
            <a:pPr algn="r"/>
            <a:r>
              <a:rPr lang="en-US" altLang="zh-CN" sz="1800" b="1" dirty="0">
                <a:solidFill>
                  <a:srgbClr val="24292F"/>
                </a:solidFill>
                <a:latin typeface="-apple-system"/>
              </a:rPr>
              <a:t>Training model—</a:t>
            </a:r>
            <a:r>
              <a:rPr lang="en-US" altLang="zh-CN" sz="1800" b="1" i="0" dirty="0">
                <a:solidFill>
                  <a:srgbClr val="24292F"/>
                </a:solidFill>
                <a:effectLst/>
                <a:latin typeface="-apple-system"/>
              </a:rPr>
              <a:t>Backward step</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pic>
        <p:nvPicPr>
          <p:cNvPr id="6" name="图片 5">
            <a:extLst>
              <a:ext uri="{FF2B5EF4-FFF2-40B4-BE49-F238E27FC236}">
                <a16:creationId xmlns:a16="http://schemas.microsoft.com/office/drawing/2014/main" id="{42EB2D25-D901-45A9-832F-6C3331E04E86}"/>
              </a:ext>
            </a:extLst>
          </p:cNvPr>
          <p:cNvPicPr>
            <a:picLocks noChangeAspect="1"/>
          </p:cNvPicPr>
          <p:nvPr/>
        </p:nvPicPr>
        <p:blipFill>
          <a:blip r:embed="rId2"/>
          <a:stretch>
            <a:fillRect/>
          </a:stretch>
        </p:blipFill>
        <p:spPr>
          <a:xfrm>
            <a:off x="2527892" y="1337568"/>
            <a:ext cx="6302966" cy="3547678"/>
          </a:xfrm>
          <a:prstGeom prst="rect">
            <a:avLst/>
          </a:prstGeom>
        </p:spPr>
      </p:pic>
      <p:sp>
        <p:nvSpPr>
          <p:cNvPr id="11" name="文本框 10">
            <a:extLst>
              <a:ext uri="{FF2B5EF4-FFF2-40B4-BE49-F238E27FC236}">
                <a16:creationId xmlns:a16="http://schemas.microsoft.com/office/drawing/2014/main" id="{FF923944-B862-489E-92B4-9093B149ABEA}"/>
              </a:ext>
            </a:extLst>
          </p:cNvPr>
          <p:cNvSpPr txBox="1"/>
          <p:nvPr/>
        </p:nvSpPr>
        <p:spPr>
          <a:xfrm>
            <a:off x="751112" y="986639"/>
            <a:ext cx="10874829" cy="861774"/>
          </a:xfrm>
          <a:prstGeom prst="rect">
            <a:avLst/>
          </a:prstGeom>
          <a:noFill/>
        </p:spPr>
        <p:txBody>
          <a:bodyPr wrap="square">
            <a:spAutoFit/>
          </a:bodyPr>
          <a:lstStyle/>
          <a:p>
            <a:pPr algn="l"/>
            <a:r>
              <a:rPr lang="en-US" altLang="zh-CN" sz="1400" b="0" i="0" dirty="0">
                <a:solidFill>
                  <a:srgbClr val="24292F"/>
                </a:solidFill>
                <a:effectLst/>
                <a:latin typeface="-apple-system"/>
              </a:rPr>
              <a:t>Placing all derivatives together, we can execute the</a:t>
            </a:r>
            <a:r>
              <a:rPr lang="en-US" altLang="zh-CN" sz="1400" i="0" dirty="0">
                <a:solidFill>
                  <a:srgbClr val="24292F"/>
                </a:solidFill>
                <a:effectLst/>
                <a:latin typeface="-apple-system"/>
              </a:rPr>
              <a:t> chain rule </a:t>
            </a:r>
            <a:r>
              <a:rPr lang="en-US" altLang="zh-CN" sz="1400" b="0" i="0" dirty="0">
                <a:solidFill>
                  <a:srgbClr val="24292F"/>
                </a:solidFill>
                <a:effectLst/>
                <a:latin typeface="-apple-system"/>
              </a:rPr>
              <a:t>again to update the weights of the hidden layer W1:</a:t>
            </a:r>
          </a:p>
          <a:p>
            <a:br>
              <a:rPr lang="en-US" altLang="zh-CN" dirty="0"/>
            </a:br>
            <a:endParaRPr lang="zh-CN" altLang="en-US" dirty="0"/>
          </a:p>
        </p:txBody>
      </p:sp>
      <p:pic>
        <p:nvPicPr>
          <p:cNvPr id="12" name="图片 11">
            <a:extLst>
              <a:ext uri="{FF2B5EF4-FFF2-40B4-BE49-F238E27FC236}">
                <a16:creationId xmlns:a16="http://schemas.microsoft.com/office/drawing/2014/main" id="{943E330E-53CE-4C9E-97EE-50D7D134AB1C}"/>
              </a:ext>
            </a:extLst>
          </p:cNvPr>
          <p:cNvPicPr>
            <a:picLocks noChangeAspect="1"/>
          </p:cNvPicPr>
          <p:nvPr/>
        </p:nvPicPr>
        <p:blipFill>
          <a:blip r:embed="rId3"/>
          <a:stretch>
            <a:fillRect/>
          </a:stretch>
        </p:blipFill>
        <p:spPr>
          <a:xfrm>
            <a:off x="2527892" y="4885246"/>
            <a:ext cx="6302966" cy="1671002"/>
          </a:xfrm>
          <a:prstGeom prst="rect">
            <a:avLst/>
          </a:prstGeom>
        </p:spPr>
      </p:pic>
    </p:spTree>
    <p:extLst>
      <p:ext uri="{BB962C8B-B14F-4D97-AF65-F5344CB8AC3E}">
        <p14:creationId xmlns:p14="http://schemas.microsoft.com/office/powerpoint/2010/main" val="101503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813961" cy="558336"/>
          </a:xfrm>
        </p:spPr>
        <p:txBody>
          <a:bodyPr>
            <a:noAutofit/>
          </a:bodyPr>
          <a:lstStyle/>
          <a:p>
            <a:pPr algn="l"/>
            <a:r>
              <a:rPr lang="en-US" altLang="zh-CN" sz="1800" b="1" i="0" dirty="0">
                <a:solidFill>
                  <a:srgbClr val="24292F"/>
                </a:solidFill>
                <a:effectLst/>
                <a:latin typeface="-apple-system"/>
              </a:rPr>
              <a:t>results</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dirty="0"/>
              <a:t>Xu Feiran</a:t>
            </a:r>
            <a:endParaRPr lang="zh-CN" altLang="en-US" dirty="0"/>
          </a:p>
        </p:txBody>
      </p:sp>
      <p:sp>
        <p:nvSpPr>
          <p:cNvPr id="7" name="文本框 6">
            <a:extLst>
              <a:ext uri="{FF2B5EF4-FFF2-40B4-BE49-F238E27FC236}">
                <a16:creationId xmlns:a16="http://schemas.microsoft.com/office/drawing/2014/main" id="{3FE123B9-5486-4C37-8EEE-4EF71B31C3E4}"/>
              </a:ext>
            </a:extLst>
          </p:cNvPr>
          <p:cNvSpPr txBox="1"/>
          <p:nvPr/>
        </p:nvSpPr>
        <p:spPr>
          <a:xfrm>
            <a:off x="1172686" y="992576"/>
            <a:ext cx="10874829" cy="861774"/>
          </a:xfrm>
          <a:prstGeom prst="rect">
            <a:avLst/>
          </a:prstGeom>
          <a:noFill/>
        </p:spPr>
        <p:txBody>
          <a:bodyPr wrap="square">
            <a:spAutoFit/>
          </a:bodyPr>
          <a:lstStyle/>
          <a:p>
            <a:pPr algn="l"/>
            <a:r>
              <a:rPr lang="en-US" altLang="zh-CN" sz="1400" b="0" i="0" dirty="0">
                <a:solidFill>
                  <a:srgbClr val="24292F"/>
                </a:solidFill>
                <a:effectLst/>
                <a:latin typeface="-apple-system"/>
              </a:rPr>
              <a:t>Finally, we are ready to update the weights W2 and W1 and complete one iteration during the training of the neural network:</a:t>
            </a:r>
          </a:p>
          <a:p>
            <a:br>
              <a:rPr lang="en-US" altLang="zh-CN" dirty="0"/>
            </a:br>
            <a:endParaRPr lang="zh-CN" altLang="en-US" dirty="0"/>
          </a:p>
        </p:txBody>
      </p:sp>
      <p:pic>
        <p:nvPicPr>
          <p:cNvPr id="4" name="图片 3">
            <a:extLst>
              <a:ext uri="{FF2B5EF4-FFF2-40B4-BE49-F238E27FC236}">
                <a16:creationId xmlns:a16="http://schemas.microsoft.com/office/drawing/2014/main" id="{3E824816-B865-49DE-A7E2-764B065DCAEE}"/>
              </a:ext>
            </a:extLst>
          </p:cNvPr>
          <p:cNvPicPr>
            <a:picLocks noChangeAspect="1"/>
          </p:cNvPicPr>
          <p:nvPr/>
        </p:nvPicPr>
        <p:blipFill>
          <a:blip r:embed="rId2"/>
          <a:stretch>
            <a:fillRect/>
          </a:stretch>
        </p:blipFill>
        <p:spPr>
          <a:xfrm>
            <a:off x="4304805" y="1429400"/>
            <a:ext cx="3146279" cy="1600263"/>
          </a:xfrm>
          <a:prstGeom prst="rect">
            <a:avLst/>
          </a:prstGeom>
        </p:spPr>
      </p:pic>
      <p:sp>
        <p:nvSpPr>
          <p:cNvPr id="13" name="文本框 12">
            <a:extLst>
              <a:ext uri="{FF2B5EF4-FFF2-40B4-BE49-F238E27FC236}">
                <a16:creationId xmlns:a16="http://schemas.microsoft.com/office/drawing/2014/main" id="{0CEA1935-830B-4109-B3D1-E4B43AEBD28C}"/>
              </a:ext>
            </a:extLst>
          </p:cNvPr>
          <p:cNvSpPr txBox="1"/>
          <p:nvPr/>
        </p:nvSpPr>
        <p:spPr>
          <a:xfrm>
            <a:off x="1172685" y="3434482"/>
            <a:ext cx="8968841" cy="2031325"/>
          </a:xfrm>
          <a:prstGeom prst="rect">
            <a:avLst/>
          </a:prstGeom>
          <a:noFill/>
        </p:spPr>
        <p:txBody>
          <a:bodyPr wrap="square">
            <a:spAutoFit/>
          </a:bodyPr>
          <a:lstStyle/>
          <a:p>
            <a:r>
              <a:rPr lang="zh-CN" altLang="en-US" dirty="0">
                <a:solidFill>
                  <a:schemeClr val="bg1"/>
                </a:solidFill>
              </a:rPr>
              <a:t>The backpropagation algorithm is responsible for updating the weights of a neural network</a:t>
            </a:r>
            <a:r>
              <a:rPr lang="en-US" altLang="zh-CN" dirty="0">
                <a:solidFill>
                  <a:schemeClr val="bg1"/>
                </a:solidFill>
              </a:rPr>
              <a:t>.</a:t>
            </a:r>
          </a:p>
          <a:p>
            <a:endParaRPr lang="zh-CN" altLang="en-US" dirty="0">
              <a:solidFill>
                <a:schemeClr val="bg1"/>
              </a:solidFill>
            </a:endParaRPr>
          </a:p>
          <a:p>
            <a:r>
              <a:rPr lang="zh-CN" altLang="en-US" dirty="0">
                <a:solidFill>
                  <a:schemeClr val="bg1"/>
                </a:solidFill>
              </a:rPr>
              <a:t>This is a recursive algorithm, which can reuse previous computations of gradient and heavily relies on differentiable functions </a:t>
            </a:r>
            <a:r>
              <a:rPr lang="en-US" altLang="zh-CN" dirty="0">
                <a:solidFill>
                  <a:schemeClr val="bg1"/>
                </a:solidFill>
              </a:rPr>
              <a:t>.</a:t>
            </a:r>
          </a:p>
          <a:p>
            <a:endParaRPr lang="zh-CN" altLang="en-US" dirty="0">
              <a:solidFill>
                <a:schemeClr val="bg1"/>
              </a:solidFill>
            </a:endParaRPr>
          </a:p>
          <a:p>
            <a:r>
              <a:rPr lang="zh-CN" altLang="en-US" dirty="0">
                <a:solidFill>
                  <a:schemeClr val="bg1"/>
                </a:solidFill>
              </a:rPr>
              <a:t>Since these updates reduce the loss function, a network is learning to react this way when seeing similar new patterns. </a:t>
            </a:r>
          </a:p>
        </p:txBody>
      </p:sp>
    </p:spTree>
    <p:extLst>
      <p:ext uri="{BB962C8B-B14F-4D97-AF65-F5344CB8AC3E}">
        <p14:creationId xmlns:p14="http://schemas.microsoft.com/office/powerpoint/2010/main" val="265166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1"/>
            <a:ext cx="6237514" cy="973973"/>
          </a:xfrm>
        </p:spPr>
        <p:txBody>
          <a:bodyPr>
            <a:noAutofit/>
          </a:bodyPr>
          <a:lstStyle/>
          <a:p>
            <a:r>
              <a:rPr lang="en-US" altLang="zh-CN" sz="2800" dirty="0"/>
              <a:t>The purpose of this slide</a:t>
            </a:r>
            <a:endParaRPr lang="zh-CN" altLang="en-US" sz="2800" dirty="0"/>
          </a:p>
        </p:txBody>
      </p:sp>
      <p:sp>
        <p:nvSpPr>
          <p:cNvPr id="3" name="副标题 2">
            <a:extLst>
              <a:ext uri="{FF2B5EF4-FFF2-40B4-BE49-F238E27FC236}">
                <a16:creationId xmlns:a16="http://schemas.microsoft.com/office/drawing/2014/main" id="{1FBD0AAB-17C1-4BCB-A0D7-960B672BEEE4}"/>
              </a:ext>
            </a:extLst>
          </p:cNvPr>
          <p:cNvSpPr>
            <a:spLocks noGrp="1"/>
          </p:cNvSpPr>
          <p:nvPr>
            <p:ph type="subTitle" idx="1"/>
          </p:nvPr>
        </p:nvSpPr>
        <p:spPr>
          <a:xfrm>
            <a:off x="1600200" y="1923804"/>
            <a:ext cx="8991600" cy="3532908"/>
          </a:xfrm>
        </p:spPr>
        <p:txBody>
          <a:bodyPr>
            <a:normAutofit/>
          </a:bodyPr>
          <a:lstStyle/>
          <a:p>
            <a:pPr algn="l"/>
            <a:r>
              <a:rPr lang="en-US" altLang="zh-CN" b="1" dirty="0">
                <a:solidFill>
                  <a:srgbClr val="24292F"/>
                </a:solidFill>
                <a:latin typeface="-apple-system"/>
              </a:rPr>
              <a:t>D</a:t>
            </a:r>
            <a:r>
              <a:rPr lang="en-US" altLang="zh-CN" b="1" i="0" dirty="0">
                <a:solidFill>
                  <a:srgbClr val="24292F"/>
                </a:solidFill>
                <a:effectLst/>
                <a:latin typeface="-apple-system"/>
              </a:rPr>
              <a:t>ebugging machine learning models is a complex task</a:t>
            </a:r>
            <a:r>
              <a:rPr lang="en-US" altLang="zh-CN" b="0" i="0" dirty="0">
                <a:solidFill>
                  <a:srgbClr val="24292F"/>
                </a:solidFill>
                <a:effectLst/>
                <a:latin typeface="-apple-system"/>
              </a:rPr>
              <a:t>. By experience, mathematical models don't work as expected the first try. </a:t>
            </a:r>
          </a:p>
          <a:p>
            <a:pPr algn="l"/>
            <a:endParaRPr lang="en-US" altLang="zh-CN" b="0" i="0" dirty="0">
              <a:solidFill>
                <a:srgbClr val="24292F"/>
              </a:solidFill>
              <a:effectLst/>
              <a:latin typeface="-apple-system"/>
            </a:endParaRPr>
          </a:p>
          <a:p>
            <a:pPr marL="342900" indent="-342900" algn="l">
              <a:buFont typeface="Arial" panose="020B0604020202020204" pitchFamily="34" charset="0"/>
              <a:buChar char="•"/>
            </a:pPr>
            <a:r>
              <a:rPr lang="en-US" altLang="zh-CN" dirty="0">
                <a:solidFill>
                  <a:srgbClr val="24292F"/>
                </a:solidFill>
                <a:latin typeface="-apple-system"/>
              </a:rPr>
              <a:t>        </a:t>
            </a:r>
            <a:r>
              <a:rPr lang="en-US" altLang="zh-CN" i="0" dirty="0">
                <a:solidFill>
                  <a:srgbClr val="24292F"/>
                </a:solidFill>
                <a:effectLst/>
                <a:latin typeface="-apple-system"/>
              </a:rPr>
              <a:t>If it takes so much time to train, it is maybe a good idea to increase the size of a minibatch to reduce the variance in the observations and thus to help the algorithm to converge.</a:t>
            </a:r>
          </a:p>
          <a:p>
            <a:pPr marL="342900" indent="-342900" algn="l">
              <a:buFont typeface="Arial" panose="020B0604020202020204" pitchFamily="34" charset="0"/>
              <a:buChar char="•"/>
            </a:pPr>
            <a:r>
              <a:rPr lang="en-US" altLang="zh-CN" i="0" dirty="0">
                <a:solidFill>
                  <a:srgbClr val="24292F"/>
                </a:solidFill>
                <a:effectLst/>
                <a:latin typeface="-apple-system"/>
              </a:rPr>
              <a:t>        If you observe </a:t>
            </a:r>
            <a:r>
              <a:rPr lang="en-US" altLang="zh-CN" i="0" dirty="0" err="1">
                <a:solidFill>
                  <a:srgbClr val="24292F"/>
                </a:solidFill>
                <a:effectLst/>
                <a:latin typeface="-apple-system"/>
              </a:rPr>
              <a:t>NaN</a:t>
            </a:r>
            <a:r>
              <a:rPr lang="en-US" altLang="zh-CN" i="0" dirty="0">
                <a:solidFill>
                  <a:srgbClr val="24292F"/>
                </a:solidFill>
                <a:effectLst/>
                <a:latin typeface="-apple-system"/>
              </a:rPr>
              <a:t> predictions, the algorithm may have received large gradients producing memory overflow. Think of this as consecutive matrix multiplications that exploit after many iterations. Decreasing the learning rate will have the effect of scaling down these values. </a:t>
            </a:r>
          </a:p>
          <a:p>
            <a:endParaRPr lang="zh-CN" altLang="en-US" dirty="0"/>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Tree>
    <p:extLst>
      <p:ext uri="{BB962C8B-B14F-4D97-AF65-F5344CB8AC3E}">
        <p14:creationId xmlns:p14="http://schemas.microsoft.com/office/powerpoint/2010/main" val="396062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1"/>
            <a:ext cx="6558148" cy="973973"/>
          </a:xfrm>
        </p:spPr>
        <p:txBody>
          <a:bodyPr>
            <a:noAutofit/>
          </a:bodyPr>
          <a:lstStyle/>
          <a:p>
            <a:pPr algn="l"/>
            <a:r>
              <a:rPr lang="en-US" altLang="zh-CN" sz="1800" b="1" i="0" dirty="0">
                <a:solidFill>
                  <a:srgbClr val="24292F"/>
                </a:solidFill>
                <a:effectLst/>
                <a:latin typeface="-apple-system"/>
              </a:rPr>
              <a:t>Concrete Example: Learning the XOR Function</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1" name="副标题 10">
            <a:extLst>
              <a:ext uri="{FF2B5EF4-FFF2-40B4-BE49-F238E27FC236}">
                <a16:creationId xmlns:a16="http://schemas.microsoft.com/office/drawing/2014/main" id="{305A682E-2D0D-4C74-9E8D-34597515B614}"/>
              </a:ext>
            </a:extLst>
          </p:cNvPr>
          <p:cNvSpPr>
            <a:spLocks noGrp="1"/>
          </p:cNvSpPr>
          <p:nvPr>
            <p:ph type="subTitle" idx="1"/>
          </p:nvPr>
        </p:nvSpPr>
        <p:spPr>
          <a:xfrm>
            <a:off x="1020775" y="1716221"/>
            <a:ext cx="9916400" cy="1239894"/>
          </a:xfrm>
        </p:spPr>
        <p:txBody>
          <a:bodyPr>
            <a:normAutofit/>
          </a:bodyPr>
          <a:lstStyle/>
          <a:p>
            <a:pPr algn="l"/>
            <a:r>
              <a:rPr lang="en-US" altLang="zh-CN" dirty="0">
                <a:solidFill>
                  <a:schemeClr val="bg1"/>
                </a:solidFill>
              </a:rPr>
              <a:t>            	Let's open the </a:t>
            </a:r>
            <a:r>
              <a:rPr lang="en-US" altLang="zh-CN" dirty="0" err="1">
                <a:solidFill>
                  <a:schemeClr val="bg1"/>
                </a:solidFill>
              </a:rPr>
              <a:t>blackbox</a:t>
            </a:r>
            <a:r>
              <a:rPr lang="en-US" altLang="zh-CN" dirty="0">
                <a:solidFill>
                  <a:schemeClr val="bg1"/>
                </a:solidFill>
              </a:rPr>
              <a:t>. We will build a neural network from scratch that learns the XOR function. The choice of this non-linear function is by no means random chance. Without backpropagation it would be hard to learn to separate classes with a straight line.</a:t>
            </a:r>
            <a:endParaRPr lang="zh-CN" altLang="en-US" dirty="0">
              <a:solidFill>
                <a:schemeClr val="bg1"/>
              </a:solidFill>
            </a:endParaRPr>
          </a:p>
        </p:txBody>
      </p:sp>
      <p:pic>
        <p:nvPicPr>
          <p:cNvPr id="13" name="图片 12">
            <a:extLst>
              <a:ext uri="{FF2B5EF4-FFF2-40B4-BE49-F238E27FC236}">
                <a16:creationId xmlns:a16="http://schemas.microsoft.com/office/drawing/2014/main" id="{E12810D9-ED02-4553-826B-6B9584FC17D0}"/>
              </a:ext>
            </a:extLst>
          </p:cNvPr>
          <p:cNvPicPr>
            <a:picLocks noChangeAspect="1"/>
          </p:cNvPicPr>
          <p:nvPr/>
        </p:nvPicPr>
        <p:blipFill>
          <a:blip r:embed="rId2"/>
          <a:stretch>
            <a:fillRect/>
          </a:stretch>
        </p:blipFill>
        <p:spPr>
          <a:xfrm>
            <a:off x="1020775" y="3088599"/>
            <a:ext cx="10040751" cy="2295845"/>
          </a:xfrm>
          <a:prstGeom prst="rect">
            <a:avLst/>
          </a:prstGeom>
        </p:spPr>
      </p:pic>
    </p:spTree>
    <p:extLst>
      <p:ext uri="{BB962C8B-B14F-4D97-AF65-F5344CB8AC3E}">
        <p14:creationId xmlns:p14="http://schemas.microsoft.com/office/powerpoint/2010/main" val="188136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382491" cy="706778"/>
          </a:xfrm>
        </p:spPr>
        <p:txBody>
          <a:bodyPr>
            <a:noAutofit/>
          </a:bodyPr>
          <a:lstStyle/>
          <a:p>
            <a:pPr algn="l"/>
            <a:r>
              <a:rPr lang="en-US" altLang="zh-CN" sz="1800" b="1" i="0" dirty="0">
                <a:solidFill>
                  <a:srgbClr val="24292F"/>
                </a:solidFill>
                <a:effectLst/>
                <a:latin typeface="-apple-system"/>
              </a:rPr>
              <a:t>Concrete Example: Learning the XOR Function</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1" name="副标题 10">
            <a:extLst>
              <a:ext uri="{FF2B5EF4-FFF2-40B4-BE49-F238E27FC236}">
                <a16:creationId xmlns:a16="http://schemas.microsoft.com/office/drawing/2014/main" id="{305A682E-2D0D-4C74-9E8D-34597515B614}"/>
              </a:ext>
            </a:extLst>
          </p:cNvPr>
          <p:cNvSpPr>
            <a:spLocks noGrp="1"/>
          </p:cNvSpPr>
          <p:nvPr>
            <p:ph type="subTitle" idx="1"/>
          </p:nvPr>
        </p:nvSpPr>
        <p:spPr>
          <a:xfrm>
            <a:off x="171691" y="1938764"/>
            <a:ext cx="5819412" cy="2980469"/>
          </a:xfrm>
        </p:spPr>
        <p:txBody>
          <a:bodyPr>
            <a:normAutofit fontScale="85000" lnSpcReduction="20000"/>
          </a:bodyPr>
          <a:lstStyle/>
          <a:p>
            <a:pPr algn="l"/>
            <a:r>
              <a:rPr lang="en-US" altLang="zh-CN" b="0" i="0" dirty="0">
                <a:solidFill>
                  <a:srgbClr val="24292F"/>
                </a:solidFill>
                <a:effectLst/>
                <a:latin typeface="-apple-system"/>
              </a:rPr>
              <a:t>The topology of the network is simple:</a:t>
            </a:r>
          </a:p>
          <a:p>
            <a:pPr lvl="1" algn="l">
              <a:buFont typeface="Arial" panose="020B0604020202020204" pitchFamily="34" charset="0"/>
              <a:buChar char="•"/>
            </a:pPr>
            <a:r>
              <a:rPr lang="en-US" altLang="zh-CN" b="1" i="0" dirty="0">
                <a:solidFill>
                  <a:srgbClr val="24292F"/>
                </a:solidFill>
                <a:effectLst/>
                <a:latin typeface="-apple-system"/>
              </a:rPr>
              <a:t>Input X:</a:t>
            </a:r>
            <a:r>
              <a:rPr lang="en-US" altLang="zh-CN" b="0" i="0" dirty="0">
                <a:solidFill>
                  <a:srgbClr val="24292F"/>
                </a:solidFill>
                <a:effectLst/>
                <a:latin typeface="-apple-system"/>
              </a:rPr>
              <a:t> is a two dimensional vector</a:t>
            </a:r>
          </a:p>
          <a:p>
            <a:pPr lvl="1" algn="l">
              <a:buFont typeface="Arial" panose="020B0604020202020204" pitchFamily="34" charset="0"/>
              <a:buChar char="•"/>
            </a:pPr>
            <a:r>
              <a:rPr lang="en-US" altLang="zh-CN" b="1" i="0" dirty="0">
                <a:solidFill>
                  <a:srgbClr val="24292F"/>
                </a:solidFill>
                <a:effectLst/>
                <a:latin typeface="-apple-system"/>
              </a:rPr>
              <a:t>Weights W1:</a:t>
            </a:r>
            <a:r>
              <a:rPr lang="en-US" altLang="zh-CN" b="0" i="0" dirty="0">
                <a:solidFill>
                  <a:srgbClr val="24292F"/>
                </a:solidFill>
                <a:effectLst/>
                <a:latin typeface="-apple-system"/>
              </a:rPr>
              <a:t> is a 2x3 matrix with randomly initialized values</a:t>
            </a:r>
          </a:p>
          <a:p>
            <a:pPr lvl="1" algn="l">
              <a:buFont typeface="Arial" panose="020B0604020202020204" pitchFamily="34" charset="0"/>
              <a:buChar char="•"/>
            </a:pPr>
            <a:r>
              <a:rPr lang="en-US" altLang="zh-CN" b="1" i="0" dirty="0">
                <a:solidFill>
                  <a:srgbClr val="24292F"/>
                </a:solidFill>
                <a:effectLst/>
                <a:latin typeface="-apple-system"/>
              </a:rPr>
              <a:t>Hidden layer h1:</a:t>
            </a:r>
            <a:r>
              <a:rPr lang="en-US" altLang="zh-CN" b="0" i="0" dirty="0">
                <a:solidFill>
                  <a:srgbClr val="24292F"/>
                </a:solidFill>
                <a:effectLst/>
                <a:latin typeface="-apple-system"/>
              </a:rPr>
              <a:t> consists of three neurons. Each neuron receives as input a weighted sum of observations</a:t>
            </a:r>
          </a:p>
          <a:p>
            <a:pPr lvl="1" algn="l">
              <a:buFont typeface="Arial" panose="020B0604020202020204" pitchFamily="34" charset="0"/>
              <a:buChar char="•"/>
            </a:pPr>
            <a:r>
              <a:rPr lang="en-US" altLang="zh-CN" b="1" i="0" dirty="0">
                <a:solidFill>
                  <a:srgbClr val="24292F"/>
                </a:solidFill>
                <a:effectLst/>
                <a:latin typeface="-apple-system"/>
              </a:rPr>
              <a:t>Weights W2:</a:t>
            </a:r>
            <a:r>
              <a:rPr lang="en-US" altLang="zh-CN" b="0" i="0" dirty="0">
                <a:solidFill>
                  <a:srgbClr val="24292F"/>
                </a:solidFill>
                <a:effectLst/>
                <a:latin typeface="-apple-system"/>
              </a:rPr>
              <a:t> is a 3x2 matrix with randomly initialized values </a:t>
            </a:r>
          </a:p>
          <a:p>
            <a:pPr lvl="1" algn="l">
              <a:buFont typeface="Arial" panose="020B0604020202020204" pitchFamily="34" charset="0"/>
              <a:buChar char="•"/>
            </a:pPr>
            <a:r>
              <a:rPr lang="en-US" altLang="zh-CN" b="1" i="0" dirty="0">
                <a:solidFill>
                  <a:srgbClr val="24292F"/>
                </a:solidFill>
                <a:effectLst/>
                <a:latin typeface="-apple-system"/>
              </a:rPr>
              <a:t>Output layer h2:</a:t>
            </a:r>
            <a:r>
              <a:rPr lang="en-US" altLang="zh-CN" b="0" i="0" dirty="0">
                <a:solidFill>
                  <a:srgbClr val="24292F"/>
                </a:solidFill>
                <a:effectLst/>
                <a:latin typeface="-apple-system"/>
              </a:rPr>
              <a:t> consists of two neurons since the XOR function returns either 0 (y1=[0,1]) or 1 (y2 = [1,0])</a:t>
            </a:r>
          </a:p>
          <a:p>
            <a:pPr algn="l"/>
            <a:endParaRPr lang="zh-CN" altLang="en-US" dirty="0">
              <a:solidFill>
                <a:schemeClr val="bg1"/>
              </a:solidFill>
            </a:endParaRPr>
          </a:p>
        </p:txBody>
      </p:sp>
      <p:pic>
        <p:nvPicPr>
          <p:cNvPr id="7" name="图片 6">
            <a:extLst>
              <a:ext uri="{FF2B5EF4-FFF2-40B4-BE49-F238E27FC236}">
                <a16:creationId xmlns:a16="http://schemas.microsoft.com/office/drawing/2014/main" id="{94D7D5FD-933A-4DE0-A271-CB900FFAA11F}"/>
              </a:ext>
            </a:extLst>
          </p:cNvPr>
          <p:cNvPicPr>
            <a:picLocks noChangeAspect="1"/>
          </p:cNvPicPr>
          <p:nvPr/>
        </p:nvPicPr>
        <p:blipFill>
          <a:blip r:embed="rId2"/>
          <a:stretch>
            <a:fillRect/>
          </a:stretch>
        </p:blipFill>
        <p:spPr>
          <a:xfrm>
            <a:off x="6096000" y="1377539"/>
            <a:ext cx="5888825" cy="3954483"/>
          </a:xfrm>
          <a:prstGeom prst="rect">
            <a:avLst/>
          </a:prstGeom>
        </p:spPr>
      </p:pic>
    </p:spTree>
    <p:extLst>
      <p:ext uri="{BB962C8B-B14F-4D97-AF65-F5344CB8AC3E}">
        <p14:creationId xmlns:p14="http://schemas.microsoft.com/office/powerpoint/2010/main" val="26845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382491" cy="558336"/>
          </a:xfrm>
        </p:spPr>
        <p:txBody>
          <a:bodyPr>
            <a:noAutofit/>
          </a:bodyPr>
          <a:lstStyle/>
          <a:p>
            <a:pPr algn="r"/>
            <a:r>
              <a:rPr lang="en-US" altLang="zh-CN" sz="2000" b="1" dirty="0">
                <a:solidFill>
                  <a:srgbClr val="24292F"/>
                </a:solidFill>
                <a:latin typeface="-apple-system"/>
              </a:rPr>
              <a:t>Training nm</a:t>
            </a:r>
            <a:endParaRPr lang="en-US" altLang="zh-CN" sz="1800" b="1" i="0" dirty="0">
              <a:solidFill>
                <a:srgbClr val="24292F"/>
              </a:solidFill>
              <a:effectLst/>
              <a:latin typeface="-apple-system"/>
            </a:endParaRP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1" name="副标题 10">
            <a:extLst>
              <a:ext uri="{FF2B5EF4-FFF2-40B4-BE49-F238E27FC236}">
                <a16:creationId xmlns:a16="http://schemas.microsoft.com/office/drawing/2014/main" id="{305A682E-2D0D-4C74-9E8D-34597515B614}"/>
              </a:ext>
            </a:extLst>
          </p:cNvPr>
          <p:cNvSpPr>
            <a:spLocks noGrp="1"/>
          </p:cNvSpPr>
          <p:nvPr>
            <p:ph type="subTitle" idx="1"/>
          </p:nvPr>
        </p:nvSpPr>
        <p:spPr>
          <a:xfrm>
            <a:off x="884210" y="1218887"/>
            <a:ext cx="7873842" cy="1220072"/>
          </a:xfrm>
        </p:spPr>
        <p:txBody>
          <a:bodyPr>
            <a:normAutofit/>
          </a:bodyPr>
          <a:lstStyle/>
          <a:p>
            <a:pPr algn="l"/>
            <a:r>
              <a:rPr lang="en-US" altLang="zh-CN" dirty="0">
                <a:solidFill>
                  <a:srgbClr val="24292F"/>
                </a:solidFill>
                <a:latin typeface="-apple-system"/>
              </a:rPr>
              <a:t>         Let's now train the model. In our simple example the trainable parameters are weights. First of all, we should  initialize the network weights with random numbers.</a:t>
            </a:r>
            <a:endParaRPr lang="zh-CN" altLang="en-US" dirty="0">
              <a:solidFill>
                <a:srgbClr val="24292F"/>
              </a:solidFill>
              <a:latin typeface="-apple-system"/>
            </a:endParaRPr>
          </a:p>
        </p:txBody>
      </p:sp>
      <p:pic>
        <p:nvPicPr>
          <p:cNvPr id="8" name="图片 7">
            <a:extLst>
              <a:ext uri="{FF2B5EF4-FFF2-40B4-BE49-F238E27FC236}">
                <a16:creationId xmlns:a16="http://schemas.microsoft.com/office/drawing/2014/main" id="{F73D5D62-53A7-43FE-BF79-954F5E10938A}"/>
              </a:ext>
            </a:extLst>
          </p:cNvPr>
          <p:cNvPicPr>
            <a:picLocks noChangeAspect="1"/>
          </p:cNvPicPr>
          <p:nvPr/>
        </p:nvPicPr>
        <p:blipFill>
          <a:blip r:embed="rId2"/>
          <a:stretch>
            <a:fillRect/>
          </a:stretch>
        </p:blipFill>
        <p:spPr>
          <a:xfrm>
            <a:off x="1856593" y="2547078"/>
            <a:ext cx="8478814" cy="3141199"/>
          </a:xfrm>
          <a:prstGeom prst="rect">
            <a:avLst/>
          </a:prstGeom>
        </p:spPr>
      </p:pic>
    </p:spTree>
    <p:extLst>
      <p:ext uri="{BB962C8B-B14F-4D97-AF65-F5344CB8AC3E}">
        <p14:creationId xmlns:p14="http://schemas.microsoft.com/office/powerpoint/2010/main" val="39568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382491" cy="558336"/>
          </a:xfrm>
        </p:spPr>
        <p:txBody>
          <a:bodyPr>
            <a:noAutofit/>
          </a:bodyPr>
          <a:lstStyle/>
          <a:p>
            <a:pPr algn="r"/>
            <a:r>
              <a:rPr lang="en-US" altLang="zh-CN" sz="1800" b="1" dirty="0">
                <a:solidFill>
                  <a:srgbClr val="24292F"/>
                </a:solidFill>
                <a:latin typeface="-apple-system"/>
              </a:rPr>
              <a:t>Training nm—Forward Step</a:t>
            </a:r>
            <a:endParaRPr lang="en-US" altLang="zh-CN" sz="1800" b="1" i="0" dirty="0">
              <a:solidFill>
                <a:srgbClr val="24292F"/>
              </a:solidFill>
              <a:effectLst/>
              <a:latin typeface="-apple-system"/>
            </a:endParaRP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1" name="副标题 10">
            <a:extLst>
              <a:ext uri="{FF2B5EF4-FFF2-40B4-BE49-F238E27FC236}">
                <a16:creationId xmlns:a16="http://schemas.microsoft.com/office/drawing/2014/main" id="{305A682E-2D0D-4C74-9E8D-34597515B614}"/>
              </a:ext>
            </a:extLst>
          </p:cNvPr>
          <p:cNvSpPr>
            <a:spLocks noGrp="1"/>
          </p:cNvSpPr>
          <p:nvPr>
            <p:ph type="subTitle" idx="1"/>
          </p:nvPr>
        </p:nvSpPr>
        <p:spPr>
          <a:xfrm>
            <a:off x="884209" y="973860"/>
            <a:ext cx="7873842" cy="362982"/>
          </a:xfrm>
        </p:spPr>
        <p:txBody>
          <a:bodyPr>
            <a:normAutofit/>
          </a:bodyPr>
          <a:lstStyle/>
          <a:p>
            <a:pPr algn="l"/>
            <a:r>
              <a:rPr lang="en-US" altLang="zh-CN" sz="1400" b="0" i="0" dirty="0">
                <a:solidFill>
                  <a:srgbClr val="24292F"/>
                </a:solidFill>
                <a:effectLst/>
                <a:latin typeface="-apple-system"/>
              </a:rPr>
              <a:t>Linearly map input X using weights W1 as a kernel:</a:t>
            </a:r>
          </a:p>
        </p:txBody>
      </p:sp>
      <p:pic>
        <p:nvPicPr>
          <p:cNvPr id="4" name="图片 3">
            <a:extLst>
              <a:ext uri="{FF2B5EF4-FFF2-40B4-BE49-F238E27FC236}">
                <a16:creationId xmlns:a16="http://schemas.microsoft.com/office/drawing/2014/main" id="{2733DB31-57CA-4852-A340-D7C036E0DF86}"/>
              </a:ext>
            </a:extLst>
          </p:cNvPr>
          <p:cNvPicPr>
            <a:picLocks noChangeAspect="1"/>
          </p:cNvPicPr>
          <p:nvPr/>
        </p:nvPicPr>
        <p:blipFill>
          <a:blip r:embed="rId2"/>
          <a:stretch>
            <a:fillRect/>
          </a:stretch>
        </p:blipFill>
        <p:spPr>
          <a:xfrm>
            <a:off x="2253642" y="1309003"/>
            <a:ext cx="5134975" cy="1102117"/>
          </a:xfrm>
          <a:prstGeom prst="rect">
            <a:avLst/>
          </a:prstGeom>
        </p:spPr>
      </p:pic>
      <p:sp>
        <p:nvSpPr>
          <p:cNvPr id="6" name="文本框 5">
            <a:extLst>
              <a:ext uri="{FF2B5EF4-FFF2-40B4-BE49-F238E27FC236}">
                <a16:creationId xmlns:a16="http://schemas.microsoft.com/office/drawing/2014/main" id="{64CDCD49-1818-4C69-B094-A2FC8CF1F7BE}"/>
              </a:ext>
            </a:extLst>
          </p:cNvPr>
          <p:cNvSpPr txBox="1"/>
          <p:nvPr/>
        </p:nvSpPr>
        <p:spPr>
          <a:xfrm>
            <a:off x="884209" y="2411120"/>
            <a:ext cx="7689273" cy="523220"/>
          </a:xfrm>
          <a:prstGeom prst="rect">
            <a:avLst/>
          </a:prstGeom>
          <a:noFill/>
        </p:spPr>
        <p:txBody>
          <a:bodyPr wrap="square" rtlCol="0">
            <a:spAutoFit/>
          </a:bodyPr>
          <a:lstStyle/>
          <a:p>
            <a:pPr algn="l"/>
            <a:r>
              <a:rPr lang="en-US" altLang="zh-CN" sz="1400" i="0" dirty="0">
                <a:solidFill>
                  <a:srgbClr val="24292F"/>
                </a:solidFill>
                <a:effectLst/>
                <a:latin typeface="-apple-system"/>
              </a:rPr>
              <a:t>Scale this weighted sum z1 with a Sigmoid function to get values of the first hidden layer h1. Note that the original 2D vector is now mapped to a 3D space.</a:t>
            </a:r>
          </a:p>
        </p:txBody>
      </p:sp>
      <p:pic>
        <p:nvPicPr>
          <p:cNvPr id="9" name="图片 8">
            <a:extLst>
              <a:ext uri="{FF2B5EF4-FFF2-40B4-BE49-F238E27FC236}">
                <a16:creationId xmlns:a16="http://schemas.microsoft.com/office/drawing/2014/main" id="{68503BB8-98B4-41DE-9ED7-68F64F17A070}"/>
              </a:ext>
            </a:extLst>
          </p:cNvPr>
          <p:cNvPicPr>
            <a:picLocks noChangeAspect="1"/>
          </p:cNvPicPr>
          <p:nvPr/>
        </p:nvPicPr>
        <p:blipFill>
          <a:blip r:embed="rId3"/>
          <a:stretch>
            <a:fillRect/>
          </a:stretch>
        </p:blipFill>
        <p:spPr>
          <a:xfrm>
            <a:off x="2253642" y="2932974"/>
            <a:ext cx="5220012" cy="906209"/>
          </a:xfrm>
          <a:prstGeom prst="rect">
            <a:avLst/>
          </a:prstGeom>
        </p:spPr>
      </p:pic>
      <p:sp>
        <p:nvSpPr>
          <p:cNvPr id="12" name="文本框 11">
            <a:extLst>
              <a:ext uri="{FF2B5EF4-FFF2-40B4-BE49-F238E27FC236}">
                <a16:creationId xmlns:a16="http://schemas.microsoft.com/office/drawing/2014/main" id="{1F6C34F6-0389-464E-AC09-025A7652269E}"/>
              </a:ext>
            </a:extLst>
          </p:cNvPr>
          <p:cNvSpPr txBox="1"/>
          <p:nvPr/>
        </p:nvSpPr>
        <p:spPr>
          <a:xfrm>
            <a:off x="884209" y="3837817"/>
            <a:ext cx="8521047" cy="523220"/>
          </a:xfrm>
          <a:prstGeom prst="rect">
            <a:avLst/>
          </a:prstGeom>
          <a:noFill/>
        </p:spPr>
        <p:txBody>
          <a:bodyPr wrap="square">
            <a:spAutoFit/>
          </a:bodyPr>
          <a:lstStyle/>
          <a:p>
            <a:pPr algn="l"/>
            <a:r>
              <a:rPr lang="en-US" altLang="zh-CN" sz="1400" i="0" dirty="0">
                <a:solidFill>
                  <a:srgbClr val="24292F"/>
                </a:solidFill>
                <a:effectLst/>
                <a:latin typeface="-apple-system"/>
              </a:rPr>
              <a:t>A similar process takes place for the second layer h2. Let's compute first the weighted sum z2 of the first hidden layer, which is now input data.</a:t>
            </a:r>
          </a:p>
        </p:txBody>
      </p:sp>
      <p:pic>
        <p:nvPicPr>
          <p:cNvPr id="14" name="图片 13">
            <a:extLst>
              <a:ext uri="{FF2B5EF4-FFF2-40B4-BE49-F238E27FC236}">
                <a16:creationId xmlns:a16="http://schemas.microsoft.com/office/drawing/2014/main" id="{DD19DCC6-0EB1-4FDC-B56A-2DAE1D93D61D}"/>
              </a:ext>
            </a:extLst>
          </p:cNvPr>
          <p:cNvPicPr>
            <a:picLocks noChangeAspect="1"/>
          </p:cNvPicPr>
          <p:nvPr/>
        </p:nvPicPr>
        <p:blipFill>
          <a:blip r:embed="rId4"/>
          <a:stretch>
            <a:fillRect/>
          </a:stretch>
        </p:blipFill>
        <p:spPr>
          <a:xfrm>
            <a:off x="2253642" y="4361037"/>
            <a:ext cx="5655075" cy="1150028"/>
          </a:xfrm>
          <a:prstGeom prst="rect">
            <a:avLst/>
          </a:prstGeom>
        </p:spPr>
      </p:pic>
      <p:sp>
        <p:nvSpPr>
          <p:cNvPr id="13" name="文本框 12">
            <a:extLst>
              <a:ext uri="{FF2B5EF4-FFF2-40B4-BE49-F238E27FC236}">
                <a16:creationId xmlns:a16="http://schemas.microsoft.com/office/drawing/2014/main" id="{9329ADCA-B9B8-4507-A51E-F05FDE7FF41B}"/>
              </a:ext>
            </a:extLst>
          </p:cNvPr>
          <p:cNvSpPr txBox="1"/>
          <p:nvPr/>
        </p:nvSpPr>
        <p:spPr>
          <a:xfrm>
            <a:off x="884209" y="5435315"/>
            <a:ext cx="9587840" cy="523220"/>
          </a:xfrm>
          <a:prstGeom prst="rect">
            <a:avLst/>
          </a:prstGeom>
          <a:noFill/>
        </p:spPr>
        <p:txBody>
          <a:bodyPr wrap="square">
            <a:spAutoFit/>
          </a:bodyPr>
          <a:lstStyle/>
          <a:p>
            <a:pPr algn="l"/>
            <a:r>
              <a:rPr lang="en-US" altLang="zh-CN" sz="1400" i="0" dirty="0">
                <a:solidFill>
                  <a:srgbClr val="24292F"/>
                </a:solidFill>
                <a:effectLst/>
                <a:latin typeface="-apple-system"/>
              </a:rPr>
              <a:t>And then compute their Sigmoid activation function. This vector [0.37166596 0.45414264] represents the log probability or predicted vector computed by the network given input X.</a:t>
            </a:r>
          </a:p>
        </p:txBody>
      </p:sp>
      <p:pic>
        <p:nvPicPr>
          <p:cNvPr id="8" name="图片 7">
            <a:extLst>
              <a:ext uri="{FF2B5EF4-FFF2-40B4-BE49-F238E27FC236}">
                <a16:creationId xmlns:a16="http://schemas.microsoft.com/office/drawing/2014/main" id="{2C4C6BF6-622C-4236-9912-198830275637}"/>
              </a:ext>
            </a:extLst>
          </p:cNvPr>
          <p:cNvPicPr>
            <a:picLocks noChangeAspect="1"/>
          </p:cNvPicPr>
          <p:nvPr/>
        </p:nvPicPr>
        <p:blipFill>
          <a:blip r:embed="rId5"/>
          <a:stretch>
            <a:fillRect/>
          </a:stretch>
        </p:blipFill>
        <p:spPr>
          <a:xfrm>
            <a:off x="6235380" y="5717544"/>
            <a:ext cx="4001149" cy="867799"/>
          </a:xfrm>
          <a:prstGeom prst="rect">
            <a:avLst/>
          </a:prstGeom>
        </p:spPr>
      </p:pic>
    </p:spTree>
    <p:extLst>
      <p:ext uri="{BB962C8B-B14F-4D97-AF65-F5344CB8AC3E}">
        <p14:creationId xmlns:p14="http://schemas.microsoft.com/office/powerpoint/2010/main" val="158293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6492834" cy="558336"/>
          </a:xfrm>
        </p:spPr>
        <p:txBody>
          <a:bodyPr>
            <a:noAutofit/>
          </a:bodyPr>
          <a:lstStyle/>
          <a:p>
            <a:pPr algn="r"/>
            <a:r>
              <a:rPr lang="en-US" altLang="zh-CN" sz="1800" b="1" dirty="0">
                <a:solidFill>
                  <a:srgbClr val="24292F"/>
                </a:solidFill>
                <a:latin typeface="-apple-system"/>
              </a:rPr>
              <a:t>Training model—Computing </a:t>
            </a:r>
            <a:r>
              <a:rPr lang="en-US" altLang="zh-CN" sz="1800" b="1" i="0" dirty="0">
                <a:solidFill>
                  <a:srgbClr val="24292F"/>
                </a:solidFill>
                <a:effectLst/>
                <a:latin typeface="-apple-system"/>
              </a:rPr>
              <a:t>the Total Loss</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0" name="文本框 9">
            <a:extLst>
              <a:ext uri="{FF2B5EF4-FFF2-40B4-BE49-F238E27FC236}">
                <a16:creationId xmlns:a16="http://schemas.microsoft.com/office/drawing/2014/main" id="{2C797945-EBEA-42A8-9E81-08CE61F6502C}"/>
              </a:ext>
            </a:extLst>
          </p:cNvPr>
          <p:cNvSpPr txBox="1"/>
          <p:nvPr/>
        </p:nvSpPr>
        <p:spPr>
          <a:xfrm>
            <a:off x="1306286" y="1720840"/>
            <a:ext cx="8146472" cy="3693319"/>
          </a:xfrm>
          <a:prstGeom prst="rect">
            <a:avLst/>
          </a:prstGeom>
          <a:noFill/>
        </p:spPr>
        <p:txBody>
          <a:bodyPr wrap="square" rtlCol="0">
            <a:spAutoFit/>
          </a:bodyPr>
          <a:lstStyle/>
          <a:p>
            <a:r>
              <a:rPr lang="en-US" altLang="zh-CN" dirty="0">
                <a:solidFill>
                  <a:schemeClr val="bg1"/>
                </a:solidFill>
                <a:latin typeface="-apple-system"/>
              </a:rPr>
              <a:t>T</a:t>
            </a:r>
            <a:r>
              <a:rPr lang="en-US" altLang="zh-CN" i="0" dirty="0">
                <a:solidFill>
                  <a:schemeClr val="bg1"/>
                </a:solidFill>
                <a:effectLst/>
                <a:latin typeface="-apple-system"/>
              </a:rPr>
              <a:t>he goal of the loss function is to quantify the distance between the predicted vector h2 and the label provided by humans y. </a:t>
            </a:r>
          </a:p>
          <a:p>
            <a:endParaRPr lang="en-US" altLang="zh-CN" b="0" i="0" dirty="0">
              <a:solidFill>
                <a:srgbClr val="24292F"/>
              </a:solidFill>
              <a:effectLst/>
              <a:latin typeface="-apple-system"/>
            </a:endParaRPr>
          </a:p>
          <a:p>
            <a:endParaRPr lang="en-US" altLang="zh-CN" b="0" i="0" dirty="0">
              <a:solidFill>
                <a:srgbClr val="24292F"/>
              </a:solidFill>
              <a:effectLst/>
              <a:latin typeface="-apple-system"/>
            </a:endParaRPr>
          </a:p>
          <a:p>
            <a:endParaRPr lang="en-US" altLang="zh-CN" dirty="0">
              <a:solidFill>
                <a:srgbClr val="24292F"/>
              </a:solidFill>
              <a:latin typeface="-apple-system"/>
            </a:endParaRPr>
          </a:p>
          <a:p>
            <a:endParaRPr lang="en-US" altLang="zh-CN" b="0" i="0" dirty="0">
              <a:solidFill>
                <a:srgbClr val="24292F"/>
              </a:solidFill>
              <a:effectLst/>
              <a:latin typeface="-apple-system"/>
            </a:endParaRPr>
          </a:p>
          <a:p>
            <a:endParaRPr lang="en-US" altLang="zh-CN" dirty="0">
              <a:solidFill>
                <a:srgbClr val="24292F"/>
              </a:solidFill>
              <a:latin typeface="-apple-system"/>
            </a:endParaRPr>
          </a:p>
          <a:p>
            <a:endParaRPr lang="en-US" altLang="zh-CN" b="0" i="0" dirty="0">
              <a:solidFill>
                <a:srgbClr val="24292F"/>
              </a:solidFill>
              <a:effectLst/>
              <a:latin typeface="-apple-system"/>
            </a:endParaRPr>
          </a:p>
          <a:p>
            <a:endParaRPr lang="en-US" altLang="zh-CN" dirty="0">
              <a:solidFill>
                <a:srgbClr val="24292F"/>
              </a:solidFill>
              <a:latin typeface="-apple-system"/>
            </a:endParaRPr>
          </a:p>
          <a:p>
            <a:endParaRPr lang="en-US" altLang="zh-CN" i="0" dirty="0">
              <a:solidFill>
                <a:srgbClr val="24292F"/>
              </a:solidFill>
              <a:effectLst/>
              <a:latin typeface="-apple-system"/>
            </a:endParaRPr>
          </a:p>
          <a:p>
            <a:r>
              <a:rPr lang="en-US" altLang="zh-CN" i="0" dirty="0">
                <a:solidFill>
                  <a:srgbClr val="24292F"/>
                </a:solidFill>
                <a:effectLst/>
                <a:latin typeface="-apple-system"/>
              </a:rPr>
              <a:t>Note that the Loss function contains a regularization component that penalizes large weight values as in a Ridge regression. In other words, large squared weights values will increase the Loss function, an error metric we indeed want to minimize.</a:t>
            </a:r>
            <a:endParaRPr lang="zh-CN" altLang="en-US" dirty="0"/>
          </a:p>
        </p:txBody>
      </p:sp>
      <p:pic>
        <p:nvPicPr>
          <p:cNvPr id="18" name="图片 17">
            <a:extLst>
              <a:ext uri="{FF2B5EF4-FFF2-40B4-BE49-F238E27FC236}">
                <a16:creationId xmlns:a16="http://schemas.microsoft.com/office/drawing/2014/main" id="{318F57B8-4DA9-4E19-9228-4AF5B9C1D47C}"/>
              </a:ext>
            </a:extLst>
          </p:cNvPr>
          <p:cNvPicPr>
            <a:picLocks noChangeAspect="1"/>
          </p:cNvPicPr>
          <p:nvPr/>
        </p:nvPicPr>
        <p:blipFill>
          <a:blip r:embed="rId2"/>
          <a:stretch>
            <a:fillRect/>
          </a:stretch>
        </p:blipFill>
        <p:spPr>
          <a:xfrm>
            <a:off x="2476007" y="2956906"/>
            <a:ext cx="5211288" cy="944188"/>
          </a:xfrm>
          <a:prstGeom prst="rect">
            <a:avLst/>
          </a:prstGeom>
        </p:spPr>
      </p:pic>
    </p:spTree>
    <p:extLst>
      <p:ext uri="{BB962C8B-B14F-4D97-AF65-F5344CB8AC3E}">
        <p14:creationId xmlns:p14="http://schemas.microsoft.com/office/powerpoint/2010/main" val="25459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382491" cy="558336"/>
          </a:xfrm>
        </p:spPr>
        <p:txBody>
          <a:bodyPr>
            <a:noAutofit/>
          </a:bodyPr>
          <a:lstStyle/>
          <a:p>
            <a:pPr algn="r"/>
            <a:r>
              <a:rPr lang="en-US" altLang="zh-CN" sz="1800" b="1" dirty="0">
                <a:solidFill>
                  <a:srgbClr val="24292F"/>
                </a:solidFill>
                <a:latin typeface="-apple-system"/>
              </a:rPr>
              <a:t>Training model—</a:t>
            </a:r>
            <a:r>
              <a:rPr lang="en-US" altLang="zh-CN" sz="1800" b="1" i="0" dirty="0">
                <a:solidFill>
                  <a:srgbClr val="24292F"/>
                </a:solidFill>
                <a:effectLst/>
                <a:latin typeface="-apple-system"/>
              </a:rPr>
              <a:t>Backward step</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5" name="文本框 14">
            <a:extLst>
              <a:ext uri="{FF2B5EF4-FFF2-40B4-BE49-F238E27FC236}">
                <a16:creationId xmlns:a16="http://schemas.microsoft.com/office/drawing/2014/main" id="{21EA3C26-ED4C-4BA7-AD5D-64684EDB74A3}"/>
              </a:ext>
            </a:extLst>
          </p:cNvPr>
          <p:cNvSpPr txBox="1"/>
          <p:nvPr/>
        </p:nvSpPr>
        <p:spPr>
          <a:xfrm>
            <a:off x="619001" y="1199983"/>
            <a:ext cx="10193481" cy="646331"/>
          </a:xfrm>
          <a:prstGeom prst="rect">
            <a:avLst/>
          </a:prstGeom>
          <a:noFill/>
        </p:spPr>
        <p:txBody>
          <a:bodyPr wrap="square">
            <a:spAutoFit/>
          </a:bodyPr>
          <a:lstStyle/>
          <a:p>
            <a:r>
              <a:rPr lang="en-US" altLang="zh-CN" sz="1200" i="0" dirty="0">
                <a:solidFill>
                  <a:schemeClr val="bg1"/>
                </a:solidFill>
                <a:effectLst/>
                <a:latin typeface="-apple-system"/>
              </a:rPr>
              <a:t>The goal of this step is to update the weights of the neural network in a direction that minimizes its Loss function. As we will see, this is a recursive algorithm, which can reuse gradients previously computed and heavily relies on differentiable functions. </a:t>
            </a:r>
            <a:r>
              <a:rPr lang="en-US" altLang="zh-CN" sz="1200" i="0" dirty="0">
                <a:solidFill>
                  <a:srgbClr val="24292F"/>
                </a:solidFill>
                <a:effectLst/>
                <a:latin typeface="-apple-system"/>
              </a:rPr>
              <a:t>It computes first the partial derivative of the loss function with respect to the weights of the output layer (</a:t>
            </a:r>
            <a:r>
              <a:rPr lang="en-US" altLang="zh-CN" sz="1200" i="0" dirty="0" err="1">
                <a:solidFill>
                  <a:srgbClr val="24292F"/>
                </a:solidFill>
                <a:effectLst/>
                <a:latin typeface="-apple-system"/>
              </a:rPr>
              <a:t>dLoss</a:t>
            </a:r>
            <a:r>
              <a:rPr lang="en-US" altLang="zh-CN" sz="1200" i="0" dirty="0">
                <a:solidFill>
                  <a:srgbClr val="24292F"/>
                </a:solidFill>
                <a:effectLst/>
                <a:latin typeface="-apple-system"/>
              </a:rPr>
              <a:t>/dW2) and then the hidden layer (</a:t>
            </a:r>
            <a:r>
              <a:rPr lang="en-US" altLang="zh-CN" sz="1200" i="0" dirty="0" err="1">
                <a:solidFill>
                  <a:srgbClr val="24292F"/>
                </a:solidFill>
                <a:effectLst/>
                <a:latin typeface="-apple-system"/>
              </a:rPr>
              <a:t>dLoss</a:t>
            </a:r>
            <a:r>
              <a:rPr lang="en-US" altLang="zh-CN" sz="1200" i="0" dirty="0">
                <a:solidFill>
                  <a:srgbClr val="24292F"/>
                </a:solidFill>
                <a:effectLst/>
                <a:latin typeface="-apple-system"/>
              </a:rPr>
              <a:t>/dW1). Let's explain in detail each one.</a:t>
            </a:r>
            <a:endParaRPr lang="zh-CN" altLang="en-US" sz="1200" dirty="0">
              <a:solidFill>
                <a:schemeClr val="bg1"/>
              </a:solidFill>
            </a:endParaRPr>
          </a:p>
        </p:txBody>
      </p:sp>
      <p:pic>
        <p:nvPicPr>
          <p:cNvPr id="17" name="图片 16">
            <a:extLst>
              <a:ext uri="{FF2B5EF4-FFF2-40B4-BE49-F238E27FC236}">
                <a16:creationId xmlns:a16="http://schemas.microsoft.com/office/drawing/2014/main" id="{F78E3F69-0CCB-4DBE-B414-EFC5CD18F228}"/>
              </a:ext>
            </a:extLst>
          </p:cNvPr>
          <p:cNvPicPr>
            <a:picLocks noChangeAspect="1"/>
          </p:cNvPicPr>
          <p:nvPr/>
        </p:nvPicPr>
        <p:blipFill>
          <a:blip r:embed="rId2"/>
          <a:stretch>
            <a:fillRect/>
          </a:stretch>
        </p:blipFill>
        <p:spPr>
          <a:xfrm>
            <a:off x="3130813" y="1891207"/>
            <a:ext cx="4190325" cy="1489045"/>
          </a:xfrm>
          <a:prstGeom prst="rect">
            <a:avLst/>
          </a:prstGeom>
          <a:effectLst>
            <a:reflection endPos="0" dist="50800" dir="5400000" sy="-100000" algn="bl" rotWithShape="0"/>
          </a:effectLst>
        </p:spPr>
      </p:pic>
      <p:sp>
        <p:nvSpPr>
          <p:cNvPr id="19" name="文本框 18">
            <a:extLst>
              <a:ext uri="{FF2B5EF4-FFF2-40B4-BE49-F238E27FC236}">
                <a16:creationId xmlns:a16="http://schemas.microsoft.com/office/drawing/2014/main" id="{3EDE6E75-B913-4CC0-9B7F-DCBEAA14148F}"/>
              </a:ext>
            </a:extLst>
          </p:cNvPr>
          <p:cNvSpPr txBox="1"/>
          <p:nvPr/>
        </p:nvSpPr>
        <p:spPr>
          <a:xfrm>
            <a:off x="619000" y="3433691"/>
            <a:ext cx="10015352" cy="646331"/>
          </a:xfrm>
          <a:prstGeom prst="rect">
            <a:avLst/>
          </a:prstGeom>
          <a:noFill/>
        </p:spPr>
        <p:txBody>
          <a:bodyPr wrap="square">
            <a:spAutoFit/>
          </a:bodyPr>
          <a:lstStyle/>
          <a:p>
            <a:r>
              <a:rPr lang="en-US" altLang="zh-CN" sz="1200" i="0" dirty="0">
                <a:solidFill>
                  <a:srgbClr val="24292F"/>
                </a:solidFill>
                <a:effectLst/>
                <a:latin typeface="-apple-system"/>
              </a:rPr>
              <a:t>The chain rule says that we can decompose the computation of gradients of a neural network into differentiable pieces</a:t>
            </a:r>
            <a:r>
              <a:rPr lang="en-US" altLang="zh-CN" sz="1200" dirty="0">
                <a:solidFill>
                  <a:srgbClr val="24292F"/>
                </a:solidFill>
                <a:latin typeface="-apple-system"/>
              </a:rPr>
              <a:t>.</a:t>
            </a:r>
          </a:p>
          <a:p>
            <a:endParaRPr lang="en-US" altLang="zh-CN" sz="1200" dirty="0">
              <a:solidFill>
                <a:srgbClr val="24292F"/>
              </a:solidFill>
              <a:latin typeface="-apple-system"/>
            </a:endParaRPr>
          </a:p>
          <a:p>
            <a:r>
              <a:rPr lang="en-US" altLang="zh-CN" sz="1200" i="0" dirty="0">
                <a:solidFill>
                  <a:srgbClr val="24292F"/>
                </a:solidFill>
                <a:effectLst/>
                <a:latin typeface="-apple-system"/>
              </a:rPr>
              <a:t>More visually, we aim to update the weights W2 (in blue) in the below figures. In order to that, we need to compute three partial derivatives along the chain</a:t>
            </a:r>
            <a:r>
              <a:rPr lang="en-US" altLang="zh-CN" sz="1200" b="0" i="0" dirty="0">
                <a:solidFill>
                  <a:srgbClr val="24292F"/>
                </a:solidFill>
                <a:effectLst/>
                <a:latin typeface="-apple-system"/>
              </a:rPr>
              <a:t>.</a:t>
            </a:r>
            <a:endParaRPr lang="zh-CN" altLang="en-US" sz="1200" dirty="0"/>
          </a:p>
        </p:txBody>
      </p:sp>
      <p:pic>
        <p:nvPicPr>
          <p:cNvPr id="21" name="图片 20">
            <a:extLst>
              <a:ext uri="{FF2B5EF4-FFF2-40B4-BE49-F238E27FC236}">
                <a16:creationId xmlns:a16="http://schemas.microsoft.com/office/drawing/2014/main" id="{87C2E309-9260-4D40-8826-E19FD242D6CE}"/>
              </a:ext>
            </a:extLst>
          </p:cNvPr>
          <p:cNvPicPr>
            <a:picLocks noChangeAspect="1"/>
          </p:cNvPicPr>
          <p:nvPr/>
        </p:nvPicPr>
        <p:blipFill>
          <a:blip r:embed="rId3"/>
          <a:stretch>
            <a:fillRect/>
          </a:stretch>
        </p:blipFill>
        <p:spPr>
          <a:xfrm>
            <a:off x="3130813" y="4187166"/>
            <a:ext cx="4190325" cy="2075079"/>
          </a:xfrm>
          <a:prstGeom prst="rect">
            <a:avLst/>
          </a:prstGeom>
        </p:spPr>
      </p:pic>
    </p:spTree>
    <p:extLst>
      <p:ext uri="{BB962C8B-B14F-4D97-AF65-F5344CB8AC3E}">
        <p14:creationId xmlns:p14="http://schemas.microsoft.com/office/powerpoint/2010/main" val="372293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58571-30BB-4EE4-894A-74312B40B5A2}"/>
              </a:ext>
            </a:extLst>
          </p:cNvPr>
          <p:cNvSpPr>
            <a:spLocks noGrp="1"/>
          </p:cNvSpPr>
          <p:nvPr>
            <p:ph type="ctrTitle"/>
          </p:nvPr>
        </p:nvSpPr>
        <p:spPr>
          <a:xfrm>
            <a:off x="282039" y="362002"/>
            <a:ext cx="5382491" cy="558336"/>
          </a:xfrm>
        </p:spPr>
        <p:txBody>
          <a:bodyPr>
            <a:noAutofit/>
          </a:bodyPr>
          <a:lstStyle/>
          <a:p>
            <a:pPr algn="r"/>
            <a:r>
              <a:rPr lang="en-US" altLang="zh-CN" sz="1800" b="1" dirty="0">
                <a:solidFill>
                  <a:srgbClr val="24292F"/>
                </a:solidFill>
                <a:latin typeface="-apple-system"/>
              </a:rPr>
              <a:t>Training model—</a:t>
            </a:r>
            <a:r>
              <a:rPr lang="en-US" altLang="zh-CN" sz="1800" b="1" i="0" dirty="0">
                <a:solidFill>
                  <a:srgbClr val="24292F"/>
                </a:solidFill>
                <a:effectLst/>
                <a:latin typeface="-apple-system"/>
              </a:rPr>
              <a:t>Backward step</a:t>
            </a:r>
          </a:p>
        </p:txBody>
      </p:sp>
      <p:sp>
        <p:nvSpPr>
          <p:cNvPr id="5" name="页脚占位符 4">
            <a:extLst>
              <a:ext uri="{FF2B5EF4-FFF2-40B4-BE49-F238E27FC236}">
                <a16:creationId xmlns:a16="http://schemas.microsoft.com/office/drawing/2014/main" id="{F16EB860-7CA5-40DE-98BA-BF1F472D8BC9}"/>
              </a:ext>
            </a:extLst>
          </p:cNvPr>
          <p:cNvSpPr>
            <a:spLocks noGrp="1"/>
          </p:cNvSpPr>
          <p:nvPr>
            <p:ph type="ftr" sz="quarter" idx="11"/>
          </p:nvPr>
        </p:nvSpPr>
        <p:spPr/>
        <p:txBody>
          <a:bodyPr/>
          <a:lstStyle/>
          <a:p>
            <a:r>
              <a:rPr lang="en-US" altLang="zh-CN"/>
              <a:t>Xu Feiran</a:t>
            </a:r>
            <a:endParaRPr lang="zh-CN" altLang="en-US"/>
          </a:p>
        </p:txBody>
      </p:sp>
      <p:sp>
        <p:nvSpPr>
          <p:cNvPr id="15" name="文本框 14">
            <a:extLst>
              <a:ext uri="{FF2B5EF4-FFF2-40B4-BE49-F238E27FC236}">
                <a16:creationId xmlns:a16="http://schemas.microsoft.com/office/drawing/2014/main" id="{21EA3C26-ED4C-4BA7-AD5D-64684EDB74A3}"/>
              </a:ext>
            </a:extLst>
          </p:cNvPr>
          <p:cNvSpPr txBox="1"/>
          <p:nvPr/>
        </p:nvSpPr>
        <p:spPr>
          <a:xfrm>
            <a:off x="567789" y="1033305"/>
            <a:ext cx="10193481" cy="307777"/>
          </a:xfrm>
          <a:prstGeom prst="rect">
            <a:avLst/>
          </a:prstGeom>
          <a:noFill/>
        </p:spPr>
        <p:txBody>
          <a:bodyPr wrap="square">
            <a:spAutoFit/>
          </a:bodyPr>
          <a:lstStyle/>
          <a:p>
            <a:r>
              <a:rPr lang="en-US" altLang="zh-CN" sz="1400" b="0" i="0" dirty="0">
                <a:solidFill>
                  <a:srgbClr val="24292F"/>
                </a:solidFill>
                <a:effectLst/>
                <a:latin typeface="-apple-system"/>
              </a:rPr>
              <a:t>Plugging in values into these partial derivatives allow us to compute gradients with respect to weights W2 as follows.</a:t>
            </a:r>
            <a:endParaRPr lang="zh-CN" altLang="en-US" sz="1400" dirty="0">
              <a:solidFill>
                <a:schemeClr val="bg1"/>
              </a:solidFill>
            </a:endParaRPr>
          </a:p>
        </p:txBody>
      </p:sp>
      <p:pic>
        <p:nvPicPr>
          <p:cNvPr id="4" name="图片 3">
            <a:extLst>
              <a:ext uri="{FF2B5EF4-FFF2-40B4-BE49-F238E27FC236}">
                <a16:creationId xmlns:a16="http://schemas.microsoft.com/office/drawing/2014/main" id="{53F072A2-EB85-4D93-AC9E-5DABDA76A54C}"/>
              </a:ext>
            </a:extLst>
          </p:cNvPr>
          <p:cNvPicPr>
            <a:picLocks noChangeAspect="1"/>
          </p:cNvPicPr>
          <p:nvPr/>
        </p:nvPicPr>
        <p:blipFill>
          <a:blip r:embed="rId2"/>
          <a:stretch>
            <a:fillRect/>
          </a:stretch>
        </p:blipFill>
        <p:spPr>
          <a:xfrm>
            <a:off x="3018806" y="1590463"/>
            <a:ext cx="6154388" cy="4518501"/>
          </a:xfrm>
          <a:prstGeom prst="rect">
            <a:avLst/>
          </a:prstGeom>
        </p:spPr>
      </p:pic>
    </p:spTree>
    <p:extLst>
      <p:ext uri="{BB962C8B-B14F-4D97-AF65-F5344CB8AC3E}">
        <p14:creationId xmlns:p14="http://schemas.microsoft.com/office/powerpoint/2010/main" val="1707192488"/>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869</Words>
  <Application>Microsoft Office PowerPoint</Application>
  <PresentationFormat>宽屏</PresentationFormat>
  <Paragraphs>69</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-apple-system</vt:lpstr>
      <vt:lpstr>等线</vt:lpstr>
      <vt:lpstr>Arial</vt:lpstr>
      <vt:lpstr>Gill Sans MT</vt:lpstr>
      <vt:lpstr>包裹</vt:lpstr>
      <vt:lpstr>Mathematical principles of neural networks</vt:lpstr>
      <vt:lpstr>The purpose of this slide</vt:lpstr>
      <vt:lpstr>Concrete Example: Learning the XOR Function</vt:lpstr>
      <vt:lpstr>Concrete Example: Learning the XOR Function</vt:lpstr>
      <vt:lpstr>Training nm</vt:lpstr>
      <vt:lpstr>Training nm—Forward Step</vt:lpstr>
      <vt:lpstr>Training model—Computing the Total Loss</vt:lpstr>
      <vt:lpstr>Training model—Backward step</vt:lpstr>
      <vt:lpstr>Training model—Backward step</vt:lpstr>
      <vt:lpstr>Training model—Backward step</vt:lpstr>
      <vt:lpstr>Training model—Backward step</vt:lpstr>
      <vt:lpstr>Training model—Backward step</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principles of neural networks</dc:title>
  <dc:creator>Feiran Xu</dc:creator>
  <cp:lastModifiedBy>Feiran Xu</cp:lastModifiedBy>
  <cp:revision>2</cp:revision>
  <dcterms:created xsi:type="dcterms:W3CDTF">2021-11-07T07:42:10Z</dcterms:created>
  <dcterms:modified xsi:type="dcterms:W3CDTF">2021-11-08T20:56:50Z</dcterms:modified>
</cp:coreProperties>
</file>