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77" r:id="rId5"/>
    <p:sldId id="259" r:id="rId6"/>
    <p:sldId id="281" r:id="rId7"/>
    <p:sldId id="275" r:id="rId8"/>
    <p:sldId id="282" r:id="rId9"/>
    <p:sldId id="284" r:id="rId10"/>
    <p:sldId id="279" r:id="rId11"/>
    <p:sldId id="285" r:id="rId12"/>
    <p:sldId id="286" r:id="rId13"/>
    <p:sldId id="287" r:id="rId14"/>
    <p:sldId id="280" r:id="rId15"/>
    <p:sldId id="288" r:id="rId16"/>
    <p:sldId id="289" r:id="rId17"/>
    <p:sldId id="290" r:id="rId18"/>
    <p:sldId id="291" r:id="rId19"/>
    <p:sldId id="302" r:id="rId20"/>
    <p:sldId id="292" r:id="rId21"/>
    <p:sldId id="293" r:id="rId22"/>
    <p:sldId id="294" r:id="rId23"/>
    <p:sldId id="303" r:id="rId24"/>
    <p:sldId id="295" r:id="rId25"/>
    <p:sldId id="296" r:id="rId26"/>
    <p:sldId id="297" r:id="rId27"/>
    <p:sldId id="298" r:id="rId28"/>
    <p:sldId id="299" r:id="rId29"/>
    <p:sldId id="301" r:id="rId30"/>
    <p:sldId id="266" r:id="rId31"/>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微软雅黑" panose="020B0503020204020204" pitchFamily="34" charset="-122"/>
      <p:regular r:id="rId38"/>
      <p:bold r:id="rId39"/>
    </p:embeddedFont>
  </p:embeddedFontLst>
  <p:custDataLst>
    <p:tags r:id="rId40"/>
  </p:custData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09" autoAdjust="0"/>
  </p:normalViewPr>
  <p:slideViewPr>
    <p:cSldViewPr>
      <p:cViewPr varScale="1">
        <p:scale>
          <a:sx n="74" d="100"/>
          <a:sy n="74" d="100"/>
        </p:scale>
        <p:origin x="10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5C0577F-41DC-478B-9B8A-3B2A0AC2002D}" type="datetimeFigureOut">
              <a:rPr lang="zh-CN" altLang="en-US"/>
              <a:pPr>
                <a:defRPr/>
              </a:pPr>
              <a:t>2013/5/21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A3B844FD-8DEB-4902-B712-6A01581E3846}" type="slidenum">
              <a:rPr lang="zh-CN" altLang="en-US"/>
              <a:pPr>
                <a:defRPr/>
              </a:pPr>
              <a:t>‹#›</a:t>
            </a:fld>
            <a:endParaRPr lang="zh-CN" altLang="en-US"/>
          </a:p>
        </p:txBody>
      </p:sp>
    </p:spTree>
    <p:extLst>
      <p:ext uri="{BB962C8B-B14F-4D97-AF65-F5344CB8AC3E}">
        <p14:creationId xmlns:p14="http://schemas.microsoft.com/office/powerpoint/2010/main" val="3039556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485033D-DDD3-4312-B05B-EB4851D9C056}" type="datetimeFigureOut">
              <a:rPr lang="zh-CN" altLang="en-US"/>
              <a:pPr>
                <a:defRPr/>
              </a:pPr>
              <a:t>2013/5/21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B03AE7E-B77D-420F-9E50-26E5B947635C}" type="slidenum">
              <a:rPr lang="zh-CN" altLang="en-US"/>
              <a:pPr>
                <a:defRPr/>
              </a:pPr>
              <a:t>‹#›</a:t>
            </a:fld>
            <a:endParaRPr lang="zh-CN" altLang="en-US"/>
          </a:p>
        </p:txBody>
      </p:sp>
    </p:spTree>
    <p:extLst>
      <p:ext uri="{BB962C8B-B14F-4D97-AF65-F5344CB8AC3E}">
        <p14:creationId xmlns:p14="http://schemas.microsoft.com/office/powerpoint/2010/main" val="35585934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8487D4-2993-4C4F-854B-3EA9EE88183C}" type="slidenum">
              <a:rPr lang="zh-CN" altLang="en-US" smtClean="0"/>
              <a:pPr eaLnBrk="1" hangingPunct="1"/>
              <a:t>2</a:t>
            </a:fld>
            <a:endParaRPr lang="zh-CN" altLang="en-US" smtClean="0"/>
          </a:p>
        </p:txBody>
      </p:sp>
    </p:spTree>
    <p:extLst>
      <p:ext uri="{BB962C8B-B14F-4D97-AF65-F5344CB8AC3E}">
        <p14:creationId xmlns:p14="http://schemas.microsoft.com/office/powerpoint/2010/main" val="126410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5</a:t>
            </a:r>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11ECCD-AAB0-4C75-98E0-2F77725EE327}" type="slidenum">
              <a:rPr lang="zh-CN" altLang="en-US" smtClean="0"/>
              <a:pPr eaLnBrk="1" hangingPunct="1"/>
              <a:t>3</a:t>
            </a:fld>
            <a:endParaRPr lang="zh-CN" altLang="en-US" smtClean="0"/>
          </a:p>
        </p:txBody>
      </p:sp>
    </p:spTree>
    <p:extLst>
      <p:ext uri="{BB962C8B-B14F-4D97-AF65-F5344CB8AC3E}">
        <p14:creationId xmlns:p14="http://schemas.microsoft.com/office/powerpoint/2010/main" val="3118560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8487D4-2993-4C4F-854B-3EA9EE88183C}" type="slidenum">
              <a:rPr lang="zh-CN" altLang="en-US" smtClean="0"/>
              <a:pPr eaLnBrk="1" hangingPunct="1"/>
              <a:t>16</a:t>
            </a:fld>
            <a:endParaRPr lang="zh-CN" altLang="en-US" smtClean="0"/>
          </a:p>
        </p:txBody>
      </p:sp>
    </p:spTree>
    <p:extLst>
      <p:ext uri="{BB962C8B-B14F-4D97-AF65-F5344CB8AC3E}">
        <p14:creationId xmlns:p14="http://schemas.microsoft.com/office/powerpoint/2010/main" val="45791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5</a:t>
            </a:r>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11ECCD-AAB0-4C75-98E0-2F77725EE327}" type="slidenum">
              <a:rPr lang="zh-CN" altLang="en-US" smtClean="0"/>
              <a:pPr eaLnBrk="1" hangingPunct="1"/>
              <a:t>17</a:t>
            </a:fld>
            <a:endParaRPr lang="zh-CN" altLang="en-US" smtClean="0"/>
          </a:p>
        </p:txBody>
      </p:sp>
    </p:spTree>
    <p:extLst>
      <p:ext uri="{BB962C8B-B14F-4D97-AF65-F5344CB8AC3E}">
        <p14:creationId xmlns:p14="http://schemas.microsoft.com/office/powerpoint/2010/main" val="28582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5846C1F-9617-41E3-A1C2-3C76A2577BFF}" type="datetime1">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C602C7-3AC9-42C3-92E6-CD077636D9EB}" type="slidenum">
              <a:rPr lang="zh-CN" altLang="en-US"/>
              <a:pPr>
                <a:defRPr/>
              </a:pPr>
              <a:t>‹#›</a:t>
            </a:fld>
            <a:endParaRPr lang="zh-CN" altLang="en-US"/>
          </a:p>
        </p:txBody>
      </p:sp>
    </p:spTree>
    <p:extLst>
      <p:ext uri="{BB962C8B-B14F-4D97-AF65-F5344CB8AC3E}">
        <p14:creationId xmlns:p14="http://schemas.microsoft.com/office/powerpoint/2010/main" val="315786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BEE6A04-6806-49CB-B967-27DF6518426E}" type="datetime1">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C3B4D-8070-44DD-8B3D-66EAAE55FA25}" type="slidenum">
              <a:rPr lang="zh-CN" altLang="en-US"/>
              <a:pPr>
                <a:defRPr/>
              </a:pPr>
              <a:t>‹#›</a:t>
            </a:fld>
            <a:endParaRPr lang="zh-CN" altLang="en-US"/>
          </a:p>
        </p:txBody>
      </p:sp>
    </p:spTree>
    <p:extLst>
      <p:ext uri="{BB962C8B-B14F-4D97-AF65-F5344CB8AC3E}">
        <p14:creationId xmlns:p14="http://schemas.microsoft.com/office/powerpoint/2010/main" val="54685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FA90DA8-7A0C-436D-BD07-17B049AA33A8}" type="datetime1">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56BB364-CA5E-47C8-B17C-E3885E3A449F}" type="slidenum">
              <a:rPr lang="zh-CN" altLang="en-US"/>
              <a:pPr>
                <a:defRPr/>
              </a:pPr>
              <a:t>‹#›</a:t>
            </a:fld>
            <a:endParaRPr lang="zh-CN" altLang="en-US"/>
          </a:p>
        </p:txBody>
      </p:sp>
    </p:spTree>
    <p:extLst>
      <p:ext uri="{BB962C8B-B14F-4D97-AF65-F5344CB8AC3E}">
        <p14:creationId xmlns:p14="http://schemas.microsoft.com/office/powerpoint/2010/main" val="172472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EAAB8A7-B1C9-4187-9ACF-1DD2BC95E505}" type="datetime1">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825A1D3-205A-4178-89EF-3BDAB85C79E7}" type="slidenum">
              <a:rPr lang="zh-CN" altLang="en-US"/>
              <a:pPr>
                <a:defRPr/>
              </a:pPr>
              <a:t>‹#›</a:t>
            </a:fld>
            <a:endParaRPr lang="zh-CN" altLang="en-US"/>
          </a:p>
        </p:txBody>
      </p:sp>
    </p:spTree>
    <p:extLst>
      <p:ext uri="{BB962C8B-B14F-4D97-AF65-F5344CB8AC3E}">
        <p14:creationId xmlns:p14="http://schemas.microsoft.com/office/powerpoint/2010/main" val="47204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CF5F2BA-76F0-4520-BE26-8766D5A03067}" type="datetime1">
              <a:rPr lang="zh-CN" altLang="en-US"/>
              <a:pPr>
                <a:defRPr/>
              </a:pPr>
              <a:t>2013/5/21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4CB996-11D8-4210-96A2-BD6D6A2FFC27}" type="slidenum">
              <a:rPr lang="zh-CN" altLang="en-US"/>
              <a:pPr>
                <a:defRPr/>
              </a:pPr>
              <a:t>‹#›</a:t>
            </a:fld>
            <a:endParaRPr lang="zh-CN" altLang="en-US"/>
          </a:p>
        </p:txBody>
      </p:sp>
    </p:spTree>
    <p:extLst>
      <p:ext uri="{BB962C8B-B14F-4D97-AF65-F5344CB8AC3E}">
        <p14:creationId xmlns:p14="http://schemas.microsoft.com/office/powerpoint/2010/main" val="189953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7BB397F-58B7-40F6-88FE-F7589BE42ADB}" type="datetime1">
              <a:rPr lang="zh-CN" altLang="en-US"/>
              <a:pPr>
                <a:defRPr/>
              </a:pPr>
              <a:t>2013/5/21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C1164AB-D2BE-42A6-A456-86C2D71B8E08}" type="slidenum">
              <a:rPr lang="zh-CN" altLang="en-US"/>
              <a:pPr>
                <a:defRPr/>
              </a:pPr>
              <a:t>‹#›</a:t>
            </a:fld>
            <a:endParaRPr lang="zh-CN" altLang="en-US"/>
          </a:p>
        </p:txBody>
      </p:sp>
    </p:spTree>
    <p:extLst>
      <p:ext uri="{BB962C8B-B14F-4D97-AF65-F5344CB8AC3E}">
        <p14:creationId xmlns:p14="http://schemas.microsoft.com/office/powerpoint/2010/main" val="205336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3A287B8-901B-4E81-A377-584020BFD9E4}" type="datetime1">
              <a:rPr lang="zh-CN" altLang="en-US"/>
              <a:pPr>
                <a:defRPr/>
              </a:pPr>
              <a:t>2013/5/21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5A01927-CE57-44FE-A809-2C991D1FA4C9}" type="slidenum">
              <a:rPr lang="zh-CN" altLang="en-US"/>
              <a:pPr>
                <a:defRPr/>
              </a:pPr>
              <a:t>‹#›</a:t>
            </a:fld>
            <a:endParaRPr lang="zh-CN" altLang="en-US"/>
          </a:p>
        </p:txBody>
      </p:sp>
    </p:spTree>
    <p:extLst>
      <p:ext uri="{BB962C8B-B14F-4D97-AF65-F5344CB8AC3E}">
        <p14:creationId xmlns:p14="http://schemas.microsoft.com/office/powerpoint/2010/main" val="256620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837F55-09F7-4571-A4CE-42EC946F632E}" type="datetime1">
              <a:rPr lang="zh-CN" altLang="en-US"/>
              <a:pPr>
                <a:defRPr/>
              </a:pPr>
              <a:t>2013/5/21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6117532-1CE1-480F-BD66-81266C2D1C71}" type="slidenum">
              <a:rPr lang="zh-CN" altLang="en-US"/>
              <a:pPr>
                <a:defRPr/>
              </a:pPr>
              <a:t>‹#›</a:t>
            </a:fld>
            <a:endParaRPr lang="zh-CN" altLang="en-US"/>
          </a:p>
        </p:txBody>
      </p:sp>
    </p:spTree>
    <p:extLst>
      <p:ext uri="{BB962C8B-B14F-4D97-AF65-F5344CB8AC3E}">
        <p14:creationId xmlns:p14="http://schemas.microsoft.com/office/powerpoint/2010/main" val="302257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E75687E-6F87-4FE8-85E5-5505E7B7671E}" type="datetime1">
              <a:rPr lang="zh-CN" altLang="en-US"/>
              <a:pPr>
                <a:defRPr/>
              </a:pPr>
              <a:t>2013/5/21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B01AE6-6586-4658-BED9-F8B0EA4FD45D}" type="slidenum">
              <a:rPr lang="zh-CN" altLang="en-US"/>
              <a:pPr>
                <a:defRPr/>
              </a:pPr>
              <a:t>‹#›</a:t>
            </a:fld>
            <a:endParaRPr lang="zh-CN" altLang="en-US"/>
          </a:p>
        </p:txBody>
      </p:sp>
    </p:spTree>
    <p:extLst>
      <p:ext uri="{BB962C8B-B14F-4D97-AF65-F5344CB8AC3E}">
        <p14:creationId xmlns:p14="http://schemas.microsoft.com/office/powerpoint/2010/main" val="267135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7085171-2571-4F5E-B1BA-467242DD7443}" type="datetime1">
              <a:rPr lang="zh-CN" altLang="en-US"/>
              <a:pPr>
                <a:defRPr/>
              </a:pPr>
              <a:t>2013/5/21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8457EAE-93B6-42CA-B84C-19A7BC4B5F91}" type="slidenum">
              <a:rPr lang="zh-CN" altLang="en-US"/>
              <a:pPr>
                <a:defRPr/>
              </a:pPr>
              <a:t>‹#›</a:t>
            </a:fld>
            <a:endParaRPr lang="zh-CN" altLang="en-US"/>
          </a:p>
        </p:txBody>
      </p:sp>
    </p:spTree>
    <p:extLst>
      <p:ext uri="{BB962C8B-B14F-4D97-AF65-F5344CB8AC3E}">
        <p14:creationId xmlns:p14="http://schemas.microsoft.com/office/powerpoint/2010/main" val="25301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5932E73-0273-4DFE-876A-5231F225056E}" type="datetime1">
              <a:rPr lang="zh-CN" altLang="en-US"/>
              <a:pPr>
                <a:defRPr/>
              </a:pPr>
              <a:t>2013/5/21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A5EFDB-B9AA-42FC-AE8B-3C2A36C31901}" type="slidenum">
              <a:rPr lang="zh-CN" altLang="en-US"/>
              <a:pPr>
                <a:defRPr/>
              </a:pPr>
              <a:t>‹#›</a:t>
            </a:fld>
            <a:endParaRPr lang="zh-CN" altLang="en-US"/>
          </a:p>
        </p:txBody>
      </p:sp>
    </p:spTree>
    <p:extLst>
      <p:ext uri="{BB962C8B-B14F-4D97-AF65-F5344CB8AC3E}">
        <p14:creationId xmlns:p14="http://schemas.microsoft.com/office/powerpoint/2010/main" val="369363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58F0B452-B178-4FF8-A8EE-EDD7934923CB}" type="datetime1">
              <a:rPr lang="zh-CN" altLang="en-US"/>
              <a:pPr>
                <a:defRPr/>
              </a:pPr>
              <a:t>2013/5/21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5AA72A-C491-4A0D-B84A-8BCE605F24F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0825" y="1030288"/>
            <a:ext cx="6448425" cy="1470025"/>
          </a:xfrm>
        </p:spPr>
        <p:txBody>
          <a:bodyPr rtlCol="0">
            <a:normAutofit/>
          </a:bodyPr>
          <a:lstStyle/>
          <a:p>
            <a:pPr eaLnBrk="1" fontAlgn="auto" hangingPunct="1">
              <a:spcAft>
                <a:spcPts val="0"/>
              </a:spcAft>
              <a:defRPr/>
            </a:pPr>
            <a:r>
              <a:rPr lang="en-US" altLang="zh-CN" dirty="0">
                <a:solidFill>
                  <a:srgbClr val="FF0000"/>
                </a:solidFill>
                <a:effectLst>
                  <a:outerShdw blurRad="38100" dist="38100" dir="2700000" algn="tl">
                    <a:srgbClr val="000000">
                      <a:alpha val="43137"/>
                    </a:srgbClr>
                  </a:outerShdw>
                </a:effectLst>
              </a:rPr>
              <a:t>Classification Model for Thyroid Disease</a:t>
            </a:r>
            <a:endParaRPr lang="zh-CN" altLang="en-US" dirty="0">
              <a:solidFill>
                <a:srgbClr val="FF0000"/>
              </a:solidFill>
              <a:effectLst>
                <a:outerShdw blurRad="38100" dist="38100" dir="2700000" algn="tl">
                  <a:srgbClr val="000000">
                    <a:alpha val="43137"/>
                  </a:srgbClr>
                </a:outerShdw>
              </a:effectLst>
            </a:endParaRPr>
          </a:p>
        </p:txBody>
      </p:sp>
      <p:cxnSp>
        <p:nvCxnSpPr>
          <p:cNvPr id="5" name="直接连接符 4"/>
          <p:cNvCxnSpPr/>
          <p:nvPr/>
        </p:nvCxnSpPr>
        <p:spPr>
          <a:xfrm flipV="1">
            <a:off x="468313" y="1765300"/>
            <a:ext cx="5962650" cy="6350"/>
          </a:xfrm>
          <a:prstGeom prst="line">
            <a:avLst/>
          </a:prstGeom>
          <a:ln>
            <a:solidFill>
              <a:srgbClr val="FFFF00"/>
            </a:solidFill>
          </a:ln>
        </p:spPr>
        <p:style>
          <a:lnRef idx="1">
            <a:schemeClr val="accent6"/>
          </a:lnRef>
          <a:fillRef idx="0">
            <a:schemeClr val="accent6"/>
          </a:fillRef>
          <a:effectRef idx="0">
            <a:schemeClr val="accent6"/>
          </a:effectRef>
          <a:fontRef idx="minor">
            <a:schemeClr val="tx1"/>
          </a:fontRef>
        </p:style>
      </p:cxnSp>
      <p:sp>
        <p:nvSpPr>
          <p:cNvPr id="2054" name="TextBox 8"/>
          <p:cNvSpPr txBox="1">
            <a:spLocks noChangeArrowheads="1"/>
          </p:cNvSpPr>
          <p:nvPr/>
        </p:nvSpPr>
        <p:spPr bwMode="auto">
          <a:xfrm>
            <a:off x="6156176" y="4868863"/>
            <a:ext cx="2752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dirty="0" smtClean="0">
                <a:latin typeface="+mn-lt"/>
                <a:ea typeface="微软雅黑" pitchFamily="34" charset="-122"/>
              </a:rPr>
              <a:t>Xu Fei, Qiu Yinan</a:t>
            </a:r>
          </a:p>
        </p:txBody>
      </p:sp>
      <p:cxnSp>
        <p:nvCxnSpPr>
          <p:cNvPr id="10" name="直接连接符 9"/>
          <p:cNvCxnSpPr/>
          <p:nvPr/>
        </p:nvCxnSpPr>
        <p:spPr>
          <a:xfrm flipV="1">
            <a:off x="477838" y="2420938"/>
            <a:ext cx="5964237" cy="6350"/>
          </a:xfrm>
          <a:prstGeom prst="line">
            <a:avLst/>
          </a:prstGeom>
          <a:ln>
            <a:solidFill>
              <a:srgbClr val="FFFF00"/>
            </a:solidFill>
          </a:ln>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1DB3E01-5802-4AAE-8A0B-41F40A5954F3}" type="slidenum">
              <a:rPr lang="zh-CN" altLang="en-US" smtClean="0">
                <a:solidFill>
                  <a:schemeClr val="tx1"/>
                </a:solidFill>
              </a:rPr>
              <a:pPr>
                <a:defRPr/>
              </a:pPr>
              <a:t>10</a:t>
            </a:fld>
            <a:endParaRPr lang="zh-CN" altLang="en-US" dirty="0">
              <a:solidFill>
                <a:schemeClr val="tx1"/>
              </a:solidFill>
            </a:endParaRPr>
          </a:p>
        </p:txBody>
      </p:sp>
      <p:pic>
        <p:nvPicPr>
          <p:cNvPr id="5" name="图片 4"/>
          <p:cNvPicPr/>
          <p:nvPr/>
        </p:nvPicPr>
        <p:blipFill>
          <a:blip r:embed="rId2"/>
          <a:stretch>
            <a:fillRect/>
          </a:stretch>
        </p:blipFill>
        <p:spPr>
          <a:xfrm>
            <a:off x="4644008" y="2780928"/>
            <a:ext cx="4258816" cy="3208273"/>
          </a:xfrm>
          <a:prstGeom prst="rect">
            <a:avLst/>
          </a:prstGeom>
        </p:spPr>
      </p:pic>
      <p:pic>
        <p:nvPicPr>
          <p:cNvPr id="6" name="图片 5"/>
          <p:cNvPicPr/>
          <p:nvPr/>
        </p:nvPicPr>
        <p:blipFill>
          <a:blip r:embed="rId3"/>
          <a:stretch>
            <a:fillRect/>
          </a:stretch>
        </p:blipFill>
        <p:spPr>
          <a:xfrm>
            <a:off x="179512" y="980728"/>
            <a:ext cx="4181475" cy="3136265"/>
          </a:xfrm>
          <a:prstGeom prst="rect">
            <a:avLst/>
          </a:prstGeom>
        </p:spPr>
      </p:pic>
      <p:sp>
        <p:nvSpPr>
          <p:cNvPr id="8" name="五边形 7"/>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0" name="矩形 9"/>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smtClean="0">
                <a:solidFill>
                  <a:srgbClr val="FFC000"/>
                </a:solidFill>
                <a:effectLst>
                  <a:outerShdw blurRad="38100" dist="38100" dir="2700000" algn="tl">
                    <a:srgbClr val="000000">
                      <a:alpha val="43137"/>
                    </a:srgbClr>
                  </a:outerShdw>
                </a:effectLst>
                <a:latin typeface="+mn-lt"/>
                <a:ea typeface="微软雅黑" pitchFamily="34" charset="-122"/>
              </a:rPr>
              <a:t>KNN Classifier</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1DB3E01-5802-4AAE-8A0B-41F40A5954F3}" type="slidenum">
              <a:rPr lang="zh-CN" altLang="en-US" smtClean="0">
                <a:solidFill>
                  <a:schemeClr val="tx1"/>
                </a:solidFill>
              </a:rPr>
              <a:pPr>
                <a:defRPr/>
              </a:pPr>
              <a:t>11</a:t>
            </a:fld>
            <a:endParaRPr lang="zh-CN" altLang="en-US" dirty="0">
              <a:solidFill>
                <a:schemeClr val="tx1"/>
              </a:solidFill>
            </a:endParaRPr>
          </a:p>
        </p:txBody>
      </p:sp>
      <p:sp>
        <p:nvSpPr>
          <p:cNvPr id="8" name="五边形 7"/>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0" name="矩形 9"/>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smtClean="0">
                <a:solidFill>
                  <a:srgbClr val="FFC000"/>
                </a:solidFill>
                <a:effectLst>
                  <a:outerShdw blurRad="38100" dist="38100" dir="2700000" algn="tl">
                    <a:srgbClr val="000000">
                      <a:alpha val="43137"/>
                    </a:srgbClr>
                  </a:outerShdw>
                </a:effectLst>
                <a:latin typeface="+mn-lt"/>
                <a:ea typeface="微软雅黑" pitchFamily="34" charset="-122"/>
              </a:rPr>
              <a:t>MLP Classifier</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887798850"/>
              </p:ext>
            </p:extLst>
          </p:nvPr>
        </p:nvGraphicFramePr>
        <p:xfrm>
          <a:off x="323528" y="1988840"/>
          <a:ext cx="5482952" cy="1800197"/>
        </p:xfrm>
        <a:graphic>
          <a:graphicData uri="http://schemas.openxmlformats.org/drawingml/2006/table">
            <a:tbl>
              <a:tblPr firstRow="1" firstCol="1" bandRow="1">
                <a:tableStyleId>{16D9F66E-5EB9-4882-86FB-DCBF35E3C3E4}</a:tableStyleId>
              </a:tblPr>
              <a:tblGrid>
                <a:gridCol w="1872976"/>
                <a:gridCol w="3609976"/>
              </a:tblGrid>
              <a:tr h="257171">
                <a:tc>
                  <a:txBody>
                    <a:bodyPr/>
                    <a:lstStyle/>
                    <a:p>
                      <a:pPr indent="127000" algn="ctr">
                        <a:spcAft>
                          <a:spcPts val="0"/>
                        </a:spcAft>
                      </a:pPr>
                      <a:r>
                        <a:rPr lang="en-US" sz="1600" kern="100" dirty="0">
                          <a:effectLst/>
                        </a:rPr>
                        <a:t>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600" b="1" kern="100" dirty="0">
                          <a:effectLst/>
                        </a:rPr>
                        <a:t>0.0113</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7171">
                <a:tc>
                  <a:txBody>
                    <a:bodyPr/>
                    <a:lstStyle/>
                    <a:p>
                      <a:pPr indent="127000" algn="ctr">
                        <a:spcAft>
                          <a:spcPts val="0"/>
                        </a:spcAft>
                      </a:pPr>
                      <a:r>
                        <a:rPr lang="en-US" sz="1600" kern="100" dirty="0">
                          <a:effectLst/>
                        </a:rPr>
                        <a:t>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600" b="1" kern="100" dirty="0">
                          <a:effectLst/>
                        </a:rPr>
                        <a:t>0.0152</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7171">
                <a:tc>
                  <a:txBody>
                    <a:bodyPr/>
                    <a:lstStyle/>
                    <a:p>
                      <a:pPr indent="127000" algn="ctr">
                        <a:spcAft>
                          <a:spcPts val="0"/>
                        </a:spcAft>
                      </a:pPr>
                      <a:r>
                        <a:rPr lang="en-US" sz="1600" kern="100" dirty="0">
                          <a:effectLst/>
                        </a:rPr>
                        <a:t>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600" b="1" kern="100" dirty="0">
                          <a:effectLst/>
                        </a:rPr>
                        <a:t>0.0129</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7171">
                <a:tc>
                  <a:txBody>
                    <a:bodyPr/>
                    <a:lstStyle/>
                    <a:p>
                      <a:pPr indent="127000" algn="ctr">
                        <a:spcAft>
                          <a:spcPts val="0"/>
                        </a:spcAft>
                      </a:pPr>
                      <a:r>
                        <a:rPr lang="en-US" sz="1600" kern="100">
                          <a:effectLst/>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600" b="1" kern="100" dirty="0">
                          <a:effectLst/>
                        </a:rPr>
                        <a:t>0.0141</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7171">
                <a:tc>
                  <a:txBody>
                    <a:bodyPr/>
                    <a:lstStyle/>
                    <a:p>
                      <a:pPr indent="127000" algn="ctr">
                        <a:spcAft>
                          <a:spcPts val="0"/>
                        </a:spcAft>
                      </a:pPr>
                      <a:r>
                        <a:rPr lang="en-US" sz="1600" kern="100">
                          <a:effectLst/>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600" b="1" kern="100" dirty="0">
                          <a:effectLst/>
                        </a:rPr>
                        <a:t>0.0179</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7171">
                <a:tc>
                  <a:txBody>
                    <a:bodyPr/>
                    <a:lstStyle/>
                    <a:p>
                      <a:pPr indent="127000" algn="ctr">
                        <a:spcAft>
                          <a:spcPts val="0"/>
                        </a:spcAft>
                      </a:pPr>
                      <a:r>
                        <a:rPr lang="en-US" sz="1600" kern="100">
                          <a:effectLst/>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600" b="1" kern="100" dirty="0">
                          <a:effectLst/>
                        </a:rPr>
                        <a:t>0.0181</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7171">
                <a:tc>
                  <a:txBody>
                    <a:bodyPr/>
                    <a:lstStyle/>
                    <a:p>
                      <a:pPr indent="127000" algn="ctr">
                        <a:spcAft>
                          <a:spcPts val="0"/>
                        </a:spcAft>
                      </a:pPr>
                      <a:r>
                        <a:rPr lang="en-US" sz="1600" kern="100">
                          <a:effectLst/>
                        </a:rPr>
                        <a:t>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600" b="1" kern="100" dirty="0">
                          <a:effectLst/>
                        </a:rPr>
                        <a:t>0.0143</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4" name="矩形 3"/>
          <p:cNvSpPr/>
          <p:nvPr/>
        </p:nvSpPr>
        <p:spPr>
          <a:xfrm>
            <a:off x="1043608" y="1484784"/>
            <a:ext cx="3862083"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The result for choose the </a:t>
            </a:r>
            <a:r>
              <a:rPr lang="en-US" altLang="zh-CN" dirty="0" smtClean="0">
                <a:latin typeface="Calibri" panose="020F0502020204030204" pitchFamily="34" charset="0"/>
                <a:cs typeface="Times New Roman" panose="02020603050405020304" pitchFamily="18" charset="0"/>
              </a:rPr>
              <a:t>hidden nodes</a:t>
            </a:r>
            <a:endParaRPr lang="zh-CN" altLang="en-US" dirty="0"/>
          </a:p>
        </p:txBody>
      </p:sp>
      <p:pic>
        <p:nvPicPr>
          <p:cNvPr id="11" name="图片 10"/>
          <p:cNvPicPr/>
          <p:nvPr/>
        </p:nvPicPr>
        <p:blipFill>
          <a:blip r:embed="rId2"/>
          <a:stretch>
            <a:fillRect/>
          </a:stretch>
        </p:blipFill>
        <p:spPr>
          <a:xfrm>
            <a:off x="5109592" y="3872242"/>
            <a:ext cx="3577208" cy="2423294"/>
          </a:xfrm>
          <a:prstGeom prst="rect">
            <a:avLst/>
          </a:prstGeom>
        </p:spPr>
      </p:pic>
      <p:sp>
        <p:nvSpPr>
          <p:cNvPr id="12" name="矩形 11"/>
          <p:cNvSpPr/>
          <p:nvPr/>
        </p:nvSpPr>
        <p:spPr>
          <a:xfrm>
            <a:off x="1423572" y="4760723"/>
            <a:ext cx="3076420" cy="646331"/>
          </a:xfrm>
          <a:prstGeom prst="rect">
            <a:avLst/>
          </a:prstGeom>
        </p:spPr>
        <p:txBody>
          <a:bodyPr wrap="none">
            <a:spAutoFit/>
          </a:bodyPr>
          <a:lstStyle/>
          <a:p>
            <a:pPr algn="ctr"/>
            <a:r>
              <a:rPr lang="en-US" altLang="zh-CN" dirty="0">
                <a:latin typeface="Calibri" panose="020F0502020204030204" pitchFamily="34" charset="0"/>
                <a:cs typeface="Times New Roman" panose="02020603050405020304" pitchFamily="18" charset="0"/>
              </a:rPr>
              <a:t>relation between features and </a:t>
            </a:r>
            <a:endParaRPr lang="en-US" altLang="zh-CN" dirty="0" smtClean="0">
              <a:latin typeface="Calibri" panose="020F0502020204030204" pitchFamily="34" charset="0"/>
              <a:cs typeface="Times New Roman" panose="02020603050405020304" pitchFamily="18" charset="0"/>
            </a:endParaRPr>
          </a:p>
          <a:p>
            <a:pPr algn="ctr"/>
            <a:r>
              <a:rPr lang="en-US" altLang="zh-CN" dirty="0" smtClean="0">
                <a:latin typeface="Calibri" panose="020F0502020204030204" pitchFamily="34" charset="0"/>
                <a:cs typeface="Times New Roman" panose="02020603050405020304" pitchFamily="18" charset="0"/>
              </a:rPr>
              <a:t>validation performance</a:t>
            </a:r>
            <a:endParaRPr lang="zh-CN" altLang="en-US" dirty="0"/>
          </a:p>
        </p:txBody>
      </p:sp>
    </p:spTree>
    <p:extLst>
      <p:ext uri="{BB962C8B-B14F-4D97-AF65-F5344CB8AC3E}">
        <p14:creationId xmlns:p14="http://schemas.microsoft.com/office/powerpoint/2010/main" val="195166660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1DB3E01-5802-4AAE-8A0B-41F40A5954F3}" type="slidenum">
              <a:rPr lang="zh-CN" altLang="en-US" smtClean="0">
                <a:solidFill>
                  <a:schemeClr val="tx1"/>
                </a:solidFill>
              </a:rPr>
              <a:pPr>
                <a:defRPr/>
              </a:pPr>
              <a:t>12</a:t>
            </a:fld>
            <a:endParaRPr lang="zh-CN" altLang="en-US" dirty="0">
              <a:solidFill>
                <a:schemeClr val="tx1"/>
              </a:solidFill>
            </a:endParaRPr>
          </a:p>
        </p:txBody>
      </p:sp>
      <p:pic>
        <p:nvPicPr>
          <p:cNvPr id="6" name="图片 5"/>
          <p:cNvPicPr/>
          <p:nvPr/>
        </p:nvPicPr>
        <p:blipFill>
          <a:blip r:embed="rId2"/>
          <a:stretch>
            <a:fillRect/>
          </a:stretch>
        </p:blipFill>
        <p:spPr>
          <a:xfrm>
            <a:off x="179512" y="980728"/>
            <a:ext cx="4181475" cy="3136265"/>
          </a:xfrm>
          <a:prstGeom prst="rect">
            <a:avLst/>
          </a:prstGeom>
        </p:spPr>
      </p:pic>
      <p:sp>
        <p:nvSpPr>
          <p:cNvPr id="8" name="五边形 7"/>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0" name="矩形 9"/>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MLP Classifier</a:t>
            </a:r>
          </a:p>
        </p:txBody>
      </p:sp>
      <p:pic>
        <p:nvPicPr>
          <p:cNvPr id="11" name="图片 10"/>
          <p:cNvPicPr/>
          <p:nvPr/>
        </p:nvPicPr>
        <p:blipFill>
          <a:blip r:embed="rId3"/>
          <a:stretch>
            <a:fillRect/>
          </a:stretch>
        </p:blipFill>
        <p:spPr>
          <a:xfrm>
            <a:off x="4572000" y="2924944"/>
            <a:ext cx="4384398" cy="3298584"/>
          </a:xfrm>
          <a:prstGeom prst="rect">
            <a:avLst/>
          </a:prstGeom>
        </p:spPr>
      </p:pic>
    </p:spTree>
    <p:extLst>
      <p:ext uri="{BB962C8B-B14F-4D97-AF65-F5344CB8AC3E}">
        <p14:creationId xmlns:p14="http://schemas.microsoft.com/office/powerpoint/2010/main" val="811574491"/>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1DB3E01-5802-4AAE-8A0B-41F40A5954F3}" type="slidenum">
              <a:rPr lang="zh-CN" altLang="en-US" smtClean="0">
                <a:solidFill>
                  <a:schemeClr val="tx1"/>
                </a:solidFill>
              </a:rPr>
              <a:pPr>
                <a:defRPr/>
              </a:pPr>
              <a:t>13</a:t>
            </a:fld>
            <a:endParaRPr lang="zh-CN" altLang="en-US" dirty="0">
              <a:solidFill>
                <a:schemeClr val="tx1"/>
              </a:solidFill>
            </a:endParaRPr>
          </a:p>
        </p:txBody>
      </p:sp>
      <p:sp>
        <p:nvSpPr>
          <p:cNvPr id="8" name="五边形 7"/>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0" name="矩形 9"/>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MLP Classifier</a:t>
            </a:r>
          </a:p>
        </p:txBody>
      </p:sp>
      <p:pic>
        <p:nvPicPr>
          <p:cNvPr id="12" name="图片 11"/>
          <p:cNvPicPr/>
          <p:nvPr/>
        </p:nvPicPr>
        <p:blipFill>
          <a:blip r:embed="rId2"/>
          <a:stretch>
            <a:fillRect/>
          </a:stretch>
        </p:blipFill>
        <p:spPr>
          <a:xfrm>
            <a:off x="323528" y="1484784"/>
            <a:ext cx="3888431" cy="2880320"/>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1418206991"/>
              </p:ext>
            </p:extLst>
          </p:nvPr>
        </p:nvGraphicFramePr>
        <p:xfrm>
          <a:off x="2403653" y="4581128"/>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zh-CN" altLang="en-US" dirty="0"/>
                    </a:p>
                  </a:txBody>
                  <a:tcPr/>
                </a:tc>
                <a:tc>
                  <a:txBody>
                    <a:bodyPr/>
                    <a:lstStyle/>
                    <a:p>
                      <a:pPr algn="ctr"/>
                      <a:r>
                        <a:rPr lang="en-US" altLang="zh-CN" dirty="0" smtClean="0"/>
                        <a:t>Generalize Error</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KNN</a:t>
                      </a:r>
                      <a:r>
                        <a:rPr lang="en-US" altLang="zh-CN" baseline="0" dirty="0" smtClean="0">
                          <a:solidFill>
                            <a:srgbClr val="FF0000"/>
                          </a:solidFill>
                        </a:rPr>
                        <a:t> Classifier</a:t>
                      </a:r>
                      <a:endParaRPr lang="zh-CN" altLang="en-US" dirty="0" smtClean="0">
                        <a:solidFill>
                          <a:srgbClr val="FF0000"/>
                        </a:solidFill>
                      </a:endParaRPr>
                    </a:p>
                  </a:txBody>
                  <a:tcPr/>
                </a:tc>
                <a:tc>
                  <a:txBody>
                    <a:bodyPr/>
                    <a:lstStyle/>
                    <a:p>
                      <a:pPr algn="ctr"/>
                      <a:r>
                        <a:rPr lang="en-US" altLang="zh-CN" sz="1800" b="1" kern="1200" dirty="0" smtClean="0">
                          <a:solidFill>
                            <a:schemeClr val="dk1"/>
                          </a:solidFill>
                          <a:effectLst/>
                          <a:latin typeface="+mn-lt"/>
                          <a:ea typeface="+mn-ea"/>
                          <a:cs typeface="+mn-cs"/>
                        </a:rPr>
                        <a:t>0.0256</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rgbClr val="FF0000"/>
                          </a:solidFill>
                        </a:rPr>
                        <a:t>MLP Classifier</a:t>
                      </a:r>
                      <a:endParaRPr lang="zh-CN" altLang="en-US" dirty="0" smtClean="0">
                        <a:solidFill>
                          <a:srgbClr val="FF0000"/>
                        </a:solidFill>
                      </a:endParaRPr>
                    </a:p>
                  </a:txBody>
                  <a:tcPr/>
                </a:tc>
                <a:tc>
                  <a:txBody>
                    <a:bodyPr/>
                    <a:lstStyle/>
                    <a:p>
                      <a:pPr algn="ctr"/>
                      <a:r>
                        <a:rPr lang="en-US" altLang="zh-CN" sz="1800" b="1" kern="1200" dirty="0" smtClean="0">
                          <a:solidFill>
                            <a:schemeClr val="dk1"/>
                          </a:solidFill>
                          <a:effectLst/>
                          <a:latin typeface="+mn-lt"/>
                          <a:ea typeface="+mn-ea"/>
                          <a:cs typeface="+mn-cs"/>
                        </a:rPr>
                        <a:t>0.0073</a:t>
                      </a:r>
                      <a:endParaRPr lang="zh-CN" altLang="en-US" dirty="0"/>
                    </a:p>
                  </a:txBody>
                  <a:tcPr/>
                </a:tc>
              </a:tr>
              <a:tr h="370840">
                <a:tc>
                  <a:txBody>
                    <a:bodyPr/>
                    <a:lstStyle/>
                    <a:p>
                      <a:pPr algn="ctr"/>
                      <a:r>
                        <a:rPr lang="en-US" altLang="zh-CN" dirty="0" smtClean="0">
                          <a:solidFill>
                            <a:srgbClr val="FF0000"/>
                          </a:solidFill>
                        </a:rPr>
                        <a:t>Committee</a:t>
                      </a:r>
                      <a:r>
                        <a:rPr lang="en-US" altLang="zh-CN" baseline="0" dirty="0" smtClean="0">
                          <a:solidFill>
                            <a:srgbClr val="FF0000"/>
                          </a:solidFill>
                        </a:rPr>
                        <a:t> Machine</a:t>
                      </a:r>
                      <a:endParaRPr lang="zh-CN" altLang="en-US" dirty="0">
                        <a:solidFill>
                          <a:srgbClr val="FF0000"/>
                        </a:solidFill>
                      </a:endParaRPr>
                    </a:p>
                  </a:txBody>
                  <a:tcPr/>
                </a:tc>
                <a:tc>
                  <a:txBody>
                    <a:bodyPr/>
                    <a:lstStyle/>
                    <a:p>
                      <a:pPr algn="ctr"/>
                      <a:r>
                        <a:rPr lang="en-US" altLang="zh-CN" sz="1800" b="1" kern="1200" dirty="0" smtClean="0">
                          <a:solidFill>
                            <a:schemeClr val="dk1"/>
                          </a:solidFill>
                          <a:effectLst/>
                          <a:latin typeface="+mn-lt"/>
                          <a:ea typeface="+mn-ea"/>
                          <a:cs typeface="+mn-cs"/>
                        </a:rPr>
                        <a:t>0.0073</a:t>
                      </a:r>
                      <a:endParaRPr lang="zh-CN" altLang="en-US" dirty="0"/>
                    </a:p>
                  </a:txBody>
                  <a:tcPr/>
                </a:tc>
              </a:tr>
            </a:tbl>
          </a:graphicData>
        </a:graphic>
      </p:graphicFrame>
    </p:spTree>
    <p:extLst>
      <p:ext uri="{BB962C8B-B14F-4D97-AF65-F5344CB8AC3E}">
        <p14:creationId xmlns:p14="http://schemas.microsoft.com/office/powerpoint/2010/main" val="182194242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smtClean="0">
                <a:latin typeface="微软雅黑" pitchFamily="34" charset="-122"/>
                <a:ea typeface="微软雅黑" pitchFamily="34" charset="-122"/>
              </a:rPr>
              <a:t>Conclusion</a:t>
            </a:r>
            <a:endParaRPr lang="zh-CN" altLang="en-US" sz="2400" b="1" dirty="0">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a:defRPr/>
            </a:pPr>
            <a:fld id="{D49BDFCE-671A-44A9-BCB5-FF23A5A350BA}" type="slidenum">
              <a:rPr lang="zh-CN" altLang="en-US" smtClean="0">
                <a:solidFill>
                  <a:schemeClr val="tx1"/>
                </a:solidFill>
              </a:rPr>
              <a:pPr>
                <a:defRPr/>
              </a:pPr>
              <a:t>14</a:t>
            </a:fld>
            <a:endParaRPr lang="zh-CN" altLang="en-US" dirty="0">
              <a:solidFill>
                <a:schemeClr val="tx1"/>
              </a:solidFill>
            </a:endParaRPr>
          </a:p>
        </p:txBody>
      </p:sp>
      <p:sp>
        <p:nvSpPr>
          <p:cNvPr id="4" name="矩形 3"/>
          <p:cNvSpPr/>
          <p:nvPr/>
        </p:nvSpPr>
        <p:spPr>
          <a:xfrm>
            <a:off x="395536" y="1577614"/>
            <a:ext cx="8352928" cy="3785652"/>
          </a:xfrm>
          <a:prstGeom prst="rect">
            <a:avLst/>
          </a:prstGeom>
        </p:spPr>
        <p:txBody>
          <a:bodyPr wrap="square">
            <a:spAutoFit/>
          </a:bodyPr>
          <a:lstStyle/>
          <a:p>
            <a:r>
              <a:rPr lang="en-US" altLang="zh-CN" sz="2400" dirty="0" smtClean="0"/>
              <a:t>    For </a:t>
            </a:r>
            <a:r>
              <a:rPr lang="en-US" altLang="zh-CN" sz="2400" dirty="0"/>
              <a:t>this project, we can get the conclusion from the result that committee machine should have the best result, but in this project, the committee machine only have two models, so the committee machine will be partial to the model with smaller MSE. Between the KNN classifier model and the MLP classifier model, the MLP classifier have better result, in my opinion, I think it’s because the construct and the method of the KNN classifier, the method itself with more errors. For more development, I think I should do more test for the data, to move the outliers.</a:t>
            </a:r>
            <a:endParaRPr lang="en-US" altLang="zh-CN" sz="2400" dirty="0" smtClean="0">
              <a:latin typeface="+mn-lt"/>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0825" y="1030288"/>
            <a:ext cx="6448425" cy="1470025"/>
          </a:xfrm>
        </p:spPr>
        <p:txBody>
          <a:bodyPr rtlCol="0">
            <a:normAutofit/>
          </a:bodyPr>
          <a:lstStyle/>
          <a:p>
            <a:pPr eaLnBrk="1" fontAlgn="auto" hangingPunct="1">
              <a:spcAft>
                <a:spcPts val="0"/>
              </a:spcAft>
              <a:defRPr/>
            </a:pPr>
            <a:r>
              <a:rPr lang="en-US" altLang="zh-CN" dirty="0">
                <a:solidFill>
                  <a:srgbClr val="FF0000"/>
                </a:solidFill>
                <a:effectLst>
                  <a:outerShdw blurRad="38100" dist="38100" dir="2700000" algn="tl">
                    <a:srgbClr val="000000">
                      <a:alpha val="43137"/>
                    </a:srgbClr>
                  </a:outerShdw>
                </a:effectLst>
              </a:rPr>
              <a:t>Regression Model for cooling in a H2O2 process</a:t>
            </a:r>
            <a:endParaRPr lang="zh-CN" altLang="en-US" dirty="0">
              <a:solidFill>
                <a:srgbClr val="FF0000"/>
              </a:solidFill>
              <a:effectLst>
                <a:outerShdw blurRad="38100" dist="38100" dir="2700000" algn="tl">
                  <a:srgbClr val="000000">
                    <a:alpha val="43137"/>
                  </a:srgbClr>
                </a:outerShdw>
              </a:effectLst>
            </a:endParaRPr>
          </a:p>
        </p:txBody>
      </p:sp>
      <p:cxnSp>
        <p:nvCxnSpPr>
          <p:cNvPr id="5" name="直接连接符 4"/>
          <p:cNvCxnSpPr/>
          <p:nvPr/>
        </p:nvCxnSpPr>
        <p:spPr>
          <a:xfrm flipV="1">
            <a:off x="468313" y="1765300"/>
            <a:ext cx="5962650" cy="6350"/>
          </a:xfrm>
          <a:prstGeom prst="line">
            <a:avLst/>
          </a:prstGeom>
          <a:ln>
            <a:solidFill>
              <a:srgbClr val="FFFF00"/>
            </a:solidFill>
          </a:ln>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a:xfrm flipV="1">
            <a:off x="477838" y="2420938"/>
            <a:ext cx="5964237" cy="6350"/>
          </a:xfrm>
          <a:prstGeom prst="line">
            <a:avLst/>
          </a:prstGeom>
          <a:ln>
            <a:solidFill>
              <a:srgbClr val="FFFF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8904034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五边形 5"/>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Regression Model for</a:t>
            </a:r>
            <a:endParaRPr lang="zh-CN" altLang="en-US" sz="2400" b="1" dirty="0">
              <a:ea typeface="微软雅黑" pitchFamily="34" charset="-122"/>
            </a:endParaRPr>
          </a:p>
        </p:txBody>
      </p:sp>
      <p:sp>
        <p:nvSpPr>
          <p:cNvPr id="7" name="五边形 6"/>
          <p:cNvSpPr/>
          <p:nvPr/>
        </p:nvSpPr>
        <p:spPr>
          <a:xfrm flipH="1">
            <a:off x="4000500" y="714375"/>
            <a:ext cx="5143500"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五边形 7"/>
          <p:cNvSpPr/>
          <p:nvPr/>
        </p:nvSpPr>
        <p:spPr>
          <a:xfrm flipH="1">
            <a:off x="4214813" y="714375"/>
            <a:ext cx="492918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9" name="矩形 8"/>
          <p:cNvSpPr/>
          <p:nvPr/>
        </p:nvSpPr>
        <p:spPr>
          <a:xfrm>
            <a:off x="4678537" y="773279"/>
            <a:ext cx="4001738" cy="523220"/>
          </a:xfrm>
          <a:prstGeom prst="rect">
            <a:avLst/>
          </a:prstGeom>
        </p:spPr>
        <p:txBody>
          <a:bodyPr wrap="none">
            <a:spAutoFit/>
          </a:bodyPr>
          <a:lstStyle/>
          <a:p>
            <a:pPr algn="ctr" fontAlgn="auto">
              <a:spcBef>
                <a:spcPts val="0"/>
              </a:spcBef>
              <a:spcAft>
                <a:spcPts val="0"/>
              </a:spcAft>
              <a:defRPr/>
            </a:pPr>
            <a:r>
              <a:rPr lang="pt-BR" altLang="zh-CN" sz="2800" b="1" dirty="0">
                <a:solidFill>
                  <a:srgbClr val="FFC000"/>
                </a:solidFill>
                <a:effectLst>
                  <a:outerShdw blurRad="38100" dist="38100" dir="2700000" algn="tl">
                    <a:srgbClr val="000000">
                      <a:alpha val="43137"/>
                    </a:srgbClr>
                  </a:outerShdw>
                </a:effectLst>
                <a:latin typeface="+mn-lt"/>
                <a:ea typeface="微软雅黑" pitchFamily="34" charset="-122"/>
              </a:rPr>
              <a:t>cooling in a H2O2 process</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grpSp>
        <p:nvGrpSpPr>
          <p:cNvPr id="4" name="组合 3"/>
          <p:cNvGrpSpPr/>
          <p:nvPr/>
        </p:nvGrpSpPr>
        <p:grpSpPr>
          <a:xfrm>
            <a:off x="4128831" y="2269728"/>
            <a:ext cx="5269393" cy="3215648"/>
            <a:chOff x="2933700" y="2233971"/>
            <a:chExt cx="5269393" cy="3215648"/>
          </a:xfrm>
        </p:grpSpPr>
        <p:grpSp>
          <p:nvGrpSpPr>
            <p:cNvPr id="3079" name="组合 20"/>
            <p:cNvGrpSpPr>
              <a:grpSpLocks/>
            </p:cNvGrpSpPr>
            <p:nvPr/>
          </p:nvGrpSpPr>
          <p:grpSpPr bwMode="auto">
            <a:xfrm>
              <a:off x="2936875" y="2233971"/>
              <a:ext cx="5266216" cy="403225"/>
              <a:chOff x="3143240" y="2500306"/>
              <a:chExt cx="5694838" cy="402620"/>
            </a:xfrm>
          </p:grpSpPr>
          <p:sp>
            <p:nvSpPr>
              <p:cNvPr id="12" name="矩形 11"/>
              <p:cNvSpPr/>
              <p:nvPr/>
            </p:nvSpPr>
            <p:spPr>
              <a:xfrm>
                <a:off x="3143240" y="2500306"/>
                <a:ext cx="360509" cy="359822"/>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1</a:t>
                </a:r>
                <a:endParaRPr lang="zh-CN" altLang="en-US" sz="2000" dirty="0">
                  <a:solidFill>
                    <a:schemeClr val="tx2">
                      <a:lumMod val="75000"/>
                    </a:schemeClr>
                  </a:solidFill>
                  <a:latin typeface="Arial" pitchFamily="34" charset="0"/>
                  <a:cs typeface="Arial" pitchFamily="34" charset="0"/>
                </a:endParaRPr>
              </a:p>
            </p:txBody>
          </p:sp>
          <p:sp>
            <p:nvSpPr>
              <p:cNvPr id="3096" name="TextBox 12">
                <a:hlinkClick r:id="rId3" action="ppaction://hlinksldjump"/>
              </p:cNvPr>
              <p:cNvSpPr txBox="1">
                <a:spLocks noChangeArrowheads="1"/>
              </p:cNvSpPr>
              <p:nvPr/>
            </p:nvSpPr>
            <p:spPr bwMode="auto">
              <a:xfrm>
                <a:off x="3503240" y="2503118"/>
                <a:ext cx="5334838" cy="39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a:solidFill>
                      <a:srgbClr val="00B0F0"/>
                    </a:solidFill>
                    <a:latin typeface="微软雅黑" pitchFamily="34" charset="-122"/>
                    <a:ea typeface="微软雅黑" pitchFamily="34" charset="-122"/>
                  </a:rPr>
                  <a:t>【Introduction】</a:t>
                </a:r>
                <a:endParaRPr lang="en-US" altLang="zh-CN" sz="2000" dirty="0">
                  <a:solidFill>
                    <a:srgbClr val="00B0F0"/>
                  </a:solidFill>
                  <a:latin typeface="微软雅黑" pitchFamily="34" charset="-122"/>
                  <a:ea typeface="微软雅黑" pitchFamily="34" charset="-122"/>
                </a:endParaRPr>
              </a:p>
            </p:txBody>
          </p:sp>
        </p:grpSp>
        <p:grpSp>
          <p:nvGrpSpPr>
            <p:cNvPr id="3080" name="组合 21"/>
            <p:cNvGrpSpPr>
              <a:grpSpLocks/>
            </p:cNvGrpSpPr>
            <p:nvPr/>
          </p:nvGrpSpPr>
          <p:grpSpPr bwMode="auto">
            <a:xfrm>
              <a:off x="2936875" y="2955754"/>
              <a:ext cx="5266217" cy="400413"/>
              <a:chOff x="3119128" y="3486036"/>
              <a:chExt cx="5628024" cy="400110"/>
            </a:xfrm>
          </p:grpSpPr>
          <p:sp>
            <p:nvSpPr>
              <p:cNvPr id="15" name="矩形 14"/>
              <p:cNvSpPr/>
              <p:nvPr/>
            </p:nvSpPr>
            <p:spPr>
              <a:xfrm>
                <a:off x="3119128" y="3486036"/>
                <a:ext cx="355777" cy="395361"/>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2</a:t>
                </a:r>
                <a:endParaRPr lang="zh-CN" altLang="en-US" sz="2000" dirty="0">
                  <a:solidFill>
                    <a:schemeClr val="tx2">
                      <a:lumMod val="75000"/>
                    </a:schemeClr>
                  </a:solidFill>
                  <a:latin typeface="Arial" pitchFamily="34" charset="0"/>
                  <a:cs typeface="Arial" pitchFamily="34" charset="0"/>
                </a:endParaRPr>
              </a:p>
            </p:txBody>
          </p:sp>
          <p:sp>
            <p:nvSpPr>
              <p:cNvPr id="3094" name="TextBox 15">
                <a:hlinkClick r:id="rId4" action="ppaction://hlinksldjump"/>
              </p:cNvPr>
              <p:cNvSpPr txBox="1">
                <a:spLocks noChangeArrowheads="1"/>
              </p:cNvSpPr>
              <p:nvPr/>
            </p:nvSpPr>
            <p:spPr bwMode="auto">
              <a:xfrm>
                <a:off x="3506050" y="3486036"/>
                <a:ext cx="5241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smtClean="0">
                    <a:solidFill>
                      <a:srgbClr val="00B0F0"/>
                    </a:solidFill>
                    <a:latin typeface="微软雅黑" pitchFamily="34" charset="-122"/>
                    <a:ea typeface="微软雅黑" pitchFamily="34" charset="-122"/>
                  </a:rPr>
                  <a:t>【Methodology</a:t>
                </a:r>
                <a:r>
                  <a:rPr lang="en-US" altLang="zh-CN" sz="2000" b="1" dirty="0">
                    <a:solidFill>
                      <a:srgbClr val="00B0F0"/>
                    </a:solidFill>
                    <a:latin typeface="微软雅黑" pitchFamily="34" charset="-122"/>
                    <a:ea typeface="微软雅黑" pitchFamily="34" charset="-122"/>
                  </a:rPr>
                  <a:t>】</a:t>
                </a:r>
                <a:endParaRPr lang="zh-CN" altLang="en-US" sz="2000" dirty="0">
                  <a:solidFill>
                    <a:srgbClr val="00B0F0"/>
                  </a:solidFill>
                  <a:latin typeface="微软雅黑" pitchFamily="34" charset="-122"/>
                  <a:ea typeface="微软雅黑" pitchFamily="34" charset="-122"/>
                </a:endParaRPr>
              </a:p>
            </p:txBody>
          </p:sp>
        </p:grpSp>
        <p:grpSp>
          <p:nvGrpSpPr>
            <p:cNvPr id="3081" name="组合 22"/>
            <p:cNvGrpSpPr>
              <a:grpSpLocks/>
            </p:cNvGrpSpPr>
            <p:nvPr/>
          </p:nvGrpSpPr>
          <p:grpSpPr bwMode="auto">
            <a:xfrm>
              <a:off x="2933700" y="5046394"/>
              <a:ext cx="5269391" cy="403225"/>
              <a:chOff x="3143240" y="4526278"/>
              <a:chExt cx="5628345" cy="402920"/>
            </a:xfrm>
          </p:grpSpPr>
          <p:sp>
            <p:nvSpPr>
              <p:cNvPr id="17" name="矩形 16"/>
              <p:cNvSpPr/>
              <p:nvPr/>
            </p:nvSpPr>
            <p:spPr>
              <a:xfrm>
                <a:off x="3143240" y="4526278"/>
                <a:ext cx="361171" cy="360089"/>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5</a:t>
                </a:r>
                <a:endParaRPr lang="zh-CN" altLang="en-US" sz="2000" dirty="0">
                  <a:solidFill>
                    <a:schemeClr val="tx2">
                      <a:lumMod val="75000"/>
                    </a:schemeClr>
                  </a:solidFill>
                  <a:latin typeface="Arial" pitchFamily="34" charset="0"/>
                  <a:cs typeface="Arial" pitchFamily="34" charset="0"/>
                </a:endParaRPr>
              </a:p>
            </p:txBody>
          </p:sp>
          <p:sp>
            <p:nvSpPr>
              <p:cNvPr id="3092" name="TextBox 17">
                <a:hlinkClick r:id="rId5" action="ppaction://hlinksldjump"/>
              </p:cNvPr>
              <p:cNvSpPr txBox="1">
                <a:spLocks noChangeArrowheads="1"/>
              </p:cNvSpPr>
              <p:nvPr/>
            </p:nvSpPr>
            <p:spPr bwMode="auto">
              <a:xfrm>
                <a:off x="3503241" y="4529088"/>
                <a:ext cx="52683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a:solidFill>
                      <a:srgbClr val="00B0F0"/>
                    </a:solidFill>
                    <a:latin typeface="微软雅黑" pitchFamily="34" charset="-122"/>
                    <a:ea typeface="微软雅黑" pitchFamily="34" charset="-122"/>
                  </a:rPr>
                  <a:t>【Conclusion】</a:t>
                </a:r>
                <a:endParaRPr lang="zh-CN" altLang="en-US" sz="2000" dirty="0">
                  <a:solidFill>
                    <a:srgbClr val="00B0F0"/>
                  </a:solidFill>
                  <a:latin typeface="微软雅黑" pitchFamily="34" charset="-122"/>
                  <a:ea typeface="微软雅黑" pitchFamily="34" charset="-122"/>
                </a:endParaRPr>
              </a:p>
            </p:txBody>
          </p:sp>
        </p:grpSp>
        <p:grpSp>
          <p:nvGrpSpPr>
            <p:cNvPr id="3082" name="组合 21"/>
            <p:cNvGrpSpPr>
              <a:grpSpLocks/>
            </p:cNvGrpSpPr>
            <p:nvPr/>
          </p:nvGrpSpPr>
          <p:grpSpPr bwMode="auto">
            <a:xfrm>
              <a:off x="2936875" y="3634362"/>
              <a:ext cx="5266217" cy="403221"/>
              <a:chOff x="3146050" y="3483226"/>
              <a:chExt cx="5628024" cy="402916"/>
            </a:xfrm>
          </p:grpSpPr>
          <p:sp>
            <p:nvSpPr>
              <p:cNvPr id="25" name="矩形 24"/>
              <p:cNvSpPr/>
              <p:nvPr/>
            </p:nvSpPr>
            <p:spPr>
              <a:xfrm>
                <a:off x="3146050" y="3483226"/>
                <a:ext cx="355777" cy="402916"/>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3</a:t>
                </a:r>
                <a:endParaRPr lang="zh-CN" altLang="en-US" sz="2000" dirty="0">
                  <a:solidFill>
                    <a:schemeClr val="tx2">
                      <a:lumMod val="75000"/>
                    </a:schemeClr>
                  </a:solidFill>
                  <a:latin typeface="Arial" pitchFamily="34" charset="0"/>
                  <a:cs typeface="Arial" pitchFamily="34" charset="0"/>
                </a:endParaRPr>
              </a:p>
            </p:txBody>
          </p:sp>
          <p:sp>
            <p:nvSpPr>
              <p:cNvPr id="3090" name="TextBox 15">
                <a:hlinkClick r:id="rId4" action="ppaction://hlinksldjump"/>
              </p:cNvPr>
              <p:cNvSpPr txBox="1">
                <a:spLocks noChangeArrowheads="1"/>
              </p:cNvSpPr>
              <p:nvPr/>
            </p:nvSpPr>
            <p:spPr bwMode="auto">
              <a:xfrm>
                <a:off x="3506050" y="3486032"/>
                <a:ext cx="5268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smtClean="0">
                    <a:solidFill>
                      <a:srgbClr val="00B0F0"/>
                    </a:solidFill>
                    <a:latin typeface="微软雅黑" pitchFamily="34" charset="-122"/>
                    <a:ea typeface="微软雅黑" pitchFamily="34" charset="-122"/>
                  </a:rPr>
                  <a:t>【Data</a:t>
                </a:r>
                <a:r>
                  <a:rPr lang="en-US" altLang="zh-CN" sz="2000" b="1" dirty="0">
                    <a:solidFill>
                      <a:srgbClr val="00B0F0"/>
                    </a:solidFill>
                    <a:latin typeface="微软雅黑" pitchFamily="34" charset="-122"/>
                    <a:ea typeface="微软雅黑" pitchFamily="34" charset="-122"/>
                  </a:rPr>
                  <a:t>】</a:t>
                </a:r>
                <a:endParaRPr lang="zh-CN" altLang="en-US" sz="2000" dirty="0">
                  <a:solidFill>
                    <a:srgbClr val="00B0F0"/>
                  </a:solidFill>
                  <a:latin typeface="微软雅黑" pitchFamily="34" charset="-122"/>
                  <a:ea typeface="微软雅黑" pitchFamily="34" charset="-122"/>
                </a:endParaRPr>
              </a:p>
            </p:txBody>
          </p:sp>
        </p:grpSp>
        <p:grpSp>
          <p:nvGrpSpPr>
            <p:cNvPr id="3" name="组合 2"/>
            <p:cNvGrpSpPr/>
            <p:nvPr/>
          </p:nvGrpSpPr>
          <p:grpSpPr>
            <a:xfrm>
              <a:off x="2933700" y="4332176"/>
              <a:ext cx="5269393" cy="401638"/>
              <a:chOff x="2289647" y="4251498"/>
              <a:chExt cx="5269393" cy="401638"/>
            </a:xfrm>
          </p:grpSpPr>
          <p:sp>
            <p:nvSpPr>
              <p:cNvPr id="27" name="矩形 26"/>
              <p:cNvSpPr/>
              <p:nvPr/>
            </p:nvSpPr>
            <p:spPr bwMode="auto">
              <a:xfrm>
                <a:off x="2289647" y="4292773"/>
                <a:ext cx="338137" cy="360363"/>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4</a:t>
                </a:r>
                <a:endParaRPr lang="zh-CN" altLang="en-US" sz="2000" dirty="0">
                  <a:solidFill>
                    <a:schemeClr val="tx2">
                      <a:lumMod val="75000"/>
                    </a:schemeClr>
                  </a:solidFill>
                  <a:latin typeface="Arial" pitchFamily="34" charset="0"/>
                  <a:cs typeface="Arial" pitchFamily="34" charset="0"/>
                </a:endParaRPr>
              </a:p>
            </p:txBody>
          </p:sp>
          <p:sp>
            <p:nvSpPr>
              <p:cNvPr id="3084" name="TextBox 15">
                <a:hlinkClick r:id="rId4" action="ppaction://hlinksldjump"/>
              </p:cNvPr>
              <p:cNvSpPr txBox="1">
                <a:spLocks noChangeArrowheads="1"/>
              </p:cNvSpPr>
              <p:nvPr/>
            </p:nvSpPr>
            <p:spPr bwMode="auto">
              <a:xfrm>
                <a:off x="2617788" y="4251498"/>
                <a:ext cx="494125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smtClean="0">
                    <a:solidFill>
                      <a:srgbClr val="00B0F0"/>
                    </a:solidFill>
                    <a:latin typeface="微软雅黑" pitchFamily="34" charset="-122"/>
                    <a:ea typeface="微软雅黑" pitchFamily="34" charset="-122"/>
                  </a:rPr>
                  <a:t>【Result</a:t>
                </a:r>
                <a:r>
                  <a:rPr lang="en-US" altLang="zh-CN" sz="2000" b="1" dirty="0">
                    <a:solidFill>
                      <a:srgbClr val="00B0F0"/>
                    </a:solidFill>
                    <a:latin typeface="微软雅黑" pitchFamily="34" charset="-122"/>
                    <a:ea typeface="微软雅黑" pitchFamily="34" charset="-122"/>
                  </a:rPr>
                  <a:t>】</a:t>
                </a:r>
                <a:endParaRPr lang="zh-CN" altLang="en-US" sz="2000" dirty="0">
                  <a:solidFill>
                    <a:srgbClr val="00B0F0"/>
                  </a:solidFill>
                  <a:latin typeface="微软雅黑" pitchFamily="34" charset="-122"/>
                  <a:ea typeface="微软雅黑" pitchFamily="34" charset="-122"/>
                </a:endParaRPr>
              </a:p>
            </p:txBody>
          </p:sp>
        </p:grpSp>
      </p:grpSp>
      <p:sp>
        <p:nvSpPr>
          <p:cNvPr id="2" name="灯片编号占位符 1"/>
          <p:cNvSpPr>
            <a:spLocks noGrp="1"/>
          </p:cNvSpPr>
          <p:nvPr>
            <p:ph type="sldNum" sz="quarter" idx="12"/>
          </p:nvPr>
        </p:nvSpPr>
        <p:spPr/>
        <p:txBody>
          <a:bodyPr/>
          <a:lstStyle/>
          <a:p>
            <a:pPr>
              <a:defRPr/>
            </a:pPr>
            <a:fld id="{9A176192-10BA-41A6-9EEB-B5376C2C7166}" type="slidenum">
              <a:rPr lang="zh-CN" altLang="en-US" smtClean="0">
                <a:solidFill>
                  <a:schemeClr val="tx1"/>
                </a:solidFill>
              </a:rPr>
              <a:pPr>
                <a:defRPr/>
              </a:pPr>
              <a:t>16</a:t>
            </a:fld>
            <a:endParaRPr lang="zh-CN" altLang="en-US" dirty="0">
              <a:solidFill>
                <a:schemeClr val="tx1"/>
              </a:solidFill>
            </a:endParaRPr>
          </a:p>
        </p:txBody>
      </p:sp>
    </p:spTree>
    <p:extLst>
      <p:ext uri="{BB962C8B-B14F-4D97-AF65-F5344CB8AC3E}">
        <p14:creationId xmlns:p14="http://schemas.microsoft.com/office/powerpoint/2010/main" val="68883311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0"/>
          <p:cNvSpPr txBox="1">
            <a:spLocks noChangeArrowheads="1"/>
          </p:cNvSpPr>
          <p:nvPr/>
        </p:nvSpPr>
        <p:spPr bwMode="auto">
          <a:xfrm>
            <a:off x="683568" y="1772816"/>
            <a:ext cx="777716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 typeface="Wingdings" panose="05000000000000000000" pitchFamily="2" charset="2"/>
              <a:buChar char="Ø"/>
            </a:pPr>
            <a:r>
              <a:rPr lang="en-US" altLang="zh-CN" sz="2400" dirty="0">
                <a:latin typeface="+mn-lt"/>
              </a:rPr>
              <a:t>This </a:t>
            </a:r>
            <a:r>
              <a:rPr lang="en-US" altLang="zh-CN" sz="2400" dirty="0" smtClean="0">
                <a:latin typeface="+mn-lt"/>
              </a:rPr>
              <a:t>project </a:t>
            </a:r>
            <a:r>
              <a:rPr lang="en-US" altLang="zh-CN" sz="2400" dirty="0">
                <a:latin typeface="+mn-lt"/>
              </a:rPr>
              <a:t>is focus on constructing a model for cooling a H2O2 process. This is a non-linear regression task. The process that generated the data is EKA chemicals Hydrogen Peroxide production</a:t>
            </a:r>
            <a:r>
              <a:rPr lang="en-US" altLang="zh-CN" sz="2400" dirty="0" smtClean="0">
                <a:latin typeface="+mn-lt"/>
              </a:rPr>
              <a:t>.</a:t>
            </a:r>
          </a:p>
          <a:p>
            <a:pPr>
              <a:buFont typeface="Wingdings" panose="05000000000000000000" pitchFamily="2" charset="2"/>
              <a:buChar char="Ø"/>
            </a:pPr>
            <a:endParaRPr lang="zh-CN" altLang="zh-CN" sz="2400" dirty="0" smtClean="0">
              <a:latin typeface="+mn-lt"/>
            </a:endParaRPr>
          </a:p>
          <a:p>
            <a:pPr>
              <a:buFont typeface="Wingdings" panose="05000000000000000000" pitchFamily="2" charset="2"/>
              <a:buChar char="Ø"/>
            </a:pPr>
            <a:r>
              <a:rPr lang="en-US" altLang="zh-CN" sz="2400" dirty="0"/>
              <a:t>In this project, I used linear regression, stepwise regression, PCA, PLS and MLP to construct the model. Among all the models, the linear regression combine with forward selection and backward elimination shows the best performance.</a:t>
            </a:r>
            <a:endParaRPr lang="en-US" altLang="zh-CN" sz="2400" dirty="0">
              <a:latin typeface="+mn-lt"/>
              <a:ea typeface="微软雅黑" pitchFamily="34" charset="-122"/>
            </a:endParaRPr>
          </a:p>
        </p:txBody>
      </p:sp>
      <p:sp>
        <p:nvSpPr>
          <p:cNvPr id="5" name="五边形 4"/>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Introduction</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9C40D6CE-2F53-4106-A7C4-FBCB8664665C}" type="slidenum">
              <a:rPr lang="zh-CN" altLang="en-US" smtClean="0">
                <a:solidFill>
                  <a:schemeClr val="tx1"/>
                </a:solidFill>
              </a:rPr>
              <a:pPr>
                <a:defRPr/>
              </a:pPr>
              <a:t>17</a:t>
            </a:fld>
            <a:endParaRPr lang="zh-CN" altLang="en-US" dirty="0">
              <a:solidFill>
                <a:schemeClr val="tx1"/>
              </a:solidFill>
            </a:endParaRPr>
          </a:p>
        </p:txBody>
      </p:sp>
    </p:spTree>
    <p:extLst>
      <p:ext uri="{BB962C8B-B14F-4D97-AF65-F5344CB8AC3E}">
        <p14:creationId xmlns:p14="http://schemas.microsoft.com/office/powerpoint/2010/main" val="126707387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0"/>
          <p:cNvSpPr txBox="1">
            <a:spLocks noChangeArrowheads="1"/>
          </p:cNvSpPr>
          <p:nvPr/>
        </p:nvSpPr>
        <p:spPr bwMode="auto">
          <a:xfrm>
            <a:off x="755650" y="1562100"/>
            <a:ext cx="756126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defRPr/>
            </a:pPr>
            <a:r>
              <a:rPr lang="en-US" altLang="zh-CN" sz="2400" dirty="0" smtClean="0">
                <a:latin typeface="+mn-lt"/>
                <a:ea typeface="微软雅黑" pitchFamily="34" charset="-122"/>
              </a:rPr>
              <a:t>Covariance </a:t>
            </a:r>
            <a:r>
              <a:rPr lang="en-US" altLang="zh-CN" sz="2400" dirty="0">
                <a:latin typeface="+mn-lt"/>
                <a:ea typeface="微软雅黑" pitchFamily="34" charset="-122"/>
              </a:rPr>
              <a:t>and Correlation </a:t>
            </a:r>
            <a:r>
              <a:rPr lang="en-US" altLang="zh-CN" sz="2400" dirty="0" smtClean="0">
                <a:latin typeface="+mn-lt"/>
                <a:ea typeface="微软雅黑" pitchFamily="34" charset="-122"/>
              </a:rPr>
              <a:t>Estimation</a:t>
            </a:r>
          </a:p>
          <a:p>
            <a:pPr eaLnBrk="1" hangingPunct="1">
              <a:buFont typeface="Wingdings" pitchFamily="2" charset="2"/>
              <a:buChar char="Ø"/>
              <a:defRPr/>
            </a:pPr>
            <a:endParaRPr lang="en-US" altLang="zh-CN" sz="2400" dirty="0" smtClean="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Linear </a:t>
            </a:r>
            <a:r>
              <a:rPr lang="en-US" altLang="zh-CN" sz="2400" dirty="0">
                <a:latin typeface="+mn-lt"/>
                <a:ea typeface="微软雅黑" pitchFamily="34" charset="-122"/>
              </a:rPr>
              <a:t>Regression and Stepwise </a:t>
            </a:r>
            <a:r>
              <a:rPr lang="en-US" altLang="zh-CN" sz="2400" dirty="0" smtClean="0">
                <a:latin typeface="+mn-lt"/>
                <a:ea typeface="微软雅黑" pitchFamily="34" charset="-122"/>
              </a:rPr>
              <a:t>regression</a:t>
            </a:r>
          </a:p>
          <a:p>
            <a:pPr eaLnBrk="1" hangingPunct="1">
              <a:buFont typeface="Wingdings" pitchFamily="2" charset="2"/>
              <a:buChar char="Ø"/>
              <a:defRPr/>
            </a:pPr>
            <a:endParaRPr lang="en-US" altLang="zh-CN" sz="2400" dirty="0" smtClean="0">
              <a:latin typeface="+mn-lt"/>
              <a:ea typeface="微软雅黑" pitchFamily="34" charset="-122"/>
            </a:endParaRPr>
          </a:p>
          <a:p>
            <a:pPr eaLnBrk="1" hangingPunct="1">
              <a:buFont typeface="Wingdings" pitchFamily="2" charset="2"/>
              <a:buChar char="Ø"/>
              <a:defRPr/>
            </a:pPr>
            <a:r>
              <a:rPr lang="fr-FR" altLang="zh-CN" sz="2400" dirty="0" smtClean="0">
                <a:latin typeface="+mn-lt"/>
                <a:ea typeface="微软雅黑" pitchFamily="34" charset="-122"/>
              </a:rPr>
              <a:t>Cross-Validation</a:t>
            </a:r>
          </a:p>
          <a:p>
            <a:pPr eaLnBrk="1" hangingPunct="1">
              <a:buFont typeface="Wingdings" pitchFamily="2" charset="2"/>
              <a:buChar char="Ø"/>
              <a:defRPr/>
            </a:pPr>
            <a:endParaRPr lang="fr-FR" altLang="zh-CN" sz="2400" dirty="0" smtClean="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PCA </a:t>
            </a:r>
            <a:r>
              <a:rPr lang="en-US" altLang="zh-CN" sz="2400" dirty="0">
                <a:latin typeface="+mn-lt"/>
                <a:ea typeface="微软雅黑" pitchFamily="34" charset="-122"/>
              </a:rPr>
              <a:t>(Principal Component Analysis</a:t>
            </a:r>
            <a:r>
              <a:rPr lang="en-US" altLang="zh-CN" sz="2400" dirty="0" smtClean="0">
                <a:latin typeface="+mn-lt"/>
                <a:ea typeface="微软雅黑" pitchFamily="34" charset="-122"/>
              </a:rPr>
              <a:t>)</a:t>
            </a:r>
          </a:p>
          <a:p>
            <a:pPr eaLnBrk="1" hangingPunct="1">
              <a:buFont typeface="Wingdings" pitchFamily="2" charset="2"/>
              <a:buChar char="Ø"/>
              <a:defRPr/>
            </a:pPr>
            <a:endParaRPr lang="en-US" altLang="zh-CN" sz="2400" dirty="0" smtClean="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PLS </a:t>
            </a:r>
            <a:r>
              <a:rPr lang="en-US" altLang="zh-CN" sz="2400" dirty="0">
                <a:latin typeface="+mn-lt"/>
                <a:ea typeface="微软雅黑" pitchFamily="34" charset="-122"/>
              </a:rPr>
              <a:t>(Partial Least-Squares</a:t>
            </a:r>
            <a:r>
              <a:rPr lang="en-US" altLang="zh-CN" sz="2400" dirty="0" smtClean="0">
                <a:latin typeface="+mn-lt"/>
                <a:ea typeface="微软雅黑" pitchFamily="34" charset="-122"/>
              </a:rPr>
              <a:t>)</a:t>
            </a:r>
          </a:p>
          <a:p>
            <a:pPr eaLnBrk="1" hangingPunct="1">
              <a:buFont typeface="Wingdings" pitchFamily="2" charset="2"/>
              <a:buChar char="Ø"/>
              <a:defRPr/>
            </a:pPr>
            <a:endParaRPr lang="en-US" altLang="zh-CN" sz="2400" dirty="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MLP </a:t>
            </a:r>
            <a:r>
              <a:rPr lang="en-US" altLang="zh-CN" sz="2400" dirty="0">
                <a:latin typeface="+mn-lt"/>
                <a:ea typeface="微软雅黑" pitchFamily="34" charset="-122"/>
              </a:rPr>
              <a:t>(Multi-Layer Perceptron)</a:t>
            </a:r>
            <a:endParaRPr lang="en-US" altLang="zh-CN" sz="2400" dirty="0" smtClean="0">
              <a:latin typeface="+mn-lt"/>
              <a:ea typeface="微软雅黑" pitchFamily="34" charset="-122"/>
            </a:endParaRPr>
          </a:p>
        </p:txBody>
      </p:sp>
      <p:sp>
        <p:nvSpPr>
          <p:cNvPr id="5" name="五边形 4"/>
          <p:cNvSpPr/>
          <p:nvPr/>
        </p:nvSpPr>
        <p:spPr>
          <a:xfrm>
            <a:off x="1" y="214313"/>
            <a:ext cx="349188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Methodology</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02459EE4-80F8-4EC3-A73C-53F9BCEC43C0}" type="slidenum">
              <a:rPr lang="zh-CN" altLang="en-US" smtClean="0">
                <a:solidFill>
                  <a:schemeClr val="tx1"/>
                </a:solidFill>
              </a:rPr>
              <a:pPr>
                <a:defRPr/>
              </a:pPr>
              <a:t>18</a:t>
            </a:fld>
            <a:endParaRPr lang="zh-CN" altLang="en-US" dirty="0">
              <a:solidFill>
                <a:schemeClr val="tx1"/>
              </a:solidFill>
            </a:endParaRPr>
          </a:p>
        </p:txBody>
      </p:sp>
    </p:spTree>
    <p:extLst>
      <p:ext uri="{BB962C8B-B14F-4D97-AF65-F5344CB8AC3E}">
        <p14:creationId xmlns:p14="http://schemas.microsoft.com/office/powerpoint/2010/main" val="379157912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0"/>
          <p:cNvSpPr txBox="1">
            <a:spLocks noChangeArrowheads="1"/>
          </p:cNvSpPr>
          <p:nvPr/>
        </p:nvSpPr>
        <p:spPr bwMode="auto">
          <a:xfrm>
            <a:off x="755650" y="1562100"/>
            <a:ext cx="75612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defRPr/>
            </a:pPr>
            <a:r>
              <a:rPr lang="en-US" altLang="zh-CN" sz="2400" dirty="0">
                <a:latin typeface="+mn-lt"/>
                <a:ea typeface="微软雅黑" pitchFamily="34" charset="-122"/>
              </a:rPr>
              <a:t>Robust regression works by assigning a weight to each data point. Weighting is done automatically and iteratively using a process called iteratively reweighted least squares. In the first iteration, each point is assigned equal weight and model coefficients are estimated using ordinary least squares. At subsequent iterations, weights are recomputed so that points farther from model predictions in the previous iteration are given lower weight. Model coefficients are then recomputed using weighted least squares. The process continues until the values of the coefficient estimates converge within a specified tolerance.</a:t>
            </a:r>
            <a:endParaRPr lang="en-US" altLang="zh-CN" sz="2400" dirty="0" smtClean="0">
              <a:latin typeface="+mn-lt"/>
              <a:ea typeface="微软雅黑" pitchFamily="34" charset="-122"/>
            </a:endParaRPr>
          </a:p>
        </p:txBody>
      </p:sp>
      <p:sp>
        <p:nvSpPr>
          <p:cNvPr id="5" name="五边形 4"/>
          <p:cNvSpPr/>
          <p:nvPr/>
        </p:nvSpPr>
        <p:spPr>
          <a:xfrm>
            <a:off x="1" y="214313"/>
            <a:ext cx="349188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Methodology</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02459EE4-80F8-4EC3-A73C-53F9BCEC43C0}" type="slidenum">
              <a:rPr lang="zh-CN" altLang="en-US" smtClean="0">
                <a:solidFill>
                  <a:schemeClr val="tx1"/>
                </a:solidFill>
              </a:rPr>
              <a:pPr>
                <a:defRPr/>
              </a:pPr>
              <a:t>19</a:t>
            </a:fld>
            <a:endParaRPr lang="zh-CN" altLang="en-US" dirty="0">
              <a:solidFill>
                <a:schemeClr val="tx1"/>
              </a:solidFill>
            </a:endParaRPr>
          </a:p>
        </p:txBody>
      </p:sp>
    </p:spTree>
    <p:extLst>
      <p:ext uri="{BB962C8B-B14F-4D97-AF65-F5344CB8AC3E}">
        <p14:creationId xmlns:p14="http://schemas.microsoft.com/office/powerpoint/2010/main" val="323069518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五边形 5"/>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Classification Model</a:t>
            </a:r>
            <a:endParaRPr lang="zh-CN" altLang="en-US" sz="2400" b="1" dirty="0">
              <a:ea typeface="微软雅黑" pitchFamily="34" charset="-122"/>
            </a:endParaRPr>
          </a:p>
        </p:txBody>
      </p:sp>
      <p:sp>
        <p:nvSpPr>
          <p:cNvPr id="7" name="五边形 6"/>
          <p:cNvSpPr/>
          <p:nvPr/>
        </p:nvSpPr>
        <p:spPr>
          <a:xfrm flipH="1">
            <a:off x="4000500" y="714375"/>
            <a:ext cx="5143500"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五边形 7"/>
          <p:cNvSpPr/>
          <p:nvPr/>
        </p:nvSpPr>
        <p:spPr>
          <a:xfrm flipH="1">
            <a:off x="4214813" y="714375"/>
            <a:ext cx="492918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9" name="矩形 8"/>
          <p:cNvSpPr/>
          <p:nvPr/>
        </p:nvSpPr>
        <p:spPr>
          <a:xfrm>
            <a:off x="5155719" y="773279"/>
            <a:ext cx="3047373" cy="523220"/>
          </a:xfrm>
          <a:prstGeom prst="rect">
            <a:avLst/>
          </a:prstGeom>
        </p:spPr>
        <p:txBody>
          <a:bodyPr wrap="none">
            <a:spAutoFit/>
          </a:bodyPr>
          <a:lstStyle/>
          <a:p>
            <a:pPr algn="ctr" fontAlgn="auto">
              <a:spcBef>
                <a:spcPts val="0"/>
              </a:spcBef>
              <a:spcAft>
                <a:spcPts val="0"/>
              </a:spcAft>
              <a:defRPr/>
            </a:pP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for Thyroid Disease</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grpSp>
        <p:nvGrpSpPr>
          <p:cNvPr id="4" name="组合 3"/>
          <p:cNvGrpSpPr/>
          <p:nvPr/>
        </p:nvGrpSpPr>
        <p:grpSpPr>
          <a:xfrm>
            <a:off x="4128831" y="2269728"/>
            <a:ext cx="5269393" cy="3215648"/>
            <a:chOff x="2933700" y="2233971"/>
            <a:chExt cx="5269393" cy="3215648"/>
          </a:xfrm>
        </p:grpSpPr>
        <p:grpSp>
          <p:nvGrpSpPr>
            <p:cNvPr id="3079" name="组合 20"/>
            <p:cNvGrpSpPr>
              <a:grpSpLocks/>
            </p:cNvGrpSpPr>
            <p:nvPr/>
          </p:nvGrpSpPr>
          <p:grpSpPr bwMode="auto">
            <a:xfrm>
              <a:off x="2936875" y="2233971"/>
              <a:ext cx="5266216" cy="403225"/>
              <a:chOff x="3143240" y="2500306"/>
              <a:chExt cx="5694838" cy="402620"/>
            </a:xfrm>
          </p:grpSpPr>
          <p:sp>
            <p:nvSpPr>
              <p:cNvPr id="12" name="矩形 11"/>
              <p:cNvSpPr/>
              <p:nvPr/>
            </p:nvSpPr>
            <p:spPr>
              <a:xfrm>
                <a:off x="3143240" y="2500306"/>
                <a:ext cx="360509" cy="359822"/>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1</a:t>
                </a:r>
                <a:endParaRPr lang="zh-CN" altLang="en-US" sz="2000" dirty="0">
                  <a:solidFill>
                    <a:schemeClr val="tx2">
                      <a:lumMod val="75000"/>
                    </a:schemeClr>
                  </a:solidFill>
                  <a:latin typeface="Arial" pitchFamily="34" charset="0"/>
                  <a:cs typeface="Arial" pitchFamily="34" charset="0"/>
                </a:endParaRPr>
              </a:p>
            </p:txBody>
          </p:sp>
          <p:sp>
            <p:nvSpPr>
              <p:cNvPr id="3096" name="TextBox 12">
                <a:hlinkClick r:id="rId3" action="ppaction://hlinksldjump"/>
              </p:cNvPr>
              <p:cNvSpPr txBox="1">
                <a:spLocks noChangeArrowheads="1"/>
              </p:cNvSpPr>
              <p:nvPr/>
            </p:nvSpPr>
            <p:spPr bwMode="auto">
              <a:xfrm>
                <a:off x="3503240" y="2503118"/>
                <a:ext cx="5334838" cy="39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a:solidFill>
                      <a:srgbClr val="00B0F0"/>
                    </a:solidFill>
                    <a:latin typeface="微软雅黑" pitchFamily="34" charset="-122"/>
                    <a:ea typeface="微软雅黑" pitchFamily="34" charset="-122"/>
                  </a:rPr>
                  <a:t>【Introduction】</a:t>
                </a:r>
                <a:endParaRPr lang="en-US" altLang="zh-CN" sz="2000" dirty="0">
                  <a:solidFill>
                    <a:srgbClr val="00B0F0"/>
                  </a:solidFill>
                  <a:latin typeface="微软雅黑" pitchFamily="34" charset="-122"/>
                  <a:ea typeface="微软雅黑" pitchFamily="34" charset="-122"/>
                </a:endParaRPr>
              </a:p>
            </p:txBody>
          </p:sp>
        </p:grpSp>
        <p:grpSp>
          <p:nvGrpSpPr>
            <p:cNvPr id="3080" name="组合 21"/>
            <p:cNvGrpSpPr>
              <a:grpSpLocks/>
            </p:cNvGrpSpPr>
            <p:nvPr/>
          </p:nvGrpSpPr>
          <p:grpSpPr bwMode="auto">
            <a:xfrm>
              <a:off x="2936875" y="2955754"/>
              <a:ext cx="5266217" cy="400413"/>
              <a:chOff x="3119128" y="3486036"/>
              <a:chExt cx="5628024" cy="400110"/>
            </a:xfrm>
          </p:grpSpPr>
          <p:sp>
            <p:nvSpPr>
              <p:cNvPr id="15" name="矩形 14"/>
              <p:cNvSpPr/>
              <p:nvPr/>
            </p:nvSpPr>
            <p:spPr>
              <a:xfrm>
                <a:off x="3119128" y="3486036"/>
                <a:ext cx="355777" cy="395361"/>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2</a:t>
                </a:r>
                <a:endParaRPr lang="zh-CN" altLang="en-US" sz="2000" dirty="0">
                  <a:solidFill>
                    <a:schemeClr val="tx2">
                      <a:lumMod val="75000"/>
                    </a:schemeClr>
                  </a:solidFill>
                  <a:latin typeface="Arial" pitchFamily="34" charset="0"/>
                  <a:cs typeface="Arial" pitchFamily="34" charset="0"/>
                </a:endParaRPr>
              </a:p>
            </p:txBody>
          </p:sp>
          <p:sp>
            <p:nvSpPr>
              <p:cNvPr id="3094" name="TextBox 15">
                <a:hlinkClick r:id="rId4" action="ppaction://hlinksldjump"/>
              </p:cNvPr>
              <p:cNvSpPr txBox="1">
                <a:spLocks noChangeArrowheads="1"/>
              </p:cNvSpPr>
              <p:nvPr/>
            </p:nvSpPr>
            <p:spPr bwMode="auto">
              <a:xfrm>
                <a:off x="3506050" y="3486036"/>
                <a:ext cx="5241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smtClean="0">
                    <a:solidFill>
                      <a:srgbClr val="00B0F0"/>
                    </a:solidFill>
                    <a:latin typeface="微软雅黑" pitchFamily="34" charset="-122"/>
                    <a:ea typeface="微软雅黑" pitchFamily="34" charset="-122"/>
                  </a:rPr>
                  <a:t>【Methodology</a:t>
                </a:r>
                <a:r>
                  <a:rPr lang="en-US" altLang="zh-CN" sz="2000" b="1" dirty="0">
                    <a:solidFill>
                      <a:srgbClr val="00B0F0"/>
                    </a:solidFill>
                    <a:latin typeface="微软雅黑" pitchFamily="34" charset="-122"/>
                    <a:ea typeface="微软雅黑" pitchFamily="34" charset="-122"/>
                  </a:rPr>
                  <a:t>】</a:t>
                </a:r>
                <a:endParaRPr lang="zh-CN" altLang="en-US" sz="2000" dirty="0">
                  <a:solidFill>
                    <a:srgbClr val="00B0F0"/>
                  </a:solidFill>
                  <a:latin typeface="微软雅黑" pitchFamily="34" charset="-122"/>
                  <a:ea typeface="微软雅黑" pitchFamily="34" charset="-122"/>
                </a:endParaRPr>
              </a:p>
            </p:txBody>
          </p:sp>
        </p:grpSp>
        <p:grpSp>
          <p:nvGrpSpPr>
            <p:cNvPr id="3081" name="组合 22"/>
            <p:cNvGrpSpPr>
              <a:grpSpLocks/>
            </p:cNvGrpSpPr>
            <p:nvPr/>
          </p:nvGrpSpPr>
          <p:grpSpPr bwMode="auto">
            <a:xfrm>
              <a:off x="2933700" y="5046394"/>
              <a:ext cx="5269391" cy="403225"/>
              <a:chOff x="3143240" y="4526278"/>
              <a:chExt cx="5628345" cy="402920"/>
            </a:xfrm>
          </p:grpSpPr>
          <p:sp>
            <p:nvSpPr>
              <p:cNvPr id="17" name="矩形 16"/>
              <p:cNvSpPr/>
              <p:nvPr/>
            </p:nvSpPr>
            <p:spPr>
              <a:xfrm>
                <a:off x="3143240" y="4526278"/>
                <a:ext cx="361171" cy="360089"/>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5</a:t>
                </a:r>
                <a:endParaRPr lang="zh-CN" altLang="en-US" sz="2000" dirty="0">
                  <a:solidFill>
                    <a:schemeClr val="tx2">
                      <a:lumMod val="75000"/>
                    </a:schemeClr>
                  </a:solidFill>
                  <a:latin typeface="Arial" pitchFamily="34" charset="0"/>
                  <a:cs typeface="Arial" pitchFamily="34" charset="0"/>
                </a:endParaRPr>
              </a:p>
            </p:txBody>
          </p:sp>
          <p:sp>
            <p:nvSpPr>
              <p:cNvPr id="3092" name="TextBox 17">
                <a:hlinkClick r:id="rId5" action="ppaction://hlinksldjump"/>
              </p:cNvPr>
              <p:cNvSpPr txBox="1">
                <a:spLocks noChangeArrowheads="1"/>
              </p:cNvSpPr>
              <p:nvPr/>
            </p:nvSpPr>
            <p:spPr bwMode="auto">
              <a:xfrm>
                <a:off x="3503241" y="4529088"/>
                <a:ext cx="52683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a:solidFill>
                      <a:srgbClr val="00B0F0"/>
                    </a:solidFill>
                    <a:latin typeface="微软雅黑" pitchFamily="34" charset="-122"/>
                    <a:ea typeface="微软雅黑" pitchFamily="34" charset="-122"/>
                  </a:rPr>
                  <a:t>【Conclusion】</a:t>
                </a:r>
                <a:endParaRPr lang="zh-CN" altLang="en-US" sz="2000" dirty="0">
                  <a:solidFill>
                    <a:srgbClr val="00B0F0"/>
                  </a:solidFill>
                  <a:latin typeface="微软雅黑" pitchFamily="34" charset="-122"/>
                  <a:ea typeface="微软雅黑" pitchFamily="34" charset="-122"/>
                </a:endParaRPr>
              </a:p>
            </p:txBody>
          </p:sp>
        </p:grpSp>
        <p:grpSp>
          <p:nvGrpSpPr>
            <p:cNvPr id="3082" name="组合 21"/>
            <p:cNvGrpSpPr>
              <a:grpSpLocks/>
            </p:cNvGrpSpPr>
            <p:nvPr/>
          </p:nvGrpSpPr>
          <p:grpSpPr bwMode="auto">
            <a:xfrm>
              <a:off x="2936875" y="3634362"/>
              <a:ext cx="5266217" cy="403221"/>
              <a:chOff x="3146050" y="3483226"/>
              <a:chExt cx="5628024" cy="402916"/>
            </a:xfrm>
          </p:grpSpPr>
          <p:sp>
            <p:nvSpPr>
              <p:cNvPr id="25" name="矩形 24"/>
              <p:cNvSpPr/>
              <p:nvPr/>
            </p:nvSpPr>
            <p:spPr>
              <a:xfrm>
                <a:off x="3146050" y="3483226"/>
                <a:ext cx="355777" cy="402916"/>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3</a:t>
                </a:r>
                <a:endParaRPr lang="zh-CN" altLang="en-US" sz="2000" dirty="0">
                  <a:solidFill>
                    <a:schemeClr val="tx2">
                      <a:lumMod val="75000"/>
                    </a:schemeClr>
                  </a:solidFill>
                  <a:latin typeface="Arial" pitchFamily="34" charset="0"/>
                  <a:cs typeface="Arial" pitchFamily="34" charset="0"/>
                </a:endParaRPr>
              </a:p>
            </p:txBody>
          </p:sp>
          <p:sp>
            <p:nvSpPr>
              <p:cNvPr id="3090" name="TextBox 15">
                <a:hlinkClick r:id="rId4" action="ppaction://hlinksldjump"/>
              </p:cNvPr>
              <p:cNvSpPr txBox="1">
                <a:spLocks noChangeArrowheads="1"/>
              </p:cNvSpPr>
              <p:nvPr/>
            </p:nvSpPr>
            <p:spPr bwMode="auto">
              <a:xfrm>
                <a:off x="3506050" y="3486032"/>
                <a:ext cx="5268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smtClean="0">
                    <a:solidFill>
                      <a:srgbClr val="00B0F0"/>
                    </a:solidFill>
                    <a:latin typeface="微软雅黑" pitchFamily="34" charset="-122"/>
                    <a:ea typeface="微软雅黑" pitchFamily="34" charset="-122"/>
                  </a:rPr>
                  <a:t>【Data</a:t>
                </a:r>
                <a:r>
                  <a:rPr lang="en-US" altLang="zh-CN" sz="2000" b="1" dirty="0">
                    <a:solidFill>
                      <a:srgbClr val="00B0F0"/>
                    </a:solidFill>
                    <a:latin typeface="微软雅黑" pitchFamily="34" charset="-122"/>
                    <a:ea typeface="微软雅黑" pitchFamily="34" charset="-122"/>
                  </a:rPr>
                  <a:t>】</a:t>
                </a:r>
                <a:endParaRPr lang="zh-CN" altLang="en-US" sz="2000" dirty="0">
                  <a:solidFill>
                    <a:srgbClr val="00B0F0"/>
                  </a:solidFill>
                  <a:latin typeface="微软雅黑" pitchFamily="34" charset="-122"/>
                  <a:ea typeface="微软雅黑" pitchFamily="34" charset="-122"/>
                </a:endParaRPr>
              </a:p>
            </p:txBody>
          </p:sp>
        </p:grpSp>
        <p:grpSp>
          <p:nvGrpSpPr>
            <p:cNvPr id="3" name="组合 2"/>
            <p:cNvGrpSpPr/>
            <p:nvPr/>
          </p:nvGrpSpPr>
          <p:grpSpPr>
            <a:xfrm>
              <a:off x="2933700" y="4332176"/>
              <a:ext cx="5269393" cy="401638"/>
              <a:chOff x="2289647" y="4251498"/>
              <a:chExt cx="5269393" cy="401638"/>
            </a:xfrm>
          </p:grpSpPr>
          <p:sp>
            <p:nvSpPr>
              <p:cNvPr id="27" name="矩形 26"/>
              <p:cNvSpPr/>
              <p:nvPr/>
            </p:nvSpPr>
            <p:spPr bwMode="auto">
              <a:xfrm>
                <a:off x="2289647" y="4292773"/>
                <a:ext cx="338137" cy="360363"/>
              </a:xfrm>
              <a:prstGeom prst="rect">
                <a:avLst/>
              </a:prstGeom>
              <a:solidFill>
                <a:schemeClr val="bg1">
                  <a:lumMod val="7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solidFill>
                      <a:schemeClr val="tx2">
                        <a:lumMod val="75000"/>
                      </a:schemeClr>
                    </a:solidFill>
                    <a:latin typeface="Arial" pitchFamily="34" charset="0"/>
                    <a:cs typeface="Arial" pitchFamily="34" charset="0"/>
                  </a:rPr>
                  <a:t>4</a:t>
                </a:r>
                <a:endParaRPr lang="zh-CN" altLang="en-US" sz="2000" dirty="0">
                  <a:solidFill>
                    <a:schemeClr val="tx2">
                      <a:lumMod val="75000"/>
                    </a:schemeClr>
                  </a:solidFill>
                  <a:latin typeface="Arial" pitchFamily="34" charset="0"/>
                  <a:cs typeface="Arial" pitchFamily="34" charset="0"/>
                </a:endParaRPr>
              </a:p>
            </p:txBody>
          </p:sp>
          <p:sp>
            <p:nvSpPr>
              <p:cNvPr id="3084" name="TextBox 15">
                <a:hlinkClick r:id="rId4" action="ppaction://hlinksldjump"/>
              </p:cNvPr>
              <p:cNvSpPr txBox="1">
                <a:spLocks noChangeArrowheads="1"/>
              </p:cNvSpPr>
              <p:nvPr/>
            </p:nvSpPr>
            <p:spPr bwMode="auto">
              <a:xfrm>
                <a:off x="2617788" y="4251498"/>
                <a:ext cx="494125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b="1" dirty="0" smtClean="0">
                    <a:solidFill>
                      <a:srgbClr val="00B0F0"/>
                    </a:solidFill>
                    <a:latin typeface="微软雅黑" pitchFamily="34" charset="-122"/>
                    <a:ea typeface="微软雅黑" pitchFamily="34" charset="-122"/>
                  </a:rPr>
                  <a:t>【Result</a:t>
                </a:r>
                <a:r>
                  <a:rPr lang="en-US" altLang="zh-CN" sz="2000" b="1" dirty="0">
                    <a:solidFill>
                      <a:srgbClr val="00B0F0"/>
                    </a:solidFill>
                    <a:latin typeface="微软雅黑" pitchFamily="34" charset="-122"/>
                    <a:ea typeface="微软雅黑" pitchFamily="34" charset="-122"/>
                  </a:rPr>
                  <a:t>】</a:t>
                </a:r>
                <a:endParaRPr lang="zh-CN" altLang="en-US" sz="2000" dirty="0">
                  <a:solidFill>
                    <a:srgbClr val="00B0F0"/>
                  </a:solidFill>
                  <a:latin typeface="微软雅黑" pitchFamily="34" charset="-122"/>
                  <a:ea typeface="微软雅黑" pitchFamily="34" charset="-122"/>
                </a:endParaRPr>
              </a:p>
            </p:txBody>
          </p:sp>
        </p:grpSp>
      </p:grpSp>
      <p:sp>
        <p:nvSpPr>
          <p:cNvPr id="2" name="灯片编号占位符 1"/>
          <p:cNvSpPr>
            <a:spLocks noGrp="1"/>
          </p:cNvSpPr>
          <p:nvPr>
            <p:ph type="sldNum" sz="quarter" idx="12"/>
          </p:nvPr>
        </p:nvSpPr>
        <p:spPr/>
        <p:txBody>
          <a:bodyPr/>
          <a:lstStyle/>
          <a:p>
            <a:pPr>
              <a:defRPr/>
            </a:pPr>
            <a:fld id="{9A176192-10BA-41A6-9EEB-B5376C2C7166}" type="slidenum">
              <a:rPr lang="zh-CN" altLang="en-US" smtClean="0">
                <a:solidFill>
                  <a:schemeClr val="tx1"/>
                </a:solidFill>
              </a:rPr>
              <a:pPr>
                <a:defRPr/>
              </a:pPr>
              <a:t>2</a:t>
            </a:fld>
            <a:endParaRPr lang="zh-CN" altLang="en-US" dirty="0">
              <a:solidFill>
                <a:schemeClr val="tx1"/>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CA16819-4E0C-475D-BB57-6E87013D82B7}" type="slidenum">
              <a:rPr lang="zh-CN" altLang="en-US" smtClean="0">
                <a:solidFill>
                  <a:schemeClr val="tx1"/>
                </a:solidFill>
              </a:rPr>
              <a:pPr>
                <a:defRPr/>
              </a:pPr>
              <a:t>20</a:t>
            </a:fld>
            <a:endParaRPr lang="zh-CN" altLang="en-US" dirty="0">
              <a:solidFill>
                <a:schemeClr val="tx1"/>
              </a:solidFill>
            </a:endParaRPr>
          </a:p>
        </p:txBody>
      </p:sp>
      <p:sp>
        <p:nvSpPr>
          <p:cNvPr id="3" name="矩形 2"/>
          <p:cNvSpPr/>
          <p:nvPr/>
        </p:nvSpPr>
        <p:spPr>
          <a:xfrm>
            <a:off x="539552" y="1124744"/>
            <a:ext cx="8136904" cy="4524315"/>
          </a:xfrm>
          <a:prstGeom prst="rect">
            <a:avLst/>
          </a:prstGeom>
        </p:spPr>
        <p:txBody>
          <a:bodyPr wrap="square">
            <a:spAutoFit/>
          </a:bodyPr>
          <a:lstStyle/>
          <a:p>
            <a:pPr marL="342900" indent="-342900">
              <a:buFont typeface="Wingdings" pitchFamily="2" charset="2"/>
              <a:buChar char="Ø"/>
            </a:pPr>
            <a:r>
              <a:rPr lang="en-US" altLang="zh-CN" sz="2400" dirty="0">
                <a:latin typeface="+mn-lt"/>
              </a:rPr>
              <a:t>In this regression problem, data consists 3 matrix: XtrainDS (4466x65), YtrainDS (4466x1) and XtestDS (2971x65). All input variable of the process is contained in XtrainDS and output matrix YtrainDS present the output value, which is the valve opening. </a:t>
            </a:r>
            <a:endParaRPr lang="en-US" altLang="zh-CN" sz="2400" dirty="0" smtClean="0">
              <a:latin typeface="+mn-lt"/>
            </a:endParaRPr>
          </a:p>
          <a:p>
            <a:pPr marL="342900" indent="-342900">
              <a:buFont typeface="Wingdings" pitchFamily="2" charset="2"/>
              <a:buChar char="Ø"/>
            </a:pPr>
            <a:endParaRPr lang="en-US" altLang="zh-CN" sz="2400" dirty="0">
              <a:latin typeface="+mn-lt"/>
            </a:endParaRPr>
          </a:p>
          <a:p>
            <a:pPr marL="342900" indent="-342900">
              <a:buFont typeface="Wingdings" pitchFamily="2" charset="2"/>
              <a:buChar char="Ø"/>
            </a:pPr>
            <a:r>
              <a:rPr lang="en-US" altLang="zh-CN" sz="2400" dirty="0" smtClean="0">
                <a:latin typeface="+mn-lt"/>
              </a:rPr>
              <a:t>Use  the </a:t>
            </a:r>
            <a:r>
              <a:rPr lang="en-US" altLang="zh-CN" sz="2400" dirty="0" smtClean="0"/>
              <a:t>covariance to see the relation between the input and each class.</a:t>
            </a:r>
          </a:p>
          <a:p>
            <a:pPr marL="342900" indent="-342900">
              <a:buFont typeface="Wingdings" pitchFamily="2" charset="2"/>
              <a:buChar char="Ø"/>
            </a:pPr>
            <a:endParaRPr lang="en-US" altLang="zh-CN" sz="2400" dirty="0" smtClean="0">
              <a:latin typeface="+mn-lt"/>
            </a:endParaRPr>
          </a:p>
          <a:p>
            <a:pPr marL="342900" indent="-342900">
              <a:buFont typeface="Wingdings" pitchFamily="2" charset="2"/>
              <a:buChar char="Ø"/>
            </a:pPr>
            <a:r>
              <a:rPr lang="en-US" altLang="zh-CN" sz="2400" dirty="0" smtClean="0">
                <a:latin typeface="+mn-lt"/>
              </a:rPr>
              <a:t>Use  the Cook’s Distance to move the outliers</a:t>
            </a:r>
          </a:p>
          <a:p>
            <a:pPr marL="342900" indent="-342900">
              <a:buFont typeface="Wingdings" pitchFamily="2" charset="2"/>
              <a:buChar char="Ø"/>
            </a:pPr>
            <a:endParaRPr lang="en-US" altLang="zh-CN" sz="2400" dirty="0">
              <a:latin typeface="+mn-lt"/>
            </a:endParaRPr>
          </a:p>
          <a:p>
            <a:pPr marL="342900" indent="-342900">
              <a:buFont typeface="Wingdings" pitchFamily="2" charset="2"/>
              <a:buChar char="Ø"/>
            </a:pPr>
            <a:r>
              <a:rPr lang="en-US" altLang="zh-CN" sz="2400" dirty="0" smtClean="0">
                <a:latin typeface="+mn-lt"/>
              </a:rPr>
              <a:t>Use the residual histogram to move the outliers again</a:t>
            </a:r>
            <a:endParaRPr lang="en-US" altLang="zh-CN" sz="2400" dirty="0">
              <a:latin typeface="+mn-lt"/>
            </a:endParaRPr>
          </a:p>
        </p:txBody>
      </p:sp>
      <p:sp>
        <p:nvSpPr>
          <p:cNvPr id="6" name="五边形 5"/>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anose="020B0503020204020204" pitchFamily="34" charset="-122"/>
                <a:ea typeface="微软雅黑" panose="020B0503020204020204" pitchFamily="34" charset="-122"/>
              </a:rPr>
              <a:t>Data</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1113560"/>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9244A6F-B5F2-45AE-8614-5BA6FCFB87E4}" type="slidenum">
              <a:rPr lang="zh-CN" altLang="en-US" smtClean="0">
                <a:solidFill>
                  <a:schemeClr val="tx1"/>
                </a:solidFill>
              </a:rPr>
              <a:pPr>
                <a:defRPr/>
              </a:pPr>
              <a:t>21</a:t>
            </a:fld>
            <a:endParaRPr lang="zh-CN" altLang="en-US" dirty="0">
              <a:solidFill>
                <a:schemeClr val="tx1"/>
              </a:solidFill>
            </a:endParaRPr>
          </a:p>
        </p:txBody>
      </p:sp>
      <p:sp>
        <p:nvSpPr>
          <p:cNvPr id="7" name="矩形 6"/>
          <p:cNvSpPr/>
          <p:nvPr/>
        </p:nvSpPr>
        <p:spPr>
          <a:xfrm>
            <a:off x="2639722" y="5579948"/>
            <a:ext cx="3810274"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The </a:t>
            </a:r>
            <a:r>
              <a:rPr lang="en-US" altLang="zh-CN" dirty="0">
                <a:latin typeface="Calibri" panose="020F0502020204030204" pitchFamily="34" charset="0"/>
                <a:cs typeface="Times New Roman" panose="02020603050405020304" pitchFamily="18" charset="0"/>
              </a:rPr>
              <a:t>relation between input and output</a:t>
            </a:r>
            <a:endParaRPr lang="zh-CN" altLang="en-US" dirty="0"/>
          </a:p>
        </p:txBody>
      </p:sp>
      <p:pic>
        <p:nvPicPr>
          <p:cNvPr id="8" name="图片 7"/>
          <p:cNvPicPr/>
          <p:nvPr/>
        </p:nvPicPr>
        <p:blipFill>
          <a:blip r:embed="rId2"/>
          <a:stretch>
            <a:fillRect/>
          </a:stretch>
        </p:blipFill>
        <p:spPr>
          <a:xfrm>
            <a:off x="1907704" y="1274544"/>
            <a:ext cx="5274310" cy="4170680"/>
          </a:xfrm>
          <a:prstGeom prst="rect">
            <a:avLst/>
          </a:prstGeom>
        </p:spPr>
      </p:pic>
      <p:sp>
        <p:nvSpPr>
          <p:cNvPr id="10" name="五边形 9"/>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五边形 10"/>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anose="020B0503020204020204" pitchFamily="34" charset="-122"/>
                <a:ea typeface="微软雅黑" panose="020B0503020204020204" pitchFamily="34" charset="-122"/>
              </a:rPr>
              <a:t>Data</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68274"/>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anose="020B0503020204020204" pitchFamily="34" charset="-122"/>
                <a:ea typeface="微软雅黑" panose="020B0503020204020204" pitchFamily="34" charset="-122"/>
              </a:rPr>
              <a:t>Data</a:t>
            </a:r>
            <a:endParaRPr lang="zh-CN" altLang="en-US"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832DD2AD-A524-441D-A100-3A336F7EA8E5}" type="slidenum">
              <a:rPr lang="zh-CN" altLang="en-US" smtClean="0">
                <a:solidFill>
                  <a:schemeClr val="tx1"/>
                </a:solidFill>
              </a:rPr>
              <a:pPr>
                <a:defRPr/>
              </a:pPr>
              <a:t>22</a:t>
            </a:fld>
            <a:endParaRPr lang="zh-CN" altLang="en-US" dirty="0">
              <a:solidFill>
                <a:schemeClr val="tx1"/>
              </a:solidFill>
            </a:endParaRPr>
          </a:p>
        </p:txBody>
      </p:sp>
      <p:sp>
        <p:nvSpPr>
          <p:cNvPr id="2" name="矩形 1"/>
          <p:cNvSpPr/>
          <p:nvPr/>
        </p:nvSpPr>
        <p:spPr>
          <a:xfrm>
            <a:off x="6808286" y="1809690"/>
            <a:ext cx="1917576" cy="646331"/>
          </a:xfrm>
          <a:prstGeom prst="rect">
            <a:avLst/>
          </a:prstGeom>
        </p:spPr>
        <p:txBody>
          <a:bodyPr wrap="none">
            <a:spAutoFit/>
          </a:bodyPr>
          <a:lstStyle/>
          <a:p>
            <a:pPr algn="ctr"/>
            <a:r>
              <a:rPr lang="en-US" altLang="zh-CN" dirty="0">
                <a:latin typeface="Calibri" panose="020F0502020204030204" pitchFamily="34" charset="0"/>
                <a:cs typeface="Times New Roman" panose="02020603050405020304" pitchFamily="18" charset="0"/>
              </a:rPr>
              <a:t>Case order plot of </a:t>
            </a:r>
            <a:endParaRPr lang="en-US" altLang="zh-CN" dirty="0" smtClean="0">
              <a:latin typeface="Calibri" panose="020F0502020204030204" pitchFamily="34" charset="0"/>
              <a:cs typeface="Times New Roman" panose="02020603050405020304" pitchFamily="18" charset="0"/>
            </a:endParaRPr>
          </a:p>
          <a:p>
            <a:pPr algn="ctr"/>
            <a:r>
              <a:rPr lang="en-US" altLang="zh-CN" dirty="0" smtClean="0">
                <a:latin typeface="Calibri" panose="020F0502020204030204" pitchFamily="34" charset="0"/>
                <a:cs typeface="Times New Roman" panose="02020603050405020304" pitchFamily="18" charset="0"/>
              </a:rPr>
              <a:t>Cook’s </a:t>
            </a:r>
            <a:r>
              <a:rPr lang="en-US" altLang="zh-CN" dirty="0">
                <a:latin typeface="Calibri" panose="020F0502020204030204" pitchFamily="34" charset="0"/>
                <a:cs typeface="Times New Roman" panose="02020603050405020304" pitchFamily="18" charset="0"/>
              </a:rPr>
              <a:t>distance</a:t>
            </a:r>
            <a:endParaRPr lang="zh-CN" altLang="en-US" dirty="0"/>
          </a:p>
        </p:txBody>
      </p:sp>
      <p:pic>
        <p:nvPicPr>
          <p:cNvPr id="7" name="图片 6"/>
          <p:cNvPicPr/>
          <p:nvPr/>
        </p:nvPicPr>
        <p:blipFill>
          <a:blip r:embed="rId2"/>
          <a:stretch>
            <a:fillRect/>
          </a:stretch>
        </p:blipFill>
        <p:spPr>
          <a:xfrm>
            <a:off x="432520" y="980728"/>
            <a:ext cx="6120680" cy="2304256"/>
          </a:xfrm>
          <a:prstGeom prst="rect">
            <a:avLst/>
          </a:prstGeom>
        </p:spPr>
      </p:pic>
      <p:pic>
        <p:nvPicPr>
          <p:cNvPr id="10" name="图片 9"/>
          <p:cNvPicPr/>
          <p:nvPr/>
        </p:nvPicPr>
        <p:blipFill>
          <a:blip r:embed="rId3"/>
          <a:stretch>
            <a:fillRect/>
          </a:stretch>
        </p:blipFill>
        <p:spPr>
          <a:xfrm>
            <a:off x="3412490" y="3928616"/>
            <a:ext cx="5274310" cy="1995805"/>
          </a:xfrm>
          <a:prstGeom prst="rect">
            <a:avLst/>
          </a:prstGeom>
        </p:spPr>
      </p:pic>
      <p:sp>
        <p:nvSpPr>
          <p:cNvPr id="4" name="矩形 3"/>
          <p:cNvSpPr/>
          <p:nvPr/>
        </p:nvSpPr>
        <p:spPr>
          <a:xfrm>
            <a:off x="969787" y="4741852"/>
            <a:ext cx="2275238"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Histogram of residuals</a:t>
            </a:r>
            <a:endParaRPr lang="zh-CN" altLang="en-US" dirty="0"/>
          </a:p>
        </p:txBody>
      </p:sp>
    </p:spTree>
    <p:extLst>
      <p:ext uri="{BB962C8B-B14F-4D97-AF65-F5344CB8AC3E}">
        <p14:creationId xmlns:p14="http://schemas.microsoft.com/office/powerpoint/2010/main" val="137893332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anose="020B0503020204020204" pitchFamily="34" charset="-122"/>
                <a:ea typeface="微软雅黑" panose="020B0503020204020204" pitchFamily="34" charset="-122"/>
              </a:rPr>
              <a:t>Data</a:t>
            </a:r>
            <a:endParaRPr lang="zh-CN" altLang="en-US" sz="24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832DD2AD-A524-441D-A100-3A336F7EA8E5}" type="slidenum">
              <a:rPr lang="zh-CN" altLang="en-US" smtClean="0">
                <a:solidFill>
                  <a:schemeClr val="tx1"/>
                </a:solidFill>
              </a:rPr>
              <a:pPr>
                <a:defRPr/>
              </a:pPr>
              <a:t>23</a:t>
            </a:fld>
            <a:endParaRPr lang="zh-CN" altLang="en-US" dirty="0">
              <a:solidFill>
                <a:schemeClr val="tx1"/>
              </a:solidFill>
            </a:endParaRPr>
          </a:p>
        </p:txBody>
      </p:sp>
      <p:pic>
        <p:nvPicPr>
          <p:cNvPr id="11" name="图片 10"/>
          <p:cNvPicPr/>
          <p:nvPr/>
        </p:nvPicPr>
        <p:blipFill>
          <a:blip r:embed="rId2"/>
          <a:stretch>
            <a:fillRect/>
          </a:stretch>
        </p:blipFill>
        <p:spPr>
          <a:xfrm>
            <a:off x="611560" y="982598"/>
            <a:ext cx="3761105" cy="2820670"/>
          </a:xfrm>
          <a:prstGeom prst="rect">
            <a:avLst/>
          </a:prstGeom>
        </p:spPr>
      </p:pic>
      <p:sp>
        <p:nvSpPr>
          <p:cNvPr id="5" name="矩形 4"/>
          <p:cNvSpPr/>
          <p:nvPr/>
        </p:nvSpPr>
        <p:spPr>
          <a:xfrm>
            <a:off x="4644008" y="2208267"/>
            <a:ext cx="559769"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PCA</a:t>
            </a:r>
            <a:endParaRPr lang="zh-CN" altLang="en-US" dirty="0"/>
          </a:p>
        </p:txBody>
      </p:sp>
      <p:pic>
        <p:nvPicPr>
          <p:cNvPr id="12" name="图片 11"/>
          <p:cNvPicPr/>
          <p:nvPr/>
        </p:nvPicPr>
        <p:blipFill>
          <a:blip r:embed="rId3"/>
          <a:stretch>
            <a:fillRect/>
          </a:stretch>
        </p:blipFill>
        <p:spPr>
          <a:xfrm>
            <a:off x="2987824" y="3928616"/>
            <a:ext cx="5698976" cy="2164680"/>
          </a:xfrm>
          <a:prstGeom prst="rect">
            <a:avLst/>
          </a:prstGeom>
        </p:spPr>
      </p:pic>
      <p:sp>
        <p:nvSpPr>
          <p:cNvPr id="6" name="矩形 5"/>
          <p:cNvSpPr/>
          <p:nvPr/>
        </p:nvSpPr>
        <p:spPr>
          <a:xfrm>
            <a:off x="323528" y="4549291"/>
            <a:ext cx="2364833" cy="923330"/>
          </a:xfrm>
          <a:prstGeom prst="rect">
            <a:avLst/>
          </a:prstGeom>
        </p:spPr>
        <p:txBody>
          <a:bodyPr wrap="square">
            <a:spAutoFit/>
          </a:bodyPr>
          <a:lstStyle/>
          <a:p>
            <a:pPr algn="ctr"/>
            <a:r>
              <a:rPr lang="en-US" altLang="zh-CN" dirty="0">
                <a:latin typeface="Calibri" panose="020F0502020204030204" pitchFamily="34" charset="0"/>
                <a:cs typeface="Times New Roman" panose="02020603050405020304" pitchFamily="18" charset="0"/>
              </a:rPr>
              <a:t>Relation between PLS components </a:t>
            </a:r>
            <a:r>
              <a:rPr lang="en-US" altLang="zh-CN" dirty="0" smtClean="0">
                <a:latin typeface="Calibri" panose="020F0502020204030204" pitchFamily="34" charset="0"/>
                <a:cs typeface="Times New Roman" panose="02020603050405020304" pitchFamily="18" charset="0"/>
              </a:rPr>
              <a:t>and </a:t>
            </a:r>
            <a:r>
              <a:rPr lang="en-US" altLang="zh-CN" dirty="0">
                <a:latin typeface="Calibri" panose="020F0502020204030204" pitchFamily="34" charset="0"/>
                <a:cs typeface="Times New Roman" panose="02020603050405020304" pitchFamily="18" charset="0"/>
              </a:rPr>
              <a:t>percent variance in Y</a:t>
            </a:r>
            <a:endParaRPr lang="zh-CN" altLang="en-US" dirty="0"/>
          </a:p>
        </p:txBody>
      </p:sp>
    </p:spTree>
    <p:extLst>
      <p:ext uri="{BB962C8B-B14F-4D97-AF65-F5344CB8AC3E}">
        <p14:creationId xmlns:p14="http://schemas.microsoft.com/office/powerpoint/2010/main" val="242376862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DD6784DE-66A7-4A43-BBEE-DD0CE53358DA}" type="slidenum">
              <a:rPr lang="zh-CN" altLang="en-US" smtClean="0">
                <a:solidFill>
                  <a:schemeClr val="tx1"/>
                </a:solidFill>
              </a:rPr>
              <a:pPr>
                <a:defRPr/>
              </a:pPr>
              <a:t>24</a:t>
            </a:fld>
            <a:endParaRPr lang="zh-CN" altLang="en-US" dirty="0">
              <a:solidFill>
                <a:schemeClr val="tx1"/>
              </a:solidFill>
            </a:endParaRPr>
          </a:p>
        </p:txBody>
      </p:sp>
      <p:pic>
        <p:nvPicPr>
          <p:cNvPr id="10" name="图片 9"/>
          <p:cNvPicPr/>
          <p:nvPr/>
        </p:nvPicPr>
        <p:blipFill>
          <a:blip r:embed="rId2"/>
          <a:stretch>
            <a:fillRect/>
          </a:stretch>
        </p:blipFill>
        <p:spPr>
          <a:xfrm>
            <a:off x="1787352" y="1635091"/>
            <a:ext cx="5832648" cy="4104456"/>
          </a:xfrm>
          <a:prstGeom prst="rect">
            <a:avLst/>
          </a:prstGeom>
        </p:spPr>
      </p:pic>
      <p:sp>
        <p:nvSpPr>
          <p:cNvPr id="6" name="矩形 5"/>
          <p:cNvSpPr/>
          <p:nvPr/>
        </p:nvSpPr>
        <p:spPr>
          <a:xfrm>
            <a:off x="2691779" y="5832659"/>
            <a:ext cx="4023794"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Fit plot of the Linear-Stepwise regression</a:t>
            </a:r>
            <a:endParaRPr lang="zh-CN" altLang="en-US" dirty="0"/>
          </a:p>
        </p:txBody>
      </p:sp>
      <p:sp>
        <p:nvSpPr>
          <p:cNvPr id="11" name="五边形 10"/>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五边形 11"/>
          <p:cNvSpPr/>
          <p:nvPr/>
        </p:nvSpPr>
        <p:spPr>
          <a:xfrm flipH="1">
            <a:off x="4693490"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4" name="矩形 13"/>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smtClean="0">
                <a:solidFill>
                  <a:srgbClr val="FFC000"/>
                </a:solidFill>
                <a:effectLst>
                  <a:outerShdw blurRad="38100" dist="38100" dir="2700000" algn="tl">
                    <a:srgbClr val="000000">
                      <a:alpha val="43137"/>
                    </a:srgbClr>
                  </a:outerShdw>
                </a:effectLst>
                <a:latin typeface="+mn-lt"/>
                <a:ea typeface="微软雅黑" pitchFamily="34" charset="-122"/>
              </a:rPr>
              <a:t>Linear Regression</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sp>
        <p:nvSpPr>
          <p:cNvPr id="15" name="五边形 14"/>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五边形 15"/>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3144256865"/>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a:defRPr/>
            </a:pPr>
            <a:fld id="{EB82C09C-0D40-4B6E-987B-C9DAC4835D53}" type="slidenum">
              <a:rPr lang="zh-CN" altLang="en-US" smtClean="0">
                <a:solidFill>
                  <a:schemeClr val="tx1"/>
                </a:solidFill>
              </a:rPr>
              <a:pPr>
                <a:defRPr/>
              </a:pPr>
              <a:t>25</a:t>
            </a:fld>
            <a:endParaRPr lang="zh-CN" altLang="en-US" dirty="0">
              <a:solidFill>
                <a:schemeClr val="tx1"/>
              </a:solidFill>
            </a:endParaRPr>
          </a:p>
        </p:txBody>
      </p:sp>
      <p:sp>
        <p:nvSpPr>
          <p:cNvPr id="18" name="五边形 17"/>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五边形 18"/>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20" name="矩形 19"/>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smtClean="0">
                <a:solidFill>
                  <a:srgbClr val="FFC000"/>
                </a:solidFill>
                <a:effectLst>
                  <a:outerShdw blurRad="38100" dist="38100" dir="2700000" algn="tl">
                    <a:srgbClr val="000000">
                      <a:alpha val="43137"/>
                    </a:srgbClr>
                  </a:outerShdw>
                </a:effectLst>
                <a:latin typeface="+mn-lt"/>
                <a:ea typeface="微软雅黑" pitchFamily="34" charset="-122"/>
              </a:rPr>
              <a:t>PLS Regression</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pic>
        <p:nvPicPr>
          <p:cNvPr id="10" name="图片 9"/>
          <p:cNvPicPr/>
          <p:nvPr/>
        </p:nvPicPr>
        <p:blipFill>
          <a:blip r:embed="rId2"/>
          <a:stretch>
            <a:fillRect/>
          </a:stretch>
        </p:blipFill>
        <p:spPr>
          <a:xfrm>
            <a:off x="323528" y="1775618"/>
            <a:ext cx="6229672" cy="2301454"/>
          </a:xfrm>
          <a:prstGeom prst="rect">
            <a:avLst/>
          </a:prstGeom>
        </p:spPr>
      </p:pic>
      <p:sp>
        <p:nvSpPr>
          <p:cNvPr id="2" name="矩形 1"/>
          <p:cNvSpPr/>
          <p:nvPr/>
        </p:nvSpPr>
        <p:spPr>
          <a:xfrm>
            <a:off x="6674773" y="2464680"/>
            <a:ext cx="1890453" cy="923330"/>
          </a:xfrm>
          <a:prstGeom prst="rect">
            <a:avLst/>
          </a:prstGeom>
        </p:spPr>
        <p:txBody>
          <a:bodyPr wrap="none">
            <a:spAutoFit/>
          </a:bodyPr>
          <a:lstStyle/>
          <a:p>
            <a:pPr algn="ctr"/>
            <a:r>
              <a:rPr lang="en-US" altLang="zh-CN" dirty="0">
                <a:latin typeface="Calibri" panose="020F0502020204030204" pitchFamily="34" charset="0"/>
                <a:cs typeface="Times New Roman" panose="02020603050405020304" pitchFamily="18" charset="0"/>
              </a:rPr>
              <a:t>Relation between </a:t>
            </a:r>
            <a:endParaRPr lang="en-US" altLang="zh-CN" dirty="0" smtClean="0">
              <a:latin typeface="Calibri" panose="020F0502020204030204" pitchFamily="34" charset="0"/>
              <a:cs typeface="Times New Roman" panose="02020603050405020304" pitchFamily="18" charset="0"/>
            </a:endParaRPr>
          </a:p>
          <a:p>
            <a:pPr algn="ctr"/>
            <a:r>
              <a:rPr lang="en-US" altLang="zh-CN" dirty="0" smtClean="0">
                <a:latin typeface="Calibri" panose="020F0502020204030204" pitchFamily="34" charset="0"/>
                <a:cs typeface="Times New Roman" panose="02020603050405020304" pitchFamily="18" charset="0"/>
              </a:rPr>
              <a:t>components </a:t>
            </a:r>
          </a:p>
          <a:p>
            <a:pPr algn="ctr"/>
            <a:r>
              <a:rPr lang="en-US" altLang="zh-CN" dirty="0" smtClean="0">
                <a:latin typeface="Calibri" panose="020F0502020204030204" pitchFamily="34" charset="0"/>
                <a:cs typeface="Times New Roman" panose="02020603050405020304" pitchFamily="18" charset="0"/>
              </a:rPr>
              <a:t>and </a:t>
            </a:r>
            <a:r>
              <a:rPr lang="en-US" altLang="zh-CN" dirty="0">
                <a:latin typeface="Calibri" panose="020F0502020204030204" pitchFamily="34" charset="0"/>
                <a:cs typeface="Times New Roman" panose="02020603050405020304" pitchFamily="18" charset="0"/>
              </a:rPr>
              <a:t>MSE</a:t>
            </a:r>
            <a:endParaRPr lang="zh-CN" altLang="en-US" dirty="0"/>
          </a:p>
        </p:txBody>
      </p:sp>
      <p:pic>
        <p:nvPicPr>
          <p:cNvPr id="12" name="图片 11"/>
          <p:cNvPicPr/>
          <p:nvPr/>
        </p:nvPicPr>
        <p:blipFill>
          <a:blip r:embed="rId3"/>
          <a:stretch>
            <a:fillRect/>
          </a:stretch>
        </p:blipFill>
        <p:spPr>
          <a:xfrm>
            <a:off x="3131840" y="4244638"/>
            <a:ext cx="5832648" cy="2050897"/>
          </a:xfrm>
          <a:prstGeom prst="rect">
            <a:avLst/>
          </a:prstGeom>
        </p:spPr>
      </p:pic>
      <p:sp>
        <p:nvSpPr>
          <p:cNvPr id="4" name="矩形 3"/>
          <p:cNvSpPr/>
          <p:nvPr/>
        </p:nvSpPr>
        <p:spPr>
          <a:xfrm>
            <a:off x="1342420" y="4946920"/>
            <a:ext cx="1529971" cy="646331"/>
          </a:xfrm>
          <a:prstGeom prst="rect">
            <a:avLst/>
          </a:prstGeom>
        </p:spPr>
        <p:txBody>
          <a:bodyPr wrap="none">
            <a:spAutoFit/>
          </a:bodyPr>
          <a:lstStyle/>
          <a:p>
            <a:pPr algn="ctr"/>
            <a:r>
              <a:rPr lang="en-US" altLang="zh-CN" dirty="0">
                <a:latin typeface="Calibri" panose="020F0502020204030204" pitchFamily="34" charset="0"/>
                <a:cs typeface="Times New Roman" panose="02020603050405020304" pitchFamily="18" charset="0"/>
              </a:rPr>
              <a:t>Fit plot of the </a:t>
            </a:r>
            <a:endParaRPr lang="en-US" altLang="zh-CN" dirty="0" smtClean="0">
              <a:latin typeface="Calibri" panose="020F0502020204030204" pitchFamily="34" charset="0"/>
              <a:cs typeface="Times New Roman" panose="02020603050405020304" pitchFamily="18" charset="0"/>
            </a:endParaRPr>
          </a:p>
          <a:p>
            <a:pPr algn="ctr"/>
            <a:r>
              <a:rPr lang="en-US" altLang="zh-CN" dirty="0" smtClean="0">
                <a:latin typeface="Calibri" panose="020F0502020204030204" pitchFamily="34" charset="0"/>
                <a:cs typeface="Times New Roman" panose="02020603050405020304" pitchFamily="18" charset="0"/>
              </a:rPr>
              <a:t>PLS </a:t>
            </a:r>
            <a:r>
              <a:rPr lang="en-US" altLang="zh-CN" dirty="0">
                <a:latin typeface="Calibri" panose="020F0502020204030204" pitchFamily="34" charset="0"/>
                <a:cs typeface="Times New Roman" panose="02020603050405020304" pitchFamily="18" charset="0"/>
              </a:rPr>
              <a:t>regression</a:t>
            </a:r>
            <a:endParaRPr lang="zh-CN" altLang="en-US" dirty="0"/>
          </a:p>
        </p:txBody>
      </p:sp>
    </p:spTree>
    <p:extLst>
      <p:ext uri="{BB962C8B-B14F-4D97-AF65-F5344CB8AC3E}">
        <p14:creationId xmlns:p14="http://schemas.microsoft.com/office/powerpoint/2010/main" val="379573351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1DB3E01-5802-4AAE-8A0B-41F40A5954F3}" type="slidenum">
              <a:rPr lang="zh-CN" altLang="en-US" smtClean="0">
                <a:solidFill>
                  <a:schemeClr val="tx1"/>
                </a:solidFill>
              </a:rPr>
              <a:pPr>
                <a:defRPr/>
              </a:pPr>
              <a:t>26</a:t>
            </a:fld>
            <a:endParaRPr lang="zh-CN" altLang="en-US" dirty="0">
              <a:solidFill>
                <a:schemeClr val="tx1"/>
              </a:solidFill>
            </a:endParaRPr>
          </a:p>
        </p:txBody>
      </p:sp>
      <p:sp>
        <p:nvSpPr>
          <p:cNvPr id="8" name="五边形 7"/>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0" name="矩形 9"/>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smtClean="0">
                <a:solidFill>
                  <a:srgbClr val="FFC000"/>
                </a:solidFill>
                <a:effectLst>
                  <a:outerShdw blurRad="38100" dist="38100" dir="2700000" algn="tl">
                    <a:srgbClr val="000000">
                      <a:alpha val="43137"/>
                    </a:srgbClr>
                  </a:outerShdw>
                </a:effectLst>
                <a:latin typeface="+mn-lt"/>
                <a:ea typeface="微软雅黑" pitchFamily="34" charset="-122"/>
              </a:rPr>
              <a:t>MLP </a:t>
            </a: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Regression</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pic>
        <p:nvPicPr>
          <p:cNvPr id="11" name="图片 10"/>
          <p:cNvPicPr/>
          <p:nvPr/>
        </p:nvPicPr>
        <p:blipFill>
          <a:blip r:embed="rId2"/>
          <a:stretch>
            <a:fillRect/>
          </a:stretch>
        </p:blipFill>
        <p:spPr>
          <a:xfrm>
            <a:off x="270827" y="1628800"/>
            <a:ext cx="3458845" cy="2562860"/>
          </a:xfrm>
          <a:prstGeom prst="rect">
            <a:avLst/>
          </a:prstGeom>
        </p:spPr>
      </p:pic>
      <p:sp>
        <p:nvSpPr>
          <p:cNvPr id="3" name="矩形 2"/>
          <p:cNvSpPr/>
          <p:nvPr/>
        </p:nvSpPr>
        <p:spPr>
          <a:xfrm>
            <a:off x="4139952" y="2725564"/>
            <a:ext cx="4251357"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MLP node number test for variable final set</a:t>
            </a:r>
            <a:endParaRPr lang="zh-CN" altLang="en-US" dirty="0"/>
          </a:p>
        </p:txBody>
      </p:sp>
      <p:pic>
        <p:nvPicPr>
          <p:cNvPr id="12" name="图片 11"/>
          <p:cNvPicPr/>
          <p:nvPr/>
        </p:nvPicPr>
        <p:blipFill>
          <a:blip r:embed="rId3"/>
          <a:stretch>
            <a:fillRect/>
          </a:stretch>
        </p:blipFill>
        <p:spPr>
          <a:xfrm>
            <a:off x="4860032" y="3356992"/>
            <a:ext cx="3676464" cy="2787774"/>
          </a:xfrm>
          <a:prstGeom prst="rect">
            <a:avLst/>
          </a:prstGeom>
        </p:spPr>
      </p:pic>
      <p:sp>
        <p:nvSpPr>
          <p:cNvPr id="4" name="矩形 3"/>
          <p:cNvSpPr/>
          <p:nvPr/>
        </p:nvSpPr>
        <p:spPr>
          <a:xfrm>
            <a:off x="2029316" y="4566213"/>
            <a:ext cx="2470676"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Performance of the MLP</a:t>
            </a:r>
            <a:endParaRPr lang="zh-CN" altLang="en-US" dirty="0"/>
          </a:p>
        </p:txBody>
      </p:sp>
    </p:spTree>
    <p:extLst>
      <p:ext uri="{BB962C8B-B14F-4D97-AF65-F5344CB8AC3E}">
        <p14:creationId xmlns:p14="http://schemas.microsoft.com/office/powerpoint/2010/main" val="2133436227"/>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1DB3E01-5802-4AAE-8A0B-41F40A5954F3}" type="slidenum">
              <a:rPr lang="zh-CN" altLang="en-US" smtClean="0">
                <a:solidFill>
                  <a:schemeClr val="tx1"/>
                </a:solidFill>
              </a:rPr>
              <a:pPr>
                <a:defRPr/>
              </a:pPr>
              <a:t>27</a:t>
            </a:fld>
            <a:endParaRPr lang="zh-CN" altLang="en-US" dirty="0">
              <a:solidFill>
                <a:schemeClr val="tx1"/>
              </a:solidFill>
            </a:endParaRPr>
          </a:p>
        </p:txBody>
      </p:sp>
      <p:sp>
        <p:nvSpPr>
          <p:cNvPr id="8" name="五边形 7"/>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0" name="矩形 9"/>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smtClean="0">
                <a:solidFill>
                  <a:srgbClr val="FFC000"/>
                </a:solidFill>
                <a:effectLst>
                  <a:outerShdw blurRad="38100" dist="38100" dir="2700000" algn="tl">
                    <a:srgbClr val="000000">
                      <a:alpha val="43137"/>
                    </a:srgbClr>
                  </a:outerShdw>
                </a:effectLst>
                <a:latin typeface="+mn-lt"/>
                <a:ea typeface="微软雅黑" pitchFamily="34" charset="-122"/>
              </a:rPr>
              <a:t>MLP Classifier</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pic>
        <p:nvPicPr>
          <p:cNvPr id="13" name="图片 12"/>
          <p:cNvPicPr/>
          <p:nvPr/>
        </p:nvPicPr>
        <p:blipFill>
          <a:blip r:embed="rId2"/>
          <a:stretch>
            <a:fillRect/>
          </a:stretch>
        </p:blipFill>
        <p:spPr>
          <a:xfrm>
            <a:off x="251520" y="1604749"/>
            <a:ext cx="4743450" cy="4453255"/>
          </a:xfrm>
          <a:prstGeom prst="rect">
            <a:avLst/>
          </a:prstGeom>
        </p:spPr>
      </p:pic>
      <p:sp>
        <p:nvSpPr>
          <p:cNvPr id="5" name="矩形 4"/>
          <p:cNvSpPr/>
          <p:nvPr/>
        </p:nvSpPr>
        <p:spPr>
          <a:xfrm>
            <a:off x="5220072" y="3646710"/>
            <a:ext cx="2277547"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Regression of the MLP</a:t>
            </a:r>
            <a:endParaRPr lang="zh-CN" altLang="en-US" dirty="0"/>
          </a:p>
        </p:txBody>
      </p:sp>
    </p:spTree>
    <p:extLst>
      <p:ext uri="{BB962C8B-B14F-4D97-AF65-F5344CB8AC3E}">
        <p14:creationId xmlns:p14="http://schemas.microsoft.com/office/powerpoint/2010/main" val="1463119527"/>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Results</a:t>
            </a:r>
            <a:endParaRPr lang="zh-CN" altLang="en-US" sz="24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1DB3E01-5802-4AAE-8A0B-41F40A5954F3}" type="slidenum">
              <a:rPr lang="zh-CN" altLang="en-US" smtClean="0">
                <a:solidFill>
                  <a:schemeClr val="tx1"/>
                </a:solidFill>
              </a:rPr>
              <a:pPr>
                <a:defRPr/>
              </a:pPr>
              <a:t>28</a:t>
            </a:fld>
            <a:endParaRPr lang="zh-CN" altLang="en-US" dirty="0">
              <a:solidFill>
                <a:schemeClr val="tx1"/>
              </a:solidFill>
            </a:endParaRPr>
          </a:p>
        </p:txBody>
      </p:sp>
      <p:sp>
        <p:nvSpPr>
          <p:cNvPr id="8" name="五边形 7"/>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0" name="矩形 9"/>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a:solidFill>
                  <a:srgbClr val="FFC000"/>
                </a:solidFill>
                <a:effectLst>
                  <a:outerShdw blurRad="38100" dist="38100" dir="2700000" algn="tl">
                    <a:srgbClr val="000000">
                      <a:alpha val="43137"/>
                    </a:srgbClr>
                  </a:outerShdw>
                </a:effectLst>
                <a:latin typeface="+mn-lt"/>
                <a:ea typeface="微软雅黑" pitchFamily="34" charset="-122"/>
              </a:rPr>
              <a:t>MLP Classifier</a:t>
            </a:r>
          </a:p>
        </p:txBody>
      </p:sp>
      <p:sp>
        <p:nvSpPr>
          <p:cNvPr id="3" name="矩形 2"/>
          <p:cNvSpPr/>
          <p:nvPr/>
        </p:nvSpPr>
        <p:spPr>
          <a:xfrm>
            <a:off x="4649458" y="2596262"/>
            <a:ext cx="3006336"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Fit plot of the MLP regression.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27953785"/>
              </p:ext>
            </p:extLst>
          </p:nvPr>
        </p:nvGraphicFramePr>
        <p:xfrm>
          <a:off x="2195736" y="4687255"/>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endParaRPr lang="zh-CN" altLang="en-US" sz="1600" dirty="0"/>
                    </a:p>
                  </a:txBody>
                  <a:tcPr/>
                </a:tc>
                <a:tc>
                  <a:txBody>
                    <a:bodyPr/>
                    <a:lstStyle/>
                    <a:p>
                      <a:pPr algn="ctr"/>
                      <a:r>
                        <a:rPr lang="en-US" altLang="zh-CN" sz="1600" dirty="0" smtClean="0"/>
                        <a:t>MSE</a:t>
                      </a:r>
                      <a:endParaRPr lang="zh-CN" altLang="en-US" sz="1600" dirty="0"/>
                    </a:p>
                  </a:txBody>
                  <a:tcPr/>
                </a:tc>
              </a:tr>
              <a:tr h="370840">
                <a:tc>
                  <a:txBody>
                    <a:bodyPr/>
                    <a:lstStyle/>
                    <a:p>
                      <a:pPr algn="ctr"/>
                      <a:r>
                        <a:rPr lang="en-US" altLang="zh-CN" sz="1600" dirty="0" smtClean="0">
                          <a:solidFill>
                            <a:srgbClr val="FF0000"/>
                          </a:solidFill>
                        </a:rPr>
                        <a:t>Linear Regression</a:t>
                      </a:r>
                      <a:endParaRPr lang="zh-CN" altLang="en-US" sz="1600" dirty="0">
                        <a:solidFill>
                          <a:srgbClr val="FF0000"/>
                        </a:solidFill>
                      </a:endParaRPr>
                    </a:p>
                  </a:txBody>
                  <a:tcPr/>
                </a:tc>
                <a:tc>
                  <a:txBody>
                    <a:bodyPr/>
                    <a:lstStyle/>
                    <a:p>
                      <a:pPr algn="ctr"/>
                      <a:r>
                        <a:rPr lang="en-US" altLang="zh-CN" sz="1600" b="1" kern="1200" dirty="0" smtClean="0">
                          <a:solidFill>
                            <a:schemeClr val="dk1"/>
                          </a:solidFill>
                          <a:effectLst/>
                          <a:latin typeface="+mn-lt"/>
                          <a:ea typeface="+mn-ea"/>
                          <a:cs typeface="+mn-cs"/>
                        </a:rPr>
                        <a:t>5.7227</a:t>
                      </a:r>
                      <a:endParaRPr lang="zh-CN" altLang="en-US" sz="16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FF0000"/>
                          </a:solidFill>
                        </a:rPr>
                        <a:t>PLS Regression</a:t>
                      </a:r>
                      <a:endParaRPr lang="zh-CN" altLang="en-US" sz="1600" dirty="0" smtClean="0">
                        <a:solidFill>
                          <a:srgbClr val="FF0000"/>
                        </a:solidFill>
                      </a:endParaRPr>
                    </a:p>
                  </a:txBody>
                  <a:tcPr/>
                </a:tc>
                <a:tc>
                  <a:txBody>
                    <a:bodyPr/>
                    <a:lstStyle/>
                    <a:p>
                      <a:pPr algn="ctr"/>
                      <a:r>
                        <a:rPr lang="en-US" altLang="zh-CN" sz="1600" b="1" kern="1200" dirty="0" smtClean="0">
                          <a:solidFill>
                            <a:schemeClr val="dk1"/>
                          </a:solidFill>
                          <a:effectLst/>
                          <a:latin typeface="+mn-lt"/>
                          <a:ea typeface="+mn-ea"/>
                          <a:cs typeface="+mn-cs"/>
                        </a:rPr>
                        <a:t>28.2331</a:t>
                      </a:r>
                      <a:endParaRPr lang="zh-CN" altLang="en-US" sz="16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FF0000"/>
                          </a:solidFill>
                        </a:rPr>
                        <a:t>MLP Regression</a:t>
                      </a:r>
                      <a:endParaRPr lang="zh-CN" altLang="en-US" sz="1600" dirty="0" smtClean="0">
                        <a:solidFill>
                          <a:srgbClr val="FF0000"/>
                        </a:solidFill>
                      </a:endParaRPr>
                    </a:p>
                  </a:txBody>
                  <a:tcPr/>
                </a:tc>
                <a:tc>
                  <a:txBody>
                    <a:bodyPr/>
                    <a:lstStyle/>
                    <a:p>
                      <a:pPr algn="ctr"/>
                      <a:r>
                        <a:rPr lang="en-US" altLang="zh-CN" sz="1600" b="1" kern="1200" dirty="0" smtClean="0">
                          <a:solidFill>
                            <a:schemeClr val="dk1"/>
                          </a:solidFill>
                          <a:effectLst/>
                          <a:latin typeface="+mn-lt"/>
                          <a:ea typeface="+mn-ea"/>
                          <a:cs typeface="+mn-cs"/>
                        </a:rPr>
                        <a:t>6.7328.</a:t>
                      </a:r>
                      <a:endParaRPr lang="zh-CN" altLang="en-US" sz="1600" dirty="0"/>
                    </a:p>
                  </a:txBody>
                  <a:tcPr/>
                </a:tc>
              </a:tr>
            </a:tbl>
          </a:graphicData>
        </a:graphic>
      </p:graphicFrame>
      <p:pic>
        <p:nvPicPr>
          <p:cNvPr id="5" name="图片 4"/>
          <p:cNvPicPr>
            <a:picLocks noChangeAspect="1"/>
          </p:cNvPicPr>
          <p:nvPr/>
        </p:nvPicPr>
        <p:blipFill>
          <a:blip r:embed="rId2"/>
          <a:stretch>
            <a:fillRect/>
          </a:stretch>
        </p:blipFill>
        <p:spPr>
          <a:xfrm>
            <a:off x="121775" y="1139097"/>
            <a:ext cx="4378216" cy="3283662"/>
          </a:xfrm>
          <a:prstGeom prst="rect">
            <a:avLst/>
          </a:prstGeom>
        </p:spPr>
      </p:pic>
    </p:spTree>
    <p:extLst>
      <p:ext uri="{BB962C8B-B14F-4D97-AF65-F5344CB8AC3E}">
        <p14:creationId xmlns:p14="http://schemas.microsoft.com/office/powerpoint/2010/main" val="4034522566"/>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smtClean="0">
                <a:latin typeface="微软雅黑" pitchFamily="34" charset="-122"/>
                <a:ea typeface="微软雅黑" pitchFamily="34" charset="-122"/>
              </a:rPr>
              <a:t>Conclusion</a:t>
            </a:r>
            <a:endParaRPr lang="zh-CN" altLang="en-US" sz="2400" b="1" dirty="0">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a:defRPr/>
            </a:pPr>
            <a:fld id="{D49BDFCE-671A-44A9-BCB5-FF23A5A350BA}" type="slidenum">
              <a:rPr lang="zh-CN" altLang="en-US" smtClean="0">
                <a:solidFill>
                  <a:schemeClr val="tx1"/>
                </a:solidFill>
              </a:rPr>
              <a:pPr>
                <a:defRPr/>
              </a:pPr>
              <a:t>29</a:t>
            </a:fld>
            <a:endParaRPr lang="zh-CN" altLang="en-US" dirty="0">
              <a:solidFill>
                <a:schemeClr val="tx1"/>
              </a:solidFill>
            </a:endParaRPr>
          </a:p>
        </p:txBody>
      </p:sp>
      <p:sp>
        <p:nvSpPr>
          <p:cNvPr id="4" name="矩形 3"/>
          <p:cNvSpPr/>
          <p:nvPr/>
        </p:nvSpPr>
        <p:spPr>
          <a:xfrm>
            <a:off x="395536" y="1556792"/>
            <a:ext cx="8352928" cy="4524315"/>
          </a:xfrm>
          <a:prstGeom prst="rect">
            <a:avLst/>
          </a:prstGeom>
        </p:spPr>
        <p:txBody>
          <a:bodyPr wrap="square">
            <a:spAutoFit/>
          </a:bodyPr>
          <a:lstStyle/>
          <a:p>
            <a:r>
              <a:rPr lang="en-US" altLang="zh-CN" sz="2400" dirty="0" smtClean="0"/>
              <a:t>    For </a:t>
            </a:r>
            <a:r>
              <a:rPr lang="en-US" altLang="zh-CN" sz="2400" dirty="0"/>
              <a:t>this project, we can get the conclusion from the result that committee machine </a:t>
            </a:r>
            <a:r>
              <a:rPr lang="en-US" altLang="zh-CN" sz="2400" dirty="0" smtClean="0"/>
              <a:t>have </a:t>
            </a:r>
            <a:r>
              <a:rPr lang="en-US" altLang="zh-CN" sz="2400" dirty="0"/>
              <a:t>the best </a:t>
            </a:r>
            <a:r>
              <a:rPr lang="en-US" altLang="zh-CN" sz="2400" dirty="0" smtClean="0"/>
              <a:t>result for fit. </a:t>
            </a:r>
            <a:r>
              <a:rPr lang="en-US" altLang="zh-CN" sz="2400" dirty="0"/>
              <a:t>Between the </a:t>
            </a:r>
            <a:r>
              <a:rPr lang="en-US" altLang="zh-CN" sz="2400" dirty="0" smtClean="0"/>
              <a:t>Linear Regression model, PLS Regression model and the MLP Regression model, </a:t>
            </a:r>
            <a:r>
              <a:rPr lang="en-US" altLang="zh-CN" sz="2400" dirty="0"/>
              <a:t>the Linear Regression model </a:t>
            </a:r>
            <a:r>
              <a:rPr lang="en-US" altLang="zh-CN" sz="2400" dirty="0" smtClean="0"/>
              <a:t>have best result. </a:t>
            </a:r>
            <a:r>
              <a:rPr lang="en-US" altLang="zh-CN" sz="2400" dirty="0"/>
              <a:t>I</a:t>
            </a:r>
            <a:r>
              <a:rPr lang="en-US" altLang="zh-CN" sz="2400" dirty="0" smtClean="0"/>
              <a:t>n </a:t>
            </a:r>
            <a:r>
              <a:rPr lang="en-US" altLang="zh-CN" sz="2400" dirty="0"/>
              <a:t>my opinion, I think it’s because the </a:t>
            </a:r>
            <a:r>
              <a:rPr lang="en-US" altLang="zh-CN" sz="2400" dirty="0" smtClean="0"/>
              <a:t>data, I use the function to move the outlier in Linear Regression model, so I use the XtrainDS exclude the outliers, but the others two model I didn’t use the XtrainDS exclude the outliers, that’s one reason for the Linear Regression is the best, but the PLS Regression should be the worst model for this project, because there isn’t a lot relation between the input variables.</a:t>
            </a:r>
            <a:endParaRPr lang="en-US" altLang="zh-CN" sz="2400" dirty="0" smtClean="0">
              <a:latin typeface="+mn-lt"/>
            </a:endParaRPr>
          </a:p>
        </p:txBody>
      </p:sp>
    </p:spTree>
    <p:extLst>
      <p:ext uri="{BB962C8B-B14F-4D97-AF65-F5344CB8AC3E}">
        <p14:creationId xmlns:p14="http://schemas.microsoft.com/office/powerpoint/2010/main" val="262108040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0"/>
          <p:cNvSpPr txBox="1">
            <a:spLocks noChangeArrowheads="1"/>
          </p:cNvSpPr>
          <p:nvPr/>
        </p:nvSpPr>
        <p:spPr bwMode="auto">
          <a:xfrm>
            <a:off x="683568" y="1093371"/>
            <a:ext cx="7777163"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 typeface="Wingdings" panose="05000000000000000000" pitchFamily="2" charset="2"/>
              <a:buChar char="Ø"/>
            </a:pPr>
            <a:r>
              <a:rPr lang="en-US" altLang="zh-CN" sz="2400" dirty="0">
                <a:latin typeface="+mn-lt"/>
              </a:rPr>
              <a:t>This </a:t>
            </a:r>
            <a:r>
              <a:rPr lang="en-US" altLang="zh-CN" sz="2400" dirty="0" smtClean="0">
                <a:latin typeface="+mn-lt"/>
              </a:rPr>
              <a:t>project </a:t>
            </a:r>
            <a:r>
              <a:rPr lang="en-US" altLang="zh-CN" sz="2400" dirty="0">
                <a:latin typeface="+mn-lt"/>
              </a:rPr>
              <a:t>is focus on constructing a model to </a:t>
            </a:r>
            <a:r>
              <a:rPr lang="en-US" altLang="zh-CN" sz="2400" dirty="0" smtClean="0">
                <a:latin typeface="+mn-lt"/>
              </a:rPr>
              <a:t>tell </a:t>
            </a:r>
            <a:r>
              <a:rPr lang="en-US" altLang="zh-CN" sz="2400" dirty="0">
                <a:latin typeface="+mn-lt"/>
              </a:rPr>
              <a:t>if </a:t>
            </a:r>
            <a:r>
              <a:rPr lang="en-US" altLang="zh-CN" sz="2400" dirty="0" smtClean="0">
                <a:latin typeface="+mn-lt"/>
              </a:rPr>
              <a:t>the measurements comes </a:t>
            </a:r>
            <a:r>
              <a:rPr lang="en-US" altLang="zh-CN" sz="2400" dirty="0">
                <a:latin typeface="+mn-lt"/>
              </a:rPr>
              <a:t>from a person who is normal, or suffers from being hypothyroid or </a:t>
            </a:r>
            <a:r>
              <a:rPr lang="en-US" altLang="zh-CN" sz="2400" dirty="0" smtClean="0">
                <a:latin typeface="+mn-lt"/>
              </a:rPr>
              <a:t>hyperthyroid. The </a:t>
            </a:r>
            <a:r>
              <a:rPr lang="en-US" altLang="zh-CN" sz="2400" dirty="0">
                <a:latin typeface="+mn-lt"/>
              </a:rPr>
              <a:t>data for this project are 7200 observations representing patients. 5000 of them are training data, and the other 2200 sample are testing data, and there are 21 </a:t>
            </a:r>
            <a:r>
              <a:rPr lang="en-US" altLang="zh-CN" sz="2400" dirty="0" smtClean="0">
                <a:latin typeface="+mn-lt"/>
              </a:rPr>
              <a:t>variables.</a:t>
            </a:r>
          </a:p>
          <a:p>
            <a:pPr>
              <a:buFont typeface="Wingdings" panose="05000000000000000000" pitchFamily="2" charset="2"/>
              <a:buChar char="Ø"/>
            </a:pPr>
            <a:endParaRPr lang="zh-CN" altLang="zh-CN" sz="2400" dirty="0">
              <a:latin typeface="+mn-lt"/>
            </a:endParaRPr>
          </a:p>
          <a:p>
            <a:pPr>
              <a:buFont typeface="Wingdings" panose="05000000000000000000" pitchFamily="2" charset="2"/>
              <a:buChar char="Ø"/>
            </a:pPr>
            <a:r>
              <a:rPr lang="en-US" altLang="zh-CN" sz="2400" dirty="0">
                <a:latin typeface="+mn-lt"/>
              </a:rPr>
              <a:t>In this project, </a:t>
            </a:r>
            <a:r>
              <a:rPr lang="en-US" altLang="zh-CN" sz="2400" dirty="0" smtClean="0">
                <a:latin typeface="+mn-lt"/>
              </a:rPr>
              <a:t>Fisher </a:t>
            </a:r>
            <a:r>
              <a:rPr lang="en-US" altLang="zh-CN" sz="2400" dirty="0">
                <a:latin typeface="+mn-lt"/>
              </a:rPr>
              <a:t>Index for each variable is calculated, variable is ranked according to Fisher Index. </a:t>
            </a:r>
            <a:endParaRPr lang="en-US" altLang="zh-CN" sz="2400" dirty="0" smtClean="0">
              <a:latin typeface="+mn-lt"/>
            </a:endParaRPr>
          </a:p>
          <a:p>
            <a:pPr>
              <a:buFont typeface="Wingdings" panose="05000000000000000000" pitchFamily="2" charset="2"/>
              <a:buChar char="Ø"/>
            </a:pPr>
            <a:endParaRPr lang="en-US" altLang="zh-CN" sz="2400" dirty="0" smtClean="0">
              <a:latin typeface="+mn-lt"/>
            </a:endParaRPr>
          </a:p>
          <a:p>
            <a:pPr>
              <a:buFont typeface="Wingdings" panose="05000000000000000000" pitchFamily="2" charset="2"/>
              <a:buChar char="Ø"/>
            </a:pPr>
            <a:r>
              <a:rPr lang="en-US" altLang="zh-CN" sz="2400" dirty="0" smtClean="0">
                <a:latin typeface="+mn-lt"/>
              </a:rPr>
              <a:t>For </a:t>
            </a:r>
            <a:r>
              <a:rPr lang="en-US" altLang="zh-CN" sz="2400" dirty="0">
                <a:latin typeface="+mn-lt"/>
              </a:rPr>
              <a:t>this project, we construct two basic model, one is with KNN (K-Nearest Neighbor) classifier, and another one is the MLP (Multi-Layer Perceptron) classifier. And at last, we make a committee machine to improve the </a:t>
            </a:r>
            <a:r>
              <a:rPr lang="en-US" altLang="zh-CN" sz="2400" dirty="0" smtClean="0">
                <a:latin typeface="+mn-lt"/>
              </a:rPr>
              <a:t>result.</a:t>
            </a:r>
            <a:endParaRPr lang="en-US" altLang="zh-CN" sz="2400" dirty="0">
              <a:latin typeface="+mn-lt"/>
              <a:ea typeface="微软雅黑" pitchFamily="34" charset="-122"/>
            </a:endParaRPr>
          </a:p>
        </p:txBody>
      </p:sp>
      <p:sp>
        <p:nvSpPr>
          <p:cNvPr id="5" name="五边形 4"/>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Introduction</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9C40D6CE-2F53-4106-A7C4-FBCB8664665C}" type="slidenum">
              <a:rPr lang="zh-CN" altLang="en-US" smtClean="0">
                <a:solidFill>
                  <a:schemeClr val="tx1"/>
                </a:solidFill>
              </a:rPr>
              <a:pPr>
                <a:defRPr/>
              </a:pPr>
              <a:t>3</a:t>
            </a:fld>
            <a:endParaRPr lang="zh-CN" altLang="en-US" dirty="0">
              <a:solidFill>
                <a:schemeClr val="tx1"/>
              </a:solidFill>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8313" y="2500313"/>
            <a:ext cx="6072187" cy="1470025"/>
          </a:xfrm>
        </p:spPr>
        <p:txBody>
          <a:bodyPr rtlCol="0">
            <a:normAutofit/>
          </a:bodyPr>
          <a:lstStyle/>
          <a:p>
            <a:pPr eaLnBrk="1" fontAlgn="auto" hangingPunct="1">
              <a:spcAft>
                <a:spcPts val="0"/>
              </a:spcAft>
              <a:defRPr/>
            </a:pPr>
            <a:r>
              <a:rPr lang="en-US" altLang="zh-CN" sz="7200" dirty="0" smtClean="0">
                <a:solidFill>
                  <a:srgbClr val="FFC000"/>
                </a:solidFill>
                <a:effectLst>
                  <a:outerShdw blurRad="38100" dist="38100" dir="2700000" algn="tl">
                    <a:srgbClr val="000000">
                      <a:alpha val="43137"/>
                    </a:srgbClr>
                  </a:outerShdw>
                </a:effectLst>
              </a:rPr>
              <a:t>Thank You!</a:t>
            </a:r>
            <a:endParaRPr lang="zh-CN" altLang="en-US" sz="7200" dirty="0">
              <a:solidFill>
                <a:srgbClr val="FFC000"/>
              </a:solidFill>
              <a:effectLst>
                <a:outerShdw blurRad="38100" dist="38100" dir="2700000" algn="tl">
                  <a:srgbClr val="000000">
                    <a:alpha val="43137"/>
                  </a:srgbClr>
                </a:outerShdw>
              </a:effectLst>
            </a:endParaRPr>
          </a:p>
        </p:txBody>
      </p:sp>
      <p:cxnSp>
        <p:nvCxnSpPr>
          <p:cNvPr id="5" name="直接连接符 4"/>
          <p:cNvCxnSpPr/>
          <p:nvPr/>
        </p:nvCxnSpPr>
        <p:spPr>
          <a:xfrm>
            <a:off x="642938" y="2500313"/>
            <a:ext cx="5472112"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0"/>
          <p:cNvSpPr txBox="1">
            <a:spLocks noChangeArrowheads="1"/>
          </p:cNvSpPr>
          <p:nvPr/>
        </p:nvSpPr>
        <p:spPr bwMode="auto">
          <a:xfrm>
            <a:off x="755650" y="1562100"/>
            <a:ext cx="75612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defRPr/>
            </a:pPr>
            <a:r>
              <a:rPr lang="en-US" altLang="zh-CN" sz="2400" dirty="0" smtClean="0">
                <a:latin typeface="+mn-lt"/>
                <a:ea typeface="微软雅黑" pitchFamily="34" charset="-122"/>
              </a:rPr>
              <a:t>Fisher </a:t>
            </a:r>
            <a:r>
              <a:rPr lang="en-US" altLang="zh-CN" sz="2400" dirty="0">
                <a:latin typeface="+mn-lt"/>
                <a:ea typeface="微软雅黑" pitchFamily="34" charset="-122"/>
              </a:rPr>
              <a:t>Index</a:t>
            </a:r>
          </a:p>
          <a:p>
            <a:pPr marL="0" indent="0" eaLnBrk="1" hangingPunct="1">
              <a:defRPr/>
            </a:pPr>
            <a:endParaRPr lang="en-US" altLang="zh-CN" sz="2400" dirty="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KNN </a:t>
            </a:r>
            <a:r>
              <a:rPr lang="en-US" altLang="zh-CN" sz="2400" dirty="0">
                <a:latin typeface="+mn-lt"/>
                <a:ea typeface="微软雅黑" pitchFamily="34" charset="-122"/>
              </a:rPr>
              <a:t>(K-Nearest Neighbor) classifier</a:t>
            </a:r>
          </a:p>
          <a:p>
            <a:pPr marL="0" indent="0" eaLnBrk="1" hangingPunct="1">
              <a:defRPr/>
            </a:pPr>
            <a:endParaRPr lang="en-US" altLang="zh-CN" sz="2400" dirty="0">
              <a:latin typeface="+mn-lt"/>
              <a:ea typeface="微软雅黑" pitchFamily="34" charset="-122"/>
            </a:endParaRPr>
          </a:p>
          <a:p>
            <a:pPr eaLnBrk="1" hangingPunct="1">
              <a:buFont typeface="Wingdings" pitchFamily="2" charset="2"/>
              <a:buChar char="Ø"/>
              <a:defRPr/>
            </a:pPr>
            <a:r>
              <a:rPr lang="fr-FR" altLang="zh-CN" sz="2400" dirty="0" smtClean="0">
                <a:latin typeface="+mn-lt"/>
                <a:ea typeface="微软雅黑" pitchFamily="34" charset="-122"/>
              </a:rPr>
              <a:t>MLP </a:t>
            </a:r>
            <a:r>
              <a:rPr lang="fr-FR" altLang="zh-CN" sz="2400" dirty="0">
                <a:latin typeface="+mn-lt"/>
                <a:ea typeface="微软雅黑" pitchFamily="34" charset="-122"/>
              </a:rPr>
              <a:t>(Multi-layer Perceptron) </a:t>
            </a:r>
            <a:r>
              <a:rPr lang="fr-FR" altLang="zh-CN" sz="2400" dirty="0" smtClean="0">
                <a:latin typeface="+mn-lt"/>
                <a:ea typeface="微软雅黑" pitchFamily="34" charset="-122"/>
              </a:rPr>
              <a:t>classifier</a:t>
            </a:r>
          </a:p>
          <a:p>
            <a:pPr eaLnBrk="1" hangingPunct="1">
              <a:buFont typeface="Wingdings" pitchFamily="2" charset="2"/>
              <a:buChar char="Ø"/>
              <a:defRPr/>
            </a:pPr>
            <a:endParaRPr lang="fr-FR" altLang="zh-CN" sz="2400" dirty="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Committee Machine</a:t>
            </a:r>
          </a:p>
          <a:p>
            <a:pPr eaLnBrk="1" hangingPunct="1">
              <a:buFont typeface="Wingdings" pitchFamily="2" charset="2"/>
              <a:buChar char="Ø"/>
              <a:defRPr/>
            </a:pPr>
            <a:endParaRPr lang="en-US" altLang="zh-CN" sz="2400" dirty="0">
              <a:latin typeface="+mn-lt"/>
              <a:ea typeface="微软雅黑" pitchFamily="34" charset="-122"/>
            </a:endParaRPr>
          </a:p>
          <a:p>
            <a:pPr eaLnBrk="1" hangingPunct="1">
              <a:buFont typeface="Wingdings" pitchFamily="2" charset="2"/>
              <a:buChar char="Ø"/>
              <a:defRPr/>
            </a:pPr>
            <a:r>
              <a:rPr lang="en-US" altLang="zh-CN" sz="2400" dirty="0" smtClean="0">
                <a:latin typeface="+mn-lt"/>
                <a:ea typeface="微软雅黑" pitchFamily="34" charset="-122"/>
              </a:rPr>
              <a:t>Cross-Validation</a:t>
            </a:r>
          </a:p>
        </p:txBody>
      </p:sp>
      <p:sp>
        <p:nvSpPr>
          <p:cNvPr id="2" name="灯片编号占位符 1"/>
          <p:cNvSpPr>
            <a:spLocks noGrp="1"/>
          </p:cNvSpPr>
          <p:nvPr>
            <p:ph type="sldNum" sz="quarter" idx="12"/>
          </p:nvPr>
        </p:nvSpPr>
        <p:spPr/>
        <p:txBody>
          <a:bodyPr/>
          <a:lstStyle/>
          <a:p>
            <a:pPr>
              <a:defRPr/>
            </a:pPr>
            <a:fld id="{02459EE4-80F8-4EC3-A73C-53F9BCEC43C0}" type="slidenum">
              <a:rPr lang="zh-CN" altLang="en-US" smtClean="0">
                <a:solidFill>
                  <a:schemeClr val="tx1"/>
                </a:solidFill>
              </a:rPr>
              <a:pPr>
                <a:defRPr/>
              </a:pPr>
              <a:t>4</a:t>
            </a:fld>
            <a:endParaRPr lang="zh-CN" altLang="en-US" dirty="0">
              <a:solidFill>
                <a:schemeClr val="tx1"/>
              </a:solidFill>
            </a:endParaRPr>
          </a:p>
        </p:txBody>
      </p:sp>
      <p:sp>
        <p:nvSpPr>
          <p:cNvPr id="6" name="五边形 5"/>
          <p:cNvSpPr/>
          <p:nvPr/>
        </p:nvSpPr>
        <p:spPr>
          <a:xfrm>
            <a:off x="1" y="214313"/>
            <a:ext cx="349188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Methodology</a:t>
            </a:r>
            <a:endParaRPr lang="zh-CN" altLang="en-US" sz="2400" b="1" dirty="0">
              <a:ea typeface="微软雅黑" pitchFamily="34"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214313"/>
            <a:ext cx="4805363"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Data</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4CA16819-4E0C-475D-BB57-6E87013D82B7}" type="slidenum">
              <a:rPr lang="zh-CN" altLang="en-US" smtClean="0">
                <a:solidFill>
                  <a:schemeClr val="tx1"/>
                </a:solidFill>
              </a:rPr>
              <a:pPr>
                <a:defRPr/>
              </a:pPr>
              <a:t>5</a:t>
            </a:fld>
            <a:endParaRPr lang="zh-CN" altLang="en-US" dirty="0">
              <a:solidFill>
                <a:schemeClr val="tx1"/>
              </a:solidFill>
            </a:endParaRPr>
          </a:p>
        </p:txBody>
      </p:sp>
      <p:sp>
        <p:nvSpPr>
          <p:cNvPr id="3" name="矩形 2"/>
          <p:cNvSpPr/>
          <p:nvPr/>
        </p:nvSpPr>
        <p:spPr>
          <a:xfrm>
            <a:off x="539552" y="1124744"/>
            <a:ext cx="8136904" cy="4524315"/>
          </a:xfrm>
          <a:prstGeom prst="rect">
            <a:avLst/>
          </a:prstGeom>
        </p:spPr>
        <p:txBody>
          <a:bodyPr wrap="square">
            <a:spAutoFit/>
          </a:bodyPr>
          <a:lstStyle/>
          <a:p>
            <a:pPr marL="342900" indent="-342900">
              <a:buFont typeface="Wingdings" pitchFamily="2" charset="2"/>
              <a:buChar char="Ø"/>
            </a:pPr>
            <a:r>
              <a:rPr lang="en-US" altLang="zh-CN" sz="2400" dirty="0">
                <a:latin typeface="+mn-lt"/>
              </a:rPr>
              <a:t>We are given the file thyroidTrain.mat, which contains the matrices trainThyroidInput (5000 × 21), trainThyroidOutput (5000 × 3), and testThyroidInput (2200 × 21). </a:t>
            </a:r>
            <a:endParaRPr lang="en-US" altLang="zh-CN" sz="2400" dirty="0" smtClean="0">
              <a:latin typeface="+mn-lt"/>
            </a:endParaRPr>
          </a:p>
          <a:p>
            <a:pPr marL="342900" indent="-342900">
              <a:buFont typeface="Wingdings" pitchFamily="2" charset="2"/>
              <a:buChar char="Ø"/>
            </a:pPr>
            <a:endParaRPr lang="en-US" altLang="zh-CN" sz="2400" dirty="0">
              <a:latin typeface="+mn-lt"/>
            </a:endParaRPr>
          </a:p>
          <a:p>
            <a:pPr marL="342900" indent="-342900">
              <a:buFont typeface="Wingdings" pitchFamily="2" charset="2"/>
              <a:buChar char="Ø"/>
            </a:pPr>
            <a:r>
              <a:rPr lang="en-US" altLang="zh-CN" sz="2400" dirty="0" smtClean="0">
                <a:latin typeface="+mn-lt"/>
              </a:rPr>
              <a:t>Use  the </a:t>
            </a:r>
            <a:r>
              <a:rPr lang="en-US" altLang="zh-CN" sz="2400" dirty="0" smtClean="0"/>
              <a:t>covariance to see the relation between the input and each class.</a:t>
            </a:r>
          </a:p>
          <a:p>
            <a:pPr marL="342900" indent="-342900">
              <a:buFont typeface="Wingdings" pitchFamily="2" charset="2"/>
              <a:buChar char="Ø"/>
            </a:pPr>
            <a:endParaRPr lang="en-US" altLang="zh-CN" sz="2400" dirty="0">
              <a:latin typeface="+mn-lt"/>
            </a:endParaRPr>
          </a:p>
          <a:p>
            <a:pPr marL="342900" indent="-342900">
              <a:buFont typeface="Wingdings" pitchFamily="2" charset="2"/>
              <a:buChar char="Ø"/>
            </a:pPr>
            <a:r>
              <a:rPr lang="en-US" altLang="zh-CN" sz="2400" dirty="0" smtClean="0">
                <a:latin typeface="+mn-lt"/>
              </a:rPr>
              <a:t>Use Fisher Index to </a:t>
            </a:r>
            <a:r>
              <a:rPr lang="en-US" altLang="zh-CN" sz="2400" dirty="0" smtClean="0"/>
              <a:t>estimate </a:t>
            </a:r>
            <a:r>
              <a:rPr lang="en-US" altLang="zh-CN" sz="2400" dirty="0"/>
              <a:t>if a variable is useful for classification or </a:t>
            </a:r>
            <a:r>
              <a:rPr lang="en-US" altLang="zh-CN" sz="2400" dirty="0" smtClean="0"/>
              <a:t>not.</a:t>
            </a:r>
          </a:p>
          <a:p>
            <a:pPr marL="342900" indent="-342900">
              <a:buFont typeface="Wingdings" pitchFamily="2" charset="2"/>
              <a:buChar char="Ø"/>
            </a:pPr>
            <a:endParaRPr lang="en-US" altLang="zh-CN" sz="2400" dirty="0">
              <a:latin typeface="+mn-lt"/>
            </a:endParaRPr>
          </a:p>
          <a:p>
            <a:pPr marL="342900" indent="-342900">
              <a:buFont typeface="Wingdings" pitchFamily="2" charset="2"/>
              <a:buChar char="Ø"/>
            </a:pPr>
            <a:r>
              <a:rPr lang="en-US" altLang="zh-CN" sz="2400" dirty="0" smtClean="0"/>
              <a:t>Use Pearson’s </a:t>
            </a:r>
            <a:r>
              <a:rPr lang="en-US" altLang="zh-CN" sz="2400" dirty="0"/>
              <a:t>correlation coefficient to see if there are some relations between two </a:t>
            </a:r>
            <a:r>
              <a:rPr lang="en-US" altLang="zh-CN" sz="2400" dirty="0" smtClean="0"/>
              <a:t>variables.</a:t>
            </a:r>
            <a:endParaRPr lang="zh-CN" altLang="en-US" sz="2400" dirty="0">
              <a:latin typeface="+mn-lt"/>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188556"/>
            <a:ext cx="4805363"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Data</a:t>
            </a:r>
            <a:endParaRPr lang="zh-CN" altLang="en-US" sz="2400" b="1" dirty="0">
              <a:ea typeface="微软雅黑" pitchFamily="34" charset="-122"/>
            </a:endParaRPr>
          </a:p>
        </p:txBody>
      </p:sp>
      <p:sp>
        <p:nvSpPr>
          <p:cNvPr id="2" name="灯片编号占位符 1"/>
          <p:cNvSpPr>
            <a:spLocks noGrp="1"/>
          </p:cNvSpPr>
          <p:nvPr>
            <p:ph type="sldNum" sz="quarter" idx="12"/>
          </p:nvPr>
        </p:nvSpPr>
        <p:spPr/>
        <p:txBody>
          <a:bodyPr/>
          <a:lstStyle/>
          <a:p>
            <a:pPr>
              <a:defRPr/>
            </a:pPr>
            <a:fld id="{B9244A6F-B5F2-45AE-8614-5BA6FCFB87E4}" type="slidenum">
              <a:rPr lang="zh-CN" altLang="en-US" smtClean="0">
                <a:solidFill>
                  <a:schemeClr val="tx1"/>
                </a:solidFill>
              </a:rPr>
              <a:pPr>
                <a:defRPr/>
              </a:pPr>
              <a:t>6</a:t>
            </a:fld>
            <a:endParaRPr lang="zh-CN" altLang="en-US" dirty="0">
              <a:solidFill>
                <a:schemeClr val="tx1"/>
              </a:solidFill>
            </a:endParaRPr>
          </a:p>
        </p:txBody>
      </p:sp>
      <p:pic>
        <p:nvPicPr>
          <p:cNvPr id="6" name="图片 5"/>
          <p:cNvPicPr/>
          <p:nvPr/>
        </p:nvPicPr>
        <p:blipFill>
          <a:blip r:embed="rId2"/>
          <a:stretch>
            <a:fillRect/>
          </a:stretch>
        </p:blipFill>
        <p:spPr>
          <a:xfrm>
            <a:off x="179512" y="1052736"/>
            <a:ext cx="6120679" cy="4968552"/>
          </a:xfrm>
          <a:prstGeom prst="rect">
            <a:avLst/>
          </a:prstGeom>
        </p:spPr>
      </p:pic>
      <p:sp>
        <p:nvSpPr>
          <p:cNvPr id="3" name="矩形 2"/>
          <p:cNvSpPr/>
          <p:nvPr/>
        </p:nvSpPr>
        <p:spPr>
          <a:xfrm>
            <a:off x="5724128" y="4293096"/>
            <a:ext cx="3112634" cy="923330"/>
          </a:xfrm>
          <a:prstGeom prst="rect">
            <a:avLst/>
          </a:prstGeom>
        </p:spPr>
        <p:txBody>
          <a:bodyPr wrap="square">
            <a:spAutoFit/>
          </a:bodyPr>
          <a:lstStyle/>
          <a:p>
            <a:r>
              <a:rPr lang="en-US" altLang="zh-CN" dirty="0" smtClean="0">
                <a:latin typeface="Calibri" panose="020F0502020204030204" pitchFamily="34" charset="0"/>
                <a:cs typeface="Times New Roman" panose="02020603050405020304" pitchFamily="18" charset="0"/>
              </a:rPr>
              <a:t>The result of the Fisher Index: 17,21,19,18,10,3,20,2,16,1,7,13,8,6,4,12,14,11,5,9,15</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7" name="矩形 6"/>
          <p:cNvSpPr/>
          <p:nvPr/>
        </p:nvSpPr>
        <p:spPr>
          <a:xfrm>
            <a:off x="1334714" y="6163107"/>
            <a:ext cx="3810274"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The </a:t>
            </a:r>
            <a:r>
              <a:rPr lang="en-US" altLang="zh-CN" dirty="0">
                <a:latin typeface="Calibri" panose="020F0502020204030204" pitchFamily="34" charset="0"/>
                <a:cs typeface="Times New Roman" panose="02020603050405020304" pitchFamily="18" charset="0"/>
              </a:rPr>
              <a:t>relation between input and output</a:t>
            </a:r>
            <a:endParaRPr lang="zh-CN" alt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Data</a:t>
            </a:r>
            <a:endParaRPr lang="zh-CN" altLang="en-US" sz="2400" b="1" dirty="0">
              <a:ea typeface="微软雅黑" pitchFamily="34" charset="-122"/>
            </a:endParaRPr>
          </a:p>
        </p:txBody>
      </p:sp>
      <p:sp>
        <p:nvSpPr>
          <p:cNvPr id="3" name="灯片编号占位符 2"/>
          <p:cNvSpPr>
            <a:spLocks noGrp="1"/>
          </p:cNvSpPr>
          <p:nvPr>
            <p:ph type="sldNum" sz="quarter" idx="12"/>
          </p:nvPr>
        </p:nvSpPr>
        <p:spPr/>
        <p:txBody>
          <a:bodyPr/>
          <a:lstStyle/>
          <a:p>
            <a:pPr>
              <a:defRPr/>
            </a:pPr>
            <a:fld id="{832DD2AD-A524-441D-A100-3A336F7EA8E5}" type="slidenum">
              <a:rPr lang="zh-CN" altLang="en-US" smtClean="0">
                <a:solidFill>
                  <a:schemeClr val="tx1"/>
                </a:solidFill>
              </a:rPr>
              <a:pPr>
                <a:defRPr/>
              </a:pPr>
              <a:t>7</a:t>
            </a:fld>
            <a:endParaRPr lang="zh-CN" altLang="en-US" dirty="0">
              <a:solidFill>
                <a:schemeClr val="tx1"/>
              </a:solidFill>
            </a:endParaRPr>
          </a:p>
        </p:txBody>
      </p:sp>
      <p:pic>
        <p:nvPicPr>
          <p:cNvPr id="13" name="图片 12"/>
          <p:cNvPicPr/>
          <p:nvPr/>
        </p:nvPicPr>
        <p:blipFill>
          <a:blip r:embed="rId2"/>
          <a:stretch>
            <a:fillRect/>
          </a:stretch>
        </p:blipFill>
        <p:spPr>
          <a:xfrm>
            <a:off x="1691680" y="1196752"/>
            <a:ext cx="5956126" cy="4320480"/>
          </a:xfrm>
          <a:prstGeom prst="rect">
            <a:avLst/>
          </a:prstGeom>
        </p:spPr>
      </p:pic>
      <p:sp>
        <p:nvSpPr>
          <p:cNvPr id="2" name="矩形 1"/>
          <p:cNvSpPr/>
          <p:nvPr/>
        </p:nvSpPr>
        <p:spPr>
          <a:xfrm>
            <a:off x="3145415" y="5661248"/>
            <a:ext cx="3048655"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the relation between variables</a:t>
            </a:r>
            <a:endParaRPr lang="zh-CN" alt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188555"/>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Result</a:t>
            </a:r>
            <a:endParaRPr lang="zh-CN" altLang="en-US" sz="2400" b="1" dirty="0">
              <a:ea typeface="微软雅黑" pitchFamily="34" charset="-122"/>
            </a:endParaRPr>
          </a:p>
        </p:txBody>
      </p:sp>
      <p:sp>
        <p:nvSpPr>
          <p:cNvPr id="3" name="灯片编号占位符 2"/>
          <p:cNvSpPr>
            <a:spLocks noGrp="1"/>
          </p:cNvSpPr>
          <p:nvPr>
            <p:ph type="sldNum" sz="quarter" idx="12"/>
          </p:nvPr>
        </p:nvSpPr>
        <p:spPr/>
        <p:txBody>
          <a:bodyPr/>
          <a:lstStyle/>
          <a:p>
            <a:pPr>
              <a:defRPr/>
            </a:pPr>
            <a:fld id="{DD6784DE-66A7-4A43-BBEE-DD0CE53358DA}" type="slidenum">
              <a:rPr lang="zh-CN" altLang="en-US" smtClean="0">
                <a:solidFill>
                  <a:schemeClr val="tx1"/>
                </a:solidFill>
              </a:rPr>
              <a:pPr>
                <a:defRPr/>
              </a:pPr>
              <a:t>8</a:t>
            </a:fld>
            <a:endParaRPr lang="zh-CN" altLang="en-US" dirty="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889320820"/>
              </p:ext>
            </p:extLst>
          </p:nvPr>
        </p:nvGraphicFramePr>
        <p:xfrm>
          <a:off x="395536" y="1484784"/>
          <a:ext cx="5616624" cy="1828800"/>
        </p:xfrm>
        <a:graphic>
          <a:graphicData uri="http://schemas.openxmlformats.org/drawingml/2006/table">
            <a:tbl>
              <a:tblPr firstRow="1" firstCol="1" bandRow="1">
                <a:tableStyleId>{16D9F66E-5EB9-4882-86FB-DCBF35E3C3E4}</a:tableStyleId>
              </a:tblPr>
              <a:tblGrid>
                <a:gridCol w="1918639"/>
                <a:gridCol w="3697985"/>
              </a:tblGrid>
              <a:tr h="0">
                <a:tc>
                  <a:txBody>
                    <a:bodyPr/>
                    <a:lstStyle/>
                    <a:p>
                      <a:pPr indent="127000" algn="ctr">
                        <a:spcAft>
                          <a:spcPts val="0"/>
                        </a:spcAft>
                      </a:pPr>
                      <a:r>
                        <a:rPr lang="en-US" sz="1200" kern="100" dirty="0">
                          <a:effectLst/>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0.0754</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indent="127000" algn="ctr">
                        <a:spcAft>
                          <a:spcPts val="0"/>
                        </a:spcAft>
                      </a:pPr>
                      <a:r>
                        <a:rPr lang="en-US" sz="1200" kern="100" dirty="0">
                          <a:effectLst/>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0.0714</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indent="127000" algn="ctr">
                        <a:spcAft>
                          <a:spcPts val="0"/>
                        </a:spcAft>
                      </a:pPr>
                      <a:r>
                        <a:rPr lang="en-US" sz="1200" kern="100" dirty="0">
                          <a:effectLst/>
                        </a:rPr>
                        <a:t>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0.0612</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indent="127000" algn="ctr">
                        <a:spcAft>
                          <a:spcPts val="0"/>
                        </a:spcAft>
                      </a:pPr>
                      <a:r>
                        <a:rPr lang="en-US" sz="1200" kern="100" dirty="0">
                          <a:effectLst/>
                        </a:rPr>
                        <a:t>4</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0.0632</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indent="127000" algn="ctr">
                        <a:spcAft>
                          <a:spcPts val="0"/>
                        </a:spcAft>
                      </a:pPr>
                      <a:r>
                        <a:rPr lang="en-US" sz="1200" kern="100">
                          <a:effectLst/>
                        </a:rPr>
                        <a: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0.0620</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indent="127000" algn="ctr">
                        <a:spcAft>
                          <a:spcPts val="0"/>
                        </a:spcAft>
                      </a:pPr>
                      <a:r>
                        <a:rPr lang="en-US" sz="1200" kern="100">
                          <a:effectLst/>
                        </a:rPr>
                        <a:t>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0.0640</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indent="127000" algn="ctr">
                        <a:spcAft>
                          <a:spcPts val="0"/>
                        </a:spcAft>
                      </a:pPr>
                      <a:r>
                        <a:rPr lang="en-US" sz="1200" kern="100">
                          <a:effectLst/>
                        </a:rPr>
                        <a:t>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0.0614</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indent="127000" algn="ctr">
                        <a:spcAft>
                          <a:spcPts val="0"/>
                        </a:spcAft>
                      </a:pPr>
                      <a:r>
                        <a:rPr lang="en-US" sz="1200" kern="100">
                          <a:effectLst/>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0.0614</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indent="127000" algn="ctr">
                        <a:spcAft>
                          <a:spcPts val="0"/>
                        </a:spcAft>
                      </a:pPr>
                      <a:r>
                        <a:rPr lang="en-US" sz="1200" kern="100">
                          <a:effectLst/>
                        </a:rPr>
                        <a:t>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0.0636</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indent="127000" algn="ctr">
                        <a:spcAft>
                          <a:spcPts val="0"/>
                        </a:spcAft>
                      </a:pPr>
                      <a:r>
                        <a:rPr lang="en-US" sz="1200" kern="10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200" b="1" kern="100" dirty="0">
                          <a:effectLst/>
                        </a:rPr>
                        <a:t>0.0636</a:t>
                      </a:r>
                      <a:endParaRPr lang="zh-CN" sz="105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4" name="矩形 3"/>
          <p:cNvSpPr/>
          <p:nvPr/>
        </p:nvSpPr>
        <p:spPr>
          <a:xfrm>
            <a:off x="1475656" y="1052736"/>
            <a:ext cx="3157403" cy="369332"/>
          </a:xfrm>
          <a:prstGeom prst="rect">
            <a:avLst/>
          </a:prstGeom>
        </p:spPr>
        <p:txBody>
          <a:bodyPr wrap="none">
            <a:spAutoFit/>
          </a:bodyPr>
          <a:lstStyle/>
          <a:p>
            <a:r>
              <a:rPr lang="en-US" altLang="zh-CN" dirty="0" smtClean="0">
                <a:latin typeface="Calibri" panose="020F0502020204030204" pitchFamily="34" charset="0"/>
                <a:cs typeface="Times New Roman" panose="02020603050405020304" pitchFamily="18" charset="0"/>
              </a:rPr>
              <a:t>The result for choose the best K</a:t>
            </a:r>
            <a:endParaRPr lang="zh-CN" altLang="en-US" dirty="0"/>
          </a:p>
        </p:txBody>
      </p:sp>
      <p:pic>
        <p:nvPicPr>
          <p:cNvPr id="13" name="图片 12"/>
          <p:cNvPicPr/>
          <p:nvPr/>
        </p:nvPicPr>
        <p:blipFill>
          <a:blip r:embed="rId2"/>
          <a:stretch>
            <a:fillRect/>
          </a:stretch>
        </p:blipFill>
        <p:spPr>
          <a:xfrm>
            <a:off x="3851920" y="3429001"/>
            <a:ext cx="4430043" cy="2898978"/>
          </a:xfrm>
          <a:prstGeom prst="rect">
            <a:avLst/>
          </a:prstGeom>
        </p:spPr>
      </p:pic>
      <p:sp>
        <p:nvSpPr>
          <p:cNvPr id="5" name="矩形 4"/>
          <p:cNvSpPr/>
          <p:nvPr/>
        </p:nvSpPr>
        <p:spPr>
          <a:xfrm>
            <a:off x="232811" y="4693824"/>
            <a:ext cx="3534878" cy="369332"/>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relation between features and kloss</a:t>
            </a:r>
            <a:endParaRPr lang="zh-CN" altLang="en-US" dirty="0"/>
          </a:p>
        </p:txBody>
      </p:sp>
      <p:sp>
        <p:nvSpPr>
          <p:cNvPr id="14" name="五边形 13"/>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五边形 14"/>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16" name="矩形 15"/>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smtClean="0">
                <a:solidFill>
                  <a:srgbClr val="FFC000"/>
                </a:solidFill>
                <a:effectLst>
                  <a:outerShdw blurRad="38100" dist="38100" dir="2700000" algn="tl">
                    <a:srgbClr val="000000">
                      <a:alpha val="43137"/>
                    </a:srgbClr>
                  </a:outerShdw>
                </a:effectLst>
                <a:latin typeface="+mn-lt"/>
                <a:ea typeface="微软雅黑" pitchFamily="34" charset="-122"/>
              </a:rPr>
              <a:t>KNN Classifier</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214313"/>
            <a:ext cx="4214813" cy="642937"/>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五边形 8"/>
          <p:cNvSpPr/>
          <p:nvPr/>
        </p:nvSpPr>
        <p:spPr>
          <a:xfrm>
            <a:off x="0" y="214313"/>
            <a:ext cx="4000500" cy="642937"/>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ea typeface="微软雅黑" pitchFamily="34" charset="-122"/>
              </a:rPr>
              <a:t>Result</a:t>
            </a:r>
            <a:endParaRPr lang="zh-CN" altLang="en-US" sz="2400" b="1" dirty="0">
              <a:ea typeface="微软雅黑" pitchFamily="34" charset="-122"/>
            </a:endParaRPr>
          </a:p>
        </p:txBody>
      </p:sp>
      <p:sp>
        <p:nvSpPr>
          <p:cNvPr id="3" name="灯片编号占位符 2"/>
          <p:cNvSpPr>
            <a:spLocks noGrp="1"/>
          </p:cNvSpPr>
          <p:nvPr>
            <p:ph type="sldNum" sz="quarter" idx="12"/>
          </p:nvPr>
        </p:nvSpPr>
        <p:spPr/>
        <p:txBody>
          <a:bodyPr/>
          <a:lstStyle/>
          <a:p>
            <a:pPr>
              <a:defRPr/>
            </a:pPr>
            <a:fld id="{EB82C09C-0D40-4B6E-987B-C9DAC4835D53}" type="slidenum">
              <a:rPr lang="zh-CN" altLang="en-US" smtClean="0">
                <a:solidFill>
                  <a:schemeClr val="tx1"/>
                </a:solidFill>
              </a:rPr>
              <a:pPr>
                <a:defRPr/>
              </a:pPr>
              <a:t>9</a:t>
            </a:fld>
            <a:endParaRPr lang="zh-CN" altLang="en-US" dirty="0">
              <a:solidFill>
                <a:schemeClr val="tx1"/>
              </a:solidFill>
            </a:endParaRPr>
          </a:p>
        </p:txBody>
      </p:sp>
      <p:pic>
        <p:nvPicPr>
          <p:cNvPr id="14" name="图片 13"/>
          <p:cNvPicPr/>
          <p:nvPr/>
        </p:nvPicPr>
        <p:blipFill>
          <a:blip r:embed="rId2"/>
          <a:stretch>
            <a:fillRect/>
          </a:stretch>
        </p:blipFill>
        <p:spPr>
          <a:xfrm>
            <a:off x="179512" y="980728"/>
            <a:ext cx="4181475" cy="3136265"/>
          </a:xfrm>
          <a:prstGeom prst="rect">
            <a:avLst/>
          </a:prstGeom>
        </p:spPr>
      </p:pic>
      <p:pic>
        <p:nvPicPr>
          <p:cNvPr id="15" name="图片 14"/>
          <p:cNvPicPr/>
          <p:nvPr/>
        </p:nvPicPr>
        <p:blipFill>
          <a:blip r:embed="rId3"/>
          <a:stretch>
            <a:fillRect/>
          </a:stretch>
        </p:blipFill>
        <p:spPr>
          <a:xfrm>
            <a:off x="4644008" y="2780928"/>
            <a:ext cx="4253865" cy="3190875"/>
          </a:xfrm>
          <a:prstGeom prst="rect">
            <a:avLst/>
          </a:prstGeom>
        </p:spPr>
      </p:pic>
      <p:sp>
        <p:nvSpPr>
          <p:cNvPr id="18" name="五边形 17"/>
          <p:cNvSpPr/>
          <p:nvPr/>
        </p:nvSpPr>
        <p:spPr>
          <a:xfrm flipH="1">
            <a:off x="4499992" y="714375"/>
            <a:ext cx="4644008" cy="642938"/>
          </a:xfrm>
          <a:prstGeom prst="homePlat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五边形 18"/>
          <p:cNvSpPr/>
          <p:nvPr/>
        </p:nvSpPr>
        <p:spPr>
          <a:xfrm flipH="1">
            <a:off x="4693492" y="714375"/>
            <a:ext cx="4450507" cy="642938"/>
          </a:xfrm>
          <a:prstGeom prst="homePlat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20" name="矩形 19"/>
          <p:cNvSpPr/>
          <p:nvPr/>
        </p:nvSpPr>
        <p:spPr>
          <a:xfrm>
            <a:off x="5451653" y="773279"/>
            <a:ext cx="3235147" cy="523220"/>
          </a:xfrm>
          <a:prstGeom prst="rect">
            <a:avLst/>
          </a:prstGeom>
        </p:spPr>
        <p:txBody>
          <a:bodyPr wrap="square">
            <a:spAutoFit/>
          </a:bodyPr>
          <a:lstStyle/>
          <a:p>
            <a:pPr algn="ctr" fontAlgn="auto">
              <a:spcBef>
                <a:spcPts val="0"/>
              </a:spcBef>
              <a:spcAft>
                <a:spcPts val="0"/>
              </a:spcAft>
              <a:defRPr/>
            </a:pPr>
            <a:r>
              <a:rPr lang="en-US" altLang="zh-CN" sz="2800" b="1" dirty="0" smtClean="0">
                <a:solidFill>
                  <a:srgbClr val="FFC000"/>
                </a:solidFill>
                <a:effectLst>
                  <a:outerShdw blurRad="38100" dist="38100" dir="2700000" algn="tl">
                    <a:srgbClr val="000000">
                      <a:alpha val="43137"/>
                    </a:srgbClr>
                  </a:outerShdw>
                </a:effectLst>
                <a:latin typeface="+mn-lt"/>
                <a:ea typeface="微软雅黑" pitchFamily="34" charset="-122"/>
              </a:rPr>
              <a:t>KNN Classifier</a:t>
            </a:r>
            <a:endParaRPr lang="zh-CN" altLang="en-US" sz="2800" b="1" dirty="0">
              <a:solidFill>
                <a:srgbClr val="FFC000"/>
              </a:solidFill>
              <a:effectLst>
                <a:outerShdw blurRad="38100" dist="38100" dir="2700000" algn="tl">
                  <a:srgbClr val="000000">
                    <a:alpha val="43137"/>
                  </a:srgbClr>
                </a:outerShdw>
              </a:effectLst>
              <a:latin typeface="+mn-lt"/>
              <a:ea typeface="微软雅黑" pitchFamily="34" charset="-122"/>
            </a:endParaRPr>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2308</TotalTime>
  <Words>1069</Words>
  <Application>Microsoft Office PowerPoint</Application>
  <PresentationFormat>全屏显示(4:3)</PresentationFormat>
  <Paragraphs>227</Paragraphs>
  <Slides>30</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Wingdings</vt:lpstr>
      <vt:lpstr>Times New Roman</vt:lpstr>
      <vt:lpstr>Arial</vt:lpstr>
      <vt:lpstr>宋体</vt:lpstr>
      <vt:lpstr>Calibri</vt:lpstr>
      <vt:lpstr>微软雅黑</vt:lpstr>
      <vt:lpstr>Office 主题</vt:lpstr>
      <vt:lpstr>Classification Model for Thyroid Disease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Regression Model for cooling in a H2O2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如何做毕业论文PPT</dc:title>
  <dc:creator>USER</dc:creator>
  <cp:lastModifiedBy>徐飞</cp:lastModifiedBy>
  <cp:revision>110</cp:revision>
  <dcterms:created xsi:type="dcterms:W3CDTF">2011-05-23T00:21:10Z</dcterms:created>
  <dcterms:modified xsi:type="dcterms:W3CDTF">2013-05-20T23:36:49Z</dcterms:modified>
</cp:coreProperties>
</file>