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19"/>
  </p:notesMasterIdLst>
  <p:handoutMasterIdLst>
    <p:handoutMasterId r:id="rId20"/>
  </p:handoutMasterIdLst>
  <p:sldIdLst>
    <p:sldId id="256" r:id="rId2"/>
    <p:sldId id="257" r:id="rId3"/>
    <p:sldId id="258" r:id="rId4"/>
    <p:sldId id="277" r:id="rId5"/>
    <p:sldId id="259" r:id="rId6"/>
    <p:sldId id="281" r:id="rId7"/>
    <p:sldId id="275" r:id="rId8"/>
    <p:sldId id="282" r:id="rId9"/>
    <p:sldId id="284" r:id="rId10"/>
    <p:sldId id="283" r:id="rId11"/>
    <p:sldId id="285" r:id="rId12"/>
    <p:sldId id="279" r:id="rId13"/>
    <p:sldId id="286" r:id="rId14"/>
    <p:sldId id="287" r:id="rId15"/>
    <p:sldId id="288" r:id="rId16"/>
    <p:sldId id="280" r:id="rId17"/>
    <p:sldId id="266" r:id="rId18"/>
  </p:sldIdLst>
  <p:sldSz cx="9144000" cy="6858000" type="screen4x3"/>
  <p:notesSz cx="6858000" cy="9144000"/>
  <p:embeddedFontLst>
    <p:embeddedFont>
      <p:font typeface="Calibri" pitchFamily="34" charset="0"/>
      <p:regular r:id="rId21"/>
      <p:bold r:id="rId22"/>
      <p:italic r:id="rId23"/>
      <p:boldItalic r:id="rId24"/>
    </p:embeddedFont>
    <p:embeddedFont>
      <p:font typeface="Cambria Math" pitchFamily="18" charset="0"/>
      <p:regular r:id="rId25"/>
    </p:embeddedFont>
    <p:embeddedFont>
      <p:font typeface="微软雅黑" pitchFamily="34" charset="-122"/>
      <p:regular r:id="rId26"/>
      <p:bold r:id="rId27"/>
    </p:embeddedFont>
  </p:embeddedFontLst>
  <p:custDataLst>
    <p:tags r:id="rId28"/>
  </p:custDataLst>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09" autoAdjust="0"/>
  </p:normalViewPr>
  <p:slideViewPr>
    <p:cSldViewPr>
      <p:cViewPr>
        <p:scale>
          <a:sx n="79" d="100"/>
          <a:sy n="79" d="100"/>
        </p:scale>
        <p:origin x="-894" y="2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D5C0577F-41DC-478B-9B8A-3B2A0AC2002D}" type="datetimeFigureOut">
              <a:rPr lang="zh-CN" altLang="en-US"/>
              <a:pPr>
                <a:defRPr/>
              </a:pPr>
              <a:t>2013/5/6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A3B844FD-8DEB-4902-B712-6A01581E3846}" type="slidenum">
              <a:rPr lang="zh-CN" altLang="en-US"/>
              <a:pPr>
                <a:defRPr/>
              </a:pPr>
              <a:t>‹#›</a:t>
            </a:fld>
            <a:endParaRPr lang="zh-CN" altLang="en-US"/>
          </a:p>
        </p:txBody>
      </p:sp>
    </p:spTree>
    <p:extLst>
      <p:ext uri="{BB962C8B-B14F-4D97-AF65-F5344CB8AC3E}">
        <p14:creationId xmlns:p14="http://schemas.microsoft.com/office/powerpoint/2010/main" val="30395562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485033D-DDD3-4312-B05B-EB4851D9C056}" type="datetimeFigureOut">
              <a:rPr lang="zh-CN" altLang="en-US"/>
              <a:pPr>
                <a:defRPr/>
              </a:pPr>
              <a:t>2013/5/6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AB03AE7E-B77D-420F-9E50-26E5B947635C}" type="slidenum">
              <a:rPr lang="zh-CN" altLang="en-US"/>
              <a:pPr>
                <a:defRPr/>
              </a:pPr>
              <a:t>‹#›</a:t>
            </a:fld>
            <a:endParaRPr lang="zh-CN" altLang="en-US"/>
          </a:p>
        </p:txBody>
      </p:sp>
    </p:spTree>
    <p:extLst>
      <p:ext uri="{BB962C8B-B14F-4D97-AF65-F5344CB8AC3E}">
        <p14:creationId xmlns:p14="http://schemas.microsoft.com/office/powerpoint/2010/main" val="355859348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F8487D4-2993-4C4F-854B-3EA9EE88183C}" type="slidenum">
              <a:rPr lang="zh-CN" altLang="en-US" smtClean="0"/>
              <a:pPr eaLnBrk="1" hangingPunct="1"/>
              <a:t>2</a:t>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5</a:t>
            </a:r>
            <a:endParaRPr lang="zh-CN" altLang="en-US" smtClean="0"/>
          </a:p>
        </p:txBody>
      </p:sp>
      <p:sp>
        <p:nvSpPr>
          <p:cNvPr id="184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D11ECCD-AAB0-4C75-98E0-2F77725EE327}" type="slidenum">
              <a:rPr lang="zh-CN" altLang="en-US" smtClean="0"/>
              <a:pPr eaLnBrk="1" hangingPunct="1"/>
              <a:t>3</a:t>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55846C1F-9617-41E3-A1C2-3C76A2577BFF}" type="datetime1">
              <a:rPr lang="zh-CN" altLang="en-US"/>
              <a:pPr>
                <a:defRPr/>
              </a:pPr>
              <a:t>2013/5/6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DC602C7-3AC9-42C3-92E6-CD077636D9EB}" type="slidenum">
              <a:rPr lang="zh-CN" altLang="en-US"/>
              <a:pPr>
                <a:defRPr/>
              </a:pPr>
              <a:t>‹#›</a:t>
            </a:fld>
            <a:endParaRPr lang="zh-CN" altLang="en-US"/>
          </a:p>
        </p:txBody>
      </p:sp>
    </p:spTree>
    <p:extLst>
      <p:ext uri="{BB962C8B-B14F-4D97-AF65-F5344CB8AC3E}">
        <p14:creationId xmlns:p14="http://schemas.microsoft.com/office/powerpoint/2010/main" val="3157866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BEE6A04-6806-49CB-B967-27DF6518426E}" type="datetime1">
              <a:rPr lang="zh-CN" altLang="en-US"/>
              <a:pPr>
                <a:defRPr/>
              </a:pPr>
              <a:t>2013/5/6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06C3B4D-8070-44DD-8B3D-66EAAE55FA25}" type="slidenum">
              <a:rPr lang="zh-CN" altLang="en-US"/>
              <a:pPr>
                <a:defRPr/>
              </a:pPr>
              <a:t>‹#›</a:t>
            </a:fld>
            <a:endParaRPr lang="zh-CN" altLang="en-US"/>
          </a:p>
        </p:txBody>
      </p:sp>
    </p:spTree>
    <p:extLst>
      <p:ext uri="{BB962C8B-B14F-4D97-AF65-F5344CB8AC3E}">
        <p14:creationId xmlns:p14="http://schemas.microsoft.com/office/powerpoint/2010/main" val="546857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FA90DA8-7A0C-436D-BD07-17B049AA33A8}" type="datetime1">
              <a:rPr lang="zh-CN" altLang="en-US"/>
              <a:pPr>
                <a:defRPr/>
              </a:pPr>
              <a:t>2013/5/6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56BB364-CA5E-47C8-B17C-E3885E3A449F}" type="slidenum">
              <a:rPr lang="zh-CN" altLang="en-US"/>
              <a:pPr>
                <a:defRPr/>
              </a:pPr>
              <a:t>‹#›</a:t>
            </a:fld>
            <a:endParaRPr lang="zh-CN" altLang="en-US"/>
          </a:p>
        </p:txBody>
      </p:sp>
    </p:spTree>
    <p:extLst>
      <p:ext uri="{BB962C8B-B14F-4D97-AF65-F5344CB8AC3E}">
        <p14:creationId xmlns:p14="http://schemas.microsoft.com/office/powerpoint/2010/main" val="1724725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EAAB8A7-B1C9-4187-9ACF-1DD2BC95E505}" type="datetime1">
              <a:rPr lang="zh-CN" altLang="en-US"/>
              <a:pPr>
                <a:defRPr/>
              </a:pPr>
              <a:t>2013/5/6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825A1D3-205A-4178-89EF-3BDAB85C79E7}" type="slidenum">
              <a:rPr lang="zh-CN" altLang="en-US"/>
              <a:pPr>
                <a:defRPr/>
              </a:pPr>
              <a:t>‹#›</a:t>
            </a:fld>
            <a:endParaRPr lang="zh-CN" altLang="en-US"/>
          </a:p>
        </p:txBody>
      </p:sp>
    </p:spTree>
    <p:extLst>
      <p:ext uri="{BB962C8B-B14F-4D97-AF65-F5344CB8AC3E}">
        <p14:creationId xmlns:p14="http://schemas.microsoft.com/office/powerpoint/2010/main" val="472041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CF5F2BA-76F0-4520-BE26-8766D5A03067}" type="datetime1">
              <a:rPr lang="zh-CN" altLang="en-US"/>
              <a:pPr>
                <a:defRPr/>
              </a:pPr>
              <a:t>2013/5/6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04CB996-11D8-4210-96A2-BD6D6A2FFC27}" type="slidenum">
              <a:rPr lang="zh-CN" altLang="en-US"/>
              <a:pPr>
                <a:defRPr/>
              </a:pPr>
              <a:t>‹#›</a:t>
            </a:fld>
            <a:endParaRPr lang="zh-CN" altLang="en-US"/>
          </a:p>
        </p:txBody>
      </p:sp>
    </p:spTree>
    <p:extLst>
      <p:ext uri="{BB962C8B-B14F-4D97-AF65-F5344CB8AC3E}">
        <p14:creationId xmlns:p14="http://schemas.microsoft.com/office/powerpoint/2010/main" val="1899535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77BB397F-58B7-40F6-88FE-F7589BE42ADB}" type="datetime1">
              <a:rPr lang="zh-CN" altLang="en-US"/>
              <a:pPr>
                <a:defRPr/>
              </a:pPr>
              <a:t>2013/5/6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C1164AB-D2BE-42A6-A456-86C2D71B8E08}" type="slidenum">
              <a:rPr lang="zh-CN" altLang="en-US"/>
              <a:pPr>
                <a:defRPr/>
              </a:pPr>
              <a:t>‹#›</a:t>
            </a:fld>
            <a:endParaRPr lang="zh-CN" altLang="en-US"/>
          </a:p>
        </p:txBody>
      </p:sp>
    </p:spTree>
    <p:extLst>
      <p:ext uri="{BB962C8B-B14F-4D97-AF65-F5344CB8AC3E}">
        <p14:creationId xmlns:p14="http://schemas.microsoft.com/office/powerpoint/2010/main" val="2053365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C3A287B8-901B-4E81-A377-584020BFD9E4}" type="datetime1">
              <a:rPr lang="zh-CN" altLang="en-US"/>
              <a:pPr>
                <a:defRPr/>
              </a:pPr>
              <a:t>2013/5/6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05A01927-CE57-44FE-A809-2C991D1FA4C9}" type="slidenum">
              <a:rPr lang="zh-CN" altLang="en-US"/>
              <a:pPr>
                <a:defRPr/>
              </a:pPr>
              <a:t>‹#›</a:t>
            </a:fld>
            <a:endParaRPr lang="zh-CN" altLang="en-US"/>
          </a:p>
        </p:txBody>
      </p:sp>
    </p:spTree>
    <p:extLst>
      <p:ext uri="{BB962C8B-B14F-4D97-AF65-F5344CB8AC3E}">
        <p14:creationId xmlns:p14="http://schemas.microsoft.com/office/powerpoint/2010/main" val="2566201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F837F55-09F7-4571-A4CE-42EC946F632E}" type="datetime1">
              <a:rPr lang="zh-CN" altLang="en-US"/>
              <a:pPr>
                <a:defRPr/>
              </a:pPr>
              <a:t>2013/5/6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6117532-1CE1-480F-BD66-81266C2D1C71}" type="slidenum">
              <a:rPr lang="zh-CN" altLang="en-US"/>
              <a:pPr>
                <a:defRPr/>
              </a:pPr>
              <a:t>‹#›</a:t>
            </a:fld>
            <a:endParaRPr lang="zh-CN" altLang="en-US"/>
          </a:p>
        </p:txBody>
      </p:sp>
    </p:spTree>
    <p:extLst>
      <p:ext uri="{BB962C8B-B14F-4D97-AF65-F5344CB8AC3E}">
        <p14:creationId xmlns:p14="http://schemas.microsoft.com/office/powerpoint/2010/main" val="3022573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E75687E-6F87-4FE8-85E5-5505E7B7671E}" type="datetime1">
              <a:rPr lang="zh-CN" altLang="en-US"/>
              <a:pPr>
                <a:defRPr/>
              </a:pPr>
              <a:t>2013/5/6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DB01AE6-6586-4658-BED9-F8B0EA4FD45D}" type="slidenum">
              <a:rPr lang="zh-CN" altLang="en-US"/>
              <a:pPr>
                <a:defRPr/>
              </a:pPr>
              <a:t>‹#›</a:t>
            </a:fld>
            <a:endParaRPr lang="zh-CN" altLang="en-US"/>
          </a:p>
        </p:txBody>
      </p:sp>
    </p:spTree>
    <p:extLst>
      <p:ext uri="{BB962C8B-B14F-4D97-AF65-F5344CB8AC3E}">
        <p14:creationId xmlns:p14="http://schemas.microsoft.com/office/powerpoint/2010/main" val="2671357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7085171-2571-4F5E-B1BA-467242DD7443}" type="datetime1">
              <a:rPr lang="zh-CN" altLang="en-US"/>
              <a:pPr>
                <a:defRPr/>
              </a:pPr>
              <a:t>2013/5/6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8457EAE-93B6-42CA-B84C-19A7BC4B5F91}" type="slidenum">
              <a:rPr lang="zh-CN" altLang="en-US"/>
              <a:pPr>
                <a:defRPr/>
              </a:pPr>
              <a:t>‹#›</a:t>
            </a:fld>
            <a:endParaRPr lang="zh-CN" altLang="en-US"/>
          </a:p>
        </p:txBody>
      </p:sp>
    </p:spTree>
    <p:extLst>
      <p:ext uri="{BB962C8B-B14F-4D97-AF65-F5344CB8AC3E}">
        <p14:creationId xmlns:p14="http://schemas.microsoft.com/office/powerpoint/2010/main" val="253010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5932E73-0273-4DFE-876A-5231F225056E}" type="datetime1">
              <a:rPr lang="zh-CN" altLang="en-US"/>
              <a:pPr>
                <a:defRPr/>
              </a:pPr>
              <a:t>2013/5/6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5A5EFDB-B9AA-42FC-AE8B-3C2A36C31901}" type="slidenum">
              <a:rPr lang="zh-CN" altLang="en-US"/>
              <a:pPr>
                <a:defRPr/>
              </a:pPr>
              <a:t>‹#›</a:t>
            </a:fld>
            <a:endParaRPr lang="zh-CN" altLang="en-US"/>
          </a:p>
        </p:txBody>
      </p:sp>
    </p:spTree>
    <p:extLst>
      <p:ext uri="{BB962C8B-B14F-4D97-AF65-F5344CB8AC3E}">
        <p14:creationId xmlns:p14="http://schemas.microsoft.com/office/powerpoint/2010/main" val="3693633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58F0B452-B178-4FF8-A8EE-EDD7934923CB}" type="datetime1">
              <a:rPr lang="zh-CN" altLang="en-US"/>
              <a:pPr>
                <a:defRPr/>
              </a:pPr>
              <a:t>2013/5/6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D65AA72A-C491-4A0D-B84A-8BCE605F24F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slide" Target="slide7.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0825" y="1030288"/>
            <a:ext cx="6448425" cy="1470025"/>
          </a:xfrm>
        </p:spPr>
        <p:txBody>
          <a:bodyPr rtlCol="0">
            <a:normAutofit/>
          </a:bodyPr>
          <a:lstStyle/>
          <a:p>
            <a:pPr eaLnBrk="1" fontAlgn="auto" hangingPunct="1">
              <a:spcAft>
                <a:spcPts val="0"/>
              </a:spcAft>
              <a:defRPr/>
            </a:pPr>
            <a:r>
              <a:rPr lang="en-US" altLang="zh-CN" dirty="0">
                <a:solidFill>
                  <a:srgbClr val="FF0000"/>
                </a:solidFill>
                <a:effectLst>
                  <a:outerShdw blurRad="38100" dist="38100" dir="2700000" algn="tl">
                    <a:srgbClr val="000000">
                      <a:alpha val="43137"/>
                    </a:srgbClr>
                  </a:outerShdw>
                </a:effectLst>
              </a:rPr>
              <a:t>Bootstrap for neural model selection</a:t>
            </a:r>
            <a:endParaRPr lang="zh-CN" altLang="en-US" dirty="0">
              <a:solidFill>
                <a:srgbClr val="FF0000"/>
              </a:solidFill>
              <a:effectLst>
                <a:outerShdw blurRad="38100" dist="38100" dir="2700000" algn="tl">
                  <a:srgbClr val="000000">
                    <a:alpha val="43137"/>
                  </a:srgbClr>
                </a:outerShdw>
              </a:effectLst>
            </a:endParaRPr>
          </a:p>
        </p:txBody>
      </p:sp>
      <p:cxnSp>
        <p:nvCxnSpPr>
          <p:cNvPr id="5" name="直接连接符 4"/>
          <p:cNvCxnSpPr/>
          <p:nvPr/>
        </p:nvCxnSpPr>
        <p:spPr>
          <a:xfrm flipV="1">
            <a:off x="468313" y="1765300"/>
            <a:ext cx="5962650" cy="6350"/>
          </a:xfrm>
          <a:prstGeom prst="line">
            <a:avLst/>
          </a:prstGeom>
          <a:ln>
            <a:solidFill>
              <a:srgbClr val="FFFF00"/>
            </a:solidFill>
          </a:ln>
        </p:spPr>
        <p:style>
          <a:lnRef idx="1">
            <a:schemeClr val="accent6"/>
          </a:lnRef>
          <a:fillRef idx="0">
            <a:schemeClr val="accent6"/>
          </a:fillRef>
          <a:effectRef idx="0">
            <a:schemeClr val="accent6"/>
          </a:effectRef>
          <a:fontRef idx="minor">
            <a:schemeClr val="tx1"/>
          </a:fontRef>
        </p:style>
      </p:cxnSp>
      <p:sp>
        <p:nvSpPr>
          <p:cNvPr id="2054" name="TextBox 8"/>
          <p:cNvSpPr txBox="1">
            <a:spLocks noChangeArrowheads="1"/>
          </p:cNvSpPr>
          <p:nvPr/>
        </p:nvSpPr>
        <p:spPr bwMode="auto">
          <a:xfrm>
            <a:off x="3563938" y="4868863"/>
            <a:ext cx="53451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dirty="0" smtClean="0">
                <a:latin typeface="+mn-lt"/>
                <a:ea typeface="微软雅黑" pitchFamily="34" charset="-122"/>
              </a:rPr>
              <a:t>Author: </a:t>
            </a:r>
            <a:r>
              <a:rPr lang="en-US" altLang="zh-CN" dirty="0">
                <a:latin typeface="+mn-lt"/>
                <a:ea typeface="微软雅黑" pitchFamily="34" charset="-122"/>
              </a:rPr>
              <a:t>Riadh Kallel, Marie Cottrell, Vincent Vigneron</a:t>
            </a:r>
            <a:endParaRPr lang="en-US" altLang="zh-CN" dirty="0" smtClean="0">
              <a:latin typeface="+mn-lt"/>
              <a:ea typeface="微软雅黑" pitchFamily="34" charset="-122"/>
            </a:endParaRPr>
          </a:p>
          <a:p>
            <a:pPr eaLnBrk="1" hangingPunct="1">
              <a:defRPr/>
            </a:pPr>
            <a:r>
              <a:rPr lang="en-US" altLang="zh-CN" dirty="0" smtClean="0">
                <a:latin typeface="+mn-lt"/>
                <a:ea typeface="微软雅黑" pitchFamily="34" charset="-122"/>
              </a:rPr>
              <a:t>                       ------MATISSE-SAMOS</a:t>
            </a:r>
            <a:r>
              <a:rPr lang="en-US" altLang="zh-CN" dirty="0">
                <a:latin typeface="+mn-lt"/>
                <a:ea typeface="微软雅黑" pitchFamily="34" charset="-122"/>
              </a:rPr>
              <a:t>, Universite Paris</a:t>
            </a:r>
            <a:endParaRPr lang="en-US" altLang="zh-CN" dirty="0" smtClean="0">
              <a:latin typeface="+mn-lt"/>
              <a:ea typeface="微软雅黑" pitchFamily="34" charset="-122"/>
            </a:endParaRPr>
          </a:p>
        </p:txBody>
      </p:sp>
      <p:cxnSp>
        <p:nvCxnSpPr>
          <p:cNvPr id="10" name="直接连接符 9"/>
          <p:cNvCxnSpPr/>
          <p:nvPr/>
        </p:nvCxnSpPr>
        <p:spPr>
          <a:xfrm flipV="1">
            <a:off x="477838" y="2420938"/>
            <a:ext cx="5964237" cy="6350"/>
          </a:xfrm>
          <a:prstGeom prst="line">
            <a:avLst/>
          </a:prstGeom>
          <a:ln>
            <a:solidFill>
              <a:srgbClr val="FFFF00"/>
            </a:solidFill>
          </a:ln>
        </p:spPr>
        <p:style>
          <a:lnRef idx="1">
            <a:schemeClr val="accent6"/>
          </a:lnRef>
          <a:fillRef idx="0">
            <a:schemeClr val="accent6"/>
          </a:fillRef>
          <a:effectRef idx="0">
            <a:schemeClr val="accent6"/>
          </a:effectRef>
          <a:fontRef idx="minor">
            <a:schemeClr val="tx1"/>
          </a:fontRef>
        </p:style>
      </p:cxn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0" y="214313"/>
            <a:ext cx="4214813" cy="642937"/>
          </a:xfrm>
          <a:prstGeom prst="homePlat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五边形 8"/>
          <p:cNvSpPr/>
          <p:nvPr/>
        </p:nvSpPr>
        <p:spPr>
          <a:xfrm>
            <a:off x="0" y="214313"/>
            <a:ext cx="4000500" cy="642937"/>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ea typeface="微软雅黑" pitchFamily="34" charset="-122"/>
              </a:rPr>
              <a:t>Bootstrap applied to</a:t>
            </a:r>
            <a:endParaRPr lang="zh-CN" altLang="en-US" sz="2400" b="1" dirty="0">
              <a:ea typeface="微软雅黑" pitchFamily="34" charset="-122"/>
            </a:endParaRPr>
          </a:p>
        </p:txBody>
      </p:sp>
      <p:sp>
        <p:nvSpPr>
          <p:cNvPr id="10" name="五边形 9"/>
          <p:cNvSpPr/>
          <p:nvPr/>
        </p:nvSpPr>
        <p:spPr>
          <a:xfrm flipH="1">
            <a:off x="4000500" y="714375"/>
            <a:ext cx="5143500" cy="642938"/>
          </a:xfrm>
          <a:prstGeom prst="homePlat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五边形 10"/>
          <p:cNvSpPr/>
          <p:nvPr/>
        </p:nvSpPr>
        <p:spPr>
          <a:xfrm flipH="1">
            <a:off x="4214813" y="714375"/>
            <a:ext cx="4929187" cy="642938"/>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latin typeface="微软雅黑" pitchFamily="34" charset="-122"/>
                <a:ea typeface="微软雅黑" pitchFamily="34" charset="-122"/>
              </a:rPr>
              <a:t> </a:t>
            </a:r>
            <a:endParaRPr lang="zh-CN" altLang="en-US" sz="2400" b="1" dirty="0">
              <a:latin typeface="微软雅黑" pitchFamily="34" charset="-122"/>
              <a:ea typeface="微软雅黑" pitchFamily="34" charset="-122"/>
            </a:endParaRPr>
          </a:p>
        </p:txBody>
      </p:sp>
      <p:sp>
        <p:nvSpPr>
          <p:cNvPr id="12" name="矩形 11"/>
          <p:cNvSpPr/>
          <p:nvPr/>
        </p:nvSpPr>
        <p:spPr>
          <a:xfrm>
            <a:off x="4694238" y="774700"/>
            <a:ext cx="3970337" cy="523875"/>
          </a:xfrm>
          <a:prstGeom prst="rect">
            <a:avLst/>
          </a:prstGeom>
        </p:spPr>
        <p:txBody>
          <a:bodyPr wrap="none">
            <a:spAutoFit/>
          </a:bodyPr>
          <a:lstStyle/>
          <a:p>
            <a:pPr algn="ctr" fontAlgn="auto">
              <a:spcBef>
                <a:spcPts val="0"/>
              </a:spcBef>
              <a:spcAft>
                <a:spcPts val="0"/>
              </a:spcAft>
              <a:defRPr/>
            </a:pPr>
            <a:r>
              <a:rPr lang="en-US" altLang="zh-CN" sz="2800" b="1" dirty="0">
                <a:solidFill>
                  <a:srgbClr val="FFC000"/>
                </a:solidFill>
                <a:effectLst>
                  <a:outerShdw blurRad="38100" dist="38100" dir="2700000" algn="tl">
                    <a:srgbClr val="000000">
                      <a:alpha val="43137"/>
                    </a:srgbClr>
                  </a:outerShdw>
                </a:effectLst>
                <a:latin typeface="+mn-lt"/>
                <a:ea typeface="微软雅黑" pitchFamily="34" charset="-122"/>
              </a:rPr>
              <a:t>Selection model for MLPs</a:t>
            </a:r>
          </a:p>
        </p:txBody>
      </p:sp>
      <p:sp>
        <p:nvSpPr>
          <p:cNvPr id="3" name="灯片编号占位符 2"/>
          <p:cNvSpPr>
            <a:spLocks noGrp="1"/>
          </p:cNvSpPr>
          <p:nvPr>
            <p:ph type="sldNum" sz="quarter" idx="12"/>
          </p:nvPr>
        </p:nvSpPr>
        <p:spPr/>
        <p:txBody>
          <a:bodyPr/>
          <a:lstStyle/>
          <a:p>
            <a:pPr>
              <a:defRPr/>
            </a:pPr>
            <a:fld id="{812A220C-CF44-45CF-B939-EDF623EBF6F8}" type="slidenum">
              <a:rPr lang="zh-CN" altLang="en-US" smtClean="0">
                <a:solidFill>
                  <a:schemeClr val="tx1"/>
                </a:solidFill>
              </a:rPr>
              <a:pPr>
                <a:defRPr/>
              </a:pPr>
              <a:t>10</a:t>
            </a:fld>
            <a:endParaRPr lang="zh-CN" altLang="en-US" dirty="0">
              <a:solidFill>
                <a:schemeClr val="tx1"/>
              </a:solidFill>
            </a:endParaRPr>
          </a:p>
        </p:txBody>
      </p:sp>
      <p:sp>
        <p:nvSpPr>
          <p:cNvPr id="19" name="矩形 18"/>
          <p:cNvSpPr>
            <a:spLocks noRot="1" noChangeAspect="1" noMove="1" noResize="1" noEditPoints="1" noAdjustHandles="1" noChangeArrowheads="1" noChangeShapeType="1" noTextEdit="1"/>
          </p:cNvSpPr>
          <p:nvPr/>
        </p:nvSpPr>
        <p:spPr>
          <a:xfrm>
            <a:off x="467544" y="1628800"/>
            <a:ext cx="8196704" cy="4785605"/>
          </a:xfrm>
          <a:prstGeom prst="rect">
            <a:avLst/>
          </a:prstGeom>
          <a:blipFill rotWithShape="1">
            <a:blip r:embed="rId2"/>
            <a:stretch>
              <a:fillRect l="-1042" t="-1019" r="-521"/>
            </a:stretch>
          </a:blipFill>
        </p:spPr>
        <p:txBody>
          <a:bodyPr/>
          <a:lstStyle/>
          <a:p>
            <a:r>
              <a:rPr lang="zh-CN" altLang="en-US">
                <a:noFill/>
              </a:rPr>
              <a:t> </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0" y="214313"/>
            <a:ext cx="4000500" cy="642937"/>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latin typeface="微软雅黑" pitchFamily="34" charset="-122"/>
                <a:ea typeface="微软雅黑" pitchFamily="34" charset="-122"/>
              </a:rPr>
              <a:t>Results</a:t>
            </a:r>
            <a:endParaRPr lang="zh-CN" altLang="en-US" sz="2400" b="1" dirty="0">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pPr>
              <a:defRPr/>
            </a:pPr>
            <a:fld id="{8C9E1216-00DE-45F9-839F-3557F5F1F797}" type="slidenum">
              <a:rPr lang="zh-CN" altLang="en-US" smtClean="0">
                <a:solidFill>
                  <a:schemeClr val="tx1"/>
                </a:solidFill>
              </a:rPr>
              <a:pPr>
                <a:defRPr/>
              </a:pPr>
              <a:t>11</a:t>
            </a:fld>
            <a:endParaRPr lang="zh-CN" altLang="en-US" dirty="0">
              <a:solidFill>
                <a:schemeClr val="tx1"/>
              </a:solidFill>
            </a:endParaRPr>
          </a:p>
        </p:txBody>
      </p:sp>
      <mc:AlternateContent xmlns:mc="http://schemas.openxmlformats.org/markup-compatibility/2006">
        <mc:Choice xmlns:a14="http://schemas.microsoft.com/office/drawing/2010/main" Requires="a14">
          <p:sp>
            <p:nvSpPr>
              <p:cNvPr id="3" name="矩形 2"/>
              <p:cNvSpPr/>
              <p:nvPr/>
            </p:nvSpPr>
            <p:spPr>
              <a:xfrm>
                <a:off x="827584" y="1515556"/>
                <a:ext cx="7560840" cy="3785652"/>
              </a:xfrm>
              <a:prstGeom prst="rect">
                <a:avLst/>
              </a:prstGeom>
            </p:spPr>
            <p:txBody>
              <a:bodyPr wrap="square">
                <a:spAutoFit/>
              </a:bodyPr>
              <a:lstStyle/>
              <a:p>
                <a:pPr marL="342900" indent="-342900">
                  <a:buFont typeface="Wingdings" pitchFamily="2" charset="2"/>
                  <a:buChar char="Ø"/>
                </a:pPr>
                <a:r>
                  <a:rPr lang="en-US" altLang="zh-CN" sz="2400" dirty="0" smtClean="0">
                    <a:latin typeface="+mn-lt"/>
                  </a:rPr>
                  <a:t>In this paper, the author illustrate the bootstrap method on two examples with simulated data. The third example is an application of their method on a real data set.</a:t>
                </a:r>
              </a:p>
              <a:p>
                <a:endParaRPr lang="en-US" altLang="zh-CN" sz="2400" dirty="0" smtClean="0">
                  <a:latin typeface="+mn-lt"/>
                </a:endParaRPr>
              </a:p>
              <a:p>
                <a:pPr marL="342900" indent="-342900">
                  <a:buFont typeface="Wingdings" pitchFamily="2" charset="2"/>
                  <a:buChar char="Ø"/>
                </a:pPr>
                <a:r>
                  <a:rPr lang="en-US" altLang="zh-CN" sz="2400" dirty="0" smtClean="0">
                    <a:latin typeface="+mn-lt"/>
                  </a:rPr>
                  <a:t>For each example, they built </a:t>
                </a:r>
                <a14:m>
                  <m:oMath xmlns:m="http://schemas.openxmlformats.org/officeDocument/2006/math">
                    <m:r>
                      <a:rPr lang="en-US" altLang="zh-CN" sz="2400" b="0" i="1" smtClean="0">
                        <a:latin typeface="Cambria Math"/>
                      </a:rPr>
                      <m:t>𝐵</m:t>
                    </m:r>
                    <m:r>
                      <a:rPr lang="en-US" altLang="zh-CN" sz="2400" b="0" i="1" smtClean="0">
                        <a:latin typeface="Cambria Math"/>
                      </a:rPr>
                      <m:t>=50</m:t>
                    </m:r>
                  </m:oMath>
                </a14:m>
                <a:r>
                  <a:rPr lang="zh-CN" altLang="en-US" sz="2400" dirty="0" smtClean="0">
                    <a:latin typeface="+mn-lt"/>
                  </a:rPr>
                  <a:t> </a:t>
                </a:r>
                <a:r>
                  <a:rPr lang="en-US" altLang="zh-CN" sz="2400" dirty="0" smtClean="0">
                    <a:latin typeface="+mn-lt"/>
                  </a:rPr>
                  <a:t>bootstrap samples and three models with different architectures are compared, in order to choose the best one.</a:t>
                </a:r>
              </a:p>
              <a:p>
                <a:endParaRPr lang="en-US" altLang="zh-CN" sz="2400" dirty="0" smtClean="0">
                  <a:latin typeface="+mn-lt"/>
                </a:endParaRPr>
              </a:p>
              <a:p>
                <a:pPr marL="342900" indent="-342900">
                  <a:buFont typeface="Wingdings" pitchFamily="2" charset="2"/>
                  <a:buChar char="Ø"/>
                </a:pPr>
                <a:r>
                  <a:rPr lang="en-US" altLang="zh-CN" sz="2400" dirty="0" smtClean="0">
                    <a:latin typeface="+mn-lt"/>
                  </a:rPr>
                  <a:t>The result is compared with the leave-one-out method, which is also based on data based replication.</a:t>
                </a:r>
              </a:p>
            </p:txBody>
          </p:sp>
        </mc:Choice>
        <mc:Fallback>
          <p:sp>
            <p:nvSpPr>
              <p:cNvPr id="3" name="矩形 2"/>
              <p:cNvSpPr>
                <a:spLocks noRot="1" noChangeAspect="1" noMove="1" noResize="1" noEditPoints="1" noAdjustHandles="1" noChangeArrowheads="1" noChangeShapeType="1" noTextEdit="1"/>
              </p:cNvSpPr>
              <p:nvPr/>
            </p:nvSpPr>
            <p:spPr>
              <a:xfrm>
                <a:off x="827584" y="1515556"/>
                <a:ext cx="7560840" cy="3785652"/>
              </a:xfrm>
              <a:prstGeom prst="rect">
                <a:avLst/>
              </a:prstGeom>
              <a:blipFill rotWithShape="1">
                <a:blip r:embed="rId2"/>
                <a:stretch>
                  <a:fillRect l="-1129" t="-1288" r="-1613" b="-2738"/>
                </a:stretch>
              </a:blipFill>
            </p:spPr>
            <p:txBody>
              <a:bodyPr/>
              <a:lstStyle/>
              <a:p>
                <a:r>
                  <a:rPr lang="zh-CN" altLang="en-US">
                    <a:noFill/>
                  </a:rPr>
                  <a:t> </a:t>
                </a:r>
              </a:p>
            </p:txBody>
          </p:sp>
        </mc:Fallback>
      </mc:AlternateContent>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五边形 6"/>
          <p:cNvSpPr/>
          <p:nvPr/>
        </p:nvSpPr>
        <p:spPr>
          <a:xfrm>
            <a:off x="0" y="214313"/>
            <a:ext cx="4000500" cy="642937"/>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latin typeface="微软雅黑" pitchFamily="34" charset="-122"/>
                <a:ea typeface="微软雅黑" pitchFamily="34" charset="-122"/>
              </a:rPr>
              <a:t>Results</a:t>
            </a:r>
            <a:endParaRPr lang="zh-CN" altLang="en-US" sz="2400" b="1" dirty="0">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pPr>
              <a:defRPr/>
            </a:pPr>
            <a:fld id="{81DB3E01-5802-4AAE-8A0B-41F40A5954F3}" type="slidenum">
              <a:rPr lang="zh-CN" altLang="en-US" smtClean="0">
                <a:solidFill>
                  <a:schemeClr val="tx1"/>
                </a:solidFill>
              </a:rPr>
              <a:pPr>
                <a:defRPr/>
              </a:pPr>
              <a:t>12</a:t>
            </a:fld>
            <a:endParaRPr lang="zh-CN" altLang="en-US" dirty="0">
              <a:solidFill>
                <a:schemeClr val="tx1"/>
              </a:solidFill>
            </a:endParaRPr>
          </a:p>
        </p:txBody>
      </p:sp>
      <p:graphicFrame>
        <p:nvGraphicFramePr>
          <p:cNvPr id="3" name="表格 2"/>
          <p:cNvGraphicFramePr>
            <a:graphicFrameLocks noGrp="1"/>
          </p:cNvGraphicFramePr>
          <p:nvPr/>
        </p:nvGraphicFramePr>
        <p:xfrm>
          <a:off x="684213" y="1341438"/>
          <a:ext cx="7832724" cy="4525963"/>
        </p:xfrm>
        <a:graphic>
          <a:graphicData uri="http://schemas.openxmlformats.org/drawingml/2006/table">
            <a:tbl>
              <a:tblPr/>
              <a:tblGrid>
                <a:gridCol w="1305454"/>
                <a:gridCol w="1305454"/>
                <a:gridCol w="1305454"/>
                <a:gridCol w="1305454"/>
                <a:gridCol w="1305454"/>
                <a:gridCol w="1305454"/>
              </a:tblGrid>
              <a:tr h="348151">
                <a:tc gridSpan="2">
                  <a:txBody>
                    <a:bodyPr/>
                    <a:lstStyle/>
                    <a:p>
                      <a:pPr algn="ctr" fontAlgn="t"/>
                      <a:r>
                        <a:rPr lang="en-US" sz="1700" b="0" dirty="0">
                          <a:effectLst/>
                        </a:rPr>
                        <a:t>Model</a:t>
                      </a:r>
                    </a:p>
                  </a:txBody>
                  <a:tcPr marL="87031" marR="87031" marT="43519" marB="43519">
                    <a:lnL w="9525" cap="flat" cmpd="sng" algn="ctr">
                      <a:solidFill>
                        <a:srgbClr val="F9FBFC"/>
                      </a:solidFill>
                      <a:prstDash val="solid"/>
                      <a:round/>
                      <a:headEnd type="none" w="med" len="med"/>
                      <a:tailEnd type="none" w="med" len="med"/>
                    </a:lnL>
                    <a:lnR w="9525" cap="flat" cmpd="sng" algn="ctr">
                      <a:solidFill>
                        <a:srgbClr val="F9FBFC"/>
                      </a:solidFill>
                      <a:prstDash val="solid"/>
                      <a:round/>
                      <a:headEnd type="none" w="med" len="med"/>
                      <a:tailEnd type="none" w="med" len="med"/>
                    </a:lnR>
                    <a:lnT w="9525" cap="flat" cmpd="sng" algn="ctr">
                      <a:solidFill>
                        <a:srgbClr val="F9FBFC"/>
                      </a:solidFill>
                      <a:prstDash val="solid"/>
                      <a:round/>
                      <a:headEnd type="none" w="med" len="med"/>
                      <a:tailEnd type="none" w="med" len="med"/>
                    </a:lnT>
                    <a:lnB w="9525" cap="flat" cmpd="sng" algn="ctr">
                      <a:solidFill>
                        <a:srgbClr val="F9FBFC"/>
                      </a:solidFill>
                      <a:prstDash val="solid"/>
                      <a:round/>
                      <a:headEnd type="none" w="med" len="med"/>
                      <a:tailEnd type="none" w="med" len="med"/>
                    </a:lnB>
                    <a:solidFill>
                      <a:srgbClr val="F9FBFC"/>
                    </a:solidFill>
                  </a:tcPr>
                </a:tc>
                <a:tc hMerge="1">
                  <a:txBody>
                    <a:bodyPr/>
                    <a:lstStyle/>
                    <a:p>
                      <a:endParaRPr lang="zh-CN" altLang="en-US"/>
                    </a:p>
                  </a:txBody>
                  <a:tcPr/>
                </a:tc>
                <a:tc gridSpan="2">
                  <a:txBody>
                    <a:bodyPr/>
                    <a:lstStyle/>
                    <a:p>
                      <a:pPr algn="ctr" fontAlgn="t"/>
                      <a:r>
                        <a:rPr lang="en-US" sz="1700" b="0" dirty="0">
                          <a:effectLst/>
                        </a:rPr>
                        <a:t>Bootstrap</a:t>
                      </a:r>
                    </a:p>
                  </a:txBody>
                  <a:tcPr marL="87031" marR="87031" marT="43519" marB="43519">
                    <a:lnL w="9525" cap="flat" cmpd="sng" algn="ctr">
                      <a:solidFill>
                        <a:srgbClr val="F9FBFC"/>
                      </a:solidFill>
                      <a:prstDash val="solid"/>
                      <a:round/>
                      <a:headEnd type="none" w="med" len="med"/>
                      <a:tailEnd type="none" w="med" len="med"/>
                    </a:lnL>
                    <a:lnR w="9525" cap="flat" cmpd="sng" algn="ctr">
                      <a:solidFill>
                        <a:srgbClr val="F9FBFC"/>
                      </a:solidFill>
                      <a:prstDash val="solid"/>
                      <a:round/>
                      <a:headEnd type="none" w="med" len="med"/>
                      <a:tailEnd type="none" w="med" len="med"/>
                    </a:lnR>
                    <a:lnT w="9525" cap="flat" cmpd="sng" algn="ctr">
                      <a:solidFill>
                        <a:srgbClr val="F9FBFC"/>
                      </a:solidFill>
                      <a:prstDash val="solid"/>
                      <a:round/>
                      <a:headEnd type="none" w="med" len="med"/>
                      <a:tailEnd type="none" w="med" len="med"/>
                    </a:lnT>
                    <a:lnB w="9525" cap="flat" cmpd="sng" algn="ctr">
                      <a:solidFill>
                        <a:srgbClr val="F9FBFC"/>
                      </a:solidFill>
                      <a:prstDash val="solid"/>
                      <a:round/>
                      <a:headEnd type="none" w="med" len="med"/>
                      <a:tailEnd type="none" w="med" len="med"/>
                    </a:lnB>
                    <a:solidFill>
                      <a:srgbClr val="FFFF00"/>
                    </a:solidFill>
                  </a:tcPr>
                </a:tc>
                <a:tc hMerge="1">
                  <a:txBody>
                    <a:bodyPr/>
                    <a:lstStyle/>
                    <a:p>
                      <a:endParaRPr lang="zh-CN" altLang="en-US"/>
                    </a:p>
                  </a:txBody>
                  <a:tcPr/>
                </a:tc>
                <a:tc gridSpan="2">
                  <a:txBody>
                    <a:bodyPr/>
                    <a:lstStyle/>
                    <a:p>
                      <a:pPr algn="ctr" fontAlgn="t"/>
                      <a:r>
                        <a:rPr lang="en-US" sz="1700" b="0" dirty="0" smtClean="0">
                          <a:effectLst/>
                        </a:rPr>
                        <a:t>Leave-one-out</a:t>
                      </a:r>
                      <a:endParaRPr lang="en-US" sz="1700" b="0" dirty="0">
                        <a:effectLst/>
                      </a:endParaRPr>
                    </a:p>
                  </a:txBody>
                  <a:tcPr marL="87031" marR="87031" marT="43519" marB="43519">
                    <a:lnL w="9525" cap="flat" cmpd="sng" algn="ctr">
                      <a:solidFill>
                        <a:srgbClr val="F9FBFC"/>
                      </a:solidFill>
                      <a:prstDash val="solid"/>
                      <a:round/>
                      <a:headEnd type="none" w="med" len="med"/>
                      <a:tailEnd type="none" w="med" len="med"/>
                    </a:lnL>
                    <a:lnR w="9525" cap="flat" cmpd="sng" algn="ctr">
                      <a:solidFill>
                        <a:srgbClr val="F9FBFC"/>
                      </a:solidFill>
                      <a:prstDash val="solid"/>
                      <a:round/>
                      <a:headEnd type="none" w="med" len="med"/>
                      <a:tailEnd type="none" w="med" len="med"/>
                    </a:lnR>
                    <a:lnT w="9525" cap="flat" cmpd="sng" algn="ctr">
                      <a:solidFill>
                        <a:srgbClr val="F9FBFC"/>
                      </a:solidFill>
                      <a:prstDash val="solid"/>
                      <a:round/>
                      <a:headEnd type="none" w="med" len="med"/>
                      <a:tailEnd type="none" w="med" len="med"/>
                    </a:lnT>
                    <a:lnB w="9525" cap="flat" cmpd="sng" algn="ctr">
                      <a:solidFill>
                        <a:srgbClr val="F9FBFC"/>
                      </a:solidFill>
                      <a:prstDash val="solid"/>
                      <a:round/>
                      <a:headEnd type="none" w="med" len="med"/>
                      <a:tailEnd type="none" w="med" len="med"/>
                    </a:lnB>
                    <a:solidFill>
                      <a:srgbClr val="FFFF00"/>
                    </a:solidFill>
                  </a:tcPr>
                </a:tc>
                <a:tc hMerge="1">
                  <a:txBody>
                    <a:bodyPr/>
                    <a:lstStyle/>
                    <a:p>
                      <a:endParaRPr lang="zh-CN" altLang="en-US"/>
                    </a:p>
                  </a:txBody>
                  <a:tcPr/>
                </a:tc>
              </a:tr>
              <a:tr h="348151">
                <a:tc gridSpan="2">
                  <a:txBody>
                    <a:bodyPr/>
                    <a:lstStyle/>
                    <a:p>
                      <a:pPr algn="ctr" fontAlgn="t"/>
                      <a:endParaRPr lang="zh-CN" altLang="en-US" sz="1700" b="0" dirty="0">
                        <a:effectLst/>
                      </a:endParaRPr>
                    </a:p>
                  </a:txBody>
                  <a:tcPr marL="87031" marR="87031" marT="43519" marB="43519">
                    <a:lnL w="9525" cap="flat" cmpd="sng" algn="ctr">
                      <a:solidFill>
                        <a:srgbClr val="F9FBFC"/>
                      </a:solidFill>
                      <a:prstDash val="solid"/>
                      <a:round/>
                      <a:headEnd type="none" w="med" len="med"/>
                      <a:tailEnd type="none" w="med" len="med"/>
                    </a:lnL>
                    <a:lnR w="9525" cap="flat" cmpd="sng" algn="ctr">
                      <a:solidFill>
                        <a:srgbClr val="F9FBFC"/>
                      </a:solidFill>
                      <a:prstDash val="solid"/>
                      <a:round/>
                      <a:headEnd type="none" w="med" len="med"/>
                      <a:tailEnd type="none" w="med" len="med"/>
                    </a:lnR>
                    <a:lnT w="9525" cap="flat" cmpd="sng" algn="ctr">
                      <a:solidFill>
                        <a:srgbClr val="F9FBFC"/>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9FBFC"/>
                    </a:solidFill>
                  </a:tcPr>
                </a:tc>
                <a:tc hMerge="1">
                  <a:txBody>
                    <a:bodyPr/>
                    <a:lstStyle/>
                    <a:p>
                      <a:endParaRPr lang="zh-CN" altLang="en-US"/>
                    </a:p>
                  </a:txBody>
                  <a:tcPr/>
                </a:tc>
                <a:tc>
                  <a:txBody>
                    <a:bodyPr/>
                    <a:lstStyle/>
                    <a:p>
                      <a:pPr algn="ctr" fontAlgn="t"/>
                      <a:r>
                        <a:rPr lang="el-GR" sz="1700" b="0" i="1">
                          <a:effectLst/>
                        </a:rPr>
                        <a:t>μ</a:t>
                      </a:r>
                      <a:r>
                        <a:rPr lang="en-US" sz="1700" b="0" baseline="-25000">
                          <a:effectLst/>
                        </a:rPr>
                        <a:t>boot</a:t>
                      </a:r>
                      <a:endParaRPr lang="en-US" sz="1700" b="0">
                        <a:effectLst/>
                      </a:endParaRPr>
                    </a:p>
                  </a:txBody>
                  <a:tcPr marL="87031" marR="87031" marT="43519" marB="43519">
                    <a:lnL w="9525" cap="flat" cmpd="sng" algn="ctr">
                      <a:solidFill>
                        <a:srgbClr val="F9FBFC"/>
                      </a:solidFill>
                      <a:prstDash val="solid"/>
                      <a:round/>
                      <a:headEnd type="none" w="med" len="med"/>
                      <a:tailEnd type="none" w="med" len="med"/>
                    </a:lnL>
                    <a:lnR w="9525" cap="flat" cmpd="sng" algn="ctr">
                      <a:solidFill>
                        <a:srgbClr val="F9FBFC"/>
                      </a:solidFill>
                      <a:prstDash val="solid"/>
                      <a:round/>
                      <a:headEnd type="none" w="med" len="med"/>
                      <a:tailEnd type="none" w="med" len="med"/>
                    </a:lnR>
                    <a:lnT w="9525" cap="flat" cmpd="sng" algn="ctr">
                      <a:solidFill>
                        <a:srgbClr val="F9FBFC"/>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9FBFC"/>
                    </a:solidFill>
                  </a:tcPr>
                </a:tc>
                <a:tc>
                  <a:txBody>
                    <a:bodyPr/>
                    <a:lstStyle/>
                    <a:p>
                      <a:pPr algn="ctr" fontAlgn="t"/>
                      <a:r>
                        <a:rPr lang="el-GR" sz="1700" b="0" i="1">
                          <a:effectLst/>
                        </a:rPr>
                        <a:t>σ</a:t>
                      </a:r>
                      <a:r>
                        <a:rPr lang="en-US" sz="1700" b="0" baseline="-25000">
                          <a:effectLst/>
                        </a:rPr>
                        <a:t>boot</a:t>
                      </a:r>
                      <a:endParaRPr lang="en-US" sz="1700" b="0">
                        <a:effectLst/>
                      </a:endParaRPr>
                    </a:p>
                  </a:txBody>
                  <a:tcPr marL="87031" marR="87031" marT="43519" marB="43519">
                    <a:lnL w="9525" cap="flat" cmpd="sng" algn="ctr">
                      <a:solidFill>
                        <a:srgbClr val="F9FBFC"/>
                      </a:solidFill>
                      <a:prstDash val="solid"/>
                      <a:round/>
                      <a:headEnd type="none" w="med" len="med"/>
                      <a:tailEnd type="none" w="med" len="med"/>
                    </a:lnL>
                    <a:lnR w="9525" cap="flat" cmpd="sng" algn="ctr">
                      <a:solidFill>
                        <a:srgbClr val="F9FBFC"/>
                      </a:solidFill>
                      <a:prstDash val="solid"/>
                      <a:round/>
                      <a:headEnd type="none" w="med" len="med"/>
                      <a:tailEnd type="none" w="med" len="med"/>
                    </a:lnR>
                    <a:lnT w="9525" cap="flat" cmpd="sng" algn="ctr">
                      <a:solidFill>
                        <a:srgbClr val="F9FBFC"/>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9FBFC"/>
                    </a:solidFill>
                  </a:tcPr>
                </a:tc>
                <a:tc>
                  <a:txBody>
                    <a:bodyPr/>
                    <a:lstStyle/>
                    <a:p>
                      <a:pPr algn="ctr" fontAlgn="t"/>
                      <a:r>
                        <a:rPr lang="el-GR" sz="1700" b="0" i="1">
                          <a:effectLst/>
                        </a:rPr>
                        <a:t>μ</a:t>
                      </a:r>
                      <a:r>
                        <a:rPr lang="en-US" sz="1700" b="0" baseline="-25000">
                          <a:effectLst/>
                        </a:rPr>
                        <a:t>loo</a:t>
                      </a:r>
                      <a:endParaRPr lang="en-US" sz="1700" b="0">
                        <a:effectLst/>
                      </a:endParaRPr>
                    </a:p>
                  </a:txBody>
                  <a:tcPr marL="87031" marR="87031" marT="43519" marB="43519">
                    <a:lnL w="9525" cap="flat" cmpd="sng" algn="ctr">
                      <a:solidFill>
                        <a:srgbClr val="F9FBFC"/>
                      </a:solidFill>
                      <a:prstDash val="solid"/>
                      <a:round/>
                      <a:headEnd type="none" w="med" len="med"/>
                      <a:tailEnd type="none" w="med" len="med"/>
                    </a:lnL>
                    <a:lnR w="9525" cap="flat" cmpd="sng" algn="ctr">
                      <a:solidFill>
                        <a:srgbClr val="F9FBFC"/>
                      </a:solidFill>
                      <a:prstDash val="solid"/>
                      <a:round/>
                      <a:headEnd type="none" w="med" len="med"/>
                      <a:tailEnd type="none" w="med" len="med"/>
                    </a:lnR>
                    <a:lnT w="9525" cap="flat" cmpd="sng" algn="ctr">
                      <a:solidFill>
                        <a:srgbClr val="F9FBFC"/>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9FBFC"/>
                    </a:solidFill>
                  </a:tcPr>
                </a:tc>
                <a:tc>
                  <a:txBody>
                    <a:bodyPr/>
                    <a:lstStyle/>
                    <a:p>
                      <a:pPr algn="ctr" fontAlgn="t"/>
                      <a:r>
                        <a:rPr lang="el-GR" sz="1700" b="0" i="1">
                          <a:effectLst/>
                        </a:rPr>
                        <a:t>σ</a:t>
                      </a:r>
                      <a:r>
                        <a:rPr lang="en-US" sz="1700" b="0" baseline="-25000">
                          <a:effectLst/>
                        </a:rPr>
                        <a:t>loo</a:t>
                      </a:r>
                      <a:endParaRPr lang="en-US" sz="1700" b="0">
                        <a:effectLst/>
                      </a:endParaRPr>
                    </a:p>
                  </a:txBody>
                  <a:tcPr marL="87031" marR="87031" marT="43519" marB="43519">
                    <a:lnL w="9525" cap="flat" cmpd="sng" algn="ctr">
                      <a:solidFill>
                        <a:srgbClr val="F9FBFC"/>
                      </a:solidFill>
                      <a:prstDash val="solid"/>
                      <a:round/>
                      <a:headEnd type="none" w="med" len="med"/>
                      <a:tailEnd type="none" w="med" len="med"/>
                    </a:lnL>
                    <a:lnR w="9525" cap="flat" cmpd="sng" algn="ctr">
                      <a:solidFill>
                        <a:srgbClr val="F9FBFC"/>
                      </a:solidFill>
                      <a:prstDash val="solid"/>
                      <a:round/>
                      <a:headEnd type="none" w="med" len="med"/>
                      <a:tailEnd type="none" w="med" len="med"/>
                    </a:lnR>
                    <a:lnT w="9525" cap="flat" cmpd="sng" algn="ctr">
                      <a:solidFill>
                        <a:srgbClr val="F9FBFC"/>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9FBFC"/>
                    </a:solidFill>
                  </a:tcPr>
                </a:tc>
              </a:tr>
              <a:tr h="348151">
                <a:tc>
                  <a:txBody>
                    <a:bodyPr/>
                    <a:lstStyle/>
                    <a:p>
                      <a:pPr algn="ctr" fontAlgn="t"/>
                      <a:r>
                        <a:rPr lang="en-US" sz="1700" b="0" dirty="0">
                          <a:effectLst/>
                        </a:rPr>
                        <a:t>Exp 1</a:t>
                      </a: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ctr" fontAlgn="t"/>
                      <a:r>
                        <a:rPr lang="en-US" sz="1700" b="0" i="1">
                          <a:effectLst/>
                        </a:rPr>
                        <a:t>M</a:t>
                      </a:r>
                      <a:r>
                        <a:rPr lang="en-US" sz="1700" b="0" baseline="-25000">
                          <a:effectLst/>
                        </a:rPr>
                        <a:t>1</a:t>
                      </a:r>
                      <a:endParaRPr lang="en-US" sz="1700" b="0">
                        <a:effectLst/>
                      </a:endParaRP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ctr" fontAlgn="t"/>
                      <a:r>
                        <a:rPr lang="en-US" altLang="zh-CN" sz="1700" b="1" dirty="0">
                          <a:effectLst/>
                        </a:rPr>
                        <a:t>3.9525</a:t>
                      </a:r>
                      <a:endParaRPr lang="zh-CN" altLang="en-US" sz="1700" b="0" dirty="0">
                        <a:effectLst/>
                      </a:endParaRP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0000"/>
                    </a:solidFill>
                  </a:tcPr>
                </a:tc>
                <a:tc>
                  <a:txBody>
                    <a:bodyPr/>
                    <a:lstStyle/>
                    <a:p>
                      <a:pPr algn="ctr" fontAlgn="t"/>
                      <a:r>
                        <a:rPr lang="en-US" altLang="zh-CN" sz="1700" b="1" dirty="0">
                          <a:effectLst/>
                        </a:rPr>
                        <a:t>0.0155</a:t>
                      </a:r>
                      <a:endParaRPr lang="zh-CN" altLang="en-US" sz="1700" b="0" dirty="0">
                        <a:effectLst/>
                      </a:endParaRP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0000"/>
                    </a:solidFill>
                  </a:tcPr>
                </a:tc>
                <a:tc>
                  <a:txBody>
                    <a:bodyPr/>
                    <a:lstStyle/>
                    <a:p>
                      <a:pPr algn="ctr" fontAlgn="t"/>
                      <a:r>
                        <a:rPr lang="en-US" altLang="zh-CN" sz="1700" b="0">
                          <a:effectLst/>
                        </a:rPr>
                        <a:t>4.76268</a:t>
                      </a: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ctr" fontAlgn="t"/>
                      <a:r>
                        <a:rPr lang="en-US" altLang="zh-CN" sz="1700" b="0">
                          <a:effectLst/>
                        </a:rPr>
                        <a:t>6.49886</a:t>
                      </a: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r>
              <a:tr h="348151">
                <a:tc>
                  <a:txBody>
                    <a:bodyPr/>
                    <a:lstStyle/>
                    <a:p>
                      <a:pPr algn="ctr" fontAlgn="t"/>
                      <a:endParaRPr lang="zh-CN" altLang="en-US" sz="1700" b="0">
                        <a:effectLst/>
                      </a:endParaRP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ctr" fontAlgn="t"/>
                      <a:r>
                        <a:rPr lang="en-US" sz="1700" b="0" i="1">
                          <a:effectLst/>
                        </a:rPr>
                        <a:t>M</a:t>
                      </a:r>
                      <a:r>
                        <a:rPr lang="en-US" sz="1700" b="0" baseline="-25000">
                          <a:effectLst/>
                        </a:rPr>
                        <a:t>2</a:t>
                      </a:r>
                      <a:endParaRPr lang="en-US" sz="1700" b="0">
                        <a:effectLst/>
                      </a:endParaRP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ctr" fontAlgn="t"/>
                      <a:r>
                        <a:rPr lang="en-US" altLang="zh-CN" sz="1700" b="0" dirty="0">
                          <a:effectLst/>
                        </a:rPr>
                        <a:t>3.9020</a:t>
                      </a: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ctr" fontAlgn="t"/>
                      <a:r>
                        <a:rPr lang="en-US" altLang="zh-CN" sz="1700" b="0" dirty="0">
                          <a:effectLst/>
                        </a:rPr>
                        <a:t>0.5985</a:t>
                      </a: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ctr" fontAlgn="t"/>
                      <a:r>
                        <a:rPr lang="en-US" altLang="zh-CN" sz="1700" b="0">
                          <a:effectLst/>
                        </a:rPr>
                        <a:t>4.81903</a:t>
                      </a: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ctr" fontAlgn="t"/>
                      <a:r>
                        <a:rPr lang="en-US" altLang="zh-CN" sz="1700" b="0">
                          <a:effectLst/>
                        </a:rPr>
                        <a:t>6.54536</a:t>
                      </a: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r>
              <a:tr h="348151">
                <a:tc>
                  <a:txBody>
                    <a:bodyPr/>
                    <a:lstStyle/>
                    <a:p>
                      <a:pPr algn="ctr" fontAlgn="t"/>
                      <a:endParaRPr lang="zh-CN" altLang="en-US" sz="1700" b="0" dirty="0">
                        <a:effectLst/>
                      </a:endParaRP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ctr" fontAlgn="t"/>
                      <a:r>
                        <a:rPr lang="en-US" sz="1700" b="0" i="1">
                          <a:effectLst/>
                        </a:rPr>
                        <a:t>M</a:t>
                      </a:r>
                      <a:r>
                        <a:rPr lang="en-US" sz="1700" b="0" baseline="-25000">
                          <a:effectLst/>
                        </a:rPr>
                        <a:t>3</a:t>
                      </a:r>
                      <a:endParaRPr lang="en-US" sz="1700" b="0">
                        <a:effectLst/>
                      </a:endParaRP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ctr" fontAlgn="t"/>
                      <a:r>
                        <a:rPr lang="en-US" altLang="zh-CN" sz="1700" b="0">
                          <a:effectLst/>
                        </a:rPr>
                        <a:t>3.9475</a:t>
                      </a: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ctr" fontAlgn="t"/>
                      <a:r>
                        <a:rPr lang="en-US" altLang="zh-CN" sz="1700" b="0">
                          <a:effectLst/>
                        </a:rPr>
                        <a:t>0.4259</a:t>
                      </a: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ctr" fontAlgn="t"/>
                      <a:r>
                        <a:rPr lang="en-US" altLang="zh-CN" sz="1700" b="0">
                          <a:effectLst/>
                        </a:rPr>
                        <a:t>4.73803</a:t>
                      </a: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ctr" fontAlgn="t"/>
                      <a:r>
                        <a:rPr lang="en-US" altLang="zh-CN" sz="1700" b="0">
                          <a:effectLst/>
                        </a:rPr>
                        <a:t>6.54557</a:t>
                      </a: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r>
              <a:tr h="348151">
                <a:tc gridSpan="6">
                  <a:txBody>
                    <a:bodyPr/>
                    <a:lstStyle/>
                    <a:p>
                      <a:pPr algn="ctr" fontAlgn="t"/>
                      <a:endParaRPr lang="zh-CN" altLang="en-US" sz="1700" b="0">
                        <a:effectLst/>
                      </a:endParaRP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48151">
                <a:tc>
                  <a:txBody>
                    <a:bodyPr/>
                    <a:lstStyle/>
                    <a:p>
                      <a:pPr algn="ctr" fontAlgn="t"/>
                      <a:r>
                        <a:rPr lang="en-US" sz="1700" b="0">
                          <a:effectLst/>
                        </a:rPr>
                        <a:t>Exp 2</a:t>
                      </a: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ctr" fontAlgn="t"/>
                      <a:r>
                        <a:rPr lang="en-US" sz="1700" b="0" i="1">
                          <a:effectLst/>
                        </a:rPr>
                        <a:t>M</a:t>
                      </a:r>
                      <a:r>
                        <a:rPr lang="en-US" sz="1700" b="0" baseline="-25000">
                          <a:effectLst/>
                        </a:rPr>
                        <a:t>2</a:t>
                      </a:r>
                      <a:endParaRPr lang="en-US" sz="1700" b="0">
                        <a:effectLst/>
                      </a:endParaRP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ctr" fontAlgn="t"/>
                      <a:r>
                        <a:rPr lang="en-US" altLang="zh-CN" sz="1700" b="1" dirty="0">
                          <a:effectLst/>
                        </a:rPr>
                        <a:t>0.04277</a:t>
                      </a:r>
                      <a:endParaRPr lang="zh-CN" altLang="en-US" sz="1700" b="0" dirty="0">
                        <a:effectLst/>
                      </a:endParaRP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0000"/>
                    </a:solidFill>
                  </a:tcPr>
                </a:tc>
                <a:tc>
                  <a:txBody>
                    <a:bodyPr/>
                    <a:lstStyle/>
                    <a:p>
                      <a:pPr algn="ctr" fontAlgn="t"/>
                      <a:r>
                        <a:rPr lang="en-US" altLang="zh-CN" sz="1700" b="1" dirty="0">
                          <a:effectLst/>
                        </a:rPr>
                        <a:t>0.00019</a:t>
                      </a:r>
                      <a:endParaRPr lang="zh-CN" altLang="en-US" sz="1700" b="0" dirty="0">
                        <a:effectLst/>
                      </a:endParaRP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0000"/>
                    </a:solidFill>
                  </a:tcPr>
                </a:tc>
                <a:tc>
                  <a:txBody>
                    <a:bodyPr/>
                    <a:lstStyle/>
                    <a:p>
                      <a:pPr algn="ctr" fontAlgn="t"/>
                      <a:r>
                        <a:rPr lang="en-US" altLang="zh-CN" sz="1700" b="0">
                          <a:effectLst/>
                        </a:rPr>
                        <a:t>0.04999</a:t>
                      </a: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ctr" fontAlgn="t"/>
                      <a:r>
                        <a:rPr lang="en-US" altLang="zh-CN" sz="1700" b="0">
                          <a:effectLst/>
                        </a:rPr>
                        <a:t>0.06807</a:t>
                      </a: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r>
              <a:tr h="348151">
                <a:tc>
                  <a:txBody>
                    <a:bodyPr/>
                    <a:lstStyle/>
                    <a:p>
                      <a:pPr algn="ctr" fontAlgn="t"/>
                      <a:endParaRPr lang="zh-CN" altLang="en-US" sz="1700" b="0">
                        <a:effectLst/>
                      </a:endParaRP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ctr" fontAlgn="t"/>
                      <a:r>
                        <a:rPr lang="en-US" sz="1700" b="0" i="1">
                          <a:effectLst/>
                        </a:rPr>
                        <a:t>M</a:t>
                      </a:r>
                      <a:r>
                        <a:rPr lang="en-US" sz="1700" b="0" baseline="-25000">
                          <a:effectLst/>
                        </a:rPr>
                        <a:t>4</a:t>
                      </a:r>
                      <a:endParaRPr lang="en-US" sz="1700" b="0">
                        <a:effectLst/>
                      </a:endParaRP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ctr" fontAlgn="t"/>
                      <a:r>
                        <a:rPr lang="en-US" altLang="zh-CN" sz="1700" b="0">
                          <a:effectLst/>
                        </a:rPr>
                        <a:t>0.04271</a:t>
                      </a: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ctr" fontAlgn="t"/>
                      <a:r>
                        <a:rPr lang="en-US" altLang="zh-CN" sz="1700" b="0">
                          <a:effectLst/>
                        </a:rPr>
                        <a:t>0.00029</a:t>
                      </a: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ctr" fontAlgn="t"/>
                      <a:r>
                        <a:rPr lang="en-US" altLang="zh-CN" sz="1700" b="0">
                          <a:effectLst/>
                        </a:rPr>
                        <a:t>0.05303</a:t>
                      </a: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ctr" fontAlgn="t"/>
                      <a:r>
                        <a:rPr lang="en-US" altLang="zh-CN" sz="1700" b="0">
                          <a:effectLst/>
                        </a:rPr>
                        <a:t>0.07553</a:t>
                      </a: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r>
              <a:tr h="348151">
                <a:tc>
                  <a:txBody>
                    <a:bodyPr/>
                    <a:lstStyle/>
                    <a:p>
                      <a:pPr algn="ctr" fontAlgn="t"/>
                      <a:endParaRPr lang="zh-CN" altLang="en-US" sz="1700" b="0">
                        <a:effectLst/>
                      </a:endParaRP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ctr" fontAlgn="t"/>
                      <a:r>
                        <a:rPr lang="en-US" sz="1700" b="0" i="1">
                          <a:effectLst/>
                        </a:rPr>
                        <a:t>M</a:t>
                      </a:r>
                      <a:r>
                        <a:rPr lang="en-US" sz="1700" b="0" baseline="-25000">
                          <a:effectLst/>
                        </a:rPr>
                        <a:t>6</a:t>
                      </a:r>
                      <a:endParaRPr lang="en-US" sz="1700" b="0">
                        <a:effectLst/>
                      </a:endParaRP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ctr" fontAlgn="t"/>
                      <a:r>
                        <a:rPr lang="en-US" altLang="zh-CN" sz="1700" b="0">
                          <a:effectLst/>
                        </a:rPr>
                        <a:t>0.04277</a:t>
                      </a: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ctr" fontAlgn="t"/>
                      <a:r>
                        <a:rPr lang="en-US" altLang="zh-CN" sz="1700" b="0">
                          <a:effectLst/>
                        </a:rPr>
                        <a:t>0.00028</a:t>
                      </a: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ctr" fontAlgn="t"/>
                      <a:r>
                        <a:rPr lang="en-US" altLang="zh-CN" sz="1700" b="0">
                          <a:effectLst/>
                        </a:rPr>
                        <a:t>0.04895</a:t>
                      </a: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ctr" fontAlgn="t"/>
                      <a:r>
                        <a:rPr lang="en-US" altLang="zh-CN" sz="1700" b="0">
                          <a:effectLst/>
                        </a:rPr>
                        <a:t>0.06772</a:t>
                      </a: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r>
              <a:tr h="348151">
                <a:tc gridSpan="6">
                  <a:txBody>
                    <a:bodyPr/>
                    <a:lstStyle/>
                    <a:p>
                      <a:pPr algn="ctr" fontAlgn="t"/>
                      <a:endParaRPr lang="zh-CN" altLang="en-US" sz="1700" b="0">
                        <a:effectLst/>
                      </a:endParaRP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48151">
                <a:tc>
                  <a:txBody>
                    <a:bodyPr/>
                    <a:lstStyle/>
                    <a:p>
                      <a:pPr algn="ctr" fontAlgn="t"/>
                      <a:r>
                        <a:rPr lang="en-US" sz="1700" b="0">
                          <a:effectLst/>
                        </a:rPr>
                        <a:t>Exp 3</a:t>
                      </a: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ctr" fontAlgn="t"/>
                      <a:r>
                        <a:rPr lang="en-US" sz="1700" b="0" i="1">
                          <a:effectLst/>
                        </a:rPr>
                        <a:t>M</a:t>
                      </a:r>
                      <a:r>
                        <a:rPr lang="en-US" sz="1700" b="0" baseline="-25000">
                          <a:effectLst/>
                        </a:rPr>
                        <a:t>30</a:t>
                      </a:r>
                      <a:endParaRPr lang="en-US" sz="1700" b="0">
                        <a:effectLst/>
                      </a:endParaRP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ctr" fontAlgn="t"/>
                      <a:r>
                        <a:rPr lang="en-US" altLang="zh-CN" sz="1700" b="1" dirty="0">
                          <a:effectLst/>
                        </a:rPr>
                        <a:t>0.0473</a:t>
                      </a:r>
                      <a:endParaRPr lang="zh-CN" altLang="en-US" sz="1700" b="0" dirty="0">
                        <a:effectLst/>
                      </a:endParaRP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0000"/>
                    </a:solidFill>
                  </a:tcPr>
                </a:tc>
                <a:tc>
                  <a:txBody>
                    <a:bodyPr/>
                    <a:lstStyle/>
                    <a:p>
                      <a:pPr algn="ctr" fontAlgn="t"/>
                      <a:r>
                        <a:rPr lang="en-US" altLang="zh-CN" sz="1700" b="1" dirty="0">
                          <a:effectLst/>
                        </a:rPr>
                        <a:t>0.0052</a:t>
                      </a:r>
                      <a:endParaRPr lang="zh-CN" altLang="en-US" sz="1700" b="0" dirty="0">
                        <a:effectLst/>
                      </a:endParaRP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0000"/>
                    </a:solidFill>
                  </a:tcPr>
                </a:tc>
                <a:tc>
                  <a:txBody>
                    <a:bodyPr/>
                    <a:lstStyle/>
                    <a:p>
                      <a:pPr algn="ctr" fontAlgn="t"/>
                      <a:r>
                        <a:rPr lang="en-US" altLang="zh-CN" sz="1700" b="0">
                          <a:effectLst/>
                        </a:rPr>
                        <a:t>0.03961</a:t>
                      </a: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ctr" fontAlgn="t"/>
                      <a:r>
                        <a:rPr lang="en-US" altLang="zh-CN" sz="1700" b="0">
                          <a:effectLst/>
                        </a:rPr>
                        <a:t>0.05347</a:t>
                      </a: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r>
              <a:tr h="348151">
                <a:tc>
                  <a:txBody>
                    <a:bodyPr/>
                    <a:lstStyle/>
                    <a:p>
                      <a:pPr algn="ctr" fontAlgn="t"/>
                      <a:endParaRPr lang="zh-CN" altLang="en-US" sz="1700" b="0">
                        <a:effectLst/>
                      </a:endParaRP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ctr" fontAlgn="t"/>
                      <a:r>
                        <a:rPr lang="en-US" sz="1700" b="0" i="1">
                          <a:effectLst/>
                        </a:rPr>
                        <a:t>M</a:t>
                      </a:r>
                      <a:r>
                        <a:rPr lang="en-US" sz="1700" b="0" baseline="-25000">
                          <a:effectLst/>
                        </a:rPr>
                        <a:t>35</a:t>
                      </a:r>
                      <a:endParaRPr lang="en-US" sz="1700" b="0">
                        <a:effectLst/>
                      </a:endParaRP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ctr" fontAlgn="t"/>
                      <a:r>
                        <a:rPr lang="en-US" altLang="zh-CN" sz="1700" b="0" dirty="0">
                          <a:effectLst/>
                        </a:rPr>
                        <a:t>0.0599</a:t>
                      </a: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ctr" fontAlgn="t"/>
                      <a:r>
                        <a:rPr lang="en-US" altLang="zh-CN" sz="1700" b="0">
                          <a:effectLst/>
                        </a:rPr>
                        <a:t>0.0069</a:t>
                      </a: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ctr" fontAlgn="t"/>
                      <a:r>
                        <a:rPr lang="en-US" altLang="zh-CN" sz="1700" b="0">
                          <a:effectLst/>
                        </a:rPr>
                        <a:t>0.05132</a:t>
                      </a: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ctr" fontAlgn="t"/>
                      <a:r>
                        <a:rPr lang="en-US" altLang="zh-CN" sz="1700" b="0">
                          <a:effectLst/>
                        </a:rPr>
                        <a:t>0.07873</a:t>
                      </a: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r>
              <a:tr h="348151">
                <a:tc>
                  <a:txBody>
                    <a:bodyPr/>
                    <a:lstStyle/>
                    <a:p>
                      <a:pPr algn="ctr" fontAlgn="t"/>
                      <a:endParaRPr lang="zh-CN" altLang="en-US" sz="1700" b="0">
                        <a:effectLst/>
                      </a:endParaRP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ctr" fontAlgn="t"/>
                      <a:r>
                        <a:rPr lang="en-US" sz="1700" b="0" i="1">
                          <a:effectLst/>
                        </a:rPr>
                        <a:t>M</a:t>
                      </a:r>
                      <a:r>
                        <a:rPr lang="en-US" sz="1700" b="0" baseline="-25000">
                          <a:effectLst/>
                        </a:rPr>
                        <a:t>40</a:t>
                      </a:r>
                      <a:endParaRPr lang="en-US" sz="1700" b="0">
                        <a:effectLst/>
                      </a:endParaRP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ctr" fontAlgn="t"/>
                      <a:r>
                        <a:rPr lang="en-US" altLang="zh-CN" sz="1700" b="0">
                          <a:effectLst/>
                        </a:rPr>
                        <a:t>0.0492</a:t>
                      </a: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ctr" fontAlgn="t"/>
                      <a:r>
                        <a:rPr lang="en-US" altLang="zh-CN" sz="1700" b="0">
                          <a:effectLst/>
                        </a:rPr>
                        <a:t>0.0049</a:t>
                      </a: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ctr" fontAlgn="t"/>
                      <a:r>
                        <a:rPr lang="en-US" altLang="zh-CN" sz="1700" b="0">
                          <a:effectLst/>
                        </a:rPr>
                        <a:t>0.04763</a:t>
                      </a: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ctr" fontAlgn="t"/>
                      <a:r>
                        <a:rPr lang="en-US" altLang="zh-CN" sz="1700" b="0" dirty="0">
                          <a:effectLst/>
                        </a:rPr>
                        <a:t>0.08161</a:t>
                      </a:r>
                    </a:p>
                  </a:txBody>
                  <a:tcPr marL="87031" marR="87031" marT="43519" marB="43519">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r>
            </a:tbl>
          </a:graphicData>
        </a:graphic>
      </p:graphicFrame>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0" y="214313"/>
            <a:ext cx="5004048" cy="642937"/>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latin typeface="微软雅黑" pitchFamily="34" charset="-122"/>
                <a:ea typeface="微软雅黑" pitchFamily="34" charset="-122"/>
              </a:rPr>
              <a:t>Example </a:t>
            </a:r>
            <a:r>
              <a:rPr lang="en-US" altLang="zh-CN" sz="2400" b="1" dirty="0" smtClean="0">
                <a:latin typeface="微软雅黑" pitchFamily="34" charset="-122"/>
                <a:ea typeface="微软雅黑" pitchFamily="34" charset="-122"/>
              </a:rPr>
              <a:t>1.Linear Model</a:t>
            </a:r>
            <a:endParaRPr lang="en-US" altLang="zh-CN" sz="2400" b="1" dirty="0">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pPr>
              <a:defRPr/>
            </a:pPr>
            <a:fld id="{8C9E1216-00DE-45F9-839F-3557F5F1F797}" type="slidenum">
              <a:rPr lang="zh-CN" altLang="en-US" smtClean="0">
                <a:solidFill>
                  <a:schemeClr val="tx1"/>
                </a:solidFill>
              </a:rPr>
              <a:pPr>
                <a:defRPr/>
              </a:pPr>
              <a:t>13</a:t>
            </a:fld>
            <a:endParaRPr lang="zh-CN" altLang="en-US" dirty="0">
              <a:solidFill>
                <a:schemeClr val="tx1"/>
              </a:solidFill>
            </a:endParaRPr>
          </a:p>
        </p:txBody>
      </p:sp>
      <mc:AlternateContent xmlns:mc="http://schemas.openxmlformats.org/markup-compatibility/2006">
        <mc:Choice xmlns:a14="http://schemas.microsoft.com/office/drawing/2010/main" Requires="a14">
          <p:sp>
            <p:nvSpPr>
              <p:cNvPr id="9" name="矩形 8"/>
              <p:cNvSpPr/>
              <p:nvPr/>
            </p:nvSpPr>
            <p:spPr>
              <a:xfrm>
                <a:off x="395536" y="1577614"/>
                <a:ext cx="8352928" cy="3075522"/>
              </a:xfrm>
              <a:prstGeom prst="rect">
                <a:avLst/>
              </a:prstGeom>
            </p:spPr>
            <p:txBody>
              <a:bodyPr wrap="square">
                <a:spAutoFit/>
              </a:bodyPr>
              <a:lstStyle/>
              <a:p>
                <a:pPr marL="342900" indent="-342900">
                  <a:buFont typeface="Wingdings" pitchFamily="2" charset="2"/>
                  <a:buChar char="Ø"/>
                </a:pPr>
                <a:r>
                  <a:rPr lang="en-US" altLang="zh-CN" sz="2400" dirty="0" smtClean="0">
                    <a:latin typeface="+mn-lt"/>
                  </a:rPr>
                  <a:t>In this example, the problem of fitting a linear model:</a:t>
                </a:r>
              </a:p>
              <a:p>
                <a14:m>
                  <m:oMathPara xmlns:m="http://schemas.openxmlformats.org/officeDocument/2006/math">
                    <m:oMathParaPr>
                      <m:jc m:val="centerGroup"/>
                    </m:oMathParaPr>
                    <m:oMath xmlns:m="http://schemas.openxmlformats.org/officeDocument/2006/math">
                      <m:r>
                        <a:rPr lang="en-US" altLang="zh-CN" sz="2400" b="0" i="1" smtClean="0">
                          <a:latin typeface="Cambria Math"/>
                        </a:rPr>
                        <m:t>𝑦</m:t>
                      </m:r>
                      <m:r>
                        <a:rPr lang="en-US" altLang="zh-CN" sz="2400" b="0" i="1" smtClean="0">
                          <a:latin typeface="Cambria Math"/>
                        </a:rPr>
                        <m:t>=</m:t>
                      </m:r>
                      <m:sSub>
                        <m:sSubPr>
                          <m:ctrlPr>
                            <a:rPr lang="en-US" altLang="zh-CN" sz="2400" b="0" i="1" smtClean="0">
                              <a:latin typeface="Cambria Math"/>
                            </a:rPr>
                          </m:ctrlPr>
                        </m:sSubPr>
                        <m:e>
                          <m:r>
                            <a:rPr lang="zh-CN" altLang="en-US" sz="2400" b="0" i="1" smtClean="0">
                              <a:latin typeface="Cambria Math"/>
                            </a:rPr>
                            <m:t>𝜃</m:t>
                          </m:r>
                        </m:e>
                        <m:sub>
                          <m:r>
                            <a:rPr lang="en-US" altLang="zh-CN" sz="2400" b="0" i="1" smtClean="0">
                              <a:latin typeface="Cambria Math"/>
                            </a:rPr>
                            <m:t>0</m:t>
                          </m:r>
                        </m:sub>
                      </m:sSub>
                      <m:r>
                        <a:rPr lang="en-US" altLang="zh-CN" sz="2400" b="0" i="1" smtClean="0">
                          <a:latin typeface="Cambria Math"/>
                        </a:rPr>
                        <m:t>+</m:t>
                      </m:r>
                      <m:sSub>
                        <m:sSubPr>
                          <m:ctrlPr>
                            <a:rPr lang="en-US" altLang="zh-CN" sz="2400" i="1">
                              <a:latin typeface="Cambria Math"/>
                            </a:rPr>
                          </m:ctrlPr>
                        </m:sSubPr>
                        <m:e>
                          <m:r>
                            <a:rPr lang="zh-CN" altLang="en-US" sz="2400" i="1">
                              <a:latin typeface="Cambria Math"/>
                            </a:rPr>
                            <m:t>𝜃</m:t>
                          </m:r>
                        </m:e>
                        <m:sub>
                          <m:r>
                            <a:rPr lang="en-US" altLang="zh-CN" sz="2400" b="0" i="1" smtClean="0">
                              <a:latin typeface="Cambria Math"/>
                            </a:rPr>
                            <m:t>1</m:t>
                          </m:r>
                        </m:sub>
                      </m:sSub>
                      <m:sSub>
                        <m:sSubPr>
                          <m:ctrlPr>
                            <a:rPr lang="en-US" altLang="zh-CN" sz="2400" i="1">
                              <a:latin typeface="Cambria Math"/>
                            </a:rPr>
                          </m:ctrlPr>
                        </m:sSubPr>
                        <m:e>
                          <m:r>
                            <a:rPr lang="en-US" altLang="zh-CN" sz="2400" b="0" i="1" smtClean="0">
                              <a:latin typeface="Cambria Math"/>
                            </a:rPr>
                            <m:t>𝑥</m:t>
                          </m:r>
                        </m:e>
                        <m:sub>
                          <m:r>
                            <a:rPr lang="en-US" altLang="zh-CN" sz="2400" b="0" i="1" smtClean="0">
                              <a:latin typeface="Cambria Math"/>
                            </a:rPr>
                            <m:t>1</m:t>
                          </m:r>
                        </m:sub>
                      </m:sSub>
                      <m:r>
                        <a:rPr lang="en-US" altLang="zh-CN" sz="2400" b="0" i="1" smtClean="0">
                          <a:latin typeface="Cambria Math"/>
                        </a:rPr>
                        <m:t>+</m:t>
                      </m:r>
                      <m:sSub>
                        <m:sSubPr>
                          <m:ctrlPr>
                            <a:rPr lang="en-US" altLang="zh-CN" sz="2400" i="1">
                              <a:latin typeface="Cambria Math"/>
                            </a:rPr>
                          </m:ctrlPr>
                        </m:sSubPr>
                        <m:e>
                          <m:r>
                            <a:rPr lang="zh-CN" altLang="en-US" sz="2400" i="1">
                              <a:latin typeface="Cambria Math"/>
                            </a:rPr>
                            <m:t>𝜃</m:t>
                          </m:r>
                        </m:e>
                        <m:sub>
                          <m:r>
                            <a:rPr lang="en-US" altLang="zh-CN" sz="2400" b="0" i="1" smtClean="0">
                              <a:latin typeface="Cambria Math"/>
                            </a:rPr>
                            <m:t>2</m:t>
                          </m:r>
                        </m:sub>
                      </m:sSub>
                      <m:sSub>
                        <m:sSubPr>
                          <m:ctrlPr>
                            <a:rPr lang="en-US" altLang="zh-CN" sz="2400" i="1">
                              <a:latin typeface="Cambria Math"/>
                            </a:rPr>
                          </m:ctrlPr>
                        </m:sSubPr>
                        <m:e>
                          <m:r>
                            <a:rPr lang="en-US" altLang="zh-CN" sz="2400" i="1">
                              <a:latin typeface="Cambria Math"/>
                            </a:rPr>
                            <m:t>𝑥</m:t>
                          </m:r>
                        </m:e>
                        <m:sub>
                          <m:r>
                            <a:rPr lang="en-US" altLang="zh-CN" sz="2400" b="0" i="1" smtClean="0">
                              <a:latin typeface="Cambria Math"/>
                            </a:rPr>
                            <m:t>2</m:t>
                          </m:r>
                        </m:sub>
                      </m:sSub>
                      <m:r>
                        <a:rPr lang="en-US" altLang="zh-CN" sz="2400" b="0" i="1" smtClean="0">
                          <a:latin typeface="Cambria Math"/>
                        </a:rPr>
                        <m:t>+</m:t>
                      </m:r>
                      <m:r>
                        <a:rPr lang="en-US" altLang="zh-CN" sz="2400" b="0" i="1" smtClean="0">
                          <a:latin typeface="Cambria Math"/>
                          <a:ea typeface="Cambria Math"/>
                        </a:rPr>
                        <m:t>⋯</m:t>
                      </m:r>
                      <m:r>
                        <a:rPr lang="en-US" altLang="zh-CN" sz="2400" b="0" i="1" smtClean="0">
                          <a:latin typeface="Cambria Math"/>
                        </a:rPr>
                        <m:t>+</m:t>
                      </m:r>
                      <m:sSub>
                        <m:sSubPr>
                          <m:ctrlPr>
                            <a:rPr lang="en-US" altLang="zh-CN" sz="2400" i="1">
                              <a:latin typeface="Cambria Math"/>
                            </a:rPr>
                          </m:ctrlPr>
                        </m:sSubPr>
                        <m:e>
                          <m:r>
                            <a:rPr lang="zh-CN" altLang="en-US" sz="2400" i="1">
                              <a:latin typeface="Cambria Math"/>
                            </a:rPr>
                            <m:t>𝜃</m:t>
                          </m:r>
                        </m:e>
                        <m:sub>
                          <m:r>
                            <a:rPr lang="en-US" altLang="zh-CN" sz="2400" b="0" i="1" smtClean="0">
                              <a:latin typeface="Cambria Math"/>
                            </a:rPr>
                            <m:t>𝑝</m:t>
                          </m:r>
                        </m:sub>
                      </m:sSub>
                      <m:sSub>
                        <m:sSubPr>
                          <m:ctrlPr>
                            <a:rPr lang="en-US" altLang="zh-CN" sz="2400" i="1">
                              <a:latin typeface="Cambria Math"/>
                            </a:rPr>
                          </m:ctrlPr>
                        </m:sSubPr>
                        <m:e>
                          <m:r>
                            <a:rPr lang="en-US" altLang="zh-CN" sz="2400" i="1">
                              <a:latin typeface="Cambria Math"/>
                            </a:rPr>
                            <m:t>𝑥</m:t>
                          </m:r>
                        </m:e>
                        <m:sub>
                          <m:r>
                            <a:rPr lang="en-US" altLang="zh-CN" sz="2400" b="0" i="1" smtClean="0">
                              <a:latin typeface="Cambria Math"/>
                            </a:rPr>
                            <m:t>𝑝</m:t>
                          </m:r>
                        </m:sub>
                      </m:sSub>
                      <m:r>
                        <a:rPr lang="en-US" altLang="zh-CN" sz="2400" b="0" i="1" smtClean="0">
                          <a:latin typeface="Cambria Math"/>
                        </a:rPr>
                        <m:t>+</m:t>
                      </m:r>
                      <m:r>
                        <a:rPr lang="zh-CN" altLang="en-US" sz="2400" b="0" i="1" smtClean="0">
                          <a:latin typeface="Cambria Math"/>
                        </a:rPr>
                        <m:t>𝜀</m:t>
                      </m:r>
                    </m:oMath>
                  </m:oMathPara>
                </a14:m>
                <a:endParaRPr lang="en-US" altLang="zh-CN" sz="2400" dirty="0" smtClean="0">
                  <a:latin typeface="+mn-lt"/>
                </a:endParaRPr>
              </a:p>
              <a:p>
                <a:endParaRPr lang="en-US" altLang="zh-CN" sz="2400" dirty="0">
                  <a:latin typeface="+mn-lt"/>
                </a:endParaRPr>
              </a:p>
              <a:p>
                <a:pPr marL="342900" indent="-342900">
                  <a:buFont typeface="Wingdings" pitchFamily="2" charset="2"/>
                  <a:buChar char="Ø"/>
                </a:pPr>
                <a:r>
                  <a:rPr lang="en-US" altLang="zh-CN" sz="2400" dirty="0"/>
                  <a:t>Model </a:t>
                </a:r>
                <a:r>
                  <a:rPr lang="en-US" altLang="zh-CN" sz="2400" i="1" dirty="0"/>
                  <a:t>M</a:t>
                </a:r>
                <a:r>
                  <a:rPr lang="en-US" altLang="zh-CN" sz="2400" baseline="-25000" dirty="0"/>
                  <a:t>1</a:t>
                </a:r>
                <a:r>
                  <a:rPr lang="en-US" altLang="zh-CN" sz="2400" dirty="0"/>
                  <a:t>: </a:t>
                </a:r>
                <a14:m>
                  <m:oMath xmlns:m="http://schemas.openxmlformats.org/officeDocument/2006/math">
                    <m:r>
                      <a:rPr lang="en-US" altLang="zh-CN" sz="2400" b="0" i="1" smtClean="0">
                        <a:latin typeface="Cambria Math"/>
                      </a:rPr>
                      <m:t>𝑝</m:t>
                    </m:r>
                    <m:r>
                      <a:rPr lang="en-US" altLang="zh-CN" sz="2400" b="0" i="1" smtClean="0">
                        <a:latin typeface="Cambria Math"/>
                      </a:rPr>
                      <m:t>=2, </m:t>
                    </m:r>
                    <m:r>
                      <a:rPr lang="en-US" altLang="zh-CN" sz="2400" b="0" i="1" smtClean="0">
                        <a:latin typeface="Cambria Math"/>
                      </a:rPr>
                      <m:t>𝑦</m:t>
                    </m:r>
                    <m:r>
                      <a:rPr lang="en-US" altLang="zh-CN" sz="2400" b="0" i="1" smtClean="0">
                        <a:latin typeface="Cambria Math"/>
                      </a:rPr>
                      <m:t>=</m:t>
                    </m:r>
                    <m:sSub>
                      <m:sSubPr>
                        <m:ctrlPr>
                          <a:rPr lang="en-US" altLang="zh-CN" sz="2400" i="1">
                            <a:latin typeface="Cambria Math"/>
                          </a:rPr>
                        </m:ctrlPr>
                      </m:sSubPr>
                      <m:e>
                        <m:r>
                          <a:rPr lang="zh-CN" altLang="en-US" sz="2400" i="1">
                            <a:latin typeface="Cambria Math"/>
                          </a:rPr>
                          <m:t>𝜃</m:t>
                        </m:r>
                      </m:e>
                      <m:sub>
                        <m:r>
                          <a:rPr lang="en-US" altLang="zh-CN" sz="2400" i="1">
                            <a:latin typeface="Cambria Math"/>
                          </a:rPr>
                          <m:t>0</m:t>
                        </m:r>
                      </m:sub>
                    </m:sSub>
                    <m:r>
                      <a:rPr lang="en-US" altLang="zh-CN" sz="2400" i="1">
                        <a:latin typeface="Cambria Math"/>
                      </a:rPr>
                      <m:t>+</m:t>
                    </m:r>
                    <m:sSub>
                      <m:sSubPr>
                        <m:ctrlPr>
                          <a:rPr lang="en-US" altLang="zh-CN" sz="2400" i="1">
                            <a:latin typeface="Cambria Math"/>
                          </a:rPr>
                        </m:ctrlPr>
                      </m:sSubPr>
                      <m:e>
                        <m:r>
                          <a:rPr lang="zh-CN" altLang="en-US" sz="2400" i="1">
                            <a:latin typeface="Cambria Math"/>
                          </a:rPr>
                          <m:t>𝜃</m:t>
                        </m:r>
                      </m:e>
                      <m:sub>
                        <m:r>
                          <a:rPr lang="en-US" altLang="zh-CN" sz="2400" i="1">
                            <a:latin typeface="Cambria Math"/>
                          </a:rPr>
                          <m:t>1</m:t>
                        </m:r>
                      </m:sub>
                    </m:sSub>
                    <m:sSub>
                      <m:sSubPr>
                        <m:ctrlPr>
                          <a:rPr lang="en-US" altLang="zh-CN" sz="2400" i="1">
                            <a:latin typeface="Cambria Math"/>
                          </a:rPr>
                        </m:ctrlPr>
                      </m:sSubPr>
                      <m:e>
                        <m:r>
                          <a:rPr lang="en-US" altLang="zh-CN" sz="2400" i="1">
                            <a:latin typeface="Cambria Math"/>
                          </a:rPr>
                          <m:t>𝑥</m:t>
                        </m:r>
                      </m:e>
                      <m:sub>
                        <m:r>
                          <a:rPr lang="en-US" altLang="zh-CN" sz="2400" i="1">
                            <a:latin typeface="Cambria Math"/>
                          </a:rPr>
                          <m:t>1</m:t>
                        </m:r>
                      </m:sub>
                    </m:sSub>
                    <m:r>
                      <a:rPr lang="en-US" altLang="zh-CN" sz="2400" i="1">
                        <a:latin typeface="Cambria Math"/>
                      </a:rPr>
                      <m:t>+</m:t>
                    </m:r>
                    <m:sSub>
                      <m:sSubPr>
                        <m:ctrlPr>
                          <a:rPr lang="en-US" altLang="zh-CN" sz="2400" i="1">
                            <a:latin typeface="Cambria Math"/>
                          </a:rPr>
                        </m:ctrlPr>
                      </m:sSubPr>
                      <m:e>
                        <m:r>
                          <a:rPr lang="zh-CN" altLang="en-US" sz="2400" i="1">
                            <a:latin typeface="Cambria Math"/>
                          </a:rPr>
                          <m:t>𝜃</m:t>
                        </m:r>
                      </m:e>
                      <m:sub>
                        <m:r>
                          <a:rPr lang="en-US" altLang="zh-CN" sz="2400" i="1">
                            <a:latin typeface="Cambria Math"/>
                          </a:rPr>
                          <m:t>2</m:t>
                        </m:r>
                      </m:sub>
                    </m:sSub>
                    <m:sSub>
                      <m:sSubPr>
                        <m:ctrlPr>
                          <a:rPr lang="en-US" altLang="zh-CN" sz="2400" i="1">
                            <a:latin typeface="Cambria Math"/>
                          </a:rPr>
                        </m:ctrlPr>
                      </m:sSubPr>
                      <m:e>
                        <m:r>
                          <a:rPr lang="en-US" altLang="zh-CN" sz="2400" i="1">
                            <a:latin typeface="Cambria Math"/>
                          </a:rPr>
                          <m:t>𝑥</m:t>
                        </m:r>
                      </m:e>
                      <m:sub>
                        <m:r>
                          <a:rPr lang="en-US" altLang="zh-CN" sz="2400" i="1">
                            <a:latin typeface="Cambria Math"/>
                          </a:rPr>
                          <m:t>2</m:t>
                        </m:r>
                      </m:sub>
                    </m:sSub>
                  </m:oMath>
                </a14:m>
                <a:r>
                  <a:rPr lang="en-US" altLang="zh-CN" sz="2400" dirty="0" smtClean="0"/>
                  <a:t>+</a:t>
                </a:r>
                <a14:m>
                  <m:oMath xmlns:m="http://schemas.openxmlformats.org/officeDocument/2006/math">
                    <m:r>
                      <a:rPr lang="zh-CN" altLang="en-US" sz="2400" i="1">
                        <a:latin typeface="Cambria Math"/>
                      </a:rPr>
                      <m:t>𝜀</m:t>
                    </m:r>
                  </m:oMath>
                </a14:m>
                <a:r>
                  <a:rPr lang="en-US" altLang="zh-CN" sz="2400" dirty="0" smtClean="0"/>
                  <a:t> :true </a:t>
                </a:r>
                <a:r>
                  <a:rPr lang="en-US" altLang="zh-CN" sz="2400" dirty="0"/>
                  <a:t>model</a:t>
                </a:r>
                <a:r>
                  <a:rPr lang="en-US" altLang="zh-CN" sz="2400" dirty="0" smtClean="0"/>
                  <a:t>.</a:t>
                </a:r>
              </a:p>
              <a:p>
                <a:endParaRPr lang="en-US" altLang="zh-CN" sz="2400" dirty="0"/>
              </a:p>
              <a:p>
                <a:pPr marL="342900" indent="-342900">
                  <a:buFont typeface="Wingdings" pitchFamily="2" charset="2"/>
                  <a:buChar char="Ø"/>
                </a:pPr>
                <a:r>
                  <a:rPr lang="en-US" altLang="zh-CN" sz="2400" dirty="0" smtClean="0"/>
                  <a:t>Model</a:t>
                </a:r>
                <a:r>
                  <a:rPr lang="en-US" altLang="zh-CN" sz="2400" dirty="0"/>
                  <a:t> </a:t>
                </a:r>
                <a:r>
                  <a:rPr lang="en-US" altLang="zh-CN" sz="2400" i="1" dirty="0"/>
                  <a:t>M</a:t>
                </a:r>
                <a:r>
                  <a:rPr lang="en-US" altLang="zh-CN" sz="2400" baseline="-25000" dirty="0"/>
                  <a:t>2</a:t>
                </a:r>
                <a:r>
                  <a:rPr lang="en-US" altLang="zh-CN" sz="2400" dirty="0"/>
                  <a:t>: </a:t>
                </a:r>
                <a14:m>
                  <m:oMath xmlns:m="http://schemas.openxmlformats.org/officeDocument/2006/math">
                    <m:r>
                      <a:rPr lang="en-US" altLang="zh-CN" sz="2400" i="1">
                        <a:latin typeface="Cambria Math"/>
                      </a:rPr>
                      <m:t>𝑝</m:t>
                    </m:r>
                    <m:r>
                      <a:rPr lang="en-US" altLang="zh-CN" sz="2400" i="1">
                        <a:latin typeface="Cambria Math"/>
                      </a:rPr>
                      <m:t>=1, </m:t>
                    </m:r>
                    <m:r>
                      <a:rPr lang="en-US" altLang="zh-CN" sz="2400" i="1">
                        <a:latin typeface="Cambria Math"/>
                      </a:rPr>
                      <m:t>𝑦</m:t>
                    </m:r>
                    <m:r>
                      <a:rPr lang="en-US" altLang="zh-CN" sz="2400" i="1">
                        <a:latin typeface="Cambria Math"/>
                      </a:rPr>
                      <m:t>=</m:t>
                    </m:r>
                    <m:sSub>
                      <m:sSubPr>
                        <m:ctrlPr>
                          <a:rPr lang="en-US" altLang="zh-CN" sz="2400" i="1">
                            <a:latin typeface="Cambria Math"/>
                          </a:rPr>
                        </m:ctrlPr>
                      </m:sSubPr>
                      <m:e>
                        <m:r>
                          <a:rPr lang="zh-CN" altLang="en-US" sz="2400" i="1">
                            <a:latin typeface="Cambria Math"/>
                          </a:rPr>
                          <m:t>𝜃</m:t>
                        </m:r>
                      </m:e>
                      <m:sub>
                        <m:r>
                          <a:rPr lang="en-US" altLang="zh-CN" sz="2400" i="1">
                            <a:latin typeface="Cambria Math"/>
                          </a:rPr>
                          <m:t>0</m:t>
                        </m:r>
                      </m:sub>
                    </m:sSub>
                    <m:r>
                      <a:rPr lang="en-US" altLang="zh-CN" sz="2400" i="1">
                        <a:latin typeface="Cambria Math"/>
                      </a:rPr>
                      <m:t>+</m:t>
                    </m:r>
                    <m:sSub>
                      <m:sSubPr>
                        <m:ctrlPr>
                          <a:rPr lang="en-US" altLang="zh-CN" sz="2400" i="1">
                            <a:latin typeface="Cambria Math"/>
                          </a:rPr>
                        </m:ctrlPr>
                      </m:sSubPr>
                      <m:e>
                        <m:r>
                          <a:rPr lang="zh-CN" altLang="en-US" sz="2400" i="1">
                            <a:latin typeface="Cambria Math"/>
                          </a:rPr>
                          <m:t>𝜃</m:t>
                        </m:r>
                      </m:e>
                      <m:sub>
                        <m:r>
                          <a:rPr lang="en-US" altLang="zh-CN" sz="2400" i="1">
                            <a:latin typeface="Cambria Math"/>
                          </a:rPr>
                          <m:t>1</m:t>
                        </m:r>
                      </m:sub>
                    </m:sSub>
                    <m:sSub>
                      <m:sSubPr>
                        <m:ctrlPr>
                          <a:rPr lang="en-US" altLang="zh-CN" sz="2400" i="1">
                            <a:latin typeface="Cambria Math"/>
                          </a:rPr>
                        </m:ctrlPr>
                      </m:sSubPr>
                      <m:e>
                        <m:r>
                          <a:rPr lang="en-US" altLang="zh-CN" sz="2400" i="1">
                            <a:latin typeface="Cambria Math"/>
                          </a:rPr>
                          <m:t>𝑥</m:t>
                        </m:r>
                      </m:e>
                      <m:sub>
                        <m:r>
                          <a:rPr lang="en-US" altLang="zh-CN" sz="2400" i="1">
                            <a:latin typeface="Cambria Math"/>
                          </a:rPr>
                          <m:t>1</m:t>
                        </m:r>
                      </m:sub>
                    </m:sSub>
                  </m:oMath>
                </a14:m>
                <a:r>
                  <a:rPr lang="en-US" altLang="zh-CN" sz="2400" dirty="0"/>
                  <a:t>+</a:t>
                </a:r>
                <a14:m>
                  <m:oMath xmlns:m="http://schemas.openxmlformats.org/officeDocument/2006/math">
                    <m:r>
                      <a:rPr lang="zh-CN" altLang="en-US" sz="2400" i="1">
                        <a:latin typeface="Cambria Math"/>
                      </a:rPr>
                      <m:t>𝜀</m:t>
                    </m:r>
                  </m:oMath>
                </a14:m>
                <a:r>
                  <a:rPr lang="en-US" altLang="zh-CN" sz="2400" dirty="0"/>
                  <a:t> </a:t>
                </a:r>
                <a:endParaRPr lang="en-US" altLang="zh-CN" sz="2400" dirty="0" smtClean="0"/>
              </a:p>
              <a:p>
                <a:endParaRPr lang="en-US" altLang="zh-CN" sz="2400" dirty="0"/>
              </a:p>
              <a:p>
                <a:pPr marL="342900" indent="-342900">
                  <a:buFont typeface="Wingdings" pitchFamily="2" charset="2"/>
                  <a:buChar char="Ø"/>
                </a:pPr>
                <a:r>
                  <a:rPr lang="en-US" altLang="zh-CN" sz="2400" dirty="0" smtClean="0"/>
                  <a:t>Model</a:t>
                </a:r>
                <a:r>
                  <a:rPr lang="en-US" altLang="zh-CN" sz="2400" dirty="0"/>
                  <a:t> </a:t>
                </a:r>
                <a:r>
                  <a:rPr lang="en-US" altLang="zh-CN" sz="2400" i="1" dirty="0"/>
                  <a:t>M</a:t>
                </a:r>
                <a:r>
                  <a:rPr lang="en-US" altLang="zh-CN" sz="2400" baseline="-25000" dirty="0"/>
                  <a:t>3</a:t>
                </a:r>
                <a:r>
                  <a:rPr lang="en-US" altLang="zh-CN" sz="2400" dirty="0"/>
                  <a:t>: </a:t>
                </a:r>
                <a14:m>
                  <m:oMath xmlns:m="http://schemas.openxmlformats.org/officeDocument/2006/math">
                    <m:r>
                      <a:rPr lang="en-US" altLang="zh-CN" sz="2400" b="0" i="1" smtClean="0">
                        <a:latin typeface="Cambria Math"/>
                      </a:rPr>
                      <m:t>𝑝</m:t>
                    </m:r>
                    <m:r>
                      <a:rPr lang="en-US" altLang="zh-CN" sz="2400" b="0" i="0" smtClean="0">
                        <a:latin typeface="Cambria Math"/>
                      </a:rPr>
                      <m:t>=3</m:t>
                    </m:r>
                    <m:r>
                      <a:rPr lang="en-US" altLang="zh-CN" sz="2400" b="0" i="1" smtClean="0">
                        <a:latin typeface="Cambria Math"/>
                      </a:rPr>
                      <m:t>,</m:t>
                    </m:r>
                    <m:r>
                      <a:rPr lang="en-US" altLang="zh-CN" sz="2400" i="1">
                        <a:latin typeface="Cambria Math"/>
                      </a:rPr>
                      <m:t>𝑦</m:t>
                    </m:r>
                    <m:r>
                      <a:rPr lang="en-US" altLang="zh-CN" sz="2400" i="1">
                        <a:latin typeface="Cambria Math"/>
                      </a:rPr>
                      <m:t>=</m:t>
                    </m:r>
                    <m:sSub>
                      <m:sSubPr>
                        <m:ctrlPr>
                          <a:rPr lang="en-US" altLang="zh-CN" sz="2400" i="1">
                            <a:latin typeface="Cambria Math"/>
                          </a:rPr>
                        </m:ctrlPr>
                      </m:sSubPr>
                      <m:e>
                        <m:r>
                          <a:rPr lang="zh-CN" altLang="en-US" sz="2400" i="1">
                            <a:latin typeface="Cambria Math"/>
                          </a:rPr>
                          <m:t>𝜃</m:t>
                        </m:r>
                      </m:e>
                      <m:sub>
                        <m:r>
                          <a:rPr lang="en-US" altLang="zh-CN" sz="2400" i="1">
                            <a:latin typeface="Cambria Math"/>
                          </a:rPr>
                          <m:t>0</m:t>
                        </m:r>
                      </m:sub>
                    </m:sSub>
                    <m:r>
                      <a:rPr lang="en-US" altLang="zh-CN" sz="2400" i="1">
                        <a:latin typeface="Cambria Math"/>
                      </a:rPr>
                      <m:t>+</m:t>
                    </m:r>
                    <m:sSub>
                      <m:sSubPr>
                        <m:ctrlPr>
                          <a:rPr lang="en-US" altLang="zh-CN" sz="2400" i="1">
                            <a:latin typeface="Cambria Math"/>
                          </a:rPr>
                        </m:ctrlPr>
                      </m:sSubPr>
                      <m:e>
                        <m:r>
                          <a:rPr lang="zh-CN" altLang="en-US" sz="2400" i="1">
                            <a:latin typeface="Cambria Math"/>
                          </a:rPr>
                          <m:t>𝜃</m:t>
                        </m:r>
                      </m:e>
                      <m:sub>
                        <m:r>
                          <a:rPr lang="en-US" altLang="zh-CN" sz="2400" i="1">
                            <a:latin typeface="Cambria Math"/>
                          </a:rPr>
                          <m:t>1</m:t>
                        </m:r>
                      </m:sub>
                    </m:sSub>
                    <m:sSub>
                      <m:sSubPr>
                        <m:ctrlPr>
                          <a:rPr lang="en-US" altLang="zh-CN" sz="2400" i="1">
                            <a:latin typeface="Cambria Math"/>
                          </a:rPr>
                        </m:ctrlPr>
                      </m:sSubPr>
                      <m:e>
                        <m:r>
                          <a:rPr lang="en-US" altLang="zh-CN" sz="2400" i="1">
                            <a:latin typeface="Cambria Math"/>
                          </a:rPr>
                          <m:t>𝑥</m:t>
                        </m:r>
                      </m:e>
                      <m:sub>
                        <m:r>
                          <a:rPr lang="en-US" altLang="zh-CN" sz="2400" i="1">
                            <a:latin typeface="Cambria Math"/>
                          </a:rPr>
                          <m:t>1</m:t>
                        </m:r>
                      </m:sub>
                    </m:sSub>
                    <m:r>
                      <a:rPr lang="en-US" altLang="zh-CN" sz="2400" i="1">
                        <a:latin typeface="Cambria Math"/>
                      </a:rPr>
                      <m:t>+</m:t>
                    </m:r>
                    <m:sSub>
                      <m:sSubPr>
                        <m:ctrlPr>
                          <a:rPr lang="en-US" altLang="zh-CN" sz="2400" i="1">
                            <a:latin typeface="Cambria Math"/>
                          </a:rPr>
                        </m:ctrlPr>
                      </m:sSubPr>
                      <m:e>
                        <m:r>
                          <a:rPr lang="zh-CN" altLang="en-US" sz="2400" i="1">
                            <a:latin typeface="Cambria Math"/>
                          </a:rPr>
                          <m:t>𝜃</m:t>
                        </m:r>
                      </m:e>
                      <m:sub>
                        <m:r>
                          <a:rPr lang="en-US" altLang="zh-CN" sz="2400" i="1">
                            <a:latin typeface="Cambria Math"/>
                          </a:rPr>
                          <m:t>2</m:t>
                        </m:r>
                      </m:sub>
                    </m:sSub>
                    <m:sSub>
                      <m:sSubPr>
                        <m:ctrlPr>
                          <a:rPr lang="en-US" altLang="zh-CN" sz="2400" i="1">
                            <a:latin typeface="Cambria Math"/>
                          </a:rPr>
                        </m:ctrlPr>
                      </m:sSubPr>
                      <m:e>
                        <m:r>
                          <a:rPr lang="en-US" altLang="zh-CN" sz="2400" i="1">
                            <a:latin typeface="Cambria Math"/>
                          </a:rPr>
                          <m:t>𝑥</m:t>
                        </m:r>
                      </m:e>
                      <m:sub>
                        <m:r>
                          <a:rPr lang="en-US" altLang="zh-CN" sz="2400" i="1">
                            <a:latin typeface="Cambria Math"/>
                          </a:rPr>
                          <m:t>2</m:t>
                        </m:r>
                      </m:sub>
                    </m:sSub>
                    <m:r>
                      <a:rPr lang="en-US" altLang="zh-CN" sz="2400" i="1">
                        <a:latin typeface="Cambria Math"/>
                      </a:rPr>
                      <m:t>+</m:t>
                    </m:r>
                  </m:oMath>
                </a14:m>
                <a:r>
                  <a:rPr lang="en-US" altLang="zh-CN" sz="2400" dirty="0"/>
                  <a:t> </a:t>
                </a:r>
                <a14:m>
                  <m:oMath xmlns:m="http://schemas.openxmlformats.org/officeDocument/2006/math">
                    <m:sSub>
                      <m:sSubPr>
                        <m:ctrlPr>
                          <a:rPr lang="en-US" altLang="zh-CN" sz="2400" i="1">
                            <a:latin typeface="Cambria Math"/>
                          </a:rPr>
                        </m:ctrlPr>
                      </m:sSubPr>
                      <m:e>
                        <m:r>
                          <a:rPr lang="zh-CN" altLang="en-US" sz="2400" i="1">
                            <a:latin typeface="Cambria Math"/>
                          </a:rPr>
                          <m:t>𝜃</m:t>
                        </m:r>
                      </m:e>
                      <m:sub>
                        <m:r>
                          <a:rPr lang="en-US" altLang="zh-CN" sz="2400" b="0" i="1" smtClean="0">
                            <a:latin typeface="Cambria Math"/>
                          </a:rPr>
                          <m:t>3</m:t>
                        </m:r>
                      </m:sub>
                    </m:sSub>
                    <m:sSub>
                      <m:sSubPr>
                        <m:ctrlPr>
                          <a:rPr lang="en-US" altLang="zh-CN" sz="2400" i="1">
                            <a:latin typeface="Cambria Math"/>
                          </a:rPr>
                        </m:ctrlPr>
                      </m:sSubPr>
                      <m:e>
                        <m:r>
                          <a:rPr lang="en-US" altLang="zh-CN" sz="2400" i="1">
                            <a:latin typeface="Cambria Math"/>
                          </a:rPr>
                          <m:t>𝑥</m:t>
                        </m:r>
                      </m:e>
                      <m:sub>
                        <m:r>
                          <a:rPr lang="en-US" altLang="zh-CN" sz="2400" b="0" i="1" smtClean="0">
                            <a:latin typeface="Cambria Math"/>
                          </a:rPr>
                          <m:t>3</m:t>
                        </m:r>
                      </m:sub>
                    </m:sSub>
                    <m:r>
                      <a:rPr lang="en-US" altLang="zh-CN" sz="2400" b="0" i="0" smtClean="0">
                        <a:latin typeface="Cambria Math"/>
                      </a:rPr>
                      <m:t>+</m:t>
                    </m:r>
                    <m:r>
                      <a:rPr lang="zh-CN" altLang="en-US" sz="2400" i="1">
                        <a:latin typeface="Cambria Math"/>
                      </a:rPr>
                      <m:t>𝜀</m:t>
                    </m:r>
                  </m:oMath>
                </a14:m>
                <a:r>
                  <a:rPr lang="en-US" altLang="zh-CN" sz="2400" dirty="0"/>
                  <a:t> </a:t>
                </a:r>
                <a:endParaRPr lang="en-US" altLang="zh-CN" sz="2400" dirty="0" smtClean="0">
                  <a:latin typeface="+mn-lt"/>
                </a:endParaRPr>
              </a:p>
            </p:txBody>
          </p:sp>
        </mc:Choice>
        <mc:Fallback>
          <p:sp>
            <p:nvSpPr>
              <p:cNvPr id="9" name="矩形 8"/>
              <p:cNvSpPr>
                <a:spLocks noRot="1" noChangeAspect="1" noMove="1" noResize="1" noEditPoints="1" noAdjustHandles="1" noChangeArrowheads="1" noChangeShapeType="1" noTextEdit="1"/>
              </p:cNvSpPr>
              <p:nvPr/>
            </p:nvSpPr>
            <p:spPr>
              <a:xfrm>
                <a:off x="395536" y="1577614"/>
                <a:ext cx="8352928" cy="3075522"/>
              </a:xfrm>
              <a:prstGeom prst="rect">
                <a:avLst/>
              </a:prstGeom>
              <a:blipFill rotWithShape="1">
                <a:blip r:embed="rId2"/>
                <a:stretch>
                  <a:fillRect l="-1022" t="-1587" b="-35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92164350"/>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0" y="214313"/>
            <a:ext cx="5148064" cy="642937"/>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latin typeface="微软雅黑" pitchFamily="34" charset="-122"/>
                <a:ea typeface="微软雅黑" pitchFamily="34" charset="-122"/>
              </a:rPr>
              <a:t>Example </a:t>
            </a:r>
            <a:r>
              <a:rPr lang="en-US" altLang="zh-CN" sz="2400" b="1" dirty="0" smtClean="0">
                <a:latin typeface="微软雅黑" pitchFamily="34" charset="-122"/>
                <a:ea typeface="微软雅黑" pitchFamily="34" charset="-122"/>
              </a:rPr>
              <a:t>2.Non-Linear Model</a:t>
            </a:r>
            <a:endParaRPr lang="en-US" altLang="zh-CN" sz="2400" b="1" dirty="0">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pPr>
              <a:defRPr/>
            </a:pPr>
            <a:fld id="{8C9E1216-00DE-45F9-839F-3557F5F1F797}" type="slidenum">
              <a:rPr lang="zh-CN" altLang="en-US" smtClean="0">
                <a:solidFill>
                  <a:schemeClr val="tx1"/>
                </a:solidFill>
              </a:rPr>
              <a:pPr>
                <a:defRPr/>
              </a:pPr>
              <a:t>14</a:t>
            </a:fld>
            <a:endParaRPr lang="zh-CN" altLang="en-US" dirty="0">
              <a:solidFill>
                <a:schemeClr val="tx1"/>
              </a:solidFill>
            </a:endParaRPr>
          </a:p>
        </p:txBody>
      </p:sp>
      <mc:AlternateContent xmlns:mc="http://schemas.openxmlformats.org/markup-compatibility/2006">
        <mc:Choice xmlns:a14="http://schemas.microsoft.com/office/drawing/2010/main" Requires="a14">
          <p:sp>
            <p:nvSpPr>
              <p:cNvPr id="4" name="矩形 3"/>
              <p:cNvSpPr/>
              <p:nvPr/>
            </p:nvSpPr>
            <p:spPr>
              <a:xfrm>
                <a:off x="395536" y="1577614"/>
                <a:ext cx="8424936" cy="3928255"/>
              </a:xfrm>
              <a:prstGeom prst="rect">
                <a:avLst/>
              </a:prstGeom>
            </p:spPr>
            <p:txBody>
              <a:bodyPr wrap="square">
                <a:spAutoFit/>
              </a:bodyPr>
              <a:lstStyle/>
              <a:p>
                <a:pPr marL="342900" indent="-342900">
                  <a:buFont typeface="Wingdings" pitchFamily="2" charset="2"/>
                  <a:buChar char="Ø"/>
                </a:pPr>
                <a:r>
                  <a:rPr lang="en-US" altLang="zh-CN" sz="2400" dirty="0" smtClean="0">
                    <a:latin typeface="+mn-lt"/>
                  </a:rPr>
                  <a:t>In this example, the model:</a:t>
                </a:r>
              </a:p>
              <a:p>
                <a14:m>
                  <m:oMathPara xmlns:m="http://schemas.openxmlformats.org/officeDocument/2006/math">
                    <m:oMathParaPr>
                      <m:jc m:val="centerGroup"/>
                    </m:oMathParaPr>
                    <m:oMath xmlns:m="http://schemas.openxmlformats.org/officeDocument/2006/math">
                      <m:r>
                        <a:rPr lang="en-US" altLang="zh-CN" sz="2400" b="0" i="1" smtClean="0">
                          <a:latin typeface="Cambria Math"/>
                        </a:rPr>
                        <m:t>𝑦</m:t>
                      </m:r>
                      <m:r>
                        <a:rPr lang="en-US" altLang="zh-CN" sz="2400" b="0" i="1" smtClean="0">
                          <a:latin typeface="Cambria Math"/>
                        </a:rPr>
                        <m:t>=</m:t>
                      </m:r>
                      <m:sSub>
                        <m:sSubPr>
                          <m:ctrlPr>
                            <a:rPr lang="en-US" altLang="zh-CN" sz="2400" b="0" i="1" smtClean="0">
                              <a:latin typeface="Cambria Math"/>
                            </a:rPr>
                          </m:ctrlPr>
                        </m:sSubPr>
                        <m:e>
                          <m:r>
                            <a:rPr lang="zh-CN" altLang="en-US" sz="2400" b="0" i="1" smtClean="0">
                              <a:latin typeface="Cambria Math"/>
                            </a:rPr>
                            <m:t>∅</m:t>
                          </m:r>
                        </m:e>
                        <m:sub>
                          <m:r>
                            <a:rPr lang="en-US" altLang="zh-CN" sz="2400" b="0" i="1" smtClean="0">
                              <a:latin typeface="Cambria Math"/>
                            </a:rPr>
                            <m:t>0</m:t>
                          </m:r>
                        </m:sub>
                      </m:sSub>
                      <m:d>
                        <m:dPr>
                          <m:ctrlPr>
                            <a:rPr lang="en-US" altLang="zh-CN" sz="2400" b="0" i="1" smtClean="0">
                              <a:latin typeface="Cambria Math"/>
                            </a:rPr>
                          </m:ctrlPr>
                        </m:dPr>
                        <m:e>
                          <m:sSub>
                            <m:sSubPr>
                              <m:ctrlPr>
                                <a:rPr lang="en-US" altLang="zh-CN" sz="2400" i="1">
                                  <a:latin typeface="Cambria Math"/>
                                </a:rPr>
                              </m:ctrlPr>
                            </m:sSubPr>
                            <m:e>
                              <m:r>
                                <a:rPr lang="en-US" altLang="zh-CN" sz="2400" b="0" i="1" smtClean="0">
                                  <a:latin typeface="Cambria Math"/>
                                </a:rPr>
                                <m:t>𝑤</m:t>
                              </m:r>
                            </m:e>
                            <m:sub>
                              <m:r>
                                <a:rPr lang="en-US" altLang="zh-CN" sz="2400" i="1">
                                  <a:latin typeface="Cambria Math"/>
                                </a:rPr>
                                <m:t>0</m:t>
                              </m:r>
                            </m:sub>
                          </m:sSub>
                          <m:r>
                            <a:rPr lang="en-US" altLang="zh-CN" sz="2400" b="0" i="1" smtClean="0">
                              <a:latin typeface="Cambria Math"/>
                            </a:rPr>
                            <m:t>+</m:t>
                          </m:r>
                          <m:nary>
                            <m:naryPr>
                              <m:chr m:val="∑"/>
                              <m:ctrlPr>
                                <a:rPr lang="en-US" altLang="zh-CN" sz="2400" b="0" i="1" smtClean="0">
                                  <a:latin typeface="Cambria Math"/>
                                </a:rPr>
                              </m:ctrlPr>
                            </m:naryPr>
                            <m:sub>
                              <m:r>
                                <m:rPr>
                                  <m:brk m:alnAt="23"/>
                                </m:rPr>
                                <a:rPr lang="en-US" altLang="zh-CN" sz="2400" b="0" i="1" smtClean="0">
                                  <a:latin typeface="Cambria Math"/>
                                </a:rPr>
                                <m:t>h</m:t>
                              </m:r>
                              <m:r>
                                <a:rPr lang="en-US" altLang="zh-CN" sz="2400" b="0" i="1" smtClean="0">
                                  <a:latin typeface="Cambria Math"/>
                                </a:rPr>
                                <m:t>=1</m:t>
                              </m:r>
                            </m:sub>
                            <m:sup>
                              <m:r>
                                <a:rPr lang="en-US" altLang="zh-CN" sz="2400" b="0" i="1" smtClean="0">
                                  <a:latin typeface="Cambria Math"/>
                                </a:rPr>
                                <m:t>𝐻</m:t>
                              </m:r>
                            </m:sup>
                            <m:e>
                              <m:sSub>
                                <m:sSubPr>
                                  <m:ctrlPr>
                                    <a:rPr lang="en-US" altLang="zh-CN" sz="2400" i="1">
                                      <a:latin typeface="Cambria Math"/>
                                    </a:rPr>
                                  </m:ctrlPr>
                                </m:sSubPr>
                                <m:e>
                                  <m:r>
                                    <a:rPr lang="en-US" altLang="zh-CN" sz="2400" i="1">
                                      <a:latin typeface="Cambria Math"/>
                                    </a:rPr>
                                    <m:t>𝑤</m:t>
                                  </m:r>
                                </m:e>
                                <m:sub>
                                  <m:r>
                                    <a:rPr lang="en-US" altLang="zh-CN" sz="2400" b="0" i="1" smtClean="0">
                                      <a:latin typeface="Cambria Math"/>
                                    </a:rPr>
                                    <m:t>h</m:t>
                                  </m:r>
                                </m:sub>
                              </m:sSub>
                              <m:r>
                                <a:rPr lang="en-US" altLang="zh-CN" sz="2400" i="1" smtClean="0">
                                  <a:latin typeface="Cambria Math"/>
                                  <a:ea typeface="Cambria Math"/>
                                </a:rPr>
                                <m:t>∅</m:t>
                              </m:r>
                              <m:d>
                                <m:dPr>
                                  <m:ctrlPr>
                                    <a:rPr lang="en-US" altLang="zh-CN" sz="2400" b="0" i="1" smtClean="0">
                                      <a:latin typeface="Cambria Math"/>
                                    </a:rPr>
                                  </m:ctrlPr>
                                </m:dPr>
                                <m:e>
                                  <m:sSub>
                                    <m:sSubPr>
                                      <m:ctrlPr>
                                        <a:rPr lang="en-US" altLang="zh-CN" sz="2400" i="1">
                                          <a:latin typeface="Cambria Math"/>
                                        </a:rPr>
                                      </m:ctrlPr>
                                    </m:sSubPr>
                                    <m:e>
                                      <m:r>
                                        <a:rPr lang="en-US" altLang="zh-CN" sz="2400" b="0" i="1" smtClean="0">
                                          <a:latin typeface="Cambria Math"/>
                                        </a:rPr>
                                        <m:t>𝑏</m:t>
                                      </m:r>
                                    </m:e>
                                    <m:sub>
                                      <m:r>
                                        <a:rPr lang="en-US" altLang="zh-CN" sz="2400" i="1">
                                          <a:latin typeface="Cambria Math"/>
                                        </a:rPr>
                                        <m:t>h</m:t>
                                      </m:r>
                                    </m:sub>
                                  </m:sSub>
                                  <m:r>
                                    <a:rPr lang="en-US" altLang="zh-CN" sz="2400" b="0" i="1" smtClean="0">
                                      <a:latin typeface="Cambria Math"/>
                                    </a:rPr>
                                    <m:t>+</m:t>
                                  </m:r>
                                  <m:nary>
                                    <m:naryPr>
                                      <m:chr m:val="∑"/>
                                      <m:ctrlPr>
                                        <a:rPr lang="en-US" altLang="zh-CN" sz="2400" b="0" i="1" smtClean="0">
                                          <a:latin typeface="Cambria Math"/>
                                        </a:rPr>
                                      </m:ctrlPr>
                                    </m:naryPr>
                                    <m:sub>
                                      <m:r>
                                        <m:rPr>
                                          <m:brk m:alnAt="23"/>
                                        </m:rPr>
                                        <a:rPr lang="en-US" altLang="zh-CN" sz="2400" b="0" i="1" smtClean="0">
                                          <a:latin typeface="Cambria Math"/>
                                        </a:rPr>
                                        <m:t>𝑗</m:t>
                                      </m:r>
                                      <m:r>
                                        <a:rPr lang="en-US" altLang="zh-CN" sz="2400" b="0" i="1" smtClean="0">
                                          <a:latin typeface="Cambria Math"/>
                                        </a:rPr>
                                        <m:t>=1</m:t>
                                      </m:r>
                                    </m:sub>
                                    <m:sup>
                                      <m:r>
                                        <a:rPr lang="en-US" altLang="zh-CN" sz="2400" b="0" i="1" smtClean="0">
                                          <a:latin typeface="Cambria Math"/>
                                        </a:rPr>
                                        <m:t>𝑝</m:t>
                                      </m:r>
                                    </m:sup>
                                    <m:e>
                                      <m:sSub>
                                        <m:sSubPr>
                                          <m:ctrlPr>
                                            <a:rPr lang="en-US" altLang="zh-CN" sz="2400" i="1">
                                              <a:latin typeface="Cambria Math"/>
                                            </a:rPr>
                                          </m:ctrlPr>
                                        </m:sSubPr>
                                        <m:e>
                                          <m:r>
                                            <a:rPr lang="en-US" altLang="zh-CN" sz="2400" i="1">
                                              <a:latin typeface="Cambria Math"/>
                                            </a:rPr>
                                            <m:t>𝑤</m:t>
                                          </m:r>
                                        </m:e>
                                        <m:sub>
                                          <m:r>
                                            <a:rPr lang="en-US" altLang="zh-CN" sz="2400" b="0" i="1" smtClean="0">
                                              <a:latin typeface="Cambria Math"/>
                                            </a:rPr>
                                            <m:t>𝑗</m:t>
                                          </m:r>
                                          <m:r>
                                            <a:rPr lang="en-US" altLang="zh-CN" sz="2400" i="1">
                                              <a:latin typeface="Cambria Math"/>
                                            </a:rPr>
                                            <m:t>h</m:t>
                                          </m:r>
                                        </m:sub>
                                      </m:sSub>
                                      <m:sSub>
                                        <m:sSubPr>
                                          <m:ctrlPr>
                                            <a:rPr lang="en-US" altLang="zh-CN" sz="2400" i="1">
                                              <a:latin typeface="Cambria Math"/>
                                            </a:rPr>
                                          </m:ctrlPr>
                                        </m:sSubPr>
                                        <m:e>
                                          <m:r>
                                            <a:rPr lang="en-US" altLang="zh-CN" sz="2400" b="0" i="1" smtClean="0">
                                              <a:latin typeface="Cambria Math"/>
                                            </a:rPr>
                                            <m:t>𝑥</m:t>
                                          </m:r>
                                        </m:e>
                                        <m:sub>
                                          <m:r>
                                            <a:rPr lang="en-US" altLang="zh-CN" sz="2400" b="0" i="1" smtClean="0">
                                              <a:latin typeface="Cambria Math"/>
                                            </a:rPr>
                                            <m:t>𝑗</m:t>
                                          </m:r>
                                        </m:sub>
                                      </m:sSub>
                                    </m:e>
                                  </m:nary>
                                </m:e>
                              </m:d>
                            </m:e>
                          </m:nary>
                        </m:e>
                      </m:d>
                      <m:r>
                        <a:rPr lang="en-US" altLang="zh-CN" sz="2400" b="0" i="1" smtClean="0">
                          <a:latin typeface="Cambria Math"/>
                        </a:rPr>
                        <m:t>+</m:t>
                      </m:r>
                      <m:r>
                        <a:rPr lang="zh-CN" altLang="en-US" sz="2400" b="0" i="1" smtClean="0">
                          <a:latin typeface="Cambria Math"/>
                        </a:rPr>
                        <m:t>𝜀</m:t>
                      </m:r>
                    </m:oMath>
                  </m:oMathPara>
                </a14:m>
                <a:endParaRPr lang="en-US" altLang="zh-CN" sz="2400" dirty="0" smtClean="0">
                  <a:latin typeface="+mn-lt"/>
                </a:endParaRPr>
              </a:p>
              <a:p>
                <a:pPr marL="342900" indent="-342900">
                  <a:buFont typeface="Wingdings" pitchFamily="2" charset="2"/>
                  <a:buChar char="Ø"/>
                </a:pPr>
                <a:r>
                  <a:rPr lang="en-US" altLang="zh-CN" sz="2000" dirty="0" smtClean="0">
                    <a:latin typeface="+mn-lt"/>
                  </a:rPr>
                  <a:t>Defined by </a:t>
                </a:r>
                <a14:m>
                  <m:oMath xmlns:m="http://schemas.openxmlformats.org/officeDocument/2006/math">
                    <m:r>
                      <a:rPr lang="en-US" altLang="zh-CN" sz="2000" i="1">
                        <a:latin typeface="+mn-lt"/>
                      </a:rPr>
                      <m:t>𝑝</m:t>
                    </m:r>
                    <m:r>
                      <a:rPr lang="en-US" altLang="zh-CN" sz="2000" b="0" i="1" smtClean="0">
                        <a:latin typeface="+mn-lt"/>
                      </a:rPr>
                      <m:t>=2</m:t>
                    </m:r>
                  </m:oMath>
                </a14:m>
                <a:r>
                  <a:rPr lang="en-US" altLang="zh-CN" sz="2000" dirty="0" smtClean="0">
                    <a:latin typeface="+mn-lt"/>
                  </a:rPr>
                  <a:t> input variables, </a:t>
                </a:r>
                <a14:m>
                  <m:oMath xmlns:m="http://schemas.openxmlformats.org/officeDocument/2006/math">
                    <m:sSub>
                      <m:sSubPr>
                        <m:ctrlPr>
                          <a:rPr lang="en-US" altLang="zh-CN" sz="2000" b="0" i="1" smtClean="0">
                            <a:latin typeface="+mn-lt"/>
                          </a:rPr>
                        </m:ctrlPr>
                      </m:sSubPr>
                      <m:e>
                        <m:r>
                          <a:rPr lang="en-US" altLang="zh-CN" sz="2000" i="1">
                            <a:latin typeface="+mn-lt"/>
                          </a:rPr>
                          <m:t>𝑥</m:t>
                        </m:r>
                      </m:e>
                      <m:sub>
                        <m:r>
                          <a:rPr lang="en-US" altLang="zh-CN" sz="2000" b="0" i="1" smtClean="0">
                            <a:latin typeface="+mn-lt"/>
                          </a:rPr>
                          <m:t>1</m:t>
                        </m:r>
                      </m:sub>
                    </m:sSub>
                    <m:r>
                      <a:rPr lang="en-US" altLang="zh-CN" sz="2000" b="0" i="1" smtClean="0">
                        <a:latin typeface="+mn-lt"/>
                        <a:ea typeface="Cambria Math"/>
                      </a:rPr>
                      <m:t>~</m:t>
                    </m:r>
                    <m:r>
                      <a:rPr lang="en-US" altLang="zh-CN" sz="2000" b="0" i="1" smtClean="0">
                        <a:latin typeface="+mn-lt"/>
                        <a:ea typeface="Cambria Math"/>
                      </a:rPr>
                      <m:t>𝑁</m:t>
                    </m:r>
                    <m:r>
                      <a:rPr lang="en-US" altLang="zh-CN" sz="2000" b="0" i="1" smtClean="0">
                        <a:latin typeface="+mn-lt"/>
                        <a:ea typeface="Cambria Math"/>
                      </a:rPr>
                      <m:t>(0.2,4)</m:t>
                    </m:r>
                  </m:oMath>
                </a14:m>
                <a:r>
                  <a:rPr lang="en-US" altLang="zh-CN" sz="2000" dirty="0" smtClean="0">
                    <a:latin typeface="+mn-lt"/>
                  </a:rPr>
                  <a:t>,</a:t>
                </a:r>
                <a:r>
                  <a:rPr lang="en-US" altLang="zh-CN" sz="2000" dirty="0">
                    <a:latin typeface="+mn-lt"/>
                  </a:rPr>
                  <a:t> </a:t>
                </a:r>
                <a14:m>
                  <m:oMath xmlns:m="http://schemas.openxmlformats.org/officeDocument/2006/math">
                    <m:sSub>
                      <m:sSubPr>
                        <m:ctrlPr>
                          <a:rPr lang="en-US" altLang="zh-CN" sz="2000" i="1">
                            <a:latin typeface="+mn-lt"/>
                          </a:rPr>
                        </m:ctrlPr>
                      </m:sSubPr>
                      <m:e>
                        <m:r>
                          <a:rPr lang="en-US" altLang="zh-CN" sz="2000" i="1">
                            <a:latin typeface="+mn-lt"/>
                          </a:rPr>
                          <m:t>𝑥</m:t>
                        </m:r>
                      </m:e>
                      <m:sub>
                        <m:r>
                          <a:rPr lang="en-US" altLang="zh-CN" sz="2000" b="0" i="1" smtClean="0">
                            <a:latin typeface="Cambria Math"/>
                          </a:rPr>
                          <m:t>2</m:t>
                        </m:r>
                      </m:sub>
                    </m:sSub>
                    <m:r>
                      <a:rPr lang="en-US" altLang="zh-CN" sz="2000" i="1">
                        <a:latin typeface="+mn-lt"/>
                        <a:ea typeface="Cambria Math"/>
                      </a:rPr>
                      <m:t>~</m:t>
                    </m:r>
                    <m:r>
                      <a:rPr lang="en-US" altLang="zh-CN" sz="2000" i="1">
                        <a:latin typeface="+mn-lt"/>
                        <a:ea typeface="Cambria Math"/>
                      </a:rPr>
                      <m:t>𝑁</m:t>
                    </m:r>
                    <m:r>
                      <a:rPr lang="en-US" altLang="zh-CN" sz="2000" i="1">
                        <a:latin typeface="+mn-lt"/>
                        <a:ea typeface="Cambria Math"/>
                      </a:rPr>
                      <m:t>(−0.1,0</m:t>
                    </m:r>
                    <m:r>
                      <a:rPr lang="en-US" altLang="zh-CN" sz="2000" b="0" i="1" smtClean="0">
                        <a:latin typeface="+mn-lt"/>
                        <a:ea typeface="Cambria Math"/>
                      </a:rPr>
                      <m:t>.25)</m:t>
                    </m:r>
                  </m:oMath>
                </a14:m>
                <a:endParaRPr lang="en-US" altLang="zh-CN" sz="2000" dirty="0" smtClean="0">
                  <a:latin typeface="+mn-lt"/>
                </a:endParaRPr>
              </a:p>
              <a:p>
                <a:endParaRPr lang="en-US" altLang="zh-CN" sz="2000" dirty="0">
                  <a:latin typeface="+mn-lt"/>
                </a:endParaRPr>
              </a:p>
              <a:p>
                <a:pPr marL="342900" indent="-342900">
                  <a:buFont typeface="Wingdings" pitchFamily="2" charset="2"/>
                  <a:buChar char="Ø"/>
                </a:pPr>
                <a:r>
                  <a:rPr lang="en-US" altLang="zh-CN" sz="2000" dirty="0">
                    <a:latin typeface="+mn-lt"/>
                  </a:rPr>
                  <a:t>Model </a:t>
                </a:r>
                <a:r>
                  <a:rPr lang="en-US" altLang="zh-CN" sz="2000" i="1" dirty="0" smtClean="0">
                    <a:latin typeface="+mn-lt"/>
                  </a:rPr>
                  <a:t>M</a:t>
                </a:r>
                <a:r>
                  <a:rPr lang="en-US" altLang="zh-CN" sz="2000" baseline="-25000" dirty="0" smtClean="0">
                    <a:latin typeface="+mn-lt"/>
                  </a:rPr>
                  <a:t>2</a:t>
                </a:r>
                <a:r>
                  <a:rPr lang="en-US" altLang="zh-CN" sz="2000" dirty="0" smtClean="0">
                    <a:latin typeface="+mn-lt"/>
                  </a:rPr>
                  <a:t>:</a:t>
                </a:r>
                <a:r>
                  <a:rPr lang="en-US" altLang="zh-CN" sz="2000" dirty="0">
                    <a:latin typeface="+mn-lt"/>
                  </a:rPr>
                  <a:t> </a:t>
                </a:r>
                <a:r>
                  <a:rPr lang="en-US" altLang="zh-CN" sz="2000" dirty="0" smtClean="0">
                    <a:latin typeface="+mn-lt"/>
                  </a:rPr>
                  <a:t>two inputs, one hidden layer with 2 hidden neurons.</a:t>
                </a:r>
              </a:p>
              <a:p>
                <a:endParaRPr lang="en-US" altLang="zh-CN" sz="2000" dirty="0">
                  <a:latin typeface="+mn-lt"/>
                </a:endParaRPr>
              </a:p>
              <a:p>
                <a:pPr marL="342900" indent="-342900">
                  <a:buFont typeface="Wingdings" pitchFamily="2" charset="2"/>
                  <a:buChar char="Ø"/>
                </a:pPr>
                <a:r>
                  <a:rPr lang="en-US" altLang="zh-CN" sz="2000" dirty="0" smtClean="0">
                    <a:latin typeface="+mn-lt"/>
                  </a:rPr>
                  <a:t>Model</a:t>
                </a:r>
                <a:r>
                  <a:rPr lang="en-US" altLang="zh-CN" sz="2000" dirty="0">
                    <a:latin typeface="+mn-lt"/>
                  </a:rPr>
                  <a:t> </a:t>
                </a:r>
                <a:r>
                  <a:rPr lang="en-US" altLang="zh-CN" sz="2000" i="1" dirty="0" smtClean="0">
                    <a:latin typeface="+mn-lt"/>
                  </a:rPr>
                  <a:t>M</a:t>
                </a:r>
                <a:r>
                  <a:rPr lang="en-US" altLang="zh-CN" sz="2000" baseline="-25000" dirty="0" smtClean="0">
                    <a:latin typeface="+mn-lt"/>
                  </a:rPr>
                  <a:t>4</a:t>
                </a:r>
                <a:r>
                  <a:rPr lang="en-US" altLang="zh-CN" sz="2000" dirty="0" smtClean="0">
                    <a:latin typeface="+mn-lt"/>
                  </a:rPr>
                  <a:t>: </a:t>
                </a:r>
                <a:r>
                  <a:rPr lang="en-US" altLang="zh-CN" sz="2000" dirty="0">
                    <a:latin typeface="+mn-lt"/>
                  </a:rPr>
                  <a:t>two inputs, one hidden layer with </a:t>
                </a:r>
                <a:r>
                  <a:rPr lang="en-US" altLang="zh-CN" sz="2000" dirty="0" smtClean="0">
                    <a:latin typeface="+mn-lt"/>
                  </a:rPr>
                  <a:t>4 </a:t>
                </a:r>
                <a:r>
                  <a:rPr lang="en-US" altLang="zh-CN" sz="2000" dirty="0">
                    <a:latin typeface="+mn-lt"/>
                  </a:rPr>
                  <a:t>hidden </a:t>
                </a:r>
                <a:r>
                  <a:rPr lang="en-US" altLang="zh-CN" sz="2000" dirty="0" smtClean="0">
                    <a:latin typeface="+mn-lt"/>
                  </a:rPr>
                  <a:t>neurons(true)</a:t>
                </a:r>
              </a:p>
              <a:p>
                <a:endParaRPr lang="en-US" altLang="zh-CN" sz="2000" dirty="0">
                  <a:latin typeface="+mn-lt"/>
                </a:endParaRPr>
              </a:p>
              <a:p>
                <a:pPr marL="342900" indent="-342900">
                  <a:buFont typeface="Wingdings" pitchFamily="2" charset="2"/>
                  <a:buChar char="Ø"/>
                </a:pPr>
                <a:r>
                  <a:rPr lang="en-US" altLang="zh-CN" sz="2000" dirty="0" smtClean="0">
                    <a:latin typeface="+mn-lt"/>
                  </a:rPr>
                  <a:t>Model</a:t>
                </a:r>
                <a:r>
                  <a:rPr lang="en-US" altLang="zh-CN" sz="2000" dirty="0">
                    <a:latin typeface="+mn-lt"/>
                  </a:rPr>
                  <a:t> </a:t>
                </a:r>
                <a:r>
                  <a:rPr lang="en-US" altLang="zh-CN" sz="2000" i="1" dirty="0" smtClean="0">
                    <a:latin typeface="+mn-lt"/>
                  </a:rPr>
                  <a:t>M</a:t>
                </a:r>
                <a:r>
                  <a:rPr lang="en-US" altLang="zh-CN" sz="2000" baseline="-25000" dirty="0" smtClean="0">
                    <a:latin typeface="+mn-lt"/>
                  </a:rPr>
                  <a:t>6</a:t>
                </a:r>
                <a:r>
                  <a:rPr lang="en-US" altLang="zh-CN" sz="2000" dirty="0" smtClean="0">
                    <a:latin typeface="+mn-lt"/>
                  </a:rPr>
                  <a:t>:</a:t>
                </a:r>
                <a:r>
                  <a:rPr lang="en-US" altLang="zh-CN" sz="2000" dirty="0">
                    <a:latin typeface="+mn-lt"/>
                  </a:rPr>
                  <a:t> two inputs, one hidden layer with </a:t>
                </a:r>
                <a:r>
                  <a:rPr lang="en-US" altLang="zh-CN" sz="2000" dirty="0" smtClean="0">
                    <a:latin typeface="+mn-lt"/>
                  </a:rPr>
                  <a:t>6 </a:t>
                </a:r>
                <a:r>
                  <a:rPr lang="en-US" altLang="zh-CN" sz="2000" dirty="0">
                    <a:latin typeface="+mn-lt"/>
                  </a:rPr>
                  <a:t>hidden neurons</a:t>
                </a:r>
                <a:endParaRPr lang="en-US" altLang="zh-CN" sz="2000" dirty="0" smtClean="0">
                  <a:latin typeface="+mn-lt"/>
                </a:endParaRPr>
              </a:p>
            </p:txBody>
          </p:sp>
        </mc:Choice>
        <mc:Fallback>
          <p:sp>
            <p:nvSpPr>
              <p:cNvPr id="4" name="矩形 3"/>
              <p:cNvSpPr>
                <a:spLocks noRot="1" noChangeAspect="1" noMove="1" noResize="1" noEditPoints="1" noAdjustHandles="1" noChangeArrowheads="1" noChangeShapeType="1" noTextEdit="1"/>
              </p:cNvSpPr>
              <p:nvPr/>
            </p:nvSpPr>
            <p:spPr>
              <a:xfrm>
                <a:off x="395536" y="1577614"/>
                <a:ext cx="8424936" cy="3928255"/>
              </a:xfrm>
              <a:prstGeom prst="rect">
                <a:avLst/>
              </a:prstGeom>
              <a:blipFill rotWithShape="1">
                <a:blip r:embed="rId2"/>
                <a:stretch>
                  <a:fillRect l="-1013" t="-12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84547084"/>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0" y="214313"/>
            <a:ext cx="7452320" cy="642937"/>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latin typeface="微软雅黑" pitchFamily="34" charset="-122"/>
                <a:ea typeface="微软雅黑" pitchFamily="34" charset="-122"/>
              </a:rPr>
              <a:t>Example </a:t>
            </a:r>
            <a:r>
              <a:rPr lang="en-US" altLang="zh-CN" sz="2400" b="1" dirty="0" smtClean="0">
                <a:latin typeface="微软雅黑" pitchFamily="34" charset="-122"/>
                <a:ea typeface="微软雅黑" pitchFamily="34" charset="-122"/>
              </a:rPr>
              <a:t>3.Non-Linear Model with Real Data</a:t>
            </a:r>
            <a:endParaRPr lang="en-US" altLang="zh-CN" sz="2400" b="1" dirty="0">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pPr>
              <a:defRPr/>
            </a:pPr>
            <a:fld id="{8C9E1216-00DE-45F9-839F-3557F5F1F797}" type="slidenum">
              <a:rPr lang="zh-CN" altLang="en-US" smtClean="0">
                <a:solidFill>
                  <a:schemeClr val="tx1"/>
                </a:solidFill>
              </a:rPr>
              <a:pPr>
                <a:defRPr/>
              </a:pPr>
              <a:t>15</a:t>
            </a:fld>
            <a:endParaRPr lang="zh-CN" altLang="en-US" dirty="0">
              <a:solidFill>
                <a:schemeClr val="tx1"/>
              </a:solidFill>
            </a:endParaRPr>
          </a:p>
        </p:txBody>
      </p:sp>
      <p:sp>
        <p:nvSpPr>
          <p:cNvPr id="4" name="矩形 3"/>
          <p:cNvSpPr/>
          <p:nvPr/>
        </p:nvSpPr>
        <p:spPr>
          <a:xfrm>
            <a:off x="395536" y="1412776"/>
            <a:ext cx="8424936" cy="4524315"/>
          </a:xfrm>
          <a:prstGeom prst="rect">
            <a:avLst/>
          </a:prstGeom>
        </p:spPr>
        <p:txBody>
          <a:bodyPr wrap="square">
            <a:spAutoFit/>
          </a:bodyPr>
          <a:lstStyle/>
          <a:p>
            <a:pPr marL="342900" indent="-342900">
              <a:buFont typeface="Wingdings" pitchFamily="2" charset="2"/>
              <a:buChar char="Ø"/>
            </a:pPr>
            <a:r>
              <a:rPr lang="en-US" altLang="zh-CN" sz="2400" dirty="0" smtClean="0">
                <a:latin typeface="+mn-lt"/>
              </a:rPr>
              <a:t>This example uses a model with 22 input variables, 2 hidden layers(the first one with 26 neurons, the other one with 40 neurons).</a:t>
            </a:r>
          </a:p>
          <a:p>
            <a:endParaRPr lang="en-US" altLang="zh-CN" sz="2400" dirty="0">
              <a:latin typeface="+mn-lt"/>
            </a:endParaRPr>
          </a:p>
          <a:p>
            <a:pPr marL="342900" indent="-342900">
              <a:buFont typeface="Wingdings" pitchFamily="2" charset="2"/>
              <a:buChar char="Ø"/>
            </a:pPr>
            <a:r>
              <a:rPr lang="en-US" altLang="zh-CN" sz="2400" dirty="0">
                <a:latin typeface="+mn-lt"/>
              </a:rPr>
              <a:t>Model </a:t>
            </a:r>
            <a:r>
              <a:rPr lang="en-US" altLang="zh-CN" sz="2400" i="1" dirty="0" smtClean="0">
                <a:latin typeface="+mn-lt"/>
              </a:rPr>
              <a:t>M</a:t>
            </a:r>
            <a:r>
              <a:rPr lang="en-US" altLang="zh-CN" sz="2400" baseline="-25000" dirty="0" smtClean="0">
                <a:latin typeface="+mn-lt"/>
              </a:rPr>
              <a:t>40</a:t>
            </a:r>
            <a:r>
              <a:rPr lang="en-US" altLang="zh-CN" sz="2400" dirty="0" smtClean="0">
                <a:latin typeface="+mn-lt"/>
              </a:rPr>
              <a:t>:</a:t>
            </a:r>
            <a:r>
              <a:rPr lang="en-US" altLang="zh-CN" sz="2400" dirty="0">
                <a:latin typeface="+mn-lt"/>
              </a:rPr>
              <a:t> </a:t>
            </a:r>
            <a:r>
              <a:rPr lang="en-US" altLang="zh-CN" sz="2400" dirty="0" smtClean="0">
                <a:latin typeface="+mn-lt"/>
              </a:rPr>
              <a:t>22 inputs, two hidden layers with, respectively, 26 and 40 hidden neurons.</a:t>
            </a:r>
          </a:p>
          <a:p>
            <a:endParaRPr lang="en-US" altLang="zh-CN" sz="2400" dirty="0">
              <a:latin typeface="+mn-lt"/>
            </a:endParaRPr>
          </a:p>
          <a:p>
            <a:pPr marL="342900" indent="-342900">
              <a:buFont typeface="Wingdings" pitchFamily="2" charset="2"/>
              <a:buChar char="Ø"/>
            </a:pPr>
            <a:r>
              <a:rPr lang="en-US" altLang="zh-CN" sz="2400" dirty="0" smtClean="0">
                <a:latin typeface="+mn-lt"/>
              </a:rPr>
              <a:t>Model</a:t>
            </a:r>
            <a:r>
              <a:rPr lang="en-US" altLang="zh-CN" sz="2400" dirty="0">
                <a:latin typeface="+mn-lt"/>
              </a:rPr>
              <a:t> </a:t>
            </a:r>
            <a:r>
              <a:rPr lang="en-US" altLang="zh-CN" sz="2400" i="1" dirty="0" smtClean="0">
                <a:latin typeface="+mn-lt"/>
              </a:rPr>
              <a:t>M</a:t>
            </a:r>
            <a:r>
              <a:rPr lang="en-US" altLang="zh-CN" sz="2400" baseline="-25000" dirty="0" smtClean="0">
                <a:latin typeface="+mn-lt"/>
              </a:rPr>
              <a:t>35</a:t>
            </a:r>
            <a:r>
              <a:rPr lang="en-US" altLang="zh-CN" sz="2400" dirty="0" smtClean="0">
                <a:latin typeface="+mn-lt"/>
              </a:rPr>
              <a:t>: </a:t>
            </a:r>
            <a:r>
              <a:rPr lang="en-US" altLang="zh-CN" sz="2400" dirty="0">
                <a:latin typeface="+mn-lt"/>
              </a:rPr>
              <a:t>22 inputs, two hidden layers with, respectively, 26 and </a:t>
            </a:r>
            <a:r>
              <a:rPr lang="en-US" altLang="zh-CN" sz="2400" dirty="0" smtClean="0">
                <a:latin typeface="+mn-lt"/>
              </a:rPr>
              <a:t>35 </a:t>
            </a:r>
            <a:r>
              <a:rPr lang="en-US" altLang="zh-CN" sz="2400" dirty="0">
                <a:latin typeface="+mn-lt"/>
              </a:rPr>
              <a:t>hidden neurons.</a:t>
            </a:r>
          </a:p>
          <a:p>
            <a:endParaRPr lang="en-US" altLang="zh-CN" sz="2400" dirty="0">
              <a:latin typeface="+mn-lt"/>
            </a:endParaRPr>
          </a:p>
          <a:p>
            <a:pPr marL="342900" indent="-342900">
              <a:buFont typeface="Wingdings" pitchFamily="2" charset="2"/>
              <a:buChar char="Ø"/>
            </a:pPr>
            <a:r>
              <a:rPr lang="en-US" altLang="zh-CN" sz="2400" dirty="0" smtClean="0">
                <a:latin typeface="+mn-lt"/>
              </a:rPr>
              <a:t>Model</a:t>
            </a:r>
            <a:r>
              <a:rPr lang="en-US" altLang="zh-CN" sz="2400" dirty="0">
                <a:latin typeface="+mn-lt"/>
              </a:rPr>
              <a:t> </a:t>
            </a:r>
            <a:r>
              <a:rPr lang="en-US" altLang="zh-CN" sz="2400" i="1" dirty="0" smtClean="0">
                <a:latin typeface="+mn-lt"/>
              </a:rPr>
              <a:t>M</a:t>
            </a:r>
            <a:r>
              <a:rPr lang="en-US" altLang="zh-CN" sz="2400" baseline="-25000" dirty="0" smtClean="0">
                <a:latin typeface="+mn-lt"/>
              </a:rPr>
              <a:t>30</a:t>
            </a:r>
            <a:r>
              <a:rPr lang="en-US" altLang="zh-CN" sz="2400" dirty="0" smtClean="0">
                <a:latin typeface="+mn-lt"/>
              </a:rPr>
              <a:t>:</a:t>
            </a:r>
            <a:r>
              <a:rPr lang="en-US" altLang="zh-CN" sz="2400" dirty="0">
                <a:latin typeface="+mn-lt"/>
              </a:rPr>
              <a:t> </a:t>
            </a:r>
            <a:r>
              <a:rPr lang="en-US" altLang="zh-CN" sz="2400" dirty="0">
                <a:latin typeface="+mn-lt"/>
              </a:rPr>
              <a:t>22 inputs, two hidden layers with, respectively, 26 and </a:t>
            </a:r>
            <a:r>
              <a:rPr lang="en-US" altLang="zh-CN" sz="2400" dirty="0" smtClean="0">
                <a:latin typeface="+mn-lt"/>
              </a:rPr>
              <a:t>30 </a:t>
            </a:r>
            <a:r>
              <a:rPr lang="en-US" altLang="zh-CN" sz="2400" dirty="0">
                <a:latin typeface="+mn-lt"/>
              </a:rPr>
              <a:t>hidden neurons.</a:t>
            </a:r>
          </a:p>
        </p:txBody>
      </p:sp>
    </p:spTree>
    <p:extLst>
      <p:ext uri="{BB962C8B-B14F-4D97-AF65-F5344CB8AC3E}">
        <p14:creationId xmlns:p14="http://schemas.microsoft.com/office/powerpoint/2010/main" val="2584547084"/>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0" y="214313"/>
            <a:ext cx="4000500" cy="642937"/>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smtClean="0">
                <a:latin typeface="微软雅黑" pitchFamily="34" charset="-122"/>
                <a:ea typeface="微软雅黑" pitchFamily="34" charset="-122"/>
              </a:rPr>
              <a:t>Drawbacks</a:t>
            </a:r>
            <a:endParaRPr lang="zh-CN" altLang="en-US" sz="2400" b="1" dirty="0">
              <a:latin typeface="微软雅黑" pitchFamily="34" charset="-122"/>
              <a:ea typeface="微软雅黑" pitchFamily="34" charset="-122"/>
            </a:endParaRPr>
          </a:p>
        </p:txBody>
      </p:sp>
      <p:sp>
        <p:nvSpPr>
          <p:cNvPr id="3" name="灯片编号占位符 2"/>
          <p:cNvSpPr>
            <a:spLocks noGrp="1"/>
          </p:cNvSpPr>
          <p:nvPr>
            <p:ph type="sldNum" sz="quarter" idx="12"/>
          </p:nvPr>
        </p:nvSpPr>
        <p:spPr/>
        <p:txBody>
          <a:bodyPr/>
          <a:lstStyle/>
          <a:p>
            <a:pPr>
              <a:defRPr/>
            </a:pPr>
            <a:fld id="{D49BDFCE-671A-44A9-BCB5-FF23A5A350BA}" type="slidenum">
              <a:rPr lang="zh-CN" altLang="en-US" smtClean="0">
                <a:solidFill>
                  <a:schemeClr val="tx1"/>
                </a:solidFill>
              </a:rPr>
              <a:pPr>
                <a:defRPr/>
              </a:pPr>
              <a:t>16</a:t>
            </a:fld>
            <a:endParaRPr lang="zh-CN" altLang="en-US" dirty="0">
              <a:solidFill>
                <a:schemeClr val="tx1"/>
              </a:solidFill>
            </a:endParaRPr>
          </a:p>
        </p:txBody>
      </p:sp>
      <p:sp>
        <p:nvSpPr>
          <p:cNvPr id="4" name="矩形 3"/>
          <p:cNvSpPr/>
          <p:nvPr/>
        </p:nvSpPr>
        <p:spPr>
          <a:xfrm>
            <a:off x="395536" y="1577614"/>
            <a:ext cx="8352928" cy="3416320"/>
          </a:xfrm>
          <a:prstGeom prst="rect">
            <a:avLst/>
          </a:prstGeom>
        </p:spPr>
        <p:txBody>
          <a:bodyPr wrap="square">
            <a:spAutoFit/>
          </a:bodyPr>
          <a:lstStyle/>
          <a:p>
            <a:pPr marL="342900" indent="-342900">
              <a:buFont typeface="Wingdings" pitchFamily="2" charset="2"/>
              <a:buChar char="Ø"/>
            </a:pPr>
            <a:r>
              <a:rPr lang="en-US" altLang="zh-CN" sz="2400" dirty="0" smtClean="0">
                <a:latin typeface="+mn-lt"/>
              </a:rPr>
              <a:t>The </a:t>
            </a:r>
            <a:r>
              <a:rPr lang="en-US" altLang="zh-CN" sz="2400" i="1" dirty="0">
                <a:solidFill>
                  <a:srgbClr val="FF0000"/>
                </a:solidFill>
                <a:latin typeface="+mn-lt"/>
              </a:rPr>
              <a:t>computer simulation time</a:t>
            </a:r>
            <a:r>
              <a:rPr lang="en-US" altLang="zh-CN" sz="2400" dirty="0">
                <a:latin typeface="+mn-lt"/>
              </a:rPr>
              <a:t>: If n or p is high, computation time can be very long even with second-order optimization techniques as BFGS, but it still remains less than computing time for empirical exploration.</a:t>
            </a:r>
          </a:p>
          <a:p>
            <a:endParaRPr lang="en-US" altLang="zh-CN" sz="2400" dirty="0">
              <a:latin typeface="+mn-lt"/>
            </a:endParaRPr>
          </a:p>
          <a:p>
            <a:pPr marL="342900" indent="-342900">
              <a:buFont typeface="Wingdings" pitchFamily="2" charset="2"/>
              <a:buChar char="Ø"/>
            </a:pPr>
            <a:r>
              <a:rPr lang="en-US" altLang="zh-CN" sz="2400" dirty="0">
                <a:latin typeface="+mn-lt"/>
              </a:rPr>
              <a:t>The </a:t>
            </a:r>
            <a:r>
              <a:rPr lang="en-US" altLang="zh-CN" sz="2400" i="1" dirty="0">
                <a:solidFill>
                  <a:srgbClr val="FF0000"/>
                </a:solidFill>
                <a:latin typeface="+mn-lt"/>
              </a:rPr>
              <a:t>repetition of extremal data</a:t>
            </a:r>
            <a:r>
              <a:rPr lang="en-US" altLang="zh-CN" sz="2400" dirty="0">
                <a:latin typeface="+mn-lt"/>
              </a:rPr>
              <a:t>: The risk exists to select a re-sampling data set for which iterative methods will converge with difficulty. But ignoring these repetitions could introduce a bias.</a:t>
            </a:r>
            <a:endParaRPr lang="en-US" altLang="zh-CN" sz="2400" dirty="0" smtClean="0">
              <a:latin typeface="+mn-lt"/>
            </a:endParaRP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8313" y="2500313"/>
            <a:ext cx="6072187" cy="1470025"/>
          </a:xfrm>
        </p:spPr>
        <p:txBody>
          <a:bodyPr rtlCol="0">
            <a:normAutofit/>
          </a:bodyPr>
          <a:lstStyle/>
          <a:p>
            <a:pPr eaLnBrk="1" fontAlgn="auto" hangingPunct="1">
              <a:spcAft>
                <a:spcPts val="0"/>
              </a:spcAft>
              <a:defRPr/>
            </a:pPr>
            <a:r>
              <a:rPr lang="en-US" altLang="zh-CN" sz="7200" dirty="0" smtClean="0">
                <a:solidFill>
                  <a:srgbClr val="FFC000"/>
                </a:solidFill>
                <a:effectLst>
                  <a:outerShdw blurRad="38100" dist="38100" dir="2700000" algn="tl">
                    <a:srgbClr val="000000">
                      <a:alpha val="43137"/>
                    </a:srgbClr>
                  </a:outerShdw>
                </a:effectLst>
              </a:rPr>
              <a:t>Thank You!</a:t>
            </a:r>
            <a:endParaRPr lang="zh-CN" altLang="en-US" sz="7200" dirty="0">
              <a:solidFill>
                <a:srgbClr val="FFC000"/>
              </a:solidFill>
              <a:effectLst>
                <a:outerShdw blurRad="38100" dist="38100" dir="2700000" algn="tl">
                  <a:srgbClr val="000000">
                    <a:alpha val="43137"/>
                  </a:srgbClr>
                </a:outerShdw>
              </a:effectLst>
            </a:endParaRPr>
          </a:p>
        </p:txBody>
      </p:sp>
      <p:cxnSp>
        <p:nvCxnSpPr>
          <p:cNvPr id="5" name="直接连接符 4"/>
          <p:cNvCxnSpPr/>
          <p:nvPr/>
        </p:nvCxnSpPr>
        <p:spPr>
          <a:xfrm>
            <a:off x="642938" y="2500313"/>
            <a:ext cx="5472112"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0" y="214313"/>
            <a:ext cx="4214813" cy="642937"/>
          </a:xfrm>
          <a:prstGeom prst="homePlat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五边形 5"/>
          <p:cNvSpPr/>
          <p:nvPr/>
        </p:nvSpPr>
        <p:spPr>
          <a:xfrm>
            <a:off x="0" y="214313"/>
            <a:ext cx="4000500" cy="642937"/>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ea typeface="微软雅黑" pitchFamily="34" charset="-122"/>
              </a:rPr>
              <a:t>Bootstrap for</a:t>
            </a:r>
            <a:endParaRPr lang="zh-CN" altLang="en-US" sz="2400" b="1" dirty="0">
              <a:ea typeface="微软雅黑" pitchFamily="34" charset="-122"/>
            </a:endParaRPr>
          </a:p>
        </p:txBody>
      </p:sp>
      <p:sp>
        <p:nvSpPr>
          <p:cNvPr id="7" name="五边形 6"/>
          <p:cNvSpPr/>
          <p:nvPr/>
        </p:nvSpPr>
        <p:spPr>
          <a:xfrm flipH="1">
            <a:off x="4000500" y="714375"/>
            <a:ext cx="5143500" cy="642938"/>
          </a:xfrm>
          <a:prstGeom prst="homePlat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五边形 7"/>
          <p:cNvSpPr/>
          <p:nvPr/>
        </p:nvSpPr>
        <p:spPr>
          <a:xfrm flipH="1">
            <a:off x="4214813" y="714375"/>
            <a:ext cx="4929187" cy="642938"/>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latin typeface="微软雅黑" pitchFamily="34" charset="-122"/>
                <a:ea typeface="微软雅黑" pitchFamily="34" charset="-122"/>
              </a:rPr>
              <a:t> </a:t>
            </a:r>
            <a:endParaRPr lang="zh-CN" altLang="en-US" sz="2400" b="1" dirty="0">
              <a:latin typeface="微软雅黑" pitchFamily="34" charset="-122"/>
              <a:ea typeface="微软雅黑" pitchFamily="34" charset="-122"/>
            </a:endParaRPr>
          </a:p>
        </p:txBody>
      </p:sp>
      <p:sp>
        <p:nvSpPr>
          <p:cNvPr id="9" name="矩形 8"/>
          <p:cNvSpPr/>
          <p:nvPr/>
        </p:nvSpPr>
        <p:spPr>
          <a:xfrm>
            <a:off x="4884738" y="773113"/>
            <a:ext cx="3589337" cy="523875"/>
          </a:xfrm>
          <a:prstGeom prst="rect">
            <a:avLst/>
          </a:prstGeom>
        </p:spPr>
        <p:txBody>
          <a:bodyPr wrap="none">
            <a:spAutoFit/>
          </a:bodyPr>
          <a:lstStyle/>
          <a:p>
            <a:pPr fontAlgn="auto">
              <a:spcBef>
                <a:spcPts val="0"/>
              </a:spcBef>
              <a:spcAft>
                <a:spcPts val="0"/>
              </a:spcAft>
              <a:defRPr/>
            </a:pPr>
            <a:r>
              <a:rPr lang="en-US" altLang="zh-CN" sz="2800" b="1" dirty="0">
                <a:solidFill>
                  <a:srgbClr val="FFC000"/>
                </a:solidFill>
                <a:effectLst>
                  <a:outerShdw blurRad="38100" dist="38100" dir="2700000" algn="tl">
                    <a:srgbClr val="000000">
                      <a:alpha val="43137"/>
                    </a:srgbClr>
                  </a:outerShdw>
                </a:effectLst>
                <a:latin typeface="+mn-lt"/>
                <a:ea typeface="微软雅黑" pitchFamily="34" charset="-122"/>
              </a:rPr>
              <a:t>neural model selection</a:t>
            </a:r>
            <a:endParaRPr lang="zh-CN" altLang="en-US" sz="2800" b="1" dirty="0">
              <a:solidFill>
                <a:srgbClr val="FFC000"/>
              </a:solidFill>
              <a:effectLst>
                <a:outerShdw blurRad="38100" dist="38100" dir="2700000" algn="tl">
                  <a:srgbClr val="000000">
                    <a:alpha val="43137"/>
                  </a:srgbClr>
                </a:outerShdw>
              </a:effectLst>
              <a:latin typeface="+mn-lt"/>
              <a:ea typeface="微软雅黑" pitchFamily="34" charset="-122"/>
            </a:endParaRPr>
          </a:p>
        </p:txBody>
      </p:sp>
      <p:grpSp>
        <p:nvGrpSpPr>
          <p:cNvPr id="3079" name="组合 20"/>
          <p:cNvGrpSpPr>
            <a:grpSpLocks/>
          </p:cNvGrpSpPr>
          <p:nvPr/>
        </p:nvGrpSpPr>
        <p:grpSpPr bwMode="auto">
          <a:xfrm>
            <a:off x="1982788" y="2152650"/>
            <a:ext cx="5749925" cy="403225"/>
            <a:chOff x="3143240" y="2500306"/>
            <a:chExt cx="6217916" cy="402620"/>
          </a:xfrm>
        </p:grpSpPr>
        <p:sp>
          <p:nvSpPr>
            <p:cNvPr id="12" name="矩形 11"/>
            <p:cNvSpPr/>
            <p:nvPr/>
          </p:nvSpPr>
          <p:spPr>
            <a:xfrm>
              <a:off x="3143240" y="2500306"/>
              <a:ext cx="360509" cy="359822"/>
            </a:xfrm>
            <a:prstGeom prst="rect">
              <a:avLst/>
            </a:prstGeom>
            <a:solidFill>
              <a:schemeClr val="bg1">
                <a:lumMod val="75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solidFill>
                    <a:schemeClr val="tx2">
                      <a:lumMod val="75000"/>
                    </a:schemeClr>
                  </a:solidFill>
                  <a:latin typeface="Arial" pitchFamily="34" charset="0"/>
                  <a:cs typeface="Arial" pitchFamily="34" charset="0"/>
                </a:rPr>
                <a:t>1</a:t>
              </a:r>
              <a:endParaRPr lang="zh-CN" altLang="en-US" sz="2000" dirty="0">
                <a:solidFill>
                  <a:schemeClr val="tx2">
                    <a:lumMod val="75000"/>
                  </a:schemeClr>
                </a:solidFill>
                <a:latin typeface="Arial" pitchFamily="34" charset="0"/>
                <a:cs typeface="Arial" pitchFamily="34" charset="0"/>
              </a:endParaRPr>
            </a:p>
          </p:txBody>
        </p:sp>
        <p:sp>
          <p:nvSpPr>
            <p:cNvPr id="3096" name="TextBox 12">
              <a:hlinkClick r:id="rId3" action="ppaction://hlinksldjump"/>
            </p:cNvPr>
            <p:cNvSpPr txBox="1">
              <a:spLocks noChangeArrowheads="1"/>
            </p:cNvSpPr>
            <p:nvPr/>
          </p:nvSpPr>
          <p:spPr bwMode="auto">
            <a:xfrm>
              <a:off x="3503240" y="2503118"/>
              <a:ext cx="5857916" cy="399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b="1" dirty="0">
                  <a:solidFill>
                    <a:srgbClr val="00B0F0"/>
                  </a:solidFill>
                  <a:latin typeface="微软雅黑" pitchFamily="34" charset="-122"/>
                  <a:ea typeface="微软雅黑" pitchFamily="34" charset="-122"/>
                </a:rPr>
                <a:t>【Introduction】</a:t>
              </a:r>
              <a:endParaRPr lang="en-US" altLang="zh-CN" sz="2000" dirty="0">
                <a:solidFill>
                  <a:srgbClr val="00B0F0"/>
                </a:solidFill>
                <a:latin typeface="微软雅黑" pitchFamily="34" charset="-122"/>
                <a:ea typeface="微软雅黑" pitchFamily="34" charset="-122"/>
              </a:endParaRPr>
            </a:p>
          </p:txBody>
        </p:sp>
      </p:grpSp>
      <p:grpSp>
        <p:nvGrpSpPr>
          <p:cNvPr id="3080" name="组合 21"/>
          <p:cNvGrpSpPr>
            <a:grpSpLocks/>
          </p:cNvGrpSpPr>
          <p:nvPr/>
        </p:nvGrpSpPr>
        <p:grpSpPr bwMode="auto">
          <a:xfrm>
            <a:off x="1982788" y="2800350"/>
            <a:ext cx="5818187" cy="403225"/>
            <a:chOff x="3146050" y="3483226"/>
            <a:chExt cx="6217916" cy="402920"/>
          </a:xfrm>
        </p:grpSpPr>
        <p:sp>
          <p:nvSpPr>
            <p:cNvPr id="15" name="矩形 14"/>
            <p:cNvSpPr/>
            <p:nvPr/>
          </p:nvSpPr>
          <p:spPr>
            <a:xfrm>
              <a:off x="3146050" y="3483226"/>
              <a:ext cx="359672" cy="360090"/>
            </a:xfrm>
            <a:prstGeom prst="rect">
              <a:avLst/>
            </a:prstGeom>
            <a:solidFill>
              <a:schemeClr val="bg1">
                <a:lumMod val="75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solidFill>
                    <a:schemeClr val="tx2">
                      <a:lumMod val="75000"/>
                    </a:schemeClr>
                  </a:solidFill>
                  <a:latin typeface="Arial" pitchFamily="34" charset="0"/>
                  <a:cs typeface="Arial" pitchFamily="34" charset="0"/>
                </a:rPr>
                <a:t>2</a:t>
              </a:r>
              <a:endParaRPr lang="zh-CN" altLang="en-US" sz="2000" dirty="0">
                <a:solidFill>
                  <a:schemeClr val="tx2">
                    <a:lumMod val="75000"/>
                  </a:schemeClr>
                </a:solidFill>
                <a:latin typeface="Arial" pitchFamily="34" charset="0"/>
                <a:cs typeface="Arial" pitchFamily="34" charset="0"/>
              </a:endParaRPr>
            </a:p>
          </p:txBody>
        </p:sp>
        <p:sp>
          <p:nvSpPr>
            <p:cNvPr id="3094" name="TextBox 15">
              <a:hlinkClick r:id="rId4" action="ppaction://hlinksldjump"/>
            </p:cNvPr>
            <p:cNvSpPr txBox="1">
              <a:spLocks noChangeArrowheads="1"/>
            </p:cNvSpPr>
            <p:nvPr/>
          </p:nvSpPr>
          <p:spPr bwMode="auto">
            <a:xfrm>
              <a:off x="3506050" y="3486036"/>
              <a:ext cx="58579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b="1" dirty="0">
                  <a:solidFill>
                    <a:srgbClr val="00B0F0"/>
                  </a:solidFill>
                  <a:latin typeface="微软雅黑" pitchFamily="34" charset="-122"/>
                  <a:ea typeface="微软雅黑" pitchFamily="34" charset="-122"/>
                </a:rPr>
                <a:t>【Multilayer Perceptrons (MLP)】</a:t>
              </a:r>
              <a:endParaRPr lang="zh-CN" altLang="en-US" sz="2000" dirty="0">
                <a:solidFill>
                  <a:srgbClr val="00B0F0"/>
                </a:solidFill>
                <a:latin typeface="微软雅黑" pitchFamily="34" charset="-122"/>
                <a:ea typeface="微软雅黑" pitchFamily="34" charset="-122"/>
              </a:endParaRPr>
            </a:p>
          </p:txBody>
        </p:sp>
      </p:grpSp>
      <p:grpSp>
        <p:nvGrpSpPr>
          <p:cNvPr id="3081" name="组合 22"/>
          <p:cNvGrpSpPr>
            <a:grpSpLocks/>
          </p:cNvGrpSpPr>
          <p:nvPr/>
        </p:nvGrpSpPr>
        <p:grpSpPr bwMode="auto">
          <a:xfrm>
            <a:off x="1982788" y="4700588"/>
            <a:ext cx="5821362" cy="403225"/>
            <a:chOff x="3143240" y="4526278"/>
            <a:chExt cx="6217916" cy="402920"/>
          </a:xfrm>
        </p:grpSpPr>
        <p:sp>
          <p:nvSpPr>
            <p:cNvPr id="17" name="矩形 16"/>
            <p:cNvSpPr/>
            <p:nvPr/>
          </p:nvSpPr>
          <p:spPr>
            <a:xfrm>
              <a:off x="3143240" y="4526278"/>
              <a:ext cx="361171" cy="360089"/>
            </a:xfrm>
            <a:prstGeom prst="rect">
              <a:avLst/>
            </a:prstGeom>
            <a:solidFill>
              <a:schemeClr val="bg1">
                <a:lumMod val="75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solidFill>
                    <a:schemeClr val="tx2">
                      <a:lumMod val="75000"/>
                    </a:schemeClr>
                  </a:solidFill>
                  <a:latin typeface="Arial" pitchFamily="34" charset="0"/>
                  <a:cs typeface="Arial" pitchFamily="34" charset="0"/>
                </a:rPr>
                <a:t>5</a:t>
              </a:r>
              <a:endParaRPr lang="zh-CN" altLang="en-US" sz="2000" dirty="0">
                <a:solidFill>
                  <a:schemeClr val="tx2">
                    <a:lumMod val="75000"/>
                  </a:schemeClr>
                </a:solidFill>
                <a:latin typeface="Arial" pitchFamily="34" charset="0"/>
                <a:cs typeface="Arial" pitchFamily="34" charset="0"/>
              </a:endParaRPr>
            </a:p>
          </p:txBody>
        </p:sp>
        <p:sp>
          <p:nvSpPr>
            <p:cNvPr id="3092" name="TextBox 17">
              <a:hlinkClick r:id="rId5" action="ppaction://hlinksldjump"/>
            </p:cNvPr>
            <p:cNvSpPr txBox="1">
              <a:spLocks noChangeArrowheads="1"/>
            </p:cNvSpPr>
            <p:nvPr/>
          </p:nvSpPr>
          <p:spPr bwMode="auto">
            <a:xfrm>
              <a:off x="3503240" y="4529088"/>
              <a:ext cx="58579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b="1">
                  <a:solidFill>
                    <a:srgbClr val="00B0F0"/>
                  </a:solidFill>
                  <a:latin typeface="微软雅黑" pitchFamily="34" charset="-122"/>
                  <a:ea typeface="微软雅黑" pitchFamily="34" charset="-122"/>
                </a:rPr>
                <a:t>【Results】</a:t>
              </a:r>
              <a:endParaRPr lang="zh-CN" altLang="en-US" sz="2000">
                <a:solidFill>
                  <a:srgbClr val="00B0F0"/>
                </a:solidFill>
                <a:latin typeface="微软雅黑" pitchFamily="34" charset="-122"/>
                <a:ea typeface="微软雅黑" pitchFamily="34" charset="-122"/>
              </a:endParaRPr>
            </a:p>
          </p:txBody>
        </p:sp>
      </p:grpSp>
      <p:grpSp>
        <p:nvGrpSpPr>
          <p:cNvPr id="3082" name="组合 21"/>
          <p:cNvGrpSpPr>
            <a:grpSpLocks/>
          </p:cNvGrpSpPr>
          <p:nvPr/>
        </p:nvGrpSpPr>
        <p:grpSpPr bwMode="auto">
          <a:xfrm>
            <a:off x="1982788" y="3448050"/>
            <a:ext cx="5818187" cy="403225"/>
            <a:chOff x="3146050" y="3483226"/>
            <a:chExt cx="6217916" cy="402920"/>
          </a:xfrm>
        </p:grpSpPr>
        <p:sp>
          <p:nvSpPr>
            <p:cNvPr id="25" name="矩形 24"/>
            <p:cNvSpPr/>
            <p:nvPr/>
          </p:nvSpPr>
          <p:spPr>
            <a:xfrm>
              <a:off x="3146050" y="3483226"/>
              <a:ext cx="359672" cy="360090"/>
            </a:xfrm>
            <a:prstGeom prst="rect">
              <a:avLst/>
            </a:prstGeom>
            <a:solidFill>
              <a:schemeClr val="bg1">
                <a:lumMod val="75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solidFill>
                    <a:schemeClr val="tx2">
                      <a:lumMod val="75000"/>
                    </a:schemeClr>
                  </a:solidFill>
                  <a:latin typeface="Arial" pitchFamily="34" charset="0"/>
                  <a:cs typeface="Arial" pitchFamily="34" charset="0"/>
                </a:rPr>
                <a:t>3</a:t>
              </a:r>
              <a:endParaRPr lang="zh-CN" altLang="en-US" sz="2000" dirty="0">
                <a:solidFill>
                  <a:schemeClr val="tx2">
                    <a:lumMod val="75000"/>
                  </a:schemeClr>
                </a:solidFill>
                <a:latin typeface="Arial" pitchFamily="34" charset="0"/>
                <a:cs typeface="Arial" pitchFamily="34" charset="0"/>
              </a:endParaRPr>
            </a:p>
          </p:txBody>
        </p:sp>
        <p:sp>
          <p:nvSpPr>
            <p:cNvPr id="3090" name="TextBox 15">
              <a:hlinkClick r:id="rId4" action="ppaction://hlinksldjump"/>
            </p:cNvPr>
            <p:cNvSpPr txBox="1">
              <a:spLocks noChangeArrowheads="1"/>
            </p:cNvSpPr>
            <p:nvPr/>
          </p:nvSpPr>
          <p:spPr bwMode="auto">
            <a:xfrm>
              <a:off x="3506050" y="3486036"/>
              <a:ext cx="58579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b="1">
                  <a:solidFill>
                    <a:srgbClr val="00B0F0"/>
                  </a:solidFill>
                  <a:latin typeface="微软雅黑" pitchFamily="34" charset="-122"/>
                  <a:ea typeface="微软雅黑" pitchFamily="34" charset="-122"/>
                </a:rPr>
                <a:t>【Bootstrap for parameter estimation】</a:t>
              </a:r>
              <a:endParaRPr lang="zh-CN" altLang="en-US" sz="2000">
                <a:solidFill>
                  <a:srgbClr val="00B0F0"/>
                </a:solidFill>
                <a:latin typeface="微软雅黑" pitchFamily="34" charset="-122"/>
                <a:ea typeface="微软雅黑" pitchFamily="34" charset="-122"/>
              </a:endParaRPr>
            </a:p>
          </p:txBody>
        </p:sp>
      </p:grpSp>
      <p:sp>
        <p:nvSpPr>
          <p:cNvPr id="27" name="矩形 26"/>
          <p:cNvSpPr/>
          <p:nvPr/>
        </p:nvSpPr>
        <p:spPr bwMode="auto">
          <a:xfrm>
            <a:off x="1982788" y="4095750"/>
            <a:ext cx="338137" cy="360363"/>
          </a:xfrm>
          <a:prstGeom prst="rect">
            <a:avLst/>
          </a:prstGeom>
          <a:solidFill>
            <a:schemeClr val="bg1">
              <a:lumMod val="75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solidFill>
                  <a:schemeClr val="tx2">
                    <a:lumMod val="75000"/>
                  </a:schemeClr>
                </a:solidFill>
                <a:latin typeface="Arial" pitchFamily="34" charset="0"/>
                <a:cs typeface="Arial" pitchFamily="34" charset="0"/>
              </a:rPr>
              <a:t>4</a:t>
            </a:r>
            <a:endParaRPr lang="zh-CN" altLang="en-US" sz="2000" dirty="0">
              <a:solidFill>
                <a:schemeClr val="tx2">
                  <a:lumMod val="75000"/>
                </a:schemeClr>
              </a:solidFill>
              <a:latin typeface="Arial" pitchFamily="34" charset="0"/>
              <a:cs typeface="Arial" pitchFamily="34" charset="0"/>
            </a:endParaRPr>
          </a:p>
        </p:txBody>
      </p:sp>
      <p:sp>
        <p:nvSpPr>
          <p:cNvPr id="3084" name="TextBox 15">
            <a:hlinkClick r:id="rId4" action="ppaction://hlinksldjump"/>
          </p:cNvPr>
          <p:cNvSpPr txBox="1">
            <a:spLocks noChangeArrowheads="1"/>
          </p:cNvSpPr>
          <p:nvPr/>
        </p:nvSpPr>
        <p:spPr bwMode="auto">
          <a:xfrm>
            <a:off x="2330450" y="4054475"/>
            <a:ext cx="656272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b="1">
                <a:solidFill>
                  <a:srgbClr val="00B0F0"/>
                </a:solidFill>
                <a:latin typeface="微软雅黑" pitchFamily="34" charset="-122"/>
                <a:ea typeface="微软雅黑" pitchFamily="34" charset="-122"/>
              </a:rPr>
              <a:t>【Bootstrap applied to selection model for MLPs】</a:t>
            </a:r>
            <a:endParaRPr lang="zh-CN" altLang="en-US" sz="2000">
              <a:solidFill>
                <a:srgbClr val="00B0F0"/>
              </a:solidFill>
              <a:latin typeface="微软雅黑" pitchFamily="34" charset="-122"/>
              <a:ea typeface="微软雅黑" pitchFamily="34" charset="-122"/>
            </a:endParaRPr>
          </a:p>
        </p:txBody>
      </p:sp>
      <p:grpSp>
        <p:nvGrpSpPr>
          <p:cNvPr id="3085" name="组合 22"/>
          <p:cNvGrpSpPr>
            <a:grpSpLocks/>
          </p:cNvGrpSpPr>
          <p:nvPr/>
        </p:nvGrpSpPr>
        <p:grpSpPr bwMode="auto">
          <a:xfrm>
            <a:off x="1990725" y="5373688"/>
            <a:ext cx="5821363" cy="403225"/>
            <a:chOff x="3143240" y="4526278"/>
            <a:chExt cx="6217916" cy="402920"/>
          </a:xfrm>
        </p:grpSpPr>
        <p:sp>
          <p:nvSpPr>
            <p:cNvPr id="26" name="矩形 25"/>
            <p:cNvSpPr/>
            <p:nvPr/>
          </p:nvSpPr>
          <p:spPr>
            <a:xfrm>
              <a:off x="3143240" y="4526278"/>
              <a:ext cx="361172" cy="360089"/>
            </a:xfrm>
            <a:prstGeom prst="rect">
              <a:avLst/>
            </a:prstGeom>
            <a:solidFill>
              <a:schemeClr val="bg1">
                <a:lumMod val="75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solidFill>
                    <a:schemeClr val="tx2">
                      <a:lumMod val="75000"/>
                    </a:schemeClr>
                  </a:solidFill>
                  <a:latin typeface="Arial" pitchFamily="34" charset="0"/>
                  <a:cs typeface="Arial" pitchFamily="34" charset="0"/>
                </a:rPr>
                <a:t>6</a:t>
              </a:r>
              <a:endParaRPr lang="zh-CN" altLang="en-US" sz="2000" dirty="0">
                <a:solidFill>
                  <a:schemeClr val="tx2">
                    <a:lumMod val="75000"/>
                  </a:schemeClr>
                </a:solidFill>
                <a:latin typeface="Arial" pitchFamily="34" charset="0"/>
                <a:cs typeface="Arial" pitchFamily="34" charset="0"/>
              </a:endParaRPr>
            </a:p>
          </p:txBody>
        </p:sp>
        <p:sp>
          <p:nvSpPr>
            <p:cNvPr id="3088" name="TextBox 17">
              <a:hlinkClick r:id="rId5" action="ppaction://hlinksldjump"/>
            </p:cNvPr>
            <p:cNvSpPr txBox="1">
              <a:spLocks noChangeArrowheads="1"/>
            </p:cNvSpPr>
            <p:nvPr/>
          </p:nvSpPr>
          <p:spPr bwMode="auto">
            <a:xfrm>
              <a:off x="3503240" y="4529088"/>
              <a:ext cx="58579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b="1">
                  <a:solidFill>
                    <a:srgbClr val="00B0F0"/>
                  </a:solidFill>
                  <a:latin typeface="微软雅黑" pitchFamily="34" charset="-122"/>
                  <a:ea typeface="微软雅黑" pitchFamily="34" charset="-122"/>
                </a:rPr>
                <a:t>【Conclusion】</a:t>
              </a:r>
              <a:endParaRPr lang="zh-CN" altLang="en-US" sz="2000">
                <a:solidFill>
                  <a:srgbClr val="00B0F0"/>
                </a:solidFill>
                <a:latin typeface="微软雅黑" pitchFamily="34" charset="-122"/>
                <a:ea typeface="微软雅黑" pitchFamily="34" charset="-122"/>
              </a:endParaRPr>
            </a:p>
          </p:txBody>
        </p:sp>
      </p:grpSp>
      <p:sp>
        <p:nvSpPr>
          <p:cNvPr id="2" name="灯片编号占位符 1"/>
          <p:cNvSpPr>
            <a:spLocks noGrp="1"/>
          </p:cNvSpPr>
          <p:nvPr>
            <p:ph type="sldNum" sz="quarter" idx="12"/>
          </p:nvPr>
        </p:nvSpPr>
        <p:spPr/>
        <p:txBody>
          <a:bodyPr/>
          <a:lstStyle/>
          <a:p>
            <a:pPr>
              <a:defRPr/>
            </a:pPr>
            <a:fld id="{9A176192-10BA-41A6-9EEB-B5376C2C7166}" type="slidenum">
              <a:rPr lang="zh-CN" altLang="en-US" smtClean="0">
                <a:solidFill>
                  <a:schemeClr val="tx1"/>
                </a:solidFill>
              </a:rPr>
              <a:pPr>
                <a:defRPr/>
              </a:pPr>
              <a:t>2</a:t>
            </a:fld>
            <a:endParaRPr lang="zh-CN" altLang="en-US" dirty="0">
              <a:solidFill>
                <a:schemeClr val="tx1"/>
              </a:solidFill>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0"/>
          <p:cNvSpPr txBox="1">
            <a:spLocks noChangeArrowheads="1"/>
          </p:cNvSpPr>
          <p:nvPr/>
        </p:nvSpPr>
        <p:spPr bwMode="auto">
          <a:xfrm>
            <a:off x="619125" y="1341438"/>
            <a:ext cx="7777163"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Ø"/>
              <a:defRPr/>
            </a:pPr>
            <a:r>
              <a:rPr lang="en-US" altLang="zh-CN" sz="2400" dirty="0" smtClean="0">
                <a:latin typeface="+mn-lt"/>
                <a:ea typeface="微软雅黑" pitchFamily="34" charset="-122"/>
              </a:rPr>
              <a:t>Bootstrap </a:t>
            </a:r>
            <a:r>
              <a:rPr lang="en-US" altLang="zh-CN" sz="2400" dirty="0">
                <a:latin typeface="+mn-lt"/>
                <a:ea typeface="微软雅黑" pitchFamily="34" charset="-122"/>
              </a:rPr>
              <a:t>is a method for assigning measures of accuracy to sample estimates. </a:t>
            </a:r>
            <a:r>
              <a:rPr lang="en-US" altLang="zh-CN" sz="2400" dirty="0" smtClean="0">
                <a:latin typeface="+mn-lt"/>
                <a:ea typeface="微软雅黑" pitchFamily="34" charset="-122"/>
              </a:rPr>
              <a:t>It allows </a:t>
            </a:r>
            <a:r>
              <a:rPr lang="en-US" altLang="zh-CN" sz="2400" dirty="0">
                <a:latin typeface="+mn-lt"/>
                <a:ea typeface="微软雅黑" pitchFamily="34" charset="-122"/>
              </a:rPr>
              <a:t>estimation of the sampling distribution of almost any statistic using only very simple methods</a:t>
            </a:r>
            <a:r>
              <a:rPr lang="en-US" altLang="zh-CN" sz="2400" dirty="0" smtClean="0">
                <a:latin typeface="+mn-lt"/>
                <a:ea typeface="微软雅黑" pitchFamily="34" charset="-122"/>
              </a:rPr>
              <a:t>. </a:t>
            </a:r>
          </a:p>
          <a:p>
            <a:pPr marL="0" indent="0" eaLnBrk="1" hangingPunct="1">
              <a:defRPr/>
            </a:pPr>
            <a:endParaRPr lang="en-US" altLang="zh-CN" sz="2400" dirty="0" smtClean="0">
              <a:latin typeface="+mn-lt"/>
              <a:ea typeface="微软雅黑" pitchFamily="34" charset="-122"/>
            </a:endParaRPr>
          </a:p>
          <a:p>
            <a:pPr eaLnBrk="1" hangingPunct="1">
              <a:buFont typeface="Wingdings" pitchFamily="2" charset="2"/>
              <a:buChar char="Ø"/>
              <a:defRPr/>
            </a:pPr>
            <a:r>
              <a:rPr lang="en-US" altLang="zh-CN" sz="2400" dirty="0" smtClean="0">
                <a:latin typeface="+mn-lt"/>
                <a:ea typeface="微软雅黑" pitchFamily="34" charset="-122"/>
              </a:rPr>
              <a:t>The statistics computed on the generated data sets give a good idea of the confidence regions of the estimates. </a:t>
            </a:r>
          </a:p>
          <a:p>
            <a:pPr eaLnBrk="1" hangingPunct="1">
              <a:buFont typeface="Wingdings" pitchFamily="2" charset="2"/>
              <a:buChar char="Ø"/>
              <a:defRPr/>
            </a:pPr>
            <a:endParaRPr lang="en-US" altLang="zh-CN" sz="2400" dirty="0">
              <a:latin typeface="+mn-lt"/>
              <a:ea typeface="微软雅黑" pitchFamily="34" charset="-122"/>
            </a:endParaRPr>
          </a:p>
          <a:p>
            <a:pPr eaLnBrk="1" hangingPunct="1">
              <a:buFont typeface="Wingdings" pitchFamily="2" charset="2"/>
              <a:buChar char="Ø"/>
              <a:defRPr/>
            </a:pPr>
            <a:r>
              <a:rPr lang="en-US" altLang="zh-CN" sz="2400" dirty="0" smtClean="0">
                <a:latin typeface="+mn-lt"/>
                <a:ea typeface="微软雅黑" pitchFamily="34" charset="-122"/>
              </a:rPr>
              <a:t>In this paper, the author debate on the contribution of bootstrap for model selection, in the case of feedforward neural networks.</a:t>
            </a:r>
            <a:endParaRPr lang="en-US" altLang="zh-CN" sz="2400" dirty="0">
              <a:latin typeface="+mn-lt"/>
              <a:ea typeface="微软雅黑" pitchFamily="34" charset="-122"/>
            </a:endParaRPr>
          </a:p>
        </p:txBody>
      </p:sp>
      <p:sp>
        <p:nvSpPr>
          <p:cNvPr id="5" name="五边形 4"/>
          <p:cNvSpPr/>
          <p:nvPr/>
        </p:nvSpPr>
        <p:spPr>
          <a:xfrm>
            <a:off x="0" y="214313"/>
            <a:ext cx="4000500" cy="642937"/>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ea typeface="微软雅黑" pitchFamily="34" charset="-122"/>
              </a:rPr>
              <a:t>Introduction</a:t>
            </a:r>
            <a:endParaRPr lang="zh-CN" altLang="en-US" sz="2400" b="1" dirty="0">
              <a:ea typeface="微软雅黑" pitchFamily="34" charset="-122"/>
            </a:endParaRPr>
          </a:p>
        </p:txBody>
      </p:sp>
      <p:sp>
        <p:nvSpPr>
          <p:cNvPr id="2" name="灯片编号占位符 1"/>
          <p:cNvSpPr>
            <a:spLocks noGrp="1"/>
          </p:cNvSpPr>
          <p:nvPr>
            <p:ph type="sldNum" sz="quarter" idx="12"/>
          </p:nvPr>
        </p:nvSpPr>
        <p:spPr/>
        <p:txBody>
          <a:bodyPr/>
          <a:lstStyle/>
          <a:p>
            <a:pPr>
              <a:defRPr/>
            </a:pPr>
            <a:fld id="{9C40D6CE-2F53-4106-A7C4-FBCB8664665C}" type="slidenum">
              <a:rPr lang="zh-CN" altLang="en-US" smtClean="0">
                <a:solidFill>
                  <a:schemeClr val="tx1"/>
                </a:solidFill>
              </a:rPr>
              <a:pPr>
                <a:defRPr/>
              </a:pPr>
              <a:t>3</a:t>
            </a:fld>
            <a:endParaRPr lang="zh-CN" altLang="en-US" dirty="0">
              <a:solidFill>
                <a:schemeClr val="tx1"/>
              </a:solidFill>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0"/>
          <p:cNvSpPr txBox="1">
            <a:spLocks noChangeArrowheads="1"/>
          </p:cNvSpPr>
          <p:nvPr/>
        </p:nvSpPr>
        <p:spPr bwMode="auto">
          <a:xfrm>
            <a:off x="755650" y="1562100"/>
            <a:ext cx="7561263"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Ø"/>
              <a:defRPr/>
            </a:pPr>
            <a:r>
              <a:rPr lang="en-US" altLang="zh-CN" sz="2400" dirty="0" smtClean="0">
                <a:latin typeface="+mn-lt"/>
                <a:ea typeface="微软雅黑" pitchFamily="34" charset="-122"/>
              </a:rPr>
              <a:t>When </a:t>
            </a:r>
            <a:r>
              <a:rPr lang="en-US" altLang="zh-CN" sz="2400" dirty="0">
                <a:latin typeface="+mn-lt"/>
                <a:ea typeface="微软雅黑" pitchFamily="34" charset="-122"/>
              </a:rPr>
              <a:t>the theoretical distribution of a statistic of interest is complicated or unknown</a:t>
            </a:r>
            <a:r>
              <a:rPr lang="en-US" altLang="zh-CN" sz="2400" dirty="0" smtClean="0">
                <a:latin typeface="+mn-lt"/>
                <a:ea typeface="微软雅黑" pitchFamily="34" charset="-122"/>
              </a:rPr>
              <a:t>.</a:t>
            </a:r>
          </a:p>
          <a:p>
            <a:pPr eaLnBrk="1" hangingPunct="1">
              <a:buFont typeface="Wingdings" pitchFamily="2" charset="2"/>
              <a:buChar char="Ø"/>
              <a:defRPr/>
            </a:pPr>
            <a:endParaRPr lang="en-US" altLang="zh-CN" sz="2400" dirty="0">
              <a:latin typeface="+mn-lt"/>
              <a:ea typeface="微软雅黑" pitchFamily="34" charset="-122"/>
            </a:endParaRPr>
          </a:p>
          <a:p>
            <a:pPr marL="0" indent="0" eaLnBrk="1" hangingPunct="1">
              <a:defRPr/>
            </a:pPr>
            <a:endParaRPr lang="en-US" altLang="zh-CN" sz="2400" dirty="0">
              <a:latin typeface="+mn-lt"/>
              <a:ea typeface="微软雅黑" pitchFamily="34" charset="-122"/>
            </a:endParaRPr>
          </a:p>
          <a:p>
            <a:pPr eaLnBrk="1" hangingPunct="1">
              <a:buFont typeface="Wingdings" pitchFamily="2" charset="2"/>
              <a:buChar char="Ø"/>
              <a:defRPr/>
            </a:pPr>
            <a:r>
              <a:rPr lang="en-US" altLang="zh-CN" sz="2400" dirty="0" smtClean="0">
                <a:latin typeface="+mn-lt"/>
                <a:ea typeface="微软雅黑" pitchFamily="34" charset="-122"/>
              </a:rPr>
              <a:t>When </a:t>
            </a:r>
            <a:r>
              <a:rPr lang="en-US" altLang="zh-CN" sz="2400" dirty="0">
                <a:latin typeface="+mn-lt"/>
                <a:ea typeface="微软雅黑" pitchFamily="34" charset="-122"/>
              </a:rPr>
              <a:t>the sample size is insufficient for straightforward statistical inference</a:t>
            </a:r>
            <a:r>
              <a:rPr lang="en-US" altLang="zh-CN" sz="2400" dirty="0" smtClean="0">
                <a:latin typeface="+mn-lt"/>
                <a:ea typeface="微软雅黑" pitchFamily="34" charset="-122"/>
              </a:rPr>
              <a:t>.</a:t>
            </a:r>
          </a:p>
          <a:p>
            <a:pPr eaLnBrk="1" hangingPunct="1">
              <a:buFont typeface="Wingdings" pitchFamily="2" charset="2"/>
              <a:buChar char="Ø"/>
              <a:defRPr/>
            </a:pPr>
            <a:endParaRPr lang="en-US" altLang="zh-CN" sz="2400" dirty="0">
              <a:latin typeface="+mn-lt"/>
              <a:ea typeface="微软雅黑" pitchFamily="34" charset="-122"/>
            </a:endParaRPr>
          </a:p>
          <a:p>
            <a:pPr marL="0" indent="0" eaLnBrk="1" hangingPunct="1">
              <a:defRPr/>
            </a:pPr>
            <a:endParaRPr lang="en-US" altLang="zh-CN" sz="2400" dirty="0">
              <a:latin typeface="+mn-lt"/>
              <a:ea typeface="微软雅黑" pitchFamily="34" charset="-122"/>
            </a:endParaRPr>
          </a:p>
          <a:p>
            <a:pPr eaLnBrk="1" hangingPunct="1">
              <a:buFont typeface="Wingdings" pitchFamily="2" charset="2"/>
              <a:buChar char="Ø"/>
              <a:defRPr/>
            </a:pPr>
            <a:r>
              <a:rPr lang="en-US" altLang="zh-CN" sz="2400" dirty="0" smtClean="0">
                <a:latin typeface="+mn-lt"/>
                <a:ea typeface="微软雅黑" pitchFamily="34" charset="-122"/>
              </a:rPr>
              <a:t>When </a:t>
            </a:r>
            <a:r>
              <a:rPr lang="en-US" altLang="zh-CN" sz="2400" dirty="0">
                <a:latin typeface="+mn-lt"/>
                <a:ea typeface="微软雅黑" pitchFamily="34" charset="-122"/>
              </a:rPr>
              <a:t>power calculations have to be performed, and a small pilot sample is available.</a:t>
            </a:r>
            <a:endParaRPr lang="en-US" altLang="zh-CN" sz="2400" dirty="0" smtClean="0">
              <a:latin typeface="+mn-lt"/>
              <a:ea typeface="微软雅黑" pitchFamily="34" charset="-122"/>
            </a:endParaRPr>
          </a:p>
        </p:txBody>
      </p:sp>
      <p:sp>
        <p:nvSpPr>
          <p:cNvPr id="5" name="五边形 4"/>
          <p:cNvSpPr/>
          <p:nvPr/>
        </p:nvSpPr>
        <p:spPr>
          <a:xfrm>
            <a:off x="0" y="214313"/>
            <a:ext cx="6011863" cy="642937"/>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ea typeface="微软雅黑" pitchFamily="34" charset="-122"/>
              </a:rPr>
              <a:t>Situations where bootstrap is useful</a:t>
            </a:r>
            <a:endParaRPr lang="zh-CN" altLang="en-US" sz="2400" b="1" dirty="0">
              <a:ea typeface="微软雅黑" pitchFamily="34" charset="-122"/>
            </a:endParaRPr>
          </a:p>
        </p:txBody>
      </p:sp>
      <p:sp>
        <p:nvSpPr>
          <p:cNvPr id="2" name="灯片编号占位符 1"/>
          <p:cNvSpPr>
            <a:spLocks noGrp="1"/>
          </p:cNvSpPr>
          <p:nvPr>
            <p:ph type="sldNum" sz="quarter" idx="12"/>
          </p:nvPr>
        </p:nvSpPr>
        <p:spPr/>
        <p:txBody>
          <a:bodyPr/>
          <a:lstStyle/>
          <a:p>
            <a:pPr>
              <a:defRPr/>
            </a:pPr>
            <a:fld id="{02459EE4-80F8-4EC3-A73C-53F9BCEC43C0}" type="slidenum">
              <a:rPr lang="zh-CN" altLang="en-US" smtClean="0">
                <a:solidFill>
                  <a:schemeClr val="tx1"/>
                </a:solidFill>
              </a:rPr>
              <a:pPr>
                <a:defRPr/>
              </a:pPr>
              <a:t>4</a:t>
            </a:fld>
            <a:endParaRPr lang="zh-CN" altLang="en-US" dirty="0">
              <a:solidFill>
                <a:schemeClr val="tx1"/>
              </a:solidFill>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0" y="214313"/>
            <a:ext cx="4805363" cy="642937"/>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ea typeface="微软雅黑" pitchFamily="34" charset="-122"/>
              </a:rPr>
              <a:t>Multilayer Perceptrons (MLP)</a:t>
            </a:r>
            <a:endParaRPr lang="zh-CN" altLang="en-US" sz="2400" b="1" dirty="0">
              <a:ea typeface="微软雅黑" pitchFamily="34" charset="-122"/>
            </a:endParaRPr>
          </a:p>
        </p:txBody>
      </p:sp>
      <p:sp>
        <p:nvSpPr>
          <p:cNvPr id="2" name="灯片编号占位符 1"/>
          <p:cNvSpPr>
            <a:spLocks noGrp="1"/>
          </p:cNvSpPr>
          <p:nvPr>
            <p:ph type="sldNum" sz="quarter" idx="12"/>
          </p:nvPr>
        </p:nvSpPr>
        <p:spPr/>
        <p:txBody>
          <a:bodyPr/>
          <a:lstStyle/>
          <a:p>
            <a:pPr>
              <a:defRPr/>
            </a:pPr>
            <a:fld id="{4CA16819-4E0C-475D-BB57-6E87013D82B7}" type="slidenum">
              <a:rPr lang="zh-CN" altLang="en-US" smtClean="0">
                <a:solidFill>
                  <a:schemeClr val="tx1"/>
                </a:solidFill>
              </a:rPr>
              <a:pPr>
                <a:defRPr/>
              </a:pPr>
              <a:t>5</a:t>
            </a:fld>
            <a:endParaRPr lang="zh-CN" altLang="en-US" dirty="0">
              <a:solidFill>
                <a:schemeClr val="tx1"/>
              </a:solidFill>
            </a:endParaRPr>
          </a:p>
        </p:txBody>
      </p:sp>
      <mc:AlternateContent xmlns:mc="http://schemas.openxmlformats.org/markup-compatibility/2006">
        <mc:Choice xmlns:a14="http://schemas.microsoft.com/office/drawing/2010/main" Requires="a14">
          <p:sp>
            <p:nvSpPr>
              <p:cNvPr id="3" name="矩形 2"/>
              <p:cNvSpPr/>
              <p:nvPr/>
            </p:nvSpPr>
            <p:spPr>
              <a:xfrm>
                <a:off x="539552" y="1124744"/>
                <a:ext cx="8136904" cy="5003229"/>
              </a:xfrm>
              <a:prstGeom prst="rect">
                <a:avLst/>
              </a:prstGeom>
            </p:spPr>
            <p:txBody>
              <a:bodyPr wrap="square">
                <a:spAutoFit/>
              </a:bodyPr>
              <a:lstStyle/>
              <a:p>
                <a:pPr marL="342900" indent="-342900">
                  <a:buFont typeface="Wingdings" pitchFamily="2" charset="2"/>
                  <a:buChar char="Ø"/>
                </a:pPr>
                <a:r>
                  <a:rPr lang="en-US" altLang="zh-CN" sz="2400" dirty="0" smtClean="0">
                    <a:latin typeface="+mn-lt"/>
                  </a:rPr>
                  <a:t>Consider in the following a multilayer perception(MLP) with </a:t>
                </a:r>
                <a14:m>
                  <m:oMath xmlns:m="http://schemas.openxmlformats.org/officeDocument/2006/math">
                    <m:r>
                      <a:rPr lang="en-US" altLang="zh-CN" sz="2400" i="1" smtClean="0">
                        <a:solidFill>
                          <a:srgbClr val="FF0000"/>
                        </a:solidFill>
                        <a:latin typeface="Cambria Math"/>
                      </a:rPr>
                      <m:t>𝑝</m:t>
                    </m:r>
                  </m:oMath>
                </a14:m>
                <a:r>
                  <a:rPr lang="en-US" altLang="zh-CN" sz="2400" dirty="0">
                    <a:latin typeface="+mn-lt"/>
                  </a:rPr>
                  <a:t> inputs, one hidden layer with </a:t>
                </a:r>
                <a14:m>
                  <m:oMath xmlns:m="http://schemas.openxmlformats.org/officeDocument/2006/math">
                    <m:r>
                      <a:rPr lang="en-US" altLang="zh-CN" sz="2400" i="1" smtClean="0">
                        <a:solidFill>
                          <a:srgbClr val="FF0000"/>
                        </a:solidFill>
                        <a:latin typeface="Cambria Math"/>
                      </a:rPr>
                      <m:t>𝐻</m:t>
                    </m:r>
                  </m:oMath>
                </a14:m>
                <a:r>
                  <a:rPr lang="en-US" altLang="zh-CN" sz="2400" dirty="0">
                    <a:latin typeface="+mn-lt"/>
                  </a:rPr>
                  <a:t> hidden units and one output layer</a:t>
                </a:r>
                <a:r>
                  <a:rPr lang="en-US" altLang="zh-CN" sz="2400" dirty="0" smtClean="0">
                    <a:latin typeface="+mn-lt"/>
                  </a:rPr>
                  <a:t>.</a:t>
                </a:r>
              </a:p>
              <a:p>
                <a14:m>
                  <m:oMathPara xmlns:m="http://schemas.openxmlformats.org/officeDocument/2006/math">
                    <m:oMathParaPr>
                      <m:jc m:val="centerGroup"/>
                    </m:oMathParaPr>
                    <m:oMath xmlns:m="http://schemas.openxmlformats.org/officeDocument/2006/math">
                      <m:r>
                        <a:rPr lang="en-US" altLang="zh-CN" sz="2400" i="1">
                          <a:latin typeface="Cambria Math"/>
                        </a:rPr>
                        <m:t>𝑦</m:t>
                      </m:r>
                      <m:r>
                        <a:rPr lang="en-US" altLang="zh-CN" sz="2400" i="1">
                          <a:latin typeface="Cambria Math"/>
                        </a:rPr>
                        <m:t>=</m:t>
                      </m:r>
                      <m:sSub>
                        <m:sSubPr>
                          <m:ctrlPr>
                            <a:rPr lang="en-US" altLang="zh-CN" sz="2400" i="1">
                              <a:latin typeface="Cambria Math"/>
                            </a:rPr>
                          </m:ctrlPr>
                        </m:sSubPr>
                        <m:e>
                          <m:r>
                            <a:rPr lang="zh-CN" altLang="en-US" sz="2400" i="1">
                              <a:latin typeface="Cambria Math"/>
                            </a:rPr>
                            <m:t>∅</m:t>
                          </m:r>
                        </m:e>
                        <m:sub>
                          <m:r>
                            <a:rPr lang="en-US" altLang="zh-CN" sz="2400" i="1">
                              <a:latin typeface="Cambria Math"/>
                            </a:rPr>
                            <m:t>0</m:t>
                          </m:r>
                        </m:sub>
                      </m:sSub>
                      <m:d>
                        <m:dPr>
                          <m:ctrlPr>
                            <a:rPr lang="en-US" altLang="zh-CN" sz="2400" i="1">
                              <a:latin typeface="Cambria Math"/>
                            </a:rPr>
                          </m:ctrlPr>
                        </m:dPr>
                        <m:e>
                          <m:sSub>
                            <m:sSubPr>
                              <m:ctrlPr>
                                <a:rPr lang="en-US" altLang="zh-CN" sz="2400" i="1">
                                  <a:latin typeface="Cambria Math"/>
                                </a:rPr>
                              </m:ctrlPr>
                            </m:sSubPr>
                            <m:e>
                              <m:r>
                                <a:rPr lang="en-US" altLang="zh-CN" sz="2400" i="1">
                                  <a:latin typeface="Cambria Math"/>
                                </a:rPr>
                                <m:t>𝑤</m:t>
                              </m:r>
                            </m:e>
                            <m:sub>
                              <m:r>
                                <a:rPr lang="en-US" altLang="zh-CN" sz="2400" i="1">
                                  <a:latin typeface="Cambria Math"/>
                                </a:rPr>
                                <m:t>0</m:t>
                              </m:r>
                            </m:sub>
                          </m:sSub>
                          <m:r>
                            <a:rPr lang="en-US" altLang="zh-CN" sz="2400" i="1">
                              <a:latin typeface="Cambria Math"/>
                            </a:rPr>
                            <m:t>+</m:t>
                          </m:r>
                          <m:nary>
                            <m:naryPr>
                              <m:chr m:val="∑"/>
                              <m:ctrlPr>
                                <a:rPr lang="en-US" altLang="zh-CN" sz="2400" i="1">
                                  <a:latin typeface="Cambria Math"/>
                                </a:rPr>
                              </m:ctrlPr>
                            </m:naryPr>
                            <m:sub>
                              <m:r>
                                <m:rPr>
                                  <m:brk m:alnAt="23"/>
                                </m:rPr>
                                <a:rPr lang="en-US" altLang="zh-CN" sz="2400" i="1">
                                  <a:latin typeface="Cambria Math"/>
                                </a:rPr>
                                <m:t>h</m:t>
                              </m:r>
                              <m:r>
                                <a:rPr lang="en-US" altLang="zh-CN" sz="2400" i="1">
                                  <a:latin typeface="Cambria Math"/>
                                </a:rPr>
                                <m:t>=1</m:t>
                              </m:r>
                            </m:sub>
                            <m:sup>
                              <m:r>
                                <a:rPr lang="en-US" altLang="zh-CN" sz="2400" i="1">
                                  <a:latin typeface="Cambria Math"/>
                                </a:rPr>
                                <m:t>𝐻</m:t>
                              </m:r>
                            </m:sup>
                            <m:e>
                              <m:sSub>
                                <m:sSubPr>
                                  <m:ctrlPr>
                                    <a:rPr lang="en-US" altLang="zh-CN" sz="2400" i="1">
                                      <a:latin typeface="Cambria Math"/>
                                    </a:rPr>
                                  </m:ctrlPr>
                                </m:sSubPr>
                                <m:e>
                                  <m:r>
                                    <a:rPr lang="en-US" altLang="zh-CN" sz="2400" i="1">
                                      <a:latin typeface="Cambria Math"/>
                                    </a:rPr>
                                    <m:t>𝑤</m:t>
                                  </m:r>
                                </m:e>
                                <m:sub>
                                  <m:r>
                                    <a:rPr lang="en-US" altLang="zh-CN" sz="2400" i="1">
                                      <a:latin typeface="Cambria Math"/>
                                    </a:rPr>
                                    <m:t>h</m:t>
                                  </m:r>
                                </m:sub>
                              </m:sSub>
                              <m:r>
                                <a:rPr lang="en-US" altLang="zh-CN" sz="2400" i="1">
                                  <a:latin typeface="Cambria Math"/>
                                  <a:ea typeface="Cambria Math"/>
                                </a:rPr>
                                <m:t>∅</m:t>
                              </m:r>
                              <m:d>
                                <m:dPr>
                                  <m:ctrlPr>
                                    <a:rPr lang="en-US" altLang="zh-CN" sz="2400" i="1">
                                      <a:latin typeface="Cambria Math"/>
                                    </a:rPr>
                                  </m:ctrlPr>
                                </m:dPr>
                                <m:e>
                                  <m:sSub>
                                    <m:sSubPr>
                                      <m:ctrlPr>
                                        <a:rPr lang="en-US" altLang="zh-CN" sz="2400" i="1">
                                          <a:latin typeface="Cambria Math"/>
                                        </a:rPr>
                                      </m:ctrlPr>
                                    </m:sSubPr>
                                    <m:e>
                                      <m:r>
                                        <a:rPr lang="en-US" altLang="zh-CN" sz="2400" i="1">
                                          <a:latin typeface="Cambria Math"/>
                                        </a:rPr>
                                        <m:t>𝑏</m:t>
                                      </m:r>
                                    </m:e>
                                    <m:sub>
                                      <m:r>
                                        <a:rPr lang="en-US" altLang="zh-CN" sz="2400" i="1">
                                          <a:latin typeface="Cambria Math"/>
                                        </a:rPr>
                                        <m:t>h</m:t>
                                      </m:r>
                                    </m:sub>
                                  </m:sSub>
                                  <m:r>
                                    <a:rPr lang="en-US" altLang="zh-CN" sz="2400" i="1">
                                      <a:latin typeface="Cambria Math"/>
                                    </a:rPr>
                                    <m:t>+</m:t>
                                  </m:r>
                                  <m:nary>
                                    <m:naryPr>
                                      <m:chr m:val="∑"/>
                                      <m:ctrlPr>
                                        <a:rPr lang="en-US" altLang="zh-CN" sz="2400" i="1">
                                          <a:latin typeface="Cambria Math"/>
                                        </a:rPr>
                                      </m:ctrlPr>
                                    </m:naryPr>
                                    <m:sub>
                                      <m:r>
                                        <m:rPr>
                                          <m:brk m:alnAt="23"/>
                                        </m:rPr>
                                        <a:rPr lang="en-US" altLang="zh-CN" sz="2400" i="1">
                                          <a:latin typeface="Cambria Math"/>
                                        </a:rPr>
                                        <m:t>𝑗</m:t>
                                      </m:r>
                                      <m:r>
                                        <a:rPr lang="en-US" altLang="zh-CN" sz="2400" i="1">
                                          <a:latin typeface="Cambria Math"/>
                                        </a:rPr>
                                        <m:t>=1</m:t>
                                      </m:r>
                                    </m:sub>
                                    <m:sup>
                                      <m:r>
                                        <a:rPr lang="en-US" altLang="zh-CN" sz="2400" i="1">
                                          <a:latin typeface="Cambria Math"/>
                                        </a:rPr>
                                        <m:t>𝑝</m:t>
                                      </m:r>
                                    </m:sup>
                                    <m:e>
                                      <m:sSub>
                                        <m:sSubPr>
                                          <m:ctrlPr>
                                            <a:rPr lang="en-US" altLang="zh-CN" sz="2400" i="1">
                                              <a:latin typeface="Cambria Math"/>
                                            </a:rPr>
                                          </m:ctrlPr>
                                        </m:sSubPr>
                                        <m:e>
                                          <m:r>
                                            <a:rPr lang="en-US" altLang="zh-CN" sz="2400" i="1">
                                              <a:latin typeface="Cambria Math"/>
                                            </a:rPr>
                                            <m:t>𝑤</m:t>
                                          </m:r>
                                        </m:e>
                                        <m:sub>
                                          <m:r>
                                            <a:rPr lang="en-US" altLang="zh-CN" sz="2400" i="1">
                                              <a:latin typeface="Cambria Math"/>
                                            </a:rPr>
                                            <m:t>𝑗</m:t>
                                          </m:r>
                                          <m:r>
                                            <a:rPr lang="en-US" altLang="zh-CN" sz="2400" i="1">
                                              <a:latin typeface="Cambria Math"/>
                                            </a:rPr>
                                            <m:t>h</m:t>
                                          </m:r>
                                        </m:sub>
                                      </m:sSub>
                                      <m:sSub>
                                        <m:sSubPr>
                                          <m:ctrlPr>
                                            <a:rPr lang="en-US" altLang="zh-CN" sz="2400" i="1">
                                              <a:latin typeface="Cambria Math"/>
                                            </a:rPr>
                                          </m:ctrlPr>
                                        </m:sSubPr>
                                        <m:e>
                                          <m:r>
                                            <a:rPr lang="en-US" altLang="zh-CN" sz="2400" i="1">
                                              <a:latin typeface="Cambria Math"/>
                                            </a:rPr>
                                            <m:t>𝑥</m:t>
                                          </m:r>
                                        </m:e>
                                        <m:sub>
                                          <m:r>
                                            <a:rPr lang="en-US" altLang="zh-CN" sz="2400" i="1">
                                              <a:latin typeface="Cambria Math"/>
                                            </a:rPr>
                                            <m:t>𝑗</m:t>
                                          </m:r>
                                        </m:sub>
                                      </m:sSub>
                                    </m:e>
                                  </m:nary>
                                </m:e>
                              </m:d>
                            </m:e>
                          </m:nary>
                        </m:e>
                      </m:d>
                      <m:r>
                        <a:rPr lang="en-US" altLang="zh-CN" sz="2400" i="1">
                          <a:latin typeface="Cambria Math"/>
                        </a:rPr>
                        <m:t>+</m:t>
                      </m:r>
                      <m:r>
                        <a:rPr lang="zh-CN" altLang="en-US" sz="2400" i="1">
                          <a:latin typeface="Cambria Math"/>
                        </a:rPr>
                        <m:t>𝜀</m:t>
                      </m:r>
                    </m:oMath>
                  </m:oMathPara>
                </a14:m>
                <a:endParaRPr lang="en-US" altLang="zh-CN" sz="2400" dirty="0"/>
              </a:p>
              <a:p>
                <a:pPr marL="342900" indent="-342900">
                  <a:buFont typeface="Wingdings" pitchFamily="2" charset="2"/>
                  <a:buChar char="Ø"/>
                </a:pPr>
                <a:endParaRPr lang="zh-CN" altLang="zh-CN" sz="2400" dirty="0">
                  <a:latin typeface="+mn-lt"/>
                </a:endParaRPr>
              </a:p>
              <a:p>
                <a:pPr marL="342900" indent="-342900">
                  <a:buFont typeface="Wingdings" pitchFamily="2" charset="2"/>
                  <a:buChar char="Ø"/>
                </a:pPr>
                <a:r>
                  <a:rPr lang="en-US" altLang="zh-CN" sz="2400" dirty="0">
                    <a:latin typeface="+mn-lt"/>
                  </a:rPr>
                  <a:t>Where</a:t>
                </a:r>
                <a:r>
                  <a:rPr lang="en-US" altLang="zh-CN" sz="2400" dirty="0" smtClean="0">
                    <a:latin typeface="+mn-lt"/>
                  </a:rPr>
                  <a:t> </a:t>
                </a:r>
                <a14:m>
                  <m:oMath xmlns:m="http://schemas.openxmlformats.org/officeDocument/2006/math">
                    <m:r>
                      <a:rPr lang="zh-CN" altLang="en-US" sz="2400" i="1">
                        <a:latin typeface="Cambria Math"/>
                      </a:rPr>
                      <m:t>𝜀</m:t>
                    </m:r>
                  </m:oMath>
                </a14:m>
                <a:r>
                  <a:rPr lang="en-US" altLang="zh-CN" sz="2400" dirty="0">
                    <a:latin typeface="+mn-lt"/>
                  </a:rPr>
                  <a:t> (zero mean) is the residual term, variance  </a:t>
                </a:r>
                <a14:m>
                  <m:oMath xmlns:m="http://schemas.openxmlformats.org/officeDocument/2006/math">
                    <m:sSup>
                      <m:sSupPr>
                        <m:ctrlPr>
                          <a:rPr lang="en-US" altLang="zh-CN" sz="2400" i="1" smtClean="0">
                            <a:latin typeface="Cambria Math"/>
                          </a:rPr>
                        </m:ctrlPr>
                      </m:sSupPr>
                      <m:e>
                        <m:r>
                          <a:rPr lang="zh-CN" altLang="en-US" sz="2400" i="1" smtClean="0">
                            <a:latin typeface="Cambria Math"/>
                          </a:rPr>
                          <m:t>𝜎</m:t>
                        </m:r>
                      </m:e>
                      <m:sup>
                        <m:r>
                          <a:rPr lang="en-US" altLang="zh-CN" sz="2400" i="1" smtClean="0">
                            <a:latin typeface="Cambria Math"/>
                          </a:rPr>
                          <m:t>2</m:t>
                        </m:r>
                      </m:sup>
                    </m:sSup>
                  </m:oMath>
                </a14:m>
                <a:r>
                  <a:rPr lang="en-US" altLang="zh-CN" sz="2400" dirty="0" smtClean="0">
                    <a:latin typeface="+mn-lt"/>
                  </a:rPr>
                  <a:t>,</a:t>
                </a:r>
                <a:r>
                  <a:rPr lang="en-US" altLang="zh-CN" sz="2400" dirty="0" smtClean="0"/>
                  <a:t> </a:t>
                </a:r>
                <a14:m>
                  <m:oMath xmlns:m="http://schemas.openxmlformats.org/officeDocument/2006/math">
                    <m:r>
                      <a:rPr lang="en-US" altLang="zh-CN" sz="2400" i="1">
                        <a:latin typeface="Cambria Math"/>
                      </a:rPr>
                      <m:t>𝑦</m:t>
                    </m:r>
                  </m:oMath>
                </a14:m>
                <a:r>
                  <a:rPr lang="en-US" altLang="zh-CN" sz="2400" dirty="0">
                    <a:latin typeface="+mn-lt"/>
                  </a:rPr>
                  <a:t> is a continuous variable, </a:t>
                </a:r>
                <a14:m>
                  <m:oMath xmlns:m="http://schemas.openxmlformats.org/officeDocument/2006/math">
                    <m:sSub>
                      <m:sSubPr>
                        <m:ctrlPr>
                          <a:rPr lang="en-US" altLang="zh-CN" sz="2400" i="1">
                            <a:latin typeface="Cambria Math"/>
                          </a:rPr>
                        </m:ctrlPr>
                      </m:sSubPr>
                      <m:e>
                        <m:r>
                          <a:rPr lang="zh-CN" altLang="en-US" sz="2400" i="1">
                            <a:latin typeface="Cambria Math"/>
                          </a:rPr>
                          <m:t>∅</m:t>
                        </m:r>
                      </m:e>
                      <m:sub>
                        <m:r>
                          <a:rPr lang="en-US" altLang="zh-CN" sz="2400" i="1">
                            <a:latin typeface="Cambria Math"/>
                          </a:rPr>
                          <m:t>0</m:t>
                        </m:r>
                      </m:sub>
                    </m:sSub>
                  </m:oMath>
                </a14:m>
                <a:r>
                  <a:rPr lang="en-US" altLang="zh-CN" sz="2400" dirty="0" smtClean="0">
                    <a:latin typeface="+mn-lt"/>
                  </a:rPr>
                  <a:t> </a:t>
                </a:r>
                <a:r>
                  <a:rPr lang="en-US" altLang="zh-CN" sz="2400" dirty="0">
                    <a:latin typeface="+mn-lt"/>
                  </a:rPr>
                  <a:t>is the identity output function, </a:t>
                </a:r>
                <a14:m>
                  <m:oMath xmlns:m="http://schemas.openxmlformats.org/officeDocument/2006/math">
                    <m:r>
                      <a:rPr lang="en-US" altLang="zh-CN" sz="2400" i="1">
                        <a:latin typeface="Cambria Math"/>
                        <a:ea typeface="Cambria Math"/>
                      </a:rPr>
                      <m:t>∅ </m:t>
                    </m:r>
                  </m:oMath>
                </a14:m>
                <a:r>
                  <a:rPr lang="en-US" altLang="zh-CN" sz="2400" dirty="0">
                    <a:latin typeface="+mn-lt"/>
                  </a:rPr>
                  <a:t>is the sigmoid.</a:t>
                </a:r>
                <a:endParaRPr lang="zh-CN" altLang="zh-CN" sz="2400" dirty="0">
                  <a:latin typeface="+mn-lt"/>
                </a:endParaRPr>
              </a:p>
              <a:p>
                <a:pPr marL="342900" indent="-342900">
                  <a:buFont typeface="Wingdings" pitchFamily="2" charset="2"/>
                  <a:buChar char="Ø"/>
                </a:pPr>
                <a14:m>
                  <m:oMath xmlns:m="http://schemas.openxmlformats.org/officeDocument/2006/math">
                    <m:r>
                      <a:rPr lang="zh-CN" altLang="en-US" sz="2400" i="1" smtClean="0">
                        <a:latin typeface="Cambria Math"/>
                      </a:rPr>
                      <m:t>𝜃</m:t>
                    </m:r>
                    <m:r>
                      <a:rPr lang="en-US" altLang="zh-CN" sz="2400" b="0" i="1" smtClean="0">
                        <a:latin typeface="Cambria Math"/>
                      </a:rPr>
                      <m:t>=(</m:t>
                    </m:r>
                    <m:sSub>
                      <m:sSubPr>
                        <m:ctrlPr>
                          <a:rPr lang="en-US" altLang="zh-CN" sz="2400" i="1">
                            <a:latin typeface="Cambria Math"/>
                          </a:rPr>
                        </m:ctrlPr>
                      </m:sSubPr>
                      <m:e>
                        <m:r>
                          <a:rPr lang="en-US" altLang="zh-CN" sz="2400" i="1">
                            <a:latin typeface="Cambria Math"/>
                          </a:rPr>
                          <m:t>𝑤</m:t>
                        </m:r>
                      </m:e>
                      <m:sub>
                        <m:r>
                          <a:rPr lang="en-US" altLang="zh-CN" sz="2400" i="1">
                            <a:latin typeface="Cambria Math"/>
                          </a:rPr>
                          <m:t>0</m:t>
                        </m:r>
                      </m:sub>
                    </m:sSub>
                    <m:r>
                      <a:rPr lang="en-US" altLang="zh-CN" sz="2400" b="0" i="1" smtClean="0">
                        <a:latin typeface="Cambria Math"/>
                      </a:rPr>
                      <m:t>,</m:t>
                    </m:r>
                    <m:sSub>
                      <m:sSubPr>
                        <m:ctrlPr>
                          <a:rPr lang="en-US" altLang="zh-CN" sz="2400" i="1">
                            <a:latin typeface="Cambria Math"/>
                          </a:rPr>
                        </m:ctrlPr>
                      </m:sSubPr>
                      <m:e>
                        <m:r>
                          <a:rPr lang="en-US" altLang="zh-CN" sz="2400" i="1">
                            <a:latin typeface="Cambria Math"/>
                          </a:rPr>
                          <m:t>𝑤</m:t>
                        </m:r>
                      </m:e>
                      <m:sub>
                        <m:r>
                          <a:rPr lang="en-US" altLang="zh-CN" sz="2400" b="0" i="1" smtClean="0">
                            <a:latin typeface="Cambria Math"/>
                          </a:rPr>
                          <m:t>1</m:t>
                        </m:r>
                      </m:sub>
                    </m:sSub>
                    <m:r>
                      <a:rPr lang="en-US" altLang="zh-CN" sz="2400" b="0" i="1" smtClean="0">
                        <a:latin typeface="Cambria Math"/>
                      </a:rPr>
                      <m:t>,</m:t>
                    </m:r>
                    <m:r>
                      <a:rPr lang="en-US" altLang="zh-CN" sz="2400" b="0" i="1" smtClean="0">
                        <a:latin typeface="Cambria Math"/>
                        <a:ea typeface="Cambria Math"/>
                      </a:rPr>
                      <m:t>⋯</m:t>
                    </m:r>
                    <m:r>
                      <a:rPr lang="en-US" altLang="zh-CN" sz="2400" b="0" i="1" smtClean="0">
                        <a:latin typeface="Cambria Math"/>
                      </a:rPr>
                      <m:t>,</m:t>
                    </m:r>
                    <m:sSub>
                      <m:sSubPr>
                        <m:ctrlPr>
                          <a:rPr lang="en-US" altLang="zh-CN" sz="2400" i="1">
                            <a:latin typeface="Cambria Math"/>
                          </a:rPr>
                        </m:ctrlPr>
                      </m:sSubPr>
                      <m:e>
                        <m:r>
                          <a:rPr lang="en-US" altLang="zh-CN" sz="2400" i="1">
                            <a:latin typeface="Cambria Math"/>
                          </a:rPr>
                          <m:t>𝑤</m:t>
                        </m:r>
                      </m:e>
                      <m:sub>
                        <m:r>
                          <a:rPr lang="en-US" altLang="zh-CN" sz="2400" b="0" i="1" smtClean="0">
                            <a:latin typeface="Cambria Math"/>
                          </a:rPr>
                          <m:t>𝐻</m:t>
                        </m:r>
                      </m:sub>
                    </m:sSub>
                    <m:r>
                      <a:rPr lang="en-US" altLang="zh-CN" sz="2400" b="0" i="1" smtClean="0">
                        <a:latin typeface="Cambria Math"/>
                      </a:rPr>
                      <m:t>,</m:t>
                    </m:r>
                    <m:sSub>
                      <m:sSubPr>
                        <m:ctrlPr>
                          <a:rPr lang="en-US" altLang="zh-CN" sz="2400" i="1">
                            <a:latin typeface="Cambria Math"/>
                          </a:rPr>
                        </m:ctrlPr>
                      </m:sSubPr>
                      <m:e>
                        <m:r>
                          <a:rPr lang="en-US" altLang="zh-CN" sz="2400" i="1">
                            <a:latin typeface="Cambria Math"/>
                          </a:rPr>
                          <m:t>𝑤</m:t>
                        </m:r>
                      </m:e>
                      <m:sub>
                        <m:r>
                          <a:rPr lang="en-US" altLang="zh-CN" sz="2400" b="0" i="1" smtClean="0">
                            <a:latin typeface="Cambria Math"/>
                          </a:rPr>
                          <m:t>11</m:t>
                        </m:r>
                      </m:sub>
                    </m:sSub>
                    <m:r>
                      <a:rPr lang="en-US" altLang="zh-CN" sz="2400" b="0" i="1" smtClean="0">
                        <a:latin typeface="Cambria Math"/>
                      </a:rPr>
                      <m:t>,</m:t>
                    </m:r>
                    <m:r>
                      <a:rPr lang="en-US" altLang="zh-CN" sz="2400" b="0" i="1" smtClean="0">
                        <a:latin typeface="Cambria Math"/>
                        <a:ea typeface="Cambria Math"/>
                      </a:rPr>
                      <m:t>⋯</m:t>
                    </m:r>
                    <m:r>
                      <a:rPr lang="en-US" altLang="zh-CN" sz="2400" b="0" i="1" smtClean="0">
                        <a:latin typeface="Cambria Math"/>
                      </a:rPr>
                      <m:t>,</m:t>
                    </m:r>
                    <m:sSub>
                      <m:sSubPr>
                        <m:ctrlPr>
                          <a:rPr lang="en-US" altLang="zh-CN" sz="2400" i="1">
                            <a:latin typeface="Cambria Math"/>
                          </a:rPr>
                        </m:ctrlPr>
                      </m:sSubPr>
                      <m:e>
                        <m:r>
                          <a:rPr lang="en-US" altLang="zh-CN" sz="2400" i="1">
                            <a:latin typeface="Cambria Math"/>
                          </a:rPr>
                          <m:t>𝑤</m:t>
                        </m:r>
                      </m:e>
                      <m:sub>
                        <m:r>
                          <a:rPr lang="en-US" altLang="zh-CN" sz="2400" b="0" i="1" smtClean="0">
                            <a:latin typeface="Cambria Math"/>
                          </a:rPr>
                          <m:t>𝑝𝐻</m:t>
                        </m:r>
                      </m:sub>
                    </m:sSub>
                    <m:r>
                      <a:rPr lang="en-US" altLang="zh-CN" sz="2400" b="0" i="1" smtClean="0">
                        <a:latin typeface="Cambria Math"/>
                      </a:rPr>
                      <m:t>)</m:t>
                    </m:r>
                  </m:oMath>
                </a14:m>
                <a:r>
                  <a:rPr lang="en-US" altLang="zh-CN" sz="2400" dirty="0" smtClean="0">
                    <a:latin typeface="+mn-lt"/>
                  </a:rPr>
                  <a:t>be </a:t>
                </a:r>
                <a:r>
                  <a:rPr lang="en-US" altLang="zh-CN" sz="2400" dirty="0">
                    <a:latin typeface="+mn-lt"/>
                  </a:rPr>
                  <a:t>the parameter vector of the network and </a:t>
                </a:r>
                <a14:m>
                  <m:oMath xmlns:m="http://schemas.openxmlformats.org/officeDocument/2006/math">
                    <m:r>
                      <a:rPr lang="en-US" altLang="zh-CN" sz="2400" b="0" i="1" smtClean="0">
                        <a:latin typeface="Cambria Math"/>
                      </a:rPr>
                      <m:t>𝑦</m:t>
                    </m:r>
                    <m:r>
                      <a:rPr lang="en-US" altLang="zh-CN" sz="2400" b="0" i="1" smtClean="0">
                        <a:latin typeface="Cambria Math"/>
                      </a:rPr>
                      <m:t>=(</m:t>
                    </m:r>
                    <m:r>
                      <a:rPr lang="en-US" altLang="zh-CN" sz="2400" b="0" i="1" smtClean="0">
                        <a:latin typeface="Cambria Math"/>
                      </a:rPr>
                      <m:t>𝑥</m:t>
                    </m:r>
                    <m:r>
                      <a:rPr lang="en-US" altLang="zh-CN" sz="2400" b="0" i="1" smtClean="0">
                        <a:latin typeface="Cambria Math"/>
                      </a:rPr>
                      <m:t>;</m:t>
                    </m:r>
                    <m:r>
                      <a:rPr lang="zh-CN" altLang="en-US" sz="2400" i="1">
                        <a:latin typeface="Cambria Math"/>
                      </a:rPr>
                      <m:t>𝜃</m:t>
                    </m:r>
                    <m:r>
                      <a:rPr lang="en-US" altLang="zh-CN" sz="2400" b="0" i="1" smtClean="0">
                        <a:latin typeface="Cambria Math"/>
                      </a:rPr>
                      <m:t>)</m:t>
                    </m:r>
                  </m:oMath>
                </a14:m>
                <a:r>
                  <a:rPr lang="en-US" altLang="zh-CN" sz="2400" dirty="0" smtClean="0">
                    <a:latin typeface="+mn-lt"/>
                  </a:rPr>
                  <a:t>be </a:t>
                </a:r>
                <a:r>
                  <a:rPr lang="en-US" altLang="zh-CN" sz="2400" dirty="0">
                    <a:latin typeface="+mn-lt"/>
                  </a:rPr>
                  <a:t>the computed value for an </a:t>
                </a:r>
                <a:r>
                  <a:rPr lang="en-US" altLang="zh-CN" sz="2400" dirty="0" smtClean="0">
                    <a:latin typeface="+mn-lt"/>
                  </a:rPr>
                  <a:t>input </a:t>
                </a:r>
                <a14:m>
                  <m:oMath xmlns:m="http://schemas.openxmlformats.org/officeDocument/2006/math">
                    <m:r>
                      <a:rPr lang="en-US" altLang="zh-CN" sz="2400" b="0" i="1" smtClean="0">
                        <a:latin typeface="Cambria Math"/>
                      </a:rPr>
                      <m:t>𝑥</m:t>
                    </m:r>
                    <m:r>
                      <a:rPr lang="en-US" altLang="zh-CN" sz="2400" i="1">
                        <a:latin typeface="Cambria Math"/>
                      </a:rPr>
                      <m:t>=</m:t>
                    </m:r>
                    <m:r>
                      <a:rPr lang="en-US" altLang="zh-CN" sz="2400" b="0" i="1" smtClean="0">
                        <a:latin typeface="Cambria Math"/>
                      </a:rPr>
                      <m:t>(</m:t>
                    </m:r>
                    <m:sSub>
                      <m:sSubPr>
                        <m:ctrlPr>
                          <a:rPr lang="en-US" altLang="zh-CN" sz="2400" i="1">
                            <a:latin typeface="Cambria Math"/>
                          </a:rPr>
                        </m:ctrlPr>
                      </m:sSubPr>
                      <m:e>
                        <m:r>
                          <a:rPr lang="en-US" altLang="zh-CN" sz="2400" b="0" i="1" smtClean="0">
                            <a:latin typeface="Cambria Math"/>
                          </a:rPr>
                          <m:t>𝑥</m:t>
                        </m:r>
                      </m:e>
                      <m:sub>
                        <m:r>
                          <a:rPr lang="en-US" altLang="zh-CN" sz="2400" b="0" i="1" smtClean="0">
                            <a:latin typeface="Cambria Math"/>
                          </a:rPr>
                          <m:t>1</m:t>
                        </m:r>
                      </m:sub>
                    </m:sSub>
                    <m:r>
                      <a:rPr lang="en-US" altLang="zh-CN" sz="2400" b="0" i="1" smtClean="0">
                        <a:latin typeface="Cambria Math"/>
                      </a:rPr>
                      <m:t>,</m:t>
                    </m:r>
                    <m:r>
                      <a:rPr lang="en-US" altLang="zh-CN" sz="2400" b="0" i="1" smtClean="0">
                        <a:latin typeface="Cambria Math"/>
                        <a:ea typeface="Cambria Math"/>
                      </a:rPr>
                      <m:t>⋯</m:t>
                    </m:r>
                    <m:r>
                      <a:rPr lang="en-US" altLang="zh-CN" sz="2400" b="0" i="1" smtClean="0">
                        <a:latin typeface="Cambria Math"/>
                      </a:rPr>
                      <m:t>,</m:t>
                    </m:r>
                    <m:sSub>
                      <m:sSubPr>
                        <m:ctrlPr>
                          <a:rPr lang="en-US" altLang="zh-CN" sz="2400" i="1">
                            <a:latin typeface="Cambria Math"/>
                          </a:rPr>
                        </m:ctrlPr>
                      </m:sSubPr>
                      <m:e>
                        <m:r>
                          <a:rPr lang="en-US" altLang="zh-CN" sz="2400" i="1">
                            <a:latin typeface="Cambria Math"/>
                          </a:rPr>
                          <m:t>𝑥</m:t>
                        </m:r>
                      </m:e>
                      <m:sub>
                        <m:r>
                          <a:rPr lang="en-US" altLang="zh-CN" sz="2400" b="0" i="1" smtClean="0">
                            <a:latin typeface="Cambria Math"/>
                          </a:rPr>
                          <m:t>𝑝</m:t>
                        </m:r>
                      </m:sub>
                    </m:sSub>
                    <m:r>
                      <a:rPr lang="en-US" altLang="zh-CN" sz="2400" b="0" i="1" smtClean="0">
                        <a:latin typeface="Cambria Math"/>
                      </a:rPr>
                      <m:t>)</m:t>
                    </m:r>
                  </m:oMath>
                </a14:m>
                <a:endParaRPr lang="zh-CN" altLang="en-US" sz="2400" dirty="0">
                  <a:latin typeface="+mn-lt"/>
                </a:endParaRPr>
              </a:p>
            </p:txBody>
          </p:sp>
        </mc:Choice>
        <mc:Fallback>
          <p:sp>
            <p:nvSpPr>
              <p:cNvPr id="3" name="矩形 2"/>
              <p:cNvSpPr>
                <a:spLocks noRot="1" noChangeAspect="1" noMove="1" noResize="1" noEditPoints="1" noAdjustHandles="1" noChangeArrowheads="1" noChangeShapeType="1" noTextEdit="1"/>
              </p:cNvSpPr>
              <p:nvPr/>
            </p:nvSpPr>
            <p:spPr>
              <a:xfrm>
                <a:off x="539552" y="1124744"/>
                <a:ext cx="8136904" cy="5003229"/>
              </a:xfrm>
              <a:prstGeom prst="rect">
                <a:avLst/>
              </a:prstGeom>
              <a:blipFill rotWithShape="1">
                <a:blip r:embed="rId2"/>
                <a:stretch>
                  <a:fillRect l="-1049" t="-976" r="-1799" b="-1951"/>
                </a:stretch>
              </a:blipFill>
            </p:spPr>
            <p:txBody>
              <a:bodyPr/>
              <a:lstStyle/>
              <a:p>
                <a:r>
                  <a:rPr lang="zh-CN" altLang="en-US">
                    <a:noFill/>
                  </a:rPr>
                  <a:t> </a:t>
                </a:r>
              </a:p>
            </p:txBody>
          </p:sp>
        </mc:Fallback>
      </mc:AlternateContent>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Box 1"/>
          <p:cNvSpPr txBox="1">
            <a:spLocks noRot="1" noChangeAspect="1" noMove="1" noResize="1" noEditPoints="1" noAdjustHandles="1" noChangeArrowheads="1" noChangeShapeType="1" noTextEdit="1"/>
          </p:cNvSpPr>
          <p:nvPr/>
        </p:nvSpPr>
        <p:spPr bwMode="auto">
          <a:xfrm>
            <a:off x="468313" y="1123950"/>
            <a:ext cx="8424862" cy="4514762"/>
          </a:xfrm>
          <a:prstGeom prst="rect">
            <a:avLst/>
          </a:prstGeom>
          <a:blipFill rotWithShape="1">
            <a:blip r:embed="rId2"/>
            <a:stretch>
              <a:fillRect l="-1013" t="-1080"/>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p:sp>
        <p:nvSpPr>
          <p:cNvPr id="5" name="五边形 4"/>
          <p:cNvSpPr/>
          <p:nvPr/>
        </p:nvSpPr>
        <p:spPr>
          <a:xfrm>
            <a:off x="0" y="214313"/>
            <a:ext cx="4805363" cy="642937"/>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ea typeface="微软雅黑" pitchFamily="34" charset="-122"/>
              </a:rPr>
              <a:t>Multilayer Perceptrons (MLP)</a:t>
            </a:r>
            <a:endParaRPr lang="zh-CN" altLang="en-US" sz="2400" b="1" dirty="0">
              <a:ea typeface="微软雅黑" pitchFamily="34" charset="-122"/>
            </a:endParaRPr>
          </a:p>
        </p:txBody>
      </p:sp>
      <p:sp>
        <p:nvSpPr>
          <p:cNvPr id="2" name="灯片编号占位符 1"/>
          <p:cNvSpPr>
            <a:spLocks noGrp="1"/>
          </p:cNvSpPr>
          <p:nvPr>
            <p:ph type="sldNum" sz="quarter" idx="12"/>
          </p:nvPr>
        </p:nvSpPr>
        <p:spPr/>
        <p:txBody>
          <a:bodyPr/>
          <a:lstStyle/>
          <a:p>
            <a:pPr>
              <a:defRPr/>
            </a:pPr>
            <a:fld id="{B9244A6F-B5F2-45AE-8614-5BA6FCFB87E4}" type="slidenum">
              <a:rPr lang="zh-CN" altLang="en-US" smtClean="0">
                <a:solidFill>
                  <a:schemeClr val="tx1"/>
                </a:solidFill>
              </a:rPr>
              <a:pPr>
                <a:defRPr/>
              </a:pPr>
              <a:t>6</a:t>
            </a:fld>
            <a:endParaRPr lang="zh-CN" altLang="en-US" dirty="0">
              <a:solidFill>
                <a:schemeClr val="tx1"/>
              </a:solidFill>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0" y="214313"/>
            <a:ext cx="4214813" cy="642937"/>
          </a:xfrm>
          <a:prstGeom prst="homePlat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五边形 8"/>
          <p:cNvSpPr/>
          <p:nvPr/>
        </p:nvSpPr>
        <p:spPr>
          <a:xfrm>
            <a:off x="0" y="214313"/>
            <a:ext cx="4000500" cy="642937"/>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ea typeface="微软雅黑" pitchFamily="34" charset="-122"/>
              </a:rPr>
              <a:t>Bootstrap for</a:t>
            </a:r>
            <a:endParaRPr lang="zh-CN" altLang="en-US" sz="2400" b="1" dirty="0">
              <a:ea typeface="微软雅黑" pitchFamily="34" charset="-122"/>
            </a:endParaRPr>
          </a:p>
        </p:txBody>
      </p:sp>
      <p:sp>
        <p:nvSpPr>
          <p:cNvPr id="10" name="五边形 9"/>
          <p:cNvSpPr/>
          <p:nvPr/>
        </p:nvSpPr>
        <p:spPr>
          <a:xfrm flipH="1">
            <a:off x="4000500" y="714375"/>
            <a:ext cx="5143500" cy="642938"/>
          </a:xfrm>
          <a:prstGeom prst="homePlat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五边形 10"/>
          <p:cNvSpPr/>
          <p:nvPr/>
        </p:nvSpPr>
        <p:spPr>
          <a:xfrm flipH="1">
            <a:off x="4214813" y="714375"/>
            <a:ext cx="4929187" cy="642938"/>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latin typeface="微软雅黑" pitchFamily="34" charset="-122"/>
                <a:ea typeface="微软雅黑" pitchFamily="34" charset="-122"/>
              </a:rPr>
              <a:t> </a:t>
            </a:r>
            <a:endParaRPr lang="zh-CN" altLang="en-US" sz="2400" b="1" dirty="0">
              <a:latin typeface="微软雅黑" pitchFamily="34" charset="-122"/>
              <a:ea typeface="微软雅黑" pitchFamily="34" charset="-122"/>
            </a:endParaRPr>
          </a:p>
        </p:txBody>
      </p:sp>
      <p:sp>
        <p:nvSpPr>
          <p:cNvPr id="12" name="矩形 11"/>
          <p:cNvSpPr/>
          <p:nvPr/>
        </p:nvSpPr>
        <p:spPr>
          <a:xfrm>
            <a:off x="4962525" y="774700"/>
            <a:ext cx="3433763" cy="523875"/>
          </a:xfrm>
          <a:prstGeom prst="rect">
            <a:avLst/>
          </a:prstGeom>
        </p:spPr>
        <p:txBody>
          <a:bodyPr wrap="none">
            <a:spAutoFit/>
          </a:bodyPr>
          <a:lstStyle/>
          <a:p>
            <a:pPr algn="ctr" fontAlgn="auto">
              <a:spcBef>
                <a:spcPts val="0"/>
              </a:spcBef>
              <a:spcAft>
                <a:spcPts val="0"/>
              </a:spcAft>
              <a:defRPr/>
            </a:pPr>
            <a:r>
              <a:rPr lang="en-US" altLang="zh-CN" sz="2800" b="1" dirty="0">
                <a:solidFill>
                  <a:srgbClr val="FFC000"/>
                </a:solidFill>
                <a:effectLst>
                  <a:outerShdw blurRad="38100" dist="38100" dir="2700000" algn="tl">
                    <a:srgbClr val="000000">
                      <a:alpha val="43137"/>
                    </a:srgbClr>
                  </a:outerShdw>
                </a:effectLst>
                <a:latin typeface="+mn-lt"/>
                <a:ea typeface="微软雅黑" pitchFamily="34" charset="-122"/>
              </a:rPr>
              <a:t>parameter estimation</a:t>
            </a:r>
          </a:p>
        </p:txBody>
      </p:sp>
      <p:sp>
        <p:nvSpPr>
          <p:cNvPr id="3" name="灯片编号占位符 2"/>
          <p:cNvSpPr>
            <a:spLocks noGrp="1"/>
          </p:cNvSpPr>
          <p:nvPr>
            <p:ph type="sldNum" sz="quarter" idx="12"/>
          </p:nvPr>
        </p:nvSpPr>
        <p:spPr/>
        <p:txBody>
          <a:bodyPr/>
          <a:lstStyle/>
          <a:p>
            <a:pPr>
              <a:defRPr/>
            </a:pPr>
            <a:fld id="{832DD2AD-A524-441D-A100-3A336F7EA8E5}" type="slidenum">
              <a:rPr lang="zh-CN" altLang="en-US" smtClean="0">
                <a:solidFill>
                  <a:schemeClr val="tx1"/>
                </a:solidFill>
              </a:rPr>
              <a:pPr>
                <a:defRPr/>
              </a:pPr>
              <a:t>7</a:t>
            </a:fld>
            <a:endParaRPr lang="zh-CN" altLang="en-US" dirty="0">
              <a:solidFill>
                <a:schemeClr val="tx1"/>
              </a:solidFill>
            </a:endParaRPr>
          </a:p>
        </p:txBody>
      </p:sp>
      <p:sp>
        <p:nvSpPr>
          <p:cNvPr id="6" name="矩形 5"/>
          <p:cNvSpPr/>
          <p:nvPr/>
        </p:nvSpPr>
        <p:spPr>
          <a:xfrm>
            <a:off x="671513" y="1844675"/>
            <a:ext cx="7848600" cy="4154488"/>
          </a:xfrm>
          <a:prstGeom prst="rect">
            <a:avLst/>
          </a:prstGeom>
        </p:spPr>
        <p:txBody>
          <a:bodyPr>
            <a:spAutoFit/>
          </a:bodyPr>
          <a:lstStyle/>
          <a:p>
            <a:pPr marL="342900" indent="-342900">
              <a:buFont typeface="Wingdings" pitchFamily="2" charset="2"/>
              <a:buChar char="Ø"/>
              <a:defRPr/>
            </a:pPr>
            <a:r>
              <a:rPr lang="en-US" altLang="zh-CN" sz="2400" dirty="0">
                <a:latin typeface="+mn-lt"/>
              </a:rPr>
              <a:t>The basic idea of bootstrap is that inference about a population from sample data (</a:t>
            </a:r>
            <a:r>
              <a:rPr lang="en-US" altLang="zh-CN" sz="2400" dirty="0">
                <a:solidFill>
                  <a:srgbClr val="FF0000"/>
                </a:solidFill>
                <a:latin typeface="+mn-lt"/>
              </a:rPr>
              <a:t>sample -&gt; population</a:t>
            </a:r>
            <a:r>
              <a:rPr lang="en-US" altLang="zh-CN" sz="2400" dirty="0">
                <a:latin typeface="+mn-lt"/>
              </a:rPr>
              <a:t>) can be modeled by resampling the sample data and performing inference on (</a:t>
            </a:r>
            <a:r>
              <a:rPr lang="en-US" altLang="zh-CN" sz="2400" dirty="0">
                <a:solidFill>
                  <a:srgbClr val="FF0000"/>
                </a:solidFill>
                <a:latin typeface="+mn-lt"/>
              </a:rPr>
              <a:t>resample -&gt; sample</a:t>
            </a:r>
            <a:r>
              <a:rPr lang="en-US" altLang="zh-CN" sz="2400" dirty="0">
                <a:latin typeface="+mn-lt"/>
              </a:rPr>
              <a:t>). </a:t>
            </a:r>
          </a:p>
          <a:p>
            <a:pPr>
              <a:defRPr/>
            </a:pPr>
            <a:endParaRPr lang="en-US" altLang="zh-CN" sz="2400" dirty="0">
              <a:latin typeface="+mn-lt"/>
            </a:endParaRPr>
          </a:p>
          <a:p>
            <a:pPr marL="342900" indent="-342900">
              <a:buFont typeface="Wingdings" pitchFamily="2" charset="2"/>
              <a:buChar char="Ø"/>
              <a:defRPr/>
            </a:pPr>
            <a:r>
              <a:rPr lang="en-US" altLang="zh-CN" sz="2400" dirty="0">
                <a:latin typeface="+mn-lt"/>
              </a:rPr>
              <a:t>More formally, the bootstrap works by treating inference of the true probability distribution J, given by the original data, as being inference of the empirical distribution of Ĵ, given by the resampled data. The accuracy of inferences regarding Ĵ using the resampled data can be assessed because we know Ĵ. </a:t>
            </a:r>
            <a:endParaRPr lang="zh-CN" altLang="en-US" sz="2400" dirty="0">
              <a:latin typeface="+mn-lt"/>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0" y="214313"/>
            <a:ext cx="4214813" cy="642937"/>
          </a:xfrm>
          <a:prstGeom prst="homePlat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五边形 8"/>
          <p:cNvSpPr/>
          <p:nvPr/>
        </p:nvSpPr>
        <p:spPr>
          <a:xfrm>
            <a:off x="0" y="214313"/>
            <a:ext cx="4000500" cy="642937"/>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ea typeface="微软雅黑" pitchFamily="34" charset="-122"/>
              </a:rPr>
              <a:t>Bootstrap for</a:t>
            </a:r>
            <a:endParaRPr lang="zh-CN" altLang="en-US" sz="2400" b="1" dirty="0">
              <a:ea typeface="微软雅黑" pitchFamily="34" charset="-122"/>
            </a:endParaRPr>
          </a:p>
        </p:txBody>
      </p:sp>
      <p:sp>
        <p:nvSpPr>
          <p:cNvPr id="10" name="五边形 9"/>
          <p:cNvSpPr/>
          <p:nvPr/>
        </p:nvSpPr>
        <p:spPr>
          <a:xfrm flipH="1">
            <a:off x="4000500" y="714375"/>
            <a:ext cx="5143500" cy="642938"/>
          </a:xfrm>
          <a:prstGeom prst="homePlat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五边形 10"/>
          <p:cNvSpPr/>
          <p:nvPr/>
        </p:nvSpPr>
        <p:spPr>
          <a:xfrm flipH="1">
            <a:off x="4214813" y="714375"/>
            <a:ext cx="4929187" cy="642938"/>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latin typeface="微软雅黑" pitchFamily="34" charset="-122"/>
                <a:ea typeface="微软雅黑" pitchFamily="34" charset="-122"/>
              </a:rPr>
              <a:t> </a:t>
            </a:r>
            <a:endParaRPr lang="zh-CN" altLang="en-US" sz="2400" b="1" dirty="0">
              <a:latin typeface="微软雅黑" pitchFamily="34" charset="-122"/>
              <a:ea typeface="微软雅黑" pitchFamily="34" charset="-122"/>
            </a:endParaRPr>
          </a:p>
        </p:txBody>
      </p:sp>
      <p:sp>
        <p:nvSpPr>
          <p:cNvPr id="12" name="矩形 11"/>
          <p:cNvSpPr/>
          <p:nvPr/>
        </p:nvSpPr>
        <p:spPr>
          <a:xfrm>
            <a:off x="4962525" y="774700"/>
            <a:ext cx="3433763" cy="523875"/>
          </a:xfrm>
          <a:prstGeom prst="rect">
            <a:avLst/>
          </a:prstGeom>
        </p:spPr>
        <p:txBody>
          <a:bodyPr wrap="none">
            <a:spAutoFit/>
          </a:bodyPr>
          <a:lstStyle/>
          <a:p>
            <a:pPr algn="ctr" fontAlgn="auto">
              <a:spcBef>
                <a:spcPts val="0"/>
              </a:spcBef>
              <a:spcAft>
                <a:spcPts val="0"/>
              </a:spcAft>
              <a:defRPr/>
            </a:pPr>
            <a:r>
              <a:rPr lang="en-US" altLang="zh-CN" sz="2800" b="1" dirty="0">
                <a:solidFill>
                  <a:srgbClr val="FFC000"/>
                </a:solidFill>
                <a:effectLst>
                  <a:outerShdw blurRad="38100" dist="38100" dir="2700000" algn="tl">
                    <a:srgbClr val="000000">
                      <a:alpha val="43137"/>
                    </a:srgbClr>
                  </a:outerShdw>
                </a:effectLst>
                <a:latin typeface="+mn-lt"/>
                <a:ea typeface="微软雅黑" pitchFamily="34" charset="-122"/>
              </a:rPr>
              <a:t>parameter estimation</a:t>
            </a:r>
          </a:p>
        </p:txBody>
      </p:sp>
      <p:sp>
        <p:nvSpPr>
          <p:cNvPr id="3" name="灯片编号占位符 2"/>
          <p:cNvSpPr>
            <a:spLocks noGrp="1"/>
          </p:cNvSpPr>
          <p:nvPr>
            <p:ph type="sldNum" sz="quarter" idx="12"/>
          </p:nvPr>
        </p:nvSpPr>
        <p:spPr/>
        <p:txBody>
          <a:bodyPr/>
          <a:lstStyle/>
          <a:p>
            <a:pPr>
              <a:defRPr/>
            </a:pPr>
            <a:fld id="{DD6784DE-66A7-4A43-BBEE-DD0CE53358DA}" type="slidenum">
              <a:rPr lang="zh-CN" altLang="en-US" smtClean="0">
                <a:solidFill>
                  <a:schemeClr val="tx1"/>
                </a:solidFill>
              </a:rPr>
              <a:pPr>
                <a:defRPr/>
              </a:pPr>
              <a:t>8</a:t>
            </a:fld>
            <a:endParaRPr lang="zh-CN" altLang="en-US" dirty="0">
              <a:solidFill>
                <a:schemeClr val="tx1"/>
              </a:solidFill>
            </a:endParaRPr>
          </a:p>
        </p:txBody>
      </p:sp>
      <p:sp>
        <p:nvSpPr>
          <p:cNvPr id="6" name="矩形 5"/>
          <p:cNvSpPr>
            <a:spLocks noRot="1" noChangeAspect="1" noMove="1" noResize="1" noEditPoints="1" noAdjustHandles="1" noChangeArrowheads="1" noChangeShapeType="1" noTextEdit="1"/>
          </p:cNvSpPr>
          <p:nvPr/>
        </p:nvSpPr>
        <p:spPr>
          <a:xfrm>
            <a:off x="670992" y="1860848"/>
            <a:ext cx="7848872" cy="3900620"/>
          </a:xfrm>
          <a:prstGeom prst="rect">
            <a:avLst/>
          </a:prstGeom>
          <a:blipFill rotWithShape="1">
            <a:blip r:embed="rId2"/>
            <a:stretch>
              <a:fillRect l="-1009" t="-313" r="-1165"/>
            </a:stretch>
          </a:blipFill>
        </p:spPr>
        <p:txBody>
          <a:bodyPr/>
          <a:lstStyle/>
          <a:p>
            <a:r>
              <a:rPr lang="zh-CN" altLang="en-US" smtClean="0">
                <a:noFill/>
              </a:rPr>
              <a:t> </a:t>
            </a:r>
            <a:endParaRPr lang="zh-CN" altLang="en-US">
              <a:noFill/>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0" y="214313"/>
            <a:ext cx="4214813" cy="642937"/>
          </a:xfrm>
          <a:prstGeom prst="homePlat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五边形 8"/>
          <p:cNvSpPr/>
          <p:nvPr/>
        </p:nvSpPr>
        <p:spPr>
          <a:xfrm>
            <a:off x="0" y="214313"/>
            <a:ext cx="4000500" cy="642937"/>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ea typeface="微软雅黑" pitchFamily="34" charset="-122"/>
              </a:rPr>
              <a:t>Bootstrap applied to</a:t>
            </a:r>
            <a:endParaRPr lang="zh-CN" altLang="en-US" sz="2400" b="1" dirty="0">
              <a:ea typeface="微软雅黑" pitchFamily="34" charset="-122"/>
            </a:endParaRPr>
          </a:p>
        </p:txBody>
      </p:sp>
      <p:sp>
        <p:nvSpPr>
          <p:cNvPr id="10" name="五边形 9"/>
          <p:cNvSpPr/>
          <p:nvPr/>
        </p:nvSpPr>
        <p:spPr>
          <a:xfrm flipH="1">
            <a:off x="4000500" y="714375"/>
            <a:ext cx="5143500" cy="642938"/>
          </a:xfrm>
          <a:prstGeom prst="homePlat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五边形 10"/>
          <p:cNvSpPr/>
          <p:nvPr/>
        </p:nvSpPr>
        <p:spPr>
          <a:xfrm flipH="1">
            <a:off x="4214813" y="714375"/>
            <a:ext cx="4929187" cy="642938"/>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latin typeface="微软雅黑" pitchFamily="34" charset="-122"/>
                <a:ea typeface="微软雅黑" pitchFamily="34" charset="-122"/>
              </a:rPr>
              <a:t> </a:t>
            </a:r>
            <a:endParaRPr lang="zh-CN" altLang="en-US" sz="2400" b="1" dirty="0">
              <a:latin typeface="微软雅黑" pitchFamily="34" charset="-122"/>
              <a:ea typeface="微软雅黑" pitchFamily="34" charset="-122"/>
            </a:endParaRPr>
          </a:p>
        </p:txBody>
      </p:sp>
      <p:sp>
        <p:nvSpPr>
          <p:cNvPr id="12" name="矩形 11"/>
          <p:cNvSpPr/>
          <p:nvPr/>
        </p:nvSpPr>
        <p:spPr>
          <a:xfrm>
            <a:off x="4694238" y="774700"/>
            <a:ext cx="3970337" cy="523875"/>
          </a:xfrm>
          <a:prstGeom prst="rect">
            <a:avLst/>
          </a:prstGeom>
        </p:spPr>
        <p:txBody>
          <a:bodyPr wrap="none">
            <a:spAutoFit/>
          </a:bodyPr>
          <a:lstStyle/>
          <a:p>
            <a:pPr algn="ctr" fontAlgn="auto">
              <a:spcBef>
                <a:spcPts val="0"/>
              </a:spcBef>
              <a:spcAft>
                <a:spcPts val="0"/>
              </a:spcAft>
              <a:defRPr/>
            </a:pPr>
            <a:r>
              <a:rPr lang="en-US" altLang="zh-CN" sz="2800" b="1" dirty="0">
                <a:solidFill>
                  <a:srgbClr val="FFC000"/>
                </a:solidFill>
                <a:effectLst>
                  <a:outerShdw blurRad="38100" dist="38100" dir="2700000" algn="tl">
                    <a:srgbClr val="000000">
                      <a:alpha val="43137"/>
                    </a:srgbClr>
                  </a:outerShdw>
                </a:effectLst>
                <a:latin typeface="+mn-lt"/>
                <a:ea typeface="微软雅黑" pitchFamily="34" charset="-122"/>
              </a:rPr>
              <a:t>Selection model for MLPs</a:t>
            </a:r>
          </a:p>
        </p:txBody>
      </p:sp>
      <p:sp>
        <p:nvSpPr>
          <p:cNvPr id="3" name="灯片编号占位符 2"/>
          <p:cNvSpPr>
            <a:spLocks noGrp="1"/>
          </p:cNvSpPr>
          <p:nvPr>
            <p:ph type="sldNum" sz="quarter" idx="12"/>
          </p:nvPr>
        </p:nvSpPr>
        <p:spPr/>
        <p:txBody>
          <a:bodyPr/>
          <a:lstStyle/>
          <a:p>
            <a:pPr>
              <a:defRPr/>
            </a:pPr>
            <a:fld id="{EB82C09C-0D40-4B6E-987B-C9DAC4835D53}" type="slidenum">
              <a:rPr lang="zh-CN" altLang="en-US" smtClean="0">
                <a:solidFill>
                  <a:schemeClr val="tx1"/>
                </a:solidFill>
              </a:rPr>
              <a:pPr>
                <a:defRPr/>
              </a:pPr>
              <a:t>9</a:t>
            </a:fld>
            <a:endParaRPr lang="zh-CN" altLang="en-US" dirty="0">
              <a:solidFill>
                <a:schemeClr val="tx1"/>
              </a:solidFill>
            </a:endParaRPr>
          </a:p>
        </p:txBody>
      </p:sp>
      <p:sp>
        <p:nvSpPr>
          <p:cNvPr id="13" name="矩形 12"/>
          <p:cNvSpPr>
            <a:spLocks noRot="1" noChangeAspect="1" noMove="1" noResize="1" noEditPoints="1" noAdjustHandles="1" noChangeArrowheads="1" noChangeShapeType="1" noTextEdit="1"/>
          </p:cNvSpPr>
          <p:nvPr/>
        </p:nvSpPr>
        <p:spPr>
          <a:xfrm>
            <a:off x="467544" y="1628800"/>
            <a:ext cx="8196704" cy="4382675"/>
          </a:xfrm>
          <a:prstGeom prst="rect">
            <a:avLst/>
          </a:prstGeom>
          <a:blipFill rotWithShape="1">
            <a:blip r:embed="rId2"/>
            <a:stretch>
              <a:fillRect l="-1042" t="-1113"/>
            </a:stretch>
          </a:blipFill>
        </p:spPr>
        <p:txBody>
          <a:bodyPr/>
          <a:lstStyle/>
          <a:p>
            <a:r>
              <a:rPr lang="zh-CN" altLang="en-US">
                <a:noFill/>
              </a:rPr>
              <a:t> </a:t>
            </a:r>
          </a:p>
        </p:txBody>
      </p:sp>
    </p:spTree>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2138</TotalTime>
  <Words>869</Words>
  <Application>Microsoft Office PowerPoint</Application>
  <PresentationFormat>全屏显示(4:3)</PresentationFormat>
  <Paragraphs>170</Paragraphs>
  <Slides>17</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Arial</vt:lpstr>
      <vt:lpstr>宋体</vt:lpstr>
      <vt:lpstr>Calibri</vt:lpstr>
      <vt:lpstr>Cambria Math</vt:lpstr>
      <vt:lpstr>Wingdings</vt:lpstr>
      <vt:lpstr>微软雅黑</vt:lpstr>
      <vt:lpstr>Office 主题</vt:lpstr>
      <vt:lpstr>Bootstrap for neural model selection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如何做毕业论文PPT</dc:title>
  <dc:creator>USER</dc:creator>
  <cp:lastModifiedBy>xufei</cp:lastModifiedBy>
  <cp:revision>94</cp:revision>
  <dcterms:created xsi:type="dcterms:W3CDTF">2011-05-23T00:21:10Z</dcterms:created>
  <dcterms:modified xsi:type="dcterms:W3CDTF">2013-05-06T20:47:37Z</dcterms:modified>
</cp:coreProperties>
</file>