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84fa7fd9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84fa7fd9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958d01e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958d01e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84fa7fd9b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84fa7fd9b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e076970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e076970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84fa7fd9b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84fa7fd9b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84fa7fd9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84fa7fd9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84fa7fd9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84fa7fd9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84fa7fd9b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84fa7fd9b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86573d697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86573d697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958d01e1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958d01e1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958d01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958d01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958d01e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958d01e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958d01e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958d01e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s.nyu.edu/~silberman/datasets/nyu_depth_v2.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apple.com/documentation/vision" TargetMode="External"/><Relationship Id="rId4" Type="http://schemas.openxmlformats.org/officeDocument/2006/relationships/hyperlink" Target="https://developer.apple.com/documentation/coreml" TargetMode="External"/><Relationship Id="rId5" Type="http://schemas.openxmlformats.org/officeDocument/2006/relationships/hyperlink" Target="https://developer.apple.com/cn/documentation/" TargetMode="External"/><Relationship Id="rId6" Type="http://schemas.openxmlformats.org/officeDocument/2006/relationships/hyperlink" Target="https://github.com/r4ghu/iOS-CoreML-Yol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Collision Avoidance Software Designed For The Blind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300">
                <a:solidFill>
                  <a:srgbClr val="FFFFFF"/>
                </a:solidFill>
              </a:rPr>
              <a:t>Team </a:t>
            </a:r>
            <a:r>
              <a:rPr b="1" lang="en" sz="2300">
                <a:solidFill>
                  <a:srgbClr val="FFFFFF"/>
                </a:solidFill>
              </a:rPr>
              <a:t>A1_01</a:t>
            </a:r>
            <a:endParaRPr b="1" sz="2300">
              <a:solidFill>
                <a:srgbClr val="FFFFFF"/>
              </a:solidFill>
            </a:endParaRPr>
          </a:p>
          <a:p>
            <a:pPr indent="0" lvl="0" marL="0" rtl="0" algn="ctr">
              <a:spcBef>
                <a:spcPts val="0"/>
              </a:spcBef>
              <a:spcAft>
                <a:spcPts val="0"/>
              </a:spcAft>
              <a:buNone/>
            </a:pPr>
            <a:r>
              <a:rPr lang="en"/>
              <a:t>Xufeng Shen, Zhiao Zhou, Wenxin Zu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Sprint3 Goals</a:t>
            </a:r>
            <a:endParaRPr/>
          </a:p>
        </p:txBody>
      </p:sp>
      <p:sp>
        <p:nvSpPr>
          <p:cNvPr id="151" name="Google Shape;15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n" sz="3000"/>
              <a:t>Building the application</a:t>
            </a:r>
            <a:endParaRPr sz="3000"/>
          </a:p>
          <a:p>
            <a:pPr indent="0" lvl="0" marL="457200" rtl="0" algn="l">
              <a:spcBef>
                <a:spcPts val="1200"/>
              </a:spcBef>
              <a:spcAft>
                <a:spcPts val="0"/>
              </a:spcAft>
              <a:buNone/>
            </a:pPr>
            <a:r>
              <a:t/>
            </a:r>
            <a:endParaRPr sz="3000"/>
          </a:p>
          <a:p>
            <a:pPr indent="-419100" lvl="0" marL="457200" rtl="0" algn="l">
              <a:spcBef>
                <a:spcPts val="1200"/>
              </a:spcBef>
              <a:spcAft>
                <a:spcPts val="0"/>
              </a:spcAft>
              <a:buSzPts val="3000"/>
              <a:buChar char="❏"/>
            </a:pPr>
            <a:r>
              <a:rPr lang="en" sz="3000"/>
              <a:t>Test different detection algorithm </a:t>
            </a:r>
            <a:endParaRPr sz="3000"/>
          </a:p>
          <a:p>
            <a:pPr indent="0" lvl="0" marL="457200" rtl="0" algn="l">
              <a:spcBef>
                <a:spcPts val="1200"/>
              </a:spcBef>
              <a:spcAft>
                <a:spcPts val="0"/>
              </a:spcAft>
              <a:buNone/>
            </a:pPr>
            <a:r>
              <a:t/>
            </a:r>
            <a:endParaRPr sz="3000"/>
          </a:p>
          <a:p>
            <a:pPr indent="-419100" lvl="0" marL="457200" rtl="0" algn="l">
              <a:spcBef>
                <a:spcPts val="1200"/>
              </a:spcBef>
              <a:spcAft>
                <a:spcPts val="0"/>
              </a:spcAft>
              <a:buSzPts val="3000"/>
              <a:buChar char="❏"/>
            </a:pPr>
            <a:r>
              <a:rPr lang="en" sz="3000"/>
              <a:t>Do some tests of ARKit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That </a:t>
            </a:r>
            <a:r>
              <a:rPr lang="en">
                <a:solidFill>
                  <a:srgbClr val="E1165A"/>
                </a:solidFill>
              </a:rPr>
              <a:t>Maybe</a:t>
            </a:r>
            <a:r>
              <a:rPr lang="en"/>
              <a:t> I Will Use</a:t>
            </a:r>
            <a:endParaRPr/>
          </a:p>
        </p:txBody>
      </p:sp>
      <p:sp>
        <p:nvSpPr>
          <p:cNvPr id="157" name="Google Shape;15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356">
                <a:solidFill>
                  <a:srgbClr val="E1165A"/>
                </a:solidFill>
                <a:latin typeface="Arial"/>
                <a:ea typeface="Arial"/>
                <a:cs typeface="Arial"/>
                <a:sym typeface="Arial"/>
              </a:rPr>
              <a:t>●</a:t>
            </a:r>
            <a:r>
              <a:rPr b="1" i="1" lang="en" sz="1356">
                <a:solidFill>
                  <a:srgbClr val="E1165A"/>
                </a:solidFill>
                <a:latin typeface="Arial"/>
                <a:ea typeface="Arial"/>
                <a:cs typeface="Arial"/>
                <a:sym typeface="Arial"/>
              </a:rPr>
              <a:t>Original point cloud data sets:</a:t>
            </a:r>
            <a:endParaRPr b="1" i="1" sz="1356">
              <a:solidFill>
                <a:srgbClr val="E1165A"/>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256">
                <a:latin typeface="Arial"/>
                <a:ea typeface="Arial"/>
                <a:cs typeface="Arial"/>
                <a:sym typeface="Arial"/>
              </a:rPr>
              <a:t>1. Cornell RGBD datasets 2.VMR-Oakland dataset 3.KITTI dataset 4.Robotic 3D Scan Repository</a:t>
            </a:r>
            <a:endParaRPr sz="1256">
              <a:latin typeface="Arial"/>
              <a:ea typeface="Arial"/>
              <a:cs typeface="Arial"/>
              <a:sym typeface="Arial"/>
            </a:endParaRPr>
          </a:p>
          <a:p>
            <a:pPr indent="0" lvl="0" marL="0" rtl="0" algn="l">
              <a:lnSpc>
                <a:spcPct val="95000"/>
              </a:lnSpc>
              <a:spcBef>
                <a:spcPts val="1200"/>
              </a:spcBef>
              <a:spcAft>
                <a:spcPts val="0"/>
              </a:spcAft>
              <a:buSzPts val="688"/>
              <a:buNone/>
            </a:pPr>
            <a:r>
              <a:t/>
            </a:r>
            <a:endParaRPr sz="1256">
              <a:latin typeface="Arial"/>
              <a:ea typeface="Arial"/>
              <a:cs typeface="Arial"/>
              <a:sym typeface="Arial"/>
            </a:endParaRPr>
          </a:p>
          <a:p>
            <a:pPr indent="0" lvl="0" marL="0" rtl="0" algn="l">
              <a:lnSpc>
                <a:spcPct val="95000"/>
              </a:lnSpc>
              <a:spcBef>
                <a:spcPts val="1200"/>
              </a:spcBef>
              <a:spcAft>
                <a:spcPts val="0"/>
              </a:spcAft>
              <a:buSzPts val="688"/>
              <a:buNone/>
            </a:pPr>
            <a:r>
              <a:rPr b="1" lang="en" sz="1356">
                <a:solidFill>
                  <a:srgbClr val="E1165A"/>
                </a:solidFill>
                <a:latin typeface="Arial"/>
                <a:ea typeface="Arial"/>
                <a:cs typeface="Arial"/>
                <a:sym typeface="Arial"/>
              </a:rPr>
              <a:t>●</a:t>
            </a:r>
            <a:r>
              <a:rPr b="1" i="1" lang="en" sz="1356">
                <a:solidFill>
                  <a:srgbClr val="E1165A"/>
                </a:solidFill>
                <a:latin typeface="Arial"/>
                <a:ea typeface="Arial"/>
                <a:cs typeface="Arial"/>
                <a:sym typeface="Arial"/>
              </a:rPr>
              <a:t>Indoor 3D datasets:</a:t>
            </a:r>
            <a:endParaRPr b="1" i="1" sz="1356">
              <a:solidFill>
                <a:srgbClr val="E1165A"/>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256">
                <a:latin typeface="Arial"/>
                <a:ea typeface="Arial"/>
                <a:cs typeface="Arial"/>
                <a:sym typeface="Arial"/>
              </a:rPr>
              <a:t>1. Princeton modelnet https://modelnet.cs.princeton.edu/</a:t>
            </a:r>
            <a:endParaRPr sz="1256">
              <a:latin typeface="Arial"/>
              <a:ea typeface="Arial"/>
              <a:cs typeface="Arial"/>
              <a:sym typeface="Arial"/>
            </a:endParaRPr>
          </a:p>
          <a:p>
            <a:pPr indent="0" lvl="0" marL="0" rtl="0" algn="l">
              <a:lnSpc>
                <a:spcPct val="95000"/>
              </a:lnSpc>
              <a:spcBef>
                <a:spcPts val="1200"/>
              </a:spcBef>
              <a:spcAft>
                <a:spcPts val="0"/>
              </a:spcAft>
              <a:buSzPts val="688"/>
              <a:buNone/>
            </a:pPr>
            <a:r>
              <a:rPr lang="en" sz="1256">
                <a:latin typeface="Arial"/>
                <a:ea typeface="Arial"/>
                <a:cs typeface="Arial"/>
                <a:sym typeface="Arial"/>
              </a:rPr>
              <a:t>2. NYU Depth Dataset V2 </a:t>
            </a:r>
            <a:r>
              <a:rPr lang="en" sz="1256">
                <a:uFill>
                  <a:noFill/>
                </a:uFill>
                <a:latin typeface="Arial"/>
                <a:ea typeface="Arial"/>
                <a:cs typeface="Arial"/>
                <a:sym typeface="Arial"/>
                <a:hlinkClick r:id="rId3"/>
              </a:rPr>
              <a:t>https://cs.nyu.edu/~silberman/datasets/nyu_depth_v2.html</a:t>
            </a:r>
            <a:endParaRPr sz="1287">
              <a:latin typeface="Arial"/>
              <a:ea typeface="Arial"/>
              <a:cs typeface="Arial"/>
              <a:sym typeface="Arial"/>
            </a:endParaRPr>
          </a:p>
          <a:p>
            <a:pPr indent="0" lvl="0" marL="0" rtl="0" algn="l">
              <a:lnSpc>
                <a:spcPct val="95000"/>
              </a:lnSpc>
              <a:spcBef>
                <a:spcPts val="1200"/>
              </a:spcBef>
              <a:spcAft>
                <a:spcPts val="0"/>
              </a:spcAft>
              <a:buSzPts val="688"/>
              <a:buNone/>
            </a:pPr>
            <a:r>
              <a:t/>
            </a:r>
            <a:endParaRPr sz="1287">
              <a:solidFill>
                <a:srgbClr val="E1165A"/>
              </a:solidFill>
              <a:latin typeface="Arial"/>
              <a:ea typeface="Arial"/>
              <a:cs typeface="Arial"/>
              <a:sym typeface="Arial"/>
            </a:endParaRPr>
          </a:p>
          <a:p>
            <a:pPr indent="0" lvl="0" marL="0" rtl="0" algn="l">
              <a:lnSpc>
                <a:spcPct val="95000"/>
              </a:lnSpc>
              <a:spcBef>
                <a:spcPts val="1200"/>
              </a:spcBef>
              <a:spcAft>
                <a:spcPts val="0"/>
              </a:spcAft>
              <a:buSzPts val="688"/>
              <a:buNone/>
            </a:pPr>
            <a:r>
              <a:rPr b="1" lang="en" sz="1356">
                <a:solidFill>
                  <a:srgbClr val="E1165A"/>
                </a:solidFill>
                <a:latin typeface="Arial"/>
                <a:ea typeface="Arial"/>
                <a:cs typeface="Arial"/>
                <a:sym typeface="Arial"/>
              </a:rPr>
              <a:t>●</a:t>
            </a:r>
            <a:r>
              <a:rPr b="1" i="1" lang="en" sz="1356">
                <a:solidFill>
                  <a:srgbClr val="E1165A"/>
                </a:solidFill>
                <a:latin typeface="Arial"/>
                <a:ea typeface="Arial"/>
                <a:cs typeface="Arial"/>
                <a:sym typeface="Arial"/>
              </a:rPr>
              <a:t>Outdoor 3D datasets:</a:t>
            </a:r>
            <a:endParaRPr b="1" i="1" sz="1356">
              <a:solidFill>
                <a:srgbClr val="E1165A"/>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256">
                <a:latin typeface="Arial"/>
                <a:ea typeface="Arial"/>
                <a:cs typeface="Arial"/>
                <a:sym typeface="Arial"/>
              </a:rPr>
              <a:t>1. KITTI https://www.cvlibs.net/datasets/kitti/</a:t>
            </a:r>
            <a:endParaRPr sz="1256">
              <a:latin typeface="Arial"/>
              <a:ea typeface="Arial"/>
              <a:cs typeface="Arial"/>
              <a:sym typeface="Arial"/>
            </a:endParaRPr>
          </a:p>
          <a:p>
            <a:pPr indent="0" lvl="0" marL="0" rtl="0" algn="l">
              <a:lnSpc>
                <a:spcPct val="95000"/>
              </a:lnSpc>
              <a:spcBef>
                <a:spcPts val="1200"/>
              </a:spcBef>
              <a:spcAft>
                <a:spcPts val="0"/>
              </a:spcAft>
              <a:buSzPts val="688"/>
              <a:buNone/>
            </a:pPr>
            <a:r>
              <a:rPr lang="en" sz="1256">
                <a:latin typeface="Arial"/>
                <a:ea typeface="Arial"/>
                <a:cs typeface="Arial"/>
                <a:sym typeface="Arial"/>
              </a:rPr>
              <a:t>2. PandaSet https://scale.com/open-av-datasets/pandaset</a:t>
            </a:r>
            <a:endParaRPr sz="1256">
              <a:latin typeface="Arial"/>
              <a:ea typeface="Arial"/>
              <a:cs typeface="Arial"/>
              <a:sym typeface="Arial"/>
            </a:endParaRPr>
          </a:p>
          <a:p>
            <a:pPr indent="0" lvl="0" marL="0" rtl="0" algn="l">
              <a:lnSpc>
                <a:spcPct val="95000"/>
              </a:lnSpc>
              <a:spcBef>
                <a:spcPts val="1200"/>
              </a:spcBef>
              <a:spcAft>
                <a:spcPts val="0"/>
              </a:spcAft>
              <a:buSzPts val="688"/>
              <a:buNone/>
            </a:pPr>
            <a:r>
              <a:t/>
            </a:r>
            <a:endParaRPr sz="1756">
              <a:latin typeface="Arial"/>
              <a:ea typeface="Arial"/>
              <a:cs typeface="Arial"/>
              <a:sym typeface="Arial"/>
            </a:endParaRPr>
          </a:p>
          <a:p>
            <a:pPr indent="0" lvl="0" marL="0" rtl="0" algn="l">
              <a:lnSpc>
                <a:spcPct val="95000"/>
              </a:lnSpc>
              <a:spcBef>
                <a:spcPts val="1200"/>
              </a:spcBef>
              <a:spcAft>
                <a:spcPts val="0"/>
              </a:spcAft>
              <a:buSzPts val="688"/>
              <a:buNone/>
            </a:pPr>
            <a:r>
              <a:t/>
            </a:r>
            <a:endParaRPr sz="1756">
              <a:latin typeface="Arial"/>
              <a:ea typeface="Arial"/>
              <a:cs typeface="Arial"/>
              <a:sym typeface="Arial"/>
            </a:endParaRPr>
          </a:p>
          <a:p>
            <a:pPr indent="0" lvl="0" marL="0" rtl="0" algn="l">
              <a:lnSpc>
                <a:spcPct val="95000"/>
              </a:lnSpc>
              <a:spcBef>
                <a:spcPts val="1200"/>
              </a:spcBef>
              <a:spcAft>
                <a:spcPts val="0"/>
              </a:spcAft>
              <a:buSzPts val="688"/>
              <a:buNone/>
            </a:pPr>
            <a:r>
              <a:t/>
            </a:r>
            <a:endParaRPr sz="1756">
              <a:latin typeface="Arial"/>
              <a:ea typeface="Arial"/>
              <a:cs typeface="Arial"/>
              <a:sym typeface="Arial"/>
            </a:endParaRPr>
          </a:p>
          <a:p>
            <a:pPr indent="0" lvl="0" marL="0" rtl="0" algn="l">
              <a:lnSpc>
                <a:spcPct val="95000"/>
              </a:lnSpc>
              <a:spcBef>
                <a:spcPts val="1200"/>
              </a:spcBef>
              <a:spcAft>
                <a:spcPts val="1200"/>
              </a:spcAft>
              <a:buSzPts val="688"/>
              <a:buNone/>
            </a:pPr>
            <a:r>
              <a:t/>
            </a:r>
            <a:endParaRPr sz="22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3" name="Google Shape;163;p24"/>
          <p:cNvSpPr txBox="1"/>
          <p:nvPr>
            <p:ph idx="1" type="body"/>
          </p:nvPr>
        </p:nvSpPr>
        <p:spPr>
          <a:xfrm>
            <a:off x="311700" y="1152475"/>
            <a:ext cx="8520600" cy="381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[1]</a:t>
            </a:r>
            <a:r>
              <a:rPr lang="en" sz="1200"/>
              <a:t>Kaul, O.B., Behrens, K. and Rohs, M., 2021, May. Mobile Recognition and Tracking of Objects in the Environment through Augmented Reality and 3D Audio Cues for People with Visual Impairments. In Extended Abstracts of the 2021 CHI Conference on Human Factors in Computing Systems (pp. 1-7). </a:t>
            </a:r>
            <a:endParaRPr sz="1200"/>
          </a:p>
          <a:p>
            <a:pPr indent="0" lvl="0" marL="0" rtl="0" algn="l">
              <a:spcBef>
                <a:spcPts val="1200"/>
              </a:spcBef>
              <a:spcAft>
                <a:spcPts val="0"/>
              </a:spcAft>
              <a:buNone/>
            </a:pPr>
            <a:r>
              <a:rPr lang="en" sz="1200"/>
              <a:t>[2]Capelle, C., Trullemans, C., Arno, P. and Veraart, C., 1998. A real-time experimental prototype for enhancement of vision rehabilitation using auditory substitution. IEEE Transactions on Biomedical Engineering, 45(10), pp.1279-1293.</a:t>
            </a:r>
            <a:endParaRPr sz="1200"/>
          </a:p>
          <a:p>
            <a:pPr indent="0" lvl="0" marL="0" rtl="0" algn="l">
              <a:spcBef>
                <a:spcPts val="1200"/>
              </a:spcBef>
              <a:spcAft>
                <a:spcPts val="0"/>
              </a:spcAft>
              <a:buNone/>
            </a:pPr>
            <a:r>
              <a:rPr lang="en" sz="1200"/>
              <a:t>[3]Shen, J., Dong, Z., Qin, D., Lin, J. and Li, Y., 2020, July. iVision: an assistive system for the blind based on augmented reality and machine learning. In International Conference on Human-Computer Interaction (pp. 393-403). Springer, Cham.</a:t>
            </a:r>
            <a:endParaRPr sz="1200"/>
          </a:p>
          <a:p>
            <a:pPr indent="0" lvl="0" marL="0" rtl="0" algn="l">
              <a:spcBef>
                <a:spcPts val="1200"/>
              </a:spcBef>
              <a:spcAft>
                <a:spcPts val="0"/>
              </a:spcAft>
              <a:buNone/>
            </a:pPr>
            <a:r>
              <a:rPr lang="en" sz="1200"/>
              <a:t>[4]Fusco, G. and Coughlan, J.M., 2020, April. Indoor localization for visually impaired travelers using computer vision on a smartphone. In Proceedings of the 17th International Web for All Conference (pp. 1-11).</a:t>
            </a:r>
            <a:endParaRPr sz="1200"/>
          </a:p>
          <a:p>
            <a:pPr indent="0" lvl="0" marL="0" rtl="0" algn="l">
              <a:spcBef>
                <a:spcPts val="1200"/>
              </a:spcBef>
              <a:spcAft>
                <a:spcPts val="0"/>
              </a:spcAft>
              <a:buNone/>
            </a:pPr>
            <a:r>
              <a:rPr lang="en" sz="1200"/>
              <a:t>[5]Kayukawa, S., Higuchi, K., Guerreiro, J., Morishima, S., Sato, Y., Kitani, K. and Asakawa, C., 2019, May. Bbeep: A sonic collision avoidance system for blind travellers and nearby pedestrians. In Proceedings of the 2019 CHI Conference on Human Factors in Computing Systems (pp. 1-12).</a:t>
            </a:r>
            <a:endParaRPr sz="1200"/>
          </a:p>
          <a:p>
            <a:pPr indent="0" lvl="0" marL="0" rtl="0" algn="l">
              <a:spcBef>
                <a:spcPts val="1200"/>
              </a:spcBef>
              <a:spcAft>
                <a:spcPts val="1200"/>
              </a:spcAft>
              <a:buNone/>
            </a:pPr>
            <a:r>
              <a:rPr lang="en" sz="1200"/>
              <a:t>[6]Kuribayashi, M., Kayukawa, S., Takagi, H., Asakawa, C. and Morishima, S., 2021, May. Linechaser: a smartphone-based navigation system for blind people to stand in lines. In Proceedings of the 2021 CHI Conference on Human Factors in Computing Systems (pp. 1-13).</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[7]</a:t>
            </a:r>
            <a:r>
              <a:rPr lang="en" sz="1200" u="sng">
                <a:solidFill>
                  <a:schemeClr val="hlink"/>
                </a:solidFill>
                <a:hlinkClick r:id="rId3"/>
              </a:rPr>
              <a:t>https://developer.apple.com/documentation/vision</a:t>
            </a:r>
            <a:endParaRPr sz="1200"/>
          </a:p>
          <a:p>
            <a:pPr indent="0" lvl="0" marL="0" rtl="0" algn="l">
              <a:spcBef>
                <a:spcPts val="1200"/>
              </a:spcBef>
              <a:spcAft>
                <a:spcPts val="0"/>
              </a:spcAft>
              <a:buNone/>
            </a:pPr>
            <a:r>
              <a:rPr lang="en" sz="1200"/>
              <a:t>[8]</a:t>
            </a:r>
            <a:r>
              <a:rPr lang="en" sz="1200" u="sng">
                <a:solidFill>
                  <a:schemeClr val="hlink"/>
                </a:solidFill>
                <a:hlinkClick r:id="rId4"/>
              </a:rPr>
              <a:t>https://developer.apple.com/documentation/coreml</a:t>
            </a:r>
            <a:endParaRPr sz="1200"/>
          </a:p>
          <a:p>
            <a:pPr indent="0" lvl="0" marL="0" rtl="0" algn="l">
              <a:spcBef>
                <a:spcPts val="1200"/>
              </a:spcBef>
              <a:spcAft>
                <a:spcPts val="0"/>
              </a:spcAft>
              <a:buNone/>
            </a:pPr>
            <a:r>
              <a:rPr lang="en" sz="1200"/>
              <a:t>[9]</a:t>
            </a:r>
            <a:r>
              <a:rPr lang="en" sz="1200" u="sng">
                <a:solidFill>
                  <a:schemeClr val="hlink"/>
                </a:solidFill>
                <a:hlinkClick r:id="rId5"/>
              </a:rPr>
              <a:t>https://developer.apple.com/cn/documentation/</a:t>
            </a:r>
            <a:endParaRPr sz="1200"/>
          </a:p>
          <a:p>
            <a:pPr indent="0" lvl="0" marL="0" rtl="0" algn="l">
              <a:spcBef>
                <a:spcPts val="1200"/>
              </a:spcBef>
              <a:spcAft>
                <a:spcPts val="0"/>
              </a:spcAft>
              <a:buNone/>
            </a:pPr>
            <a:r>
              <a:rPr lang="en" sz="1200"/>
              <a:t>[10]</a:t>
            </a:r>
            <a:r>
              <a:rPr lang="en" sz="1200" u="sng">
                <a:solidFill>
                  <a:schemeClr val="hlink"/>
                </a:solidFill>
                <a:hlinkClick r:id="rId6"/>
              </a:rPr>
              <a:t>https://github.com/r4ghu/iOS-CoreML-Yolo</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 type="body"/>
          </p:nvPr>
        </p:nvSpPr>
        <p:spPr>
          <a:xfrm>
            <a:off x="311700" y="2090100"/>
            <a:ext cx="8520600" cy="963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a:t>
            </a:r>
            <a:r>
              <a:rPr lang="en"/>
              <a:t> Review Our Product</a:t>
            </a:r>
            <a:endParaRPr/>
          </a:p>
        </p:txBody>
      </p:sp>
      <p:sp>
        <p:nvSpPr>
          <p:cNvPr id="66" name="Google Shape;66;p14"/>
          <p:cNvSpPr txBox="1"/>
          <p:nvPr>
            <p:ph idx="1" type="body"/>
          </p:nvPr>
        </p:nvSpPr>
        <p:spPr>
          <a:xfrm>
            <a:off x="311700" y="1152475"/>
            <a:ext cx="3272400" cy="30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An ios application can help blind </a:t>
            </a:r>
            <a:r>
              <a:rPr lang="en"/>
              <a:t>people to avoid collision.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will be based on ARKit and using audio feedback.</a:t>
            </a:r>
            <a:endParaRPr/>
          </a:p>
        </p:txBody>
      </p:sp>
      <p:pic>
        <p:nvPicPr>
          <p:cNvPr id="67" name="Google Shape;67;p14"/>
          <p:cNvPicPr preferRelativeResize="0"/>
          <p:nvPr/>
        </p:nvPicPr>
        <p:blipFill>
          <a:blip r:embed="rId3">
            <a:alphaModFix/>
          </a:blip>
          <a:stretch>
            <a:fillRect/>
          </a:stretch>
        </p:blipFill>
        <p:spPr>
          <a:xfrm>
            <a:off x="3738750" y="1152475"/>
            <a:ext cx="5093551" cy="3013100"/>
          </a:xfrm>
          <a:prstGeom prst="rect">
            <a:avLst/>
          </a:prstGeom>
          <a:noFill/>
          <a:ln>
            <a:noFill/>
          </a:ln>
        </p:spPr>
      </p:pic>
      <p:sp>
        <p:nvSpPr>
          <p:cNvPr id="68" name="Google Shape;68;p14"/>
          <p:cNvSpPr txBox="1"/>
          <p:nvPr/>
        </p:nvSpPr>
        <p:spPr>
          <a:xfrm>
            <a:off x="284100" y="4220100"/>
            <a:ext cx="857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Picture cited from:</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[1]Kaul, O.B., Behrens, K. and Rohs, M., 2021, May. Mobile Recognition and Tracking of Objects in the Environment through Augmented Reality and 3D Audio Cues for People with Visual Impairments. In Extended Abstracts of the 2021 CHI Conference on Human Factors in Computing Systems (pp. 1-7). </a:t>
            </a:r>
            <a:endParaRPr sz="12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Sprint Goals</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Compare</a:t>
            </a:r>
            <a:r>
              <a:rPr lang="en" sz="2500"/>
              <a:t> different methods to implement detection job</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Literature review</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Test open sources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Methods</a:t>
            </a:r>
            <a:endParaRPr/>
          </a:p>
        </p:txBody>
      </p:sp>
      <p:grpSp>
        <p:nvGrpSpPr>
          <p:cNvPr id="80" name="Google Shape;80;p16"/>
          <p:cNvGrpSpPr/>
          <p:nvPr/>
        </p:nvGrpSpPr>
        <p:grpSpPr>
          <a:xfrm>
            <a:off x="4513729" y="1648151"/>
            <a:ext cx="2576219" cy="1945628"/>
            <a:chOff x="4526679" y="1641025"/>
            <a:chExt cx="2576219" cy="1945628"/>
          </a:xfrm>
        </p:grpSpPr>
        <p:sp>
          <p:nvSpPr>
            <p:cNvPr id="81" name="Google Shape;81;p16"/>
            <p:cNvSpPr/>
            <p:nvPr/>
          </p:nvSpPr>
          <p:spPr>
            <a:xfrm>
              <a:off x="4849302" y="3079475"/>
              <a:ext cx="1958400" cy="133500"/>
            </a:xfrm>
            <a:prstGeom prst="rect">
              <a:avLst/>
            </a:prstGeom>
            <a:solidFill>
              <a:srgbClr val="E116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6"/>
            <p:cNvGrpSpPr/>
            <p:nvPr/>
          </p:nvGrpSpPr>
          <p:grpSpPr>
            <a:xfrm>
              <a:off x="4526679" y="1641025"/>
              <a:ext cx="2576219" cy="1945628"/>
              <a:chOff x="4526679" y="1641025"/>
              <a:chExt cx="2576219" cy="1945628"/>
            </a:xfrm>
          </p:grpSpPr>
          <p:grpSp>
            <p:nvGrpSpPr>
              <p:cNvPr id="83" name="Google Shape;83;p16"/>
              <p:cNvGrpSpPr/>
              <p:nvPr/>
            </p:nvGrpSpPr>
            <p:grpSpPr>
              <a:xfrm>
                <a:off x="4808316" y="2800065"/>
                <a:ext cx="92400" cy="411825"/>
                <a:chOff x="845575" y="2563700"/>
                <a:chExt cx="92400" cy="411825"/>
              </a:xfrm>
            </p:grpSpPr>
            <p:cxnSp>
              <p:nvCxnSpPr>
                <p:cNvPr id="84" name="Google Shape;84;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5" name="Google Shape;85;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dk1"/>
                    </a:solidFill>
                    <a:latin typeface="Roboto"/>
                    <a:ea typeface="Roboto"/>
                    <a:cs typeface="Roboto"/>
                    <a:sym typeface="Roboto"/>
                  </a:rPr>
                  <a:t>2020</a:t>
                </a:r>
                <a:endParaRPr b="1" sz="1200">
                  <a:solidFill>
                    <a:schemeClr val="dk1"/>
                  </a:solidFill>
                  <a:latin typeface="Roboto"/>
                  <a:ea typeface="Roboto"/>
                  <a:cs typeface="Roboto"/>
                  <a:sym typeface="Roboto"/>
                </a:endParaRPr>
              </a:p>
            </p:txBody>
          </p:sp>
          <p:sp>
            <p:nvSpPr>
              <p:cNvPr id="87" name="Google Shape;87;p16"/>
              <p:cNvSpPr txBox="1"/>
              <p:nvPr/>
            </p:nvSpPr>
            <p:spPr>
              <a:xfrm>
                <a:off x="4849298" y="164102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rgbClr val="E1165A"/>
                    </a:solidFill>
                    <a:highlight>
                      <a:schemeClr val="lt1"/>
                    </a:highlight>
                  </a:rPr>
                  <a:t>SLAM</a:t>
                </a:r>
                <a:endParaRPr b="1" sz="800" u="sng">
                  <a:solidFill>
                    <a:srgbClr val="E1165A"/>
                  </a:solidFill>
                  <a:highlight>
                    <a:schemeClr val="lt1"/>
                  </a:highlight>
                </a:endParaRPr>
              </a:p>
              <a:p>
                <a:pPr indent="0" lvl="0" marL="0" rtl="0" algn="l">
                  <a:spcBef>
                    <a:spcPts val="1600"/>
                  </a:spcBef>
                  <a:spcAft>
                    <a:spcPts val="1600"/>
                  </a:spcAft>
                  <a:buNone/>
                </a:pPr>
                <a:r>
                  <a:rPr b="1" lang="en" sz="600" u="sng">
                    <a:solidFill>
                      <a:schemeClr val="dk1"/>
                    </a:solidFill>
                    <a:highlight>
                      <a:schemeClr val="lt1"/>
                    </a:highlight>
                  </a:rPr>
                  <a:t>[3]Fusco, G. and Coughlan, J.M., 2020, April. Indoor localization for visually impaired travelers using computer vision on a smartphone. In Proceedings of the 17th International Web for All Conference (pp. 1-11).</a:t>
                </a:r>
                <a:endParaRPr b="1" sz="600" u="sng">
                  <a:solidFill>
                    <a:schemeClr val="dk1"/>
                  </a:solidFill>
                  <a:highlight>
                    <a:schemeClr val="lt1"/>
                  </a:highlight>
                </a:endParaRPr>
              </a:p>
            </p:txBody>
          </p:sp>
        </p:grpSp>
      </p:grpSp>
      <p:grpSp>
        <p:nvGrpSpPr>
          <p:cNvPr id="88" name="Google Shape;88;p16"/>
          <p:cNvGrpSpPr/>
          <p:nvPr/>
        </p:nvGrpSpPr>
        <p:grpSpPr>
          <a:xfrm>
            <a:off x="6422860" y="2709722"/>
            <a:ext cx="2721140" cy="1735654"/>
            <a:chOff x="6435810" y="2702596"/>
            <a:chExt cx="2721140" cy="1735654"/>
          </a:xfrm>
        </p:grpSpPr>
        <p:sp>
          <p:nvSpPr>
            <p:cNvPr id="89" name="Google Shape;89;p16"/>
            <p:cNvSpPr/>
            <p:nvPr/>
          </p:nvSpPr>
          <p:spPr>
            <a:xfrm>
              <a:off x="6807650" y="3079475"/>
              <a:ext cx="2349300" cy="1335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6"/>
            <p:cNvGrpSpPr/>
            <p:nvPr/>
          </p:nvGrpSpPr>
          <p:grpSpPr>
            <a:xfrm>
              <a:off x="6435810" y="2702596"/>
              <a:ext cx="2494563" cy="1735654"/>
              <a:chOff x="6435810" y="2702596"/>
              <a:chExt cx="2494563" cy="1735654"/>
            </a:xfrm>
          </p:grpSpPr>
          <p:grpSp>
            <p:nvGrpSpPr>
              <p:cNvPr id="91" name="Google Shape;91;p16"/>
              <p:cNvGrpSpPr/>
              <p:nvPr/>
            </p:nvGrpSpPr>
            <p:grpSpPr>
              <a:xfrm rot="10800000">
                <a:off x="6760035" y="3079467"/>
                <a:ext cx="92400" cy="411825"/>
                <a:chOff x="2070100" y="2563700"/>
                <a:chExt cx="92400" cy="411825"/>
              </a:xfrm>
            </p:grpSpPr>
            <p:cxnSp>
              <p:nvCxnSpPr>
                <p:cNvPr id="92" name="Google Shape;92;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3" name="Google Shape;93;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6"/>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dk1"/>
                    </a:solidFill>
                    <a:latin typeface="Roboto"/>
                    <a:ea typeface="Roboto"/>
                    <a:cs typeface="Roboto"/>
                    <a:sym typeface="Roboto"/>
                  </a:rPr>
                  <a:t>NOW</a:t>
                </a:r>
                <a:endParaRPr b="1" sz="1200">
                  <a:solidFill>
                    <a:schemeClr val="dk1"/>
                  </a:solidFill>
                  <a:latin typeface="Roboto"/>
                  <a:ea typeface="Roboto"/>
                  <a:cs typeface="Roboto"/>
                  <a:sym typeface="Roboto"/>
                </a:endParaRPr>
              </a:p>
            </p:txBody>
          </p:sp>
          <p:sp>
            <p:nvSpPr>
              <p:cNvPr id="95" name="Google Shape;95;p16"/>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700">
                    <a:solidFill>
                      <a:srgbClr val="840D35"/>
                    </a:solidFill>
                    <a:latin typeface="Roboto"/>
                    <a:ea typeface="Roboto"/>
                    <a:cs typeface="Roboto"/>
                    <a:sym typeface="Roboto"/>
                  </a:rPr>
                  <a:t>ARKit + Deep Learning</a:t>
                </a:r>
                <a:endParaRPr b="1" sz="2700">
                  <a:solidFill>
                    <a:srgbClr val="840D35"/>
                  </a:solidFill>
                  <a:latin typeface="Roboto"/>
                  <a:ea typeface="Roboto"/>
                  <a:cs typeface="Roboto"/>
                  <a:sym typeface="Roboto"/>
                </a:endParaRPr>
              </a:p>
            </p:txBody>
          </p:sp>
        </p:grpSp>
      </p:grpSp>
      <p:grpSp>
        <p:nvGrpSpPr>
          <p:cNvPr id="96" name="Google Shape;96;p16"/>
          <p:cNvGrpSpPr/>
          <p:nvPr/>
        </p:nvGrpSpPr>
        <p:grpSpPr>
          <a:xfrm>
            <a:off x="483041" y="1580251"/>
            <a:ext cx="2395009" cy="2013538"/>
            <a:chOff x="495991" y="1573125"/>
            <a:chExt cx="2395009" cy="2013538"/>
          </a:xfrm>
        </p:grpSpPr>
        <p:sp>
          <p:nvSpPr>
            <p:cNvPr id="97" name="Google Shape;97;p16"/>
            <p:cNvSpPr/>
            <p:nvPr/>
          </p:nvSpPr>
          <p:spPr>
            <a:xfrm>
              <a:off x="932600" y="3079475"/>
              <a:ext cx="1958400" cy="133500"/>
            </a:xfrm>
            <a:prstGeom prst="rect">
              <a:avLst/>
            </a:prstGeom>
            <a:solidFill>
              <a:srgbClr val="E116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6"/>
            <p:cNvGrpSpPr/>
            <p:nvPr/>
          </p:nvGrpSpPr>
          <p:grpSpPr>
            <a:xfrm>
              <a:off x="495991" y="1573125"/>
              <a:ext cx="2294919" cy="2013538"/>
              <a:chOff x="495991" y="1573125"/>
              <a:chExt cx="2294919" cy="2013538"/>
            </a:xfrm>
          </p:grpSpPr>
          <p:sp>
            <p:nvSpPr>
              <p:cNvPr id="99" name="Google Shape;99;p16"/>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dk1"/>
                    </a:solidFill>
                    <a:latin typeface="Roboto"/>
                    <a:ea typeface="Roboto"/>
                    <a:cs typeface="Roboto"/>
                    <a:sym typeface="Roboto"/>
                  </a:rPr>
                  <a:t>1998</a:t>
                </a:r>
                <a:endParaRPr b="1" sz="1200">
                  <a:solidFill>
                    <a:schemeClr val="dk1"/>
                  </a:solidFill>
                  <a:latin typeface="Roboto"/>
                  <a:ea typeface="Roboto"/>
                  <a:cs typeface="Roboto"/>
                  <a:sym typeface="Roboto"/>
                </a:endParaRPr>
              </a:p>
            </p:txBody>
          </p:sp>
          <p:grpSp>
            <p:nvGrpSpPr>
              <p:cNvPr id="100" name="Google Shape;100;p16"/>
              <p:cNvGrpSpPr/>
              <p:nvPr/>
            </p:nvGrpSpPr>
            <p:grpSpPr>
              <a:xfrm>
                <a:off x="881025" y="2800065"/>
                <a:ext cx="92400" cy="411825"/>
                <a:chOff x="845575" y="2563700"/>
                <a:chExt cx="92400" cy="411825"/>
              </a:xfrm>
            </p:grpSpPr>
            <p:cxnSp>
              <p:nvCxnSpPr>
                <p:cNvPr id="101" name="Google Shape;101;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2" name="Google Shape;102;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nvSpPr>
            <p:spPr>
              <a:xfrm>
                <a:off x="537309" y="157312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rgbClr val="E1165A"/>
                    </a:solidFill>
                    <a:latin typeface="Roboto"/>
                    <a:ea typeface="Roboto"/>
                    <a:cs typeface="Roboto"/>
                    <a:sym typeface="Roboto"/>
                  </a:rPr>
                  <a:t>Wearable ultrasonic echolocation system</a:t>
                </a:r>
                <a:endParaRPr b="1" sz="800" u="sng">
                  <a:solidFill>
                    <a:srgbClr val="E1165A"/>
                  </a:solidFill>
                  <a:latin typeface="Roboto"/>
                  <a:ea typeface="Roboto"/>
                  <a:cs typeface="Roboto"/>
                  <a:sym typeface="Roboto"/>
                </a:endParaRPr>
              </a:p>
              <a:p>
                <a:pPr indent="0" lvl="0" marL="0" rtl="0" algn="l">
                  <a:spcBef>
                    <a:spcPts val="1600"/>
                  </a:spcBef>
                  <a:spcAft>
                    <a:spcPts val="0"/>
                  </a:spcAft>
                  <a:buNone/>
                </a:pPr>
                <a:r>
                  <a:rPr b="1" lang="en" sz="800" u="sng">
                    <a:solidFill>
                      <a:schemeClr val="dk1"/>
                    </a:solidFill>
                    <a:latin typeface="Roboto"/>
                    <a:ea typeface="Roboto"/>
                    <a:cs typeface="Roboto"/>
                    <a:sym typeface="Roboto"/>
                  </a:rPr>
                  <a:t>[</a:t>
                </a:r>
                <a:r>
                  <a:rPr b="1" lang="en" sz="600" u="sng">
                    <a:solidFill>
                      <a:schemeClr val="dk1"/>
                    </a:solidFill>
                    <a:latin typeface="Roboto"/>
                    <a:ea typeface="Roboto"/>
                    <a:cs typeface="Roboto"/>
                    <a:sym typeface="Roboto"/>
                  </a:rPr>
                  <a:t>1]</a:t>
                </a:r>
                <a:r>
                  <a:rPr b="1" lang="en" sz="600" u="sng">
                    <a:solidFill>
                      <a:schemeClr val="dk1"/>
                    </a:solidFill>
                    <a:latin typeface="Roboto"/>
                    <a:ea typeface="Roboto"/>
                    <a:cs typeface="Roboto"/>
                    <a:sym typeface="Roboto"/>
                  </a:rPr>
                  <a:t>Capelle, C., Trullemans, C., Arno, P. and Veraart, C., 1998. A real-time experimental prototype for enhancement of vision rehabilitation using auditory substitution. IEEE Transactions on Biomedical Engineering, 45(10), pp.1279-1293.</a:t>
                </a:r>
                <a:endParaRPr b="1" sz="600" u="sng">
                  <a:solidFill>
                    <a:schemeClr val="dk1"/>
                  </a:solidFill>
                  <a:latin typeface="Roboto"/>
                  <a:ea typeface="Roboto"/>
                  <a:cs typeface="Roboto"/>
                  <a:sym typeface="Roboto"/>
                </a:endParaRPr>
              </a:p>
              <a:p>
                <a:pPr indent="0" lvl="0" marL="0" rtl="0" algn="l">
                  <a:spcBef>
                    <a:spcPts val="1600"/>
                  </a:spcBef>
                  <a:spcAft>
                    <a:spcPts val="1600"/>
                  </a:spcAft>
                  <a:buNone/>
                </a:pPr>
                <a:r>
                  <a:t/>
                </a:r>
                <a:endParaRPr b="1" sz="800" u="sng">
                  <a:solidFill>
                    <a:schemeClr val="dk1"/>
                  </a:solidFill>
                  <a:latin typeface="Roboto"/>
                  <a:ea typeface="Roboto"/>
                  <a:cs typeface="Roboto"/>
                  <a:sym typeface="Roboto"/>
                </a:endParaRPr>
              </a:p>
            </p:txBody>
          </p:sp>
        </p:grpSp>
      </p:grpSp>
      <p:grpSp>
        <p:nvGrpSpPr>
          <p:cNvPr id="104" name="Google Shape;104;p16"/>
          <p:cNvGrpSpPr/>
          <p:nvPr/>
        </p:nvGrpSpPr>
        <p:grpSpPr>
          <a:xfrm>
            <a:off x="2512645" y="2709722"/>
            <a:ext cx="2501355" cy="1735654"/>
            <a:chOff x="2525595" y="2702596"/>
            <a:chExt cx="2501355" cy="1735654"/>
          </a:xfrm>
        </p:grpSpPr>
        <p:sp>
          <p:nvSpPr>
            <p:cNvPr id="105" name="Google Shape;105;p16"/>
            <p:cNvSpPr/>
            <p:nvPr/>
          </p:nvSpPr>
          <p:spPr>
            <a:xfrm>
              <a:off x="2890952" y="3079475"/>
              <a:ext cx="1958400" cy="1335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6"/>
            <p:cNvGrpSpPr/>
            <p:nvPr/>
          </p:nvGrpSpPr>
          <p:grpSpPr>
            <a:xfrm>
              <a:off x="2525595" y="2702596"/>
              <a:ext cx="2501355" cy="1735654"/>
              <a:chOff x="2525595" y="2702596"/>
              <a:chExt cx="2501355" cy="1735654"/>
            </a:xfrm>
          </p:grpSpPr>
          <p:sp>
            <p:nvSpPr>
              <p:cNvPr id="107" name="Google Shape;107;p16"/>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chemeClr val="dk1"/>
                    </a:solidFill>
                    <a:latin typeface="Roboto"/>
                    <a:ea typeface="Roboto"/>
                    <a:cs typeface="Roboto"/>
                    <a:sym typeface="Roboto"/>
                  </a:rPr>
                  <a:t>2010</a:t>
                </a:r>
                <a:endParaRPr b="1" sz="1200">
                  <a:solidFill>
                    <a:schemeClr val="dk1"/>
                  </a:solidFill>
                  <a:latin typeface="Roboto"/>
                  <a:ea typeface="Roboto"/>
                  <a:cs typeface="Roboto"/>
                  <a:sym typeface="Roboto"/>
                </a:endParaRPr>
              </a:p>
            </p:txBody>
          </p:sp>
          <p:grpSp>
            <p:nvGrpSpPr>
              <p:cNvPr id="108" name="Google Shape;108;p16"/>
              <p:cNvGrpSpPr/>
              <p:nvPr/>
            </p:nvGrpSpPr>
            <p:grpSpPr>
              <a:xfrm rot="10800000">
                <a:off x="2849073" y="3079467"/>
                <a:ext cx="92400" cy="411825"/>
                <a:chOff x="2070100" y="2563700"/>
                <a:chExt cx="92400" cy="411825"/>
              </a:xfrm>
            </p:grpSpPr>
            <p:cxnSp>
              <p:nvCxnSpPr>
                <p:cNvPr id="109" name="Google Shape;109;p1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0" name="Google Shape;110;p1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840D35"/>
                    </a:solidFill>
                  </a:rPr>
                  <a:t>Camera-based</a:t>
                </a:r>
                <a:endParaRPr sz="1000" u="sng">
                  <a:solidFill>
                    <a:srgbClr val="840D35"/>
                  </a:solidFill>
                </a:endParaRPr>
              </a:p>
              <a:p>
                <a:pPr indent="0" lvl="0" marL="0" marR="0" rtl="0" algn="l">
                  <a:lnSpc>
                    <a:spcPct val="100000"/>
                  </a:lnSpc>
                  <a:spcBef>
                    <a:spcPts val="1600"/>
                  </a:spcBef>
                  <a:spcAft>
                    <a:spcPts val="0"/>
                  </a:spcAft>
                  <a:buNone/>
                </a:pPr>
                <a:r>
                  <a:rPr b="1" lang="en" sz="600" u="sng">
                    <a:solidFill>
                      <a:schemeClr val="dk1"/>
                    </a:solidFill>
                    <a:latin typeface="Roboto"/>
                    <a:ea typeface="Roboto"/>
                    <a:cs typeface="Roboto"/>
                    <a:sym typeface="Roboto"/>
                  </a:rPr>
                  <a:t>[2]</a:t>
                </a:r>
                <a:r>
                  <a:rPr b="1" lang="en" sz="600" u="sng">
                    <a:solidFill>
                      <a:schemeClr val="dk1"/>
                    </a:solidFill>
                    <a:highlight>
                      <a:schemeClr val="lt1"/>
                    </a:highlight>
                    <a:latin typeface="Roboto"/>
                    <a:ea typeface="Roboto"/>
                    <a:cs typeface="Roboto"/>
                    <a:sym typeface="Roboto"/>
                  </a:rPr>
                  <a:t>Dunai, L., Fajarnes, G.P., Praderas, V.S., Garcia, B.D. and </a:t>
                </a:r>
                <a:r>
                  <a:rPr b="1" lang="en" sz="600" u="sng">
                    <a:solidFill>
                      <a:schemeClr val="dk1"/>
                    </a:solidFill>
                    <a:latin typeface="Roboto"/>
                    <a:ea typeface="Roboto"/>
                    <a:cs typeface="Roboto"/>
                    <a:sym typeface="Roboto"/>
                  </a:rPr>
                  <a:t>Lengua</a:t>
                </a:r>
                <a:r>
                  <a:rPr b="1" lang="en" sz="600" u="sng">
                    <a:solidFill>
                      <a:schemeClr val="dk1"/>
                    </a:solidFill>
                    <a:highlight>
                      <a:schemeClr val="lt1"/>
                    </a:highlight>
                    <a:latin typeface="Roboto"/>
                    <a:ea typeface="Roboto"/>
                    <a:cs typeface="Roboto"/>
                    <a:sym typeface="Roboto"/>
                  </a:rPr>
                  <a:t>, I.L., 2010, November. Real-time assistance prototype—A new navigation aid for blind people. In IECON 2010-36th Annual Conference on IEEE Industrial Electronics Society (pp. 1173-1178). IEEE.</a:t>
                </a:r>
                <a:endParaRPr b="1" sz="600" u="sng">
                  <a:solidFill>
                    <a:schemeClr val="dk1"/>
                  </a:solidFill>
                  <a:highlight>
                    <a:schemeClr val="lt1"/>
                  </a:highlight>
                  <a:latin typeface="Roboto"/>
                  <a:ea typeface="Roboto"/>
                  <a:cs typeface="Roboto"/>
                  <a:sym typeface="Roboto"/>
                </a:endParaRPr>
              </a:p>
              <a:p>
                <a:pPr indent="0" lvl="0" marL="0" rtl="0" algn="l">
                  <a:spcBef>
                    <a:spcPts val="1600"/>
                  </a:spcBef>
                  <a:spcAft>
                    <a:spcPts val="1600"/>
                  </a:spcAft>
                  <a:buNone/>
                </a:pPr>
                <a:r>
                  <a:t/>
                </a:r>
                <a:endParaRPr b="1" sz="800" u="sng">
                  <a:solidFill>
                    <a:schemeClr val="dk1"/>
                  </a:solidFill>
                  <a:latin typeface="Roboto"/>
                  <a:ea typeface="Roboto"/>
                  <a:cs typeface="Roboto"/>
                  <a:sym typeface="Roboto"/>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Need To Be Figure Out</a:t>
            </a:r>
            <a:endParaRPr/>
          </a:p>
        </p:txBody>
      </p:sp>
      <p:sp>
        <p:nvSpPr>
          <p:cNvPr id="117" name="Google Shape;11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a:t>How can I know where the obstacle is?</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How can I know the distance between the obstacle and me?</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How can ARKit help me since I already can do the detection with images</a:t>
            </a:r>
            <a:r>
              <a:rPr lang="en"/>
              <a:t>?</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How to build the architecture of the </a:t>
            </a:r>
            <a:r>
              <a:rPr lang="en"/>
              <a:t>application?</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Where my model should be? The server or the mobile devices?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pic>
        <p:nvPicPr>
          <p:cNvPr id="118" name="Google Shape;118;p17"/>
          <p:cNvPicPr preferRelativeResize="0"/>
          <p:nvPr/>
        </p:nvPicPr>
        <p:blipFill>
          <a:blip r:embed="rId3">
            <a:alphaModFix/>
          </a:blip>
          <a:stretch>
            <a:fillRect/>
          </a:stretch>
        </p:blipFill>
        <p:spPr>
          <a:xfrm>
            <a:off x="6854875" y="0"/>
            <a:ext cx="2289125" cy="21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Need To Be Figure Out</a:t>
            </a:r>
            <a:endParaRPr/>
          </a:p>
        </p:txBody>
      </p:sp>
      <p:sp>
        <p:nvSpPr>
          <p:cNvPr id="124" name="Google Shape;12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a:t>How can I know where the obstacle is?</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How can I know the distance between the obstacle and me?</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Clr>
                <a:srgbClr val="E1165A"/>
              </a:buClr>
              <a:buSzPts val="1800"/>
              <a:buChar char="❏"/>
            </a:pPr>
            <a:r>
              <a:rPr lang="en">
                <a:solidFill>
                  <a:srgbClr val="E1165A"/>
                </a:solidFill>
              </a:rPr>
              <a:t>How can ARKit help me since I already can do the detection with images?</a:t>
            </a:r>
            <a:endParaRPr>
              <a:solidFill>
                <a:srgbClr val="E1165A"/>
              </a:solidFill>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How to build the architecture of the application?</a:t>
            </a:r>
            <a:endParaRPr/>
          </a:p>
          <a:p>
            <a:pPr indent="0" lvl="0" marL="457200" rtl="0" algn="l">
              <a:lnSpc>
                <a:spcPct val="95000"/>
              </a:lnSpc>
              <a:spcBef>
                <a:spcPts val="1200"/>
              </a:spcBef>
              <a:spcAft>
                <a:spcPts val="0"/>
              </a:spcAft>
              <a:buSzPts val="275"/>
              <a:buNone/>
            </a:pPr>
            <a:r>
              <a:t/>
            </a:r>
            <a:endParaRPr/>
          </a:p>
          <a:p>
            <a:pPr indent="-342900" lvl="0" marL="457200" rtl="0" algn="l">
              <a:lnSpc>
                <a:spcPct val="95000"/>
              </a:lnSpc>
              <a:spcBef>
                <a:spcPts val="1200"/>
              </a:spcBef>
              <a:spcAft>
                <a:spcPts val="0"/>
              </a:spcAft>
              <a:buSzPts val="1800"/>
              <a:buChar char="❏"/>
            </a:pPr>
            <a:r>
              <a:rPr lang="en"/>
              <a:t>Where my model should be? The server or the mobile devices?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pic>
        <p:nvPicPr>
          <p:cNvPr id="125" name="Google Shape;125;p18"/>
          <p:cNvPicPr preferRelativeResize="0"/>
          <p:nvPr/>
        </p:nvPicPr>
        <p:blipFill>
          <a:blip r:embed="rId3">
            <a:alphaModFix/>
          </a:blip>
          <a:stretch>
            <a:fillRect/>
          </a:stretch>
        </p:blipFill>
        <p:spPr>
          <a:xfrm>
            <a:off x="6854875" y="0"/>
            <a:ext cx="2289125" cy="219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ARKit (what others have tried?) —AR Scene</a:t>
            </a:r>
            <a:endParaRPr/>
          </a:p>
        </p:txBody>
      </p:sp>
      <p:sp>
        <p:nvSpPr>
          <p:cNvPr id="131" name="Google Shape;131;p19"/>
          <p:cNvSpPr txBox="1"/>
          <p:nvPr>
            <p:ph idx="1" type="body"/>
          </p:nvPr>
        </p:nvSpPr>
        <p:spPr>
          <a:xfrm>
            <a:off x="311700" y="1152475"/>
            <a:ext cx="8520600" cy="2931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Using camera to capture </a:t>
            </a:r>
            <a:r>
              <a:rPr lang="en">
                <a:solidFill>
                  <a:srgbClr val="E1165A"/>
                </a:solidFill>
              </a:rPr>
              <a:t>images</a:t>
            </a:r>
            <a:r>
              <a:rPr lang="en"/>
              <a:t>, then put them into deep learning </a:t>
            </a:r>
            <a:r>
              <a:rPr lang="en"/>
              <a:t>algorithms.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Recognized items can be placed in the scene at </a:t>
            </a:r>
            <a:r>
              <a:rPr lang="en">
                <a:solidFill>
                  <a:srgbClr val="E1165A"/>
                </a:solidFill>
              </a:rPr>
              <a:t>a certain depth</a:t>
            </a:r>
            <a:r>
              <a:rPr lang="en"/>
              <a:t> detected by the AR framework.</a:t>
            </a:r>
            <a:endParaRPr/>
          </a:p>
          <a:p>
            <a:pPr indent="0" lvl="0" marL="457200" rtl="0" algn="l">
              <a:spcBef>
                <a:spcPts val="1200"/>
              </a:spcBef>
              <a:spcAft>
                <a:spcPts val="0"/>
              </a:spcAft>
              <a:buNone/>
            </a:pPr>
            <a:r>
              <a:t/>
            </a:r>
            <a:endParaRPr/>
          </a:p>
          <a:p>
            <a:pPr indent="-342900" lvl="0" marL="457200" marR="0" rtl="0" algn="l">
              <a:lnSpc>
                <a:spcPct val="115000"/>
              </a:lnSpc>
              <a:spcBef>
                <a:spcPts val="1200"/>
              </a:spcBef>
              <a:spcAft>
                <a:spcPts val="0"/>
              </a:spcAft>
              <a:buSzPts val="1800"/>
              <a:buChar char="❏"/>
            </a:pPr>
            <a:r>
              <a:rPr lang="en"/>
              <a:t>Placing objects that the algorithm detected into </a:t>
            </a:r>
            <a:r>
              <a:rPr lang="en">
                <a:solidFill>
                  <a:srgbClr val="E1165A"/>
                </a:solidFill>
              </a:rPr>
              <a:t>AR scene</a:t>
            </a:r>
            <a:r>
              <a:rPr lang="en"/>
              <a:t> b</a:t>
            </a:r>
            <a:r>
              <a:rPr lang="en"/>
              <a:t>eing able to use the objects as landmarks, even if the user turns away from the object or the object is no longer detected in subsequent frames.</a:t>
            </a:r>
            <a:endParaRPr/>
          </a:p>
        </p:txBody>
      </p:sp>
      <p:sp>
        <p:nvSpPr>
          <p:cNvPr id="132" name="Google Shape;132;p19"/>
          <p:cNvSpPr txBox="1"/>
          <p:nvPr/>
        </p:nvSpPr>
        <p:spPr>
          <a:xfrm>
            <a:off x="366725" y="4231400"/>
            <a:ext cx="84657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3"/>
                </a:solidFill>
                <a:latin typeface="Average"/>
                <a:ea typeface="Average"/>
                <a:cs typeface="Average"/>
                <a:sym typeface="Average"/>
              </a:rPr>
              <a:t>[1]Kaul, O.B., Behrens, K. and Rohs, M., 2021, May. Mobile Recognition and Tracking of Objects in the Environment through Augmented Reality and 3D Audio Cues for People with Visual Impairments. In Extended Abstracts of the 2021 CHI Conference on Human Factors in Computing Systems (pp. 1-7). </a:t>
            </a:r>
            <a:endParaRPr sz="12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ARKit (what others have tried?) —Hit-Testing(raycastQuery)</a:t>
            </a:r>
            <a:endParaRPr/>
          </a:p>
        </p:txBody>
      </p:sp>
      <p:sp>
        <p:nvSpPr>
          <p:cNvPr id="138" name="Google Shape;138;p20"/>
          <p:cNvSpPr txBox="1"/>
          <p:nvPr>
            <p:ph idx="1" type="body"/>
          </p:nvPr>
        </p:nvSpPr>
        <p:spPr>
          <a:xfrm>
            <a:off x="311700" y="4518150"/>
            <a:ext cx="8520600" cy="45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lang="en" sz="1055">
                <a:highlight>
                  <a:schemeClr val="lt1"/>
                </a:highlight>
              </a:rPr>
              <a:t>[1]Shen, J., Dong, Z., Qin, D., Lin, J. and Li, Y., 2020, July. iVision: an assistive system for the blind based on augmented reality and machine learning. In International Conference on Human-Computer Interaction (pp. 393-403). Springer, Cham.</a:t>
            </a:r>
            <a:endParaRPr sz="1055">
              <a:highlight>
                <a:schemeClr val="lt1"/>
              </a:highlight>
            </a:endParaRPr>
          </a:p>
        </p:txBody>
      </p:sp>
      <p:pic>
        <p:nvPicPr>
          <p:cNvPr id="139" name="Google Shape;139;p20"/>
          <p:cNvPicPr preferRelativeResize="0"/>
          <p:nvPr/>
        </p:nvPicPr>
        <p:blipFill>
          <a:blip r:embed="rId3">
            <a:alphaModFix/>
          </a:blip>
          <a:stretch>
            <a:fillRect/>
          </a:stretch>
        </p:blipFill>
        <p:spPr>
          <a:xfrm>
            <a:off x="1255629" y="1113725"/>
            <a:ext cx="6632749" cy="3308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Open sources</a:t>
            </a:r>
            <a:endParaRPr/>
          </a:p>
        </p:txBody>
      </p:sp>
      <p:sp>
        <p:nvSpPr>
          <p:cNvPr id="145" name="Google Shape;145;p2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