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7"/>
    <p:restoredTop sz="94659"/>
  </p:normalViewPr>
  <p:slideViewPr>
    <p:cSldViewPr snapToGrid="0" snapToObjects="1">
      <p:cViewPr varScale="1">
        <p:scale>
          <a:sx n="122" d="100"/>
          <a:sy n="122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4B8B-AD64-554C-946E-19C1EC442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7FD-A24A-6A4F-995D-621743F915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4B8B-AD64-554C-946E-19C1EC442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7FD-A24A-6A4F-995D-621743F915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4B8B-AD64-554C-946E-19C1EC442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7FD-A24A-6A4F-995D-621743F915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4B8B-AD64-554C-946E-19C1EC442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7FD-A24A-6A4F-995D-621743F915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4B8B-AD64-554C-946E-19C1EC442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7FD-A24A-6A4F-995D-621743F915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4B8B-AD64-554C-946E-19C1EC442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7FD-A24A-6A4F-995D-621743F915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4B8B-AD64-554C-946E-19C1EC442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7FD-A24A-6A4F-995D-621743F915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4B8B-AD64-554C-946E-19C1EC442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7FD-A24A-6A4F-995D-621743F915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4B8B-AD64-554C-946E-19C1EC442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7FD-A24A-6A4F-995D-621743F915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4B8B-AD64-554C-946E-19C1EC442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7FD-A24A-6A4F-995D-621743F915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4B8B-AD64-554C-946E-19C1EC442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A7FD-A24A-6A4F-995D-621743F915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8B-AD64-554C-946E-19C1EC442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A7FD-A24A-6A4F-995D-621743F915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 3"/>
          <p:cNvSpPr/>
          <p:nvPr/>
        </p:nvSpPr>
        <p:spPr>
          <a:xfrm>
            <a:off x="1024128" y="2740406"/>
            <a:ext cx="2365248" cy="2145792"/>
          </a:xfrm>
          <a:prstGeom prst="flowChartProcess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0144" y="5120640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b="1" dirty="0">
                <a:solidFill>
                  <a:schemeClr val="accent1"/>
                </a:solidFill>
              </a:rPr>
              <a:t>https://</a:t>
            </a:r>
            <a:r>
              <a:rPr kumimoji="1" lang="en-GB" altLang="zh-CN" b="1" dirty="0" err="1">
                <a:solidFill>
                  <a:schemeClr val="accent1"/>
                </a:solidFill>
              </a:rPr>
              <a:t>www.docker.com</a:t>
            </a:r>
            <a:r>
              <a:rPr kumimoji="1" lang="en-GB" altLang="zh-CN" b="1" dirty="0">
                <a:solidFill>
                  <a:schemeClr val="accent1"/>
                </a:solidFill>
              </a:rPr>
              <a:t>/get-started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840480" y="3648456"/>
            <a:ext cx="3194304" cy="65836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4114800" y="847470"/>
            <a:ext cx="2645664" cy="2176145"/>
          </a:xfrm>
          <a:prstGeom prst="cube">
            <a:avLst/>
          </a:prstGeom>
          <a:solidFill>
            <a:srgbClr val="4472C4">
              <a:alpha val="94902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" altLang="zh-CN" sz="3200" dirty="0">
                <a:solidFill>
                  <a:schemeClr val="bg1"/>
                </a:solidFill>
              </a:rPr>
              <a:t>genome</a:t>
            </a:r>
            <a:endParaRPr kumimoji="1" lang="en-US" altLang="zh-CN" sz="3200" dirty="0">
              <a:solidFill>
                <a:schemeClr val="bg1"/>
              </a:solidFill>
            </a:endParaRPr>
          </a:p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1728" y="3168913"/>
            <a:ext cx="1189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" altLang="en-US" sz="2800" b="1" dirty="0">
                <a:solidFill>
                  <a:schemeClr val="accent1"/>
                </a:solidFill>
              </a:rPr>
              <a:t>bowtie</a:t>
            </a:r>
            <a:endParaRPr kumimoji="1" lang="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流程 9"/>
          <p:cNvSpPr/>
          <p:nvPr/>
        </p:nvSpPr>
        <p:spPr>
          <a:xfrm>
            <a:off x="7475855" y="2740660"/>
            <a:ext cx="3397885" cy="23952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" altLang="zh-CN" dirty="0"/>
              <a:t>Sam</a:t>
            </a:r>
            <a:endParaRPr kumimoji="1" lang="" altLang="zh-CN" dirty="0"/>
          </a:p>
        </p:txBody>
      </p:sp>
      <p:sp>
        <p:nvSpPr>
          <p:cNvPr id="3" name="Text Box 2"/>
          <p:cNvSpPr txBox="1"/>
          <p:nvPr/>
        </p:nvSpPr>
        <p:spPr>
          <a:xfrm>
            <a:off x="1258570" y="3592195"/>
            <a:ext cx="1896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/>
              <a:t>raw reads</a:t>
            </a:r>
            <a:endParaRPr lang="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 18"/>
          <p:cNvSpPr/>
          <p:nvPr/>
        </p:nvSpPr>
        <p:spPr>
          <a:xfrm>
            <a:off x="8593930" y="769468"/>
            <a:ext cx="3464718" cy="5042330"/>
          </a:xfrm>
          <a:prstGeom prst="flowChartProcess">
            <a:avLst/>
          </a:prstGeom>
          <a:solidFill>
            <a:schemeClr val="bg1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流程 5"/>
          <p:cNvSpPr/>
          <p:nvPr/>
        </p:nvSpPr>
        <p:spPr>
          <a:xfrm>
            <a:off x="178813" y="1228726"/>
            <a:ext cx="4586288" cy="4500566"/>
          </a:xfrm>
          <a:prstGeom prst="flowChartProcess">
            <a:avLst/>
          </a:prstGeom>
          <a:solidFill>
            <a:schemeClr val="bg1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流程 1"/>
          <p:cNvSpPr/>
          <p:nvPr/>
        </p:nvSpPr>
        <p:spPr>
          <a:xfrm>
            <a:off x="282071" y="1864524"/>
            <a:ext cx="4129087" cy="77866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认识</a:t>
            </a:r>
            <a:r>
              <a:rPr kumimoji="1" lang="en-US" altLang="zh-CN" sz="2400" dirty="0"/>
              <a:t>GTF/GFF</a:t>
            </a:r>
            <a:r>
              <a:rPr kumimoji="1" lang="zh-CN" altLang="en-US" sz="2400" dirty="0"/>
              <a:t>基因组注释文件</a:t>
            </a:r>
            <a:endParaRPr kumimoji="1" lang="zh-CN" altLang="en-US" sz="2400" dirty="0"/>
          </a:p>
        </p:txBody>
      </p:sp>
      <p:sp>
        <p:nvSpPr>
          <p:cNvPr id="3" name="流程 2"/>
          <p:cNvSpPr/>
          <p:nvPr/>
        </p:nvSpPr>
        <p:spPr>
          <a:xfrm>
            <a:off x="282070" y="2743204"/>
            <a:ext cx="4129087" cy="735805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学习</a:t>
            </a:r>
            <a:r>
              <a:rPr kumimoji="1" lang="en-US" altLang="zh-CN" sz="2400" dirty="0"/>
              <a:t>Linux</a:t>
            </a:r>
            <a:r>
              <a:rPr kumimoji="1" lang="zh-CN" altLang="en-US" sz="2400" dirty="0"/>
              <a:t>基本（常用）命令</a:t>
            </a:r>
            <a:endParaRPr kumimoji="1"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5136356" y="2400300"/>
            <a:ext cx="2986087" cy="125968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数据基本信息分析</a:t>
            </a:r>
            <a:endParaRPr kumimoji="1" lang="zh-CN" altLang="en-US" sz="2400" dirty="0"/>
          </a:p>
        </p:txBody>
      </p:sp>
      <p:sp>
        <p:nvSpPr>
          <p:cNvPr id="5" name="流程 4"/>
          <p:cNvSpPr/>
          <p:nvPr/>
        </p:nvSpPr>
        <p:spPr>
          <a:xfrm>
            <a:off x="282069" y="3579020"/>
            <a:ext cx="4129087" cy="992983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安装</a:t>
            </a:r>
            <a:r>
              <a:rPr kumimoji="1" lang="en-US" altLang="zh-CN" sz="2400" dirty="0"/>
              <a:t>Docker &gt; </a:t>
            </a:r>
            <a:r>
              <a:rPr kumimoji="1" lang="zh-CN" altLang="en-US" sz="2400" dirty="0"/>
              <a:t>镜像</a:t>
            </a:r>
            <a:r>
              <a:rPr kumimoji="1" lang="en-US" altLang="zh-CN" sz="2400" dirty="0"/>
              <a:t>ubuntu </a:t>
            </a:r>
            <a:endParaRPr kumimoji="1" lang="en-US" altLang="zh-CN" sz="2400" dirty="0"/>
          </a:p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(#</a:t>
            </a:r>
            <a:r>
              <a:rPr kumimoji="1" lang="zh-CN" altLang="en-US" dirty="0">
                <a:solidFill>
                  <a:srgbClr val="FF0000"/>
                </a:solidFill>
              </a:rPr>
              <a:t>启动序章</a:t>
            </a:r>
            <a:r>
              <a:rPr kumimoji="1" lang="en-US" altLang="zh-CN" dirty="0">
                <a:solidFill>
                  <a:srgbClr val="FF0000"/>
                </a:solidFill>
              </a:rPr>
              <a:t>——</a:t>
            </a:r>
            <a:r>
              <a:rPr kumimoji="1" lang="en-US" altLang="zh-CN" dirty="0" err="1">
                <a:solidFill>
                  <a:srgbClr val="FF0000"/>
                </a:solidFill>
              </a:rPr>
              <a:t>bioinfo_docker.tar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7526" y="4931571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Prepare</a:t>
            </a:r>
            <a:endParaRPr kumimoji="1" lang="zh-CN" altLang="en-US" sz="3200" dirty="0"/>
          </a:p>
        </p:txBody>
      </p:sp>
      <p:sp>
        <p:nvSpPr>
          <p:cNvPr id="8" name="多文档 7"/>
          <p:cNvSpPr/>
          <p:nvPr/>
        </p:nvSpPr>
        <p:spPr>
          <a:xfrm>
            <a:off x="5050630" y="621507"/>
            <a:ext cx="3071813" cy="985838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GTF/GFF</a:t>
            </a:r>
            <a:r>
              <a:rPr kumimoji="1" lang="zh-CN" altLang="en-US" sz="2800" dirty="0"/>
              <a:t>文件</a:t>
            </a:r>
            <a:endParaRPr kumimoji="1" lang="zh-CN" altLang="en-US" sz="2800" dirty="0"/>
          </a:p>
        </p:txBody>
      </p:sp>
      <p:sp>
        <p:nvSpPr>
          <p:cNvPr id="9" name="右箭头 8"/>
          <p:cNvSpPr/>
          <p:nvPr/>
        </p:nvSpPr>
        <p:spPr>
          <a:xfrm>
            <a:off x="4868357" y="3659980"/>
            <a:ext cx="3611275" cy="4714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6629400" y="1607345"/>
            <a:ext cx="0" cy="65008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终止符 11"/>
          <p:cNvSpPr/>
          <p:nvPr/>
        </p:nvSpPr>
        <p:spPr>
          <a:xfrm>
            <a:off x="8751092" y="942975"/>
            <a:ext cx="3014663" cy="700088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查看</a:t>
            </a:r>
            <a:r>
              <a:rPr kumimoji="1" lang="zh-CN" altLang="en-US" dirty="0"/>
              <a:t>文件基本信息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（文件大小、行数）</a:t>
            </a:r>
            <a:endParaRPr kumimoji="1" lang="zh-CN" altLang="en-US" dirty="0"/>
          </a:p>
        </p:txBody>
      </p:sp>
      <p:sp>
        <p:nvSpPr>
          <p:cNvPr id="13" name="终止符 12"/>
          <p:cNvSpPr/>
          <p:nvPr/>
        </p:nvSpPr>
        <p:spPr>
          <a:xfrm>
            <a:off x="8751092" y="1718073"/>
            <a:ext cx="3014663" cy="700088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过滤</a:t>
            </a:r>
            <a:r>
              <a:rPr kumimoji="1" lang="zh-CN" altLang="en-US" dirty="0"/>
              <a:t>无意义信息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（空白行、注释行等）</a:t>
            </a:r>
            <a:endParaRPr kumimoji="1" lang="zh-CN" altLang="en-US" dirty="0"/>
          </a:p>
        </p:txBody>
      </p:sp>
      <p:sp>
        <p:nvSpPr>
          <p:cNvPr id="14" name="终止符 13"/>
          <p:cNvSpPr/>
          <p:nvPr/>
        </p:nvSpPr>
        <p:spPr>
          <a:xfrm>
            <a:off x="8751092" y="2493171"/>
            <a:ext cx="3014663" cy="700088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提取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（特定行、特定列等）</a:t>
            </a:r>
            <a:endParaRPr kumimoji="1" lang="zh-CN" altLang="en-US" dirty="0"/>
          </a:p>
        </p:txBody>
      </p:sp>
      <p:sp>
        <p:nvSpPr>
          <p:cNvPr id="16" name="终止符 15"/>
          <p:cNvSpPr/>
          <p:nvPr/>
        </p:nvSpPr>
        <p:spPr>
          <a:xfrm>
            <a:off x="8751092" y="3341918"/>
            <a:ext cx="3014663" cy="700088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计算</a:t>
            </a:r>
            <a:r>
              <a:rPr kumimoji="1" lang="zh-CN" altLang="en-US" dirty="0"/>
              <a:t>特定</a:t>
            </a:r>
            <a:r>
              <a:rPr kumimoji="1" lang="en-US" altLang="zh-CN" dirty="0"/>
              <a:t>feature</a:t>
            </a:r>
            <a:endParaRPr kumimoji="1" lang="en-US" altLang="zh-CN" dirty="0"/>
          </a:p>
          <a:p>
            <a:pPr algn="ctr"/>
            <a:r>
              <a:rPr kumimoji="1" lang="en-US" altLang="zh-CN" dirty="0" err="1"/>
              <a:t>eg.CDs</a:t>
            </a:r>
            <a:r>
              <a:rPr kumimoji="1" lang="zh-CN" altLang="en-US" dirty="0"/>
              <a:t>累积长度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919389" y="4688710"/>
            <a:ext cx="7425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solidFill>
                  <a:schemeClr val="accent1"/>
                </a:solidFill>
              </a:rPr>
              <a:t>···</a:t>
            </a:r>
            <a:endParaRPr kumimoji="1" lang="zh-CN" altLang="en-US" sz="6600" dirty="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29678" y="5069342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Results</a:t>
            </a:r>
            <a:endParaRPr kumimoji="1" lang="zh-CN" altLang="en-US" sz="3200" dirty="0"/>
          </a:p>
        </p:txBody>
      </p:sp>
      <p:sp>
        <p:nvSpPr>
          <p:cNvPr id="18" name="终止符 17"/>
          <p:cNvSpPr/>
          <p:nvPr/>
        </p:nvSpPr>
        <p:spPr>
          <a:xfrm>
            <a:off x="8783312" y="4190494"/>
            <a:ext cx="3014663" cy="700088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提取数据并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存入新文件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 3"/>
          <p:cNvSpPr/>
          <p:nvPr/>
        </p:nvSpPr>
        <p:spPr>
          <a:xfrm>
            <a:off x="1024128" y="2740406"/>
            <a:ext cx="2365248" cy="2145792"/>
          </a:xfrm>
          <a:prstGeom prst="flowChartProcess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840480" y="3648456"/>
            <a:ext cx="3194304" cy="65836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4114800" y="847470"/>
            <a:ext cx="2645664" cy="2176145"/>
          </a:xfrm>
          <a:prstGeom prst="cube">
            <a:avLst/>
          </a:prstGeom>
          <a:solidFill>
            <a:srgbClr val="4472C4">
              <a:alpha val="94902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bg1"/>
                </a:solidFill>
              </a:rPr>
              <a:t>genome</a:t>
            </a:r>
            <a:endParaRPr kumimoji="1" lang="en-US" altLang="zh-CN" sz="3200" dirty="0">
              <a:solidFill>
                <a:schemeClr val="bg1"/>
              </a:solidFill>
            </a:endParaRPr>
          </a:p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1728" y="3168913"/>
            <a:ext cx="1189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b="1" dirty="0">
                <a:solidFill>
                  <a:schemeClr val="accent1"/>
                </a:solidFill>
              </a:rPr>
              <a:t>bowtie</a:t>
            </a:r>
            <a:endParaRPr kumimoji="1" lang="en-US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流程 9"/>
          <p:cNvSpPr/>
          <p:nvPr/>
        </p:nvSpPr>
        <p:spPr>
          <a:xfrm>
            <a:off x="7516495" y="3001645"/>
            <a:ext cx="3021965" cy="19526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.sam</a:t>
            </a:r>
            <a:endParaRPr kumimoji="1" lang="en-US" altLang="zh-CN" sz="6000" dirty="0"/>
          </a:p>
        </p:txBody>
      </p:sp>
      <p:sp>
        <p:nvSpPr>
          <p:cNvPr id="3" name="Text Box 2"/>
          <p:cNvSpPr txBox="1"/>
          <p:nvPr/>
        </p:nvSpPr>
        <p:spPr>
          <a:xfrm>
            <a:off x="1258570" y="3592195"/>
            <a:ext cx="1896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raw reads</a:t>
            </a:r>
            <a:endParaRPr lang="en-US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WPS Presentation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SimSun</vt:lpstr>
      <vt:lpstr>Wingdings</vt:lpstr>
      <vt:lpstr>等线</vt:lpstr>
      <vt:lpstr>Gubbi</vt:lpstr>
      <vt:lpstr>SimSun</vt:lpstr>
      <vt:lpstr>FZShuSong-Z01</vt:lpstr>
      <vt:lpstr>Times New Roman</vt:lpstr>
      <vt:lpstr>微软雅黑</vt:lpstr>
      <vt:lpstr>FZHei-B01</vt:lpstr>
      <vt:lpstr>Arial Unicode MS</vt:lpstr>
      <vt:lpstr>等线 Light</vt:lpstr>
      <vt:lpstr>Calibri</vt:lpstr>
      <vt:lpstr>DejaVu Sans</vt:lpstr>
      <vt:lpstr>OpenSymbol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茜</dc:creator>
  <cp:lastModifiedBy>zhuoer</cp:lastModifiedBy>
  <cp:revision>5</cp:revision>
  <dcterms:created xsi:type="dcterms:W3CDTF">2018-09-20T01:52:38Z</dcterms:created>
  <dcterms:modified xsi:type="dcterms:W3CDTF">2018-09-20T01:52:38Z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