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760855" y="3265805"/>
            <a:ext cx="2197735" cy="614045"/>
          </a:xfrm>
          <a:prstGeom prst="rect">
            <a:avLst/>
          </a:prstGeom>
          <a:solidFill>
            <a:srgbClr val="E9F5F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dirty="0" smtClean="0">
                <a:solidFill>
                  <a:schemeClr val="tx1"/>
                </a:solidFill>
              </a:rPr>
              <a:t>已知的剪接位点</a:t>
            </a:r>
            <a:endParaRPr kumimoji="1" lang="en-US" sz="1400" dirty="0">
              <a:solidFill>
                <a:schemeClr val="tx1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4376609" y="1956510"/>
            <a:ext cx="1638678" cy="878186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dirty="0">
                <a:solidFill>
                  <a:schemeClr val="tx1"/>
                </a:solidFill>
              </a:rPr>
              <a:t>实验组 .bam</a:t>
            </a:r>
            <a:endParaRPr kumimoji="1" lang="en-US" dirty="0">
              <a:solidFill>
                <a:schemeClr val="tx1"/>
              </a:solidFill>
            </a:endParaRPr>
          </a:p>
        </p:txBody>
      </p:sp>
      <p:cxnSp>
        <p:nvCxnSpPr>
          <p:cNvPr id="34" name="Straight Arrow Connector 33"/>
          <p:cNvCxnSpPr>
            <a:stCxn id="15" idx="2"/>
            <a:endCxn id="19" idx="0"/>
          </p:cNvCxnSpPr>
          <p:nvPr/>
        </p:nvCxnSpPr>
        <p:spPr>
          <a:xfrm flipH="1">
            <a:off x="2860040" y="2085975"/>
            <a:ext cx="13970" cy="117983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ounded Rectangle 1"/>
          <p:cNvSpPr/>
          <p:nvPr/>
        </p:nvSpPr>
        <p:spPr>
          <a:xfrm>
            <a:off x="6112699" y="1956510"/>
            <a:ext cx="1638678" cy="878186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en-US" dirty="0">
                <a:solidFill>
                  <a:schemeClr val="tx1"/>
                </a:solidFill>
              </a:rPr>
              <a:t>对照</a:t>
            </a:r>
            <a:r>
              <a:rPr kumimoji="1" lang="en-US" dirty="0">
                <a:solidFill>
                  <a:schemeClr val="tx1"/>
                </a:solidFill>
              </a:rPr>
              <a:t>组 .bam</a:t>
            </a:r>
            <a:endParaRPr kumimoji="1" lang="en-US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4060190" y="3606800"/>
            <a:ext cx="342519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ight Arrow 5"/>
          <p:cNvSpPr/>
          <p:nvPr/>
        </p:nvSpPr>
        <p:spPr>
          <a:xfrm rot="5400000">
            <a:off x="5692140" y="3043555"/>
            <a:ext cx="694055" cy="2755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Snip Diagonal Corner Rectangle 7"/>
          <p:cNvSpPr/>
          <p:nvPr/>
        </p:nvSpPr>
        <p:spPr>
          <a:xfrm>
            <a:off x="7804758" y="3101942"/>
            <a:ext cx="1815221" cy="1303699"/>
          </a:xfrm>
          <a:prstGeom prst="snip2DiagRect">
            <a:avLst/>
          </a:prstGeom>
          <a:solidFill>
            <a:srgbClr val="E9F5F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dirty="0" smtClean="0">
                <a:solidFill>
                  <a:schemeClr val="tx1"/>
                </a:solidFill>
              </a:rPr>
              <a:t>Differential Splicing</a:t>
            </a:r>
            <a:endParaRPr kumimoji="1" lang="en-US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048064" y="1078305"/>
            <a:ext cx="1638678" cy="878186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dirty="0" smtClean="0">
                <a:solidFill>
                  <a:schemeClr val="tx1"/>
                </a:solidFill>
                <a:sym typeface="+mn-ea"/>
              </a:rPr>
              <a:t>基因组注释</a:t>
            </a:r>
            <a:endParaRPr kumimoji="1"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ight Arrow 5"/>
          <p:cNvSpPr/>
          <p:nvPr/>
        </p:nvSpPr>
        <p:spPr>
          <a:xfrm rot="5400000">
            <a:off x="5692140" y="3043555"/>
            <a:ext cx="694055" cy="2755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Snip Diagonal Corner Rectangle 7"/>
          <p:cNvSpPr/>
          <p:nvPr/>
        </p:nvSpPr>
        <p:spPr>
          <a:xfrm>
            <a:off x="9604375" y="2630170"/>
            <a:ext cx="2623185" cy="1303655"/>
          </a:xfrm>
          <a:prstGeom prst="snip2Diag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en-US" dirty="0" smtClean="0">
                <a:solidFill>
                  <a:schemeClr val="tx1"/>
                </a:solidFill>
              </a:rPr>
              <a:t>Output (HTML </a:t>
            </a:r>
            <a:r>
              <a:rPr kumimoji="1" lang="" altLang="en-US" dirty="0" smtClean="0">
                <a:solidFill>
                  <a:schemeClr val="tx1"/>
                </a:solidFill>
              </a:rPr>
              <a:t>格式</a:t>
            </a:r>
            <a:r>
              <a:rPr kumimoji="1" lang="en-US" altLang="en-US" dirty="0" smtClean="0">
                <a:solidFill>
                  <a:schemeClr val="tx1"/>
                </a:solidFill>
              </a:rPr>
              <a:t>)</a:t>
            </a:r>
            <a:endParaRPr kumimoji="1" lang="en-US" altLang="en-US" dirty="0">
              <a:solidFill>
                <a:schemeClr val="tx1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03505" y="1724025"/>
            <a:ext cx="2679700" cy="3115310"/>
            <a:chOff x="808" y="2221"/>
            <a:chExt cx="4220" cy="4906"/>
          </a:xfrm>
        </p:grpSpPr>
        <p:sp>
          <p:nvSpPr>
            <p:cNvPr id="19" name="Rectangle 18"/>
            <p:cNvSpPr/>
            <p:nvPr/>
          </p:nvSpPr>
          <p:spPr>
            <a:xfrm>
              <a:off x="808" y="2221"/>
              <a:ext cx="4221" cy="4907"/>
            </a:xfrm>
            <a:prstGeom prst="rect">
              <a:avLst/>
            </a:prstGeom>
            <a:solidFill>
              <a:srgbClr val="E9F5F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182880" rtlCol="0" anchor="t" anchorCtr="0"/>
            <a:lstStyle/>
            <a:p>
              <a:pPr algn="ctr">
                <a:lnSpc>
                  <a:spcPct val="100000"/>
                </a:lnSpc>
              </a:pPr>
              <a:r>
                <a:rPr kumimoji="1" lang="en-US" altLang="en-US" sz="2000" dirty="0">
                  <a:solidFill>
                    <a:schemeClr val="tx1"/>
                  </a:solidFill>
                </a:rPr>
                <a:t>原始数据文件</a:t>
              </a:r>
              <a:endParaRPr kumimoji="1" lang="en-US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1537" y="3346"/>
              <a:ext cx="2581" cy="1383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kumimoji="1" lang="en-US" altLang="en-US" dirty="0">
                  <a:solidFill>
                    <a:schemeClr val="tx1"/>
                  </a:solidFill>
                </a:rPr>
                <a:t>SOFT 文件</a:t>
              </a:r>
              <a:endParaRPr kumimoji="1" lang="en-US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1537" y="5220"/>
              <a:ext cx="2581" cy="1383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kumimoji="1" lang="en-US" altLang="en-US" dirty="0">
                  <a:solidFill>
                    <a:schemeClr val="tx1"/>
                  </a:solidFill>
                </a:rPr>
                <a:t>matrix 文件</a:t>
              </a:r>
              <a:endParaRPr kumimoji="1" lang="en-US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244975" y="1496060"/>
            <a:ext cx="3017520" cy="3743960"/>
            <a:chOff x="7331" y="2338"/>
            <a:chExt cx="4752" cy="5896"/>
          </a:xfrm>
        </p:grpSpPr>
        <p:sp>
          <p:nvSpPr>
            <p:cNvPr id="7" name="Rectangle 6"/>
            <p:cNvSpPr/>
            <p:nvPr/>
          </p:nvSpPr>
          <p:spPr>
            <a:xfrm>
              <a:off x="7331" y="2338"/>
              <a:ext cx="4752" cy="5896"/>
            </a:xfrm>
            <a:prstGeom prst="rect">
              <a:avLst/>
            </a:prstGeom>
            <a:solidFill>
              <a:srgbClr val="E9F5F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182880" rtlCol="0" anchor="t" anchorCtr="0"/>
            <a:p>
              <a:pPr algn="ctr">
                <a:lnSpc>
                  <a:spcPct val="100000"/>
                </a:lnSpc>
              </a:pPr>
              <a:r>
                <a:rPr kumimoji="1" lang="en-US" altLang="en-US" sz="2000" dirty="0">
                  <a:solidFill>
                    <a:schemeClr val="tx1"/>
                  </a:solidFill>
                </a:rPr>
                <a:t>GSEA 输入文件</a:t>
              </a:r>
              <a:endParaRPr kumimoji="1" lang="en-US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8425" y="3346"/>
              <a:ext cx="2880" cy="1157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kumimoji="1" lang="en-US" altLang="en-US" dirty="0">
                  <a:solidFill>
                    <a:schemeClr val="tx1"/>
                  </a:solidFill>
                </a:rPr>
                <a:t>表达数据 .txt</a:t>
              </a:r>
              <a:endParaRPr kumimoji="1" lang="en-US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8425" y="4708"/>
              <a:ext cx="2880" cy="1157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kumimoji="1" lang="en-US" altLang="en-US" dirty="0">
                  <a:solidFill>
                    <a:schemeClr val="tx1"/>
                  </a:solidFill>
                </a:rPr>
                <a:t>芯片注释 .chip</a:t>
              </a:r>
              <a:endParaRPr kumimoji="1" lang="en-US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8425" y="6091"/>
              <a:ext cx="2880" cy="1157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kumimoji="1" lang="en-US" altLang="en-US" dirty="0">
                  <a:solidFill>
                    <a:schemeClr val="tx1"/>
                  </a:solidFill>
                </a:rPr>
                <a:t>表型标签 .cls</a:t>
              </a:r>
              <a:endParaRPr kumimoji="1" lang="en-US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813050" y="2856230"/>
            <a:ext cx="1410970" cy="539115"/>
            <a:chOff x="4592" y="4443"/>
            <a:chExt cx="2222" cy="849"/>
          </a:xfrm>
        </p:grpSpPr>
        <p:cxnSp>
          <p:nvCxnSpPr>
            <p:cNvPr id="3" name="Straight Arrow Connector 2"/>
            <p:cNvCxnSpPr/>
            <p:nvPr/>
          </p:nvCxnSpPr>
          <p:spPr>
            <a:xfrm>
              <a:off x="4592" y="5278"/>
              <a:ext cx="2223" cy="15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 Box 13"/>
            <p:cNvSpPr txBox="1"/>
            <p:nvPr/>
          </p:nvSpPr>
          <p:spPr>
            <a:xfrm>
              <a:off x="4789" y="4443"/>
              <a:ext cx="1828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2400"/>
                <a:t>R 脚本</a:t>
              </a:r>
              <a:endParaRPr lang="en-US" altLang="en-US" sz="2400"/>
            </a:p>
          </p:txBody>
        </p:sp>
      </p:grpSp>
      <p:cxnSp>
        <p:nvCxnSpPr>
          <p:cNvPr id="35" name="Straight Arrow Connector 34"/>
          <p:cNvCxnSpPr/>
          <p:nvPr/>
        </p:nvCxnSpPr>
        <p:spPr>
          <a:xfrm>
            <a:off x="7336155" y="3424555"/>
            <a:ext cx="2236470" cy="889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06335" y="2316480"/>
            <a:ext cx="1895475" cy="10001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128</Words>
  <Application>WPS Presentation</Application>
  <PresentationFormat>Widescreen</PresentationFormat>
  <Paragraphs>28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6" baseType="lpstr">
      <vt:lpstr>Arial</vt:lpstr>
      <vt:lpstr>SimSun</vt:lpstr>
      <vt:lpstr>Wingdings</vt:lpstr>
      <vt:lpstr>Calibri Light</vt:lpstr>
      <vt:lpstr>DejaVu Sans</vt:lpstr>
      <vt:lpstr>Calibri</vt:lpstr>
      <vt:lpstr>微软雅黑</vt:lpstr>
      <vt:lpstr>FZHei-B01</vt:lpstr>
      <vt:lpstr>Arial Unicode MS</vt:lpstr>
      <vt:lpstr>Times New Roman</vt:lpstr>
      <vt:lpstr>SimSun</vt:lpstr>
      <vt:lpstr>FZShuSong-Z01</vt:lpstr>
      <vt:lpstr>Office Theme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zhuoer</dc:creator>
  <cp:lastModifiedBy>zhuoer</cp:lastModifiedBy>
  <cp:revision>8</cp:revision>
  <dcterms:created xsi:type="dcterms:W3CDTF">2018-09-25T11:43:36Z</dcterms:created>
  <dcterms:modified xsi:type="dcterms:W3CDTF">2018-09-25T11:43:36Z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