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adleyfay/NBAStats" TargetMode="External"/><Relationship Id="rId3" Type="http://schemas.openxmlformats.org/officeDocument/2006/relationships/hyperlink" Target="https://github.com/dataminingapp/dataminingapp-lectures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hyperlink" Target="http://stats.nba.com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bradleyfay/NBAStats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2.png"/><Relationship Id="rId6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869449"/>
            <a:ext cx="7772400" cy="111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Mining Final Project: Analyzing NBA Stats 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2868500" y="441020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       Hang Xu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	</a:t>
            </a:r>
            <a:r>
              <a:rPr lang="en" sz="3400"/>
              <a:t>con’t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31100" y="11219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64287"/>
            <a:ext cx="3890974" cy="29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975" y="1121925"/>
            <a:ext cx="3990725" cy="30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1132062" y="3708575"/>
            <a:ext cx="381575" cy="541325"/>
          </a:xfrm>
          <a:custGeom>
            <a:pathLst>
              <a:path extrusionOk="0" h="21653" w="15263">
                <a:moveTo>
                  <a:pt x="2009" y="0"/>
                </a:moveTo>
                <a:cubicBezTo>
                  <a:pt x="1097" y="6153"/>
                  <a:pt x="-772" y="12481"/>
                  <a:pt x="392" y="18593"/>
                </a:cubicBezTo>
                <a:cubicBezTo>
                  <a:pt x="1155" y="22598"/>
                  <a:pt x="8870" y="22033"/>
                  <a:pt x="12518" y="20210"/>
                </a:cubicBezTo>
                <a:cubicBezTo>
                  <a:pt x="16643" y="18146"/>
                  <a:pt x="15135" y="10969"/>
                  <a:pt x="14135" y="6467"/>
                </a:cubicBezTo>
                <a:cubicBezTo>
                  <a:pt x="13141" y="1995"/>
                  <a:pt x="6589" y="0"/>
                  <a:pt x="2009" y="0"/>
                </a:cubicBezTo>
              </a:path>
            </a:pathLst>
          </a:custGeom>
          <a:noFill/>
          <a:ln cap="flat" w="1905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6" name="Shape 146"/>
          <p:cNvSpPr/>
          <p:nvPr/>
        </p:nvSpPr>
        <p:spPr>
          <a:xfrm>
            <a:off x="3445850" y="3599520"/>
            <a:ext cx="386100" cy="877200"/>
          </a:xfrm>
          <a:custGeom>
            <a:pathLst>
              <a:path extrusionOk="0" h="35088" w="15444">
                <a:moveTo>
                  <a:pt x="0" y="1937"/>
                </a:moveTo>
                <a:cubicBezTo>
                  <a:pt x="878" y="13368"/>
                  <a:pt x="1767" y="39960"/>
                  <a:pt x="11722" y="34273"/>
                </a:cubicBezTo>
                <a:cubicBezTo>
                  <a:pt x="20741" y="29119"/>
                  <a:pt x="10765" y="13011"/>
                  <a:pt x="6467" y="3554"/>
                </a:cubicBezTo>
                <a:cubicBezTo>
                  <a:pt x="5795" y="2076"/>
                  <a:pt x="3977" y="-826"/>
                  <a:pt x="2829" y="320"/>
                </a:cubicBezTo>
              </a:path>
            </a:pathLst>
          </a:custGeom>
          <a:noFill/>
          <a:ln cap="flat" w="1905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7" name="Shape 147"/>
          <p:cNvSpPr/>
          <p:nvPr/>
        </p:nvSpPr>
        <p:spPr>
          <a:xfrm>
            <a:off x="5389325" y="3626162"/>
            <a:ext cx="489875" cy="494600"/>
          </a:xfrm>
          <a:custGeom>
            <a:pathLst>
              <a:path extrusionOk="0" h="19784" w="19595">
                <a:moveTo>
                  <a:pt x="10377" y="1679"/>
                </a:moveTo>
                <a:cubicBezTo>
                  <a:pt x="4498" y="3036"/>
                  <a:pt x="-3184" y="13622"/>
                  <a:pt x="1485" y="17443"/>
                </a:cubicBezTo>
                <a:cubicBezTo>
                  <a:pt x="5668" y="20865"/>
                  <a:pt x="14192" y="20382"/>
                  <a:pt x="17653" y="16231"/>
                </a:cubicBezTo>
                <a:cubicBezTo>
                  <a:pt x="20677" y="12602"/>
                  <a:pt x="19795" y="5771"/>
                  <a:pt x="16844" y="2083"/>
                </a:cubicBezTo>
                <a:cubicBezTo>
                  <a:pt x="15026" y="-187"/>
                  <a:pt x="11264" y="62"/>
                  <a:pt x="8356" y="62"/>
                </a:cubicBezTo>
              </a:path>
            </a:pathLst>
          </a:custGeom>
          <a:noFill/>
          <a:ln cap="flat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8" name="Shape 148"/>
          <p:cNvSpPr/>
          <p:nvPr/>
        </p:nvSpPr>
        <p:spPr>
          <a:xfrm>
            <a:off x="7587874" y="3607525"/>
            <a:ext cx="529875" cy="695450"/>
          </a:xfrm>
          <a:custGeom>
            <a:pathLst>
              <a:path extrusionOk="0" h="27818" w="21195">
                <a:moveTo>
                  <a:pt x="12169" y="3638"/>
                </a:moveTo>
                <a:cubicBezTo>
                  <a:pt x="8149" y="3135"/>
                  <a:pt x="-294" y="408"/>
                  <a:pt x="42" y="4446"/>
                </a:cubicBezTo>
                <a:cubicBezTo>
                  <a:pt x="662" y="11894"/>
                  <a:pt x="4810" y="19467"/>
                  <a:pt x="10552" y="24252"/>
                </a:cubicBezTo>
                <a:cubicBezTo>
                  <a:pt x="12311" y="25718"/>
                  <a:pt x="14651" y="28664"/>
                  <a:pt x="16615" y="27486"/>
                </a:cubicBezTo>
                <a:cubicBezTo>
                  <a:pt x="24572" y="22709"/>
                  <a:pt x="21450" y="0"/>
                  <a:pt x="12169" y="0"/>
                </a:cubicBezTo>
              </a:path>
            </a:pathLst>
          </a:custGeom>
          <a:noFill/>
          <a:ln cap="flat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	</a:t>
            </a:r>
            <a:r>
              <a:rPr lang="en" sz="3400"/>
              <a:t>con’t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575" y="1063375"/>
            <a:ext cx="4002400" cy="35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25" y="1141225"/>
            <a:ext cx="4459025" cy="35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00" y="101875"/>
            <a:ext cx="63817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1362958" y="1611331"/>
            <a:ext cx="1082550" cy="3324400"/>
          </a:xfrm>
          <a:custGeom>
            <a:pathLst>
              <a:path extrusionOk="0" h="132976" w="43302">
                <a:moveTo>
                  <a:pt x="21472" y="624"/>
                </a:moveTo>
                <a:cubicBezTo>
                  <a:pt x="11180" y="-845"/>
                  <a:pt x="1976" y="13380"/>
                  <a:pt x="454" y="23664"/>
                </a:cubicBezTo>
                <a:cubicBezTo>
                  <a:pt x="-1111" y="34234"/>
                  <a:pt x="2587" y="44932"/>
                  <a:pt x="3283" y="55596"/>
                </a:cubicBezTo>
                <a:cubicBezTo>
                  <a:pt x="3642" y="61109"/>
                  <a:pt x="2158" y="66689"/>
                  <a:pt x="2879" y="72168"/>
                </a:cubicBezTo>
                <a:cubicBezTo>
                  <a:pt x="3867" y="79678"/>
                  <a:pt x="6384" y="87375"/>
                  <a:pt x="4900" y="94804"/>
                </a:cubicBezTo>
                <a:cubicBezTo>
                  <a:pt x="2971" y="104452"/>
                  <a:pt x="-2490" y="116996"/>
                  <a:pt x="4092" y="124310"/>
                </a:cubicBezTo>
                <a:cubicBezTo>
                  <a:pt x="12007" y="133104"/>
                  <a:pt x="29627" y="136037"/>
                  <a:pt x="39257" y="129161"/>
                </a:cubicBezTo>
                <a:cubicBezTo>
                  <a:pt x="48029" y="122896"/>
                  <a:pt x="39662" y="107604"/>
                  <a:pt x="39662" y="96825"/>
                </a:cubicBezTo>
                <a:cubicBezTo>
                  <a:pt x="39662" y="84124"/>
                  <a:pt x="44832" y="71311"/>
                  <a:pt x="42491" y="58829"/>
                </a:cubicBezTo>
                <a:cubicBezTo>
                  <a:pt x="40982" y="50786"/>
                  <a:pt x="33607" y="43407"/>
                  <a:pt x="35215" y="35385"/>
                </a:cubicBezTo>
                <a:cubicBezTo>
                  <a:pt x="36197" y="30481"/>
                  <a:pt x="40505" y="26791"/>
                  <a:pt x="42087" y="22047"/>
                </a:cubicBezTo>
                <a:cubicBezTo>
                  <a:pt x="43968" y="16403"/>
                  <a:pt x="42689" y="8382"/>
                  <a:pt x="38045" y="4666"/>
                </a:cubicBezTo>
                <a:cubicBezTo>
                  <a:pt x="34484" y="1817"/>
                  <a:pt x="29595" y="1036"/>
                  <a:pt x="25110" y="220"/>
                </a:cubicBezTo>
                <a:cubicBezTo>
                  <a:pt x="23887" y="-2"/>
                  <a:pt x="21472" y="-214"/>
                  <a:pt x="21472" y="1028"/>
                </a:cubicBezTo>
              </a:path>
            </a:pathLst>
          </a:custGeom>
          <a:noFill/>
          <a:ln cap="flat" w="19050">
            <a:solidFill>
              <a:srgbClr val="8E7CC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2" name="Shape 162"/>
          <p:cNvSpPr txBox="1"/>
          <p:nvPr/>
        </p:nvSpPr>
        <p:spPr>
          <a:xfrm>
            <a:off x="7164525" y="1894025"/>
            <a:ext cx="15981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Logit Regression: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binary logistic model is used to predict a binary response based on one or more predictor variables (features).</a:t>
            </a:r>
          </a:p>
        </p:txBody>
      </p:sp>
      <p:sp>
        <p:nvSpPr>
          <p:cNvPr id="163" name="Shape 163"/>
          <p:cNvSpPr/>
          <p:nvPr/>
        </p:nvSpPr>
        <p:spPr>
          <a:xfrm>
            <a:off x="6152028" y="303150"/>
            <a:ext cx="798075" cy="526350"/>
          </a:xfrm>
          <a:custGeom>
            <a:pathLst>
              <a:path extrusionOk="0" h="21054" w="31923">
                <a:moveTo>
                  <a:pt x="22715" y="0"/>
                </a:moveTo>
                <a:cubicBezTo>
                  <a:pt x="14689" y="891"/>
                  <a:pt x="-4156" y="4203"/>
                  <a:pt x="888" y="10509"/>
                </a:cubicBezTo>
                <a:cubicBezTo>
                  <a:pt x="7281" y="18500"/>
                  <a:pt x="21618" y="24263"/>
                  <a:pt x="30395" y="18998"/>
                </a:cubicBezTo>
                <a:cubicBezTo>
                  <a:pt x="33434" y="17174"/>
                  <a:pt x="31099" y="11166"/>
                  <a:pt x="28778" y="8488"/>
                </a:cubicBezTo>
                <a:cubicBezTo>
                  <a:pt x="26423" y="5771"/>
                  <a:pt x="21864" y="6063"/>
                  <a:pt x="18269" y="6063"/>
                </a:cubicBezTo>
              </a:path>
            </a:pathLst>
          </a:custGeom>
          <a:noFill/>
          <a:ln cap="flat" w="19050">
            <a:solidFill>
              <a:srgbClr val="66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This is correlation between heights and many other stats on players’ performance. Many of them have linear relationship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2. Winning a game is not dependent on having one Stats category to be outstanding. It actually depends on how these categories combining together to perform.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	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Correlation between more different stats categories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Players’ performance due to the intensity of post-season games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rgbClr val="EA9999"/>
                </a:solidFill>
                <a:hlinkClick r:id="rId3"/>
              </a:rPr>
              <a:t>https://github.com/dataminingapp/dataminingapp-lectures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rgbClr val="EA9999"/>
                </a:solidFill>
                <a:hlinkClick r:id="rId4"/>
              </a:rPr>
              <a:t>https://github.com/bradleyfay/NBAStats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A9999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EA9999"/>
                </a:solidFill>
              </a:rPr>
              <a:t>Course Piazza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A9999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EA9999"/>
                </a:solidFill>
              </a:rPr>
              <a:t>Great Thanks to our TA: Harry Mavroforakis, and Prof. Terzi!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	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NBA: National Basketball Association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</a:t>
            </a:r>
            <a:r>
              <a:rPr lang="en" sz="2400"/>
              <a:t>2 conferences, 6 divisions, 30 teams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NBA stats: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http://stats.nba.com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898" y="2942723"/>
            <a:ext cx="1938049" cy="19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16775" y="185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Collection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API: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000"/>
              <a:t>Inherited from NBAStats API, created by </a:t>
            </a:r>
            <a:r>
              <a:rPr lang="en" sz="2000" u="sng">
                <a:solidFill>
                  <a:srgbClr val="E06666"/>
                </a:solidFill>
                <a:hlinkClick r:id="rId3"/>
              </a:rPr>
              <a:t>Bradley Fray</a:t>
            </a:r>
            <a:r>
              <a:rPr lang="en" sz="2000"/>
              <a:t>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	Modified by Lucas.</a:t>
            </a:r>
            <a:r>
              <a:rPr lang="en" sz="18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n" sz="2000"/>
              <a:t>	</a:t>
            </a:r>
            <a:r>
              <a:rPr lang="en" sz="1800"/>
              <a:t>* Interesting fact: The original author of this API, Bradley, replied and thank me after I send a merge request to his repo on github.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Hypothesis	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 sz="2400"/>
              <a:t>What is the influence of height of players to his performance in NBA?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300" y="2145650"/>
            <a:ext cx="3997125" cy="29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40749"/>
            <a:ext cx="7626298" cy="50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904026" y="26049"/>
            <a:ext cx="1042250" cy="5021525"/>
          </a:xfrm>
          <a:custGeom>
            <a:pathLst>
              <a:path extrusionOk="0" h="200861" w="41690">
                <a:moveTo>
                  <a:pt x="7493" y="3000"/>
                </a:moveTo>
                <a:cubicBezTo>
                  <a:pt x="16053" y="1930"/>
                  <a:pt x="28924" y="-3590"/>
                  <a:pt x="33362" y="3808"/>
                </a:cubicBezTo>
                <a:cubicBezTo>
                  <a:pt x="36224" y="8580"/>
                  <a:pt x="34174" y="14948"/>
                  <a:pt x="35383" y="20381"/>
                </a:cubicBezTo>
                <a:cubicBezTo>
                  <a:pt x="37248" y="28770"/>
                  <a:pt x="40083" y="37276"/>
                  <a:pt x="39425" y="45846"/>
                </a:cubicBezTo>
                <a:cubicBezTo>
                  <a:pt x="38932" y="52250"/>
                  <a:pt x="32630" y="59497"/>
                  <a:pt x="36192" y="64843"/>
                </a:cubicBezTo>
                <a:cubicBezTo>
                  <a:pt x="39670" y="70065"/>
                  <a:pt x="41819" y="76805"/>
                  <a:pt x="41042" y="83032"/>
                </a:cubicBezTo>
                <a:cubicBezTo>
                  <a:pt x="40278" y="89142"/>
                  <a:pt x="37042" y="95111"/>
                  <a:pt x="37808" y="101222"/>
                </a:cubicBezTo>
                <a:cubicBezTo>
                  <a:pt x="39215" y="112459"/>
                  <a:pt x="37930" y="123902"/>
                  <a:pt x="39021" y="135175"/>
                </a:cubicBezTo>
                <a:cubicBezTo>
                  <a:pt x="39584" y="140997"/>
                  <a:pt x="42407" y="146785"/>
                  <a:pt x="41446" y="152556"/>
                </a:cubicBezTo>
                <a:cubicBezTo>
                  <a:pt x="40016" y="161135"/>
                  <a:pt x="36458" y="169224"/>
                  <a:pt x="34171" y="177616"/>
                </a:cubicBezTo>
                <a:cubicBezTo>
                  <a:pt x="32794" y="182663"/>
                  <a:pt x="37404" y="187743"/>
                  <a:pt x="37404" y="192976"/>
                </a:cubicBezTo>
                <a:cubicBezTo>
                  <a:pt x="37404" y="197760"/>
                  <a:pt x="29969" y="199718"/>
                  <a:pt x="25278" y="200656"/>
                </a:cubicBezTo>
                <a:cubicBezTo>
                  <a:pt x="21173" y="201476"/>
                  <a:pt x="17383" y="197052"/>
                  <a:pt x="14769" y="193784"/>
                </a:cubicBezTo>
                <a:cubicBezTo>
                  <a:pt x="2087" y="177933"/>
                  <a:pt x="3188" y="154588"/>
                  <a:pt x="1430" y="134366"/>
                </a:cubicBezTo>
                <a:cubicBezTo>
                  <a:pt x="391" y="122418"/>
                  <a:pt x="-893" y="110229"/>
                  <a:pt x="1026" y="98392"/>
                </a:cubicBezTo>
                <a:cubicBezTo>
                  <a:pt x="2398" y="89928"/>
                  <a:pt x="4872" y="81498"/>
                  <a:pt x="4664" y="72927"/>
                </a:cubicBezTo>
                <a:cubicBezTo>
                  <a:pt x="4107" y="50096"/>
                  <a:pt x="-2749" y="23618"/>
                  <a:pt x="9918" y="4617"/>
                </a:cubicBezTo>
              </a:path>
            </a:pathLst>
          </a:cu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5" name="Shape 105"/>
          <p:cNvSpPr/>
          <p:nvPr/>
        </p:nvSpPr>
        <p:spPr>
          <a:xfrm>
            <a:off x="1012679" y="4258959"/>
            <a:ext cx="7277875" cy="887575"/>
          </a:xfrm>
          <a:custGeom>
            <a:pathLst>
              <a:path extrusionOk="0" h="35503" w="291115">
                <a:moveTo>
                  <a:pt x="9210" y="5875"/>
                </a:moveTo>
                <a:cubicBezTo>
                  <a:pt x="36444" y="2075"/>
                  <a:pt x="64446" y="7340"/>
                  <a:pt x="91668" y="3450"/>
                </a:cubicBezTo>
                <a:cubicBezTo>
                  <a:pt x="98471" y="2477"/>
                  <a:pt x="105462" y="3900"/>
                  <a:pt x="112282" y="3046"/>
                </a:cubicBezTo>
                <a:cubicBezTo>
                  <a:pt x="122618" y="1751"/>
                  <a:pt x="133021" y="-614"/>
                  <a:pt x="143406" y="216"/>
                </a:cubicBezTo>
                <a:cubicBezTo>
                  <a:pt x="159514" y="1504"/>
                  <a:pt x="175345" y="6279"/>
                  <a:pt x="191506" y="6279"/>
                </a:cubicBezTo>
                <a:cubicBezTo>
                  <a:pt x="225023" y="6279"/>
                  <a:pt x="293730" y="-12166"/>
                  <a:pt x="290941" y="21235"/>
                </a:cubicBezTo>
                <a:cubicBezTo>
                  <a:pt x="290745" y="23579"/>
                  <a:pt x="290793" y="26268"/>
                  <a:pt x="289324" y="28106"/>
                </a:cubicBezTo>
                <a:cubicBezTo>
                  <a:pt x="286460" y="31684"/>
                  <a:pt x="280152" y="27375"/>
                  <a:pt x="275581" y="27702"/>
                </a:cubicBezTo>
                <a:cubicBezTo>
                  <a:pt x="271585" y="27987"/>
                  <a:pt x="268261" y="31494"/>
                  <a:pt x="264263" y="31744"/>
                </a:cubicBezTo>
                <a:cubicBezTo>
                  <a:pt x="251353" y="32550"/>
                  <a:pt x="238368" y="30937"/>
                  <a:pt x="225459" y="31744"/>
                </a:cubicBezTo>
                <a:cubicBezTo>
                  <a:pt x="216368" y="32311"/>
                  <a:pt x="207479" y="35032"/>
                  <a:pt x="198378" y="35382"/>
                </a:cubicBezTo>
                <a:cubicBezTo>
                  <a:pt x="185753" y="35867"/>
                  <a:pt x="173249" y="32608"/>
                  <a:pt x="160787" y="30532"/>
                </a:cubicBezTo>
                <a:cubicBezTo>
                  <a:pt x="156351" y="29792"/>
                  <a:pt x="151945" y="32553"/>
                  <a:pt x="147448" y="32553"/>
                </a:cubicBezTo>
                <a:cubicBezTo>
                  <a:pt x="138690" y="32553"/>
                  <a:pt x="129932" y="32553"/>
                  <a:pt x="121175" y="32553"/>
                </a:cubicBezTo>
                <a:cubicBezTo>
                  <a:pt x="112217" y="32553"/>
                  <a:pt x="103395" y="28291"/>
                  <a:pt x="94497" y="29319"/>
                </a:cubicBezTo>
                <a:cubicBezTo>
                  <a:pt x="87258" y="30154"/>
                  <a:pt x="79758" y="28844"/>
                  <a:pt x="72670" y="30532"/>
                </a:cubicBezTo>
                <a:cubicBezTo>
                  <a:pt x="62102" y="33048"/>
                  <a:pt x="51142" y="35656"/>
                  <a:pt x="40334" y="34574"/>
                </a:cubicBezTo>
                <a:cubicBezTo>
                  <a:pt x="35705" y="34110"/>
                  <a:pt x="31239" y="32313"/>
                  <a:pt x="26591" y="32148"/>
                </a:cubicBezTo>
                <a:cubicBezTo>
                  <a:pt x="19275" y="31886"/>
                  <a:pt x="9940" y="34899"/>
                  <a:pt x="4764" y="29723"/>
                </a:cubicBezTo>
                <a:cubicBezTo>
                  <a:pt x="-479" y="24479"/>
                  <a:pt x="-2214" y="11605"/>
                  <a:pt x="3955" y="7492"/>
                </a:cubicBezTo>
                <a:cubicBezTo>
                  <a:pt x="5621" y="6380"/>
                  <a:pt x="7822" y="6366"/>
                  <a:pt x="9614" y="5471"/>
                </a:cubicBezTo>
              </a:path>
            </a:pathLst>
          </a:custGeom>
          <a:noFill/>
          <a:ln cap="flat" w="19050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5" y="60625"/>
            <a:ext cx="2809449" cy="22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25" y="60625"/>
            <a:ext cx="2919552" cy="2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550" y="2451325"/>
            <a:ext cx="3183099" cy="25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8550" y="2310275"/>
            <a:ext cx="2962958" cy="27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	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00" y="1148000"/>
            <a:ext cx="4696424" cy="389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362550" y="1584125"/>
            <a:ext cx="17601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A method for estimating the unknown parameters in a linear regression model</a:t>
            </a:r>
          </a:p>
        </p:txBody>
      </p:sp>
      <p:sp>
        <p:nvSpPr>
          <p:cNvPr id="121" name="Shape 121"/>
          <p:cNvSpPr/>
          <p:nvPr/>
        </p:nvSpPr>
        <p:spPr>
          <a:xfrm>
            <a:off x="4755243" y="1457954"/>
            <a:ext cx="550850" cy="377125"/>
          </a:xfrm>
          <a:custGeom>
            <a:pathLst>
              <a:path extrusionOk="0" h="15085" w="22034">
                <a:moveTo>
                  <a:pt x="3404" y="1504"/>
                </a:moveTo>
                <a:cubicBezTo>
                  <a:pt x="1765" y="2323"/>
                  <a:pt x="-511" y="4248"/>
                  <a:pt x="170" y="5950"/>
                </a:cubicBezTo>
                <a:cubicBezTo>
                  <a:pt x="1003" y="8031"/>
                  <a:pt x="3264" y="9433"/>
                  <a:pt x="3808" y="11609"/>
                </a:cubicBezTo>
                <a:cubicBezTo>
                  <a:pt x="4077" y="12687"/>
                  <a:pt x="3547" y="14537"/>
                  <a:pt x="4616" y="14843"/>
                </a:cubicBezTo>
                <a:cubicBezTo>
                  <a:pt x="7349" y="15623"/>
                  <a:pt x="10262" y="14035"/>
                  <a:pt x="13105" y="14035"/>
                </a:cubicBezTo>
                <a:cubicBezTo>
                  <a:pt x="15264" y="14035"/>
                  <a:pt x="18045" y="15966"/>
                  <a:pt x="19572" y="14439"/>
                </a:cubicBezTo>
                <a:cubicBezTo>
                  <a:pt x="22619" y="11388"/>
                  <a:pt x="23021" y="4091"/>
                  <a:pt x="19572" y="1504"/>
                </a:cubicBezTo>
                <a:cubicBezTo>
                  <a:pt x="15582" y="-1488"/>
                  <a:pt x="9603" y="1100"/>
                  <a:pt x="4616" y="1100"/>
                </a:cubicBezTo>
              </a:path>
            </a:pathLst>
          </a:cu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Hypothesis	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2. Does winning games of a team always have the same behaviors?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	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450" y="1879550"/>
            <a:ext cx="4695125" cy="30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</a:t>
            </a:r>
            <a:r>
              <a:rPr lang="en" sz="3400"/>
              <a:t> con’t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50" y="1014325"/>
            <a:ext cx="4445974" cy="391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175" y="1014325"/>
            <a:ext cx="4276474" cy="39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