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5.png"/><Relationship Id="rId7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tags" Target="../tags/tag15.xml"/><Relationship Id="rId4" Type="http://schemas.openxmlformats.org/officeDocument/2006/relationships/image" Target="../media/image13.png"/><Relationship Id="rId3" Type="http://schemas.openxmlformats.org/officeDocument/2006/relationships/tags" Target="../tags/tag14.xml"/><Relationship Id="rId2" Type="http://schemas.openxmlformats.org/officeDocument/2006/relationships/image" Target="../media/image12.png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tags" Target="../tags/tag12.xml"/><Relationship Id="rId4" Type="http://schemas.openxmlformats.org/officeDocument/2006/relationships/image" Target="../media/image2.png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4330" y="681355"/>
            <a:ext cx="5974080" cy="5044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7735" y="2529840"/>
            <a:ext cx="126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ICCV2023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870" y="824230"/>
            <a:ext cx="498919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</a:rPr>
              <a:t>Vision Transformers的良好性能通常归因于多头自注意力（MSA）。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</a:rPr>
              <a:t>MSA使得ViT模型的每一层都能进行全局交互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</a:rPr>
              <a:t>而CNNs是通过增加卷积层数来逐渐增大交互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</a:rPr>
              <a:t>We study the role of the density of the attention。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</a:rPr>
              <a:t>Our preliminary analyses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 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suggest that the spatial interactions of attention maps are close to dense interactions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 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rather than sparse ones.。这是一种奇怪的现象，因为密集的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attention map 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更难让模型学习，因为它们周围的softmax梯度更陡峭。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</a:rPr>
              <a:t>我们将此解释为ViT模型对密集交互的强烈偏好。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</a:rPr>
              <a:t>因此，我们手动将uniform attention插入到ViT模型的每个层中，以提供非常需要的密集交互。</a:t>
            </a:r>
            <a:endParaRPr lang="zh-CN" altLang="en-US" sz="1400">
              <a:solidFill>
                <a:schemeClr val="tx1"/>
              </a:solidFill>
              <a:uFillTx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uFillTx/>
              </a:rPr>
              <a:t>我们称这种方法为Context Broadcasting（CB）。我们观察到，加入CB可以降低原始</a:t>
            </a:r>
            <a:r>
              <a:rPr lang="en-US" altLang="zh-CN" sz="1400">
                <a:solidFill>
                  <a:schemeClr val="tx1"/>
                </a:solidFill>
                <a:uFillTx/>
              </a:rPr>
              <a:t>attention map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的密度，并提高ViT模型的容量和泛化能力。CB的成本可以忽略不计：</a:t>
            </a:r>
            <a:r>
              <a:rPr lang="zh-CN" altLang="en-US" sz="1400" b="1">
                <a:solidFill>
                  <a:srgbClr val="FF0000"/>
                </a:solidFill>
                <a:uFillTx/>
              </a:rPr>
              <a:t>只需1行代码</a:t>
            </a:r>
            <a:r>
              <a:rPr lang="zh-CN" altLang="en-US" sz="1400">
                <a:solidFill>
                  <a:schemeClr val="tx1"/>
                </a:solidFill>
                <a:uFillTx/>
              </a:rPr>
              <a:t>，没有额外的参数，以及最小的额外操作。</a:t>
            </a:r>
            <a:endParaRPr lang="zh-CN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1170" y="6005830"/>
            <a:ext cx="5741035" cy="307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7880" y="210185"/>
            <a:ext cx="9250680" cy="26517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3855" y="2902585"/>
            <a:ext cx="7973060" cy="2962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07690" y="5865495"/>
            <a:ext cx="6216650" cy="675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2940" y="5872480"/>
            <a:ext cx="2444750" cy="218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9625" y="453390"/>
            <a:ext cx="9601200" cy="5951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1415" y="233045"/>
            <a:ext cx="8496300" cy="605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0920" y="434340"/>
            <a:ext cx="9657715" cy="5988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7920" y="586105"/>
            <a:ext cx="9243060" cy="3726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37920" y="4726305"/>
            <a:ext cx="9690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Density </a:t>
            </a:r>
            <a:r>
              <a:t>是指所有</a:t>
            </a:r>
            <a:r>
              <a:rPr lang="en-US"/>
              <a:t>token</a:t>
            </a:r>
            <a:r>
              <a:t>之间非零交互的比例</a:t>
            </a:r>
            <a:r>
              <a:rPr lang="zh-CN" altLang="en-US"/>
              <a:t>. We illustrate the difference between the two in Fig. 1. Observe that“global”does not necessarily mean “dense” and vice versa because an attention map can be either</a:t>
            </a:r>
            <a:r>
              <a:rPr lang="en-US" altLang="zh-CN"/>
              <a:t> </a:t>
            </a:r>
            <a:r>
              <a:rPr lang="zh-CN" altLang="en-US"/>
              <a:t>densely local or sparsely global.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0990" y="380365"/>
            <a:ext cx="4064000" cy="44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MOTIVATION动机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2635" y="1443990"/>
            <a:ext cx="9855200" cy="3627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The self-attention operations let ViTs conduct spatial interactions without limiting the spatial range</a:t>
            </a:r>
            <a:endParaRPr lang="zh-CN" altLang="en-US"/>
          </a:p>
          <a:p>
            <a:r>
              <a:rPr lang="zh-CN" altLang="en-US"/>
              <a:t>in every layer.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Despite the inherent abundance of such operations compared to CNNs, we study the</a:t>
            </a:r>
            <a:endParaRPr lang="zh-CN" altLang="en-US"/>
          </a:p>
          <a:p>
            <a:r>
              <a:rPr lang="zh-CN" altLang="en-US"/>
              <a:t>density of the attention.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first experiment examines whether ViTs need further spatial interactions.</a:t>
            </a:r>
            <a:endParaRPr lang="zh-CN" altLang="en-US"/>
          </a:p>
          <a:p>
            <a:r>
              <a:rPr lang="zh-CN" altLang="en-US">
                <a:sym typeface="+mn-ea"/>
              </a:rPr>
              <a:t>第一个实验研究了ViT是否需要进一步的空间交互。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 the second experiment, we measure the layer-wise entropy of the attention to examine what</a:t>
            </a:r>
            <a:endParaRPr lang="zh-CN" altLang="en-US"/>
          </a:p>
          <a:p>
            <a:r>
              <a:rPr lang="zh-CN" altLang="en-US"/>
              <a:t>characteristics of spatial interactions ViTs prefer to learn.</a:t>
            </a:r>
            <a:endParaRPr lang="zh-CN" altLang="en-US"/>
          </a:p>
          <a:p>
            <a:r>
              <a:rPr lang="zh-CN" altLang="en-US">
                <a:sym typeface="+mn-ea"/>
              </a:rPr>
              <a:t>第二个实验测量了注意力的逐层熵，以检查ViT更喜欢学习什么样的空间交互特征。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4222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Are ViTs hungry for more spatial connections? 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344805" y="954405"/>
            <a:ext cx="101974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multi-head self-attention (MSA) and multilayer perceptron (MLP) in ViTs are responsible for spatial and channel interactions, respectively.</a:t>
            </a:r>
            <a:endParaRPr lang="zh-CN" altLang="en-US"/>
          </a:p>
          <a:p>
            <a:r>
              <a:rPr lang="zh-CN" altLang="en-US"/>
              <a:t>We examine adding which block, either MSA or MLP, increases the performance of ViTs more. We</a:t>
            </a:r>
            <a:endParaRPr lang="zh-CN" altLang="en-US"/>
          </a:p>
          <a:p>
            <a:r>
              <a:rPr lang="zh-CN" altLang="en-US"/>
              <a:t>train the eight-layer ViT on ImageNet-1K for 300 epochs with either an additional MSA or MLP layer</a:t>
            </a:r>
            <a:endParaRPr lang="zh-CN" altLang="en-US"/>
          </a:p>
          <a:p>
            <a:r>
              <a:rPr lang="zh-CN" altLang="en-US"/>
              <a:t>inserted at the last layer.</a:t>
            </a:r>
            <a:r>
              <a:rPr lang="en-US" altLang="zh-CN"/>
              <a:t> The additional number of parameters and FLOPs are nearly equal.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44805" y="5295900"/>
            <a:ext cx="9766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We observe that the additional MSA enables</a:t>
            </a:r>
            <a:endParaRPr lang="zh-CN" altLang="en-US"/>
          </a:p>
          <a:p>
            <a:r>
              <a:rPr lang="zh-CN" altLang="en-US"/>
              <a:t>lower training loss and higher validation accuracies than the additional MLP. This suggests that, given</a:t>
            </a:r>
            <a:endParaRPr lang="zh-CN" altLang="en-US"/>
          </a:p>
          <a:p>
            <a:r>
              <a:rPr lang="zh-CN" altLang="en-US"/>
              <a:t>a fixed budget in additional parameters and FLOPs, ViT architectures seem to prefer to have extra</a:t>
            </a:r>
            <a:endParaRPr lang="zh-CN" altLang="en-US"/>
          </a:p>
          <a:p>
            <a:r>
              <a:rPr lang="zh-CN" altLang="en-US"/>
              <a:t>spatial interactions rather than channel-wise interactions.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2645" y="2488565"/>
            <a:ext cx="6231255" cy="2471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0025" y="480695"/>
            <a:ext cx="512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Which type of spatial interactions do MSA learn? 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669290" y="957580"/>
            <a:ext cx="99415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 this experiment, we examine the types of</a:t>
            </a:r>
            <a:r>
              <a:rPr lang="en-US" altLang="zh-CN"/>
              <a:t> </a:t>
            </a:r>
            <a:r>
              <a:rPr lang="zh-CN" altLang="en-US"/>
              <a:t>spatial interactions that are particularly preferred by MSA.</a:t>
            </a:r>
            <a:endParaRPr lang="zh-CN" altLang="en-US"/>
          </a:p>
          <a:p>
            <a:r>
              <a:rPr lang="zh-CN" altLang="en-US"/>
              <a:t>Knowing the type of interactions will guide</a:t>
            </a:r>
            <a:r>
              <a:rPr lang="en-US" altLang="zh-CN"/>
              <a:t> </a:t>
            </a:r>
            <a:r>
              <a:rPr lang="zh-CN" altLang="en-US"/>
              <a:t>us on how we could improve attention performance.</a:t>
            </a:r>
            <a:endParaRPr lang="zh-CN" altLang="en-US"/>
          </a:p>
          <a:p>
            <a:r>
              <a:rPr lang="zh-CN" altLang="en-US"/>
              <a:t>While previous studies have focused on the</a:t>
            </a:r>
            <a:r>
              <a:rPr lang="en-US" altLang="zh-CN"/>
              <a:t> </a:t>
            </a:r>
            <a:r>
              <a:rPr lang="zh-CN" altLang="en-US"/>
              <a:t>effectiveness of long-range dependency in MSA, we focus on the density in MSA.  </a:t>
            </a:r>
            <a:endParaRPr lang="zh-CN" altLang="en-US"/>
          </a:p>
          <a:p>
            <a:r>
              <a:rPr lang="zh-CN" altLang="en-US"/>
              <a:t>We measure the</a:t>
            </a:r>
            <a:r>
              <a:rPr lang="en-US" altLang="zh-CN"/>
              <a:t> </a:t>
            </a:r>
            <a:r>
              <a:rPr lang="zh-CN" altLang="en-US"/>
              <a:t>dispersion of attention according to the depth through the lens of entropy. When the attention is</a:t>
            </a:r>
            <a:r>
              <a:rPr lang="en-US" altLang="zh-CN"/>
              <a:t> </a:t>
            </a:r>
            <a:r>
              <a:rPr lang="zh-CN" altLang="en-US"/>
              <a:t>sparse, the entropy of attention is low. On the flip side, when the attention is dense, the entropy of it</a:t>
            </a:r>
            <a:r>
              <a:rPr lang="en-US" altLang="zh-CN"/>
              <a:t> </a:t>
            </a:r>
            <a:r>
              <a:rPr lang="zh-CN" altLang="en-US"/>
              <a:t>is high。</a:t>
            </a:r>
            <a:endParaRPr lang="zh-CN" altLang="en-US"/>
          </a:p>
          <a:p>
            <a:r>
              <a:rPr lang="zh-CN" altLang="en-US"/>
              <a:t>We observe that</a:t>
            </a:r>
            <a:r>
              <a:rPr lang="en-US" altLang="zh-CN"/>
              <a:t> </a:t>
            </a:r>
            <a:r>
              <a:rPr lang="zh-CN" altLang="en-US"/>
              <a:t>attention maps tend to have greater entropy values as high as 4.4, towards the maximal entropy value,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3185" y="3648075"/>
            <a:ext cx="6833235" cy="2488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9950" y="6199505"/>
            <a:ext cx="776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it</a:t>
            </a:r>
            <a:r>
              <a:rPr lang="en-US" altLang="zh-CN"/>
              <a:t> </a:t>
            </a:r>
            <a:r>
              <a:rPr lang="zh-CN" altLang="en-US"/>
              <a:t>suggests that MSA tends to learn the dense interactions.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55520" y="3248025"/>
            <a:ext cx="5587365" cy="303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6750" y="4994275"/>
            <a:ext cx="102908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这表明均匀注意力可以通过单个梯度步骤被打破，这意味着它可能是最不稳定的学习类型，至少从优化的角度来看是这样的。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6750" y="623570"/>
            <a:ext cx="9166860" cy="1173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170" y="1721485"/>
            <a:ext cx="919734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1975" y="809625"/>
            <a:ext cx="976249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Conclusion.</a:t>
            </a:r>
            <a:r>
              <a:rPr lang="zh-CN" altLang="en-US"/>
              <a:t> We have examined the density of the interactions in the MSA layers. We found that</a:t>
            </a:r>
            <a:r>
              <a:rPr lang="en-US" altLang="zh-CN"/>
              <a:t> </a:t>
            </a:r>
            <a:r>
              <a:rPr lang="zh-CN" altLang="en-US"/>
              <a:t>further spatial connections benefit ViT models more than further channel-wise interactions. </a:t>
            </a:r>
            <a:endParaRPr lang="zh-CN" altLang="en-US"/>
          </a:p>
          <a:p>
            <a:r>
              <a:rPr lang="zh-CN" altLang="en-US"/>
              <a:t>MSA layers</a:t>
            </a:r>
            <a:r>
              <a:rPr lang="en-US" altLang="zh-CN"/>
              <a:t> </a:t>
            </a:r>
            <a:r>
              <a:rPr lang="zh-CN" altLang="en-US"/>
              <a:t>tend to learn dense interactions with higher entropies. </a:t>
            </a:r>
            <a:endParaRPr lang="zh-CN" altLang="en-US"/>
          </a:p>
          <a:p>
            <a:r>
              <a:rPr lang="zh-CN" altLang="en-US"/>
              <a:t>The ViT’s preference for dense interactions is</a:t>
            </a:r>
            <a:r>
              <a:rPr lang="en-US" altLang="zh-CN"/>
              <a:t> </a:t>
            </a:r>
            <a:r>
              <a:rPr lang="zh-CN" altLang="en-US"/>
              <a:t>striking, given the difficulty of learning dense interactions: the gradient for the MSA layer is steeper</a:t>
            </a:r>
            <a:r>
              <a:rPr lang="en-US" altLang="zh-CN"/>
              <a:t> </a:t>
            </a:r>
            <a:r>
              <a:rPr lang="zh-CN" altLang="en-US"/>
              <a:t>with denser attention maps. Dense attention maps are hard to learn but seem vital to ViTs.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结论。我们检查了MSA层中交互的密集性。我们发现，与进一步的通道交互相比，进一步的空间</a:t>
            </a:r>
            <a:r>
              <a:rPr lang="zh-CN" altLang="en-US"/>
              <a:t>交互对ViT模型更有益。</a:t>
            </a:r>
            <a:endParaRPr lang="zh-CN" altLang="en-US"/>
          </a:p>
          <a:p>
            <a:r>
              <a:rPr lang="zh-CN" altLang="en-US"/>
              <a:t>MSA层倾向于学习具有更高熵的密集交互。</a:t>
            </a:r>
            <a:endParaRPr lang="zh-CN" altLang="en-US"/>
          </a:p>
          <a:p>
            <a:r>
              <a:rPr lang="zh-CN" altLang="en-US"/>
              <a:t>考虑到密集交互学习的难度，ViT对密集交互的偏好是显着的：随着注意力图变得更加密集，MSA层的梯度也变得更加陡峭。密集的注意力图难以学习，但对ViT似乎至关重要。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We have observed certain hints for the benefit of additional spatial interaction and the fact that the</a:t>
            </a:r>
            <a:endParaRPr lang="zh-CN" altLang="en-US"/>
          </a:p>
          <a:p>
            <a:r>
              <a:rPr lang="zh-CN" altLang="en-US"/>
              <a:t>uniform attention is the most challenging attention to learn from an optimization perspective. The</a:t>
            </a:r>
            <a:endParaRPr lang="zh-CN" altLang="en-US"/>
          </a:p>
          <a:p>
            <a:r>
              <a:rPr lang="zh-CN" altLang="en-US"/>
              <a:t>observations motivate us to design a complementary operation that explicitly supplies the uniform</a:t>
            </a:r>
            <a:endParaRPr lang="zh-CN" altLang="en-US"/>
          </a:p>
          <a:p>
            <a:r>
              <a:rPr lang="zh-CN" altLang="en-US"/>
              <a:t>attention. We do this through the broadcasting context with the CB module.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6330" y="186055"/>
            <a:ext cx="6779260" cy="23387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3810" y="2778125"/>
            <a:ext cx="5741035" cy="30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4890" y="3147060"/>
            <a:ext cx="7569200" cy="1752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970" y="4960620"/>
            <a:ext cx="85153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 replace one of</a:t>
            </a:r>
            <a:r>
              <a:rPr lang="en-US" altLang="zh-CN"/>
              <a:t> </a:t>
            </a:r>
            <a:r>
              <a:rPr lang="zh-CN" altLang="en-US"/>
              <a:t>multi-head self-attention heads to be CB (denoted as Replc.)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we adjust the number of parameters of the Replc. way to be</a:t>
            </a:r>
            <a:r>
              <a:rPr lang="en-US" altLang="zh-CN"/>
              <a:t> </a:t>
            </a:r>
            <a:r>
              <a:rPr lang="zh-CN" altLang="en-US"/>
              <a:t>comparable to that of the original ViT (denoted as Comp.)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we append CB to the multi-heaself-attention as an extra head in parallel (denoted as Att.).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ZTA2MDFkNDZlMTI5OTM2MTFiZTQxMWFmYTEwYzFjOW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4194</Words>
  <Application>WPS 演示</Application>
  <PresentationFormat>宽屏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帅男孩</cp:lastModifiedBy>
  <cp:revision>4</cp:revision>
  <dcterms:created xsi:type="dcterms:W3CDTF">2023-10-27T13:19:00Z</dcterms:created>
  <dcterms:modified xsi:type="dcterms:W3CDTF">2023-10-30T04:09:16Z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A64F21E4E5E1422C9F1B97B4D08916A0_12</vt:lpwstr>
  </property>
  <property fmtid="{D5CDD505-2E9C-101B-9397-08002B2CF9AE}" pid="3" name="KSOProductBuildVer">
    <vt:lpwstr>2052-12.1.0.15712</vt:lpwstr>
  </property>
</Properties>
</file>