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1447" r:id="rId2"/>
    <p:sldId id="1653" r:id="rId3"/>
    <p:sldId id="1693" r:id="rId4"/>
    <p:sldId id="1488" r:id="rId5"/>
    <p:sldId id="258" r:id="rId6"/>
    <p:sldId id="259" r:id="rId7"/>
    <p:sldId id="1448" r:id="rId8"/>
    <p:sldId id="1609" r:id="rId9"/>
    <p:sldId id="1695" r:id="rId10"/>
    <p:sldId id="270" r:id="rId11"/>
    <p:sldId id="1694" r:id="rId12"/>
    <p:sldId id="1492" r:id="rId13"/>
    <p:sldId id="1490" r:id="rId14"/>
    <p:sldId id="1516" r:id="rId15"/>
    <p:sldId id="1517" r:id="rId16"/>
    <p:sldId id="1518" r:id="rId17"/>
    <p:sldId id="1691" r:id="rId18"/>
    <p:sldId id="1679" r:id="rId19"/>
    <p:sldId id="1681" r:id="rId20"/>
    <p:sldId id="56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C882FCD1-8E65-4BA0-8A55-6D5C6A8D326D}">
          <p14:sldIdLst>
            <p14:sldId id="1447"/>
            <p14:sldId id="1653"/>
          </p14:sldIdLst>
        </p14:section>
        <p14:section name="爬虫基本原理" id="{FA7A14D6-0B6B-414E-8E9E-7A5A95EC17B1}">
          <p14:sldIdLst>
            <p14:sldId id="1693"/>
            <p14:sldId id="1488"/>
            <p14:sldId id="258"/>
            <p14:sldId id="259"/>
            <p14:sldId id="1448"/>
            <p14:sldId id="1609"/>
            <p14:sldId id="1695"/>
            <p14:sldId id="270"/>
            <p14:sldId id="1694"/>
            <p14:sldId id="1492"/>
            <p14:sldId id="1490"/>
            <p14:sldId id="1516"/>
            <p14:sldId id="1517"/>
            <p14:sldId id="1518"/>
            <p14:sldId id="1691"/>
            <p14:sldId id="1679"/>
            <p14:sldId id="1681"/>
            <p14:sldId id="5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3" autoAdjust="0"/>
    <p:restoredTop sz="80611" autoAdjust="0"/>
  </p:normalViewPr>
  <p:slideViewPr>
    <p:cSldViewPr snapToGrid="0">
      <p:cViewPr varScale="1">
        <p:scale>
          <a:sx n="88" d="100"/>
          <a:sy n="88" d="100"/>
        </p:scale>
        <p:origin x="13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53114-21D8-4436-BE03-389F0E867F72}" type="datetimeFigureOut">
              <a:rPr lang="zh-CN" altLang="en-US" smtClean="0"/>
              <a:t>2021/1/23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77031-0676-4445-93E7-2163DB215B91}" type="slidenum">
              <a:rPr lang="zh-CN" altLang="en-US" smtClean="0"/>
              <a:t>‹#›</a:t>
            </a:fld>
            <a:endParaRPr lang="zh-CN" altLang="en-US"/>
          </a:p>
        </p:txBody>
      </p:sp>
    </p:spTree>
    <p:extLst>
      <p:ext uri="{BB962C8B-B14F-4D97-AF65-F5344CB8AC3E}">
        <p14:creationId xmlns:p14="http://schemas.microsoft.com/office/powerpoint/2010/main" val="264885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1</a:t>
            </a:fld>
            <a:endParaRPr lang="zh-CN" altLang="en-US"/>
          </a:p>
        </p:txBody>
      </p:sp>
    </p:spTree>
    <p:extLst>
      <p:ext uri="{BB962C8B-B14F-4D97-AF65-F5344CB8AC3E}">
        <p14:creationId xmlns:p14="http://schemas.microsoft.com/office/powerpoint/2010/main" val="288884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4</a:t>
            </a:fld>
            <a:endParaRPr lang="zh-CN" altLang="en-US"/>
          </a:p>
        </p:txBody>
      </p:sp>
    </p:spTree>
    <p:extLst>
      <p:ext uri="{BB962C8B-B14F-4D97-AF65-F5344CB8AC3E}">
        <p14:creationId xmlns:p14="http://schemas.microsoft.com/office/powerpoint/2010/main" val="401818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5</a:t>
            </a:fld>
            <a:endParaRPr lang="zh-CN" altLang="en-US"/>
          </a:p>
        </p:txBody>
      </p:sp>
    </p:spTree>
    <p:extLst>
      <p:ext uri="{BB962C8B-B14F-4D97-AF65-F5344CB8AC3E}">
        <p14:creationId xmlns:p14="http://schemas.microsoft.com/office/powerpoint/2010/main" val="3039776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6</a:t>
            </a:fld>
            <a:endParaRPr lang="zh-CN" altLang="en-US"/>
          </a:p>
        </p:txBody>
      </p:sp>
    </p:spTree>
    <p:extLst>
      <p:ext uri="{BB962C8B-B14F-4D97-AF65-F5344CB8AC3E}">
        <p14:creationId xmlns:p14="http://schemas.microsoft.com/office/powerpoint/2010/main" val="417541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7</a:t>
            </a:fld>
            <a:endParaRPr lang="zh-CN" altLang="en-US"/>
          </a:p>
        </p:txBody>
      </p:sp>
    </p:spTree>
    <p:extLst>
      <p:ext uri="{BB962C8B-B14F-4D97-AF65-F5344CB8AC3E}">
        <p14:creationId xmlns:p14="http://schemas.microsoft.com/office/powerpoint/2010/main" val="3330385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10</a:t>
            </a:fld>
            <a:endParaRPr lang="zh-CN" altLang="en-US"/>
          </a:p>
        </p:txBody>
      </p:sp>
    </p:spTree>
    <p:extLst>
      <p:ext uri="{BB962C8B-B14F-4D97-AF65-F5344CB8AC3E}">
        <p14:creationId xmlns:p14="http://schemas.microsoft.com/office/powerpoint/2010/main" val="3256615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12</a:t>
            </a:fld>
            <a:endParaRPr lang="zh-CN" altLang="en-US"/>
          </a:p>
        </p:txBody>
      </p:sp>
    </p:spTree>
    <p:extLst>
      <p:ext uri="{BB962C8B-B14F-4D97-AF65-F5344CB8AC3E}">
        <p14:creationId xmlns:p14="http://schemas.microsoft.com/office/powerpoint/2010/main" val="3347834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15</a:t>
            </a:fld>
            <a:endParaRPr lang="zh-CN" altLang="en-US"/>
          </a:p>
        </p:txBody>
      </p:sp>
    </p:spTree>
    <p:extLst>
      <p:ext uri="{BB962C8B-B14F-4D97-AF65-F5344CB8AC3E}">
        <p14:creationId xmlns:p14="http://schemas.microsoft.com/office/powerpoint/2010/main" val="2028270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577031-0676-4445-93E7-2163DB215B91}" type="slidenum">
              <a:rPr lang="zh-CN" altLang="en-US" smtClean="0"/>
              <a:t>17</a:t>
            </a:fld>
            <a:endParaRPr lang="zh-CN" altLang="en-US"/>
          </a:p>
        </p:txBody>
      </p:sp>
    </p:spTree>
    <p:extLst>
      <p:ext uri="{BB962C8B-B14F-4D97-AF65-F5344CB8AC3E}">
        <p14:creationId xmlns:p14="http://schemas.microsoft.com/office/powerpoint/2010/main" val="3862290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22"/>
          <p:cNvPicPr>
            <a:picLocks noChangeAspect="1"/>
          </p:cNvPicPr>
          <p:nvPr/>
        </p:nvPicPr>
        <p:blipFill>
          <a:blip r:embed="rId2"/>
          <a:srcRect/>
          <a:stretch>
            <a:fillRect/>
          </a:stretch>
        </p:blipFill>
        <p:spPr>
          <a:xfrm>
            <a:off x="0" y="-9832"/>
            <a:ext cx="12192000" cy="6858000"/>
          </a:xfrm>
          <a:prstGeom prst="rect">
            <a:avLst/>
          </a:prstGeom>
          <a:noFill/>
          <a:ln w="9525">
            <a:noFill/>
            <a:miter/>
          </a:ln>
        </p:spPr>
      </p:pic>
      <p:sp>
        <p:nvSpPr>
          <p:cNvPr id="9" name="矩形 16"/>
          <p:cNvSpPr/>
          <p:nvPr/>
        </p:nvSpPr>
        <p:spPr>
          <a:xfrm>
            <a:off x="0" y="2055813"/>
            <a:ext cx="12192000" cy="2543175"/>
          </a:xfrm>
          <a:prstGeom prst="rect">
            <a:avLst/>
          </a:prstGeom>
          <a:solidFill>
            <a:srgbClr val="E74E3E"/>
          </a:solidFill>
          <a:ln w="12700">
            <a:noFill/>
            <a:miter/>
          </a:ln>
        </p:spPr>
        <p:txBody>
          <a:bodyPr anchor="ctr"/>
          <a:lstStyle/>
          <a:p>
            <a:pPr lvl="0" algn="ctr" eaLnBrk="1" hangingPunct="1"/>
            <a:endParaRPr lang="zh-CN" altLang="zh-CN" dirty="0">
              <a:solidFill>
                <a:srgbClr val="FFFFFF"/>
              </a:solidFill>
              <a:latin typeface="宋体" pitchFamily="2" charset="-122"/>
              <a:ea typeface="幼圆" pitchFamily="49" charset="-122"/>
              <a:sym typeface="宋体" pitchFamily="2" charset="-122"/>
            </a:endParaRPr>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6A3EF-B959-4280-B849-2F1CEFCD9870}" type="slidenum">
              <a:rPr lang="zh-CN" altLang="en-US" smtClean="0"/>
              <a:t>‹#›</a:t>
            </a:fld>
            <a:endParaRPr lang="zh-CN" altLang="en-US"/>
          </a:p>
        </p:txBody>
      </p:sp>
      <p:pic>
        <p:nvPicPr>
          <p:cNvPr id="10" name="图片 9" descr="62482960331158582"/>
          <p:cNvPicPr>
            <a:picLocks noChangeAspect="1"/>
          </p:cNvPicPr>
          <p:nvPr/>
        </p:nvPicPr>
        <p:blipFill>
          <a:blip r:embed="rId3"/>
          <a:srcRect/>
          <a:stretch>
            <a:fillRect/>
          </a:stretch>
        </p:blipFill>
        <p:spPr>
          <a:xfrm>
            <a:off x="10205884" y="6241573"/>
            <a:ext cx="1785128" cy="492560"/>
          </a:xfrm>
          <a:prstGeom prst="rect">
            <a:avLst/>
          </a:prstGeom>
        </p:spPr>
      </p:pic>
    </p:spTree>
    <p:extLst>
      <p:ext uri="{BB962C8B-B14F-4D97-AF65-F5344CB8AC3E}">
        <p14:creationId xmlns:p14="http://schemas.microsoft.com/office/powerpoint/2010/main" val="245474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276105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31304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4271796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122159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309016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19200" y="152400"/>
            <a:ext cx="10363200" cy="1143000"/>
          </a:xfrm>
        </p:spPr>
        <p:txBody>
          <a:bodyPr/>
          <a:lstStyle/>
          <a:p>
            <a:r>
              <a:rPr lang="zh-CN" altLang="en-US"/>
              <a:t>单击此处编辑母版标题样式</a:t>
            </a:r>
          </a:p>
        </p:txBody>
      </p:sp>
      <p:sp>
        <p:nvSpPr>
          <p:cNvPr id="3" name="图表占位符 2"/>
          <p:cNvSpPr>
            <a:spLocks noGrp="1"/>
          </p:cNvSpPr>
          <p:nvPr>
            <p:ph type="chart" idx="1"/>
          </p:nvPr>
        </p:nvSpPr>
        <p:spPr>
          <a:xfrm>
            <a:off x="609600" y="1524000"/>
            <a:ext cx="10972800" cy="4724400"/>
          </a:xfrm>
        </p:spPr>
        <p:txBody>
          <a:bodyPr/>
          <a:lstStyle/>
          <a:p>
            <a:pPr lvl="0"/>
            <a:r>
              <a:rPr lang="zh-CN" altLang="en-US" noProof="0"/>
              <a:t>单击图标添加图表</a:t>
            </a:r>
          </a:p>
        </p:txBody>
      </p:sp>
      <p:sp>
        <p:nvSpPr>
          <p:cNvPr id="4" name="日期占位符 3">
            <a:extLst>
              <a:ext uri="{FF2B5EF4-FFF2-40B4-BE49-F238E27FC236}">
                <a16:creationId xmlns:a16="http://schemas.microsoft.com/office/drawing/2014/main" id="{6610C610-4663-4AB7-B04C-168190665006}"/>
              </a:ext>
            </a:extLst>
          </p:cNvPr>
          <p:cNvSpPr>
            <a:spLocks noGrp="1"/>
          </p:cNvSpPr>
          <p:nvPr>
            <p:ph type="dt" sz="half" idx="10"/>
          </p:nvPr>
        </p:nvSpPr>
        <p:spPr/>
        <p:txBody>
          <a:bodyPr/>
          <a:lstStyle>
            <a:lvl1pPr>
              <a:defRPr/>
            </a:lvl1pPr>
          </a:lstStyle>
          <a:p>
            <a:fld id="{A2847E14-D46C-44E1-A12F-7ADF18B1981D}"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DBAF7E0F-D5B1-4C33-852A-168BDDD5357B}"/>
              </a:ext>
            </a:extLst>
          </p:cNvPr>
          <p:cNvSpPr>
            <a:spLocks noGrp="1"/>
          </p:cNvSpPr>
          <p:nvPr>
            <p:ph type="ftr" sz="quarter" idx="11"/>
          </p:nvPr>
        </p:nvSpPr>
        <p:spPr>
          <a:xfrm>
            <a:off x="609600" y="6461126"/>
            <a:ext cx="3860800" cy="244475"/>
          </a:xfrm>
          <a:prstGeom prst="rect">
            <a:avLst/>
          </a:prstGeom>
        </p:spPr>
        <p:txBody>
          <a:bodyPr/>
          <a:lstStyle>
            <a:lvl1pPr>
              <a:defRPr>
                <a:latin typeface="Arial" charset="0"/>
                <a:ea typeface="+mn-ea"/>
              </a:defRPr>
            </a:lvl1pPr>
          </a:lstStyle>
          <a:p>
            <a:endParaRPr lang="zh-CN" altLang="en-US"/>
          </a:p>
        </p:txBody>
      </p:sp>
      <p:sp>
        <p:nvSpPr>
          <p:cNvPr id="6" name="灯片编号占位符 5">
            <a:extLst>
              <a:ext uri="{FF2B5EF4-FFF2-40B4-BE49-F238E27FC236}">
                <a16:creationId xmlns:a16="http://schemas.microsoft.com/office/drawing/2014/main" id="{84B84FEB-358E-4012-B8A7-A185C06B0A7B}"/>
              </a:ext>
            </a:extLst>
          </p:cNvPr>
          <p:cNvSpPr>
            <a:spLocks noGrp="1"/>
          </p:cNvSpPr>
          <p:nvPr>
            <p:ph type="sldNum" sz="quarter" idx="12"/>
          </p:nvPr>
        </p:nvSpPr>
        <p:spPr/>
        <p:txBody>
          <a:bodyPr/>
          <a:lstStyle>
            <a:lvl1pPr>
              <a:defRPr/>
            </a:lvl1p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2901745383"/>
      </p:ext>
    </p:extLst>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1B186C-DCD2-4B32-B39F-9B0F11B9B630}"/>
              </a:ext>
            </a:extLst>
          </p:cNvPr>
          <p:cNvSpPr>
            <a:spLocks noGrp="1"/>
          </p:cNvSpPr>
          <p:nvPr>
            <p:ph/>
          </p:nvPr>
        </p:nvSpPr>
        <p:spPr>
          <a:xfrm>
            <a:off x="609600" y="274643"/>
            <a:ext cx="109728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EFAFB9E0-6D2B-483B-A169-07AB04CB1536}"/>
              </a:ext>
            </a:extLst>
          </p:cNvPr>
          <p:cNvSpPr>
            <a:spLocks noGrp="1"/>
          </p:cNvSpPr>
          <p:nvPr>
            <p:ph type="dt" sz="half" idx="10"/>
          </p:nvPr>
        </p:nvSpPr>
        <p:spPr>
          <a:xfrm>
            <a:off x="609600" y="6245225"/>
            <a:ext cx="2844800" cy="476250"/>
          </a:xfrm>
        </p:spPr>
        <p:txBody>
          <a:bodyPr/>
          <a:lstStyle>
            <a:lvl1pPr>
              <a:defRPr/>
            </a:lvl1pPr>
          </a:lstStyle>
          <a:p>
            <a:fld id="{A2847E14-D46C-44E1-A12F-7ADF18B1981D}" type="datetimeFigureOut">
              <a:rPr lang="zh-CN" altLang="en-US" smtClean="0"/>
              <a:t>2021/1/23</a:t>
            </a:fld>
            <a:endParaRPr lang="zh-CN" altLang="en-US"/>
          </a:p>
        </p:txBody>
      </p:sp>
      <p:sp>
        <p:nvSpPr>
          <p:cNvPr id="4" name="页脚占位符 3">
            <a:extLst>
              <a:ext uri="{FF2B5EF4-FFF2-40B4-BE49-F238E27FC236}">
                <a16:creationId xmlns:a16="http://schemas.microsoft.com/office/drawing/2014/main" id="{C8A4C74A-39D3-4F0E-BECA-3C2162CF407D}"/>
              </a:ext>
            </a:extLst>
          </p:cNvPr>
          <p:cNvSpPr>
            <a:spLocks noGrp="1"/>
          </p:cNvSpPr>
          <p:nvPr>
            <p:ph type="ftr" sz="quarter" idx="11"/>
          </p:nvPr>
        </p:nvSpPr>
        <p:spPr>
          <a:xfrm>
            <a:off x="4165600" y="6245225"/>
            <a:ext cx="3860800" cy="476250"/>
          </a:xfrm>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21419F5E-D3B3-4BF1-83E3-6BF908B52EBB}"/>
              </a:ext>
            </a:extLst>
          </p:cNvPr>
          <p:cNvSpPr>
            <a:spLocks noGrp="1"/>
          </p:cNvSpPr>
          <p:nvPr>
            <p:ph type="sldNum" sz="quarter" idx="12"/>
          </p:nvPr>
        </p:nvSpPr>
        <p:spPr>
          <a:xfrm>
            <a:off x="8737600" y="6245225"/>
            <a:ext cx="2844800" cy="476250"/>
          </a:xfrm>
        </p:spPr>
        <p:txBody>
          <a:bodyPr/>
          <a:lstStyle>
            <a:lvl1pPr>
              <a:defRPr/>
            </a:lvl1p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19185923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5"/>
            <a:ext cx="10972800" cy="4525963"/>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9AF5EA37-6624-4395-8F9B-6588EE03E06C}"/>
              </a:ext>
            </a:extLst>
          </p:cNvPr>
          <p:cNvSpPr>
            <a:spLocks noGrp="1" noChangeArrowheads="1"/>
          </p:cNvSpPr>
          <p:nvPr>
            <p:ph type="dt" sz="half" idx="10"/>
          </p:nvPr>
        </p:nvSpPr>
        <p:spPr>
          <a:ln/>
        </p:spPr>
        <p:txBody>
          <a:bodyPr/>
          <a:lstStyle>
            <a:lvl1pPr>
              <a:defRPr/>
            </a:lvl1pPr>
          </a:lstStyle>
          <a:p>
            <a:fld id="{A2847E14-D46C-44E1-A12F-7ADF18B1981D}" type="datetimeFigureOut">
              <a:rPr lang="zh-CN" altLang="en-US" smtClean="0"/>
              <a:t>2021/1/23</a:t>
            </a:fld>
            <a:endParaRPr lang="zh-CN" altLang="en-US"/>
          </a:p>
        </p:txBody>
      </p:sp>
      <p:sp>
        <p:nvSpPr>
          <p:cNvPr id="5" name="Rectangle 5">
            <a:extLst>
              <a:ext uri="{FF2B5EF4-FFF2-40B4-BE49-F238E27FC236}">
                <a16:creationId xmlns:a16="http://schemas.microsoft.com/office/drawing/2014/main" id="{F0AB0E1D-C643-4680-98AF-62CF92F6A306}"/>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6">
            <a:extLst>
              <a:ext uri="{FF2B5EF4-FFF2-40B4-BE49-F238E27FC236}">
                <a16:creationId xmlns:a16="http://schemas.microsoft.com/office/drawing/2014/main" id="{CB18E802-93C1-454F-A5BD-10DA28D7992F}"/>
              </a:ext>
            </a:extLst>
          </p:cNvPr>
          <p:cNvSpPr>
            <a:spLocks noGrp="1" noChangeArrowheads="1"/>
          </p:cNvSpPr>
          <p:nvPr>
            <p:ph type="sldNum" sz="quarter" idx="12"/>
          </p:nvPr>
        </p:nvSpPr>
        <p:spPr>
          <a:ln/>
        </p:spPr>
        <p:txBody>
          <a:bodyPr/>
          <a:lstStyle>
            <a:lvl1pPr>
              <a:defRPr/>
            </a:lvl1p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80064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229176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51722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318208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44566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38907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41300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420893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847E14-D46C-44E1-A12F-7ADF18B1981D}"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F6A3EF-B959-4280-B849-2F1CEFCD9870}" type="slidenum">
              <a:rPr lang="zh-CN" altLang="en-US" smtClean="0"/>
              <a:t>‹#›</a:t>
            </a:fld>
            <a:endParaRPr lang="zh-CN" altLang="en-US"/>
          </a:p>
        </p:txBody>
      </p:sp>
    </p:spTree>
    <p:extLst>
      <p:ext uri="{BB962C8B-B14F-4D97-AF65-F5344CB8AC3E}">
        <p14:creationId xmlns:p14="http://schemas.microsoft.com/office/powerpoint/2010/main" val="58682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8" name="图片 22"/>
          <p:cNvPicPr>
            <a:picLocks noChangeAspect="1"/>
          </p:cNvPicPr>
          <p:nvPr/>
        </p:nvPicPr>
        <p:blipFill>
          <a:blip r:embed="rId20"/>
          <a:srcRect/>
          <a:stretch>
            <a:fillRect/>
          </a:stretch>
        </p:blipFill>
        <p:spPr>
          <a:xfrm>
            <a:off x="0" y="0"/>
            <a:ext cx="12192000" cy="6858000"/>
          </a:xfrm>
          <a:prstGeom prst="rect">
            <a:avLst/>
          </a:prstGeom>
          <a:noFill/>
          <a:ln w="9525">
            <a:noFill/>
            <a:miter/>
          </a:ln>
        </p:spPr>
      </p:pic>
      <p:sp>
        <p:nvSpPr>
          <p:cNvPr id="7" name="矩形 16"/>
          <p:cNvSpPr/>
          <p:nvPr/>
        </p:nvSpPr>
        <p:spPr>
          <a:xfrm>
            <a:off x="0" y="-7937"/>
            <a:ext cx="12192000" cy="1071562"/>
          </a:xfrm>
          <a:prstGeom prst="rect">
            <a:avLst/>
          </a:prstGeom>
          <a:solidFill>
            <a:srgbClr val="E74E3E"/>
          </a:solidFill>
          <a:ln w="12700">
            <a:noFill/>
            <a:miter/>
          </a:ln>
        </p:spPr>
        <p:txBody>
          <a:bodyPr anchor="ctr"/>
          <a:lstStyle/>
          <a:p>
            <a:pPr lvl="0" algn="ctr" eaLnBrk="1" hangingPunct="1"/>
            <a:endParaRPr lang="zh-CN" altLang="zh-CN" dirty="0">
              <a:solidFill>
                <a:srgbClr val="FFFFFF"/>
              </a:solidFill>
              <a:latin typeface="宋体" pitchFamily="2" charset="-122"/>
              <a:ea typeface="幼圆" pitchFamily="49" charset="-122"/>
              <a:sym typeface="宋体" pitchFamily="2" charset="-122"/>
            </a:endParaRPr>
          </a:p>
        </p:txBody>
      </p:sp>
      <p:sp>
        <p:nvSpPr>
          <p:cNvPr id="2" name="标题占位符 1"/>
          <p:cNvSpPr>
            <a:spLocks noGrp="1"/>
          </p:cNvSpPr>
          <p:nvPr>
            <p:ph type="title"/>
          </p:nvPr>
        </p:nvSpPr>
        <p:spPr>
          <a:xfrm>
            <a:off x="838200" y="88900"/>
            <a:ext cx="10515600" cy="877887"/>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47E14-D46C-44E1-A12F-7ADF18B1981D}" type="datetimeFigureOut">
              <a:rPr lang="zh-CN" altLang="en-US" smtClean="0"/>
              <a:t>2021/1/23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6A3EF-B959-4280-B849-2F1CEFCD9870}" type="slidenum">
              <a:rPr lang="zh-CN" altLang="en-US" smtClean="0"/>
              <a:t>‹#›</a:t>
            </a:fld>
            <a:endParaRPr lang="zh-CN" altLang="en-US"/>
          </a:p>
        </p:txBody>
      </p:sp>
      <p:pic>
        <p:nvPicPr>
          <p:cNvPr id="9" name="图片 8" descr="62482960331158582"/>
          <p:cNvPicPr>
            <a:picLocks noChangeAspect="1"/>
          </p:cNvPicPr>
          <p:nvPr/>
        </p:nvPicPr>
        <p:blipFill>
          <a:blip r:embed="rId21"/>
          <a:srcRect/>
          <a:stretch>
            <a:fillRect/>
          </a:stretch>
        </p:blipFill>
        <p:spPr>
          <a:xfrm>
            <a:off x="10205884" y="6241573"/>
            <a:ext cx="1785128" cy="492560"/>
          </a:xfrm>
          <a:prstGeom prst="rect">
            <a:avLst/>
          </a:prstGeom>
        </p:spPr>
      </p:pic>
    </p:spTree>
    <p:extLst>
      <p:ext uri="{BB962C8B-B14F-4D97-AF65-F5344CB8AC3E}">
        <p14:creationId xmlns:p14="http://schemas.microsoft.com/office/powerpoint/2010/main" val="125045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zhihu.com/column/Pyth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w3school.com.cn/html/index.asp" TargetMode="Externa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17EF1A-0123-4124-A168-6B39A7B109D3}"/>
              </a:ext>
            </a:extLst>
          </p:cNvPr>
          <p:cNvSpPr>
            <a:spLocks noGrp="1"/>
          </p:cNvSpPr>
          <p:nvPr>
            <p:ph type="ctrTitle"/>
          </p:nvPr>
        </p:nvSpPr>
        <p:spPr>
          <a:xfrm>
            <a:off x="0" y="1122363"/>
            <a:ext cx="12192000" cy="2387600"/>
          </a:xfrm>
        </p:spPr>
        <p:txBody>
          <a:bodyPr>
            <a:normAutofit/>
          </a:bodyPr>
          <a:lstStyle/>
          <a:p>
            <a:r>
              <a:rPr lang="en-US" altLang="zh-CN" sz="3600" dirty="0"/>
              <a:t>Python</a:t>
            </a:r>
            <a:r>
              <a:rPr lang="zh-CN" altLang="en-US" sz="3600" dirty="0"/>
              <a:t>数据分析与机器学习前沿技术</a:t>
            </a:r>
          </a:p>
        </p:txBody>
      </p:sp>
      <p:sp>
        <p:nvSpPr>
          <p:cNvPr id="5" name="副标题 4">
            <a:extLst>
              <a:ext uri="{FF2B5EF4-FFF2-40B4-BE49-F238E27FC236}">
                <a16:creationId xmlns:a16="http://schemas.microsoft.com/office/drawing/2014/main" id="{88D0AF3F-5B77-46C4-B5A8-46E52821CC90}"/>
              </a:ext>
            </a:extLst>
          </p:cNvPr>
          <p:cNvSpPr>
            <a:spLocks noGrp="1"/>
          </p:cNvSpPr>
          <p:nvPr>
            <p:ph type="subTitle" idx="1"/>
          </p:nvPr>
        </p:nvSpPr>
        <p:spPr/>
        <p:txBody>
          <a:bodyPr>
            <a:normAutofit/>
          </a:bodyPr>
          <a:lstStyle/>
          <a:p>
            <a:r>
              <a:rPr lang="zh-CN" altLang="en-US" sz="4400" dirty="0"/>
              <a:t>网络数据爬虫及信息抽取</a:t>
            </a:r>
          </a:p>
        </p:txBody>
      </p:sp>
      <p:sp>
        <p:nvSpPr>
          <p:cNvPr id="6" name="文本框 5">
            <a:extLst>
              <a:ext uri="{FF2B5EF4-FFF2-40B4-BE49-F238E27FC236}">
                <a16:creationId xmlns:a16="http://schemas.microsoft.com/office/drawing/2014/main" id="{CF82E906-1BA9-4DA2-A45C-364CFB6FAE9E}"/>
              </a:ext>
            </a:extLst>
          </p:cNvPr>
          <p:cNvSpPr txBox="1"/>
          <p:nvPr/>
        </p:nvSpPr>
        <p:spPr>
          <a:xfrm>
            <a:off x="5501126" y="5516880"/>
            <a:ext cx="1189748" cy="523220"/>
          </a:xfrm>
          <a:prstGeom prst="rect">
            <a:avLst/>
          </a:prstGeom>
          <a:noFill/>
        </p:spPr>
        <p:txBody>
          <a:bodyPr wrap="none" rtlCol="0">
            <a:spAutoFit/>
          </a:bodyPr>
          <a:lstStyle/>
          <a:p>
            <a:pPr algn="ctr"/>
            <a:r>
              <a:rPr lang="en-US" altLang="zh-CN" sz="2800" dirty="0"/>
              <a:t>2021.1</a:t>
            </a:r>
            <a:endParaRPr lang="zh-CN" altLang="en-US" sz="2800" dirty="0"/>
          </a:p>
        </p:txBody>
      </p:sp>
    </p:spTree>
    <p:extLst>
      <p:ext uri="{BB962C8B-B14F-4D97-AF65-F5344CB8AC3E}">
        <p14:creationId xmlns:p14="http://schemas.microsoft.com/office/powerpoint/2010/main" val="427274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E770A12-22CA-4BBC-9270-9C15E055FC00}"/>
              </a:ext>
            </a:extLst>
          </p:cNvPr>
          <p:cNvSpPr>
            <a:spLocks noGrp="1" noChangeArrowheads="1"/>
          </p:cNvSpPr>
          <p:nvPr>
            <p:ph type="title"/>
          </p:nvPr>
        </p:nvSpPr>
        <p:spPr/>
        <p:txBody>
          <a:bodyPr/>
          <a:lstStyle/>
          <a:p>
            <a:r>
              <a:rPr lang="zh-CN" altLang="en-US" dirty="0"/>
              <a:t>爬虫与</a:t>
            </a:r>
            <a:r>
              <a:rPr lang="en-US" altLang="zh-CN" b="0" i="0" dirty="0">
                <a:solidFill>
                  <a:srgbClr val="333333"/>
                </a:solidFill>
                <a:effectLst/>
                <a:latin typeface="arial" panose="020B0604020202020204" pitchFamily="34" charset="0"/>
              </a:rPr>
              <a:t>robots</a:t>
            </a:r>
            <a:r>
              <a:rPr lang="zh-CN" altLang="en-US" b="0" i="0" dirty="0">
                <a:solidFill>
                  <a:srgbClr val="333333"/>
                </a:solidFill>
                <a:effectLst/>
                <a:latin typeface="arial" panose="020B0604020202020204" pitchFamily="34" charset="0"/>
              </a:rPr>
              <a:t>协议</a:t>
            </a:r>
            <a:endParaRPr lang="zh-CN" altLang="en-US" dirty="0"/>
          </a:p>
        </p:txBody>
      </p:sp>
      <p:sp>
        <p:nvSpPr>
          <p:cNvPr id="19459" name="Rectangle 3">
            <a:extLst>
              <a:ext uri="{FF2B5EF4-FFF2-40B4-BE49-F238E27FC236}">
                <a16:creationId xmlns:a16="http://schemas.microsoft.com/office/drawing/2014/main" id="{905FC163-25B8-4527-AD9E-42F6695405B2}"/>
              </a:ext>
            </a:extLst>
          </p:cNvPr>
          <p:cNvSpPr>
            <a:spLocks noGrp="1" noChangeArrowheads="1"/>
          </p:cNvSpPr>
          <p:nvPr>
            <p:ph type="body" idx="1"/>
          </p:nvPr>
        </p:nvSpPr>
        <p:spPr>
          <a:xfrm>
            <a:off x="838200" y="1825625"/>
            <a:ext cx="6508175" cy="4351338"/>
          </a:xfrm>
        </p:spPr>
        <p:txBody>
          <a:bodyPr>
            <a:normAutofit fontScale="92500" lnSpcReduction="10000"/>
          </a:bodyPr>
          <a:lstStyle/>
          <a:p>
            <a:r>
              <a:rPr lang="zh-CN" altLang="zh-CN" dirty="0"/>
              <a:t>网络蜘蛛需要抓取网页，不同于一般的访问，如果控制不好，则会引起</a:t>
            </a:r>
            <a:r>
              <a:rPr lang="zh-CN" altLang="zh-CN" b="1" dirty="0">
                <a:solidFill>
                  <a:srgbClr val="C00000"/>
                </a:solidFill>
              </a:rPr>
              <a:t>网站服务器负担过重</a:t>
            </a:r>
            <a:r>
              <a:rPr lang="zh-CN" altLang="zh-CN" dirty="0"/>
              <a:t>。</a:t>
            </a:r>
            <a:r>
              <a:rPr lang="zh-CN" altLang="en-US" dirty="0"/>
              <a:t>比如</a:t>
            </a:r>
            <a:r>
              <a:rPr lang="zh-CN" altLang="zh-CN" dirty="0"/>
              <a:t>，淘宝就因为雅虎搜索引擎的网络蜘蛛抓取其数据引起淘宝网服务器的不稳定。</a:t>
            </a:r>
            <a:endParaRPr lang="en-US" altLang="zh-CN" dirty="0"/>
          </a:p>
          <a:p>
            <a:r>
              <a:rPr lang="zh-CN" altLang="zh-CN" dirty="0"/>
              <a:t>每个网络蜘蛛都有自己的名字，在抓取网页的时候，都会向网站标明自己的身份，用于标识此</a:t>
            </a:r>
            <a:r>
              <a:rPr lang="zh-CN" altLang="zh-CN" b="1" dirty="0">
                <a:solidFill>
                  <a:srgbClr val="0070C0"/>
                </a:solidFill>
              </a:rPr>
              <a:t>网络蜘蛛的身份</a:t>
            </a:r>
            <a:r>
              <a:rPr lang="zh-CN" altLang="zh-CN" dirty="0"/>
              <a:t>。</a:t>
            </a:r>
            <a:endParaRPr lang="en-US" altLang="zh-CN" dirty="0"/>
          </a:p>
          <a:p>
            <a:r>
              <a:rPr lang="zh-CN" altLang="zh-CN" dirty="0"/>
              <a:t>让网站和网络蜘蛛进行交流。一方面让网站管理员了解网络蜘蛛都来自哪儿，做了些什么，另一方面也告诉网络蜘蛛哪些网页不应该抓取，哪些网页应该更新。</a:t>
            </a:r>
            <a:endParaRPr lang="zh-CN" altLang="en-US" dirty="0"/>
          </a:p>
        </p:txBody>
      </p:sp>
      <p:pic>
        <p:nvPicPr>
          <p:cNvPr id="1028" name="Picture 4">
            <a:extLst>
              <a:ext uri="{FF2B5EF4-FFF2-40B4-BE49-F238E27FC236}">
                <a16:creationId xmlns:a16="http://schemas.microsoft.com/office/drawing/2014/main" id="{36FCBAAC-21D5-446B-B980-28BC0A65B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375" y="1825625"/>
            <a:ext cx="4007425" cy="43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CFE97-C566-4164-8B7C-BC40306A1CD4}"/>
              </a:ext>
            </a:extLst>
          </p:cNvPr>
          <p:cNvSpPr>
            <a:spLocks noGrp="1"/>
          </p:cNvSpPr>
          <p:nvPr>
            <p:ph type="title"/>
          </p:nvPr>
        </p:nvSpPr>
        <p:spPr/>
        <p:txBody>
          <a:bodyPr/>
          <a:lstStyle/>
          <a:p>
            <a:r>
              <a:rPr lang="zh-CN" altLang="en-US" dirty="0"/>
              <a:t>内容提纲</a:t>
            </a:r>
          </a:p>
        </p:txBody>
      </p:sp>
      <p:sp>
        <p:nvSpPr>
          <p:cNvPr id="3" name="内容占位符 2">
            <a:extLst>
              <a:ext uri="{FF2B5EF4-FFF2-40B4-BE49-F238E27FC236}">
                <a16:creationId xmlns:a16="http://schemas.microsoft.com/office/drawing/2014/main" id="{7F45B4B7-631E-413D-9D18-5CCB2271A03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FD48AC2-4F5E-45EB-9A57-F9CAFAD19672}"/>
              </a:ext>
            </a:extLst>
          </p:cNvPr>
          <p:cNvPicPr>
            <a:picLocks noChangeAspect="1"/>
          </p:cNvPicPr>
          <p:nvPr/>
        </p:nvPicPr>
        <p:blipFill>
          <a:blip r:embed="rId2"/>
          <a:stretch>
            <a:fillRect/>
          </a:stretch>
        </p:blipFill>
        <p:spPr>
          <a:xfrm>
            <a:off x="838200" y="1953419"/>
            <a:ext cx="7200900" cy="4095750"/>
          </a:xfrm>
          <a:prstGeom prst="rect">
            <a:avLst/>
          </a:prstGeom>
        </p:spPr>
      </p:pic>
      <p:sp>
        <p:nvSpPr>
          <p:cNvPr id="6" name="文本框 5">
            <a:extLst>
              <a:ext uri="{FF2B5EF4-FFF2-40B4-BE49-F238E27FC236}">
                <a16:creationId xmlns:a16="http://schemas.microsoft.com/office/drawing/2014/main" id="{660893A8-9833-4504-9EC7-24F3EA24339A}"/>
              </a:ext>
            </a:extLst>
          </p:cNvPr>
          <p:cNvSpPr txBox="1"/>
          <p:nvPr/>
        </p:nvSpPr>
        <p:spPr>
          <a:xfrm>
            <a:off x="4159869" y="5270471"/>
            <a:ext cx="557561" cy="707886"/>
          </a:xfrm>
          <a:prstGeom prst="rect">
            <a:avLst/>
          </a:prstGeom>
          <a:noFill/>
        </p:spPr>
        <p:txBody>
          <a:bodyPr wrap="square" rtlCol="0">
            <a:spAutoFit/>
          </a:bodyPr>
          <a:lstStyle/>
          <a:p>
            <a:r>
              <a:rPr lang="zh-CN" altLang="en-US" sz="4000" b="1" dirty="0">
                <a:solidFill>
                  <a:srgbClr val="FF0000"/>
                </a:solidFill>
                <a:latin typeface="华文中宋" panose="02010600040101010101" pitchFamily="2" charset="-122"/>
                <a:ea typeface="华文中宋" panose="02010600040101010101" pitchFamily="2" charset="-122"/>
              </a:rPr>
              <a:t>√</a:t>
            </a:r>
            <a:endParaRPr lang="zh-CN" altLang="en-US" sz="4000" b="1" dirty="0">
              <a:solidFill>
                <a:srgbClr val="FF0000"/>
              </a:solidFill>
            </a:endParaRPr>
          </a:p>
        </p:txBody>
      </p:sp>
    </p:spTree>
    <p:extLst>
      <p:ext uri="{BB962C8B-B14F-4D97-AF65-F5344CB8AC3E}">
        <p14:creationId xmlns:p14="http://schemas.microsoft.com/office/powerpoint/2010/main" val="300600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F571C-F927-4F78-A84C-7E8A3B0E896F}"/>
              </a:ext>
            </a:extLst>
          </p:cNvPr>
          <p:cNvSpPr>
            <a:spLocks noGrp="1"/>
          </p:cNvSpPr>
          <p:nvPr>
            <p:ph type="title"/>
          </p:nvPr>
        </p:nvSpPr>
        <p:spPr/>
        <p:txBody>
          <a:bodyPr/>
          <a:lstStyle/>
          <a:p>
            <a:r>
              <a:rPr lang="en-US" altLang="zh-CN" dirty="0"/>
              <a:t>HTTP</a:t>
            </a:r>
            <a:r>
              <a:rPr lang="zh-CN" altLang="en-US" dirty="0"/>
              <a:t>请求流程</a:t>
            </a:r>
          </a:p>
        </p:txBody>
      </p:sp>
      <p:sp>
        <p:nvSpPr>
          <p:cNvPr id="3" name="内容占位符 2">
            <a:extLst>
              <a:ext uri="{FF2B5EF4-FFF2-40B4-BE49-F238E27FC236}">
                <a16:creationId xmlns:a16="http://schemas.microsoft.com/office/drawing/2014/main" id="{AC5447D5-158C-4299-8BC5-D2D03682E1B7}"/>
              </a:ext>
            </a:extLst>
          </p:cNvPr>
          <p:cNvSpPr>
            <a:spLocks noGrp="1"/>
          </p:cNvSpPr>
          <p:nvPr>
            <p:ph idx="1"/>
          </p:nvPr>
        </p:nvSpPr>
        <p:spPr/>
        <p:txBody>
          <a:bodyPr/>
          <a:lstStyle/>
          <a:p>
            <a:endParaRPr lang="zh-CN" altLang="en-US"/>
          </a:p>
        </p:txBody>
      </p:sp>
      <p:pic>
        <p:nvPicPr>
          <p:cNvPr id="4" name="内容占位符 5">
            <a:extLst>
              <a:ext uri="{FF2B5EF4-FFF2-40B4-BE49-F238E27FC236}">
                <a16:creationId xmlns:a16="http://schemas.microsoft.com/office/drawing/2014/main" id="{AB379C30-B28C-46B6-883D-02816A45F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301" y="1825625"/>
            <a:ext cx="8929398" cy="4351338"/>
          </a:xfrm>
          <a:prstGeom prst="rect">
            <a:avLst/>
          </a:prstGeom>
        </p:spPr>
      </p:pic>
    </p:spTree>
    <p:extLst>
      <p:ext uri="{BB962C8B-B14F-4D97-AF65-F5344CB8AC3E}">
        <p14:creationId xmlns:p14="http://schemas.microsoft.com/office/powerpoint/2010/main" val="96614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94B05-39D8-4559-9429-5DF95E63DDBB}"/>
              </a:ext>
            </a:extLst>
          </p:cNvPr>
          <p:cNvSpPr>
            <a:spLocks noGrp="1"/>
          </p:cNvSpPr>
          <p:nvPr>
            <p:ph type="title"/>
          </p:nvPr>
        </p:nvSpPr>
        <p:spPr/>
        <p:txBody>
          <a:bodyPr/>
          <a:lstStyle/>
          <a:p>
            <a:r>
              <a:rPr lang="en-US" altLang="zh-CN" dirty="0"/>
              <a:t>HTTP</a:t>
            </a:r>
            <a:r>
              <a:rPr lang="zh-CN" altLang="en-US" dirty="0"/>
              <a:t>概念</a:t>
            </a:r>
          </a:p>
        </p:txBody>
      </p:sp>
      <p:sp>
        <p:nvSpPr>
          <p:cNvPr id="3" name="内容占位符 2">
            <a:extLst>
              <a:ext uri="{FF2B5EF4-FFF2-40B4-BE49-F238E27FC236}">
                <a16:creationId xmlns:a16="http://schemas.microsoft.com/office/drawing/2014/main" id="{B642F4B1-E78D-4834-8725-3E0387959F7C}"/>
              </a:ext>
            </a:extLst>
          </p:cNvPr>
          <p:cNvSpPr>
            <a:spLocks noGrp="1"/>
          </p:cNvSpPr>
          <p:nvPr>
            <p:ph idx="1"/>
          </p:nvPr>
        </p:nvSpPr>
        <p:spPr/>
        <p:txBody>
          <a:bodyPr/>
          <a:lstStyle/>
          <a:p>
            <a:r>
              <a:rPr lang="zh-CN" altLang="en-US" dirty="0"/>
              <a:t>概念：</a:t>
            </a:r>
            <a:r>
              <a:rPr lang="en-US" altLang="zh-CN" dirty="0"/>
              <a:t>HTTP</a:t>
            </a:r>
            <a:r>
              <a:rPr lang="zh-CN" altLang="en-US" dirty="0"/>
              <a:t>（超文本传输协议）是应用层上的一种客户端</a:t>
            </a:r>
            <a:r>
              <a:rPr lang="en-US" altLang="zh-CN" dirty="0"/>
              <a:t>/</a:t>
            </a:r>
            <a:r>
              <a:rPr lang="zh-CN" altLang="en-US" dirty="0"/>
              <a:t>服务端模型的通信协议，它由请求和响应构成，且是无状态的。 </a:t>
            </a:r>
            <a:endParaRPr lang="en-US" altLang="zh-CN" dirty="0"/>
          </a:p>
          <a:p>
            <a:r>
              <a:rPr lang="zh-CN" altLang="en-US" dirty="0"/>
              <a:t>协议：协议规定了通信双方必须遵守的数据传输格式，这样通信双方按照约定的格式才能准确的通信。 </a:t>
            </a:r>
            <a:endParaRPr lang="en-US" altLang="zh-CN" dirty="0"/>
          </a:p>
          <a:p>
            <a:endParaRPr lang="en-US" altLang="zh-CN" dirty="0"/>
          </a:p>
          <a:p>
            <a:endParaRPr lang="en-US" altLang="zh-CN" dirty="0"/>
          </a:p>
          <a:p>
            <a:r>
              <a:rPr lang="zh-CN" altLang="en-US" dirty="0"/>
              <a:t>无状态：无状态是指两次谅解通信之间是没有任何联系的，每次都是一个新的连接，服务端不会记录前后的请求信息。</a:t>
            </a:r>
          </a:p>
        </p:txBody>
      </p:sp>
      <p:sp>
        <p:nvSpPr>
          <p:cNvPr id="6" name="任意多边形: 形状 5">
            <a:extLst>
              <a:ext uri="{FF2B5EF4-FFF2-40B4-BE49-F238E27FC236}">
                <a16:creationId xmlns:a16="http://schemas.microsoft.com/office/drawing/2014/main" id="{557A8749-F033-42FF-954C-3DCA0372C74C}"/>
              </a:ext>
            </a:extLst>
          </p:cNvPr>
          <p:cNvSpPr/>
          <p:nvPr/>
        </p:nvSpPr>
        <p:spPr>
          <a:xfrm>
            <a:off x="1830798" y="3634451"/>
            <a:ext cx="2160000" cy="900000"/>
          </a:xfrm>
          <a:custGeom>
            <a:avLst/>
            <a:gdLst>
              <a:gd name="connsiteX0" fmla="*/ 0 w 2135187"/>
              <a:gd name="connsiteY0" fmla="*/ 100700 h 1006998"/>
              <a:gd name="connsiteX1" fmla="*/ 100700 w 2135187"/>
              <a:gd name="connsiteY1" fmla="*/ 0 h 1006998"/>
              <a:gd name="connsiteX2" fmla="*/ 2034487 w 2135187"/>
              <a:gd name="connsiteY2" fmla="*/ 0 h 1006998"/>
              <a:gd name="connsiteX3" fmla="*/ 2135187 w 2135187"/>
              <a:gd name="connsiteY3" fmla="*/ 100700 h 1006998"/>
              <a:gd name="connsiteX4" fmla="*/ 2135187 w 2135187"/>
              <a:gd name="connsiteY4" fmla="*/ 906298 h 1006998"/>
              <a:gd name="connsiteX5" fmla="*/ 2034487 w 2135187"/>
              <a:gd name="connsiteY5" fmla="*/ 1006998 h 1006998"/>
              <a:gd name="connsiteX6" fmla="*/ 100700 w 2135187"/>
              <a:gd name="connsiteY6" fmla="*/ 1006998 h 1006998"/>
              <a:gd name="connsiteX7" fmla="*/ 0 w 2135187"/>
              <a:gd name="connsiteY7" fmla="*/ 906298 h 1006998"/>
              <a:gd name="connsiteX8" fmla="*/ 0 w 2135187"/>
              <a:gd name="connsiteY8" fmla="*/ 100700 h 100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006998">
                <a:moveTo>
                  <a:pt x="0" y="100700"/>
                </a:moveTo>
                <a:cubicBezTo>
                  <a:pt x="0" y="45085"/>
                  <a:pt x="45085" y="0"/>
                  <a:pt x="100700" y="0"/>
                </a:cubicBezTo>
                <a:lnTo>
                  <a:pt x="2034487" y="0"/>
                </a:lnTo>
                <a:cubicBezTo>
                  <a:pt x="2090102" y="0"/>
                  <a:pt x="2135187" y="45085"/>
                  <a:pt x="2135187" y="100700"/>
                </a:cubicBezTo>
                <a:lnTo>
                  <a:pt x="2135187" y="906298"/>
                </a:lnTo>
                <a:cubicBezTo>
                  <a:pt x="2135187" y="961913"/>
                  <a:pt x="2090102" y="1006998"/>
                  <a:pt x="2034487" y="1006998"/>
                </a:cubicBezTo>
                <a:lnTo>
                  <a:pt x="100700" y="1006998"/>
                </a:lnTo>
                <a:cubicBezTo>
                  <a:pt x="45085" y="1006998"/>
                  <a:pt x="0" y="961913"/>
                  <a:pt x="0" y="906298"/>
                </a:cubicBezTo>
                <a:lnTo>
                  <a:pt x="0" y="10070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5224" tIns="155224" rIns="155224" bIns="155224" numCol="1" spcCol="1270" anchor="ctr" anchorCtr="0">
            <a:noAutofit/>
          </a:bodyPr>
          <a:lstStyle/>
          <a:p>
            <a:pPr marL="0" lvl="0" indent="0" algn="ctr" defTabSz="1466850">
              <a:lnSpc>
                <a:spcPct val="90000"/>
              </a:lnSpc>
              <a:spcBef>
                <a:spcPct val="0"/>
              </a:spcBef>
              <a:spcAft>
                <a:spcPct val="35000"/>
              </a:spcAft>
              <a:buNone/>
            </a:pPr>
            <a:r>
              <a:rPr lang="en-US" altLang="zh-CN" sz="2800" b="1" kern="1200" dirty="0"/>
              <a:t>URL</a:t>
            </a:r>
            <a:r>
              <a:rPr lang="zh-CN" altLang="en-US" sz="2800" b="1" kern="1200" dirty="0"/>
              <a:t>格式</a:t>
            </a:r>
            <a:endParaRPr lang="zh-CN" altLang="en-US" sz="2800" kern="1200" dirty="0"/>
          </a:p>
        </p:txBody>
      </p:sp>
      <p:sp>
        <p:nvSpPr>
          <p:cNvPr id="8" name="任意多边形: 形状 7">
            <a:extLst>
              <a:ext uri="{FF2B5EF4-FFF2-40B4-BE49-F238E27FC236}">
                <a16:creationId xmlns:a16="http://schemas.microsoft.com/office/drawing/2014/main" id="{CAA0E342-F153-4716-AD2C-ADA91C5321E4}"/>
              </a:ext>
            </a:extLst>
          </p:cNvPr>
          <p:cNvSpPr/>
          <p:nvPr/>
        </p:nvSpPr>
        <p:spPr>
          <a:xfrm>
            <a:off x="4820061" y="3634451"/>
            <a:ext cx="2160000" cy="900000"/>
          </a:xfrm>
          <a:custGeom>
            <a:avLst/>
            <a:gdLst>
              <a:gd name="connsiteX0" fmla="*/ 0 w 2135187"/>
              <a:gd name="connsiteY0" fmla="*/ 100700 h 1006998"/>
              <a:gd name="connsiteX1" fmla="*/ 100700 w 2135187"/>
              <a:gd name="connsiteY1" fmla="*/ 0 h 1006998"/>
              <a:gd name="connsiteX2" fmla="*/ 2034487 w 2135187"/>
              <a:gd name="connsiteY2" fmla="*/ 0 h 1006998"/>
              <a:gd name="connsiteX3" fmla="*/ 2135187 w 2135187"/>
              <a:gd name="connsiteY3" fmla="*/ 100700 h 1006998"/>
              <a:gd name="connsiteX4" fmla="*/ 2135187 w 2135187"/>
              <a:gd name="connsiteY4" fmla="*/ 906298 h 1006998"/>
              <a:gd name="connsiteX5" fmla="*/ 2034487 w 2135187"/>
              <a:gd name="connsiteY5" fmla="*/ 1006998 h 1006998"/>
              <a:gd name="connsiteX6" fmla="*/ 100700 w 2135187"/>
              <a:gd name="connsiteY6" fmla="*/ 1006998 h 1006998"/>
              <a:gd name="connsiteX7" fmla="*/ 0 w 2135187"/>
              <a:gd name="connsiteY7" fmla="*/ 906298 h 1006998"/>
              <a:gd name="connsiteX8" fmla="*/ 0 w 2135187"/>
              <a:gd name="connsiteY8" fmla="*/ 100700 h 100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006998">
                <a:moveTo>
                  <a:pt x="0" y="100700"/>
                </a:moveTo>
                <a:cubicBezTo>
                  <a:pt x="0" y="45085"/>
                  <a:pt x="45085" y="0"/>
                  <a:pt x="100700" y="0"/>
                </a:cubicBezTo>
                <a:lnTo>
                  <a:pt x="2034487" y="0"/>
                </a:lnTo>
                <a:cubicBezTo>
                  <a:pt x="2090102" y="0"/>
                  <a:pt x="2135187" y="45085"/>
                  <a:pt x="2135187" y="100700"/>
                </a:cubicBezTo>
                <a:lnTo>
                  <a:pt x="2135187" y="906298"/>
                </a:lnTo>
                <a:cubicBezTo>
                  <a:pt x="2135187" y="961913"/>
                  <a:pt x="2090102" y="1006998"/>
                  <a:pt x="2034487" y="1006998"/>
                </a:cubicBezTo>
                <a:lnTo>
                  <a:pt x="100700" y="1006998"/>
                </a:lnTo>
                <a:cubicBezTo>
                  <a:pt x="45085" y="1006998"/>
                  <a:pt x="0" y="961913"/>
                  <a:pt x="0" y="906298"/>
                </a:cubicBezTo>
                <a:lnTo>
                  <a:pt x="0" y="100700"/>
                </a:lnTo>
                <a:close/>
              </a:path>
            </a:pathLst>
          </a:custGeom>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txBody>
          <a:bodyPr spcFirstLastPara="0" vert="horz" wrap="square" lIns="155224" tIns="155224" rIns="155224" bIns="155224" numCol="1" spcCol="1270" anchor="ctr" anchorCtr="0">
            <a:noAutofit/>
          </a:bodyPr>
          <a:lstStyle/>
          <a:p>
            <a:pPr marL="0" lvl="0" indent="0" algn="ctr" defTabSz="1466850">
              <a:lnSpc>
                <a:spcPct val="90000"/>
              </a:lnSpc>
              <a:spcBef>
                <a:spcPct val="0"/>
              </a:spcBef>
              <a:spcAft>
                <a:spcPct val="35000"/>
              </a:spcAft>
              <a:buNone/>
            </a:pPr>
            <a:r>
              <a:rPr lang="en-US" altLang="zh-CN" sz="2800" b="1" kern="1200" dirty="0"/>
              <a:t>HTTP</a:t>
            </a:r>
            <a:r>
              <a:rPr lang="zh-CN" altLang="en-US" sz="2800" b="1" kern="1200" dirty="0"/>
              <a:t>请求</a:t>
            </a:r>
            <a:endParaRPr lang="en-US" altLang="zh-CN" sz="2800" b="1" kern="1200" dirty="0"/>
          </a:p>
        </p:txBody>
      </p:sp>
      <p:sp>
        <p:nvSpPr>
          <p:cNvPr id="10" name="任意多边形: 形状 9">
            <a:extLst>
              <a:ext uri="{FF2B5EF4-FFF2-40B4-BE49-F238E27FC236}">
                <a16:creationId xmlns:a16="http://schemas.microsoft.com/office/drawing/2014/main" id="{D45A6FAB-54FC-466B-805E-BAF01260DFCC}"/>
              </a:ext>
            </a:extLst>
          </p:cNvPr>
          <p:cNvSpPr/>
          <p:nvPr/>
        </p:nvSpPr>
        <p:spPr>
          <a:xfrm>
            <a:off x="7809323" y="3634451"/>
            <a:ext cx="2160000" cy="900000"/>
          </a:xfrm>
          <a:custGeom>
            <a:avLst/>
            <a:gdLst>
              <a:gd name="connsiteX0" fmla="*/ 0 w 2135187"/>
              <a:gd name="connsiteY0" fmla="*/ 100700 h 1006998"/>
              <a:gd name="connsiteX1" fmla="*/ 100700 w 2135187"/>
              <a:gd name="connsiteY1" fmla="*/ 0 h 1006998"/>
              <a:gd name="connsiteX2" fmla="*/ 2034487 w 2135187"/>
              <a:gd name="connsiteY2" fmla="*/ 0 h 1006998"/>
              <a:gd name="connsiteX3" fmla="*/ 2135187 w 2135187"/>
              <a:gd name="connsiteY3" fmla="*/ 100700 h 1006998"/>
              <a:gd name="connsiteX4" fmla="*/ 2135187 w 2135187"/>
              <a:gd name="connsiteY4" fmla="*/ 906298 h 1006998"/>
              <a:gd name="connsiteX5" fmla="*/ 2034487 w 2135187"/>
              <a:gd name="connsiteY5" fmla="*/ 1006998 h 1006998"/>
              <a:gd name="connsiteX6" fmla="*/ 100700 w 2135187"/>
              <a:gd name="connsiteY6" fmla="*/ 1006998 h 1006998"/>
              <a:gd name="connsiteX7" fmla="*/ 0 w 2135187"/>
              <a:gd name="connsiteY7" fmla="*/ 906298 h 1006998"/>
              <a:gd name="connsiteX8" fmla="*/ 0 w 2135187"/>
              <a:gd name="connsiteY8" fmla="*/ 100700 h 100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006998">
                <a:moveTo>
                  <a:pt x="0" y="100700"/>
                </a:moveTo>
                <a:cubicBezTo>
                  <a:pt x="0" y="45085"/>
                  <a:pt x="45085" y="0"/>
                  <a:pt x="100700" y="0"/>
                </a:cubicBezTo>
                <a:lnTo>
                  <a:pt x="2034487" y="0"/>
                </a:lnTo>
                <a:cubicBezTo>
                  <a:pt x="2090102" y="0"/>
                  <a:pt x="2135187" y="45085"/>
                  <a:pt x="2135187" y="100700"/>
                </a:cubicBezTo>
                <a:lnTo>
                  <a:pt x="2135187" y="906298"/>
                </a:lnTo>
                <a:cubicBezTo>
                  <a:pt x="2135187" y="961913"/>
                  <a:pt x="2090102" y="1006998"/>
                  <a:pt x="2034487" y="1006998"/>
                </a:cubicBezTo>
                <a:lnTo>
                  <a:pt x="100700" y="1006998"/>
                </a:lnTo>
                <a:cubicBezTo>
                  <a:pt x="45085" y="1006998"/>
                  <a:pt x="0" y="961913"/>
                  <a:pt x="0" y="906298"/>
                </a:cubicBezTo>
                <a:lnTo>
                  <a:pt x="0" y="100700"/>
                </a:lnTo>
                <a:close/>
              </a:path>
            </a:pathLst>
          </a:cu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155224" tIns="155224" rIns="155224" bIns="155224" numCol="1" spcCol="1270" anchor="ctr" anchorCtr="0">
            <a:noAutofit/>
          </a:bodyPr>
          <a:lstStyle/>
          <a:p>
            <a:pPr marL="0" lvl="0" indent="0" algn="ctr" defTabSz="1466850">
              <a:lnSpc>
                <a:spcPct val="90000"/>
              </a:lnSpc>
              <a:spcBef>
                <a:spcPct val="0"/>
              </a:spcBef>
              <a:spcAft>
                <a:spcPct val="35000"/>
              </a:spcAft>
              <a:buNone/>
            </a:pPr>
            <a:r>
              <a:rPr lang="en-US" altLang="zh-CN" sz="2800" b="1" kern="1200" dirty="0"/>
              <a:t>HTTP</a:t>
            </a:r>
            <a:r>
              <a:rPr lang="zh-CN" altLang="en-US" sz="2800" b="1" kern="1200" dirty="0"/>
              <a:t>响应</a:t>
            </a:r>
            <a:endParaRPr lang="en-US" altLang="zh-CN" sz="2800" b="1" kern="1200" dirty="0"/>
          </a:p>
        </p:txBody>
      </p:sp>
    </p:spTree>
    <p:extLst>
      <p:ext uri="{BB962C8B-B14F-4D97-AF65-F5344CB8AC3E}">
        <p14:creationId xmlns:p14="http://schemas.microsoft.com/office/powerpoint/2010/main" val="188129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0010D-B211-47D2-B8D7-370E449DC182}"/>
              </a:ext>
            </a:extLst>
          </p:cNvPr>
          <p:cNvSpPr>
            <a:spLocks noGrp="1"/>
          </p:cNvSpPr>
          <p:nvPr>
            <p:ph type="title"/>
          </p:nvPr>
        </p:nvSpPr>
        <p:spPr/>
        <p:txBody>
          <a:bodyPr/>
          <a:lstStyle/>
          <a:p>
            <a:r>
              <a:rPr lang="en-US" altLang="zh-CN" dirty="0"/>
              <a:t>URL</a:t>
            </a:r>
            <a:r>
              <a:rPr lang="zh-CN" altLang="en-US" dirty="0"/>
              <a:t>地址格式</a:t>
            </a:r>
          </a:p>
        </p:txBody>
      </p:sp>
      <p:sp>
        <p:nvSpPr>
          <p:cNvPr id="3" name="内容占位符 2">
            <a:extLst>
              <a:ext uri="{FF2B5EF4-FFF2-40B4-BE49-F238E27FC236}">
                <a16:creationId xmlns:a16="http://schemas.microsoft.com/office/drawing/2014/main" id="{64CB5FFD-9EDB-468C-BC57-C25ED413A11A}"/>
              </a:ext>
            </a:extLst>
          </p:cNvPr>
          <p:cNvSpPr>
            <a:spLocks noGrp="1"/>
          </p:cNvSpPr>
          <p:nvPr>
            <p:ph idx="1"/>
          </p:nvPr>
        </p:nvSpPr>
        <p:spPr/>
        <p:txBody>
          <a:bodyPr/>
          <a:lstStyle/>
          <a:p>
            <a:r>
              <a:rPr lang="zh-CN" altLang="en-US" dirty="0"/>
              <a:t>格式说明：</a:t>
            </a:r>
            <a:r>
              <a:rPr lang="en-US" altLang="zh-CN" dirty="0"/>
              <a:t>scheme://host[:port]/path/…/[?query-string][#anchor]</a:t>
            </a:r>
          </a:p>
          <a:p>
            <a:pPr lvl="1"/>
            <a:r>
              <a:rPr lang="en-US" altLang="zh-CN" dirty="0"/>
              <a:t>scheme</a:t>
            </a:r>
            <a:r>
              <a:rPr lang="zh-CN" altLang="en-US" dirty="0"/>
              <a:t>：协议（例如：</a:t>
            </a:r>
            <a:r>
              <a:rPr lang="en-US" altLang="zh-CN" dirty="0"/>
              <a:t>http, https, ftp</a:t>
            </a:r>
            <a:r>
              <a:rPr lang="zh-CN" altLang="en-US" dirty="0"/>
              <a:t>）</a:t>
            </a:r>
          </a:p>
          <a:p>
            <a:pPr lvl="1"/>
            <a:r>
              <a:rPr lang="en-US" altLang="zh-CN" dirty="0"/>
              <a:t>host</a:t>
            </a:r>
            <a:r>
              <a:rPr lang="zh-CN" altLang="en-US" dirty="0"/>
              <a:t>：服务器的 </a:t>
            </a:r>
            <a:r>
              <a:rPr lang="en-US" altLang="zh-CN" dirty="0"/>
              <a:t>IP </a:t>
            </a:r>
            <a:r>
              <a:rPr lang="zh-CN" altLang="en-US" dirty="0"/>
              <a:t>地址或者域名</a:t>
            </a:r>
          </a:p>
          <a:p>
            <a:pPr lvl="1"/>
            <a:r>
              <a:rPr lang="en-US" altLang="zh-CN" dirty="0"/>
              <a:t>port</a:t>
            </a:r>
            <a:r>
              <a:rPr lang="zh-CN" altLang="en-US" dirty="0"/>
              <a:t>：服务器的端口（如果是走协议默认端口，缺省端口</a:t>
            </a:r>
            <a:r>
              <a:rPr lang="en-US" altLang="zh-CN" dirty="0"/>
              <a:t>80</a:t>
            </a:r>
            <a:r>
              <a:rPr lang="zh-CN" altLang="en-US" dirty="0"/>
              <a:t>）</a:t>
            </a:r>
          </a:p>
          <a:p>
            <a:pPr lvl="1"/>
            <a:r>
              <a:rPr lang="en-US" altLang="zh-CN" dirty="0"/>
              <a:t>path</a:t>
            </a:r>
            <a:r>
              <a:rPr lang="zh-CN" altLang="en-US" dirty="0"/>
              <a:t>：访问资源的路径</a:t>
            </a:r>
          </a:p>
          <a:p>
            <a:pPr lvl="1"/>
            <a:r>
              <a:rPr lang="en-US" altLang="zh-CN" dirty="0"/>
              <a:t>query-string</a:t>
            </a:r>
            <a:r>
              <a:rPr lang="zh-CN" altLang="en-US" dirty="0"/>
              <a:t>：参数，发送给 </a:t>
            </a:r>
            <a:r>
              <a:rPr lang="en-US" altLang="zh-CN" dirty="0"/>
              <a:t>http </a:t>
            </a:r>
            <a:r>
              <a:rPr lang="zh-CN" altLang="en-US" dirty="0"/>
              <a:t>服务器的数据</a:t>
            </a:r>
          </a:p>
          <a:p>
            <a:pPr lvl="1"/>
            <a:r>
              <a:rPr lang="en-US" altLang="zh-CN" dirty="0"/>
              <a:t>anchor</a:t>
            </a:r>
            <a:r>
              <a:rPr lang="zh-CN" altLang="en-US" dirty="0"/>
              <a:t>：锚（跳转到网页的指定锚点位置）</a:t>
            </a:r>
          </a:p>
        </p:txBody>
      </p:sp>
      <p:pic>
        <p:nvPicPr>
          <p:cNvPr id="5" name="图片 4">
            <a:extLst>
              <a:ext uri="{FF2B5EF4-FFF2-40B4-BE49-F238E27FC236}">
                <a16:creationId xmlns:a16="http://schemas.microsoft.com/office/drawing/2014/main" id="{931627C5-7F8F-469D-BE2F-6B783B755C58}"/>
              </a:ext>
            </a:extLst>
          </p:cNvPr>
          <p:cNvPicPr>
            <a:picLocks noChangeAspect="1"/>
          </p:cNvPicPr>
          <p:nvPr/>
        </p:nvPicPr>
        <p:blipFill>
          <a:blip r:embed="rId2"/>
          <a:stretch>
            <a:fillRect/>
          </a:stretch>
        </p:blipFill>
        <p:spPr>
          <a:xfrm>
            <a:off x="7861266" y="3476963"/>
            <a:ext cx="3227406" cy="2700000"/>
          </a:xfrm>
          <a:prstGeom prst="rect">
            <a:avLst/>
          </a:prstGeom>
        </p:spPr>
      </p:pic>
    </p:spTree>
    <p:extLst>
      <p:ext uri="{BB962C8B-B14F-4D97-AF65-F5344CB8AC3E}">
        <p14:creationId xmlns:p14="http://schemas.microsoft.com/office/powerpoint/2010/main" val="203946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21D07-C62C-484F-AEBE-10562B150289}"/>
              </a:ext>
            </a:extLst>
          </p:cNvPr>
          <p:cNvSpPr>
            <a:spLocks noGrp="1"/>
          </p:cNvSpPr>
          <p:nvPr>
            <p:ph type="title"/>
          </p:nvPr>
        </p:nvSpPr>
        <p:spPr/>
        <p:txBody>
          <a:bodyPr/>
          <a:lstStyle/>
          <a:p>
            <a:r>
              <a:rPr lang="en-US" altLang="zh-CN" dirty="0"/>
              <a:t>HTTP</a:t>
            </a:r>
            <a:r>
              <a:rPr lang="zh-CN" altLang="en-US" dirty="0"/>
              <a:t>请求</a:t>
            </a:r>
          </a:p>
        </p:txBody>
      </p:sp>
      <p:sp>
        <p:nvSpPr>
          <p:cNvPr id="3" name="内容占位符 2">
            <a:extLst>
              <a:ext uri="{FF2B5EF4-FFF2-40B4-BE49-F238E27FC236}">
                <a16:creationId xmlns:a16="http://schemas.microsoft.com/office/drawing/2014/main" id="{6C0E8E54-531C-4984-BE29-E503BF6DCF07}"/>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CB72283B-6270-4534-B225-AF5DA8EEEFB1}"/>
              </a:ext>
            </a:extLst>
          </p:cNvPr>
          <p:cNvPicPr>
            <a:picLocks noChangeAspect="1"/>
          </p:cNvPicPr>
          <p:nvPr/>
        </p:nvPicPr>
        <p:blipFill>
          <a:blip r:embed="rId3"/>
          <a:stretch>
            <a:fillRect/>
          </a:stretch>
        </p:blipFill>
        <p:spPr>
          <a:xfrm>
            <a:off x="1373162" y="1253379"/>
            <a:ext cx="9445676" cy="4968000"/>
          </a:xfrm>
          <a:prstGeom prst="rect">
            <a:avLst/>
          </a:prstGeom>
        </p:spPr>
      </p:pic>
    </p:spTree>
    <p:extLst>
      <p:ext uri="{BB962C8B-B14F-4D97-AF65-F5344CB8AC3E}">
        <p14:creationId xmlns:p14="http://schemas.microsoft.com/office/powerpoint/2010/main" val="2766249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3086E-FAD2-45BD-B571-E312E3FE70F8}"/>
              </a:ext>
            </a:extLst>
          </p:cNvPr>
          <p:cNvSpPr>
            <a:spLocks noGrp="1"/>
          </p:cNvSpPr>
          <p:nvPr>
            <p:ph type="title"/>
          </p:nvPr>
        </p:nvSpPr>
        <p:spPr/>
        <p:txBody>
          <a:bodyPr/>
          <a:lstStyle/>
          <a:p>
            <a:r>
              <a:rPr lang="en-US" altLang="zh-CN" dirty="0"/>
              <a:t>HTTP</a:t>
            </a:r>
            <a:r>
              <a:rPr lang="zh-CN" altLang="en-US" dirty="0"/>
              <a:t>响应</a:t>
            </a:r>
          </a:p>
        </p:txBody>
      </p:sp>
      <p:sp>
        <p:nvSpPr>
          <p:cNvPr id="3" name="内容占位符 2">
            <a:extLst>
              <a:ext uri="{FF2B5EF4-FFF2-40B4-BE49-F238E27FC236}">
                <a16:creationId xmlns:a16="http://schemas.microsoft.com/office/drawing/2014/main" id="{04E66F8C-F634-48CA-994A-6EC35A5C0D3B}"/>
              </a:ext>
            </a:extLst>
          </p:cNvPr>
          <p:cNvSpPr>
            <a:spLocks noGrp="1"/>
          </p:cNvSpPr>
          <p:nvPr>
            <p:ph idx="1"/>
          </p:nvPr>
        </p:nvSpPr>
        <p:spPr/>
        <p:txBody>
          <a:bodyPr/>
          <a:lstStyle/>
          <a:p>
            <a:r>
              <a:rPr lang="en-US" altLang="zh-CN" dirty="0"/>
              <a:t>HTTP</a:t>
            </a:r>
            <a:r>
              <a:rPr lang="zh-CN" altLang="en-US" dirty="0"/>
              <a:t>响应由四个部分组成，分别是：状态行、消息报头、空行（回车符 </a:t>
            </a:r>
            <a:r>
              <a:rPr lang="en-US" altLang="zh-CN" dirty="0"/>
              <a:t>+ </a:t>
            </a:r>
            <a:r>
              <a:rPr lang="zh-CN" altLang="en-US" dirty="0"/>
              <a:t>换行符）和响应正文。</a:t>
            </a:r>
          </a:p>
        </p:txBody>
      </p:sp>
      <p:pic>
        <p:nvPicPr>
          <p:cNvPr id="4" name="图片 3">
            <a:extLst>
              <a:ext uri="{FF2B5EF4-FFF2-40B4-BE49-F238E27FC236}">
                <a16:creationId xmlns:a16="http://schemas.microsoft.com/office/drawing/2014/main" id="{503FD841-1F08-4CFA-BCCC-3A80D20E6093}"/>
              </a:ext>
            </a:extLst>
          </p:cNvPr>
          <p:cNvPicPr>
            <a:picLocks noChangeAspect="1"/>
          </p:cNvPicPr>
          <p:nvPr/>
        </p:nvPicPr>
        <p:blipFill>
          <a:blip r:embed="rId2"/>
          <a:stretch>
            <a:fillRect/>
          </a:stretch>
        </p:blipFill>
        <p:spPr>
          <a:xfrm>
            <a:off x="2130705" y="2735724"/>
            <a:ext cx="7930589" cy="3600000"/>
          </a:xfrm>
          <a:prstGeom prst="rect">
            <a:avLst/>
          </a:prstGeom>
        </p:spPr>
      </p:pic>
    </p:spTree>
    <p:extLst>
      <p:ext uri="{BB962C8B-B14F-4D97-AF65-F5344CB8AC3E}">
        <p14:creationId xmlns:p14="http://schemas.microsoft.com/office/powerpoint/2010/main" val="412866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BF6C9-B347-4809-ABBC-ADB18E62DF50}"/>
              </a:ext>
            </a:extLst>
          </p:cNvPr>
          <p:cNvSpPr>
            <a:spLocks noGrp="1"/>
          </p:cNvSpPr>
          <p:nvPr>
            <p:ph type="title"/>
          </p:nvPr>
        </p:nvSpPr>
        <p:spPr/>
        <p:txBody>
          <a:bodyPr/>
          <a:lstStyle/>
          <a:p>
            <a:r>
              <a:rPr lang="en-US" altLang="zh-CN" dirty="0"/>
              <a:t>HTML</a:t>
            </a:r>
            <a:r>
              <a:rPr lang="zh-CN" altLang="en-US" dirty="0"/>
              <a:t>与</a:t>
            </a:r>
            <a:r>
              <a:rPr lang="en-US" altLang="zh-CN" dirty="0"/>
              <a:t>CSS</a:t>
            </a:r>
            <a:endParaRPr lang="zh-CN" altLang="en-US" dirty="0"/>
          </a:p>
        </p:txBody>
      </p:sp>
      <p:sp>
        <p:nvSpPr>
          <p:cNvPr id="3" name="内容占位符 2">
            <a:extLst>
              <a:ext uri="{FF2B5EF4-FFF2-40B4-BE49-F238E27FC236}">
                <a16:creationId xmlns:a16="http://schemas.microsoft.com/office/drawing/2014/main" id="{22104367-FEC6-44FF-92D8-BA9BAC7C89C4}"/>
              </a:ext>
            </a:extLst>
          </p:cNvPr>
          <p:cNvSpPr>
            <a:spLocks noGrp="1"/>
          </p:cNvSpPr>
          <p:nvPr>
            <p:ph idx="1"/>
          </p:nvPr>
        </p:nvSpPr>
        <p:spPr/>
        <p:txBody>
          <a:bodyPr/>
          <a:lstStyle/>
          <a:p>
            <a:r>
              <a:rPr lang="zh-CN" altLang="en-US" sz="2400" dirty="0"/>
              <a:t>访问知乎</a:t>
            </a:r>
            <a:r>
              <a:rPr lang="en-US" altLang="zh-CN" sz="2400" dirty="0"/>
              <a:t>Python</a:t>
            </a:r>
            <a:r>
              <a:rPr lang="zh-CN" altLang="en-US" sz="2400" dirty="0"/>
              <a:t>社区</a:t>
            </a:r>
            <a:endParaRPr lang="en-US" altLang="zh-CN" sz="2400" dirty="0"/>
          </a:p>
          <a:p>
            <a:pPr lvl="1"/>
            <a:r>
              <a:rPr lang="en-US" altLang="zh-CN" sz="2000" dirty="0">
                <a:hlinkClick r:id="rId3"/>
              </a:rPr>
              <a:t>https://www.zhihu.com/column/Python</a:t>
            </a:r>
            <a:endParaRPr lang="en-US" altLang="zh-CN" sz="2000" dirty="0"/>
          </a:p>
          <a:p>
            <a:r>
              <a:rPr lang="zh-CN" altLang="en-US" sz="2400" dirty="0"/>
              <a:t>返回</a:t>
            </a:r>
            <a:r>
              <a:rPr lang="en-US" altLang="zh-CN" sz="2400" dirty="0"/>
              <a:t>HTML</a:t>
            </a:r>
            <a:r>
              <a:rPr lang="zh-CN" altLang="en-US" sz="2400" dirty="0"/>
              <a:t>文件如下</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6" name="图片 5">
            <a:extLst>
              <a:ext uri="{FF2B5EF4-FFF2-40B4-BE49-F238E27FC236}">
                <a16:creationId xmlns:a16="http://schemas.microsoft.com/office/drawing/2014/main" id="{1D50913E-EABE-4F89-82D5-321216DA8B15}"/>
              </a:ext>
            </a:extLst>
          </p:cNvPr>
          <p:cNvPicPr>
            <a:picLocks noChangeAspect="1"/>
          </p:cNvPicPr>
          <p:nvPr/>
        </p:nvPicPr>
        <p:blipFill>
          <a:blip r:embed="rId4"/>
          <a:stretch>
            <a:fillRect/>
          </a:stretch>
        </p:blipFill>
        <p:spPr>
          <a:xfrm>
            <a:off x="1199908" y="3006784"/>
            <a:ext cx="6098822" cy="3420000"/>
          </a:xfrm>
          <a:prstGeom prst="rect">
            <a:avLst/>
          </a:prstGeom>
        </p:spPr>
      </p:pic>
      <p:grpSp>
        <p:nvGrpSpPr>
          <p:cNvPr id="27" name="组合 26">
            <a:extLst>
              <a:ext uri="{FF2B5EF4-FFF2-40B4-BE49-F238E27FC236}">
                <a16:creationId xmlns:a16="http://schemas.microsoft.com/office/drawing/2014/main" id="{B4347180-6482-4005-9E0D-DDF842EE597E}"/>
              </a:ext>
            </a:extLst>
          </p:cNvPr>
          <p:cNvGrpSpPr/>
          <p:nvPr/>
        </p:nvGrpSpPr>
        <p:grpSpPr>
          <a:xfrm>
            <a:off x="7916470" y="1921955"/>
            <a:ext cx="3888000" cy="1161450"/>
            <a:chOff x="7916470" y="2112676"/>
            <a:chExt cx="3888000" cy="1161450"/>
          </a:xfrm>
        </p:grpSpPr>
        <p:grpSp>
          <p:nvGrpSpPr>
            <p:cNvPr id="17" name="组合 16">
              <a:extLst>
                <a:ext uri="{FF2B5EF4-FFF2-40B4-BE49-F238E27FC236}">
                  <a16:creationId xmlns:a16="http://schemas.microsoft.com/office/drawing/2014/main" id="{E1ABB15D-D8CC-4644-B7D7-674ACF733440}"/>
                </a:ext>
              </a:extLst>
            </p:cNvPr>
            <p:cNvGrpSpPr/>
            <p:nvPr/>
          </p:nvGrpSpPr>
          <p:grpSpPr>
            <a:xfrm>
              <a:off x="7916470" y="2112676"/>
              <a:ext cx="3888000" cy="1161450"/>
              <a:chOff x="7660438" y="2066264"/>
              <a:chExt cx="3888000" cy="1161450"/>
            </a:xfrm>
          </p:grpSpPr>
          <p:sp>
            <p:nvSpPr>
              <p:cNvPr id="5" name="任意多边形: 形状 4">
                <a:extLst>
                  <a:ext uri="{FF2B5EF4-FFF2-40B4-BE49-F238E27FC236}">
                    <a16:creationId xmlns:a16="http://schemas.microsoft.com/office/drawing/2014/main" id="{B427A6B3-7A3F-4C0B-AF50-3C197280B968}"/>
                  </a:ext>
                </a:extLst>
              </p:cNvPr>
              <p:cNvSpPr/>
              <p:nvPr/>
            </p:nvSpPr>
            <p:spPr>
              <a:xfrm>
                <a:off x="7660438" y="2361464"/>
                <a:ext cx="3888000" cy="866250"/>
              </a:xfrm>
              <a:custGeom>
                <a:avLst/>
                <a:gdLst>
                  <a:gd name="connsiteX0" fmla="*/ 0 w 3925105"/>
                  <a:gd name="connsiteY0" fmla="*/ 0 h 866250"/>
                  <a:gd name="connsiteX1" fmla="*/ 3925105 w 3925105"/>
                  <a:gd name="connsiteY1" fmla="*/ 0 h 866250"/>
                  <a:gd name="connsiteX2" fmla="*/ 3925105 w 3925105"/>
                  <a:gd name="connsiteY2" fmla="*/ 866250 h 866250"/>
                  <a:gd name="connsiteX3" fmla="*/ 0 w 3925105"/>
                  <a:gd name="connsiteY3" fmla="*/ 866250 h 866250"/>
                  <a:gd name="connsiteX4" fmla="*/ 0 w 3925105"/>
                  <a:gd name="connsiteY4" fmla="*/ 0 h 86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105" h="866250">
                    <a:moveTo>
                      <a:pt x="0" y="0"/>
                    </a:moveTo>
                    <a:lnTo>
                      <a:pt x="3925105" y="0"/>
                    </a:lnTo>
                    <a:lnTo>
                      <a:pt x="3925105" y="866250"/>
                    </a:lnTo>
                    <a:lnTo>
                      <a:pt x="0" y="86625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04632" tIns="416560" rIns="3046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网页内容的载体</a:t>
                </a:r>
              </a:p>
            </p:txBody>
          </p:sp>
          <p:sp>
            <p:nvSpPr>
              <p:cNvPr id="8" name="任意多边形: 形状 7">
                <a:extLst>
                  <a:ext uri="{FF2B5EF4-FFF2-40B4-BE49-F238E27FC236}">
                    <a16:creationId xmlns:a16="http://schemas.microsoft.com/office/drawing/2014/main" id="{E3E98043-7DAE-4798-A2BA-310B8A167660}"/>
                  </a:ext>
                </a:extLst>
              </p:cNvPr>
              <p:cNvSpPr/>
              <p:nvPr/>
            </p:nvSpPr>
            <p:spPr>
              <a:xfrm>
                <a:off x="7856693" y="2066264"/>
                <a:ext cx="2592000" cy="590400"/>
              </a:xfrm>
              <a:custGeom>
                <a:avLst/>
                <a:gdLst>
                  <a:gd name="connsiteX0" fmla="*/ 0 w 2747573"/>
                  <a:gd name="connsiteY0" fmla="*/ 98402 h 590400"/>
                  <a:gd name="connsiteX1" fmla="*/ 98402 w 2747573"/>
                  <a:gd name="connsiteY1" fmla="*/ 0 h 590400"/>
                  <a:gd name="connsiteX2" fmla="*/ 2649171 w 2747573"/>
                  <a:gd name="connsiteY2" fmla="*/ 0 h 590400"/>
                  <a:gd name="connsiteX3" fmla="*/ 2747573 w 2747573"/>
                  <a:gd name="connsiteY3" fmla="*/ 98402 h 590400"/>
                  <a:gd name="connsiteX4" fmla="*/ 2747573 w 2747573"/>
                  <a:gd name="connsiteY4" fmla="*/ 491998 h 590400"/>
                  <a:gd name="connsiteX5" fmla="*/ 2649171 w 2747573"/>
                  <a:gd name="connsiteY5" fmla="*/ 590400 h 590400"/>
                  <a:gd name="connsiteX6" fmla="*/ 98402 w 2747573"/>
                  <a:gd name="connsiteY6" fmla="*/ 590400 h 590400"/>
                  <a:gd name="connsiteX7" fmla="*/ 0 w 2747573"/>
                  <a:gd name="connsiteY7" fmla="*/ 491998 h 590400"/>
                  <a:gd name="connsiteX8" fmla="*/ 0 w 2747573"/>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573" h="590400">
                    <a:moveTo>
                      <a:pt x="0" y="98402"/>
                    </a:moveTo>
                    <a:cubicBezTo>
                      <a:pt x="0" y="44056"/>
                      <a:pt x="44056" y="0"/>
                      <a:pt x="98402" y="0"/>
                    </a:cubicBezTo>
                    <a:lnTo>
                      <a:pt x="2649171" y="0"/>
                    </a:lnTo>
                    <a:cubicBezTo>
                      <a:pt x="2703517" y="0"/>
                      <a:pt x="2747573" y="44056"/>
                      <a:pt x="2747573" y="98402"/>
                    </a:cubicBezTo>
                    <a:lnTo>
                      <a:pt x="2747573" y="491998"/>
                    </a:lnTo>
                    <a:cubicBezTo>
                      <a:pt x="2747573" y="546344"/>
                      <a:pt x="2703517" y="590400"/>
                      <a:pt x="2649171" y="590400"/>
                    </a:cubicBezTo>
                    <a:lnTo>
                      <a:pt x="98402" y="590400"/>
                    </a:lnTo>
                    <a:cubicBezTo>
                      <a:pt x="44056" y="590400"/>
                      <a:pt x="0" y="546344"/>
                      <a:pt x="0" y="491998"/>
                    </a:cubicBezTo>
                    <a:lnTo>
                      <a:pt x="0" y="9840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32673" tIns="28821" rIns="132673" bIns="28821" numCol="1" spcCol="1270" anchor="ctr" anchorCtr="0">
                <a:noAutofit/>
              </a:bodyPr>
              <a:lstStyle/>
              <a:p>
                <a:pPr marL="0" lvl="0" indent="0" algn="l" defTabSz="889000">
                  <a:lnSpc>
                    <a:spcPct val="90000"/>
                  </a:lnSpc>
                  <a:spcBef>
                    <a:spcPct val="0"/>
                  </a:spcBef>
                  <a:spcAft>
                    <a:spcPct val="35000"/>
                  </a:spcAft>
                  <a:buNone/>
                </a:pPr>
                <a:r>
                  <a:rPr lang="en-US" altLang="zh-CN" sz="2000" kern="1200" dirty="0"/>
                  <a:t>HTML</a:t>
                </a:r>
                <a:endParaRPr lang="zh-CN" altLang="en-US" sz="2000" kern="1200" dirty="0"/>
              </a:p>
            </p:txBody>
          </p:sp>
        </p:grpSp>
        <p:sp>
          <p:nvSpPr>
            <p:cNvPr id="16" name="标注: 弯曲线形(带强调线) 15">
              <a:extLst>
                <a:ext uri="{FF2B5EF4-FFF2-40B4-BE49-F238E27FC236}">
                  <a16:creationId xmlns:a16="http://schemas.microsoft.com/office/drawing/2014/main" id="{AC33763A-B6BF-4D51-BD0B-6FC5835C5ADF}"/>
                </a:ext>
              </a:extLst>
            </p:cNvPr>
            <p:cNvSpPr/>
            <p:nvPr/>
          </p:nvSpPr>
          <p:spPr>
            <a:xfrm>
              <a:off x="8088000" y="2296374"/>
              <a:ext cx="3600000" cy="900000"/>
            </a:xfrm>
            <a:prstGeom prst="accentCallout2">
              <a:avLst>
                <a:gd name="adj1" fmla="val 18750"/>
                <a:gd name="adj2" fmla="val -8333"/>
                <a:gd name="adj3" fmla="val 18750"/>
                <a:gd name="adj4" fmla="val -16667"/>
                <a:gd name="adj5" fmla="val 117134"/>
                <a:gd name="adj6" fmla="val -174394"/>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9AF4AE36-1395-4325-8AC1-DEB94B03B629}"/>
              </a:ext>
            </a:extLst>
          </p:cNvPr>
          <p:cNvGrpSpPr/>
          <p:nvPr/>
        </p:nvGrpSpPr>
        <p:grpSpPr>
          <a:xfrm>
            <a:off x="7916470" y="3352257"/>
            <a:ext cx="3888000" cy="1161450"/>
            <a:chOff x="7916470" y="3542978"/>
            <a:chExt cx="3888000" cy="1161450"/>
          </a:xfrm>
        </p:grpSpPr>
        <p:grpSp>
          <p:nvGrpSpPr>
            <p:cNvPr id="18" name="组合 17">
              <a:extLst>
                <a:ext uri="{FF2B5EF4-FFF2-40B4-BE49-F238E27FC236}">
                  <a16:creationId xmlns:a16="http://schemas.microsoft.com/office/drawing/2014/main" id="{4400E056-1EE6-4070-BD91-87E3FC8F15F5}"/>
                </a:ext>
              </a:extLst>
            </p:cNvPr>
            <p:cNvGrpSpPr/>
            <p:nvPr/>
          </p:nvGrpSpPr>
          <p:grpSpPr>
            <a:xfrm>
              <a:off x="7916470" y="3542978"/>
              <a:ext cx="3888000" cy="1161450"/>
              <a:chOff x="7660438" y="3335714"/>
              <a:chExt cx="3888000" cy="1161450"/>
            </a:xfrm>
          </p:grpSpPr>
          <p:sp>
            <p:nvSpPr>
              <p:cNvPr id="9" name="任意多边形: 形状 8">
                <a:extLst>
                  <a:ext uri="{FF2B5EF4-FFF2-40B4-BE49-F238E27FC236}">
                    <a16:creationId xmlns:a16="http://schemas.microsoft.com/office/drawing/2014/main" id="{9A430EF0-FDE3-4A89-8A85-186F78AD5C75}"/>
                  </a:ext>
                </a:extLst>
              </p:cNvPr>
              <p:cNvSpPr/>
              <p:nvPr/>
            </p:nvSpPr>
            <p:spPr>
              <a:xfrm>
                <a:off x="7660438" y="3630914"/>
                <a:ext cx="3888000" cy="866250"/>
              </a:xfrm>
              <a:custGeom>
                <a:avLst/>
                <a:gdLst>
                  <a:gd name="connsiteX0" fmla="*/ 0 w 3925105"/>
                  <a:gd name="connsiteY0" fmla="*/ 0 h 866250"/>
                  <a:gd name="connsiteX1" fmla="*/ 3925105 w 3925105"/>
                  <a:gd name="connsiteY1" fmla="*/ 0 h 866250"/>
                  <a:gd name="connsiteX2" fmla="*/ 3925105 w 3925105"/>
                  <a:gd name="connsiteY2" fmla="*/ 866250 h 866250"/>
                  <a:gd name="connsiteX3" fmla="*/ 0 w 3925105"/>
                  <a:gd name="connsiteY3" fmla="*/ 866250 h 866250"/>
                  <a:gd name="connsiteX4" fmla="*/ 0 w 3925105"/>
                  <a:gd name="connsiteY4" fmla="*/ 0 h 86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105" h="866250">
                    <a:moveTo>
                      <a:pt x="0" y="0"/>
                    </a:moveTo>
                    <a:lnTo>
                      <a:pt x="3925105" y="0"/>
                    </a:lnTo>
                    <a:lnTo>
                      <a:pt x="3925105" y="866250"/>
                    </a:lnTo>
                    <a:lnTo>
                      <a:pt x="0" y="866250"/>
                    </a:lnTo>
                    <a:lnTo>
                      <a:pt x="0" y="0"/>
                    </a:lnTo>
                    <a:close/>
                  </a:path>
                </a:pathLst>
              </a:custGeom>
            </p:spPr>
            <p:style>
              <a:lnRef idx="2">
                <a:schemeClr val="accent5">
                  <a:hueOff val="-3676672"/>
                  <a:satOff val="-5114"/>
                  <a:lumOff val="-196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04632" tIns="416560" rIns="3046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文字色彩、字体、动画效果</a:t>
                </a:r>
              </a:p>
            </p:txBody>
          </p:sp>
          <p:sp>
            <p:nvSpPr>
              <p:cNvPr id="10" name="任意多边形: 形状 9">
                <a:extLst>
                  <a:ext uri="{FF2B5EF4-FFF2-40B4-BE49-F238E27FC236}">
                    <a16:creationId xmlns:a16="http://schemas.microsoft.com/office/drawing/2014/main" id="{FC1E4AB5-3C4C-4E36-9FC4-9624524247C1}"/>
                  </a:ext>
                </a:extLst>
              </p:cNvPr>
              <p:cNvSpPr/>
              <p:nvPr/>
            </p:nvSpPr>
            <p:spPr>
              <a:xfrm>
                <a:off x="7856693" y="3335714"/>
                <a:ext cx="2592000" cy="590400"/>
              </a:xfrm>
              <a:custGeom>
                <a:avLst/>
                <a:gdLst>
                  <a:gd name="connsiteX0" fmla="*/ 0 w 2747573"/>
                  <a:gd name="connsiteY0" fmla="*/ 98402 h 590400"/>
                  <a:gd name="connsiteX1" fmla="*/ 98402 w 2747573"/>
                  <a:gd name="connsiteY1" fmla="*/ 0 h 590400"/>
                  <a:gd name="connsiteX2" fmla="*/ 2649171 w 2747573"/>
                  <a:gd name="connsiteY2" fmla="*/ 0 h 590400"/>
                  <a:gd name="connsiteX3" fmla="*/ 2747573 w 2747573"/>
                  <a:gd name="connsiteY3" fmla="*/ 98402 h 590400"/>
                  <a:gd name="connsiteX4" fmla="*/ 2747573 w 2747573"/>
                  <a:gd name="connsiteY4" fmla="*/ 491998 h 590400"/>
                  <a:gd name="connsiteX5" fmla="*/ 2649171 w 2747573"/>
                  <a:gd name="connsiteY5" fmla="*/ 590400 h 590400"/>
                  <a:gd name="connsiteX6" fmla="*/ 98402 w 2747573"/>
                  <a:gd name="connsiteY6" fmla="*/ 590400 h 590400"/>
                  <a:gd name="connsiteX7" fmla="*/ 0 w 2747573"/>
                  <a:gd name="connsiteY7" fmla="*/ 491998 h 590400"/>
                  <a:gd name="connsiteX8" fmla="*/ 0 w 2747573"/>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573" h="590400">
                    <a:moveTo>
                      <a:pt x="0" y="98402"/>
                    </a:moveTo>
                    <a:cubicBezTo>
                      <a:pt x="0" y="44056"/>
                      <a:pt x="44056" y="0"/>
                      <a:pt x="98402" y="0"/>
                    </a:cubicBezTo>
                    <a:lnTo>
                      <a:pt x="2649171" y="0"/>
                    </a:lnTo>
                    <a:cubicBezTo>
                      <a:pt x="2703517" y="0"/>
                      <a:pt x="2747573" y="44056"/>
                      <a:pt x="2747573" y="98402"/>
                    </a:cubicBezTo>
                    <a:lnTo>
                      <a:pt x="2747573" y="491998"/>
                    </a:lnTo>
                    <a:cubicBezTo>
                      <a:pt x="2747573" y="546344"/>
                      <a:pt x="2703517" y="590400"/>
                      <a:pt x="2649171" y="590400"/>
                    </a:cubicBezTo>
                    <a:lnTo>
                      <a:pt x="98402" y="590400"/>
                    </a:lnTo>
                    <a:cubicBezTo>
                      <a:pt x="44056" y="590400"/>
                      <a:pt x="0" y="546344"/>
                      <a:pt x="0" y="491998"/>
                    </a:cubicBezTo>
                    <a:lnTo>
                      <a:pt x="0" y="98402"/>
                    </a:lnTo>
                    <a:close/>
                  </a:path>
                </a:pathLst>
              </a:custGeom>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txBody>
              <a:bodyPr spcFirstLastPara="0" vert="horz" wrap="square" lIns="132673" tIns="28821" rIns="132673" bIns="28821" numCol="1" spcCol="1270" anchor="ctr" anchorCtr="0">
                <a:noAutofit/>
              </a:bodyPr>
              <a:lstStyle/>
              <a:p>
                <a:pPr marL="0" lvl="0" indent="0" algn="l" defTabSz="889000">
                  <a:lnSpc>
                    <a:spcPct val="90000"/>
                  </a:lnSpc>
                  <a:spcBef>
                    <a:spcPct val="0"/>
                  </a:spcBef>
                  <a:spcAft>
                    <a:spcPct val="35000"/>
                  </a:spcAft>
                  <a:buNone/>
                </a:pPr>
                <a:r>
                  <a:rPr lang="en-US" altLang="zh-CN" sz="2000" kern="1200" dirty="0"/>
                  <a:t>CSS</a:t>
                </a:r>
                <a:endParaRPr lang="zh-CN" altLang="en-US" sz="2000" kern="1200" dirty="0"/>
              </a:p>
            </p:txBody>
          </p:sp>
        </p:grpSp>
        <p:sp>
          <p:nvSpPr>
            <p:cNvPr id="22" name="标注: 弯曲线形(带强调线) 21">
              <a:extLst>
                <a:ext uri="{FF2B5EF4-FFF2-40B4-BE49-F238E27FC236}">
                  <a16:creationId xmlns:a16="http://schemas.microsoft.com/office/drawing/2014/main" id="{B43EDB40-4D2F-43A6-A692-49C1AE808E8E}"/>
                </a:ext>
              </a:extLst>
            </p:cNvPr>
            <p:cNvSpPr/>
            <p:nvPr/>
          </p:nvSpPr>
          <p:spPr>
            <a:xfrm>
              <a:off x="8088000" y="3719847"/>
              <a:ext cx="3600000" cy="900000"/>
            </a:xfrm>
            <a:prstGeom prst="accentCallout2">
              <a:avLst>
                <a:gd name="adj1" fmla="val 18750"/>
                <a:gd name="adj2" fmla="val -8333"/>
                <a:gd name="adj3" fmla="val 18750"/>
                <a:gd name="adj4" fmla="val -16667"/>
                <a:gd name="adj5" fmla="val 134618"/>
                <a:gd name="adj6" fmla="val -131722"/>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B0FCCA6C-1B71-45D6-A196-5A765529832B}"/>
              </a:ext>
            </a:extLst>
          </p:cNvPr>
          <p:cNvGrpSpPr/>
          <p:nvPr/>
        </p:nvGrpSpPr>
        <p:grpSpPr>
          <a:xfrm>
            <a:off x="7916470" y="4755819"/>
            <a:ext cx="3888000" cy="1161450"/>
            <a:chOff x="7916470" y="4946540"/>
            <a:chExt cx="3888000" cy="1161450"/>
          </a:xfrm>
        </p:grpSpPr>
        <p:grpSp>
          <p:nvGrpSpPr>
            <p:cNvPr id="19" name="组合 18">
              <a:extLst>
                <a:ext uri="{FF2B5EF4-FFF2-40B4-BE49-F238E27FC236}">
                  <a16:creationId xmlns:a16="http://schemas.microsoft.com/office/drawing/2014/main" id="{A314F03B-828B-454F-A063-75A8987003A1}"/>
                </a:ext>
              </a:extLst>
            </p:cNvPr>
            <p:cNvGrpSpPr/>
            <p:nvPr/>
          </p:nvGrpSpPr>
          <p:grpSpPr>
            <a:xfrm>
              <a:off x="7916470" y="4946540"/>
              <a:ext cx="3888000" cy="1161450"/>
              <a:chOff x="7660438" y="4605164"/>
              <a:chExt cx="3888000" cy="1161450"/>
            </a:xfrm>
          </p:grpSpPr>
          <p:sp>
            <p:nvSpPr>
              <p:cNvPr id="11" name="任意多边形: 形状 10">
                <a:extLst>
                  <a:ext uri="{FF2B5EF4-FFF2-40B4-BE49-F238E27FC236}">
                    <a16:creationId xmlns:a16="http://schemas.microsoft.com/office/drawing/2014/main" id="{DCB591A7-422D-4519-B612-F4E513B5250F}"/>
                  </a:ext>
                </a:extLst>
              </p:cNvPr>
              <p:cNvSpPr/>
              <p:nvPr/>
            </p:nvSpPr>
            <p:spPr>
              <a:xfrm>
                <a:off x="7660438" y="4900364"/>
                <a:ext cx="3888000" cy="866250"/>
              </a:xfrm>
              <a:custGeom>
                <a:avLst/>
                <a:gdLst>
                  <a:gd name="connsiteX0" fmla="*/ 0 w 3925105"/>
                  <a:gd name="connsiteY0" fmla="*/ 0 h 866250"/>
                  <a:gd name="connsiteX1" fmla="*/ 3925105 w 3925105"/>
                  <a:gd name="connsiteY1" fmla="*/ 0 h 866250"/>
                  <a:gd name="connsiteX2" fmla="*/ 3925105 w 3925105"/>
                  <a:gd name="connsiteY2" fmla="*/ 866250 h 866250"/>
                  <a:gd name="connsiteX3" fmla="*/ 0 w 3925105"/>
                  <a:gd name="connsiteY3" fmla="*/ 866250 h 866250"/>
                  <a:gd name="connsiteX4" fmla="*/ 0 w 3925105"/>
                  <a:gd name="connsiteY4" fmla="*/ 0 h 86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105" h="866250">
                    <a:moveTo>
                      <a:pt x="0" y="0"/>
                    </a:moveTo>
                    <a:lnTo>
                      <a:pt x="3925105" y="0"/>
                    </a:lnTo>
                    <a:lnTo>
                      <a:pt x="3925105" y="866250"/>
                    </a:lnTo>
                    <a:lnTo>
                      <a:pt x="0" y="866250"/>
                    </a:lnTo>
                    <a:lnTo>
                      <a:pt x="0" y="0"/>
                    </a:lnTo>
                    <a:close/>
                  </a:path>
                </a:pathLst>
              </a:custGeom>
            </p:spPr>
            <p:style>
              <a:lnRef idx="2">
                <a:schemeClr val="accent5">
                  <a:hueOff val="-7353344"/>
                  <a:satOff val="-10228"/>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04632" tIns="416560" rIns="3046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用户与网页的交互</a:t>
                </a:r>
              </a:p>
            </p:txBody>
          </p:sp>
          <p:sp>
            <p:nvSpPr>
              <p:cNvPr id="12" name="任意多边形: 形状 11">
                <a:extLst>
                  <a:ext uri="{FF2B5EF4-FFF2-40B4-BE49-F238E27FC236}">
                    <a16:creationId xmlns:a16="http://schemas.microsoft.com/office/drawing/2014/main" id="{E75C2F12-1E6D-4522-8D42-7EBF779F8A94}"/>
                  </a:ext>
                </a:extLst>
              </p:cNvPr>
              <p:cNvSpPr/>
              <p:nvPr/>
            </p:nvSpPr>
            <p:spPr>
              <a:xfrm>
                <a:off x="7856693" y="4605164"/>
                <a:ext cx="2592000" cy="590400"/>
              </a:xfrm>
              <a:custGeom>
                <a:avLst/>
                <a:gdLst>
                  <a:gd name="connsiteX0" fmla="*/ 0 w 2747573"/>
                  <a:gd name="connsiteY0" fmla="*/ 98402 h 590400"/>
                  <a:gd name="connsiteX1" fmla="*/ 98402 w 2747573"/>
                  <a:gd name="connsiteY1" fmla="*/ 0 h 590400"/>
                  <a:gd name="connsiteX2" fmla="*/ 2649171 w 2747573"/>
                  <a:gd name="connsiteY2" fmla="*/ 0 h 590400"/>
                  <a:gd name="connsiteX3" fmla="*/ 2747573 w 2747573"/>
                  <a:gd name="connsiteY3" fmla="*/ 98402 h 590400"/>
                  <a:gd name="connsiteX4" fmla="*/ 2747573 w 2747573"/>
                  <a:gd name="connsiteY4" fmla="*/ 491998 h 590400"/>
                  <a:gd name="connsiteX5" fmla="*/ 2649171 w 2747573"/>
                  <a:gd name="connsiteY5" fmla="*/ 590400 h 590400"/>
                  <a:gd name="connsiteX6" fmla="*/ 98402 w 2747573"/>
                  <a:gd name="connsiteY6" fmla="*/ 590400 h 590400"/>
                  <a:gd name="connsiteX7" fmla="*/ 0 w 2747573"/>
                  <a:gd name="connsiteY7" fmla="*/ 491998 h 590400"/>
                  <a:gd name="connsiteX8" fmla="*/ 0 w 2747573"/>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7573" h="590400">
                    <a:moveTo>
                      <a:pt x="0" y="98402"/>
                    </a:moveTo>
                    <a:cubicBezTo>
                      <a:pt x="0" y="44056"/>
                      <a:pt x="44056" y="0"/>
                      <a:pt x="98402" y="0"/>
                    </a:cubicBezTo>
                    <a:lnTo>
                      <a:pt x="2649171" y="0"/>
                    </a:lnTo>
                    <a:cubicBezTo>
                      <a:pt x="2703517" y="0"/>
                      <a:pt x="2747573" y="44056"/>
                      <a:pt x="2747573" y="98402"/>
                    </a:cubicBezTo>
                    <a:lnTo>
                      <a:pt x="2747573" y="491998"/>
                    </a:lnTo>
                    <a:cubicBezTo>
                      <a:pt x="2747573" y="546344"/>
                      <a:pt x="2703517" y="590400"/>
                      <a:pt x="2649171" y="590400"/>
                    </a:cubicBezTo>
                    <a:lnTo>
                      <a:pt x="98402" y="590400"/>
                    </a:lnTo>
                    <a:cubicBezTo>
                      <a:pt x="44056" y="590400"/>
                      <a:pt x="0" y="546344"/>
                      <a:pt x="0" y="491998"/>
                    </a:cubicBezTo>
                    <a:lnTo>
                      <a:pt x="0" y="98402"/>
                    </a:lnTo>
                    <a:close/>
                  </a:path>
                </a:pathLst>
              </a:cu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132673" tIns="28821" rIns="132673" bIns="28821" numCol="1" spcCol="1270" anchor="ctr" anchorCtr="0">
                <a:noAutofit/>
              </a:bodyPr>
              <a:lstStyle/>
              <a:p>
                <a:pPr marL="0" lvl="0" indent="0" algn="l" defTabSz="889000">
                  <a:lnSpc>
                    <a:spcPct val="90000"/>
                  </a:lnSpc>
                  <a:spcBef>
                    <a:spcPct val="0"/>
                  </a:spcBef>
                  <a:spcAft>
                    <a:spcPct val="35000"/>
                  </a:spcAft>
                  <a:buNone/>
                </a:pPr>
                <a:r>
                  <a:rPr lang="en-US" altLang="zh-CN" sz="2000" kern="1200" dirty="0"/>
                  <a:t>JS</a:t>
                </a:r>
                <a:endParaRPr lang="zh-CN" altLang="en-US" sz="2000" kern="1200" dirty="0"/>
              </a:p>
            </p:txBody>
          </p:sp>
        </p:grpSp>
        <p:sp>
          <p:nvSpPr>
            <p:cNvPr id="23" name="标注: 弯曲线形(带强调线) 22">
              <a:extLst>
                <a:ext uri="{FF2B5EF4-FFF2-40B4-BE49-F238E27FC236}">
                  <a16:creationId xmlns:a16="http://schemas.microsoft.com/office/drawing/2014/main" id="{02976C7D-9EDE-43FA-8FA9-159027FCEF52}"/>
                </a:ext>
              </a:extLst>
            </p:cNvPr>
            <p:cNvSpPr/>
            <p:nvPr/>
          </p:nvSpPr>
          <p:spPr>
            <a:xfrm>
              <a:off x="8088000" y="5127542"/>
              <a:ext cx="3600000" cy="900000"/>
            </a:xfrm>
            <a:prstGeom prst="accentCallout2">
              <a:avLst>
                <a:gd name="adj1" fmla="val 18750"/>
                <a:gd name="adj2" fmla="val -8333"/>
                <a:gd name="adj3" fmla="val 18750"/>
                <a:gd name="adj4" fmla="val -16667"/>
                <a:gd name="adj5" fmla="val 66334"/>
                <a:gd name="adj6" fmla="val -34186"/>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190299" y="6448499"/>
            <a:ext cx="5174430" cy="338554"/>
          </a:xfrm>
          <a:prstGeom prst="rect">
            <a:avLst/>
          </a:prstGeom>
          <a:noFill/>
        </p:spPr>
        <p:txBody>
          <a:bodyPr wrap="none" rtlCol="0">
            <a:spAutoFit/>
          </a:bodyPr>
          <a:lstStyle/>
          <a:p>
            <a:r>
              <a:rPr lang="en-US" altLang="zh-CN" sz="1600" dirty="0"/>
              <a:t>HTML</a:t>
            </a:r>
            <a:r>
              <a:rPr lang="zh-CN" altLang="en-US" sz="1600" dirty="0"/>
              <a:t>教程：</a:t>
            </a:r>
            <a:r>
              <a:rPr lang="en-US" altLang="zh-CN" sz="1600" dirty="0">
                <a:hlinkClick r:id="rId5"/>
              </a:rPr>
              <a:t>https://www.w3school.com.cn/html/index.asp</a:t>
            </a:r>
            <a:endParaRPr lang="zh-CN" altLang="en-US" sz="1600" dirty="0"/>
          </a:p>
        </p:txBody>
      </p:sp>
    </p:spTree>
    <p:extLst>
      <p:ext uri="{BB962C8B-B14F-4D97-AF65-F5344CB8AC3E}">
        <p14:creationId xmlns:p14="http://schemas.microsoft.com/office/powerpoint/2010/main" val="141297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DBB23-0E4E-4BB4-9CE5-40F52207BEA6}"/>
              </a:ext>
            </a:extLst>
          </p:cNvPr>
          <p:cNvSpPr>
            <a:spLocks noGrp="1"/>
          </p:cNvSpPr>
          <p:nvPr>
            <p:ph type="title"/>
          </p:nvPr>
        </p:nvSpPr>
        <p:spPr/>
        <p:txBody>
          <a:bodyPr/>
          <a:lstStyle/>
          <a:p>
            <a:r>
              <a:rPr kumimoji="1" lang="zh-CN" altLang="en-US" dirty="0"/>
              <a:t>动态网页</a:t>
            </a:r>
            <a:endParaRPr lang="zh-CN" altLang="en-US" dirty="0"/>
          </a:p>
        </p:txBody>
      </p:sp>
      <p:sp>
        <p:nvSpPr>
          <p:cNvPr id="3" name="内容占位符 2">
            <a:extLst>
              <a:ext uri="{FF2B5EF4-FFF2-40B4-BE49-F238E27FC236}">
                <a16:creationId xmlns:a16="http://schemas.microsoft.com/office/drawing/2014/main" id="{B5D6F4AF-496A-4099-97EA-D98ACE42EFA8}"/>
              </a:ext>
            </a:extLst>
          </p:cNvPr>
          <p:cNvSpPr>
            <a:spLocks noGrp="1"/>
          </p:cNvSpPr>
          <p:nvPr>
            <p:ph idx="1"/>
          </p:nvPr>
        </p:nvSpPr>
        <p:spPr/>
        <p:txBody>
          <a:bodyPr/>
          <a:lstStyle/>
          <a:p>
            <a:r>
              <a:rPr lang="zh-CN" altLang="en-US" dirty="0"/>
              <a:t>所谓的</a:t>
            </a:r>
            <a:r>
              <a:rPr lang="zh-CN" altLang="en-US" b="1" dirty="0">
                <a:solidFill>
                  <a:srgbClr val="0070C0"/>
                </a:solidFill>
              </a:rPr>
              <a:t>动态网页</a:t>
            </a:r>
            <a:r>
              <a:rPr lang="zh-CN" altLang="en-US" dirty="0"/>
              <a:t>，是指跟</a:t>
            </a:r>
            <a:r>
              <a:rPr lang="zh-CN" altLang="en-US" b="1" dirty="0">
                <a:solidFill>
                  <a:srgbClr val="0070C0"/>
                </a:solidFill>
              </a:rPr>
              <a:t>静态网页</a:t>
            </a:r>
            <a:r>
              <a:rPr lang="zh-CN" altLang="en-US" dirty="0"/>
              <a:t>相对的一种网页编程技术。静态网页，随着</a:t>
            </a:r>
            <a:r>
              <a:rPr lang="en-US" altLang="zh-CN" dirty="0"/>
              <a:t>HTML</a:t>
            </a:r>
            <a:r>
              <a:rPr lang="zh-CN" altLang="en-US" dirty="0"/>
              <a:t>代码的生成，页面的内容和显示效果就基本上不会发生变化了</a:t>
            </a:r>
            <a:r>
              <a:rPr lang="en-US" altLang="zh-CN" dirty="0"/>
              <a:t>——</a:t>
            </a:r>
            <a:r>
              <a:rPr lang="zh-CN" altLang="en-US" dirty="0"/>
              <a:t>除非你修改页面代码。而动态网页则不然，页面代码虽然没有变，但是显示的内容却是可以随着</a:t>
            </a:r>
            <a:r>
              <a:rPr lang="zh-CN" altLang="en-US" b="1" dirty="0">
                <a:solidFill>
                  <a:srgbClr val="0070C0"/>
                </a:solidFill>
              </a:rPr>
              <a:t>时间</a:t>
            </a:r>
            <a:r>
              <a:rPr lang="zh-CN" altLang="en-US" dirty="0"/>
              <a:t>、</a:t>
            </a:r>
            <a:r>
              <a:rPr lang="zh-CN" altLang="en-US" b="1" dirty="0">
                <a:solidFill>
                  <a:srgbClr val="0070C0"/>
                </a:solidFill>
              </a:rPr>
              <a:t>环境</a:t>
            </a:r>
            <a:r>
              <a:rPr lang="zh-CN" altLang="en-US" dirty="0"/>
              <a:t>或者</a:t>
            </a:r>
            <a:r>
              <a:rPr lang="zh-CN" altLang="en-US" b="1" dirty="0">
                <a:solidFill>
                  <a:srgbClr val="0070C0"/>
                </a:solidFill>
              </a:rPr>
              <a:t>数据库</a:t>
            </a:r>
            <a:r>
              <a:rPr lang="zh-CN" altLang="en-US" dirty="0"/>
              <a:t>操作的结果而发生改变的。</a:t>
            </a:r>
          </a:p>
        </p:txBody>
      </p:sp>
      <p:pic>
        <p:nvPicPr>
          <p:cNvPr id="5" name="图片 4">
            <a:extLst>
              <a:ext uri="{FF2B5EF4-FFF2-40B4-BE49-F238E27FC236}">
                <a16:creationId xmlns:a16="http://schemas.microsoft.com/office/drawing/2014/main" id="{7A0B4B7E-027E-4269-82EF-E55D80762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484" y="3492788"/>
            <a:ext cx="4367106" cy="3060000"/>
          </a:xfrm>
          <a:prstGeom prst="rect">
            <a:avLst/>
          </a:prstGeom>
        </p:spPr>
      </p:pic>
      <p:sp>
        <p:nvSpPr>
          <p:cNvPr id="6" name="内容占位符 2">
            <a:extLst>
              <a:ext uri="{FF2B5EF4-FFF2-40B4-BE49-F238E27FC236}">
                <a16:creationId xmlns:a16="http://schemas.microsoft.com/office/drawing/2014/main" id="{6EA99E6E-384D-4D86-BD25-CFD780DDBA72}"/>
              </a:ext>
            </a:extLst>
          </p:cNvPr>
          <p:cNvSpPr txBox="1">
            <a:spLocks/>
          </p:cNvSpPr>
          <p:nvPr/>
        </p:nvSpPr>
        <p:spPr>
          <a:xfrm>
            <a:off x="838200" y="3899424"/>
            <a:ext cx="6230073" cy="2478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爬虫取到的页面仅仅是一个静态的页面，即网页的源代码，就像在浏览器上的“</a:t>
            </a:r>
            <a:r>
              <a:rPr lang="zh-CN" altLang="en-US" b="1" dirty="0">
                <a:solidFill>
                  <a:srgbClr val="C00000"/>
                </a:solidFill>
              </a:rPr>
              <a:t>查看网页源代码</a:t>
            </a:r>
            <a:r>
              <a:rPr lang="zh-CN" altLang="en-US" dirty="0"/>
              <a:t>”一样。一些动态的东西如</a:t>
            </a:r>
            <a:r>
              <a:rPr lang="en-US" altLang="zh-CN" dirty="0"/>
              <a:t>JavaScript</a:t>
            </a:r>
            <a:r>
              <a:rPr lang="zh-CN" altLang="en-US" dirty="0"/>
              <a:t>脚本执行后所产生的信息，是抓取不到的。</a:t>
            </a:r>
          </a:p>
        </p:txBody>
      </p:sp>
    </p:spTree>
    <p:extLst>
      <p:ext uri="{BB962C8B-B14F-4D97-AF65-F5344CB8AC3E}">
        <p14:creationId xmlns:p14="http://schemas.microsoft.com/office/powerpoint/2010/main" val="231075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49DC1-593B-4D08-805F-0069BC017BEB}"/>
              </a:ext>
            </a:extLst>
          </p:cNvPr>
          <p:cNvSpPr>
            <a:spLocks noGrp="1"/>
          </p:cNvSpPr>
          <p:nvPr>
            <p:ph type="title"/>
          </p:nvPr>
        </p:nvSpPr>
        <p:spPr/>
        <p:txBody>
          <a:bodyPr/>
          <a:lstStyle/>
          <a:p>
            <a:r>
              <a:rPr kumimoji="1" lang="en-US" altLang="zh-CN" dirty="0"/>
              <a:t>Selenium</a:t>
            </a:r>
            <a:r>
              <a:rPr lang="zh-CN" altLang="en-US" dirty="0"/>
              <a:t>让爬虫更像用户</a:t>
            </a:r>
          </a:p>
        </p:txBody>
      </p:sp>
      <p:sp>
        <p:nvSpPr>
          <p:cNvPr id="3" name="内容占位符 2">
            <a:extLst>
              <a:ext uri="{FF2B5EF4-FFF2-40B4-BE49-F238E27FC236}">
                <a16:creationId xmlns:a16="http://schemas.microsoft.com/office/drawing/2014/main" id="{3433D6FC-5AC9-4B7A-B3EC-EEE548DB83F4}"/>
              </a:ext>
            </a:extLst>
          </p:cNvPr>
          <p:cNvSpPr>
            <a:spLocks noGrp="1"/>
          </p:cNvSpPr>
          <p:nvPr>
            <p:ph idx="1"/>
          </p:nvPr>
        </p:nvSpPr>
        <p:spPr>
          <a:xfrm>
            <a:off x="8715737" y="1825625"/>
            <a:ext cx="2638062" cy="4351338"/>
          </a:xfrm>
        </p:spPr>
        <p:txBody>
          <a:bodyPr>
            <a:normAutofit fontScale="92500" lnSpcReduction="10000"/>
          </a:bodyPr>
          <a:lstStyle/>
          <a:p>
            <a:r>
              <a:rPr lang="zh-CN" altLang="en-US" dirty="0"/>
              <a:t>框架底层使用</a:t>
            </a:r>
            <a:r>
              <a:rPr lang="en-US" altLang="zh-CN" b="1" dirty="0">
                <a:solidFill>
                  <a:srgbClr val="002060"/>
                </a:solidFill>
              </a:rPr>
              <a:t>JavaScript</a:t>
            </a:r>
            <a:r>
              <a:rPr lang="zh-CN" altLang="en-US" b="1" dirty="0">
                <a:solidFill>
                  <a:srgbClr val="002060"/>
                </a:solidFill>
              </a:rPr>
              <a:t>模拟</a:t>
            </a:r>
            <a:r>
              <a:rPr lang="zh-CN" altLang="en-US" dirty="0"/>
              <a:t>真实用户对浏览器进行操作，</a:t>
            </a:r>
            <a:r>
              <a:rPr lang="en-US" altLang="zh-CN" dirty="0"/>
              <a:t>Selenium</a:t>
            </a:r>
            <a:r>
              <a:rPr lang="zh-CN" altLang="en-US" dirty="0"/>
              <a:t>测试直接运行在浏览器中，代码执行时，可以自动打开浏览器</a:t>
            </a:r>
            <a:r>
              <a:rPr lang="en-US" altLang="zh-CN" dirty="0"/>
              <a:t>/</a:t>
            </a:r>
            <a:r>
              <a:rPr lang="zh-CN" altLang="en-US" dirty="0"/>
              <a:t>表单输入</a:t>
            </a:r>
            <a:r>
              <a:rPr lang="en-US" altLang="zh-CN" dirty="0"/>
              <a:t>/</a:t>
            </a:r>
            <a:r>
              <a:rPr lang="zh-CN" altLang="en-US" dirty="0"/>
              <a:t>按钮点击，就像真实用户在操作的一样。</a:t>
            </a:r>
          </a:p>
        </p:txBody>
      </p:sp>
      <p:pic>
        <p:nvPicPr>
          <p:cNvPr id="7" name="图片 6">
            <a:extLst>
              <a:ext uri="{FF2B5EF4-FFF2-40B4-BE49-F238E27FC236}">
                <a16:creationId xmlns:a16="http://schemas.microsoft.com/office/drawing/2014/main" id="{9ACF4D45-F7AF-462E-BD3F-253117C1DC8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928314" y="1265294"/>
            <a:ext cx="7488000" cy="5472000"/>
          </a:xfrm>
          <a:prstGeom prst="rect">
            <a:avLst/>
          </a:prstGeom>
        </p:spPr>
      </p:pic>
    </p:spTree>
    <p:extLst>
      <p:ext uri="{BB962C8B-B14F-4D97-AF65-F5344CB8AC3E}">
        <p14:creationId xmlns:p14="http://schemas.microsoft.com/office/powerpoint/2010/main" val="299945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CFE97-C566-4164-8B7C-BC40306A1CD4}"/>
              </a:ext>
            </a:extLst>
          </p:cNvPr>
          <p:cNvSpPr>
            <a:spLocks noGrp="1"/>
          </p:cNvSpPr>
          <p:nvPr>
            <p:ph type="title"/>
          </p:nvPr>
        </p:nvSpPr>
        <p:spPr/>
        <p:txBody>
          <a:bodyPr/>
          <a:lstStyle/>
          <a:p>
            <a:r>
              <a:rPr lang="zh-CN" altLang="en-US" dirty="0"/>
              <a:t>内容提纲</a:t>
            </a:r>
          </a:p>
        </p:txBody>
      </p:sp>
      <p:sp>
        <p:nvSpPr>
          <p:cNvPr id="3" name="内容占位符 2">
            <a:extLst>
              <a:ext uri="{FF2B5EF4-FFF2-40B4-BE49-F238E27FC236}">
                <a16:creationId xmlns:a16="http://schemas.microsoft.com/office/drawing/2014/main" id="{7F45B4B7-631E-413D-9D18-5CCB2271A03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FD48AC2-4F5E-45EB-9A57-F9CAFAD19672}"/>
              </a:ext>
            </a:extLst>
          </p:cNvPr>
          <p:cNvPicPr>
            <a:picLocks noChangeAspect="1"/>
          </p:cNvPicPr>
          <p:nvPr/>
        </p:nvPicPr>
        <p:blipFill>
          <a:blip r:embed="rId2"/>
          <a:stretch>
            <a:fillRect/>
          </a:stretch>
        </p:blipFill>
        <p:spPr>
          <a:xfrm>
            <a:off x="838200" y="1953419"/>
            <a:ext cx="7200900" cy="4095750"/>
          </a:xfrm>
          <a:prstGeom prst="rect">
            <a:avLst/>
          </a:prstGeom>
        </p:spPr>
      </p:pic>
    </p:spTree>
    <p:extLst>
      <p:ext uri="{BB962C8B-B14F-4D97-AF65-F5344CB8AC3E}">
        <p14:creationId xmlns:p14="http://schemas.microsoft.com/office/powerpoint/2010/main" val="24407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AB0618D-F640-40E2-A798-9D6CAB26BC60}"/>
              </a:ext>
            </a:extLst>
          </p:cNvPr>
          <p:cNvSpPr>
            <a:spLocks noGrp="1"/>
          </p:cNvSpPr>
          <p:nvPr>
            <p:ph type="ctrTitle"/>
          </p:nvPr>
        </p:nvSpPr>
        <p:spPr/>
        <p:txBody>
          <a:bodyPr/>
          <a:lstStyle/>
          <a:p>
            <a:r>
              <a:rPr lang="zh-CN" altLang="en-US" dirty="0"/>
              <a:t>谢谢</a:t>
            </a:r>
          </a:p>
        </p:txBody>
      </p:sp>
      <p:sp>
        <p:nvSpPr>
          <p:cNvPr id="5" name="副标题 4">
            <a:extLst>
              <a:ext uri="{FF2B5EF4-FFF2-40B4-BE49-F238E27FC236}">
                <a16:creationId xmlns:a16="http://schemas.microsoft.com/office/drawing/2014/main" id="{91D7C108-391C-434C-A282-438F50E9E8A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2437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CFE97-C566-4164-8B7C-BC40306A1CD4}"/>
              </a:ext>
            </a:extLst>
          </p:cNvPr>
          <p:cNvSpPr>
            <a:spLocks noGrp="1"/>
          </p:cNvSpPr>
          <p:nvPr>
            <p:ph type="title"/>
          </p:nvPr>
        </p:nvSpPr>
        <p:spPr/>
        <p:txBody>
          <a:bodyPr/>
          <a:lstStyle/>
          <a:p>
            <a:r>
              <a:rPr lang="zh-CN" altLang="en-US" dirty="0"/>
              <a:t>内容提纲</a:t>
            </a:r>
          </a:p>
        </p:txBody>
      </p:sp>
      <p:sp>
        <p:nvSpPr>
          <p:cNvPr id="3" name="内容占位符 2">
            <a:extLst>
              <a:ext uri="{FF2B5EF4-FFF2-40B4-BE49-F238E27FC236}">
                <a16:creationId xmlns:a16="http://schemas.microsoft.com/office/drawing/2014/main" id="{7F45B4B7-631E-413D-9D18-5CCB2271A03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FD48AC2-4F5E-45EB-9A57-F9CAFAD19672}"/>
              </a:ext>
            </a:extLst>
          </p:cNvPr>
          <p:cNvPicPr>
            <a:picLocks noChangeAspect="1"/>
          </p:cNvPicPr>
          <p:nvPr/>
        </p:nvPicPr>
        <p:blipFill>
          <a:blip r:embed="rId2"/>
          <a:stretch>
            <a:fillRect/>
          </a:stretch>
        </p:blipFill>
        <p:spPr>
          <a:xfrm>
            <a:off x="838200" y="1953419"/>
            <a:ext cx="7200900" cy="4095750"/>
          </a:xfrm>
          <a:prstGeom prst="rect">
            <a:avLst/>
          </a:prstGeom>
        </p:spPr>
      </p:pic>
      <p:sp>
        <p:nvSpPr>
          <p:cNvPr id="6" name="文本框 5">
            <a:extLst>
              <a:ext uri="{FF2B5EF4-FFF2-40B4-BE49-F238E27FC236}">
                <a16:creationId xmlns:a16="http://schemas.microsoft.com/office/drawing/2014/main" id="{660893A8-9833-4504-9EC7-24F3EA24339A}"/>
              </a:ext>
            </a:extLst>
          </p:cNvPr>
          <p:cNvSpPr txBox="1"/>
          <p:nvPr/>
        </p:nvSpPr>
        <p:spPr>
          <a:xfrm>
            <a:off x="4159869" y="3075057"/>
            <a:ext cx="557561" cy="707886"/>
          </a:xfrm>
          <a:prstGeom prst="rect">
            <a:avLst/>
          </a:prstGeom>
          <a:noFill/>
        </p:spPr>
        <p:txBody>
          <a:bodyPr wrap="square" rtlCol="0">
            <a:spAutoFit/>
          </a:bodyPr>
          <a:lstStyle/>
          <a:p>
            <a:r>
              <a:rPr lang="zh-CN" altLang="en-US" sz="4000" b="1" dirty="0">
                <a:solidFill>
                  <a:srgbClr val="FF0000"/>
                </a:solidFill>
                <a:latin typeface="华文中宋" panose="02010600040101010101" pitchFamily="2" charset="-122"/>
                <a:ea typeface="华文中宋" panose="02010600040101010101" pitchFamily="2" charset="-122"/>
              </a:rPr>
              <a:t>√</a:t>
            </a:r>
            <a:endParaRPr lang="zh-CN" altLang="en-US" sz="4000" b="1" dirty="0">
              <a:solidFill>
                <a:srgbClr val="FF0000"/>
              </a:solidFill>
            </a:endParaRPr>
          </a:p>
        </p:txBody>
      </p:sp>
    </p:spTree>
    <p:extLst>
      <p:ext uri="{BB962C8B-B14F-4D97-AF65-F5344CB8AC3E}">
        <p14:creationId xmlns:p14="http://schemas.microsoft.com/office/powerpoint/2010/main" val="356990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EE952-D3D5-4C3D-A048-F6AE65079D7B}"/>
              </a:ext>
            </a:extLst>
          </p:cNvPr>
          <p:cNvSpPr>
            <a:spLocks noGrp="1"/>
          </p:cNvSpPr>
          <p:nvPr>
            <p:ph type="title"/>
          </p:nvPr>
        </p:nvSpPr>
        <p:spPr/>
        <p:txBody>
          <a:bodyPr/>
          <a:lstStyle/>
          <a:p>
            <a:r>
              <a:rPr lang="zh-CN" altLang="en-US" dirty="0"/>
              <a:t>爬虫的定义</a:t>
            </a:r>
          </a:p>
        </p:txBody>
      </p:sp>
      <p:sp>
        <p:nvSpPr>
          <p:cNvPr id="3" name="内容占位符 2">
            <a:extLst>
              <a:ext uri="{FF2B5EF4-FFF2-40B4-BE49-F238E27FC236}">
                <a16:creationId xmlns:a16="http://schemas.microsoft.com/office/drawing/2014/main" id="{AE2F4683-79D3-42D5-928C-93CB1B27131E}"/>
              </a:ext>
            </a:extLst>
          </p:cNvPr>
          <p:cNvSpPr>
            <a:spLocks noGrp="1"/>
          </p:cNvSpPr>
          <p:nvPr>
            <p:ph idx="1"/>
          </p:nvPr>
        </p:nvSpPr>
        <p:spPr/>
        <p:txBody>
          <a:bodyPr/>
          <a:lstStyle/>
          <a:p>
            <a:r>
              <a:rPr lang="zh-CN" altLang="en-US" b="1" dirty="0">
                <a:solidFill>
                  <a:srgbClr val="002060"/>
                </a:solidFill>
              </a:rPr>
              <a:t>网络爬虫</a:t>
            </a:r>
            <a:r>
              <a:rPr lang="zh-CN" altLang="en-US" dirty="0"/>
              <a:t>（又被称为网页蜘蛛，网络机器人）就是</a:t>
            </a:r>
            <a:r>
              <a:rPr lang="zh-CN" altLang="en-US" b="1" dirty="0">
                <a:solidFill>
                  <a:srgbClr val="0070C0"/>
                </a:solidFill>
              </a:rPr>
              <a:t>模拟浏览器</a:t>
            </a:r>
            <a:r>
              <a:rPr lang="zh-CN" altLang="en-US" b="1" dirty="0">
                <a:solidFill>
                  <a:srgbClr val="C00000"/>
                </a:solidFill>
              </a:rPr>
              <a:t>发送网络请求</a:t>
            </a:r>
            <a:r>
              <a:rPr lang="zh-CN" altLang="en-US" dirty="0"/>
              <a:t>，</a:t>
            </a:r>
            <a:r>
              <a:rPr lang="zh-CN" altLang="en-US" b="1" dirty="0">
                <a:solidFill>
                  <a:srgbClr val="7030A0"/>
                </a:solidFill>
              </a:rPr>
              <a:t>接收请求响应</a:t>
            </a:r>
            <a:r>
              <a:rPr lang="zh-CN" altLang="en-US" dirty="0"/>
              <a:t>，一种按照一定的规则，自动地抓取互联网信息的程序。</a:t>
            </a:r>
          </a:p>
        </p:txBody>
      </p:sp>
      <p:pic>
        <p:nvPicPr>
          <p:cNvPr id="1027" name="Picture 3" descr="http://i7.hexun.com/2018-03-02/192541426.jpg">
            <a:extLst>
              <a:ext uri="{FF2B5EF4-FFF2-40B4-BE49-F238E27FC236}">
                <a16:creationId xmlns:a16="http://schemas.microsoft.com/office/drawing/2014/main" id="{9BD8AD73-0F38-43B3-901A-8AB25E680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673" y="2982425"/>
            <a:ext cx="3895725" cy="3124200"/>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6E60D7E2-0106-4D64-8425-920DEBBF0D5F}"/>
              </a:ext>
            </a:extLst>
          </p:cNvPr>
          <p:cNvSpPr txBox="1">
            <a:spLocks/>
          </p:cNvSpPr>
          <p:nvPr/>
        </p:nvSpPr>
        <p:spPr>
          <a:xfrm>
            <a:off x="838200" y="3235569"/>
            <a:ext cx="6255936" cy="2941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爬虫就是</a:t>
            </a:r>
            <a:r>
              <a:rPr lang="zh-CN" altLang="en-US" b="1" dirty="0">
                <a:solidFill>
                  <a:srgbClr val="C00000"/>
                </a:solidFill>
              </a:rPr>
              <a:t>模拟浏览器的行为</a:t>
            </a:r>
            <a:r>
              <a:rPr lang="zh-CN" altLang="en-US" dirty="0"/>
              <a:t>，越像越好，越像就越不容易被发现。</a:t>
            </a:r>
            <a:endParaRPr lang="en-US" altLang="zh-CN" dirty="0"/>
          </a:p>
          <a:p>
            <a:r>
              <a:rPr lang="zh-CN" altLang="en-US" dirty="0"/>
              <a:t>另外一些不常使用的名字还有蚂蚁、自动索引、模拟程序或者蠕虫。</a:t>
            </a:r>
          </a:p>
        </p:txBody>
      </p:sp>
    </p:spTree>
    <p:extLst>
      <p:ext uri="{BB962C8B-B14F-4D97-AF65-F5344CB8AC3E}">
        <p14:creationId xmlns:p14="http://schemas.microsoft.com/office/powerpoint/2010/main" val="239404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2F941BF-BCE1-4EBA-B479-10EEC75B2255}"/>
              </a:ext>
            </a:extLst>
          </p:cNvPr>
          <p:cNvSpPr>
            <a:spLocks noGrp="1" noChangeArrowheads="1"/>
          </p:cNvSpPr>
          <p:nvPr>
            <p:ph type="title"/>
          </p:nvPr>
        </p:nvSpPr>
        <p:spPr/>
        <p:txBody>
          <a:bodyPr/>
          <a:lstStyle/>
          <a:p>
            <a:r>
              <a:rPr lang="zh-CN" altLang="en-US" dirty="0"/>
              <a:t>爬虫的基本结构</a:t>
            </a:r>
          </a:p>
        </p:txBody>
      </p:sp>
      <p:sp>
        <p:nvSpPr>
          <p:cNvPr id="7171" name="Rectangle 3">
            <a:extLst>
              <a:ext uri="{FF2B5EF4-FFF2-40B4-BE49-F238E27FC236}">
                <a16:creationId xmlns:a16="http://schemas.microsoft.com/office/drawing/2014/main" id="{C1FB3C07-3947-4F7A-A163-FE8D073DFBC8}"/>
              </a:ext>
            </a:extLst>
          </p:cNvPr>
          <p:cNvSpPr>
            <a:spLocks noGrp="1" noChangeArrowheads="1"/>
          </p:cNvSpPr>
          <p:nvPr>
            <p:ph type="body" idx="1"/>
          </p:nvPr>
        </p:nvSpPr>
        <p:spPr/>
        <p:txBody>
          <a:bodyPr/>
          <a:lstStyle/>
          <a:p>
            <a:pPr>
              <a:lnSpc>
                <a:spcPts val="3600"/>
              </a:lnSpc>
            </a:pPr>
            <a:r>
              <a:rPr lang="zh-CN" altLang="zh-CN" dirty="0"/>
              <a:t>在网络爬虫的系统框架中，主过程由控制器，解析器，资源库三部分组成。</a:t>
            </a:r>
          </a:p>
        </p:txBody>
      </p:sp>
      <p:sp>
        <p:nvSpPr>
          <p:cNvPr id="4" name="Rectangle 3">
            <a:extLst>
              <a:ext uri="{FF2B5EF4-FFF2-40B4-BE49-F238E27FC236}">
                <a16:creationId xmlns:a16="http://schemas.microsoft.com/office/drawing/2014/main" id="{0DA818B6-12FD-4D05-A76A-D02B76D292E5}"/>
              </a:ext>
            </a:extLst>
          </p:cNvPr>
          <p:cNvSpPr txBox="1">
            <a:spLocks noChangeArrowheads="1"/>
          </p:cNvSpPr>
          <p:nvPr/>
        </p:nvSpPr>
        <p:spPr>
          <a:xfrm>
            <a:off x="838200" y="2777923"/>
            <a:ext cx="7084068" cy="339903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pPr>
            <a:r>
              <a:rPr lang="zh-CN" altLang="zh-CN" b="1" dirty="0"/>
              <a:t>控制器</a:t>
            </a:r>
            <a:r>
              <a:rPr lang="en-US" altLang="zh-CN" dirty="0"/>
              <a:t> </a:t>
            </a:r>
            <a:r>
              <a:rPr lang="zh-CN" altLang="zh-CN" dirty="0"/>
              <a:t>负责给多线程中的各个爬虫线程分配工作任务。</a:t>
            </a:r>
          </a:p>
          <a:p>
            <a:pPr>
              <a:lnSpc>
                <a:spcPts val="3600"/>
              </a:lnSpc>
            </a:pPr>
            <a:r>
              <a:rPr lang="zh-CN" altLang="zh-CN" b="1" dirty="0"/>
              <a:t>解析器</a:t>
            </a:r>
            <a:r>
              <a:rPr lang="en-US" altLang="zh-CN" dirty="0"/>
              <a:t> </a:t>
            </a:r>
            <a:r>
              <a:rPr lang="zh-CN" altLang="en-US" dirty="0"/>
              <a:t>负责</a:t>
            </a:r>
            <a:r>
              <a:rPr lang="zh-CN" altLang="zh-CN" dirty="0"/>
              <a:t>下载网页，进行页面的处理，主要是将一些JS脚本标签、CSS代码内容、空格字符、HTML标签等内容处理掉，爬虫的基本工作是由解析器完成。</a:t>
            </a:r>
          </a:p>
          <a:p>
            <a:pPr>
              <a:lnSpc>
                <a:spcPts val="3600"/>
              </a:lnSpc>
            </a:pPr>
            <a:r>
              <a:rPr lang="zh-CN" altLang="zh-CN" b="1" dirty="0"/>
              <a:t>资源库</a:t>
            </a:r>
            <a:r>
              <a:rPr lang="en-US" altLang="zh-CN" dirty="0"/>
              <a:t> </a:t>
            </a:r>
            <a:r>
              <a:rPr lang="zh-CN" altLang="zh-CN" dirty="0"/>
              <a:t>用来存放下载到的网页资源，一般都采用大型的数据库存储，如Oracle数据库，并对其建立索引。</a:t>
            </a:r>
          </a:p>
          <a:p>
            <a:endParaRPr lang="zh-CN" altLang="zh-CN" dirty="0"/>
          </a:p>
        </p:txBody>
      </p:sp>
      <p:pic>
        <p:nvPicPr>
          <p:cNvPr id="2" name="图片 1">
            <a:extLst>
              <a:ext uri="{FF2B5EF4-FFF2-40B4-BE49-F238E27FC236}">
                <a16:creationId xmlns:a16="http://schemas.microsoft.com/office/drawing/2014/main" id="{ED5C6DF9-C2EF-4CAB-8342-8022530417F6}"/>
              </a:ext>
            </a:extLst>
          </p:cNvPr>
          <p:cNvPicPr>
            <a:picLocks noChangeAspect="1"/>
          </p:cNvPicPr>
          <p:nvPr/>
        </p:nvPicPr>
        <p:blipFill>
          <a:blip r:embed="rId3"/>
          <a:stretch>
            <a:fillRect/>
          </a:stretch>
        </p:blipFill>
        <p:spPr>
          <a:xfrm>
            <a:off x="7829671" y="2858945"/>
            <a:ext cx="4171950" cy="2990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609937B-6A41-4E84-9637-8B02D54E233C}"/>
              </a:ext>
            </a:extLst>
          </p:cNvPr>
          <p:cNvSpPr>
            <a:spLocks noGrp="1" noChangeArrowheads="1"/>
          </p:cNvSpPr>
          <p:nvPr>
            <p:ph type="title"/>
          </p:nvPr>
        </p:nvSpPr>
        <p:spPr/>
        <p:txBody>
          <a:bodyPr/>
          <a:lstStyle/>
          <a:p>
            <a:r>
              <a:rPr lang="zh-CN" altLang="en-US" dirty="0"/>
              <a:t>爬虫的工作流程</a:t>
            </a:r>
          </a:p>
        </p:txBody>
      </p:sp>
      <p:sp>
        <p:nvSpPr>
          <p:cNvPr id="8195" name="Rectangle 3">
            <a:extLst>
              <a:ext uri="{FF2B5EF4-FFF2-40B4-BE49-F238E27FC236}">
                <a16:creationId xmlns:a16="http://schemas.microsoft.com/office/drawing/2014/main" id="{FE1DD2B9-16CC-4341-A7CC-A7CFD12ED7DD}"/>
              </a:ext>
            </a:extLst>
          </p:cNvPr>
          <p:cNvSpPr>
            <a:spLocks noGrp="1" noChangeArrowheads="1"/>
          </p:cNvSpPr>
          <p:nvPr>
            <p:ph type="body" idx="1"/>
          </p:nvPr>
        </p:nvSpPr>
        <p:spPr/>
        <p:txBody>
          <a:bodyPr/>
          <a:lstStyle/>
          <a:p>
            <a:r>
              <a:rPr lang="zh-CN" altLang="zh-CN" dirty="0"/>
              <a:t>一个通用的网络爬虫的框架</a:t>
            </a:r>
          </a:p>
        </p:txBody>
      </p:sp>
      <p:pic>
        <p:nvPicPr>
          <p:cNvPr id="8196" name="Picture 4">
            <a:extLst>
              <a:ext uri="{FF2B5EF4-FFF2-40B4-BE49-F238E27FC236}">
                <a16:creationId xmlns:a16="http://schemas.microsoft.com/office/drawing/2014/main" id="{21D81A89-84D9-4C6E-9B9A-CE2B12DB3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325" y="2331566"/>
            <a:ext cx="5721350" cy="374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爬虫的用途</a:t>
            </a:r>
          </a:p>
        </p:txBody>
      </p:sp>
      <p:sp>
        <p:nvSpPr>
          <p:cNvPr id="3" name="内容占位符 2"/>
          <p:cNvSpPr>
            <a:spLocks noGrp="1"/>
          </p:cNvSpPr>
          <p:nvPr>
            <p:ph idx="1"/>
          </p:nvPr>
        </p:nvSpPr>
        <p:spPr/>
        <p:txBody>
          <a:bodyPr>
            <a:normAutofit lnSpcReduction="10000"/>
          </a:bodyPr>
          <a:lstStyle/>
          <a:p>
            <a:r>
              <a:rPr lang="zh-CN" altLang="en-US" dirty="0"/>
              <a:t>搜索引擎</a:t>
            </a:r>
            <a:endParaRPr lang="en-US" altLang="zh-CN" dirty="0"/>
          </a:p>
          <a:p>
            <a:pPr lvl="1"/>
            <a:r>
              <a:rPr lang="zh-CN" altLang="en-US" dirty="0"/>
              <a:t>百度、谷歌、必应搜索等</a:t>
            </a:r>
          </a:p>
          <a:p>
            <a:r>
              <a:rPr lang="zh-CN" altLang="en-US" dirty="0"/>
              <a:t>购物助手</a:t>
            </a:r>
            <a:endParaRPr lang="en-US" altLang="zh-CN" dirty="0"/>
          </a:p>
          <a:p>
            <a:pPr lvl="1"/>
            <a:r>
              <a:rPr lang="zh-CN" altLang="en-US" dirty="0"/>
              <a:t>惠惠购物助手</a:t>
            </a:r>
            <a:endParaRPr lang="en-US" altLang="zh-CN" dirty="0"/>
          </a:p>
          <a:p>
            <a:r>
              <a:rPr lang="zh-CN" altLang="en-US" dirty="0"/>
              <a:t>数据分析</a:t>
            </a:r>
            <a:endParaRPr lang="en-US" altLang="zh-CN" dirty="0"/>
          </a:p>
          <a:p>
            <a:pPr lvl="1"/>
            <a:r>
              <a:rPr lang="zh-CN" altLang="en-US" dirty="0"/>
              <a:t>社交网络分析</a:t>
            </a:r>
            <a:endParaRPr lang="en-US" altLang="zh-CN" dirty="0"/>
          </a:p>
          <a:p>
            <a:r>
              <a:rPr lang="zh-CN" altLang="en-US" dirty="0"/>
              <a:t>自动化操作</a:t>
            </a:r>
            <a:endParaRPr lang="en-US" altLang="zh-CN" dirty="0"/>
          </a:p>
          <a:p>
            <a:pPr lvl="1"/>
            <a:r>
              <a:rPr lang="zh-CN" altLang="en-US" dirty="0"/>
              <a:t>抢票软件</a:t>
            </a:r>
          </a:p>
          <a:p>
            <a:pPr lvl="1"/>
            <a:r>
              <a:rPr lang="zh-CN" altLang="en-US" dirty="0"/>
              <a:t>自动化关注，评论，回复</a:t>
            </a:r>
            <a:endParaRPr lang="en-US" altLang="zh-CN" dirty="0"/>
          </a:p>
          <a:p>
            <a:r>
              <a:rPr lang="en-US" altLang="zh-CN" dirty="0"/>
              <a:t>…. </a:t>
            </a:r>
            <a:endParaRPr lang="zh-CN" altLang="en-US" dirty="0"/>
          </a:p>
        </p:txBody>
      </p:sp>
      <p:pic>
        <p:nvPicPr>
          <p:cNvPr id="6" name="图片 5">
            <a:extLst>
              <a:ext uri="{FF2B5EF4-FFF2-40B4-BE49-F238E27FC236}">
                <a16:creationId xmlns:a16="http://schemas.microsoft.com/office/drawing/2014/main" id="{F9EB30AE-91A4-4782-9EA6-3A73A1EE0843}"/>
              </a:ext>
            </a:extLst>
          </p:cNvPr>
          <p:cNvPicPr preferRelativeResize="0">
            <a:picLocks noChangeAspect="1"/>
          </p:cNvPicPr>
          <p:nvPr/>
        </p:nvPicPr>
        <p:blipFill>
          <a:blip r:embed="rId3"/>
          <a:stretch>
            <a:fillRect/>
          </a:stretch>
        </p:blipFill>
        <p:spPr>
          <a:xfrm>
            <a:off x="8558693" y="3232320"/>
            <a:ext cx="3240000" cy="2160000"/>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81907C41-0BE2-455C-825F-28EF5D231496}"/>
              </a:ext>
            </a:extLst>
          </p:cNvPr>
          <p:cNvPicPr preferRelativeResize="0">
            <a:picLocks noChangeAspect="1"/>
          </p:cNvPicPr>
          <p:nvPr/>
        </p:nvPicPr>
        <p:blipFill>
          <a:blip r:embed="rId4">
            <a:clrChange>
              <a:clrFrom>
                <a:srgbClr val="E6F9F9"/>
              </a:clrFrom>
              <a:clrTo>
                <a:srgbClr val="E6F9F9">
                  <a:alpha val="0"/>
                </a:srgbClr>
              </a:clrTo>
            </a:clrChange>
          </a:blip>
          <a:stretch>
            <a:fillRect/>
          </a:stretch>
        </p:blipFill>
        <p:spPr>
          <a:xfrm>
            <a:off x="5592135" y="1795641"/>
            <a:ext cx="3240000" cy="2160000"/>
          </a:xfrm>
          <a:prstGeom prst="rect">
            <a:avLst/>
          </a:prstGeom>
          <a:ln>
            <a:noFill/>
          </a:ln>
          <a:effectLst>
            <a:outerShdw blurRad="292100" dist="139700" dir="2700000" algn="tl" rotWithShape="0">
              <a:srgbClr val="333333">
                <a:alpha val="65000"/>
              </a:srgbClr>
            </a:outerShdw>
          </a:effectLst>
        </p:spPr>
      </p:pic>
      <p:pic>
        <p:nvPicPr>
          <p:cNvPr id="4" name="图片 3">
            <a:extLst>
              <a:ext uri="{FF2B5EF4-FFF2-40B4-BE49-F238E27FC236}">
                <a16:creationId xmlns:a16="http://schemas.microsoft.com/office/drawing/2014/main" id="{123D3C05-A637-448E-8E78-1F879A352150}"/>
              </a:ext>
            </a:extLst>
          </p:cNvPr>
          <p:cNvPicPr preferRelativeResize="0">
            <a:picLocks noChangeAspect="1"/>
          </p:cNvPicPr>
          <p:nvPr/>
        </p:nvPicPr>
        <p:blipFill>
          <a:blip r:embed="rId5"/>
          <a:stretch>
            <a:fillRect/>
          </a:stretch>
        </p:blipFill>
        <p:spPr>
          <a:xfrm>
            <a:off x="5261542" y="3704495"/>
            <a:ext cx="3240000" cy="2160000"/>
          </a:xfrm>
          <a:prstGeom prst="rect">
            <a:avLst/>
          </a:prstGeom>
        </p:spPr>
      </p:pic>
    </p:spTree>
    <p:extLst>
      <p:ext uri="{BB962C8B-B14F-4D97-AF65-F5344CB8AC3E}">
        <p14:creationId xmlns:p14="http://schemas.microsoft.com/office/powerpoint/2010/main" val="165337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7FFBD-A647-4E33-B8A1-16C9738ABC9D}"/>
              </a:ext>
            </a:extLst>
          </p:cNvPr>
          <p:cNvSpPr>
            <a:spLocks noGrp="1"/>
          </p:cNvSpPr>
          <p:nvPr>
            <p:ph type="title"/>
          </p:nvPr>
        </p:nvSpPr>
        <p:spPr/>
        <p:txBody>
          <a:bodyPr/>
          <a:lstStyle/>
          <a:p>
            <a:r>
              <a:rPr lang="zh-CN" altLang="en-US" dirty="0"/>
              <a:t>爬虫与搜索引擎</a:t>
            </a:r>
          </a:p>
        </p:txBody>
      </p:sp>
      <p:sp>
        <p:nvSpPr>
          <p:cNvPr id="3" name="内容占位符 2">
            <a:extLst>
              <a:ext uri="{FF2B5EF4-FFF2-40B4-BE49-F238E27FC236}">
                <a16:creationId xmlns:a16="http://schemas.microsoft.com/office/drawing/2014/main" id="{A08AD251-DE7C-41EA-9B5D-500CB93C3240}"/>
              </a:ext>
            </a:extLst>
          </p:cNvPr>
          <p:cNvSpPr>
            <a:spLocks noGrp="1"/>
          </p:cNvSpPr>
          <p:nvPr>
            <p:ph idx="1"/>
          </p:nvPr>
        </p:nvSpPr>
        <p:spPr/>
        <p:txBody>
          <a:bodyPr/>
          <a:lstStyle/>
          <a:p>
            <a:r>
              <a:rPr lang="zh-CN" altLang="en-US" b="1" dirty="0">
                <a:solidFill>
                  <a:srgbClr val="0070C0"/>
                </a:solidFill>
              </a:rPr>
              <a:t>搜索引擎</a:t>
            </a:r>
            <a:r>
              <a:rPr lang="zh-CN" altLang="en-US" dirty="0"/>
              <a:t>（</a:t>
            </a:r>
            <a:r>
              <a:rPr lang="en-US" altLang="zh-CN" dirty="0"/>
              <a:t>Search Engine</a:t>
            </a:r>
            <a:r>
              <a:rPr lang="zh-CN" altLang="en-US" dirty="0"/>
              <a:t>）是指根据一定的</a:t>
            </a:r>
            <a:r>
              <a:rPr lang="zh-CN" altLang="en-US" b="1" dirty="0">
                <a:solidFill>
                  <a:srgbClr val="0070C0"/>
                </a:solidFill>
              </a:rPr>
              <a:t>策略</a:t>
            </a:r>
            <a:r>
              <a:rPr lang="zh-CN" altLang="en-US" dirty="0"/>
              <a:t>、运用特定的</a:t>
            </a:r>
            <a:r>
              <a:rPr lang="zh-CN" altLang="en-US" b="1" dirty="0">
                <a:solidFill>
                  <a:srgbClr val="0070C0"/>
                </a:solidFill>
              </a:rPr>
              <a:t>计算机程序</a:t>
            </a:r>
            <a:r>
              <a:rPr lang="zh-CN" altLang="en-US" dirty="0"/>
              <a:t>从互联网上搜集信息，在对信息进行组织和处理后，为用户提供检索服务，将用户检索相关的信息展示给用户的系统。</a:t>
            </a:r>
            <a:endParaRPr lang="en-US" altLang="zh-CN" dirty="0"/>
          </a:p>
          <a:p>
            <a:r>
              <a:rPr lang="zh-CN" altLang="en-US" b="1" dirty="0">
                <a:solidFill>
                  <a:srgbClr val="C00000"/>
                </a:solidFill>
              </a:rPr>
              <a:t>爬虫</a:t>
            </a:r>
            <a:r>
              <a:rPr lang="zh-CN" altLang="en-US" dirty="0"/>
              <a:t>（</a:t>
            </a:r>
            <a:r>
              <a:rPr lang="en-US" altLang="zh-CN" dirty="0"/>
              <a:t>Crawler</a:t>
            </a:r>
            <a:r>
              <a:rPr lang="zh-CN" altLang="en-US" dirty="0"/>
              <a:t>）是从搜索引擎机器人程序发展而来。虽然两者在功能上很相似，但是爬虫程序却可以通过分析遍历来的网页中含有的网页链接信息，自动获取下一步需要遍历的网页，这个过程可以自动的持续进行下去。爬虫是个非常形象的称呼，也有人称之为</a:t>
            </a:r>
            <a:r>
              <a:rPr lang="zh-CN" altLang="en-US" b="1" dirty="0">
                <a:solidFill>
                  <a:srgbClr val="C00000"/>
                </a:solidFill>
              </a:rPr>
              <a:t>蜘蛛</a:t>
            </a:r>
            <a:r>
              <a:rPr lang="zh-CN" altLang="en-US" dirty="0"/>
              <a:t>（</a:t>
            </a:r>
            <a:r>
              <a:rPr lang="en-US" altLang="zh-CN" dirty="0"/>
              <a:t>Spider</a:t>
            </a:r>
            <a:r>
              <a:rPr lang="zh-CN" altLang="en-US" dirty="0"/>
              <a:t>），它们都是一个意思，真像</a:t>
            </a:r>
            <a:r>
              <a:rPr lang="en-US" altLang="zh-CN" dirty="0"/>
              <a:t>Internet</a:t>
            </a:r>
            <a:r>
              <a:rPr lang="zh-CN" altLang="en-US" dirty="0"/>
              <a:t>上的一个蜘蛛爬虫，自由的跑来跑去，抓取所能获得的各种网页信息。</a:t>
            </a:r>
            <a:endParaRPr lang="en-US" altLang="zh-CN" dirty="0"/>
          </a:p>
          <a:p>
            <a:endParaRPr lang="zh-CN" altLang="en-US" dirty="0"/>
          </a:p>
        </p:txBody>
      </p:sp>
    </p:spTree>
    <p:extLst>
      <p:ext uri="{BB962C8B-B14F-4D97-AF65-F5344CB8AC3E}">
        <p14:creationId xmlns:p14="http://schemas.microsoft.com/office/powerpoint/2010/main" val="343717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9B84D12-EB2C-4D11-85AD-98205A7FD216}"/>
              </a:ext>
            </a:extLst>
          </p:cNvPr>
          <p:cNvSpPr>
            <a:spLocks noGrp="1" noChangeArrowheads="1"/>
          </p:cNvSpPr>
          <p:nvPr>
            <p:ph type="title"/>
          </p:nvPr>
        </p:nvSpPr>
        <p:spPr/>
        <p:txBody>
          <a:bodyPr/>
          <a:lstStyle/>
          <a:p>
            <a:r>
              <a:rPr lang="zh-CN" altLang="en-US" dirty="0"/>
              <a:t>爬虫的抓取策略</a:t>
            </a:r>
          </a:p>
        </p:txBody>
      </p:sp>
      <p:sp>
        <p:nvSpPr>
          <p:cNvPr id="12291" name="Rectangle 3">
            <a:extLst>
              <a:ext uri="{FF2B5EF4-FFF2-40B4-BE49-F238E27FC236}">
                <a16:creationId xmlns:a16="http://schemas.microsoft.com/office/drawing/2014/main" id="{A2B0E525-5575-49E3-9213-5354AB0A095E}"/>
              </a:ext>
            </a:extLst>
          </p:cNvPr>
          <p:cNvSpPr>
            <a:spLocks noGrp="1" noChangeArrowheads="1"/>
          </p:cNvSpPr>
          <p:nvPr>
            <p:ph type="body" idx="1"/>
          </p:nvPr>
        </p:nvSpPr>
        <p:spPr/>
        <p:txBody>
          <a:bodyPr/>
          <a:lstStyle/>
          <a:p>
            <a:r>
              <a:rPr lang="zh-CN" altLang="en-US" dirty="0"/>
              <a:t>在爬虫系统中，</a:t>
            </a:r>
            <a:r>
              <a:rPr lang="zh-CN" altLang="en-US" b="1" dirty="0">
                <a:solidFill>
                  <a:srgbClr val="0070C0"/>
                </a:solidFill>
              </a:rPr>
              <a:t>待抓取URL队列</a:t>
            </a:r>
            <a:r>
              <a:rPr lang="zh-CN" altLang="en-US" dirty="0"/>
              <a:t>是很重要的一部分。待抓取URL队列中的URL以什么样的顺序排列也是一个很重要的问题，因为这涉及到先抓取那个页面，后抓取哪个页面。而决定这些URL排列顺序的方法，叫做</a:t>
            </a:r>
            <a:r>
              <a:rPr lang="zh-CN" altLang="en-US" b="1" dirty="0">
                <a:solidFill>
                  <a:srgbClr val="0070C0"/>
                </a:solidFill>
              </a:rPr>
              <a:t>抓取策略</a:t>
            </a:r>
            <a:r>
              <a:rPr lang="zh-CN" altLang="en-US" dirty="0"/>
              <a:t>。</a:t>
            </a:r>
          </a:p>
        </p:txBody>
      </p:sp>
      <p:sp>
        <p:nvSpPr>
          <p:cNvPr id="5" name="Rectangle 3">
            <a:extLst>
              <a:ext uri="{FF2B5EF4-FFF2-40B4-BE49-F238E27FC236}">
                <a16:creationId xmlns:a16="http://schemas.microsoft.com/office/drawing/2014/main" id="{35B586E7-B81B-42F0-BDCB-3D30A4A7E21C}"/>
              </a:ext>
            </a:extLst>
          </p:cNvPr>
          <p:cNvSpPr txBox="1">
            <a:spLocks noChangeArrowheads="1"/>
          </p:cNvSpPr>
          <p:nvPr/>
        </p:nvSpPr>
        <p:spPr>
          <a:xfrm>
            <a:off x="1559915" y="3395543"/>
            <a:ext cx="3916830" cy="43200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32000">
              <a:lnSpc>
                <a:spcPts val="3500"/>
              </a:lnSpc>
              <a:buFont typeface="Wingdings" panose="05000000000000000000" pitchFamily="2" charset="2"/>
              <a:buChar char="ü"/>
            </a:pPr>
            <a:r>
              <a:rPr lang="zh-CN" altLang="en-US" sz="2400" b="1" dirty="0">
                <a:solidFill>
                  <a:srgbClr val="0070C0"/>
                </a:solidFill>
              </a:rPr>
              <a:t>深度优先遍历策略</a:t>
            </a:r>
            <a:endParaRPr lang="zh-CN" altLang="en-US" sz="2400" dirty="0"/>
          </a:p>
        </p:txBody>
      </p:sp>
      <p:pic>
        <p:nvPicPr>
          <p:cNvPr id="6" name="Picture 2" descr="4-14">
            <a:extLst>
              <a:ext uri="{FF2B5EF4-FFF2-40B4-BE49-F238E27FC236}">
                <a16:creationId xmlns:a16="http://schemas.microsoft.com/office/drawing/2014/main" id="{07DF1321-75C3-4BDB-815B-B6003301C2B1}"/>
              </a:ext>
            </a:extLst>
          </p:cNvP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00" y="3822484"/>
            <a:ext cx="5760000" cy="2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图4-15">
            <a:extLst>
              <a:ext uri="{FF2B5EF4-FFF2-40B4-BE49-F238E27FC236}">
                <a16:creationId xmlns:a16="http://schemas.microsoft.com/office/drawing/2014/main" id="{EF3AA988-B2F3-4082-AD94-B3145423E696}"/>
              </a:ext>
            </a:extLst>
          </p:cNvPr>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1485" t="4016" r="1793" b="5396"/>
          <a:stretch/>
        </p:blipFill>
        <p:spPr bwMode="auto">
          <a:xfrm>
            <a:off x="6198459" y="3783968"/>
            <a:ext cx="5760000" cy="2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5D22BBCA-013D-4FB4-91A2-AEFC3E45146C}"/>
              </a:ext>
            </a:extLst>
          </p:cNvPr>
          <p:cNvSpPr txBox="1">
            <a:spLocks noChangeArrowheads="1"/>
          </p:cNvSpPr>
          <p:nvPr/>
        </p:nvSpPr>
        <p:spPr>
          <a:xfrm>
            <a:off x="838200" y="5849044"/>
            <a:ext cx="6378426" cy="585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pPr>
            <a:r>
              <a:rPr lang="zh-CN" altLang="en-US" dirty="0"/>
              <a:t>大站优先策略、</a:t>
            </a:r>
            <a:r>
              <a:rPr lang="en-US" altLang="zh-CN" dirty="0"/>
              <a:t> PageRank</a:t>
            </a:r>
            <a:r>
              <a:rPr lang="zh-CN" altLang="en-US" dirty="0"/>
              <a:t>策略</a:t>
            </a:r>
          </a:p>
        </p:txBody>
      </p:sp>
      <p:sp>
        <p:nvSpPr>
          <p:cNvPr id="9" name="Rectangle 3">
            <a:extLst>
              <a:ext uri="{FF2B5EF4-FFF2-40B4-BE49-F238E27FC236}">
                <a16:creationId xmlns:a16="http://schemas.microsoft.com/office/drawing/2014/main" id="{70A5AA66-465C-4B5D-BBBD-E6E506BAF279}"/>
              </a:ext>
            </a:extLst>
          </p:cNvPr>
          <p:cNvSpPr txBox="1">
            <a:spLocks noChangeArrowheads="1"/>
          </p:cNvSpPr>
          <p:nvPr/>
        </p:nvSpPr>
        <p:spPr>
          <a:xfrm>
            <a:off x="7436970" y="3351968"/>
            <a:ext cx="3916830" cy="43200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32000">
              <a:lnSpc>
                <a:spcPts val="3500"/>
              </a:lnSpc>
              <a:buFont typeface="Wingdings" panose="05000000000000000000" pitchFamily="2" charset="2"/>
              <a:buChar char="ü"/>
            </a:pPr>
            <a:r>
              <a:rPr lang="zh-CN" altLang="en-US" sz="2400" b="1" dirty="0">
                <a:solidFill>
                  <a:srgbClr val="00B050"/>
                </a:solidFill>
              </a:rPr>
              <a:t>广度优先遍历策略</a:t>
            </a:r>
            <a:endParaRPr lang="zh-CN" altLang="en-US" sz="2400" dirty="0"/>
          </a:p>
        </p:txBody>
      </p:sp>
    </p:spTree>
    <p:extLst>
      <p:ext uri="{BB962C8B-B14F-4D97-AF65-F5344CB8AC3E}">
        <p14:creationId xmlns:p14="http://schemas.microsoft.com/office/powerpoint/2010/main" val="136252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theme/theme1.xml><?xml version="1.0" encoding="utf-8"?>
<a:theme xmlns:a="http://schemas.openxmlformats.org/drawingml/2006/main" name="雷课">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雷课" id="{5408C8B4-3F99-4D83-9D51-8D34550CA4BD}" vid="{F9CF107A-4078-4EC3-81A4-2269DC98176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雷课</Template>
  <TotalTime>8086</TotalTime>
  <Words>1080</Words>
  <Application>Microsoft Office PowerPoint</Application>
  <PresentationFormat>宽屏</PresentationFormat>
  <Paragraphs>93</Paragraphs>
  <Slides>20</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华文中宋</vt:lpstr>
      <vt:lpstr>宋体</vt:lpstr>
      <vt:lpstr>Arial</vt:lpstr>
      <vt:lpstr>Arial</vt:lpstr>
      <vt:lpstr>Calibri</vt:lpstr>
      <vt:lpstr>Calibri Light</vt:lpstr>
      <vt:lpstr>Wingdings</vt:lpstr>
      <vt:lpstr>雷课</vt:lpstr>
      <vt:lpstr>Python数据分析与机器学习前沿技术</vt:lpstr>
      <vt:lpstr>内容提纲</vt:lpstr>
      <vt:lpstr>内容提纲</vt:lpstr>
      <vt:lpstr>爬虫的定义</vt:lpstr>
      <vt:lpstr>爬虫的基本结构</vt:lpstr>
      <vt:lpstr>爬虫的工作流程</vt:lpstr>
      <vt:lpstr>爬虫的用途</vt:lpstr>
      <vt:lpstr>爬虫与搜索引擎</vt:lpstr>
      <vt:lpstr>爬虫的抓取策略</vt:lpstr>
      <vt:lpstr>爬虫与robots协议</vt:lpstr>
      <vt:lpstr>内容提纲</vt:lpstr>
      <vt:lpstr>HTTP请求流程</vt:lpstr>
      <vt:lpstr>HTTP概念</vt:lpstr>
      <vt:lpstr>URL地址格式</vt:lpstr>
      <vt:lpstr>HTTP请求</vt:lpstr>
      <vt:lpstr>HTTP响应</vt:lpstr>
      <vt:lpstr>HTML与CSS</vt:lpstr>
      <vt:lpstr>动态网页</vt:lpstr>
      <vt:lpstr>Selenium让爬虫更像用户</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科技营大数据分析讲义</dc:title>
  <dc:creator>ZhirouMa</dc:creator>
  <cp:lastModifiedBy>ZhirouMa</cp:lastModifiedBy>
  <cp:revision>772</cp:revision>
  <dcterms:created xsi:type="dcterms:W3CDTF">2019-03-22T15:09:56Z</dcterms:created>
  <dcterms:modified xsi:type="dcterms:W3CDTF">2021-01-23T14:08:05Z</dcterms:modified>
</cp:coreProperties>
</file>