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.jpg" ContentType="image/tiff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4" r:id="rId2"/>
    <p:sldId id="315" r:id="rId3"/>
    <p:sldId id="279" r:id="rId4"/>
    <p:sldId id="313" r:id="rId5"/>
    <p:sldId id="314" r:id="rId6"/>
    <p:sldId id="269" r:id="rId7"/>
    <p:sldId id="307" r:id="rId8"/>
    <p:sldId id="312" r:id="rId9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121863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316" algn="l" defTabSz="121863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633" algn="l" defTabSz="121863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7950" algn="l" defTabSz="121863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264" algn="l" defTabSz="121863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6582" algn="l" defTabSz="121863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5898" algn="l" defTabSz="121863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213" algn="l" defTabSz="121863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4532" algn="l" defTabSz="121863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27B3C6"/>
    <a:srgbClr val="15636D"/>
    <a:srgbClr val="1F8E9D"/>
    <a:srgbClr val="FD7784"/>
    <a:srgbClr val="5269B2"/>
    <a:srgbClr val="486AB6"/>
    <a:srgbClr val="EFEFEF"/>
    <a:srgbClr val="EEEEE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 autoAdjust="0"/>
    <p:restoredTop sz="92517" autoAdjust="0"/>
  </p:normalViewPr>
  <p:slideViewPr>
    <p:cSldViewPr>
      <p:cViewPr>
        <p:scale>
          <a:sx n="84" d="100"/>
          <a:sy n="84" d="100"/>
        </p:scale>
        <p:origin x="1576" y="896"/>
      </p:cViewPr>
      <p:guideLst>
        <p:guide orient="horz" pos="2161"/>
        <p:guide pos="3841"/>
      </p:guideLst>
    </p:cSldViewPr>
  </p:slideViewPr>
  <p:outlineViewPr>
    <p:cViewPr>
      <p:scale>
        <a:sx n="33" d="100"/>
        <a:sy n="33" d="100"/>
      </p:scale>
      <p:origin x="0" y="-15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74"/>
    </p:cViewPr>
  </p:sorterViewPr>
  <p:notesViewPr>
    <p:cSldViewPr showGuides="1">
      <p:cViewPr varScale="1">
        <p:scale>
          <a:sx n="85" d="100"/>
          <a:sy n="85" d="100"/>
        </p:scale>
        <p:origin x="28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73E43-A379-4BB5-A6E2-CF501D0C3336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010BF-E3ED-4022-8DD6-947213C3C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80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4E51A-69D8-425D-A366-AAC584F8F50F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15853-6D4D-4285-9BAE-B3F9C5535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9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6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316" algn="l" defTabSz="12186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633" algn="l" defTabSz="12186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950" algn="l" defTabSz="12186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264" algn="l" defTabSz="12186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6582" algn="l" defTabSz="12186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5898" algn="l" defTabSz="12186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213" algn="l" defTabSz="12186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4532" algn="l" defTabSz="12186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3633-26CA-4EE3-A5AF-CD25BCB2EF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0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72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38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2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653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36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15853-6D4D-4285-9BAE-B3F9C5535A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7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1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53B8675-3972-4FBE-8991-0149DABF2795}"/>
              </a:ext>
            </a:extLst>
          </p:cNvPr>
          <p:cNvCxnSpPr/>
          <p:nvPr userDrawn="1"/>
        </p:nvCxnSpPr>
        <p:spPr>
          <a:xfrm>
            <a:off x="551384" y="692696"/>
            <a:ext cx="10513168" cy="0"/>
          </a:xfrm>
          <a:prstGeom prst="line">
            <a:avLst/>
          </a:prstGeom>
          <a:ln w="15875">
            <a:solidFill>
              <a:srgbClr val="27B3C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>
            <a:extLst>
              <a:ext uri="{FF2B5EF4-FFF2-40B4-BE49-F238E27FC236}">
                <a16:creationId xmlns:a16="http://schemas.microsoft.com/office/drawing/2014/main" id="{73FB15AA-E6AD-4079-AD55-A4C6CCF6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67" y="188640"/>
            <a:ext cx="4583853" cy="720080"/>
          </a:xfrm>
          <a:prstGeom prst="rect">
            <a:avLst/>
          </a:prstGeom>
        </p:spPr>
        <p:txBody>
          <a:bodyPr/>
          <a:lstStyle>
            <a:lvl1pPr algn="l">
              <a:defRPr lang="zh-CN" altLang="en-US" sz="2400" kern="1200" dirty="0">
                <a:solidFill>
                  <a:srgbClr val="27B3C6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11237C1-3D16-4360-9879-10BAB551DA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073" r="5398"/>
          <a:stretch/>
        </p:blipFill>
        <p:spPr>
          <a:xfrm flipH="1">
            <a:off x="-773258" y="-1539552"/>
            <a:ext cx="1900706" cy="270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7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666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6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1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B95FC270-55C9-4A20-A67A-3DE973D1FE95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5" y="6356358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1" y="6356358"/>
            <a:ext cx="2844800" cy="365125"/>
          </a:xfrm>
          <a:prstGeom prst="rect">
            <a:avLst/>
          </a:prstGeom>
        </p:spPr>
        <p:txBody>
          <a:bodyPr/>
          <a:lstStyle/>
          <a:p>
            <a:fld id="{8961FD41-A0E4-414C-A973-C8EC8DF1B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65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43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1119912" rtl="0" eaLnBrk="1" latinLnBrk="0" hangingPunct="1">
        <a:spcBef>
          <a:spcPct val="0"/>
        </a:spcBef>
        <a:buNone/>
        <a:defRPr sz="5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9968" indent="-419968" algn="l" defTabSz="1119912" rtl="0" eaLnBrk="1" latinLnBrk="0" hangingPunct="1">
        <a:spcBef>
          <a:spcPct val="20000"/>
        </a:spcBef>
        <a:buFont typeface="Arial" pitchFamily="34" charset="0"/>
        <a:buChar char="•"/>
        <a:defRPr sz="3921" kern="1200">
          <a:solidFill>
            <a:schemeClr val="tx1"/>
          </a:solidFill>
          <a:latin typeface="+mn-lt"/>
          <a:ea typeface="+mn-ea"/>
          <a:cs typeface="+mn-cs"/>
        </a:defRPr>
      </a:lvl1pPr>
      <a:lvl2pPr marL="909928" indent="-349973" algn="l" defTabSz="1119912" rtl="0" eaLnBrk="1" latinLnBrk="0" hangingPunct="1">
        <a:spcBef>
          <a:spcPct val="20000"/>
        </a:spcBef>
        <a:buFont typeface="Arial" pitchFamily="34" charset="0"/>
        <a:buChar char="–"/>
        <a:defRPr sz="3429" kern="1200">
          <a:solidFill>
            <a:schemeClr val="tx1"/>
          </a:solidFill>
          <a:latin typeface="+mn-lt"/>
          <a:ea typeface="+mn-ea"/>
          <a:cs typeface="+mn-cs"/>
        </a:defRPr>
      </a:lvl2pPr>
      <a:lvl3pPr marL="1399892" indent="-279979" algn="l" defTabSz="1119912" rtl="0" eaLnBrk="1" latinLnBrk="0" hangingPunct="1">
        <a:spcBef>
          <a:spcPct val="20000"/>
        </a:spcBef>
        <a:buFont typeface="Arial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1959847" indent="-279979" algn="l" defTabSz="1119912" rtl="0" eaLnBrk="1" latinLnBrk="0" hangingPunct="1">
        <a:spcBef>
          <a:spcPct val="20000"/>
        </a:spcBef>
        <a:buFont typeface="Arial" pitchFamily="34" charset="0"/>
        <a:buChar char="–"/>
        <a:defRPr sz="2450" kern="1200">
          <a:solidFill>
            <a:schemeClr val="tx1"/>
          </a:solidFill>
          <a:latin typeface="+mn-lt"/>
          <a:ea typeface="+mn-ea"/>
          <a:cs typeface="+mn-cs"/>
        </a:defRPr>
      </a:lvl4pPr>
      <a:lvl5pPr marL="2519802" indent="-279979" algn="l" defTabSz="1119912" rtl="0" eaLnBrk="1" latinLnBrk="0" hangingPunct="1">
        <a:spcBef>
          <a:spcPct val="20000"/>
        </a:spcBef>
        <a:buFont typeface="Arial" pitchFamily="34" charset="0"/>
        <a:buChar char="»"/>
        <a:defRPr sz="2450" kern="1200">
          <a:solidFill>
            <a:schemeClr val="tx1"/>
          </a:solidFill>
          <a:latin typeface="+mn-lt"/>
          <a:ea typeface="+mn-ea"/>
          <a:cs typeface="+mn-cs"/>
        </a:defRPr>
      </a:lvl5pPr>
      <a:lvl6pPr marL="3079759" indent="-279979" algn="l" defTabSz="1119912" rtl="0" eaLnBrk="1" latinLnBrk="0" hangingPunct="1">
        <a:spcBef>
          <a:spcPct val="20000"/>
        </a:spcBef>
        <a:buFont typeface="Arial" pitchFamily="34" charset="0"/>
        <a:buChar char="•"/>
        <a:defRPr sz="2450" kern="1200">
          <a:solidFill>
            <a:schemeClr val="tx1"/>
          </a:solidFill>
          <a:latin typeface="+mn-lt"/>
          <a:ea typeface="+mn-ea"/>
          <a:cs typeface="+mn-cs"/>
        </a:defRPr>
      </a:lvl6pPr>
      <a:lvl7pPr marL="3639716" indent="-279979" algn="l" defTabSz="1119912" rtl="0" eaLnBrk="1" latinLnBrk="0" hangingPunct="1">
        <a:spcBef>
          <a:spcPct val="20000"/>
        </a:spcBef>
        <a:buFont typeface="Arial" pitchFamily="34" charset="0"/>
        <a:buChar char="•"/>
        <a:defRPr sz="2450" kern="1200">
          <a:solidFill>
            <a:schemeClr val="tx1"/>
          </a:solidFill>
          <a:latin typeface="+mn-lt"/>
          <a:ea typeface="+mn-ea"/>
          <a:cs typeface="+mn-cs"/>
        </a:defRPr>
      </a:lvl7pPr>
      <a:lvl8pPr marL="4199671" indent="-279979" algn="l" defTabSz="1119912" rtl="0" eaLnBrk="1" latinLnBrk="0" hangingPunct="1">
        <a:spcBef>
          <a:spcPct val="20000"/>
        </a:spcBef>
        <a:buFont typeface="Arial" pitchFamily="34" charset="0"/>
        <a:buChar char="•"/>
        <a:defRPr sz="2450" kern="1200">
          <a:solidFill>
            <a:schemeClr val="tx1"/>
          </a:solidFill>
          <a:latin typeface="+mn-lt"/>
          <a:ea typeface="+mn-ea"/>
          <a:cs typeface="+mn-cs"/>
        </a:defRPr>
      </a:lvl8pPr>
      <a:lvl9pPr marL="4759627" indent="-279979" algn="l" defTabSz="1119912" rtl="0" eaLnBrk="1" latinLnBrk="0" hangingPunct="1">
        <a:spcBef>
          <a:spcPct val="20000"/>
        </a:spcBef>
        <a:buFont typeface="Arial" pitchFamily="34" charset="0"/>
        <a:buChar char="•"/>
        <a:defRPr sz="2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19912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59957" algn="l" defTabSz="1119912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119912" algn="l" defTabSz="1119912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679869" algn="l" defTabSz="1119912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39824" algn="l" defTabSz="1119912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99780" algn="l" defTabSz="1119912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359737" algn="l" defTabSz="1119912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919692" algn="l" defTabSz="1119912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479649" algn="l" defTabSz="1119912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矩形 693"/>
          <p:cNvSpPr/>
          <p:nvPr/>
        </p:nvSpPr>
        <p:spPr>
          <a:xfrm>
            <a:off x="1393372" y="1338939"/>
            <a:ext cx="2859314" cy="4033157"/>
          </a:xfrm>
          <a:prstGeom prst="rect">
            <a:avLst/>
          </a:prstGeom>
          <a:noFill/>
          <a:ln w="19050">
            <a:solidFill>
              <a:srgbClr val="28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5" name="矩形 694"/>
          <p:cNvSpPr/>
          <p:nvPr/>
        </p:nvSpPr>
        <p:spPr>
          <a:xfrm>
            <a:off x="3865185" y="2853335"/>
            <a:ext cx="1248229" cy="2086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6" name="文本框 695"/>
          <p:cNvSpPr txBox="1"/>
          <p:nvPr/>
        </p:nvSpPr>
        <p:spPr>
          <a:xfrm>
            <a:off x="1788131" y="1745339"/>
            <a:ext cx="22749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7" name="文本框 696"/>
          <p:cNvSpPr txBox="1"/>
          <p:nvPr/>
        </p:nvSpPr>
        <p:spPr>
          <a:xfrm>
            <a:off x="1788131" y="3027115"/>
            <a:ext cx="6433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28B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Simulation-Final Project</a:t>
            </a:r>
            <a:endParaRPr lang="zh-CN" altLang="en-US" sz="2800" b="1" dirty="0">
              <a:solidFill>
                <a:srgbClr val="28B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0" name="文本框 699"/>
          <p:cNvSpPr txBox="1"/>
          <p:nvPr/>
        </p:nvSpPr>
        <p:spPr>
          <a:xfrm>
            <a:off x="1788131" y="3835392"/>
            <a:ext cx="560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Prof. Steve Xia</a:t>
            </a:r>
          </a:p>
        </p:txBody>
      </p:sp>
      <p:pic>
        <p:nvPicPr>
          <p:cNvPr id="703" name="图片 70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073" r="5398"/>
          <a:stretch/>
        </p:blipFill>
        <p:spPr>
          <a:xfrm>
            <a:off x="8122255" y="-1"/>
            <a:ext cx="4069745" cy="5800077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837F4880-9226-4A21-8BA4-89D88282A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685" y="4542188"/>
            <a:ext cx="47302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Yuzhou</a:t>
            </a: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Liu, Hang Xu, </a:t>
            </a:r>
            <a:r>
              <a:rPr lang="en-US" altLang="zh-CN" sz="16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Qinghan</a:t>
            </a: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Shen, </a:t>
            </a:r>
            <a:r>
              <a:rPr lang="en-US" altLang="zh-CN" sz="16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Jiaren</a:t>
            </a: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Ma </a:t>
            </a:r>
            <a:endParaRPr lang="zh-CN" altLang="en-US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88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6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7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2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" grpId="0" animBg="1"/>
      <p:bldP spid="695" grpId="0" animBg="1"/>
      <p:bldP spid="696" grpId="0"/>
      <p:bldP spid="697" grpId="0"/>
      <p:bldP spid="700" grpId="0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2405-903B-AD43-B8FC-C8AB4B9B6C8C}"/>
              </a:ext>
            </a:extLst>
          </p:cNvPr>
          <p:cNvSpPr txBox="1">
            <a:spLocks/>
          </p:cNvSpPr>
          <p:nvPr/>
        </p:nvSpPr>
        <p:spPr>
          <a:xfrm>
            <a:off x="193040" y="341230"/>
            <a:ext cx="34544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119912" rtl="0" eaLnBrk="1" latinLnBrk="0" hangingPunct="1">
              <a:spcBef>
                <a:spcPct val="0"/>
              </a:spcBef>
              <a:buNone/>
              <a:defRPr sz="5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i="1">
                <a:solidFill>
                  <a:srgbClr val="27B3C6"/>
                </a:solidFill>
                <a:latin typeface="Century Schoolbook" panose="02040604050505020304" pitchFamily="18" charset="0"/>
                <a:ea typeface="微软雅黑" pitchFamily="34" charset="-122"/>
              </a:rPr>
              <a:t>Static</a:t>
            </a:r>
            <a:r>
              <a:rPr lang="en-US" sz="3200" b="1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sz="3200" b="1" i="1">
                <a:solidFill>
                  <a:srgbClr val="27B3C6"/>
                </a:solidFill>
                <a:latin typeface="Century Schoolbook" panose="02040604050505020304" pitchFamily="18" charset="0"/>
                <a:ea typeface="微软雅黑" pitchFamily="34" charset="-122"/>
              </a:rPr>
              <a:t>ETF Strategy</a:t>
            </a:r>
            <a:endParaRPr lang="en-US" sz="3200" b="1" i="1" dirty="0">
              <a:solidFill>
                <a:srgbClr val="27B3C6"/>
              </a:solidFill>
              <a:latin typeface="Century Schoolbook" panose="02040604050505020304" pitchFamily="18" charset="0"/>
              <a:ea typeface="微软雅黑" pitchFamily="34" charset="-122"/>
            </a:endParaRPr>
          </a:p>
        </p:txBody>
      </p:sp>
      <p:graphicFrame>
        <p:nvGraphicFramePr>
          <p:cNvPr id="3" name="表格 8">
            <a:extLst>
              <a:ext uri="{FF2B5EF4-FFF2-40B4-BE49-F238E27FC236}">
                <a16:creationId xmlns:a16="http://schemas.microsoft.com/office/drawing/2014/main" id="{4A30FD80-1EF1-2740-B544-6054AD5A5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955778"/>
              </p:ext>
            </p:extLst>
          </p:nvPr>
        </p:nvGraphicFramePr>
        <p:xfrm>
          <a:off x="4307839" y="335280"/>
          <a:ext cx="7691120" cy="194159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795564">
                  <a:extLst>
                    <a:ext uri="{9D8B030D-6E8A-4147-A177-3AD203B41FA5}">
                      <a16:colId xmlns:a16="http://schemas.microsoft.com/office/drawing/2014/main" val="3239219325"/>
                    </a:ext>
                  </a:extLst>
                </a:gridCol>
                <a:gridCol w="1849689">
                  <a:extLst>
                    <a:ext uri="{9D8B030D-6E8A-4147-A177-3AD203B41FA5}">
                      <a16:colId xmlns:a16="http://schemas.microsoft.com/office/drawing/2014/main" val="1888117271"/>
                    </a:ext>
                  </a:extLst>
                </a:gridCol>
                <a:gridCol w="2045867">
                  <a:extLst>
                    <a:ext uri="{9D8B030D-6E8A-4147-A177-3AD203B41FA5}">
                      <a16:colId xmlns:a16="http://schemas.microsoft.com/office/drawing/2014/main" val="1162090849"/>
                    </a:ext>
                  </a:extLst>
                </a:gridCol>
              </a:tblGrid>
              <a:tr h="52004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Tracking Errors (bps)</a:t>
                      </a:r>
                    </a:p>
                  </a:txBody>
                  <a:tcPr marL="149605" marR="149605" marT="74803" marB="748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11304"/>
                  </a:ext>
                </a:extLst>
              </a:tr>
              <a:tr h="47384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 (# of stocks)</a:t>
                      </a:r>
                    </a:p>
                  </a:txBody>
                  <a:tcPr marL="149605" marR="149605" marT="74803" marB="748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Train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49605" marR="149605" marT="74803" marB="748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49605" marR="149605" marT="74803" marB="74803"/>
                </a:tc>
                <a:extLst>
                  <a:ext uri="{0D108BD9-81ED-4DB2-BD59-A6C34878D82A}">
                    <a16:rowId xmlns:a16="http://schemas.microsoft.com/office/drawing/2014/main" val="2833493509"/>
                  </a:ext>
                </a:extLst>
              </a:tr>
              <a:tr h="47384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 case EWMA (14)</a:t>
                      </a:r>
                    </a:p>
                  </a:txBody>
                  <a:tcPr marL="149605" marR="149605" marT="74803" marB="748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77.995</a:t>
                      </a:r>
                    </a:p>
                  </a:txBody>
                  <a:tcPr marL="149605" marR="149605" marT="74803" marB="748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188.862</a:t>
                      </a:r>
                    </a:p>
                  </a:txBody>
                  <a:tcPr marL="149605" marR="149605" marT="74803" marB="74803"/>
                </a:tc>
                <a:extLst>
                  <a:ext uri="{0D108BD9-81ED-4DB2-BD59-A6C34878D82A}">
                    <a16:rowId xmlns:a16="http://schemas.microsoft.com/office/drawing/2014/main" val="4012171556"/>
                  </a:ext>
                </a:extLst>
              </a:tr>
              <a:tr h="47384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 case MA (15)</a:t>
                      </a:r>
                    </a:p>
                  </a:txBody>
                  <a:tcPr marL="149605" marR="149605" marT="74803" marB="7480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147.029</a:t>
                      </a:r>
                    </a:p>
                  </a:txBody>
                  <a:tcPr marL="149605" marR="149605" marT="74803" marB="748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132.015</a:t>
                      </a:r>
                    </a:p>
                  </a:txBody>
                  <a:tcPr marL="149605" marR="149605" marT="74803" marB="74803"/>
                </a:tc>
                <a:extLst>
                  <a:ext uri="{0D108BD9-81ED-4DB2-BD59-A6C34878D82A}">
                    <a16:rowId xmlns:a16="http://schemas.microsoft.com/office/drawing/2014/main" val="6005627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C818AFA-B69A-6644-9EB5-A445F86A6262}"/>
              </a:ext>
            </a:extLst>
          </p:cNvPr>
          <p:cNvSpPr txBox="1"/>
          <p:nvPr/>
        </p:nvSpPr>
        <p:spPr>
          <a:xfrm>
            <a:off x="360152" y="1471921"/>
            <a:ext cx="3454400" cy="5078313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Courier New" panose="02070309020205020404" pitchFamily="49" charset="0"/>
              </a:rPr>
              <a:t>Trainset: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2008,12,31 -     2017,12,31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Courier New" panose="02070309020205020404" pitchFamily="49" charset="0"/>
              </a:rPr>
              <a:t>Test set: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2017,12,31 – 2018,12,31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2A9B9">
                    <a:lumMod val="5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Courier New" panose="02070309020205020404" pitchFamily="49" charset="0"/>
              </a:rPr>
              <a:t>Index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Transportation sector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20 Components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92A9B9">
                  <a:lumMod val="5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2A9B9">
                    <a:lumMod val="5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Courier New" panose="02070309020205020404" pitchFamily="49" charset="0"/>
              </a:rPr>
              <a:t>MA case</a:t>
            </a: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Top 7 weighting stocks included</a:t>
            </a:r>
          </a:p>
          <a:p>
            <a:pPr marL="285750" indent="-285750" defTabSz="4572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Looping through 7 to 15 to get optimized TE in trainset</a:t>
            </a:r>
            <a:endParaRPr lang="en-US" sz="1800" dirty="0">
              <a:solidFill>
                <a:srgbClr val="000000">
                  <a:lumMod val="85000"/>
                  <a:lumOff val="1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endParaRPr lang="en-US" sz="1800" b="1" dirty="0">
              <a:solidFill>
                <a:srgbClr val="92A9B9">
                  <a:lumMod val="50000"/>
                </a:srgbClr>
              </a:solidFill>
              <a:latin typeface="Century Schoolbook" panose="02040604050505020304"/>
              <a:cs typeface="Courier New" panose="02070309020205020404" pitchFamily="49" charset="0"/>
            </a:endParaRPr>
          </a:p>
          <a:p>
            <a:pPr defTabSz="457200"/>
            <a:r>
              <a:rPr lang="en-US" sz="1800" b="1" dirty="0">
                <a:solidFill>
                  <a:srgbClr val="92A9B9">
                    <a:lumMod val="50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EWMA case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Same procedures as MA case</a:t>
            </a:r>
          </a:p>
        </p:txBody>
      </p:sp>
      <p:sp>
        <p:nvSpPr>
          <p:cNvPr id="5" name="Rectangle: Rounded Corners 2">
            <a:extLst>
              <a:ext uri="{FF2B5EF4-FFF2-40B4-BE49-F238E27FC236}">
                <a16:creationId xmlns:a16="http://schemas.microsoft.com/office/drawing/2014/main" id="{131B210B-61DA-8C45-A2C6-BC0906342C27}"/>
              </a:ext>
            </a:extLst>
          </p:cNvPr>
          <p:cNvSpPr/>
          <p:nvPr/>
        </p:nvSpPr>
        <p:spPr>
          <a:xfrm>
            <a:off x="10272464" y="1820119"/>
            <a:ext cx="1444486" cy="3847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6" name="图片 5" descr="图片包含 物体&#10;&#10;描述已自动生成">
            <a:extLst>
              <a:ext uri="{FF2B5EF4-FFF2-40B4-BE49-F238E27FC236}">
                <a16:creationId xmlns:a16="http://schemas.microsoft.com/office/drawing/2014/main" id="{C2BE0A8A-E8AB-B24A-8838-8E53497FE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59" y="2420888"/>
            <a:ext cx="806319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7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51" y="188640"/>
            <a:ext cx="6209753" cy="5377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b="1" i="1" dirty="0">
                <a:latin typeface="Century Schoolbook" panose="02040604050505020304" pitchFamily="18" charset="0"/>
              </a:rPr>
              <a:t>How we find best separation?</a:t>
            </a:r>
            <a:endParaRPr lang="zh-CN" altLang="en-US" sz="3200" b="1" i="1" dirty="0">
              <a:latin typeface="Century Schoolbook" panose="02040604050505020304" pitchFamily="18" charset="0"/>
            </a:endParaRPr>
          </a:p>
        </p:txBody>
      </p:sp>
      <p:pic>
        <p:nvPicPr>
          <p:cNvPr id="4" name="图片 3" descr="图片包含 屏幕截图&#10;&#10;描述已自动生成">
            <a:extLst>
              <a:ext uri="{FF2B5EF4-FFF2-40B4-BE49-F238E27FC236}">
                <a16:creationId xmlns:a16="http://schemas.microsoft.com/office/drawing/2014/main" id="{BE103940-536E-4358-88BB-179481184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836712"/>
            <a:ext cx="6336704" cy="5616624"/>
          </a:xfrm>
          <a:prstGeom prst="rect">
            <a:avLst/>
          </a:prstGeom>
        </p:spPr>
      </p:pic>
      <p:sp>
        <p:nvSpPr>
          <p:cNvPr id="33" name="TextBox 3">
            <a:extLst>
              <a:ext uri="{FF2B5EF4-FFF2-40B4-BE49-F238E27FC236}">
                <a16:creationId xmlns:a16="http://schemas.microsoft.com/office/drawing/2014/main" id="{7228B51A-4ECC-4196-AFA0-0BD159DE6C6D}"/>
              </a:ext>
            </a:extLst>
          </p:cNvPr>
          <p:cNvSpPr txBox="1"/>
          <p:nvPr/>
        </p:nvSpPr>
        <p:spPr>
          <a:xfrm>
            <a:off x="839416" y="1121196"/>
            <a:ext cx="3960440" cy="4801314"/>
          </a:xfrm>
          <a:prstGeom prst="rect">
            <a:avLst/>
          </a:prstGeom>
          <a:solidFill>
            <a:srgbClr val="92A9B9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The Key Point here is: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Century Schoolbook" panose="02040604050505020304"/>
              <a:cs typeface="Courier New" panose="02070309020205020404" pitchFamily="49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The </a:t>
            </a:r>
            <a:r>
              <a:rPr lang="en-US" sz="1800" b="1" i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distribution</a:t>
            </a: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 of returns in each period </a:t>
            </a:r>
            <a:r>
              <a:rPr lang="en-US" sz="1800" b="1" i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is similar</a:t>
            </a: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.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Century Schoolbook" panose="02040604050505020304"/>
              <a:cs typeface="Courier New" panose="02070309020205020404" pitchFamily="49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  <a:sym typeface="Wingdings" panose="05000000000000000000" pitchFamily="2" charset="2"/>
              </a:rPr>
              <a:t>Use </a:t>
            </a:r>
            <a:r>
              <a:rPr lang="en-US" sz="1800" b="1" i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  <a:sym typeface="Wingdings" panose="05000000000000000000" pitchFamily="2" charset="2"/>
              </a:rPr>
              <a:t>KS </a:t>
            </a:r>
            <a:r>
              <a:rPr lang="en-US" altLang="zh-CN" sz="1800" b="1" i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  <a:sym typeface="Wingdings" panose="05000000000000000000" pitchFamily="2" charset="2"/>
              </a:rPr>
              <a:t>Test </a:t>
            </a:r>
            <a:r>
              <a:rPr lang="en-US" altLang="zh-CN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  <a:sym typeface="Wingdings" panose="05000000000000000000" pitchFamily="2" charset="2"/>
              </a:rPr>
              <a:t>to compare Return Distribution in Train/Test.</a:t>
            </a:r>
            <a:endParaRPr 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Century Schoolbook" panose="02040604050505020304"/>
              <a:cs typeface="Courier New" panose="02070309020205020404" pitchFamily="49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Century Schoolbook" panose="02040604050505020304"/>
              <a:cs typeface="Courier New" panose="02070309020205020404" pitchFamily="49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Century Schoolbook" panose="02040604050505020304"/>
              <a:cs typeface="Courier New" panose="02070309020205020404" pitchFamily="49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We set the training end on </a:t>
            </a:r>
            <a:r>
              <a:rPr lang="en-US" sz="1800" b="1" i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2012,12,31</a:t>
            </a: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 first, and </a:t>
            </a:r>
            <a:r>
              <a:rPr lang="en-US" sz="1800" b="1" i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add one year </a:t>
            </a: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to trainset each time until 2017.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Century Schoolbook" panose="02040604050505020304" pitchFamily="18" charset="0"/>
              <a:cs typeface="Courier New" panose="02070309020205020404" pitchFamily="49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From all 6 possible separations:</a:t>
            </a:r>
            <a:endParaRPr 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Century Schoolbook" panose="02040604050505020304" pitchFamily="18" charset="0"/>
              <a:cs typeface="Courier New" panose="02070309020205020404" pitchFamily="49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entury Schoolbook" panose="02040604050505020304" pitchFamily="18" charset="0"/>
                <a:cs typeface="Courier New" panose="02070309020205020404" pitchFamily="49" charset="0"/>
              </a:rPr>
              <a:t>Only the 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entury Schoolbook" panose="02040604050505020304" pitchFamily="18" charset="0"/>
                <a:cs typeface="Courier New" panose="02070309020205020404" pitchFamily="49" charset="0"/>
              </a:rPr>
              <a:t>2017 separation </a:t>
            </a: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works at </a:t>
            </a:r>
            <a:r>
              <a:rPr lang="en-US" sz="1800" b="1" i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5% Level.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entury Schoolbook" panose="020406040505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84B5C00-5796-4A72-A275-C585ABD392AE}"/>
              </a:ext>
            </a:extLst>
          </p:cNvPr>
          <p:cNvSpPr/>
          <p:nvPr/>
        </p:nvSpPr>
        <p:spPr>
          <a:xfrm>
            <a:off x="5735960" y="4653136"/>
            <a:ext cx="1872208" cy="3600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5%Level</a:t>
            </a:r>
          </a:p>
        </p:txBody>
      </p:sp>
    </p:spTree>
    <p:extLst>
      <p:ext uri="{BB962C8B-B14F-4D97-AF65-F5344CB8AC3E}">
        <p14:creationId xmlns:p14="http://schemas.microsoft.com/office/powerpoint/2010/main" val="2678501530"/>
      </p:ext>
    </p:extLst>
  </p:cSld>
  <p:clrMapOvr>
    <a:masterClrMapping/>
  </p:clrMapOvr>
  <p:transition spd="slow" advClick="0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51" y="188640"/>
            <a:ext cx="9090073" cy="5377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b="1" i="1" dirty="0">
                <a:latin typeface="Century Schoolbook" panose="02040604050505020304" pitchFamily="18" charset="0"/>
              </a:rPr>
              <a:t>How many Components to Include?</a:t>
            </a:r>
            <a:endParaRPr lang="zh-CN" altLang="en-US" sz="3200" b="1" i="1" dirty="0">
              <a:latin typeface="Century Schoolbook" panose="02040604050505020304" pitchFamily="18" charset="0"/>
            </a:endParaRP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7228B51A-4ECC-4196-AFA0-0BD159DE6C6D}"/>
              </a:ext>
            </a:extLst>
          </p:cNvPr>
          <p:cNvSpPr txBox="1"/>
          <p:nvPr/>
        </p:nvSpPr>
        <p:spPr>
          <a:xfrm>
            <a:off x="479376" y="1124744"/>
            <a:ext cx="3960440" cy="5078313"/>
          </a:xfrm>
          <a:prstGeom prst="rect">
            <a:avLst/>
          </a:prstGeom>
          <a:solidFill>
            <a:srgbClr val="92A9B9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Before Moving into Rolling:</a:t>
            </a: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Century Schoolbook" panose="02040604050505020304"/>
              <a:cs typeface="Courier New" panose="02070309020205020404" pitchFamily="49" charset="0"/>
            </a:endParaRP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The </a:t>
            </a:r>
            <a:r>
              <a:rPr lang="en-US" sz="1800" b="1" i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number of Stocks </a:t>
            </a:r>
            <a:r>
              <a:rPr lang="en-US" altLang="zh-CN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in ETF</a:t>
            </a: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More Stocks:</a:t>
            </a:r>
          </a:p>
          <a:p>
            <a:pPr marL="895066" lvl="1" indent="-285750" defTabSz="457200">
              <a:buFont typeface="Wingdings" panose="05000000000000000000" pitchFamily="2" charset="2"/>
              <a:buChar char="§"/>
              <a:defRPr/>
            </a:pP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Possible </a:t>
            </a:r>
            <a:r>
              <a:rPr lang="en-US" sz="1800" b="1" i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Overfitting</a:t>
            </a:r>
          </a:p>
          <a:p>
            <a:pPr marL="895066" lvl="1" indent="-285750" defTabSz="457200">
              <a:buFont typeface="Wingdings" panose="05000000000000000000" pitchFamily="2" charset="2"/>
              <a:buChar char="§"/>
              <a:defRPr/>
            </a:pPr>
            <a:r>
              <a:rPr lang="en-US" sz="1800" b="1" i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Higher Cost </a:t>
            </a: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of ETF</a:t>
            </a:r>
          </a:p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Century Schoolbook" panose="02040604050505020304"/>
              <a:cs typeface="Courier New" panose="02070309020205020404" pitchFamily="49" charset="0"/>
            </a:endParaRPr>
          </a:p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For the Chart:</a:t>
            </a:r>
          </a:p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Century Schoolbook" panose="02040604050505020304"/>
              <a:cs typeface="Courier New" panose="02070309020205020404" pitchFamily="49" charset="0"/>
            </a:endParaRP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In </a:t>
            </a:r>
            <a:r>
              <a:rPr lang="en-US" sz="1800" b="1" i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Test sets </a:t>
            </a: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TE </a:t>
            </a:r>
            <a:r>
              <a:rPr lang="en-US" sz="1800" b="1" i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trending down </a:t>
            </a: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as # of Stocks increased.</a:t>
            </a:r>
          </a:p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Century Schoolbook" panose="02040604050505020304"/>
              <a:cs typeface="Courier New" panose="02070309020205020404" pitchFamily="49" charset="0"/>
            </a:endParaRP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For EWMA:</a:t>
            </a:r>
          </a:p>
          <a:p>
            <a:pPr marL="895066" lvl="1" indent="-285750" defTabSz="457200">
              <a:buFont typeface="Wingdings" panose="05000000000000000000" pitchFamily="2" charset="2"/>
              <a:buChar char="§"/>
              <a:defRPr/>
            </a:pP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Best TE achieve </a:t>
            </a:r>
            <a:r>
              <a:rPr lang="en-US" sz="1800" b="1" i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in both 14 and 15</a:t>
            </a: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 Components</a:t>
            </a: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For MA case:</a:t>
            </a:r>
          </a:p>
          <a:p>
            <a:pPr marL="895066" lvl="1" indent="-285750" defTabSz="457200">
              <a:buFont typeface="Wingdings" panose="05000000000000000000" pitchFamily="2" charset="2"/>
              <a:buChar char="§"/>
              <a:defRPr/>
            </a:pP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Best TE achieved </a:t>
            </a:r>
            <a:r>
              <a:rPr lang="en-US" sz="1800" b="1" i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/>
                <a:cs typeface="Courier New" panose="02070309020205020404" pitchFamily="49" charset="0"/>
              </a:rPr>
              <a:t>in 15 Components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124038-DA1C-4F7F-A8E3-5FEC85945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3" y="750430"/>
            <a:ext cx="7272808" cy="29627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57E692-3EC1-4F89-B041-52A21861B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3" y="3934759"/>
            <a:ext cx="7272808" cy="292324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BB7BBAD-F115-FB4D-B944-DD51C7181BF7}"/>
              </a:ext>
            </a:extLst>
          </p:cNvPr>
          <p:cNvSpPr/>
          <p:nvPr/>
        </p:nvSpPr>
        <p:spPr>
          <a:xfrm>
            <a:off x="10344472" y="2204863"/>
            <a:ext cx="720080" cy="16190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43C3F-16A2-A94D-9A9B-B59CE4975DA5}"/>
              </a:ext>
            </a:extLst>
          </p:cNvPr>
          <p:cNvSpPr/>
          <p:nvPr/>
        </p:nvSpPr>
        <p:spPr>
          <a:xfrm>
            <a:off x="11064552" y="5589240"/>
            <a:ext cx="792088" cy="1268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AA2FC-86D3-0741-8E64-777873325AFA}"/>
              </a:ext>
            </a:extLst>
          </p:cNvPr>
          <p:cNvSpPr txBox="1"/>
          <p:nvPr/>
        </p:nvSpPr>
        <p:spPr>
          <a:xfrm>
            <a:off x="8989838" y="1253353"/>
            <a:ext cx="19712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14 for EWMA: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dirty="0"/>
              <a:t>Less overfit Prob.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dirty="0"/>
              <a:t>Low cost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dirty="0"/>
              <a:t>Similar 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EA324-F8CE-DC4A-BE2D-7D1881970574}"/>
              </a:ext>
            </a:extLst>
          </p:cNvPr>
          <p:cNvSpPr txBox="1"/>
          <p:nvPr/>
        </p:nvSpPr>
        <p:spPr>
          <a:xfrm>
            <a:off x="9408368" y="4812869"/>
            <a:ext cx="2209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 for MA: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dirty="0"/>
              <a:t>Significant Lower TE</a:t>
            </a:r>
          </a:p>
        </p:txBody>
      </p:sp>
    </p:spTree>
    <p:extLst>
      <p:ext uri="{BB962C8B-B14F-4D97-AF65-F5344CB8AC3E}">
        <p14:creationId xmlns:p14="http://schemas.microsoft.com/office/powerpoint/2010/main" val="1148457215"/>
      </p:ext>
    </p:extLst>
  </p:cSld>
  <p:clrMapOvr>
    <a:masterClrMapping/>
  </p:clrMapOvr>
  <p:transition spd="slow" advClick="0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51" y="188640"/>
            <a:ext cx="9522121" cy="5377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b="1" i="1" dirty="0">
                <a:latin typeface="Century Schoolbook" panose="02040604050505020304" pitchFamily="18" charset="0"/>
              </a:rPr>
              <a:t>Dynamic ETF Strategy (Rolling Forward)</a:t>
            </a:r>
            <a:endParaRPr lang="zh-CN" altLang="en-US" sz="3200" b="1" i="1" dirty="0">
              <a:latin typeface="Century Schoolbook" panose="02040604050505020304" pitchFamily="18" charset="0"/>
            </a:endParaRP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7228B51A-4ECC-4196-AFA0-0BD159DE6C6D}"/>
              </a:ext>
            </a:extLst>
          </p:cNvPr>
          <p:cNvSpPr txBox="1"/>
          <p:nvPr/>
        </p:nvSpPr>
        <p:spPr>
          <a:xfrm>
            <a:off x="551384" y="1124744"/>
            <a:ext cx="3960440" cy="1754326"/>
          </a:xfrm>
          <a:prstGeom prst="rect">
            <a:avLst/>
          </a:prstGeom>
          <a:solidFill>
            <a:srgbClr val="92A9B9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Monthly</a:t>
            </a: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 Rebalanced EFT Weights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Century Schoolbook" panose="02040604050505020304" pitchFamily="18" charset="0"/>
              <a:cs typeface="Courier New" panose="02070309020205020404" pitchFamily="49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TE Test Window </a:t>
            </a:r>
            <a:r>
              <a:rPr lang="en-US" sz="1800" b="1" i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90 days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i="1" kern="0" dirty="0">
              <a:solidFill>
                <a:srgbClr val="000000">
                  <a:lumMod val="85000"/>
                  <a:lumOff val="15000"/>
                </a:srgbClr>
              </a:solidFill>
              <a:latin typeface="Century Schoolbook" panose="02040604050505020304" pitchFamily="18" charset="0"/>
              <a:cs typeface="Courier New" panose="02070309020205020404" pitchFamily="49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Rolling through all Test set:</a:t>
            </a:r>
          </a:p>
          <a:p>
            <a:pPr lvl="0" defTabSz="457200">
              <a:defRPr/>
            </a:pPr>
            <a:r>
              <a:rPr lang="en-US" sz="1800" b="1" i="1" dirty="0">
                <a:solidFill>
                  <a:srgbClr val="000000">
                    <a:lumMod val="85000"/>
                    <a:lumOff val="1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2017,12,31 – 2018,12,31</a:t>
            </a:r>
            <a:endParaRPr lang="en-US" sz="1800" b="1" i="1" kern="0" dirty="0">
              <a:solidFill>
                <a:srgbClr val="000000">
                  <a:lumMod val="85000"/>
                  <a:lumOff val="15000"/>
                </a:srgbClr>
              </a:solidFill>
              <a:latin typeface="Century Schoolbook" panose="020406040505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4" name="图片 3" descr="图片包含 地图, 文字&#10;&#10;描述已自动生成">
            <a:extLst>
              <a:ext uri="{FF2B5EF4-FFF2-40B4-BE49-F238E27FC236}">
                <a16:creationId xmlns:a16="http://schemas.microsoft.com/office/drawing/2014/main" id="{F25C895D-6FFA-4B39-BA0D-FA5D65233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836" y="726383"/>
            <a:ext cx="7272808" cy="2962712"/>
          </a:xfrm>
          <a:prstGeom prst="rect">
            <a:avLst/>
          </a:prstGeom>
        </p:spPr>
      </p:pic>
      <p:pic>
        <p:nvPicPr>
          <p:cNvPr id="8" name="图片 7" descr="图片包含 地图, 文字&#10;&#10;描述已自动生成">
            <a:extLst>
              <a:ext uri="{FF2B5EF4-FFF2-40B4-BE49-F238E27FC236}">
                <a16:creationId xmlns:a16="http://schemas.microsoft.com/office/drawing/2014/main" id="{672A1147-C6A9-4F4E-9D83-05157EE4E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836" y="3591705"/>
            <a:ext cx="7272808" cy="3006713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D5F5E0AC-E565-4C87-AEFD-C613CBC1F4EC}"/>
              </a:ext>
            </a:extLst>
          </p:cNvPr>
          <p:cNvSpPr txBox="1"/>
          <p:nvPr/>
        </p:nvSpPr>
        <p:spPr>
          <a:xfrm>
            <a:off x="551384" y="3140968"/>
            <a:ext cx="3960440" cy="3139321"/>
          </a:xfrm>
          <a:prstGeom prst="rect">
            <a:avLst/>
          </a:prstGeom>
          <a:solidFill>
            <a:srgbClr val="92A9B9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Tracking Error </a:t>
            </a:r>
            <a:r>
              <a:rPr lang="en-US" sz="1800" b="1" i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relatively large</a:t>
            </a: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.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Century Schoolbook" panose="02040604050505020304" pitchFamily="18" charset="0"/>
              <a:cs typeface="Courier New" panose="02070309020205020404" pitchFamily="49" charset="0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Reason:</a:t>
            </a: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Century Schoolbook" panose="02040604050505020304" pitchFamily="18" charset="0"/>
              <a:cs typeface="Courier New" panose="02070309020205020404" pitchFamily="49" charset="0"/>
            </a:endParaRP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The Index has </a:t>
            </a:r>
            <a:r>
              <a:rPr lang="en-US" sz="18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relatively small number </a:t>
            </a: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of components</a:t>
            </a:r>
          </a:p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Century Schoolbook" panose="02040604050505020304" pitchFamily="18" charset="0"/>
              <a:cs typeface="Courier New" panose="02070309020205020404" pitchFamily="49" charset="0"/>
            </a:endParaRP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The Weights </a:t>
            </a:r>
            <a:r>
              <a:rPr lang="en-US" sz="18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spreads evenly</a:t>
            </a:r>
          </a:p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Century Schoolbook" panose="02040604050505020304" pitchFamily="18" charset="0"/>
              <a:cs typeface="Courier New" panose="02070309020205020404" pitchFamily="49" charset="0"/>
            </a:endParaRP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The deleted 5 Components takes up </a:t>
            </a:r>
            <a:r>
              <a:rPr lang="en-US" sz="18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almost 12% weights</a:t>
            </a:r>
            <a:r>
              <a:rPr lang="en-US" sz="18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8780791"/>
      </p:ext>
    </p:extLst>
  </p:cSld>
  <p:clrMapOvr>
    <a:masterClrMapping/>
  </p:clrMapOvr>
  <p:transition spd="slow" advClick="0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469" y="148714"/>
            <a:ext cx="4787475" cy="5377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b="1" i="1" dirty="0">
                <a:latin typeface="Century Schoolbook" panose="02040604050505020304" pitchFamily="18" charset="0"/>
              </a:rPr>
              <a:t>Index Explanation</a:t>
            </a:r>
            <a:endParaRPr lang="zh-CN" altLang="en-US" sz="3200" b="1" i="1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BDCEEF-8A08-944D-8974-2E2C18697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83996"/>
              </p:ext>
            </p:extLst>
          </p:nvPr>
        </p:nvGraphicFramePr>
        <p:xfrm>
          <a:off x="1991544" y="1412776"/>
          <a:ext cx="8208912" cy="4392485"/>
        </p:xfrm>
        <a:graphic>
          <a:graphicData uri="http://schemas.openxmlformats.org/drawingml/2006/table">
            <a:tbl>
              <a:tblPr/>
              <a:tblGrid>
                <a:gridCol w="2356539">
                  <a:extLst>
                    <a:ext uri="{9D8B030D-6E8A-4147-A177-3AD203B41FA5}">
                      <a16:colId xmlns:a16="http://schemas.microsoft.com/office/drawing/2014/main" val="4173120545"/>
                    </a:ext>
                  </a:extLst>
                </a:gridCol>
                <a:gridCol w="5852373">
                  <a:extLst>
                    <a:ext uri="{9D8B030D-6E8A-4147-A177-3AD203B41FA5}">
                      <a16:colId xmlns:a16="http://schemas.microsoft.com/office/drawing/2014/main" val="1484610872"/>
                    </a:ext>
                  </a:extLst>
                </a:gridCol>
              </a:tblGrid>
              <a:tr h="8784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Explanation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77354"/>
                  </a:ext>
                </a:extLst>
              </a:tr>
              <a:tr h="8784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iShares Barclays Aggregate Bond Fund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922448"/>
                  </a:ext>
                </a:extLst>
              </a:tr>
              <a:tr h="8784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iShares MSCI Emerging Markets 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117401"/>
                  </a:ext>
                </a:extLst>
              </a:tr>
              <a:tr h="8784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SPDR Gold Trust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77665"/>
                  </a:ext>
                </a:extLst>
              </a:tr>
              <a:tr h="8784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SUSA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iShares MSCI USA ESG Select ETF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091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946637"/>
      </p:ext>
    </p:extLst>
  </p:cSld>
  <p:clrMapOvr>
    <a:masterClrMapping/>
  </p:clrMapOvr>
  <p:transition spd="slow" advClick="0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168854"/>
            <a:ext cx="9505056" cy="5377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b="1" i="1" dirty="0">
                <a:latin typeface="Century Schoolbook" panose="02040604050505020304" pitchFamily="18" charset="0"/>
              </a:rPr>
              <a:t>Part 2 Risk Parity Strategy-Unleveraged</a:t>
            </a:r>
            <a:endParaRPr lang="zh-CN" altLang="en-US" sz="3200" b="1" i="1" dirty="0">
              <a:latin typeface="Century Schoolbook" panose="020406040505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1661" y="1887851"/>
            <a:ext cx="825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27B3C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 flipH="1">
            <a:off x="4751870" y="1399502"/>
            <a:ext cx="1346030" cy="1346030"/>
          </a:xfrm>
          <a:custGeom>
            <a:avLst/>
            <a:gdLst>
              <a:gd name="connsiteX0" fmla="*/ 673015 w 1346030"/>
              <a:gd name="connsiteY0" fmla="*/ 0 h 1346030"/>
              <a:gd name="connsiteX1" fmla="*/ 1346030 w 1346030"/>
              <a:gd name="connsiteY1" fmla="*/ 673015 h 1346030"/>
              <a:gd name="connsiteX2" fmla="*/ 673015 w 1346030"/>
              <a:gd name="connsiteY2" fmla="*/ 1346030 h 1346030"/>
              <a:gd name="connsiteX3" fmla="*/ 669306 w 1346030"/>
              <a:gd name="connsiteY3" fmla="*/ 1345656 h 1346030"/>
              <a:gd name="connsiteX4" fmla="*/ 669306 w 1346030"/>
              <a:gd name="connsiteY4" fmla="*/ 1346030 h 1346030"/>
              <a:gd name="connsiteX5" fmla="*/ 0 w 1346030"/>
              <a:gd name="connsiteY5" fmla="*/ 1346030 h 1346030"/>
              <a:gd name="connsiteX6" fmla="*/ 0 w 1346030"/>
              <a:gd name="connsiteY6" fmla="*/ 1133481 h 1346030"/>
              <a:gd name="connsiteX7" fmla="*/ 194385 w 1346030"/>
              <a:gd name="connsiteY7" fmla="*/ 1133481 h 1346030"/>
              <a:gd name="connsiteX8" fmla="*/ 287636 w 1346030"/>
              <a:gd name="connsiteY8" fmla="*/ 1133481 h 1346030"/>
              <a:gd name="connsiteX9" fmla="*/ 290174 w 1346030"/>
              <a:gd name="connsiteY9" fmla="*/ 1133481 h 1346030"/>
              <a:gd name="connsiteX10" fmla="*/ 652313 w 1346030"/>
              <a:gd name="connsiteY10" fmla="*/ 1133481 h 1346030"/>
              <a:gd name="connsiteX11" fmla="*/ 652313 w 1346030"/>
              <a:gd name="connsiteY11" fmla="*/ 1133225 h 1346030"/>
              <a:gd name="connsiteX12" fmla="*/ 654851 w 1346030"/>
              <a:gd name="connsiteY12" fmla="*/ 1133481 h 1346030"/>
              <a:gd name="connsiteX13" fmla="*/ 1115316 w 1346030"/>
              <a:gd name="connsiteY13" fmla="*/ 673015 h 1346030"/>
              <a:gd name="connsiteX14" fmla="*/ 654851 w 1346030"/>
              <a:gd name="connsiteY14" fmla="*/ 212549 h 1346030"/>
              <a:gd name="connsiteX15" fmla="*/ 646668 w 1346030"/>
              <a:gd name="connsiteY15" fmla="*/ 213374 h 1346030"/>
              <a:gd name="connsiteX16" fmla="*/ 298357 w 1346030"/>
              <a:gd name="connsiteY16" fmla="*/ 213374 h 1346030"/>
              <a:gd name="connsiteX17" fmla="*/ 290174 w 1346030"/>
              <a:gd name="connsiteY17" fmla="*/ 212549 h 1346030"/>
              <a:gd name="connsiteX18" fmla="*/ 281991 w 1346030"/>
              <a:gd name="connsiteY18" fmla="*/ 213374 h 1346030"/>
              <a:gd name="connsiteX19" fmla="*/ 194385 w 1346030"/>
              <a:gd name="connsiteY19" fmla="*/ 213374 h 1346030"/>
              <a:gd name="connsiteX20" fmla="*/ 0 w 1346030"/>
              <a:gd name="connsiteY20" fmla="*/ 213374 h 1346030"/>
              <a:gd name="connsiteX21" fmla="*/ 0 w 1346030"/>
              <a:gd name="connsiteY21" fmla="*/ 1206 h 1346030"/>
              <a:gd name="connsiteX22" fmla="*/ 661055 w 1346030"/>
              <a:gd name="connsiteY22" fmla="*/ 1206 h 1346030"/>
              <a:gd name="connsiteX23" fmla="*/ 673015 w 1346030"/>
              <a:gd name="connsiteY23" fmla="*/ 0 h 134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46030" h="1346030">
                <a:moveTo>
                  <a:pt x="673015" y="0"/>
                </a:moveTo>
                <a:cubicBezTo>
                  <a:pt x="1044712" y="0"/>
                  <a:pt x="1346030" y="301318"/>
                  <a:pt x="1346030" y="673015"/>
                </a:cubicBezTo>
                <a:cubicBezTo>
                  <a:pt x="1346030" y="1044712"/>
                  <a:pt x="1044712" y="1346030"/>
                  <a:pt x="673015" y="1346030"/>
                </a:cubicBezTo>
                <a:lnTo>
                  <a:pt x="669306" y="1345656"/>
                </a:lnTo>
                <a:lnTo>
                  <a:pt x="669306" y="1346030"/>
                </a:lnTo>
                <a:lnTo>
                  <a:pt x="0" y="1346030"/>
                </a:lnTo>
                <a:lnTo>
                  <a:pt x="0" y="1133481"/>
                </a:lnTo>
                <a:lnTo>
                  <a:pt x="194385" y="1133481"/>
                </a:lnTo>
                <a:lnTo>
                  <a:pt x="287636" y="1133481"/>
                </a:lnTo>
                <a:lnTo>
                  <a:pt x="290174" y="1133481"/>
                </a:lnTo>
                <a:lnTo>
                  <a:pt x="652313" y="1133481"/>
                </a:lnTo>
                <a:lnTo>
                  <a:pt x="652313" y="1133225"/>
                </a:lnTo>
                <a:lnTo>
                  <a:pt x="654851" y="1133481"/>
                </a:lnTo>
                <a:cubicBezTo>
                  <a:pt x="909159" y="1133481"/>
                  <a:pt x="1115316" y="927324"/>
                  <a:pt x="1115316" y="673015"/>
                </a:cubicBezTo>
                <a:cubicBezTo>
                  <a:pt x="1115316" y="418706"/>
                  <a:pt x="909159" y="212549"/>
                  <a:pt x="654851" y="212549"/>
                </a:cubicBezTo>
                <a:cubicBezTo>
                  <a:pt x="652114" y="212549"/>
                  <a:pt x="649381" y="212573"/>
                  <a:pt x="646668" y="213374"/>
                </a:cubicBezTo>
                <a:lnTo>
                  <a:pt x="298357" y="213374"/>
                </a:lnTo>
                <a:lnTo>
                  <a:pt x="290174" y="212549"/>
                </a:lnTo>
                <a:cubicBezTo>
                  <a:pt x="287437" y="212549"/>
                  <a:pt x="284704" y="212573"/>
                  <a:pt x="281991" y="213374"/>
                </a:cubicBezTo>
                <a:lnTo>
                  <a:pt x="194385" y="213374"/>
                </a:lnTo>
                <a:lnTo>
                  <a:pt x="0" y="213374"/>
                </a:lnTo>
                <a:lnTo>
                  <a:pt x="0" y="1206"/>
                </a:lnTo>
                <a:lnTo>
                  <a:pt x="661055" y="1206"/>
                </a:lnTo>
                <a:cubicBezTo>
                  <a:pt x="665021" y="34"/>
                  <a:pt x="669015" y="0"/>
                  <a:pt x="673015" y="0"/>
                </a:cubicBezTo>
                <a:close/>
              </a:path>
            </a:pathLst>
          </a:custGeom>
          <a:solidFill>
            <a:srgbClr val="27B3C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940"/>
          </a:p>
        </p:txBody>
      </p:sp>
      <p:sp>
        <p:nvSpPr>
          <p:cNvPr id="32" name="任意多边形 31"/>
          <p:cNvSpPr/>
          <p:nvPr/>
        </p:nvSpPr>
        <p:spPr>
          <a:xfrm>
            <a:off x="6094101" y="2530700"/>
            <a:ext cx="1346030" cy="1346030"/>
          </a:xfrm>
          <a:custGeom>
            <a:avLst/>
            <a:gdLst>
              <a:gd name="connsiteX0" fmla="*/ 673015 w 1346030"/>
              <a:gd name="connsiteY0" fmla="*/ 0 h 1346030"/>
              <a:gd name="connsiteX1" fmla="*/ 1346030 w 1346030"/>
              <a:gd name="connsiteY1" fmla="*/ 673015 h 1346030"/>
              <a:gd name="connsiteX2" fmla="*/ 673015 w 1346030"/>
              <a:gd name="connsiteY2" fmla="*/ 1346030 h 1346030"/>
              <a:gd name="connsiteX3" fmla="*/ 669306 w 1346030"/>
              <a:gd name="connsiteY3" fmla="*/ 1345656 h 1346030"/>
              <a:gd name="connsiteX4" fmla="*/ 669306 w 1346030"/>
              <a:gd name="connsiteY4" fmla="*/ 1346030 h 1346030"/>
              <a:gd name="connsiteX5" fmla="*/ 0 w 1346030"/>
              <a:gd name="connsiteY5" fmla="*/ 1346030 h 1346030"/>
              <a:gd name="connsiteX6" fmla="*/ 0 w 1346030"/>
              <a:gd name="connsiteY6" fmla="*/ 1133481 h 1346030"/>
              <a:gd name="connsiteX7" fmla="*/ 194385 w 1346030"/>
              <a:gd name="connsiteY7" fmla="*/ 1133481 h 1346030"/>
              <a:gd name="connsiteX8" fmla="*/ 287636 w 1346030"/>
              <a:gd name="connsiteY8" fmla="*/ 1133481 h 1346030"/>
              <a:gd name="connsiteX9" fmla="*/ 290174 w 1346030"/>
              <a:gd name="connsiteY9" fmla="*/ 1133481 h 1346030"/>
              <a:gd name="connsiteX10" fmla="*/ 652313 w 1346030"/>
              <a:gd name="connsiteY10" fmla="*/ 1133481 h 1346030"/>
              <a:gd name="connsiteX11" fmla="*/ 652313 w 1346030"/>
              <a:gd name="connsiteY11" fmla="*/ 1133225 h 1346030"/>
              <a:gd name="connsiteX12" fmla="*/ 654851 w 1346030"/>
              <a:gd name="connsiteY12" fmla="*/ 1133481 h 1346030"/>
              <a:gd name="connsiteX13" fmla="*/ 1115316 w 1346030"/>
              <a:gd name="connsiteY13" fmla="*/ 673015 h 1346030"/>
              <a:gd name="connsiteX14" fmla="*/ 654851 w 1346030"/>
              <a:gd name="connsiteY14" fmla="*/ 212549 h 1346030"/>
              <a:gd name="connsiteX15" fmla="*/ 646668 w 1346030"/>
              <a:gd name="connsiteY15" fmla="*/ 213374 h 1346030"/>
              <a:gd name="connsiteX16" fmla="*/ 298357 w 1346030"/>
              <a:gd name="connsiteY16" fmla="*/ 213374 h 1346030"/>
              <a:gd name="connsiteX17" fmla="*/ 290174 w 1346030"/>
              <a:gd name="connsiteY17" fmla="*/ 212549 h 1346030"/>
              <a:gd name="connsiteX18" fmla="*/ 281991 w 1346030"/>
              <a:gd name="connsiteY18" fmla="*/ 213374 h 1346030"/>
              <a:gd name="connsiteX19" fmla="*/ 194385 w 1346030"/>
              <a:gd name="connsiteY19" fmla="*/ 213374 h 1346030"/>
              <a:gd name="connsiteX20" fmla="*/ 0 w 1346030"/>
              <a:gd name="connsiteY20" fmla="*/ 213374 h 1346030"/>
              <a:gd name="connsiteX21" fmla="*/ 0 w 1346030"/>
              <a:gd name="connsiteY21" fmla="*/ 1206 h 1346030"/>
              <a:gd name="connsiteX22" fmla="*/ 661055 w 1346030"/>
              <a:gd name="connsiteY22" fmla="*/ 1206 h 1346030"/>
              <a:gd name="connsiteX23" fmla="*/ 673015 w 1346030"/>
              <a:gd name="connsiteY23" fmla="*/ 0 h 134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46030" h="1346030">
                <a:moveTo>
                  <a:pt x="673015" y="0"/>
                </a:moveTo>
                <a:cubicBezTo>
                  <a:pt x="1044712" y="0"/>
                  <a:pt x="1346030" y="301318"/>
                  <a:pt x="1346030" y="673015"/>
                </a:cubicBezTo>
                <a:cubicBezTo>
                  <a:pt x="1346030" y="1044712"/>
                  <a:pt x="1044712" y="1346030"/>
                  <a:pt x="673015" y="1346030"/>
                </a:cubicBezTo>
                <a:lnTo>
                  <a:pt x="669306" y="1345656"/>
                </a:lnTo>
                <a:lnTo>
                  <a:pt x="669306" y="1346030"/>
                </a:lnTo>
                <a:lnTo>
                  <a:pt x="0" y="1346030"/>
                </a:lnTo>
                <a:lnTo>
                  <a:pt x="0" y="1133481"/>
                </a:lnTo>
                <a:lnTo>
                  <a:pt x="194385" y="1133481"/>
                </a:lnTo>
                <a:lnTo>
                  <a:pt x="287636" y="1133481"/>
                </a:lnTo>
                <a:lnTo>
                  <a:pt x="290174" y="1133481"/>
                </a:lnTo>
                <a:lnTo>
                  <a:pt x="652313" y="1133481"/>
                </a:lnTo>
                <a:lnTo>
                  <a:pt x="652313" y="1133225"/>
                </a:lnTo>
                <a:lnTo>
                  <a:pt x="654851" y="1133481"/>
                </a:lnTo>
                <a:cubicBezTo>
                  <a:pt x="909159" y="1133481"/>
                  <a:pt x="1115316" y="927324"/>
                  <a:pt x="1115316" y="673015"/>
                </a:cubicBezTo>
                <a:cubicBezTo>
                  <a:pt x="1115316" y="418706"/>
                  <a:pt x="909159" y="212549"/>
                  <a:pt x="654851" y="212549"/>
                </a:cubicBezTo>
                <a:cubicBezTo>
                  <a:pt x="652114" y="212549"/>
                  <a:pt x="649381" y="212573"/>
                  <a:pt x="646668" y="213374"/>
                </a:cubicBezTo>
                <a:lnTo>
                  <a:pt x="298357" y="213374"/>
                </a:lnTo>
                <a:lnTo>
                  <a:pt x="290174" y="212549"/>
                </a:lnTo>
                <a:cubicBezTo>
                  <a:pt x="287437" y="212549"/>
                  <a:pt x="284704" y="212573"/>
                  <a:pt x="281991" y="213374"/>
                </a:cubicBezTo>
                <a:lnTo>
                  <a:pt x="194385" y="213374"/>
                </a:lnTo>
                <a:lnTo>
                  <a:pt x="0" y="213374"/>
                </a:lnTo>
                <a:lnTo>
                  <a:pt x="0" y="1206"/>
                </a:lnTo>
                <a:lnTo>
                  <a:pt x="661055" y="1206"/>
                </a:lnTo>
                <a:cubicBezTo>
                  <a:pt x="665021" y="34"/>
                  <a:pt x="669015" y="0"/>
                  <a:pt x="67301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940"/>
          </a:p>
        </p:txBody>
      </p:sp>
      <p:sp>
        <p:nvSpPr>
          <p:cNvPr id="33" name="任意多边形 32"/>
          <p:cNvSpPr/>
          <p:nvPr/>
        </p:nvSpPr>
        <p:spPr>
          <a:xfrm flipH="1">
            <a:off x="4751870" y="3664547"/>
            <a:ext cx="1346030" cy="1346030"/>
          </a:xfrm>
          <a:custGeom>
            <a:avLst/>
            <a:gdLst>
              <a:gd name="connsiteX0" fmla="*/ 673015 w 1346030"/>
              <a:gd name="connsiteY0" fmla="*/ 0 h 1346030"/>
              <a:gd name="connsiteX1" fmla="*/ 1346030 w 1346030"/>
              <a:gd name="connsiteY1" fmla="*/ 673015 h 1346030"/>
              <a:gd name="connsiteX2" fmla="*/ 673015 w 1346030"/>
              <a:gd name="connsiteY2" fmla="*/ 1346030 h 1346030"/>
              <a:gd name="connsiteX3" fmla="*/ 669306 w 1346030"/>
              <a:gd name="connsiteY3" fmla="*/ 1345656 h 1346030"/>
              <a:gd name="connsiteX4" fmla="*/ 669306 w 1346030"/>
              <a:gd name="connsiteY4" fmla="*/ 1346030 h 1346030"/>
              <a:gd name="connsiteX5" fmla="*/ 0 w 1346030"/>
              <a:gd name="connsiteY5" fmla="*/ 1346030 h 1346030"/>
              <a:gd name="connsiteX6" fmla="*/ 0 w 1346030"/>
              <a:gd name="connsiteY6" fmla="*/ 1133481 h 1346030"/>
              <a:gd name="connsiteX7" fmla="*/ 194385 w 1346030"/>
              <a:gd name="connsiteY7" fmla="*/ 1133481 h 1346030"/>
              <a:gd name="connsiteX8" fmla="*/ 287636 w 1346030"/>
              <a:gd name="connsiteY8" fmla="*/ 1133481 h 1346030"/>
              <a:gd name="connsiteX9" fmla="*/ 290174 w 1346030"/>
              <a:gd name="connsiteY9" fmla="*/ 1133481 h 1346030"/>
              <a:gd name="connsiteX10" fmla="*/ 652313 w 1346030"/>
              <a:gd name="connsiteY10" fmla="*/ 1133481 h 1346030"/>
              <a:gd name="connsiteX11" fmla="*/ 652313 w 1346030"/>
              <a:gd name="connsiteY11" fmla="*/ 1133225 h 1346030"/>
              <a:gd name="connsiteX12" fmla="*/ 654851 w 1346030"/>
              <a:gd name="connsiteY12" fmla="*/ 1133481 h 1346030"/>
              <a:gd name="connsiteX13" fmla="*/ 1115316 w 1346030"/>
              <a:gd name="connsiteY13" fmla="*/ 673015 h 1346030"/>
              <a:gd name="connsiteX14" fmla="*/ 654851 w 1346030"/>
              <a:gd name="connsiteY14" fmla="*/ 212549 h 1346030"/>
              <a:gd name="connsiteX15" fmla="*/ 646668 w 1346030"/>
              <a:gd name="connsiteY15" fmla="*/ 213374 h 1346030"/>
              <a:gd name="connsiteX16" fmla="*/ 298357 w 1346030"/>
              <a:gd name="connsiteY16" fmla="*/ 213374 h 1346030"/>
              <a:gd name="connsiteX17" fmla="*/ 290174 w 1346030"/>
              <a:gd name="connsiteY17" fmla="*/ 212549 h 1346030"/>
              <a:gd name="connsiteX18" fmla="*/ 281991 w 1346030"/>
              <a:gd name="connsiteY18" fmla="*/ 213374 h 1346030"/>
              <a:gd name="connsiteX19" fmla="*/ 194385 w 1346030"/>
              <a:gd name="connsiteY19" fmla="*/ 213374 h 1346030"/>
              <a:gd name="connsiteX20" fmla="*/ 0 w 1346030"/>
              <a:gd name="connsiteY20" fmla="*/ 213374 h 1346030"/>
              <a:gd name="connsiteX21" fmla="*/ 0 w 1346030"/>
              <a:gd name="connsiteY21" fmla="*/ 1206 h 1346030"/>
              <a:gd name="connsiteX22" fmla="*/ 661055 w 1346030"/>
              <a:gd name="connsiteY22" fmla="*/ 1206 h 1346030"/>
              <a:gd name="connsiteX23" fmla="*/ 673015 w 1346030"/>
              <a:gd name="connsiteY23" fmla="*/ 0 h 134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46030" h="1346030">
                <a:moveTo>
                  <a:pt x="673015" y="0"/>
                </a:moveTo>
                <a:cubicBezTo>
                  <a:pt x="1044712" y="0"/>
                  <a:pt x="1346030" y="301318"/>
                  <a:pt x="1346030" y="673015"/>
                </a:cubicBezTo>
                <a:cubicBezTo>
                  <a:pt x="1346030" y="1044712"/>
                  <a:pt x="1044712" y="1346030"/>
                  <a:pt x="673015" y="1346030"/>
                </a:cubicBezTo>
                <a:lnTo>
                  <a:pt x="669306" y="1345656"/>
                </a:lnTo>
                <a:lnTo>
                  <a:pt x="669306" y="1346030"/>
                </a:lnTo>
                <a:lnTo>
                  <a:pt x="0" y="1346030"/>
                </a:lnTo>
                <a:lnTo>
                  <a:pt x="0" y="1133481"/>
                </a:lnTo>
                <a:lnTo>
                  <a:pt x="194385" y="1133481"/>
                </a:lnTo>
                <a:lnTo>
                  <a:pt x="287636" y="1133481"/>
                </a:lnTo>
                <a:lnTo>
                  <a:pt x="290174" y="1133481"/>
                </a:lnTo>
                <a:lnTo>
                  <a:pt x="652313" y="1133481"/>
                </a:lnTo>
                <a:lnTo>
                  <a:pt x="652313" y="1133225"/>
                </a:lnTo>
                <a:lnTo>
                  <a:pt x="654851" y="1133481"/>
                </a:lnTo>
                <a:cubicBezTo>
                  <a:pt x="909159" y="1133481"/>
                  <a:pt x="1115316" y="927324"/>
                  <a:pt x="1115316" y="673015"/>
                </a:cubicBezTo>
                <a:cubicBezTo>
                  <a:pt x="1115316" y="418706"/>
                  <a:pt x="909159" y="212549"/>
                  <a:pt x="654851" y="212549"/>
                </a:cubicBezTo>
                <a:cubicBezTo>
                  <a:pt x="652114" y="212549"/>
                  <a:pt x="649381" y="212573"/>
                  <a:pt x="646668" y="213374"/>
                </a:cubicBezTo>
                <a:lnTo>
                  <a:pt x="298357" y="213374"/>
                </a:lnTo>
                <a:lnTo>
                  <a:pt x="290174" y="212549"/>
                </a:lnTo>
                <a:cubicBezTo>
                  <a:pt x="287437" y="212549"/>
                  <a:pt x="284704" y="212573"/>
                  <a:pt x="281991" y="213374"/>
                </a:cubicBezTo>
                <a:lnTo>
                  <a:pt x="194385" y="213374"/>
                </a:lnTo>
                <a:lnTo>
                  <a:pt x="0" y="213374"/>
                </a:lnTo>
                <a:lnTo>
                  <a:pt x="0" y="1206"/>
                </a:lnTo>
                <a:lnTo>
                  <a:pt x="661055" y="1206"/>
                </a:lnTo>
                <a:cubicBezTo>
                  <a:pt x="665021" y="34"/>
                  <a:pt x="669015" y="0"/>
                  <a:pt x="673015" y="0"/>
                </a:cubicBezTo>
                <a:close/>
              </a:path>
            </a:pathLst>
          </a:custGeom>
          <a:solidFill>
            <a:srgbClr val="27B3C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940"/>
          </a:p>
        </p:txBody>
      </p:sp>
      <p:sp>
        <p:nvSpPr>
          <p:cNvPr id="34" name="任意多边形 33"/>
          <p:cNvSpPr/>
          <p:nvPr/>
        </p:nvSpPr>
        <p:spPr>
          <a:xfrm>
            <a:off x="6094101" y="4795745"/>
            <a:ext cx="1346030" cy="1346030"/>
          </a:xfrm>
          <a:custGeom>
            <a:avLst/>
            <a:gdLst>
              <a:gd name="connsiteX0" fmla="*/ 673015 w 1346030"/>
              <a:gd name="connsiteY0" fmla="*/ 0 h 1346030"/>
              <a:gd name="connsiteX1" fmla="*/ 1346030 w 1346030"/>
              <a:gd name="connsiteY1" fmla="*/ 673015 h 1346030"/>
              <a:gd name="connsiteX2" fmla="*/ 673015 w 1346030"/>
              <a:gd name="connsiteY2" fmla="*/ 1346030 h 1346030"/>
              <a:gd name="connsiteX3" fmla="*/ 669306 w 1346030"/>
              <a:gd name="connsiteY3" fmla="*/ 1345656 h 1346030"/>
              <a:gd name="connsiteX4" fmla="*/ 669306 w 1346030"/>
              <a:gd name="connsiteY4" fmla="*/ 1346030 h 1346030"/>
              <a:gd name="connsiteX5" fmla="*/ 0 w 1346030"/>
              <a:gd name="connsiteY5" fmla="*/ 1346030 h 1346030"/>
              <a:gd name="connsiteX6" fmla="*/ 0 w 1346030"/>
              <a:gd name="connsiteY6" fmla="*/ 1133481 h 1346030"/>
              <a:gd name="connsiteX7" fmla="*/ 194385 w 1346030"/>
              <a:gd name="connsiteY7" fmla="*/ 1133481 h 1346030"/>
              <a:gd name="connsiteX8" fmla="*/ 287636 w 1346030"/>
              <a:gd name="connsiteY8" fmla="*/ 1133481 h 1346030"/>
              <a:gd name="connsiteX9" fmla="*/ 290174 w 1346030"/>
              <a:gd name="connsiteY9" fmla="*/ 1133481 h 1346030"/>
              <a:gd name="connsiteX10" fmla="*/ 652313 w 1346030"/>
              <a:gd name="connsiteY10" fmla="*/ 1133481 h 1346030"/>
              <a:gd name="connsiteX11" fmla="*/ 652313 w 1346030"/>
              <a:gd name="connsiteY11" fmla="*/ 1133225 h 1346030"/>
              <a:gd name="connsiteX12" fmla="*/ 654851 w 1346030"/>
              <a:gd name="connsiteY12" fmla="*/ 1133481 h 1346030"/>
              <a:gd name="connsiteX13" fmla="*/ 1115316 w 1346030"/>
              <a:gd name="connsiteY13" fmla="*/ 673015 h 1346030"/>
              <a:gd name="connsiteX14" fmla="*/ 654851 w 1346030"/>
              <a:gd name="connsiteY14" fmla="*/ 212549 h 1346030"/>
              <a:gd name="connsiteX15" fmla="*/ 646668 w 1346030"/>
              <a:gd name="connsiteY15" fmla="*/ 213374 h 1346030"/>
              <a:gd name="connsiteX16" fmla="*/ 298357 w 1346030"/>
              <a:gd name="connsiteY16" fmla="*/ 213374 h 1346030"/>
              <a:gd name="connsiteX17" fmla="*/ 290174 w 1346030"/>
              <a:gd name="connsiteY17" fmla="*/ 212549 h 1346030"/>
              <a:gd name="connsiteX18" fmla="*/ 281991 w 1346030"/>
              <a:gd name="connsiteY18" fmla="*/ 213374 h 1346030"/>
              <a:gd name="connsiteX19" fmla="*/ 194385 w 1346030"/>
              <a:gd name="connsiteY19" fmla="*/ 213374 h 1346030"/>
              <a:gd name="connsiteX20" fmla="*/ 0 w 1346030"/>
              <a:gd name="connsiteY20" fmla="*/ 213374 h 1346030"/>
              <a:gd name="connsiteX21" fmla="*/ 0 w 1346030"/>
              <a:gd name="connsiteY21" fmla="*/ 1206 h 1346030"/>
              <a:gd name="connsiteX22" fmla="*/ 661055 w 1346030"/>
              <a:gd name="connsiteY22" fmla="*/ 1206 h 1346030"/>
              <a:gd name="connsiteX23" fmla="*/ 673015 w 1346030"/>
              <a:gd name="connsiteY23" fmla="*/ 0 h 134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46030" h="1346030">
                <a:moveTo>
                  <a:pt x="673015" y="0"/>
                </a:moveTo>
                <a:cubicBezTo>
                  <a:pt x="1044712" y="0"/>
                  <a:pt x="1346030" y="301318"/>
                  <a:pt x="1346030" y="673015"/>
                </a:cubicBezTo>
                <a:cubicBezTo>
                  <a:pt x="1346030" y="1044712"/>
                  <a:pt x="1044712" y="1346030"/>
                  <a:pt x="673015" y="1346030"/>
                </a:cubicBezTo>
                <a:lnTo>
                  <a:pt x="669306" y="1345656"/>
                </a:lnTo>
                <a:lnTo>
                  <a:pt x="669306" y="1346030"/>
                </a:lnTo>
                <a:lnTo>
                  <a:pt x="0" y="1346030"/>
                </a:lnTo>
                <a:lnTo>
                  <a:pt x="0" y="1133481"/>
                </a:lnTo>
                <a:lnTo>
                  <a:pt x="194385" y="1133481"/>
                </a:lnTo>
                <a:lnTo>
                  <a:pt x="287636" y="1133481"/>
                </a:lnTo>
                <a:lnTo>
                  <a:pt x="290174" y="1133481"/>
                </a:lnTo>
                <a:lnTo>
                  <a:pt x="652313" y="1133481"/>
                </a:lnTo>
                <a:lnTo>
                  <a:pt x="652313" y="1133225"/>
                </a:lnTo>
                <a:lnTo>
                  <a:pt x="654851" y="1133481"/>
                </a:lnTo>
                <a:cubicBezTo>
                  <a:pt x="909159" y="1133481"/>
                  <a:pt x="1115316" y="927324"/>
                  <a:pt x="1115316" y="673015"/>
                </a:cubicBezTo>
                <a:cubicBezTo>
                  <a:pt x="1115316" y="418706"/>
                  <a:pt x="909159" y="212549"/>
                  <a:pt x="654851" y="212549"/>
                </a:cubicBezTo>
                <a:cubicBezTo>
                  <a:pt x="652114" y="212549"/>
                  <a:pt x="649381" y="212573"/>
                  <a:pt x="646668" y="213374"/>
                </a:cubicBezTo>
                <a:lnTo>
                  <a:pt x="298357" y="213374"/>
                </a:lnTo>
                <a:lnTo>
                  <a:pt x="290174" y="212549"/>
                </a:lnTo>
                <a:cubicBezTo>
                  <a:pt x="287437" y="212549"/>
                  <a:pt x="284704" y="212573"/>
                  <a:pt x="281991" y="213374"/>
                </a:cubicBezTo>
                <a:lnTo>
                  <a:pt x="194385" y="213374"/>
                </a:lnTo>
                <a:lnTo>
                  <a:pt x="0" y="213374"/>
                </a:lnTo>
                <a:lnTo>
                  <a:pt x="0" y="1206"/>
                </a:lnTo>
                <a:lnTo>
                  <a:pt x="661055" y="1206"/>
                </a:lnTo>
                <a:cubicBezTo>
                  <a:pt x="665021" y="34"/>
                  <a:pt x="669015" y="0"/>
                  <a:pt x="67301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940"/>
          </a:p>
        </p:txBody>
      </p:sp>
      <p:sp>
        <p:nvSpPr>
          <p:cNvPr id="3" name="等腰三角形 2"/>
          <p:cNvSpPr/>
          <p:nvPr/>
        </p:nvSpPr>
        <p:spPr>
          <a:xfrm rot="5400000">
            <a:off x="6046600" y="1339638"/>
            <a:ext cx="397793" cy="342925"/>
          </a:xfrm>
          <a:prstGeom prst="triangle">
            <a:avLst/>
          </a:prstGeom>
          <a:solidFill>
            <a:srgbClr val="27B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 flipH="1">
            <a:off x="5756291" y="5869931"/>
            <a:ext cx="397793" cy="34292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64A35-9DD8-3E41-8FCA-767B8D090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208" y="4623002"/>
            <a:ext cx="3077107" cy="775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D0F937-EB4F-5349-A991-B0134CD8A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" y="706597"/>
            <a:ext cx="4712328" cy="31011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19356A-555F-9248-BE90-DD29A6261B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706597"/>
            <a:ext cx="4630079" cy="29931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805CCF-B768-0A4B-9583-E6EFB1B04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" y="3720324"/>
            <a:ext cx="4712329" cy="310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6123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 animBg="1"/>
      <p:bldP spid="32" grpId="0" animBg="1"/>
      <p:bldP spid="33" grpId="0" animBg="1"/>
      <p:bldP spid="34" grpId="0" animBg="1"/>
      <p:bldP spid="3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186539"/>
            <a:ext cx="8928992" cy="5377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b="1" i="1" dirty="0">
                <a:latin typeface="Century Schoolbook" panose="02040604050505020304" pitchFamily="18" charset="0"/>
              </a:rPr>
              <a:t>Part 2 Risk Parity Strategy-Leveraged</a:t>
            </a:r>
            <a:endParaRPr lang="zh-CN" altLang="en-US" sz="3200" b="1" i="1" dirty="0">
              <a:latin typeface="Century Schoolbook" panose="020406040505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1661" y="1887851"/>
            <a:ext cx="825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b="1" dirty="0">
              <a:solidFill>
                <a:srgbClr val="27B3C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 flipH="1">
            <a:off x="4751870" y="1399502"/>
            <a:ext cx="1346030" cy="1346030"/>
          </a:xfrm>
          <a:custGeom>
            <a:avLst/>
            <a:gdLst>
              <a:gd name="connsiteX0" fmla="*/ 673015 w 1346030"/>
              <a:gd name="connsiteY0" fmla="*/ 0 h 1346030"/>
              <a:gd name="connsiteX1" fmla="*/ 1346030 w 1346030"/>
              <a:gd name="connsiteY1" fmla="*/ 673015 h 1346030"/>
              <a:gd name="connsiteX2" fmla="*/ 673015 w 1346030"/>
              <a:gd name="connsiteY2" fmla="*/ 1346030 h 1346030"/>
              <a:gd name="connsiteX3" fmla="*/ 669306 w 1346030"/>
              <a:gd name="connsiteY3" fmla="*/ 1345656 h 1346030"/>
              <a:gd name="connsiteX4" fmla="*/ 669306 w 1346030"/>
              <a:gd name="connsiteY4" fmla="*/ 1346030 h 1346030"/>
              <a:gd name="connsiteX5" fmla="*/ 0 w 1346030"/>
              <a:gd name="connsiteY5" fmla="*/ 1346030 h 1346030"/>
              <a:gd name="connsiteX6" fmla="*/ 0 w 1346030"/>
              <a:gd name="connsiteY6" fmla="*/ 1133481 h 1346030"/>
              <a:gd name="connsiteX7" fmla="*/ 194385 w 1346030"/>
              <a:gd name="connsiteY7" fmla="*/ 1133481 h 1346030"/>
              <a:gd name="connsiteX8" fmla="*/ 287636 w 1346030"/>
              <a:gd name="connsiteY8" fmla="*/ 1133481 h 1346030"/>
              <a:gd name="connsiteX9" fmla="*/ 290174 w 1346030"/>
              <a:gd name="connsiteY9" fmla="*/ 1133481 h 1346030"/>
              <a:gd name="connsiteX10" fmla="*/ 652313 w 1346030"/>
              <a:gd name="connsiteY10" fmla="*/ 1133481 h 1346030"/>
              <a:gd name="connsiteX11" fmla="*/ 652313 w 1346030"/>
              <a:gd name="connsiteY11" fmla="*/ 1133225 h 1346030"/>
              <a:gd name="connsiteX12" fmla="*/ 654851 w 1346030"/>
              <a:gd name="connsiteY12" fmla="*/ 1133481 h 1346030"/>
              <a:gd name="connsiteX13" fmla="*/ 1115316 w 1346030"/>
              <a:gd name="connsiteY13" fmla="*/ 673015 h 1346030"/>
              <a:gd name="connsiteX14" fmla="*/ 654851 w 1346030"/>
              <a:gd name="connsiteY14" fmla="*/ 212549 h 1346030"/>
              <a:gd name="connsiteX15" fmla="*/ 646668 w 1346030"/>
              <a:gd name="connsiteY15" fmla="*/ 213374 h 1346030"/>
              <a:gd name="connsiteX16" fmla="*/ 298357 w 1346030"/>
              <a:gd name="connsiteY16" fmla="*/ 213374 h 1346030"/>
              <a:gd name="connsiteX17" fmla="*/ 290174 w 1346030"/>
              <a:gd name="connsiteY17" fmla="*/ 212549 h 1346030"/>
              <a:gd name="connsiteX18" fmla="*/ 281991 w 1346030"/>
              <a:gd name="connsiteY18" fmla="*/ 213374 h 1346030"/>
              <a:gd name="connsiteX19" fmla="*/ 194385 w 1346030"/>
              <a:gd name="connsiteY19" fmla="*/ 213374 h 1346030"/>
              <a:gd name="connsiteX20" fmla="*/ 0 w 1346030"/>
              <a:gd name="connsiteY20" fmla="*/ 213374 h 1346030"/>
              <a:gd name="connsiteX21" fmla="*/ 0 w 1346030"/>
              <a:gd name="connsiteY21" fmla="*/ 1206 h 1346030"/>
              <a:gd name="connsiteX22" fmla="*/ 661055 w 1346030"/>
              <a:gd name="connsiteY22" fmla="*/ 1206 h 1346030"/>
              <a:gd name="connsiteX23" fmla="*/ 673015 w 1346030"/>
              <a:gd name="connsiteY23" fmla="*/ 0 h 134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46030" h="1346030">
                <a:moveTo>
                  <a:pt x="673015" y="0"/>
                </a:moveTo>
                <a:cubicBezTo>
                  <a:pt x="1044712" y="0"/>
                  <a:pt x="1346030" y="301318"/>
                  <a:pt x="1346030" y="673015"/>
                </a:cubicBezTo>
                <a:cubicBezTo>
                  <a:pt x="1346030" y="1044712"/>
                  <a:pt x="1044712" y="1346030"/>
                  <a:pt x="673015" y="1346030"/>
                </a:cubicBezTo>
                <a:lnTo>
                  <a:pt x="669306" y="1345656"/>
                </a:lnTo>
                <a:lnTo>
                  <a:pt x="669306" y="1346030"/>
                </a:lnTo>
                <a:lnTo>
                  <a:pt x="0" y="1346030"/>
                </a:lnTo>
                <a:lnTo>
                  <a:pt x="0" y="1133481"/>
                </a:lnTo>
                <a:lnTo>
                  <a:pt x="194385" y="1133481"/>
                </a:lnTo>
                <a:lnTo>
                  <a:pt x="287636" y="1133481"/>
                </a:lnTo>
                <a:lnTo>
                  <a:pt x="290174" y="1133481"/>
                </a:lnTo>
                <a:lnTo>
                  <a:pt x="652313" y="1133481"/>
                </a:lnTo>
                <a:lnTo>
                  <a:pt x="652313" y="1133225"/>
                </a:lnTo>
                <a:lnTo>
                  <a:pt x="654851" y="1133481"/>
                </a:lnTo>
                <a:cubicBezTo>
                  <a:pt x="909159" y="1133481"/>
                  <a:pt x="1115316" y="927324"/>
                  <a:pt x="1115316" y="673015"/>
                </a:cubicBezTo>
                <a:cubicBezTo>
                  <a:pt x="1115316" y="418706"/>
                  <a:pt x="909159" y="212549"/>
                  <a:pt x="654851" y="212549"/>
                </a:cubicBezTo>
                <a:cubicBezTo>
                  <a:pt x="652114" y="212549"/>
                  <a:pt x="649381" y="212573"/>
                  <a:pt x="646668" y="213374"/>
                </a:cubicBezTo>
                <a:lnTo>
                  <a:pt x="298357" y="213374"/>
                </a:lnTo>
                <a:lnTo>
                  <a:pt x="290174" y="212549"/>
                </a:lnTo>
                <a:cubicBezTo>
                  <a:pt x="287437" y="212549"/>
                  <a:pt x="284704" y="212573"/>
                  <a:pt x="281991" y="213374"/>
                </a:cubicBezTo>
                <a:lnTo>
                  <a:pt x="194385" y="213374"/>
                </a:lnTo>
                <a:lnTo>
                  <a:pt x="0" y="213374"/>
                </a:lnTo>
                <a:lnTo>
                  <a:pt x="0" y="1206"/>
                </a:lnTo>
                <a:lnTo>
                  <a:pt x="661055" y="1206"/>
                </a:lnTo>
                <a:cubicBezTo>
                  <a:pt x="665021" y="34"/>
                  <a:pt x="669015" y="0"/>
                  <a:pt x="673015" y="0"/>
                </a:cubicBezTo>
                <a:close/>
              </a:path>
            </a:pathLst>
          </a:custGeom>
          <a:solidFill>
            <a:srgbClr val="27B3C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940"/>
          </a:p>
        </p:txBody>
      </p:sp>
      <p:sp>
        <p:nvSpPr>
          <p:cNvPr id="32" name="任意多边形 31"/>
          <p:cNvSpPr/>
          <p:nvPr/>
        </p:nvSpPr>
        <p:spPr>
          <a:xfrm>
            <a:off x="6094101" y="2530700"/>
            <a:ext cx="1346030" cy="1346030"/>
          </a:xfrm>
          <a:custGeom>
            <a:avLst/>
            <a:gdLst>
              <a:gd name="connsiteX0" fmla="*/ 673015 w 1346030"/>
              <a:gd name="connsiteY0" fmla="*/ 0 h 1346030"/>
              <a:gd name="connsiteX1" fmla="*/ 1346030 w 1346030"/>
              <a:gd name="connsiteY1" fmla="*/ 673015 h 1346030"/>
              <a:gd name="connsiteX2" fmla="*/ 673015 w 1346030"/>
              <a:gd name="connsiteY2" fmla="*/ 1346030 h 1346030"/>
              <a:gd name="connsiteX3" fmla="*/ 669306 w 1346030"/>
              <a:gd name="connsiteY3" fmla="*/ 1345656 h 1346030"/>
              <a:gd name="connsiteX4" fmla="*/ 669306 w 1346030"/>
              <a:gd name="connsiteY4" fmla="*/ 1346030 h 1346030"/>
              <a:gd name="connsiteX5" fmla="*/ 0 w 1346030"/>
              <a:gd name="connsiteY5" fmla="*/ 1346030 h 1346030"/>
              <a:gd name="connsiteX6" fmla="*/ 0 w 1346030"/>
              <a:gd name="connsiteY6" fmla="*/ 1133481 h 1346030"/>
              <a:gd name="connsiteX7" fmla="*/ 194385 w 1346030"/>
              <a:gd name="connsiteY7" fmla="*/ 1133481 h 1346030"/>
              <a:gd name="connsiteX8" fmla="*/ 287636 w 1346030"/>
              <a:gd name="connsiteY8" fmla="*/ 1133481 h 1346030"/>
              <a:gd name="connsiteX9" fmla="*/ 290174 w 1346030"/>
              <a:gd name="connsiteY9" fmla="*/ 1133481 h 1346030"/>
              <a:gd name="connsiteX10" fmla="*/ 652313 w 1346030"/>
              <a:gd name="connsiteY10" fmla="*/ 1133481 h 1346030"/>
              <a:gd name="connsiteX11" fmla="*/ 652313 w 1346030"/>
              <a:gd name="connsiteY11" fmla="*/ 1133225 h 1346030"/>
              <a:gd name="connsiteX12" fmla="*/ 654851 w 1346030"/>
              <a:gd name="connsiteY12" fmla="*/ 1133481 h 1346030"/>
              <a:gd name="connsiteX13" fmla="*/ 1115316 w 1346030"/>
              <a:gd name="connsiteY13" fmla="*/ 673015 h 1346030"/>
              <a:gd name="connsiteX14" fmla="*/ 654851 w 1346030"/>
              <a:gd name="connsiteY14" fmla="*/ 212549 h 1346030"/>
              <a:gd name="connsiteX15" fmla="*/ 646668 w 1346030"/>
              <a:gd name="connsiteY15" fmla="*/ 213374 h 1346030"/>
              <a:gd name="connsiteX16" fmla="*/ 298357 w 1346030"/>
              <a:gd name="connsiteY16" fmla="*/ 213374 h 1346030"/>
              <a:gd name="connsiteX17" fmla="*/ 290174 w 1346030"/>
              <a:gd name="connsiteY17" fmla="*/ 212549 h 1346030"/>
              <a:gd name="connsiteX18" fmla="*/ 281991 w 1346030"/>
              <a:gd name="connsiteY18" fmla="*/ 213374 h 1346030"/>
              <a:gd name="connsiteX19" fmla="*/ 194385 w 1346030"/>
              <a:gd name="connsiteY19" fmla="*/ 213374 h 1346030"/>
              <a:gd name="connsiteX20" fmla="*/ 0 w 1346030"/>
              <a:gd name="connsiteY20" fmla="*/ 213374 h 1346030"/>
              <a:gd name="connsiteX21" fmla="*/ 0 w 1346030"/>
              <a:gd name="connsiteY21" fmla="*/ 1206 h 1346030"/>
              <a:gd name="connsiteX22" fmla="*/ 661055 w 1346030"/>
              <a:gd name="connsiteY22" fmla="*/ 1206 h 1346030"/>
              <a:gd name="connsiteX23" fmla="*/ 673015 w 1346030"/>
              <a:gd name="connsiteY23" fmla="*/ 0 h 134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46030" h="1346030">
                <a:moveTo>
                  <a:pt x="673015" y="0"/>
                </a:moveTo>
                <a:cubicBezTo>
                  <a:pt x="1044712" y="0"/>
                  <a:pt x="1346030" y="301318"/>
                  <a:pt x="1346030" y="673015"/>
                </a:cubicBezTo>
                <a:cubicBezTo>
                  <a:pt x="1346030" y="1044712"/>
                  <a:pt x="1044712" y="1346030"/>
                  <a:pt x="673015" y="1346030"/>
                </a:cubicBezTo>
                <a:lnTo>
                  <a:pt x="669306" y="1345656"/>
                </a:lnTo>
                <a:lnTo>
                  <a:pt x="669306" y="1346030"/>
                </a:lnTo>
                <a:lnTo>
                  <a:pt x="0" y="1346030"/>
                </a:lnTo>
                <a:lnTo>
                  <a:pt x="0" y="1133481"/>
                </a:lnTo>
                <a:lnTo>
                  <a:pt x="194385" y="1133481"/>
                </a:lnTo>
                <a:lnTo>
                  <a:pt x="287636" y="1133481"/>
                </a:lnTo>
                <a:lnTo>
                  <a:pt x="290174" y="1133481"/>
                </a:lnTo>
                <a:lnTo>
                  <a:pt x="652313" y="1133481"/>
                </a:lnTo>
                <a:lnTo>
                  <a:pt x="652313" y="1133225"/>
                </a:lnTo>
                <a:lnTo>
                  <a:pt x="654851" y="1133481"/>
                </a:lnTo>
                <a:cubicBezTo>
                  <a:pt x="909159" y="1133481"/>
                  <a:pt x="1115316" y="927324"/>
                  <a:pt x="1115316" y="673015"/>
                </a:cubicBezTo>
                <a:cubicBezTo>
                  <a:pt x="1115316" y="418706"/>
                  <a:pt x="909159" y="212549"/>
                  <a:pt x="654851" y="212549"/>
                </a:cubicBezTo>
                <a:cubicBezTo>
                  <a:pt x="652114" y="212549"/>
                  <a:pt x="649381" y="212573"/>
                  <a:pt x="646668" y="213374"/>
                </a:cubicBezTo>
                <a:lnTo>
                  <a:pt x="298357" y="213374"/>
                </a:lnTo>
                <a:lnTo>
                  <a:pt x="290174" y="212549"/>
                </a:lnTo>
                <a:cubicBezTo>
                  <a:pt x="287437" y="212549"/>
                  <a:pt x="284704" y="212573"/>
                  <a:pt x="281991" y="213374"/>
                </a:cubicBezTo>
                <a:lnTo>
                  <a:pt x="194385" y="213374"/>
                </a:lnTo>
                <a:lnTo>
                  <a:pt x="0" y="213374"/>
                </a:lnTo>
                <a:lnTo>
                  <a:pt x="0" y="1206"/>
                </a:lnTo>
                <a:lnTo>
                  <a:pt x="661055" y="1206"/>
                </a:lnTo>
                <a:cubicBezTo>
                  <a:pt x="665021" y="34"/>
                  <a:pt x="669015" y="0"/>
                  <a:pt x="67301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940"/>
          </a:p>
        </p:txBody>
      </p:sp>
      <p:sp>
        <p:nvSpPr>
          <p:cNvPr id="33" name="任意多边形 32"/>
          <p:cNvSpPr/>
          <p:nvPr/>
        </p:nvSpPr>
        <p:spPr>
          <a:xfrm flipH="1">
            <a:off x="4751870" y="3664547"/>
            <a:ext cx="1346030" cy="1346030"/>
          </a:xfrm>
          <a:custGeom>
            <a:avLst/>
            <a:gdLst>
              <a:gd name="connsiteX0" fmla="*/ 673015 w 1346030"/>
              <a:gd name="connsiteY0" fmla="*/ 0 h 1346030"/>
              <a:gd name="connsiteX1" fmla="*/ 1346030 w 1346030"/>
              <a:gd name="connsiteY1" fmla="*/ 673015 h 1346030"/>
              <a:gd name="connsiteX2" fmla="*/ 673015 w 1346030"/>
              <a:gd name="connsiteY2" fmla="*/ 1346030 h 1346030"/>
              <a:gd name="connsiteX3" fmla="*/ 669306 w 1346030"/>
              <a:gd name="connsiteY3" fmla="*/ 1345656 h 1346030"/>
              <a:gd name="connsiteX4" fmla="*/ 669306 w 1346030"/>
              <a:gd name="connsiteY4" fmla="*/ 1346030 h 1346030"/>
              <a:gd name="connsiteX5" fmla="*/ 0 w 1346030"/>
              <a:gd name="connsiteY5" fmla="*/ 1346030 h 1346030"/>
              <a:gd name="connsiteX6" fmla="*/ 0 w 1346030"/>
              <a:gd name="connsiteY6" fmla="*/ 1133481 h 1346030"/>
              <a:gd name="connsiteX7" fmla="*/ 194385 w 1346030"/>
              <a:gd name="connsiteY7" fmla="*/ 1133481 h 1346030"/>
              <a:gd name="connsiteX8" fmla="*/ 287636 w 1346030"/>
              <a:gd name="connsiteY8" fmla="*/ 1133481 h 1346030"/>
              <a:gd name="connsiteX9" fmla="*/ 290174 w 1346030"/>
              <a:gd name="connsiteY9" fmla="*/ 1133481 h 1346030"/>
              <a:gd name="connsiteX10" fmla="*/ 652313 w 1346030"/>
              <a:gd name="connsiteY10" fmla="*/ 1133481 h 1346030"/>
              <a:gd name="connsiteX11" fmla="*/ 652313 w 1346030"/>
              <a:gd name="connsiteY11" fmla="*/ 1133225 h 1346030"/>
              <a:gd name="connsiteX12" fmla="*/ 654851 w 1346030"/>
              <a:gd name="connsiteY12" fmla="*/ 1133481 h 1346030"/>
              <a:gd name="connsiteX13" fmla="*/ 1115316 w 1346030"/>
              <a:gd name="connsiteY13" fmla="*/ 673015 h 1346030"/>
              <a:gd name="connsiteX14" fmla="*/ 654851 w 1346030"/>
              <a:gd name="connsiteY14" fmla="*/ 212549 h 1346030"/>
              <a:gd name="connsiteX15" fmla="*/ 646668 w 1346030"/>
              <a:gd name="connsiteY15" fmla="*/ 213374 h 1346030"/>
              <a:gd name="connsiteX16" fmla="*/ 298357 w 1346030"/>
              <a:gd name="connsiteY16" fmla="*/ 213374 h 1346030"/>
              <a:gd name="connsiteX17" fmla="*/ 290174 w 1346030"/>
              <a:gd name="connsiteY17" fmla="*/ 212549 h 1346030"/>
              <a:gd name="connsiteX18" fmla="*/ 281991 w 1346030"/>
              <a:gd name="connsiteY18" fmla="*/ 213374 h 1346030"/>
              <a:gd name="connsiteX19" fmla="*/ 194385 w 1346030"/>
              <a:gd name="connsiteY19" fmla="*/ 213374 h 1346030"/>
              <a:gd name="connsiteX20" fmla="*/ 0 w 1346030"/>
              <a:gd name="connsiteY20" fmla="*/ 213374 h 1346030"/>
              <a:gd name="connsiteX21" fmla="*/ 0 w 1346030"/>
              <a:gd name="connsiteY21" fmla="*/ 1206 h 1346030"/>
              <a:gd name="connsiteX22" fmla="*/ 661055 w 1346030"/>
              <a:gd name="connsiteY22" fmla="*/ 1206 h 1346030"/>
              <a:gd name="connsiteX23" fmla="*/ 673015 w 1346030"/>
              <a:gd name="connsiteY23" fmla="*/ 0 h 134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46030" h="1346030">
                <a:moveTo>
                  <a:pt x="673015" y="0"/>
                </a:moveTo>
                <a:cubicBezTo>
                  <a:pt x="1044712" y="0"/>
                  <a:pt x="1346030" y="301318"/>
                  <a:pt x="1346030" y="673015"/>
                </a:cubicBezTo>
                <a:cubicBezTo>
                  <a:pt x="1346030" y="1044712"/>
                  <a:pt x="1044712" y="1346030"/>
                  <a:pt x="673015" y="1346030"/>
                </a:cubicBezTo>
                <a:lnTo>
                  <a:pt x="669306" y="1345656"/>
                </a:lnTo>
                <a:lnTo>
                  <a:pt x="669306" y="1346030"/>
                </a:lnTo>
                <a:lnTo>
                  <a:pt x="0" y="1346030"/>
                </a:lnTo>
                <a:lnTo>
                  <a:pt x="0" y="1133481"/>
                </a:lnTo>
                <a:lnTo>
                  <a:pt x="194385" y="1133481"/>
                </a:lnTo>
                <a:lnTo>
                  <a:pt x="287636" y="1133481"/>
                </a:lnTo>
                <a:lnTo>
                  <a:pt x="290174" y="1133481"/>
                </a:lnTo>
                <a:lnTo>
                  <a:pt x="652313" y="1133481"/>
                </a:lnTo>
                <a:lnTo>
                  <a:pt x="652313" y="1133225"/>
                </a:lnTo>
                <a:lnTo>
                  <a:pt x="654851" y="1133481"/>
                </a:lnTo>
                <a:cubicBezTo>
                  <a:pt x="909159" y="1133481"/>
                  <a:pt x="1115316" y="927324"/>
                  <a:pt x="1115316" y="673015"/>
                </a:cubicBezTo>
                <a:cubicBezTo>
                  <a:pt x="1115316" y="418706"/>
                  <a:pt x="909159" y="212549"/>
                  <a:pt x="654851" y="212549"/>
                </a:cubicBezTo>
                <a:cubicBezTo>
                  <a:pt x="652114" y="212549"/>
                  <a:pt x="649381" y="212573"/>
                  <a:pt x="646668" y="213374"/>
                </a:cubicBezTo>
                <a:lnTo>
                  <a:pt x="298357" y="213374"/>
                </a:lnTo>
                <a:lnTo>
                  <a:pt x="290174" y="212549"/>
                </a:lnTo>
                <a:cubicBezTo>
                  <a:pt x="287437" y="212549"/>
                  <a:pt x="284704" y="212573"/>
                  <a:pt x="281991" y="213374"/>
                </a:cubicBezTo>
                <a:lnTo>
                  <a:pt x="194385" y="213374"/>
                </a:lnTo>
                <a:lnTo>
                  <a:pt x="0" y="213374"/>
                </a:lnTo>
                <a:lnTo>
                  <a:pt x="0" y="1206"/>
                </a:lnTo>
                <a:lnTo>
                  <a:pt x="661055" y="1206"/>
                </a:lnTo>
                <a:cubicBezTo>
                  <a:pt x="665021" y="34"/>
                  <a:pt x="669015" y="0"/>
                  <a:pt x="673015" y="0"/>
                </a:cubicBezTo>
                <a:close/>
              </a:path>
            </a:pathLst>
          </a:custGeom>
          <a:solidFill>
            <a:srgbClr val="27B3C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940"/>
          </a:p>
        </p:txBody>
      </p:sp>
      <p:sp>
        <p:nvSpPr>
          <p:cNvPr id="34" name="任意多边形 33"/>
          <p:cNvSpPr/>
          <p:nvPr/>
        </p:nvSpPr>
        <p:spPr>
          <a:xfrm>
            <a:off x="6094101" y="4795745"/>
            <a:ext cx="1346030" cy="1346030"/>
          </a:xfrm>
          <a:custGeom>
            <a:avLst/>
            <a:gdLst>
              <a:gd name="connsiteX0" fmla="*/ 673015 w 1346030"/>
              <a:gd name="connsiteY0" fmla="*/ 0 h 1346030"/>
              <a:gd name="connsiteX1" fmla="*/ 1346030 w 1346030"/>
              <a:gd name="connsiteY1" fmla="*/ 673015 h 1346030"/>
              <a:gd name="connsiteX2" fmla="*/ 673015 w 1346030"/>
              <a:gd name="connsiteY2" fmla="*/ 1346030 h 1346030"/>
              <a:gd name="connsiteX3" fmla="*/ 669306 w 1346030"/>
              <a:gd name="connsiteY3" fmla="*/ 1345656 h 1346030"/>
              <a:gd name="connsiteX4" fmla="*/ 669306 w 1346030"/>
              <a:gd name="connsiteY4" fmla="*/ 1346030 h 1346030"/>
              <a:gd name="connsiteX5" fmla="*/ 0 w 1346030"/>
              <a:gd name="connsiteY5" fmla="*/ 1346030 h 1346030"/>
              <a:gd name="connsiteX6" fmla="*/ 0 w 1346030"/>
              <a:gd name="connsiteY6" fmla="*/ 1133481 h 1346030"/>
              <a:gd name="connsiteX7" fmla="*/ 194385 w 1346030"/>
              <a:gd name="connsiteY7" fmla="*/ 1133481 h 1346030"/>
              <a:gd name="connsiteX8" fmla="*/ 287636 w 1346030"/>
              <a:gd name="connsiteY8" fmla="*/ 1133481 h 1346030"/>
              <a:gd name="connsiteX9" fmla="*/ 290174 w 1346030"/>
              <a:gd name="connsiteY9" fmla="*/ 1133481 h 1346030"/>
              <a:gd name="connsiteX10" fmla="*/ 652313 w 1346030"/>
              <a:gd name="connsiteY10" fmla="*/ 1133481 h 1346030"/>
              <a:gd name="connsiteX11" fmla="*/ 652313 w 1346030"/>
              <a:gd name="connsiteY11" fmla="*/ 1133225 h 1346030"/>
              <a:gd name="connsiteX12" fmla="*/ 654851 w 1346030"/>
              <a:gd name="connsiteY12" fmla="*/ 1133481 h 1346030"/>
              <a:gd name="connsiteX13" fmla="*/ 1115316 w 1346030"/>
              <a:gd name="connsiteY13" fmla="*/ 673015 h 1346030"/>
              <a:gd name="connsiteX14" fmla="*/ 654851 w 1346030"/>
              <a:gd name="connsiteY14" fmla="*/ 212549 h 1346030"/>
              <a:gd name="connsiteX15" fmla="*/ 646668 w 1346030"/>
              <a:gd name="connsiteY15" fmla="*/ 213374 h 1346030"/>
              <a:gd name="connsiteX16" fmla="*/ 298357 w 1346030"/>
              <a:gd name="connsiteY16" fmla="*/ 213374 h 1346030"/>
              <a:gd name="connsiteX17" fmla="*/ 290174 w 1346030"/>
              <a:gd name="connsiteY17" fmla="*/ 212549 h 1346030"/>
              <a:gd name="connsiteX18" fmla="*/ 281991 w 1346030"/>
              <a:gd name="connsiteY18" fmla="*/ 213374 h 1346030"/>
              <a:gd name="connsiteX19" fmla="*/ 194385 w 1346030"/>
              <a:gd name="connsiteY19" fmla="*/ 213374 h 1346030"/>
              <a:gd name="connsiteX20" fmla="*/ 0 w 1346030"/>
              <a:gd name="connsiteY20" fmla="*/ 213374 h 1346030"/>
              <a:gd name="connsiteX21" fmla="*/ 0 w 1346030"/>
              <a:gd name="connsiteY21" fmla="*/ 1206 h 1346030"/>
              <a:gd name="connsiteX22" fmla="*/ 661055 w 1346030"/>
              <a:gd name="connsiteY22" fmla="*/ 1206 h 1346030"/>
              <a:gd name="connsiteX23" fmla="*/ 673015 w 1346030"/>
              <a:gd name="connsiteY23" fmla="*/ 0 h 134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46030" h="1346030">
                <a:moveTo>
                  <a:pt x="673015" y="0"/>
                </a:moveTo>
                <a:cubicBezTo>
                  <a:pt x="1044712" y="0"/>
                  <a:pt x="1346030" y="301318"/>
                  <a:pt x="1346030" y="673015"/>
                </a:cubicBezTo>
                <a:cubicBezTo>
                  <a:pt x="1346030" y="1044712"/>
                  <a:pt x="1044712" y="1346030"/>
                  <a:pt x="673015" y="1346030"/>
                </a:cubicBezTo>
                <a:lnTo>
                  <a:pt x="669306" y="1345656"/>
                </a:lnTo>
                <a:lnTo>
                  <a:pt x="669306" y="1346030"/>
                </a:lnTo>
                <a:lnTo>
                  <a:pt x="0" y="1346030"/>
                </a:lnTo>
                <a:lnTo>
                  <a:pt x="0" y="1133481"/>
                </a:lnTo>
                <a:lnTo>
                  <a:pt x="194385" y="1133481"/>
                </a:lnTo>
                <a:lnTo>
                  <a:pt x="287636" y="1133481"/>
                </a:lnTo>
                <a:lnTo>
                  <a:pt x="290174" y="1133481"/>
                </a:lnTo>
                <a:lnTo>
                  <a:pt x="652313" y="1133481"/>
                </a:lnTo>
                <a:lnTo>
                  <a:pt x="652313" y="1133225"/>
                </a:lnTo>
                <a:lnTo>
                  <a:pt x="654851" y="1133481"/>
                </a:lnTo>
                <a:cubicBezTo>
                  <a:pt x="909159" y="1133481"/>
                  <a:pt x="1115316" y="927324"/>
                  <a:pt x="1115316" y="673015"/>
                </a:cubicBezTo>
                <a:cubicBezTo>
                  <a:pt x="1115316" y="418706"/>
                  <a:pt x="909159" y="212549"/>
                  <a:pt x="654851" y="212549"/>
                </a:cubicBezTo>
                <a:cubicBezTo>
                  <a:pt x="652114" y="212549"/>
                  <a:pt x="649381" y="212573"/>
                  <a:pt x="646668" y="213374"/>
                </a:cubicBezTo>
                <a:lnTo>
                  <a:pt x="298357" y="213374"/>
                </a:lnTo>
                <a:lnTo>
                  <a:pt x="290174" y="212549"/>
                </a:lnTo>
                <a:cubicBezTo>
                  <a:pt x="287437" y="212549"/>
                  <a:pt x="284704" y="212573"/>
                  <a:pt x="281991" y="213374"/>
                </a:cubicBezTo>
                <a:lnTo>
                  <a:pt x="194385" y="213374"/>
                </a:lnTo>
                <a:lnTo>
                  <a:pt x="0" y="213374"/>
                </a:lnTo>
                <a:lnTo>
                  <a:pt x="0" y="1206"/>
                </a:lnTo>
                <a:lnTo>
                  <a:pt x="661055" y="1206"/>
                </a:lnTo>
                <a:cubicBezTo>
                  <a:pt x="665021" y="34"/>
                  <a:pt x="669015" y="0"/>
                  <a:pt x="67301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940"/>
          </a:p>
        </p:txBody>
      </p:sp>
      <p:sp>
        <p:nvSpPr>
          <p:cNvPr id="3" name="等腰三角形 2"/>
          <p:cNvSpPr/>
          <p:nvPr/>
        </p:nvSpPr>
        <p:spPr>
          <a:xfrm rot="5400000">
            <a:off x="6046600" y="1339638"/>
            <a:ext cx="397793" cy="342925"/>
          </a:xfrm>
          <a:prstGeom prst="triangle">
            <a:avLst/>
          </a:prstGeom>
          <a:solidFill>
            <a:srgbClr val="27B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 flipH="1">
            <a:off x="5756291" y="5869931"/>
            <a:ext cx="397793" cy="34292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525BA-A6EF-D543-B93A-8A3132FEE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282"/>
            <a:ext cx="4751870" cy="3127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3B9DA7-8677-9A44-9515-A7D2D1475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09" y="724282"/>
            <a:ext cx="4679863" cy="30798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0F2C74-4CA7-8649-8142-941BFCAD25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" y="3786082"/>
            <a:ext cx="4751871" cy="30719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54214-E662-674F-A6CD-5DF422B56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4663" y="4056776"/>
            <a:ext cx="3644789" cy="218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0798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 animBg="1"/>
      <p:bldP spid="32" grpId="0" animBg="1"/>
      <p:bldP spid="33" grpId="0" animBg="1"/>
      <p:bldP spid="34" grpId="0" animBg="1"/>
      <p:bldP spid="3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24f2c14ba2825c3606aabbf10b2b640ad4d947"/>
  <p:tag name="ISPRING_ULTRA_SCORM_COURSE_ID" val="F71B2451-20C5-4A7A-A677-3702BEA1834A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Puiv0x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D7or9MCf5wTAkDAAC1CgAAJwAAAHVuaXZlcnNhbC9mbGFzaF9wdWJsaXNoaW5nX3NldHRpbmdzLnhtbNVW3VIaMRS+5yky6XgpixarZRacjsDUUYER2uqVEzYHNmM22W6yIF71afpgfZKebARhtM6qdablBnJ+vvOdnxwSHt4kkswgM0KrJt2p1igBFWku1LRJv4y62weUGMsUZ1IraFKlKTlsVcI0H0th4iFYi6aGIIwyjdQ2aWxt2giC+XxeFSbNnFbL3CK+qUY6CdIMDCgLWZBKtsAvu0jB0FalQkjoRWea5xKI4EhBCceOya5kJqaBNxuz6Hqa6VzxIy11RrLpuEnf1YrP0sZDtUUCyiVnWih0YttgnAvHh8mhuAUSg5jGSHy/TslccBs36W7doaB18BClwPY5MIdypDEZZe/gE7CMM8v80cezcGPNUuBFfKFYIqIRaojLv0nbo6vPl4PO+elx7+Rq1O+fjo4HnkThE2zihMFmoBAJ6TyLYBUnZNayKEbe6DNh0kAYrIuWZhOtNsi5MxlribUvvHAekjHwHktgrRvDa6G6aLlDyQQTkYsm/ZQJJikRlkkRrZxNPjZW2KL/3XVLglg4Z0DOhvQ+vK9OFLPMwDqtpca4mketbzqXnCx0TqS4BmI1wfzzBH/FQNabQyaZTgopjo8lRgqMOBMwB35Y1PQO8E+BLjFEkqMnTm4qwfoI33NxS8Yw0RniApvhjKNcGI9ffRZwyoy5B2VLjlvD0+N25+q41+5cbLkEGZ8xFT0THBsOSWrfAp9h7kpjCCk1VnMNAisTsdxA0R8ueGFWJs3SsWM2K5ruGlmAYrsF8vGYqIhwNIXKoSxgxBTRSi4Ii/AKGTdCM6FzgxI/LB7avIigdyVCFVSneIMwWMYhK4NW29l9X9/7sH/wsVENfv34uf2k091aGUjmovm9cvTkYlktl4d3LgzcLnh8Ndgs/zc3w+C887VMXXudi1GpbnaGpeD6Zaz6J2Wszv0qG6ytsVIUcA9N/dLDTSRFIizwvzliLxiTV/2D+Bl7mzF5w5xfczX+m5T9afUY2Xh9hMGjzyOnSYQSCRbCbcTVm6q1V6/he+ZRVaWCaJtPzVblN1BLAwQUAAIACAD7or9MzZ5QkK4CAABVCgAAIQAAAHVuaXZlcnNhbC9mbGFzaF9za2luX3NldHRpbmdzLnhtbJVWbW/aMBD+vl+B2HfSaeuqSi5Sy6hUqVurteK7kxyJhWMj+0LHv5+d2MQGQlIspPq5e+7O90aJ3jAx/zKZkExyqd4AkYlCW8RjE5bfTdMaUYpZJgWCwJmQqqJ8Ov96f20PSRrNIZbcgTKcm0d7BjhrmkHn5vujPWMozsf1jT19hExWWyr2z7KQs5Rmm0LJWuSDoZX7LSjOxMZoXt3eLJa9DjjT+IRQxTHd2jOOslWgNdiQfi7tGWRxmgL3nq6az0hO5+ry649oO6YZNrT7b/b00ba0gDjJl6MzhTHWP01A+IfDqpzuQX3KuNzW208RlCxsQmPO5dIfOFzS3IzfYCkOBPsg62iwCi49P37ZEyi5P8O5J3ZcleSvNq9HC8EWPeUwR1UDSfytlelSfrzUaOYD5mvKtVEIoU7p1QT9SmvtzcRYp/cXPpjIQ1sO6VRWktcVLNqAA3Mx3ukvFg/NrgiNHrAgQgU7BwYhdmCn+cfk9UQzADvNN85yeBF8fxrBsagl+SI/UFfOy/k3UhDUXHMn9TcvtZ6e7ejqIFQHeJ1K5jDXNpx3VoGtG0karA0pOYmJCLpjBUUmxW+rl+6bx2iSHAlcr53vLIIMOZxruCZGs6bDdDX3uB+dNG7I9mehe1x7n6DZ4ndTikizsjI/S3o6cTwzJiYx0+Q8w+5Jow7qSaxlwGl895Eqqjag3qXkY90IiaDHmpftcPWpkyTIAUnOZ5k4I+fSL+oqBbU0VWOgfZZjsFUsWVFy88UVgw/Ijxg90paKpbEnKDv0ZQC4JgCqstJ3bXtpJVXNkXHYgR/+AGie3Pc2ok2X9jXcPT7DGsOWc8ionnS7ouuVeIcE+Bn9lQkrMnwkGdH2SFPdvCyafL+Gu1iixezXmW2+cJM1d9dLkWEjP82gAe2/k/8BUEsDBBQAAgAIAPuiv0x41iYJ3gIAAMYJAAAmAAAAdW5pdmVyc2FsL2h0bWxfcHVibGlzaGluZ19zZXR0aW5ncy54bWzNVsFOGzEQvecrLFccyQKlhUaboIoEgaAkImkLJzRZO1kLr721vQnh1K/ph/VLOl6TkAgaLQiq5pLseObNezPj2cQHt5kkE26s0KpJt+tblHCVaCbUuEm/Do429ymxDhQDqRVvUqUpOWjV4rwYSmHTPncOXS1BGGUbuWvS1Lm8EUXT6bQubG78qZaFQ3xbT3QW5YZbrhw3US5hhl9ulnNLW7UaIXEwfdGskJwIhhSU8OxAHrtM0ih4DSG5GRtdKHaopTbEjIdN+m6r/Mx9AlJbZFx5bbaFRm92DWBMeDog++KOk5SLcYq893YpmQrm0ibd2fUo6B09RimxgwTwKIcatSh3D59xBwwchMeQz/FbZ+eGYGIzBZlIBnhCvPwmbQ+uj696nYuzk/PT60G3ezY46QUSZUy0ihNHq4liJKQLk/BFnhicgyRF3hgzAml5HC2b5m4jrVbI+Wcy1BJLX0ZRMkKmctakn40ASYlwIEWyOHVgxtwdCYkafOx2faQcfQAMepMUjOXLieYn1lcxaX3XhWRkpgsixQ0nThNUVGT4K+VkudxkZHRWWiVYR6wUjJOJ4FPODsoq3QP+LdEVpsgKjMRRzCV3IcOPQtyRIR9pg7gcJji0aBc24NefBZyDtQ+gMOe40T87aXeuT87bncsNLxDYBFTyTHBsIc9y9xb4gNqVxhRSaqzmEgRWJoHC8rI/TLDSrYrMyrlTmJRN940sQbHdAvkETDxIcLSEKnhVwAQU0UrOCCR4KawfoYnQhUVLGJYAbV9EMIQSoUqqY1xQmMwwbqqgbW3vvN/98HFv/1OjHv3++WtzbdD9ouhJ8NnCpjhcuyoW6+LxnYsjf0OfvuzOFP/qrvcuOt+qVOq8czmo1J9OvxJct4pX97SK10VYTr2lxVSJAm6WcVhjuFukyITj7DWH5gWNX7/lw1i8UuPfUMXa8f1/RYSnxUt95S0eR0/+zaihffW/V6v2B1BLAwQUAAIACAD7or9MAHdzWY8BAAAfBgAAHwAAAHVuaXZlcnNhbC9odG1sX3NraW5fc2V0dGluZ3MuanONlFFPwjAQx9/5FEt9NQSjSPCNKCQmPJjIm/GhG8dY6Nql7SaT8N1th4yuuyq7l/W/X//Xu6V3GETmIQmJnqJD896s37rrRgOraVnCbVdnAT23OlEsW8Mqy4FlHIiHVOetrXy8EJgx4Y1pXL9bW+X4EWG/bChTLl4gFhLRFLa5QsAvRNtjm79bceDUdarJaXRcai34MBFcA9dDLmROG4bczMY23BI9WFQgT+hkYQNBNzSBjun9wkaIvDiOJzZcLhF5QXm9FKkYxjTZpVKUfB3Kv60LkOaX707AaDp5nnfsWKb0q4a8l3hqI0wWEpSC37yPcxsozGgMzPEdNc8faMe4X5BHV5nK9Jme3dlw6YKm0OtS/wimocbrWk7DXgcJRmuQ11iJoiyu4aRIbUd6aP8HtSgTdJ3xNNTClrOHtbah7l0KfXixQTpXSHhXaItdvzw0O3xQIaDujKVzXuXlXWJ2DBM5kkMgGjatKnyOaH+O2PVHRKjWNNnmZjyY4WjaQOUO5EoIZk7/+d85/VyD4w9QSwMEFAACAAgA+6K/TB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Puiv0yw7V1XbgAAAHYAAAAcAAAAdW5pdmVyc2FsL2xvY2FsX3NldHRpbmdzLnhtbA3MPQ7CMAxA4b2nsLyXn42haTc2EBLlAFZjUCTHRomF4PZ4e8OnNy3fKvDh1otpwuPugMC6WS76SvhYz+MJoTtpJjHlhGoIyzxMYhvJnd0DdngL/bitXCOcr1RD3hp3ViePM4xwieezcMb9PPwBUEsDBBQAAgAIAIOZ9U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Puiv0w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Pyiv0xjf/ZOOgsAAGggAAAXAAAAdW5pdmVyc2FsL3VuaXZlcnNhbC5wbmftVvtXU1cWvigtpQ/iVDstQo0VSurSgaIihkCycHwxGiJaZVAgutA6ghgg5Z3kYqm12mq00SIQkrE+QCnERzVEHtFRDJCSWHlEHiZKgAghJCSQ181N5t746KxZa9aaPyA/3HvXPt/Z53xn332+vY9ujl//3tvz3wYA4L24DWu2AIA3GQBm57z1JjJSNi9CgXy86FvWrwbqZYFjiOG9L5YcCwDX2O84dr+B2L5ZG5LoAOB3D328JLSaPQCAhePWxH5RkKp7Es4O1sbe2r3RL3BV1q5gnw1Er0Ozvw56dufQKb/VqzfMKVkY7pc1axGwW+rrN+fEHK85C0+u9V60cLTairNWT0ga7R3T+1U3CDeKH0QR5BGPLpY319Y2Kvvr+urzrxS3GMZH1dUkeKxWz9QXC4i2YY6ixXA4DCEFNP1dEdhWjsGbFgmxJP4Km9Mi5i+ZjQC/rDIFKSTaOI7LIXf9FjALHcKbggU4Mst8gz/yHuq8vZkXhhf0XT6MGrWp8jLG9O/rRXMQY1ePix825h5XL3P7St9C3ldDg5D3nds/oIDWA3gAD+ABPIAH8AAewAN4AA/gATyAB/AAHsADeAAP4AH+D4A23RrGmupZj2VOj6vZJNZMHY2p7cHxGUYR/Zb2gKpPdqM5wg+Zax7kdfXaho8MHXBNZYjNGZQofYwwRpusVTDBz2RmkqkQfODDHNtILZrR0UBCpNk0fkDfNzkfg/gSWhwjYeBB0Ooiygr1/juP23pFnUfy4l0fafTT4WrQxx87fZzGCIo0mCYP5B/3sY40VHW6ljo5ORH+AEDJZZ11vo/bFCp2asU8dUvuwa3aFm+N3uwferbN+k9M7rpx1KmAJWce7hfREjlegCFE45OpcoxGmmzDG7ekibdpm4I1euty57n0Bz4965ifpUffMUF7k8+Npi8DAOVw8rlkeRC1Yj5Ut0NzEQ8qIsz5p6dib8Zij83HGBws/8QaUcW7QMkRruV2jeZkWMJx1/Y60yMuvVRugMnLiDUrn/81Qe3Fo37Mlp9bEACUZGouzg+zMTdN9hAbkL3XaPZGRTjzTyJLhr9YcryA4TfzGAAOFLfTGDvSsYNXclOvmDLOZGCjExCG3zLcDGvVU/jutNnAVW0GFdpBpDHa00nozOsC1kytCMtbqC5ND1K2gi4LCHaklTWzXy5diXUajvSppmPcZMhyOCCQJEinul3lTyMzv2RszrzfWNB1v63yp9dObXqHTN9kl4AOiQ8bjmRSaiRvAru6IEfRM9PspmLQXg3aTSNiFyR2Xd4L2spA2zhBZZPVkuznSUVaOBB0akCnCVpFVdXTuVCUVKaB9tK2QkNIpFbu2yn7iDZw8/i+QI0cfUaWkiA9g9mIZdPF1XxTyUDuZLO0paFJA1XuQbjdaWyomici+RZ1Xbe8jOsII8jBdlnZ0WYBSTxWvDpmJQAUy4qTuk2tkts8trIxxE9m6t3BcsAqF7xTr3GcNCwV8yCeb2lGlZrqHKGmWjJWDy1OB5EgKEf7JweOfr/8VPZAPZbx0w3Hps+qBPKzgime7+mueji7UdZsKtCs1I/HKFXB6tLxu6pW2K9g4jWXMkgN98K6g6SyogMAcIsxsoTarjlGyebRU3FGSflSUabiQrvuqKP8qdWC/BsFXDHRIOYXg5Z80GJfKUzM5uZSCHNxQiHzl36cML1KiB+gc6dSdOfiOBmFol68mjgXp7jwOzz88Cao+lWvbLUJE6DhvyB5tsCawv04S3tNqlyPJnxudOok27JTYbQnj1/zAh4bkxy3uCauyfkNfNuuZqRwQiRs1vR5hMCGGkiUm8LMJsTmkB92S/MWnDe3I7meKTMn14eLpRfas3USrdkCGQrq4zgmGoLuRH5EjKFxFeFp7x+Z1TSI1QvrR2ZE7qy8yMMRewplhfGT8nYom/wtd0mQzDjAsdMfgYOq0dv8HEJCVkpVTjO2I+JyluvHKskVZk5tb2HljZh9v+wbkFllZz7BkCsGG/nWhpBjJwaWJB6MQQL36qjTKcmEMePjvfrzD2ZHi6MWhFkkUF1GITPUfW8ua45ScmOwzfnNR8dyt4DkgsB9y5418dt1G8n1rHgn7Unq2hzyLa5csZEukybWj1C2QcPuTKyU5VHVRDXjH4+G87gSf4WO+aRlqWapOCUvfL9RLPNrmHFvaQqhuuwKKtzHh/u04uGdKngynwp3CBx/q5/t+Pm/2dh6hS1n5B/wh6I1Tc2Phis+akjGzSg+CFJ4/wv2vrufRpgSM0u7tRfxFvHu0cXpfHcS5gUqoKtcEl+uaBE5GY2p+LmhmjzFN106SJRcD0NJlAouGHCTolyEpOAhVWufl3BB4wSzu2BBTsg6RAmd2liSrZ2SqrrU+wax7oRECk+xtM48IX8jejd2smYSwQj+EmJrocx2aa4ZiuOoi5I6YZq88LejLt0HSzDNe0auvWYiTDwWSClfgU98nGzJJSR91bxizJjMCdGo1uk4QkRki57mZ+fdqZOEFmMjeMZKsa0Sn7BFlqkllri2StJEXz7XPhY7HZf0vmg4JmxWNdtkG0qr0nBpUbsFcRztxQhJxKmslvoyzaDKknu4PRu82bG1x4mKY2df/UBmC2ubIZu0P4fwQFo+Dw9pJr5XF/l2RUwuf/bVE8tUIMpkjY69HmViyM/WPZW6c1LebLpeWRFYyFHZ61RFyIFnEgUshxprOmS7i2EZxinOYUpBqcqpU8nSRhajGmd7s7AzWWF8pW7yD8XW1kSV0yw04dVpXM5MJDmVG1dCr4RUWfQQr3hxyFaZAiNK0W9alAxXbC5IvEk62BNFQyojC+SWjXFZKZ/m/ERNa8g/SDe32+zOkVUKeLAleKxfrCcc+grv+rNMfLQfy0aF30s/lLdl2Bn8nIxeXo2yEMOB4k6hosmawbgMGEGVQF/m6lQ5OmtJ1lJSGyeH6Er/uYRS+4I5h96usoUkSZWvRJ1q60g04tUbE90K+4g5U0vtZE5t8Md+EWA4VzM1CCFyXU0hf+cYEMMDYdw9/LziShBWgEz422UWofreZo43Y8fHSygJEjXdHQsF0gOclgdQr/djEE0qmwhQWddNHsEhIe//DrMWYazb05aA65PAuhZbJ21UZ3XUxs1CEu9Mdc2rMqXj1vbQJWVXzHfROhr1YWSTRJoTilIyopQa+e9e5kyonXkhZGJyRNyd6p5rxnm50cQjbhl19w4CS6TtYbe7aH5BdRrL6P9RDy2TVB5deQ+JIeRkkpuiNfe2vzzDlNRKGY9eh+Y91/LrHxX6faYugyqdEpf+gLly3La5u2CyJ+AuL/JCU/xVucIilQfcdSr1sLI6/r4tqzvYi79d0rGVq/hTb7gtyf5uau1bwJ13zNKCeHvhZncLsYI/JYpFmpyasogYc/VDVCDA3VuGM1mosPdQHa3UYV88nwZCQrCS4+3gk5xqEpp4POjHNrpKE45q9FPjlASrMbWXDTXN+vkBUzt4qZe5WKbKPg7F7GE8PBJFsJwuv6RnWRrx+Bf3i0IQ4BgnXBdkTNY6wTZv4Onh4jE9zXjWpCxjtHYuhz+PUJcS74N79NfVTgPG9TkuLvSFLIyyYpDWiyiWYQZTh+63p8mLqeP3f/fvcrsExCgoP/DvQY559kiWOjIVfr6eZD/sy0FbLBa8jLfDBwBK5ELMGNcczitSNhKduI7/0VAegJ6fZxd5ocM1CtOnKkhpyfkEta4gFgkeo9BfWwKnRQ2pXCwl6r2rsxyHxwpwZJmEDTrUTe5Zx5aTcpgOxqNhhkPucshrKURbcCK6S8FlGaOt/EObmJ0ocGK1uV3hySy/T9F14tbGr6lfvevrfwNQSwMEFAACAAgA/KK/TNIooFJKAAAAawAAABsAAAB1bml2ZXJzYWwvdW5pdmVyc2FsLnBuZy54bWyzsa/IzVEoSy0qzszPs1Uy1DNQsrfj5bIpKEoty0wtV6gAihnpGUCAkkIlKrc8M6UkAyhkYG6OEMxIzUzPKLFVsjCwgAvqA80EAFBLAQIAABQAAgAIAPuiv0xaf7mZOgQAAOEOAAAdAAAAAAAAAAEAAAAAAAAAAAB1bml2ZXJzYWwvY29tbW9uX21lc3NhZ2VzLmxuZ1BLAQIAABQAAgAIAPuiv0wJ/nBMCQMAALUKAAAnAAAAAAAAAAEAAAAAAHUEAAB1bml2ZXJzYWwvZmxhc2hfcHVibGlzaGluZ19zZXR0aW5ncy54bWxQSwECAAAUAAIACAD7or9MzZ5QkK4CAABVCgAAIQAAAAAAAAABAAAAAADDBwAAdW5pdmVyc2FsL2ZsYXNoX3NraW5fc2V0dGluZ3MueG1sUEsBAgAAFAACAAgA+6K/THjWJgneAgAAxgkAACYAAAAAAAAAAQAAAAAAsAoAAHVuaXZlcnNhbC9odG1sX3B1Ymxpc2hpbmdfc2V0dGluZ3MueG1sUEsBAgAAFAACAAgA+6K/TAB3c1mPAQAAHwYAAB8AAAAAAAAAAQAAAAAA0g0AAHVuaXZlcnNhbC9odG1sX3NraW5fc2V0dGluZ3MuanNQSwECAAAUAAIACAD7or9MGtrqO6oAAAAfAQAAGgAAAAAAAAABAAAAAACeDwAAdW5pdmVyc2FsL2kxOG5fcHJlc2V0cy54bWxQSwECAAAUAAIACAD7or9MsO1dV24AAAB2AAAAHAAAAAAAAAABAAAAAACAEAAAdW5pdmVyc2FsL2xvY2FsX3NldHRpbmdzLnhtbFBLAQIAABQAAgAIAIOZ9UTOggk37AIAAIgIAAAUAAAAAAAAAAEAAAAAACgRAAB1bml2ZXJzYWwvcGxheWVyLnhtbFBLAQIAABQAAgAIAPuiv0wXqeFBbwEAAPsCAAApAAAAAAAAAAEAAAAAAEYUAAB1bml2ZXJzYWwvc2tpbl9jdXN0b21pemF0aW9uX3NldHRpbmdzLnhtbFBLAQIAABQAAgAIAPyiv0xjf/ZOOgsAAGggAAAXAAAAAAAAAAAAAAAAAPwVAAB1bml2ZXJzYWwvdW5pdmVyc2FsLnBuZ1BLAQIAABQAAgAIAPyiv0zSKKBSSgAAAGsAAAAbAAAAAAAAAAEAAAAAAGshAAB1bml2ZXJzYWwvdW5pdmVyc2FsLnBuZy54bWxQSwUGAAAAAAsACwBJAwAA7iEAAAAA"/>
  <p:tag name="ISPRING_PRESENTATION_TITLE" val="2018工作总结-09（半年度）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rgbClr val="000000"/>
      </a:dk1>
      <a:lt1>
        <a:sysClr val="window" lastClr="FFFFFF"/>
      </a:lt1>
      <a:dk2>
        <a:srgbClr val="5B5149"/>
      </a:dk2>
      <a:lt2>
        <a:srgbClr val="5269B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</TotalTime>
  <Words>342</Words>
  <Application>Microsoft Macintosh PowerPoint</Application>
  <PresentationFormat>Widescreen</PresentationFormat>
  <Paragraphs>99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微软雅黑</vt:lpstr>
      <vt:lpstr>Arial</vt:lpstr>
      <vt:lpstr>Calibri</vt:lpstr>
      <vt:lpstr>Century Schoolbook</vt:lpstr>
      <vt:lpstr>Courier New</vt:lpstr>
      <vt:lpstr>Wingdings</vt:lpstr>
      <vt:lpstr>Office 主题​​</vt:lpstr>
      <vt:lpstr>PowerPoint Presentation</vt:lpstr>
      <vt:lpstr>PowerPoint Presentation</vt:lpstr>
      <vt:lpstr>How we find best separation?</vt:lpstr>
      <vt:lpstr>How many Components to Include?</vt:lpstr>
      <vt:lpstr>Dynamic ETF Strategy (Rolling Forward)</vt:lpstr>
      <vt:lpstr>Index Explanation</vt:lpstr>
      <vt:lpstr>Part 2 Risk Parity Strategy-Unleveraged</vt:lpstr>
      <vt:lpstr>Part 2 Risk Parity Strategy-Leveraged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2018工作总结-09（半年度）</dc:title>
  <dc:creator>kingpub</dc:creator>
  <cp:lastModifiedBy>LiuYuzhou</cp:lastModifiedBy>
  <cp:revision>306</cp:revision>
  <dcterms:created xsi:type="dcterms:W3CDTF">2015-01-11T03:03:37Z</dcterms:created>
  <dcterms:modified xsi:type="dcterms:W3CDTF">2019-04-12T21:36:34Z</dcterms:modified>
</cp:coreProperties>
</file>