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7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3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media/image26.png" ContentType="image/png"/>
  <Override PartName="/ppt/media/image3.jpeg" ContentType="image/jpeg"/>
  <Override PartName="/ppt/media/image29.png" ContentType="image/png"/>
  <Override PartName="/ppt/media/image30.png" ContentType="image/png"/>
  <Override PartName="/ppt/media/image33.png" ContentType="image/png"/>
  <Override PartName="/ppt/media/image2.png" ContentType="image/png"/>
  <Override PartName="/ppt/media/image5.png" ContentType="image/png"/>
  <Override PartName="/ppt/media/image31.jpeg" ContentType="image/jpeg"/>
  <Override PartName="/ppt/media/image10.jpeg" ContentType="image/jpeg"/>
  <Override PartName="/ppt/media/image22.jpeg" ContentType="image/jpeg"/>
  <Override PartName="/ppt/media/image12.png" ContentType="image/png"/>
  <Override PartName="/ppt/media/image8.png" ContentType="image/png"/>
  <Override PartName="/ppt/media/image19.jpeg" ContentType="image/jpeg"/>
  <Override PartName="/ppt/media/image15.png" ContentType="image/png"/>
  <Override PartName="/ppt/media/image34.wmf" ContentType="image/x-wmf"/>
  <Override PartName="/ppt/media/image18.png" ContentType="image/png"/>
  <Override PartName="/ppt/media/image32.png" ContentType="image/png"/>
  <Override PartName="/ppt/media/image1.png" ContentType="image/png"/>
  <Override PartName="/ppt/media/image35.png" ContentType="image/png"/>
  <Override PartName="/ppt/media/image4.png" ContentType="image/png"/>
  <Override PartName="/ppt/media/image7.jpeg" ContentType="image/jpeg"/>
  <Override PartName="/ppt/media/image11.png" ContentType="image/png"/>
  <Override PartName="/ppt/media/image13.jpeg" ContentType="image/jpeg"/>
  <Override PartName="/ppt/media/image25.jpeg" ContentType="image/jpeg"/>
  <Override PartName="/ppt/media/image14.png" ContentType="image/png"/>
  <Override PartName="/ppt/media/image17.png" ContentType="image/png"/>
  <Override PartName="/ppt/media/image21.png" ContentType="image/png"/>
  <Override PartName="/ppt/media/image24.png" ContentType="image/png"/>
  <Override PartName="/ppt/media/image27.png" ContentType="image/png"/>
  <Override PartName="/ppt/media/image6.png" ContentType="image/png"/>
  <Override PartName="/ppt/media/image16.jpeg" ContentType="image/jpeg"/>
  <Override PartName="/ppt/media/image9.png" ContentType="image/png"/>
  <Override PartName="/ppt/media/image28.jpeg" ContentType="image/jpeg"/>
  <Override PartName="/ppt/media/image20.png" ContentType="image/png"/>
  <Override PartName="/ppt/media/image23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1115111-F161-4101-A171-21419131A1B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A16171-D171-4191-9131-E1E1C1417171}" type="slidenum">
              <a:rPr lang="en-US" sz="2400">
                <a:solidFill>
                  <a:srgbClr val="353630"/>
                </a:solidFill>
                <a:latin typeface="Arial"/>
                <a:ea typeface="SimHei"/>
              </a:rPr>
              <a:t>&lt;number&gt;</a:t>
            </a:fld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2.jpe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8.jpe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31.jpe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5080" y="6159960"/>
            <a:ext cx="596880" cy="353880"/>
          </a:xfrm>
          <a:prstGeom prst="rect">
            <a:avLst/>
          </a:prstGeom>
        </p:spPr>
      </p:pic>
      <p:pic>
        <p:nvPicPr>
          <p:cNvPr descr="" id="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20840" y="6248520"/>
            <a:ext cx="3060720" cy="38736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53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A1E1D1D1-B101-41E1-A111-416151B1015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5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5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59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C1B191A1-8181-4121-9151-819151C1B14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6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6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65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A171B1D1-71E1-41C1-B1B1-F161C18161B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6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71" r:id="rId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7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71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A1E1C131-91C1-41A1-A181-812171E1B1E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72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73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6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131D161-B181-41A1-B1C1-A10191C1611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1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13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71013141-F121-41C1-B181-D1B111F1512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1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50720" y="6361200"/>
            <a:ext cx="757800" cy="187920"/>
          </a:xfrm>
          <a:prstGeom prst="rect">
            <a:avLst/>
          </a:prstGeom>
        </p:spPr>
      </p:pic>
      <p:sp>
        <p:nvSpPr>
          <p:cNvPr id="16" name="CustomShape 1"/>
          <p:cNvSpPr/>
          <p:nvPr/>
        </p:nvSpPr>
        <p:spPr>
          <a:xfrm>
            <a:off x="1441440" y="6273720"/>
            <a:ext cx="1610280" cy="36252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800">
                <a:solidFill>
                  <a:srgbClr val="00a1de"/>
                </a:solidFill>
                <a:latin typeface="Calibri"/>
              </a:rPr>
              <a:t>CONFIDENTIAL B</a:t>
            </a:r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2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23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91113121-3131-4141-8131-31310161716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2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2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29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21E171A1-C1A1-41C1-A151-F1D12101D17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3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3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35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2151F111-B141-41A1-A1D1-B111F171916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3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4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41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11E181F1-01D1-4191-8141-E1C1C1D1A15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42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7880" y="345960"/>
            <a:ext cx="8507160" cy="5634000"/>
          </a:xfrm>
          <a:prstGeom prst="rect">
            <a:avLst/>
          </a:prstGeom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3720" y="873000"/>
            <a:ext cx="7715520" cy="575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62320" y="1914120"/>
            <a:ext cx="7715880" cy="386388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pic>
        <p:nvPicPr>
          <p:cNvPr descr="" id="4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400" y="6248520"/>
            <a:ext cx="2824920" cy="387360"/>
          </a:xfrm>
          <a:prstGeom prst="rect">
            <a:avLst/>
          </a:prstGeom>
        </p:spPr>
      </p:pic>
      <p:sp>
        <p:nvSpPr>
          <p:cNvPr id="47" name="CustomShape 3"/>
          <p:cNvSpPr/>
          <p:nvPr/>
        </p:nvSpPr>
        <p:spPr>
          <a:xfrm>
            <a:off x="8834760" y="5870520"/>
            <a:ext cx="1041480" cy="274680"/>
          </a:xfrm>
          <a:prstGeom prst="rect">
            <a:avLst/>
          </a:prstGeom>
        </p:spPr>
        <p:txBody>
          <a:bodyPr bIns="0" lIns="0" rIns="0" tIns="0" wrap="none"/>
          <a:p>
            <a:pPr algn="r">
              <a:buFont typeface="Arial"/>
              <a:buChar char="•"/>
            </a:pPr>
            <a:fld id="{41C1E111-A1C1-4171-81D1-C191110191A1}" type="slidenum">
              <a:rPr lang="it-IT">
                <a:solidFill>
                  <a:srgbClr val="808080"/>
                </a:solidFill>
              </a:rPr>
              <a:t>&lt;number&gt;</a:t>
            </a:fld>
            <a:endParaRPr/>
          </a:p>
        </p:txBody>
      </p:sp>
      <p:pic>
        <p:nvPicPr>
          <p:cNvPr descr="" id="4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440" y="6159600"/>
            <a:ext cx="550800" cy="35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09600" y="2347920"/>
            <a:ext cx="8522280" cy="1438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</a:rPr>
              <a:t>WiFi-Display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3200">
                <a:solidFill>
                  <a:srgbClr val="f39a1e"/>
                </a:solidFill>
                <a:latin typeface="Calibri"/>
              </a:rPr>
              <a:t>如何区分</a:t>
            </a:r>
            <a:r>
              <a:rPr b="1" lang="en-US" sz="3200">
                <a:solidFill>
                  <a:srgbClr val="f39a1e"/>
                </a:solidFill>
                <a:latin typeface="Calibri"/>
              </a:rPr>
              <a:t>device</a:t>
            </a:r>
            <a:r>
              <a:rPr b="1" lang="en-US" sz="3200">
                <a:solidFill>
                  <a:srgbClr val="f39a1e"/>
                </a:solidFill>
                <a:latin typeface="Calibri"/>
              </a:rPr>
              <a:t>设备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US" sz="2400"/>
              <a:t>如何区分</a:t>
            </a:r>
            <a:r>
              <a:rPr b="1" lang="en-US" sz="2400"/>
              <a:t>device</a:t>
            </a:r>
            <a:r>
              <a:rPr b="1" lang="en-US" sz="2400"/>
              <a:t>设备？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ea typeface="ＭＳ Ｐゴシック"/>
              </a:rPr>
              <a:t>         </a:t>
            </a:r>
            <a:r>
              <a:rPr lang="en-US" sz="1600">
                <a:ea typeface="ＭＳ Ｐゴシック"/>
              </a:rPr>
              <a:t>wpa_supplicant: P2P-DEVICE-FOUND 02:25:26:37:46:0a p2p_dev_addr=02:25:26:37:46:0a pri_dev_type=1-0050F204-5 name='V102-37460A' config_methods=0x188 dev_capab=0x20 group_capab=0x8 </a:t>
            </a:r>
            <a:r>
              <a:rPr lang="en-US" sz="1600">
                <a:solidFill>
                  <a:srgbClr val="ff0000"/>
                </a:solidFill>
                <a:ea typeface="ＭＳ Ｐゴシック"/>
              </a:rPr>
              <a:t>wfd_dev_info=0x00000601191c44012c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ea typeface="ＭＳ Ｐゴシック"/>
              </a:rPr>
              <a:t> 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private static boolean isWifiDisplay(WifiP2pDevice device) {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</a:rPr>
              <a:t>     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return device.wfdInfo != null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</a:rPr>
              <a:t>           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&amp;&amp; device.wfdInfo.isWfdEnabled()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</a:rPr>
              <a:t>           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&amp;&amp; device.wfdInfo.isSessionAvailable()  ///Add by MTK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</a:rPr>
              <a:t>           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&amp;&amp; isPrimarySinkDeviceType(device.wfdInfo.getDeviceType());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</a:rPr>
              <a:t>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</a:rPr>
              <a:t>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private static boolean isPrimarySinkDeviceType(int deviceType) {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</a:rPr>
              <a:t>   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return deviceType == WifiP2pWfdInfo.PRIMARY_SINK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</a:rPr>
              <a:t>           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|| deviceType == WifiP2pWfdInfo.SOURCE_OR_PRIMARY_SINK;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</a:rPr>
              <a:t>     </a:t>
            </a:r>
            <a:r>
              <a:rPr lang="en-US" sz="1600">
                <a:solidFill>
                  <a:srgbClr val="000000"/>
                </a:solidFill>
                <a:ea typeface="ＭＳ Ｐゴシック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318600"/>
            <a:ext cx="8227800" cy="105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4400">
                <a:solidFill>
                  <a:srgbClr val="ff950e"/>
                </a:solidFill>
              </a:rPr>
              <a:t>WFD</a:t>
            </a:r>
            <a:r>
              <a:rPr b="1" lang="en-US" sz="4400">
                <a:solidFill>
                  <a:srgbClr val="ff950e"/>
                </a:solidFill>
              </a:rPr>
              <a:t>跟</a:t>
            </a:r>
            <a:r>
              <a:rPr b="1" lang="en-US" sz="4400">
                <a:solidFill>
                  <a:srgbClr val="ff950e"/>
                </a:solidFill>
              </a:rPr>
              <a:t>Wifi-Direct</a:t>
            </a:r>
            <a:r>
              <a:rPr b="1" lang="en-US" sz="4400">
                <a:solidFill>
                  <a:srgbClr val="ff950e"/>
                </a:solidFill>
              </a:rPr>
              <a:t>连接方式的区别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649520"/>
            <a:ext cx="8227800" cy="4434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Wifi Direct</a:t>
            </a:r>
            <a:r>
              <a:rPr lang="en-US" sz="2000"/>
              <a:t>的连接方式有两种：”</a:t>
            </a:r>
            <a:r>
              <a:rPr lang="en-US" sz="2000"/>
              <a:t>persistent” </a:t>
            </a:r>
            <a:r>
              <a:rPr lang="en-US" sz="2000"/>
              <a:t>和 ”非</a:t>
            </a:r>
            <a:r>
              <a:rPr lang="en-US" sz="2000"/>
              <a:t>persistent”</a:t>
            </a:r>
            <a:r>
              <a:rPr lang="en-US" sz="2000"/>
              <a:t>。</a:t>
            </a:r>
            <a:endParaRPr/>
          </a:p>
          <a:p>
            <a:endParaRPr/>
          </a:p>
          <a:p>
            <a:r>
              <a:rPr lang="en-US" sz="2000"/>
              <a:t>跟</a:t>
            </a:r>
            <a:r>
              <a:rPr lang="en-US" sz="2000"/>
              <a:t>wifi Direct</a:t>
            </a:r>
            <a:r>
              <a:rPr lang="en-US" sz="2000"/>
              <a:t>一样，</a:t>
            </a:r>
            <a:r>
              <a:rPr lang="en-US" sz="2000"/>
              <a:t>Android</a:t>
            </a:r>
            <a:r>
              <a:rPr lang="en-US" sz="2000"/>
              <a:t>默认的情况下</a:t>
            </a:r>
            <a:r>
              <a:rPr lang="en-US" sz="2000"/>
              <a:t>WFD</a:t>
            </a:r>
            <a:r>
              <a:rPr lang="en-US" sz="2000"/>
              <a:t>也是支持这两种方式的连接，但是跟部分</a:t>
            </a:r>
            <a:r>
              <a:rPr lang="en-US" sz="2000"/>
              <a:t>dongle</a:t>
            </a:r>
            <a:r>
              <a:rPr lang="en-US" sz="2000"/>
              <a:t>连接过程中出现高频率</a:t>
            </a:r>
            <a:r>
              <a:rPr lang="en-US" sz="2000"/>
              <a:t>fail</a:t>
            </a:r>
            <a:r>
              <a:rPr lang="en-US" sz="2000"/>
              <a:t>的问题（</a:t>
            </a:r>
            <a:r>
              <a:rPr lang="en-US" sz="2000"/>
              <a:t>V102, netgear</a:t>
            </a:r>
            <a:r>
              <a:rPr lang="en-US" sz="2000"/>
              <a:t>），</a:t>
            </a:r>
            <a:r>
              <a:rPr lang="en-US" sz="2000"/>
              <a:t>MTK</a:t>
            </a:r>
            <a:r>
              <a:rPr lang="en-US" sz="2000"/>
              <a:t>为了改善跟</a:t>
            </a:r>
            <a:r>
              <a:rPr lang="en-US" sz="2000"/>
              <a:t>dongle</a:t>
            </a:r>
            <a:r>
              <a:rPr lang="en-US" sz="2000"/>
              <a:t>的兼容性而屏蔽了“</a:t>
            </a:r>
            <a:r>
              <a:rPr lang="en-US" sz="2000"/>
              <a:t>persistent”</a:t>
            </a:r>
            <a:r>
              <a:rPr lang="en-US" sz="2000"/>
              <a:t>的连接方式，所以</a:t>
            </a:r>
            <a:r>
              <a:rPr lang="en-US" sz="2000">
                <a:solidFill>
                  <a:srgbClr val="ff0000"/>
                </a:solidFill>
              </a:rPr>
              <a:t>目前</a:t>
            </a:r>
            <a:r>
              <a:rPr lang="en-US" sz="2000">
                <a:solidFill>
                  <a:srgbClr val="ff0000"/>
                </a:solidFill>
              </a:rPr>
              <a:t>WFD</a:t>
            </a:r>
            <a:r>
              <a:rPr lang="en-US" sz="2000">
                <a:solidFill>
                  <a:srgbClr val="ff0000"/>
                </a:solidFill>
              </a:rPr>
              <a:t>只有“非</a:t>
            </a:r>
            <a:r>
              <a:rPr lang="en-US" sz="2000">
                <a:solidFill>
                  <a:srgbClr val="ff0000"/>
                </a:solidFill>
              </a:rPr>
              <a:t>persistent”</a:t>
            </a:r>
            <a:r>
              <a:rPr lang="en-US" sz="2000">
                <a:solidFill>
                  <a:srgbClr val="ff0000"/>
                </a:solidFill>
              </a:rPr>
              <a:t>方式。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Request Connect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ea typeface="ＭＳ Ｐゴシック"/>
              </a:rPr>
              <a:t>Request Connect</a:t>
            </a:r>
            <a:endParaRPr/>
          </a:p>
          <a:p>
            <a:r>
              <a:rPr lang="en-US" sz="2000">
                <a:ea typeface="ＭＳ Ｐゴシック"/>
              </a:rPr>
              <a:t>WifiDisplayController: requestConnect, address = 02:25:26:37:46:0a</a:t>
            </a:r>
            <a:endParaRPr/>
          </a:p>
          <a:p>
            <a:r>
              <a:rPr lang="en-US" sz="2000">
                <a:ea typeface="ＭＳ Ｐゴシック"/>
              </a:rPr>
              <a:t>WifiDisplayController: Initiated connection to Wifi display: V102-37460A</a:t>
            </a:r>
            <a:endParaRPr/>
          </a:p>
          <a:p>
            <a:r>
              <a:rPr b="1" lang="en-US" sz="2000">
                <a:ea typeface="ＭＳ Ｐゴシック"/>
              </a:rPr>
              <a:t>启动</a:t>
            </a:r>
            <a:r>
              <a:rPr b="1" lang="en-US" sz="2000">
                <a:ea typeface="ＭＳ Ｐゴシック"/>
              </a:rPr>
              <a:t>RTSP</a:t>
            </a:r>
            <a:r>
              <a:rPr b="1" lang="en-US" sz="2000">
                <a:ea typeface="ＭＳ Ｐゴシック"/>
              </a:rPr>
              <a:t>监听</a:t>
            </a:r>
            <a:endParaRPr/>
          </a:p>
          <a:p>
            <a:r>
              <a:rPr lang="en-US" sz="2000">
                <a:ea typeface="ＭＳ Ｐゴシック"/>
              </a:rPr>
              <a:t>WifiDisplayController: Listening for RTSP connection on 127.0.0.1:7236 from Wifi display: V102-37460A , Speed-Up rtsp setup, DRM Content isPlaying = false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Provision Discovery Request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ea typeface="ＭＳ Ｐゴシック"/>
              </a:rPr>
              <a:t>连接</a:t>
            </a:r>
            <a:r>
              <a:rPr b="1" lang="en-US" sz="2000">
                <a:ea typeface="ＭＳ Ｐゴシック"/>
              </a:rPr>
              <a:t>P2p</a:t>
            </a:r>
            <a:r>
              <a:rPr b="1" lang="en-US" sz="2000">
                <a:ea typeface="ＭＳ Ｐゴシック"/>
              </a:rPr>
              <a:t>，首先发</a:t>
            </a:r>
            <a:r>
              <a:rPr b="1" lang="en-US" sz="2000">
                <a:ea typeface="ＭＳ Ｐゴシック"/>
              </a:rPr>
              <a:t>PD request</a:t>
            </a:r>
            <a:r>
              <a:rPr b="1" lang="en-US" sz="2000">
                <a:ea typeface="ＭＳ Ｐゴシック"/>
              </a:rPr>
              <a:t>，协商连接信息，如</a:t>
            </a:r>
            <a:r>
              <a:rPr b="1" lang="en-US" sz="2000">
                <a:ea typeface="ＭＳ Ｐゴシック"/>
              </a:rPr>
              <a:t>PBC/display/keypad,</a:t>
            </a:r>
            <a:r>
              <a:rPr b="1" lang="en-US" sz="2000">
                <a:ea typeface="ＭＳ Ｐゴシック"/>
              </a:rPr>
              <a:t>携带的信息取决于</a:t>
            </a:r>
            <a:r>
              <a:rPr b="1" lang="en-US" sz="2000">
                <a:ea typeface="ＭＳ Ｐゴシック"/>
              </a:rPr>
              <a:t>config</a:t>
            </a:r>
            <a:r>
              <a:rPr b="1" lang="en-US" sz="2000">
                <a:ea typeface="ＭＳ Ｐゴシック"/>
              </a:rPr>
              <a:t>信息</a:t>
            </a:r>
            <a:r>
              <a:rPr b="1" lang="en-US" sz="2000">
                <a:ea typeface="ＭＳ Ｐゴシック"/>
              </a:rPr>
              <a:t>,</a:t>
            </a:r>
            <a:r>
              <a:rPr b="1" lang="en-US" sz="2000">
                <a:ea typeface="ＭＳ Ｐゴシック"/>
              </a:rPr>
              <a:t>这帧中</a:t>
            </a:r>
            <a:r>
              <a:rPr b="1" lang="en-US" sz="2000">
                <a:ea typeface="ＭＳ Ｐゴシック"/>
              </a:rPr>
              <a:t>0x80</a:t>
            </a:r>
            <a:r>
              <a:rPr b="1" lang="en-US" sz="2000">
                <a:ea typeface="ＭＳ Ｐゴシック"/>
              </a:rPr>
              <a:t>代表对方</a:t>
            </a:r>
            <a:r>
              <a:rPr b="1" lang="en-US" sz="2000">
                <a:ea typeface="ＭＳ Ｐゴシック"/>
              </a:rPr>
              <a:t>wps</a:t>
            </a:r>
            <a:r>
              <a:rPr b="1" lang="en-US" sz="2000">
                <a:ea typeface="ＭＳ Ｐゴシック"/>
              </a:rPr>
              <a:t>的方式是</a:t>
            </a:r>
            <a:r>
              <a:rPr b="1" lang="en-US" sz="2000">
                <a:ea typeface="ＭＳ Ｐゴシック"/>
              </a:rPr>
              <a:t>pbc</a:t>
            </a:r>
            <a:r>
              <a:rPr b="1" lang="en-US" sz="2000">
                <a:ea typeface="ＭＳ Ｐゴシック"/>
              </a:rPr>
              <a:t>，目的是想让对方知道我们的</a:t>
            </a:r>
            <a:r>
              <a:rPr b="1" lang="en-US" sz="2000">
                <a:ea typeface="ＭＳ Ｐゴシック"/>
              </a:rPr>
              <a:t>wps</a:t>
            </a:r>
            <a:r>
              <a:rPr b="1" lang="en-US" sz="2000">
                <a:ea typeface="ＭＳ Ｐゴシック"/>
              </a:rPr>
              <a:t>方式</a:t>
            </a:r>
            <a:r>
              <a:rPr lang="en-US" sz="2000">
                <a:ea typeface="ＭＳ Ｐゴシック"/>
              </a:rPr>
              <a:t>。</a:t>
            </a:r>
            <a:endParaRPr/>
          </a:p>
          <a:p>
            <a:r>
              <a:rPr lang="en-US" sz="2000">
                <a:ea typeface="ＭＳ Ｐゴシック"/>
              </a:rPr>
              <a:t>wpa_supplicant: p2p0: Control interface command 'P2P_PROV_DISC 02:25:26:37:46:0a pbc‘</a:t>
            </a:r>
            <a:endParaRPr/>
          </a:p>
          <a:p>
            <a:r>
              <a:rPr lang="en-US" sz="2000">
                <a:ea typeface="ＭＳ Ｐゴシック"/>
              </a:rPr>
              <a:t>wpa_supplicant: P2P: Provision Discovery Request with 02:25:26:37:46:0a (config methods 0x80)</a:t>
            </a:r>
            <a:endParaRPr/>
          </a:p>
          <a:p>
            <a:r>
              <a:rPr b="1" lang="en-US" sz="2000">
                <a:ea typeface="ＭＳ Ｐゴシック"/>
              </a:rPr>
              <a:t>确认发送成功</a:t>
            </a:r>
            <a:endParaRPr/>
          </a:p>
          <a:p>
            <a:r>
              <a:rPr lang="en-US" sz="2000">
                <a:ea typeface="ＭＳ Ｐゴシック"/>
              </a:rPr>
              <a:t>wpa_supplicant: P2P: Provision Discovery Request TX callback: success=1</a:t>
            </a:r>
            <a:endParaRPr/>
          </a:p>
          <a:p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000">
                <a:solidFill>
                  <a:srgbClr val="f39a1e"/>
                </a:solidFill>
                <a:latin typeface="Calibri"/>
                <a:ea typeface="ＭＳ Ｐゴシック"/>
              </a:rPr>
              <a:t>Provison Discover Resp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ea typeface="ＭＳ Ｐゴシック"/>
              </a:rPr>
              <a:t>接收到对方的回复，携带对方的连接方式信息：</a:t>
            </a:r>
            <a:r>
              <a:rPr b="1" lang="en-US" sz="2000">
                <a:ea typeface="ＭＳ Ｐゴシック"/>
              </a:rPr>
              <a:t>PBC</a:t>
            </a:r>
            <a:r>
              <a:rPr b="1" lang="en-US" sz="2000">
                <a:ea typeface="ＭＳ Ｐゴシック"/>
              </a:rPr>
              <a:t>（</a:t>
            </a:r>
            <a:r>
              <a:rPr b="1" lang="en-US" sz="2000">
                <a:ea typeface="ＭＳ Ｐゴシック"/>
              </a:rPr>
              <a:t>0X80</a:t>
            </a:r>
            <a:r>
              <a:rPr b="1" lang="en-US" sz="2000">
                <a:ea typeface="ＭＳ Ｐゴシック"/>
              </a:rPr>
              <a:t>）</a:t>
            </a:r>
            <a:endParaRPr/>
          </a:p>
          <a:p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P2P: Received Provision Discovery Response from 02:25:26:37:46:0a with config methods 0x80</a:t>
            </a:r>
            <a:endParaRPr/>
          </a:p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</a:rPr>
              <a:t>GO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 Neg Request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744560"/>
            <a:ext cx="8227080" cy="41299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/>
              <a:t>GO Neg </a:t>
            </a:r>
            <a:r>
              <a:rPr b="1" lang="en-US" sz="2000">
                <a:ea typeface="ＭＳ Ｐゴシック"/>
              </a:rPr>
              <a:t>Request</a:t>
            </a:r>
            <a:endParaRPr/>
          </a:p>
          <a:p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P2P: Request to start group negotiation - peer=02:25:26:37:46:0a  GO Intent=0  Intended Interface Address=46:46:43:32:31:ab wps_method=3 persistent_group=2 pd_before_go_neg=0</a:t>
            </a:r>
            <a:endParaRPr/>
          </a:p>
          <a:p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P2P: Sending GO Negotiation Request</a:t>
            </a:r>
            <a:endParaRPr/>
          </a:p>
          <a:p>
            <a:r>
              <a:rPr b="1" lang="en-US" sz="2000">
                <a:ea typeface="ＭＳ Ｐゴシック"/>
              </a:rPr>
              <a:t>注意我们携带的</a:t>
            </a:r>
            <a:r>
              <a:rPr b="1" lang="en-US" sz="2000">
                <a:ea typeface="ＭＳ Ｐゴシック"/>
              </a:rPr>
              <a:t>Intent 0, Tie breaker 1</a:t>
            </a:r>
            <a:endParaRPr/>
          </a:p>
          <a:p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P2P: * GO Intent: Intent 0 Tie breaker 1</a:t>
            </a:r>
            <a:endParaRPr/>
          </a:p>
          <a:p>
            <a:r>
              <a:rPr b="1" lang="en-US" sz="2000">
                <a:ea typeface="ＭＳ Ｐゴシック"/>
              </a:rPr>
              <a:t>成功发送</a:t>
            </a:r>
            <a:r>
              <a:rPr b="1" lang="en-US" sz="2000">
                <a:ea typeface="ＭＳ Ｐゴシック"/>
              </a:rPr>
              <a:t>GO neg Req</a:t>
            </a:r>
            <a:r>
              <a:rPr b="1" lang="en-US" sz="2000">
                <a:ea typeface="ＭＳ Ｐゴシック"/>
              </a:rPr>
              <a:t>，在发送的</a:t>
            </a:r>
            <a:r>
              <a:rPr b="1" lang="en-US" sz="2000">
                <a:ea typeface="ＭＳ Ｐゴシック"/>
              </a:rPr>
              <a:t>channel</a:t>
            </a:r>
            <a:r>
              <a:rPr b="1" lang="en-US" sz="2000">
                <a:ea typeface="ＭＳ Ｐゴシック"/>
              </a:rPr>
              <a:t>上定时</a:t>
            </a:r>
            <a:r>
              <a:rPr b="1" lang="en-US" sz="2000">
                <a:ea typeface="ＭＳ Ｐゴシック"/>
              </a:rPr>
              <a:t>500ms</a:t>
            </a:r>
            <a:r>
              <a:rPr b="1" lang="en-US" sz="2000">
                <a:ea typeface="ＭＳ Ｐゴシック"/>
              </a:rPr>
              <a:t>等待对方回复</a:t>
            </a:r>
            <a:r>
              <a:rPr b="1" lang="en-US" sz="2000">
                <a:ea typeface="ＭＳ Ｐゴシック"/>
              </a:rPr>
              <a:t>go neg resp</a:t>
            </a:r>
            <a:r>
              <a:rPr b="1" lang="en-US" sz="2000">
                <a:ea typeface="ＭＳ Ｐゴシック"/>
              </a:rPr>
              <a:t>。如果</a:t>
            </a:r>
            <a:r>
              <a:rPr b="1" lang="en-US" sz="2000">
                <a:ea typeface="ＭＳ Ｐゴシック"/>
              </a:rPr>
              <a:t>0.5ms</a:t>
            </a:r>
            <a:r>
              <a:rPr b="1" lang="en-US" sz="2000">
                <a:ea typeface="ＭＳ Ｐゴシック"/>
              </a:rPr>
              <a:t>等待不到就超时 </a:t>
            </a:r>
            <a:endParaRPr/>
          </a:p>
          <a:p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pa_supplicant: P2P: GO Negotiation Request TX callback: success=1</a:t>
            </a:r>
            <a:r>
              <a:rPr lang="en-US" sz="1600">
                <a:ea typeface="ＭＳ Ｐゴシック"/>
              </a:rPr>
              <a:t>，</a:t>
            </a:r>
            <a:endParaRPr/>
          </a:p>
          <a:p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P2P: Set timeout (state=CONNECT): 0.500000 sec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</a:rPr>
              <a:t>GO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 Neg Response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3413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80000"/>
              </a:lnSpc>
            </a:pPr>
            <a:r>
              <a:rPr b="1" lang="en-US" sz="2000"/>
              <a:t>收到对方回的</a:t>
            </a:r>
            <a:r>
              <a:rPr b="1" lang="en-US" sz="2000"/>
              <a:t>go neg response</a:t>
            </a:r>
            <a:r>
              <a:rPr b="1" lang="en-US" sz="2000"/>
              <a:t>，清掉</a:t>
            </a:r>
            <a:r>
              <a:rPr b="1" lang="en-US" sz="2000"/>
              <a:t>timer</a:t>
            </a:r>
            <a:r>
              <a:rPr b="1" lang="en-US" sz="2000"/>
              <a:t>，解析到对方的</a:t>
            </a:r>
            <a:r>
              <a:rPr b="1" lang="en-US" sz="2000"/>
              <a:t>status</a:t>
            </a:r>
            <a:r>
              <a:rPr b="1" lang="en-US" sz="2000"/>
              <a:t>为</a:t>
            </a:r>
            <a:r>
              <a:rPr b="1" lang="en-US" sz="2000"/>
              <a:t>0</a:t>
            </a:r>
            <a:r>
              <a:rPr b="1" lang="en-US" sz="2000"/>
              <a:t>代表成功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P2P: Received GO Negotiation Response from 02:25:26:37:46:0a (freq=2412)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P2P: * Status: 0</a:t>
            </a:r>
            <a:endParaRPr/>
          </a:p>
          <a:p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对方回复的</a:t>
            </a:r>
            <a:r>
              <a:rPr b="1" lang="en-US" sz="2000">
                <a:ea typeface="ＭＳ Ｐゴシック"/>
              </a:rPr>
              <a:t>Intent</a:t>
            </a:r>
            <a:r>
              <a:rPr b="1" lang="en-US" sz="2000">
                <a:ea typeface="ＭＳ Ｐゴシック"/>
              </a:rPr>
              <a:t>和</a:t>
            </a:r>
            <a:r>
              <a:rPr b="1" lang="en-US" sz="2000">
                <a:ea typeface="ＭＳ Ｐゴシック"/>
              </a:rPr>
              <a:t>Tie breaker</a:t>
            </a:r>
            <a:r>
              <a:rPr b="1" lang="en-US" sz="2000">
                <a:ea typeface="ＭＳ Ｐゴシック"/>
              </a:rPr>
              <a:t>信息，用于确定谁是</a:t>
            </a: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。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P2P: * GO Intent: Intent 14 Tie breaker 0</a:t>
            </a:r>
            <a:endParaRPr/>
          </a:p>
          <a:p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     </a:t>
            </a:r>
            <a:r>
              <a:rPr lang="en-US" sz="2000">
                <a:ea typeface="ＭＳ Ｐゴシック"/>
              </a:rPr>
              <a:t>协商谁是</a:t>
            </a:r>
            <a:r>
              <a:rPr lang="en-US" sz="2000">
                <a:ea typeface="ＭＳ Ｐゴシック"/>
              </a:rPr>
              <a:t>GO</a:t>
            </a:r>
            <a:r>
              <a:rPr lang="en-US" sz="2000">
                <a:ea typeface="ＭＳ Ｐゴシック"/>
              </a:rPr>
              <a:t>，首先看</a:t>
            </a:r>
            <a:r>
              <a:rPr lang="en-US" sz="2000">
                <a:ea typeface="ＭＳ Ｐゴシック"/>
              </a:rPr>
              <a:t>Intent</a:t>
            </a:r>
            <a:r>
              <a:rPr lang="en-US" sz="2000">
                <a:ea typeface="ＭＳ Ｐゴシック"/>
              </a:rPr>
              <a:t>，谁大谁是</a:t>
            </a:r>
            <a:r>
              <a:rPr lang="en-US" sz="2000">
                <a:ea typeface="ＭＳ Ｐゴシック"/>
              </a:rPr>
              <a:t>GO</a:t>
            </a:r>
            <a:r>
              <a:rPr lang="en-US" sz="2000">
                <a:ea typeface="ＭＳ Ｐゴシック"/>
              </a:rPr>
              <a:t>，如果</a:t>
            </a:r>
            <a:r>
              <a:rPr lang="en-US" sz="2000">
                <a:ea typeface="ＭＳ Ｐゴシック"/>
              </a:rPr>
              <a:t>Intent</a:t>
            </a:r>
            <a:r>
              <a:rPr lang="en-US" sz="2000">
                <a:ea typeface="ＭＳ Ｐゴシック"/>
              </a:rPr>
              <a:t>相同，</a:t>
            </a:r>
            <a:r>
              <a:rPr lang="en-US" sz="2000">
                <a:ea typeface="ＭＳ Ｐゴシック"/>
              </a:rPr>
              <a:t>Tie Breaker=1</a:t>
            </a:r>
            <a:r>
              <a:rPr lang="en-US" sz="2000">
                <a:ea typeface="ＭＳ Ｐゴシック"/>
              </a:rPr>
              <a:t>的是</a:t>
            </a:r>
            <a:r>
              <a:rPr lang="en-US" sz="2000">
                <a:ea typeface="ＭＳ Ｐゴシック"/>
              </a:rPr>
              <a:t>GO</a:t>
            </a:r>
            <a:r>
              <a:rPr lang="en-US" sz="2000">
                <a:ea typeface="ＭＳ Ｐゴシック"/>
              </a:rPr>
              <a:t>，如果双方都是</a:t>
            </a:r>
            <a:r>
              <a:rPr lang="en-US" sz="2000">
                <a:ea typeface="ＭＳ Ｐゴシック"/>
              </a:rPr>
              <a:t>15</a:t>
            </a:r>
            <a:r>
              <a:rPr lang="en-US" sz="2000">
                <a:ea typeface="ＭＳ Ｐゴシック"/>
              </a:rPr>
              <a:t>，则协商不成功，说明双方都只想做</a:t>
            </a:r>
            <a:r>
              <a:rPr lang="en-US" sz="2000">
                <a:ea typeface="ＭＳ Ｐゴシック"/>
              </a:rPr>
              <a:t>go</a:t>
            </a:r>
            <a:r>
              <a:rPr lang="en-US" sz="2000">
                <a:ea typeface="ＭＳ Ｐゴシック"/>
              </a:rPr>
              <a:t>，谈判破裂；否则谁的</a:t>
            </a:r>
            <a:r>
              <a:rPr lang="en-US" sz="2000">
                <a:ea typeface="ＭＳ Ｐゴシック"/>
              </a:rPr>
              <a:t>intent</a:t>
            </a:r>
            <a:r>
              <a:rPr lang="en-US" sz="2000">
                <a:ea typeface="ＭＳ Ｐゴシック"/>
              </a:rPr>
              <a:t>大，谁就当</a:t>
            </a:r>
            <a:r>
              <a:rPr lang="en-US" sz="2000">
                <a:ea typeface="ＭＳ Ｐゴシック"/>
              </a:rPr>
              <a:t>go</a:t>
            </a:r>
            <a:r>
              <a:rPr lang="en-US" sz="2000">
                <a:ea typeface="ＭＳ Ｐゴシック"/>
              </a:rPr>
              <a:t>；如果双方的</a:t>
            </a:r>
            <a:r>
              <a:rPr lang="en-US" sz="2000">
                <a:ea typeface="ＭＳ Ｐゴシック"/>
              </a:rPr>
              <a:t>intent</a:t>
            </a:r>
            <a:r>
              <a:rPr lang="en-US" sz="2000">
                <a:ea typeface="ＭＳ Ｐゴシック"/>
              </a:rPr>
              <a:t>相等，则谁的</a:t>
            </a:r>
            <a:r>
              <a:rPr lang="en-US" sz="2000">
                <a:ea typeface="ＭＳ Ｐゴシック"/>
              </a:rPr>
              <a:t>tie breaker</a:t>
            </a:r>
            <a:r>
              <a:rPr lang="en-US" sz="2000">
                <a:ea typeface="ＭＳ Ｐゴシック"/>
              </a:rPr>
              <a:t>为</a:t>
            </a:r>
            <a:r>
              <a:rPr lang="en-US" sz="2000">
                <a:ea typeface="ＭＳ Ｐゴシック"/>
              </a:rPr>
              <a:t>1</a:t>
            </a:r>
            <a:r>
              <a:rPr lang="en-US" sz="2000">
                <a:ea typeface="ＭＳ Ｐゴシック"/>
              </a:rPr>
              <a:t>，谁就当</a:t>
            </a:r>
            <a:r>
              <a:rPr lang="en-US" sz="2000">
                <a:ea typeface="ＭＳ Ｐゴシック"/>
              </a:rPr>
              <a:t>go</a:t>
            </a:r>
            <a:r>
              <a:rPr lang="en-US" sz="2000">
                <a:ea typeface="ＭＳ Ｐゴシック"/>
              </a:rPr>
              <a:t>（协议保证了</a:t>
            </a:r>
            <a:r>
              <a:rPr lang="en-US" sz="2000">
                <a:ea typeface="ＭＳ Ｐゴシック"/>
              </a:rPr>
              <a:t>tie breaker</a:t>
            </a:r>
            <a:r>
              <a:rPr lang="en-US" sz="2000">
                <a:ea typeface="ＭＳ Ｐゴシック"/>
              </a:rPr>
              <a:t>是不同的）。 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Go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协商过程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WFD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跟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P2P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的区别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如果是</a:t>
            </a:r>
            <a:r>
              <a:rPr lang="en-US" sz="2000"/>
              <a:t>wifi direct</a:t>
            </a:r>
            <a:r>
              <a:rPr lang="en-US" sz="2000"/>
              <a:t>连接，那么在</a:t>
            </a:r>
            <a:r>
              <a:rPr lang="en-US" sz="2000"/>
              <a:t>Go</a:t>
            </a:r>
            <a:r>
              <a:rPr lang="en-US" sz="2000"/>
              <a:t>过程对方会回复失败，意思是等对方</a:t>
            </a:r>
            <a:r>
              <a:rPr lang="en-US" sz="2000"/>
              <a:t>ready</a:t>
            </a:r>
            <a:r>
              <a:rPr lang="en-US" sz="2000"/>
              <a:t>后，再主动连我们，</a:t>
            </a:r>
            <a:r>
              <a:rPr lang="en-US" sz="2000">
                <a:ea typeface="ＭＳ Ｐゴシック"/>
              </a:rPr>
              <a:t>Status</a:t>
            </a:r>
            <a:r>
              <a:rPr lang="en-US" sz="2000">
                <a:ea typeface="ＭＳ Ｐゴシック"/>
              </a:rPr>
              <a:t>为</a:t>
            </a:r>
            <a:r>
              <a:rPr lang="en-US" sz="2000">
                <a:ea typeface="ＭＳ Ｐゴシック"/>
              </a:rPr>
              <a:t>1</a:t>
            </a:r>
            <a:r>
              <a:rPr lang="en-US" sz="2000">
                <a:ea typeface="ＭＳ Ｐゴシック"/>
              </a:rPr>
              <a:t>就表示失败。对方回失败主要是为了实现被邀请的一方可以选择“接受”和“拒绝”的功能。具体过程是这样：如果被邀请方点的是“接受”，在回复了失败以后，被邀请方会再发</a:t>
            </a:r>
            <a:r>
              <a:rPr lang="en-US" sz="2000">
                <a:ea typeface="ＭＳ Ｐゴシック"/>
              </a:rPr>
              <a:t>go neg req</a:t>
            </a:r>
            <a:r>
              <a:rPr lang="en-US" sz="2000">
                <a:ea typeface="ＭＳ Ｐゴシック"/>
              </a:rPr>
              <a:t>来开始</a:t>
            </a:r>
            <a:r>
              <a:rPr lang="en-US" sz="2000">
                <a:ea typeface="ＭＳ Ｐゴシック"/>
              </a:rPr>
              <a:t>go neg</a:t>
            </a:r>
            <a:r>
              <a:rPr lang="en-US" sz="2000">
                <a:ea typeface="ＭＳ Ｐゴシック"/>
              </a:rPr>
              <a:t>的过程；如果被邀请方点的是“拒绝”，在回复了失败以后，被邀请方就不会再发</a:t>
            </a:r>
            <a:r>
              <a:rPr lang="en-US" sz="2000">
                <a:ea typeface="ＭＳ Ｐゴシック"/>
              </a:rPr>
              <a:t>go neg req</a:t>
            </a:r>
            <a:r>
              <a:rPr lang="en-US" sz="2000">
                <a:ea typeface="ＭＳ Ｐゴシック"/>
              </a:rPr>
              <a:t>来开始</a:t>
            </a:r>
            <a:r>
              <a:rPr lang="en-US" sz="2000">
                <a:ea typeface="ＭＳ Ｐゴシック"/>
              </a:rPr>
              <a:t>go neg</a:t>
            </a:r>
            <a:r>
              <a:rPr lang="en-US" sz="2000">
                <a:ea typeface="ＭＳ Ｐゴシック"/>
              </a:rPr>
              <a:t>的过程，而邀请方因为一直等不到对方发邀请，所以最后超时。</a:t>
            </a:r>
            <a:endParaRPr/>
          </a:p>
          <a:p>
            <a:r>
              <a:rPr lang="en-US" sz="2000">
                <a:ea typeface="ＭＳ Ｐゴシック"/>
              </a:rPr>
              <a:t>在</a:t>
            </a:r>
            <a:r>
              <a:rPr lang="en-US" sz="2000">
                <a:ea typeface="ＭＳ Ｐゴシック"/>
              </a:rPr>
              <a:t>WFD</a:t>
            </a:r>
            <a:r>
              <a:rPr lang="en-US" sz="2000">
                <a:ea typeface="ＭＳ Ｐゴシック"/>
              </a:rPr>
              <a:t>中不需要对方选择拒绝或者接受，默认都是要连接的，直接回复</a:t>
            </a:r>
            <a:r>
              <a:rPr lang="en-US" sz="2000">
                <a:ea typeface="ＭＳ Ｐゴシック"/>
              </a:rPr>
              <a:t>Status</a:t>
            </a:r>
            <a:r>
              <a:rPr lang="en-US" sz="2000">
                <a:ea typeface="ＭＳ Ｐゴシック"/>
              </a:rPr>
              <a:t>：</a:t>
            </a:r>
            <a:r>
              <a:rPr lang="en-US" sz="2000">
                <a:ea typeface="ＭＳ Ｐゴシック"/>
              </a:rPr>
              <a:t>0</a:t>
            </a:r>
            <a:r>
              <a:rPr lang="en-US" sz="2000">
                <a:ea typeface="ＭＳ Ｐゴシック"/>
              </a:rPr>
              <a:t>， 代表成功</a:t>
            </a:r>
            <a:endParaRPr/>
          </a:p>
          <a:p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GO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协商结果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协商过程确定</a:t>
            </a:r>
            <a:r>
              <a:rPr b="1" lang="en-US" sz="2000">
                <a:ea typeface="ＭＳ Ｐゴシック"/>
              </a:rPr>
              <a:t>channel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ea typeface="ＭＳ Ｐゴシック"/>
              </a:rPr>
              <a:t>      </a:t>
            </a:r>
            <a:r>
              <a:rPr lang="en-US" sz="1600">
                <a:ea typeface="ＭＳ Ｐゴシック"/>
              </a:rPr>
              <a:t>wpa_supplicant: P2P: * Operating Channel: Regulatory Class 115 Channel 36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ea typeface="ＭＳ Ｐゴシック"/>
              </a:rPr>
              <a:t>确定谁是</a:t>
            </a:r>
            <a:r>
              <a:rPr b="1" lang="en-US" sz="2000">
                <a:ea typeface="ＭＳ Ｐゴシック"/>
              </a:rPr>
              <a:t>GO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P2P: GO Negotiation with 02:25:26:37:46:0a completed (peer will be GO)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成功的标志（</a:t>
            </a:r>
            <a:r>
              <a:rPr lang="en-US" sz="1600">
                <a:solidFill>
                  <a:srgbClr val="ff0000"/>
                </a:solidFill>
                <a:ea typeface="ＭＳ Ｐゴシック"/>
              </a:rPr>
              <a:t>P2P-GO-NEG-SUCCESS </a:t>
            </a:r>
            <a:r>
              <a:rPr lang="en-US" sz="1600">
                <a:solidFill>
                  <a:srgbClr val="ff0000"/>
                </a:solidFill>
                <a:ea typeface="ＭＳ Ｐゴシック"/>
              </a:rPr>
              <a:t>）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ea typeface="ＭＳ Ｐゴシック"/>
              </a:rPr>
              <a:t>       </a:t>
            </a:r>
            <a:r>
              <a:rPr lang="en-US" sz="1600">
                <a:solidFill>
                  <a:srgbClr val="ff0000"/>
                </a:solidFill>
                <a:ea typeface="ＭＳ Ｐゴシック"/>
              </a:rPr>
              <a:t>wpa_supplicant: P2P-GO-NEG-SUCCESS role=client freq=5180 ht40=0 peer_dev=02:25:26:37:46:0a peer_iface=02:25:26:37:46:0a wps_method=PBC</a:t>
            </a:r>
            <a:endParaRPr/>
          </a:p>
          <a:p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provison 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ea typeface="ＭＳ Ｐゴシック"/>
              </a:rPr>
              <a:t>Go neg </a:t>
            </a:r>
            <a:r>
              <a:rPr b="1" lang="en-US" sz="2000">
                <a:ea typeface="ＭＳ Ｐゴシック"/>
              </a:rPr>
              <a:t>过程解决了谁是</a:t>
            </a: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的问题，但是没有解决让双方配置成相同密码的问题。这个过程在</a:t>
            </a:r>
            <a:r>
              <a:rPr b="1" lang="en-US" sz="2000">
                <a:ea typeface="ＭＳ Ｐゴシック"/>
              </a:rPr>
              <a:t>wifi direct</a:t>
            </a:r>
            <a:r>
              <a:rPr b="1" lang="en-US" sz="2000">
                <a:ea typeface="ＭＳ Ｐゴシック"/>
              </a:rPr>
              <a:t>的</a:t>
            </a:r>
            <a:r>
              <a:rPr b="1" lang="en-US" sz="2000">
                <a:ea typeface="ＭＳ Ｐゴシック"/>
              </a:rPr>
              <a:t>spec</a:t>
            </a:r>
            <a:r>
              <a:rPr b="1" lang="en-US" sz="2000">
                <a:ea typeface="ＭＳ Ｐゴシック"/>
              </a:rPr>
              <a:t>里叫做</a:t>
            </a:r>
            <a:r>
              <a:rPr b="1" lang="en-US" sz="2000">
                <a:ea typeface="ＭＳ Ｐゴシック"/>
              </a:rPr>
              <a:t>provison</a:t>
            </a:r>
            <a:r>
              <a:rPr b="1" lang="en-US" sz="2000">
                <a:ea typeface="ＭＳ Ｐゴシック"/>
              </a:rPr>
              <a:t>。</a:t>
            </a:r>
            <a:r>
              <a:rPr b="1" lang="en-US" sz="2000">
                <a:ea typeface="ＭＳ Ｐゴシック"/>
              </a:rPr>
              <a:t>provisoning</a:t>
            </a:r>
            <a:r>
              <a:rPr b="1" lang="en-US" sz="2000">
                <a:ea typeface="ＭＳ Ｐゴシック"/>
              </a:rPr>
              <a:t>过程，完成让双方有相同的配置。这个过程与</a:t>
            </a:r>
            <a:r>
              <a:rPr b="1" lang="en-US" sz="2000">
                <a:ea typeface="ＭＳ Ｐゴシック"/>
              </a:rPr>
              <a:t>wps</a:t>
            </a:r>
            <a:r>
              <a:rPr b="1" lang="en-US" sz="2000">
                <a:ea typeface="ＭＳ Ｐゴシック"/>
              </a:rPr>
              <a:t>连接的过程类似</a:t>
            </a:r>
            <a:r>
              <a:rPr b="1" lang="en-US" sz="2000">
                <a:ea typeface="ＭＳ Ｐゴシック"/>
              </a:rPr>
              <a:t>,  </a:t>
            </a:r>
            <a:r>
              <a:rPr b="1" lang="en-US" sz="2000">
                <a:ea typeface="ＭＳ Ｐゴシック"/>
              </a:rPr>
              <a:t>是在</a:t>
            </a:r>
            <a:r>
              <a:rPr b="1" lang="en-US" sz="2000">
                <a:ea typeface="ＭＳ Ｐゴシック"/>
              </a:rPr>
              <a:t>wps</a:t>
            </a:r>
            <a:r>
              <a:rPr b="1" lang="en-US" sz="2000">
                <a:ea typeface="ＭＳ Ｐゴシック"/>
              </a:rPr>
              <a:t>之前进行的，主要协商是否有相同的</a:t>
            </a:r>
            <a:r>
              <a:rPr b="1" lang="en-US" sz="2000">
                <a:ea typeface="ＭＳ Ｐゴシック"/>
              </a:rPr>
              <a:t>wps</a:t>
            </a:r>
            <a:r>
              <a:rPr b="1" lang="en-US" sz="2000">
                <a:ea typeface="ＭＳ Ｐゴシック"/>
              </a:rPr>
              <a:t>支持能力，当然也有其他作用。由于</a:t>
            </a:r>
            <a:r>
              <a:rPr b="1" lang="en-US" sz="2000">
                <a:ea typeface="ＭＳ Ｐゴシック"/>
              </a:rPr>
              <a:t>provison</a:t>
            </a:r>
            <a:r>
              <a:rPr b="1" lang="en-US" sz="2000">
                <a:ea typeface="ＭＳ Ｐゴシック"/>
              </a:rPr>
              <a:t>在</a:t>
            </a:r>
            <a:r>
              <a:rPr b="1" lang="en-US" sz="2000">
                <a:ea typeface="ＭＳ Ｐゴシック"/>
              </a:rPr>
              <a:t>log</a:t>
            </a:r>
            <a:r>
              <a:rPr b="1" lang="en-US" sz="2000">
                <a:ea typeface="ＭＳ Ｐゴシック"/>
              </a:rPr>
              <a:t>里面并不明显，我们不贴</a:t>
            </a:r>
            <a:r>
              <a:rPr b="1" lang="en-US" sz="2000">
                <a:ea typeface="ＭＳ Ｐゴシック"/>
              </a:rPr>
              <a:t>log</a:t>
            </a:r>
            <a:r>
              <a:rPr b="1" lang="en-US" sz="2000">
                <a:ea typeface="ＭＳ Ｐゴシック"/>
              </a:rPr>
              <a:t>了。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WFD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介绍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Lucida Grande"/>
              <a:buChar char="▪"/>
            </a:pP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Wifi Display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中分为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Source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和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Sink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两种角色</a:t>
            </a:r>
            <a:endParaRPr/>
          </a:p>
          <a:p>
            <a:pPr>
              <a:buSzPct val="45000"/>
              <a:buFont typeface="Lucida Grande"/>
              <a:buChar char="▪"/>
            </a:pP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Source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是用于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encode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并输出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TS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流</a:t>
            </a:r>
            <a:endParaRPr/>
          </a:p>
          <a:p>
            <a:pPr>
              <a:buSzPct val="45000"/>
              <a:buFont typeface="Lucida Grande"/>
              <a:buChar char="▪"/>
            </a:pP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Sink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用于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decode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并显示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TS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流</a:t>
            </a:r>
            <a:endParaRPr/>
          </a:p>
          <a:p>
            <a:endParaRPr/>
          </a:p>
        </p:txBody>
      </p:sp>
      <p:pic>
        <p:nvPicPr>
          <p:cNvPr descr="" id="8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92360" y="3573720"/>
            <a:ext cx="4998240" cy="10166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wps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80000"/>
              </a:lnSpc>
            </a:pPr>
            <a:r>
              <a:rPr lang="en-US" sz="2000"/>
              <a:t>扫描并连上了</a:t>
            </a:r>
            <a:r>
              <a:rPr lang="en-US" sz="2000"/>
              <a:t>go </a:t>
            </a:r>
            <a:r>
              <a:rPr lang="en-US" sz="2000"/>
              <a:t>之后，</a:t>
            </a:r>
            <a:r>
              <a:rPr lang="en-US" sz="2000">
                <a:ea typeface="ＭＳ Ｐゴシック"/>
              </a:rPr>
              <a:t>然后进行</a:t>
            </a:r>
            <a:r>
              <a:rPr lang="en-US" sz="2000">
                <a:ea typeface="ＭＳ Ｐゴシック"/>
              </a:rPr>
              <a:t>wps</a:t>
            </a:r>
            <a:r>
              <a:rPr lang="en-US" sz="2000">
                <a:ea typeface="ＭＳ Ｐゴシック"/>
              </a:rPr>
              <a:t>协商配置，</a:t>
            </a:r>
            <a:r>
              <a:rPr lang="en-US" sz="2000">
                <a:ea typeface="ＭＳ Ｐゴシック"/>
              </a:rPr>
              <a:t>M1~M8</a:t>
            </a:r>
            <a:r>
              <a:rPr lang="en-US" sz="2000">
                <a:ea typeface="ＭＳ Ｐゴシック"/>
              </a:rPr>
              <a:t>完整的</a:t>
            </a:r>
            <a:r>
              <a:rPr lang="en-US" sz="2000">
                <a:ea typeface="ＭＳ Ｐゴシック"/>
              </a:rPr>
              <a:t>wps</a:t>
            </a:r>
            <a:r>
              <a:rPr lang="en-US" sz="2000">
                <a:ea typeface="ＭＳ Ｐゴシック"/>
              </a:rPr>
              <a:t>过程，让两方具有相同的配置。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EAP-WSC: WAIT_START -&gt; MESG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WPS: Building Message M1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WPS: Received M2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WPS: Building Message M3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WPS: Received M4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WPS: Building Message M5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WPS: Received M6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WPS: Building Message M7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WPS: Received M8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WPS: Building Message WSC_Done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p2p0: WPS-SUCCESS 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Formation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ea typeface="ＭＳ Ｐゴシック"/>
              </a:rPr>
              <a:t>Formation</a:t>
            </a:r>
            <a:r>
              <a:rPr lang="en-US" sz="2000">
                <a:ea typeface="ＭＳ Ｐゴシック"/>
              </a:rPr>
              <a:t>是</a:t>
            </a:r>
            <a:r>
              <a:rPr lang="en-US" sz="2000">
                <a:ea typeface="ＭＳ Ｐゴシック"/>
              </a:rPr>
              <a:t>wifi direct spec</a:t>
            </a:r>
            <a:r>
              <a:rPr lang="en-US" sz="2000">
                <a:ea typeface="ＭＳ Ｐゴシック"/>
              </a:rPr>
              <a:t>里的述语，它代表</a:t>
            </a:r>
            <a:r>
              <a:rPr lang="en-US" sz="2000">
                <a:ea typeface="ＭＳ Ｐゴシック"/>
              </a:rPr>
              <a:t>2</a:t>
            </a:r>
            <a:r>
              <a:rPr lang="en-US" sz="2000">
                <a:ea typeface="ＭＳ Ｐゴシック"/>
              </a:rPr>
              <a:t>个过程：</a:t>
            </a:r>
            <a:r>
              <a:rPr lang="en-US" sz="2000">
                <a:ea typeface="ＭＳ Ｐゴシック"/>
              </a:rPr>
              <a:t>go neg</a:t>
            </a:r>
            <a:r>
              <a:rPr lang="en-US" sz="2000">
                <a:ea typeface="ＭＳ Ｐゴシック"/>
              </a:rPr>
              <a:t>过程和</a:t>
            </a:r>
            <a:r>
              <a:rPr lang="en-US" sz="2000">
                <a:ea typeface="ＭＳ Ｐゴシック"/>
              </a:rPr>
              <a:t>provision</a:t>
            </a:r>
            <a:r>
              <a:rPr lang="en-US" sz="2000">
                <a:ea typeface="ＭＳ Ｐゴシック"/>
              </a:rPr>
              <a:t>过程。</a:t>
            </a:r>
            <a:endParaRPr/>
          </a:p>
          <a:p>
            <a:r>
              <a:rPr lang="en-US" sz="2000">
                <a:ea typeface="ＭＳ Ｐゴシック"/>
              </a:rPr>
              <a:t>wpa_supplicant: P2P-GROUP-FORMATION-SUCCESS 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Disconnect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/>
              <a:t>按</a:t>
            </a:r>
            <a:r>
              <a:rPr b="1" lang="en-US" sz="2000"/>
              <a:t>spec</a:t>
            </a:r>
            <a:r>
              <a:rPr b="1" lang="en-US" sz="2000"/>
              <a:t>的规定，在</a:t>
            </a:r>
            <a:r>
              <a:rPr b="1" lang="en-US" sz="2000"/>
              <a:t>wps</a:t>
            </a:r>
            <a:r>
              <a:rPr b="1" lang="en-US" sz="2000"/>
              <a:t>完成以后，</a:t>
            </a:r>
            <a:r>
              <a:rPr b="1" lang="en-US" sz="2000"/>
              <a:t>go</a:t>
            </a:r>
            <a:r>
              <a:rPr b="1" lang="en-US" sz="2000"/>
              <a:t>会让</a:t>
            </a:r>
            <a:r>
              <a:rPr b="1" lang="en-US" sz="2000"/>
              <a:t>gc</a:t>
            </a:r>
            <a:r>
              <a:rPr b="1" lang="en-US" sz="2000"/>
              <a:t>断开，重新以刚刚配置好的安全方式连接，所以在</a:t>
            </a:r>
            <a:r>
              <a:rPr b="1" lang="en-US" sz="2000"/>
              <a:t>wps</a:t>
            </a:r>
            <a:r>
              <a:rPr b="1" lang="en-US" sz="2000"/>
              <a:t>的最后会以</a:t>
            </a:r>
            <a:r>
              <a:rPr b="1" lang="en-US" sz="2000"/>
              <a:t>eap failure</a:t>
            </a:r>
            <a:r>
              <a:rPr b="1" lang="en-US" sz="2000"/>
              <a:t>达到这个目的，请注意，以下这些</a:t>
            </a:r>
            <a:r>
              <a:rPr b="1" lang="en-US" sz="2000"/>
              <a:t>fail</a:t>
            </a:r>
            <a:r>
              <a:rPr b="1" lang="en-US" sz="2000"/>
              <a:t>信息都是正常的。</a:t>
            </a:r>
            <a:endParaRPr/>
          </a:p>
          <a:p>
            <a:r>
              <a:rPr lang="en-US" sz="2000">
                <a:ea typeface="ＭＳ Ｐゴシック"/>
              </a:rPr>
              <a:t>wpa_supplicant: EAP: Received EAP-Failure</a:t>
            </a:r>
            <a:endParaRPr/>
          </a:p>
          <a:p>
            <a:r>
              <a:rPr lang="en-US" sz="2000">
                <a:ea typeface="ＭＳ Ｐゴシック"/>
              </a:rPr>
              <a:t>wpa_supplicant: p2p0: CTRL-EVENT-EAP-FAILURE EAP authentication failed</a:t>
            </a:r>
            <a:endParaRPr/>
          </a:p>
          <a:p>
            <a:r>
              <a:rPr lang="en-US" sz="2000">
                <a:ea typeface="ＭＳ Ｐゴシック"/>
              </a:rPr>
              <a:t>wpa_supplicant: p2p0: Request to deauthenticate - bssid=02:25:26:37:46:0a pending_bssid=00:00:00:00:00:00 reason=3 state=ASSOCIATED</a:t>
            </a:r>
            <a:endParaRPr/>
          </a:p>
          <a:p>
            <a:r>
              <a:rPr lang="en-US" sz="2000">
                <a:ea typeface="ＭＳ Ｐゴシック"/>
              </a:rPr>
              <a:t>wpa_supplicant: p2p0: Event DEAUTH (12) received</a:t>
            </a:r>
            <a:endParaRPr/>
          </a:p>
          <a:p>
            <a:r>
              <a:rPr lang="en-US" sz="2000">
                <a:ea typeface="ＭＳ Ｐゴシック"/>
              </a:rPr>
              <a:t>wpa_supplicant: p2p0: Deauthentication notification</a:t>
            </a:r>
            <a:endParaRPr/>
          </a:p>
          <a:p>
            <a:r>
              <a:rPr lang="en-US" sz="2000">
                <a:ea typeface="ＭＳ Ｐゴシック"/>
              </a:rPr>
              <a:t>wpa_supplicant: p2p0: CTRL-EVENT-DISCONNECTED bssid=02:25:26:37:46:0a reason=3 locally_generated=1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393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US" sz="4400">
                <a:solidFill>
                  <a:srgbClr val="ff950e"/>
                </a:solidFill>
                <a:latin typeface="Calibri"/>
                <a:ea typeface="ＭＳ Ｐゴシック"/>
              </a:rPr>
              <a:t>4-way handshake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341360"/>
            <a:ext cx="8227080" cy="5325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Gc</a:t>
            </a:r>
            <a:r>
              <a:rPr b="1" lang="en-US" sz="2000">
                <a:ea typeface="ＭＳ Ｐゴシック"/>
              </a:rPr>
              <a:t>断开重新关联上。经过</a:t>
            </a:r>
            <a:r>
              <a:rPr b="1" lang="en-US" sz="2000">
                <a:ea typeface="ＭＳ Ｐゴシック"/>
              </a:rPr>
              <a:t>wps</a:t>
            </a:r>
            <a:r>
              <a:rPr b="1" lang="en-US" sz="2000">
                <a:ea typeface="ＭＳ Ｐゴシック"/>
              </a:rPr>
              <a:t>过程，</a:t>
            </a:r>
            <a:r>
              <a:rPr b="1" lang="en-US" sz="2000">
                <a:ea typeface="ＭＳ Ｐゴシック"/>
              </a:rPr>
              <a:t>gc</a:t>
            </a:r>
            <a:r>
              <a:rPr b="1" lang="en-US" sz="2000">
                <a:ea typeface="ＭＳ Ｐゴシック"/>
              </a:rPr>
              <a:t>了解到</a:t>
            </a: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的链接方式，密码，所以后面会直接进行</a:t>
            </a:r>
            <a:r>
              <a:rPr b="1" lang="en-US" sz="2000">
                <a:ea typeface="ＭＳ Ｐゴシック"/>
              </a:rPr>
              <a:t>4</a:t>
            </a:r>
            <a:r>
              <a:rPr b="1" lang="en-US" sz="2000">
                <a:ea typeface="ＭＳ Ｐゴシック"/>
              </a:rPr>
              <a:t>次握手</a:t>
            </a:r>
            <a:r>
              <a:rPr b="1" lang="en-US" sz="2000">
                <a:ea typeface="ＭＳ Ｐゴシック"/>
              </a:rPr>
              <a:t>,</a:t>
            </a:r>
            <a:r>
              <a:rPr b="1" lang="en-US" sz="2000">
                <a:ea typeface="ＭＳ Ｐゴシック"/>
              </a:rPr>
              <a:t>生成通信密钥。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开始四次握手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        </a:t>
            </a:r>
            <a:r>
              <a:rPr lang="en-US" sz="2000">
                <a:ea typeface="ＭＳ Ｐゴシック"/>
              </a:rPr>
              <a:t>wpa_supplicant: p2p0: State: ASSOCIATED -&gt; 4WAY_HANDSHAKE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发送</a:t>
            </a:r>
            <a:r>
              <a:rPr b="1" lang="en-US" sz="2000">
                <a:ea typeface="ＭＳ Ｐゴシック"/>
              </a:rPr>
              <a:t>1/4</a:t>
            </a:r>
            <a:r>
              <a:rPr b="1" lang="en-US" sz="2000">
                <a:ea typeface="ＭＳ Ｐゴシック"/>
              </a:rPr>
              <a:t>次握手，把</a:t>
            </a: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方的随机数发给</a:t>
            </a:r>
            <a:r>
              <a:rPr b="1" lang="en-US" sz="2000">
                <a:ea typeface="ＭＳ Ｐゴシック"/>
              </a:rPr>
              <a:t>GC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       </a:t>
            </a:r>
            <a:r>
              <a:rPr lang="en-US" sz="2000">
                <a:ea typeface="ＭＳ Ｐゴシック"/>
              </a:rPr>
              <a:t>wpa_supplicant: p2p0: WPA: RX message 1 of 4-Way Handshake from 02:25:26:37:46:0a (ver=2)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收到</a:t>
            </a:r>
            <a:r>
              <a:rPr b="1" lang="en-US" sz="2000">
                <a:ea typeface="ＭＳ Ｐゴシック"/>
              </a:rPr>
              <a:t>gc</a:t>
            </a:r>
            <a:r>
              <a:rPr b="1" lang="en-US" sz="2000">
                <a:ea typeface="ＭＳ Ｐゴシック"/>
              </a:rPr>
              <a:t>的</a:t>
            </a:r>
            <a:r>
              <a:rPr b="1" lang="en-US" sz="2000">
                <a:ea typeface="ＭＳ Ｐゴシック"/>
              </a:rPr>
              <a:t>2/4</a:t>
            </a:r>
            <a:r>
              <a:rPr b="1" lang="en-US" sz="2000">
                <a:ea typeface="ＭＳ Ｐゴシック"/>
              </a:rPr>
              <a:t>握手，算出</a:t>
            </a:r>
            <a:r>
              <a:rPr b="1" lang="en-US" sz="2000">
                <a:ea typeface="ＭＳ Ｐゴシック"/>
              </a:rPr>
              <a:t>ptk</a:t>
            </a:r>
            <a:r>
              <a:rPr b="1" lang="en-US" sz="2000">
                <a:ea typeface="ＭＳ Ｐゴシック"/>
              </a:rPr>
              <a:t>（加密单播包用的）。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        </a:t>
            </a:r>
            <a:r>
              <a:rPr lang="en-US" sz="2000">
                <a:ea typeface="ＭＳ Ｐゴシック"/>
              </a:rPr>
              <a:t>wpa_supplicant: p2p0: WPA: Sending EAPOL-Key 2/4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发</a:t>
            </a:r>
            <a:r>
              <a:rPr b="1" lang="en-US" sz="2000">
                <a:ea typeface="ＭＳ Ｐゴシック"/>
              </a:rPr>
              <a:t>3/4</a:t>
            </a:r>
            <a:r>
              <a:rPr b="1" lang="en-US" sz="2000">
                <a:ea typeface="ＭＳ Ｐゴシック"/>
              </a:rPr>
              <a:t>握手，将算好的</a:t>
            </a:r>
            <a:r>
              <a:rPr b="1" lang="en-US" sz="2000">
                <a:ea typeface="ＭＳ Ｐゴシック"/>
              </a:rPr>
              <a:t>gtk</a:t>
            </a:r>
            <a:r>
              <a:rPr b="1" lang="en-US" sz="2000">
                <a:ea typeface="ＭＳ Ｐゴシック"/>
              </a:rPr>
              <a:t>（加密组播密钥）发给</a:t>
            </a:r>
            <a:r>
              <a:rPr b="1" lang="en-US" sz="2000">
                <a:ea typeface="ＭＳ Ｐゴシック"/>
              </a:rPr>
              <a:t>gc</a:t>
            </a:r>
            <a:r>
              <a:rPr b="1" lang="en-US" sz="2000">
                <a:ea typeface="ＭＳ Ｐゴシック"/>
              </a:rPr>
              <a:t>。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       </a:t>
            </a:r>
            <a:r>
              <a:rPr lang="en-US" sz="2000">
                <a:ea typeface="ＭＳ Ｐゴシック"/>
              </a:rPr>
              <a:t>wpa_supplicant: p2p0: WPA: RX message 3 of 4-Way Handshake from 02:25:26:37:46:0a (ver=2)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Gc</a:t>
            </a:r>
            <a:r>
              <a:rPr b="1" lang="en-US" sz="2000">
                <a:ea typeface="ＭＳ Ｐゴシック"/>
              </a:rPr>
              <a:t>发</a:t>
            </a:r>
            <a:r>
              <a:rPr b="1" lang="en-US" sz="2000">
                <a:ea typeface="ＭＳ Ｐゴシック"/>
              </a:rPr>
              <a:t>4/4</a:t>
            </a:r>
            <a:r>
              <a:rPr b="1" lang="en-US" sz="2000">
                <a:ea typeface="ＭＳ Ｐゴシック"/>
              </a:rPr>
              <a:t>握手确认收到。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       </a:t>
            </a:r>
            <a:r>
              <a:rPr lang="en-US" sz="2000">
                <a:ea typeface="ＭＳ Ｐゴシック"/>
              </a:rPr>
              <a:t>wpa_supplicant: p2p0: WPA: Sending EAPOL-Key 4/4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到此</a:t>
            </a: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与</a:t>
            </a:r>
            <a:r>
              <a:rPr b="1" lang="en-US" sz="2000">
                <a:ea typeface="ＭＳ Ｐゴシック"/>
              </a:rPr>
              <a:t>gc</a:t>
            </a:r>
            <a:r>
              <a:rPr b="1" lang="en-US" sz="2000">
                <a:ea typeface="ＭＳ Ｐゴシック"/>
              </a:rPr>
              <a:t>连接成功。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ea typeface="ＭＳ Ｐゴシック"/>
              </a:rPr>
              <a:t>wpa_supplicant: p2p0: State: 4WAY_HANDSHAKE -&gt; GROUP_HANDSHAKE</a:t>
            </a:r>
            <a:endParaRPr/>
          </a:p>
          <a:p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US" sz="4400">
                <a:solidFill>
                  <a:srgbClr val="ff950e"/>
                </a:solidFill>
                <a:latin typeface="Calibri"/>
                <a:ea typeface="ＭＳ Ｐゴシック"/>
              </a:rPr>
              <a:t>2-way handshake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ea typeface="ＭＳ Ｐゴシック"/>
              </a:rPr>
              <a:t>wpa_supplicant: p2p0: State: 4WAY_HANDSHAKE -&gt; GROUP_HANDSHAKE</a:t>
            </a:r>
            <a:endParaRPr/>
          </a:p>
          <a:p>
            <a:r>
              <a:rPr lang="en-US" sz="2000">
                <a:ea typeface="ＭＳ Ｐゴシック"/>
              </a:rPr>
              <a:t>wpa_supplicant: RSN: received GTK in pairwise handshake - hexdump(len=18): [REMOVED]</a:t>
            </a:r>
            <a:endParaRPr/>
          </a:p>
          <a:p>
            <a:r>
              <a:rPr lang="en-US" sz="2000">
                <a:ea typeface="ＭＳ Ｐゴシック"/>
              </a:rPr>
              <a:t>wpa_supplicant: WPA: Group Key - hexdump(len=16): [REMOVED]</a:t>
            </a:r>
            <a:endParaRPr/>
          </a:p>
          <a:p>
            <a:r>
              <a:rPr lang="en-US" sz="2000">
                <a:ea typeface="ＭＳ Ｐゴシック"/>
              </a:rPr>
              <a:t>wpa_supplicant: p2p0: WPA: Installing GTK to the driver (keyidx=1 tx=0 len=16)</a:t>
            </a:r>
            <a:endParaRPr/>
          </a:p>
          <a:p>
            <a:r>
              <a:rPr lang="en-US" sz="2000">
                <a:ea typeface="ＭＳ Ｐゴシック"/>
              </a:rPr>
              <a:t>wpa_supplicant:    broadcast key</a:t>
            </a:r>
            <a:endParaRPr/>
          </a:p>
          <a:p>
            <a:r>
              <a:rPr lang="en-US" sz="2000">
                <a:ea typeface="ＭＳ Ｐゴシック"/>
              </a:rPr>
              <a:t>wpa_supplicant: p2p0: WPA: Key negotiation completed with 02:25:26:37:46:0a [PTK=CCMP GTK=CCMP]</a:t>
            </a:r>
            <a:endParaRPr/>
          </a:p>
          <a:p>
            <a:r>
              <a:rPr lang="en-US" sz="2000">
                <a:ea typeface="ＭＳ Ｐゴシック"/>
              </a:rPr>
              <a:t>wpa_supplicant: p2p0: State: GROUP_HANDSHAKE -&gt; COMPLETED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WFD Connected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ea typeface="ＭＳ Ｐゴシック"/>
              </a:rPr>
              <a:t>P2p</a:t>
            </a:r>
            <a:r>
              <a:rPr b="1" lang="en-US" sz="2000">
                <a:ea typeface="ＭＳ Ｐゴシック"/>
              </a:rPr>
              <a:t>连接完成</a:t>
            </a:r>
            <a:endParaRPr/>
          </a:p>
          <a:p>
            <a:r>
              <a:rPr lang="en-US" sz="1600">
                <a:ea typeface="ＭＳ Ｐゴシック"/>
              </a:rPr>
              <a:t>wpa_supplicant: p2p0: CTRL-EVENT-CONNECTED - Connection to 02:25:26:37:46:0a completed (auth) [id=0 id_str=]</a:t>
            </a:r>
            <a:endParaRPr/>
          </a:p>
          <a:p>
            <a:r>
              <a:rPr b="1" lang="en-US" sz="2000">
                <a:ea typeface="ＭＳ Ｐゴシック"/>
              </a:rPr>
              <a:t>P2p</a:t>
            </a:r>
            <a:r>
              <a:rPr b="1" lang="en-US" sz="2000">
                <a:ea typeface="ＭＳ Ｐゴシック"/>
              </a:rPr>
              <a:t>成功连接之后开始</a:t>
            </a:r>
            <a:r>
              <a:rPr b="1" lang="en-US" sz="2000">
                <a:ea typeface="ＭＳ Ｐゴシック"/>
              </a:rPr>
              <a:t>RTSP</a:t>
            </a:r>
            <a:r>
              <a:rPr b="1" lang="en-US" sz="2000">
                <a:ea typeface="ＭＳ Ｐゴシック"/>
              </a:rPr>
              <a:t>连接</a:t>
            </a:r>
            <a:endParaRPr/>
          </a:p>
          <a:p>
            <a:r>
              <a:rPr lang="en-US" sz="1600">
                <a:ea typeface="ＭＳ Ｐゴシック"/>
              </a:rPr>
              <a:t>WifiDisplayController: Connected to Wifi display: V102-37460A</a:t>
            </a:r>
            <a:endParaRPr/>
          </a:p>
          <a:p>
            <a:r>
              <a:rPr lang="en-US" sz="1600">
                <a:ea typeface="ＭＳ Ｐゴシック"/>
              </a:rPr>
              <a:t>WifiDisplayController: Opened RTSP connection with Wifi display: V102-37460A</a:t>
            </a:r>
            <a:endParaRPr/>
          </a:p>
          <a:p>
            <a:r>
              <a:rPr b="1" lang="en-US" sz="2000">
                <a:ea typeface="ＭＳ Ｐゴシック"/>
              </a:rPr>
              <a:t>WFD</a:t>
            </a:r>
            <a:r>
              <a:rPr b="1" lang="en-US" sz="2000">
                <a:ea typeface="ＭＳ Ｐゴシック"/>
              </a:rPr>
              <a:t>成功的标志（ </a:t>
            </a:r>
            <a:r>
              <a:rPr b="1" lang="en-US" sz="2000">
                <a:ea typeface="ＭＳ Ｐゴシック"/>
              </a:rPr>
              <a:t>actionAtConnected </a:t>
            </a:r>
            <a:r>
              <a:rPr b="1" lang="en-US" sz="2000">
                <a:ea typeface="ＭＳ Ｐゴシック"/>
              </a:rPr>
              <a:t>）</a:t>
            </a:r>
            <a:endParaRPr/>
          </a:p>
          <a:p>
            <a:r>
              <a:rPr lang="en-US" sz="1600">
                <a:ea typeface="ＭＳ Ｐゴシック"/>
              </a:rPr>
              <a:t>WifiDisplayController: actionAtConnected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断开请求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用户手动断开 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WifiDisplayController: requestDisconnect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先断开</a:t>
            </a:r>
            <a:r>
              <a:rPr b="1" lang="en-US" sz="2000">
                <a:ea typeface="ＭＳ Ｐゴシック"/>
              </a:rPr>
              <a:t>RTSP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WifiDisplayController: Stopped listening for RTSP connection on 127.0.0.1:7236 from Wifi display : V102-37460A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WifiDisplayController: </a:t>
            </a:r>
            <a:r>
              <a:rPr lang="en-US" sz="1600">
                <a:ea typeface="ＭＳ Ｐゴシック"/>
              </a:rPr>
              <a:t>	</a:t>
            </a:r>
            <a:r>
              <a:rPr lang="en-US" sz="1600">
                <a:ea typeface="ＭＳ Ｐゴシック"/>
              </a:rPr>
              <a:t>before dispose() ---&gt; 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WifiDisplayController: </a:t>
            </a:r>
            <a:r>
              <a:rPr lang="en-US" sz="1600">
                <a:ea typeface="ＭＳ Ｐゴシック"/>
              </a:rPr>
              <a:t>	</a:t>
            </a:r>
            <a:r>
              <a:rPr lang="en-US" sz="1600">
                <a:ea typeface="ＭＳ Ｐゴシック"/>
              </a:rPr>
              <a:t>&lt;--- after dispose()</a:t>
            </a:r>
            <a:endParaRPr/>
          </a:p>
          <a:p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断开</a:t>
            </a:r>
            <a:r>
              <a:rPr b="1" lang="en-US" sz="2000">
                <a:ea typeface="ＭＳ Ｐゴシック"/>
              </a:rPr>
              <a:t>P2P</a:t>
            </a:r>
            <a:r>
              <a:rPr b="1" lang="en-US" sz="2000">
                <a:ea typeface="ＭＳ Ｐゴシック"/>
              </a:rPr>
              <a:t>的时候，直接</a:t>
            </a:r>
            <a:r>
              <a:rPr b="1" lang="en-US" sz="2000">
                <a:ea typeface="ＭＳ Ｐゴシック"/>
              </a:rPr>
              <a:t>removegroup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WifiP2pService: GroupCreatedState remove group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p2p0: Control interface command 'P2P_GROUP_REMOVE p2p0‘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wpa_supplicant: p2p0: CTRL-EVENT-DISCONNECTED bssid=02:25:26:37:46:0a reason=3 locally_generated=1</a:t>
            </a:r>
            <a:endParaRPr/>
          </a:p>
          <a:p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ea typeface="ＭＳ Ｐゴシック"/>
              </a:rPr>
              <a:t>WifiDisplayController</a:t>
            </a:r>
            <a:r>
              <a:rPr b="1" lang="en-US" sz="2000">
                <a:ea typeface="ＭＳ Ｐゴシック"/>
              </a:rPr>
              <a:t>检测到断开</a:t>
            </a:r>
            <a:r>
              <a:rPr b="1" lang="en-US" sz="2000">
                <a:ea typeface="ＭＳ Ｐゴシック"/>
              </a:rPr>
              <a:t>,</a:t>
            </a:r>
            <a:r>
              <a:rPr b="1" lang="en-US" sz="2000">
                <a:ea typeface="ＭＳ Ｐゴシック"/>
              </a:rPr>
              <a:t>会去更新</a:t>
            </a:r>
            <a:r>
              <a:rPr b="1" lang="en-US" sz="2000">
                <a:ea typeface="ＭＳ Ｐゴシック"/>
              </a:rPr>
              <a:t>UI</a:t>
            </a:r>
            <a:endParaRPr/>
          </a:p>
          <a:p>
            <a:pPr>
              <a:lnSpc>
                <a:spcPct val="80000"/>
              </a:lnSpc>
            </a:pPr>
            <a:r>
              <a:rPr lang="en-US" sz="1600">
                <a:ea typeface="ＭＳ Ｐゴシック"/>
              </a:rPr>
              <a:t>      </a:t>
            </a:r>
            <a:r>
              <a:rPr lang="en-US" sz="1600">
                <a:ea typeface="ＭＳ Ｐゴシック"/>
              </a:rPr>
              <a:t>WifiDisplayController: actionAtDisconnected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34936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Thanks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！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1079640"/>
            <a:ext cx="8227080" cy="402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000">
                <a:solidFill>
                  <a:srgbClr val="f39a1e"/>
                </a:solidFill>
                <a:latin typeface="Calibri"/>
              </a:rPr>
              <a:t>WFD</a:t>
            </a:r>
            <a:r>
              <a:rPr b="1" lang="en-US" sz="4000">
                <a:solidFill>
                  <a:srgbClr val="f39a1e"/>
                </a:solidFill>
                <a:latin typeface="Calibri"/>
              </a:rPr>
              <a:t>连接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2060640"/>
            <a:ext cx="8227080" cy="31885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Lucida Grande"/>
              <a:buChar char="▪"/>
            </a:pP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Wifi Display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连接过程的建立，包含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P2P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的部分和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RTSP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的部分</a:t>
            </a:r>
            <a:endParaRPr/>
          </a:p>
          <a:p>
            <a:pPr>
              <a:buSzPct val="45000"/>
              <a:buFont typeface="Lucida Grande"/>
              <a:buChar char="▪"/>
            </a:pP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连接的时候先建立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P2p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连接，后连接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RTSP</a:t>
            </a:r>
            <a:endParaRPr/>
          </a:p>
          <a:p>
            <a:pPr>
              <a:buSzPct val="45000"/>
              <a:buFont typeface="Lucida Grande"/>
              <a:buChar char="▪"/>
            </a:pP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断开的时候，先断开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RTSP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，后断开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P2p</a:t>
            </a:r>
            <a:endParaRPr/>
          </a:p>
          <a:p>
            <a:pPr>
              <a:buSzPct val="45000"/>
              <a:buFont typeface="Lucida Grande"/>
              <a:buChar char="▪"/>
            </a:pP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与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wifi direct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连接过程类似，但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WFD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协议有其特有的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IE, 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在打开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wifi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阶段，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wifi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在初始化的时侯会首先将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WFD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的功能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disable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掉，这样在发送的帧里面都不会带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WFD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的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IE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，在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Enable WFD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之后会带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WFD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的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IE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信息</a:t>
            </a:r>
            <a:endParaRPr/>
          </a:p>
          <a:p>
            <a:pPr>
              <a:buSzPct val="45000"/>
              <a:buFont typeface="Lucida Grande"/>
              <a:buChar char="▪"/>
            </a:pP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WFD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的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P2P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连接过程，默认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intent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为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0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，尽可能使手机作为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GC</a:t>
            </a:r>
            <a:r>
              <a:rPr b="1" lang="en-US" sz="2000">
                <a:solidFill>
                  <a:srgbClr val="353630"/>
                </a:solidFill>
                <a:latin typeface="Calibri"/>
                <a:ea typeface="ＭＳ Ｐゴシック"/>
              </a:rPr>
              <a:t>。</a:t>
            </a:r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011240"/>
            <a:ext cx="8227080" cy="800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P2p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连接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2097360"/>
            <a:ext cx="8227080" cy="32504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ea typeface="ＭＳ Ｐゴシック"/>
              </a:rPr>
              <a:t>Scan</a:t>
            </a:r>
            <a:r>
              <a:rPr b="1" lang="en-US" sz="2000">
                <a:ea typeface="ＭＳ Ｐゴシック"/>
              </a:rPr>
              <a:t>：全信道的扫描。</a:t>
            </a:r>
            <a:endParaRPr/>
          </a:p>
          <a:p>
            <a:r>
              <a:rPr b="1" lang="en-US" sz="2000">
                <a:ea typeface="ＭＳ Ｐゴシック"/>
              </a:rPr>
              <a:t>Find</a:t>
            </a:r>
            <a:r>
              <a:rPr b="1" lang="en-US" sz="2000">
                <a:ea typeface="ＭＳ Ｐゴシック"/>
              </a:rPr>
              <a:t>：</a:t>
            </a:r>
            <a:r>
              <a:rPr b="1" lang="en-US" sz="2000">
                <a:ea typeface="ＭＳ Ｐゴシック"/>
              </a:rPr>
              <a:t>search</a:t>
            </a:r>
            <a:r>
              <a:rPr b="1" lang="en-US" sz="2000">
                <a:ea typeface="ＭＳ Ｐゴシック"/>
              </a:rPr>
              <a:t>和</a:t>
            </a:r>
            <a:r>
              <a:rPr b="1" lang="en-US" sz="2000">
                <a:ea typeface="ＭＳ Ｐゴシック"/>
              </a:rPr>
              <a:t>listen</a:t>
            </a:r>
            <a:r>
              <a:rPr b="1" lang="en-US" sz="2000">
                <a:ea typeface="ＭＳ Ｐゴシック"/>
              </a:rPr>
              <a:t>的循环，在</a:t>
            </a:r>
            <a:r>
              <a:rPr b="1" lang="en-US" sz="2000">
                <a:ea typeface="ＭＳ Ｐゴシック"/>
              </a:rPr>
              <a:t>3</a:t>
            </a:r>
            <a:r>
              <a:rPr b="1" lang="en-US" sz="2000">
                <a:ea typeface="ＭＳ Ｐゴシック"/>
              </a:rPr>
              <a:t>个</a:t>
            </a:r>
            <a:r>
              <a:rPr b="1" lang="en-US" sz="2000">
                <a:ea typeface="ＭＳ Ｐゴシック"/>
              </a:rPr>
              <a:t>channel</a:t>
            </a:r>
            <a:r>
              <a:rPr b="1" lang="en-US" sz="2000">
                <a:ea typeface="ＭＳ Ｐゴシック"/>
              </a:rPr>
              <a:t>（</a:t>
            </a:r>
            <a:r>
              <a:rPr b="1" lang="en-US" sz="2000">
                <a:ea typeface="ＭＳ Ｐゴシック"/>
              </a:rPr>
              <a:t>1</a:t>
            </a:r>
            <a:r>
              <a:rPr b="1" lang="en-US" sz="2000">
                <a:ea typeface="ＭＳ Ｐゴシック"/>
              </a:rPr>
              <a:t>，</a:t>
            </a:r>
            <a:r>
              <a:rPr b="1" lang="en-US" sz="2000">
                <a:ea typeface="ＭＳ Ｐゴシック"/>
              </a:rPr>
              <a:t>6</a:t>
            </a:r>
            <a:r>
              <a:rPr b="1" lang="en-US" sz="2000">
                <a:ea typeface="ＭＳ Ｐゴシック"/>
              </a:rPr>
              <a:t>，</a:t>
            </a:r>
            <a:r>
              <a:rPr b="1" lang="en-US" sz="2000">
                <a:ea typeface="ＭＳ Ｐゴシック"/>
              </a:rPr>
              <a:t>11</a:t>
            </a:r>
            <a:r>
              <a:rPr b="1" lang="en-US" sz="2000">
                <a:ea typeface="ＭＳ Ｐゴシック"/>
              </a:rPr>
              <a:t>）上扫描，在</a:t>
            </a:r>
            <a:r>
              <a:rPr b="1" lang="en-US" sz="2000">
                <a:ea typeface="ＭＳ Ｐゴシック"/>
              </a:rPr>
              <a:t>1 </a:t>
            </a:r>
            <a:r>
              <a:rPr b="1" lang="en-US" sz="2000">
                <a:ea typeface="ＭＳ Ｐゴシック"/>
              </a:rPr>
              <a:t>个 </a:t>
            </a:r>
            <a:r>
              <a:rPr b="1" lang="en-US" sz="2000">
                <a:ea typeface="ＭＳ Ｐゴシック"/>
              </a:rPr>
              <a:t>channel</a:t>
            </a:r>
            <a:r>
              <a:rPr b="1" lang="en-US" sz="2000">
                <a:ea typeface="ＭＳ Ｐゴシック"/>
              </a:rPr>
              <a:t>（</a:t>
            </a:r>
            <a:r>
              <a:rPr b="1" lang="en-US" sz="2000">
                <a:ea typeface="ＭＳ Ｐゴシック"/>
              </a:rPr>
              <a:t>1</a:t>
            </a:r>
            <a:r>
              <a:rPr b="1" lang="en-US" sz="2000">
                <a:ea typeface="ＭＳ Ｐゴシック"/>
              </a:rPr>
              <a:t>，</a:t>
            </a:r>
            <a:r>
              <a:rPr b="1" lang="en-US" sz="2000">
                <a:ea typeface="ＭＳ Ｐゴシック"/>
              </a:rPr>
              <a:t>6</a:t>
            </a:r>
            <a:r>
              <a:rPr b="1" lang="en-US" sz="2000">
                <a:ea typeface="ＭＳ Ｐゴシック"/>
              </a:rPr>
              <a:t>，</a:t>
            </a:r>
            <a:r>
              <a:rPr b="1" lang="en-US" sz="2000">
                <a:ea typeface="ＭＳ Ｐゴシック"/>
              </a:rPr>
              <a:t>11</a:t>
            </a:r>
            <a:r>
              <a:rPr b="1" lang="en-US" sz="2000">
                <a:ea typeface="ＭＳ Ｐゴシック"/>
              </a:rPr>
              <a:t>中的一个）上听。</a:t>
            </a:r>
            <a:endParaRPr/>
          </a:p>
          <a:p>
            <a:r>
              <a:rPr b="1" lang="en-US" sz="2000">
                <a:ea typeface="ＭＳ Ｐゴシック"/>
              </a:rPr>
              <a:t>Formation:</a:t>
            </a:r>
            <a:r>
              <a:rPr b="1" lang="en-US" sz="2000">
                <a:ea typeface="ＭＳ Ｐゴシック"/>
              </a:rPr>
              <a:t>包括了</a:t>
            </a:r>
            <a:r>
              <a:rPr b="1" lang="en-US" sz="2000">
                <a:ea typeface="ＭＳ Ｐゴシック"/>
              </a:rPr>
              <a:t>go neg </a:t>
            </a:r>
            <a:r>
              <a:rPr b="1" lang="en-US" sz="2000">
                <a:ea typeface="ＭＳ Ｐゴシック"/>
              </a:rPr>
              <a:t>（协商谁是</a:t>
            </a:r>
            <a:r>
              <a:rPr b="1" lang="en-US" sz="2000">
                <a:ea typeface="ＭＳ Ｐゴシック"/>
              </a:rPr>
              <a:t>go</a:t>
            </a:r>
            <a:r>
              <a:rPr b="1" lang="en-US" sz="2000">
                <a:ea typeface="ＭＳ Ｐゴシック"/>
              </a:rPr>
              <a:t>）过程和</a:t>
            </a:r>
            <a:r>
              <a:rPr b="1" lang="en-US" sz="2000">
                <a:ea typeface="ＭＳ Ｐゴシック"/>
              </a:rPr>
              <a:t>provison</a:t>
            </a:r>
            <a:r>
              <a:rPr b="1" lang="en-US" sz="2000">
                <a:ea typeface="ＭＳ Ｐゴシック"/>
              </a:rPr>
              <a:t>（协商使双方具有相同的配置）过程。</a:t>
            </a:r>
            <a:endParaRPr/>
          </a:p>
          <a:p>
            <a:r>
              <a:rPr b="1" lang="en-US" sz="2000">
                <a:solidFill>
                  <a:srgbClr val="000000"/>
                </a:solidFill>
                <a:ea typeface="ＭＳ Ｐゴシック"/>
              </a:rPr>
              <a:t>Operation: auth</a:t>
            </a:r>
            <a:r>
              <a:rPr b="1" lang="en-US" sz="2000">
                <a:solidFill>
                  <a:srgbClr val="000000"/>
                </a:solidFill>
                <a:ea typeface="ＭＳ Ｐゴシック"/>
              </a:rPr>
              <a:t>，</a:t>
            </a:r>
            <a:r>
              <a:rPr b="1" lang="en-US" sz="2000">
                <a:solidFill>
                  <a:srgbClr val="000000"/>
                </a:solidFill>
                <a:ea typeface="ＭＳ Ｐゴシック"/>
              </a:rPr>
              <a:t>assoc</a:t>
            </a:r>
            <a:r>
              <a:rPr b="1" lang="en-US" sz="2000">
                <a:solidFill>
                  <a:srgbClr val="000000"/>
                </a:solidFill>
                <a:ea typeface="ＭＳ Ｐゴシック"/>
              </a:rPr>
              <a:t>，</a:t>
            </a:r>
            <a:r>
              <a:rPr b="1" lang="en-US" sz="2000">
                <a:solidFill>
                  <a:srgbClr val="000000"/>
                </a:solidFill>
                <a:ea typeface="ＭＳ Ｐゴシック"/>
              </a:rPr>
              <a:t>4-way handshake</a:t>
            </a:r>
            <a:r>
              <a:rPr b="1" lang="en-US" sz="2000">
                <a:solidFill>
                  <a:srgbClr val="000000"/>
                </a:solidFill>
                <a:ea typeface="ＭＳ Ｐゴシック"/>
              </a:rPr>
              <a:t>，</a:t>
            </a:r>
            <a:r>
              <a:rPr b="1" lang="en-US" sz="2000">
                <a:solidFill>
                  <a:srgbClr val="000000"/>
                </a:solidFill>
                <a:ea typeface="ＭＳ Ｐゴシック"/>
              </a:rPr>
              <a:t>2-way handshake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P2p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连接过程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第一项是</a:t>
            </a:r>
            <a:r>
              <a:rPr lang="en-US" sz="2000"/>
              <a:t>GO negotiation, </a:t>
            </a:r>
            <a:r>
              <a:rPr lang="en-US" sz="2000"/>
              <a:t>第三项称为</a:t>
            </a:r>
            <a:r>
              <a:rPr lang="en-US" sz="2000"/>
              <a:t>Provision</a:t>
            </a:r>
            <a:r>
              <a:rPr lang="en-US" sz="2000"/>
              <a:t>， 前三项合起来称为</a:t>
            </a:r>
            <a:r>
              <a:rPr lang="en-US" sz="2000"/>
              <a:t>P2P Group Formation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2590200" y="2565360"/>
            <a:ext cx="2923560" cy="451800"/>
          </a:xfrm>
          <a:prstGeom prst="rect">
            <a:avLst/>
          </a:prstGeom>
          <a:solidFill>
            <a:srgbClr val="f39a1e"/>
          </a:solidFill>
          <a:ln w="9360">
            <a:solidFill>
              <a:srgbClr val="353630"/>
            </a:solidFill>
            <a:round/>
          </a:ln>
        </p:spPr>
        <p:txBody>
          <a:bodyPr bIns="45000" lIns="90000" rIns="90000" tIns="45000"/>
          <a:p>
            <a:r>
              <a:rPr lang="en-US" sz="2000">
                <a:solidFill>
                  <a:srgbClr val="353630"/>
                </a:solidFill>
              </a:rPr>
              <a:t>GO Negotiation</a:t>
            </a:r>
            <a:r>
              <a:rPr lang="en-US" sz="2000">
                <a:solidFill>
                  <a:srgbClr val="353630"/>
                </a:solidFill>
              </a:rPr>
              <a:t>过程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1519560" y="3323520"/>
            <a:ext cx="5137560" cy="451800"/>
          </a:xfrm>
          <a:prstGeom prst="rect">
            <a:avLst/>
          </a:prstGeom>
          <a:solidFill>
            <a:srgbClr val="f39a1e"/>
          </a:solidFill>
          <a:ln w="9360">
            <a:solidFill>
              <a:srgbClr val="353630"/>
            </a:solidFill>
            <a:round/>
          </a:ln>
        </p:spPr>
        <p:txBody>
          <a:bodyPr bIns="45000" lIns="90000" rIns="90000" tIns="45000"/>
          <a:p>
            <a:r>
              <a:rPr lang="en-US" sz="2000">
                <a:solidFill>
                  <a:srgbClr val="353630"/>
                </a:solidFill>
              </a:rPr>
              <a:t>GO</a:t>
            </a:r>
            <a:r>
              <a:rPr lang="en-US" sz="2000">
                <a:solidFill>
                  <a:srgbClr val="353630"/>
                </a:solidFill>
              </a:rPr>
              <a:t>端初始化，</a:t>
            </a:r>
            <a:r>
              <a:rPr lang="en-US" sz="2000">
                <a:solidFill>
                  <a:srgbClr val="353630"/>
                </a:solidFill>
              </a:rPr>
              <a:t>GC</a:t>
            </a:r>
            <a:r>
              <a:rPr lang="en-US" sz="2000">
                <a:solidFill>
                  <a:srgbClr val="353630"/>
                </a:solidFill>
              </a:rPr>
              <a:t>端扫描并连接</a:t>
            </a:r>
            <a:r>
              <a:rPr lang="en-US" sz="2000">
                <a:solidFill>
                  <a:srgbClr val="353630"/>
                </a:solidFill>
              </a:rPr>
              <a:t>GO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1733040" y="4038480"/>
            <a:ext cx="4708800" cy="451800"/>
          </a:xfrm>
          <a:prstGeom prst="rect">
            <a:avLst/>
          </a:prstGeom>
          <a:solidFill>
            <a:srgbClr val="f39a1e"/>
          </a:solidFill>
          <a:ln w="9360">
            <a:solidFill>
              <a:srgbClr val="353630"/>
            </a:solidFill>
            <a:round/>
          </a:ln>
        </p:spPr>
        <p:txBody>
          <a:bodyPr bIns="45000" lIns="90000" rIns="90000" tIns="45000"/>
          <a:p>
            <a:r>
              <a:rPr lang="en-US" sz="2000">
                <a:solidFill>
                  <a:srgbClr val="353630"/>
                </a:solidFill>
              </a:rPr>
              <a:t>WSC</a:t>
            </a:r>
            <a:r>
              <a:rPr lang="en-US" sz="2000">
                <a:solidFill>
                  <a:srgbClr val="353630"/>
                </a:solidFill>
              </a:rPr>
              <a:t>的过程，</a:t>
            </a:r>
            <a:r>
              <a:rPr lang="en-US" sz="2000">
                <a:solidFill>
                  <a:srgbClr val="353630"/>
                </a:solidFill>
              </a:rPr>
              <a:t>GO</a:t>
            </a:r>
            <a:r>
              <a:rPr lang="en-US" sz="2000">
                <a:solidFill>
                  <a:srgbClr val="353630"/>
                </a:solidFill>
              </a:rPr>
              <a:t>分配证书给</a:t>
            </a:r>
            <a:r>
              <a:rPr lang="en-US" sz="2000">
                <a:solidFill>
                  <a:srgbClr val="353630"/>
                </a:solidFill>
              </a:rPr>
              <a:t>GC</a:t>
            </a:r>
            <a:endParaRPr/>
          </a:p>
        </p:txBody>
      </p:sp>
      <p:sp>
        <p:nvSpPr>
          <p:cNvPr id="91" name="CustomShape 6"/>
          <p:cNvSpPr/>
          <p:nvPr/>
        </p:nvSpPr>
        <p:spPr>
          <a:xfrm>
            <a:off x="1206360" y="4752000"/>
            <a:ext cx="5593320" cy="452520"/>
          </a:xfrm>
          <a:prstGeom prst="rect">
            <a:avLst/>
          </a:prstGeom>
          <a:solidFill>
            <a:srgbClr val="f39a1e"/>
          </a:solidFill>
          <a:ln w="9360">
            <a:solidFill>
              <a:srgbClr val="353630"/>
            </a:solidFill>
            <a:round/>
          </a:ln>
        </p:spPr>
        <p:txBody>
          <a:bodyPr bIns="45000" lIns="90000" rIns="90000" tIns="45000"/>
          <a:p>
            <a:r>
              <a:rPr lang="en-US" sz="2000">
                <a:solidFill>
                  <a:srgbClr val="353630"/>
                </a:solidFill>
              </a:rPr>
              <a:t>断开连接后，</a:t>
            </a:r>
            <a:r>
              <a:rPr lang="en-US" sz="2000">
                <a:solidFill>
                  <a:srgbClr val="353630"/>
                </a:solidFill>
              </a:rPr>
              <a:t>GC</a:t>
            </a:r>
            <a:r>
              <a:rPr lang="en-US" sz="2000">
                <a:solidFill>
                  <a:srgbClr val="353630"/>
                </a:solidFill>
              </a:rPr>
              <a:t>再通过</a:t>
            </a:r>
            <a:r>
              <a:rPr lang="en-US" sz="2000">
                <a:solidFill>
                  <a:srgbClr val="353630"/>
                </a:solidFill>
              </a:rPr>
              <a:t>4</a:t>
            </a:r>
            <a:r>
              <a:rPr lang="en-US" sz="2000">
                <a:solidFill>
                  <a:srgbClr val="353630"/>
                </a:solidFill>
              </a:rPr>
              <a:t>次握手连接</a:t>
            </a:r>
            <a:r>
              <a:rPr lang="en-US" sz="2000">
                <a:solidFill>
                  <a:srgbClr val="353630"/>
                </a:solidFill>
              </a:rPr>
              <a:t>GO</a:t>
            </a:r>
            <a:endParaRPr/>
          </a:p>
        </p:txBody>
      </p:sp>
      <p:sp>
        <p:nvSpPr>
          <p:cNvPr id="92" name="CustomShape 7"/>
          <p:cNvSpPr/>
          <p:nvPr/>
        </p:nvSpPr>
        <p:spPr>
          <a:xfrm>
            <a:off x="3877200" y="3023640"/>
            <a:ext cx="325080" cy="294840"/>
          </a:xfrm>
          <a:prstGeom prst="downArrow">
            <a:avLst>
              <a:gd fmla="val 0" name="adj1"/>
              <a:gd fmla="val 0" name="adj2"/>
            </a:avLst>
          </a:prstGeom>
          <a:solidFill>
            <a:srgbClr val="f39a1e"/>
          </a:solidFill>
          <a:ln w="9360">
            <a:solidFill>
              <a:srgbClr val="353630"/>
            </a:solidFill>
            <a:round/>
          </a:ln>
        </p:spPr>
      </p:sp>
      <p:sp>
        <p:nvSpPr>
          <p:cNvPr id="93" name="CustomShape 8"/>
          <p:cNvSpPr/>
          <p:nvPr/>
        </p:nvSpPr>
        <p:spPr>
          <a:xfrm>
            <a:off x="3886200" y="3746520"/>
            <a:ext cx="325080" cy="294840"/>
          </a:xfrm>
          <a:prstGeom prst="downArrow">
            <a:avLst>
              <a:gd fmla="val 0" name="adj1"/>
              <a:gd fmla="val 0" name="adj2"/>
            </a:avLst>
          </a:prstGeom>
          <a:solidFill>
            <a:srgbClr val="f39a1e"/>
          </a:solidFill>
          <a:ln w="9360">
            <a:solidFill>
              <a:srgbClr val="353630"/>
            </a:solidFill>
            <a:round/>
          </a:ln>
        </p:spPr>
      </p:sp>
      <p:sp>
        <p:nvSpPr>
          <p:cNvPr id="94" name="CustomShape 9"/>
          <p:cNvSpPr/>
          <p:nvPr/>
        </p:nvSpPr>
        <p:spPr>
          <a:xfrm>
            <a:off x="3886200" y="4504320"/>
            <a:ext cx="325080" cy="294840"/>
          </a:xfrm>
          <a:prstGeom prst="downArrow">
            <a:avLst>
              <a:gd fmla="val 0" name="adj1"/>
              <a:gd fmla="val 0" name="adj2"/>
            </a:avLst>
          </a:prstGeom>
          <a:solidFill>
            <a:srgbClr val="f39a1e"/>
          </a:solidFill>
          <a:ln w="9360">
            <a:solidFill>
              <a:srgbClr val="353630"/>
            </a:solidFill>
            <a:round/>
          </a:ln>
        </p:spPr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RTSP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连接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RTSP</a:t>
            </a:r>
            <a:r>
              <a:rPr lang="en-US" sz="2000"/>
              <a:t>连接过程，手机端首先设置一个监听</a:t>
            </a:r>
            <a:r>
              <a:rPr lang="en-US" sz="2000"/>
              <a:t>CONTROL PORT</a:t>
            </a:r>
            <a:r>
              <a:rPr lang="en-US" sz="2000"/>
              <a:t>，</a:t>
            </a:r>
            <a:r>
              <a:rPr lang="en-US" sz="2000"/>
              <a:t>listen</a:t>
            </a:r>
            <a:r>
              <a:rPr lang="en-US" sz="2000"/>
              <a:t>指定的</a:t>
            </a:r>
            <a:r>
              <a:rPr lang="en-US" sz="2000"/>
              <a:t>IP</a:t>
            </a:r>
            <a:r>
              <a:rPr lang="en-US" sz="2000"/>
              <a:t>和端口上面的</a:t>
            </a:r>
            <a:r>
              <a:rPr lang="en-US" sz="2000"/>
              <a:t>TCP</a:t>
            </a:r>
            <a:r>
              <a:rPr lang="en-US" sz="2000"/>
              <a:t>连接请求</a:t>
            </a:r>
            <a:r>
              <a:rPr lang="en-US" sz="2000"/>
              <a:t>, </a:t>
            </a:r>
            <a:r>
              <a:rPr lang="en-US" sz="2000"/>
              <a:t>最后会设置</a:t>
            </a:r>
            <a:r>
              <a:rPr lang="en-US" sz="2000"/>
              <a:t>Rtsp</a:t>
            </a:r>
            <a:r>
              <a:rPr lang="en-US" sz="2000"/>
              <a:t>连接请求的</a:t>
            </a:r>
            <a:r>
              <a:rPr lang="en-US" sz="2000"/>
              <a:t>timeout</a:t>
            </a:r>
            <a:r>
              <a:rPr lang="en-US" sz="2000"/>
              <a:t>，当用于</a:t>
            </a:r>
            <a:r>
              <a:rPr lang="en-US" sz="2000"/>
              <a:t>Miracast</a:t>
            </a:r>
            <a:r>
              <a:rPr lang="en-US" sz="2000"/>
              <a:t>认证时间是</a:t>
            </a:r>
            <a:r>
              <a:rPr lang="en-US" sz="2000"/>
              <a:t>120</a:t>
            </a:r>
            <a:r>
              <a:rPr lang="en-US" sz="2000"/>
              <a:t>秒，正常的使用中是</a:t>
            </a:r>
            <a:r>
              <a:rPr lang="en-US" sz="2000"/>
              <a:t>30</a:t>
            </a:r>
            <a:r>
              <a:rPr lang="en-US" sz="2000"/>
              <a:t>秒，如果在这么长的时间内没有收到</a:t>
            </a:r>
            <a:r>
              <a:rPr lang="en-US" sz="2000"/>
              <a:t>Sink</a:t>
            </a:r>
            <a:r>
              <a:rPr lang="en-US" sz="2000"/>
              <a:t>的</a:t>
            </a:r>
            <a:r>
              <a:rPr lang="en-US" sz="2000"/>
              <a:t>TCP</a:t>
            </a:r>
            <a:r>
              <a:rPr lang="en-US" sz="2000"/>
              <a:t>请求，则表示失败了</a:t>
            </a:r>
            <a:endParaRPr/>
          </a:p>
          <a:p>
            <a:endParaRPr/>
          </a:p>
          <a:p>
            <a:r>
              <a:rPr lang="en-US" sz="2000">
                <a:ea typeface="ＭＳ Ｐゴシック"/>
              </a:rPr>
              <a:t>RTSP </a:t>
            </a:r>
            <a:r>
              <a:rPr lang="en-US" sz="2000">
                <a:ea typeface="ＭＳ Ｐゴシック"/>
              </a:rPr>
              <a:t>连接过程，</a:t>
            </a:r>
            <a:r>
              <a:rPr lang="en-US" sz="2000">
                <a:ea typeface="ＭＳ Ｐゴシック"/>
              </a:rPr>
              <a:t>Dongle</a:t>
            </a:r>
            <a:r>
              <a:rPr lang="en-US" sz="2000">
                <a:ea typeface="ＭＳ Ｐゴシック"/>
              </a:rPr>
              <a:t>充当</a:t>
            </a:r>
            <a:r>
              <a:rPr lang="en-US" sz="2000">
                <a:ea typeface="ＭＳ Ｐゴシック"/>
              </a:rPr>
              <a:t>Server</a:t>
            </a:r>
            <a:r>
              <a:rPr lang="en-US" sz="2000">
                <a:ea typeface="ＭＳ Ｐゴシック"/>
              </a:rPr>
              <a:t>的角色，会主动发起</a:t>
            </a:r>
            <a:r>
              <a:rPr lang="en-US" sz="2000">
                <a:ea typeface="ＭＳ Ｐゴシック"/>
              </a:rPr>
              <a:t>RTSP</a:t>
            </a:r>
            <a:r>
              <a:rPr lang="en-US" sz="2000">
                <a:ea typeface="ＭＳ Ｐゴシック"/>
              </a:rPr>
              <a:t>连接。</a:t>
            </a:r>
            <a:endParaRPr/>
          </a:p>
          <a:p>
            <a:endParaRPr/>
          </a:p>
          <a:p>
            <a:r>
              <a:rPr lang="en-US" sz="2000">
                <a:ea typeface="ＭＳ Ｐゴシック"/>
              </a:rPr>
              <a:t>RTSP</a:t>
            </a:r>
            <a:r>
              <a:rPr lang="en-US" sz="2000">
                <a:ea typeface="ＭＳ Ｐゴシック"/>
              </a:rPr>
              <a:t>（</a:t>
            </a:r>
            <a:r>
              <a:rPr lang="en-US" sz="2000">
                <a:ea typeface="ＭＳ Ｐゴシック"/>
              </a:rPr>
              <a:t>Real Time Streaming Protocol</a:t>
            </a:r>
            <a:r>
              <a:rPr lang="en-US" sz="2000">
                <a:ea typeface="ＭＳ Ｐゴシック"/>
              </a:rPr>
              <a:t>），实时流传输协议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P2P</a:t>
            </a: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的完整连接流程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</p:sp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523880"/>
            <a:ext cx="5725800" cy="417348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Search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ea typeface="ＭＳ Ｐゴシック"/>
              </a:rPr>
              <a:t>WifiDisplayController</a:t>
            </a:r>
            <a:r>
              <a:rPr b="1" lang="en-US" sz="2000">
                <a:ea typeface="ＭＳ Ｐゴシック"/>
              </a:rPr>
              <a:t>中下搜索命令，搜索时间是</a:t>
            </a:r>
            <a:r>
              <a:rPr b="1" lang="en-US" sz="2000">
                <a:ea typeface="ＭＳ Ｐゴシック"/>
              </a:rPr>
              <a:t>120S</a:t>
            </a:r>
            <a:endParaRPr/>
          </a:p>
          <a:p>
            <a:r>
              <a:rPr lang="en-US" sz="1600">
                <a:ea typeface="ＭＳ Ｐゴシック"/>
              </a:rPr>
              <a:t>       </a:t>
            </a:r>
            <a:r>
              <a:rPr lang="en-US" sz="1600">
                <a:ea typeface="ＭＳ Ｐゴシック"/>
              </a:rPr>
              <a:t>WifiDisplayController: requestStartScan</a:t>
            </a:r>
            <a:endParaRPr/>
          </a:p>
          <a:p>
            <a:r>
              <a:rPr lang="en-US" sz="2000">
                <a:ea typeface="ＭＳ Ｐゴシック"/>
              </a:rPr>
              <a:t>      </a:t>
            </a:r>
            <a:r>
              <a:rPr lang="en-US" sz="1600">
                <a:ea typeface="ＭＳ Ｐゴシック"/>
              </a:rPr>
              <a:t>WifiHW  : enter --&gt;wifi_send_command cmd=P2P_FIND 120</a:t>
            </a:r>
            <a:endParaRPr/>
          </a:p>
          <a:p>
            <a:r>
              <a:rPr b="1" lang="en-US" sz="2000">
                <a:ea typeface="ＭＳ Ｐゴシック"/>
              </a:rPr>
              <a:t>Probe Request </a:t>
            </a:r>
            <a:r>
              <a:rPr b="1" lang="en-US" sz="2000">
                <a:ea typeface="ＭＳ Ｐゴシック"/>
              </a:rPr>
              <a:t>，扫描设备，也让对方发现我们</a:t>
            </a:r>
            <a:r>
              <a:rPr b="1" lang="en-US" sz="2000">
                <a:ea typeface="ＭＳ Ｐゴシック"/>
              </a:rPr>
              <a:t>, </a:t>
            </a:r>
            <a:r>
              <a:rPr b="1" lang="en-US" sz="2000">
                <a:ea typeface="ＭＳ Ｐゴシック"/>
              </a:rPr>
              <a:t>在</a:t>
            </a:r>
            <a:r>
              <a:rPr b="1" lang="en-US" sz="2000">
                <a:ea typeface="ＭＳ Ｐゴシック"/>
              </a:rPr>
              <a:t>scan</a:t>
            </a:r>
            <a:r>
              <a:rPr b="1" lang="en-US" sz="2000">
                <a:ea typeface="ＭＳ Ｐゴシック"/>
              </a:rPr>
              <a:t>时会把我们的</a:t>
            </a:r>
            <a:r>
              <a:rPr b="1" lang="en-US" sz="2000">
                <a:ea typeface="ＭＳ Ｐゴシック"/>
              </a:rPr>
              <a:t>listen channel</a:t>
            </a:r>
            <a:r>
              <a:rPr b="1" lang="en-US" sz="2000">
                <a:ea typeface="ＭＳ Ｐゴシック"/>
              </a:rPr>
              <a:t>带出去，让对方知道我们会在哪个信道上听</a:t>
            </a:r>
            <a:endParaRPr/>
          </a:p>
          <a:p>
            <a:r>
              <a:rPr lang="en-US" sz="2000">
                <a:ea typeface="ＭＳ Ｐゴシック"/>
              </a:rPr>
              <a:t>       </a:t>
            </a:r>
            <a:r>
              <a:rPr lang="en-US" sz="2000">
                <a:ea typeface="ＭＳ Ｐゴシック"/>
              </a:rPr>
              <a:t>wpa_supplicant: P2P: Starting search</a:t>
            </a:r>
            <a:endParaRPr/>
          </a:p>
          <a:p>
            <a:r>
              <a:rPr lang="en-US" sz="2000">
                <a:ea typeface="ＭＳ Ｐゴシック"/>
              </a:rPr>
              <a:t>       </a:t>
            </a:r>
            <a:r>
              <a:rPr lang="en-US" sz="2000">
                <a:ea typeface="ＭＳ Ｐゴシック"/>
              </a:rPr>
              <a:t>wpa_supplicant: WPS: Building WPS IE for Probe Request</a:t>
            </a:r>
            <a:endParaRPr/>
          </a:p>
          <a:p>
            <a:r>
              <a:rPr lang="en-US" sz="2000">
                <a:ea typeface="ＭＳ Ｐゴシック"/>
              </a:rPr>
              <a:t>       </a:t>
            </a:r>
            <a:r>
              <a:rPr lang="en-US" sz="2000">
                <a:ea typeface="ＭＳ Ｐゴシック"/>
              </a:rPr>
              <a:t>wpa_supplicant: WPS:  * Config Methods (4388)</a:t>
            </a:r>
            <a:endParaRPr/>
          </a:p>
          <a:p>
            <a:r>
              <a:rPr lang="en-US" sz="2000">
                <a:ea typeface="ＭＳ Ｐゴシック"/>
              </a:rPr>
              <a:t>       </a:t>
            </a:r>
            <a:r>
              <a:rPr lang="en-US" sz="2000">
                <a:ea typeface="ＭＳ Ｐゴシック"/>
              </a:rPr>
              <a:t>wpa_supplicant: P2P: * Listen Channel: Regulatory Class 81 Channel 6</a:t>
            </a:r>
            <a:endParaRPr/>
          </a:p>
          <a:p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609480"/>
            <a:ext cx="8227080" cy="1132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b="1" lang="en-US" sz="4400">
                <a:solidFill>
                  <a:srgbClr val="f39a1e"/>
                </a:solidFill>
                <a:latin typeface="Calibri"/>
                <a:ea typeface="ＭＳ Ｐゴシック"/>
              </a:rPr>
              <a:t>Search Result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744560"/>
            <a:ext cx="8227080" cy="4286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400"/>
              <a:t>搜到设备</a:t>
            </a:r>
            <a:r>
              <a:rPr b="1" lang="en-US" sz="2400"/>
              <a:t>,</a:t>
            </a:r>
            <a:r>
              <a:rPr b="1" lang="en-US" sz="2400"/>
              <a:t>括号中的内容代表我们扫描到的</a:t>
            </a:r>
            <a:r>
              <a:rPr b="1" lang="en-US" sz="2400"/>
              <a:t>p2p</a:t>
            </a:r>
            <a:r>
              <a:rPr b="1" lang="en-US" sz="2400"/>
              <a:t>设备的个数，</a:t>
            </a:r>
            <a:r>
              <a:rPr b="1" lang="en-US" sz="2400"/>
              <a:t>IE</a:t>
            </a:r>
            <a:r>
              <a:rPr b="1" lang="en-US" sz="2400"/>
              <a:t>携带对方的设备信息。</a:t>
            </a:r>
            <a:r>
              <a:rPr lang="en-US" sz="2400">
                <a:ea typeface="ＭＳ Ｐゴシック"/>
              </a:rPr>
              <a:t> </a:t>
            </a:r>
            <a:endParaRPr/>
          </a:p>
          <a:p>
            <a:r>
              <a:rPr lang="en-US" sz="2400">
                <a:ea typeface="ＭＳ Ｐゴシック"/>
              </a:rPr>
              <a:t>       </a:t>
            </a:r>
            <a:r>
              <a:rPr lang="en-US" sz="2400">
                <a:ea typeface="ＭＳ Ｐゴシック"/>
              </a:rPr>
              <a:t>wpa_supplicant: P2P: Scan results received (1 BSS)</a:t>
            </a:r>
            <a:endParaRPr/>
          </a:p>
          <a:p>
            <a:r>
              <a:rPr lang="en-US" sz="2400">
                <a:ea typeface="ＭＳ Ｐゴシック"/>
              </a:rPr>
              <a:t>       </a:t>
            </a:r>
            <a:r>
              <a:rPr lang="en-US" sz="2400">
                <a:ea typeface="ＭＳ Ｐゴシック"/>
              </a:rPr>
              <a:t>wpa_supplicant: P2P: Parsing WPS IE</a:t>
            </a:r>
            <a:endParaRPr/>
          </a:p>
          <a:p>
            <a:r>
              <a:rPr lang="en-US" sz="2400">
                <a:ea typeface="ＭＳ Ｐゴシック"/>
              </a:rPr>
              <a:t>       </a:t>
            </a:r>
            <a:r>
              <a:rPr lang="en-US" sz="2400">
                <a:ea typeface="ＭＳ Ｐゴシック"/>
              </a:rPr>
              <a:t>wpa_supplicant: P2P: Config Methods (WPS): 0x188</a:t>
            </a:r>
            <a:endParaRPr/>
          </a:p>
          <a:p>
            <a:r>
              <a:rPr lang="en-US" sz="2400">
                <a:ea typeface="ＭＳ Ｐゴシック"/>
              </a:rPr>
              <a:t>       </a:t>
            </a:r>
            <a:r>
              <a:rPr lang="en-US" sz="2400">
                <a:ea typeface="ＭＳ Ｐゴシック"/>
              </a:rPr>
              <a:t>wpa_supplicant: P2P: * Device Info: addr 02:25:26:37:46:0a primary device type 1-0050F204-5 device name 'V102-37460A' config methods 0x188</a:t>
            </a:r>
            <a:endParaRPr/>
          </a:p>
          <a:p>
            <a:r>
              <a:rPr lang="en-US" sz="2400">
                <a:ea typeface="ＭＳ Ｐゴシック"/>
              </a:rPr>
              <a:t>       </a:t>
            </a:r>
            <a:r>
              <a:rPr lang="en-US" sz="2400">
                <a:ea typeface="ＭＳ Ｐゴシック"/>
              </a:rPr>
              <a:t>wpa_supplicant: P2P-DEVICE-FOUND 02:25:26:37:46:0a p2p_dev_addr=02:25:26:37:46:0a pri_dev_type=1-0050F204-5 name='V102-37460A' config_methods=0x188 dev_capab=0x20 group_capab=0x8 </a:t>
            </a:r>
            <a:r>
              <a:rPr lang="en-US" sz="2400">
                <a:solidFill>
                  <a:srgbClr val="ff0000"/>
                </a:solidFill>
                <a:ea typeface="ＭＳ Ｐゴシック"/>
              </a:rPr>
              <a:t>wfd_dev_info=0x00000601191c44012c</a:t>
            </a:r>
            <a:endParaRPr/>
          </a:p>
          <a:p>
            <a:r>
              <a:rPr lang="en-US" sz="2000">
                <a:solidFill>
                  <a:srgbClr val="000000"/>
                </a:solidFill>
                <a:ea typeface="ＭＳ Ｐゴシック"/>
              </a:rPr>
              <a:t>WifiMonitor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收到这样的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event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后，会将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P2P-DEVICE-FOUND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后面的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data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数据封装成为一个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WifiP2pDevice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对象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