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46" r:id="rId2"/>
    <p:sldId id="379" r:id="rId3"/>
    <p:sldId id="400" r:id="rId4"/>
    <p:sldId id="401" r:id="rId5"/>
    <p:sldId id="403" r:id="rId6"/>
    <p:sldId id="404" r:id="rId7"/>
    <p:sldId id="405" r:id="rId8"/>
    <p:sldId id="413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4" r:id="rId17"/>
    <p:sldId id="415" r:id="rId18"/>
    <p:sldId id="416" r:id="rId19"/>
    <p:sldId id="417" r:id="rId20"/>
    <p:sldId id="418" r:id="rId21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="" xmlns:p14="http://schemas.microsoft.com/office/powerpoint/2010/main">
        <p14:section name="课时介绍(可选)" id="{9359586E-A46A-2441-8D4F-4630A70B68E2}">
          <p14:sldIdLst>
            <p14:sldId id="346"/>
            <p14:sldId id="362"/>
            <p14:sldId id="347"/>
            <p14:sldId id="352"/>
            <p14:sldId id="353"/>
          </p14:sldIdLst>
        </p14:section>
        <p14:section name="课时讲解页(1~N，2张，老师自选)" id="{75245455-0D4A-9946-BDBB-21627299AE52}">
          <p14:sldIdLst>
            <p14:sldId id="337"/>
            <p14:sldId id="348"/>
            <p14:sldId id="349"/>
            <p14:sldId id="350"/>
            <p14:sldId id="351"/>
            <p14:sldId id="363"/>
            <p14:sldId id="375"/>
            <p14:sldId id="354"/>
            <p14:sldId id="356"/>
            <p14:sldId id="357"/>
            <p14:sldId id="361"/>
            <p14:sldId id="358"/>
            <p14:sldId id="364"/>
            <p14:sldId id="365"/>
            <p14:sldId id="366"/>
            <p14:sldId id="367"/>
            <p14:sldId id="359"/>
            <p14:sldId id="368"/>
            <p14:sldId id="369"/>
            <p14:sldId id="370"/>
            <p14:sldId id="371"/>
            <p14:sldId id="372"/>
            <p14:sldId id="373"/>
            <p14:sldId id="374"/>
            <p14:sldId id="36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598">
          <p15:clr>
            <a:srgbClr val="A4A3A4"/>
          </p15:clr>
        </p15:guide>
        <p15:guide id="4" pos="64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EAA46"/>
    <a:srgbClr val="35B558"/>
    <a:srgbClr val="8881F0"/>
    <a:srgbClr val="FF5C00"/>
    <a:srgbClr val="F9F9F9"/>
    <a:srgbClr val="535353"/>
    <a:srgbClr val="666666"/>
    <a:srgbClr val="F4F4F4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87" autoAdjust="0"/>
    <p:restoredTop sz="81877" autoAdjust="0"/>
  </p:normalViewPr>
  <p:slideViewPr>
    <p:cSldViewPr snapToObjects="1">
      <p:cViewPr varScale="1">
        <p:scale>
          <a:sx n="46" d="100"/>
          <a:sy n="46" d="100"/>
        </p:scale>
        <p:origin x="-1260" y="-108"/>
      </p:cViewPr>
      <p:guideLst>
        <p:guide orient="horz" pos="4320"/>
        <p:guide orient="horz" pos="1598"/>
        <p:guide pos="7680"/>
        <p:guide pos="643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pPr/>
              <a:t>2020/2/19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65350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65350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65350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65350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65350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65350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65350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65350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response.setHeader</a:t>
            </a:r>
            <a:r>
              <a:rPr lang="en-US" altLang="zh-CN" dirty="0" smtClean="0"/>
              <a:t>("Content-Disposition", "</a:t>
            </a:r>
            <a:r>
              <a:rPr lang="en-US" altLang="zh-CN" dirty="0" err="1" smtClean="0"/>
              <a:t>attachment;filename</a:t>
            </a:r>
            <a:r>
              <a:rPr lang="en-US" altLang="zh-CN" dirty="0" smtClean="0"/>
              <a:t>="+filename);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65350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65350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65350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65350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65350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65350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65350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65350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6535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单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/>
              <a:t>课程主标题 单行</a:t>
            </a:r>
          </a:p>
        </p:txBody>
      </p:sp>
    </p:spTree>
    <p:extLst>
      <p:ext uri="{BB962C8B-B14F-4D97-AF65-F5344CB8AC3E}">
        <p14:creationId xmlns=""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双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>
                <a:solidFill>
                  <a:srgbClr val="FFFFFF"/>
                </a:solidFill>
              </a:rPr>
              <a:t>课程主标题 双行</a:t>
            </a:r>
            <a:r>
              <a:rPr lang="en-US" altLang="zh-CN" sz="9600" dirty="0">
                <a:solidFill>
                  <a:srgbClr val="FFFFFF"/>
                </a:solidFill>
              </a:rPr>
              <a:t/>
            </a:r>
            <a:br>
              <a:rPr lang="en-US" altLang="zh-CN" sz="9600" dirty="0">
                <a:solidFill>
                  <a:srgbClr val="FFFFFF"/>
                </a:solidFill>
              </a:rPr>
            </a:br>
            <a:r>
              <a:rPr lang="zh-CN" altLang="en-US" sz="9600" dirty="0">
                <a:solidFill>
                  <a:srgbClr val="FFFFFF"/>
                </a:solidFill>
              </a:rPr>
              <a:t>标题过长为两行时用此页</a:t>
            </a:r>
            <a:br>
              <a:rPr lang="zh-CN" altLang="en-US" sz="9600" dirty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=""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>
                <a:solidFill>
                  <a:srgbClr val="666666"/>
                </a:solidFill>
              </a:rPr>
              <a:t>— </a:t>
            </a:r>
            <a:r>
              <a:rPr lang="zh-CN" altLang="en-US" sz="5400" dirty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第一课时名称</a:t>
            </a:r>
            <a:endParaRPr lang="en-US" altLang="zh-CN" dirty="0"/>
          </a:p>
          <a:p>
            <a:r>
              <a:rPr lang="zh-CN" altLang="en-US" dirty="0"/>
              <a:t>第二课时名称</a:t>
            </a:r>
            <a:endParaRPr lang="en-US" altLang="zh-CN" dirty="0"/>
          </a:p>
          <a:p>
            <a:r>
              <a:rPr lang="zh-CN" altLang="en-US" dirty="0"/>
              <a:t>第三课时名称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/>
              <a:t>课程主标题</a:t>
            </a:r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课时标题</a:t>
            </a:r>
          </a:p>
        </p:txBody>
      </p:sp>
    </p:spTree>
    <p:extLst>
      <p:ext uri="{BB962C8B-B14F-4D97-AF65-F5344CB8AC3E}">
        <p14:creationId xmlns=""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</a:rPr>
              <a:t>课时主标题 </a:t>
            </a:r>
            <a:r>
              <a:rPr lang="en-US" altLang="zh-CN" sz="5400" dirty="0">
                <a:solidFill>
                  <a:srgbClr val="666666"/>
                </a:solidFill>
              </a:rPr>
              <a:t>— </a:t>
            </a:r>
            <a:r>
              <a:rPr lang="zh-CN" altLang="en-US" sz="5400" dirty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课时知识点</a:t>
            </a:r>
            <a:endParaRPr lang="en-US" altLang="zh-CN" dirty="0"/>
          </a:p>
          <a:p>
            <a:r>
              <a:rPr lang="zh-CN" altLang="en-US" dirty="0"/>
              <a:t>课时知识点</a:t>
            </a:r>
            <a:endParaRPr lang="en-US" altLang="zh-CN" dirty="0"/>
          </a:p>
          <a:p>
            <a:r>
              <a:rPr lang="zh-CN" altLang="en-US" dirty="0"/>
              <a:t>课时知识点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一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无项目符号课件正文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带项目符号内容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自由发挥区域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课程总结内容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87" r:id="rId5"/>
    <p:sldLayoutId id="2147483676" r:id="rId6"/>
    <p:sldLayoutId id="2147483677" r:id="rId7"/>
    <p:sldLayoutId id="2147483678" r:id="rId8"/>
    <p:sldLayoutId id="2147483675" r:id="rId9"/>
  </p:sldLayoutIdLst>
  <p:transition spd="med"/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JavaWeb</a:t>
            </a:r>
            <a:r>
              <a:rPr lang="zh-CN" alt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技术开发实战</a:t>
            </a:r>
            <a:endParaRPr lang="zh-CN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200" y="8143884"/>
            <a:ext cx="23958000" cy="1580400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讲师：李晓明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46984" y="11174221"/>
            <a:ext cx="19730192" cy="6565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计算机科学与工程学院</a:t>
            </a:r>
            <a:endParaRPr kumimoji="0" lang="zh-CN" altLang="en-US" sz="3600" b="0" i="0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91010" y="2428844"/>
            <a:ext cx="14359038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209048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8000" b="1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kumimoji="1" lang="zh-CN" altLang="en-US" sz="8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kumimoji="1" lang="en-US" altLang="zh-CN" sz="8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en-US" altLang="zh-CN" sz="8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kumimoji="1" lang="zh-CN" altLang="en-US" sz="8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</a:t>
            </a:r>
            <a:endParaRPr kumimoji="1" lang="zh-CN" altLang="en-US" sz="8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032982" y="1673424"/>
            <a:ext cx="22201200" cy="11521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>
            <a:lvl1pPr marL="190800" indent="0" algn="ctr" defTabSz="825458" eaLnBrk="1" hangingPunct="1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cs typeface="+mn-cs"/>
                <a:sym typeface="Helvetica Light"/>
              </a:defRPr>
            </a:lvl1pPr>
            <a:lvl2pPr marL="457200" indent="0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2514600" lvl="3" indent="-1143000" algn="l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1404862" y="1673425"/>
            <a:ext cx="21829320" cy="5909310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algn="l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zh-CN" sz="5400" b="1" dirty="0" smtClean="0">
                <a:solidFill>
                  <a:schemeClr val="bg1"/>
                </a:solidFill>
              </a:rPr>
              <a:t>在</a:t>
            </a:r>
            <a:r>
              <a:rPr lang="en-US" altLang="zh-CN" sz="5400" b="1" dirty="0" smtClean="0">
                <a:solidFill>
                  <a:schemeClr val="bg1"/>
                </a:solidFill>
              </a:rPr>
              <a:t>Java</a:t>
            </a:r>
            <a:r>
              <a:rPr lang="zh-CN" altLang="zh-CN" sz="5400" b="1" dirty="0" smtClean="0">
                <a:solidFill>
                  <a:schemeClr val="bg1"/>
                </a:solidFill>
              </a:rPr>
              <a:t>中，任何对象都有生命周期，</a:t>
            </a:r>
            <a:r>
              <a:rPr lang="en-US" altLang="zh-CN" sz="5400" b="1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5400" b="1" dirty="0" smtClean="0">
                <a:solidFill>
                  <a:schemeClr val="bg1"/>
                </a:solidFill>
              </a:rPr>
              <a:t>也不例外，接下来，通过一张图来描述</a:t>
            </a:r>
            <a:r>
              <a:rPr lang="en-US" altLang="zh-CN" sz="5400" b="1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5400" b="1" dirty="0" smtClean="0">
                <a:solidFill>
                  <a:schemeClr val="bg1"/>
                </a:solidFill>
              </a:rPr>
              <a:t>的生命周期，如图所示。</a:t>
            </a:r>
          </a:p>
          <a:p>
            <a:pPr algn="l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5400" b="1" dirty="0" smtClean="0">
              <a:solidFill>
                <a:schemeClr val="bg1"/>
              </a:solidFill>
            </a:endParaRPr>
          </a:p>
          <a:p>
            <a:pPr algn="l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5400" b="1" dirty="0" smtClean="0">
                <a:solidFill>
                  <a:schemeClr val="bg1"/>
                </a:solidFill>
              </a:rPr>
              <a:t>右</a:t>
            </a:r>
            <a:r>
              <a:rPr lang="zh-CN" altLang="zh-CN" sz="5400" b="1" dirty="0" smtClean="0">
                <a:solidFill>
                  <a:schemeClr val="bg1"/>
                </a:solidFill>
              </a:rPr>
              <a:t>图描述了</a:t>
            </a:r>
            <a:r>
              <a:rPr lang="en-US" altLang="zh-CN" sz="5400" b="1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5400" b="1" dirty="0" smtClean="0">
                <a:solidFill>
                  <a:schemeClr val="bg1"/>
                </a:solidFill>
              </a:rPr>
              <a:t>的生命周期。按</a:t>
            </a:r>
            <a:endParaRPr lang="en-US" altLang="zh-CN" sz="5400" b="1" dirty="0" smtClean="0">
              <a:solidFill>
                <a:schemeClr val="bg1"/>
              </a:solidFill>
            </a:endParaRPr>
          </a:p>
          <a:p>
            <a:pPr marL="0" indent="0" algn="l" fontAlgn="auto">
              <a:spcAft>
                <a:spcPts val="0"/>
              </a:spcAft>
              <a:buFontTx/>
              <a:buNone/>
              <a:defRPr/>
            </a:pPr>
            <a:r>
              <a:rPr lang="en-US" altLang="zh-CN" sz="5400" b="1" dirty="0" smtClean="0">
                <a:solidFill>
                  <a:schemeClr val="bg1"/>
                </a:solidFill>
              </a:rPr>
              <a:t>      </a:t>
            </a:r>
            <a:r>
              <a:rPr lang="zh-CN" altLang="zh-CN" sz="5400" b="1" dirty="0" smtClean="0">
                <a:solidFill>
                  <a:schemeClr val="bg1"/>
                </a:solidFill>
              </a:rPr>
              <a:t>照功能的不同，大致可以将</a:t>
            </a:r>
            <a:r>
              <a:rPr lang="en-US" altLang="zh-CN" sz="5400" b="1" dirty="0" err="1" smtClean="0">
                <a:solidFill>
                  <a:schemeClr val="bg1"/>
                </a:solidFill>
              </a:rPr>
              <a:t>Servlet</a:t>
            </a:r>
            <a:endParaRPr lang="en-US" altLang="zh-CN" sz="5400" b="1" dirty="0" smtClean="0">
              <a:solidFill>
                <a:schemeClr val="bg1"/>
              </a:solidFill>
            </a:endParaRPr>
          </a:p>
          <a:p>
            <a:pPr marL="0" indent="0" algn="l" fontAlgn="auto">
              <a:spcAft>
                <a:spcPts val="0"/>
              </a:spcAft>
              <a:buFontTx/>
              <a:buNone/>
              <a:defRPr/>
            </a:pPr>
            <a:r>
              <a:rPr lang="en-US" altLang="zh-CN" sz="5400" b="1" dirty="0" smtClean="0">
                <a:solidFill>
                  <a:schemeClr val="bg1"/>
                </a:solidFill>
              </a:rPr>
              <a:t>      </a:t>
            </a:r>
            <a:r>
              <a:rPr lang="zh-CN" altLang="zh-CN" sz="5400" b="1" dirty="0" smtClean="0">
                <a:solidFill>
                  <a:schemeClr val="bg1"/>
                </a:solidFill>
              </a:rPr>
              <a:t>的生命周期分为三个阶段，分别是</a:t>
            </a:r>
            <a:endParaRPr lang="en-US" altLang="zh-CN" sz="5400" b="1" dirty="0" smtClean="0">
              <a:solidFill>
                <a:schemeClr val="bg1"/>
              </a:solidFill>
            </a:endParaRPr>
          </a:p>
          <a:p>
            <a:pPr marL="0" indent="0" algn="l" fontAlgn="auto">
              <a:spcAft>
                <a:spcPts val="0"/>
              </a:spcAft>
              <a:buFontTx/>
              <a:buNone/>
              <a:defRPr/>
            </a:pPr>
            <a:r>
              <a:rPr lang="en-US" altLang="zh-CN" sz="5400" b="1" dirty="0" smtClean="0">
                <a:solidFill>
                  <a:schemeClr val="bg1"/>
                </a:solidFill>
              </a:rPr>
              <a:t>      </a:t>
            </a:r>
            <a:r>
              <a:rPr lang="zh-CN" altLang="zh-CN" sz="5400" b="1" dirty="0" smtClean="0">
                <a:solidFill>
                  <a:schemeClr val="bg1"/>
                </a:solidFill>
              </a:rPr>
              <a:t>初始化阶段、运行阶段和销毁阶段。</a:t>
            </a:r>
            <a:endParaRPr lang="en-US" altLang="zh-CN" sz="5400" b="1" dirty="0" smtClean="0">
              <a:solidFill>
                <a:schemeClr val="bg1"/>
              </a:solidFill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35272" y="3929042"/>
            <a:ext cx="7898910" cy="814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04862" y="7582735"/>
            <a:ext cx="14501914" cy="5611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77419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8000" b="1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kumimoji="1" lang="zh-CN" altLang="en-US" sz="8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kumimoji="1" lang="en-US" altLang="zh-CN" sz="8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en-US" altLang="zh-CN" sz="8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kumimoji="1" lang="zh-CN" altLang="en-US" sz="8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</a:t>
            </a:r>
            <a:endParaRPr kumimoji="1" lang="zh-CN" altLang="en-US" sz="8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032982" y="1673424"/>
            <a:ext cx="22201200" cy="11521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>
            <a:lvl1pPr marL="190800" indent="0" algn="ctr" defTabSz="825458" eaLnBrk="1" hangingPunct="1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cs typeface="+mn-cs"/>
                <a:sym typeface="Helvetica Light"/>
              </a:defRPr>
            </a:lvl1pPr>
            <a:lvl2pPr marL="457200" indent="0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2514600" lvl="3" indent="-1143000" algn="l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1404862" y="1673425"/>
            <a:ext cx="21829320" cy="12526506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 fontAlgn="auto">
              <a:spcAft>
                <a:spcPts val="0"/>
              </a:spcAft>
              <a:buFontTx/>
              <a:buNone/>
              <a:defRPr/>
            </a:pPr>
            <a:r>
              <a:rPr lang="en-US" altLang="zh-CN" sz="4000" b="1" dirty="0" smtClean="0">
                <a:solidFill>
                  <a:schemeClr val="bg1"/>
                </a:solidFill>
              </a:rPr>
              <a:t>1.</a:t>
            </a:r>
            <a:r>
              <a:rPr lang="zh-CN" altLang="zh-CN" sz="4000" b="1" dirty="0" smtClean="0">
                <a:solidFill>
                  <a:schemeClr val="bg1"/>
                </a:solidFill>
              </a:rPr>
              <a:t>初始化阶段</a:t>
            </a:r>
            <a:endParaRPr lang="zh-CN" altLang="zh-CN" sz="4000" dirty="0" smtClean="0">
              <a:solidFill>
                <a:schemeClr val="bg1"/>
              </a:solidFill>
            </a:endParaRPr>
          </a:p>
          <a:p>
            <a:pPr algn="l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zh-CN" sz="4000" dirty="0" smtClean="0">
                <a:solidFill>
                  <a:schemeClr val="bg1"/>
                </a:solidFill>
              </a:rPr>
              <a:t>当客户端向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4000" dirty="0" smtClean="0">
                <a:solidFill>
                  <a:schemeClr val="bg1"/>
                </a:solidFill>
              </a:rPr>
              <a:t>容器发出</a:t>
            </a:r>
            <a:r>
              <a:rPr lang="en-US" altLang="zh-CN" sz="4000" dirty="0" smtClean="0">
                <a:solidFill>
                  <a:schemeClr val="bg1"/>
                </a:solidFill>
              </a:rPr>
              <a:t>HTTP</a:t>
            </a:r>
            <a:r>
              <a:rPr lang="zh-CN" altLang="zh-CN" sz="4000" dirty="0" smtClean="0">
                <a:solidFill>
                  <a:schemeClr val="bg1"/>
                </a:solidFill>
              </a:rPr>
              <a:t>请求要求访问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4000" dirty="0" smtClean="0">
                <a:solidFill>
                  <a:schemeClr val="bg1"/>
                </a:solidFill>
              </a:rPr>
              <a:t>时，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4000" dirty="0" smtClean="0">
                <a:solidFill>
                  <a:schemeClr val="bg1"/>
                </a:solidFill>
              </a:rPr>
              <a:t>容器首先会解析请求，检查内存中是否已经有了该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4000" dirty="0" smtClean="0">
                <a:solidFill>
                  <a:schemeClr val="bg1"/>
                </a:solidFill>
              </a:rPr>
              <a:t>对象，如果有直接使用该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4000" dirty="0" smtClean="0">
                <a:solidFill>
                  <a:schemeClr val="bg1"/>
                </a:solidFill>
              </a:rPr>
              <a:t>对象，如果没有就创建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4000" dirty="0" smtClean="0">
                <a:solidFill>
                  <a:schemeClr val="bg1"/>
                </a:solidFill>
              </a:rPr>
              <a:t>实例对象，然后通过调用</a:t>
            </a:r>
            <a:r>
              <a:rPr lang="en-US" altLang="zh-CN" sz="4000" dirty="0" smtClean="0">
                <a:solidFill>
                  <a:schemeClr val="bg1"/>
                </a:solidFill>
              </a:rPr>
              <a:t>init()</a:t>
            </a:r>
            <a:r>
              <a:rPr lang="zh-CN" altLang="zh-CN" sz="4000" dirty="0" smtClean="0">
                <a:solidFill>
                  <a:schemeClr val="bg1"/>
                </a:solidFill>
              </a:rPr>
              <a:t>方法实现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4000" dirty="0" smtClean="0">
                <a:solidFill>
                  <a:schemeClr val="bg1"/>
                </a:solidFill>
              </a:rPr>
              <a:t>的初始化工作。需要注意的是，在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4000" dirty="0" smtClean="0">
                <a:solidFill>
                  <a:schemeClr val="bg1"/>
                </a:solidFill>
              </a:rPr>
              <a:t>的整个生命周期内，它的</a:t>
            </a:r>
            <a:r>
              <a:rPr lang="en-US" altLang="zh-CN" sz="4000" dirty="0" smtClean="0">
                <a:solidFill>
                  <a:schemeClr val="bg1"/>
                </a:solidFill>
              </a:rPr>
              <a:t>init()</a:t>
            </a:r>
            <a:r>
              <a:rPr lang="zh-CN" altLang="zh-CN" sz="4000" dirty="0" smtClean="0">
                <a:solidFill>
                  <a:schemeClr val="bg1"/>
                </a:solidFill>
              </a:rPr>
              <a:t>方法只被调用一次。</a:t>
            </a:r>
          </a:p>
          <a:p>
            <a:pPr marL="0" indent="0" algn="l" fontAlgn="auto">
              <a:spcAft>
                <a:spcPts val="0"/>
              </a:spcAft>
              <a:buFontTx/>
              <a:buNone/>
              <a:defRPr/>
            </a:pPr>
            <a:r>
              <a:rPr lang="en-US" altLang="zh-CN" sz="4000" b="1" dirty="0" smtClean="0">
                <a:solidFill>
                  <a:schemeClr val="bg1"/>
                </a:solidFill>
              </a:rPr>
              <a:t>2.</a:t>
            </a:r>
            <a:r>
              <a:rPr lang="zh-CN" altLang="zh-CN" sz="4000" b="1" dirty="0" smtClean="0">
                <a:solidFill>
                  <a:schemeClr val="bg1"/>
                </a:solidFill>
              </a:rPr>
              <a:t>运行阶段</a:t>
            </a:r>
            <a:endParaRPr lang="zh-CN" altLang="zh-CN" sz="4000" dirty="0" smtClean="0">
              <a:solidFill>
                <a:schemeClr val="bg1"/>
              </a:solidFill>
            </a:endParaRPr>
          </a:p>
          <a:p>
            <a:pPr lvl="1" indent="0" algn="l">
              <a:buFont typeface="Wingdings" pitchFamily="2" charset="2"/>
              <a:buChar char="Ø"/>
              <a:defRPr/>
            </a:pPr>
            <a:r>
              <a:rPr lang="zh-CN" altLang="zh-CN" sz="4000" dirty="0" smtClean="0">
                <a:solidFill>
                  <a:schemeClr val="bg1"/>
                </a:solidFill>
              </a:rPr>
              <a:t>这是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4000" dirty="0" smtClean="0">
                <a:solidFill>
                  <a:schemeClr val="bg1"/>
                </a:solidFill>
              </a:rPr>
              <a:t>生命周期中最重要的阶段，在这个阶段，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4000" dirty="0" smtClean="0">
                <a:solidFill>
                  <a:schemeClr val="bg1"/>
                </a:solidFill>
              </a:rPr>
              <a:t>容器会为这个请求创建代表</a:t>
            </a:r>
            <a:r>
              <a:rPr lang="en-US" altLang="zh-CN" sz="4000" dirty="0" smtClean="0">
                <a:solidFill>
                  <a:schemeClr val="bg1"/>
                </a:solidFill>
              </a:rPr>
              <a:t>HTTP</a:t>
            </a:r>
            <a:r>
              <a:rPr lang="zh-CN" altLang="zh-CN" sz="4000" dirty="0" smtClean="0">
                <a:solidFill>
                  <a:schemeClr val="bg1"/>
                </a:solidFill>
              </a:rPr>
              <a:t>请求的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ServletRequest</a:t>
            </a:r>
            <a:r>
              <a:rPr lang="zh-CN" altLang="zh-CN" sz="4000" dirty="0" smtClean="0">
                <a:solidFill>
                  <a:schemeClr val="bg1"/>
                </a:solidFill>
              </a:rPr>
              <a:t>对象和代表</a:t>
            </a:r>
            <a:r>
              <a:rPr lang="en-US" altLang="zh-CN" sz="4000" dirty="0" smtClean="0">
                <a:solidFill>
                  <a:schemeClr val="bg1"/>
                </a:solidFill>
              </a:rPr>
              <a:t>HTTP</a:t>
            </a:r>
            <a:r>
              <a:rPr lang="zh-CN" altLang="zh-CN" sz="4000" dirty="0" smtClean="0">
                <a:solidFill>
                  <a:schemeClr val="bg1"/>
                </a:solidFill>
              </a:rPr>
              <a:t>响应的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ServletResponse</a:t>
            </a:r>
            <a:r>
              <a:rPr lang="zh-CN" altLang="zh-CN" sz="4000" dirty="0" smtClean="0">
                <a:solidFill>
                  <a:schemeClr val="bg1"/>
                </a:solidFill>
              </a:rPr>
              <a:t>对象，然后将它们作为参数传递给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4000" dirty="0" smtClean="0">
                <a:solidFill>
                  <a:schemeClr val="bg1"/>
                </a:solidFill>
              </a:rPr>
              <a:t>的</a:t>
            </a:r>
            <a:r>
              <a:rPr lang="en-US" altLang="zh-CN" sz="4000" dirty="0" smtClean="0">
                <a:solidFill>
                  <a:schemeClr val="bg1"/>
                </a:solidFill>
              </a:rPr>
              <a:t>service()</a:t>
            </a:r>
            <a:r>
              <a:rPr lang="zh-CN" altLang="zh-CN" sz="4000" dirty="0" smtClean="0">
                <a:solidFill>
                  <a:schemeClr val="bg1"/>
                </a:solidFill>
              </a:rPr>
              <a:t>方法。</a:t>
            </a:r>
            <a:r>
              <a:rPr lang="en-US" altLang="zh-CN" sz="4000" dirty="0" smtClean="0">
                <a:solidFill>
                  <a:schemeClr val="bg1"/>
                </a:solidFill>
              </a:rPr>
              <a:t>service()</a:t>
            </a:r>
            <a:r>
              <a:rPr lang="zh-CN" altLang="zh-CN" sz="4000" dirty="0" smtClean="0">
                <a:solidFill>
                  <a:schemeClr val="bg1"/>
                </a:solidFill>
              </a:rPr>
              <a:t>方法从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ServletRequest</a:t>
            </a:r>
            <a:r>
              <a:rPr lang="zh-CN" altLang="zh-CN" sz="4000" dirty="0" smtClean="0">
                <a:solidFill>
                  <a:schemeClr val="bg1"/>
                </a:solidFill>
              </a:rPr>
              <a:t>对象中获得客户请求信息并处理该请求，通过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ServletResponse</a:t>
            </a:r>
            <a:r>
              <a:rPr lang="zh-CN" altLang="zh-CN" sz="4000" dirty="0" smtClean="0">
                <a:solidFill>
                  <a:schemeClr val="bg1"/>
                </a:solidFill>
              </a:rPr>
              <a:t>对象生成响应结果。在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4000" dirty="0" smtClean="0">
                <a:solidFill>
                  <a:schemeClr val="bg1"/>
                </a:solidFill>
              </a:rPr>
              <a:t>的整个生命周期内，对于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4000" dirty="0" smtClean="0">
                <a:solidFill>
                  <a:schemeClr val="bg1"/>
                </a:solidFill>
              </a:rPr>
              <a:t>的每一次访问请求，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4000" dirty="0" smtClean="0">
                <a:solidFill>
                  <a:schemeClr val="bg1"/>
                </a:solidFill>
              </a:rPr>
              <a:t>容器都会调用一次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4000" dirty="0" smtClean="0">
                <a:solidFill>
                  <a:schemeClr val="bg1"/>
                </a:solidFill>
              </a:rPr>
              <a:t>的</a:t>
            </a:r>
            <a:r>
              <a:rPr lang="en-US" altLang="zh-CN" sz="4000" dirty="0" smtClean="0">
                <a:solidFill>
                  <a:schemeClr val="bg1"/>
                </a:solidFill>
              </a:rPr>
              <a:t>service()</a:t>
            </a:r>
            <a:r>
              <a:rPr lang="zh-CN" altLang="zh-CN" sz="4000" dirty="0" smtClean="0">
                <a:solidFill>
                  <a:schemeClr val="bg1"/>
                </a:solidFill>
              </a:rPr>
              <a:t>方法，并且创建新的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ServletRequest</a:t>
            </a:r>
            <a:r>
              <a:rPr lang="zh-CN" altLang="zh-CN" sz="4000" dirty="0" smtClean="0">
                <a:solidFill>
                  <a:schemeClr val="bg1"/>
                </a:solidFill>
              </a:rPr>
              <a:t>和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ServletResponse</a:t>
            </a:r>
            <a:r>
              <a:rPr lang="zh-CN" altLang="zh-CN" sz="4000" dirty="0" smtClean="0">
                <a:solidFill>
                  <a:schemeClr val="bg1"/>
                </a:solidFill>
              </a:rPr>
              <a:t>对象，也就是说，</a:t>
            </a:r>
            <a:r>
              <a:rPr lang="en-US" altLang="zh-CN" sz="4000" dirty="0" smtClean="0">
                <a:solidFill>
                  <a:schemeClr val="bg1"/>
                </a:solidFill>
              </a:rPr>
              <a:t>service()</a:t>
            </a:r>
            <a:r>
              <a:rPr lang="zh-CN" altLang="zh-CN" sz="4000" dirty="0" smtClean="0">
                <a:solidFill>
                  <a:schemeClr val="bg1"/>
                </a:solidFill>
              </a:rPr>
              <a:t>方法在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4000" dirty="0" smtClean="0">
                <a:solidFill>
                  <a:schemeClr val="bg1"/>
                </a:solidFill>
              </a:rPr>
              <a:t>的整个生命周期中会被调用多次。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pPr marL="0" indent="0" algn="l" fontAlgn="auto">
              <a:spcAft>
                <a:spcPts val="0"/>
              </a:spcAft>
              <a:buFontTx/>
              <a:buNone/>
              <a:defRPr/>
            </a:pPr>
            <a:r>
              <a:rPr lang="en-US" altLang="zh-CN" sz="4000" b="1" dirty="0" smtClean="0">
                <a:solidFill>
                  <a:schemeClr val="bg1"/>
                </a:solidFill>
              </a:rPr>
              <a:t>3.</a:t>
            </a:r>
            <a:r>
              <a:rPr lang="zh-CN" altLang="zh-CN" sz="4000" b="1" dirty="0" smtClean="0">
                <a:solidFill>
                  <a:schemeClr val="bg1"/>
                </a:solidFill>
              </a:rPr>
              <a:t>销毁阶段</a:t>
            </a:r>
            <a:endParaRPr lang="zh-CN" altLang="zh-CN" sz="4000" dirty="0" smtClean="0">
              <a:solidFill>
                <a:schemeClr val="bg1"/>
              </a:solidFill>
            </a:endParaRPr>
          </a:p>
          <a:p>
            <a:pPr algn="l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zh-CN" sz="4000" dirty="0" smtClean="0">
                <a:solidFill>
                  <a:schemeClr val="bg1"/>
                </a:solidFill>
              </a:rPr>
              <a:t>当服务器关闭或</a:t>
            </a:r>
            <a:r>
              <a:rPr lang="en-US" altLang="zh-CN" sz="4000" dirty="0" smtClean="0">
                <a:solidFill>
                  <a:schemeClr val="bg1"/>
                </a:solidFill>
              </a:rPr>
              <a:t>web</a:t>
            </a:r>
            <a:r>
              <a:rPr lang="zh-CN" altLang="zh-CN" sz="4000" dirty="0" smtClean="0">
                <a:solidFill>
                  <a:schemeClr val="bg1"/>
                </a:solidFill>
              </a:rPr>
              <a:t>应用被移除出容器时，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4000" dirty="0" smtClean="0">
                <a:solidFill>
                  <a:schemeClr val="bg1"/>
                </a:solidFill>
              </a:rPr>
              <a:t>随着</a:t>
            </a:r>
            <a:r>
              <a:rPr lang="en-US" altLang="zh-CN" sz="4000" dirty="0" smtClean="0">
                <a:solidFill>
                  <a:schemeClr val="bg1"/>
                </a:solidFill>
              </a:rPr>
              <a:t>web</a:t>
            </a:r>
            <a:r>
              <a:rPr lang="zh-CN" altLang="zh-CN" sz="4000" dirty="0" smtClean="0">
                <a:solidFill>
                  <a:schemeClr val="bg1"/>
                </a:solidFill>
              </a:rPr>
              <a:t>应用的销毁而销毁。在销毁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4000" dirty="0" smtClean="0">
                <a:solidFill>
                  <a:schemeClr val="bg1"/>
                </a:solidFill>
              </a:rPr>
              <a:t>之前，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4000" dirty="0" smtClean="0">
                <a:solidFill>
                  <a:schemeClr val="bg1"/>
                </a:solidFill>
              </a:rPr>
              <a:t>容器会调用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4000" dirty="0" smtClean="0">
                <a:solidFill>
                  <a:schemeClr val="bg1"/>
                </a:solidFill>
              </a:rPr>
              <a:t>的</a:t>
            </a:r>
            <a:r>
              <a:rPr lang="en-US" altLang="zh-CN" sz="4000" dirty="0" smtClean="0">
                <a:solidFill>
                  <a:schemeClr val="bg1"/>
                </a:solidFill>
              </a:rPr>
              <a:t>destroy()</a:t>
            </a:r>
            <a:r>
              <a:rPr lang="zh-CN" altLang="zh-CN" sz="4000" dirty="0" smtClean="0">
                <a:solidFill>
                  <a:schemeClr val="bg1"/>
                </a:solidFill>
              </a:rPr>
              <a:t>方法，以便让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4000" dirty="0" smtClean="0">
                <a:solidFill>
                  <a:schemeClr val="bg1"/>
                </a:solidFill>
              </a:rPr>
              <a:t>对象释放它所占用的资源。在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4000" dirty="0" smtClean="0">
                <a:solidFill>
                  <a:schemeClr val="bg1"/>
                </a:solidFill>
              </a:rPr>
              <a:t>的整个生命周期中，</a:t>
            </a:r>
            <a:r>
              <a:rPr lang="en-US" altLang="zh-CN" sz="4000" dirty="0" smtClean="0">
                <a:solidFill>
                  <a:schemeClr val="bg1"/>
                </a:solidFill>
              </a:rPr>
              <a:t>destroy()</a:t>
            </a:r>
            <a:r>
              <a:rPr lang="zh-CN" altLang="zh-CN" sz="4000" dirty="0" smtClean="0">
                <a:solidFill>
                  <a:schemeClr val="bg1"/>
                </a:solidFill>
              </a:rPr>
              <a:t>方法也只被调用一次。需要注意的是，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4000" dirty="0" smtClean="0">
                <a:solidFill>
                  <a:schemeClr val="bg1"/>
                </a:solidFill>
              </a:rPr>
              <a:t>对象一旦创建就会驻留在内存中等待客户端的访问，直到服务器关闭，或</a:t>
            </a:r>
            <a:r>
              <a:rPr lang="en-US" altLang="zh-CN" sz="4000" dirty="0" smtClean="0">
                <a:solidFill>
                  <a:schemeClr val="bg1"/>
                </a:solidFill>
              </a:rPr>
              <a:t>web</a:t>
            </a:r>
            <a:r>
              <a:rPr lang="zh-CN" altLang="zh-CN" sz="4000" dirty="0" smtClean="0">
                <a:solidFill>
                  <a:schemeClr val="bg1"/>
                </a:solidFill>
              </a:rPr>
              <a:t>应用被移除出容器时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4000" dirty="0" smtClean="0">
                <a:solidFill>
                  <a:schemeClr val="bg1"/>
                </a:solidFill>
              </a:rPr>
              <a:t>对象才会销毁。</a:t>
            </a:r>
          </a:p>
          <a:p>
            <a:pPr lvl="1" indent="0" algn="l">
              <a:buFont typeface="Wingdings" pitchFamily="2" charset="2"/>
              <a:buChar char="Ø"/>
              <a:defRPr/>
            </a:pPr>
            <a:endParaRPr lang="zh-CN" altLang="zh-CN" sz="4000" dirty="0" smtClean="0">
              <a:solidFill>
                <a:schemeClr val="bg1"/>
              </a:solidFill>
            </a:endParaRPr>
          </a:p>
          <a:p>
            <a:pPr algn="l" fontAlgn="auto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altLang="zh-CN" sz="4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7419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8000" b="1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kumimoji="1" lang="zh-CN" altLang="en-US" sz="8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kumimoji="1" lang="en-US" altLang="zh-CN" sz="8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en-US" altLang="zh-CN" sz="8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kumimoji="1" lang="zh-CN" altLang="en-US" sz="8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</a:t>
            </a:r>
            <a:endParaRPr kumimoji="1" lang="zh-CN" altLang="en-US" sz="8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032982" y="1673424"/>
            <a:ext cx="22201200" cy="11521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>
            <a:lvl1pPr marL="190800" indent="0" algn="ctr" defTabSz="825458" eaLnBrk="1" hangingPunct="1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cs typeface="+mn-cs"/>
                <a:sym typeface="Helvetica Light"/>
              </a:defRPr>
            </a:lvl1pPr>
            <a:lvl2pPr marL="457200" indent="0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2514600" lvl="3" indent="-1143000" algn="l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3199" y="1673424"/>
            <a:ext cx="13430513" cy="8380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63713" y="1673424"/>
            <a:ext cx="9086929" cy="8380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77419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8000" b="1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kumimoji="1" lang="zh-CN" altLang="en-US" sz="8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kumimoji="1" lang="en-US" altLang="zh-CN" sz="8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8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虚拟路径的映射</a:t>
            </a:r>
            <a:r>
              <a:rPr kumimoji="1" lang="en-US" altLang="zh-CN" sz="8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(xml</a:t>
            </a:r>
            <a:r>
              <a:rPr kumimoji="1" lang="zh-CN" altLang="en-US" sz="8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配置方式</a:t>
            </a:r>
            <a:r>
              <a:rPr kumimoji="1" lang="en-US" altLang="zh-CN" sz="8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zh-CN" altLang="en-US" sz="8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032982" y="1673424"/>
            <a:ext cx="22201200" cy="11521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>
            <a:lvl1pPr marL="190800" indent="0" algn="ctr" defTabSz="825458" eaLnBrk="1" hangingPunct="1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cs typeface="+mn-cs"/>
                <a:sym typeface="Helvetica Light"/>
              </a:defRPr>
            </a:lvl1pPr>
            <a:lvl2pPr marL="457200" indent="0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2514600" lvl="3" indent="-1143000" algn="l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404862" y="2143092"/>
            <a:ext cx="20788458" cy="1569660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Font typeface="Wingdings" pitchFamily="2" charset="2"/>
              <a:buChar char="l"/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在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web.xml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使用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&lt;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servlet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&gt;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与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&lt;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servlet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-mapping&gt;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标签来配置虚拟路径的配置，具体步骤见操作。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4862" y="4357670"/>
            <a:ext cx="20788458" cy="6119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77419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8000" b="1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kumimoji="1" lang="zh-CN" altLang="en-US" sz="8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kumimoji="1" lang="en-US" altLang="zh-CN" sz="8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8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虚拟路径的映射</a:t>
            </a:r>
            <a:r>
              <a:rPr kumimoji="1" lang="en-US" altLang="zh-CN" sz="8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8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注解配置方式</a:t>
            </a:r>
            <a:r>
              <a:rPr kumimoji="1" lang="en-US" altLang="zh-CN" sz="8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zh-CN" altLang="en-US" sz="8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032982" y="1673424"/>
            <a:ext cx="22201200" cy="11521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>
            <a:lvl1pPr marL="190800" indent="0" algn="ctr" defTabSz="825458" eaLnBrk="1" hangingPunct="1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cs typeface="+mn-cs"/>
                <a:sym typeface="Helvetica Light"/>
              </a:defRPr>
            </a:lvl1pPr>
            <a:lvl2pPr marL="457200" indent="0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2514600" lvl="3" indent="-1143000" algn="l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547738" y="2299096"/>
            <a:ext cx="21002772" cy="1692771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/>
            <a:r>
              <a:rPr lang="en-US" altLang="zh-CN" sz="6000" b="1" dirty="0" smtClean="0">
                <a:solidFill>
                  <a:srgbClr val="FF00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@</a:t>
            </a:r>
            <a:r>
              <a:rPr lang="en-US" altLang="zh-CN" sz="6000" b="1" dirty="0" err="1" smtClean="0">
                <a:solidFill>
                  <a:srgbClr val="FF00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WebServlet</a:t>
            </a:r>
            <a:r>
              <a:rPr lang="zh-CN" altLang="en-US" sz="6000" b="1" dirty="0" smtClean="0">
                <a:solidFill>
                  <a:srgbClr val="FF00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注解映射</a:t>
            </a:r>
            <a:r>
              <a:rPr lang="en-US" altLang="zh-CN" sz="6000" b="1" dirty="0" err="1" smtClean="0">
                <a:solidFill>
                  <a:srgbClr val="FF00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Servlet</a:t>
            </a:r>
            <a:r>
              <a:rPr lang="zh-CN" altLang="en-US" sz="6000" b="1" dirty="0" smtClean="0">
                <a:solidFill>
                  <a:srgbClr val="FF00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：</a:t>
            </a:r>
            <a:endParaRPr lang="en-US" altLang="zh-CN" sz="6000" b="1" dirty="0" smtClean="0">
              <a:solidFill>
                <a:srgbClr val="FF0000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/>
            <a:r>
              <a:rPr lang="en-US" sz="4400" dirty="0" smtClean="0">
                <a:solidFill>
                  <a:srgbClr val="FF0000"/>
                </a:solidFill>
                <a:ea typeface="Noto Sans CJK SC Regular" panose="020B0500000000000000" pitchFamily="34" charset="-122"/>
              </a:rPr>
              <a:t>  </a:t>
            </a:r>
            <a:r>
              <a:rPr lang="en-US" sz="4400" b="1" dirty="0" smtClean="0">
                <a:solidFill>
                  <a:schemeClr val="bg1"/>
                </a:solidFill>
              </a:rPr>
              <a:t>Servlet3.0</a:t>
            </a:r>
            <a:r>
              <a:rPr lang="zh-CN" altLang="en-US" sz="4400" b="1" dirty="0" smtClean="0">
                <a:solidFill>
                  <a:schemeClr val="bg1"/>
                </a:solidFill>
              </a:rPr>
              <a:t>开始，配置</a:t>
            </a:r>
            <a:r>
              <a:rPr lang="en-US" sz="4400" b="1" dirty="0" err="1" smtClean="0">
                <a:solidFill>
                  <a:schemeClr val="bg1"/>
                </a:solidFill>
              </a:rPr>
              <a:t>Servlet</a:t>
            </a:r>
            <a:r>
              <a:rPr lang="zh-CN" altLang="en-US" sz="4400" b="1" dirty="0" smtClean="0">
                <a:solidFill>
                  <a:schemeClr val="bg1"/>
                </a:solidFill>
              </a:rPr>
              <a:t>支持注解方 式，但还是保留了配置</a:t>
            </a:r>
            <a:r>
              <a:rPr lang="en-US" sz="4400" b="1" dirty="0" smtClean="0">
                <a:solidFill>
                  <a:schemeClr val="bg1"/>
                </a:solidFill>
              </a:rPr>
              <a:t>web.xml</a:t>
            </a:r>
            <a:r>
              <a:rPr lang="zh-CN" altLang="en-US" sz="4400" b="1" dirty="0" smtClean="0">
                <a:solidFill>
                  <a:schemeClr val="bg1"/>
                </a:solidFill>
              </a:rPr>
              <a:t>方式</a:t>
            </a:r>
            <a:r>
              <a:rPr lang="en-US" altLang="zh-CN" sz="4400" b="1" dirty="0" smtClean="0">
                <a:solidFill>
                  <a:schemeClr val="bg1"/>
                </a:solidFill>
              </a:rPr>
              <a:t>.</a:t>
            </a:r>
            <a:endParaRPr lang="zh-CN" altLang="en-US" sz="4400" b="1" dirty="0" smtClean="0">
              <a:solidFill>
                <a:schemeClr val="bg1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738" y="4357670"/>
            <a:ext cx="20717019" cy="828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77419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8000" b="1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kumimoji="1" lang="zh-CN" altLang="en-US" sz="8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kumimoji="1" lang="en-US" altLang="zh-CN" sz="8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8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自动加载</a:t>
            </a:r>
            <a:r>
              <a:rPr kumimoji="1" lang="en-US" altLang="zh-CN" sz="8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kumimoji="1" lang="zh-CN" altLang="en-US" sz="8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kumimoji="1" lang="zh-CN" altLang="en-US" sz="8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032982" y="1673424"/>
            <a:ext cx="22201200" cy="11521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>
            <a:lvl1pPr marL="190800" indent="0" algn="ctr" defTabSz="825458" eaLnBrk="1" hangingPunct="1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cs typeface="+mn-cs"/>
                <a:sym typeface="Helvetica Light"/>
              </a:defRPr>
            </a:lvl1pPr>
            <a:lvl2pPr marL="457200" indent="0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2514600" lvl="3" indent="-1143000" algn="l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1404862" y="1673425"/>
            <a:ext cx="21829320" cy="9571851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algn="l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zh-CN" sz="4800" b="1" dirty="0" smtClean="0">
                <a:solidFill>
                  <a:schemeClr val="bg1"/>
                </a:solidFill>
              </a:rPr>
              <a:t>在实际开发时，有时候会希望某些</a:t>
            </a:r>
            <a:r>
              <a:rPr lang="en-US" altLang="zh-CN" sz="4800" b="1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程序可以在</a:t>
            </a:r>
            <a:r>
              <a:rPr lang="en-US" altLang="zh-CN" sz="4800" b="1" dirty="0" smtClean="0">
                <a:solidFill>
                  <a:schemeClr val="bg1"/>
                </a:solidFill>
              </a:rPr>
              <a:t>Tomcat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启动时随即启动。例如，当启动一个</a:t>
            </a:r>
            <a:r>
              <a:rPr lang="en-US" altLang="zh-CN" sz="4800" b="1" dirty="0" smtClean="0">
                <a:solidFill>
                  <a:schemeClr val="bg1"/>
                </a:solidFill>
              </a:rPr>
              <a:t>Web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项目时，首先需要对数据库信息进行初始化。这时，只需要使用</a:t>
            </a:r>
            <a:r>
              <a:rPr lang="en-US" altLang="zh-CN" sz="4800" b="1" dirty="0" smtClean="0">
                <a:solidFill>
                  <a:schemeClr val="bg1"/>
                </a:solidFill>
              </a:rPr>
              <a:t>web.xml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文件中</a:t>
            </a:r>
            <a:r>
              <a:rPr lang="en-US" altLang="zh-CN" sz="4800" b="1" dirty="0" smtClean="0">
                <a:solidFill>
                  <a:schemeClr val="bg1"/>
                </a:solidFill>
              </a:rPr>
              <a:t>&lt;load-on-startup&gt;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元素，将初始化数据库的</a:t>
            </a:r>
            <a:r>
              <a:rPr lang="en-US" altLang="zh-CN" sz="4800" b="1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配置为随着</a:t>
            </a:r>
            <a:r>
              <a:rPr lang="en-US" altLang="zh-CN" sz="4800" b="1" dirty="0" smtClean="0">
                <a:solidFill>
                  <a:schemeClr val="bg1"/>
                </a:solidFill>
              </a:rPr>
              <a:t>web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应用启动而启动的</a:t>
            </a:r>
            <a:r>
              <a:rPr lang="en-US" altLang="zh-CN" sz="4800" b="1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即可。</a:t>
            </a:r>
            <a:endParaRPr lang="en-US" altLang="zh-CN" sz="4800" b="1" dirty="0" smtClean="0">
              <a:solidFill>
                <a:schemeClr val="bg1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endParaRPr lang="zh-CN" altLang="zh-CN" sz="4800" b="1" dirty="0" smtClean="0">
              <a:solidFill>
                <a:schemeClr val="bg1"/>
              </a:solidFill>
            </a:endParaRPr>
          </a:p>
          <a:p>
            <a:pPr algn="l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zh-CN" sz="4800" b="1" dirty="0" smtClean="0">
                <a:solidFill>
                  <a:schemeClr val="bg1"/>
                </a:solidFill>
              </a:rPr>
              <a:t>&lt;load-on-startup&gt;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元素是</a:t>
            </a:r>
            <a:r>
              <a:rPr lang="en-US" altLang="zh-CN" sz="4800" b="1" dirty="0" smtClean="0">
                <a:solidFill>
                  <a:schemeClr val="bg1"/>
                </a:solidFill>
              </a:rPr>
              <a:t>&lt;</a:t>
            </a:r>
            <a:r>
              <a:rPr lang="en-US" altLang="zh-CN" sz="4800" b="1" dirty="0" err="1" smtClean="0">
                <a:solidFill>
                  <a:schemeClr val="bg1"/>
                </a:solidFill>
              </a:rPr>
              <a:t>servlet</a:t>
            </a:r>
            <a:r>
              <a:rPr lang="en-US" altLang="zh-CN" sz="4800" b="1" dirty="0" smtClean="0">
                <a:solidFill>
                  <a:schemeClr val="bg1"/>
                </a:solidFill>
              </a:rPr>
              <a:t>&gt;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元素的一个子元素，它用于指定</a:t>
            </a:r>
            <a:r>
              <a:rPr lang="en-US" altLang="zh-CN" sz="4800" b="1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被加载的时机和顺序。在</a:t>
            </a:r>
            <a:r>
              <a:rPr lang="en-US" altLang="zh-CN" sz="4800" b="1" dirty="0" smtClean="0">
                <a:solidFill>
                  <a:schemeClr val="bg1"/>
                </a:solidFill>
              </a:rPr>
              <a:t>&lt;load-on-startup&gt;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元素中，设置的值必须是一个整数。如果这个值是一个负数，或者没有设定这个元素，</a:t>
            </a:r>
            <a:r>
              <a:rPr lang="en-US" altLang="zh-CN" sz="4800" b="1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容器将在客户端首次请求这个</a:t>
            </a:r>
            <a:r>
              <a:rPr lang="en-US" altLang="zh-CN" sz="4800" b="1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时加载它；如果这个值是正整数或</a:t>
            </a:r>
            <a:r>
              <a:rPr lang="en-US" altLang="zh-CN" sz="4800" b="1" dirty="0" smtClean="0">
                <a:solidFill>
                  <a:schemeClr val="bg1"/>
                </a:solidFill>
              </a:rPr>
              <a:t>0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，</a:t>
            </a:r>
            <a:r>
              <a:rPr lang="en-US" altLang="zh-CN" sz="4800" b="1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容器将在</a:t>
            </a:r>
            <a:r>
              <a:rPr lang="en-US" altLang="zh-CN" sz="4800" b="1" dirty="0" smtClean="0">
                <a:solidFill>
                  <a:schemeClr val="bg1"/>
                </a:solidFill>
              </a:rPr>
              <a:t>Web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应用启动时加载并初始化</a:t>
            </a:r>
            <a:r>
              <a:rPr lang="en-US" altLang="zh-CN" sz="4800" b="1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，并且</a:t>
            </a:r>
            <a:r>
              <a:rPr lang="en-US" altLang="zh-CN" sz="4800" b="1" dirty="0" smtClean="0">
                <a:solidFill>
                  <a:schemeClr val="bg1"/>
                </a:solidFill>
              </a:rPr>
              <a:t>&lt;load-on-startup&gt;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的值越小，它对应的</a:t>
            </a:r>
            <a:r>
              <a:rPr lang="en-US" altLang="zh-CN" sz="4800" b="1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就越先被加载。</a:t>
            </a:r>
          </a:p>
          <a:p>
            <a:pPr lvl="1" indent="0" algn="l">
              <a:buFont typeface="Wingdings" pitchFamily="2" charset="2"/>
              <a:buChar char="Ø"/>
              <a:defRPr/>
            </a:pPr>
            <a:endParaRPr lang="zh-CN" altLang="zh-CN" sz="4000" dirty="0" smtClean="0">
              <a:solidFill>
                <a:schemeClr val="bg1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endParaRPr lang="en-US" altLang="zh-CN" sz="4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7419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8000" b="1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kumimoji="1" lang="zh-CN" altLang="en-US" sz="8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kumimoji="1" lang="en-US" altLang="zh-CN" sz="8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en-US" altLang="zh-CN" sz="8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ServletConfig</a:t>
            </a:r>
            <a:r>
              <a:rPr kumimoji="1" lang="zh-CN" altLang="en-US" sz="8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kumimoji="1" lang="zh-CN" altLang="en-US" sz="8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032982" y="1673424"/>
            <a:ext cx="22201200" cy="11521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>
            <a:lvl1pPr marL="190800" indent="0" algn="ctr" defTabSz="825458" eaLnBrk="1" hangingPunct="1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cs typeface="+mn-cs"/>
                <a:sym typeface="Helvetica Light"/>
              </a:defRPr>
            </a:lvl1pPr>
            <a:lvl2pPr marL="457200" indent="0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2514600" lvl="3" indent="-1143000" algn="l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1404862" y="1673425"/>
            <a:ext cx="21829320" cy="6617196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algn="l">
              <a:buFont typeface="Wingdings" pitchFamily="2" charset="2"/>
              <a:buChar char="Ø"/>
            </a:pPr>
            <a:r>
              <a:rPr lang="zh-CN" altLang="zh-CN" sz="4800" b="1" dirty="0" smtClean="0">
                <a:solidFill>
                  <a:schemeClr val="bg1"/>
                </a:solidFill>
              </a:rPr>
              <a:t>在</a:t>
            </a:r>
            <a:r>
              <a:rPr lang="en-US" altLang="zh-CN" sz="4800" b="1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运行期间，经常需要一些辅助信息，例如，文件使用的编码、使用</a:t>
            </a:r>
            <a:r>
              <a:rPr lang="en-US" altLang="zh-CN" sz="4800" b="1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程序的共享等，这些信息可以在</a:t>
            </a:r>
            <a:r>
              <a:rPr lang="en-US" altLang="zh-CN" sz="4800" b="1" dirty="0" smtClean="0">
                <a:solidFill>
                  <a:schemeClr val="bg1"/>
                </a:solidFill>
              </a:rPr>
              <a:t>web.xml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文件中使用一个或多个</a:t>
            </a:r>
            <a:r>
              <a:rPr lang="en-US" altLang="zh-CN" sz="4800" b="1" dirty="0" smtClean="0">
                <a:solidFill>
                  <a:schemeClr val="bg1"/>
                </a:solidFill>
              </a:rPr>
              <a:t>&lt;init-</a:t>
            </a:r>
            <a:r>
              <a:rPr lang="en-US" altLang="zh-CN" sz="4800" b="1" dirty="0" err="1" smtClean="0">
                <a:solidFill>
                  <a:schemeClr val="bg1"/>
                </a:solidFill>
              </a:rPr>
              <a:t>param</a:t>
            </a:r>
            <a:r>
              <a:rPr lang="en-US" altLang="zh-CN" sz="4800" b="1" dirty="0" smtClean="0">
                <a:solidFill>
                  <a:schemeClr val="bg1"/>
                </a:solidFill>
              </a:rPr>
              <a:t>&gt;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元素进行配置。当</a:t>
            </a:r>
            <a:r>
              <a:rPr lang="en-US" altLang="zh-CN" sz="4800" b="1" dirty="0" smtClean="0">
                <a:solidFill>
                  <a:schemeClr val="bg1"/>
                </a:solidFill>
              </a:rPr>
              <a:t>Tomcat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初始化一个</a:t>
            </a:r>
            <a:r>
              <a:rPr lang="en-US" altLang="zh-CN" sz="4800" b="1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时，会将该</a:t>
            </a:r>
            <a:r>
              <a:rPr lang="en-US" altLang="zh-CN" sz="4800" b="1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的配置信息封装到一个</a:t>
            </a:r>
            <a:r>
              <a:rPr lang="en-US" altLang="zh-CN" sz="4800" b="1" dirty="0" err="1" smtClean="0">
                <a:solidFill>
                  <a:schemeClr val="bg1"/>
                </a:solidFill>
              </a:rPr>
              <a:t>ServletConfig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对象中，通过调用</a:t>
            </a:r>
            <a:r>
              <a:rPr lang="en-US" altLang="zh-CN" sz="4800" b="1" dirty="0" smtClean="0">
                <a:solidFill>
                  <a:schemeClr val="bg1"/>
                </a:solidFill>
              </a:rPr>
              <a:t>init(</a:t>
            </a:r>
            <a:r>
              <a:rPr lang="en-US" altLang="zh-CN" sz="4800" b="1" dirty="0" err="1" smtClean="0">
                <a:solidFill>
                  <a:schemeClr val="bg1"/>
                </a:solidFill>
              </a:rPr>
              <a:t>ServletConfig</a:t>
            </a:r>
            <a:r>
              <a:rPr lang="en-US" altLang="zh-CN" sz="4800" b="1" dirty="0" smtClean="0">
                <a:solidFill>
                  <a:schemeClr val="bg1"/>
                </a:solidFill>
              </a:rPr>
              <a:t> </a:t>
            </a:r>
            <a:r>
              <a:rPr lang="en-US" altLang="zh-CN" sz="4800" b="1" dirty="0" err="1" smtClean="0">
                <a:solidFill>
                  <a:schemeClr val="bg1"/>
                </a:solidFill>
              </a:rPr>
              <a:t>config</a:t>
            </a:r>
            <a:r>
              <a:rPr lang="en-US" altLang="zh-CN" sz="4800" b="1" dirty="0" smtClean="0">
                <a:solidFill>
                  <a:schemeClr val="bg1"/>
                </a:solidFill>
              </a:rPr>
              <a:t>)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方法将</a:t>
            </a:r>
            <a:r>
              <a:rPr lang="en-US" altLang="zh-CN" sz="4800" b="1" dirty="0" err="1" smtClean="0">
                <a:solidFill>
                  <a:schemeClr val="bg1"/>
                </a:solidFill>
              </a:rPr>
              <a:t>ServletConfig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对象传递给</a:t>
            </a:r>
            <a:r>
              <a:rPr lang="en-US" altLang="zh-CN" sz="4800" b="1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。</a:t>
            </a:r>
            <a:r>
              <a:rPr lang="en-US" altLang="zh-CN" sz="4800" b="1" dirty="0" err="1" smtClean="0">
                <a:solidFill>
                  <a:schemeClr val="bg1"/>
                </a:solidFill>
              </a:rPr>
              <a:t>ServletConfig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定义了一系列获取配置信息的方法，接下来通过一张表来描述</a:t>
            </a:r>
            <a:r>
              <a:rPr lang="en-US" altLang="zh-CN" sz="4800" b="1" dirty="0" err="1" smtClean="0">
                <a:solidFill>
                  <a:schemeClr val="bg1"/>
                </a:solidFill>
              </a:rPr>
              <a:t>ServletConfig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接口的常用方法，如表所示。</a:t>
            </a:r>
          </a:p>
          <a:p>
            <a:pPr lvl="1" indent="0" algn="l">
              <a:buFont typeface="Wingdings" pitchFamily="2" charset="2"/>
              <a:buChar char="Ø"/>
              <a:defRPr/>
            </a:pPr>
            <a:endParaRPr lang="zh-CN" altLang="zh-CN" sz="4000" dirty="0" smtClean="0">
              <a:solidFill>
                <a:schemeClr val="bg1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endParaRPr lang="en-US" altLang="zh-CN" sz="4800" dirty="0" smtClean="0">
              <a:solidFill>
                <a:schemeClr val="bg1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0812" y="6357934"/>
            <a:ext cx="19216822" cy="683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77419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8000" b="1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kumimoji="1" lang="zh-CN" altLang="en-US" sz="8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kumimoji="1" lang="en-US" altLang="zh-CN" sz="8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en-US" altLang="zh-CN" sz="8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ServletContext</a:t>
            </a:r>
            <a:r>
              <a:rPr kumimoji="1" lang="zh-CN" altLang="en-US" sz="8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kumimoji="1" lang="zh-CN" altLang="en-US" sz="8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032982" y="1673424"/>
            <a:ext cx="22201200" cy="11521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>
            <a:lvl1pPr marL="190800" indent="0" algn="ctr" defTabSz="825458" eaLnBrk="1" hangingPunct="1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cs typeface="+mn-cs"/>
                <a:sym typeface="Helvetica Light"/>
              </a:defRPr>
            </a:lvl1pPr>
            <a:lvl2pPr marL="457200" indent="0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2514600" lvl="3" indent="-1143000" algn="l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1404862" y="1673425"/>
            <a:ext cx="21829320" cy="6617196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algn="l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zh-CN" sz="4800" b="1" dirty="0" smtClean="0">
                <a:solidFill>
                  <a:schemeClr val="bg1"/>
                </a:solidFill>
              </a:rPr>
              <a:t>当</a:t>
            </a:r>
            <a:r>
              <a:rPr lang="en-US" altLang="zh-CN" sz="4800" b="1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容器启动时，会为每个</a:t>
            </a:r>
            <a:r>
              <a:rPr lang="en-US" altLang="zh-CN" sz="4800" b="1" dirty="0" smtClean="0">
                <a:solidFill>
                  <a:schemeClr val="bg1"/>
                </a:solidFill>
              </a:rPr>
              <a:t>Web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应用创建一个唯一的</a:t>
            </a:r>
            <a:r>
              <a:rPr lang="en-US" altLang="zh-CN" sz="4800" b="1" dirty="0" err="1" smtClean="0">
                <a:solidFill>
                  <a:schemeClr val="bg1"/>
                </a:solidFill>
              </a:rPr>
              <a:t>ServletContext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对象代表当前</a:t>
            </a:r>
            <a:r>
              <a:rPr lang="en-US" altLang="zh-CN" sz="4800" b="1" dirty="0" smtClean="0">
                <a:solidFill>
                  <a:schemeClr val="bg1"/>
                </a:solidFill>
              </a:rPr>
              <a:t>Web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应用，该对象不仅封装了当前</a:t>
            </a:r>
            <a:r>
              <a:rPr lang="en-US" altLang="zh-CN" sz="4800" b="1" dirty="0" smtClean="0">
                <a:solidFill>
                  <a:schemeClr val="bg1"/>
                </a:solidFill>
              </a:rPr>
              <a:t>Web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应用的所有信息，而且实现了多个</a:t>
            </a:r>
            <a:r>
              <a:rPr lang="en-US" altLang="zh-CN" sz="4800" b="1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之间数据的共享。接下来，针对</a:t>
            </a:r>
            <a:r>
              <a:rPr lang="en-US" altLang="zh-CN" sz="4800" b="1" dirty="0" err="1" smtClean="0">
                <a:solidFill>
                  <a:schemeClr val="bg1"/>
                </a:solidFill>
              </a:rPr>
              <a:t>ServletContext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接口的不同作用分别进行讲解，具体如下：</a:t>
            </a:r>
          </a:p>
          <a:p>
            <a:pPr marL="0" indent="0" algn="l" fontAlgn="auto">
              <a:spcAft>
                <a:spcPts val="0"/>
              </a:spcAft>
              <a:buFontTx/>
              <a:buNone/>
              <a:defRPr/>
            </a:pPr>
            <a:r>
              <a:rPr lang="en-US" altLang="zh-CN" sz="4800" b="1" dirty="0" smtClean="0">
                <a:solidFill>
                  <a:srgbClr val="FF0000"/>
                </a:solidFill>
              </a:rPr>
              <a:t>1</a:t>
            </a:r>
            <a:r>
              <a:rPr lang="zh-CN" altLang="zh-CN" sz="4800" b="1" dirty="0" smtClean="0">
                <a:solidFill>
                  <a:srgbClr val="FF0000"/>
                </a:solidFill>
              </a:rPr>
              <a:t>．获取</a:t>
            </a:r>
            <a:r>
              <a:rPr lang="en-US" altLang="zh-CN" sz="4800" b="1" dirty="0" smtClean="0">
                <a:solidFill>
                  <a:srgbClr val="FF0000"/>
                </a:solidFill>
              </a:rPr>
              <a:t>Web</a:t>
            </a:r>
            <a:r>
              <a:rPr lang="zh-CN" altLang="zh-CN" sz="4800" b="1" dirty="0" smtClean="0">
                <a:solidFill>
                  <a:srgbClr val="FF0000"/>
                </a:solidFill>
              </a:rPr>
              <a:t>应用程序的初始化参数</a:t>
            </a:r>
          </a:p>
          <a:p>
            <a:pPr algn="l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zh-CN" sz="4800" b="1" dirty="0" smtClean="0">
                <a:solidFill>
                  <a:schemeClr val="bg1"/>
                </a:solidFill>
              </a:rPr>
              <a:t>在</a:t>
            </a:r>
            <a:r>
              <a:rPr lang="en-US" altLang="zh-CN" sz="4800" b="1" dirty="0" smtClean="0">
                <a:solidFill>
                  <a:schemeClr val="bg1"/>
                </a:solidFill>
              </a:rPr>
              <a:t>web.xml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文件中，不仅可以配置</a:t>
            </a:r>
            <a:r>
              <a:rPr lang="en-US" altLang="zh-CN" sz="4800" b="1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的初始化信息，还可以配置整个</a:t>
            </a:r>
            <a:r>
              <a:rPr lang="en-US" altLang="zh-CN" sz="4800" b="1" dirty="0" smtClean="0">
                <a:solidFill>
                  <a:schemeClr val="bg1"/>
                </a:solidFill>
              </a:rPr>
              <a:t>Web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应用的初始化信息。</a:t>
            </a:r>
            <a:r>
              <a:rPr lang="en-US" altLang="zh-CN" sz="4800" b="1" dirty="0" smtClean="0">
                <a:solidFill>
                  <a:schemeClr val="bg1"/>
                </a:solidFill>
              </a:rPr>
              <a:t>Web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应用初始化参数的配置方式具体如下所示：</a:t>
            </a:r>
          </a:p>
          <a:p>
            <a:pPr lvl="1" indent="0" algn="l">
              <a:buFont typeface="Wingdings" pitchFamily="2" charset="2"/>
              <a:buChar char="Ø"/>
              <a:defRPr/>
            </a:pPr>
            <a:endParaRPr lang="zh-CN" altLang="zh-CN" sz="4000" dirty="0" smtClean="0">
              <a:solidFill>
                <a:schemeClr val="bg1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endParaRPr lang="en-US" altLang="zh-CN" sz="4800" dirty="0" smtClean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05126" y="7215190"/>
            <a:ext cx="17645186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77419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8000" b="1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kumimoji="1" lang="zh-CN" altLang="en-US" sz="8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kumimoji="1" lang="en-US" altLang="zh-CN" sz="8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en-US" altLang="zh-CN" sz="8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ServletContext</a:t>
            </a:r>
            <a:r>
              <a:rPr kumimoji="1" lang="zh-CN" altLang="en-US" sz="8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kumimoji="1" lang="zh-CN" altLang="en-US" sz="8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032982" y="1673424"/>
            <a:ext cx="22201200" cy="11521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>
            <a:lvl1pPr marL="190800" indent="0" algn="ctr" defTabSz="825458" eaLnBrk="1" hangingPunct="1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cs typeface="+mn-cs"/>
                <a:sym typeface="Helvetica Light"/>
              </a:defRPr>
            </a:lvl1pPr>
            <a:lvl2pPr marL="457200" indent="0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2514600" lvl="3" indent="-1143000" algn="l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1404862" y="1673425"/>
            <a:ext cx="21829320" cy="5139869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 fontAlgn="auto">
              <a:spcAft>
                <a:spcPts val="0"/>
              </a:spcAft>
              <a:buFontTx/>
              <a:buNone/>
              <a:defRPr/>
            </a:pPr>
            <a:r>
              <a:rPr lang="en-US" altLang="zh-CN" sz="4800" b="1" dirty="0" smtClean="0">
                <a:solidFill>
                  <a:srgbClr val="FF0000"/>
                </a:solidFill>
              </a:rPr>
              <a:t>2</a:t>
            </a:r>
            <a:r>
              <a:rPr lang="zh-CN" altLang="zh-CN" sz="4800" b="1" dirty="0" smtClean="0">
                <a:solidFill>
                  <a:srgbClr val="FF0000"/>
                </a:solidFill>
              </a:rPr>
              <a:t>．实现多个</a:t>
            </a:r>
            <a:r>
              <a:rPr lang="en-US" altLang="zh-CN" sz="4800" b="1" dirty="0" err="1" smtClean="0">
                <a:solidFill>
                  <a:srgbClr val="FF0000"/>
                </a:solidFill>
              </a:rPr>
              <a:t>Servlet</a:t>
            </a:r>
            <a:r>
              <a:rPr lang="zh-CN" altLang="zh-CN" sz="4800" b="1" dirty="0" smtClean="0">
                <a:solidFill>
                  <a:srgbClr val="FF0000"/>
                </a:solidFill>
              </a:rPr>
              <a:t>对象共享数据</a:t>
            </a:r>
            <a:endParaRPr lang="zh-CN" altLang="zh-CN" sz="4800" dirty="0" smtClean="0">
              <a:solidFill>
                <a:srgbClr val="FF0000"/>
              </a:solidFill>
            </a:endParaRPr>
          </a:p>
          <a:p>
            <a:pPr algn="l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zh-CN" sz="4800" b="1" dirty="0" smtClean="0">
                <a:solidFill>
                  <a:schemeClr val="bg1"/>
                </a:solidFill>
              </a:rPr>
              <a:t>由于一个</a:t>
            </a:r>
            <a:r>
              <a:rPr lang="en-US" altLang="zh-CN" sz="4800" b="1" dirty="0" smtClean="0">
                <a:solidFill>
                  <a:schemeClr val="bg1"/>
                </a:solidFill>
              </a:rPr>
              <a:t>Web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应用中的所有</a:t>
            </a:r>
            <a:r>
              <a:rPr lang="en-US" altLang="zh-CN" sz="4800" b="1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共享同一个</a:t>
            </a:r>
            <a:r>
              <a:rPr lang="en-US" altLang="zh-CN" sz="4800" b="1" dirty="0" err="1" smtClean="0">
                <a:solidFill>
                  <a:schemeClr val="bg1"/>
                </a:solidFill>
              </a:rPr>
              <a:t>ServletContext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对象，因此</a:t>
            </a:r>
            <a:r>
              <a:rPr lang="en-US" altLang="zh-CN" sz="4800" b="1" dirty="0" err="1" smtClean="0">
                <a:solidFill>
                  <a:schemeClr val="bg1"/>
                </a:solidFill>
              </a:rPr>
              <a:t>ServletContext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对象的域属性可以被该</a:t>
            </a:r>
            <a:r>
              <a:rPr lang="en-US" altLang="zh-CN" sz="4800" b="1" dirty="0" smtClean="0">
                <a:solidFill>
                  <a:schemeClr val="bg1"/>
                </a:solidFill>
              </a:rPr>
              <a:t>Web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应用中的所有</a:t>
            </a:r>
            <a:r>
              <a:rPr lang="en-US" altLang="zh-CN" sz="4800" b="1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访问。在</a:t>
            </a:r>
            <a:r>
              <a:rPr lang="en-US" altLang="zh-CN" sz="4800" b="1" dirty="0" err="1" smtClean="0">
                <a:solidFill>
                  <a:schemeClr val="bg1"/>
                </a:solidFill>
              </a:rPr>
              <a:t>ServletContext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接口中定义了分别用于增加、删除、设置</a:t>
            </a:r>
            <a:r>
              <a:rPr lang="en-US" altLang="zh-CN" sz="4800" b="1" dirty="0" err="1" smtClean="0">
                <a:solidFill>
                  <a:schemeClr val="bg1"/>
                </a:solidFill>
              </a:rPr>
              <a:t>ServletContext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域属性的四个方法，如表所示。</a:t>
            </a:r>
          </a:p>
          <a:p>
            <a:pPr lvl="1" indent="0" algn="l">
              <a:buFont typeface="Wingdings" pitchFamily="2" charset="2"/>
              <a:buChar char="Ø"/>
              <a:defRPr/>
            </a:pPr>
            <a:endParaRPr lang="zh-CN" altLang="zh-CN" sz="4000" dirty="0" smtClean="0">
              <a:solidFill>
                <a:schemeClr val="bg1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endParaRPr lang="en-US" altLang="zh-CN" sz="4800" dirty="0" smtClean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19242" y="5643554"/>
            <a:ext cx="20359830" cy="6643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77419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8000" b="1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kumimoji="1" lang="zh-CN" altLang="en-US" sz="8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kumimoji="1" lang="en-US" altLang="zh-CN" sz="8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en-US" altLang="zh-CN" sz="8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ServletContext</a:t>
            </a:r>
            <a:r>
              <a:rPr kumimoji="1" lang="zh-CN" altLang="en-US" sz="8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kumimoji="1" lang="zh-CN" altLang="en-US" sz="8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032982" y="1673424"/>
            <a:ext cx="22201200" cy="11521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>
            <a:lvl1pPr marL="190800" indent="0" algn="ctr" defTabSz="825458" eaLnBrk="1" hangingPunct="1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cs typeface="+mn-cs"/>
                <a:sym typeface="Helvetica Light"/>
              </a:defRPr>
            </a:lvl1pPr>
            <a:lvl2pPr marL="457200" indent="0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2514600" lvl="3" indent="-1143000" algn="l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1404862" y="1673425"/>
            <a:ext cx="21829320" cy="5878532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 fontAlgn="auto">
              <a:spcAft>
                <a:spcPts val="0"/>
              </a:spcAft>
              <a:buFontTx/>
              <a:buNone/>
              <a:defRPr/>
            </a:pPr>
            <a:r>
              <a:rPr lang="en-US" altLang="zh-CN" sz="4800" b="1" dirty="0" smtClean="0">
                <a:solidFill>
                  <a:srgbClr val="FF0000"/>
                </a:solidFill>
              </a:rPr>
              <a:t>3</a:t>
            </a:r>
            <a:r>
              <a:rPr lang="zh-CN" altLang="zh-CN" sz="4800" b="1" dirty="0" smtClean="0">
                <a:solidFill>
                  <a:srgbClr val="FF0000"/>
                </a:solidFill>
              </a:rPr>
              <a:t>．读取</a:t>
            </a:r>
            <a:r>
              <a:rPr lang="en-US" altLang="zh-CN" sz="4800" b="1" dirty="0" smtClean="0">
                <a:solidFill>
                  <a:srgbClr val="FF0000"/>
                </a:solidFill>
              </a:rPr>
              <a:t>Web</a:t>
            </a:r>
            <a:r>
              <a:rPr lang="zh-CN" altLang="zh-CN" sz="4800" b="1" dirty="0" smtClean="0">
                <a:solidFill>
                  <a:srgbClr val="FF0000"/>
                </a:solidFill>
              </a:rPr>
              <a:t>应用下的资源文件</a:t>
            </a:r>
          </a:p>
          <a:p>
            <a:pPr algn="l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zh-CN" sz="4800" b="1" dirty="0" smtClean="0">
                <a:solidFill>
                  <a:schemeClr val="bg1"/>
                </a:solidFill>
              </a:rPr>
              <a:t>在实际开发中，有时候可能会需要读取</a:t>
            </a:r>
            <a:r>
              <a:rPr lang="en-US" altLang="zh-CN" sz="4800" b="1" dirty="0" smtClean="0">
                <a:solidFill>
                  <a:schemeClr val="bg1"/>
                </a:solidFill>
              </a:rPr>
              <a:t>Web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应用中的一些资源文件，比如配置文件，图片等。为此，在</a:t>
            </a:r>
            <a:r>
              <a:rPr lang="en-US" altLang="zh-CN" sz="4800" b="1" dirty="0" err="1" smtClean="0">
                <a:solidFill>
                  <a:schemeClr val="bg1"/>
                </a:solidFill>
              </a:rPr>
              <a:t>ServletContext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接口中定义了一些读取</a:t>
            </a:r>
            <a:r>
              <a:rPr lang="en-US" altLang="zh-CN" sz="4800" b="1" dirty="0" smtClean="0">
                <a:solidFill>
                  <a:schemeClr val="bg1"/>
                </a:solidFill>
              </a:rPr>
              <a:t>Web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资源的方法，这些方法是依靠</a:t>
            </a:r>
            <a:r>
              <a:rPr lang="en-US" altLang="zh-CN" sz="4800" b="1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容器来实现的。</a:t>
            </a:r>
            <a:r>
              <a:rPr lang="en-US" altLang="zh-CN" sz="4800" b="1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容器根据资源文件相对于</a:t>
            </a:r>
            <a:r>
              <a:rPr lang="en-US" altLang="zh-CN" sz="4800" b="1" dirty="0" smtClean="0">
                <a:solidFill>
                  <a:schemeClr val="bg1"/>
                </a:solidFill>
              </a:rPr>
              <a:t>Web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应用的路径，返回关联资源文件的</a:t>
            </a:r>
            <a:r>
              <a:rPr lang="en-US" altLang="zh-CN" sz="4800" b="1" dirty="0" smtClean="0">
                <a:solidFill>
                  <a:schemeClr val="bg1"/>
                </a:solidFill>
              </a:rPr>
              <a:t>IO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流、资源文件在文件系统的绝对路径等。表中列举了</a:t>
            </a:r>
            <a:r>
              <a:rPr lang="en-US" altLang="zh-CN" sz="4800" b="1" dirty="0" err="1" smtClean="0">
                <a:solidFill>
                  <a:schemeClr val="bg1"/>
                </a:solidFill>
              </a:rPr>
              <a:t>ServletContext</a:t>
            </a:r>
            <a:r>
              <a:rPr lang="zh-CN" altLang="zh-CN" sz="4800" b="1" dirty="0" smtClean="0">
                <a:solidFill>
                  <a:schemeClr val="bg1"/>
                </a:solidFill>
              </a:rPr>
              <a:t>接口中用于获取资源路径的相关方法，具体如下：</a:t>
            </a:r>
          </a:p>
          <a:p>
            <a:pPr lvl="1" indent="0" algn="l">
              <a:buFont typeface="Wingdings" pitchFamily="2" charset="2"/>
              <a:buChar char="Ø"/>
              <a:defRPr/>
            </a:pPr>
            <a:endParaRPr lang="zh-CN" altLang="zh-CN" sz="4000" dirty="0" smtClean="0">
              <a:solidFill>
                <a:schemeClr val="bg1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endParaRPr lang="en-US" altLang="zh-CN" sz="4800" dirty="0" smtClean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0614" y="6371650"/>
            <a:ext cx="20788458" cy="641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77419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9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JavaWeb</a:t>
            </a:r>
            <a:r>
              <a:rPr lang="zh-CN" alt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工程师技术修炼图谱</a:t>
            </a:r>
            <a:endParaRPr lang="zh-CN" altLang="en-US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-1735" y="5417840"/>
            <a:ext cx="23958000" cy="1580400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168" y="1643026"/>
            <a:ext cx="23480097" cy="11787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927398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8000" b="1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kumimoji="1" lang="zh-CN" altLang="en-US" sz="8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kumimoji="1" lang="en-US" altLang="zh-CN" sz="8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8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手动的编写</a:t>
            </a:r>
            <a:r>
              <a:rPr kumimoji="1" lang="en-US" altLang="zh-CN" sz="8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kumimoji="1" lang="zh-CN" altLang="en-US" sz="8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kumimoji="1" lang="en-US" altLang="zh-CN" sz="8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kumimoji="1" lang="zh-CN" altLang="en-US" sz="8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kumimoji="1" lang="en-US" altLang="zh-CN" sz="8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endParaRPr kumimoji="1" lang="zh-CN" altLang="en-US" sz="8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032982" y="1673424"/>
            <a:ext cx="22201200" cy="11521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>
            <a:lvl1pPr marL="190800" indent="0" algn="ctr" defTabSz="825458" eaLnBrk="1" hangingPunct="1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cs typeface="+mn-cs"/>
                <a:sym typeface="Helvetica Light"/>
              </a:defRPr>
            </a:lvl1pPr>
            <a:lvl2pPr marL="457200" indent="0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2514600" lvl="3" indent="-1143000" algn="l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1404862" y="1673424"/>
            <a:ext cx="21829320" cy="1080295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lvl="1" indent="0" algn="l">
              <a:defRPr/>
            </a:pPr>
            <a:r>
              <a:rPr lang="en-US" altLang="zh-CN" sz="8000" dirty="0" smtClean="0">
                <a:solidFill>
                  <a:schemeClr val="bg1"/>
                </a:solidFill>
              </a:rPr>
              <a:t>1.</a:t>
            </a:r>
            <a:r>
              <a:rPr lang="zh-CN" altLang="en-US" sz="8000" dirty="0" smtClean="0">
                <a:solidFill>
                  <a:schemeClr val="bg1"/>
                </a:solidFill>
              </a:rPr>
              <a:t>使用记事本编写一个</a:t>
            </a:r>
            <a:r>
              <a:rPr lang="en-US" altLang="zh-CN" sz="8000" dirty="0" err="1" smtClean="0">
                <a:solidFill>
                  <a:schemeClr val="bg1"/>
                </a:solidFill>
              </a:rPr>
              <a:t>Servlet</a:t>
            </a:r>
            <a:r>
              <a:rPr lang="zh-CN" altLang="en-US" sz="8000" dirty="0" smtClean="0">
                <a:solidFill>
                  <a:schemeClr val="bg1"/>
                </a:solidFill>
              </a:rPr>
              <a:t>类</a:t>
            </a:r>
            <a:endParaRPr lang="en-US" altLang="zh-CN" sz="8000" dirty="0" smtClean="0">
              <a:solidFill>
                <a:schemeClr val="bg1"/>
              </a:solidFill>
            </a:endParaRPr>
          </a:p>
          <a:p>
            <a:pPr lvl="1" indent="0" algn="l">
              <a:defRPr/>
            </a:pPr>
            <a:endParaRPr lang="en-US" altLang="zh-CN" sz="8000" dirty="0" smtClean="0">
              <a:solidFill>
                <a:schemeClr val="bg1"/>
              </a:solidFill>
            </a:endParaRPr>
          </a:p>
          <a:p>
            <a:pPr lvl="1" indent="0" algn="l">
              <a:defRPr/>
            </a:pPr>
            <a:r>
              <a:rPr lang="en-US" altLang="zh-CN" sz="8000" dirty="0" smtClean="0">
                <a:solidFill>
                  <a:schemeClr val="bg1"/>
                </a:solidFill>
              </a:rPr>
              <a:t>2.</a:t>
            </a:r>
            <a:r>
              <a:rPr lang="zh-CN" altLang="en-US" sz="8000" dirty="0" smtClean="0">
                <a:solidFill>
                  <a:schemeClr val="bg1"/>
                </a:solidFill>
              </a:rPr>
              <a:t>在</a:t>
            </a:r>
            <a:r>
              <a:rPr lang="en-US" altLang="zh-CN" sz="8000" dirty="0" smtClean="0">
                <a:solidFill>
                  <a:schemeClr val="bg1"/>
                </a:solidFill>
              </a:rPr>
              <a:t>DOS</a:t>
            </a:r>
            <a:r>
              <a:rPr lang="zh-CN" altLang="en-US" sz="8000" dirty="0" smtClean="0">
                <a:solidFill>
                  <a:schemeClr val="bg1"/>
                </a:solidFill>
              </a:rPr>
              <a:t>命令行对</a:t>
            </a:r>
            <a:r>
              <a:rPr lang="en-US" altLang="zh-CN" sz="8000" dirty="0" err="1" smtClean="0">
                <a:solidFill>
                  <a:schemeClr val="bg1"/>
                </a:solidFill>
              </a:rPr>
              <a:t>Servlet</a:t>
            </a:r>
            <a:r>
              <a:rPr lang="zh-CN" altLang="en-US" sz="8000" dirty="0" smtClean="0">
                <a:solidFill>
                  <a:schemeClr val="bg1"/>
                </a:solidFill>
              </a:rPr>
              <a:t>类进行编译</a:t>
            </a:r>
            <a:endParaRPr lang="en-US" altLang="zh-CN" sz="8000" dirty="0" smtClean="0">
              <a:solidFill>
                <a:schemeClr val="bg1"/>
              </a:solidFill>
            </a:endParaRPr>
          </a:p>
          <a:p>
            <a:pPr lvl="1" indent="0" algn="l">
              <a:defRPr/>
            </a:pPr>
            <a:r>
              <a:rPr lang="en-US" altLang="zh-CN" sz="4000" dirty="0" smtClean="0">
                <a:solidFill>
                  <a:schemeClr val="bg1"/>
                </a:solidFill>
              </a:rPr>
              <a:t>     </a:t>
            </a:r>
            <a:r>
              <a:rPr lang="zh-CN" altLang="en-US" sz="4000" dirty="0" smtClean="0">
                <a:solidFill>
                  <a:schemeClr val="bg1"/>
                </a:solidFill>
              </a:rPr>
              <a:t>设置 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classpath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pPr lvl="1" indent="0" algn="l"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     set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classpath</a:t>
            </a:r>
            <a:r>
              <a:rPr lang="en-US" altLang="zh-CN" sz="3200" dirty="0" smtClean="0">
                <a:solidFill>
                  <a:srgbClr val="FF0000"/>
                </a:solidFill>
              </a:rPr>
              <a:t>=.;%JAVA_HOME%\lib; E:\mySoftwares\javaweb\apache-tomcat-8.5.27\lib\servlet-api.jar</a:t>
            </a:r>
          </a:p>
          <a:p>
            <a:pPr lvl="1" indent="0" algn="l"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   </a:t>
            </a:r>
            <a:r>
              <a:rPr lang="zh-CN" altLang="en-US" sz="3200" dirty="0" smtClean="0">
                <a:solidFill>
                  <a:srgbClr val="FF0000"/>
                </a:solidFill>
              </a:rPr>
              <a:t>查看环境变量的命令 </a:t>
            </a:r>
            <a:r>
              <a:rPr lang="en-US" altLang="zh-CN" sz="3200" dirty="0" smtClean="0">
                <a:solidFill>
                  <a:srgbClr val="FF0000"/>
                </a:solidFill>
              </a:rPr>
              <a:t>: set </a:t>
            </a:r>
            <a:r>
              <a:rPr lang="zh-CN" altLang="en-US" sz="3200" dirty="0" smtClean="0">
                <a:solidFill>
                  <a:srgbClr val="FF0000"/>
                </a:solidFill>
              </a:rPr>
              <a:t>变量名，如： </a:t>
            </a:r>
            <a:r>
              <a:rPr lang="en-US" altLang="zh-CN" sz="3200" dirty="0" smtClean="0">
                <a:solidFill>
                  <a:srgbClr val="FF0000"/>
                </a:solidFill>
              </a:rPr>
              <a:t>set JAVA_HOME</a:t>
            </a:r>
          </a:p>
          <a:p>
            <a:pPr lvl="1" indent="0" algn="l"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   </a:t>
            </a:r>
            <a:r>
              <a:rPr lang="zh-CN" altLang="en-US" sz="3200" dirty="0" smtClean="0">
                <a:solidFill>
                  <a:srgbClr val="FF0000"/>
                </a:solidFill>
              </a:rPr>
              <a:t>编译一个带包的类的命令：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javac</a:t>
            </a:r>
            <a:r>
              <a:rPr lang="en-US" altLang="zh-CN" sz="3200" dirty="0" smtClean="0">
                <a:solidFill>
                  <a:srgbClr val="FF0000"/>
                </a:solidFill>
              </a:rPr>
              <a:t>  -d   .   HelloServlet.java</a:t>
            </a:r>
          </a:p>
          <a:p>
            <a:pPr lvl="1" indent="0" algn="l">
              <a:defRPr/>
            </a:pPr>
            <a:endParaRPr lang="en-US" altLang="zh-CN" sz="3200" dirty="0" smtClean="0">
              <a:solidFill>
                <a:srgbClr val="FF0000"/>
              </a:solidFill>
            </a:endParaRPr>
          </a:p>
          <a:p>
            <a:pPr lvl="1" indent="0" algn="l">
              <a:defRPr/>
            </a:pPr>
            <a:r>
              <a:rPr lang="en-US" altLang="zh-CN" sz="8000" dirty="0" smtClean="0">
                <a:solidFill>
                  <a:schemeClr val="bg1"/>
                </a:solidFill>
              </a:rPr>
              <a:t>3.</a:t>
            </a:r>
            <a:r>
              <a:rPr lang="zh-CN" altLang="en-US" sz="8000" dirty="0" smtClean="0">
                <a:solidFill>
                  <a:schemeClr val="bg1"/>
                </a:solidFill>
              </a:rPr>
              <a:t>创建一个</a:t>
            </a:r>
            <a:r>
              <a:rPr lang="en-US" altLang="zh-CN" sz="8000" dirty="0" smtClean="0">
                <a:solidFill>
                  <a:schemeClr val="bg1"/>
                </a:solidFill>
              </a:rPr>
              <a:t>web</a:t>
            </a:r>
            <a:r>
              <a:rPr lang="zh-CN" altLang="en-US" sz="8000" dirty="0" smtClean="0">
                <a:solidFill>
                  <a:schemeClr val="bg1"/>
                </a:solidFill>
              </a:rPr>
              <a:t>应用</a:t>
            </a:r>
            <a:endParaRPr lang="en-US" altLang="zh-CN" sz="8000" dirty="0" smtClean="0">
              <a:solidFill>
                <a:schemeClr val="bg1"/>
              </a:solidFill>
            </a:endParaRPr>
          </a:p>
          <a:p>
            <a:pPr lvl="1" indent="0" algn="l">
              <a:defRPr/>
            </a:pPr>
            <a:r>
              <a:rPr lang="en-US" altLang="zh-CN" sz="8000" dirty="0" smtClean="0">
                <a:solidFill>
                  <a:schemeClr val="bg1"/>
                </a:solidFill>
              </a:rPr>
              <a:t>     </a:t>
            </a:r>
          </a:p>
          <a:p>
            <a:pPr lvl="1" indent="0" algn="l">
              <a:defRPr/>
            </a:pPr>
            <a:r>
              <a:rPr lang="en-US" altLang="zh-CN" sz="8000" dirty="0" smtClean="0">
                <a:solidFill>
                  <a:schemeClr val="bg1"/>
                </a:solidFill>
              </a:rPr>
              <a:t>4.</a:t>
            </a:r>
            <a:r>
              <a:rPr lang="zh-CN" altLang="en-US" sz="8000" dirty="0" smtClean="0">
                <a:solidFill>
                  <a:schemeClr val="bg1"/>
                </a:solidFill>
              </a:rPr>
              <a:t>部署运行测试</a:t>
            </a:r>
            <a:endParaRPr lang="zh-CN" altLang="zh-CN" sz="8000" dirty="0" smtClean="0">
              <a:solidFill>
                <a:schemeClr val="bg1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endParaRPr lang="en-US" altLang="zh-CN" sz="4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7419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JavaWeb</a:t>
            </a:r>
            <a:r>
              <a:rPr lang="zh-CN" alt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技术开发实战</a:t>
            </a:r>
            <a:endParaRPr lang="zh-CN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200" y="3837440"/>
            <a:ext cx="23958000" cy="1580400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 smtClean="0"/>
              <a:t>第二章：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基础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3490" y="6572248"/>
            <a:ext cx="7286676" cy="5262979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Font typeface="Wingdings" pitchFamily="2" charset="2"/>
              <a:buChar char="l"/>
            </a:pPr>
            <a:r>
              <a:rPr lang="en-US" altLang="zh-CN" sz="4800" dirty="0" err="1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Servlet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概述</a:t>
            </a:r>
            <a:endParaRPr lang="en-US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Font typeface="Wingdings" pitchFamily="2" charset="2"/>
              <a:buChar char="l"/>
            </a:pPr>
            <a:r>
              <a:rPr lang="en-US" altLang="zh-CN" sz="4800" dirty="0" err="1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Servlet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开发入门</a:t>
            </a:r>
            <a:endParaRPr lang="en-US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Font typeface="Wingdings" pitchFamily="2" charset="2"/>
              <a:buChar char="l"/>
            </a:pPr>
            <a:r>
              <a:rPr lang="en-US" altLang="zh-CN" sz="4800" dirty="0" err="1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Servlet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接口及其实现类</a:t>
            </a:r>
            <a:endParaRPr lang="en-US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Font typeface="Wingdings" pitchFamily="2" charset="2"/>
              <a:buChar char="l"/>
            </a:pPr>
            <a:r>
              <a:rPr lang="en-US" altLang="zh-CN" sz="4800" dirty="0" err="1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GenericServlet</a:t>
            </a:r>
            <a:endParaRPr lang="en-US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>
              <a:buFont typeface="Wingdings" pitchFamily="2" charset="2"/>
              <a:buChar char="l"/>
            </a:pPr>
            <a:r>
              <a:rPr lang="en-US" altLang="zh-CN" sz="4800" dirty="0" err="1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HttpServlet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类</a:t>
            </a:r>
            <a:endParaRPr lang="en-US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>
              <a:buFont typeface="Wingdings" pitchFamily="2" charset="2"/>
              <a:buChar char="l"/>
            </a:pPr>
            <a:r>
              <a:rPr lang="en-US" altLang="zh-CN" sz="4800" dirty="0" err="1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Servlet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生命周期</a:t>
            </a:r>
            <a:endParaRPr lang="en-US" altLang="zh-CN" sz="480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/>
            <a:endParaRPr lang="en-US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08" y="6572248"/>
            <a:ext cx="13621652" cy="4524315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Font typeface="Wingdings" pitchFamily="2" charset="2"/>
              <a:buChar char="l"/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使用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Eclipse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开发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Servlet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类</a:t>
            </a:r>
            <a:endParaRPr lang="en-US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Font typeface="Wingdings" pitchFamily="2" charset="2"/>
              <a:buChar char="l"/>
            </a:pPr>
            <a:r>
              <a:rPr lang="en-US" altLang="zh-CN" sz="4800" dirty="0" err="1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Servlet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虚拟路径的映射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1(xml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配置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)</a:t>
            </a:r>
          </a:p>
          <a:p>
            <a:pPr marL="0" indent="0" algn="l">
              <a:buFont typeface="Wingdings" pitchFamily="2" charset="2"/>
              <a:buChar char="l"/>
            </a:pPr>
            <a:r>
              <a:rPr lang="en-US" altLang="zh-CN" sz="4800" dirty="0" err="1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Servlet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虚拟路径的映射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2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（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@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WebServlet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配置）</a:t>
            </a:r>
            <a:endParaRPr lang="en-US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Font typeface="Wingdings" pitchFamily="2" charset="2"/>
              <a:buChar char="l"/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手动开发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Servlet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类</a:t>
            </a:r>
            <a:endParaRPr lang="en-US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Font typeface="Wingdings" pitchFamily="2" charset="2"/>
              <a:buChar char="l"/>
            </a:pPr>
            <a:r>
              <a:rPr lang="en-US" altLang="zh-CN" sz="4800" dirty="0" err="1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ServletConfig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类及其应用</a:t>
            </a:r>
            <a:endParaRPr lang="en-US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Font typeface="Wingdings" pitchFamily="2" charset="2"/>
              <a:buChar char="l"/>
            </a:pPr>
            <a:r>
              <a:rPr lang="en-US" altLang="zh-CN" sz="4800" dirty="0" err="1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ServletContext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类及其应用</a:t>
            </a:r>
            <a:endParaRPr lang="en-US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7804" y="5417840"/>
            <a:ext cx="5143536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/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内容概要：</a:t>
            </a:r>
          </a:p>
        </p:txBody>
      </p:sp>
    </p:spTree>
    <p:extLst>
      <p:ext uri="{BB962C8B-B14F-4D97-AF65-F5344CB8AC3E}">
        <p14:creationId xmlns="" xmlns:p14="http://schemas.microsoft.com/office/powerpoint/2010/main" val="2927398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8000" b="1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kumimoji="1" lang="zh-CN" altLang="en-US" sz="8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kumimoji="1" lang="en-US" altLang="zh-CN" sz="8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8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内容概要</a:t>
            </a:r>
            <a:endParaRPr kumimoji="1" lang="zh-CN" altLang="en-US" sz="8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032982" y="1673424"/>
            <a:ext cx="22201200" cy="11521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>
            <a:lvl1pPr marL="190800" indent="0" algn="ctr" defTabSz="825458" eaLnBrk="1" hangingPunct="1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cs typeface="+mn-cs"/>
                <a:sym typeface="Helvetica Light"/>
              </a:defRPr>
            </a:lvl1pPr>
            <a:lvl2pPr marL="457200" indent="0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2514600" lvl="3" indent="-1143000" algn="l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1404862" y="1673425"/>
            <a:ext cx="21829320" cy="12095619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1143000" indent="-1143000" algn="l">
              <a:buFont typeface="+mj-lt"/>
              <a:buAutoNum type="arabicPeriod"/>
            </a:pPr>
            <a:r>
              <a:rPr lang="en-US" altLang="zh-CN" sz="6000" b="1" dirty="0" err="1" smtClean="0">
                <a:solidFill>
                  <a:schemeClr val="bg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Servlet</a:t>
            </a:r>
            <a:r>
              <a:rPr lang="zh-CN" altLang="en-US" sz="6000" b="1" dirty="0" smtClean="0">
                <a:solidFill>
                  <a:schemeClr val="bg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概述</a:t>
            </a:r>
            <a:endParaRPr lang="en-US" altLang="zh-CN" sz="6000" b="1" dirty="0" smtClean="0">
              <a:solidFill>
                <a:schemeClr val="bg1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1143000" indent="-1143000" algn="l">
              <a:buFont typeface="+mj-lt"/>
              <a:buAutoNum type="arabicPeriod"/>
            </a:pPr>
            <a:r>
              <a:rPr lang="en-US" altLang="zh-CN" sz="6000" b="1" dirty="0" err="1" smtClean="0">
                <a:solidFill>
                  <a:schemeClr val="bg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Servlet</a:t>
            </a:r>
            <a:r>
              <a:rPr lang="zh-CN" altLang="en-US" sz="6000" b="1" dirty="0" smtClean="0">
                <a:solidFill>
                  <a:schemeClr val="bg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开发入门</a:t>
            </a:r>
            <a:endParaRPr lang="en-US" altLang="zh-CN" sz="6000" b="1" dirty="0" smtClean="0">
              <a:solidFill>
                <a:schemeClr val="bg1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1143000" indent="-1143000" algn="l">
              <a:buFont typeface="+mj-lt"/>
              <a:buAutoNum type="arabicPeriod"/>
            </a:pPr>
            <a:r>
              <a:rPr lang="en-US" altLang="zh-CN" sz="6000" b="1" dirty="0" err="1" smtClean="0">
                <a:solidFill>
                  <a:schemeClr val="bg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Servlet</a:t>
            </a:r>
            <a:r>
              <a:rPr lang="zh-CN" altLang="en-US" sz="6000" b="1" dirty="0" smtClean="0">
                <a:solidFill>
                  <a:schemeClr val="bg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接口</a:t>
            </a:r>
            <a:endParaRPr lang="en-US" altLang="zh-CN" sz="6000" b="1" dirty="0" smtClean="0">
              <a:solidFill>
                <a:schemeClr val="bg1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1143000" indent="-1143000" algn="l">
              <a:buFont typeface="+mj-lt"/>
              <a:buAutoNum type="arabicPeriod"/>
            </a:pPr>
            <a:r>
              <a:rPr lang="en-US" altLang="zh-CN" sz="6000" b="1" dirty="0" err="1" smtClean="0">
                <a:solidFill>
                  <a:schemeClr val="bg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Servlet</a:t>
            </a:r>
            <a:r>
              <a:rPr lang="zh-CN" altLang="en-US" sz="6000" b="1" dirty="0" smtClean="0">
                <a:solidFill>
                  <a:schemeClr val="bg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接口及其实现类</a:t>
            </a:r>
            <a:endParaRPr lang="en-US" altLang="zh-CN" sz="6000" b="1" dirty="0" smtClean="0">
              <a:solidFill>
                <a:schemeClr val="bg1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1143000" indent="-1143000" algn="l">
              <a:buFont typeface="+mj-lt"/>
              <a:buAutoNum type="arabicPeriod"/>
            </a:pPr>
            <a:r>
              <a:rPr lang="en-US" altLang="zh-CN" sz="6000" b="1" dirty="0" err="1" smtClean="0">
                <a:solidFill>
                  <a:schemeClr val="bg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GenericServlet</a:t>
            </a:r>
            <a:endParaRPr lang="en-US" altLang="zh-CN" sz="6000" b="1" dirty="0" smtClean="0">
              <a:solidFill>
                <a:schemeClr val="bg1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1143000" indent="-1143000" algn="l">
              <a:buFont typeface="+mj-lt"/>
              <a:buAutoNum type="arabicPeriod"/>
            </a:pPr>
            <a:r>
              <a:rPr lang="en-US" altLang="zh-CN" sz="6000" b="1" dirty="0" err="1" smtClean="0">
                <a:solidFill>
                  <a:srgbClr val="FF00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HttpServlet</a:t>
            </a:r>
            <a:r>
              <a:rPr lang="zh-CN" altLang="en-US" sz="6000" b="1" dirty="0" smtClean="0">
                <a:solidFill>
                  <a:srgbClr val="FF00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类</a:t>
            </a:r>
            <a:endParaRPr lang="en-US" altLang="zh-CN" sz="6000" b="1" dirty="0" smtClean="0">
              <a:solidFill>
                <a:srgbClr val="FF0000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1143000" indent="-1143000" algn="l">
              <a:buFont typeface="+mj-lt"/>
              <a:buAutoNum type="arabicPeriod"/>
            </a:pPr>
            <a:r>
              <a:rPr lang="en-US" altLang="zh-CN" sz="6000" b="1" dirty="0" err="1" smtClean="0">
                <a:solidFill>
                  <a:srgbClr val="0070C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Servlet</a:t>
            </a:r>
            <a:r>
              <a:rPr lang="zh-CN" altLang="en-US" sz="6000" b="1" dirty="0" smtClean="0">
                <a:solidFill>
                  <a:srgbClr val="0070C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生命周期</a:t>
            </a:r>
            <a:endParaRPr lang="en-US" altLang="zh-CN" sz="6000" b="1" dirty="0" smtClean="0">
              <a:solidFill>
                <a:srgbClr val="FF0000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1143000" indent="-1143000" algn="l">
              <a:buFont typeface="+mj-lt"/>
              <a:buAutoNum type="arabicPeriod" startAt="8"/>
            </a:pPr>
            <a:r>
              <a:rPr lang="zh-CN" altLang="en-US" sz="6000" b="1" dirty="0" smtClean="0">
                <a:solidFill>
                  <a:srgbClr val="0070C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使用</a:t>
            </a:r>
            <a:r>
              <a:rPr lang="en-US" altLang="zh-CN" sz="6000" b="1" dirty="0" smtClean="0">
                <a:solidFill>
                  <a:srgbClr val="0070C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Eclipse</a:t>
            </a:r>
            <a:r>
              <a:rPr lang="zh-CN" altLang="en-US" sz="6000" b="1" dirty="0" smtClean="0">
                <a:solidFill>
                  <a:srgbClr val="0070C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开发</a:t>
            </a:r>
            <a:r>
              <a:rPr lang="en-US" altLang="zh-CN" sz="6000" b="1" dirty="0" err="1" smtClean="0">
                <a:solidFill>
                  <a:srgbClr val="0070C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Servlet</a:t>
            </a:r>
            <a:r>
              <a:rPr lang="zh-CN" altLang="en-US" sz="6000" b="1" dirty="0" smtClean="0">
                <a:solidFill>
                  <a:srgbClr val="0070C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类</a:t>
            </a:r>
            <a:endParaRPr lang="en-US" altLang="zh-CN" sz="6000" b="1" dirty="0" smtClean="0">
              <a:solidFill>
                <a:srgbClr val="0070C0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1143000" indent="-1143000" algn="l">
              <a:buFont typeface="+mj-lt"/>
              <a:buAutoNum type="arabicPeriod" startAt="8"/>
            </a:pPr>
            <a:r>
              <a:rPr lang="en-US" altLang="zh-CN" sz="6000" b="1" dirty="0" err="1" smtClean="0">
                <a:solidFill>
                  <a:srgbClr val="FF00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Servlet</a:t>
            </a:r>
            <a:r>
              <a:rPr lang="zh-CN" altLang="en-US" sz="6000" b="1" dirty="0" smtClean="0">
                <a:solidFill>
                  <a:srgbClr val="FF00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虚拟路径的映射</a:t>
            </a:r>
            <a:r>
              <a:rPr lang="en-US" altLang="zh-CN" sz="6000" b="1" dirty="0" smtClean="0">
                <a:solidFill>
                  <a:srgbClr val="FF00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1(xml</a:t>
            </a:r>
            <a:r>
              <a:rPr lang="zh-CN" altLang="en-US" sz="6000" b="1" dirty="0" smtClean="0">
                <a:solidFill>
                  <a:srgbClr val="FF00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配置</a:t>
            </a:r>
            <a:r>
              <a:rPr lang="en-US" altLang="zh-CN" sz="6000" b="1" dirty="0" smtClean="0">
                <a:solidFill>
                  <a:srgbClr val="FF00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)</a:t>
            </a:r>
          </a:p>
          <a:p>
            <a:pPr marL="1143000" indent="-1143000" algn="l">
              <a:buFont typeface="+mj-lt"/>
              <a:buAutoNum type="arabicPeriod" startAt="8"/>
            </a:pPr>
            <a:r>
              <a:rPr lang="en-US" altLang="zh-CN" sz="6000" b="1" dirty="0" err="1" smtClean="0">
                <a:solidFill>
                  <a:srgbClr val="FF00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Servlet</a:t>
            </a:r>
            <a:r>
              <a:rPr lang="zh-CN" altLang="en-US" sz="6000" b="1" dirty="0" smtClean="0">
                <a:solidFill>
                  <a:srgbClr val="FF00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虚拟路径的映射</a:t>
            </a:r>
            <a:r>
              <a:rPr lang="en-US" altLang="zh-CN" sz="6000" b="1" dirty="0" smtClean="0">
                <a:solidFill>
                  <a:srgbClr val="FF00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2</a:t>
            </a:r>
            <a:r>
              <a:rPr lang="zh-CN" altLang="en-US" sz="6000" b="1" dirty="0" smtClean="0">
                <a:solidFill>
                  <a:srgbClr val="FF00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（</a:t>
            </a:r>
            <a:r>
              <a:rPr lang="en-US" altLang="zh-CN" sz="6000" b="1" dirty="0" smtClean="0">
                <a:solidFill>
                  <a:srgbClr val="FF00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@</a:t>
            </a:r>
            <a:r>
              <a:rPr lang="en-US" altLang="zh-CN" sz="6000" b="1" dirty="0" err="1" smtClean="0">
                <a:solidFill>
                  <a:srgbClr val="FF00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WebServlet</a:t>
            </a:r>
            <a:r>
              <a:rPr lang="zh-CN" altLang="en-US" sz="6000" b="1" dirty="0" smtClean="0">
                <a:solidFill>
                  <a:srgbClr val="FF00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配置）</a:t>
            </a:r>
            <a:endParaRPr lang="en-US" altLang="zh-CN" sz="6000" b="1" dirty="0" smtClean="0">
              <a:solidFill>
                <a:srgbClr val="FF0000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1143000" indent="-1143000" algn="l">
              <a:buFont typeface="+mj-lt"/>
              <a:buAutoNum type="arabicPeriod" startAt="8"/>
            </a:pPr>
            <a:r>
              <a:rPr lang="zh-CN" altLang="en-US" sz="6000" b="1" dirty="0" smtClean="0">
                <a:solidFill>
                  <a:schemeClr val="bg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手动开发</a:t>
            </a:r>
            <a:r>
              <a:rPr lang="en-US" altLang="zh-CN" sz="6000" b="1" dirty="0" err="1" smtClean="0">
                <a:solidFill>
                  <a:schemeClr val="bg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Servlet</a:t>
            </a:r>
            <a:r>
              <a:rPr lang="zh-CN" altLang="en-US" sz="6000" b="1" dirty="0" smtClean="0">
                <a:solidFill>
                  <a:schemeClr val="bg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类</a:t>
            </a:r>
            <a:endParaRPr lang="en-US" altLang="zh-CN" sz="6000" b="1" dirty="0" smtClean="0">
              <a:solidFill>
                <a:schemeClr val="bg1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1143000" indent="-1143000" algn="l">
              <a:buFont typeface="+mj-lt"/>
              <a:buAutoNum type="arabicPeriod" startAt="8"/>
            </a:pPr>
            <a:r>
              <a:rPr lang="en-US" altLang="zh-CN" sz="6000" b="1" dirty="0" err="1" smtClean="0">
                <a:solidFill>
                  <a:srgbClr val="8881F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ServletConfig</a:t>
            </a:r>
            <a:r>
              <a:rPr lang="zh-CN" altLang="en-US" sz="6000" b="1" dirty="0" smtClean="0">
                <a:solidFill>
                  <a:srgbClr val="8881F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接口及其应用</a:t>
            </a:r>
            <a:endParaRPr lang="en-US" altLang="zh-CN" sz="6000" b="1" dirty="0" smtClean="0">
              <a:solidFill>
                <a:srgbClr val="8881F0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1143000" indent="-1143000" algn="l">
              <a:buFont typeface="+mj-lt"/>
              <a:buAutoNum type="arabicPeriod" startAt="8"/>
            </a:pPr>
            <a:r>
              <a:rPr lang="en-US" altLang="zh-CN" sz="6000" b="1" dirty="0" err="1" smtClean="0">
                <a:solidFill>
                  <a:srgbClr val="8881F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ServletContext</a:t>
            </a:r>
            <a:r>
              <a:rPr lang="zh-CN" altLang="en-US" sz="6000" b="1" dirty="0" smtClean="0">
                <a:solidFill>
                  <a:srgbClr val="8881F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接口及其应用</a:t>
            </a:r>
            <a:endParaRPr lang="en-US" altLang="zh-CN" sz="6000" b="1" dirty="0" smtClean="0">
              <a:solidFill>
                <a:srgbClr val="8881F0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7419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8000" b="1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kumimoji="1" lang="zh-CN" altLang="en-US" sz="8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kumimoji="1" lang="en-US" altLang="zh-CN" sz="8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en-US" altLang="zh-CN" sz="8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kumimoji="1" lang="zh-CN" altLang="en-US" sz="8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kumimoji="1" lang="zh-CN" altLang="en-US" sz="8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032982" y="1673424"/>
            <a:ext cx="22201200" cy="11521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>
            <a:lvl1pPr marL="190800" indent="0" algn="ctr" defTabSz="825458" eaLnBrk="1" hangingPunct="1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cs typeface="+mn-cs"/>
                <a:sym typeface="Helvetica Light"/>
              </a:defRPr>
            </a:lvl1pPr>
            <a:lvl2pPr marL="457200" indent="0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2514600" lvl="3" indent="-1143000" algn="l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1404862" y="1673424"/>
            <a:ext cx="21829320" cy="8402300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altLang="zh-CN" sz="5400" b="1" dirty="0" err="1" smtClean="0">
                <a:solidFill>
                  <a:srgbClr val="FF0000"/>
                </a:solidFill>
              </a:rPr>
              <a:t>Servlet</a:t>
            </a:r>
            <a:r>
              <a:rPr lang="zh-CN" altLang="zh-CN" sz="5400" b="1" dirty="0" smtClean="0">
                <a:solidFill>
                  <a:srgbClr val="FF0000"/>
                </a:solidFill>
              </a:rPr>
              <a:t>是使用</a:t>
            </a:r>
            <a:r>
              <a:rPr lang="en-US" altLang="zh-CN" sz="5400" b="1" dirty="0" smtClean="0">
                <a:solidFill>
                  <a:srgbClr val="FF0000"/>
                </a:solidFill>
              </a:rPr>
              <a:t>Java</a:t>
            </a:r>
            <a:r>
              <a:rPr lang="zh-CN" altLang="zh-CN" sz="5400" b="1" dirty="0" smtClean="0">
                <a:solidFill>
                  <a:srgbClr val="FF0000"/>
                </a:solidFill>
              </a:rPr>
              <a:t>语言编写的运行在服务器端的程序</a:t>
            </a:r>
            <a:r>
              <a:rPr lang="zh-CN" altLang="zh-CN" sz="5400" b="1" dirty="0" smtClean="0">
                <a:solidFill>
                  <a:schemeClr val="bg1"/>
                </a:solidFill>
              </a:rPr>
              <a:t>。狭义的</a:t>
            </a:r>
            <a:r>
              <a:rPr lang="en-US" altLang="zh-CN" sz="5400" b="1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5400" b="1" dirty="0" smtClean="0">
                <a:solidFill>
                  <a:schemeClr val="bg1"/>
                </a:solidFill>
              </a:rPr>
              <a:t>是指</a:t>
            </a:r>
            <a:r>
              <a:rPr lang="en-US" altLang="zh-CN" sz="5400" b="1" dirty="0" smtClean="0">
                <a:solidFill>
                  <a:schemeClr val="bg1"/>
                </a:solidFill>
              </a:rPr>
              <a:t>Java</a:t>
            </a:r>
            <a:r>
              <a:rPr lang="zh-CN" altLang="zh-CN" sz="5400" b="1" dirty="0" smtClean="0">
                <a:solidFill>
                  <a:schemeClr val="bg1"/>
                </a:solidFill>
              </a:rPr>
              <a:t>语言实现的一个接口，广义的</a:t>
            </a:r>
            <a:r>
              <a:rPr lang="en-US" altLang="zh-CN" sz="5400" b="1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5400" b="1" dirty="0" smtClean="0">
                <a:solidFill>
                  <a:schemeClr val="bg1"/>
                </a:solidFill>
              </a:rPr>
              <a:t>是指任何实现了这个</a:t>
            </a:r>
            <a:r>
              <a:rPr lang="en-US" altLang="zh-CN" sz="5400" b="1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5400" b="1" dirty="0" smtClean="0">
                <a:solidFill>
                  <a:schemeClr val="bg1"/>
                </a:solidFill>
              </a:rPr>
              <a:t>接口的类，一般情况下，人们将</a:t>
            </a:r>
            <a:r>
              <a:rPr lang="en-US" altLang="zh-CN" sz="5400" b="1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5400" b="1" dirty="0" smtClean="0">
                <a:solidFill>
                  <a:schemeClr val="bg1"/>
                </a:solidFill>
              </a:rPr>
              <a:t>理解为后者。</a:t>
            </a:r>
            <a:r>
              <a:rPr lang="en-US" altLang="zh-CN" sz="5400" b="1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5400" b="1" dirty="0" smtClean="0">
                <a:solidFill>
                  <a:schemeClr val="bg1"/>
                </a:solidFill>
              </a:rPr>
              <a:t>主要用于处理客户端传来的</a:t>
            </a:r>
            <a:r>
              <a:rPr lang="en-US" altLang="zh-CN" sz="5400" b="1" dirty="0" smtClean="0">
                <a:solidFill>
                  <a:schemeClr val="bg1"/>
                </a:solidFill>
              </a:rPr>
              <a:t>HTTP</a:t>
            </a:r>
            <a:r>
              <a:rPr lang="zh-CN" altLang="zh-CN" sz="5400" b="1" dirty="0" smtClean="0">
                <a:solidFill>
                  <a:schemeClr val="bg1"/>
                </a:solidFill>
              </a:rPr>
              <a:t>请求，并返回一个响应，它能够处理的请求有</a:t>
            </a:r>
            <a:r>
              <a:rPr lang="en-US" altLang="zh-CN" sz="5400" b="1" dirty="0" err="1" smtClean="0">
                <a:solidFill>
                  <a:schemeClr val="bg1"/>
                </a:solidFill>
              </a:rPr>
              <a:t>doGet</a:t>
            </a:r>
            <a:r>
              <a:rPr lang="en-US" altLang="zh-CN" sz="5400" b="1" dirty="0" smtClean="0">
                <a:solidFill>
                  <a:schemeClr val="bg1"/>
                </a:solidFill>
              </a:rPr>
              <a:t>()</a:t>
            </a:r>
            <a:r>
              <a:rPr lang="zh-CN" altLang="zh-CN" sz="5400" b="1" dirty="0" smtClean="0">
                <a:solidFill>
                  <a:schemeClr val="bg1"/>
                </a:solidFill>
              </a:rPr>
              <a:t>和</a:t>
            </a:r>
            <a:r>
              <a:rPr lang="en-US" altLang="zh-CN" sz="5400" b="1" dirty="0" err="1" smtClean="0">
                <a:solidFill>
                  <a:schemeClr val="bg1"/>
                </a:solidFill>
              </a:rPr>
              <a:t>doPost</a:t>
            </a:r>
            <a:r>
              <a:rPr lang="en-US" altLang="zh-CN" sz="5400" b="1" dirty="0" smtClean="0">
                <a:solidFill>
                  <a:schemeClr val="bg1"/>
                </a:solidFill>
              </a:rPr>
              <a:t>()</a:t>
            </a:r>
            <a:r>
              <a:rPr lang="zh-CN" altLang="zh-CN" sz="5400" b="1" dirty="0" smtClean="0">
                <a:solidFill>
                  <a:schemeClr val="bg1"/>
                </a:solidFill>
              </a:rPr>
              <a:t>等方法。 </a:t>
            </a:r>
          </a:p>
          <a:p>
            <a:pPr algn="l">
              <a:buFont typeface="Wingdings" pitchFamily="2" charset="2"/>
              <a:buChar char="Ø"/>
            </a:pPr>
            <a:r>
              <a:rPr lang="en-US" altLang="zh-CN" sz="5400" b="1" dirty="0" err="1" smtClean="0">
                <a:solidFill>
                  <a:srgbClr val="FF0000"/>
                </a:solidFill>
              </a:rPr>
              <a:t>Servlet</a:t>
            </a:r>
            <a:r>
              <a:rPr lang="zh-CN" altLang="zh-CN" sz="5400" b="1" dirty="0" smtClean="0">
                <a:solidFill>
                  <a:srgbClr val="FF0000"/>
                </a:solidFill>
              </a:rPr>
              <a:t>由</a:t>
            </a:r>
            <a:r>
              <a:rPr lang="en-US" altLang="zh-CN" sz="5400" b="1" dirty="0" err="1" smtClean="0">
                <a:solidFill>
                  <a:srgbClr val="FF0000"/>
                </a:solidFill>
              </a:rPr>
              <a:t>Servlet</a:t>
            </a:r>
            <a:r>
              <a:rPr lang="zh-CN" altLang="zh-CN" sz="5400" b="1" dirty="0" smtClean="0">
                <a:solidFill>
                  <a:srgbClr val="FF0000"/>
                </a:solidFill>
              </a:rPr>
              <a:t>容器提供</a:t>
            </a:r>
            <a:r>
              <a:rPr lang="zh-CN" altLang="zh-CN" sz="5400" b="1" dirty="0" smtClean="0">
                <a:solidFill>
                  <a:schemeClr val="bg1"/>
                </a:solidFill>
              </a:rPr>
              <a:t>，所谓的</a:t>
            </a:r>
            <a:r>
              <a:rPr lang="en-US" altLang="zh-CN" sz="5400" b="1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5400" b="1" dirty="0" smtClean="0">
                <a:solidFill>
                  <a:schemeClr val="bg1"/>
                </a:solidFill>
              </a:rPr>
              <a:t>容器是指提供了</a:t>
            </a:r>
            <a:r>
              <a:rPr lang="en-US" altLang="zh-CN" sz="5400" b="1" dirty="0" err="1" smtClean="0">
                <a:solidFill>
                  <a:schemeClr val="bg1"/>
                </a:solidFill>
              </a:rPr>
              <a:t>Servlet</a:t>
            </a:r>
            <a:r>
              <a:rPr lang="en-US" altLang="zh-CN" sz="5400" b="1" dirty="0" smtClean="0">
                <a:solidFill>
                  <a:schemeClr val="bg1"/>
                </a:solidFill>
              </a:rPr>
              <a:t> </a:t>
            </a:r>
            <a:r>
              <a:rPr lang="zh-CN" altLang="zh-CN" sz="5400" b="1" dirty="0" smtClean="0">
                <a:solidFill>
                  <a:schemeClr val="bg1"/>
                </a:solidFill>
              </a:rPr>
              <a:t>功能的服务器（本书中指</a:t>
            </a:r>
            <a:r>
              <a:rPr lang="en-US" altLang="zh-CN" sz="5400" b="1" dirty="0" smtClean="0">
                <a:solidFill>
                  <a:schemeClr val="bg1"/>
                </a:solidFill>
              </a:rPr>
              <a:t>Tomcat</a:t>
            </a:r>
            <a:r>
              <a:rPr lang="zh-CN" altLang="zh-CN" sz="5400" b="1" dirty="0" smtClean="0">
                <a:solidFill>
                  <a:schemeClr val="bg1"/>
                </a:solidFill>
              </a:rPr>
              <a:t>），</a:t>
            </a:r>
            <a:r>
              <a:rPr lang="en-US" altLang="zh-CN" sz="5400" b="1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5400" b="1" dirty="0" smtClean="0">
                <a:solidFill>
                  <a:schemeClr val="bg1"/>
                </a:solidFill>
              </a:rPr>
              <a:t>容器将</a:t>
            </a:r>
            <a:r>
              <a:rPr lang="en-US" altLang="zh-CN" sz="5400" b="1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5400" b="1" dirty="0" smtClean="0">
                <a:solidFill>
                  <a:schemeClr val="bg1"/>
                </a:solidFill>
              </a:rPr>
              <a:t>动态的加载到服务器上。与</a:t>
            </a:r>
            <a:r>
              <a:rPr lang="en-US" altLang="zh-CN" sz="5400" b="1" dirty="0" smtClean="0">
                <a:solidFill>
                  <a:schemeClr val="bg1"/>
                </a:solidFill>
              </a:rPr>
              <a:t>HTTP </a:t>
            </a:r>
            <a:r>
              <a:rPr lang="zh-CN" altLang="zh-CN" sz="5400" b="1" dirty="0" smtClean="0">
                <a:solidFill>
                  <a:schemeClr val="bg1"/>
                </a:solidFill>
              </a:rPr>
              <a:t>协议相关的</a:t>
            </a:r>
            <a:r>
              <a:rPr lang="en-US" altLang="zh-CN" sz="5400" b="1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5400" b="1" dirty="0" smtClean="0">
                <a:solidFill>
                  <a:schemeClr val="bg1"/>
                </a:solidFill>
              </a:rPr>
              <a:t>使用</a:t>
            </a:r>
            <a:r>
              <a:rPr lang="en-US" altLang="zh-CN" sz="5400" b="1" dirty="0" smtClean="0">
                <a:solidFill>
                  <a:schemeClr val="bg1"/>
                </a:solidFill>
              </a:rPr>
              <a:t>HTTP</a:t>
            </a:r>
            <a:r>
              <a:rPr lang="zh-CN" altLang="zh-CN" sz="5400" b="1" dirty="0" smtClean="0">
                <a:solidFill>
                  <a:schemeClr val="bg1"/>
                </a:solidFill>
              </a:rPr>
              <a:t>请求和</a:t>
            </a:r>
            <a:r>
              <a:rPr lang="en-US" altLang="zh-CN" sz="5400" b="1" dirty="0" smtClean="0">
                <a:solidFill>
                  <a:schemeClr val="bg1"/>
                </a:solidFill>
              </a:rPr>
              <a:t>HTTP</a:t>
            </a:r>
            <a:r>
              <a:rPr lang="zh-CN" altLang="zh-CN" sz="5400" b="1" dirty="0" smtClean="0">
                <a:solidFill>
                  <a:schemeClr val="bg1"/>
                </a:solidFill>
              </a:rPr>
              <a:t>响应与客户端进行交互。因此，</a:t>
            </a:r>
            <a:r>
              <a:rPr lang="en-US" altLang="zh-CN" sz="5400" b="1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5400" b="1" dirty="0" smtClean="0">
                <a:solidFill>
                  <a:schemeClr val="bg1"/>
                </a:solidFill>
              </a:rPr>
              <a:t>容器支持所有</a:t>
            </a:r>
            <a:r>
              <a:rPr lang="en-US" altLang="zh-CN" sz="5400" b="1" dirty="0" smtClean="0">
                <a:solidFill>
                  <a:schemeClr val="bg1"/>
                </a:solidFill>
              </a:rPr>
              <a:t>HTTP</a:t>
            </a:r>
            <a:r>
              <a:rPr lang="zh-CN" altLang="zh-CN" sz="5400" b="1" dirty="0" smtClean="0">
                <a:solidFill>
                  <a:schemeClr val="bg1"/>
                </a:solidFill>
              </a:rPr>
              <a:t>协议的请求和响应。</a:t>
            </a:r>
            <a:r>
              <a:rPr lang="en-US" altLang="zh-CN" sz="5400" b="1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5400" b="1" dirty="0" smtClean="0">
                <a:solidFill>
                  <a:schemeClr val="bg1"/>
                </a:solidFill>
              </a:rPr>
              <a:t>应用程序的体系结构如图所示。</a:t>
            </a: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7936" y="10075724"/>
            <a:ext cx="18073814" cy="3640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77419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8000" b="1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kumimoji="1" lang="zh-CN" altLang="en-US" sz="8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kumimoji="1" lang="en-US" altLang="zh-CN" sz="8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en-US" altLang="zh-CN" sz="8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kumimoji="1" lang="zh-CN" altLang="en-US" sz="8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kumimoji="1" lang="zh-CN" altLang="en-US" sz="8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032982" y="1673424"/>
            <a:ext cx="22201200" cy="11521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>
            <a:lvl1pPr marL="190800" indent="0" algn="ctr" defTabSz="825458" eaLnBrk="1" hangingPunct="1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cs typeface="+mn-cs"/>
                <a:sym typeface="Helvetica Light"/>
              </a:defRPr>
            </a:lvl1pPr>
            <a:lvl2pPr marL="457200" indent="0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2514600" lvl="3" indent="-1143000" algn="l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1032982" y="1673424"/>
            <a:ext cx="22660536" cy="10341293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algn="l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5400" b="1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5400" b="1" dirty="0" smtClean="0">
                <a:solidFill>
                  <a:schemeClr val="bg1"/>
                </a:solidFill>
              </a:rPr>
              <a:t>的请求首先会被</a:t>
            </a:r>
            <a:r>
              <a:rPr lang="en-US" altLang="zh-CN" sz="5400" b="1" dirty="0" smtClean="0">
                <a:solidFill>
                  <a:schemeClr val="bg1"/>
                </a:solidFill>
              </a:rPr>
              <a:t>HTTP</a:t>
            </a:r>
            <a:r>
              <a:rPr lang="zh-CN" altLang="zh-CN" sz="5400" b="1" dirty="0" smtClean="0">
                <a:solidFill>
                  <a:schemeClr val="bg1"/>
                </a:solidFill>
              </a:rPr>
              <a:t>服务器接收，</a:t>
            </a:r>
            <a:r>
              <a:rPr lang="en-US" altLang="zh-CN" sz="5400" b="1" dirty="0" smtClean="0">
                <a:solidFill>
                  <a:schemeClr val="bg1"/>
                </a:solidFill>
              </a:rPr>
              <a:t>HTTP</a:t>
            </a:r>
            <a:r>
              <a:rPr lang="zh-CN" altLang="zh-CN" sz="5400" b="1" dirty="0" smtClean="0">
                <a:solidFill>
                  <a:schemeClr val="bg1"/>
                </a:solidFill>
              </a:rPr>
              <a:t>服务器只负责静态</a:t>
            </a:r>
            <a:r>
              <a:rPr lang="en-US" altLang="zh-CN" sz="5400" b="1" dirty="0" smtClean="0">
                <a:solidFill>
                  <a:schemeClr val="bg1"/>
                </a:solidFill>
              </a:rPr>
              <a:t>HT</a:t>
            </a:r>
            <a:r>
              <a:rPr lang="zh-CN" altLang="zh-CN" sz="5400" b="1" dirty="0" smtClean="0">
                <a:solidFill>
                  <a:schemeClr val="bg1"/>
                </a:solidFill>
              </a:rPr>
              <a:t>ML页面的解析，对于Servlet的请求转交给Servlet容器，</a:t>
            </a:r>
            <a:r>
              <a:rPr lang="en-US" altLang="zh-CN" sz="5400" b="1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5400" b="1" dirty="0" smtClean="0">
                <a:solidFill>
                  <a:schemeClr val="bg1"/>
                </a:solidFill>
              </a:rPr>
              <a:t>容器会根据</a:t>
            </a:r>
            <a:r>
              <a:rPr lang="en-US" altLang="zh-CN" sz="5400" b="1" dirty="0" smtClean="0">
                <a:solidFill>
                  <a:schemeClr val="bg1"/>
                </a:solidFill>
              </a:rPr>
              <a:t>web.xml</a:t>
            </a:r>
            <a:r>
              <a:rPr lang="zh-CN" altLang="zh-CN" sz="5400" b="1" dirty="0" smtClean="0">
                <a:solidFill>
                  <a:schemeClr val="bg1"/>
                </a:solidFill>
              </a:rPr>
              <a:t>文件中的映射关系，调用相应的</a:t>
            </a:r>
            <a:r>
              <a:rPr lang="en-US" altLang="zh-CN" sz="5400" b="1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5400" b="1" dirty="0" smtClean="0">
                <a:solidFill>
                  <a:schemeClr val="bg1"/>
                </a:solidFill>
              </a:rPr>
              <a:t>，</a:t>
            </a:r>
            <a:r>
              <a:rPr lang="en-US" altLang="zh-CN" sz="5400" b="1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5400" b="1" dirty="0" smtClean="0">
                <a:solidFill>
                  <a:schemeClr val="bg1"/>
                </a:solidFill>
              </a:rPr>
              <a:t>将处理的结果返回给</a:t>
            </a:r>
            <a:r>
              <a:rPr lang="en-US" altLang="zh-CN" sz="5400" b="1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5400" b="1" dirty="0" smtClean="0">
                <a:solidFill>
                  <a:schemeClr val="bg1"/>
                </a:solidFill>
              </a:rPr>
              <a:t>容器，并通过</a:t>
            </a:r>
            <a:r>
              <a:rPr lang="en-US" altLang="zh-CN" sz="5400" b="1" dirty="0" smtClean="0">
                <a:solidFill>
                  <a:schemeClr val="bg1"/>
                </a:solidFill>
              </a:rPr>
              <a:t>HTTP</a:t>
            </a:r>
            <a:r>
              <a:rPr lang="zh-CN" altLang="zh-CN" sz="5400" b="1" dirty="0" smtClean="0">
                <a:solidFill>
                  <a:schemeClr val="bg1"/>
                </a:solidFill>
              </a:rPr>
              <a:t>服务器将响应传输给客户端。</a:t>
            </a:r>
            <a:endParaRPr lang="en-US" altLang="zh-CN" sz="5400" b="1" dirty="0" smtClean="0">
              <a:solidFill>
                <a:schemeClr val="bg1"/>
              </a:solidFill>
            </a:endParaRPr>
          </a:p>
          <a:p>
            <a:pPr algn="l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5400" b="1" dirty="0" err="1" smtClean="0">
                <a:solidFill>
                  <a:srgbClr val="FF0000"/>
                </a:solidFill>
              </a:rPr>
              <a:t>Servlet</a:t>
            </a:r>
            <a:r>
              <a:rPr lang="zh-CN" altLang="zh-CN" sz="5400" b="1" dirty="0" smtClean="0">
                <a:solidFill>
                  <a:srgbClr val="FF0000"/>
                </a:solidFill>
              </a:rPr>
              <a:t>技术具有如下特点</a:t>
            </a:r>
            <a:r>
              <a:rPr lang="zh-CN" altLang="zh-CN" sz="5400" b="1" dirty="0" smtClean="0">
                <a:solidFill>
                  <a:schemeClr val="bg1"/>
                </a:solidFill>
              </a:rPr>
              <a:t>：</a:t>
            </a:r>
          </a:p>
          <a:p>
            <a:pPr lvl="4" algn="l">
              <a:buFont typeface="Wingdings" pitchFamily="2" charset="2"/>
              <a:buChar char="ü"/>
              <a:defRPr/>
            </a:pPr>
            <a:r>
              <a:rPr lang="zh-CN" altLang="zh-CN" sz="4800" b="1" dirty="0" smtClean="0">
                <a:solidFill>
                  <a:srgbClr val="2EAA46"/>
                </a:solidFill>
              </a:rPr>
              <a:t>方便</a:t>
            </a:r>
            <a:r>
              <a:rPr lang="zh-CN" altLang="zh-CN" sz="4800" b="1" dirty="0" smtClean="0">
                <a:solidFill>
                  <a:srgbClr val="0070C0"/>
                </a:solidFill>
              </a:rPr>
              <a:t>：</a:t>
            </a:r>
            <a:r>
              <a:rPr lang="en-US" altLang="zh-CN" sz="4800" b="1" dirty="0" err="1" smtClean="0">
                <a:solidFill>
                  <a:srgbClr val="0070C0"/>
                </a:solidFill>
              </a:rPr>
              <a:t>Servlet</a:t>
            </a:r>
            <a:r>
              <a:rPr lang="zh-CN" altLang="zh-CN" sz="4800" b="1" dirty="0" smtClean="0">
                <a:solidFill>
                  <a:srgbClr val="0070C0"/>
                </a:solidFill>
              </a:rPr>
              <a:t>提供了大量的实用工具例程，如处理很难完成的</a:t>
            </a:r>
            <a:r>
              <a:rPr lang="en-US" altLang="zh-CN" sz="4800" b="1" dirty="0" smtClean="0">
                <a:solidFill>
                  <a:srgbClr val="0070C0"/>
                </a:solidFill>
              </a:rPr>
              <a:t>HTML</a:t>
            </a:r>
            <a:r>
              <a:rPr lang="zh-CN" altLang="zh-CN" sz="4800" b="1" dirty="0" smtClean="0">
                <a:solidFill>
                  <a:srgbClr val="0070C0"/>
                </a:solidFill>
              </a:rPr>
              <a:t>表单数据、读取和设置</a:t>
            </a:r>
            <a:r>
              <a:rPr lang="en-US" altLang="zh-CN" sz="4800" b="1" dirty="0" smtClean="0">
                <a:solidFill>
                  <a:srgbClr val="0070C0"/>
                </a:solidFill>
              </a:rPr>
              <a:t>HTTP</a:t>
            </a:r>
            <a:r>
              <a:rPr lang="zh-CN" altLang="zh-CN" sz="4800" b="1" dirty="0" smtClean="0">
                <a:solidFill>
                  <a:srgbClr val="0070C0"/>
                </a:solidFill>
              </a:rPr>
              <a:t>头，以及处理</a:t>
            </a:r>
            <a:r>
              <a:rPr lang="en-US" altLang="zh-CN" sz="4800" b="1" dirty="0" smtClean="0">
                <a:solidFill>
                  <a:srgbClr val="0070C0"/>
                </a:solidFill>
              </a:rPr>
              <a:t>Cookie</a:t>
            </a:r>
            <a:r>
              <a:rPr lang="zh-CN" altLang="zh-CN" sz="4800" b="1" dirty="0" smtClean="0">
                <a:solidFill>
                  <a:srgbClr val="0070C0"/>
                </a:solidFill>
              </a:rPr>
              <a:t>和跟踪会话等。</a:t>
            </a:r>
          </a:p>
          <a:p>
            <a:pPr lvl="4" algn="l">
              <a:buFont typeface="Wingdings" pitchFamily="2" charset="2"/>
              <a:buChar char="ü"/>
              <a:defRPr/>
            </a:pPr>
            <a:r>
              <a:rPr lang="zh-CN" altLang="zh-CN" sz="4800" b="1" dirty="0" smtClean="0">
                <a:solidFill>
                  <a:srgbClr val="35B558"/>
                </a:solidFill>
              </a:rPr>
              <a:t>跨平台</a:t>
            </a:r>
            <a:r>
              <a:rPr lang="zh-CN" altLang="zh-CN" sz="4800" b="1" dirty="0" smtClean="0">
                <a:solidFill>
                  <a:srgbClr val="0070C0"/>
                </a:solidFill>
              </a:rPr>
              <a:t>：</a:t>
            </a:r>
            <a:r>
              <a:rPr lang="en-US" altLang="zh-CN" sz="4800" b="1" dirty="0" err="1" smtClean="0">
                <a:solidFill>
                  <a:srgbClr val="0070C0"/>
                </a:solidFill>
              </a:rPr>
              <a:t>Servlet</a:t>
            </a:r>
            <a:r>
              <a:rPr lang="zh-CN" altLang="zh-CN" sz="4800" b="1" dirty="0" smtClean="0">
                <a:solidFill>
                  <a:srgbClr val="0070C0"/>
                </a:solidFill>
              </a:rPr>
              <a:t>用</a:t>
            </a:r>
            <a:r>
              <a:rPr lang="en-US" altLang="zh-CN" sz="4800" b="1" dirty="0" smtClean="0">
                <a:solidFill>
                  <a:srgbClr val="0070C0"/>
                </a:solidFill>
              </a:rPr>
              <a:t>Java</a:t>
            </a:r>
            <a:r>
              <a:rPr lang="zh-CN" altLang="zh-CN" sz="4800" b="1" dirty="0" smtClean="0">
                <a:solidFill>
                  <a:srgbClr val="0070C0"/>
                </a:solidFill>
              </a:rPr>
              <a:t>类编写，可以在不同操作系统平台和不同应用服务器平台下运行。</a:t>
            </a:r>
          </a:p>
          <a:p>
            <a:pPr lvl="4" algn="l">
              <a:buFont typeface="Wingdings" pitchFamily="2" charset="2"/>
              <a:buChar char="ü"/>
              <a:defRPr/>
            </a:pPr>
            <a:r>
              <a:rPr lang="zh-CN" altLang="zh-CN" sz="4800" b="1" dirty="0" smtClean="0">
                <a:solidFill>
                  <a:srgbClr val="2EAA46"/>
                </a:solidFill>
              </a:rPr>
              <a:t>灵活性和可扩展性</a:t>
            </a:r>
            <a:r>
              <a:rPr lang="zh-CN" altLang="zh-CN" sz="4800" b="1" dirty="0" smtClean="0">
                <a:solidFill>
                  <a:srgbClr val="0070C0"/>
                </a:solidFill>
              </a:rPr>
              <a:t>：采用</a:t>
            </a:r>
            <a:r>
              <a:rPr lang="en-US" altLang="zh-CN" sz="4800" b="1" dirty="0" err="1" smtClean="0">
                <a:solidFill>
                  <a:srgbClr val="0070C0"/>
                </a:solidFill>
              </a:rPr>
              <a:t>Servlet</a:t>
            </a:r>
            <a:r>
              <a:rPr lang="zh-CN" altLang="zh-CN" sz="4800" b="1" dirty="0" smtClean="0">
                <a:solidFill>
                  <a:srgbClr val="0070C0"/>
                </a:solidFill>
              </a:rPr>
              <a:t>开发的</a:t>
            </a:r>
            <a:r>
              <a:rPr lang="en-US" altLang="zh-CN" sz="4800" b="1" dirty="0" smtClean="0">
                <a:solidFill>
                  <a:srgbClr val="0070C0"/>
                </a:solidFill>
              </a:rPr>
              <a:t>Web</a:t>
            </a:r>
            <a:r>
              <a:rPr lang="zh-CN" altLang="zh-CN" sz="4800" b="1" dirty="0" smtClean="0">
                <a:solidFill>
                  <a:srgbClr val="0070C0"/>
                </a:solidFill>
              </a:rPr>
              <a:t>应用程序，由于</a:t>
            </a:r>
            <a:r>
              <a:rPr lang="en-US" altLang="zh-CN" sz="4800" b="1" dirty="0" smtClean="0">
                <a:solidFill>
                  <a:srgbClr val="0070C0"/>
                </a:solidFill>
              </a:rPr>
              <a:t>Java</a:t>
            </a:r>
            <a:r>
              <a:rPr lang="zh-CN" altLang="zh-CN" sz="4800" b="1" dirty="0" smtClean="0">
                <a:solidFill>
                  <a:srgbClr val="0070C0"/>
                </a:solidFill>
              </a:rPr>
              <a:t>类的继承性及构造函数等特点，使得应用灵活，可随意扩展。</a:t>
            </a:r>
          </a:p>
          <a:p>
            <a:pPr algn="l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zh-CN" sz="5400" b="1" dirty="0" smtClean="0">
                <a:solidFill>
                  <a:schemeClr val="bg1"/>
                </a:solidFill>
              </a:rPr>
              <a:t>除了上述几点外，</a:t>
            </a:r>
            <a:r>
              <a:rPr lang="en-US" altLang="zh-CN" sz="5400" b="1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5400" b="1" dirty="0" smtClean="0">
                <a:solidFill>
                  <a:schemeClr val="bg1"/>
                </a:solidFill>
              </a:rPr>
              <a:t>还具有功能强大、能够在各个程序之间共享数据、安全性强等特点</a:t>
            </a:r>
            <a:r>
              <a:rPr lang="zh-CN" altLang="en-US" sz="1800" b="1" dirty="0" smtClean="0">
                <a:solidFill>
                  <a:schemeClr val="bg1"/>
                </a:solidFill>
              </a:rPr>
              <a:t>。</a:t>
            </a:r>
            <a:endParaRPr lang="zh-CN" altLang="zh-CN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7419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8000" b="1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kumimoji="1" lang="zh-CN" altLang="en-US" sz="8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kumimoji="1" lang="en-US" altLang="zh-CN" sz="8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8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开发入门</a:t>
            </a:r>
            <a:endParaRPr kumimoji="1" lang="zh-CN" altLang="en-US" sz="8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032982" y="1673424"/>
            <a:ext cx="22201200" cy="11521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>
            <a:lvl1pPr marL="190800" indent="0" algn="ctr" defTabSz="825458" eaLnBrk="1" hangingPunct="1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cs typeface="+mn-cs"/>
                <a:sym typeface="Helvetica Light"/>
              </a:defRPr>
            </a:lvl1pPr>
            <a:lvl2pPr marL="457200" indent="0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2514600" lvl="3" indent="-1143000" algn="l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1404862" y="1673425"/>
            <a:ext cx="21829320" cy="2862322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algn="l">
              <a:buFont typeface="Wingdings" pitchFamily="2" charset="2"/>
              <a:buChar char="Ø"/>
            </a:pPr>
            <a:r>
              <a:rPr lang="zh-CN" altLang="zh-CN" sz="6000" b="1" dirty="0" smtClean="0">
                <a:solidFill>
                  <a:schemeClr val="bg1"/>
                </a:solidFill>
              </a:rPr>
              <a:t>针对</a:t>
            </a:r>
            <a:r>
              <a:rPr lang="en-US" altLang="zh-CN" sz="6000" b="1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6000" b="1" dirty="0" smtClean="0">
                <a:solidFill>
                  <a:schemeClr val="bg1"/>
                </a:solidFill>
              </a:rPr>
              <a:t>技术的开发，</a:t>
            </a:r>
            <a:r>
              <a:rPr lang="en-US" altLang="zh-CN" sz="6000" b="1" dirty="0" smtClean="0">
                <a:solidFill>
                  <a:schemeClr val="bg1"/>
                </a:solidFill>
              </a:rPr>
              <a:t>SUN</a:t>
            </a:r>
            <a:r>
              <a:rPr lang="zh-CN" altLang="zh-CN" sz="6000" b="1" dirty="0" smtClean="0">
                <a:solidFill>
                  <a:schemeClr val="bg1"/>
                </a:solidFill>
              </a:rPr>
              <a:t>公司提供了一系列接口和类，其中最重要的接口是</a:t>
            </a:r>
            <a:r>
              <a:rPr lang="en-US" altLang="zh-CN" sz="6000" b="1" dirty="0" err="1" smtClean="0">
                <a:solidFill>
                  <a:schemeClr val="bg1"/>
                </a:solidFill>
              </a:rPr>
              <a:t>javax.servlet.Servlet</a:t>
            </a:r>
            <a:r>
              <a:rPr lang="zh-CN" altLang="zh-CN" sz="6000" b="1" dirty="0" smtClean="0">
                <a:solidFill>
                  <a:schemeClr val="bg1"/>
                </a:solidFill>
              </a:rPr>
              <a:t>。在</a:t>
            </a:r>
            <a:r>
              <a:rPr lang="en-US" altLang="zh-CN" sz="6000" b="1" dirty="0" err="1" smtClean="0">
                <a:solidFill>
                  <a:schemeClr val="bg1"/>
                </a:solidFill>
              </a:rPr>
              <a:t>Servlet</a:t>
            </a:r>
            <a:r>
              <a:rPr lang="zh-CN" altLang="zh-CN" sz="6000" b="1" dirty="0" smtClean="0">
                <a:solidFill>
                  <a:schemeClr val="bg1"/>
                </a:solidFill>
              </a:rPr>
              <a:t>接口中定义了</a:t>
            </a:r>
            <a:r>
              <a:rPr lang="en-US" altLang="zh-CN" sz="6000" b="1" dirty="0" smtClean="0">
                <a:solidFill>
                  <a:schemeClr val="bg1"/>
                </a:solidFill>
              </a:rPr>
              <a:t>5</a:t>
            </a:r>
            <a:r>
              <a:rPr lang="zh-CN" altLang="zh-CN" sz="6000" b="1" dirty="0" smtClean="0">
                <a:solidFill>
                  <a:schemeClr val="bg1"/>
                </a:solidFill>
              </a:rPr>
              <a:t>个抽象方法，具体如表所示。</a:t>
            </a:r>
            <a:endParaRPr lang="en-US" altLang="zh-CN" sz="6000" b="1" dirty="0" smtClean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3556" y="4535746"/>
            <a:ext cx="19002508" cy="865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77419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8000" b="1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kumimoji="1" lang="zh-CN" altLang="en-US" sz="8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kumimoji="1" lang="en-US" altLang="zh-CN" sz="8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8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开发入门</a:t>
            </a:r>
            <a:endParaRPr kumimoji="1" lang="zh-CN" altLang="en-US" sz="8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032982" y="1673424"/>
            <a:ext cx="22201200" cy="11521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>
            <a:lvl1pPr marL="190800" indent="0" algn="ctr" defTabSz="825458" eaLnBrk="1" hangingPunct="1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cs typeface="+mn-cs"/>
                <a:sym typeface="Helvetica Light"/>
              </a:defRPr>
            </a:lvl1pPr>
            <a:lvl2pPr marL="457200" indent="0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2514600" lvl="3" indent="-1143000" algn="l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1404862" y="1360800"/>
            <a:ext cx="21829320" cy="1015663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altLang="zh-CN" sz="6000" b="1" dirty="0" err="1" smtClean="0">
                <a:solidFill>
                  <a:schemeClr val="bg1"/>
                </a:solidFill>
              </a:rPr>
              <a:t>Servlet</a:t>
            </a:r>
            <a:r>
              <a:rPr lang="zh-CN" altLang="en-US" sz="6000" b="1" dirty="0" smtClean="0">
                <a:solidFill>
                  <a:schemeClr val="bg1"/>
                </a:solidFill>
              </a:rPr>
              <a:t>、</a:t>
            </a:r>
            <a:r>
              <a:rPr lang="en-US" altLang="zh-CN" sz="6000" b="1" dirty="0" err="1" smtClean="0">
                <a:solidFill>
                  <a:schemeClr val="bg1"/>
                </a:solidFill>
              </a:rPr>
              <a:t>GenericServlet</a:t>
            </a:r>
            <a:r>
              <a:rPr lang="zh-CN" altLang="en-US" sz="6000" b="1" dirty="0" smtClean="0">
                <a:solidFill>
                  <a:schemeClr val="bg1"/>
                </a:solidFill>
              </a:rPr>
              <a:t>、</a:t>
            </a:r>
            <a:r>
              <a:rPr lang="en-US" altLang="zh-CN" sz="6000" b="1" dirty="0" err="1" smtClean="0">
                <a:solidFill>
                  <a:schemeClr val="bg1"/>
                </a:solidFill>
              </a:rPr>
              <a:t>HttpServlet</a:t>
            </a:r>
            <a:r>
              <a:rPr lang="zh-CN" altLang="en-US" sz="6000" b="1" dirty="0" smtClean="0">
                <a:solidFill>
                  <a:schemeClr val="bg1"/>
                </a:solidFill>
              </a:rPr>
              <a:t>类之间的继承关系。</a:t>
            </a:r>
            <a:endParaRPr lang="en-US" altLang="zh-CN" sz="6000" b="1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05060" y="2376463"/>
            <a:ext cx="16859368" cy="1133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77419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8000" b="1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kumimoji="1" lang="zh-CN" altLang="en-US" sz="8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kumimoji="1" lang="en-US" altLang="zh-CN" sz="8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en-US" altLang="zh-CN" sz="8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kumimoji="1" lang="zh-CN" altLang="en-US" sz="8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kumimoji="1" lang="zh-CN" altLang="en-US" sz="8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032982" y="1673424"/>
            <a:ext cx="22201200" cy="11521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>
            <a:lvl1pPr marL="190800" indent="0" algn="ctr" defTabSz="825458" eaLnBrk="1" hangingPunct="1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cs typeface="+mn-cs"/>
                <a:sym typeface="Helvetica Light"/>
              </a:defRPr>
            </a:lvl1pPr>
            <a:lvl2pPr marL="457200" indent="0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2514600" lvl="3" indent="-1143000" algn="l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1404862" y="1673425"/>
            <a:ext cx="22145780" cy="9325630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1143000" indent="-1143000" algn="l">
              <a:buFont typeface="Wingdings" pitchFamily="2" charset="2"/>
              <a:buChar char="u"/>
            </a:pPr>
            <a:r>
              <a:rPr lang="zh-CN" altLang="en-US" sz="6000" b="1" dirty="0" smtClean="0">
                <a:solidFill>
                  <a:schemeClr val="bg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使用</a:t>
            </a:r>
            <a:r>
              <a:rPr lang="en-US" altLang="zh-CN" sz="6000" b="1" dirty="0" smtClean="0">
                <a:solidFill>
                  <a:schemeClr val="bg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Eclipse</a:t>
            </a:r>
            <a:r>
              <a:rPr lang="zh-CN" altLang="en-US" sz="6000" b="1" dirty="0" smtClean="0">
                <a:solidFill>
                  <a:schemeClr val="bg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来开发一个</a:t>
            </a:r>
            <a:r>
              <a:rPr lang="en-US" altLang="zh-CN" sz="6000" b="1" dirty="0" err="1" smtClean="0">
                <a:solidFill>
                  <a:schemeClr val="bg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Servlet</a:t>
            </a:r>
            <a:r>
              <a:rPr lang="zh-CN" altLang="en-US" sz="6000" b="1" dirty="0" smtClean="0">
                <a:solidFill>
                  <a:schemeClr val="bg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（采用实现</a:t>
            </a:r>
            <a:r>
              <a:rPr lang="en-US" altLang="zh-CN" sz="6000" b="1" dirty="0" err="1" smtClean="0">
                <a:solidFill>
                  <a:schemeClr val="bg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Servlet</a:t>
            </a:r>
            <a:r>
              <a:rPr lang="zh-CN" altLang="en-US" sz="6000" b="1" dirty="0" smtClean="0">
                <a:solidFill>
                  <a:schemeClr val="bg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接口方式）</a:t>
            </a:r>
            <a:endParaRPr lang="en-US" altLang="zh-CN" sz="6000" b="1" dirty="0" smtClean="0">
              <a:solidFill>
                <a:schemeClr val="bg1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1143000" indent="-1143000" algn="l"/>
            <a:r>
              <a:rPr lang="zh-CN" altLang="en-US" sz="6000" b="1" dirty="0" smtClean="0">
                <a:solidFill>
                  <a:schemeClr val="bg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步骤：</a:t>
            </a:r>
            <a:endParaRPr lang="en-US" altLang="zh-CN" sz="6000" b="1" dirty="0" smtClean="0">
              <a:solidFill>
                <a:schemeClr val="bg1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1143000" indent="-1143000" algn="l"/>
            <a:r>
              <a:rPr lang="en-US" altLang="zh-CN" sz="6000" b="1" dirty="0" smtClean="0">
                <a:solidFill>
                  <a:schemeClr val="bg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 1.</a:t>
            </a:r>
            <a:r>
              <a:rPr lang="zh-CN" altLang="en-US" sz="6000" b="1" dirty="0" smtClean="0">
                <a:solidFill>
                  <a:schemeClr val="bg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编写</a:t>
            </a:r>
            <a:r>
              <a:rPr lang="en-US" altLang="zh-CN" sz="6000" b="1" dirty="0" err="1" smtClean="0">
                <a:solidFill>
                  <a:schemeClr val="bg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Servlet</a:t>
            </a:r>
            <a:r>
              <a:rPr lang="zh-CN" altLang="en-US" sz="6000" b="1" dirty="0" smtClean="0">
                <a:solidFill>
                  <a:schemeClr val="bg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类</a:t>
            </a:r>
            <a:endParaRPr lang="en-US" altLang="zh-CN" sz="6000" b="1" dirty="0" smtClean="0">
              <a:solidFill>
                <a:schemeClr val="bg1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1143000" indent="-1143000" algn="l"/>
            <a:endParaRPr lang="en-US" altLang="zh-CN" sz="6000" b="1" dirty="0" smtClean="0">
              <a:solidFill>
                <a:schemeClr val="bg1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1143000" indent="-1143000" algn="l"/>
            <a:endParaRPr lang="en-US" altLang="zh-CN" sz="6000" b="1" dirty="0" smtClean="0">
              <a:solidFill>
                <a:schemeClr val="bg1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1143000" indent="-1143000" algn="l"/>
            <a:r>
              <a:rPr lang="en-US" altLang="zh-CN" sz="6000" b="1" dirty="0" smtClean="0">
                <a:solidFill>
                  <a:schemeClr val="bg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 2.</a:t>
            </a:r>
            <a:r>
              <a:rPr lang="zh-CN" altLang="en-US" sz="6000" b="1" dirty="0" smtClean="0">
                <a:solidFill>
                  <a:schemeClr val="bg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配置映射虚拟访问路径</a:t>
            </a:r>
            <a:endParaRPr lang="en-US" altLang="zh-CN" sz="6000" b="1" dirty="0" smtClean="0">
              <a:solidFill>
                <a:schemeClr val="bg1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1143000" indent="-1143000" algn="l"/>
            <a:endParaRPr lang="en-US" altLang="zh-CN" sz="6000" b="1" dirty="0" smtClean="0">
              <a:solidFill>
                <a:schemeClr val="bg1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1143000" indent="-1143000" algn="l"/>
            <a:endParaRPr lang="en-US" altLang="zh-CN" sz="6000" b="1" dirty="0" smtClean="0">
              <a:solidFill>
                <a:schemeClr val="bg1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1143000" indent="-1143000" algn="l"/>
            <a:endParaRPr lang="en-US" altLang="zh-CN" sz="6000" b="1" dirty="0" smtClean="0">
              <a:solidFill>
                <a:schemeClr val="bg1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1143000" indent="-1143000" algn="l"/>
            <a:r>
              <a:rPr lang="en-US" altLang="zh-CN" sz="6000" b="1" dirty="0" smtClean="0">
                <a:solidFill>
                  <a:schemeClr val="bg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 3.</a:t>
            </a:r>
            <a:r>
              <a:rPr lang="zh-CN" altLang="en-US" sz="6000" b="1" dirty="0" smtClean="0">
                <a:solidFill>
                  <a:schemeClr val="bg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运行测试</a:t>
            </a:r>
            <a:endParaRPr lang="en-US" altLang="zh-CN" sz="6000" b="1" dirty="0" smtClean="0">
              <a:solidFill>
                <a:srgbClr val="8881F0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7419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  <a:tailEnd type="triangle"/>
        </a:ln>
        <a:effectLst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 wrap="square" rtlCol="0">
        <a:spAutoFit/>
      </a:bodyPr>
      <a:lstStyle>
        <a:defPPr marL="0" indent="0" algn="l">
          <a:buFont typeface="Wingdings" pitchFamily="2" charset="2"/>
          <a:buChar char="l"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11282</TotalTime>
  <Words>1753</Words>
  <Application>Microsoft Office PowerPoint</Application>
  <PresentationFormat>自定义</PresentationFormat>
  <Paragraphs>109</Paragraphs>
  <Slides>20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Black</vt:lpstr>
      <vt:lpstr>JavaWeb技术开发实战</vt:lpstr>
      <vt:lpstr>  JavaWeb工程师技术修炼图谱</vt:lpstr>
      <vt:lpstr>JavaWeb技术开发实战</vt:lpstr>
      <vt:lpstr>Servlet基础——内容概要</vt:lpstr>
      <vt:lpstr>Servlet基础——Servlet概述</vt:lpstr>
      <vt:lpstr>Servlet基础——Servlet概述</vt:lpstr>
      <vt:lpstr>Servlet基础——开发入门</vt:lpstr>
      <vt:lpstr>Servlet基础——开发入门</vt:lpstr>
      <vt:lpstr>Servlet基础——Servlet接口</vt:lpstr>
      <vt:lpstr>Servlet基础——Servlet生命周期</vt:lpstr>
      <vt:lpstr>Servlet基础——Servlet生命周期</vt:lpstr>
      <vt:lpstr>Servlet基础——Servlet生命周期</vt:lpstr>
      <vt:lpstr>Servlet基础——虚拟路径的映射(xml配置方式)</vt:lpstr>
      <vt:lpstr>Servlet基础——虚拟路径的映射(注解配置方式)</vt:lpstr>
      <vt:lpstr>Servlet基础——自动加载Servlet类</vt:lpstr>
      <vt:lpstr>Servlet基础——ServletConfig接口</vt:lpstr>
      <vt:lpstr>Servlet基础——ServletContext接口</vt:lpstr>
      <vt:lpstr>Servlet基础——ServletContext接口</vt:lpstr>
      <vt:lpstr>Servlet基础——ServletContext接口</vt:lpstr>
      <vt:lpstr>Servlet基础——手动的编写&amp;编译&amp;运行Servlet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Hadoop技术实战</dc:title>
  <cp:lastModifiedBy>User</cp:lastModifiedBy>
  <cp:revision>258</cp:revision>
  <dcterms:created xsi:type="dcterms:W3CDTF">2015-03-23T11:35:35Z</dcterms:created>
  <dcterms:modified xsi:type="dcterms:W3CDTF">2020-02-19T03:41:02Z</dcterms:modified>
</cp:coreProperties>
</file>