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C92D-2F75-394F-A78C-0CDD55A6982E}" type="datetimeFigureOut">
              <a:rPr lang="en-CN" smtClean="0"/>
              <a:t>2022/6/27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79B03-70F3-974B-A75E-1D46625A8D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359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79B03-70F3-974B-A75E-1D46625A8DF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268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79B03-70F3-974B-A75E-1D46625A8DFE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2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90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0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83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79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3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287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72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0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45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CF889A7-EC50-3756-32A3-DC916D87F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0464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B4982-476E-C2C2-F6F0-5EB3A33D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CN" b="1" dirty="0">
                <a:solidFill>
                  <a:srgbClr val="FFFFFF"/>
                </a:solidFill>
              </a:rPr>
              <a:t>The Role of </a:t>
            </a:r>
            <a:r>
              <a:rPr lang="en-CN" b="1" dirty="0">
                <a:solidFill>
                  <a:srgbClr val="FF0000"/>
                </a:solidFill>
              </a:rPr>
              <a:t>Moral Outrage</a:t>
            </a:r>
            <a:r>
              <a:rPr lang="en-CN" b="1" dirty="0">
                <a:solidFill>
                  <a:srgbClr val="FFFFFF"/>
                </a:solidFill>
              </a:rPr>
              <a:t> in Coordinating </a:t>
            </a:r>
            <a:r>
              <a:rPr lang="en-CN" b="1" dirty="0">
                <a:solidFill>
                  <a:schemeClr val="accent5"/>
                </a:solidFill>
              </a:rPr>
              <a:t>Collective Action</a:t>
            </a:r>
            <a:r>
              <a:rPr lang="en-CN" b="1" dirty="0">
                <a:solidFill>
                  <a:srgbClr val="FFFFFF"/>
                </a:solidFill>
              </a:rPr>
              <a:t> on </a:t>
            </a:r>
            <a:r>
              <a:rPr lang="en-CN" b="1" dirty="0">
                <a:solidFill>
                  <a:srgbClr val="00B0F0"/>
                </a:solidFill>
              </a:rPr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765E-9693-7818-9DB8-BB7135FDE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By Hongkang Xu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For PSYC 4660: Seminar in Cognition, 2022 Summer I, Jun 26, 2022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253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FE0-5053-42D7-DE2C-D61A11F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8" y="787070"/>
            <a:ext cx="11666283" cy="1325563"/>
          </a:xfrm>
        </p:spPr>
        <p:txBody>
          <a:bodyPr/>
          <a:lstStyle/>
          <a:p>
            <a:r>
              <a:rPr lang="en-CN" dirty="0"/>
              <a:t>The Origins of Moral Outrage and Collective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9994-641A-6EAF-6520-A1DE07A6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800" dirty="0"/>
              <a:t>Strong Negative Emotional Response</a:t>
            </a:r>
          </a:p>
          <a:p>
            <a:r>
              <a:rPr lang="en-CN" sz="2800" dirty="0"/>
              <a:t>Percieved Injustice &amp; Inequality of Outcomes</a:t>
            </a:r>
          </a:p>
          <a:p>
            <a:r>
              <a:rPr lang="en-CN" sz="2800" dirty="0"/>
              <a:t>Collective Action Tendencies</a:t>
            </a:r>
          </a:p>
          <a:p>
            <a:endParaRPr lang="en-CN" sz="2800" dirty="0"/>
          </a:p>
          <a:p>
            <a:r>
              <a:rPr lang="en-CN" sz="2800" dirty="0"/>
              <a:t>Relative Deprivation Theory vs Resource Mobilization Theory</a:t>
            </a:r>
          </a:p>
          <a:p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1969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FE0-5053-42D7-DE2C-D61A11F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8" y="787070"/>
            <a:ext cx="11666283" cy="1325563"/>
          </a:xfrm>
        </p:spPr>
        <p:txBody>
          <a:bodyPr/>
          <a:lstStyle/>
          <a:p>
            <a:r>
              <a:rPr lang="en-CN" dirty="0"/>
              <a:t>The Origins of Moral Outrage and Collective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9994-641A-6EAF-6520-A1DE07A6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800" dirty="0"/>
              <a:t>Structural Equation Modelling</a:t>
            </a:r>
          </a:p>
          <a:p>
            <a:r>
              <a:rPr lang="en-CN" sz="2800" dirty="0"/>
              <a:t>Group Efficacy Pathway vs Group Based Emotion Pathway</a:t>
            </a:r>
          </a:p>
          <a:p>
            <a:r>
              <a:rPr lang="en-CN" sz="2800" dirty="0"/>
              <a:t>Problem Focused Coping vs Emotion Focused Coping</a:t>
            </a:r>
          </a:p>
          <a:p>
            <a:endParaRPr lang="en-CN" sz="2800" dirty="0"/>
          </a:p>
          <a:p>
            <a:r>
              <a:rPr lang="en-CN" sz="2800" dirty="0"/>
              <a:t>Moral Outrage and Collective Guilt</a:t>
            </a:r>
          </a:p>
          <a:p>
            <a:r>
              <a:rPr lang="en-CN" sz="2800" dirty="0"/>
              <a:t>Retributive Actions vs Reparative Actions</a:t>
            </a:r>
          </a:p>
        </p:txBody>
      </p:sp>
    </p:spTree>
    <p:extLst>
      <p:ext uri="{BB962C8B-B14F-4D97-AF65-F5344CB8AC3E}">
        <p14:creationId xmlns:p14="http://schemas.microsoft.com/office/powerpoint/2010/main" val="139336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FE0-5053-42D7-DE2C-D61A11F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8" y="787070"/>
            <a:ext cx="11666283" cy="1325563"/>
          </a:xfrm>
        </p:spPr>
        <p:txBody>
          <a:bodyPr/>
          <a:lstStyle/>
          <a:p>
            <a:r>
              <a:rPr lang="en-CN" dirty="0"/>
              <a:t>Social Media + Moral Outrage = Digital Outrage</a:t>
            </a:r>
          </a:p>
        </p:txBody>
      </p:sp>
      <p:pic>
        <p:nvPicPr>
          <p:cNvPr id="1026" name="Picture 2" descr="Victoria Spring">
            <a:extLst>
              <a:ext uri="{FF2B5EF4-FFF2-40B4-BE49-F238E27FC236}">
                <a16:creationId xmlns:a16="http://schemas.microsoft.com/office/drawing/2014/main" id="{B4978A7C-9B44-3D75-E3AB-DFFCCCC18C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3" y="2400299"/>
            <a:ext cx="25273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lly Crockett's picture">
            <a:extLst>
              <a:ext uri="{FF2B5EF4-FFF2-40B4-BE49-F238E27FC236}">
                <a16:creationId xmlns:a16="http://schemas.microsoft.com/office/drawing/2014/main" id="{6DA8C280-AB5D-7B1E-1C50-7512C767C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6"/>
          <a:stretch/>
        </p:blipFill>
        <p:spPr bwMode="auto">
          <a:xfrm>
            <a:off x="2393271" y="2400188"/>
            <a:ext cx="2527300" cy="254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79C0B-3C19-B7FA-D5BA-F1053BA7FCB7}"/>
              </a:ext>
            </a:extLst>
          </p:cNvPr>
          <p:cNvSpPr txBox="1"/>
          <p:nvPr/>
        </p:nvSpPr>
        <p:spPr>
          <a:xfrm>
            <a:off x="2393271" y="5061857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Molly Crockett, 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528BE-C474-5ED1-C938-5BD4B70F7E41}"/>
              </a:ext>
            </a:extLst>
          </p:cNvPr>
          <p:cNvSpPr txBox="1"/>
          <p:nvPr/>
        </p:nvSpPr>
        <p:spPr>
          <a:xfrm>
            <a:off x="6529843" y="5072351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Spring et al.,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CB6DF-33AD-C1AE-EF37-B4FB862B55B6}"/>
              </a:ext>
            </a:extLst>
          </p:cNvPr>
          <p:cNvSpPr txBox="1"/>
          <p:nvPr/>
        </p:nvSpPr>
        <p:spPr>
          <a:xfrm>
            <a:off x="1880963" y="5431189"/>
            <a:ext cx="35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Moral outrage in the digital 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3C35E-4296-F8C5-8BFC-65F02234A0F4}"/>
              </a:ext>
            </a:extLst>
          </p:cNvPr>
          <p:cNvSpPr txBox="1"/>
          <p:nvPr/>
        </p:nvSpPr>
        <p:spPr>
          <a:xfrm>
            <a:off x="6377671" y="5431189"/>
            <a:ext cx="283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i="1" dirty="0"/>
              <a:t>The Upside of Outrage</a:t>
            </a:r>
          </a:p>
        </p:txBody>
      </p:sp>
    </p:spTree>
    <p:extLst>
      <p:ext uri="{BB962C8B-B14F-4D97-AF65-F5344CB8AC3E}">
        <p14:creationId xmlns:p14="http://schemas.microsoft.com/office/powerpoint/2010/main" val="6941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FE0-5053-42D7-DE2C-D61A11F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8" y="787070"/>
            <a:ext cx="11666283" cy="1325563"/>
          </a:xfrm>
        </p:spPr>
        <p:txBody>
          <a:bodyPr/>
          <a:lstStyle/>
          <a:p>
            <a:r>
              <a:rPr lang="en-CN" dirty="0"/>
              <a:t>Social Media + Collective Action =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9994-641A-6EAF-6520-A1DE07A6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800" dirty="0"/>
              <a:t>Slacktivism and Clicktivism</a:t>
            </a:r>
          </a:p>
          <a:p>
            <a:r>
              <a:rPr lang="en-CN" sz="2800" dirty="0"/>
              <a:t>Digital Divide</a:t>
            </a:r>
          </a:p>
          <a:p>
            <a:r>
              <a:rPr lang="en-CN" sz="2800" dirty="0"/>
              <a:t>Echo Chambers &amp; Spiral of Silence</a:t>
            </a:r>
          </a:p>
          <a:p>
            <a:r>
              <a:rPr lang="en-CN" sz="2800" dirty="0"/>
              <a:t>Digital Dualism</a:t>
            </a:r>
          </a:p>
          <a:p>
            <a:r>
              <a:rPr lang="en-US" sz="2800" dirty="0"/>
              <a:t>Intrapersonal concurrence and Interpersonal Effects</a:t>
            </a:r>
          </a:p>
          <a:p>
            <a:r>
              <a:rPr lang="en-CN" sz="2800" dirty="0"/>
              <a:t>Inconsistency</a:t>
            </a:r>
          </a:p>
        </p:txBody>
      </p:sp>
    </p:spTree>
    <p:extLst>
      <p:ext uri="{BB962C8B-B14F-4D97-AF65-F5344CB8AC3E}">
        <p14:creationId xmlns:p14="http://schemas.microsoft.com/office/powerpoint/2010/main" val="159699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FE0-5053-42D7-DE2C-D61A11F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8" y="787070"/>
            <a:ext cx="11666283" cy="1325563"/>
          </a:xfrm>
        </p:spPr>
        <p:txBody>
          <a:bodyPr/>
          <a:lstStyle/>
          <a:p>
            <a:r>
              <a:rPr lang="en-CN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9994-641A-6EAF-6520-A1DE07A6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100226" cy="3549045"/>
          </a:xfrm>
        </p:spPr>
        <p:txBody>
          <a:bodyPr>
            <a:normAutofit/>
          </a:bodyPr>
          <a:lstStyle/>
          <a:p>
            <a:r>
              <a:rPr lang="en-CN" sz="2800" dirty="0">
                <a:solidFill>
                  <a:srgbClr val="C00000"/>
                </a:solidFill>
              </a:rPr>
              <a:t>Workneh (2021) </a:t>
            </a:r>
          </a:p>
          <a:p>
            <a:r>
              <a:rPr lang="en-CN" sz="2800" i="1" dirty="0">
                <a:solidFill>
                  <a:srgbClr val="C00000"/>
                </a:solidFill>
              </a:rPr>
              <a:t>Social Media and Political Reform in Ethiopia</a:t>
            </a:r>
          </a:p>
          <a:p>
            <a:r>
              <a:rPr lang="en-CN" sz="2800" dirty="0">
                <a:solidFill>
                  <a:srgbClr val="00B050"/>
                </a:solidFill>
              </a:rPr>
              <a:t>Small (2020) </a:t>
            </a:r>
          </a:p>
          <a:p>
            <a:r>
              <a:rPr lang="en-CN" sz="2800" i="1" dirty="0">
                <a:solidFill>
                  <a:srgbClr val="00B050"/>
                </a:solidFill>
              </a:rPr>
              <a:t>Social Media and Aus-Indo Cattle Trade Controversy in Austrailia</a:t>
            </a:r>
          </a:p>
          <a:p>
            <a:r>
              <a:rPr lang="en-US" sz="2800" i="1" dirty="0">
                <a:solidFill>
                  <a:srgbClr val="00B0F0"/>
                </a:solidFill>
              </a:rPr>
              <a:t>Sharma (2022) </a:t>
            </a:r>
          </a:p>
          <a:p>
            <a:r>
              <a:rPr lang="en-US" sz="2800" i="1" dirty="0">
                <a:solidFill>
                  <a:srgbClr val="00B0F0"/>
                </a:solidFill>
              </a:rPr>
              <a:t>Social Media and Migrant Worker Controversy in India</a:t>
            </a:r>
          </a:p>
          <a:p>
            <a:endParaRPr lang="en-CN" sz="2800" i="1" dirty="0"/>
          </a:p>
        </p:txBody>
      </p:sp>
    </p:spTree>
    <p:extLst>
      <p:ext uri="{BB962C8B-B14F-4D97-AF65-F5344CB8AC3E}">
        <p14:creationId xmlns:p14="http://schemas.microsoft.com/office/powerpoint/2010/main" val="29627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FE0-5053-42D7-DE2C-D61A11F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8" y="787070"/>
            <a:ext cx="11666283" cy="1325563"/>
          </a:xfrm>
        </p:spPr>
        <p:txBody>
          <a:bodyPr/>
          <a:lstStyle/>
          <a:p>
            <a:r>
              <a:rPr lang="en-CN" dirty="0"/>
              <a:t>Proposed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9994-641A-6EAF-6520-A1DE07A6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sz="3200" dirty="0">
                <a:solidFill>
                  <a:srgbClr val="FF0000"/>
                </a:solidFill>
              </a:rPr>
              <a:t>a.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Relative Deprivation Theory Still Applies to Collective Action on Social Media </a:t>
            </a:r>
            <a:endParaRPr lang="en-CN" sz="2400" i="1" dirty="0">
              <a:solidFill>
                <a:srgbClr val="FF0000"/>
              </a:solidFill>
            </a:endParaRPr>
          </a:p>
          <a:p>
            <a:r>
              <a:rPr lang="en-CN" sz="3200" dirty="0">
                <a:solidFill>
                  <a:srgbClr val="00B050"/>
                </a:solidFill>
              </a:rPr>
              <a:t>b.</a:t>
            </a:r>
            <a:r>
              <a:rPr lang="en-US" sz="2400" i="1" dirty="0">
                <a:solidFill>
                  <a:srgbClr val="00B050"/>
                </a:solidFill>
              </a:rPr>
              <a:t> The Effects of Moral Outrage on Collective Action, Specifically Retributive Actions, are Amplified by Social Media with Decreased Predictability due to Inconsistent Relations </a:t>
            </a:r>
            <a:endParaRPr lang="en-CN" sz="3200" dirty="0">
              <a:solidFill>
                <a:srgbClr val="00B050"/>
              </a:solidFill>
            </a:endParaRPr>
          </a:p>
          <a:p>
            <a:r>
              <a:rPr lang="en-CN" sz="3200" dirty="0">
                <a:solidFill>
                  <a:srgbClr val="00B0F0"/>
                </a:solidFill>
              </a:rPr>
              <a:t>c. </a:t>
            </a:r>
            <a:r>
              <a:rPr lang="en-US" sz="2400" i="1" dirty="0">
                <a:solidFill>
                  <a:srgbClr val="00B0F0"/>
                </a:solidFill>
              </a:rPr>
              <a:t>Group-Based Anger Pathways are More Sophisticated and More Intertwined with Group-Efficacy Pathways </a:t>
            </a:r>
            <a:endParaRPr lang="en-US" sz="3200" dirty="0">
              <a:solidFill>
                <a:srgbClr val="00B0F0"/>
              </a:solidFill>
            </a:endParaRPr>
          </a:p>
          <a:p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4406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3591-BF4C-0758-22F0-AC22AD6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Future Research &amp; Policy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D2E8-B82A-E768-3A4B-91DD326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800" dirty="0"/>
              <a:t>Group-Focused Pathways</a:t>
            </a:r>
          </a:p>
          <a:p>
            <a:r>
              <a:rPr lang="en-CN" sz="2800" dirty="0"/>
              <a:t>Moral Fatigue &amp; Process Timeline</a:t>
            </a:r>
          </a:p>
          <a:p>
            <a:endParaRPr lang="en-CN" sz="2800" dirty="0"/>
          </a:p>
          <a:p>
            <a:r>
              <a:rPr lang="en-CN" sz="2800" dirty="0"/>
              <a:t>Deradicalization</a:t>
            </a:r>
          </a:p>
          <a:p>
            <a:r>
              <a:rPr lang="en-CN" sz="2800" dirty="0"/>
              <a:t>Online Involvement</a:t>
            </a:r>
          </a:p>
        </p:txBody>
      </p:sp>
    </p:spTree>
    <p:extLst>
      <p:ext uri="{BB962C8B-B14F-4D97-AF65-F5344CB8AC3E}">
        <p14:creationId xmlns:p14="http://schemas.microsoft.com/office/powerpoint/2010/main" val="22719586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260</Words>
  <Application>Microsoft Macintosh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The Role of Moral Outrage in Coordinating Collective Action on Social Media</vt:lpstr>
      <vt:lpstr>The Origins of Moral Outrage and Collective Action</vt:lpstr>
      <vt:lpstr>The Origins of Moral Outrage and Collective Action</vt:lpstr>
      <vt:lpstr>Social Media + Moral Outrage = Digital Outrage</vt:lpstr>
      <vt:lpstr>Social Media + Collective Action = ?</vt:lpstr>
      <vt:lpstr>Case Studies</vt:lpstr>
      <vt:lpstr>Proposed Effects</vt:lpstr>
      <vt:lpstr>Future Research &amp; Policy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Hongkang Xu</dc:creator>
  <cp:lastModifiedBy>Hongkang Xu</cp:lastModifiedBy>
  <cp:revision>5</cp:revision>
  <dcterms:created xsi:type="dcterms:W3CDTF">2022-06-26T05:30:38Z</dcterms:created>
  <dcterms:modified xsi:type="dcterms:W3CDTF">2022-06-27T19:50:44Z</dcterms:modified>
</cp:coreProperties>
</file>