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72" r:id="rId4"/>
  </p:sldMasterIdLst>
  <p:notesMasterIdLst>
    <p:notesMasterId r:id="rId91"/>
  </p:notesMasterIdLst>
  <p:handoutMasterIdLst>
    <p:handoutMasterId r:id="rId92"/>
  </p:handoutMasterIdLst>
  <p:sldIdLst>
    <p:sldId id="257" r:id="rId5"/>
    <p:sldId id="262" r:id="rId6"/>
    <p:sldId id="264" r:id="rId7"/>
    <p:sldId id="258" r:id="rId8"/>
    <p:sldId id="353" r:id="rId9"/>
    <p:sldId id="265" r:id="rId10"/>
    <p:sldId id="266" r:id="rId11"/>
    <p:sldId id="259" r:id="rId12"/>
    <p:sldId id="260" r:id="rId13"/>
    <p:sldId id="267" r:id="rId14"/>
    <p:sldId id="261" r:id="rId15"/>
    <p:sldId id="263" r:id="rId16"/>
    <p:sldId id="268" r:id="rId17"/>
    <p:sldId id="269" r:id="rId18"/>
    <p:sldId id="274" r:id="rId19"/>
    <p:sldId id="275" r:id="rId20"/>
    <p:sldId id="276" r:id="rId21"/>
    <p:sldId id="282" r:id="rId22"/>
    <p:sldId id="277" r:id="rId23"/>
    <p:sldId id="280" r:id="rId24"/>
    <p:sldId id="278" r:id="rId25"/>
    <p:sldId id="281" r:id="rId26"/>
    <p:sldId id="279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4" r:id="rId36"/>
    <p:sldId id="295" r:id="rId37"/>
    <p:sldId id="296" r:id="rId38"/>
    <p:sldId id="297" r:id="rId39"/>
    <p:sldId id="291" r:id="rId40"/>
    <p:sldId id="292" r:id="rId41"/>
    <p:sldId id="301" r:id="rId42"/>
    <p:sldId id="302" r:id="rId43"/>
    <p:sldId id="304" r:id="rId44"/>
    <p:sldId id="325" r:id="rId45"/>
    <p:sldId id="300" r:id="rId46"/>
    <p:sldId id="308" r:id="rId47"/>
    <p:sldId id="309" r:id="rId48"/>
    <p:sldId id="310" r:id="rId49"/>
    <p:sldId id="311" r:id="rId50"/>
    <p:sldId id="312" r:id="rId51"/>
    <p:sldId id="313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6" r:id="rId63"/>
    <p:sldId id="327" r:id="rId64"/>
    <p:sldId id="328" r:id="rId65"/>
    <p:sldId id="329" r:id="rId66"/>
    <p:sldId id="332" r:id="rId67"/>
    <p:sldId id="331" r:id="rId68"/>
    <p:sldId id="333" r:id="rId69"/>
    <p:sldId id="336" r:id="rId70"/>
    <p:sldId id="351" r:id="rId71"/>
    <p:sldId id="352" r:id="rId72"/>
    <p:sldId id="337" r:id="rId73"/>
    <p:sldId id="338" r:id="rId74"/>
    <p:sldId id="299" r:id="rId75"/>
    <p:sldId id="339" r:id="rId76"/>
    <p:sldId id="340" r:id="rId77"/>
    <p:sldId id="341" r:id="rId78"/>
    <p:sldId id="342" r:id="rId79"/>
    <p:sldId id="343" r:id="rId80"/>
    <p:sldId id="345" r:id="rId81"/>
    <p:sldId id="344" r:id="rId82"/>
    <p:sldId id="346" r:id="rId83"/>
    <p:sldId id="347" r:id="rId84"/>
    <p:sldId id="348" r:id="rId85"/>
    <p:sldId id="349" r:id="rId86"/>
    <p:sldId id="305" r:id="rId87"/>
    <p:sldId id="306" r:id="rId88"/>
    <p:sldId id="307" r:id="rId89"/>
    <p:sldId id="350" r:id="rId90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41D"/>
    <a:srgbClr val="559BDB"/>
    <a:srgbClr val="468DCC"/>
    <a:srgbClr val="71AADD"/>
    <a:srgbClr val="80B2E2"/>
    <a:srgbClr val="78AFE2"/>
    <a:srgbClr val="B7B7B7"/>
    <a:srgbClr val="D2DEEF"/>
    <a:srgbClr val="394404"/>
    <a:srgbClr val="5F6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3180" autoAdjust="0"/>
  </p:normalViewPr>
  <p:slideViewPr>
    <p:cSldViewPr>
      <p:cViewPr varScale="1">
        <p:scale>
          <a:sx n="65" d="100"/>
          <a:sy n="65" d="100"/>
        </p:scale>
        <p:origin x="1334" y="4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9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3A4EE-82D5-4F6B-AE98-0517AC9C1882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3DAEBB-49F3-4767-99BF-E8494F6A0DC0}">
      <dgm:prSet phldrT="[文本]"/>
      <dgm:spPr/>
      <dgm:t>
        <a:bodyPr/>
        <a:lstStyle/>
        <a:p>
          <a:r>
            <a:rPr lang="en-US" altLang="zh-CN" dirty="0" smtClean="0"/>
            <a:t>AMD K5</a:t>
          </a:r>
          <a:endParaRPr lang="zh-CN" altLang="en-US" dirty="0"/>
        </a:p>
      </dgm:t>
    </dgm:pt>
    <dgm:pt modelId="{6FD44650-3301-45B9-B0B0-CEA80C306582}" type="parTrans" cxnId="{39CDA6A5-C0C1-4E9D-BDB1-FA1D53FFD307}">
      <dgm:prSet/>
      <dgm:spPr/>
      <dgm:t>
        <a:bodyPr/>
        <a:lstStyle/>
        <a:p>
          <a:endParaRPr lang="zh-CN" altLang="en-US"/>
        </a:p>
      </dgm:t>
    </dgm:pt>
    <dgm:pt modelId="{A9041F0F-C9D2-43DD-91A4-4D6C29CFA776}" type="sibTrans" cxnId="{39CDA6A5-C0C1-4E9D-BDB1-FA1D53FFD307}">
      <dgm:prSet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663" t="-6666" r="-5665" b="-6661"/>
          </a:stretch>
        </a:blipFill>
      </dgm:spPr>
      <dgm:t>
        <a:bodyPr/>
        <a:lstStyle/>
        <a:p>
          <a:endParaRPr lang="zh-CN" altLang="en-US"/>
        </a:p>
      </dgm:t>
    </dgm:pt>
    <dgm:pt modelId="{675CA665-C6DD-4344-92ED-5D17008CFFE2}">
      <dgm:prSet phldrT="[文本]"/>
      <dgm:spPr/>
      <dgm:t>
        <a:bodyPr/>
        <a:lstStyle/>
        <a:p>
          <a:r>
            <a:rPr lang="en-US" altLang="zh-CN" dirty="0" smtClean="0"/>
            <a:t>AMD K6</a:t>
          </a:r>
          <a:endParaRPr lang="zh-CN" altLang="en-US" dirty="0"/>
        </a:p>
      </dgm:t>
    </dgm:pt>
    <dgm:pt modelId="{4F03D4A6-130E-45A0-97BA-7E5FE3FF35BF}" type="parTrans" cxnId="{0A106B1B-58D7-4ED8-8379-FBEE508B0F60}">
      <dgm:prSet/>
      <dgm:spPr/>
      <dgm:t>
        <a:bodyPr/>
        <a:lstStyle/>
        <a:p>
          <a:endParaRPr lang="zh-CN" altLang="en-US"/>
        </a:p>
      </dgm:t>
    </dgm:pt>
    <dgm:pt modelId="{3F2942EE-0409-469E-BD30-FE870978A620}" type="sibTrans" cxnId="{0A106B1B-58D7-4ED8-8379-FBEE508B0F60}">
      <dgm:prSet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B206429-C86B-47F7-8BB9-F0DD2EADBE95}">
      <dgm:prSet phldrT="[文本]"/>
      <dgm:spPr/>
      <dgm:t>
        <a:bodyPr/>
        <a:lstStyle/>
        <a:p>
          <a:r>
            <a:rPr lang="en-US" altLang="zh-CN" dirty="0" smtClean="0"/>
            <a:t>AMD Athlon (K7)</a:t>
          </a:r>
          <a:endParaRPr lang="zh-CN" altLang="en-US" dirty="0"/>
        </a:p>
      </dgm:t>
    </dgm:pt>
    <dgm:pt modelId="{B707DF07-015C-46CE-9C7E-D93B09842BE0}" type="parTrans" cxnId="{0021C05D-A541-4525-AEC1-C46D6086349E}">
      <dgm:prSet/>
      <dgm:spPr/>
      <dgm:t>
        <a:bodyPr/>
        <a:lstStyle/>
        <a:p>
          <a:endParaRPr lang="zh-CN" altLang="en-US"/>
        </a:p>
      </dgm:t>
    </dgm:pt>
    <dgm:pt modelId="{F9AA90E4-326A-4A25-B4EA-4EDDE8A6E067}" type="sibTrans" cxnId="{0021C05D-A541-4525-AEC1-C46D6086349E}">
      <dgm:prSet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CC08779-EF1C-4668-943E-316CB2FE545E}">
      <dgm:prSet phldrT="[文本]"/>
      <dgm:spPr/>
      <dgm:t>
        <a:bodyPr/>
        <a:lstStyle/>
        <a:p>
          <a:r>
            <a:rPr lang="en-US" altLang="zh-CN" dirty="0" smtClean="0"/>
            <a:t>1995</a:t>
          </a:r>
          <a:endParaRPr lang="zh-CN" altLang="en-US" dirty="0"/>
        </a:p>
      </dgm:t>
    </dgm:pt>
    <dgm:pt modelId="{445A3F5A-417A-4F0D-A5CD-210B664C61CD}" type="parTrans" cxnId="{FB4E20EA-F81F-46D8-965D-35C3E7A392DE}">
      <dgm:prSet/>
      <dgm:spPr/>
      <dgm:t>
        <a:bodyPr/>
        <a:lstStyle/>
        <a:p>
          <a:endParaRPr lang="zh-CN" altLang="en-US"/>
        </a:p>
      </dgm:t>
    </dgm:pt>
    <dgm:pt modelId="{49AA46D6-4FFD-4A80-9937-31B43ED4160C}" type="sibTrans" cxnId="{FB4E20EA-F81F-46D8-965D-35C3E7A392DE}">
      <dgm:prSet/>
      <dgm:spPr/>
      <dgm:t>
        <a:bodyPr/>
        <a:lstStyle/>
        <a:p>
          <a:endParaRPr lang="zh-CN" altLang="en-US"/>
        </a:p>
      </dgm:t>
    </dgm:pt>
    <dgm:pt modelId="{A77A7D99-25FB-4EAD-B2BC-0F25C66078C4}">
      <dgm:prSet phldrT="[文本]"/>
      <dgm:spPr/>
      <dgm:t>
        <a:bodyPr/>
        <a:lstStyle/>
        <a:p>
          <a:r>
            <a:rPr lang="en-US" altLang="zh-CN" dirty="0" smtClean="0"/>
            <a:t>1997-2001</a:t>
          </a:r>
          <a:endParaRPr lang="zh-CN" altLang="en-US" dirty="0"/>
        </a:p>
      </dgm:t>
    </dgm:pt>
    <dgm:pt modelId="{0E60D730-83AC-4EA1-9C07-5F00B9ABD133}" type="parTrans" cxnId="{44391400-2E25-44EB-A62B-E1306772CA70}">
      <dgm:prSet/>
      <dgm:spPr/>
      <dgm:t>
        <a:bodyPr/>
        <a:lstStyle/>
        <a:p>
          <a:endParaRPr lang="zh-CN" altLang="en-US"/>
        </a:p>
      </dgm:t>
    </dgm:pt>
    <dgm:pt modelId="{FCA32915-111C-4170-9414-82A740CEC027}" type="sibTrans" cxnId="{44391400-2E25-44EB-A62B-E1306772CA70}">
      <dgm:prSet/>
      <dgm:spPr/>
      <dgm:t>
        <a:bodyPr/>
        <a:lstStyle/>
        <a:p>
          <a:endParaRPr lang="zh-CN" altLang="en-US"/>
        </a:p>
      </dgm:t>
    </dgm:pt>
    <dgm:pt modelId="{F36AA758-EF08-4CC0-B58F-C30CFDEC1723}">
      <dgm:prSet phldrT="[文本]"/>
      <dgm:spPr/>
      <dgm:t>
        <a:bodyPr/>
        <a:lstStyle/>
        <a:p>
          <a:r>
            <a:rPr lang="en-US" altLang="zh-CN" dirty="0" smtClean="0"/>
            <a:t>1999-2005</a:t>
          </a:r>
          <a:endParaRPr lang="zh-CN" altLang="en-US" dirty="0"/>
        </a:p>
      </dgm:t>
    </dgm:pt>
    <dgm:pt modelId="{A265A3CF-BCF7-438D-B3CD-302258931C8E}" type="parTrans" cxnId="{CA6C76B9-D3A0-4FCD-BAF0-5AA73224AB10}">
      <dgm:prSet/>
      <dgm:spPr/>
      <dgm:t>
        <a:bodyPr/>
        <a:lstStyle/>
        <a:p>
          <a:endParaRPr lang="zh-CN" altLang="en-US"/>
        </a:p>
      </dgm:t>
    </dgm:pt>
    <dgm:pt modelId="{0C1B57CE-D278-4F5B-81B3-081BCF256734}" type="sibTrans" cxnId="{CA6C76B9-D3A0-4FCD-BAF0-5AA73224AB10}">
      <dgm:prSet/>
      <dgm:spPr/>
      <dgm:t>
        <a:bodyPr/>
        <a:lstStyle/>
        <a:p>
          <a:endParaRPr lang="zh-CN" altLang="en-US"/>
        </a:p>
      </dgm:t>
    </dgm:pt>
    <dgm:pt modelId="{053C35E5-0D15-4C57-9919-AB3E0C5BFF65}" type="pres">
      <dgm:prSet presAssocID="{EA63A4EE-82D5-4F6B-AE98-0517AC9C18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35E91EE-8F76-4BDD-9A36-7A107D2A98F4}" type="pres">
      <dgm:prSet presAssocID="{EA63A4EE-82D5-4F6B-AE98-0517AC9C1882}" presName="dot1" presStyleLbl="alignNode1" presStyleIdx="0" presStyleCnt="12"/>
      <dgm:spPr/>
    </dgm:pt>
    <dgm:pt modelId="{CEC99239-BBCC-4047-9E12-F7099C371256}" type="pres">
      <dgm:prSet presAssocID="{EA63A4EE-82D5-4F6B-AE98-0517AC9C1882}" presName="dot2" presStyleLbl="alignNode1" presStyleIdx="1" presStyleCnt="12"/>
      <dgm:spPr/>
    </dgm:pt>
    <dgm:pt modelId="{F2B13FB8-688D-4F6A-877C-7E59DCC7C295}" type="pres">
      <dgm:prSet presAssocID="{EA63A4EE-82D5-4F6B-AE98-0517AC9C1882}" presName="dot3" presStyleLbl="alignNode1" presStyleIdx="2" presStyleCnt="12"/>
      <dgm:spPr/>
    </dgm:pt>
    <dgm:pt modelId="{DFEA2880-16F4-48F8-9945-D7F481489B63}" type="pres">
      <dgm:prSet presAssocID="{EA63A4EE-82D5-4F6B-AE98-0517AC9C1882}" presName="dot4" presStyleLbl="alignNode1" presStyleIdx="3" presStyleCnt="12"/>
      <dgm:spPr/>
    </dgm:pt>
    <dgm:pt modelId="{EA1AE12B-7B24-4E54-BBEB-D8BA975F7333}" type="pres">
      <dgm:prSet presAssocID="{EA63A4EE-82D5-4F6B-AE98-0517AC9C1882}" presName="dot5" presStyleLbl="alignNode1" presStyleIdx="4" presStyleCnt="12"/>
      <dgm:spPr/>
    </dgm:pt>
    <dgm:pt modelId="{E2CEBFF5-75B2-4D58-88FA-58E2766076F2}" type="pres">
      <dgm:prSet presAssocID="{EA63A4EE-82D5-4F6B-AE98-0517AC9C1882}" presName="dotArrow1" presStyleLbl="alignNode1" presStyleIdx="5" presStyleCnt="12"/>
      <dgm:spPr/>
    </dgm:pt>
    <dgm:pt modelId="{4D0A34EF-ECE5-47F4-A642-670DEDCBC603}" type="pres">
      <dgm:prSet presAssocID="{EA63A4EE-82D5-4F6B-AE98-0517AC9C1882}" presName="dotArrow2" presStyleLbl="alignNode1" presStyleIdx="6" presStyleCnt="12"/>
      <dgm:spPr/>
    </dgm:pt>
    <dgm:pt modelId="{85F50B6C-CC2D-421C-8BD2-55AAA56E6DA3}" type="pres">
      <dgm:prSet presAssocID="{EA63A4EE-82D5-4F6B-AE98-0517AC9C1882}" presName="dotArrow3" presStyleLbl="alignNode1" presStyleIdx="7" presStyleCnt="12"/>
      <dgm:spPr/>
    </dgm:pt>
    <dgm:pt modelId="{D424BBF6-1D78-4EA0-BE75-EC9C8298E166}" type="pres">
      <dgm:prSet presAssocID="{EA63A4EE-82D5-4F6B-AE98-0517AC9C1882}" presName="dotArrow4" presStyleLbl="alignNode1" presStyleIdx="8" presStyleCnt="12"/>
      <dgm:spPr/>
    </dgm:pt>
    <dgm:pt modelId="{9FAE72D9-4B28-4696-A481-0A6291BC2E2E}" type="pres">
      <dgm:prSet presAssocID="{EA63A4EE-82D5-4F6B-AE98-0517AC9C1882}" presName="dotArrow5" presStyleLbl="alignNode1" presStyleIdx="9" presStyleCnt="12"/>
      <dgm:spPr/>
    </dgm:pt>
    <dgm:pt modelId="{28E42829-DD62-4FE6-B550-32AF53D92C82}" type="pres">
      <dgm:prSet presAssocID="{EA63A4EE-82D5-4F6B-AE98-0517AC9C1882}" presName="dotArrow6" presStyleLbl="alignNode1" presStyleIdx="10" presStyleCnt="12"/>
      <dgm:spPr/>
    </dgm:pt>
    <dgm:pt modelId="{777A5986-163C-4AF3-A876-58E36005AEB0}" type="pres">
      <dgm:prSet presAssocID="{EA63A4EE-82D5-4F6B-AE98-0517AC9C1882}" presName="dotArrow7" presStyleLbl="alignNode1" presStyleIdx="11" presStyleCnt="12"/>
      <dgm:spPr/>
    </dgm:pt>
    <dgm:pt modelId="{566376E7-0DA5-4C71-A86D-139237F8305B}" type="pres">
      <dgm:prSet presAssocID="{A73DAEBB-49F3-4767-99BF-E8494F6A0DC0}" presName="parTx1" presStyleLbl="node1" presStyleIdx="0" presStyleCnt="3"/>
      <dgm:spPr/>
      <dgm:t>
        <a:bodyPr/>
        <a:lstStyle/>
        <a:p>
          <a:endParaRPr lang="zh-CN" altLang="en-US"/>
        </a:p>
      </dgm:t>
    </dgm:pt>
    <dgm:pt modelId="{FD95B562-4459-4DE9-AB5A-09A4BA7B5C58}" type="pres">
      <dgm:prSet presAssocID="{A73DAEBB-49F3-4767-99BF-E8494F6A0DC0}" presName="desTx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EE5A4-FB1F-4420-8C90-CBC602175C64}" type="pres">
      <dgm:prSet presAssocID="{A9041F0F-C9D2-43DD-91A4-4D6C29CFA776}" presName="picture1" presStyleCnt="0"/>
      <dgm:spPr/>
    </dgm:pt>
    <dgm:pt modelId="{B17F7C64-D0A4-4AF2-BE24-01FC3A11D266}" type="pres">
      <dgm:prSet presAssocID="{A9041F0F-C9D2-43DD-91A4-4D6C29CFA776}" presName="imageRepeatNode" presStyleLbl="fgImgPlace1" presStyleIdx="0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C69C28B-6FD8-4BE1-B417-8A6D45A84EC3}" type="pres">
      <dgm:prSet presAssocID="{675CA665-C6DD-4344-92ED-5D17008CFFE2}" presName="parTx2" presStyleLbl="node1" presStyleIdx="1" presStyleCnt="3"/>
      <dgm:spPr/>
      <dgm:t>
        <a:bodyPr/>
        <a:lstStyle/>
        <a:p>
          <a:endParaRPr lang="zh-CN" altLang="en-US"/>
        </a:p>
      </dgm:t>
    </dgm:pt>
    <dgm:pt modelId="{A867F4BB-3F01-4C49-BA97-91825BF61E49}" type="pres">
      <dgm:prSet presAssocID="{675CA665-C6DD-4344-92ED-5D17008CFFE2}" presName="desTx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A8667-5119-43EA-A047-F3DBD22F24AC}" type="pres">
      <dgm:prSet presAssocID="{3F2942EE-0409-469E-BD30-FE870978A620}" presName="picture2" presStyleCnt="0"/>
      <dgm:spPr/>
    </dgm:pt>
    <dgm:pt modelId="{F3BED23C-C562-4C3F-A9FB-DB1E7B514393}" type="pres">
      <dgm:prSet presAssocID="{3F2942EE-0409-469E-BD30-FE870978A620}" presName="imageRepeatNode" presStyleLbl="fgImgPlace1" presStyleIdx="1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4817B63A-C9AF-4726-ABB6-EFDF73F98804}" type="pres">
      <dgm:prSet presAssocID="{CB206429-C86B-47F7-8BB9-F0DD2EADBE95}" presName="parTx3" presStyleLbl="node1" presStyleIdx="2" presStyleCnt="3"/>
      <dgm:spPr/>
      <dgm:t>
        <a:bodyPr/>
        <a:lstStyle/>
        <a:p>
          <a:endParaRPr lang="zh-CN" altLang="en-US"/>
        </a:p>
      </dgm:t>
    </dgm:pt>
    <dgm:pt modelId="{C30B9FCD-197E-4D9C-A43B-EC25734C1F4D}" type="pres">
      <dgm:prSet presAssocID="{CB206429-C86B-47F7-8BB9-F0DD2EADBE95}" presName="desTx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1540A-60C3-4FC6-A1C8-43B6D70C4164}" type="pres">
      <dgm:prSet presAssocID="{F9AA90E4-326A-4A25-B4EA-4EDDE8A6E067}" presName="picture3" presStyleCnt="0"/>
      <dgm:spPr/>
    </dgm:pt>
    <dgm:pt modelId="{BDD04AD5-07F2-421E-9CDD-56C13AD44528}" type="pres">
      <dgm:prSet presAssocID="{F9AA90E4-326A-4A25-B4EA-4EDDE8A6E067}" presName="imageRepeatNode" presStyleLbl="fgImgPlace1" presStyleIdx="2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037C4866-16B3-4DF6-AC41-B5429C57815E}" type="presOf" srcId="{8CC08779-EF1C-4668-943E-316CB2FE545E}" destId="{FD95B562-4459-4DE9-AB5A-09A4BA7B5C58}" srcOrd="0" destOrd="0" presId="urn:microsoft.com/office/officeart/2008/layout/AscendingPictureAccentProcess"/>
    <dgm:cxn modelId="{7279DEE7-9BE2-48F9-AE3E-E0DA38CC92E4}" type="presOf" srcId="{675CA665-C6DD-4344-92ED-5D17008CFFE2}" destId="{5C69C28B-6FD8-4BE1-B417-8A6D45A84EC3}" srcOrd="0" destOrd="0" presId="urn:microsoft.com/office/officeart/2008/layout/AscendingPictureAccentProcess"/>
    <dgm:cxn modelId="{E072DAE5-5260-4729-8FEA-B028D08624BD}" type="presOf" srcId="{A73DAEBB-49F3-4767-99BF-E8494F6A0DC0}" destId="{566376E7-0DA5-4C71-A86D-139237F8305B}" srcOrd="0" destOrd="0" presId="urn:microsoft.com/office/officeart/2008/layout/AscendingPictureAccentProcess"/>
    <dgm:cxn modelId="{6BC3185A-CB2B-4CA1-9CD4-F7AF94C25C4C}" type="presOf" srcId="{F36AA758-EF08-4CC0-B58F-C30CFDEC1723}" destId="{C30B9FCD-197E-4D9C-A43B-EC25734C1F4D}" srcOrd="0" destOrd="0" presId="urn:microsoft.com/office/officeart/2008/layout/AscendingPictureAccentProcess"/>
    <dgm:cxn modelId="{0A106B1B-58D7-4ED8-8379-FBEE508B0F60}" srcId="{EA63A4EE-82D5-4F6B-AE98-0517AC9C1882}" destId="{675CA665-C6DD-4344-92ED-5D17008CFFE2}" srcOrd="1" destOrd="0" parTransId="{4F03D4A6-130E-45A0-97BA-7E5FE3FF35BF}" sibTransId="{3F2942EE-0409-469E-BD30-FE870978A620}"/>
    <dgm:cxn modelId="{CA6C76B9-D3A0-4FCD-BAF0-5AA73224AB10}" srcId="{CB206429-C86B-47F7-8BB9-F0DD2EADBE95}" destId="{F36AA758-EF08-4CC0-B58F-C30CFDEC1723}" srcOrd="0" destOrd="0" parTransId="{A265A3CF-BCF7-438D-B3CD-302258931C8E}" sibTransId="{0C1B57CE-D278-4F5B-81B3-081BCF256734}"/>
    <dgm:cxn modelId="{0021C05D-A541-4525-AEC1-C46D6086349E}" srcId="{EA63A4EE-82D5-4F6B-AE98-0517AC9C1882}" destId="{CB206429-C86B-47F7-8BB9-F0DD2EADBE95}" srcOrd="2" destOrd="0" parTransId="{B707DF07-015C-46CE-9C7E-D93B09842BE0}" sibTransId="{F9AA90E4-326A-4A25-B4EA-4EDDE8A6E067}"/>
    <dgm:cxn modelId="{CF1C5AEE-D913-4BA4-A6F8-039EE75D467A}" type="presOf" srcId="{3F2942EE-0409-469E-BD30-FE870978A620}" destId="{F3BED23C-C562-4C3F-A9FB-DB1E7B514393}" srcOrd="0" destOrd="0" presId="urn:microsoft.com/office/officeart/2008/layout/AscendingPictureAccentProcess"/>
    <dgm:cxn modelId="{FB4E20EA-F81F-46D8-965D-35C3E7A392DE}" srcId="{A73DAEBB-49F3-4767-99BF-E8494F6A0DC0}" destId="{8CC08779-EF1C-4668-943E-316CB2FE545E}" srcOrd="0" destOrd="0" parTransId="{445A3F5A-417A-4F0D-A5CD-210B664C61CD}" sibTransId="{49AA46D6-4FFD-4A80-9937-31B43ED4160C}"/>
    <dgm:cxn modelId="{39CDA6A5-C0C1-4E9D-BDB1-FA1D53FFD307}" srcId="{EA63A4EE-82D5-4F6B-AE98-0517AC9C1882}" destId="{A73DAEBB-49F3-4767-99BF-E8494F6A0DC0}" srcOrd="0" destOrd="0" parTransId="{6FD44650-3301-45B9-B0B0-CEA80C306582}" sibTransId="{A9041F0F-C9D2-43DD-91A4-4D6C29CFA776}"/>
    <dgm:cxn modelId="{45C30BFA-7312-4AB8-8607-A1EA644671C7}" type="presOf" srcId="{CB206429-C86B-47F7-8BB9-F0DD2EADBE95}" destId="{4817B63A-C9AF-4726-ABB6-EFDF73F98804}" srcOrd="0" destOrd="0" presId="urn:microsoft.com/office/officeart/2008/layout/AscendingPictureAccentProcess"/>
    <dgm:cxn modelId="{44391400-2E25-44EB-A62B-E1306772CA70}" srcId="{675CA665-C6DD-4344-92ED-5D17008CFFE2}" destId="{A77A7D99-25FB-4EAD-B2BC-0F25C66078C4}" srcOrd="0" destOrd="0" parTransId="{0E60D730-83AC-4EA1-9C07-5F00B9ABD133}" sibTransId="{FCA32915-111C-4170-9414-82A740CEC027}"/>
    <dgm:cxn modelId="{09F71B9E-DD86-45E8-8F0C-C5FEB9735B71}" type="presOf" srcId="{EA63A4EE-82D5-4F6B-AE98-0517AC9C1882}" destId="{053C35E5-0D15-4C57-9919-AB3E0C5BFF65}" srcOrd="0" destOrd="0" presId="urn:microsoft.com/office/officeart/2008/layout/AscendingPictureAccentProcess"/>
    <dgm:cxn modelId="{FD0C8E94-7F2F-469C-ACE0-657826B03339}" type="presOf" srcId="{A9041F0F-C9D2-43DD-91A4-4D6C29CFA776}" destId="{B17F7C64-D0A4-4AF2-BE24-01FC3A11D266}" srcOrd="0" destOrd="0" presId="urn:microsoft.com/office/officeart/2008/layout/AscendingPictureAccentProcess"/>
    <dgm:cxn modelId="{14CDC41D-179B-4CC0-BC56-B9A4B417A052}" type="presOf" srcId="{F9AA90E4-326A-4A25-B4EA-4EDDE8A6E067}" destId="{BDD04AD5-07F2-421E-9CDD-56C13AD44528}" srcOrd="0" destOrd="0" presId="urn:microsoft.com/office/officeart/2008/layout/AscendingPictureAccentProcess"/>
    <dgm:cxn modelId="{98031F68-C2FF-4300-8490-EE5FC24DE820}" type="presOf" srcId="{A77A7D99-25FB-4EAD-B2BC-0F25C66078C4}" destId="{A867F4BB-3F01-4C49-BA97-91825BF61E49}" srcOrd="0" destOrd="0" presId="urn:microsoft.com/office/officeart/2008/layout/AscendingPictureAccentProcess"/>
    <dgm:cxn modelId="{EFD4E40E-4CFB-4E40-9D52-74B93E8AB81C}" type="presParOf" srcId="{053C35E5-0D15-4C57-9919-AB3E0C5BFF65}" destId="{635E91EE-8F76-4BDD-9A36-7A107D2A98F4}" srcOrd="0" destOrd="0" presId="urn:microsoft.com/office/officeart/2008/layout/AscendingPictureAccentProcess"/>
    <dgm:cxn modelId="{A5776829-4A95-45D7-9D7A-24D5E32A0D2D}" type="presParOf" srcId="{053C35E5-0D15-4C57-9919-AB3E0C5BFF65}" destId="{CEC99239-BBCC-4047-9E12-F7099C371256}" srcOrd="1" destOrd="0" presId="urn:microsoft.com/office/officeart/2008/layout/AscendingPictureAccentProcess"/>
    <dgm:cxn modelId="{293EEA0A-3D92-409F-915A-6E1E5FDD0628}" type="presParOf" srcId="{053C35E5-0D15-4C57-9919-AB3E0C5BFF65}" destId="{F2B13FB8-688D-4F6A-877C-7E59DCC7C295}" srcOrd="2" destOrd="0" presId="urn:microsoft.com/office/officeart/2008/layout/AscendingPictureAccentProcess"/>
    <dgm:cxn modelId="{F546AF58-DE4A-48B5-BA23-026311A1DF0E}" type="presParOf" srcId="{053C35E5-0D15-4C57-9919-AB3E0C5BFF65}" destId="{DFEA2880-16F4-48F8-9945-D7F481489B63}" srcOrd="3" destOrd="0" presId="urn:microsoft.com/office/officeart/2008/layout/AscendingPictureAccentProcess"/>
    <dgm:cxn modelId="{5218E319-0170-4BC0-A395-F0C219D3DFDE}" type="presParOf" srcId="{053C35E5-0D15-4C57-9919-AB3E0C5BFF65}" destId="{EA1AE12B-7B24-4E54-BBEB-D8BA975F7333}" srcOrd="4" destOrd="0" presId="urn:microsoft.com/office/officeart/2008/layout/AscendingPictureAccentProcess"/>
    <dgm:cxn modelId="{847E62A2-D096-4C6C-BC19-1EAFC7133801}" type="presParOf" srcId="{053C35E5-0D15-4C57-9919-AB3E0C5BFF65}" destId="{E2CEBFF5-75B2-4D58-88FA-58E2766076F2}" srcOrd="5" destOrd="0" presId="urn:microsoft.com/office/officeart/2008/layout/AscendingPictureAccentProcess"/>
    <dgm:cxn modelId="{0429181D-EF1C-422A-A208-3D537ED0CE90}" type="presParOf" srcId="{053C35E5-0D15-4C57-9919-AB3E0C5BFF65}" destId="{4D0A34EF-ECE5-47F4-A642-670DEDCBC603}" srcOrd="6" destOrd="0" presId="urn:microsoft.com/office/officeart/2008/layout/AscendingPictureAccentProcess"/>
    <dgm:cxn modelId="{17174175-B6AF-4A9D-9DD2-D9A245324952}" type="presParOf" srcId="{053C35E5-0D15-4C57-9919-AB3E0C5BFF65}" destId="{85F50B6C-CC2D-421C-8BD2-55AAA56E6DA3}" srcOrd="7" destOrd="0" presId="urn:microsoft.com/office/officeart/2008/layout/AscendingPictureAccentProcess"/>
    <dgm:cxn modelId="{FECCCD90-09C2-4476-A853-B32801B7FC03}" type="presParOf" srcId="{053C35E5-0D15-4C57-9919-AB3E0C5BFF65}" destId="{D424BBF6-1D78-4EA0-BE75-EC9C8298E166}" srcOrd="8" destOrd="0" presId="urn:microsoft.com/office/officeart/2008/layout/AscendingPictureAccentProcess"/>
    <dgm:cxn modelId="{C63C4709-259E-43E6-88BA-20BDB6301127}" type="presParOf" srcId="{053C35E5-0D15-4C57-9919-AB3E0C5BFF65}" destId="{9FAE72D9-4B28-4696-A481-0A6291BC2E2E}" srcOrd="9" destOrd="0" presId="urn:microsoft.com/office/officeart/2008/layout/AscendingPictureAccentProcess"/>
    <dgm:cxn modelId="{61C7B5CF-C785-494A-979F-9EF0D0E55843}" type="presParOf" srcId="{053C35E5-0D15-4C57-9919-AB3E0C5BFF65}" destId="{28E42829-DD62-4FE6-B550-32AF53D92C82}" srcOrd="10" destOrd="0" presId="urn:microsoft.com/office/officeart/2008/layout/AscendingPictureAccentProcess"/>
    <dgm:cxn modelId="{B3AB382B-03E9-4F34-8ADE-387C4D50874D}" type="presParOf" srcId="{053C35E5-0D15-4C57-9919-AB3E0C5BFF65}" destId="{777A5986-163C-4AF3-A876-58E36005AEB0}" srcOrd="11" destOrd="0" presId="urn:microsoft.com/office/officeart/2008/layout/AscendingPictureAccentProcess"/>
    <dgm:cxn modelId="{62AD9FC1-595D-42F3-841A-6447AE5343A8}" type="presParOf" srcId="{053C35E5-0D15-4C57-9919-AB3E0C5BFF65}" destId="{566376E7-0DA5-4C71-A86D-139237F8305B}" srcOrd="12" destOrd="0" presId="urn:microsoft.com/office/officeart/2008/layout/AscendingPictureAccentProcess"/>
    <dgm:cxn modelId="{BD27F7D3-EDAE-405F-8A91-5F515B670E70}" type="presParOf" srcId="{053C35E5-0D15-4C57-9919-AB3E0C5BFF65}" destId="{FD95B562-4459-4DE9-AB5A-09A4BA7B5C58}" srcOrd="13" destOrd="0" presId="urn:microsoft.com/office/officeart/2008/layout/AscendingPictureAccentProcess"/>
    <dgm:cxn modelId="{6CD6F492-CBAE-4D13-AB5B-5479C99A74C3}" type="presParOf" srcId="{053C35E5-0D15-4C57-9919-AB3E0C5BFF65}" destId="{1D0EE5A4-FB1F-4420-8C90-CBC602175C64}" srcOrd="14" destOrd="0" presId="urn:microsoft.com/office/officeart/2008/layout/AscendingPictureAccentProcess"/>
    <dgm:cxn modelId="{B087D086-D26B-478C-9AA4-DB13BF5460CA}" type="presParOf" srcId="{1D0EE5A4-FB1F-4420-8C90-CBC602175C64}" destId="{B17F7C64-D0A4-4AF2-BE24-01FC3A11D266}" srcOrd="0" destOrd="0" presId="urn:microsoft.com/office/officeart/2008/layout/AscendingPictureAccentProcess"/>
    <dgm:cxn modelId="{5B76F2A4-99B9-4C8A-B0EB-AEADA6D50DC7}" type="presParOf" srcId="{053C35E5-0D15-4C57-9919-AB3E0C5BFF65}" destId="{5C69C28B-6FD8-4BE1-B417-8A6D45A84EC3}" srcOrd="15" destOrd="0" presId="urn:microsoft.com/office/officeart/2008/layout/AscendingPictureAccentProcess"/>
    <dgm:cxn modelId="{9B724EBD-A3B7-4C6E-872D-1D6B0946233C}" type="presParOf" srcId="{053C35E5-0D15-4C57-9919-AB3E0C5BFF65}" destId="{A867F4BB-3F01-4C49-BA97-91825BF61E49}" srcOrd="16" destOrd="0" presId="urn:microsoft.com/office/officeart/2008/layout/AscendingPictureAccentProcess"/>
    <dgm:cxn modelId="{2BBF1902-C240-4F9F-A12C-89A49C75A9AB}" type="presParOf" srcId="{053C35E5-0D15-4C57-9919-AB3E0C5BFF65}" destId="{090A8667-5119-43EA-A047-F3DBD22F24AC}" srcOrd="17" destOrd="0" presId="urn:microsoft.com/office/officeart/2008/layout/AscendingPictureAccentProcess"/>
    <dgm:cxn modelId="{5C7EFB92-607B-40DF-8F1F-00FE1C75F317}" type="presParOf" srcId="{090A8667-5119-43EA-A047-F3DBD22F24AC}" destId="{F3BED23C-C562-4C3F-A9FB-DB1E7B514393}" srcOrd="0" destOrd="0" presId="urn:microsoft.com/office/officeart/2008/layout/AscendingPictureAccentProcess"/>
    <dgm:cxn modelId="{5BDE0D7D-6D77-42CB-9F58-A10618B54584}" type="presParOf" srcId="{053C35E5-0D15-4C57-9919-AB3E0C5BFF65}" destId="{4817B63A-C9AF-4726-ABB6-EFDF73F98804}" srcOrd="18" destOrd="0" presId="urn:microsoft.com/office/officeart/2008/layout/AscendingPictureAccentProcess"/>
    <dgm:cxn modelId="{6F7A65E2-D465-4117-9A17-B98F96048A5D}" type="presParOf" srcId="{053C35E5-0D15-4C57-9919-AB3E0C5BFF65}" destId="{C30B9FCD-197E-4D9C-A43B-EC25734C1F4D}" srcOrd="19" destOrd="0" presId="urn:microsoft.com/office/officeart/2008/layout/AscendingPictureAccentProcess"/>
    <dgm:cxn modelId="{1B395861-FF1C-4DE2-9C0D-7422DABDB6B4}" type="presParOf" srcId="{053C35E5-0D15-4C57-9919-AB3E0C5BFF65}" destId="{7551540A-60C3-4FC6-A1C8-43B6D70C4164}" srcOrd="20" destOrd="0" presId="urn:microsoft.com/office/officeart/2008/layout/AscendingPictureAccentProcess"/>
    <dgm:cxn modelId="{C3F76AB7-FAEB-4EFB-84DD-9F1617EAE639}" type="presParOf" srcId="{7551540A-60C3-4FC6-A1C8-43B6D70C4164}" destId="{BDD04AD5-07F2-421E-9CDD-56C13AD44528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3A4EE-82D5-4F6B-AE98-0517AC9C1882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F5E7259B-C33F-4128-A370-EB507549FC4E}">
      <dgm:prSet/>
      <dgm:spPr/>
      <dgm:t>
        <a:bodyPr/>
        <a:lstStyle/>
        <a:p>
          <a:r>
            <a:rPr lang="en-US" altLang="zh-CN" dirty="0" smtClean="0"/>
            <a:t>AMD K8</a:t>
          </a:r>
          <a:endParaRPr lang="zh-CN" altLang="en-US" dirty="0"/>
        </a:p>
      </dgm:t>
    </dgm:pt>
    <dgm:pt modelId="{DAEC8607-A612-47A0-90E0-511BEFD88179}" type="parTrans" cxnId="{4D008C3F-96EE-4FEC-88C8-246B3613934B}">
      <dgm:prSet/>
      <dgm:spPr/>
      <dgm:t>
        <a:bodyPr/>
        <a:lstStyle/>
        <a:p>
          <a:endParaRPr lang="zh-CN" altLang="en-US"/>
        </a:p>
      </dgm:t>
    </dgm:pt>
    <dgm:pt modelId="{82262903-E6B7-4259-839E-8FCE929E2234}" type="sibTrans" cxnId="{4D008C3F-96EE-4FEC-88C8-246B3613934B}">
      <dgm:prSet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275CEA3-D804-4778-A0AB-66DD90EEC745}">
      <dgm:prSet/>
      <dgm:spPr/>
      <dgm:t>
        <a:bodyPr/>
        <a:lstStyle/>
        <a:p>
          <a:r>
            <a:rPr lang="en-US" altLang="zh-CN" dirty="0" smtClean="0"/>
            <a:t>2003</a:t>
          </a:r>
          <a:endParaRPr lang="zh-CN" altLang="en-US" dirty="0"/>
        </a:p>
      </dgm:t>
    </dgm:pt>
    <dgm:pt modelId="{1DB5421D-62F1-4DE0-944B-5E497DEAD898}" type="parTrans" cxnId="{6AD5B332-1FA2-489D-AAA0-5A253278EC5B}">
      <dgm:prSet/>
      <dgm:spPr/>
      <dgm:t>
        <a:bodyPr/>
        <a:lstStyle/>
        <a:p>
          <a:endParaRPr lang="zh-CN" altLang="en-US"/>
        </a:p>
      </dgm:t>
    </dgm:pt>
    <dgm:pt modelId="{EE82FEE1-74A0-43EF-8B39-10831E7186A5}" type="sibTrans" cxnId="{6AD5B332-1FA2-489D-AAA0-5A253278EC5B}">
      <dgm:prSet/>
      <dgm:spPr/>
      <dgm:t>
        <a:bodyPr/>
        <a:lstStyle/>
        <a:p>
          <a:endParaRPr lang="zh-CN" altLang="en-US"/>
        </a:p>
      </dgm:t>
    </dgm:pt>
    <dgm:pt modelId="{6FBC16AC-54B9-42EF-9194-D4C8F2FF7202}">
      <dgm:prSet/>
      <dgm:spPr/>
      <dgm:t>
        <a:bodyPr/>
        <a:lstStyle/>
        <a:p>
          <a:r>
            <a:rPr lang="en-US" altLang="zh-CN" dirty="0" smtClean="0"/>
            <a:t>AMD Family 10h (K10)</a:t>
          </a:r>
          <a:endParaRPr lang="zh-CN" altLang="en-US" dirty="0"/>
        </a:p>
      </dgm:t>
    </dgm:pt>
    <dgm:pt modelId="{0CCAB08F-285E-4A0D-B0D9-62CA717814FA}" type="parTrans" cxnId="{B2D5AA61-E1B4-41BA-91EF-761B2A7006EF}">
      <dgm:prSet/>
      <dgm:spPr/>
      <dgm:t>
        <a:bodyPr/>
        <a:lstStyle/>
        <a:p>
          <a:endParaRPr lang="zh-CN" altLang="en-US"/>
        </a:p>
      </dgm:t>
    </dgm:pt>
    <dgm:pt modelId="{5C1F3EA6-66A2-4B26-8EC5-45B2841CAA7F}" type="sibTrans" cxnId="{B2D5AA61-E1B4-41BA-91EF-761B2A7006EF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0571D36-DFCC-4004-AE2B-7FB2F536168A}">
      <dgm:prSet/>
      <dgm:spPr/>
      <dgm:t>
        <a:bodyPr/>
        <a:lstStyle/>
        <a:p>
          <a:r>
            <a:rPr lang="en-US" altLang="zh-CN" dirty="0" smtClean="0"/>
            <a:t>2007</a:t>
          </a:r>
          <a:endParaRPr lang="zh-CN" altLang="en-US" dirty="0"/>
        </a:p>
      </dgm:t>
    </dgm:pt>
    <dgm:pt modelId="{D917E598-8065-4776-8259-31C568F9DA8A}" type="parTrans" cxnId="{A63CDD88-4C30-4916-B418-56E993E8985A}">
      <dgm:prSet/>
      <dgm:spPr/>
      <dgm:t>
        <a:bodyPr/>
        <a:lstStyle/>
        <a:p>
          <a:endParaRPr lang="zh-CN" altLang="en-US"/>
        </a:p>
      </dgm:t>
    </dgm:pt>
    <dgm:pt modelId="{1FF858E4-B07E-4268-8BBD-AEF1F09D3968}" type="sibTrans" cxnId="{A63CDD88-4C30-4916-B418-56E993E8985A}">
      <dgm:prSet/>
      <dgm:spPr/>
      <dgm:t>
        <a:bodyPr/>
        <a:lstStyle/>
        <a:p>
          <a:endParaRPr lang="zh-CN" altLang="en-US"/>
        </a:p>
      </dgm:t>
    </dgm:pt>
    <dgm:pt modelId="{D409A50C-9F3D-4B5D-BA58-1A3CA351F2EF}">
      <dgm:prSet/>
      <dgm:spPr/>
      <dgm:t>
        <a:bodyPr/>
        <a:lstStyle/>
        <a:p>
          <a:r>
            <a:rPr lang="zh-CN" b="0" i="0" smtClean="0"/>
            <a:t>AMD Bulldozer</a:t>
          </a:r>
          <a:endParaRPr lang="zh-CN" altLang="en-US" dirty="0"/>
        </a:p>
      </dgm:t>
    </dgm:pt>
    <dgm:pt modelId="{78722CED-DFDA-4108-992B-B412D962EA1A}" type="parTrans" cxnId="{2E32350B-540A-4EE0-A3AE-1D59D32BE80D}">
      <dgm:prSet/>
      <dgm:spPr/>
      <dgm:t>
        <a:bodyPr/>
        <a:lstStyle/>
        <a:p>
          <a:endParaRPr lang="zh-CN" altLang="en-US"/>
        </a:p>
      </dgm:t>
    </dgm:pt>
    <dgm:pt modelId="{E4A8B4B4-C904-4544-8719-E1080C6AE64D}" type="sibTrans" cxnId="{2E32350B-540A-4EE0-A3AE-1D59D32BE80D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899" t="-1595" r="8473" b="2913"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  <dgm:pt modelId="{3C6824D5-BEAA-46BA-B5CD-F62A20B49AA8}">
      <dgm:prSet/>
      <dgm:spPr/>
      <dgm:t>
        <a:bodyPr/>
        <a:lstStyle/>
        <a:p>
          <a:r>
            <a:rPr lang="en-US" altLang="zh-CN" dirty="0" smtClean="0"/>
            <a:t>2011</a:t>
          </a:r>
          <a:endParaRPr lang="zh-CN" altLang="en-US" dirty="0"/>
        </a:p>
      </dgm:t>
    </dgm:pt>
    <dgm:pt modelId="{740B486D-1A44-4F06-92E5-EEB356BBDF48}" type="parTrans" cxnId="{29719A58-E7CF-420A-B3E0-611412B1937D}">
      <dgm:prSet/>
      <dgm:spPr/>
      <dgm:t>
        <a:bodyPr/>
        <a:lstStyle/>
        <a:p>
          <a:endParaRPr lang="zh-CN" altLang="en-US"/>
        </a:p>
      </dgm:t>
    </dgm:pt>
    <dgm:pt modelId="{2C49D3F5-31F3-4C54-B038-E3B559B93E98}" type="sibTrans" cxnId="{29719A58-E7CF-420A-B3E0-611412B1937D}">
      <dgm:prSet/>
      <dgm:spPr/>
      <dgm:t>
        <a:bodyPr/>
        <a:lstStyle/>
        <a:p>
          <a:endParaRPr lang="zh-CN" altLang="en-US"/>
        </a:p>
      </dgm:t>
    </dgm:pt>
    <dgm:pt modelId="{053C35E5-0D15-4C57-9919-AB3E0C5BFF65}" type="pres">
      <dgm:prSet presAssocID="{EA63A4EE-82D5-4F6B-AE98-0517AC9C1882}" presName="Name0" presStyleCnt="0">
        <dgm:presLayoutVars>
          <dgm:chMax val="7"/>
          <dgm:chPref val="7"/>
          <dgm:dir/>
        </dgm:presLayoutVars>
      </dgm:prSet>
      <dgm:spPr/>
    </dgm:pt>
    <dgm:pt modelId="{635E91EE-8F76-4BDD-9A36-7A107D2A98F4}" type="pres">
      <dgm:prSet presAssocID="{EA63A4EE-82D5-4F6B-AE98-0517AC9C1882}" presName="dot1" presStyleLbl="alignNode1" presStyleIdx="0" presStyleCnt="12"/>
      <dgm:spPr/>
    </dgm:pt>
    <dgm:pt modelId="{CEC99239-BBCC-4047-9E12-F7099C371256}" type="pres">
      <dgm:prSet presAssocID="{EA63A4EE-82D5-4F6B-AE98-0517AC9C1882}" presName="dot2" presStyleLbl="alignNode1" presStyleIdx="1" presStyleCnt="12"/>
      <dgm:spPr/>
    </dgm:pt>
    <dgm:pt modelId="{F2B13FB8-688D-4F6A-877C-7E59DCC7C295}" type="pres">
      <dgm:prSet presAssocID="{EA63A4EE-82D5-4F6B-AE98-0517AC9C1882}" presName="dot3" presStyleLbl="alignNode1" presStyleIdx="2" presStyleCnt="12"/>
      <dgm:spPr/>
    </dgm:pt>
    <dgm:pt modelId="{DFEA2880-16F4-48F8-9945-D7F481489B63}" type="pres">
      <dgm:prSet presAssocID="{EA63A4EE-82D5-4F6B-AE98-0517AC9C1882}" presName="dot4" presStyleLbl="alignNode1" presStyleIdx="3" presStyleCnt="12"/>
      <dgm:spPr/>
    </dgm:pt>
    <dgm:pt modelId="{EA1AE12B-7B24-4E54-BBEB-D8BA975F7333}" type="pres">
      <dgm:prSet presAssocID="{EA63A4EE-82D5-4F6B-AE98-0517AC9C1882}" presName="dot5" presStyleLbl="alignNode1" presStyleIdx="4" presStyleCnt="12"/>
      <dgm:spPr/>
    </dgm:pt>
    <dgm:pt modelId="{E2CEBFF5-75B2-4D58-88FA-58E2766076F2}" type="pres">
      <dgm:prSet presAssocID="{EA63A4EE-82D5-4F6B-AE98-0517AC9C1882}" presName="dotArrow1" presStyleLbl="alignNode1" presStyleIdx="5" presStyleCnt="12"/>
      <dgm:spPr/>
    </dgm:pt>
    <dgm:pt modelId="{4D0A34EF-ECE5-47F4-A642-670DEDCBC603}" type="pres">
      <dgm:prSet presAssocID="{EA63A4EE-82D5-4F6B-AE98-0517AC9C1882}" presName="dotArrow2" presStyleLbl="alignNode1" presStyleIdx="6" presStyleCnt="12"/>
      <dgm:spPr/>
    </dgm:pt>
    <dgm:pt modelId="{85F50B6C-CC2D-421C-8BD2-55AAA56E6DA3}" type="pres">
      <dgm:prSet presAssocID="{EA63A4EE-82D5-4F6B-AE98-0517AC9C1882}" presName="dotArrow3" presStyleLbl="alignNode1" presStyleIdx="7" presStyleCnt="12"/>
      <dgm:spPr/>
    </dgm:pt>
    <dgm:pt modelId="{D424BBF6-1D78-4EA0-BE75-EC9C8298E166}" type="pres">
      <dgm:prSet presAssocID="{EA63A4EE-82D5-4F6B-AE98-0517AC9C1882}" presName="dotArrow4" presStyleLbl="alignNode1" presStyleIdx="8" presStyleCnt="12"/>
      <dgm:spPr/>
    </dgm:pt>
    <dgm:pt modelId="{9FAE72D9-4B28-4696-A481-0A6291BC2E2E}" type="pres">
      <dgm:prSet presAssocID="{EA63A4EE-82D5-4F6B-AE98-0517AC9C1882}" presName="dotArrow5" presStyleLbl="alignNode1" presStyleIdx="9" presStyleCnt="12"/>
      <dgm:spPr/>
    </dgm:pt>
    <dgm:pt modelId="{28E42829-DD62-4FE6-B550-32AF53D92C82}" type="pres">
      <dgm:prSet presAssocID="{EA63A4EE-82D5-4F6B-AE98-0517AC9C1882}" presName="dotArrow6" presStyleLbl="alignNode1" presStyleIdx="10" presStyleCnt="12"/>
      <dgm:spPr/>
    </dgm:pt>
    <dgm:pt modelId="{777A5986-163C-4AF3-A876-58E36005AEB0}" type="pres">
      <dgm:prSet presAssocID="{EA63A4EE-82D5-4F6B-AE98-0517AC9C1882}" presName="dotArrow7" presStyleLbl="alignNode1" presStyleIdx="11" presStyleCnt="12"/>
      <dgm:spPr/>
    </dgm:pt>
    <dgm:pt modelId="{AB780BA8-0C2F-4580-9FCB-BF00DA0CEB82}" type="pres">
      <dgm:prSet presAssocID="{F5E7259B-C33F-4128-A370-EB507549FC4E}" presName="parTx1" presStyleLbl="node1" presStyleIdx="0" presStyleCnt="3"/>
      <dgm:spPr/>
      <dgm:t>
        <a:bodyPr/>
        <a:lstStyle/>
        <a:p>
          <a:endParaRPr lang="zh-CN" altLang="en-US"/>
        </a:p>
      </dgm:t>
    </dgm:pt>
    <dgm:pt modelId="{75604EF4-68E1-4344-8F4C-BC110C868A16}" type="pres">
      <dgm:prSet presAssocID="{F5E7259B-C33F-4128-A370-EB507549FC4E}" presName="desTx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9E576-36E1-4115-A09E-6B9E29982772}" type="pres">
      <dgm:prSet presAssocID="{82262903-E6B7-4259-839E-8FCE929E2234}" presName="picture1" presStyleCnt="0"/>
      <dgm:spPr/>
    </dgm:pt>
    <dgm:pt modelId="{1D548CA2-AF2A-43B2-B9B8-DE5279EA6493}" type="pres">
      <dgm:prSet presAssocID="{82262903-E6B7-4259-839E-8FCE929E2234}" presName="imageRepeatNode" presStyleLbl="fgImgPlace1" presStyleIdx="0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DAFD66B7-756C-47E7-8EB7-B08DF98F23B5}" type="pres">
      <dgm:prSet presAssocID="{6FBC16AC-54B9-42EF-9194-D4C8F2FF7202}" presName="parTx2" presStyleLbl="node1" presStyleIdx="1" presStyleCnt="3"/>
      <dgm:spPr/>
      <dgm:t>
        <a:bodyPr/>
        <a:lstStyle/>
        <a:p>
          <a:endParaRPr lang="zh-CN" altLang="en-US"/>
        </a:p>
      </dgm:t>
    </dgm:pt>
    <dgm:pt modelId="{F8D2D8BC-3611-45B5-A7BE-120D5A3BCE63}" type="pres">
      <dgm:prSet presAssocID="{6FBC16AC-54B9-42EF-9194-D4C8F2FF7202}" presName="desTx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B18C7-4448-4894-BB67-E2D6F40145A7}" type="pres">
      <dgm:prSet presAssocID="{5C1F3EA6-66A2-4B26-8EC5-45B2841CAA7F}" presName="picture2" presStyleCnt="0"/>
      <dgm:spPr/>
    </dgm:pt>
    <dgm:pt modelId="{23C6DEDC-6EA8-4CF6-9637-F63475095557}" type="pres">
      <dgm:prSet presAssocID="{5C1F3EA6-66A2-4B26-8EC5-45B2841CAA7F}" presName="imageRepeatNode" presStyleLbl="fgImgPlace1" presStyleIdx="1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A1DE44B-8780-4131-92DA-20DCAC5A4884}" type="pres">
      <dgm:prSet presAssocID="{D409A50C-9F3D-4B5D-BA58-1A3CA351F2EF}" presName="parTx3" presStyleLbl="node1" presStyleIdx="2" presStyleCnt="3"/>
      <dgm:spPr/>
      <dgm:t>
        <a:bodyPr/>
        <a:lstStyle/>
        <a:p>
          <a:endParaRPr lang="zh-CN" altLang="en-US"/>
        </a:p>
      </dgm:t>
    </dgm:pt>
    <dgm:pt modelId="{57C67EAD-D95B-4061-BCA8-79B6C8AD5713}" type="pres">
      <dgm:prSet presAssocID="{D409A50C-9F3D-4B5D-BA58-1A3CA351F2EF}" presName="desTx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631E8-C8A7-4FF8-8F34-B57722E737B5}" type="pres">
      <dgm:prSet presAssocID="{E4A8B4B4-C904-4544-8719-E1080C6AE64D}" presName="picture3" presStyleCnt="0"/>
      <dgm:spPr/>
    </dgm:pt>
    <dgm:pt modelId="{634FFC42-CC3C-4571-AF94-B27D5923DF0B}" type="pres">
      <dgm:prSet presAssocID="{E4A8B4B4-C904-4544-8719-E1080C6AE64D}" presName="imageRepeatNode" presStyleLbl="fgImgPlace1" presStyleIdx="2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5A1D34EC-DE7B-48CA-BB31-A705559D2B52}" type="presOf" srcId="{90571D36-DFCC-4004-AE2B-7FB2F536168A}" destId="{F8D2D8BC-3611-45B5-A7BE-120D5A3BCE63}" srcOrd="0" destOrd="0" presId="urn:microsoft.com/office/officeart/2008/layout/AscendingPictureAccentProcess"/>
    <dgm:cxn modelId="{F6BA354E-FB9A-403F-9E3C-16FCCA25924A}" type="presOf" srcId="{6FBC16AC-54B9-42EF-9194-D4C8F2FF7202}" destId="{DAFD66B7-756C-47E7-8EB7-B08DF98F23B5}" srcOrd="0" destOrd="0" presId="urn:microsoft.com/office/officeart/2008/layout/AscendingPictureAccentProcess"/>
    <dgm:cxn modelId="{6AD5B332-1FA2-489D-AAA0-5A253278EC5B}" srcId="{F5E7259B-C33F-4128-A370-EB507549FC4E}" destId="{F275CEA3-D804-4778-A0AB-66DD90EEC745}" srcOrd="0" destOrd="0" parTransId="{1DB5421D-62F1-4DE0-944B-5E497DEAD898}" sibTransId="{EE82FEE1-74A0-43EF-8B39-10831E7186A5}"/>
    <dgm:cxn modelId="{09F71B9E-DD86-45E8-8F0C-C5FEB9735B71}" type="presOf" srcId="{EA63A4EE-82D5-4F6B-AE98-0517AC9C1882}" destId="{053C35E5-0D15-4C57-9919-AB3E0C5BFF65}" srcOrd="0" destOrd="0" presId="urn:microsoft.com/office/officeart/2008/layout/AscendingPictureAccentProcess"/>
    <dgm:cxn modelId="{B2D5AA61-E1B4-41BA-91EF-761B2A7006EF}" srcId="{EA63A4EE-82D5-4F6B-AE98-0517AC9C1882}" destId="{6FBC16AC-54B9-42EF-9194-D4C8F2FF7202}" srcOrd="1" destOrd="0" parTransId="{0CCAB08F-285E-4A0D-B0D9-62CA717814FA}" sibTransId="{5C1F3EA6-66A2-4B26-8EC5-45B2841CAA7F}"/>
    <dgm:cxn modelId="{ACEDFD92-C85F-42B2-B633-C71E1E4E007A}" type="presOf" srcId="{5C1F3EA6-66A2-4B26-8EC5-45B2841CAA7F}" destId="{23C6DEDC-6EA8-4CF6-9637-F63475095557}" srcOrd="0" destOrd="0" presId="urn:microsoft.com/office/officeart/2008/layout/AscendingPictureAccentProcess"/>
    <dgm:cxn modelId="{29719A58-E7CF-420A-B3E0-611412B1937D}" srcId="{D409A50C-9F3D-4B5D-BA58-1A3CA351F2EF}" destId="{3C6824D5-BEAA-46BA-B5CD-F62A20B49AA8}" srcOrd="0" destOrd="0" parTransId="{740B486D-1A44-4F06-92E5-EEB356BBDF48}" sibTransId="{2C49D3F5-31F3-4C54-B038-E3B559B93E98}"/>
    <dgm:cxn modelId="{A9441FDD-491F-4AA5-9141-3AC1541F1A60}" type="presOf" srcId="{82262903-E6B7-4259-839E-8FCE929E2234}" destId="{1D548CA2-AF2A-43B2-B9B8-DE5279EA6493}" srcOrd="0" destOrd="0" presId="urn:microsoft.com/office/officeart/2008/layout/AscendingPictureAccentProcess"/>
    <dgm:cxn modelId="{4D008C3F-96EE-4FEC-88C8-246B3613934B}" srcId="{EA63A4EE-82D5-4F6B-AE98-0517AC9C1882}" destId="{F5E7259B-C33F-4128-A370-EB507549FC4E}" srcOrd="0" destOrd="0" parTransId="{DAEC8607-A612-47A0-90E0-511BEFD88179}" sibTransId="{82262903-E6B7-4259-839E-8FCE929E2234}"/>
    <dgm:cxn modelId="{006963FA-AF05-4F88-ABF1-701F99B928E7}" type="presOf" srcId="{F275CEA3-D804-4778-A0AB-66DD90EEC745}" destId="{75604EF4-68E1-4344-8F4C-BC110C868A16}" srcOrd="0" destOrd="0" presId="urn:microsoft.com/office/officeart/2008/layout/AscendingPictureAccentProcess"/>
    <dgm:cxn modelId="{F91DBD6E-B70F-45C6-9A3B-BA4D47A2068B}" type="presOf" srcId="{3C6824D5-BEAA-46BA-B5CD-F62A20B49AA8}" destId="{57C67EAD-D95B-4061-BCA8-79B6C8AD5713}" srcOrd="0" destOrd="0" presId="urn:microsoft.com/office/officeart/2008/layout/AscendingPictureAccentProcess"/>
    <dgm:cxn modelId="{14780778-7121-42C8-AC30-F0DA50785A08}" type="presOf" srcId="{F5E7259B-C33F-4128-A370-EB507549FC4E}" destId="{AB780BA8-0C2F-4580-9FCB-BF00DA0CEB82}" srcOrd="0" destOrd="0" presId="urn:microsoft.com/office/officeart/2008/layout/AscendingPictureAccentProcess"/>
    <dgm:cxn modelId="{FAE41398-82A1-4AD7-B0C1-C948B99E85D3}" type="presOf" srcId="{E4A8B4B4-C904-4544-8719-E1080C6AE64D}" destId="{634FFC42-CC3C-4571-AF94-B27D5923DF0B}" srcOrd="0" destOrd="0" presId="urn:microsoft.com/office/officeart/2008/layout/AscendingPictureAccentProcess"/>
    <dgm:cxn modelId="{A63CDD88-4C30-4916-B418-56E993E8985A}" srcId="{6FBC16AC-54B9-42EF-9194-D4C8F2FF7202}" destId="{90571D36-DFCC-4004-AE2B-7FB2F536168A}" srcOrd="0" destOrd="0" parTransId="{D917E598-8065-4776-8259-31C568F9DA8A}" sibTransId="{1FF858E4-B07E-4268-8BBD-AEF1F09D3968}"/>
    <dgm:cxn modelId="{524A1951-DB6B-4F90-A0CA-168CBA6E9D29}" type="presOf" srcId="{D409A50C-9F3D-4B5D-BA58-1A3CA351F2EF}" destId="{AA1DE44B-8780-4131-92DA-20DCAC5A4884}" srcOrd="0" destOrd="0" presId="urn:microsoft.com/office/officeart/2008/layout/AscendingPictureAccentProcess"/>
    <dgm:cxn modelId="{2E32350B-540A-4EE0-A3AE-1D59D32BE80D}" srcId="{EA63A4EE-82D5-4F6B-AE98-0517AC9C1882}" destId="{D409A50C-9F3D-4B5D-BA58-1A3CA351F2EF}" srcOrd="2" destOrd="0" parTransId="{78722CED-DFDA-4108-992B-B412D962EA1A}" sibTransId="{E4A8B4B4-C904-4544-8719-E1080C6AE64D}"/>
    <dgm:cxn modelId="{67C135DE-0A92-4301-9FD8-D20CA223235A}" type="presParOf" srcId="{053C35E5-0D15-4C57-9919-AB3E0C5BFF65}" destId="{635E91EE-8F76-4BDD-9A36-7A107D2A98F4}" srcOrd="0" destOrd="0" presId="urn:microsoft.com/office/officeart/2008/layout/AscendingPictureAccentProcess"/>
    <dgm:cxn modelId="{D08EE4EF-D8A8-4FEF-8868-DBB080E03DB6}" type="presParOf" srcId="{053C35E5-0D15-4C57-9919-AB3E0C5BFF65}" destId="{CEC99239-BBCC-4047-9E12-F7099C371256}" srcOrd="1" destOrd="0" presId="urn:microsoft.com/office/officeart/2008/layout/AscendingPictureAccentProcess"/>
    <dgm:cxn modelId="{CB4B7C78-1C55-4020-8739-BC883D279842}" type="presParOf" srcId="{053C35E5-0D15-4C57-9919-AB3E0C5BFF65}" destId="{F2B13FB8-688D-4F6A-877C-7E59DCC7C295}" srcOrd="2" destOrd="0" presId="urn:microsoft.com/office/officeart/2008/layout/AscendingPictureAccentProcess"/>
    <dgm:cxn modelId="{5132DD4F-DE9F-4B73-8992-CA1D70E68DFB}" type="presParOf" srcId="{053C35E5-0D15-4C57-9919-AB3E0C5BFF65}" destId="{DFEA2880-16F4-48F8-9945-D7F481489B63}" srcOrd="3" destOrd="0" presId="urn:microsoft.com/office/officeart/2008/layout/AscendingPictureAccentProcess"/>
    <dgm:cxn modelId="{72AA505F-B5EC-4A9E-A38C-30307B96935A}" type="presParOf" srcId="{053C35E5-0D15-4C57-9919-AB3E0C5BFF65}" destId="{EA1AE12B-7B24-4E54-BBEB-D8BA975F7333}" srcOrd="4" destOrd="0" presId="urn:microsoft.com/office/officeart/2008/layout/AscendingPictureAccentProcess"/>
    <dgm:cxn modelId="{18144D1F-3783-42A7-9490-00EA37467D05}" type="presParOf" srcId="{053C35E5-0D15-4C57-9919-AB3E0C5BFF65}" destId="{E2CEBFF5-75B2-4D58-88FA-58E2766076F2}" srcOrd="5" destOrd="0" presId="urn:microsoft.com/office/officeart/2008/layout/AscendingPictureAccentProcess"/>
    <dgm:cxn modelId="{C81012F1-B908-46F2-BE24-38F102FBF98A}" type="presParOf" srcId="{053C35E5-0D15-4C57-9919-AB3E0C5BFF65}" destId="{4D0A34EF-ECE5-47F4-A642-670DEDCBC603}" srcOrd="6" destOrd="0" presId="urn:microsoft.com/office/officeart/2008/layout/AscendingPictureAccentProcess"/>
    <dgm:cxn modelId="{A822CC9E-CD35-4093-853A-73611C5DB0F7}" type="presParOf" srcId="{053C35E5-0D15-4C57-9919-AB3E0C5BFF65}" destId="{85F50B6C-CC2D-421C-8BD2-55AAA56E6DA3}" srcOrd="7" destOrd="0" presId="urn:microsoft.com/office/officeart/2008/layout/AscendingPictureAccentProcess"/>
    <dgm:cxn modelId="{49577C6D-024B-4633-8EC1-345560523969}" type="presParOf" srcId="{053C35E5-0D15-4C57-9919-AB3E0C5BFF65}" destId="{D424BBF6-1D78-4EA0-BE75-EC9C8298E166}" srcOrd="8" destOrd="0" presId="urn:microsoft.com/office/officeart/2008/layout/AscendingPictureAccentProcess"/>
    <dgm:cxn modelId="{7CE15EF9-3269-47CF-9CDA-F259D0EE02E8}" type="presParOf" srcId="{053C35E5-0D15-4C57-9919-AB3E0C5BFF65}" destId="{9FAE72D9-4B28-4696-A481-0A6291BC2E2E}" srcOrd="9" destOrd="0" presId="urn:microsoft.com/office/officeart/2008/layout/AscendingPictureAccentProcess"/>
    <dgm:cxn modelId="{A350C2BE-CFA9-482C-992E-586A9039A7F8}" type="presParOf" srcId="{053C35E5-0D15-4C57-9919-AB3E0C5BFF65}" destId="{28E42829-DD62-4FE6-B550-32AF53D92C82}" srcOrd="10" destOrd="0" presId="urn:microsoft.com/office/officeart/2008/layout/AscendingPictureAccentProcess"/>
    <dgm:cxn modelId="{93F70B43-1F09-43CA-87D2-D16B65B624B7}" type="presParOf" srcId="{053C35E5-0D15-4C57-9919-AB3E0C5BFF65}" destId="{777A5986-163C-4AF3-A876-58E36005AEB0}" srcOrd="11" destOrd="0" presId="urn:microsoft.com/office/officeart/2008/layout/AscendingPictureAccentProcess"/>
    <dgm:cxn modelId="{191C5823-B999-4271-A266-F7B9C97D7AF3}" type="presParOf" srcId="{053C35E5-0D15-4C57-9919-AB3E0C5BFF65}" destId="{AB780BA8-0C2F-4580-9FCB-BF00DA0CEB82}" srcOrd="12" destOrd="0" presId="urn:microsoft.com/office/officeart/2008/layout/AscendingPictureAccentProcess"/>
    <dgm:cxn modelId="{67A7E5C7-35D8-4CDC-86D2-C3EE0FC77CC2}" type="presParOf" srcId="{053C35E5-0D15-4C57-9919-AB3E0C5BFF65}" destId="{75604EF4-68E1-4344-8F4C-BC110C868A16}" srcOrd="13" destOrd="0" presId="urn:microsoft.com/office/officeart/2008/layout/AscendingPictureAccentProcess"/>
    <dgm:cxn modelId="{C1893038-DAD4-4B83-BA01-FAF7E48F8B13}" type="presParOf" srcId="{053C35E5-0D15-4C57-9919-AB3E0C5BFF65}" destId="{CBF9E576-36E1-4115-A09E-6B9E29982772}" srcOrd="14" destOrd="0" presId="urn:microsoft.com/office/officeart/2008/layout/AscendingPictureAccentProcess"/>
    <dgm:cxn modelId="{7E464BF3-D680-44B9-AC20-B5F6E478BD34}" type="presParOf" srcId="{CBF9E576-36E1-4115-A09E-6B9E29982772}" destId="{1D548CA2-AF2A-43B2-B9B8-DE5279EA6493}" srcOrd="0" destOrd="0" presId="urn:microsoft.com/office/officeart/2008/layout/AscendingPictureAccentProcess"/>
    <dgm:cxn modelId="{511F070E-7A5B-4568-B1DC-3CBF2A06885F}" type="presParOf" srcId="{053C35E5-0D15-4C57-9919-AB3E0C5BFF65}" destId="{DAFD66B7-756C-47E7-8EB7-B08DF98F23B5}" srcOrd="15" destOrd="0" presId="urn:microsoft.com/office/officeart/2008/layout/AscendingPictureAccentProcess"/>
    <dgm:cxn modelId="{C8D26CCA-32F7-41B9-9DC2-E3CCC05F3D07}" type="presParOf" srcId="{053C35E5-0D15-4C57-9919-AB3E0C5BFF65}" destId="{F8D2D8BC-3611-45B5-A7BE-120D5A3BCE63}" srcOrd="16" destOrd="0" presId="urn:microsoft.com/office/officeart/2008/layout/AscendingPictureAccentProcess"/>
    <dgm:cxn modelId="{A51516B5-7D44-4C1A-B87A-8FCB11E6CCF6}" type="presParOf" srcId="{053C35E5-0D15-4C57-9919-AB3E0C5BFF65}" destId="{5C8B18C7-4448-4894-BB67-E2D6F40145A7}" srcOrd="17" destOrd="0" presId="urn:microsoft.com/office/officeart/2008/layout/AscendingPictureAccentProcess"/>
    <dgm:cxn modelId="{80C147FD-21BF-4E66-AD8D-E7A73CAC2F39}" type="presParOf" srcId="{5C8B18C7-4448-4894-BB67-E2D6F40145A7}" destId="{23C6DEDC-6EA8-4CF6-9637-F63475095557}" srcOrd="0" destOrd="0" presId="urn:microsoft.com/office/officeart/2008/layout/AscendingPictureAccentProcess"/>
    <dgm:cxn modelId="{FA8F5CF5-FBE7-4F3C-8311-C30A04E672D7}" type="presParOf" srcId="{053C35E5-0D15-4C57-9919-AB3E0C5BFF65}" destId="{AA1DE44B-8780-4131-92DA-20DCAC5A4884}" srcOrd="18" destOrd="0" presId="urn:microsoft.com/office/officeart/2008/layout/AscendingPictureAccentProcess"/>
    <dgm:cxn modelId="{19F5E256-932D-4247-ADB4-1FA36082A9DE}" type="presParOf" srcId="{053C35E5-0D15-4C57-9919-AB3E0C5BFF65}" destId="{57C67EAD-D95B-4061-BCA8-79B6C8AD5713}" srcOrd="19" destOrd="0" presId="urn:microsoft.com/office/officeart/2008/layout/AscendingPictureAccentProcess"/>
    <dgm:cxn modelId="{7BAAC897-0397-405A-BB99-E5A907F11226}" type="presParOf" srcId="{053C35E5-0D15-4C57-9919-AB3E0C5BFF65}" destId="{BA1631E8-C8A7-4FF8-8F34-B57722E737B5}" srcOrd="20" destOrd="0" presId="urn:microsoft.com/office/officeart/2008/layout/AscendingPictureAccentProcess"/>
    <dgm:cxn modelId="{0CB30A23-3D12-454D-A60F-CF598259C1EA}" type="presParOf" srcId="{BA1631E8-C8A7-4FF8-8F34-B57722E737B5}" destId="{634FFC42-CC3C-4571-AF94-B27D5923DF0B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ED73F-B9EE-4E2B-BB1E-C316127AFE9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5F5756-D55A-4D51-8E9B-4CB927C8AD4A}">
      <dgm:prSet phldrT="[文本]" custT="1"/>
      <dgm:spPr/>
      <dgm:t>
        <a:bodyPr/>
        <a:lstStyle/>
        <a:p>
          <a:r>
            <a:rPr lang="zh-CN" altLang="en-US" sz="3600" dirty="0" smtClean="0"/>
            <a:t>提高缓存命中率</a:t>
          </a:r>
          <a:endParaRPr lang="zh-CN" altLang="en-US" sz="3600" dirty="0"/>
        </a:p>
      </dgm:t>
    </dgm:pt>
    <dgm:pt modelId="{8B6E9061-C505-4F30-977C-F9D9DDDE7AD2}" type="parTrans" cxnId="{E4D1EBB0-533F-4DCE-A3F3-A26A28D56E5A}">
      <dgm:prSet/>
      <dgm:spPr/>
      <dgm:t>
        <a:bodyPr/>
        <a:lstStyle/>
        <a:p>
          <a:endParaRPr lang="zh-CN" altLang="en-US"/>
        </a:p>
      </dgm:t>
    </dgm:pt>
    <dgm:pt modelId="{B3DB8F50-78E6-497E-8DEC-8EA17B9AD7D7}" type="sibTrans" cxnId="{E4D1EBB0-533F-4DCE-A3F3-A26A28D56E5A}">
      <dgm:prSet/>
      <dgm:spPr/>
      <dgm:t>
        <a:bodyPr/>
        <a:lstStyle/>
        <a:p>
          <a:endParaRPr lang="zh-CN" altLang="en-US"/>
        </a:p>
      </dgm:t>
    </dgm:pt>
    <dgm:pt modelId="{D25A881C-93A6-4C51-96E6-92503920952C}">
      <dgm:prSet phldrT="[文本]" custT="1"/>
      <dgm:spPr/>
      <dgm:t>
        <a:bodyPr/>
        <a:lstStyle/>
        <a:p>
          <a:r>
            <a:rPr lang="zh-CN" altLang="en-US" sz="3600" dirty="0" smtClean="0"/>
            <a:t>增加访问延迟</a:t>
          </a:r>
          <a:endParaRPr lang="zh-CN" altLang="en-US" sz="3600" dirty="0"/>
        </a:p>
      </dgm:t>
    </dgm:pt>
    <dgm:pt modelId="{AA9181AA-C7B4-41D2-832B-4179E538B007}" type="parTrans" cxnId="{E41AA7EB-F0D2-4511-AA86-65942CB3F0BB}">
      <dgm:prSet/>
      <dgm:spPr/>
      <dgm:t>
        <a:bodyPr/>
        <a:lstStyle/>
        <a:p>
          <a:endParaRPr lang="zh-CN" altLang="en-US"/>
        </a:p>
      </dgm:t>
    </dgm:pt>
    <dgm:pt modelId="{59368EB7-9318-40AE-A1E1-942B4232EFFA}" type="sibTrans" cxnId="{E41AA7EB-F0D2-4511-AA86-65942CB3F0BB}">
      <dgm:prSet/>
      <dgm:spPr/>
      <dgm:t>
        <a:bodyPr/>
        <a:lstStyle/>
        <a:p>
          <a:endParaRPr lang="zh-CN" altLang="en-US"/>
        </a:p>
      </dgm:t>
    </dgm:pt>
    <dgm:pt modelId="{A35BD467-8034-4C9B-8654-78958ABBED42}" type="pres">
      <dgm:prSet presAssocID="{F38ED73F-B9EE-4E2B-BB1E-C316127AFE9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721EC-8196-4F32-89D7-47F63194F17E}" type="pres">
      <dgm:prSet presAssocID="{475F5756-D55A-4D51-8E9B-4CB927C8AD4A}" presName="upArrow" presStyleLbl="node1" presStyleIdx="0" presStyleCnt="2" custScaleX="62093" custScaleY="62093"/>
      <dgm:spPr>
        <a:solidFill>
          <a:schemeClr val="accent6"/>
        </a:solidFill>
      </dgm:spPr>
    </dgm:pt>
    <dgm:pt modelId="{3FDD5EF4-7122-4C3C-AB43-8CDAA7860526}" type="pres">
      <dgm:prSet presAssocID="{475F5756-D55A-4D51-8E9B-4CB927C8AD4A}" presName="upArrowText" presStyleLbl="revTx" presStyleIdx="0" presStyleCnt="2" custScaleX="1310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D44F3B-0BDC-4E91-9179-06134EE1B22E}" type="pres">
      <dgm:prSet presAssocID="{D25A881C-93A6-4C51-96E6-92503920952C}" presName="downArrow" presStyleLbl="node1" presStyleIdx="1" presStyleCnt="2" custScaleX="62093" custScaleY="62093"/>
      <dgm:spPr>
        <a:solidFill>
          <a:srgbClr val="C00000"/>
        </a:solidFill>
      </dgm:spPr>
    </dgm:pt>
    <dgm:pt modelId="{3E361B36-B1E6-42C6-B6FF-5FEF025F378F}" type="pres">
      <dgm:prSet presAssocID="{D25A881C-93A6-4C51-96E6-92503920952C}" presName="downArrowText" presStyleLbl="revTx" presStyleIdx="1" presStyleCnt="2" custScaleX="1196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1AA7EB-F0D2-4511-AA86-65942CB3F0BB}" srcId="{F38ED73F-B9EE-4E2B-BB1E-C316127AFE98}" destId="{D25A881C-93A6-4C51-96E6-92503920952C}" srcOrd="1" destOrd="0" parTransId="{AA9181AA-C7B4-41D2-832B-4179E538B007}" sibTransId="{59368EB7-9318-40AE-A1E1-942B4232EFFA}"/>
    <dgm:cxn modelId="{934A27E5-2679-4242-AB8F-04837C84E586}" type="presOf" srcId="{D25A881C-93A6-4C51-96E6-92503920952C}" destId="{3E361B36-B1E6-42C6-B6FF-5FEF025F378F}" srcOrd="0" destOrd="0" presId="urn:microsoft.com/office/officeart/2005/8/layout/arrow4"/>
    <dgm:cxn modelId="{13A15E38-5241-404F-9BF7-126EA92ED18D}" type="presOf" srcId="{475F5756-D55A-4D51-8E9B-4CB927C8AD4A}" destId="{3FDD5EF4-7122-4C3C-AB43-8CDAA7860526}" srcOrd="0" destOrd="0" presId="urn:microsoft.com/office/officeart/2005/8/layout/arrow4"/>
    <dgm:cxn modelId="{AB7D8C10-25AB-43B7-8E4B-B14990DD7CA0}" type="presOf" srcId="{F38ED73F-B9EE-4E2B-BB1E-C316127AFE98}" destId="{A35BD467-8034-4C9B-8654-78958ABBED42}" srcOrd="0" destOrd="0" presId="urn:microsoft.com/office/officeart/2005/8/layout/arrow4"/>
    <dgm:cxn modelId="{E4D1EBB0-533F-4DCE-A3F3-A26A28D56E5A}" srcId="{F38ED73F-B9EE-4E2B-BB1E-C316127AFE98}" destId="{475F5756-D55A-4D51-8E9B-4CB927C8AD4A}" srcOrd="0" destOrd="0" parTransId="{8B6E9061-C505-4F30-977C-F9D9DDDE7AD2}" sibTransId="{B3DB8F50-78E6-497E-8DEC-8EA17B9AD7D7}"/>
    <dgm:cxn modelId="{35A2C878-1CB6-45E2-8018-A0E953E271DF}" type="presParOf" srcId="{A35BD467-8034-4C9B-8654-78958ABBED42}" destId="{5DA721EC-8196-4F32-89D7-47F63194F17E}" srcOrd="0" destOrd="0" presId="urn:microsoft.com/office/officeart/2005/8/layout/arrow4"/>
    <dgm:cxn modelId="{9CC0B26E-C87C-4DFC-80B9-CF70CFB77447}" type="presParOf" srcId="{A35BD467-8034-4C9B-8654-78958ABBED42}" destId="{3FDD5EF4-7122-4C3C-AB43-8CDAA7860526}" srcOrd="1" destOrd="0" presId="urn:microsoft.com/office/officeart/2005/8/layout/arrow4"/>
    <dgm:cxn modelId="{964310D2-2EF8-40DD-8C20-6AC15E32FC05}" type="presParOf" srcId="{A35BD467-8034-4C9B-8654-78958ABBED42}" destId="{BCD44F3B-0BDC-4E91-9179-06134EE1B22E}" srcOrd="2" destOrd="0" presId="urn:microsoft.com/office/officeart/2005/8/layout/arrow4"/>
    <dgm:cxn modelId="{132D5022-16CC-4E20-A72E-8618D973A56C}" type="presParOf" srcId="{A35BD467-8034-4C9B-8654-78958ABBED42}" destId="{3E361B36-B1E6-42C6-B6FF-5FEF025F378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91EE-8F76-4BDD-9A36-7A107D2A98F4}">
      <dsp:nvSpPr>
        <dsp:cNvPr id="0" name=""/>
        <dsp:cNvSpPr/>
      </dsp:nvSpPr>
      <dsp:spPr>
        <a:xfrm>
          <a:off x="3642126" y="308769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99239-BBCC-4047-9E12-F7099C371256}">
      <dsp:nvSpPr>
        <dsp:cNvPr id="0" name=""/>
        <dsp:cNvSpPr/>
      </dsp:nvSpPr>
      <dsp:spPr>
        <a:xfrm>
          <a:off x="3433482" y="318815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3FB8-688D-4F6A-877C-7E59DCC7C295}">
      <dsp:nvSpPr>
        <dsp:cNvPr id="0" name=""/>
        <dsp:cNvSpPr/>
      </dsp:nvSpPr>
      <dsp:spPr>
        <a:xfrm>
          <a:off x="3215261" y="326750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2880-16F4-48F8-9945-D7F481489B63}">
      <dsp:nvSpPr>
        <dsp:cNvPr id="0" name=""/>
        <dsp:cNvSpPr/>
      </dsp:nvSpPr>
      <dsp:spPr>
        <a:xfrm>
          <a:off x="4643619" y="192475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AE12B-7B24-4E54-BBEB-D8BA975F7333}">
      <dsp:nvSpPr>
        <dsp:cNvPr id="0" name=""/>
        <dsp:cNvSpPr/>
      </dsp:nvSpPr>
      <dsp:spPr>
        <a:xfrm>
          <a:off x="4560161" y="2129200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EBFF5-75B2-4D58-88FA-58E2766076F2}">
      <dsp:nvSpPr>
        <dsp:cNvPr id="0" name=""/>
        <dsp:cNvSpPr/>
      </dsp:nvSpPr>
      <dsp:spPr>
        <a:xfrm>
          <a:off x="4500646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34EF-ECE5-47F4-A642-670DEDCBC603}">
      <dsp:nvSpPr>
        <dsp:cNvPr id="0" name=""/>
        <dsp:cNvSpPr/>
      </dsp:nvSpPr>
      <dsp:spPr>
        <a:xfrm>
          <a:off x="4653880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0B6C-CC2D-421C-8BD2-55AAA56E6DA3}">
      <dsp:nvSpPr>
        <dsp:cNvPr id="0" name=""/>
        <dsp:cNvSpPr/>
      </dsp:nvSpPr>
      <dsp:spPr>
        <a:xfrm>
          <a:off x="4807798" y="19032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4BBF6-1D78-4EA0-BE75-EC9C8298E166}">
      <dsp:nvSpPr>
        <dsp:cNvPr id="0" name=""/>
        <dsp:cNvSpPr/>
      </dsp:nvSpPr>
      <dsp:spPr>
        <a:xfrm>
          <a:off x="4961716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72D9-4B28-4696-A481-0A6291BC2E2E}">
      <dsp:nvSpPr>
        <dsp:cNvPr id="0" name=""/>
        <dsp:cNvSpPr/>
      </dsp:nvSpPr>
      <dsp:spPr>
        <a:xfrm>
          <a:off x="5115634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42829-DD62-4FE6-B550-32AF53D92C82}">
      <dsp:nvSpPr>
        <dsp:cNvPr id="0" name=""/>
        <dsp:cNvSpPr/>
      </dsp:nvSpPr>
      <dsp:spPr>
        <a:xfrm>
          <a:off x="4807798" y="39632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A5986-163C-4AF3-A876-58E36005AEB0}">
      <dsp:nvSpPr>
        <dsp:cNvPr id="0" name=""/>
        <dsp:cNvSpPr/>
      </dsp:nvSpPr>
      <dsp:spPr>
        <a:xfrm>
          <a:off x="4807798" y="60272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376E7-0DA5-4C71-A86D-139237F8305B}">
      <dsp:nvSpPr>
        <dsp:cNvPr id="0" name=""/>
        <dsp:cNvSpPr/>
      </dsp:nvSpPr>
      <dsp:spPr>
        <a:xfrm>
          <a:off x="2675522" y="3520715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AMD K5</a:t>
          </a:r>
          <a:endParaRPr lang="zh-CN" altLang="en-US" sz="1900" kern="1200" dirty="0"/>
        </a:p>
      </dsp:txBody>
      <dsp:txXfrm>
        <a:off x="2706779" y="3551972"/>
        <a:ext cx="2325607" cy="577784"/>
      </dsp:txXfrm>
    </dsp:sp>
    <dsp:sp modelId="{FD95B562-4459-4DE9-AB5A-09A4BA7B5C58}">
      <dsp:nvSpPr>
        <dsp:cNvPr id="0" name=""/>
        <dsp:cNvSpPr/>
      </dsp:nvSpPr>
      <dsp:spPr>
        <a:xfrm>
          <a:off x="5063644" y="3520715"/>
          <a:ext cx="3435447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1995</a:t>
          </a:r>
          <a:endParaRPr lang="zh-CN" altLang="en-US" sz="1700" kern="1200" dirty="0"/>
        </a:p>
      </dsp:txBody>
      <dsp:txXfrm>
        <a:off x="5063644" y="3520715"/>
        <a:ext cx="3435447" cy="640298"/>
      </dsp:txXfrm>
    </dsp:sp>
    <dsp:sp modelId="{B17F7C64-D0A4-4AF2-BE24-01FC3A11D266}">
      <dsp:nvSpPr>
        <dsp:cNvPr id="0" name=""/>
        <dsp:cNvSpPr/>
      </dsp:nvSpPr>
      <dsp:spPr>
        <a:xfrm>
          <a:off x="2013333" y="2875335"/>
          <a:ext cx="1106840" cy="1107036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663" t="-6666" r="-5665" b="-666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9C28B-6FD8-4BE1-B417-8A6D45A84EC3}">
      <dsp:nvSpPr>
        <dsp:cNvPr id="0" name=""/>
        <dsp:cNvSpPr/>
      </dsp:nvSpPr>
      <dsp:spPr>
        <a:xfrm>
          <a:off x="4211281" y="2689266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AMD K6</a:t>
          </a:r>
          <a:endParaRPr lang="zh-CN" altLang="en-US" sz="1900" kern="1200" dirty="0"/>
        </a:p>
      </dsp:txBody>
      <dsp:txXfrm>
        <a:off x="4242538" y="2720523"/>
        <a:ext cx="2325607" cy="577784"/>
      </dsp:txXfrm>
    </dsp:sp>
    <dsp:sp modelId="{A867F4BB-3F01-4C49-BA97-91825BF61E49}">
      <dsp:nvSpPr>
        <dsp:cNvPr id="0" name=""/>
        <dsp:cNvSpPr/>
      </dsp:nvSpPr>
      <dsp:spPr>
        <a:xfrm>
          <a:off x="6599402" y="2689266"/>
          <a:ext cx="1899688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1997-2001</a:t>
          </a:r>
          <a:endParaRPr lang="zh-CN" altLang="en-US" sz="1700" kern="1200" dirty="0"/>
        </a:p>
      </dsp:txBody>
      <dsp:txXfrm>
        <a:off x="6599402" y="2689266"/>
        <a:ext cx="1899688" cy="640298"/>
      </dsp:txXfrm>
    </dsp:sp>
    <dsp:sp modelId="{F3BED23C-C562-4C3F-A9FB-DB1E7B514393}">
      <dsp:nvSpPr>
        <dsp:cNvPr id="0" name=""/>
        <dsp:cNvSpPr/>
      </dsp:nvSpPr>
      <dsp:spPr>
        <a:xfrm>
          <a:off x="3549092" y="2043885"/>
          <a:ext cx="1106840" cy="1107036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7B63A-C9AF-4726-ABB6-EFDF73F98804}">
      <dsp:nvSpPr>
        <dsp:cNvPr id="0" name=""/>
        <dsp:cNvSpPr/>
      </dsp:nvSpPr>
      <dsp:spPr>
        <a:xfrm>
          <a:off x="4916567" y="1428214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AMD Athlon (K7)</a:t>
          </a:r>
          <a:endParaRPr lang="zh-CN" altLang="en-US" sz="1900" kern="1200" dirty="0"/>
        </a:p>
      </dsp:txBody>
      <dsp:txXfrm>
        <a:off x="4947824" y="1459471"/>
        <a:ext cx="2325607" cy="577784"/>
      </dsp:txXfrm>
    </dsp:sp>
    <dsp:sp modelId="{C30B9FCD-197E-4D9C-A43B-EC25734C1F4D}">
      <dsp:nvSpPr>
        <dsp:cNvPr id="0" name=""/>
        <dsp:cNvSpPr/>
      </dsp:nvSpPr>
      <dsp:spPr>
        <a:xfrm>
          <a:off x="7304688" y="1428214"/>
          <a:ext cx="1194402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1999-2005</a:t>
          </a:r>
          <a:endParaRPr lang="zh-CN" altLang="en-US" sz="1700" kern="1200" dirty="0"/>
        </a:p>
      </dsp:txBody>
      <dsp:txXfrm>
        <a:off x="7304688" y="1428214"/>
        <a:ext cx="1194402" cy="640298"/>
      </dsp:txXfrm>
    </dsp:sp>
    <dsp:sp modelId="{BDD04AD5-07F2-421E-9CDD-56C13AD44528}">
      <dsp:nvSpPr>
        <dsp:cNvPr id="0" name=""/>
        <dsp:cNvSpPr/>
      </dsp:nvSpPr>
      <dsp:spPr>
        <a:xfrm>
          <a:off x="4254378" y="782834"/>
          <a:ext cx="1106840" cy="1107036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91EE-8F76-4BDD-9A36-7A107D2A98F4}">
      <dsp:nvSpPr>
        <dsp:cNvPr id="0" name=""/>
        <dsp:cNvSpPr/>
      </dsp:nvSpPr>
      <dsp:spPr>
        <a:xfrm>
          <a:off x="3642126" y="308769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99239-BBCC-4047-9E12-F7099C371256}">
      <dsp:nvSpPr>
        <dsp:cNvPr id="0" name=""/>
        <dsp:cNvSpPr/>
      </dsp:nvSpPr>
      <dsp:spPr>
        <a:xfrm>
          <a:off x="3433482" y="318815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3FB8-688D-4F6A-877C-7E59DCC7C295}">
      <dsp:nvSpPr>
        <dsp:cNvPr id="0" name=""/>
        <dsp:cNvSpPr/>
      </dsp:nvSpPr>
      <dsp:spPr>
        <a:xfrm>
          <a:off x="3215261" y="326750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2880-16F4-48F8-9945-D7F481489B63}">
      <dsp:nvSpPr>
        <dsp:cNvPr id="0" name=""/>
        <dsp:cNvSpPr/>
      </dsp:nvSpPr>
      <dsp:spPr>
        <a:xfrm>
          <a:off x="4643619" y="192475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AE12B-7B24-4E54-BBEB-D8BA975F7333}">
      <dsp:nvSpPr>
        <dsp:cNvPr id="0" name=""/>
        <dsp:cNvSpPr/>
      </dsp:nvSpPr>
      <dsp:spPr>
        <a:xfrm>
          <a:off x="4560161" y="2129200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EBFF5-75B2-4D58-88FA-58E2766076F2}">
      <dsp:nvSpPr>
        <dsp:cNvPr id="0" name=""/>
        <dsp:cNvSpPr/>
      </dsp:nvSpPr>
      <dsp:spPr>
        <a:xfrm>
          <a:off x="4500646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34EF-ECE5-47F4-A642-670DEDCBC603}">
      <dsp:nvSpPr>
        <dsp:cNvPr id="0" name=""/>
        <dsp:cNvSpPr/>
      </dsp:nvSpPr>
      <dsp:spPr>
        <a:xfrm>
          <a:off x="4653880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0B6C-CC2D-421C-8BD2-55AAA56E6DA3}">
      <dsp:nvSpPr>
        <dsp:cNvPr id="0" name=""/>
        <dsp:cNvSpPr/>
      </dsp:nvSpPr>
      <dsp:spPr>
        <a:xfrm>
          <a:off x="4807798" y="19032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4BBF6-1D78-4EA0-BE75-EC9C8298E166}">
      <dsp:nvSpPr>
        <dsp:cNvPr id="0" name=""/>
        <dsp:cNvSpPr/>
      </dsp:nvSpPr>
      <dsp:spPr>
        <a:xfrm>
          <a:off x="4961716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72D9-4B28-4696-A481-0A6291BC2E2E}">
      <dsp:nvSpPr>
        <dsp:cNvPr id="0" name=""/>
        <dsp:cNvSpPr/>
      </dsp:nvSpPr>
      <dsp:spPr>
        <a:xfrm>
          <a:off x="5115634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42829-DD62-4FE6-B550-32AF53D92C82}">
      <dsp:nvSpPr>
        <dsp:cNvPr id="0" name=""/>
        <dsp:cNvSpPr/>
      </dsp:nvSpPr>
      <dsp:spPr>
        <a:xfrm>
          <a:off x="4807798" y="39632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A5986-163C-4AF3-A876-58E36005AEB0}">
      <dsp:nvSpPr>
        <dsp:cNvPr id="0" name=""/>
        <dsp:cNvSpPr/>
      </dsp:nvSpPr>
      <dsp:spPr>
        <a:xfrm>
          <a:off x="4807798" y="60272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80BA8-0C2F-4580-9FCB-BF00DA0CEB82}">
      <dsp:nvSpPr>
        <dsp:cNvPr id="0" name=""/>
        <dsp:cNvSpPr/>
      </dsp:nvSpPr>
      <dsp:spPr>
        <a:xfrm>
          <a:off x="2675522" y="3520715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AMD K8</a:t>
          </a:r>
          <a:endParaRPr lang="zh-CN" altLang="en-US" sz="1500" kern="1200" dirty="0"/>
        </a:p>
      </dsp:txBody>
      <dsp:txXfrm>
        <a:off x="2706779" y="3551972"/>
        <a:ext cx="2325607" cy="577784"/>
      </dsp:txXfrm>
    </dsp:sp>
    <dsp:sp modelId="{75604EF4-68E1-4344-8F4C-BC110C868A16}">
      <dsp:nvSpPr>
        <dsp:cNvPr id="0" name=""/>
        <dsp:cNvSpPr/>
      </dsp:nvSpPr>
      <dsp:spPr>
        <a:xfrm>
          <a:off x="5063644" y="3520715"/>
          <a:ext cx="3435447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2003</a:t>
          </a:r>
          <a:endParaRPr lang="zh-CN" altLang="en-US" sz="3000" kern="1200" dirty="0"/>
        </a:p>
      </dsp:txBody>
      <dsp:txXfrm>
        <a:off x="5063644" y="3520715"/>
        <a:ext cx="3435447" cy="640298"/>
      </dsp:txXfrm>
    </dsp:sp>
    <dsp:sp modelId="{1D548CA2-AF2A-43B2-B9B8-DE5279EA6493}">
      <dsp:nvSpPr>
        <dsp:cNvPr id="0" name=""/>
        <dsp:cNvSpPr/>
      </dsp:nvSpPr>
      <dsp:spPr>
        <a:xfrm>
          <a:off x="2013333" y="2875335"/>
          <a:ext cx="1106840" cy="1107036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D66B7-756C-47E7-8EB7-B08DF98F23B5}">
      <dsp:nvSpPr>
        <dsp:cNvPr id="0" name=""/>
        <dsp:cNvSpPr/>
      </dsp:nvSpPr>
      <dsp:spPr>
        <a:xfrm>
          <a:off x="4211281" y="2689266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AMD Family 10h (K10)</a:t>
          </a:r>
          <a:endParaRPr lang="zh-CN" altLang="en-US" sz="1500" kern="1200" dirty="0"/>
        </a:p>
      </dsp:txBody>
      <dsp:txXfrm>
        <a:off x="4242538" y="2720523"/>
        <a:ext cx="2325607" cy="577784"/>
      </dsp:txXfrm>
    </dsp:sp>
    <dsp:sp modelId="{F8D2D8BC-3611-45B5-A7BE-120D5A3BCE63}">
      <dsp:nvSpPr>
        <dsp:cNvPr id="0" name=""/>
        <dsp:cNvSpPr/>
      </dsp:nvSpPr>
      <dsp:spPr>
        <a:xfrm>
          <a:off x="6599402" y="2689266"/>
          <a:ext cx="1899688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2007</a:t>
          </a:r>
          <a:endParaRPr lang="zh-CN" altLang="en-US" sz="3000" kern="1200" dirty="0"/>
        </a:p>
      </dsp:txBody>
      <dsp:txXfrm>
        <a:off x="6599402" y="2689266"/>
        <a:ext cx="1899688" cy="640298"/>
      </dsp:txXfrm>
    </dsp:sp>
    <dsp:sp modelId="{23C6DEDC-6EA8-4CF6-9637-F63475095557}">
      <dsp:nvSpPr>
        <dsp:cNvPr id="0" name=""/>
        <dsp:cNvSpPr/>
      </dsp:nvSpPr>
      <dsp:spPr>
        <a:xfrm>
          <a:off x="3549092" y="2043885"/>
          <a:ext cx="1106840" cy="110703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DE44B-8780-4131-92DA-20DCAC5A4884}">
      <dsp:nvSpPr>
        <dsp:cNvPr id="0" name=""/>
        <dsp:cNvSpPr/>
      </dsp:nvSpPr>
      <dsp:spPr>
        <a:xfrm>
          <a:off x="4916567" y="1428214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0" i="0" kern="1200" smtClean="0"/>
            <a:t>AMD Bulldozer</a:t>
          </a:r>
          <a:endParaRPr lang="zh-CN" altLang="en-US" sz="1500" kern="1200" dirty="0"/>
        </a:p>
      </dsp:txBody>
      <dsp:txXfrm>
        <a:off x="4947824" y="1459471"/>
        <a:ext cx="2325607" cy="577784"/>
      </dsp:txXfrm>
    </dsp:sp>
    <dsp:sp modelId="{57C67EAD-D95B-4061-BCA8-79B6C8AD5713}">
      <dsp:nvSpPr>
        <dsp:cNvPr id="0" name=""/>
        <dsp:cNvSpPr/>
      </dsp:nvSpPr>
      <dsp:spPr>
        <a:xfrm>
          <a:off x="7304688" y="1428214"/>
          <a:ext cx="1194402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2011</a:t>
          </a:r>
          <a:endParaRPr lang="zh-CN" altLang="en-US" sz="3000" kern="1200" dirty="0"/>
        </a:p>
      </dsp:txBody>
      <dsp:txXfrm>
        <a:off x="7304688" y="1428214"/>
        <a:ext cx="1194402" cy="640298"/>
      </dsp:txXfrm>
    </dsp:sp>
    <dsp:sp modelId="{634FFC42-CC3C-4571-AF94-B27D5923DF0B}">
      <dsp:nvSpPr>
        <dsp:cNvPr id="0" name=""/>
        <dsp:cNvSpPr/>
      </dsp:nvSpPr>
      <dsp:spPr>
        <a:xfrm>
          <a:off x="4254378" y="782834"/>
          <a:ext cx="1106840" cy="110703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899" t="-1595" r="8473" b="2913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721EC-8196-4F32-89D7-47F63194F17E}">
      <dsp:nvSpPr>
        <dsp:cNvPr id="0" name=""/>
        <dsp:cNvSpPr/>
      </dsp:nvSpPr>
      <dsp:spPr>
        <a:xfrm>
          <a:off x="22067" y="395870"/>
          <a:ext cx="1061420" cy="1296900"/>
        </a:xfrm>
        <a:prstGeom prst="upArrow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D5EF4-7122-4C3C-AB43-8CDAA7860526}">
      <dsp:nvSpPr>
        <dsp:cNvPr id="0" name=""/>
        <dsp:cNvSpPr/>
      </dsp:nvSpPr>
      <dsp:spPr>
        <a:xfrm>
          <a:off x="1008106" y="0"/>
          <a:ext cx="380211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提高缓存命中率</a:t>
          </a:r>
          <a:endParaRPr lang="zh-CN" altLang="en-US" sz="3600" kern="1200" dirty="0"/>
        </a:p>
      </dsp:txBody>
      <dsp:txXfrm>
        <a:off x="1008106" y="0"/>
        <a:ext cx="3802116" cy="2088642"/>
      </dsp:txXfrm>
    </dsp:sp>
    <dsp:sp modelId="{BCD44F3B-0BDC-4E91-9179-06134EE1B22E}">
      <dsp:nvSpPr>
        <dsp:cNvPr id="0" name=""/>
        <dsp:cNvSpPr/>
      </dsp:nvSpPr>
      <dsp:spPr>
        <a:xfrm>
          <a:off x="534888" y="2658566"/>
          <a:ext cx="1061420" cy="1296900"/>
        </a:xfrm>
        <a:prstGeom prst="downArrow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61B36-B1E6-42C6-B6FF-5FEF025F378F}">
      <dsp:nvSpPr>
        <dsp:cNvPr id="0" name=""/>
        <dsp:cNvSpPr/>
      </dsp:nvSpPr>
      <dsp:spPr>
        <a:xfrm>
          <a:off x="1686027" y="2262695"/>
          <a:ext cx="3471917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增加访问延迟</a:t>
          </a:r>
          <a:endParaRPr lang="zh-CN" altLang="en-US" sz="3600" kern="1200" dirty="0"/>
        </a:p>
      </dsp:txBody>
      <dsp:txXfrm>
        <a:off x="1686027" y="2262695"/>
        <a:ext cx="3471917" cy="208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Pentiu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5%BE%AE%E8%99%95%E7%90%86%E5%99%A8" TargetMode="External"/><Relationship Id="rId5" Type="http://schemas.openxmlformats.org/officeDocument/2006/relationships/hyperlink" Target="https://zh.wikipedia.org/wiki/X86" TargetMode="External"/><Relationship Id="rId4" Type="http://schemas.openxmlformats.org/officeDocument/2006/relationships/hyperlink" Target="https://zh.wikipedia.org/wiki/AMD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K8" TargetMode="External"/><Relationship Id="rId3" Type="http://schemas.openxmlformats.org/officeDocument/2006/relationships/hyperlink" Target="https://zh.wikipedia.org/wiki/X86-64" TargetMode="External"/><Relationship Id="rId7" Type="http://schemas.openxmlformats.org/officeDocument/2006/relationships/hyperlink" Target="https://zh.wikipedia.org/wiki/Turion_6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Turion" TargetMode="External"/><Relationship Id="rId5" Type="http://schemas.openxmlformats.org/officeDocument/2006/relationships/hyperlink" Target="https://zh.wikipedia.org/wiki/AMD64" TargetMode="External"/><Relationship Id="rId4" Type="http://schemas.openxmlformats.org/officeDocument/2006/relationships/hyperlink" Target="https://zh.wikipedia.org/wiki/X86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为了实现非线性的指令预取，分支预测十分必要。能够在分支指令存在时，大幅度减少延迟时间。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66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67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我们可以根据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微架构对比两图看到，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微架构不再是两个整数集群（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Cluster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）构成，多线程将共享整数单元里的多个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890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因为，刚被剔除的缓存项很有可能在短时间内再被访问。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受害者缓存用于维持刚被剔除的缓存块，进一步降低了未命中的可能性。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 Bulldozer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微架构处理器的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缓存都是受害者缓存。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Skylake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系列处理器的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缓存就是受害者缓存，但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在后续产品中改变了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缓存的用途；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131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42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13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784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339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3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”核心是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公司推出的全新的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处理器微架构设计。“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”结合了高吞吐和低功耗设计方法的最新思考，是一个为家用电脑、笔记本、数据中心和超级计算机设计的多功能平衡架构。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(AMD, 2017)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首款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微架构的处理器，核心代号为“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Summit Ridge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”，正式品牌名称为“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Ryzen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”，中文名称为“锐龙”，于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日上市。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(AMD, 2017)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982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166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303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352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相关性信息反馈回来，下次做预测时，就用到了这些历史信息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90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现在来演示一下</a:t>
            </a:r>
            <a:r>
              <a:rPr lang="en-US" altLang="zh-CN" dirty="0" smtClean="0"/>
              <a:t>BHT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99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所以我们发现，</a:t>
            </a:r>
            <a:r>
              <a:rPr lang="en-US" altLang="zh-CN" dirty="0" smtClean="0"/>
              <a:t>1bit</a:t>
            </a:r>
            <a:r>
              <a:rPr lang="zh-CN" altLang="en-US" dirty="0" smtClean="0"/>
              <a:t>分支历史表的预测效果并不理想，尤其在循环过程中，临界情况下，会导致预测结果频繁交替，失去准确性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491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2bit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066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2bit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241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125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99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牙膏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571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722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961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277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120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14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77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31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9366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95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8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RYZEN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同级别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以上的性能，基本相同的功耗，通过阉割一些不常用或用不到的东西，做到了仅相当于对手</a:t>
            </a:r>
            <a:r>
              <a:rPr lang="en-US" altLang="zh-CN" dirty="0" smtClean="0"/>
              <a:t>50%-65%</a:t>
            </a:r>
            <a:r>
              <a:rPr lang="zh-CN" altLang="en-US" dirty="0" smtClean="0"/>
              <a:t>的售价。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请爆炸。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07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现在我们用全局分支历史寄存器来实现一个新的预测器，二级分支预测器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4099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482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075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778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407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3861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1341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9555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/>
                  <a:t>输入：分支跳转历史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表示分至历史寄存器第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为跳转，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为不跳转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预测不跳转，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&gt;=0</m:t>
                    </m:r>
                  </m:oMath>
                </a14:m>
                <a:r>
                  <a:rPr lang="zh-CN" altLang="en-US" dirty="0" smtClean="0"/>
                  <a:t>预测跳转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/>
                  <a:t>输入：分支跳转历史</a:t>
                </a:r>
                <a:endParaRPr lang="en-US" altLang="zh-CN" dirty="0" smtClean="0"/>
              </a:p>
              <a:p>
                <a:pPr lvl="2"/>
                <a:r>
                  <a:rPr lang="en-US" altLang="zh-CN" b="0" i="0" smtClean="0">
                    <a:latin typeface="Cambria Math" panose="02040503050406030204" pitchFamily="18" charset="0"/>
                  </a:rPr>
                  <a:t>𝑥_𝑖</a:t>
                </a:r>
                <a:r>
                  <a:rPr lang="zh-CN" altLang="en-US" dirty="0" smtClean="0"/>
                  <a:t>表示分至历史寄存器第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2"/>
                <a:r>
                  <a:rPr lang="en-US" altLang="zh-CN" i="0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 smtClean="0"/>
                  <a:t>为跳转，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−1</a:t>
                </a:r>
                <a:r>
                  <a:rPr lang="zh-CN" altLang="en-US" dirty="0" smtClean="0"/>
                  <a:t>为不跳转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&lt;0</a:t>
                </a:r>
                <a:r>
                  <a:rPr lang="zh-CN" altLang="en-US" dirty="0" smtClean="0"/>
                  <a:t>预测不跳转，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&gt;=0</a:t>
                </a:r>
                <a:r>
                  <a:rPr lang="zh-CN" altLang="en-US" dirty="0" smtClean="0"/>
                  <a:t>预测跳转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3974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这种方法综合利用了分支跳转历史，利用权重自适应算法，提高了预测的准确性。同时线性的感知器模型避免了大量的硬件使用，硬件复杂度不高。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分支预测属于预测分类问题，正是机器学习算法的用武之地，因此未来可能更多的利用新型的机器学习理念和算法优化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的分支预测等设计。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81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2247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这种方法综合利用了分支跳转历史，利用权重自适应算法，提高了预测的准确性。同时线性的感知器模型避免了大量的硬件使用，硬件复杂度不高。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分支预测属于预测分类问题，正是机器学习算法的用武之地，因此未来可能更多的利用新型的机器学习理念和算法优化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的分支预测等设计。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804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粗粒度多线程的特点：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优点：牺牲很少的单线程性能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缺点：只减少了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利用中一定程度的纵向浪费，只能容忍较大的延迟（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未命中），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利用率仍然不够高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2014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优点：去除了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利用中的纵向浪费，容忍所有的延迟（包括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未命中、分支预测错误等）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缺点：牺牲了显著的单线程性能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缺点：需要大量线程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4810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OoO</a:t>
            </a:r>
            <a:r>
              <a:rPr lang="zh-CN" altLang="en-US" dirty="0" smtClean="0"/>
              <a:t>乱序执行</a:t>
            </a:r>
            <a:endParaRPr lang="en-US" altLang="zh-CN" dirty="0" smtClean="0"/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优点：去除了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利用中的横向和纵向浪费，容忍所有的延迟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缺点：牺牲部分单线程性能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204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6374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1002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ILP</a:t>
            </a:r>
            <a:r>
              <a:rPr lang="zh-CN" altLang="en-US" dirty="0" smtClean="0"/>
              <a:t>：指令集并发处理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1615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ILP</a:t>
            </a:r>
            <a:r>
              <a:rPr lang="zh-CN" altLang="en-US" dirty="0" smtClean="0"/>
              <a:t>：指令集并发处理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8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制作与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推出的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Pentium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竞争的产品，由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Mike Johnson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主导整个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处理器开发项目。整个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项目看起来更像是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面对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突然推出跨时代的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处理器措手不及的应对之作。其性能较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处理器有较大差距。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K6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处理器是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最后一代采用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完全兼容架构的处理器（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K7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换用了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ALPHA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EV6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总线），其整数运算性能已经接近甚至超过了当时的对手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 MMX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，但浮点运算性能只有同频率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1/2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Athlon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是美国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 tooltip="AMD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公司的一种为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 tooltip="X86"/>
              </a:rPr>
              <a:t>x86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计算机平台而设的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 tooltip="微处理器"/>
              </a:rPr>
              <a:t>微处理器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，也是迄今为止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最为成功的一代处理器架构。其中文官方名称为“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速龙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32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架构是第一个引入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64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位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x86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扩充指令集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 tooltip="X86"/>
              </a:rPr>
              <a:t>x86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 tooltip="X86"/>
              </a:rPr>
              <a:t>处理器架构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，是为‘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 tooltip="AMD64"/>
              </a:rPr>
              <a:t>AMD64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’。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架构的处理器最初使用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纳米制程，后来提升到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纳米制程并进行了不少的改进，使升级后的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架构性能的大幅提升。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派生出一些姊妹版和改进版微架构，如</a:t>
            </a:r>
            <a:r>
              <a:rPr lang="en-US" altLang="zh-CN" sz="1600" b="0" i="0" u="none" strike="noStrike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 tooltip="Turion"/>
              </a:rPr>
              <a:t>Turion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en-US" altLang="zh-CN" sz="1600" b="0" i="0" u="none" strike="noStrike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 tooltip="Turion 64"/>
              </a:rPr>
              <a:t>Turion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 tooltip="Turion 64"/>
              </a:rPr>
              <a:t> 64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11h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Fusion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12h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）等，直至超微推出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微架构一年之后，由于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架构的性能表现不如人意，基于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架构改进版的部分型号的处理器到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年时仍有生产。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微架构的设计早在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2003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年已出现，由于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忙于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 tooltip="K8"/>
              </a:rPr>
              <a:t>K8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 tooltip="K8"/>
              </a:rPr>
              <a:t>微架构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处理器的研发和推出而搁置，后来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架构在该微架构的基础上重新设计。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年左右，双核出现的时候，有人举得单核高频管用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年前后，四核开始大面积铺货，有人还在吹高频双核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年高性能八核开始大面积铺货，有人还在抱着高频四核无敌。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现在买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7700k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简直就是智商测试。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爆炸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45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57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zh-CN" altLang="zh-CN" sz="1600" b="1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推土机微架构有四种不同的缓存来加速指令执行和数据处理：</a:t>
            </a:r>
          </a:p>
          <a:p>
            <a:pPr lvl="0"/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</a:t>
            </a:r>
          </a:p>
          <a:p>
            <a:pPr lvl="0"/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共享计算单位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片上共享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推土机微架构包含一个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64KB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两路组相连映射的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指令缓存，缓存每行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字节，但每个周期只抓取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指令缓存相关的功能有：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指令加载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指令预取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指令预编码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分支预测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指令缓存中未命中的请求将依次从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缓存、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缓存或系统内存中获取。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推土机微架构包含一个有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128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位端口的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16KB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四路预测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数据缓存。这是一个透写（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Write-Through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）缓存，每个周期支持两个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128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字节的负载。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数据缓存被分为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块，每块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字节宽。同时，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数据缓存通过奇偶校验避免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位数据的错误。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硬件预取器可以将数据存入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数据缓存以避免未命中的情况。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一个周期只能加载一个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数据缓存块。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推土机微架构的每个计算单元有一个共享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缓存。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缓存是回写（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Write-Back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）缓存。每次某个核心存储数据，地址将被写入该核心的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数据缓存以及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缓存（双核共享）。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推土机微架构支持每个晶粒最大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8MB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缓存，分布在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子缓存中（每个最大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2MB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）。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缓存是为多核处理器优化的非包含受害者缓存（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non-inclusive victim cache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）架构。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仅当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删除缓存项时，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才会分配存储该项。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命中的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缓存项，在当该项数据更可能被多核访问时，可以仍然保持在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缓存中；当其可能只被某一核心访问时，可以从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缓存中移除它，并将其放于只对应核心的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缓存中，以在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缓存中留出更多空间存放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缓存的受害者缓存项。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我们可以看到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Bulldozer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是模块化的，上面白色框内的是一个模块，这个图中展示了两个模块，他们分别代表了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个核心，他们共同被封装在同一个片上，而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是在片上而非模块中的，所以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缓存叫做片上的缓存。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6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3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4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>
                <a:latin typeface="思源宋体 SemiBold" panose="02020600000000000000" pitchFamily="18" charset="-122"/>
                <a:ea typeface="思源宋体 SemiBold" panose="02020600000000000000" pitchFamily="18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bg2">
                    <a:lumMod val="50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7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1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 anchor="ctr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 anchor="ctr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06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1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6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5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07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1523999" y="5029200"/>
            <a:ext cx="9140825" cy="1185863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ExtraLight" panose="02020200000000000000" pitchFamily="18" charset="-122"/>
                <a:ea typeface="思源宋体 ExtraLight" panose="02020200000000000000" pitchFamily="18" charset="-122"/>
              </a:rPr>
              <a:t>许宏旭 詹孟奇 袁聪思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宋体 ExtraLight" panose="02020200000000000000" pitchFamily="18" charset="-122"/>
              <a:ea typeface="思源宋体 ExtraLight" panose="02020200000000000000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93811" y="1219200"/>
            <a:ext cx="10287001" cy="2857500"/>
            <a:chOff x="1293811" y="1219200"/>
            <a:chExt cx="10287001" cy="2857500"/>
          </a:xfrm>
        </p:grpSpPr>
        <p:pic>
          <p:nvPicPr>
            <p:cNvPr id="6" name="Picture 2" descr="http://www.amd.com/system/files/amd-zen-enso-black-309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800" y="1219200"/>
              <a:ext cx="2943225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标题 1"/>
            <p:cNvSpPr txBox="1">
              <a:spLocks/>
            </p:cNvSpPr>
            <p:nvPr/>
          </p:nvSpPr>
          <p:spPr>
            <a:xfrm>
              <a:off x="1293811" y="1454150"/>
              <a:ext cx="3328987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12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99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从微架构</a:t>
              </a:r>
              <a: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/>
              </a:r>
              <a:b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</a:br>
              <a: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 </a:t>
              </a:r>
              <a:endParaRPr lang="zh-CN" altLang="en-US" dirty="0">
                <a:latin typeface="Arial Black" panose="020B0A04020102020204" pitchFamily="34" charset="0"/>
                <a:ea typeface="思源宋体 Heavy" panose="02020900000000000000" pitchFamily="18" charset="-122"/>
                <a:sym typeface="Salesforce Sans"/>
              </a:endParaRP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7566025" y="1454150"/>
              <a:ext cx="4014787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12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99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看</a:t>
              </a:r>
              <a: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CPU</a:t>
              </a:r>
              <a:b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</a:br>
              <a:r>
                <a:rPr lang="zh-CN" altLang="en-US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发展趋势</a:t>
              </a:r>
              <a:endParaRPr lang="zh-CN" altLang="en-US" dirty="0">
                <a:latin typeface="Arial Black" panose="020B0A04020102020204" pitchFamily="34" charset="0"/>
                <a:ea typeface="思源宋体 Heavy" panose="02020900000000000000" pitchFamily="18" charset="-122"/>
                <a:sym typeface="Salesforce Sans"/>
              </a:endParaRPr>
            </a:p>
          </p:txBody>
        </p:sp>
        <p:pic>
          <p:nvPicPr>
            <p:cNvPr id="17" name="Picture 2" descr="Image result for AM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888" y="3057742"/>
              <a:ext cx="2514600" cy="600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633" y="3518696"/>
            <a:ext cx="6786779" cy="1043780"/>
          </a:xfrm>
        </p:spPr>
        <p:txBody>
          <a:bodyPr/>
          <a:lstStyle/>
          <a:p>
            <a:r>
              <a:rPr lang="en-US" altLang="zh-CN" dirty="0" smtClean="0"/>
              <a:t>AMD Bulldozer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6206396" cy="1500187"/>
          </a:xfrm>
        </p:spPr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推土机微架构主要技术特性</a:t>
            </a:r>
            <a:endParaRPr lang="zh-CN" altLang="en-US" dirty="0"/>
          </a:p>
        </p:txBody>
      </p:sp>
      <p:pic>
        <p:nvPicPr>
          <p:cNvPr id="8194" name="Picture 2" descr="Image result for AMD steam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27" y="1371600"/>
            <a:ext cx="3276600" cy="18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MD Bulldozer 农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1376680"/>
            <a:ext cx="2652761" cy="18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428" y="3332302"/>
            <a:ext cx="3276600" cy="3220898"/>
          </a:xfrm>
          <a:prstGeom prst="rect">
            <a:avLst/>
          </a:prstGeom>
        </p:spPr>
      </p:pic>
      <p:pic>
        <p:nvPicPr>
          <p:cNvPr id="8198" name="Picture 6" descr="Image result for 挖掘机 蓝翔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50" y="1367450"/>
            <a:ext cx="4386548" cy="18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7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Bulldozer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AMD Bulldozer </a:t>
            </a:r>
            <a:r>
              <a:rPr lang="zh-CN" altLang="en-US" dirty="0" smtClean="0"/>
              <a:t>推土机微架构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第二代：</a:t>
            </a:r>
            <a:r>
              <a:rPr lang="en-US" altLang="zh-CN" sz="2000" dirty="0" smtClean="0"/>
              <a:t>AMD </a:t>
            </a:r>
            <a:r>
              <a:rPr lang="en-US" altLang="zh-CN" sz="2000" dirty="0" err="1" smtClean="0"/>
              <a:t>Piledriver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打桩机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第三代：</a:t>
            </a:r>
            <a:r>
              <a:rPr lang="en-US" altLang="zh-CN" sz="2000" dirty="0" smtClean="0"/>
              <a:t>AMD Steamroller	</a:t>
            </a:r>
            <a:r>
              <a:rPr lang="zh-CN" altLang="en-US" sz="2000" dirty="0" smtClean="0"/>
              <a:t>压路机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第四代：</a:t>
            </a:r>
            <a:r>
              <a:rPr lang="en-US" altLang="zh-CN" sz="2000" dirty="0" smtClean="0"/>
              <a:t>AMD Excavator	</a:t>
            </a:r>
            <a:r>
              <a:rPr lang="zh-CN" altLang="en-US" sz="2000" dirty="0" smtClean="0"/>
              <a:t>挖掘机</a:t>
            </a:r>
            <a:endParaRPr lang="en-US" altLang="zh-CN" sz="2000" dirty="0" smtClean="0"/>
          </a:p>
        </p:txBody>
      </p:sp>
      <p:pic>
        <p:nvPicPr>
          <p:cNvPr id="3074" name="Picture 2" descr="Image result for AMD Bulldozer 农企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240090"/>
            <a:ext cx="5180012" cy="35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Bulldozer</a:t>
            </a:r>
            <a:br>
              <a:rPr lang="en-US" altLang="zh-CN" dirty="0" smtClean="0"/>
            </a:br>
            <a:r>
              <a:rPr lang="zh-CN" altLang="en-US" dirty="0" smtClean="0"/>
              <a:t>微架构模块图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缓存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分支预测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指令抓取和译码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转译</a:t>
            </a:r>
            <a:r>
              <a:rPr lang="zh-CN" altLang="zh-CN" dirty="0" smtClean="0"/>
              <a:t>旁路</a:t>
            </a:r>
            <a:r>
              <a:rPr lang="zh-CN" altLang="zh-CN" dirty="0"/>
              <a:t>缓存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整数单元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浮点单元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存取单元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集成内存控制器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其他</a:t>
            </a:r>
            <a:r>
              <a:rPr lang="zh-CN" altLang="zh-CN" dirty="0" smtClean="0"/>
              <a:t>单元</a:t>
            </a:r>
            <a:endParaRPr lang="zh-CN" altLang="zh-CN" dirty="0"/>
          </a:p>
        </p:txBody>
      </p:sp>
      <p:pic>
        <p:nvPicPr>
          <p:cNvPr id="4102" name="Picture 6" descr="https://upload.wikimedia.org/wikipedia/commons/e/e9/AMD_Bulldozer_block_diagram_%28CPU_core_bloack%29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" b="-734"/>
          <a:stretch/>
        </p:blipFill>
        <p:spPr bwMode="auto">
          <a:xfrm>
            <a:off x="5181838" y="152400"/>
            <a:ext cx="617059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CN" dirty="0" smtClean="0"/>
              <a:t>L1</a:t>
            </a:r>
            <a:r>
              <a:rPr lang="zh-CN" altLang="zh-CN" dirty="0" smtClean="0"/>
              <a:t>指令缓存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64KB </a:t>
            </a:r>
            <a:r>
              <a:rPr lang="en-US" altLang="zh-CN" dirty="0"/>
              <a:t>2</a:t>
            </a:r>
            <a:r>
              <a:rPr lang="zh-CN" altLang="en-US" dirty="0" smtClean="0"/>
              <a:t>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组相连映射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L1</a:t>
            </a:r>
            <a:r>
              <a:rPr lang="zh-CN" altLang="zh-CN" dirty="0" smtClean="0"/>
              <a:t>数据缓存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16KB </a:t>
            </a:r>
            <a:r>
              <a:rPr lang="en-US" altLang="zh-CN" dirty="0"/>
              <a:t>4</a:t>
            </a:r>
            <a:r>
              <a:rPr lang="zh-CN" altLang="en-US" dirty="0" smtClean="0"/>
              <a:t>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透写（</a:t>
            </a:r>
            <a:r>
              <a:rPr lang="en-US" altLang="zh-CN" dirty="0" smtClean="0"/>
              <a:t>Write-Through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计算单位</a:t>
            </a:r>
            <a:r>
              <a:rPr lang="zh-CN" altLang="en-US" dirty="0" smtClean="0"/>
              <a:t>共享的</a:t>
            </a:r>
            <a:r>
              <a:rPr lang="en-US" altLang="zh-CN" dirty="0" smtClean="0"/>
              <a:t>L2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回写（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包含式（</a:t>
            </a:r>
            <a:r>
              <a:rPr lang="en-US" altLang="zh-CN" dirty="0" smtClean="0"/>
              <a:t>Inclusive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片上共享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L3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非包含式受害者缓存（</a:t>
            </a:r>
            <a:r>
              <a:rPr lang="en-US" altLang="zh-CN" dirty="0" smtClean="0"/>
              <a:t>Non-inclusive victim cache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pic>
        <p:nvPicPr>
          <p:cNvPr id="9218" name="Picture 2" descr="File:AMD Bulldozer block diagram (8 core CPU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3877" r="50198" b="26992"/>
          <a:stretch/>
        </p:blipFill>
        <p:spPr bwMode="auto">
          <a:xfrm>
            <a:off x="6932612" y="457200"/>
            <a:ext cx="4114800" cy="49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9752012" y="6176963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Barragy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 smtClean="0"/>
              <a:t>分支预测机构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zh-CN" dirty="0" smtClean="0"/>
              <a:t>下</a:t>
            </a:r>
            <a:r>
              <a:rPr lang="zh-CN" altLang="zh-CN" dirty="0"/>
              <a:t>一地址逻辑单元（</a:t>
            </a:r>
            <a:r>
              <a:rPr lang="en-US" altLang="zh-CN" dirty="0"/>
              <a:t>Next-Address Logic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2</a:t>
            </a:r>
            <a:r>
              <a:rPr lang="zh-CN" altLang="zh-CN" dirty="0"/>
              <a:t>级分支目标缓冲（</a:t>
            </a:r>
            <a:r>
              <a:rPr lang="en-US" altLang="zh-CN" dirty="0"/>
              <a:t>BTB</a:t>
            </a:r>
            <a:r>
              <a:rPr lang="zh-CN" altLang="zh-CN" dirty="0"/>
              <a:t>，</a:t>
            </a:r>
            <a:r>
              <a:rPr lang="en-US" altLang="zh-CN" dirty="0"/>
              <a:t>Branch Target Buffer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zh-CN" dirty="0"/>
              <a:t>混合分支预测（</a:t>
            </a:r>
            <a:r>
              <a:rPr lang="en-US" altLang="zh-CN" dirty="0"/>
              <a:t>Hybrid Branch Predictor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zh-CN" dirty="0"/>
              <a:t>直接目标预测（</a:t>
            </a:r>
            <a:r>
              <a:rPr lang="en-US" altLang="zh-CN" dirty="0"/>
              <a:t>Direct Target Predictor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zh-CN" dirty="0"/>
              <a:t>间接目标预测（</a:t>
            </a:r>
            <a:r>
              <a:rPr lang="en-US" altLang="zh-CN" dirty="0"/>
              <a:t>Indirect Target Predictor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en-US" altLang="zh-CN" dirty="0" smtClean="0"/>
              <a:t>512</a:t>
            </a:r>
            <a:r>
              <a:rPr lang="zh-CN" altLang="en-US" dirty="0" smtClean="0"/>
              <a:t>项</a:t>
            </a:r>
            <a:endParaRPr lang="zh-CN" altLang="zh-CN" dirty="0"/>
          </a:p>
          <a:p>
            <a:pPr lvl="1">
              <a:lnSpc>
                <a:spcPct val="130000"/>
              </a:lnSpc>
            </a:pPr>
            <a:r>
              <a:rPr lang="zh-CN" altLang="zh-CN" dirty="0"/>
              <a:t>返回地址栈（</a:t>
            </a:r>
            <a:r>
              <a:rPr lang="en-US" altLang="zh-CN" dirty="0"/>
              <a:t>RAS</a:t>
            </a:r>
            <a:r>
              <a:rPr lang="zh-CN" altLang="zh-CN" dirty="0"/>
              <a:t>，</a:t>
            </a:r>
            <a:r>
              <a:rPr lang="en-US" altLang="zh-CN" dirty="0"/>
              <a:t>Return Address Stack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en-US" altLang="zh-CN" dirty="0" smtClean="0"/>
              <a:t>24</a:t>
            </a:r>
            <a:r>
              <a:rPr lang="zh-CN" altLang="en-US" dirty="0" smtClean="0"/>
              <a:t>项</a:t>
            </a:r>
            <a:endParaRPr lang="zh-CN" altLang="zh-CN" dirty="0"/>
          </a:p>
          <a:p>
            <a:pPr lvl="1">
              <a:lnSpc>
                <a:spcPct val="130000"/>
              </a:lnSpc>
            </a:pPr>
            <a:r>
              <a:rPr lang="zh-CN" altLang="zh-CN" dirty="0"/>
              <a:t>抓取窗口跟踪结构（</a:t>
            </a:r>
            <a:r>
              <a:rPr lang="en-US" altLang="zh-CN" dirty="0"/>
              <a:t>Fetch Window Tracking Structure</a:t>
            </a:r>
            <a:r>
              <a:rPr lang="zh-CN" altLang="zh-CN" dirty="0"/>
              <a:t>，</a:t>
            </a:r>
            <a:r>
              <a:rPr lang="en-US" altLang="zh-CN" dirty="0"/>
              <a:t>BSR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620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8150442" cy="1600200"/>
          </a:xfrm>
        </p:spPr>
        <p:txBody>
          <a:bodyPr/>
          <a:lstStyle/>
          <a:p>
            <a:r>
              <a:rPr lang="en-US" altLang="zh-CN" sz="4400" dirty="0" smtClean="0"/>
              <a:t>3.	</a:t>
            </a:r>
            <a:r>
              <a:rPr lang="zh-CN" altLang="en-US" sz="4400" dirty="0" smtClean="0"/>
              <a:t>集群多线程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0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CMT</a:t>
            </a:r>
            <a:r>
              <a:rPr lang="zh-CN" altLang="zh-CN" sz="32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</a:rPr>
              <a:t>Clustered 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Multi-Threading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推土机一个模块有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两个整数集群（</a:t>
            </a:r>
            <a:r>
              <a:rPr lang="en-US" altLang="zh-CN" dirty="0" smtClean="0"/>
              <a:t>Integer Cluster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每个整数集群有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AGU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两个集群共享一个浮点单元（</a:t>
            </a:r>
            <a:r>
              <a:rPr lang="en-US" altLang="zh-CN" dirty="0" smtClean="0"/>
              <a:t>FPU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整数能力：相当于双核处理器</a:t>
            </a:r>
            <a:endParaRPr lang="en-US" altLang="zh-CN" dirty="0" smtClean="0"/>
          </a:p>
          <a:p>
            <a:r>
              <a:rPr lang="zh-CN" altLang="en-US" dirty="0" smtClean="0"/>
              <a:t>浮点能力：取决于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浮点指令是否在两个线程中同时出现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FPU</a:t>
            </a:r>
            <a:r>
              <a:rPr lang="zh-CN" altLang="en-US" dirty="0" smtClean="0"/>
              <a:t>处理的是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位还是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位浮点数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缺点：单线程时，整数计算单元闲置</a:t>
            </a:r>
            <a:endParaRPr lang="zh-CN" altLang="en-US" dirty="0"/>
          </a:p>
        </p:txBody>
      </p:sp>
      <p:pic>
        <p:nvPicPr>
          <p:cNvPr id="6" name="Picture 6" descr="https://upload.wikimedia.org/wikipedia/commons/e/e9/AMD_Bulldozer_block_diagram_%28CPU_core_bloack%29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t="47969" r="4884" b="21574"/>
          <a:stretch/>
        </p:blipFill>
        <p:spPr bwMode="auto">
          <a:xfrm>
            <a:off x="5256212" y="2743200"/>
            <a:ext cx="658929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599612" y="594360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(Wikipedia,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4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	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支持的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扩展指令集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SSE4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Streaming SIMD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Single Instruction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Multiple Data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Extension 4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AES-NI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Advanced Encryption Standard Instructions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AVX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Advanced Vector Extensions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XOP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AMD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SSE5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修订</a:t>
            </a: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FMA4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Fused Multiply-Add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FMAC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  <a:endParaRPr lang="zh-CN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TBM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Trailing Bit Manipulation</a:t>
            </a:r>
            <a:endParaRPr lang="zh-CN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LWP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Lightweight Profiling</a:t>
            </a:r>
            <a:endParaRPr lang="zh-CN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5365" y="580763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的扩展指令集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■</a:t>
            </a:r>
            <a:r>
              <a:rPr lang="zh-CN" altLang="en-US" dirty="0" smtClean="0"/>
              <a:t> 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的扩展指令集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20572" y="6176963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(Hollingsworth,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的改进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40%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提升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838200"/>
            <a:ext cx="5448818" cy="3130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9980612" y="6089651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(AMD, 2016)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8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微架构概览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64K 4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指令缓存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分支预测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微指令缓存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整数单元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浮点单元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存取单元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32K 8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数据缓存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512K 8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L2</a:t>
            </a:r>
            <a:r>
              <a:rPr lang="zh-CN" altLang="en-US" sz="2000" dirty="0" smtClean="0"/>
              <a:t>指令和数据缓存</a:t>
            </a:r>
            <a:endParaRPr lang="en-US" altLang="zh-CN" sz="2000" dirty="0" smtClean="0"/>
          </a:p>
        </p:txBody>
      </p:sp>
      <p:pic>
        <p:nvPicPr>
          <p:cNvPr id="6" name="图片占位符 5"/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" b="-708"/>
          <a:stretch/>
        </p:blipFill>
        <p:spPr>
          <a:xfrm>
            <a:off x="5181838" y="304800"/>
            <a:ext cx="617059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L1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strike="sngStrike" dirty="0" smtClean="0"/>
              <a:t>透写（</a:t>
            </a:r>
            <a:r>
              <a:rPr lang="en-US" altLang="zh-CN" strike="sngStrike" dirty="0" smtClean="0"/>
              <a:t>Write-Through</a:t>
            </a:r>
            <a:r>
              <a:rPr lang="zh-CN" altLang="en-US" strike="sngStrike" dirty="0" smtClean="0"/>
              <a:t>）</a:t>
            </a:r>
            <a:r>
              <a:rPr lang="zh-CN" altLang="en-US" dirty="0" smtClean="0"/>
              <a:t>改为回写（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降低延迟和功耗，提高带宽</a:t>
            </a:r>
            <a:endParaRPr lang="en-US" altLang="zh-CN" dirty="0" smtClean="0"/>
          </a:p>
          <a:p>
            <a:r>
              <a:rPr lang="zh-CN" altLang="en-US" dirty="0" smtClean="0"/>
              <a:t>更大的</a:t>
            </a:r>
            <a:r>
              <a:rPr lang="en-US" altLang="zh-CN" dirty="0" smtClean="0"/>
              <a:t>L2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L3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微指令缓存（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更好的</a:t>
            </a:r>
            <a:r>
              <a:rPr lang="en-US" altLang="zh-CN" dirty="0" smtClean="0"/>
              <a:t>L1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L2</a:t>
            </a:r>
            <a:r>
              <a:rPr lang="zh-CN" altLang="en-US" dirty="0" smtClean="0"/>
              <a:t>数据预取器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8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AMD x86 (x64) </a:t>
            </a:r>
            <a:r>
              <a:rPr lang="zh-CN" altLang="en-US" dirty="0" smtClean="0"/>
              <a:t>处理器历史</a:t>
            </a:r>
            <a:endParaRPr lang="en-US" altLang="zh-CN" dirty="0" smtClean="0"/>
          </a:p>
          <a:p>
            <a:r>
              <a:rPr lang="en-US" altLang="zh-CN" dirty="0" smtClean="0"/>
              <a:t>AMD Bulldozer</a:t>
            </a:r>
            <a:r>
              <a:rPr lang="zh-CN" altLang="en-US" dirty="0" smtClean="0"/>
              <a:t>主要技术特性</a:t>
            </a:r>
            <a:endParaRPr lang="en-US" altLang="zh-CN" dirty="0" smtClean="0"/>
          </a:p>
          <a:p>
            <a:r>
              <a:rPr lang="en-US" altLang="zh-CN" dirty="0" smtClean="0"/>
              <a:t>AMD Zen</a:t>
            </a:r>
            <a:r>
              <a:rPr lang="zh-CN" altLang="en-US" dirty="0" smtClean="0"/>
              <a:t>的改进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技术解释和发展趋势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3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qph.ec.quoracdn.net/main-qimg-d04bf392618cf7dd62856eda166a1e38-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6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0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更大的分支目标缓存（</a:t>
            </a:r>
            <a:r>
              <a:rPr lang="en-US" altLang="zh-CN" dirty="0" smtClean="0"/>
              <a:t>BTB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BTB</a:t>
            </a:r>
            <a:r>
              <a:rPr lang="zh-CN" altLang="en-US" dirty="0" smtClean="0"/>
              <a:t>项包含两个分支</a:t>
            </a:r>
            <a:endParaRPr lang="en-US" altLang="zh-CN" dirty="0" smtClean="0"/>
          </a:p>
          <a:p>
            <a:r>
              <a:rPr lang="zh-CN" altLang="en-US" dirty="0" smtClean="0"/>
              <a:t>返回地址栈从</a:t>
            </a:r>
            <a:r>
              <a:rPr lang="en-US" altLang="zh-CN" strike="sngStrike" dirty="0" smtClean="0"/>
              <a:t>24</a:t>
            </a:r>
            <a:r>
              <a:rPr lang="zh-CN" altLang="en-US" strike="sngStrike" dirty="0" smtClean="0"/>
              <a:t>项</a:t>
            </a:r>
            <a:r>
              <a:rPr lang="zh-CN" altLang="en-US" dirty="0" smtClean="0"/>
              <a:t>增加到</a:t>
            </a:r>
            <a:r>
              <a:rPr lang="en-US" altLang="zh-CN" dirty="0" smtClean="0"/>
              <a:t>32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“神经网络”分支预测器（感知器分支预测器）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04412" y="6176963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(Amata,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hon\AppData\Roaming\Tencent\Users\469614686\QQ\WinTemp\RichOle\U1HR_RTMQ2IF]YT_NJ8$KQ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4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并发多线程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SMT</a:t>
            </a: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</a:rPr>
              <a:t>Simultaneous Multi-Threading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抛弃集群多线程（</a:t>
            </a:r>
            <a:r>
              <a:rPr lang="en-US" altLang="zh-CN" dirty="0" smtClean="0"/>
              <a:t>CMT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采用与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基本一致的并发多线程（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单线程时，不存在整数单元闲置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提高吞吐率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提高单线程性能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多线程共享整数单元里的多个</a:t>
            </a:r>
            <a:r>
              <a:rPr lang="en-US" altLang="zh-CN" dirty="0" smtClean="0"/>
              <a:t>ALU</a:t>
            </a:r>
          </a:p>
          <a:p>
            <a:pPr lvl="2"/>
            <a:r>
              <a:rPr lang="zh-CN" altLang="en-US" dirty="0" smtClean="0"/>
              <a:t>简化电路，使空间紧凑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扩展性强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功耗降低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075612" y="6176963"/>
            <a:ext cx="3196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(Wikipedia, 2017)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Scali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3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33338" y="0"/>
            <a:ext cx="12222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	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7982" y="1775895"/>
            <a:ext cx="10512862" cy="4351338"/>
          </a:xfrm>
        </p:spPr>
        <p:txBody>
          <a:bodyPr/>
          <a:lstStyle/>
          <a:p>
            <a:r>
              <a:rPr lang="zh-CN" altLang="en-US" dirty="0" smtClean="0"/>
              <a:t>取消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特有的指令集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TBM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FMA4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LWP</a:t>
            </a:r>
          </a:p>
          <a:p>
            <a:r>
              <a:rPr lang="zh-CN" altLang="en-US" dirty="0" smtClean="0"/>
              <a:t>新增大量主流指令的支持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RDSEED……</a:t>
            </a:r>
          </a:p>
          <a:p>
            <a:r>
              <a:rPr lang="zh-CN" altLang="en-US" dirty="0" smtClean="0"/>
              <a:t>保持与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的良好兼容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9893905" y="6127233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(AMD,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技术解释和发展趋势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缓存、分支预测、多线程技术和指令集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52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1.1.	</a:t>
            </a:r>
            <a:r>
              <a:rPr lang="zh-CN" altLang="en-US" sz="2400" b="1" dirty="0" smtClean="0"/>
              <a:t>缓存容量与延迟</a:t>
            </a:r>
            <a:endParaRPr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增加缓存容量</a:t>
            </a:r>
            <a:endParaRPr lang="zh-CN" altLang="en-US" dirty="0"/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1270936"/>
              </p:ext>
            </p:extLst>
          </p:nvPr>
        </p:nvGraphicFramePr>
        <p:xfrm>
          <a:off x="6170613" y="1825625"/>
          <a:ext cx="51800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右箭头 9"/>
          <p:cNvSpPr/>
          <p:nvPr/>
        </p:nvSpPr>
        <p:spPr>
          <a:xfrm>
            <a:off x="4113212" y="3734594"/>
            <a:ext cx="1600200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1.1.	</a:t>
            </a:r>
            <a:r>
              <a:rPr lang="zh-CN" altLang="en-US" sz="2400" b="1" dirty="0" smtClean="0"/>
              <a:t>缓存容量与延迟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L1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32KB-128KB</a:t>
            </a:r>
          </a:p>
          <a:p>
            <a:pPr lvl="2"/>
            <a:r>
              <a:rPr lang="zh-CN" altLang="en-US" dirty="0" smtClean="0"/>
              <a:t>容量过大：延迟带来的性能下降凸显、成本过高</a:t>
            </a:r>
            <a:endParaRPr lang="en-US" altLang="zh-CN" dirty="0"/>
          </a:p>
          <a:p>
            <a:pPr lvl="1"/>
            <a:r>
              <a:rPr lang="zh-CN" altLang="en-US" dirty="0" smtClean="0"/>
              <a:t>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时钟频率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89812" y="6176963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Prybylski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Horowitz, &amp; Hennessy, 1988)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2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1.2.	</a:t>
            </a:r>
            <a:r>
              <a:rPr lang="zh-CN" altLang="en-US" sz="2400" b="1" dirty="0" smtClean="0"/>
              <a:t>写入策略</a:t>
            </a:r>
            <a:endParaRPr lang="zh-CN" altLang="en-US" sz="2400" b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透写（</a:t>
            </a:r>
            <a:r>
              <a:rPr lang="en-US" altLang="zh-CN" dirty="0" smtClean="0"/>
              <a:t>Write-Through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zh-CN" altLang="en-US" dirty="0" smtClean="0"/>
              <a:t>未命中：访问内存</a:t>
            </a:r>
            <a:endParaRPr lang="en-US" altLang="zh-CN" dirty="0" smtClean="0"/>
          </a:p>
          <a:p>
            <a:r>
              <a:rPr lang="zh-CN" altLang="en-US" dirty="0" smtClean="0"/>
              <a:t>存储新数据：立即写入内存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更慢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结构清晰、构造简单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内存数据保持更新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回写（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未命中：访问内存</a:t>
            </a:r>
            <a:endParaRPr lang="en-US" altLang="zh-CN" dirty="0" smtClean="0"/>
          </a:p>
          <a:p>
            <a:r>
              <a:rPr lang="zh-CN" altLang="en-US" dirty="0" smtClean="0"/>
              <a:t>存储新数据：缓存项被剔除时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更快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结构复杂、硬件设计难度大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多核共享内存时，尤为复杂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0506" y="6189663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(Weatherspoon, 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27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新型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微架构</a:t>
            </a:r>
            <a:r>
              <a:rPr lang="en-US" altLang="zh-CN" dirty="0" smtClean="0"/>
              <a:t>Zen</a:t>
            </a:r>
            <a:endParaRPr lang="zh-CN" altLang="en-US" dirty="0"/>
          </a:p>
        </p:txBody>
      </p:sp>
      <p:pic>
        <p:nvPicPr>
          <p:cNvPr id="5122" name="Picture 2" descr="&quot;Zen&quot;&quot; Cor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70" y="1718470"/>
            <a:ext cx="2943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980612" y="6176963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(AMD, 2017)</a:t>
            </a:r>
            <a:endParaRPr lang="zh-CN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1.2.	</a:t>
            </a:r>
            <a:r>
              <a:rPr lang="zh-CN" altLang="en-US" sz="2400" b="1" dirty="0" smtClean="0"/>
              <a:t>写入策略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Zen</a:t>
            </a:r>
            <a:r>
              <a:rPr lang="zh-CN" altLang="zh-CN" dirty="0" smtClean="0"/>
              <a:t>的</a:t>
            </a:r>
            <a:r>
              <a:rPr lang="en-US" altLang="zh-CN" dirty="0"/>
              <a:t>L1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改为</a:t>
            </a:r>
            <a:r>
              <a:rPr lang="zh-CN" altLang="zh-CN" dirty="0"/>
              <a:t>了回写</a:t>
            </a:r>
            <a:r>
              <a:rPr lang="zh-CN" altLang="zh-CN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提高</a:t>
            </a:r>
            <a:r>
              <a:rPr lang="zh-CN" altLang="zh-CN" dirty="0"/>
              <a:t>了</a:t>
            </a:r>
            <a:r>
              <a:rPr lang="en-US" altLang="zh-CN" dirty="0"/>
              <a:t>L1</a:t>
            </a:r>
            <a:r>
              <a:rPr lang="zh-CN" altLang="zh-CN" dirty="0"/>
              <a:t>缓存的</a:t>
            </a:r>
            <a:r>
              <a:rPr lang="zh-CN" altLang="zh-CN" dirty="0" smtClean="0"/>
              <a:t>性能</a:t>
            </a:r>
            <a:endParaRPr lang="en-US" altLang="zh-CN" dirty="0" smtClean="0"/>
          </a:p>
          <a:p>
            <a:r>
              <a:rPr lang="zh-CN" altLang="zh-CN" dirty="0"/>
              <a:t>硬件设计复杂度的部分</a:t>
            </a:r>
            <a:r>
              <a:rPr lang="zh-CN" altLang="zh-CN" dirty="0" smtClean="0"/>
              <a:t>提高</a:t>
            </a:r>
            <a:r>
              <a:rPr lang="zh-CN" altLang="zh-CN" dirty="0"/>
              <a:t>是</a:t>
            </a:r>
            <a:r>
              <a:rPr lang="zh-CN" altLang="zh-CN" b="1" dirty="0">
                <a:solidFill>
                  <a:srgbClr val="394404"/>
                </a:solidFill>
              </a:rPr>
              <a:t>值得和必要</a:t>
            </a:r>
            <a:r>
              <a:rPr lang="zh-CN" altLang="zh-CN" dirty="0"/>
              <a:t>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27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受害者缓存（</a:t>
            </a:r>
            <a:r>
              <a:rPr lang="en-US" altLang="zh-CN" dirty="0" smtClean="0"/>
              <a:t>Victim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与上一级缓存配合使用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较小、全相联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上级缓存未命中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检查受害者缓存是否命中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受害者缓存命中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受害者缓存项换入上级缓存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对应位置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均未命中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访问内存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上级缓存剔除原缓存项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原缓存项暂存入受害者缓存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2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4657735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60150739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847012" y="762000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访问</a:t>
            </a:r>
            <a:r>
              <a:rPr lang="en-US" altLang="zh-CN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0001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6850" y="3006726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97306" y="3012573"/>
            <a:ext cx="90281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5461497" y="3385169"/>
            <a:ext cx="1216152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37012" y="4085689"/>
            <a:ext cx="449353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由受害者缓存换入上级缓存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7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4414598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49463461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847012" y="762000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访问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10001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6850" y="2979768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10106" y="2979768"/>
            <a:ext cx="90281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5461497" y="3385169"/>
            <a:ext cx="1216152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37012" y="4085689"/>
            <a:ext cx="449353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由受害者缓存换入上级缓存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1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5825038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05440541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D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847012" y="762000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访问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30002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9961" y="3728192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17770" y="3742970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655790" y="410505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80260" y="4804188"/>
            <a:ext cx="6288901" cy="95410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上级缓存剔除原缓存项，访存读入新项</a:t>
            </a:r>
            <a:endParaRPr lang="en-US" altLang="zh-CN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原缓存项暂存入受害者缓存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8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2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9184023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73611463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1.3.2.	</a:t>
            </a:r>
            <a:r>
              <a:rPr lang="zh-CN" altLang="en-US" sz="2400" b="1" dirty="0" smtClean="0"/>
              <a:t>微指令缓存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微指令缓存（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/>
              <a:t>Micro-operation </a:t>
            </a:r>
            <a:r>
              <a:rPr lang="en-US" altLang="zh-CN" dirty="0" smtClean="0"/>
              <a:t>Cache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zh-CN" dirty="0" smtClean="0"/>
              <a:t>又</a:t>
            </a:r>
            <a:r>
              <a:rPr lang="zh-CN" altLang="zh-CN" dirty="0"/>
              <a:t>名</a:t>
            </a:r>
            <a:r>
              <a:rPr lang="en-US" altLang="zh-CN" dirty="0" smtClean="0"/>
              <a:t>UC</a:t>
            </a:r>
            <a:r>
              <a:rPr lang="zh-CN" altLang="en-US" dirty="0"/>
              <a:t>：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</a:t>
            </a:r>
            <a:r>
              <a:rPr lang="en-US" altLang="zh-CN" dirty="0"/>
              <a:t>Cache</a:t>
            </a:r>
            <a:r>
              <a:rPr lang="zh-CN" altLang="zh-CN" dirty="0"/>
              <a:t>、</a:t>
            </a:r>
            <a:r>
              <a:rPr lang="en-US" altLang="zh-CN" dirty="0" err="1"/>
              <a:t>μop</a:t>
            </a:r>
            <a:r>
              <a:rPr lang="en-US" altLang="zh-CN" dirty="0"/>
              <a:t> </a:t>
            </a:r>
            <a:r>
              <a:rPr lang="en-US" altLang="zh-CN" dirty="0" smtClean="0"/>
              <a:t>Cache</a:t>
            </a:r>
          </a:p>
          <a:p>
            <a:pPr lvl="2">
              <a:lnSpc>
                <a:spcPct val="110000"/>
              </a:lnSpc>
            </a:pP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接收</a:t>
            </a:r>
            <a:r>
              <a:rPr lang="zh-CN" altLang="zh-CN" dirty="0"/>
              <a:t>指令译码器和指令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存储</a:t>
            </a:r>
            <a:r>
              <a:rPr lang="zh-CN" altLang="zh-CN" dirty="0"/>
              <a:t>译码后指令的</a:t>
            </a:r>
            <a:r>
              <a:rPr lang="zh-CN" altLang="zh-CN" dirty="0" smtClean="0"/>
              <a:t>微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/>
              <a:t>当指令需要被译码时</a:t>
            </a:r>
            <a:r>
              <a:rPr lang="zh-CN" altLang="zh-CN" dirty="0" smtClean="0"/>
              <a:t>，检查是否</a:t>
            </a:r>
            <a:r>
              <a:rPr lang="zh-CN" altLang="zh-CN" dirty="0"/>
              <a:t>有可复用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微指令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chemeClr val="accent2"/>
                </a:solidFill>
              </a:rPr>
              <a:t>避免重复译码</a:t>
            </a:r>
            <a:endParaRPr lang="zh-CN" altLang="zh-CN" b="1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637212" y="6127233"/>
            <a:ext cx="5926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(Solomon, Mendelson, Orenstein, 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Almog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&amp; Ronen, 2001)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附：微操作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Micro-Operations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Micro-ops</a:t>
            </a:r>
            <a:r>
              <a:rPr lang="zh-CN" altLang="en-US" dirty="0" smtClean="0"/>
              <a:t>、</a:t>
            </a:r>
            <a:r>
              <a:rPr lang="en-US" altLang="zh-CN" b="0" i="0" dirty="0" err="1" smtClean="0"/>
              <a:t>μops</a:t>
            </a:r>
            <a:r>
              <a:rPr lang="zh-CN" altLang="en-US" b="0" i="0" dirty="0" smtClean="0">
                <a:latin typeface="+mj-lt"/>
              </a:rPr>
              <a:t>）</a:t>
            </a:r>
            <a:endParaRPr lang="en-US" altLang="zh-CN" b="0" i="0" dirty="0" smtClean="0">
              <a:latin typeface="+mj-lt"/>
            </a:endParaRPr>
          </a:p>
          <a:p>
            <a:r>
              <a:rPr lang="zh-CN" altLang="en-US" dirty="0" smtClean="0"/>
              <a:t>功能单一的或原子的操作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寄存器的数据交换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寄存器的数值或逻辑计算（简单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运算）</a:t>
            </a:r>
            <a:endParaRPr lang="en-US" altLang="zh-CN" dirty="0" smtClean="0"/>
          </a:p>
          <a:p>
            <a:r>
              <a:rPr lang="zh-CN" altLang="en-US" dirty="0" smtClean="0"/>
              <a:t>单个时钟周期内完成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62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2.1.1.	</a:t>
            </a:r>
            <a:r>
              <a:rPr lang="zh-CN" altLang="en-US" sz="2400" b="1" dirty="0" smtClean="0"/>
              <a:t>乱序执行（</a:t>
            </a:r>
            <a:r>
              <a:rPr lang="en-US" altLang="zh-CN" sz="2400" b="1" dirty="0" err="1" smtClean="0"/>
              <a:t>OoO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4342030" cy="3811588"/>
          </a:xfrm>
        </p:spPr>
        <p:txBody>
          <a:bodyPr anchor="ctr">
            <a:normAutofit/>
          </a:bodyPr>
          <a:lstStyle/>
          <a:p>
            <a:r>
              <a:rPr lang="pt-BR" altLang="zh-CN" sz="24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OoO</a:t>
            </a:r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，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Out-of-Order</a:t>
            </a:r>
            <a:endParaRPr lang="pt-BR" altLang="zh-CN" sz="2400" b="1" dirty="0" smtClean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altLang="zh-CN" sz="2400" dirty="0" smtClean="0">
                <a:latin typeface="Arial Black" panose="020B0A04020102020204" pitchFamily="34" charset="0"/>
              </a:rPr>
              <a:t>Loop</a:t>
            </a:r>
            <a:r>
              <a:rPr lang="pt-BR" altLang="zh-CN" sz="2400" dirty="0">
                <a:latin typeface="Arial Black" panose="020B0A04020102020204" pitchFamily="34" charset="0"/>
              </a:rPr>
              <a:t>: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LD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	F0</a:t>
            </a:r>
            <a:r>
              <a:rPr lang="pt-BR" altLang="zh-CN" sz="2400" dirty="0">
                <a:latin typeface="Arial Black" panose="020B0A04020102020204" pitchFamily="34" charset="0"/>
              </a:rPr>
              <a:t>,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0 (R1)</a:t>
            </a:r>
            <a:endParaRPr lang="pt-BR" altLang="zh-CN" sz="2400" dirty="0">
              <a:latin typeface="Arial Black" panose="020B0A04020102020204" pitchFamily="34" charset="0"/>
            </a:endParaRP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MULTD</a:t>
            </a:r>
            <a:r>
              <a:rPr lang="pt-BR" altLang="zh-CN" sz="2400" dirty="0">
                <a:latin typeface="Arial Black" panose="020B0A04020102020204" pitchFamily="34" charset="0"/>
              </a:rPr>
              <a:t>	F4,	F0,	F2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SD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	F4</a:t>
            </a:r>
            <a:r>
              <a:rPr lang="pt-BR" altLang="zh-CN" sz="2400" dirty="0">
                <a:latin typeface="Arial Black" panose="020B0A04020102020204" pitchFamily="34" charset="0"/>
              </a:rPr>
              <a:t>,	0 </a:t>
            </a:r>
            <a:r>
              <a:rPr lang="en-US" altLang="zh-CN" sz="2400" dirty="0">
                <a:latin typeface="Arial Black" panose="020B0A04020102020204" pitchFamily="34" charset="0"/>
              </a:rPr>
              <a:t>(</a:t>
            </a:r>
            <a:r>
              <a:rPr lang="pt-BR" altLang="zh-CN" sz="2400" dirty="0">
                <a:latin typeface="Arial Black" panose="020B0A04020102020204" pitchFamily="34" charset="0"/>
              </a:rPr>
              <a:t>R1)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SUBI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	R1</a:t>
            </a:r>
            <a:r>
              <a:rPr lang="pt-BR" altLang="zh-CN" sz="2400" dirty="0">
                <a:latin typeface="Arial Black" panose="020B0A04020102020204" pitchFamily="34" charset="0"/>
              </a:rPr>
              <a:t>,	R1,	#8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BNEZ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R1</a:t>
            </a:r>
            <a:r>
              <a:rPr lang="pt-BR" altLang="zh-CN" sz="2400" dirty="0">
                <a:latin typeface="Arial Black" panose="020B0A04020102020204" pitchFamily="34" charset="0"/>
              </a:rPr>
              <a:t>,	Loop</a:t>
            </a:r>
            <a:endParaRPr lang="zh-CN" altLang="en-US" sz="2400" dirty="0">
              <a:latin typeface="Arial Black" panose="020B0A04020102020204" pitchFamily="34" charset="0"/>
            </a:endParaRPr>
          </a:p>
          <a:p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7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3612" r="3408" b="543"/>
          <a:stretch/>
        </p:blipFill>
        <p:spPr>
          <a:xfrm>
            <a:off x="4770783" y="301133"/>
            <a:ext cx="7186687" cy="6175867"/>
          </a:xfrm>
        </p:spPr>
      </p:pic>
      <p:sp>
        <p:nvSpPr>
          <p:cNvPr id="10" name="文本框 9"/>
          <p:cNvSpPr txBox="1"/>
          <p:nvPr/>
        </p:nvSpPr>
        <p:spPr>
          <a:xfrm>
            <a:off x="6701765" y="693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1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4406" y="107902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9437" y="13655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40110" y="178691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31011" y="122538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7966" y="109544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07932" y="242326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1914" y="220723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27795" y="25411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7618" y="298712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11704" y="22351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12555" y="334572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81914" y="369966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73706" y="4145837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73503" y="360925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63462" y="35819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433462" y="48537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97571" y="467694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30093" y="497253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81914" y="5384831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11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4970" y="5955912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Out of Order Execution</a:t>
            </a:r>
          </a:p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University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of California San Diego 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2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5100704"/>
              </p:ext>
            </p:extLst>
          </p:nvPr>
        </p:nvGraphicFramePr>
        <p:xfrm>
          <a:off x="1042" y="0"/>
          <a:ext cx="12187780" cy="685800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218778">
                  <a:extLst>
                    <a:ext uri="{9D8B030D-6E8A-4147-A177-3AD203B41FA5}">
                      <a16:colId xmlns:a16="http://schemas.microsoft.com/office/drawing/2014/main" val="231397461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430401525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485547127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440854103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3463964106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2276398861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2176729787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2963261005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796004800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822345688"/>
                    </a:ext>
                  </a:extLst>
                </a:gridCol>
              </a:tblGrid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2095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16707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89732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MUL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94158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84784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52592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23008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0754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MUL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12831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SD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48251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BNE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77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2017 Q1</a:t>
            </a:r>
          </a:p>
          <a:p>
            <a:r>
              <a:rPr lang="en-US" altLang="zh-CN" dirty="0" smtClean="0"/>
              <a:t>x86</a:t>
            </a:r>
            <a:r>
              <a:rPr lang="zh-CN" altLang="en-US" dirty="0" smtClean="0"/>
              <a:t>微处理器架构</a:t>
            </a:r>
            <a:endParaRPr lang="en-US" altLang="zh-CN" dirty="0" smtClean="0"/>
          </a:p>
          <a:p>
            <a:r>
              <a:rPr lang="en-US" altLang="zh-CN" dirty="0" smtClean="0"/>
              <a:t>14nm</a:t>
            </a:r>
          </a:p>
          <a:p>
            <a:r>
              <a:rPr lang="en-US" altLang="zh-CN" dirty="0" smtClean="0"/>
              <a:t>AMD Ryzen</a:t>
            </a:r>
          </a:p>
        </p:txBody>
      </p:sp>
      <p:pic>
        <p:nvPicPr>
          <p:cNvPr id="2052" name="Picture 4" descr="https://www.amd.com/system/files/11411-ryzen-pro-chipshot-topleft-500x36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9369" y="2286794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2.1.2.	</a:t>
            </a:r>
            <a:r>
              <a:rPr lang="zh-CN" altLang="en-US" sz="2400" b="1" dirty="0" smtClean="0"/>
              <a:t>目的</a:t>
            </a:r>
            <a:endParaRPr lang="zh-CN" altLang="en-US" sz="2400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4294967295"/>
          </p:nvPr>
        </p:nvSpPr>
        <p:spPr>
          <a:xfrm>
            <a:off x="3732212" y="1752600"/>
            <a:ext cx="5180012" cy="65681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zh-CN" altLang="en-US" sz="3200" dirty="0" smtClean="0"/>
              <a:t>实现指令抓取与执行的解耦</a:t>
            </a:r>
            <a:endParaRPr lang="en-US" altLang="zh-CN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8837612" y="5992297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Kubiatowicz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2011)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46312" y="2622293"/>
            <a:ext cx="2971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带分支预测的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指令抓取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237412" y="2622293"/>
            <a:ext cx="2971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乱序执行单元</a:t>
            </a:r>
            <a:endParaRPr lang="zh-CN" altLang="en-US" sz="2800" dirty="0"/>
          </a:p>
        </p:txBody>
      </p:sp>
      <p:sp>
        <p:nvSpPr>
          <p:cNvPr id="9" name="右箭头 8"/>
          <p:cNvSpPr/>
          <p:nvPr/>
        </p:nvSpPr>
        <p:spPr>
          <a:xfrm>
            <a:off x="5408612" y="2971800"/>
            <a:ext cx="16764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弧形箭头 9"/>
          <p:cNvSpPr/>
          <p:nvPr/>
        </p:nvSpPr>
        <p:spPr>
          <a:xfrm rot="10800000">
            <a:off x="3732212" y="3962400"/>
            <a:ext cx="4953000" cy="1143000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3741" y="5318278"/>
            <a:ext cx="18261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分支结果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纠正反馈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9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2.1.2.	</a:t>
            </a:r>
            <a:r>
              <a:rPr lang="zh-CN" altLang="en-US" sz="2400" b="1" dirty="0" smtClean="0"/>
              <a:t>目的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altLang="zh-CN" sz="2800" dirty="0"/>
              <a:t>Loop:</a:t>
            </a:r>
          </a:p>
          <a:p>
            <a:pPr marL="0" indent="0">
              <a:buNone/>
            </a:pPr>
            <a:r>
              <a:rPr lang="pt-BR" altLang="zh-CN" sz="2800" b="1" dirty="0"/>
              <a:t>LD</a:t>
            </a:r>
            <a:r>
              <a:rPr lang="pt-BR" altLang="zh-CN" sz="2800" dirty="0"/>
              <a:t>		F0,	0,	R1</a:t>
            </a:r>
          </a:p>
          <a:p>
            <a:pPr marL="0" indent="0">
              <a:buNone/>
            </a:pPr>
            <a:r>
              <a:rPr lang="pt-BR" altLang="zh-CN" sz="2800" b="1" dirty="0"/>
              <a:t>MULTD</a:t>
            </a:r>
            <a:r>
              <a:rPr lang="pt-BR" altLang="zh-CN" sz="2800" dirty="0"/>
              <a:t>	F4,	F0,	F2</a:t>
            </a:r>
          </a:p>
          <a:p>
            <a:pPr marL="0" indent="0">
              <a:buNone/>
            </a:pPr>
            <a:r>
              <a:rPr lang="pt-BR" altLang="zh-CN" sz="2800" b="1" dirty="0"/>
              <a:t>SD</a:t>
            </a:r>
            <a:r>
              <a:rPr lang="pt-BR" altLang="zh-CN" sz="2800" dirty="0"/>
              <a:t>		F4,	0 </a:t>
            </a:r>
            <a:r>
              <a:rPr lang="en-US" altLang="zh-CN" sz="2800" dirty="0"/>
              <a:t>(</a:t>
            </a:r>
            <a:r>
              <a:rPr lang="pt-BR" altLang="zh-CN" sz="2800" dirty="0"/>
              <a:t>R1)</a:t>
            </a:r>
          </a:p>
          <a:p>
            <a:pPr marL="0" indent="0">
              <a:buNone/>
            </a:pPr>
            <a:r>
              <a:rPr lang="pt-BR" altLang="zh-CN" sz="2800" b="1" dirty="0"/>
              <a:t>SUBI</a:t>
            </a:r>
            <a:r>
              <a:rPr lang="pt-BR" altLang="zh-CN" sz="2800" dirty="0"/>
              <a:t>		R1,	R1,	#8</a:t>
            </a:r>
          </a:p>
          <a:p>
            <a:pPr marL="0" indent="0">
              <a:buNone/>
            </a:pPr>
            <a:r>
              <a:rPr lang="pt-BR" altLang="zh-CN" sz="2800" b="1" dirty="0"/>
              <a:t>BNEZ</a:t>
            </a:r>
            <a:r>
              <a:rPr lang="pt-BR" altLang="zh-CN" sz="2800" dirty="0"/>
              <a:t>		R1,	</a:t>
            </a:r>
            <a:r>
              <a:rPr lang="pt-BR" altLang="zh-CN" sz="2800" dirty="0" smtClean="0"/>
              <a:t>Loop</a:t>
            </a:r>
          </a:p>
          <a:p>
            <a:pPr marL="0" indent="0">
              <a:buNone/>
            </a:pPr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需等待</a:t>
            </a:r>
            <a:r>
              <a:rPr lang="zh-CN" altLang="en-US" b="1" dirty="0" smtClean="0"/>
              <a:t>分支指令</a:t>
            </a:r>
            <a:r>
              <a:rPr lang="zh-CN" altLang="en-US" dirty="0" smtClean="0"/>
              <a:t>完成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才能继续</a:t>
            </a:r>
            <a:r>
              <a:rPr lang="zh-CN" altLang="en-US" b="1" dirty="0" smtClean="0"/>
              <a:t>取指令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分支预测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跳转（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不跳转（</a:t>
            </a:r>
            <a:r>
              <a:rPr lang="en-US" altLang="zh-CN" dirty="0" smtClean="0"/>
              <a:t>Not Taken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避免流水线停顿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15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2.1.3.	</a:t>
            </a:r>
            <a:r>
              <a:rPr lang="zh-CN" altLang="en-US" sz="2400" b="1" dirty="0" smtClean="0"/>
              <a:t>静态分支预测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最简单的分支预测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分支跳转的概率大概有</a:t>
            </a:r>
            <a:r>
              <a:rPr lang="en-US" altLang="zh-CN" dirty="0" smtClean="0"/>
              <a:t>60%~70%</a:t>
            </a:r>
          </a:p>
          <a:p>
            <a:r>
              <a:rPr lang="zh-CN" altLang="en-US" dirty="0" smtClean="0"/>
              <a:t>例如：</a:t>
            </a:r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</a:rPr>
              <a:t>Motorola MC88110</a:t>
            </a:r>
            <a:endParaRPr lang="en-US" altLang="zh-CN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/>
              <a:t>BNE</a:t>
            </a:r>
            <a:r>
              <a:rPr lang="zh-CN" altLang="en-US" dirty="0" smtClean="0"/>
              <a:t>：预测跳转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BEQ</a:t>
            </a:r>
            <a:r>
              <a:rPr lang="zh-CN" altLang="en-US" dirty="0" smtClean="0"/>
              <a:t>：预测不跳转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3254117"/>
            <a:ext cx="5180012" cy="14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2.1.4.	</a:t>
            </a:r>
            <a:r>
              <a:rPr lang="zh-CN" altLang="en-US" sz="2400" b="1" dirty="0" smtClean="0"/>
              <a:t>动态分支预测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一个分支当前执行的行为是下一次执行的很好预测</a:t>
            </a:r>
            <a:endParaRPr lang="en-US" altLang="zh-CN" dirty="0" smtClean="0"/>
          </a:p>
          <a:p>
            <a:r>
              <a:rPr lang="zh-CN" altLang="en-US" dirty="0" smtClean="0"/>
              <a:t>空间相关性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几个不同分支的行为可能相互关联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5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2.1.4.	</a:t>
            </a:r>
            <a:r>
              <a:rPr lang="zh-CN" altLang="en-US" sz="2400" b="1" dirty="0" smtClean="0"/>
              <a:t>动态分支预测</a:t>
            </a:r>
            <a:endParaRPr lang="zh-CN" altLang="en-US" b="1" dirty="0"/>
          </a:p>
        </p:txBody>
      </p:sp>
      <p:sp>
        <p:nvSpPr>
          <p:cNvPr id="3" name="椭圆 2"/>
          <p:cNvSpPr/>
          <p:nvPr/>
        </p:nvSpPr>
        <p:spPr>
          <a:xfrm>
            <a:off x="4303713" y="2819400"/>
            <a:ext cx="3581400" cy="2362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分支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预测器</a:t>
            </a:r>
            <a:endParaRPr lang="zh-CN" altLang="en-US" sz="4800" dirty="0"/>
          </a:p>
        </p:txBody>
      </p:sp>
      <p:sp>
        <p:nvSpPr>
          <p:cNvPr id="6" name="右箭头 5"/>
          <p:cNvSpPr/>
          <p:nvPr/>
        </p:nvSpPr>
        <p:spPr>
          <a:xfrm>
            <a:off x="1065212" y="3695700"/>
            <a:ext cx="2743200" cy="6096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2978" y="31109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输入分支（地址）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8380414" y="3695700"/>
            <a:ext cx="2743200" cy="6096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18206" y="31109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预测（地址、值）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854622" y="48900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相关性（地址、值）</a:t>
            </a:r>
            <a:endParaRPr lang="zh-CN" altLang="en-US" sz="3200" dirty="0"/>
          </a:p>
        </p:txBody>
      </p:sp>
      <p:sp>
        <p:nvSpPr>
          <p:cNvPr id="13" name="右弧形箭头 12"/>
          <p:cNvSpPr/>
          <p:nvPr/>
        </p:nvSpPr>
        <p:spPr>
          <a:xfrm rot="5400000">
            <a:off x="7041137" y="3918527"/>
            <a:ext cx="1078349" cy="4191000"/>
          </a:xfrm>
          <a:prstGeom prst="curvedLeftArrow">
            <a:avLst>
              <a:gd name="adj1" fmla="val 29203"/>
              <a:gd name="adj2" fmla="val 76241"/>
              <a:gd name="adj3" fmla="val 4647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6098080" y="1364099"/>
            <a:ext cx="3124200" cy="1600200"/>
          </a:xfrm>
          <a:prstGeom prst="cloudCallout">
            <a:avLst>
              <a:gd name="adj1" fmla="val -27225"/>
              <a:gd name="adj2" fmla="val 769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历史信息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1" grpId="0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7443475"/>
              </p:ext>
            </p:extLst>
          </p:nvPr>
        </p:nvGraphicFramePr>
        <p:xfrm>
          <a:off x="2758133" y="1690689"/>
          <a:ext cx="3124200" cy="4351338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62749161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0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90397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21157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4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20602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73075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0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1868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164242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分支历史表是一个“预测器”表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分支有一</a:t>
            </a:r>
            <a:r>
              <a:rPr lang="zh-CN" altLang="en-US" dirty="0" smtClean="0"/>
              <a:t>个预测</a:t>
            </a:r>
            <a:r>
              <a:rPr lang="zh-CN" altLang="en-US" dirty="0"/>
              <a:t>器</a:t>
            </a:r>
            <a:r>
              <a:rPr lang="zh-CN" altLang="en-US" dirty="0" smtClean="0"/>
              <a:t>状态机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</a:t>
            </a:r>
            <a:r>
              <a:rPr lang="en-US" altLang="zh-CN" sz="2800" b="1" dirty="0" smtClean="0"/>
              <a:t>1 bit</a:t>
            </a:r>
            <a:r>
              <a:rPr lang="zh-CN" altLang="en-US" dirty="0" smtClean="0"/>
              <a:t>的状态机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跳转（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不跳转（</a:t>
            </a:r>
            <a:r>
              <a:rPr lang="en-US" altLang="zh-CN" dirty="0" smtClean="0"/>
              <a:t>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Taken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61096" y="30581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分支地址</a:t>
            </a:r>
            <a:endParaRPr lang="zh-CN" altLang="en-US" sz="2800" dirty="0"/>
          </a:p>
        </p:txBody>
      </p:sp>
      <p:sp>
        <p:nvSpPr>
          <p:cNvPr id="8" name="右箭头 7"/>
          <p:cNvSpPr/>
          <p:nvPr/>
        </p:nvSpPr>
        <p:spPr>
          <a:xfrm>
            <a:off x="608012" y="3581400"/>
            <a:ext cx="1927127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MOV		X,	</a:t>
            </a:r>
            <a:r>
              <a:rPr lang="en-US" altLang="zh-CN" dirty="0" smtClean="0">
                <a:latin typeface="Arial Black" panose="020B0A040201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LOOP: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latin typeface="Arial Black" panose="020B0A04020102020204" pitchFamily="34" charset="0"/>
              </a:rPr>
              <a:t>SUB		X,	1</a:t>
            </a:r>
            <a:endParaRPr lang="en-US" altLang="zh-C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BNZ		X,	LOOP</a:t>
            </a:r>
            <a:endParaRPr lang="zh-CN" alt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9729632"/>
              </p:ext>
            </p:extLst>
          </p:nvPr>
        </p:nvGraphicFramePr>
        <p:xfrm>
          <a:off x="6170613" y="1825625"/>
          <a:ext cx="5180012" cy="43513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93525626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72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4612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622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375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60921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31913" y="523368"/>
            <a:ext cx="95250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根据</a:t>
            </a:r>
            <a:r>
              <a:rPr lang="en-US" altLang="zh-CN" sz="3200" dirty="0" smtClean="0"/>
              <a:t>BHT</a:t>
            </a:r>
            <a:r>
              <a:rPr lang="zh-CN" altLang="en-US" sz="3200" dirty="0" smtClean="0"/>
              <a:t>，第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次到达</a:t>
            </a:r>
            <a:r>
              <a:rPr lang="en-US" altLang="zh-CN" sz="3200" dirty="0" smtClean="0"/>
              <a:t>BNZ</a:t>
            </a:r>
            <a:r>
              <a:rPr lang="zh-CN" altLang="en-US" sz="3200" dirty="0" smtClean="0"/>
              <a:t>分支指令，预测</a:t>
            </a:r>
            <a:r>
              <a:rPr lang="en-US" altLang="zh-CN" sz="3200" dirty="0" smtClean="0"/>
              <a:t>Taken</a:t>
            </a:r>
          </a:p>
          <a:p>
            <a:pPr algn="ctr"/>
            <a:r>
              <a:rPr lang="zh-CN" altLang="en-US" sz="3200" dirty="0" smtClean="0"/>
              <a:t>因为循环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次，所以</a:t>
            </a:r>
            <a:r>
              <a:rPr lang="zh-CN" altLang="en-US" sz="32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成功</a:t>
            </a:r>
            <a:r>
              <a:rPr lang="zh-CN" altLang="en-US" sz="3200" dirty="0" smtClean="0"/>
              <a:t>预测</a:t>
            </a:r>
            <a:endParaRPr lang="zh-CN" altLang="en-US" sz="3200" dirty="0"/>
          </a:p>
        </p:txBody>
      </p:sp>
      <p:sp>
        <p:nvSpPr>
          <p:cNvPr id="12" name="右箭头 11"/>
          <p:cNvSpPr/>
          <p:nvPr/>
        </p:nvSpPr>
        <p:spPr>
          <a:xfrm rot="19555012">
            <a:off x="5517013" y="4260177"/>
            <a:ext cx="914421" cy="4618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8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MOV		X,	</a:t>
            </a:r>
            <a:r>
              <a:rPr lang="en-US" altLang="zh-CN" dirty="0" smtClean="0">
                <a:latin typeface="Arial Black" panose="020B0A040201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LOOP: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SUB		X,	1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BNZ		X,	LOOP</a:t>
            </a:r>
            <a:endParaRPr lang="zh-CN" alt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9686613"/>
              </p:ext>
            </p:extLst>
          </p:nvPr>
        </p:nvGraphicFramePr>
        <p:xfrm>
          <a:off x="6170613" y="1825625"/>
          <a:ext cx="5180012" cy="43513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93525626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72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4612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622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375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60921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 rot="19555012">
            <a:off x="5517013" y="4260177"/>
            <a:ext cx="914421" cy="4618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1913" y="439545"/>
            <a:ext cx="95250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次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仍预测</a:t>
            </a:r>
            <a:r>
              <a:rPr lang="en-US" altLang="zh-CN" sz="3200" dirty="0" smtClean="0"/>
              <a:t>Taken</a:t>
            </a:r>
          </a:p>
          <a:p>
            <a:pPr algn="ctr"/>
            <a:r>
              <a:rPr lang="zh-CN" altLang="en-US" sz="3200" dirty="0" smtClean="0"/>
              <a:t>预测</a:t>
            </a:r>
            <a:r>
              <a:rPr lang="zh-CN" altLang="en-US" sz="3200" b="1" dirty="0" smtClean="0">
                <a:ln w="952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失败</a:t>
            </a:r>
            <a:endParaRPr lang="en-US" altLang="zh-CN" sz="3200" b="1" dirty="0" smtClean="0">
              <a:ln w="952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6412" y="3647351"/>
            <a:ext cx="1181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Not</a:t>
            </a:r>
            <a:endParaRPr lang="zh-CN" altLang="en-US" sz="4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LOOP</a:t>
            </a:r>
            <a:r>
              <a:rPr lang="en-US" altLang="zh-CN" dirty="0" smtClean="0"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BNZ		X,	LOOP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latin typeface="Arial Black" panose="020B0A040201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MOV		X,	</a:t>
            </a:r>
            <a:r>
              <a:rPr lang="en-US" altLang="zh-CN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JMP		LOOP</a:t>
            </a:r>
            <a:endParaRPr lang="zh-CN" alt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9092793"/>
              </p:ext>
            </p:extLst>
          </p:nvPr>
        </p:nvGraphicFramePr>
        <p:xfrm>
          <a:off x="6170613" y="1825625"/>
          <a:ext cx="5180012" cy="43513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93525626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72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4612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Not 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622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375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60921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 rot="1079031">
            <a:off x="5637213" y="3726095"/>
            <a:ext cx="914421" cy="4618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1923" y="255963"/>
            <a:ext cx="95250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假设该循环再次被调用，又要循环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次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第一次遇到</a:t>
            </a:r>
            <a:r>
              <a:rPr lang="en-US" altLang="zh-CN" sz="3200" dirty="0" smtClean="0"/>
              <a:t>BNZ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Not Taken</a:t>
            </a:r>
          </a:p>
          <a:p>
            <a:pPr algn="ctr"/>
            <a:r>
              <a:rPr lang="zh-CN" altLang="en-US" sz="3200" dirty="0" smtClean="0"/>
              <a:t>预测</a:t>
            </a:r>
            <a:r>
              <a:rPr lang="zh-CN" altLang="en-US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失败</a:t>
            </a:r>
            <a:endParaRPr lang="en-US" altLang="zh-CN" sz="3200" b="1" dirty="0" smtClean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812" y="3672508"/>
            <a:ext cx="1143000" cy="657572"/>
          </a:xfrm>
          <a:prstGeom prst="rect">
            <a:avLst/>
          </a:prstGeom>
          <a:solidFill>
            <a:srgbClr val="78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960812" y="1533926"/>
            <a:ext cx="1371600" cy="1371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00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237412" y="1533926"/>
            <a:ext cx="1371600" cy="1371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01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60812" y="4734326"/>
            <a:ext cx="1371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10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237412" y="4734326"/>
            <a:ext cx="1371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11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8149" y="1965438"/>
            <a:ext cx="1542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3812" y="1985194"/>
            <a:ext cx="1542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9691" y="5119570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Not 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13812" y="5119569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Not 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8" name="上弧形箭头 17"/>
          <p:cNvSpPr/>
          <p:nvPr/>
        </p:nvSpPr>
        <p:spPr>
          <a:xfrm>
            <a:off x="4043891" y="938615"/>
            <a:ext cx="1219200" cy="595311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57576" y="304800"/>
            <a:ext cx="591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484812" y="1914926"/>
            <a:ext cx="1600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33507" y="1415979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5484812" y="2277581"/>
            <a:ext cx="1600200" cy="27263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25866" y="2411595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4" name="右箭头 23"/>
          <p:cNvSpPr/>
          <p:nvPr/>
        </p:nvSpPr>
        <p:spPr>
          <a:xfrm rot="8413233">
            <a:off x="5517862" y="3534579"/>
            <a:ext cx="1600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5" name="左箭头 24"/>
          <p:cNvSpPr/>
          <p:nvPr/>
        </p:nvSpPr>
        <p:spPr>
          <a:xfrm rot="8413233">
            <a:off x="5517862" y="3897234"/>
            <a:ext cx="1600200" cy="27263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34230" y="3093529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18418" y="397705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5515985" y="5191526"/>
            <a:ext cx="1600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60903" y="4719894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0" name="左箭头 29"/>
          <p:cNvSpPr/>
          <p:nvPr/>
        </p:nvSpPr>
        <p:spPr>
          <a:xfrm>
            <a:off x="5515985" y="5554181"/>
            <a:ext cx="1600200" cy="27263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7039" y="575446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2" name="上弧形箭头 31"/>
          <p:cNvSpPr/>
          <p:nvPr/>
        </p:nvSpPr>
        <p:spPr>
          <a:xfrm>
            <a:off x="7333886" y="4215215"/>
            <a:ext cx="1219200" cy="595311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12732" y="3581400"/>
            <a:ext cx="1061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NT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0"/>
            <a:ext cx="8229600" cy="70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2.1.5.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状态机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相当于增加了一个延迟，避免频繁改变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8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2.1.6.	</a:t>
            </a:r>
            <a:r>
              <a:rPr lang="zh-CN" altLang="en-US" sz="2400" b="1" dirty="0" smtClean="0"/>
              <a:t>分支目标缓冲（</a:t>
            </a:r>
            <a:r>
              <a:rPr lang="en-US" altLang="zh-CN" sz="2400" b="1" dirty="0" smtClean="0"/>
              <a:t>BTB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Target Buffer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分支历史表仅作出预测</a:t>
            </a:r>
            <a:endParaRPr lang="en-US" altLang="zh-CN" dirty="0" smtClean="0"/>
          </a:p>
          <a:p>
            <a:r>
              <a:rPr lang="zh-CN" altLang="en-US" dirty="0" smtClean="0"/>
              <a:t>仍需计算分支目标地址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分支目标缓冲（</a:t>
            </a:r>
            <a:r>
              <a:rPr lang="en-US" altLang="zh-CN" sz="2800" dirty="0"/>
              <a:t>BTB</a:t>
            </a:r>
            <a:r>
              <a:rPr lang="zh-CN" altLang="en-US" sz="2800" dirty="0"/>
              <a:t>，</a:t>
            </a:r>
            <a:r>
              <a:rPr lang="en-US" altLang="zh-CN" sz="2800" dirty="0"/>
              <a:t>Branch Target Buffer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存储：分支跳转目标地址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85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93167"/>
              </p:ext>
            </p:extLst>
          </p:nvPr>
        </p:nvGraphicFramePr>
        <p:xfrm>
          <a:off x="760413" y="1371600"/>
          <a:ext cx="1371599" cy="4648200"/>
        </p:xfrm>
        <a:graphic>
          <a:graphicData uri="http://schemas.openxmlformats.org/drawingml/2006/table">
            <a:tbl>
              <a:tblPr bandRow="1">
                <a:tableStyleId>{306799F8-075E-4A3A-A7F6-7FBC6576F1A4}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1184202707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675556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4748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…</a:t>
                      </a:r>
                      <a:endParaRPr lang="zh-CN" altLang="en-US" sz="40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73070233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11100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93929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56405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3141" y="6096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指令缓存</a:t>
            </a:r>
            <a:endParaRPr lang="zh-CN" altLang="en-US" sz="3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10266"/>
              </p:ext>
            </p:extLst>
          </p:nvPr>
        </p:nvGraphicFramePr>
        <p:xfrm>
          <a:off x="2589212" y="1524000"/>
          <a:ext cx="3657600" cy="37084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2647889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1641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62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85228" y="76539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PC</a:t>
            </a:r>
            <a:endParaRPr lang="zh-CN" altLang="en-US" sz="3200" dirty="0"/>
          </a:p>
        </p:txBody>
      </p:sp>
      <p:sp>
        <p:nvSpPr>
          <p:cNvPr id="10" name="右大括号 9"/>
          <p:cNvSpPr/>
          <p:nvPr/>
        </p:nvSpPr>
        <p:spPr>
          <a:xfrm rot="5400000">
            <a:off x="4218052" y="328194"/>
            <a:ext cx="351587" cy="3657600"/>
          </a:xfrm>
          <a:prstGeom prst="rightBrace">
            <a:avLst>
              <a:gd name="adj1" fmla="val 27598"/>
              <a:gd name="adj2" fmla="val 7530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 rot="5400000">
            <a:off x="5372419" y="1816775"/>
            <a:ext cx="228601" cy="1471851"/>
          </a:xfrm>
          <a:prstGeom prst="rightBrace">
            <a:avLst>
              <a:gd name="adj1" fmla="val 3299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064636" y="2783354"/>
                <a:ext cx="970138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zh-CN" altLang="en-US" sz="2400" dirty="0" smtClean="0"/>
                  <a:t>位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636" y="2783354"/>
                <a:ext cx="970138" cy="506742"/>
              </a:xfrm>
              <a:prstGeom prst="rect">
                <a:avLst/>
              </a:prstGeom>
              <a:blipFill>
                <a:blip r:embed="rId3"/>
                <a:stretch>
                  <a:fillRect r="-8805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63225"/>
              </p:ext>
            </p:extLst>
          </p:nvPr>
        </p:nvGraphicFramePr>
        <p:xfrm>
          <a:off x="6627812" y="1477961"/>
          <a:ext cx="5257800" cy="34415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4101895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4635734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34282504"/>
                    </a:ext>
                  </a:extLst>
                </a:gridCol>
              </a:tblGrid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有效位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预测目标</a:t>
                      </a:r>
                      <a:r>
                        <a:rPr lang="en-US" altLang="zh-CN" sz="2800" dirty="0" smtClean="0"/>
                        <a:t>PC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9911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05344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7"/>
                  </a:ext>
                </a:extLst>
              </a:tr>
              <a:tr h="850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91670163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15307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488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55935" y="317212"/>
                <a:ext cx="4368695" cy="962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-</a:t>
                </a:r>
                <a:r>
                  <a:rPr lang="zh-CN" altLang="en-US" sz="3200" dirty="0" smtClean="0"/>
                  <a:t>项直接相联映射</a:t>
                </a:r>
                <a:r>
                  <a:rPr lang="en-US" altLang="zh-CN" sz="3200" dirty="0" smtClean="0"/>
                  <a:t>BTB</a:t>
                </a:r>
              </a:p>
              <a:p>
                <a:pPr algn="ctr"/>
                <a:r>
                  <a:rPr lang="zh-CN" altLang="en-US" sz="2400" dirty="0" smtClean="0">
                    <a:solidFill>
                      <a:schemeClr val="bg2">
                        <a:lumMod val="75000"/>
                      </a:schemeClr>
                    </a:solidFill>
                  </a:rPr>
                  <a:t>也可以</a:t>
                </a:r>
                <a:r>
                  <a:rPr lang="zh-CN" altLang="en-US" sz="2400" dirty="0" smtClean="0">
                    <a:solidFill>
                      <a:schemeClr val="bg2">
                        <a:lumMod val="50000"/>
                      </a:schemeClr>
                    </a:solidFill>
                  </a:rPr>
                  <a:t>组相联映射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35" y="317212"/>
                <a:ext cx="4368695" cy="962956"/>
              </a:xfrm>
              <a:prstGeom prst="rect">
                <a:avLst/>
              </a:prstGeom>
              <a:blipFill>
                <a:blip r:embed="rId4"/>
                <a:stretch>
                  <a:fillRect t="-6962" r="-3212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椭圆 38"/>
          <p:cNvSpPr/>
          <p:nvPr/>
        </p:nvSpPr>
        <p:spPr>
          <a:xfrm>
            <a:off x="7085012" y="5303533"/>
            <a:ext cx="685800" cy="685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i="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endParaRPr lang="zh-CN" altLang="en-US" b="1" dirty="0">
              <a:latin typeface="Cambria Math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3" name="直接箭头连接符 42"/>
          <p:cNvCxnSpPr>
            <a:endCxn id="39" idx="0"/>
          </p:cNvCxnSpPr>
          <p:nvPr/>
        </p:nvCxnSpPr>
        <p:spPr>
          <a:xfrm>
            <a:off x="7427912" y="4919473"/>
            <a:ext cx="0" cy="384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0" idx="1"/>
            <a:endCxn id="39" idx="2"/>
          </p:cNvCxnSpPr>
          <p:nvPr/>
        </p:nvCxnSpPr>
        <p:spPr>
          <a:xfrm rot="16200000" flipH="1">
            <a:off x="3619755" y="2181176"/>
            <a:ext cx="3313645" cy="3616868"/>
          </a:xfrm>
          <a:prstGeom prst="bentConnector4">
            <a:avLst>
              <a:gd name="adj1" fmla="val 100074"/>
              <a:gd name="adj2" fmla="val 967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2132012" y="3352800"/>
            <a:ext cx="13361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1" idx="1"/>
          </p:cNvCxnSpPr>
          <p:nvPr/>
        </p:nvCxnSpPr>
        <p:spPr>
          <a:xfrm rot="16200000" flipH="1">
            <a:off x="5248996" y="2904724"/>
            <a:ext cx="1571556" cy="1096111"/>
          </a:xfrm>
          <a:prstGeom prst="bentConnector3">
            <a:avLst>
              <a:gd name="adj1" fmla="val 9994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78" idx="0"/>
          </p:cNvCxnSpPr>
          <p:nvPr/>
        </p:nvCxnSpPr>
        <p:spPr>
          <a:xfrm flipH="1">
            <a:off x="8837612" y="4919473"/>
            <a:ext cx="1" cy="1289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9" idx="0"/>
          </p:cNvCxnSpPr>
          <p:nvPr/>
        </p:nvCxnSpPr>
        <p:spPr>
          <a:xfrm flipH="1">
            <a:off x="10818812" y="4919473"/>
            <a:ext cx="3" cy="1289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9" idx="4"/>
            <a:endCxn id="76" idx="0"/>
          </p:cNvCxnSpPr>
          <p:nvPr/>
        </p:nvCxnSpPr>
        <p:spPr>
          <a:xfrm>
            <a:off x="7427912" y="5989333"/>
            <a:ext cx="0" cy="21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925210" y="620887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匹配</a:t>
            </a:r>
            <a:endParaRPr lang="zh-CN" altLang="en-US" sz="3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8334910" y="62088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有效</a:t>
            </a:r>
            <a:endParaRPr lang="zh-CN" altLang="en-US" sz="3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10316110" y="62088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目标</a:t>
            </a:r>
            <a:endParaRPr lang="zh-CN" altLang="en-US" sz="3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8883113" y="2368034"/>
            <a:ext cx="24384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包含分支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和目标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133012" y="1981200"/>
            <a:ext cx="183098" cy="3515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5" idx="0"/>
          </p:cNvCxnSpPr>
          <p:nvPr/>
        </p:nvCxnSpPr>
        <p:spPr>
          <a:xfrm flipH="1" flipV="1">
            <a:off x="7869763" y="1894840"/>
            <a:ext cx="2232550" cy="4731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863066" y="6316590"/>
            <a:ext cx="303696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匹配失败，则抓取</a:t>
            </a:r>
            <a:r>
              <a:rPr lang="en-US" altLang="zh-CN" dirty="0" smtClean="0"/>
              <a:t>PC+4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780212" y="4468316"/>
            <a:ext cx="49530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只有预测为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的分支和跳转存入</a:t>
            </a:r>
            <a:r>
              <a:rPr lang="en-US" altLang="zh-CN" dirty="0" smtClean="0"/>
              <a:t>BTB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2.1.6.	</a:t>
            </a:r>
            <a:r>
              <a:rPr lang="zh-CN" altLang="en-US" sz="2400" b="1" dirty="0" smtClean="0"/>
              <a:t>分支目标缓冲（</a:t>
            </a:r>
            <a:r>
              <a:rPr lang="en-US" altLang="zh-CN" sz="2400" b="1" dirty="0" smtClean="0"/>
              <a:t>BTB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Target Buffer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BTB</a:t>
            </a:r>
            <a:r>
              <a:rPr lang="zh-CN" altLang="en-US" dirty="0" smtClean="0"/>
              <a:t>比</a:t>
            </a:r>
            <a:r>
              <a:rPr lang="en-US" altLang="zh-CN" dirty="0" smtClean="0"/>
              <a:t>BHT</a:t>
            </a:r>
            <a:r>
              <a:rPr lang="zh-CN" altLang="en-US" dirty="0" smtClean="0"/>
              <a:t>更复杂，成本更高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结合</a:t>
            </a:r>
            <a:r>
              <a:rPr lang="en-US" altLang="zh-CN" dirty="0" smtClean="0"/>
              <a:t>BTB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BHT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指令抓取时，首先访问</a:t>
            </a:r>
            <a:r>
              <a:rPr lang="en-US" altLang="zh-CN" dirty="0" smtClean="0"/>
              <a:t>BTB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BTB</a:t>
            </a:r>
            <a:r>
              <a:rPr lang="zh-CN" altLang="en-US" dirty="0" smtClean="0"/>
              <a:t>未命中，使用</a:t>
            </a:r>
            <a:r>
              <a:rPr lang="en-US" altLang="zh-CN" dirty="0" smtClean="0"/>
              <a:t>BHT</a:t>
            </a:r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最后，更新二者</a:t>
            </a:r>
            <a:endParaRPr lang="en-US" altLang="zh-CN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693893"/>
              </p:ext>
            </p:extLst>
          </p:nvPr>
        </p:nvGraphicFramePr>
        <p:xfrm>
          <a:off x="6170613" y="1825625"/>
          <a:ext cx="5180013" cy="4351336"/>
        </p:xfrm>
        <a:graphic>
          <a:graphicData uri="http://schemas.openxmlformats.org/drawingml/2006/table">
            <a:tbl>
              <a:tblPr bandRow="1">
                <a:tableStyleId>{327F97BB-C833-4FB7-BDE5-3F7075034690}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1512906187"/>
                    </a:ext>
                  </a:extLst>
                </a:gridCol>
                <a:gridCol w="2919943">
                  <a:extLst>
                    <a:ext uri="{9D8B030D-6E8A-4147-A177-3AD203B41FA5}">
                      <a16:colId xmlns:a16="http://schemas.microsoft.com/office/drawing/2014/main" val="3334267168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219690841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生成</a:t>
                      </a:r>
                      <a:r>
                        <a:rPr lang="en-US" altLang="zh-CN" sz="2000" dirty="0" smtClean="0"/>
                        <a:t>PC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3440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P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指令获取阶段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BTB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7104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F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指令获取阶段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9420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分支地址计算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zh-CN" altLang="en-US" sz="2000" dirty="0" smtClean="0"/>
                        <a:t>开始译码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BHT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27654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I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完成译码</a:t>
                      </a:r>
                      <a:endParaRPr lang="en-US" altLang="zh-CN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5538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J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引导指令到功能单元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60237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R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寄存器文件读取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56907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E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整数执行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049926"/>
                  </a:ext>
                </a:extLst>
              </a:tr>
            </a:tbl>
          </a:graphicData>
        </a:graphic>
      </p:graphicFrame>
      <p:sp>
        <p:nvSpPr>
          <p:cNvPr id="6" name="上箭头 5"/>
          <p:cNvSpPr/>
          <p:nvPr/>
        </p:nvSpPr>
        <p:spPr>
          <a:xfrm>
            <a:off x="10361612" y="2057400"/>
            <a:ext cx="304800" cy="6096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10818792" y="2057400"/>
            <a:ext cx="266877" cy="167640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19835" y="6311897"/>
            <a:ext cx="4081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 smtClean="0"/>
              <a:t>UltraSPARC</a:t>
            </a:r>
            <a:r>
              <a:rPr lang="en-US" altLang="zh-CN" sz="2000" dirty="0" smtClean="0"/>
              <a:t>-III</a:t>
            </a:r>
            <a:r>
              <a:rPr lang="zh-CN" altLang="en-US" sz="2000" dirty="0" smtClean="0"/>
              <a:t>指令抓取流水线阶段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15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2.1.7.	</a:t>
            </a:r>
            <a:r>
              <a:rPr lang="zh-CN" altLang="en-US" sz="2400" b="1" dirty="0" smtClean="0"/>
              <a:t>返回地址栈（</a:t>
            </a:r>
            <a:r>
              <a:rPr lang="en-US" altLang="zh-CN" sz="2400" b="1" dirty="0" smtClean="0"/>
              <a:t>Return </a:t>
            </a:r>
            <a:r>
              <a:rPr lang="en-US" altLang="zh-CN" sz="2400" b="1" dirty="0" err="1" smtClean="0"/>
              <a:t>Adress</a:t>
            </a:r>
            <a:r>
              <a:rPr lang="en-US" altLang="zh-CN" sz="2400" b="1" dirty="0" smtClean="0"/>
              <a:t> Stack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返回地址栈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Return Address Stack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预测子程序返回的地址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调用子程序，入栈返回地址</a:t>
            </a:r>
            <a:endParaRPr lang="en-US" altLang="zh-CN" dirty="0" smtClean="0"/>
          </a:p>
          <a:p>
            <a:r>
              <a:rPr lang="zh-CN" altLang="en-US" dirty="0" smtClean="0"/>
              <a:t>子程序返回，出栈返回地址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	</a:t>
            </a:r>
            <a:r>
              <a:rPr lang="zh-CN" altLang="en-US" smtClean="0"/>
              <a:t>分支预测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smtClean="0"/>
              <a:t>相关分支（</a:t>
            </a:r>
            <a:r>
              <a:rPr lang="en-US" altLang="zh-CN" sz="2400" b="1" smtClean="0"/>
              <a:t>Correlating Branches</a:t>
            </a:r>
            <a:r>
              <a:rPr lang="zh-CN" altLang="en-US" sz="2400" b="1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7982" y="1828800"/>
            <a:ext cx="1051286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/>
              <a:t>假定</a:t>
            </a:r>
            <a:endParaRPr lang="en-US" altLang="zh-CN" sz="3600" b="1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最近的分支互相</a:t>
            </a:r>
            <a:r>
              <a:rPr lang="zh-CN" altLang="en-US" sz="2800" b="1" dirty="0" smtClean="0"/>
              <a:t>关联</a:t>
            </a:r>
            <a:endParaRPr lang="en-US" altLang="zh-CN" sz="2800" b="1" dirty="0" smtClean="0"/>
          </a:p>
          <a:p>
            <a:pPr marL="0" indent="0" algn="ctr">
              <a:buNone/>
            </a:pPr>
            <a:endParaRPr lang="en-US" altLang="zh-CN" sz="2800" dirty="0" smtClean="0"/>
          </a:p>
          <a:p>
            <a:pPr marL="0" indent="0" algn="ctr">
              <a:buNone/>
            </a:pPr>
            <a:r>
              <a:rPr lang="zh-CN" altLang="en-US" sz="3600" b="1" dirty="0" smtClean="0"/>
              <a:t>即</a:t>
            </a:r>
            <a:endParaRPr lang="en-US" altLang="zh-CN" sz="3600" b="1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最近执行的分支</a:t>
            </a:r>
            <a:r>
              <a:rPr lang="zh-CN" altLang="en-US" sz="2800" b="1" dirty="0" smtClean="0"/>
              <a:t>影响</a:t>
            </a:r>
            <a:r>
              <a:rPr lang="zh-CN" altLang="en-US" sz="2800" dirty="0" smtClean="0"/>
              <a:t>对当前分支的预测</a:t>
            </a:r>
            <a:endParaRPr lang="en-US" altLang="zh-CN" sz="2800" dirty="0" smtClean="0"/>
          </a:p>
          <a:p>
            <a:pPr marL="0" indent="0" algn="ctr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9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	</a:t>
            </a:r>
            <a:r>
              <a:rPr lang="zh-CN" altLang="en-US" smtClean="0"/>
              <a:t>分支预测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smtClean="0"/>
              <a:t>相关分支（</a:t>
            </a:r>
            <a:r>
              <a:rPr lang="en-US" altLang="zh-CN" sz="2400" b="1" smtClean="0"/>
              <a:t>Correlating Branches</a:t>
            </a:r>
            <a:r>
              <a:rPr lang="zh-CN" altLang="en-US" sz="2400" b="1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两种可能，当前分支依赖</a:t>
            </a:r>
            <a:r>
              <a:rPr lang="zh-CN" altLang="en-US" dirty="0" smtClean="0"/>
              <a:t>于：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全局：程序最后执行的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个分支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地址：当前</a:t>
            </a:r>
            <a:r>
              <a:rPr lang="zh-CN" altLang="en-US" sz="2400" dirty="0"/>
              <a:t>分支最后</a:t>
            </a:r>
            <a:r>
              <a:rPr lang="en-US" altLang="zh-CN" sz="2400" dirty="0"/>
              <a:t>m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目标地址</a:t>
            </a:r>
            <a:endParaRPr lang="en-US" altLang="zh-CN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(x &lt; 7) a +=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(x &lt; 5) b -= 1;</a:t>
            </a:r>
          </a:p>
          <a:p>
            <a:pPr marL="0" indent="0" algn="ctr">
              <a:buNone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若第一个条件为</a:t>
            </a:r>
            <a:r>
              <a:rPr lang="en-US" altLang="zh-CN" dirty="0" smtClean="0">
                <a:latin typeface="Consolas" panose="020B0609020204030204" pitchFamily="49" charset="0"/>
              </a:rPr>
              <a:t>False</a:t>
            </a:r>
          </a:p>
          <a:p>
            <a:pPr marL="0" indent="0" algn="ctr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第二个条件也会为</a:t>
            </a:r>
            <a:r>
              <a:rPr lang="en-US" altLang="zh-CN" dirty="0" smtClean="0"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33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全局分支历史寄存器（</a:t>
            </a:r>
            <a:r>
              <a:rPr lang="en-US" altLang="zh-CN" dirty="0" smtClean="0"/>
              <a:t>GBHR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Global Branch History Register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每得到一个分支的跳转结果时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GBHR</a:t>
            </a:r>
            <a:r>
              <a:rPr lang="zh-CN" altLang="en-US" sz="2400" dirty="0" smtClean="0"/>
              <a:t>原数据左移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新跳转记录在</a:t>
            </a:r>
            <a:r>
              <a:rPr lang="en-US" altLang="zh-CN" sz="2400" dirty="0" smtClean="0"/>
              <a:t>GBHR</a:t>
            </a:r>
            <a:r>
              <a:rPr lang="zh-CN" altLang="en-US" sz="2400" dirty="0" smtClean="0"/>
              <a:t>中最低位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Taken &amp; Not Taken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想一想：针对下列程序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2-bit GBHR</a:t>
            </a:r>
            <a:r>
              <a:rPr lang="zh-CN" altLang="en-US" dirty="0" smtClean="0">
                <a:latin typeface="Consolas" panose="020B0609020204030204" pitchFamily="49" charset="0"/>
              </a:rPr>
              <a:t>如何变化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0) a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1) 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</p:spTree>
    <p:extLst>
      <p:ext uri="{BB962C8B-B14F-4D97-AF65-F5344CB8AC3E}">
        <p14:creationId xmlns:p14="http://schemas.microsoft.com/office/powerpoint/2010/main" val="32064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5857171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0) a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1) 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8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17509" y="4666921"/>
            <a:ext cx="162095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初始情况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下弧形箭头 6"/>
          <p:cNvSpPr/>
          <p:nvPr/>
        </p:nvSpPr>
        <p:spPr>
          <a:xfrm rot="10800000">
            <a:off x="1751012" y="2743200"/>
            <a:ext cx="3124200" cy="941713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0779963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(a == 0)</a:t>
            </a:r>
            <a:r>
              <a:rPr lang="en-US" altLang="zh-CN" dirty="0" smtClean="0">
                <a:latin typeface="Consolas" panose="020B0609020204030204" pitchFamily="49" charset="0"/>
              </a:rPr>
              <a:t> a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1) 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6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4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条件成立，不跳转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下弧形箭头 6"/>
          <p:cNvSpPr/>
          <p:nvPr/>
        </p:nvSpPr>
        <p:spPr>
          <a:xfrm rot="10800000">
            <a:off x="1751012" y="2743200"/>
            <a:ext cx="3124200" cy="941713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7412" y="3684914"/>
            <a:ext cx="2590584" cy="6500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-1"/>
            <a:ext cx="10287000" cy="68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1404647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0) </a:t>
            </a:r>
            <a:r>
              <a:rPr lang="en-US" altLang="zh-CN" dirty="0" smtClean="0">
                <a:latin typeface="Consolas" panose="020B0609020204030204" pitchFamily="49" charset="0"/>
              </a:rPr>
              <a:t>a = 1;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(a == 1) </a:t>
            </a:r>
            <a:r>
              <a:rPr lang="en-US" altLang="zh-CN" dirty="0" smtClean="0">
                <a:latin typeface="Consolas" panose="020B0609020204030204" pitchFamily="49" charset="0"/>
              </a:rPr>
              <a:t>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6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4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条件成立，不跳转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下弧形箭头 6"/>
          <p:cNvSpPr/>
          <p:nvPr/>
        </p:nvSpPr>
        <p:spPr>
          <a:xfrm rot="10800000">
            <a:off x="1751012" y="2743200"/>
            <a:ext cx="3124200" cy="941713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7412" y="3684914"/>
            <a:ext cx="2590584" cy="6500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9013807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0) </a:t>
            </a:r>
            <a:r>
              <a:rPr lang="en-US" altLang="zh-CN" dirty="0" smtClean="0">
                <a:latin typeface="Consolas" panose="020B0609020204030204" pitchFamily="49" charset="0"/>
              </a:rPr>
              <a:t>a = 1;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1) </a:t>
            </a:r>
            <a:r>
              <a:rPr lang="en-US" altLang="zh-CN" dirty="0" smtClean="0">
                <a:latin typeface="Consolas" panose="020B0609020204030204" pitchFamily="49" charset="0"/>
              </a:rPr>
              <a:t>b = 1;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(b == 1) </a:t>
            </a:r>
            <a:r>
              <a:rPr lang="en-US" altLang="zh-CN" dirty="0" smtClean="0">
                <a:latin typeface="Consolas" panose="020B0609020204030204" pitchFamily="49" charset="0"/>
              </a:rPr>
              <a:t>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6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4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条件不成立，跳转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下弧形箭头 6"/>
          <p:cNvSpPr/>
          <p:nvPr/>
        </p:nvSpPr>
        <p:spPr>
          <a:xfrm rot="10800000">
            <a:off x="1751012" y="2743200"/>
            <a:ext cx="3124200" cy="941713"/>
          </a:xfrm>
          <a:prstGeom prst="curved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7412" y="3684914"/>
            <a:ext cx="2590584" cy="6500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4592821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0) </a:t>
            </a:r>
            <a:r>
              <a:rPr lang="en-US" altLang="zh-CN" dirty="0" smtClean="0">
                <a:latin typeface="Consolas" panose="020B0609020204030204" pitchFamily="49" charset="0"/>
              </a:rPr>
              <a:t>a = 1;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1) </a:t>
            </a:r>
            <a:r>
              <a:rPr lang="en-US" altLang="zh-CN" dirty="0" smtClean="0">
                <a:latin typeface="Consolas" panose="020B0609020204030204" pitchFamily="49" charset="0"/>
              </a:rPr>
              <a:t>b = 1;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(b == 1) </a:t>
            </a:r>
            <a:r>
              <a:rPr lang="en-US" altLang="zh-CN" dirty="0" smtClean="0">
                <a:latin typeface="Consolas" panose="020B0609020204030204" pitchFamily="49" charset="0"/>
              </a:rPr>
              <a:t>c = 1;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(c == 0)</a:t>
            </a:r>
            <a:r>
              <a:rPr lang="en-US" altLang="zh-CN" dirty="0" smtClean="0">
                <a:latin typeface="Consolas" panose="020B0609020204030204" pitchFamily="49" charset="0"/>
              </a:rPr>
              <a:t>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6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5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条件不成立，跳转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7412" y="3684914"/>
            <a:ext cx="2590584" cy="6500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6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2.1.8.1.	</a:t>
            </a:r>
            <a:r>
              <a:rPr lang="zh-CN" altLang="en-US" sz="2400" b="1" dirty="0" smtClean="0"/>
              <a:t>二级分支预测器（</a:t>
            </a:r>
            <a:r>
              <a:rPr lang="en-US" altLang="zh-CN" sz="2400" b="1" dirty="0" smtClean="0"/>
              <a:t>Two-Level Branch Predictor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利用</a:t>
            </a:r>
            <a:r>
              <a:rPr lang="zh-CN" altLang="en-US" sz="2800" dirty="0"/>
              <a:t>全局分支历史</a:t>
            </a:r>
            <a:r>
              <a:rPr lang="zh-CN" altLang="en-US" sz="2800" dirty="0" smtClean="0"/>
              <a:t>寄存器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二维的分支历史表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纵向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索引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横向历史索引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00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5914"/>
              </p:ext>
            </p:extLst>
          </p:nvPr>
        </p:nvGraphicFramePr>
        <p:xfrm>
          <a:off x="1192192" y="1031001"/>
          <a:ext cx="4140222" cy="4572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1317343">
                  <a:extLst>
                    <a:ext uri="{9D8B030D-6E8A-4147-A177-3AD203B41FA5}">
                      <a16:colId xmlns:a16="http://schemas.microsoft.com/office/drawing/2014/main" val="1264788906"/>
                    </a:ext>
                  </a:extLst>
                </a:gridCol>
                <a:gridCol w="1960332">
                  <a:extLst>
                    <a:ext uri="{9D8B030D-6E8A-4147-A177-3AD203B41FA5}">
                      <a16:colId xmlns:a16="http://schemas.microsoft.com/office/drawing/2014/main" val="1811641849"/>
                    </a:ext>
                  </a:extLst>
                </a:gridCol>
                <a:gridCol w="431273">
                  <a:extLst>
                    <a:ext uri="{9D8B030D-6E8A-4147-A177-3AD203B41FA5}">
                      <a16:colId xmlns:a16="http://schemas.microsoft.com/office/drawing/2014/main" val="4279045544"/>
                    </a:ext>
                  </a:extLst>
                </a:gridCol>
                <a:gridCol w="431274">
                  <a:extLst>
                    <a:ext uri="{9D8B030D-6E8A-4147-A177-3AD203B41FA5}">
                      <a16:colId xmlns:a16="http://schemas.microsoft.com/office/drawing/2014/main" val="1271361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62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0828" y="27239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PC</a:t>
            </a:r>
            <a:endParaRPr lang="zh-CN" altLang="en-US" sz="3200" dirty="0"/>
          </a:p>
        </p:txBody>
      </p:sp>
      <p:sp>
        <p:nvSpPr>
          <p:cNvPr id="11" name="右大括号 10"/>
          <p:cNvSpPr/>
          <p:nvPr/>
        </p:nvSpPr>
        <p:spPr>
          <a:xfrm rot="5400000">
            <a:off x="3335174" y="827050"/>
            <a:ext cx="247856" cy="1917820"/>
          </a:xfrm>
          <a:prstGeom prst="rightBrace">
            <a:avLst>
              <a:gd name="adj1" fmla="val 3299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zh-CN" altLang="en-US" sz="2400" dirty="0" smtClean="0"/>
                  <a:t>位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blipFill>
                <a:blip r:embed="rId3"/>
                <a:stretch>
                  <a:fillRect r="-8805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69782"/>
              </p:ext>
            </p:extLst>
          </p:nvPr>
        </p:nvGraphicFramePr>
        <p:xfrm>
          <a:off x="5713412" y="984962"/>
          <a:ext cx="5257800" cy="34415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4101895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4635734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342825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72769684"/>
                    </a:ext>
                  </a:extLst>
                </a:gridCol>
              </a:tblGrid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T,T</a:t>
                      </a:r>
                      <a:endParaRPr lang="zh-CN" altLang="en-US" sz="2800" u="none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T,NT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9911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05344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7"/>
                  </a:ext>
                </a:extLst>
              </a:tr>
              <a:tr h="850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91670163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zh-CN" altLang="en-US" sz="2800" b="1" u="sng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15307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48843"/>
                  </a:ext>
                </a:extLst>
              </a:tr>
            </a:tbl>
          </a:graphicData>
        </a:graphic>
      </p:graphicFrame>
      <p:cxnSp>
        <p:nvCxnSpPr>
          <p:cNvPr id="55" name="肘形连接符 54"/>
          <p:cNvCxnSpPr>
            <a:stCxn id="11" idx="1"/>
          </p:cNvCxnSpPr>
          <p:nvPr/>
        </p:nvCxnSpPr>
        <p:spPr>
          <a:xfrm rot="16200000" flipH="1">
            <a:off x="3677556" y="1691434"/>
            <a:ext cx="1841502" cy="2278410"/>
          </a:xfrm>
          <a:prstGeom prst="bentConnector4">
            <a:avLst>
              <a:gd name="adj1" fmla="val 100383"/>
              <a:gd name="adj2" fmla="val 5272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399214" y="4412362"/>
            <a:ext cx="0" cy="584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0285414" y="4412360"/>
            <a:ext cx="0" cy="56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694614" y="4412361"/>
            <a:ext cx="0" cy="584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990014" y="4412360"/>
            <a:ext cx="0" cy="584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128568"/>
              </p:ext>
            </p:extLst>
          </p:nvPr>
        </p:nvGraphicFramePr>
        <p:xfrm>
          <a:off x="1463536" y="4654553"/>
          <a:ext cx="2873632" cy="6121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36816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1436816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44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807471" y="5407732"/>
            <a:ext cx="4185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41" name="梯形 40"/>
          <p:cNvSpPr/>
          <p:nvPr/>
        </p:nvSpPr>
        <p:spPr>
          <a:xfrm rot="10800000">
            <a:off x="5902324" y="5053459"/>
            <a:ext cx="4876800" cy="552353"/>
          </a:xfrm>
          <a:prstGeom prst="trapezoid">
            <a:avLst>
              <a:gd name="adj" fmla="val 131277"/>
            </a:avLst>
          </a:prstGeom>
          <a:gradFill flip="none" rotWithShape="0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4" name="肘形连接符 43"/>
          <p:cNvCxnSpPr>
            <a:stCxn id="56" idx="3"/>
            <a:endCxn id="41" idx="3"/>
          </p:cNvCxnSpPr>
          <p:nvPr/>
        </p:nvCxnSpPr>
        <p:spPr>
          <a:xfrm>
            <a:off x="4337168" y="4960626"/>
            <a:ext cx="1927712" cy="369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380412" y="5605813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297425" y="6029980"/>
            <a:ext cx="216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预测结果：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 flipH="1">
            <a:off x="7140437" y="5068025"/>
            <a:ext cx="247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数据选择器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3" name="左箭头 62"/>
          <p:cNvSpPr/>
          <p:nvPr/>
        </p:nvSpPr>
        <p:spPr>
          <a:xfrm rot="7685815">
            <a:off x="3286534" y="2887203"/>
            <a:ext cx="3597636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997661" y="299185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</a:t>
            </a:r>
            <a:r>
              <a:rPr lang="zh-CN" altLang="en-US" sz="2800" dirty="0" smtClean="0"/>
              <a:t>分支历史表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79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01502744"/>
              </p:ext>
            </p:extLst>
          </p:nvPr>
        </p:nvGraphicFramePr>
        <p:xfrm>
          <a:off x="838200" y="3487738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d = ?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b1</a:t>
                      </a:r>
                      <a:r>
                        <a:rPr lang="zh-CN" altLang="en-US" sz="3200" dirty="0" smtClean="0"/>
                        <a:t>预测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b1</a:t>
                      </a:r>
                      <a:r>
                        <a:rPr lang="zh-CN" altLang="en-US" sz="3200" dirty="0" smtClean="0"/>
                        <a:t>实际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b2</a:t>
                      </a:r>
                      <a:r>
                        <a:rPr lang="zh-CN" altLang="en-US" sz="3200" dirty="0" smtClean="0"/>
                        <a:t>预测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b2</a:t>
                      </a:r>
                      <a:r>
                        <a:rPr lang="zh-CN" altLang="en-US" sz="3200" dirty="0" smtClean="0"/>
                        <a:t>实际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16" name="左右箭头 15"/>
          <p:cNvSpPr/>
          <p:nvPr/>
        </p:nvSpPr>
        <p:spPr>
          <a:xfrm>
            <a:off x="3427412" y="4114800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7" name="左右箭头 16"/>
          <p:cNvSpPr/>
          <p:nvPr/>
        </p:nvSpPr>
        <p:spPr>
          <a:xfrm>
            <a:off x="3406067" y="4708088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8" name="左右箭头 17"/>
          <p:cNvSpPr/>
          <p:nvPr/>
        </p:nvSpPr>
        <p:spPr>
          <a:xfrm>
            <a:off x="3427412" y="5311422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9" name="左右箭头 18"/>
          <p:cNvSpPr/>
          <p:nvPr/>
        </p:nvSpPr>
        <p:spPr>
          <a:xfrm>
            <a:off x="3406068" y="5890599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0" name="左右箭头 19"/>
          <p:cNvSpPr/>
          <p:nvPr/>
        </p:nvSpPr>
        <p:spPr>
          <a:xfrm>
            <a:off x="7847012" y="4132810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1" name="左右箭头 20"/>
          <p:cNvSpPr/>
          <p:nvPr/>
        </p:nvSpPr>
        <p:spPr>
          <a:xfrm>
            <a:off x="7847012" y="4721268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2" name="左右箭头 21"/>
          <p:cNvSpPr/>
          <p:nvPr/>
        </p:nvSpPr>
        <p:spPr>
          <a:xfrm>
            <a:off x="7847011" y="5311422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3" name="左右箭头 22"/>
          <p:cNvSpPr/>
          <p:nvPr/>
        </p:nvSpPr>
        <p:spPr>
          <a:xfrm>
            <a:off x="7847010" y="5925958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284412" y="4114800"/>
            <a:ext cx="8839200" cy="554400"/>
          </a:xfrm>
          <a:prstGeom prst="rect">
            <a:avLst/>
          </a:prstGeom>
          <a:solidFill>
            <a:srgbClr val="80B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84412" y="5311422"/>
            <a:ext cx="8839200" cy="554400"/>
          </a:xfrm>
          <a:prstGeom prst="rect">
            <a:avLst/>
          </a:prstGeom>
          <a:solidFill>
            <a:srgbClr val="71A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4412" y="4713110"/>
            <a:ext cx="8839200" cy="567265"/>
          </a:xfrm>
          <a:prstGeom prst="rect">
            <a:avLst/>
          </a:prstGeom>
          <a:solidFill>
            <a:srgbClr val="559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84412" y="5904709"/>
            <a:ext cx="8839200" cy="561540"/>
          </a:xfrm>
          <a:prstGeom prst="rect">
            <a:avLst/>
          </a:prstGeom>
          <a:solidFill>
            <a:srgbClr val="46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分支历史表分支预测）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36612" y="1828800"/>
            <a:ext cx="4114126" cy="152717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18288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(d == 0) d = 1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(d == 1</a:t>
            </a:r>
            <a:r>
              <a:rPr lang="en-US" altLang="zh-CN" dirty="0" smtClean="0">
                <a:latin typeface="Consolas" panose="020B0609020204030204" pitchFamily="49" charset="0"/>
              </a:rPr>
              <a:t>) …;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2069167"/>
            <a:ext cx="14157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分支</a:t>
            </a:r>
            <a:r>
              <a:rPr lang="en-US" altLang="zh-CN" sz="2800" dirty="0"/>
              <a:t> </a:t>
            </a:r>
            <a:r>
              <a:rPr lang="en-US" altLang="zh-CN" sz="2800" b="1" dirty="0" smtClean="0"/>
              <a:t>b1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630853"/>
            <a:ext cx="14157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分支</a:t>
            </a:r>
            <a:r>
              <a:rPr lang="en-US" altLang="zh-CN" sz="2800" dirty="0"/>
              <a:t> </a:t>
            </a:r>
            <a:r>
              <a:rPr lang="en-US" altLang="zh-CN" sz="2800" b="1" dirty="0" smtClean="0"/>
              <a:t>b2</a:t>
            </a:r>
            <a:endParaRPr lang="zh-CN" altLang="en-US" sz="2800" b="1" dirty="0"/>
          </a:p>
        </p:txBody>
      </p:sp>
      <p:sp>
        <p:nvSpPr>
          <p:cNvPr id="7" name="右箭头 6"/>
          <p:cNvSpPr/>
          <p:nvPr/>
        </p:nvSpPr>
        <p:spPr>
          <a:xfrm>
            <a:off x="4646612" y="2212974"/>
            <a:ext cx="296894" cy="2286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884612" y="2785388"/>
            <a:ext cx="1058894" cy="2286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6788" y="2148315"/>
            <a:ext cx="4852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假设这两个分支在一个循环中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d</a:t>
            </a:r>
            <a:r>
              <a:rPr lang="zh-CN" altLang="en-US" sz="2800" dirty="0" smtClean="0"/>
              <a:t>的值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交替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628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274881"/>
              </p:ext>
            </p:extLst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8640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NT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>
            <a:off x="2894012" y="3423328"/>
            <a:ext cx="5287797" cy="76767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192192" y="1031001"/>
          <a:ext cx="4140222" cy="4572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1317343">
                  <a:extLst>
                    <a:ext uri="{9D8B030D-6E8A-4147-A177-3AD203B41FA5}">
                      <a16:colId xmlns:a16="http://schemas.microsoft.com/office/drawing/2014/main" val="1264788906"/>
                    </a:ext>
                  </a:extLst>
                </a:gridCol>
                <a:gridCol w="1960332">
                  <a:extLst>
                    <a:ext uri="{9D8B030D-6E8A-4147-A177-3AD203B41FA5}">
                      <a16:colId xmlns:a16="http://schemas.microsoft.com/office/drawing/2014/main" val="1811641849"/>
                    </a:ext>
                  </a:extLst>
                </a:gridCol>
                <a:gridCol w="431273">
                  <a:extLst>
                    <a:ext uri="{9D8B030D-6E8A-4147-A177-3AD203B41FA5}">
                      <a16:colId xmlns:a16="http://schemas.microsoft.com/office/drawing/2014/main" val="4279045544"/>
                    </a:ext>
                  </a:extLst>
                </a:gridCol>
                <a:gridCol w="431274">
                  <a:extLst>
                    <a:ext uri="{9D8B030D-6E8A-4147-A177-3AD203B41FA5}">
                      <a16:colId xmlns:a16="http://schemas.microsoft.com/office/drawing/2014/main" val="1271361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62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0828" y="27239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PC</a:t>
            </a:r>
            <a:endParaRPr lang="zh-CN" altLang="en-US" sz="3200" dirty="0"/>
          </a:p>
        </p:txBody>
      </p:sp>
      <p:sp>
        <p:nvSpPr>
          <p:cNvPr id="11" name="右大括号 10"/>
          <p:cNvSpPr/>
          <p:nvPr/>
        </p:nvSpPr>
        <p:spPr>
          <a:xfrm rot="5400000">
            <a:off x="3335174" y="827050"/>
            <a:ext cx="247856" cy="1917820"/>
          </a:xfrm>
          <a:prstGeom prst="rightBrace">
            <a:avLst>
              <a:gd name="adj1" fmla="val 3299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zh-CN" altLang="en-US" sz="2400" dirty="0" smtClean="0"/>
                  <a:t>位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blipFill>
                <a:blip r:embed="rId3"/>
                <a:stretch>
                  <a:fillRect r="-8805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713412" y="984962"/>
          <a:ext cx="5257800" cy="34415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4101895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4635734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342825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72769684"/>
                    </a:ext>
                  </a:extLst>
                </a:gridCol>
              </a:tblGrid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T,T</a:t>
                      </a:r>
                      <a:endParaRPr lang="zh-CN" altLang="en-US" sz="2800" u="none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T,NT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9911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05344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7"/>
                  </a:ext>
                </a:extLst>
              </a:tr>
              <a:tr h="850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91670163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zh-CN" altLang="en-US" sz="2800" b="1" u="sng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15307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48843"/>
                  </a:ext>
                </a:extLst>
              </a:tr>
            </a:tbl>
          </a:graphicData>
        </a:graphic>
      </p:graphicFrame>
      <p:cxnSp>
        <p:nvCxnSpPr>
          <p:cNvPr id="55" name="肘形连接符 54"/>
          <p:cNvCxnSpPr>
            <a:stCxn id="11" idx="1"/>
          </p:cNvCxnSpPr>
          <p:nvPr/>
        </p:nvCxnSpPr>
        <p:spPr>
          <a:xfrm rot="16200000" flipH="1">
            <a:off x="3677556" y="1691434"/>
            <a:ext cx="1841502" cy="2278410"/>
          </a:xfrm>
          <a:prstGeom prst="bentConnector4">
            <a:avLst>
              <a:gd name="adj1" fmla="val 100383"/>
              <a:gd name="adj2" fmla="val 5272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399214" y="4412362"/>
            <a:ext cx="0" cy="584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0285414" y="4412360"/>
            <a:ext cx="0" cy="56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694614" y="4412361"/>
            <a:ext cx="0" cy="584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990014" y="4412360"/>
            <a:ext cx="0" cy="584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内容占位符 2"/>
          <p:cNvGraphicFramePr>
            <a:graphicFrameLocks/>
          </p:cNvGraphicFramePr>
          <p:nvPr>
            <p:extLst/>
          </p:nvPr>
        </p:nvGraphicFramePr>
        <p:xfrm>
          <a:off x="1463536" y="4654553"/>
          <a:ext cx="2873632" cy="6121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36816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1436816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44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807471" y="5407732"/>
            <a:ext cx="4185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41" name="梯形 40"/>
          <p:cNvSpPr/>
          <p:nvPr/>
        </p:nvSpPr>
        <p:spPr>
          <a:xfrm rot="10800000">
            <a:off x="5902324" y="5053459"/>
            <a:ext cx="4876800" cy="552353"/>
          </a:xfrm>
          <a:prstGeom prst="trapezoid">
            <a:avLst>
              <a:gd name="adj" fmla="val 131277"/>
            </a:avLst>
          </a:prstGeom>
          <a:gradFill flip="none" rotWithShape="0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4" name="肘形连接符 43"/>
          <p:cNvCxnSpPr>
            <a:stCxn id="56" idx="3"/>
            <a:endCxn id="41" idx="3"/>
          </p:cNvCxnSpPr>
          <p:nvPr/>
        </p:nvCxnSpPr>
        <p:spPr>
          <a:xfrm>
            <a:off x="4337168" y="4960626"/>
            <a:ext cx="1927712" cy="369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380412" y="5605813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297425" y="6029980"/>
            <a:ext cx="216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预测结果：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 flipH="1">
            <a:off x="7140437" y="5068025"/>
            <a:ext cx="247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数据选择器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3" name="左箭头 62"/>
          <p:cNvSpPr/>
          <p:nvPr/>
        </p:nvSpPr>
        <p:spPr>
          <a:xfrm rot="7685815">
            <a:off x="3286534" y="2887203"/>
            <a:ext cx="3597636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997661" y="299185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</a:t>
            </a:r>
            <a:r>
              <a:rPr lang="zh-CN" altLang="en-US" sz="2800" dirty="0" smtClean="0"/>
              <a:t>分支历史表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868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/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8640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NT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>
            <a:off x="2894012" y="3423328"/>
            <a:ext cx="5287797" cy="76767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94012" y="4648200"/>
            <a:ext cx="762000" cy="381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808412" y="4648200"/>
            <a:ext cx="762000" cy="381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34695" y="50292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错</a:t>
            </a:r>
            <a:endParaRPr lang="zh-CN" altLang="en-US" sz="3200" b="1" dirty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8" name="直接箭头连接符 27"/>
          <p:cNvCxnSpPr>
            <a:endCxn id="12" idx="1"/>
          </p:cNvCxnSpPr>
          <p:nvPr/>
        </p:nvCxnSpPr>
        <p:spPr>
          <a:xfrm flipV="1">
            <a:off x="5789612" y="3130941"/>
            <a:ext cx="1096797" cy="1136259"/>
          </a:xfrm>
          <a:prstGeom prst="straightConnector1">
            <a:avLst/>
          </a:prstGeom>
          <a:ln w="76200">
            <a:solidFill>
              <a:srgbClr val="00F41D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32185"/>
              </p:ext>
            </p:extLst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148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T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>
            <a:off x="7923212" y="3423328"/>
            <a:ext cx="263677" cy="90119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923212" y="4724400"/>
            <a:ext cx="381000" cy="381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594447" y="4724400"/>
            <a:ext cx="540682" cy="381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51812" y="506984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错</a:t>
            </a:r>
            <a:endParaRPr lang="zh-CN" altLang="en-US" sz="3200" b="1" dirty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endCxn id="12" idx="3"/>
          </p:cNvCxnSpPr>
          <p:nvPr/>
        </p:nvCxnSpPr>
        <p:spPr>
          <a:xfrm flipH="1" flipV="1">
            <a:off x="9482289" y="3130941"/>
            <a:ext cx="1483685" cy="1136259"/>
          </a:xfrm>
          <a:prstGeom prst="straightConnector1">
            <a:avLst/>
          </a:prstGeom>
          <a:ln w="76200">
            <a:solidFill>
              <a:srgbClr val="00F41D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/>
              <a:t> </a:t>
            </a:r>
            <a:r>
              <a:rPr lang="en-US" altLang="zh-CN" dirty="0" smtClean="0"/>
              <a:t>x86</a:t>
            </a:r>
            <a:r>
              <a:rPr lang="zh-CN" altLang="en-US" dirty="0"/>
              <a:t> </a:t>
            </a:r>
            <a:r>
              <a:rPr lang="en-US" altLang="zh-CN" dirty="0" smtClean="0"/>
              <a:t>(x64) 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759215" y="2582589"/>
            <a:ext cx="3585280" cy="1107036"/>
            <a:chOff x="7064992" y="2582589"/>
            <a:chExt cx="3585280" cy="1107036"/>
          </a:xfrm>
        </p:grpSpPr>
        <p:sp>
          <p:nvSpPr>
            <p:cNvPr id="7" name="矩形 6"/>
            <p:cNvSpPr/>
            <p:nvPr/>
          </p:nvSpPr>
          <p:spPr>
            <a:xfrm>
              <a:off x="7064992" y="2582589"/>
              <a:ext cx="1106840" cy="1107036"/>
            </a:xfrm>
            <a:prstGeom prst="rect">
              <a:avLst/>
            </a:prstGeom>
            <a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8304212" y="2582589"/>
              <a:ext cx="1106840" cy="1107036"/>
            </a:xfrm>
            <a:prstGeom prst="rect">
              <a:avLst/>
            </a:prstGeom>
            <a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9543432" y="2582589"/>
              <a:ext cx="1106840" cy="1107036"/>
            </a:xfrm>
            <a:prstGeom prst="rect">
              <a:avLst/>
            </a:prstGeom>
            <a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380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b="1" dirty="0" smtClean="0"/>
              <a:t>对比演示（</a:t>
            </a:r>
            <a:r>
              <a:rPr lang="en-US" altLang="zh-CN" sz="2400" b="1" dirty="0" smtClean="0"/>
              <a:t>1-bit </a:t>
            </a:r>
            <a:r>
              <a:rPr lang="zh-CN" altLang="en-US" sz="2400" b="1" dirty="0" smtClean="0"/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18379"/>
              </p:ext>
            </p:extLst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</a:t>
                      </a:r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F41D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</a:t>
                      </a:r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148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…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2.2.	</a:t>
            </a:r>
            <a:r>
              <a:rPr lang="zh-CN" altLang="en-US" sz="2400" b="1" dirty="0" smtClean="0"/>
              <a:t>机构齐全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现代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综合利用多种分支预测技术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2.3.	</a:t>
            </a:r>
            <a:r>
              <a:rPr lang="zh-CN" altLang="en-US" sz="2400" b="1" dirty="0" smtClean="0"/>
              <a:t>机器学习的方法（感知器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神经网络分支预测器）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AMD Zen</a:t>
                </a:r>
                <a:r>
                  <a:rPr lang="zh-CN" altLang="en-US" dirty="0" smtClean="0"/>
                  <a:t>引入神经网络分支预测技术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实质上是一种感知器分支预测器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能够考虑更多的历史情况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输入：分支跳转历史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表示分至历史寄存器第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为跳转，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为不跳转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预测不跳转，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&gt;=0</m:t>
                    </m:r>
                  </m:oMath>
                </a14:m>
                <a:r>
                  <a:rPr lang="zh-CN" altLang="en-US" dirty="0" smtClean="0"/>
                  <a:t>预测跳转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2.3.	</a:t>
            </a:r>
            <a:r>
              <a:rPr lang="zh-CN" altLang="en-US" sz="2400" b="1" dirty="0" smtClean="0"/>
              <a:t>机器学习的方法（感知器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神经网络分支预测器）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12176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1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30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x</a:t>
            </a:r>
            <a:r>
              <a:rPr lang="en-US" altLang="zh-CN" sz="3200" b="0" baseline="-25000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椭圆 7"/>
          <p:cNvSpPr/>
          <p:nvPr/>
        </p:nvSpPr>
        <p:spPr>
          <a:xfrm>
            <a:off x="38084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x</a:t>
            </a:r>
            <a:r>
              <a:rPr lang="en-US" altLang="zh-CN" sz="3200" baseline="-25000" dirty="0">
                <a:latin typeface="Arial Black" panose="020B0A04020102020204" pitchFamily="34" charset="0"/>
              </a:rPr>
              <a:t>2</a:t>
            </a:r>
            <a:endParaRPr lang="en-US" altLang="zh-CN" sz="3200" b="0" baseline="-25000" dirty="0" smtClean="0">
              <a:latin typeface="Arial Black" panose="020B0A040201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992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>
                <a:latin typeface="Arial Black" panose="020B0A04020102020204" pitchFamily="34" charset="0"/>
              </a:rPr>
              <a:t>x</a:t>
            </a:r>
            <a:r>
              <a:rPr lang="en-US" altLang="zh-CN" sz="3200" baseline="-25000" dirty="0" err="1" smtClean="0">
                <a:latin typeface="Arial Black" panose="020B0A04020102020204" pitchFamily="34" charset="0"/>
              </a:rPr>
              <a:t>n</a:t>
            </a:r>
            <a:endParaRPr lang="en-US" altLang="zh-CN" sz="3200" b="0" baseline="-25000" dirty="0" smtClean="0">
              <a:latin typeface="Arial Black" panose="020B0A040201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038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…</a:t>
            </a:r>
            <a:endParaRPr lang="en-US" altLang="zh-CN" sz="3200" b="0" baseline="-25000" dirty="0" smtClean="0">
              <a:latin typeface="Arial Black" panose="020B0A040201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08412" y="49530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y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13" name="直接箭头连接符 12"/>
          <p:cNvCxnSpPr>
            <a:stCxn id="6" idx="4"/>
            <a:endCxn id="11" idx="2"/>
          </p:cNvCxnSpPr>
          <p:nvPr/>
        </p:nvCxnSpPr>
        <p:spPr>
          <a:xfrm>
            <a:off x="1674812" y="3352800"/>
            <a:ext cx="2133600" cy="205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4"/>
            <a:endCxn id="11" idx="1"/>
          </p:cNvCxnSpPr>
          <p:nvPr/>
        </p:nvCxnSpPr>
        <p:spPr>
          <a:xfrm>
            <a:off x="2970212" y="3352800"/>
            <a:ext cx="972111" cy="1734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4"/>
            <a:endCxn id="11" idx="0"/>
          </p:cNvCxnSpPr>
          <p:nvPr/>
        </p:nvCxnSpPr>
        <p:spPr>
          <a:xfrm>
            <a:off x="4265612" y="33528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4"/>
            <a:endCxn id="11" idx="7"/>
          </p:cNvCxnSpPr>
          <p:nvPr/>
        </p:nvCxnSpPr>
        <p:spPr>
          <a:xfrm flipH="1">
            <a:off x="4588901" y="3352800"/>
            <a:ext cx="972111" cy="1734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4"/>
            <a:endCxn id="11" idx="6"/>
          </p:cNvCxnSpPr>
          <p:nvPr/>
        </p:nvCxnSpPr>
        <p:spPr>
          <a:xfrm flipH="1">
            <a:off x="4722812" y="3352800"/>
            <a:ext cx="2133600" cy="205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660856" y="3701145"/>
                <a:ext cx="852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3701145"/>
                <a:ext cx="85215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653157" y="3701145"/>
                <a:ext cx="8414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57" y="3701145"/>
                <a:ext cx="84144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556815" y="3701144"/>
                <a:ext cx="852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15" y="3701144"/>
                <a:ext cx="85215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310897" y="3701143"/>
                <a:ext cx="8958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97" y="3701143"/>
                <a:ext cx="89588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253188" y="3701142"/>
                <a:ext cx="8679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88" y="3701142"/>
                <a:ext cx="86799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651559" y="3926676"/>
                <a:ext cx="4629537" cy="1940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59" y="3926676"/>
                <a:ext cx="4629537" cy="19407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4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2.3.	</a:t>
            </a:r>
            <a:r>
              <a:rPr lang="zh-CN" altLang="en-US" sz="2400" b="1" dirty="0" smtClean="0"/>
              <a:t>机器学习的方法（感知器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神经网络分支预测器）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7982" y="1690689"/>
                <a:ext cx="5180251" cy="47275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为训练阈值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防止训练过度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更快适应新情况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/>
                  <a:t>预测失败时，更新权重</a:t>
                </a: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更新权重：对每个分支历史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与跳转结果一致，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altLang="zh-CN" sz="2400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否则，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altLang="zh-CN" sz="2400" i="1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7982" y="1690689"/>
                <a:ext cx="5180251" cy="4727575"/>
              </a:xfrm>
              <a:blipFill>
                <a:blip r:embed="rId3"/>
                <a:stretch>
                  <a:fillRect l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内容占位符 21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0613" y="1888394"/>
            <a:ext cx="5180012" cy="42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	</a:t>
            </a:r>
            <a:r>
              <a:rPr lang="zh-CN" altLang="en-US" smtClean="0"/>
              <a:t>多线程技术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命令依赖 导致 流水线冒险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流水线互锁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效率低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旁路直通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适用面窄</a:t>
            </a:r>
            <a:endParaRPr lang="en-US" altLang="zh-CN" dirty="0" smtClean="0"/>
          </a:p>
          <a:p>
            <a:r>
              <a:rPr lang="zh-CN" altLang="en-US" dirty="0" smtClean="0"/>
              <a:t>多线程技术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单线程延迟增加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改善多线程总体延迟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提高</a:t>
            </a:r>
            <a:r>
              <a:rPr lang="en-US" altLang="zh-CN" dirty="0" smtClean="0">
                <a:solidFill>
                  <a:srgbClr val="00B050"/>
                </a:solidFill>
              </a:rPr>
              <a:t>CPU</a:t>
            </a:r>
            <a:r>
              <a:rPr lang="zh-CN" altLang="en-US" dirty="0" smtClean="0">
                <a:solidFill>
                  <a:srgbClr val="00B050"/>
                </a:solidFill>
              </a:rPr>
              <a:t>利用率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实现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粗粒度多线程（</a:t>
            </a:r>
            <a:r>
              <a:rPr lang="en-US" altLang="zh-CN" dirty="0" smtClean="0"/>
              <a:t>CGMT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Coarse-Grain Multi-Threading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指定一个优先线程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持续执行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L2</a:t>
            </a:r>
            <a:r>
              <a:rPr lang="zh-CN" altLang="en-US" dirty="0" smtClean="0"/>
              <a:t>未命中时，切换到线程</a:t>
            </a:r>
            <a:r>
              <a:rPr lang="en-US" altLang="zh-CN" dirty="0" smtClean="0"/>
              <a:t>B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L2</a:t>
            </a:r>
            <a:r>
              <a:rPr lang="zh-CN" altLang="en-US" dirty="0" smtClean="0"/>
              <a:t>未命中，访存结果返回后，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切换回线程</a:t>
            </a:r>
            <a:r>
              <a:rPr lang="en-US" altLang="zh-CN" dirty="0" smtClean="0"/>
              <a:t>A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06898" y="1825625"/>
            <a:ext cx="2107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3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实现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细粒度多线程（</a:t>
            </a:r>
            <a:r>
              <a:rPr lang="en-US" altLang="zh-CN" dirty="0" smtClean="0"/>
              <a:t>FGMT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Fine-Grain Multi-Threading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每个周期切换一次线程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需要存在大量线程以供切换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05157" y="1985629"/>
            <a:ext cx="2110923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实现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并发多线程（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Simultaneous Multi-Threading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每个周期切换一次线程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OoO</a:t>
            </a:r>
            <a:r>
              <a:rPr lang="zh-CN" altLang="en-US" dirty="0" smtClean="0"/>
              <a:t>处理器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20399" y="1928474"/>
            <a:ext cx="2080440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与多核处理器比较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多核处理器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线程级并发处理（</a:t>
            </a:r>
            <a:r>
              <a:rPr lang="en-US" altLang="zh-CN" dirty="0" smtClean="0"/>
              <a:t>TLP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Thread-Level Parallelism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保留部分纵向浪费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98238" y="1825625"/>
            <a:ext cx="32599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x86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911554"/>
              </p:ext>
            </p:extLst>
          </p:nvPr>
        </p:nvGraphicFramePr>
        <p:xfrm>
          <a:off x="838200" y="1825625"/>
          <a:ext cx="10512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 9"/>
          <p:cNvSpPr/>
          <p:nvPr/>
        </p:nvSpPr>
        <p:spPr>
          <a:xfrm>
            <a:off x="9599612" y="617696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(Wikipedia,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0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与多核处理器比较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并发多线程（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指令级并发处理（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Instruction-Level Parallelism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最大程度减少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浪费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现代</a:t>
            </a:r>
            <a:r>
              <a:rPr lang="en-US" altLang="zh-CN" dirty="0" smtClean="0"/>
              <a:t>CPU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SMT</a:t>
            </a:r>
            <a:r>
              <a:rPr lang="zh-CN" altLang="en-US" dirty="0" smtClean="0"/>
              <a:t>与多核处理器并用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05967" y="1825625"/>
            <a:ext cx="3244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发展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AMD Bulldozer</a:t>
            </a:r>
            <a:r>
              <a:rPr lang="zh-CN" altLang="en-US" dirty="0" smtClean="0"/>
              <a:t>的集群多线程（</a:t>
            </a:r>
            <a:r>
              <a:rPr lang="en-US" altLang="zh-CN" dirty="0" smtClean="0"/>
              <a:t>CMT</a:t>
            </a:r>
            <a:r>
              <a:rPr lang="zh-CN" altLang="en-US" dirty="0" smtClean="0"/>
              <a:t>）本质上也是一种</a:t>
            </a:r>
            <a:r>
              <a:rPr lang="en-US" altLang="zh-CN" dirty="0" smtClean="0"/>
              <a:t>SMT</a:t>
            </a:r>
          </a:p>
          <a:p>
            <a:pPr lvl="1"/>
            <a:r>
              <a:rPr lang="zh-CN" altLang="en-US" dirty="0" smtClean="0"/>
              <a:t>硬件设计复杂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多线程性能强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牺牲单线程性能</a:t>
            </a:r>
            <a:endParaRPr lang="en-US" altLang="zh-CN" dirty="0" smtClean="0"/>
          </a:p>
          <a:p>
            <a:r>
              <a:rPr lang="en-US" altLang="zh-CN" dirty="0" smtClean="0"/>
              <a:t>AMD Zen</a:t>
            </a:r>
            <a:r>
              <a:rPr lang="zh-CN" altLang="en-US" dirty="0" smtClean="0"/>
              <a:t>抛弃</a:t>
            </a:r>
            <a:r>
              <a:rPr lang="en-US" altLang="zh-CN" dirty="0" smtClean="0"/>
              <a:t>CMT</a:t>
            </a:r>
            <a:r>
              <a:rPr lang="zh-CN" altLang="en-US" dirty="0" smtClean="0"/>
              <a:t>，拥抱</a:t>
            </a:r>
            <a:r>
              <a:rPr lang="en-US" altLang="zh-CN" dirty="0" smtClean="0"/>
              <a:t>SMT</a:t>
            </a:r>
          </a:p>
          <a:p>
            <a:pPr lvl="1"/>
            <a:r>
              <a:rPr lang="en-US" altLang="zh-CN" dirty="0" smtClean="0"/>
              <a:t>Intel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Hyper Threading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SMT</a:t>
            </a:r>
          </a:p>
          <a:p>
            <a:pPr lvl="1"/>
            <a:r>
              <a:rPr lang="zh-CN" altLang="en-US" dirty="0" smtClean="0"/>
              <a:t>降低功耗、提升单线程性能</a:t>
            </a:r>
            <a:endParaRPr lang="en-US" altLang="zh-CN" dirty="0" smtClean="0"/>
          </a:p>
          <a:p>
            <a:r>
              <a:rPr lang="en-US" altLang="zh-CN" dirty="0" smtClean="0"/>
              <a:t>ILP</a:t>
            </a:r>
            <a:r>
              <a:rPr lang="zh-CN" altLang="en-US" dirty="0" smtClean="0"/>
              <a:t>热点问题持续研究和发展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96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	</a:t>
            </a:r>
            <a:r>
              <a:rPr lang="zh-CN" altLang="en-US" dirty="0" smtClean="0"/>
              <a:t>指令集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4.1.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兼容性</a:t>
            </a:r>
            <a:endParaRPr lang="zh-CN" altLang="en-US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4342030" cy="3811588"/>
          </a:xfrm>
        </p:spPr>
        <p:txBody>
          <a:bodyPr anchor="ctr">
            <a:normAutofit/>
          </a:bodyPr>
          <a:lstStyle/>
          <a:p>
            <a:r>
              <a:rPr lang="en-US" altLang="zh-CN" sz="2800" dirty="0"/>
              <a:t>AMD </a:t>
            </a:r>
            <a:r>
              <a:rPr lang="en-US" altLang="zh-CN" sz="2800" dirty="0" smtClean="0"/>
              <a:t>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取消</a:t>
            </a:r>
            <a:r>
              <a:rPr lang="en-US" altLang="zh-CN" sz="2800" dirty="0" smtClean="0"/>
              <a:t>AMD</a:t>
            </a:r>
            <a:r>
              <a:rPr lang="zh-CN" altLang="en-US" sz="2800" dirty="0" smtClean="0"/>
              <a:t>特有指令集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拥抱</a:t>
            </a:r>
            <a:r>
              <a:rPr lang="en-US" altLang="zh-CN" sz="2800" dirty="0"/>
              <a:t>Intel</a:t>
            </a:r>
            <a:r>
              <a:rPr lang="zh-CN" altLang="en-US" sz="2800" dirty="0"/>
              <a:t>主导指令集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Intel</a:t>
            </a:r>
            <a:r>
              <a:rPr lang="zh-CN" altLang="en-US" sz="2800" dirty="0"/>
              <a:t>是</a:t>
            </a:r>
            <a:r>
              <a:rPr lang="en-US" altLang="zh-CN" sz="2800" dirty="0" smtClean="0"/>
              <a:t>x86/64</a:t>
            </a:r>
            <a:r>
              <a:rPr lang="zh-CN" altLang="en-US" sz="2800" dirty="0" smtClean="0"/>
              <a:t>处理器</a:t>
            </a:r>
            <a:r>
              <a:rPr lang="zh-CN" altLang="en-US" sz="2800" dirty="0"/>
              <a:t>主流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0" name="内容占位符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1600" y="1038958"/>
            <a:ext cx="6170613" cy="47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Amata</a:t>
            </a:r>
            <a:r>
              <a:rPr lang="en-US" altLang="zh-CN" dirty="0"/>
              <a:t>. (2017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  <a:r>
              <a:rPr lang="en-US" altLang="zh-CN" dirty="0"/>
              <a:t>). Exclusive Interview With AMD’s Robert </a:t>
            </a:r>
            <a:r>
              <a:rPr lang="en-US" altLang="zh-CN" dirty="0" err="1"/>
              <a:t>Hallock</a:t>
            </a:r>
            <a:r>
              <a:rPr lang="en-US" altLang="zh-CN" dirty="0"/>
              <a:t> on Ryzen | Architecture, Performance &amp; Chip Details. </a:t>
            </a:r>
            <a:r>
              <a:rPr lang="zh-CN" altLang="en-US" dirty="0"/>
              <a:t>检索来源</a:t>
            </a:r>
            <a:r>
              <a:rPr lang="en-US" altLang="zh-CN" dirty="0"/>
              <a:t>: Exclusive Interview With AMD’s Robert </a:t>
            </a:r>
            <a:r>
              <a:rPr lang="en-US" altLang="zh-CN" dirty="0" err="1"/>
              <a:t>Hallock</a:t>
            </a:r>
            <a:r>
              <a:rPr lang="en-US" altLang="zh-CN" dirty="0"/>
              <a:t> on Ryzen | Architecture, Performance &amp; Chip Details: http://www.redgamingtech.com/exclusive-interview-with-amds-robert-hallock/</a:t>
            </a:r>
          </a:p>
          <a:p>
            <a:r>
              <a:rPr lang="en-US" altLang="zh-CN" dirty="0"/>
              <a:t>AMD. (2014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). Software Optimization Guide for AMD Family 15h Processor. United States. </a:t>
            </a:r>
            <a:r>
              <a:rPr lang="zh-CN" altLang="en-US" dirty="0"/>
              <a:t>检索来源</a:t>
            </a:r>
            <a:r>
              <a:rPr lang="en-US" altLang="zh-CN" dirty="0"/>
              <a:t>: https://support.amd.com/TechDocs/47414_15h_sw_opt_guide.pdf</a:t>
            </a:r>
          </a:p>
          <a:p>
            <a:r>
              <a:rPr lang="en-US" altLang="zh-CN" dirty="0"/>
              <a:t>AMD. (2016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). AMD and the new “Zen” High Performance x86 Core at Hot Chips 28. </a:t>
            </a:r>
            <a:r>
              <a:rPr lang="zh-CN" altLang="en-US" dirty="0"/>
              <a:t>检索来源</a:t>
            </a:r>
            <a:r>
              <a:rPr lang="en-US" altLang="zh-CN" dirty="0"/>
              <a:t>: https://www.slideshare.net/AMD/amd-and-the-new-zen-high-performance-x86-core-at-hot-chips-28/1</a:t>
            </a:r>
          </a:p>
          <a:p>
            <a:r>
              <a:rPr lang="en-US" altLang="zh-CN" dirty="0"/>
              <a:t>AMD.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  <a:r>
              <a:rPr lang="en-US" altLang="zh-CN" dirty="0"/>
              <a:t>). "Zen" </a:t>
            </a:r>
            <a:r>
              <a:rPr lang="zh-CN" altLang="en-US" dirty="0"/>
              <a:t>核心架构</a:t>
            </a:r>
            <a:r>
              <a:rPr lang="en-US" altLang="zh-CN" dirty="0"/>
              <a:t>. </a:t>
            </a:r>
            <a:r>
              <a:rPr lang="zh-CN" altLang="en-US" dirty="0"/>
              <a:t>检索来源</a:t>
            </a:r>
            <a:r>
              <a:rPr lang="en-US" altLang="zh-CN" dirty="0"/>
              <a:t>: AMD: https://www.amd.com/zh-hans/technologies/zen-core</a:t>
            </a:r>
          </a:p>
          <a:p>
            <a:r>
              <a:rPr lang="en-US" altLang="zh-CN" dirty="0"/>
              <a:t>AMD. (2017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). AMD Ryzen CPU Optimization. </a:t>
            </a:r>
            <a:r>
              <a:rPr lang="zh-CN" altLang="en-US" dirty="0"/>
              <a:t>检索来源</a:t>
            </a:r>
            <a:r>
              <a:rPr lang="en-US" altLang="zh-CN" dirty="0"/>
              <a:t>: http://32ipi028l5q82yhj72224m8j.wpengine.netdna-cdn.com/wp-content/uploads/2017/03/GDC2017-Optimizing-For-AMD-Ryzen.pdf</a:t>
            </a:r>
          </a:p>
          <a:p>
            <a:r>
              <a:rPr lang="en-US" altLang="zh-CN" dirty="0"/>
              <a:t>AMD. (2017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). </a:t>
            </a:r>
            <a:r>
              <a:rPr lang="zh-CN" altLang="en-US" dirty="0"/>
              <a:t>锐龙 </a:t>
            </a:r>
            <a:r>
              <a:rPr lang="en-US" altLang="zh-CN" dirty="0"/>
              <a:t>AMD Ryzen7 </a:t>
            </a:r>
            <a:r>
              <a:rPr lang="zh-CN" altLang="en-US" dirty="0"/>
              <a:t>台式处理器今日起全球上市！性能超越想象！</a:t>
            </a:r>
            <a:r>
              <a:rPr lang="en-US" altLang="zh-CN" dirty="0"/>
              <a:t>. </a:t>
            </a:r>
            <a:r>
              <a:rPr lang="zh-CN" altLang="en-US" dirty="0"/>
              <a:t>检索来源</a:t>
            </a:r>
            <a:r>
              <a:rPr lang="en-US" altLang="zh-CN" dirty="0"/>
              <a:t>: AMD: http://www.amd.com/zh-cn/press-releases/Pages/press-releases-2017Mar02.aspx</a:t>
            </a:r>
          </a:p>
          <a:p>
            <a:r>
              <a:rPr lang="en-US" altLang="zh-CN" dirty="0" err="1" smtClean="0"/>
              <a:t>Barragy</a:t>
            </a:r>
            <a:r>
              <a:rPr lang="en-US" altLang="zh-CN" dirty="0" smtClean="0"/>
              <a:t> Ted</a:t>
            </a:r>
            <a:r>
              <a:rPr lang="en-US" altLang="zh-CN" dirty="0"/>
              <a:t>. (2012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). Bulldozer. </a:t>
            </a:r>
            <a:r>
              <a:rPr lang="zh-CN" altLang="en-US" dirty="0"/>
              <a:t>检索来源</a:t>
            </a:r>
            <a:r>
              <a:rPr lang="en-US" altLang="zh-CN" dirty="0"/>
              <a:t>: https://</a:t>
            </a:r>
            <a:r>
              <a:rPr lang="en-US" altLang="zh-CN" dirty="0" smtClean="0"/>
              <a:t>www.olcf.ornl.gov/wp-content/uploads/2012/01/TitanWorkshop2012_Day1_AMD.pdf</a:t>
            </a:r>
          </a:p>
          <a:p>
            <a:r>
              <a:rPr lang="en-US" altLang="zh-CN" dirty="0" err="1" smtClean="0"/>
              <a:t>Kubiatowicz</a:t>
            </a:r>
            <a:r>
              <a:rPr lang="en-US" altLang="zh-CN" dirty="0" smtClean="0"/>
              <a:t> John</a:t>
            </a:r>
            <a:r>
              <a:rPr lang="en-US" altLang="zh-CN" dirty="0"/>
              <a:t>. (2011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</a:t>
            </a:r>
            <a:r>
              <a:rPr lang="en-US" altLang="zh-CN" dirty="0"/>
              <a:t>14</a:t>
            </a:r>
            <a:r>
              <a:rPr lang="zh-CN" altLang="zh-CN" dirty="0"/>
              <a:t>日</a:t>
            </a:r>
            <a:r>
              <a:rPr lang="en-US" altLang="zh-CN" dirty="0"/>
              <a:t>). Prediction/Speculation (Branches, Return </a:t>
            </a:r>
            <a:r>
              <a:rPr lang="en-US" altLang="zh-CN" dirty="0" err="1"/>
              <a:t>Addrs</a:t>
            </a:r>
            <a:r>
              <a:rPr lang="en-US" altLang="zh-CN" dirty="0"/>
              <a:t>). </a:t>
            </a:r>
            <a:r>
              <a:rPr lang="zh-CN" altLang="zh-CN" dirty="0"/>
              <a:t>检索来源</a:t>
            </a:r>
            <a:r>
              <a:rPr lang="en-US" altLang="zh-CN" dirty="0"/>
              <a:t>: https://people.eecs.berkeley.edu/~kubitron/courses/cs252-S11/lectures/lec08-prediction.pdf</a:t>
            </a:r>
          </a:p>
        </p:txBody>
      </p:sp>
    </p:spTree>
    <p:extLst>
      <p:ext uri="{BB962C8B-B14F-4D97-AF65-F5344CB8AC3E}">
        <p14:creationId xmlns:p14="http://schemas.microsoft.com/office/powerpoint/2010/main" val="395043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文献（续）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Hollingsworth Brent</a:t>
            </a:r>
            <a:r>
              <a:rPr lang="en-US" altLang="zh-CN" dirty="0"/>
              <a:t>. (2012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). New “Bulldozer” and “</a:t>
            </a:r>
            <a:r>
              <a:rPr lang="en-US" altLang="zh-CN" dirty="0" err="1"/>
              <a:t>Piledriver</a:t>
            </a:r>
            <a:r>
              <a:rPr lang="en-US" altLang="zh-CN" dirty="0"/>
              <a:t>” Instructions - A step forward for high performance software development . </a:t>
            </a:r>
            <a:r>
              <a:rPr lang="zh-CN" altLang="en-US" dirty="0"/>
              <a:t>检索来源</a:t>
            </a:r>
            <a:r>
              <a:rPr lang="en-US" altLang="zh-CN" dirty="0"/>
              <a:t>: https://developer.amd.com/wordpress/media/2012/10/New-Bulldozer-and-Piledriver-Instructions.pdf</a:t>
            </a:r>
          </a:p>
          <a:p>
            <a:r>
              <a:rPr lang="en-US" altLang="zh-CN" dirty="0" smtClean="0"/>
              <a:t>University of California, San Diego. Out </a:t>
            </a:r>
            <a:r>
              <a:rPr lang="en-US" altLang="zh-CN" dirty="0"/>
              <a:t>of Order Execution Continued. </a:t>
            </a:r>
            <a:r>
              <a:rPr lang="zh-CN" altLang="en-US" dirty="0"/>
              <a:t>检索来源</a:t>
            </a:r>
            <a:r>
              <a:rPr lang="en-US" altLang="zh-CN" dirty="0"/>
              <a:t>: https://</a:t>
            </a:r>
            <a:r>
              <a:rPr lang="en-US" altLang="zh-CN" dirty="0" smtClean="0"/>
              <a:t>cseweb.ucsd.edu/classes/wi14/cse141/pdf/09/17_ReorderBuffer.ppt.pdf</a:t>
            </a:r>
          </a:p>
          <a:p>
            <a:r>
              <a:rPr lang="en-US" altLang="zh-CN" dirty="0" smtClean="0"/>
              <a:t>Jimenez D.A</a:t>
            </a:r>
            <a:r>
              <a:rPr lang="en-US" altLang="zh-CN" dirty="0"/>
              <a:t>., &amp; </a:t>
            </a:r>
            <a:r>
              <a:rPr lang="en-US" altLang="zh-CN" dirty="0" err="1"/>
              <a:t>LinC</a:t>
            </a:r>
            <a:r>
              <a:rPr lang="en-US" altLang="zh-CN" dirty="0"/>
              <a:t>. (2001). Dynamic branch prediction with </a:t>
            </a:r>
            <a:r>
              <a:rPr lang="en-US" altLang="zh-CN" dirty="0" err="1"/>
              <a:t>perceptrons</a:t>
            </a:r>
            <a:r>
              <a:rPr lang="en-US" altLang="zh-CN" dirty="0"/>
              <a:t>. High-Performance Computer Architecture, 2001. HPCA. The Seventh International Symposium on. Monterrey, Nuevo Leon, Mexico: IEEE.</a:t>
            </a:r>
          </a:p>
          <a:p>
            <a:r>
              <a:rPr lang="en-US" altLang="zh-CN" dirty="0"/>
              <a:t>Martin, &amp; Roth. (2005). Multithreading. UNIVERSITY OF PENNSYLVANIA, United States. </a:t>
            </a:r>
            <a:r>
              <a:rPr lang="zh-CN" altLang="en-US" dirty="0"/>
              <a:t>检索来源</a:t>
            </a:r>
            <a:r>
              <a:rPr lang="en-US" altLang="zh-CN" dirty="0"/>
              <a:t>: https://www.cis.upenn.edu/~milom/cis501-Fall05/lectures/12_smt.pdf</a:t>
            </a:r>
          </a:p>
          <a:p>
            <a:r>
              <a:rPr lang="en-US" altLang="zh-CN" dirty="0" err="1" smtClean="0"/>
              <a:t>Mirkovic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Jelena</a:t>
            </a:r>
            <a:r>
              <a:rPr lang="en-US" altLang="zh-CN" dirty="0"/>
              <a:t>. (2005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  <a:r>
              <a:rPr lang="en-US" altLang="zh-CN" dirty="0"/>
              <a:t>). Correlating Branch Predictors. </a:t>
            </a:r>
            <a:r>
              <a:rPr lang="zh-CN" altLang="en-US" dirty="0"/>
              <a:t>检索来源</a:t>
            </a:r>
            <a:r>
              <a:rPr lang="en-US" altLang="zh-CN" dirty="0"/>
              <a:t>: https://www.eecis.udel.edu/~sunshine/courses/F05/CIS662/class14.pdf</a:t>
            </a:r>
          </a:p>
          <a:p>
            <a:r>
              <a:rPr lang="en-US" altLang="zh-CN" dirty="0" err="1" smtClean="0"/>
              <a:t>PassMark</a:t>
            </a:r>
            <a:r>
              <a:rPr lang="en-US" altLang="zh-CN" dirty="0"/>
              <a:t>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  <a:r>
              <a:rPr lang="en-US" altLang="zh-CN" dirty="0"/>
              <a:t>). AMD vs Intel Market Share. </a:t>
            </a:r>
            <a:r>
              <a:rPr lang="zh-CN" altLang="en-US" dirty="0"/>
              <a:t>检索来源</a:t>
            </a:r>
            <a:r>
              <a:rPr lang="en-US" altLang="zh-CN" dirty="0"/>
              <a:t>: CPU Benchmarks: https://www.cpubenchmark.net/market_share.html</a:t>
            </a:r>
          </a:p>
          <a:p>
            <a:r>
              <a:rPr lang="en-US" altLang="zh-CN" dirty="0" err="1" smtClean="0"/>
              <a:t>Prybylski</a:t>
            </a:r>
            <a:r>
              <a:rPr lang="en-US" altLang="zh-CN" dirty="0" smtClean="0"/>
              <a:t> S</a:t>
            </a:r>
            <a:r>
              <a:rPr lang="en-US" altLang="zh-CN" dirty="0"/>
              <a:t>., </a:t>
            </a:r>
            <a:r>
              <a:rPr lang="en-US" altLang="zh-CN" dirty="0" smtClean="0"/>
              <a:t>Horowitz M</a:t>
            </a:r>
            <a:r>
              <a:rPr lang="en-US" altLang="zh-CN" dirty="0"/>
              <a:t>., &amp; </a:t>
            </a:r>
            <a:r>
              <a:rPr lang="en-US" altLang="zh-CN" dirty="0" smtClean="0"/>
              <a:t>Hennessy J</a:t>
            </a:r>
            <a:r>
              <a:rPr lang="en-US" altLang="zh-CN" dirty="0"/>
              <a:t>. (1988). Performance tradeoffs in cache design. Proceeding ISCA '88 Proceedings of the 15th Annual International Symposium on Computer architecture (</a:t>
            </a:r>
            <a:r>
              <a:rPr lang="zh-CN" altLang="en-US" dirty="0"/>
              <a:t>页 </a:t>
            </a:r>
            <a:r>
              <a:rPr lang="en-US" altLang="zh-CN" dirty="0"/>
              <a:t>290-298). Honolulu, Hawaii, USA: IEEE Computer Society Press Los Alamitos, CA, USA ©1988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7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Rotenberg E</a:t>
            </a:r>
            <a:r>
              <a:rPr lang="en-US" altLang="zh-CN" dirty="0"/>
              <a:t>., </a:t>
            </a:r>
            <a:r>
              <a:rPr lang="en-US" altLang="zh-CN" dirty="0" smtClean="0"/>
              <a:t>Bennett S</a:t>
            </a:r>
            <a:r>
              <a:rPr lang="en-US" altLang="zh-CN" dirty="0"/>
              <a:t>., &amp; </a:t>
            </a:r>
            <a:r>
              <a:rPr lang="en-US" altLang="zh-CN" dirty="0" smtClean="0"/>
              <a:t>Smith J.E</a:t>
            </a:r>
            <a:r>
              <a:rPr lang="en-US" altLang="zh-CN" dirty="0"/>
              <a:t>. (1996). Trace cache: a low latency approach to high bandwidth instruction fetching. Microarchitecture, 1996. MICRO-29.Proceedings of the 29th Annual IEEE/ACM International Symposium on. IEEE.</a:t>
            </a:r>
          </a:p>
          <a:p>
            <a:r>
              <a:rPr lang="en-US" altLang="zh-CN" dirty="0" err="1"/>
              <a:t>Scali</a:t>
            </a:r>
            <a:r>
              <a:rPr lang="en-US" altLang="zh-CN" dirty="0"/>
              <a:t>. (2012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r>
              <a:rPr lang="en-US" altLang="zh-CN" dirty="0"/>
              <a:t>). The myth of CMT (Cluster-based Multithreading). </a:t>
            </a:r>
            <a:r>
              <a:rPr lang="zh-CN" altLang="en-US" dirty="0"/>
              <a:t>检索来源</a:t>
            </a:r>
            <a:r>
              <a:rPr lang="en-US" altLang="zh-CN" dirty="0"/>
              <a:t>: </a:t>
            </a:r>
            <a:r>
              <a:rPr lang="en-US" altLang="zh-CN" dirty="0" err="1"/>
              <a:t>Scali's</a:t>
            </a:r>
            <a:r>
              <a:rPr lang="en-US" altLang="zh-CN" dirty="0"/>
              <a:t> </a:t>
            </a:r>
            <a:r>
              <a:rPr lang="en-US" altLang="zh-CN" dirty="0" err="1"/>
              <a:t>OpenBlog</a:t>
            </a:r>
            <a:r>
              <a:rPr lang="en-US" altLang="zh-CN" dirty="0"/>
              <a:t>: https://scalibq.wordpress.com/2012/02/14/the-myth-of-cmt-cluster-based-multithreading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Solomon Baruch</a:t>
            </a:r>
            <a:r>
              <a:rPr lang="en-US" altLang="zh-CN" dirty="0"/>
              <a:t>, </a:t>
            </a:r>
            <a:r>
              <a:rPr lang="en-US" altLang="zh-CN" dirty="0" smtClean="0"/>
              <a:t>Mendelson </a:t>
            </a:r>
            <a:r>
              <a:rPr lang="en-US" altLang="zh-CN" dirty="0" err="1" smtClean="0"/>
              <a:t>Avi</a:t>
            </a:r>
            <a:r>
              <a:rPr lang="en-US" altLang="zh-CN" dirty="0"/>
              <a:t>, </a:t>
            </a:r>
            <a:r>
              <a:rPr lang="en-US" altLang="zh-CN" dirty="0" smtClean="0"/>
              <a:t>Orenstein </a:t>
            </a:r>
            <a:r>
              <a:rPr lang="en-US" altLang="zh-CN" dirty="0" err="1" smtClean="0"/>
              <a:t>Doron</a:t>
            </a:r>
            <a:r>
              <a:rPr lang="en-US" altLang="zh-CN" dirty="0"/>
              <a:t>, </a:t>
            </a:r>
            <a:r>
              <a:rPr lang="en-US" altLang="zh-CN" dirty="0" err="1" smtClean="0"/>
              <a:t>Almog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Yoav</a:t>
            </a:r>
            <a:r>
              <a:rPr lang="en-US" altLang="zh-CN" dirty="0"/>
              <a:t>, &amp; </a:t>
            </a:r>
            <a:r>
              <a:rPr lang="en-US" altLang="zh-CN" dirty="0" smtClean="0"/>
              <a:t>Ronen Ronny</a:t>
            </a:r>
            <a:r>
              <a:rPr lang="en-US" altLang="zh-CN" dirty="0"/>
              <a:t>. (2001). Micro-operation cache: a power aware frontend for the variable instruction length ISA. Proceeding ISLPED '01 Proceedings of the 2001 international symposium on Low power electronics and design (</a:t>
            </a:r>
            <a:r>
              <a:rPr lang="zh-CN" altLang="en-US" dirty="0"/>
              <a:t>页 </a:t>
            </a:r>
            <a:r>
              <a:rPr lang="en-US" altLang="zh-CN" dirty="0"/>
              <a:t>4-9). Huntington Beach, California, USA: ACM.</a:t>
            </a:r>
          </a:p>
          <a:p>
            <a:r>
              <a:rPr lang="en-US" altLang="zh-CN" dirty="0" err="1" smtClean="0"/>
              <a:t>Wawrzynek</a:t>
            </a:r>
            <a:r>
              <a:rPr lang="en-US" altLang="zh-CN" dirty="0" smtClean="0"/>
              <a:t> John</a:t>
            </a:r>
            <a:r>
              <a:rPr lang="en-US" altLang="zh-CN" dirty="0"/>
              <a:t>. (2016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r>
              <a:rPr lang="en-US" altLang="zh-CN" dirty="0"/>
              <a:t>). Multithreading. University of California, Berkeley, United States. </a:t>
            </a:r>
            <a:r>
              <a:rPr lang="zh-CN" altLang="en-US" dirty="0"/>
              <a:t>检索来源</a:t>
            </a:r>
            <a:r>
              <a:rPr lang="en-US" altLang="zh-CN" dirty="0"/>
              <a:t>: http://www-inst.eecs.berkeley.edu/~cs152/fa16/lectures/L14-Multithread.pdf</a:t>
            </a:r>
          </a:p>
          <a:p>
            <a:r>
              <a:rPr lang="en-US" altLang="zh-CN" dirty="0" smtClean="0"/>
              <a:t>Weatherspoon Hakim</a:t>
            </a:r>
            <a:r>
              <a:rPr lang="en-US" altLang="zh-CN" dirty="0"/>
              <a:t>. (2013). Caches (Writing). United States: Cornel University. </a:t>
            </a:r>
            <a:r>
              <a:rPr lang="zh-CN" altLang="en-US" dirty="0"/>
              <a:t>检索来源</a:t>
            </a:r>
            <a:r>
              <a:rPr lang="en-US" altLang="zh-CN" dirty="0"/>
              <a:t>: http://www.cs.cornell.edu/courses/cs3410/2013sp/lecture/18-caches3-w.pdf</a:t>
            </a:r>
          </a:p>
          <a:p>
            <a:r>
              <a:rPr lang="en-US" altLang="zh-CN" dirty="0"/>
              <a:t>Wikipedia.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  <a:r>
              <a:rPr lang="en-US" altLang="zh-CN" dirty="0"/>
              <a:t>). Bulldozer (microarchitecture). </a:t>
            </a:r>
            <a:r>
              <a:rPr lang="zh-CN" altLang="en-US" dirty="0"/>
              <a:t>检索来源</a:t>
            </a:r>
            <a:r>
              <a:rPr lang="en-US" altLang="zh-CN" dirty="0"/>
              <a:t>: Bulldozer (microarchitecture): https://en.wikipedia.org/wiki/Bulldozer_(microarchitecture)</a:t>
            </a:r>
          </a:p>
          <a:p>
            <a:r>
              <a:rPr lang="en-US" altLang="zh-CN" dirty="0"/>
              <a:t>Wikipedia.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  <a:r>
              <a:rPr lang="en-US" altLang="zh-CN" dirty="0"/>
              <a:t>). Zen (microarchitecture). </a:t>
            </a:r>
            <a:r>
              <a:rPr lang="zh-CN" altLang="en-US" dirty="0"/>
              <a:t>检索来源</a:t>
            </a:r>
            <a:r>
              <a:rPr lang="en-US" altLang="zh-CN" dirty="0"/>
              <a:t>: Zen (microarchitecture): https://en.wikipedia.org/wiki/Zen_(microarchitecture)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9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许宏旭 詹孟奇 袁聪思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6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x86-64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968722"/>
              </p:ext>
            </p:extLst>
          </p:nvPr>
        </p:nvGraphicFramePr>
        <p:xfrm>
          <a:off x="838200" y="1825625"/>
          <a:ext cx="10512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10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4356</TotalTime>
  <Words>4942</Words>
  <Application>Microsoft Office PowerPoint</Application>
  <PresentationFormat>自定义</PresentationFormat>
  <Paragraphs>1113</Paragraphs>
  <Slides>86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100" baseType="lpstr">
      <vt:lpstr>Salesforce Sans</vt:lpstr>
      <vt:lpstr>微软雅黑</vt:lpstr>
      <vt:lpstr>思源宋体 ExtraLight</vt:lpstr>
      <vt:lpstr>思源宋体 Heavy</vt:lpstr>
      <vt:lpstr>思源宋体 SemiBold</vt:lpstr>
      <vt:lpstr>等线</vt:lpstr>
      <vt:lpstr>等线 Light</vt:lpstr>
      <vt:lpstr>Arial</vt:lpstr>
      <vt:lpstr>Arial Black</vt:lpstr>
      <vt:lpstr>Calibri</vt:lpstr>
      <vt:lpstr>Cambria Math</vt:lpstr>
      <vt:lpstr>Consolas</vt:lpstr>
      <vt:lpstr>Times New Roman</vt:lpstr>
      <vt:lpstr>Office 主题​​</vt:lpstr>
      <vt:lpstr>PowerPoint 演示文稿</vt:lpstr>
      <vt:lpstr>目录</vt:lpstr>
      <vt:lpstr>AMD Zen简介</vt:lpstr>
      <vt:lpstr>AMD Zen</vt:lpstr>
      <vt:lpstr>PowerPoint 演示文稿</vt:lpstr>
      <vt:lpstr>PowerPoint 演示文稿</vt:lpstr>
      <vt:lpstr>AMD微架构历史</vt:lpstr>
      <vt:lpstr>AMD x86微架构历史</vt:lpstr>
      <vt:lpstr>AMD x86-64微架构历史</vt:lpstr>
      <vt:lpstr>AMD Bulldozer</vt:lpstr>
      <vt:lpstr>AMD Bulldozer</vt:lpstr>
      <vt:lpstr>AMD Bulldozer 微架构模块图</vt:lpstr>
      <vt:lpstr>1. 缓存</vt:lpstr>
      <vt:lpstr>2. 分支预测</vt:lpstr>
      <vt:lpstr>3. 集群多线程  CMT，Clustered Multi-Threading</vt:lpstr>
      <vt:lpstr>4. 指令集</vt:lpstr>
      <vt:lpstr>AMD Zen的改进</vt:lpstr>
      <vt:lpstr>AMD Zen微架构概览</vt:lpstr>
      <vt:lpstr>1. 缓存</vt:lpstr>
      <vt:lpstr>PowerPoint 演示文稿</vt:lpstr>
      <vt:lpstr>2. 分支预测</vt:lpstr>
      <vt:lpstr>PowerPoint 演示文稿</vt:lpstr>
      <vt:lpstr>3. 并发多线程  SMT，Simultaneous Multi-Threading</vt:lpstr>
      <vt:lpstr>PowerPoint 演示文稿</vt:lpstr>
      <vt:lpstr>4. 指令集</vt:lpstr>
      <vt:lpstr>CPU技术解释和发展趋势</vt:lpstr>
      <vt:lpstr>1. 缓存 1.1. 缓存容量与延迟</vt:lpstr>
      <vt:lpstr>1. 缓存 1.1. 缓存容量与延迟</vt:lpstr>
      <vt:lpstr>1. 缓存 1.2. 写入策略</vt:lpstr>
      <vt:lpstr>1. 缓存 1.2. 写入策略</vt:lpstr>
      <vt:lpstr>1. 缓存 1.3. 专用缓存 1.3.1. 受害者缓存</vt:lpstr>
      <vt:lpstr>1. 缓存 1.3. 专用缓存 1.3.1. 受害者缓存</vt:lpstr>
      <vt:lpstr>1. 缓存 1.3. 专用缓存 1.3.1. 受害者缓存</vt:lpstr>
      <vt:lpstr>1. 缓存 1.3. 专用缓存 1.3.1. 受害者缓存</vt:lpstr>
      <vt:lpstr>1. 缓存 1.3. 专用缓存 1.3.1. 受害者缓存</vt:lpstr>
      <vt:lpstr>1. 缓存 1.3. 专用缓存 1.3.2. 微指令缓存</vt:lpstr>
      <vt:lpstr>附：微操作</vt:lpstr>
      <vt:lpstr>2. 分支预测 2.1. 简介 2.1.1. 乱序执行（OoO）</vt:lpstr>
      <vt:lpstr>PowerPoint 演示文稿</vt:lpstr>
      <vt:lpstr>2. 分支预测 2.1. 简介  2.1.2. 目的</vt:lpstr>
      <vt:lpstr>2. 分支预测 2.1. 简介  2.1.2. 目的</vt:lpstr>
      <vt:lpstr>2. 分支预测 2.1. 简介  2.1.3. 静态分支预测</vt:lpstr>
      <vt:lpstr>2. 分支预测 2.1. 简介  2.1.4. 动态分支预测</vt:lpstr>
      <vt:lpstr>2. 分支预测 2.1. 简介  2.1.4. 动态分支预测</vt:lpstr>
      <vt:lpstr>2. 分支预测 2.1. 简介  2.1.5. 分支历史表（BHT，Branch History Table）</vt:lpstr>
      <vt:lpstr>2. 分支预测 2.1. 简介  2.1.5. 分支历史表（BHT，Branch History Table）</vt:lpstr>
      <vt:lpstr>2. 分支预测 2.1. 简介  2.1.5. 分支历史表（BHT，Branch History Table）</vt:lpstr>
      <vt:lpstr>2. 分支预测 2.1. 简介  2.1.5. 分支历史表（BHT，Branch History Table）</vt:lpstr>
      <vt:lpstr>PowerPoint 演示文稿</vt:lpstr>
      <vt:lpstr>2. 分支预测 2.1. 简介  2.1.5. 分支历史表（BHT，Branch History Table）</vt:lpstr>
      <vt:lpstr>2. 分支预测 2.1. 简介  2.1.6. 分支目标缓冲（BTB，Branch Target Buffer）</vt:lpstr>
      <vt:lpstr>PowerPoint 演示文稿</vt:lpstr>
      <vt:lpstr>2. 分支预测 2.1. 简介  2.1.6. 分支目标缓冲（BTB，Branch Target Buffer）</vt:lpstr>
      <vt:lpstr>2. 分支预测 2.1. 简介  2.1.7. 返回地址栈（Return Adress Stack）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2.1.8.1. 二级分支预测器（Two-Level Branch Predictor）</vt:lpstr>
      <vt:lpstr>PowerPoint 演示文稿</vt:lpstr>
      <vt:lpstr>2. 分支预测 2.1. 简介  2.1.8.2. 对比演示（1-bit 分支历史表分支预测）</vt:lpstr>
      <vt:lpstr>2. 分支预测 2.1. 简介  2.1.8.2. 对比演示（1-bit 全局分支历史寄存器）</vt:lpstr>
      <vt:lpstr>PowerPoint 演示文稿</vt:lpstr>
      <vt:lpstr>2. 分支预测 2.1. 简介  2.1.8.2. 对比演示（1-bit 全局分支历史寄存器）</vt:lpstr>
      <vt:lpstr>2. 分支预测 2.1. 简介  2.1.8.2. 对比演示（1-bit 全局分支历史寄存器）</vt:lpstr>
      <vt:lpstr>2. 分支预测 2.1. 简介  2.1.8.2. 对比演示（1-bit 全局分支历史寄存器）</vt:lpstr>
      <vt:lpstr>2. 分支预测 2.2. 机构齐全</vt:lpstr>
      <vt:lpstr>2. 分支预测 2.3. 机器学习的方法（感知器/神经网络分支预测器）</vt:lpstr>
      <vt:lpstr>2. 分支预测 2.3. 机器学习的方法（感知器/神经网络分支预测器）</vt:lpstr>
      <vt:lpstr>2. 分支预测 2.3. 机器学习的方法（感知器/神经网络分支预测器）</vt:lpstr>
      <vt:lpstr>3. 多线程技术 3.1. 多线程技术</vt:lpstr>
      <vt:lpstr>3. 多线程技术 3.1. 多线程技术  3.1.1. 实现</vt:lpstr>
      <vt:lpstr>3. 多线程技术 3.1. 多线程技术  3.1.1. 实现</vt:lpstr>
      <vt:lpstr>3. 多线程技术 3.1. 多线程技术  3.1.1. 实现</vt:lpstr>
      <vt:lpstr>3. 多线程技术 3.1. 多线程技术  3.1.2. 与多核处理器比较</vt:lpstr>
      <vt:lpstr>3. 多线程技术 3.1. 多线程技术  3.1.2. 与多核处理器比较</vt:lpstr>
      <vt:lpstr>3. 多线程技术 3.1. 多线程技术  3.1.3. 发展</vt:lpstr>
      <vt:lpstr>4. 指令集 4.1. 兼容性</vt:lpstr>
      <vt:lpstr>参考文献</vt:lpstr>
      <vt:lpstr>参考文献（续）</vt:lpstr>
      <vt:lpstr>参考文献（续2）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从AMD Zen看CPU发展趋势</dc:title>
  <dc:creator>Hongxu Xu</dc:creator>
  <cp:lastModifiedBy>Hongxu Xu</cp:lastModifiedBy>
  <cp:revision>799</cp:revision>
  <dcterms:created xsi:type="dcterms:W3CDTF">2017-06-04T05:46:28Z</dcterms:created>
  <dcterms:modified xsi:type="dcterms:W3CDTF">2017-06-13T09:43:11Z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