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305" r:id="rId3"/>
    <p:sldId id="308" r:id="rId4"/>
    <p:sldId id="309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23" r:id="rId14"/>
    <p:sldId id="318" r:id="rId15"/>
    <p:sldId id="319" r:id="rId16"/>
    <p:sldId id="320" r:id="rId17"/>
    <p:sldId id="321" r:id="rId18"/>
    <p:sldId id="322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2" r:id="rId27"/>
    <p:sldId id="331" r:id="rId28"/>
    <p:sldId id="333" r:id="rId29"/>
    <p:sldId id="334" r:id="rId30"/>
    <p:sldId id="335" r:id="rId31"/>
    <p:sldId id="336" r:id="rId32"/>
    <p:sldId id="337" r:id="rId33"/>
    <p:sldId id="33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ykimos.github.io/2017/09/09/Time-series_Numerical_Input_Numerical_Prediction_Model_Recipe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ykimos.github.io/2017/08/17/Text_Input_Binary_Classification_Model_Recipe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75046" cy="3329581"/>
          </a:xfrm>
        </p:spPr>
        <p:txBody>
          <a:bodyPr anchor="ctr"/>
          <a:lstStyle/>
          <a:p>
            <a:r>
              <a:rPr lang="ko-KR" altLang="en-US" dirty="0" err="1" smtClean="0">
                <a:latin typeface="+mj-ea"/>
              </a:rPr>
              <a:t>시계열</a:t>
            </a:r>
            <a:r>
              <a:rPr lang="ko-KR" altLang="en-US" dirty="0" smtClean="0">
                <a:latin typeface="+mj-ea"/>
              </a:rPr>
              <a:t> 수치입력 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수치예측 모델 </a:t>
            </a:r>
            <a:r>
              <a:rPr lang="ko-KR" altLang="en-US" dirty="0" err="1" smtClean="0">
                <a:latin typeface="+mj-ea"/>
              </a:rPr>
              <a:t>레시피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351318"/>
            <a:ext cx="12192000" cy="1655762"/>
          </a:xfrm>
        </p:spPr>
        <p:txBody>
          <a:bodyPr anchor="b">
            <a:normAutofit lnSpcReduction="10000"/>
          </a:bodyPr>
          <a:lstStyle/>
          <a:p>
            <a:endParaRPr lang="en-US" altLang="ko-KR" sz="3200" dirty="0" smtClean="0">
              <a:ea typeface="HY엽서M" panose="02030600000101010101" pitchFamily="18" charset="-127"/>
            </a:endParaRPr>
          </a:p>
          <a:p>
            <a:r>
              <a:rPr lang="en-US" altLang="ko-KR" sz="3200" dirty="0" smtClean="0">
                <a:ea typeface="HY엽서M" panose="02030600000101010101" pitchFamily="18" charset="-127"/>
              </a:rPr>
              <a:t>Joseph</a:t>
            </a:r>
            <a:endParaRPr lang="en-US" altLang="ko-KR" sz="3200" dirty="0">
              <a:ea typeface="HY엽서M" panose="02030600000101010101" pitchFamily="18" charset="-127"/>
            </a:endParaRPr>
          </a:p>
          <a:p>
            <a:r>
              <a:rPr lang="en-US" altLang="ko-KR" sz="3200" dirty="0" smtClean="0">
                <a:ea typeface="HY엽서M" panose="02030600000101010101" pitchFamily="18" charset="-127"/>
              </a:rPr>
              <a:t>2018.09.08</a:t>
            </a:r>
            <a:endParaRPr lang="en-US" altLang="ko-KR" sz="3200" dirty="0" smtClean="0">
              <a:ea typeface="HY엽서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873">
            <a:off x="10605427" y="5421606"/>
            <a:ext cx="1170947" cy="11709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4" y="351235"/>
            <a:ext cx="1241600" cy="16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순환신경망 모델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690688"/>
            <a:ext cx="6096000" cy="18794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(LSTM(32, </a:t>
            </a:r>
            <a:r>
              <a:rPr lang="en-US" altLang="ko-KR" sz="2000" b="1" dirty="0" err="1"/>
              <a:t>input_shape</a:t>
            </a:r>
            <a:r>
              <a:rPr lang="en-US" altLang="ko-KR" sz="2000" b="1" dirty="0"/>
              <a:t>=(None, 1)))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(Dropout(0.3))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(Dense(1))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20" y="3119805"/>
            <a:ext cx="6368528" cy="3344048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6934200" y="1347754"/>
            <a:ext cx="3993843" cy="1309071"/>
          </a:xfrm>
          <a:prstGeom prst="wedgeRoundRectCallout">
            <a:avLst>
              <a:gd name="adj1" fmla="val -55271"/>
              <a:gd name="adj2" fmla="val -3096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So easy~!!!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054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상태유지 순환신경망 모델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199" y="1980652"/>
            <a:ext cx="94385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(LSTM(32, </a:t>
            </a:r>
            <a:r>
              <a:rPr lang="en-US" altLang="ko-KR" sz="2000" b="1" dirty="0" err="1">
                <a:solidFill>
                  <a:srgbClr val="0070C0"/>
                </a:solidFill>
              </a:rPr>
              <a:t>batch_input_shape</a:t>
            </a:r>
            <a:r>
              <a:rPr lang="en-US" altLang="ko-KR" sz="2000" b="1" dirty="0"/>
              <a:t>=(1, </a:t>
            </a:r>
            <a:r>
              <a:rPr lang="en-US" altLang="ko-KR" sz="2000" b="1" dirty="0" err="1"/>
              <a:t>look_back</a:t>
            </a:r>
            <a:r>
              <a:rPr lang="en-US" altLang="ko-KR" sz="2000" b="1" dirty="0"/>
              <a:t>, 1), </a:t>
            </a:r>
            <a:r>
              <a:rPr lang="en-US" altLang="ko-KR" sz="2000" b="1" dirty="0" err="1">
                <a:solidFill>
                  <a:srgbClr val="0070C0"/>
                </a:solidFill>
              </a:rPr>
              <a:t>stateful</a:t>
            </a:r>
            <a:r>
              <a:rPr lang="en-US" altLang="ko-KR" sz="2000" b="1" dirty="0">
                <a:solidFill>
                  <a:srgbClr val="0070C0"/>
                </a:solidFill>
              </a:rPr>
              <a:t>=True</a:t>
            </a:r>
            <a:r>
              <a:rPr lang="en-US" altLang="ko-KR" sz="2000" b="1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(Dropout(0.3))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(Dense(1))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39" y="3387274"/>
            <a:ext cx="6766661" cy="29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상태유지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순환신경망 모델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6272" y="1661758"/>
            <a:ext cx="114857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en-US" altLang="ko-KR" b="1" dirty="0" err="1"/>
              <a:t>i</a:t>
            </a:r>
            <a:r>
              <a:rPr lang="en-US" altLang="ko-KR" b="1" dirty="0"/>
              <a:t> in range(2):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b="1" dirty="0" err="1"/>
              <a:t>model.add</a:t>
            </a:r>
            <a:r>
              <a:rPr lang="en-US" altLang="ko-KR" b="1" dirty="0"/>
              <a:t>(LSTM(32, </a:t>
            </a:r>
            <a:r>
              <a:rPr lang="en-US" altLang="ko-KR" b="1" dirty="0" err="1">
                <a:solidFill>
                  <a:srgbClr val="0070C0"/>
                </a:solidFill>
              </a:rPr>
              <a:t>batch_input_shape</a:t>
            </a:r>
            <a:r>
              <a:rPr lang="en-US" altLang="ko-KR" b="1" dirty="0"/>
              <a:t>=(1, </a:t>
            </a:r>
            <a:r>
              <a:rPr lang="en-US" altLang="ko-KR" b="1" dirty="0" err="1"/>
              <a:t>look_back</a:t>
            </a:r>
            <a:r>
              <a:rPr lang="en-US" altLang="ko-KR" b="1" dirty="0"/>
              <a:t>, 1), </a:t>
            </a:r>
            <a:r>
              <a:rPr lang="en-US" altLang="ko-KR" b="1" dirty="0" err="1">
                <a:solidFill>
                  <a:srgbClr val="0070C0"/>
                </a:solidFill>
              </a:rPr>
              <a:t>stateful</a:t>
            </a:r>
            <a:r>
              <a:rPr lang="en-US" altLang="ko-KR" b="1" dirty="0"/>
              <a:t>=True, </a:t>
            </a:r>
            <a:r>
              <a:rPr lang="en-US" altLang="ko-KR" b="1" dirty="0" err="1">
                <a:solidFill>
                  <a:srgbClr val="0070C0"/>
                </a:solidFill>
              </a:rPr>
              <a:t>return_sequences</a:t>
            </a:r>
            <a:r>
              <a:rPr lang="en-US" altLang="ko-KR" b="1" dirty="0"/>
              <a:t>=True))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b="1" dirty="0" err="1"/>
              <a:t>model.add</a:t>
            </a:r>
            <a:r>
              <a:rPr lang="en-US" altLang="ko-KR" b="1" dirty="0"/>
              <a:t>(Dropout(0.3))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model.add</a:t>
            </a:r>
            <a:r>
              <a:rPr lang="en-US" altLang="ko-KR" b="1" dirty="0"/>
              <a:t>(LSTM(32, </a:t>
            </a:r>
            <a:r>
              <a:rPr lang="en-US" altLang="ko-KR" b="1" dirty="0" err="1"/>
              <a:t>batch_input_shape</a:t>
            </a:r>
            <a:r>
              <a:rPr lang="en-US" altLang="ko-KR" b="1" dirty="0"/>
              <a:t>=(1, </a:t>
            </a:r>
            <a:r>
              <a:rPr lang="en-US" altLang="ko-KR" b="1" dirty="0" err="1"/>
              <a:t>look_back</a:t>
            </a:r>
            <a:r>
              <a:rPr lang="en-US" altLang="ko-KR" b="1" dirty="0"/>
              <a:t>, 1), </a:t>
            </a:r>
            <a:r>
              <a:rPr lang="en-US" altLang="ko-KR" b="1" dirty="0" err="1"/>
              <a:t>stateful</a:t>
            </a:r>
            <a:r>
              <a:rPr lang="en-US" altLang="ko-KR" b="1" dirty="0"/>
              <a:t>=True))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model.add</a:t>
            </a:r>
            <a:r>
              <a:rPr lang="en-US" altLang="ko-KR" b="1" dirty="0"/>
              <a:t>(Dropout(0.3))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model.add</a:t>
            </a:r>
            <a:r>
              <a:rPr lang="en-US" altLang="ko-KR" b="1" dirty="0"/>
              <a:t>(Dense(1))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00" y="1615301"/>
            <a:ext cx="7303543" cy="47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358" y="255145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소스 코드 쓱</a:t>
            </a:r>
            <a:r>
              <a:rPr lang="en-US" altLang="ko-KR" dirty="0" smtClean="0"/>
              <a:t>~~~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489814" y="6024433"/>
            <a:ext cx="6479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https://tykimos.github.io/2017/09/09/Time-series_Numerical_Input_Numerical_Prediction_Model_Recipe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학습결과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" y="1937982"/>
            <a:ext cx="11284548" cy="39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746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Q1) </a:t>
            </a:r>
            <a:r>
              <a:rPr lang="ko-KR" altLang="en-US" dirty="0"/>
              <a:t>상태유지 모드에서도 </a:t>
            </a:r>
            <a:r>
              <a:rPr lang="ko-KR" altLang="en-US" dirty="0">
                <a:solidFill>
                  <a:srgbClr val="0070C0"/>
                </a:solidFill>
              </a:rPr>
              <a:t>타임스텝</a:t>
            </a:r>
            <a:r>
              <a:rPr lang="ko-KR" altLang="en-US" dirty="0"/>
              <a:t>이 필요한가요</a:t>
            </a:r>
            <a:r>
              <a:rPr lang="en-US" altLang="ko-KR" dirty="0"/>
              <a:t>?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이전 </a:t>
            </a:r>
            <a:r>
              <a:rPr lang="ko-KR" altLang="en-US" dirty="0"/>
              <a:t>학습된 </a:t>
            </a:r>
            <a:r>
              <a:rPr lang="ko-KR" altLang="en-US" dirty="0">
                <a:solidFill>
                  <a:srgbClr val="0070C0"/>
                </a:solidFill>
              </a:rPr>
              <a:t>배치의 상태</a:t>
            </a:r>
            <a:r>
              <a:rPr lang="ko-KR" altLang="en-US" dirty="0"/>
              <a:t>를 알고 있기 때문에 </a:t>
            </a:r>
            <a:r>
              <a:rPr lang="ko-KR" altLang="en-US" dirty="0">
                <a:solidFill>
                  <a:srgbClr val="0070C0"/>
                </a:solidFill>
              </a:rPr>
              <a:t>타임스텝을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/>
              <a:t>로 </a:t>
            </a:r>
            <a:r>
              <a:rPr lang="ko-KR" altLang="en-US" dirty="0" smtClean="0"/>
              <a:t>설정해야 </a:t>
            </a:r>
            <a:r>
              <a:rPr lang="ko-KR" altLang="en-US" dirty="0"/>
              <a:t>될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1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914051"/>
          </a:xfrm>
        </p:spPr>
        <p:txBody>
          <a:bodyPr>
            <a:normAutofit/>
          </a:bodyPr>
          <a:lstStyle/>
          <a:p>
            <a:r>
              <a:rPr lang="en-US" altLang="ko-KR" dirty="0"/>
              <a:t>Q2) </a:t>
            </a:r>
            <a:r>
              <a:rPr lang="ko-KR" altLang="en-US" dirty="0"/>
              <a:t>상태유지 모드에서 배치사이즈의 의미는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2156344"/>
            <a:ext cx="103256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A2) 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기본적으로 상태유지 모드에서는 배치사이즈를 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1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로 설정합니다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. </a:t>
            </a:r>
            <a:endParaRPr lang="en-US" altLang="ko-KR" sz="2400" dirty="0" smtClean="0">
              <a:solidFill>
                <a:srgbClr val="737373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37373"/>
                </a:solidFill>
                <a:latin typeface="Helvetica Neue"/>
              </a:rPr>
              <a:t>한 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샘플을 학습한 </a:t>
            </a:r>
            <a:r>
              <a:rPr lang="ko-KR" altLang="en-US" sz="2400" dirty="0" smtClean="0">
                <a:solidFill>
                  <a:srgbClr val="737373"/>
                </a:solidFill>
                <a:latin typeface="Helvetica Neue"/>
              </a:rPr>
              <a:t>후</a:t>
            </a:r>
            <a:r>
              <a:rPr lang="en-US" altLang="ko-KR" sz="2400" dirty="0" smtClean="0">
                <a:solidFill>
                  <a:srgbClr val="737373"/>
                </a:solidFill>
                <a:latin typeface="Helvetica Neue"/>
              </a:rPr>
              <a:t>,</a:t>
            </a:r>
            <a:r>
              <a:rPr lang="ko-KR" altLang="en-US" sz="2400" dirty="0" smtClean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그 상태를 다음 샘플 학습 시에 전달하기 위해서 입니다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. </a:t>
            </a:r>
            <a:endParaRPr lang="en-US" altLang="ko-KR" sz="2400" dirty="0" smtClean="0">
              <a:solidFill>
                <a:srgbClr val="737373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737373"/>
                </a:solidFill>
                <a:latin typeface="Helvetica Neue"/>
              </a:rPr>
              <a:t>배치사이즈를 </a:t>
            </a:r>
            <a:r>
              <a:rPr lang="en-US" altLang="ko-KR" sz="2400" b="1" dirty="0">
                <a:solidFill>
                  <a:srgbClr val="737373"/>
                </a:solidFill>
                <a:latin typeface="Helvetica Neue"/>
              </a:rPr>
              <a:t>2</a:t>
            </a:r>
            <a:r>
              <a:rPr lang="ko-KR" altLang="en-US" sz="2400" b="1" dirty="0">
                <a:solidFill>
                  <a:srgbClr val="737373"/>
                </a:solidFill>
                <a:latin typeface="Helvetica Neue"/>
              </a:rPr>
              <a:t>로 설정하면 관리하는 상태가 </a:t>
            </a:r>
            <a:r>
              <a:rPr lang="en-US" altLang="ko-KR" sz="2400" b="1" dirty="0">
                <a:solidFill>
                  <a:srgbClr val="737373"/>
                </a:solidFill>
                <a:latin typeface="Helvetica Neue"/>
              </a:rPr>
              <a:t>2</a:t>
            </a:r>
            <a:r>
              <a:rPr lang="ko-KR" altLang="en-US" sz="2400" b="1" dirty="0">
                <a:solidFill>
                  <a:srgbClr val="737373"/>
                </a:solidFill>
                <a:latin typeface="Helvetica Neue"/>
              </a:rPr>
              <a:t>개가 됩니다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즉 서로 다른 성격을 가지는 </a:t>
            </a:r>
            <a:r>
              <a:rPr lang="ko-KR" altLang="en-US" sz="2400" dirty="0" err="1" smtClean="0">
                <a:solidFill>
                  <a:srgbClr val="737373"/>
                </a:solidFill>
                <a:latin typeface="Helvetica Neue"/>
              </a:rPr>
              <a:t>시계열</a:t>
            </a:r>
            <a:r>
              <a:rPr lang="ko-KR" altLang="en-US" sz="2400" dirty="0" smtClean="0">
                <a:solidFill>
                  <a:srgbClr val="737373"/>
                </a:solidFill>
                <a:latin typeface="Helvetica Neue"/>
              </a:rPr>
              <a:t> 자료 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2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벌이 있을 때 사용합니다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2400" dirty="0" smtClean="0">
                <a:solidFill>
                  <a:srgbClr val="737373"/>
                </a:solidFill>
                <a:latin typeface="Helvetica Neue"/>
              </a:rPr>
              <a:t>예를 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들어 </a:t>
            </a:r>
            <a:r>
              <a:rPr lang="ko-KR" altLang="en-US" sz="2400" b="1" dirty="0">
                <a:solidFill>
                  <a:srgbClr val="0070C0"/>
                </a:solidFill>
                <a:latin typeface="Helvetica Neue"/>
              </a:rPr>
              <a:t>주식 예측을 할 때</a:t>
            </a:r>
            <a:r>
              <a:rPr lang="en-US" altLang="ko-KR" sz="2400" b="1" dirty="0">
                <a:solidFill>
                  <a:srgbClr val="0070C0"/>
                </a:solidFill>
                <a:latin typeface="Helvetica Neue"/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  <a:latin typeface="Helvetica Neue"/>
              </a:rPr>
              <a:t>종목이 </a:t>
            </a:r>
            <a:r>
              <a:rPr lang="en-US" altLang="ko-KR" sz="2400" b="1" dirty="0">
                <a:solidFill>
                  <a:srgbClr val="0070C0"/>
                </a:solidFill>
                <a:latin typeface="Helvetica Neue"/>
              </a:rPr>
              <a:t>3</a:t>
            </a:r>
            <a:r>
              <a:rPr lang="ko-KR" altLang="en-US" sz="2400" b="1" dirty="0">
                <a:solidFill>
                  <a:srgbClr val="0070C0"/>
                </a:solidFill>
                <a:latin typeface="Helvetica Neue"/>
              </a:rPr>
              <a:t>개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라면 </a:t>
            </a:r>
            <a:r>
              <a:rPr lang="ko-KR" altLang="en-US" sz="2400" b="1" dirty="0">
                <a:solidFill>
                  <a:srgbClr val="737373"/>
                </a:solidFill>
                <a:latin typeface="Helvetica Neue"/>
              </a:rPr>
              <a:t>배치사이즈를 </a:t>
            </a:r>
            <a:r>
              <a:rPr lang="en-US" altLang="ko-KR" sz="2400" b="1" dirty="0">
                <a:solidFill>
                  <a:srgbClr val="737373"/>
                </a:solidFill>
                <a:latin typeface="Helvetica Neue"/>
              </a:rPr>
              <a:t>3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으로 설정해야 합니다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. </a:t>
            </a:r>
            <a:endParaRPr lang="en-US" altLang="ko-KR" sz="2400" dirty="0" smtClean="0">
              <a:solidFill>
                <a:srgbClr val="737373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37373"/>
                </a:solidFill>
                <a:latin typeface="Helvetica Neue"/>
              </a:rPr>
              <a:t>한 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배치에 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3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개의 종목 샘플 하나씩을 학습하며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, 3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개의 상태가 업데이트 됩니다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2400" dirty="0">
                <a:solidFill>
                  <a:srgbClr val="737373"/>
                </a:solidFill>
                <a:latin typeface="Helvetica Neue"/>
              </a:rPr>
              <a:t>여기서 갱신되는 가중치는 모두 공유됩니다</a:t>
            </a:r>
            <a:r>
              <a:rPr lang="en-US" altLang="ko-KR" sz="2400" dirty="0">
                <a:solidFill>
                  <a:srgbClr val="737373"/>
                </a:solidFill>
                <a:latin typeface="Helvetica Neue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31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5556"/>
          </a:xfrm>
        </p:spPr>
        <p:txBody>
          <a:bodyPr>
            <a:normAutofit/>
          </a:bodyPr>
          <a:lstStyle/>
          <a:p>
            <a:r>
              <a:rPr lang="en-US" altLang="ko-KR" dirty="0"/>
              <a:t>Q3) </a:t>
            </a:r>
            <a:r>
              <a:rPr lang="ko-KR" altLang="en-US" dirty="0"/>
              <a:t>상태유지 모드에서 배치사이즈에 따라 독립적인 상태를 관리한다면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 </a:t>
            </a:r>
            <a:r>
              <a:rPr lang="ko-KR" altLang="en-US" dirty="0"/>
              <a:t>모델에 배치사이즈가 </a:t>
            </a:r>
            <a:r>
              <a:rPr lang="en-US" altLang="ko-KR" dirty="0"/>
              <a:t>3</a:t>
            </a:r>
            <a:r>
              <a:rPr lang="ko-KR" altLang="en-US" dirty="0"/>
              <a:t>으로 설정하는 것과 세 개의 모델을 사용하는 것과 </a:t>
            </a:r>
            <a:r>
              <a:rPr lang="ko-KR" altLang="en-US" dirty="0" err="1"/>
              <a:t>어떤차이가</a:t>
            </a:r>
            <a:r>
              <a:rPr lang="ko-KR" altLang="en-US" dirty="0"/>
              <a:t>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3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1776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A3) </a:t>
            </a:r>
            <a:r>
              <a:rPr lang="ko-KR" altLang="en-US" sz="3600" dirty="0"/>
              <a:t>한 전문가가 세 종목을 보는 것이랑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세 </a:t>
            </a:r>
            <a:r>
              <a:rPr lang="ko-KR" altLang="en-US" sz="3600" dirty="0"/>
              <a:t>명의 전문가가 종목 하나씩 보는 것과 비슷합니다</a:t>
            </a:r>
            <a:r>
              <a:rPr lang="en-US" altLang="ko-KR" sz="3600" dirty="0"/>
              <a:t>.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ko-KR" altLang="en-US" sz="3600" dirty="0" smtClean="0"/>
              <a:t>한 </a:t>
            </a:r>
            <a:r>
              <a:rPr lang="ko-KR" altLang="en-US" sz="3600" dirty="0"/>
              <a:t>전문가가 여러 종목을 </a:t>
            </a:r>
            <a:r>
              <a:rPr lang="ko-KR" altLang="en-US" sz="3600" dirty="0" err="1" smtClean="0"/>
              <a:t>학습하게되면</a:t>
            </a:r>
            <a:r>
              <a:rPr lang="en-US" altLang="ko-KR" sz="3600" dirty="0" smtClean="0"/>
              <a:t>,</a:t>
            </a:r>
            <a:br>
              <a:rPr lang="en-US" altLang="ko-KR" sz="3600" dirty="0" smtClean="0"/>
            </a:br>
            <a:r>
              <a:rPr lang="ko-KR" altLang="en-US" sz="3600" dirty="0" smtClean="0"/>
              <a:t>종목별로 </a:t>
            </a:r>
            <a:r>
              <a:rPr lang="ko-KR" altLang="en-US" sz="3600" dirty="0"/>
              <a:t>상태 관리를 하면서 </a:t>
            </a:r>
            <a:r>
              <a:rPr lang="ko-KR" altLang="en-US" sz="3600" dirty="0" err="1"/>
              <a:t>여러가지</a:t>
            </a:r>
            <a:r>
              <a:rPr lang="ko-KR" altLang="en-US" sz="3600" dirty="0"/>
              <a:t> 상황을 학습하게 되므로 좀 더 통찰력을 가지게 될 것 같습니다</a:t>
            </a:r>
            <a:r>
              <a:rPr lang="en-US" altLang="ko-KR" sz="3600" dirty="0"/>
              <a:t>.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각 </a:t>
            </a:r>
            <a:r>
              <a:rPr lang="ko-KR" altLang="en-US" sz="3600" dirty="0"/>
              <a:t>전문가가 종목별로 </a:t>
            </a:r>
            <a:r>
              <a:rPr lang="ko-KR" altLang="en-US" sz="3600" dirty="0" smtClean="0"/>
              <a:t>학습한다면</a:t>
            </a:r>
            <a:r>
              <a:rPr lang="en-US" altLang="ko-KR" sz="3600" dirty="0" smtClean="0"/>
              <a:t>,</a:t>
            </a:r>
            <a:br>
              <a:rPr lang="en-US" altLang="ko-KR" sz="3600" dirty="0" smtClean="0"/>
            </a:br>
            <a:r>
              <a:rPr lang="ko-KR" altLang="en-US" sz="3600" dirty="0" smtClean="0"/>
              <a:t>그 </a:t>
            </a:r>
            <a:r>
              <a:rPr lang="ko-KR" altLang="en-US" sz="3600" dirty="0"/>
              <a:t>전문가는 그 종목에는 정통하겠지만</a:t>
            </a:r>
            <a:r>
              <a:rPr lang="en-US" altLang="ko-KR" sz="3600" dirty="0"/>
              <a:t>, </a:t>
            </a:r>
            <a:r>
              <a:rPr lang="ko-KR" altLang="en-US" sz="3600" dirty="0"/>
              <a:t>전체적인 </a:t>
            </a:r>
            <a:r>
              <a:rPr lang="ko-KR" altLang="en-US" sz="3600" dirty="0" err="1"/>
              <a:t>흐름이라던지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여러가지</a:t>
            </a:r>
            <a:r>
              <a:rPr lang="ko-KR" altLang="en-US" sz="3600" dirty="0"/>
              <a:t> 상황에 대한 이해는 없을 겁니다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73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문장 입력 이진분류 모델 </a:t>
            </a:r>
            <a:r>
              <a:rPr lang="ko-KR" altLang="en-US" sz="5400" dirty="0" err="1" smtClean="0"/>
              <a:t>레시피</a:t>
            </a:r>
            <a:endParaRPr lang="ko-KR" altLang="en-US" sz="5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오늘에 진행 할 내용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19835" y="1827166"/>
            <a:ext cx="11353801" cy="4014076"/>
            <a:chOff x="838199" y="1690688"/>
            <a:chExt cx="11353801" cy="401407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367" y="1690688"/>
              <a:ext cx="3227633" cy="2780730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838199" y="3998365"/>
              <a:ext cx="7841777" cy="1706399"/>
            </a:xfrm>
            <a:prstGeom prst="wedgeRoundRectCallout">
              <a:avLst>
                <a:gd name="adj1" fmla="val 62032"/>
                <a:gd name="adj2" fmla="val -576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/>
                <a:t>시계열</a:t>
              </a:r>
              <a:r>
                <a:rPr lang="ko-KR" altLang="en-US" sz="2800" dirty="0" smtClean="0"/>
                <a:t> 수치 입력 무슨 방법 사용 할까</a:t>
              </a:r>
              <a:r>
                <a:rPr lang="en-US" altLang="ko-KR" sz="2800" dirty="0" smtClean="0"/>
                <a:t>?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9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할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 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문장을 입력해서 </a:t>
            </a:r>
            <a:r>
              <a:rPr lang="ko-KR" altLang="en-US" dirty="0" err="1"/>
              <a:t>이진분류하는</a:t>
            </a:r>
            <a:r>
              <a:rPr lang="ko-KR" altLang="en-US" dirty="0"/>
              <a:t> </a:t>
            </a:r>
            <a:r>
              <a:rPr lang="ko-KR" altLang="en-US" dirty="0" smtClean="0"/>
              <a:t>모델</a:t>
            </a:r>
            <a:endParaRPr lang="en-US" altLang="ko-KR" dirty="0"/>
          </a:p>
          <a:p>
            <a:r>
              <a:rPr lang="ko-KR" altLang="en-US" dirty="0"/>
              <a:t>언어가 </a:t>
            </a:r>
            <a:r>
              <a:rPr lang="ko-KR" altLang="en-US" dirty="0" err="1"/>
              <a:t>시계열적인</a:t>
            </a:r>
            <a:r>
              <a:rPr lang="ko-KR" altLang="en-US" dirty="0"/>
              <a:t> 의미가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r>
              <a:rPr lang="ko-KR" altLang="en-US" dirty="0"/>
              <a:t>이 언어를 문자로 표현한 문장도 </a:t>
            </a:r>
            <a:r>
              <a:rPr lang="ko-KR" altLang="en-US" dirty="0" err="1"/>
              <a:t>시계열적인</a:t>
            </a:r>
            <a:r>
              <a:rPr lang="ko-KR" altLang="en-US" dirty="0"/>
              <a:t> </a:t>
            </a:r>
            <a:r>
              <a:rPr lang="ko-KR" altLang="en-US" dirty="0" smtClean="0"/>
              <a:t>의미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모델에 입력하기 </a:t>
            </a:r>
            <a:r>
              <a:rPr lang="ko-KR" altLang="en-US" dirty="0" smtClean="0"/>
              <a:t>위한 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문장을 </a:t>
            </a:r>
            <a:r>
              <a:rPr lang="ko-KR" altLang="en-US" dirty="0" err="1"/>
              <a:t>시계열수치로</a:t>
            </a:r>
            <a:r>
              <a:rPr lang="ko-KR" altLang="en-US" dirty="0"/>
              <a:t> </a:t>
            </a:r>
            <a:r>
              <a:rPr lang="ko-KR" altLang="en-US" dirty="0" err="1"/>
              <a:t>인코딩하는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/>
              <a:t>이진분류 모델을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결과 살피기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8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IMDB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영화 리뷰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데이터셋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err="1" smtClean="0"/>
              <a:t>훈련셋</a:t>
            </a:r>
            <a:r>
              <a:rPr lang="en-US" altLang="ko-KR" dirty="0" smtClean="0"/>
              <a:t>: 25,000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시험셋</a:t>
            </a:r>
            <a:r>
              <a:rPr lang="en-US" altLang="ko-KR" dirty="0" smtClean="0"/>
              <a:t>: 25,000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라벨</a:t>
            </a:r>
            <a:r>
              <a:rPr lang="en-US" altLang="ko-KR" dirty="0" smtClean="0"/>
              <a:t>: 1/0 -&gt; 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/</a:t>
            </a:r>
            <a:r>
              <a:rPr lang="ko-KR" altLang="en-US" dirty="0" smtClean="0"/>
              <a:t>싫어요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모든 단어를 다 고려할 수 없으므로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20,000</a:t>
            </a:r>
            <a:r>
              <a:rPr lang="ko-KR" altLang="en-US" dirty="0" smtClean="0"/>
              <a:t>번째로 많이 사용하는 단어까지만 </a:t>
            </a:r>
            <a:r>
              <a:rPr lang="ko-KR" altLang="en-US" dirty="0" err="1" smtClean="0"/>
              <a:t>단어셋으로</a:t>
            </a:r>
            <a:r>
              <a:rPr lang="ko-KR" altLang="en-US" dirty="0" smtClean="0"/>
              <a:t> 만들려고 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Let’s do it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199" y="1875514"/>
            <a:ext cx="10080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from </a:t>
            </a:r>
            <a:r>
              <a:rPr lang="en-US" altLang="ko-KR" sz="2000" b="1" dirty="0" err="1">
                <a:solidFill>
                  <a:srgbClr val="C00000"/>
                </a:solidFill>
              </a:rPr>
              <a:t>keras.datasets</a:t>
            </a:r>
            <a:r>
              <a:rPr lang="en-US" altLang="ko-KR" sz="2000" b="1" dirty="0"/>
              <a:t> import </a:t>
            </a:r>
            <a:r>
              <a:rPr lang="en-US" altLang="ko-KR" sz="2000" b="1" dirty="0" err="1"/>
              <a:t>imdb</a:t>
            </a:r>
            <a:endParaRPr lang="en-US" altLang="ko-KR" sz="2000" b="1" dirty="0"/>
          </a:p>
          <a:p>
            <a:r>
              <a:rPr lang="en-US" altLang="ko-KR" sz="2000" b="1" dirty="0"/>
              <a:t>(</a:t>
            </a:r>
            <a:r>
              <a:rPr lang="en-US" altLang="ko-KR" sz="2000" b="1" dirty="0" err="1"/>
              <a:t>x_train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y_train</a:t>
            </a:r>
            <a:r>
              <a:rPr lang="en-US" altLang="ko-KR" sz="2000" b="1" dirty="0"/>
              <a:t>), (</a:t>
            </a:r>
            <a:r>
              <a:rPr lang="en-US" altLang="ko-KR" sz="2000" b="1" dirty="0" err="1"/>
              <a:t>x_test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y_test</a:t>
            </a:r>
            <a:r>
              <a:rPr lang="en-US" altLang="ko-KR" sz="2000" b="1" dirty="0"/>
              <a:t>) = </a:t>
            </a:r>
            <a:r>
              <a:rPr lang="en-US" altLang="ko-KR" sz="2000" b="1" dirty="0" err="1"/>
              <a:t>imdb.</a:t>
            </a:r>
            <a:r>
              <a:rPr lang="en-US" altLang="ko-KR" sz="2000" b="1" dirty="0" err="1">
                <a:solidFill>
                  <a:srgbClr val="0070C0"/>
                </a:solidFill>
              </a:rPr>
              <a:t>load_data</a:t>
            </a:r>
            <a:r>
              <a:rPr lang="en-US" altLang="ko-KR" sz="2000" b="1" dirty="0"/>
              <a:t>(</a:t>
            </a:r>
            <a:r>
              <a:rPr lang="en-US" altLang="ko-KR" sz="2000" b="1" dirty="0" err="1">
                <a:solidFill>
                  <a:srgbClr val="0070C0"/>
                </a:solidFill>
              </a:rPr>
              <a:t>num_words</a:t>
            </a:r>
            <a:r>
              <a:rPr lang="en-US" altLang="ko-KR" sz="2000" b="1" dirty="0"/>
              <a:t>=20000)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68226"/>
            <a:ext cx="9738816" cy="3724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04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훈련셋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검증셋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6096000" cy="18794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2000" b="1" dirty="0" err="1"/>
              <a:t>x_val</a:t>
            </a:r>
            <a:r>
              <a:rPr lang="fr-FR" altLang="ko-KR" sz="2000" b="1" dirty="0"/>
              <a:t> = </a:t>
            </a:r>
            <a:r>
              <a:rPr lang="fr-FR" altLang="ko-KR" sz="2000" b="1" dirty="0" err="1"/>
              <a:t>x_train</a:t>
            </a:r>
            <a:r>
              <a:rPr lang="fr-FR" altLang="ko-KR" sz="2000" b="1" dirty="0"/>
              <a:t>[20000:]</a:t>
            </a:r>
          </a:p>
          <a:p>
            <a:pPr>
              <a:lnSpc>
                <a:spcPct val="150000"/>
              </a:lnSpc>
            </a:pPr>
            <a:r>
              <a:rPr lang="fr-FR" altLang="ko-KR" sz="2000" b="1" dirty="0" err="1"/>
              <a:t>y_val</a:t>
            </a:r>
            <a:r>
              <a:rPr lang="fr-FR" altLang="ko-KR" sz="2000" b="1" dirty="0"/>
              <a:t> = </a:t>
            </a:r>
            <a:r>
              <a:rPr lang="fr-FR" altLang="ko-KR" sz="2000" b="1" dirty="0" err="1"/>
              <a:t>y_train</a:t>
            </a:r>
            <a:r>
              <a:rPr lang="fr-FR" altLang="ko-KR" sz="2000" b="1" dirty="0"/>
              <a:t>[20000:]</a:t>
            </a:r>
          </a:p>
          <a:p>
            <a:pPr>
              <a:lnSpc>
                <a:spcPct val="150000"/>
              </a:lnSpc>
            </a:pPr>
            <a:r>
              <a:rPr lang="fr-FR" altLang="ko-KR" sz="2000" b="1" dirty="0" err="1"/>
              <a:t>x_train</a:t>
            </a:r>
            <a:r>
              <a:rPr lang="fr-FR" altLang="ko-KR" sz="2000" b="1" dirty="0"/>
              <a:t> = </a:t>
            </a:r>
            <a:r>
              <a:rPr lang="fr-FR" altLang="ko-KR" sz="2000" b="1" dirty="0" err="1"/>
              <a:t>x_train</a:t>
            </a:r>
            <a:r>
              <a:rPr lang="fr-FR" altLang="ko-KR" sz="2000" b="1" dirty="0"/>
              <a:t>[:20000]</a:t>
            </a:r>
          </a:p>
          <a:p>
            <a:pPr>
              <a:lnSpc>
                <a:spcPct val="150000"/>
              </a:lnSpc>
            </a:pPr>
            <a:r>
              <a:rPr lang="fr-FR" altLang="ko-KR" sz="2000" b="1" dirty="0" err="1"/>
              <a:t>y_train</a:t>
            </a:r>
            <a:r>
              <a:rPr lang="fr-FR" altLang="ko-KR" sz="2000" b="1" dirty="0"/>
              <a:t> = </a:t>
            </a:r>
            <a:r>
              <a:rPr lang="fr-FR" altLang="ko-KR" sz="2000" b="1" dirty="0" err="1"/>
              <a:t>y_train</a:t>
            </a:r>
            <a:r>
              <a:rPr lang="fr-FR" altLang="ko-KR" sz="2000" b="1" dirty="0"/>
              <a:t>[:20000]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254295"/>
            <a:ext cx="73368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from </a:t>
            </a:r>
            <a:r>
              <a:rPr lang="en-US" altLang="ko-KR" sz="2000" b="1" dirty="0" err="1">
                <a:solidFill>
                  <a:srgbClr val="C00000"/>
                </a:solidFill>
              </a:rPr>
              <a:t>keras.preprocessing</a:t>
            </a:r>
            <a:r>
              <a:rPr lang="en-US" altLang="ko-KR" sz="2000" b="1" dirty="0"/>
              <a:t> import </a:t>
            </a:r>
            <a:r>
              <a:rPr lang="en-US" altLang="ko-KR" sz="2000" b="1" dirty="0">
                <a:solidFill>
                  <a:srgbClr val="C00000"/>
                </a:solidFill>
              </a:rPr>
              <a:t>sequence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x_train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sequence.</a:t>
            </a:r>
            <a:r>
              <a:rPr lang="en-US" altLang="ko-KR" sz="2000" b="1" dirty="0" err="1">
                <a:solidFill>
                  <a:srgbClr val="0070C0"/>
                </a:solidFill>
              </a:rPr>
              <a:t>pad_sequences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x_train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maxlen</a:t>
            </a:r>
            <a:r>
              <a:rPr lang="en-US" altLang="ko-KR" sz="2000" b="1" dirty="0"/>
              <a:t>=200)</a:t>
            </a:r>
          </a:p>
          <a:p>
            <a:r>
              <a:rPr lang="en-US" altLang="ko-KR" sz="2000" b="1" dirty="0" err="1"/>
              <a:t>x_val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sequence.pad_sequences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x_val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maxlen</a:t>
            </a:r>
            <a:r>
              <a:rPr lang="en-US" altLang="ko-KR" sz="2000" b="1" dirty="0"/>
              <a:t>=200)</a:t>
            </a:r>
          </a:p>
          <a:p>
            <a:r>
              <a:rPr lang="en-US" altLang="ko-KR" sz="2000" b="1" dirty="0" err="1"/>
              <a:t>x_test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sequence.pad_sequences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x_test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maxlen</a:t>
            </a:r>
            <a:r>
              <a:rPr lang="en-US" altLang="ko-KR" sz="2000" b="1" dirty="0"/>
              <a:t>=200)</a:t>
            </a:r>
            <a:endParaRPr lang="ko-KR" altLang="en-US" sz="2000" b="1" dirty="0"/>
          </a:p>
        </p:txBody>
      </p:sp>
      <p:sp>
        <p:nvSpPr>
          <p:cNvPr id="8" name="사각형 설명선 7"/>
          <p:cNvSpPr/>
          <p:nvPr/>
        </p:nvSpPr>
        <p:spPr>
          <a:xfrm>
            <a:off x="5800299" y="1432583"/>
            <a:ext cx="6073253" cy="2821712"/>
          </a:xfrm>
          <a:prstGeom prst="wedgeRectCallout">
            <a:avLst>
              <a:gd name="adj1" fmla="val -61915"/>
              <a:gd name="adj2" fmla="val 73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문장의 길이를 </a:t>
            </a:r>
            <a:r>
              <a:rPr lang="en-US" altLang="ko-KR" b="1" dirty="0" err="1">
                <a:solidFill>
                  <a:schemeClr val="tx1"/>
                </a:solidFill>
                <a:latin typeface="Helvetica Neue"/>
              </a:rPr>
              <a:t>maxlen</a:t>
            </a:r>
            <a:r>
              <a:rPr lang="en-US" altLang="ko-KR" b="1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인자로 맞춰줍니다</a:t>
            </a:r>
            <a:r>
              <a:rPr lang="en-US" altLang="ko-KR" b="1" dirty="0">
                <a:solidFill>
                  <a:schemeClr val="tx1"/>
                </a:solidFill>
                <a:latin typeface="Helvetica Neue"/>
              </a:rPr>
              <a:t>. </a:t>
            </a:r>
            <a:endParaRPr lang="en-US" altLang="ko-KR" b="1" dirty="0" smtClean="0">
              <a:solidFill>
                <a:schemeClr val="tx1"/>
              </a:solidFill>
              <a:latin typeface="Helvetica Neue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elvetica Neue"/>
              </a:rPr>
              <a:t>예를 들어</a:t>
            </a:r>
            <a:r>
              <a:rPr lang="en-US" altLang="ko-KR" b="1" dirty="0" smtClean="0">
                <a:solidFill>
                  <a:schemeClr val="tx1"/>
                </a:solidFill>
                <a:latin typeface="Helvetica Neue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Helvetica Neue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으로 지정했다면 </a:t>
            </a:r>
            <a:endParaRPr lang="en-US" altLang="ko-KR" b="1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Helvetica Neue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보다 짧은 문장은 </a:t>
            </a:r>
            <a:r>
              <a:rPr lang="en-US" altLang="ko-KR" b="1" dirty="0">
                <a:solidFill>
                  <a:schemeClr val="tx1"/>
                </a:solidFill>
                <a:latin typeface="Helvetica Neue"/>
              </a:rPr>
              <a:t>0</a:t>
            </a:r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으로 채워서 </a:t>
            </a:r>
            <a:r>
              <a:rPr lang="en-US" altLang="ko-KR" b="1" dirty="0">
                <a:solidFill>
                  <a:schemeClr val="tx1"/>
                </a:solidFill>
                <a:latin typeface="Helvetica Neue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단어로 맞춰주고 </a:t>
            </a:r>
            <a:endParaRPr lang="en-US" altLang="ko-KR" b="1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Helvetica Neue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보다 긴 문장은 </a:t>
            </a:r>
            <a:r>
              <a:rPr lang="en-US" altLang="ko-KR" b="1" dirty="0">
                <a:solidFill>
                  <a:schemeClr val="tx1"/>
                </a:solidFill>
                <a:latin typeface="Helvetica Neue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Helvetica Neue"/>
              </a:rPr>
              <a:t>단어까지만 잘라냅니다</a:t>
            </a:r>
            <a:r>
              <a:rPr lang="en-US" altLang="ko-KR" b="1" dirty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38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다층퍼셉트론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순환 신경망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컨볼루션</a:t>
            </a:r>
            <a:r>
              <a:rPr lang="ko-KR" altLang="en-US" dirty="0" smtClean="0"/>
              <a:t> 신경망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순환 </a:t>
            </a:r>
            <a:r>
              <a:rPr lang="ko-KR" altLang="en-US" dirty="0" err="1" smtClean="0"/>
              <a:t>컨볼루션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1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690688"/>
            <a:ext cx="84968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70C0"/>
                </a:solidFill>
              </a:rPr>
              <a:t>Embedding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FF0000"/>
                </a:solidFill>
              </a:rPr>
              <a:t>20000</a:t>
            </a:r>
            <a:r>
              <a:rPr lang="en-US" altLang="ko-KR" sz="2000" b="1" dirty="0"/>
              <a:t>, </a:t>
            </a:r>
            <a:r>
              <a:rPr lang="en-US" altLang="ko-KR" sz="2000" b="1" dirty="0">
                <a:solidFill>
                  <a:srgbClr val="FF0000"/>
                </a:solidFill>
              </a:rPr>
              <a:t>128</a:t>
            </a:r>
            <a:r>
              <a:rPr lang="en-US" altLang="ko-KR" sz="2000" b="1" dirty="0"/>
              <a:t>, </a:t>
            </a:r>
            <a:r>
              <a:rPr lang="en-US" altLang="ko-KR" sz="2000" b="1" dirty="0" err="1">
                <a:solidFill>
                  <a:srgbClr val="FF0000"/>
                </a:solidFill>
              </a:rPr>
              <a:t>input_length</a:t>
            </a:r>
            <a:r>
              <a:rPr lang="en-US" altLang="ko-KR" sz="2000" b="1" dirty="0"/>
              <a:t>=200))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70C0"/>
                </a:solidFill>
              </a:rPr>
              <a:t>Flatten</a:t>
            </a:r>
            <a:r>
              <a:rPr lang="en-US" altLang="ko-KR" sz="2000" b="1" dirty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(Dense(256, activation='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'))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(Dense(1, activation='sigmoid'))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34" y="2729648"/>
            <a:ext cx="4391166" cy="38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Embedding Layer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39278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첫번째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인자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(</a:t>
            </a:r>
            <a:r>
              <a:rPr lang="en-US" altLang="ko-KR" sz="1600" dirty="0" err="1">
                <a:solidFill>
                  <a:srgbClr val="737373"/>
                </a:solidFill>
                <a:latin typeface="Helvetica Neue"/>
              </a:rPr>
              <a:t>input_dim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) :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단어 사전의 크기를 말하며 총 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20,000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개의 단어 종류가 있다는 의미입니다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이 값은 앞서 </a:t>
            </a:r>
            <a:r>
              <a:rPr lang="en-US" altLang="ko-KR" sz="1600" dirty="0" err="1">
                <a:solidFill>
                  <a:srgbClr val="737373"/>
                </a:solidFill>
                <a:latin typeface="Helvetica Neue"/>
              </a:rPr>
              <a:t>imdb.load_data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()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함수의 </a:t>
            </a:r>
            <a:r>
              <a:rPr lang="en-US" altLang="ko-KR" sz="1600" dirty="0" err="1">
                <a:solidFill>
                  <a:srgbClr val="737373"/>
                </a:solidFill>
                <a:latin typeface="Helvetica Neue"/>
              </a:rPr>
              <a:t>num_words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인자값과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동일해야 합니다</a:t>
            </a:r>
            <a:r>
              <a:rPr lang="en-US" altLang="ko-KR" sz="1600" dirty="0" smtClean="0">
                <a:solidFill>
                  <a:srgbClr val="737373"/>
                </a:solidFill>
                <a:latin typeface="Helvetica Neue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737373"/>
              </a:solidFill>
              <a:latin typeface="Helvetica Neu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두번째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인자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(</a:t>
            </a:r>
            <a:r>
              <a:rPr lang="en-US" altLang="ko-KR" sz="1600" dirty="0" err="1">
                <a:solidFill>
                  <a:srgbClr val="737373"/>
                </a:solidFill>
                <a:latin typeface="Helvetica Neue"/>
              </a:rPr>
              <a:t>output_dim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) :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단어를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인코딩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한 후 나오는 벡터 크기 입니다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이 값이 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128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이라면 단어를 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128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차원의 의미론적 기하공간에 나타낸다는 의미입니다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단순하게 빈도수만으로 단어를 표시한다면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, 10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과 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11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은 빈도수는 비슷하지만 단어로 볼 때는 전혀 다른 의미를 가지고 있습니다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하지만 의미론적 기하공간에서는 거리가 가까운 두 단어는 의미도 유사합니다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즉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임베딩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레이어는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입력되는 단어를 의미론적으로 잘 설계된 공간에 위치시켜 벡터로 수치화 시킨다고 볼 수 있습니다</a:t>
            </a:r>
            <a:r>
              <a:rPr lang="en-US" altLang="ko-KR" sz="1600" dirty="0" smtClean="0">
                <a:solidFill>
                  <a:srgbClr val="737373"/>
                </a:solidFill>
                <a:latin typeface="Helvetica Neue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737373"/>
              </a:solidFill>
              <a:latin typeface="Helvetica Neu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737373"/>
                </a:solidFill>
                <a:latin typeface="Helvetica Neue"/>
              </a:rPr>
              <a:t>input_length</a:t>
            </a:r>
            <a:r>
              <a:rPr lang="en-US" altLang="ko-KR" sz="1600" b="1" dirty="0">
                <a:solidFill>
                  <a:srgbClr val="737373"/>
                </a:solidFill>
                <a:latin typeface="Helvetica Neue"/>
              </a:rPr>
              <a:t> : 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단어의 수 즉 문장의 길이를 나타냅니다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임베딩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레이어의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출력 크기는 샘플 수 * </a:t>
            </a:r>
            <a:r>
              <a:rPr lang="en-US" altLang="ko-KR" sz="1600" dirty="0" err="1">
                <a:solidFill>
                  <a:srgbClr val="737373"/>
                </a:solidFill>
                <a:latin typeface="Helvetica Neue"/>
              </a:rPr>
              <a:t>output_dim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 * </a:t>
            </a:r>
            <a:r>
              <a:rPr lang="en-US" altLang="ko-KR" sz="1600" dirty="0" err="1">
                <a:solidFill>
                  <a:srgbClr val="737373"/>
                </a:solidFill>
                <a:latin typeface="Helvetica Neue"/>
              </a:rPr>
              <a:t>input_lenth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가 됩니다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임베딩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레이어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다음에 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Flatten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레이어가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온다면 반드시 </a:t>
            </a:r>
            <a:r>
              <a:rPr lang="en-US" altLang="ko-KR" sz="1600" dirty="0" err="1">
                <a:solidFill>
                  <a:srgbClr val="737373"/>
                </a:solidFill>
                <a:latin typeface="Helvetica Neue"/>
              </a:rPr>
              <a:t>input_lenth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를 지정해야 합니다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플래튼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레이어인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경우 입력 크기가 알아야 이를 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1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차원으로 만들어서 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Dense </a:t>
            </a:r>
            <a:r>
              <a:rPr lang="ko-KR" altLang="en-US" sz="1600" dirty="0" err="1">
                <a:solidFill>
                  <a:srgbClr val="737373"/>
                </a:solidFill>
                <a:latin typeface="Helvetica Neue"/>
              </a:rPr>
              <a:t>레이어에</a:t>
            </a:r>
            <a:r>
              <a:rPr lang="ko-KR" altLang="en-US" sz="1600" dirty="0">
                <a:solidFill>
                  <a:srgbClr val="737373"/>
                </a:solidFill>
                <a:latin typeface="Helvetica Neue"/>
              </a:rPr>
              <a:t> 전달할 수 있기 때문입니다</a:t>
            </a:r>
            <a:r>
              <a:rPr lang="en-US" altLang="ko-KR" sz="1600" dirty="0">
                <a:solidFill>
                  <a:srgbClr val="737373"/>
                </a:solidFill>
                <a:latin typeface="Helvetica Neue"/>
              </a:rPr>
              <a:t>.</a:t>
            </a:r>
            <a:endParaRPr lang="en-US" altLang="ko-KR" sz="1600" b="0" i="0" dirty="0">
              <a:solidFill>
                <a:srgbClr val="73737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203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 신경망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6831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(Embedding(20000, 128))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(LSTM(128))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(Dense(1, activation='sigmoid'))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65" y="1732737"/>
            <a:ext cx="4717435" cy="43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컨볼루션</a:t>
            </a:r>
            <a:r>
              <a:rPr lang="ko-KR" altLang="en-US" dirty="0" smtClean="0"/>
              <a:t> 신경망 모델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72549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model = Sequential()</a:t>
            </a:r>
          </a:p>
          <a:p>
            <a:r>
              <a:rPr lang="en-US" altLang="ko-KR" sz="2000" b="1" dirty="0" err="1"/>
              <a:t>model.add</a:t>
            </a:r>
            <a:r>
              <a:rPr lang="en-US" altLang="ko-KR" sz="2000" b="1" dirty="0"/>
              <a:t>(Embedding(20000, 128, </a:t>
            </a:r>
            <a:r>
              <a:rPr lang="en-US" altLang="ko-KR" sz="2000" b="1" dirty="0" err="1"/>
              <a:t>input_length</a:t>
            </a:r>
            <a:r>
              <a:rPr lang="en-US" altLang="ko-KR" sz="2000" b="1" dirty="0"/>
              <a:t>=200))</a:t>
            </a:r>
          </a:p>
          <a:p>
            <a:r>
              <a:rPr lang="en-US" altLang="ko-KR" sz="2000" b="1" dirty="0" err="1"/>
              <a:t>model.add</a:t>
            </a:r>
            <a:r>
              <a:rPr lang="en-US" altLang="ko-KR" sz="2000" b="1" dirty="0"/>
              <a:t>(Dropout(0.2))</a:t>
            </a:r>
          </a:p>
          <a:p>
            <a:r>
              <a:rPr lang="en-US" altLang="ko-KR" sz="2000" b="1" dirty="0" err="1"/>
              <a:t>model.add</a:t>
            </a:r>
            <a:r>
              <a:rPr lang="en-US" altLang="ko-KR" sz="2000" b="1" dirty="0"/>
              <a:t>(Conv1D(256,</a:t>
            </a:r>
          </a:p>
          <a:p>
            <a:r>
              <a:rPr lang="en-US" altLang="ko-KR" sz="2000" b="1" dirty="0"/>
              <a:t>                 3,</a:t>
            </a:r>
          </a:p>
          <a:p>
            <a:r>
              <a:rPr lang="en-US" altLang="ko-KR" sz="2000" b="1" dirty="0"/>
              <a:t>                 padding='valid',</a:t>
            </a:r>
          </a:p>
          <a:p>
            <a:r>
              <a:rPr lang="en-US" altLang="ko-KR" sz="2000" b="1" dirty="0"/>
              <a:t>                 activation='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',</a:t>
            </a:r>
          </a:p>
          <a:p>
            <a:r>
              <a:rPr lang="en-US" altLang="ko-KR" sz="2000" b="1" dirty="0"/>
              <a:t>                 strides=1))</a:t>
            </a:r>
          </a:p>
          <a:p>
            <a:r>
              <a:rPr lang="en-US" altLang="ko-KR" sz="2000" b="1" dirty="0" err="1"/>
              <a:t>model.add</a:t>
            </a:r>
            <a:r>
              <a:rPr lang="en-US" altLang="ko-KR" sz="2000" b="1" dirty="0"/>
              <a:t>(GlobalMaxPooling1D())</a:t>
            </a:r>
          </a:p>
          <a:p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(Dense(128, activation='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'))</a:t>
            </a:r>
          </a:p>
          <a:p>
            <a:r>
              <a:rPr lang="en-US" altLang="ko-KR" sz="2000" b="1" dirty="0" err="1"/>
              <a:t>model.add</a:t>
            </a:r>
            <a:r>
              <a:rPr lang="en-US" altLang="ko-KR" sz="2000" b="1" dirty="0"/>
              <a:t>(Dropout(0.2))</a:t>
            </a:r>
          </a:p>
          <a:p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(Dense(1, activation='sigmoid'))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23" y="1816645"/>
            <a:ext cx="3945838" cy="44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 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신경망 모델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69273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model = Sequential()</a:t>
            </a:r>
          </a:p>
          <a:p>
            <a:r>
              <a:rPr lang="en-US" altLang="ko-KR" b="1" dirty="0" err="1"/>
              <a:t>model.add</a:t>
            </a:r>
            <a:r>
              <a:rPr lang="en-US" altLang="ko-KR" b="1" dirty="0"/>
              <a:t>(Embedding(20000, 128, </a:t>
            </a:r>
            <a:r>
              <a:rPr lang="en-US" altLang="ko-KR" b="1" dirty="0" err="1"/>
              <a:t>input_length</a:t>
            </a:r>
            <a:r>
              <a:rPr lang="en-US" altLang="ko-KR" b="1" dirty="0"/>
              <a:t>=200))</a:t>
            </a:r>
          </a:p>
          <a:p>
            <a:r>
              <a:rPr lang="en-US" altLang="ko-KR" b="1" dirty="0" err="1"/>
              <a:t>model.add</a:t>
            </a:r>
            <a:r>
              <a:rPr lang="en-US" altLang="ko-KR" b="1" dirty="0"/>
              <a:t>(Dropout(0.2))</a:t>
            </a:r>
          </a:p>
          <a:p>
            <a:r>
              <a:rPr lang="en-US" altLang="ko-KR" b="1" dirty="0" err="1"/>
              <a:t>model.add</a:t>
            </a:r>
            <a:r>
              <a:rPr lang="en-US" altLang="ko-KR" b="1" dirty="0"/>
              <a:t>(Conv1D(256,</a:t>
            </a:r>
          </a:p>
          <a:p>
            <a:r>
              <a:rPr lang="en-US" altLang="ko-KR" b="1" dirty="0"/>
              <a:t>                 3,</a:t>
            </a:r>
          </a:p>
          <a:p>
            <a:r>
              <a:rPr lang="en-US" altLang="ko-KR" b="1" dirty="0"/>
              <a:t>                 padding='valid',</a:t>
            </a:r>
          </a:p>
          <a:p>
            <a:r>
              <a:rPr lang="en-US" altLang="ko-KR" b="1" dirty="0"/>
              <a:t>                 activation='</a:t>
            </a:r>
            <a:r>
              <a:rPr lang="en-US" altLang="ko-KR" b="1" dirty="0" err="1"/>
              <a:t>relu</a:t>
            </a:r>
            <a:r>
              <a:rPr lang="en-US" altLang="ko-KR" b="1" dirty="0"/>
              <a:t>',</a:t>
            </a:r>
          </a:p>
          <a:p>
            <a:r>
              <a:rPr lang="en-US" altLang="ko-KR" b="1" dirty="0"/>
              <a:t>                 strides=1))</a:t>
            </a:r>
          </a:p>
          <a:p>
            <a:r>
              <a:rPr lang="en-US" altLang="ko-KR" b="1" dirty="0" err="1"/>
              <a:t>model.add</a:t>
            </a:r>
            <a:r>
              <a:rPr lang="en-US" altLang="ko-KR" b="1" dirty="0"/>
              <a:t>(MaxPooling1D(</a:t>
            </a:r>
            <a:r>
              <a:rPr lang="en-US" altLang="ko-KR" b="1" dirty="0" err="1"/>
              <a:t>pool_size</a:t>
            </a:r>
            <a:r>
              <a:rPr lang="en-US" altLang="ko-KR" b="1" dirty="0"/>
              <a:t>=4))</a:t>
            </a:r>
          </a:p>
          <a:p>
            <a:r>
              <a:rPr lang="en-US" altLang="ko-KR" b="1" dirty="0" err="1"/>
              <a:t>model.add</a:t>
            </a:r>
            <a:r>
              <a:rPr lang="en-US" altLang="ko-KR" b="1" dirty="0"/>
              <a:t>(LSTM(128))</a:t>
            </a:r>
          </a:p>
          <a:p>
            <a:r>
              <a:rPr lang="en-US" altLang="ko-KR" b="1" dirty="0" err="1"/>
              <a:t>model.add</a:t>
            </a:r>
            <a:r>
              <a:rPr lang="en-US" altLang="ko-KR" b="1" dirty="0"/>
              <a:t>(Dense(1, activation='sigmoid'))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722962" y="33272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solidFill>
                  <a:srgbClr val="737373"/>
                </a:solidFill>
                <a:latin typeface="Helvetica Neue"/>
              </a:rPr>
              <a:t>컨볼루션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737373"/>
                </a:solidFill>
                <a:latin typeface="Helvetica Neue"/>
              </a:rPr>
              <a:t>레이어에서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 나온 특징벡터들을 </a:t>
            </a:r>
            <a:endParaRPr lang="en-US" altLang="ko-KR" dirty="0" smtClean="0">
              <a:solidFill>
                <a:srgbClr val="737373"/>
              </a:solidFill>
              <a:latin typeface="Helvetica Neue"/>
            </a:endParaRPr>
          </a:p>
          <a:p>
            <a:r>
              <a:rPr lang="ko-KR" altLang="en-US" dirty="0" err="1" smtClean="0">
                <a:solidFill>
                  <a:srgbClr val="737373"/>
                </a:solidFill>
                <a:latin typeface="Helvetica Neue"/>
              </a:rPr>
              <a:t>맥스풀링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(MaxPooling1D)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를 통해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1/4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로 줄여준 다음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LSTM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의 입력으로 넣어주는 모델입니다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. </a:t>
            </a:r>
            <a:endParaRPr lang="en-US" altLang="ko-KR" dirty="0" smtClean="0">
              <a:solidFill>
                <a:srgbClr val="737373"/>
              </a:solidFill>
              <a:latin typeface="Helvetica Neue"/>
            </a:endParaRPr>
          </a:p>
          <a:p>
            <a:r>
              <a:rPr lang="ko-KR" altLang="en-US" dirty="0" smtClean="0">
                <a:solidFill>
                  <a:srgbClr val="737373"/>
                </a:solidFill>
                <a:latin typeface="Helvetica Neue"/>
              </a:rPr>
              <a:t>이때 </a:t>
            </a:r>
            <a:r>
              <a:rPr lang="ko-KR" altLang="en-US" dirty="0" err="1">
                <a:solidFill>
                  <a:srgbClr val="737373"/>
                </a:solidFill>
                <a:latin typeface="Helvetica Neue"/>
              </a:rPr>
              <a:t>맥스풀링은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 특징벡터 크기를 줄여주는 것이 아니라 특징벡터 수를 줄여줍니다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. </a:t>
            </a:r>
            <a:endParaRPr lang="en-US" altLang="ko-KR" dirty="0" smtClean="0">
              <a:solidFill>
                <a:srgbClr val="737373"/>
              </a:solidFill>
              <a:latin typeface="Helvetica Neue"/>
            </a:endParaRPr>
          </a:p>
          <a:p>
            <a:r>
              <a:rPr lang="ko-KR" altLang="en-US" dirty="0" smtClean="0">
                <a:solidFill>
                  <a:srgbClr val="737373"/>
                </a:solidFill>
                <a:latin typeface="Helvetica Neue"/>
              </a:rPr>
              <a:t>즉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200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개 단어가 </a:t>
            </a:r>
            <a:r>
              <a:rPr lang="ko-KR" altLang="en-US" dirty="0" err="1">
                <a:solidFill>
                  <a:srgbClr val="737373"/>
                </a:solidFill>
                <a:latin typeface="Helvetica Neue"/>
              </a:rPr>
              <a:t>컨볼루션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737373"/>
                </a:solidFill>
                <a:latin typeface="Helvetica Neue"/>
              </a:rPr>
              <a:t>레이어를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 통과하면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256 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크기를 갖는 특징벡터가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198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개가 생성되고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, </a:t>
            </a:r>
            <a:r>
              <a:rPr lang="ko-KR" altLang="en-US" dirty="0" err="1">
                <a:solidFill>
                  <a:srgbClr val="737373"/>
                </a:solidFill>
                <a:latin typeface="Helvetica Neue"/>
              </a:rPr>
              <a:t>맥스풀링은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 특징벡터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198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개 중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49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개를 골라줍니다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따라서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LSTM </a:t>
            </a:r>
            <a:r>
              <a:rPr lang="ko-KR" altLang="en-US" dirty="0" err="1">
                <a:solidFill>
                  <a:srgbClr val="737373"/>
                </a:solidFill>
                <a:latin typeface="Helvetica Neue"/>
              </a:rPr>
              <a:t>레이어의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 </a:t>
            </a:r>
            <a:r>
              <a:rPr lang="en-US" altLang="ko-KR" dirty="0" err="1">
                <a:solidFill>
                  <a:srgbClr val="737373"/>
                </a:solidFill>
                <a:latin typeface="Helvetica Neue"/>
              </a:rPr>
              <a:t>timesteps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는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49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개가 됩니다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참고로 </a:t>
            </a:r>
            <a:r>
              <a:rPr lang="en-US" altLang="ko-KR" dirty="0" err="1">
                <a:solidFill>
                  <a:srgbClr val="737373"/>
                </a:solidFill>
                <a:latin typeface="Helvetica Neue"/>
              </a:rPr>
              <a:t>input_dim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은 그대로 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256</a:t>
            </a:r>
            <a:r>
              <a:rPr lang="ko-KR" altLang="en-US" dirty="0">
                <a:solidFill>
                  <a:srgbClr val="737373"/>
                </a:solidFill>
                <a:latin typeface="Helvetica Neue"/>
              </a:rPr>
              <a:t>입니다</a:t>
            </a:r>
            <a:r>
              <a:rPr lang="en-US" altLang="ko-KR" dirty="0">
                <a:solidFill>
                  <a:srgbClr val="737373"/>
                </a:solidFill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/>
              <a:t>각 모델</a:t>
            </a:r>
            <a:r>
              <a:rPr lang="ko-KR" altLang="en-US" dirty="0"/>
              <a:t>에 코사인</a:t>
            </a:r>
            <a:r>
              <a:rPr lang="en-US" altLang="ko-KR" dirty="0"/>
              <a:t>(cosine) </a:t>
            </a:r>
            <a:r>
              <a:rPr lang="ko-KR" altLang="en-US" dirty="0"/>
              <a:t>데이터를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처음 </a:t>
            </a:r>
            <a:r>
              <a:rPr lang="ko-KR" altLang="en-US" dirty="0"/>
              <a:t>일부 데이터를 </a:t>
            </a:r>
            <a:r>
              <a:rPr lang="ko-KR" altLang="en-US" dirty="0" smtClean="0"/>
              <a:t>알려줌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이후 </a:t>
            </a:r>
            <a:r>
              <a:rPr lang="ko-KR" altLang="en-US" dirty="0"/>
              <a:t>코사인 형태의 데이터 예측을 얼마나 잘 하는 지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5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순환신경망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순환 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신경망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199" y="1999861"/>
            <a:ext cx="102983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elvetica Neue"/>
              </a:rPr>
              <a:t>순환 신경망 모델 </a:t>
            </a:r>
            <a:r>
              <a:rPr lang="en-US" altLang="ko-KR" sz="2400" dirty="0">
                <a:latin typeface="Helvetica Neue"/>
              </a:rPr>
              <a:t>: LSTM</a:t>
            </a:r>
            <a:r>
              <a:rPr lang="ko-KR" altLang="en-US" sz="2400" dirty="0">
                <a:latin typeface="Helvetica Neue"/>
              </a:rPr>
              <a:t>에 입력되는 타임스텝은 </a:t>
            </a:r>
            <a:r>
              <a:rPr lang="en-US" altLang="ko-KR" sz="2400" dirty="0">
                <a:latin typeface="Helvetica Neue"/>
              </a:rPr>
              <a:t>Embedding </a:t>
            </a:r>
            <a:r>
              <a:rPr lang="ko-KR" altLang="en-US" sz="2400" dirty="0">
                <a:latin typeface="Helvetica Neue"/>
              </a:rPr>
              <a:t>출력 타임스텝으로 </a:t>
            </a:r>
            <a:r>
              <a:rPr lang="en-US" altLang="ko-KR" sz="2400" dirty="0">
                <a:latin typeface="Helvetica Neue"/>
              </a:rPr>
              <a:t>200</a:t>
            </a:r>
            <a:r>
              <a:rPr lang="ko-KR" altLang="en-US" sz="2400" dirty="0">
                <a:latin typeface="Helvetica Neue"/>
              </a:rPr>
              <a:t>이고</a:t>
            </a:r>
            <a:r>
              <a:rPr lang="en-US" altLang="ko-KR" sz="2400" dirty="0">
                <a:latin typeface="Helvetica Neue"/>
              </a:rPr>
              <a:t>, </a:t>
            </a:r>
            <a:r>
              <a:rPr lang="ko-KR" altLang="en-US" sz="2400" dirty="0">
                <a:latin typeface="Helvetica Neue"/>
              </a:rPr>
              <a:t>특징 크기는 </a:t>
            </a:r>
            <a:r>
              <a:rPr lang="en-US" altLang="ko-KR" sz="2400" dirty="0">
                <a:latin typeface="Helvetica Neue"/>
              </a:rPr>
              <a:t>Embedding</a:t>
            </a:r>
            <a:r>
              <a:rPr lang="ko-KR" altLang="en-US" sz="2400" dirty="0">
                <a:latin typeface="Helvetica Neue"/>
              </a:rPr>
              <a:t>에서 </a:t>
            </a:r>
            <a:r>
              <a:rPr lang="ko-KR" altLang="en-US" sz="2400" dirty="0" err="1">
                <a:latin typeface="Helvetica Neue"/>
              </a:rPr>
              <a:t>인코딩된</a:t>
            </a:r>
            <a:r>
              <a:rPr lang="ko-KR" altLang="en-US" sz="2400" dirty="0">
                <a:latin typeface="Helvetica Neue"/>
              </a:rPr>
              <a:t> </a:t>
            </a:r>
            <a:r>
              <a:rPr lang="en-US" altLang="ko-KR" sz="2400" dirty="0">
                <a:latin typeface="Helvetica Neue"/>
              </a:rPr>
              <a:t>128</a:t>
            </a:r>
            <a:r>
              <a:rPr lang="ko-KR" altLang="en-US" sz="2400" dirty="0">
                <a:latin typeface="Helvetica Neue"/>
              </a:rPr>
              <a:t>입니다</a:t>
            </a:r>
            <a:r>
              <a:rPr lang="en-US" altLang="ko-KR" sz="2400" dirty="0" smtClean="0">
                <a:latin typeface="Helvetica 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elvetica Neue"/>
              </a:rPr>
              <a:t>순환 </a:t>
            </a:r>
            <a:r>
              <a:rPr lang="ko-KR" altLang="en-US" sz="2400" dirty="0" err="1">
                <a:latin typeface="Helvetica Neue"/>
              </a:rPr>
              <a:t>컨볼루션</a:t>
            </a:r>
            <a:r>
              <a:rPr lang="ko-KR" altLang="en-US" sz="2400" dirty="0">
                <a:latin typeface="Helvetica Neue"/>
              </a:rPr>
              <a:t> 신경망 모델 </a:t>
            </a:r>
            <a:r>
              <a:rPr lang="en-US" altLang="ko-KR" sz="2400" dirty="0">
                <a:latin typeface="Helvetica Neue"/>
              </a:rPr>
              <a:t>: LSTM</a:t>
            </a:r>
            <a:r>
              <a:rPr lang="ko-KR" altLang="en-US" sz="2400" dirty="0">
                <a:latin typeface="Helvetica Neue"/>
              </a:rPr>
              <a:t>에 입력되는 타임스텝은 </a:t>
            </a:r>
            <a:r>
              <a:rPr lang="en-US" altLang="ko-KR" sz="2400" dirty="0">
                <a:latin typeface="Helvetica Neue"/>
              </a:rPr>
              <a:t>49, </a:t>
            </a:r>
            <a:r>
              <a:rPr lang="ko-KR" altLang="en-US" sz="2400" dirty="0">
                <a:latin typeface="Helvetica Neue"/>
              </a:rPr>
              <a:t>속성은 </a:t>
            </a:r>
            <a:r>
              <a:rPr lang="en-US" altLang="ko-KR" sz="2400" dirty="0">
                <a:latin typeface="Helvetica Neue"/>
              </a:rPr>
              <a:t>256</a:t>
            </a:r>
            <a:r>
              <a:rPr lang="ko-KR" altLang="en-US" sz="2400" dirty="0">
                <a:latin typeface="Helvetica Neue"/>
              </a:rPr>
              <a:t>입니다</a:t>
            </a:r>
            <a:r>
              <a:rPr lang="en-US" altLang="ko-KR" sz="2400" dirty="0">
                <a:latin typeface="Helvetica Neue"/>
              </a:rPr>
              <a:t>. </a:t>
            </a:r>
            <a:r>
              <a:rPr lang="ko-KR" altLang="en-US" sz="2400" dirty="0">
                <a:latin typeface="Helvetica Neue"/>
              </a:rPr>
              <a:t>타임스텝이 </a:t>
            </a:r>
            <a:r>
              <a:rPr lang="en-US" altLang="ko-KR" sz="2400" dirty="0">
                <a:latin typeface="Helvetica Neue"/>
              </a:rPr>
              <a:t>49</a:t>
            </a:r>
            <a:r>
              <a:rPr lang="ko-KR" altLang="en-US" sz="2400" dirty="0">
                <a:latin typeface="Helvetica Neue"/>
              </a:rPr>
              <a:t>인 이유는 </a:t>
            </a:r>
            <a:r>
              <a:rPr lang="en-US" altLang="ko-KR" sz="2400" dirty="0">
                <a:latin typeface="Helvetica Neue"/>
              </a:rPr>
              <a:t>Conv1D</a:t>
            </a:r>
            <a:r>
              <a:rPr lang="ko-KR" altLang="en-US" sz="2400" dirty="0">
                <a:latin typeface="Helvetica Neue"/>
              </a:rPr>
              <a:t>에서 </a:t>
            </a:r>
            <a:r>
              <a:rPr lang="en-US" altLang="ko-KR" sz="2400" dirty="0">
                <a:latin typeface="Helvetica Neue"/>
              </a:rPr>
              <a:t>200</a:t>
            </a:r>
            <a:r>
              <a:rPr lang="ko-KR" altLang="en-US" sz="2400" dirty="0">
                <a:latin typeface="Helvetica Neue"/>
              </a:rPr>
              <a:t>단어를 받아 </a:t>
            </a:r>
            <a:r>
              <a:rPr lang="en-US" altLang="ko-KR" sz="2400" dirty="0">
                <a:latin typeface="Helvetica Neue"/>
              </a:rPr>
              <a:t>198</a:t>
            </a:r>
            <a:r>
              <a:rPr lang="ko-KR" altLang="en-US" sz="2400" dirty="0">
                <a:latin typeface="Helvetica Neue"/>
              </a:rPr>
              <a:t>개를 반환하고</a:t>
            </a:r>
            <a:r>
              <a:rPr lang="en-US" altLang="ko-KR" sz="2400" dirty="0">
                <a:latin typeface="Helvetica Neue"/>
              </a:rPr>
              <a:t>, </a:t>
            </a:r>
            <a:r>
              <a:rPr lang="ko-KR" altLang="en-US" sz="2400" dirty="0">
                <a:latin typeface="Helvetica Neue"/>
              </a:rPr>
              <a:t>이를 다시 </a:t>
            </a:r>
            <a:r>
              <a:rPr lang="en-US" altLang="ko-KR" sz="2400" dirty="0">
                <a:latin typeface="Helvetica Neue"/>
              </a:rPr>
              <a:t>MaxPooling1D</a:t>
            </a:r>
            <a:r>
              <a:rPr lang="ko-KR" altLang="en-US" sz="2400" dirty="0">
                <a:latin typeface="Helvetica Neue"/>
              </a:rPr>
              <a:t>에 의해 </a:t>
            </a:r>
            <a:r>
              <a:rPr lang="en-US" altLang="ko-KR" sz="2400" dirty="0">
                <a:latin typeface="Helvetica Neue"/>
              </a:rPr>
              <a:t>1/4</a:t>
            </a:r>
            <a:r>
              <a:rPr lang="ko-KR" altLang="en-US" sz="2400" dirty="0">
                <a:latin typeface="Helvetica Neue"/>
              </a:rPr>
              <a:t>배로 줄어들어 </a:t>
            </a:r>
            <a:r>
              <a:rPr lang="en-US" altLang="ko-KR" sz="2400" dirty="0">
                <a:latin typeface="Helvetica Neue"/>
              </a:rPr>
              <a:t>49</a:t>
            </a:r>
            <a:r>
              <a:rPr lang="ko-KR" altLang="en-US" sz="2400" dirty="0">
                <a:latin typeface="Helvetica Neue"/>
              </a:rPr>
              <a:t>가 된 것입니다</a:t>
            </a:r>
            <a:r>
              <a:rPr lang="en-US" altLang="ko-KR" sz="2400" dirty="0">
                <a:latin typeface="Helvetica Neue"/>
              </a:rPr>
              <a:t>. </a:t>
            </a:r>
            <a:r>
              <a:rPr lang="ko-KR" altLang="en-US" sz="2400" dirty="0">
                <a:latin typeface="Helvetica Neue"/>
              </a:rPr>
              <a:t>속성이 </a:t>
            </a:r>
            <a:r>
              <a:rPr lang="en-US" altLang="ko-KR" sz="2400" dirty="0">
                <a:latin typeface="Helvetica Neue"/>
              </a:rPr>
              <a:t>256</a:t>
            </a:r>
            <a:r>
              <a:rPr lang="ko-KR" altLang="en-US" sz="2400" dirty="0">
                <a:latin typeface="Helvetica Neue"/>
              </a:rPr>
              <a:t>인 이유는 </a:t>
            </a:r>
            <a:r>
              <a:rPr lang="en-US" altLang="ko-KR" sz="2400" dirty="0">
                <a:latin typeface="Helvetica Neue"/>
              </a:rPr>
              <a:t>Conv1D</a:t>
            </a:r>
            <a:r>
              <a:rPr lang="ko-KR" altLang="en-US" sz="2400" dirty="0">
                <a:latin typeface="Helvetica Neue"/>
              </a:rPr>
              <a:t>가 </a:t>
            </a:r>
            <a:r>
              <a:rPr lang="en-US" altLang="ko-KR" sz="2400" dirty="0">
                <a:latin typeface="Helvetica Neue"/>
              </a:rPr>
              <a:t>Embedding </a:t>
            </a:r>
            <a:r>
              <a:rPr lang="ko-KR" altLang="en-US" sz="2400" dirty="0">
                <a:latin typeface="Helvetica Neue"/>
              </a:rPr>
              <a:t>출력인 </a:t>
            </a:r>
            <a:r>
              <a:rPr lang="en-US" altLang="ko-KR" sz="2400" dirty="0">
                <a:latin typeface="Helvetica Neue"/>
              </a:rPr>
              <a:t>128 </a:t>
            </a:r>
            <a:r>
              <a:rPr lang="ko-KR" altLang="en-US" sz="2400" dirty="0">
                <a:latin typeface="Helvetica Neue"/>
              </a:rPr>
              <a:t>벡터를 </a:t>
            </a:r>
            <a:r>
              <a:rPr lang="ko-KR" altLang="en-US" sz="2400" dirty="0" err="1">
                <a:latin typeface="Helvetica Neue"/>
              </a:rPr>
              <a:t>입력받아</a:t>
            </a:r>
            <a:r>
              <a:rPr lang="ko-KR" altLang="en-US" sz="2400" dirty="0">
                <a:latin typeface="Helvetica Neue"/>
              </a:rPr>
              <a:t> </a:t>
            </a:r>
            <a:r>
              <a:rPr lang="en-US" altLang="ko-KR" sz="2400" dirty="0">
                <a:latin typeface="Helvetica Neue"/>
              </a:rPr>
              <a:t>256</a:t>
            </a:r>
            <a:r>
              <a:rPr lang="ko-KR" altLang="en-US" sz="2400" dirty="0">
                <a:latin typeface="Helvetica Neue"/>
              </a:rPr>
              <a:t>으로 반환되기 때문입니다</a:t>
            </a:r>
            <a:r>
              <a:rPr lang="en-US" altLang="ko-KR" sz="2400" dirty="0">
                <a:latin typeface="Helvetica Neue"/>
              </a:rPr>
              <a:t>.</a:t>
            </a:r>
            <a:endParaRPr lang="en-US" altLang="ko-KR" sz="2400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13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결과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2" y="2460648"/>
            <a:ext cx="11673228" cy="23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소스코도</a:t>
            </a:r>
            <a:r>
              <a:rPr lang="ko-KR" altLang="en-US" dirty="0" smtClean="0"/>
              <a:t> 보기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68620" y="5889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https://tykimos.github.io/2017/08/17/Text_Input_Binary_Classification_Model_Recipe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836" y="2425936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Thank you</a:t>
            </a:r>
            <a:r>
              <a:rPr lang="en-US" altLang="ko-KR" dirty="0" smtClean="0"/>
              <a:t>~~~^^!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준비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942145"/>
            <a:ext cx="92756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import </a:t>
            </a:r>
            <a:r>
              <a:rPr lang="en-US" altLang="ko-KR" sz="2000" b="1" dirty="0" err="1">
                <a:solidFill>
                  <a:srgbClr val="0070C0"/>
                </a:solidFill>
              </a:rPr>
              <a:t>numpy</a:t>
            </a:r>
            <a:r>
              <a:rPr lang="en-US" altLang="ko-KR" sz="2000" b="1" dirty="0"/>
              <a:t> as np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signal_data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np.cos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np.arange</a:t>
            </a:r>
            <a:r>
              <a:rPr lang="en-US" altLang="ko-KR" sz="2000" b="1" dirty="0"/>
              <a:t>(1600)*(20*</a:t>
            </a:r>
            <a:r>
              <a:rPr lang="en-US" altLang="ko-KR" sz="2000" b="1" dirty="0" err="1"/>
              <a:t>np.pi</a:t>
            </a:r>
            <a:r>
              <a:rPr lang="en-US" altLang="ko-KR" sz="2000" b="1" dirty="0"/>
              <a:t>/1000))[:,None]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838199" y="3965047"/>
            <a:ext cx="92756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%</a:t>
            </a:r>
            <a:r>
              <a:rPr lang="en-US" altLang="ko-KR" sz="2000" b="1" dirty="0" err="1">
                <a:solidFill>
                  <a:srgbClr val="C00000"/>
                </a:solidFill>
              </a:rPr>
              <a:t>matplotlib</a:t>
            </a:r>
            <a:r>
              <a:rPr lang="en-US" altLang="ko-KR" sz="2000" b="1" dirty="0"/>
              <a:t> inline</a:t>
            </a:r>
          </a:p>
          <a:p>
            <a:r>
              <a:rPr lang="en-US" altLang="ko-KR" sz="2000" b="1" dirty="0"/>
              <a:t>import </a:t>
            </a:r>
            <a:r>
              <a:rPr lang="en-US" altLang="ko-KR" sz="2000" b="1" dirty="0" err="1">
                <a:solidFill>
                  <a:srgbClr val="0070C0"/>
                </a:solidFill>
              </a:rPr>
              <a:t>matplotlib.pyplot</a:t>
            </a:r>
            <a:r>
              <a:rPr lang="en-US" altLang="ko-KR" sz="2000" b="1" dirty="0"/>
              <a:t> as </a:t>
            </a:r>
            <a:r>
              <a:rPr lang="en-US" altLang="ko-KR" sz="2000" b="1" dirty="0" err="1">
                <a:solidFill>
                  <a:srgbClr val="0070C0"/>
                </a:solidFill>
              </a:rPr>
              <a:t>plt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endParaRPr lang="en-US" altLang="ko-KR" sz="2000" b="1" dirty="0"/>
          </a:p>
          <a:p>
            <a:r>
              <a:rPr lang="en-US" altLang="ko-KR" sz="2000" b="1" dirty="0" err="1"/>
              <a:t>plot_x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np.arange</a:t>
            </a:r>
            <a:r>
              <a:rPr lang="en-US" altLang="ko-KR" sz="2000" b="1" dirty="0"/>
              <a:t>(1600)</a:t>
            </a:r>
          </a:p>
          <a:p>
            <a:r>
              <a:rPr lang="en-US" altLang="ko-KR" sz="2000" b="1" dirty="0" err="1"/>
              <a:t>plot_y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signal_data</a:t>
            </a:r>
            <a:endParaRPr lang="en-US" altLang="ko-KR" sz="2000" b="1" dirty="0"/>
          </a:p>
          <a:p>
            <a:r>
              <a:rPr lang="en-US" altLang="ko-KR" sz="2000" b="1" dirty="0" err="1"/>
              <a:t>plt.plot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plot_x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plot_y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 err="1"/>
              <a:t>plt.show</a:t>
            </a:r>
            <a:r>
              <a:rPr lang="en-US" altLang="ko-KR" sz="2000" b="1" dirty="0"/>
              <a:t>()</a:t>
            </a:r>
            <a:endParaRPr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3355398"/>
            <a:ext cx="5067301" cy="32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만들어 보자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69946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def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C00000"/>
                </a:solidFill>
              </a:rPr>
              <a:t>create_dataset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signal_data</a:t>
            </a:r>
            <a:r>
              <a:rPr lang="en-US" altLang="ko-KR" sz="2000" b="1" dirty="0"/>
              <a:t>, </a:t>
            </a:r>
            <a:r>
              <a:rPr lang="en-US" altLang="ko-KR" sz="2000" b="1" dirty="0" err="1">
                <a:solidFill>
                  <a:srgbClr val="0070C0"/>
                </a:solidFill>
              </a:rPr>
              <a:t>look_back</a:t>
            </a:r>
            <a:r>
              <a:rPr lang="en-US" altLang="ko-KR" sz="2000" b="1" dirty="0"/>
              <a:t>=1):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en-US" altLang="ko-KR" sz="2000" b="1" dirty="0" err="1" smtClean="0"/>
              <a:t>dataX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dataY</a:t>
            </a:r>
            <a:r>
              <a:rPr lang="en-US" altLang="ko-KR" sz="2000" b="1" dirty="0"/>
              <a:t> = [], []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for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in range(</a:t>
            </a:r>
            <a:r>
              <a:rPr lang="en-US" altLang="ko-KR" sz="2000" b="1" dirty="0" err="1"/>
              <a:t>len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signal_data</a:t>
            </a:r>
            <a:r>
              <a:rPr lang="en-US" altLang="ko-KR" sz="2000" b="1" dirty="0"/>
              <a:t>)-</a:t>
            </a:r>
            <a:r>
              <a:rPr lang="en-US" altLang="ko-KR" sz="2000" b="1" dirty="0" err="1"/>
              <a:t>look_back</a:t>
            </a:r>
            <a:r>
              <a:rPr lang="en-US" altLang="ko-KR" sz="2000" b="1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    </a:t>
            </a:r>
            <a:r>
              <a:rPr lang="en-US" altLang="ko-KR" sz="2000" b="1" dirty="0" err="1"/>
              <a:t>dataX.append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signal_data</a:t>
            </a:r>
            <a:r>
              <a:rPr lang="en-US" altLang="ko-KR" sz="2000" b="1" dirty="0"/>
              <a:t>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:(</a:t>
            </a:r>
            <a:r>
              <a:rPr lang="en-US" altLang="ko-KR" sz="2000" b="1" dirty="0" err="1"/>
              <a:t>i+look_back</a:t>
            </a:r>
            <a:r>
              <a:rPr lang="en-US" altLang="ko-KR" sz="2000" b="1" dirty="0"/>
              <a:t>), 0])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    </a:t>
            </a:r>
            <a:r>
              <a:rPr lang="en-US" altLang="ko-KR" sz="2000" b="1" dirty="0" err="1"/>
              <a:t>dataY.append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signal_data</a:t>
            </a:r>
            <a:r>
              <a:rPr lang="en-US" altLang="ko-KR" sz="2000" b="1" dirty="0"/>
              <a:t>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+ </a:t>
            </a:r>
            <a:r>
              <a:rPr lang="en-US" altLang="ko-KR" sz="2000" b="1" dirty="0" err="1"/>
              <a:t>look_back</a:t>
            </a:r>
            <a:r>
              <a:rPr lang="en-US" altLang="ko-KR" sz="2000" b="1" dirty="0"/>
              <a:t>, 0])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return </a:t>
            </a:r>
            <a:r>
              <a:rPr lang="en-US" altLang="ko-KR" sz="2000" b="1" dirty="0" err="1"/>
              <a:t>np.array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dataX</a:t>
            </a:r>
            <a:r>
              <a:rPr lang="en-US" altLang="ko-KR" sz="2000" b="1" dirty="0"/>
              <a:t>), </a:t>
            </a:r>
            <a:r>
              <a:rPr lang="en-US" altLang="ko-KR" sz="2000" b="1" dirty="0" err="1"/>
              <a:t>np.array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dataY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7148945" y="1395199"/>
            <a:ext cx="4793673" cy="16805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look_back</a:t>
            </a:r>
            <a:r>
              <a:rPr lang="en-US" altLang="ko-KR" b="1" dirty="0"/>
              <a:t>: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dirty="0" smtClean="0"/>
              <a:t>얼마만큼의 이전 수치를 데이터로 </a:t>
            </a:r>
            <a:r>
              <a:rPr lang="ko-KR" altLang="en-US" dirty="0" err="1" smtClean="0"/>
              <a:t>만들것인가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0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 </a:t>
            </a:r>
            <a:r>
              <a:rPr lang="en-US" altLang="ko-KR" dirty="0" smtClean="0"/>
              <a:t>(-1~1 -&gt; 0~1)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554816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from </a:t>
            </a:r>
            <a:r>
              <a:rPr lang="en-US" altLang="ko-KR" b="1" dirty="0" err="1">
                <a:solidFill>
                  <a:srgbClr val="C00000"/>
                </a:solidFill>
              </a:rPr>
              <a:t>sklearn.preprocessing</a:t>
            </a:r>
            <a:r>
              <a:rPr lang="en-US" altLang="ko-KR" b="1" dirty="0"/>
              <a:t> import </a:t>
            </a:r>
            <a:r>
              <a:rPr lang="en-US" altLang="ko-KR" b="1" dirty="0" err="1">
                <a:solidFill>
                  <a:srgbClr val="C00000"/>
                </a:solidFill>
              </a:rPr>
              <a:t>MinMaxScaler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/>
          </a:p>
          <a:p>
            <a:r>
              <a:rPr lang="en-US" altLang="ko-KR" b="1" dirty="0" err="1">
                <a:solidFill>
                  <a:srgbClr val="0070C0"/>
                </a:solidFill>
              </a:rPr>
              <a:t>look_back</a:t>
            </a:r>
            <a:r>
              <a:rPr lang="en-US" altLang="ko-KR" b="1" dirty="0"/>
              <a:t> = 40</a:t>
            </a:r>
          </a:p>
          <a:p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데이터 전처리</a:t>
            </a:r>
          </a:p>
          <a:p>
            <a:r>
              <a:rPr lang="en-US" altLang="ko-KR" b="1" dirty="0"/>
              <a:t>scaler = </a:t>
            </a:r>
            <a:r>
              <a:rPr lang="en-US" altLang="ko-KR" b="1" dirty="0" err="1"/>
              <a:t>MinMaxScaler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feature_range</a:t>
            </a:r>
            <a:r>
              <a:rPr lang="en-US" altLang="ko-KR" b="1" dirty="0"/>
              <a:t>=(0, 1))</a:t>
            </a:r>
          </a:p>
          <a:p>
            <a:r>
              <a:rPr lang="en-US" altLang="ko-KR" b="1" dirty="0" err="1"/>
              <a:t>signal_data</a:t>
            </a:r>
            <a:r>
              <a:rPr lang="en-US" altLang="ko-KR" b="1" dirty="0"/>
              <a:t> = </a:t>
            </a:r>
            <a:r>
              <a:rPr lang="en-US" altLang="ko-KR" b="1" dirty="0" err="1"/>
              <a:t>scaler.</a:t>
            </a:r>
            <a:r>
              <a:rPr lang="en-US" altLang="ko-KR" b="1" dirty="0" err="1">
                <a:solidFill>
                  <a:srgbClr val="0070C0"/>
                </a:solidFill>
              </a:rPr>
              <a:t>fit_transform</a:t>
            </a:r>
            <a:r>
              <a:rPr lang="en-US" altLang="ko-KR" b="1" dirty="0"/>
              <a:t>(</a:t>
            </a:r>
            <a:r>
              <a:rPr lang="en-US" altLang="ko-KR" b="1" dirty="0" err="1"/>
              <a:t>signal_data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ko-KR" altLang="en-US" b="1" dirty="0"/>
              <a:t>데이터 분리</a:t>
            </a:r>
          </a:p>
          <a:p>
            <a:r>
              <a:rPr lang="en-US" altLang="ko-KR" b="1" dirty="0"/>
              <a:t>train = </a:t>
            </a:r>
            <a:r>
              <a:rPr lang="en-US" altLang="ko-KR" b="1" dirty="0" err="1"/>
              <a:t>signal_data</a:t>
            </a:r>
            <a:r>
              <a:rPr lang="en-US" altLang="ko-KR" b="1" dirty="0"/>
              <a:t>[0:800]</a:t>
            </a:r>
          </a:p>
          <a:p>
            <a:r>
              <a:rPr lang="en-US" altLang="ko-KR" b="1" dirty="0" err="1"/>
              <a:t>val</a:t>
            </a:r>
            <a:r>
              <a:rPr lang="en-US" altLang="ko-KR" b="1" dirty="0"/>
              <a:t> = </a:t>
            </a:r>
            <a:r>
              <a:rPr lang="en-US" altLang="ko-KR" b="1" dirty="0" err="1"/>
              <a:t>signal_data</a:t>
            </a:r>
            <a:r>
              <a:rPr lang="en-US" altLang="ko-KR" b="1" dirty="0"/>
              <a:t>[800:1200]</a:t>
            </a:r>
          </a:p>
          <a:p>
            <a:r>
              <a:rPr lang="en-US" altLang="ko-KR" b="1" dirty="0"/>
              <a:t>test = </a:t>
            </a:r>
            <a:r>
              <a:rPr lang="en-US" altLang="ko-KR" b="1" dirty="0" err="1"/>
              <a:t>signal_data</a:t>
            </a:r>
            <a:r>
              <a:rPr lang="en-US" altLang="ko-KR" b="1" dirty="0"/>
              <a:t>[1200:]</a:t>
            </a:r>
          </a:p>
          <a:p>
            <a:endParaRPr lang="en-US" altLang="ko-KR" b="1" dirty="0"/>
          </a:p>
          <a:p>
            <a:r>
              <a:rPr lang="en-US" altLang="ko-KR" b="1" dirty="0"/>
              <a:t># </a:t>
            </a:r>
            <a:r>
              <a:rPr lang="ko-KR" altLang="en-US" b="1" dirty="0" err="1"/>
              <a:t>데이터셋</a:t>
            </a:r>
            <a:r>
              <a:rPr lang="ko-KR" altLang="en-US" b="1" dirty="0"/>
              <a:t> 생성</a:t>
            </a:r>
          </a:p>
          <a:p>
            <a:r>
              <a:rPr lang="en-US" altLang="ko-KR" b="1" dirty="0" err="1"/>
              <a:t>x_train</a:t>
            </a:r>
            <a:r>
              <a:rPr lang="en-US" altLang="ko-KR" b="1" dirty="0"/>
              <a:t>, </a:t>
            </a:r>
            <a:r>
              <a:rPr lang="en-US" altLang="ko-KR" b="1" dirty="0" err="1"/>
              <a:t>y_train</a:t>
            </a:r>
            <a:r>
              <a:rPr lang="en-US" altLang="ko-KR" b="1" dirty="0"/>
              <a:t> = </a:t>
            </a:r>
            <a:r>
              <a:rPr lang="en-US" altLang="ko-KR" b="1" dirty="0" err="1"/>
              <a:t>create_dataset</a:t>
            </a:r>
            <a:r>
              <a:rPr lang="en-US" altLang="ko-KR" b="1" dirty="0"/>
              <a:t>(train, </a:t>
            </a:r>
            <a:r>
              <a:rPr lang="en-US" altLang="ko-KR" b="1" dirty="0" err="1">
                <a:solidFill>
                  <a:srgbClr val="0070C0"/>
                </a:solidFill>
              </a:rPr>
              <a:t>look_back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x_val</a:t>
            </a:r>
            <a:r>
              <a:rPr lang="en-US" altLang="ko-KR" b="1" dirty="0"/>
              <a:t>, </a:t>
            </a:r>
            <a:r>
              <a:rPr lang="en-US" altLang="ko-KR" b="1" dirty="0" err="1"/>
              <a:t>y_val</a:t>
            </a:r>
            <a:r>
              <a:rPr lang="en-US" altLang="ko-KR" b="1" dirty="0"/>
              <a:t> = </a:t>
            </a:r>
            <a:r>
              <a:rPr lang="en-US" altLang="ko-KR" b="1" dirty="0" err="1"/>
              <a:t>create_dataset</a:t>
            </a:r>
            <a:r>
              <a:rPr lang="en-US" altLang="ko-KR" b="1" dirty="0"/>
              <a:t>(</a:t>
            </a:r>
            <a:r>
              <a:rPr lang="en-US" altLang="ko-KR" b="1" dirty="0" err="1"/>
              <a:t>val</a:t>
            </a:r>
            <a:r>
              <a:rPr lang="en-US" altLang="ko-KR" b="1" dirty="0"/>
              <a:t>, </a:t>
            </a:r>
            <a:r>
              <a:rPr lang="en-US" altLang="ko-KR" b="1" dirty="0" err="1"/>
              <a:t>look_back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x_test</a:t>
            </a:r>
            <a:r>
              <a:rPr lang="en-US" altLang="ko-KR" b="1" dirty="0"/>
              <a:t>, </a:t>
            </a:r>
            <a:r>
              <a:rPr lang="en-US" altLang="ko-KR" b="1" dirty="0" err="1"/>
              <a:t>y_test</a:t>
            </a:r>
            <a:r>
              <a:rPr lang="en-US" altLang="ko-KR" b="1" dirty="0"/>
              <a:t> = </a:t>
            </a:r>
            <a:r>
              <a:rPr lang="en-US" altLang="ko-KR" b="1" dirty="0" err="1"/>
              <a:t>create_dataset</a:t>
            </a:r>
            <a:r>
              <a:rPr lang="en-US" altLang="ko-KR" b="1" dirty="0"/>
              <a:t>(test, </a:t>
            </a:r>
            <a:r>
              <a:rPr lang="en-US" altLang="ko-KR" b="1" dirty="0" err="1"/>
              <a:t>look_back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190509" y="1820536"/>
            <a:ext cx="3810000" cy="1468582"/>
          </a:xfrm>
          <a:prstGeom prst="wedgeRoundRectCallout">
            <a:avLst>
              <a:gd name="adj1" fmla="val -61197"/>
              <a:gd name="adj2" fmla="val 2287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Can you Guess?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144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15581" y="2092037"/>
            <a:ext cx="9424710" cy="3361278"/>
            <a:chOff x="838199" y="1690688"/>
            <a:chExt cx="11353801" cy="40140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367" y="1690688"/>
              <a:ext cx="3227633" cy="2780730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838199" y="3998365"/>
              <a:ext cx="7841777" cy="1706399"/>
            </a:xfrm>
            <a:prstGeom prst="wedgeRoundRectCallout">
              <a:avLst>
                <a:gd name="adj1" fmla="val 62032"/>
                <a:gd name="adj2" fmla="val -576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/>
                <a:t>LSTM</a:t>
              </a:r>
              <a:r>
                <a:rPr lang="ko-KR" altLang="en-US" sz="2800" dirty="0" smtClean="0"/>
                <a:t>의 활성화 함수는</a:t>
              </a:r>
              <a:r>
                <a:rPr lang="en-US" altLang="ko-KR" sz="2800" dirty="0" smtClean="0"/>
                <a:t>____?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2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다층퍼셉트론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순환신경망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상태유지 순환신경망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상태유지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순환신경망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4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신경망 모델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199" y="2316356"/>
            <a:ext cx="7100455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model = Sequential()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(Dense(32,input_dim=40,activation="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(Dropout(0.3))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for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 in range(2):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(Dense(32,activation="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en-US" altLang="ko-KR" sz="2000" b="1" dirty="0" err="1"/>
              <a:t>model.add</a:t>
            </a:r>
            <a:r>
              <a:rPr lang="en-US" altLang="ko-KR" sz="2000" b="1" dirty="0"/>
              <a:t>(Dropout(0.3))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model.add</a:t>
            </a:r>
            <a:r>
              <a:rPr lang="en-US" altLang="ko-KR" sz="2000" b="1" dirty="0"/>
              <a:t>(Dense(1))</a:t>
            </a:r>
            <a:endParaRPr lang="ko-KR" altLang="en-US" sz="2000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388426" y="1623818"/>
            <a:ext cx="3412698" cy="759408"/>
          </a:xfrm>
          <a:prstGeom prst="wedgeRoundRectCallout">
            <a:avLst>
              <a:gd name="adj1" fmla="val -66652"/>
              <a:gd name="adj2" fmla="val 5148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Let’s Guess~!</a:t>
            </a:r>
            <a:endParaRPr lang="ko-KR" altLang="en-US" sz="3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502" y="1690688"/>
            <a:ext cx="3612839" cy="45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1120</Words>
  <Application>Microsoft Office PowerPoint</Application>
  <PresentationFormat>와이드스크린</PresentationFormat>
  <Paragraphs>200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Helvetica Neue</vt:lpstr>
      <vt:lpstr>HY엽서M</vt:lpstr>
      <vt:lpstr>맑은 고딕</vt:lpstr>
      <vt:lpstr>Arial</vt:lpstr>
      <vt:lpstr>Office 테마</vt:lpstr>
      <vt:lpstr>시계열 수치입력  수치예측 모델 레시피</vt:lpstr>
      <vt:lpstr>오늘에 진행 할 내용</vt:lpstr>
      <vt:lpstr>오늘의 목표</vt:lpstr>
      <vt:lpstr>데이터셋 준비</vt:lpstr>
      <vt:lpstr>데이터를 만들어 보자~~</vt:lpstr>
      <vt:lpstr>데이터 전처리 (-1~1 -&gt; 0~1)</vt:lpstr>
      <vt:lpstr>PowerPoint 프레젠테이션</vt:lpstr>
      <vt:lpstr>모델 준비</vt:lpstr>
      <vt:lpstr>다층 퍼셉트론 신경망 모델</vt:lpstr>
      <vt:lpstr>순환신경망 모델</vt:lpstr>
      <vt:lpstr>상태유지 순환신경망 모델</vt:lpstr>
      <vt:lpstr>상태유지 스택 순환신경망 모델</vt:lpstr>
      <vt:lpstr>소스 코드 쓱~~~보기</vt:lpstr>
      <vt:lpstr>학습결과 비교</vt:lpstr>
      <vt:lpstr>Q1) 상태유지 모드에서도 타임스텝이 필요한가요?   이전 학습된 배치의 상태를 알고 있기 때문에 타임스텝을 1로 설정해야 될 것 같습니다.</vt:lpstr>
      <vt:lpstr>Q2) 상태유지 모드에서 배치사이즈의 의미는 무엇인가요?</vt:lpstr>
      <vt:lpstr>Q3) 상태유지 모드에서 배치사이즈에 따라 독립적인 상태를 관리한다면,   한 모델에 배치사이즈가 3으로 설정하는 것과 세 개의 모델을 사용하는 것과 어떤차이가 있나요?</vt:lpstr>
      <vt:lpstr>A3) 한 전문가가 세 종목을 보는 것이랑  세 명의 전문가가 종목 하나씩 보는 것과 비슷합니다.   한 전문가가 여러 종목을 학습하게되면, 종목별로 상태 관리를 하면서 여러가지 상황을 학습하게 되므로 좀 더 통찰력을 가지게 될 것 같습니다.   각 전문가가 종목별로 학습한다면, 그 전문가는 그 종목에는 정통하겠지만, 전체적인 흐름이라던지 여러가지 상황에 대한 이해는 없을 겁니다.</vt:lpstr>
      <vt:lpstr>문장 입력 이진분류 모델 레시피</vt:lpstr>
      <vt:lpstr>이번 장에서 할 것 (문제 정의)</vt:lpstr>
      <vt:lpstr>데이터셋 준비</vt:lpstr>
      <vt:lpstr>Let’s do it</vt:lpstr>
      <vt:lpstr>데이터 분리 (훈련셋 + 검증셋)</vt:lpstr>
      <vt:lpstr>모델 준비</vt:lpstr>
      <vt:lpstr>다층 퍼셉트론</vt:lpstr>
      <vt:lpstr>Embedding Layer</vt:lpstr>
      <vt:lpstr>순환 신경망</vt:lpstr>
      <vt:lpstr>컨볼루션 신경망 모델</vt:lpstr>
      <vt:lpstr>순환 컨볼루션 신경망 모델</vt:lpstr>
      <vt:lpstr>순환신경망 모델, 순환 컨볼루션 신경망</vt:lpstr>
      <vt:lpstr>학습 결과 비교</vt:lpstr>
      <vt:lpstr>소스코도 보기 </vt:lpstr>
      <vt:lpstr>Thank you~~~^^!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358</cp:revision>
  <dcterms:created xsi:type="dcterms:W3CDTF">2015-01-04T10:15:58Z</dcterms:created>
  <dcterms:modified xsi:type="dcterms:W3CDTF">2018-09-07T14:36:01Z</dcterms:modified>
</cp:coreProperties>
</file>