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05" r:id="rId21"/>
    <p:sldId id="278" r:id="rId22"/>
    <p:sldId id="279" r:id="rId23"/>
    <p:sldId id="280" r:id="rId24"/>
    <p:sldId id="306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65" r:id="rId49"/>
    <p:sldId id="266" r:id="rId50"/>
    <p:sldId id="267" r:id="rId51"/>
    <p:sldId id="30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" initials="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7T09:50:08.542" idx="1">
    <p:pos x="6271" y="115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707CA-B95A-44FC-B750-A3F334A4FA3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BABAD-1B02-4DC4-88CB-71C68DA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ABAD-1B02-4DC4-88CB-71C68DAE0D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2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ABAD-1B02-4DC4-88CB-71C68DAE0D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스카이넷도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딥러닝부터</a:t>
            </a:r>
            <a:endParaRPr lang="en-US" altLang="ko-KR" dirty="0" smtClean="0"/>
          </a:p>
          <a:p>
            <a:r>
              <a:rPr lang="ko-KR" altLang="en-US" dirty="0" smtClean="0"/>
              <a:t>이 책 다음으론 어떤 책을 읽어야 할지 모르겠거나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 나와 있는 다른 책들은 뭐가 있는지</a:t>
            </a:r>
            <a:endParaRPr lang="en-US" altLang="ko-KR" dirty="0" smtClean="0"/>
          </a:p>
          <a:p>
            <a:r>
              <a:rPr lang="ko-KR" altLang="en-US" dirty="0" smtClean="0"/>
              <a:t>궁금한 분들을 위해 </a:t>
            </a:r>
            <a:r>
              <a:rPr lang="ko-KR" altLang="en-US" dirty="0" err="1" smtClean="0"/>
              <a:t>개앞맵시</a:t>
            </a:r>
            <a:r>
              <a:rPr lang="ko-KR" altLang="en-US" dirty="0" smtClean="0"/>
              <a:t> 인공지능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편을 준비했습니다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현업 개발자에 유용한 책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ABAD-1B02-4DC4-88CB-71C68DAE0D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외국 문헌과 논문 등으로 공부하신 분은 번역어가 낯설 수 있어서 시중의 다른 </a:t>
            </a:r>
            <a:r>
              <a:rPr lang="ko-KR" altLang="en-US" dirty="0" err="1" smtClean="0"/>
              <a:t>책들고</a:t>
            </a:r>
            <a:r>
              <a:rPr lang="ko-KR" altLang="en-US" dirty="0" smtClean="0"/>
              <a:t> 참고해</a:t>
            </a:r>
            <a:endParaRPr lang="en-US" altLang="ko-KR" dirty="0" smtClean="0"/>
          </a:p>
          <a:p>
            <a:r>
              <a:rPr lang="ko-KR" altLang="en-US" dirty="0" smtClean="0"/>
              <a:t>표로 정리한 파일 입니다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ABAD-1B02-4DC4-88CB-71C68DAE0D9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2AE4-0DEB-43AC-811C-85C39BE27BA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94C-2321-421B-8739-02C116C9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6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2AE4-0DEB-43AC-811C-85C39BE27BA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94C-2321-421B-8739-02C116C9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2AE4-0DEB-43AC-811C-85C39BE27BA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94C-2321-421B-8739-02C116C9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3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2AE4-0DEB-43AC-811C-85C39BE27BA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94C-2321-421B-8739-02C116C9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2AE4-0DEB-43AC-811C-85C39BE27BA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94C-2321-421B-8739-02C116C9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2AE4-0DEB-43AC-811C-85C39BE27BA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94C-2321-421B-8739-02C116C9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2AE4-0DEB-43AC-811C-85C39BE27BA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94C-2321-421B-8739-02C116C9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2AE4-0DEB-43AC-811C-85C39BE27BA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94C-2321-421B-8739-02C116C9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2AE4-0DEB-43AC-811C-85C39BE27BA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94C-2321-421B-8739-02C116C9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6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2AE4-0DEB-43AC-811C-85C39BE27BA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94C-2321-421B-8739-02C116C9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2AE4-0DEB-43AC-811C-85C39BE27BA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94C-2321-421B-8739-02C116C9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2AE4-0DEB-43AC-811C-85C39BE27BA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E94C-2321-421B-8739-02C116C9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WegraLee/deep-learning-from-scrat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://caffe.berkeleyvisi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eplearning.net/software/theano" TargetMode="External"/><Relationship Id="rId4" Type="http://schemas.openxmlformats.org/officeDocument/2006/relationships/hyperlink" Target="http://chainer.or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tore/books/look.php?p_code=B6540908288" TargetMode="External"/><Relationship Id="rId2" Type="http://schemas.openxmlformats.org/officeDocument/2006/relationships/hyperlink" Target="http://www.hanbit.co.kr/store/books/look.php?p_code=B28274599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rbare.net/transl/scipy-lecture-notes/index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ikidocs.net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meister.com/ko/812276967/_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41684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『</a:t>
            </a:r>
            <a:r>
              <a:rPr lang="ko-KR" altLang="en-US" b="1" dirty="0"/>
              <a:t>밑바닥부터 시작하는 </a:t>
            </a:r>
            <a:r>
              <a:rPr lang="ko-KR" altLang="en-US" b="1" dirty="0" err="1"/>
              <a:t>딥러닝</a:t>
            </a:r>
            <a:r>
              <a:rPr lang="en-US" altLang="ko-KR" b="1" dirty="0"/>
              <a:t>』 (</a:t>
            </a:r>
            <a:r>
              <a:rPr lang="ko-KR" altLang="en-US" b="1" dirty="0"/>
              <a:t>원서 </a:t>
            </a:r>
            <a:r>
              <a:rPr lang="en-US" altLang="ko-KR" b="1" dirty="0"/>
              <a:t>: </a:t>
            </a:r>
            <a:r>
              <a:rPr lang="ko-KR" altLang="en-US" b="1" dirty="0"/>
              <a:t>ゼロから作る </a:t>
            </a:r>
            <a:r>
              <a:rPr lang="en-US" altLang="ko-KR" b="1" dirty="0"/>
              <a:t>Deep Learning)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40746" y="4483563"/>
            <a:ext cx="3162024" cy="7438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2017/12/30</a:t>
            </a:r>
          </a:p>
          <a:p>
            <a:r>
              <a:rPr lang="en-US" dirty="0" smtClean="0"/>
              <a:t>Tim</a:t>
            </a:r>
            <a:endParaRPr lang="en-US" dirty="0"/>
          </a:p>
        </p:txBody>
      </p:sp>
      <p:pic>
        <p:nvPicPr>
          <p:cNvPr id="1026" name="Picture 2" descr="https://github.com/WegraLee/deep-learning-from-scratch/raw/master/cover_imag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3" y="1006109"/>
            <a:ext cx="1877530" cy="26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1.3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인터프리터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8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파이썬을</a:t>
            </a:r>
            <a:r>
              <a:rPr lang="ko-KR" altLang="en-US" sz="1500" dirty="0"/>
              <a:t> 설치했다면 </a:t>
            </a:r>
            <a:r>
              <a:rPr lang="ko-KR" altLang="en-US" sz="1500" dirty="0" err="1"/>
              <a:t>파이썬</a:t>
            </a:r>
            <a:r>
              <a:rPr lang="ko-KR" altLang="en-US" sz="1500" dirty="0"/>
              <a:t> 버전을 먼저 확인합니다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터미널에서 </a:t>
            </a:r>
            <a:r>
              <a:rPr lang="en-US" altLang="ko-KR" sz="1500" dirty="0"/>
              <a:t>python --version </a:t>
            </a:r>
            <a:r>
              <a:rPr lang="ko-KR" altLang="en-US" sz="1500" dirty="0"/>
              <a:t>명령어를 실행해보세요</a:t>
            </a:r>
            <a:r>
              <a:rPr lang="en-US" altLang="ko-KR" sz="1500" dirty="0"/>
              <a:t>. </a:t>
            </a:r>
            <a:r>
              <a:rPr lang="ko-KR" altLang="en-US" sz="1500" dirty="0"/>
              <a:t>이 명령은 설치된 </a:t>
            </a:r>
            <a:r>
              <a:rPr lang="ko-KR" altLang="en-US" sz="1500" dirty="0" err="1"/>
              <a:t>파이썬의</a:t>
            </a:r>
            <a:r>
              <a:rPr lang="ko-KR" altLang="en-US" sz="1500" dirty="0"/>
              <a:t> 버전을 출력합니다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9892" y="2825383"/>
            <a:ext cx="9545516" cy="46166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$ python --version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Python 3.5.2 :: Anaconda 4.2.0 (x86 _64)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1.3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인터프리터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이어서 </a:t>
            </a:r>
            <a:r>
              <a:rPr lang="en-US" altLang="ko-KR" sz="1500" dirty="0"/>
              <a:t>python</a:t>
            </a:r>
            <a:r>
              <a:rPr lang="ko-KR" altLang="en-US" sz="1500" dirty="0"/>
              <a:t>이라고 입력하여 </a:t>
            </a:r>
            <a:r>
              <a:rPr lang="ko-KR" altLang="en-US" sz="1500" dirty="0" err="1"/>
              <a:t>파이썬</a:t>
            </a:r>
            <a:r>
              <a:rPr lang="ko-KR" altLang="en-US" sz="1500" dirty="0"/>
              <a:t> 인터프리터를 시작해보세요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6960" y="2420937"/>
            <a:ext cx="9785839" cy="115416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$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Python 3.5.2 |Anaconda 4.2.0 (x86 _64)| (default, Jul 2 2016, 17:52:12)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[GCC 4.2.1 Compatible Apple LLVM 4.2 (clang-425.0.28)] on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darwin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Type "help", "copyright", "credits" or "license" for more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1.3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인터프리터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70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파이썬</a:t>
            </a:r>
            <a:r>
              <a:rPr lang="ko-KR" altLang="en-US" sz="1500" dirty="0"/>
              <a:t> 인터프리터는 ‘대화 </a:t>
            </a:r>
            <a:r>
              <a:rPr lang="ko-KR" altLang="en-US" sz="1500" dirty="0" err="1"/>
              <a:t>모드’라</a:t>
            </a:r>
            <a:r>
              <a:rPr lang="ko-KR" altLang="en-US" sz="1500" dirty="0"/>
              <a:t> 하여</a:t>
            </a:r>
            <a:r>
              <a:rPr lang="en-US" altLang="ko-KR" sz="1500" dirty="0"/>
              <a:t>, </a:t>
            </a:r>
            <a:r>
              <a:rPr lang="ko-KR" altLang="en-US" sz="1500" dirty="0"/>
              <a:t>개발자와 </a:t>
            </a:r>
            <a:r>
              <a:rPr lang="ko-KR" altLang="en-US" sz="1500" dirty="0" err="1"/>
              <a:t>파이썬이</a:t>
            </a:r>
            <a:r>
              <a:rPr lang="ko-KR" altLang="en-US" sz="1500" dirty="0"/>
              <a:t> 대화하듯 프로그래밍할 수 있습니다</a:t>
            </a:r>
            <a:r>
              <a:rPr lang="en-US" altLang="ko-KR" sz="1500" dirty="0"/>
              <a:t>. ‘</a:t>
            </a:r>
            <a:r>
              <a:rPr lang="ko-KR" altLang="en-US" sz="1500" dirty="0" err="1"/>
              <a:t>대화하듯’이라는</a:t>
            </a:r>
            <a:r>
              <a:rPr lang="ko-KR" altLang="en-US" sz="1500" dirty="0"/>
              <a:t> 것은</a:t>
            </a:r>
            <a:r>
              <a:rPr lang="en-US" altLang="ko-KR" sz="1500" dirty="0"/>
              <a:t>, </a:t>
            </a:r>
            <a:r>
              <a:rPr lang="ko-KR" altLang="en-US" sz="1500" dirty="0"/>
              <a:t>예를 들면 개발자가 “</a:t>
            </a:r>
            <a:r>
              <a:rPr lang="en-US" altLang="ko-KR" sz="1500" dirty="0"/>
              <a:t>1+2</a:t>
            </a:r>
            <a:r>
              <a:rPr lang="ko-KR" altLang="en-US" sz="1500" dirty="0"/>
              <a:t>는</a:t>
            </a:r>
            <a:r>
              <a:rPr lang="en-US" altLang="ko-KR" sz="1500" dirty="0"/>
              <a:t>?”</a:t>
            </a:r>
            <a:r>
              <a:rPr lang="ko-KR" altLang="en-US" sz="1500" dirty="0"/>
              <a:t>이라고 물으면 </a:t>
            </a:r>
            <a:r>
              <a:rPr lang="ko-KR" altLang="en-US" sz="1500" dirty="0" err="1"/>
              <a:t>파이썬</a:t>
            </a:r>
            <a:r>
              <a:rPr lang="ko-KR" altLang="en-US" sz="1500" dirty="0"/>
              <a:t> 인터프리터가 곧바로 “</a:t>
            </a:r>
            <a:r>
              <a:rPr lang="en-US" altLang="ko-KR" sz="1500" dirty="0"/>
              <a:t>3</a:t>
            </a:r>
            <a:r>
              <a:rPr lang="ko-KR" altLang="en-US" sz="1500" dirty="0"/>
              <a:t>입니다”라고 대답한다는 의미입니다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그럼 실제로 입력해보겠습니다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3434" y="3030658"/>
            <a:ext cx="9985131" cy="46166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+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5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1.3.1 </a:t>
            </a:r>
            <a:r>
              <a:rPr lang="ko-KR" altLang="en-US" b="1" dirty="0"/>
              <a:t>산술 </a:t>
            </a:r>
            <a:r>
              <a:rPr lang="ko-KR" altLang="en-US" b="1" dirty="0" smtClean="0"/>
              <a:t>연산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98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덧셈과 곱셈 등의 산술 연산은 다음과 같이 할 수 있습니다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3950" y="2394559"/>
            <a:ext cx="9944100" cy="18466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-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-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*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7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/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1.4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**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9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4563097"/>
            <a:ext cx="10515600" cy="74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*은 곱셈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, /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는 나눗셈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, **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는 거듭제곱을 의미합니다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(3 ** 2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3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의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2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제곱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). 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참고로</a:t>
            </a:r>
            <a:r>
              <a:rPr lang="en-US" altLang="ko-KR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sz="1500" b="0" i="1" u="sng" dirty="0" err="1" smtClean="0">
                <a:solidFill>
                  <a:srgbClr val="FF0000"/>
                </a:solidFill>
                <a:effectLst/>
                <a:latin typeface="-apple-system"/>
              </a:rPr>
              <a:t>파이썬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ko-KR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2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에서는 </a:t>
            </a:r>
            <a:r>
              <a:rPr lang="ko-KR" altLang="en-US" sz="1500" b="0" i="1" u="sng" dirty="0" err="1" smtClean="0">
                <a:solidFill>
                  <a:srgbClr val="FF0000"/>
                </a:solidFill>
                <a:effectLst/>
                <a:latin typeface="-apple-system"/>
              </a:rPr>
              <a:t>정수끼리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 계산한 결과는 정수입니다</a:t>
            </a:r>
            <a:r>
              <a:rPr lang="en-US" altLang="ko-KR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예를 들어 </a:t>
            </a:r>
            <a:r>
              <a:rPr lang="en-US" altLang="ko-KR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7 ÷ 5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의 결과는 </a:t>
            </a:r>
            <a:r>
              <a:rPr lang="en-US" altLang="ko-KR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1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입니다</a:t>
            </a:r>
            <a:r>
              <a:rPr lang="en-US" altLang="ko-KR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한편</a:t>
            </a:r>
            <a:r>
              <a:rPr lang="en-US" altLang="ko-KR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sz="1500" b="0" i="1" u="sng" dirty="0" err="1" smtClean="0">
                <a:solidFill>
                  <a:srgbClr val="FF0000"/>
                </a:solidFill>
                <a:effectLst/>
                <a:latin typeface="-apple-system"/>
              </a:rPr>
              <a:t>파이썬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ko-KR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3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에서는 정수를 나눈 결과는 실수</a:t>
            </a:r>
            <a:r>
              <a:rPr lang="en-US" altLang="ko-KR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부동소수점 수</a:t>
            </a:r>
            <a:r>
              <a:rPr lang="en-US" altLang="ko-KR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가 됩니다</a:t>
            </a:r>
            <a:r>
              <a:rPr lang="en-US" altLang="ko-KR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.</a:t>
            </a:r>
            <a:endParaRPr lang="en-US" sz="15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1.3.2 </a:t>
            </a:r>
            <a:r>
              <a:rPr lang="ko-KR" altLang="en-US" b="1" dirty="0" err="1" smtClean="0"/>
              <a:t>자료형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1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프로그래밍 언어에는 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자료형</a:t>
            </a:r>
            <a:r>
              <a:rPr lang="en-US" altLang="ko-KR" sz="1500" i="1" u="sng" dirty="0">
                <a:solidFill>
                  <a:srgbClr val="FF0000"/>
                </a:solidFill>
              </a:rPr>
              <a:t>(data type)</a:t>
            </a:r>
            <a:r>
              <a:rPr lang="ko-KR" altLang="en-US" sz="1500" dirty="0"/>
              <a:t>이라는 것이 있습니다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자료형이란</a:t>
            </a:r>
            <a:r>
              <a:rPr lang="ko-KR" altLang="en-US" sz="1500" dirty="0"/>
              <a:t> 데이터의 성질을 나타내는 것으로</a:t>
            </a:r>
            <a:r>
              <a:rPr lang="en-US" altLang="ko-KR" sz="1500" dirty="0"/>
              <a:t>, </a:t>
            </a:r>
            <a:r>
              <a:rPr lang="ko-KR" altLang="en-US" sz="1500" dirty="0"/>
              <a:t>예를 들어 정수</a:t>
            </a:r>
            <a:r>
              <a:rPr lang="en-US" altLang="ko-KR" sz="1500" dirty="0"/>
              <a:t>, </a:t>
            </a:r>
            <a:r>
              <a:rPr lang="ko-KR" altLang="en-US" sz="1500" dirty="0"/>
              <a:t>실수</a:t>
            </a:r>
            <a:r>
              <a:rPr lang="en-US" altLang="ko-KR" sz="1500" dirty="0"/>
              <a:t>, </a:t>
            </a:r>
            <a:r>
              <a:rPr lang="ko-KR" altLang="en-US" sz="1500" dirty="0"/>
              <a:t>문자열과 같은 형태가 있습니다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파이썬에는</a:t>
            </a:r>
            <a:r>
              <a:rPr lang="ko-KR" altLang="en-US" sz="1500" dirty="0"/>
              <a:t> </a:t>
            </a:r>
            <a:r>
              <a:rPr lang="en-US" altLang="ko-KR" sz="1500" i="1" u="sng" dirty="0">
                <a:solidFill>
                  <a:srgbClr val="FF0000"/>
                </a:solidFill>
              </a:rPr>
              <a:t>type() </a:t>
            </a:r>
            <a:r>
              <a:rPr lang="ko-KR" altLang="en-US" sz="1500" i="1" u="sng" dirty="0">
                <a:solidFill>
                  <a:srgbClr val="FF0000"/>
                </a:solidFill>
              </a:rPr>
              <a:t>함수로 특정 데이터의 </a:t>
            </a:r>
            <a:r>
              <a:rPr lang="ko-KR" altLang="en-US" sz="1500" i="1" u="sng" dirty="0" err="1">
                <a:solidFill>
                  <a:srgbClr val="FF0000"/>
                </a:solidFill>
              </a:rPr>
              <a:t>자료형</a:t>
            </a:r>
            <a:r>
              <a:rPr lang="ko-KR" altLang="en-US" sz="1500" dirty="0" err="1"/>
              <a:t>을</a:t>
            </a:r>
            <a:r>
              <a:rPr lang="ko-KR" altLang="en-US" sz="1500" dirty="0"/>
              <a:t> 알아볼 수 있습니다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7830" y="2716823"/>
            <a:ext cx="10245969" cy="138499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type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&lt;class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type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2.718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&lt;class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'float'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type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"hello"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&lt;class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str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07830" y="4624643"/>
            <a:ext cx="1024597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즉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, 10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은 </a:t>
            </a:r>
            <a:r>
              <a:rPr lang="en-US" altLang="ko-KR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int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정수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), 2.718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은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float(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실수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), “hello”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는 </a:t>
            </a:r>
            <a:r>
              <a:rPr lang="en-US" altLang="ko-KR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str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문자열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형 임을 알 수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또한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자료형과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클래스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altLang="ko-KR" sz="1500" b="0" i="1" dirty="0" smtClean="0">
                <a:solidFill>
                  <a:srgbClr val="24292E"/>
                </a:solidFill>
                <a:effectLst/>
                <a:latin typeface="-apple-system"/>
              </a:rPr>
              <a:t>class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라는 말을 같은 의미로 사용하는 경우가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방금 예에서의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&lt;class ‘</a:t>
            </a:r>
            <a:r>
              <a:rPr lang="en-US" altLang="ko-KR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int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’&gt;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는 “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10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은 </a:t>
            </a:r>
            <a:r>
              <a:rPr lang="en-US" altLang="ko-KR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int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라는 클래스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자료형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다”로 해석하면 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80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1.3.3 </a:t>
            </a:r>
            <a:r>
              <a:rPr lang="ko-KR" altLang="en-US" b="1" dirty="0" smtClean="0"/>
              <a:t>변수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17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x</a:t>
            </a:r>
            <a:r>
              <a:rPr lang="ko-KR" altLang="en-US" sz="1500" dirty="0"/>
              <a:t>와 </a:t>
            </a:r>
            <a:r>
              <a:rPr lang="en-US" altLang="ko-KR" sz="1500" dirty="0"/>
              <a:t>y </a:t>
            </a:r>
            <a:r>
              <a:rPr lang="ko-KR" altLang="en-US" sz="1500" dirty="0"/>
              <a:t>등의 알파벳을 사용하여 </a:t>
            </a:r>
            <a:r>
              <a:rPr lang="ko-KR" altLang="en-US" sz="1500" b="1" dirty="0"/>
              <a:t>변수</a:t>
            </a:r>
            <a:r>
              <a:rPr lang="en-US" altLang="ko-KR" sz="1500" dirty="0"/>
              <a:t>(</a:t>
            </a:r>
            <a:r>
              <a:rPr lang="en-US" altLang="ko-KR" sz="1500" i="1" dirty="0"/>
              <a:t>variable</a:t>
            </a:r>
            <a:r>
              <a:rPr lang="en-US" altLang="ko-KR" sz="1500" dirty="0"/>
              <a:t>)</a:t>
            </a:r>
            <a:r>
              <a:rPr lang="ko-KR" altLang="en-US" sz="1500" dirty="0"/>
              <a:t>를 정의할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</a:t>
            </a:r>
            <a:r>
              <a:rPr lang="en-US" altLang="ko-KR" sz="1500" dirty="0"/>
              <a:t>, </a:t>
            </a:r>
            <a:r>
              <a:rPr lang="ko-KR" altLang="en-US" sz="1500" dirty="0"/>
              <a:t>변수를 사용하여 계산하거나 변수에 다른 값을 대입할 수도 있습니다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5077" y="2702291"/>
            <a:ext cx="10298723" cy="253915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초기화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(x)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x의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값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출력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100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변수에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값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대입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100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3.14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*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314.0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type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*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&lt;class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'float'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5076" y="5241448"/>
            <a:ext cx="102987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파이썬은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ko-KR" altLang="en-US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동적 언어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로 분류되는 프로그래밍 언어입니다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동적이라 함은 변수의 </a:t>
            </a:r>
            <a:r>
              <a:rPr lang="ko-KR" altLang="en-US" sz="1500" b="1" i="1" u="sng" dirty="0" err="1" smtClean="0">
                <a:solidFill>
                  <a:srgbClr val="FF0000"/>
                </a:solidFill>
                <a:effectLst/>
                <a:latin typeface="-apple-system"/>
              </a:rPr>
              <a:t>자료형을</a:t>
            </a:r>
            <a:r>
              <a:rPr lang="ko-KR" altLang="en-US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 상황에 맞게 자동으로 결정한다는 뜻입니다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앞의 예에서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x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의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자료형이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int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 (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정수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라는 것을 사용자가 명시한 적이 없죠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?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하지만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10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이라는 정수로 초기화할 때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, x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의 형태가 </a:t>
            </a:r>
            <a:r>
              <a:rPr lang="en-US" altLang="ko-KR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int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임을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파이썬이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스스로 판단하는 것입니다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또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정수와 실수를 곱한 결과는 실수가 되었습니다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자동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형변환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).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마지막으로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#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은 주석의 시작을 알리는 문자입니다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#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이후의 문자는 모두 무시해버립니다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057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1.3.4 </a:t>
            </a:r>
            <a:r>
              <a:rPr lang="ko-KR" altLang="en-US" b="1" dirty="0" smtClean="0"/>
              <a:t>리스트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490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여러 데이터를 </a:t>
            </a:r>
            <a:r>
              <a:rPr lang="ko-KR" altLang="en-US" sz="1500" b="1" dirty="0"/>
              <a:t>리스트</a:t>
            </a:r>
            <a:r>
              <a:rPr lang="en-US" altLang="ko-KR" sz="1500" dirty="0"/>
              <a:t>(</a:t>
            </a:r>
            <a:r>
              <a:rPr lang="en-US" altLang="ko-KR" sz="1500" i="1" dirty="0"/>
              <a:t>list</a:t>
            </a:r>
            <a:r>
              <a:rPr lang="en-US" altLang="ko-KR" sz="1500" dirty="0"/>
              <a:t>)</a:t>
            </a:r>
            <a:r>
              <a:rPr lang="ko-KR" altLang="en-US" sz="1500" dirty="0"/>
              <a:t>로도 정리할 수 있습니다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6623" y="2289052"/>
            <a:ext cx="10237177" cy="276998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리스트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생성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(a)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리스트의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내용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출력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len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(a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리스트의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길이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출력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첫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원소에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접근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다섯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번째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원소에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접근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99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값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대입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6A737D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99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6622" y="5193978"/>
            <a:ext cx="1023717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원소에 접근할 때는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a[0]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처럼 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[]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안의 수를 인덱스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색인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라 하며 인덱스는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0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부터 시작합니다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인덱스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0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 첫 번째 원소를 가리킵니다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).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또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파이썬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리스트에는 </a:t>
            </a:r>
            <a:r>
              <a:rPr lang="ko-KR" altLang="en-US" sz="1500" b="1" i="1" u="sng" dirty="0" err="1" smtClean="0">
                <a:solidFill>
                  <a:srgbClr val="FF0000"/>
                </a:solidFill>
                <a:effectLst/>
                <a:latin typeface="-apple-system"/>
              </a:rPr>
              <a:t>슬라이싱</a:t>
            </a:r>
            <a:r>
              <a:rPr lang="en-US" altLang="ko-KR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(slicing)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이라는 편리한 기법이 준비되어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1" u="sng" dirty="0" err="1" smtClean="0">
                <a:solidFill>
                  <a:srgbClr val="FF0000"/>
                </a:solidFill>
                <a:effectLst/>
                <a:latin typeface="-apple-system"/>
              </a:rPr>
              <a:t>슬라이싱을</a:t>
            </a:r>
            <a:r>
              <a:rPr lang="ko-KR" altLang="en-US" sz="1500" b="0" i="1" u="sng" dirty="0" smtClean="0">
                <a:solidFill>
                  <a:srgbClr val="FF0000"/>
                </a:solidFill>
                <a:effectLst/>
                <a:latin typeface="-apple-system"/>
              </a:rPr>
              <a:t> 이용하면 범위를 지정해 원하는 부분 리스트를 얻을 수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862145"/>
            <a:ext cx="10515600" cy="13148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리스트를 </a:t>
            </a:r>
            <a:r>
              <a:rPr lang="ko-KR" altLang="en-US" sz="1500" dirty="0" err="1"/>
              <a:t>슬라이싱하려면</a:t>
            </a:r>
            <a:r>
              <a:rPr lang="ko-KR" altLang="en-US" sz="1500" dirty="0"/>
              <a:t> </a:t>
            </a:r>
            <a:r>
              <a:rPr lang="en-US" altLang="ko-KR" sz="1500" dirty="0"/>
              <a:t>a[0:2]</a:t>
            </a:r>
            <a:r>
              <a:rPr lang="ko-KR" altLang="en-US" sz="1500" dirty="0"/>
              <a:t>처럼 씁니다</a:t>
            </a:r>
            <a:r>
              <a:rPr lang="en-US" altLang="ko-KR" sz="1500" dirty="0"/>
              <a:t>. a[0:2]</a:t>
            </a:r>
            <a:r>
              <a:rPr lang="ko-KR" altLang="en-US" sz="1500" dirty="0"/>
              <a:t>는 인덱스 </a:t>
            </a:r>
            <a:r>
              <a:rPr lang="en-US" altLang="ko-KR" sz="1500" dirty="0"/>
              <a:t>0</a:t>
            </a:r>
            <a:r>
              <a:rPr lang="ko-KR" altLang="en-US" sz="1500" dirty="0"/>
              <a:t>부터 </a:t>
            </a:r>
            <a:r>
              <a:rPr lang="en-US" altLang="ko-KR" sz="1500" dirty="0"/>
              <a:t>1(2</a:t>
            </a:r>
            <a:r>
              <a:rPr lang="ko-KR" altLang="en-US" sz="1500" dirty="0"/>
              <a:t>보다 하나 앞</a:t>
            </a:r>
            <a:r>
              <a:rPr lang="en-US" altLang="ko-KR" sz="1500" dirty="0"/>
              <a:t>)</a:t>
            </a:r>
            <a:r>
              <a:rPr lang="ko-KR" altLang="en-US" sz="1500" dirty="0"/>
              <a:t>까지의 원소를 꺼냅니다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인덱스 번호 </a:t>
            </a:r>
            <a:r>
              <a:rPr lang="en-US" altLang="ko-KR" sz="1500" dirty="0"/>
              <a:t>-1</a:t>
            </a:r>
            <a:r>
              <a:rPr lang="ko-KR" altLang="en-US" sz="1500" dirty="0"/>
              <a:t>은 마지막 원소</a:t>
            </a:r>
            <a:r>
              <a:rPr lang="en-US" altLang="ko-KR" sz="1500" dirty="0"/>
              <a:t>, -2</a:t>
            </a:r>
            <a:r>
              <a:rPr lang="ko-KR" altLang="en-US" sz="1500" dirty="0"/>
              <a:t>는 끝에서 한 개 앞의 원소에 해당합니다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1984" y="560204"/>
            <a:ext cx="10421816" cy="415498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99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: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인덱스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0부터 2까지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얻기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(2번째는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포함하지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않는다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!)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:]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인덱스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1부터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끝까지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얻기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99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a[: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처음부터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인덱스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3까지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얻기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(3번째는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포함하지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않는다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!)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a[: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-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처음부터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마지막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원소의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1개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앞까지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얻기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a[: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-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처음부터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마지막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원소의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2개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앞까지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얻기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1.3.5 </a:t>
            </a:r>
            <a:r>
              <a:rPr lang="ko-KR" altLang="en-US" b="1" dirty="0" err="1" smtClean="0"/>
              <a:t>딕셔너리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96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리스트는 인덱스 번호로 </a:t>
            </a:r>
            <a:r>
              <a:rPr lang="en-US" altLang="ko-KR" sz="1500" dirty="0"/>
              <a:t>0, 1, 2, ... </a:t>
            </a:r>
            <a:r>
              <a:rPr lang="ko-KR" altLang="en-US" sz="1500" dirty="0"/>
              <a:t>순으로 값을 저장하는 반면</a:t>
            </a:r>
            <a:r>
              <a:rPr lang="en-US" altLang="ko-KR" sz="1500" dirty="0"/>
              <a:t>, 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딕셔너리</a:t>
            </a:r>
            <a:r>
              <a:rPr lang="en-US" altLang="ko-KR" sz="1500" i="1" u="sng" dirty="0">
                <a:solidFill>
                  <a:srgbClr val="FF0000"/>
                </a:solidFill>
              </a:rPr>
              <a:t>(dictionary)</a:t>
            </a:r>
            <a:r>
              <a:rPr lang="ko-KR" altLang="en-US" sz="1500" dirty="0"/>
              <a:t>는 </a:t>
            </a:r>
            <a:r>
              <a:rPr lang="ko-KR" altLang="en-US" sz="1500" dirty="0">
                <a:solidFill>
                  <a:srgbClr val="FF0000"/>
                </a:solidFill>
              </a:rPr>
              <a:t>키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en-US" altLang="ko-KR" sz="1500" i="1" dirty="0">
                <a:solidFill>
                  <a:srgbClr val="FF0000"/>
                </a:solidFill>
              </a:rPr>
              <a:t>key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  <a:r>
              <a:rPr lang="ko-KR" altLang="en-US" sz="1500" dirty="0"/>
              <a:t>와 </a:t>
            </a:r>
            <a:r>
              <a:rPr lang="ko-KR" altLang="en-US" sz="1500" dirty="0">
                <a:solidFill>
                  <a:srgbClr val="FF0000"/>
                </a:solidFill>
              </a:rPr>
              <a:t>값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en-US" altLang="ko-KR" sz="1500" i="1" dirty="0">
                <a:solidFill>
                  <a:srgbClr val="FF0000"/>
                </a:solidFill>
              </a:rPr>
              <a:t>value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  <a:r>
              <a:rPr lang="ko-KR" altLang="en-US" sz="1500" dirty="0"/>
              <a:t>을 한 쌍으로 저장합니다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즉</a:t>
            </a:r>
            <a:r>
              <a:rPr lang="en-US" altLang="ko-KR" sz="1500" dirty="0"/>
              <a:t>, </a:t>
            </a:r>
            <a:r>
              <a:rPr lang="ko-KR" altLang="en-US" sz="1500" dirty="0"/>
              <a:t>영한사전처럼 단어와 그 의미를 </a:t>
            </a:r>
            <a:r>
              <a:rPr lang="ko-KR" altLang="en-US" sz="1500" i="1" u="sng" dirty="0">
                <a:solidFill>
                  <a:srgbClr val="FF0000"/>
                </a:solidFill>
              </a:rPr>
              <a:t>짝지어 저장</a:t>
            </a:r>
            <a:r>
              <a:rPr lang="ko-KR" altLang="en-US" sz="1500" dirty="0"/>
              <a:t>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95754" y="2790214"/>
            <a:ext cx="10158046" cy="20774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me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{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'height'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: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180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}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딕셔너리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생성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me[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'height'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원소에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접근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180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me[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'weight'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70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새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원소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추가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(me)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{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'weight'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: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70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'height'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: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180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}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1.3.6 </a:t>
            </a:r>
            <a:r>
              <a:rPr lang="en-US" b="1" dirty="0" smtClean="0"/>
              <a:t>bool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73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파이썬에는</a:t>
            </a:r>
            <a:r>
              <a:rPr lang="ko-KR" altLang="en-US" sz="1500" i="1" u="sng" dirty="0">
                <a:solidFill>
                  <a:srgbClr val="FF0000"/>
                </a:solidFill>
              </a:rPr>
              <a:t> </a:t>
            </a:r>
            <a:r>
              <a:rPr lang="en-US" altLang="ko-KR" sz="1500" b="1" i="1" u="sng" dirty="0">
                <a:solidFill>
                  <a:srgbClr val="FF0000"/>
                </a:solidFill>
              </a:rPr>
              <a:t>bool</a:t>
            </a:r>
            <a:r>
              <a:rPr lang="en-US" altLang="ko-KR" sz="1500" i="1" u="sng" dirty="0">
                <a:solidFill>
                  <a:srgbClr val="FF0000"/>
                </a:solidFill>
              </a:rPr>
              <a:t>(</a:t>
            </a:r>
            <a:r>
              <a:rPr lang="ko-KR" altLang="en-US" sz="1500" i="1" u="sng" dirty="0">
                <a:solidFill>
                  <a:srgbClr val="FF0000"/>
                </a:solidFill>
              </a:rPr>
              <a:t>불 혹은 </a:t>
            </a:r>
            <a:r>
              <a:rPr lang="ko-KR" altLang="en-US" sz="1500" i="1" u="sng" dirty="0" err="1">
                <a:solidFill>
                  <a:srgbClr val="FF0000"/>
                </a:solidFill>
              </a:rPr>
              <a:t>불리언</a:t>
            </a:r>
            <a:r>
              <a:rPr lang="en-US" altLang="ko-KR" sz="1500" i="1" u="sng" dirty="0">
                <a:solidFill>
                  <a:srgbClr val="FF0000"/>
                </a:solidFill>
              </a:rPr>
              <a:t>)</a:t>
            </a:r>
            <a:r>
              <a:rPr lang="ko-KR" altLang="en-US" sz="1500" dirty="0"/>
              <a:t>이라는 </a:t>
            </a:r>
            <a:r>
              <a:rPr lang="ko-KR" altLang="en-US" sz="1500" dirty="0" err="1"/>
              <a:t>자료형이</a:t>
            </a:r>
            <a:r>
              <a:rPr lang="ko-KR" altLang="en-US" sz="1500" dirty="0"/>
              <a:t>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 </a:t>
            </a:r>
            <a:r>
              <a:rPr lang="ko-KR" altLang="en-US" sz="1500" dirty="0" err="1"/>
              <a:t>자료형은</a:t>
            </a:r>
            <a:r>
              <a:rPr lang="ko-KR" altLang="en-US" sz="1500" dirty="0"/>
              <a:t> </a:t>
            </a:r>
            <a:r>
              <a:rPr lang="en-US" altLang="ko-KR" sz="1500" i="1" u="sng" dirty="0">
                <a:solidFill>
                  <a:srgbClr val="FF0000"/>
                </a:solidFill>
              </a:rPr>
              <a:t>True(</a:t>
            </a:r>
            <a:r>
              <a:rPr lang="ko-KR" altLang="en-US" sz="1500" i="1" u="sng" dirty="0">
                <a:solidFill>
                  <a:srgbClr val="FF0000"/>
                </a:solidFill>
              </a:rPr>
              <a:t>참</a:t>
            </a:r>
            <a:r>
              <a:rPr lang="en-US" altLang="ko-KR" sz="1500" i="1" u="sng" dirty="0">
                <a:solidFill>
                  <a:srgbClr val="FF0000"/>
                </a:solidFill>
              </a:rPr>
              <a:t>)</a:t>
            </a:r>
            <a:r>
              <a:rPr lang="ko-KR" altLang="en-US" sz="1500" dirty="0"/>
              <a:t>와 </a:t>
            </a:r>
            <a:r>
              <a:rPr lang="en-US" altLang="ko-KR" sz="1500" i="1" u="sng" dirty="0">
                <a:solidFill>
                  <a:srgbClr val="FF0000"/>
                </a:solidFill>
              </a:rPr>
              <a:t>False(</a:t>
            </a:r>
            <a:r>
              <a:rPr lang="ko-KR" altLang="en-US" sz="1500" i="1" u="sng" dirty="0">
                <a:solidFill>
                  <a:srgbClr val="FF0000"/>
                </a:solidFill>
              </a:rPr>
              <a:t>거짓</a:t>
            </a:r>
            <a:r>
              <a:rPr lang="en-US" altLang="ko-KR" sz="1500" i="1" u="sng" dirty="0">
                <a:solidFill>
                  <a:srgbClr val="FF0000"/>
                </a:solidFill>
              </a:rPr>
              <a:t>)</a:t>
            </a:r>
            <a:r>
              <a:rPr lang="ko-KR" altLang="en-US" sz="1500" dirty="0"/>
              <a:t>라는 두 값 중 하나를 취합니다</a:t>
            </a:r>
            <a:r>
              <a:rPr lang="en-US" altLang="ko-KR" sz="1500" dirty="0"/>
              <a:t>. </a:t>
            </a:r>
            <a:r>
              <a:rPr lang="ko-KR" altLang="en-US" sz="1500" i="1" u="sng" dirty="0">
                <a:solidFill>
                  <a:srgbClr val="FF0000"/>
                </a:solidFill>
              </a:rPr>
              <a:t>또 </a:t>
            </a:r>
            <a:r>
              <a:rPr lang="en-US" altLang="ko-KR" sz="1500" i="1" u="sng" dirty="0">
                <a:solidFill>
                  <a:srgbClr val="FF0000"/>
                </a:solidFill>
              </a:rPr>
              <a:t>bool</a:t>
            </a:r>
            <a:r>
              <a:rPr lang="ko-KR" altLang="en-US" sz="1500" i="1" u="sng" dirty="0">
                <a:solidFill>
                  <a:srgbClr val="FF0000"/>
                </a:solidFill>
              </a:rPr>
              <a:t>에는 </a:t>
            </a:r>
            <a:r>
              <a:rPr lang="en-US" altLang="ko-KR" sz="1500" i="1" u="sng" dirty="0">
                <a:solidFill>
                  <a:srgbClr val="FF0000"/>
                </a:solidFill>
              </a:rPr>
              <a:t>and, or, not </a:t>
            </a:r>
            <a:r>
              <a:rPr lang="ko-KR" altLang="en-US" sz="1500" i="1" u="sng" dirty="0">
                <a:solidFill>
                  <a:srgbClr val="FF0000"/>
                </a:solidFill>
              </a:rPr>
              <a:t>연산자를 사용할 수 있습니다</a:t>
            </a:r>
            <a:r>
              <a:rPr lang="en-US" altLang="ko-KR" sz="1500" dirty="0"/>
              <a:t>(</a:t>
            </a:r>
            <a:r>
              <a:rPr lang="ko-KR" altLang="en-US" sz="1500" dirty="0" err="1"/>
              <a:t>수치용</a:t>
            </a:r>
            <a:r>
              <a:rPr lang="ko-KR" altLang="en-US" sz="1500" dirty="0"/>
              <a:t> 연산자로는 </a:t>
            </a:r>
            <a:r>
              <a:rPr lang="en-US" altLang="ko-KR" sz="1500" dirty="0"/>
              <a:t>+, -, *, / </a:t>
            </a:r>
            <a:r>
              <a:rPr lang="ko-KR" altLang="en-US" sz="1500" dirty="0"/>
              <a:t>등이 있듯이 </a:t>
            </a:r>
            <a:r>
              <a:rPr lang="ko-KR" altLang="en-US" sz="1500" dirty="0" err="1"/>
              <a:t>자료형에</a:t>
            </a:r>
            <a:r>
              <a:rPr lang="ko-KR" altLang="en-US" sz="1500" dirty="0"/>
              <a:t> 따라 사용할 수 있는 연산자가 정해져 있습니다</a:t>
            </a:r>
            <a:r>
              <a:rPr lang="en-US" altLang="ko-KR" sz="1500" dirty="0"/>
              <a:t>).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4376" y="3097945"/>
            <a:ext cx="10179424" cy="346248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hungry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True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배가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고프다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sleepy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False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졸리지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않다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type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(hungry)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&lt;class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'bool'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not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hungry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False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hungry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sleepy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배가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고프다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그리고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졸리지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않다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False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hungry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sleepy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배가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고프다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또는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졸리지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않다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True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02340" y="1781029"/>
            <a:ext cx="6315635" cy="461664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1.1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파이썬이란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1.2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파이썬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설치하기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__1.2.1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파이썬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버전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__1.2.2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사용하는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외부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라이브러리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__1.2.3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아나콘다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배포판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1.3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파이썬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인터프리터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__1.3.1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산술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연산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__1.3.2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자료형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__1.3.3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변수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__1.3.4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리스트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__1.3.5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딕셔너리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__1.3.6 bool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__1.3.7 if 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__1.3.8 for 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__1.3.9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함수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77753" y="1781029"/>
            <a:ext cx="5795682" cy="461664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1.4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파이썬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스크립트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파일</a:t>
            </a:r>
            <a:endParaRPr lang="en-US" altLang="en-US" sz="2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__1.4.1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파일로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저장하기</a:t>
            </a:r>
            <a:endParaRPr lang="en-US" altLang="en-US" sz="2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__1.4.2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클래스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1.5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넘파이</a:t>
            </a:r>
            <a:endParaRPr lang="en-US" altLang="en-US" sz="2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__1.5.1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넘파이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가져오기</a:t>
            </a:r>
            <a:endParaRPr lang="en-US" altLang="en-US" sz="2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__1.5.2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넘파이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배열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생성하기</a:t>
            </a:r>
            <a:endParaRPr lang="en-US" altLang="en-US" sz="2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__1.5.3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넘파이의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산술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연산</a:t>
            </a:r>
            <a:endParaRPr lang="en-US" altLang="en-US" sz="2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__1.5.4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넘파이의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N차원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배열</a:t>
            </a:r>
            <a:endParaRPr lang="en-US" altLang="en-US" sz="2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__1.5.5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브로드캐스트</a:t>
            </a:r>
            <a:endParaRPr lang="en-US" altLang="en-US" sz="2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__1.5.6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원소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접근</a:t>
            </a:r>
            <a:endParaRPr lang="en-US" altLang="en-US" sz="2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1.6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matplotlib</a:t>
            </a:r>
            <a:endParaRPr lang="en-US" altLang="en-US" sz="2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__1.6.1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단순한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그래프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그리기</a:t>
            </a:r>
            <a:endParaRPr lang="en-US" altLang="en-US" sz="2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__1.6.2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pyplot의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기능</a:t>
            </a:r>
            <a:endParaRPr lang="en-US" altLang="en-US" sz="2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__1.6.3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이미지</a:t>
            </a:r>
            <a:r>
              <a:rPr lang="en-US" altLang="en-US" sz="2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en-US" sz="20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표시하기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bool 연산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47" y="741615"/>
            <a:ext cx="6021353" cy="327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bool 연산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" y="793898"/>
            <a:ext cx="6012639" cy="32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bool 연산표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75" y="4327287"/>
            <a:ext cx="6003925" cy="148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9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1.3.7 if </a:t>
            </a:r>
            <a:r>
              <a:rPr lang="ko-KR" altLang="en-US" b="1" dirty="0" smtClean="0"/>
              <a:t>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075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조건에 따라서 달리 처리하려면 </a:t>
            </a:r>
            <a:r>
              <a:rPr lang="en-US" altLang="ko-KR" sz="1500" b="1" dirty="0"/>
              <a:t>if/else </a:t>
            </a:r>
            <a:r>
              <a:rPr lang="ko-KR" altLang="en-US" sz="1500" b="1" dirty="0"/>
              <a:t>문</a:t>
            </a:r>
            <a:r>
              <a:rPr lang="ko-KR" altLang="en-US" sz="1500" dirty="0"/>
              <a:t>을 사용합니다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1453" y="2306637"/>
            <a:ext cx="10272347" cy="323165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hungry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True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hungry: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"I'm hungry"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'm hungry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hungry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False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hungry: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"I'm hungry"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들여쓰기는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공백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문자로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else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: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"I'm not hungry"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"I'm sleepy"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'm not hungry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'm sleepy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1453" y="5538291"/>
            <a:ext cx="1018735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파이썬에서는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공백 문자가 중요한 의미를 지닙니다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이번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if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문에서도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if hungry: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다음 줄은 앞쪽에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4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개의 공백 문자가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 들여쓰기는 지난 조건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(if hungry)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 충족될 때 실행되는 코드를 표현합니다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499695" y="6323121"/>
            <a:ext cx="11350870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i="0" dirty="0" smtClean="0">
                <a:solidFill>
                  <a:srgbClr val="FF0000"/>
                </a:solidFill>
                <a:effectLst/>
                <a:latin typeface="-apple-system"/>
              </a:rPr>
              <a:t>주의</a:t>
            </a:r>
            <a:r>
              <a:rPr lang="en-US" altLang="ko-KR" sz="1200" b="1" i="0" dirty="0" smtClean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ko-KR" altLang="en-US" sz="1200" b="1" i="0" dirty="0" smtClean="0">
                <a:solidFill>
                  <a:srgbClr val="FF0000"/>
                </a:solidFill>
                <a:effectLst/>
                <a:latin typeface="-apple-system"/>
              </a:rPr>
              <a:t> 공백 대신 탭</a:t>
            </a:r>
            <a:r>
              <a:rPr lang="en-US" altLang="ko-KR" sz="1200" b="1" i="0" dirty="0" smtClean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n-US" altLang="ko-KR" sz="1200" b="1" i="1" dirty="0" smtClean="0">
                <a:solidFill>
                  <a:srgbClr val="FF0000"/>
                </a:solidFill>
                <a:effectLst/>
                <a:latin typeface="-apple-system"/>
              </a:rPr>
              <a:t>tab</a:t>
            </a:r>
            <a:r>
              <a:rPr lang="en-US" altLang="ko-KR" sz="1200" b="1" i="0" dirty="0" smtClean="0">
                <a:solidFill>
                  <a:srgbClr val="FF0000"/>
                </a:solidFill>
                <a:effectLst/>
                <a:latin typeface="-apple-system"/>
              </a:rPr>
              <a:t>) </a:t>
            </a:r>
            <a:r>
              <a:rPr lang="ko-KR" altLang="en-US" sz="1200" b="1" i="0" dirty="0" smtClean="0">
                <a:solidFill>
                  <a:srgbClr val="FF0000"/>
                </a:solidFill>
                <a:effectLst/>
                <a:latin typeface="-apple-system"/>
              </a:rPr>
              <a:t>문자를 써도 되지만 </a:t>
            </a:r>
            <a:r>
              <a:rPr lang="ko-KR" altLang="en-US" sz="1200" b="1" i="0" dirty="0" err="1" smtClean="0">
                <a:solidFill>
                  <a:srgbClr val="FF0000"/>
                </a:solidFill>
                <a:effectLst/>
                <a:latin typeface="-apple-system"/>
              </a:rPr>
              <a:t>파이썬에서는</a:t>
            </a:r>
            <a:r>
              <a:rPr lang="ko-KR" altLang="en-US" sz="1200" b="1" i="0" dirty="0" smtClean="0">
                <a:solidFill>
                  <a:srgbClr val="FF0000"/>
                </a:solidFill>
                <a:effectLst/>
                <a:latin typeface="-apple-system"/>
              </a:rPr>
              <a:t> 공백 문자 쪽을 권장합니다</a:t>
            </a:r>
            <a:r>
              <a:rPr lang="en-US" altLang="ko-KR" sz="1200" b="1" i="0" dirty="0" smtClean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200" b="1" i="0" dirty="0" smtClean="0">
                <a:solidFill>
                  <a:srgbClr val="FF0000"/>
                </a:solidFill>
                <a:effectLst/>
                <a:latin typeface="-apple-system"/>
              </a:rPr>
              <a:t>그리고 한 단계 더 들여 쓸 때마다 공백 </a:t>
            </a:r>
            <a:r>
              <a:rPr lang="en-US" altLang="ko-KR" sz="1200" b="1" i="0" dirty="0" smtClean="0">
                <a:solidFill>
                  <a:srgbClr val="FF0000"/>
                </a:solidFill>
                <a:effectLst/>
                <a:latin typeface="-apple-system"/>
              </a:rPr>
              <a:t>4</a:t>
            </a:r>
            <a:r>
              <a:rPr lang="ko-KR" altLang="en-US" sz="1200" b="1" i="0" dirty="0" smtClean="0">
                <a:solidFill>
                  <a:srgbClr val="FF0000"/>
                </a:solidFill>
                <a:effectLst/>
                <a:latin typeface="-apple-system"/>
              </a:rPr>
              <a:t>개씩을 더 추가하는 것이 일반적입니다</a:t>
            </a:r>
            <a:r>
              <a:rPr lang="en-US" altLang="ko-KR" sz="1200" b="1" i="0" dirty="0" smtClean="0">
                <a:solidFill>
                  <a:srgbClr val="FF0000"/>
                </a:solidFill>
                <a:effectLst/>
                <a:latin typeface="-apple-system"/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1.3.8 for </a:t>
            </a:r>
            <a:r>
              <a:rPr lang="ko-KR" altLang="en-US" b="1" dirty="0" smtClean="0"/>
              <a:t>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621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반복</a:t>
            </a:r>
            <a:r>
              <a:rPr lang="en-US" altLang="ko-KR" sz="1500" dirty="0"/>
              <a:t>(</a:t>
            </a:r>
            <a:r>
              <a:rPr lang="ko-KR" altLang="en-US" sz="1500" dirty="0"/>
              <a:t>루프</a:t>
            </a:r>
            <a:r>
              <a:rPr lang="en-US" altLang="ko-KR" sz="1500" dirty="0"/>
              <a:t>) </a:t>
            </a:r>
            <a:r>
              <a:rPr lang="ko-KR" altLang="en-US" sz="1500" dirty="0"/>
              <a:t>처리에는 </a:t>
            </a:r>
            <a:r>
              <a:rPr lang="en-US" altLang="ko-KR" sz="1500" b="1" dirty="0"/>
              <a:t>for </a:t>
            </a:r>
            <a:r>
              <a:rPr lang="ko-KR" altLang="en-US" sz="1500" b="1" dirty="0"/>
              <a:t>문</a:t>
            </a:r>
            <a:r>
              <a:rPr lang="ko-KR" altLang="en-US" sz="1500" dirty="0"/>
              <a:t>을 사용합니다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0777" y="2368183"/>
            <a:ext cx="10413024" cy="138499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for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0776" y="3888115"/>
            <a:ext cx="104130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여기에서는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[1, 2, 3]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이라는 리스트 안의 원소를 하나씩 출력하는 예를 보여줬습니다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for ... in ... :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구문을 사용하면 리스트 등 데이터 집합의 각 원소에 차례로 접근할 수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286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1.3.9 </a:t>
            </a:r>
            <a:r>
              <a:rPr lang="ko-KR" altLang="en-US" b="1" dirty="0" smtClean="0"/>
              <a:t>함수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075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특정 기능을 수행하는 일련의 명령들을 묶어 하나의 </a:t>
            </a:r>
            <a:r>
              <a:rPr lang="ko-KR" altLang="en-US" sz="1500" b="1" dirty="0"/>
              <a:t>함수</a:t>
            </a:r>
            <a:r>
              <a:rPr lang="en-US" altLang="ko-KR" sz="1500" dirty="0"/>
              <a:t>(</a:t>
            </a:r>
            <a:r>
              <a:rPr lang="en-US" altLang="ko-KR" sz="1500" i="1" dirty="0"/>
              <a:t>function</a:t>
            </a:r>
            <a:r>
              <a:rPr lang="en-US" altLang="ko-KR" sz="1500" dirty="0"/>
              <a:t>)</a:t>
            </a:r>
            <a:r>
              <a:rPr lang="ko-KR" altLang="en-US" sz="1500" dirty="0"/>
              <a:t>로 정의할 수 있습니다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0584" y="2306637"/>
            <a:ext cx="10193216" cy="115416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def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hello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"Hello World!"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hello()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Hello World!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0584" y="3595736"/>
            <a:ext cx="101932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함수는 인수를 취할 수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또한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, +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연산자를 사용하여 문자열을 이어 붙일 수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5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0584" y="4053838"/>
            <a:ext cx="10193216" cy="115416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def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hello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(object):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"Hello 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+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object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+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"!"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hello(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"cat"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Hello cat!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0584" y="5342937"/>
            <a:ext cx="10193216" cy="74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i="1" u="sng" dirty="0" err="1" smtClean="0">
                <a:solidFill>
                  <a:srgbClr val="FF0000"/>
                </a:solidFill>
                <a:effectLst/>
                <a:latin typeface="-apple-system"/>
              </a:rPr>
              <a:t>파이썬</a:t>
            </a:r>
            <a:r>
              <a:rPr lang="ko-KR" altLang="en-US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 인터프리터를 종료하려면 리눅스와 맥에서는 </a:t>
            </a:r>
            <a:r>
              <a:rPr lang="en-US" altLang="ko-KR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Ctrl + D(Ctrl </a:t>
            </a:r>
            <a:r>
              <a:rPr lang="ko-KR" altLang="en-US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키를 누른 상태에서 </a:t>
            </a:r>
            <a:r>
              <a:rPr lang="en-US" altLang="ko-KR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D </a:t>
            </a:r>
            <a:r>
              <a:rPr lang="ko-KR" altLang="en-US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키를 누른다</a:t>
            </a:r>
            <a:r>
              <a:rPr lang="en-US" altLang="ko-KR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ko-KR" altLang="en-US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를 입력합니다</a:t>
            </a:r>
            <a:r>
              <a:rPr lang="en-US" altLang="ko-KR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윈도우에서는 </a:t>
            </a:r>
            <a:r>
              <a:rPr lang="en-US" altLang="ko-KR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Ctrl + Z</a:t>
            </a:r>
            <a:r>
              <a:rPr lang="ko-KR" altLang="en-US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를 입력하고 키를 누릅니다</a:t>
            </a:r>
            <a:r>
              <a:rPr lang="en-US" altLang="ko-KR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.</a:t>
            </a:r>
            <a:endParaRPr lang="en-US" sz="1500" b="1" i="1" u="sng" dirty="0">
              <a:solidFill>
                <a:srgbClr val="FF0000"/>
              </a:solidFill>
            </a:endParaRPr>
          </a:p>
        </p:txBody>
      </p:sp>
      <p:sp>
        <p:nvSpPr>
          <p:cNvPr id="8" name="圆角矩形标注 7">
            <a:hlinkClick r:id="rId2"/>
          </p:cNvPr>
          <p:cNvSpPr/>
          <p:nvPr/>
        </p:nvSpPr>
        <p:spPr>
          <a:xfrm>
            <a:off x="9994900" y="2603500"/>
            <a:ext cx="1473200" cy="723900"/>
          </a:xfrm>
          <a:prstGeom prst="wedgeRoundRectCallout">
            <a:avLst>
              <a:gd name="adj1" fmla="val -38936"/>
              <a:gd name="adj2" fmla="val 97588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36.uf.daum.net/image/1270FE354E317BDF0974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-1"/>
            <a:ext cx="5711825" cy="68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515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1.4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스크립트 </a:t>
            </a:r>
            <a:r>
              <a:rPr lang="ko-KR" altLang="en-US" b="1" dirty="0" smtClean="0"/>
              <a:t>파일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지금까지 </a:t>
            </a:r>
            <a:r>
              <a:rPr lang="ko-KR" altLang="en-US" sz="1500" dirty="0" err="1"/>
              <a:t>파이썬</a:t>
            </a:r>
            <a:r>
              <a:rPr lang="ko-KR" altLang="en-US" sz="1500" dirty="0"/>
              <a:t> 인터프리터를 활용하는 예를 보았습니다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파이썬</a:t>
            </a:r>
            <a:r>
              <a:rPr lang="ko-KR" altLang="en-US" sz="1500" dirty="0"/>
              <a:t> 인터프리터는 </a:t>
            </a:r>
            <a:r>
              <a:rPr lang="ko-KR" altLang="en-US" sz="1500" dirty="0" err="1"/>
              <a:t>파이썬</a:t>
            </a:r>
            <a:r>
              <a:rPr lang="ko-KR" altLang="en-US" sz="1500" dirty="0"/>
              <a:t> 코드를 대화식으로 실행해보며 간단한 실험을 수행하기에 딱 좋습니다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그러나 긴 작업을 수행해야 한다면</a:t>
            </a:r>
            <a:r>
              <a:rPr lang="en-US" altLang="ko-KR" sz="1500" dirty="0"/>
              <a:t>, </a:t>
            </a:r>
            <a:r>
              <a:rPr lang="ko-KR" altLang="en-US" sz="1500" dirty="0"/>
              <a:t>매번 코드를 입력해야 하는 이 방식은 조금 불편하겠죠</a:t>
            </a:r>
            <a:r>
              <a:rPr lang="en-US" altLang="ko-KR" sz="1500" dirty="0"/>
              <a:t>. </a:t>
            </a:r>
            <a:r>
              <a:rPr lang="ko-KR" altLang="en-US" sz="1500" dirty="0"/>
              <a:t>이럴 때는 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파이썬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 프로그램을 파일로 저장하고 그 파일을 </a:t>
            </a:r>
            <a:r>
              <a:rPr lang="en-US" altLang="ko-KR" sz="1500" b="1" i="1" u="sng" dirty="0">
                <a:solidFill>
                  <a:srgbClr val="FF0000"/>
                </a:solidFill>
              </a:rPr>
              <a:t>(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함께</a:t>
            </a:r>
            <a:r>
              <a:rPr lang="en-US" altLang="ko-KR" sz="1500" b="1" i="1" u="sng" dirty="0">
                <a:solidFill>
                  <a:srgbClr val="FF0000"/>
                </a:solidFill>
              </a:rPr>
              <a:t>) 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실행하는 방법</a:t>
            </a:r>
            <a:r>
              <a:rPr lang="ko-KR" altLang="en-US" sz="1500" dirty="0"/>
              <a:t>이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이번 절에서는 그런 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파이썬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 스크립트 </a:t>
            </a:r>
            <a:r>
              <a:rPr lang="ko-KR" altLang="en-US" sz="1500" dirty="0"/>
              <a:t>파일의 예를 살펴보겠습니다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755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1.4.1 </a:t>
            </a:r>
            <a:r>
              <a:rPr lang="ko-KR" altLang="en-US" b="1" dirty="0"/>
              <a:t>파일로 </a:t>
            </a:r>
            <a:r>
              <a:rPr lang="ko-KR" altLang="en-US" b="1" dirty="0" smtClean="0"/>
              <a:t>저장하기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490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텍스트 편집기를 열고 </a:t>
            </a:r>
            <a:r>
              <a:rPr lang="en-US" altLang="ko-KR" sz="1500" dirty="0"/>
              <a:t>hungry.py</a:t>
            </a:r>
            <a:r>
              <a:rPr lang="ko-KR" altLang="en-US" sz="1500" dirty="0"/>
              <a:t>라는 파일을 작성합니다</a:t>
            </a:r>
            <a:r>
              <a:rPr lang="en-US" altLang="ko-KR" sz="1500" dirty="0"/>
              <a:t>. hungry.py</a:t>
            </a:r>
            <a:r>
              <a:rPr lang="ko-KR" altLang="en-US" sz="1500" dirty="0"/>
              <a:t>는 다음의 한 줄만으로 구성된 파일입니다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0584" y="2402236"/>
            <a:ext cx="10193216" cy="23083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"I'm hungry!"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0584" y="2881189"/>
            <a:ext cx="101932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이어서 터미널을 열고 앞의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hungry.py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를 저장한 디렉터리로 이동합니다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그런 다음 파일 이름인 “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hungry.py”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를 인수로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python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명령을 실행합니다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여기에서는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hungry.py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가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~/deep-learning-from-scratch/ch01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디렉터리에 있다고 가정합니다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5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0584" y="3796492"/>
            <a:ext cx="10193216" cy="6924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$ cd ~/deep-learning-from-scratch/ch01 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디렉터리로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이동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$ python hungry.py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I'm hungry!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0584" y="4619462"/>
            <a:ext cx="101932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이처럼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파이썬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코드를 담은 파일을 인수로 지정해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파이썬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프로그램을 실행할 수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306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1.4.2 </a:t>
            </a:r>
            <a:r>
              <a:rPr lang="ko-KR" altLang="en-US" b="1" dirty="0" smtClean="0"/>
              <a:t>클래스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지금까지 </a:t>
            </a:r>
            <a:r>
              <a:rPr lang="en-US" altLang="ko-KR" sz="1500" dirty="0" err="1"/>
              <a:t>int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str</a:t>
            </a:r>
            <a:r>
              <a:rPr lang="en-US" altLang="ko-KR" sz="1500" dirty="0"/>
              <a:t> </a:t>
            </a:r>
            <a:r>
              <a:rPr lang="ko-KR" altLang="en-US" sz="1500" dirty="0"/>
              <a:t>등의 </a:t>
            </a:r>
            <a:r>
              <a:rPr lang="ko-KR" altLang="en-US" sz="1500" dirty="0" err="1"/>
              <a:t>자료형을</a:t>
            </a:r>
            <a:r>
              <a:rPr lang="ko-KR" altLang="en-US" sz="1500" dirty="0"/>
              <a:t> 살펴봤습니다</a:t>
            </a:r>
            <a:r>
              <a:rPr lang="en-US" altLang="ko-KR" sz="1500" dirty="0"/>
              <a:t>(</a:t>
            </a:r>
            <a:r>
              <a:rPr lang="ko-KR" altLang="en-US" sz="1500" dirty="0"/>
              <a:t>그리고 </a:t>
            </a:r>
            <a:r>
              <a:rPr lang="en-US" altLang="ko-KR" sz="1500" dirty="0"/>
              <a:t>type ( ) </a:t>
            </a:r>
            <a:r>
              <a:rPr lang="ko-KR" altLang="en-US" sz="1500" dirty="0"/>
              <a:t>함수로는 원하는 데이터의 </a:t>
            </a:r>
            <a:r>
              <a:rPr lang="ko-KR" altLang="en-US" sz="1500" dirty="0" err="1"/>
              <a:t>자료형을</a:t>
            </a:r>
            <a:r>
              <a:rPr lang="ko-KR" altLang="en-US" sz="1500" dirty="0"/>
              <a:t> 알아낼 수 있었죠</a:t>
            </a:r>
            <a:r>
              <a:rPr lang="en-US" altLang="ko-KR" sz="1500" dirty="0"/>
              <a:t>). </a:t>
            </a:r>
            <a:r>
              <a:rPr lang="ko-KR" altLang="en-US" sz="1500" dirty="0"/>
              <a:t>이들은 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내장된 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자료형</a:t>
            </a:r>
            <a:r>
              <a:rPr lang="en-US" altLang="ko-KR" sz="1500" dirty="0"/>
              <a:t>, </a:t>
            </a:r>
            <a:r>
              <a:rPr lang="ko-KR" altLang="en-US" sz="1500" b="1" dirty="0"/>
              <a:t>즉 </a:t>
            </a:r>
            <a:r>
              <a:rPr lang="ko-KR" altLang="en-US" sz="1500" b="1" dirty="0" err="1"/>
              <a:t>파이썬이</a:t>
            </a:r>
            <a:r>
              <a:rPr lang="ko-KR" altLang="en-US" sz="1500" b="1" dirty="0"/>
              <a:t> 기본으로 제공하는 </a:t>
            </a:r>
            <a:r>
              <a:rPr lang="ko-KR" altLang="en-US" sz="1500" b="1" dirty="0" err="1"/>
              <a:t>자료형입니다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이번 절에서는 새로운 </a:t>
            </a:r>
            <a:r>
              <a:rPr lang="ko-KR" altLang="en-US" sz="1500" b="1" dirty="0"/>
              <a:t>클래스</a:t>
            </a:r>
            <a:r>
              <a:rPr lang="ko-KR" altLang="en-US" sz="1500" dirty="0"/>
              <a:t>를 정의합니다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개발자가 직접 클래스를 정의하면 독자적인 </a:t>
            </a:r>
            <a:r>
              <a:rPr lang="ko-KR" altLang="en-US" sz="1500" dirty="0" err="1"/>
              <a:t>자료형을</a:t>
            </a:r>
            <a:r>
              <a:rPr lang="ko-KR" altLang="en-US" sz="1500" dirty="0"/>
              <a:t>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</a:t>
            </a:r>
            <a:r>
              <a:rPr lang="en-US" altLang="ko-KR" sz="1500" dirty="0"/>
              <a:t>, </a:t>
            </a:r>
            <a:r>
              <a:rPr lang="ko-KR" altLang="en-US" sz="1500" dirty="0"/>
              <a:t>클래스에는 그 클래스만의 전용 함수</a:t>
            </a:r>
            <a:r>
              <a:rPr lang="en-US" altLang="ko-KR" sz="1500" dirty="0"/>
              <a:t>(</a:t>
            </a:r>
            <a:r>
              <a:rPr lang="ko-KR" altLang="en-US" sz="1500" dirty="0"/>
              <a:t>메서드</a:t>
            </a:r>
            <a:r>
              <a:rPr lang="en-US" altLang="ko-KR" sz="1500" dirty="0"/>
              <a:t>)</a:t>
            </a:r>
            <a:r>
              <a:rPr lang="ko-KR" altLang="en-US" sz="1500" dirty="0"/>
              <a:t>와 속성을 정의할 수도 있습니다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파이썬에서는</a:t>
            </a:r>
            <a:r>
              <a:rPr lang="ko-KR" altLang="en-US" sz="1500" dirty="0"/>
              <a:t> </a:t>
            </a:r>
            <a:r>
              <a:rPr lang="en-US" altLang="ko-KR" sz="1500" dirty="0"/>
              <a:t>class</a:t>
            </a:r>
            <a:r>
              <a:rPr lang="ko-KR" altLang="en-US" sz="1500" dirty="0"/>
              <a:t>라는 키워드를 사용하여 클래스를 정의합니다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클래스의 구조는 다음과 같습니다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9038" y="3906837"/>
            <a:ext cx="10254761" cy="161582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클래스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이름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def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__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init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__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(self,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인수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...):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생성자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def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메서드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이름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self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인수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):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메서드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lang="en-US" altLang="en-US" sz="15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def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메서드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이름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self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인수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):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메서드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lang="en-US" altLang="en-US" sz="15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97877"/>
            <a:ext cx="10515600" cy="1943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클래스 정의에는 **</a:t>
            </a:r>
            <a:r>
              <a:rPr lang="en-US" altLang="ko-KR" sz="1500" dirty="0"/>
              <a:t>__</a:t>
            </a:r>
            <a:r>
              <a:rPr lang="en-US" altLang="ko-KR" sz="1500" dirty="0" err="1"/>
              <a:t>init</a:t>
            </a:r>
            <a:r>
              <a:rPr lang="en-US" altLang="ko-KR" sz="1500" dirty="0"/>
              <a:t>__**</a:t>
            </a:r>
            <a:r>
              <a:rPr lang="ko-KR" altLang="en-US" sz="1500" dirty="0"/>
              <a:t>라는 특별한 메서드가 있는데</a:t>
            </a:r>
            <a:r>
              <a:rPr lang="en-US" altLang="ko-KR" sz="1500" dirty="0"/>
              <a:t>, </a:t>
            </a:r>
            <a:r>
              <a:rPr lang="ko-KR" altLang="en-US" sz="1500" dirty="0"/>
              <a:t>클래스를 초기화하는 방법을 정의합니다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 </a:t>
            </a:r>
            <a:r>
              <a:rPr lang="ko-KR" altLang="en-US" sz="1500" u="sng" dirty="0" err="1">
                <a:solidFill>
                  <a:srgbClr val="FF0000"/>
                </a:solidFill>
              </a:rPr>
              <a:t>초기화용</a:t>
            </a:r>
            <a:r>
              <a:rPr lang="ko-KR" altLang="en-US" sz="1500" u="sng" dirty="0">
                <a:solidFill>
                  <a:srgbClr val="FF0000"/>
                </a:solidFill>
              </a:rPr>
              <a:t> 메서드를 </a:t>
            </a:r>
            <a:r>
              <a:rPr lang="ko-KR" altLang="en-US" sz="1500" b="1" u="sng" dirty="0" err="1">
                <a:solidFill>
                  <a:srgbClr val="FF0000"/>
                </a:solidFill>
              </a:rPr>
              <a:t>생성자</a:t>
            </a:r>
            <a:r>
              <a:rPr lang="en-US" altLang="ko-KR" sz="1500" u="sng" dirty="0">
                <a:solidFill>
                  <a:srgbClr val="FF0000"/>
                </a:solidFill>
              </a:rPr>
              <a:t>(constructor)</a:t>
            </a:r>
            <a:r>
              <a:rPr lang="ko-KR" altLang="en-US" sz="1500" dirty="0"/>
              <a:t>라고도 하며</a:t>
            </a:r>
            <a:r>
              <a:rPr lang="en-US" altLang="ko-KR" sz="1500" dirty="0"/>
              <a:t>, </a:t>
            </a:r>
            <a:r>
              <a:rPr lang="ko-KR" altLang="en-US" sz="1500" dirty="0"/>
              <a:t>클래스의 인스턴스가 만들어질 때 한 번만 불립니다</a:t>
            </a:r>
            <a:r>
              <a:rPr lang="en-US" altLang="ko-KR" sz="1500" dirty="0"/>
              <a:t>. </a:t>
            </a:r>
            <a:r>
              <a:rPr lang="ko-KR" altLang="en-US" sz="1500" dirty="0"/>
              <a:t>또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파이썬에서는</a:t>
            </a:r>
            <a:r>
              <a:rPr lang="ko-KR" altLang="en-US" sz="1500" dirty="0"/>
              <a:t> 메서드의 </a:t>
            </a:r>
            <a:r>
              <a:rPr lang="ko-KR" altLang="en-US" sz="1500" b="1" i="1" dirty="0">
                <a:solidFill>
                  <a:srgbClr val="FF0000"/>
                </a:solidFill>
              </a:rPr>
              <a:t>첫 번째 인수로 자신</a:t>
            </a:r>
            <a:r>
              <a:rPr lang="en-US" altLang="ko-KR" sz="1500" b="1" i="1" dirty="0">
                <a:solidFill>
                  <a:srgbClr val="FF0000"/>
                </a:solidFill>
              </a:rPr>
              <a:t>(</a:t>
            </a:r>
            <a:r>
              <a:rPr lang="ko-KR" altLang="en-US" sz="1500" b="1" i="1" dirty="0">
                <a:solidFill>
                  <a:srgbClr val="FF0000"/>
                </a:solidFill>
              </a:rPr>
              <a:t>자신의 인스턴스</a:t>
            </a:r>
            <a:r>
              <a:rPr lang="en-US" altLang="ko-KR" sz="1500" b="1" i="1" dirty="0">
                <a:solidFill>
                  <a:srgbClr val="FF0000"/>
                </a:solidFill>
              </a:rPr>
              <a:t>)</a:t>
            </a:r>
            <a:r>
              <a:rPr lang="ko-KR" altLang="en-US" sz="1500" b="1" i="1" dirty="0">
                <a:solidFill>
                  <a:srgbClr val="FF0000"/>
                </a:solidFill>
              </a:rPr>
              <a:t>을 나타내는 </a:t>
            </a:r>
            <a:r>
              <a:rPr lang="en-US" altLang="ko-KR" sz="1500" b="1" i="1" u="sng" dirty="0">
                <a:solidFill>
                  <a:srgbClr val="FF0000"/>
                </a:solidFill>
              </a:rPr>
              <a:t>self</a:t>
            </a:r>
            <a:r>
              <a:rPr lang="ko-KR" altLang="en-US" sz="1500" b="1" i="1" dirty="0">
                <a:solidFill>
                  <a:srgbClr val="FF0000"/>
                </a:solidFill>
              </a:rPr>
              <a:t>를 명시적으로 쓰는 것이 특징입니다</a:t>
            </a:r>
            <a:r>
              <a:rPr lang="en-US" altLang="ko-KR" sz="1500" dirty="0"/>
              <a:t>(</a:t>
            </a:r>
            <a:r>
              <a:rPr lang="ko-KR" altLang="en-US" sz="1500" dirty="0"/>
              <a:t>다른 언어를 쓰던 사람은 이처럼 </a:t>
            </a:r>
            <a:r>
              <a:rPr lang="en-US" altLang="ko-KR" sz="1500" dirty="0"/>
              <a:t>self</a:t>
            </a:r>
            <a:r>
              <a:rPr lang="ko-KR" altLang="en-US" sz="1500" dirty="0"/>
              <a:t>를 쓰는 규칙을 기묘하게 느낄지도 모르겠네요</a:t>
            </a:r>
            <a:r>
              <a:rPr lang="en-US" altLang="ko-KR" sz="1500" dirty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그럼 간단한 클래스를 하나 만들어보겠습니다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다음 코드를 </a:t>
            </a:r>
            <a:r>
              <a:rPr lang="en-US" altLang="ko-KR" sz="1500" dirty="0"/>
              <a:t>man.py </a:t>
            </a:r>
            <a:r>
              <a:rPr lang="ko-KR" altLang="en-US" sz="1500" dirty="0"/>
              <a:t>파일로 저장하세요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6622" y="2540977"/>
            <a:ext cx="10237177" cy="323165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Man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def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__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init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__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(self, name):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lang="en-US" altLang="en-US" sz="15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self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.name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lang="en-US" altLang="en-US" sz="15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"Initialized!"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def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hello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(self):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lang="en-US" altLang="en-US" sz="15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"Hello 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+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self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.name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+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"!"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def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goodbye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(self):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lang="en-US" altLang="en-US" sz="15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"Good-bye 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+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self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.name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+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"!"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m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Man(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"David"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m.hello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m.goodbye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7883"/>
            <a:ext cx="10515600" cy="304800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이제 터미널에서 </a:t>
            </a:r>
            <a:r>
              <a:rPr lang="en-US" altLang="ko-KR" sz="1500" dirty="0"/>
              <a:t>man.py</a:t>
            </a:r>
            <a:r>
              <a:rPr lang="ko-KR" altLang="en-US" sz="1500" dirty="0"/>
              <a:t>를 실행합니다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0584" y="1004065"/>
            <a:ext cx="10193215" cy="92333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$ python man.py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Initialized!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Hello David!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Good-bye David!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0584" y="2136339"/>
            <a:ext cx="10193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여기에서는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Man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이라는 새로운 클래스를 정의했습니다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그리고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Man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클래스에서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m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이라는 인스턴스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객체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를 생성합니다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Man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의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생성자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초기화 메서드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name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이라는 인수를 받고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그 인수로 인스턴스 변수인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self.name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을 초기화합니다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 </a:t>
            </a:r>
            <a:r>
              <a:rPr lang="ko-KR" altLang="en-US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인스턴스 변수는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인스턴스별로 저장되는 변수입니다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파이썬에서는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self.name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처럼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self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다음에 속성 이름을 써서 인스턴스 변수를 작성하거나 접근할 수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sz="15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599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요구사항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소스 코드를 실행하려면 아래의 소프트웨어가 설치되어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3.x</a:t>
            </a:r>
          </a:p>
          <a:p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 err="1"/>
              <a:t>Matplotlib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※ </a:t>
            </a:r>
            <a:r>
              <a:rPr lang="en-US" altLang="ko-KR" dirty="0"/>
              <a:t>Python</a:t>
            </a:r>
            <a:r>
              <a:rPr lang="ko-KR" altLang="en-US" dirty="0"/>
              <a:t>은 </a:t>
            </a:r>
            <a:r>
              <a:rPr lang="en-US" altLang="ko-KR" dirty="0"/>
              <a:t>3 </a:t>
            </a:r>
            <a:r>
              <a:rPr lang="ko-KR" altLang="en-US" dirty="0"/>
              <a:t>버전을 이용합니다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 </a:t>
            </a:r>
            <a:r>
              <a:rPr lang="ko-KR" altLang="en-US" b="1" dirty="0" err="1" smtClean="0"/>
              <a:t>넘파이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딥러닝을</a:t>
            </a:r>
            <a:r>
              <a:rPr lang="ko-KR" altLang="en-US" sz="1500" dirty="0"/>
              <a:t> 구현하다 보면 </a:t>
            </a:r>
            <a:r>
              <a:rPr lang="ko-KR" altLang="en-US" sz="1500" b="1" i="1" u="sng" dirty="0"/>
              <a:t>배열이나 행렬 계산이 </a:t>
            </a:r>
            <a:r>
              <a:rPr lang="ko-KR" altLang="en-US" sz="1500" dirty="0"/>
              <a:t>많이 등장합니다</a:t>
            </a:r>
            <a:r>
              <a:rPr lang="en-US" altLang="ko-KR" sz="1500" dirty="0"/>
              <a:t>. </a:t>
            </a:r>
            <a:r>
              <a:rPr lang="ko-KR" altLang="en-US" sz="1500" b="1" dirty="0" err="1"/>
              <a:t>넘파이</a:t>
            </a:r>
            <a:r>
              <a:rPr lang="ko-KR" altLang="en-US" sz="1500" dirty="0" err="1"/>
              <a:t>의</a:t>
            </a:r>
            <a:r>
              <a:rPr lang="ko-KR" altLang="en-US" sz="1500" dirty="0"/>
              <a:t> 배열 클래스인 </a:t>
            </a:r>
            <a:r>
              <a:rPr lang="en-US" altLang="ko-KR" sz="1500" dirty="0" err="1"/>
              <a:t>numpy.array</a:t>
            </a:r>
            <a:r>
              <a:rPr lang="ko-KR" altLang="en-US" sz="1500" dirty="0"/>
              <a:t>에는 편리한 메서드가 많이 준비되어 있어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딥러닝을</a:t>
            </a:r>
            <a:r>
              <a:rPr lang="ko-KR" altLang="en-US" sz="1500" dirty="0"/>
              <a:t> 구현할 때 이들 메서드를 이용합니다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이번 절에서는 앞으로 사용할 </a:t>
            </a:r>
            <a:r>
              <a:rPr lang="ko-KR" altLang="en-US" sz="1500" dirty="0" err="1"/>
              <a:t>넘파이에</a:t>
            </a:r>
            <a:r>
              <a:rPr lang="ko-KR" altLang="en-US" sz="1500" dirty="0"/>
              <a:t> 대해서 간략히 설명합니다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582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1.5.1 </a:t>
            </a:r>
            <a:r>
              <a:rPr lang="ko-KR" altLang="en-US" b="1" dirty="0" err="1"/>
              <a:t>넘파이</a:t>
            </a:r>
            <a:r>
              <a:rPr lang="ko-KR" altLang="en-US" b="1" dirty="0"/>
              <a:t> </a:t>
            </a:r>
            <a:r>
              <a:rPr lang="ko-KR" altLang="en-US" b="1" dirty="0" smtClean="0"/>
              <a:t>가져오기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0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넘파이는</a:t>
            </a:r>
            <a:r>
              <a:rPr lang="ko-KR" altLang="en-US" sz="1500" dirty="0"/>
              <a:t> 외부 라이브러리입니다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말하는 ‘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외부</a:t>
            </a:r>
            <a:r>
              <a:rPr lang="ko-KR" altLang="en-US" sz="1500" dirty="0" err="1"/>
              <a:t>’는</a:t>
            </a:r>
            <a:r>
              <a:rPr lang="ko-KR" altLang="en-US" sz="1500" dirty="0"/>
              <a:t> 표준 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파이썬에는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 포함되지 않는다는 것입니다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그래서 우선 </a:t>
            </a:r>
            <a:r>
              <a:rPr lang="ko-KR" altLang="en-US" sz="1500" dirty="0" err="1"/>
              <a:t>넘파이</a:t>
            </a:r>
            <a:r>
              <a:rPr lang="ko-KR" altLang="en-US" sz="1500" dirty="0"/>
              <a:t> 라이브러리를 쓸 수 있도록 가져와야</a:t>
            </a:r>
            <a:r>
              <a:rPr lang="en-US" altLang="ko-KR" sz="1500" dirty="0"/>
              <a:t>(</a:t>
            </a:r>
            <a:r>
              <a:rPr lang="en-US" altLang="ko-KR" sz="1500" i="1" dirty="0"/>
              <a:t>import</a:t>
            </a:r>
            <a:r>
              <a:rPr lang="en-US" altLang="ko-KR" sz="1500" dirty="0"/>
              <a:t>) </a:t>
            </a:r>
            <a:r>
              <a:rPr lang="ko-KR" altLang="en-US" sz="1500" dirty="0"/>
              <a:t>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0584" y="2772629"/>
            <a:ext cx="10193216" cy="23083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numpy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as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np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0584" y="3138398"/>
            <a:ext cx="1019321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파이썬에서는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라이브러리를 읽기 위해서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import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문을 이용합니다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여기에서는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import </a:t>
            </a:r>
            <a:r>
              <a:rPr lang="en-US" altLang="ko-KR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numpy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 as np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라고 썼는데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직역하면 “</a:t>
            </a:r>
            <a:r>
              <a:rPr lang="en-US" altLang="ko-KR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numpy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를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np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라는 이름으로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가져와라”가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이렇게 해두면 앞으로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넘파이가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제공하는 메서드를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np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를 통해 참조할 수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362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1.5.2 </a:t>
            </a:r>
            <a:r>
              <a:rPr lang="ko-KR" altLang="en-US" b="1" dirty="0" err="1"/>
              <a:t>넘파이</a:t>
            </a:r>
            <a:r>
              <a:rPr lang="ko-KR" altLang="en-US" b="1" dirty="0"/>
              <a:t> 배열 </a:t>
            </a:r>
            <a:r>
              <a:rPr lang="ko-KR" altLang="en-US" b="1" dirty="0" smtClean="0"/>
              <a:t>생성하기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0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err="1"/>
              <a:t>넘파이</a:t>
            </a:r>
            <a:r>
              <a:rPr lang="ko-KR" altLang="en-US" sz="1500" b="1" dirty="0"/>
              <a:t> 배열</a:t>
            </a:r>
            <a:r>
              <a:rPr lang="ko-KR" altLang="en-US" sz="1500" dirty="0"/>
              <a:t>을 만들 때는 </a:t>
            </a:r>
            <a:r>
              <a:rPr lang="en-US" altLang="ko-KR" sz="1500" dirty="0" err="1"/>
              <a:t>np.array</a:t>
            </a:r>
            <a:r>
              <a:rPr lang="en-US" altLang="ko-KR" sz="1500" dirty="0"/>
              <a:t> ( ) </a:t>
            </a:r>
            <a:r>
              <a:rPr lang="ko-KR" altLang="en-US" sz="1500" dirty="0"/>
              <a:t>메서드를 이용합니다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np.array</a:t>
            </a:r>
            <a:r>
              <a:rPr lang="en-US" altLang="ko-KR" sz="1500" dirty="0"/>
              <a:t> ( )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파이썬의</a:t>
            </a:r>
            <a:r>
              <a:rPr lang="ko-KR" altLang="en-US" sz="1500" dirty="0"/>
              <a:t> 리스트를 인수로 받아 </a:t>
            </a:r>
            <a:r>
              <a:rPr lang="ko-KR" altLang="en-US" sz="1500" dirty="0" err="1"/>
              <a:t>넘파이</a:t>
            </a:r>
            <a:r>
              <a:rPr lang="ko-KR" altLang="en-US" sz="1500" dirty="0"/>
              <a:t> 라이브러리가 제공하는 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특수한 형태의 배열</a:t>
            </a:r>
            <a:r>
              <a:rPr lang="en-US" altLang="ko-KR" sz="1500" b="1" i="1" u="sng" dirty="0">
                <a:solidFill>
                  <a:srgbClr val="FF0000"/>
                </a:solidFill>
              </a:rPr>
              <a:t>(</a:t>
            </a:r>
            <a:r>
              <a:rPr lang="en-US" altLang="ko-KR" sz="1500" b="1" i="1" u="sng" dirty="0" err="1">
                <a:solidFill>
                  <a:srgbClr val="FF0000"/>
                </a:solidFill>
              </a:rPr>
              <a:t>numpy.ndarray</a:t>
            </a:r>
            <a:r>
              <a:rPr lang="en-US" altLang="ko-KR" sz="1500" b="1" i="1" u="sng" dirty="0">
                <a:solidFill>
                  <a:srgbClr val="FF0000"/>
                </a:solidFill>
              </a:rPr>
              <a:t> )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을 반환합니다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9039" y="2772629"/>
            <a:ext cx="10254761" cy="115416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 2. 3.]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type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&lt;class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numpy.ndarray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1.5.3 </a:t>
            </a:r>
            <a:r>
              <a:rPr lang="ko-KR" altLang="en-US" b="1" dirty="0" err="1"/>
              <a:t>넘파이의</a:t>
            </a:r>
            <a:r>
              <a:rPr lang="ko-KR" altLang="en-US" b="1" dirty="0"/>
              <a:t> 산술 </a:t>
            </a:r>
            <a:r>
              <a:rPr lang="ko-KR" altLang="en-US" b="1" dirty="0" smtClean="0"/>
              <a:t>연산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283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다음은 </a:t>
            </a:r>
            <a:r>
              <a:rPr lang="ko-KR" altLang="en-US" sz="1500" dirty="0" err="1"/>
              <a:t>넘파이</a:t>
            </a:r>
            <a:r>
              <a:rPr lang="ko-KR" altLang="en-US" sz="1500" dirty="0"/>
              <a:t> 배열로 산술 연산을 수행하는 예입니다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0246" y="2297845"/>
            <a:ext cx="10263554" cy="230832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6.0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+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원소별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덧셈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6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9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-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-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-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-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*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원소별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곱셈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8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18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/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0.5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0.5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0.5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2444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여기에서 주의할 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점은 배열 </a:t>
            </a:r>
            <a:r>
              <a:rPr lang="en-US" altLang="ko-KR" sz="1500" b="1" i="1" u="sng" dirty="0">
                <a:solidFill>
                  <a:srgbClr val="FF0000"/>
                </a:solidFill>
              </a:rPr>
              <a:t>x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와 </a:t>
            </a:r>
            <a:r>
              <a:rPr lang="en-US" altLang="ko-KR" sz="1500" b="1" i="1" u="sng" dirty="0">
                <a:solidFill>
                  <a:srgbClr val="FF0000"/>
                </a:solidFill>
              </a:rPr>
              <a:t>y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의 원소 수가 같다는 것입니다</a:t>
            </a:r>
            <a:r>
              <a:rPr lang="en-US" altLang="ko-KR" sz="1500" dirty="0"/>
              <a:t>(</a:t>
            </a:r>
            <a:r>
              <a:rPr lang="ko-KR" altLang="en-US" sz="1500" dirty="0"/>
              <a:t>둘 다 원소를 </a:t>
            </a:r>
            <a:r>
              <a:rPr lang="en-US" altLang="ko-KR" sz="1500" dirty="0"/>
              <a:t>3</a:t>
            </a:r>
            <a:r>
              <a:rPr lang="ko-KR" altLang="en-US" sz="1500" dirty="0"/>
              <a:t>개씩 갖는 </a:t>
            </a:r>
            <a:r>
              <a:rPr lang="en-US" altLang="ko-KR" sz="1500" dirty="0"/>
              <a:t>1</a:t>
            </a:r>
            <a:r>
              <a:rPr lang="ko-KR" altLang="en-US" sz="1500" dirty="0"/>
              <a:t>차원 배열</a:t>
            </a:r>
            <a:r>
              <a:rPr lang="en-US" altLang="ko-KR" sz="1500" dirty="0"/>
              <a:t>). x</a:t>
            </a:r>
            <a:r>
              <a:rPr lang="ko-KR" altLang="en-US" sz="1500" dirty="0"/>
              <a:t>와 </a:t>
            </a:r>
            <a:r>
              <a:rPr lang="en-US" altLang="ko-KR" sz="1500" dirty="0"/>
              <a:t>y</a:t>
            </a:r>
            <a:r>
              <a:rPr lang="ko-KR" altLang="en-US" sz="1500" dirty="0"/>
              <a:t>의 </a:t>
            </a:r>
            <a:r>
              <a:rPr lang="ko-KR" altLang="en-US" sz="1500" b="1" i="1" u="sng" dirty="0"/>
              <a:t>원소 수가 같다면 산술 연산은 각 원소에 대해서 행해집니다</a:t>
            </a:r>
            <a:r>
              <a:rPr lang="en-US" altLang="ko-KR" sz="1500" b="1" i="1" u="sng" dirty="0"/>
              <a:t>. </a:t>
            </a:r>
            <a:r>
              <a:rPr lang="ko-KR" altLang="en-US" sz="1500" dirty="0"/>
              <a:t>원소 수가 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다르면 오류가 발생하니 원소 수 맞추기는 중요하답니다</a:t>
            </a:r>
            <a:r>
              <a:rPr lang="en-US" altLang="ko-KR" sz="1500" b="1" i="1" u="sng" dirty="0">
                <a:solidFill>
                  <a:srgbClr val="FF0000"/>
                </a:solidFill>
              </a:rPr>
              <a:t>. </a:t>
            </a:r>
            <a:r>
              <a:rPr lang="ko-KR" altLang="en-US" sz="1500" dirty="0"/>
              <a:t>참고로</a:t>
            </a:r>
            <a:r>
              <a:rPr lang="en-US" altLang="ko-KR" sz="1500" dirty="0"/>
              <a:t>, ‘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원소별</a:t>
            </a:r>
            <a:r>
              <a:rPr lang="ko-KR" altLang="en-US" sz="1500" dirty="0" err="1"/>
              <a:t>’이라는</a:t>
            </a:r>
            <a:r>
              <a:rPr lang="ko-KR" altLang="en-US" sz="1500" dirty="0"/>
              <a:t> 말은 영어로 </a:t>
            </a:r>
            <a:r>
              <a:rPr lang="en-US" altLang="ko-KR" sz="1500" b="1" i="1" u="sng" dirty="0">
                <a:solidFill>
                  <a:srgbClr val="FF0000"/>
                </a:solidFill>
              </a:rPr>
              <a:t>element-wise</a:t>
            </a:r>
            <a:r>
              <a:rPr lang="ko-KR" altLang="en-US" sz="1500" dirty="0"/>
              <a:t>라고 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예컨대 ‘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원소별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 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곱셈</a:t>
            </a:r>
            <a:r>
              <a:rPr lang="ko-KR" altLang="en-US" sz="1500" dirty="0" err="1"/>
              <a:t>’은</a:t>
            </a:r>
            <a:r>
              <a:rPr lang="ko-KR" altLang="en-US" sz="1500" dirty="0"/>
              <a:t> </a:t>
            </a:r>
            <a:r>
              <a:rPr lang="en-US" altLang="ko-KR" sz="1500" b="1" i="1" u="sng" dirty="0">
                <a:solidFill>
                  <a:srgbClr val="FF0000"/>
                </a:solidFill>
              </a:rPr>
              <a:t>element-wise product</a:t>
            </a:r>
            <a:r>
              <a:rPr lang="ko-KR" altLang="en-US" sz="1500" dirty="0"/>
              <a:t>라고 합니다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i="1" u="sng" dirty="0" err="1" smtClean="0">
                <a:solidFill>
                  <a:srgbClr val="FF0000"/>
                </a:solidFill>
              </a:rPr>
              <a:t>넘파이</a:t>
            </a:r>
            <a:r>
              <a:rPr lang="ko-KR" altLang="en-US" sz="1500" b="1" i="1" u="sng" dirty="0" smtClean="0">
                <a:solidFill>
                  <a:srgbClr val="FF0000"/>
                </a:solidFill>
              </a:rPr>
              <a:t> 배열은 </a:t>
            </a:r>
            <a:r>
              <a:rPr lang="ko-KR" altLang="en-US" sz="1500" b="1" i="1" u="sng" dirty="0" err="1" smtClean="0">
                <a:solidFill>
                  <a:srgbClr val="FF0000"/>
                </a:solidFill>
              </a:rPr>
              <a:t>원소별</a:t>
            </a:r>
            <a:r>
              <a:rPr lang="ko-KR" altLang="en-US" sz="1500" b="1" i="1" u="sng" dirty="0" smtClean="0">
                <a:solidFill>
                  <a:srgbClr val="FF0000"/>
                </a:solidFill>
              </a:rPr>
              <a:t> </a:t>
            </a:r>
            <a:r>
              <a:rPr lang="ko-KR" altLang="en-US" sz="1500" b="1" i="1" u="sng" dirty="0" err="1" smtClean="0">
                <a:solidFill>
                  <a:srgbClr val="FF0000"/>
                </a:solidFill>
              </a:rPr>
              <a:t>계산뿐</a:t>
            </a:r>
            <a:r>
              <a:rPr lang="ko-KR" altLang="en-US" sz="1500" b="1" i="1" u="sng" dirty="0" smtClean="0">
                <a:solidFill>
                  <a:srgbClr val="FF0000"/>
                </a:solidFill>
              </a:rPr>
              <a:t> </a:t>
            </a:r>
            <a:r>
              <a:rPr lang="ko-KR" altLang="en-US" sz="1500" dirty="0" smtClean="0"/>
              <a:t>아니라 </a:t>
            </a:r>
            <a:r>
              <a:rPr lang="ko-KR" altLang="en-US" sz="1500" b="1" i="1" u="sng" dirty="0" err="1" smtClean="0">
                <a:solidFill>
                  <a:srgbClr val="FF0000"/>
                </a:solidFill>
              </a:rPr>
              <a:t>넘파이</a:t>
            </a:r>
            <a:r>
              <a:rPr lang="ko-KR" altLang="en-US" sz="1500" b="1" i="1" u="sng" dirty="0" smtClean="0">
                <a:solidFill>
                  <a:srgbClr val="FF0000"/>
                </a:solidFill>
              </a:rPr>
              <a:t> 배열과 수치 하나</a:t>
            </a:r>
            <a:r>
              <a:rPr lang="en-US" altLang="ko-KR" sz="1500" b="1" i="1" u="sng" dirty="0" smtClean="0">
                <a:solidFill>
                  <a:srgbClr val="FF0000"/>
                </a:solidFill>
              </a:rPr>
              <a:t>(</a:t>
            </a:r>
            <a:r>
              <a:rPr lang="ko-KR" altLang="en-US" sz="1500" b="1" i="1" u="sng" dirty="0" err="1" smtClean="0">
                <a:solidFill>
                  <a:srgbClr val="FF0000"/>
                </a:solidFill>
              </a:rPr>
              <a:t>스칼라값</a:t>
            </a:r>
            <a:r>
              <a:rPr lang="en-US" altLang="ko-KR" sz="1500" b="1" i="1" u="sng" dirty="0" smtClean="0">
                <a:solidFill>
                  <a:srgbClr val="FF0000"/>
                </a:solidFill>
              </a:rPr>
              <a:t>)</a:t>
            </a:r>
            <a:r>
              <a:rPr lang="ko-KR" altLang="en-US" sz="1500" dirty="0" smtClean="0"/>
              <a:t>의 조합으로 된 산술 연산도 수행할 수 있습니다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경우 스칼라값과의 계산이 </a:t>
            </a:r>
            <a:r>
              <a:rPr lang="ko-KR" altLang="en-US" sz="1500" dirty="0" err="1" smtClean="0"/>
              <a:t>넘파이</a:t>
            </a:r>
            <a:r>
              <a:rPr lang="ko-KR" altLang="en-US" sz="1500" dirty="0" smtClean="0"/>
              <a:t> 배열의 </a:t>
            </a:r>
            <a:r>
              <a:rPr lang="ko-KR" altLang="en-US" sz="1500" dirty="0" err="1" smtClean="0"/>
              <a:t>원소별로</a:t>
            </a:r>
            <a:r>
              <a:rPr lang="ko-KR" altLang="en-US" sz="1500" dirty="0" smtClean="0"/>
              <a:t> 한 번씩 수행됩니다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기능을 </a:t>
            </a:r>
            <a:r>
              <a:rPr lang="ko-KR" altLang="en-US" sz="1500" b="1" i="1" u="sng" dirty="0" err="1" smtClean="0">
                <a:solidFill>
                  <a:srgbClr val="FF0000"/>
                </a:solidFill>
              </a:rPr>
              <a:t>브로드캐스트</a:t>
            </a:r>
            <a:r>
              <a:rPr lang="ko-KR" altLang="en-US" sz="1500" dirty="0" err="1" smtClean="0"/>
              <a:t>라고</a:t>
            </a:r>
            <a:r>
              <a:rPr lang="ko-KR" altLang="en-US" sz="1500" dirty="0" smtClean="0"/>
              <a:t> 합니다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자세한 것은 </a:t>
            </a:r>
            <a:r>
              <a:rPr lang="en-US" altLang="ko-KR" sz="1500" dirty="0" smtClean="0"/>
              <a:t>1.5.5</a:t>
            </a:r>
            <a:r>
              <a:rPr lang="ko-KR" altLang="en-US" sz="1500" dirty="0" smtClean="0"/>
              <a:t>절에서 설명하겠습니다</a:t>
            </a:r>
            <a:r>
              <a:rPr lang="en-US" altLang="ko-KR" sz="1500" dirty="0" smtClean="0"/>
              <a:t>).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2131" y="2901463"/>
            <a:ext cx="10131669" cy="6924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/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2.0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0.5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.,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1.5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1.5.4 </a:t>
            </a:r>
            <a:r>
              <a:rPr lang="ko-KR" altLang="en-US" b="1" dirty="0" err="1"/>
              <a:t>넘파이의</a:t>
            </a:r>
            <a:r>
              <a:rPr lang="ko-KR" altLang="en-US" b="1" dirty="0"/>
              <a:t> </a:t>
            </a:r>
            <a:r>
              <a:rPr lang="en-US" altLang="ko-KR" b="1" dirty="0"/>
              <a:t>N</a:t>
            </a:r>
            <a:r>
              <a:rPr lang="ko-KR" altLang="en-US" b="1" dirty="0"/>
              <a:t>차원 </a:t>
            </a:r>
            <a:r>
              <a:rPr lang="ko-KR" altLang="en-US" b="1" dirty="0" smtClean="0"/>
              <a:t>배열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60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넘파이는</a:t>
            </a:r>
            <a:r>
              <a:rPr lang="ko-KR" altLang="en-US" sz="1500" dirty="0"/>
              <a:t> </a:t>
            </a:r>
            <a:r>
              <a:rPr lang="en-US" altLang="ko-KR" sz="1500" dirty="0"/>
              <a:t>1</a:t>
            </a:r>
            <a:r>
              <a:rPr lang="ko-KR" altLang="en-US" sz="1500" dirty="0"/>
              <a:t>차원 배열</a:t>
            </a:r>
            <a:r>
              <a:rPr lang="en-US" altLang="ko-KR" sz="1500" dirty="0"/>
              <a:t>(1</a:t>
            </a:r>
            <a:r>
              <a:rPr lang="ko-KR" altLang="en-US" sz="1500" dirty="0"/>
              <a:t>줄로 늘어선 배열</a:t>
            </a:r>
            <a:r>
              <a:rPr lang="en-US" altLang="ko-KR" sz="1500" dirty="0"/>
              <a:t>)</a:t>
            </a:r>
            <a:r>
              <a:rPr lang="ko-KR" altLang="en-US" sz="1500" dirty="0"/>
              <a:t>뿐 아니라 다차원 배열도 작성할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예를 들어 </a:t>
            </a:r>
            <a:r>
              <a:rPr lang="en-US" altLang="ko-KR" sz="1500" dirty="0"/>
              <a:t>2</a:t>
            </a:r>
            <a:r>
              <a:rPr lang="ko-KR" altLang="en-US" sz="1500" dirty="0"/>
              <a:t>차원 배열</a:t>
            </a:r>
            <a:r>
              <a:rPr lang="en-US" altLang="ko-KR" sz="1500" dirty="0"/>
              <a:t>(</a:t>
            </a:r>
            <a:r>
              <a:rPr lang="ko-KR" altLang="en-US" sz="1500" dirty="0"/>
              <a:t>행렬</a:t>
            </a:r>
            <a:r>
              <a:rPr lang="en-US" altLang="ko-KR" sz="1500" dirty="0"/>
              <a:t>)</a:t>
            </a:r>
            <a:r>
              <a:rPr lang="ko-KR" altLang="en-US" sz="1500" dirty="0"/>
              <a:t>은 다음처럼 작성합니다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5414" y="2816591"/>
            <a:ext cx="10228385" cy="18466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([[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], 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A.shape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A.dtype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dtype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'int64'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01162"/>
            <a:ext cx="10515600" cy="141556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방금 </a:t>
            </a:r>
            <a:r>
              <a:rPr lang="en-US" altLang="ko-KR" sz="1600" dirty="0"/>
              <a:t>2×2</a:t>
            </a:r>
            <a:r>
              <a:rPr lang="ko-KR" altLang="en-US" sz="1600" dirty="0"/>
              <a:t>의 </a:t>
            </a:r>
            <a:r>
              <a:rPr lang="en-US" altLang="ko-KR" sz="1600" dirty="0"/>
              <a:t>A</a:t>
            </a:r>
            <a:r>
              <a:rPr lang="ko-KR" altLang="en-US" sz="1600" dirty="0"/>
              <a:t>라는 행렬을 작성했습니다</a:t>
            </a:r>
            <a:r>
              <a:rPr lang="en-US" altLang="ko-KR" sz="1600" dirty="0"/>
              <a:t>. </a:t>
            </a:r>
            <a:r>
              <a:rPr lang="ko-KR" altLang="en-US" sz="1600" b="1" i="1" u="sng" dirty="0">
                <a:solidFill>
                  <a:srgbClr val="FF0000"/>
                </a:solidFill>
              </a:rPr>
              <a:t>행렬의 형상은 </a:t>
            </a:r>
            <a:r>
              <a:rPr lang="en-US" altLang="ko-KR" sz="1600" b="1" i="1" u="sng" dirty="0">
                <a:solidFill>
                  <a:srgbClr val="FF0000"/>
                </a:solidFill>
              </a:rPr>
              <a:t>shape</a:t>
            </a:r>
            <a:r>
              <a:rPr lang="ko-KR" altLang="en-US" sz="1600" dirty="0"/>
              <a:t>으로</a:t>
            </a:r>
            <a:r>
              <a:rPr lang="en-US" altLang="ko-KR" sz="1600" dirty="0"/>
              <a:t>, </a:t>
            </a:r>
            <a:r>
              <a:rPr lang="ko-KR" altLang="en-US" sz="1600" dirty="0"/>
              <a:t>행렬에 담긴 원소의 </a:t>
            </a:r>
            <a:r>
              <a:rPr lang="ko-KR" altLang="en-US" sz="1600" b="1" i="1" u="sng" dirty="0" err="1">
                <a:solidFill>
                  <a:srgbClr val="FF0000"/>
                </a:solidFill>
              </a:rPr>
              <a:t>자료형은</a:t>
            </a:r>
            <a:r>
              <a:rPr lang="ko-KR" altLang="en-US" sz="1600" b="1" i="1" u="sng" dirty="0">
                <a:solidFill>
                  <a:srgbClr val="FF0000"/>
                </a:solidFill>
              </a:rPr>
              <a:t> </a:t>
            </a:r>
            <a:r>
              <a:rPr lang="en-US" altLang="ko-KR" sz="1600" b="1" i="1" u="sng" dirty="0" err="1">
                <a:solidFill>
                  <a:srgbClr val="FF0000"/>
                </a:solidFill>
              </a:rPr>
              <a:t>dtype</a:t>
            </a:r>
            <a:r>
              <a:rPr lang="ko-KR" altLang="en-US" sz="1600" dirty="0"/>
              <a:t>으로 알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이어서 행렬의 산술 연산을 봅시다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	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옮긴이</a:t>
            </a:r>
            <a:r>
              <a:rPr lang="en-US" altLang="ko-KR" sz="1500" b="1" dirty="0">
                <a:solidFill>
                  <a:srgbClr val="FF0000"/>
                </a:solidFill>
              </a:rPr>
              <a:t>:</a:t>
            </a:r>
            <a:r>
              <a:rPr lang="ko-KR" altLang="en-US" sz="1500" dirty="0">
                <a:solidFill>
                  <a:srgbClr val="FF0000"/>
                </a:solidFill>
              </a:rPr>
              <a:t> 이 책에서는 행렬을 포함한 </a:t>
            </a:r>
            <a:r>
              <a:rPr lang="en-US" altLang="ko-KR" sz="1500" dirty="0">
                <a:solidFill>
                  <a:srgbClr val="FF0000"/>
                </a:solidFill>
              </a:rPr>
              <a:t>N</a:t>
            </a:r>
            <a:r>
              <a:rPr lang="ko-KR" altLang="en-US" sz="1500" dirty="0">
                <a:solidFill>
                  <a:srgbClr val="FF0000"/>
                </a:solidFill>
              </a:rPr>
              <a:t>차원 배열에서 그 배열의 ‘각 차원의 크기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ko-KR" altLang="en-US" sz="1500" dirty="0">
                <a:solidFill>
                  <a:srgbClr val="FF0000"/>
                </a:solidFill>
              </a:rPr>
              <a:t>원소 수</a:t>
            </a:r>
            <a:r>
              <a:rPr lang="en-US" altLang="ko-KR" sz="1500" dirty="0">
                <a:solidFill>
                  <a:srgbClr val="FF0000"/>
                </a:solidFill>
              </a:rPr>
              <a:t>)’</a:t>
            </a:r>
            <a:r>
              <a:rPr lang="ko-KR" altLang="en-US" sz="1500" dirty="0">
                <a:solidFill>
                  <a:srgbClr val="FF0000"/>
                </a:solidFill>
              </a:rPr>
              <a:t>를 배열의 ‘</a:t>
            </a:r>
            <a:r>
              <a:rPr lang="ko-KR" altLang="en-US" sz="1500" dirty="0" err="1">
                <a:solidFill>
                  <a:srgbClr val="FF0000"/>
                </a:solidFill>
              </a:rPr>
              <a:t>형상’이라</a:t>
            </a:r>
            <a:r>
              <a:rPr lang="ko-KR" altLang="en-US" sz="1500" dirty="0">
                <a:solidFill>
                  <a:srgbClr val="FF0000"/>
                </a:solidFill>
              </a:rPr>
              <a:t> 하겠습니다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0246" y="2050704"/>
            <a:ext cx="10263554" cy="161582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B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([[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], 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6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+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*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]])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77372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i="1" u="sng" dirty="0">
                <a:solidFill>
                  <a:srgbClr val="FF0000"/>
                </a:solidFill>
              </a:rPr>
              <a:t>형상이 같은 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행렬</a:t>
            </a:r>
            <a:r>
              <a:rPr lang="ko-KR" altLang="en-US" sz="1500" dirty="0" err="1"/>
              <a:t>끼리면</a:t>
            </a:r>
            <a:r>
              <a:rPr lang="ko-KR" altLang="en-US" sz="1500" dirty="0"/>
              <a:t> 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행렬의 산술 연산도 대응하는 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원소별로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 계산</a:t>
            </a:r>
            <a:r>
              <a:rPr lang="ko-KR" altLang="en-US" sz="1500" dirty="0"/>
              <a:t>됩니다</a:t>
            </a:r>
            <a:r>
              <a:rPr lang="en-US" altLang="ko-KR" sz="1500" dirty="0"/>
              <a:t>. </a:t>
            </a:r>
            <a:r>
              <a:rPr lang="ko-KR" altLang="en-US" sz="1500" dirty="0"/>
              <a:t>배열과 마찬가지로 말이죠</a:t>
            </a:r>
            <a:r>
              <a:rPr lang="en-US" altLang="ko-KR" sz="1500" dirty="0"/>
              <a:t>. </a:t>
            </a:r>
            <a:r>
              <a:rPr lang="ko-KR" altLang="en-US" sz="1500" dirty="0"/>
              <a:t>행렬과 </a:t>
            </a:r>
            <a:r>
              <a:rPr lang="ko-KR" altLang="en-US" sz="1500" dirty="0" err="1"/>
              <a:t>스칼라값의</a:t>
            </a:r>
            <a:r>
              <a:rPr lang="ko-KR" altLang="en-US" sz="1500" dirty="0"/>
              <a:t> 산술 연산도 가능합니다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이때도 배열과 마찬가지로 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브로드캐스트</a:t>
            </a:r>
            <a:r>
              <a:rPr lang="ko-KR" altLang="en-US" sz="1500" dirty="0"/>
              <a:t> 기능이 작동합니다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6622" y="1336431"/>
            <a:ext cx="10237177" cy="138499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*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]])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6622" y="2896915"/>
            <a:ext cx="102371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i="0" dirty="0" smtClean="0">
                <a:solidFill>
                  <a:srgbClr val="FF0000"/>
                </a:solidFill>
                <a:effectLst/>
                <a:latin typeface="-apple-system"/>
              </a:rPr>
              <a:t>노트</a:t>
            </a:r>
            <a:r>
              <a:rPr lang="en-US" altLang="ko-KR" sz="1500" b="1" i="0" dirty="0" smtClean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 </a:t>
            </a:r>
            <a:r>
              <a:rPr lang="ko-KR" altLang="en-US" sz="1500" b="0" i="0" dirty="0" err="1" smtClean="0">
                <a:solidFill>
                  <a:srgbClr val="FF0000"/>
                </a:solidFill>
                <a:effectLst/>
                <a:latin typeface="-apple-system"/>
              </a:rPr>
              <a:t>넘파이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 배열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n-US" altLang="ko-KR" sz="1500" b="0" i="0" dirty="0" err="1" smtClean="0">
                <a:solidFill>
                  <a:srgbClr val="FF0000"/>
                </a:solidFill>
                <a:effectLst/>
                <a:latin typeface="-apple-system"/>
              </a:rPr>
              <a:t>np.array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 )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은 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N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차원 배열을 작성할 수 있습니다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. 1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차원 배열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, 2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차원 배열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, 3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차원 배열처럼 원하는 차수의 배열을 만들 수 있다는 뜻입니다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수학에서는 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1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차원 배열은 </a:t>
            </a:r>
            <a:r>
              <a:rPr lang="ko-KR" altLang="en-US" sz="1500" b="1" i="0" dirty="0" smtClean="0">
                <a:solidFill>
                  <a:srgbClr val="FF0000"/>
                </a:solidFill>
                <a:effectLst/>
                <a:latin typeface="-apple-system"/>
              </a:rPr>
              <a:t>벡터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n-US" altLang="ko-KR" sz="1500" b="0" i="1" dirty="0" smtClean="0">
                <a:solidFill>
                  <a:srgbClr val="FF0000"/>
                </a:solidFill>
                <a:effectLst/>
                <a:latin typeface="-apple-system"/>
              </a:rPr>
              <a:t>vector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), 2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차원 배열은 </a:t>
            </a:r>
            <a:r>
              <a:rPr lang="ko-KR" altLang="en-US" sz="1500" b="1" i="0" dirty="0" smtClean="0">
                <a:solidFill>
                  <a:srgbClr val="FF0000"/>
                </a:solidFill>
                <a:effectLst/>
                <a:latin typeface="-apple-system"/>
              </a:rPr>
              <a:t>행렬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n-US" altLang="ko-KR" sz="1500" b="0" i="1" dirty="0" smtClean="0">
                <a:solidFill>
                  <a:srgbClr val="FF0000"/>
                </a:solidFill>
                <a:effectLst/>
                <a:latin typeface="-apple-system"/>
              </a:rPr>
              <a:t>matrix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이라고 부릅니다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또 벡터와 행렬을 일반화한 것을 </a:t>
            </a:r>
            <a:r>
              <a:rPr lang="ko-KR" altLang="en-US" sz="1500" b="1" i="0" dirty="0" err="1" smtClean="0">
                <a:solidFill>
                  <a:srgbClr val="FF0000"/>
                </a:solidFill>
                <a:effectLst/>
                <a:latin typeface="-apple-system"/>
              </a:rPr>
              <a:t>텐서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n-US" altLang="ko-KR" sz="1500" b="0" i="1" dirty="0" smtClean="0">
                <a:solidFill>
                  <a:srgbClr val="FF0000"/>
                </a:solidFill>
                <a:effectLst/>
                <a:latin typeface="-apple-system"/>
              </a:rPr>
              <a:t>tensor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라 합니다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이 책에서는 기본적으로 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2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차원 배열을 ‘행렬’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, 3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차원 이상의 배열을 ‘다차원 </a:t>
            </a:r>
            <a:r>
              <a:rPr lang="ko-KR" altLang="en-US" sz="1500" b="0" i="0" dirty="0" err="1" smtClean="0">
                <a:solidFill>
                  <a:srgbClr val="FF0000"/>
                </a:solidFill>
                <a:effectLst/>
                <a:latin typeface="-apple-system"/>
              </a:rPr>
              <a:t>배열’이라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 하겠습니다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.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1.5.5 </a:t>
            </a:r>
            <a:r>
              <a:rPr lang="ko-KR" altLang="en-US" b="1" dirty="0" err="1" smtClean="0"/>
              <a:t>브로드캐스트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6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i="1" u="sng" dirty="0" err="1">
                <a:solidFill>
                  <a:srgbClr val="FF0000"/>
                </a:solidFill>
              </a:rPr>
              <a:t>넘파이에서는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 형상이 다른 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배열끼리도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 계산할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앞의 예에서는 </a:t>
            </a:r>
            <a:r>
              <a:rPr lang="en-US" altLang="ko-KR" sz="1500" dirty="0"/>
              <a:t>2×2 </a:t>
            </a:r>
            <a:r>
              <a:rPr lang="ko-KR" altLang="en-US" sz="1500" dirty="0"/>
              <a:t>행렬 </a:t>
            </a:r>
            <a:r>
              <a:rPr lang="en-US" altLang="ko-KR" sz="1500" dirty="0"/>
              <a:t>A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스칼라값</a:t>
            </a:r>
            <a:r>
              <a:rPr lang="ko-KR" altLang="en-US" sz="1500" dirty="0"/>
              <a:t> </a:t>
            </a:r>
            <a:r>
              <a:rPr lang="en-US" altLang="ko-KR" sz="1500" dirty="0"/>
              <a:t>10</a:t>
            </a:r>
            <a:r>
              <a:rPr lang="ko-KR" altLang="en-US" sz="1500" dirty="0"/>
              <a:t>을 곱했습니다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이때 </a:t>
            </a:r>
            <a:r>
              <a:rPr lang="en-US" altLang="ko-KR" sz="1500" dirty="0"/>
              <a:t>[</a:t>
            </a:r>
            <a:r>
              <a:rPr lang="ko-KR" altLang="en-US" sz="1500" dirty="0"/>
              <a:t>그림 </a:t>
            </a:r>
            <a:r>
              <a:rPr lang="en-US" altLang="ko-KR" sz="1500" dirty="0"/>
              <a:t>1-1]</a:t>
            </a:r>
            <a:r>
              <a:rPr lang="ko-KR" altLang="en-US" sz="1500" dirty="0"/>
              <a:t>과 같이 </a:t>
            </a:r>
            <a:r>
              <a:rPr lang="en-US" altLang="ko-KR" sz="1500" dirty="0"/>
              <a:t>10</a:t>
            </a:r>
            <a:r>
              <a:rPr lang="ko-KR" altLang="en-US" sz="1500" dirty="0"/>
              <a:t>이라는 </a:t>
            </a:r>
            <a:r>
              <a:rPr lang="ko-KR" altLang="en-US" sz="1500" dirty="0" err="1"/>
              <a:t>스칼라값이</a:t>
            </a:r>
            <a:r>
              <a:rPr lang="ko-KR" altLang="en-US" sz="1500" dirty="0"/>
              <a:t> </a:t>
            </a:r>
            <a:r>
              <a:rPr lang="en-US" altLang="ko-KR" sz="1500" dirty="0"/>
              <a:t>2×2 </a:t>
            </a:r>
            <a:r>
              <a:rPr lang="ko-KR" altLang="en-US" sz="1500" dirty="0"/>
              <a:t>행렬로 확대된 후 연산이 이뤄집니다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 똑똑한 기능을 </a:t>
            </a:r>
            <a:r>
              <a:rPr lang="ko-KR" altLang="en-US" sz="1500" b="1" dirty="0" err="1"/>
              <a:t>브로드캐스트</a:t>
            </a:r>
            <a:r>
              <a:rPr lang="en-US" altLang="ko-KR" sz="1500" dirty="0"/>
              <a:t>(</a:t>
            </a:r>
            <a:r>
              <a:rPr lang="en-US" altLang="ko-KR" sz="1500" i="1" dirty="0"/>
              <a:t>broadcast</a:t>
            </a:r>
            <a:r>
              <a:rPr lang="en-US" altLang="ko-KR" sz="1500" dirty="0"/>
              <a:t>)</a:t>
            </a:r>
            <a:r>
              <a:rPr lang="ko-KR" altLang="en-US" sz="1500" dirty="0"/>
              <a:t>라고 합니다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/>
              <a:t>그림 </a:t>
            </a:r>
            <a:r>
              <a:rPr lang="en-US" altLang="ko-KR" sz="1500" b="1" dirty="0"/>
              <a:t>1-1</a:t>
            </a:r>
            <a:r>
              <a:rPr lang="ko-KR" altLang="en-US" sz="1500" dirty="0"/>
              <a:t> </a:t>
            </a:r>
            <a:r>
              <a:rPr lang="ko-KR" altLang="en-US" sz="1500" dirty="0" err="1"/>
              <a:t>브로드캐스트의</a:t>
            </a:r>
            <a:r>
              <a:rPr lang="ko-KR" altLang="en-US" sz="1500" dirty="0"/>
              <a:t> 예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스칼라값인</a:t>
            </a:r>
            <a:r>
              <a:rPr lang="ko-KR" altLang="en-US" sz="1500" dirty="0"/>
              <a:t> </a:t>
            </a:r>
            <a:r>
              <a:rPr lang="en-US" altLang="ko-KR" sz="1500" dirty="0"/>
              <a:t>10</a:t>
            </a:r>
            <a:r>
              <a:rPr lang="ko-KR" altLang="en-US" sz="1500" dirty="0"/>
              <a:t>이 </a:t>
            </a:r>
            <a:r>
              <a:rPr lang="en-US" altLang="ko-KR" sz="1500" dirty="0"/>
              <a:t>2×2 </a:t>
            </a:r>
            <a:r>
              <a:rPr lang="ko-KR" altLang="en-US" sz="1500" dirty="0"/>
              <a:t>행렬로 확대된다</a:t>
            </a:r>
            <a:r>
              <a:rPr lang="en-US" altLang="ko-KR" sz="1500" dirty="0"/>
              <a:t>. ![</a:t>
            </a:r>
            <a:r>
              <a:rPr lang="ko-KR" altLang="en-US" sz="1500" dirty="0"/>
              <a:t>그림 </a:t>
            </a:r>
            <a:r>
              <a:rPr lang="en-US" altLang="ko-KR" sz="1500" dirty="0"/>
              <a:t>1-1](images/fig 1-1.png)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다른 예를 살펴봅시다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4560" y="3564097"/>
            <a:ext cx="10319239" cy="115416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([[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], 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B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*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30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80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]])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34561" y="4912385"/>
            <a:ext cx="10319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여기에서는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[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그림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1-2]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처럼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1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차원 배열인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B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가 ‘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똑똑하게도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’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2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차원 배열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A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와 똑같은 형상으로 변형된 후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원소별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연산이 이뤄집니다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i="0" dirty="0" smtClean="0">
                <a:solidFill>
                  <a:srgbClr val="24292E"/>
                </a:solidFill>
                <a:effectLst/>
                <a:latin typeface="-apple-system"/>
              </a:rPr>
              <a:t>그림 </a:t>
            </a:r>
            <a:r>
              <a:rPr lang="en-US" altLang="ko-KR" sz="1500" b="1" i="0" dirty="0" smtClean="0">
                <a:solidFill>
                  <a:srgbClr val="24292E"/>
                </a:solidFill>
                <a:effectLst/>
                <a:latin typeface="-apple-system"/>
              </a:rPr>
              <a:t>1-2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브로드캐스트의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예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2 ![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그림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1-1](images/fig 1-2.png)</a:t>
            </a:r>
          </a:p>
          <a:p>
            <a:pPr>
              <a:lnSpc>
                <a:spcPct val="150000"/>
              </a:lnSpc>
            </a:pP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이처럼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넘파이가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제공하는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브로드캐스트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기능 덕분에 형상이 다른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배열끼리의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연산을 스마트하게 할 수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sz="15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696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1.5.6 </a:t>
            </a:r>
            <a:r>
              <a:rPr lang="ko-KR" altLang="en-US" b="1" dirty="0"/>
              <a:t>원소 </a:t>
            </a:r>
            <a:r>
              <a:rPr lang="ko-KR" altLang="en-US" b="1" dirty="0" smtClean="0"/>
              <a:t>접근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944"/>
          </a:xfrm>
        </p:spPr>
        <p:txBody>
          <a:bodyPr>
            <a:noAutofit/>
          </a:bodyPr>
          <a:lstStyle/>
          <a:p>
            <a:r>
              <a:rPr lang="ko-KR" altLang="en-US" sz="1500" dirty="0"/>
              <a:t>원소의 인덱스는 </a:t>
            </a:r>
            <a:r>
              <a:rPr lang="en-US" altLang="ko-KR" sz="1500" dirty="0"/>
              <a:t>0</a:t>
            </a:r>
            <a:r>
              <a:rPr lang="ko-KR" altLang="en-US" sz="1500" dirty="0"/>
              <a:t>부터 시작합니다</a:t>
            </a:r>
            <a:r>
              <a:rPr lang="en-US" altLang="ko-KR" sz="1500" dirty="0"/>
              <a:t>(</a:t>
            </a:r>
            <a:r>
              <a:rPr lang="ko-KR" altLang="en-US" sz="1500" dirty="0"/>
              <a:t>기억하시죠</a:t>
            </a:r>
            <a:r>
              <a:rPr lang="en-US" altLang="ko-KR" sz="1500" dirty="0"/>
              <a:t>?). </a:t>
            </a:r>
            <a:r>
              <a:rPr lang="ko-KR" altLang="en-US" sz="1500" dirty="0"/>
              <a:t>그리고 각 원소에 접근하려면 다음과 같이 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34208" y="2227506"/>
            <a:ext cx="10219592" cy="20774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([[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], 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19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], 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19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0행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(0, 1)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위치의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원소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1.1 </a:t>
            </a:r>
            <a:r>
              <a:rPr lang="ko-KR" altLang="en-US" b="1" dirty="0" err="1"/>
              <a:t>파이썬이란</a:t>
            </a:r>
            <a:r>
              <a:rPr lang="en-US" altLang="ko-KR" b="1" dirty="0" smtClean="0"/>
              <a:t>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오픈 </a:t>
            </a:r>
            <a:r>
              <a:rPr lang="ko-KR" altLang="en-US" dirty="0"/>
              <a:t>소스라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영어와 </a:t>
            </a:r>
            <a:r>
              <a:rPr lang="ko-KR" altLang="en-US" dirty="0"/>
              <a:t>유사한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불편한 </a:t>
            </a:r>
            <a:r>
              <a:rPr lang="ko-KR" altLang="en-US" dirty="0"/>
              <a:t>컴파일 과정도 </a:t>
            </a:r>
            <a:r>
              <a:rPr lang="ko-KR" altLang="en-US" dirty="0" smtClean="0"/>
              <a:t>없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파이썬 </a:t>
            </a:r>
            <a:r>
              <a:rPr lang="ko-KR" altLang="en-US" dirty="0"/>
              <a:t>코드는 읽기 쉽고 성능도 뛰어납니다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파이썬은 </a:t>
            </a:r>
            <a:r>
              <a:rPr lang="ko-KR" altLang="en-US" dirty="0"/>
              <a:t>과학 분야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ko-KR" altLang="en-US" dirty="0" err="1"/>
              <a:t>기계학습과</a:t>
            </a:r>
            <a:r>
              <a:rPr lang="ko-KR" altLang="en-US" dirty="0"/>
              <a:t> 데이터 과학 분야에서 널리 쓰입니다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b="1" i="1" u="sng" dirty="0" smtClean="0">
                <a:solidFill>
                  <a:srgbClr val="FF0000"/>
                </a:solidFill>
              </a:rPr>
              <a:t>넘파이</a:t>
            </a:r>
            <a:r>
              <a:rPr lang="ko-KR" altLang="en-US" dirty="0" smtClean="0"/>
              <a:t>와</a:t>
            </a:r>
            <a:r>
              <a:rPr lang="ko-KR" altLang="en-US" dirty="0"/>
              <a:t> </a:t>
            </a:r>
            <a:r>
              <a:rPr lang="ko-KR" altLang="en-US" b="1" i="1" u="sng" dirty="0" smtClean="0">
                <a:solidFill>
                  <a:srgbClr val="FF0000"/>
                </a:solidFill>
              </a:rPr>
              <a:t>사이파이</a:t>
            </a:r>
            <a:r>
              <a:rPr lang="en-US" altLang="ko-KR" b="1" i="1" u="sng" dirty="0">
                <a:solidFill>
                  <a:srgbClr val="FF0000"/>
                </a:solidFill>
              </a:rPr>
              <a:t>(</a:t>
            </a:r>
            <a:r>
              <a:rPr lang="en-US" altLang="ko-KR" b="1" i="1" u="sng" dirty="0" err="1">
                <a:solidFill>
                  <a:srgbClr val="FF0000"/>
                </a:solidFill>
              </a:rPr>
              <a:t>SciPy</a:t>
            </a:r>
            <a:r>
              <a:rPr lang="en-US" altLang="ko-KR" b="1" i="1" u="sng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 같은 수치 계산과 통계 처리를 다루는 탁월한 라이브러리가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딥러닝 </a:t>
            </a:r>
            <a:r>
              <a:rPr lang="ko-KR" altLang="en-US" dirty="0"/>
              <a:t>프레임워크 쪽에서도 파이썬을 애용합니다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ko-KR" altLang="en-US" dirty="0" smtClean="0">
                <a:hlinkClick r:id="rId2"/>
              </a:rPr>
              <a:t>카페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i="1" dirty="0" err="1">
                <a:hlinkClick r:id="rId2"/>
              </a:rPr>
              <a:t>Caffe</a:t>
            </a:r>
            <a:r>
              <a:rPr lang="en-US" altLang="ko-KR" dirty="0">
                <a:hlinkClick r:id="rId2"/>
              </a:rPr>
              <a:t>)</a:t>
            </a:r>
            <a:r>
              <a:rPr lang="en-US" altLang="ko-KR" dirty="0"/>
              <a:t>, </a:t>
            </a:r>
            <a:r>
              <a:rPr lang="ko-KR" altLang="en-US" dirty="0" err="1">
                <a:hlinkClick r:id="rId3"/>
              </a:rPr>
              <a:t>텐서플로</a:t>
            </a:r>
            <a:r>
              <a:rPr lang="en-US" altLang="ko-KR" dirty="0">
                <a:hlinkClick r:id="rId3"/>
              </a:rPr>
              <a:t>(</a:t>
            </a:r>
            <a:r>
              <a:rPr lang="en-US" altLang="ko-KR" i="1" dirty="0" err="1">
                <a:hlinkClick r:id="rId3"/>
              </a:rPr>
              <a:t>TensorFlow</a:t>
            </a:r>
            <a:r>
              <a:rPr lang="en-US" altLang="ko-KR" dirty="0">
                <a:hlinkClick r:id="rId3"/>
              </a:rPr>
              <a:t>)</a:t>
            </a:r>
            <a:r>
              <a:rPr lang="en-US" altLang="ko-KR" dirty="0"/>
              <a:t>, </a:t>
            </a:r>
            <a:r>
              <a:rPr lang="ko-KR" altLang="en-US" dirty="0" err="1">
                <a:hlinkClick r:id="rId4"/>
              </a:rPr>
              <a:t>체이너</a:t>
            </a:r>
            <a:r>
              <a:rPr lang="en-US" altLang="ko-KR" dirty="0">
                <a:hlinkClick r:id="rId4"/>
              </a:rPr>
              <a:t>(</a:t>
            </a:r>
            <a:r>
              <a:rPr lang="en-US" altLang="ko-KR" i="1" dirty="0" err="1">
                <a:hlinkClick r:id="rId4"/>
              </a:rPr>
              <a:t>Chainer</a:t>
            </a:r>
            <a:r>
              <a:rPr lang="en-US" altLang="ko-KR" dirty="0">
                <a:hlinkClick r:id="rId4"/>
              </a:rPr>
              <a:t>)</a:t>
            </a:r>
            <a:r>
              <a:rPr lang="en-US" altLang="ko-KR" dirty="0"/>
              <a:t>, </a:t>
            </a:r>
            <a:r>
              <a:rPr lang="ko-KR" altLang="en-US" dirty="0" err="1">
                <a:hlinkClick r:id="rId5"/>
              </a:rPr>
              <a:t>테아노</a:t>
            </a:r>
            <a:r>
              <a:rPr lang="en-US" altLang="ko-KR" dirty="0">
                <a:hlinkClick r:id="rId5"/>
              </a:rPr>
              <a:t>(</a:t>
            </a:r>
            <a:r>
              <a:rPr lang="en-US" altLang="ko-KR" i="1" dirty="0" err="1">
                <a:hlinkClick r:id="rId5"/>
              </a:rPr>
              <a:t>Theano</a:t>
            </a:r>
            <a:r>
              <a:rPr lang="en-US" altLang="ko-KR" dirty="0">
                <a:hlinkClick r:id="rId5"/>
              </a:rPr>
              <a:t>)</a:t>
            </a:r>
            <a:r>
              <a:rPr lang="ko-KR" altLang="en-US" dirty="0"/>
              <a:t> 같은 유명 </a:t>
            </a:r>
            <a:r>
              <a:rPr lang="ko-KR" altLang="en-US" dirty="0" err="1"/>
              <a:t>딥러닝</a:t>
            </a:r>
            <a:r>
              <a:rPr lang="ko-KR" altLang="en-US" dirty="0"/>
              <a:t> 프레임워크들이 </a:t>
            </a:r>
            <a:r>
              <a:rPr lang="ko-KR" altLang="en-US" dirty="0" err="1"/>
              <a:t>파이썬용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그래서 파이썬을 배우면 딥러닝 프레임워크를 사용할 때도 반드시 도움이 될 것입니다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11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386862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for </a:t>
            </a:r>
            <a:r>
              <a:rPr lang="ko-KR" altLang="en-US" sz="1500" dirty="0"/>
              <a:t>문으로도 각 원소에 접근할 수 있습니다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1" y="879231"/>
            <a:ext cx="10210799" cy="138499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for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row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(row)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19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3001" y="2420034"/>
            <a:ext cx="102107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i="1" u="sng" dirty="0" err="1" smtClean="0">
                <a:solidFill>
                  <a:srgbClr val="FF0000"/>
                </a:solidFill>
                <a:effectLst/>
                <a:latin typeface="-apple-system"/>
              </a:rPr>
              <a:t>넘파이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는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지금까지의 방법 외에도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인덱스를 배열로 지정해 한 번에 여러 원소에 접근할 수도 있습니다</a:t>
            </a:r>
            <a:r>
              <a:rPr lang="en-US" altLang="ko-KR" sz="1500" b="1" i="1" u="sng" dirty="0" smtClean="0">
                <a:solidFill>
                  <a:srgbClr val="FF0000"/>
                </a:solidFill>
                <a:effectLst/>
                <a:latin typeface="-apple-system"/>
              </a:rPr>
              <a:t>.</a:t>
            </a:r>
            <a:endParaRPr lang="en-US" sz="1500" b="1" i="1" u="sng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0" y="2939843"/>
            <a:ext cx="10210799" cy="115416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X.flatten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()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X를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1차원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배열로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변환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평탄화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19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X[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])]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인덱스가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0, 2, 4인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원소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얻기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7825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이 기법을 응용하면 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특정 조건을 만족하는 원소만 얻을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예컨대 다음과 같이 배열 </a:t>
            </a:r>
            <a:r>
              <a:rPr lang="en-US" altLang="ko-KR" sz="1500" dirty="0"/>
              <a:t>X</a:t>
            </a:r>
            <a:r>
              <a:rPr lang="ko-KR" altLang="en-US" sz="1500" dirty="0"/>
              <a:t>에서 </a:t>
            </a:r>
            <a:r>
              <a:rPr lang="en-US" altLang="ko-KR" sz="1500" dirty="0"/>
              <a:t>15 </a:t>
            </a:r>
            <a:r>
              <a:rPr lang="ko-KR" altLang="en-US" sz="1500" dirty="0"/>
              <a:t>이상인 값만 구할 수 있습니다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34208" y="1125415"/>
            <a:ext cx="10219592" cy="92333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True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True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False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True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False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False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E36209"/>
                </a:solidFill>
                <a:effectLst/>
                <a:latin typeface="Arial Unicode MS"/>
                <a:ea typeface="SFMono-Regular"/>
              </a:rPr>
              <a:t>dtype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bool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&gt;&gt;&gt;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X[X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array([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55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19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])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34208" y="2048745"/>
            <a:ext cx="102195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넘파이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배열에 부등호 연산자를 사용한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앞 예에서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X&gt;15)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결과는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bool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배열입니다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여기에서는 이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bool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배열을 사용해 배열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X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에서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True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에 해당하는 원소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즉 값이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15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보다 큰 원소만 꺼내고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1134208" y="3217793"/>
            <a:ext cx="10219592" cy="1785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i="0" dirty="0" smtClean="0">
                <a:solidFill>
                  <a:srgbClr val="FF0000"/>
                </a:solidFill>
                <a:effectLst/>
                <a:latin typeface="-apple-system"/>
              </a:rPr>
              <a:t>노트</a:t>
            </a:r>
            <a:r>
              <a:rPr lang="en-US" altLang="ko-KR" sz="1500" b="1" i="0" dirty="0" smtClean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 </a:t>
            </a:r>
            <a:r>
              <a:rPr lang="ko-KR" altLang="en-US" sz="1500" b="0" i="0" dirty="0" err="1" smtClean="0">
                <a:solidFill>
                  <a:srgbClr val="FF0000"/>
                </a:solidFill>
                <a:effectLst/>
                <a:latin typeface="-apple-system"/>
              </a:rPr>
              <a:t>파이썬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 같은 동적 언어는 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C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나 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C++ 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같은 정적 언어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컴파일 언어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보다 처리 속도가 늦다고 합니다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실제로 무거운 작업을 할 때는 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C/C++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로 작성한 프로그램을 쓰는 편이 좋습니다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그래서 </a:t>
            </a:r>
            <a:r>
              <a:rPr lang="ko-KR" altLang="en-US" sz="1500" b="0" i="0" dirty="0" err="1" smtClean="0">
                <a:solidFill>
                  <a:srgbClr val="FF0000"/>
                </a:solidFill>
                <a:effectLst/>
                <a:latin typeface="-apple-system"/>
              </a:rPr>
              <a:t>파이썬에서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 빠른 성능이 요구될 경우 해당 부분을 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C/C++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로 구현하곤 합니다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그때 </a:t>
            </a:r>
            <a:r>
              <a:rPr lang="ko-KR" altLang="en-US" sz="1500" b="0" i="0" dirty="0" err="1" smtClean="0">
                <a:solidFill>
                  <a:srgbClr val="FF0000"/>
                </a:solidFill>
                <a:effectLst/>
                <a:latin typeface="-apple-system"/>
              </a:rPr>
              <a:t>파이썬은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C/C++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로 쓰인 프로그램을 호출해주는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이른바 ‘중개자’ 같은 역할을 합니다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err="1" smtClean="0">
                <a:solidFill>
                  <a:srgbClr val="FF0000"/>
                </a:solidFill>
                <a:effectLst/>
                <a:latin typeface="-apple-system"/>
              </a:rPr>
              <a:t>넘파이도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 주된 처리는 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C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와 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C++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로 구현했습니다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그래서 성능을 해치지 않으면서 </a:t>
            </a:r>
            <a:r>
              <a:rPr lang="ko-KR" altLang="en-US" sz="1500" b="0" i="0" dirty="0" err="1" smtClean="0">
                <a:solidFill>
                  <a:srgbClr val="FF0000"/>
                </a:solidFill>
                <a:effectLst/>
                <a:latin typeface="-apple-system"/>
              </a:rPr>
              <a:t>파이썬의</a:t>
            </a:r>
            <a:r>
              <a:rPr lang="ko-KR" altLang="en-US" sz="1500" b="0" i="0" dirty="0" smtClean="0">
                <a:solidFill>
                  <a:srgbClr val="FF0000"/>
                </a:solidFill>
                <a:effectLst/>
                <a:latin typeface="-apple-system"/>
              </a:rPr>
              <a:t> 편리한 문법을 사용할 수 있는 것이죠</a:t>
            </a:r>
            <a:r>
              <a:rPr lang="en-US" altLang="ko-KR" sz="1500" b="0" i="0" dirty="0" smtClean="0">
                <a:solidFill>
                  <a:srgbClr val="FF0000"/>
                </a:solidFill>
                <a:effectLst/>
                <a:latin typeface="-apple-system"/>
              </a:rPr>
              <a:t>.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1.6 </a:t>
            </a:r>
            <a:r>
              <a:rPr lang="en-US" b="1" dirty="0" err="1" smtClean="0"/>
              <a:t>matplotlib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딥러닝</a:t>
            </a:r>
            <a:r>
              <a:rPr lang="ko-KR" altLang="en-US" sz="1500" dirty="0"/>
              <a:t> 실험에서는 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그래프 그리기와 데이터 시각화</a:t>
            </a:r>
            <a:r>
              <a:rPr lang="ko-KR" altLang="en-US" sz="1500" dirty="0"/>
              <a:t>도 중요하답니다</a:t>
            </a:r>
            <a:r>
              <a:rPr lang="en-US" altLang="ko-KR" sz="1500" dirty="0"/>
              <a:t>. </a:t>
            </a:r>
            <a:r>
              <a:rPr lang="en-US" altLang="ko-KR" sz="1500" b="1" i="1" u="sng" dirty="0" err="1">
                <a:solidFill>
                  <a:srgbClr val="FF0000"/>
                </a:solidFill>
              </a:rPr>
              <a:t>matplotlib</a:t>
            </a:r>
            <a:r>
              <a:rPr lang="ko-KR" altLang="en-US" sz="1500" dirty="0"/>
              <a:t>은 그래프를 그려주는 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라이브러리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matplotlib</a:t>
            </a:r>
            <a:r>
              <a:rPr lang="ko-KR" altLang="en-US" sz="1500" dirty="0"/>
              <a:t>을 사용하면 그래프 그리기와 데이터 시각화가 쉬워집니다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이번 절에서는 그래프를 그리고 이미지를 화면에 표시하는 방법을 설명합니다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301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1.6.1 </a:t>
            </a:r>
            <a:r>
              <a:rPr lang="ko-KR" altLang="en-US" b="1" dirty="0"/>
              <a:t>단순한 그래프 </a:t>
            </a:r>
            <a:r>
              <a:rPr lang="ko-KR" altLang="en-US" b="1" dirty="0" smtClean="0"/>
              <a:t>그리기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그래프를 그리려면 </a:t>
            </a:r>
            <a:r>
              <a:rPr lang="en-US" altLang="ko-KR" sz="1500" dirty="0" err="1"/>
              <a:t>matplotlib</a:t>
            </a:r>
            <a:r>
              <a:rPr lang="ko-KR" altLang="en-US" sz="1500" dirty="0"/>
              <a:t>의 </a:t>
            </a:r>
            <a:r>
              <a:rPr lang="en-US" altLang="ko-KR" sz="1500" b="1" dirty="0" err="1"/>
              <a:t>pyplot</a:t>
            </a:r>
            <a:r>
              <a:rPr lang="ko-KR" altLang="en-US" sz="1500" dirty="0"/>
              <a:t> 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모듈</a:t>
            </a:r>
            <a:r>
              <a:rPr lang="ko-KR" altLang="en-US" sz="1500" dirty="0"/>
              <a:t>을 이용합니다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당장 </a:t>
            </a:r>
            <a:r>
              <a:rPr lang="en-US" altLang="ko-KR" sz="1500" dirty="0"/>
              <a:t>sin </a:t>
            </a:r>
            <a:r>
              <a:rPr lang="ko-KR" altLang="en-US" sz="1500" dirty="0"/>
              <a:t>함수를 그리는 예를 살펴봅시다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0756" y="2412145"/>
            <a:ext cx="10183044" cy="230832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numpy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as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np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matplotlib.pyplot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as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데이터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준비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np.arange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6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0.1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0에서 6까지 0.1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간격으로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생성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np.sin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그래프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그리기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plt.plot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(x, 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plt.show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0756" y="4855406"/>
            <a:ext cx="1018304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 코드에서는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넘파이의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arange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메서드로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[0, 0.1, 0.2, ..., 5.8, 5.9]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라는 데이터를 생성하여 변수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x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에 할당했습니다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그다음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줄에서는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x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의 각 원소에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넘파이의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sin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함수인 </a:t>
            </a:r>
            <a:r>
              <a:rPr lang="en-US" altLang="ko-KR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np.sin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 ( )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을 적용하여 변수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y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에 할당합니다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이제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x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와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y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를 인수로 </a:t>
            </a:r>
            <a:r>
              <a:rPr lang="en-US" altLang="ko-KR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plt.plot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메서드를 호출해 그래프를 그립니다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마지막으로 </a:t>
            </a:r>
            <a:r>
              <a:rPr lang="en-US" altLang="ko-KR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plt.show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( )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를 호출해 그래프를 화면에 출력하고 끝납니다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 코드를 실행하면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[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그림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1-3]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의 이미지가 그려집니다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i="0" dirty="0" smtClean="0">
                <a:solidFill>
                  <a:srgbClr val="24292E"/>
                </a:solidFill>
                <a:effectLst/>
                <a:latin typeface="-apple-system"/>
              </a:rPr>
              <a:t>그림 </a:t>
            </a:r>
            <a:r>
              <a:rPr lang="en-US" altLang="ko-KR" sz="1500" b="1" i="0" dirty="0" smtClean="0">
                <a:solidFill>
                  <a:srgbClr val="24292E"/>
                </a:solidFill>
                <a:effectLst/>
                <a:latin typeface="-apple-system"/>
              </a:rPr>
              <a:t>1-3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sin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함수 그래프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![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그림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1-3](images/fig 1-3.png)</a:t>
            </a:r>
            <a:endParaRPr lang="en-US" altLang="ko-KR" sz="15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圆角矩形标注 5">
            <a:hlinkClick r:id="rId2"/>
          </p:cNvPr>
          <p:cNvSpPr/>
          <p:nvPr/>
        </p:nvSpPr>
        <p:spPr>
          <a:xfrm>
            <a:off x="10261600" y="939800"/>
            <a:ext cx="1536700" cy="800100"/>
          </a:xfrm>
          <a:prstGeom prst="wedgeRoundRectCallout">
            <a:avLst>
              <a:gd name="adj1" fmla="val -53891"/>
              <a:gd name="adj2" fmla="val 81548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</a:t>
            </a:r>
            <a:r>
              <a:rPr lang="ko-KR" altLang="en-US" dirty="0" smtClean="0"/>
              <a:t>모듈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1.6.2 </a:t>
            </a:r>
            <a:r>
              <a:rPr lang="en-US" b="1" dirty="0" err="1"/>
              <a:t>pyplot</a:t>
            </a:r>
            <a:r>
              <a:rPr lang="ko-KR" altLang="en-US" b="1" dirty="0"/>
              <a:t>의 </a:t>
            </a:r>
            <a:r>
              <a:rPr lang="ko-KR" altLang="en-US" b="1" dirty="0" smtClean="0"/>
              <a:t>기능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9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여기에 </a:t>
            </a:r>
            <a:r>
              <a:rPr lang="en-US" altLang="ko-KR" sz="1500" dirty="0"/>
              <a:t>cos </a:t>
            </a:r>
            <a:r>
              <a:rPr lang="ko-KR" altLang="en-US" sz="1500" dirty="0"/>
              <a:t>함수도 추가로 그려보겠습니다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또</a:t>
            </a:r>
            <a:r>
              <a:rPr lang="en-US" altLang="ko-KR" sz="1500" dirty="0"/>
              <a:t>, </a:t>
            </a:r>
            <a:r>
              <a:rPr lang="ko-KR" altLang="en-US" sz="1500" dirty="0"/>
              <a:t>제목과 각 축의 이름</a:t>
            </a:r>
            <a:r>
              <a:rPr lang="en-US" altLang="ko-KR" sz="1500" dirty="0"/>
              <a:t>(</a:t>
            </a:r>
            <a:r>
              <a:rPr lang="ko-KR" altLang="en-US" sz="1500" dirty="0"/>
              <a:t>레이블</a:t>
            </a:r>
            <a:r>
              <a:rPr lang="en-US" altLang="ko-KR" sz="1500" dirty="0"/>
              <a:t>) </a:t>
            </a:r>
            <a:r>
              <a:rPr lang="ko-KR" altLang="en-US" sz="1500" dirty="0"/>
              <a:t>표시 등</a:t>
            </a:r>
            <a:r>
              <a:rPr lang="en-US" altLang="ko-KR" sz="1500" dirty="0"/>
              <a:t>, </a:t>
            </a:r>
            <a:r>
              <a:rPr lang="en-US" altLang="ko-KR" sz="1500" b="1" dirty="0" err="1"/>
              <a:t>pyplot</a:t>
            </a:r>
            <a:r>
              <a:rPr lang="ko-KR" altLang="en-US" sz="1500" dirty="0"/>
              <a:t>의 다른 기능도 사용해보겠습니다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9038" y="2584938"/>
            <a:ext cx="10254762" cy="369331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numpy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as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np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matplotlib.pyplot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as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데이터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준비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x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np.arange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6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0.1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0에서 6까지 0.1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간격으로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생성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y1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np.sin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y2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np.cos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그래프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그리기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plt.plot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(x, y1,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E36209"/>
                </a:solidFill>
                <a:effectLst/>
                <a:latin typeface="Arial Unicode MS"/>
                <a:ea typeface="SFMono-Regular"/>
              </a:rPr>
              <a:t>label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"sin"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plt.plot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(x, y2,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E36209"/>
                </a:solidFill>
                <a:effectLst/>
                <a:latin typeface="Arial Unicode MS"/>
                <a:ea typeface="SFMono-Regular"/>
              </a:rPr>
              <a:t>linestyle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"--"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E36209"/>
                </a:solidFill>
                <a:effectLst/>
                <a:latin typeface="Arial Unicode MS"/>
                <a:ea typeface="SFMono-Regular"/>
              </a:rPr>
              <a:t>label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"cos"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cos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함수는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점선으로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그리기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plt.xlabel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"x"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x축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이름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plt.ylabel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"y"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y축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이름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plt.title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'sin &amp;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cos'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제목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plt.legend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plt.show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9038" y="6142634"/>
            <a:ext cx="102547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결과는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[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그림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1-4]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와 같습니다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그래프의 제목과 축 이름이 보일 겁니다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i="0" dirty="0" smtClean="0">
                <a:solidFill>
                  <a:srgbClr val="24292E"/>
                </a:solidFill>
                <a:effectLst/>
                <a:latin typeface="-apple-system"/>
              </a:rPr>
              <a:t>그림 </a:t>
            </a:r>
            <a:r>
              <a:rPr lang="en-US" altLang="ko-KR" sz="1500" b="1" i="0" dirty="0" smtClean="0">
                <a:solidFill>
                  <a:srgbClr val="24292E"/>
                </a:solidFill>
                <a:effectLst/>
                <a:latin typeface="-apple-system"/>
              </a:rPr>
              <a:t>1-4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sin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함수와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cos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함수 그래프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![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그림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1-4](images/fig 1-4.png)</a:t>
            </a:r>
            <a:endParaRPr lang="en-US" altLang="ko-KR" sz="15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289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1.6.3 </a:t>
            </a:r>
            <a:r>
              <a:rPr lang="ko-KR" altLang="en-US" b="1" dirty="0"/>
              <a:t>이미지 표시하기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05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/>
              <a:t>pyplot</a:t>
            </a:r>
            <a:r>
              <a:rPr lang="ko-KR" altLang="en-US" sz="1500" dirty="0"/>
              <a:t>에는 이미지를 표시해주는 메서드인 </a:t>
            </a:r>
            <a:r>
              <a:rPr lang="en-US" altLang="ko-KR" sz="1500" dirty="0" err="1"/>
              <a:t>imshow</a:t>
            </a:r>
            <a:r>
              <a:rPr lang="en-US" altLang="ko-KR" sz="1500" dirty="0"/>
              <a:t>()</a:t>
            </a:r>
            <a:r>
              <a:rPr lang="ko-KR" altLang="en-US" sz="1500" dirty="0"/>
              <a:t>도 준비되어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이미지를 </a:t>
            </a:r>
            <a:r>
              <a:rPr lang="ko-KR" altLang="en-US" sz="1500" dirty="0" err="1"/>
              <a:t>읽어들일</a:t>
            </a:r>
            <a:r>
              <a:rPr lang="ko-KR" altLang="en-US" sz="1500" dirty="0"/>
              <a:t> 때는 </a:t>
            </a:r>
            <a:r>
              <a:rPr lang="en-US" altLang="ko-KR" sz="1500" dirty="0" err="1"/>
              <a:t>matplotlib.image</a:t>
            </a:r>
            <a:r>
              <a:rPr lang="en-US" altLang="ko-KR" sz="1500" dirty="0"/>
              <a:t> </a:t>
            </a:r>
            <a:r>
              <a:rPr lang="ko-KR" altLang="en-US" sz="1500" dirty="0"/>
              <a:t>모듈의 </a:t>
            </a:r>
            <a:r>
              <a:rPr lang="en-US" altLang="ko-KR" sz="1500" dirty="0" err="1"/>
              <a:t>imread</a:t>
            </a:r>
            <a:r>
              <a:rPr lang="en-US" altLang="ko-KR" sz="1500" dirty="0"/>
              <a:t>() </a:t>
            </a:r>
            <a:r>
              <a:rPr lang="ko-KR" altLang="en-US" sz="1500" dirty="0"/>
              <a:t>메서드를 이용합니다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예를 보시죠</a:t>
            </a:r>
            <a:r>
              <a:rPr lang="en-US" altLang="ko-KR" sz="1500" dirty="0"/>
              <a:t>.</a:t>
            </a: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2662" y="2711083"/>
            <a:ext cx="10281138" cy="161582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matplotlib.pyplot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as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from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matplotlib.image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imread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img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imread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'lena.png'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이미지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읽어오기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적절한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경로를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설정하세요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!)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plt.imshow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img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plt.show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2662" y="4326910"/>
            <a:ext cx="102811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 코드를 실행하면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[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그림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1-5]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처럼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읽어들인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이미지가 표시됩니다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i="0" dirty="0" smtClean="0">
                <a:solidFill>
                  <a:srgbClr val="24292E"/>
                </a:solidFill>
                <a:effectLst/>
                <a:latin typeface="-apple-system"/>
              </a:rPr>
              <a:t>그림 </a:t>
            </a:r>
            <a:r>
              <a:rPr lang="en-US" altLang="ko-KR" sz="1500" b="1" i="0" dirty="0" smtClean="0">
                <a:solidFill>
                  <a:srgbClr val="24292E"/>
                </a:solidFill>
                <a:effectLst/>
                <a:latin typeface="-apple-system"/>
              </a:rPr>
              <a:t>1-5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 이미지 표시하기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![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그림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1-5](images/fig 1-5.png)</a:t>
            </a:r>
          </a:p>
          <a:p>
            <a:pPr>
              <a:lnSpc>
                <a:spcPct val="150000"/>
              </a:lnSpc>
            </a:pP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앞의 코드에서는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lena.png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라는 이미지 파일이 현재 작업 디렉터리에 있다고 가정했습니다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여러분은 자신의 환경에 맞게 파일 이름과 경로를 적절히 수정해야 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이 책이 제공하는 소스 코드에서는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dataset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디렉터리에서 이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lena.png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파일을 찾을 수 있습니다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예를 들어 </a:t>
            </a:r>
            <a:r>
              <a:rPr lang="ko-KR" altLang="en-US" sz="1500" b="0" i="0" dirty="0" err="1" smtClean="0">
                <a:solidFill>
                  <a:srgbClr val="24292E"/>
                </a:solidFill>
                <a:effectLst/>
                <a:latin typeface="-apple-system"/>
              </a:rPr>
              <a:t>파이썬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 인터프리터로 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ch01 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디렉터리에서 이 코드를 실행한다면 이미지 경로를 ‘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lena.png’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에서 ‘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../dataset/lena.png’</a:t>
            </a:r>
            <a:r>
              <a:rPr lang="ko-KR" altLang="en-US" sz="1500" b="0" i="0" dirty="0" smtClean="0">
                <a:solidFill>
                  <a:srgbClr val="24292E"/>
                </a:solidFill>
                <a:effectLst/>
                <a:latin typeface="-apple-system"/>
              </a:rPr>
              <a:t>로 변경하면 올바르게 작동합니다</a:t>
            </a:r>
            <a:r>
              <a:rPr lang="en-US" altLang="ko-KR" sz="1500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sz="15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076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1.7 </a:t>
            </a:r>
            <a:r>
              <a:rPr lang="ko-KR" altLang="en-US" b="1" dirty="0" smtClean="0"/>
              <a:t>정리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이번 장은 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딥러닝</a:t>
            </a:r>
            <a:r>
              <a:rPr lang="ko-KR" altLang="en-US" sz="1500" dirty="0" err="1"/>
              <a:t>으로의</a:t>
            </a:r>
            <a:r>
              <a:rPr lang="ko-KR" altLang="en-US" sz="1500" dirty="0"/>
              <a:t> 본격적인 여정을 위한 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준비 과정입니다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특히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딥러닝</a:t>
            </a:r>
            <a:r>
              <a:rPr lang="en-US" altLang="ko-KR" sz="1500" dirty="0"/>
              <a:t>(</a:t>
            </a:r>
            <a:r>
              <a:rPr lang="ko-KR" altLang="en-US" sz="1500" dirty="0"/>
              <a:t>신경망</a:t>
            </a:r>
            <a:r>
              <a:rPr lang="en-US" altLang="ko-KR" sz="1500" dirty="0"/>
              <a:t>)</a:t>
            </a:r>
            <a:r>
              <a:rPr lang="ko-KR" altLang="en-US" sz="1500" dirty="0"/>
              <a:t>을 구현하는 데 필요한 프로그래밍의 기본을 중심으로 살펴보았습니다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다음 장에서 </a:t>
            </a:r>
            <a:r>
              <a:rPr lang="ko-KR" altLang="en-US" sz="1500" dirty="0" err="1"/>
              <a:t>파이썬으로</a:t>
            </a:r>
            <a:r>
              <a:rPr lang="ko-KR" altLang="en-US" sz="1500" dirty="0"/>
              <a:t> 실제로 작동하는 코드를 작성해보면서 </a:t>
            </a:r>
            <a:r>
              <a:rPr lang="ko-KR" altLang="en-US" sz="1500" dirty="0" err="1"/>
              <a:t>딥러닝의</a:t>
            </a:r>
            <a:r>
              <a:rPr lang="ko-KR" altLang="en-US" sz="1500" dirty="0"/>
              <a:t> 세계로 떠나볼 겁니다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이번 장에서는 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파이썬에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 대해 우리에게 필요한 최소한만 설명</a:t>
            </a:r>
            <a:r>
              <a:rPr lang="ko-KR" altLang="en-US" sz="1500" dirty="0"/>
              <a:t>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더 깊게 알고 싶은 분을 위해 좋은 책을 두 권 소개해드리죠</a:t>
            </a:r>
            <a:r>
              <a:rPr lang="en-US" altLang="ko-KR" sz="1500" dirty="0"/>
              <a:t>. </a:t>
            </a:r>
            <a:r>
              <a:rPr lang="ko-KR" altLang="en-US" sz="1500" dirty="0"/>
              <a:t>먼저 </a:t>
            </a:r>
            <a:r>
              <a:rPr lang="en-US" altLang="ko-KR" sz="1500" dirty="0">
                <a:hlinkClick r:id="rId2"/>
              </a:rPr>
              <a:t>『</a:t>
            </a:r>
            <a:r>
              <a:rPr lang="ko-KR" altLang="en-US" sz="1500" dirty="0">
                <a:hlinkClick r:id="rId2"/>
              </a:rPr>
              <a:t>처음 시작하는 </a:t>
            </a:r>
            <a:r>
              <a:rPr lang="ko-KR" altLang="en-US" sz="1500" dirty="0" err="1">
                <a:hlinkClick r:id="rId2"/>
              </a:rPr>
              <a:t>파이썬</a:t>
            </a:r>
            <a:r>
              <a:rPr lang="en-US" altLang="ko-KR" sz="1500" dirty="0">
                <a:hlinkClick r:id="rId2"/>
              </a:rPr>
              <a:t>』(</a:t>
            </a:r>
            <a:r>
              <a:rPr lang="ko-KR" altLang="en-US" sz="1500" dirty="0" err="1">
                <a:hlinkClick r:id="rId2"/>
              </a:rPr>
              <a:t>한빛미디어</a:t>
            </a:r>
            <a:r>
              <a:rPr lang="en-US" altLang="ko-KR" sz="1500" dirty="0">
                <a:hlinkClick r:id="rId2"/>
              </a:rPr>
              <a:t>, 2015)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 책은 </a:t>
            </a:r>
            <a:r>
              <a:rPr lang="ko-KR" altLang="en-US" sz="1500" dirty="0" err="1"/>
              <a:t>파이썬</a:t>
            </a:r>
            <a:r>
              <a:rPr lang="ko-KR" altLang="en-US" sz="1500" dirty="0"/>
              <a:t> 프로그래밍을 기초부터 응용까지 친절하게 설명해주는 실천적인 입문서입니다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넘파이에</a:t>
            </a:r>
            <a:r>
              <a:rPr lang="ko-KR" altLang="en-US" sz="1500" dirty="0"/>
              <a:t> 대해서는 </a:t>
            </a:r>
            <a:r>
              <a:rPr lang="en-US" altLang="ko-KR" sz="1500" dirty="0">
                <a:hlinkClick r:id="rId3"/>
              </a:rPr>
              <a:t>『</a:t>
            </a:r>
            <a:r>
              <a:rPr lang="ko-KR" altLang="en-US" sz="1500" dirty="0" err="1">
                <a:hlinkClick r:id="rId3"/>
              </a:rPr>
              <a:t>파이썬</a:t>
            </a:r>
            <a:r>
              <a:rPr lang="ko-KR" altLang="en-US" sz="1500" dirty="0">
                <a:hlinkClick r:id="rId3"/>
              </a:rPr>
              <a:t> 라이브러리를 활용한 데이터 분석</a:t>
            </a:r>
            <a:r>
              <a:rPr lang="en-US" altLang="ko-KR" sz="1500" dirty="0">
                <a:hlinkClick r:id="rId3"/>
              </a:rPr>
              <a:t>』(</a:t>
            </a:r>
            <a:r>
              <a:rPr lang="ko-KR" altLang="en-US" sz="1500" dirty="0" err="1">
                <a:hlinkClick r:id="rId3"/>
              </a:rPr>
              <a:t>한빛미디어</a:t>
            </a:r>
            <a:r>
              <a:rPr lang="en-US" altLang="ko-KR" sz="1500" dirty="0">
                <a:hlinkClick r:id="rId3"/>
              </a:rPr>
              <a:t>, 2013)</a:t>
            </a:r>
            <a:r>
              <a:rPr lang="ko-KR" altLang="en-US" sz="1500" dirty="0"/>
              <a:t>을 추천합니다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책 외에는 </a:t>
            </a:r>
            <a:r>
              <a:rPr lang="en-US" altLang="ko-KR" sz="1500" dirty="0" err="1">
                <a:hlinkClick r:id="rId4"/>
              </a:rPr>
              <a:t>Scipy</a:t>
            </a:r>
            <a:r>
              <a:rPr lang="en-US" altLang="ko-KR" sz="1500" dirty="0">
                <a:hlinkClick r:id="rId4"/>
              </a:rPr>
              <a:t> </a:t>
            </a:r>
            <a:r>
              <a:rPr lang="ko-KR" altLang="en-US" sz="1500" dirty="0">
                <a:hlinkClick r:id="rId4"/>
              </a:rPr>
              <a:t>강의 노트</a:t>
            </a:r>
            <a:r>
              <a:rPr lang="ko-KR" altLang="en-US" sz="1500" dirty="0"/>
              <a:t>라는 웹 사이트가 과학 기술에서의 계산을 주제로 </a:t>
            </a:r>
            <a:r>
              <a:rPr lang="ko-KR" altLang="en-US" sz="1500" dirty="0" err="1"/>
              <a:t>넘파이와</a:t>
            </a:r>
            <a:r>
              <a:rPr lang="ko-KR" altLang="en-US" sz="1500" dirty="0"/>
              <a:t> </a:t>
            </a:r>
            <a:r>
              <a:rPr lang="en-US" altLang="ko-KR" sz="1500" dirty="0" err="1"/>
              <a:t>matplotlib</a:t>
            </a:r>
            <a:r>
              <a:rPr lang="ko-KR" altLang="en-US" sz="1500" dirty="0"/>
              <a:t>을 잘 설명하고 있으니 참고하시기 바랍니다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801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27538"/>
            <a:ext cx="10515600" cy="5649425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이번 장에서 배운 </a:t>
            </a:r>
            <a:r>
              <a:rPr lang="ko-KR" altLang="en-US" b="1" dirty="0" smtClean="0"/>
              <a:t>내용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파이썬은</a:t>
            </a:r>
            <a:r>
              <a:rPr lang="ko-KR" altLang="en-US" sz="1500" dirty="0"/>
              <a:t> 간단하고 익히기 쉬운 프로그래밍 언어다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파이썬은</a:t>
            </a:r>
            <a:r>
              <a:rPr lang="ko-KR" altLang="en-US" sz="1500" dirty="0"/>
              <a:t> 오픈 </a:t>
            </a:r>
            <a:r>
              <a:rPr lang="ko-KR" altLang="en-US" sz="1500" dirty="0" err="1"/>
              <a:t>소스여서</a:t>
            </a:r>
            <a:r>
              <a:rPr lang="ko-KR" altLang="en-US" sz="1500" dirty="0"/>
              <a:t> 자유롭게 사용할 수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이 책은 </a:t>
            </a:r>
            <a:r>
              <a:rPr lang="ko-KR" altLang="en-US" sz="1500" dirty="0" err="1"/>
              <a:t>딥러닝</a:t>
            </a:r>
            <a:r>
              <a:rPr lang="ko-KR" altLang="en-US" sz="1500" dirty="0"/>
              <a:t> 구현에 </a:t>
            </a:r>
            <a:r>
              <a:rPr lang="ko-KR" altLang="en-US" sz="1500" dirty="0" err="1"/>
              <a:t>파이썬</a:t>
            </a:r>
            <a:r>
              <a:rPr lang="ko-KR" altLang="en-US" sz="1500" dirty="0"/>
              <a:t> </a:t>
            </a:r>
            <a:r>
              <a:rPr lang="en-US" altLang="ko-KR" sz="1500" dirty="0"/>
              <a:t>3 </a:t>
            </a:r>
            <a:r>
              <a:rPr lang="ko-KR" altLang="en-US" sz="1500" dirty="0"/>
              <a:t>버전을 이용한다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외부 라이브러리로는 </a:t>
            </a:r>
            <a:r>
              <a:rPr lang="ko-KR" altLang="en-US" sz="1500" dirty="0" err="1"/>
              <a:t>넘파이와</a:t>
            </a:r>
            <a:r>
              <a:rPr lang="ko-KR" altLang="en-US" sz="1500" dirty="0"/>
              <a:t> </a:t>
            </a:r>
            <a:r>
              <a:rPr lang="en-US" altLang="ko-KR" sz="1500" dirty="0" err="1"/>
              <a:t>matplotlib</a:t>
            </a:r>
            <a:r>
              <a:rPr lang="ko-KR" altLang="en-US" sz="1500" dirty="0"/>
              <a:t>을 이용한다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파이썬을</a:t>
            </a:r>
            <a:r>
              <a:rPr lang="ko-KR" altLang="en-US" sz="1500" dirty="0"/>
              <a:t> 실행하는 방식에는 ‘</a:t>
            </a:r>
            <a:r>
              <a:rPr lang="ko-KR" altLang="en-US" sz="1500" dirty="0" err="1"/>
              <a:t>인터프리터’와</a:t>
            </a:r>
            <a:r>
              <a:rPr lang="ko-KR" altLang="en-US" sz="1500" dirty="0"/>
              <a:t> ‘스크립트 파일’ 두 가지가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파이썬에서는</a:t>
            </a:r>
            <a:r>
              <a:rPr lang="ko-KR" altLang="en-US" sz="1500" dirty="0"/>
              <a:t> 함수와 클래스 같은 모듈로 구현을 정리할 수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넘파이는</a:t>
            </a:r>
            <a:r>
              <a:rPr lang="ko-KR" altLang="en-US" sz="1500" dirty="0"/>
              <a:t> 다차원 배열을 다루는 편리한 메서드를 많이 제공한다</a:t>
            </a:r>
            <a:r>
              <a:rPr lang="en-US" altLang="ko-KR" sz="15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</a:t>
            </a:r>
            <a:endParaRPr lang="en-US" dirty="0"/>
          </a:p>
        </p:txBody>
      </p:sp>
      <p:pic>
        <p:nvPicPr>
          <p:cNvPr id="4" name="내용 개체 틀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0249" y="-6099"/>
            <a:ext cx="8490438" cy="68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584" y="0"/>
            <a:ext cx="12166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1.2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설치하기</a:t>
            </a:r>
            <a:endParaRPr lang="en-US" dirty="0"/>
          </a:p>
        </p:txBody>
      </p:sp>
      <p:pic>
        <p:nvPicPr>
          <p:cNvPr id="4" name="내용 개체 틀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2377" y="1690688"/>
            <a:ext cx="7086600" cy="51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581" y="0"/>
            <a:ext cx="11384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end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21" y="972772"/>
            <a:ext cx="8532035" cy="4351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413239"/>
            <a:ext cx="12211831" cy="60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1.2.1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현재의 </a:t>
            </a:r>
            <a:r>
              <a:rPr lang="ko-KR" altLang="en-US" sz="2000" dirty="0" err="1"/>
              <a:t>파이썬은</a:t>
            </a:r>
            <a:r>
              <a:rPr lang="ko-KR" altLang="en-US" sz="2000" dirty="0"/>
              <a:t> </a:t>
            </a:r>
            <a:r>
              <a:rPr lang="en-US" altLang="ko-KR" sz="2000" dirty="0"/>
              <a:t>2.x</a:t>
            </a:r>
            <a:r>
              <a:rPr lang="ko-KR" altLang="en-US" sz="2000" dirty="0"/>
              <a:t>와 </a:t>
            </a:r>
            <a:r>
              <a:rPr lang="en-US" altLang="ko-KR" sz="2000" dirty="0"/>
              <a:t>3.x</a:t>
            </a:r>
            <a:r>
              <a:rPr lang="ko-KR" altLang="en-US" sz="2000" dirty="0"/>
              <a:t>라는 두 가지 버전이 공존합니다</a:t>
            </a:r>
            <a:r>
              <a:rPr lang="en-US" altLang="ko-KR" sz="2000" dirty="0"/>
              <a:t>. 3 </a:t>
            </a:r>
            <a:r>
              <a:rPr lang="ko-KR" altLang="en-US" sz="2000" dirty="0"/>
              <a:t>버전이 나왔지만 아직 </a:t>
            </a:r>
            <a:r>
              <a:rPr lang="en-US" altLang="ko-KR" sz="2000" dirty="0"/>
              <a:t>2 </a:t>
            </a:r>
            <a:r>
              <a:rPr lang="ko-KR" altLang="en-US" sz="2000" dirty="0"/>
              <a:t>버전도 많이 이용되고 있죠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</a:t>
            </a:r>
            <a:r>
              <a:rPr lang="ko-KR" altLang="en-US" sz="2000" dirty="0" err="1"/>
              <a:t>파이썬을</a:t>
            </a:r>
            <a:r>
              <a:rPr lang="ko-KR" altLang="en-US" sz="2000" dirty="0"/>
              <a:t> 처음 배울 때는 어느 버전을 설치할지 신중하게 선택해야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둘은 </a:t>
            </a:r>
            <a:r>
              <a:rPr lang="en-US" altLang="ko-KR" sz="2000" dirty="0"/>
              <a:t>100% </a:t>
            </a:r>
            <a:r>
              <a:rPr lang="ko-KR" altLang="en-US" sz="2000" dirty="0"/>
              <a:t>호환되는 게 아니니까요</a:t>
            </a:r>
            <a:r>
              <a:rPr lang="en-US" altLang="ko-KR" sz="2000" dirty="0"/>
              <a:t>(</a:t>
            </a:r>
            <a:r>
              <a:rPr lang="ko-KR" altLang="en-US" sz="2000" dirty="0"/>
              <a:t>정확히 말하면 ‘</a:t>
            </a:r>
            <a:r>
              <a:rPr lang="ko-KR" altLang="en-US" sz="2000" b="1" i="1" u="sng" dirty="0">
                <a:solidFill>
                  <a:srgbClr val="FF0000"/>
                </a:solidFill>
              </a:rPr>
              <a:t>하위 </a:t>
            </a:r>
            <a:r>
              <a:rPr lang="ko-KR" altLang="en-US" sz="2000" b="1" i="1" u="sng" dirty="0" err="1">
                <a:solidFill>
                  <a:srgbClr val="FF0000"/>
                </a:solidFill>
              </a:rPr>
              <a:t>호환성</a:t>
            </a:r>
            <a:r>
              <a:rPr lang="ko-KR" altLang="en-US" sz="2000" dirty="0" err="1"/>
              <a:t>’이</a:t>
            </a:r>
            <a:r>
              <a:rPr lang="ko-KR" altLang="en-US" sz="2000" dirty="0"/>
              <a:t> 없습니다</a:t>
            </a:r>
            <a:r>
              <a:rPr lang="en-US" altLang="ko-KR" sz="2000" dirty="0"/>
              <a:t>).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로 짠 프로그램을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에서는 실행하지 못하는 일이 일어납니다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책에서는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만약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만 설치했다면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도 추가로 설치하시기 바랍니다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9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1.2.2 </a:t>
            </a:r>
            <a:r>
              <a:rPr lang="ko-KR" altLang="en-US" b="1" dirty="0"/>
              <a:t>사용하는 외부 </a:t>
            </a:r>
            <a:r>
              <a:rPr lang="ko-KR" altLang="en-US" b="1" dirty="0" smtClean="0"/>
              <a:t>라이브러리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누차 강조했듯이 이 책의 목표는 </a:t>
            </a:r>
            <a:r>
              <a:rPr lang="ko-KR" altLang="en-US" dirty="0" err="1"/>
              <a:t>딥러닝을</a:t>
            </a:r>
            <a:r>
              <a:rPr lang="ko-KR" altLang="en-US" dirty="0"/>
              <a:t> 밑바닥부터 구현하는 것입니다</a:t>
            </a:r>
            <a:r>
              <a:rPr lang="en-US" altLang="ko-KR" dirty="0"/>
              <a:t>. </a:t>
            </a:r>
            <a:r>
              <a:rPr lang="ko-KR" altLang="en-US" dirty="0"/>
              <a:t>그래서 외부 라이브러리는 최소한만 사용한다는 것이 기본 방침이지만</a:t>
            </a:r>
            <a:r>
              <a:rPr lang="en-US" altLang="ko-KR" dirty="0"/>
              <a:t>, </a:t>
            </a:r>
            <a:r>
              <a:rPr lang="ko-KR" altLang="en-US" dirty="0"/>
              <a:t>다음의 두 라이브러리는 예외로 하겠습니다</a:t>
            </a:r>
            <a:r>
              <a:rPr lang="en-US" altLang="ko-KR" dirty="0"/>
              <a:t>. </a:t>
            </a:r>
            <a:r>
              <a:rPr lang="ko-KR" altLang="en-US" dirty="0"/>
              <a:t>하나는 </a:t>
            </a:r>
            <a:r>
              <a:rPr lang="ko-KR" altLang="en-US" dirty="0" err="1"/>
              <a:t>넘파이</a:t>
            </a:r>
            <a:r>
              <a:rPr lang="en-US" altLang="ko-KR" dirty="0"/>
              <a:t>, </a:t>
            </a:r>
            <a:r>
              <a:rPr lang="ko-KR" altLang="en-US" dirty="0"/>
              <a:t>다른 하나는 </a:t>
            </a:r>
            <a:r>
              <a:rPr lang="en-US" altLang="ko-KR" dirty="0" err="1"/>
              <a:t>matplotlib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이들 라이브러리를 사용하는 이유는 효율적으로 </a:t>
            </a:r>
            <a:r>
              <a:rPr lang="ko-KR" altLang="en-US" dirty="0" err="1"/>
              <a:t>딥러닝을</a:t>
            </a:r>
            <a:r>
              <a:rPr lang="ko-KR" altLang="en-US" dirty="0"/>
              <a:t> 구현하기 위해서입니다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err="1"/>
              <a:t>넘파이는</a:t>
            </a:r>
            <a:r>
              <a:rPr lang="ko-KR" altLang="en-US" dirty="0"/>
              <a:t> </a:t>
            </a:r>
            <a:r>
              <a:rPr lang="ko-KR" altLang="en-US" b="1" i="1" u="sng" dirty="0">
                <a:solidFill>
                  <a:srgbClr val="FF0000"/>
                </a:solidFill>
              </a:rPr>
              <a:t>수치 계산용 라이브러리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 err="1"/>
              <a:t>넘파이에는</a:t>
            </a:r>
            <a:r>
              <a:rPr lang="ko-KR" altLang="en-US" dirty="0"/>
              <a:t> 고도의 수학 알고리즘과 배열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</a:t>
            </a:r>
            <a:r>
              <a:rPr lang="ko-KR" altLang="en-US" dirty="0"/>
              <a:t>을 조작하기 위한 편리한 메서드가 많이 준비되어 있습니다</a:t>
            </a:r>
            <a:r>
              <a:rPr lang="en-US" altLang="ko-KR" dirty="0"/>
              <a:t>. </a:t>
            </a:r>
            <a:r>
              <a:rPr lang="ko-KR" altLang="en-US" dirty="0"/>
              <a:t>이들 메서드를 이용하면 </a:t>
            </a:r>
            <a:r>
              <a:rPr lang="ko-KR" altLang="en-US" dirty="0" err="1"/>
              <a:t>딥러닝을</a:t>
            </a:r>
            <a:r>
              <a:rPr lang="ko-KR" altLang="en-US" dirty="0"/>
              <a:t> 훨씬 효율적으로 구현할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matplotlib</a:t>
            </a:r>
            <a:r>
              <a:rPr lang="ko-KR" altLang="en-US" dirty="0"/>
              <a:t>은 </a:t>
            </a:r>
            <a:r>
              <a:rPr lang="ko-KR" altLang="en-US" b="1" i="1" u="sng" dirty="0">
                <a:solidFill>
                  <a:srgbClr val="FF0000"/>
                </a:solidFill>
              </a:rPr>
              <a:t>그래프를 그려주는 라이브러리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-US" altLang="ko-KR" dirty="0" err="1"/>
              <a:t>matplotlib</a:t>
            </a:r>
            <a:r>
              <a:rPr lang="ko-KR" altLang="en-US" dirty="0"/>
              <a:t>을 이용하면 실험 결과를 시각화하거나 </a:t>
            </a:r>
            <a:r>
              <a:rPr lang="ko-KR" altLang="en-US" dirty="0" err="1"/>
              <a:t>딥러닝</a:t>
            </a:r>
            <a:r>
              <a:rPr lang="ko-KR" altLang="en-US" dirty="0"/>
              <a:t> 실행 과정의 중간 데이터를 시각적으로</a:t>
            </a:r>
            <a:r>
              <a:rPr lang="en-US" altLang="ko-KR" dirty="0"/>
              <a:t>, </a:t>
            </a:r>
            <a:r>
              <a:rPr lang="ko-KR" altLang="en-US" dirty="0"/>
              <a:t>즉 눈으로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이 책에서는 이러한 라이브러리를 사용하여 </a:t>
            </a:r>
            <a:r>
              <a:rPr lang="ko-KR" altLang="en-US" dirty="0" err="1"/>
              <a:t>딥러닝을</a:t>
            </a:r>
            <a:r>
              <a:rPr lang="ko-KR" altLang="en-US" dirty="0"/>
              <a:t> 구현합니다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0" y="5076731"/>
            <a:ext cx="7189694" cy="14875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노트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이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책에서는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다음의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프로그래밍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언어와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라이브러리를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사용합니다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파이썬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넘파이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matplotlib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1.2.3 </a:t>
            </a:r>
            <a:r>
              <a:rPr lang="ko-KR" altLang="en-US" b="1" dirty="0" smtClean="0"/>
              <a:t>아나콘다 </a:t>
            </a:r>
            <a:r>
              <a:rPr lang="ko-KR" altLang="en-US" b="1" dirty="0" err="1" smtClean="0"/>
              <a:t>배포판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파이썬을</a:t>
            </a:r>
            <a:r>
              <a:rPr lang="ko-KR" altLang="en-US" sz="1500" dirty="0"/>
              <a:t> 설치하는 방법은 다양하지만</a:t>
            </a:r>
            <a:r>
              <a:rPr lang="en-US" altLang="ko-KR" sz="1500" dirty="0"/>
              <a:t>, </a:t>
            </a:r>
            <a:r>
              <a:rPr lang="ko-KR" altLang="en-US" sz="1500" dirty="0"/>
              <a:t>이 책에서는 아나콘다</a:t>
            </a:r>
            <a:r>
              <a:rPr lang="en-US" altLang="ko-KR" sz="1500" dirty="0"/>
              <a:t>Anaconda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배포판을</a:t>
            </a:r>
            <a:r>
              <a:rPr lang="ko-KR" altLang="en-US" sz="1500" dirty="0"/>
              <a:t> 이용하기를 권합니다</a:t>
            </a:r>
            <a:r>
              <a:rPr lang="en-US" altLang="ko-KR" sz="1500" dirty="0"/>
              <a:t>. </a:t>
            </a:r>
            <a:r>
              <a:rPr lang="ko-KR" altLang="en-US" sz="1500" b="1" i="1" u="sng" dirty="0" err="1">
                <a:solidFill>
                  <a:srgbClr val="FF0000"/>
                </a:solidFill>
              </a:rPr>
              <a:t>배포판</a:t>
            </a:r>
            <a:r>
              <a:rPr lang="ko-KR" altLang="en-US" sz="1500" dirty="0" err="1"/>
              <a:t>이란</a:t>
            </a:r>
            <a:r>
              <a:rPr lang="ko-KR" altLang="en-US" sz="1500" dirty="0"/>
              <a:t> 사용자가 설치를 한 번에 수행할 수 있도록 필요한 라이브러리 등을 하나로 정리해둔 것입니다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그중 아나콘다는 </a:t>
            </a:r>
            <a:r>
              <a:rPr lang="ko-KR" altLang="en-US" sz="1500" b="1" i="1" u="sng" dirty="0">
                <a:solidFill>
                  <a:srgbClr val="FF0000"/>
                </a:solidFill>
              </a:rPr>
              <a:t>데이터 분석에 중점</a:t>
            </a:r>
            <a:r>
              <a:rPr lang="ko-KR" altLang="en-US" sz="1500" dirty="0"/>
              <a:t>을 둔 </a:t>
            </a:r>
            <a:r>
              <a:rPr lang="ko-KR" altLang="en-US" sz="1500" dirty="0" err="1"/>
              <a:t>배포판입니다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방금 설명한 </a:t>
            </a:r>
            <a:r>
              <a:rPr lang="ko-KR" altLang="en-US" sz="1500" dirty="0" err="1"/>
              <a:t>넘파이와</a:t>
            </a:r>
            <a:r>
              <a:rPr lang="ko-KR" altLang="en-US" sz="1500" dirty="0"/>
              <a:t> </a:t>
            </a:r>
            <a:r>
              <a:rPr lang="en-US" altLang="ko-KR" sz="1500" dirty="0" err="1"/>
              <a:t>matplotlib</a:t>
            </a:r>
            <a:r>
              <a:rPr lang="ko-KR" altLang="en-US" sz="1500" dirty="0"/>
              <a:t>을 포함해 데이터 분석에 유용한 라이브러리가 포함되어 있습니다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앞서 말한 것처럼 이 책에서는 </a:t>
            </a:r>
            <a:r>
              <a:rPr lang="ko-KR" altLang="en-US" sz="1500" dirty="0" err="1"/>
              <a:t>파이썬</a:t>
            </a:r>
            <a:r>
              <a:rPr lang="ko-KR" altLang="en-US" sz="1500" dirty="0"/>
              <a:t> </a:t>
            </a:r>
            <a:r>
              <a:rPr lang="en-US" altLang="ko-KR" sz="1500" dirty="0"/>
              <a:t>3</a:t>
            </a:r>
            <a:r>
              <a:rPr lang="ko-KR" altLang="en-US" sz="1500" dirty="0"/>
              <a:t>를 사용합니다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그래서 아나콘다 </a:t>
            </a:r>
            <a:r>
              <a:rPr lang="ko-KR" altLang="en-US" sz="1500" dirty="0" err="1"/>
              <a:t>배포판도</a:t>
            </a:r>
            <a:r>
              <a:rPr lang="ko-KR" altLang="en-US" sz="1500" dirty="0"/>
              <a:t> </a:t>
            </a:r>
            <a:r>
              <a:rPr lang="en-US" altLang="ko-KR" sz="1500" dirty="0"/>
              <a:t>3 </a:t>
            </a:r>
            <a:r>
              <a:rPr lang="ko-KR" altLang="en-US" sz="1500" dirty="0" err="1"/>
              <a:t>버전용을</a:t>
            </a:r>
            <a:r>
              <a:rPr lang="ko-KR" altLang="en-US" sz="1500" dirty="0"/>
              <a:t> 설치합니다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그럼</a:t>
            </a:r>
            <a:r>
              <a:rPr lang="en-US" altLang="ko-KR" sz="1500" dirty="0"/>
              <a:t>, </a:t>
            </a:r>
            <a:r>
              <a:rPr lang="ko-KR" altLang="en-US" sz="1500" dirty="0"/>
              <a:t>다음 주소에서 자신의 </a:t>
            </a:r>
            <a:r>
              <a:rPr lang="en-US" altLang="ko-KR" sz="1500" dirty="0"/>
              <a:t>OS</a:t>
            </a:r>
            <a:r>
              <a:rPr lang="ko-KR" altLang="en-US" sz="1500" dirty="0"/>
              <a:t>에 맞는 </a:t>
            </a:r>
            <a:r>
              <a:rPr lang="ko-KR" altLang="en-US" sz="1500" dirty="0" err="1"/>
              <a:t>배포판을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내려받아</a:t>
            </a:r>
            <a:r>
              <a:rPr lang="ko-KR" altLang="en-US" sz="1500" dirty="0"/>
              <a:t> 설치하세요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783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3170</Words>
  <Application>Microsoft Office PowerPoint</Application>
  <PresentationFormat>自定义</PresentationFormat>
  <Paragraphs>417</Paragraphs>
  <Slides>51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테마</vt:lpstr>
      <vt:lpstr>『밑바닥부터 시작하는 딥러닝』 (원서 : ゼロから作る Deep Learning)</vt:lpstr>
      <vt:lpstr>목차</vt:lpstr>
      <vt:lpstr>요구사항</vt:lpstr>
      <vt:lpstr>1.1 파이썬이란?</vt:lpstr>
      <vt:lpstr>1.2 파이썬 설치하기</vt:lpstr>
      <vt:lpstr>PowerPoint 演示文稿</vt:lpstr>
      <vt:lpstr>1.2.1 파이썬 버전</vt:lpstr>
      <vt:lpstr>1.2.2 사용하는 외부 라이브러리</vt:lpstr>
      <vt:lpstr>1.2.3 아나콘다 배포판</vt:lpstr>
      <vt:lpstr>1.3 파이썬 인터프리터</vt:lpstr>
      <vt:lpstr>1.3 파이썬 인터프리터</vt:lpstr>
      <vt:lpstr>1.3 파이썬 인터프리터</vt:lpstr>
      <vt:lpstr>1.3.1 산술 연산</vt:lpstr>
      <vt:lpstr>1.3.2 자료형</vt:lpstr>
      <vt:lpstr>1.3.3 변수</vt:lpstr>
      <vt:lpstr>1.3.4 리스트</vt:lpstr>
      <vt:lpstr>PowerPoint 演示文稿</vt:lpstr>
      <vt:lpstr>1.3.5 딕셔너리</vt:lpstr>
      <vt:lpstr>1.3.6 bool</vt:lpstr>
      <vt:lpstr>PowerPoint 演示文稿</vt:lpstr>
      <vt:lpstr>1.3.7 if 문</vt:lpstr>
      <vt:lpstr>1.3.8 for 문</vt:lpstr>
      <vt:lpstr>1.3.9 함수</vt:lpstr>
      <vt:lpstr>PowerPoint 演示文稿</vt:lpstr>
      <vt:lpstr>1.4 파이썬 스크립트 파일</vt:lpstr>
      <vt:lpstr>1.4.1 파일로 저장하기</vt:lpstr>
      <vt:lpstr>1.4.2 클래스</vt:lpstr>
      <vt:lpstr>PowerPoint 演示文稿</vt:lpstr>
      <vt:lpstr>PowerPoint 演示文稿</vt:lpstr>
      <vt:lpstr>1.5 넘파이</vt:lpstr>
      <vt:lpstr>1.5.1 넘파이 가져오기</vt:lpstr>
      <vt:lpstr>1.5.2 넘파이 배열 생성하기</vt:lpstr>
      <vt:lpstr>1.5.3 넘파이의 산술 연산</vt:lpstr>
      <vt:lpstr>PowerPoint 演示文稿</vt:lpstr>
      <vt:lpstr>1.5.4 넘파이의 N차원 배열</vt:lpstr>
      <vt:lpstr>PowerPoint 演示文稿</vt:lpstr>
      <vt:lpstr>PowerPoint 演示文稿</vt:lpstr>
      <vt:lpstr>1.5.5 브로드캐스트</vt:lpstr>
      <vt:lpstr>1.5.6 원소 접근</vt:lpstr>
      <vt:lpstr>PowerPoint 演示文稿</vt:lpstr>
      <vt:lpstr>PowerPoint 演示文稿</vt:lpstr>
      <vt:lpstr>1.6 matplotlib</vt:lpstr>
      <vt:lpstr>1.6.1 단순한 그래프 그리기</vt:lpstr>
      <vt:lpstr>1.6.2 pyplot의 기능</vt:lpstr>
      <vt:lpstr>1.6.3 이미지 표시하기</vt:lpstr>
      <vt:lpstr>1.7 정리</vt:lpstr>
      <vt:lpstr>PowerPoint 演示文稿</vt:lpstr>
      <vt:lpstr>참고: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frome Scratch 밑바닥부터 시작하는 딥러닝</dc:title>
  <dc:creator>tim</dc:creator>
  <cp:lastModifiedBy>tae</cp:lastModifiedBy>
  <cp:revision>67</cp:revision>
  <dcterms:created xsi:type="dcterms:W3CDTF">2017-12-27T00:39:05Z</dcterms:created>
  <dcterms:modified xsi:type="dcterms:W3CDTF">2017-12-30T01:28:26Z</dcterms:modified>
</cp:coreProperties>
</file>