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83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2 </a:t>
            </a:r>
            <a:r>
              <a:rPr lang="ko-KR" altLang="en-US" dirty="0" err="1" smtClean="0"/>
              <a:t>퍼셉트론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Joseph</a:t>
            </a:r>
          </a:p>
          <a:p>
            <a:r>
              <a:rPr lang="en-US" altLang="ko-KR" dirty="0" smtClean="0"/>
              <a:t>2018.01.06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4276093"/>
            <a:ext cx="1530927" cy="1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이게 전부인데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16527" y="1953492"/>
            <a:ext cx="4606636" cy="4170218"/>
            <a:chOff x="7267950" y="2639804"/>
            <a:chExt cx="3882649" cy="35371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09" y="3060153"/>
            <a:ext cx="5286829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AND Gate (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 GATE </a:t>
            </a:r>
            <a:r>
              <a:rPr lang="ko-KR" altLang="en-US" dirty="0" smtClean="0"/>
              <a:t>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입력이 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출력이 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입력이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때에만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퍼셉트론으로</a:t>
            </a:r>
            <a:r>
              <a:rPr lang="ko-KR" altLang="en-US" dirty="0" smtClean="0"/>
              <a:t> 표현 하려면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i="1" dirty="0" smtClean="0">
                <a:latin typeface="+mn-ea"/>
              </a:rPr>
              <a:t>w1, w2, </a:t>
            </a:r>
            <a:r>
              <a:rPr lang="el-GR" altLang="ko-KR" i="1" dirty="0" smtClean="0">
                <a:latin typeface="+mn-ea"/>
              </a:rPr>
              <a:t>Θ</a:t>
            </a:r>
            <a:r>
              <a:rPr lang="en-US" altLang="ko-KR" i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정하면 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어떤 값으로 할 까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en-US" altLang="ko-KR" dirty="0" smtClean="0">
                <a:latin typeface="+mn-ea"/>
              </a:rPr>
              <a:t>(w1</a:t>
            </a:r>
            <a:r>
              <a:rPr lang="en-US" altLang="ko-KR" dirty="0">
                <a:latin typeface="+mn-ea"/>
              </a:rPr>
              <a:t>, w2, </a:t>
            </a:r>
            <a:r>
              <a:rPr lang="el-GR" altLang="ko-KR" dirty="0" smtClean="0">
                <a:latin typeface="+mn-ea"/>
              </a:rPr>
              <a:t>Θ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가 아래의 경우 모두 </a:t>
            </a:r>
            <a:r>
              <a:rPr lang="en-US" altLang="ko-KR" dirty="0" smtClean="0">
                <a:latin typeface="+mn-ea"/>
              </a:rPr>
              <a:t>OK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(0.5, 0.5, 0.8)</a:t>
            </a:r>
          </a:p>
          <a:p>
            <a:pPr lvl="2"/>
            <a:r>
              <a:rPr lang="en-US" altLang="ko-KR" dirty="0" smtClean="0">
                <a:latin typeface="+mn-ea"/>
              </a:rPr>
              <a:t>(1.0, 1.0, 1.0)</a:t>
            </a:r>
          </a:p>
          <a:p>
            <a:pPr lvl="1"/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895871" y="1468192"/>
            <a:ext cx="4457929" cy="3137061"/>
            <a:chOff x="6769891" y="1729841"/>
            <a:chExt cx="4457929" cy="313706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891" y="1729841"/>
              <a:ext cx="4457929" cy="313706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769891" y="4064000"/>
              <a:ext cx="4457929" cy="8029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60" y="5051391"/>
            <a:ext cx="4767150" cy="14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NAND Gate (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AND GATE </a:t>
            </a:r>
          </a:p>
          <a:p>
            <a:pPr lvl="1"/>
            <a:r>
              <a:rPr lang="en-US" altLang="ko-KR" dirty="0" smtClean="0"/>
              <a:t>AND </a:t>
            </a:r>
            <a:r>
              <a:rPr lang="ko-KR" altLang="en-US" dirty="0" smtClean="0"/>
              <a:t>결과를 뒤집은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입력이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때에만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퍼셉트론으로</a:t>
            </a:r>
            <a:r>
              <a:rPr lang="ko-KR" altLang="en-US" dirty="0" smtClean="0"/>
              <a:t> 표현 하려면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i="1" dirty="0" smtClean="0">
                <a:latin typeface="+mn-ea"/>
              </a:rPr>
              <a:t>w1, w2, </a:t>
            </a:r>
            <a:r>
              <a:rPr lang="el-GR" altLang="ko-KR" i="1" dirty="0" smtClean="0">
                <a:latin typeface="+mn-ea"/>
              </a:rPr>
              <a:t>Θ</a:t>
            </a:r>
            <a:r>
              <a:rPr lang="en-US" altLang="ko-KR" i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정하면 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어떤 값으로 할 까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en-US" altLang="ko-KR" dirty="0" smtClean="0">
                <a:latin typeface="+mn-ea"/>
              </a:rPr>
              <a:t>(w1</a:t>
            </a:r>
            <a:r>
              <a:rPr lang="en-US" altLang="ko-KR" dirty="0">
                <a:latin typeface="+mn-ea"/>
              </a:rPr>
              <a:t>, w2, </a:t>
            </a:r>
            <a:r>
              <a:rPr lang="el-GR" altLang="ko-KR" dirty="0" smtClean="0">
                <a:latin typeface="+mn-ea"/>
              </a:rPr>
              <a:t>Θ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가 아래의 경우 모두 </a:t>
            </a:r>
            <a:r>
              <a:rPr lang="en-US" altLang="ko-KR" dirty="0" smtClean="0">
                <a:latin typeface="+mn-ea"/>
              </a:rPr>
              <a:t>OK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(-0.5, -0.5, -0.7)</a:t>
            </a:r>
          </a:p>
          <a:p>
            <a:pPr lvl="2"/>
            <a:r>
              <a:rPr lang="ko-KR" altLang="en-US" dirty="0" smtClean="0">
                <a:latin typeface="+mn-ea"/>
              </a:rPr>
              <a:t>그 외에도 수많은 조합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60" y="5051391"/>
            <a:ext cx="4767150" cy="147277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895871" y="1468192"/>
            <a:ext cx="4457929" cy="3137061"/>
            <a:chOff x="6895871" y="1468192"/>
            <a:chExt cx="4457929" cy="313706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871" y="1468192"/>
              <a:ext cx="4343623" cy="306085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895871" y="3802351"/>
              <a:ext cx="4457929" cy="8029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7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OR Gate (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 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신호중</a:t>
            </a:r>
            <a:r>
              <a:rPr lang="ko-KR" altLang="en-US" dirty="0" smtClean="0"/>
              <a:t> 하나라도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퍼셉트론으로</a:t>
            </a:r>
            <a:r>
              <a:rPr lang="ko-KR" altLang="en-US" dirty="0" smtClean="0"/>
              <a:t> 표현 하려면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i="1" dirty="0" smtClean="0">
                <a:latin typeface="+mn-ea"/>
              </a:rPr>
              <a:t>w1, w2, </a:t>
            </a:r>
            <a:r>
              <a:rPr lang="el-GR" altLang="ko-KR" i="1" dirty="0" smtClean="0">
                <a:latin typeface="+mn-ea"/>
              </a:rPr>
              <a:t>Θ</a:t>
            </a:r>
            <a:r>
              <a:rPr lang="en-US" altLang="ko-KR" i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정하면 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어떤 값으로 할 까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en-US" altLang="ko-KR" dirty="0" smtClean="0">
                <a:latin typeface="+mn-ea"/>
              </a:rPr>
              <a:t>(w1</a:t>
            </a:r>
            <a:r>
              <a:rPr lang="en-US" altLang="ko-KR" dirty="0">
                <a:latin typeface="+mn-ea"/>
              </a:rPr>
              <a:t>, w2, </a:t>
            </a:r>
            <a:r>
              <a:rPr lang="el-GR" altLang="ko-KR" dirty="0" smtClean="0">
                <a:latin typeface="+mn-ea"/>
              </a:rPr>
              <a:t>Θ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 smtClean="0">
                <a:latin typeface="+mn-ea"/>
              </a:rPr>
              <a:t>이것도 무수히 많다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60" y="5051391"/>
            <a:ext cx="4767150" cy="147277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895871" y="1468192"/>
            <a:ext cx="4457929" cy="3137061"/>
            <a:chOff x="6895871" y="1468192"/>
            <a:chExt cx="4457929" cy="313706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871" y="1468192"/>
              <a:ext cx="4394426" cy="303545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895871" y="2627086"/>
              <a:ext cx="4457929" cy="197816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7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68828" y="858982"/>
            <a:ext cx="10515600" cy="45548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원리를 배웠으니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코드로 구현해볼까요 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rgbClr val="00B050"/>
                </a:solidFill>
              </a:rPr>
              <a:t>Keep Calm and Code</a:t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sz="2000" b="1" dirty="0" smtClean="0">
                <a:solidFill>
                  <a:srgbClr val="00B050"/>
                </a:solidFill>
              </a:rPr>
              <a:t>Go to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jupyter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notebook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와 편향</a:t>
            </a:r>
            <a:r>
              <a:rPr lang="en-US" altLang="ko-KR" dirty="0" smtClean="0"/>
              <a:t>(bias)</a:t>
            </a:r>
            <a:r>
              <a:rPr lang="ko-KR" altLang="en-US" dirty="0" smtClean="0"/>
              <a:t> 도입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" y="4749335"/>
            <a:ext cx="5072376" cy="124553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3" y="1828755"/>
            <a:ext cx="4767150" cy="147277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2308770" y="3718820"/>
            <a:ext cx="1302656" cy="613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98157" y="365610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-b</a:t>
            </a:r>
            <a:r>
              <a:rPr lang="ko-KR" altLang="en-US" dirty="0" smtClean="0"/>
              <a:t>로 치환하면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661258" y="2409371"/>
            <a:ext cx="5371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Q: </a:t>
            </a:r>
            <a:r>
              <a:rPr lang="ko-KR" altLang="en-US" i="1" dirty="0" smtClean="0"/>
              <a:t>기호만 변했을 뿐 기타는 모두 같습니다</a:t>
            </a:r>
            <a:r>
              <a:rPr lang="en-US" altLang="ko-KR" i="1" dirty="0" smtClean="0"/>
              <a:t>.</a:t>
            </a:r>
            <a:endParaRPr lang="en-US" altLang="ko-KR" i="1" dirty="0"/>
          </a:p>
          <a:p>
            <a:r>
              <a:rPr lang="ko-KR" altLang="en-US" i="1" dirty="0" smtClean="0"/>
              <a:t>같으면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왜 굳이 변형해야 할 까요</a:t>
            </a:r>
            <a:r>
              <a:rPr lang="en-US" altLang="ko-KR" i="1" dirty="0" smtClean="0"/>
              <a:t>?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의의</a:t>
            </a:r>
            <a:r>
              <a:rPr lang="en-US" altLang="ko-KR" b="1" dirty="0" smtClean="0"/>
              <a:t>: </a:t>
            </a:r>
          </a:p>
          <a:p>
            <a:r>
              <a:rPr lang="ko-KR" altLang="en-US" dirty="0" smtClean="0"/>
              <a:t>입력 신호에 가중치를 곱한 값과 편향을 합친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보다 작거나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별건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한마디로 알아보기 쉽게 하기 위함임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3483" y="593989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편향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07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0520"/>
          <a:stretch/>
        </p:blipFill>
        <p:spPr>
          <a:xfrm>
            <a:off x="431470" y="1191491"/>
            <a:ext cx="4644571" cy="5646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9839" y="2902158"/>
            <a:ext cx="6416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Numpy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배열 끼리 </a:t>
            </a:r>
            <a:r>
              <a:rPr lang="ko-KR" altLang="en-US" b="1" dirty="0" err="1" smtClean="0"/>
              <a:t>곱셉은</a:t>
            </a:r>
            <a:r>
              <a:rPr lang="en-US" altLang="ko-KR" b="1" dirty="0" smtClean="0"/>
              <a:t>, </a:t>
            </a:r>
          </a:p>
          <a:p>
            <a:r>
              <a:rPr lang="ko-KR" altLang="en-US" b="1" dirty="0" smtClean="0"/>
              <a:t>두 배열의 원소수가 같다면 대응되는 각 원소끼리 곱한다</a:t>
            </a:r>
            <a:r>
              <a:rPr lang="en-US" altLang="ko-KR" b="1" dirty="0" smtClean="0"/>
              <a:t>.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Ex) w * x </a:t>
            </a:r>
            <a:r>
              <a:rPr lang="ko-KR" altLang="en-US" b="1" dirty="0" smtClean="0"/>
              <a:t>에서 </a:t>
            </a:r>
            <a:endParaRPr lang="en-US" altLang="ko-KR" b="1" dirty="0" smtClean="0"/>
          </a:p>
          <a:p>
            <a:r>
              <a:rPr lang="en-US" altLang="ko-KR" b="1" dirty="0" smtClean="0"/>
              <a:t>[0.5, 0.5] * [0, 1] -&gt; [0.5x0, 0.5x1] -&gt; </a:t>
            </a:r>
            <a:r>
              <a:rPr lang="en-US" altLang="ko-KR" b="1" dirty="0" smtClean="0">
                <a:solidFill>
                  <a:srgbClr val="00B050"/>
                </a:solidFill>
              </a:rPr>
              <a:t>[0, 0.5]</a:t>
            </a:r>
          </a:p>
          <a:p>
            <a:endParaRPr lang="en-US" altLang="ko-KR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366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배열을 이용해서 표현해 본다면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157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968828" y="1468211"/>
            <a:ext cx="10515600" cy="394561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가중치와 편향 구현하기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00B050"/>
                </a:solidFill>
              </a:rPr>
              <a:t>Keep Calm and Code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sz="1800" b="1" dirty="0" smtClean="0">
                <a:solidFill>
                  <a:srgbClr val="00B050"/>
                </a:solidFill>
              </a:rPr>
              <a:t>Go to </a:t>
            </a:r>
            <a:r>
              <a:rPr lang="en-US" altLang="ko-KR" sz="1800" b="1" dirty="0" err="1" smtClean="0">
                <a:solidFill>
                  <a:srgbClr val="00B050"/>
                </a:solidFill>
              </a:rPr>
              <a:t>jupyter</a:t>
            </a:r>
            <a:r>
              <a:rPr lang="en-US" altLang="ko-KR" sz="1800" b="1" dirty="0" smtClean="0">
                <a:solidFill>
                  <a:srgbClr val="00B050"/>
                </a:solidFill>
              </a:rPr>
              <a:t> notebook</a:t>
            </a:r>
            <a:endParaRPr lang="ko-KR" alt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한계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XOR Gate</a:t>
            </a:r>
          </a:p>
          <a:p>
            <a:pPr lvl="1"/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입력 중 </a:t>
            </a:r>
            <a:r>
              <a:rPr lang="en-US" altLang="ko-KR" dirty="0" smtClean="0"/>
              <a:t>Only </a:t>
            </a:r>
            <a:r>
              <a:rPr lang="ko-KR" altLang="en-US" dirty="0" smtClean="0"/>
              <a:t>한쪽이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일때에만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퍼셉트론으로</a:t>
            </a:r>
            <a:r>
              <a:rPr lang="ko-KR" altLang="en-US" dirty="0" smtClean="0"/>
              <a:t> </a:t>
            </a:r>
            <a:r>
              <a:rPr lang="ko-KR" altLang="en-US" dirty="0"/>
              <a:t>표현 하려면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i="1" dirty="0">
                <a:latin typeface="+mn-ea"/>
              </a:rPr>
              <a:t>w1, w2, </a:t>
            </a:r>
            <a:r>
              <a:rPr lang="el-GR" altLang="ko-KR" i="1" dirty="0">
                <a:latin typeface="+mn-ea"/>
              </a:rPr>
              <a:t>Θ</a:t>
            </a:r>
            <a:r>
              <a:rPr lang="en-US" altLang="ko-KR" i="1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어떤 값을 취하면 될까</a:t>
            </a:r>
            <a:r>
              <a:rPr lang="en-US" altLang="ko-KR" dirty="0" smtClean="0">
                <a:latin typeface="+mn-ea"/>
              </a:rPr>
              <a:t>? (1</a:t>
            </a:r>
            <a:r>
              <a:rPr lang="ko-KR" altLang="en-US" dirty="0" smtClean="0">
                <a:latin typeface="+mn-ea"/>
              </a:rPr>
              <a:t>초 고민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결론부터 말하자면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현재까지 배운 것으로는 해결 불가능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왜</a:t>
            </a:r>
            <a:r>
              <a:rPr lang="en-US" altLang="ko-KR" dirty="0" smtClean="0">
                <a:latin typeface="+mn-ea"/>
              </a:rPr>
              <a:t>? </a:t>
            </a:r>
            <a:r>
              <a:rPr lang="ko-KR" altLang="en-US" dirty="0" smtClean="0">
                <a:latin typeface="+mn-ea"/>
              </a:rPr>
              <a:t>지금까지 </a:t>
            </a:r>
            <a:r>
              <a:rPr lang="en-US" altLang="ko-KR" dirty="0" smtClean="0">
                <a:latin typeface="+mn-ea"/>
              </a:rPr>
              <a:t>AND, OR, NAND </a:t>
            </a:r>
            <a:r>
              <a:rPr lang="ko-KR" altLang="en-US" dirty="0" smtClean="0">
                <a:latin typeface="+mn-ea"/>
              </a:rPr>
              <a:t>다 되었는데</a:t>
            </a:r>
            <a:r>
              <a:rPr lang="en-US" altLang="ko-KR" dirty="0" smtClean="0">
                <a:latin typeface="+mn-ea"/>
              </a:rPr>
              <a:t>??????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55429" y="654816"/>
            <a:ext cx="3657600" cy="3722949"/>
            <a:chOff x="7387772" y="1961102"/>
            <a:chExt cx="3657600" cy="372294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172" y="1961102"/>
              <a:ext cx="3193325" cy="372294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387772" y="3468914"/>
              <a:ext cx="3657600" cy="13788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4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3" y="1393370"/>
            <a:ext cx="4929557" cy="483951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OR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게이트</a:t>
            </a:r>
            <a:r>
              <a:rPr lang="ko-KR" altLang="en-US" sz="4000" dirty="0" smtClean="0"/>
              <a:t> 값을 표현하면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518095" y="1495631"/>
            <a:ext cx="5424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그림에서 </a:t>
            </a:r>
            <a:endParaRPr lang="en-US" altLang="ko-KR" b="1" dirty="0" smtClean="0"/>
          </a:p>
          <a:p>
            <a:r>
              <a:rPr lang="ko-KR" altLang="en-US" b="1" dirty="0" smtClean="0"/>
              <a:t>회색 부분은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을 출력</a:t>
            </a:r>
            <a:endParaRPr lang="en-US" altLang="ko-KR" b="1" dirty="0" smtClean="0"/>
          </a:p>
          <a:p>
            <a:r>
              <a:rPr lang="ko-KR" altLang="en-US" b="1" dirty="0" smtClean="0"/>
              <a:t>흰색 부분은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출력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즉 </a:t>
            </a:r>
            <a:r>
              <a:rPr lang="ko-KR" altLang="en-US" b="1" dirty="0" err="1" smtClean="0"/>
              <a:t>직선하나로</a:t>
            </a:r>
            <a:r>
              <a:rPr lang="ko-KR" altLang="en-US" b="1" dirty="0" smtClean="0"/>
              <a:t> 정확히 </a:t>
            </a:r>
            <a:r>
              <a:rPr lang="ko-KR" altLang="en-US" b="1" dirty="0" err="1" smtClean="0"/>
              <a:t>두부분으로</a:t>
            </a:r>
            <a:r>
              <a:rPr lang="ko-KR" altLang="en-US" b="1" dirty="0" smtClean="0"/>
              <a:t> 나눌 수 있음</a:t>
            </a:r>
            <a:r>
              <a:rPr lang="en-US" altLang="ko-KR" b="1" dirty="0" smtClean="0"/>
              <a:t>. 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sz="4800" b="1" dirty="0" smtClean="0"/>
              <a:t>그런데</a:t>
            </a:r>
            <a:r>
              <a:rPr lang="en-US" altLang="ko-KR" sz="4800" b="1" dirty="0" smtClean="0"/>
              <a:t>, XOR</a:t>
            </a:r>
            <a:r>
              <a:rPr lang="ko-KR" altLang="en-US" sz="4800" b="1" dirty="0" smtClean="0"/>
              <a:t>는 </a:t>
            </a:r>
            <a:endParaRPr lang="en-US" altLang="ko-KR" sz="4800" b="1" dirty="0" smtClean="0"/>
          </a:p>
          <a:p>
            <a:r>
              <a:rPr lang="ko-KR" altLang="en-US" sz="4800" b="1" dirty="0" smtClean="0"/>
              <a:t>이게 안됨</a:t>
            </a:r>
            <a:r>
              <a:rPr lang="en-US" altLang="ko-KR" sz="4800" b="1" dirty="0" smtClean="0"/>
              <a:t>. </a:t>
            </a:r>
            <a:r>
              <a:rPr lang="ko-KR" altLang="en-US" sz="4800" b="1" dirty="0" smtClean="0"/>
              <a:t>왜</a:t>
            </a:r>
            <a:r>
              <a:rPr lang="en-US" altLang="ko-KR" sz="48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60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3860"/>
            <a:ext cx="6096000" cy="4057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53746" y="1677266"/>
            <a:ext cx="4308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n-ea"/>
              </a:rPr>
              <a:t>니</a:t>
            </a:r>
            <a:r>
              <a:rPr lang="ko-KR" altLang="en-US" b="1" dirty="0">
                <a:latin typeface="+mn-ea"/>
              </a:rPr>
              <a:t/>
            </a:r>
            <a:br>
              <a:rPr lang="ko-KR" altLang="en-US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생각에</a:t>
            </a:r>
            <a:br>
              <a:rPr lang="ko-KR" altLang="en-US" b="1" dirty="0">
                <a:latin typeface="+mn-ea"/>
              </a:rPr>
            </a:br>
            <a:r>
              <a:rPr lang="ko-KR" altLang="en-US" b="1" dirty="0">
                <a:latin typeface="+mn-ea"/>
              </a:rPr>
              <a:t/>
            </a:r>
            <a:br>
              <a:rPr lang="ko-KR" altLang="en-US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잠</a:t>
            </a:r>
            <a:br>
              <a:rPr lang="ko-KR" altLang="en-US" b="1" dirty="0">
                <a:latin typeface="+mn-ea"/>
              </a:rPr>
            </a:br>
            <a:r>
              <a:rPr lang="ko-KR" altLang="en-US" b="1" dirty="0" err="1" smtClean="0">
                <a:latin typeface="+mn-ea"/>
              </a:rPr>
              <a:t>못이뤄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3746" y="3276267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하상욱 단편시집 </a:t>
            </a:r>
            <a:r>
              <a:rPr lang="en-US" altLang="ko-KR" b="1" dirty="0">
                <a:latin typeface="+mn-ea"/>
              </a:rPr>
              <a:t>'</a:t>
            </a:r>
            <a:r>
              <a:rPr lang="ko-KR" altLang="en-US" b="1" dirty="0">
                <a:latin typeface="+mn-ea"/>
              </a:rPr>
              <a:t>출근</a:t>
            </a:r>
            <a:r>
              <a:rPr lang="en-US" altLang="ko-KR" b="1" dirty="0" smtClean="0">
                <a:latin typeface="+mn-ea"/>
              </a:rPr>
              <a:t>'</a:t>
            </a:r>
            <a:r>
              <a:rPr lang="zh-CN" altLang="en-US" b="1" dirty="0">
                <a:latin typeface="+mn-ea"/>
              </a:rPr>
              <a:t>中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-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53746" y="4105538"/>
            <a:ext cx="4308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</a:rPr>
              <a:t>이게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뭐라고</a:t>
            </a:r>
            <a:r>
              <a:rPr lang="ko-KR" altLang="en-US" b="1" dirty="0">
                <a:latin typeface="+mn-ea"/>
              </a:rPr>
              <a:t/>
            </a:r>
            <a:br>
              <a:rPr lang="ko-KR" altLang="en-US" b="1" dirty="0">
                <a:latin typeface="+mn-ea"/>
              </a:rPr>
            </a:br>
            <a:r>
              <a:rPr lang="ko-KR" altLang="en-US" b="1" dirty="0">
                <a:latin typeface="+mn-ea"/>
              </a:rPr>
              <a:t/>
            </a:r>
            <a:br>
              <a:rPr lang="ko-KR" altLang="en-US" b="1" dirty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이리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힘들까</a:t>
            </a:r>
            <a:endParaRPr lang="ko-KR" altLang="en-US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3746" y="5704539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하상욱 단편시집 </a:t>
            </a:r>
            <a:r>
              <a:rPr lang="en-US" altLang="ko-KR" b="1" dirty="0" smtClean="0">
                <a:latin typeface="+mn-ea"/>
              </a:rPr>
              <a:t>‘</a:t>
            </a:r>
            <a:r>
              <a:rPr lang="ko-KR" altLang="en-US" b="1" dirty="0" smtClean="0">
                <a:latin typeface="+mn-ea"/>
              </a:rPr>
              <a:t>메뉴 선택</a:t>
            </a:r>
            <a:r>
              <a:rPr lang="en-US" altLang="ko-KR" b="1" dirty="0" smtClean="0">
                <a:latin typeface="+mn-ea"/>
              </a:rPr>
              <a:t>’ </a:t>
            </a:r>
            <a:r>
              <a:rPr lang="zh-CN" altLang="en-US" dirty="0" smtClean="0">
                <a:latin typeface="+mn-ea"/>
              </a:rPr>
              <a:t>中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-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6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XOR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게이트</a:t>
            </a:r>
            <a:r>
              <a:rPr lang="ko-KR" altLang="en-US" sz="4000" dirty="0" smtClean="0"/>
              <a:t> 값을 표현하면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645258" y="1509486"/>
            <a:ext cx="64161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그림에서 </a:t>
            </a:r>
            <a:endParaRPr lang="en-US" altLang="ko-KR" b="1" dirty="0" smtClean="0"/>
          </a:p>
          <a:p>
            <a:r>
              <a:rPr lang="ko-KR" altLang="en-US" b="1" dirty="0" smtClean="0"/>
              <a:t>삼각형은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출력</a:t>
            </a:r>
            <a:endParaRPr lang="en-US" altLang="ko-KR" b="1" dirty="0" smtClean="0"/>
          </a:p>
          <a:p>
            <a:r>
              <a:rPr lang="ko-KR" altLang="en-US" b="1" dirty="0" smtClean="0"/>
              <a:t>동그라미는 </a:t>
            </a:r>
            <a:r>
              <a:rPr lang="en-US" altLang="ko-KR" b="1" dirty="0"/>
              <a:t>0</a:t>
            </a:r>
            <a:r>
              <a:rPr lang="ko-KR" altLang="en-US" b="1" dirty="0" smtClean="0"/>
              <a:t>을 출력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지금까지 방법으로는 정확히 두 부분으로 완벽히 나눌 수가 없음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sz="4400" b="1" dirty="0" smtClean="0"/>
              <a:t>그래서 안됨</a:t>
            </a:r>
            <a:endParaRPr lang="en-US" altLang="ko-KR" sz="4400" b="1" dirty="0" smtClean="0"/>
          </a:p>
          <a:p>
            <a:endParaRPr lang="en-US" altLang="ko-KR" sz="4400" b="1" dirty="0"/>
          </a:p>
          <a:p>
            <a:r>
              <a:rPr lang="ko-KR" altLang="en-US" sz="3200" b="1" dirty="0" smtClean="0"/>
              <a:t>그럼 이대로 죽어야만 하는가</a:t>
            </a:r>
            <a:r>
              <a:rPr lang="en-US" altLang="ko-KR" sz="3200" b="1" dirty="0" smtClean="0"/>
              <a:t>?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ko-KR" altLang="en-US" sz="2800" b="1" dirty="0" smtClean="0"/>
              <a:t>잘 생각해보면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방법이 있음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그게 뭐냐</a:t>
            </a:r>
            <a:r>
              <a:rPr lang="en-US" altLang="ko-KR" sz="2800" b="1" dirty="0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3" y="1509486"/>
            <a:ext cx="4724705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선형과 비선형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앞에서 </a:t>
            </a:r>
            <a:r>
              <a:rPr lang="ko-KR" altLang="en-US" dirty="0" err="1" smtClean="0"/>
              <a:t>보았다싶이</a:t>
            </a:r>
            <a:r>
              <a:rPr lang="ko-KR" altLang="en-US" dirty="0" smtClean="0"/>
              <a:t> 직선은 죽었다 깨어 나도 안됨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그런데 직선만 사용해야 한다는 말은 </a:t>
            </a:r>
            <a:r>
              <a:rPr lang="ko-KR" altLang="en-US" dirty="0" err="1" smtClean="0"/>
              <a:t>안했음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곡선을 사용한다면 말이 달라짐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곡선은 뭐냐 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직선들의 조합이라고 생각할 수 도 있지 않을 까</a:t>
            </a:r>
            <a:r>
              <a:rPr lang="en-US" altLang="ko-KR" dirty="0" smtClean="0"/>
              <a:t>???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응용한다면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err="1" smtClean="0"/>
              <a:t>퍼셉트론으로는</a:t>
            </a:r>
            <a:r>
              <a:rPr lang="ko-KR" altLang="en-US" dirty="0" smtClean="0"/>
              <a:t> 직선을 표현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여러 개를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다층으로 쌓는다면 곡선을 표현 할 수 있다</a:t>
            </a:r>
            <a:r>
              <a:rPr lang="en-US" altLang="ko-KR" dirty="0" smtClean="0"/>
              <a:t>. (</a:t>
            </a:r>
            <a:r>
              <a:rPr lang="ko-KR" altLang="en-US" b="1" dirty="0" smtClean="0"/>
              <a:t>이게 포인트</a:t>
            </a:r>
            <a:r>
              <a:rPr lang="en-US" altLang="ko-KR" b="1" dirty="0" smtClean="0"/>
              <a:t>!!!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72" y="1468192"/>
            <a:ext cx="4151086" cy="3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다층으로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표현하기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41" y="2177061"/>
            <a:ext cx="4483330" cy="31751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5625"/>
            <a:ext cx="4546834" cy="1460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744"/>
            <a:ext cx="5461281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XOR</a:t>
            </a:r>
            <a:r>
              <a:rPr lang="ko-KR" altLang="en-US" dirty="0" smtClean="0"/>
              <a:t>를 구현해 본다면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76256" y="1901149"/>
            <a:ext cx="48078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def</a:t>
            </a:r>
            <a:r>
              <a:rPr lang="en-US" altLang="ko-KR" sz="2800" dirty="0"/>
              <a:t> XOR(x1, x2):    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s1 </a:t>
            </a:r>
            <a:r>
              <a:rPr lang="en-US" altLang="ko-KR" sz="2800" dirty="0"/>
              <a:t>= NAND(x1, x2)    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s2 </a:t>
            </a:r>
            <a:r>
              <a:rPr lang="en-US" altLang="ko-KR" sz="2800" dirty="0"/>
              <a:t>= OR(x1, x2)    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y </a:t>
            </a:r>
            <a:r>
              <a:rPr lang="en-US" altLang="ko-KR" sz="2800" dirty="0"/>
              <a:t>= AND(s1, s2)    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return </a:t>
            </a:r>
            <a:r>
              <a:rPr lang="en-US" altLang="ko-KR" sz="2800" dirty="0"/>
              <a:t>y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2654"/>
            <a:ext cx="4546834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퍼셉트론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6" y="2438399"/>
            <a:ext cx="4964082" cy="2849967"/>
          </a:xfrm>
        </p:spPr>
      </p:pic>
      <p:sp>
        <p:nvSpPr>
          <p:cNvPr id="5" name="TextBox 4"/>
          <p:cNvSpPr txBox="1"/>
          <p:nvPr/>
        </p:nvSpPr>
        <p:spPr>
          <a:xfrm>
            <a:off x="5907315" y="1284237"/>
            <a:ext cx="5050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그림에서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0</a:t>
            </a:r>
            <a:r>
              <a:rPr lang="ko-KR" altLang="en-US" b="1" dirty="0" smtClean="0"/>
              <a:t>층의 신호가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층에 가고</a:t>
            </a:r>
            <a:endParaRPr lang="en-US" altLang="ko-KR" b="1" dirty="0" smtClean="0"/>
          </a:p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층의 신호가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층에 가고</a:t>
            </a:r>
            <a:r>
              <a:rPr lang="en-US" altLang="ko-KR" b="1" dirty="0" smtClean="0"/>
              <a:t>, 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마찬가지로</a:t>
            </a:r>
            <a:r>
              <a:rPr lang="en-US" altLang="ko-KR" b="1" dirty="0" smtClean="0"/>
              <a:t>, </a:t>
            </a:r>
          </a:p>
          <a:p>
            <a:r>
              <a:rPr lang="en-US" altLang="ko-KR" b="1" dirty="0" smtClean="0"/>
              <a:t>N-1</a:t>
            </a:r>
            <a:r>
              <a:rPr lang="ko-KR" altLang="en-US" b="1" dirty="0" smtClean="0"/>
              <a:t>층의 신호가 </a:t>
            </a:r>
            <a:r>
              <a:rPr lang="en-US" altLang="ko-KR" b="1" dirty="0" smtClean="0"/>
              <a:t>n</a:t>
            </a:r>
            <a:r>
              <a:rPr lang="ko-KR" altLang="en-US" b="1" dirty="0" smtClean="0"/>
              <a:t>층으로 흘러간다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07313" y="3863382"/>
            <a:ext cx="61395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단층 </a:t>
            </a:r>
            <a:r>
              <a:rPr lang="ko-KR" altLang="en-US" b="1" dirty="0" err="1" smtClean="0"/>
              <a:t>퍼셉트론으로</a:t>
            </a:r>
            <a:r>
              <a:rPr lang="ko-KR" altLang="en-US" b="1" dirty="0" smtClean="0"/>
              <a:t> 표현 </a:t>
            </a:r>
            <a:r>
              <a:rPr lang="ko-KR" altLang="en-US" b="1" dirty="0" err="1" smtClean="0"/>
              <a:t>못하는것은</a:t>
            </a:r>
            <a:r>
              <a:rPr lang="en-US" altLang="ko-KR" b="1" dirty="0" smtClean="0"/>
              <a:t>,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층을 </a:t>
            </a:r>
            <a:r>
              <a:rPr lang="ko-KR" altLang="en-US" b="1" dirty="0" err="1" smtClean="0"/>
              <a:t>쌓는것으로</a:t>
            </a:r>
            <a:r>
              <a:rPr lang="ko-KR" altLang="en-US" b="1" dirty="0" smtClean="0"/>
              <a:t> 표현할 수 있다</a:t>
            </a:r>
            <a:r>
              <a:rPr lang="en-US" altLang="ko-KR" b="1" dirty="0" smtClean="0"/>
              <a:t>. </a:t>
            </a:r>
          </a:p>
          <a:p>
            <a:r>
              <a:rPr lang="ko-KR" altLang="en-US" sz="2800" b="1" dirty="0" smtClean="0"/>
              <a:t>잘 조합한다면</a:t>
            </a:r>
            <a:r>
              <a:rPr lang="en-US" altLang="ko-KR" sz="2800" b="1" dirty="0" smtClean="0"/>
              <a:t>, </a:t>
            </a:r>
            <a:r>
              <a:rPr lang="ko-KR" altLang="en-US" b="1" dirty="0" smtClean="0"/>
              <a:t>아주 복잡한 것도 표현할 수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컴퓨터도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로 표현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그러므로 이론상 </a:t>
            </a:r>
            <a:r>
              <a:rPr lang="ko-KR" altLang="en-US" b="1" dirty="0" err="1" smtClean="0"/>
              <a:t>퍼셉트론으로</a:t>
            </a:r>
            <a:endParaRPr lang="en-US" altLang="ko-KR" b="1" dirty="0"/>
          </a:p>
          <a:p>
            <a:r>
              <a:rPr lang="ko-KR" altLang="en-US" b="1" dirty="0" smtClean="0"/>
              <a:t>표현 가능하다</a:t>
            </a:r>
            <a:r>
              <a:rPr lang="en-US" altLang="ko-KR" b="1" dirty="0" smtClean="0"/>
              <a:t>.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148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정리하자면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입출력을 가진 알고리즘</a:t>
            </a:r>
            <a:endParaRPr lang="en-US" altLang="ko-KR" dirty="0" smtClean="0"/>
          </a:p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가중치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편향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를 매개변수로 설정</a:t>
            </a:r>
            <a:endParaRPr lang="en-US" altLang="ko-KR" dirty="0" smtClean="0"/>
          </a:p>
          <a:p>
            <a:r>
              <a:rPr lang="ko-KR" altLang="en-US" dirty="0" err="1" smtClean="0"/>
              <a:t>퍼셉트론으로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AND, OR, NAND</a:t>
            </a:r>
            <a:r>
              <a:rPr lang="ko-KR" altLang="en-US" dirty="0"/>
              <a:t> </a:t>
            </a:r>
            <a:r>
              <a:rPr lang="ko-KR" altLang="en-US" dirty="0" smtClean="0"/>
              <a:t>등 논리 회로를 표현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XOR</a:t>
            </a:r>
            <a:r>
              <a:rPr lang="ko-KR" altLang="en-US" dirty="0" smtClean="0"/>
              <a:t>는 단층으로 표현할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이용하면</a:t>
            </a:r>
            <a:r>
              <a:rPr lang="en-US" altLang="ko-KR" dirty="0" smtClean="0"/>
              <a:t>, XOR</a:t>
            </a:r>
            <a:r>
              <a:rPr lang="ko-KR" altLang="en-US" dirty="0" err="1" smtClean="0"/>
              <a:t>게이트를</a:t>
            </a:r>
            <a:r>
              <a:rPr lang="ko-KR" altLang="en-US" dirty="0" smtClean="0"/>
              <a:t> 표현할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직선 영역만 표현 가능</a:t>
            </a:r>
            <a:endParaRPr lang="en-US" altLang="ko-KR" dirty="0" smtClean="0"/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비선형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곡선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영역을 표현 가능</a:t>
            </a:r>
            <a:endParaRPr lang="en-US" altLang="ko-KR" dirty="0" smtClean="0"/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이론상 컴퓨터를 표현할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216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~~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838200" y="2389868"/>
            <a:ext cx="10515600" cy="24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rgbClr val="00B050"/>
                </a:solidFill>
              </a:rPr>
              <a:t>Keep Calm </a:t>
            </a:r>
            <a:r>
              <a:rPr lang="en-US" altLang="ko-KR" dirty="0" smtClean="0">
                <a:solidFill>
                  <a:srgbClr val="00B050"/>
                </a:solidFill>
              </a:rPr>
              <a:t>and </a:t>
            </a:r>
            <a:r>
              <a:rPr lang="en-US" altLang="ko-KR" b="1" dirty="0" smtClean="0">
                <a:solidFill>
                  <a:srgbClr val="00B050"/>
                </a:solidFill>
              </a:rPr>
              <a:t>Go Home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 </a:t>
            </a:r>
            <a:r>
              <a:rPr lang="ko-KR" altLang="en-US" dirty="0" smtClean="0"/>
              <a:t>간단한 리뷰</a:t>
            </a:r>
            <a:r>
              <a:rPr lang="en-US" altLang="ko-KR" dirty="0" smtClean="0"/>
              <a:t>(Tim </a:t>
            </a:r>
            <a:r>
              <a:rPr lang="ko-KR" altLang="en-US" dirty="0" smtClean="0"/>
              <a:t>자료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96000" y="1554046"/>
            <a:ext cx="6096000" cy="48197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1.4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스크립트 파일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__1.4.1 </a:t>
            </a:r>
            <a:r>
              <a:rPr lang="ko-KR" altLang="en-US" sz="1600" dirty="0"/>
              <a:t>파일로 저장하기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__1.4.2 </a:t>
            </a:r>
            <a:r>
              <a:rPr lang="ko-KR" altLang="en-US" sz="1600" dirty="0"/>
              <a:t>클래스 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1.5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__1.5.1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가져오기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__1.5.2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 생성하기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__1.5.3 </a:t>
            </a:r>
            <a:r>
              <a:rPr lang="ko-KR" altLang="en-US" sz="1600" dirty="0" err="1"/>
              <a:t>넘파이의</a:t>
            </a:r>
            <a:r>
              <a:rPr lang="ko-KR" altLang="en-US" sz="1600" dirty="0"/>
              <a:t> 산술 연산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__1.5.4 </a:t>
            </a:r>
            <a:r>
              <a:rPr lang="ko-KR" altLang="en-US" sz="1600" dirty="0" err="1"/>
              <a:t>넘파이의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r>
              <a:rPr lang="ko-KR" altLang="en-US" sz="1600" dirty="0"/>
              <a:t>차원 배열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__1.5.5 </a:t>
            </a:r>
            <a:r>
              <a:rPr lang="ko-KR" altLang="en-US" sz="1600" dirty="0" err="1"/>
              <a:t>브로드캐스트</a:t>
            </a:r>
            <a:r>
              <a:rPr lang="ko-KR" alt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__1.5.6 </a:t>
            </a:r>
            <a:r>
              <a:rPr lang="ko-KR" altLang="en-US" sz="1600" dirty="0"/>
              <a:t>원소 </a:t>
            </a:r>
            <a:r>
              <a:rPr lang="ko-KR" altLang="en-US" sz="1600" dirty="0" smtClean="0"/>
              <a:t>접근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1.6 </a:t>
            </a:r>
            <a:r>
              <a:rPr lang="en-US" altLang="ko-KR" sz="1600" dirty="0" err="1"/>
              <a:t>matplotlib</a:t>
            </a:r>
            <a:r>
              <a:rPr lang="en-US" altLang="ko-KR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__1.6.1 </a:t>
            </a:r>
            <a:r>
              <a:rPr lang="ko-KR" altLang="en-US" sz="1600" dirty="0"/>
              <a:t>단순한 그래프 그리기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__1.6.2 </a:t>
            </a:r>
            <a:r>
              <a:rPr lang="en-US" altLang="ko-KR" sz="1600" dirty="0" err="1"/>
              <a:t>pyplot</a:t>
            </a:r>
            <a:r>
              <a:rPr lang="ko-KR" altLang="en-US" sz="1600" dirty="0"/>
              <a:t>의 기능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__1.6.3 </a:t>
            </a:r>
            <a:r>
              <a:rPr lang="ko-KR" altLang="en-US" sz="1600" dirty="0"/>
              <a:t>이미지 표시하기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1554046"/>
            <a:ext cx="6096000" cy="51152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1.1 </a:t>
            </a:r>
            <a:r>
              <a:rPr lang="ko-KR" altLang="en-US" sz="1600" dirty="0" err="1"/>
              <a:t>파이썬이란</a:t>
            </a:r>
            <a:r>
              <a:rPr lang="en-US" altLang="ko-KR" sz="1600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1.2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설치하기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__1.2.1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__1.2.2 </a:t>
            </a:r>
            <a:r>
              <a:rPr lang="ko-KR" altLang="en-US" sz="1600" dirty="0"/>
              <a:t>사용하는 외부 라이브러리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__1.2.3 </a:t>
            </a:r>
            <a:r>
              <a:rPr lang="ko-KR" altLang="en-US" sz="1600" dirty="0"/>
              <a:t>아나콘다 </a:t>
            </a:r>
            <a:r>
              <a:rPr lang="ko-KR" altLang="en-US" sz="1600" dirty="0" err="1" smtClean="0"/>
              <a:t>배포판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1.3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인터프리터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__1.3.1 </a:t>
            </a:r>
            <a:r>
              <a:rPr lang="ko-KR" altLang="en-US" sz="1600" dirty="0"/>
              <a:t>산술 연산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__1.3.2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__1.3.3 </a:t>
            </a:r>
            <a:r>
              <a:rPr lang="ko-KR" altLang="en-US" sz="1600" dirty="0"/>
              <a:t>변수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__1.3.4 </a:t>
            </a:r>
            <a:r>
              <a:rPr lang="ko-KR" altLang="en-US" sz="1600" dirty="0"/>
              <a:t>리스트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__1.3.5 </a:t>
            </a:r>
            <a:r>
              <a:rPr lang="ko-KR" altLang="en-US" sz="1600" dirty="0" err="1"/>
              <a:t>딕셔너리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__1.3.6 bool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__1.3.7 if </a:t>
            </a:r>
            <a:r>
              <a:rPr lang="ko-KR" altLang="en-US" sz="1600" dirty="0"/>
              <a:t>문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__1.3.8 for </a:t>
            </a:r>
            <a:r>
              <a:rPr lang="ko-KR" altLang="en-US" sz="1600" dirty="0"/>
              <a:t>문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__1.3.9 </a:t>
            </a:r>
            <a:r>
              <a:rPr lang="ko-KR" altLang="en-US" sz="1600" dirty="0"/>
              <a:t>함수 </a:t>
            </a:r>
          </a:p>
        </p:txBody>
      </p:sp>
    </p:spTree>
    <p:extLst>
      <p:ext uri="{BB962C8B-B14F-4D97-AF65-F5344CB8AC3E}">
        <p14:creationId xmlns:p14="http://schemas.microsoft.com/office/powerpoint/2010/main" val="32905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3298"/>
            <a:ext cx="10515600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/>
              <a:t>2.1 </a:t>
            </a:r>
            <a:r>
              <a:rPr lang="ko-KR" altLang="en-US" sz="1500" dirty="0" err="1"/>
              <a:t>퍼셉트론이란</a:t>
            </a:r>
            <a:r>
              <a:rPr lang="en-US" altLang="ko-KR" sz="1500" dirty="0"/>
              <a:t>? 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2.2 </a:t>
            </a:r>
            <a:r>
              <a:rPr lang="ko-KR" altLang="en-US" sz="1500" dirty="0"/>
              <a:t>단순한 논리 회로 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__2.2.1 AND </a:t>
            </a:r>
            <a:r>
              <a:rPr lang="ko-KR" altLang="en-US" sz="1500" dirty="0" err="1"/>
              <a:t>게이트</a:t>
            </a:r>
            <a:r>
              <a:rPr lang="ko-KR" altLang="en-US" sz="15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__2.2.2 NAND </a:t>
            </a:r>
            <a:r>
              <a:rPr lang="ko-KR" altLang="en-US" sz="1500" dirty="0" err="1"/>
              <a:t>게이트와</a:t>
            </a:r>
            <a:r>
              <a:rPr lang="ko-KR" altLang="en-US" sz="1500" dirty="0"/>
              <a:t> </a:t>
            </a:r>
            <a:r>
              <a:rPr lang="en-US" altLang="ko-KR" sz="1500" dirty="0"/>
              <a:t>OR </a:t>
            </a:r>
            <a:r>
              <a:rPr lang="ko-KR" altLang="en-US" sz="1500" dirty="0" err="1" smtClean="0"/>
              <a:t>게이트</a:t>
            </a:r>
            <a:endParaRPr lang="en-US" altLang="ko-KR" sz="1500" dirty="0" smtClean="0"/>
          </a:p>
          <a:p>
            <a:pPr>
              <a:lnSpc>
                <a:spcPct val="120000"/>
              </a:lnSpc>
            </a:pPr>
            <a:r>
              <a:rPr lang="ko-KR" altLang="en-US" sz="1500" dirty="0" smtClean="0"/>
              <a:t> </a:t>
            </a:r>
            <a:endParaRPr lang="ko-KR" altLang="en-US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2.3 </a:t>
            </a:r>
            <a:r>
              <a:rPr lang="ko-KR" altLang="en-US" sz="1500" dirty="0" err="1"/>
              <a:t>퍼셉트론</a:t>
            </a:r>
            <a:r>
              <a:rPr lang="ko-KR" altLang="en-US" sz="1500" dirty="0"/>
              <a:t> 구현하기 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__2.3.1 </a:t>
            </a:r>
            <a:r>
              <a:rPr lang="ko-KR" altLang="en-US" sz="1500" dirty="0"/>
              <a:t>간단한 구현부터 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__2.3.2 </a:t>
            </a:r>
            <a:r>
              <a:rPr lang="ko-KR" altLang="en-US" sz="1500" dirty="0"/>
              <a:t>가중치와 편향 도입 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__2.3.3 </a:t>
            </a:r>
            <a:r>
              <a:rPr lang="ko-KR" altLang="en-US" sz="1500" dirty="0"/>
              <a:t>가중치와 편향 구현하기 </a:t>
            </a:r>
            <a:endParaRPr lang="en-US" altLang="ko-KR" sz="1500" dirty="0" smtClean="0"/>
          </a:p>
          <a:p>
            <a:pPr>
              <a:lnSpc>
                <a:spcPct val="120000"/>
              </a:lnSpc>
            </a:pPr>
            <a:endParaRPr lang="ko-KR" altLang="en-US" sz="1500" dirty="0"/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2.4 </a:t>
            </a:r>
            <a:r>
              <a:rPr lang="ko-KR" altLang="en-US" sz="1500" dirty="0" err="1" smtClean="0"/>
              <a:t>퍼셉트론의</a:t>
            </a:r>
            <a:r>
              <a:rPr lang="ko-KR" altLang="en-US" sz="1500" dirty="0" smtClean="0"/>
              <a:t> 한계 </a:t>
            </a:r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__2.4.1 </a:t>
            </a:r>
            <a:r>
              <a:rPr lang="ko-KR" altLang="en-US" sz="1500" dirty="0" smtClean="0"/>
              <a:t>도전</a:t>
            </a:r>
            <a:r>
              <a:rPr lang="en-US" altLang="ko-KR" sz="1500" dirty="0" smtClean="0"/>
              <a:t>! XOR </a:t>
            </a:r>
            <a:r>
              <a:rPr lang="ko-KR" altLang="en-US" sz="1500" dirty="0" err="1" smtClean="0"/>
              <a:t>게이트</a:t>
            </a:r>
            <a:r>
              <a:rPr lang="ko-KR" altLang="en-US" sz="15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__2.4.2 </a:t>
            </a:r>
            <a:r>
              <a:rPr lang="ko-KR" altLang="en-US" sz="1500" dirty="0" smtClean="0"/>
              <a:t>선형과 비선형</a:t>
            </a:r>
            <a:endParaRPr lang="en-US" altLang="ko-KR" sz="1500" dirty="0" smtClean="0"/>
          </a:p>
          <a:p>
            <a:pPr>
              <a:lnSpc>
                <a:spcPct val="120000"/>
              </a:lnSpc>
            </a:pPr>
            <a:r>
              <a:rPr lang="ko-KR" altLang="en-US" sz="15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2.5 </a:t>
            </a:r>
            <a:r>
              <a:rPr lang="ko-KR" altLang="en-US" sz="1500" dirty="0" smtClean="0"/>
              <a:t>다층 </a:t>
            </a:r>
            <a:r>
              <a:rPr lang="ko-KR" altLang="en-US" sz="1500" dirty="0" err="1" smtClean="0"/>
              <a:t>퍼셉트론이</a:t>
            </a:r>
            <a:r>
              <a:rPr lang="ko-KR" altLang="en-US" sz="1500" dirty="0" smtClean="0"/>
              <a:t> 출동한다면 </a:t>
            </a:r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__2.5.1 </a:t>
            </a:r>
            <a:r>
              <a:rPr lang="ko-KR" altLang="en-US" sz="1500" dirty="0" smtClean="0"/>
              <a:t>기존 </a:t>
            </a:r>
            <a:r>
              <a:rPr lang="ko-KR" altLang="en-US" sz="1500" dirty="0" err="1" smtClean="0"/>
              <a:t>게이트</a:t>
            </a:r>
            <a:r>
              <a:rPr lang="ko-KR" altLang="en-US" sz="1500" dirty="0" smtClean="0"/>
              <a:t> 조합하기 </a:t>
            </a:r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__2.5.2 XOR </a:t>
            </a:r>
            <a:r>
              <a:rPr lang="ko-KR" altLang="en-US" sz="1500" dirty="0" err="1" smtClean="0"/>
              <a:t>게이트</a:t>
            </a:r>
            <a:r>
              <a:rPr lang="ko-KR" altLang="en-US" sz="1500" dirty="0" smtClean="0"/>
              <a:t> 구현하기 </a:t>
            </a:r>
            <a:endParaRPr lang="en-US" altLang="ko-KR" sz="1500" dirty="0" smtClean="0"/>
          </a:p>
          <a:p>
            <a:pPr>
              <a:lnSpc>
                <a:spcPct val="120000"/>
              </a:lnSpc>
            </a:pPr>
            <a:endParaRPr lang="ko-KR" altLang="en-US" sz="1500" dirty="0" smtClean="0"/>
          </a:p>
          <a:p>
            <a:pPr>
              <a:lnSpc>
                <a:spcPct val="120000"/>
              </a:lnSpc>
            </a:pPr>
            <a:r>
              <a:rPr lang="en-US" altLang="ko-KR" sz="1500" dirty="0" smtClean="0"/>
              <a:t>2.6 NAND</a:t>
            </a:r>
            <a:r>
              <a:rPr lang="ko-KR" altLang="en-US" sz="1500" dirty="0" smtClean="0"/>
              <a:t>에서 컴퓨터까지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938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관해서 </a:t>
            </a:r>
            <a:r>
              <a:rPr lang="en-US" altLang="ko-KR" dirty="0" smtClean="0"/>
              <a:t>(Perceptron)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1957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프랑크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로젠블라트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(Frank Rosenblatt)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왜 배우냐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신경망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기원이 되는 알고리즘이기 때문에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 아주 어렵겠네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No, No~. </a:t>
            </a:r>
            <a:r>
              <a:rPr lang="ko-KR" altLang="en-US" dirty="0" smtClean="0"/>
              <a:t>너무 어렵지는 않으니깐 근심할 필요는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다수의 신호를 </a:t>
            </a:r>
            <a:r>
              <a:rPr lang="ko-KR" altLang="en-US" dirty="0" smtClean="0"/>
              <a:t>입력으로 받아서 </a:t>
            </a:r>
            <a:r>
              <a:rPr lang="ko-KR" altLang="en-US" b="1" dirty="0" smtClean="0"/>
              <a:t>하나의 신호</a:t>
            </a:r>
            <a:r>
              <a:rPr lang="ko-KR" altLang="en-US" dirty="0" smtClean="0"/>
              <a:t>를 출력하는 것을 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신호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전류나 강물처럼 흐름이 있는 것을 상상해도 좋다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실제 전류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강물과 달리</a:t>
            </a:r>
            <a:r>
              <a:rPr lang="en-US" altLang="ko-KR" dirty="0" smtClean="0"/>
              <a:t>, </a:t>
            </a:r>
            <a:r>
              <a:rPr lang="ko-KR" altLang="en-US" b="1" dirty="0" err="1" smtClean="0"/>
              <a:t>퍼셉트론</a:t>
            </a:r>
            <a:r>
              <a:rPr lang="ko-KR" altLang="en-US" b="1" dirty="0"/>
              <a:t> </a:t>
            </a:r>
            <a:r>
              <a:rPr lang="ko-KR" altLang="en-US" b="1" dirty="0" smtClean="0"/>
              <a:t>신호는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흐른다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안 흐른다</a:t>
            </a:r>
            <a:r>
              <a:rPr lang="en-US" altLang="ko-KR" dirty="0" smtClean="0"/>
              <a:t>” (1 or 0)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값이다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1: </a:t>
            </a:r>
            <a:r>
              <a:rPr lang="ko-KR" altLang="en-US" dirty="0" smtClean="0"/>
              <a:t>흐른다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0: </a:t>
            </a:r>
            <a:r>
              <a:rPr lang="ko-KR" altLang="en-US" dirty="0" smtClean="0"/>
              <a:t>안 흐른다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7267950" y="2639804"/>
            <a:ext cx="3882649" cy="3537159"/>
            <a:chOff x="7267950" y="2639804"/>
            <a:chExt cx="3882649" cy="3537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동작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신호가 뉴런에 보내 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입력의 신호에 고유한 가중치가 곱해진다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뉴런에서 보내온 신호의 총합이 정해진 한계를 넘어 설 때만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또 뉴런 활성화 </a:t>
            </a:r>
            <a:r>
              <a:rPr lang="en-US" altLang="ko-KR" dirty="0" smtClean="0"/>
              <a:t>(activation)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식으로 표현하면</a:t>
            </a:r>
            <a:r>
              <a:rPr lang="en-US" altLang="ko-KR" dirty="0" smtClean="0"/>
              <a:t>,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008180" y="3860799"/>
            <a:ext cx="3095249" cy="2651217"/>
            <a:chOff x="7267950" y="2639804"/>
            <a:chExt cx="3882649" cy="3537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662682"/>
            <a:ext cx="5286829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5" y="566056"/>
            <a:ext cx="4529466" cy="488677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840638" y="1481461"/>
            <a:ext cx="5486400" cy="2306768"/>
          </a:xfrm>
          <a:prstGeom prst="wedgeRoundRectCallout">
            <a:avLst>
              <a:gd name="adj1" fmla="val 55622"/>
              <a:gd name="adj2" fmla="val 32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가중치는 각 신호가 결과에 영향을 주는 </a:t>
            </a:r>
          </a:p>
          <a:p>
            <a:pPr algn="ctr"/>
            <a:r>
              <a:rPr lang="ko-KR" altLang="en-US" dirty="0"/>
              <a:t>영향력을 조절하는 요소로 작용합니다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중학교 물리시간에서 배웠던 저항이라고 </a:t>
            </a:r>
          </a:p>
          <a:p>
            <a:pPr algn="ctr"/>
            <a:r>
              <a:rPr lang="ko-KR" altLang="en-US" dirty="0"/>
              <a:t>생각하면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쉽죠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02513" y="345622"/>
            <a:ext cx="5678712" cy="812897"/>
          </a:xfrm>
          <a:prstGeom prst="wedgeRoundRectCallout">
            <a:avLst>
              <a:gd name="adj1" fmla="val -57894"/>
              <a:gd name="adj2" fmla="val -4257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가중치는 뭐고</a:t>
            </a:r>
            <a:r>
              <a:rPr lang="en-US" altLang="ko-KR" dirty="0"/>
              <a:t>,</a:t>
            </a:r>
            <a:r>
              <a:rPr lang="ko-KR" altLang="en-US" dirty="0"/>
              <a:t> 왜 곱해야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44482" y="4314371"/>
            <a:ext cx="5678712" cy="812897"/>
          </a:xfrm>
          <a:prstGeom prst="wedgeRoundRectCallout">
            <a:avLst>
              <a:gd name="adj1" fmla="val -57894"/>
              <a:gd name="adj2" fmla="val -4257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저항 이 뭔데요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94825" y="5344074"/>
            <a:ext cx="5486400" cy="936172"/>
          </a:xfrm>
          <a:prstGeom prst="wedgeRoundRectCallout">
            <a:avLst>
              <a:gd name="adj1" fmla="val 55622"/>
              <a:gd name="adj2" fmla="val 32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저항은 </a:t>
            </a:r>
            <a:r>
              <a:rPr lang="en-US" altLang="ko-KR" dirty="0" smtClean="0"/>
              <a:t>R = U/I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229" y="146491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이것만 확실 히 이해 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67229" y="4245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우리는 도대체 뭘 배운 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1051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宋体</vt:lpstr>
      <vt:lpstr>맑은 고딕</vt:lpstr>
      <vt:lpstr>Arial</vt:lpstr>
      <vt:lpstr>Office 테마</vt:lpstr>
      <vt:lpstr>Chapter 2 퍼셉트론</vt:lpstr>
      <vt:lpstr>목 차</vt:lpstr>
      <vt:lpstr>Chapter 1 간단한 리뷰(Tim 자료 참고)</vt:lpstr>
      <vt:lpstr>목 차</vt:lpstr>
      <vt:lpstr>2.1 퍼셉트론 관해서 (Perceptron)</vt:lpstr>
      <vt:lpstr>퍼셉트론</vt:lpstr>
      <vt:lpstr>퍼셉트론 동작 원리</vt:lpstr>
      <vt:lpstr>PowerPoint 프레젠테이션</vt:lpstr>
      <vt:lpstr>이것만 확실 히 이해 했으면, 수업 끝~~</vt:lpstr>
      <vt:lpstr>이게 전부인데~ </vt:lpstr>
      <vt:lpstr>2.2 AND Gate (퍼셉트론 활용)</vt:lpstr>
      <vt:lpstr>2.2 NAND Gate (퍼셉트론 활용)</vt:lpstr>
      <vt:lpstr>2.2 OR Gate (퍼셉트론 활용)</vt:lpstr>
      <vt:lpstr>원리를 배웠으니     코드로 구현해볼까요 ?    Keep Calm and Code  Go to jupyter notebook</vt:lpstr>
      <vt:lpstr>2.3.2 가중치(weight)와 편향(bias) 도입</vt:lpstr>
      <vt:lpstr>배열을 이용해서 표현해 본다면</vt:lpstr>
      <vt:lpstr>PowerPoint 프레젠테이션</vt:lpstr>
      <vt:lpstr>2.4 퍼셉트론의 한계 </vt:lpstr>
      <vt:lpstr>OR 게이트 값을 표현하면</vt:lpstr>
      <vt:lpstr>XOR 게이트 값을 표현하면</vt:lpstr>
      <vt:lpstr>2.4.2 선형과 비선형 </vt:lpstr>
      <vt:lpstr>다층으로 XOR 표현하기</vt:lpstr>
      <vt:lpstr>XOR를 구현해 본다면 </vt:lpstr>
      <vt:lpstr>XOR의 퍼셉트론</vt:lpstr>
      <vt:lpstr>정리하자면</vt:lpstr>
      <vt:lpstr>감사합니다~~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392</cp:revision>
  <dcterms:created xsi:type="dcterms:W3CDTF">2015-01-04T10:15:58Z</dcterms:created>
  <dcterms:modified xsi:type="dcterms:W3CDTF">2018-01-04T14:13:14Z</dcterms:modified>
</cp:coreProperties>
</file>