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58"/>
  </p:notesMasterIdLst>
  <p:sldIdLst>
    <p:sldId id="256" r:id="rId2"/>
    <p:sldId id="297" r:id="rId3"/>
    <p:sldId id="263" r:id="rId4"/>
    <p:sldId id="257" r:id="rId5"/>
    <p:sldId id="258" r:id="rId6"/>
    <p:sldId id="262" r:id="rId7"/>
    <p:sldId id="292" r:id="rId8"/>
    <p:sldId id="293" r:id="rId9"/>
    <p:sldId id="294" r:id="rId10"/>
    <p:sldId id="295" r:id="rId11"/>
    <p:sldId id="296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3" r:id="rId25"/>
    <p:sldId id="310" r:id="rId26"/>
    <p:sldId id="314" r:id="rId27"/>
    <p:sldId id="311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3" r:id="rId36"/>
    <p:sldId id="322" r:id="rId37"/>
    <p:sldId id="324" r:id="rId38"/>
    <p:sldId id="325" r:id="rId39"/>
    <p:sldId id="326" r:id="rId40"/>
    <p:sldId id="328" r:id="rId41"/>
    <p:sldId id="327" r:id="rId42"/>
    <p:sldId id="330" r:id="rId43"/>
    <p:sldId id="329" r:id="rId44"/>
    <p:sldId id="331" r:id="rId45"/>
    <p:sldId id="332" r:id="rId46"/>
    <p:sldId id="333" r:id="rId47"/>
    <p:sldId id="334" r:id="rId48"/>
    <p:sldId id="335" r:id="rId49"/>
    <p:sldId id="336" r:id="rId50"/>
    <p:sldId id="337" r:id="rId51"/>
    <p:sldId id="338" r:id="rId52"/>
    <p:sldId id="339" r:id="rId53"/>
    <p:sldId id="340" r:id="rId54"/>
    <p:sldId id="341" r:id="rId55"/>
    <p:sldId id="342" r:id="rId56"/>
    <p:sldId id="343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7A7C6-81E2-4D06-8890-887C27A5B75C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5137B-B6CF-4EE4-9C0F-BD2F90072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380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5137B-B6CF-4EE4-9C0F-BD2F90072AE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59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67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40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4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8192"/>
            <a:ext cx="10515600" cy="47087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20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468192"/>
            <a:ext cx="5181600" cy="47087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468192"/>
            <a:ext cx="5181600" cy="47087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34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6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6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45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4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56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47E2E-21E8-4D6D-BDEA-E3BDD821CFBE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45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Chapter 5 </a:t>
            </a:r>
            <a:r>
              <a:rPr lang="ko-KR" altLang="en-US" dirty="0" err="1" smtClean="0"/>
              <a:t>오차역전파법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altLang="ko-KR" dirty="0" smtClean="0"/>
              <a:t>Mac </a:t>
            </a:r>
            <a:r>
              <a:rPr lang="en-US" altLang="ko-KR" sz="1600" dirty="0" smtClean="0"/>
              <a:t>Feat</a:t>
            </a:r>
            <a:r>
              <a:rPr lang="en-US" altLang="ko-KR" sz="1600" dirty="0" smtClean="0"/>
              <a:t>. </a:t>
            </a:r>
            <a:r>
              <a:rPr lang="en-US" altLang="ko-KR" sz="1600" dirty="0" smtClean="0"/>
              <a:t>Joseph</a:t>
            </a:r>
            <a:endParaRPr lang="en-US" altLang="ko-KR" dirty="0" smtClean="0"/>
          </a:p>
          <a:p>
            <a:r>
              <a:rPr lang="en-US" altLang="ko-KR" dirty="0" smtClean="0"/>
              <a:t>2018.02.03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28" y="4276093"/>
            <a:ext cx="1530927" cy="196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3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5.1.2 </a:t>
            </a:r>
            <a:r>
              <a:rPr lang="ko-KR" altLang="en-US" dirty="0" smtClean="0"/>
              <a:t>국소적 계산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43" y="1869111"/>
            <a:ext cx="8973914" cy="415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3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5.1.3 </a:t>
            </a:r>
            <a:r>
              <a:rPr lang="ko-KR" altLang="en-US" dirty="0" smtClean="0"/>
              <a:t>왜 계산 그래프로 푸는가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2077793"/>
            <a:ext cx="10515600" cy="1275008"/>
          </a:xfrm>
        </p:spPr>
        <p:txBody>
          <a:bodyPr/>
          <a:lstStyle/>
          <a:p>
            <a:r>
              <a:rPr lang="ko-KR" altLang="en-US" dirty="0" smtClean="0"/>
              <a:t>실제 계산 그래프를 사용하는 가장 큰 이유는 </a:t>
            </a:r>
            <a:r>
              <a:rPr lang="ko-KR" altLang="en-US" dirty="0" err="1" smtClean="0"/>
              <a:t>역전파를</a:t>
            </a:r>
            <a:r>
              <a:rPr lang="ko-KR" altLang="en-US" dirty="0" smtClean="0"/>
              <a:t> 통해 미분을 효율적으로 계산할 수 있다는 점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 rot="20513216">
            <a:off x="3463635" y="4170218"/>
            <a:ext cx="36824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/>
              <a:t>뭔 말 </a:t>
            </a:r>
            <a:r>
              <a:rPr lang="en-US" altLang="ko-KR" sz="6000" dirty="0" smtClean="0"/>
              <a:t>????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34738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401" y="737112"/>
            <a:ext cx="7721997" cy="25020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8705" y="3714193"/>
            <a:ext cx="9910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질문</a:t>
            </a:r>
            <a:r>
              <a:rPr lang="en-US" altLang="ko-KR" sz="4000" b="1" dirty="0" smtClean="0"/>
              <a:t>: </a:t>
            </a:r>
            <a:r>
              <a:rPr lang="ko-KR" altLang="en-US" dirty="0" smtClean="0"/>
              <a:t>사과 값을 </a:t>
            </a:r>
            <a:r>
              <a:rPr lang="en-US" altLang="ko-KR" dirty="0" smtClean="0"/>
              <a:t>X</a:t>
            </a:r>
            <a:r>
              <a:rPr lang="ko-KR" altLang="en-US" dirty="0" smtClean="0"/>
              <a:t>라고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지불 금액을 </a:t>
            </a:r>
            <a:r>
              <a:rPr lang="en-US" altLang="ko-KR" dirty="0" smtClean="0"/>
              <a:t>L</a:t>
            </a:r>
            <a:r>
              <a:rPr lang="ko-KR" altLang="en-US" dirty="0" smtClean="0"/>
              <a:t>이라고 하면</a:t>
            </a:r>
            <a:r>
              <a:rPr lang="en-US" altLang="ko-KR" dirty="0" smtClean="0"/>
              <a:t>, 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의 관계는 어떻게 될까요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76243" y="4659605"/>
            <a:ext cx="7806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답</a:t>
            </a:r>
            <a:r>
              <a:rPr lang="en-US" altLang="ko-KR" sz="4000" b="1" dirty="0" smtClean="0"/>
              <a:t>: L = 2 * X * 1.1, </a:t>
            </a:r>
            <a:r>
              <a:rPr lang="ko-KR" altLang="en-US" sz="4000" b="1" dirty="0" smtClean="0"/>
              <a:t>즉 </a:t>
            </a:r>
            <a:r>
              <a:rPr lang="en-US" altLang="ko-KR" sz="4000" b="1" dirty="0" smtClean="0"/>
              <a:t>L = 2.2 X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718705" y="5637909"/>
            <a:ext cx="5933034" cy="923925"/>
            <a:chOff x="718705" y="5637909"/>
            <a:chExt cx="5933034" cy="92392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7043" y="5637909"/>
              <a:ext cx="819150" cy="92392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18705" y="5637909"/>
              <a:ext cx="59330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 smtClean="0"/>
                <a:t>또 질문   </a:t>
              </a:r>
              <a:r>
                <a:rPr lang="en-US" altLang="ko-KR" sz="4000" b="1" dirty="0" smtClean="0"/>
                <a:t>	</a:t>
              </a:r>
              <a:r>
                <a:rPr lang="ko-KR" altLang="en-US" sz="4000" b="1" dirty="0" smtClean="0"/>
                <a:t>뭔 뜻일까요</a:t>
              </a:r>
              <a:r>
                <a:rPr lang="en-US" altLang="ko-KR" sz="4000" b="1" dirty="0" smtClean="0"/>
                <a:t>?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807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연쇄법칙</a:t>
            </a:r>
            <a:r>
              <a:rPr lang="en-US" altLang="ko-KR" dirty="0" smtClean="0"/>
              <a:t>(Chain Rule)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838200" y="1690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5.2.1 </a:t>
            </a:r>
            <a:r>
              <a:rPr lang="ko-KR" altLang="en-US" dirty="0" smtClean="0"/>
              <a:t>계산 그래프의 </a:t>
            </a:r>
            <a:r>
              <a:rPr lang="ko-KR" altLang="en-US" dirty="0" err="1" smtClean="0"/>
              <a:t>역전파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41" y="3580911"/>
            <a:ext cx="5838917" cy="223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6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5.2.2 </a:t>
            </a:r>
            <a:r>
              <a:rPr lang="ko-KR" altLang="en-US" dirty="0" smtClean="0"/>
              <a:t>연쇄법칙이란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3875" y="1976294"/>
            <a:ext cx="187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합성함수</a:t>
            </a:r>
            <a:r>
              <a:rPr lang="en-US" altLang="ko-KR" sz="2800" b="1" dirty="0" smtClean="0"/>
              <a:t>,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02916" y="1945516"/>
            <a:ext cx="2733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z</a:t>
            </a:r>
            <a:r>
              <a:rPr lang="en-US" altLang="ko-KR" sz="3200" b="1" dirty="0" smtClean="0"/>
              <a:t> = ( x + y )</a:t>
            </a:r>
            <a:r>
              <a:rPr lang="en-US" altLang="ko-KR" sz="3200" b="1" baseline="30000" dirty="0" smtClean="0"/>
              <a:t>2</a:t>
            </a:r>
            <a:endParaRPr lang="ko-KR" altLang="en-US" sz="3200" b="1" baseline="30000" dirty="0"/>
          </a:p>
        </p:txBody>
      </p:sp>
      <p:grpSp>
        <p:nvGrpSpPr>
          <p:cNvPr id="8" name="그룹 7"/>
          <p:cNvGrpSpPr/>
          <p:nvPr/>
        </p:nvGrpSpPr>
        <p:grpSpPr>
          <a:xfrm>
            <a:off x="497400" y="2986485"/>
            <a:ext cx="3272236" cy="2627675"/>
            <a:chOff x="882853" y="3309308"/>
            <a:chExt cx="3272236" cy="262767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853" y="4057627"/>
              <a:ext cx="2479706" cy="1879356"/>
            </a:xfrm>
            <a:prstGeom prst="rect">
              <a:avLst/>
            </a:prstGeom>
          </p:spPr>
        </p:pic>
        <p:sp>
          <p:nvSpPr>
            <p:cNvPr id="7" name="왼쪽 화살표 6"/>
            <p:cNvSpPr/>
            <p:nvPr/>
          </p:nvSpPr>
          <p:spPr>
            <a:xfrm rot="18915157">
              <a:off x="2691213" y="3309308"/>
              <a:ext cx="1463876" cy="528637"/>
            </a:xfrm>
            <a:prstGeom prst="lef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648450" y="1930430"/>
            <a:ext cx="5396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X</a:t>
            </a:r>
            <a:r>
              <a:rPr lang="ko-KR" altLang="en-US" sz="2800" b="1" dirty="0" smtClean="0"/>
              <a:t>에 관해서 미분을 구해 볼까요</a:t>
            </a:r>
            <a:r>
              <a:rPr lang="en-US" altLang="ko-KR" sz="2800" b="1" dirty="0" smtClean="0"/>
              <a:t>?</a:t>
            </a:r>
            <a:endParaRPr lang="ko-KR" altLang="en-US" sz="28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2911711"/>
            <a:ext cx="3795712" cy="160938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50" y="5110625"/>
            <a:ext cx="5053013" cy="100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6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5.2.3 </a:t>
            </a:r>
            <a:r>
              <a:rPr lang="ko-KR" altLang="en-US" dirty="0" smtClean="0"/>
              <a:t>연쇄법칙과 계산 그래프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3" y="1690688"/>
            <a:ext cx="5186234" cy="30605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30252"/>
            <a:ext cx="5574742" cy="32419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139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</a:t>
            </a:r>
            <a:r>
              <a:rPr lang="ko-KR" altLang="en-US" dirty="0" err="1" smtClean="0"/>
              <a:t>역전파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 rot="20349067">
            <a:off x="368516" y="2339796"/>
            <a:ext cx="11226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주의</a:t>
            </a:r>
            <a:r>
              <a:rPr lang="en-US" altLang="ko-KR" sz="2800" b="1" dirty="0" smtClean="0"/>
              <a:t>: (</a:t>
            </a:r>
            <a:r>
              <a:rPr lang="ko-KR" altLang="en-US" sz="4000" b="1" dirty="0" smtClean="0"/>
              <a:t>해맑게</a:t>
            </a:r>
            <a:r>
              <a:rPr lang="en-US" altLang="ko-KR" sz="2800" b="1" dirty="0" smtClean="0"/>
              <a:t>) </a:t>
            </a:r>
            <a:r>
              <a:rPr lang="ko-KR" altLang="en-US" sz="2800" b="1" dirty="0" smtClean="0"/>
              <a:t>이제부터는 슬슬 </a:t>
            </a:r>
            <a:r>
              <a:rPr lang="ko-KR" altLang="en-US" sz="3600" b="1" dirty="0" smtClean="0"/>
              <a:t>혈</a:t>
            </a:r>
            <a:r>
              <a:rPr lang="en-US" altLang="ko-KR" sz="3600" b="1" dirty="0" smtClean="0"/>
              <a:t>.</a:t>
            </a:r>
            <a:r>
              <a:rPr lang="ko-KR" altLang="en-US" sz="3600" b="1" dirty="0" err="1" smtClean="0"/>
              <a:t>압</a:t>
            </a:r>
            <a:r>
              <a:rPr lang="ko-KR" altLang="en-US" sz="2800" b="1" dirty="0" err="1" smtClean="0"/>
              <a:t>이</a:t>
            </a:r>
            <a:r>
              <a:rPr lang="ko-KR" altLang="en-US" sz="2800" b="1" dirty="0" smtClean="0"/>
              <a:t> 올라갈 수 있습니다 </a:t>
            </a:r>
            <a:r>
              <a:rPr lang="en-US" altLang="ko-KR" sz="2800" b="1" dirty="0" smtClean="0"/>
              <a:t>^^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4" y="2888094"/>
            <a:ext cx="3255817" cy="325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8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5.3.1 </a:t>
            </a:r>
            <a:r>
              <a:rPr lang="ko-KR" altLang="en-US" dirty="0" smtClean="0"/>
              <a:t>덧셈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역전파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00549" y="2143125"/>
            <a:ext cx="7492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z</a:t>
            </a:r>
            <a:r>
              <a:rPr lang="en-US" altLang="ko-KR" sz="3200" b="1" dirty="0" smtClean="0"/>
              <a:t> = x+ y </a:t>
            </a:r>
            <a:r>
              <a:rPr lang="ko-KR" altLang="en-US" sz="3200" dirty="0" smtClean="0"/>
              <a:t>를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대상으로 </a:t>
            </a:r>
            <a:r>
              <a:rPr lang="ko-KR" altLang="en-US" sz="3200" dirty="0" err="1" smtClean="0"/>
              <a:t>역전파를</a:t>
            </a:r>
            <a:r>
              <a:rPr lang="ko-KR" altLang="en-US" sz="3200" dirty="0" smtClean="0"/>
              <a:t> 해보면 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7"/>
          <a:stretch/>
        </p:blipFill>
        <p:spPr>
          <a:xfrm>
            <a:off x="7643813" y="3648543"/>
            <a:ext cx="3071812" cy="26774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252699" y="4621587"/>
            <a:ext cx="2953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/>
              <a:t>이렇다네요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-&gt;</a:t>
            </a:r>
            <a:endParaRPr lang="ko-KR" altLang="en-US" sz="3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9"/>
          <a:stretch/>
        </p:blipFill>
        <p:spPr>
          <a:xfrm>
            <a:off x="767921" y="1733000"/>
            <a:ext cx="2632504" cy="2423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995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339" y="2627225"/>
            <a:ext cx="8217322" cy="3403775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구체적인 예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5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5.3.2 </a:t>
            </a:r>
            <a:r>
              <a:rPr lang="ko-KR" altLang="en-US" dirty="0" err="1" smtClean="0"/>
              <a:t>곱셈노드의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역전파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921452"/>
            <a:ext cx="7529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z</a:t>
            </a:r>
            <a:r>
              <a:rPr lang="en-US" altLang="ko-KR" sz="3200" b="1" dirty="0" smtClean="0"/>
              <a:t> = x * y </a:t>
            </a:r>
            <a:r>
              <a:rPr lang="ko-KR" altLang="en-US" sz="3200" dirty="0" smtClean="0"/>
              <a:t>를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대상으로 </a:t>
            </a:r>
            <a:r>
              <a:rPr lang="ko-KR" altLang="en-US" sz="3200" dirty="0" err="1" smtClean="0"/>
              <a:t>역전파를</a:t>
            </a:r>
            <a:r>
              <a:rPr lang="ko-KR" altLang="en-US" sz="3200" dirty="0" smtClean="0"/>
              <a:t> 해보면 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46" y="3061855"/>
            <a:ext cx="6185446" cy="24996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397681" y="3726919"/>
            <a:ext cx="3810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&lt;- </a:t>
            </a:r>
            <a:r>
              <a:rPr lang="ko-KR" altLang="en-US" sz="3200" b="1" dirty="0" smtClean="0"/>
              <a:t>이렇다고 하네요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569310" y="5886328"/>
            <a:ext cx="4222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흠</a:t>
            </a:r>
            <a:r>
              <a:rPr lang="en-US" altLang="ko-KR" sz="2400" dirty="0" smtClean="0"/>
              <a:t>~ </a:t>
            </a:r>
            <a:r>
              <a:rPr lang="ko-KR" altLang="en-US" sz="2400" dirty="0" smtClean="0"/>
              <a:t>뭔가 있어 보이긴 하는데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955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6" y="690907"/>
            <a:ext cx="5167745" cy="29553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235" y="690907"/>
            <a:ext cx="4464734" cy="29553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93934" y="4572000"/>
            <a:ext cx="97770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뜻이 있는 곳에 길이 있다</a:t>
            </a:r>
            <a:endParaRPr lang="ko-KR" altLang="en-US" sz="66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94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구체적인 예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288" y="2169303"/>
            <a:ext cx="8255424" cy="337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사과 쇼핑의 예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056" y="2369627"/>
            <a:ext cx="7721997" cy="306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7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숙제는 싫어하지만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교재에 있으니깐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929" y="1854096"/>
            <a:ext cx="9194434" cy="456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9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누가 할까요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두근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두근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017" y="2097230"/>
            <a:ext cx="4144241" cy="414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8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5.4 </a:t>
            </a:r>
            <a:r>
              <a:rPr lang="ko-KR" altLang="en-US" dirty="0" smtClean="0"/>
              <a:t>단순한 계층 구현하기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사과 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454" y="2680211"/>
            <a:ext cx="7633092" cy="257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7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5.4.1 </a:t>
            </a:r>
            <a:r>
              <a:rPr lang="ko-KR" altLang="en-US" dirty="0" smtClean="0"/>
              <a:t>곱셈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21040"/>
          <a:stretch/>
        </p:blipFill>
        <p:spPr>
          <a:xfrm>
            <a:off x="6608618" y="2119744"/>
            <a:ext cx="5154246" cy="43318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83" y="2119744"/>
            <a:ext cx="5739767" cy="23195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626542" y="2133597"/>
            <a:ext cx="223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/>
              <a:t>좋았으</a:t>
            </a:r>
            <a:r>
              <a:rPr lang="en-US" altLang="ko-KR" sz="3600" b="1" dirty="0" smtClean="0"/>
              <a:t>~~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1183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Full Code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9148"/>
            <a:ext cx="6158345" cy="44591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18" y="185894"/>
            <a:ext cx="4985702" cy="168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5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5.4.2 </a:t>
            </a:r>
            <a:r>
              <a:rPr lang="ko-KR" altLang="en-US" dirty="0" smtClean="0"/>
              <a:t>곱셈을 했으니깐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덧셈은 웃으면서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51"/>
          <a:stretch/>
        </p:blipFill>
        <p:spPr>
          <a:xfrm>
            <a:off x="436417" y="1967784"/>
            <a:ext cx="5770419" cy="2423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582" y="1967784"/>
            <a:ext cx="4984007" cy="40728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68495" y="5098470"/>
            <a:ext cx="2515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So Easy~~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9970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/>
          <a:lstStyle/>
          <a:p>
            <a:r>
              <a:rPr lang="en-US" altLang="ko-KR" dirty="0" smtClean="0"/>
              <a:t>Full Code (</a:t>
            </a:r>
            <a:r>
              <a:rPr lang="ko-KR" altLang="en-US" dirty="0" smtClean="0"/>
              <a:t>사과</a:t>
            </a:r>
            <a:r>
              <a:rPr lang="en-US" altLang="ko-KR" dirty="0" smtClean="0"/>
              <a:t>2, </a:t>
            </a:r>
            <a:r>
              <a:rPr lang="ko-KR" altLang="en-US" dirty="0" smtClean="0"/>
              <a:t>귤</a:t>
            </a:r>
            <a:r>
              <a:rPr lang="en-US" altLang="ko-KR" dirty="0" smtClean="0"/>
              <a:t>3)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7451"/>
            <a:ext cx="7843756" cy="51118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63" y="1288474"/>
            <a:ext cx="5611091" cy="230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4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Warming Up </a:t>
            </a:r>
            <a:r>
              <a:rPr lang="ko-KR" altLang="en-US" dirty="0" smtClean="0"/>
              <a:t>끝</a:t>
            </a:r>
            <a:r>
              <a:rPr lang="en-US" altLang="ko-KR" dirty="0" smtClean="0"/>
              <a:t>~~~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838200" y="33577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(</a:t>
            </a:r>
            <a:r>
              <a:rPr lang="ko-KR" altLang="en-US" sz="3000" dirty="0" smtClean="0"/>
              <a:t>해맑게</a:t>
            </a:r>
            <a:r>
              <a:rPr lang="en-US" altLang="ko-KR" dirty="0" smtClean="0"/>
              <a:t>) </a:t>
            </a:r>
            <a:r>
              <a:rPr lang="ko-KR" altLang="en-US" sz="5400" dirty="0" smtClean="0"/>
              <a:t>본격적으로 </a:t>
            </a:r>
            <a:r>
              <a:rPr lang="ko-KR" altLang="en-US" sz="5400" dirty="0" err="1" smtClean="0"/>
              <a:t>멘탈털기</a:t>
            </a:r>
            <a:r>
              <a:rPr lang="ko-KR" altLang="en-US" sz="5400" dirty="0" smtClean="0"/>
              <a:t> 시작</a:t>
            </a:r>
            <a:r>
              <a:rPr lang="en-US" altLang="ko-KR" sz="5400" dirty="0" smtClean="0"/>
              <a:t>~!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92313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9433" y="504965"/>
            <a:ext cx="11368586" cy="4427253"/>
          </a:xfrm>
        </p:spPr>
        <p:txBody>
          <a:bodyPr anchor="t">
            <a:normAutofit fontScale="90000"/>
          </a:bodyPr>
          <a:lstStyle/>
          <a:p>
            <a:r>
              <a:rPr lang="ko-KR" altLang="en-US" sz="8800" dirty="0" smtClean="0"/>
              <a:t>공부는</a:t>
            </a:r>
            <a:r>
              <a:rPr lang="en-US" altLang="ko-KR" sz="8800" dirty="0" smtClean="0"/>
              <a:t/>
            </a:r>
            <a:br>
              <a:rPr lang="en-US" altLang="ko-KR" sz="8800" dirty="0" smtClean="0"/>
            </a:br>
            <a:r>
              <a:rPr lang="en-US" altLang="ko-KR" sz="8800" dirty="0"/>
              <a:t/>
            </a:r>
            <a:br>
              <a:rPr lang="en-US" altLang="ko-KR" sz="8800" dirty="0"/>
            </a:br>
            <a:r>
              <a:rPr lang="en-US" altLang="ko-KR" sz="8800" dirty="0" smtClean="0"/>
              <a:t/>
            </a:r>
            <a:br>
              <a:rPr lang="en-US" altLang="ko-KR" sz="8800" dirty="0" smtClean="0"/>
            </a:br>
            <a:r>
              <a:rPr lang="en-US" altLang="ko-KR" sz="8800" dirty="0" smtClean="0"/>
              <a:t>											</a:t>
            </a:r>
            <a:r>
              <a:rPr lang="ko-KR" altLang="en-US" sz="3600" dirty="0" smtClean="0"/>
              <a:t>이다</a:t>
            </a:r>
            <a:r>
              <a:rPr lang="en-US" altLang="ko-KR" sz="3600" dirty="0"/>
              <a:t>.</a:t>
            </a:r>
            <a:r>
              <a:rPr lang="ko-KR" altLang="en-US" sz="8000" dirty="0"/>
              <a:t/>
            </a:r>
            <a:br>
              <a:rPr lang="ko-KR" altLang="en-US" sz="8000" dirty="0"/>
            </a:br>
            <a:r>
              <a:rPr lang="ko-KR" altLang="en-US" sz="8800" dirty="0" smtClean="0"/>
              <a:t> </a:t>
            </a:r>
            <a:endParaRPr lang="ko-KR" altLang="en-US" sz="8800" dirty="0"/>
          </a:p>
        </p:txBody>
      </p:sp>
      <p:sp>
        <p:nvSpPr>
          <p:cNvPr id="3" name="직사각형 2"/>
          <p:cNvSpPr/>
          <p:nvPr/>
        </p:nvSpPr>
        <p:spPr>
          <a:xfrm>
            <a:off x="1440873" y="2334720"/>
            <a:ext cx="831272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원래</a:t>
            </a:r>
            <a:r>
              <a:rPr lang="ko-KR" altLang="en-US" sz="6000" dirty="0"/>
              <a:t> </a:t>
            </a:r>
            <a:r>
              <a:rPr lang="ko-KR" altLang="en-US" sz="5400" dirty="0"/>
              <a:t>의문을</a:t>
            </a:r>
            <a:r>
              <a:rPr lang="ko-KR" altLang="en-US" sz="8800" dirty="0"/>
              <a:t> </a:t>
            </a:r>
            <a:r>
              <a:rPr lang="ko-KR" altLang="en-US" sz="2800" dirty="0"/>
              <a:t>가지고 해야</a:t>
            </a:r>
            <a:r>
              <a:rPr lang="ko-KR" altLang="en-US" sz="8800" dirty="0"/>
              <a:t> </a:t>
            </a:r>
            <a:r>
              <a:rPr lang="ko-KR" altLang="en-US" sz="7200" dirty="0" err="1" smtClean="0"/>
              <a:t>제맛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797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5.5 </a:t>
            </a:r>
            <a:r>
              <a:rPr lang="ko-KR" altLang="en-US" dirty="0" smtClean="0"/>
              <a:t>활성화 함수 계층 구현하기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442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5.5.1 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474" y="1900970"/>
            <a:ext cx="2763982" cy="11923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672" y="1887041"/>
            <a:ext cx="3041074" cy="12062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608" y="3958306"/>
            <a:ext cx="9020127" cy="22762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800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구현한것을</a:t>
            </a:r>
            <a:r>
              <a:rPr lang="ko-KR" altLang="en-US" dirty="0" smtClean="0"/>
              <a:t> 보면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2389"/>
            <a:ext cx="4994564" cy="472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0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5.5.2 Sigmoid 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9657"/>
            <a:ext cx="2902527" cy="9911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2103" y="6347793"/>
            <a:ext cx="6179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그러면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한번 </a:t>
            </a:r>
            <a:r>
              <a:rPr lang="ko-KR" altLang="en-US" sz="2400" b="1" dirty="0" err="1" smtClean="0"/>
              <a:t>역전파를</a:t>
            </a:r>
            <a:r>
              <a:rPr lang="ko-KR" altLang="en-US" sz="2400" b="1" dirty="0" smtClean="0"/>
              <a:t> 시켜보겠습니다</a:t>
            </a:r>
            <a:r>
              <a:rPr lang="en-US" altLang="ko-KR" sz="2400" b="1" dirty="0" smtClean="0"/>
              <a:t>~~~</a:t>
            </a:r>
            <a:endParaRPr lang="ko-KR" altLang="en-US" sz="2400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922831" y="3143864"/>
            <a:ext cx="8179220" cy="2632620"/>
            <a:chOff x="922831" y="3143864"/>
            <a:chExt cx="8179220" cy="2632620"/>
          </a:xfrm>
        </p:grpSpPr>
        <p:sp>
          <p:nvSpPr>
            <p:cNvPr id="5" name="TextBox 4"/>
            <p:cNvSpPr txBox="1"/>
            <p:nvPr/>
          </p:nvSpPr>
          <p:spPr>
            <a:xfrm>
              <a:off x="6363801" y="3143864"/>
              <a:ext cx="2738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계산 그래프로 표현하면 </a:t>
              </a:r>
              <a:endParaRPr lang="ko-KR" altLang="en-US" b="1" dirty="0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831" y="3731679"/>
              <a:ext cx="8179220" cy="20448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72540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249" y="270116"/>
            <a:ext cx="8204622" cy="18288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249" y="2534757"/>
            <a:ext cx="8204622" cy="18288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249" y="4799398"/>
            <a:ext cx="8166520" cy="18034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42579" y="999897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1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2579" y="3264538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2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2579" y="5516478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4573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32" y="250848"/>
            <a:ext cx="8496737" cy="17653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모서리가 둥근 사각형 설명선 5"/>
          <p:cNvSpPr/>
          <p:nvPr/>
        </p:nvSpPr>
        <p:spPr>
          <a:xfrm>
            <a:off x="6954982" y="4537364"/>
            <a:ext cx="4364182" cy="1641764"/>
          </a:xfrm>
          <a:prstGeom prst="wedgeRoundRectCallout">
            <a:avLst>
              <a:gd name="adj1" fmla="val 63834"/>
              <a:gd name="adj2" fmla="val -38745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ㅎㅎ</a:t>
            </a:r>
            <a:r>
              <a:rPr lang="en-US" altLang="ko-KR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b="1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ㅎㅎ</a:t>
            </a:r>
            <a:r>
              <a:rPr lang="en-US" altLang="ko-KR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저도 모르게 </a:t>
            </a:r>
            <a:endParaRPr lang="en-US" altLang="ko-KR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ko-KR" altLang="en-US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막 웃음이 나오시죠</a:t>
            </a:r>
            <a:r>
              <a:rPr lang="en-US" altLang="ko-KR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3325091" y="2324503"/>
            <a:ext cx="7712773" cy="1596334"/>
            <a:chOff x="3325091" y="2324503"/>
            <a:chExt cx="7712773" cy="159633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9697" y="2324503"/>
              <a:ext cx="4508167" cy="15963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3325091" y="2891837"/>
              <a:ext cx="2557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/>
                <a:t>간략하게 하면 </a:t>
              </a:r>
              <a:r>
                <a:rPr lang="en-US" altLang="ko-KR" sz="2400" b="1" dirty="0" smtClean="0">
                  <a:sym typeface="Wingdings" panose="05000000000000000000" pitchFamily="2" charset="2"/>
                </a:rPr>
                <a:t></a:t>
              </a:r>
              <a:endParaRPr lang="ko-KR" altLang="en-US" sz="2400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93162" y="948877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4</a:t>
            </a:r>
            <a:endParaRPr lang="ko-KR" altLang="en-US" b="1" dirty="0"/>
          </a:p>
        </p:txBody>
      </p:sp>
      <p:grpSp>
        <p:nvGrpSpPr>
          <p:cNvPr id="10" name="그룹 9"/>
          <p:cNvGrpSpPr/>
          <p:nvPr/>
        </p:nvGrpSpPr>
        <p:grpSpPr>
          <a:xfrm>
            <a:off x="677005" y="3855028"/>
            <a:ext cx="5296172" cy="2760483"/>
            <a:chOff x="677005" y="3747172"/>
            <a:chExt cx="5296172" cy="276048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005" y="4208837"/>
              <a:ext cx="5296172" cy="22988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677005" y="3747172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/>
                <a:t>정리하면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1286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32" y="443345"/>
            <a:ext cx="2666222" cy="2876550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3643745" y="3319895"/>
            <a:ext cx="6741969" cy="1365973"/>
          </a:xfrm>
          <a:prstGeom prst="wedgeRoundRectCallout">
            <a:avLst>
              <a:gd name="adj1" fmla="val -62655"/>
              <a:gd name="adj2" fmla="val -4179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아직 </a:t>
            </a:r>
            <a:r>
              <a:rPr lang="ko-KR" altLang="en-US" sz="40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멘탈이</a:t>
            </a:r>
            <a:r>
              <a:rPr lang="ko-KR" altLang="en-US" sz="4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40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괜찮</a:t>
            </a:r>
            <a:r>
              <a:rPr lang="en-US" altLang="ko-KR" sz="4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…….</a:t>
            </a:r>
            <a:r>
              <a:rPr lang="ko-KR" altLang="en-US" sz="4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죠 </a:t>
            </a:r>
            <a:r>
              <a:rPr lang="en-US" altLang="ko-KR" sz="4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</a:t>
            </a:r>
            <a:endParaRPr lang="ko-KR" altLang="en-US" sz="4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0892" y="5112327"/>
            <a:ext cx="64876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저의 </a:t>
            </a:r>
            <a:r>
              <a:rPr lang="ko-KR" altLang="en-US" sz="2800" b="1" dirty="0" err="1" smtClean="0"/>
              <a:t>멘탈은</a:t>
            </a:r>
            <a:r>
              <a:rPr lang="ko-KR" altLang="en-US" sz="2800" b="1" dirty="0" smtClean="0"/>
              <a:t> 괜찮지 않아서</a:t>
            </a:r>
            <a:endParaRPr lang="en-US" altLang="ko-KR" sz="2800" b="1" dirty="0" smtClean="0"/>
          </a:p>
          <a:p>
            <a:endParaRPr lang="en-US" altLang="ko-KR" sz="2800" b="1" dirty="0" smtClean="0"/>
          </a:p>
          <a:p>
            <a:r>
              <a:rPr lang="en-US" altLang="ko-KR" sz="2800" b="1" dirty="0" smtClean="0"/>
              <a:t>		</a:t>
            </a:r>
            <a:r>
              <a:rPr lang="ko-KR" altLang="en-US" sz="2800" b="1" dirty="0" smtClean="0"/>
              <a:t>잠시 바람 좀 쏘이고 </a:t>
            </a:r>
            <a:r>
              <a:rPr lang="ko-KR" altLang="en-US" sz="2800" b="1" dirty="0" err="1" smtClean="0"/>
              <a:t>올께요</a:t>
            </a:r>
            <a:endParaRPr lang="ko-KR" altLang="en-US" sz="28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378" y="216911"/>
            <a:ext cx="51435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7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96" y="706582"/>
            <a:ext cx="4619086" cy="2004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37" y="779341"/>
            <a:ext cx="5491248" cy="20568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오른쪽 화살표 4"/>
          <p:cNvSpPr/>
          <p:nvPr/>
        </p:nvSpPr>
        <p:spPr>
          <a:xfrm>
            <a:off x="5258809" y="1394849"/>
            <a:ext cx="924600" cy="62839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877" y="3241964"/>
            <a:ext cx="6139008" cy="33913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482437" y="4235727"/>
            <a:ext cx="4062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ym typeface="Wingdings" panose="05000000000000000000" pitchFamily="2" charset="2"/>
              </a:rPr>
              <a:t>Sigmoid 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코드로 구현하면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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4496" y="306472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다시 정리하면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4721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5.6 Affine/</a:t>
            </a:r>
            <a:r>
              <a:rPr lang="en-US" altLang="ko-KR" dirty="0" err="1" smtClean="0"/>
              <a:t>Softmax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계층 구현하기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925782"/>
            <a:ext cx="3337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Y = np.dot(X, W) + B</a:t>
            </a:r>
            <a:endParaRPr lang="ko-KR" altLang="en-US" sz="24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96147"/>
            <a:ext cx="2730640" cy="13589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482" y="2035358"/>
            <a:ext cx="3670489" cy="408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9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897" y="2060960"/>
            <a:ext cx="2726357" cy="19033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5553"/>
            <a:ext cx="5647807" cy="3797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564" y="3858490"/>
            <a:ext cx="2850237" cy="28502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8" name="그룹 17"/>
          <p:cNvGrpSpPr/>
          <p:nvPr/>
        </p:nvGrpSpPr>
        <p:grpSpPr>
          <a:xfrm>
            <a:off x="7900892" y="1559105"/>
            <a:ext cx="2019159" cy="2339897"/>
            <a:chOff x="7900892" y="1559105"/>
            <a:chExt cx="2019159" cy="2339897"/>
          </a:xfrm>
        </p:grpSpPr>
        <p:grpSp>
          <p:nvGrpSpPr>
            <p:cNvPr id="15" name="그룹 14"/>
            <p:cNvGrpSpPr/>
            <p:nvPr/>
          </p:nvGrpSpPr>
          <p:grpSpPr>
            <a:xfrm>
              <a:off x="7900892" y="2060960"/>
              <a:ext cx="1710362" cy="1838042"/>
              <a:chOff x="7900892" y="2060960"/>
              <a:chExt cx="1710362" cy="1838042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8756073" y="2060960"/>
                <a:ext cx="855181" cy="931622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900892" y="2967380"/>
                <a:ext cx="855181" cy="931622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 rot="20803390">
              <a:off x="8794037" y="1559105"/>
              <a:ext cx="11260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Why??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6550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839" y="1690688"/>
            <a:ext cx="4588023" cy="4374107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멘탈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Training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좀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할께요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~~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34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32" y="443345"/>
            <a:ext cx="2666222" cy="2876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0768" y="730792"/>
            <a:ext cx="82253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/>
              <a:t>웅기샘</a:t>
            </a:r>
            <a:r>
              <a:rPr lang="ko-KR" altLang="en-US" sz="3600" b="1" dirty="0" smtClean="0"/>
              <a:t> 왈</a:t>
            </a:r>
            <a:r>
              <a:rPr lang="en-US" altLang="ko-KR" sz="3600" b="1" dirty="0" smtClean="0"/>
              <a:t>: </a:t>
            </a:r>
            <a:endParaRPr lang="en-US" altLang="ko-KR" sz="2800" b="1" dirty="0" smtClean="0"/>
          </a:p>
          <a:p>
            <a:endParaRPr lang="en-US" altLang="ko-KR" sz="2800" b="1" dirty="0"/>
          </a:p>
          <a:p>
            <a:r>
              <a:rPr lang="en-US" altLang="ko-KR" sz="2800" b="1" dirty="0" smtClean="0"/>
              <a:t>“</a:t>
            </a:r>
            <a:r>
              <a:rPr lang="ko-KR" altLang="en-US" sz="2800" b="1" dirty="0" smtClean="0"/>
              <a:t>혹시 행렬에 </a:t>
            </a:r>
            <a:r>
              <a:rPr lang="ko-KR" altLang="en-US" sz="2800" b="1" dirty="0" err="1" smtClean="0"/>
              <a:t>편미분을</a:t>
            </a:r>
            <a:r>
              <a:rPr lang="ko-KR" altLang="en-US" sz="2800" b="1" dirty="0" smtClean="0"/>
              <a:t> 하면</a:t>
            </a:r>
            <a:r>
              <a:rPr lang="en-US" altLang="ko-KR" sz="2800" b="1" dirty="0" smtClean="0"/>
              <a:t>,</a:t>
            </a:r>
            <a:r>
              <a:rPr lang="ko-KR" altLang="en-US" sz="2800" b="1" dirty="0" smtClean="0"/>
              <a:t> </a:t>
            </a:r>
            <a:endParaRPr lang="en-US" altLang="ko-KR" sz="2800" b="1" dirty="0" smtClean="0"/>
          </a:p>
          <a:p>
            <a:r>
              <a:rPr lang="ko-KR" altLang="en-US" sz="2800" b="1" dirty="0" smtClean="0"/>
              <a:t>왜 전치 행렬이 되는지 설명 좀 해주실수 있나요</a:t>
            </a:r>
            <a:r>
              <a:rPr lang="en-US" altLang="ko-KR" sz="2800" b="1" dirty="0" smtClean="0"/>
              <a:t>?”</a:t>
            </a:r>
            <a:endParaRPr lang="ko-KR" altLang="en-US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3850768" y="4149665"/>
            <a:ext cx="83127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/>
              <a:t>질문은 항상 좋은 것 입니다</a:t>
            </a:r>
            <a:r>
              <a:rPr lang="en-US" altLang="ko-KR" sz="2800" dirty="0" smtClean="0"/>
              <a:t>~~~</a:t>
            </a:r>
            <a:r>
              <a:rPr lang="ko-KR" altLang="en-US" sz="2800" dirty="0" smtClean="0"/>
              <a:t>꾸벅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ko-KR" altLang="en-US" sz="2800" dirty="0" smtClean="0"/>
              <a:t>의문을 가지고 계속 진행하겠습니다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32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전치행렬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7724"/>
            <a:ext cx="2355271" cy="21197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358" y="1443650"/>
            <a:ext cx="4488875" cy="144087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226358" y="2937596"/>
            <a:ext cx="79656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행렬에 </a:t>
            </a:r>
            <a:r>
              <a:rPr lang="ko-KR" altLang="en-US" b="1" dirty="0" err="1"/>
              <a:t>편미분을</a:t>
            </a:r>
            <a:r>
              <a:rPr lang="ko-KR" altLang="en-US" b="1" dirty="0"/>
              <a:t> </a:t>
            </a:r>
            <a:r>
              <a:rPr lang="ko-KR" altLang="en-US" b="1" dirty="0" smtClean="0"/>
              <a:t>하면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보시는 바와 같이 </a:t>
            </a:r>
            <a:r>
              <a:rPr lang="ko-KR" altLang="en-US" sz="3600" b="1" dirty="0" smtClean="0"/>
              <a:t>형상은 같습니다</a:t>
            </a:r>
            <a:r>
              <a:rPr lang="en-US" altLang="ko-KR" b="1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전치되는 것이 아닙니다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3" y="4919219"/>
            <a:ext cx="2397648" cy="167382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470078" y="5175103"/>
            <a:ext cx="4424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 </a:t>
            </a:r>
            <a:r>
              <a:rPr lang="ko-KR" altLang="en-US" b="1" dirty="0" smtClean="0"/>
              <a:t>그럼 얘는 뭔 말이지</a:t>
            </a:r>
            <a:r>
              <a:rPr lang="en-US" altLang="ko-KR" b="1" dirty="0" smtClean="0"/>
              <a:t>?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W</a:t>
            </a:r>
            <a:r>
              <a:rPr lang="en-US" altLang="ko-KR" b="1" baseline="30000" dirty="0" smtClean="0"/>
              <a:t>T </a:t>
            </a:r>
            <a:r>
              <a:rPr lang="ko-KR" altLang="en-US" b="1" dirty="0" smtClean="0"/>
              <a:t>는 뭐지 </a:t>
            </a:r>
            <a:r>
              <a:rPr lang="en-US" altLang="ko-KR" b="1" dirty="0" smtClean="0"/>
              <a:t>???</a:t>
            </a:r>
            <a:r>
              <a:rPr lang="ko-KR" altLang="en-US" b="1" baseline="30000" dirty="0" smtClean="0"/>
              <a:t> </a:t>
            </a:r>
            <a:endParaRPr lang="en-US" altLang="ko-KR" b="1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286900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행렬곱을</a:t>
            </a:r>
            <a:r>
              <a:rPr lang="ko-KR" altLang="en-US" dirty="0" smtClean="0"/>
              <a:t> 진행하기 위해서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648" y="2339907"/>
            <a:ext cx="7283628" cy="273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927" y="623456"/>
            <a:ext cx="8213420" cy="44314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3346" y="5278582"/>
            <a:ext cx="9727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초보적인 결론은</a:t>
            </a:r>
            <a:r>
              <a:rPr lang="en-US" altLang="ko-KR" b="1" dirty="0" smtClean="0"/>
              <a:t>, </a:t>
            </a:r>
          </a:p>
          <a:p>
            <a:endParaRPr lang="en-US" altLang="ko-KR" dirty="0" smtClean="0"/>
          </a:p>
          <a:p>
            <a:r>
              <a:rPr lang="ko-KR" altLang="en-US" b="1" dirty="0" smtClean="0">
                <a:solidFill>
                  <a:srgbClr val="00B050"/>
                </a:solidFill>
              </a:rPr>
              <a:t>형상은 같게 하기 위해서</a:t>
            </a:r>
            <a:r>
              <a:rPr lang="ko-KR" altLang="en-US" b="1" dirty="0" smtClean="0"/>
              <a:t> </a:t>
            </a:r>
            <a:r>
              <a:rPr lang="ko-KR" altLang="en-US" dirty="0" smtClean="0"/>
              <a:t>전치를 사용했을 뿐이지</a:t>
            </a:r>
            <a:r>
              <a:rPr lang="en-US" altLang="ko-KR" dirty="0" smtClean="0"/>
              <a:t>, </a:t>
            </a:r>
            <a:r>
              <a:rPr lang="ko-KR" altLang="en-US" b="1" dirty="0" err="1" smtClean="0">
                <a:solidFill>
                  <a:srgbClr val="00B050"/>
                </a:solidFill>
              </a:rPr>
              <a:t>편미분을</a:t>
            </a:r>
            <a:r>
              <a:rPr lang="ko-KR" altLang="en-US" b="1" dirty="0" smtClean="0">
                <a:solidFill>
                  <a:srgbClr val="00B050"/>
                </a:solidFill>
              </a:rPr>
              <a:t> 해서 </a:t>
            </a:r>
            <a:r>
              <a:rPr lang="ko-KR" altLang="en-US" b="1" dirty="0" err="1" smtClean="0">
                <a:solidFill>
                  <a:srgbClr val="00B050"/>
                </a:solidFill>
              </a:rPr>
              <a:t>전치된게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ko-KR" altLang="en-US" b="1" dirty="0" err="1" smtClean="0">
                <a:solidFill>
                  <a:srgbClr val="00B050"/>
                </a:solidFill>
              </a:rPr>
              <a:t>아닌것</a:t>
            </a:r>
            <a:r>
              <a:rPr lang="ko-KR" altLang="en-US" b="1" dirty="0" smtClean="0">
                <a:solidFill>
                  <a:srgbClr val="00B050"/>
                </a:solidFill>
              </a:rPr>
              <a:t> 같습니다</a:t>
            </a:r>
            <a:r>
              <a:rPr lang="en-US" altLang="ko-KR" b="1" dirty="0" smtClean="0">
                <a:solidFill>
                  <a:srgbClr val="00B050"/>
                </a:solidFill>
              </a:rPr>
              <a:t>.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31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5.6.2 </a:t>
            </a:r>
            <a:r>
              <a:rPr lang="ko-KR" altLang="en-US" dirty="0" smtClean="0">
                <a:solidFill>
                  <a:srgbClr val="00B050"/>
                </a:solidFill>
              </a:rPr>
              <a:t>배치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Affine 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288" y="1593706"/>
            <a:ext cx="8255424" cy="476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3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Affine </a:t>
            </a:r>
            <a:r>
              <a:rPr lang="ko-KR" altLang="en-US" dirty="0" smtClean="0"/>
              <a:t>코드 구경하고 </a:t>
            </a:r>
            <a:r>
              <a:rPr lang="ko-KR" altLang="en-US" dirty="0" err="1" smtClean="0"/>
              <a:t>갈께요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85" y="1343891"/>
            <a:ext cx="5775442" cy="513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3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5.6.3 </a:t>
            </a:r>
            <a:r>
              <a:rPr lang="en-US" altLang="ko-KR" dirty="0" err="1" smtClean="0"/>
              <a:t>Softmax</a:t>
            </a:r>
            <a:r>
              <a:rPr lang="en-US" altLang="ko-KR" dirty="0" smtClean="0"/>
              <a:t>-with-Loss 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135126"/>
            <a:ext cx="10385371" cy="343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3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신경망에서 수행하는 작업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/>
              <a:t>추론</a:t>
            </a:r>
            <a:endParaRPr lang="en-US" altLang="ko-KR" dirty="0"/>
          </a:p>
          <a:p>
            <a:pPr lvl="1"/>
            <a:r>
              <a:rPr lang="ko-KR" altLang="en-US" dirty="0"/>
              <a:t>일반적으로 </a:t>
            </a:r>
            <a:r>
              <a:rPr lang="en-US" altLang="ko-KR" dirty="0" err="1"/>
              <a:t>Softmax</a:t>
            </a:r>
            <a:r>
              <a:rPr lang="ko-KR" altLang="en-US" dirty="0"/>
              <a:t>를 사용하지 않습니다</a:t>
            </a:r>
            <a:r>
              <a:rPr lang="en-US" altLang="ko-KR" dirty="0"/>
              <a:t>. </a:t>
            </a:r>
            <a:r>
              <a:rPr lang="ko-KR" altLang="en-US" b="1" dirty="0"/>
              <a:t>왜</a:t>
            </a:r>
            <a:r>
              <a:rPr lang="en-US" altLang="ko-KR" b="1" dirty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학습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Softmax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필요합니다</a:t>
            </a:r>
            <a:r>
              <a:rPr lang="en-US" altLang="ko-KR" dirty="0" smtClean="0"/>
              <a:t>. </a:t>
            </a:r>
            <a:r>
              <a:rPr lang="en-US" altLang="ko-KR" dirty="0"/>
              <a:t>(</a:t>
            </a:r>
            <a:r>
              <a:rPr lang="ko-KR" altLang="en-US" dirty="0"/>
              <a:t>정규화 작업</a:t>
            </a:r>
            <a:r>
              <a:rPr lang="en-US" altLang="ko-KR" dirty="0" smtClean="0"/>
              <a:t>), </a:t>
            </a:r>
            <a:r>
              <a:rPr lang="ko-KR" altLang="en-US" b="1" dirty="0" smtClean="0"/>
              <a:t>왜</a:t>
            </a:r>
            <a:r>
              <a:rPr lang="en-US" altLang="ko-KR" b="1" dirty="0" smtClean="0"/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938337" y="4714875"/>
            <a:ext cx="8315325" cy="1057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궁금하신가요</a:t>
            </a:r>
            <a:r>
              <a:rPr lang="en-US" altLang="ko-KR" sz="3200" dirty="0" smtClean="0"/>
              <a:t>? </a:t>
            </a:r>
            <a:r>
              <a:rPr lang="ko-KR" altLang="en-US" sz="3200" dirty="0" smtClean="0"/>
              <a:t>그렇지 않다면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잽싸게 패스</a:t>
            </a:r>
            <a:r>
              <a:rPr lang="en-US" altLang="ko-KR" sz="3200" dirty="0" smtClean="0"/>
              <a:t>~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7790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Softmax</a:t>
            </a:r>
            <a:r>
              <a:rPr lang="en-US" altLang="ko-KR" dirty="0" smtClean="0"/>
              <a:t>-with-Loss 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0767"/>
            <a:ext cx="10734647" cy="36080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88612" y="5978880"/>
            <a:ext cx="7633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와</a:t>
            </a:r>
            <a:r>
              <a:rPr lang="en-US" altLang="ko-KR" sz="3200" b="1" dirty="0" smtClean="0"/>
              <a:t>~! </a:t>
            </a:r>
            <a:r>
              <a:rPr lang="ko-KR" altLang="en-US" sz="3200" b="1" dirty="0" smtClean="0"/>
              <a:t>왠지 빨리 패스해야 </a:t>
            </a:r>
            <a:r>
              <a:rPr lang="ko-KR" altLang="en-US" sz="3200" b="1" dirty="0" err="1" smtClean="0"/>
              <a:t>될것</a:t>
            </a:r>
            <a:r>
              <a:rPr lang="ko-KR" altLang="en-US" sz="3200" b="1" dirty="0" smtClean="0"/>
              <a:t> 같은 느낌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6754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Softmax</a:t>
            </a:r>
            <a:r>
              <a:rPr lang="en-US" altLang="ko-KR" dirty="0" smtClean="0"/>
              <a:t>-with-Loss </a:t>
            </a:r>
            <a:r>
              <a:rPr lang="ko-KR" altLang="en-US" dirty="0" smtClean="0"/>
              <a:t>계층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간략하게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94" y="2071678"/>
            <a:ext cx="6488323" cy="42784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43763" y="1690688"/>
            <a:ext cx="468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시간상 관계로</a:t>
            </a:r>
            <a:r>
              <a:rPr lang="en-US" altLang="ko-KR" b="1" dirty="0" smtClean="0"/>
              <a:t>,</a:t>
            </a:r>
          </a:p>
          <a:p>
            <a:r>
              <a:rPr lang="ko-KR" altLang="en-US" b="1" dirty="0" smtClean="0"/>
              <a:t>유도 과정은 교재의 부록을 참고 </a:t>
            </a:r>
            <a:r>
              <a:rPr lang="ko-KR" altLang="en-US" b="1" dirty="0" err="1" smtClean="0"/>
              <a:t>하는거로</a:t>
            </a:r>
            <a:r>
              <a:rPr lang="en-US" altLang="ko-KR" b="1" dirty="0" smtClean="0"/>
              <a:t>~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43763" y="3146633"/>
            <a:ext cx="486485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결론부터 말하자면</a:t>
            </a:r>
            <a:r>
              <a:rPr lang="en-US" altLang="ko-KR" b="1" dirty="0" smtClean="0"/>
              <a:t>, </a:t>
            </a:r>
          </a:p>
          <a:p>
            <a:endParaRPr lang="en-US" altLang="ko-KR" b="1" dirty="0"/>
          </a:p>
          <a:p>
            <a:r>
              <a:rPr lang="en-US" altLang="ko-KR" b="1" dirty="0" err="1" smtClean="0"/>
              <a:t>Softmax</a:t>
            </a:r>
            <a:r>
              <a:rPr lang="ko-KR" altLang="en-US" b="1" dirty="0" smtClean="0"/>
              <a:t>계층의 </a:t>
            </a:r>
            <a:r>
              <a:rPr lang="ko-KR" altLang="en-US" b="1" dirty="0" err="1" smtClean="0"/>
              <a:t>출려과</a:t>
            </a:r>
            <a:r>
              <a:rPr lang="ko-KR" altLang="en-US" b="1" dirty="0" smtClean="0"/>
              <a:t> 정답레이블의 차분이</a:t>
            </a:r>
            <a:r>
              <a:rPr lang="en-US" altLang="ko-KR" b="1" dirty="0" smtClean="0"/>
              <a:t>,</a:t>
            </a:r>
          </a:p>
          <a:p>
            <a:r>
              <a:rPr lang="ko-KR" altLang="en-US" b="1" dirty="0" err="1" smtClean="0"/>
              <a:t>역전파에서</a:t>
            </a:r>
            <a:r>
              <a:rPr lang="ko-KR" altLang="en-US" b="1" dirty="0" smtClean="0"/>
              <a:t> 앞의 계층에 전해진다</a:t>
            </a:r>
            <a:r>
              <a:rPr lang="en-US" altLang="ko-KR" b="1" dirty="0" smtClean="0"/>
              <a:t>.</a:t>
            </a:r>
          </a:p>
          <a:p>
            <a:endParaRPr lang="en-US" altLang="ko-KR" b="1" dirty="0"/>
          </a:p>
          <a:p>
            <a:r>
              <a:rPr lang="ko-KR" altLang="en-US" sz="2000" b="1" dirty="0" smtClean="0"/>
              <a:t>신경망 학습의 중요한 성질</a:t>
            </a:r>
            <a:r>
              <a:rPr lang="ko-KR" altLang="en-US" b="1" dirty="0" smtClean="0"/>
              <a:t>입니다</a:t>
            </a:r>
            <a:r>
              <a:rPr lang="en-US" altLang="ko-KR" b="1" dirty="0" smtClean="0"/>
              <a:t>.</a:t>
            </a:r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742944" y="3235582"/>
            <a:ext cx="942975" cy="427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42943" y="4579359"/>
            <a:ext cx="942975" cy="427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42942" y="5956763"/>
            <a:ext cx="942975" cy="427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91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구름 모양 설명선 3"/>
          <p:cNvSpPr/>
          <p:nvPr/>
        </p:nvSpPr>
        <p:spPr>
          <a:xfrm>
            <a:off x="441069" y="122830"/>
            <a:ext cx="4062692" cy="2524836"/>
          </a:xfrm>
          <a:prstGeom prst="cloudCallout">
            <a:avLst>
              <a:gd name="adj1" fmla="val 39664"/>
              <a:gd name="adj2" fmla="val 7019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오차 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???</a:t>
            </a:r>
            <a:endParaRPr lang="ko-KR" altLang="en-US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5" name="구름 모양 설명선 4"/>
          <p:cNvSpPr/>
          <p:nvPr/>
        </p:nvSpPr>
        <p:spPr>
          <a:xfrm>
            <a:off x="7117098" y="122830"/>
            <a:ext cx="4062692" cy="2524836"/>
          </a:xfrm>
          <a:prstGeom prst="cloudCallout">
            <a:avLst>
              <a:gd name="adj1" fmla="val -77575"/>
              <a:gd name="adj2" fmla="val 63711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역전파</a:t>
            </a:r>
            <a:r>
              <a:rPr lang="ko-KR" altLang="en-US" sz="24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법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???</a:t>
            </a:r>
            <a:endParaRPr lang="ko-KR" altLang="en-US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43200" y="3560618"/>
            <a:ext cx="6109855" cy="155170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 smtClean="0"/>
              <a:t>오차역전파법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9025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0655" y="1690688"/>
            <a:ext cx="969047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Ex) </a:t>
            </a:r>
          </a:p>
          <a:p>
            <a:r>
              <a:rPr lang="ko-KR" altLang="en-US" dirty="0" smtClean="0"/>
              <a:t>정답 레이블이 </a:t>
            </a:r>
            <a:r>
              <a:rPr lang="en-US" altLang="ko-KR" dirty="0" smtClean="0"/>
              <a:t>(0, 1, 0) </a:t>
            </a:r>
            <a:r>
              <a:rPr lang="ko-KR" altLang="en-US" dirty="0" smtClean="0"/>
              <a:t>이고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Softmax</a:t>
            </a:r>
            <a:r>
              <a:rPr lang="ko-KR" altLang="en-US" dirty="0" smtClean="0"/>
              <a:t>의 출력이 </a:t>
            </a:r>
            <a:r>
              <a:rPr lang="en-US" altLang="ko-KR" dirty="0" smtClean="0"/>
              <a:t>(0.3, 0.2, 0.5) 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역전파에서는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(0.3, -0.8, 0.5) </a:t>
            </a:r>
            <a:r>
              <a:rPr lang="ko-KR" altLang="en-US" dirty="0" smtClean="0"/>
              <a:t>라는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커다란 오차를 전파한다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결과적으로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Softmax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계층의 앞 계층들은 그 큰 오차로부터 </a:t>
            </a:r>
            <a:r>
              <a:rPr lang="ko-KR" altLang="en-US" sz="2800" b="1" dirty="0" smtClean="0"/>
              <a:t>큰 깨달음을 </a:t>
            </a:r>
            <a:r>
              <a:rPr lang="ko-KR" altLang="en-US" dirty="0" smtClean="0"/>
              <a:t>얻게 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80655" y="4588455"/>
            <a:ext cx="70658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Ex ) </a:t>
            </a:r>
          </a:p>
          <a:p>
            <a:r>
              <a:rPr lang="ko-KR" altLang="en-US" dirty="0" smtClean="0"/>
              <a:t>정답 </a:t>
            </a:r>
            <a:r>
              <a:rPr lang="ko-KR" altLang="en-US" dirty="0"/>
              <a:t>레이블이 </a:t>
            </a:r>
            <a:r>
              <a:rPr lang="en-US" altLang="ko-KR" dirty="0"/>
              <a:t>(0, 1, 0) </a:t>
            </a:r>
            <a:r>
              <a:rPr lang="ko-KR" altLang="en-US" dirty="0"/>
              <a:t>이고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Softmax</a:t>
            </a:r>
            <a:r>
              <a:rPr lang="ko-KR" altLang="en-US" dirty="0"/>
              <a:t>의 출력이 </a:t>
            </a:r>
            <a:r>
              <a:rPr lang="en-US" altLang="ko-KR" dirty="0"/>
              <a:t>(</a:t>
            </a:r>
            <a:r>
              <a:rPr lang="en-US" altLang="ko-KR" dirty="0" smtClean="0"/>
              <a:t>0.01, 0.99, 0) </a:t>
            </a:r>
            <a:r>
              <a:rPr lang="ko-KR" altLang="en-US" dirty="0"/>
              <a:t>이면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 err="1"/>
              <a:t>역전파에서는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smtClean="0"/>
              <a:t>0.01, </a:t>
            </a:r>
            <a:r>
              <a:rPr lang="en-US" altLang="ko-KR" dirty="0"/>
              <a:t>-</a:t>
            </a:r>
            <a:r>
              <a:rPr lang="en-US" altLang="ko-KR" dirty="0" smtClean="0"/>
              <a:t>0.01, 0) </a:t>
            </a:r>
            <a:r>
              <a:rPr lang="ko-KR" altLang="en-US" dirty="0"/>
              <a:t>라는</a:t>
            </a:r>
            <a:r>
              <a:rPr lang="en-US" altLang="ko-KR" dirty="0"/>
              <a:t> </a:t>
            </a:r>
            <a:r>
              <a:rPr lang="ko-KR" altLang="en-US" dirty="0" smtClean="0"/>
              <a:t>작은 오차를 </a:t>
            </a:r>
            <a:r>
              <a:rPr lang="ko-KR" altLang="en-US" dirty="0"/>
              <a:t>전파한다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925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Soft-with-Loss </a:t>
            </a:r>
            <a:r>
              <a:rPr lang="ko-KR" altLang="en-US" dirty="0" smtClean="0"/>
              <a:t>코드 구경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437" y="1690688"/>
            <a:ext cx="7029450" cy="463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1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5.7 </a:t>
            </a:r>
            <a:r>
              <a:rPr lang="ko-KR" altLang="en-US" dirty="0" err="1" smtClean="0"/>
              <a:t>오차역전파법</a:t>
            </a:r>
            <a:r>
              <a:rPr lang="ko-KR" altLang="en-US" dirty="0" smtClean="0"/>
              <a:t> 구현하기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838200" y="41058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는 </a:t>
            </a:r>
            <a:r>
              <a:rPr lang="ko-KR" altLang="en-US" sz="6000" dirty="0" smtClean="0"/>
              <a:t>집에 가서 </a:t>
            </a:r>
            <a:r>
              <a:rPr lang="ko-KR" altLang="en-US" dirty="0" smtClean="0"/>
              <a:t>각자 알아서 하는 거로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70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6636" y="2831234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고생 많으셨습니다</a:t>
            </a:r>
            <a:r>
              <a:rPr lang="en-US" altLang="ko-KR" dirty="0" smtClean="0"/>
              <a:t>~^^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796636" y="41567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아</a:t>
            </a:r>
            <a:r>
              <a:rPr lang="en-US" altLang="ko-KR" dirty="0" smtClean="0"/>
              <a:t>! </a:t>
            </a:r>
            <a:r>
              <a:rPr lang="ko-KR" altLang="en-US" dirty="0" smtClean="0"/>
              <a:t>맞다 </a:t>
            </a:r>
            <a:r>
              <a:rPr lang="en-US" altLang="ko-KR" dirty="0" smtClean="0"/>
              <a:t>Big Picture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75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6255"/>
            <a:ext cx="10515600" cy="8035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신경망 학습의 전체 그림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7637"/>
            <a:ext cx="10515600" cy="5417127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 smtClean="0"/>
              <a:t>전제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가중치와 편향이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훈련 데이터에 적응하도록 조정하는 것을 </a:t>
            </a:r>
            <a:r>
              <a:rPr lang="ko-KR" altLang="en-US" b="1" dirty="0" smtClean="0"/>
              <a:t>학습이라고 함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 smtClean="0"/>
              <a:t>1</a:t>
            </a:r>
            <a:r>
              <a:rPr lang="ko-KR" altLang="en-US" b="1" dirty="0" smtClean="0"/>
              <a:t>단계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미니 배치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훈련데이터중</a:t>
            </a:r>
            <a:r>
              <a:rPr lang="ko-KR" altLang="en-US" dirty="0" smtClean="0"/>
              <a:t> 일부를 무작위로 가져옴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이렇게 </a:t>
            </a:r>
            <a:r>
              <a:rPr lang="ko-KR" altLang="en-US" dirty="0" err="1" smtClean="0"/>
              <a:t>선별된것을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미니배치라고 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미니배치의 손실 함수를 </a:t>
            </a:r>
            <a:r>
              <a:rPr lang="ko-KR" altLang="en-US" dirty="0" err="1" smtClean="0"/>
              <a:t>줄이는게</a:t>
            </a:r>
            <a:r>
              <a:rPr lang="ko-KR" altLang="en-US" dirty="0" smtClean="0"/>
              <a:t> 목표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b="1" dirty="0" smtClean="0"/>
              <a:t>2</a:t>
            </a:r>
            <a:r>
              <a:rPr lang="ko-KR" altLang="en-US" b="1" dirty="0" smtClean="0"/>
              <a:t>단계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기울기 산출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미니배치의 </a:t>
            </a:r>
            <a:r>
              <a:rPr lang="ko-KR" altLang="en-US" dirty="0" err="1" smtClean="0"/>
              <a:t>손실함수값을</a:t>
            </a:r>
            <a:r>
              <a:rPr lang="ko-KR" altLang="en-US" dirty="0" smtClean="0"/>
              <a:t> 줄이기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가중치의 기울기를 구함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기울기는 손실함수의 값을 가장 작게 하는 방향을 제시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b="1" dirty="0" smtClean="0"/>
              <a:t>3</a:t>
            </a:r>
            <a:r>
              <a:rPr lang="ko-KR" altLang="en-US" b="1" dirty="0" smtClean="0"/>
              <a:t>단계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매개변수 갱신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가중치 매개변수를 기울기 방향으로 아주 조금씩 갱신 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b="1" dirty="0" smtClean="0"/>
              <a:t>4</a:t>
            </a:r>
            <a:r>
              <a:rPr lang="ko-KR" altLang="en-US" b="1" dirty="0" smtClean="0"/>
              <a:t>단계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반복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1~3</a:t>
            </a:r>
            <a:r>
              <a:rPr lang="ko-KR" altLang="en-US" dirty="0" smtClean="0"/>
              <a:t>을 반복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3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계산 그래프를 이용하면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계산 과정을 시각적으로 파악할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계산 그래프의 </a:t>
            </a:r>
            <a:r>
              <a:rPr lang="ko-KR" altLang="en-US" dirty="0" err="1" smtClean="0"/>
              <a:t>노드는</a:t>
            </a:r>
            <a:r>
              <a:rPr lang="ko-KR" altLang="en-US" dirty="0" smtClean="0"/>
              <a:t> 국소적 계산으로 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국소적 계산을 조합해 전체 계산을 함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계산 그래프의 </a:t>
            </a:r>
            <a:r>
              <a:rPr lang="ko-KR" altLang="en-US" dirty="0" err="1" smtClean="0"/>
              <a:t>순전파는</a:t>
            </a:r>
            <a:r>
              <a:rPr lang="ko-KR" altLang="en-US" dirty="0" smtClean="0"/>
              <a:t> 통상의 계산을 수행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역전파로는</a:t>
            </a:r>
            <a:r>
              <a:rPr lang="ko-KR" altLang="en-US" dirty="0" smtClean="0"/>
              <a:t> 각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미분을 구할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신경망의 구성 요소를 계층으로 </a:t>
            </a:r>
            <a:r>
              <a:rPr lang="ko-KR" altLang="en-US" dirty="0" err="1" smtClean="0"/>
              <a:t>궇ㄴ하여</a:t>
            </a:r>
            <a:r>
              <a:rPr lang="ko-KR" altLang="en-US" dirty="0" smtClean="0"/>
              <a:t> 기울기를 효율적으로 계산할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수치미분과 </a:t>
            </a:r>
            <a:r>
              <a:rPr lang="ko-KR" altLang="en-US" dirty="0" err="1" smtClean="0"/>
              <a:t>오차역전파법의</a:t>
            </a:r>
            <a:r>
              <a:rPr lang="ko-KR" altLang="en-US" dirty="0" smtClean="0"/>
              <a:t> 결과를 비교하면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오차역전파법의</a:t>
            </a:r>
            <a:r>
              <a:rPr lang="ko-KR" altLang="en-US" dirty="0" smtClean="0"/>
              <a:t> 구현에 잘못이 없는지 확인 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816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0272" y="381792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정말 끝</a:t>
            </a:r>
            <a:r>
              <a:rPr lang="en-US" altLang="ko-KR" dirty="0" smtClean="0"/>
              <a:t>~~~</a:t>
            </a:r>
            <a:endParaRPr lang="ko-KR" altLang="en-US" dirty="0"/>
          </a:p>
        </p:txBody>
      </p:sp>
      <p:sp>
        <p:nvSpPr>
          <p:cNvPr id="6" name="제목 3"/>
          <p:cNvSpPr txBox="1">
            <a:spLocks/>
          </p:cNvSpPr>
          <p:nvPr/>
        </p:nvSpPr>
        <p:spPr>
          <a:xfrm>
            <a:off x="768927" y="53111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발표를 준비해주신 </a:t>
            </a:r>
            <a:r>
              <a:rPr lang="en-US" altLang="ko-KR" b="1" dirty="0" smtClean="0"/>
              <a:t>Mac</a:t>
            </a:r>
            <a:r>
              <a:rPr lang="ko-KR" altLang="en-US" b="1" dirty="0" smtClean="0"/>
              <a:t>님</a:t>
            </a:r>
            <a:r>
              <a:rPr lang="en-US" altLang="ko-KR" sz="2800" dirty="0" smtClean="0"/>
              <a:t>, </a:t>
            </a:r>
            <a:r>
              <a:rPr lang="en-US" altLang="ko-KR" b="1" dirty="0" smtClean="0"/>
              <a:t>Joseph</a:t>
            </a:r>
            <a:r>
              <a:rPr lang="ko-KR" altLang="en-US" dirty="0" smtClean="0"/>
              <a:t>님</a:t>
            </a:r>
            <a:r>
              <a:rPr lang="ko-KR" altLang="en-US" sz="2800" dirty="0" smtClean="0"/>
              <a:t> </a:t>
            </a:r>
            <a:r>
              <a:rPr lang="ko-KR" altLang="en-US" sz="4800" b="1" dirty="0" err="1" smtClean="0"/>
              <a:t>땡큐</a:t>
            </a:r>
            <a:r>
              <a:rPr lang="ko-KR" altLang="en-US" sz="2800" dirty="0" err="1" smtClean="0"/>
              <a:t>입니다</a:t>
            </a:r>
            <a:r>
              <a:rPr lang="en-US" altLang="ko-KR" sz="2800" dirty="0"/>
              <a:t>~</a:t>
            </a: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08" y="1524433"/>
            <a:ext cx="3064885" cy="341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5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1848" y="2101756"/>
            <a:ext cx="10515600" cy="278250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그럼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의문을 가지고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6600" dirty="0" smtClean="0"/>
              <a:t>Mac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모시겠습니다</a:t>
            </a:r>
            <a:r>
              <a:rPr lang="en-US" altLang="ko-KR" dirty="0" smtClean="0"/>
              <a:t>~~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36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오차역전파법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87873" y="1249252"/>
            <a:ext cx="4465927" cy="4708771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 smtClean="0"/>
              <a:t>수식을 통한 방법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계산 그래프를 통한 방법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1772"/>
            <a:ext cx="5490466" cy="3480325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93056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</a:t>
            </a:r>
            <a:r>
              <a:rPr lang="ko-KR" altLang="en-US" dirty="0" smtClean="0"/>
              <a:t>계산 그래프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76" y="1661037"/>
            <a:ext cx="7429882" cy="927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708" y="3608465"/>
            <a:ext cx="7633092" cy="25782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799170" y="2955218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계산 그래프로 표현하면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21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Round 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625" y="2126585"/>
            <a:ext cx="9012749" cy="370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7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1554</TotalTime>
  <Words>781</Words>
  <Application>Microsoft Office PowerPoint</Application>
  <PresentationFormat>와이드스크린</PresentationFormat>
  <Paragraphs>173</Paragraphs>
  <Slides>56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2" baseType="lpstr">
      <vt:lpstr>HY목각파임B</vt:lpstr>
      <vt:lpstr>HY엽서M</vt:lpstr>
      <vt:lpstr>맑은 고딕</vt:lpstr>
      <vt:lpstr>Arial</vt:lpstr>
      <vt:lpstr>Wingdings</vt:lpstr>
      <vt:lpstr>Office 테마</vt:lpstr>
      <vt:lpstr>Chapter 5 오차역전파법</vt:lpstr>
      <vt:lpstr>PowerPoint 프레젠테이션</vt:lpstr>
      <vt:lpstr>공부는              이다.  </vt:lpstr>
      <vt:lpstr>멘탈 Training 좀 할께요~~</vt:lpstr>
      <vt:lpstr>PowerPoint 프레젠테이션</vt:lpstr>
      <vt:lpstr>그럼, 의문을 가지고   Mac을 모시겠습니다~~</vt:lpstr>
      <vt:lpstr>오차역전파법</vt:lpstr>
      <vt:lpstr>5.1 계산 그래프</vt:lpstr>
      <vt:lpstr>Round 2</vt:lpstr>
      <vt:lpstr>5.1.2 국소적 계산</vt:lpstr>
      <vt:lpstr>5.1.3 왜 계산 그래프로 푸는가? </vt:lpstr>
      <vt:lpstr>PowerPoint 프레젠테이션</vt:lpstr>
      <vt:lpstr>5.2 연쇄법칙(Chain Rule)</vt:lpstr>
      <vt:lpstr>5.2.2 연쇄법칙이란</vt:lpstr>
      <vt:lpstr>5.2.3 연쇄법칙과 계산 그래프</vt:lpstr>
      <vt:lpstr>5.3 역전파</vt:lpstr>
      <vt:lpstr>5.3.1 덧셈 노드의 역전파</vt:lpstr>
      <vt:lpstr>구체적인 예, </vt:lpstr>
      <vt:lpstr>5.3.2 곱셈노드의 역전파</vt:lpstr>
      <vt:lpstr>구체적인 예,</vt:lpstr>
      <vt:lpstr>사과 쇼핑의 예,</vt:lpstr>
      <vt:lpstr>숙제는 싫어하지만, 교재에 있으니깐</vt:lpstr>
      <vt:lpstr>누가 할까요? 두근 두근</vt:lpstr>
      <vt:lpstr>5.4 단순한 계층 구현하기 (사과 예)</vt:lpstr>
      <vt:lpstr>5.4.1 곱셈</vt:lpstr>
      <vt:lpstr>Full Code</vt:lpstr>
      <vt:lpstr>5.4.2 곱셈을 했으니깐, 덧셈은 웃으면서</vt:lpstr>
      <vt:lpstr>Full Code (사과2, 귤3)</vt:lpstr>
      <vt:lpstr>Warming Up 끝~~~</vt:lpstr>
      <vt:lpstr>5.5 활성화 함수 계층 구현하기 </vt:lpstr>
      <vt:lpstr>5.5.1 ReLU 계층</vt:lpstr>
      <vt:lpstr>파이썬으로 구현한것을 보면 (ReLU)</vt:lpstr>
      <vt:lpstr>5.5.2 Sigmoid 계층</vt:lpstr>
      <vt:lpstr>PowerPoint 프레젠테이션</vt:lpstr>
      <vt:lpstr>PowerPoint 프레젠테이션</vt:lpstr>
      <vt:lpstr>PowerPoint 프레젠테이션</vt:lpstr>
      <vt:lpstr>PowerPoint 프레젠테이션</vt:lpstr>
      <vt:lpstr>5.6 Affine/Softmax 계층 구현하기</vt:lpstr>
      <vt:lpstr>PowerPoint 프레젠테이션</vt:lpstr>
      <vt:lpstr>PowerPoint 프레젠테이션</vt:lpstr>
      <vt:lpstr>전치행렬</vt:lpstr>
      <vt:lpstr>행렬곱을 진행하기 위해서</vt:lpstr>
      <vt:lpstr>PowerPoint 프레젠테이션</vt:lpstr>
      <vt:lpstr>5.6.2 배치용 Affine 계층</vt:lpstr>
      <vt:lpstr>Affine 코드 구경하고 갈께요</vt:lpstr>
      <vt:lpstr>5.6.3 Softmax-with-Loss 계층</vt:lpstr>
      <vt:lpstr>신경망에서 수행하는 작업</vt:lpstr>
      <vt:lpstr>Softmax-with-Loss 계층</vt:lpstr>
      <vt:lpstr>Softmax-with-Loss 계층, 간략하게</vt:lpstr>
      <vt:lpstr>예,</vt:lpstr>
      <vt:lpstr>Soft-with-Loss 코드 구경~</vt:lpstr>
      <vt:lpstr>5.7 오차역전파법 구현하기</vt:lpstr>
      <vt:lpstr>고생 많으셨습니다~^^</vt:lpstr>
      <vt:lpstr>신경망 학습의 전체 그림</vt:lpstr>
      <vt:lpstr>정리</vt:lpstr>
      <vt:lpstr>정말 끝~~~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xuhu</dc:creator>
  <cp:lastModifiedBy>xuhu</cp:lastModifiedBy>
  <cp:revision>891</cp:revision>
  <dcterms:created xsi:type="dcterms:W3CDTF">2015-01-04T10:15:58Z</dcterms:created>
  <dcterms:modified xsi:type="dcterms:W3CDTF">2018-02-02T15:04:17Z</dcterms:modified>
</cp:coreProperties>
</file>