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8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6" r:id="rId32"/>
    <p:sldId id="377" r:id="rId33"/>
    <p:sldId id="378" r:id="rId34"/>
    <p:sldId id="379" r:id="rId35"/>
    <p:sldId id="380" r:id="rId36"/>
    <p:sldId id="382" r:id="rId37"/>
    <p:sldId id="381" r:id="rId38"/>
    <p:sldId id="383" r:id="rId39"/>
    <p:sldId id="373" r:id="rId40"/>
    <p:sldId id="374" r:id="rId41"/>
    <p:sldId id="384" r:id="rId42"/>
    <p:sldId id="385" r:id="rId43"/>
    <p:sldId id="386" r:id="rId44"/>
    <p:sldId id="375" r:id="rId45"/>
    <p:sldId id="387" r:id="rId46"/>
    <p:sldId id="34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7A7C6-81E2-4D06-8890-887C27A5B75C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5137B-B6CF-4EE4-9C0F-BD2F90072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8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7 CNN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Joseph</a:t>
            </a:r>
          </a:p>
          <a:p>
            <a:r>
              <a:rPr lang="en-US" altLang="ko-KR" dirty="0" smtClean="0"/>
              <a:t>2018.03.10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4276093"/>
            <a:ext cx="1530927" cy="1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왜 나왔을까 </a:t>
            </a:r>
            <a:r>
              <a:rPr lang="en-US" altLang="ko-KR" dirty="0" smtClean="0"/>
              <a:t>2</a:t>
            </a:r>
            <a:r>
              <a:rPr lang="ko-KR" altLang="en-US" dirty="0" smtClean="0"/>
              <a:t>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223553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이미지는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형상에는 소중한 공간적 정보가 담겨 있음</a:t>
            </a:r>
            <a:endParaRPr lang="en-US" altLang="ko-KR" dirty="0"/>
          </a:p>
          <a:p>
            <a:pPr lvl="1"/>
            <a:r>
              <a:rPr lang="ko-KR" altLang="en-US" dirty="0" smtClean="0"/>
              <a:t>공간적으로 가까운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은 비슷한 값을 가진다든가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</a:t>
            </a:r>
            <a:r>
              <a:rPr lang="ko-KR" altLang="en-US" dirty="0" smtClean="0"/>
              <a:t>의 각 채널이 서로 밀접하게 관련 되어 있다든가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거리가 먼 </a:t>
            </a:r>
            <a:r>
              <a:rPr lang="en-US" altLang="ko-KR" dirty="0" smtClean="0"/>
              <a:t>Pixel</a:t>
            </a:r>
            <a:r>
              <a:rPr lang="ko-KR" altLang="en-US" dirty="0" err="1" smtClean="0"/>
              <a:t>끼리는</a:t>
            </a:r>
            <a:r>
              <a:rPr lang="ko-KR" altLang="en-US" dirty="0" smtClean="0"/>
              <a:t> 별 연관이 없다는 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차원을 처리하는 </a:t>
            </a:r>
            <a:r>
              <a:rPr lang="ko-KR" altLang="en-US" b="1" u="sng" dirty="0" smtClean="0"/>
              <a:t>완전 연결계층은 </a:t>
            </a:r>
            <a:r>
              <a:rPr lang="en-US" altLang="ko-KR" b="1" u="sng" dirty="0" smtClean="0"/>
              <a:t/>
            </a:r>
            <a:br>
              <a:rPr lang="en-US" altLang="ko-KR" b="1" u="sng" dirty="0" smtClean="0"/>
            </a:br>
            <a:r>
              <a:rPr lang="en-US" altLang="ko-KR" b="1" dirty="0" smtClean="0"/>
              <a:t>1) </a:t>
            </a:r>
            <a:r>
              <a:rPr lang="ko-KR" altLang="en-US" dirty="0" smtClean="0"/>
              <a:t>형상을 무시하고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2)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입력 데이터를 같은 차원의 뉴런으로 취급하여 형상에 담긴 정보를 살릴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합성곱</a:t>
            </a:r>
            <a:r>
              <a:rPr lang="en-US" altLang="ko-KR" dirty="0" smtClean="0"/>
              <a:t>(CNN)</a:t>
            </a:r>
            <a:r>
              <a:rPr lang="ko-KR" altLang="en-US" dirty="0" smtClean="0"/>
              <a:t>은 형상은 유지함</a:t>
            </a:r>
            <a:r>
              <a:rPr lang="en-US" altLang="ko-KR" dirty="0" smtClean="0"/>
              <a:t>~!!! </a:t>
            </a:r>
          </a:p>
          <a:p>
            <a:pPr lvl="1"/>
            <a:r>
              <a:rPr lang="ko-KR" altLang="en-US" dirty="0" smtClean="0"/>
              <a:t>이미지도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데이터로 입력 받으며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마찬 가지로 다음 계층에도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차원으로 전달</a:t>
            </a:r>
            <a:r>
              <a:rPr lang="en-US" altLang="ko-KR" dirty="0" smtClean="0"/>
              <a:t>~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So, CNN</a:t>
            </a:r>
            <a:r>
              <a:rPr lang="ko-KR" altLang="en-US" dirty="0" smtClean="0"/>
              <a:t>은 이미지처럼 형상을 가진 데이터를 제대로 이해할 가능성이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57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겉 핥기</a:t>
            </a:r>
            <a:r>
              <a:rPr lang="en-US" altLang="ko-KR" dirty="0" smtClean="0"/>
              <a:t>, </a:t>
            </a:r>
            <a:r>
              <a:rPr lang="ko-KR" altLang="en-US" sz="2800" i="1" dirty="0" smtClean="0"/>
              <a:t>개념 집고 넘어가기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74163" y="2442019"/>
            <a:ext cx="938910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CNN</a:t>
            </a:r>
            <a:r>
              <a:rPr lang="ko-KR" altLang="en-US" sz="2400" dirty="0" smtClean="0"/>
              <a:t>에서는 </a:t>
            </a:r>
            <a:r>
              <a:rPr lang="ko-KR" altLang="en-US" sz="2400" dirty="0" err="1" smtClean="0"/>
              <a:t>합성곱</a:t>
            </a:r>
            <a:r>
              <a:rPr lang="ko-KR" altLang="en-US" sz="2400" dirty="0" smtClean="0"/>
              <a:t> 계층의 입출력 데이터를</a:t>
            </a:r>
            <a:r>
              <a:rPr lang="en-US" altLang="ko-KR" sz="2400" dirty="0" smtClean="0"/>
              <a:t>, </a:t>
            </a:r>
            <a:r>
              <a:rPr lang="ko-KR" altLang="en-US" sz="3200" b="1" dirty="0" smtClean="0"/>
              <a:t>특징 </a:t>
            </a:r>
            <a:r>
              <a:rPr lang="ko-KR" altLang="en-US" sz="3200" b="1" dirty="0" err="1" smtClean="0"/>
              <a:t>맵</a:t>
            </a:r>
            <a:r>
              <a:rPr lang="ko-KR" altLang="en-US" sz="2400" dirty="0" smtClean="0"/>
              <a:t> 이라고 함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입력데이터를 </a:t>
            </a:r>
            <a:r>
              <a:rPr lang="en-US" altLang="ko-KR" sz="2400" b="1" dirty="0" smtClean="0"/>
              <a:t>input feature map</a:t>
            </a:r>
            <a:r>
              <a:rPr lang="ko-KR" altLang="en-US" sz="2400" dirty="0" smtClean="0"/>
              <a:t>이라고 하고</a:t>
            </a:r>
            <a:r>
              <a:rPr lang="en-US" altLang="ko-KR" sz="2400" dirty="0" smtClean="0"/>
              <a:t>,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출력데이터를 </a:t>
            </a:r>
            <a:r>
              <a:rPr lang="en-US" altLang="ko-KR" sz="2400" b="1" dirty="0" smtClean="0"/>
              <a:t>output feature map </a:t>
            </a:r>
            <a:r>
              <a:rPr lang="ko-KR" altLang="en-US" sz="2400" dirty="0" smtClean="0"/>
              <a:t>이라고 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4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연산은 이미지 처리에서 말하는 </a:t>
            </a:r>
            <a:r>
              <a:rPr lang="ko-KR" altLang="en-US" b="1" dirty="0" smtClean="0"/>
              <a:t>필터연산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99" y="2507054"/>
            <a:ext cx="8230023" cy="2743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7892" y="530709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00B050"/>
                </a:solidFill>
              </a:rPr>
              <a:t>커널이라</a:t>
            </a:r>
            <a:r>
              <a:rPr lang="ko-KR" altLang="en-US" i="1" dirty="0" smtClean="0">
                <a:solidFill>
                  <a:srgbClr val="00B050"/>
                </a:solidFill>
              </a:rPr>
              <a:t> 불리기도 함</a:t>
            </a:r>
            <a:endParaRPr lang="ko-KR" altLang="en-US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476" y="5882146"/>
            <a:ext cx="811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(4, 4) 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(3, 3) </a:t>
            </a:r>
            <a:r>
              <a:rPr lang="ko-KR" altLang="en-US" sz="2400" dirty="0" smtClean="0"/>
              <a:t>이 연산을 거치니깐 </a:t>
            </a:r>
            <a:r>
              <a:rPr lang="en-US" altLang="ko-KR" sz="2400" dirty="0" smtClean="0"/>
              <a:t>(2, 2) </a:t>
            </a:r>
            <a:r>
              <a:rPr lang="ko-KR" altLang="en-US" sz="2400" dirty="0" smtClean="0"/>
              <a:t>가 됨</a:t>
            </a:r>
            <a:r>
              <a:rPr lang="en-US" altLang="ko-KR" sz="2400" dirty="0" smtClean="0"/>
              <a:t>. </a:t>
            </a:r>
            <a:r>
              <a:rPr lang="en-US" altLang="ko-KR" sz="3600" b="1" dirty="0" smtClean="0"/>
              <a:t>How 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61165" y="2137722"/>
            <a:ext cx="576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The Answer is </a:t>
            </a:r>
            <a:r>
              <a:rPr lang="ko-KR" altLang="en-US" b="1" dirty="0" smtClean="0"/>
              <a:t>단일 </a:t>
            </a:r>
            <a:r>
              <a:rPr lang="ko-KR" altLang="en-US" b="1" dirty="0"/>
              <a:t>곱셈</a:t>
            </a:r>
            <a:r>
              <a:rPr lang="en-US" altLang="ko-KR" b="1" dirty="0"/>
              <a:t>-</a:t>
            </a:r>
            <a:r>
              <a:rPr lang="ko-KR" altLang="en-US" b="1" dirty="0" err="1"/>
              <a:t>누산</a:t>
            </a:r>
            <a:r>
              <a:rPr lang="ko-KR" altLang="en-US" b="1" dirty="0"/>
              <a:t> </a:t>
            </a:r>
            <a:r>
              <a:rPr lang="en-US" altLang="ko-KR" b="1" dirty="0"/>
              <a:t>(Fused multiply-add)</a:t>
            </a:r>
          </a:p>
        </p:txBody>
      </p:sp>
    </p:spTree>
    <p:extLst>
      <p:ext uri="{BB962C8B-B14F-4D97-AF65-F5344CB8AC3E}">
        <p14:creationId xmlns:p14="http://schemas.microsoft.com/office/powerpoint/2010/main" val="2725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간단하게 말하면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9233"/>
            <a:ext cx="40062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입력과 필터에서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대응하는 원소끼리 곱한 후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 총합을 구한다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So Cool~~~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02" y="531379"/>
            <a:ext cx="4724964" cy="6045922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792368" y="4114799"/>
            <a:ext cx="5257800" cy="2213120"/>
          </a:xfrm>
          <a:prstGeom prst="wedgeRoundRectCallout">
            <a:avLst>
              <a:gd name="adj1" fmla="val -55616"/>
              <a:gd name="adj2" fmla="val -4064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Affine Layer</a:t>
            </a:r>
            <a:r>
              <a:rPr lang="ko-KR" altLang="en-US" dirty="0" smtClean="0"/>
              <a:t>에서는 가중치 매개변수</a:t>
            </a:r>
            <a:r>
              <a:rPr lang="en-US" altLang="ko-KR" dirty="0" smtClean="0"/>
              <a:t>(weight) </a:t>
            </a:r>
            <a:r>
              <a:rPr lang="ko-KR" altLang="en-US" dirty="0" smtClean="0"/>
              <a:t>와 편향</a:t>
            </a:r>
            <a:r>
              <a:rPr lang="en-US" altLang="ko-KR" dirty="0" smtClean="0"/>
              <a:t>(bias)</a:t>
            </a:r>
            <a:r>
              <a:rPr lang="ko-KR" altLang="en-US" dirty="0" smtClean="0"/>
              <a:t>이 존재하는데</a:t>
            </a:r>
            <a:r>
              <a:rPr lang="en-US" altLang="ko-KR" dirty="0" smtClean="0"/>
              <a:t>,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CNN</a:t>
            </a:r>
            <a:r>
              <a:rPr lang="ko-KR" altLang="en-US" dirty="0" smtClean="0"/>
              <a:t>에서는 필터의 매개변수가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 동안이 가중치에 해당 함</a:t>
            </a:r>
            <a:r>
              <a:rPr lang="en-US" altLang="ko-KR" dirty="0" smtClean="0"/>
              <a:t>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Got it?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6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2" y="4319106"/>
            <a:ext cx="8230023" cy="1905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642" y="776288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편향을 적용해보아도 별 다른 점이 없다</a:t>
            </a:r>
            <a:r>
              <a:rPr lang="en-US" altLang="ko-KR" sz="2400" b="1" dirty="0" smtClean="0"/>
              <a:t>~~</a:t>
            </a:r>
            <a:endParaRPr lang="en-US" altLang="ko-KR" sz="2400" b="1" dirty="0"/>
          </a:p>
        </p:txBody>
      </p:sp>
      <p:sp>
        <p:nvSpPr>
          <p:cNvPr id="5" name="타원 4"/>
          <p:cNvSpPr/>
          <p:nvPr/>
        </p:nvSpPr>
        <p:spPr>
          <a:xfrm>
            <a:off x="4932217" y="3984893"/>
            <a:ext cx="4849092" cy="2535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06624" y="3153896"/>
            <a:ext cx="4653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깜짝 퀴즈</a:t>
            </a:r>
            <a:r>
              <a:rPr lang="en-US" altLang="ko-KR" sz="2400" b="1" dirty="0" smtClean="0"/>
              <a:t>~ </a:t>
            </a:r>
          </a:p>
          <a:p>
            <a:r>
              <a:rPr lang="ko-KR" altLang="en-US" sz="2400" dirty="0" err="1" smtClean="0"/>
              <a:t>이과정을</a:t>
            </a:r>
            <a:r>
              <a:rPr lang="ko-KR" altLang="en-US" sz="2400" dirty="0" smtClean="0"/>
              <a:t> </a:t>
            </a:r>
            <a:r>
              <a:rPr lang="ko-KR" altLang="en-US" sz="2400" b="1" dirty="0" smtClean="0"/>
              <a:t>전문용어</a:t>
            </a:r>
            <a:r>
              <a:rPr lang="ko-KR" altLang="en-US" sz="2400" dirty="0" smtClean="0"/>
              <a:t>로 뭐라 한다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19" y="402386"/>
            <a:ext cx="2662521" cy="26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(Padding)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8" y="2327018"/>
            <a:ext cx="8255424" cy="3543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1824187"/>
            <a:ext cx="1056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패딩이란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연산을 수행하기 전에 입력 데이터 주변을 특정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예컨대 </a:t>
            </a:r>
            <a:r>
              <a:rPr lang="en-US" altLang="ko-KR" dirty="0" smtClean="0"/>
              <a:t>0)</a:t>
            </a:r>
            <a:r>
              <a:rPr lang="ko-KR" altLang="en-US" dirty="0" smtClean="0"/>
              <a:t>으로 채우는 것을 말함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6018" y="6132951"/>
            <a:ext cx="881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윗그림은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짜리 </a:t>
            </a:r>
            <a:r>
              <a:rPr lang="ko-KR" altLang="en-US" dirty="0" err="1" smtClean="0"/>
              <a:t>패딩이다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데이터 사방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픽셀을 특정 값으로 채운다는 말 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20227310">
            <a:off x="1704110" y="2777530"/>
            <a:ext cx="8512552" cy="12469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질문</a:t>
            </a:r>
            <a:r>
              <a:rPr lang="en-US" altLang="ko-KR" sz="4000" dirty="0" smtClean="0"/>
              <a:t>, Padding</a:t>
            </a:r>
            <a:r>
              <a:rPr lang="ko-KR" altLang="en-US" sz="4000" dirty="0" smtClean="0"/>
              <a:t>은 왜 할 까</a:t>
            </a:r>
            <a:r>
              <a:rPr lang="en-US" altLang="ko-KR" sz="4000" dirty="0" smtClean="0"/>
              <a:t>???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56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2" y="443345"/>
            <a:ext cx="2666222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5983" y="496625"/>
            <a:ext cx="7891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Padding</a:t>
            </a:r>
            <a:r>
              <a:rPr lang="ko-KR" altLang="en-US" sz="2800" b="1" dirty="0" smtClean="0"/>
              <a:t>의 주요 목적은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		</a:t>
            </a:r>
            <a:r>
              <a:rPr lang="ko-KR" altLang="en-US" sz="2800" b="1" dirty="0" smtClean="0"/>
              <a:t>출력의 크기를 조절하는데 있습니다</a:t>
            </a:r>
            <a:r>
              <a:rPr lang="en-US" altLang="ko-KR" sz="2800" b="1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좀 더 상세하게 설명하면</a:t>
            </a:r>
            <a:r>
              <a:rPr lang="en-US" altLang="ko-KR" sz="2000" dirty="0" smtClean="0"/>
              <a:t>, …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22" y="2897573"/>
            <a:ext cx="4861512" cy="1620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83" y="4771289"/>
            <a:ext cx="4861512" cy="20867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89952" y="3523159"/>
            <a:ext cx="90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Before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70807" y="5445312"/>
            <a:ext cx="743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824187"/>
            <a:ext cx="961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스트라이드란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필터를 적용하는 위치의 간격을 말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뭔 말이냐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그림을 보면 </a:t>
            </a:r>
            <a:r>
              <a:rPr lang="ko-KR" altLang="en-US" dirty="0" err="1" smtClean="0"/>
              <a:t>뽝</a:t>
            </a:r>
            <a:r>
              <a:rPr lang="ko-KR" altLang="en-US" dirty="0"/>
              <a:t> </a:t>
            </a:r>
            <a:r>
              <a:rPr lang="ko-KR" altLang="en-US" dirty="0" smtClean="0"/>
              <a:t>알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01" y="2327018"/>
            <a:ext cx="6207629" cy="43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크기 조절하는 요소들의 관계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2673" y="3407747"/>
            <a:ext cx="66607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입력 크기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(H, W) , </a:t>
            </a:r>
          </a:p>
          <a:p>
            <a:r>
              <a:rPr lang="ko-KR" altLang="en-US" b="1" dirty="0" smtClean="0"/>
              <a:t>필터 크기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(FH, FW)</a:t>
            </a:r>
          </a:p>
          <a:p>
            <a:r>
              <a:rPr lang="ko-KR" altLang="en-US" b="1" dirty="0" smtClean="0"/>
              <a:t>출력 크기</a:t>
            </a:r>
            <a:r>
              <a:rPr lang="en-US" altLang="ko-KR" b="1" dirty="0"/>
              <a:t>: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(OH, OW)</a:t>
            </a:r>
          </a:p>
          <a:p>
            <a:r>
              <a:rPr lang="ko-KR" altLang="en-US" b="1" dirty="0" err="1" smtClean="0"/>
              <a:t>패딩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P</a:t>
            </a:r>
          </a:p>
          <a:p>
            <a:r>
              <a:rPr lang="ko-KR" altLang="en-US" b="1" dirty="0" err="1" smtClean="0"/>
              <a:t>스트라이드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S</a:t>
            </a:r>
          </a:p>
          <a:p>
            <a:endParaRPr lang="en-US" altLang="ko-KR" dirty="0"/>
          </a:p>
          <a:p>
            <a:r>
              <a:rPr lang="ko-KR" altLang="en-US" dirty="0" smtClean="0"/>
              <a:t>라고</a:t>
            </a:r>
            <a:r>
              <a:rPr lang="en-US" altLang="ko-KR" dirty="0"/>
              <a:t>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식을 만족 함</a:t>
            </a:r>
            <a:r>
              <a:rPr lang="en-US" altLang="ko-KR" dirty="0" smtClean="0"/>
              <a:t>~~~</a:t>
            </a:r>
          </a:p>
          <a:p>
            <a:endParaRPr lang="en-US" altLang="ko-KR" dirty="0"/>
          </a:p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식에서 분자가 분모의 배수가 되도록 크기를 설정해야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46" y="2026463"/>
            <a:ext cx="5073154" cy="22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82" y="959067"/>
            <a:ext cx="5648034" cy="18826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0" y="3203978"/>
            <a:ext cx="7160345" cy="30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19333965">
            <a:off x="2192684" y="375144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/>
              <a:t>이미지 인식</a:t>
            </a:r>
            <a:endParaRPr lang="ko-KR" alt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40748" y="464180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음성 인식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060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데이터의 </a:t>
            </a:r>
            <a:r>
              <a:rPr lang="ko-KR" altLang="en-US" dirty="0" err="1" smtClean="0"/>
              <a:t>합성곱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49" y="1670268"/>
            <a:ext cx="7228242" cy="28103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4588728"/>
            <a:ext cx="3257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Can you feel it ?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5281605"/>
            <a:ext cx="106217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차원이라고 해서 별 것이 아님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차원과 비교할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방향으로 특징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늘어 났을 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채널쪽으로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이 여러 개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데이터와 필터의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연산을 채널마다 수행하고 </a:t>
            </a:r>
            <a:endParaRPr lang="en-US" altLang="ko-KR" dirty="0" smtClean="0"/>
          </a:p>
          <a:p>
            <a:r>
              <a:rPr lang="ko-KR" altLang="en-US" dirty="0" smtClean="0"/>
              <a:t>그 결과를 더 해서 하나의 출력을 얻으면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52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7"/>
          <a:stretch/>
        </p:blipFill>
        <p:spPr>
          <a:xfrm>
            <a:off x="458948" y="457200"/>
            <a:ext cx="5161662" cy="3685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9"/>
          <a:stretch/>
        </p:blipFill>
        <p:spPr>
          <a:xfrm>
            <a:off x="6180877" y="2937163"/>
            <a:ext cx="5402968" cy="3920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58948" y="4897581"/>
            <a:ext cx="45368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주의 할 점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or </a:t>
            </a:r>
            <a:r>
              <a:rPr lang="ko-KR" altLang="en-US" sz="2400" b="1" dirty="0" smtClean="0"/>
              <a:t>만족해야 할 조건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입력 데이터의 </a:t>
            </a:r>
            <a:r>
              <a:rPr lang="ko-KR" altLang="en-US" dirty="0" err="1" smtClean="0"/>
              <a:t>채널수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필터의 </a:t>
            </a:r>
            <a:r>
              <a:rPr lang="ko-KR" altLang="en-US" dirty="0" err="1" smtClean="0"/>
              <a:t>채널수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54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r>
              <a:rPr lang="ko-KR" altLang="en-US" dirty="0" smtClean="0"/>
              <a:t>으로 생각하기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17" y="1690688"/>
            <a:ext cx="6116782" cy="30727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7385" y="5060735"/>
            <a:ext cx="1002710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 데이터는 한 장의 특징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In other words, </a:t>
            </a:r>
            <a:r>
              <a:rPr lang="ko-KR" altLang="en-US" dirty="0" smtClean="0"/>
              <a:t>채널이 하나인 특징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 smtClean="0"/>
              <a:t>~~~</a:t>
            </a:r>
          </a:p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연산으로 다수의 채널을 내보내려면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해야 할까요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							</a:t>
            </a:r>
            <a:r>
              <a:rPr lang="ko-KR" altLang="en-US" dirty="0" smtClean="0"/>
              <a:t>그 답은</a:t>
            </a:r>
            <a:r>
              <a:rPr lang="en-US" altLang="ko-KR" dirty="0" smtClean="0"/>
              <a:t>_______________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38" y="1313550"/>
            <a:ext cx="7698143" cy="4965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38200" y="542623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여러 필터를 사용한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연산이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종합해보면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690688"/>
            <a:ext cx="9918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연산에서는 필터의 수도 고려 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이런 이유로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필터의 가중치 데이터는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차원 데이터이다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채널수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입력채널수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채널수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크기가 </a:t>
            </a:r>
            <a:r>
              <a:rPr lang="en-US" altLang="ko-KR" dirty="0" smtClean="0"/>
              <a:t>5x5</a:t>
            </a:r>
            <a:r>
              <a:rPr lang="ko-KR" altLang="en-US" dirty="0" smtClean="0"/>
              <a:t>인 필터가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있다면</a:t>
            </a:r>
            <a:r>
              <a:rPr lang="en-US" altLang="ko-KR" dirty="0" smtClean="0"/>
              <a:t>, (20, 3, 5, 5) </a:t>
            </a:r>
            <a:r>
              <a:rPr lang="ko-KR" altLang="en-US" dirty="0" smtClean="0"/>
              <a:t>라고 씁니다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8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연산에도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가 있나요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34" y="2771343"/>
            <a:ext cx="8890457" cy="3352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1704726"/>
            <a:ext cx="463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답은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~ See the following figure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2" y="405246"/>
            <a:ext cx="7730835" cy="57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" y="2418685"/>
            <a:ext cx="10397639" cy="38574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1704726"/>
            <a:ext cx="741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하나하나를 처리할 줄 알면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(Batch) </a:t>
            </a:r>
            <a:r>
              <a:rPr lang="ko-KR" altLang="en-US" dirty="0" smtClean="0"/>
              <a:t>처리도 아는 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마찬가지 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2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(Pooling)</a:t>
            </a:r>
            <a:r>
              <a:rPr lang="ko-KR" altLang="en-US" dirty="0" smtClean="0"/>
              <a:t> 계층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704726"/>
            <a:ext cx="602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Pooling</a:t>
            </a:r>
            <a:r>
              <a:rPr lang="ko-KR" altLang="en-US" dirty="0" smtClean="0"/>
              <a:t>은 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방향의 공간을 줄이는 연산입니다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37" y="2474686"/>
            <a:ext cx="8268125" cy="32386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5929314"/>
            <a:ext cx="6723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2x2 </a:t>
            </a:r>
            <a:r>
              <a:rPr lang="ko-KR" altLang="en-US" b="1" dirty="0" smtClean="0"/>
              <a:t>최대 </a:t>
            </a:r>
            <a:r>
              <a:rPr lang="ko-KR" altLang="en-US" b="1" dirty="0" err="1" smtClean="0"/>
              <a:t>풀링</a:t>
            </a:r>
            <a:r>
              <a:rPr lang="en-US" altLang="ko-KR" b="1" dirty="0" smtClean="0"/>
              <a:t>(max pooling)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처리하는 순서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39312" y="6331529"/>
            <a:ext cx="5255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그 외에도 평균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(average pooling) 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풀링</a:t>
            </a:r>
            <a:r>
              <a:rPr lang="ko-KR" altLang="en-US" dirty="0" smtClean="0"/>
              <a:t> 계층의 특징이 무엇일까요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2175780"/>
            <a:ext cx="41408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학습 해야 할 매개 변수가 없다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채널 수가 변하지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입력의 변화에 영향을 적게 받는다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2231"/>
            <a:ext cx="4156375" cy="206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52" y="4431748"/>
            <a:ext cx="8230023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장에서 다룰 내용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의 메커니즘 파헤치기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9" y="2618511"/>
            <a:ext cx="3570198" cy="1799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7379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7.4 </a:t>
            </a:r>
            <a:r>
              <a:rPr lang="ko-KR" altLang="en-US" dirty="0" err="1" smtClean="0"/>
              <a:t>합성곱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계층 구현하기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2175780"/>
            <a:ext cx="7906332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계층 사이에서 흐르는 데이터는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차원 데이터이다</a:t>
            </a:r>
            <a:r>
              <a:rPr lang="en-US" altLang="ko-KR" dirty="0" smtClean="0"/>
              <a:t>. Ex), (10, 1, 28, 28)</a:t>
            </a:r>
          </a:p>
          <a:p>
            <a:endParaRPr lang="en-US" altLang="ko-KR" dirty="0"/>
          </a:p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차원</a:t>
            </a:r>
            <a:r>
              <a:rPr lang="en-US" altLang="ko-KR" sz="3200" dirty="0" smtClean="0"/>
              <a:t>???? </a:t>
            </a:r>
            <a:r>
              <a:rPr lang="ko-KR" altLang="en-US" dirty="0" smtClean="0"/>
              <a:t>어떻게 </a:t>
            </a:r>
            <a:r>
              <a:rPr lang="en-US" altLang="ko-KR" sz="2800" dirty="0" smtClean="0"/>
              <a:t>Handling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하지</a:t>
            </a:r>
            <a:r>
              <a:rPr lang="en-US" altLang="ko-KR" dirty="0" smtClean="0"/>
              <a:t>????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Don’t Worry~~. </a:t>
            </a:r>
            <a:r>
              <a:rPr lang="en-US" altLang="ko-KR" b="1" dirty="0" smtClean="0"/>
              <a:t>im2col</a:t>
            </a:r>
            <a:r>
              <a:rPr lang="en-US" altLang="ko-KR" dirty="0" smtClean="0"/>
              <a:t> </a:t>
            </a:r>
            <a:r>
              <a:rPr lang="ko-KR" altLang="en-US" sz="3200" dirty="0" smtClean="0"/>
              <a:t>라이브러리</a:t>
            </a:r>
            <a:r>
              <a:rPr lang="ko-KR" altLang="en-US" dirty="0" smtClean="0"/>
              <a:t> 사용하면 끝</a:t>
            </a:r>
            <a:r>
              <a:rPr lang="en-US" altLang="ko-KR" dirty="0" smtClean="0"/>
              <a:t>~~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046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Im2col</a:t>
            </a:r>
            <a:r>
              <a:rPr lang="ko-KR" altLang="en-US" dirty="0" smtClean="0"/>
              <a:t>로 데이터 전개하기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0" y="1690688"/>
            <a:ext cx="6108281" cy="27856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1" y="4107326"/>
            <a:ext cx="5239019" cy="24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필터까지 함께 적용해보면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54" y="1907436"/>
            <a:ext cx="8357029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 풀이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9178"/>
            <a:ext cx="6772275" cy="3781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05719" y="5527343"/>
            <a:ext cx="1419368" cy="313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 풀이</a:t>
            </a:r>
            <a:r>
              <a:rPr lang="en-US" altLang="ko-KR" dirty="0" smtClean="0"/>
              <a:t>2~~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630"/>
            <a:ext cx="7127341" cy="27810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6095" y="4463456"/>
            <a:ext cx="1419368" cy="313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여기부터는 코드 설명입니다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3" y="1828800"/>
            <a:ext cx="5637351" cy="3616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13" y="1828800"/>
            <a:ext cx="6462914" cy="35730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44501" y="3835021"/>
            <a:ext cx="2169995" cy="3684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87" y="4410559"/>
            <a:ext cx="6095727" cy="19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구조는</a:t>
            </a:r>
            <a:r>
              <a:rPr lang="en-US" altLang="ko-KR" dirty="0" smtClean="0"/>
              <a:t>?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내가 일반적인 구성이다</a:t>
            </a:r>
            <a:r>
              <a:rPr lang="en-US" altLang="ko-KR" sz="2000" dirty="0" smtClean="0"/>
              <a:t>.)</a:t>
            </a:r>
            <a:r>
              <a:rPr lang="ko-KR" altLang="en-US" sz="2000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0" y="1829234"/>
            <a:ext cx="8344329" cy="16256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81" y="3827474"/>
            <a:ext cx="729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CNN</a:t>
            </a:r>
            <a:r>
              <a:rPr lang="ko-KR" altLang="en-US" sz="2400" dirty="0" smtClean="0"/>
              <a:t>의 계층은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Conv-Relu</a:t>
            </a:r>
            <a:r>
              <a:rPr lang="en-US" altLang="ko-KR" sz="2400" dirty="0" smtClean="0"/>
              <a:t>-(Pooling)’ </a:t>
            </a:r>
            <a:r>
              <a:rPr lang="ko-KR" altLang="en-US" sz="2400" dirty="0" smtClean="0"/>
              <a:t>흐름으로 연결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r="74216"/>
          <a:stretch/>
        </p:blipFill>
        <p:spPr>
          <a:xfrm>
            <a:off x="3214255" y="4736535"/>
            <a:ext cx="1357746" cy="1710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0921"/>
          <a:stretch/>
        </p:blipFill>
        <p:spPr>
          <a:xfrm>
            <a:off x="6858001" y="4736535"/>
            <a:ext cx="1814946" cy="162568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299365" y="5027803"/>
            <a:ext cx="886312" cy="971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</a:t>
            </a:r>
            <a:r>
              <a:rPr lang="ko-KR" altLang="en-US" dirty="0" smtClean="0"/>
              <a:t>계층 구현하기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0" y="1897038"/>
            <a:ext cx="3579291" cy="29619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14" y="3432999"/>
            <a:ext cx="6274102" cy="30728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88657" y="1690688"/>
            <a:ext cx="27719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입력데이터 전개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행별로</a:t>
            </a:r>
            <a:r>
              <a:rPr lang="ko-KR" altLang="en-US" dirty="0" smtClean="0"/>
              <a:t> 최댓값 구함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적절한 모양으로 변형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코드를 보자면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4" y="1567859"/>
            <a:ext cx="6316212" cy="49925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94328" y="4831308"/>
            <a:ext cx="2169995" cy="3684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43750" y="3244334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xis = 0 </a:t>
            </a:r>
            <a:r>
              <a:rPr lang="ko-KR" altLang="en-US" dirty="0" smtClean="0"/>
              <a:t>은 열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xis = 1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7.5 CNN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5" y="2074206"/>
            <a:ext cx="8204622" cy="24639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42699" y="5076967"/>
            <a:ext cx="7779223" cy="1487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Capture </a:t>
            </a:r>
            <a:r>
              <a:rPr lang="ko-KR" altLang="en-US" sz="2000" dirty="0" smtClean="0"/>
              <a:t>하기가 귀찮으니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편집기로 </a:t>
            </a:r>
            <a:r>
              <a:rPr lang="en-US" altLang="ko-KR" sz="2000" dirty="0" smtClean="0"/>
              <a:t>Go Go~~(</a:t>
            </a:r>
            <a:r>
              <a:rPr lang="ko-KR" altLang="en-US" sz="2000" dirty="0" smtClean="0"/>
              <a:t>날라리모드</a:t>
            </a:r>
            <a:r>
              <a:rPr lang="en-US" altLang="ko-KR" sz="2000" dirty="0" smtClean="0"/>
              <a:t>~~)</a:t>
            </a:r>
          </a:p>
          <a:p>
            <a:pPr algn="ctr"/>
            <a:r>
              <a:rPr lang="en-US" altLang="ko-KR" sz="2000" dirty="0" smtClean="0"/>
              <a:t>(ch07/simple_convent.py)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64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7.1 CNN</a:t>
            </a:r>
            <a:r>
              <a:rPr lang="ko-KR" altLang="en-US" dirty="0" smtClean="0"/>
              <a:t>의 전체 구조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Neural Network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블록처럼 계층</a:t>
            </a:r>
            <a:r>
              <a:rPr lang="en-US" altLang="ko-KR" dirty="0" smtClean="0"/>
              <a:t>(Layer)</a:t>
            </a:r>
            <a:r>
              <a:rPr lang="ko-KR" altLang="en-US" dirty="0" smtClean="0"/>
              <a:t>을 조합해서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4000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 아는 것이면 새롭게 한 </a:t>
            </a:r>
            <a:r>
              <a:rPr lang="en-US" altLang="ko-KR" sz="3600" dirty="0" smtClean="0"/>
              <a:t>Chapter</a:t>
            </a:r>
            <a:r>
              <a:rPr lang="ko-KR" altLang="en-US" dirty="0" smtClean="0"/>
              <a:t>를 할당하지는 않았겠죠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57" y="1595616"/>
            <a:ext cx="188976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7.6 CNN </a:t>
            </a:r>
            <a:r>
              <a:rPr lang="ko-KR" altLang="en-US" dirty="0" smtClean="0"/>
              <a:t>시각화하기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690688"/>
            <a:ext cx="1040861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CNN </a:t>
            </a:r>
            <a:r>
              <a:rPr lang="ko-KR" altLang="en-US" sz="2400" dirty="0" smtClean="0"/>
              <a:t>구현까지는 뭐 일단 알 것 같은데</a:t>
            </a:r>
            <a:r>
              <a:rPr lang="en-US" altLang="ko-KR" sz="2400" dirty="0" smtClean="0"/>
              <a:t>,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여러 개를 막 쌓아 놓으면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안에서 뭐가 진행되는지 내가 어떻게 암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/>
          </a:p>
          <a:p>
            <a:endParaRPr lang="en-US" altLang="ko-KR" sz="3600" dirty="0"/>
          </a:p>
          <a:p>
            <a:endParaRPr lang="en-US" altLang="ko-KR" sz="3600" i="1" dirty="0" smtClean="0"/>
          </a:p>
          <a:p>
            <a:endParaRPr lang="en-US" altLang="ko-KR" sz="3600" i="1" dirty="0"/>
          </a:p>
          <a:p>
            <a:r>
              <a:rPr lang="en-US" altLang="ko-KR" sz="3600" i="1" dirty="0" smtClean="0"/>
              <a:t>Who can </a:t>
            </a:r>
            <a:r>
              <a:rPr lang="en-US" altLang="ko-KR" sz="3600" i="1" dirty="0"/>
              <a:t>t</a:t>
            </a:r>
            <a:r>
              <a:rPr lang="en-US" altLang="ko-KR" sz="3600" i="1" dirty="0" smtClean="0"/>
              <a:t>ell me what’s going on ??</a:t>
            </a:r>
            <a:endParaRPr lang="ko-KR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595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여기부터는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36" y="2399750"/>
            <a:ext cx="8306227" cy="2959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146" y="2028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5773" y="2028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4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49" y="997214"/>
            <a:ext cx="7912507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층 깊이에 따른 추출 정보 변화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67" y="2082018"/>
            <a:ext cx="6592832" cy="2975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0198" y="5751376"/>
            <a:ext cx="6660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흥미로운 점은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계층을 여러 개 쌓으면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층이 </a:t>
            </a:r>
            <a:r>
              <a:rPr lang="ko-KR" altLang="en-US" dirty="0" err="1" smtClean="0"/>
              <a:t>깊어지며서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복잡하고 추상화된 정보가 추출 된다는 점</a:t>
            </a:r>
            <a:endParaRPr lang="en-US" altLang="ko-KR" dirty="0" smtClean="0"/>
          </a:p>
          <a:p>
            <a:r>
              <a:rPr lang="ko-KR" altLang="en-US" dirty="0" smtClean="0"/>
              <a:t>바꾸어 말하면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사물의 의미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하도록 변하는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7.7 </a:t>
            </a:r>
            <a:r>
              <a:rPr lang="ko-KR" altLang="en-US" dirty="0" smtClean="0"/>
              <a:t>대표적인 </a:t>
            </a:r>
            <a:r>
              <a:rPr lang="en-US" altLang="ko-KR" dirty="0" smtClean="0"/>
              <a:t>CNN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08" y="4230806"/>
            <a:ext cx="6849592" cy="24713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7" y="1690688"/>
            <a:ext cx="7464853" cy="2119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1070" y="178785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0843" y="47376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AlexNet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Official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은 지금까지의 </a:t>
            </a:r>
            <a:r>
              <a:rPr lang="en-US" altLang="ko-KR" dirty="0" smtClean="0"/>
              <a:t>Affine </a:t>
            </a:r>
            <a:r>
              <a:rPr lang="ko-KR" altLang="en-US" dirty="0" smtClean="0"/>
              <a:t>계층 네트워크에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</a:t>
            </a:r>
            <a:r>
              <a:rPr lang="en-US" altLang="ko-KR" dirty="0" smtClean="0"/>
              <a:t>+ Pooling layer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Conv</a:t>
            </a:r>
            <a:r>
              <a:rPr lang="en-US" altLang="ko-KR" dirty="0" smtClean="0"/>
              <a:t>, Pooling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im2col</a:t>
            </a:r>
            <a:r>
              <a:rPr lang="ko-KR" altLang="en-US" dirty="0" smtClean="0"/>
              <a:t>을 이용해서 쉽게 구현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을 시각화 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계층이 깊을 수록 고급 정보가 추출되는 모습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LeNet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AlexNet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발전에는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가 크게 기여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4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0272" y="38179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8" y="1524433"/>
            <a:ext cx="3064885" cy="3410224"/>
          </a:xfrm>
          <a:prstGeom prst="rect">
            <a:avLst/>
          </a:prstGeom>
        </p:spPr>
      </p:pic>
      <p:sp>
        <p:nvSpPr>
          <p:cNvPr id="5" name="제목 3"/>
          <p:cNvSpPr txBox="1">
            <a:spLocks/>
          </p:cNvSpPr>
          <p:nvPr/>
        </p:nvSpPr>
        <p:spPr>
          <a:xfrm>
            <a:off x="450272" y="5414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/>
              <a:t>감사합니다</a:t>
            </a:r>
            <a:r>
              <a:rPr lang="en-US" altLang="ko-KR" dirty="0" smtClean="0"/>
              <a:t>~^^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새롭게 알아야 할 개념들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897" y="2760674"/>
            <a:ext cx="449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Convolutional Layer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33740" y="2216331"/>
            <a:ext cx="3015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Pooling Layer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80758" y="4291848"/>
            <a:ext cx="211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Affine Layer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99309" y="4746220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Padding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717096" y="5392551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Stride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00" y="541516"/>
            <a:ext cx="2074482" cy="2238130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7259782" y="3128283"/>
            <a:ext cx="4094018" cy="897944"/>
          </a:xfrm>
          <a:prstGeom prst="wedgeRoundRectCallout">
            <a:avLst>
              <a:gd name="adj1" fmla="val 33075"/>
              <a:gd name="adj2" fmla="val -800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어디서 본 것 같은 것이 </a:t>
            </a:r>
            <a:r>
              <a:rPr lang="ko-KR" altLang="en-US" dirty="0" smtClean="0"/>
              <a:t>있나요</a:t>
            </a:r>
            <a:r>
              <a:rPr lang="en-US" altLang="ko-KR" dirty="0"/>
              <a:t> 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70277" y="5715716"/>
            <a:ext cx="205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Fully Connected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4762" y="3907127"/>
            <a:ext cx="165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Feature Map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구조는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0" y="1903912"/>
            <a:ext cx="7773191" cy="1710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81" y="3827474"/>
            <a:ext cx="7369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여태껏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우리가 보아왔던 신경망은 </a:t>
            </a:r>
            <a:endParaRPr lang="en-US" altLang="ko-KR" sz="2400" dirty="0" smtClean="0"/>
          </a:p>
          <a:p>
            <a:r>
              <a:rPr lang="ko-KR" altLang="en-US" sz="2400" dirty="0" smtClean="0"/>
              <a:t>인접하는 계층의 모든 뉴런과 모두 결합되어 있었다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즉 </a:t>
            </a:r>
            <a:r>
              <a:rPr lang="en-US" altLang="ko-KR" sz="2400" dirty="0" smtClean="0"/>
              <a:t>fully-connected </a:t>
            </a:r>
            <a:r>
              <a:rPr lang="ko-KR" altLang="en-US" sz="2400" dirty="0" err="1" smtClean="0"/>
              <a:t>된것을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Affine </a:t>
            </a:r>
            <a:r>
              <a:rPr lang="ko-KR" altLang="en-US" sz="2400" dirty="0" smtClean="0"/>
              <a:t>계층이라 함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err="1" smtClean="0"/>
              <a:t>뭔말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10" y="3827474"/>
            <a:ext cx="3178036" cy="25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구조는</a:t>
            </a:r>
            <a:r>
              <a:rPr lang="en-US" altLang="ko-KR" dirty="0" smtClean="0"/>
              <a:t>?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내가 일반적인 구성이다</a:t>
            </a:r>
            <a:r>
              <a:rPr lang="en-US" altLang="ko-KR" sz="2000" dirty="0" smtClean="0"/>
              <a:t>.)</a:t>
            </a:r>
            <a:r>
              <a:rPr lang="ko-KR" altLang="en-US" sz="2000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0" y="1829234"/>
            <a:ext cx="8344329" cy="16256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81" y="3827474"/>
            <a:ext cx="729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CNN</a:t>
            </a:r>
            <a:r>
              <a:rPr lang="ko-KR" altLang="en-US" sz="2400" dirty="0" smtClean="0"/>
              <a:t>의 계층은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Conv-Relu</a:t>
            </a:r>
            <a:r>
              <a:rPr lang="en-US" altLang="ko-KR" sz="2400" dirty="0" smtClean="0"/>
              <a:t>-(Pooling)’ </a:t>
            </a:r>
            <a:r>
              <a:rPr lang="ko-KR" altLang="en-US" sz="2400" dirty="0" smtClean="0"/>
              <a:t>흐름으로 연결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r="74216"/>
          <a:stretch/>
        </p:blipFill>
        <p:spPr>
          <a:xfrm>
            <a:off x="3214255" y="4736535"/>
            <a:ext cx="1357746" cy="1710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0921"/>
          <a:stretch/>
        </p:blipFill>
        <p:spPr>
          <a:xfrm>
            <a:off x="6858001" y="4736535"/>
            <a:ext cx="1814946" cy="162568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299365" y="5027803"/>
            <a:ext cx="886312" cy="971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 신경망과 다른 점은 무엇이냐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4163" y="2442019"/>
            <a:ext cx="4412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Padding &amp; Stride, </a:t>
            </a:r>
            <a:r>
              <a:rPr lang="ko-KR" altLang="en-US" sz="2400" dirty="0" smtClean="0"/>
              <a:t>새로운 용어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69908" y="3562682"/>
            <a:ext cx="738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입체적인 데이터가 흐른다는 점</a:t>
            </a:r>
            <a:r>
              <a:rPr lang="en-US" altLang="ko-KR" sz="2400" dirty="0" smtClean="0"/>
              <a:t>, such as 3D data~~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75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은 왜 나왔을 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0483"/>
            <a:ext cx="10515600" cy="4708771"/>
          </a:xfrm>
        </p:spPr>
        <p:txBody>
          <a:bodyPr/>
          <a:lstStyle/>
          <a:p>
            <a:r>
              <a:rPr lang="ko-KR" altLang="en-US" dirty="0" smtClean="0"/>
              <a:t>완전 연결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인접하는 계층의 뉴런이 모두 연결되고 출력의 수는 임의로 정할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문제점 또한 존재함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형상이 무시 된다는 </a:t>
            </a:r>
            <a:r>
              <a:rPr lang="en-US" altLang="ko-KR" dirty="0" smtClean="0"/>
              <a:t>Fact~!!!</a:t>
            </a:r>
          </a:p>
          <a:p>
            <a:pPr lvl="1"/>
            <a:r>
              <a:rPr lang="ko-KR" altLang="en-US" dirty="0" smtClean="0"/>
              <a:t>완전연결 계층은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차원데이터만 처리한다는 </a:t>
            </a:r>
            <a:r>
              <a:rPr lang="en-US" altLang="ko-KR" dirty="0" smtClean="0"/>
              <a:t>Fact~!!!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입력 데이터가 이미지인 경우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이미지는 통상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색상채널</a:t>
            </a:r>
            <a:r>
              <a:rPr lang="en-US" altLang="ko-KR" dirty="0" smtClean="0"/>
              <a:t>) 3</a:t>
            </a:r>
            <a:r>
              <a:rPr lang="ko-KR" altLang="en-US" dirty="0" smtClean="0"/>
              <a:t>차원 데이터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완전연결계층에 넣으려면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차원 데이터를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평탄화하고 넣음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</a:t>
            </a:r>
            <a:r>
              <a:rPr lang="en-US" altLang="ko-KR" dirty="0" smtClean="0"/>
              <a:t>Flat</a:t>
            </a:r>
            <a:r>
              <a:rPr lang="ko-KR" altLang="en-US" dirty="0" smtClean="0"/>
              <a:t>하게 넣으면 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뭐가 문젠데</a:t>
            </a:r>
            <a:r>
              <a:rPr lang="en-US" altLang="ko-KR" dirty="0" smtClean="0"/>
              <a:t>??? </a:t>
            </a:r>
            <a:r>
              <a:rPr lang="ko-KR" altLang="en-US" dirty="0" smtClean="0"/>
              <a:t>라고 할 사람이 </a:t>
            </a:r>
            <a:r>
              <a:rPr lang="ko-KR" altLang="en-US" dirty="0" err="1" smtClean="0"/>
              <a:t>있을겁니다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25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1037</Words>
  <Application>Microsoft Office PowerPoint</Application>
  <PresentationFormat>와이드스크린</PresentationFormat>
  <Paragraphs>205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Chapter 7 CNN</vt:lpstr>
      <vt:lpstr>Convolutional Neural Network</vt:lpstr>
      <vt:lpstr>7장에서 다룰 내용</vt:lpstr>
      <vt:lpstr>7.1 CNN의 전체 구조 </vt:lpstr>
      <vt:lpstr>새롭게 알아야 할 개념들~~</vt:lpstr>
      <vt:lpstr>신경망 구조는?</vt:lpstr>
      <vt:lpstr>CNN 구조는? (내가 일반적인 구성이다.) </vt:lpstr>
      <vt:lpstr>완전 신경망과 다른 점은 무엇이냐?</vt:lpstr>
      <vt:lpstr>CNN은 왜 나왔을 까?</vt:lpstr>
      <vt:lpstr>CNN 왜 나왔을까 2탄</vt:lpstr>
      <vt:lpstr>CNN 겉 핥기, 개념 집고 넘어가기</vt:lpstr>
      <vt:lpstr>합성곱 연산</vt:lpstr>
      <vt:lpstr>간단하게 말하면, </vt:lpstr>
      <vt:lpstr>PowerPoint 프레젠테이션</vt:lpstr>
      <vt:lpstr>패딩 (Padding)</vt:lpstr>
      <vt:lpstr>PowerPoint 프레젠테이션</vt:lpstr>
      <vt:lpstr>스트라이드 Stride</vt:lpstr>
      <vt:lpstr>크기 조절하는 요소들의 관계</vt:lpstr>
      <vt:lpstr>연습~</vt:lpstr>
      <vt:lpstr>3차원 데이터의 합성곱 연산</vt:lpstr>
      <vt:lpstr>PowerPoint 프레젠테이션</vt:lpstr>
      <vt:lpstr>블록(Block)으로 생각하기</vt:lpstr>
      <vt:lpstr>PowerPoint 프레젠테이션</vt:lpstr>
      <vt:lpstr>종합해보면,</vt:lpstr>
      <vt:lpstr>합성곱 연산에도 Bias가 있나요??</vt:lpstr>
      <vt:lpstr>PowerPoint 프레젠테이션</vt:lpstr>
      <vt:lpstr>배치 처리</vt:lpstr>
      <vt:lpstr>7.3 풀링(Pooling) 계층 </vt:lpstr>
      <vt:lpstr>풀링 계층의 특징이 무엇일까요?</vt:lpstr>
      <vt:lpstr>7.4 합성곱/풀링 계층 구현하기</vt:lpstr>
      <vt:lpstr>Im2col로 데이터 전개하기</vt:lpstr>
      <vt:lpstr>필터까지 함께 적용해보면, </vt:lpstr>
      <vt:lpstr>연습 문제 풀이~~</vt:lpstr>
      <vt:lpstr>연습 문제 풀이2~~</vt:lpstr>
      <vt:lpstr>여기부터는 코드 설명입니다. (옵션)</vt:lpstr>
      <vt:lpstr>CNN 구조는? (내가 일반적인 구성이다.) </vt:lpstr>
      <vt:lpstr>Pooling 계층 구현하기</vt:lpstr>
      <vt:lpstr>코드를 보자면, </vt:lpstr>
      <vt:lpstr>7.5 CNN 구현하기</vt:lpstr>
      <vt:lpstr>7.6 CNN 시각화하기</vt:lpstr>
      <vt:lpstr>주의 여기부터는, </vt:lpstr>
      <vt:lpstr>PowerPoint 프레젠테이션</vt:lpstr>
      <vt:lpstr>층 깊이에 따른 추출 정보 변화</vt:lpstr>
      <vt:lpstr>7.7 대표적인 CNN</vt:lpstr>
      <vt:lpstr>Official 정리</vt:lpstr>
      <vt:lpstr>끝~~~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951</cp:revision>
  <dcterms:created xsi:type="dcterms:W3CDTF">2015-01-04T10:15:58Z</dcterms:created>
  <dcterms:modified xsi:type="dcterms:W3CDTF">2018-03-10T00:14:15Z</dcterms:modified>
</cp:coreProperties>
</file>