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68192"/>
            <a:ext cx="5181600" cy="47087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신경망 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Daniel + Tim (</a:t>
            </a:r>
            <a:r>
              <a:rPr lang="en-US" altLang="ko-KR" sz="1600" dirty="0" smtClean="0"/>
              <a:t>Feat. Joseph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2018.01.27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28" y="4276093"/>
            <a:ext cx="1530927" cy="1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 학습의 접근법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78" y="2090477"/>
            <a:ext cx="7290175" cy="3632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16" y="4138682"/>
            <a:ext cx="2431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B050"/>
                </a:solidFill>
              </a:rPr>
              <a:t>특징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(Feature)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5861043"/>
            <a:ext cx="5251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</a:rPr>
              <a:t>Wow~, So cool, But How ??? </a:t>
            </a:r>
            <a:endParaRPr lang="ko-KR" altLang="en-US" sz="28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7791" y="4661902"/>
            <a:ext cx="326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End-to-end machine learning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5533" y="3367632"/>
            <a:ext cx="5505734" cy="1325563"/>
          </a:xfrm>
        </p:spPr>
        <p:txBody>
          <a:bodyPr/>
          <a:lstStyle/>
          <a:p>
            <a:r>
              <a:rPr lang="en-US" altLang="ko-KR" dirty="0" smtClean="0"/>
              <a:t>Why?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죄송합니다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오늘따라 </a:t>
            </a:r>
            <a:r>
              <a:rPr lang="en-US" altLang="ko-KR" sz="1400" dirty="0" smtClean="0"/>
              <a:t>why</a:t>
            </a:r>
            <a:r>
              <a:rPr lang="ko-KR" altLang="en-US" sz="1400" dirty="0" smtClean="0"/>
              <a:t>가 좀 많네요</a:t>
            </a:r>
            <a:r>
              <a:rPr lang="en-US" altLang="ko-KR" sz="1400" dirty="0" smtClean="0"/>
              <a:t>~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훈련 데이터</a:t>
            </a:r>
            <a:r>
              <a:rPr lang="en-US" altLang="ko-KR" smtClean="0"/>
              <a:t>(</a:t>
            </a:r>
            <a:r>
              <a:rPr lang="en-US" altLang="ko-KR" sz="2000" smtClean="0"/>
              <a:t>Training data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시험 데이터</a:t>
            </a:r>
            <a:r>
              <a:rPr lang="en-US" altLang="ko-KR" smtClean="0"/>
              <a:t>(</a:t>
            </a:r>
            <a:r>
              <a:rPr lang="en-US" altLang="ko-KR" sz="2000" smtClean="0"/>
              <a:t>Test data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65330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Trial and Error </a:t>
            </a:r>
            <a:r>
              <a:rPr lang="ko-KR" altLang="en-US" dirty="0" smtClean="0"/>
              <a:t>좋아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알겠어</a:t>
            </a:r>
            <a:r>
              <a:rPr lang="en-US" altLang="ko-KR" dirty="0" smtClean="0"/>
              <a:t>~!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8000" dirty="0" smtClean="0"/>
              <a:t>근데</a:t>
            </a:r>
            <a:r>
              <a:rPr lang="en-US" altLang="ko-KR" sz="8000" dirty="0" smtClean="0"/>
              <a:t>,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600" dirty="0" smtClean="0"/>
              <a:t>다시 </a:t>
            </a:r>
            <a:r>
              <a:rPr lang="en-US" altLang="ko-KR" sz="4800" dirty="0" smtClean="0">
                <a:solidFill>
                  <a:srgbClr val="00B050"/>
                </a:solidFill>
              </a:rPr>
              <a:t>Try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하려고 해도</a:t>
            </a:r>
            <a:r>
              <a:rPr lang="en-US" altLang="ko-KR" sz="3600" dirty="0" smtClean="0"/>
              <a:t>, 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	</a:t>
            </a:r>
            <a:r>
              <a:rPr lang="ko-KR" altLang="en-US" sz="2800" dirty="0" smtClean="0"/>
              <a:t>내가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Fail</a:t>
            </a:r>
            <a:r>
              <a:rPr lang="en-US" altLang="ko-KR" dirty="0" smtClean="0"/>
              <a:t> </a:t>
            </a:r>
            <a:r>
              <a:rPr lang="ko-KR" altLang="en-US" sz="2800" dirty="0" smtClean="0"/>
              <a:t>했다는 것을 알아야 하는데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	</a:t>
            </a:r>
            <a:r>
              <a:rPr lang="ko-KR" altLang="en-US" sz="3100" dirty="0" smtClean="0"/>
              <a:t>그</a:t>
            </a:r>
            <a:r>
              <a:rPr lang="ko-KR" altLang="en-US" dirty="0" smtClean="0"/>
              <a:t> </a:t>
            </a:r>
            <a:r>
              <a:rPr lang="ko-KR" altLang="en-US" sz="6700" dirty="0" smtClean="0">
                <a:solidFill>
                  <a:srgbClr val="00B050"/>
                </a:solidFill>
              </a:rPr>
              <a:t>기준</a:t>
            </a:r>
            <a:r>
              <a:rPr lang="ko-KR" altLang="en-US" sz="6000" dirty="0" smtClean="0"/>
              <a:t> </a:t>
            </a:r>
            <a:r>
              <a:rPr lang="ko-KR" altLang="en-US" sz="3100" dirty="0" smtClean="0"/>
              <a:t>이</a:t>
            </a:r>
            <a:r>
              <a:rPr lang="ko-KR" altLang="en-US" dirty="0" smtClean="0"/>
              <a:t> </a:t>
            </a:r>
            <a:r>
              <a:rPr lang="ko-KR" altLang="en-US" sz="4900" dirty="0" smtClean="0"/>
              <a:t>뭐지</a:t>
            </a:r>
            <a:r>
              <a:rPr lang="en-US" altLang="ko-KR" sz="4900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41" y="1480938"/>
            <a:ext cx="4681893" cy="21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손실 함수</a:t>
            </a:r>
            <a:r>
              <a:rPr lang="en-US" altLang="ko-KR" dirty="0" smtClean="0"/>
              <a:t>(Loss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ko-KR" altLang="en-US" b="1" dirty="0" smtClean="0"/>
              <a:t>평균 제곱 오차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교차 엔트로피 오차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51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4.2.1 </a:t>
            </a:r>
            <a:r>
              <a:rPr lang="ko-KR" altLang="en-US" dirty="0" smtClean="0"/>
              <a:t>평균 제곱 오차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18" y="2779328"/>
            <a:ext cx="4868991" cy="161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3480" y="6077243"/>
            <a:ext cx="865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조심스럽게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평균 제곱 오차는 어떤 의미를 가질까</a:t>
            </a:r>
            <a:r>
              <a:rPr lang="en-US" altLang="ko-KR" sz="2800" b="1" dirty="0" smtClean="0"/>
              <a:t>???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15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4.2.2 </a:t>
            </a:r>
            <a:r>
              <a:rPr lang="ko-KR" altLang="en-US" dirty="0" smtClean="0"/>
              <a:t>교차 엔트로피 </a:t>
            </a:r>
            <a:r>
              <a:rPr lang="en-US" altLang="ko-KR" dirty="0" smtClean="0"/>
              <a:t>(Cross Entropy Error)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266"/>
            <a:ext cx="4324383" cy="1356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4774" y="5995230"/>
            <a:ext cx="844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매우</a:t>
            </a:r>
            <a:r>
              <a:rPr lang="ko-KR" altLang="en-US" sz="2000" b="1" dirty="0" smtClean="0"/>
              <a:t> 조심스럽게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위에 있는 요놈이 의미하는 바를 아시는 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손</a:t>
            </a:r>
            <a:r>
              <a:rPr lang="en-US" altLang="ko-KR" sz="2000" b="1" dirty="0" smtClean="0"/>
              <a:t>~~~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88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그림을 그려본다면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6" y="2009639"/>
            <a:ext cx="5099421" cy="4002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54379" y="1709388"/>
            <a:ext cx="5099421" cy="4002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570" y="601171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y=</a:t>
            </a:r>
            <a:r>
              <a:rPr lang="en-US" altLang="ko-KR" dirty="0" err="1" smtClean="0"/>
              <a:t>logx</a:t>
            </a:r>
            <a:r>
              <a:rPr lang="ko-KR" altLang="en-US" dirty="0" smtClean="0"/>
              <a:t>의 그래프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0"/>
          <a:stretch/>
        </p:blipFill>
        <p:spPr>
          <a:xfrm>
            <a:off x="8584441" y="5875782"/>
            <a:ext cx="1173708" cy="5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2" y="277384"/>
            <a:ext cx="2323470" cy="250676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3009437" y="277383"/>
            <a:ext cx="6748711" cy="812897"/>
          </a:xfrm>
          <a:prstGeom prst="wedgeRoundRectCallout">
            <a:avLst>
              <a:gd name="adj1" fmla="val -59336"/>
              <a:gd name="adj2" fmla="val 464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엔트로피</a:t>
            </a:r>
            <a:r>
              <a:rPr lang="en-US" altLang="ko-KR" sz="2800" dirty="0" smtClean="0"/>
              <a:t>(Entropy), </a:t>
            </a:r>
            <a:r>
              <a:rPr lang="ko-KR" altLang="en-US" sz="2800" dirty="0" smtClean="0"/>
              <a:t>넌</a:t>
            </a:r>
            <a:r>
              <a:rPr lang="en-US" altLang="ko-KR" sz="2800" dirty="0"/>
              <a:t> </a:t>
            </a:r>
            <a:r>
              <a:rPr lang="ko-KR" altLang="en-US" sz="2800" dirty="0" err="1" smtClean="0"/>
              <a:t>뭐하는</a:t>
            </a:r>
            <a:r>
              <a:rPr lang="ko-KR" altLang="en-US" sz="2800" dirty="0" smtClean="0"/>
              <a:t> 놈이냐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37" y="1289706"/>
            <a:ext cx="8243247" cy="33225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2" y="3419616"/>
            <a:ext cx="3099921" cy="30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4.2.3 </a:t>
            </a:r>
            <a:r>
              <a:rPr lang="ko-KR" altLang="en-US" dirty="0" smtClean="0"/>
              <a:t>미니배치 학습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지금까지는 하나에 대한 손실함수를 보았는데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우리의 컴퓨터는 하나하나씩 처리하는 것을 좋아하지 않음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무리채</a:t>
            </a:r>
            <a:r>
              <a:rPr lang="en-US" altLang="ko-KR" b="1" dirty="0" smtClean="0"/>
              <a:t>(batch)</a:t>
            </a:r>
            <a:r>
              <a:rPr lang="ko-KR" altLang="en-US" dirty="0" smtClean="0"/>
              <a:t>로 처리하는 것을 좋아함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Batch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처리하는것이</a:t>
            </a:r>
            <a:r>
              <a:rPr lang="ko-KR" altLang="en-US" dirty="0" smtClean="0"/>
              <a:t> 다르냐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 것도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31" y="4677677"/>
            <a:ext cx="6410738" cy="14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4.2.4 </a:t>
            </a:r>
            <a:r>
              <a:rPr lang="ko-KR" altLang="en-US" dirty="0" smtClean="0"/>
              <a:t>배치용 교차 엔트로피 오차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Daniel</a:t>
            </a:r>
            <a:r>
              <a:rPr lang="ko-KR" altLang="en-US" dirty="0" smtClean="0"/>
              <a:t>이 알아서 해주겠죠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9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39" y="1690688"/>
            <a:ext cx="4588023" cy="437410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브레인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스토밍을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해볼께요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~~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45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4.2.5 </a:t>
            </a:r>
            <a:r>
              <a:rPr lang="ko-KR" altLang="en-US" dirty="0" smtClean="0"/>
              <a:t>왜 손실 함수를 설정하는가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704882"/>
            <a:ext cx="10515600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Why ???</a:t>
            </a:r>
            <a:r>
              <a:rPr lang="en-US" altLang="ko-KR" dirty="0" smtClean="0"/>
              <a:t> </a:t>
            </a:r>
            <a:r>
              <a:rPr lang="ko-KR" altLang="en-US" sz="1800" dirty="0" smtClean="0"/>
              <a:t>또 나왔음</a:t>
            </a:r>
            <a:r>
              <a:rPr lang="en-US" altLang="ko-KR" sz="1800" dirty="0" smtClean="0"/>
              <a:t> 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6767892" y="1704882"/>
            <a:ext cx="504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혼자 공부를 했더라면</a:t>
            </a:r>
            <a:r>
              <a:rPr lang="en-US" altLang="ko-KR" b="1" dirty="0"/>
              <a:t>, </a:t>
            </a:r>
            <a:r>
              <a:rPr lang="ko-KR" altLang="en-US" b="1" dirty="0"/>
              <a:t>이 정도의 쯤에서 </a:t>
            </a:r>
            <a:r>
              <a:rPr lang="ko-KR" altLang="en-US" b="1" dirty="0" err="1"/>
              <a:t>멘붕</a:t>
            </a:r>
            <a:r>
              <a:rPr lang="en-US" altLang="ko-KR" b="1" dirty="0"/>
              <a:t>~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5343" y="3098042"/>
            <a:ext cx="885050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신경망 학습의 궁극적인 목적은 높은 정확도를 끌어내는 매개변수를 찾는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그런데 우리는 </a:t>
            </a:r>
            <a:r>
              <a:rPr lang="ko-KR" altLang="en-US" b="1" dirty="0" smtClean="0"/>
              <a:t>정확도 대신 왜</a:t>
            </a:r>
            <a:r>
              <a:rPr lang="en-US" altLang="ko-KR" b="1" dirty="0" smtClean="0"/>
              <a:t>?? </a:t>
            </a:r>
            <a:r>
              <a:rPr lang="ko-KR" altLang="en-US" b="1" dirty="0" smtClean="0"/>
              <a:t>손실함수의 값이라는 우회적인 방법을 선택했을까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원인은 신경망 학습에서 </a:t>
            </a:r>
            <a:r>
              <a:rPr lang="en-US" altLang="ko-KR" sz="2800" b="1" dirty="0" smtClean="0"/>
              <a:t>“</a:t>
            </a:r>
            <a:r>
              <a:rPr lang="ko-KR" altLang="en-US" sz="2800" b="1" dirty="0" smtClean="0"/>
              <a:t>미분</a:t>
            </a:r>
            <a:r>
              <a:rPr lang="en-US" altLang="ko-KR" sz="2800" b="1" dirty="0" smtClean="0"/>
              <a:t>”</a:t>
            </a:r>
            <a:r>
              <a:rPr lang="ko-KR" altLang="en-US" dirty="0" smtClean="0"/>
              <a:t>의 역할과 관련이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이건 또 뭔 말이야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2" y="277384"/>
            <a:ext cx="2323470" cy="2506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432" y="383487"/>
            <a:ext cx="92235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신경망 학습에서는 </a:t>
            </a:r>
            <a:r>
              <a:rPr lang="ko-KR" altLang="en-US" sz="2000" b="1" u="sng" dirty="0" smtClean="0"/>
              <a:t>최적의 매개변수</a:t>
            </a:r>
            <a:r>
              <a:rPr lang="en-US" altLang="ko-KR" sz="2000" b="1" u="sng" dirty="0" smtClean="0"/>
              <a:t>(parameter, </a:t>
            </a:r>
            <a:r>
              <a:rPr lang="ko-KR" altLang="en-US" sz="2000" b="1" u="sng" dirty="0" smtClean="0"/>
              <a:t>가령 가중치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편향</a:t>
            </a:r>
            <a:r>
              <a:rPr lang="en-US" altLang="ko-KR" sz="2000" b="1" u="sng" dirty="0" smtClean="0"/>
              <a:t>)</a:t>
            </a:r>
            <a:r>
              <a:rPr lang="ko-KR" altLang="en-US" sz="2000" b="1" u="sng" dirty="0" smtClean="0"/>
              <a:t>를 탐색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sz="2000" b="1" u="sng" dirty="0" smtClean="0"/>
              <a:t>손실함수의 값을 가능한 작게</a:t>
            </a:r>
            <a:r>
              <a:rPr lang="ko-KR" altLang="en-US" sz="2000" b="1" dirty="0" smtClean="0"/>
              <a:t> </a:t>
            </a:r>
            <a:r>
              <a:rPr lang="ko-KR" altLang="en-US" dirty="0" smtClean="0"/>
              <a:t>하는 매개변수를 찾는 것이다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매개변수의 </a:t>
            </a:r>
            <a:r>
              <a:rPr lang="ko-KR" altLang="en-US" sz="2000" b="1" u="sng" dirty="0" smtClean="0"/>
              <a:t>미분</a:t>
            </a:r>
            <a:r>
              <a:rPr lang="en-US" altLang="ko-KR" sz="2000" b="1" u="sng" dirty="0" smtClean="0"/>
              <a:t>(</a:t>
            </a:r>
            <a:r>
              <a:rPr lang="ko-KR" altLang="en-US" sz="2000" b="1" u="sng" dirty="0" smtClean="0"/>
              <a:t>정확히는 기울기</a:t>
            </a:r>
            <a:r>
              <a:rPr lang="en-US" altLang="ko-KR" sz="2000" b="1" u="sng" dirty="0" smtClean="0"/>
              <a:t>)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그 미분 값을 단서로 </a:t>
            </a:r>
            <a:r>
              <a:rPr lang="ko-KR" altLang="en-US" b="1" u="sng" dirty="0" smtClean="0"/>
              <a:t>서서히 갱신하는 과정을 </a:t>
            </a:r>
            <a:r>
              <a:rPr lang="ko-KR" altLang="en-US" b="1" dirty="0" smtClean="0"/>
              <a:t>반복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41083" y="6030961"/>
            <a:ext cx="8441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미분에 대한 상세한 </a:t>
            </a:r>
            <a:r>
              <a:rPr lang="ko-KR" altLang="en-US" sz="3600" b="1" dirty="0" smtClean="0"/>
              <a:t>내용은 </a:t>
            </a:r>
            <a:r>
              <a:rPr lang="en-US" altLang="ko-KR" sz="3600" b="1" dirty="0" smtClean="0"/>
              <a:t>Tim</a:t>
            </a:r>
            <a:r>
              <a:rPr lang="ko-KR" altLang="en-US" sz="3600" b="1" dirty="0" smtClean="0"/>
              <a:t>에게로  </a:t>
            </a:r>
            <a:endParaRPr lang="en-US" altLang="ko-KR" sz="3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32" y="2784144"/>
            <a:ext cx="7190490" cy="27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수치 미분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3" y="3562066"/>
            <a:ext cx="5122229" cy="119925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695095" y="2189211"/>
            <a:ext cx="4904365" cy="4079331"/>
            <a:chOff x="6695095" y="2189211"/>
            <a:chExt cx="4904365" cy="40793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095" y="2189211"/>
              <a:ext cx="4904365" cy="4079331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8407021" y="3562066"/>
              <a:ext cx="941695" cy="846161"/>
              <a:chOff x="8407021" y="3562066"/>
              <a:chExt cx="941695" cy="846161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V="1">
                <a:off x="8407021" y="4394579"/>
                <a:ext cx="941695" cy="1364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348716" y="3562066"/>
                <a:ext cx="0" cy="84616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9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미분이라 하면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0" y="2158778"/>
            <a:ext cx="5438765" cy="35216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59" y="2449064"/>
            <a:ext cx="4935391" cy="3231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0634" y="6148469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이런 것만 </a:t>
            </a:r>
            <a:r>
              <a:rPr lang="ko-KR" altLang="en-US" b="1" dirty="0" err="1" smtClean="0"/>
              <a:t>생각할수도</a:t>
            </a:r>
            <a:r>
              <a:rPr lang="ko-KR" altLang="en-US" b="1" dirty="0" smtClean="0"/>
              <a:t> 있지만</a:t>
            </a:r>
            <a:r>
              <a:rPr lang="en-US" altLang="ko-KR" b="1" dirty="0" smtClean="0"/>
              <a:t>,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3292" y="6148470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이런 것 정도만 일단 알면 된다</a:t>
            </a:r>
            <a:r>
              <a:rPr lang="en-US" altLang="ko-KR" b="1" dirty="0" smtClean="0"/>
              <a:t>.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51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y=2x</a:t>
            </a:r>
          </a:p>
          <a:p>
            <a:endParaRPr lang="en-US" altLang="ko-KR" dirty="0"/>
          </a:p>
          <a:p>
            <a:r>
              <a:rPr lang="en-US" altLang="ko-KR" dirty="0" smtClean="0"/>
              <a:t>y = 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+ 3x + 2</a:t>
            </a:r>
          </a:p>
          <a:p>
            <a:endParaRPr lang="en-US" altLang="ko-KR" dirty="0"/>
          </a:p>
          <a:p>
            <a:r>
              <a:rPr lang="en-US" altLang="ko-KR" dirty="0" smtClean="0"/>
              <a:t>y= e</a:t>
            </a:r>
            <a:r>
              <a:rPr lang="en-US" altLang="ko-KR" baseline="30000" dirty="0" smtClean="0"/>
              <a:t>x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03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 미분의 예</a:t>
            </a:r>
            <a:r>
              <a:rPr lang="en-US" altLang="ko-KR" dirty="0" smtClean="0"/>
              <a:t>(Tim</a:t>
            </a:r>
            <a:r>
              <a:rPr lang="ko-KR" altLang="en-US" dirty="0" smtClean="0"/>
              <a:t>이 해주겠죠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60812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실습하고 </a:t>
            </a:r>
            <a:r>
              <a:rPr lang="ko-KR" altLang="en-US" sz="4000" b="1" dirty="0" err="1" smtClean="0"/>
              <a:t>갈께요</a:t>
            </a:r>
            <a:r>
              <a:rPr lang="en-US" altLang="ko-KR" sz="4000" b="1" dirty="0" smtClean="0"/>
              <a:t>~~~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2" y="3959260"/>
            <a:ext cx="6160266" cy="13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err="1" smtClean="0"/>
              <a:t>편미분하기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6531"/>
            <a:ext cx="3149596" cy="7038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65" y="1690688"/>
            <a:ext cx="5914030" cy="46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기울기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52380" y="3517673"/>
            <a:ext cx="2865777" cy="1028700"/>
            <a:chOff x="609712" y="3626855"/>
            <a:chExt cx="2865777" cy="1028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416" y="3626855"/>
              <a:ext cx="800100" cy="10001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6715" y="3626855"/>
              <a:ext cx="790575" cy="10287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887595" y="4070780"/>
              <a:ext cx="2920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,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6785" y="3639892"/>
              <a:ext cx="4187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/>
                <a:t>)</a:t>
              </a:r>
              <a:endParaRPr lang="ko-KR" altLang="en-US" sz="6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712" y="3639892"/>
              <a:ext cx="4187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/>
                <a:t>(</a:t>
              </a:r>
              <a:endParaRPr lang="ko-KR" altLang="en-US" sz="60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541"/>
            <a:ext cx="4239299" cy="947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30555" y="396159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처럼</a:t>
            </a:r>
            <a:r>
              <a:rPr lang="ko-KR" altLang="en-US" dirty="0" smtClean="0"/>
              <a:t> 모든 변수의 </a:t>
            </a:r>
            <a:r>
              <a:rPr lang="ko-KR" altLang="en-US" dirty="0" err="1" smtClean="0"/>
              <a:t>편미분을</a:t>
            </a:r>
            <a:r>
              <a:rPr lang="ko-KR" altLang="en-US" dirty="0" smtClean="0"/>
              <a:t> 벡터로 정리한 것을 기울기라고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대해서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그림을 그려보면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075"/>
            <a:ext cx="3320955" cy="742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6" y="1743051"/>
            <a:ext cx="4710344" cy="3580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30" y="4501533"/>
            <a:ext cx="101745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실제로는 </a:t>
            </a:r>
            <a:r>
              <a:rPr lang="ko-KR" altLang="en-US" sz="2400" b="1" dirty="0" smtClean="0"/>
              <a:t>각 지점에서 낮아지는 방향</a:t>
            </a:r>
            <a:r>
              <a:rPr lang="ko-KR" altLang="en-US" dirty="0" smtClean="0"/>
              <a:t>을 가리킵니다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더 정확히 말하자면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기울기가 가리키는 쪽은 </a:t>
            </a:r>
            <a:r>
              <a:rPr lang="ko-KR" altLang="en-US" sz="2400" b="1" dirty="0" smtClean="0"/>
              <a:t>각 장소에서 함수의 출력 값을 가장 줄이는 방향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뭐</a:t>
            </a:r>
            <a:r>
              <a:rPr lang="en-US" altLang="ko-KR" dirty="0" smtClean="0"/>
              <a:t>~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2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4.4.1 </a:t>
            </a:r>
            <a:r>
              <a:rPr lang="ko-KR" altLang="en-US" dirty="0" err="1" smtClean="0"/>
              <a:t>경사법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15152"/>
            <a:ext cx="97273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기계 학습 문제의 대부분은 학습단계에서 최적의 매개변수</a:t>
            </a:r>
            <a:r>
              <a:rPr lang="en-US" altLang="ko-KR" dirty="0" smtClean="0"/>
              <a:t>(parameter)</a:t>
            </a:r>
            <a:r>
              <a:rPr lang="ko-KR" altLang="en-US" dirty="0" smtClean="0"/>
              <a:t>를 찾아내는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역시 최적의 매개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학습 시에 찾아야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sz="2800" b="1" dirty="0" smtClean="0"/>
              <a:t>그 최적의 매개변수란 어떤 것 일까</a:t>
            </a:r>
            <a:r>
              <a:rPr lang="en-US" altLang="ko-KR" sz="2800" b="1" dirty="0" smtClean="0"/>
              <a:t>? </a:t>
            </a:r>
          </a:p>
          <a:p>
            <a:endParaRPr lang="en-US" altLang="ko-KR" sz="2800" b="1" dirty="0"/>
          </a:p>
          <a:p>
            <a:r>
              <a:rPr lang="ko-KR" altLang="en-US" dirty="0" smtClean="0"/>
              <a:t>답은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손실 </a:t>
            </a:r>
            <a:r>
              <a:rPr lang="ko-KR" altLang="en-US" dirty="0"/>
              <a:t>함수를 최솟값이 될 때의 매개 변수 값입니다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문제의 손실함수는 매우 복잡하다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매개 변수의 공간이 너무 광대해서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어디가 최솟값이 되는 곳인지를 알아내기가 만만치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이럴 때</a:t>
            </a:r>
            <a:r>
              <a:rPr lang="en-US" altLang="ko-KR" dirty="0" smtClean="0"/>
              <a:t>, </a:t>
            </a:r>
            <a:r>
              <a:rPr lang="ko-KR" altLang="en-US" sz="2400" b="1" dirty="0" smtClean="0"/>
              <a:t>기울기를 잘 이용해서 최솟값을 찾을 수 있다</a:t>
            </a:r>
            <a:r>
              <a:rPr lang="en-US" altLang="ko-KR" sz="2400" b="1" dirty="0" smtClean="0"/>
              <a:t>. </a:t>
            </a:r>
            <a:r>
              <a:rPr lang="ko-KR" altLang="en-US" sz="1600" dirty="0" smtClean="0"/>
              <a:t>어떻게 </a:t>
            </a:r>
            <a:r>
              <a:rPr lang="en-US" altLang="ko-KR" sz="2800" b="1" dirty="0" smtClean="0"/>
              <a:t>????</a:t>
            </a:r>
            <a:endParaRPr lang="en-US" altLang="ko-KR" sz="4000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73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69" y="3399862"/>
            <a:ext cx="5486400" cy="2569464"/>
          </a:xfrm>
          <a:prstGeom prst="rect">
            <a:avLst/>
          </a:prstGeom>
        </p:spPr>
      </p:pic>
      <p:sp>
        <p:nvSpPr>
          <p:cNvPr id="4" name="구름 모양 설명선 3"/>
          <p:cNvSpPr/>
          <p:nvPr/>
        </p:nvSpPr>
        <p:spPr>
          <a:xfrm>
            <a:off x="441069" y="122830"/>
            <a:ext cx="4062692" cy="2524836"/>
          </a:xfrm>
          <a:prstGeom prst="cloudCallout">
            <a:avLst>
              <a:gd name="adj1" fmla="val 39664"/>
              <a:gd name="adj2" fmla="val 7019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난 어떻게 천재로 되었을까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7117098" y="122830"/>
            <a:ext cx="4062692" cy="2524836"/>
          </a:xfrm>
          <a:prstGeom prst="cloudCallout">
            <a:avLst>
              <a:gd name="adj1" fmla="val -77575"/>
              <a:gd name="adj2" fmla="val 6371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내가 이걸 다 배웠다고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r>
              <a:rPr lang="ko-KR" altLang="en-US" sz="3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내가</a:t>
            </a:r>
            <a:r>
              <a:rPr lang="en-US" altLang="ko-KR" sz="3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pPr algn="ctr"/>
            <a:r>
              <a:rPr lang="ko-KR" altLang="en-US" sz="3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어떻게</a:t>
            </a:r>
            <a:r>
              <a:rPr lang="en-US" altLang="ko-KR" sz="3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??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경사법을</a:t>
            </a:r>
            <a:r>
              <a:rPr lang="ko-KR" altLang="en-US" dirty="0" smtClean="0"/>
              <a:t> 수식으로 나타내면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0333" y="5263762"/>
            <a:ext cx="6960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뭘 의미 하는 것일까요</a:t>
            </a:r>
            <a:r>
              <a:rPr lang="en-US" altLang="ko-KR" sz="2800" b="1" dirty="0" smtClean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이런 수식까지 써가는 목적이 무엇인가요</a:t>
            </a:r>
            <a:r>
              <a:rPr lang="en-US" altLang="ko-KR" sz="2800" dirty="0" smtClean="0"/>
              <a:t>?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7554" y="1833297"/>
            <a:ext cx="5235287" cy="2867858"/>
            <a:chOff x="975167" y="2025299"/>
            <a:chExt cx="5235287" cy="28678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67" y="2445297"/>
              <a:ext cx="3201047" cy="244786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906973" y="2702257"/>
              <a:ext cx="368490" cy="7642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V="1">
              <a:off x="3275463" y="2288409"/>
              <a:ext cx="504967" cy="41384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80430" y="2025299"/>
              <a:ext cx="2430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학습률</a:t>
              </a:r>
              <a:r>
                <a:rPr lang="en-US" altLang="ko-KR" b="1" dirty="0" smtClean="0"/>
                <a:t>, learning rate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3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1" y="252698"/>
            <a:ext cx="5363570" cy="4206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4" y="1011026"/>
            <a:ext cx="4763067" cy="302336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24301" y="490983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우리는 극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대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소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치를 어떻게 구했었나요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1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여기서 잠깐 정리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75167" y="1924334"/>
            <a:ext cx="7514463" cy="2968823"/>
            <a:chOff x="975167" y="1924334"/>
            <a:chExt cx="7514463" cy="29688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67" y="2445297"/>
              <a:ext cx="3201047" cy="244786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06973" y="2702257"/>
              <a:ext cx="368490" cy="7642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3275463" y="1924334"/>
              <a:ext cx="2565779" cy="77792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59606" y="1924334"/>
              <a:ext cx="2430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학습률</a:t>
              </a:r>
              <a:r>
                <a:rPr lang="en-US" altLang="ko-KR" b="1" dirty="0" smtClean="0"/>
                <a:t>, learning rate</a:t>
              </a:r>
              <a:endParaRPr lang="ko-KR" alt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82688" y="3343702"/>
            <a:ext cx="4767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학습률은</a:t>
            </a:r>
            <a:r>
              <a:rPr lang="ko-KR" altLang="en-US" sz="2800" b="1" dirty="0" smtClean="0"/>
              <a:t> 중요할 것 같은데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어떤 작용을 하는 것일 까</a:t>
            </a:r>
            <a:r>
              <a:rPr lang="en-US" altLang="ko-KR" sz="2800" b="1" dirty="0" smtClean="0"/>
              <a:t>???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5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경사법에</a:t>
            </a:r>
            <a:r>
              <a:rPr lang="ko-KR" altLang="en-US" dirty="0" smtClean="0"/>
              <a:t> 의한 </a:t>
            </a:r>
            <a:r>
              <a:rPr lang="en-US" altLang="ko-KR" dirty="0" smtClean="0"/>
              <a:t>f(x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갱신과정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03" y="2253524"/>
            <a:ext cx="5327643" cy="42070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94" y="921610"/>
            <a:ext cx="2135874" cy="4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4.4.2 </a:t>
            </a:r>
            <a:r>
              <a:rPr lang="ko-KR" altLang="en-US" dirty="0" smtClean="0"/>
              <a:t>신경망에서의 기울기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4" y="2313346"/>
            <a:ext cx="4122891" cy="26271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394906" y="5563148"/>
            <a:ext cx="7731566" cy="780692"/>
            <a:chOff x="1394906" y="5563148"/>
            <a:chExt cx="7731566" cy="7806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4906" y="5563148"/>
              <a:ext cx="716962" cy="78069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29044" y="5768828"/>
              <a:ext cx="699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: W11</a:t>
              </a:r>
              <a:r>
                <a:rPr lang="ko-KR" altLang="en-US" b="1" dirty="0" smtClean="0"/>
                <a:t>을 조금 변경했을 때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손실 함수 </a:t>
              </a:r>
              <a:r>
                <a:rPr lang="en-US" altLang="ko-KR" b="1" dirty="0" smtClean="0"/>
                <a:t>L</a:t>
              </a:r>
              <a:r>
                <a:rPr lang="ko-KR" altLang="en-US" b="1" dirty="0" smtClean="0"/>
                <a:t>이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얼마나 변하냐를 나타냄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2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</a:t>
            </a:r>
            <a:r>
              <a:rPr lang="ko-KR" altLang="en-US" dirty="0"/>
              <a:t> </a:t>
            </a:r>
            <a:r>
              <a:rPr lang="ko-KR" altLang="en-US" dirty="0" smtClean="0"/>
              <a:t>학습 알고리즘 구현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44305" y="2377440"/>
            <a:ext cx="10515600" cy="2475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smtClean="0"/>
              <a:t>중요한 이론은 함께 정복을 했으니</a:t>
            </a:r>
            <a:r>
              <a:rPr lang="en-US" altLang="ko-KR" sz="3200" dirty="0" smtClean="0"/>
              <a:t>,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실습은 자각에 맡기겠습니다</a:t>
            </a:r>
            <a:r>
              <a:rPr lang="en-US" altLang="ko-KR" sz="3200" dirty="0" smtClean="0"/>
              <a:t>~</a:t>
            </a:r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 smtClean="0"/>
          </a:p>
          <a:p>
            <a:pPr algn="r"/>
            <a:r>
              <a:rPr lang="ko-KR" altLang="en-US" sz="2200" dirty="0" smtClean="0"/>
              <a:t>문제 없겠죠</a:t>
            </a:r>
            <a:r>
              <a:rPr lang="en-US" altLang="ko-KR" sz="2200" dirty="0" smtClean="0"/>
              <a:t>?</a:t>
            </a:r>
          </a:p>
          <a:p>
            <a:pPr algn="r"/>
            <a:endParaRPr lang="en-US" altLang="ko-KR" sz="1500" dirty="0" smtClean="0"/>
          </a:p>
          <a:p>
            <a:pPr algn="r"/>
            <a:endParaRPr lang="en-US" altLang="ko-KR" sz="1500" dirty="0"/>
          </a:p>
          <a:p>
            <a:pPr algn="r"/>
            <a:r>
              <a:rPr lang="ko-KR" altLang="en-US" sz="1500" dirty="0" smtClean="0"/>
              <a:t>잘 </a:t>
            </a:r>
            <a:r>
              <a:rPr lang="ko-KR" altLang="en-US" sz="1500" dirty="0" err="1" smtClean="0"/>
              <a:t>안되는</a:t>
            </a:r>
            <a:r>
              <a:rPr lang="ko-KR" altLang="en-US" sz="1500" dirty="0" smtClean="0"/>
              <a:t> 것은 담 모임에서 </a:t>
            </a:r>
            <a:r>
              <a:rPr lang="ko-KR" altLang="en-US" sz="1500" dirty="0" err="1" smtClean="0"/>
              <a:t>뽝</a:t>
            </a:r>
            <a:r>
              <a:rPr lang="en-US" altLang="ko-KR" sz="1500" dirty="0" smtClean="0"/>
              <a:t>~ </a:t>
            </a:r>
            <a:r>
              <a:rPr lang="ko-KR" altLang="en-US" sz="1500" dirty="0" smtClean="0"/>
              <a:t>해결해 버리면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27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45661" y="272953"/>
            <a:ext cx="4755878" cy="2374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2993219"/>
            <a:ext cx="7452388" cy="3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836" y="924683"/>
            <a:ext cx="11035351" cy="4930206"/>
          </a:xfrm>
        </p:spPr>
        <p:txBody>
          <a:bodyPr/>
          <a:lstStyle/>
          <a:p>
            <a:r>
              <a:rPr lang="ko-KR" altLang="en-US" dirty="0" smtClean="0"/>
              <a:t>신경망도 </a:t>
            </a:r>
            <a:r>
              <a:rPr lang="ko-KR" altLang="en-US" dirty="0" smtClean="0">
                <a:solidFill>
                  <a:srgbClr val="00B050"/>
                </a:solidFill>
              </a:rPr>
              <a:t>별거 아니다</a:t>
            </a:r>
            <a:r>
              <a:rPr lang="en-US" altLang="ko-KR" dirty="0" smtClean="0"/>
              <a:t>~!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		</a:t>
            </a:r>
            <a:r>
              <a:rPr lang="ko-KR" altLang="en-US" dirty="0" smtClean="0"/>
              <a:t>마찬가지다</a:t>
            </a:r>
            <a:r>
              <a:rPr lang="en-US" altLang="ko-KR" dirty="0" smtClean="0"/>
              <a:t>~~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B050"/>
                </a:solidFill>
              </a:rPr>
              <a:t>Trial and error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ko-KR" altLang="en-US" dirty="0" smtClean="0"/>
              <a:t>많이 겪어보면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0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65330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Trial and Error </a:t>
            </a:r>
            <a:r>
              <a:rPr lang="ko-KR" altLang="en-US" dirty="0" smtClean="0"/>
              <a:t>좋아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알겠어</a:t>
            </a:r>
            <a:r>
              <a:rPr lang="en-US" altLang="ko-KR" dirty="0" smtClean="0"/>
              <a:t>~!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8000" dirty="0" smtClean="0"/>
              <a:t>근데</a:t>
            </a:r>
            <a:r>
              <a:rPr lang="en-US" altLang="ko-KR" sz="8000" dirty="0" smtClean="0"/>
              <a:t>,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600" dirty="0" smtClean="0"/>
              <a:t>다시 </a:t>
            </a:r>
            <a:r>
              <a:rPr lang="en-US" altLang="ko-KR" sz="4800" dirty="0" smtClean="0">
                <a:solidFill>
                  <a:srgbClr val="00B050"/>
                </a:solidFill>
              </a:rPr>
              <a:t>Try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하려고 해도</a:t>
            </a:r>
            <a:r>
              <a:rPr lang="en-US" altLang="ko-KR" sz="3600" dirty="0" smtClean="0"/>
              <a:t>, 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	</a:t>
            </a:r>
            <a:r>
              <a:rPr lang="ko-KR" altLang="en-US" sz="2800" dirty="0" smtClean="0"/>
              <a:t>내가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Fail</a:t>
            </a:r>
            <a:r>
              <a:rPr lang="en-US" altLang="ko-KR" dirty="0" smtClean="0"/>
              <a:t> </a:t>
            </a:r>
            <a:r>
              <a:rPr lang="ko-KR" altLang="en-US" sz="2800" dirty="0" smtClean="0"/>
              <a:t>했다는 것을 알아야 하는데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	</a:t>
            </a:r>
            <a:r>
              <a:rPr lang="ko-KR" altLang="en-US" sz="3100" dirty="0" smtClean="0"/>
              <a:t>그</a:t>
            </a:r>
            <a:r>
              <a:rPr lang="ko-KR" altLang="en-US" dirty="0" smtClean="0"/>
              <a:t> </a:t>
            </a:r>
            <a:r>
              <a:rPr lang="ko-KR" altLang="en-US" sz="6700" dirty="0" smtClean="0">
                <a:solidFill>
                  <a:srgbClr val="00B050"/>
                </a:solidFill>
              </a:rPr>
              <a:t>기준</a:t>
            </a:r>
            <a:r>
              <a:rPr lang="ko-KR" altLang="en-US" sz="6000" dirty="0" smtClean="0"/>
              <a:t> </a:t>
            </a:r>
            <a:r>
              <a:rPr lang="ko-KR" altLang="en-US" sz="3100" dirty="0" smtClean="0"/>
              <a:t>이</a:t>
            </a:r>
            <a:r>
              <a:rPr lang="ko-KR" altLang="en-US" dirty="0" smtClean="0"/>
              <a:t> </a:t>
            </a:r>
            <a:r>
              <a:rPr lang="ko-KR" altLang="en-US" sz="4900" dirty="0" smtClean="0"/>
              <a:t>뭐지</a:t>
            </a:r>
            <a:r>
              <a:rPr lang="en-US" altLang="ko-KR" sz="4900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41" y="1480938"/>
            <a:ext cx="4681893" cy="21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433" y="504965"/>
            <a:ext cx="11368586" cy="5868539"/>
          </a:xfrm>
        </p:spPr>
        <p:txBody>
          <a:bodyPr>
            <a:normAutofit/>
          </a:bodyPr>
          <a:lstStyle/>
          <a:p>
            <a:r>
              <a:rPr lang="ko-KR" altLang="en-US" sz="8800" dirty="0" smtClean="0"/>
              <a:t>공부는 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ko-KR" altLang="en-US" sz="2800" dirty="0" smtClean="0"/>
              <a:t>원래</a:t>
            </a:r>
            <a:r>
              <a:rPr lang="ko-KR" altLang="en-US" sz="6000" dirty="0" smtClean="0"/>
              <a:t> </a:t>
            </a:r>
            <a:r>
              <a:rPr lang="ko-KR" altLang="en-US" sz="5400" dirty="0" smtClean="0"/>
              <a:t>의문을</a:t>
            </a:r>
            <a:r>
              <a:rPr lang="ko-KR" altLang="en-US" sz="8800" dirty="0" smtClean="0"/>
              <a:t> </a:t>
            </a:r>
            <a:r>
              <a:rPr lang="ko-KR" altLang="en-US" sz="2800" dirty="0" smtClean="0"/>
              <a:t>가지고 해야</a:t>
            </a:r>
            <a:r>
              <a:rPr lang="ko-KR" altLang="en-US" sz="8800" dirty="0" smtClean="0"/>
              <a:t> </a:t>
            </a:r>
            <a:r>
              <a:rPr lang="ko-KR" altLang="en-US" sz="7200" dirty="0" err="1" smtClean="0"/>
              <a:t>제맛</a:t>
            </a:r>
            <a:r>
              <a:rPr lang="ko-KR" altLang="en-US" sz="7200" dirty="0" smtClean="0"/>
              <a:t> </a:t>
            </a:r>
            <a:r>
              <a:rPr lang="ko-KR" altLang="en-US" sz="2800" dirty="0" smtClean="0"/>
              <a:t>이다</a:t>
            </a:r>
            <a:r>
              <a:rPr lang="en-US" altLang="ko-KR" sz="2800" dirty="0" smtClean="0"/>
              <a:t>.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6879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848" y="2101756"/>
            <a:ext cx="10515600" cy="278250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의문을 가지고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600" dirty="0" smtClean="0"/>
              <a:t>Daniel</a:t>
            </a:r>
            <a:r>
              <a:rPr lang="ko-KR" altLang="en-US" dirty="0" smtClean="0"/>
              <a:t>을 모시겠습니다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3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주도 학습 </a:t>
            </a:r>
            <a:r>
              <a:rPr lang="en-US" altLang="ko-KR" dirty="0" smtClean="0"/>
              <a:t>(Data driven Learning)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64" y="2364428"/>
            <a:ext cx="8776151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595</Words>
  <Application>Microsoft Office PowerPoint</Application>
  <PresentationFormat>와이드스크린</PresentationFormat>
  <Paragraphs>124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HY엽서M</vt:lpstr>
      <vt:lpstr>맑은 고딕</vt:lpstr>
      <vt:lpstr>Arial</vt:lpstr>
      <vt:lpstr>Office 테마</vt:lpstr>
      <vt:lpstr>Chapter 4 신경망 학습</vt:lpstr>
      <vt:lpstr>브레인 스토밍을 좀 해볼께요~~</vt:lpstr>
      <vt:lpstr>PowerPoint 프레젠테이션</vt:lpstr>
      <vt:lpstr>PowerPoint 프레젠테이션</vt:lpstr>
      <vt:lpstr>신경망도 별거 아니다~!        마찬가지다~~   Trial and error를       많이 겪어보면 된다.</vt:lpstr>
      <vt:lpstr> Trial and Error 좋아, 알겠어~!   근데,   다시 Try 하려고 해도,    내가 Fail 했다는 것을 알아야 하는데      그 기준 이 뭐지? </vt:lpstr>
      <vt:lpstr>공부는   원래 의문을 가지고 해야 제맛 이다.</vt:lpstr>
      <vt:lpstr>그럼, 의문을 가지고   Daniel을 모시겠습니다~~</vt:lpstr>
      <vt:lpstr>데이터 주도 학습 (Data driven Learning)</vt:lpstr>
      <vt:lpstr>기계 학습의 접근법</vt:lpstr>
      <vt:lpstr>Why? 죄송합니다. 오늘따라 why가 좀 많네요~</vt:lpstr>
      <vt:lpstr> Trial and Error 좋아, 알겠어~!   근데,   다시 Try 하려고 해도,    내가 Fail 했다는 것을 알아야 하는데      그 기준 이 뭐지? </vt:lpstr>
      <vt:lpstr>4.2 손실 함수(Loss function)</vt:lpstr>
      <vt:lpstr>4.2.1 평균 제곱 오차</vt:lpstr>
      <vt:lpstr>4.2.2 교차 엔트로피 (Cross Entropy Error)</vt:lpstr>
      <vt:lpstr>그림을 그려본다면,</vt:lpstr>
      <vt:lpstr>PowerPoint 프레젠테이션</vt:lpstr>
      <vt:lpstr>4.2.3 미니배치 학습</vt:lpstr>
      <vt:lpstr>4.2.4 배치용 교차 엔트로피 오차 구현하기</vt:lpstr>
      <vt:lpstr>4.2.5 왜 손실 함수를 설정하는가?</vt:lpstr>
      <vt:lpstr>PowerPoint 프레젠테이션</vt:lpstr>
      <vt:lpstr>4.3 수치 미분</vt:lpstr>
      <vt:lpstr>미분이라 하면, </vt:lpstr>
      <vt:lpstr>간단한 연습</vt:lpstr>
      <vt:lpstr>수치 미분의 예(Tim이 해주겠죠)</vt:lpstr>
      <vt:lpstr>4.3.3 편미분하기</vt:lpstr>
      <vt:lpstr>4.4 기울기</vt:lpstr>
      <vt:lpstr>함수 f에 대해서 편미분 그림을 그려보면 </vt:lpstr>
      <vt:lpstr>4.4.1 경사법(경사 하강법)</vt:lpstr>
      <vt:lpstr>경사법을 수식으로 나타내면, </vt:lpstr>
      <vt:lpstr>우리는 극(대/소)치를 어떻게 구했었나요?</vt:lpstr>
      <vt:lpstr>여기서 잠깐 정리</vt:lpstr>
      <vt:lpstr>경사법에 의한 f(x0, x1)의 갱신과정</vt:lpstr>
      <vt:lpstr>4.4.2 신경망에서의 기울기</vt:lpstr>
      <vt:lpstr>4.5 학습 알고리즘 구현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654</cp:revision>
  <dcterms:created xsi:type="dcterms:W3CDTF">2015-01-04T10:15:58Z</dcterms:created>
  <dcterms:modified xsi:type="dcterms:W3CDTF">2018-01-25T14:26:59Z</dcterms:modified>
</cp:coreProperties>
</file>