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9" r:id="rId3"/>
    <p:sldId id="261" r:id="rId4"/>
    <p:sldId id="266" r:id="rId5"/>
    <p:sldId id="258" r:id="rId6"/>
    <p:sldId id="264" r:id="rId7"/>
    <p:sldId id="267" r:id="rId8"/>
    <p:sldId id="265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5" r:id="rId18"/>
    <p:sldId id="278" r:id="rId19"/>
    <p:sldId id="279" r:id="rId20"/>
    <p:sldId id="280" r:id="rId21"/>
    <p:sldId id="282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57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7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47087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468192"/>
            <a:ext cx="5181600" cy="47087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468192"/>
            <a:ext cx="5181600" cy="47087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6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6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6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5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 3 </a:t>
            </a:r>
            <a:r>
              <a:rPr lang="ko-KR" altLang="en-US" dirty="0" smtClean="0"/>
              <a:t>신경망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ko-KR" dirty="0" smtClean="0"/>
              <a:t>Lily (Feat. Joseph)</a:t>
            </a:r>
          </a:p>
          <a:p>
            <a:r>
              <a:rPr lang="en-US" altLang="ko-KR" dirty="0" smtClean="0"/>
              <a:t>2018.01.06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28" y="4276093"/>
            <a:ext cx="1530927" cy="19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퍼셉트론</a:t>
            </a:r>
            <a:r>
              <a:rPr lang="ko-KR" altLang="en-US" dirty="0" smtClean="0"/>
              <a:t> 동작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신호가 뉴런에 보내 질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 입력의 신호에 고유한 가중치가 곱해진다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뉴런에서 보내온 신호의 총합이 정해진 한계를 넘어 설 때만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출력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이를 또 뉴런 활성화 </a:t>
            </a:r>
            <a:r>
              <a:rPr lang="en-US" altLang="ko-KR" dirty="0" smtClean="0"/>
              <a:t>(activation) 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식으로 표현하면</a:t>
            </a:r>
            <a:r>
              <a:rPr lang="en-US" altLang="ko-KR" dirty="0" smtClean="0"/>
              <a:t>,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008180" y="3860799"/>
            <a:ext cx="3095249" cy="2651217"/>
            <a:chOff x="7267950" y="2639804"/>
            <a:chExt cx="3882649" cy="353715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7950" y="2639804"/>
              <a:ext cx="3882649" cy="353715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527837" y="5704113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뉴런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/ </a:t>
              </a:r>
              <a:r>
                <a:rPr lang="ko-KR" altLang="en-US" dirty="0" err="1" smtClean="0">
                  <a:solidFill>
                    <a:srgbClr val="FF0000"/>
                  </a:solidFill>
                </a:rPr>
                <a:t>노드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520402" y="283754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가중치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4662682"/>
            <a:ext cx="5286829" cy="1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가중치</a:t>
            </a:r>
            <a:r>
              <a:rPr lang="en-US" altLang="ko-KR" dirty="0" smtClean="0"/>
              <a:t>(weight)</a:t>
            </a:r>
            <a:r>
              <a:rPr lang="ko-KR" altLang="en-US" dirty="0" smtClean="0"/>
              <a:t>와 편향</a:t>
            </a:r>
            <a:r>
              <a:rPr lang="en-US" altLang="ko-KR" dirty="0" smtClean="0"/>
              <a:t>(bias)</a:t>
            </a:r>
            <a:r>
              <a:rPr lang="ko-KR" altLang="en-US" dirty="0" smtClean="0"/>
              <a:t> 도입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5" y="4749335"/>
            <a:ext cx="5072376" cy="124553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23" y="1828755"/>
            <a:ext cx="4767150" cy="1472779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400000">
            <a:off x="2308770" y="3718820"/>
            <a:ext cx="1302656" cy="613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98157" y="365610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-b</a:t>
            </a:r>
            <a:r>
              <a:rPr lang="ko-KR" altLang="en-US" dirty="0" smtClean="0"/>
              <a:t>로 치환하면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6661258" y="2409371"/>
            <a:ext cx="53710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Q: </a:t>
            </a:r>
            <a:r>
              <a:rPr lang="ko-KR" altLang="en-US" i="1" dirty="0" smtClean="0"/>
              <a:t>기호만 변했을 뿐 기타는 모두 같습니다</a:t>
            </a:r>
            <a:r>
              <a:rPr lang="en-US" altLang="ko-KR" i="1" dirty="0" smtClean="0"/>
              <a:t>.</a:t>
            </a:r>
            <a:endParaRPr lang="en-US" altLang="ko-KR" i="1" dirty="0"/>
          </a:p>
          <a:p>
            <a:r>
              <a:rPr lang="ko-KR" altLang="en-US" i="1" dirty="0" smtClean="0"/>
              <a:t>같으면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왜 굳이 변형해야 할 까요</a:t>
            </a:r>
            <a:r>
              <a:rPr lang="en-US" altLang="ko-KR" i="1" dirty="0" smtClean="0"/>
              <a:t>?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의의</a:t>
            </a:r>
            <a:r>
              <a:rPr lang="en-US" altLang="ko-KR" b="1" dirty="0" smtClean="0"/>
              <a:t>: </a:t>
            </a:r>
          </a:p>
          <a:p>
            <a:r>
              <a:rPr lang="ko-KR" altLang="en-US" dirty="0" smtClean="0"/>
              <a:t>입력 신호에 가중치를 곱한 값과 편향을 합친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출력하고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보다 작거나 같으면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출력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별건 아니고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한마디로 알아보기 쉽게 하기 위함임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53483" y="5939898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여기서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편향 </a:t>
            </a:r>
            <a:r>
              <a:rPr lang="en-US" altLang="ko-KR" dirty="0" smtClean="0"/>
              <a:t>bias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044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식을 그림으로 표현하면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979" y="2345888"/>
            <a:ext cx="2984653" cy="4076910"/>
          </a:xfrm>
          <a:prstGeom prst="rect">
            <a:avLst/>
          </a:prstGeom>
        </p:spPr>
      </p:pic>
      <p:pic>
        <p:nvPicPr>
          <p:cNvPr id="6" name="내용 개체 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34684"/>
            <a:ext cx="5072376" cy="124553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295009" y="3625186"/>
            <a:ext cx="1296537" cy="1064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함수로 적어보면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96045"/>
            <a:ext cx="5673012" cy="19769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9435"/>
            <a:ext cx="7858866" cy="10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대입법을 사용해 보면 더 간결해짐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3" y="3556840"/>
            <a:ext cx="2217932" cy="8378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2" y="2143622"/>
            <a:ext cx="4592642" cy="9618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886" y="1690688"/>
            <a:ext cx="4391925" cy="48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뉴런을 확대경으로 살펴보면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79" y="2417124"/>
            <a:ext cx="10080009" cy="2174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5528" y="5636526"/>
            <a:ext cx="596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여기에서 </a:t>
            </a:r>
            <a:r>
              <a:rPr lang="en-US" altLang="ko-KR" sz="2800" b="1" dirty="0" smtClean="0"/>
              <a:t>h( )</a:t>
            </a:r>
            <a:r>
              <a:rPr lang="ko-KR" altLang="en-US" sz="2800" b="1" dirty="0" smtClean="0"/>
              <a:t>를 활성화 함수라고 함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3983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신경망에서 자주 사용하는 활성화 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8024"/>
            <a:ext cx="5138498" cy="15571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4913194"/>
            <a:ext cx="85427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이렇게 생긴 함수를 </a:t>
            </a:r>
            <a:r>
              <a:rPr lang="ko-KR" altLang="en-US" sz="2800" b="1" dirty="0" err="1" smtClean="0"/>
              <a:t>시그모이드</a:t>
            </a:r>
            <a:r>
              <a:rPr lang="ko-KR" altLang="en-US" sz="2800" b="1" dirty="0" smtClean="0"/>
              <a:t> 함수</a:t>
            </a:r>
            <a:r>
              <a:rPr lang="en-US" altLang="ko-KR" sz="2800" b="1" dirty="0" smtClean="0"/>
              <a:t>(sigmoid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)</a:t>
            </a:r>
          </a:p>
          <a:p>
            <a:endParaRPr lang="en-US" altLang="ko-KR" sz="2800" b="1" dirty="0"/>
          </a:p>
          <a:p>
            <a:r>
              <a:rPr lang="ko-KR" altLang="en-US" sz="2800" b="1" dirty="0" smtClean="0"/>
              <a:t>그럼 어떻게 생겼냐</a:t>
            </a:r>
            <a:r>
              <a:rPr lang="en-US" altLang="ko-KR" sz="2800" b="1" dirty="0" smtClean="0"/>
              <a:t>?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698" y="2003907"/>
            <a:ext cx="3280091" cy="251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0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07197" y="715001"/>
            <a:ext cx="7540852" cy="207040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우리 </a:t>
            </a:r>
            <a:r>
              <a:rPr lang="zh-CN" altLang="en-US" dirty="0" smtClean="0"/>
              <a:t>跑题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하는게</a:t>
            </a:r>
            <a:r>
              <a:rPr lang="ko-KR" altLang="en-US" dirty="0" smtClean="0"/>
              <a:t> 아니야</a:t>
            </a:r>
            <a:r>
              <a:rPr lang="en-US" altLang="ko-KR" dirty="0" smtClean="0"/>
              <a:t>????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왜 갑자기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타령이야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82" y="2293783"/>
            <a:ext cx="3819572" cy="412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659" y="913765"/>
            <a:ext cx="10515600" cy="46007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사실 상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앞에서 본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과 신경망의 차이는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이 </a:t>
            </a:r>
            <a:r>
              <a:rPr lang="en-US" altLang="ko-KR" dirty="0" smtClean="0"/>
              <a:t>h(x)</a:t>
            </a:r>
            <a:r>
              <a:rPr lang="ko-KR" altLang="en-US" dirty="0" smtClean="0"/>
              <a:t>를 뭐로 하냐에 따라서 다름</a:t>
            </a:r>
            <a:r>
              <a:rPr lang="en-US" altLang="ko-KR" dirty="0" smtClean="0"/>
              <a:t>~~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9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퍼셉트론의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h(x): </a:t>
            </a:r>
            <a:r>
              <a:rPr lang="ko-KR" altLang="en-US" dirty="0" smtClean="0"/>
              <a:t>계단 함수</a:t>
            </a:r>
            <a:endParaRPr lang="ko-KR" altLang="en-US" dirty="0"/>
          </a:p>
        </p:txBody>
      </p:sp>
      <p:pic>
        <p:nvPicPr>
          <p:cNvPr id="3" name="내용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89" y="2429214"/>
            <a:ext cx="5072376" cy="12455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55" y="1914837"/>
            <a:ext cx="5008885" cy="38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32" y="170842"/>
            <a:ext cx="5349923" cy="64284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61564" y="3084394"/>
            <a:ext cx="7083188" cy="723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61564" y="4724400"/>
            <a:ext cx="7083188" cy="723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1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30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계단 함수 구현하기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</a:t>
            </a:r>
            <a:r>
              <a:rPr lang="en-US" altLang="ko-KR" dirty="0" smtClean="0"/>
              <a:t>~~~ </a:t>
            </a:r>
            <a:r>
              <a:rPr lang="ko-KR" altLang="en-US" dirty="0" smtClean="0"/>
              <a:t>신난다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3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30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 구현하기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</a:t>
            </a:r>
            <a:r>
              <a:rPr lang="en-US" altLang="ko-KR" dirty="0" smtClean="0"/>
              <a:t>~~~ </a:t>
            </a:r>
            <a:r>
              <a:rPr lang="ko-KR" altLang="en-US" dirty="0" smtClean="0"/>
              <a:t>신난다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7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시그모이드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계단함수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8" y="1690688"/>
            <a:ext cx="5692904" cy="43198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65325" y="2183642"/>
            <a:ext cx="3853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퍼셉트론에서는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0, 1</a:t>
            </a:r>
            <a:r>
              <a:rPr lang="ko-KR" altLang="en-US" dirty="0" smtClean="0"/>
              <a:t>만 흐른다면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신경망은 실수가 흐른다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부드러움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공통점은</a:t>
            </a:r>
            <a:r>
              <a:rPr lang="en-US" altLang="ko-KR" dirty="0" smtClean="0"/>
              <a:t>:</a:t>
            </a:r>
          </a:p>
          <a:p>
            <a:r>
              <a:rPr lang="ko-KR" altLang="en-US" dirty="0" err="1" smtClean="0"/>
              <a:t>둘다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값의 범위가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7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비선형 함수</a:t>
            </a:r>
            <a:r>
              <a:rPr lang="en-US" altLang="ko-KR" dirty="0" smtClean="0"/>
              <a:t>(</a:t>
            </a:r>
            <a:r>
              <a:rPr lang="zh-CN" altLang="en-US" dirty="0" smtClean="0"/>
              <a:t>非线性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33516"/>
            <a:ext cx="62504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신경망에서는 비선형 함수를 활성화 함수로 사용한다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다시 말해서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선형 함수를 활성화 함수로 사용하지 않는다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왜 그럴까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교재 </a:t>
            </a:r>
            <a:r>
              <a:rPr lang="en-US" altLang="ko-KR" dirty="0" smtClean="0"/>
              <a:t>P75 </a:t>
            </a:r>
            <a:r>
              <a:rPr lang="ko-KR" altLang="en-US" dirty="0" err="1" smtClean="0"/>
              <a:t>아래부분</a:t>
            </a:r>
            <a:r>
              <a:rPr lang="ko-KR" altLang="en-US" dirty="0" smtClean="0"/>
              <a:t> 예제 참고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8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4" y="1812965"/>
            <a:ext cx="5982348" cy="46018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24131" y="1924334"/>
            <a:ext cx="3074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얘를 식으로 표시해 볼까요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67" y="2913493"/>
            <a:ext cx="3596511" cy="13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把接力棒交给 </a:t>
            </a:r>
            <a:r>
              <a:rPr lang="en-US" altLang="zh-CN" dirty="0" smtClean="0"/>
              <a:t>Lily~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 계산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42" y="2407995"/>
            <a:ext cx="4018792" cy="33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행렬의 내적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행렬 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064"/>
            <a:ext cx="7467984" cy="34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12" y="1064621"/>
            <a:ext cx="5804198" cy="22734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67" y="3940270"/>
            <a:ext cx="5588287" cy="20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배운것을</a:t>
            </a:r>
            <a:r>
              <a:rPr lang="ko-KR" altLang="en-US" dirty="0" smtClean="0"/>
              <a:t> 신경망에 적용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3845"/>
            <a:ext cx="8064914" cy="34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제</a:t>
            </a:r>
            <a:r>
              <a:rPr lang="en-US" altLang="ko-KR" sz="4000" dirty="0" smtClean="0"/>
              <a:t>1</a:t>
            </a:r>
            <a:r>
              <a:rPr lang="ko-KR" altLang="en-US" sz="4000" dirty="0" smtClean="0"/>
              <a:t>장 </a:t>
            </a:r>
            <a:r>
              <a:rPr lang="en-US" altLang="ko-KR" sz="4000" dirty="0" smtClean="0"/>
              <a:t>Hello Python </a:t>
            </a:r>
            <a:r>
              <a:rPr lang="ko-KR" altLang="en-US" sz="4000" dirty="0" smtClean="0"/>
              <a:t>리뷰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0520"/>
          <a:stretch/>
        </p:blipFill>
        <p:spPr>
          <a:xfrm>
            <a:off x="7344912" y="1078174"/>
            <a:ext cx="4281843" cy="52057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274338"/>
            <a:ext cx="6656363" cy="481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2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988326" y="1593424"/>
            <a:ext cx="10515600" cy="4070397"/>
          </a:xfrm>
        </p:spPr>
        <p:txBody>
          <a:bodyPr/>
          <a:lstStyle/>
          <a:p>
            <a:r>
              <a:rPr lang="ko-KR" altLang="en-US" dirty="0" smtClean="0"/>
              <a:t>우리는 </a:t>
            </a:r>
            <a:r>
              <a:rPr lang="ko-KR" altLang="en-US" dirty="0" smtClean="0">
                <a:solidFill>
                  <a:srgbClr val="00B050"/>
                </a:solidFill>
              </a:rPr>
              <a:t>고유하게</a:t>
            </a:r>
            <a:r>
              <a:rPr lang="ko-KR" altLang="en-US" dirty="0" smtClean="0"/>
              <a:t> 태어났다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ko-KR" altLang="en-US" dirty="0" smtClean="0"/>
              <a:t>누군가의 </a:t>
            </a:r>
            <a:r>
              <a:rPr lang="ko-KR" altLang="en-US" dirty="0" smtClean="0">
                <a:solidFill>
                  <a:srgbClr val="00B050"/>
                </a:solidFill>
              </a:rPr>
              <a:t>복사본으로</a:t>
            </a:r>
            <a:r>
              <a:rPr lang="ko-KR" altLang="en-US" dirty="0" smtClean="0"/>
              <a:t> 죽지 않기를</a:t>
            </a:r>
            <a:r>
              <a:rPr lang="en-US" altLang="ko-KR" dirty="0"/>
              <a:t>~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2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신경망 구현하기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89" y="2229688"/>
            <a:ext cx="7709296" cy="42547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2890" y="244294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6036" y="17755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0496" y="262761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88992" y="258751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48172" y="3657302"/>
            <a:ext cx="1573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은닉층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Hidden Layer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574" y="3178976"/>
            <a:ext cx="1361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입력층</a:t>
            </a:r>
            <a:endParaRPr lang="en-US" altLang="ko-KR" dirty="0"/>
          </a:p>
          <a:p>
            <a:pPr algn="ctr"/>
            <a:r>
              <a:rPr lang="en-US" altLang="ko-KR" dirty="0" smtClean="0"/>
              <a:t>Input Layer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39774" y="4074295"/>
            <a:ext cx="155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출력층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Output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7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표기법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00" y="2090759"/>
            <a:ext cx="6883754" cy="38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3.4.2 </a:t>
            </a:r>
            <a:r>
              <a:rPr lang="ko-KR" altLang="en-US" dirty="0" smtClean="0"/>
              <a:t>각 층의 신호 전달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7039"/>
            <a:ext cx="5710827" cy="36941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309" y="1897039"/>
            <a:ext cx="4705332" cy="7369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46" y="4144796"/>
            <a:ext cx="5056657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5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풀어서 보면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9393"/>
            <a:ext cx="5056657" cy="9048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12907" y="4330523"/>
            <a:ext cx="1531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X = (x</a:t>
            </a:r>
            <a:r>
              <a:rPr lang="en-US" altLang="ko-KR" sz="2000" b="1" baseline="-25000" dirty="0"/>
              <a:t>1</a:t>
            </a:r>
            <a:r>
              <a:rPr lang="en-US" altLang="ko-KR" sz="2000" b="1" dirty="0"/>
              <a:t>, x</a:t>
            </a:r>
            <a:r>
              <a:rPr lang="en-US" altLang="ko-KR" sz="2000" b="1" baseline="-25000" dirty="0"/>
              <a:t>2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03042" y="3622637"/>
            <a:ext cx="3052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B</a:t>
            </a:r>
            <a:r>
              <a:rPr lang="en-US" altLang="ko-KR" sz="2000" b="1" baseline="30000" dirty="0" smtClean="0"/>
              <a:t>(1)</a:t>
            </a:r>
            <a:r>
              <a:rPr lang="en-US" altLang="ko-KR" sz="2000" b="1" dirty="0" smtClean="0"/>
              <a:t> = ( b</a:t>
            </a:r>
            <a:r>
              <a:rPr lang="en-US" altLang="ko-KR" sz="2000" b="1" baseline="-25000" dirty="0" smtClean="0"/>
              <a:t>1</a:t>
            </a:r>
            <a:r>
              <a:rPr lang="en-US" altLang="ko-KR" sz="2000" b="1" baseline="30000" dirty="0" smtClean="0"/>
              <a:t>(1)</a:t>
            </a:r>
            <a:r>
              <a:rPr lang="en-US" altLang="ko-KR" sz="2000" b="1" dirty="0" smtClean="0"/>
              <a:t>, </a:t>
            </a:r>
            <a:r>
              <a:rPr lang="en-US" altLang="ko-KR" sz="2000" b="1" dirty="0" smtClean="0"/>
              <a:t>b</a:t>
            </a:r>
            <a:r>
              <a:rPr lang="en-US" altLang="ko-KR" sz="2000" b="1" baseline="-25000" dirty="0" smtClean="0"/>
              <a:t>2</a:t>
            </a:r>
            <a:r>
              <a:rPr lang="en-US" altLang="ko-KR" sz="2000" b="1" baseline="30000" dirty="0" smtClean="0"/>
              <a:t>(1)</a:t>
            </a:r>
            <a:r>
              <a:rPr lang="en-US" altLang="ko-KR" sz="2000" b="1" dirty="0" smtClean="0"/>
              <a:t>, b</a:t>
            </a:r>
            <a:r>
              <a:rPr lang="en-US" altLang="ko-KR" sz="2000" b="1" baseline="-25000" dirty="0" smtClean="0"/>
              <a:t>3</a:t>
            </a:r>
            <a:r>
              <a:rPr lang="en-US" altLang="ko-KR" sz="2000" b="1" baseline="30000" dirty="0" smtClean="0"/>
              <a:t>(1)</a:t>
            </a:r>
            <a:r>
              <a:rPr lang="en-US" altLang="ko-KR" sz="2000" b="1" dirty="0" smtClean="0"/>
              <a:t>) </a:t>
            </a:r>
            <a:endParaRPr lang="en-US" altLang="ko-KR" sz="2000" b="1" dirty="0" smtClean="0"/>
          </a:p>
          <a:p>
            <a:endParaRPr lang="en-US" altLang="ko-KR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70946" y="3612823"/>
            <a:ext cx="30075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</a:t>
            </a:r>
            <a:r>
              <a:rPr lang="en-US" altLang="ko-KR" sz="2000" b="1" baseline="30000" dirty="0" smtClean="0"/>
              <a:t>(1)</a:t>
            </a:r>
            <a:r>
              <a:rPr lang="en-US" altLang="ko-KR" sz="2000" b="1" dirty="0" smtClean="0"/>
              <a:t> = ( a</a:t>
            </a:r>
            <a:r>
              <a:rPr lang="en-US" altLang="ko-KR" sz="2000" b="1" baseline="-25000" dirty="0" smtClean="0"/>
              <a:t>1</a:t>
            </a:r>
            <a:r>
              <a:rPr lang="en-US" altLang="ko-KR" sz="2000" b="1" baseline="30000" dirty="0" smtClean="0"/>
              <a:t>(1)</a:t>
            </a:r>
            <a:r>
              <a:rPr lang="en-US" altLang="ko-KR" sz="2000" b="1" dirty="0" smtClean="0"/>
              <a:t>, </a:t>
            </a:r>
            <a:r>
              <a:rPr lang="en-US" altLang="ko-KR" sz="2000" b="1" dirty="0" smtClean="0"/>
              <a:t>a</a:t>
            </a:r>
            <a:r>
              <a:rPr lang="en-US" altLang="ko-KR" sz="2000" b="1" baseline="-25000" dirty="0" smtClean="0"/>
              <a:t>2</a:t>
            </a:r>
            <a:r>
              <a:rPr lang="en-US" altLang="ko-KR" sz="2000" b="1" baseline="30000" dirty="0" smtClean="0"/>
              <a:t>(1)</a:t>
            </a:r>
            <a:r>
              <a:rPr lang="en-US" altLang="ko-KR" sz="2000" b="1" dirty="0" smtClean="0"/>
              <a:t>, a</a:t>
            </a:r>
            <a:r>
              <a:rPr lang="en-US" altLang="ko-KR" sz="2000" b="1" baseline="-25000" dirty="0" smtClean="0"/>
              <a:t>3</a:t>
            </a:r>
            <a:r>
              <a:rPr lang="en-US" altLang="ko-KR" sz="2000" b="1" baseline="30000" dirty="0" smtClean="0"/>
              <a:t>(1)</a:t>
            </a:r>
            <a:r>
              <a:rPr lang="en-US" altLang="ko-KR" sz="2000" b="1" dirty="0" smtClean="0"/>
              <a:t>) </a:t>
            </a:r>
            <a:endParaRPr lang="en-US" altLang="ko-KR" sz="2000" b="1" dirty="0" smtClean="0"/>
          </a:p>
          <a:p>
            <a:endParaRPr lang="en-US" altLang="ko-KR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2141" y="4599249"/>
            <a:ext cx="35702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</a:t>
            </a:r>
            <a:r>
              <a:rPr lang="en-US" altLang="ko-KR" sz="2000" b="1" baseline="30000" dirty="0" smtClean="0"/>
              <a:t>(1)</a:t>
            </a:r>
            <a:r>
              <a:rPr lang="en-US" altLang="ko-KR" sz="2000" b="1" dirty="0" smtClean="0"/>
              <a:t> = ( w</a:t>
            </a:r>
            <a:r>
              <a:rPr lang="en-US" altLang="ko-KR" sz="2000" b="1" baseline="-25000" dirty="0" smtClean="0"/>
              <a:t>11</a:t>
            </a:r>
            <a:r>
              <a:rPr lang="en-US" altLang="ko-KR" sz="2000" b="1" baseline="30000" dirty="0" smtClean="0"/>
              <a:t>(1)</a:t>
            </a:r>
            <a:r>
              <a:rPr lang="en-US" altLang="ko-KR" sz="2000" b="1" dirty="0" smtClean="0"/>
              <a:t>, </a:t>
            </a:r>
            <a:r>
              <a:rPr lang="en-US" altLang="ko-KR" sz="2000" b="1" dirty="0" smtClean="0"/>
              <a:t>w</a:t>
            </a:r>
            <a:r>
              <a:rPr lang="en-US" altLang="ko-KR" sz="2000" b="1" baseline="-25000" dirty="0" smtClean="0"/>
              <a:t>21</a:t>
            </a:r>
            <a:r>
              <a:rPr lang="en-US" altLang="ko-KR" sz="2000" b="1" baseline="30000" dirty="0" smtClean="0"/>
              <a:t>(1)</a:t>
            </a:r>
            <a:r>
              <a:rPr lang="en-US" altLang="ko-KR" sz="2000" b="1" dirty="0" smtClean="0"/>
              <a:t>, w</a:t>
            </a:r>
            <a:r>
              <a:rPr lang="en-US" altLang="ko-KR" sz="2000" b="1" baseline="-25000" dirty="0" smtClean="0"/>
              <a:t>31</a:t>
            </a:r>
            <a:r>
              <a:rPr lang="en-US" altLang="ko-KR" sz="2000" b="1" baseline="30000" dirty="0" smtClean="0"/>
              <a:t>(1)</a:t>
            </a:r>
            <a:endParaRPr lang="en-US" altLang="ko-KR" sz="2000" b="1" baseline="30000" dirty="0" smtClean="0"/>
          </a:p>
          <a:p>
            <a:r>
              <a:rPr lang="en-US" altLang="ko-KR" sz="2000" b="1" dirty="0" smtClean="0"/>
              <a:t>          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w</a:t>
            </a:r>
            <a:r>
              <a:rPr lang="en-US" altLang="ko-KR" sz="2000" b="1" baseline="-25000" dirty="0" smtClean="0"/>
              <a:t>12</a:t>
            </a:r>
            <a:r>
              <a:rPr lang="en-US" altLang="ko-KR" sz="2000" b="1" baseline="30000" dirty="0" smtClean="0"/>
              <a:t>(1</a:t>
            </a:r>
            <a:r>
              <a:rPr lang="en-US" altLang="ko-KR" sz="2000" b="1" baseline="30000" dirty="0"/>
              <a:t>)</a:t>
            </a:r>
            <a:r>
              <a:rPr lang="en-US" altLang="ko-KR" sz="2000" b="1" dirty="0"/>
              <a:t>, </a:t>
            </a:r>
            <a:r>
              <a:rPr lang="en-US" altLang="ko-KR" sz="2000" b="1" dirty="0" smtClean="0"/>
              <a:t>w</a:t>
            </a:r>
            <a:r>
              <a:rPr lang="en-US" altLang="ko-KR" sz="2000" b="1" baseline="-25000" dirty="0" smtClean="0"/>
              <a:t>22</a:t>
            </a:r>
            <a:r>
              <a:rPr lang="en-US" altLang="ko-KR" sz="2000" b="1" baseline="30000" dirty="0" smtClean="0"/>
              <a:t>(1)</a:t>
            </a:r>
            <a:r>
              <a:rPr lang="en-US" altLang="ko-KR" sz="2000" b="1" dirty="0" smtClean="0"/>
              <a:t>, w</a:t>
            </a:r>
            <a:r>
              <a:rPr lang="en-US" altLang="ko-KR" sz="2000" b="1" baseline="-25000" dirty="0" smtClean="0"/>
              <a:t>32</a:t>
            </a:r>
            <a:r>
              <a:rPr lang="en-US" altLang="ko-KR" sz="2000" b="1" baseline="30000" dirty="0" smtClean="0"/>
              <a:t>(1)  </a:t>
            </a:r>
            <a:r>
              <a:rPr lang="en-US" altLang="ko-KR" sz="2000" b="1" dirty="0" smtClean="0"/>
              <a:t>) </a:t>
            </a:r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7947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44" y="423080"/>
            <a:ext cx="8212613" cy="61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0" y="431646"/>
            <a:ext cx="8166520" cy="599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21" y="296072"/>
            <a:ext cx="7670041" cy="64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89" y="634856"/>
            <a:ext cx="8204622" cy="55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4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85" y="471700"/>
            <a:ext cx="7955295" cy="597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23" y="787800"/>
            <a:ext cx="5254964" cy="51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2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90" y="825366"/>
            <a:ext cx="8179220" cy="520726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9239534" y="1419367"/>
            <a:ext cx="1920719" cy="1201003"/>
            <a:chOff x="9239534" y="1419367"/>
            <a:chExt cx="1920719" cy="1201003"/>
          </a:xfrm>
        </p:grpSpPr>
        <p:sp>
          <p:nvSpPr>
            <p:cNvPr id="4" name="직사각형 3"/>
            <p:cNvSpPr/>
            <p:nvPr/>
          </p:nvSpPr>
          <p:spPr>
            <a:xfrm>
              <a:off x="9239534" y="2060812"/>
              <a:ext cx="573206" cy="55955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239534" y="1419367"/>
              <a:ext cx="1920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identity_function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931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49" y="873456"/>
            <a:ext cx="8745159" cy="50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출력층을</a:t>
            </a:r>
            <a:r>
              <a:rPr lang="ko-KR" altLang="en-US" dirty="0" smtClean="0"/>
              <a:t> 좀만 더 </a:t>
            </a:r>
            <a:r>
              <a:rPr lang="ko-KR" altLang="en-US" dirty="0" smtClean="0"/>
              <a:t>알아보고 </a:t>
            </a:r>
            <a:r>
              <a:rPr lang="ko-KR" altLang="en-US" dirty="0" smtClean="0"/>
              <a:t>가겠습니다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신경망은 분류 와 회귀로 나뉜다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분류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데이터가 어느 클래스에 속하는가를 다루는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입력이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결과예측을 다루는 것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46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항등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회귀에서 많이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18" y="2064627"/>
            <a:ext cx="3148705" cy="42177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68287" y="2552131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항등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입력을 그대로 출력하는 함수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1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소프트맥스</a:t>
            </a:r>
            <a:r>
              <a:rPr lang="ko-KR" altLang="en-US" dirty="0" smtClean="0"/>
              <a:t>  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분류에서 많이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660" y="2460023"/>
            <a:ext cx="3187890" cy="17134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22660" y="4833659"/>
            <a:ext cx="3656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뭔가 있어 보이지만</a:t>
            </a:r>
            <a:r>
              <a:rPr lang="en-US" altLang="ko-KR" sz="2400" dirty="0" smtClean="0"/>
              <a:t>, </a:t>
            </a:r>
          </a:p>
          <a:p>
            <a:r>
              <a:rPr lang="ko-KR" altLang="en-US" sz="2400" dirty="0" smtClean="0"/>
              <a:t>풀어보면 기가 차게 쉬움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2167"/>
            <a:ext cx="3520554" cy="472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8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구현해 볼까요</a:t>
            </a:r>
            <a:r>
              <a:rPr lang="en-US" altLang="ko-KR" dirty="0" smtClean="0"/>
              <a:t>?(</a:t>
            </a:r>
            <a:r>
              <a:rPr lang="ko-KR" altLang="en-US" sz="2400" dirty="0" smtClean="0"/>
              <a:t>구현해봐도 </a:t>
            </a:r>
            <a:r>
              <a:rPr lang="ko-KR" altLang="en-US" sz="2400" dirty="0" err="1" smtClean="0"/>
              <a:t>쉬운건</a:t>
            </a:r>
            <a:r>
              <a:rPr lang="ko-KR" altLang="en-US" sz="2400" dirty="0" smtClean="0"/>
              <a:t> 쉬움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9" y="1690688"/>
            <a:ext cx="6458945" cy="48987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583" y="1690688"/>
            <a:ext cx="507370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6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소프트맥스</a:t>
            </a:r>
            <a:r>
              <a:rPr lang="ko-KR" altLang="en-US" dirty="0" smtClean="0"/>
              <a:t> 함수 </a:t>
            </a:r>
            <a:r>
              <a:rPr lang="ko-KR" altLang="en-US" dirty="0" err="1" smtClean="0"/>
              <a:t>구현시</a:t>
            </a:r>
            <a:r>
              <a:rPr lang="ko-KR" altLang="en-US" dirty="0" smtClean="0"/>
              <a:t> 주의할 점</a:t>
            </a:r>
            <a:r>
              <a:rPr lang="en-US" altLang="ko-KR" dirty="0" smtClean="0"/>
              <a:t>(</a:t>
            </a:r>
            <a:r>
              <a:rPr lang="ko-KR" altLang="en-US" sz="2400" dirty="0" smtClean="0"/>
              <a:t>칠판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71" y="1827166"/>
            <a:ext cx="6413517" cy="463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소프트맥스</a:t>
            </a:r>
            <a:r>
              <a:rPr lang="ko-KR" altLang="en-US" dirty="0" smtClean="0"/>
              <a:t> 함수 특징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 </a:t>
            </a:r>
            <a:r>
              <a:rPr lang="ko-KR" altLang="en-US" dirty="0" err="1" smtClean="0"/>
              <a:t>맥스</a:t>
            </a:r>
            <a:r>
              <a:rPr lang="ko-KR" altLang="en-US" dirty="0" smtClean="0"/>
              <a:t> 함수 출력을 확률로 표시 가능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소프트 </a:t>
            </a:r>
            <a:r>
              <a:rPr lang="ko-KR" altLang="en-US" dirty="0" err="1" smtClean="0"/>
              <a:t>맥스</a:t>
            </a:r>
            <a:r>
              <a:rPr lang="ko-KR" altLang="en-US" dirty="0" smtClean="0"/>
              <a:t> 함수를 적용해도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원소의 대소 관계 변함 없음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신경망의 분류에서는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일반적으로 가장 큰 출력을 내는 뉴런에 해당하는 클래스로만 인식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739" y="1763754"/>
            <a:ext cx="3294911" cy="177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3.5.4 </a:t>
            </a:r>
            <a:r>
              <a:rPr lang="ko-KR" altLang="en-US" dirty="0" err="1" smtClean="0"/>
              <a:t>출력층의</a:t>
            </a:r>
            <a:r>
              <a:rPr lang="ko-KR" altLang="en-US" dirty="0" smtClean="0"/>
              <a:t> 뉴런 수 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출력층의</a:t>
            </a:r>
            <a:r>
              <a:rPr lang="ko-KR" altLang="en-US" dirty="0" smtClean="0"/>
              <a:t> 뉴런 개수는 어떻게 정해야 하나요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분류에서는 분류하고 싶은 클래스의 개수로 </a:t>
            </a:r>
            <a:r>
              <a:rPr lang="ko-KR" altLang="en-US" dirty="0" err="1" smtClean="0"/>
              <a:t>설정하는것이</a:t>
            </a:r>
            <a:r>
              <a:rPr lang="ko-KR" altLang="en-US" dirty="0" smtClean="0"/>
              <a:t> 일반적입니다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손글씨</a:t>
            </a:r>
            <a:r>
              <a:rPr lang="ko-KR" altLang="en-US" dirty="0" smtClean="0"/>
              <a:t> </a:t>
            </a:r>
            <a:r>
              <a:rPr lang="en-US" altLang="ko-KR" dirty="0" smtClean="0"/>
              <a:t>0~9</a:t>
            </a:r>
            <a:r>
              <a:rPr lang="ko-KR" altLang="en-US" dirty="0" smtClean="0"/>
              <a:t>까지 분류하는 문제를 풀려고 하면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err="1" smtClean="0"/>
              <a:t>출력층을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뉴런으로 설정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74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숫자 인식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실제 응용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신경망의 추론과정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순전파</a:t>
            </a:r>
            <a:r>
              <a:rPr lang="en-US" altLang="ko-KR" dirty="0" smtClean="0"/>
              <a:t>, forward propagation)</a:t>
            </a:r>
          </a:p>
          <a:p>
            <a:endParaRPr lang="en-US" altLang="ko-KR" dirty="0"/>
          </a:p>
          <a:p>
            <a:r>
              <a:rPr lang="ko-KR" altLang="en-US" dirty="0" smtClean="0"/>
              <a:t>신경망 문제 해결 단계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훈련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이번장에서는</a:t>
            </a:r>
            <a:r>
              <a:rPr lang="ko-KR" altLang="en-US" dirty="0" smtClean="0"/>
              <a:t> 생략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추론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해결하려는 문제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어떤 숫자 이미자가 입력되었을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ko-KR" altLang="en-US" dirty="0" err="1" smtClean="0"/>
              <a:t>이미지안의</a:t>
            </a:r>
            <a:r>
              <a:rPr lang="ko-KR" altLang="en-US" dirty="0" smtClean="0"/>
              <a:t> 숫자가 몇인가를 분류하는 문제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35509"/>
            <a:ext cx="4724643" cy="10414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54" t="47507" r="44041" b="29870"/>
          <a:stretch/>
        </p:blipFill>
        <p:spPr>
          <a:xfrm>
            <a:off x="6987654" y="5309821"/>
            <a:ext cx="750628" cy="6550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27248" y="5452701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이것이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라고 알아 맞추는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7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626505" y="1340889"/>
            <a:ext cx="2465332" cy="4690789"/>
            <a:chOff x="697065" y="685797"/>
            <a:chExt cx="2465332" cy="469078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065" y="685797"/>
              <a:ext cx="2465332" cy="409821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56372" y="5007254"/>
              <a:ext cx="1822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My first 10 km</a:t>
              </a:r>
              <a:endParaRPr lang="ko-KR" altLang="en-US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148341" y="1158585"/>
            <a:ext cx="3097615" cy="5098703"/>
            <a:chOff x="4122206" y="462549"/>
            <a:chExt cx="3097615" cy="509870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46" b="5426"/>
            <a:stretch/>
          </p:blipFill>
          <p:spPr>
            <a:xfrm>
              <a:off x="4122206" y="462549"/>
              <a:ext cx="3097615" cy="454470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850884" y="5191920"/>
              <a:ext cx="1740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My first 20km</a:t>
              </a:r>
              <a:endParaRPr lang="ko-KR" altLang="en-US" b="1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302460" y="1098688"/>
            <a:ext cx="2890340" cy="4835562"/>
            <a:chOff x="8302461" y="541024"/>
            <a:chExt cx="2890340" cy="483556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08"/>
            <a:stretch/>
          </p:blipFill>
          <p:spPr>
            <a:xfrm>
              <a:off x="8302461" y="541024"/>
              <a:ext cx="2890340" cy="438775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854845" y="5007254"/>
              <a:ext cx="2076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My second 20km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89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8074" y="291725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우리는 이미 </a:t>
            </a:r>
            <a:r>
              <a:rPr lang="en-US" altLang="ko-KR" dirty="0" smtClean="0"/>
              <a:t>Python </a:t>
            </a:r>
            <a:r>
              <a:rPr lang="ko-KR" altLang="en-US" sz="1200" dirty="0" smtClean="0"/>
              <a:t>판독</a:t>
            </a:r>
            <a:r>
              <a:rPr lang="ko-KR" altLang="en-US" dirty="0" smtClean="0"/>
              <a:t>전문가 입니다</a:t>
            </a:r>
            <a:r>
              <a:rPr lang="en-US" altLang="ko-KR" dirty="0" smtClean="0"/>
              <a:t>. </a:t>
            </a:r>
            <a:r>
              <a:rPr lang="zh-CN" altLang="en-US" dirty="0" smtClean="0"/>
              <a:t>不信吗？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 smtClean="0"/>
              <a:t>(</a:t>
            </a:r>
            <a:r>
              <a:rPr lang="ko-KR" altLang="en-US" sz="1600" dirty="0" smtClean="0"/>
              <a:t>물론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자기 혼자서 </a:t>
            </a:r>
            <a:r>
              <a:rPr lang="ko-KR" altLang="en-US" sz="1600" dirty="0" err="1" smtClean="0"/>
              <a:t>코딩해라고</a:t>
            </a:r>
            <a:r>
              <a:rPr lang="ko-KR" altLang="en-US" sz="1600" dirty="0" smtClean="0"/>
              <a:t> 하면 어렵지만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10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 판독해볼까요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9693"/>
            <a:ext cx="9561394" cy="51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5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3.6.2 </a:t>
            </a:r>
            <a:r>
              <a:rPr lang="ko-KR" altLang="en-US" dirty="0" smtClean="0"/>
              <a:t>신경망의 추론 </a:t>
            </a:r>
            <a:r>
              <a:rPr lang="ko-KR" altLang="en-US" dirty="0" err="1" smtClean="0"/>
              <a:t>처러ㅣ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884581" y="1027906"/>
            <a:ext cx="3469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3.6.2_nn_mnist.ipynb 파일 참고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6916"/>
            <a:ext cx="9684224" cy="51390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50424" y="3002507"/>
            <a:ext cx="3668766" cy="3684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3.6.3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자체적으로 집에서 </a:t>
            </a:r>
            <a:r>
              <a:rPr lang="ko-KR" altLang="en-US" dirty="0" err="1" smtClean="0"/>
              <a:t>열독하는</a:t>
            </a:r>
            <a:r>
              <a:rPr lang="ko-KR" altLang="en-US" dirty="0" smtClean="0"/>
              <a:t> 것으로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활성화 함수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시그모이드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, </a:t>
            </a:r>
          </a:p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다차원 배열을 잘 사용하면 신경망 효율적으로 구현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기계 학습 문제는 크게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+</a:t>
            </a:r>
            <a:r>
              <a:rPr lang="ko-KR" altLang="en-US" dirty="0" smtClean="0"/>
              <a:t>회귀로 </a:t>
            </a:r>
            <a:r>
              <a:rPr lang="ko-KR" altLang="en-US" dirty="0" err="1" smtClean="0"/>
              <a:t>나눌수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출력층의</a:t>
            </a:r>
            <a:r>
              <a:rPr lang="ko-KR" altLang="en-US" dirty="0" smtClean="0"/>
              <a:t> 활성화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회귀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항등함수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소프트 </a:t>
            </a:r>
            <a:r>
              <a:rPr lang="ko-KR" altLang="en-US" dirty="0" err="1" smtClean="0"/>
              <a:t>맥스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너무 커지는 것을 방지하기 위해 </a:t>
            </a:r>
            <a:r>
              <a:rPr lang="en-US" altLang="ko-KR" dirty="0" smtClean="0"/>
              <a:t>Trick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분류에서 </a:t>
            </a:r>
            <a:r>
              <a:rPr lang="ko-KR" altLang="en-US" dirty="0" err="1" smtClean="0"/>
              <a:t>출력층의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뉴런수와</a:t>
            </a:r>
            <a:r>
              <a:rPr lang="ko-KR" altLang="en-US" dirty="0" smtClean="0"/>
              <a:t> 분류하려는 클래스의 개수를 같게 설정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입력 데이터를 묶은 것을 배치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추론 처리를 이 배치 단위로 진행하면 결과를 훨씬 빠르게 얻을 수 있다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8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 신경망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838200" y="1538429"/>
            <a:ext cx="5885224" cy="5116526"/>
            <a:chOff x="838200" y="1538429"/>
            <a:chExt cx="5885224" cy="51165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38429"/>
              <a:ext cx="4170528" cy="511652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838200" y="3630304"/>
              <a:ext cx="4170528" cy="7233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82259" y="3603442"/>
              <a:ext cx="741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Lily’s 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8" idx="1"/>
            </p:cNvCxnSpPr>
            <p:nvPr/>
          </p:nvCxnSpPr>
          <p:spPr>
            <a:xfrm flipH="1">
              <a:off x="5008728" y="3788108"/>
              <a:ext cx="973531" cy="19492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838200" y="1589146"/>
            <a:ext cx="4170528" cy="9083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845426" y="1487209"/>
            <a:ext cx="111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Joseph’s 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1"/>
          </p:cNvCxnSpPr>
          <p:nvPr/>
        </p:nvCxnSpPr>
        <p:spPr>
          <a:xfrm flipH="1">
            <a:off x="5117910" y="1671875"/>
            <a:ext cx="727516" cy="2034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48069"/>
          </a:xfrm>
        </p:spPr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장은 형식을 바꿔서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ko-KR" altLang="en-US" dirty="0" smtClean="0"/>
              <a:t>칠판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코딩 으로 </a:t>
            </a:r>
            <a:r>
              <a:rPr lang="ko-KR" altLang="en-US" dirty="0" err="1" smtClean="0"/>
              <a:t>갈께요</a:t>
            </a:r>
            <a:r>
              <a:rPr lang="en-US" altLang="ko-KR" dirty="0" smtClean="0"/>
              <a:t>~~~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3" y="1183158"/>
            <a:ext cx="5829600" cy="47373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81" y="2060839"/>
            <a:ext cx="2946551" cy="26544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4144" y="62370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신경망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74074" y="4997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퍼셉트론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81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16527" y="1953492"/>
            <a:ext cx="4606636" cy="4170218"/>
            <a:chOff x="7267950" y="2639804"/>
            <a:chExt cx="3882649" cy="353715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7950" y="2639804"/>
              <a:ext cx="3882649" cy="353715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527837" y="5704113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뉴런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/ </a:t>
              </a:r>
              <a:r>
                <a:rPr lang="ko-KR" altLang="en-US" dirty="0" err="1" smtClean="0">
                  <a:solidFill>
                    <a:srgbClr val="FF0000"/>
                  </a:solidFill>
                </a:rPr>
                <a:t>노드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520402" y="283754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가중치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09" y="3060153"/>
            <a:ext cx="5286829" cy="1633330"/>
          </a:xfrm>
          <a:prstGeom prst="rect">
            <a:avLst/>
          </a:prstGeom>
        </p:spPr>
      </p:pic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리뷰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65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</TotalTime>
  <Words>708</Words>
  <Application>Microsoft Office PowerPoint</Application>
  <PresentationFormat>와이드스크린</PresentationFormat>
  <Paragraphs>145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宋体</vt:lpstr>
      <vt:lpstr>맑은 고딕</vt:lpstr>
      <vt:lpstr>Arial</vt:lpstr>
      <vt:lpstr>Office 테마</vt:lpstr>
      <vt:lpstr>Chapter 3 신경망</vt:lpstr>
      <vt:lpstr>PowerPoint 프레젠테이션</vt:lpstr>
      <vt:lpstr>제1장 Hello Python 리뷰</vt:lpstr>
      <vt:lpstr>PowerPoint 프레젠테이션</vt:lpstr>
      <vt:lpstr>PowerPoint 프레젠테이션</vt:lpstr>
      <vt:lpstr>제3장 신경망~~</vt:lpstr>
      <vt:lpstr>제3장은 형식을 바꿔서   칠판 + 코딩 으로 갈께요~~~</vt:lpstr>
      <vt:lpstr>PowerPoint 프레젠테이션</vt:lpstr>
      <vt:lpstr>제2장 퍼셉트론 리뷰</vt:lpstr>
      <vt:lpstr>퍼셉트론 동작 원리</vt:lpstr>
      <vt:lpstr>2.3.2 가중치(weight)와 편향(bias) 도입</vt:lpstr>
      <vt:lpstr>식을 그림으로 표현하면</vt:lpstr>
      <vt:lpstr>함수로 적어보면</vt:lpstr>
      <vt:lpstr>대입법을 사용해 보면 더 간결해짐.</vt:lpstr>
      <vt:lpstr>뉴런을 확대경으로 살펴보면</vt:lpstr>
      <vt:lpstr>신경망에서 자주 사용하는 활성화 함수</vt:lpstr>
      <vt:lpstr>우리 跑题 하는게 아니야????  왜 갑자기 시그모이드 타령이야?</vt:lpstr>
      <vt:lpstr>사실 상,  앞에서 본 퍼셉트론 과 신경망의 차이는  이 h(x)를 뭐로 하냐에 따라서 다름~~ </vt:lpstr>
      <vt:lpstr>퍼셉트론의 h(x): 계단 함수</vt:lpstr>
      <vt:lpstr>실습: 계단 함수 구현하기.  아~~~ 신난다~</vt:lpstr>
      <vt:lpstr>실습: 시그모이드 함수 구현하기.  아~~~ 신난다~</vt:lpstr>
      <vt:lpstr>시그모이드 vs 계단함수</vt:lpstr>
      <vt:lpstr>비선형 함수(非线性)</vt:lpstr>
      <vt:lpstr>ReLU 함수</vt:lpstr>
      <vt:lpstr>把接力棒交给 Lily~</vt:lpstr>
      <vt:lpstr>다차원 배열 계산</vt:lpstr>
      <vt:lpstr>행렬의 내적(행렬 곱)</vt:lpstr>
      <vt:lpstr>PowerPoint 프레젠테이션</vt:lpstr>
      <vt:lpstr>배운것을 신경망에 적용</vt:lpstr>
      <vt:lpstr>우리는 고유하게 태어났다.   누군가의 복사본으로 죽지 않기를~  </vt:lpstr>
      <vt:lpstr>3.4 신경망 구현하기</vt:lpstr>
      <vt:lpstr>표기법</vt:lpstr>
      <vt:lpstr>3.4.2 각 층의 신호 전달 구현</vt:lpstr>
      <vt:lpstr>풀어서 보면,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출력층을 좀만 더 알아보고 가겠습니다.</vt:lpstr>
      <vt:lpstr>항등 함수 (회귀에서 많이 사용)</vt:lpstr>
      <vt:lpstr>소프트맥스  함수 (분류에서 많이 사용)</vt:lpstr>
      <vt:lpstr>구현해 볼까요?(구현해봐도 쉬운건 쉬움)</vt:lpstr>
      <vt:lpstr>소프트맥스 함수 구현시 주의할 점(칠판)</vt:lpstr>
      <vt:lpstr>소프트맥스 함수 특징</vt:lpstr>
      <vt:lpstr>3.5.4 출력층의 뉴런 수 정하기</vt:lpstr>
      <vt:lpstr>3.6 손글씨 숫자 인식(실제 응용)</vt:lpstr>
      <vt:lpstr>우리는 이미 Python 판독전문가 입니다. 不信吗？   (물론, 자기 혼자서 코딩해라고 하면 어렵지만)</vt:lpstr>
      <vt:lpstr>자, 한번 판독해볼까요?</vt:lpstr>
      <vt:lpstr>3.6.2 신경망의 추론 처러ㅣ</vt:lpstr>
      <vt:lpstr>정리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xuhu</dc:creator>
  <cp:lastModifiedBy>xuhu</cp:lastModifiedBy>
  <cp:revision>499</cp:revision>
  <dcterms:created xsi:type="dcterms:W3CDTF">2015-01-04T10:15:58Z</dcterms:created>
  <dcterms:modified xsi:type="dcterms:W3CDTF">2018-01-25T11:23:16Z</dcterms:modified>
</cp:coreProperties>
</file>