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329" r:id="rId2"/>
    <p:sldId id="354" r:id="rId3"/>
    <p:sldId id="342" r:id="rId4"/>
    <p:sldId id="355" r:id="rId5"/>
    <p:sldId id="322" r:id="rId6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>
          <p15:clr>
            <a:srgbClr val="A4A3A4"/>
          </p15:clr>
        </p15:guide>
        <p15:guide id="2" orient="horz" pos="3039">
          <p15:clr>
            <a:srgbClr val="A4A3A4"/>
          </p15:clr>
        </p15:guide>
        <p15:guide id="3" pos="1474">
          <p15:clr>
            <a:srgbClr val="A4A3A4"/>
          </p15:clr>
        </p15:guide>
        <p15:guide id="4" orient="horz" pos="2495">
          <p15:clr>
            <a:srgbClr val="A4A3A4"/>
          </p15:clr>
        </p15:guide>
        <p15:guide id="5" pos="2653">
          <p15:clr>
            <a:srgbClr val="A4A3A4"/>
          </p15:clr>
        </p15:guide>
        <p15:guide id="6" orient="horz" pos="2064">
          <p15:clr>
            <a:srgbClr val="A4A3A4"/>
          </p15:clr>
        </p15:guide>
        <p15:guide id="7" orient="horz" pos="590">
          <p15:clr>
            <a:srgbClr val="A4A3A4"/>
          </p15:clr>
        </p15:guide>
        <p15:guide id="8" orient="horz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16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192" y="664"/>
      </p:cViewPr>
      <p:guideLst>
        <p:guide pos="5534"/>
        <p:guide orient="horz" pos="3039"/>
        <p:guide pos="1474"/>
        <p:guide orient="horz" pos="2495"/>
        <p:guide pos="2653"/>
        <p:guide orient="horz" pos="2064"/>
        <p:guide orient="horz" pos="590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26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6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nd2me.cn/d6SS-Ywv/REW6yPtbVKGYC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3503" y="2365820"/>
            <a:ext cx="5489803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实验三：倒排索引</a:t>
            </a:r>
            <a:endParaRPr kumimoji="1" lang="en-US" altLang="zh-CN" sz="32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04FA6E-BB81-00EE-6091-3C7F9F604416}"/>
              </a:ext>
            </a:extLst>
          </p:cNvPr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倒排索引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992F23-E164-E39F-A381-1885FB7DE334}"/>
              </a:ext>
            </a:extLst>
          </p:cNvPr>
          <p:cNvSpPr txBox="1"/>
          <p:nvPr/>
        </p:nvSpPr>
        <p:spPr>
          <a:xfrm>
            <a:off x="685152" y="1019971"/>
            <a:ext cx="7773696" cy="902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latin typeface="+mn-ea"/>
              </a:rPr>
              <a:t>倒排索引是信息检索领域常用的索引技术，将文本分成一个个词，构建 词 </a:t>
            </a:r>
            <a:r>
              <a:rPr lang="en-US" altLang="zh-CN" sz="1600" dirty="0">
                <a:latin typeface="+mn-ea"/>
              </a:rPr>
              <a:t>-&gt; </a:t>
            </a:r>
            <a:r>
              <a:rPr lang="zh-CN" altLang="en-US" sz="1600" dirty="0">
                <a:latin typeface="+mn-ea"/>
              </a:rPr>
              <a:t>文档编号 的索引，可以快速查找一个词在哪些文档出现。</a:t>
            </a:r>
          </a:p>
          <a:p>
            <a:pPr>
              <a:lnSpc>
                <a:spcPts val="2200"/>
              </a:lnSpc>
            </a:pPr>
            <a:endParaRPr lang="zh-CN" altLang="en-US" sz="1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33271F-2A96-285D-4C8D-D8BD08E3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41" y="2192407"/>
            <a:ext cx="5878318" cy="26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5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5152" y="1019971"/>
            <a:ext cx="7773696" cy="400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latin typeface="+mn-ea"/>
              </a:rPr>
              <a:t>实验步骤：</a:t>
            </a:r>
            <a:endParaRPr lang="en-US" altLang="zh-CN" sz="1600" dirty="0">
              <a:latin typeface="+mn-ea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读取指定中文文本文件</a:t>
            </a:r>
            <a:endParaRPr lang="en-US" altLang="zh-CN" sz="1600" dirty="0">
              <a:latin typeface="+mn-ea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分词，并实现倒排索引</a:t>
            </a:r>
            <a:endParaRPr lang="en-US" altLang="zh-CN" sz="1600" dirty="0">
              <a:latin typeface="+mn-ea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输出指定词对应的文档</a:t>
            </a:r>
            <a:r>
              <a:rPr lang="en-US" altLang="zh-CN" sz="1600" dirty="0">
                <a:latin typeface="+mn-ea"/>
              </a:rPr>
              <a:t>ID</a:t>
            </a:r>
            <a:r>
              <a:rPr lang="zh-CN" altLang="en-US" sz="1600" dirty="0">
                <a:latin typeface="+mn-ea"/>
              </a:rPr>
              <a:t>（文档 </a:t>
            </a:r>
            <a:r>
              <a:rPr lang="en-US" altLang="zh-CN" sz="1600" dirty="0">
                <a:latin typeface="+mn-ea"/>
              </a:rPr>
              <a:t>ID </a:t>
            </a:r>
            <a:r>
              <a:rPr lang="zh-CN" altLang="en-US" sz="1600" dirty="0">
                <a:latin typeface="+mn-ea"/>
              </a:rPr>
              <a:t>即文件名），以及检索时间</a:t>
            </a:r>
            <a:endParaRPr lang="en-US" altLang="zh-CN" sz="1600" dirty="0">
              <a:latin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1600" dirty="0">
                <a:latin typeface="+mn-ea"/>
              </a:rPr>
              <a:t>详细要求：</a:t>
            </a:r>
            <a:endParaRPr lang="en-US" altLang="zh-CN" sz="1600" dirty="0">
              <a:latin typeface="+mn-ea"/>
            </a:endParaRPr>
          </a:p>
          <a:p>
            <a:pPr marL="629920" lvl="1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代码语言不限</a:t>
            </a:r>
            <a:endParaRPr lang="en-US" altLang="zh-CN" sz="1600" dirty="0">
              <a:latin typeface="+mn-ea"/>
            </a:endParaRPr>
          </a:p>
          <a:p>
            <a:pPr marL="629920" lvl="1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得分说明：</a:t>
            </a:r>
            <a:endParaRPr lang="en-US" altLang="zh-CN" sz="1600" dirty="0">
              <a:latin typeface="+mn-ea"/>
            </a:endParaRPr>
          </a:p>
          <a:p>
            <a:pPr marL="973455" lvl="2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读取</a:t>
            </a:r>
            <a:r>
              <a:rPr lang="en-US" altLang="zh-CN" sz="1600" dirty="0">
                <a:latin typeface="+mn-ea"/>
              </a:rPr>
              <a:t>article</a:t>
            </a:r>
            <a:r>
              <a:rPr lang="zh-CN" altLang="en-US" sz="1600" dirty="0">
                <a:latin typeface="+mn-ea"/>
              </a:rPr>
              <a:t>目录下的所有文件；分词、去除标点、数字、单字；实现</a:t>
            </a:r>
            <a:r>
              <a:rPr lang="zh-CN" altLang="en-US" sz="1600" b="1" dirty="0">
                <a:latin typeface="+mn-ea"/>
              </a:rPr>
              <a:t>倒排索引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50 </a:t>
            </a:r>
            <a:r>
              <a:rPr lang="zh-CN" altLang="en-US" sz="1600" dirty="0">
                <a:latin typeface="+mn-ea"/>
              </a:rPr>
              <a:t>分）</a:t>
            </a:r>
            <a:endParaRPr lang="en-US" altLang="zh-CN" sz="1600" dirty="0">
              <a:latin typeface="+mn-ea"/>
            </a:endParaRPr>
          </a:p>
          <a:p>
            <a:pPr marL="973455" lvl="2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支持任意词的检索，输出其对应的</a:t>
            </a:r>
            <a:r>
              <a:rPr lang="zh-CN" altLang="en-US" sz="1600" b="1" dirty="0">
                <a:latin typeface="+mn-ea"/>
              </a:rPr>
              <a:t>文档</a:t>
            </a:r>
            <a:r>
              <a:rPr lang="en-US" altLang="zh-CN" sz="1600" b="1" dirty="0">
                <a:latin typeface="+mn-ea"/>
              </a:rPr>
              <a:t>ID</a:t>
            </a:r>
            <a:r>
              <a:rPr lang="zh-CN" altLang="en-US" sz="1600" b="1" dirty="0">
                <a:latin typeface="+mn-ea"/>
              </a:rPr>
              <a:t>列表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以及</a:t>
            </a:r>
            <a:r>
              <a:rPr lang="zh-CN" altLang="en-US" sz="1600" b="1" dirty="0">
                <a:latin typeface="+mn-ea"/>
              </a:rPr>
              <a:t>检索时间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20 </a:t>
            </a:r>
            <a:r>
              <a:rPr lang="zh-CN" altLang="en-US" sz="1600" dirty="0">
                <a:latin typeface="+mn-ea"/>
              </a:rPr>
              <a:t>分）</a:t>
            </a:r>
            <a:endParaRPr lang="en-US" altLang="zh-CN" sz="1600" dirty="0">
              <a:latin typeface="+mn-ea"/>
            </a:endParaRPr>
          </a:p>
          <a:p>
            <a:pPr marL="973455" lvl="2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实验报告中写明</a:t>
            </a:r>
            <a:r>
              <a:rPr lang="zh-CN" altLang="en-US" sz="1600" b="1" dirty="0">
                <a:latin typeface="+mn-ea"/>
              </a:rPr>
              <a:t>实现细节</a:t>
            </a:r>
            <a:r>
              <a:rPr lang="zh-CN" altLang="en-US" sz="1600" dirty="0">
                <a:latin typeface="+mn-ea"/>
              </a:rPr>
              <a:t>和</a:t>
            </a:r>
            <a:r>
              <a:rPr lang="zh-CN" altLang="en-US" sz="1600" b="1" dirty="0">
                <a:latin typeface="+mn-ea"/>
              </a:rPr>
              <a:t>创新点</a:t>
            </a:r>
            <a:r>
              <a:rPr lang="zh-CN" altLang="en-US" sz="1600" dirty="0">
                <a:latin typeface="+mn-ea"/>
              </a:rPr>
              <a:t>，如算法的设计优化思路以及检索的更多功能（</a:t>
            </a:r>
            <a:r>
              <a:rPr lang="en-US" altLang="zh-CN" sz="1600" dirty="0">
                <a:latin typeface="+mn-ea"/>
              </a:rPr>
              <a:t>30 </a:t>
            </a:r>
            <a:r>
              <a:rPr lang="zh-CN" altLang="en-US" sz="1600" dirty="0">
                <a:latin typeface="+mn-ea"/>
              </a:rPr>
              <a:t>分）</a:t>
            </a:r>
            <a:endParaRPr lang="en-US" altLang="zh-CN" sz="1600" dirty="0">
              <a:latin typeface="+mn-ea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endParaRPr lang="en-US" altLang="zh-CN" sz="1600" dirty="0">
              <a:latin typeface="+mn-ea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225B42-CB6C-32BC-FB71-D0C9293485B5}"/>
              </a:ext>
            </a:extLst>
          </p:cNvPr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提交要求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EC2992-6E74-AAE0-A1F1-3029D72F7136}"/>
              </a:ext>
            </a:extLst>
          </p:cNvPr>
          <p:cNvSpPr txBox="1"/>
          <p:nvPr/>
        </p:nvSpPr>
        <p:spPr>
          <a:xfrm>
            <a:off x="685152" y="1019971"/>
            <a:ext cx="7773696" cy="31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latin typeface="+mn-ea"/>
              </a:rPr>
              <a:t>实验报告要求：</a:t>
            </a:r>
            <a:endParaRPr lang="en-US" altLang="zh-CN" sz="1600" dirty="0">
              <a:latin typeface="+mn-ea"/>
            </a:endParaRPr>
          </a:p>
          <a:p>
            <a:pPr marL="62992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提交</a:t>
            </a:r>
            <a:r>
              <a:rPr lang="zh-CN" altLang="en-US" sz="1600" b="1" dirty="0">
                <a:latin typeface="+mn-ea"/>
              </a:rPr>
              <a:t>三页及以内</a:t>
            </a:r>
            <a:r>
              <a:rPr lang="zh-CN" altLang="en-US" sz="1600" dirty="0">
                <a:latin typeface="+mn-ea"/>
              </a:rPr>
              <a:t>的实验报告，包括：</a:t>
            </a:r>
            <a:endParaRPr lang="en-US" altLang="zh-CN" sz="1600" dirty="0">
              <a:latin typeface="+mn-ea"/>
            </a:endParaRPr>
          </a:p>
          <a:p>
            <a:pPr marL="973455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自选一个词语，并给出该词语对应的文档</a:t>
            </a:r>
            <a:r>
              <a:rPr lang="en-US" altLang="zh-CN" sz="1600" dirty="0">
                <a:latin typeface="+mn-ea"/>
              </a:rPr>
              <a:t>ID</a:t>
            </a:r>
            <a:r>
              <a:rPr lang="zh-CN" altLang="en-US" sz="1600" dirty="0">
                <a:latin typeface="+mn-ea"/>
              </a:rPr>
              <a:t>列表和索引时间</a:t>
            </a:r>
            <a:r>
              <a:rPr lang="zh-CN" altLang="en-US" sz="1600" b="1" dirty="0">
                <a:latin typeface="+mn-ea"/>
              </a:rPr>
              <a:t>（提供一个词语的截图即可）。</a:t>
            </a:r>
            <a:endParaRPr lang="en-US" altLang="zh-CN" sz="1600" b="1" dirty="0">
              <a:latin typeface="+mn-ea"/>
            </a:endParaRPr>
          </a:p>
          <a:p>
            <a:pPr marL="973455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算法实现细节和创新点，如算法的设计优化思路或检索的优化方法。</a:t>
            </a:r>
            <a:endParaRPr lang="en-US" altLang="zh-CN" sz="1600" dirty="0">
              <a:latin typeface="+mn-ea"/>
            </a:endParaRPr>
          </a:p>
          <a:p>
            <a:pPr marL="973455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+mn-ea"/>
            </a:endParaRPr>
          </a:p>
          <a:p>
            <a:pPr marL="973455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1600" dirty="0">
                <a:latin typeface="+mn-ea"/>
              </a:rPr>
              <a:t>报告提交方式：</a:t>
            </a:r>
            <a:endParaRPr lang="en-US" altLang="zh-CN" sz="1600" dirty="0">
              <a:latin typeface="+mn-ea"/>
            </a:endParaRPr>
          </a:p>
          <a:p>
            <a:pPr marL="62992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提交地址：</a:t>
            </a:r>
            <a:r>
              <a:rPr lang="en" altLang="zh-C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" altLang="zh-CN" sz="1600" dirty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https://send2me.cn/d6SS-Ywv/REW6yPtbVKGYCg</a:t>
            </a:r>
            <a:endParaRPr lang="en-US" altLang="zh-C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2992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截止时间：</a:t>
            </a:r>
            <a:r>
              <a:rPr lang="en-US" altLang="zh-CN" sz="1600" dirty="0">
                <a:latin typeface="+mn-ea"/>
              </a:rPr>
              <a:t>2025-04-02 23:59</a:t>
            </a: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85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245</Words>
  <Application>Microsoft Macintosh PowerPoint</Application>
  <PresentationFormat>自定义</PresentationFormat>
  <Paragraphs>27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DengXian</vt:lpstr>
      <vt:lpstr>兰亭黑-简 中黑</vt:lpstr>
      <vt:lpstr>Geometria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Microsoft Office User</cp:lastModifiedBy>
  <cp:revision>323</cp:revision>
  <dcterms:created xsi:type="dcterms:W3CDTF">2017-10-31T12:19:00Z</dcterms:created>
  <dcterms:modified xsi:type="dcterms:W3CDTF">2025-03-19T08:11:59Z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2052-11.1.0.10700</vt:lpwstr>
  </property>
</Properties>
</file>