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329" r:id="rId2"/>
    <p:sldId id="354" r:id="rId3"/>
    <p:sldId id="357" r:id="rId4"/>
    <p:sldId id="361" r:id="rId5"/>
    <p:sldId id="358" r:id="rId6"/>
    <p:sldId id="359" r:id="rId7"/>
    <p:sldId id="322" r:id="rId8"/>
  </p:sldIdLst>
  <p:sldSz cx="9144000" cy="5184775"/>
  <p:notesSz cx="6858000" cy="9144000"/>
  <p:defaultTextStyle>
    <a:defPPr>
      <a:defRPr lang="zh-CN"/>
    </a:defPPr>
    <a:lvl1pPr marL="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1pPr>
    <a:lvl2pPr marL="34417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2pPr>
    <a:lvl3pPr marL="68770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3pPr>
    <a:lvl4pPr marL="103187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4pPr>
    <a:lvl5pPr marL="137541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5pPr>
    <a:lvl6pPr marL="171958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6pPr>
    <a:lvl7pPr marL="206311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7pPr>
    <a:lvl8pPr marL="240728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8pPr>
    <a:lvl9pPr marL="275082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34">
          <p15:clr>
            <a:srgbClr val="A4A3A4"/>
          </p15:clr>
        </p15:guide>
        <p15:guide id="2" orient="horz" pos="3039">
          <p15:clr>
            <a:srgbClr val="A4A3A4"/>
          </p15:clr>
        </p15:guide>
        <p15:guide id="3" pos="1474">
          <p15:clr>
            <a:srgbClr val="A4A3A4"/>
          </p15:clr>
        </p15:guide>
        <p15:guide id="4" orient="horz" pos="2495">
          <p15:clr>
            <a:srgbClr val="A4A3A4"/>
          </p15:clr>
        </p15:guide>
        <p15:guide id="5" pos="2653">
          <p15:clr>
            <a:srgbClr val="A4A3A4"/>
          </p15:clr>
        </p15:guide>
        <p15:guide id="6" orient="horz" pos="1520" userDrawn="1">
          <p15:clr>
            <a:srgbClr val="A4A3A4"/>
          </p15:clr>
        </p15:guide>
        <p15:guide id="7" orient="horz" pos="590">
          <p15:clr>
            <a:srgbClr val="A4A3A4"/>
          </p15:clr>
        </p15:guide>
        <p15:guide id="8" orient="horz" pos="22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E36"/>
    <a:srgbClr val="C76A6B"/>
    <a:srgbClr val="E3A9A7"/>
    <a:srgbClr val="555759"/>
    <a:srgbClr val="FFFFFF"/>
    <a:srgbClr val="E9004C"/>
    <a:srgbClr val="F26E7D"/>
    <a:srgbClr val="E9F0F9"/>
    <a:srgbClr val="A0D6EF"/>
    <a:srgbClr val="6EC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46"/>
    <p:restoredTop sz="94694"/>
  </p:normalViewPr>
  <p:slideViewPr>
    <p:cSldViewPr snapToGrid="0" snapToObjects="1">
      <p:cViewPr varScale="1">
        <p:scale>
          <a:sx n="160" d="100"/>
          <a:sy n="160" d="100"/>
        </p:scale>
        <p:origin x="1352" y="176"/>
      </p:cViewPr>
      <p:guideLst>
        <p:guide pos="5534"/>
        <p:guide orient="horz" pos="3039"/>
        <p:guide pos="1474"/>
        <p:guide orient="horz" pos="2495"/>
        <p:guide pos="2653"/>
        <p:guide orient="horz" pos="1520"/>
        <p:guide orient="horz" pos="590"/>
        <p:guide orient="horz" pos="22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9612-F53E-5945-9C8E-1F92400E66B2}" type="datetimeFigureOut">
              <a:rPr kumimoji="1" lang="zh-CN" altLang="en-US" smtClean="0"/>
              <a:t>2025/5/14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1143000"/>
            <a:ext cx="544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208A1-D38D-C548-96DE-88E99097BF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8527"/>
            <a:ext cx="6858000" cy="180507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3207"/>
            <a:ext cx="6858000" cy="125178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2025/5/14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2025/5/14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6041"/>
            <a:ext cx="1971675" cy="43938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6041"/>
            <a:ext cx="5800725" cy="439385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2025/5/14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2025/5/14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92594"/>
            <a:ext cx="7886700" cy="21567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69719"/>
            <a:ext cx="7886700" cy="113416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2025/5/14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2025/5/14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6042"/>
            <a:ext cx="7886700" cy="10021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70990"/>
            <a:ext cx="3868340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93883"/>
            <a:ext cx="3868340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70990"/>
            <a:ext cx="3887391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93883"/>
            <a:ext cx="3887391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2025/5/14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2025/5/14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2025/5/14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6512"/>
            <a:ext cx="4629150" cy="36845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2025/5/14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6512"/>
            <a:ext cx="4629150" cy="368455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2025/5/14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6042"/>
            <a:ext cx="7886700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0206"/>
            <a:ext cx="7886700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0EBC-1F4F-064A-BCDA-A8702FD7B152}" type="datetimeFigureOut">
              <a:rPr kumimoji="1" lang="zh-CN" altLang="en-US" smtClean="0"/>
              <a:t>2025/5/14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05519"/>
            <a:ext cx="30861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end2me.cn/x18Vb76g/QtuyOu2JNFfK_g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-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"/>
            <a:ext cx="9144635" cy="5184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09" y="511347"/>
            <a:ext cx="1338221" cy="432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72820" y="2319010"/>
            <a:ext cx="6398359" cy="546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kumimoji="1" lang="zh-CN" altLang="en-US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实验六：非精确</a:t>
            </a:r>
            <a:r>
              <a:rPr kumimoji="1" lang="en-US" altLang="zh-CN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</a:t>
            </a:r>
            <a:r>
              <a:rPr kumimoji="1" lang="en-US" altLang="zh-CN" sz="3200" dirty="0" err="1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TopK</a:t>
            </a:r>
            <a:r>
              <a:rPr kumimoji="1" lang="en-US" altLang="zh-CN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</a:t>
            </a:r>
            <a:r>
              <a:rPr kumimoji="1" lang="zh-CN" altLang="en-US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文档检索</a:t>
            </a:r>
            <a:endParaRPr kumimoji="1" lang="en-US" altLang="zh-CN" sz="32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98166" y="715905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实验目标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6243" y="1461906"/>
            <a:ext cx="8471514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b="1" dirty="0">
                <a:solidFill>
                  <a:srgbClr val="0E0E0E"/>
                </a:solidFill>
                <a:effectLst/>
                <a:latin typeface=".SF NS"/>
              </a:rPr>
              <a:t>理解非精确</a:t>
            </a:r>
            <a:r>
              <a:rPr lang="en" altLang="zh-CN" sz="1800" b="1" dirty="0">
                <a:solidFill>
                  <a:srgbClr val="0E0E0E"/>
                </a:solidFill>
                <a:effectLst/>
                <a:latin typeface=".SF NS"/>
              </a:rPr>
              <a:t>Top-K</a:t>
            </a:r>
            <a:r>
              <a:rPr lang="zh-CN" altLang="en-US" sz="1800" b="1" dirty="0">
                <a:solidFill>
                  <a:srgbClr val="0E0E0E"/>
                </a:solidFill>
                <a:effectLst/>
                <a:latin typeface=".SF NS"/>
              </a:rPr>
              <a:t>查询的原理</a:t>
            </a:r>
            <a:r>
              <a:rPr lang="zh-CN" altLang="en-US" sz="1800" dirty="0">
                <a:solidFill>
                  <a:srgbClr val="0E0E0E"/>
                </a:solidFill>
                <a:effectLst/>
                <a:latin typeface=".SF NS"/>
              </a:rPr>
              <a:t>：理解非精确</a:t>
            </a:r>
            <a:r>
              <a:rPr lang="en" altLang="zh-CN" sz="1800" dirty="0">
                <a:solidFill>
                  <a:srgbClr val="0E0E0E"/>
                </a:solidFill>
                <a:effectLst/>
                <a:latin typeface=".SF NS"/>
              </a:rPr>
              <a:t>Top-K</a:t>
            </a:r>
            <a:r>
              <a:rPr lang="zh-CN" altLang="en-US" sz="1800" dirty="0">
                <a:solidFill>
                  <a:srgbClr val="0E0E0E"/>
                </a:solidFill>
                <a:effectLst/>
                <a:latin typeface=".SF NS"/>
              </a:rPr>
              <a:t>查询的基本概念，包括其在信息检索中的应用和与精确</a:t>
            </a:r>
            <a:r>
              <a:rPr lang="en" altLang="zh-CN" sz="1800" dirty="0">
                <a:solidFill>
                  <a:srgbClr val="0E0E0E"/>
                </a:solidFill>
                <a:effectLst/>
                <a:latin typeface=".SF NS"/>
              </a:rPr>
              <a:t>Top-K</a:t>
            </a:r>
            <a:r>
              <a:rPr lang="zh-CN" altLang="en-US" sz="1800" dirty="0">
                <a:solidFill>
                  <a:srgbClr val="0E0E0E"/>
                </a:solidFill>
                <a:effectLst/>
                <a:latin typeface=".SF NS"/>
              </a:rPr>
              <a:t>查询的区别。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b="1" dirty="0">
                <a:solidFill>
                  <a:srgbClr val="0E0E0E"/>
                </a:solidFill>
                <a:effectLst/>
                <a:latin typeface=".SF NS"/>
              </a:rPr>
              <a:t>掌握胜者表算法</a:t>
            </a:r>
            <a:r>
              <a:rPr lang="zh-CN" altLang="en-US" sz="1800" dirty="0">
                <a:solidFill>
                  <a:srgbClr val="0E0E0E"/>
                </a:solidFill>
                <a:effectLst/>
                <a:latin typeface=".SF NS"/>
              </a:rPr>
              <a:t>：学会实现和使用胜者表算法进行文档检索，理解其内部机制和效率优势。</a:t>
            </a:r>
          </a:p>
        </p:txBody>
      </p:sp>
    </p:spTree>
    <p:extLst>
      <p:ext uri="{BB962C8B-B14F-4D97-AF65-F5344CB8AC3E}">
        <p14:creationId xmlns:p14="http://schemas.microsoft.com/office/powerpoint/2010/main" val="406465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D7366-5F41-8A98-5D49-1567F1563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279D27A5-2E88-2DCE-EF18-9B0B99DA6616}"/>
              </a:ext>
            </a:extLst>
          </p:cNvPr>
          <p:cNvSpPr txBox="1"/>
          <p:nvPr/>
        </p:nvSpPr>
        <p:spPr>
          <a:xfrm>
            <a:off x="398166" y="715905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实验步骤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1DF4C0-B453-F5AD-1D1F-B0BD062B987F}"/>
              </a:ext>
            </a:extLst>
          </p:cNvPr>
          <p:cNvSpPr txBox="1"/>
          <p:nvPr/>
        </p:nvSpPr>
        <p:spPr>
          <a:xfrm>
            <a:off x="336243" y="1461906"/>
            <a:ext cx="8471514" cy="212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读取指定中文文本文件，进行基本的预处理，如分词、去除停用词等。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设计打分机制，例如基于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TF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值标记某个词项对应权重最高的 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K 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个文档。</a:t>
            </a:r>
            <a:endParaRPr lang="en-US" altLang="zh-CN" sz="1800" dirty="0">
              <a:solidFill>
                <a:srgbClr val="0E0E0E"/>
              </a:solidFill>
              <a:latin typeface=".SF NS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基于胜者表算法，利用最大堆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/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优先队列实现对给定的查询词集合返回非精确的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Top-K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文档列表</a:t>
            </a:r>
            <a:br>
              <a:rPr lang="en-US" altLang="zh-CN" sz="1800" dirty="0">
                <a:solidFill>
                  <a:srgbClr val="0E0E0E"/>
                </a:solidFill>
                <a:latin typeface=".SF NS"/>
              </a:rPr>
            </a:b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例如：输入是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[“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中国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”,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 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“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上海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”,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 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“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北京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”]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，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K =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 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10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。 输出是文档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ID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交集的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Top-K 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7759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2C78E-D9F6-0D1B-5FF9-162AE271D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FC32BEB0-FF98-0AE4-1C4D-6DABEEC217FB}"/>
              </a:ext>
            </a:extLst>
          </p:cNvPr>
          <p:cNvSpPr txBox="1"/>
          <p:nvPr/>
        </p:nvSpPr>
        <p:spPr>
          <a:xfrm>
            <a:off x="398166" y="715905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胜者表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6A37364-2F4A-CDE3-652E-FEEA7358A857}"/>
              </a:ext>
            </a:extLst>
          </p:cNvPr>
          <p:cNvSpPr txBox="1"/>
          <p:nvPr/>
        </p:nvSpPr>
        <p:spPr>
          <a:xfrm>
            <a:off x="336243" y="1461906"/>
            <a:ext cx="8471514" cy="12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对倒排表中的每个词项，找到与该此项最相关的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K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个文档，然后在之后的查询中，对于每个词项只考虑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K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个打分最高的文档，即对于一个查询， 我们只需要在该查询包含的词项对应的 </a:t>
            </a:r>
            <a:r>
              <a:rPr lang="en" altLang="zh-CN" sz="1800" dirty="0">
                <a:solidFill>
                  <a:srgbClr val="0E0E0E"/>
                </a:solidFill>
                <a:latin typeface=".SF NS"/>
              </a:rPr>
              <a:t>N* 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K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个文档中选出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T</a:t>
            </a:r>
            <a:r>
              <a:rPr lang="en" altLang="zh-CN" sz="1800" dirty="0">
                <a:solidFill>
                  <a:srgbClr val="0E0E0E"/>
                </a:solidFill>
                <a:latin typeface=".SF NS"/>
              </a:rPr>
              <a:t>op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K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即可，其中</a:t>
            </a:r>
            <a:r>
              <a:rPr lang="en" altLang="zh-CN" sz="1800" dirty="0">
                <a:solidFill>
                  <a:srgbClr val="0E0E0E"/>
                </a:solidFill>
                <a:latin typeface=".SF NS"/>
              </a:rPr>
              <a:t>N</a:t>
            </a: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为该查询包含的词项数目。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8B7620-5562-9277-D9FF-28CE37CA1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296" y="3061153"/>
            <a:ext cx="4442791" cy="17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4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708F7-964D-3F6B-A216-F5A24494C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AF5D6F58-0275-3817-A17B-C7DA508E085F}"/>
              </a:ext>
            </a:extLst>
          </p:cNvPr>
          <p:cNvSpPr txBox="1"/>
          <p:nvPr/>
        </p:nvSpPr>
        <p:spPr>
          <a:xfrm>
            <a:off x="398166" y="715905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得分说明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E971BB-B09F-90DF-5C96-0CB91D76506F}"/>
              </a:ext>
            </a:extLst>
          </p:cNvPr>
          <p:cNvSpPr txBox="1"/>
          <p:nvPr/>
        </p:nvSpPr>
        <p:spPr>
          <a:xfrm>
            <a:off x="336243" y="1461906"/>
            <a:ext cx="8471514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0E0E0E"/>
                </a:solidFill>
                <a:latin typeface=".SF NS"/>
              </a:rPr>
              <a:t>基于胜者表的非精确 </a:t>
            </a:r>
            <a:r>
              <a:rPr lang="en" altLang="zh-CN" sz="2000" dirty="0">
                <a:solidFill>
                  <a:srgbClr val="0E0E0E"/>
                </a:solidFill>
                <a:latin typeface=".SF NS"/>
              </a:rPr>
              <a:t>TopK </a:t>
            </a:r>
            <a:r>
              <a:rPr lang="zh-CN" altLang="en-US" sz="2000" dirty="0">
                <a:solidFill>
                  <a:srgbClr val="0E0E0E"/>
                </a:solidFill>
                <a:latin typeface=".SF NS"/>
              </a:rPr>
              <a:t>文档检索。（</a:t>
            </a:r>
            <a:r>
              <a:rPr lang="en-US" altLang="zh-CN" sz="2000" dirty="0">
                <a:solidFill>
                  <a:srgbClr val="0E0E0E"/>
                </a:solidFill>
                <a:latin typeface=".SF NS"/>
              </a:rPr>
              <a:t>40</a:t>
            </a:r>
            <a:r>
              <a:rPr lang="zh-CN" altLang="en-US" sz="2000" dirty="0">
                <a:solidFill>
                  <a:srgbClr val="0E0E0E"/>
                </a:solidFill>
                <a:latin typeface=".SF NS"/>
              </a:rPr>
              <a:t>分）</a:t>
            </a:r>
            <a:endParaRPr lang="en-US" altLang="zh-CN" sz="2000" dirty="0">
              <a:solidFill>
                <a:srgbClr val="0E0E0E"/>
              </a:solidFill>
              <a:latin typeface=".SF NS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0E0E0E"/>
                </a:solidFill>
                <a:latin typeface=".SF NS"/>
              </a:rPr>
              <a:t>基于最大堆</a:t>
            </a:r>
            <a:r>
              <a:rPr lang="en-US" altLang="zh-CN" sz="2000" dirty="0">
                <a:solidFill>
                  <a:srgbClr val="0E0E0E"/>
                </a:solidFill>
                <a:latin typeface=".SF NS"/>
              </a:rPr>
              <a:t>/</a:t>
            </a:r>
            <a:r>
              <a:rPr lang="zh-CN" altLang="en-US" sz="2000" dirty="0">
                <a:solidFill>
                  <a:srgbClr val="0E0E0E"/>
                </a:solidFill>
                <a:latin typeface=".SF NS"/>
              </a:rPr>
              <a:t>优先队列的实现机制。（</a:t>
            </a:r>
            <a:r>
              <a:rPr lang="en-US" altLang="zh-CN" sz="2000" dirty="0">
                <a:solidFill>
                  <a:srgbClr val="0E0E0E"/>
                </a:solidFill>
                <a:latin typeface=".SF NS"/>
              </a:rPr>
              <a:t>40</a:t>
            </a:r>
            <a:r>
              <a:rPr lang="zh-CN" altLang="en-US" sz="2000" dirty="0">
                <a:solidFill>
                  <a:srgbClr val="0E0E0E"/>
                </a:solidFill>
                <a:latin typeface=".SF NS"/>
              </a:rPr>
              <a:t>分）</a:t>
            </a:r>
            <a:endParaRPr lang="en-US" altLang="zh-CN" sz="2000" dirty="0">
              <a:solidFill>
                <a:srgbClr val="0E0E0E"/>
              </a:solidFill>
              <a:latin typeface=".SF NS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0E0E0E"/>
                </a:solidFill>
                <a:latin typeface=".SF NS"/>
              </a:rPr>
              <a:t>实现细节和创新点，如算法的设计优化思路等。（</a:t>
            </a:r>
            <a:r>
              <a:rPr lang="en-US" altLang="zh-CN" sz="2000" dirty="0">
                <a:solidFill>
                  <a:srgbClr val="0E0E0E"/>
                </a:solidFill>
                <a:latin typeface=".SF NS"/>
              </a:rPr>
              <a:t>20</a:t>
            </a:r>
            <a:r>
              <a:rPr lang="zh-CN" altLang="en-US" sz="2000" dirty="0">
                <a:solidFill>
                  <a:srgbClr val="0E0E0E"/>
                </a:solidFill>
                <a:latin typeface=".SF NS"/>
              </a:rPr>
              <a:t>分）</a:t>
            </a:r>
            <a:endParaRPr lang="en-US" altLang="zh-CN" sz="2000" dirty="0">
              <a:solidFill>
                <a:srgbClr val="0E0E0E"/>
              </a:solidFill>
              <a:latin typeface=".SF NS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zh-CN" altLang="en-US" sz="2000" dirty="0">
              <a:solidFill>
                <a:srgbClr val="0E0E0E"/>
              </a:solidFill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412309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7CDEE-107F-B2BE-1354-F1600A1F3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55E05D14-0D2A-67A9-CEA9-F6EFAC93FFEA}"/>
              </a:ext>
            </a:extLst>
          </p:cNvPr>
          <p:cNvSpPr txBox="1"/>
          <p:nvPr/>
        </p:nvSpPr>
        <p:spPr>
          <a:xfrm>
            <a:off x="398166" y="715905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提交说明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77B11D-ACA3-F998-1C9E-A758C0F9A0A7}"/>
              </a:ext>
            </a:extLst>
          </p:cNvPr>
          <p:cNvSpPr txBox="1"/>
          <p:nvPr/>
        </p:nvSpPr>
        <p:spPr>
          <a:xfrm>
            <a:off x="336243" y="1461906"/>
            <a:ext cx="8471514" cy="296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实验报告要求</a:t>
            </a:r>
            <a:endParaRPr lang="en-US" altLang="zh-CN" sz="1800" dirty="0">
              <a:solidFill>
                <a:srgbClr val="0E0E0E"/>
              </a:solidFill>
              <a:latin typeface=".SF NS"/>
            </a:endParaRPr>
          </a:p>
          <a:p>
            <a:pPr marL="68707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E0E0E"/>
                </a:solidFill>
                <a:latin typeface=".SF NS"/>
              </a:rPr>
              <a:t>提交两页及以内的实验报告，包括：</a:t>
            </a:r>
          </a:p>
          <a:p>
            <a:pPr marL="973455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E0E0E"/>
                </a:solidFill>
                <a:latin typeface=".SF NS"/>
              </a:rPr>
              <a:t>自选检索词语，并给出对应的非精确 </a:t>
            </a:r>
            <a:r>
              <a:rPr lang="en" altLang="zh-CN" sz="1600" dirty="0">
                <a:solidFill>
                  <a:srgbClr val="0E0E0E"/>
                </a:solidFill>
                <a:latin typeface=".SF NS"/>
              </a:rPr>
              <a:t>TopK </a:t>
            </a:r>
            <a:r>
              <a:rPr lang="zh-CN" altLang="en-US" sz="1600" dirty="0">
                <a:solidFill>
                  <a:srgbClr val="0E0E0E"/>
                </a:solidFill>
                <a:latin typeface=".SF NS"/>
              </a:rPr>
              <a:t>文档检索结果（提供截图即可）。</a:t>
            </a:r>
            <a:endParaRPr lang="en-US" altLang="zh-CN" sz="1600" dirty="0">
              <a:solidFill>
                <a:srgbClr val="0E0E0E"/>
              </a:solidFill>
              <a:latin typeface=".SF NS"/>
            </a:endParaRPr>
          </a:p>
          <a:p>
            <a:pPr marL="973455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算法实现细节和创新点，如算法的设计优化思路等。</a:t>
            </a:r>
            <a:endParaRPr lang="en-US" altLang="zh-CN" sz="1600" dirty="0">
              <a:solidFill>
                <a:srgbClr val="0E0E0E"/>
              </a:solidFill>
              <a:latin typeface=".SF NS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E0E0E"/>
                </a:solidFill>
                <a:latin typeface=".SF NS"/>
              </a:rPr>
              <a:t>报告提交方式</a:t>
            </a:r>
            <a:r>
              <a:rPr lang="en-US" altLang="zh-CN" sz="1800" dirty="0">
                <a:solidFill>
                  <a:srgbClr val="0E0E0E"/>
                </a:solidFill>
                <a:latin typeface=".SF NS"/>
              </a:rPr>
              <a:t>	</a:t>
            </a:r>
          </a:p>
          <a:p>
            <a:pPr marL="62992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提交地址：</a:t>
            </a:r>
            <a:r>
              <a:rPr lang="en" altLang="zh-CN" sz="1600" dirty="0">
                <a:latin typeface="+mn-ea"/>
                <a:hlinkClick r:id="rId2"/>
              </a:rPr>
              <a:t>https://send2me.cn/x18Vb76g/QtuyOu2JNFfK_g</a:t>
            </a:r>
            <a:endParaRPr lang="en-US" altLang="zh-CN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62992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截止时间：</a:t>
            </a:r>
            <a:r>
              <a:rPr lang="en-US" altLang="zh-CN" sz="1600">
                <a:latin typeface="+mn-ea"/>
              </a:rPr>
              <a:t>2025-05-28 23:59:59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rgbClr val="0E0E0E"/>
              </a:solidFill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385242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-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635" cy="51841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263503" y="2441394"/>
            <a:ext cx="5489803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kumimoji="1" lang="en-US" altLang="zh-CN" sz="4000" dirty="0">
                <a:solidFill>
                  <a:srgbClr val="A51E36"/>
                </a:solidFill>
                <a:latin typeface="Geometria" panose="020B0503020204020204" charset="0"/>
                <a:ea typeface="+mj-ea"/>
                <a:cs typeface="Gotham Bold" charset="0"/>
              </a:rPr>
              <a:t>THANKS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1179</TotalTime>
  <Words>363</Words>
  <Application>Microsoft Macintosh PowerPoint</Application>
  <PresentationFormat>自定义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.SF NS</vt:lpstr>
      <vt:lpstr>DengXian</vt:lpstr>
      <vt:lpstr>兰亭黑-简 中黑</vt:lpstr>
      <vt:lpstr>Geometria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snow noir</dc:creator>
  <cp:lastModifiedBy>Microsoft Office User</cp:lastModifiedBy>
  <cp:revision>408</cp:revision>
  <dcterms:created xsi:type="dcterms:W3CDTF">2017-10-31T12:19:00Z</dcterms:created>
  <dcterms:modified xsi:type="dcterms:W3CDTF">2025-05-14T09:48:51Z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EA83AD495EDC4964935791BACC433186</vt:lpwstr>
  </property>
  <property fmtid="{D5CDD505-2E9C-101B-9397-08002B2CF9AE}" pid="3" name="KSOProductBuildVer">
    <vt:lpwstr>2052-11.1.0.10700</vt:lpwstr>
  </property>
</Properties>
</file>