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8" r:id="rId2"/>
    <p:sldId id="269" r:id="rId3"/>
    <p:sldId id="270" r:id="rId4"/>
    <p:sldId id="272" r:id="rId5"/>
    <p:sldId id="273" r:id="rId6"/>
    <p:sldId id="274" r:id="rId7"/>
    <p:sldId id="275" r:id="rId8"/>
    <p:sldId id="276" r:id="rId9"/>
    <p:sldId id="277" r:id="rId10"/>
    <p:sldId id="278" r:id="rId11"/>
    <p:sldId id="279" r:id="rId12"/>
    <p:sldId id="287" r:id="rId13"/>
    <p:sldId id="280" r:id="rId14"/>
    <p:sldId id="281" r:id="rId15"/>
    <p:sldId id="283" r:id="rId16"/>
    <p:sldId id="284" r:id="rId17"/>
    <p:sldId id="285" r:id="rId18"/>
    <p:sldId id="290" r:id="rId19"/>
    <p:sldId id="291" r:id="rId20"/>
    <p:sldId id="292" r:id="rId21"/>
    <p:sldId id="293" r:id="rId22"/>
    <p:sldId id="294" r:id="rId23"/>
    <p:sldId id="288" r:id="rId24"/>
    <p:sldId id="289" r:id="rId25"/>
    <p:sldId id="295" r:id="rId26"/>
    <p:sldId id="296" r:id="rId27"/>
    <p:sldId id="297" r:id="rId28"/>
    <p:sldId id="298" r:id="rId2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714" y="9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6A9FF-D6D2-4F08-B11A-EB50A9AD4492}" type="doc">
      <dgm:prSet loTypeId="urn:microsoft.com/office/officeart/2005/8/layout/equation1" loCatId="process" qsTypeId="urn:microsoft.com/office/officeart/2005/8/quickstyle/simple1" qsCatId="simple" csTypeId="urn:microsoft.com/office/officeart/2005/8/colors/accent1_2" csCatId="accent1" phldr="1"/>
      <dgm:spPr/>
      <dgm:t>
        <a:bodyPr/>
        <a:lstStyle/>
        <a:p>
          <a:endParaRPr lang="zh-CN" altLang="en-US"/>
        </a:p>
      </dgm:t>
    </dgm:pt>
    <dgm:pt modelId="{661269DD-F0B8-416F-AFD2-37592D55B38B}">
      <dgm:prSet phldrT="[文本]"/>
      <dgm:spPr/>
      <dgm:t>
        <a:bodyPr/>
        <a:lstStyle/>
        <a:p>
          <a:r>
            <a:rPr lang="zh-CN" altLang="en-US" dirty="0" smtClean="0"/>
            <a:t>行业属性</a:t>
          </a:r>
          <a:endParaRPr lang="zh-CN" altLang="en-US" dirty="0"/>
        </a:p>
      </dgm:t>
    </dgm:pt>
    <dgm:pt modelId="{27BA787A-2655-4C1D-AC5C-1D976DE42A5B}" type="parTrans" cxnId="{A80DB041-4015-422B-9083-A32D34F01C3A}">
      <dgm:prSet/>
      <dgm:spPr/>
      <dgm:t>
        <a:bodyPr/>
        <a:lstStyle/>
        <a:p>
          <a:endParaRPr lang="zh-CN" altLang="en-US"/>
        </a:p>
      </dgm:t>
    </dgm:pt>
    <dgm:pt modelId="{179244C8-2BD4-471E-AE5F-50468CD1BD85}" type="sibTrans" cxnId="{A80DB041-4015-422B-9083-A32D34F01C3A}">
      <dgm:prSet/>
      <dgm:spPr/>
      <dgm:t>
        <a:bodyPr/>
        <a:lstStyle/>
        <a:p>
          <a:endParaRPr lang="zh-CN" altLang="en-US"/>
        </a:p>
      </dgm:t>
    </dgm:pt>
    <dgm:pt modelId="{0319A8EF-AC6B-47E1-AA2D-F1E463EA8BC9}">
      <dgm:prSet phldrT="[文本]"/>
      <dgm:spPr/>
      <dgm:t>
        <a:bodyPr/>
        <a:lstStyle/>
        <a:p>
          <a:r>
            <a:rPr lang="zh-CN" altLang="en-US" dirty="0" smtClean="0"/>
            <a:t>企业雇员人数</a:t>
          </a:r>
          <a:endParaRPr lang="zh-CN" altLang="en-US" dirty="0"/>
        </a:p>
      </dgm:t>
    </dgm:pt>
    <dgm:pt modelId="{AE43DF57-03F8-4222-9FB0-62911527CC98}" type="parTrans" cxnId="{96C5CDCC-1807-4E9F-ADD0-5409AA0BC506}">
      <dgm:prSet/>
      <dgm:spPr/>
      <dgm:t>
        <a:bodyPr/>
        <a:lstStyle/>
        <a:p>
          <a:endParaRPr lang="zh-CN" altLang="en-US"/>
        </a:p>
      </dgm:t>
    </dgm:pt>
    <dgm:pt modelId="{E73483BF-4160-4F2B-8712-B1FE5DDABC47}" type="sibTrans" cxnId="{96C5CDCC-1807-4E9F-ADD0-5409AA0BC506}">
      <dgm:prSet/>
      <dgm:spPr/>
      <dgm:t>
        <a:bodyPr/>
        <a:lstStyle/>
        <a:p>
          <a:endParaRPr lang="zh-CN" altLang="en-US"/>
        </a:p>
      </dgm:t>
    </dgm:pt>
    <dgm:pt modelId="{919C6AFE-92C6-4410-B9E1-4D1A409D5A30}">
      <dgm:prSet phldrT="[文本]"/>
      <dgm:spPr/>
      <dgm:t>
        <a:bodyPr/>
        <a:lstStyle/>
        <a:p>
          <a:r>
            <a:rPr lang="zh-CN" altLang="en-US" dirty="0" smtClean="0"/>
            <a:t>财务数据（销售收入</a:t>
          </a:r>
          <a:r>
            <a:rPr lang="en-US" altLang="zh-CN" dirty="0" smtClean="0"/>
            <a:t>/</a:t>
          </a:r>
          <a:r>
            <a:rPr lang="zh-CN" altLang="en-US" dirty="0" smtClean="0"/>
            <a:t>资产总额）</a:t>
          </a:r>
          <a:endParaRPr lang="zh-CN" altLang="en-US" dirty="0"/>
        </a:p>
      </dgm:t>
    </dgm:pt>
    <dgm:pt modelId="{5FC91FC1-100F-4094-84B5-CF727EAFA1C5}" type="parTrans" cxnId="{ACA3838B-90C5-4ED6-B8E4-708DF062CE46}">
      <dgm:prSet/>
      <dgm:spPr/>
      <dgm:t>
        <a:bodyPr/>
        <a:lstStyle/>
        <a:p>
          <a:endParaRPr lang="zh-CN" altLang="en-US"/>
        </a:p>
      </dgm:t>
    </dgm:pt>
    <dgm:pt modelId="{EDD03248-51D6-4437-8A7C-000A79D49B8B}" type="sibTrans" cxnId="{ACA3838B-90C5-4ED6-B8E4-708DF062CE46}">
      <dgm:prSet/>
      <dgm:spPr/>
      <dgm:t>
        <a:bodyPr/>
        <a:lstStyle/>
        <a:p>
          <a:endParaRPr lang="zh-CN" altLang="en-US"/>
        </a:p>
      </dgm:t>
    </dgm:pt>
    <dgm:pt modelId="{2FFCABF0-5F63-495A-8399-B15269668022}">
      <dgm:prSet phldrT="[文本]"/>
      <dgm:spPr/>
      <dgm:t>
        <a:bodyPr/>
        <a:lstStyle/>
        <a:p>
          <a:r>
            <a:rPr lang="zh-CN" altLang="en-US" dirty="0" smtClean="0"/>
            <a:t>企业规模</a:t>
          </a:r>
          <a:endParaRPr lang="zh-CN" altLang="en-US" dirty="0"/>
        </a:p>
      </dgm:t>
    </dgm:pt>
    <dgm:pt modelId="{F7B49D09-DB39-4E69-A994-DCD11A243E20}" type="parTrans" cxnId="{5788CB32-22EE-41EC-96FC-CC79707956F5}">
      <dgm:prSet/>
      <dgm:spPr/>
      <dgm:t>
        <a:bodyPr/>
        <a:lstStyle/>
        <a:p>
          <a:endParaRPr lang="zh-CN" altLang="en-US"/>
        </a:p>
      </dgm:t>
    </dgm:pt>
    <dgm:pt modelId="{1CA76B06-A67C-4E35-9B98-E06BAC4EA160}" type="sibTrans" cxnId="{5788CB32-22EE-41EC-96FC-CC79707956F5}">
      <dgm:prSet/>
      <dgm:spPr/>
      <dgm:t>
        <a:bodyPr/>
        <a:lstStyle/>
        <a:p>
          <a:endParaRPr lang="zh-CN" altLang="en-US"/>
        </a:p>
      </dgm:t>
    </dgm:pt>
    <dgm:pt modelId="{FAE99688-F5B2-4D02-BA8C-201BBDA9D339}" type="pres">
      <dgm:prSet presAssocID="{2E16A9FF-D6D2-4F08-B11A-EB50A9AD4492}" presName="linearFlow" presStyleCnt="0">
        <dgm:presLayoutVars>
          <dgm:dir/>
          <dgm:resizeHandles val="exact"/>
        </dgm:presLayoutVars>
      </dgm:prSet>
      <dgm:spPr/>
      <dgm:t>
        <a:bodyPr/>
        <a:lstStyle/>
        <a:p>
          <a:endParaRPr lang="zh-CN" altLang="en-US"/>
        </a:p>
      </dgm:t>
    </dgm:pt>
    <dgm:pt modelId="{A31874E5-D22B-4C00-B519-6AC63E5BDC70}" type="pres">
      <dgm:prSet presAssocID="{661269DD-F0B8-416F-AFD2-37592D55B38B}" presName="node" presStyleLbl="node1" presStyleIdx="0" presStyleCnt="4">
        <dgm:presLayoutVars>
          <dgm:bulletEnabled val="1"/>
        </dgm:presLayoutVars>
      </dgm:prSet>
      <dgm:spPr/>
      <dgm:t>
        <a:bodyPr/>
        <a:lstStyle/>
        <a:p>
          <a:endParaRPr lang="zh-CN" altLang="en-US"/>
        </a:p>
      </dgm:t>
    </dgm:pt>
    <dgm:pt modelId="{23402122-2FB8-4C6F-916F-A9B68C3184A0}" type="pres">
      <dgm:prSet presAssocID="{179244C8-2BD4-471E-AE5F-50468CD1BD85}" presName="spacerL" presStyleCnt="0"/>
      <dgm:spPr/>
    </dgm:pt>
    <dgm:pt modelId="{03B402DA-2DCE-4C7E-A7C0-72ED0F5CD237}" type="pres">
      <dgm:prSet presAssocID="{179244C8-2BD4-471E-AE5F-50468CD1BD85}" presName="sibTrans" presStyleLbl="sibTrans2D1" presStyleIdx="0" presStyleCnt="3"/>
      <dgm:spPr/>
      <dgm:t>
        <a:bodyPr/>
        <a:lstStyle/>
        <a:p>
          <a:endParaRPr lang="zh-CN" altLang="en-US"/>
        </a:p>
      </dgm:t>
    </dgm:pt>
    <dgm:pt modelId="{E34CFC43-F7F7-4AED-80F2-A4FE35A7DA63}" type="pres">
      <dgm:prSet presAssocID="{179244C8-2BD4-471E-AE5F-50468CD1BD85}" presName="spacerR" presStyleCnt="0"/>
      <dgm:spPr/>
    </dgm:pt>
    <dgm:pt modelId="{0E2831EE-ECF9-4DBA-8C02-332D537176C5}" type="pres">
      <dgm:prSet presAssocID="{0319A8EF-AC6B-47E1-AA2D-F1E463EA8BC9}" presName="node" presStyleLbl="node1" presStyleIdx="1" presStyleCnt="4" custLinFactNeighborX="-38841" custLinFactNeighborY="-1953">
        <dgm:presLayoutVars>
          <dgm:bulletEnabled val="1"/>
        </dgm:presLayoutVars>
      </dgm:prSet>
      <dgm:spPr/>
      <dgm:t>
        <a:bodyPr/>
        <a:lstStyle/>
        <a:p>
          <a:endParaRPr lang="zh-CN" altLang="en-US"/>
        </a:p>
      </dgm:t>
    </dgm:pt>
    <dgm:pt modelId="{BB0BCD26-7582-4AC4-A20A-BD080ADF4611}" type="pres">
      <dgm:prSet presAssocID="{E73483BF-4160-4F2B-8712-B1FE5DDABC47}" presName="spacerL" presStyleCnt="0"/>
      <dgm:spPr/>
    </dgm:pt>
    <dgm:pt modelId="{831E1206-9DE7-4232-A066-629ADB1617FD}" type="pres">
      <dgm:prSet presAssocID="{E73483BF-4160-4F2B-8712-B1FE5DDABC47}" presName="sibTrans" presStyleLbl="sibTrans2D1" presStyleIdx="1" presStyleCnt="3"/>
      <dgm:spPr/>
      <dgm:t>
        <a:bodyPr/>
        <a:lstStyle/>
        <a:p>
          <a:endParaRPr lang="zh-CN" altLang="en-US"/>
        </a:p>
      </dgm:t>
    </dgm:pt>
    <dgm:pt modelId="{5C41F2FC-E017-4C50-8616-8598081A6161}" type="pres">
      <dgm:prSet presAssocID="{E73483BF-4160-4F2B-8712-B1FE5DDABC47}" presName="spacerR" presStyleCnt="0"/>
      <dgm:spPr/>
    </dgm:pt>
    <dgm:pt modelId="{4E2FE999-F230-4BEF-8AD9-29E8C8BF58E0}" type="pres">
      <dgm:prSet presAssocID="{919C6AFE-92C6-4410-B9E1-4D1A409D5A30}" presName="node" presStyleLbl="node1" presStyleIdx="2" presStyleCnt="4">
        <dgm:presLayoutVars>
          <dgm:bulletEnabled val="1"/>
        </dgm:presLayoutVars>
      </dgm:prSet>
      <dgm:spPr/>
      <dgm:t>
        <a:bodyPr/>
        <a:lstStyle/>
        <a:p>
          <a:endParaRPr lang="zh-CN" altLang="en-US"/>
        </a:p>
      </dgm:t>
    </dgm:pt>
    <dgm:pt modelId="{F7EB3D87-2A04-48D3-9067-0788216BBC12}" type="pres">
      <dgm:prSet presAssocID="{EDD03248-51D6-4437-8A7C-000A79D49B8B}" presName="spacerL" presStyleCnt="0"/>
      <dgm:spPr/>
    </dgm:pt>
    <dgm:pt modelId="{FE3FCBC6-101D-4E80-9914-E0630F72BD61}" type="pres">
      <dgm:prSet presAssocID="{EDD03248-51D6-4437-8A7C-000A79D49B8B}" presName="sibTrans" presStyleLbl="sibTrans2D1" presStyleIdx="2" presStyleCnt="3"/>
      <dgm:spPr/>
      <dgm:t>
        <a:bodyPr/>
        <a:lstStyle/>
        <a:p>
          <a:endParaRPr lang="zh-CN" altLang="en-US"/>
        </a:p>
      </dgm:t>
    </dgm:pt>
    <dgm:pt modelId="{A4CCB02A-C965-4DFD-AA70-BEF3459CBCBC}" type="pres">
      <dgm:prSet presAssocID="{EDD03248-51D6-4437-8A7C-000A79D49B8B}" presName="spacerR" presStyleCnt="0"/>
      <dgm:spPr/>
    </dgm:pt>
    <dgm:pt modelId="{F9B82FF0-1034-480D-B89E-FF785A7C48A2}" type="pres">
      <dgm:prSet presAssocID="{2FFCABF0-5F63-495A-8399-B15269668022}" presName="node" presStyleLbl="node1" presStyleIdx="3" presStyleCnt="4">
        <dgm:presLayoutVars>
          <dgm:bulletEnabled val="1"/>
        </dgm:presLayoutVars>
      </dgm:prSet>
      <dgm:spPr/>
      <dgm:t>
        <a:bodyPr/>
        <a:lstStyle/>
        <a:p>
          <a:endParaRPr lang="zh-CN" altLang="en-US"/>
        </a:p>
      </dgm:t>
    </dgm:pt>
  </dgm:ptLst>
  <dgm:cxnLst>
    <dgm:cxn modelId="{8F8926A2-EF3A-4D9C-A692-67C8236A9EE5}" type="presOf" srcId="{E73483BF-4160-4F2B-8712-B1FE5DDABC47}" destId="{831E1206-9DE7-4232-A066-629ADB1617FD}" srcOrd="0" destOrd="0" presId="urn:microsoft.com/office/officeart/2005/8/layout/equation1"/>
    <dgm:cxn modelId="{E15AB6AE-2474-4EED-935F-E2049DC43315}" type="presOf" srcId="{0319A8EF-AC6B-47E1-AA2D-F1E463EA8BC9}" destId="{0E2831EE-ECF9-4DBA-8C02-332D537176C5}" srcOrd="0" destOrd="0" presId="urn:microsoft.com/office/officeart/2005/8/layout/equation1"/>
    <dgm:cxn modelId="{3E55F666-C2B0-429D-AC61-45037140C5FB}" type="presOf" srcId="{179244C8-2BD4-471E-AE5F-50468CD1BD85}" destId="{03B402DA-2DCE-4C7E-A7C0-72ED0F5CD237}" srcOrd="0" destOrd="0" presId="urn:microsoft.com/office/officeart/2005/8/layout/equation1"/>
    <dgm:cxn modelId="{0209A3CB-D09B-4CED-8AB3-9D0A02D32DF5}" type="presOf" srcId="{919C6AFE-92C6-4410-B9E1-4D1A409D5A30}" destId="{4E2FE999-F230-4BEF-8AD9-29E8C8BF58E0}" srcOrd="0" destOrd="0" presId="urn:microsoft.com/office/officeart/2005/8/layout/equation1"/>
    <dgm:cxn modelId="{A80DB041-4015-422B-9083-A32D34F01C3A}" srcId="{2E16A9FF-D6D2-4F08-B11A-EB50A9AD4492}" destId="{661269DD-F0B8-416F-AFD2-37592D55B38B}" srcOrd="0" destOrd="0" parTransId="{27BA787A-2655-4C1D-AC5C-1D976DE42A5B}" sibTransId="{179244C8-2BD4-471E-AE5F-50468CD1BD85}"/>
    <dgm:cxn modelId="{E4591433-B88E-48E5-B1C5-847CEAE2A2CB}" type="presOf" srcId="{2E16A9FF-D6D2-4F08-B11A-EB50A9AD4492}" destId="{FAE99688-F5B2-4D02-BA8C-201BBDA9D339}" srcOrd="0" destOrd="0" presId="urn:microsoft.com/office/officeart/2005/8/layout/equation1"/>
    <dgm:cxn modelId="{1B203B35-4EE4-4F71-87A0-89BBA28EBA3B}" type="presOf" srcId="{2FFCABF0-5F63-495A-8399-B15269668022}" destId="{F9B82FF0-1034-480D-B89E-FF785A7C48A2}" srcOrd="0" destOrd="0" presId="urn:microsoft.com/office/officeart/2005/8/layout/equation1"/>
    <dgm:cxn modelId="{5788CB32-22EE-41EC-96FC-CC79707956F5}" srcId="{2E16A9FF-D6D2-4F08-B11A-EB50A9AD4492}" destId="{2FFCABF0-5F63-495A-8399-B15269668022}" srcOrd="3" destOrd="0" parTransId="{F7B49D09-DB39-4E69-A994-DCD11A243E20}" sibTransId="{1CA76B06-A67C-4E35-9B98-E06BAC4EA160}"/>
    <dgm:cxn modelId="{ACA3838B-90C5-4ED6-B8E4-708DF062CE46}" srcId="{2E16A9FF-D6D2-4F08-B11A-EB50A9AD4492}" destId="{919C6AFE-92C6-4410-B9E1-4D1A409D5A30}" srcOrd="2" destOrd="0" parTransId="{5FC91FC1-100F-4094-84B5-CF727EAFA1C5}" sibTransId="{EDD03248-51D6-4437-8A7C-000A79D49B8B}"/>
    <dgm:cxn modelId="{96C5CDCC-1807-4E9F-ADD0-5409AA0BC506}" srcId="{2E16A9FF-D6D2-4F08-B11A-EB50A9AD4492}" destId="{0319A8EF-AC6B-47E1-AA2D-F1E463EA8BC9}" srcOrd="1" destOrd="0" parTransId="{AE43DF57-03F8-4222-9FB0-62911527CC98}" sibTransId="{E73483BF-4160-4F2B-8712-B1FE5DDABC47}"/>
    <dgm:cxn modelId="{4F163532-F493-49D2-A5E7-23E78AB993B3}" type="presOf" srcId="{661269DD-F0B8-416F-AFD2-37592D55B38B}" destId="{A31874E5-D22B-4C00-B519-6AC63E5BDC70}" srcOrd="0" destOrd="0" presId="urn:microsoft.com/office/officeart/2005/8/layout/equation1"/>
    <dgm:cxn modelId="{22472938-0A15-461C-AC40-9ECB557C0892}" type="presOf" srcId="{EDD03248-51D6-4437-8A7C-000A79D49B8B}" destId="{FE3FCBC6-101D-4E80-9914-E0630F72BD61}" srcOrd="0" destOrd="0" presId="urn:microsoft.com/office/officeart/2005/8/layout/equation1"/>
    <dgm:cxn modelId="{FE7EA716-C149-40E6-B82A-D2F625738729}" type="presParOf" srcId="{FAE99688-F5B2-4D02-BA8C-201BBDA9D339}" destId="{A31874E5-D22B-4C00-B519-6AC63E5BDC70}" srcOrd="0" destOrd="0" presId="urn:microsoft.com/office/officeart/2005/8/layout/equation1"/>
    <dgm:cxn modelId="{E9C041AB-ED4D-4048-8D38-D712C21900E6}" type="presParOf" srcId="{FAE99688-F5B2-4D02-BA8C-201BBDA9D339}" destId="{23402122-2FB8-4C6F-916F-A9B68C3184A0}" srcOrd="1" destOrd="0" presId="urn:microsoft.com/office/officeart/2005/8/layout/equation1"/>
    <dgm:cxn modelId="{C826FA6C-ACFF-4BAF-82CA-20CFAC887964}" type="presParOf" srcId="{FAE99688-F5B2-4D02-BA8C-201BBDA9D339}" destId="{03B402DA-2DCE-4C7E-A7C0-72ED0F5CD237}" srcOrd="2" destOrd="0" presId="urn:microsoft.com/office/officeart/2005/8/layout/equation1"/>
    <dgm:cxn modelId="{4BE40EE7-183F-4C1B-A543-C1A7F5861DAB}" type="presParOf" srcId="{FAE99688-F5B2-4D02-BA8C-201BBDA9D339}" destId="{E34CFC43-F7F7-4AED-80F2-A4FE35A7DA63}" srcOrd="3" destOrd="0" presId="urn:microsoft.com/office/officeart/2005/8/layout/equation1"/>
    <dgm:cxn modelId="{EBDBEAD4-5153-41B7-BF1B-BBB029199FB7}" type="presParOf" srcId="{FAE99688-F5B2-4D02-BA8C-201BBDA9D339}" destId="{0E2831EE-ECF9-4DBA-8C02-332D537176C5}" srcOrd="4" destOrd="0" presId="urn:microsoft.com/office/officeart/2005/8/layout/equation1"/>
    <dgm:cxn modelId="{B9B6EE6B-8307-471A-98FC-F2AB03FBCE7C}" type="presParOf" srcId="{FAE99688-F5B2-4D02-BA8C-201BBDA9D339}" destId="{BB0BCD26-7582-4AC4-A20A-BD080ADF4611}" srcOrd="5" destOrd="0" presId="urn:microsoft.com/office/officeart/2005/8/layout/equation1"/>
    <dgm:cxn modelId="{BA0EF1AF-6D2C-465E-9AA5-B74ACD72DF31}" type="presParOf" srcId="{FAE99688-F5B2-4D02-BA8C-201BBDA9D339}" destId="{831E1206-9DE7-4232-A066-629ADB1617FD}" srcOrd="6" destOrd="0" presId="urn:microsoft.com/office/officeart/2005/8/layout/equation1"/>
    <dgm:cxn modelId="{8F7D1D9C-7B71-4F68-AACF-CB5B7338A97E}" type="presParOf" srcId="{FAE99688-F5B2-4D02-BA8C-201BBDA9D339}" destId="{5C41F2FC-E017-4C50-8616-8598081A6161}" srcOrd="7" destOrd="0" presId="urn:microsoft.com/office/officeart/2005/8/layout/equation1"/>
    <dgm:cxn modelId="{04954069-D6BE-4FF3-9580-4B9D98DB4649}" type="presParOf" srcId="{FAE99688-F5B2-4D02-BA8C-201BBDA9D339}" destId="{4E2FE999-F230-4BEF-8AD9-29E8C8BF58E0}" srcOrd="8" destOrd="0" presId="urn:microsoft.com/office/officeart/2005/8/layout/equation1"/>
    <dgm:cxn modelId="{05D00C50-FEA4-4574-84EE-BBEBA09D8B37}" type="presParOf" srcId="{FAE99688-F5B2-4D02-BA8C-201BBDA9D339}" destId="{F7EB3D87-2A04-48D3-9067-0788216BBC12}" srcOrd="9" destOrd="0" presId="urn:microsoft.com/office/officeart/2005/8/layout/equation1"/>
    <dgm:cxn modelId="{A69DB40E-51D5-468F-A2A3-42207F42E8BC}" type="presParOf" srcId="{FAE99688-F5B2-4D02-BA8C-201BBDA9D339}" destId="{FE3FCBC6-101D-4E80-9914-E0630F72BD61}" srcOrd="10" destOrd="0" presId="urn:microsoft.com/office/officeart/2005/8/layout/equation1"/>
    <dgm:cxn modelId="{F35B10C0-0EE4-475B-B1EE-823AF258C806}" type="presParOf" srcId="{FAE99688-F5B2-4D02-BA8C-201BBDA9D339}" destId="{A4CCB02A-C965-4DFD-AA70-BEF3459CBCBC}" srcOrd="11" destOrd="0" presId="urn:microsoft.com/office/officeart/2005/8/layout/equation1"/>
    <dgm:cxn modelId="{1D62D0AD-F7BB-4B5F-95EE-A88A8B74CA1D}" type="presParOf" srcId="{FAE99688-F5B2-4D02-BA8C-201BBDA9D339}" destId="{F9B82FF0-1034-480D-B89E-FF785A7C48A2}"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80D97E-D23B-4646-AC51-24E3CE881655}" type="doc">
      <dgm:prSet loTypeId="urn:microsoft.com/office/officeart/2005/8/layout/pyramid1" loCatId="pyramid" qsTypeId="urn:microsoft.com/office/officeart/2005/8/quickstyle/simple1" qsCatId="simple" csTypeId="urn:microsoft.com/office/officeart/2005/8/colors/accent1_2" csCatId="accent1" phldr="1"/>
      <dgm:spPr/>
    </dgm:pt>
    <dgm:pt modelId="{11ACD6D0-6863-4B10-824F-5CCCF75E283D}">
      <dgm:prSet phldrT="[文本]" custT="1"/>
      <dgm:spPr/>
      <dgm:t>
        <a:bodyPr/>
        <a:lstStyle/>
        <a:p>
          <a:r>
            <a:rPr lang="zh-CN" altLang="en-US" sz="1400" b="1" dirty="0" smtClean="0"/>
            <a:t>大型</a:t>
          </a:r>
          <a:endParaRPr lang="zh-CN" altLang="en-US" sz="1400" b="1" dirty="0"/>
        </a:p>
      </dgm:t>
    </dgm:pt>
    <dgm:pt modelId="{93255FCA-7ACC-40A7-900B-4EE2D55EC7E9}" type="parTrans" cxnId="{A241C2DD-27ED-4C86-B6D7-199E1B2DC784}">
      <dgm:prSet/>
      <dgm:spPr/>
      <dgm:t>
        <a:bodyPr/>
        <a:lstStyle/>
        <a:p>
          <a:endParaRPr lang="zh-CN" altLang="en-US" sz="1400" b="1"/>
        </a:p>
      </dgm:t>
    </dgm:pt>
    <dgm:pt modelId="{A026892C-2BDF-4FD8-9A91-49F6CEEFD687}" type="sibTrans" cxnId="{A241C2DD-27ED-4C86-B6D7-199E1B2DC784}">
      <dgm:prSet/>
      <dgm:spPr/>
      <dgm:t>
        <a:bodyPr/>
        <a:lstStyle/>
        <a:p>
          <a:endParaRPr lang="zh-CN" altLang="en-US" sz="1400" b="1"/>
        </a:p>
      </dgm:t>
    </dgm:pt>
    <dgm:pt modelId="{C701B747-2399-470E-83A4-C237E3E77E02}">
      <dgm:prSet phldrT="[文本]" custT="1"/>
      <dgm:spPr/>
      <dgm:t>
        <a:bodyPr/>
        <a:lstStyle/>
        <a:p>
          <a:r>
            <a:rPr lang="zh-CN" altLang="en-US" sz="1400" b="1" dirty="0" smtClean="0"/>
            <a:t>中型</a:t>
          </a:r>
          <a:endParaRPr lang="zh-CN" altLang="en-US" sz="1400" b="1" dirty="0"/>
        </a:p>
      </dgm:t>
    </dgm:pt>
    <dgm:pt modelId="{EF3B5D85-CCC8-4D3C-A2C1-9A7329FC9269}" type="parTrans" cxnId="{E86EF606-2C79-479E-8582-0999A98ED512}">
      <dgm:prSet/>
      <dgm:spPr/>
      <dgm:t>
        <a:bodyPr/>
        <a:lstStyle/>
        <a:p>
          <a:endParaRPr lang="zh-CN" altLang="en-US" sz="1400" b="1"/>
        </a:p>
      </dgm:t>
    </dgm:pt>
    <dgm:pt modelId="{CEF7142E-8DF1-4200-BCC0-76B636E8B6A6}" type="sibTrans" cxnId="{E86EF606-2C79-479E-8582-0999A98ED512}">
      <dgm:prSet/>
      <dgm:spPr/>
      <dgm:t>
        <a:bodyPr/>
        <a:lstStyle/>
        <a:p>
          <a:endParaRPr lang="zh-CN" altLang="en-US" sz="1400" b="1"/>
        </a:p>
      </dgm:t>
    </dgm:pt>
    <dgm:pt modelId="{4C3F8FFB-A700-4686-BB93-B170E8D465FC}">
      <dgm:prSet phldrT="[文本]" custT="1"/>
      <dgm:spPr/>
      <dgm:t>
        <a:bodyPr/>
        <a:lstStyle/>
        <a:p>
          <a:r>
            <a:rPr lang="zh-CN" altLang="en-US" sz="1400" b="1" dirty="0" smtClean="0"/>
            <a:t>中小</a:t>
          </a:r>
          <a:endParaRPr lang="zh-CN" altLang="en-US" sz="1400" b="1" dirty="0"/>
        </a:p>
      </dgm:t>
    </dgm:pt>
    <dgm:pt modelId="{BD7BD2C8-83C8-4BF7-868B-8F7E49436302}" type="parTrans" cxnId="{00A77F75-0E65-4DAF-A211-25C867F2EE29}">
      <dgm:prSet/>
      <dgm:spPr/>
      <dgm:t>
        <a:bodyPr/>
        <a:lstStyle/>
        <a:p>
          <a:endParaRPr lang="zh-CN" altLang="en-US" sz="1400" b="1"/>
        </a:p>
      </dgm:t>
    </dgm:pt>
    <dgm:pt modelId="{E1F59339-9918-44BE-A577-35F38F907B1C}" type="sibTrans" cxnId="{00A77F75-0E65-4DAF-A211-25C867F2EE29}">
      <dgm:prSet/>
      <dgm:spPr/>
      <dgm:t>
        <a:bodyPr/>
        <a:lstStyle/>
        <a:p>
          <a:endParaRPr lang="zh-CN" altLang="en-US" sz="1400" b="1"/>
        </a:p>
      </dgm:t>
    </dgm:pt>
    <dgm:pt modelId="{2BD79F24-91C4-45F8-84C4-58871C1C6A39}">
      <dgm:prSet phldrT="[文本]" custT="1"/>
      <dgm:spPr/>
      <dgm:t>
        <a:bodyPr/>
        <a:lstStyle/>
        <a:p>
          <a:r>
            <a:rPr lang="zh-CN" altLang="en-US" sz="1400" b="1" dirty="0" smtClean="0"/>
            <a:t>小型</a:t>
          </a:r>
          <a:endParaRPr lang="zh-CN" altLang="en-US" sz="1400" b="1" dirty="0"/>
        </a:p>
      </dgm:t>
    </dgm:pt>
    <dgm:pt modelId="{31E2967F-8D80-4F0A-977D-C02BB54D34D6}" type="parTrans" cxnId="{731B17E5-C916-47F3-8270-68947F74B44C}">
      <dgm:prSet/>
      <dgm:spPr/>
      <dgm:t>
        <a:bodyPr/>
        <a:lstStyle/>
        <a:p>
          <a:endParaRPr lang="zh-CN" altLang="en-US" sz="1400" b="1"/>
        </a:p>
      </dgm:t>
    </dgm:pt>
    <dgm:pt modelId="{EB068DF3-228D-489C-94BC-D695409560ED}" type="sibTrans" cxnId="{731B17E5-C916-47F3-8270-68947F74B44C}">
      <dgm:prSet/>
      <dgm:spPr/>
      <dgm:t>
        <a:bodyPr/>
        <a:lstStyle/>
        <a:p>
          <a:endParaRPr lang="zh-CN" altLang="en-US" sz="1400" b="1"/>
        </a:p>
      </dgm:t>
    </dgm:pt>
    <dgm:pt modelId="{7E261D83-A1B5-48AF-80E5-5A44F9AB770C}">
      <dgm:prSet phldrT="[文本]" custT="1"/>
      <dgm:spPr/>
      <dgm:t>
        <a:bodyPr/>
        <a:lstStyle/>
        <a:p>
          <a:r>
            <a:rPr lang="zh-CN" altLang="en-US" sz="1400" b="1" dirty="0" smtClean="0"/>
            <a:t>微小</a:t>
          </a:r>
          <a:endParaRPr lang="zh-CN" altLang="en-US" sz="1400" b="1" dirty="0"/>
        </a:p>
      </dgm:t>
    </dgm:pt>
    <dgm:pt modelId="{0FE56109-B667-4757-BBAA-AFD320EB8D16}" type="parTrans" cxnId="{FBAB3D4A-F3D3-458E-8044-F8722342681B}">
      <dgm:prSet/>
      <dgm:spPr/>
      <dgm:t>
        <a:bodyPr/>
        <a:lstStyle/>
        <a:p>
          <a:endParaRPr lang="zh-CN" altLang="en-US" sz="1400" b="1"/>
        </a:p>
      </dgm:t>
    </dgm:pt>
    <dgm:pt modelId="{D2A76E91-460F-443C-A151-60EAB19D4BF8}" type="sibTrans" cxnId="{FBAB3D4A-F3D3-458E-8044-F8722342681B}">
      <dgm:prSet/>
      <dgm:spPr/>
      <dgm:t>
        <a:bodyPr/>
        <a:lstStyle/>
        <a:p>
          <a:endParaRPr lang="zh-CN" altLang="en-US" sz="1400" b="1"/>
        </a:p>
      </dgm:t>
    </dgm:pt>
    <dgm:pt modelId="{30733289-C736-4105-B122-204E4582695F}" type="pres">
      <dgm:prSet presAssocID="{4380D97E-D23B-4646-AC51-24E3CE881655}" presName="Name0" presStyleCnt="0">
        <dgm:presLayoutVars>
          <dgm:dir/>
          <dgm:animLvl val="lvl"/>
          <dgm:resizeHandles val="exact"/>
        </dgm:presLayoutVars>
      </dgm:prSet>
      <dgm:spPr/>
    </dgm:pt>
    <dgm:pt modelId="{D760E99F-F63B-4CD5-B9F1-0897E5E12699}" type="pres">
      <dgm:prSet presAssocID="{11ACD6D0-6863-4B10-824F-5CCCF75E283D}" presName="Name8" presStyleCnt="0"/>
      <dgm:spPr/>
    </dgm:pt>
    <dgm:pt modelId="{C2F8D7F3-F829-48C7-ABD6-6289E864BE1E}" type="pres">
      <dgm:prSet presAssocID="{11ACD6D0-6863-4B10-824F-5CCCF75E283D}" presName="level" presStyleLbl="node1" presStyleIdx="0" presStyleCnt="5">
        <dgm:presLayoutVars>
          <dgm:chMax val="1"/>
          <dgm:bulletEnabled val="1"/>
        </dgm:presLayoutVars>
      </dgm:prSet>
      <dgm:spPr/>
      <dgm:t>
        <a:bodyPr/>
        <a:lstStyle/>
        <a:p>
          <a:endParaRPr lang="zh-CN" altLang="en-US"/>
        </a:p>
      </dgm:t>
    </dgm:pt>
    <dgm:pt modelId="{C1E59735-BC16-4936-B939-F3E2D4BEE72D}" type="pres">
      <dgm:prSet presAssocID="{11ACD6D0-6863-4B10-824F-5CCCF75E283D}" presName="levelTx" presStyleLbl="revTx" presStyleIdx="0" presStyleCnt="0">
        <dgm:presLayoutVars>
          <dgm:chMax val="1"/>
          <dgm:bulletEnabled val="1"/>
        </dgm:presLayoutVars>
      </dgm:prSet>
      <dgm:spPr/>
      <dgm:t>
        <a:bodyPr/>
        <a:lstStyle/>
        <a:p>
          <a:endParaRPr lang="zh-CN" altLang="en-US"/>
        </a:p>
      </dgm:t>
    </dgm:pt>
    <dgm:pt modelId="{163BE6EE-87EB-4765-83BD-E5FCB155AA49}" type="pres">
      <dgm:prSet presAssocID="{C701B747-2399-470E-83A4-C237E3E77E02}" presName="Name8" presStyleCnt="0"/>
      <dgm:spPr/>
    </dgm:pt>
    <dgm:pt modelId="{A4357381-E96A-4489-9B49-4A2D758985F6}" type="pres">
      <dgm:prSet presAssocID="{C701B747-2399-470E-83A4-C237E3E77E02}" presName="level" presStyleLbl="node1" presStyleIdx="1" presStyleCnt="5">
        <dgm:presLayoutVars>
          <dgm:chMax val="1"/>
          <dgm:bulletEnabled val="1"/>
        </dgm:presLayoutVars>
      </dgm:prSet>
      <dgm:spPr/>
      <dgm:t>
        <a:bodyPr/>
        <a:lstStyle/>
        <a:p>
          <a:endParaRPr lang="zh-CN" altLang="en-US"/>
        </a:p>
      </dgm:t>
    </dgm:pt>
    <dgm:pt modelId="{5B28C3D7-BEC8-4A68-8509-CDF7C05D1804}" type="pres">
      <dgm:prSet presAssocID="{C701B747-2399-470E-83A4-C237E3E77E02}" presName="levelTx" presStyleLbl="revTx" presStyleIdx="0" presStyleCnt="0">
        <dgm:presLayoutVars>
          <dgm:chMax val="1"/>
          <dgm:bulletEnabled val="1"/>
        </dgm:presLayoutVars>
      </dgm:prSet>
      <dgm:spPr/>
      <dgm:t>
        <a:bodyPr/>
        <a:lstStyle/>
        <a:p>
          <a:endParaRPr lang="zh-CN" altLang="en-US"/>
        </a:p>
      </dgm:t>
    </dgm:pt>
    <dgm:pt modelId="{F111C7C3-6537-4E72-A61D-8D049B28C72D}" type="pres">
      <dgm:prSet presAssocID="{4C3F8FFB-A700-4686-BB93-B170E8D465FC}" presName="Name8" presStyleCnt="0"/>
      <dgm:spPr/>
    </dgm:pt>
    <dgm:pt modelId="{C03830DA-9E50-4C03-821B-7BAA8D0ED773}" type="pres">
      <dgm:prSet presAssocID="{4C3F8FFB-A700-4686-BB93-B170E8D465FC}" presName="level" presStyleLbl="node1" presStyleIdx="2" presStyleCnt="5">
        <dgm:presLayoutVars>
          <dgm:chMax val="1"/>
          <dgm:bulletEnabled val="1"/>
        </dgm:presLayoutVars>
      </dgm:prSet>
      <dgm:spPr/>
      <dgm:t>
        <a:bodyPr/>
        <a:lstStyle/>
        <a:p>
          <a:endParaRPr lang="zh-CN" altLang="en-US"/>
        </a:p>
      </dgm:t>
    </dgm:pt>
    <dgm:pt modelId="{1A73438F-5B29-4C65-9C4D-1E926D2F7CBE}" type="pres">
      <dgm:prSet presAssocID="{4C3F8FFB-A700-4686-BB93-B170E8D465FC}" presName="levelTx" presStyleLbl="revTx" presStyleIdx="0" presStyleCnt="0">
        <dgm:presLayoutVars>
          <dgm:chMax val="1"/>
          <dgm:bulletEnabled val="1"/>
        </dgm:presLayoutVars>
      </dgm:prSet>
      <dgm:spPr/>
      <dgm:t>
        <a:bodyPr/>
        <a:lstStyle/>
        <a:p>
          <a:endParaRPr lang="zh-CN" altLang="en-US"/>
        </a:p>
      </dgm:t>
    </dgm:pt>
    <dgm:pt modelId="{0E37F9CB-6B9A-4757-9B19-02D594DAADFF}" type="pres">
      <dgm:prSet presAssocID="{2BD79F24-91C4-45F8-84C4-58871C1C6A39}" presName="Name8" presStyleCnt="0"/>
      <dgm:spPr/>
    </dgm:pt>
    <dgm:pt modelId="{BF19B332-4ED3-460F-B73C-7690B90167CA}" type="pres">
      <dgm:prSet presAssocID="{2BD79F24-91C4-45F8-84C4-58871C1C6A39}" presName="level" presStyleLbl="node1" presStyleIdx="3" presStyleCnt="5">
        <dgm:presLayoutVars>
          <dgm:chMax val="1"/>
          <dgm:bulletEnabled val="1"/>
        </dgm:presLayoutVars>
      </dgm:prSet>
      <dgm:spPr/>
      <dgm:t>
        <a:bodyPr/>
        <a:lstStyle/>
        <a:p>
          <a:endParaRPr lang="zh-CN" altLang="en-US"/>
        </a:p>
      </dgm:t>
    </dgm:pt>
    <dgm:pt modelId="{2A8F6999-9C1E-417C-B96E-A2643E3B8380}" type="pres">
      <dgm:prSet presAssocID="{2BD79F24-91C4-45F8-84C4-58871C1C6A39}" presName="levelTx" presStyleLbl="revTx" presStyleIdx="0" presStyleCnt="0">
        <dgm:presLayoutVars>
          <dgm:chMax val="1"/>
          <dgm:bulletEnabled val="1"/>
        </dgm:presLayoutVars>
      </dgm:prSet>
      <dgm:spPr/>
      <dgm:t>
        <a:bodyPr/>
        <a:lstStyle/>
        <a:p>
          <a:endParaRPr lang="zh-CN" altLang="en-US"/>
        </a:p>
      </dgm:t>
    </dgm:pt>
    <dgm:pt modelId="{64940FCC-2FB7-4785-9766-34460DCBA417}" type="pres">
      <dgm:prSet presAssocID="{7E261D83-A1B5-48AF-80E5-5A44F9AB770C}" presName="Name8" presStyleCnt="0"/>
      <dgm:spPr/>
    </dgm:pt>
    <dgm:pt modelId="{C3E69CE8-550F-41C3-8F3F-7DC699D0ACC0}" type="pres">
      <dgm:prSet presAssocID="{7E261D83-A1B5-48AF-80E5-5A44F9AB770C}" presName="level" presStyleLbl="node1" presStyleIdx="4" presStyleCnt="5">
        <dgm:presLayoutVars>
          <dgm:chMax val="1"/>
          <dgm:bulletEnabled val="1"/>
        </dgm:presLayoutVars>
      </dgm:prSet>
      <dgm:spPr/>
      <dgm:t>
        <a:bodyPr/>
        <a:lstStyle/>
        <a:p>
          <a:endParaRPr lang="zh-CN" altLang="en-US"/>
        </a:p>
      </dgm:t>
    </dgm:pt>
    <dgm:pt modelId="{84FAA1B4-66E3-4BB6-80DC-ABCD0A19A8A8}" type="pres">
      <dgm:prSet presAssocID="{7E261D83-A1B5-48AF-80E5-5A44F9AB770C}" presName="levelTx" presStyleLbl="revTx" presStyleIdx="0" presStyleCnt="0">
        <dgm:presLayoutVars>
          <dgm:chMax val="1"/>
          <dgm:bulletEnabled val="1"/>
        </dgm:presLayoutVars>
      </dgm:prSet>
      <dgm:spPr/>
      <dgm:t>
        <a:bodyPr/>
        <a:lstStyle/>
        <a:p>
          <a:endParaRPr lang="zh-CN" altLang="en-US"/>
        </a:p>
      </dgm:t>
    </dgm:pt>
  </dgm:ptLst>
  <dgm:cxnLst>
    <dgm:cxn modelId="{A241C2DD-27ED-4C86-B6D7-199E1B2DC784}" srcId="{4380D97E-D23B-4646-AC51-24E3CE881655}" destId="{11ACD6D0-6863-4B10-824F-5CCCF75E283D}" srcOrd="0" destOrd="0" parTransId="{93255FCA-7ACC-40A7-900B-4EE2D55EC7E9}" sibTransId="{A026892C-2BDF-4FD8-9A91-49F6CEEFD687}"/>
    <dgm:cxn modelId="{FBAB3D4A-F3D3-458E-8044-F8722342681B}" srcId="{4380D97E-D23B-4646-AC51-24E3CE881655}" destId="{7E261D83-A1B5-48AF-80E5-5A44F9AB770C}" srcOrd="4" destOrd="0" parTransId="{0FE56109-B667-4757-BBAA-AFD320EB8D16}" sibTransId="{D2A76E91-460F-443C-A151-60EAB19D4BF8}"/>
    <dgm:cxn modelId="{7F135A8A-D58F-47FB-9E56-33405AE4AE66}" type="presOf" srcId="{7E261D83-A1B5-48AF-80E5-5A44F9AB770C}" destId="{84FAA1B4-66E3-4BB6-80DC-ABCD0A19A8A8}" srcOrd="1" destOrd="0" presId="urn:microsoft.com/office/officeart/2005/8/layout/pyramid1"/>
    <dgm:cxn modelId="{BFD2B6CC-E567-49BB-80EB-5B181BAAF288}" type="presOf" srcId="{4C3F8FFB-A700-4686-BB93-B170E8D465FC}" destId="{1A73438F-5B29-4C65-9C4D-1E926D2F7CBE}" srcOrd="1" destOrd="0" presId="urn:microsoft.com/office/officeart/2005/8/layout/pyramid1"/>
    <dgm:cxn modelId="{00A77F75-0E65-4DAF-A211-25C867F2EE29}" srcId="{4380D97E-D23B-4646-AC51-24E3CE881655}" destId="{4C3F8FFB-A700-4686-BB93-B170E8D465FC}" srcOrd="2" destOrd="0" parTransId="{BD7BD2C8-83C8-4BF7-868B-8F7E49436302}" sibTransId="{E1F59339-9918-44BE-A577-35F38F907B1C}"/>
    <dgm:cxn modelId="{731B17E5-C916-47F3-8270-68947F74B44C}" srcId="{4380D97E-D23B-4646-AC51-24E3CE881655}" destId="{2BD79F24-91C4-45F8-84C4-58871C1C6A39}" srcOrd="3" destOrd="0" parTransId="{31E2967F-8D80-4F0A-977D-C02BB54D34D6}" sibTransId="{EB068DF3-228D-489C-94BC-D695409560ED}"/>
    <dgm:cxn modelId="{D890387A-4CF7-412E-9FC8-A7A21C0E943D}" type="presOf" srcId="{11ACD6D0-6863-4B10-824F-5CCCF75E283D}" destId="{C1E59735-BC16-4936-B939-F3E2D4BEE72D}" srcOrd="1" destOrd="0" presId="urn:microsoft.com/office/officeart/2005/8/layout/pyramid1"/>
    <dgm:cxn modelId="{BEAB0E17-FC2F-4D21-BADD-CCA92DCC1B88}" type="presOf" srcId="{4380D97E-D23B-4646-AC51-24E3CE881655}" destId="{30733289-C736-4105-B122-204E4582695F}" srcOrd="0" destOrd="0" presId="urn:microsoft.com/office/officeart/2005/8/layout/pyramid1"/>
    <dgm:cxn modelId="{2F6C95B1-1D3D-44A4-A440-A202CAF162EC}" type="presOf" srcId="{2BD79F24-91C4-45F8-84C4-58871C1C6A39}" destId="{BF19B332-4ED3-460F-B73C-7690B90167CA}" srcOrd="0" destOrd="0" presId="urn:microsoft.com/office/officeart/2005/8/layout/pyramid1"/>
    <dgm:cxn modelId="{AE2C233C-C94A-4349-A52B-33C745A2EA07}" type="presOf" srcId="{2BD79F24-91C4-45F8-84C4-58871C1C6A39}" destId="{2A8F6999-9C1E-417C-B96E-A2643E3B8380}" srcOrd="1" destOrd="0" presId="urn:microsoft.com/office/officeart/2005/8/layout/pyramid1"/>
    <dgm:cxn modelId="{F954445E-AE36-40DE-8B9F-D6F5ED154311}" type="presOf" srcId="{C701B747-2399-470E-83A4-C237E3E77E02}" destId="{A4357381-E96A-4489-9B49-4A2D758985F6}" srcOrd="0" destOrd="0" presId="urn:microsoft.com/office/officeart/2005/8/layout/pyramid1"/>
    <dgm:cxn modelId="{FB612E94-7BC1-4664-A75A-C4A078C5D439}" type="presOf" srcId="{C701B747-2399-470E-83A4-C237E3E77E02}" destId="{5B28C3D7-BEC8-4A68-8509-CDF7C05D1804}" srcOrd="1" destOrd="0" presId="urn:microsoft.com/office/officeart/2005/8/layout/pyramid1"/>
    <dgm:cxn modelId="{E86EF606-2C79-479E-8582-0999A98ED512}" srcId="{4380D97E-D23B-4646-AC51-24E3CE881655}" destId="{C701B747-2399-470E-83A4-C237E3E77E02}" srcOrd="1" destOrd="0" parTransId="{EF3B5D85-CCC8-4D3C-A2C1-9A7329FC9269}" sibTransId="{CEF7142E-8DF1-4200-BCC0-76B636E8B6A6}"/>
    <dgm:cxn modelId="{0CE7CE62-D68C-4710-8A7D-BA764418E1D0}" type="presOf" srcId="{7E261D83-A1B5-48AF-80E5-5A44F9AB770C}" destId="{C3E69CE8-550F-41C3-8F3F-7DC699D0ACC0}" srcOrd="0" destOrd="0" presId="urn:microsoft.com/office/officeart/2005/8/layout/pyramid1"/>
    <dgm:cxn modelId="{FFFEBF1C-FDF6-4E4A-ADE6-74655A08885E}" type="presOf" srcId="{4C3F8FFB-A700-4686-BB93-B170E8D465FC}" destId="{C03830DA-9E50-4C03-821B-7BAA8D0ED773}" srcOrd="0" destOrd="0" presId="urn:microsoft.com/office/officeart/2005/8/layout/pyramid1"/>
    <dgm:cxn modelId="{D6FF7CA5-A1D8-4C89-AFC5-AFB8E78DBAA7}" type="presOf" srcId="{11ACD6D0-6863-4B10-824F-5CCCF75E283D}" destId="{C2F8D7F3-F829-48C7-ABD6-6289E864BE1E}" srcOrd="0" destOrd="0" presId="urn:microsoft.com/office/officeart/2005/8/layout/pyramid1"/>
    <dgm:cxn modelId="{236440D3-BC8B-4ED9-96C8-36EFB52B5B68}" type="presParOf" srcId="{30733289-C736-4105-B122-204E4582695F}" destId="{D760E99F-F63B-4CD5-B9F1-0897E5E12699}" srcOrd="0" destOrd="0" presId="urn:microsoft.com/office/officeart/2005/8/layout/pyramid1"/>
    <dgm:cxn modelId="{65159C99-C1E6-4B22-B3B5-7959024F8DC8}" type="presParOf" srcId="{D760E99F-F63B-4CD5-B9F1-0897E5E12699}" destId="{C2F8D7F3-F829-48C7-ABD6-6289E864BE1E}" srcOrd="0" destOrd="0" presId="urn:microsoft.com/office/officeart/2005/8/layout/pyramid1"/>
    <dgm:cxn modelId="{CACACCC0-85BC-4BCD-BE56-816A486FDDA3}" type="presParOf" srcId="{D760E99F-F63B-4CD5-B9F1-0897E5E12699}" destId="{C1E59735-BC16-4936-B939-F3E2D4BEE72D}" srcOrd="1" destOrd="0" presId="urn:microsoft.com/office/officeart/2005/8/layout/pyramid1"/>
    <dgm:cxn modelId="{B41DD09D-15B4-445A-B5F8-07A00A81A826}" type="presParOf" srcId="{30733289-C736-4105-B122-204E4582695F}" destId="{163BE6EE-87EB-4765-83BD-E5FCB155AA49}" srcOrd="1" destOrd="0" presId="urn:microsoft.com/office/officeart/2005/8/layout/pyramid1"/>
    <dgm:cxn modelId="{A2C4451D-596B-497B-A0C5-6CCF59F05C5F}" type="presParOf" srcId="{163BE6EE-87EB-4765-83BD-E5FCB155AA49}" destId="{A4357381-E96A-4489-9B49-4A2D758985F6}" srcOrd="0" destOrd="0" presId="urn:microsoft.com/office/officeart/2005/8/layout/pyramid1"/>
    <dgm:cxn modelId="{D49454E7-7482-4928-892E-08998A0DC14F}" type="presParOf" srcId="{163BE6EE-87EB-4765-83BD-E5FCB155AA49}" destId="{5B28C3D7-BEC8-4A68-8509-CDF7C05D1804}" srcOrd="1" destOrd="0" presId="urn:microsoft.com/office/officeart/2005/8/layout/pyramid1"/>
    <dgm:cxn modelId="{FA02A247-06F7-403B-90AF-10941CD61477}" type="presParOf" srcId="{30733289-C736-4105-B122-204E4582695F}" destId="{F111C7C3-6537-4E72-A61D-8D049B28C72D}" srcOrd="2" destOrd="0" presId="urn:microsoft.com/office/officeart/2005/8/layout/pyramid1"/>
    <dgm:cxn modelId="{FBE778F7-C400-400B-8F09-F00239BFB0F1}" type="presParOf" srcId="{F111C7C3-6537-4E72-A61D-8D049B28C72D}" destId="{C03830DA-9E50-4C03-821B-7BAA8D0ED773}" srcOrd="0" destOrd="0" presId="urn:microsoft.com/office/officeart/2005/8/layout/pyramid1"/>
    <dgm:cxn modelId="{9C033A35-BFEA-44D4-ABF7-0663948AB567}" type="presParOf" srcId="{F111C7C3-6537-4E72-A61D-8D049B28C72D}" destId="{1A73438F-5B29-4C65-9C4D-1E926D2F7CBE}" srcOrd="1" destOrd="0" presId="urn:microsoft.com/office/officeart/2005/8/layout/pyramid1"/>
    <dgm:cxn modelId="{E64B2966-B61B-43CA-80A2-4B2C3E553A00}" type="presParOf" srcId="{30733289-C736-4105-B122-204E4582695F}" destId="{0E37F9CB-6B9A-4757-9B19-02D594DAADFF}" srcOrd="3" destOrd="0" presId="urn:microsoft.com/office/officeart/2005/8/layout/pyramid1"/>
    <dgm:cxn modelId="{CAE1AA0C-7A04-4F31-A1CF-2B09DC25F949}" type="presParOf" srcId="{0E37F9CB-6B9A-4757-9B19-02D594DAADFF}" destId="{BF19B332-4ED3-460F-B73C-7690B90167CA}" srcOrd="0" destOrd="0" presId="urn:microsoft.com/office/officeart/2005/8/layout/pyramid1"/>
    <dgm:cxn modelId="{508D568E-77DF-4D63-B270-5188CE77196A}" type="presParOf" srcId="{0E37F9CB-6B9A-4757-9B19-02D594DAADFF}" destId="{2A8F6999-9C1E-417C-B96E-A2643E3B8380}" srcOrd="1" destOrd="0" presId="urn:microsoft.com/office/officeart/2005/8/layout/pyramid1"/>
    <dgm:cxn modelId="{2728FAE7-30DD-4197-B4FD-B370EEBCE12A}" type="presParOf" srcId="{30733289-C736-4105-B122-204E4582695F}" destId="{64940FCC-2FB7-4785-9766-34460DCBA417}" srcOrd="4" destOrd="0" presId="urn:microsoft.com/office/officeart/2005/8/layout/pyramid1"/>
    <dgm:cxn modelId="{DD3F6226-EF74-4E61-878D-114836F78F0D}" type="presParOf" srcId="{64940FCC-2FB7-4785-9766-34460DCBA417}" destId="{C3E69CE8-550F-41C3-8F3F-7DC699D0ACC0}" srcOrd="0" destOrd="0" presId="urn:microsoft.com/office/officeart/2005/8/layout/pyramid1"/>
    <dgm:cxn modelId="{46FF60DE-1643-4884-B026-F0D12AEF6767}" type="presParOf" srcId="{64940FCC-2FB7-4785-9766-34460DCBA417}" destId="{84FAA1B4-66E3-4BB6-80DC-ABCD0A19A8A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874E5-D22B-4C00-B519-6AC63E5BDC70}">
      <dsp:nvSpPr>
        <dsp:cNvPr id="0" name=""/>
        <dsp:cNvSpPr/>
      </dsp:nvSpPr>
      <dsp:spPr>
        <a:xfrm>
          <a:off x="4223" y="480119"/>
          <a:ext cx="1173360" cy="11733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行业属性</a:t>
          </a:r>
          <a:endParaRPr lang="zh-CN" altLang="en-US" sz="1300" kern="1200" dirty="0"/>
        </a:p>
      </dsp:txBody>
      <dsp:txXfrm>
        <a:off x="176058" y="651954"/>
        <a:ext cx="829690" cy="829690"/>
      </dsp:txXfrm>
    </dsp:sp>
    <dsp:sp modelId="{03B402DA-2DCE-4C7E-A7C0-72ED0F5CD237}">
      <dsp:nvSpPr>
        <dsp:cNvPr id="0" name=""/>
        <dsp:cNvSpPr/>
      </dsp:nvSpPr>
      <dsp:spPr>
        <a:xfrm>
          <a:off x="1272861" y="726525"/>
          <a:ext cx="680549" cy="68054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363068" y="986767"/>
        <a:ext cx="500135" cy="160065"/>
      </dsp:txXfrm>
    </dsp:sp>
    <dsp:sp modelId="{0E2831EE-ECF9-4DBA-8C02-332D537176C5}">
      <dsp:nvSpPr>
        <dsp:cNvPr id="0" name=""/>
        <dsp:cNvSpPr/>
      </dsp:nvSpPr>
      <dsp:spPr>
        <a:xfrm>
          <a:off x="2011680" y="457203"/>
          <a:ext cx="1173360" cy="11733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企业雇员人数</a:t>
          </a:r>
          <a:endParaRPr lang="zh-CN" altLang="en-US" sz="1300" kern="1200" dirty="0"/>
        </a:p>
      </dsp:txBody>
      <dsp:txXfrm>
        <a:off x="2183515" y="629038"/>
        <a:ext cx="829690" cy="829690"/>
      </dsp:txXfrm>
    </dsp:sp>
    <dsp:sp modelId="{831E1206-9DE7-4232-A066-629ADB1617FD}">
      <dsp:nvSpPr>
        <dsp:cNvPr id="0" name=""/>
        <dsp:cNvSpPr/>
      </dsp:nvSpPr>
      <dsp:spPr>
        <a:xfrm>
          <a:off x="3317325" y="726525"/>
          <a:ext cx="680549" cy="68054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07532" y="986767"/>
        <a:ext cx="500135" cy="160065"/>
      </dsp:txXfrm>
    </dsp:sp>
    <dsp:sp modelId="{4E2FE999-F230-4BEF-8AD9-29E8C8BF58E0}">
      <dsp:nvSpPr>
        <dsp:cNvPr id="0" name=""/>
        <dsp:cNvSpPr/>
      </dsp:nvSpPr>
      <dsp:spPr>
        <a:xfrm>
          <a:off x="4093151" y="480119"/>
          <a:ext cx="1173360" cy="11733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财务数据（销售收入</a:t>
          </a:r>
          <a:r>
            <a:rPr lang="en-US" altLang="zh-CN" sz="1300" kern="1200" dirty="0" smtClean="0"/>
            <a:t>/</a:t>
          </a:r>
          <a:r>
            <a:rPr lang="zh-CN" altLang="en-US" sz="1300" kern="1200" dirty="0" smtClean="0"/>
            <a:t>资产总额）</a:t>
          </a:r>
          <a:endParaRPr lang="zh-CN" altLang="en-US" sz="1300" kern="1200" dirty="0"/>
        </a:p>
      </dsp:txBody>
      <dsp:txXfrm>
        <a:off x="4264986" y="651954"/>
        <a:ext cx="829690" cy="829690"/>
      </dsp:txXfrm>
    </dsp:sp>
    <dsp:sp modelId="{FE3FCBC6-101D-4E80-9914-E0630F72BD61}">
      <dsp:nvSpPr>
        <dsp:cNvPr id="0" name=""/>
        <dsp:cNvSpPr/>
      </dsp:nvSpPr>
      <dsp:spPr>
        <a:xfrm>
          <a:off x="5361789" y="726525"/>
          <a:ext cx="680549" cy="680549"/>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451996" y="866718"/>
        <a:ext cx="500135" cy="400163"/>
      </dsp:txXfrm>
    </dsp:sp>
    <dsp:sp modelId="{F9B82FF0-1034-480D-B89E-FF785A7C48A2}">
      <dsp:nvSpPr>
        <dsp:cNvPr id="0" name=""/>
        <dsp:cNvSpPr/>
      </dsp:nvSpPr>
      <dsp:spPr>
        <a:xfrm>
          <a:off x="6137615" y="480119"/>
          <a:ext cx="1173360" cy="11733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企业规模</a:t>
          </a:r>
          <a:endParaRPr lang="zh-CN" altLang="en-US" sz="1300" kern="1200" dirty="0"/>
        </a:p>
      </dsp:txBody>
      <dsp:txXfrm>
        <a:off x="6309450" y="651954"/>
        <a:ext cx="829690" cy="829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D7F3-F829-48C7-ABD6-6289E864BE1E}">
      <dsp:nvSpPr>
        <dsp:cNvPr id="0" name=""/>
        <dsp:cNvSpPr/>
      </dsp:nvSpPr>
      <dsp:spPr>
        <a:xfrm>
          <a:off x="1219200" y="0"/>
          <a:ext cx="609600" cy="812799"/>
        </a:xfrm>
        <a:prstGeom prst="trapezoid">
          <a:avLst>
            <a:gd name="adj"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大型</a:t>
          </a:r>
          <a:endParaRPr lang="zh-CN" altLang="en-US" sz="1400" b="1" kern="1200" dirty="0"/>
        </a:p>
      </dsp:txBody>
      <dsp:txXfrm>
        <a:off x="1219200" y="0"/>
        <a:ext cx="609600" cy="812799"/>
      </dsp:txXfrm>
    </dsp:sp>
    <dsp:sp modelId="{A4357381-E96A-4489-9B49-4A2D758985F6}">
      <dsp:nvSpPr>
        <dsp:cNvPr id="0" name=""/>
        <dsp:cNvSpPr/>
      </dsp:nvSpPr>
      <dsp:spPr>
        <a:xfrm>
          <a:off x="914400" y="812799"/>
          <a:ext cx="1219200" cy="812799"/>
        </a:xfrm>
        <a:prstGeom prst="trapezoid">
          <a:avLst>
            <a:gd name="adj" fmla="val 37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中型</a:t>
          </a:r>
          <a:endParaRPr lang="zh-CN" altLang="en-US" sz="1400" b="1" kern="1200" dirty="0"/>
        </a:p>
      </dsp:txBody>
      <dsp:txXfrm>
        <a:off x="1127760" y="812799"/>
        <a:ext cx="792480" cy="812799"/>
      </dsp:txXfrm>
    </dsp:sp>
    <dsp:sp modelId="{C03830DA-9E50-4C03-821B-7BAA8D0ED773}">
      <dsp:nvSpPr>
        <dsp:cNvPr id="0" name=""/>
        <dsp:cNvSpPr/>
      </dsp:nvSpPr>
      <dsp:spPr>
        <a:xfrm>
          <a:off x="609600" y="1625599"/>
          <a:ext cx="1828800" cy="812799"/>
        </a:xfrm>
        <a:prstGeom prst="trapezoid">
          <a:avLst>
            <a:gd name="adj" fmla="val 37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中小</a:t>
          </a:r>
          <a:endParaRPr lang="zh-CN" altLang="en-US" sz="1400" b="1" kern="1200" dirty="0"/>
        </a:p>
      </dsp:txBody>
      <dsp:txXfrm>
        <a:off x="929640" y="1625599"/>
        <a:ext cx="1188720" cy="812799"/>
      </dsp:txXfrm>
    </dsp:sp>
    <dsp:sp modelId="{BF19B332-4ED3-460F-B73C-7690B90167CA}">
      <dsp:nvSpPr>
        <dsp:cNvPr id="0" name=""/>
        <dsp:cNvSpPr/>
      </dsp:nvSpPr>
      <dsp:spPr>
        <a:xfrm>
          <a:off x="304800" y="2438399"/>
          <a:ext cx="2438400" cy="812799"/>
        </a:xfrm>
        <a:prstGeom prst="trapezoid">
          <a:avLst>
            <a:gd name="adj" fmla="val 37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小型</a:t>
          </a:r>
          <a:endParaRPr lang="zh-CN" altLang="en-US" sz="1400" b="1" kern="1200" dirty="0"/>
        </a:p>
      </dsp:txBody>
      <dsp:txXfrm>
        <a:off x="731519" y="2438399"/>
        <a:ext cx="1584960" cy="812799"/>
      </dsp:txXfrm>
    </dsp:sp>
    <dsp:sp modelId="{C3E69CE8-550F-41C3-8F3F-7DC699D0ACC0}">
      <dsp:nvSpPr>
        <dsp:cNvPr id="0" name=""/>
        <dsp:cNvSpPr/>
      </dsp:nvSpPr>
      <dsp:spPr>
        <a:xfrm>
          <a:off x="0" y="3251199"/>
          <a:ext cx="3048000" cy="812799"/>
        </a:xfrm>
        <a:prstGeom prst="trapezoid">
          <a:avLst>
            <a:gd name="adj" fmla="val 37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t>微小</a:t>
          </a:r>
          <a:endParaRPr lang="zh-CN" altLang="en-US" sz="1400" b="1" kern="1200" dirty="0"/>
        </a:p>
      </dsp:txBody>
      <dsp:txXfrm>
        <a:off x="533399" y="3251199"/>
        <a:ext cx="1981200" cy="81279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B2DCA06-51F8-44EA-9081-6F079495E2C4}" type="datetimeFigureOut">
              <a:rPr lang="zh-CN" altLang="en-US" smtClean="0"/>
              <a:t>2018/3/1</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1C1B0F9-4382-447A-BFF4-325702392311}" type="slidenum">
              <a:rPr lang="zh-CN" altLang="en-US" smtClean="0"/>
              <a:t>‹#›</a:t>
            </a:fld>
            <a:endParaRPr lang="zh-CN" altLang="en-US"/>
          </a:p>
        </p:txBody>
      </p:sp>
    </p:spTree>
    <p:extLst>
      <p:ext uri="{BB962C8B-B14F-4D97-AF65-F5344CB8AC3E}">
        <p14:creationId xmlns:p14="http://schemas.microsoft.com/office/powerpoint/2010/main" val="360453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C1B0F9-4382-447A-BFF4-325702392311}" type="slidenum">
              <a:rPr lang="zh-CN" altLang="en-US" smtClean="0"/>
              <a:t>8</a:t>
            </a:fld>
            <a:endParaRPr lang="zh-CN" altLang="en-US"/>
          </a:p>
        </p:txBody>
      </p:sp>
    </p:spTree>
    <p:extLst>
      <p:ext uri="{BB962C8B-B14F-4D97-AF65-F5344CB8AC3E}">
        <p14:creationId xmlns:p14="http://schemas.microsoft.com/office/powerpoint/2010/main" val="177448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C1B0F9-4382-447A-BFF4-325702392311}" type="slidenum">
              <a:rPr lang="zh-CN" altLang="en-US" smtClean="0"/>
              <a:t>10</a:t>
            </a:fld>
            <a:endParaRPr lang="zh-CN" altLang="en-US"/>
          </a:p>
        </p:txBody>
      </p:sp>
    </p:spTree>
    <p:extLst>
      <p:ext uri="{BB962C8B-B14F-4D97-AF65-F5344CB8AC3E}">
        <p14:creationId xmlns:p14="http://schemas.microsoft.com/office/powerpoint/2010/main" val="1774488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jpeg"/><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667500" y="342900"/>
            <a:ext cx="1993900" cy="2794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764540" y="2321153"/>
            <a:ext cx="7614919" cy="560705"/>
          </a:xfrm>
          <a:prstGeom prst="rect">
            <a:avLst/>
          </a:prstGeom>
        </p:spPr>
        <p:txBody>
          <a:bodyPr wrap="square" lIns="0" tIns="0" rIns="0" bIns="0">
            <a:spAutoFit/>
          </a:bodyPr>
          <a:lstStyle>
            <a:lvl1pPr>
              <a:defRPr sz="3600" b="1" i="0">
                <a:solidFill>
                  <a:srgbClr val="404040"/>
                </a:solidFill>
                <a:latin typeface="Microsoft YaHei"/>
                <a:cs typeface="Microsoft YaHe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04040"/>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667500" y="6286500"/>
            <a:ext cx="1993900" cy="2794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404040"/>
                </a:solidFill>
                <a:latin typeface="Microsoft YaHei"/>
                <a:cs typeface="Microsoft YaHe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404040"/>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670050" y="1555750"/>
            <a:ext cx="6299200" cy="4076700"/>
          </a:xfrm>
          <a:custGeom>
            <a:avLst/>
            <a:gdLst/>
            <a:ahLst/>
            <a:cxnLst/>
            <a:rect l="l" t="t" r="r" b="b"/>
            <a:pathLst>
              <a:path w="6299200" h="4076700">
                <a:moveTo>
                  <a:pt x="0" y="0"/>
                </a:moveTo>
                <a:lnTo>
                  <a:pt x="6299200" y="0"/>
                </a:lnTo>
                <a:lnTo>
                  <a:pt x="6299200" y="4076700"/>
                </a:lnTo>
                <a:lnTo>
                  <a:pt x="0" y="4076700"/>
                </a:lnTo>
                <a:lnTo>
                  <a:pt x="0" y="0"/>
                </a:lnTo>
                <a:close/>
              </a:path>
            </a:pathLst>
          </a:custGeom>
          <a:solidFill>
            <a:srgbClr val="0070C0"/>
          </a:solidFill>
        </p:spPr>
        <p:txBody>
          <a:bodyPr wrap="square" lIns="0" tIns="0" rIns="0" bIns="0" rtlCol="0"/>
          <a:lstStyle/>
          <a:p>
            <a:endParaRPr/>
          </a:p>
        </p:txBody>
      </p:sp>
      <p:sp>
        <p:nvSpPr>
          <p:cNvPr id="18" name="bk object 18"/>
          <p:cNvSpPr/>
          <p:nvPr/>
        </p:nvSpPr>
        <p:spPr>
          <a:xfrm>
            <a:off x="1670050" y="1555750"/>
            <a:ext cx="6299200" cy="4076700"/>
          </a:xfrm>
          <a:custGeom>
            <a:avLst/>
            <a:gdLst/>
            <a:ahLst/>
            <a:cxnLst/>
            <a:rect l="l" t="t" r="r" b="b"/>
            <a:pathLst>
              <a:path w="6299200" h="4076700">
                <a:moveTo>
                  <a:pt x="0" y="0"/>
                </a:moveTo>
                <a:lnTo>
                  <a:pt x="6299203" y="0"/>
                </a:lnTo>
                <a:lnTo>
                  <a:pt x="6299203" y="4076702"/>
                </a:lnTo>
                <a:lnTo>
                  <a:pt x="0" y="4076702"/>
                </a:lnTo>
                <a:lnTo>
                  <a:pt x="0" y="0"/>
                </a:lnTo>
                <a:close/>
              </a:path>
            </a:pathLst>
          </a:custGeom>
          <a:ln w="12700">
            <a:solidFill>
              <a:srgbClr val="FFFFFF"/>
            </a:solidFill>
          </a:ln>
        </p:spPr>
        <p:txBody>
          <a:bodyPr wrap="square" lIns="0" tIns="0" rIns="0" bIns="0" rtlCol="0"/>
          <a:lstStyle/>
          <a:p>
            <a:endParaRPr/>
          </a:p>
        </p:txBody>
      </p:sp>
      <p:sp>
        <p:nvSpPr>
          <p:cNvPr id="19" name="bk object 19"/>
          <p:cNvSpPr/>
          <p:nvPr/>
        </p:nvSpPr>
        <p:spPr>
          <a:xfrm>
            <a:off x="3060700" y="1803400"/>
            <a:ext cx="622300" cy="787400"/>
          </a:xfrm>
          <a:prstGeom prst="rect">
            <a:avLst/>
          </a:prstGeom>
          <a:blipFill>
            <a:blip r:embed="rId3" cstate="print"/>
            <a:stretch>
              <a:fillRect/>
            </a:stretch>
          </a:blipFill>
        </p:spPr>
        <p:txBody>
          <a:bodyPr wrap="square" lIns="0" tIns="0" rIns="0" bIns="0" rtlCol="0"/>
          <a:lstStyle/>
          <a:p>
            <a:endParaRPr/>
          </a:p>
        </p:txBody>
      </p:sp>
      <p:sp>
        <p:nvSpPr>
          <p:cNvPr id="20" name="bk object 20"/>
          <p:cNvSpPr/>
          <p:nvPr/>
        </p:nvSpPr>
        <p:spPr>
          <a:xfrm>
            <a:off x="3340100" y="1752600"/>
            <a:ext cx="889000" cy="850900"/>
          </a:xfrm>
          <a:prstGeom prst="rect">
            <a:avLst/>
          </a:prstGeom>
          <a:blipFill>
            <a:blip r:embed="rId4" cstate="print"/>
            <a:stretch>
              <a:fillRect/>
            </a:stretch>
          </a:blipFill>
        </p:spPr>
        <p:txBody>
          <a:bodyPr wrap="square" lIns="0" tIns="0" rIns="0" bIns="0" rtlCol="0"/>
          <a:lstStyle/>
          <a:p>
            <a:endParaRPr/>
          </a:p>
        </p:txBody>
      </p:sp>
      <p:sp>
        <p:nvSpPr>
          <p:cNvPr id="21" name="bk object 21"/>
          <p:cNvSpPr/>
          <p:nvPr/>
        </p:nvSpPr>
        <p:spPr>
          <a:xfrm>
            <a:off x="3695700" y="1752600"/>
            <a:ext cx="1244600" cy="850900"/>
          </a:xfrm>
          <a:prstGeom prst="rect">
            <a:avLst/>
          </a:prstGeom>
          <a:blipFill>
            <a:blip r:embed="rId5" cstate="print"/>
            <a:stretch>
              <a:fillRect/>
            </a:stretch>
          </a:blipFill>
        </p:spPr>
        <p:txBody>
          <a:bodyPr wrap="square" lIns="0" tIns="0" rIns="0" bIns="0" rtlCol="0"/>
          <a:lstStyle/>
          <a:p>
            <a:endParaRPr/>
          </a:p>
        </p:txBody>
      </p:sp>
      <p:sp>
        <p:nvSpPr>
          <p:cNvPr id="22" name="bk object 22"/>
          <p:cNvSpPr/>
          <p:nvPr/>
        </p:nvSpPr>
        <p:spPr>
          <a:xfrm>
            <a:off x="4508500" y="1752600"/>
            <a:ext cx="889000" cy="850900"/>
          </a:xfrm>
          <a:prstGeom prst="rect">
            <a:avLst/>
          </a:prstGeom>
          <a:blipFill>
            <a:blip r:embed="rId6" cstate="print"/>
            <a:stretch>
              <a:fillRect/>
            </a:stretch>
          </a:blipFill>
        </p:spPr>
        <p:txBody>
          <a:bodyPr wrap="square" lIns="0" tIns="0" rIns="0" bIns="0" rtlCol="0"/>
          <a:lstStyle/>
          <a:p>
            <a:endParaRPr/>
          </a:p>
        </p:txBody>
      </p:sp>
      <p:sp>
        <p:nvSpPr>
          <p:cNvPr id="23" name="bk object 23"/>
          <p:cNvSpPr/>
          <p:nvPr/>
        </p:nvSpPr>
        <p:spPr>
          <a:xfrm>
            <a:off x="4953000" y="1701800"/>
            <a:ext cx="1397000" cy="939800"/>
          </a:xfrm>
          <a:prstGeom prst="rect">
            <a:avLst/>
          </a:prstGeom>
          <a:blipFill>
            <a:blip r:embed="rId7" cstate="print"/>
            <a:stretch>
              <a:fillRect/>
            </a:stretch>
          </a:blipFill>
        </p:spPr>
        <p:txBody>
          <a:bodyPr wrap="square" lIns="0" tIns="0" rIns="0" bIns="0" rtlCol="0"/>
          <a:lstStyle/>
          <a:p>
            <a:endParaRPr/>
          </a:p>
        </p:txBody>
      </p:sp>
      <p:sp>
        <p:nvSpPr>
          <p:cNvPr id="24" name="bk object 24"/>
          <p:cNvSpPr/>
          <p:nvPr/>
        </p:nvSpPr>
        <p:spPr>
          <a:xfrm>
            <a:off x="3060700" y="2540000"/>
            <a:ext cx="622300" cy="787400"/>
          </a:xfrm>
          <a:prstGeom prst="rect">
            <a:avLst/>
          </a:prstGeom>
          <a:blipFill>
            <a:blip r:embed="rId3" cstate="print"/>
            <a:stretch>
              <a:fillRect/>
            </a:stretch>
          </a:blipFill>
        </p:spPr>
        <p:txBody>
          <a:bodyPr wrap="square" lIns="0" tIns="0" rIns="0" bIns="0" rtlCol="0"/>
          <a:lstStyle/>
          <a:p>
            <a:endParaRPr/>
          </a:p>
        </p:txBody>
      </p:sp>
      <p:sp>
        <p:nvSpPr>
          <p:cNvPr id="25" name="bk object 25"/>
          <p:cNvSpPr/>
          <p:nvPr/>
        </p:nvSpPr>
        <p:spPr>
          <a:xfrm>
            <a:off x="3340100" y="2489200"/>
            <a:ext cx="889000" cy="850900"/>
          </a:xfrm>
          <a:prstGeom prst="rect">
            <a:avLst/>
          </a:prstGeom>
          <a:blipFill>
            <a:blip r:embed="rId8" cstate="print"/>
            <a:stretch>
              <a:fillRect/>
            </a:stretch>
          </a:blipFill>
        </p:spPr>
        <p:txBody>
          <a:bodyPr wrap="square" lIns="0" tIns="0" rIns="0" bIns="0" rtlCol="0"/>
          <a:lstStyle/>
          <a:p>
            <a:endParaRPr/>
          </a:p>
        </p:txBody>
      </p:sp>
      <p:sp>
        <p:nvSpPr>
          <p:cNvPr id="26" name="bk object 26"/>
          <p:cNvSpPr/>
          <p:nvPr/>
        </p:nvSpPr>
        <p:spPr>
          <a:xfrm>
            <a:off x="3695700" y="2489200"/>
            <a:ext cx="1244600" cy="850900"/>
          </a:xfrm>
          <a:prstGeom prst="rect">
            <a:avLst/>
          </a:prstGeom>
          <a:blipFill>
            <a:blip r:embed="rId9" cstate="print"/>
            <a:stretch>
              <a:fillRect/>
            </a:stretch>
          </a:blipFill>
        </p:spPr>
        <p:txBody>
          <a:bodyPr wrap="square" lIns="0" tIns="0" rIns="0" bIns="0" rtlCol="0"/>
          <a:lstStyle/>
          <a:p>
            <a:endParaRPr/>
          </a:p>
        </p:txBody>
      </p:sp>
      <p:sp>
        <p:nvSpPr>
          <p:cNvPr id="27" name="bk object 27"/>
          <p:cNvSpPr/>
          <p:nvPr/>
        </p:nvSpPr>
        <p:spPr>
          <a:xfrm>
            <a:off x="4508500" y="2489200"/>
            <a:ext cx="889000" cy="850900"/>
          </a:xfrm>
          <a:prstGeom prst="rect">
            <a:avLst/>
          </a:prstGeom>
          <a:blipFill>
            <a:blip r:embed="rId6" cstate="print"/>
            <a:stretch>
              <a:fillRect/>
            </a:stretch>
          </a:blipFill>
        </p:spPr>
        <p:txBody>
          <a:bodyPr wrap="square" lIns="0" tIns="0" rIns="0" bIns="0" rtlCol="0"/>
          <a:lstStyle/>
          <a:p>
            <a:endParaRPr/>
          </a:p>
        </p:txBody>
      </p:sp>
      <p:sp>
        <p:nvSpPr>
          <p:cNvPr id="28" name="bk object 28"/>
          <p:cNvSpPr/>
          <p:nvPr/>
        </p:nvSpPr>
        <p:spPr>
          <a:xfrm>
            <a:off x="4953000" y="2438400"/>
            <a:ext cx="1397000" cy="939800"/>
          </a:xfrm>
          <a:prstGeom prst="rect">
            <a:avLst/>
          </a:prstGeom>
          <a:blipFill>
            <a:blip r:embed="rId10" cstate="print"/>
            <a:stretch>
              <a:fillRect/>
            </a:stretch>
          </a:blipFill>
        </p:spPr>
        <p:txBody>
          <a:bodyPr wrap="square" lIns="0" tIns="0" rIns="0" bIns="0" rtlCol="0"/>
          <a:lstStyle/>
          <a:p>
            <a:endParaRPr/>
          </a:p>
        </p:txBody>
      </p:sp>
      <p:sp>
        <p:nvSpPr>
          <p:cNvPr id="29" name="bk object 29"/>
          <p:cNvSpPr/>
          <p:nvPr/>
        </p:nvSpPr>
        <p:spPr>
          <a:xfrm>
            <a:off x="3060700" y="3263900"/>
            <a:ext cx="622300" cy="787400"/>
          </a:xfrm>
          <a:prstGeom prst="rect">
            <a:avLst/>
          </a:prstGeom>
          <a:blipFill>
            <a:blip r:embed="rId3" cstate="print"/>
            <a:stretch>
              <a:fillRect/>
            </a:stretch>
          </a:blipFill>
        </p:spPr>
        <p:txBody>
          <a:bodyPr wrap="square" lIns="0" tIns="0" rIns="0" bIns="0" rtlCol="0"/>
          <a:lstStyle/>
          <a:p>
            <a:endParaRPr/>
          </a:p>
        </p:txBody>
      </p:sp>
      <p:sp>
        <p:nvSpPr>
          <p:cNvPr id="30" name="bk object 30"/>
          <p:cNvSpPr/>
          <p:nvPr/>
        </p:nvSpPr>
        <p:spPr>
          <a:xfrm>
            <a:off x="3340100" y="3213100"/>
            <a:ext cx="889000" cy="850900"/>
          </a:xfrm>
          <a:prstGeom prst="rect">
            <a:avLst/>
          </a:prstGeom>
          <a:blipFill>
            <a:blip r:embed="rId11" cstate="print"/>
            <a:stretch>
              <a:fillRect/>
            </a:stretch>
          </a:blipFill>
        </p:spPr>
        <p:txBody>
          <a:bodyPr wrap="square" lIns="0" tIns="0" rIns="0" bIns="0" rtlCol="0"/>
          <a:lstStyle/>
          <a:p>
            <a:endParaRPr/>
          </a:p>
        </p:txBody>
      </p:sp>
      <p:sp>
        <p:nvSpPr>
          <p:cNvPr id="31" name="bk object 31"/>
          <p:cNvSpPr/>
          <p:nvPr/>
        </p:nvSpPr>
        <p:spPr>
          <a:xfrm>
            <a:off x="3695700" y="3213100"/>
            <a:ext cx="1244600" cy="850900"/>
          </a:xfrm>
          <a:prstGeom prst="rect">
            <a:avLst/>
          </a:prstGeom>
          <a:blipFill>
            <a:blip r:embed="rId12" cstate="print"/>
            <a:stretch>
              <a:fillRect/>
            </a:stretch>
          </a:blipFill>
        </p:spPr>
        <p:txBody>
          <a:bodyPr wrap="square" lIns="0" tIns="0" rIns="0" bIns="0" rtlCol="0"/>
          <a:lstStyle/>
          <a:p>
            <a:endParaRPr/>
          </a:p>
        </p:txBody>
      </p:sp>
      <p:sp>
        <p:nvSpPr>
          <p:cNvPr id="32" name="bk object 32"/>
          <p:cNvSpPr/>
          <p:nvPr/>
        </p:nvSpPr>
        <p:spPr>
          <a:xfrm>
            <a:off x="4508500" y="3213100"/>
            <a:ext cx="889000" cy="850900"/>
          </a:xfrm>
          <a:prstGeom prst="rect">
            <a:avLst/>
          </a:prstGeom>
          <a:blipFill>
            <a:blip r:embed="rId6" cstate="print"/>
            <a:stretch>
              <a:fillRect/>
            </a:stretch>
          </a:blipFill>
        </p:spPr>
        <p:txBody>
          <a:bodyPr wrap="square" lIns="0" tIns="0" rIns="0" bIns="0" rtlCol="0"/>
          <a:lstStyle/>
          <a:p>
            <a:endParaRPr/>
          </a:p>
        </p:txBody>
      </p:sp>
      <p:sp>
        <p:nvSpPr>
          <p:cNvPr id="33" name="bk object 33"/>
          <p:cNvSpPr/>
          <p:nvPr/>
        </p:nvSpPr>
        <p:spPr>
          <a:xfrm>
            <a:off x="4953000" y="3162300"/>
            <a:ext cx="1397000" cy="939800"/>
          </a:xfrm>
          <a:prstGeom prst="rect">
            <a:avLst/>
          </a:prstGeom>
          <a:blipFill>
            <a:blip r:embed="rId13" cstate="print"/>
            <a:stretch>
              <a:fillRect/>
            </a:stretch>
          </a:blipFill>
        </p:spPr>
        <p:txBody>
          <a:bodyPr wrap="square" lIns="0" tIns="0" rIns="0" bIns="0" rtlCol="0"/>
          <a:lstStyle/>
          <a:p>
            <a:endParaRPr/>
          </a:p>
        </p:txBody>
      </p:sp>
      <p:sp>
        <p:nvSpPr>
          <p:cNvPr id="34" name="bk object 34"/>
          <p:cNvSpPr/>
          <p:nvPr/>
        </p:nvSpPr>
        <p:spPr>
          <a:xfrm>
            <a:off x="3060700" y="4000500"/>
            <a:ext cx="622300" cy="787400"/>
          </a:xfrm>
          <a:prstGeom prst="rect">
            <a:avLst/>
          </a:prstGeom>
          <a:blipFill>
            <a:blip r:embed="rId3" cstate="print"/>
            <a:stretch>
              <a:fillRect/>
            </a:stretch>
          </a:blipFill>
        </p:spPr>
        <p:txBody>
          <a:bodyPr wrap="square" lIns="0" tIns="0" rIns="0" bIns="0" rtlCol="0"/>
          <a:lstStyle/>
          <a:p>
            <a:endParaRPr/>
          </a:p>
        </p:txBody>
      </p:sp>
      <p:sp>
        <p:nvSpPr>
          <p:cNvPr id="35" name="bk object 35"/>
          <p:cNvSpPr/>
          <p:nvPr/>
        </p:nvSpPr>
        <p:spPr>
          <a:xfrm>
            <a:off x="3340100" y="3949700"/>
            <a:ext cx="1244600" cy="850900"/>
          </a:xfrm>
          <a:prstGeom prst="rect">
            <a:avLst/>
          </a:prstGeom>
          <a:blipFill>
            <a:blip r:embed="rId14" cstate="print"/>
            <a:stretch>
              <a:fillRect/>
            </a:stretch>
          </a:blipFill>
        </p:spPr>
        <p:txBody>
          <a:bodyPr wrap="square" lIns="0" tIns="0" rIns="0" bIns="0" rtlCol="0"/>
          <a:lstStyle/>
          <a:p>
            <a:endParaRPr/>
          </a:p>
        </p:txBody>
      </p:sp>
      <p:sp>
        <p:nvSpPr>
          <p:cNvPr id="36" name="bk object 36"/>
          <p:cNvSpPr/>
          <p:nvPr/>
        </p:nvSpPr>
        <p:spPr>
          <a:xfrm>
            <a:off x="4051300" y="3949700"/>
            <a:ext cx="889000" cy="850900"/>
          </a:xfrm>
          <a:prstGeom prst="rect">
            <a:avLst/>
          </a:prstGeom>
          <a:blipFill>
            <a:blip r:embed="rId15" cstate="print"/>
            <a:stretch>
              <a:fillRect/>
            </a:stretch>
          </a:blipFill>
        </p:spPr>
        <p:txBody>
          <a:bodyPr wrap="square" lIns="0" tIns="0" rIns="0" bIns="0" rtlCol="0"/>
          <a:lstStyle/>
          <a:p>
            <a:endParaRPr/>
          </a:p>
        </p:txBody>
      </p:sp>
      <p:sp>
        <p:nvSpPr>
          <p:cNvPr id="37" name="bk object 37"/>
          <p:cNvSpPr/>
          <p:nvPr/>
        </p:nvSpPr>
        <p:spPr>
          <a:xfrm>
            <a:off x="4508500" y="3949700"/>
            <a:ext cx="889000" cy="850900"/>
          </a:xfrm>
          <a:prstGeom prst="rect">
            <a:avLst/>
          </a:prstGeom>
          <a:blipFill>
            <a:blip r:embed="rId6" cstate="print"/>
            <a:stretch>
              <a:fillRect/>
            </a:stretch>
          </a:blipFill>
        </p:spPr>
        <p:txBody>
          <a:bodyPr wrap="square" lIns="0" tIns="0" rIns="0" bIns="0" rtlCol="0"/>
          <a:lstStyle/>
          <a:p>
            <a:endParaRPr/>
          </a:p>
        </p:txBody>
      </p:sp>
      <p:sp>
        <p:nvSpPr>
          <p:cNvPr id="38" name="bk object 38"/>
          <p:cNvSpPr/>
          <p:nvPr/>
        </p:nvSpPr>
        <p:spPr>
          <a:xfrm>
            <a:off x="4953000" y="3898900"/>
            <a:ext cx="1397000" cy="939800"/>
          </a:xfrm>
          <a:prstGeom prst="rect">
            <a:avLst/>
          </a:prstGeom>
          <a:blipFill>
            <a:blip r:embed="rId16" cstate="print"/>
            <a:stretch>
              <a:fillRect/>
            </a:stretch>
          </a:blipFill>
        </p:spPr>
        <p:txBody>
          <a:bodyPr wrap="square" lIns="0" tIns="0" rIns="0" bIns="0" rtlCol="0"/>
          <a:lstStyle/>
          <a:p>
            <a:endParaRPr/>
          </a:p>
        </p:txBody>
      </p:sp>
      <p:sp>
        <p:nvSpPr>
          <p:cNvPr id="39" name="bk object 39"/>
          <p:cNvSpPr/>
          <p:nvPr/>
        </p:nvSpPr>
        <p:spPr>
          <a:xfrm>
            <a:off x="3060700" y="4737100"/>
            <a:ext cx="622300" cy="787400"/>
          </a:xfrm>
          <a:prstGeom prst="rect">
            <a:avLst/>
          </a:prstGeom>
          <a:blipFill>
            <a:blip r:embed="rId3" cstate="print"/>
            <a:stretch>
              <a:fillRect/>
            </a:stretch>
          </a:blipFill>
        </p:spPr>
        <p:txBody>
          <a:bodyPr wrap="square" lIns="0" tIns="0" rIns="0" bIns="0" rtlCol="0"/>
          <a:lstStyle/>
          <a:p>
            <a:endParaRPr/>
          </a:p>
        </p:txBody>
      </p:sp>
      <p:sp>
        <p:nvSpPr>
          <p:cNvPr id="40" name="bk object 40"/>
          <p:cNvSpPr/>
          <p:nvPr/>
        </p:nvSpPr>
        <p:spPr>
          <a:xfrm>
            <a:off x="3340100" y="4686300"/>
            <a:ext cx="1600200" cy="850900"/>
          </a:xfrm>
          <a:prstGeom prst="rect">
            <a:avLst/>
          </a:prstGeom>
          <a:blipFill>
            <a:blip r:embed="rId17" cstate="print"/>
            <a:stretch>
              <a:fillRect/>
            </a:stretch>
          </a:blipFill>
        </p:spPr>
        <p:txBody>
          <a:bodyPr wrap="square" lIns="0" tIns="0" rIns="0" bIns="0" rtlCol="0"/>
          <a:lstStyle/>
          <a:p>
            <a:endParaRPr/>
          </a:p>
        </p:txBody>
      </p:sp>
      <p:sp>
        <p:nvSpPr>
          <p:cNvPr id="41" name="bk object 41"/>
          <p:cNvSpPr/>
          <p:nvPr/>
        </p:nvSpPr>
        <p:spPr>
          <a:xfrm>
            <a:off x="4508500" y="4686300"/>
            <a:ext cx="889000" cy="850900"/>
          </a:xfrm>
          <a:prstGeom prst="rect">
            <a:avLst/>
          </a:prstGeom>
          <a:blipFill>
            <a:blip r:embed="rId6" cstate="print"/>
            <a:stretch>
              <a:fillRect/>
            </a:stretch>
          </a:blipFill>
        </p:spPr>
        <p:txBody>
          <a:bodyPr wrap="square" lIns="0" tIns="0" rIns="0" bIns="0" rtlCol="0"/>
          <a:lstStyle/>
          <a:p>
            <a:endParaRPr/>
          </a:p>
        </p:txBody>
      </p:sp>
      <p:sp>
        <p:nvSpPr>
          <p:cNvPr id="42" name="bk object 42"/>
          <p:cNvSpPr/>
          <p:nvPr/>
        </p:nvSpPr>
        <p:spPr>
          <a:xfrm>
            <a:off x="4953000" y="4635500"/>
            <a:ext cx="1397000" cy="939800"/>
          </a:xfrm>
          <a:prstGeom prst="rect">
            <a:avLst/>
          </a:prstGeom>
          <a:blipFill>
            <a:blip r:embed="rId18"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589597"/>
            <a:ext cx="8072119" cy="499744"/>
          </a:xfrm>
          <a:prstGeom prst="rect">
            <a:avLst/>
          </a:prstGeom>
        </p:spPr>
        <p:txBody>
          <a:bodyPr wrap="square" lIns="0" tIns="0" rIns="0" bIns="0">
            <a:spAutoFit/>
          </a:bodyPr>
          <a:lstStyle>
            <a:lvl1pPr>
              <a:defRPr sz="3200" b="1" i="0">
                <a:solidFill>
                  <a:srgbClr val="404040"/>
                </a:solidFill>
                <a:latin typeface="Microsoft YaHei"/>
                <a:cs typeface="Microsoft YaHei"/>
              </a:defRPr>
            </a:lvl1pPr>
          </a:lstStyle>
          <a:p>
            <a:endParaRPr/>
          </a:p>
        </p:txBody>
      </p:sp>
      <p:sp>
        <p:nvSpPr>
          <p:cNvPr id="3" name="Holder 3"/>
          <p:cNvSpPr>
            <a:spLocks noGrp="1"/>
          </p:cNvSpPr>
          <p:nvPr>
            <p:ph type="body" idx="1"/>
          </p:nvPr>
        </p:nvSpPr>
        <p:spPr>
          <a:xfrm>
            <a:off x="535940" y="1747520"/>
            <a:ext cx="8072119" cy="40208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7435" y="6432237"/>
            <a:ext cx="1451610" cy="165100"/>
          </a:xfrm>
          <a:prstGeom prst="rect">
            <a:avLst/>
          </a:prstGeom>
        </p:spPr>
        <p:txBody>
          <a:bodyPr wrap="square" lIns="0" tIns="0" rIns="0" bIns="0">
            <a:spAutoFit/>
          </a:bodyPr>
          <a:lstStyle>
            <a:lvl1pPr>
              <a:defRPr sz="1100" b="0" i="0">
                <a:solidFill>
                  <a:srgbClr val="221E1F"/>
                </a:solidFill>
                <a:latin typeface="Microsoft YaHei"/>
                <a:cs typeface="Microsoft YaHei"/>
              </a:defRPr>
            </a:lvl1pPr>
          </a:lstStyle>
          <a:p>
            <a:pPr marL="12700">
              <a:lnSpc>
                <a:spcPts val="1200"/>
              </a:lnSpc>
            </a:pPr>
            <a:r>
              <a:rPr spc="10" dirty="0"/>
              <a:t>www.baifendian.com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8850" y="2089150"/>
            <a:ext cx="6464300" cy="36449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58850" y="2089150"/>
            <a:ext cx="6464300" cy="3644900"/>
          </a:xfrm>
          <a:custGeom>
            <a:avLst/>
            <a:gdLst/>
            <a:ahLst/>
            <a:cxnLst/>
            <a:rect l="l" t="t" r="r" b="b"/>
            <a:pathLst>
              <a:path w="6464300" h="3644900">
                <a:moveTo>
                  <a:pt x="0" y="0"/>
                </a:moveTo>
                <a:lnTo>
                  <a:pt x="6464303" y="0"/>
                </a:lnTo>
                <a:lnTo>
                  <a:pt x="6464303" y="3644902"/>
                </a:lnTo>
                <a:lnTo>
                  <a:pt x="0" y="3644902"/>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990600" y="2108200"/>
            <a:ext cx="1143000" cy="406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39800" y="2120900"/>
            <a:ext cx="1219200" cy="4318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350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solidFill>
            <a:srgbClr val="2E75B6"/>
          </a:solidFill>
        </p:spPr>
        <p:txBody>
          <a:bodyPr wrap="square" lIns="0" tIns="0" rIns="0" bIns="0" rtlCol="0"/>
          <a:lstStyle/>
          <a:p>
            <a:endParaRPr/>
          </a:p>
        </p:txBody>
      </p:sp>
      <p:sp>
        <p:nvSpPr>
          <p:cNvPr id="8" name="object 8"/>
          <p:cNvSpPr/>
          <p:nvPr/>
        </p:nvSpPr>
        <p:spPr>
          <a:xfrm>
            <a:off x="10350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ln w="12700">
            <a:solidFill>
              <a:srgbClr val="376092"/>
            </a:solidFill>
          </a:ln>
        </p:spPr>
        <p:txBody>
          <a:bodyPr wrap="square" lIns="0" tIns="0" rIns="0" bIns="0" rtlCol="0"/>
          <a:lstStyle/>
          <a:p>
            <a:endParaRPr/>
          </a:p>
        </p:txBody>
      </p:sp>
      <p:sp>
        <p:nvSpPr>
          <p:cNvPr id="9" name="object 9"/>
          <p:cNvSpPr txBox="1"/>
          <p:nvPr/>
        </p:nvSpPr>
        <p:spPr>
          <a:xfrm>
            <a:off x="1055436" y="2184869"/>
            <a:ext cx="939800" cy="184666"/>
          </a:xfrm>
          <a:prstGeom prst="rect">
            <a:avLst/>
          </a:prstGeom>
        </p:spPr>
        <p:txBody>
          <a:bodyPr vert="horz" wrap="square" lIns="0" tIns="0" rIns="0" bIns="0" rtlCol="0">
            <a:spAutoFit/>
          </a:bodyPr>
          <a:lstStyle/>
          <a:p>
            <a:pPr marL="12700">
              <a:lnSpc>
                <a:spcPct val="100000"/>
              </a:lnSpc>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基本属性</a:t>
            </a:r>
            <a:endParaRPr sz="1200" dirty="0">
              <a:latin typeface="Microsoft YaHei"/>
              <a:cs typeface="Microsoft YaHei"/>
            </a:endParaRPr>
          </a:p>
        </p:txBody>
      </p:sp>
      <p:sp>
        <p:nvSpPr>
          <p:cNvPr id="10" name="object 10"/>
          <p:cNvSpPr/>
          <p:nvPr/>
        </p:nvSpPr>
        <p:spPr>
          <a:xfrm>
            <a:off x="2044700" y="2108200"/>
            <a:ext cx="1143000" cy="4064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93900" y="2120900"/>
            <a:ext cx="1219200" cy="4318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0891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solidFill>
            <a:srgbClr val="2E75B6"/>
          </a:solidFill>
        </p:spPr>
        <p:txBody>
          <a:bodyPr wrap="square" lIns="0" tIns="0" rIns="0" bIns="0" rtlCol="0"/>
          <a:lstStyle/>
          <a:p>
            <a:endParaRPr/>
          </a:p>
        </p:txBody>
      </p:sp>
      <p:sp>
        <p:nvSpPr>
          <p:cNvPr id="13" name="object 13"/>
          <p:cNvSpPr/>
          <p:nvPr/>
        </p:nvSpPr>
        <p:spPr>
          <a:xfrm>
            <a:off x="20891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ln w="12700">
            <a:solidFill>
              <a:srgbClr val="376092"/>
            </a:solidFill>
          </a:ln>
        </p:spPr>
        <p:txBody>
          <a:bodyPr wrap="square" lIns="0" tIns="0" rIns="0" bIns="0" rtlCol="0"/>
          <a:lstStyle/>
          <a:p>
            <a:endParaRPr/>
          </a:p>
        </p:txBody>
      </p:sp>
      <p:sp>
        <p:nvSpPr>
          <p:cNvPr id="14" name="object 14"/>
          <p:cNvSpPr txBox="1"/>
          <p:nvPr/>
        </p:nvSpPr>
        <p:spPr>
          <a:xfrm>
            <a:off x="2112949" y="2184869"/>
            <a:ext cx="939800" cy="184666"/>
          </a:xfrm>
          <a:prstGeom prst="rect">
            <a:avLst/>
          </a:prstGeom>
        </p:spPr>
        <p:txBody>
          <a:bodyPr vert="horz" wrap="square" lIns="0" tIns="0" rIns="0" bIns="0" rtlCol="0">
            <a:spAutoFit/>
          </a:bodyPr>
          <a:lstStyle/>
          <a:p>
            <a:pPr marL="12700">
              <a:lnSpc>
                <a:spcPct val="100000"/>
              </a:lnSpc>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关联关系</a:t>
            </a:r>
            <a:endParaRPr sz="1200" dirty="0">
              <a:latin typeface="Microsoft YaHei"/>
              <a:cs typeface="Microsoft YaHei"/>
            </a:endParaRPr>
          </a:p>
        </p:txBody>
      </p:sp>
      <p:sp>
        <p:nvSpPr>
          <p:cNvPr id="15" name="object 15"/>
          <p:cNvSpPr/>
          <p:nvPr/>
        </p:nvSpPr>
        <p:spPr>
          <a:xfrm>
            <a:off x="3111500" y="2108200"/>
            <a:ext cx="1130300" cy="4064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060700" y="2120900"/>
            <a:ext cx="1219200" cy="43180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155950" y="2152650"/>
            <a:ext cx="990600" cy="266700"/>
          </a:xfrm>
          <a:custGeom>
            <a:avLst/>
            <a:gdLst/>
            <a:ahLst/>
            <a:cxnLst/>
            <a:rect l="l" t="t" r="r" b="b"/>
            <a:pathLst>
              <a:path w="990600" h="266700">
                <a:moveTo>
                  <a:pt x="0" y="0"/>
                </a:moveTo>
                <a:lnTo>
                  <a:pt x="990600" y="0"/>
                </a:lnTo>
                <a:lnTo>
                  <a:pt x="990600" y="266700"/>
                </a:lnTo>
                <a:lnTo>
                  <a:pt x="0" y="266700"/>
                </a:lnTo>
                <a:lnTo>
                  <a:pt x="0" y="0"/>
                </a:lnTo>
                <a:close/>
              </a:path>
            </a:pathLst>
          </a:custGeom>
          <a:solidFill>
            <a:srgbClr val="2E75B6"/>
          </a:solidFill>
        </p:spPr>
        <p:txBody>
          <a:bodyPr wrap="square" lIns="0" tIns="0" rIns="0" bIns="0" rtlCol="0"/>
          <a:lstStyle/>
          <a:p>
            <a:endParaRPr/>
          </a:p>
        </p:txBody>
      </p:sp>
      <p:sp>
        <p:nvSpPr>
          <p:cNvPr id="18" name="object 18"/>
          <p:cNvSpPr txBox="1"/>
          <p:nvPr/>
        </p:nvSpPr>
        <p:spPr>
          <a:xfrm>
            <a:off x="3155950" y="2152650"/>
            <a:ext cx="990600" cy="210314"/>
          </a:xfrm>
          <a:prstGeom prst="rect">
            <a:avLst/>
          </a:prstGeom>
          <a:ln w="12700">
            <a:solidFill>
              <a:srgbClr val="376092"/>
            </a:solidFill>
          </a:ln>
        </p:spPr>
        <p:txBody>
          <a:bodyPr vert="horz" wrap="square" lIns="0" tIns="25400" rIns="0" bIns="0" rtlCol="0">
            <a:spAutoFit/>
          </a:bodyPr>
          <a:lstStyle/>
          <a:p>
            <a:pPr marL="20320">
              <a:lnSpc>
                <a:spcPct val="100000"/>
              </a:lnSpc>
              <a:spcBef>
                <a:spcPts val="200"/>
              </a:spcBef>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兴趣偏好</a:t>
            </a:r>
            <a:endParaRPr sz="1200" dirty="0">
              <a:latin typeface="Microsoft YaHei"/>
              <a:cs typeface="Microsoft YaHei"/>
            </a:endParaRPr>
          </a:p>
        </p:txBody>
      </p:sp>
      <p:sp>
        <p:nvSpPr>
          <p:cNvPr id="19" name="object 19"/>
          <p:cNvSpPr/>
          <p:nvPr/>
        </p:nvSpPr>
        <p:spPr>
          <a:xfrm>
            <a:off x="4165600" y="2108200"/>
            <a:ext cx="1143000" cy="406400"/>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114800" y="2120900"/>
            <a:ext cx="1219200" cy="4318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42100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solidFill>
            <a:srgbClr val="2E75B6"/>
          </a:solidFill>
        </p:spPr>
        <p:txBody>
          <a:bodyPr wrap="square" lIns="0" tIns="0" rIns="0" bIns="0" rtlCol="0"/>
          <a:lstStyle/>
          <a:p>
            <a:endParaRPr/>
          </a:p>
        </p:txBody>
      </p:sp>
      <p:sp>
        <p:nvSpPr>
          <p:cNvPr id="22" name="object 22"/>
          <p:cNvSpPr/>
          <p:nvPr/>
        </p:nvSpPr>
        <p:spPr>
          <a:xfrm>
            <a:off x="42100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ln w="12700">
            <a:solidFill>
              <a:srgbClr val="376092"/>
            </a:solidFill>
          </a:ln>
        </p:spPr>
        <p:txBody>
          <a:bodyPr wrap="square" lIns="0" tIns="0" rIns="0" bIns="0" rtlCol="0"/>
          <a:lstStyle/>
          <a:p>
            <a:endParaRPr/>
          </a:p>
        </p:txBody>
      </p:sp>
      <p:sp>
        <p:nvSpPr>
          <p:cNvPr id="23" name="object 23"/>
          <p:cNvSpPr txBox="1"/>
          <p:nvPr/>
        </p:nvSpPr>
        <p:spPr>
          <a:xfrm>
            <a:off x="4227982" y="2184869"/>
            <a:ext cx="939800" cy="184666"/>
          </a:xfrm>
          <a:prstGeom prst="rect">
            <a:avLst/>
          </a:prstGeom>
        </p:spPr>
        <p:txBody>
          <a:bodyPr vert="horz" wrap="square" lIns="0" tIns="0" rIns="0" bIns="0" rtlCol="0">
            <a:spAutoFit/>
          </a:bodyPr>
          <a:lstStyle/>
          <a:p>
            <a:pPr marL="12700">
              <a:lnSpc>
                <a:spcPct val="100000"/>
              </a:lnSpc>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价值信息</a:t>
            </a:r>
            <a:endParaRPr sz="1200" dirty="0">
              <a:latin typeface="Microsoft YaHei"/>
              <a:cs typeface="Microsoft YaHei"/>
            </a:endParaRPr>
          </a:p>
        </p:txBody>
      </p:sp>
      <p:sp>
        <p:nvSpPr>
          <p:cNvPr id="24" name="object 24"/>
          <p:cNvSpPr/>
          <p:nvPr/>
        </p:nvSpPr>
        <p:spPr>
          <a:xfrm>
            <a:off x="5219700" y="2108200"/>
            <a:ext cx="1143000" cy="406400"/>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168900" y="2120900"/>
            <a:ext cx="1219200" cy="4318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52641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solidFill>
            <a:srgbClr val="2E75B6"/>
          </a:solidFill>
        </p:spPr>
        <p:txBody>
          <a:bodyPr wrap="square" lIns="0" tIns="0" rIns="0" bIns="0" rtlCol="0"/>
          <a:lstStyle/>
          <a:p>
            <a:endParaRPr/>
          </a:p>
        </p:txBody>
      </p:sp>
      <p:sp>
        <p:nvSpPr>
          <p:cNvPr id="27" name="object 27"/>
          <p:cNvSpPr/>
          <p:nvPr/>
        </p:nvSpPr>
        <p:spPr>
          <a:xfrm>
            <a:off x="52641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ln w="12700">
            <a:solidFill>
              <a:srgbClr val="376092"/>
            </a:solidFill>
          </a:ln>
        </p:spPr>
        <p:txBody>
          <a:bodyPr wrap="square" lIns="0" tIns="0" rIns="0" bIns="0" rtlCol="0"/>
          <a:lstStyle/>
          <a:p>
            <a:endParaRPr/>
          </a:p>
        </p:txBody>
      </p:sp>
      <p:sp>
        <p:nvSpPr>
          <p:cNvPr id="28" name="object 28"/>
          <p:cNvSpPr txBox="1"/>
          <p:nvPr/>
        </p:nvSpPr>
        <p:spPr>
          <a:xfrm>
            <a:off x="5285498" y="2184869"/>
            <a:ext cx="939800" cy="184666"/>
          </a:xfrm>
          <a:prstGeom prst="rect">
            <a:avLst/>
          </a:prstGeom>
        </p:spPr>
        <p:txBody>
          <a:bodyPr vert="horz" wrap="square" lIns="0" tIns="0" rIns="0" bIns="0" rtlCol="0">
            <a:spAutoFit/>
          </a:bodyPr>
          <a:lstStyle/>
          <a:p>
            <a:pPr marL="12700">
              <a:lnSpc>
                <a:spcPct val="100000"/>
              </a:lnSpc>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风险信息</a:t>
            </a:r>
            <a:endParaRPr sz="1200" dirty="0">
              <a:latin typeface="Microsoft YaHei"/>
              <a:cs typeface="Microsoft YaHei"/>
            </a:endParaRPr>
          </a:p>
        </p:txBody>
      </p:sp>
      <p:sp>
        <p:nvSpPr>
          <p:cNvPr id="29" name="object 29"/>
          <p:cNvSpPr/>
          <p:nvPr/>
        </p:nvSpPr>
        <p:spPr>
          <a:xfrm>
            <a:off x="6273800" y="2108200"/>
            <a:ext cx="1143000" cy="406400"/>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6235700" y="2120900"/>
            <a:ext cx="1219200" cy="431800"/>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63182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solidFill>
            <a:srgbClr val="2E75B6"/>
          </a:solidFill>
        </p:spPr>
        <p:txBody>
          <a:bodyPr wrap="square" lIns="0" tIns="0" rIns="0" bIns="0" rtlCol="0"/>
          <a:lstStyle/>
          <a:p>
            <a:endParaRPr/>
          </a:p>
        </p:txBody>
      </p:sp>
      <p:sp>
        <p:nvSpPr>
          <p:cNvPr id="32" name="object 32"/>
          <p:cNvSpPr/>
          <p:nvPr/>
        </p:nvSpPr>
        <p:spPr>
          <a:xfrm>
            <a:off x="6318250" y="2152650"/>
            <a:ext cx="1003300" cy="266700"/>
          </a:xfrm>
          <a:custGeom>
            <a:avLst/>
            <a:gdLst/>
            <a:ahLst/>
            <a:cxnLst/>
            <a:rect l="l" t="t" r="r" b="b"/>
            <a:pathLst>
              <a:path w="1003300" h="266700">
                <a:moveTo>
                  <a:pt x="0" y="0"/>
                </a:moveTo>
                <a:lnTo>
                  <a:pt x="1003300" y="0"/>
                </a:lnTo>
                <a:lnTo>
                  <a:pt x="1003300" y="266700"/>
                </a:lnTo>
                <a:lnTo>
                  <a:pt x="0" y="266700"/>
                </a:lnTo>
                <a:lnTo>
                  <a:pt x="0" y="0"/>
                </a:lnTo>
                <a:close/>
              </a:path>
            </a:pathLst>
          </a:custGeom>
          <a:ln w="12700">
            <a:solidFill>
              <a:srgbClr val="376092"/>
            </a:solidFill>
          </a:ln>
        </p:spPr>
        <p:txBody>
          <a:bodyPr wrap="square" lIns="0" tIns="0" rIns="0" bIns="0" rtlCol="0"/>
          <a:lstStyle/>
          <a:p>
            <a:endParaRPr/>
          </a:p>
        </p:txBody>
      </p:sp>
      <p:sp>
        <p:nvSpPr>
          <p:cNvPr id="33" name="object 33"/>
          <p:cNvSpPr txBox="1"/>
          <p:nvPr/>
        </p:nvSpPr>
        <p:spPr>
          <a:xfrm>
            <a:off x="6343015" y="2184869"/>
            <a:ext cx="939800" cy="184666"/>
          </a:xfrm>
          <a:prstGeom prst="rect">
            <a:avLst/>
          </a:prstGeom>
        </p:spPr>
        <p:txBody>
          <a:bodyPr vert="horz" wrap="square" lIns="0" tIns="0" rIns="0" bIns="0" rtlCol="0">
            <a:spAutoFit/>
          </a:bodyPr>
          <a:lstStyle/>
          <a:p>
            <a:pPr marL="12700">
              <a:lnSpc>
                <a:spcPct val="100000"/>
              </a:lnSpc>
            </a:pPr>
            <a:r>
              <a:rPr lang="zh-CN" altLang="en-US" sz="1200" b="1" dirty="0" smtClean="0">
                <a:solidFill>
                  <a:srgbClr val="FFFFFF"/>
                </a:solidFill>
                <a:latin typeface="Microsoft YaHei"/>
                <a:cs typeface="Microsoft YaHei"/>
              </a:rPr>
              <a:t>企业</a:t>
            </a:r>
            <a:r>
              <a:rPr sz="1200" b="1" dirty="0" err="1" smtClean="0">
                <a:solidFill>
                  <a:srgbClr val="FFFFFF"/>
                </a:solidFill>
                <a:latin typeface="Microsoft YaHei"/>
                <a:cs typeface="Microsoft YaHei"/>
              </a:rPr>
              <a:t>营销信息</a:t>
            </a:r>
            <a:endParaRPr sz="1200" dirty="0">
              <a:latin typeface="Microsoft YaHei"/>
              <a:cs typeface="Microsoft YaHei"/>
            </a:endParaRPr>
          </a:p>
        </p:txBody>
      </p:sp>
      <p:sp>
        <p:nvSpPr>
          <p:cNvPr id="34" name="object 34"/>
          <p:cNvSpPr/>
          <p:nvPr/>
        </p:nvSpPr>
        <p:spPr>
          <a:xfrm>
            <a:off x="1035050" y="2686050"/>
            <a:ext cx="1003300" cy="54610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1035050" y="3486150"/>
            <a:ext cx="1003300" cy="546100"/>
          </a:xfrm>
          <a:custGeom>
            <a:avLst/>
            <a:gdLst/>
            <a:ahLst/>
            <a:cxnLst/>
            <a:rect l="l" t="t" r="r" b="b"/>
            <a:pathLst>
              <a:path w="1003300" h="546100">
                <a:moveTo>
                  <a:pt x="0" y="0"/>
                </a:moveTo>
                <a:lnTo>
                  <a:pt x="1003300" y="0"/>
                </a:lnTo>
                <a:lnTo>
                  <a:pt x="1003300" y="546100"/>
                </a:lnTo>
                <a:lnTo>
                  <a:pt x="0" y="546100"/>
                </a:lnTo>
                <a:lnTo>
                  <a:pt x="0" y="0"/>
                </a:lnTo>
                <a:close/>
              </a:path>
            </a:pathLst>
          </a:custGeom>
          <a:solidFill>
            <a:srgbClr val="FFFFFF"/>
          </a:solidFill>
        </p:spPr>
        <p:txBody>
          <a:bodyPr wrap="square" lIns="0" tIns="0" rIns="0" bIns="0" rtlCol="0"/>
          <a:lstStyle/>
          <a:p>
            <a:endParaRPr/>
          </a:p>
        </p:txBody>
      </p:sp>
      <p:sp>
        <p:nvSpPr>
          <p:cNvPr id="36" name="object 36"/>
          <p:cNvSpPr/>
          <p:nvPr/>
        </p:nvSpPr>
        <p:spPr>
          <a:xfrm>
            <a:off x="1035050" y="4286250"/>
            <a:ext cx="1003300" cy="546100"/>
          </a:xfrm>
          <a:custGeom>
            <a:avLst/>
            <a:gdLst/>
            <a:ahLst/>
            <a:cxnLst/>
            <a:rect l="l" t="t" r="r" b="b"/>
            <a:pathLst>
              <a:path w="1003300" h="546100">
                <a:moveTo>
                  <a:pt x="0" y="0"/>
                </a:moveTo>
                <a:lnTo>
                  <a:pt x="1003300" y="0"/>
                </a:lnTo>
                <a:lnTo>
                  <a:pt x="1003300" y="546100"/>
                </a:lnTo>
                <a:lnTo>
                  <a:pt x="0" y="546100"/>
                </a:lnTo>
                <a:lnTo>
                  <a:pt x="0" y="0"/>
                </a:lnTo>
                <a:close/>
              </a:path>
            </a:pathLst>
          </a:custGeom>
          <a:solidFill>
            <a:srgbClr val="FFFFFF"/>
          </a:solidFill>
        </p:spPr>
        <p:txBody>
          <a:bodyPr wrap="square" lIns="0" tIns="0" rIns="0" bIns="0" rtlCol="0"/>
          <a:lstStyle/>
          <a:p>
            <a:endParaRPr/>
          </a:p>
        </p:txBody>
      </p:sp>
      <p:sp>
        <p:nvSpPr>
          <p:cNvPr id="37" name="object 37"/>
          <p:cNvSpPr/>
          <p:nvPr/>
        </p:nvSpPr>
        <p:spPr>
          <a:xfrm>
            <a:off x="1035050" y="5086350"/>
            <a:ext cx="1003300" cy="546100"/>
          </a:xfrm>
          <a:custGeom>
            <a:avLst/>
            <a:gdLst/>
            <a:ahLst/>
            <a:cxnLst/>
            <a:rect l="l" t="t" r="r" b="b"/>
            <a:pathLst>
              <a:path w="1003300" h="546100">
                <a:moveTo>
                  <a:pt x="0" y="0"/>
                </a:moveTo>
                <a:lnTo>
                  <a:pt x="1003300" y="0"/>
                </a:lnTo>
                <a:lnTo>
                  <a:pt x="1003300" y="546100"/>
                </a:lnTo>
                <a:lnTo>
                  <a:pt x="0" y="546100"/>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2089150" y="2686050"/>
            <a:ext cx="1003300" cy="812800"/>
          </a:xfrm>
          <a:custGeom>
            <a:avLst/>
            <a:gdLst/>
            <a:ahLst/>
            <a:cxnLst/>
            <a:rect l="l" t="t" r="r" b="b"/>
            <a:pathLst>
              <a:path w="1003300" h="812800">
                <a:moveTo>
                  <a:pt x="0" y="0"/>
                </a:moveTo>
                <a:lnTo>
                  <a:pt x="1003300" y="0"/>
                </a:lnTo>
                <a:lnTo>
                  <a:pt x="1003300" y="812800"/>
                </a:lnTo>
                <a:lnTo>
                  <a:pt x="0" y="812800"/>
                </a:lnTo>
                <a:lnTo>
                  <a:pt x="0" y="0"/>
                </a:lnTo>
                <a:close/>
              </a:path>
            </a:pathLst>
          </a:custGeom>
          <a:solidFill>
            <a:srgbClr val="FFFFFF"/>
          </a:solidFill>
        </p:spPr>
        <p:txBody>
          <a:bodyPr wrap="square" lIns="0" tIns="0" rIns="0" bIns="0" rtlCol="0"/>
          <a:lstStyle/>
          <a:p>
            <a:endParaRPr/>
          </a:p>
        </p:txBody>
      </p:sp>
      <p:sp>
        <p:nvSpPr>
          <p:cNvPr id="39" name="object 39"/>
          <p:cNvSpPr/>
          <p:nvPr/>
        </p:nvSpPr>
        <p:spPr>
          <a:xfrm>
            <a:off x="2089150" y="3549650"/>
            <a:ext cx="1003300" cy="203200"/>
          </a:xfrm>
          <a:custGeom>
            <a:avLst/>
            <a:gdLst/>
            <a:ahLst/>
            <a:cxnLst/>
            <a:rect l="l" t="t" r="r" b="b"/>
            <a:pathLst>
              <a:path w="1003300" h="203200">
                <a:moveTo>
                  <a:pt x="0" y="0"/>
                </a:moveTo>
                <a:lnTo>
                  <a:pt x="1003300" y="0"/>
                </a:lnTo>
                <a:lnTo>
                  <a:pt x="1003300" y="203200"/>
                </a:lnTo>
                <a:lnTo>
                  <a:pt x="0" y="203200"/>
                </a:lnTo>
                <a:lnTo>
                  <a:pt x="0" y="0"/>
                </a:lnTo>
                <a:close/>
              </a:path>
            </a:pathLst>
          </a:custGeom>
          <a:solidFill>
            <a:srgbClr val="D9D9D9"/>
          </a:solidFill>
        </p:spPr>
        <p:txBody>
          <a:bodyPr wrap="square" lIns="0" tIns="0" rIns="0" bIns="0" rtlCol="0"/>
          <a:lstStyle/>
          <a:p>
            <a:endParaRPr/>
          </a:p>
        </p:txBody>
      </p:sp>
      <p:sp>
        <p:nvSpPr>
          <p:cNvPr id="40" name="object 40"/>
          <p:cNvSpPr/>
          <p:nvPr/>
        </p:nvSpPr>
        <p:spPr>
          <a:xfrm>
            <a:off x="2089150" y="3549650"/>
            <a:ext cx="1003300" cy="203200"/>
          </a:xfrm>
          <a:custGeom>
            <a:avLst/>
            <a:gdLst/>
            <a:ahLst/>
            <a:cxnLst/>
            <a:rect l="l" t="t" r="r" b="b"/>
            <a:pathLst>
              <a:path w="1003300" h="203200">
                <a:moveTo>
                  <a:pt x="0" y="0"/>
                </a:moveTo>
                <a:lnTo>
                  <a:pt x="1003300" y="0"/>
                </a:lnTo>
                <a:lnTo>
                  <a:pt x="1003300" y="203200"/>
                </a:lnTo>
                <a:lnTo>
                  <a:pt x="0" y="203200"/>
                </a:lnTo>
                <a:lnTo>
                  <a:pt x="0" y="0"/>
                </a:lnTo>
                <a:close/>
              </a:path>
            </a:pathLst>
          </a:custGeom>
          <a:ln w="12700">
            <a:solidFill>
              <a:srgbClr val="000000"/>
            </a:solidFill>
          </a:ln>
        </p:spPr>
        <p:txBody>
          <a:bodyPr wrap="square" lIns="0" tIns="0" rIns="0" bIns="0" rtlCol="0"/>
          <a:lstStyle/>
          <a:p>
            <a:endParaRPr/>
          </a:p>
        </p:txBody>
      </p:sp>
      <p:sp>
        <p:nvSpPr>
          <p:cNvPr id="41" name="object 41"/>
          <p:cNvSpPr/>
          <p:nvPr/>
        </p:nvSpPr>
        <p:spPr>
          <a:xfrm>
            <a:off x="2089150" y="3752850"/>
            <a:ext cx="1003300" cy="812800"/>
          </a:xfrm>
          <a:custGeom>
            <a:avLst/>
            <a:gdLst/>
            <a:ahLst/>
            <a:cxnLst/>
            <a:rect l="l" t="t" r="r" b="b"/>
            <a:pathLst>
              <a:path w="1003300" h="812800">
                <a:moveTo>
                  <a:pt x="0" y="0"/>
                </a:moveTo>
                <a:lnTo>
                  <a:pt x="1003300" y="0"/>
                </a:lnTo>
                <a:lnTo>
                  <a:pt x="1003300" y="812800"/>
                </a:lnTo>
                <a:lnTo>
                  <a:pt x="0" y="812800"/>
                </a:lnTo>
                <a:lnTo>
                  <a:pt x="0" y="0"/>
                </a:lnTo>
                <a:close/>
              </a:path>
            </a:pathLst>
          </a:custGeom>
          <a:solidFill>
            <a:srgbClr val="FFFFFF"/>
          </a:solidFill>
        </p:spPr>
        <p:txBody>
          <a:bodyPr wrap="square" lIns="0" tIns="0" rIns="0" bIns="0" rtlCol="0"/>
          <a:lstStyle/>
          <a:p>
            <a:endParaRPr/>
          </a:p>
        </p:txBody>
      </p:sp>
      <p:sp>
        <p:nvSpPr>
          <p:cNvPr id="42" name="object 42"/>
          <p:cNvSpPr/>
          <p:nvPr/>
        </p:nvSpPr>
        <p:spPr>
          <a:xfrm>
            <a:off x="2089150" y="3752850"/>
            <a:ext cx="1003300" cy="812800"/>
          </a:xfrm>
          <a:custGeom>
            <a:avLst/>
            <a:gdLst/>
            <a:ahLst/>
            <a:cxnLst/>
            <a:rect l="l" t="t" r="r" b="b"/>
            <a:pathLst>
              <a:path w="1003300" h="812800">
                <a:moveTo>
                  <a:pt x="0" y="0"/>
                </a:moveTo>
                <a:lnTo>
                  <a:pt x="1003300" y="0"/>
                </a:lnTo>
                <a:lnTo>
                  <a:pt x="1003300" y="812800"/>
                </a:lnTo>
                <a:lnTo>
                  <a:pt x="0" y="812800"/>
                </a:lnTo>
                <a:lnTo>
                  <a:pt x="0" y="0"/>
                </a:lnTo>
                <a:close/>
              </a:path>
            </a:pathLst>
          </a:custGeom>
          <a:ln w="12700">
            <a:solidFill>
              <a:srgbClr val="000000"/>
            </a:solidFill>
          </a:ln>
        </p:spPr>
        <p:txBody>
          <a:bodyPr wrap="square" lIns="0" tIns="0" rIns="0" bIns="0" rtlCol="0"/>
          <a:lstStyle/>
          <a:p>
            <a:endParaRPr/>
          </a:p>
        </p:txBody>
      </p:sp>
      <p:graphicFrame>
        <p:nvGraphicFramePr>
          <p:cNvPr id="43" name="object 43"/>
          <p:cNvGraphicFramePr>
            <a:graphicFrameLocks noGrp="1"/>
          </p:cNvGraphicFramePr>
          <p:nvPr>
            <p:extLst>
              <p:ext uri="{D42A27DB-BD31-4B8C-83A1-F6EECF244321}">
                <p14:modId xmlns:p14="http://schemas.microsoft.com/office/powerpoint/2010/main" val="3356986309"/>
              </p:ext>
            </p:extLst>
          </p:nvPr>
        </p:nvGraphicFramePr>
        <p:xfrm>
          <a:off x="1028700" y="2476500"/>
          <a:ext cx="2057400" cy="1595106"/>
        </p:xfrm>
        <a:graphic>
          <a:graphicData uri="http://schemas.openxmlformats.org/drawingml/2006/table">
            <a:tbl>
              <a:tblPr firstRow="1" bandRow="1">
                <a:tableStyleId>{2D5ABB26-0587-4C30-8999-92F81FD0307C}</a:tableStyleId>
              </a:tblPr>
              <a:tblGrid>
                <a:gridCol w="1028700"/>
                <a:gridCol w="1028700"/>
              </a:tblGrid>
              <a:tr h="203200">
                <a:tc>
                  <a:txBody>
                    <a:bodyPr/>
                    <a:lstStyle/>
                    <a:p>
                      <a:pPr marL="255270">
                        <a:lnSpc>
                          <a:spcPct val="100000"/>
                        </a:lnSpc>
                        <a:spcBef>
                          <a:spcPts val="175"/>
                        </a:spcBef>
                      </a:pPr>
                      <a:r>
                        <a:rPr sz="900" dirty="0">
                          <a:latin typeface="Microsoft YaHei"/>
                          <a:cs typeface="Microsoft YaHei"/>
                        </a:rPr>
                        <a:t>人口属性</a:t>
                      </a:r>
                    </a:p>
                  </a:txBody>
                  <a:tcPr marL="0" marR="0" marT="0" marB="0">
                    <a:lnL w="12700">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144145">
                        <a:lnSpc>
                          <a:spcPct val="100000"/>
                        </a:lnSpc>
                        <a:spcBef>
                          <a:spcPts val="175"/>
                        </a:spcBef>
                      </a:pPr>
                      <a:r>
                        <a:rPr sz="900" dirty="0" smtClean="0">
                          <a:latin typeface="Microsoft YaHei"/>
                          <a:cs typeface="Microsoft YaHei"/>
                        </a:rPr>
                        <a:t>生</a:t>
                      </a:r>
                      <a:r>
                        <a:rPr lang="zh-CN" altLang="en-US" sz="900" dirty="0" smtClean="0">
                          <a:latin typeface="Microsoft YaHei"/>
                          <a:cs typeface="Microsoft YaHei"/>
                        </a:rPr>
                        <a:t>产</a:t>
                      </a:r>
                      <a:r>
                        <a:rPr sz="900" dirty="0" err="1" smtClean="0">
                          <a:latin typeface="Microsoft YaHei"/>
                          <a:cs typeface="Microsoft YaHei"/>
                        </a:rPr>
                        <a:t>关联关系</a:t>
                      </a:r>
                      <a:endParaRPr sz="900" dirty="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r>
              <a:tr h="289237">
                <a:tc>
                  <a:txBody>
                    <a:bodyPr/>
                    <a:lstStyle/>
                    <a:p>
                      <a:pPr marL="76200">
                        <a:lnSpc>
                          <a:spcPts val="819"/>
                        </a:lnSpc>
                        <a:spcBef>
                          <a:spcPts val="395"/>
                        </a:spcBef>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性质</a:t>
                      </a:r>
                      <a:endParaRPr sz="700" dirty="0">
                        <a:latin typeface="Microsoft YaHei"/>
                        <a:cs typeface="Microsoft YaHei"/>
                      </a:endParaRPr>
                    </a:p>
                    <a:p>
                      <a:pPr marL="76200">
                        <a:lnSpc>
                          <a:spcPts val="819"/>
                        </a:lnSpc>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注册时间</a:t>
                      </a:r>
                      <a:endParaRPr sz="700" dirty="0">
                        <a:latin typeface="Microsoft YaHei"/>
                        <a:cs typeface="Microsoft YaHei"/>
                      </a:endParaRPr>
                    </a:p>
                  </a:txBody>
                  <a:tcPr marL="0" marR="0" marT="0" marB="0">
                    <a:lnL w="12700">
                      <a:solidFill>
                        <a:srgbClr val="000000"/>
                      </a:solidFill>
                      <a:prstDash val="solid"/>
                    </a:lnL>
                    <a:lnR w="63499">
                      <a:solidFill>
                        <a:srgbClr val="000000"/>
                      </a:solidFill>
                      <a:prstDash val="solid"/>
                    </a:lnR>
                    <a:lnT w="12700">
                      <a:solidFill>
                        <a:srgbClr val="000000"/>
                      </a:solidFill>
                      <a:prstDash val="solid"/>
                    </a:lnT>
                  </a:tcPr>
                </a:tc>
                <a:tc>
                  <a:txBody>
                    <a:bodyPr/>
                    <a:lstStyle/>
                    <a:p>
                      <a:pPr marL="80010">
                        <a:lnSpc>
                          <a:spcPts val="819"/>
                        </a:lnSpc>
                        <a:spcBef>
                          <a:spcPts val="580"/>
                        </a:spcBef>
                      </a:pPr>
                      <a:r>
                        <a:rPr sz="700" dirty="0">
                          <a:latin typeface="Microsoft YaHei"/>
                          <a:cs typeface="Microsoft YaHei"/>
                        </a:rPr>
                        <a:t>−  </a:t>
                      </a:r>
                      <a:r>
                        <a:rPr sz="700" spc="155" dirty="0">
                          <a:latin typeface="Microsoft YaHei"/>
                          <a:cs typeface="Microsoft YaHei"/>
                        </a:rPr>
                        <a:t> </a:t>
                      </a:r>
                      <a:r>
                        <a:rPr lang="zh-CN" altLang="en-US" sz="700" spc="155" dirty="0" smtClean="0">
                          <a:latin typeface="Microsoft YaHei"/>
                          <a:cs typeface="Microsoft YaHei"/>
                        </a:rPr>
                        <a:t>供销</a:t>
                      </a:r>
                      <a:r>
                        <a:rPr sz="700" dirty="0" err="1" smtClean="0">
                          <a:latin typeface="Microsoft YaHei"/>
                          <a:cs typeface="Microsoft YaHei"/>
                        </a:rPr>
                        <a:t>关系</a:t>
                      </a:r>
                      <a:endParaRPr sz="700" dirty="0">
                        <a:latin typeface="Microsoft YaHei"/>
                        <a:cs typeface="Microsoft YaHei"/>
                      </a:endParaRPr>
                    </a:p>
                    <a:p>
                      <a:pPr marL="80010">
                        <a:lnSpc>
                          <a:spcPts val="819"/>
                        </a:lnSpc>
                      </a:pPr>
                      <a:r>
                        <a:rPr sz="700" dirty="0">
                          <a:latin typeface="Microsoft YaHei"/>
                          <a:cs typeface="Microsoft YaHei"/>
                        </a:rPr>
                        <a:t>−  </a:t>
                      </a:r>
                      <a:r>
                        <a:rPr sz="700" spc="155" dirty="0">
                          <a:latin typeface="Microsoft YaHei"/>
                          <a:cs typeface="Microsoft YaHei"/>
                        </a:rPr>
                        <a:t> </a:t>
                      </a:r>
                      <a:r>
                        <a:rPr sz="700" dirty="0" err="1" smtClean="0">
                          <a:latin typeface="Microsoft YaHei"/>
                          <a:cs typeface="Microsoft YaHei"/>
                        </a:rPr>
                        <a:t>是否有子</a:t>
                      </a:r>
                      <a:r>
                        <a:rPr lang="zh-CN" altLang="en-US" sz="700" dirty="0" smtClean="0">
                          <a:latin typeface="Microsoft YaHei"/>
                          <a:cs typeface="Microsoft YaHei"/>
                        </a:rPr>
                        <a:t>公司</a:t>
                      </a:r>
                      <a:endParaRPr sz="700" dirty="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solidFill>
                      <a:srgbClr val="FFFFFF"/>
                    </a:solidFill>
                  </a:tcPr>
                </a:tc>
              </a:tr>
              <a:tr h="221291">
                <a:tc>
                  <a:txBody>
                    <a:bodyPr/>
                    <a:lstStyle/>
                    <a:p>
                      <a:pPr marL="76200">
                        <a:lnSpc>
                          <a:spcPts val="690"/>
                        </a:lnSpc>
                      </a:pPr>
                      <a:r>
                        <a:rPr sz="700" dirty="0">
                          <a:latin typeface="Microsoft YaHei"/>
                          <a:cs typeface="Microsoft YaHei"/>
                        </a:rPr>
                        <a:t>−  </a:t>
                      </a:r>
                      <a:r>
                        <a:rPr sz="700" spc="155" dirty="0">
                          <a:latin typeface="Microsoft YaHei"/>
                          <a:cs typeface="Microsoft YaHei"/>
                        </a:rPr>
                        <a:t> </a:t>
                      </a:r>
                      <a:r>
                        <a:rPr sz="700" dirty="0" err="1" smtClean="0">
                          <a:latin typeface="Microsoft YaHei"/>
                          <a:cs typeface="Microsoft YaHei"/>
                        </a:rPr>
                        <a:t>地域</a:t>
                      </a:r>
                      <a:endParaRPr lang="en-US" sz="700" dirty="0" smtClean="0">
                        <a:latin typeface="Microsoft YaHei"/>
                        <a:cs typeface="Microsoft YaHei"/>
                      </a:endParaRPr>
                    </a:p>
                    <a:p>
                      <a:pPr marL="76200">
                        <a:lnSpc>
                          <a:spcPts val="690"/>
                        </a:lnSpc>
                      </a:pPr>
                      <a:r>
                        <a:rPr sz="700" spc="30" dirty="0" smtClean="0">
                          <a:latin typeface="Microsoft YaHei"/>
                          <a:cs typeface="Microsoft YaHei"/>
                        </a:rPr>
                        <a:t>...</a:t>
                      </a:r>
                      <a:r>
                        <a:rPr lang="zh-CN" altLang="en-US" sz="700" spc="30" dirty="0" smtClean="0">
                          <a:latin typeface="Microsoft YaHei"/>
                          <a:cs typeface="Microsoft YaHei"/>
                        </a:rPr>
                        <a:t>类型</a:t>
                      </a:r>
                      <a:endParaRPr sz="700" dirty="0">
                        <a:latin typeface="Microsoft YaHei"/>
                        <a:cs typeface="Microsoft YaHei"/>
                      </a:endParaRPr>
                    </a:p>
                  </a:txBody>
                  <a:tcPr marL="0" marR="0" marT="0" marB="0">
                    <a:lnL w="12700">
                      <a:solidFill>
                        <a:srgbClr val="000000"/>
                      </a:solidFill>
                      <a:prstDash val="solid"/>
                    </a:lnL>
                    <a:lnR w="63499">
                      <a:solidFill>
                        <a:srgbClr val="000000"/>
                      </a:solidFill>
                      <a:prstDash val="solid"/>
                    </a:lnR>
                  </a:tcPr>
                </a:tc>
                <a:tc>
                  <a:txBody>
                    <a:bodyPr/>
                    <a:lstStyle/>
                    <a:p>
                      <a:pPr marL="80010">
                        <a:lnSpc>
                          <a:spcPts val="819"/>
                        </a:lnSpc>
                        <a:spcBef>
                          <a:spcPts val="50"/>
                        </a:spcBef>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竞争</a:t>
                      </a:r>
                      <a:r>
                        <a:rPr sz="700" dirty="0" err="1" smtClean="0">
                          <a:latin typeface="Microsoft YaHei"/>
                          <a:cs typeface="Microsoft YaHei"/>
                        </a:rPr>
                        <a:t>关系</a:t>
                      </a:r>
                      <a:endParaRPr sz="700" dirty="0">
                        <a:latin typeface="Microsoft YaHei"/>
                        <a:cs typeface="Microsoft YaHei"/>
                      </a:endParaRPr>
                    </a:p>
                    <a:p>
                      <a:pPr marL="80010">
                        <a:lnSpc>
                          <a:spcPts val="819"/>
                        </a:lnSpc>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同盟</a:t>
                      </a:r>
                      <a:r>
                        <a:rPr sz="700" dirty="0" err="1" smtClean="0">
                          <a:latin typeface="Microsoft YaHei"/>
                          <a:cs typeface="Microsoft YaHei"/>
                        </a:rPr>
                        <a:t>关系</a:t>
                      </a:r>
                      <a:endParaRPr sz="700" dirty="0">
                        <a:latin typeface="Microsoft YaHei"/>
                        <a:cs typeface="Microsoft YaHei"/>
                      </a:endParaRPr>
                    </a:p>
                  </a:txBody>
                  <a:tcPr marL="0" marR="0" marT="0" marB="0">
                    <a:lnL w="63499">
                      <a:solidFill>
                        <a:srgbClr val="000000"/>
                      </a:solidFill>
                      <a:prstDash val="solid"/>
                    </a:lnL>
                    <a:lnR w="12700">
                      <a:solidFill>
                        <a:srgbClr val="000000"/>
                      </a:solidFill>
                      <a:prstDash val="solid"/>
                    </a:lnR>
                    <a:solidFill>
                      <a:srgbClr val="FFFFFF"/>
                    </a:solidFill>
                  </a:tcPr>
                </a:tc>
              </a:tr>
              <a:tr h="60971">
                <a:tc>
                  <a:txBody>
                    <a:bodyPr/>
                    <a:lstStyle/>
                    <a:p>
                      <a:endParaRPr sz="700" dirty="0">
                        <a:latin typeface="Microsoft YaHei"/>
                        <a:cs typeface="Microsoft YaHei"/>
                      </a:endParaRPr>
                    </a:p>
                  </a:txBody>
                  <a:tcPr marL="0" marR="0" marT="0" marB="0">
                    <a:lnL w="12700">
                      <a:solidFill>
                        <a:srgbClr val="000000"/>
                      </a:solidFill>
                      <a:prstDash val="solid"/>
                    </a:lnL>
                    <a:lnR w="63499">
                      <a:solidFill>
                        <a:srgbClr val="000000"/>
                      </a:solidFill>
                      <a:prstDash val="solid"/>
                    </a:lnR>
                    <a:lnB w="63499">
                      <a:solidFill>
                        <a:srgbClr val="000000"/>
                      </a:solidFill>
                      <a:prstDash val="solid"/>
                    </a:lnB>
                  </a:tcPr>
                </a:tc>
                <a:tc rowSpan="2">
                  <a:txBody>
                    <a:bodyPr/>
                    <a:lstStyle/>
                    <a:p>
                      <a:pPr marL="80010">
                        <a:lnSpc>
                          <a:spcPts val="750"/>
                        </a:lnSpc>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本地区</a:t>
                      </a:r>
                      <a:r>
                        <a:rPr sz="700" dirty="0" err="1" smtClean="0">
                          <a:latin typeface="Microsoft YaHei"/>
                          <a:cs typeface="Microsoft YaHei"/>
                        </a:rPr>
                        <a:t>圈子</a:t>
                      </a:r>
                      <a:endParaRPr sz="700" dirty="0">
                        <a:latin typeface="Microsoft YaHei"/>
                        <a:cs typeface="Microsoft YaHei"/>
                      </a:endParaRPr>
                    </a:p>
                  </a:txBody>
                  <a:tcPr marL="0" marR="0" marT="0" marB="0">
                    <a:lnL w="63499">
                      <a:solidFill>
                        <a:srgbClr val="000000"/>
                      </a:solidFill>
                      <a:prstDash val="solid"/>
                    </a:lnL>
                    <a:lnR w="12700">
                      <a:solidFill>
                        <a:srgbClr val="000000"/>
                      </a:solidFill>
                      <a:prstDash val="solid"/>
                    </a:lnR>
                    <a:solidFill>
                      <a:srgbClr val="FFFFFF"/>
                    </a:solidFill>
                  </a:tcPr>
                </a:tc>
              </a:tr>
              <a:tr h="46978">
                <a:tc rowSpan="2">
                  <a:txBody>
                    <a:bodyPr/>
                    <a:lstStyle/>
                    <a:p>
                      <a:pPr marL="255270">
                        <a:lnSpc>
                          <a:spcPct val="100000"/>
                        </a:lnSpc>
                        <a:spcBef>
                          <a:spcPts val="180"/>
                        </a:spcBef>
                      </a:pPr>
                      <a:r>
                        <a:rPr sz="900" dirty="0">
                          <a:latin typeface="Microsoft YaHei"/>
                          <a:cs typeface="Microsoft YaHei"/>
                        </a:rPr>
                        <a:t>生活信息</a:t>
                      </a:r>
                    </a:p>
                  </a:txBody>
                  <a:tcPr marL="0" marR="0" marT="0" marB="0">
                    <a:lnL w="12700">
                      <a:solidFill>
                        <a:srgbClr val="000000"/>
                      </a:solidFill>
                      <a:prstDash val="solid"/>
                    </a:lnL>
                    <a:lnR w="63499">
                      <a:solidFill>
                        <a:srgbClr val="000000"/>
                      </a:solidFill>
                      <a:prstDash val="solid"/>
                    </a:lnR>
                    <a:lnT w="63499">
                      <a:solidFill>
                        <a:srgbClr val="000000"/>
                      </a:solidFill>
                      <a:prstDash val="solid"/>
                    </a:lnT>
                    <a:lnB w="12700">
                      <a:solidFill>
                        <a:srgbClr val="000000"/>
                      </a:solidFill>
                      <a:prstDash val="solid"/>
                    </a:lnB>
                    <a:solidFill>
                      <a:srgbClr val="D9D9D9"/>
                    </a:solidFill>
                  </a:tcPr>
                </a:tc>
                <a:tc vMerge="1">
                  <a:txBody>
                    <a:bodyPr/>
                    <a:lstStyle/>
                    <a:p>
                      <a:endParaRPr/>
                    </a:p>
                  </a:txBody>
                  <a:tcPr marL="0" marR="0" marT="0" marB="0">
                    <a:lnL w="63499">
                      <a:solidFill>
                        <a:srgbClr val="000000"/>
                      </a:solidFill>
                      <a:prstDash val="solid"/>
                    </a:lnL>
                    <a:lnR w="12700">
                      <a:solidFill>
                        <a:srgbClr val="000000"/>
                      </a:solidFill>
                      <a:prstDash val="solid"/>
                    </a:lnR>
                    <a:solidFill>
                      <a:srgbClr val="FFFFFF"/>
                    </a:solidFill>
                  </a:tcPr>
                </a:tc>
              </a:tr>
              <a:tr h="187971">
                <a:tc vMerge="1">
                  <a:txBody>
                    <a:bodyPr/>
                    <a:lstStyle/>
                    <a:p>
                      <a:endParaRPr/>
                    </a:p>
                  </a:txBody>
                  <a:tcPr marL="0" marR="0" marT="0" marB="0">
                    <a:lnL w="12700">
                      <a:solidFill>
                        <a:srgbClr val="000000"/>
                      </a:solidFill>
                      <a:prstDash val="solid"/>
                    </a:lnL>
                    <a:lnR w="63499">
                      <a:solidFill>
                        <a:srgbClr val="000000"/>
                      </a:solidFill>
                      <a:prstDash val="solid"/>
                    </a:lnR>
                    <a:lnT w="63499">
                      <a:solidFill>
                        <a:srgbClr val="000000"/>
                      </a:solidFill>
                      <a:prstDash val="solid"/>
                    </a:lnT>
                    <a:lnB w="12700">
                      <a:solidFill>
                        <a:srgbClr val="000000"/>
                      </a:solidFill>
                      <a:prstDash val="solid"/>
                    </a:lnB>
                    <a:solidFill>
                      <a:srgbClr val="D9D9D9"/>
                    </a:solidFill>
                  </a:tcPr>
                </a:tc>
                <a:tc>
                  <a:txBody>
                    <a:bodyPr/>
                    <a:lstStyle/>
                    <a:p>
                      <a:pPr marL="295910">
                        <a:lnSpc>
                          <a:spcPts val="800"/>
                        </a:lnSpc>
                      </a:pPr>
                      <a:r>
                        <a:rPr sz="700" spc="30" dirty="0">
                          <a:latin typeface="Microsoft YaHei"/>
                          <a:cs typeface="Microsoft YaHei"/>
                        </a:rPr>
                        <a:t>...</a:t>
                      </a:r>
                      <a:endParaRPr sz="700">
                        <a:latin typeface="Microsoft YaHei"/>
                        <a:cs typeface="Microsoft YaHei"/>
                      </a:endParaRPr>
                    </a:p>
                  </a:txBody>
                  <a:tcPr marL="0" marR="0" marT="0" marB="0">
                    <a:lnL w="63499">
                      <a:solidFill>
                        <a:srgbClr val="000000"/>
                      </a:solidFill>
                      <a:prstDash val="solid"/>
                    </a:lnL>
                    <a:lnR w="12700">
                      <a:solidFill>
                        <a:srgbClr val="000000"/>
                      </a:solidFill>
                      <a:prstDash val="solid"/>
                    </a:lnR>
                    <a:lnB w="12700">
                      <a:solidFill>
                        <a:srgbClr val="000000"/>
                      </a:solidFill>
                      <a:prstDash val="solid"/>
                    </a:lnB>
                    <a:solidFill>
                      <a:srgbClr val="FFFFFF"/>
                    </a:solidFill>
                  </a:tcPr>
                </a:tc>
              </a:tr>
              <a:tr h="271691">
                <a:tc>
                  <a:txBody>
                    <a:bodyPr/>
                    <a:lstStyle/>
                    <a:p>
                      <a:pPr marL="76200">
                        <a:lnSpc>
                          <a:spcPts val="819"/>
                        </a:lnSpc>
                        <a:spcBef>
                          <a:spcPts val="350"/>
                        </a:spcBef>
                      </a:pPr>
                      <a:r>
                        <a:rPr lang="zh-CN" altLang="en-US" sz="700" dirty="0" smtClean="0">
                          <a:latin typeface="Microsoft YaHei"/>
                          <a:cs typeface="Microsoft YaHei"/>
                        </a:rPr>
                        <a:t>企业</a:t>
                      </a:r>
                      <a:r>
                        <a:rPr sz="700" dirty="0" err="1" smtClean="0">
                          <a:latin typeface="Microsoft YaHei"/>
                          <a:cs typeface="Microsoft YaHei"/>
                        </a:rPr>
                        <a:t>基本生活类标签</a:t>
                      </a:r>
                      <a:endParaRPr sz="700" dirty="0">
                        <a:latin typeface="Microsoft YaHei"/>
                        <a:cs typeface="Microsoft YaHei"/>
                      </a:endParaRPr>
                    </a:p>
                    <a:p>
                      <a:pPr marL="7620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用水、用电</a:t>
                      </a: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FFFFF"/>
                    </a:solidFill>
                  </a:tcPr>
                </a:tc>
                <a:tc>
                  <a:txBody>
                    <a:bodyPr/>
                    <a:lstStyle/>
                    <a:p>
                      <a:pPr marL="169545">
                        <a:lnSpc>
                          <a:spcPct val="100000"/>
                        </a:lnSpc>
                        <a:spcBef>
                          <a:spcPts val="610"/>
                        </a:spcBef>
                      </a:pPr>
                      <a:r>
                        <a:rPr sz="900" dirty="0">
                          <a:latin typeface="Microsoft YaHei"/>
                          <a:cs typeface="Microsoft YaHei"/>
                        </a:rPr>
                        <a:t>金融关联关系</a:t>
                      </a:r>
                    </a:p>
                  </a:txBody>
                  <a:tcPr marL="0" marR="0" marT="0" marB="0">
                    <a:lnL w="12700">
                      <a:solidFill>
                        <a:srgbClr val="000000"/>
                      </a:solidFill>
                      <a:prstDash val="solid"/>
                    </a:lnL>
                    <a:lnT w="12700">
                      <a:solidFill>
                        <a:srgbClr val="000000"/>
                      </a:solidFill>
                      <a:prstDash val="solid"/>
                    </a:lnT>
                  </a:tcPr>
                </a:tc>
              </a:tr>
              <a:tr h="268058">
                <a:tc>
                  <a:txBody>
                    <a:bodyPr/>
                    <a:lstStyle/>
                    <a:p>
                      <a:pPr marL="76200">
                        <a:lnSpc>
                          <a:spcPts val="780"/>
                        </a:lnSpc>
                      </a:pPr>
                      <a:r>
                        <a:rPr sz="700" dirty="0">
                          <a:latin typeface="Microsoft YaHei"/>
                          <a:cs typeface="Microsoft YaHei"/>
                        </a:rPr>
                        <a:t>−  </a:t>
                      </a:r>
                      <a:r>
                        <a:rPr sz="700" spc="155" dirty="0">
                          <a:latin typeface="Microsoft YaHei"/>
                          <a:cs typeface="Microsoft YaHei"/>
                        </a:rPr>
                        <a:t> </a:t>
                      </a:r>
                      <a:endParaRPr lang="en-US" sz="700" spc="0" dirty="0" smtClean="0">
                        <a:latin typeface="Microsoft YaHei"/>
                        <a:cs typeface="Microsoft YaHei"/>
                      </a:endParaRPr>
                    </a:p>
                    <a:p>
                      <a:pPr marL="76200">
                        <a:lnSpc>
                          <a:spcPts val="780"/>
                        </a:lnSpc>
                      </a:pPr>
                      <a:r>
                        <a:rPr sz="700" spc="30" dirty="0" smtClean="0">
                          <a:latin typeface="Microsoft YaHei"/>
                          <a:cs typeface="Microsoft YaHei"/>
                        </a:rPr>
                        <a:t>...</a:t>
                      </a:r>
                      <a:endParaRPr sz="700" dirty="0">
                        <a:latin typeface="Microsoft YaHei"/>
                        <a:cs typeface="Microsoft YaHe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FFFFF"/>
                    </a:solidFill>
                  </a:tcPr>
                </a:tc>
                <a:tc>
                  <a:txBody>
                    <a:bodyPr/>
                    <a:lstStyle/>
                    <a:p>
                      <a:pPr marL="105410">
                        <a:lnSpc>
                          <a:spcPts val="819"/>
                        </a:lnSpc>
                        <a:spcBef>
                          <a:spcPts val="525"/>
                        </a:spcBef>
                      </a:pPr>
                      <a:r>
                        <a:rPr sz="700" dirty="0">
                          <a:latin typeface="Microsoft YaHei"/>
                          <a:cs typeface="Microsoft YaHei"/>
                        </a:rPr>
                        <a:t>用户在本行的业务关联</a:t>
                      </a:r>
                    </a:p>
                    <a:p>
                      <a:pPr marL="10541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资金关联</a:t>
                      </a:r>
                    </a:p>
                  </a:txBody>
                  <a:tcPr marL="0" marR="0" marT="0" marB="0">
                    <a:lnL w="12700">
                      <a:solidFill>
                        <a:srgbClr val="000000"/>
                      </a:solidFill>
                      <a:prstDash val="solid"/>
                    </a:lnL>
                  </a:tcPr>
                </a:tc>
              </a:tr>
            </a:tbl>
          </a:graphicData>
        </a:graphic>
      </p:graphicFrame>
      <p:sp>
        <p:nvSpPr>
          <p:cNvPr id="44" name="object 44"/>
          <p:cNvSpPr txBox="1"/>
          <p:nvPr/>
        </p:nvSpPr>
        <p:spPr>
          <a:xfrm>
            <a:off x="2162962" y="4046969"/>
            <a:ext cx="558800" cy="119380"/>
          </a:xfrm>
          <a:prstGeom prst="rect">
            <a:avLst/>
          </a:prstGeom>
        </p:spPr>
        <p:txBody>
          <a:bodyPr vert="horz" wrap="square" lIns="0" tIns="0" rIns="0" bIns="0" rtlCol="0">
            <a:spAutoFit/>
          </a:bodyPr>
          <a:lstStyle/>
          <a:p>
            <a:pPr marL="12700">
              <a:lnSpc>
                <a:spcPct val="1000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雇佣关联</a:t>
            </a:r>
            <a:endParaRPr sz="700">
              <a:latin typeface="Microsoft YaHei"/>
              <a:cs typeface="Microsoft YaHei"/>
            </a:endParaRPr>
          </a:p>
        </p:txBody>
      </p:sp>
      <p:sp>
        <p:nvSpPr>
          <p:cNvPr id="45" name="object 45"/>
          <p:cNvSpPr txBox="1"/>
          <p:nvPr/>
        </p:nvSpPr>
        <p:spPr>
          <a:xfrm>
            <a:off x="2162962" y="4148569"/>
            <a:ext cx="558800" cy="335280"/>
          </a:xfrm>
          <a:prstGeom prst="rect">
            <a:avLst/>
          </a:prstGeom>
        </p:spPr>
        <p:txBody>
          <a:bodyPr vert="horz" wrap="square" lIns="0" tIns="0" rIns="0" bIns="0" rtlCol="0">
            <a:spAutoFit/>
          </a:bodyPr>
          <a:lstStyle/>
          <a:p>
            <a:pPr algn="ctr">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买卖关联</a:t>
            </a:r>
            <a:endParaRPr sz="700">
              <a:latin typeface="Microsoft YaHei"/>
              <a:cs typeface="Microsoft YaHei"/>
            </a:endParaRPr>
          </a:p>
          <a:p>
            <a:pPr algn="ctr">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担保关系</a:t>
            </a:r>
            <a:endParaRPr sz="700">
              <a:latin typeface="Microsoft YaHei"/>
              <a:cs typeface="Microsoft YaHei"/>
            </a:endParaRPr>
          </a:p>
          <a:p>
            <a:pPr marR="17780" algn="ctr">
              <a:lnSpc>
                <a:spcPct val="100000"/>
              </a:lnSpc>
              <a:spcBef>
                <a:spcPts val="60"/>
              </a:spcBef>
            </a:pPr>
            <a:r>
              <a:rPr sz="700" spc="30" dirty="0">
                <a:latin typeface="Microsoft YaHei"/>
                <a:cs typeface="Microsoft YaHei"/>
              </a:rPr>
              <a:t>...</a:t>
            </a:r>
            <a:endParaRPr sz="700">
              <a:latin typeface="Microsoft YaHei"/>
              <a:cs typeface="Microsoft YaHei"/>
            </a:endParaRPr>
          </a:p>
        </p:txBody>
      </p:sp>
      <p:sp>
        <p:nvSpPr>
          <p:cNvPr id="46" name="object 46"/>
          <p:cNvSpPr/>
          <p:nvPr/>
        </p:nvSpPr>
        <p:spPr>
          <a:xfrm>
            <a:off x="2089150" y="4819650"/>
            <a:ext cx="1003300" cy="825500"/>
          </a:xfrm>
          <a:custGeom>
            <a:avLst/>
            <a:gdLst/>
            <a:ahLst/>
            <a:cxnLst/>
            <a:rect l="l" t="t" r="r" b="b"/>
            <a:pathLst>
              <a:path w="1003300" h="825500">
                <a:moveTo>
                  <a:pt x="0" y="0"/>
                </a:moveTo>
                <a:lnTo>
                  <a:pt x="1003300" y="0"/>
                </a:lnTo>
                <a:lnTo>
                  <a:pt x="1003300" y="825500"/>
                </a:lnTo>
                <a:lnTo>
                  <a:pt x="0" y="825500"/>
                </a:lnTo>
                <a:lnTo>
                  <a:pt x="0" y="0"/>
                </a:lnTo>
                <a:close/>
              </a:path>
            </a:pathLst>
          </a:custGeom>
          <a:solidFill>
            <a:srgbClr val="FFFFFF"/>
          </a:solidFill>
        </p:spPr>
        <p:txBody>
          <a:bodyPr wrap="square" lIns="0" tIns="0" rIns="0" bIns="0" rtlCol="0"/>
          <a:lstStyle/>
          <a:p>
            <a:endParaRPr/>
          </a:p>
        </p:txBody>
      </p:sp>
      <p:graphicFrame>
        <p:nvGraphicFramePr>
          <p:cNvPr id="47" name="object 47"/>
          <p:cNvGraphicFramePr>
            <a:graphicFrameLocks noGrp="1"/>
          </p:cNvGraphicFramePr>
          <p:nvPr>
            <p:extLst>
              <p:ext uri="{D42A27DB-BD31-4B8C-83A1-F6EECF244321}">
                <p14:modId xmlns:p14="http://schemas.microsoft.com/office/powerpoint/2010/main" val="3517865918"/>
              </p:ext>
            </p:extLst>
          </p:nvPr>
        </p:nvGraphicFramePr>
        <p:xfrm>
          <a:off x="996950" y="4139883"/>
          <a:ext cx="2057400" cy="1369059"/>
        </p:xfrm>
        <a:graphic>
          <a:graphicData uri="http://schemas.openxmlformats.org/drawingml/2006/table">
            <a:tbl>
              <a:tblPr firstRow="1" bandRow="1">
                <a:tableStyleId>{2D5ABB26-0587-4C30-8999-92F81FD0307C}</a:tableStyleId>
              </a:tblPr>
              <a:tblGrid>
                <a:gridCol w="1028700"/>
                <a:gridCol w="1028700"/>
              </a:tblGrid>
              <a:tr h="51434">
                <a:tc>
                  <a:txBody>
                    <a:bodyPr/>
                    <a:lstStyle/>
                    <a:p>
                      <a:pPr marR="40005" algn="ctr">
                        <a:lnSpc>
                          <a:spcPct val="100000"/>
                        </a:lnSpc>
                        <a:spcBef>
                          <a:spcPts val="204"/>
                        </a:spcBef>
                      </a:pPr>
                      <a:r>
                        <a:rPr sz="900" dirty="0">
                          <a:latin typeface="Microsoft YaHei"/>
                          <a:cs typeface="Microsoft YaHei"/>
                        </a:rPr>
                        <a:t>位置信息</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rowSpan="2">
                  <a:txBody>
                    <a:bodyPr/>
                    <a:lstStyle/>
                    <a:p>
                      <a:endParaRPr sz="900" dirty="0">
                        <a:latin typeface="Microsoft YaHei"/>
                        <a:cs typeface="Microsoft YaHei"/>
                      </a:endParaRPr>
                    </a:p>
                  </a:txBody>
                  <a:tcPr marL="0" marR="0" marT="0" marB="0">
                    <a:lnL w="12700">
                      <a:solidFill>
                        <a:srgbClr val="000000"/>
                      </a:solidFill>
                      <a:prstDash val="solid"/>
                    </a:lnL>
                    <a:lnB w="12700">
                      <a:solidFill>
                        <a:srgbClr val="000000"/>
                      </a:solidFill>
                      <a:prstDash val="solid"/>
                    </a:lnB>
                    <a:solidFill>
                      <a:srgbClr val="FFFFFF"/>
                    </a:solidFill>
                  </a:tcPr>
                </a:tc>
              </a:tr>
              <a:tr h="142557">
                <a:tc rowSpan="2">
                  <a:txBody>
                    <a:bodyPr/>
                    <a:lstStyle/>
                    <a:p>
                      <a:pPr marL="76200">
                        <a:lnSpc>
                          <a:spcPts val="819"/>
                        </a:lnSpc>
                        <a:spcBef>
                          <a:spcPts val="380"/>
                        </a:spcBef>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注册</a:t>
                      </a:r>
                      <a:r>
                        <a:rPr sz="700" dirty="0" err="1" smtClean="0">
                          <a:latin typeface="Microsoft YaHei"/>
                          <a:cs typeface="Microsoft YaHei"/>
                        </a:rPr>
                        <a:t>地址</a:t>
                      </a:r>
                      <a:endParaRPr sz="700" dirty="0">
                        <a:latin typeface="Microsoft YaHei"/>
                        <a:cs typeface="Microsoft YaHei"/>
                      </a:endParaRPr>
                    </a:p>
                    <a:p>
                      <a:pPr marL="76200">
                        <a:lnSpc>
                          <a:spcPts val="819"/>
                        </a:lnSpc>
                      </a:pPr>
                      <a:r>
                        <a:rPr sz="700" dirty="0">
                          <a:latin typeface="Microsoft YaHei"/>
                          <a:cs typeface="Microsoft YaHei"/>
                        </a:rPr>
                        <a:t>−  </a:t>
                      </a:r>
                      <a:r>
                        <a:rPr sz="700" spc="155" dirty="0">
                          <a:latin typeface="Microsoft YaHei"/>
                          <a:cs typeface="Microsoft YaHei"/>
                        </a:rPr>
                        <a:t> </a:t>
                      </a:r>
                      <a:r>
                        <a:rPr sz="700" dirty="0" err="1" smtClean="0">
                          <a:latin typeface="Microsoft YaHei"/>
                          <a:cs typeface="Microsoft YaHei"/>
                        </a:rPr>
                        <a:t>一般</a:t>
                      </a:r>
                      <a:r>
                        <a:rPr lang="zh-CN" altLang="en-US" sz="700" dirty="0" smtClean="0">
                          <a:latin typeface="Microsoft YaHei"/>
                          <a:cs typeface="Microsoft YaHei"/>
                        </a:rPr>
                        <a:t>活跃</a:t>
                      </a:r>
                      <a:r>
                        <a:rPr sz="700" dirty="0" err="1" smtClean="0">
                          <a:latin typeface="Microsoft YaHei"/>
                          <a:cs typeface="Microsoft YaHei"/>
                        </a:rPr>
                        <a:t>半径</a:t>
                      </a:r>
                      <a:endParaRPr sz="700" dirty="0">
                        <a:latin typeface="Microsoft YaHei"/>
                        <a:cs typeface="Microsoft YaHei"/>
                      </a:endParaRPr>
                    </a:p>
                    <a:p>
                      <a:pPr marL="76200">
                        <a:lnSpc>
                          <a:spcPts val="819"/>
                        </a:lnSpc>
                        <a:spcBef>
                          <a:spcPts val="60"/>
                        </a:spcBef>
                      </a:pPr>
                      <a:r>
                        <a:rPr sz="700" dirty="0">
                          <a:latin typeface="Microsoft YaHei"/>
                          <a:cs typeface="Microsoft YaHei"/>
                        </a:rPr>
                        <a:t>−  </a:t>
                      </a:r>
                      <a:r>
                        <a:rPr sz="700" spc="155" dirty="0">
                          <a:latin typeface="Microsoft YaHei"/>
                          <a:cs typeface="Microsoft YaHei"/>
                        </a:rPr>
                        <a:t> </a:t>
                      </a:r>
                      <a:r>
                        <a:rPr lang="zh-CN" altLang="en-US" sz="700" spc="0" dirty="0" smtClean="0">
                          <a:latin typeface="Microsoft YaHei"/>
                          <a:cs typeface="Microsoft YaHei"/>
                        </a:rPr>
                        <a:t>生产线</a:t>
                      </a:r>
                      <a:r>
                        <a:rPr sz="700" dirty="0" err="1" smtClean="0">
                          <a:latin typeface="Microsoft YaHei"/>
                          <a:cs typeface="Microsoft YaHei"/>
                        </a:rPr>
                        <a:t>路径</a:t>
                      </a:r>
                      <a:endParaRPr sz="700" dirty="0">
                        <a:latin typeface="Microsoft YaHei"/>
                        <a:cs typeface="Microsoft YaHei"/>
                      </a:endParaRPr>
                    </a:p>
                    <a:p>
                      <a:pPr marL="7620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航空航班记录</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xBody>
                    <a:bodyPr/>
                    <a:lstStyle/>
                    <a:p>
                      <a:endParaRPr/>
                    </a:p>
                  </a:txBody>
                  <a:tcPr marL="0" marR="0" marT="0" marB="0">
                    <a:lnL w="12700">
                      <a:solidFill>
                        <a:srgbClr val="000000"/>
                      </a:solidFill>
                      <a:prstDash val="solid"/>
                    </a:lnL>
                    <a:lnB w="12700">
                      <a:solidFill>
                        <a:srgbClr val="000000"/>
                      </a:solidFill>
                      <a:prstDash val="solid"/>
                    </a:lnB>
                    <a:solidFill>
                      <a:srgbClr val="FFFFFF"/>
                    </a:solidFill>
                  </a:tcPr>
                </a:tc>
              </a:tr>
              <a:tr h="20955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29845">
                        <a:lnSpc>
                          <a:spcPct val="100000"/>
                        </a:lnSpc>
                        <a:spcBef>
                          <a:spcPts val="160"/>
                        </a:spcBef>
                      </a:pPr>
                      <a:r>
                        <a:rPr lang="zh-CN" altLang="en-US" sz="900" dirty="0" smtClean="0">
                          <a:latin typeface="Microsoft YaHei"/>
                          <a:cs typeface="Microsoft YaHei"/>
                        </a:rPr>
                        <a:t>股份债务</a:t>
                      </a:r>
                      <a:r>
                        <a:rPr sz="900" dirty="0" err="1" smtClean="0">
                          <a:latin typeface="Microsoft YaHei"/>
                          <a:cs typeface="Microsoft YaHei"/>
                        </a:rPr>
                        <a:t>关联关系</a:t>
                      </a:r>
                      <a:endParaRPr sz="900" dirty="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r>
              <a:tr h="260349">
                <a:tc>
                  <a:txBody>
                    <a:bodyPr/>
                    <a:lstStyle/>
                    <a:p>
                      <a:pPr marR="1905" algn="ctr">
                        <a:lnSpc>
                          <a:spcPct val="100000"/>
                        </a:lnSpc>
                        <a:spcBef>
                          <a:spcPts val="635"/>
                        </a:spcBef>
                      </a:pPr>
                      <a:r>
                        <a:rPr sz="900" dirty="0">
                          <a:latin typeface="Microsoft YaHei"/>
                          <a:cs typeface="Microsoft YaHei"/>
                        </a:rPr>
                        <a:t>自定义信息</a:t>
                      </a:r>
                    </a:p>
                  </a:txBody>
                  <a:tcPr marL="0" marR="0" marT="0" marB="0">
                    <a:lnL w="12700">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rowSpan="2">
                  <a:txBody>
                    <a:bodyPr/>
                    <a:lstStyle/>
                    <a:p>
                      <a:pPr marL="80010">
                        <a:lnSpc>
                          <a:spcPts val="819"/>
                        </a:lnSpc>
                        <a:spcBef>
                          <a:spcPts val="565"/>
                        </a:spcBef>
                      </a:pPr>
                      <a:r>
                        <a:rPr sz="700" dirty="0" err="1" smtClean="0">
                          <a:latin typeface="Microsoft YaHei"/>
                          <a:cs typeface="Microsoft YaHei"/>
                        </a:rPr>
                        <a:t>用户</a:t>
                      </a:r>
                      <a:r>
                        <a:rPr lang="zh-CN" altLang="en-US" sz="700" dirty="0" smtClean="0">
                          <a:latin typeface="Microsoft YaHei"/>
                          <a:cs typeface="Microsoft YaHei"/>
                        </a:rPr>
                        <a:t>股份债务</a:t>
                      </a:r>
                      <a:r>
                        <a:rPr sz="700" dirty="0" err="1" smtClean="0">
                          <a:latin typeface="Microsoft YaHei"/>
                          <a:cs typeface="Microsoft YaHei"/>
                        </a:rPr>
                        <a:t>网络图谱</a:t>
                      </a:r>
                      <a:endParaRPr sz="700" dirty="0">
                        <a:latin typeface="Microsoft YaHei"/>
                        <a:cs typeface="Microsoft YaHei"/>
                      </a:endParaRPr>
                    </a:p>
                    <a:p>
                      <a:pPr marL="80010">
                        <a:lnSpc>
                          <a:spcPts val="819"/>
                        </a:lnSpc>
                      </a:pPr>
                      <a:r>
                        <a:rPr sz="700" dirty="0">
                          <a:latin typeface="Microsoft YaHei"/>
                          <a:cs typeface="Microsoft YaHei"/>
                        </a:rPr>
                        <a:t>−  </a:t>
                      </a:r>
                      <a:r>
                        <a:rPr sz="700" spc="155" dirty="0">
                          <a:latin typeface="Microsoft YaHei"/>
                          <a:cs typeface="Microsoft YaHei"/>
                        </a:rPr>
                        <a:t> </a:t>
                      </a:r>
                      <a:r>
                        <a:rPr lang="zh-CN" altLang="en-US" sz="700" spc="155" dirty="0" smtClean="0">
                          <a:latin typeface="Microsoft YaHei"/>
                          <a:cs typeface="Microsoft YaHei"/>
                        </a:rPr>
                        <a:t>控股</a:t>
                      </a:r>
                      <a:endParaRPr lang="en-US" altLang="zh-CN" sz="700" spc="155" dirty="0" smtClean="0">
                        <a:latin typeface="Microsoft YaHei"/>
                        <a:cs typeface="Microsoft YaHei"/>
                      </a:endParaRPr>
                    </a:p>
                    <a:p>
                      <a:pPr marL="80010">
                        <a:lnSpc>
                          <a:spcPts val="819"/>
                        </a:lnSpc>
                      </a:pPr>
                      <a:r>
                        <a:rPr sz="700" dirty="0" smtClean="0">
                          <a:latin typeface="Microsoft YaHei"/>
                          <a:cs typeface="Microsoft YaHei"/>
                        </a:rPr>
                        <a:t>−  </a:t>
                      </a:r>
                      <a:r>
                        <a:rPr sz="700" spc="155" dirty="0" smtClean="0">
                          <a:latin typeface="Microsoft YaHei"/>
                          <a:cs typeface="Microsoft YaHei"/>
                        </a:rPr>
                        <a:t> </a:t>
                      </a:r>
                      <a:r>
                        <a:rPr lang="zh-CN" altLang="en-US" sz="700" spc="155" dirty="0" smtClean="0">
                          <a:latin typeface="Microsoft YaHei"/>
                          <a:cs typeface="Microsoft YaHei"/>
                        </a:rPr>
                        <a:t>股东</a:t>
                      </a:r>
                      <a:endParaRPr lang="en-US" altLang="zh-CN" sz="700" spc="155" dirty="0" smtClean="0">
                        <a:latin typeface="Microsoft YaHei"/>
                        <a:cs typeface="Microsoft YaHei"/>
                      </a:endParaRPr>
                    </a:p>
                    <a:p>
                      <a:pPr marL="80010">
                        <a:lnSpc>
                          <a:spcPts val="819"/>
                        </a:lnSpc>
                      </a:pPr>
                      <a:r>
                        <a:rPr sz="700" dirty="0" smtClean="0">
                          <a:latin typeface="Microsoft YaHei"/>
                          <a:cs typeface="Microsoft YaHei"/>
                        </a:rPr>
                        <a:t>−  </a:t>
                      </a:r>
                      <a:r>
                        <a:rPr sz="700" spc="155" dirty="0" smtClean="0">
                          <a:latin typeface="Microsoft YaHei"/>
                          <a:cs typeface="Microsoft YaHei"/>
                        </a:rPr>
                        <a:t> </a:t>
                      </a:r>
                      <a:endParaRPr lang="en-US" sz="700" spc="155" dirty="0" smtClean="0">
                        <a:latin typeface="Microsoft YaHei"/>
                        <a:cs typeface="Microsoft YaHei"/>
                      </a:endParaRPr>
                    </a:p>
                    <a:p>
                      <a:pPr marL="80010">
                        <a:lnSpc>
                          <a:spcPts val="819"/>
                        </a:lnSpc>
                      </a:pPr>
                      <a:r>
                        <a:rPr sz="700" dirty="0" smtClean="0">
                          <a:latin typeface="Microsoft YaHei"/>
                          <a:cs typeface="Microsoft YaHei"/>
                        </a:rPr>
                        <a:t>−  </a:t>
                      </a:r>
                      <a:r>
                        <a:rPr sz="700" spc="155" dirty="0" smtClean="0">
                          <a:latin typeface="Microsoft YaHei"/>
                          <a:cs typeface="Microsoft YaHei"/>
                        </a:rPr>
                        <a:t> </a:t>
                      </a:r>
                      <a:r>
                        <a:rPr lang="zh-CN" altLang="en-US" sz="700" spc="155" dirty="0" smtClean="0">
                          <a:latin typeface="Microsoft YaHei"/>
                          <a:cs typeface="Microsoft YaHei"/>
                        </a:rPr>
                        <a:t>本行业</a:t>
                      </a:r>
                      <a:r>
                        <a:rPr sz="700" dirty="0" err="1" smtClean="0">
                          <a:latin typeface="Microsoft YaHei"/>
                          <a:cs typeface="Microsoft YaHei"/>
                        </a:rPr>
                        <a:t>影响力</a:t>
                      </a:r>
                      <a:endParaRPr lang="en-US" sz="700" dirty="0" smtClean="0">
                        <a:latin typeface="Microsoft YaHei"/>
                        <a:cs typeface="Microsoft YaHei"/>
                      </a:endParaRPr>
                    </a:p>
                    <a:p>
                      <a:pPr marL="80010">
                        <a:lnSpc>
                          <a:spcPts val="819"/>
                        </a:lnSpc>
                      </a:pPr>
                      <a:r>
                        <a:rPr sz="700" spc="30" dirty="0" smtClean="0">
                          <a:latin typeface="Microsoft YaHei"/>
                          <a:cs typeface="Microsoft YaHei"/>
                        </a:rPr>
                        <a:t>...</a:t>
                      </a:r>
                      <a:endParaRPr sz="700" dirty="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552450">
                <a:tc>
                  <a:txBody>
                    <a:bodyPr/>
                    <a:lstStyle/>
                    <a:p>
                      <a:pPr marL="76200">
                        <a:lnSpc>
                          <a:spcPts val="819"/>
                        </a:lnSpc>
                        <a:spcBef>
                          <a:spcPts val="409"/>
                        </a:spcBef>
                      </a:pPr>
                      <a:r>
                        <a:rPr sz="700" dirty="0">
                          <a:latin typeface="Microsoft YaHei"/>
                          <a:cs typeface="Microsoft YaHei"/>
                        </a:rPr>
                        <a:t>不同属性的自定义标签</a:t>
                      </a:r>
                    </a:p>
                    <a:p>
                      <a:pPr marL="76200">
                        <a:lnSpc>
                          <a:spcPts val="819"/>
                        </a:lnSpc>
                      </a:pPr>
                      <a:r>
                        <a:rPr sz="700" dirty="0">
                          <a:latin typeface="Microsoft YaHei"/>
                          <a:cs typeface="Microsoft YaHei"/>
                        </a:rPr>
                        <a:t>−  </a:t>
                      </a:r>
                      <a:r>
                        <a:rPr sz="700" spc="155" dirty="0">
                          <a:latin typeface="Microsoft YaHei"/>
                          <a:cs typeface="Microsoft YaHei"/>
                        </a:rPr>
                        <a:t> </a:t>
                      </a:r>
                      <a:r>
                        <a:rPr lang="zh-CN" altLang="en-US" sz="700" spc="155" dirty="0" smtClean="0">
                          <a:latin typeface="Microsoft YaHei"/>
                          <a:cs typeface="Microsoft YaHei"/>
                        </a:rPr>
                        <a:t>高新企业</a:t>
                      </a:r>
                      <a:endParaRPr sz="700" dirty="0">
                        <a:latin typeface="Microsoft YaHei"/>
                        <a:cs typeface="Microsoft YaHei"/>
                      </a:endParaRPr>
                    </a:p>
                    <a:p>
                      <a:pPr marL="76200">
                        <a:lnSpc>
                          <a:spcPts val="819"/>
                        </a:lnSpc>
                        <a:spcBef>
                          <a:spcPts val="60"/>
                        </a:spcBef>
                      </a:pPr>
                      <a:r>
                        <a:rPr sz="700" dirty="0">
                          <a:latin typeface="Microsoft YaHei"/>
                          <a:cs typeface="Microsoft YaHei"/>
                        </a:rPr>
                        <a:t>−  </a:t>
                      </a:r>
                      <a:r>
                        <a:rPr sz="700" spc="155" dirty="0">
                          <a:latin typeface="Microsoft YaHei"/>
                          <a:cs typeface="Microsoft YaHei"/>
                        </a:rPr>
                        <a:t> </a:t>
                      </a:r>
                      <a:endParaRPr sz="700" dirty="0">
                        <a:latin typeface="Microsoft YaHei"/>
                        <a:cs typeface="Microsoft YaHei"/>
                      </a:endParaRPr>
                    </a:p>
                    <a:p>
                      <a:pPr marR="321310" algn="ctr">
                        <a:lnSpc>
                          <a:spcPts val="819"/>
                        </a:lnSpc>
                      </a:pPr>
                      <a:r>
                        <a:rPr sz="700" spc="30" dirty="0">
                          <a:latin typeface="Microsoft YaHei"/>
                          <a:cs typeface="Microsoft YaHei"/>
                        </a:rPr>
                        <a:t>...</a:t>
                      </a:r>
                      <a:endParaRPr sz="700" dirty="0">
                        <a:latin typeface="Microsoft YaHei"/>
                        <a:cs typeface="Microsoft YaHei"/>
                      </a:endParaRPr>
                    </a:p>
                  </a:txBody>
                  <a:tcPr marL="0" marR="0" marT="0" marB="0">
                    <a:lnL w="12700">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xBody>
                    <a:bodyPr/>
                    <a:lstStyle/>
                    <a:p>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bl>
          </a:graphicData>
        </a:graphic>
      </p:graphicFrame>
      <p:sp>
        <p:nvSpPr>
          <p:cNvPr id="48" name="object 48"/>
          <p:cNvSpPr/>
          <p:nvPr/>
        </p:nvSpPr>
        <p:spPr>
          <a:xfrm>
            <a:off x="3155950" y="24828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solidFill>
            <a:srgbClr val="D9D9D9"/>
          </a:solidFill>
        </p:spPr>
        <p:txBody>
          <a:bodyPr wrap="square" lIns="0" tIns="0" rIns="0" bIns="0" rtlCol="0"/>
          <a:lstStyle/>
          <a:p>
            <a:endParaRPr/>
          </a:p>
        </p:txBody>
      </p:sp>
      <p:sp>
        <p:nvSpPr>
          <p:cNvPr id="49" name="object 49"/>
          <p:cNvSpPr/>
          <p:nvPr/>
        </p:nvSpPr>
        <p:spPr>
          <a:xfrm>
            <a:off x="3155950" y="24828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ln w="12700">
            <a:solidFill>
              <a:srgbClr val="000000"/>
            </a:solidFill>
          </a:ln>
        </p:spPr>
        <p:txBody>
          <a:bodyPr wrap="square" lIns="0" tIns="0" rIns="0" bIns="0" rtlCol="0"/>
          <a:lstStyle/>
          <a:p>
            <a:endParaRPr/>
          </a:p>
        </p:txBody>
      </p:sp>
      <p:sp>
        <p:nvSpPr>
          <p:cNvPr id="50" name="object 50"/>
          <p:cNvSpPr txBox="1"/>
          <p:nvPr/>
        </p:nvSpPr>
        <p:spPr>
          <a:xfrm>
            <a:off x="3284766" y="2511450"/>
            <a:ext cx="711200" cy="149860"/>
          </a:xfrm>
          <a:prstGeom prst="rect">
            <a:avLst/>
          </a:prstGeom>
        </p:spPr>
        <p:txBody>
          <a:bodyPr vert="horz" wrap="square" lIns="0" tIns="0" rIns="0" bIns="0" rtlCol="0">
            <a:spAutoFit/>
          </a:bodyPr>
          <a:lstStyle/>
          <a:p>
            <a:pPr marL="12700">
              <a:lnSpc>
                <a:spcPct val="100000"/>
              </a:lnSpc>
            </a:pPr>
            <a:r>
              <a:rPr sz="900" dirty="0">
                <a:latin typeface="Microsoft YaHei"/>
                <a:cs typeface="Microsoft YaHei"/>
              </a:rPr>
              <a:t>金融产品偏好</a:t>
            </a:r>
            <a:endParaRPr sz="900">
              <a:latin typeface="Microsoft YaHei"/>
              <a:cs typeface="Microsoft YaHei"/>
            </a:endParaRPr>
          </a:p>
        </p:txBody>
      </p:sp>
      <p:sp>
        <p:nvSpPr>
          <p:cNvPr id="51" name="object 51"/>
          <p:cNvSpPr/>
          <p:nvPr/>
        </p:nvSpPr>
        <p:spPr>
          <a:xfrm>
            <a:off x="3155950" y="26860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solidFill>
            <a:srgbClr val="FFFFFF"/>
          </a:solidFill>
        </p:spPr>
        <p:txBody>
          <a:bodyPr wrap="square" lIns="0" tIns="0" rIns="0" bIns="0" rtlCol="0"/>
          <a:lstStyle/>
          <a:p>
            <a:endParaRPr/>
          </a:p>
        </p:txBody>
      </p:sp>
      <p:sp>
        <p:nvSpPr>
          <p:cNvPr id="52" name="object 52"/>
          <p:cNvSpPr/>
          <p:nvPr/>
        </p:nvSpPr>
        <p:spPr>
          <a:xfrm>
            <a:off x="3155950" y="26860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ln w="12700">
            <a:solidFill>
              <a:srgbClr val="000000"/>
            </a:solidFill>
          </a:ln>
        </p:spPr>
        <p:txBody>
          <a:bodyPr wrap="square" lIns="0" tIns="0" rIns="0" bIns="0" rtlCol="0"/>
          <a:lstStyle/>
          <a:p>
            <a:endParaRPr/>
          </a:p>
        </p:txBody>
      </p:sp>
      <p:sp>
        <p:nvSpPr>
          <p:cNvPr id="53" name="object 53"/>
          <p:cNvSpPr txBox="1"/>
          <p:nvPr/>
        </p:nvSpPr>
        <p:spPr>
          <a:xfrm>
            <a:off x="3220478" y="2742717"/>
            <a:ext cx="914400" cy="436880"/>
          </a:xfrm>
          <a:prstGeom prst="rect">
            <a:avLst/>
          </a:prstGeom>
        </p:spPr>
        <p:txBody>
          <a:bodyPr vert="horz" wrap="square" lIns="0" tIns="0" rIns="0" bIns="0" rtlCol="0">
            <a:spAutoFit/>
          </a:bodyPr>
          <a:lstStyle/>
          <a:p>
            <a:pPr marL="12700">
              <a:lnSpc>
                <a:spcPts val="819"/>
              </a:lnSpc>
            </a:pPr>
            <a:r>
              <a:rPr sz="700" dirty="0">
                <a:latin typeface="Microsoft YaHei"/>
                <a:cs typeface="Microsoft YaHei"/>
              </a:rPr>
              <a:t>用户在我行的产品偏好</a:t>
            </a:r>
            <a:endParaRPr sz="700">
              <a:latin typeface="Microsoft YaHei"/>
              <a:cs typeface="Microsoft YaHei"/>
            </a:endParaRPr>
          </a:p>
          <a:p>
            <a:pPr marL="1270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产品持有比例</a:t>
            </a:r>
            <a:endParaRPr sz="700">
              <a:latin typeface="Microsoft YaHei"/>
              <a:cs typeface="Microsoft YaHei"/>
            </a:endParaRPr>
          </a:p>
          <a:p>
            <a:pPr marL="12700">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产品持有金额</a:t>
            </a:r>
            <a:endParaRPr sz="700">
              <a:latin typeface="Microsoft YaHei"/>
              <a:cs typeface="Microsoft YaHei"/>
            </a:endParaRPr>
          </a:p>
          <a:p>
            <a:pPr marL="203200">
              <a:lnSpc>
                <a:spcPts val="819"/>
              </a:lnSpc>
            </a:pPr>
            <a:r>
              <a:rPr sz="700" spc="30" dirty="0">
                <a:latin typeface="Microsoft YaHei"/>
                <a:cs typeface="Microsoft YaHei"/>
              </a:rPr>
              <a:t>...</a:t>
            </a:r>
            <a:endParaRPr sz="700">
              <a:latin typeface="Microsoft YaHei"/>
              <a:cs typeface="Microsoft YaHei"/>
            </a:endParaRPr>
          </a:p>
        </p:txBody>
      </p:sp>
      <p:sp>
        <p:nvSpPr>
          <p:cNvPr id="54" name="object 54"/>
          <p:cNvSpPr/>
          <p:nvPr/>
        </p:nvSpPr>
        <p:spPr>
          <a:xfrm>
            <a:off x="3155950" y="32829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solidFill>
            <a:srgbClr val="D9D9D9"/>
          </a:solidFill>
        </p:spPr>
        <p:txBody>
          <a:bodyPr wrap="square" lIns="0" tIns="0" rIns="0" bIns="0" rtlCol="0"/>
          <a:lstStyle/>
          <a:p>
            <a:endParaRPr/>
          </a:p>
        </p:txBody>
      </p:sp>
      <p:sp>
        <p:nvSpPr>
          <p:cNvPr id="55" name="object 55"/>
          <p:cNvSpPr/>
          <p:nvPr/>
        </p:nvSpPr>
        <p:spPr>
          <a:xfrm>
            <a:off x="3155950" y="32829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ln w="12700">
            <a:solidFill>
              <a:srgbClr val="000000"/>
            </a:solidFill>
          </a:ln>
        </p:spPr>
        <p:txBody>
          <a:bodyPr wrap="square" lIns="0" tIns="0" rIns="0" bIns="0" rtlCol="0"/>
          <a:lstStyle/>
          <a:p>
            <a:endParaRPr/>
          </a:p>
        </p:txBody>
      </p:sp>
      <p:sp>
        <p:nvSpPr>
          <p:cNvPr id="56" name="object 56"/>
          <p:cNvSpPr txBox="1"/>
          <p:nvPr/>
        </p:nvSpPr>
        <p:spPr>
          <a:xfrm>
            <a:off x="3233966" y="3312083"/>
            <a:ext cx="825500" cy="149860"/>
          </a:xfrm>
          <a:prstGeom prst="rect">
            <a:avLst/>
          </a:prstGeom>
        </p:spPr>
        <p:txBody>
          <a:bodyPr vert="horz" wrap="square" lIns="0" tIns="0" rIns="0" bIns="0" rtlCol="0">
            <a:spAutoFit/>
          </a:bodyPr>
          <a:lstStyle/>
          <a:p>
            <a:pPr marL="12700">
              <a:lnSpc>
                <a:spcPct val="100000"/>
              </a:lnSpc>
            </a:pPr>
            <a:r>
              <a:rPr sz="900" dirty="0">
                <a:latin typeface="Microsoft YaHei"/>
                <a:cs typeface="Microsoft YaHei"/>
              </a:rPr>
              <a:t>非金融产品偏好</a:t>
            </a:r>
            <a:endParaRPr sz="900">
              <a:latin typeface="Microsoft YaHei"/>
              <a:cs typeface="Microsoft YaHei"/>
            </a:endParaRPr>
          </a:p>
        </p:txBody>
      </p:sp>
      <p:sp>
        <p:nvSpPr>
          <p:cNvPr id="57" name="object 57"/>
          <p:cNvSpPr/>
          <p:nvPr/>
        </p:nvSpPr>
        <p:spPr>
          <a:xfrm>
            <a:off x="3155950" y="34861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solidFill>
            <a:srgbClr val="FFFFFF"/>
          </a:solidFill>
        </p:spPr>
        <p:txBody>
          <a:bodyPr wrap="square" lIns="0" tIns="0" rIns="0" bIns="0" rtlCol="0"/>
          <a:lstStyle/>
          <a:p>
            <a:endParaRPr/>
          </a:p>
        </p:txBody>
      </p:sp>
      <p:sp>
        <p:nvSpPr>
          <p:cNvPr id="58" name="object 58"/>
          <p:cNvSpPr/>
          <p:nvPr/>
        </p:nvSpPr>
        <p:spPr>
          <a:xfrm>
            <a:off x="3155950" y="34861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ln w="12700">
            <a:solidFill>
              <a:srgbClr val="000000"/>
            </a:solidFill>
          </a:ln>
        </p:spPr>
        <p:txBody>
          <a:bodyPr wrap="square" lIns="0" tIns="0" rIns="0" bIns="0" rtlCol="0"/>
          <a:lstStyle/>
          <a:p>
            <a:endParaRPr/>
          </a:p>
        </p:txBody>
      </p:sp>
      <p:sp>
        <p:nvSpPr>
          <p:cNvPr id="59" name="object 59"/>
          <p:cNvSpPr txBox="1"/>
          <p:nvPr/>
        </p:nvSpPr>
        <p:spPr>
          <a:xfrm>
            <a:off x="3220478" y="3543363"/>
            <a:ext cx="647700" cy="119380"/>
          </a:xfrm>
          <a:prstGeom prst="rect">
            <a:avLst/>
          </a:prstGeom>
        </p:spPr>
        <p:txBody>
          <a:bodyPr vert="horz" wrap="square" lIns="0" tIns="0" rIns="0" bIns="0" rtlCol="0">
            <a:spAutoFit/>
          </a:bodyPr>
          <a:lstStyle/>
          <a:p>
            <a:pPr marL="12700">
              <a:lnSpc>
                <a:spcPct val="100000"/>
              </a:lnSpc>
            </a:pPr>
            <a:r>
              <a:rPr sz="700" dirty="0">
                <a:latin typeface="Microsoft YaHei"/>
                <a:cs typeface="Microsoft YaHei"/>
              </a:rPr>
              <a:t>用户的兴趣爱好</a:t>
            </a:r>
            <a:endParaRPr sz="700">
              <a:latin typeface="Microsoft YaHei"/>
              <a:cs typeface="Microsoft YaHei"/>
            </a:endParaRPr>
          </a:p>
        </p:txBody>
      </p:sp>
      <p:sp>
        <p:nvSpPr>
          <p:cNvPr id="60" name="object 60"/>
          <p:cNvSpPr txBox="1"/>
          <p:nvPr/>
        </p:nvSpPr>
        <p:spPr>
          <a:xfrm>
            <a:off x="3220478" y="3644963"/>
            <a:ext cx="914400" cy="335280"/>
          </a:xfrm>
          <a:prstGeom prst="rect">
            <a:avLst/>
          </a:prstGeom>
        </p:spPr>
        <p:txBody>
          <a:bodyPr vert="horz" wrap="square" lIns="0" tIns="0" rIns="0" bIns="0" rtlCol="0">
            <a:spAutoFit/>
          </a:bodyPr>
          <a:lstStyle/>
          <a:p>
            <a:pPr marL="12700">
              <a:lnSpc>
                <a:spcPct val="1000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喜欢高尔夫</a:t>
            </a:r>
            <a:endParaRPr sz="700">
              <a:latin typeface="Microsoft YaHei"/>
              <a:cs typeface="Microsoft YaHei"/>
            </a:endParaRPr>
          </a:p>
          <a:p>
            <a:pPr marL="12700">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经常看财经类新闻</a:t>
            </a:r>
            <a:endParaRPr sz="700">
              <a:latin typeface="Microsoft YaHei"/>
              <a:cs typeface="Microsoft YaHei"/>
            </a:endParaRPr>
          </a:p>
          <a:p>
            <a:pPr marL="203200">
              <a:lnSpc>
                <a:spcPts val="819"/>
              </a:lnSpc>
            </a:pPr>
            <a:r>
              <a:rPr sz="700" spc="30" dirty="0">
                <a:latin typeface="Microsoft YaHei"/>
                <a:cs typeface="Microsoft YaHei"/>
              </a:rPr>
              <a:t>...</a:t>
            </a:r>
            <a:endParaRPr sz="700">
              <a:latin typeface="Microsoft YaHei"/>
              <a:cs typeface="Microsoft YaHei"/>
            </a:endParaRPr>
          </a:p>
        </p:txBody>
      </p:sp>
      <p:sp>
        <p:nvSpPr>
          <p:cNvPr id="61" name="object 61"/>
          <p:cNvSpPr/>
          <p:nvPr/>
        </p:nvSpPr>
        <p:spPr>
          <a:xfrm>
            <a:off x="3155950" y="4083050"/>
            <a:ext cx="990600" cy="215900"/>
          </a:xfrm>
          <a:custGeom>
            <a:avLst/>
            <a:gdLst/>
            <a:ahLst/>
            <a:cxnLst/>
            <a:rect l="l" t="t" r="r" b="b"/>
            <a:pathLst>
              <a:path w="990600" h="215900">
                <a:moveTo>
                  <a:pt x="0" y="0"/>
                </a:moveTo>
                <a:lnTo>
                  <a:pt x="990600" y="0"/>
                </a:lnTo>
                <a:lnTo>
                  <a:pt x="990600" y="215900"/>
                </a:lnTo>
                <a:lnTo>
                  <a:pt x="0" y="215900"/>
                </a:lnTo>
                <a:lnTo>
                  <a:pt x="0" y="0"/>
                </a:lnTo>
                <a:close/>
              </a:path>
            </a:pathLst>
          </a:custGeom>
          <a:solidFill>
            <a:srgbClr val="D9D9D9"/>
          </a:solidFill>
        </p:spPr>
        <p:txBody>
          <a:bodyPr wrap="square" lIns="0" tIns="0" rIns="0" bIns="0" rtlCol="0"/>
          <a:lstStyle/>
          <a:p>
            <a:endParaRPr/>
          </a:p>
        </p:txBody>
      </p:sp>
      <p:sp>
        <p:nvSpPr>
          <p:cNvPr id="62" name="object 62"/>
          <p:cNvSpPr/>
          <p:nvPr/>
        </p:nvSpPr>
        <p:spPr>
          <a:xfrm>
            <a:off x="3155950" y="4083050"/>
            <a:ext cx="990600" cy="215900"/>
          </a:xfrm>
          <a:custGeom>
            <a:avLst/>
            <a:gdLst/>
            <a:ahLst/>
            <a:cxnLst/>
            <a:rect l="l" t="t" r="r" b="b"/>
            <a:pathLst>
              <a:path w="990600" h="215900">
                <a:moveTo>
                  <a:pt x="0" y="0"/>
                </a:moveTo>
                <a:lnTo>
                  <a:pt x="990600" y="0"/>
                </a:lnTo>
                <a:lnTo>
                  <a:pt x="990600" y="215900"/>
                </a:lnTo>
                <a:lnTo>
                  <a:pt x="0" y="215900"/>
                </a:lnTo>
                <a:lnTo>
                  <a:pt x="0" y="0"/>
                </a:lnTo>
                <a:close/>
              </a:path>
            </a:pathLst>
          </a:custGeom>
          <a:ln w="12700">
            <a:solidFill>
              <a:srgbClr val="000000"/>
            </a:solidFill>
          </a:ln>
        </p:spPr>
        <p:txBody>
          <a:bodyPr wrap="square" lIns="0" tIns="0" rIns="0" bIns="0" rtlCol="0"/>
          <a:lstStyle/>
          <a:p>
            <a:endParaRPr/>
          </a:p>
        </p:txBody>
      </p:sp>
      <p:sp>
        <p:nvSpPr>
          <p:cNvPr id="63" name="object 63"/>
          <p:cNvSpPr txBox="1"/>
          <p:nvPr/>
        </p:nvSpPr>
        <p:spPr>
          <a:xfrm>
            <a:off x="3284766" y="4115841"/>
            <a:ext cx="711200" cy="149860"/>
          </a:xfrm>
          <a:prstGeom prst="rect">
            <a:avLst/>
          </a:prstGeom>
        </p:spPr>
        <p:txBody>
          <a:bodyPr vert="horz" wrap="square" lIns="0" tIns="0" rIns="0" bIns="0" rtlCol="0">
            <a:spAutoFit/>
          </a:bodyPr>
          <a:lstStyle/>
          <a:p>
            <a:pPr marL="12700">
              <a:lnSpc>
                <a:spcPct val="100000"/>
              </a:lnSpc>
            </a:pPr>
            <a:r>
              <a:rPr sz="900" dirty="0">
                <a:latin typeface="Microsoft YaHei"/>
                <a:cs typeface="Microsoft YaHei"/>
              </a:rPr>
              <a:t>行内渠道偏好</a:t>
            </a:r>
            <a:endParaRPr sz="900">
              <a:latin typeface="Microsoft YaHei"/>
              <a:cs typeface="Microsoft YaHei"/>
            </a:endParaRPr>
          </a:p>
        </p:txBody>
      </p:sp>
      <p:sp>
        <p:nvSpPr>
          <p:cNvPr id="64" name="object 64"/>
          <p:cNvSpPr/>
          <p:nvPr/>
        </p:nvSpPr>
        <p:spPr>
          <a:xfrm>
            <a:off x="3155950" y="42862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solidFill>
            <a:srgbClr val="FFFFFF"/>
          </a:solidFill>
        </p:spPr>
        <p:txBody>
          <a:bodyPr wrap="square" lIns="0" tIns="0" rIns="0" bIns="0" rtlCol="0"/>
          <a:lstStyle/>
          <a:p>
            <a:endParaRPr/>
          </a:p>
        </p:txBody>
      </p:sp>
      <p:sp>
        <p:nvSpPr>
          <p:cNvPr id="65" name="object 65"/>
          <p:cNvSpPr/>
          <p:nvPr/>
        </p:nvSpPr>
        <p:spPr>
          <a:xfrm>
            <a:off x="3155950" y="42862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ln w="12700">
            <a:solidFill>
              <a:srgbClr val="000000"/>
            </a:solidFill>
          </a:ln>
        </p:spPr>
        <p:txBody>
          <a:bodyPr wrap="square" lIns="0" tIns="0" rIns="0" bIns="0" rtlCol="0"/>
          <a:lstStyle/>
          <a:p>
            <a:endParaRPr/>
          </a:p>
        </p:txBody>
      </p:sp>
      <p:sp>
        <p:nvSpPr>
          <p:cNvPr id="66" name="object 66"/>
          <p:cNvSpPr txBox="1"/>
          <p:nvPr/>
        </p:nvSpPr>
        <p:spPr>
          <a:xfrm>
            <a:off x="3220478" y="4344009"/>
            <a:ext cx="914400" cy="307777"/>
          </a:xfrm>
          <a:prstGeom prst="rect">
            <a:avLst/>
          </a:prstGeom>
        </p:spPr>
        <p:txBody>
          <a:bodyPr vert="horz" wrap="square" lIns="0" tIns="0" rIns="0" bIns="0" rtlCol="0">
            <a:spAutoFit/>
          </a:bodyPr>
          <a:lstStyle/>
          <a:p>
            <a:pPr marL="12700">
              <a:lnSpc>
                <a:spcPts val="819"/>
              </a:lnSpc>
            </a:pPr>
            <a:r>
              <a:rPr sz="700" dirty="0">
                <a:latin typeface="Microsoft YaHei"/>
                <a:cs typeface="Microsoft YaHei"/>
              </a:rPr>
              <a:t>用户对我行渠道使用</a:t>
            </a:r>
          </a:p>
          <a:p>
            <a:pPr marL="12700">
              <a:lnSpc>
                <a:spcPts val="819"/>
              </a:lnSpc>
            </a:pPr>
            <a:r>
              <a:rPr sz="700" dirty="0">
                <a:latin typeface="Microsoft YaHei"/>
                <a:cs typeface="Microsoft YaHei"/>
              </a:rPr>
              <a:t>−  </a:t>
            </a:r>
            <a:r>
              <a:rPr sz="700" spc="155" dirty="0">
                <a:latin typeface="Microsoft YaHei"/>
                <a:cs typeface="Microsoft YaHei"/>
              </a:rPr>
              <a:t> </a:t>
            </a:r>
            <a:endParaRPr lang="en-US" sz="700" spc="155" dirty="0" smtClean="0">
              <a:latin typeface="Microsoft YaHei"/>
              <a:cs typeface="Microsoft YaHei"/>
            </a:endParaRPr>
          </a:p>
          <a:p>
            <a:pPr marL="12700">
              <a:lnSpc>
                <a:spcPts val="819"/>
              </a:lnSpc>
            </a:pPr>
            <a:r>
              <a:rPr sz="700" dirty="0" smtClean="0">
                <a:latin typeface="Microsoft YaHei"/>
                <a:cs typeface="Microsoft YaHei"/>
              </a:rPr>
              <a:t>−</a:t>
            </a:r>
            <a:r>
              <a:rPr sz="700" spc="30" dirty="0" smtClean="0">
                <a:latin typeface="Microsoft YaHei"/>
                <a:cs typeface="Microsoft YaHei"/>
              </a:rPr>
              <a:t>...</a:t>
            </a:r>
            <a:endParaRPr sz="700" dirty="0">
              <a:latin typeface="Microsoft YaHei"/>
              <a:cs typeface="Microsoft YaHei"/>
            </a:endParaRPr>
          </a:p>
        </p:txBody>
      </p:sp>
      <p:sp>
        <p:nvSpPr>
          <p:cNvPr id="67" name="object 67"/>
          <p:cNvSpPr/>
          <p:nvPr/>
        </p:nvSpPr>
        <p:spPr>
          <a:xfrm>
            <a:off x="3155950" y="48831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solidFill>
            <a:srgbClr val="D9D9D9"/>
          </a:solidFill>
        </p:spPr>
        <p:txBody>
          <a:bodyPr wrap="square" lIns="0" tIns="0" rIns="0" bIns="0" rtlCol="0"/>
          <a:lstStyle/>
          <a:p>
            <a:endParaRPr/>
          </a:p>
        </p:txBody>
      </p:sp>
      <p:sp>
        <p:nvSpPr>
          <p:cNvPr id="68" name="object 68"/>
          <p:cNvSpPr/>
          <p:nvPr/>
        </p:nvSpPr>
        <p:spPr>
          <a:xfrm>
            <a:off x="3155950" y="4883150"/>
            <a:ext cx="990600" cy="203200"/>
          </a:xfrm>
          <a:custGeom>
            <a:avLst/>
            <a:gdLst/>
            <a:ahLst/>
            <a:cxnLst/>
            <a:rect l="l" t="t" r="r" b="b"/>
            <a:pathLst>
              <a:path w="990600" h="203200">
                <a:moveTo>
                  <a:pt x="0" y="0"/>
                </a:moveTo>
                <a:lnTo>
                  <a:pt x="990600" y="0"/>
                </a:lnTo>
                <a:lnTo>
                  <a:pt x="990600" y="203200"/>
                </a:lnTo>
                <a:lnTo>
                  <a:pt x="0" y="203200"/>
                </a:lnTo>
                <a:lnTo>
                  <a:pt x="0" y="0"/>
                </a:lnTo>
                <a:close/>
              </a:path>
            </a:pathLst>
          </a:custGeom>
          <a:ln w="12700">
            <a:solidFill>
              <a:srgbClr val="000000"/>
            </a:solidFill>
          </a:ln>
        </p:spPr>
        <p:txBody>
          <a:bodyPr wrap="square" lIns="0" tIns="0" rIns="0" bIns="0" rtlCol="0"/>
          <a:lstStyle/>
          <a:p>
            <a:endParaRPr/>
          </a:p>
        </p:txBody>
      </p:sp>
      <p:sp>
        <p:nvSpPr>
          <p:cNvPr id="69" name="object 69"/>
          <p:cNvSpPr/>
          <p:nvPr/>
        </p:nvSpPr>
        <p:spPr>
          <a:xfrm>
            <a:off x="3155950" y="50863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solidFill>
            <a:srgbClr val="FFFFFF"/>
          </a:solidFill>
        </p:spPr>
        <p:txBody>
          <a:bodyPr wrap="square" lIns="0" tIns="0" rIns="0" bIns="0" rtlCol="0"/>
          <a:lstStyle/>
          <a:p>
            <a:endParaRPr/>
          </a:p>
        </p:txBody>
      </p:sp>
      <p:sp>
        <p:nvSpPr>
          <p:cNvPr id="70" name="object 70"/>
          <p:cNvSpPr/>
          <p:nvPr/>
        </p:nvSpPr>
        <p:spPr>
          <a:xfrm>
            <a:off x="3155950" y="5086350"/>
            <a:ext cx="990600" cy="546100"/>
          </a:xfrm>
          <a:custGeom>
            <a:avLst/>
            <a:gdLst/>
            <a:ahLst/>
            <a:cxnLst/>
            <a:rect l="l" t="t" r="r" b="b"/>
            <a:pathLst>
              <a:path w="990600" h="546100">
                <a:moveTo>
                  <a:pt x="0" y="0"/>
                </a:moveTo>
                <a:lnTo>
                  <a:pt x="990600" y="0"/>
                </a:lnTo>
                <a:lnTo>
                  <a:pt x="990600" y="546100"/>
                </a:lnTo>
                <a:lnTo>
                  <a:pt x="0" y="546100"/>
                </a:lnTo>
                <a:lnTo>
                  <a:pt x="0" y="0"/>
                </a:lnTo>
                <a:close/>
              </a:path>
            </a:pathLst>
          </a:custGeom>
          <a:ln w="12700">
            <a:solidFill>
              <a:srgbClr val="000000"/>
            </a:solidFill>
          </a:ln>
        </p:spPr>
        <p:txBody>
          <a:bodyPr wrap="square" lIns="0" tIns="0" rIns="0" bIns="0" rtlCol="0"/>
          <a:lstStyle/>
          <a:p>
            <a:endParaRPr/>
          </a:p>
        </p:txBody>
      </p:sp>
      <p:sp>
        <p:nvSpPr>
          <p:cNvPr id="71" name="object 71"/>
          <p:cNvSpPr txBox="1"/>
          <p:nvPr/>
        </p:nvSpPr>
        <p:spPr>
          <a:xfrm>
            <a:off x="3220478" y="4913376"/>
            <a:ext cx="775970" cy="536044"/>
          </a:xfrm>
          <a:prstGeom prst="rect">
            <a:avLst/>
          </a:prstGeom>
        </p:spPr>
        <p:txBody>
          <a:bodyPr vert="horz" wrap="square" lIns="0" tIns="0" rIns="0" bIns="0" rtlCol="0">
            <a:spAutoFit/>
          </a:bodyPr>
          <a:lstStyle/>
          <a:p>
            <a:pPr marL="64135" algn="ctr">
              <a:lnSpc>
                <a:spcPct val="100000"/>
              </a:lnSpc>
            </a:pPr>
            <a:r>
              <a:rPr sz="900" dirty="0">
                <a:latin typeface="Microsoft YaHei"/>
                <a:cs typeface="Microsoft YaHei"/>
              </a:rPr>
              <a:t>行外渠道偏好</a:t>
            </a:r>
          </a:p>
          <a:p>
            <a:pPr marL="12700">
              <a:lnSpc>
                <a:spcPts val="819"/>
              </a:lnSpc>
              <a:spcBef>
                <a:spcPts val="740"/>
              </a:spcBef>
            </a:pPr>
            <a:r>
              <a:rPr sz="700" dirty="0">
                <a:latin typeface="Microsoft YaHei"/>
                <a:cs typeface="Microsoft YaHei"/>
              </a:rPr>
              <a:t>用户全网渠道偏好</a:t>
            </a:r>
          </a:p>
          <a:p>
            <a:pPr marL="12700">
              <a:lnSpc>
                <a:spcPts val="819"/>
              </a:lnSpc>
            </a:pPr>
            <a:r>
              <a:rPr sz="700" dirty="0">
                <a:latin typeface="Microsoft YaHei"/>
                <a:cs typeface="Microsoft YaHei"/>
              </a:rPr>
              <a:t>−  </a:t>
            </a:r>
            <a:r>
              <a:rPr sz="700" spc="155" dirty="0">
                <a:latin typeface="Microsoft YaHei"/>
                <a:cs typeface="Microsoft YaHei"/>
              </a:rPr>
              <a:t> </a:t>
            </a:r>
            <a:endParaRPr lang="en-US" sz="700" spc="155" dirty="0" smtClean="0">
              <a:latin typeface="Microsoft YaHei"/>
              <a:cs typeface="Microsoft YaHei"/>
            </a:endParaRPr>
          </a:p>
          <a:p>
            <a:pPr marL="12700">
              <a:lnSpc>
                <a:spcPts val="819"/>
              </a:lnSpc>
            </a:pPr>
            <a:r>
              <a:rPr sz="700" dirty="0" smtClean="0">
                <a:latin typeface="Microsoft YaHei"/>
                <a:cs typeface="Microsoft YaHei"/>
              </a:rPr>
              <a:t>−</a:t>
            </a:r>
            <a:r>
              <a:rPr sz="700" spc="30" dirty="0" smtClean="0">
                <a:latin typeface="Microsoft YaHei"/>
                <a:cs typeface="Microsoft YaHei"/>
              </a:rPr>
              <a:t>...</a:t>
            </a:r>
            <a:endParaRPr sz="700" dirty="0">
              <a:latin typeface="Microsoft YaHei"/>
              <a:cs typeface="Microsoft YaHei"/>
            </a:endParaRPr>
          </a:p>
        </p:txBody>
      </p:sp>
      <p:sp>
        <p:nvSpPr>
          <p:cNvPr id="72" name="object 72"/>
          <p:cNvSpPr/>
          <p:nvPr/>
        </p:nvSpPr>
        <p:spPr>
          <a:xfrm>
            <a:off x="4210050" y="2686050"/>
            <a:ext cx="1003300" cy="1346200"/>
          </a:xfrm>
          <a:custGeom>
            <a:avLst/>
            <a:gdLst/>
            <a:ahLst/>
            <a:cxnLst/>
            <a:rect l="l" t="t" r="r" b="b"/>
            <a:pathLst>
              <a:path w="1003300" h="1346200">
                <a:moveTo>
                  <a:pt x="0" y="0"/>
                </a:moveTo>
                <a:lnTo>
                  <a:pt x="1003300" y="0"/>
                </a:lnTo>
                <a:lnTo>
                  <a:pt x="1003300" y="1346200"/>
                </a:lnTo>
                <a:lnTo>
                  <a:pt x="0" y="1346200"/>
                </a:lnTo>
                <a:lnTo>
                  <a:pt x="0" y="0"/>
                </a:lnTo>
                <a:close/>
              </a:path>
            </a:pathLst>
          </a:custGeom>
          <a:solidFill>
            <a:srgbClr val="FFFFFF"/>
          </a:solidFill>
        </p:spPr>
        <p:txBody>
          <a:bodyPr wrap="square" lIns="0" tIns="0" rIns="0" bIns="0" rtlCol="0"/>
          <a:lstStyle/>
          <a:p>
            <a:endParaRPr/>
          </a:p>
        </p:txBody>
      </p:sp>
      <p:sp>
        <p:nvSpPr>
          <p:cNvPr id="73" name="object 73"/>
          <p:cNvSpPr/>
          <p:nvPr/>
        </p:nvSpPr>
        <p:spPr>
          <a:xfrm>
            <a:off x="4210050" y="4286250"/>
            <a:ext cx="1003300" cy="1346200"/>
          </a:xfrm>
          <a:custGeom>
            <a:avLst/>
            <a:gdLst/>
            <a:ahLst/>
            <a:cxnLst/>
            <a:rect l="l" t="t" r="r" b="b"/>
            <a:pathLst>
              <a:path w="1003300" h="1346200">
                <a:moveTo>
                  <a:pt x="0" y="0"/>
                </a:moveTo>
                <a:lnTo>
                  <a:pt x="1003300" y="0"/>
                </a:lnTo>
                <a:lnTo>
                  <a:pt x="1003300" y="1346200"/>
                </a:lnTo>
                <a:lnTo>
                  <a:pt x="0" y="1346200"/>
                </a:lnTo>
                <a:lnTo>
                  <a:pt x="0" y="0"/>
                </a:lnTo>
                <a:close/>
              </a:path>
            </a:pathLst>
          </a:custGeom>
          <a:solidFill>
            <a:srgbClr val="FFFFFF"/>
          </a:solidFill>
        </p:spPr>
        <p:txBody>
          <a:bodyPr wrap="square" lIns="0" tIns="0" rIns="0" bIns="0" rtlCol="0"/>
          <a:lstStyle/>
          <a:p>
            <a:endParaRPr/>
          </a:p>
        </p:txBody>
      </p:sp>
      <p:sp>
        <p:nvSpPr>
          <p:cNvPr id="74" name="object 74"/>
          <p:cNvSpPr/>
          <p:nvPr/>
        </p:nvSpPr>
        <p:spPr>
          <a:xfrm>
            <a:off x="6318250" y="2698750"/>
            <a:ext cx="1003300" cy="1346200"/>
          </a:xfrm>
          <a:custGeom>
            <a:avLst/>
            <a:gdLst/>
            <a:ahLst/>
            <a:cxnLst/>
            <a:rect l="l" t="t" r="r" b="b"/>
            <a:pathLst>
              <a:path w="1003300" h="1346200">
                <a:moveTo>
                  <a:pt x="0" y="0"/>
                </a:moveTo>
                <a:lnTo>
                  <a:pt x="1003300" y="0"/>
                </a:lnTo>
                <a:lnTo>
                  <a:pt x="1003300" y="1346200"/>
                </a:lnTo>
                <a:lnTo>
                  <a:pt x="0" y="134620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6318250" y="4298950"/>
            <a:ext cx="1003300" cy="1346200"/>
          </a:xfrm>
          <a:custGeom>
            <a:avLst/>
            <a:gdLst/>
            <a:ahLst/>
            <a:cxnLst/>
            <a:rect l="l" t="t" r="r" b="b"/>
            <a:pathLst>
              <a:path w="1003300" h="1346200">
                <a:moveTo>
                  <a:pt x="0" y="0"/>
                </a:moveTo>
                <a:lnTo>
                  <a:pt x="1003300" y="0"/>
                </a:lnTo>
                <a:lnTo>
                  <a:pt x="1003300" y="1346200"/>
                </a:lnTo>
                <a:lnTo>
                  <a:pt x="0" y="1346200"/>
                </a:lnTo>
                <a:lnTo>
                  <a:pt x="0" y="0"/>
                </a:lnTo>
                <a:close/>
              </a:path>
            </a:pathLst>
          </a:custGeom>
          <a:solidFill>
            <a:srgbClr val="FFFFFF"/>
          </a:solidFill>
        </p:spPr>
        <p:txBody>
          <a:bodyPr wrap="square" lIns="0" tIns="0" rIns="0" bIns="0" rtlCol="0"/>
          <a:lstStyle/>
          <a:p>
            <a:endParaRPr/>
          </a:p>
        </p:txBody>
      </p:sp>
      <p:sp>
        <p:nvSpPr>
          <p:cNvPr id="76" name="object 76"/>
          <p:cNvSpPr/>
          <p:nvPr/>
        </p:nvSpPr>
        <p:spPr>
          <a:xfrm>
            <a:off x="5264150" y="2686050"/>
            <a:ext cx="1003300" cy="1854200"/>
          </a:xfrm>
          <a:custGeom>
            <a:avLst/>
            <a:gdLst/>
            <a:ahLst/>
            <a:cxnLst/>
            <a:rect l="l" t="t" r="r" b="b"/>
            <a:pathLst>
              <a:path w="1003300" h="1854200">
                <a:moveTo>
                  <a:pt x="0" y="0"/>
                </a:moveTo>
                <a:lnTo>
                  <a:pt x="1003300" y="0"/>
                </a:lnTo>
                <a:lnTo>
                  <a:pt x="1003300" y="1854200"/>
                </a:lnTo>
                <a:lnTo>
                  <a:pt x="0" y="1854200"/>
                </a:lnTo>
                <a:lnTo>
                  <a:pt x="0" y="0"/>
                </a:lnTo>
                <a:close/>
              </a:path>
            </a:pathLst>
          </a:custGeom>
          <a:solidFill>
            <a:srgbClr val="FFFFFF"/>
          </a:solidFill>
        </p:spPr>
        <p:txBody>
          <a:bodyPr wrap="square" lIns="0" tIns="0" rIns="0" bIns="0" rtlCol="0"/>
          <a:lstStyle/>
          <a:p>
            <a:endParaRPr/>
          </a:p>
        </p:txBody>
      </p:sp>
      <p:sp>
        <p:nvSpPr>
          <p:cNvPr id="77" name="object 77"/>
          <p:cNvSpPr/>
          <p:nvPr/>
        </p:nvSpPr>
        <p:spPr>
          <a:xfrm>
            <a:off x="5264150" y="4819650"/>
            <a:ext cx="1003300" cy="825500"/>
          </a:xfrm>
          <a:custGeom>
            <a:avLst/>
            <a:gdLst/>
            <a:ahLst/>
            <a:cxnLst/>
            <a:rect l="l" t="t" r="r" b="b"/>
            <a:pathLst>
              <a:path w="1003300" h="825500">
                <a:moveTo>
                  <a:pt x="0" y="0"/>
                </a:moveTo>
                <a:lnTo>
                  <a:pt x="1003300" y="0"/>
                </a:lnTo>
                <a:lnTo>
                  <a:pt x="1003300" y="825500"/>
                </a:lnTo>
                <a:lnTo>
                  <a:pt x="0" y="825500"/>
                </a:lnTo>
                <a:lnTo>
                  <a:pt x="0" y="0"/>
                </a:lnTo>
                <a:close/>
              </a:path>
            </a:pathLst>
          </a:custGeom>
          <a:solidFill>
            <a:srgbClr val="FFFFFF"/>
          </a:solidFill>
        </p:spPr>
        <p:txBody>
          <a:bodyPr wrap="square" lIns="0" tIns="0" rIns="0" bIns="0" rtlCol="0"/>
          <a:lstStyle/>
          <a:p>
            <a:endParaRPr/>
          </a:p>
        </p:txBody>
      </p:sp>
      <p:graphicFrame>
        <p:nvGraphicFramePr>
          <p:cNvPr id="78" name="object 78"/>
          <p:cNvGraphicFramePr>
            <a:graphicFrameLocks noGrp="1"/>
          </p:cNvGraphicFramePr>
          <p:nvPr>
            <p:extLst>
              <p:ext uri="{D42A27DB-BD31-4B8C-83A1-F6EECF244321}">
                <p14:modId xmlns:p14="http://schemas.microsoft.com/office/powerpoint/2010/main" val="2314526652"/>
              </p:ext>
            </p:extLst>
          </p:nvPr>
        </p:nvGraphicFramePr>
        <p:xfrm>
          <a:off x="4203700" y="2476500"/>
          <a:ext cx="3111500" cy="3291583"/>
        </p:xfrm>
        <a:graphic>
          <a:graphicData uri="http://schemas.openxmlformats.org/drawingml/2006/table">
            <a:tbl>
              <a:tblPr firstRow="1" bandRow="1">
                <a:tableStyleId>{2D5ABB26-0587-4C30-8999-92F81FD0307C}</a:tableStyleId>
              </a:tblPr>
              <a:tblGrid>
                <a:gridCol w="1028700"/>
                <a:gridCol w="1054100"/>
                <a:gridCol w="1028700"/>
              </a:tblGrid>
              <a:tr h="203200">
                <a:tc>
                  <a:txBody>
                    <a:bodyPr/>
                    <a:lstStyle/>
                    <a:p>
                      <a:pPr marR="15875" algn="ctr">
                        <a:lnSpc>
                          <a:spcPct val="100000"/>
                        </a:lnSpc>
                        <a:spcBef>
                          <a:spcPts val="175"/>
                        </a:spcBef>
                      </a:pPr>
                      <a:r>
                        <a:rPr lang="zh-CN" altLang="en-US" sz="900" dirty="0" smtClean="0">
                          <a:latin typeface="Microsoft YaHei"/>
                          <a:cs typeface="Microsoft YaHei"/>
                        </a:rPr>
                        <a:t>企业</a:t>
                      </a:r>
                      <a:r>
                        <a:rPr sz="900" dirty="0" err="1" smtClean="0">
                          <a:latin typeface="Microsoft YaHei"/>
                          <a:cs typeface="Microsoft YaHei"/>
                        </a:rPr>
                        <a:t>自身价值</a:t>
                      </a:r>
                      <a:endParaRPr sz="900" dirty="0">
                        <a:latin typeface="Microsoft YaHei"/>
                        <a:cs typeface="Microsoft YaHei"/>
                      </a:endParaRPr>
                    </a:p>
                  </a:txBody>
                  <a:tcPr marL="0" marR="0" marT="0" marB="0">
                    <a:lnL w="12700">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135890">
                        <a:lnSpc>
                          <a:spcPct val="100000"/>
                        </a:lnSpc>
                        <a:spcBef>
                          <a:spcPts val="135"/>
                        </a:spcBef>
                      </a:pPr>
                      <a:r>
                        <a:rPr lang="zh-CN" altLang="en-US" sz="900" dirty="0" smtClean="0">
                          <a:latin typeface="Microsoft YaHei"/>
                          <a:cs typeface="Microsoft YaHei"/>
                        </a:rPr>
                        <a:t>企业</a:t>
                      </a:r>
                      <a:r>
                        <a:rPr sz="900" dirty="0" err="1" smtClean="0">
                          <a:latin typeface="Microsoft YaHei"/>
                          <a:cs typeface="Microsoft YaHei"/>
                        </a:rPr>
                        <a:t>风险评价</a:t>
                      </a:r>
                      <a:endParaRPr sz="900" dirty="0">
                        <a:latin typeface="Microsoft YaHei"/>
                        <a:cs typeface="Microsoft YaHei"/>
                      </a:endParaRPr>
                    </a:p>
                  </a:txBody>
                  <a:tcPr marL="0" marR="0" marT="0" marB="0">
                    <a:lnL w="63499">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143510">
                        <a:lnSpc>
                          <a:spcPct val="100000"/>
                        </a:lnSpc>
                        <a:spcBef>
                          <a:spcPts val="210"/>
                        </a:spcBef>
                      </a:pPr>
                      <a:r>
                        <a:rPr sz="900" dirty="0">
                          <a:latin typeface="Microsoft YaHei"/>
                          <a:cs typeface="Microsoft YaHei"/>
                        </a:rPr>
                        <a:t>近期需求信息</a:t>
                      </a:r>
                      <a:endParaRPr sz="90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r>
              <a:tr h="1352335">
                <a:tc>
                  <a:txBody>
                    <a:bodyPr/>
                    <a:lstStyle/>
                    <a:p>
                      <a:pPr>
                        <a:lnSpc>
                          <a:spcPct val="100000"/>
                        </a:lnSpc>
                        <a:spcBef>
                          <a:spcPts val="50"/>
                        </a:spcBef>
                      </a:pPr>
                      <a:endParaRPr sz="850" dirty="0">
                        <a:latin typeface="Times New Roman"/>
                        <a:cs typeface="Times New Roman"/>
                      </a:endParaRPr>
                    </a:p>
                    <a:p>
                      <a:pPr marL="73660">
                        <a:lnSpc>
                          <a:spcPct val="100000"/>
                        </a:lnSpc>
                      </a:pPr>
                      <a:r>
                        <a:rPr lang="zh-CN" altLang="en-US" sz="700" dirty="0" smtClean="0">
                          <a:latin typeface="Microsoft YaHei"/>
                          <a:cs typeface="Microsoft YaHei"/>
                        </a:rPr>
                        <a:t>企业</a:t>
                      </a:r>
                      <a:r>
                        <a:rPr sz="700" dirty="0" err="1" smtClean="0">
                          <a:latin typeface="Microsoft YaHei"/>
                          <a:cs typeface="Microsoft YaHei"/>
                        </a:rPr>
                        <a:t>自身的价值</a:t>
                      </a:r>
                      <a:endParaRPr sz="700" dirty="0">
                        <a:latin typeface="Microsoft YaHei"/>
                        <a:cs typeface="Microsoft YaHei"/>
                      </a:endParaRPr>
                    </a:p>
                    <a:p>
                      <a:pPr>
                        <a:lnSpc>
                          <a:spcPct val="100000"/>
                        </a:lnSpc>
                        <a:spcBef>
                          <a:spcPts val="55"/>
                        </a:spcBef>
                      </a:pPr>
                      <a:endParaRPr sz="700" dirty="0">
                        <a:latin typeface="Times New Roman"/>
                        <a:cs typeface="Times New Roman"/>
                      </a:endParaRPr>
                    </a:p>
                    <a:p>
                      <a:pPr marL="73660">
                        <a:lnSpc>
                          <a:spcPts val="819"/>
                        </a:lnSpc>
                      </a:pPr>
                      <a:r>
                        <a:rPr sz="700" dirty="0">
                          <a:latin typeface="Microsoft YaHei"/>
                          <a:cs typeface="Microsoft YaHei"/>
                        </a:rPr>
                        <a:t>−  </a:t>
                      </a:r>
                      <a:r>
                        <a:rPr sz="700" spc="155" dirty="0">
                          <a:latin typeface="Microsoft YaHei"/>
                          <a:cs typeface="Microsoft YaHei"/>
                        </a:rPr>
                        <a:t> </a:t>
                      </a:r>
                      <a:r>
                        <a:rPr lang="zh-CN" altLang="en-US" sz="700" spc="155" dirty="0" smtClean="0">
                          <a:latin typeface="Microsoft YaHei"/>
                          <a:cs typeface="Microsoft YaHei"/>
                        </a:rPr>
                        <a:t>固有资产</a:t>
                      </a:r>
                      <a:endParaRPr lang="en-US" altLang="zh-CN" sz="700" spc="155" dirty="0" smtClean="0">
                        <a:latin typeface="Microsoft YaHei"/>
                        <a:cs typeface="Microsoft YaHei"/>
                      </a:endParaRPr>
                    </a:p>
                    <a:p>
                      <a:pPr marL="73660">
                        <a:lnSpc>
                          <a:spcPts val="800"/>
                        </a:lnSpc>
                      </a:pPr>
                      <a:r>
                        <a:rPr sz="700" dirty="0" smtClean="0">
                          <a:latin typeface="Microsoft YaHei"/>
                          <a:cs typeface="Microsoft YaHei"/>
                        </a:rPr>
                        <a:t>−  </a:t>
                      </a:r>
                      <a:r>
                        <a:rPr sz="700" spc="170" dirty="0" smtClean="0">
                          <a:latin typeface="Microsoft YaHei"/>
                          <a:cs typeface="Microsoft YaHei"/>
                        </a:rPr>
                        <a:t> </a:t>
                      </a:r>
                      <a:r>
                        <a:rPr sz="700" dirty="0">
                          <a:latin typeface="Microsoft YaHei"/>
                          <a:cs typeface="Microsoft YaHei"/>
                        </a:rPr>
                        <a:t>是否他行VIP</a:t>
                      </a:r>
                    </a:p>
                    <a:p>
                      <a:pPr marR="377190" algn="ctr">
                        <a:lnSpc>
                          <a:spcPts val="819"/>
                        </a:lnSpc>
                      </a:pPr>
                      <a:r>
                        <a:rPr sz="700" spc="30" dirty="0">
                          <a:latin typeface="Microsoft YaHei"/>
                          <a:cs typeface="Microsoft YaHei"/>
                        </a:rPr>
                        <a:t>...</a:t>
                      </a:r>
                      <a:endParaRPr sz="700" dirty="0">
                        <a:latin typeface="Microsoft YaHei"/>
                        <a:cs typeface="Microsoft YaHei"/>
                      </a:endParaRPr>
                    </a:p>
                  </a:txBody>
                  <a:tcPr marL="0" marR="0" marT="0" marB="0">
                    <a:lnL w="12700">
                      <a:solidFill>
                        <a:srgbClr val="000000"/>
                      </a:solidFill>
                      <a:prstDash val="solid"/>
                    </a:lnL>
                    <a:lnR w="63499">
                      <a:solidFill>
                        <a:srgbClr val="000000"/>
                      </a:solidFill>
                      <a:prstDash val="solid"/>
                    </a:lnR>
                    <a:lnT w="12700">
                      <a:solidFill>
                        <a:srgbClr val="000000"/>
                      </a:solidFill>
                      <a:prstDash val="solid"/>
                    </a:lnT>
                    <a:solidFill>
                      <a:srgbClr val="FFFFFF"/>
                    </a:solidFill>
                  </a:tcPr>
                </a:tc>
                <a:tc>
                  <a:txBody>
                    <a:bodyPr/>
                    <a:lstStyle/>
                    <a:p>
                      <a:pPr>
                        <a:lnSpc>
                          <a:spcPct val="100000"/>
                        </a:lnSpc>
                      </a:pPr>
                      <a:endParaRPr sz="700" dirty="0">
                        <a:latin typeface="Times New Roman"/>
                        <a:cs typeface="Times New Roman"/>
                      </a:endParaRPr>
                    </a:p>
                    <a:p>
                      <a:pPr marL="107950" marR="74295" algn="just">
                        <a:lnSpc>
                          <a:spcPct val="101200"/>
                        </a:lnSpc>
                        <a:spcBef>
                          <a:spcPts val="495"/>
                        </a:spcBef>
                      </a:pPr>
                      <a:r>
                        <a:rPr sz="700" dirty="0">
                          <a:latin typeface="Microsoft YaHei"/>
                          <a:cs typeface="Microsoft YaHei"/>
                        </a:rPr>
                        <a:t>从行内、行外不同的  维度对用户的风险进  行评价</a:t>
                      </a:r>
                    </a:p>
                    <a:p>
                      <a:pPr>
                        <a:lnSpc>
                          <a:spcPct val="100000"/>
                        </a:lnSpc>
                        <a:spcBef>
                          <a:spcPts val="10"/>
                        </a:spcBef>
                      </a:pPr>
                      <a:endParaRPr sz="650" dirty="0">
                        <a:latin typeface="Times New Roman"/>
                        <a:cs typeface="Times New Roman"/>
                      </a:endParaRPr>
                    </a:p>
                    <a:p>
                      <a:pPr marL="107950" algn="just">
                        <a:lnSpc>
                          <a:spcPct val="1000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人行征信评分</a:t>
                      </a:r>
                    </a:p>
                    <a:p>
                      <a:pPr marL="107950" algn="just">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百分点征信评分</a:t>
                      </a:r>
                    </a:p>
                    <a:p>
                      <a:pPr marL="107950" algn="just">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信用风险等级</a:t>
                      </a:r>
                    </a:p>
                    <a:p>
                      <a:pPr marL="107950" algn="just">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洗钱风险等级</a:t>
                      </a:r>
                    </a:p>
                    <a:p>
                      <a:pPr marL="107950" algn="just">
                        <a:lnSpc>
                          <a:spcPts val="8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综合授信额度</a:t>
                      </a:r>
                    </a:p>
                    <a:p>
                      <a:pPr marL="107950" algn="just">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信贷违约记录</a:t>
                      </a:r>
                    </a:p>
                    <a:p>
                      <a:pPr marL="107950" algn="just">
                        <a:lnSpc>
                          <a:spcPct val="100000"/>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拖欠缴费记录</a:t>
                      </a:r>
                    </a:p>
                  </a:txBody>
                  <a:tcPr marL="0" marR="0" marT="0" marB="0">
                    <a:lnL w="63499">
                      <a:solidFill>
                        <a:srgbClr val="000000"/>
                      </a:solidFill>
                      <a:prstDash val="solid"/>
                    </a:lnL>
                    <a:lnR w="63499">
                      <a:solidFill>
                        <a:srgbClr val="000000"/>
                      </a:solidFill>
                      <a:prstDash val="solid"/>
                    </a:lnR>
                    <a:lnT w="12700">
                      <a:solidFill>
                        <a:srgbClr val="000000"/>
                      </a:solidFill>
                      <a:prstDash val="solid"/>
                    </a:lnT>
                    <a:solidFill>
                      <a:srgbClr val="FFFFFF"/>
                    </a:solidFill>
                  </a:tcPr>
                </a:tc>
                <a:tc>
                  <a:txBody>
                    <a:bodyPr/>
                    <a:lstStyle/>
                    <a:p>
                      <a:pPr>
                        <a:lnSpc>
                          <a:spcPct val="100000"/>
                        </a:lnSpc>
                        <a:spcBef>
                          <a:spcPts val="10"/>
                        </a:spcBef>
                      </a:pPr>
                      <a:endParaRPr sz="550" dirty="0">
                        <a:latin typeface="Times New Roman"/>
                        <a:cs typeface="Times New Roman"/>
                      </a:endParaRPr>
                    </a:p>
                    <a:p>
                      <a:pPr marL="61594" algn="ctr">
                        <a:lnSpc>
                          <a:spcPts val="819"/>
                        </a:lnSpc>
                      </a:pPr>
                      <a:r>
                        <a:rPr sz="700" dirty="0">
                          <a:latin typeface="Microsoft YaHei"/>
                          <a:cs typeface="Microsoft YaHei"/>
                        </a:rPr>
                        <a:t>客户近期的需求</a:t>
                      </a:r>
                    </a:p>
                    <a:p>
                      <a:pPr marL="113030">
                        <a:lnSpc>
                          <a:spcPts val="819"/>
                        </a:lnSpc>
                      </a:pPr>
                      <a:r>
                        <a:rPr sz="700" spc="-5" dirty="0">
                          <a:latin typeface="Microsoft YaHei"/>
                          <a:cs typeface="Microsoft YaHei"/>
                        </a:rPr>
                        <a:t>（包含金融+非金融）</a:t>
                      </a:r>
                      <a:endParaRPr sz="700" dirty="0">
                        <a:latin typeface="Microsoft YaHei"/>
                        <a:cs typeface="Microsoft YaHei"/>
                      </a:endParaRPr>
                    </a:p>
                    <a:p>
                      <a:pPr>
                        <a:lnSpc>
                          <a:spcPct val="100000"/>
                        </a:lnSpc>
                      </a:pPr>
                      <a:endParaRPr sz="800" dirty="0">
                        <a:latin typeface="Times New Roman"/>
                        <a:cs typeface="Times New Roman"/>
                      </a:endParaRPr>
                    </a:p>
                    <a:p>
                      <a:pPr marL="290830" marR="69215" indent="-177800">
                        <a:lnSpc>
                          <a:spcPts val="800"/>
                        </a:lnSpc>
                      </a:pPr>
                      <a:r>
                        <a:rPr sz="700" dirty="0">
                          <a:latin typeface="Microsoft YaHei"/>
                          <a:cs typeface="Microsoft YaHei"/>
                        </a:rPr>
                        <a:t>− </a:t>
                      </a:r>
                      <a:r>
                        <a:rPr sz="700" dirty="0" err="1" smtClean="0">
                          <a:latin typeface="Microsoft YaHei"/>
                          <a:cs typeface="Microsoft YaHei"/>
                        </a:rPr>
                        <a:t>近期是否</a:t>
                      </a:r>
                      <a:r>
                        <a:rPr lang="zh-CN" altLang="en-US" sz="700" dirty="0" smtClean="0">
                          <a:latin typeface="Microsoft YaHei"/>
                          <a:cs typeface="Microsoft YaHei"/>
                        </a:rPr>
                        <a:t>扩大生产</a:t>
                      </a:r>
                      <a:endParaRPr sz="700" dirty="0">
                        <a:latin typeface="Microsoft YaHei"/>
                        <a:cs typeface="Microsoft YaHei"/>
                      </a:endParaRPr>
                    </a:p>
                    <a:p>
                      <a:pPr marL="113030">
                        <a:lnSpc>
                          <a:spcPts val="819"/>
                        </a:lnSpc>
                        <a:spcBef>
                          <a:spcPts val="40"/>
                        </a:spcBef>
                      </a:pPr>
                      <a:r>
                        <a:rPr sz="700" dirty="0">
                          <a:latin typeface="Microsoft YaHei"/>
                          <a:cs typeface="Microsoft YaHei"/>
                        </a:rPr>
                        <a:t>−  </a:t>
                      </a:r>
                      <a:r>
                        <a:rPr sz="700" spc="155" dirty="0">
                          <a:latin typeface="Microsoft YaHei"/>
                          <a:cs typeface="Microsoft YaHei"/>
                        </a:rPr>
                        <a:t> </a:t>
                      </a:r>
                      <a:r>
                        <a:rPr sz="700" dirty="0" err="1" smtClean="0">
                          <a:latin typeface="Microsoft YaHei"/>
                          <a:cs typeface="Microsoft YaHei"/>
                        </a:rPr>
                        <a:t>近期是否</a:t>
                      </a:r>
                      <a:r>
                        <a:rPr lang="zh-CN" altLang="en-US" sz="700" dirty="0" smtClean="0">
                          <a:latin typeface="Microsoft YaHei"/>
                          <a:cs typeface="Microsoft YaHei"/>
                        </a:rPr>
                        <a:t>出售股份</a:t>
                      </a:r>
                      <a:endParaRPr sz="700" dirty="0">
                        <a:latin typeface="Microsoft YaHei"/>
                        <a:cs typeface="Microsoft YaHei"/>
                      </a:endParaRPr>
                    </a:p>
                    <a:p>
                      <a:pPr marL="113030">
                        <a:lnSpc>
                          <a:spcPts val="819"/>
                        </a:lnSpc>
                      </a:pPr>
                      <a:r>
                        <a:rPr sz="700" dirty="0">
                          <a:latin typeface="Microsoft YaHei"/>
                          <a:cs typeface="Microsoft YaHei"/>
                        </a:rPr>
                        <a:t>−  </a:t>
                      </a:r>
                      <a:r>
                        <a:rPr sz="700" spc="155" dirty="0">
                          <a:latin typeface="Microsoft YaHei"/>
                          <a:cs typeface="Microsoft YaHei"/>
                        </a:rPr>
                        <a:t> </a:t>
                      </a:r>
                      <a:r>
                        <a:rPr sz="700" dirty="0" err="1" smtClean="0">
                          <a:latin typeface="Microsoft YaHei"/>
                          <a:cs typeface="Microsoft YaHei"/>
                        </a:rPr>
                        <a:t>近期是否</a:t>
                      </a:r>
                      <a:r>
                        <a:rPr lang="zh-CN" altLang="en-US" sz="700" dirty="0" smtClean="0">
                          <a:latin typeface="Microsoft YaHei"/>
                          <a:cs typeface="Microsoft YaHei"/>
                        </a:rPr>
                        <a:t>融资</a:t>
                      </a:r>
                      <a:endParaRPr sz="700" dirty="0">
                        <a:latin typeface="Microsoft YaHei"/>
                        <a:cs typeface="Microsoft YaHei"/>
                      </a:endParaRPr>
                    </a:p>
                    <a:p>
                      <a:pPr marL="278130">
                        <a:lnSpc>
                          <a:spcPct val="100000"/>
                        </a:lnSpc>
                        <a:spcBef>
                          <a:spcPts val="40"/>
                        </a:spcBef>
                      </a:pPr>
                      <a:r>
                        <a:rPr sz="700" spc="30" dirty="0" smtClean="0">
                          <a:latin typeface="Microsoft YaHei"/>
                          <a:cs typeface="Microsoft YaHei"/>
                        </a:rPr>
                        <a:t>...</a:t>
                      </a:r>
                      <a:endParaRPr sz="700" dirty="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solidFill>
                      <a:srgbClr val="FFFFFF"/>
                    </a:solidFill>
                  </a:tcPr>
                </a:tc>
              </a:tr>
              <a:tr h="107950">
                <a:tc rowSpan="3">
                  <a:txBody>
                    <a:bodyPr/>
                    <a:lstStyle/>
                    <a:p>
                      <a:pPr marL="90805">
                        <a:lnSpc>
                          <a:spcPct val="100000"/>
                        </a:lnSpc>
                        <a:spcBef>
                          <a:spcPts val="155"/>
                        </a:spcBef>
                      </a:pPr>
                      <a:r>
                        <a:rPr sz="900" dirty="0">
                          <a:latin typeface="Microsoft YaHei"/>
                          <a:cs typeface="Microsoft YaHei"/>
                        </a:rPr>
                        <a:t>用户对我行贡献</a:t>
                      </a:r>
                      <a:endParaRPr sz="900">
                        <a:latin typeface="Microsoft YaHei"/>
                        <a:cs typeface="Microsoft YaHei"/>
                      </a:endParaRPr>
                    </a:p>
                  </a:txBody>
                  <a:tcPr marL="0" marR="0" marT="0" marB="0">
                    <a:lnL w="12700">
                      <a:solidFill>
                        <a:srgbClr val="000000"/>
                      </a:solidFill>
                      <a:prstDash val="solid"/>
                    </a:lnL>
                    <a:lnR w="63499">
                      <a:solidFill>
                        <a:srgbClr val="000000"/>
                      </a:solidFill>
                      <a:prstDash val="solid"/>
                    </a:lnR>
                    <a:lnB w="12700">
                      <a:solidFill>
                        <a:srgbClr val="000000"/>
                      </a:solidFill>
                      <a:prstDash val="solid"/>
                    </a:lnB>
                    <a:solidFill>
                      <a:srgbClr val="D9D9D9"/>
                    </a:solidFill>
                  </a:tcPr>
                </a:tc>
                <a:tc>
                  <a:txBody>
                    <a:bodyPr/>
                    <a:lstStyle/>
                    <a:p>
                      <a:pPr marL="107950">
                        <a:lnSpc>
                          <a:spcPts val="75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还款能力</a:t>
                      </a:r>
                      <a:endParaRPr sz="700">
                        <a:latin typeface="Microsoft YaHei"/>
                        <a:cs typeface="Microsoft YaHei"/>
                      </a:endParaRPr>
                    </a:p>
                  </a:txBody>
                  <a:tcPr marL="0" marR="0" marT="0" marB="0">
                    <a:lnL w="63499">
                      <a:solidFill>
                        <a:srgbClr val="000000"/>
                      </a:solidFill>
                      <a:prstDash val="solid"/>
                    </a:lnL>
                    <a:lnR w="63499">
                      <a:solidFill>
                        <a:srgbClr val="000000"/>
                      </a:solidFill>
                      <a:prstDash val="solid"/>
                    </a:lnR>
                    <a:solidFill>
                      <a:srgbClr val="FFFFFF"/>
                    </a:solidFill>
                  </a:tcPr>
                </a:tc>
                <a:tc rowSpan="3">
                  <a:txBody>
                    <a:bodyPr/>
                    <a:lstStyle/>
                    <a:p>
                      <a:pPr marL="144780">
                        <a:lnSpc>
                          <a:spcPct val="100000"/>
                        </a:lnSpc>
                        <a:spcBef>
                          <a:spcPts val="245"/>
                        </a:spcBef>
                      </a:pPr>
                      <a:r>
                        <a:rPr sz="900" dirty="0">
                          <a:latin typeface="Microsoft YaHei"/>
                          <a:cs typeface="Microsoft YaHei"/>
                        </a:rPr>
                        <a:t>营销活动信息</a:t>
                      </a:r>
                      <a:endParaRPr sz="900">
                        <a:latin typeface="Microsoft YaHei"/>
                        <a:cs typeface="Microsoft YaHei"/>
                      </a:endParaRPr>
                    </a:p>
                  </a:txBody>
                  <a:tcPr marL="0" marR="0" marT="0" marB="0">
                    <a:lnL w="63499">
                      <a:solidFill>
                        <a:srgbClr val="000000"/>
                      </a:solidFill>
                      <a:prstDash val="solid"/>
                    </a:lnL>
                    <a:lnR w="12700">
                      <a:solidFill>
                        <a:srgbClr val="000000"/>
                      </a:solidFill>
                      <a:prstDash val="solid"/>
                    </a:lnR>
                    <a:lnB w="12700">
                      <a:solidFill>
                        <a:srgbClr val="000000"/>
                      </a:solidFill>
                      <a:prstDash val="solid"/>
                    </a:lnB>
                    <a:solidFill>
                      <a:srgbClr val="D9D9D9"/>
                    </a:solidFill>
                  </a:tcPr>
                </a:tc>
              </a:tr>
              <a:tr h="107950">
                <a:tc vMerge="1">
                  <a:txBody>
                    <a:bodyPr/>
                    <a:lstStyle/>
                    <a:p>
                      <a:endParaRPr/>
                    </a:p>
                  </a:txBody>
                  <a:tcPr marL="0" marR="0" marT="0" marB="0">
                    <a:lnL w="12700">
                      <a:solidFill>
                        <a:srgbClr val="000000"/>
                      </a:solidFill>
                      <a:prstDash val="solid"/>
                    </a:lnL>
                    <a:lnR w="63499">
                      <a:solidFill>
                        <a:srgbClr val="000000"/>
                      </a:solidFill>
                      <a:prstDash val="solid"/>
                    </a:lnR>
                    <a:lnT w="63499">
                      <a:solidFill>
                        <a:srgbClr val="000000"/>
                      </a:solidFill>
                      <a:prstDash val="solid"/>
                    </a:lnT>
                    <a:lnB w="12700">
                      <a:solidFill>
                        <a:srgbClr val="000000"/>
                      </a:solidFill>
                      <a:prstDash val="solid"/>
                    </a:lnB>
                    <a:solidFill>
                      <a:srgbClr val="D9D9D9"/>
                    </a:solidFill>
                  </a:tcPr>
                </a:tc>
                <a:tc>
                  <a:txBody>
                    <a:bodyPr/>
                    <a:lstStyle/>
                    <a:p>
                      <a:pPr marL="107950">
                        <a:lnSpc>
                          <a:spcPts val="8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违约概率</a:t>
                      </a:r>
                      <a:endParaRPr sz="700">
                        <a:latin typeface="Microsoft YaHei"/>
                        <a:cs typeface="Microsoft YaHei"/>
                      </a:endParaRPr>
                    </a:p>
                  </a:txBody>
                  <a:tcPr marL="0" marR="0" marT="0" marB="0">
                    <a:lnL w="63499">
                      <a:solidFill>
                        <a:srgbClr val="000000"/>
                      </a:solidFill>
                      <a:prstDash val="solid"/>
                    </a:lnL>
                    <a:lnR w="63499">
                      <a:solidFill>
                        <a:srgbClr val="000000"/>
                      </a:solidFill>
                      <a:prstDash val="solid"/>
                    </a:lnR>
                    <a:solidFill>
                      <a:srgbClr val="FFFFFF"/>
                    </a:solidFill>
                  </a:tcPr>
                </a:tc>
                <a:tc vMerge="1">
                  <a:txBody>
                    <a:bodyPr/>
                    <a:lstStyle/>
                    <a:p>
                      <a:endParaRPr/>
                    </a:p>
                  </a:txBody>
                  <a:tcPr marL="0" marR="0" marT="0" marB="0">
                    <a:lnL w="63499">
                      <a:solidFill>
                        <a:srgbClr val="000000"/>
                      </a:solidFill>
                      <a:prstDash val="solid"/>
                    </a:lnL>
                    <a:lnR w="12700">
                      <a:solidFill>
                        <a:srgbClr val="000000"/>
                      </a:solidFill>
                      <a:prstDash val="solid"/>
                    </a:lnR>
                    <a:lnT w="50799">
                      <a:solidFill>
                        <a:srgbClr val="000000"/>
                      </a:solidFill>
                      <a:prstDash val="solid"/>
                    </a:lnT>
                    <a:lnB w="12700">
                      <a:solidFill>
                        <a:srgbClr val="000000"/>
                      </a:solidFill>
                      <a:prstDash val="solid"/>
                    </a:lnB>
                    <a:solidFill>
                      <a:srgbClr val="D9D9D9"/>
                    </a:solidFill>
                  </a:tcPr>
                </a:tc>
              </a:tr>
              <a:tr h="38314">
                <a:tc vMerge="1">
                  <a:txBody>
                    <a:bodyPr/>
                    <a:lstStyle/>
                    <a:p>
                      <a:endParaRPr/>
                    </a:p>
                  </a:txBody>
                  <a:tcPr marL="0" marR="0" marT="0" marB="0">
                    <a:lnL w="12700">
                      <a:solidFill>
                        <a:srgbClr val="000000"/>
                      </a:solidFill>
                      <a:prstDash val="solid"/>
                    </a:lnL>
                    <a:lnR w="63499">
                      <a:solidFill>
                        <a:srgbClr val="000000"/>
                      </a:solidFill>
                      <a:prstDash val="solid"/>
                    </a:lnR>
                    <a:lnT w="63499">
                      <a:solidFill>
                        <a:srgbClr val="000000"/>
                      </a:solidFill>
                      <a:prstDash val="solid"/>
                    </a:lnT>
                    <a:lnB w="12700">
                      <a:solidFill>
                        <a:srgbClr val="000000"/>
                      </a:solidFill>
                      <a:prstDash val="solid"/>
                    </a:lnB>
                    <a:solidFill>
                      <a:srgbClr val="D9D9D9"/>
                    </a:solidFill>
                  </a:tcPr>
                </a:tc>
                <a:tc rowSpan="2">
                  <a:txBody>
                    <a:bodyPr/>
                    <a:lstStyle/>
                    <a:p>
                      <a:pPr marL="273050">
                        <a:lnSpc>
                          <a:spcPts val="750"/>
                        </a:lnSpc>
                      </a:pPr>
                      <a:r>
                        <a:rPr sz="700" spc="30" dirty="0">
                          <a:latin typeface="Microsoft YaHei"/>
                          <a:cs typeface="Microsoft YaHei"/>
                        </a:rPr>
                        <a:t>...</a:t>
                      </a:r>
                      <a:endParaRPr sz="700">
                        <a:latin typeface="Microsoft YaHei"/>
                        <a:cs typeface="Microsoft YaHei"/>
                      </a:endParaRPr>
                    </a:p>
                  </a:txBody>
                  <a:tcPr marL="0" marR="0" marT="0" marB="0">
                    <a:lnL w="63499">
                      <a:solidFill>
                        <a:srgbClr val="000000"/>
                      </a:solidFill>
                      <a:prstDash val="solid"/>
                    </a:lnL>
                    <a:lnR w="63499">
                      <a:solidFill>
                        <a:srgbClr val="000000"/>
                      </a:solidFill>
                      <a:prstDash val="solid"/>
                    </a:lnR>
                    <a:solidFill>
                      <a:srgbClr val="FFFFFF"/>
                    </a:solidFill>
                  </a:tcPr>
                </a:tc>
                <a:tc vMerge="1">
                  <a:txBody>
                    <a:bodyPr/>
                    <a:lstStyle/>
                    <a:p>
                      <a:endParaRPr/>
                    </a:p>
                  </a:txBody>
                  <a:tcPr marL="0" marR="0" marT="0" marB="0">
                    <a:lnL w="63499">
                      <a:solidFill>
                        <a:srgbClr val="000000"/>
                      </a:solidFill>
                      <a:prstDash val="solid"/>
                    </a:lnL>
                    <a:lnR w="12700">
                      <a:solidFill>
                        <a:srgbClr val="000000"/>
                      </a:solidFill>
                      <a:prstDash val="solid"/>
                    </a:lnR>
                    <a:lnT w="50799">
                      <a:solidFill>
                        <a:srgbClr val="000000"/>
                      </a:solidFill>
                      <a:prstDash val="solid"/>
                    </a:lnT>
                    <a:lnB w="12700">
                      <a:solidFill>
                        <a:srgbClr val="000000"/>
                      </a:solidFill>
                      <a:prstDash val="solid"/>
                    </a:lnB>
                    <a:solidFill>
                      <a:srgbClr val="D9D9D9"/>
                    </a:solidFill>
                  </a:tcPr>
                </a:tc>
              </a:tr>
              <a:tr h="76455">
                <a:tc>
                  <a:txBody>
                    <a:bodyPr/>
                    <a:lstStyle/>
                    <a:p>
                      <a:endParaRPr sz="700">
                        <a:latin typeface="Microsoft YaHei"/>
                        <a:cs typeface="Microsoft YaHei"/>
                      </a:endParaRPr>
                    </a:p>
                  </a:txBody>
                  <a:tcPr marL="0" marR="0" marT="0" marB="0">
                    <a:lnL w="12700">
                      <a:solidFill>
                        <a:srgbClr val="000000"/>
                      </a:solidFill>
                      <a:prstDash val="solid"/>
                    </a:lnL>
                    <a:lnR w="63499">
                      <a:solidFill>
                        <a:srgbClr val="000000"/>
                      </a:solidFill>
                      <a:prstDash val="solid"/>
                    </a:lnR>
                    <a:lnT w="12700">
                      <a:solidFill>
                        <a:srgbClr val="000000"/>
                      </a:solidFill>
                      <a:prstDash val="solid"/>
                    </a:lnT>
                    <a:solidFill>
                      <a:srgbClr val="FFFFFF"/>
                    </a:solidFill>
                  </a:tcPr>
                </a:tc>
                <a:tc vMerge="1">
                  <a:txBody>
                    <a:bodyPr/>
                    <a:lstStyle/>
                    <a:p>
                      <a:endParaRPr/>
                    </a:p>
                  </a:txBody>
                  <a:tcPr marL="0" marR="0" marT="0" marB="0">
                    <a:lnL w="63499">
                      <a:solidFill>
                        <a:srgbClr val="000000"/>
                      </a:solidFill>
                      <a:prstDash val="solid"/>
                    </a:lnL>
                    <a:lnR w="63499">
                      <a:solidFill>
                        <a:srgbClr val="000000"/>
                      </a:solidFill>
                      <a:prstDash val="solid"/>
                    </a:lnR>
                    <a:solidFill>
                      <a:srgbClr val="FFFFFF"/>
                    </a:solidFill>
                  </a:tcPr>
                </a:tc>
                <a:tc>
                  <a:txBody>
                    <a:bodyPr/>
                    <a:lstStyle/>
                    <a:p>
                      <a:endParaRPr sz="700">
                        <a:latin typeface="Microsoft YaHei"/>
                        <a:cs typeface="Microsoft YaHei"/>
                      </a:endParaRPr>
                    </a:p>
                  </a:txBody>
                  <a:tcPr marL="0" marR="0" marT="0" marB="0">
                    <a:lnL w="63499">
                      <a:solidFill>
                        <a:srgbClr val="000000"/>
                      </a:solidFill>
                      <a:prstDash val="solid"/>
                    </a:lnL>
                    <a:lnR w="12700">
                      <a:solidFill>
                        <a:srgbClr val="000000"/>
                      </a:solidFill>
                      <a:prstDash val="solid"/>
                    </a:lnR>
                    <a:lnT w="12700">
                      <a:solidFill>
                        <a:srgbClr val="000000"/>
                      </a:solidFill>
                      <a:prstDash val="solid"/>
                    </a:lnT>
                    <a:solidFill>
                      <a:srgbClr val="FFFFFF"/>
                    </a:solidFill>
                  </a:tcPr>
                </a:tc>
              </a:tr>
              <a:tr h="117157">
                <a:tc>
                  <a:txBody>
                    <a:bodyPr/>
                    <a:lstStyle/>
                    <a:p>
                      <a:pPr marL="33020" algn="ctr">
                        <a:lnSpc>
                          <a:spcPct val="100000"/>
                        </a:lnSpc>
                        <a:spcBef>
                          <a:spcPts val="15"/>
                        </a:spcBef>
                      </a:pPr>
                      <a:r>
                        <a:rPr sz="700" dirty="0">
                          <a:latin typeface="Microsoft YaHei"/>
                          <a:cs typeface="Microsoft YaHei"/>
                        </a:rPr>
                        <a:t>用户在我行的金融资</a:t>
                      </a:r>
                      <a:endParaRPr sz="700">
                        <a:latin typeface="Microsoft YaHei"/>
                        <a:cs typeface="Microsoft YaHei"/>
                      </a:endParaRPr>
                    </a:p>
                  </a:txBody>
                  <a:tcPr marL="0" marR="0" marT="0" marB="0">
                    <a:lnL w="12700">
                      <a:solidFill>
                        <a:srgbClr val="000000"/>
                      </a:solidFill>
                      <a:prstDash val="solid"/>
                    </a:lnL>
                    <a:lnR w="63499">
                      <a:solidFill>
                        <a:srgbClr val="000000"/>
                      </a:solidFill>
                      <a:prstDash val="solid"/>
                    </a:lnR>
                    <a:solidFill>
                      <a:srgbClr val="FFFFFF"/>
                    </a:solidFill>
                  </a:tcPr>
                </a:tc>
                <a:tc>
                  <a:txBody>
                    <a:bodyPr/>
                    <a:lstStyle/>
                    <a:p>
                      <a:endParaRPr sz="700">
                        <a:latin typeface="Microsoft YaHei"/>
                        <a:cs typeface="Microsoft YaHei"/>
                      </a:endParaRPr>
                    </a:p>
                  </a:txBody>
                  <a:tcPr marL="0" marR="0" marT="0" marB="0">
                    <a:lnL w="63499">
                      <a:solidFill>
                        <a:srgbClr val="000000"/>
                      </a:solidFill>
                      <a:prstDash val="solid"/>
                    </a:lnL>
                    <a:lnR w="63499">
                      <a:solidFill>
                        <a:srgbClr val="000000"/>
                      </a:solidFill>
                      <a:prstDash val="solid"/>
                    </a:lnR>
                    <a:solidFill>
                      <a:srgbClr val="FFFFFF"/>
                    </a:solidFill>
                  </a:tcPr>
                </a:tc>
                <a:tc>
                  <a:txBody>
                    <a:bodyPr/>
                    <a:lstStyle/>
                    <a:p>
                      <a:pPr marL="114935">
                        <a:lnSpc>
                          <a:spcPct val="100000"/>
                        </a:lnSpc>
                        <a:spcBef>
                          <a:spcPts val="50"/>
                        </a:spcBef>
                      </a:pPr>
                      <a:r>
                        <a:rPr sz="700" dirty="0">
                          <a:latin typeface="Microsoft YaHei"/>
                          <a:cs typeface="Microsoft YaHei"/>
                        </a:rPr>
                        <a:t>用户对营销活动、以</a:t>
                      </a:r>
                      <a:endParaRPr sz="700">
                        <a:latin typeface="Microsoft YaHei"/>
                        <a:cs typeface="Microsoft YaHei"/>
                      </a:endParaRPr>
                    </a:p>
                  </a:txBody>
                  <a:tcPr marL="0" marR="0" marT="0" marB="0">
                    <a:lnL w="63499">
                      <a:solidFill>
                        <a:srgbClr val="000000"/>
                      </a:solidFill>
                      <a:prstDash val="solid"/>
                    </a:lnL>
                    <a:lnR w="12700">
                      <a:solidFill>
                        <a:srgbClr val="000000"/>
                      </a:solidFill>
                      <a:prstDash val="solid"/>
                    </a:lnR>
                    <a:solidFill>
                      <a:srgbClr val="FFFFFF"/>
                    </a:solidFill>
                  </a:tcPr>
                </a:tc>
              </a:tr>
              <a:tr h="54038">
                <a:tc rowSpan="2">
                  <a:txBody>
                    <a:bodyPr/>
                    <a:lstStyle/>
                    <a:p>
                      <a:pPr marL="111760">
                        <a:lnSpc>
                          <a:spcPts val="730"/>
                        </a:lnSpc>
                      </a:pPr>
                      <a:r>
                        <a:rPr sz="700" dirty="0">
                          <a:latin typeface="Microsoft YaHei"/>
                          <a:cs typeface="Microsoft YaHei"/>
                        </a:rPr>
                        <a:t>产、交易为我行带来</a:t>
                      </a:r>
                      <a:endParaRPr sz="700">
                        <a:latin typeface="Microsoft YaHei"/>
                        <a:cs typeface="Microsoft YaHei"/>
                      </a:endParaRPr>
                    </a:p>
                  </a:txBody>
                  <a:tcPr marL="0" marR="0" marT="0" marB="0">
                    <a:lnL w="12700">
                      <a:solidFill>
                        <a:srgbClr val="000000"/>
                      </a:solidFill>
                      <a:prstDash val="solid"/>
                    </a:lnL>
                    <a:lnR w="63499">
                      <a:solidFill>
                        <a:srgbClr val="000000"/>
                      </a:solidFill>
                      <a:prstDash val="solid"/>
                    </a:lnR>
                    <a:solidFill>
                      <a:srgbClr val="FFFFFF"/>
                    </a:solidFill>
                  </a:tcPr>
                </a:tc>
                <a:tc>
                  <a:txBody>
                    <a:bodyPr/>
                    <a:lstStyle/>
                    <a:p>
                      <a:endParaRPr sz="700">
                        <a:latin typeface="Microsoft YaHei"/>
                        <a:cs typeface="Microsoft YaHei"/>
                      </a:endParaRPr>
                    </a:p>
                  </a:txBody>
                  <a:tcPr marL="0" marR="0" marT="0" marB="0">
                    <a:lnL w="63499">
                      <a:solidFill>
                        <a:srgbClr val="000000"/>
                      </a:solidFill>
                      <a:prstDash val="solid"/>
                    </a:lnL>
                    <a:lnR w="63499">
                      <a:solidFill>
                        <a:srgbClr val="000000"/>
                      </a:solidFill>
                      <a:prstDash val="solid"/>
                    </a:lnR>
                    <a:lnB w="12700">
                      <a:solidFill>
                        <a:srgbClr val="000000"/>
                      </a:solidFill>
                      <a:prstDash val="solid"/>
                    </a:lnB>
                    <a:solidFill>
                      <a:srgbClr val="FFFFFF"/>
                    </a:solidFill>
                  </a:tcPr>
                </a:tc>
                <a:tc rowSpan="2">
                  <a:txBody>
                    <a:bodyPr/>
                    <a:lstStyle/>
                    <a:p>
                      <a:pPr marL="114935">
                        <a:lnSpc>
                          <a:spcPts val="770"/>
                        </a:lnSpc>
                      </a:pPr>
                      <a:r>
                        <a:rPr sz="700" dirty="0">
                          <a:latin typeface="Microsoft YaHei"/>
                          <a:cs typeface="Microsoft YaHei"/>
                        </a:rPr>
                        <a:t>及我行各类产品服务</a:t>
                      </a:r>
                    </a:p>
                  </a:txBody>
                  <a:tcPr marL="0" marR="0" marT="0" marB="0">
                    <a:lnL w="63499">
                      <a:solidFill>
                        <a:srgbClr val="000000"/>
                      </a:solidFill>
                      <a:prstDash val="solid"/>
                    </a:lnL>
                    <a:lnR w="12700">
                      <a:solidFill>
                        <a:srgbClr val="000000"/>
                      </a:solidFill>
                      <a:prstDash val="solid"/>
                    </a:lnR>
                    <a:solidFill>
                      <a:srgbClr val="FFFFFF"/>
                    </a:solidFill>
                  </a:tcPr>
                </a:tc>
              </a:tr>
              <a:tr h="53911">
                <a:tc vMerge="1">
                  <a:txBody>
                    <a:bodyPr/>
                    <a:lstStyle/>
                    <a:p>
                      <a:endParaRPr/>
                    </a:p>
                  </a:txBody>
                  <a:tcPr marL="0" marR="0" marT="0" marB="0">
                    <a:lnL w="12700">
                      <a:solidFill>
                        <a:srgbClr val="000000"/>
                      </a:solidFill>
                      <a:prstDash val="solid"/>
                    </a:lnL>
                    <a:lnR w="63499">
                      <a:solidFill>
                        <a:srgbClr val="000000"/>
                      </a:solidFill>
                      <a:prstDash val="solid"/>
                    </a:lnR>
                    <a:solidFill>
                      <a:srgbClr val="FFFFFF"/>
                    </a:solidFill>
                  </a:tcPr>
                </a:tc>
                <a:tc>
                  <a:txBody>
                    <a:bodyPr/>
                    <a:lstStyle/>
                    <a:p>
                      <a:endParaRPr sz="700">
                        <a:latin typeface="Microsoft YaHei"/>
                        <a:cs typeface="Microsoft YaHe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63499">
                      <a:solidFill>
                        <a:srgbClr val="000000"/>
                      </a:solidFill>
                      <a:prstDash val="solid"/>
                    </a:lnL>
                    <a:lnR w="12700">
                      <a:solidFill>
                        <a:srgbClr val="000000"/>
                      </a:solidFill>
                      <a:prstDash val="solid"/>
                    </a:lnR>
                    <a:solidFill>
                      <a:srgbClr val="FFFFFF"/>
                    </a:solidFill>
                  </a:tcPr>
                </a:tc>
              </a:tr>
              <a:tr h="158750">
                <a:tc>
                  <a:txBody>
                    <a:bodyPr/>
                    <a:lstStyle/>
                    <a:p>
                      <a:pPr marL="111760">
                        <a:lnSpc>
                          <a:spcPts val="780"/>
                        </a:lnSpc>
                      </a:pPr>
                      <a:r>
                        <a:rPr sz="700" dirty="0">
                          <a:latin typeface="Microsoft YaHei"/>
                          <a:cs typeface="Microsoft YaHei"/>
                        </a:rPr>
                        <a:t>的贡献</a:t>
                      </a:r>
                      <a:endParaRPr sz="700">
                        <a:latin typeface="Microsoft YaHei"/>
                        <a:cs typeface="Microsoft YaHei"/>
                      </a:endParaRPr>
                    </a:p>
                  </a:txBody>
                  <a:tcPr marL="0" marR="0" marT="0" marB="0">
                    <a:lnL w="12700">
                      <a:solidFill>
                        <a:srgbClr val="000000"/>
                      </a:solidFill>
                      <a:prstDash val="solid"/>
                    </a:lnL>
                    <a:lnR w="63499">
                      <a:solidFill>
                        <a:srgbClr val="000000"/>
                      </a:solidFill>
                      <a:prstDash val="solid"/>
                    </a:lnR>
                    <a:solidFill>
                      <a:srgbClr val="FFFFFF"/>
                    </a:solidFill>
                  </a:tcPr>
                </a:tc>
                <a:tc rowSpan="2">
                  <a:txBody>
                    <a:bodyPr/>
                    <a:lstStyle/>
                    <a:p>
                      <a:pPr marL="199390">
                        <a:lnSpc>
                          <a:spcPct val="100000"/>
                        </a:lnSpc>
                        <a:spcBef>
                          <a:spcPts val="145"/>
                        </a:spcBef>
                      </a:pPr>
                      <a:r>
                        <a:rPr sz="900" dirty="0">
                          <a:latin typeface="Microsoft YaHei"/>
                          <a:cs typeface="Microsoft YaHei"/>
                        </a:rPr>
                        <a:t>黑名单信息</a:t>
                      </a:r>
                    </a:p>
                  </a:txBody>
                  <a:tcPr marL="0" marR="0" marT="0" marB="0">
                    <a:lnL w="63499">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114935">
                        <a:lnSpc>
                          <a:spcPts val="819"/>
                        </a:lnSpc>
                      </a:pPr>
                      <a:r>
                        <a:rPr sz="700" dirty="0">
                          <a:latin typeface="Microsoft YaHei"/>
                          <a:cs typeface="Microsoft YaHei"/>
                        </a:rPr>
                        <a:t>的关系</a:t>
                      </a:r>
                      <a:endParaRPr sz="700">
                        <a:latin typeface="Microsoft YaHei"/>
                        <a:cs typeface="Microsoft YaHei"/>
                      </a:endParaRPr>
                    </a:p>
                  </a:txBody>
                  <a:tcPr marL="0" marR="0" marT="0" marB="0">
                    <a:lnL w="63499">
                      <a:solidFill>
                        <a:srgbClr val="000000"/>
                      </a:solidFill>
                      <a:prstDash val="solid"/>
                    </a:lnL>
                    <a:lnR w="12700">
                      <a:solidFill>
                        <a:srgbClr val="000000"/>
                      </a:solidFill>
                      <a:prstDash val="solid"/>
                    </a:lnR>
                    <a:solidFill>
                      <a:srgbClr val="FFFFFF"/>
                    </a:solidFill>
                  </a:tcPr>
                </a:tc>
              </a:tr>
              <a:tr h="66737">
                <a:tc rowSpan="2">
                  <a:txBody>
                    <a:bodyPr/>
                    <a:lstStyle/>
                    <a:p>
                      <a:pPr marL="111760">
                        <a:lnSpc>
                          <a:spcPct val="100000"/>
                        </a:lnSpc>
                        <a:spcBef>
                          <a:spcPts val="290"/>
                        </a:spcBef>
                      </a:pPr>
                      <a:r>
                        <a:rPr sz="700" dirty="0">
                          <a:latin typeface="Microsoft YaHei"/>
                          <a:cs typeface="Microsoft YaHei"/>
                        </a:rPr>
                        <a:t>−  </a:t>
                      </a:r>
                      <a:r>
                        <a:rPr sz="700" spc="165" dirty="0">
                          <a:latin typeface="Microsoft YaHei"/>
                          <a:cs typeface="Microsoft YaHei"/>
                        </a:rPr>
                        <a:t> </a:t>
                      </a:r>
                      <a:r>
                        <a:rPr sz="700" spc="10" dirty="0">
                          <a:latin typeface="Microsoft YaHei"/>
                          <a:cs typeface="Microsoft YaHei"/>
                        </a:rPr>
                        <a:t>EVA</a:t>
                      </a:r>
                      <a:endParaRPr sz="700">
                        <a:latin typeface="Microsoft YaHei"/>
                        <a:cs typeface="Microsoft YaHei"/>
                      </a:endParaRPr>
                    </a:p>
                    <a:p>
                      <a:pPr marL="111760">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客户综合价值</a:t>
                      </a:r>
                      <a:endParaRPr sz="700">
                        <a:latin typeface="Microsoft YaHei"/>
                        <a:cs typeface="Microsoft YaHei"/>
                      </a:endParaRPr>
                    </a:p>
                    <a:p>
                      <a:pPr marL="11176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钱包份额</a:t>
                      </a:r>
                      <a:endParaRPr sz="700">
                        <a:latin typeface="Microsoft YaHei"/>
                        <a:cs typeface="Microsoft YaHei"/>
                      </a:endParaRPr>
                    </a:p>
                    <a:p>
                      <a:pPr marL="111760">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综合成本</a:t>
                      </a:r>
                      <a:endParaRPr sz="700">
                        <a:latin typeface="Microsoft YaHei"/>
                        <a:cs typeface="Microsoft YaHei"/>
                      </a:endParaRPr>
                    </a:p>
                    <a:p>
                      <a:pPr marL="111760">
                        <a:lnSpc>
                          <a:spcPts val="8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业务紧密度</a:t>
                      </a:r>
                      <a:endParaRPr sz="700">
                        <a:latin typeface="Microsoft YaHei"/>
                        <a:cs typeface="Microsoft YaHei"/>
                      </a:endParaRPr>
                    </a:p>
                    <a:p>
                      <a:pPr marL="111760">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业务支持度</a:t>
                      </a:r>
                      <a:endParaRPr sz="700">
                        <a:latin typeface="Microsoft YaHei"/>
                        <a:cs typeface="Microsoft YaHei"/>
                      </a:endParaRPr>
                    </a:p>
                    <a:p>
                      <a:pPr marR="301625" algn="ctr">
                        <a:lnSpc>
                          <a:spcPct val="100000"/>
                        </a:lnSpc>
                        <a:spcBef>
                          <a:spcPts val="60"/>
                        </a:spcBef>
                      </a:pPr>
                      <a:r>
                        <a:rPr sz="700" spc="30" dirty="0">
                          <a:latin typeface="Microsoft YaHei"/>
                          <a:cs typeface="Microsoft YaHei"/>
                        </a:rPr>
                        <a:t>...</a:t>
                      </a:r>
                      <a:endParaRPr sz="700">
                        <a:latin typeface="Microsoft YaHei"/>
                        <a:cs typeface="Microsoft YaHei"/>
                      </a:endParaRPr>
                    </a:p>
                  </a:txBody>
                  <a:tcPr marL="0" marR="0" marT="0" marB="0">
                    <a:lnL w="12700">
                      <a:solidFill>
                        <a:srgbClr val="000000"/>
                      </a:solidFill>
                      <a:prstDash val="solid"/>
                    </a:lnL>
                    <a:lnR w="63499">
                      <a:solidFill>
                        <a:srgbClr val="000000"/>
                      </a:solidFill>
                      <a:prstDash val="solid"/>
                    </a:lnR>
                    <a:lnB w="12700">
                      <a:solidFill>
                        <a:srgbClr val="000000"/>
                      </a:solidFill>
                      <a:prstDash val="solid"/>
                    </a:lnB>
                    <a:solidFill>
                      <a:srgbClr val="FFFFFF"/>
                    </a:solidFill>
                  </a:tcPr>
                </a:tc>
                <a:tc vMerge="1">
                  <a:txBody>
                    <a:bodyPr/>
                    <a:lstStyle/>
                    <a:p>
                      <a:endParaRPr/>
                    </a:p>
                  </a:txBody>
                  <a:tcPr marL="0" marR="0" marT="0" marB="0">
                    <a:lnL w="63499">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D9D9D9"/>
                    </a:solidFill>
                  </a:tcPr>
                </a:tc>
                <a:tc rowSpan="2">
                  <a:txBody>
                    <a:bodyPr/>
                    <a:lstStyle/>
                    <a:p>
                      <a:pPr marL="114935">
                        <a:lnSpc>
                          <a:spcPct val="100000"/>
                        </a:lnSpc>
                        <a:spcBef>
                          <a:spcPts val="33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忠诚度</a:t>
                      </a:r>
                      <a:endParaRPr sz="700">
                        <a:latin typeface="Microsoft YaHei"/>
                        <a:cs typeface="Microsoft YaHei"/>
                      </a:endParaRPr>
                    </a:p>
                    <a:p>
                      <a:pPr marL="114935">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用户满意度</a:t>
                      </a:r>
                      <a:endParaRPr sz="700">
                        <a:latin typeface="Microsoft YaHei"/>
                        <a:cs typeface="Microsoft YaHei"/>
                      </a:endParaRPr>
                    </a:p>
                    <a:p>
                      <a:pPr marL="114935">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用户流失概率</a:t>
                      </a:r>
                      <a:endParaRPr sz="700">
                        <a:latin typeface="Microsoft YaHei"/>
                        <a:cs typeface="Microsoft YaHei"/>
                      </a:endParaRPr>
                    </a:p>
                    <a:p>
                      <a:pPr marL="292735" marR="67310" indent="-177800">
                        <a:lnSpc>
                          <a:spcPts val="800"/>
                        </a:lnSpc>
                        <a:spcBef>
                          <a:spcPts val="120"/>
                        </a:spcBef>
                      </a:pPr>
                      <a:r>
                        <a:rPr sz="700" dirty="0">
                          <a:latin typeface="Microsoft YaHei"/>
                          <a:cs typeface="Microsoft YaHei"/>
                        </a:rPr>
                        <a:t>− 营销活动接受程  度</a:t>
                      </a:r>
                      <a:endParaRPr sz="700">
                        <a:latin typeface="Microsoft YaHei"/>
                        <a:cs typeface="Microsoft YaHei"/>
                      </a:endParaRPr>
                    </a:p>
                    <a:p>
                      <a:pPr marL="114935">
                        <a:lnSpc>
                          <a:spcPts val="78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营销活动活跃度</a:t>
                      </a:r>
                      <a:endParaRPr sz="700">
                        <a:latin typeface="Microsoft YaHei"/>
                        <a:cs typeface="Microsoft YaHei"/>
                      </a:endParaRPr>
                    </a:p>
                    <a:p>
                      <a:pPr marR="294640" algn="ctr">
                        <a:lnSpc>
                          <a:spcPct val="100000"/>
                        </a:lnSpc>
                        <a:spcBef>
                          <a:spcPts val="60"/>
                        </a:spcBef>
                      </a:pPr>
                      <a:r>
                        <a:rPr sz="700" spc="30" dirty="0">
                          <a:latin typeface="Microsoft YaHei"/>
                          <a:cs typeface="Microsoft YaHei"/>
                        </a:rPr>
                        <a:t>...</a:t>
                      </a:r>
                      <a:endParaRPr sz="700">
                        <a:latin typeface="Microsoft YaHei"/>
                        <a:cs typeface="Microsoft YaHei"/>
                      </a:endParaRPr>
                    </a:p>
                  </a:txBody>
                  <a:tcPr marL="0" marR="0" marT="0" marB="0">
                    <a:lnL w="63499">
                      <a:solidFill>
                        <a:srgbClr val="000000"/>
                      </a:solidFill>
                      <a:prstDash val="solid"/>
                    </a:lnL>
                    <a:lnR w="12700">
                      <a:solidFill>
                        <a:srgbClr val="000000"/>
                      </a:solidFill>
                      <a:prstDash val="solid"/>
                    </a:lnR>
                    <a:lnB w="12700">
                      <a:solidFill>
                        <a:srgbClr val="000000"/>
                      </a:solidFill>
                      <a:prstDash val="solid"/>
                    </a:lnB>
                    <a:solidFill>
                      <a:srgbClr val="FFFFFF"/>
                    </a:solidFill>
                  </a:tcPr>
                </a:tc>
              </a:tr>
              <a:tr h="819150">
                <a:tc vMerge="1">
                  <a:txBody>
                    <a:bodyPr/>
                    <a:lstStyle/>
                    <a:p>
                      <a:endParaRPr/>
                    </a:p>
                  </a:txBody>
                  <a:tcPr marL="0" marR="0" marT="0" marB="0">
                    <a:lnL w="12700">
                      <a:solidFill>
                        <a:srgbClr val="000000"/>
                      </a:solidFill>
                      <a:prstDash val="solid"/>
                    </a:lnL>
                    <a:lnR w="63499">
                      <a:solidFill>
                        <a:srgbClr val="000000"/>
                      </a:solidFill>
                      <a:prstDash val="solid"/>
                    </a:lnR>
                    <a:lnB w="12700">
                      <a:solidFill>
                        <a:srgbClr val="000000"/>
                      </a:solidFill>
                      <a:prstDash val="solid"/>
                    </a:lnB>
                    <a:solidFill>
                      <a:srgbClr val="FFFFFF"/>
                    </a:solidFill>
                  </a:tcPr>
                </a:tc>
                <a:tc>
                  <a:txBody>
                    <a:bodyPr/>
                    <a:lstStyle/>
                    <a:p>
                      <a:pPr marL="71755">
                        <a:lnSpc>
                          <a:spcPts val="819"/>
                        </a:lnSpc>
                        <a:spcBef>
                          <a:spcPts val="195"/>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信用卡逾期黑名单</a:t>
                      </a:r>
                    </a:p>
                    <a:p>
                      <a:pPr marL="71755">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小贷逾期黑名单</a:t>
                      </a:r>
                    </a:p>
                    <a:p>
                      <a:pPr marL="71755">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欠费用户名单</a:t>
                      </a:r>
                    </a:p>
                    <a:p>
                      <a:pPr marL="71755">
                        <a:lnSpc>
                          <a:spcPts val="800"/>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保险骗保用户名单</a:t>
                      </a:r>
                    </a:p>
                    <a:p>
                      <a:pPr marL="71755">
                        <a:lnSpc>
                          <a:spcPts val="819"/>
                        </a:lnSpc>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最高法失信人名单</a:t>
                      </a:r>
                    </a:p>
                    <a:p>
                      <a:pPr marL="71755">
                        <a:lnSpc>
                          <a:spcPts val="819"/>
                        </a:lnSpc>
                        <a:spcBef>
                          <a:spcPts val="60"/>
                        </a:spcBef>
                      </a:pPr>
                      <a:r>
                        <a:rPr sz="700" dirty="0">
                          <a:latin typeface="Microsoft YaHei"/>
                          <a:cs typeface="Microsoft YaHei"/>
                        </a:rPr>
                        <a:t>−  </a:t>
                      </a:r>
                      <a:r>
                        <a:rPr sz="700" spc="155" dirty="0">
                          <a:latin typeface="Microsoft YaHei"/>
                          <a:cs typeface="Microsoft YaHei"/>
                        </a:rPr>
                        <a:t> </a:t>
                      </a:r>
                      <a:r>
                        <a:rPr sz="700" dirty="0">
                          <a:latin typeface="Microsoft YaHei"/>
                          <a:cs typeface="Microsoft YaHei"/>
                        </a:rPr>
                        <a:t>公安欺诈名单</a:t>
                      </a:r>
                    </a:p>
                    <a:p>
                      <a:pPr marL="262255">
                        <a:lnSpc>
                          <a:spcPts val="819"/>
                        </a:lnSpc>
                      </a:pPr>
                      <a:r>
                        <a:rPr sz="700" spc="30" dirty="0">
                          <a:latin typeface="Microsoft YaHei"/>
                          <a:cs typeface="Microsoft YaHei"/>
                        </a:rPr>
                        <a:t>...</a:t>
                      </a:r>
                      <a:endParaRPr sz="700" dirty="0">
                        <a:latin typeface="Microsoft YaHei"/>
                        <a:cs typeface="Microsoft YaHei"/>
                      </a:endParaRPr>
                    </a:p>
                  </a:txBody>
                  <a:tcPr marL="0" marR="0" marT="0" marB="0">
                    <a:lnL w="63499">
                      <a:solidFill>
                        <a:srgbClr val="000000"/>
                      </a:solidFill>
                      <a:prstDash val="solid"/>
                    </a:lnL>
                    <a:lnR w="63499">
                      <a:solidFill>
                        <a:srgbClr val="000000"/>
                      </a:solidFill>
                      <a:prstDash val="solid"/>
                    </a:lnR>
                    <a:lnT w="12700">
                      <a:solidFill>
                        <a:srgbClr val="000000"/>
                      </a:solidFill>
                      <a:prstDash val="solid"/>
                    </a:lnT>
                    <a:lnB w="12700">
                      <a:solidFill>
                        <a:srgbClr val="000000"/>
                      </a:solidFill>
                      <a:prstDash val="solid"/>
                    </a:lnB>
                    <a:solidFill>
                      <a:srgbClr val="FFFFFF"/>
                    </a:solidFill>
                  </a:tcPr>
                </a:tc>
                <a:tc vMerge="1">
                  <a:txBody>
                    <a:bodyPr/>
                    <a:lstStyle/>
                    <a:p>
                      <a:endParaRPr/>
                    </a:p>
                  </a:txBody>
                  <a:tcPr marL="0" marR="0" marT="0" marB="0">
                    <a:lnL w="63499">
                      <a:solidFill>
                        <a:srgbClr val="000000"/>
                      </a:solidFill>
                      <a:prstDash val="solid"/>
                    </a:lnL>
                    <a:lnR w="12700">
                      <a:solidFill>
                        <a:srgbClr val="000000"/>
                      </a:solidFill>
                      <a:prstDash val="solid"/>
                    </a:lnR>
                    <a:lnB w="12700">
                      <a:solidFill>
                        <a:srgbClr val="000000"/>
                      </a:solidFill>
                      <a:prstDash val="solid"/>
                    </a:lnB>
                    <a:solidFill>
                      <a:srgbClr val="FFFFFF"/>
                    </a:solidFill>
                  </a:tcPr>
                </a:tc>
              </a:tr>
            </a:tbl>
          </a:graphicData>
        </a:graphic>
      </p:graphicFrame>
      <p:sp>
        <p:nvSpPr>
          <p:cNvPr id="79" name="object 79"/>
          <p:cNvSpPr/>
          <p:nvPr/>
        </p:nvSpPr>
        <p:spPr>
          <a:xfrm>
            <a:off x="787400" y="1485900"/>
            <a:ext cx="76200" cy="4419600"/>
          </a:xfrm>
          <a:custGeom>
            <a:avLst/>
            <a:gdLst/>
            <a:ahLst/>
            <a:cxnLst/>
            <a:rect l="l" t="t" r="r" b="b"/>
            <a:pathLst>
              <a:path w="76200" h="4419600">
                <a:moveTo>
                  <a:pt x="50801" y="76200"/>
                </a:moveTo>
                <a:lnTo>
                  <a:pt x="25401" y="76200"/>
                </a:lnTo>
                <a:lnTo>
                  <a:pt x="25400" y="4348661"/>
                </a:lnTo>
                <a:lnTo>
                  <a:pt x="11159" y="4354560"/>
                </a:lnTo>
                <a:lnTo>
                  <a:pt x="6507" y="4360199"/>
                </a:lnTo>
                <a:lnTo>
                  <a:pt x="2994" y="4366671"/>
                </a:lnTo>
                <a:lnTo>
                  <a:pt x="774" y="4373822"/>
                </a:lnTo>
                <a:lnTo>
                  <a:pt x="0" y="4381501"/>
                </a:lnTo>
                <a:lnTo>
                  <a:pt x="2994" y="4396331"/>
                </a:lnTo>
                <a:lnTo>
                  <a:pt x="11159" y="4408441"/>
                </a:lnTo>
                <a:lnTo>
                  <a:pt x="23269" y="4416607"/>
                </a:lnTo>
                <a:lnTo>
                  <a:pt x="38100" y="4419601"/>
                </a:lnTo>
                <a:lnTo>
                  <a:pt x="52929" y="4416607"/>
                </a:lnTo>
                <a:lnTo>
                  <a:pt x="65040" y="4408441"/>
                </a:lnTo>
                <a:lnTo>
                  <a:pt x="73205" y="4396331"/>
                </a:lnTo>
                <a:lnTo>
                  <a:pt x="76200" y="4381501"/>
                </a:lnTo>
                <a:lnTo>
                  <a:pt x="75425" y="4373822"/>
                </a:lnTo>
                <a:lnTo>
                  <a:pt x="73205" y="4366671"/>
                </a:lnTo>
                <a:lnTo>
                  <a:pt x="69692" y="4360199"/>
                </a:lnTo>
                <a:lnTo>
                  <a:pt x="65040" y="4354560"/>
                </a:lnTo>
                <a:lnTo>
                  <a:pt x="50800" y="4348661"/>
                </a:lnTo>
                <a:lnTo>
                  <a:pt x="50801" y="76200"/>
                </a:lnTo>
                <a:close/>
              </a:path>
              <a:path w="76200" h="4419600">
                <a:moveTo>
                  <a:pt x="38101" y="0"/>
                </a:moveTo>
                <a:lnTo>
                  <a:pt x="1" y="76200"/>
                </a:lnTo>
                <a:lnTo>
                  <a:pt x="76201" y="76200"/>
                </a:lnTo>
                <a:lnTo>
                  <a:pt x="38101" y="0"/>
                </a:lnTo>
                <a:close/>
              </a:path>
            </a:pathLst>
          </a:custGeom>
          <a:solidFill>
            <a:srgbClr val="2E75B6"/>
          </a:solidFill>
        </p:spPr>
        <p:txBody>
          <a:bodyPr wrap="square" lIns="0" tIns="0" rIns="0" bIns="0" rtlCol="0"/>
          <a:lstStyle/>
          <a:p>
            <a:endParaRPr/>
          </a:p>
        </p:txBody>
      </p:sp>
      <p:sp>
        <p:nvSpPr>
          <p:cNvPr id="80" name="object 80"/>
          <p:cNvSpPr/>
          <p:nvPr/>
        </p:nvSpPr>
        <p:spPr>
          <a:xfrm>
            <a:off x="787400" y="5829300"/>
            <a:ext cx="7677150" cy="76200"/>
          </a:xfrm>
          <a:custGeom>
            <a:avLst/>
            <a:gdLst/>
            <a:ahLst/>
            <a:cxnLst/>
            <a:rect l="l" t="t" r="r" b="b"/>
            <a:pathLst>
              <a:path w="7677150" h="76200">
                <a:moveTo>
                  <a:pt x="7651752" y="50800"/>
                </a:moveTo>
                <a:lnTo>
                  <a:pt x="70939" y="50800"/>
                </a:lnTo>
                <a:lnTo>
                  <a:pt x="7600949" y="50801"/>
                </a:lnTo>
                <a:lnTo>
                  <a:pt x="7600949" y="76201"/>
                </a:lnTo>
                <a:lnTo>
                  <a:pt x="7651752" y="50800"/>
                </a:lnTo>
                <a:close/>
              </a:path>
              <a:path w="7677150" h="76200">
                <a:moveTo>
                  <a:pt x="38099" y="0"/>
                </a:moveTo>
                <a:lnTo>
                  <a:pt x="23269" y="2994"/>
                </a:lnTo>
                <a:lnTo>
                  <a:pt x="11159" y="11159"/>
                </a:lnTo>
                <a:lnTo>
                  <a:pt x="2993" y="23270"/>
                </a:lnTo>
                <a:lnTo>
                  <a:pt x="0" y="38101"/>
                </a:lnTo>
                <a:lnTo>
                  <a:pt x="2993" y="52929"/>
                </a:lnTo>
                <a:lnTo>
                  <a:pt x="11158" y="65040"/>
                </a:lnTo>
                <a:lnTo>
                  <a:pt x="23269" y="73205"/>
                </a:lnTo>
                <a:lnTo>
                  <a:pt x="38099" y="76200"/>
                </a:lnTo>
                <a:lnTo>
                  <a:pt x="45778" y="75425"/>
                </a:lnTo>
                <a:lnTo>
                  <a:pt x="52929" y="73205"/>
                </a:lnTo>
                <a:lnTo>
                  <a:pt x="59401" y="69692"/>
                </a:lnTo>
                <a:lnTo>
                  <a:pt x="65040" y="65040"/>
                </a:lnTo>
                <a:lnTo>
                  <a:pt x="70939" y="50800"/>
                </a:lnTo>
                <a:lnTo>
                  <a:pt x="7651752" y="50800"/>
                </a:lnTo>
                <a:lnTo>
                  <a:pt x="7677149" y="38101"/>
                </a:lnTo>
                <a:lnTo>
                  <a:pt x="7651749" y="25401"/>
                </a:lnTo>
                <a:lnTo>
                  <a:pt x="70939" y="25400"/>
                </a:lnTo>
                <a:lnTo>
                  <a:pt x="65040" y="11159"/>
                </a:lnTo>
                <a:lnTo>
                  <a:pt x="59401" y="6507"/>
                </a:lnTo>
                <a:lnTo>
                  <a:pt x="52929" y="2994"/>
                </a:lnTo>
                <a:lnTo>
                  <a:pt x="45778" y="774"/>
                </a:lnTo>
                <a:lnTo>
                  <a:pt x="38099" y="0"/>
                </a:lnTo>
                <a:close/>
              </a:path>
              <a:path w="7677150" h="76200">
                <a:moveTo>
                  <a:pt x="7600949" y="1"/>
                </a:moveTo>
                <a:lnTo>
                  <a:pt x="7600949" y="25401"/>
                </a:lnTo>
                <a:lnTo>
                  <a:pt x="7651749" y="25401"/>
                </a:lnTo>
                <a:lnTo>
                  <a:pt x="7600949" y="1"/>
                </a:lnTo>
                <a:close/>
              </a:path>
            </a:pathLst>
          </a:custGeom>
          <a:solidFill>
            <a:srgbClr val="2E75B6"/>
          </a:solidFill>
        </p:spPr>
        <p:txBody>
          <a:bodyPr wrap="square" lIns="0" tIns="0" rIns="0" bIns="0" rtlCol="0"/>
          <a:lstStyle/>
          <a:p>
            <a:endParaRPr/>
          </a:p>
        </p:txBody>
      </p:sp>
      <p:sp>
        <p:nvSpPr>
          <p:cNvPr id="81" name="object 81"/>
          <p:cNvSpPr/>
          <p:nvPr/>
        </p:nvSpPr>
        <p:spPr>
          <a:xfrm>
            <a:off x="7423150" y="1873250"/>
            <a:ext cx="317499" cy="3860799"/>
          </a:xfrm>
          <a:prstGeom prst="rect">
            <a:avLst/>
          </a:prstGeom>
          <a:blipFill>
            <a:blip r:embed="rId9" cstate="print"/>
            <a:stretch>
              <a:fillRect/>
            </a:stretch>
          </a:blipFill>
        </p:spPr>
        <p:txBody>
          <a:bodyPr wrap="square" lIns="0" tIns="0" rIns="0" bIns="0" rtlCol="0"/>
          <a:lstStyle/>
          <a:p>
            <a:endParaRPr/>
          </a:p>
        </p:txBody>
      </p:sp>
      <p:sp>
        <p:nvSpPr>
          <p:cNvPr id="82" name="object 82"/>
          <p:cNvSpPr/>
          <p:nvPr/>
        </p:nvSpPr>
        <p:spPr>
          <a:xfrm>
            <a:off x="7423150" y="1873247"/>
            <a:ext cx="317500" cy="3860800"/>
          </a:xfrm>
          <a:custGeom>
            <a:avLst/>
            <a:gdLst/>
            <a:ahLst/>
            <a:cxnLst/>
            <a:rect l="l" t="t" r="r" b="b"/>
            <a:pathLst>
              <a:path w="317500" h="3860800">
                <a:moveTo>
                  <a:pt x="0" y="3860802"/>
                </a:moveTo>
                <a:lnTo>
                  <a:pt x="317500" y="3660445"/>
                </a:lnTo>
                <a:lnTo>
                  <a:pt x="317500" y="0"/>
                </a:lnTo>
                <a:lnTo>
                  <a:pt x="0" y="200360"/>
                </a:lnTo>
                <a:lnTo>
                  <a:pt x="0" y="3860802"/>
                </a:lnTo>
                <a:close/>
              </a:path>
            </a:pathLst>
          </a:custGeom>
          <a:ln w="12700">
            <a:solidFill>
              <a:srgbClr val="000000"/>
            </a:solidFill>
          </a:ln>
        </p:spPr>
        <p:txBody>
          <a:bodyPr wrap="square" lIns="0" tIns="0" rIns="0" bIns="0" rtlCol="0"/>
          <a:lstStyle/>
          <a:p>
            <a:endParaRPr/>
          </a:p>
        </p:txBody>
      </p:sp>
      <p:sp>
        <p:nvSpPr>
          <p:cNvPr id="83" name="object 83"/>
          <p:cNvSpPr/>
          <p:nvPr/>
        </p:nvSpPr>
        <p:spPr>
          <a:xfrm>
            <a:off x="7740650" y="1670050"/>
            <a:ext cx="330199" cy="3860799"/>
          </a:xfrm>
          <a:prstGeom prst="rect">
            <a:avLst/>
          </a:prstGeom>
          <a:blipFill>
            <a:blip r:embed="rId10" cstate="print"/>
            <a:stretch>
              <a:fillRect/>
            </a:stretch>
          </a:blipFill>
        </p:spPr>
        <p:txBody>
          <a:bodyPr wrap="square" lIns="0" tIns="0" rIns="0" bIns="0" rtlCol="0"/>
          <a:lstStyle/>
          <a:p>
            <a:endParaRPr/>
          </a:p>
        </p:txBody>
      </p:sp>
      <p:sp>
        <p:nvSpPr>
          <p:cNvPr id="84" name="object 84"/>
          <p:cNvSpPr/>
          <p:nvPr/>
        </p:nvSpPr>
        <p:spPr>
          <a:xfrm>
            <a:off x="7740650" y="1670047"/>
            <a:ext cx="330200" cy="3860800"/>
          </a:xfrm>
          <a:custGeom>
            <a:avLst/>
            <a:gdLst/>
            <a:ahLst/>
            <a:cxnLst/>
            <a:rect l="l" t="t" r="r" b="b"/>
            <a:pathLst>
              <a:path w="330200" h="3860800">
                <a:moveTo>
                  <a:pt x="0" y="3860802"/>
                </a:moveTo>
                <a:lnTo>
                  <a:pt x="330200" y="3652431"/>
                </a:lnTo>
                <a:lnTo>
                  <a:pt x="330200" y="0"/>
                </a:lnTo>
                <a:lnTo>
                  <a:pt x="0" y="208370"/>
                </a:lnTo>
                <a:lnTo>
                  <a:pt x="0" y="3860802"/>
                </a:lnTo>
                <a:close/>
              </a:path>
            </a:pathLst>
          </a:custGeom>
          <a:ln w="12700">
            <a:solidFill>
              <a:srgbClr val="000000"/>
            </a:solidFill>
          </a:ln>
        </p:spPr>
        <p:txBody>
          <a:bodyPr wrap="square" lIns="0" tIns="0" rIns="0" bIns="0" rtlCol="0"/>
          <a:lstStyle/>
          <a:p>
            <a:endParaRPr/>
          </a:p>
        </p:txBody>
      </p:sp>
      <p:sp>
        <p:nvSpPr>
          <p:cNvPr id="85" name="object 85"/>
          <p:cNvSpPr/>
          <p:nvPr/>
        </p:nvSpPr>
        <p:spPr>
          <a:xfrm>
            <a:off x="8070850" y="1466850"/>
            <a:ext cx="317499" cy="3848099"/>
          </a:xfrm>
          <a:prstGeom prst="rect">
            <a:avLst/>
          </a:prstGeom>
          <a:blipFill>
            <a:blip r:embed="rId11" cstate="print"/>
            <a:stretch>
              <a:fillRect/>
            </a:stretch>
          </a:blipFill>
        </p:spPr>
        <p:txBody>
          <a:bodyPr wrap="square" lIns="0" tIns="0" rIns="0" bIns="0" rtlCol="0"/>
          <a:lstStyle/>
          <a:p>
            <a:endParaRPr/>
          </a:p>
        </p:txBody>
      </p:sp>
      <p:sp>
        <p:nvSpPr>
          <p:cNvPr id="86" name="object 86"/>
          <p:cNvSpPr/>
          <p:nvPr/>
        </p:nvSpPr>
        <p:spPr>
          <a:xfrm>
            <a:off x="8070850" y="1466847"/>
            <a:ext cx="317500" cy="3848100"/>
          </a:xfrm>
          <a:custGeom>
            <a:avLst/>
            <a:gdLst/>
            <a:ahLst/>
            <a:cxnLst/>
            <a:rect l="l" t="t" r="r" b="b"/>
            <a:pathLst>
              <a:path w="317500" h="3848100">
                <a:moveTo>
                  <a:pt x="0" y="3848102"/>
                </a:moveTo>
                <a:lnTo>
                  <a:pt x="317500" y="3647743"/>
                </a:lnTo>
                <a:lnTo>
                  <a:pt x="317500" y="0"/>
                </a:lnTo>
                <a:lnTo>
                  <a:pt x="0" y="200360"/>
                </a:lnTo>
                <a:lnTo>
                  <a:pt x="0" y="3848102"/>
                </a:lnTo>
                <a:close/>
              </a:path>
            </a:pathLst>
          </a:custGeom>
          <a:ln w="12700">
            <a:solidFill>
              <a:srgbClr val="000000"/>
            </a:solidFill>
          </a:ln>
        </p:spPr>
        <p:txBody>
          <a:bodyPr wrap="square" lIns="0" tIns="0" rIns="0" bIns="0" rtlCol="0"/>
          <a:lstStyle/>
          <a:p>
            <a:endParaRPr/>
          </a:p>
        </p:txBody>
      </p:sp>
      <p:sp>
        <p:nvSpPr>
          <p:cNvPr id="87" name="object 87"/>
          <p:cNvSpPr/>
          <p:nvPr/>
        </p:nvSpPr>
        <p:spPr>
          <a:xfrm>
            <a:off x="958850" y="1466850"/>
            <a:ext cx="7429500" cy="609600"/>
          </a:xfrm>
          <a:custGeom>
            <a:avLst/>
            <a:gdLst/>
            <a:ahLst/>
            <a:cxnLst/>
            <a:rect l="l" t="t" r="r" b="b"/>
            <a:pathLst>
              <a:path w="7429500" h="609600">
                <a:moveTo>
                  <a:pt x="7429500" y="0"/>
                </a:moveTo>
                <a:lnTo>
                  <a:pt x="968679" y="0"/>
                </a:lnTo>
                <a:lnTo>
                  <a:pt x="0" y="609600"/>
                </a:lnTo>
                <a:lnTo>
                  <a:pt x="6460820" y="609600"/>
                </a:lnTo>
                <a:lnTo>
                  <a:pt x="7429500" y="0"/>
                </a:lnTo>
                <a:close/>
              </a:path>
            </a:pathLst>
          </a:custGeom>
          <a:solidFill>
            <a:srgbClr val="2E75B6"/>
          </a:solidFill>
        </p:spPr>
        <p:txBody>
          <a:bodyPr wrap="square" lIns="0" tIns="0" rIns="0" bIns="0" rtlCol="0"/>
          <a:lstStyle/>
          <a:p>
            <a:endParaRPr/>
          </a:p>
        </p:txBody>
      </p:sp>
      <p:sp>
        <p:nvSpPr>
          <p:cNvPr id="88" name="object 88"/>
          <p:cNvSpPr/>
          <p:nvPr/>
        </p:nvSpPr>
        <p:spPr>
          <a:xfrm>
            <a:off x="958850" y="1466850"/>
            <a:ext cx="7429500" cy="609600"/>
          </a:xfrm>
          <a:custGeom>
            <a:avLst/>
            <a:gdLst/>
            <a:ahLst/>
            <a:cxnLst/>
            <a:rect l="l" t="t" r="r" b="b"/>
            <a:pathLst>
              <a:path w="7429500" h="609600">
                <a:moveTo>
                  <a:pt x="0" y="609600"/>
                </a:moveTo>
                <a:lnTo>
                  <a:pt x="968679" y="0"/>
                </a:lnTo>
                <a:lnTo>
                  <a:pt x="7429504" y="0"/>
                </a:lnTo>
                <a:lnTo>
                  <a:pt x="6460823" y="609600"/>
                </a:lnTo>
                <a:lnTo>
                  <a:pt x="0" y="609600"/>
                </a:lnTo>
                <a:close/>
              </a:path>
            </a:pathLst>
          </a:custGeom>
          <a:ln w="12700">
            <a:solidFill>
              <a:srgbClr val="808080"/>
            </a:solidFill>
          </a:ln>
        </p:spPr>
        <p:txBody>
          <a:bodyPr wrap="square" lIns="0" tIns="0" rIns="0" bIns="0" rtlCol="0"/>
          <a:lstStyle/>
          <a:p>
            <a:endParaRPr/>
          </a:p>
        </p:txBody>
      </p:sp>
      <p:sp>
        <p:nvSpPr>
          <p:cNvPr id="89" name="object 89"/>
          <p:cNvSpPr txBox="1"/>
          <p:nvPr/>
        </p:nvSpPr>
        <p:spPr>
          <a:xfrm>
            <a:off x="7446327" y="3659200"/>
            <a:ext cx="177800" cy="622300"/>
          </a:xfrm>
          <a:prstGeom prst="rect">
            <a:avLst/>
          </a:prstGeom>
        </p:spPr>
        <p:txBody>
          <a:bodyPr vert="horz" wrap="square" lIns="0" tIns="0" rIns="0" bIns="0" rtlCol="0">
            <a:spAutoFit/>
          </a:bodyPr>
          <a:lstStyle/>
          <a:p>
            <a:pPr marL="12700" marR="5080" algn="just">
              <a:lnSpc>
                <a:spcPts val="1200"/>
              </a:lnSpc>
            </a:pPr>
            <a:r>
              <a:rPr sz="1200" b="1" dirty="0">
                <a:latin typeface="Microsoft YaHei"/>
                <a:cs typeface="Microsoft YaHei"/>
              </a:rPr>
              <a:t>事  实  标  签</a:t>
            </a:r>
            <a:endParaRPr sz="1200">
              <a:latin typeface="Microsoft YaHei"/>
              <a:cs typeface="Microsoft YaHei"/>
            </a:endParaRPr>
          </a:p>
        </p:txBody>
      </p:sp>
      <p:sp>
        <p:nvSpPr>
          <p:cNvPr id="90" name="object 90"/>
          <p:cNvSpPr txBox="1"/>
          <p:nvPr/>
        </p:nvSpPr>
        <p:spPr>
          <a:xfrm>
            <a:off x="7780210" y="3372611"/>
            <a:ext cx="177800" cy="622300"/>
          </a:xfrm>
          <a:prstGeom prst="rect">
            <a:avLst/>
          </a:prstGeom>
        </p:spPr>
        <p:txBody>
          <a:bodyPr vert="horz" wrap="square" lIns="0" tIns="0" rIns="0" bIns="0" rtlCol="0">
            <a:spAutoFit/>
          </a:bodyPr>
          <a:lstStyle/>
          <a:p>
            <a:pPr marL="12700" marR="5080" algn="just">
              <a:lnSpc>
                <a:spcPts val="1200"/>
              </a:lnSpc>
            </a:pPr>
            <a:r>
              <a:rPr sz="1200" b="1" dirty="0">
                <a:latin typeface="Microsoft YaHei"/>
                <a:cs typeface="Microsoft YaHei"/>
              </a:rPr>
              <a:t>模  型  标  签</a:t>
            </a:r>
            <a:endParaRPr sz="1200">
              <a:latin typeface="Microsoft YaHei"/>
              <a:cs typeface="Microsoft YaHei"/>
            </a:endParaRPr>
          </a:p>
        </p:txBody>
      </p:sp>
      <p:sp>
        <p:nvSpPr>
          <p:cNvPr id="91" name="object 91"/>
          <p:cNvSpPr txBox="1"/>
          <p:nvPr/>
        </p:nvSpPr>
        <p:spPr>
          <a:xfrm>
            <a:off x="8116976" y="3140836"/>
            <a:ext cx="177800" cy="622300"/>
          </a:xfrm>
          <a:prstGeom prst="rect">
            <a:avLst/>
          </a:prstGeom>
        </p:spPr>
        <p:txBody>
          <a:bodyPr vert="horz" wrap="square" lIns="0" tIns="0" rIns="0" bIns="0" rtlCol="0">
            <a:spAutoFit/>
          </a:bodyPr>
          <a:lstStyle/>
          <a:p>
            <a:pPr marL="12700" marR="5080" algn="just">
              <a:lnSpc>
                <a:spcPts val="1200"/>
              </a:lnSpc>
            </a:pPr>
            <a:r>
              <a:rPr sz="1200" b="1" dirty="0">
                <a:latin typeface="Microsoft YaHei"/>
                <a:cs typeface="Microsoft YaHei"/>
              </a:rPr>
              <a:t>预  测  标  签</a:t>
            </a:r>
            <a:endParaRPr sz="1200">
              <a:latin typeface="Microsoft YaHei"/>
              <a:cs typeface="Microsoft YaHei"/>
            </a:endParaRPr>
          </a:p>
        </p:txBody>
      </p:sp>
      <p:sp>
        <p:nvSpPr>
          <p:cNvPr id="92" name="object 92"/>
          <p:cNvSpPr txBox="1"/>
          <p:nvPr/>
        </p:nvSpPr>
        <p:spPr>
          <a:xfrm>
            <a:off x="3809352" y="5901794"/>
            <a:ext cx="1549400" cy="195580"/>
          </a:xfrm>
          <a:prstGeom prst="rect">
            <a:avLst/>
          </a:prstGeom>
        </p:spPr>
        <p:txBody>
          <a:bodyPr vert="horz" wrap="square" lIns="0" tIns="0" rIns="0" bIns="0" rtlCol="0">
            <a:spAutoFit/>
          </a:bodyPr>
          <a:lstStyle/>
          <a:p>
            <a:pPr marL="12700">
              <a:lnSpc>
                <a:spcPct val="100000"/>
              </a:lnSpc>
            </a:pPr>
            <a:r>
              <a:rPr sz="1200" b="1" dirty="0">
                <a:latin typeface="Microsoft YaHei"/>
                <a:cs typeface="Microsoft YaHei"/>
              </a:rPr>
              <a:t>第一维：业务层次划分</a:t>
            </a:r>
            <a:endParaRPr sz="1200">
              <a:latin typeface="Microsoft YaHei"/>
              <a:cs typeface="Microsoft YaHei"/>
            </a:endParaRPr>
          </a:p>
        </p:txBody>
      </p:sp>
      <p:sp>
        <p:nvSpPr>
          <p:cNvPr id="93" name="object 93"/>
          <p:cNvSpPr txBox="1"/>
          <p:nvPr/>
        </p:nvSpPr>
        <p:spPr>
          <a:xfrm>
            <a:off x="544898" y="3110852"/>
            <a:ext cx="177800" cy="1536700"/>
          </a:xfrm>
          <a:prstGeom prst="rect">
            <a:avLst/>
          </a:prstGeom>
        </p:spPr>
        <p:txBody>
          <a:bodyPr vert="horz" wrap="square" lIns="0" tIns="0" rIns="0" bIns="0" rtlCol="0">
            <a:spAutoFit/>
          </a:bodyPr>
          <a:lstStyle/>
          <a:p>
            <a:pPr marL="12700" marR="5080" algn="just">
              <a:lnSpc>
                <a:spcPts val="1200"/>
              </a:lnSpc>
            </a:pPr>
            <a:r>
              <a:rPr sz="1200" b="1" dirty="0">
                <a:latin typeface="Microsoft YaHei"/>
                <a:cs typeface="Microsoft YaHei"/>
              </a:rPr>
              <a:t>第  二  维</a:t>
            </a:r>
            <a:endParaRPr sz="1200">
              <a:latin typeface="Microsoft YaHei"/>
              <a:cs typeface="Microsoft YaHei"/>
            </a:endParaRPr>
          </a:p>
          <a:p>
            <a:pPr marL="12700" marR="5080" algn="just">
              <a:lnSpc>
                <a:spcPts val="1200"/>
              </a:lnSpc>
            </a:pPr>
            <a:r>
              <a:rPr sz="1200" b="1" dirty="0">
                <a:latin typeface="Microsoft YaHei"/>
                <a:cs typeface="Microsoft YaHei"/>
              </a:rPr>
              <a:t>：  标  签  应  用  深  度</a:t>
            </a:r>
            <a:endParaRPr sz="1200">
              <a:latin typeface="Microsoft YaHei"/>
              <a:cs typeface="Microsoft YaHei"/>
            </a:endParaRPr>
          </a:p>
        </p:txBody>
      </p:sp>
      <p:sp>
        <p:nvSpPr>
          <p:cNvPr id="94" name="object 94"/>
          <p:cNvSpPr txBox="1"/>
          <p:nvPr/>
        </p:nvSpPr>
        <p:spPr>
          <a:xfrm>
            <a:off x="4424908" y="1167295"/>
            <a:ext cx="939800" cy="195580"/>
          </a:xfrm>
          <a:prstGeom prst="rect">
            <a:avLst/>
          </a:prstGeom>
        </p:spPr>
        <p:txBody>
          <a:bodyPr vert="horz" wrap="square" lIns="0" tIns="0" rIns="0" bIns="0" rtlCol="0">
            <a:spAutoFit/>
          </a:bodyPr>
          <a:lstStyle/>
          <a:p>
            <a:pPr marL="12700">
              <a:lnSpc>
                <a:spcPct val="100000"/>
              </a:lnSpc>
            </a:pPr>
            <a:r>
              <a:rPr sz="1200" b="1" dirty="0">
                <a:latin typeface="Microsoft YaHei"/>
                <a:cs typeface="Microsoft YaHei"/>
              </a:rPr>
              <a:t>支持应用场景</a:t>
            </a:r>
            <a:endParaRPr sz="1200">
              <a:latin typeface="Microsoft YaHei"/>
              <a:cs typeface="Microsoft YaHei"/>
            </a:endParaRPr>
          </a:p>
        </p:txBody>
      </p:sp>
      <p:sp>
        <p:nvSpPr>
          <p:cNvPr id="95" name="object 95"/>
          <p:cNvSpPr/>
          <p:nvPr/>
        </p:nvSpPr>
        <p:spPr>
          <a:xfrm>
            <a:off x="6457950" y="1504950"/>
            <a:ext cx="1778000" cy="520700"/>
          </a:xfrm>
          <a:custGeom>
            <a:avLst/>
            <a:gdLst/>
            <a:ahLst/>
            <a:cxnLst/>
            <a:rect l="l" t="t" r="r" b="b"/>
            <a:pathLst>
              <a:path w="1778000" h="520700">
                <a:moveTo>
                  <a:pt x="1778000" y="0"/>
                </a:moveTo>
                <a:lnTo>
                  <a:pt x="827417" y="0"/>
                </a:lnTo>
                <a:lnTo>
                  <a:pt x="0" y="520700"/>
                </a:lnTo>
                <a:lnTo>
                  <a:pt x="950582" y="520700"/>
                </a:lnTo>
                <a:lnTo>
                  <a:pt x="1778000" y="0"/>
                </a:lnTo>
                <a:close/>
              </a:path>
            </a:pathLst>
          </a:custGeom>
          <a:solidFill>
            <a:srgbClr val="FFFFFF"/>
          </a:solidFill>
        </p:spPr>
        <p:txBody>
          <a:bodyPr wrap="square" lIns="0" tIns="0" rIns="0" bIns="0" rtlCol="0"/>
          <a:lstStyle/>
          <a:p>
            <a:endParaRPr/>
          </a:p>
        </p:txBody>
      </p:sp>
      <p:sp>
        <p:nvSpPr>
          <p:cNvPr id="96" name="object 96"/>
          <p:cNvSpPr/>
          <p:nvPr/>
        </p:nvSpPr>
        <p:spPr>
          <a:xfrm>
            <a:off x="6457950" y="1504950"/>
            <a:ext cx="1778000" cy="520700"/>
          </a:xfrm>
          <a:custGeom>
            <a:avLst/>
            <a:gdLst/>
            <a:ahLst/>
            <a:cxnLst/>
            <a:rect l="l" t="t" r="r" b="b"/>
            <a:pathLst>
              <a:path w="1778000" h="520700">
                <a:moveTo>
                  <a:pt x="0" y="520700"/>
                </a:moveTo>
                <a:lnTo>
                  <a:pt x="827422" y="0"/>
                </a:lnTo>
                <a:lnTo>
                  <a:pt x="1778001" y="0"/>
                </a:lnTo>
                <a:lnTo>
                  <a:pt x="950578" y="520700"/>
                </a:lnTo>
                <a:lnTo>
                  <a:pt x="0" y="520700"/>
                </a:lnTo>
                <a:close/>
              </a:path>
            </a:pathLst>
          </a:custGeom>
          <a:ln w="12700">
            <a:solidFill>
              <a:srgbClr val="376092"/>
            </a:solidFill>
          </a:ln>
        </p:spPr>
        <p:txBody>
          <a:bodyPr wrap="square" lIns="0" tIns="0" rIns="0" bIns="0" rtlCol="0"/>
          <a:lstStyle/>
          <a:p>
            <a:endParaRPr/>
          </a:p>
        </p:txBody>
      </p:sp>
      <p:sp>
        <p:nvSpPr>
          <p:cNvPr id="97" name="object 97"/>
          <p:cNvSpPr/>
          <p:nvPr/>
        </p:nvSpPr>
        <p:spPr>
          <a:xfrm>
            <a:off x="5391150" y="1504950"/>
            <a:ext cx="1778000" cy="520700"/>
          </a:xfrm>
          <a:custGeom>
            <a:avLst/>
            <a:gdLst/>
            <a:ahLst/>
            <a:cxnLst/>
            <a:rect l="l" t="t" r="r" b="b"/>
            <a:pathLst>
              <a:path w="1778000" h="520700">
                <a:moveTo>
                  <a:pt x="1778000" y="0"/>
                </a:moveTo>
                <a:lnTo>
                  <a:pt x="827417" y="0"/>
                </a:lnTo>
                <a:lnTo>
                  <a:pt x="0" y="520700"/>
                </a:lnTo>
                <a:lnTo>
                  <a:pt x="950582" y="520700"/>
                </a:lnTo>
                <a:lnTo>
                  <a:pt x="1778000" y="0"/>
                </a:lnTo>
                <a:close/>
              </a:path>
            </a:pathLst>
          </a:custGeom>
          <a:solidFill>
            <a:srgbClr val="FFFFFF"/>
          </a:solidFill>
        </p:spPr>
        <p:txBody>
          <a:bodyPr wrap="square" lIns="0" tIns="0" rIns="0" bIns="0" rtlCol="0"/>
          <a:lstStyle/>
          <a:p>
            <a:endParaRPr/>
          </a:p>
        </p:txBody>
      </p:sp>
      <p:sp>
        <p:nvSpPr>
          <p:cNvPr id="98" name="object 98"/>
          <p:cNvSpPr/>
          <p:nvPr/>
        </p:nvSpPr>
        <p:spPr>
          <a:xfrm>
            <a:off x="5391150" y="1504950"/>
            <a:ext cx="1778000" cy="520700"/>
          </a:xfrm>
          <a:custGeom>
            <a:avLst/>
            <a:gdLst/>
            <a:ahLst/>
            <a:cxnLst/>
            <a:rect l="l" t="t" r="r" b="b"/>
            <a:pathLst>
              <a:path w="1778000" h="520700">
                <a:moveTo>
                  <a:pt x="0" y="520700"/>
                </a:moveTo>
                <a:lnTo>
                  <a:pt x="827421" y="0"/>
                </a:lnTo>
                <a:lnTo>
                  <a:pt x="1778001" y="0"/>
                </a:lnTo>
                <a:lnTo>
                  <a:pt x="950579" y="520700"/>
                </a:lnTo>
                <a:lnTo>
                  <a:pt x="0" y="520700"/>
                </a:lnTo>
                <a:close/>
              </a:path>
            </a:pathLst>
          </a:custGeom>
          <a:ln w="12700">
            <a:solidFill>
              <a:srgbClr val="FFFFFF"/>
            </a:solidFill>
          </a:ln>
        </p:spPr>
        <p:txBody>
          <a:bodyPr wrap="square" lIns="0" tIns="0" rIns="0" bIns="0" rtlCol="0"/>
          <a:lstStyle/>
          <a:p>
            <a:endParaRPr/>
          </a:p>
        </p:txBody>
      </p:sp>
      <p:sp>
        <p:nvSpPr>
          <p:cNvPr id="99" name="object 99"/>
          <p:cNvSpPr/>
          <p:nvPr/>
        </p:nvSpPr>
        <p:spPr>
          <a:xfrm>
            <a:off x="4324350" y="1504950"/>
            <a:ext cx="1790700" cy="520700"/>
          </a:xfrm>
          <a:custGeom>
            <a:avLst/>
            <a:gdLst/>
            <a:ahLst/>
            <a:cxnLst/>
            <a:rect l="l" t="t" r="r" b="b"/>
            <a:pathLst>
              <a:path w="1790700" h="520700">
                <a:moveTo>
                  <a:pt x="1790700" y="0"/>
                </a:moveTo>
                <a:lnTo>
                  <a:pt x="827417" y="0"/>
                </a:lnTo>
                <a:lnTo>
                  <a:pt x="0" y="520700"/>
                </a:lnTo>
                <a:lnTo>
                  <a:pt x="963282" y="520700"/>
                </a:lnTo>
                <a:lnTo>
                  <a:pt x="1790700" y="0"/>
                </a:lnTo>
                <a:close/>
              </a:path>
            </a:pathLst>
          </a:custGeom>
          <a:solidFill>
            <a:srgbClr val="FFFFFF"/>
          </a:solidFill>
        </p:spPr>
        <p:txBody>
          <a:bodyPr wrap="square" lIns="0" tIns="0" rIns="0" bIns="0" rtlCol="0"/>
          <a:lstStyle/>
          <a:p>
            <a:endParaRPr/>
          </a:p>
        </p:txBody>
      </p:sp>
      <p:sp>
        <p:nvSpPr>
          <p:cNvPr id="100" name="object 100"/>
          <p:cNvSpPr/>
          <p:nvPr/>
        </p:nvSpPr>
        <p:spPr>
          <a:xfrm>
            <a:off x="4324350" y="1504950"/>
            <a:ext cx="1790700" cy="520700"/>
          </a:xfrm>
          <a:custGeom>
            <a:avLst/>
            <a:gdLst/>
            <a:ahLst/>
            <a:cxnLst/>
            <a:rect l="l" t="t" r="r" b="b"/>
            <a:pathLst>
              <a:path w="1790700" h="520700">
                <a:moveTo>
                  <a:pt x="0" y="520700"/>
                </a:moveTo>
                <a:lnTo>
                  <a:pt x="827423" y="0"/>
                </a:lnTo>
                <a:lnTo>
                  <a:pt x="1790701" y="0"/>
                </a:lnTo>
                <a:lnTo>
                  <a:pt x="963277" y="520700"/>
                </a:lnTo>
                <a:lnTo>
                  <a:pt x="0" y="520700"/>
                </a:lnTo>
                <a:close/>
              </a:path>
            </a:pathLst>
          </a:custGeom>
          <a:ln w="12700">
            <a:solidFill>
              <a:srgbClr val="FFFFFF"/>
            </a:solidFill>
          </a:ln>
        </p:spPr>
        <p:txBody>
          <a:bodyPr wrap="square" lIns="0" tIns="0" rIns="0" bIns="0" rtlCol="0"/>
          <a:lstStyle/>
          <a:p>
            <a:endParaRPr/>
          </a:p>
        </p:txBody>
      </p:sp>
      <p:sp>
        <p:nvSpPr>
          <p:cNvPr id="101" name="object 101"/>
          <p:cNvSpPr/>
          <p:nvPr/>
        </p:nvSpPr>
        <p:spPr>
          <a:xfrm>
            <a:off x="3257550" y="1504950"/>
            <a:ext cx="1790700" cy="520700"/>
          </a:xfrm>
          <a:custGeom>
            <a:avLst/>
            <a:gdLst/>
            <a:ahLst/>
            <a:cxnLst/>
            <a:rect l="l" t="t" r="r" b="b"/>
            <a:pathLst>
              <a:path w="1790700" h="520700">
                <a:moveTo>
                  <a:pt x="1790700" y="0"/>
                </a:moveTo>
                <a:lnTo>
                  <a:pt x="827417" y="0"/>
                </a:lnTo>
                <a:lnTo>
                  <a:pt x="0" y="520700"/>
                </a:lnTo>
                <a:lnTo>
                  <a:pt x="963282" y="520700"/>
                </a:lnTo>
                <a:lnTo>
                  <a:pt x="1790700" y="0"/>
                </a:lnTo>
                <a:close/>
              </a:path>
            </a:pathLst>
          </a:custGeom>
          <a:solidFill>
            <a:srgbClr val="FFFFFF"/>
          </a:solidFill>
        </p:spPr>
        <p:txBody>
          <a:bodyPr wrap="square" lIns="0" tIns="0" rIns="0" bIns="0" rtlCol="0"/>
          <a:lstStyle/>
          <a:p>
            <a:endParaRPr/>
          </a:p>
        </p:txBody>
      </p:sp>
      <p:sp>
        <p:nvSpPr>
          <p:cNvPr id="102" name="object 102"/>
          <p:cNvSpPr/>
          <p:nvPr/>
        </p:nvSpPr>
        <p:spPr>
          <a:xfrm>
            <a:off x="3257550" y="1504950"/>
            <a:ext cx="1790700" cy="520700"/>
          </a:xfrm>
          <a:custGeom>
            <a:avLst/>
            <a:gdLst/>
            <a:ahLst/>
            <a:cxnLst/>
            <a:rect l="l" t="t" r="r" b="b"/>
            <a:pathLst>
              <a:path w="1790700" h="520700">
                <a:moveTo>
                  <a:pt x="0" y="520700"/>
                </a:moveTo>
                <a:lnTo>
                  <a:pt x="827423" y="0"/>
                </a:lnTo>
                <a:lnTo>
                  <a:pt x="1790701" y="0"/>
                </a:lnTo>
                <a:lnTo>
                  <a:pt x="963277" y="520700"/>
                </a:lnTo>
                <a:lnTo>
                  <a:pt x="0" y="520700"/>
                </a:lnTo>
                <a:close/>
              </a:path>
            </a:pathLst>
          </a:custGeom>
          <a:ln w="12700">
            <a:solidFill>
              <a:srgbClr val="376092"/>
            </a:solidFill>
          </a:ln>
        </p:spPr>
        <p:txBody>
          <a:bodyPr wrap="square" lIns="0" tIns="0" rIns="0" bIns="0" rtlCol="0"/>
          <a:lstStyle/>
          <a:p>
            <a:endParaRPr/>
          </a:p>
        </p:txBody>
      </p:sp>
      <p:sp>
        <p:nvSpPr>
          <p:cNvPr id="103" name="object 103"/>
          <p:cNvSpPr/>
          <p:nvPr/>
        </p:nvSpPr>
        <p:spPr>
          <a:xfrm>
            <a:off x="1136650" y="1504950"/>
            <a:ext cx="1778000" cy="520700"/>
          </a:xfrm>
          <a:custGeom>
            <a:avLst/>
            <a:gdLst/>
            <a:ahLst/>
            <a:cxnLst/>
            <a:rect l="l" t="t" r="r" b="b"/>
            <a:pathLst>
              <a:path w="1778000" h="520700">
                <a:moveTo>
                  <a:pt x="1778000" y="0"/>
                </a:moveTo>
                <a:lnTo>
                  <a:pt x="827417" y="0"/>
                </a:lnTo>
                <a:lnTo>
                  <a:pt x="0" y="520700"/>
                </a:lnTo>
                <a:lnTo>
                  <a:pt x="950582" y="520700"/>
                </a:lnTo>
                <a:lnTo>
                  <a:pt x="1778000" y="0"/>
                </a:lnTo>
                <a:close/>
              </a:path>
            </a:pathLst>
          </a:custGeom>
          <a:solidFill>
            <a:srgbClr val="FFFFFF"/>
          </a:solidFill>
        </p:spPr>
        <p:txBody>
          <a:bodyPr wrap="square" lIns="0" tIns="0" rIns="0" bIns="0" rtlCol="0"/>
          <a:lstStyle/>
          <a:p>
            <a:endParaRPr/>
          </a:p>
        </p:txBody>
      </p:sp>
      <p:sp>
        <p:nvSpPr>
          <p:cNvPr id="104" name="object 104"/>
          <p:cNvSpPr/>
          <p:nvPr/>
        </p:nvSpPr>
        <p:spPr>
          <a:xfrm>
            <a:off x="1136650" y="1504950"/>
            <a:ext cx="1778000" cy="520700"/>
          </a:xfrm>
          <a:custGeom>
            <a:avLst/>
            <a:gdLst/>
            <a:ahLst/>
            <a:cxnLst/>
            <a:rect l="l" t="t" r="r" b="b"/>
            <a:pathLst>
              <a:path w="1778000" h="520700">
                <a:moveTo>
                  <a:pt x="0" y="520700"/>
                </a:moveTo>
                <a:lnTo>
                  <a:pt x="827421" y="0"/>
                </a:lnTo>
                <a:lnTo>
                  <a:pt x="1778001" y="0"/>
                </a:lnTo>
                <a:lnTo>
                  <a:pt x="950579" y="520700"/>
                </a:lnTo>
                <a:lnTo>
                  <a:pt x="0" y="520700"/>
                </a:lnTo>
                <a:close/>
              </a:path>
            </a:pathLst>
          </a:custGeom>
          <a:ln w="12700">
            <a:solidFill>
              <a:srgbClr val="376092"/>
            </a:solidFill>
          </a:ln>
        </p:spPr>
        <p:txBody>
          <a:bodyPr wrap="square" lIns="0" tIns="0" rIns="0" bIns="0" rtlCol="0"/>
          <a:lstStyle/>
          <a:p>
            <a:endParaRPr/>
          </a:p>
        </p:txBody>
      </p:sp>
      <p:sp>
        <p:nvSpPr>
          <p:cNvPr id="105" name="object 105"/>
          <p:cNvSpPr/>
          <p:nvPr/>
        </p:nvSpPr>
        <p:spPr>
          <a:xfrm>
            <a:off x="2190750" y="1504950"/>
            <a:ext cx="1790700" cy="520700"/>
          </a:xfrm>
          <a:custGeom>
            <a:avLst/>
            <a:gdLst/>
            <a:ahLst/>
            <a:cxnLst/>
            <a:rect l="l" t="t" r="r" b="b"/>
            <a:pathLst>
              <a:path w="1790700" h="520700">
                <a:moveTo>
                  <a:pt x="1790700" y="0"/>
                </a:moveTo>
                <a:lnTo>
                  <a:pt x="827417" y="0"/>
                </a:lnTo>
                <a:lnTo>
                  <a:pt x="0" y="520700"/>
                </a:lnTo>
                <a:lnTo>
                  <a:pt x="963282" y="520700"/>
                </a:lnTo>
                <a:lnTo>
                  <a:pt x="1790700" y="0"/>
                </a:lnTo>
                <a:close/>
              </a:path>
            </a:pathLst>
          </a:custGeom>
          <a:solidFill>
            <a:srgbClr val="FFFFFF"/>
          </a:solidFill>
        </p:spPr>
        <p:txBody>
          <a:bodyPr wrap="square" lIns="0" tIns="0" rIns="0" bIns="0" rtlCol="0"/>
          <a:lstStyle/>
          <a:p>
            <a:endParaRPr/>
          </a:p>
        </p:txBody>
      </p:sp>
      <p:sp>
        <p:nvSpPr>
          <p:cNvPr id="106" name="object 106"/>
          <p:cNvSpPr/>
          <p:nvPr/>
        </p:nvSpPr>
        <p:spPr>
          <a:xfrm>
            <a:off x="2190750" y="1504950"/>
            <a:ext cx="1790700" cy="520700"/>
          </a:xfrm>
          <a:custGeom>
            <a:avLst/>
            <a:gdLst/>
            <a:ahLst/>
            <a:cxnLst/>
            <a:rect l="l" t="t" r="r" b="b"/>
            <a:pathLst>
              <a:path w="1790700" h="520700">
                <a:moveTo>
                  <a:pt x="0" y="520700"/>
                </a:moveTo>
                <a:lnTo>
                  <a:pt x="827423" y="0"/>
                </a:lnTo>
                <a:lnTo>
                  <a:pt x="1790701" y="0"/>
                </a:lnTo>
                <a:lnTo>
                  <a:pt x="963277" y="520700"/>
                </a:lnTo>
                <a:lnTo>
                  <a:pt x="0" y="520700"/>
                </a:lnTo>
                <a:close/>
              </a:path>
            </a:pathLst>
          </a:custGeom>
          <a:ln w="12700">
            <a:solidFill>
              <a:srgbClr val="FFFFFF"/>
            </a:solidFill>
          </a:ln>
        </p:spPr>
        <p:txBody>
          <a:bodyPr wrap="square" lIns="0" tIns="0" rIns="0" bIns="0" rtlCol="0"/>
          <a:lstStyle/>
          <a:p>
            <a:endParaRPr/>
          </a:p>
        </p:txBody>
      </p:sp>
      <p:sp>
        <p:nvSpPr>
          <p:cNvPr id="107" name="object 107"/>
          <p:cNvSpPr/>
          <p:nvPr/>
        </p:nvSpPr>
        <p:spPr>
          <a:xfrm>
            <a:off x="1384300" y="1435100"/>
            <a:ext cx="1270000" cy="622300"/>
          </a:xfrm>
          <a:prstGeom prst="rect">
            <a:avLst/>
          </a:prstGeom>
          <a:blipFill>
            <a:blip r:embed="rId12" cstate="print"/>
            <a:stretch>
              <a:fillRect/>
            </a:stretch>
          </a:blipFill>
        </p:spPr>
        <p:txBody>
          <a:bodyPr wrap="square" lIns="0" tIns="0" rIns="0" bIns="0" rtlCol="0"/>
          <a:lstStyle/>
          <a:p>
            <a:endParaRPr/>
          </a:p>
        </p:txBody>
      </p:sp>
      <p:sp>
        <p:nvSpPr>
          <p:cNvPr id="108" name="object 108"/>
          <p:cNvSpPr/>
          <p:nvPr/>
        </p:nvSpPr>
        <p:spPr>
          <a:xfrm>
            <a:off x="5638800" y="1435100"/>
            <a:ext cx="1270000" cy="622300"/>
          </a:xfrm>
          <a:prstGeom prst="rect">
            <a:avLst/>
          </a:prstGeom>
          <a:blipFill>
            <a:blip r:embed="rId13" cstate="print"/>
            <a:stretch>
              <a:fillRect/>
            </a:stretch>
          </a:blipFill>
        </p:spPr>
        <p:txBody>
          <a:bodyPr wrap="square" lIns="0" tIns="0" rIns="0" bIns="0" rtlCol="0"/>
          <a:lstStyle/>
          <a:p>
            <a:endParaRPr/>
          </a:p>
        </p:txBody>
      </p:sp>
      <p:sp>
        <p:nvSpPr>
          <p:cNvPr id="109" name="object 109"/>
          <p:cNvSpPr/>
          <p:nvPr/>
        </p:nvSpPr>
        <p:spPr>
          <a:xfrm>
            <a:off x="3517900" y="1435100"/>
            <a:ext cx="1270000" cy="622300"/>
          </a:xfrm>
          <a:prstGeom prst="rect">
            <a:avLst/>
          </a:prstGeom>
          <a:blipFill>
            <a:blip r:embed="rId14" cstate="print"/>
            <a:stretch>
              <a:fillRect/>
            </a:stretch>
          </a:blipFill>
        </p:spPr>
        <p:txBody>
          <a:bodyPr wrap="square" lIns="0" tIns="0" rIns="0" bIns="0" rtlCol="0"/>
          <a:lstStyle/>
          <a:p>
            <a:endParaRPr/>
          </a:p>
        </p:txBody>
      </p:sp>
      <p:sp>
        <p:nvSpPr>
          <p:cNvPr id="110" name="object 110"/>
          <p:cNvSpPr/>
          <p:nvPr/>
        </p:nvSpPr>
        <p:spPr>
          <a:xfrm>
            <a:off x="4572000" y="1435100"/>
            <a:ext cx="1270000" cy="622300"/>
          </a:xfrm>
          <a:prstGeom prst="rect">
            <a:avLst/>
          </a:prstGeom>
          <a:blipFill>
            <a:blip r:embed="rId15" cstate="print"/>
            <a:stretch>
              <a:fillRect/>
            </a:stretch>
          </a:blipFill>
        </p:spPr>
        <p:txBody>
          <a:bodyPr wrap="square" lIns="0" tIns="0" rIns="0" bIns="0" rtlCol="0"/>
          <a:lstStyle/>
          <a:p>
            <a:endParaRPr/>
          </a:p>
        </p:txBody>
      </p:sp>
      <p:sp>
        <p:nvSpPr>
          <p:cNvPr id="111" name="object 111"/>
          <p:cNvSpPr/>
          <p:nvPr/>
        </p:nvSpPr>
        <p:spPr>
          <a:xfrm>
            <a:off x="2451100" y="1435100"/>
            <a:ext cx="1270000" cy="622300"/>
          </a:xfrm>
          <a:prstGeom prst="rect">
            <a:avLst/>
          </a:prstGeom>
          <a:blipFill>
            <a:blip r:embed="rId16" cstate="print"/>
            <a:stretch>
              <a:fillRect/>
            </a:stretch>
          </a:blipFill>
        </p:spPr>
        <p:txBody>
          <a:bodyPr wrap="square" lIns="0" tIns="0" rIns="0" bIns="0" rtlCol="0"/>
          <a:lstStyle/>
          <a:p>
            <a:endParaRPr/>
          </a:p>
        </p:txBody>
      </p:sp>
      <p:sp>
        <p:nvSpPr>
          <p:cNvPr id="112" name="object 112"/>
          <p:cNvSpPr/>
          <p:nvPr/>
        </p:nvSpPr>
        <p:spPr>
          <a:xfrm>
            <a:off x="6705600" y="1435100"/>
            <a:ext cx="1270000" cy="622300"/>
          </a:xfrm>
          <a:prstGeom prst="rect">
            <a:avLst/>
          </a:prstGeom>
          <a:blipFill>
            <a:blip r:embed="rId17" cstate="print"/>
            <a:stretch>
              <a:fillRect/>
            </a:stretch>
          </a:blipFill>
        </p:spPr>
        <p:txBody>
          <a:bodyPr wrap="square" lIns="0" tIns="0" rIns="0" bIns="0" rtlCol="0"/>
          <a:lstStyle/>
          <a:p>
            <a:endParaRPr/>
          </a:p>
        </p:txBody>
      </p:sp>
      <p:sp>
        <p:nvSpPr>
          <p:cNvPr id="113" name="object 113"/>
          <p:cNvSpPr txBox="1">
            <a:spLocks noGrp="1"/>
          </p:cNvSpPr>
          <p:nvPr>
            <p:ph type="title"/>
          </p:nvPr>
        </p:nvSpPr>
        <p:spPr>
          <a:xfrm>
            <a:off x="534670" y="457200"/>
            <a:ext cx="5102860" cy="430887"/>
          </a:xfrm>
          <a:prstGeom prst="rect">
            <a:avLst/>
          </a:prstGeom>
        </p:spPr>
        <p:txBody>
          <a:bodyPr vert="horz" wrap="square" lIns="0" tIns="0" rIns="0" bIns="0" rtlCol="0">
            <a:spAutoFit/>
          </a:bodyPr>
          <a:lstStyle/>
          <a:p>
            <a:pPr marL="12700">
              <a:lnSpc>
                <a:spcPct val="100000"/>
              </a:lnSpc>
            </a:pPr>
            <a:r>
              <a:rPr lang="zh-CN" altLang="en-US" sz="2800" dirty="0" smtClean="0">
                <a:latin typeface="微软雅黑" panose="020B0503020204020204" pitchFamily="34" charset="-122"/>
                <a:ea typeface="微软雅黑" panose="020B0503020204020204" pitchFamily="34" charset="-122"/>
              </a:rPr>
              <a:t>企业</a:t>
            </a:r>
            <a:r>
              <a:rPr sz="2800" dirty="0" err="1" smtClean="0"/>
              <a:t>画像体系</a:t>
            </a:r>
            <a:r>
              <a:rPr sz="2800" dirty="0" smtClean="0"/>
              <a:t>：</a:t>
            </a:r>
            <a:r>
              <a:rPr lang="zh-CN" altLang="en-US" sz="2800" dirty="0" smtClean="0">
                <a:latin typeface="微软雅黑" panose="020B0503020204020204" pitchFamily="34" charset="-122"/>
                <a:ea typeface="微软雅黑" panose="020B0503020204020204" pitchFamily="34" charset="-122"/>
              </a:rPr>
              <a:t>外部数据</a:t>
            </a:r>
            <a:r>
              <a:rPr sz="2800" dirty="0" smtClean="0"/>
              <a:t>版</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a:latin typeface="华文行楷" panose="02010800040101010101" pitchFamily="2" charset="-122"/>
                <a:ea typeface="华文行楷" panose="02010800040101010101" pitchFamily="2" charset="-122"/>
              </a:rPr>
              <a:t>产品</a:t>
            </a:r>
            <a:r>
              <a:rPr lang="zh-CN" altLang="en-US" dirty="0" smtClean="0">
                <a:latin typeface="华文行楷" panose="02010800040101010101" pitchFamily="2" charset="-122"/>
                <a:ea typeface="华文行楷" panose="02010800040101010101" pitchFamily="2" charset="-122"/>
              </a:rPr>
              <a:t>标签补录</a:t>
            </a:r>
            <a:endParaRPr lang="zh-CN" altLang="en-US" dirty="0">
              <a:latin typeface="华文行楷" panose="02010800040101010101" pitchFamily="2" charset="-122"/>
              <a:ea typeface="华文行楷" panose="02010800040101010101" pitchFamily="2" charset="-122"/>
            </a:endParaRPr>
          </a:p>
        </p:txBody>
      </p:sp>
      <p:sp>
        <p:nvSpPr>
          <p:cNvPr id="4" name="矩形 3"/>
          <p:cNvSpPr/>
          <p:nvPr/>
        </p:nvSpPr>
        <p:spPr>
          <a:xfrm>
            <a:off x="533400" y="1371600"/>
            <a:ext cx="7772400" cy="923330"/>
          </a:xfrm>
          <a:prstGeom prst="rect">
            <a:avLst/>
          </a:prstGeom>
        </p:spPr>
        <p:txBody>
          <a:bodyPr wrap="square">
            <a:spAutoFit/>
          </a:bodyPr>
          <a:lstStyle/>
          <a:p>
            <a:r>
              <a:rPr lang="zh-CN" altLang="en-US" dirty="0" smtClean="0"/>
              <a:t>一、已有的标签数据含有产品标签，但补录算法需要行业及经营范围等信息支持。</a:t>
            </a:r>
            <a:endParaRPr lang="en-US" altLang="zh-CN" dirty="0" smtClean="0"/>
          </a:p>
          <a:p>
            <a:r>
              <a:rPr lang="zh-CN" altLang="en-US" dirty="0" smtClean="0"/>
              <a:t>二、产品没有国标</a:t>
            </a:r>
            <a:endParaRPr lang="en-US" altLang="zh-CN" dirty="0" smtClean="0"/>
          </a:p>
        </p:txBody>
      </p:sp>
    </p:spTree>
    <p:extLst>
      <p:ext uri="{BB962C8B-B14F-4D97-AF65-F5344CB8AC3E}">
        <p14:creationId xmlns:p14="http://schemas.microsoft.com/office/powerpoint/2010/main" val="63565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待定标签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369332"/>
          </a:xfrm>
          <a:prstGeom prst="rect">
            <a:avLst/>
          </a:prstGeom>
        </p:spPr>
        <p:txBody>
          <a:bodyPr wrap="square">
            <a:spAutoFit/>
          </a:bodyPr>
          <a:lstStyle/>
          <a:p>
            <a:r>
              <a:rPr lang="en-US" altLang="zh-CN" dirty="0" smtClean="0"/>
              <a:t>8000</a:t>
            </a:r>
            <a:r>
              <a:rPr lang="zh-CN" altLang="en-US" dirty="0" smtClean="0"/>
              <a:t>多标签还需分类</a:t>
            </a:r>
            <a:endParaRPr lang="en-US" altLang="zh-CN" dirty="0" smtClean="0"/>
          </a:p>
        </p:txBody>
      </p:sp>
    </p:spTree>
    <p:extLst>
      <p:ext uri="{BB962C8B-B14F-4D97-AF65-F5344CB8AC3E}">
        <p14:creationId xmlns:p14="http://schemas.microsoft.com/office/powerpoint/2010/main" val="176075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上市公司股市标签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646331"/>
          </a:xfrm>
          <a:prstGeom prst="rect">
            <a:avLst/>
          </a:prstGeom>
        </p:spPr>
        <p:txBody>
          <a:bodyPr wrap="square">
            <a:spAutoFit/>
          </a:bodyPr>
          <a:lstStyle/>
          <a:p>
            <a:r>
              <a:rPr lang="zh-CN" altLang="en-US" dirty="0" smtClean="0"/>
              <a:t>一、股市有众多板块指数标签，需研究分类及如何定义这些标签</a:t>
            </a:r>
            <a:endParaRPr lang="en-US" altLang="zh-CN" dirty="0" smtClean="0"/>
          </a:p>
          <a:p>
            <a:r>
              <a:rPr lang="zh-CN" altLang="en-US" dirty="0" smtClean="0"/>
              <a:t>二、这些标签是否能应用非上市公司</a:t>
            </a:r>
            <a:endParaRPr lang="en-US" altLang="zh-CN" dirty="0" smtClean="0"/>
          </a:p>
        </p:txBody>
      </p:sp>
    </p:spTree>
    <p:extLst>
      <p:ext uri="{BB962C8B-B14F-4D97-AF65-F5344CB8AC3E}">
        <p14:creationId xmlns:p14="http://schemas.microsoft.com/office/powerpoint/2010/main" val="77395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企业类型、企业状态、</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923330"/>
          </a:xfrm>
          <a:prstGeom prst="rect">
            <a:avLst/>
          </a:prstGeom>
        </p:spPr>
        <p:txBody>
          <a:bodyPr wrap="square">
            <a:spAutoFit/>
          </a:bodyPr>
          <a:lstStyle/>
          <a:p>
            <a:r>
              <a:rPr lang="zh-CN" altLang="en-US" dirty="0" smtClean="0"/>
              <a:t>一、企业类型多个数据源有字段支持，有可能会分为多个标签类型</a:t>
            </a:r>
            <a:endParaRPr lang="en-US" altLang="zh-CN" dirty="0" smtClean="0"/>
          </a:p>
          <a:p>
            <a:r>
              <a:rPr lang="zh-CN" altLang="en-US" dirty="0" smtClean="0"/>
              <a:t>二、企业状态存在工商数据源</a:t>
            </a:r>
            <a:endParaRPr lang="en-US" altLang="zh-CN" dirty="0" smtClean="0"/>
          </a:p>
          <a:p>
            <a:r>
              <a:rPr lang="zh-CN" altLang="en-US" dirty="0" smtClean="0"/>
              <a:t>三、缺失数据可以爬取</a:t>
            </a:r>
            <a:endParaRPr lang="en-US" altLang="zh-CN" dirty="0" smtClean="0"/>
          </a:p>
        </p:txBody>
      </p:sp>
    </p:spTree>
    <p:extLst>
      <p:ext uri="{BB962C8B-B14F-4D97-AF65-F5344CB8AC3E}">
        <p14:creationId xmlns:p14="http://schemas.microsoft.com/office/powerpoint/2010/main" val="39989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变化标签之风险标签</a:t>
            </a:r>
            <a:endParaRPr lang="zh-CN" altLang="en-US" dirty="0">
              <a:latin typeface="华文行楷" panose="02010800040101010101" pitchFamily="2" charset="-122"/>
              <a:ea typeface="华文行楷" panose="020108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219200"/>
            <a:ext cx="8027987"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532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bwMode="auto">
          <a:xfrm>
            <a:off x="146050" y="6210300"/>
            <a:ext cx="457200" cy="457200"/>
          </a:xfrm>
          <a:prstGeom prst="ellipse">
            <a:avLst/>
          </a:prstGeom>
          <a:noFill/>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fld id="{C3E2D423-0687-4168-B35F-2151200C4702}" type="slidenum">
              <a:rPr lang="en-US" altLang="zh-CN"/>
              <a:pPr eaLnBrk="1" hangingPunct="1">
                <a:defRPr/>
              </a:pPr>
              <a:t>15</a:t>
            </a:fld>
            <a:endParaRPr lang="en-US" altLang="zh-CN"/>
          </a:p>
        </p:txBody>
      </p:sp>
      <p:sp>
        <p:nvSpPr>
          <p:cNvPr id="11268" name="矩形 13"/>
          <p:cNvSpPr>
            <a:spLocks noChangeArrowheads="1"/>
          </p:cNvSpPr>
          <p:nvPr/>
        </p:nvSpPr>
        <p:spPr bwMode="auto">
          <a:xfrm>
            <a:off x="260350" y="914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sz="2400" b="1" dirty="0" smtClean="0"/>
              <a:t>目前</a:t>
            </a:r>
            <a:r>
              <a:rPr lang="zh-CN" altLang="en-US" sz="2400" b="1" dirty="0"/>
              <a:t>银行同业主流小企业客户分层方法</a:t>
            </a:r>
          </a:p>
        </p:txBody>
      </p:sp>
      <p:graphicFrame>
        <p:nvGraphicFramePr>
          <p:cNvPr id="8" name="表格 7"/>
          <p:cNvGraphicFramePr>
            <a:graphicFrameLocks noGrp="1"/>
          </p:cNvGraphicFramePr>
          <p:nvPr/>
        </p:nvGraphicFramePr>
        <p:xfrm>
          <a:off x="450850" y="2286000"/>
          <a:ext cx="8229600" cy="3787773"/>
        </p:xfrm>
        <a:graphic>
          <a:graphicData uri="http://schemas.openxmlformats.org/drawingml/2006/table">
            <a:tbl>
              <a:tblPr/>
              <a:tblGrid>
                <a:gridCol w="1104900"/>
                <a:gridCol w="3687763"/>
                <a:gridCol w="3436937"/>
              </a:tblGrid>
              <a:tr h="323880">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sng" strike="noStrike" cap="none" normalizeH="0" baseline="0" dirty="0" smtClean="0">
                          <a:ln>
                            <a:noFill/>
                          </a:ln>
                          <a:solidFill>
                            <a:srgbClr val="000000"/>
                          </a:solidFill>
                          <a:effectLst/>
                          <a:latin typeface="微软雅黑" pitchFamily="34" charset="-122"/>
                          <a:ea typeface="SimSun" pitchFamily="2" charset="-122"/>
                        </a:rPr>
                        <a:t>金融机构</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sng" strike="noStrike" cap="none" normalizeH="0" baseline="0" smtClean="0">
                          <a:ln>
                            <a:noFill/>
                          </a:ln>
                          <a:solidFill>
                            <a:srgbClr val="000000"/>
                          </a:solidFill>
                          <a:effectLst/>
                          <a:latin typeface="微软雅黑" pitchFamily="34" charset="-122"/>
                          <a:ea typeface="SimSun" pitchFamily="2" charset="-122"/>
                        </a:rPr>
                        <a:t>划型标准</a:t>
                      </a:r>
                      <a:r>
                        <a:rPr kumimoji="0" lang="en-US" altLang="zh-CN" sz="1400" b="1" i="0" u="sng" strike="noStrike" cap="none" normalizeH="0" baseline="0" smtClean="0">
                          <a:ln>
                            <a:noFill/>
                          </a:ln>
                          <a:solidFill>
                            <a:srgbClr val="000000"/>
                          </a:solidFill>
                          <a:effectLst/>
                          <a:latin typeface="微软雅黑" pitchFamily="34" charset="-122"/>
                          <a:ea typeface="SimSun" pitchFamily="2" charset="-122"/>
                        </a:rPr>
                        <a:t>(</a:t>
                      </a:r>
                      <a:r>
                        <a:rPr kumimoji="0" lang="zh-CN" altLang="en-US" sz="1400" b="1" i="0" u="sng" strike="noStrike" cap="none" normalizeH="0" baseline="0" smtClean="0">
                          <a:ln>
                            <a:noFill/>
                          </a:ln>
                          <a:solidFill>
                            <a:srgbClr val="000000"/>
                          </a:solidFill>
                          <a:effectLst/>
                          <a:latin typeface="微软雅黑" pitchFamily="34" charset="-122"/>
                          <a:ea typeface="SimSun" pitchFamily="2" charset="-122"/>
                        </a:rPr>
                        <a:t>有贷户）</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sng" strike="noStrike" cap="none" normalizeH="0" baseline="0" smtClean="0">
                          <a:ln>
                            <a:noFill/>
                          </a:ln>
                          <a:solidFill>
                            <a:srgbClr val="000000"/>
                          </a:solidFill>
                          <a:effectLst/>
                          <a:latin typeface="微软雅黑" pitchFamily="34" charset="-122"/>
                          <a:ea typeface="SimSun" pitchFamily="2" charset="-122"/>
                        </a:rPr>
                        <a:t>划型标准</a:t>
                      </a:r>
                      <a:r>
                        <a:rPr kumimoji="0" lang="en-US" altLang="zh-CN" sz="1400" b="1" i="0" u="sng" strike="noStrike" cap="none" normalizeH="0" baseline="0" smtClean="0">
                          <a:ln>
                            <a:noFill/>
                          </a:ln>
                          <a:solidFill>
                            <a:srgbClr val="000000"/>
                          </a:solidFill>
                          <a:effectLst/>
                          <a:latin typeface="微软雅黑" pitchFamily="34" charset="-122"/>
                          <a:ea typeface="SimSun" pitchFamily="2" charset="-122"/>
                        </a:rPr>
                        <a:t>(</a:t>
                      </a:r>
                      <a:r>
                        <a:rPr kumimoji="0" lang="zh-CN" altLang="en-US" sz="1400" b="1" i="0" u="sng" strike="noStrike" cap="none" normalizeH="0" baseline="0" smtClean="0">
                          <a:ln>
                            <a:noFill/>
                          </a:ln>
                          <a:solidFill>
                            <a:srgbClr val="000000"/>
                          </a:solidFill>
                          <a:effectLst/>
                          <a:latin typeface="微软雅黑" pitchFamily="34" charset="-122"/>
                          <a:ea typeface="SimSun" pitchFamily="2" charset="-122"/>
                        </a:rPr>
                        <a:t>无贷户）</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323880">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SimSun" pitchFamily="2" charset="-122"/>
                        </a:rPr>
                        <a:t>工商银行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参照国标</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　</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323880">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建设银行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参照国标，且授信总额不超过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3000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无专门无贷户划分标准。</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971640">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中国银行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批量零售业销售收入不超过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1.5</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亿元，制造业销售收入不超过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亿元，且流动资金贷款不超过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2000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万元，中长期贷款不超过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1200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万元。个体工商户参照上述标准执行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无专门无贷户划分标准。</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435744">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招商银行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授信总额在</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500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--3000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SimSun" pitchFamily="2" charset="-122"/>
                        </a:rPr>
                        <a:t>销售收入不超过</a:t>
                      </a:r>
                      <a:r>
                        <a:rPr kumimoji="0" lang="en-US" altLang="zh-CN" sz="1400" b="0" i="0" u="none" strike="noStrike" cap="none" normalizeH="0" baseline="0" dirty="0" smtClean="0">
                          <a:ln>
                            <a:noFill/>
                          </a:ln>
                          <a:solidFill>
                            <a:srgbClr val="000000"/>
                          </a:solidFill>
                          <a:effectLst/>
                          <a:latin typeface="微软雅黑" pitchFamily="34" charset="-122"/>
                          <a:ea typeface="SimSun" pitchFamily="2" charset="-122"/>
                        </a:rPr>
                        <a:t>1.5</a:t>
                      </a:r>
                      <a:r>
                        <a:rPr kumimoji="0" lang="zh-CN" altLang="en-US" sz="1400" b="0" i="0" u="none" strike="noStrike" cap="none" normalizeH="0" baseline="0" dirty="0" smtClean="0">
                          <a:ln>
                            <a:noFill/>
                          </a:ln>
                          <a:solidFill>
                            <a:srgbClr val="000000"/>
                          </a:solidFill>
                          <a:effectLst/>
                          <a:latin typeface="微软雅黑" pitchFamily="34" charset="-122"/>
                          <a:ea typeface="SimSun" pitchFamily="2" charset="-122"/>
                        </a:rPr>
                        <a:t>亿元，且存款不超过</a:t>
                      </a:r>
                      <a:r>
                        <a:rPr kumimoji="0" lang="en-US" altLang="zh-CN" sz="1400" b="0" i="0" u="none" strike="noStrike" cap="none" normalizeH="0" baseline="0" dirty="0" smtClean="0">
                          <a:ln>
                            <a:noFill/>
                          </a:ln>
                          <a:solidFill>
                            <a:srgbClr val="000000"/>
                          </a:solidFill>
                          <a:effectLst/>
                          <a:latin typeface="微软雅黑" pitchFamily="34" charset="-122"/>
                          <a:ea typeface="SimSun" pitchFamily="2" charset="-122"/>
                        </a:rPr>
                        <a:t>1500</a:t>
                      </a:r>
                      <a:r>
                        <a:rPr kumimoji="0" lang="zh-CN" altLang="en-US" sz="1400" b="0" i="0" u="none" strike="noStrike" cap="none" normalizeH="0" baseline="0" dirty="0" smtClean="0">
                          <a:ln>
                            <a:noFill/>
                          </a:ln>
                          <a:solidFill>
                            <a:srgbClr val="000000"/>
                          </a:solidFill>
                          <a:effectLst/>
                          <a:latin typeface="微软雅黑" pitchFamily="34" charset="-122"/>
                          <a:ea typeface="SimSun" pitchFamily="2" charset="-122"/>
                        </a:rPr>
                        <a:t>万元为小微企业</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435744">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民生银行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净资产</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3000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万元（含）以下或年销售收入</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亿元以下</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注册资本不高于</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万元的无贷户划分为小企业</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323880">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浦发银行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销售收入</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2000-5000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　</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r h="649125">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平安银行</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参照国标，且授信总额不超过</a:t>
                      </a:r>
                      <a:r>
                        <a:rPr kumimoji="0" lang="en-US" altLang="zh-CN" sz="1400" b="0" i="0" u="none" strike="noStrike" cap="none" normalizeH="0" baseline="0" smtClean="0">
                          <a:ln>
                            <a:noFill/>
                          </a:ln>
                          <a:solidFill>
                            <a:srgbClr val="000000"/>
                          </a:solidFill>
                          <a:effectLst/>
                          <a:latin typeface="微软雅黑" pitchFamily="34" charset="-122"/>
                          <a:ea typeface="SimSun" pitchFamily="2" charset="-122"/>
                        </a:rPr>
                        <a:t>1500</a:t>
                      </a:r>
                      <a:r>
                        <a:rPr kumimoji="0" lang="zh-CN" altLang="en-US" sz="1400" b="0" i="0" u="none" strike="noStrike" cap="none" normalizeH="0" baseline="0" smtClean="0">
                          <a:ln>
                            <a:noFill/>
                          </a:ln>
                          <a:solidFill>
                            <a:srgbClr val="000000"/>
                          </a:solidFill>
                          <a:effectLst/>
                          <a:latin typeface="微软雅黑" pitchFamily="34" charset="-122"/>
                          <a:ea typeface="SimSun" pitchFamily="2" charset="-122"/>
                        </a:rPr>
                        <a:t>万元</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1pPr>
                      <a:lvl2pPr marL="742950" indent="-285750">
                        <a:spcBef>
                          <a:spcPct val="20000"/>
                        </a:spcBef>
                        <a:buClr>
                          <a:schemeClr val="accent1"/>
                        </a:buClr>
                        <a:buSzPct val="100000"/>
                        <a:buFont typeface="Symbol" pitchFamily="18" charset="2"/>
                        <a:defRPr sz="2000">
                          <a:solidFill>
                            <a:schemeClr val="tx2"/>
                          </a:solidFill>
                          <a:latin typeface="Candara" pitchFamily="34" charset="0"/>
                          <a:ea typeface="华文楷体" pitchFamily="2" charset="-122"/>
                        </a:defRPr>
                      </a:lvl2pPr>
                      <a:lvl3pPr marL="1143000" indent="-228600">
                        <a:spcBef>
                          <a:spcPct val="20000"/>
                        </a:spcBef>
                        <a:buClr>
                          <a:schemeClr val="accent1"/>
                        </a:buClr>
                        <a:buSzPct val="100000"/>
                        <a:buFont typeface="Symbol" pitchFamily="18" charset="2"/>
                        <a:defRPr>
                          <a:solidFill>
                            <a:schemeClr val="tx2"/>
                          </a:solidFill>
                          <a:latin typeface="Candara" pitchFamily="34" charset="0"/>
                          <a:ea typeface="华文楷体" pitchFamily="2" charset="-122"/>
                        </a:defRPr>
                      </a:lvl3pPr>
                      <a:lvl4pPr marL="1600200" indent="-228600">
                        <a:spcBef>
                          <a:spcPct val="20000"/>
                        </a:spcBef>
                        <a:buClr>
                          <a:schemeClr val="accent1"/>
                        </a:buClr>
                        <a:buSzPct val="100000"/>
                        <a:buFont typeface="Symbol" pitchFamily="18" charset="2"/>
                        <a:defRPr sz="1600">
                          <a:solidFill>
                            <a:schemeClr val="tx2"/>
                          </a:solidFill>
                          <a:latin typeface="Candara" pitchFamily="34" charset="0"/>
                          <a:ea typeface="华文楷体" pitchFamily="2" charset="-122"/>
                        </a:defRPr>
                      </a:lvl4pPr>
                      <a:lvl5pPr marL="2057400" indent="-228600">
                        <a:spcBef>
                          <a:spcPct val="20000"/>
                        </a:spcBef>
                        <a:buClr>
                          <a:schemeClr val="accent1"/>
                        </a:buClr>
                        <a:buSzPct val="100000"/>
                        <a:buFont typeface="Symbol" pitchFamily="18" charset="2"/>
                        <a:defRPr sz="1400">
                          <a:solidFill>
                            <a:schemeClr val="tx2"/>
                          </a:solidFill>
                          <a:latin typeface="Candara" pitchFamily="34" charset="0"/>
                          <a:ea typeface="华文楷体" pitchFamily="2" charset="-122"/>
                        </a:defRPr>
                      </a:lvl5pPr>
                      <a:lvl6pPr marL="25146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6pPr>
                      <a:lvl7pPr marL="29718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7pPr>
                      <a:lvl8pPr marL="34290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8pPr>
                      <a:lvl9pPr marL="3886200" indent="-228600" fontAlgn="base">
                        <a:spcBef>
                          <a:spcPct val="20000"/>
                        </a:spcBef>
                        <a:spcAft>
                          <a:spcPct val="0"/>
                        </a:spcAft>
                        <a:buClr>
                          <a:schemeClr val="accent1"/>
                        </a:buClr>
                        <a:buSzPct val="100000"/>
                        <a:buFont typeface="Symbol" pitchFamily="18" charset="2"/>
                        <a:defRPr sz="1400">
                          <a:solidFill>
                            <a:schemeClr val="tx2"/>
                          </a:solidFill>
                          <a:latin typeface="Candara" pitchFamily="34" charset="0"/>
                          <a:ea typeface="华文楷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SimSun" pitchFamily="2" charset="-122"/>
                        </a:rPr>
                        <a:t>无无贷户划分标准，但是小企业条线客户经理拉过来的客户，就在系统手工打上小微标识</a:t>
                      </a:r>
                    </a:p>
                  </a:txBody>
                  <a:tcPr marL="8984" marR="8984" marT="89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ADDE1"/>
                    </a:solidFill>
                  </a:tcPr>
                </a:tc>
              </a:tr>
            </a:tbl>
          </a:graphicData>
        </a:graphic>
      </p:graphicFrame>
      <p:sp>
        <p:nvSpPr>
          <p:cNvPr id="11307" name="TextBox 3"/>
          <p:cNvSpPr txBox="1">
            <a:spLocks noChangeArrowheads="1"/>
          </p:cNvSpPr>
          <p:nvPr/>
        </p:nvSpPr>
        <p:spPr bwMode="auto">
          <a:xfrm>
            <a:off x="685800" y="1482725"/>
            <a:ext cx="449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a:t>国内同业：国标</a:t>
            </a:r>
            <a:r>
              <a:rPr lang="en-US" altLang="zh-CN"/>
              <a:t>/</a:t>
            </a:r>
            <a:r>
              <a:rPr lang="zh-CN" altLang="en-US"/>
              <a:t>销售收入</a:t>
            </a:r>
            <a:r>
              <a:rPr lang="en-US" altLang="zh-CN"/>
              <a:t>/</a:t>
            </a:r>
            <a:r>
              <a:rPr lang="zh-CN" altLang="en-US"/>
              <a:t>授信总额</a:t>
            </a:r>
          </a:p>
        </p:txBody>
      </p:sp>
      <p:sp>
        <p:nvSpPr>
          <p:cNvPr id="7" name="标题 1"/>
          <p:cNvSpPr txBox="1">
            <a:spLocks/>
          </p:cNvSpPr>
          <p:nvPr/>
        </p:nvSpPr>
        <p:spPr>
          <a:xfrm>
            <a:off x="381000" y="228600"/>
            <a:ext cx="8072119" cy="553998"/>
          </a:xfrm>
          <a:prstGeom prst="rect">
            <a:avLst/>
          </a:prstGeom>
        </p:spPr>
        <p:txBody>
          <a:bodyPr wrap="square" lIns="0" tIns="0" rIns="0" bIns="0">
            <a:spAutoFit/>
          </a:bodyPr>
          <a:lstStyle>
            <a:lvl1pPr>
              <a:defRPr sz="3600" b="1" i="0">
                <a:solidFill>
                  <a:srgbClr val="404040"/>
                </a:solidFill>
                <a:latin typeface="Microsoft YaHei"/>
                <a:ea typeface="+mj-ea"/>
                <a:cs typeface="Microsoft YaHei"/>
              </a:defRPr>
            </a:lvl1pPr>
          </a:lstStyle>
          <a:p>
            <a:r>
              <a:rPr lang="zh-CN" altLang="en-US" kern="0" dirty="0" smtClean="0">
                <a:latin typeface="华文行楷" panose="02010800040101010101" pitchFamily="2" charset="-122"/>
                <a:ea typeface="华文行楷" panose="02010800040101010101" pitchFamily="2" charset="-122"/>
              </a:rPr>
              <a:t>标签</a:t>
            </a:r>
            <a:r>
              <a:rPr lang="en-US" altLang="zh-CN" kern="0" dirty="0" smtClean="0">
                <a:latin typeface="华文行楷" panose="02010800040101010101" pitchFamily="2" charset="-122"/>
                <a:ea typeface="华文行楷" panose="02010800040101010101" pitchFamily="2" charset="-122"/>
              </a:rPr>
              <a:t>-</a:t>
            </a:r>
            <a:r>
              <a:rPr lang="zh-CN" altLang="en-US" kern="0" dirty="0" smtClean="0">
                <a:latin typeface="华文行楷" panose="02010800040101010101" pitchFamily="2" charset="-122"/>
                <a:ea typeface="华文行楷" panose="02010800040101010101" pitchFamily="2" charset="-122"/>
              </a:rPr>
              <a:t>现有标准企业规模标签</a:t>
            </a:r>
            <a:endParaRPr lang="zh-CN" altLang="en-US" kern="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785659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4294967295"/>
          </p:nvPr>
        </p:nvSpPr>
        <p:spPr bwMode="auto">
          <a:xfrm>
            <a:off x="146050" y="6210300"/>
            <a:ext cx="457200" cy="457200"/>
          </a:xfrm>
          <a:prstGeom prst="ellipse">
            <a:avLst/>
          </a:prstGeom>
          <a:noFill/>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fld id="{33E47DC4-D4D3-4691-A654-A10B540148EB}" type="slidenum">
              <a:rPr lang="en-US" altLang="zh-CN"/>
              <a:pPr eaLnBrk="1" hangingPunct="1">
                <a:defRPr/>
              </a:pPr>
              <a:t>16</a:t>
            </a:fld>
            <a:endParaRPr lang="en-US" altLang="zh-CN"/>
          </a:p>
        </p:txBody>
      </p:sp>
      <p:sp>
        <p:nvSpPr>
          <p:cNvPr id="12291" name="矩形 13"/>
          <p:cNvSpPr>
            <a:spLocks noChangeArrowheads="1"/>
          </p:cNvSpPr>
          <p:nvPr/>
        </p:nvSpPr>
        <p:spPr bwMode="auto">
          <a:xfrm>
            <a:off x="304800" y="914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sz="2400" b="1" dirty="0" smtClean="0"/>
              <a:t>国标</a:t>
            </a:r>
            <a:r>
              <a:rPr lang="zh-CN" altLang="en-US" sz="2400" b="1" dirty="0"/>
              <a:t>分层原理存在的问题</a:t>
            </a:r>
          </a:p>
        </p:txBody>
      </p:sp>
      <p:graphicFrame>
        <p:nvGraphicFramePr>
          <p:cNvPr id="2" name="表格 1"/>
          <p:cNvGraphicFramePr>
            <a:graphicFrameLocks noGrp="1"/>
          </p:cNvGraphicFramePr>
          <p:nvPr/>
        </p:nvGraphicFramePr>
        <p:xfrm>
          <a:off x="990600" y="3581400"/>
          <a:ext cx="4267199" cy="1964884"/>
        </p:xfrm>
        <a:graphic>
          <a:graphicData uri="http://schemas.openxmlformats.org/drawingml/2006/table">
            <a:tbl>
              <a:tblPr firstRow="1" bandRow="1">
                <a:tableStyleId>{5C22544A-7EE6-4342-B048-85BDC9FD1C3A}</a:tableStyleId>
              </a:tblPr>
              <a:tblGrid>
                <a:gridCol w="522514"/>
                <a:gridCol w="1001486"/>
                <a:gridCol w="1024466"/>
                <a:gridCol w="1718733"/>
              </a:tblGrid>
              <a:tr h="462945">
                <a:tc>
                  <a:txBody>
                    <a:bodyPr/>
                    <a:lstStyle/>
                    <a:p>
                      <a:r>
                        <a:rPr lang="zh-CN" altLang="en-US" sz="1200" dirty="0" smtClean="0"/>
                        <a:t>行业</a:t>
                      </a:r>
                      <a:endParaRPr lang="zh-CN" altLang="en-US" sz="1200" dirty="0"/>
                    </a:p>
                  </a:txBody>
                  <a:tcPr marT="45698" marB="45698"/>
                </a:tc>
                <a:tc>
                  <a:txBody>
                    <a:bodyPr/>
                    <a:lstStyle/>
                    <a:p>
                      <a:r>
                        <a:rPr lang="zh-CN" altLang="en-US" sz="1200" dirty="0" smtClean="0"/>
                        <a:t>人数</a:t>
                      </a:r>
                      <a:endParaRPr lang="zh-CN" altLang="en-US" sz="1200" dirty="0"/>
                    </a:p>
                  </a:txBody>
                  <a:tcPr marT="45698" marB="45698"/>
                </a:tc>
                <a:tc>
                  <a:txBody>
                    <a:bodyPr/>
                    <a:lstStyle/>
                    <a:p>
                      <a:r>
                        <a:rPr lang="zh-CN" altLang="en-US" sz="1200" dirty="0" smtClean="0"/>
                        <a:t>销售收入（万元）</a:t>
                      </a:r>
                      <a:endParaRPr lang="zh-CN" altLang="en-US" sz="1200" dirty="0"/>
                    </a:p>
                  </a:txBody>
                  <a:tcPr marT="45698" marB="45698"/>
                </a:tc>
                <a:tc>
                  <a:txBody>
                    <a:bodyPr/>
                    <a:lstStyle/>
                    <a:p>
                      <a:r>
                        <a:rPr lang="zh-CN" altLang="en-US" sz="1200" dirty="0" smtClean="0"/>
                        <a:t>划型结果</a:t>
                      </a:r>
                      <a:endParaRPr lang="zh-CN" altLang="en-US" sz="1200" dirty="0"/>
                    </a:p>
                  </a:txBody>
                  <a:tcPr marT="45698" marB="45698"/>
                </a:tc>
              </a:tr>
              <a:tr h="282973">
                <a:tc rowSpan="4">
                  <a:txBody>
                    <a:bodyPr/>
                    <a:lstStyle/>
                    <a:p>
                      <a:r>
                        <a:rPr lang="zh-CN" altLang="en-US" sz="1600" dirty="0" smtClean="0"/>
                        <a:t>制造业</a:t>
                      </a:r>
                      <a:endParaRPr lang="zh-CN" altLang="en-US" sz="1600" dirty="0"/>
                    </a:p>
                  </a:txBody>
                  <a:tcPr marT="45698" marB="45698"/>
                </a:tc>
                <a:tc>
                  <a:txBody>
                    <a:bodyPr/>
                    <a:lstStyle/>
                    <a:p>
                      <a:r>
                        <a:rPr lang="en-US" altLang="zh-CN" sz="1200" dirty="0" smtClean="0"/>
                        <a:t>20</a:t>
                      </a:r>
                      <a:r>
                        <a:rPr lang="zh-CN" altLang="en-US" sz="1200" dirty="0" smtClean="0"/>
                        <a:t>人以下</a:t>
                      </a:r>
                      <a:endParaRPr lang="zh-CN" altLang="en-US" sz="1200" dirty="0"/>
                    </a:p>
                  </a:txBody>
                  <a:tcPr marT="45698" marB="45698"/>
                </a:tc>
                <a:tc>
                  <a:txBody>
                    <a:bodyPr/>
                    <a:lstStyle/>
                    <a:p>
                      <a:r>
                        <a:rPr lang="en-US" altLang="zh-CN" sz="1200" dirty="0" smtClean="0"/>
                        <a:t>300</a:t>
                      </a:r>
                      <a:r>
                        <a:rPr lang="zh-CN" altLang="en-US" sz="1200" dirty="0" smtClean="0"/>
                        <a:t>以下</a:t>
                      </a:r>
                      <a:endParaRPr lang="zh-CN" altLang="en-US" sz="1200" dirty="0"/>
                    </a:p>
                  </a:txBody>
                  <a:tcPr marT="45698" marB="45698"/>
                </a:tc>
                <a:tc>
                  <a:txBody>
                    <a:bodyPr/>
                    <a:lstStyle/>
                    <a:p>
                      <a:r>
                        <a:rPr lang="zh-CN" altLang="en-US" sz="1200" dirty="0" smtClean="0"/>
                        <a:t>微型</a:t>
                      </a:r>
                      <a:endParaRPr lang="zh-CN" altLang="en-US" sz="1200" dirty="0"/>
                    </a:p>
                  </a:txBody>
                  <a:tcPr marT="45698" marB="45698"/>
                </a:tc>
              </a:tr>
              <a:tr h="282973">
                <a:tc vMerge="1">
                  <a:txBody>
                    <a:bodyPr/>
                    <a:lstStyle/>
                    <a:p>
                      <a:endParaRPr lang="zh-CN" altLang="en-US" sz="1200" dirty="0"/>
                    </a:p>
                  </a:txBody>
                  <a:tcPr/>
                </a:tc>
                <a:tc>
                  <a:txBody>
                    <a:bodyPr/>
                    <a:lstStyle/>
                    <a:p>
                      <a:r>
                        <a:rPr lang="zh-CN" altLang="en-US" sz="1200" dirty="0" smtClean="0"/>
                        <a:t>（</a:t>
                      </a:r>
                      <a:r>
                        <a:rPr lang="en-US" altLang="zh-CN" sz="1200" dirty="0" smtClean="0"/>
                        <a:t>20</a:t>
                      </a:r>
                      <a:r>
                        <a:rPr lang="zh-CN" altLang="en-US" sz="1200" dirty="0" smtClean="0"/>
                        <a:t>，</a:t>
                      </a:r>
                      <a:r>
                        <a:rPr lang="en-US" altLang="zh-CN" sz="1200" dirty="0" smtClean="0"/>
                        <a:t>300</a:t>
                      </a:r>
                      <a:r>
                        <a:rPr lang="zh-CN" altLang="en-US" sz="1200" dirty="0" smtClean="0"/>
                        <a:t>）</a:t>
                      </a:r>
                      <a:endParaRPr lang="zh-CN" altLang="en-US" sz="1200" dirty="0"/>
                    </a:p>
                  </a:txBody>
                  <a:tcPr marT="45698" marB="45698"/>
                </a:tc>
                <a:tc>
                  <a:txBody>
                    <a:bodyPr/>
                    <a:lstStyle/>
                    <a:p>
                      <a:r>
                        <a:rPr lang="zh-CN" altLang="en-US" sz="1200" dirty="0" smtClean="0"/>
                        <a:t>（</a:t>
                      </a:r>
                      <a:r>
                        <a:rPr lang="en-US" altLang="zh-CN" sz="1200" dirty="0" smtClean="0"/>
                        <a:t>300</a:t>
                      </a:r>
                      <a:r>
                        <a:rPr lang="zh-CN" altLang="en-US" sz="1200" dirty="0" smtClean="0"/>
                        <a:t>，</a:t>
                      </a:r>
                      <a:r>
                        <a:rPr lang="en-US" altLang="zh-CN" sz="1200" dirty="0" smtClean="0"/>
                        <a:t>2000</a:t>
                      </a:r>
                      <a:r>
                        <a:rPr lang="zh-CN" altLang="en-US" sz="1200" dirty="0" smtClean="0"/>
                        <a:t>）</a:t>
                      </a:r>
                      <a:endParaRPr lang="zh-CN" altLang="en-US" sz="1200" dirty="0"/>
                    </a:p>
                  </a:txBody>
                  <a:tcPr marT="45698" marB="45698"/>
                </a:tc>
                <a:tc>
                  <a:txBody>
                    <a:bodyPr/>
                    <a:lstStyle/>
                    <a:p>
                      <a:r>
                        <a:rPr lang="zh-CN" altLang="en-US" sz="1200" dirty="0" smtClean="0"/>
                        <a:t>小型</a:t>
                      </a:r>
                      <a:endParaRPr lang="zh-CN" altLang="en-US" sz="1200" dirty="0"/>
                    </a:p>
                  </a:txBody>
                  <a:tcPr marT="45698" marB="45698"/>
                </a:tc>
              </a:tr>
              <a:tr h="457156">
                <a:tc vMerge="1">
                  <a:txBody>
                    <a:bodyPr/>
                    <a:lstStyle/>
                    <a:p>
                      <a:endParaRPr lang="zh-CN" altLang="en-US" sz="1200" dirty="0"/>
                    </a:p>
                  </a:txBody>
                  <a:tcPr/>
                </a:tc>
                <a:tc>
                  <a:txBody>
                    <a:bodyPr/>
                    <a:lstStyle/>
                    <a:p>
                      <a:r>
                        <a:rPr lang="zh-CN" altLang="en-US" sz="1200" dirty="0" smtClean="0"/>
                        <a:t>（</a:t>
                      </a:r>
                      <a:r>
                        <a:rPr lang="en-US" altLang="zh-CN" sz="1200" dirty="0" smtClean="0"/>
                        <a:t>300</a:t>
                      </a:r>
                      <a:r>
                        <a:rPr lang="zh-CN" altLang="en-US" sz="1200" dirty="0" smtClean="0"/>
                        <a:t>，</a:t>
                      </a:r>
                      <a:r>
                        <a:rPr lang="en-US" altLang="zh-CN" sz="1200" dirty="0" smtClean="0"/>
                        <a:t>1000</a:t>
                      </a:r>
                      <a:r>
                        <a:rPr lang="zh-CN" altLang="en-US" sz="1200" dirty="0" smtClean="0"/>
                        <a:t>）</a:t>
                      </a:r>
                      <a:endParaRPr lang="zh-CN" altLang="en-US" sz="1200" dirty="0"/>
                    </a:p>
                  </a:txBody>
                  <a:tcPr marT="45698" marB="45698"/>
                </a:tc>
                <a:tc>
                  <a:txBody>
                    <a:bodyPr/>
                    <a:lstStyle/>
                    <a:p>
                      <a:r>
                        <a:rPr lang="zh-CN" altLang="en-US" sz="1200" dirty="0" smtClean="0"/>
                        <a:t>（</a:t>
                      </a:r>
                      <a:r>
                        <a:rPr lang="en-US" altLang="zh-CN" sz="1200" dirty="0" smtClean="0"/>
                        <a:t>2000</a:t>
                      </a:r>
                      <a:r>
                        <a:rPr lang="zh-CN" altLang="en-US" sz="1200" dirty="0" smtClean="0"/>
                        <a:t>，</a:t>
                      </a:r>
                      <a:r>
                        <a:rPr lang="en-US" altLang="zh-CN" sz="1200" dirty="0" smtClean="0"/>
                        <a:t>40000</a:t>
                      </a:r>
                      <a:r>
                        <a:rPr lang="zh-CN" altLang="en-US" sz="1200" dirty="0" smtClean="0"/>
                        <a:t>）</a:t>
                      </a:r>
                      <a:endParaRPr lang="zh-CN" altLang="en-US" sz="1200" dirty="0"/>
                    </a:p>
                  </a:txBody>
                  <a:tcPr marT="45698" marB="45698"/>
                </a:tc>
                <a:tc>
                  <a:txBody>
                    <a:bodyPr/>
                    <a:lstStyle/>
                    <a:p>
                      <a:r>
                        <a:rPr lang="zh-CN" altLang="en-US" sz="1200" dirty="0" smtClean="0"/>
                        <a:t>中型</a:t>
                      </a:r>
                      <a:endParaRPr lang="zh-CN" altLang="en-US" sz="1200" dirty="0"/>
                    </a:p>
                  </a:txBody>
                  <a:tcPr marT="45698" marB="45698"/>
                </a:tc>
              </a:tr>
              <a:tr h="304654">
                <a:tc vMerge="1">
                  <a:txBody>
                    <a:bodyPr/>
                    <a:lstStyle/>
                    <a:p>
                      <a:endParaRPr lang="zh-CN" altLang="en-US" sz="1200" dirty="0"/>
                    </a:p>
                  </a:txBody>
                  <a:tcPr/>
                </a:tc>
                <a:tc>
                  <a:txBody>
                    <a:bodyPr/>
                    <a:lstStyle/>
                    <a:p>
                      <a:r>
                        <a:rPr lang="en-US" altLang="zh-CN" sz="1200" dirty="0" smtClean="0"/>
                        <a:t>1000</a:t>
                      </a:r>
                      <a:r>
                        <a:rPr lang="zh-CN" altLang="en-US" sz="1200" dirty="0" smtClean="0"/>
                        <a:t>人以上</a:t>
                      </a:r>
                      <a:endParaRPr lang="zh-CN" altLang="en-US" sz="1200" dirty="0"/>
                    </a:p>
                  </a:txBody>
                  <a:tcPr marT="45698" marB="45698"/>
                </a:tc>
                <a:tc>
                  <a:txBody>
                    <a:bodyPr/>
                    <a:lstStyle/>
                    <a:p>
                      <a:r>
                        <a:rPr lang="en-US" altLang="zh-CN" sz="1200" dirty="0" smtClean="0"/>
                        <a:t>40000</a:t>
                      </a:r>
                      <a:r>
                        <a:rPr lang="zh-CN" altLang="en-US" sz="1200" dirty="0" smtClean="0"/>
                        <a:t>以上</a:t>
                      </a:r>
                      <a:endParaRPr lang="zh-CN" altLang="en-US" sz="1200" dirty="0"/>
                    </a:p>
                  </a:txBody>
                  <a:tcPr marT="45698" marB="45698"/>
                </a:tc>
                <a:tc>
                  <a:txBody>
                    <a:bodyPr/>
                    <a:lstStyle/>
                    <a:p>
                      <a:r>
                        <a:rPr lang="zh-CN" altLang="en-US" sz="1200" dirty="0" smtClean="0"/>
                        <a:t>大型</a:t>
                      </a:r>
                      <a:endParaRPr lang="zh-CN" altLang="en-US" sz="1200" dirty="0"/>
                    </a:p>
                  </a:txBody>
                  <a:tcPr marT="45698" marB="45698"/>
                </a:tc>
              </a:tr>
            </a:tbl>
          </a:graphicData>
        </a:graphic>
      </p:graphicFrame>
      <p:graphicFrame>
        <p:nvGraphicFramePr>
          <p:cNvPr id="3" name="图示 2"/>
          <p:cNvGraphicFramePr/>
          <p:nvPr/>
        </p:nvGraphicFramePr>
        <p:xfrm>
          <a:off x="685800" y="1376363"/>
          <a:ext cx="73152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323" name="TextBox 3"/>
          <p:cNvSpPr txBox="1">
            <a:spLocks noChangeArrowheads="1"/>
          </p:cNvSpPr>
          <p:nvPr/>
        </p:nvSpPr>
        <p:spPr bwMode="auto">
          <a:xfrm>
            <a:off x="1143000" y="1376363"/>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a:t>国标划型原则：</a:t>
            </a:r>
          </a:p>
        </p:txBody>
      </p:sp>
      <p:sp>
        <p:nvSpPr>
          <p:cNvPr id="12324" name="TextBox 4"/>
          <p:cNvSpPr txBox="1">
            <a:spLocks noChangeArrowheads="1"/>
          </p:cNvSpPr>
          <p:nvPr/>
        </p:nvSpPr>
        <p:spPr bwMode="auto">
          <a:xfrm>
            <a:off x="914400" y="3124200"/>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a:t>工业制造业国标：</a:t>
            </a:r>
          </a:p>
        </p:txBody>
      </p:sp>
      <p:sp>
        <p:nvSpPr>
          <p:cNvPr id="6" name="左箭头标注 5"/>
          <p:cNvSpPr/>
          <p:nvPr/>
        </p:nvSpPr>
        <p:spPr>
          <a:xfrm>
            <a:off x="5410200" y="3505200"/>
            <a:ext cx="3200400" cy="2057400"/>
          </a:xfrm>
          <a:prstGeom prst="lef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dirty="0">
                <a:solidFill>
                  <a:schemeClr val="tx1"/>
                </a:solidFill>
              </a:rPr>
              <a:t>存在问题：</a:t>
            </a:r>
            <a:endParaRPr lang="en-US" altLang="zh-CN" sz="1200" dirty="0">
              <a:solidFill>
                <a:schemeClr val="tx1"/>
              </a:solidFill>
            </a:endParaRPr>
          </a:p>
          <a:p>
            <a:pPr marL="171450" indent="-171450">
              <a:buFont typeface="Wingdings" panose="05000000000000000000" pitchFamily="2" charset="2"/>
              <a:buChar char="l"/>
              <a:defRPr/>
            </a:pPr>
            <a:r>
              <a:rPr lang="zh-CN" altLang="en-US" sz="1200" dirty="0">
                <a:solidFill>
                  <a:schemeClr val="tx1"/>
                </a:solidFill>
              </a:rPr>
              <a:t>行业分类过细；</a:t>
            </a:r>
            <a:endParaRPr lang="en-US" altLang="zh-CN" sz="1200" dirty="0">
              <a:solidFill>
                <a:schemeClr val="tx1"/>
              </a:solidFill>
            </a:endParaRPr>
          </a:p>
          <a:p>
            <a:pPr marL="171450" indent="-171450">
              <a:buFont typeface="Wingdings" panose="05000000000000000000" pitchFamily="2" charset="2"/>
              <a:buChar char="l"/>
              <a:defRPr/>
            </a:pPr>
            <a:r>
              <a:rPr lang="zh-CN" altLang="en-US" sz="1200" dirty="0">
                <a:solidFill>
                  <a:schemeClr val="tx1"/>
                </a:solidFill>
              </a:rPr>
              <a:t>对于特定机构无法准确界定，诸如投资公司、政府平台公司、项目公司、事业单位；</a:t>
            </a:r>
            <a:endParaRPr lang="en-US" altLang="zh-CN" sz="1200" dirty="0">
              <a:solidFill>
                <a:schemeClr val="tx1"/>
              </a:solidFill>
            </a:endParaRPr>
          </a:p>
          <a:p>
            <a:pPr marL="171450" indent="-171450">
              <a:buFont typeface="Wingdings" panose="05000000000000000000" pitchFamily="2" charset="2"/>
              <a:buChar char="l"/>
              <a:defRPr/>
            </a:pPr>
            <a:r>
              <a:rPr lang="zh-CN" altLang="en-US" sz="1200" dirty="0">
                <a:solidFill>
                  <a:schemeClr val="tx1"/>
                </a:solidFill>
              </a:rPr>
              <a:t>特殊行业无法适用，诸如：房地产、金融、租赁等。</a:t>
            </a:r>
          </a:p>
        </p:txBody>
      </p:sp>
      <p:sp>
        <p:nvSpPr>
          <p:cNvPr id="11" name="标题 1"/>
          <p:cNvSpPr txBox="1">
            <a:spLocks/>
          </p:cNvSpPr>
          <p:nvPr/>
        </p:nvSpPr>
        <p:spPr>
          <a:xfrm>
            <a:off x="381000" y="228600"/>
            <a:ext cx="8072119" cy="553998"/>
          </a:xfrm>
          <a:prstGeom prst="rect">
            <a:avLst/>
          </a:prstGeom>
        </p:spPr>
        <p:txBody>
          <a:bodyPr wrap="square" lIns="0" tIns="0" rIns="0" bIns="0">
            <a:spAutoFit/>
          </a:bodyPr>
          <a:lstStyle>
            <a:lvl1pPr>
              <a:defRPr sz="3600" b="1" i="0">
                <a:solidFill>
                  <a:srgbClr val="404040"/>
                </a:solidFill>
                <a:latin typeface="Microsoft YaHei"/>
                <a:ea typeface="+mj-ea"/>
                <a:cs typeface="Microsoft YaHei"/>
              </a:defRPr>
            </a:lvl1pPr>
          </a:lstStyle>
          <a:p>
            <a:r>
              <a:rPr lang="zh-CN" altLang="en-US" kern="0" dirty="0" smtClean="0">
                <a:latin typeface="华文行楷" panose="02010800040101010101" pitchFamily="2" charset="-122"/>
                <a:ea typeface="华文行楷" panose="02010800040101010101" pitchFamily="2" charset="-122"/>
              </a:rPr>
              <a:t>标签</a:t>
            </a:r>
            <a:r>
              <a:rPr lang="en-US" altLang="zh-CN" kern="0" dirty="0" smtClean="0">
                <a:latin typeface="华文行楷" panose="02010800040101010101" pitchFamily="2" charset="-122"/>
                <a:ea typeface="华文行楷" panose="02010800040101010101" pitchFamily="2" charset="-122"/>
              </a:rPr>
              <a:t>-</a:t>
            </a:r>
            <a:r>
              <a:rPr lang="zh-CN" altLang="en-US" kern="0" dirty="0" smtClean="0">
                <a:latin typeface="华文行楷" panose="02010800040101010101" pitchFamily="2" charset="-122"/>
                <a:ea typeface="华文行楷" panose="02010800040101010101" pitchFamily="2" charset="-122"/>
              </a:rPr>
              <a:t>现有标准企业规模标签</a:t>
            </a:r>
            <a:endParaRPr lang="zh-CN" altLang="en-US" kern="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444261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bwMode="auto">
          <a:xfrm>
            <a:off x="146050" y="6210300"/>
            <a:ext cx="457200" cy="457200"/>
          </a:xfrm>
          <a:prstGeom prst="ellipse">
            <a:avLst/>
          </a:prstGeom>
          <a:noFill/>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fld id="{4874A111-DABA-406E-B2F6-F36303A990D4}" type="slidenum">
              <a:rPr lang="en-US" altLang="zh-CN"/>
              <a:pPr eaLnBrk="1" hangingPunct="1">
                <a:defRPr/>
              </a:pPr>
              <a:t>17</a:t>
            </a:fld>
            <a:endParaRPr lang="en-US" altLang="zh-CN"/>
          </a:p>
        </p:txBody>
      </p:sp>
      <p:sp>
        <p:nvSpPr>
          <p:cNvPr id="13315" name="矩形 13"/>
          <p:cNvSpPr>
            <a:spLocks noChangeArrowheads="1"/>
          </p:cNvSpPr>
          <p:nvPr/>
        </p:nvSpPr>
        <p:spPr bwMode="auto">
          <a:xfrm>
            <a:off x="304800" y="9906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sz="2400" b="1" dirty="0" smtClean="0"/>
              <a:t>国际</a:t>
            </a:r>
            <a:r>
              <a:rPr lang="zh-CN" altLang="en-US" sz="2400" b="1" dirty="0"/>
              <a:t>通用客户分层方法</a:t>
            </a:r>
          </a:p>
        </p:txBody>
      </p:sp>
      <p:graphicFrame>
        <p:nvGraphicFramePr>
          <p:cNvPr id="2" name="图示 1"/>
          <p:cNvGraphicFramePr/>
          <p:nvPr/>
        </p:nvGraphicFramePr>
        <p:xfrm>
          <a:off x="685800" y="2057400"/>
          <a:ext cx="304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a:xfrm>
            <a:off x="2819400" y="2895600"/>
            <a:ext cx="4343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3319" name="TextBox 6"/>
          <p:cNvSpPr txBox="1">
            <a:spLocks noChangeArrowheads="1"/>
          </p:cNvSpPr>
          <p:nvPr/>
        </p:nvSpPr>
        <p:spPr bwMode="auto">
          <a:xfrm>
            <a:off x="4343400" y="16764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a:t>销售收入（万元人民币）</a:t>
            </a:r>
          </a:p>
        </p:txBody>
      </p:sp>
      <p:sp>
        <p:nvSpPr>
          <p:cNvPr id="13320" name="TextBox 7"/>
          <p:cNvSpPr txBox="1">
            <a:spLocks noChangeArrowheads="1"/>
          </p:cNvSpPr>
          <p:nvPr/>
        </p:nvSpPr>
        <p:spPr bwMode="auto">
          <a:xfrm>
            <a:off x="4495800" y="24384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zh-CN"/>
              <a:t>&gt;800000</a:t>
            </a:r>
            <a:endParaRPr lang="zh-CN" altLang="en-US"/>
          </a:p>
        </p:txBody>
      </p:sp>
      <p:cxnSp>
        <p:nvCxnSpPr>
          <p:cNvPr id="12" name="直接连接符 11"/>
          <p:cNvCxnSpPr/>
          <p:nvPr/>
        </p:nvCxnSpPr>
        <p:spPr>
          <a:xfrm>
            <a:off x="2895600" y="3657600"/>
            <a:ext cx="4343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3322" name="矩形 8"/>
          <p:cNvSpPr>
            <a:spLocks noChangeArrowheads="1"/>
          </p:cNvSpPr>
          <p:nvPr/>
        </p:nvSpPr>
        <p:spPr bwMode="auto">
          <a:xfrm>
            <a:off x="4449763" y="324485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zh-CN"/>
              <a:t>200000-800000</a:t>
            </a:r>
            <a:endParaRPr lang="zh-CN" altLang="en-US"/>
          </a:p>
        </p:txBody>
      </p:sp>
      <p:sp>
        <p:nvSpPr>
          <p:cNvPr id="13323" name="矩形 13"/>
          <p:cNvSpPr>
            <a:spLocks noChangeArrowheads="1"/>
          </p:cNvSpPr>
          <p:nvPr/>
        </p:nvSpPr>
        <p:spPr bwMode="auto">
          <a:xfrm>
            <a:off x="4495800" y="4038600"/>
            <a:ext cx="167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zh-CN"/>
              <a:t>20000-200000</a:t>
            </a:r>
            <a:endParaRPr lang="zh-CN" altLang="en-US"/>
          </a:p>
        </p:txBody>
      </p:sp>
      <p:cxnSp>
        <p:nvCxnSpPr>
          <p:cNvPr id="15" name="直接连接符 14"/>
          <p:cNvCxnSpPr/>
          <p:nvPr/>
        </p:nvCxnSpPr>
        <p:spPr>
          <a:xfrm>
            <a:off x="2971800" y="4495800"/>
            <a:ext cx="4343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78175" y="5257800"/>
            <a:ext cx="4343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3326" name="矩形 16"/>
          <p:cNvSpPr>
            <a:spLocks noChangeArrowheads="1"/>
          </p:cNvSpPr>
          <p:nvPr/>
        </p:nvSpPr>
        <p:spPr bwMode="auto">
          <a:xfrm>
            <a:off x="4578350" y="48006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zh-CN"/>
              <a:t>800-20000</a:t>
            </a:r>
            <a:endParaRPr lang="zh-CN" altLang="en-US"/>
          </a:p>
        </p:txBody>
      </p:sp>
      <p:sp>
        <p:nvSpPr>
          <p:cNvPr id="13327" name="矩形 9"/>
          <p:cNvSpPr>
            <a:spLocks noChangeArrowheads="1"/>
          </p:cNvSpPr>
          <p:nvPr/>
        </p:nvSpPr>
        <p:spPr bwMode="auto">
          <a:xfrm>
            <a:off x="4887913" y="5613400"/>
            <a:ext cx="768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zh-CN"/>
              <a:t>&lt; 800</a:t>
            </a:r>
            <a:endParaRPr lang="zh-CN" altLang="en-US"/>
          </a:p>
        </p:txBody>
      </p:sp>
      <p:cxnSp>
        <p:nvCxnSpPr>
          <p:cNvPr id="19" name="直接连接符 18"/>
          <p:cNvCxnSpPr/>
          <p:nvPr/>
        </p:nvCxnSpPr>
        <p:spPr>
          <a:xfrm>
            <a:off x="3429000" y="6096000"/>
            <a:ext cx="4343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3329" name="TextBox 10"/>
          <p:cNvSpPr txBox="1">
            <a:spLocks noChangeArrowheads="1"/>
          </p:cNvSpPr>
          <p:nvPr/>
        </p:nvSpPr>
        <p:spPr bwMode="auto">
          <a:xfrm>
            <a:off x="762000" y="6310313"/>
            <a:ext cx="38481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zh-CN" altLang="en-US" sz="900"/>
              <a:t>数据来源于国际知名咨询公司</a:t>
            </a:r>
          </a:p>
        </p:txBody>
      </p:sp>
      <p:sp>
        <p:nvSpPr>
          <p:cNvPr id="20" name="标题 1"/>
          <p:cNvSpPr txBox="1">
            <a:spLocks/>
          </p:cNvSpPr>
          <p:nvPr/>
        </p:nvSpPr>
        <p:spPr>
          <a:xfrm>
            <a:off x="381000" y="228600"/>
            <a:ext cx="8072119" cy="553998"/>
          </a:xfrm>
          <a:prstGeom prst="rect">
            <a:avLst/>
          </a:prstGeom>
        </p:spPr>
        <p:txBody>
          <a:bodyPr wrap="square" lIns="0" tIns="0" rIns="0" bIns="0">
            <a:spAutoFit/>
          </a:bodyPr>
          <a:lstStyle>
            <a:lvl1pPr>
              <a:defRPr sz="3600" b="1" i="0">
                <a:solidFill>
                  <a:srgbClr val="404040"/>
                </a:solidFill>
                <a:latin typeface="Microsoft YaHei"/>
                <a:ea typeface="+mj-ea"/>
                <a:cs typeface="Microsoft YaHei"/>
              </a:defRPr>
            </a:lvl1pPr>
          </a:lstStyle>
          <a:p>
            <a:r>
              <a:rPr lang="zh-CN" altLang="en-US" kern="0" dirty="0" smtClean="0">
                <a:latin typeface="华文行楷" panose="02010800040101010101" pitchFamily="2" charset="-122"/>
                <a:ea typeface="华文行楷" panose="02010800040101010101" pitchFamily="2" charset="-122"/>
              </a:rPr>
              <a:t>标签</a:t>
            </a:r>
            <a:r>
              <a:rPr lang="en-US" altLang="zh-CN" kern="0" dirty="0" smtClean="0">
                <a:latin typeface="华文行楷" panose="02010800040101010101" pitchFamily="2" charset="-122"/>
                <a:ea typeface="华文行楷" panose="02010800040101010101" pitchFamily="2" charset="-122"/>
              </a:rPr>
              <a:t>-</a:t>
            </a:r>
            <a:r>
              <a:rPr lang="zh-CN" altLang="en-US" kern="0" dirty="0" smtClean="0">
                <a:latin typeface="华文行楷" panose="02010800040101010101" pitchFamily="2" charset="-122"/>
                <a:ea typeface="华文行楷" panose="02010800040101010101" pitchFamily="2" charset="-122"/>
              </a:rPr>
              <a:t>现有标准企业规模标签</a:t>
            </a:r>
            <a:endParaRPr lang="zh-CN" altLang="en-US" kern="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65152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聚类标签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2031325"/>
          </a:xfrm>
          <a:prstGeom prst="rect">
            <a:avLst/>
          </a:prstGeom>
        </p:spPr>
        <p:txBody>
          <a:bodyPr wrap="square">
            <a:spAutoFit/>
          </a:bodyPr>
          <a:lstStyle/>
          <a:p>
            <a:r>
              <a:rPr lang="zh-CN" altLang="en-US" dirty="0" smtClean="0"/>
              <a:t>场景实例：企业的注册资金、员工人数、地理；三个指标聚类可能会得到非标准的分类</a:t>
            </a:r>
            <a:endParaRPr lang="en-US" altLang="zh-CN" dirty="0" smtClean="0"/>
          </a:p>
          <a:p>
            <a:endParaRPr lang="en-US" altLang="zh-CN" dirty="0"/>
          </a:p>
          <a:p>
            <a:endParaRPr lang="en-US" altLang="zh-CN" dirty="0" smtClean="0"/>
          </a:p>
          <a:p>
            <a:r>
              <a:rPr lang="zh-CN" altLang="en-US" dirty="0" smtClean="0"/>
              <a:t>举例：</a:t>
            </a:r>
            <a:r>
              <a:rPr lang="zh-CN" altLang="en-US" dirty="0"/>
              <a:t>人大金仓利用“大数据”打造创新型社会治理</a:t>
            </a:r>
            <a:r>
              <a:rPr lang="zh-CN" altLang="en-US" dirty="0" smtClean="0"/>
              <a:t>平台中通过</a:t>
            </a:r>
            <a:r>
              <a:rPr lang="zh-CN" altLang="en-US" dirty="0"/>
              <a:t>对事件进行的标签画像实行智能分类，按时间、事件、组织做标签，形成整个</a:t>
            </a:r>
            <a:r>
              <a:rPr lang="zh-CN" altLang="en-US" dirty="0" smtClean="0"/>
              <a:t>画像。在作标签时号称利用聚类分析给客户提供新的分类。</a:t>
            </a:r>
            <a:endParaRPr lang="zh-CN" altLang="en-US" dirty="0"/>
          </a:p>
        </p:txBody>
      </p:sp>
    </p:spTree>
    <p:extLst>
      <p:ext uri="{BB962C8B-B14F-4D97-AF65-F5344CB8AC3E}">
        <p14:creationId xmlns:p14="http://schemas.microsoft.com/office/powerpoint/2010/main" val="377356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模型标签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923330"/>
          </a:xfrm>
          <a:prstGeom prst="rect">
            <a:avLst/>
          </a:prstGeom>
        </p:spPr>
        <p:txBody>
          <a:bodyPr wrap="square">
            <a:spAutoFit/>
          </a:bodyPr>
          <a:lstStyle/>
          <a:p>
            <a:r>
              <a:rPr lang="zh-CN" altLang="en-US" dirty="0" smtClean="0"/>
              <a:t>场景实例：利用同期的上市公司财报和同期的债券对企业的评级可以模拟企业的信用评级模型，打上自己的信用标签</a:t>
            </a:r>
            <a:endParaRPr lang="en-US" altLang="zh-CN" dirty="0"/>
          </a:p>
          <a:p>
            <a:endParaRPr lang="en-US" altLang="zh-CN" dirty="0" smtClean="0"/>
          </a:p>
        </p:txBody>
      </p:sp>
    </p:spTree>
    <p:extLst>
      <p:ext uri="{BB962C8B-B14F-4D97-AF65-F5344CB8AC3E}">
        <p14:creationId xmlns:p14="http://schemas.microsoft.com/office/powerpoint/2010/main" val="55468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京东金融</a:t>
            </a:r>
            <a:endParaRPr lang="zh-CN" altLang="en-US"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95400"/>
            <a:ext cx="7162800" cy="5257800"/>
          </a:xfrm>
          <a:prstGeom prst="rect">
            <a:avLst/>
          </a:prstGeom>
        </p:spPr>
      </p:pic>
    </p:spTree>
    <p:extLst>
      <p:ext uri="{BB962C8B-B14F-4D97-AF65-F5344CB8AC3E}">
        <p14:creationId xmlns:p14="http://schemas.microsoft.com/office/powerpoint/2010/main" val="172111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企业用户搜索热词标签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646331"/>
          </a:xfrm>
          <a:prstGeom prst="rect">
            <a:avLst/>
          </a:prstGeom>
        </p:spPr>
        <p:txBody>
          <a:bodyPr wrap="square">
            <a:spAutoFit/>
          </a:bodyPr>
          <a:lstStyle/>
          <a:p>
            <a:r>
              <a:rPr lang="zh-CN" altLang="en-US" dirty="0" smtClean="0"/>
              <a:t>场景实例：企业用户定制服务中的标签云中搜索热词可以后台整理成企业标签。</a:t>
            </a:r>
            <a:endParaRPr lang="en-US" altLang="zh-CN" dirty="0" smtClean="0"/>
          </a:p>
        </p:txBody>
      </p:sp>
    </p:spTree>
    <p:extLst>
      <p:ext uri="{BB962C8B-B14F-4D97-AF65-F5344CB8AC3E}">
        <p14:creationId xmlns:p14="http://schemas.microsoft.com/office/powerpoint/2010/main" val="286951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企业趣味标签</a:t>
            </a:r>
            <a:endParaRPr lang="zh-CN" altLang="en-US" dirty="0">
              <a:latin typeface="华文行楷" panose="02010800040101010101" pitchFamily="2" charset="-122"/>
              <a:ea typeface="华文行楷" panose="02010800040101010101" pitchFamily="2" charset="-122"/>
            </a:endParaRPr>
          </a:p>
        </p:txBody>
      </p:sp>
      <p:sp>
        <p:nvSpPr>
          <p:cNvPr id="5" name="矩形 4"/>
          <p:cNvSpPr/>
          <p:nvPr/>
        </p:nvSpPr>
        <p:spPr>
          <a:xfrm>
            <a:off x="533400" y="1371600"/>
            <a:ext cx="7772400" cy="646331"/>
          </a:xfrm>
          <a:prstGeom prst="rect">
            <a:avLst/>
          </a:prstGeom>
        </p:spPr>
        <p:txBody>
          <a:bodyPr wrap="square">
            <a:spAutoFit/>
          </a:bodyPr>
          <a:lstStyle/>
          <a:p>
            <a:r>
              <a:rPr lang="zh-CN" altLang="en-US" dirty="0" smtClean="0"/>
              <a:t>场景实例：企业的最长最短、企业注册资金的最多最少等互联网情境下的搜索可以做企业之最的趣味标签。</a:t>
            </a:r>
            <a:endParaRPr lang="en-US" altLang="zh-CN" dirty="0" smtClean="0"/>
          </a:p>
        </p:txBody>
      </p:sp>
    </p:spTree>
    <p:extLst>
      <p:ext uri="{BB962C8B-B14F-4D97-AF65-F5344CB8AC3E}">
        <p14:creationId xmlns:p14="http://schemas.microsoft.com/office/powerpoint/2010/main" val="193537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场景标签</a:t>
            </a:r>
            <a:endParaRPr lang="zh-CN" altLang="en-US" dirty="0">
              <a:latin typeface="华文行楷" panose="02010800040101010101" pitchFamily="2" charset="-122"/>
              <a:ea typeface="华文行楷" panose="02010800040101010101" pitchFamily="2" charset="-122"/>
            </a:endParaRPr>
          </a:p>
        </p:txBody>
      </p:sp>
      <p:sp>
        <p:nvSpPr>
          <p:cNvPr id="6" name="矩形 5"/>
          <p:cNvSpPr/>
          <p:nvPr/>
        </p:nvSpPr>
        <p:spPr>
          <a:xfrm>
            <a:off x="990600" y="1752600"/>
            <a:ext cx="7086600" cy="646331"/>
          </a:xfrm>
          <a:prstGeom prst="rect">
            <a:avLst/>
          </a:prstGeom>
        </p:spPr>
        <p:txBody>
          <a:bodyPr wrap="square">
            <a:spAutoFit/>
          </a:bodyPr>
          <a:lstStyle/>
          <a:p>
            <a:r>
              <a:rPr lang="en-US" altLang="zh-CN" dirty="0"/>
              <a:t> </a:t>
            </a:r>
            <a:r>
              <a:rPr lang="en-US" altLang="zh-CN" dirty="0" smtClean="0"/>
              <a:t>        </a:t>
            </a:r>
            <a:r>
              <a:rPr lang="zh-CN" altLang="en-US" dirty="0" smtClean="0"/>
              <a:t>京东的许多标签都对应的特定的场景，可以带入客户对企业的搜索查询场景，提出给企业打上特定的标签。</a:t>
            </a:r>
            <a:endParaRPr lang="zh-CN" altLang="en-US" dirty="0"/>
          </a:p>
        </p:txBody>
      </p:sp>
    </p:spTree>
    <p:extLst>
      <p:ext uri="{BB962C8B-B14F-4D97-AF65-F5344CB8AC3E}">
        <p14:creationId xmlns:p14="http://schemas.microsoft.com/office/powerpoint/2010/main" val="87821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爬取标签</a:t>
            </a:r>
            <a:endParaRPr lang="zh-CN" altLang="en-US" dirty="0">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629525" cy="2895600"/>
          </a:xfrm>
          <a:prstGeom prst="rect">
            <a:avLst/>
          </a:prstGeom>
        </p:spPr>
      </p:pic>
      <p:sp>
        <p:nvSpPr>
          <p:cNvPr id="6" name="矩形 5"/>
          <p:cNvSpPr/>
          <p:nvPr/>
        </p:nvSpPr>
        <p:spPr>
          <a:xfrm>
            <a:off x="762000" y="4572000"/>
            <a:ext cx="7772400" cy="369332"/>
          </a:xfrm>
          <a:prstGeom prst="rect">
            <a:avLst/>
          </a:prstGeom>
        </p:spPr>
        <p:txBody>
          <a:bodyPr wrap="square">
            <a:spAutoFit/>
          </a:bodyPr>
          <a:lstStyle/>
          <a:p>
            <a:r>
              <a:rPr lang="zh-CN" altLang="en-US" dirty="0" smtClean="0"/>
              <a:t>一、查询宝有标签信息也可爬取，可以作为备选</a:t>
            </a:r>
            <a:endParaRPr lang="en-US" altLang="zh-CN" dirty="0" smtClean="0"/>
          </a:p>
        </p:txBody>
      </p:sp>
    </p:spTree>
    <p:extLst>
      <p:ext uri="{BB962C8B-B14F-4D97-AF65-F5344CB8AC3E}">
        <p14:creationId xmlns:p14="http://schemas.microsoft.com/office/powerpoint/2010/main" val="289566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爬取标签</a:t>
            </a:r>
            <a:endParaRPr lang="zh-CN" altLang="en-US"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143000"/>
            <a:ext cx="7086600" cy="4495800"/>
          </a:xfrm>
          <a:prstGeom prst="rect">
            <a:avLst/>
          </a:prstGeom>
        </p:spPr>
      </p:pic>
      <p:sp>
        <p:nvSpPr>
          <p:cNvPr id="5" name="矩形 4"/>
          <p:cNvSpPr/>
          <p:nvPr/>
        </p:nvSpPr>
        <p:spPr>
          <a:xfrm>
            <a:off x="914400" y="5791200"/>
            <a:ext cx="7772400" cy="369332"/>
          </a:xfrm>
          <a:prstGeom prst="rect">
            <a:avLst/>
          </a:prstGeom>
        </p:spPr>
        <p:txBody>
          <a:bodyPr wrap="square">
            <a:spAutoFit/>
          </a:bodyPr>
          <a:lstStyle/>
          <a:p>
            <a:r>
              <a:rPr lang="zh-CN" altLang="en-US" dirty="0" smtClean="0"/>
              <a:t>阿里的企业自主标签，可以作为参考，能否爬取未尝试</a:t>
            </a:r>
            <a:endParaRPr lang="en-US" altLang="zh-CN" dirty="0" smtClean="0"/>
          </a:p>
        </p:txBody>
      </p:sp>
    </p:spTree>
    <p:extLst>
      <p:ext uri="{BB962C8B-B14F-4D97-AF65-F5344CB8AC3E}">
        <p14:creationId xmlns:p14="http://schemas.microsoft.com/office/powerpoint/2010/main" val="47928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企业关联关系</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京东金融</a:t>
            </a:r>
            <a:endParaRPr lang="zh-CN" altLang="en-US"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66800"/>
            <a:ext cx="7467600" cy="5181600"/>
          </a:xfrm>
          <a:prstGeom prst="rect">
            <a:avLst/>
          </a:prstGeom>
        </p:spPr>
      </p:pic>
    </p:spTree>
    <p:extLst>
      <p:ext uri="{BB962C8B-B14F-4D97-AF65-F5344CB8AC3E}">
        <p14:creationId xmlns:p14="http://schemas.microsoft.com/office/powerpoint/2010/main" val="403141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企业关联关系</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图数据库</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最短路径</a:t>
            </a:r>
            <a:endParaRPr lang="zh-CN" altLang="en-US" dirty="0">
              <a:latin typeface="华文行楷" panose="02010800040101010101" pitchFamily="2" charset="-122"/>
              <a:ea typeface="华文行楷" panose="020108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241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企业关联关系</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图数据库</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单点五级关系查询</a:t>
            </a:r>
            <a:endParaRPr lang="zh-CN" altLang="en-US" dirty="0">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47800"/>
            <a:ext cx="7239000" cy="4295149"/>
          </a:xfrm>
          <a:prstGeom prst="rect">
            <a:avLst/>
          </a:prstGeom>
        </p:spPr>
      </p:pic>
    </p:spTree>
    <p:extLst>
      <p:ext uri="{BB962C8B-B14F-4D97-AF65-F5344CB8AC3E}">
        <p14:creationId xmlns:p14="http://schemas.microsoft.com/office/powerpoint/2010/main" val="3494539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940" y="589597"/>
            <a:ext cx="8474710" cy="369332"/>
          </a:xfrm>
        </p:spPr>
        <p:txBody>
          <a:bodyPr/>
          <a:lstStyle/>
          <a:p>
            <a:r>
              <a:rPr lang="zh-CN" altLang="en-US" sz="2400" dirty="0" smtClean="0">
                <a:latin typeface="华文行楷" panose="02010800040101010101" pitchFamily="2" charset="-122"/>
                <a:ea typeface="华文行楷" panose="02010800040101010101" pitchFamily="2" charset="-122"/>
              </a:rPr>
              <a:t>企业关联关系</a:t>
            </a:r>
            <a:r>
              <a:rPr lang="en-US" altLang="zh-CN" sz="2400" dirty="0" smtClean="0">
                <a:latin typeface="华文行楷" panose="02010800040101010101" pitchFamily="2" charset="-122"/>
                <a:ea typeface="华文行楷" panose="02010800040101010101" pitchFamily="2" charset="-122"/>
              </a:rPr>
              <a:t>-</a:t>
            </a:r>
            <a:r>
              <a:rPr lang="zh-CN" altLang="en-US" sz="2400" dirty="0" smtClean="0">
                <a:latin typeface="华文行楷" panose="02010800040101010101" pitchFamily="2" charset="-122"/>
                <a:ea typeface="华文行楷" panose="02010800040101010101" pitchFamily="2" charset="-122"/>
              </a:rPr>
              <a:t>图数据库</a:t>
            </a:r>
            <a:r>
              <a:rPr lang="en-US" altLang="zh-CN" sz="2400" dirty="0" smtClean="0">
                <a:latin typeface="华文行楷" panose="02010800040101010101" pitchFamily="2" charset="-122"/>
                <a:ea typeface="华文行楷" panose="02010800040101010101" pitchFamily="2" charset="-122"/>
              </a:rPr>
              <a:t>-</a:t>
            </a:r>
            <a:r>
              <a:rPr lang="zh-CN" altLang="en-US" sz="2400" dirty="0" smtClean="0">
                <a:latin typeface="华文行楷" panose="02010800040101010101" pitchFamily="2" charset="-122"/>
                <a:ea typeface="华文行楷" panose="02010800040101010101" pitchFamily="2" charset="-122"/>
              </a:rPr>
              <a:t>有五级关系最底一级的点查询</a:t>
            </a:r>
            <a:endParaRPr lang="zh-CN" altLang="en-US" sz="2400"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1"/>
            <a:ext cx="8096250" cy="2362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581400"/>
            <a:ext cx="8096250" cy="2971799"/>
          </a:xfrm>
          <a:prstGeom prst="rect">
            <a:avLst/>
          </a:prstGeom>
        </p:spPr>
      </p:pic>
    </p:spTree>
    <p:extLst>
      <p:ext uri="{BB962C8B-B14F-4D97-AF65-F5344CB8AC3E}">
        <p14:creationId xmlns:p14="http://schemas.microsoft.com/office/powerpoint/2010/main" val="350658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外部数据已有企业分类</a:t>
            </a:r>
            <a:endParaRPr lang="zh-CN" altLang="en-US" dirty="0">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1"/>
            <a:ext cx="8382000" cy="2514599"/>
          </a:xfrm>
          <a:prstGeom prst="rect">
            <a:avLst/>
          </a:prstGeom>
        </p:spPr>
      </p:pic>
    </p:spTree>
    <p:extLst>
      <p:ext uri="{BB962C8B-B14F-4D97-AF65-F5344CB8AC3E}">
        <p14:creationId xmlns:p14="http://schemas.microsoft.com/office/powerpoint/2010/main" val="409308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地理信息</a:t>
            </a:r>
            <a:endParaRPr lang="zh-CN" altLang="en-US" dirty="0">
              <a:latin typeface="华文行楷" panose="02010800040101010101" pitchFamily="2" charset="-122"/>
              <a:ea typeface="华文行楷" panose="02010800040101010101" pitchFamily="2" charset="-122"/>
            </a:endParaRPr>
          </a:p>
        </p:txBody>
      </p:sp>
      <p:sp>
        <p:nvSpPr>
          <p:cNvPr id="4" name="矩形 3"/>
          <p:cNvSpPr/>
          <p:nvPr/>
        </p:nvSpPr>
        <p:spPr>
          <a:xfrm>
            <a:off x="533400" y="1371600"/>
            <a:ext cx="7772400" cy="3785652"/>
          </a:xfrm>
          <a:prstGeom prst="rect">
            <a:avLst/>
          </a:prstGeom>
        </p:spPr>
        <p:txBody>
          <a:bodyPr wrap="square">
            <a:spAutoFit/>
          </a:bodyPr>
          <a:lstStyle/>
          <a:p>
            <a:r>
              <a:rPr lang="zh-CN" altLang="en-US" sz="2400" dirty="0"/>
              <a:t>中华人民共和国行政区划统计表（</a:t>
            </a:r>
            <a:r>
              <a:rPr lang="en-US" altLang="zh-CN" sz="2400" dirty="0"/>
              <a:t>2016</a:t>
            </a:r>
            <a:r>
              <a:rPr lang="zh-CN" altLang="en-US" sz="2400" dirty="0"/>
              <a:t>年）（除台湾为</a:t>
            </a:r>
            <a:r>
              <a:rPr lang="en-US" altLang="zh-CN" sz="2400" dirty="0"/>
              <a:t>2011</a:t>
            </a:r>
            <a:r>
              <a:rPr lang="zh-CN" altLang="en-US" sz="2400" dirty="0"/>
              <a:t>年）</a:t>
            </a:r>
          </a:p>
          <a:p>
            <a:r>
              <a:rPr lang="en-US" altLang="zh-CN" sz="2400" dirty="0"/>
              <a:t>34</a:t>
            </a:r>
            <a:r>
              <a:rPr lang="zh-CN" altLang="en-US" sz="2400" dirty="0"/>
              <a:t>省级行政区划单位：</a:t>
            </a:r>
            <a:r>
              <a:rPr lang="en-US" altLang="zh-CN" sz="2400" dirty="0"/>
              <a:t>4</a:t>
            </a:r>
            <a:r>
              <a:rPr lang="zh-CN" altLang="en-US" sz="2400" dirty="0"/>
              <a:t>直辖市、</a:t>
            </a:r>
            <a:r>
              <a:rPr lang="en-US" altLang="zh-CN" sz="2400" dirty="0"/>
              <a:t>23</a:t>
            </a:r>
            <a:r>
              <a:rPr lang="zh-CN" altLang="en-US" sz="2400" dirty="0"/>
              <a:t>省、</a:t>
            </a:r>
            <a:r>
              <a:rPr lang="en-US" altLang="zh-CN" sz="2400" dirty="0"/>
              <a:t>5</a:t>
            </a:r>
            <a:r>
              <a:rPr lang="zh-CN" altLang="en-US" sz="2400" dirty="0"/>
              <a:t>自治区、</a:t>
            </a:r>
            <a:r>
              <a:rPr lang="en-US" altLang="zh-CN" sz="2400" dirty="0"/>
              <a:t>2</a:t>
            </a:r>
            <a:r>
              <a:rPr lang="zh-CN" altLang="en-US" sz="2400" dirty="0"/>
              <a:t>特别行政区；</a:t>
            </a:r>
          </a:p>
          <a:p>
            <a:r>
              <a:rPr lang="en-US" altLang="zh-CN" sz="2400" dirty="0"/>
              <a:t>334</a:t>
            </a:r>
            <a:r>
              <a:rPr lang="zh-CN" altLang="en-US" sz="2400" dirty="0"/>
              <a:t>地级行政区划单位：</a:t>
            </a:r>
            <a:r>
              <a:rPr lang="en-US" altLang="zh-CN" sz="2400" dirty="0"/>
              <a:t>293</a:t>
            </a:r>
            <a:r>
              <a:rPr lang="zh-CN" altLang="en-US" sz="2400" dirty="0"/>
              <a:t>地级市、</a:t>
            </a:r>
            <a:r>
              <a:rPr lang="en-US" altLang="zh-CN" sz="2400" dirty="0"/>
              <a:t>8</a:t>
            </a:r>
            <a:r>
              <a:rPr lang="zh-CN" altLang="en-US" sz="2400" dirty="0"/>
              <a:t>地区、</a:t>
            </a:r>
            <a:r>
              <a:rPr lang="en-US" altLang="zh-CN" sz="2400" dirty="0"/>
              <a:t>30</a:t>
            </a:r>
            <a:r>
              <a:rPr lang="zh-CN" altLang="en-US" sz="2400" dirty="0"/>
              <a:t>自治州、</a:t>
            </a:r>
            <a:r>
              <a:rPr lang="en-US" altLang="zh-CN" sz="2400" dirty="0"/>
              <a:t>3</a:t>
            </a:r>
            <a:r>
              <a:rPr lang="zh-CN" altLang="en-US" sz="2400" dirty="0"/>
              <a:t>盟；</a:t>
            </a:r>
          </a:p>
          <a:p>
            <a:r>
              <a:rPr lang="en-US" altLang="zh-CN" sz="2400" dirty="0"/>
              <a:t>2851</a:t>
            </a:r>
            <a:r>
              <a:rPr lang="zh-CN" altLang="en-US" sz="2400" dirty="0"/>
              <a:t>县级行政区划单位：</a:t>
            </a:r>
            <a:r>
              <a:rPr lang="en-US" altLang="zh-CN" sz="2400" dirty="0"/>
              <a:t>940</a:t>
            </a:r>
            <a:r>
              <a:rPr lang="zh-CN" altLang="en-US" sz="2400" dirty="0"/>
              <a:t>市辖区、</a:t>
            </a:r>
            <a:r>
              <a:rPr lang="en-US" altLang="zh-CN" sz="2400" dirty="0"/>
              <a:t>363</a:t>
            </a:r>
            <a:r>
              <a:rPr lang="zh-CN" altLang="en-US" sz="2400" dirty="0"/>
              <a:t>县级市、</a:t>
            </a:r>
            <a:r>
              <a:rPr lang="en-US" altLang="zh-CN" sz="2400" dirty="0"/>
              <a:t>1377</a:t>
            </a:r>
            <a:r>
              <a:rPr lang="zh-CN" altLang="en-US" sz="2400" dirty="0"/>
              <a:t>县、</a:t>
            </a:r>
            <a:r>
              <a:rPr lang="en-US" altLang="zh-CN" sz="2400" dirty="0"/>
              <a:t>117</a:t>
            </a:r>
            <a:r>
              <a:rPr lang="zh-CN" altLang="en-US" sz="2400" dirty="0"/>
              <a:t>自治县、</a:t>
            </a:r>
            <a:r>
              <a:rPr lang="en-US" altLang="zh-CN" sz="2400" dirty="0"/>
              <a:t>49</a:t>
            </a:r>
            <a:r>
              <a:rPr lang="zh-CN" altLang="en-US" sz="2400" dirty="0"/>
              <a:t>旗、</a:t>
            </a:r>
            <a:r>
              <a:rPr lang="en-US" altLang="zh-CN" sz="2400" dirty="0"/>
              <a:t>3</a:t>
            </a:r>
            <a:r>
              <a:rPr lang="zh-CN" altLang="en-US" sz="2400" dirty="0"/>
              <a:t>自治旗、</a:t>
            </a:r>
            <a:r>
              <a:rPr lang="en-US" altLang="zh-CN" sz="2400" dirty="0"/>
              <a:t>1</a:t>
            </a:r>
            <a:r>
              <a:rPr lang="zh-CN" altLang="en-US" sz="2400" dirty="0"/>
              <a:t>特区、</a:t>
            </a:r>
            <a:r>
              <a:rPr lang="en-US" altLang="zh-CN" sz="2400" dirty="0"/>
              <a:t>1</a:t>
            </a:r>
            <a:r>
              <a:rPr lang="zh-CN" altLang="en-US" sz="2400" dirty="0"/>
              <a:t>林区；</a:t>
            </a:r>
          </a:p>
          <a:p>
            <a:r>
              <a:rPr lang="en-US" altLang="zh-CN" sz="2400" dirty="0"/>
              <a:t>39829</a:t>
            </a:r>
            <a:r>
              <a:rPr lang="zh-CN" altLang="en-US" sz="2400" dirty="0"/>
              <a:t>乡级行政区划单位：</a:t>
            </a:r>
            <a:r>
              <a:rPr lang="en-US" altLang="zh-CN" sz="2400" dirty="0"/>
              <a:t>20654</a:t>
            </a:r>
            <a:r>
              <a:rPr lang="zh-CN" altLang="en-US" sz="2400" dirty="0"/>
              <a:t>镇、</a:t>
            </a:r>
            <a:r>
              <a:rPr lang="en-US" altLang="zh-CN" sz="2400" dirty="0"/>
              <a:t>10169</a:t>
            </a:r>
            <a:r>
              <a:rPr lang="zh-CN" altLang="en-US" sz="2400" dirty="0"/>
              <a:t>乡、</a:t>
            </a:r>
            <a:r>
              <a:rPr lang="en-US" altLang="zh-CN" sz="2400" dirty="0"/>
              <a:t>990</a:t>
            </a:r>
            <a:r>
              <a:rPr lang="zh-CN" altLang="en-US" sz="2400" dirty="0"/>
              <a:t>民族乡、</a:t>
            </a:r>
            <a:r>
              <a:rPr lang="en-US" altLang="zh-CN" sz="2400" dirty="0"/>
              <a:t>8016</a:t>
            </a:r>
            <a:r>
              <a:rPr lang="zh-CN" altLang="en-US" sz="2400" dirty="0"/>
              <a:t>街道</a:t>
            </a:r>
            <a:r>
              <a:rPr lang="zh-CN" altLang="en-US" dirty="0"/>
              <a:t>；</a:t>
            </a:r>
          </a:p>
        </p:txBody>
      </p:sp>
    </p:spTree>
    <p:extLst>
      <p:ext uri="{BB962C8B-B14F-4D97-AF65-F5344CB8AC3E}">
        <p14:creationId xmlns:p14="http://schemas.microsoft.com/office/powerpoint/2010/main" val="1673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地理信息库建立</a:t>
            </a:r>
            <a:endParaRPr lang="zh-CN" altLang="en-US" dirty="0">
              <a:latin typeface="华文行楷" panose="02010800040101010101" pitchFamily="2" charset="-122"/>
              <a:ea typeface="华文行楷" panose="02010800040101010101" pitchFamily="2" charset="-122"/>
            </a:endParaRPr>
          </a:p>
        </p:txBody>
      </p:sp>
      <p:sp>
        <p:nvSpPr>
          <p:cNvPr id="4" name="矩形 3"/>
          <p:cNvSpPr/>
          <p:nvPr/>
        </p:nvSpPr>
        <p:spPr>
          <a:xfrm>
            <a:off x="533400" y="1371600"/>
            <a:ext cx="7772400" cy="369332"/>
          </a:xfrm>
          <a:prstGeom prst="rect">
            <a:avLst/>
          </a:prstGeom>
        </p:spPr>
        <p:txBody>
          <a:bodyPr wrap="square">
            <a:spAutoFit/>
          </a:bodyPr>
          <a:lstStyle/>
          <a:p>
            <a:r>
              <a:rPr lang="zh-CN" altLang="en-US" dirty="0" smtClean="0"/>
              <a:t>一、统计局有到村一级的数据</a:t>
            </a:r>
            <a:endParaRPr lang="en-US" altLang="zh-CN"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777748"/>
            <a:ext cx="7086600" cy="2108452"/>
          </a:xfrm>
          <a:prstGeom prst="rect">
            <a:avLst/>
          </a:prstGeom>
        </p:spPr>
      </p:pic>
      <p:sp>
        <p:nvSpPr>
          <p:cNvPr id="5" name="矩形 4"/>
          <p:cNvSpPr/>
          <p:nvPr/>
        </p:nvSpPr>
        <p:spPr>
          <a:xfrm>
            <a:off x="457200" y="4191000"/>
            <a:ext cx="7772400" cy="369332"/>
          </a:xfrm>
          <a:prstGeom prst="rect">
            <a:avLst/>
          </a:prstGeom>
        </p:spPr>
        <p:txBody>
          <a:bodyPr wrap="square">
            <a:spAutoFit/>
          </a:bodyPr>
          <a:lstStyle/>
          <a:p>
            <a:r>
              <a:rPr lang="zh-CN" altLang="en-US" dirty="0" smtClean="0"/>
              <a:t>二、上游工商或</a:t>
            </a:r>
            <a:r>
              <a:rPr lang="en-US" altLang="zh-CN" dirty="0" smtClean="0"/>
              <a:t>GIS</a:t>
            </a:r>
            <a:r>
              <a:rPr lang="zh-CN" altLang="en-US" dirty="0" smtClean="0"/>
              <a:t>企业能否购买企业地理信息</a:t>
            </a:r>
            <a:endParaRPr lang="en-US" altLang="zh-CN" dirty="0" smtClean="0"/>
          </a:p>
        </p:txBody>
      </p:sp>
    </p:spTree>
    <p:extLst>
      <p:ext uri="{BB962C8B-B14F-4D97-AF65-F5344CB8AC3E}">
        <p14:creationId xmlns:p14="http://schemas.microsoft.com/office/powerpoint/2010/main" val="428081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地理信息补录</a:t>
            </a:r>
            <a:endParaRPr lang="zh-CN" altLang="en-US" dirty="0">
              <a:latin typeface="华文行楷" panose="02010800040101010101" pitchFamily="2" charset="-122"/>
              <a:ea typeface="华文行楷" panose="02010800040101010101" pitchFamily="2" charset="-122"/>
            </a:endParaRPr>
          </a:p>
        </p:txBody>
      </p:sp>
      <p:sp>
        <p:nvSpPr>
          <p:cNvPr id="4" name="矩形 3"/>
          <p:cNvSpPr/>
          <p:nvPr/>
        </p:nvSpPr>
        <p:spPr>
          <a:xfrm>
            <a:off x="533400" y="1371600"/>
            <a:ext cx="7772400" cy="1754326"/>
          </a:xfrm>
          <a:prstGeom prst="rect">
            <a:avLst/>
          </a:prstGeom>
        </p:spPr>
        <p:txBody>
          <a:bodyPr wrap="square">
            <a:spAutoFit/>
          </a:bodyPr>
          <a:lstStyle/>
          <a:p>
            <a:r>
              <a:rPr lang="zh-CN" altLang="en-US" dirty="0" smtClean="0"/>
              <a:t>一、标明企业地理位置现有数据有多个地址：注册地址、企业地址、登记机关；需要用分词加判断建立算法为企业补录地理信息标签。</a:t>
            </a:r>
            <a:endParaRPr lang="en-US" altLang="zh-CN" dirty="0" smtClean="0"/>
          </a:p>
          <a:p>
            <a:r>
              <a:rPr lang="zh-CN" altLang="en-US" dirty="0" smtClean="0"/>
              <a:t>二、没有地址信息的企业可考虑企查查抓取。</a:t>
            </a:r>
            <a:endParaRPr lang="en-US" altLang="zh-CN" dirty="0" smtClean="0"/>
          </a:p>
          <a:p>
            <a:r>
              <a:rPr lang="zh-CN" altLang="en-US" dirty="0" smtClean="0"/>
              <a:t>三、</a:t>
            </a:r>
            <a:r>
              <a:rPr lang="zh-CN" altLang="en-US" dirty="0"/>
              <a:t>上游工商或</a:t>
            </a:r>
            <a:r>
              <a:rPr lang="en-US" altLang="zh-CN" dirty="0"/>
              <a:t>GIS</a:t>
            </a:r>
            <a:r>
              <a:rPr lang="zh-CN" altLang="en-US" dirty="0"/>
              <a:t>企业能否购买企业地理信息与现有企业匹配。</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106148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行业标签</a:t>
            </a:r>
            <a:endParaRPr lang="zh-CN" altLang="en-US" dirty="0">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467600" cy="4982259"/>
          </a:xfrm>
          <a:prstGeom prst="rect">
            <a:avLst/>
          </a:prstGeom>
        </p:spPr>
      </p:pic>
    </p:spTree>
    <p:extLst>
      <p:ext uri="{BB962C8B-B14F-4D97-AF65-F5344CB8AC3E}">
        <p14:creationId xmlns:p14="http://schemas.microsoft.com/office/powerpoint/2010/main" val="371144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行业标签补录</a:t>
            </a:r>
            <a:endParaRPr lang="zh-CN" altLang="en-US" dirty="0">
              <a:latin typeface="华文行楷" panose="02010800040101010101" pitchFamily="2" charset="-122"/>
              <a:ea typeface="华文行楷" panose="02010800040101010101" pitchFamily="2" charset="-122"/>
            </a:endParaRPr>
          </a:p>
        </p:txBody>
      </p:sp>
      <p:sp>
        <p:nvSpPr>
          <p:cNvPr id="4" name="矩形 3"/>
          <p:cNvSpPr/>
          <p:nvPr/>
        </p:nvSpPr>
        <p:spPr>
          <a:xfrm>
            <a:off x="533400" y="1371600"/>
            <a:ext cx="7772400" cy="923330"/>
          </a:xfrm>
          <a:prstGeom prst="rect">
            <a:avLst/>
          </a:prstGeom>
        </p:spPr>
        <p:txBody>
          <a:bodyPr wrap="square">
            <a:spAutoFit/>
          </a:bodyPr>
          <a:lstStyle/>
          <a:p>
            <a:r>
              <a:rPr lang="zh-CN" altLang="en-US" dirty="0" smtClean="0"/>
              <a:t>一、行业标签在企业照面、证监会行业信息比较齐备。</a:t>
            </a:r>
            <a:endParaRPr lang="en-US" altLang="zh-CN" dirty="0" smtClean="0"/>
          </a:p>
          <a:p>
            <a:r>
              <a:rPr lang="zh-CN" altLang="en-US" dirty="0" smtClean="0"/>
              <a:t>二、可以在企查查等网站抓取补录行业信息。</a:t>
            </a:r>
            <a:endParaRPr lang="en-US" altLang="zh-CN" dirty="0" smtClean="0"/>
          </a:p>
          <a:p>
            <a:r>
              <a:rPr lang="zh-CN" altLang="en-US" dirty="0" smtClean="0"/>
              <a:t>三、行业分类有国标</a:t>
            </a:r>
            <a:r>
              <a:rPr lang="en-US" altLang="zh-CN" dirty="0" smtClean="0"/>
              <a:t>GB/4754-2011</a:t>
            </a:r>
            <a:r>
              <a:rPr lang="zh-CN" altLang="en-US" dirty="0" smtClean="0"/>
              <a:t>，但不确定已有数据是否以国标定义</a:t>
            </a:r>
            <a:endParaRPr lang="en-US" altLang="zh-CN" dirty="0" smtClean="0"/>
          </a:p>
        </p:txBody>
      </p:sp>
    </p:spTree>
    <p:extLst>
      <p:ext uri="{BB962C8B-B14F-4D97-AF65-F5344CB8AC3E}">
        <p14:creationId xmlns:p14="http://schemas.microsoft.com/office/powerpoint/2010/main" val="38956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标签</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产品标签</a:t>
            </a:r>
            <a:endParaRPr lang="zh-CN" altLang="en-US"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43000"/>
            <a:ext cx="7620000" cy="4465932"/>
          </a:xfrm>
          <a:prstGeom prst="rect">
            <a:avLst/>
          </a:prstGeom>
        </p:spPr>
      </p:pic>
    </p:spTree>
    <p:extLst>
      <p:ext uri="{BB962C8B-B14F-4D97-AF65-F5344CB8AC3E}">
        <p14:creationId xmlns:p14="http://schemas.microsoft.com/office/powerpoint/2010/main" val="414120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21E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TotalTime>
  <Words>1355</Words>
  <Application>Microsoft Office PowerPoint</Application>
  <PresentationFormat>全屏显示(4:3)</PresentationFormat>
  <Paragraphs>262</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企业画像体系：外部数据版</vt:lpstr>
      <vt:lpstr>京东金融</vt:lpstr>
      <vt:lpstr>外部数据已有企业分类</vt:lpstr>
      <vt:lpstr>标签-地理信息</vt:lpstr>
      <vt:lpstr>标签-地理信息库建立</vt:lpstr>
      <vt:lpstr>标签-地理信息补录</vt:lpstr>
      <vt:lpstr>标签-行业标签</vt:lpstr>
      <vt:lpstr>标签-行业标签补录</vt:lpstr>
      <vt:lpstr>标签-产品标签</vt:lpstr>
      <vt:lpstr>标签-产品标签补录</vt:lpstr>
      <vt:lpstr>标签-待定标签</vt:lpstr>
      <vt:lpstr>标签-上市公司股市标签</vt:lpstr>
      <vt:lpstr>标签-企业类型、企业状态、</vt:lpstr>
      <vt:lpstr>标签-变化标签之风险标签</vt:lpstr>
      <vt:lpstr>PowerPoint 演示文稿</vt:lpstr>
      <vt:lpstr>PowerPoint 演示文稿</vt:lpstr>
      <vt:lpstr>PowerPoint 演示文稿</vt:lpstr>
      <vt:lpstr>标签-聚类标签</vt:lpstr>
      <vt:lpstr>标签-模型标签</vt:lpstr>
      <vt:lpstr>标签-企业用户搜索热词标签</vt:lpstr>
      <vt:lpstr>标签-企业趣味标签</vt:lpstr>
      <vt:lpstr>标签-场景标签</vt:lpstr>
      <vt:lpstr>标签-爬取标签</vt:lpstr>
      <vt:lpstr>标签-爬取标签</vt:lpstr>
      <vt:lpstr>企业关联关系-京东金融</vt:lpstr>
      <vt:lpstr>企业关联关系-图数据库-最短路径</vt:lpstr>
      <vt:lpstr>企业关联关系-图数据库-单点五级关系查询</vt:lpstr>
      <vt:lpstr>企业关联关系-图数据库-有五级关系最底一级的点查询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用户画像体系：银行版</dc:title>
  <dc:creator>web</dc:creator>
  <cp:lastModifiedBy>admin</cp:lastModifiedBy>
  <cp:revision>33</cp:revision>
  <dcterms:created xsi:type="dcterms:W3CDTF">2016-03-14T01:49:10Z</dcterms:created>
  <dcterms:modified xsi:type="dcterms:W3CDTF">2018-03-01T07:49:32Z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2016-03-14T00:00:00Z</vt:filetime>
  </property>
</Properties>
</file>