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57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85" autoAdjust="0"/>
  </p:normalViewPr>
  <p:slideViewPr>
    <p:cSldViewPr>
      <p:cViewPr>
        <p:scale>
          <a:sx n="75" d="100"/>
          <a:sy n="75" d="100"/>
        </p:scale>
        <p:origin x="-122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4FBCC-5B60-42EF-9E2A-D7276CA2383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222BB-0004-4BC5-9EFD-E0CEAAD6CB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A6C17-0589-4EB7-BEB1-2C28710EA1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6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A6C17-0589-4EB7-BEB1-2C28710EA1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6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4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92369" y="6669940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/>
              <a:t>第</a:t>
            </a:r>
            <a:fld id="{0C913308-F349-4B6D-A68A-DD1791B4A57B}" type="slidenum">
              <a:rPr lang="zh-CN" altLang="en-US" sz="800" smtClean="0"/>
              <a:pPr/>
              <a:t>‹#›</a:t>
            </a:fld>
            <a:r>
              <a:rPr lang="zh-CN" altLang="en-US" sz="800" dirty="0" smtClean="0"/>
              <a:t>页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共</a:t>
            </a:r>
            <a:r>
              <a:rPr lang="en-US" altLang="zh-CN" sz="800" dirty="0" smtClean="0"/>
              <a:t>6</a:t>
            </a:r>
            <a:r>
              <a:rPr lang="zh-CN" altLang="en-US" sz="800" dirty="0" smtClean="0"/>
              <a:t>页</a:t>
            </a:r>
            <a:endParaRPr lang="zh-CN" altLang="en-US" sz="800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404664"/>
            <a:ext cx="914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7130008" y="12455"/>
            <a:ext cx="2013992" cy="362471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6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92369" y="6669940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/>
              <a:t>第</a:t>
            </a:r>
            <a:fld id="{0C913308-F349-4B6D-A68A-DD1791B4A57B}" type="slidenum">
              <a:rPr lang="zh-CN" altLang="en-US" sz="800" smtClean="0"/>
              <a:pPr/>
              <a:t>‹#›</a:t>
            </a:fld>
            <a:r>
              <a:rPr lang="zh-CN" altLang="en-US" sz="800" dirty="0" smtClean="0"/>
              <a:t>页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共</a:t>
            </a:r>
            <a:r>
              <a:rPr lang="en-US" altLang="zh-CN" sz="800" dirty="0" smtClean="0"/>
              <a:t>6</a:t>
            </a:r>
            <a:r>
              <a:rPr lang="zh-CN" altLang="en-US" sz="800" dirty="0" smtClean="0"/>
              <a:t>页</a:t>
            </a:r>
            <a:endParaRPr lang="zh-CN" altLang="en-US" sz="800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404664"/>
            <a:ext cx="914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7130008" y="12455"/>
            <a:ext cx="2013992" cy="362471"/>
          </a:xfrm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2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4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7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6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9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2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7100-1855-4DC7-A8F1-9572C8C7D5C7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072C-95E2-4E6B-B1D0-C97D8C688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4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6130164" y="54000"/>
            <a:ext cx="2969286" cy="4154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R="0" lvl="0" indent="0" algn="r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华文细黑" panose="02010600040101010101" pitchFamily="124" charset="-122"/>
                <a:cs typeface="+mj-cs"/>
              </a:defRPr>
            </a:lvl1pPr>
            <a:lvl2pPr algn="ctr" eaLnBrk="0" hangingPunct="0">
              <a:defRPr sz="2400" b="1">
                <a:solidFill>
                  <a:schemeClr val="tx2"/>
                </a:solidFill>
                <a:ea typeface="华文细黑" panose="02010600040101010101" pitchFamily="124" charset="-122"/>
              </a:defRPr>
            </a:lvl2pPr>
            <a:lvl3pPr algn="ctr" eaLnBrk="0" hangingPunct="0">
              <a:defRPr sz="2400" b="1">
                <a:solidFill>
                  <a:schemeClr val="tx2"/>
                </a:solidFill>
                <a:ea typeface="华文细黑" panose="02010600040101010101" pitchFamily="124" charset="-122"/>
              </a:defRPr>
            </a:lvl3pPr>
            <a:lvl4pPr algn="ctr" eaLnBrk="0" hangingPunct="0">
              <a:defRPr sz="2400" b="1">
                <a:solidFill>
                  <a:schemeClr val="tx2"/>
                </a:solidFill>
                <a:ea typeface="华文细黑" panose="02010600040101010101" pitchFamily="124" charset="-122"/>
              </a:defRPr>
            </a:lvl4pPr>
            <a:lvl5pPr algn="ctr" eaLnBrk="0" hangingPunct="0">
              <a:defRPr sz="2400" b="1">
                <a:solidFill>
                  <a:schemeClr val="tx2"/>
                </a:solidFill>
                <a:ea typeface="华文细黑" panose="02010600040101010101" pitchFamily="124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a typeface="新宋体-18030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a typeface="新宋体-18030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a typeface="新宋体-18030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a typeface="新宋体-18030" charset="-122"/>
              </a:defRPr>
            </a:lvl9pPr>
          </a:lstStyle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公客户逻辑模型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279103" y="933199"/>
            <a:ext cx="8555965" cy="4068450"/>
            <a:chOff x="180545" y="2564906"/>
            <a:chExt cx="8555965" cy="4068450"/>
          </a:xfrm>
        </p:grpSpPr>
        <p:sp>
          <p:nvSpPr>
            <p:cNvPr id="4" name="任意多边形 3"/>
            <p:cNvSpPr/>
            <p:nvPr/>
          </p:nvSpPr>
          <p:spPr>
            <a:xfrm>
              <a:off x="180545" y="2566494"/>
              <a:ext cx="885693" cy="407975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基本信息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20101" y="2957007"/>
              <a:ext cx="99748" cy="3063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6" name="任意多边形 5"/>
            <p:cNvSpPr/>
            <p:nvPr/>
          </p:nvSpPr>
          <p:spPr>
            <a:xfrm>
              <a:off x="357683" y="3060193"/>
              <a:ext cx="708555" cy="407975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工商照面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20101" y="2957007"/>
              <a:ext cx="99748" cy="8175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8" name="任意多边形 7"/>
            <p:cNvSpPr/>
            <p:nvPr/>
          </p:nvSpPr>
          <p:spPr>
            <a:xfrm>
              <a:off x="357683" y="3569762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行</a:t>
              </a: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内客户信息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0101" y="2957003"/>
              <a:ext cx="99748" cy="1328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0" name="任意多边形 9"/>
            <p:cNvSpPr/>
            <p:nvPr/>
          </p:nvSpPr>
          <p:spPr>
            <a:xfrm>
              <a:off x="357683" y="4080925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持有</a:t>
              </a: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产品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20101" y="2957006"/>
              <a:ext cx="99748" cy="183986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2" name="任意多边形 11"/>
            <p:cNvSpPr/>
            <p:nvPr/>
          </p:nvSpPr>
          <p:spPr>
            <a:xfrm>
              <a:off x="357683" y="4592086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高</a:t>
              </a: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管信息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20101" y="2957004"/>
              <a:ext cx="99748" cy="2351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50236"/>
                  </a:lnTo>
                  <a:lnTo>
                    <a:pt x="127467" y="2350236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4" name="任意多边形 13"/>
            <p:cNvSpPr/>
            <p:nvPr/>
          </p:nvSpPr>
          <p:spPr>
            <a:xfrm>
              <a:off x="357683" y="5103242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对外投资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20101" y="2990365"/>
              <a:ext cx="99748" cy="28605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61157"/>
                  </a:lnTo>
                  <a:lnTo>
                    <a:pt x="127467" y="2861157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6" name="任意多边形 15"/>
            <p:cNvSpPr/>
            <p:nvPr/>
          </p:nvSpPr>
          <p:spPr>
            <a:xfrm>
              <a:off x="357683" y="5614402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变更信息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743270" y="2564906"/>
              <a:ext cx="885693" cy="409563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交易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7850816" y="2564906"/>
              <a:ext cx="885693" cy="409563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关联关系</a:t>
              </a:r>
              <a:endParaRPr lang="zh-CN" altLang="en-US" sz="13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90369" y="3002036"/>
              <a:ext cx="98029" cy="3063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4" name="任意多边形 23"/>
            <p:cNvSpPr/>
            <p:nvPr/>
          </p:nvSpPr>
          <p:spPr>
            <a:xfrm>
              <a:off x="8027955" y="3103631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企业图谱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890369" y="3002035"/>
              <a:ext cx="98029" cy="8159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6" name="任意多边形 25"/>
            <p:cNvSpPr/>
            <p:nvPr/>
          </p:nvSpPr>
          <p:spPr>
            <a:xfrm>
              <a:off x="8027955" y="3614792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组织架构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890369" y="3002037"/>
              <a:ext cx="98029" cy="13271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8" name="任意多边形 27"/>
            <p:cNvSpPr/>
            <p:nvPr/>
          </p:nvSpPr>
          <p:spPr>
            <a:xfrm>
              <a:off x="8027955" y="4125951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供应链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4592030" y="2566494"/>
              <a:ext cx="885693" cy="407975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司法风险</a:t>
              </a:r>
              <a:endParaRPr lang="zh-CN" altLang="en-US" sz="13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269173" y="2564906"/>
              <a:ext cx="885693" cy="409563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财务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308729" y="3003042"/>
              <a:ext cx="98029" cy="3063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47" name="任意多边形 46"/>
            <p:cNvSpPr/>
            <p:nvPr/>
          </p:nvSpPr>
          <p:spPr>
            <a:xfrm>
              <a:off x="1446311" y="3104641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财报</a:t>
              </a: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308729" y="3003041"/>
              <a:ext cx="98029" cy="8175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49" name="任意多边形 48"/>
            <p:cNvSpPr/>
            <p:nvPr/>
          </p:nvSpPr>
          <p:spPr>
            <a:xfrm>
              <a:off x="1447770" y="3590403"/>
              <a:ext cx="708555" cy="407975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存款</a:t>
              </a:r>
            </a:p>
          </p:txBody>
        </p:sp>
        <p:sp>
          <p:nvSpPr>
            <p:cNvPr id="50" name="任意多边形 29697"/>
            <p:cNvSpPr/>
            <p:nvPr/>
          </p:nvSpPr>
          <p:spPr>
            <a:xfrm>
              <a:off x="1308729" y="2969687"/>
              <a:ext cx="98029" cy="132869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51" name="任意多边形 50"/>
            <p:cNvSpPr/>
            <p:nvPr/>
          </p:nvSpPr>
          <p:spPr>
            <a:xfrm>
              <a:off x="1442611" y="4101563"/>
              <a:ext cx="708555" cy="407975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贷款</a:t>
              </a: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376719" y="2564906"/>
              <a:ext cx="885693" cy="409563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征信</a:t>
              </a: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414553" y="3003042"/>
              <a:ext cx="99748" cy="3063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54" name="任意多边形 53"/>
            <p:cNvSpPr/>
            <p:nvPr/>
          </p:nvSpPr>
          <p:spPr>
            <a:xfrm>
              <a:off x="2553857" y="3104641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信贷记录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414553" y="2980794"/>
              <a:ext cx="99748" cy="8175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56" name="任意多边形 55"/>
            <p:cNvSpPr/>
            <p:nvPr/>
          </p:nvSpPr>
          <p:spPr>
            <a:xfrm>
              <a:off x="2553857" y="3572940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公共信息</a:t>
              </a: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3482544" y="2564906"/>
              <a:ext cx="885693" cy="409563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经营风险</a:t>
              </a:r>
              <a:endParaRPr lang="zh-CN" altLang="en-US" sz="13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5687317" y="2564906"/>
              <a:ext cx="885693" cy="409563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经营状况</a:t>
              </a: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5726873" y="3030029"/>
              <a:ext cx="98029" cy="3063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66" name="任意多边形 65"/>
            <p:cNvSpPr/>
            <p:nvPr/>
          </p:nvSpPr>
          <p:spPr>
            <a:xfrm>
              <a:off x="5864455" y="3131624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舆情</a:t>
              </a:r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5726873" y="3030028"/>
              <a:ext cx="98029" cy="8159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68" name="任意多边形 67"/>
            <p:cNvSpPr/>
            <p:nvPr/>
          </p:nvSpPr>
          <p:spPr>
            <a:xfrm>
              <a:off x="5864455" y="3642785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商标</a:t>
              </a:r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5726873" y="3030030"/>
              <a:ext cx="98029" cy="13271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70" name="任意多边形 69"/>
            <p:cNvSpPr/>
            <p:nvPr/>
          </p:nvSpPr>
          <p:spPr>
            <a:xfrm>
              <a:off x="5864455" y="4153944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招聘</a:t>
              </a: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726873" y="3030029"/>
              <a:ext cx="98029" cy="18382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72" name="任意多边形 71"/>
            <p:cNvSpPr/>
            <p:nvPr/>
          </p:nvSpPr>
          <p:spPr>
            <a:xfrm>
              <a:off x="5864455" y="4663520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招投标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5726873" y="3030027"/>
              <a:ext cx="98029" cy="23494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50236"/>
                  </a:lnTo>
                  <a:lnTo>
                    <a:pt x="127467" y="2350236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74" name="任意多边形 73"/>
            <p:cNvSpPr/>
            <p:nvPr/>
          </p:nvSpPr>
          <p:spPr>
            <a:xfrm>
              <a:off x="5864455" y="5204839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税务评级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5726873" y="3030029"/>
              <a:ext cx="98029" cy="28605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61157"/>
                  </a:lnTo>
                  <a:lnTo>
                    <a:pt x="127467" y="2861157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76" name="任意多边形 75"/>
            <p:cNvSpPr/>
            <p:nvPr/>
          </p:nvSpPr>
          <p:spPr>
            <a:xfrm>
              <a:off x="5864455" y="5685842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资质证书</a:t>
              </a: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726873" y="2998275"/>
              <a:ext cx="98029" cy="33717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372078"/>
                  </a:lnTo>
                  <a:lnTo>
                    <a:pt x="127467" y="3372078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78" name="任意多边形 77"/>
            <p:cNvSpPr/>
            <p:nvPr/>
          </p:nvSpPr>
          <p:spPr>
            <a:xfrm>
              <a:off x="5871601" y="6225381"/>
              <a:ext cx="708555" cy="407975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进出口</a:t>
              </a: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442610" y="4599790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担保</a:t>
              </a: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442610" y="5110946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纳税</a:t>
              </a:r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307010" y="2964711"/>
              <a:ext cx="99748" cy="183986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0" name="任意多边形 89"/>
            <p:cNvSpPr/>
            <p:nvPr/>
          </p:nvSpPr>
          <p:spPr>
            <a:xfrm>
              <a:off x="1307010" y="2987848"/>
              <a:ext cx="99748" cy="2351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50236"/>
                  </a:lnTo>
                  <a:lnTo>
                    <a:pt x="127467" y="2350236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1" name="任意多边形 90"/>
            <p:cNvSpPr/>
            <p:nvPr/>
          </p:nvSpPr>
          <p:spPr>
            <a:xfrm>
              <a:off x="3539138" y="2968950"/>
              <a:ext cx="99748" cy="3063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2" name="任意多边形 91"/>
            <p:cNvSpPr/>
            <p:nvPr/>
          </p:nvSpPr>
          <p:spPr>
            <a:xfrm>
              <a:off x="3676720" y="3072136"/>
              <a:ext cx="708555" cy="407975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银</a:t>
              </a: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监客户风险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3539138" y="2968950"/>
              <a:ext cx="99748" cy="8175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4" name="任意多边形 93"/>
            <p:cNvSpPr/>
            <p:nvPr/>
          </p:nvSpPr>
          <p:spPr>
            <a:xfrm>
              <a:off x="3676720" y="3581705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经营异常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3539138" y="2968946"/>
              <a:ext cx="99748" cy="1328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6" name="任意多边形 95"/>
            <p:cNvSpPr/>
            <p:nvPr/>
          </p:nvSpPr>
          <p:spPr>
            <a:xfrm>
              <a:off x="3676720" y="4092868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行政处罚</a:t>
              </a:r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3539138" y="2968949"/>
              <a:ext cx="99748" cy="183986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8" name="任意多边形 97"/>
            <p:cNvSpPr/>
            <p:nvPr/>
          </p:nvSpPr>
          <p:spPr>
            <a:xfrm>
              <a:off x="3676720" y="4604029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黑名单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9138" y="2968947"/>
              <a:ext cx="99748" cy="2351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50236"/>
                  </a:lnTo>
                  <a:lnTo>
                    <a:pt x="127467" y="2350236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00" name="任意多边形 99"/>
            <p:cNvSpPr/>
            <p:nvPr/>
          </p:nvSpPr>
          <p:spPr>
            <a:xfrm>
              <a:off x="3676720" y="5115185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欠税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3539138" y="3002308"/>
              <a:ext cx="99748" cy="28605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61157"/>
                  </a:lnTo>
                  <a:lnTo>
                    <a:pt x="127467" y="2861157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02" name="任意多边形 101"/>
            <p:cNvSpPr/>
            <p:nvPr/>
          </p:nvSpPr>
          <p:spPr>
            <a:xfrm>
              <a:off x="3676720" y="5626345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股权出质</a:t>
              </a:r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4651261" y="2978832"/>
              <a:ext cx="99748" cy="30637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04" name="任意多边形 103"/>
            <p:cNvSpPr/>
            <p:nvPr/>
          </p:nvSpPr>
          <p:spPr>
            <a:xfrm>
              <a:off x="4788843" y="3082018"/>
              <a:ext cx="708555" cy="407975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审判流程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任意多边形 104"/>
            <p:cNvSpPr/>
            <p:nvPr/>
          </p:nvSpPr>
          <p:spPr>
            <a:xfrm>
              <a:off x="4651261" y="2978832"/>
              <a:ext cx="99748" cy="8175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06" name="任意多边形 105"/>
            <p:cNvSpPr/>
            <p:nvPr/>
          </p:nvSpPr>
          <p:spPr>
            <a:xfrm>
              <a:off x="4788843" y="3591587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法院公告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4651261" y="2978828"/>
              <a:ext cx="99748" cy="1328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08" name="任意多边形 107"/>
            <p:cNvSpPr/>
            <p:nvPr/>
          </p:nvSpPr>
          <p:spPr>
            <a:xfrm>
              <a:off x="4788843" y="4102750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裁判文书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4651261" y="2978831"/>
              <a:ext cx="99748" cy="183986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10" name="任意多边形 109"/>
            <p:cNvSpPr/>
            <p:nvPr/>
          </p:nvSpPr>
          <p:spPr>
            <a:xfrm>
              <a:off x="4788843" y="4613911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严重违法失信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任意多边形 110"/>
            <p:cNvSpPr/>
            <p:nvPr/>
          </p:nvSpPr>
          <p:spPr>
            <a:xfrm>
              <a:off x="4651261" y="2978829"/>
              <a:ext cx="99748" cy="2351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50236"/>
                  </a:lnTo>
                  <a:lnTo>
                    <a:pt x="127467" y="2350236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12" name="任意多边形 111"/>
            <p:cNvSpPr/>
            <p:nvPr/>
          </p:nvSpPr>
          <p:spPr>
            <a:xfrm>
              <a:off x="4788843" y="5125067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强制执行</a:t>
              </a:r>
            </a:p>
          </p:txBody>
        </p:sp>
        <p:sp>
          <p:nvSpPr>
            <p:cNvPr id="113" name="任意多边形 112"/>
            <p:cNvSpPr/>
            <p:nvPr/>
          </p:nvSpPr>
          <p:spPr>
            <a:xfrm>
              <a:off x="4651261" y="3012190"/>
              <a:ext cx="99748" cy="28605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61157"/>
                  </a:lnTo>
                  <a:lnTo>
                    <a:pt x="127467" y="2861157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14" name="任意多边形 113"/>
            <p:cNvSpPr/>
            <p:nvPr/>
          </p:nvSpPr>
          <p:spPr>
            <a:xfrm>
              <a:off x="4788843" y="5636227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司法拍卖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任意多边形 114"/>
            <p:cNvSpPr/>
            <p:nvPr/>
          </p:nvSpPr>
          <p:spPr>
            <a:xfrm>
              <a:off x="6782826" y="3020540"/>
              <a:ext cx="98029" cy="3063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16" name="任意多边形 115"/>
            <p:cNvSpPr/>
            <p:nvPr/>
          </p:nvSpPr>
          <p:spPr>
            <a:xfrm>
              <a:off x="6920408" y="3122139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开户</a:t>
              </a: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6782826" y="3020539"/>
              <a:ext cx="98029" cy="8175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18" name="任意多边形 117"/>
            <p:cNvSpPr/>
            <p:nvPr/>
          </p:nvSpPr>
          <p:spPr>
            <a:xfrm>
              <a:off x="6921867" y="3607901"/>
              <a:ext cx="708555" cy="407975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还</a:t>
              </a: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款</a:t>
              </a:r>
            </a:p>
          </p:txBody>
        </p:sp>
        <p:sp>
          <p:nvSpPr>
            <p:cNvPr id="119" name="任意多边形 29697"/>
            <p:cNvSpPr/>
            <p:nvPr/>
          </p:nvSpPr>
          <p:spPr>
            <a:xfrm>
              <a:off x="6782826" y="2987185"/>
              <a:ext cx="98029" cy="132869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20" name="任意多边形 119"/>
            <p:cNvSpPr/>
            <p:nvPr/>
          </p:nvSpPr>
          <p:spPr>
            <a:xfrm>
              <a:off x="6916708" y="4119061"/>
              <a:ext cx="708555" cy="407975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申请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6916707" y="4617288"/>
              <a:ext cx="708555" cy="409563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转账</a:t>
              </a:r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6916707" y="5128444"/>
              <a:ext cx="708555" cy="407976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..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6781107" y="2982209"/>
              <a:ext cx="99748" cy="183986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24" name="任意多边形 123"/>
            <p:cNvSpPr/>
            <p:nvPr/>
          </p:nvSpPr>
          <p:spPr>
            <a:xfrm>
              <a:off x="6781107" y="3005346"/>
              <a:ext cx="99748" cy="2351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50236"/>
                  </a:lnTo>
                  <a:lnTo>
                    <a:pt x="127467" y="2350236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1129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-16210" y="443642"/>
            <a:ext cx="9160210" cy="437153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785" y="5062604"/>
            <a:ext cx="9013261" cy="1750772"/>
          </a:xfrm>
          <a:prstGeom prst="roundRect">
            <a:avLst>
              <a:gd name="adj" fmla="val 3606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014" y="5300627"/>
            <a:ext cx="2598192" cy="1406871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274279"/>
            <a:ext cx="83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方数据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8372" y="5282365"/>
            <a:ext cx="1005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爬虫数据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669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汇法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2679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信用中国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29009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税务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5339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银监</a:t>
            </a: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会客户风险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2046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工商</a:t>
            </a:r>
          </a:p>
        </p:txBody>
      </p:sp>
      <p:sp>
        <p:nvSpPr>
          <p:cNvPr id="13" name="矩形 12"/>
          <p:cNvSpPr/>
          <p:nvPr/>
        </p:nvSpPr>
        <p:spPr>
          <a:xfrm>
            <a:off x="1629009" y="578153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支付</a:t>
            </a:r>
          </a:p>
        </p:txBody>
      </p:sp>
      <p:sp>
        <p:nvSpPr>
          <p:cNvPr id="14" name="矩形 13"/>
          <p:cNvSpPr/>
          <p:nvPr/>
        </p:nvSpPr>
        <p:spPr>
          <a:xfrm>
            <a:off x="361669" y="578153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5" name="矩形 14"/>
          <p:cNvSpPr/>
          <p:nvPr/>
        </p:nvSpPr>
        <p:spPr>
          <a:xfrm>
            <a:off x="995339" y="578153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投资</a:t>
            </a:r>
          </a:p>
        </p:txBody>
      </p:sp>
      <p:sp>
        <p:nvSpPr>
          <p:cNvPr id="16" name="矩形 15"/>
          <p:cNvSpPr/>
          <p:nvPr/>
        </p:nvSpPr>
        <p:spPr>
          <a:xfrm>
            <a:off x="2262679" y="578153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b="1" kern="0" dirty="0" smtClean="0">
                <a:latin typeface="微软雅黑" pitchFamily="34" charset="-122"/>
                <a:ea typeface="微软雅黑" pitchFamily="34" charset="-122"/>
              </a:rPr>
              <a:t>….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2046" y="578153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黑名单</a:t>
            </a:r>
          </a:p>
        </p:txBody>
      </p:sp>
      <p:sp>
        <p:nvSpPr>
          <p:cNvPr id="18" name="矩形 17"/>
          <p:cNvSpPr/>
          <p:nvPr/>
        </p:nvSpPr>
        <p:spPr>
          <a:xfrm>
            <a:off x="3635896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司法</a:t>
            </a:r>
          </a:p>
        </p:txBody>
      </p:sp>
      <p:sp>
        <p:nvSpPr>
          <p:cNvPr id="19" name="矩形 18"/>
          <p:cNvSpPr/>
          <p:nvPr/>
        </p:nvSpPr>
        <p:spPr>
          <a:xfrm>
            <a:off x="3635896" y="578153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失信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8079" y="5455200"/>
            <a:ext cx="602798" cy="282478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招聘</a:t>
            </a:r>
            <a:endParaRPr lang="en-US" altLang="zh-CN" sz="8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8080" y="5774821"/>
            <a:ext cx="602798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舆情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2040" y="5455200"/>
            <a:ext cx="587960" cy="282478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统计局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6210" y="5466166"/>
            <a:ext cx="32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269" y="2132856"/>
            <a:ext cx="9013261" cy="2651473"/>
          </a:xfrm>
          <a:prstGeom prst="roundRect">
            <a:avLst>
              <a:gd name="adj" fmla="val 360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1413" y="5300627"/>
            <a:ext cx="2598699" cy="140687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206" y="5085182"/>
            <a:ext cx="5364000" cy="1694325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7136" y="5085183"/>
            <a:ext cx="1020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外部数据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56027" y="6435847"/>
            <a:ext cx="3168352" cy="268844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基础数据层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6027" y="6118803"/>
            <a:ext cx="3168352" cy="282478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汇总数据层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8573291" y="5466166"/>
            <a:ext cx="372353" cy="611867"/>
          </a:xfrm>
          <a:prstGeom prst="rect">
            <a:avLst/>
          </a:prstGeom>
          <a:solidFill>
            <a:srgbClr val="41B3DC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/>
        </p:spPr>
        <p:txBody>
          <a:bodyPr vert="horz"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接口层</a:t>
            </a:r>
            <a:endParaRPr lang="en-US" sz="900" kern="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5726996" y="5455201"/>
            <a:ext cx="423555" cy="6228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存款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6651341" y="5465419"/>
            <a:ext cx="423555" cy="61261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担保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194485" y="5455201"/>
            <a:ext cx="423555" cy="6228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贷款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96508" y="5085182"/>
            <a:ext cx="3267980" cy="1694327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92280" y="5125873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内部数据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612" y="4826464"/>
            <a:ext cx="8988573" cy="19800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（按日、月、年）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6176" y="6411772"/>
            <a:ext cx="2518503" cy="257587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外部接口</a:t>
            </a:r>
            <a:r>
              <a:rPr lang="en-US" altLang="zh-CN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(API/FTP/MQ/</a:t>
            </a:r>
            <a:r>
              <a:rPr lang="zh-CN" altLang="en-US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客户端）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92046" y="6414466"/>
            <a:ext cx="2527954" cy="275647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网络爬虫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8468" y="6107128"/>
            <a:ext cx="2516211" cy="274199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数据解析（</a:t>
            </a:r>
            <a:r>
              <a:rPr lang="en-US" altLang="zh-CN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java/</a:t>
            </a:r>
            <a:r>
              <a:rPr lang="en-US" altLang="zh-CN" sz="8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en-US" altLang="zh-CN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  <a:r>
              <a:rPr lang="zh-CN" altLang="en-US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92046" y="6115725"/>
            <a:ext cx="2527954" cy="275647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数据解析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8610" y="3684372"/>
            <a:ext cx="8754652" cy="10405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8610" y="2204864"/>
            <a:ext cx="8741391" cy="14526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90124" y="3684372"/>
            <a:ext cx="13459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贴源数据层</a:t>
            </a:r>
          </a:p>
        </p:txBody>
      </p:sp>
      <p:sp>
        <p:nvSpPr>
          <p:cNvPr id="54" name="矩形 53"/>
          <p:cNvSpPr/>
          <p:nvPr/>
        </p:nvSpPr>
        <p:spPr>
          <a:xfrm>
            <a:off x="4311296" y="217554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客户模型层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96136" y="3936436"/>
            <a:ext cx="756000" cy="3240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客户明细区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00253" y="3936436"/>
            <a:ext cx="756000" cy="3240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贷款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明细区</a:t>
            </a:r>
          </a:p>
        </p:txBody>
      </p:sp>
      <p:sp>
        <p:nvSpPr>
          <p:cNvPr id="57" name="矩形 56"/>
          <p:cNvSpPr/>
          <p:nvPr/>
        </p:nvSpPr>
        <p:spPr>
          <a:xfrm>
            <a:off x="7404370" y="3936436"/>
            <a:ext cx="756000" cy="3240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市场数据区</a:t>
            </a:r>
          </a:p>
        </p:txBody>
      </p:sp>
      <p:sp>
        <p:nvSpPr>
          <p:cNvPr id="58" name="矩形 57"/>
          <p:cNvSpPr/>
          <p:nvPr/>
        </p:nvSpPr>
        <p:spPr>
          <a:xfrm>
            <a:off x="7404370" y="4334617"/>
            <a:ext cx="756000" cy="3240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</a:t>
            </a:r>
          </a:p>
        </p:txBody>
      </p:sp>
      <p:sp>
        <p:nvSpPr>
          <p:cNvPr id="59" name="矩形 58"/>
          <p:cNvSpPr/>
          <p:nvPr/>
        </p:nvSpPr>
        <p:spPr>
          <a:xfrm>
            <a:off x="5796136" y="4334617"/>
            <a:ext cx="756000" cy="3240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合同明细区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600253" y="4334617"/>
            <a:ext cx="756000" cy="3240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资产数据区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08488" y="3936436"/>
            <a:ext cx="756000" cy="3240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公共数据区</a:t>
            </a:r>
          </a:p>
        </p:txBody>
      </p:sp>
      <p:sp>
        <p:nvSpPr>
          <p:cNvPr id="62" name="矩形 61"/>
          <p:cNvSpPr/>
          <p:nvPr/>
        </p:nvSpPr>
        <p:spPr>
          <a:xfrm>
            <a:off x="8208488" y="4334617"/>
            <a:ext cx="756000" cy="3240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柱形 3"/>
          <p:cNvSpPr>
            <a:spLocks noChangeArrowheads="1"/>
          </p:cNvSpPr>
          <p:nvPr/>
        </p:nvSpPr>
        <p:spPr bwMode="auto">
          <a:xfrm>
            <a:off x="1205104" y="3934501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客户风险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圆柱形 83"/>
          <p:cNvSpPr>
            <a:spLocks noChangeArrowheads="1"/>
          </p:cNvSpPr>
          <p:nvPr/>
        </p:nvSpPr>
        <p:spPr bwMode="auto">
          <a:xfrm>
            <a:off x="2119482" y="3934501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税务</a:t>
            </a:r>
          </a:p>
        </p:txBody>
      </p:sp>
      <p:sp>
        <p:nvSpPr>
          <p:cNvPr id="65" name="圆柱形 84"/>
          <p:cNvSpPr>
            <a:spLocks noChangeArrowheads="1"/>
          </p:cNvSpPr>
          <p:nvPr/>
        </p:nvSpPr>
        <p:spPr bwMode="auto">
          <a:xfrm>
            <a:off x="3033860" y="3934501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工商</a:t>
            </a:r>
          </a:p>
        </p:txBody>
      </p:sp>
      <p:sp>
        <p:nvSpPr>
          <p:cNvPr id="66" name="圆柱形 86"/>
          <p:cNvSpPr>
            <a:spLocks noChangeArrowheads="1"/>
          </p:cNvSpPr>
          <p:nvPr/>
        </p:nvSpPr>
        <p:spPr bwMode="auto">
          <a:xfrm>
            <a:off x="3948238" y="3934501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司法</a:t>
            </a:r>
          </a:p>
        </p:txBody>
      </p:sp>
      <p:sp>
        <p:nvSpPr>
          <p:cNvPr id="67" name="圆柱形 3"/>
          <p:cNvSpPr>
            <a:spLocks noChangeArrowheads="1"/>
          </p:cNvSpPr>
          <p:nvPr/>
        </p:nvSpPr>
        <p:spPr bwMode="auto">
          <a:xfrm>
            <a:off x="1205104" y="4337700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投资</a:t>
            </a:r>
          </a:p>
        </p:txBody>
      </p:sp>
      <p:sp>
        <p:nvSpPr>
          <p:cNvPr id="68" name="圆柱形 83"/>
          <p:cNvSpPr>
            <a:spLocks noChangeArrowheads="1"/>
          </p:cNvSpPr>
          <p:nvPr/>
        </p:nvSpPr>
        <p:spPr bwMode="auto">
          <a:xfrm>
            <a:off x="2119482" y="4337700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支付</a:t>
            </a:r>
          </a:p>
        </p:txBody>
      </p:sp>
      <p:sp>
        <p:nvSpPr>
          <p:cNvPr id="69" name="圆柱形 84"/>
          <p:cNvSpPr>
            <a:spLocks noChangeArrowheads="1"/>
          </p:cNvSpPr>
          <p:nvPr/>
        </p:nvSpPr>
        <p:spPr bwMode="auto">
          <a:xfrm>
            <a:off x="3033860" y="4337700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黑名单</a:t>
            </a:r>
          </a:p>
        </p:txBody>
      </p:sp>
      <p:sp>
        <p:nvSpPr>
          <p:cNvPr id="70" name="圆柱形 86"/>
          <p:cNvSpPr>
            <a:spLocks noChangeArrowheads="1"/>
          </p:cNvSpPr>
          <p:nvPr/>
        </p:nvSpPr>
        <p:spPr bwMode="auto">
          <a:xfrm>
            <a:off x="3948238" y="4337700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舆情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柱形 86"/>
          <p:cNvSpPr>
            <a:spLocks noChangeArrowheads="1"/>
          </p:cNvSpPr>
          <p:nvPr/>
        </p:nvSpPr>
        <p:spPr bwMode="auto">
          <a:xfrm>
            <a:off x="4862617" y="3921111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招聘</a:t>
            </a:r>
          </a:p>
        </p:txBody>
      </p:sp>
      <p:sp>
        <p:nvSpPr>
          <p:cNvPr id="72" name="圆柱形 86"/>
          <p:cNvSpPr>
            <a:spLocks noChangeArrowheads="1"/>
          </p:cNvSpPr>
          <p:nvPr/>
        </p:nvSpPr>
        <p:spPr bwMode="auto">
          <a:xfrm>
            <a:off x="4862617" y="4337700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柱形 3"/>
          <p:cNvSpPr>
            <a:spLocks noChangeArrowheads="1"/>
          </p:cNvSpPr>
          <p:nvPr/>
        </p:nvSpPr>
        <p:spPr bwMode="auto">
          <a:xfrm>
            <a:off x="290726" y="3934501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行征信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柱形 3"/>
          <p:cNvSpPr>
            <a:spLocks noChangeArrowheads="1"/>
          </p:cNvSpPr>
          <p:nvPr/>
        </p:nvSpPr>
        <p:spPr bwMode="auto">
          <a:xfrm>
            <a:off x="290726" y="4337700"/>
            <a:ext cx="817532" cy="337146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6350" algn="ctr">
            <a:noFill/>
            <a:round/>
            <a:headEnd/>
            <a:tailEnd/>
          </a:ln>
        </p:spPr>
        <p:txBody>
          <a:bodyPr wrap="none" tIns="91440" bIns="91440" anchor="ctr"/>
          <a:lstStyle/>
          <a:p>
            <a:pPr marL="93663" indent="-93663" algn="ctr" eaLnBrk="0" hangingPunct="0">
              <a:buFont typeface="Wingdings" pitchFamily="2" charset="2"/>
              <a:buNone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75" name="Rectangle 66"/>
          <p:cNvSpPr/>
          <p:nvPr/>
        </p:nvSpPr>
        <p:spPr bwMode="auto">
          <a:xfrm>
            <a:off x="2189263" y="3218414"/>
            <a:ext cx="65454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信贷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66"/>
          <p:cNvSpPr/>
          <p:nvPr/>
        </p:nvSpPr>
        <p:spPr bwMode="auto">
          <a:xfrm>
            <a:off x="1253159" y="3218414"/>
            <a:ext cx="65454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66"/>
          <p:cNvSpPr/>
          <p:nvPr/>
        </p:nvSpPr>
        <p:spPr bwMode="auto">
          <a:xfrm>
            <a:off x="3125367" y="3218414"/>
            <a:ext cx="65454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66"/>
          <p:cNvSpPr/>
          <p:nvPr/>
        </p:nvSpPr>
        <p:spPr bwMode="auto">
          <a:xfrm>
            <a:off x="6077695" y="3218414"/>
            <a:ext cx="65454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经营活动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Rectangle 66"/>
          <p:cNvSpPr/>
          <p:nvPr/>
        </p:nvSpPr>
        <p:spPr bwMode="auto">
          <a:xfrm>
            <a:off x="8021911" y="3218414"/>
            <a:ext cx="65454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资讯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Rectangle 66"/>
          <p:cNvSpPr/>
          <p:nvPr/>
        </p:nvSpPr>
        <p:spPr bwMode="auto">
          <a:xfrm>
            <a:off x="7060406" y="3218414"/>
            <a:ext cx="65454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文本框 116"/>
          <p:cNvSpPr txBox="1"/>
          <p:nvPr/>
        </p:nvSpPr>
        <p:spPr>
          <a:xfrm>
            <a:off x="8604448" y="2529137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307525" y="2962768"/>
            <a:ext cx="86569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116"/>
          <p:cNvSpPr txBox="1"/>
          <p:nvPr/>
        </p:nvSpPr>
        <p:spPr>
          <a:xfrm>
            <a:off x="8625934" y="3234668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66"/>
          <p:cNvSpPr/>
          <p:nvPr/>
        </p:nvSpPr>
        <p:spPr bwMode="auto">
          <a:xfrm>
            <a:off x="323528" y="3218414"/>
            <a:ext cx="65454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当事人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-15616" y="2801972"/>
            <a:ext cx="323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大数据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数据存储层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60269" y="1446958"/>
            <a:ext cx="9011723" cy="648072"/>
          </a:xfrm>
          <a:prstGeom prst="roundRect">
            <a:avLst>
              <a:gd name="adj" fmla="val 360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60211" y="1855857"/>
            <a:ext cx="3162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数据统一服务和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91304" y="1590973"/>
            <a:ext cx="1256360" cy="264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789225" y="1590973"/>
            <a:ext cx="1256360" cy="264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多维分析服务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287146" y="1590973"/>
            <a:ext cx="1256360" cy="264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关系图谱服务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785067" y="1590973"/>
            <a:ext cx="1256360" cy="264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282988" y="1590973"/>
            <a:ext cx="1256360" cy="264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数据共享服务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714951" y="1590973"/>
            <a:ext cx="1285050" cy="264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系统集成服务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60269" y="746400"/>
            <a:ext cx="9013367" cy="648072"/>
          </a:xfrm>
          <a:prstGeom prst="roundRect">
            <a:avLst>
              <a:gd name="adj" fmla="val 360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78372" y="1106440"/>
            <a:ext cx="1260000" cy="21600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用户中心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779541" y="1106440"/>
            <a:ext cx="1260000" cy="21600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全局搜索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280710" y="1106440"/>
            <a:ext cx="1260000" cy="21600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模型数据展示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781879" y="1106440"/>
            <a:ext cx="1260000" cy="21600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283048" y="1106440"/>
            <a:ext cx="2675028" cy="21600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多维统计报表展示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784415" y="809387"/>
            <a:ext cx="1260000" cy="21600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风险管理</a:t>
            </a:r>
            <a:endParaRPr lang="zh-CN" altLang="en-US" sz="14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282401" y="809387"/>
            <a:ext cx="1260000" cy="21600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图谱</a:t>
            </a:r>
            <a:endParaRPr lang="zh-CN" altLang="en-US" sz="14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78373" y="809386"/>
            <a:ext cx="1260000" cy="21600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企业画像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-22578" y="1421362"/>
            <a:ext cx="33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服务层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-22578" y="746400"/>
            <a:ext cx="21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14745" y="388357"/>
            <a:ext cx="158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数据平台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286428" y="809386"/>
            <a:ext cx="2671647" cy="226633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多维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数据语义化管理</a:t>
            </a:r>
            <a:endParaRPr lang="zh-CN" altLang="en-US" sz="14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780387" y="813463"/>
            <a:ext cx="1260000" cy="21600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画像</a:t>
            </a:r>
            <a:endParaRPr lang="zh-CN" altLang="en-US" sz="14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88443" y="43532"/>
            <a:ext cx="1423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924621" y="5774821"/>
            <a:ext cx="602798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Rectangle 18"/>
          <p:cNvSpPr>
            <a:spLocks noChangeArrowheads="1"/>
          </p:cNvSpPr>
          <p:nvPr/>
        </p:nvSpPr>
        <p:spPr bwMode="auto">
          <a:xfrm>
            <a:off x="7129695" y="5465419"/>
            <a:ext cx="423555" cy="61261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中间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业务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1" name="Rectangle 18"/>
          <p:cNvSpPr>
            <a:spLocks noChangeArrowheads="1"/>
          </p:cNvSpPr>
          <p:nvPr/>
        </p:nvSpPr>
        <p:spPr bwMode="auto">
          <a:xfrm>
            <a:off x="8096572" y="5465418"/>
            <a:ext cx="423555" cy="61261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影像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资料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2" name="Rectangle 18"/>
          <p:cNvSpPr>
            <a:spLocks noChangeArrowheads="1"/>
          </p:cNvSpPr>
          <p:nvPr/>
        </p:nvSpPr>
        <p:spPr bwMode="auto">
          <a:xfrm>
            <a:off x="7607817" y="5466166"/>
            <a:ext cx="423555" cy="61186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交易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283968" y="297986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模型层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Rectangle 66"/>
          <p:cNvSpPr/>
          <p:nvPr/>
        </p:nvSpPr>
        <p:spPr bwMode="auto">
          <a:xfrm>
            <a:off x="4072066" y="3223124"/>
            <a:ext cx="65454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Rectangle 66"/>
          <p:cNvSpPr/>
          <p:nvPr/>
        </p:nvSpPr>
        <p:spPr bwMode="auto">
          <a:xfrm>
            <a:off x="5051213" y="3223124"/>
            <a:ext cx="65454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66"/>
          <p:cNvSpPr/>
          <p:nvPr/>
        </p:nvSpPr>
        <p:spPr bwMode="auto">
          <a:xfrm>
            <a:off x="1727268" y="2472006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征</a:t>
            </a:r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Rectangle 66"/>
          <p:cNvSpPr/>
          <p:nvPr/>
        </p:nvSpPr>
        <p:spPr bwMode="auto">
          <a:xfrm>
            <a:off x="1247367" y="2478182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Rectangle 66"/>
          <p:cNvSpPr/>
          <p:nvPr/>
        </p:nvSpPr>
        <p:spPr bwMode="auto">
          <a:xfrm>
            <a:off x="2183471" y="2478182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经营风险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Rectangle 66"/>
          <p:cNvSpPr/>
          <p:nvPr/>
        </p:nvSpPr>
        <p:spPr bwMode="auto">
          <a:xfrm>
            <a:off x="7369377" y="2469636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私人信息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Rectangle 66"/>
          <p:cNvSpPr/>
          <p:nvPr/>
        </p:nvSpPr>
        <p:spPr bwMode="auto">
          <a:xfrm>
            <a:off x="8332025" y="2469636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关联关系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Rectangle 66"/>
          <p:cNvSpPr/>
          <p:nvPr/>
        </p:nvSpPr>
        <p:spPr bwMode="auto">
          <a:xfrm>
            <a:off x="7849278" y="2469636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交易信息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Rectangle 66"/>
          <p:cNvSpPr/>
          <p:nvPr/>
        </p:nvSpPr>
        <p:spPr bwMode="auto">
          <a:xfrm>
            <a:off x="806852" y="2478182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Rectangle 66"/>
          <p:cNvSpPr/>
          <p:nvPr/>
        </p:nvSpPr>
        <p:spPr bwMode="auto">
          <a:xfrm>
            <a:off x="2632453" y="2482892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司法风险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Rectangle 66"/>
          <p:cNvSpPr/>
          <p:nvPr/>
        </p:nvSpPr>
        <p:spPr bwMode="auto">
          <a:xfrm>
            <a:off x="3167428" y="2482892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经营状况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Rectangle 66"/>
          <p:cNvSpPr/>
          <p:nvPr/>
        </p:nvSpPr>
        <p:spPr bwMode="auto">
          <a:xfrm>
            <a:off x="3699589" y="2485607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交易信息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Rectangle 66"/>
          <p:cNvSpPr/>
          <p:nvPr/>
        </p:nvSpPr>
        <p:spPr bwMode="auto">
          <a:xfrm>
            <a:off x="4235562" y="2485607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关联关系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Rectangle 66"/>
          <p:cNvSpPr/>
          <p:nvPr/>
        </p:nvSpPr>
        <p:spPr bwMode="auto">
          <a:xfrm>
            <a:off x="6366783" y="2463460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征</a:t>
            </a:r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Rectangle 66"/>
          <p:cNvSpPr/>
          <p:nvPr/>
        </p:nvSpPr>
        <p:spPr bwMode="auto">
          <a:xfrm>
            <a:off x="5866150" y="2469636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Rectangle 66"/>
          <p:cNvSpPr/>
          <p:nvPr/>
        </p:nvSpPr>
        <p:spPr bwMode="auto">
          <a:xfrm>
            <a:off x="5384092" y="2469636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Rectangle 66"/>
          <p:cNvSpPr/>
          <p:nvPr/>
        </p:nvSpPr>
        <p:spPr bwMode="auto">
          <a:xfrm>
            <a:off x="6897389" y="2474346"/>
            <a:ext cx="335885" cy="396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司法风险</a:t>
            </a:r>
            <a:endParaRPr lang="en-US" altLang="zh-CN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7525" y="2439556"/>
            <a:ext cx="4321780" cy="4853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340620" y="2492896"/>
            <a:ext cx="44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公客户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890876" y="2426980"/>
            <a:ext cx="4054767" cy="4853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4920846" y="2469918"/>
            <a:ext cx="44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私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0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-16210" y="443642"/>
            <a:ext cx="9160210" cy="437153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785" y="5062604"/>
            <a:ext cx="9013261" cy="1750772"/>
          </a:xfrm>
          <a:prstGeom prst="roundRect">
            <a:avLst>
              <a:gd name="adj" fmla="val 3606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014" y="5300627"/>
            <a:ext cx="2598192" cy="1406871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274279"/>
            <a:ext cx="83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方数据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8372" y="5282365"/>
            <a:ext cx="1005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爬虫数据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669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汇法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29009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万得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5339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银监</a:t>
            </a: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会客户风险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2046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工商</a:t>
            </a:r>
          </a:p>
        </p:txBody>
      </p:sp>
      <p:sp>
        <p:nvSpPr>
          <p:cNvPr id="14" name="矩形 13"/>
          <p:cNvSpPr/>
          <p:nvPr/>
        </p:nvSpPr>
        <p:spPr>
          <a:xfrm>
            <a:off x="361669" y="578153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16" name="矩形 15"/>
          <p:cNvSpPr/>
          <p:nvPr/>
        </p:nvSpPr>
        <p:spPr>
          <a:xfrm>
            <a:off x="2265958" y="5438354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b="1" kern="0" dirty="0" smtClean="0">
                <a:latin typeface="微软雅黑" pitchFamily="34" charset="-122"/>
                <a:ea typeface="微软雅黑" pitchFamily="34" charset="-122"/>
              </a:rPr>
              <a:t>….</a:t>
            </a:r>
            <a:endParaRPr lang="zh-CN" altLang="en-US" sz="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2046" y="578153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黑名单</a:t>
            </a:r>
          </a:p>
        </p:txBody>
      </p:sp>
      <p:sp>
        <p:nvSpPr>
          <p:cNvPr id="18" name="矩形 17"/>
          <p:cNvSpPr/>
          <p:nvPr/>
        </p:nvSpPr>
        <p:spPr>
          <a:xfrm>
            <a:off x="3635896" y="545070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itchFamily="34" charset="-122"/>
                <a:ea typeface="微软雅黑" pitchFamily="34" charset="-122"/>
              </a:rPr>
              <a:t>司法</a:t>
            </a:r>
          </a:p>
        </p:txBody>
      </p:sp>
      <p:sp>
        <p:nvSpPr>
          <p:cNvPr id="19" name="矩形 18"/>
          <p:cNvSpPr/>
          <p:nvPr/>
        </p:nvSpPr>
        <p:spPr>
          <a:xfrm>
            <a:off x="3635896" y="5781535"/>
            <a:ext cx="612000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失信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8079" y="5455200"/>
            <a:ext cx="602798" cy="282478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招聘</a:t>
            </a:r>
            <a:endParaRPr lang="en-US" altLang="zh-CN" sz="8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8080" y="5774821"/>
            <a:ext cx="602798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舆情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2040" y="5455200"/>
            <a:ext cx="587960" cy="282478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b="1" kern="0" dirty="0" smtClean="0">
                <a:latin typeface="微软雅黑" pitchFamily="34" charset="-122"/>
                <a:ea typeface="微软雅黑" pitchFamily="34" charset="-122"/>
              </a:rPr>
              <a:t>统计局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6210" y="5466166"/>
            <a:ext cx="32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269" y="443642"/>
            <a:ext cx="9013261" cy="4340688"/>
          </a:xfrm>
          <a:prstGeom prst="roundRect">
            <a:avLst>
              <a:gd name="adj" fmla="val 360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1413" y="5300627"/>
            <a:ext cx="2598699" cy="140687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206" y="5085182"/>
            <a:ext cx="5364000" cy="1694325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7136" y="5085183"/>
            <a:ext cx="1020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外部数据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5726996" y="5455201"/>
            <a:ext cx="1005244" cy="6228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往来关系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8160371" y="5438354"/>
            <a:ext cx="615694" cy="61261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。。。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918259" y="5455201"/>
            <a:ext cx="1048811" cy="6228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Tx/>
              <a:buNone/>
            </a:pPr>
            <a:r>
              <a:rPr lang="zh-CN" altLang="en-US" sz="9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担保关系</a:t>
            </a:r>
            <a:endParaRPr lang="en-US" altLang="zh-CN" sz="9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96508" y="5085182"/>
            <a:ext cx="3267980" cy="1694327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92280" y="5125873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内部数据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612" y="4826464"/>
            <a:ext cx="8988573" cy="19800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（按日、月、年）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67668" y="4326251"/>
            <a:ext cx="8345593" cy="3986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63153" y="4326251"/>
            <a:ext cx="4138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 hangingPunct="0"/>
            <a:r>
              <a:rPr lang="zh-CN" altLang="zh-CN" b="1" dirty="0"/>
              <a:t>源系统数据区</a:t>
            </a:r>
            <a:r>
              <a:rPr lang="en-US" altLang="zh-CN" b="1" dirty="0"/>
              <a:t>-ODM</a:t>
            </a:r>
            <a:endParaRPr lang="zh-CN" altLang="zh-CN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788443" y="43532"/>
            <a:ext cx="1423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总体架构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924621" y="5774821"/>
            <a:ext cx="602798" cy="303212"/>
          </a:xfrm>
          <a:prstGeom prst="rect">
            <a:avLst/>
          </a:prstGeom>
          <a:solidFill>
            <a:srgbClr val="ECFFC3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35566" y="3824315"/>
            <a:ext cx="8345593" cy="4447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2708" y="729829"/>
            <a:ext cx="8329267" cy="2541511"/>
            <a:chOff x="199801" y="976200"/>
            <a:chExt cx="8329267" cy="2541511"/>
          </a:xfrm>
        </p:grpSpPr>
        <p:sp>
          <p:nvSpPr>
            <p:cNvPr id="98" name="TextBox 97"/>
            <p:cNvSpPr txBox="1"/>
            <p:nvPr/>
          </p:nvSpPr>
          <p:spPr>
            <a:xfrm>
              <a:off x="199801" y="1820622"/>
              <a:ext cx="323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数据融合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667669" y="977192"/>
              <a:ext cx="813793" cy="254857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基本信息</a:t>
              </a:r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704014" y="1221141"/>
              <a:ext cx="91651" cy="1913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53" name="任意多边形 152"/>
            <p:cNvSpPr/>
            <p:nvPr/>
          </p:nvSpPr>
          <p:spPr>
            <a:xfrm>
              <a:off x="830427" y="1285600"/>
              <a:ext cx="651035" cy="254857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工商照面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任意多边形 153"/>
            <p:cNvSpPr/>
            <p:nvPr/>
          </p:nvSpPr>
          <p:spPr>
            <a:xfrm>
              <a:off x="704014" y="1221141"/>
              <a:ext cx="91651" cy="5107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55" name="任意多边形 154"/>
            <p:cNvSpPr/>
            <p:nvPr/>
          </p:nvSpPr>
          <p:spPr>
            <a:xfrm>
              <a:off x="830427" y="1603921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行</a:t>
              </a: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内客户信息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任意多边形 155"/>
            <p:cNvSpPr/>
            <p:nvPr/>
          </p:nvSpPr>
          <p:spPr>
            <a:xfrm>
              <a:off x="704014" y="1221138"/>
              <a:ext cx="91651" cy="8300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57" name="任意多边形 156"/>
            <p:cNvSpPr/>
            <p:nvPr/>
          </p:nvSpPr>
          <p:spPr>
            <a:xfrm>
              <a:off x="830427" y="1923239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持有</a:t>
              </a: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产品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任意多边形 157"/>
            <p:cNvSpPr/>
            <p:nvPr/>
          </p:nvSpPr>
          <p:spPr>
            <a:xfrm>
              <a:off x="704014" y="1221140"/>
              <a:ext cx="91651" cy="11493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59" name="任意多边形 158"/>
            <p:cNvSpPr/>
            <p:nvPr/>
          </p:nvSpPr>
          <p:spPr>
            <a:xfrm>
              <a:off x="830427" y="2242555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高</a:t>
              </a: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管信息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任意多边形 160"/>
            <p:cNvSpPr/>
            <p:nvPr/>
          </p:nvSpPr>
          <p:spPr>
            <a:xfrm>
              <a:off x="830427" y="2561867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对外投资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>
            <a:xfrm>
              <a:off x="830427" y="2881183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变更信息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任意多边形 163"/>
            <p:cNvSpPr/>
            <p:nvPr/>
          </p:nvSpPr>
          <p:spPr>
            <a:xfrm>
              <a:off x="6697638" y="976200"/>
              <a:ext cx="813793" cy="255849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交易</a:t>
              </a:r>
            </a:p>
          </p:txBody>
        </p:sp>
        <p:sp>
          <p:nvSpPr>
            <p:cNvPr id="165" name="任意多边形 164"/>
            <p:cNvSpPr/>
            <p:nvPr/>
          </p:nvSpPr>
          <p:spPr>
            <a:xfrm>
              <a:off x="7715274" y="976200"/>
              <a:ext cx="813793" cy="255849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关联关系</a:t>
              </a:r>
              <a:endParaRPr lang="zh-CN" altLang="en-US" sz="13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任意多边形 165"/>
            <p:cNvSpPr/>
            <p:nvPr/>
          </p:nvSpPr>
          <p:spPr>
            <a:xfrm>
              <a:off x="7751616" y="1249270"/>
              <a:ext cx="90071" cy="1913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67" name="任意多边形 166"/>
            <p:cNvSpPr/>
            <p:nvPr/>
          </p:nvSpPr>
          <p:spPr>
            <a:xfrm>
              <a:off x="7878033" y="1312735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企业图谱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任意多边形 167"/>
            <p:cNvSpPr/>
            <p:nvPr/>
          </p:nvSpPr>
          <p:spPr>
            <a:xfrm>
              <a:off x="7751616" y="1249269"/>
              <a:ext cx="90071" cy="5097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69" name="任意多边形 168"/>
            <p:cNvSpPr/>
            <p:nvPr/>
          </p:nvSpPr>
          <p:spPr>
            <a:xfrm>
              <a:off x="7878033" y="1632051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组织架构</a:t>
              </a:r>
            </a:p>
          </p:txBody>
        </p:sp>
        <p:sp>
          <p:nvSpPr>
            <p:cNvPr id="171" name="任意多边形 170"/>
            <p:cNvSpPr/>
            <p:nvPr/>
          </p:nvSpPr>
          <p:spPr>
            <a:xfrm>
              <a:off x="7878033" y="1951366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供应链</a:t>
              </a:r>
            </a:p>
          </p:txBody>
        </p:sp>
        <p:sp>
          <p:nvSpPr>
            <p:cNvPr id="172" name="任意多边形 171"/>
            <p:cNvSpPr/>
            <p:nvPr/>
          </p:nvSpPr>
          <p:spPr>
            <a:xfrm>
              <a:off x="4721033" y="977192"/>
              <a:ext cx="813793" cy="254857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司法风险</a:t>
              </a:r>
              <a:endParaRPr lang="zh-CN" altLang="en-US" sz="13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任意多边形 172"/>
            <p:cNvSpPr/>
            <p:nvPr/>
          </p:nvSpPr>
          <p:spPr>
            <a:xfrm>
              <a:off x="1667923" y="976200"/>
              <a:ext cx="813793" cy="255849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财务</a:t>
              </a:r>
            </a:p>
          </p:txBody>
        </p:sp>
        <p:sp>
          <p:nvSpPr>
            <p:cNvPr id="174" name="任意多边形 173"/>
            <p:cNvSpPr/>
            <p:nvPr/>
          </p:nvSpPr>
          <p:spPr>
            <a:xfrm>
              <a:off x="1704268" y="1249898"/>
              <a:ext cx="90071" cy="1913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75" name="任意多边形 174"/>
            <p:cNvSpPr/>
            <p:nvPr/>
          </p:nvSpPr>
          <p:spPr>
            <a:xfrm>
              <a:off x="1830681" y="1313366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财报</a:t>
              </a:r>
            </a:p>
          </p:txBody>
        </p:sp>
        <p:sp>
          <p:nvSpPr>
            <p:cNvPr id="176" name="任意多边形 175"/>
            <p:cNvSpPr/>
            <p:nvPr/>
          </p:nvSpPr>
          <p:spPr>
            <a:xfrm>
              <a:off x="1704268" y="1249898"/>
              <a:ext cx="90071" cy="5107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77" name="任意多边形 176"/>
            <p:cNvSpPr/>
            <p:nvPr/>
          </p:nvSpPr>
          <p:spPr>
            <a:xfrm>
              <a:off x="1832022" y="1616815"/>
              <a:ext cx="651035" cy="254857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存款</a:t>
              </a:r>
            </a:p>
          </p:txBody>
        </p:sp>
        <p:sp>
          <p:nvSpPr>
            <p:cNvPr id="178" name="任意多边形 29697"/>
            <p:cNvSpPr/>
            <p:nvPr/>
          </p:nvSpPr>
          <p:spPr>
            <a:xfrm>
              <a:off x="1704268" y="1229062"/>
              <a:ext cx="90071" cy="8300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79" name="任意多边形 178"/>
            <p:cNvSpPr/>
            <p:nvPr/>
          </p:nvSpPr>
          <p:spPr>
            <a:xfrm>
              <a:off x="1827282" y="1936131"/>
              <a:ext cx="651035" cy="254857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贷款</a:t>
              </a:r>
            </a:p>
          </p:txBody>
        </p:sp>
        <p:sp>
          <p:nvSpPr>
            <p:cNvPr id="180" name="任意多边形 179"/>
            <p:cNvSpPr/>
            <p:nvPr/>
          </p:nvSpPr>
          <p:spPr>
            <a:xfrm>
              <a:off x="2685559" y="976200"/>
              <a:ext cx="813793" cy="255849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征信</a:t>
              </a:r>
            </a:p>
          </p:txBody>
        </p:sp>
        <p:sp>
          <p:nvSpPr>
            <p:cNvPr id="181" name="任意多边形 180"/>
            <p:cNvSpPr/>
            <p:nvPr/>
          </p:nvSpPr>
          <p:spPr>
            <a:xfrm>
              <a:off x="2720322" y="1249898"/>
              <a:ext cx="91651" cy="1913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82" name="任意多边形 181"/>
            <p:cNvSpPr/>
            <p:nvPr/>
          </p:nvSpPr>
          <p:spPr>
            <a:xfrm>
              <a:off x="2848318" y="1313366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信贷记录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任意多边形 182"/>
            <p:cNvSpPr/>
            <p:nvPr/>
          </p:nvSpPr>
          <p:spPr>
            <a:xfrm>
              <a:off x="2720322" y="1236000"/>
              <a:ext cx="91651" cy="5107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84" name="任意多边形 183"/>
            <p:cNvSpPr/>
            <p:nvPr/>
          </p:nvSpPr>
          <p:spPr>
            <a:xfrm>
              <a:off x="2848318" y="1605907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公共信息</a:t>
              </a:r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3701615" y="976200"/>
              <a:ext cx="813793" cy="255849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经营风险</a:t>
              </a:r>
              <a:endParaRPr lang="zh-CN" altLang="en-US" sz="13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任意多边形 185"/>
            <p:cNvSpPr/>
            <p:nvPr/>
          </p:nvSpPr>
          <p:spPr>
            <a:xfrm>
              <a:off x="5727406" y="976200"/>
              <a:ext cx="813793" cy="255849"/>
            </a:xfrm>
            <a:custGeom>
              <a:avLst/>
              <a:gdLst>
                <a:gd name="connsiteX0" fmla="*/ 0 w 817473"/>
                <a:gd name="connsiteY0" fmla="*/ 40874 h 408736"/>
                <a:gd name="connsiteX1" fmla="*/ 40874 w 817473"/>
                <a:gd name="connsiteY1" fmla="*/ 0 h 408736"/>
                <a:gd name="connsiteX2" fmla="*/ 776599 w 817473"/>
                <a:gd name="connsiteY2" fmla="*/ 0 h 408736"/>
                <a:gd name="connsiteX3" fmla="*/ 817473 w 817473"/>
                <a:gd name="connsiteY3" fmla="*/ 40874 h 408736"/>
                <a:gd name="connsiteX4" fmla="*/ 817473 w 817473"/>
                <a:gd name="connsiteY4" fmla="*/ 367862 h 408736"/>
                <a:gd name="connsiteX5" fmla="*/ 776599 w 817473"/>
                <a:gd name="connsiteY5" fmla="*/ 408736 h 408736"/>
                <a:gd name="connsiteX6" fmla="*/ 40874 w 817473"/>
                <a:gd name="connsiteY6" fmla="*/ 408736 h 408736"/>
                <a:gd name="connsiteX7" fmla="*/ 0 w 817473"/>
                <a:gd name="connsiteY7" fmla="*/ 367862 h 408736"/>
                <a:gd name="connsiteX8" fmla="*/ 0 w 817473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473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776599" y="0"/>
                  </a:lnTo>
                  <a:cubicBezTo>
                    <a:pt x="799173" y="0"/>
                    <a:pt x="817473" y="18300"/>
                    <a:pt x="817473" y="40874"/>
                  </a:cubicBezTo>
                  <a:lnTo>
                    <a:pt x="817473" y="367862"/>
                  </a:lnTo>
                  <a:cubicBezTo>
                    <a:pt x="817473" y="390436"/>
                    <a:pt x="799173" y="408736"/>
                    <a:pt x="776599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经营状况</a:t>
              </a:r>
            </a:p>
          </p:txBody>
        </p:sp>
        <p:sp>
          <p:nvSpPr>
            <p:cNvPr id="187" name="任意多边形 186"/>
            <p:cNvSpPr/>
            <p:nvPr/>
          </p:nvSpPr>
          <p:spPr>
            <a:xfrm>
              <a:off x="5763751" y="1266757"/>
              <a:ext cx="90071" cy="1913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88" name="任意多边形 187"/>
            <p:cNvSpPr/>
            <p:nvPr/>
          </p:nvSpPr>
          <p:spPr>
            <a:xfrm>
              <a:off x="5890164" y="1330222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舆情</a:t>
              </a:r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5763751" y="1266756"/>
              <a:ext cx="90071" cy="5097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90" name="任意多边形 189"/>
            <p:cNvSpPr/>
            <p:nvPr/>
          </p:nvSpPr>
          <p:spPr>
            <a:xfrm>
              <a:off x="5890164" y="1649538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商标</a:t>
              </a:r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5763751" y="1266757"/>
              <a:ext cx="90071" cy="8290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92" name="任意多边形 191"/>
            <p:cNvSpPr/>
            <p:nvPr/>
          </p:nvSpPr>
          <p:spPr>
            <a:xfrm>
              <a:off x="5890164" y="1968853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招聘</a:t>
              </a: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5763751" y="1266757"/>
              <a:ext cx="90071" cy="11483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94" name="任意多边形 193"/>
            <p:cNvSpPr/>
            <p:nvPr/>
          </p:nvSpPr>
          <p:spPr>
            <a:xfrm>
              <a:off x="5890164" y="2287179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招投标</a:t>
              </a:r>
            </a:p>
          </p:txBody>
        </p:sp>
        <p:sp>
          <p:nvSpPr>
            <p:cNvPr id="195" name="任意多边形 194"/>
            <p:cNvSpPr/>
            <p:nvPr/>
          </p:nvSpPr>
          <p:spPr>
            <a:xfrm>
              <a:off x="5763751" y="1266755"/>
              <a:ext cx="90071" cy="146766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350236"/>
                  </a:lnTo>
                  <a:lnTo>
                    <a:pt x="127467" y="2350236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96" name="任意多边形 195"/>
            <p:cNvSpPr/>
            <p:nvPr/>
          </p:nvSpPr>
          <p:spPr>
            <a:xfrm>
              <a:off x="5890164" y="2625334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税务评级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5890164" y="2925811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资质证书</a:t>
              </a:r>
            </a:p>
          </p:txBody>
        </p:sp>
        <p:sp>
          <p:nvSpPr>
            <p:cNvPr id="200" name="任意多边形 199"/>
            <p:cNvSpPr/>
            <p:nvPr/>
          </p:nvSpPr>
          <p:spPr>
            <a:xfrm>
              <a:off x="5896730" y="3262854"/>
              <a:ext cx="651035" cy="254857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进出口</a:t>
              </a:r>
            </a:p>
          </p:txBody>
        </p:sp>
        <p:sp>
          <p:nvSpPr>
            <p:cNvPr id="201" name="任意多边形 200"/>
            <p:cNvSpPr/>
            <p:nvPr/>
          </p:nvSpPr>
          <p:spPr>
            <a:xfrm>
              <a:off x="1827281" y="2247367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担保</a:t>
              </a:r>
            </a:p>
          </p:txBody>
        </p:sp>
        <p:sp>
          <p:nvSpPr>
            <p:cNvPr id="202" name="任意多边形 201"/>
            <p:cNvSpPr/>
            <p:nvPr/>
          </p:nvSpPr>
          <p:spPr>
            <a:xfrm>
              <a:off x="1827281" y="2566680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纳税</a:t>
              </a:r>
            </a:p>
          </p:txBody>
        </p:sp>
        <p:sp>
          <p:nvSpPr>
            <p:cNvPr id="205" name="任意多边形 204"/>
            <p:cNvSpPr/>
            <p:nvPr/>
          </p:nvSpPr>
          <p:spPr>
            <a:xfrm>
              <a:off x="3753614" y="1228601"/>
              <a:ext cx="91651" cy="1913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06" name="任意多边形 205"/>
            <p:cNvSpPr/>
            <p:nvPr/>
          </p:nvSpPr>
          <p:spPr>
            <a:xfrm>
              <a:off x="3880027" y="1293060"/>
              <a:ext cx="651035" cy="254857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银</a:t>
              </a: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监客户风险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任意多边形 206"/>
            <p:cNvSpPr/>
            <p:nvPr/>
          </p:nvSpPr>
          <p:spPr>
            <a:xfrm>
              <a:off x="3753614" y="1228601"/>
              <a:ext cx="91651" cy="5107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08" name="任意多边形 207"/>
            <p:cNvSpPr/>
            <p:nvPr/>
          </p:nvSpPr>
          <p:spPr>
            <a:xfrm>
              <a:off x="3880027" y="1611382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经营异常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任意多边形 208"/>
            <p:cNvSpPr/>
            <p:nvPr/>
          </p:nvSpPr>
          <p:spPr>
            <a:xfrm>
              <a:off x="3753614" y="1228599"/>
              <a:ext cx="91651" cy="8300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10" name="任意多边形 209"/>
            <p:cNvSpPr/>
            <p:nvPr/>
          </p:nvSpPr>
          <p:spPr>
            <a:xfrm>
              <a:off x="3880027" y="1930699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行政处罚</a:t>
              </a:r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3753614" y="1228601"/>
              <a:ext cx="91651" cy="11493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12" name="任意多边形 211"/>
            <p:cNvSpPr/>
            <p:nvPr/>
          </p:nvSpPr>
          <p:spPr>
            <a:xfrm>
              <a:off x="3880027" y="2250015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黑名单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任意多边形 213"/>
            <p:cNvSpPr/>
            <p:nvPr/>
          </p:nvSpPr>
          <p:spPr>
            <a:xfrm>
              <a:off x="3880027" y="2569328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欠税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任意多边形 215"/>
            <p:cNvSpPr/>
            <p:nvPr/>
          </p:nvSpPr>
          <p:spPr>
            <a:xfrm>
              <a:off x="3880027" y="2888644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股权出质</a:t>
              </a:r>
            </a:p>
          </p:txBody>
        </p:sp>
        <p:sp>
          <p:nvSpPr>
            <p:cNvPr id="217" name="任意多边形 216"/>
            <p:cNvSpPr/>
            <p:nvPr/>
          </p:nvSpPr>
          <p:spPr>
            <a:xfrm>
              <a:off x="4775456" y="1234775"/>
              <a:ext cx="91651" cy="1913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18" name="任意多边形 217"/>
            <p:cNvSpPr/>
            <p:nvPr/>
          </p:nvSpPr>
          <p:spPr>
            <a:xfrm>
              <a:off x="4901869" y="1299234"/>
              <a:ext cx="651035" cy="254857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审判流程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任意多边形 218"/>
            <p:cNvSpPr/>
            <p:nvPr/>
          </p:nvSpPr>
          <p:spPr>
            <a:xfrm>
              <a:off x="4775456" y="1234775"/>
              <a:ext cx="91651" cy="51070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20" name="任意多边形 219"/>
            <p:cNvSpPr/>
            <p:nvPr/>
          </p:nvSpPr>
          <p:spPr>
            <a:xfrm>
              <a:off x="4901869" y="1617555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法院公告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任意多边形 220"/>
            <p:cNvSpPr/>
            <p:nvPr/>
          </p:nvSpPr>
          <p:spPr>
            <a:xfrm>
              <a:off x="4775456" y="1234772"/>
              <a:ext cx="91651" cy="8300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22" name="任意多边形 221"/>
            <p:cNvSpPr/>
            <p:nvPr/>
          </p:nvSpPr>
          <p:spPr>
            <a:xfrm>
              <a:off x="4901869" y="1936872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裁判文书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任意多边形 222"/>
            <p:cNvSpPr/>
            <p:nvPr/>
          </p:nvSpPr>
          <p:spPr>
            <a:xfrm>
              <a:off x="4775456" y="1234774"/>
              <a:ext cx="91651" cy="11493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39315"/>
                  </a:lnTo>
                  <a:lnTo>
                    <a:pt x="127467" y="1839315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24" name="任意多边形 223"/>
            <p:cNvSpPr/>
            <p:nvPr/>
          </p:nvSpPr>
          <p:spPr>
            <a:xfrm>
              <a:off x="4901869" y="2256188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严重违法失信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任意多边形 225"/>
            <p:cNvSpPr/>
            <p:nvPr/>
          </p:nvSpPr>
          <p:spPr>
            <a:xfrm>
              <a:off x="4901869" y="2575501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强制执行</a:t>
              </a:r>
            </a:p>
          </p:txBody>
        </p:sp>
        <p:sp>
          <p:nvSpPr>
            <p:cNvPr id="228" name="任意多边形 227"/>
            <p:cNvSpPr/>
            <p:nvPr/>
          </p:nvSpPr>
          <p:spPr>
            <a:xfrm>
              <a:off x="4901869" y="2894817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司法拍卖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任意多边形 228"/>
            <p:cNvSpPr/>
            <p:nvPr/>
          </p:nvSpPr>
          <p:spPr>
            <a:xfrm>
              <a:off x="6733982" y="1260829"/>
              <a:ext cx="90071" cy="19139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6552"/>
                  </a:lnTo>
                  <a:lnTo>
                    <a:pt x="127467" y="306552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30" name="任意多边形 229"/>
            <p:cNvSpPr/>
            <p:nvPr/>
          </p:nvSpPr>
          <p:spPr>
            <a:xfrm>
              <a:off x="6860396" y="1324297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开户</a:t>
              </a:r>
            </a:p>
          </p:txBody>
        </p:sp>
        <p:sp>
          <p:nvSpPr>
            <p:cNvPr id="231" name="任意多边形 230"/>
            <p:cNvSpPr/>
            <p:nvPr/>
          </p:nvSpPr>
          <p:spPr>
            <a:xfrm>
              <a:off x="6733982" y="1260828"/>
              <a:ext cx="90071" cy="5107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817473"/>
                  </a:lnTo>
                  <a:lnTo>
                    <a:pt x="127467" y="817473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32" name="任意多边形 231"/>
            <p:cNvSpPr/>
            <p:nvPr/>
          </p:nvSpPr>
          <p:spPr>
            <a:xfrm>
              <a:off x="6861736" y="1627746"/>
              <a:ext cx="651035" cy="254857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还</a:t>
              </a: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款</a:t>
              </a:r>
            </a:p>
          </p:txBody>
        </p:sp>
        <p:sp>
          <p:nvSpPr>
            <p:cNvPr id="233" name="任意多边形 29697"/>
            <p:cNvSpPr/>
            <p:nvPr/>
          </p:nvSpPr>
          <p:spPr>
            <a:xfrm>
              <a:off x="6733982" y="1239993"/>
              <a:ext cx="90071" cy="83002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328394"/>
                  </a:lnTo>
                  <a:lnTo>
                    <a:pt x="127467" y="1328394"/>
                  </a:lnTo>
                </a:path>
              </a:pathLst>
            </a:custGeom>
            <a:noFill/>
            <a:ln w="25400" cap="flat" cmpd="sng" algn="ctr">
              <a:solidFill>
                <a:srgbClr val="72C7E7">
                  <a:tint val="9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34" name="任意多边形 233"/>
            <p:cNvSpPr/>
            <p:nvPr/>
          </p:nvSpPr>
          <p:spPr>
            <a:xfrm>
              <a:off x="6856996" y="1947062"/>
              <a:ext cx="651035" cy="254857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申请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" name="任意多边形 234"/>
            <p:cNvSpPr/>
            <p:nvPr/>
          </p:nvSpPr>
          <p:spPr>
            <a:xfrm>
              <a:off x="6856995" y="2258298"/>
              <a:ext cx="651035" cy="255849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300" kern="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转账</a:t>
              </a:r>
            </a:p>
          </p:txBody>
        </p:sp>
        <p:sp>
          <p:nvSpPr>
            <p:cNvPr id="236" name="任意多边形 235"/>
            <p:cNvSpPr/>
            <p:nvPr/>
          </p:nvSpPr>
          <p:spPr>
            <a:xfrm>
              <a:off x="6856995" y="2577611"/>
              <a:ext cx="651035" cy="254858"/>
            </a:xfrm>
            <a:custGeom>
              <a:avLst/>
              <a:gdLst>
                <a:gd name="connsiteX0" fmla="*/ 0 w 653978"/>
                <a:gd name="connsiteY0" fmla="*/ 40874 h 408736"/>
                <a:gd name="connsiteX1" fmla="*/ 40874 w 653978"/>
                <a:gd name="connsiteY1" fmla="*/ 0 h 408736"/>
                <a:gd name="connsiteX2" fmla="*/ 613104 w 653978"/>
                <a:gd name="connsiteY2" fmla="*/ 0 h 408736"/>
                <a:gd name="connsiteX3" fmla="*/ 653978 w 653978"/>
                <a:gd name="connsiteY3" fmla="*/ 40874 h 408736"/>
                <a:gd name="connsiteX4" fmla="*/ 653978 w 653978"/>
                <a:gd name="connsiteY4" fmla="*/ 367862 h 408736"/>
                <a:gd name="connsiteX5" fmla="*/ 613104 w 653978"/>
                <a:gd name="connsiteY5" fmla="*/ 408736 h 408736"/>
                <a:gd name="connsiteX6" fmla="*/ 40874 w 653978"/>
                <a:gd name="connsiteY6" fmla="*/ 408736 h 408736"/>
                <a:gd name="connsiteX7" fmla="*/ 0 w 653978"/>
                <a:gd name="connsiteY7" fmla="*/ 367862 h 408736"/>
                <a:gd name="connsiteX8" fmla="*/ 0 w 653978"/>
                <a:gd name="connsiteY8" fmla="*/ 40874 h 40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78" h="408736">
                  <a:moveTo>
                    <a:pt x="0" y="40874"/>
                  </a:moveTo>
                  <a:cubicBezTo>
                    <a:pt x="0" y="18300"/>
                    <a:pt x="18300" y="0"/>
                    <a:pt x="40874" y="0"/>
                  </a:cubicBezTo>
                  <a:lnTo>
                    <a:pt x="613104" y="0"/>
                  </a:lnTo>
                  <a:cubicBezTo>
                    <a:pt x="635678" y="0"/>
                    <a:pt x="653978" y="18300"/>
                    <a:pt x="653978" y="40874"/>
                  </a:cubicBezTo>
                  <a:lnTo>
                    <a:pt x="653978" y="367862"/>
                  </a:lnTo>
                  <a:cubicBezTo>
                    <a:pt x="653978" y="390436"/>
                    <a:pt x="635678" y="408736"/>
                    <a:pt x="613104" y="408736"/>
                  </a:cubicBezTo>
                  <a:lnTo>
                    <a:pt x="40874" y="408736"/>
                  </a:lnTo>
                  <a:cubicBezTo>
                    <a:pt x="18300" y="408736"/>
                    <a:pt x="0" y="390436"/>
                    <a:pt x="0" y="367862"/>
                  </a:cubicBezTo>
                  <a:lnTo>
                    <a:pt x="0" y="40874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lIns="39195" tIns="30880" rIns="39195" bIns="30880" spcCol="1512" anchor="ctr"/>
            <a:lstStyle/>
            <a:p>
              <a:pPr algn="ctr" defTabSz="582018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300" kern="0" dirty="0" smtClean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..</a:t>
              </a:r>
              <a:endParaRPr lang="zh-CN" altLang="en-US" sz="1300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9" name="矩形 238"/>
          <p:cNvSpPr/>
          <p:nvPr/>
        </p:nvSpPr>
        <p:spPr>
          <a:xfrm>
            <a:off x="973669" y="3824315"/>
            <a:ext cx="5823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 hangingPunct="0"/>
            <a:r>
              <a:rPr lang="zh-CN" altLang="zh-CN" b="1" dirty="0"/>
              <a:t>标准化增量区</a:t>
            </a:r>
            <a:r>
              <a:rPr lang="en-US" altLang="zh-CN" b="1" dirty="0"/>
              <a:t>-SDM </a:t>
            </a:r>
            <a:r>
              <a:rPr lang="zh-CN" altLang="en-US" b="1" dirty="0" smtClean="0"/>
              <a:t>（格式代码标准化）</a:t>
            </a:r>
            <a:endParaRPr lang="zh-CN" altLang="zh-CN" b="1" dirty="0"/>
          </a:p>
        </p:txBody>
      </p:sp>
      <p:sp>
        <p:nvSpPr>
          <p:cNvPr id="240" name="矩形 239"/>
          <p:cNvSpPr/>
          <p:nvPr/>
        </p:nvSpPr>
        <p:spPr>
          <a:xfrm>
            <a:off x="618895" y="3311433"/>
            <a:ext cx="8345593" cy="4447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039072" y="3311433"/>
            <a:ext cx="622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 hangingPunct="0"/>
            <a:r>
              <a:rPr lang="zh-CN" altLang="zh-CN" b="1" dirty="0"/>
              <a:t>基础数据区</a:t>
            </a:r>
            <a:r>
              <a:rPr lang="en-US" altLang="zh-CN" b="1" dirty="0"/>
              <a:t>-</a:t>
            </a:r>
            <a:r>
              <a:rPr lang="en-US" altLang="zh-CN" b="1" dirty="0" smtClean="0"/>
              <a:t>FDM</a:t>
            </a:r>
            <a:r>
              <a:rPr lang="zh-CN" altLang="en-US" b="1" dirty="0" smtClean="0"/>
              <a:t>（建主题域、融合内外数据）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0230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47101" y="-5898"/>
            <a:ext cx="3805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威海银行项目现有物理</a:t>
            </a:r>
            <a:r>
              <a:rPr lang="zh-CN" altLang="en-US" dirty="0"/>
              <a:t>架构</a:t>
            </a:r>
          </a:p>
        </p:txBody>
      </p:sp>
      <p:sp>
        <p:nvSpPr>
          <p:cNvPr id="6" name="Rectangle 6"/>
          <p:cNvSpPr/>
          <p:nvPr/>
        </p:nvSpPr>
        <p:spPr>
          <a:xfrm>
            <a:off x="72566" y="406141"/>
            <a:ext cx="304800" cy="649931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用户层</a:t>
            </a:r>
          </a:p>
        </p:txBody>
      </p:sp>
      <p:sp>
        <p:nvSpPr>
          <p:cNvPr id="7" name="Rectangle 7"/>
          <p:cNvSpPr/>
          <p:nvPr/>
        </p:nvSpPr>
        <p:spPr>
          <a:xfrm>
            <a:off x="107032" y="1239275"/>
            <a:ext cx="304800" cy="800100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应用层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96134" y="3776800"/>
            <a:ext cx="304800" cy="915862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数据模型层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30939" y="4944960"/>
            <a:ext cx="540521" cy="873711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大数据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服务层</a:t>
            </a:r>
          </a:p>
        </p:txBody>
      </p:sp>
      <p:sp>
        <p:nvSpPr>
          <p:cNvPr id="10" name="Rectangle 10"/>
          <p:cNvSpPr/>
          <p:nvPr/>
        </p:nvSpPr>
        <p:spPr>
          <a:xfrm>
            <a:off x="266660" y="5915194"/>
            <a:ext cx="304800" cy="800100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爬取层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Straight Connector 12"/>
          <p:cNvCxnSpPr/>
          <p:nvPr/>
        </p:nvCxnSpPr>
        <p:spPr>
          <a:xfrm>
            <a:off x="430432" y="1081471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/>
          <p:nvPr/>
        </p:nvCxnSpPr>
        <p:spPr>
          <a:xfrm>
            <a:off x="377366" y="3764224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/>
          <p:nvPr/>
        </p:nvCxnSpPr>
        <p:spPr>
          <a:xfrm>
            <a:off x="400934" y="4736553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/>
          <p:nvPr/>
        </p:nvCxnSpPr>
        <p:spPr>
          <a:xfrm>
            <a:off x="430434" y="5838958"/>
            <a:ext cx="4403864" cy="7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48" y="6002299"/>
            <a:ext cx="532354" cy="674177"/>
          </a:xfrm>
          <a:prstGeom prst="rect">
            <a:avLst/>
          </a:prstGeom>
        </p:spPr>
      </p:pic>
      <p:pic>
        <p:nvPicPr>
          <p:cNvPr id="17" name="Picture 10" descr="http://pixabay.com/static/uploads/photo/2013/04/01/08/37/computer-98401_640.png?attachmen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19" y="4931807"/>
            <a:ext cx="681869" cy="7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www.uimaker.com/bbs/data/attachment/forum/201010/28/2132141ocfm9wygzhohghf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04" y="1322979"/>
            <a:ext cx="756000" cy="44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://www.uimaker.com/bbs/data/attachment/forum/201010/28/2132141ocfm9wygzhohghf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24" y="1322979"/>
            <a:ext cx="756000" cy="44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http://www.cdstm.cn/attachments/2012/12/376062_201212021631271a0eE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5" t="4003" r="25851"/>
          <a:stretch/>
        </p:blipFill>
        <p:spPr bwMode="auto">
          <a:xfrm>
            <a:off x="4725643" y="4835830"/>
            <a:ext cx="566056" cy="9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6" descr="BBSM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39" y="932472"/>
            <a:ext cx="649849" cy="2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6" descr="BBSM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37" y="3638290"/>
            <a:ext cx="649849" cy="2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6" descr="BBSM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07" y="4586634"/>
            <a:ext cx="649849" cy="2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60"/>
          <p:cNvCxnSpPr>
            <a:stCxn id="94" idx="2"/>
          </p:cNvCxnSpPr>
          <p:nvPr/>
        </p:nvCxnSpPr>
        <p:spPr>
          <a:xfrm>
            <a:off x="3207843" y="4652112"/>
            <a:ext cx="0" cy="92326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1"/>
          <p:cNvCxnSpPr/>
          <p:nvPr/>
        </p:nvCxnSpPr>
        <p:spPr>
          <a:xfrm>
            <a:off x="2191164" y="4652112"/>
            <a:ext cx="0" cy="315608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3"/>
          <p:cNvCxnSpPr/>
          <p:nvPr/>
        </p:nvCxnSpPr>
        <p:spPr>
          <a:xfrm>
            <a:off x="2175524" y="5537889"/>
            <a:ext cx="0" cy="165225"/>
          </a:xfrm>
          <a:prstGeom prst="line">
            <a:avLst/>
          </a:prstGeom>
          <a:ln w="19050">
            <a:solidFill>
              <a:srgbClr val="92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6"/>
          <p:cNvCxnSpPr/>
          <p:nvPr/>
        </p:nvCxnSpPr>
        <p:spPr>
          <a:xfrm>
            <a:off x="2089479" y="5713084"/>
            <a:ext cx="0" cy="247147"/>
          </a:xfrm>
          <a:prstGeom prst="line">
            <a:avLst/>
          </a:prstGeom>
          <a:ln w="19050">
            <a:solidFill>
              <a:srgbClr val="92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8"/>
          <p:cNvCxnSpPr/>
          <p:nvPr/>
        </p:nvCxnSpPr>
        <p:spPr>
          <a:xfrm>
            <a:off x="2168250" y="1081471"/>
            <a:ext cx="0" cy="315608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9"/>
          <p:cNvCxnSpPr/>
          <p:nvPr/>
        </p:nvCxnSpPr>
        <p:spPr>
          <a:xfrm>
            <a:off x="2839494" y="1081471"/>
            <a:ext cx="2572" cy="212381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80"/>
          <p:cNvCxnSpPr/>
          <p:nvPr/>
        </p:nvCxnSpPr>
        <p:spPr>
          <a:xfrm>
            <a:off x="1114083" y="753925"/>
            <a:ext cx="0" cy="315608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81"/>
          <p:cNvCxnSpPr/>
          <p:nvPr/>
        </p:nvCxnSpPr>
        <p:spPr>
          <a:xfrm>
            <a:off x="2175852" y="753925"/>
            <a:ext cx="0" cy="315608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87"/>
          <p:cNvCxnSpPr/>
          <p:nvPr/>
        </p:nvCxnSpPr>
        <p:spPr>
          <a:xfrm>
            <a:off x="3120717" y="753925"/>
            <a:ext cx="0" cy="315608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88"/>
          <p:cNvCxnSpPr/>
          <p:nvPr/>
        </p:nvCxnSpPr>
        <p:spPr>
          <a:xfrm>
            <a:off x="4182486" y="753925"/>
            <a:ext cx="0" cy="315608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90"/>
          <p:cNvCxnSpPr/>
          <p:nvPr/>
        </p:nvCxnSpPr>
        <p:spPr>
          <a:xfrm>
            <a:off x="5096620" y="753925"/>
            <a:ext cx="0" cy="315608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02" y="6041117"/>
            <a:ext cx="532354" cy="674177"/>
          </a:xfrm>
          <a:prstGeom prst="rect">
            <a:avLst/>
          </a:prstGeom>
        </p:spPr>
      </p:pic>
      <p:cxnSp>
        <p:nvCxnSpPr>
          <p:cNvPr id="50" name="Straight Connector 95"/>
          <p:cNvCxnSpPr/>
          <p:nvPr/>
        </p:nvCxnSpPr>
        <p:spPr>
          <a:xfrm>
            <a:off x="4810076" y="5860730"/>
            <a:ext cx="28563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98"/>
          <p:cNvCxnSpPr/>
          <p:nvPr/>
        </p:nvCxnSpPr>
        <p:spPr>
          <a:xfrm>
            <a:off x="4936978" y="5555228"/>
            <a:ext cx="0" cy="165225"/>
          </a:xfrm>
          <a:prstGeom prst="line">
            <a:avLst/>
          </a:prstGeom>
          <a:ln w="19050">
            <a:solidFill>
              <a:srgbClr val="92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99"/>
          <p:cNvCxnSpPr/>
          <p:nvPr/>
        </p:nvCxnSpPr>
        <p:spPr>
          <a:xfrm>
            <a:off x="5135781" y="5703114"/>
            <a:ext cx="0" cy="247147"/>
          </a:xfrm>
          <a:prstGeom prst="line">
            <a:avLst/>
          </a:prstGeom>
          <a:ln w="19050">
            <a:solidFill>
              <a:srgbClr val="92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00"/>
          <p:cNvCxnSpPr/>
          <p:nvPr/>
        </p:nvCxnSpPr>
        <p:spPr>
          <a:xfrm>
            <a:off x="4936978" y="4725144"/>
            <a:ext cx="0" cy="157804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8" descr="http://www.wxserver.com/attachment/cms/item/2015_01/20_15/a629da38f4ddb3fe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6" t="31414" r="21288" b="39091"/>
          <a:stretch/>
        </p:blipFill>
        <p:spPr bwMode="auto">
          <a:xfrm>
            <a:off x="5713302" y="5761229"/>
            <a:ext cx="733328" cy="1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75"/>
          <p:cNvSpPr/>
          <p:nvPr/>
        </p:nvSpPr>
        <p:spPr>
          <a:xfrm>
            <a:off x="1362359" y="4931807"/>
            <a:ext cx="1264239" cy="769564"/>
          </a:xfrm>
          <a:prstGeom prst="roundRect">
            <a:avLst>
              <a:gd name="adj" fmla="val 1086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98009" y="6205426"/>
            <a:ext cx="611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+mn-ea"/>
              </a:rPr>
              <a:t>爬取服务器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65" name="Rounded Rectangle 124"/>
          <p:cNvSpPr/>
          <p:nvPr/>
        </p:nvSpPr>
        <p:spPr>
          <a:xfrm>
            <a:off x="613772" y="1293852"/>
            <a:ext cx="2816089" cy="67537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3086" y="1414980"/>
            <a:ext cx="1005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+mn-ea"/>
              </a:rPr>
              <a:t>平台应用和</a:t>
            </a:r>
            <a:r>
              <a:rPr lang="en-US" altLang="zh-CN" sz="1100" dirty="0" smtClean="0">
                <a:latin typeface="+mn-ea"/>
              </a:rPr>
              <a:t>WEB</a:t>
            </a:r>
            <a:r>
              <a:rPr lang="zh-CN" altLang="en-US" sz="1100" dirty="0" smtClean="0">
                <a:latin typeface="+mn-ea"/>
              </a:rPr>
              <a:t>服务器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67" name="Rounded Rectangle 126"/>
          <p:cNvSpPr/>
          <p:nvPr/>
        </p:nvSpPr>
        <p:spPr>
          <a:xfrm>
            <a:off x="1277132" y="5962136"/>
            <a:ext cx="1264925" cy="75450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84645" y="6315244"/>
            <a:ext cx="925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+mn-ea"/>
              </a:rPr>
              <a:t>爬取机</a:t>
            </a:r>
            <a:endParaRPr lang="zh-CN" altLang="en-US" sz="1100" dirty="0">
              <a:latin typeface="+mn-ea"/>
            </a:endParaRPr>
          </a:p>
        </p:txBody>
      </p:sp>
      <p:sp>
        <p:nvSpPr>
          <p:cNvPr id="69" name="Rounded Rectangle 128"/>
          <p:cNvSpPr/>
          <p:nvPr/>
        </p:nvSpPr>
        <p:spPr>
          <a:xfrm>
            <a:off x="3852904" y="6002299"/>
            <a:ext cx="1594197" cy="72549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23928" y="5112367"/>
            <a:ext cx="913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+mn-ea"/>
              </a:rPr>
              <a:t>大</a:t>
            </a:r>
            <a:r>
              <a:rPr lang="zh-CN" altLang="en-US" sz="1100" dirty="0" smtClean="0">
                <a:latin typeface="+mn-ea"/>
              </a:rPr>
              <a:t>数据基础平台服务器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71" name="Rounded Rectangle 130"/>
          <p:cNvSpPr/>
          <p:nvPr/>
        </p:nvSpPr>
        <p:spPr>
          <a:xfrm>
            <a:off x="3923928" y="4857092"/>
            <a:ext cx="1603430" cy="89553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2" name="Picture 6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1" y="406142"/>
            <a:ext cx="549715" cy="549715"/>
          </a:xfrm>
          <a:prstGeom prst="rect">
            <a:avLst/>
          </a:prstGeom>
        </p:spPr>
      </p:pic>
      <p:pic>
        <p:nvPicPr>
          <p:cNvPr id="73" name="Picture 7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11" y="406142"/>
            <a:ext cx="549715" cy="549715"/>
          </a:xfrm>
          <a:prstGeom prst="rect">
            <a:avLst/>
          </a:prstGeom>
        </p:spPr>
      </p:pic>
      <p:pic>
        <p:nvPicPr>
          <p:cNvPr id="74" name="Picture 8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46" y="406142"/>
            <a:ext cx="549715" cy="549715"/>
          </a:xfrm>
          <a:prstGeom prst="rect">
            <a:avLst/>
          </a:prstGeom>
        </p:spPr>
      </p:pic>
      <p:pic>
        <p:nvPicPr>
          <p:cNvPr id="75" name="Picture 8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45" y="406142"/>
            <a:ext cx="549715" cy="549715"/>
          </a:xfrm>
          <a:prstGeom prst="rect">
            <a:avLst/>
          </a:prstGeom>
        </p:spPr>
      </p:pic>
      <p:pic>
        <p:nvPicPr>
          <p:cNvPr id="76" name="Picture 8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78" y="406142"/>
            <a:ext cx="549715" cy="549715"/>
          </a:xfrm>
          <a:prstGeom prst="rect">
            <a:avLst/>
          </a:prstGeom>
        </p:spPr>
      </p:pic>
      <p:cxnSp>
        <p:nvCxnSpPr>
          <p:cNvPr id="77" name="Straight Connector 117"/>
          <p:cNvCxnSpPr/>
          <p:nvPr/>
        </p:nvCxnSpPr>
        <p:spPr>
          <a:xfrm>
            <a:off x="7658706" y="1088728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33"/>
          <p:cNvCxnSpPr/>
          <p:nvPr/>
        </p:nvCxnSpPr>
        <p:spPr>
          <a:xfrm>
            <a:off x="7636934" y="3008064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34"/>
          <p:cNvCxnSpPr/>
          <p:nvPr/>
        </p:nvCxnSpPr>
        <p:spPr>
          <a:xfrm>
            <a:off x="7647820" y="4456940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35"/>
          <p:cNvCxnSpPr/>
          <p:nvPr/>
        </p:nvCxnSpPr>
        <p:spPr>
          <a:xfrm>
            <a:off x="7658706" y="5703112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18"/>
          <p:cNvSpPr/>
          <p:nvPr/>
        </p:nvSpPr>
        <p:spPr>
          <a:xfrm>
            <a:off x="7647833" y="332656"/>
            <a:ext cx="1496167" cy="348343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软件部署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84696" y="5072535"/>
            <a:ext cx="913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+mn-ea"/>
              </a:rPr>
              <a:t>大</a:t>
            </a:r>
            <a:r>
              <a:rPr lang="zh-CN" altLang="en-US" sz="1100" dirty="0" smtClean="0">
                <a:latin typeface="+mn-ea"/>
              </a:rPr>
              <a:t>数据基础平台服务器</a:t>
            </a:r>
            <a:endParaRPr lang="zh-CN" altLang="en-US" sz="1100" dirty="0">
              <a:latin typeface="+mn-ea"/>
            </a:endParaRPr>
          </a:p>
        </p:txBody>
      </p:sp>
      <p:pic>
        <p:nvPicPr>
          <p:cNvPr id="92" name="Picture 12" descr="http://www.cdstm.cn/attachments/2012/12/376062_201212021631271a0eE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5" t="4003" r="25851"/>
          <a:stretch/>
        </p:blipFill>
        <p:spPr bwMode="auto">
          <a:xfrm>
            <a:off x="3257124" y="3965458"/>
            <a:ext cx="566056" cy="71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2343669" y="4063376"/>
            <a:ext cx="913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</a:rPr>
              <a:t>ES</a:t>
            </a:r>
            <a:r>
              <a:rPr lang="zh-CN" altLang="en-US" sz="1100" dirty="0" smtClean="0">
                <a:latin typeface="+mn-ea"/>
              </a:rPr>
              <a:t>服务器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94" name="Rounded Rectangle 130"/>
          <p:cNvSpPr/>
          <p:nvPr/>
        </p:nvSpPr>
        <p:spPr>
          <a:xfrm>
            <a:off x="2406128" y="3965458"/>
            <a:ext cx="1603430" cy="68665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107504" y="2029314"/>
            <a:ext cx="304800" cy="915862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数据模型层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6" name="Straight Connector 13"/>
          <p:cNvCxnSpPr/>
          <p:nvPr/>
        </p:nvCxnSpPr>
        <p:spPr>
          <a:xfrm>
            <a:off x="388736" y="2016738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14"/>
          <p:cNvCxnSpPr/>
          <p:nvPr/>
        </p:nvCxnSpPr>
        <p:spPr>
          <a:xfrm>
            <a:off x="412304" y="2989067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86" descr="BBSM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507" y="1890804"/>
            <a:ext cx="649849" cy="2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Connector 60"/>
          <p:cNvCxnSpPr>
            <a:stCxn id="104" idx="2"/>
          </p:cNvCxnSpPr>
          <p:nvPr/>
        </p:nvCxnSpPr>
        <p:spPr>
          <a:xfrm>
            <a:off x="3219213" y="2904625"/>
            <a:ext cx="0" cy="92327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33"/>
          <p:cNvCxnSpPr/>
          <p:nvPr/>
        </p:nvCxnSpPr>
        <p:spPr>
          <a:xfrm>
            <a:off x="7648304" y="1548610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34"/>
          <p:cNvCxnSpPr/>
          <p:nvPr/>
        </p:nvCxnSpPr>
        <p:spPr>
          <a:xfrm>
            <a:off x="7659190" y="2709454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2" descr="http://www.cdstm.cn/attachments/2012/12/376062_201212021631271a0eE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5" t="4003" r="25851"/>
          <a:stretch/>
        </p:blipFill>
        <p:spPr bwMode="auto">
          <a:xfrm>
            <a:off x="3268494" y="2217972"/>
            <a:ext cx="566056" cy="71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355039" y="2315890"/>
            <a:ext cx="913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</a:rPr>
              <a:t>ES</a:t>
            </a:r>
            <a:r>
              <a:rPr lang="zh-CN" altLang="en-US" sz="1100" dirty="0" smtClean="0">
                <a:latin typeface="+mn-ea"/>
              </a:rPr>
              <a:t>服务器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04" name="Rounded Rectangle 130"/>
          <p:cNvSpPr/>
          <p:nvPr/>
        </p:nvSpPr>
        <p:spPr>
          <a:xfrm>
            <a:off x="2417498" y="2167822"/>
            <a:ext cx="1603430" cy="73680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Rectangle 8"/>
          <p:cNvSpPr/>
          <p:nvPr/>
        </p:nvSpPr>
        <p:spPr>
          <a:xfrm>
            <a:off x="83936" y="2894632"/>
            <a:ext cx="529150" cy="743658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数据交换层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6" name="Picture 10" descr="http://pixabay.com/static/uploads/photo/2013/04/01/08/37/computer-98401_640.png?attachmen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389" y="2996952"/>
            <a:ext cx="681869" cy="7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75"/>
          <p:cNvSpPr/>
          <p:nvPr/>
        </p:nvSpPr>
        <p:spPr>
          <a:xfrm>
            <a:off x="3019729" y="2996952"/>
            <a:ext cx="1264239" cy="769564"/>
          </a:xfrm>
          <a:prstGeom prst="roundRect">
            <a:avLst>
              <a:gd name="adj" fmla="val 1086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42066" y="3137680"/>
            <a:ext cx="913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</a:rPr>
              <a:t>FTP</a:t>
            </a:r>
            <a:r>
              <a:rPr lang="zh-CN" altLang="en-US" sz="1100" dirty="0" smtClean="0">
                <a:latin typeface="+mn-ea"/>
              </a:rPr>
              <a:t>服务器</a:t>
            </a:r>
            <a:endParaRPr lang="zh-CN" altLang="en-US" sz="1100" dirty="0">
              <a:latin typeface="+mn-ea"/>
            </a:endParaRPr>
          </a:p>
        </p:txBody>
      </p:sp>
      <p:cxnSp>
        <p:nvCxnSpPr>
          <p:cNvPr id="122" name="Straight Connector 79"/>
          <p:cNvCxnSpPr/>
          <p:nvPr/>
        </p:nvCxnSpPr>
        <p:spPr>
          <a:xfrm>
            <a:off x="2991894" y="1992483"/>
            <a:ext cx="2572" cy="212381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4249" y="-67454"/>
            <a:ext cx="285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数据整合物理</a:t>
            </a:r>
            <a:r>
              <a:rPr lang="zh-CN" altLang="en-US" dirty="0"/>
              <a:t>架构</a:t>
            </a:r>
          </a:p>
        </p:txBody>
      </p:sp>
      <p:sp>
        <p:nvSpPr>
          <p:cNvPr id="8" name="Rectangle 8"/>
          <p:cNvSpPr/>
          <p:nvPr/>
        </p:nvSpPr>
        <p:spPr>
          <a:xfrm>
            <a:off x="96134" y="3087032"/>
            <a:ext cx="304800" cy="915862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数据模型层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30939" y="4944960"/>
            <a:ext cx="540521" cy="873711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大数据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服务层</a:t>
            </a:r>
          </a:p>
        </p:txBody>
      </p:sp>
      <p:sp>
        <p:nvSpPr>
          <p:cNvPr id="10" name="Rectangle 10"/>
          <p:cNvSpPr/>
          <p:nvPr/>
        </p:nvSpPr>
        <p:spPr>
          <a:xfrm>
            <a:off x="266660" y="5915194"/>
            <a:ext cx="304800" cy="800100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爬取层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Straight Connector 13"/>
          <p:cNvCxnSpPr/>
          <p:nvPr/>
        </p:nvCxnSpPr>
        <p:spPr>
          <a:xfrm>
            <a:off x="377366" y="3074456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/>
          <p:nvPr/>
        </p:nvCxnSpPr>
        <p:spPr>
          <a:xfrm>
            <a:off x="400934" y="4046785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/>
          <p:nvPr/>
        </p:nvCxnSpPr>
        <p:spPr>
          <a:xfrm>
            <a:off x="430434" y="5838958"/>
            <a:ext cx="4403864" cy="7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48" y="6002299"/>
            <a:ext cx="532354" cy="674177"/>
          </a:xfrm>
          <a:prstGeom prst="rect">
            <a:avLst/>
          </a:prstGeom>
        </p:spPr>
      </p:pic>
      <p:pic>
        <p:nvPicPr>
          <p:cNvPr id="17" name="Picture 10" descr="http://pixabay.com/static/uploads/photo/2013/04/01/08/37/computer-98401_640.png?attachmen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17" y="5046192"/>
            <a:ext cx="681869" cy="7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http://www.cdstm.cn/attachments/2012/12/376062_201212021631271a0e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5" t="4003" r="25851"/>
          <a:stretch/>
        </p:blipFill>
        <p:spPr bwMode="auto">
          <a:xfrm>
            <a:off x="4725643" y="5013680"/>
            <a:ext cx="566056" cy="74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6" descr="BBSM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37" y="2948522"/>
            <a:ext cx="649849" cy="2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6" descr="BBSM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82" y="3916160"/>
            <a:ext cx="649849" cy="2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60"/>
          <p:cNvCxnSpPr>
            <a:stCxn id="94" idx="2"/>
          </p:cNvCxnSpPr>
          <p:nvPr/>
        </p:nvCxnSpPr>
        <p:spPr>
          <a:xfrm>
            <a:off x="3207843" y="3962344"/>
            <a:ext cx="0" cy="92326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1"/>
          <p:cNvCxnSpPr>
            <a:endCxn id="17" idx="0"/>
          </p:cNvCxnSpPr>
          <p:nvPr/>
        </p:nvCxnSpPr>
        <p:spPr>
          <a:xfrm>
            <a:off x="2175524" y="4934099"/>
            <a:ext cx="28828" cy="112093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3"/>
          <p:cNvCxnSpPr/>
          <p:nvPr/>
        </p:nvCxnSpPr>
        <p:spPr>
          <a:xfrm>
            <a:off x="2175524" y="5537889"/>
            <a:ext cx="0" cy="165225"/>
          </a:xfrm>
          <a:prstGeom prst="line">
            <a:avLst/>
          </a:prstGeom>
          <a:ln w="19050">
            <a:solidFill>
              <a:srgbClr val="92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6"/>
          <p:cNvCxnSpPr/>
          <p:nvPr/>
        </p:nvCxnSpPr>
        <p:spPr>
          <a:xfrm>
            <a:off x="2089479" y="5713084"/>
            <a:ext cx="0" cy="247147"/>
          </a:xfrm>
          <a:prstGeom prst="line">
            <a:avLst/>
          </a:prstGeom>
          <a:ln w="19050">
            <a:solidFill>
              <a:srgbClr val="92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02" y="6041117"/>
            <a:ext cx="532354" cy="674177"/>
          </a:xfrm>
          <a:prstGeom prst="rect">
            <a:avLst/>
          </a:prstGeom>
        </p:spPr>
      </p:pic>
      <p:cxnSp>
        <p:nvCxnSpPr>
          <p:cNvPr id="50" name="Straight Connector 95"/>
          <p:cNvCxnSpPr/>
          <p:nvPr/>
        </p:nvCxnSpPr>
        <p:spPr>
          <a:xfrm>
            <a:off x="4810076" y="5860730"/>
            <a:ext cx="28563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98"/>
          <p:cNvCxnSpPr/>
          <p:nvPr/>
        </p:nvCxnSpPr>
        <p:spPr>
          <a:xfrm>
            <a:off x="4936978" y="5555228"/>
            <a:ext cx="0" cy="165225"/>
          </a:xfrm>
          <a:prstGeom prst="line">
            <a:avLst/>
          </a:prstGeom>
          <a:ln w="19050">
            <a:solidFill>
              <a:srgbClr val="92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99"/>
          <p:cNvCxnSpPr/>
          <p:nvPr/>
        </p:nvCxnSpPr>
        <p:spPr>
          <a:xfrm>
            <a:off x="5135781" y="5703114"/>
            <a:ext cx="0" cy="247147"/>
          </a:xfrm>
          <a:prstGeom prst="line">
            <a:avLst/>
          </a:prstGeom>
          <a:ln w="19050">
            <a:solidFill>
              <a:srgbClr val="92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00"/>
          <p:cNvCxnSpPr/>
          <p:nvPr/>
        </p:nvCxnSpPr>
        <p:spPr>
          <a:xfrm>
            <a:off x="4920956" y="4927380"/>
            <a:ext cx="0" cy="157804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8" descr="http://www.wxserver.com/attachment/cms/item/2015_01/20_15/a629da38f4ddb3fe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6" t="31414" r="21288" b="39091"/>
          <a:stretch/>
        </p:blipFill>
        <p:spPr bwMode="auto">
          <a:xfrm>
            <a:off x="5713302" y="5761229"/>
            <a:ext cx="733328" cy="1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75"/>
          <p:cNvSpPr/>
          <p:nvPr/>
        </p:nvSpPr>
        <p:spPr>
          <a:xfrm>
            <a:off x="1362359" y="4997033"/>
            <a:ext cx="1264239" cy="769564"/>
          </a:xfrm>
          <a:prstGeom prst="roundRect">
            <a:avLst>
              <a:gd name="adj" fmla="val 1086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98009" y="6205426"/>
            <a:ext cx="611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+mn-ea"/>
              </a:rPr>
              <a:t>爬取服务器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67" name="Rounded Rectangle 126"/>
          <p:cNvSpPr/>
          <p:nvPr/>
        </p:nvSpPr>
        <p:spPr>
          <a:xfrm>
            <a:off x="1277132" y="5962136"/>
            <a:ext cx="1264925" cy="75450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84645" y="6315244"/>
            <a:ext cx="925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+mn-ea"/>
              </a:rPr>
              <a:t>爬取机</a:t>
            </a:r>
            <a:endParaRPr lang="zh-CN" altLang="en-US" sz="1100" dirty="0">
              <a:latin typeface="+mn-ea"/>
            </a:endParaRPr>
          </a:p>
        </p:txBody>
      </p:sp>
      <p:sp>
        <p:nvSpPr>
          <p:cNvPr id="69" name="Rounded Rectangle 128"/>
          <p:cNvSpPr/>
          <p:nvPr/>
        </p:nvSpPr>
        <p:spPr>
          <a:xfrm>
            <a:off x="3852904" y="6002299"/>
            <a:ext cx="1594197" cy="72549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23928" y="5226752"/>
            <a:ext cx="913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+mn-ea"/>
              </a:rPr>
              <a:t>大</a:t>
            </a:r>
            <a:r>
              <a:rPr lang="zh-CN" altLang="en-US" sz="1100" dirty="0" smtClean="0">
                <a:latin typeface="+mn-ea"/>
              </a:rPr>
              <a:t>数据基础平台服务器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71" name="Rounded Rectangle 130"/>
          <p:cNvSpPr/>
          <p:nvPr/>
        </p:nvSpPr>
        <p:spPr>
          <a:xfrm>
            <a:off x="3946926" y="5046192"/>
            <a:ext cx="1603430" cy="7675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Straight Connector 133"/>
          <p:cNvCxnSpPr/>
          <p:nvPr/>
        </p:nvCxnSpPr>
        <p:spPr>
          <a:xfrm>
            <a:off x="7636934" y="1311406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34"/>
          <p:cNvCxnSpPr/>
          <p:nvPr/>
        </p:nvCxnSpPr>
        <p:spPr>
          <a:xfrm>
            <a:off x="7647820" y="3767172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35"/>
          <p:cNvCxnSpPr/>
          <p:nvPr/>
        </p:nvCxnSpPr>
        <p:spPr>
          <a:xfrm>
            <a:off x="7658706" y="5703112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76024" y="5166371"/>
            <a:ext cx="913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+mn-ea"/>
              </a:rPr>
              <a:t>大</a:t>
            </a:r>
            <a:r>
              <a:rPr lang="zh-CN" altLang="en-US" sz="1100" dirty="0" smtClean="0">
                <a:latin typeface="+mn-ea"/>
              </a:rPr>
              <a:t>数据基础平台服务器</a:t>
            </a:r>
            <a:endParaRPr lang="zh-CN" altLang="en-US" sz="1100" dirty="0">
              <a:latin typeface="+mn-ea"/>
            </a:endParaRPr>
          </a:p>
        </p:txBody>
      </p:sp>
      <p:pic>
        <p:nvPicPr>
          <p:cNvPr id="92" name="Picture 12" descr="http://www.cdstm.cn/attachments/2012/12/376062_201212021631271a0e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5" t="4003" r="25851"/>
          <a:stretch/>
        </p:blipFill>
        <p:spPr bwMode="auto">
          <a:xfrm>
            <a:off x="3257124" y="3275690"/>
            <a:ext cx="566056" cy="71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2343669" y="3373608"/>
            <a:ext cx="913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</a:rPr>
              <a:t>ES</a:t>
            </a:r>
            <a:r>
              <a:rPr lang="zh-CN" altLang="en-US" sz="1100" dirty="0" smtClean="0">
                <a:latin typeface="+mn-ea"/>
              </a:rPr>
              <a:t>服务器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94" name="Rounded Rectangle 130"/>
          <p:cNvSpPr/>
          <p:nvPr/>
        </p:nvSpPr>
        <p:spPr>
          <a:xfrm>
            <a:off x="2406128" y="3275690"/>
            <a:ext cx="1603430" cy="68665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107504" y="332656"/>
            <a:ext cx="304800" cy="915862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数据模型层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7" name="Straight Connector 14"/>
          <p:cNvCxnSpPr/>
          <p:nvPr/>
        </p:nvCxnSpPr>
        <p:spPr>
          <a:xfrm>
            <a:off x="412304" y="1292409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0"/>
          <p:cNvCxnSpPr>
            <a:stCxn id="104" idx="2"/>
          </p:cNvCxnSpPr>
          <p:nvPr/>
        </p:nvCxnSpPr>
        <p:spPr>
          <a:xfrm>
            <a:off x="3219213" y="1207967"/>
            <a:ext cx="0" cy="92327"/>
          </a:xfrm>
          <a:prstGeom prst="line">
            <a:avLst/>
          </a:prstGeom>
          <a:ln w="19050">
            <a:solidFill>
              <a:srgbClr val="3366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34"/>
          <p:cNvCxnSpPr/>
          <p:nvPr/>
        </p:nvCxnSpPr>
        <p:spPr>
          <a:xfrm>
            <a:off x="7659190" y="1012796"/>
            <a:ext cx="1496167" cy="0"/>
          </a:xfrm>
          <a:prstGeom prst="line">
            <a:avLst/>
          </a:prstGeom>
          <a:ln w="12700">
            <a:solidFill>
              <a:srgbClr val="33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2" descr="http://www.cdstm.cn/attachments/2012/12/376062_201212021631271a0e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5" t="4003" r="25851"/>
          <a:stretch/>
        </p:blipFill>
        <p:spPr bwMode="auto">
          <a:xfrm>
            <a:off x="3268494" y="521314"/>
            <a:ext cx="566056" cy="71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355039" y="619232"/>
            <a:ext cx="913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</a:rPr>
              <a:t>ES</a:t>
            </a:r>
            <a:r>
              <a:rPr lang="zh-CN" altLang="en-US" sz="1100" dirty="0" smtClean="0">
                <a:latin typeface="+mn-ea"/>
              </a:rPr>
              <a:t>服务器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04" name="Rounded Rectangle 130"/>
          <p:cNvSpPr/>
          <p:nvPr/>
        </p:nvSpPr>
        <p:spPr>
          <a:xfrm>
            <a:off x="2417498" y="471164"/>
            <a:ext cx="1603430" cy="73680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Rectangle 8"/>
          <p:cNvSpPr/>
          <p:nvPr/>
        </p:nvSpPr>
        <p:spPr>
          <a:xfrm>
            <a:off x="83936" y="2204864"/>
            <a:ext cx="529150" cy="743658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数据交换层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6" name="Picture 10" descr="http://pixabay.com/static/uploads/photo/2013/04/01/08/37/computer-98401_640.png?attachmen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389" y="2307184"/>
            <a:ext cx="681869" cy="7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75"/>
          <p:cNvSpPr/>
          <p:nvPr/>
        </p:nvSpPr>
        <p:spPr>
          <a:xfrm>
            <a:off x="3019729" y="2307184"/>
            <a:ext cx="1264239" cy="769564"/>
          </a:xfrm>
          <a:prstGeom prst="roundRect">
            <a:avLst>
              <a:gd name="adj" fmla="val 1086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42066" y="2447912"/>
            <a:ext cx="913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</a:rPr>
              <a:t>FTP</a:t>
            </a:r>
            <a:r>
              <a:rPr lang="zh-CN" altLang="en-US" sz="1100" dirty="0" smtClean="0">
                <a:latin typeface="+mn-ea"/>
              </a:rPr>
              <a:t>服务器</a:t>
            </a:r>
            <a:endParaRPr lang="zh-CN" altLang="en-US" sz="1100" dirty="0">
              <a:latin typeface="+mn-ea"/>
            </a:endParaRPr>
          </a:p>
        </p:txBody>
      </p:sp>
      <p:cxnSp>
        <p:nvCxnSpPr>
          <p:cNvPr id="82" name="Straight Connector 13"/>
          <p:cNvCxnSpPr/>
          <p:nvPr/>
        </p:nvCxnSpPr>
        <p:spPr>
          <a:xfrm>
            <a:off x="328926" y="2210360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6" descr="BBSM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97" y="2084426"/>
            <a:ext cx="649849" cy="2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"/>
          <p:cNvSpPr/>
          <p:nvPr/>
        </p:nvSpPr>
        <p:spPr>
          <a:xfrm>
            <a:off x="35496" y="1340768"/>
            <a:ext cx="529150" cy="743658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数据融合层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Rounded Rectangle 75"/>
          <p:cNvSpPr/>
          <p:nvPr/>
        </p:nvSpPr>
        <p:spPr>
          <a:xfrm>
            <a:off x="2971289" y="1443088"/>
            <a:ext cx="1264239" cy="769564"/>
          </a:xfrm>
          <a:prstGeom prst="roundRect">
            <a:avLst>
              <a:gd name="adj" fmla="val 1086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93626" y="1583816"/>
            <a:ext cx="913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</a:rPr>
              <a:t>TDH</a:t>
            </a:r>
            <a:r>
              <a:rPr lang="zh-CN" altLang="en-US" sz="1100" dirty="0" smtClean="0">
                <a:latin typeface="+mn-ea"/>
              </a:rPr>
              <a:t>服务</a:t>
            </a:r>
            <a:endParaRPr lang="zh-CN" altLang="en-US" sz="1100" dirty="0">
              <a:latin typeface="+mn-ea"/>
            </a:endParaRPr>
          </a:p>
        </p:txBody>
      </p:sp>
      <p:pic>
        <p:nvPicPr>
          <p:cNvPr id="88" name="Picture 86" descr="BBSM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97" y="1172896"/>
            <a:ext cx="649849" cy="2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04" y="1490781"/>
            <a:ext cx="532354" cy="674177"/>
          </a:xfrm>
          <a:prstGeom prst="rect">
            <a:avLst/>
          </a:prstGeom>
        </p:spPr>
      </p:pic>
      <p:cxnSp>
        <p:nvCxnSpPr>
          <p:cNvPr id="90" name="Straight Connector 13"/>
          <p:cNvCxnSpPr/>
          <p:nvPr/>
        </p:nvCxnSpPr>
        <p:spPr>
          <a:xfrm>
            <a:off x="256918" y="4934099"/>
            <a:ext cx="7236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86" descr="BBSM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89" y="4808165"/>
            <a:ext cx="649849" cy="2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8"/>
          <p:cNvSpPr/>
          <p:nvPr/>
        </p:nvSpPr>
        <p:spPr>
          <a:xfrm>
            <a:off x="-36512" y="4064507"/>
            <a:ext cx="529150" cy="743658"/>
          </a:xfrm>
          <a:prstGeom prst="rect">
            <a:avLst/>
          </a:prstGeom>
          <a:solidFill>
            <a:srgbClr val="00A1D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数据融合层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Rounded Rectangle 75"/>
          <p:cNvSpPr/>
          <p:nvPr/>
        </p:nvSpPr>
        <p:spPr>
          <a:xfrm>
            <a:off x="2899281" y="4166827"/>
            <a:ext cx="1264239" cy="769564"/>
          </a:xfrm>
          <a:prstGeom prst="roundRect">
            <a:avLst>
              <a:gd name="adj" fmla="val 1086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21618" y="4307555"/>
            <a:ext cx="913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</a:rPr>
              <a:t>TDH</a:t>
            </a:r>
            <a:r>
              <a:rPr lang="zh-CN" altLang="en-US" sz="1100" dirty="0" smtClean="0">
                <a:latin typeface="+mn-ea"/>
              </a:rPr>
              <a:t>服务</a:t>
            </a:r>
            <a:endParaRPr lang="zh-CN" altLang="en-US" sz="1100" dirty="0">
              <a:latin typeface="+mn-ea"/>
            </a:endParaRPr>
          </a:p>
        </p:txBody>
      </p:sp>
      <p:pic>
        <p:nvPicPr>
          <p:cNvPr id="113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96" y="4214520"/>
            <a:ext cx="532354" cy="6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606</Words>
  <Application>Microsoft Office PowerPoint</Application>
  <PresentationFormat>全屏显示(4:3)</PresentationFormat>
  <Paragraphs>276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Zhe</dc:creator>
  <cp:lastModifiedBy>admin</cp:lastModifiedBy>
  <cp:revision>69</cp:revision>
  <dcterms:created xsi:type="dcterms:W3CDTF">2017-12-22T02:18:02Z</dcterms:created>
  <dcterms:modified xsi:type="dcterms:W3CDTF">2018-01-29T05:35:30Z</dcterms:modified>
</cp:coreProperties>
</file>