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1"/>
  </p:notesMasterIdLst>
  <p:sldIdLst>
    <p:sldId id="256" r:id="rId8"/>
    <p:sldId id="801" r:id="rId9"/>
    <p:sldId id="265" r:id="rId10"/>
    <p:sldId id="266" r:id="rId11"/>
    <p:sldId id="470" r:id="rId12"/>
    <p:sldId id="481" r:id="rId13"/>
    <p:sldId id="482" r:id="rId14"/>
    <p:sldId id="484" r:id="rId15"/>
    <p:sldId id="485" r:id="rId16"/>
    <p:sldId id="487" r:id="rId17"/>
    <p:sldId id="835" r:id="rId18"/>
    <p:sldId id="508" r:id="rId19"/>
    <p:sldId id="510" r:id="rId20"/>
    <p:sldId id="511" r:id="rId21"/>
    <p:sldId id="534" r:id="rId22"/>
    <p:sldId id="863" r:id="rId23"/>
    <p:sldId id="864" r:id="rId24"/>
    <p:sldId id="517" r:id="rId25"/>
    <p:sldId id="516" r:id="rId26"/>
    <p:sldId id="528" r:id="rId27"/>
    <p:sldId id="518" r:id="rId28"/>
    <p:sldId id="865" r:id="rId29"/>
    <p:sldId id="866" r:id="rId30"/>
    <p:sldId id="867" r:id="rId31"/>
    <p:sldId id="868" r:id="rId32"/>
    <p:sldId id="869" r:id="rId33"/>
    <p:sldId id="896" r:id="rId34"/>
    <p:sldId id="897" r:id="rId35"/>
    <p:sldId id="898" r:id="rId36"/>
    <p:sldId id="899" r:id="rId37"/>
    <p:sldId id="895" r:id="rId38"/>
    <p:sldId id="876" r:id="rId39"/>
    <p:sldId id="902" r:id="rId40"/>
    <p:sldId id="900" r:id="rId41"/>
    <p:sldId id="901" r:id="rId42"/>
    <p:sldId id="903" r:id="rId43"/>
    <p:sldId id="904" r:id="rId44"/>
    <p:sldId id="877" r:id="rId45"/>
    <p:sldId id="878" r:id="rId46"/>
    <p:sldId id="879" r:id="rId47"/>
    <p:sldId id="905" r:id="rId48"/>
    <p:sldId id="914" r:id="rId49"/>
    <p:sldId id="906" r:id="rId50"/>
    <p:sldId id="882" r:id="rId51"/>
    <p:sldId id="907" r:id="rId52"/>
    <p:sldId id="915" r:id="rId53"/>
    <p:sldId id="883" r:id="rId54"/>
    <p:sldId id="884" r:id="rId55"/>
    <p:sldId id="885" r:id="rId56"/>
    <p:sldId id="580" r:id="rId57"/>
    <p:sldId id="908" r:id="rId58"/>
    <p:sldId id="913" r:id="rId59"/>
    <p:sldId id="916" r:id="rId60"/>
    <p:sldId id="918" r:id="rId61"/>
    <p:sldId id="577" r:id="rId62"/>
    <p:sldId id="919" r:id="rId63"/>
    <p:sldId id="911" r:id="rId64"/>
    <p:sldId id="912" r:id="rId65"/>
    <p:sldId id="586" r:id="rId66"/>
    <p:sldId id="909" r:id="rId67"/>
    <p:sldId id="910" r:id="rId68"/>
    <p:sldId id="582" r:id="rId69"/>
    <p:sldId id="920"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0004"/>
    <a:srgbClr val="FB7B73"/>
    <a:srgbClr val="EF707B"/>
    <a:srgbClr val="F87875"/>
    <a:srgbClr val="FFA165"/>
    <a:srgbClr val="C2568C"/>
    <a:srgbClr val="1C8E1C"/>
    <a:srgbClr val="AD2B26"/>
    <a:srgbClr val="3C3D3F"/>
    <a:srgbClr val="F6FA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9" autoAdjust="0"/>
    <p:restoredTop sz="92509" autoAdjust="0"/>
  </p:normalViewPr>
  <p:slideViewPr>
    <p:cSldViewPr snapToGrid="0">
      <p:cViewPr varScale="1">
        <p:scale>
          <a:sx n="80" d="100"/>
          <a:sy n="80" d="100"/>
        </p:scale>
        <p:origin x="184" y="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6CC14-127F-48C7-B394-3158312E9162}" type="datetimeFigureOut">
              <a:rPr lang="zh-CN" altLang="en-US" smtClean="0"/>
              <a:t>2024-04-25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DCA40-3455-4A08-B5B1-DA538AD31B04}" type="slidenum">
              <a:rPr lang="zh-CN" altLang="en-US" smtClean="0"/>
              <a:t>‹#›</a:t>
            </a:fld>
            <a:endParaRPr lang="zh-CN" altLang="en-US"/>
          </a:p>
        </p:txBody>
      </p:sp>
    </p:spTree>
    <p:extLst>
      <p:ext uri="{BB962C8B-B14F-4D97-AF65-F5344CB8AC3E}">
        <p14:creationId xmlns:p14="http://schemas.microsoft.com/office/powerpoint/2010/main" val="291134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不管是</a:t>
            </a:r>
            <a:r>
              <a:rPr lang="en-US" altLang="zh-CN"/>
              <a:t>XA</a:t>
            </a:r>
            <a:r>
              <a:rPr lang="zh-CN" altLang="en-US"/>
              <a:t>、</a:t>
            </a:r>
            <a:r>
              <a:rPr lang="en-US" altLang="zh-CN"/>
              <a:t>AT</a:t>
            </a:r>
            <a:r>
              <a:rPr lang="zh-CN" altLang="en-US"/>
              <a:t>、</a:t>
            </a:r>
            <a:r>
              <a:rPr lang="en-US" altLang="zh-CN"/>
              <a:t>TCC</a:t>
            </a:r>
            <a:r>
              <a:rPr lang="zh-CN" altLang="en-US"/>
              <a:t>，都依赖于事务协调者来通信，不管是性能还是实现复杂度都比较高。越复杂的设计，故障率也越高，正所谓大道至简。</a:t>
            </a:r>
            <a:endParaRPr lang="en-US" altLang="zh-CN"/>
          </a:p>
          <a:p>
            <a:r>
              <a:rPr lang="zh-CN" altLang="en-US"/>
              <a:t>所以大多数情况下，企业解决分布式事务问题都愿意牺牲事务的强一致性，选择使用最大努力通知方案：</a:t>
            </a:r>
            <a:endParaRPr lang="en-US" altLang="zh-CN"/>
          </a:p>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23</a:t>
            </a:fld>
            <a:endParaRPr lang="zh-CN" altLang="en-US"/>
          </a:p>
        </p:txBody>
      </p:sp>
    </p:spTree>
    <p:extLst>
      <p:ext uri="{BB962C8B-B14F-4D97-AF65-F5344CB8AC3E}">
        <p14:creationId xmlns:p14="http://schemas.microsoft.com/office/powerpoint/2010/main" val="291704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25</a:t>
            </a:fld>
            <a:endParaRPr lang="zh-CN" altLang="en-US"/>
          </a:p>
        </p:txBody>
      </p:sp>
    </p:spTree>
    <p:extLst>
      <p:ext uri="{BB962C8B-B14F-4D97-AF65-F5344CB8AC3E}">
        <p14:creationId xmlns:p14="http://schemas.microsoft.com/office/powerpoint/2010/main" val="25925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32</a:t>
            </a:fld>
            <a:endParaRPr lang="zh-CN" altLang="en-US"/>
          </a:p>
        </p:txBody>
      </p:sp>
    </p:spTree>
    <p:extLst>
      <p:ext uri="{BB962C8B-B14F-4D97-AF65-F5344CB8AC3E}">
        <p14:creationId xmlns:p14="http://schemas.microsoft.com/office/powerpoint/2010/main" val="315273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40</a:t>
            </a:fld>
            <a:endParaRPr lang="zh-CN" altLang="en-US"/>
          </a:p>
        </p:txBody>
      </p:sp>
    </p:spTree>
    <p:extLst>
      <p:ext uri="{BB962C8B-B14F-4D97-AF65-F5344CB8AC3E}">
        <p14:creationId xmlns:p14="http://schemas.microsoft.com/office/powerpoint/2010/main" val="340706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41</a:t>
            </a:fld>
            <a:endParaRPr lang="zh-CN" altLang="en-US"/>
          </a:p>
        </p:txBody>
      </p:sp>
    </p:spTree>
    <p:extLst>
      <p:ext uri="{BB962C8B-B14F-4D97-AF65-F5344CB8AC3E}">
        <p14:creationId xmlns:p14="http://schemas.microsoft.com/office/powerpoint/2010/main" val="3679630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42</a:t>
            </a:fld>
            <a:endParaRPr lang="zh-CN" altLang="en-US"/>
          </a:p>
        </p:txBody>
      </p:sp>
    </p:spTree>
    <p:extLst>
      <p:ext uri="{BB962C8B-B14F-4D97-AF65-F5344CB8AC3E}">
        <p14:creationId xmlns:p14="http://schemas.microsoft.com/office/powerpoint/2010/main" val="312511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EDCA40-3455-4A08-B5B1-DA538AD31B04}" type="slidenum">
              <a:rPr lang="zh-CN" altLang="en-US" smtClean="0"/>
              <a:t>54</a:t>
            </a:fld>
            <a:endParaRPr lang="zh-CN" altLang="en-US"/>
          </a:p>
        </p:txBody>
      </p:sp>
    </p:spTree>
    <p:extLst>
      <p:ext uri="{BB962C8B-B14F-4D97-AF65-F5344CB8AC3E}">
        <p14:creationId xmlns:p14="http://schemas.microsoft.com/office/powerpoint/2010/main" val="378073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208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p:nvGrpSpPr>
        <p:grpSpPr>
          <a:xfrm>
            <a:off x="710880" y="1813092"/>
            <a:ext cx="3587349" cy="3036721"/>
            <a:chOff x="864135" y="2246295"/>
            <a:chExt cx="3587349" cy="3036721"/>
          </a:xfrm>
        </p:grpSpPr>
        <p:sp>
          <p:nvSpPr>
            <p:cNvPr id="12" name="椭圆 11"/>
            <p:cNvSpPr/>
            <p:nvPr/>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468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dk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solidFill>
                  <a:schemeClr val="dk1">
                    <a:lumMod val="100000"/>
                  </a:schemeClr>
                </a:solidFill>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solidFill>
                  <a:schemeClr val="dk1">
                    <a:lumMod val="100000"/>
                  </a:schemeClr>
                </a:solidFill>
              </a:defRPr>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7" name="标题 1">
            <a:extLst>
              <a:ext uri="{FF2B5EF4-FFF2-40B4-BE49-F238E27FC236}">
                <a16:creationId xmlns:a16="http://schemas.microsoft.com/office/drawing/2014/main" id="{121BBA51-95C3-4B5B-BA91-CCFB14E5A317}"/>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3121812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image" Target="../media/image5.sv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6.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EACD341D-631E-1C41-AA57-E78DF51FD162}"/>
              </a:ext>
            </a:extLst>
          </p:cNvPr>
          <p:cNvSpPr/>
          <p:nvPr/>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pic>
        <p:nvPicPr>
          <p:cNvPr id="12" name="图形 11">
            <a:extLst>
              <a:ext uri="{FF2B5EF4-FFF2-40B4-BE49-F238E27FC236}">
                <a16:creationId xmlns:a16="http://schemas.microsoft.com/office/drawing/2014/main" id="{B9BDD19A-C7FB-7D47-8606-6F7EF76E2F3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9871" y="-85784"/>
            <a:ext cx="2666725" cy="11745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11" r:id="rId9"/>
    <p:sldLayoutId id="2147483703" r:id="rId10"/>
    <p:sldLayoutId id="2147483709" r:id="rId11"/>
    <p:sldLayoutId id="2147483704" r:id="rId12"/>
    <p:sldLayoutId id="2147483681" r:id="rId13"/>
    <p:sldLayoutId id="2147483693" r:id="rId14"/>
    <p:sldLayoutId id="2147483710" r:id="rId15"/>
    <p:sldLayoutId id="2147483706" r:id="rId16"/>
    <p:sldLayoutId id="2147483713" r:id="rId17"/>
    <p:sldLayoutId id="2147483714" r:id="rId18"/>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nacos.io/zh-cn/docs/v2/quickstart/quick-start.html" TargetMode="External"/><Relationship Id="rId2" Type="http://schemas.openxmlformats.org/officeDocument/2006/relationships/hyperlink" Target="https://github.com/alibaba/nacos"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CD8A7-CB0E-5E22-AF90-4BA4C5C2935D}"/>
              </a:ext>
            </a:extLst>
          </p:cNvPr>
          <p:cNvSpPr>
            <a:spLocks noGrp="1"/>
          </p:cNvSpPr>
          <p:nvPr>
            <p:ph type="title"/>
          </p:nvPr>
        </p:nvSpPr>
        <p:spPr>
          <a:xfrm>
            <a:off x="825500" y="2350603"/>
            <a:ext cx="10541000" cy="1158875"/>
          </a:xfrm>
        </p:spPr>
        <p:txBody>
          <a:bodyPr/>
          <a:lstStyle/>
          <a:p>
            <a:r>
              <a:rPr lang="zh-CN" altLang="en-US"/>
              <a:t>微服务面试篇</a:t>
            </a:r>
          </a:p>
        </p:txBody>
      </p:sp>
    </p:spTree>
    <p:extLst>
      <p:ext uri="{BB962C8B-B14F-4D97-AF65-F5344CB8AC3E}">
        <p14:creationId xmlns:p14="http://schemas.microsoft.com/office/powerpoint/2010/main" val="255098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77A9A0-6B15-42D9-87B4-7B3F14CA6384}"/>
              </a:ext>
            </a:extLst>
          </p:cNvPr>
          <p:cNvSpPr>
            <a:spLocks noGrp="1"/>
          </p:cNvSpPr>
          <p:nvPr>
            <p:ph type="body" sz="quarter" idx="10"/>
          </p:nvPr>
        </p:nvSpPr>
        <p:spPr/>
        <p:txBody>
          <a:bodyPr/>
          <a:lstStyle/>
          <a:p>
            <a:pPr marL="0" indent="0">
              <a:buNone/>
            </a:pPr>
            <a:r>
              <a:rPr lang="zh-CN" altLang="en-US"/>
              <a:t>简述</a:t>
            </a:r>
            <a:r>
              <a:rPr lang="en-US" altLang="zh-CN"/>
              <a:t>CAP</a:t>
            </a:r>
            <a:r>
              <a:rPr lang="zh-CN" altLang="en-US"/>
              <a:t>定理内容？</a:t>
            </a:r>
            <a:endParaRPr lang="en-US" altLang="zh-CN"/>
          </a:p>
          <a:p>
            <a:pPr marL="285750" indent="-285750">
              <a:buFont typeface="Arial" panose="020B0604020202020204" pitchFamily="34" charset="0"/>
              <a:buChar char="•"/>
            </a:pPr>
            <a:r>
              <a:rPr lang="zh-CN" altLang="en-US" sz="1600"/>
              <a:t>分布式系统节点通过网络连接，一定会出现分区问题（</a:t>
            </a:r>
            <a:r>
              <a:rPr lang="en-US" altLang="zh-CN" sz="1600"/>
              <a:t>P</a:t>
            </a:r>
            <a:r>
              <a:rPr lang="zh-CN" altLang="en-US" sz="1600"/>
              <a:t>）</a:t>
            </a:r>
            <a:endParaRPr lang="en-US" altLang="zh-CN" sz="1600"/>
          </a:p>
          <a:p>
            <a:pPr marL="285750" indent="-285750">
              <a:buFont typeface="Arial" panose="020B0604020202020204" pitchFamily="34" charset="0"/>
              <a:buChar char="•"/>
            </a:pPr>
            <a:r>
              <a:rPr lang="zh-CN" altLang="en-US" sz="1600"/>
              <a:t>当分区出现时，系统的一致性（</a:t>
            </a:r>
            <a:r>
              <a:rPr lang="en-US" altLang="zh-CN" sz="1600"/>
              <a:t>C</a:t>
            </a:r>
            <a:r>
              <a:rPr lang="zh-CN" altLang="en-US" sz="1600"/>
              <a:t>）和可用性（</a:t>
            </a:r>
            <a:r>
              <a:rPr lang="en-US" altLang="zh-CN" sz="1600"/>
              <a:t>A</a:t>
            </a:r>
            <a:r>
              <a:rPr lang="zh-CN" altLang="en-US" sz="1600"/>
              <a:t>）就无法同时满足</a:t>
            </a:r>
            <a:endParaRPr lang="en-US" altLang="zh-CN" sz="1600"/>
          </a:p>
        </p:txBody>
      </p:sp>
    </p:spTree>
    <p:extLst>
      <p:ext uri="{BB962C8B-B14F-4D97-AF65-F5344CB8AC3E}">
        <p14:creationId xmlns:p14="http://schemas.microsoft.com/office/powerpoint/2010/main" val="32883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en-US" altLang="zh-CN">
                <a:solidFill>
                  <a:srgbClr val="3C3D3F"/>
                </a:solidFill>
              </a:rPr>
              <a:t>CAP</a:t>
            </a:r>
            <a:r>
              <a:rPr lang="zh-CN" altLang="en-US">
                <a:solidFill>
                  <a:srgbClr val="3C3D3F"/>
                </a:solidFill>
              </a:rPr>
              <a:t>和</a:t>
            </a:r>
            <a:r>
              <a:rPr lang="en-US" altLang="zh-CN">
                <a:solidFill>
                  <a:srgbClr val="3C3D3F"/>
                </a:solidFill>
              </a:rPr>
              <a:t>BASE</a:t>
            </a: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solidFill>
                  <a:srgbClr val="AD2B26"/>
                </a:solidFill>
              </a:rPr>
              <a:t>AT</a:t>
            </a:r>
            <a:r>
              <a:rPr lang="zh-CN" altLang="en-US">
                <a:solidFill>
                  <a:srgbClr val="AD2B26"/>
                </a:solidFill>
              </a:rPr>
              <a:t>模式的脏写问题</a:t>
            </a:r>
            <a:endParaRPr lang="en-US" altLang="zh-CN">
              <a:solidFill>
                <a:srgbClr val="AD2B26"/>
              </a:solidFill>
            </a:endParaRPr>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TCC</a:t>
            </a:r>
            <a:r>
              <a:rPr lang="zh-CN" altLang="en-US"/>
              <a:t>模式</a:t>
            </a:r>
            <a:endParaRPr lang="en-US" altLang="zh-CN"/>
          </a:p>
        </p:txBody>
      </p:sp>
      <p:sp>
        <p:nvSpPr>
          <p:cNvPr id="5" name="文本占位符 1">
            <a:extLst>
              <a:ext uri="{FF2B5EF4-FFF2-40B4-BE49-F238E27FC236}">
                <a16:creationId xmlns:a16="http://schemas.microsoft.com/office/drawing/2014/main" id="{428C0904-DA42-B5F3-4550-7C7C0016BB14}"/>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最大努力通知</a:t>
            </a:r>
            <a:endParaRPr lang="en-US" altLang="zh-CN"/>
          </a:p>
        </p:txBody>
      </p:sp>
    </p:spTree>
    <p:extLst>
      <p:ext uri="{BB962C8B-B14F-4D97-AF65-F5344CB8AC3E}">
        <p14:creationId xmlns:p14="http://schemas.microsoft.com/office/powerpoint/2010/main" val="24477207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a:extLst>
              <a:ext uri="{FF2B5EF4-FFF2-40B4-BE49-F238E27FC236}">
                <a16:creationId xmlns:a16="http://schemas.microsoft.com/office/drawing/2014/main" id="{408BF2BF-A851-497D-8EB6-B74ACCCD5867}"/>
              </a:ext>
            </a:extLst>
          </p:cNvPr>
          <p:cNvSpPr/>
          <p:nvPr/>
        </p:nvSpPr>
        <p:spPr>
          <a:xfrm>
            <a:off x="2776297" y="4689819"/>
            <a:ext cx="3939292" cy="1534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rPr>
              <a:t>阶</a:t>
            </a:r>
            <a:endParaRPr lang="en-US" altLang="zh-CN">
              <a:solidFill>
                <a:srgbClr val="4C5252"/>
              </a:solidFill>
            </a:endParaRPr>
          </a:p>
          <a:p>
            <a:r>
              <a:rPr lang="zh-CN" altLang="en-US">
                <a:solidFill>
                  <a:srgbClr val="4C5252"/>
                </a:solidFill>
              </a:rPr>
              <a:t>段</a:t>
            </a:r>
            <a:endParaRPr lang="en-US" altLang="zh-CN">
              <a:solidFill>
                <a:srgbClr val="4C5252"/>
              </a:solidFill>
            </a:endParaRPr>
          </a:p>
          <a:p>
            <a:r>
              <a:rPr lang="zh-CN" altLang="en-US">
                <a:solidFill>
                  <a:srgbClr val="4C5252"/>
                </a:solidFill>
              </a:rPr>
              <a:t>二</a:t>
            </a:r>
          </a:p>
        </p:txBody>
      </p:sp>
      <p:sp>
        <p:nvSpPr>
          <p:cNvPr id="125" name="矩形 124">
            <a:extLst>
              <a:ext uri="{FF2B5EF4-FFF2-40B4-BE49-F238E27FC236}">
                <a16:creationId xmlns:a16="http://schemas.microsoft.com/office/drawing/2014/main" id="{C003402C-B939-4C6D-B703-2AD0A81A6344}"/>
              </a:ext>
            </a:extLst>
          </p:cNvPr>
          <p:cNvSpPr/>
          <p:nvPr/>
        </p:nvSpPr>
        <p:spPr>
          <a:xfrm>
            <a:off x="2776297" y="2480283"/>
            <a:ext cx="3939292" cy="21409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rPr>
              <a:t>阶</a:t>
            </a:r>
            <a:endParaRPr lang="en-US" altLang="zh-CN">
              <a:solidFill>
                <a:srgbClr val="4C5252"/>
              </a:solidFill>
            </a:endParaRPr>
          </a:p>
          <a:p>
            <a:r>
              <a:rPr lang="zh-CN" altLang="en-US">
                <a:solidFill>
                  <a:srgbClr val="4C5252"/>
                </a:solidFill>
              </a:rPr>
              <a:t>段</a:t>
            </a:r>
            <a:endParaRPr lang="en-US" altLang="zh-CN">
              <a:solidFill>
                <a:srgbClr val="4C5252"/>
              </a:solidFill>
            </a:endParaRPr>
          </a:p>
          <a:p>
            <a:r>
              <a:rPr lang="zh-CN" altLang="en-US">
                <a:solidFill>
                  <a:srgbClr val="4C5252"/>
                </a:solidFill>
              </a:rPr>
              <a:t>一</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7846143" y="2480283"/>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7692569" y="3377226"/>
            <a:ext cx="1876707" cy="910080"/>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a:t>数据快照：</a:t>
            </a:r>
            <a:endParaRPr lang="en-US" altLang="zh-CN" sz="1200"/>
          </a:p>
          <a:p>
            <a:r>
              <a:rPr lang="en-US" altLang="zh-CN" sz="1200"/>
              <a:t>{</a:t>
            </a:r>
          </a:p>
          <a:p>
            <a:r>
              <a:rPr lang="en-US" altLang="zh-CN" sz="1200"/>
              <a:t>  "id": 1, </a:t>
            </a:r>
          </a:p>
          <a:p>
            <a:r>
              <a:rPr lang="en-US" altLang="zh-CN" sz="1200"/>
              <a:t>  "money": 100</a:t>
            </a:r>
          </a:p>
          <a:p>
            <a:r>
              <a:rPr lang="en-US" altLang="zh-CN" sz="1200"/>
              <a:t>}</a:t>
            </a:r>
            <a:endParaRPr lang="zh-CN" altLang="en-US" sz="1200"/>
          </a:p>
        </p:txBody>
      </p:sp>
      <p:sp>
        <p:nvSpPr>
          <p:cNvPr id="60" name="文本占位符 2">
            <a:extLst>
              <a:ext uri="{FF2B5EF4-FFF2-40B4-BE49-F238E27FC236}">
                <a16:creationId xmlns:a16="http://schemas.microsoft.com/office/drawing/2014/main" id="{412A6F9B-482E-4575-BD15-84BEFE1B8FEF}"/>
              </a:ext>
            </a:extLst>
          </p:cNvPr>
          <p:cNvSpPr txBox="1">
            <a:spLocks/>
          </p:cNvSpPr>
          <p:nvPr/>
        </p:nvSpPr>
        <p:spPr>
          <a:xfrm>
            <a:off x="710880" y="1621008"/>
            <a:ext cx="8250240" cy="5080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a:t>例如，一个分支业务的</a:t>
            </a:r>
            <a:r>
              <a:rPr lang="en-US" altLang="zh-CN" sz="1400"/>
              <a:t>SQL</a:t>
            </a:r>
            <a:r>
              <a:rPr lang="zh-CN" altLang="en-US" sz="1400"/>
              <a:t>是这样的：</a:t>
            </a:r>
            <a:r>
              <a:rPr lang="en-US" altLang="zh-CN" sz="1400"/>
              <a:t>update tb_account set money = money - 10 where id = 1</a:t>
            </a:r>
            <a:endParaRPr lang="zh-CN" altLang="en-US" sz="1400"/>
          </a:p>
          <a:p>
            <a:endParaRPr lang="en-US" altLang="zh-CN" sz="1400"/>
          </a:p>
        </p:txBody>
      </p:sp>
      <p:sp>
        <p:nvSpPr>
          <p:cNvPr id="39" name="文本框 38">
            <a:extLst>
              <a:ext uri="{FF2B5EF4-FFF2-40B4-BE49-F238E27FC236}">
                <a16:creationId xmlns:a16="http://schemas.microsoft.com/office/drawing/2014/main" id="{70B01F31-3024-41FE-A6A0-86A864897021}"/>
              </a:ext>
            </a:extLst>
          </p:cNvPr>
          <p:cNvSpPr txBox="1"/>
          <p:nvPr/>
        </p:nvSpPr>
        <p:spPr>
          <a:xfrm>
            <a:off x="8784496" y="2767626"/>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8838197" y="2774866"/>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45" name="椭圆 44">
            <a:extLst>
              <a:ext uri="{FF2B5EF4-FFF2-40B4-BE49-F238E27FC236}">
                <a16:creationId xmlns:a16="http://schemas.microsoft.com/office/drawing/2014/main" id="{274F266B-6402-427E-B5BC-6D3E74E4DFC7}"/>
              </a:ext>
            </a:extLst>
          </p:cNvPr>
          <p:cNvSpPr/>
          <p:nvPr/>
        </p:nvSpPr>
        <p:spPr>
          <a:xfrm>
            <a:off x="4635576" y="2063661"/>
            <a:ext cx="294640" cy="27432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100"/>
              <a:t>S</a:t>
            </a:r>
            <a:endParaRPr lang="zh-CN" altLang="en-US" sz="1100"/>
          </a:p>
        </p:txBody>
      </p:sp>
      <p:sp>
        <p:nvSpPr>
          <p:cNvPr id="46" name="矩形: 圆角 45">
            <a:extLst>
              <a:ext uri="{FF2B5EF4-FFF2-40B4-BE49-F238E27FC236}">
                <a16:creationId xmlns:a16="http://schemas.microsoft.com/office/drawing/2014/main" id="{4D6BF791-12DA-4CA3-A34A-89C40A4D5F73}"/>
              </a:ext>
            </a:extLst>
          </p:cNvPr>
          <p:cNvSpPr/>
          <p:nvPr/>
        </p:nvSpPr>
        <p:spPr>
          <a:xfrm>
            <a:off x="4376492" y="3124849"/>
            <a:ext cx="812800" cy="26081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记录快照</a:t>
            </a:r>
          </a:p>
        </p:txBody>
      </p:sp>
      <p:cxnSp>
        <p:nvCxnSpPr>
          <p:cNvPr id="50" name="直接箭头连接符 49">
            <a:extLst>
              <a:ext uri="{FF2B5EF4-FFF2-40B4-BE49-F238E27FC236}">
                <a16:creationId xmlns:a16="http://schemas.microsoft.com/office/drawing/2014/main" id="{591A8B6D-9B2E-422A-8F59-F7B713768B55}"/>
              </a:ext>
            </a:extLst>
          </p:cNvPr>
          <p:cNvCxnSpPr>
            <a:cxnSpLocks/>
            <a:stCxn id="132" idx="2"/>
            <a:endCxn id="46" idx="0"/>
          </p:cNvCxnSpPr>
          <p:nvPr/>
        </p:nvCxnSpPr>
        <p:spPr>
          <a:xfrm>
            <a:off x="4782892" y="2844570"/>
            <a:ext cx="0" cy="280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圆角 69">
            <a:extLst>
              <a:ext uri="{FF2B5EF4-FFF2-40B4-BE49-F238E27FC236}">
                <a16:creationId xmlns:a16="http://schemas.microsoft.com/office/drawing/2014/main" id="{A81CE254-70BB-4F39-9F76-AC648D1A1B38}"/>
              </a:ext>
            </a:extLst>
          </p:cNvPr>
          <p:cNvSpPr/>
          <p:nvPr/>
        </p:nvSpPr>
        <p:spPr>
          <a:xfrm>
            <a:off x="4208852" y="3665942"/>
            <a:ext cx="1148081"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执行业务</a:t>
            </a:r>
            <a:r>
              <a:rPr lang="en-US" altLang="zh-CN" sz="1200">
                <a:solidFill>
                  <a:srgbClr val="4C5252"/>
                </a:solidFill>
              </a:rPr>
              <a:t>SQL</a:t>
            </a:r>
            <a:endParaRPr lang="zh-CN" altLang="en-US" sz="1200">
              <a:solidFill>
                <a:srgbClr val="4C5252"/>
              </a:solidFill>
            </a:endParaRPr>
          </a:p>
        </p:txBody>
      </p:sp>
      <p:cxnSp>
        <p:nvCxnSpPr>
          <p:cNvPr id="71" name="直接箭头连接符 70">
            <a:extLst>
              <a:ext uri="{FF2B5EF4-FFF2-40B4-BE49-F238E27FC236}">
                <a16:creationId xmlns:a16="http://schemas.microsoft.com/office/drawing/2014/main" id="{C2BCD5A5-0390-4E4F-BEC6-732B0BCD829A}"/>
              </a:ext>
            </a:extLst>
          </p:cNvPr>
          <p:cNvCxnSpPr>
            <a:cxnSpLocks/>
            <a:stCxn id="46" idx="2"/>
            <a:endCxn id="70" idx="0"/>
          </p:cNvCxnSpPr>
          <p:nvPr/>
        </p:nvCxnSpPr>
        <p:spPr>
          <a:xfrm>
            <a:off x="4782892" y="3385663"/>
            <a:ext cx="1" cy="28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7" name="矩形: 圆角 76">
            <a:extLst>
              <a:ext uri="{FF2B5EF4-FFF2-40B4-BE49-F238E27FC236}">
                <a16:creationId xmlns:a16="http://schemas.microsoft.com/office/drawing/2014/main" id="{C09F0CBC-34E3-4F2A-AED2-C75324693955}"/>
              </a:ext>
            </a:extLst>
          </p:cNvPr>
          <p:cNvSpPr/>
          <p:nvPr/>
        </p:nvSpPr>
        <p:spPr>
          <a:xfrm>
            <a:off x="4056453" y="4205536"/>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提交、报告事务状态</a:t>
            </a:r>
          </a:p>
        </p:txBody>
      </p:sp>
      <p:cxnSp>
        <p:nvCxnSpPr>
          <p:cNvPr id="78" name="直接箭头连接符 77">
            <a:extLst>
              <a:ext uri="{FF2B5EF4-FFF2-40B4-BE49-F238E27FC236}">
                <a16:creationId xmlns:a16="http://schemas.microsoft.com/office/drawing/2014/main" id="{A1ED3B34-EB0A-45E9-A885-21F328BA8B95}"/>
              </a:ext>
            </a:extLst>
          </p:cNvPr>
          <p:cNvCxnSpPr>
            <a:cxnSpLocks/>
            <a:stCxn id="70" idx="2"/>
            <a:endCxn id="77" idx="0"/>
          </p:cNvCxnSpPr>
          <p:nvPr/>
        </p:nvCxnSpPr>
        <p:spPr>
          <a:xfrm>
            <a:off x="4782893" y="3925258"/>
            <a:ext cx="2" cy="2802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14A73F2C-3163-4D6D-89B9-824D31B410F4}"/>
              </a:ext>
            </a:extLst>
          </p:cNvPr>
          <p:cNvCxnSpPr>
            <a:cxnSpLocks/>
            <a:stCxn id="77" idx="2"/>
            <a:endCxn id="86" idx="0"/>
          </p:cNvCxnSpPr>
          <p:nvPr/>
        </p:nvCxnSpPr>
        <p:spPr>
          <a:xfrm>
            <a:off x="4782895" y="4464852"/>
            <a:ext cx="0" cy="306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流程图: 决策 85">
            <a:extLst>
              <a:ext uri="{FF2B5EF4-FFF2-40B4-BE49-F238E27FC236}">
                <a16:creationId xmlns:a16="http://schemas.microsoft.com/office/drawing/2014/main" id="{9DCB6E35-623A-4C9D-B40F-27E94549F6E0}"/>
              </a:ext>
            </a:extLst>
          </p:cNvPr>
          <p:cNvSpPr/>
          <p:nvPr/>
        </p:nvSpPr>
        <p:spPr>
          <a:xfrm>
            <a:off x="4056453" y="4771613"/>
            <a:ext cx="1452883" cy="508014"/>
          </a:xfrm>
          <a:prstGeom prst="flowChartDecision">
            <a:avLst/>
          </a:prstGeom>
          <a:gradFill flip="none" rotWithShape="1">
            <a:gsLst>
              <a:gs pos="0">
                <a:srgbClr val="DB4642"/>
              </a:gs>
              <a:gs pos="70000">
                <a:srgbClr val="AD2A26"/>
              </a:gs>
            </a:gsLst>
            <a:lin ang="5400000" scaled="1"/>
            <a:tileRect/>
          </a:gradFill>
          <a:ln>
            <a:solidFill>
              <a:srgbClr val="AD2A26"/>
            </a:solidFill>
          </a:ln>
        </p:spPr>
        <p:style>
          <a:lnRef idx="1">
            <a:schemeClr val="accent2"/>
          </a:lnRef>
          <a:fillRef idx="3">
            <a:schemeClr val="accent2"/>
          </a:fillRef>
          <a:effectRef idx="2">
            <a:schemeClr val="accent2"/>
          </a:effectRef>
          <a:fontRef idx="minor">
            <a:schemeClr val="lt1"/>
          </a:fontRef>
        </p:style>
        <p:txBody>
          <a:bodyPr lIns="0" tIns="45720" rIns="0" bIns="45720" rtlCol="0" anchor="ctr"/>
          <a:lstStyle/>
          <a:p>
            <a:pPr algn="ctr"/>
            <a:r>
              <a:rPr lang="zh-CN" altLang="en-US" sz="1200"/>
              <a:t>是否可以提交</a:t>
            </a:r>
          </a:p>
        </p:txBody>
      </p:sp>
      <p:sp>
        <p:nvSpPr>
          <p:cNvPr id="110" name="矩形: 圆角 109">
            <a:extLst>
              <a:ext uri="{FF2B5EF4-FFF2-40B4-BE49-F238E27FC236}">
                <a16:creationId xmlns:a16="http://schemas.microsoft.com/office/drawing/2014/main" id="{069B6C08-82BC-44FC-9663-FA4930303BC7}"/>
              </a:ext>
            </a:extLst>
          </p:cNvPr>
          <p:cNvSpPr/>
          <p:nvPr/>
        </p:nvSpPr>
        <p:spPr>
          <a:xfrm>
            <a:off x="3182685" y="5691791"/>
            <a:ext cx="873768" cy="267771"/>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删除快照</a:t>
            </a:r>
          </a:p>
        </p:txBody>
      </p:sp>
      <p:sp>
        <p:nvSpPr>
          <p:cNvPr id="111" name="矩形: 圆角 110">
            <a:extLst>
              <a:ext uri="{FF2B5EF4-FFF2-40B4-BE49-F238E27FC236}">
                <a16:creationId xmlns:a16="http://schemas.microsoft.com/office/drawing/2014/main" id="{12DDFAE9-387C-4A47-A16C-0C8090A00B3D}"/>
              </a:ext>
            </a:extLst>
          </p:cNvPr>
          <p:cNvSpPr/>
          <p:nvPr/>
        </p:nvSpPr>
        <p:spPr>
          <a:xfrm>
            <a:off x="5189292" y="5728338"/>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读取快照，恢复数据</a:t>
            </a:r>
          </a:p>
        </p:txBody>
      </p:sp>
      <p:cxnSp>
        <p:nvCxnSpPr>
          <p:cNvPr id="113" name="连接符: 肘形 112">
            <a:extLst>
              <a:ext uri="{FF2B5EF4-FFF2-40B4-BE49-F238E27FC236}">
                <a16:creationId xmlns:a16="http://schemas.microsoft.com/office/drawing/2014/main" id="{09EA214F-5CB6-459E-8C30-4CED33B8790C}"/>
              </a:ext>
            </a:extLst>
          </p:cNvPr>
          <p:cNvCxnSpPr>
            <a:stCxn id="86" idx="1"/>
            <a:endCxn id="110" idx="0"/>
          </p:cNvCxnSpPr>
          <p:nvPr/>
        </p:nvCxnSpPr>
        <p:spPr>
          <a:xfrm rot="10800000" flipV="1">
            <a:off x="3619569" y="5025619"/>
            <a:ext cx="436884" cy="6661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肘形 114">
            <a:extLst>
              <a:ext uri="{FF2B5EF4-FFF2-40B4-BE49-F238E27FC236}">
                <a16:creationId xmlns:a16="http://schemas.microsoft.com/office/drawing/2014/main" id="{6CCA6F76-A187-4471-AFF7-764B1EE181EA}"/>
              </a:ext>
            </a:extLst>
          </p:cNvPr>
          <p:cNvCxnSpPr>
            <a:stCxn id="86" idx="3"/>
            <a:endCxn id="111" idx="0"/>
          </p:cNvCxnSpPr>
          <p:nvPr/>
        </p:nvCxnSpPr>
        <p:spPr>
          <a:xfrm>
            <a:off x="5509336" y="5025620"/>
            <a:ext cx="406398" cy="7027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D421627-4067-4855-8E5D-D15BCFAF914D}"/>
              </a:ext>
            </a:extLst>
          </p:cNvPr>
          <p:cNvSpPr txBox="1"/>
          <p:nvPr/>
        </p:nvSpPr>
        <p:spPr>
          <a:xfrm>
            <a:off x="3679153" y="4771703"/>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是</a:t>
            </a:r>
            <a:endParaRPr lang="zh-CN" altLang="en-US" sz="1050" dirty="0">
              <a:solidFill>
                <a:schemeClr val="tx1">
                  <a:lumMod val="65000"/>
                  <a:lumOff val="35000"/>
                </a:schemeClr>
              </a:solidFill>
              <a:latin typeface="+mn-lt"/>
              <a:ea typeface="+mn-ea"/>
            </a:endParaRPr>
          </a:p>
        </p:txBody>
      </p:sp>
      <p:sp>
        <p:nvSpPr>
          <p:cNvPr id="117" name="文本框 116">
            <a:extLst>
              <a:ext uri="{FF2B5EF4-FFF2-40B4-BE49-F238E27FC236}">
                <a16:creationId xmlns:a16="http://schemas.microsoft.com/office/drawing/2014/main" id="{348ABD42-85D7-41D5-97D4-35309235048A}"/>
              </a:ext>
            </a:extLst>
          </p:cNvPr>
          <p:cNvSpPr txBox="1"/>
          <p:nvPr/>
        </p:nvSpPr>
        <p:spPr>
          <a:xfrm>
            <a:off x="5568920" y="4766304"/>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否</a:t>
            </a:r>
            <a:endParaRPr lang="zh-CN" altLang="en-US" sz="1050" dirty="0">
              <a:solidFill>
                <a:schemeClr val="tx1">
                  <a:lumMod val="65000"/>
                  <a:lumOff val="35000"/>
                </a:schemeClr>
              </a:solidFill>
              <a:latin typeface="+mn-lt"/>
              <a:ea typeface="+mn-ea"/>
            </a:endParaRPr>
          </a:p>
        </p:txBody>
      </p:sp>
      <p:sp>
        <p:nvSpPr>
          <p:cNvPr id="118" name="椭圆 117">
            <a:extLst>
              <a:ext uri="{FF2B5EF4-FFF2-40B4-BE49-F238E27FC236}">
                <a16:creationId xmlns:a16="http://schemas.microsoft.com/office/drawing/2014/main" id="{2A9350B8-5B46-4BB2-8D2A-7A0BC09734A1}"/>
              </a:ext>
            </a:extLst>
          </p:cNvPr>
          <p:cNvSpPr/>
          <p:nvPr/>
        </p:nvSpPr>
        <p:spPr>
          <a:xfrm>
            <a:off x="4615252" y="6224439"/>
            <a:ext cx="335280" cy="335280"/>
          </a:xfrm>
          <a:prstGeom prst="ellipse">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400"/>
              <a:t>E</a:t>
            </a:r>
            <a:endParaRPr lang="zh-CN" altLang="en-US" sz="1400"/>
          </a:p>
        </p:txBody>
      </p:sp>
      <p:cxnSp>
        <p:nvCxnSpPr>
          <p:cNvPr id="120" name="连接符: 肘形 119">
            <a:extLst>
              <a:ext uri="{FF2B5EF4-FFF2-40B4-BE49-F238E27FC236}">
                <a16:creationId xmlns:a16="http://schemas.microsoft.com/office/drawing/2014/main" id="{5922AE9E-5868-4E74-9B11-E6DE7C220A8B}"/>
              </a:ext>
            </a:extLst>
          </p:cNvPr>
          <p:cNvCxnSpPr>
            <a:stCxn id="110" idx="2"/>
            <a:endCxn id="118" idx="2"/>
          </p:cNvCxnSpPr>
          <p:nvPr/>
        </p:nvCxnSpPr>
        <p:spPr>
          <a:xfrm rot="16200000" flipH="1">
            <a:off x="3901152" y="5677978"/>
            <a:ext cx="432517" cy="9956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2" name="连接符: 肘形 121">
            <a:extLst>
              <a:ext uri="{FF2B5EF4-FFF2-40B4-BE49-F238E27FC236}">
                <a16:creationId xmlns:a16="http://schemas.microsoft.com/office/drawing/2014/main" id="{C03EAD72-3241-40E0-B94F-A74186B5E3DF}"/>
              </a:ext>
            </a:extLst>
          </p:cNvPr>
          <p:cNvCxnSpPr>
            <a:stCxn id="111" idx="2"/>
            <a:endCxn id="118" idx="6"/>
          </p:cNvCxnSpPr>
          <p:nvPr/>
        </p:nvCxnSpPr>
        <p:spPr>
          <a:xfrm rot="5400000">
            <a:off x="5230921" y="5707265"/>
            <a:ext cx="404425" cy="9652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2" name="矩形: 圆角 131">
            <a:extLst>
              <a:ext uri="{FF2B5EF4-FFF2-40B4-BE49-F238E27FC236}">
                <a16:creationId xmlns:a16="http://schemas.microsoft.com/office/drawing/2014/main" id="{6F42B8B4-09EF-4819-A93C-3AF4B281FDCD}"/>
              </a:ext>
            </a:extLst>
          </p:cNvPr>
          <p:cNvSpPr/>
          <p:nvPr/>
        </p:nvSpPr>
        <p:spPr>
          <a:xfrm>
            <a:off x="4286362" y="2592826"/>
            <a:ext cx="993060" cy="25174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注册分支事务</a:t>
            </a:r>
          </a:p>
        </p:txBody>
      </p:sp>
      <p:cxnSp>
        <p:nvCxnSpPr>
          <p:cNvPr id="134" name="直接箭头连接符 133">
            <a:extLst>
              <a:ext uri="{FF2B5EF4-FFF2-40B4-BE49-F238E27FC236}">
                <a16:creationId xmlns:a16="http://schemas.microsoft.com/office/drawing/2014/main" id="{20DE5CC3-329D-4A54-AB4E-ECC4F6A7D1E8}"/>
              </a:ext>
            </a:extLst>
          </p:cNvPr>
          <p:cNvCxnSpPr>
            <a:cxnSpLocks/>
            <a:stCxn id="45" idx="4"/>
            <a:endCxn id="132" idx="0"/>
          </p:cNvCxnSpPr>
          <p:nvPr/>
        </p:nvCxnSpPr>
        <p:spPr>
          <a:xfrm flipH="1">
            <a:off x="4782892" y="2337981"/>
            <a:ext cx="4" cy="254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4506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4)">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up)">
                                      <p:cBhvr>
                                        <p:cTn id="12" dur="500"/>
                                        <p:tgtEl>
                                          <p:spTgt spid="13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2"/>
                                        </p:tgtEl>
                                        <p:attrNameLst>
                                          <p:attrName>style.visibility</p:attrName>
                                        </p:attrNameLst>
                                      </p:cBhvr>
                                      <p:to>
                                        <p:strVal val="visible"/>
                                      </p:to>
                                    </p:set>
                                    <p:animEffect transition="in" filter="wipe(up)">
                                      <p:cBhvr>
                                        <p:cTn id="16" dur="500"/>
                                        <p:tgtEl>
                                          <p:spTgt spid="1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randombar(horizontal)">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up)">
                                      <p:cBhvr>
                                        <p:cTn id="35" dur="500"/>
                                        <p:tgtEl>
                                          <p:spTgt spid="7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up)">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up)">
                                      <p:cBhvr>
                                        <p:cTn id="56" dur="500"/>
                                        <p:tgtEl>
                                          <p:spTgt spid="78"/>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up)">
                                      <p:cBhvr>
                                        <p:cTn id="60" dur="500"/>
                                        <p:tgtEl>
                                          <p:spTgt spid="7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barn(inVertical)">
                                      <p:cBhvr>
                                        <p:cTn id="65" dur="500"/>
                                        <p:tgtEl>
                                          <p:spTgt spid="1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up)">
                                      <p:cBhvr>
                                        <p:cTn id="70" dur="500"/>
                                        <p:tgtEl>
                                          <p:spTgt spid="80"/>
                                        </p:tgtEl>
                                      </p:cBhvr>
                                    </p:animEffect>
                                  </p:childTnLst>
                                </p:cTn>
                              </p:par>
                            </p:childTnLst>
                          </p:cTn>
                        </p:par>
                        <p:par>
                          <p:cTn id="71" fill="hold">
                            <p:stCondLst>
                              <p:cond delay="500"/>
                            </p:stCondLst>
                            <p:childTnLst>
                              <p:par>
                                <p:cTn id="72" presetID="16" presetClass="entr" presetSubtype="37"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arn(outVertic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up)">
                                      <p:cBhvr>
                                        <p:cTn id="79" dur="500"/>
                                        <p:tgtEl>
                                          <p:spTgt spid="117"/>
                                        </p:tgtEl>
                                      </p:cBhvr>
                                    </p:animEffect>
                                  </p:childTnLst>
                                </p:cTn>
                              </p:par>
                              <p:par>
                                <p:cTn id="80" presetID="22" presetClass="entr" presetSubtype="1" fill="hold"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500"/>
                                        <p:tgtEl>
                                          <p:spTgt spid="115"/>
                                        </p:tgtEl>
                                      </p:cBhvr>
                                    </p:animEffect>
                                  </p:childTnLst>
                                </p:cTn>
                              </p:par>
                            </p:childTnLst>
                          </p:cTn>
                        </p:par>
                        <p:par>
                          <p:cTn id="83" fill="hold">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wipe(up)">
                                      <p:cBhvr>
                                        <p:cTn id="86" dur="500"/>
                                        <p:tgtEl>
                                          <p:spTgt spid="111"/>
                                        </p:tgtEl>
                                      </p:cBhvr>
                                    </p:animEffect>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62"/>
                                        </p:tgtEl>
                                      </p:cBhvr>
                                    </p:animEffect>
                                    <p:anim calcmode="lin" valueType="num">
                                      <p:cBhvr>
                                        <p:cTn id="91" dur="1000"/>
                                        <p:tgtEl>
                                          <p:spTgt spid="62"/>
                                        </p:tgtEl>
                                        <p:attrNameLst>
                                          <p:attrName>ppt_x</p:attrName>
                                        </p:attrNameLst>
                                      </p:cBhvr>
                                      <p:tavLst>
                                        <p:tav tm="0">
                                          <p:val>
                                            <p:strVal val="ppt_x"/>
                                          </p:val>
                                        </p:tav>
                                        <p:tav tm="100000">
                                          <p:val>
                                            <p:strVal val="ppt_x"/>
                                          </p:val>
                                        </p:tav>
                                      </p:tavLst>
                                    </p:anim>
                                    <p:anim calcmode="lin" valueType="num">
                                      <p:cBhvr>
                                        <p:cTn id="92" dur="1000"/>
                                        <p:tgtEl>
                                          <p:spTgt spid="62"/>
                                        </p:tgtEl>
                                        <p:attrNameLst>
                                          <p:attrName>ppt_y</p:attrName>
                                        </p:attrNameLst>
                                      </p:cBhvr>
                                      <p:tavLst>
                                        <p:tav tm="0">
                                          <p:val>
                                            <p:strVal val="ppt_y"/>
                                          </p:val>
                                        </p:tav>
                                        <p:tav tm="100000">
                                          <p:val>
                                            <p:strVal val="ppt_y-.1"/>
                                          </p:val>
                                        </p:tav>
                                      </p:tavLst>
                                    </p:anim>
                                    <p:set>
                                      <p:cBhvr>
                                        <p:cTn id="93" dur="1" fill="hold">
                                          <p:stCondLst>
                                            <p:cond delay="999"/>
                                          </p:stCondLst>
                                        </p:cTn>
                                        <p:tgtEl>
                                          <p:spTgt spid="62"/>
                                        </p:tgtEl>
                                        <p:attrNameLst>
                                          <p:attrName>style.visibility</p:attrName>
                                        </p:attrNameLst>
                                      </p:cBhvr>
                                      <p:to>
                                        <p:strVal val="hidden"/>
                                      </p:to>
                                    </p:set>
                                  </p:childTnLst>
                                </p:cTn>
                              </p:par>
                              <p:par>
                                <p:cTn id="94" presetID="42" presetClass="entr" presetSubtype="0" fill="hold" grpId="1"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16"/>
                                        </p:tgtEl>
                                        <p:attrNameLst>
                                          <p:attrName>style.visibility</p:attrName>
                                        </p:attrNameLst>
                                      </p:cBhvr>
                                      <p:to>
                                        <p:strVal val="visible"/>
                                      </p:to>
                                    </p:set>
                                    <p:animEffect transition="in" filter="wipe(up)">
                                      <p:cBhvr>
                                        <p:cTn id="103" dur="500"/>
                                        <p:tgtEl>
                                          <p:spTgt spid="116"/>
                                        </p:tgtEl>
                                      </p:cBhvr>
                                    </p:animEffect>
                                  </p:childTnLst>
                                </p:cTn>
                              </p:par>
                              <p:par>
                                <p:cTn id="104" presetID="22" presetClass="entr" presetSubtype="1" fill="hold" nodeType="withEffect">
                                  <p:stCondLst>
                                    <p:cond delay="0"/>
                                  </p:stCondLst>
                                  <p:childTnLst>
                                    <p:set>
                                      <p:cBhvr>
                                        <p:cTn id="105" dur="1" fill="hold">
                                          <p:stCondLst>
                                            <p:cond delay="0"/>
                                          </p:stCondLst>
                                        </p:cTn>
                                        <p:tgtEl>
                                          <p:spTgt spid="113"/>
                                        </p:tgtEl>
                                        <p:attrNameLst>
                                          <p:attrName>style.visibility</p:attrName>
                                        </p:attrNameLst>
                                      </p:cBhvr>
                                      <p:to>
                                        <p:strVal val="visible"/>
                                      </p:to>
                                    </p:set>
                                    <p:animEffect transition="in" filter="wipe(up)">
                                      <p:cBhvr>
                                        <p:cTn id="106" dur="500"/>
                                        <p:tgtEl>
                                          <p:spTgt spid="113"/>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wipe(up)">
                                      <p:cBhvr>
                                        <p:cTn id="110" dur="500"/>
                                        <p:tgtEl>
                                          <p:spTgt spid="11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20"/>
                                        </p:tgtEl>
                                        <p:attrNameLst>
                                          <p:attrName>style.visibility</p:attrName>
                                        </p:attrNameLst>
                                      </p:cBhvr>
                                      <p:to>
                                        <p:strVal val="visible"/>
                                      </p:to>
                                    </p:set>
                                    <p:animEffect transition="in" filter="wipe(left)">
                                      <p:cBhvr>
                                        <p:cTn id="115" dur="750"/>
                                        <p:tgtEl>
                                          <p:spTgt spid="120"/>
                                        </p:tgtEl>
                                      </p:cBhvr>
                                    </p:animEffect>
                                  </p:childTnLst>
                                </p:cTn>
                              </p:par>
                              <p:par>
                                <p:cTn id="116" presetID="21" presetClass="entr" presetSubtype="1" fill="hold" nodeType="withEffect">
                                  <p:stCondLst>
                                    <p:cond delay="0"/>
                                  </p:stCondLst>
                                  <p:childTnLst>
                                    <p:set>
                                      <p:cBhvr>
                                        <p:cTn id="117" dur="1" fill="hold">
                                          <p:stCondLst>
                                            <p:cond delay="0"/>
                                          </p:stCondLst>
                                        </p:cTn>
                                        <p:tgtEl>
                                          <p:spTgt spid="122"/>
                                        </p:tgtEl>
                                        <p:attrNameLst>
                                          <p:attrName>style.visibility</p:attrName>
                                        </p:attrNameLst>
                                      </p:cBhvr>
                                      <p:to>
                                        <p:strVal val="visible"/>
                                      </p:to>
                                    </p:set>
                                    <p:animEffect transition="in" filter="wheel(1)">
                                      <p:cBhvr>
                                        <p:cTn id="118" dur="750"/>
                                        <p:tgtEl>
                                          <p:spTgt spid="122"/>
                                        </p:tgtEl>
                                      </p:cBhvr>
                                    </p:animEffect>
                                  </p:childTnLst>
                                </p:cTn>
                              </p:par>
                            </p:childTnLst>
                          </p:cTn>
                        </p:par>
                        <p:par>
                          <p:cTn id="119" fill="hold">
                            <p:stCondLst>
                              <p:cond delay="750"/>
                            </p:stCondLst>
                            <p:childTnLst>
                              <p:par>
                                <p:cTn id="120" presetID="16" presetClass="entr" presetSubtype="21" fill="hold" grpId="0" nodeType="afterEffect">
                                  <p:stCondLst>
                                    <p:cond delay="0"/>
                                  </p:stCondLst>
                                  <p:childTnLst>
                                    <p:set>
                                      <p:cBhvr>
                                        <p:cTn id="121" dur="1" fill="hold">
                                          <p:stCondLst>
                                            <p:cond delay="0"/>
                                          </p:stCondLst>
                                        </p:cTn>
                                        <p:tgtEl>
                                          <p:spTgt spid="118"/>
                                        </p:tgtEl>
                                        <p:attrNameLst>
                                          <p:attrName>style.visibility</p:attrName>
                                        </p:attrNameLst>
                                      </p:cBhvr>
                                      <p:to>
                                        <p:strVal val="visible"/>
                                      </p:to>
                                    </p:set>
                                    <p:animEffect transition="in" filter="barn(inVertical)">
                                      <p:cBhvr>
                                        <p:cTn id="122" dur="500"/>
                                        <p:tgtEl>
                                          <p:spTgt spid="118"/>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126"/>
                                        </p:tgtEl>
                                        <p:attrNameLst>
                                          <p:attrName>style.visibility</p:attrName>
                                        </p:attrNameLst>
                                      </p:cBhvr>
                                      <p:to>
                                        <p:strVal val="visible"/>
                                      </p:to>
                                    </p:set>
                                    <p:animEffect transition="in" filter="barn(inVertical)">
                                      <p:cBhvr>
                                        <p:cTn id="12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5" grpId="0" animBg="1"/>
      <p:bldP spid="59" grpId="0" animBg="1"/>
      <p:bldP spid="39" grpId="0"/>
      <p:bldP spid="39" grpId="1"/>
      <p:bldP spid="62" grpId="0"/>
      <p:bldP spid="62" grpId="1"/>
      <p:bldP spid="45" grpId="0" animBg="1"/>
      <p:bldP spid="46" grpId="0" animBg="1"/>
      <p:bldP spid="70" grpId="0" animBg="1"/>
      <p:bldP spid="77" grpId="0" animBg="1"/>
      <p:bldP spid="86" grpId="0" animBg="1"/>
      <p:bldP spid="110" grpId="0" animBg="1"/>
      <p:bldP spid="111" grpId="0" animBg="1"/>
      <p:bldP spid="116" grpId="0"/>
      <p:bldP spid="117" grpId="0"/>
      <p:bldP spid="118" grpId="0" animBg="1"/>
      <p:bldP spid="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模式的脏写问题</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74270" y="217365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5743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1931731"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8" name="矩形 67">
            <a:extLst>
              <a:ext uri="{FF2B5EF4-FFF2-40B4-BE49-F238E27FC236}">
                <a16:creationId xmlns:a16="http://schemas.microsoft.com/office/drawing/2014/main" id="{F76F6710-B278-4DD3-A3CD-604F735D5135}"/>
              </a:ext>
            </a:extLst>
          </p:cNvPr>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1877403"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75" name="矩形 74">
            <a:extLst>
              <a:ext uri="{FF2B5EF4-FFF2-40B4-BE49-F238E27FC236}">
                <a16:creationId xmlns:a16="http://schemas.microsoft.com/office/drawing/2014/main" id="{D715B2DB-22CD-40B5-8B10-16B4E3F4EC7E}"/>
              </a:ext>
            </a:extLst>
          </p:cNvPr>
          <p:cNvSpPr/>
          <p:nvPr/>
        </p:nvSpPr>
        <p:spPr>
          <a:xfrm>
            <a:off x="9387657" y="4829610"/>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6" name="文本框 75">
            <a:extLst>
              <a:ext uri="{FF2B5EF4-FFF2-40B4-BE49-F238E27FC236}">
                <a16:creationId xmlns:a16="http://schemas.microsoft.com/office/drawing/2014/main" id="{CDF6B03F-581C-422D-AC32-B485FB55D0F8}"/>
              </a:ext>
            </a:extLst>
          </p:cNvPr>
          <p:cNvSpPr txBox="1"/>
          <p:nvPr/>
        </p:nvSpPr>
        <p:spPr>
          <a:xfrm>
            <a:off x="9529822" y="4855178"/>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79" name="文本框 78">
            <a:extLst>
              <a:ext uri="{FF2B5EF4-FFF2-40B4-BE49-F238E27FC236}">
                <a16:creationId xmlns:a16="http://schemas.microsoft.com/office/drawing/2014/main" id="{30E05693-D6AC-4BA1-9D93-81E78EBE8719}"/>
              </a:ext>
            </a:extLst>
          </p:cNvPr>
          <p:cNvSpPr txBox="1"/>
          <p:nvPr/>
        </p:nvSpPr>
        <p:spPr>
          <a:xfrm>
            <a:off x="6461080" y="146405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80</a:t>
            </a:r>
            <a:endParaRPr lang="zh-CN" altLang="en-US" sz="1400" dirty="0">
              <a:solidFill>
                <a:schemeClr val="tx1">
                  <a:lumMod val="65000"/>
                  <a:lumOff val="35000"/>
                </a:schemeClr>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Tree>
    <p:extLst>
      <p:ext uri="{BB962C8B-B14F-4D97-AF65-F5344CB8AC3E}">
        <p14:creationId xmlns:p14="http://schemas.microsoft.com/office/powerpoint/2010/main" val="1176127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randombar(horizont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randombar(horizontal)">
                                      <p:cBhvr>
                                        <p:cTn id="68" dur="500"/>
                                        <p:tgtEl>
                                          <p:spTgt spid="72"/>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randombar(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wipe(up)">
                                      <p:cBhvr>
                                        <p:cTn id="84" dur="500"/>
                                        <p:tgtEl>
                                          <p:spTgt spid="75"/>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up)">
                                      <p:cBhvr>
                                        <p:cTn id="87" dur="500"/>
                                        <p:tgtEl>
                                          <p:spTgt spid="76"/>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750"/>
                                        <p:tgtEl>
                                          <p:spTgt spid="62"/>
                                        </p:tgtEl>
                                      </p:cBhvr>
                                    </p:animEffect>
                                    <p:anim calcmode="lin" valueType="num">
                                      <p:cBhvr>
                                        <p:cTn id="92" dur="750"/>
                                        <p:tgtEl>
                                          <p:spTgt spid="62"/>
                                        </p:tgtEl>
                                        <p:attrNameLst>
                                          <p:attrName>ppt_x</p:attrName>
                                        </p:attrNameLst>
                                      </p:cBhvr>
                                      <p:tavLst>
                                        <p:tav tm="0">
                                          <p:val>
                                            <p:strVal val="ppt_x"/>
                                          </p:val>
                                        </p:tav>
                                        <p:tav tm="100000">
                                          <p:val>
                                            <p:strVal val="ppt_x"/>
                                          </p:val>
                                        </p:tav>
                                      </p:tavLst>
                                    </p:anim>
                                    <p:anim calcmode="lin" valueType="num">
                                      <p:cBhvr>
                                        <p:cTn id="93" dur="750"/>
                                        <p:tgtEl>
                                          <p:spTgt spid="62"/>
                                        </p:tgtEl>
                                        <p:attrNameLst>
                                          <p:attrName>ppt_y</p:attrName>
                                        </p:attrNameLst>
                                      </p:cBhvr>
                                      <p:tavLst>
                                        <p:tav tm="0">
                                          <p:val>
                                            <p:strVal val="ppt_y"/>
                                          </p:val>
                                        </p:tav>
                                        <p:tav tm="100000">
                                          <p:val>
                                            <p:strVal val="ppt_y-.1"/>
                                          </p:val>
                                        </p:tav>
                                      </p:tavLst>
                                    </p:anim>
                                    <p:set>
                                      <p:cBhvr>
                                        <p:cTn id="94" dur="1" fill="hold">
                                          <p:stCondLst>
                                            <p:cond delay="749"/>
                                          </p:stCondLst>
                                        </p:cTn>
                                        <p:tgtEl>
                                          <p:spTgt spid="62"/>
                                        </p:tgtEl>
                                        <p:attrNameLst>
                                          <p:attrName>style.visibility</p:attrName>
                                        </p:attrNameLst>
                                      </p:cBhvr>
                                      <p:to>
                                        <p:strVal val="hidden"/>
                                      </p:to>
                                    </p:set>
                                  </p:childTnLst>
                                </p:cTn>
                              </p:par>
                              <p:par>
                                <p:cTn id="95" presetID="42"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750"/>
                                        <p:tgtEl>
                                          <p:spTgt spid="79"/>
                                        </p:tgtEl>
                                      </p:cBhvr>
                                    </p:animEffect>
                                    <p:anim calcmode="lin" valueType="num">
                                      <p:cBhvr>
                                        <p:cTn id="98" dur="750" fill="hold"/>
                                        <p:tgtEl>
                                          <p:spTgt spid="79"/>
                                        </p:tgtEl>
                                        <p:attrNameLst>
                                          <p:attrName>ppt_x</p:attrName>
                                        </p:attrNameLst>
                                      </p:cBhvr>
                                      <p:tavLst>
                                        <p:tav tm="0">
                                          <p:val>
                                            <p:strVal val="#ppt_x"/>
                                          </p:val>
                                        </p:tav>
                                        <p:tav tm="100000">
                                          <p:val>
                                            <p:strVal val="#ppt_x"/>
                                          </p:val>
                                        </p:tav>
                                      </p:tavLst>
                                    </p:anim>
                                    <p:anim calcmode="lin" valueType="num">
                                      <p:cBhvr>
                                        <p:cTn id="99" dur="75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up)">
                                      <p:cBhvr>
                                        <p:cTn id="104" dur="500"/>
                                        <p:tgtEl>
                                          <p:spTgt spid="6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wipe(up)">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randombar(horizontal)">
                                      <p:cBhvr>
                                        <p:cTn id="112" dur="500"/>
                                        <p:tgtEl>
                                          <p:spTgt spid="81"/>
                                        </p:tgtEl>
                                      </p:cBhvr>
                                    </p:animEffect>
                                  </p:childTnLst>
                                </p:cTn>
                              </p:par>
                            </p:childTnLst>
                          </p:cTn>
                        </p:par>
                      </p:childTnLst>
                    </p:cTn>
                  </p:par>
                  <p:par>
                    <p:cTn id="113" fill="hold">
                      <p:stCondLst>
                        <p:cond delay="indefinite"/>
                      </p:stCondLst>
                      <p:childTnLst>
                        <p:par>
                          <p:cTn id="114" fill="hold">
                            <p:stCondLst>
                              <p:cond delay="0"/>
                            </p:stCondLst>
                            <p:childTnLst>
                              <p:par>
                                <p:cTn id="115" presetID="47" presetClass="exit" presetSubtype="0" fill="hold" grpId="1" nodeType="clickEffect">
                                  <p:stCondLst>
                                    <p:cond delay="0"/>
                                  </p:stCondLst>
                                  <p:childTnLst>
                                    <p:animEffect transition="out" filter="fade">
                                      <p:cBhvr>
                                        <p:cTn id="116" dur="750"/>
                                        <p:tgtEl>
                                          <p:spTgt spid="79"/>
                                        </p:tgtEl>
                                      </p:cBhvr>
                                    </p:animEffect>
                                    <p:anim calcmode="lin" valueType="num">
                                      <p:cBhvr>
                                        <p:cTn id="117" dur="750"/>
                                        <p:tgtEl>
                                          <p:spTgt spid="79"/>
                                        </p:tgtEl>
                                        <p:attrNameLst>
                                          <p:attrName>ppt_x</p:attrName>
                                        </p:attrNameLst>
                                      </p:cBhvr>
                                      <p:tavLst>
                                        <p:tav tm="0">
                                          <p:val>
                                            <p:strVal val="ppt_x"/>
                                          </p:val>
                                        </p:tav>
                                        <p:tav tm="100000">
                                          <p:val>
                                            <p:strVal val="ppt_x"/>
                                          </p:val>
                                        </p:tav>
                                      </p:tavLst>
                                    </p:anim>
                                    <p:anim calcmode="lin" valueType="num">
                                      <p:cBhvr>
                                        <p:cTn id="118" dur="750"/>
                                        <p:tgtEl>
                                          <p:spTgt spid="79"/>
                                        </p:tgtEl>
                                        <p:attrNameLst>
                                          <p:attrName>ppt_y</p:attrName>
                                        </p:attrNameLst>
                                      </p:cBhvr>
                                      <p:tavLst>
                                        <p:tav tm="0">
                                          <p:val>
                                            <p:strVal val="ppt_y"/>
                                          </p:val>
                                        </p:tav>
                                        <p:tav tm="100000">
                                          <p:val>
                                            <p:strVal val="ppt_y-.1"/>
                                          </p:val>
                                        </p:tav>
                                      </p:tavLst>
                                    </p:anim>
                                    <p:set>
                                      <p:cBhvr>
                                        <p:cTn id="119" dur="1" fill="hold">
                                          <p:stCondLst>
                                            <p:cond delay="749"/>
                                          </p:stCondLst>
                                        </p:cTn>
                                        <p:tgtEl>
                                          <p:spTgt spid="79"/>
                                        </p:tgtEl>
                                        <p:attrNameLst>
                                          <p:attrName>style.visibility</p:attrName>
                                        </p:attrNameLst>
                                      </p:cBhvr>
                                      <p:to>
                                        <p:strVal val="hidden"/>
                                      </p:to>
                                    </p:set>
                                  </p:childTnLst>
                                </p:cTn>
                              </p:par>
                              <p:par>
                                <p:cTn id="120" presetID="42" presetClass="entr" presetSubtype="0" fill="hold" grpId="1"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750"/>
                                        <p:tgtEl>
                                          <p:spTgt spid="39"/>
                                        </p:tgtEl>
                                      </p:cBhvr>
                                    </p:animEffect>
                                    <p:anim calcmode="lin" valueType="num">
                                      <p:cBhvr>
                                        <p:cTn id="123" dur="750" fill="hold"/>
                                        <p:tgtEl>
                                          <p:spTgt spid="39"/>
                                        </p:tgtEl>
                                        <p:attrNameLst>
                                          <p:attrName>ppt_x</p:attrName>
                                        </p:attrNameLst>
                                      </p:cBhvr>
                                      <p:tavLst>
                                        <p:tav tm="0">
                                          <p:val>
                                            <p:strVal val="#ppt_x"/>
                                          </p:val>
                                        </p:tav>
                                        <p:tav tm="100000">
                                          <p:val>
                                            <p:strVal val="#ppt_x"/>
                                          </p:val>
                                        </p:tav>
                                      </p:tavLst>
                                    </p:anim>
                                    <p:anim calcmode="lin" valueType="num">
                                      <p:cBhvr>
                                        <p:cTn id="124"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 grpId="0" animBg="1"/>
      <p:bldP spid="34" grpId="0" animBg="1"/>
      <p:bldP spid="10" grpId="0"/>
      <p:bldP spid="42" grpId="0" animBg="1"/>
      <p:bldP spid="43" grpId="0"/>
      <p:bldP spid="47" grpId="0" animBg="1"/>
      <p:bldP spid="48" grpId="0"/>
      <p:bldP spid="49" grpId="0" animBg="1"/>
      <p:bldP spid="66" grpId="0" animBg="1"/>
      <p:bldP spid="67" grpId="0"/>
      <p:bldP spid="68" grpId="0" animBg="1"/>
      <p:bldP spid="69" grpId="0" animBg="1"/>
      <p:bldP spid="72" grpId="0"/>
      <p:bldP spid="73" grpId="0" animBg="1"/>
      <p:bldP spid="74" grpId="0"/>
      <p:bldP spid="75" grpId="0" animBg="1"/>
      <p:bldP spid="76" grpId="0"/>
      <p:bldP spid="79" grpId="0"/>
      <p:bldP spid="79" grpId="1"/>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模式的写隔离</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8" name="矩形 67">
            <a:extLst>
              <a:ext uri="{FF2B5EF4-FFF2-40B4-BE49-F238E27FC236}">
                <a16:creationId xmlns:a16="http://schemas.microsoft.com/office/drawing/2014/main" id="{F76F6710-B278-4DD3-A3CD-604F735D5135}"/>
              </a:ext>
            </a:extLst>
          </p:cNvPr>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12" name="文本框 11">
            <a:extLst>
              <a:ext uri="{FF2B5EF4-FFF2-40B4-BE49-F238E27FC236}">
                <a16:creationId xmlns:a16="http://schemas.microsoft.com/office/drawing/2014/main" id="{59BD3CB1-18B3-469E-9590-DD4729B5A90E}"/>
              </a:ext>
            </a:extLst>
          </p:cNvPr>
          <p:cNvSpPr txBox="1"/>
          <p:nvPr/>
        </p:nvSpPr>
        <p:spPr>
          <a:xfrm>
            <a:off x="4438128" y="2820655"/>
            <a:ext cx="3970243" cy="523220"/>
          </a:xfrm>
          <a:prstGeom prst="rect">
            <a:avLst/>
          </a:prstGeom>
          <a:noFill/>
          <a:ln>
            <a:solidFill>
              <a:srgbClr val="AD2A26"/>
            </a:solidFill>
          </a:ln>
        </p:spPr>
        <p:txBody>
          <a:bodyPr wrap="square" rtlCol="0">
            <a:spAutoFit/>
          </a:bodyPr>
          <a:lstStyle/>
          <a:p>
            <a:pPr fontAlgn="auto">
              <a:spcBef>
                <a:spcPts val="0"/>
              </a:spcBef>
              <a:spcAft>
                <a:spcPts val="0"/>
              </a:spcAft>
            </a:pPr>
            <a:r>
              <a:rPr lang="zh-CN" altLang="en-US" sz="1400" b="1">
                <a:solidFill>
                  <a:srgbClr val="AD2A26"/>
                </a:solidFill>
              </a:rPr>
              <a:t>全局锁</a:t>
            </a:r>
            <a:r>
              <a:rPr lang="zh-CN" altLang="en-US" sz="1400">
                <a:solidFill>
                  <a:schemeClr val="tx1">
                    <a:lumMod val="65000"/>
                    <a:lumOff val="35000"/>
                  </a:schemeClr>
                </a:solidFill>
              </a:rPr>
              <a:t>：由</a:t>
            </a:r>
            <a:r>
              <a:rPr lang="en-US" altLang="zh-CN" sz="1400">
                <a:solidFill>
                  <a:schemeClr val="tx1">
                    <a:lumMod val="65000"/>
                    <a:lumOff val="35000"/>
                  </a:schemeClr>
                </a:solidFill>
              </a:rPr>
              <a:t>TC</a:t>
            </a:r>
            <a:r>
              <a:rPr lang="zh-CN" altLang="en-US" sz="1400">
                <a:solidFill>
                  <a:schemeClr val="tx1">
                    <a:lumMod val="65000"/>
                    <a:lumOff val="35000"/>
                  </a:schemeClr>
                </a:solidFill>
              </a:rPr>
              <a:t>记录当前正在操作某行数据的事务，该事务持有全局锁，具备执行权。</a:t>
            </a:r>
            <a:endParaRPr lang="en-US" altLang="zh-CN" sz="1400">
              <a:solidFill>
                <a:schemeClr val="tx1">
                  <a:lumMod val="65000"/>
                  <a:lumOff val="35000"/>
                </a:schemeClr>
              </a:solidFill>
            </a:endParaRPr>
          </a:p>
        </p:txBody>
      </p:sp>
      <p:cxnSp>
        <p:nvCxnSpPr>
          <p:cNvPr id="14" name="直接箭头连接符 13">
            <a:extLst>
              <a:ext uri="{FF2B5EF4-FFF2-40B4-BE49-F238E27FC236}">
                <a16:creationId xmlns:a16="http://schemas.microsoft.com/office/drawing/2014/main" id="{C087CB17-2BCD-4219-80AC-5BF360658876}"/>
              </a:ext>
            </a:extLst>
          </p:cNvPr>
          <p:cNvCxnSpPr>
            <a:cxnSpLocks/>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a:extLst>
              <a:ext uri="{FF2B5EF4-FFF2-40B4-BE49-F238E27FC236}">
                <a16:creationId xmlns:a16="http://schemas.microsoft.com/office/drawing/2014/main" id="{EA7D9BDC-7919-42C2-9B5F-BEBA02B24A4C}"/>
              </a:ext>
            </a:extLst>
          </p:cNvPr>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graphicFrame>
        <p:nvGraphicFramePr>
          <p:cNvPr id="82" name="表格 32">
            <a:extLst>
              <a:ext uri="{FF2B5EF4-FFF2-40B4-BE49-F238E27FC236}">
                <a16:creationId xmlns:a16="http://schemas.microsoft.com/office/drawing/2014/main" id="{0110E441-45D9-4FBC-83AF-77FE77B41179}"/>
              </a:ext>
            </a:extLst>
          </p:cNvPr>
          <p:cNvGraphicFramePr>
            <a:graphicFrameLocks noGrp="1"/>
          </p:cNvGraphicFramePr>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extLst>
                    <a:ext uri="{9D8B030D-6E8A-4147-A177-3AD203B41FA5}">
                      <a16:colId xmlns:a16="http://schemas.microsoft.com/office/drawing/2014/main" val="2368508967"/>
                    </a:ext>
                  </a:extLst>
                </a:gridCol>
                <a:gridCol w="991238">
                  <a:extLst>
                    <a:ext uri="{9D8B030D-6E8A-4147-A177-3AD203B41FA5}">
                      <a16:colId xmlns:a16="http://schemas.microsoft.com/office/drawing/2014/main" val="480234340"/>
                    </a:ext>
                  </a:extLst>
                </a:gridCol>
                <a:gridCol w="440690">
                  <a:extLst>
                    <a:ext uri="{9D8B030D-6E8A-4147-A177-3AD203B41FA5}">
                      <a16:colId xmlns:a16="http://schemas.microsoft.com/office/drawing/2014/main" val="2782469533"/>
                    </a:ext>
                  </a:extLst>
                </a:gridCol>
              </a:tblGrid>
              <a:tr h="276569">
                <a:tc>
                  <a:txBody>
                    <a:bodyPr/>
                    <a:lstStyle/>
                    <a:p>
                      <a:pPr algn="ctr"/>
                      <a:r>
                        <a:rPr lang="en-US" altLang="zh-CN" sz="1400"/>
                        <a:t>xid</a:t>
                      </a:r>
                      <a:endParaRPr lang="zh-CN" altLang="en-US" sz="1400"/>
                    </a:p>
                  </a:txBody>
                  <a:tcPr anchor="ctr">
                    <a:solidFill>
                      <a:srgbClr val="AD2A26"/>
                    </a:solidFill>
                  </a:tcPr>
                </a:tc>
                <a:tc>
                  <a:txBody>
                    <a:bodyPr/>
                    <a:lstStyle/>
                    <a:p>
                      <a:pPr algn="ctr"/>
                      <a:r>
                        <a:rPr lang="en-US" altLang="zh-CN" sz="1400"/>
                        <a:t>table</a:t>
                      </a:r>
                      <a:endParaRPr lang="zh-CN" altLang="en-US" sz="1400"/>
                    </a:p>
                  </a:txBody>
                  <a:tcPr anchor="ctr">
                    <a:solidFill>
                      <a:srgbClr val="AD2A26"/>
                    </a:solidFill>
                  </a:tcPr>
                </a:tc>
                <a:tc>
                  <a:txBody>
                    <a:bodyPr/>
                    <a:lstStyle/>
                    <a:p>
                      <a:pPr algn="ctr"/>
                      <a:r>
                        <a:rPr lang="en-US" altLang="zh-CN" sz="1400"/>
                        <a:t>pk</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cxnSp>
        <p:nvCxnSpPr>
          <p:cNvPr id="83" name="直接箭头连接符 82">
            <a:extLst>
              <a:ext uri="{FF2B5EF4-FFF2-40B4-BE49-F238E27FC236}">
                <a16:creationId xmlns:a16="http://schemas.microsoft.com/office/drawing/2014/main" id="{BB13395C-4096-4D76-8B6F-749E29C7A943}"/>
              </a:ext>
            </a:extLst>
          </p:cNvPr>
          <p:cNvCxnSpPr>
            <a:cxnSpLocks/>
          </p:cNvCxnSpPr>
          <p:nvPr/>
        </p:nvCxnSpPr>
        <p:spPr>
          <a:xfrm>
            <a:off x="797771" y="6359595"/>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a:extLst>
              <a:ext uri="{FF2B5EF4-FFF2-40B4-BE49-F238E27FC236}">
                <a16:creationId xmlns:a16="http://schemas.microsoft.com/office/drawing/2014/main" id="{04F9451D-67C3-42E8-8B6E-C8B456E2B793}"/>
              </a:ext>
            </a:extLst>
          </p:cNvPr>
          <p:cNvSpPr txBox="1"/>
          <p:nvPr/>
        </p:nvSpPr>
        <p:spPr>
          <a:xfrm>
            <a:off x="797771" y="6082596"/>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释放全局锁</a:t>
            </a:r>
            <a:endParaRPr lang="zh-CN" altLang="en-US" sz="1200" dirty="0">
              <a:solidFill>
                <a:schemeClr val="tx1">
                  <a:lumMod val="65000"/>
                  <a:lumOff val="35000"/>
                </a:schemeClr>
              </a:solidFill>
              <a:latin typeface="+mn-lt"/>
              <a:ea typeface="+mn-ea"/>
            </a:endParaRPr>
          </a:p>
        </p:txBody>
      </p:sp>
      <p:cxnSp>
        <p:nvCxnSpPr>
          <p:cNvPr id="85" name="直接箭头连接符 84">
            <a:extLst>
              <a:ext uri="{FF2B5EF4-FFF2-40B4-BE49-F238E27FC236}">
                <a16:creationId xmlns:a16="http://schemas.microsoft.com/office/drawing/2014/main" id="{A733A840-2A2D-44AD-BC34-E2A003902FF3}"/>
              </a:ext>
            </a:extLst>
          </p:cNvPr>
          <p:cNvCxnSpPr>
            <a:cxnSpLocks/>
          </p:cNvCxnSpPr>
          <p:nvPr/>
        </p:nvCxnSpPr>
        <p:spPr>
          <a:xfrm>
            <a:off x="8210979" y="4729260"/>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7" name="文本框 86">
            <a:extLst>
              <a:ext uri="{FF2B5EF4-FFF2-40B4-BE49-F238E27FC236}">
                <a16:creationId xmlns:a16="http://schemas.microsoft.com/office/drawing/2014/main" id="{9D6C46B8-BF2E-4EB0-AC38-7AFCAFD9FE50}"/>
              </a:ext>
            </a:extLst>
          </p:cNvPr>
          <p:cNvSpPr txBox="1"/>
          <p:nvPr/>
        </p:nvSpPr>
        <p:spPr>
          <a:xfrm>
            <a:off x="8210979" y="4452261"/>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sp>
        <p:nvSpPr>
          <p:cNvPr id="17" name="箭头: 左弧形 16">
            <a:extLst>
              <a:ext uri="{FF2B5EF4-FFF2-40B4-BE49-F238E27FC236}">
                <a16:creationId xmlns:a16="http://schemas.microsoft.com/office/drawing/2014/main" id="{59279911-B68A-4155-A303-4B9D9DCCDA38}"/>
              </a:ext>
            </a:extLst>
          </p:cNvPr>
          <p:cNvSpPr/>
          <p:nvPr/>
        </p:nvSpPr>
        <p:spPr>
          <a:xfrm>
            <a:off x="9149056" y="5153688"/>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文本框 88">
            <a:extLst>
              <a:ext uri="{FF2B5EF4-FFF2-40B4-BE49-F238E27FC236}">
                <a16:creationId xmlns:a16="http://schemas.microsoft.com/office/drawing/2014/main" id="{AFE50481-0550-47A3-BA44-4830FD38A47C}"/>
              </a:ext>
            </a:extLst>
          </p:cNvPr>
          <p:cNvSpPr txBox="1"/>
          <p:nvPr/>
        </p:nvSpPr>
        <p:spPr>
          <a:xfrm>
            <a:off x="7881910" y="4986104"/>
            <a:ext cx="1367682"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重试</a:t>
            </a:r>
            <a:r>
              <a:rPr lang="en-US" altLang="zh-CN" sz="1200">
                <a:solidFill>
                  <a:schemeClr val="tx1">
                    <a:lumMod val="65000"/>
                    <a:lumOff val="35000"/>
                  </a:schemeClr>
                </a:solidFill>
              </a:rPr>
              <a:t>,</a:t>
            </a:r>
            <a:r>
              <a:rPr lang="zh-CN" altLang="en-US" sz="1200">
                <a:solidFill>
                  <a:schemeClr val="tx1">
                    <a:lumMod val="65000"/>
                    <a:lumOff val="35000"/>
                  </a:schemeClr>
                </a:solidFill>
              </a:rPr>
              <a:t>默认</a:t>
            </a:r>
            <a:r>
              <a:rPr lang="en-US" altLang="zh-CN" sz="1200">
                <a:solidFill>
                  <a:schemeClr val="tx1">
                    <a:lumMod val="65000"/>
                    <a:lumOff val="35000"/>
                  </a:schemeClr>
                </a:solidFill>
              </a:rPr>
              <a:t>30</a:t>
            </a:r>
            <a:r>
              <a:rPr lang="zh-CN" altLang="en-US" sz="1200">
                <a:solidFill>
                  <a:schemeClr val="tx1">
                    <a:lumMod val="65000"/>
                    <a:lumOff val="35000"/>
                  </a:schemeClr>
                </a:solidFill>
              </a:rPr>
              <a:t>次，</a:t>
            </a:r>
            <a:endParaRPr lang="en-US" altLang="zh-CN" sz="1200">
              <a:solidFill>
                <a:schemeClr val="tx1">
                  <a:lumMod val="65000"/>
                  <a:lumOff val="35000"/>
                </a:schemeClr>
              </a:solidFill>
            </a:endParaRPr>
          </a:p>
          <a:p>
            <a:pPr fontAlgn="auto">
              <a:spcBef>
                <a:spcPts val="0"/>
              </a:spcBef>
              <a:spcAft>
                <a:spcPts val="0"/>
              </a:spcAft>
            </a:pPr>
            <a:r>
              <a:rPr lang="zh-CN" altLang="en-US" sz="1200">
                <a:solidFill>
                  <a:schemeClr val="tx1">
                    <a:lumMod val="65000"/>
                    <a:lumOff val="35000"/>
                  </a:schemeClr>
                </a:solidFill>
              </a:rPr>
              <a:t>间隔</a:t>
            </a:r>
            <a:r>
              <a:rPr lang="en-US" altLang="zh-CN" sz="1200">
                <a:solidFill>
                  <a:schemeClr val="tx1">
                    <a:lumMod val="65000"/>
                    <a:lumOff val="35000"/>
                  </a:schemeClr>
                </a:solidFill>
              </a:rPr>
              <a:t>10</a:t>
            </a:r>
            <a:r>
              <a:rPr lang="zh-CN" altLang="en-US" sz="1200">
                <a:solidFill>
                  <a:schemeClr val="tx1">
                    <a:lumMod val="65000"/>
                    <a:lumOff val="35000"/>
                  </a:schemeClr>
                </a:solidFill>
              </a:rPr>
              <a:t>毫秒</a:t>
            </a:r>
            <a:endParaRPr lang="zh-CN" altLang="en-US" sz="1200" dirty="0">
              <a:solidFill>
                <a:schemeClr val="tx1">
                  <a:lumMod val="65000"/>
                  <a:lumOff val="35000"/>
                </a:schemeClr>
              </a:solidFill>
              <a:latin typeface="+mn-lt"/>
              <a:ea typeface="+mn-ea"/>
            </a:endParaRPr>
          </a:p>
        </p:txBody>
      </p:sp>
      <p:sp>
        <p:nvSpPr>
          <p:cNvPr id="92" name="矩形 91">
            <a:extLst>
              <a:ext uri="{FF2B5EF4-FFF2-40B4-BE49-F238E27FC236}">
                <a16:creationId xmlns:a16="http://schemas.microsoft.com/office/drawing/2014/main" id="{7FDD5BF0-93C0-4376-9BA7-3B4AB023BAC6}"/>
              </a:ext>
            </a:extLst>
          </p:cNvPr>
          <p:cNvSpPr/>
          <p:nvPr/>
        </p:nvSpPr>
        <p:spPr>
          <a:xfrm>
            <a:off x="9387657" y="5518952"/>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3" name="文本框 92">
            <a:extLst>
              <a:ext uri="{FF2B5EF4-FFF2-40B4-BE49-F238E27FC236}">
                <a16:creationId xmlns:a16="http://schemas.microsoft.com/office/drawing/2014/main" id="{EAF4373D-2A7B-49AD-8FA5-DCAC7FF1D086}"/>
              </a:ext>
            </a:extLst>
          </p:cNvPr>
          <p:cNvSpPr txBox="1"/>
          <p:nvPr/>
        </p:nvSpPr>
        <p:spPr>
          <a:xfrm>
            <a:off x="9529822" y="5544520"/>
            <a:ext cx="1309974" cy="461665"/>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1.4.</a:t>
            </a:r>
            <a:r>
              <a:rPr lang="zh-CN" altLang="en-US" sz="1200">
                <a:solidFill>
                  <a:schemeClr val="tx1">
                    <a:lumMod val="65000"/>
                    <a:lumOff val="35000"/>
                  </a:schemeClr>
                </a:solidFill>
              </a:rPr>
              <a:t>任务超时，</a:t>
            </a:r>
            <a:endParaRPr lang="en-US" altLang="zh-CN" sz="1200">
              <a:solidFill>
                <a:schemeClr val="tx1">
                  <a:lumMod val="65000"/>
                  <a:lumOff val="35000"/>
                </a:schemeClr>
              </a:solidFill>
            </a:endParaRPr>
          </a:p>
          <a:p>
            <a:pPr fontAlgn="auto">
              <a:spcBef>
                <a:spcPts val="0"/>
              </a:spcBef>
              <a:spcAft>
                <a:spcPts val="0"/>
              </a:spcAft>
            </a:pPr>
            <a:r>
              <a:rPr lang="zh-CN" altLang="en-US" sz="1200">
                <a:solidFill>
                  <a:schemeClr val="tx1">
                    <a:lumMod val="65000"/>
                    <a:lumOff val="35000"/>
                  </a:schemeClr>
                </a:solidFill>
              </a:rPr>
              <a:t>回滚并释放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4" name="箭头: 左弧形 93">
            <a:extLst>
              <a:ext uri="{FF2B5EF4-FFF2-40B4-BE49-F238E27FC236}">
                <a16:creationId xmlns:a16="http://schemas.microsoft.com/office/drawing/2014/main" id="{6E8AC4BD-9A03-4E03-A7ED-84E228188913}"/>
              </a:ext>
            </a:extLst>
          </p:cNvPr>
          <p:cNvSpPr/>
          <p:nvPr/>
        </p:nvSpPr>
        <p:spPr>
          <a:xfrm>
            <a:off x="1744234" y="5454572"/>
            <a:ext cx="301667" cy="371893"/>
          </a:xfrm>
          <a:prstGeom prst="curved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5" name="文本框 94">
            <a:extLst>
              <a:ext uri="{FF2B5EF4-FFF2-40B4-BE49-F238E27FC236}">
                <a16:creationId xmlns:a16="http://schemas.microsoft.com/office/drawing/2014/main" id="{3E331DE1-8B9D-49CC-9B9C-2071AD0E7885}"/>
              </a:ext>
            </a:extLst>
          </p:cNvPr>
          <p:cNvSpPr txBox="1"/>
          <p:nvPr/>
        </p:nvSpPr>
        <p:spPr>
          <a:xfrm>
            <a:off x="907203" y="4723555"/>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等待</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6" name="箭头: 左弧形 95">
            <a:extLst>
              <a:ext uri="{FF2B5EF4-FFF2-40B4-BE49-F238E27FC236}">
                <a16:creationId xmlns:a16="http://schemas.microsoft.com/office/drawing/2014/main" id="{A4DE547A-D2AB-4F31-984E-E46B1FD211D4}"/>
              </a:ext>
            </a:extLst>
          </p:cNvPr>
          <p:cNvSpPr/>
          <p:nvPr/>
        </p:nvSpPr>
        <p:spPr>
          <a:xfrm>
            <a:off x="9124885" y="4763571"/>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箭头: 左弧形 96">
            <a:extLst>
              <a:ext uri="{FF2B5EF4-FFF2-40B4-BE49-F238E27FC236}">
                <a16:creationId xmlns:a16="http://schemas.microsoft.com/office/drawing/2014/main" id="{CCF588BA-121B-402D-8CB1-8F8401FD2929}"/>
              </a:ext>
            </a:extLst>
          </p:cNvPr>
          <p:cNvSpPr/>
          <p:nvPr/>
        </p:nvSpPr>
        <p:spPr>
          <a:xfrm>
            <a:off x="1732149" y="5085354"/>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BF5311D6-2474-4DE9-8F67-DD4B4058744E}"/>
              </a:ext>
            </a:extLst>
          </p:cNvPr>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rPr>
              <a:t>事务</a:t>
            </a:r>
            <a:r>
              <a:rPr lang="en-US" altLang="zh-CN" sz="1200">
                <a:solidFill>
                  <a:schemeClr val="tx1">
                    <a:lumMod val="65000"/>
                    <a:lumOff val="35000"/>
                  </a:schemeClr>
                </a:solidFill>
              </a:rPr>
              <a:t>1</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3CCBFE75-8AFF-4EEF-9E15-A73278E1D54E}"/>
              </a:ext>
            </a:extLst>
          </p:cNvPr>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account</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E10D8A8F-BCDE-47ED-B8A6-128C7495E69A}"/>
              </a:ext>
            </a:extLst>
          </p:cNvPr>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2" name="箭头: 左弧形 51">
            <a:extLst>
              <a:ext uri="{FF2B5EF4-FFF2-40B4-BE49-F238E27FC236}">
                <a16:creationId xmlns:a16="http://schemas.microsoft.com/office/drawing/2014/main" id="{6415F992-5690-48DE-83BD-A54E70A74628}"/>
              </a:ext>
            </a:extLst>
          </p:cNvPr>
          <p:cNvSpPr/>
          <p:nvPr/>
        </p:nvSpPr>
        <p:spPr>
          <a:xfrm>
            <a:off x="1732149" y="4720880"/>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25891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randombar(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randombar(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up)">
                                      <p:cBhvr>
                                        <p:cTn id="29" dur="500"/>
                                        <p:tgtEl>
                                          <p:spTgt spid="4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randombar(horizontal)">
                                      <p:cBhvr>
                                        <p:cTn id="49" dur="500"/>
                                        <p:tgtEl>
                                          <p:spTgt spid="46"/>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randombar(horizontal)">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0" nodeType="clickEffect">
                                  <p:stCondLst>
                                    <p:cond delay="0"/>
                                  </p:stCondLst>
                                  <p:childTnLst>
                                    <p:animEffect transition="out" filter="fade">
                                      <p:cBhvr>
                                        <p:cTn id="65" dur="750"/>
                                        <p:tgtEl>
                                          <p:spTgt spid="39"/>
                                        </p:tgtEl>
                                      </p:cBhvr>
                                    </p:animEffect>
                                    <p:anim calcmode="lin" valueType="num">
                                      <p:cBhvr>
                                        <p:cTn id="66" dur="750"/>
                                        <p:tgtEl>
                                          <p:spTgt spid="39"/>
                                        </p:tgtEl>
                                        <p:attrNameLst>
                                          <p:attrName>ppt_x</p:attrName>
                                        </p:attrNameLst>
                                      </p:cBhvr>
                                      <p:tavLst>
                                        <p:tav tm="0">
                                          <p:val>
                                            <p:strVal val="ppt_x"/>
                                          </p:val>
                                        </p:tav>
                                        <p:tav tm="100000">
                                          <p:val>
                                            <p:strVal val="ppt_x"/>
                                          </p:val>
                                        </p:tav>
                                      </p:tavLst>
                                    </p:anim>
                                    <p:anim calcmode="lin" valueType="num">
                                      <p:cBhvr>
                                        <p:cTn id="67" dur="750"/>
                                        <p:tgtEl>
                                          <p:spTgt spid="39"/>
                                        </p:tgtEl>
                                        <p:attrNameLst>
                                          <p:attrName>ppt_y</p:attrName>
                                        </p:attrNameLst>
                                      </p:cBhvr>
                                      <p:tavLst>
                                        <p:tav tm="0">
                                          <p:val>
                                            <p:strVal val="ppt_y"/>
                                          </p:val>
                                        </p:tav>
                                        <p:tav tm="100000">
                                          <p:val>
                                            <p:strVal val="ppt_y-.1"/>
                                          </p:val>
                                        </p:tav>
                                      </p:tavLst>
                                    </p:anim>
                                    <p:set>
                                      <p:cBhvr>
                                        <p:cTn id="68" dur="1" fill="hold">
                                          <p:stCondLst>
                                            <p:cond delay="749"/>
                                          </p:stCondLst>
                                        </p:cTn>
                                        <p:tgtEl>
                                          <p:spTgt spid="39"/>
                                        </p:tgtEl>
                                        <p:attrNameLst>
                                          <p:attrName>style.visibility</p:attrName>
                                        </p:attrNameLst>
                                      </p:cBhvr>
                                      <p:to>
                                        <p:strVal val="hidden"/>
                                      </p:to>
                                    </p:set>
                                  </p:childTnLst>
                                </p:cTn>
                              </p:par>
                              <p:par>
                                <p:cTn id="69" presetID="42"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750"/>
                                        <p:tgtEl>
                                          <p:spTgt spid="62"/>
                                        </p:tgtEl>
                                      </p:cBhvr>
                                    </p:animEffect>
                                    <p:anim calcmode="lin" valueType="num">
                                      <p:cBhvr>
                                        <p:cTn id="72" dur="750" fill="hold"/>
                                        <p:tgtEl>
                                          <p:spTgt spid="62"/>
                                        </p:tgtEl>
                                        <p:attrNameLst>
                                          <p:attrName>ppt_x</p:attrName>
                                        </p:attrNameLst>
                                      </p:cBhvr>
                                      <p:tavLst>
                                        <p:tav tm="0">
                                          <p:val>
                                            <p:strVal val="#ppt_x"/>
                                          </p:val>
                                        </p:tav>
                                        <p:tav tm="100000">
                                          <p:val>
                                            <p:strVal val="#ppt_x"/>
                                          </p:val>
                                        </p:tav>
                                      </p:tavLst>
                                    </p:anim>
                                    <p:anim calcmode="lin" valueType="num">
                                      <p:cBhvr>
                                        <p:cTn id="7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up)">
                                      <p:cBhvr>
                                        <p:cTn id="78" dur="500"/>
                                        <p:tgtEl>
                                          <p:spTgt spid="6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randombar(horizontal)">
                                      <p:cBhvr>
                                        <p:cTn id="81" dur="500"/>
                                        <p:tgtEl>
                                          <p:spTgt spid="7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randombar(horizontal)">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up)">
                                      <p:cBhvr>
                                        <p:cTn id="89" dur="500"/>
                                        <p:tgtEl>
                                          <p:spTgt spid="7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up)">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wipe(left)">
                                      <p:cBhvr>
                                        <p:cTn id="97" dur="500"/>
                                        <p:tgtEl>
                                          <p:spTgt spid="87"/>
                                        </p:tgtEl>
                                      </p:cBhvr>
                                    </p:animEffect>
                                  </p:childTnLst>
                                </p:cTn>
                              </p:par>
                              <p:par>
                                <p:cTn id="98" presetID="22" presetClass="entr" presetSubtype="8"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wipe(left)">
                                      <p:cBhvr>
                                        <p:cTn id="100" dur="500"/>
                                        <p:tgtEl>
                                          <p:spTgt spid="8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up)">
                                      <p:cBhvr>
                                        <p:cTn id="105" dur="500"/>
                                        <p:tgtEl>
                                          <p:spTgt spid="96"/>
                                        </p:tgtEl>
                                      </p:cBhvr>
                                    </p:animEffect>
                                  </p:childTnLst>
                                </p:cTn>
                              </p:par>
                            </p:childTnLst>
                          </p:cTn>
                        </p:par>
                        <p:par>
                          <p:cTn id="106" fill="hold">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up)">
                                      <p:cBhvr>
                                        <p:cTn id="109" dur="500"/>
                                        <p:tgtEl>
                                          <p:spTgt spid="1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500"/>
                                        <p:tgtEl>
                                          <p:spTgt spid="95"/>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wipe(up)">
                                      <p:cBhvr>
                                        <p:cTn id="118" dur="500"/>
                                        <p:tgtEl>
                                          <p:spTgt spid="52"/>
                                        </p:tgtEl>
                                      </p:cBhvr>
                                    </p:animEffect>
                                  </p:childTnLst>
                                </p:cTn>
                              </p:par>
                            </p:childTnLst>
                          </p:cTn>
                        </p:par>
                        <p:par>
                          <p:cTn id="119" fill="hold">
                            <p:stCondLst>
                              <p:cond delay="1000"/>
                            </p:stCondLst>
                            <p:childTnLst>
                              <p:par>
                                <p:cTn id="120" presetID="22" presetClass="entr" presetSubtype="1" fill="hold" grpId="0" nodeType="afterEffect">
                                  <p:stCondLst>
                                    <p:cond delay="0"/>
                                  </p:stCondLst>
                                  <p:childTnLst>
                                    <p:set>
                                      <p:cBhvr>
                                        <p:cTn id="121" dur="1" fill="hold">
                                          <p:stCondLst>
                                            <p:cond delay="0"/>
                                          </p:stCondLst>
                                        </p:cTn>
                                        <p:tgtEl>
                                          <p:spTgt spid="97"/>
                                        </p:tgtEl>
                                        <p:attrNameLst>
                                          <p:attrName>style.visibility</p:attrName>
                                        </p:attrNameLst>
                                      </p:cBhvr>
                                      <p:to>
                                        <p:strVal val="visible"/>
                                      </p:to>
                                    </p:set>
                                    <p:animEffect transition="in" filter="wipe(up)">
                                      <p:cBhvr>
                                        <p:cTn id="122" dur="500"/>
                                        <p:tgtEl>
                                          <p:spTgt spid="9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randombar(horizontal)">
                                      <p:cBhvr>
                                        <p:cTn id="127" dur="500"/>
                                        <p:tgtEl>
                                          <p:spTgt spid="8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92"/>
                                        </p:tgtEl>
                                        <p:attrNameLst>
                                          <p:attrName>style.visibility</p:attrName>
                                        </p:attrNameLst>
                                      </p:cBhvr>
                                      <p:to>
                                        <p:strVal val="visible"/>
                                      </p:to>
                                    </p:set>
                                    <p:animEffect transition="in" filter="wipe(up)">
                                      <p:cBhvr>
                                        <p:cTn id="132" dur="500"/>
                                        <p:tgtEl>
                                          <p:spTgt spid="92"/>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wipe(up)">
                                      <p:cBhvr>
                                        <p:cTn id="135" dur="500"/>
                                        <p:tgtEl>
                                          <p:spTgt spid="9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wipe(up)">
                                      <p:cBhvr>
                                        <p:cTn id="140" dur="500"/>
                                        <p:tgtEl>
                                          <p:spTgt spid="94"/>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up)">
                                      <p:cBhvr>
                                        <p:cTn id="144" dur="500"/>
                                        <p:tgtEl>
                                          <p:spTgt spid="66"/>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up)">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randombar(horizontal)">
                                      <p:cBhvr>
                                        <p:cTn id="152" dur="500"/>
                                        <p:tgtEl>
                                          <p:spTgt spid="81"/>
                                        </p:tgtEl>
                                      </p:cBhvr>
                                    </p:animEffect>
                                  </p:childTnLst>
                                </p:cTn>
                              </p:par>
                            </p:childTnLst>
                          </p:cTn>
                        </p:par>
                        <p:par>
                          <p:cTn id="153" fill="hold">
                            <p:stCondLst>
                              <p:cond delay="500"/>
                            </p:stCondLst>
                            <p:childTnLst>
                              <p:par>
                                <p:cTn id="154" presetID="47" presetClass="exit" presetSubtype="0" fill="hold" grpId="1" nodeType="afterEffect">
                                  <p:stCondLst>
                                    <p:cond delay="0"/>
                                  </p:stCondLst>
                                  <p:childTnLst>
                                    <p:animEffect transition="out" filter="fade">
                                      <p:cBhvr>
                                        <p:cTn id="155" dur="1000"/>
                                        <p:tgtEl>
                                          <p:spTgt spid="62"/>
                                        </p:tgtEl>
                                      </p:cBhvr>
                                    </p:animEffect>
                                    <p:anim calcmode="lin" valueType="num">
                                      <p:cBhvr>
                                        <p:cTn id="156" dur="1000"/>
                                        <p:tgtEl>
                                          <p:spTgt spid="62"/>
                                        </p:tgtEl>
                                        <p:attrNameLst>
                                          <p:attrName>ppt_x</p:attrName>
                                        </p:attrNameLst>
                                      </p:cBhvr>
                                      <p:tavLst>
                                        <p:tav tm="0">
                                          <p:val>
                                            <p:strVal val="ppt_x"/>
                                          </p:val>
                                        </p:tav>
                                        <p:tav tm="100000">
                                          <p:val>
                                            <p:strVal val="ppt_x"/>
                                          </p:val>
                                        </p:tav>
                                      </p:tavLst>
                                    </p:anim>
                                    <p:anim calcmode="lin" valueType="num">
                                      <p:cBhvr>
                                        <p:cTn id="157" dur="1000"/>
                                        <p:tgtEl>
                                          <p:spTgt spid="62"/>
                                        </p:tgtEl>
                                        <p:attrNameLst>
                                          <p:attrName>ppt_y</p:attrName>
                                        </p:attrNameLst>
                                      </p:cBhvr>
                                      <p:tavLst>
                                        <p:tav tm="0">
                                          <p:val>
                                            <p:strVal val="ppt_y"/>
                                          </p:val>
                                        </p:tav>
                                        <p:tav tm="100000">
                                          <p:val>
                                            <p:strVal val="ppt_y-.1"/>
                                          </p:val>
                                        </p:tav>
                                      </p:tavLst>
                                    </p:anim>
                                    <p:set>
                                      <p:cBhvr>
                                        <p:cTn id="158" dur="1" fill="hold">
                                          <p:stCondLst>
                                            <p:cond delay="999"/>
                                          </p:stCondLst>
                                        </p:cTn>
                                        <p:tgtEl>
                                          <p:spTgt spid="62"/>
                                        </p:tgtEl>
                                        <p:attrNameLst>
                                          <p:attrName>style.visibility</p:attrName>
                                        </p:attrNameLst>
                                      </p:cBhvr>
                                      <p:to>
                                        <p:strVal val="hidden"/>
                                      </p:to>
                                    </p:set>
                                  </p:childTnLst>
                                </p:cTn>
                              </p:par>
                              <p:par>
                                <p:cTn id="159" presetID="42" presetClass="entr" presetSubtype="0" fill="hold" grpId="1"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750"/>
                                        <p:tgtEl>
                                          <p:spTgt spid="39"/>
                                        </p:tgtEl>
                                      </p:cBhvr>
                                    </p:animEffect>
                                    <p:anim calcmode="lin" valueType="num">
                                      <p:cBhvr>
                                        <p:cTn id="162" dur="750" fill="hold"/>
                                        <p:tgtEl>
                                          <p:spTgt spid="39"/>
                                        </p:tgtEl>
                                        <p:attrNameLst>
                                          <p:attrName>ppt_x</p:attrName>
                                        </p:attrNameLst>
                                      </p:cBhvr>
                                      <p:tavLst>
                                        <p:tav tm="0">
                                          <p:val>
                                            <p:strVal val="#ppt_x"/>
                                          </p:val>
                                        </p:tav>
                                        <p:tav tm="100000">
                                          <p:val>
                                            <p:strVal val="#ppt_x"/>
                                          </p:val>
                                        </p:tav>
                                      </p:tavLst>
                                    </p:anim>
                                    <p:anim calcmode="lin" valueType="num">
                                      <p:cBhvr>
                                        <p:cTn id="163" dur="7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wipe(left)">
                                      <p:cBhvr>
                                        <p:cTn id="168" dur="500"/>
                                        <p:tgtEl>
                                          <p:spTgt spid="84"/>
                                        </p:tgtEl>
                                      </p:cBhvr>
                                    </p:animEffect>
                                  </p:childTnLst>
                                </p:cTn>
                              </p:par>
                              <p:par>
                                <p:cTn id="169" presetID="22" presetClass="entr" presetSubtype="8" fill="hold" nodeType="with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wipe(left)">
                                      <p:cBhvr>
                                        <p:cTn id="17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4" grpId="0" animBg="1"/>
      <p:bldP spid="10" grpId="0"/>
      <p:bldP spid="42" grpId="0" animBg="1"/>
      <p:bldP spid="43" grpId="0"/>
      <p:bldP spid="47" grpId="0" animBg="1"/>
      <p:bldP spid="48" grpId="0"/>
      <p:bldP spid="66" grpId="0" animBg="1"/>
      <p:bldP spid="67" grpId="0"/>
      <p:bldP spid="68" grpId="0" animBg="1"/>
      <p:bldP spid="69" grpId="0" animBg="1"/>
      <p:bldP spid="72" grpId="0"/>
      <p:bldP spid="73" grpId="0" animBg="1"/>
      <p:bldP spid="74" grpId="0"/>
      <p:bldP spid="81" grpId="0" animBg="1"/>
      <p:bldP spid="12" grpId="0" animBg="1"/>
      <p:bldP spid="15" grpId="0"/>
      <p:bldP spid="84" grpId="0"/>
      <p:bldP spid="87" grpId="0"/>
      <p:bldP spid="17" grpId="0" animBg="1"/>
      <p:bldP spid="89" grpId="0"/>
      <p:bldP spid="92" grpId="0" animBg="1"/>
      <p:bldP spid="93" grpId="0"/>
      <p:bldP spid="94" grpId="0" animBg="1"/>
      <p:bldP spid="95" grpId="0"/>
      <p:bldP spid="96" grpId="0" animBg="1"/>
      <p:bldP spid="97" grpId="0" animBg="1"/>
      <p:bldP spid="4" grpId="0"/>
      <p:bldP spid="46" grpId="0"/>
      <p:bldP spid="50" grpId="0"/>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FBAEB04-14D4-4949-94A3-A886185BB055}"/>
              </a:ext>
            </a:extLst>
          </p:cNvPr>
          <p:cNvSpPr/>
          <p:nvPr/>
        </p:nvSpPr>
        <p:spPr>
          <a:xfrm>
            <a:off x="3992322" y="2227513"/>
            <a:ext cx="3578439"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before-image</a:t>
            </a:r>
            <a:endParaRPr lang="zh-CN" altLang="en-US" sz="1200"/>
          </a:p>
        </p:txBody>
      </p:sp>
      <p:sp>
        <p:nvSpPr>
          <p:cNvPr id="60" name="矩形 59">
            <a:extLst>
              <a:ext uri="{FF2B5EF4-FFF2-40B4-BE49-F238E27FC236}">
                <a16:creationId xmlns:a16="http://schemas.microsoft.com/office/drawing/2014/main" id="{983362CF-6E7C-434D-814C-27B6C86FF74B}"/>
              </a:ext>
            </a:extLst>
          </p:cNvPr>
          <p:cNvSpPr/>
          <p:nvPr/>
        </p:nvSpPr>
        <p:spPr>
          <a:xfrm>
            <a:off x="4327592" y="2644141"/>
            <a:ext cx="3448148"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after-image</a:t>
            </a:r>
            <a:endParaRPr lang="zh-CN" altLang="en-US" sz="1200"/>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模式的写隔离</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8"/>
            <a:ext cx="974498" cy="282482"/>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4" y="1932710"/>
            <a:ext cx="37300" cy="4690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585555"/>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625096"/>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19455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211038"/>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cxnSp>
        <p:nvCxnSpPr>
          <p:cNvPr id="14" name="直接箭头连接符 13">
            <a:extLst>
              <a:ext uri="{FF2B5EF4-FFF2-40B4-BE49-F238E27FC236}">
                <a16:creationId xmlns:a16="http://schemas.microsoft.com/office/drawing/2014/main" id="{C087CB17-2BCD-4219-80AC-5BF360658876}"/>
              </a:ext>
            </a:extLst>
          </p:cNvPr>
          <p:cNvCxnSpPr>
            <a:cxnSpLocks/>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a:extLst>
              <a:ext uri="{FF2B5EF4-FFF2-40B4-BE49-F238E27FC236}">
                <a16:creationId xmlns:a16="http://schemas.microsoft.com/office/drawing/2014/main" id="{EA7D9BDC-7919-42C2-9B5F-BEBA02B24A4C}"/>
              </a:ext>
            </a:extLst>
          </p:cNvPr>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graphicFrame>
        <p:nvGraphicFramePr>
          <p:cNvPr id="82" name="表格 32">
            <a:extLst>
              <a:ext uri="{FF2B5EF4-FFF2-40B4-BE49-F238E27FC236}">
                <a16:creationId xmlns:a16="http://schemas.microsoft.com/office/drawing/2014/main" id="{0110E441-45D9-4FBC-83AF-77FE77B41179}"/>
              </a:ext>
            </a:extLst>
          </p:cNvPr>
          <p:cNvGraphicFramePr>
            <a:graphicFrameLocks noGrp="1"/>
          </p:cNvGraphicFramePr>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extLst>
                    <a:ext uri="{9D8B030D-6E8A-4147-A177-3AD203B41FA5}">
                      <a16:colId xmlns:a16="http://schemas.microsoft.com/office/drawing/2014/main" val="2368508967"/>
                    </a:ext>
                  </a:extLst>
                </a:gridCol>
                <a:gridCol w="991238">
                  <a:extLst>
                    <a:ext uri="{9D8B030D-6E8A-4147-A177-3AD203B41FA5}">
                      <a16:colId xmlns:a16="http://schemas.microsoft.com/office/drawing/2014/main" val="480234340"/>
                    </a:ext>
                  </a:extLst>
                </a:gridCol>
                <a:gridCol w="440690">
                  <a:extLst>
                    <a:ext uri="{9D8B030D-6E8A-4147-A177-3AD203B41FA5}">
                      <a16:colId xmlns:a16="http://schemas.microsoft.com/office/drawing/2014/main" val="2782469533"/>
                    </a:ext>
                  </a:extLst>
                </a:gridCol>
              </a:tblGrid>
              <a:tr h="276569">
                <a:tc>
                  <a:txBody>
                    <a:bodyPr/>
                    <a:lstStyle/>
                    <a:p>
                      <a:pPr algn="ctr"/>
                      <a:r>
                        <a:rPr lang="en-US" altLang="zh-CN" sz="1400"/>
                        <a:t>xid</a:t>
                      </a:r>
                      <a:endParaRPr lang="zh-CN" altLang="en-US" sz="1400"/>
                    </a:p>
                  </a:txBody>
                  <a:tcPr anchor="ctr">
                    <a:solidFill>
                      <a:srgbClr val="AD2A26"/>
                    </a:solidFill>
                  </a:tcPr>
                </a:tc>
                <a:tc>
                  <a:txBody>
                    <a:bodyPr/>
                    <a:lstStyle/>
                    <a:p>
                      <a:pPr algn="ctr"/>
                      <a:r>
                        <a:rPr lang="en-US" altLang="zh-CN" sz="1400"/>
                        <a:t>table</a:t>
                      </a:r>
                      <a:endParaRPr lang="zh-CN" altLang="en-US" sz="1400"/>
                    </a:p>
                  </a:txBody>
                  <a:tcPr anchor="ctr">
                    <a:solidFill>
                      <a:srgbClr val="AD2A26"/>
                    </a:solidFill>
                  </a:tcPr>
                </a:tc>
                <a:tc>
                  <a:txBody>
                    <a:bodyPr/>
                    <a:lstStyle/>
                    <a:p>
                      <a:pPr algn="ctr"/>
                      <a:r>
                        <a:rPr lang="en-US" altLang="zh-CN" sz="1400"/>
                        <a:t>pk</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cxnSp>
        <p:nvCxnSpPr>
          <p:cNvPr id="83" name="直接箭头连接符 82">
            <a:extLst>
              <a:ext uri="{FF2B5EF4-FFF2-40B4-BE49-F238E27FC236}">
                <a16:creationId xmlns:a16="http://schemas.microsoft.com/office/drawing/2014/main" id="{BB13395C-4096-4D76-8B6F-749E29C7A943}"/>
              </a:ext>
            </a:extLst>
          </p:cNvPr>
          <p:cNvCxnSpPr>
            <a:cxnSpLocks/>
          </p:cNvCxnSpPr>
          <p:nvPr/>
        </p:nvCxnSpPr>
        <p:spPr>
          <a:xfrm>
            <a:off x="797771" y="6037474"/>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a:extLst>
              <a:ext uri="{FF2B5EF4-FFF2-40B4-BE49-F238E27FC236}">
                <a16:creationId xmlns:a16="http://schemas.microsoft.com/office/drawing/2014/main" id="{04F9451D-67C3-42E8-8B6E-C8B456E2B793}"/>
              </a:ext>
            </a:extLst>
          </p:cNvPr>
          <p:cNvSpPr txBox="1"/>
          <p:nvPr/>
        </p:nvSpPr>
        <p:spPr>
          <a:xfrm>
            <a:off x="797771" y="5760475"/>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释放全局锁</a:t>
            </a:r>
            <a:endParaRPr lang="zh-CN" altLang="en-US" sz="1200" dirty="0">
              <a:solidFill>
                <a:schemeClr val="tx1">
                  <a:lumMod val="65000"/>
                  <a:lumOff val="35000"/>
                </a:schemeClr>
              </a:solidFill>
              <a:latin typeface="+mn-lt"/>
              <a:ea typeface="+mn-ea"/>
            </a:endParaRPr>
          </a:p>
        </p:txBody>
      </p:sp>
      <p:sp>
        <p:nvSpPr>
          <p:cNvPr id="92" name="矩形 91">
            <a:extLst>
              <a:ext uri="{FF2B5EF4-FFF2-40B4-BE49-F238E27FC236}">
                <a16:creationId xmlns:a16="http://schemas.microsoft.com/office/drawing/2014/main" id="{7FDD5BF0-93C0-4376-9BA7-3B4AB023BAC6}"/>
              </a:ext>
            </a:extLst>
          </p:cNvPr>
          <p:cNvSpPr/>
          <p:nvPr/>
        </p:nvSpPr>
        <p:spPr>
          <a:xfrm>
            <a:off x="9381020" y="495454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3" name="文本框 92">
            <a:extLst>
              <a:ext uri="{FF2B5EF4-FFF2-40B4-BE49-F238E27FC236}">
                <a16:creationId xmlns:a16="http://schemas.microsoft.com/office/drawing/2014/main" id="{EAF4373D-2A7B-49AD-8FA5-DCAC7FF1D086}"/>
              </a:ext>
            </a:extLst>
          </p:cNvPr>
          <p:cNvSpPr txBox="1"/>
          <p:nvPr/>
        </p:nvSpPr>
        <p:spPr>
          <a:xfrm>
            <a:off x="9523185" y="498011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4" name="箭头: 左弧形 93">
            <a:extLst>
              <a:ext uri="{FF2B5EF4-FFF2-40B4-BE49-F238E27FC236}">
                <a16:creationId xmlns:a16="http://schemas.microsoft.com/office/drawing/2014/main" id="{6E8AC4BD-9A03-4E03-A7ED-84E228188913}"/>
              </a:ext>
            </a:extLst>
          </p:cNvPr>
          <p:cNvSpPr/>
          <p:nvPr/>
        </p:nvSpPr>
        <p:spPr>
          <a:xfrm>
            <a:off x="1744234" y="5132451"/>
            <a:ext cx="301667" cy="371893"/>
          </a:xfrm>
          <a:prstGeom prst="curved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5" name="文本框 94">
            <a:extLst>
              <a:ext uri="{FF2B5EF4-FFF2-40B4-BE49-F238E27FC236}">
                <a16:creationId xmlns:a16="http://schemas.microsoft.com/office/drawing/2014/main" id="{3E331DE1-8B9D-49CC-9B9C-2071AD0E7885}"/>
              </a:ext>
            </a:extLst>
          </p:cNvPr>
          <p:cNvSpPr txBox="1"/>
          <p:nvPr/>
        </p:nvSpPr>
        <p:spPr>
          <a:xfrm>
            <a:off x="907203" y="4401434"/>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等待</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7" name="箭头: 左弧形 96">
            <a:extLst>
              <a:ext uri="{FF2B5EF4-FFF2-40B4-BE49-F238E27FC236}">
                <a16:creationId xmlns:a16="http://schemas.microsoft.com/office/drawing/2014/main" id="{CCF588BA-121B-402D-8CB1-8F8401FD2929}"/>
              </a:ext>
            </a:extLst>
          </p:cNvPr>
          <p:cNvSpPr/>
          <p:nvPr/>
        </p:nvSpPr>
        <p:spPr>
          <a:xfrm>
            <a:off x="1732149" y="4763233"/>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BF5311D6-2474-4DE9-8F67-DD4B4058744E}"/>
              </a:ext>
            </a:extLst>
          </p:cNvPr>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rPr>
              <a:t>事务</a:t>
            </a:r>
            <a:r>
              <a:rPr lang="en-US" altLang="zh-CN" sz="1200">
                <a:solidFill>
                  <a:schemeClr val="tx1">
                    <a:lumMod val="65000"/>
                    <a:lumOff val="35000"/>
                  </a:schemeClr>
                </a:solidFill>
              </a:rPr>
              <a:t>1</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3CCBFE75-8AFF-4EEF-9E15-A73278E1D54E}"/>
              </a:ext>
            </a:extLst>
          </p:cNvPr>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account</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E10D8A8F-BCDE-47ED-B8A6-128C7495E69A}"/>
              </a:ext>
            </a:extLst>
          </p:cNvPr>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2" name="箭头: 左弧形 51">
            <a:extLst>
              <a:ext uri="{FF2B5EF4-FFF2-40B4-BE49-F238E27FC236}">
                <a16:creationId xmlns:a16="http://schemas.microsoft.com/office/drawing/2014/main" id="{6415F992-5690-48DE-83BD-A54E70A74628}"/>
              </a:ext>
            </a:extLst>
          </p:cNvPr>
          <p:cNvSpPr/>
          <p:nvPr/>
        </p:nvSpPr>
        <p:spPr>
          <a:xfrm>
            <a:off x="1732149" y="4398759"/>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7BFF7578-3E3B-4918-867F-2C453999A8D9}"/>
              </a:ext>
            </a:extLst>
          </p:cNvPr>
          <p:cNvSpPr txBox="1"/>
          <p:nvPr/>
        </p:nvSpPr>
        <p:spPr>
          <a:xfrm>
            <a:off x="10009562" y="1583720"/>
            <a:ext cx="1089827" cy="415498"/>
          </a:xfrm>
          <a:prstGeom prst="rect">
            <a:avLst/>
          </a:prstGeom>
          <a:noFill/>
        </p:spPr>
        <p:txBody>
          <a:bodyPr wrap="square" rtlCol="0">
            <a:spAutoFit/>
          </a:bodyPr>
          <a:lstStyle/>
          <a:p>
            <a:pPr fontAlgn="auto">
              <a:spcBef>
                <a:spcPts val="0"/>
              </a:spcBef>
              <a:spcAft>
                <a:spcPts val="0"/>
              </a:spcAft>
            </a:pPr>
            <a:r>
              <a:rPr lang="zh-CN" altLang="en-US" sz="1050">
                <a:solidFill>
                  <a:srgbClr val="AD2A26"/>
                </a:solidFill>
              </a:rPr>
              <a:t>非</a:t>
            </a:r>
            <a:r>
              <a:rPr lang="en-US" altLang="zh-CN" sz="1050">
                <a:solidFill>
                  <a:srgbClr val="AD2A26"/>
                </a:solidFill>
              </a:rPr>
              <a:t>seata</a:t>
            </a:r>
            <a:r>
              <a:rPr lang="zh-CN" altLang="en-US" sz="1050">
                <a:solidFill>
                  <a:srgbClr val="AD2A26"/>
                </a:solidFill>
              </a:rPr>
              <a:t>管理的全局事务</a:t>
            </a:r>
            <a:endParaRPr lang="zh-CN" altLang="en-US" sz="1050" dirty="0">
              <a:solidFill>
                <a:srgbClr val="AD2A26"/>
              </a:solidFill>
              <a:latin typeface="+mn-lt"/>
              <a:ea typeface="+mn-ea"/>
            </a:endParaRPr>
          </a:p>
        </p:txBody>
      </p:sp>
      <p:sp>
        <p:nvSpPr>
          <p:cNvPr id="53" name="文本框 52">
            <a:extLst>
              <a:ext uri="{FF2B5EF4-FFF2-40B4-BE49-F238E27FC236}">
                <a16:creationId xmlns:a16="http://schemas.microsoft.com/office/drawing/2014/main" id="{C8160F5A-C565-4FD8-9E4C-74F5B5472DF8}"/>
              </a:ext>
            </a:extLst>
          </p:cNvPr>
          <p:cNvSpPr txBox="1"/>
          <p:nvPr/>
        </p:nvSpPr>
        <p:spPr>
          <a:xfrm>
            <a:off x="9551091" y="2038139"/>
            <a:ext cx="2223686" cy="600164"/>
          </a:xfrm>
          <a:prstGeom prst="rect">
            <a:avLst/>
          </a:prstGeom>
          <a:noFill/>
        </p:spPr>
        <p:txBody>
          <a:bodyPr wrap="none" rtlCol="0">
            <a:spAutoFit/>
          </a:bodyPr>
          <a:lstStyle/>
          <a:p>
            <a:r>
              <a:rPr lang="en-US" altLang="zh-CN" sz="1100"/>
              <a:t>update account </a:t>
            </a:r>
          </a:p>
          <a:p>
            <a:r>
              <a:rPr lang="en-US" altLang="zh-CN" sz="1100"/>
              <a:t>  set money = money - 10</a:t>
            </a:r>
          </a:p>
          <a:p>
            <a:r>
              <a:rPr lang="en-US" altLang="zh-CN" sz="1100"/>
              <a:t>  where id = 1</a:t>
            </a:r>
            <a:endParaRPr lang="zh-CN" altLang="en-US" sz="1100"/>
          </a:p>
        </p:txBody>
      </p:sp>
      <p:sp>
        <p:nvSpPr>
          <p:cNvPr id="54" name="文本框 53">
            <a:extLst>
              <a:ext uri="{FF2B5EF4-FFF2-40B4-BE49-F238E27FC236}">
                <a16:creationId xmlns:a16="http://schemas.microsoft.com/office/drawing/2014/main" id="{3BE21EC7-018D-4A4F-B1DF-C3D10CFBD231}"/>
              </a:ext>
            </a:extLst>
          </p:cNvPr>
          <p:cNvSpPr txBox="1"/>
          <p:nvPr/>
        </p:nvSpPr>
        <p:spPr>
          <a:xfrm>
            <a:off x="6478225" y="1466645"/>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80</a:t>
            </a:r>
            <a:endParaRPr lang="zh-CN" altLang="en-US" sz="1400" dirty="0">
              <a:solidFill>
                <a:schemeClr val="tx1">
                  <a:lumMod val="65000"/>
                  <a:lumOff val="35000"/>
                </a:schemeClr>
              </a:solidFill>
              <a:latin typeface="+mn-lt"/>
              <a:ea typeface="+mn-ea"/>
            </a:endParaRPr>
          </a:p>
        </p:txBody>
      </p:sp>
      <p:sp>
        <p:nvSpPr>
          <p:cNvPr id="58" name="矩形 57">
            <a:extLst>
              <a:ext uri="{FF2B5EF4-FFF2-40B4-BE49-F238E27FC236}">
                <a16:creationId xmlns:a16="http://schemas.microsoft.com/office/drawing/2014/main" id="{604E3E89-A194-4DA0-A37D-B26D9CAF4899}"/>
              </a:ext>
            </a:extLst>
          </p:cNvPr>
          <p:cNvSpPr/>
          <p:nvPr/>
        </p:nvSpPr>
        <p:spPr>
          <a:xfrm>
            <a:off x="4348373" y="2664225"/>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grpSp>
        <p:nvGrpSpPr>
          <p:cNvPr id="13" name="组合 12">
            <a:extLst>
              <a:ext uri="{FF2B5EF4-FFF2-40B4-BE49-F238E27FC236}">
                <a16:creationId xmlns:a16="http://schemas.microsoft.com/office/drawing/2014/main" id="{F94F9E59-55A0-495B-AD0E-8273B960A129}"/>
              </a:ext>
            </a:extLst>
          </p:cNvPr>
          <p:cNvGrpSpPr/>
          <p:nvPr/>
        </p:nvGrpSpPr>
        <p:grpSpPr>
          <a:xfrm>
            <a:off x="4327592" y="2641639"/>
            <a:ext cx="3448148" cy="347319"/>
            <a:chOff x="4044430" y="5883217"/>
            <a:chExt cx="3448148" cy="347319"/>
          </a:xfrm>
        </p:grpSpPr>
        <p:sp>
          <p:nvSpPr>
            <p:cNvPr id="61" name="矩形 60">
              <a:extLst>
                <a:ext uri="{FF2B5EF4-FFF2-40B4-BE49-F238E27FC236}">
                  <a16:creationId xmlns:a16="http://schemas.microsoft.com/office/drawing/2014/main" id="{12809AA2-2D4A-4DAF-9E8D-6B52B48CC743}"/>
                </a:ext>
              </a:extLst>
            </p:cNvPr>
            <p:cNvSpPr/>
            <p:nvPr/>
          </p:nvSpPr>
          <p:spPr>
            <a:xfrm>
              <a:off x="4044430" y="5883217"/>
              <a:ext cx="3448148"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after-image</a:t>
              </a:r>
              <a:endParaRPr lang="zh-CN" altLang="en-US" sz="1200"/>
            </a:p>
          </p:txBody>
        </p:sp>
        <p:sp>
          <p:nvSpPr>
            <p:cNvPr id="63" name="矩形 62">
              <a:extLst>
                <a:ext uri="{FF2B5EF4-FFF2-40B4-BE49-F238E27FC236}">
                  <a16:creationId xmlns:a16="http://schemas.microsoft.com/office/drawing/2014/main" id="{5960B851-77E5-4253-A324-9593513F5C47}"/>
                </a:ext>
              </a:extLst>
            </p:cNvPr>
            <p:cNvSpPr/>
            <p:nvPr/>
          </p:nvSpPr>
          <p:spPr>
            <a:xfrm>
              <a:off x="4065211" y="5903301"/>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grpSp>
      <p:sp>
        <p:nvSpPr>
          <p:cNvPr id="64" name="矩形 63">
            <a:extLst>
              <a:ext uri="{FF2B5EF4-FFF2-40B4-BE49-F238E27FC236}">
                <a16:creationId xmlns:a16="http://schemas.microsoft.com/office/drawing/2014/main" id="{EA3909A1-805C-428B-A317-A7990D1C47CE}"/>
              </a:ext>
            </a:extLst>
          </p:cNvPr>
          <p:cNvSpPr/>
          <p:nvPr/>
        </p:nvSpPr>
        <p:spPr>
          <a:xfrm>
            <a:off x="1977624" y="6188818"/>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5" name="文本框 64">
            <a:extLst>
              <a:ext uri="{FF2B5EF4-FFF2-40B4-BE49-F238E27FC236}">
                <a16:creationId xmlns:a16="http://schemas.microsoft.com/office/drawing/2014/main" id="{F7149C43-DDEB-47BF-B5A3-1A39AF61E363}"/>
              </a:ext>
            </a:extLst>
          </p:cNvPr>
          <p:cNvSpPr txBox="1"/>
          <p:nvPr/>
        </p:nvSpPr>
        <p:spPr>
          <a:xfrm>
            <a:off x="2113600" y="6228359"/>
            <a:ext cx="2666114"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2.2.</a:t>
            </a:r>
            <a:r>
              <a:rPr lang="zh-CN" altLang="en-US" sz="1200">
                <a:solidFill>
                  <a:srgbClr val="AD2A26"/>
                </a:solidFill>
              </a:rPr>
              <a:t>记录异常，发送警告，人工介入</a:t>
            </a:r>
            <a:endParaRPr lang="zh-CN" altLang="en-US" sz="1200" dirty="0">
              <a:solidFill>
                <a:srgbClr val="AD2A26"/>
              </a:solidFill>
            </a:endParaRPr>
          </a:p>
        </p:txBody>
      </p:sp>
    </p:spTree>
    <p:extLst>
      <p:ext uri="{BB962C8B-B14F-4D97-AF65-F5344CB8AC3E}">
        <p14:creationId xmlns:p14="http://schemas.microsoft.com/office/powerpoint/2010/main" val="2550575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randombar(horizontal)">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randombar(horizontal)">
                                      <p:cBhvr>
                                        <p:cTn id="39" dur="500"/>
                                        <p:tgtEl>
                                          <p:spTgt spid="46"/>
                                        </p:tgtEl>
                                      </p:cBhvr>
                                    </p:animEffect>
                                  </p:childTnLst>
                                </p:cTn>
                              </p:par>
                            </p:childTnLst>
                          </p:cTn>
                        </p:par>
                        <p:par>
                          <p:cTn id="40" fill="hold">
                            <p:stCondLst>
                              <p:cond delay="10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up)">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0" nodeType="clickEffect">
                                  <p:stCondLst>
                                    <p:cond delay="0"/>
                                  </p:stCondLst>
                                  <p:childTnLst>
                                    <p:animEffect transition="out" filter="fade">
                                      <p:cBhvr>
                                        <p:cTn id="55" dur="750"/>
                                        <p:tgtEl>
                                          <p:spTgt spid="39"/>
                                        </p:tgtEl>
                                      </p:cBhvr>
                                    </p:animEffect>
                                    <p:anim calcmode="lin" valueType="num">
                                      <p:cBhvr>
                                        <p:cTn id="56" dur="750"/>
                                        <p:tgtEl>
                                          <p:spTgt spid="39"/>
                                        </p:tgtEl>
                                        <p:attrNameLst>
                                          <p:attrName>ppt_x</p:attrName>
                                        </p:attrNameLst>
                                      </p:cBhvr>
                                      <p:tavLst>
                                        <p:tav tm="0">
                                          <p:val>
                                            <p:strVal val="ppt_x"/>
                                          </p:val>
                                        </p:tav>
                                        <p:tav tm="100000">
                                          <p:val>
                                            <p:strVal val="ppt_x"/>
                                          </p:val>
                                        </p:tav>
                                      </p:tavLst>
                                    </p:anim>
                                    <p:anim calcmode="lin" valueType="num">
                                      <p:cBhvr>
                                        <p:cTn id="57" dur="750"/>
                                        <p:tgtEl>
                                          <p:spTgt spid="39"/>
                                        </p:tgtEl>
                                        <p:attrNameLst>
                                          <p:attrName>ppt_y</p:attrName>
                                        </p:attrNameLst>
                                      </p:cBhvr>
                                      <p:tavLst>
                                        <p:tav tm="0">
                                          <p:val>
                                            <p:strVal val="ppt_y"/>
                                          </p:val>
                                        </p:tav>
                                        <p:tav tm="100000">
                                          <p:val>
                                            <p:strVal val="ppt_y-.1"/>
                                          </p:val>
                                        </p:tav>
                                      </p:tavLst>
                                    </p:anim>
                                    <p:set>
                                      <p:cBhvr>
                                        <p:cTn id="58" dur="1" fill="hold">
                                          <p:stCondLst>
                                            <p:cond delay="749"/>
                                          </p:stCondLst>
                                        </p:cTn>
                                        <p:tgtEl>
                                          <p:spTgt spid="39"/>
                                        </p:tgtEl>
                                        <p:attrNameLst>
                                          <p:attrName>style.visibility</p:attrName>
                                        </p:attrNameLst>
                                      </p:cBhvr>
                                      <p:to>
                                        <p:strVal val="hidden"/>
                                      </p:to>
                                    </p:set>
                                  </p:childTnLst>
                                </p:cTn>
                              </p:par>
                              <p:par>
                                <p:cTn id="59" presetID="42"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750"/>
                                        <p:tgtEl>
                                          <p:spTgt spid="62"/>
                                        </p:tgtEl>
                                      </p:cBhvr>
                                    </p:animEffect>
                                    <p:anim calcmode="lin" valueType="num">
                                      <p:cBhvr>
                                        <p:cTn id="62" dur="750" fill="hold"/>
                                        <p:tgtEl>
                                          <p:spTgt spid="62"/>
                                        </p:tgtEl>
                                        <p:attrNameLst>
                                          <p:attrName>ppt_x</p:attrName>
                                        </p:attrNameLst>
                                      </p:cBhvr>
                                      <p:tavLst>
                                        <p:tav tm="0">
                                          <p:val>
                                            <p:strVal val="#ppt_x"/>
                                          </p:val>
                                        </p:tav>
                                        <p:tav tm="100000">
                                          <p:val>
                                            <p:strVal val="#ppt_x"/>
                                          </p:val>
                                        </p:tav>
                                      </p:tavLst>
                                    </p:anim>
                                    <p:anim calcmode="lin" valueType="num">
                                      <p:cBhvr>
                                        <p:cTn id="6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wipe(up)">
                                      <p:cBhvr>
                                        <p:cTn id="68" dur="500"/>
                                        <p:tgtEl>
                                          <p:spTgt spid="6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randombar(horizontal)">
                                      <p:cBhvr>
                                        <p:cTn id="71" dur="500"/>
                                        <p:tgtEl>
                                          <p:spTgt spid="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wipe(up)">
                                      <p:cBhvr>
                                        <p:cTn id="84" dur="500"/>
                                        <p:tgtEl>
                                          <p:spTgt spid="95"/>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up)">
                                      <p:cBhvr>
                                        <p:cTn id="88" dur="500"/>
                                        <p:tgtEl>
                                          <p:spTgt spid="52"/>
                                        </p:tgtEl>
                                      </p:cBhvr>
                                    </p:animEffect>
                                  </p:childTnLst>
                                </p:cTn>
                              </p:par>
                            </p:childTnLst>
                          </p:cTn>
                        </p:par>
                        <p:par>
                          <p:cTn id="89" fill="hold">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wipe(up)">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up)">
                                      <p:cBhvr>
                                        <p:cTn id="97" dur="500"/>
                                        <p:tgtEl>
                                          <p:spTgt spid="9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up)">
                                      <p:cBhvr>
                                        <p:cTn id="100" dur="500"/>
                                        <p:tgtEl>
                                          <p:spTgt spid="93"/>
                                        </p:tgtEl>
                                      </p:cBhvr>
                                    </p:animEffect>
                                  </p:childTnLst>
                                </p:cTn>
                              </p:par>
                            </p:childTnLst>
                          </p:cTn>
                        </p:par>
                        <p:par>
                          <p:cTn id="101" fill="hold">
                            <p:stCondLst>
                              <p:cond delay="500"/>
                            </p:stCondLst>
                            <p:childTnLst>
                              <p:par>
                                <p:cTn id="102" presetID="42"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750"/>
                                        <p:tgtEl>
                                          <p:spTgt spid="54"/>
                                        </p:tgtEl>
                                      </p:cBhvr>
                                    </p:animEffect>
                                    <p:anim calcmode="lin" valueType="num">
                                      <p:cBhvr>
                                        <p:cTn id="105" dur="750" fill="hold"/>
                                        <p:tgtEl>
                                          <p:spTgt spid="54"/>
                                        </p:tgtEl>
                                        <p:attrNameLst>
                                          <p:attrName>ppt_x</p:attrName>
                                        </p:attrNameLst>
                                      </p:cBhvr>
                                      <p:tavLst>
                                        <p:tav tm="0">
                                          <p:val>
                                            <p:strVal val="#ppt_x"/>
                                          </p:val>
                                        </p:tav>
                                        <p:tav tm="100000">
                                          <p:val>
                                            <p:strVal val="#ppt_x"/>
                                          </p:val>
                                        </p:tav>
                                      </p:tavLst>
                                    </p:anim>
                                    <p:anim calcmode="lin" valueType="num">
                                      <p:cBhvr>
                                        <p:cTn id="106" dur="750" fill="hold"/>
                                        <p:tgtEl>
                                          <p:spTgt spid="54"/>
                                        </p:tgtEl>
                                        <p:attrNameLst>
                                          <p:attrName>ppt_y</p:attrName>
                                        </p:attrNameLst>
                                      </p:cBhvr>
                                      <p:tavLst>
                                        <p:tav tm="0">
                                          <p:val>
                                            <p:strVal val="#ppt_y+.1"/>
                                          </p:val>
                                        </p:tav>
                                        <p:tav tm="100000">
                                          <p:val>
                                            <p:strVal val="#ppt_y"/>
                                          </p:val>
                                        </p:tav>
                                      </p:tavLst>
                                    </p:anim>
                                  </p:childTnLst>
                                </p:cTn>
                              </p:par>
                              <p:par>
                                <p:cTn id="107" presetID="47" presetClass="exit" presetSubtype="0" fill="hold" grpId="1" nodeType="withEffect">
                                  <p:stCondLst>
                                    <p:cond delay="0"/>
                                  </p:stCondLst>
                                  <p:childTnLst>
                                    <p:animEffect transition="out" filter="fade">
                                      <p:cBhvr>
                                        <p:cTn id="108" dur="750"/>
                                        <p:tgtEl>
                                          <p:spTgt spid="62"/>
                                        </p:tgtEl>
                                      </p:cBhvr>
                                    </p:animEffect>
                                    <p:anim calcmode="lin" valueType="num">
                                      <p:cBhvr>
                                        <p:cTn id="109" dur="750"/>
                                        <p:tgtEl>
                                          <p:spTgt spid="62"/>
                                        </p:tgtEl>
                                        <p:attrNameLst>
                                          <p:attrName>ppt_x</p:attrName>
                                        </p:attrNameLst>
                                      </p:cBhvr>
                                      <p:tavLst>
                                        <p:tav tm="0">
                                          <p:val>
                                            <p:strVal val="ppt_x"/>
                                          </p:val>
                                        </p:tav>
                                        <p:tav tm="100000">
                                          <p:val>
                                            <p:strVal val="ppt_x"/>
                                          </p:val>
                                        </p:tav>
                                      </p:tavLst>
                                    </p:anim>
                                    <p:anim calcmode="lin" valueType="num">
                                      <p:cBhvr>
                                        <p:cTn id="110" dur="750"/>
                                        <p:tgtEl>
                                          <p:spTgt spid="62"/>
                                        </p:tgtEl>
                                        <p:attrNameLst>
                                          <p:attrName>ppt_y</p:attrName>
                                        </p:attrNameLst>
                                      </p:cBhvr>
                                      <p:tavLst>
                                        <p:tav tm="0">
                                          <p:val>
                                            <p:strVal val="ppt_y"/>
                                          </p:val>
                                        </p:tav>
                                        <p:tav tm="100000">
                                          <p:val>
                                            <p:strVal val="ppt_y-.1"/>
                                          </p:val>
                                        </p:tav>
                                      </p:tavLst>
                                    </p:anim>
                                    <p:set>
                                      <p:cBhvr>
                                        <p:cTn id="111" dur="1" fill="hold">
                                          <p:stCondLst>
                                            <p:cond delay="749"/>
                                          </p:stCondLst>
                                        </p:cTn>
                                        <p:tgtEl>
                                          <p:spTgt spid="6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wipe(up)">
                                      <p:cBhvr>
                                        <p:cTn id="116" dur="500"/>
                                        <p:tgtEl>
                                          <p:spTgt spid="94"/>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wipe(up)">
                                      <p:cBhvr>
                                        <p:cTn id="120" dur="500"/>
                                        <p:tgtEl>
                                          <p:spTgt spid="66"/>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up)">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randombar(horizontal)">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randombar(horizontal)">
                                      <p:cBhvr>
                                        <p:cTn id="133" dur="500"/>
                                        <p:tgtEl>
                                          <p:spTgt spid="5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left)">
                                      <p:cBhvr>
                                        <p:cTn id="138" dur="500"/>
                                        <p:tgtEl>
                                          <p:spTgt spid="1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left)">
                                      <p:cBhvr>
                                        <p:cTn id="142" dur="500"/>
                                        <p:tgtEl>
                                          <p:spTgt spid="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500"/>
                                        <p:tgtEl>
                                          <p:spTgt spid="13"/>
                                        </p:tgtEl>
                                      </p:cBhvr>
                                    </p:animEffect>
                                  </p:childTnLst>
                                </p:cTn>
                              </p:par>
                              <p:par>
                                <p:cTn id="148" presetID="42" presetClass="path" presetSubtype="0" accel="50000" decel="50000" fill="hold" nodeType="withEffect">
                                  <p:stCondLst>
                                    <p:cond delay="0"/>
                                  </p:stCondLst>
                                  <p:childTnLst>
                                    <p:animMotion origin="layout" path="M -4.16667E-6 3.33333E-6 L -0.06862 0.47129 " pathEditMode="relative" rAng="0" ptsTypes="AA">
                                      <p:cBhvr>
                                        <p:cTn id="149" dur="2000" fill="hold"/>
                                        <p:tgtEl>
                                          <p:spTgt spid="13"/>
                                        </p:tgtEl>
                                        <p:attrNameLst>
                                          <p:attrName>ppt_x</p:attrName>
                                          <p:attrName>ppt_y</p:attrName>
                                        </p:attrNameLst>
                                      </p:cBhvr>
                                      <p:rCtr x="-3438" y="23565"/>
                                    </p:animMotion>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wipe(left)">
                                      <p:cBhvr>
                                        <p:cTn id="154" dur="500"/>
                                        <p:tgtEl>
                                          <p:spTgt spid="84"/>
                                        </p:tgtEl>
                                      </p:cBhvr>
                                    </p:animEffect>
                                  </p:childTnLst>
                                </p:cTn>
                              </p:par>
                              <p:par>
                                <p:cTn id="155" presetID="22" presetClass="entr" presetSubtype="8"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wipe(left)">
                                      <p:cBhvr>
                                        <p:cTn id="157" dur="500"/>
                                        <p:tgtEl>
                                          <p:spTgt spid="83"/>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wipe(up)">
                                      <p:cBhvr>
                                        <p:cTn id="161" dur="500"/>
                                        <p:tgtEl>
                                          <p:spTgt spid="64"/>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wipe(up)">
                                      <p:cBhvr>
                                        <p:cTn id="1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0" grpId="0" animBg="1"/>
      <p:bldP spid="59" grpId="0" animBg="1"/>
      <p:bldP spid="39" grpId="0"/>
      <p:bldP spid="62" grpId="0"/>
      <p:bldP spid="62" grpId="1"/>
      <p:bldP spid="34" grpId="0" animBg="1"/>
      <p:bldP spid="10" grpId="0"/>
      <p:bldP spid="42" grpId="0" animBg="1"/>
      <p:bldP spid="43" grpId="0"/>
      <p:bldP spid="47" grpId="0" animBg="1"/>
      <p:bldP spid="48" grpId="0"/>
      <p:bldP spid="66" grpId="0" animBg="1"/>
      <p:bldP spid="67" grpId="0"/>
      <p:bldP spid="69" grpId="0" animBg="1"/>
      <p:bldP spid="72" grpId="0"/>
      <p:bldP spid="73" grpId="0" animBg="1"/>
      <p:bldP spid="74" grpId="0"/>
      <p:bldP spid="81" grpId="0" animBg="1"/>
      <p:bldP spid="15" grpId="0"/>
      <p:bldP spid="84" grpId="0"/>
      <p:bldP spid="92" grpId="0" animBg="1"/>
      <p:bldP spid="93" grpId="0"/>
      <p:bldP spid="94" grpId="0" animBg="1"/>
      <p:bldP spid="95" grpId="0"/>
      <p:bldP spid="97" grpId="0" animBg="1"/>
      <p:bldP spid="4" grpId="0"/>
      <p:bldP spid="46" grpId="0"/>
      <p:bldP spid="50" grpId="0"/>
      <p:bldP spid="52" grpId="0" animBg="1"/>
      <p:bldP spid="54" grpId="0"/>
      <p:bldP spid="58" grpId="0" animBg="1"/>
      <p:bldP spid="64" grpId="0" animBg="1"/>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en-US" altLang="zh-CN">
                <a:solidFill>
                  <a:srgbClr val="3C3D3F"/>
                </a:solidFill>
              </a:rPr>
              <a:t>CAP</a:t>
            </a:r>
            <a:r>
              <a:rPr lang="zh-CN" altLang="en-US">
                <a:solidFill>
                  <a:srgbClr val="3C3D3F"/>
                </a:solidFill>
              </a:rPr>
              <a:t>和</a:t>
            </a:r>
            <a:r>
              <a:rPr lang="en-US" altLang="zh-CN">
                <a:solidFill>
                  <a:srgbClr val="3C3D3F"/>
                </a:solidFill>
              </a:rPr>
              <a:t>BASE</a:t>
            </a: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AT</a:t>
            </a:r>
            <a:r>
              <a:rPr lang="zh-CN" altLang="en-US"/>
              <a:t>模式的脏写问题</a:t>
            </a:r>
            <a:endParaRPr lang="en-US" altLang="zh-CN"/>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solidFill>
                  <a:srgbClr val="AD2B26"/>
                </a:solidFill>
              </a:rPr>
              <a:t>TCC</a:t>
            </a:r>
            <a:r>
              <a:rPr lang="zh-CN" altLang="en-US">
                <a:solidFill>
                  <a:srgbClr val="AD2B26"/>
                </a:solidFill>
              </a:rPr>
              <a:t>模式</a:t>
            </a:r>
            <a:endParaRPr lang="en-US" altLang="zh-CN">
              <a:solidFill>
                <a:srgbClr val="AD2B26"/>
              </a:solidFill>
            </a:endParaRPr>
          </a:p>
        </p:txBody>
      </p:sp>
      <p:sp>
        <p:nvSpPr>
          <p:cNvPr id="5" name="文本占位符 1">
            <a:extLst>
              <a:ext uri="{FF2B5EF4-FFF2-40B4-BE49-F238E27FC236}">
                <a16:creationId xmlns:a16="http://schemas.microsoft.com/office/drawing/2014/main" id="{428C0904-DA42-B5F3-4550-7C7C0016BB14}"/>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最大努力通知</a:t>
            </a:r>
            <a:endParaRPr lang="en-US" altLang="zh-CN"/>
          </a:p>
        </p:txBody>
      </p:sp>
    </p:spTree>
    <p:extLst>
      <p:ext uri="{BB962C8B-B14F-4D97-AF65-F5344CB8AC3E}">
        <p14:creationId xmlns:p14="http://schemas.microsoft.com/office/powerpoint/2010/main" val="15465036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en-US" altLang="zh-CN"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TCC</a:t>
            </a: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模式</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pPr marL="0" marR="0" lvl="0" indent="0" algn="l" defTabSz="914400" rtl="0" eaLnBrk="0" fontAlgn="base" latinLnBrk="0" hangingPunct="0">
              <a:spcBef>
                <a:spcPct val="0"/>
              </a:spcBef>
              <a:spcAft>
                <a:spcPct val="0"/>
              </a:spcAft>
              <a:buClrTx/>
              <a:buSzTx/>
              <a:buFontTx/>
              <a:buNone/>
              <a:tabLst/>
            </a:pPr>
            <a:r>
              <a:rPr lang="en-US" altLang="zh-CN"/>
              <a:t>TCC</a:t>
            </a:r>
            <a:r>
              <a:rPr lang="zh-CN" altLang="en-US"/>
              <a:t>模式与</a:t>
            </a:r>
            <a:r>
              <a:rPr lang="en-US" altLang="zh-CN"/>
              <a:t>AT</a:t>
            </a:r>
            <a:r>
              <a:rPr lang="zh-CN" altLang="en-US"/>
              <a:t>模式非常相似，每阶段都是独立事务，不同的是</a:t>
            </a:r>
            <a:r>
              <a:rPr lang="en-US" altLang="zh-CN"/>
              <a:t>TCC</a:t>
            </a:r>
            <a:r>
              <a:rPr lang="zh-CN" altLang="en-US"/>
              <a:t>通过人工编码来实现数据恢复。需要实现三个方法：</a:t>
            </a:r>
            <a:endParaRPr kumimoji="0" lang="zh-CN" altLang="zh-CN" sz="18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sz="1600" b="0" i="0" u="none" strike="noStrike" cap="none" normalizeH="0" baseline="0">
                <a:ln>
                  <a:noFill/>
                </a:ln>
                <a:solidFill>
                  <a:srgbClr val="333333"/>
                </a:solidFill>
                <a:effectLst/>
                <a:latin typeface="+mn-ea"/>
              </a:rPr>
              <a:t>Try：资源的检测和预留；</a:t>
            </a:r>
            <a:r>
              <a:rPr kumimoji="0" lang="en-US" altLang="zh-CN" sz="1600" b="0" i="0" u="none" strike="noStrike" cap="none" normalizeH="0" baseline="0">
                <a:ln>
                  <a:noFill/>
                </a:ln>
                <a:solidFill>
                  <a:srgbClr val="333333"/>
                </a:solidFill>
                <a:effectLst/>
                <a:latin typeface="+mn-ea"/>
              </a:rPr>
              <a:t> </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sz="1600" b="0" i="0" u="none" strike="noStrike" cap="none" normalizeH="0" baseline="0">
                <a:ln>
                  <a:noFill/>
                </a:ln>
                <a:solidFill>
                  <a:srgbClr val="333333"/>
                </a:solidFill>
                <a:effectLst/>
                <a:latin typeface="+mn-ea"/>
              </a:rPr>
              <a:t>Confirm：</a:t>
            </a:r>
            <a:r>
              <a:rPr kumimoji="0" lang="zh-CN" altLang="en-US" sz="1600" b="0" i="0" u="none" strike="noStrike" cap="none" normalizeH="0" baseline="0">
                <a:ln>
                  <a:noFill/>
                </a:ln>
                <a:solidFill>
                  <a:srgbClr val="333333"/>
                </a:solidFill>
                <a:effectLst/>
                <a:latin typeface="+mn-ea"/>
              </a:rPr>
              <a:t>完成资源操作业务</a:t>
            </a:r>
            <a:r>
              <a:rPr kumimoji="0" lang="zh-CN" altLang="zh-CN" sz="1600" b="0" i="0" u="none" strike="noStrike" cap="none" normalizeH="0" baseline="0">
                <a:ln>
                  <a:noFill/>
                </a:ln>
                <a:solidFill>
                  <a:srgbClr val="333333"/>
                </a:solidFill>
                <a:effectLst/>
                <a:latin typeface="+mn-ea"/>
              </a:rPr>
              <a:t>；要求 Try 成功 Confirm 一定要能成功</a:t>
            </a:r>
            <a:r>
              <a:rPr kumimoji="0" lang="zh-CN" altLang="en-US" sz="1600" b="0" i="0" u="none" strike="noStrike" cap="none" normalizeH="0" baseline="0">
                <a:ln>
                  <a:noFill/>
                </a:ln>
                <a:solidFill>
                  <a:srgbClr val="333333"/>
                </a:solidFill>
                <a:effectLst/>
                <a:latin typeface="+mn-ea"/>
              </a:rPr>
              <a:t>。</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b="0" i="0" u="none" strike="noStrike" cap="none" normalizeH="0" baseline="0">
                <a:ln>
                  <a:noFill/>
                </a:ln>
                <a:solidFill>
                  <a:srgbClr val="333333"/>
                </a:solidFill>
                <a:effectLst/>
                <a:latin typeface="+mn-ea"/>
              </a:rPr>
              <a:t>Cancel：预留资源释放</a:t>
            </a:r>
            <a:r>
              <a:rPr kumimoji="0" lang="zh-CN" altLang="en-US" b="0" i="0" u="none" strike="noStrike" cap="none" normalizeH="0" baseline="0">
                <a:ln>
                  <a:noFill/>
                </a:ln>
                <a:solidFill>
                  <a:srgbClr val="333333"/>
                </a:solidFill>
                <a:effectLst/>
                <a:latin typeface="+mn-ea"/>
              </a:rPr>
              <a:t>，可以理解为</a:t>
            </a:r>
            <a:r>
              <a:rPr kumimoji="0" lang="en-US" altLang="zh-CN" b="0" i="0" u="none" strike="noStrike" cap="none" normalizeH="0" baseline="0">
                <a:ln>
                  <a:noFill/>
                </a:ln>
                <a:solidFill>
                  <a:srgbClr val="333333"/>
                </a:solidFill>
                <a:effectLst/>
                <a:latin typeface="+mn-ea"/>
              </a:rPr>
              <a:t>try</a:t>
            </a:r>
            <a:r>
              <a:rPr kumimoji="0" lang="zh-CN" altLang="en-US" b="0" i="0" u="none" strike="noStrike" cap="none" normalizeH="0" baseline="0">
                <a:ln>
                  <a:noFill/>
                </a:ln>
                <a:solidFill>
                  <a:srgbClr val="333333"/>
                </a:solidFill>
                <a:effectLst/>
                <a:latin typeface="+mn-ea"/>
              </a:rPr>
              <a:t>的反向操作</a:t>
            </a:r>
            <a:r>
              <a:rPr kumimoji="0" lang="zh-CN" altLang="zh-CN" b="0" i="0" u="none" strike="noStrike" cap="none" normalizeH="0" baseline="0">
                <a:ln>
                  <a:noFill/>
                </a:ln>
                <a:solidFill>
                  <a:srgbClr val="333333"/>
                </a:solidFill>
                <a:effectLst/>
                <a:latin typeface="+mn-ea"/>
              </a:rPr>
              <a:t>。</a:t>
            </a:r>
          </a:p>
        </p:txBody>
      </p:sp>
    </p:spTree>
    <p:extLst>
      <p:ext uri="{BB962C8B-B14F-4D97-AF65-F5344CB8AC3E}">
        <p14:creationId xmlns:p14="http://schemas.microsoft.com/office/powerpoint/2010/main" val="414627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3"/>
            <a:ext cx="10698800" cy="3268307"/>
          </a:xfrm>
        </p:spPr>
        <p:txBody>
          <a:bodyPr/>
          <a:lstStyle/>
          <a:p>
            <a:pPr lvl="0">
              <a:spcBef>
                <a:spcPct val="0"/>
              </a:spcBef>
            </a:pPr>
            <a:r>
              <a:rPr lang="zh-CN" altLang="en-US"/>
              <a:t>举例，一个扣减用户余额的业务。假设账户</a:t>
            </a:r>
            <a:r>
              <a:rPr lang="en-US" altLang="zh-CN"/>
              <a:t>A</a:t>
            </a:r>
            <a:r>
              <a:rPr lang="zh-CN" altLang="en-US"/>
              <a:t>原来余额是</a:t>
            </a:r>
            <a:r>
              <a:rPr lang="en-US" altLang="zh-CN"/>
              <a:t>100</a:t>
            </a:r>
            <a:r>
              <a:rPr lang="zh-CN" altLang="en-US"/>
              <a:t>，需要余额扣减</a:t>
            </a:r>
            <a:r>
              <a:rPr lang="en-US" altLang="zh-CN"/>
              <a:t>30</a:t>
            </a:r>
            <a:r>
              <a:rPr lang="zh-CN" altLang="en-US"/>
              <a:t>元。</a:t>
            </a:r>
            <a:endParaRPr lang="en-US" altLang="zh-CN"/>
          </a:p>
          <a:p>
            <a:pPr marL="342900" lvl="0" indent="-342900">
              <a:spcBef>
                <a:spcPct val="0"/>
              </a:spcBef>
              <a:buFont typeface="Arial" panose="020B0604020202020204" pitchFamily="34" charset="0"/>
              <a:buChar char="•"/>
            </a:pPr>
            <a:r>
              <a:rPr lang="zh-CN" altLang="en-US"/>
              <a:t>阶段一（</a:t>
            </a:r>
            <a:r>
              <a:rPr lang="en-US" altLang="zh-CN"/>
              <a:t> Try </a:t>
            </a:r>
            <a:r>
              <a:rPr lang="zh-CN" altLang="en-US"/>
              <a:t>）：检查余额是否充足，如果充足则冻结金额增加</a:t>
            </a:r>
            <a:r>
              <a:rPr lang="en-US" altLang="zh-CN"/>
              <a:t>30</a:t>
            </a:r>
            <a:r>
              <a:rPr lang="zh-CN" altLang="en-US"/>
              <a:t>元，可用余额扣除</a:t>
            </a:r>
            <a:r>
              <a:rPr lang="en-US" altLang="zh-CN"/>
              <a:t>30</a:t>
            </a:r>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r>
              <a:rPr lang="zh-CN" altLang="en-US"/>
              <a:t>阶段二：假如要提交（</a:t>
            </a:r>
            <a:r>
              <a:rPr lang="en-US" altLang="zh-CN"/>
              <a:t>Confirm</a:t>
            </a:r>
            <a:r>
              <a:rPr lang="zh-CN" altLang="en-US"/>
              <a:t>），则冻结金额扣减</a:t>
            </a:r>
            <a:r>
              <a:rPr lang="en-US" altLang="zh-CN"/>
              <a:t>30</a:t>
            </a:r>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r>
              <a:rPr lang="zh-CN" altLang="en-US"/>
              <a:t>阶段二：如果要回滚（</a:t>
            </a:r>
            <a:r>
              <a:rPr lang="en-US" altLang="zh-CN"/>
              <a:t>Cancel</a:t>
            </a:r>
            <a:r>
              <a:rPr lang="zh-CN" altLang="en-US"/>
              <a:t>），则冻结金额扣减</a:t>
            </a:r>
            <a:r>
              <a:rPr lang="en-US" altLang="zh-CN"/>
              <a:t>30</a:t>
            </a:r>
            <a:r>
              <a:rPr lang="zh-CN" altLang="en-US"/>
              <a:t>，可用余额增加</a:t>
            </a:r>
            <a:r>
              <a:rPr lang="en-US" altLang="zh-CN"/>
              <a:t>30</a:t>
            </a:r>
          </a:p>
        </p:txBody>
      </p:sp>
      <p:sp>
        <p:nvSpPr>
          <p:cNvPr id="4" name="矩形 3">
            <a:extLst>
              <a:ext uri="{FF2B5EF4-FFF2-40B4-BE49-F238E27FC236}">
                <a16:creationId xmlns:a16="http://schemas.microsoft.com/office/drawing/2014/main" id="{645B190E-12E0-4FFB-B324-4AC575F3D10E}"/>
              </a:ext>
            </a:extLst>
          </p:cNvPr>
          <p:cNvSpPr/>
          <p:nvPr/>
        </p:nvSpPr>
        <p:spPr>
          <a:xfrm>
            <a:off x="1809946" y="25358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3DDB9960-3286-4E5B-A005-83B6EAF4674F}"/>
              </a:ext>
            </a:extLst>
          </p:cNvPr>
          <p:cNvSpPr txBox="1"/>
          <p:nvPr/>
        </p:nvSpPr>
        <p:spPr>
          <a:xfrm>
            <a:off x="1663912" y="28252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6" name="文本框 5">
            <a:extLst>
              <a:ext uri="{FF2B5EF4-FFF2-40B4-BE49-F238E27FC236}">
                <a16:creationId xmlns:a16="http://schemas.microsoft.com/office/drawing/2014/main" id="{2AB50C8E-D140-44CF-8E33-6C6BD2740E3C}"/>
              </a:ext>
            </a:extLst>
          </p:cNvPr>
          <p:cNvSpPr txBox="1"/>
          <p:nvPr/>
        </p:nvSpPr>
        <p:spPr>
          <a:xfrm>
            <a:off x="8768017" y="28252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7" name="矩形 6">
            <a:extLst>
              <a:ext uri="{FF2B5EF4-FFF2-40B4-BE49-F238E27FC236}">
                <a16:creationId xmlns:a16="http://schemas.microsoft.com/office/drawing/2014/main" id="{D3F819C9-85EF-4390-8941-07ABFAA5CD7C}"/>
              </a:ext>
            </a:extLst>
          </p:cNvPr>
          <p:cNvSpPr/>
          <p:nvPr/>
        </p:nvSpPr>
        <p:spPr>
          <a:xfrm>
            <a:off x="1809946" y="25358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8" name="文本框 7">
            <a:extLst>
              <a:ext uri="{FF2B5EF4-FFF2-40B4-BE49-F238E27FC236}">
                <a16:creationId xmlns:a16="http://schemas.microsoft.com/office/drawing/2014/main" id="{FF478B45-29BB-44B4-AB44-8D2057014D04}"/>
              </a:ext>
            </a:extLst>
          </p:cNvPr>
          <p:cNvSpPr txBox="1"/>
          <p:nvPr/>
        </p:nvSpPr>
        <p:spPr>
          <a:xfrm>
            <a:off x="1610212" y="280634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31925AD8-3FCA-455F-B12D-D71FFF8624FA}"/>
              </a:ext>
            </a:extLst>
          </p:cNvPr>
          <p:cNvSpPr txBox="1"/>
          <p:nvPr/>
        </p:nvSpPr>
        <p:spPr>
          <a:xfrm>
            <a:off x="4999148" y="2548598"/>
            <a:ext cx="920885" cy="307777"/>
          </a:xfrm>
          <a:prstGeom prst="rect">
            <a:avLst/>
          </a:prstGeom>
          <a:noFill/>
        </p:spPr>
        <p:txBody>
          <a:bodyPr wrap="square" rtlCol="0">
            <a:spAutoFit/>
          </a:bodyPr>
          <a:lstStyle/>
          <a:p>
            <a:r>
              <a:rPr lang="zh-CN" altLang="en-US" sz="1400">
                <a:solidFill>
                  <a:schemeClr val="bg1"/>
                </a:solidFill>
              </a:rPr>
              <a:t>可用余额</a:t>
            </a:r>
          </a:p>
        </p:txBody>
      </p:sp>
      <p:sp>
        <p:nvSpPr>
          <p:cNvPr id="10" name="矩形 9">
            <a:extLst>
              <a:ext uri="{FF2B5EF4-FFF2-40B4-BE49-F238E27FC236}">
                <a16:creationId xmlns:a16="http://schemas.microsoft.com/office/drawing/2014/main" id="{EA8A312C-B94C-4A60-9720-00415C5B398B}"/>
              </a:ext>
            </a:extLst>
          </p:cNvPr>
          <p:cNvSpPr/>
          <p:nvPr/>
        </p:nvSpPr>
        <p:spPr>
          <a:xfrm>
            <a:off x="1809946" y="3608778"/>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文本框 10">
            <a:extLst>
              <a:ext uri="{FF2B5EF4-FFF2-40B4-BE49-F238E27FC236}">
                <a16:creationId xmlns:a16="http://schemas.microsoft.com/office/drawing/2014/main" id="{E057E973-4512-4E88-AEC9-3DFBB01377D1}"/>
              </a:ext>
            </a:extLst>
          </p:cNvPr>
          <p:cNvSpPr txBox="1"/>
          <p:nvPr/>
        </p:nvSpPr>
        <p:spPr>
          <a:xfrm>
            <a:off x="1663912" y="3898216"/>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12" name="文本框 11">
            <a:extLst>
              <a:ext uri="{FF2B5EF4-FFF2-40B4-BE49-F238E27FC236}">
                <a16:creationId xmlns:a16="http://schemas.microsoft.com/office/drawing/2014/main" id="{83E6EFE5-06B4-44B1-A7A8-604BDB387635}"/>
              </a:ext>
            </a:extLst>
          </p:cNvPr>
          <p:cNvSpPr txBox="1"/>
          <p:nvPr/>
        </p:nvSpPr>
        <p:spPr>
          <a:xfrm>
            <a:off x="8768017" y="389821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13" name="矩形 12">
            <a:extLst>
              <a:ext uri="{FF2B5EF4-FFF2-40B4-BE49-F238E27FC236}">
                <a16:creationId xmlns:a16="http://schemas.microsoft.com/office/drawing/2014/main" id="{BD286093-D68C-42F0-9BA3-7F81CC21CB52}"/>
              </a:ext>
            </a:extLst>
          </p:cNvPr>
          <p:cNvSpPr/>
          <p:nvPr/>
        </p:nvSpPr>
        <p:spPr>
          <a:xfrm>
            <a:off x="1809946" y="3608778"/>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14" name="文本框 13">
            <a:extLst>
              <a:ext uri="{FF2B5EF4-FFF2-40B4-BE49-F238E27FC236}">
                <a16:creationId xmlns:a16="http://schemas.microsoft.com/office/drawing/2014/main" id="{77FAA5F1-EE2C-48D6-A479-F034E924366E}"/>
              </a:ext>
            </a:extLst>
          </p:cNvPr>
          <p:cNvSpPr txBox="1"/>
          <p:nvPr/>
        </p:nvSpPr>
        <p:spPr>
          <a:xfrm>
            <a:off x="3580414" y="3879799"/>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15" name="文本框 14">
            <a:extLst>
              <a:ext uri="{FF2B5EF4-FFF2-40B4-BE49-F238E27FC236}">
                <a16:creationId xmlns:a16="http://schemas.microsoft.com/office/drawing/2014/main" id="{85A31D17-55FE-4935-B144-089CC5B0199C}"/>
              </a:ext>
            </a:extLst>
          </p:cNvPr>
          <p:cNvSpPr txBox="1"/>
          <p:nvPr/>
        </p:nvSpPr>
        <p:spPr>
          <a:xfrm>
            <a:off x="6068508" y="3612112"/>
            <a:ext cx="920885" cy="307777"/>
          </a:xfrm>
          <a:prstGeom prst="rect">
            <a:avLst/>
          </a:prstGeom>
          <a:noFill/>
        </p:spPr>
        <p:txBody>
          <a:bodyPr wrap="square" rtlCol="0">
            <a:spAutoFit/>
          </a:bodyPr>
          <a:lstStyle/>
          <a:p>
            <a:r>
              <a:rPr lang="zh-CN" altLang="en-US" sz="1400">
                <a:solidFill>
                  <a:schemeClr val="bg1"/>
                </a:solidFill>
              </a:rPr>
              <a:t>可用余额</a:t>
            </a:r>
          </a:p>
        </p:txBody>
      </p:sp>
      <p:sp>
        <p:nvSpPr>
          <p:cNvPr id="16" name="矩形 15">
            <a:extLst>
              <a:ext uri="{FF2B5EF4-FFF2-40B4-BE49-F238E27FC236}">
                <a16:creationId xmlns:a16="http://schemas.microsoft.com/office/drawing/2014/main" id="{00127C3E-74E9-4487-9995-A31CD95F974B}"/>
              </a:ext>
            </a:extLst>
          </p:cNvPr>
          <p:cNvSpPr/>
          <p:nvPr/>
        </p:nvSpPr>
        <p:spPr>
          <a:xfrm>
            <a:off x="7051250" y="3621565"/>
            <a:ext cx="1970202" cy="276650"/>
          </a:xfrm>
          <a:prstGeom prst="rect">
            <a:avLst/>
          </a:prstGeom>
          <a:solidFill>
            <a:schemeClr val="bg1"/>
          </a:solidFill>
          <a:ln w="1905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17" name="文本框 16">
            <a:extLst>
              <a:ext uri="{FF2B5EF4-FFF2-40B4-BE49-F238E27FC236}">
                <a16:creationId xmlns:a16="http://schemas.microsoft.com/office/drawing/2014/main" id="{91920171-79DA-48AC-9B8B-4A8DC5D2F9F3}"/>
              </a:ext>
            </a:extLst>
          </p:cNvPr>
          <p:cNvSpPr txBox="1"/>
          <p:nvPr/>
        </p:nvSpPr>
        <p:spPr>
          <a:xfrm>
            <a:off x="8768018" y="387346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70</a:t>
            </a:r>
            <a:endParaRPr lang="zh-CN" altLang="en-US" sz="1400" dirty="0">
              <a:solidFill>
                <a:schemeClr val="tx1">
                  <a:lumMod val="65000"/>
                  <a:lumOff val="35000"/>
                </a:schemeClr>
              </a:solidFill>
              <a:latin typeface="+mn-lt"/>
              <a:ea typeface="+mn-ea"/>
            </a:endParaRPr>
          </a:p>
        </p:txBody>
      </p:sp>
      <p:sp>
        <p:nvSpPr>
          <p:cNvPr id="18" name="矩形 17">
            <a:extLst>
              <a:ext uri="{FF2B5EF4-FFF2-40B4-BE49-F238E27FC236}">
                <a16:creationId xmlns:a16="http://schemas.microsoft.com/office/drawing/2014/main" id="{44E59868-545A-448A-84F3-2B1695833143}"/>
              </a:ext>
            </a:extLst>
          </p:cNvPr>
          <p:cNvSpPr/>
          <p:nvPr/>
        </p:nvSpPr>
        <p:spPr>
          <a:xfrm>
            <a:off x="1809946" y="47322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8">
            <a:extLst>
              <a:ext uri="{FF2B5EF4-FFF2-40B4-BE49-F238E27FC236}">
                <a16:creationId xmlns:a16="http://schemas.microsoft.com/office/drawing/2014/main" id="{F2A2A32E-8A82-4A7A-9EDF-74C1CADEE0CF}"/>
              </a:ext>
            </a:extLst>
          </p:cNvPr>
          <p:cNvSpPr txBox="1"/>
          <p:nvPr/>
        </p:nvSpPr>
        <p:spPr>
          <a:xfrm>
            <a:off x="1663912" y="50216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0" name="文本框 19">
            <a:extLst>
              <a:ext uri="{FF2B5EF4-FFF2-40B4-BE49-F238E27FC236}">
                <a16:creationId xmlns:a16="http://schemas.microsoft.com/office/drawing/2014/main" id="{EE2DAE26-52FF-46A2-A0A6-C293A0BF6725}"/>
              </a:ext>
            </a:extLst>
          </p:cNvPr>
          <p:cNvSpPr txBox="1"/>
          <p:nvPr/>
        </p:nvSpPr>
        <p:spPr>
          <a:xfrm>
            <a:off x="8768017" y="50216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21" name="矩形 20">
            <a:extLst>
              <a:ext uri="{FF2B5EF4-FFF2-40B4-BE49-F238E27FC236}">
                <a16:creationId xmlns:a16="http://schemas.microsoft.com/office/drawing/2014/main" id="{1E9DC8E8-6098-4DF9-AE91-7021A6FE0735}"/>
              </a:ext>
            </a:extLst>
          </p:cNvPr>
          <p:cNvSpPr/>
          <p:nvPr/>
        </p:nvSpPr>
        <p:spPr>
          <a:xfrm>
            <a:off x="1809946" y="47322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22" name="文本框 21">
            <a:extLst>
              <a:ext uri="{FF2B5EF4-FFF2-40B4-BE49-F238E27FC236}">
                <a16:creationId xmlns:a16="http://schemas.microsoft.com/office/drawing/2014/main" id="{FBB105DF-B705-4345-8B40-C1ADBED71D26}"/>
              </a:ext>
            </a:extLst>
          </p:cNvPr>
          <p:cNvSpPr txBox="1"/>
          <p:nvPr/>
        </p:nvSpPr>
        <p:spPr>
          <a:xfrm>
            <a:off x="3580414" y="500323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367E60C9-737E-4D95-844C-7DEE6ECC545A}"/>
              </a:ext>
            </a:extLst>
          </p:cNvPr>
          <p:cNvSpPr txBox="1"/>
          <p:nvPr/>
        </p:nvSpPr>
        <p:spPr>
          <a:xfrm>
            <a:off x="6130365" y="4732211"/>
            <a:ext cx="920885" cy="307777"/>
          </a:xfrm>
          <a:prstGeom prst="rect">
            <a:avLst/>
          </a:prstGeom>
          <a:noFill/>
        </p:spPr>
        <p:txBody>
          <a:bodyPr wrap="square" rtlCol="0">
            <a:spAutoFit/>
          </a:bodyPr>
          <a:lstStyle/>
          <a:p>
            <a:r>
              <a:rPr lang="zh-CN" altLang="en-US" sz="1400">
                <a:solidFill>
                  <a:schemeClr val="bg1"/>
                </a:solidFill>
              </a:rPr>
              <a:t>可用余额</a:t>
            </a:r>
          </a:p>
        </p:txBody>
      </p:sp>
    </p:spTree>
    <p:extLst>
      <p:ext uri="{BB962C8B-B14F-4D97-AF65-F5344CB8AC3E}">
        <p14:creationId xmlns:p14="http://schemas.microsoft.com/office/powerpoint/2010/main" val="15586453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750"/>
                                        <p:tgtEl>
                                          <p:spTgt spid="8"/>
                                        </p:tgtEl>
                                      </p:cBhvr>
                                    </p:animEffect>
                                  </p:childTnLst>
                                </p:cTn>
                              </p:par>
                              <p:par>
                                <p:cTn id="29" presetID="42" presetClass="path" presetSubtype="0" accel="50000" decel="50000" fill="hold" grpId="1" nodeType="withEffect">
                                  <p:stCondLst>
                                    <p:cond delay="0"/>
                                  </p:stCondLst>
                                  <p:childTnLst>
                                    <p:animMotion origin="layout" path="M 2.5E-6 -2.96296E-6 L 0.16159 0.00093 " pathEditMode="relative" rAng="0" ptsTypes="AA">
                                      <p:cBhvr>
                                        <p:cTn id="30" dur="750" fill="hold"/>
                                        <p:tgtEl>
                                          <p:spTgt spid="8"/>
                                        </p:tgtEl>
                                        <p:attrNameLst>
                                          <p:attrName>ppt_x</p:attrName>
                                          <p:attrName>ppt_y</p:attrName>
                                        </p:attrNameLst>
                                      </p:cBhvr>
                                      <p:rCtr x="8073" y="46"/>
                                    </p:animMotion>
                                  </p:childTnLst>
                                </p:cTn>
                              </p:par>
                              <p:par>
                                <p:cTn id="31" presetID="42" presetClass="path" presetSubtype="0" accel="50000" decel="50000" fill="hold" grpId="0" nodeType="withEffect">
                                  <p:stCondLst>
                                    <p:cond delay="0"/>
                                  </p:stCondLst>
                                  <p:childTnLst>
                                    <p:animMotion origin="layout" path="M 3.54167E-6 -1.48148E-6 L 0.0931 -1.48148E-6 " pathEditMode="relative" rAng="0" ptsTypes="AA">
                                      <p:cBhvr>
                                        <p:cTn id="32" dur="750" fill="hold"/>
                                        <p:tgtEl>
                                          <p:spTgt spid="9"/>
                                        </p:tgtEl>
                                        <p:attrNameLst>
                                          <p:attrName>ppt_x</p:attrName>
                                          <p:attrName>ppt_y</p:attrName>
                                        </p:attrNameLst>
                                      </p:cBhvr>
                                      <p:rCtr x="4648" y="0"/>
                                    </p:animMotion>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2" fill="hold" grpId="1" nodeType="clickEffect">
                                  <p:stCondLst>
                                    <p:cond delay="0"/>
                                  </p:stCondLst>
                                  <p:childTnLst>
                                    <p:animEffect transition="out" filter="wipe(right)">
                                      <p:cBhvr>
                                        <p:cTn id="59" dur="750"/>
                                        <p:tgtEl>
                                          <p:spTgt spid="13"/>
                                        </p:tgtEl>
                                      </p:cBhvr>
                                    </p:animEffect>
                                    <p:set>
                                      <p:cBhvr>
                                        <p:cTn id="60" dur="1" fill="hold">
                                          <p:stCondLst>
                                            <p:cond delay="749"/>
                                          </p:stCondLst>
                                        </p:cTn>
                                        <p:tgtEl>
                                          <p:spTgt spid="13"/>
                                        </p:tgtEl>
                                        <p:attrNameLst>
                                          <p:attrName>style.visibility</p:attrName>
                                        </p:attrNameLst>
                                      </p:cBhvr>
                                      <p:to>
                                        <p:strVal val="hidden"/>
                                      </p:to>
                                    </p:set>
                                  </p:childTnLst>
                                </p:cTn>
                              </p:par>
                              <p:par>
                                <p:cTn id="61" presetID="42" presetClass="path" presetSubtype="0" accel="50000" decel="50000" fill="hold" grpId="1" nodeType="withEffect">
                                  <p:stCondLst>
                                    <p:cond delay="0"/>
                                  </p:stCondLst>
                                  <p:childTnLst>
                                    <p:animMotion origin="layout" path="M 3.95833E-6 -4.44444E-6 L -0.16159 -0.00277 " pathEditMode="relative" rAng="0" ptsTypes="AA">
                                      <p:cBhvr>
                                        <p:cTn id="62" dur="750" fill="hold"/>
                                        <p:tgtEl>
                                          <p:spTgt spid="14"/>
                                        </p:tgtEl>
                                        <p:attrNameLst>
                                          <p:attrName>ppt_x</p:attrName>
                                          <p:attrName>ppt_y</p:attrName>
                                        </p:attrNameLst>
                                      </p:cBhvr>
                                      <p:rCtr x="-8086" y="-139"/>
                                    </p:animMotion>
                                  </p:childTnLst>
                                </p:cTn>
                              </p:par>
                              <p:par>
                                <p:cTn id="63" presetID="10" presetClass="exit" presetSubtype="0" fill="hold" grpId="2" nodeType="withEffect">
                                  <p:stCondLst>
                                    <p:cond delay="0"/>
                                  </p:stCondLst>
                                  <p:childTnLst>
                                    <p:animEffect transition="out" filter="fade">
                                      <p:cBhvr>
                                        <p:cTn id="64" dur="750"/>
                                        <p:tgtEl>
                                          <p:spTgt spid="14"/>
                                        </p:tgtEl>
                                      </p:cBhvr>
                                    </p:animEffect>
                                    <p:set>
                                      <p:cBhvr>
                                        <p:cTn id="65" dur="1" fill="hold">
                                          <p:stCondLst>
                                            <p:cond delay="749"/>
                                          </p:stCondLst>
                                        </p:cTn>
                                        <p:tgtEl>
                                          <p:spTgt spid="14"/>
                                        </p:tgtEl>
                                        <p:attrNameLst>
                                          <p:attrName>style.visibility</p:attrName>
                                        </p:attrNameLst>
                                      </p:cBhvr>
                                      <p:to>
                                        <p:strVal val="hidden"/>
                                      </p:to>
                                    </p:set>
                                  </p:childTnLst>
                                </p:cTn>
                              </p:par>
                              <p:par>
                                <p:cTn id="66" presetID="22" presetClass="entr" presetSubtype="2"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right)">
                                      <p:cBhvr>
                                        <p:cTn id="68" dur="750"/>
                                        <p:tgtEl>
                                          <p:spTgt spid="16"/>
                                        </p:tgtEl>
                                      </p:cBhvr>
                                    </p:animEffect>
                                  </p:childTnLst>
                                </p:cTn>
                              </p:par>
                              <p:par>
                                <p:cTn id="69" presetID="42" presetClass="path" presetSubtype="0" accel="50000" decel="50000" fill="hold" grpId="1" nodeType="withEffect">
                                  <p:stCondLst>
                                    <p:cond delay="0"/>
                                  </p:stCondLst>
                                  <p:childTnLst>
                                    <p:animMotion origin="layout" path="M 3.125E-6 -4.07407E-6 L -0.16159 -0.00231 " pathEditMode="relative" rAng="0" ptsTypes="AA">
                                      <p:cBhvr>
                                        <p:cTn id="70" dur="750" fill="hold"/>
                                        <p:tgtEl>
                                          <p:spTgt spid="15"/>
                                        </p:tgtEl>
                                        <p:attrNameLst>
                                          <p:attrName>ppt_x</p:attrName>
                                          <p:attrName>ppt_y</p:attrName>
                                        </p:attrNameLst>
                                      </p:cBhvr>
                                      <p:rCtr x="-8086" y="-116"/>
                                    </p:animMotion>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750"/>
                                        <p:tgtEl>
                                          <p:spTgt spid="17"/>
                                        </p:tgtEl>
                                      </p:cBhvr>
                                    </p:animEffect>
                                  </p:childTnLst>
                                </p:cTn>
                              </p:par>
                              <p:par>
                                <p:cTn id="74" presetID="42" presetClass="path" presetSubtype="0" accel="50000" decel="50000" fill="hold" grpId="1" nodeType="withEffect">
                                  <p:stCondLst>
                                    <p:cond delay="0"/>
                                  </p:stCondLst>
                                  <p:childTnLst>
                                    <p:animMotion origin="layout" path="M 3.125E-6 1.48148E-6 L -0.15716 -0.00208 " pathEditMode="relative" rAng="0" ptsTypes="AA">
                                      <p:cBhvr>
                                        <p:cTn id="75" dur="750" fill="hold"/>
                                        <p:tgtEl>
                                          <p:spTgt spid="17"/>
                                        </p:tgtEl>
                                        <p:attrNameLst>
                                          <p:attrName>ppt_x</p:attrName>
                                          <p:attrName>ppt_y</p:attrName>
                                        </p:attrNameLst>
                                      </p:cBhvr>
                                      <p:rCtr x="-7865" y="-116"/>
                                    </p:animMotion>
                                  </p:childTnLst>
                                </p:cTn>
                              </p:par>
                              <p:par>
                                <p:cTn id="76" presetID="42" presetClass="path" presetSubtype="0" accel="50000" decel="50000" fill="hold" grpId="1" nodeType="withEffect">
                                  <p:stCondLst>
                                    <p:cond delay="0"/>
                                  </p:stCondLst>
                                  <p:childTnLst>
                                    <p:animMotion origin="layout" path="M -3.75E-6 -7.40741E-7 L -0.16145 -0.00185 " pathEditMode="relative" rAng="0" ptsTypes="AA">
                                      <p:cBhvr>
                                        <p:cTn id="77" dur="750" fill="hold"/>
                                        <p:tgtEl>
                                          <p:spTgt spid="12"/>
                                        </p:tgtEl>
                                        <p:attrNameLst>
                                          <p:attrName>ppt_x</p:attrName>
                                          <p:attrName>ppt_y</p:attrName>
                                        </p:attrNameLst>
                                      </p:cBhvr>
                                      <p:rCtr x="-8073" y="-93"/>
                                    </p:animMotion>
                                  </p:childTnLst>
                                </p:cTn>
                              </p:par>
                              <p:par>
                                <p:cTn id="78" presetID="10" presetClass="exit" presetSubtype="0" fill="hold" grpId="2" nodeType="withEffect">
                                  <p:stCondLst>
                                    <p:cond delay="0"/>
                                  </p:stCondLst>
                                  <p:childTnLst>
                                    <p:animEffect transition="out" filter="fade">
                                      <p:cBhvr>
                                        <p:cTn id="79" dur="750"/>
                                        <p:tgtEl>
                                          <p:spTgt spid="12"/>
                                        </p:tgtEl>
                                      </p:cBhvr>
                                    </p:animEffect>
                                    <p:set>
                                      <p:cBhvr>
                                        <p:cTn id="80" dur="1" fill="hold">
                                          <p:stCondLst>
                                            <p:cond delay="74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85" dur="500"/>
                                        <p:tgtEl>
                                          <p:spTgt spid="3">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500"/>
                                        <p:tgtEl>
                                          <p:spTgt spid="1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500"/>
                                        <p:tgtEl>
                                          <p:spTgt spid="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xit" presetSubtype="2" fill="hold" grpId="1" nodeType="clickEffect">
                                  <p:stCondLst>
                                    <p:cond delay="0"/>
                                  </p:stCondLst>
                                  <p:childTnLst>
                                    <p:animEffect transition="out" filter="wipe(right)">
                                      <p:cBhvr>
                                        <p:cTn id="107" dur="750"/>
                                        <p:tgtEl>
                                          <p:spTgt spid="21"/>
                                        </p:tgtEl>
                                      </p:cBhvr>
                                    </p:animEffect>
                                    <p:set>
                                      <p:cBhvr>
                                        <p:cTn id="108" dur="1" fill="hold">
                                          <p:stCondLst>
                                            <p:cond delay="749"/>
                                          </p:stCondLst>
                                        </p:cTn>
                                        <p:tgtEl>
                                          <p:spTgt spid="21"/>
                                        </p:tgtEl>
                                        <p:attrNameLst>
                                          <p:attrName>style.visibility</p:attrName>
                                        </p:attrNameLst>
                                      </p:cBhvr>
                                      <p:to>
                                        <p:strVal val="hidden"/>
                                      </p:to>
                                    </p:set>
                                  </p:childTnLst>
                                </p:cTn>
                              </p:par>
                              <p:par>
                                <p:cTn id="109" presetID="42" presetClass="path" presetSubtype="0" accel="50000" decel="50000" fill="hold" grpId="1" nodeType="withEffect">
                                  <p:stCondLst>
                                    <p:cond delay="0"/>
                                  </p:stCondLst>
                                  <p:childTnLst>
                                    <p:animMotion origin="layout" path="M 3.95833E-6 -4.44444E-6 L -0.16159 -0.00277 " pathEditMode="relative" rAng="0" ptsTypes="AA">
                                      <p:cBhvr>
                                        <p:cTn id="110" dur="750" fill="hold"/>
                                        <p:tgtEl>
                                          <p:spTgt spid="22"/>
                                        </p:tgtEl>
                                        <p:attrNameLst>
                                          <p:attrName>ppt_x</p:attrName>
                                          <p:attrName>ppt_y</p:attrName>
                                        </p:attrNameLst>
                                      </p:cBhvr>
                                      <p:rCtr x="-8086" y="-139"/>
                                    </p:animMotion>
                                  </p:childTnLst>
                                </p:cTn>
                              </p:par>
                              <p:par>
                                <p:cTn id="111" presetID="10" presetClass="exit" presetSubtype="0" fill="hold" grpId="2" nodeType="withEffect">
                                  <p:stCondLst>
                                    <p:cond delay="0"/>
                                  </p:stCondLst>
                                  <p:childTnLst>
                                    <p:animEffect transition="out" filter="fade">
                                      <p:cBhvr>
                                        <p:cTn id="112" dur="750"/>
                                        <p:tgtEl>
                                          <p:spTgt spid="22"/>
                                        </p:tgtEl>
                                      </p:cBhvr>
                                    </p:animEffect>
                                    <p:set>
                                      <p:cBhvr>
                                        <p:cTn id="113" dur="1" fill="hold">
                                          <p:stCondLst>
                                            <p:cond delay="749"/>
                                          </p:stCondLst>
                                        </p:cTn>
                                        <p:tgtEl>
                                          <p:spTgt spid="22"/>
                                        </p:tgtEl>
                                        <p:attrNameLst>
                                          <p:attrName>style.visibility</p:attrName>
                                        </p:attrNameLst>
                                      </p:cBhvr>
                                      <p:to>
                                        <p:strVal val="hidden"/>
                                      </p:to>
                                    </p:set>
                                  </p:childTnLst>
                                </p:cTn>
                              </p:par>
                              <p:par>
                                <p:cTn id="114" presetID="42" presetClass="path" presetSubtype="0" accel="50000" decel="50000" fill="hold" grpId="1" nodeType="withEffect">
                                  <p:stCondLst>
                                    <p:cond delay="0"/>
                                  </p:stCondLst>
                                  <p:childTnLst>
                                    <p:animMotion origin="layout" path="M 5E-6 0 L -0.0931 0.00093 " pathEditMode="relative" rAng="0" ptsTypes="AA">
                                      <p:cBhvr>
                                        <p:cTn id="115" dur="750" fill="hold"/>
                                        <p:tgtEl>
                                          <p:spTgt spid="23"/>
                                        </p:tgtEl>
                                        <p:attrNameLst>
                                          <p:attrName>ppt_x</p:attrName>
                                          <p:attrName>ppt_y</p:attrName>
                                        </p:attrNameLst>
                                      </p:cBhvr>
                                      <p:rCtr x="-46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8" grpId="1"/>
      <p:bldP spid="9" grpId="0"/>
      <p:bldP spid="10" grpId="0" animBg="1"/>
      <p:bldP spid="11" grpId="0"/>
      <p:bldP spid="12" grpId="0"/>
      <p:bldP spid="12" grpId="1"/>
      <p:bldP spid="12" grpId="2"/>
      <p:bldP spid="13" grpId="0" animBg="1"/>
      <p:bldP spid="13" grpId="1" animBg="1"/>
      <p:bldP spid="14" grpId="0"/>
      <p:bldP spid="14" grpId="1"/>
      <p:bldP spid="14" grpId="2"/>
      <p:bldP spid="15" grpId="0"/>
      <p:bldP spid="15" grpId="1"/>
      <p:bldP spid="16" grpId="0" animBg="1"/>
      <p:bldP spid="17" grpId="0"/>
      <p:bldP spid="17" grpId="1"/>
      <p:bldP spid="18" grpId="0" animBg="1"/>
      <p:bldP spid="19" grpId="0"/>
      <p:bldP spid="20" grpId="0"/>
      <p:bldP spid="21" grpId="0" animBg="1"/>
      <p:bldP spid="21" grpId="1" animBg="1"/>
      <p:bldP spid="22" grpId="0"/>
      <p:bldP spid="22" grpId="1"/>
      <p:bldP spid="22" grpId="2"/>
      <p:bldP spid="23" grpId="0"/>
      <p:bldP spid="2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470547"/>
          </a:xfrm>
        </p:spPr>
        <p:txBody>
          <a:bodyPr/>
          <a:lstStyle/>
          <a:p>
            <a:r>
              <a:rPr lang="en-US" altLang="zh-CN"/>
              <a:t>TCC</a:t>
            </a:r>
            <a:r>
              <a:rPr lang="zh-CN" altLang="en-US"/>
              <a:t>的工作模型图：</a:t>
            </a:r>
            <a:endParaRPr lang="en-US" altLang="zh-CN"/>
          </a:p>
        </p:txBody>
      </p:sp>
      <p:grpSp>
        <p:nvGrpSpPr>
          <p:cNvPr id="4" name="组合 3">
            <a:extLst>
              <a:ext uri="{FF2B5EF4-FFF2-40B4-BE49-F238E27FC236}">
                <a16:creationId xmlns:a16="http://schemas.microsoft.com/office/drawing/2014/main" id="{4633F311-B800-4943-80C1-BEDB47B5D011}"/>
              </a:ext>
            </a:extLst>
          </p:cNvPr>
          <p:cNvGrpSpPr/>
          <p:nvPr/>
        </p:nvGrpSpPr>
        <p:grpSpPr>
          <a:xfrm>
            <a:off x="2167657" y="2628024"/>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3925994" y="2794673"/>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3925994" y="4332167"/>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8339526"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5587721"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5587720"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4758927"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E604370-5EEC-4D5F-8F8D-F7173E28185F}"/>
              </a:ext>
            </a:extLst>
          </p:cNvPr>
          <p:cNvSpPr txBox="1"/>
          <p:nvPr/>
        </p:nvSpPr>
        <p:spPr>
          <a:xfrm>
            <a:off x="4758927"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18" name="直接箭头连接符 17">
            <a:extLst>
              <a:ext uri="{FF2B5EF4-FFF2-40B4-BE49-F238E27FC236}">
                <a16:creationId xmlns:a16="http://schemas.microsoft.com/office/drawing/2014/main" id="{FA2C8AF3-4B44-4D9F-9050-BBF45E88CBC6}"/>
              </a:ext>
            </a:extLst>
          </p:cNvPr>
          <p:cNvCxnSpPr>
            <a:cxnSpLocks/>
          </p:cNvCxnSpPr>
          <p:nvPr/>
        </p:nvCxnSpPr>
        <p:spPr>
          <a:xfrm>
            <a:off x="2838217" y="2816983"/>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F683D11A-C0C7-46B2-87D6-FAC57AB1799C}"/>
              </a:ext>
            </a:extLst>
          </p:cNvPr>
          <p:cNvSpPr txBox="1"/>
          <p:nvPr/>
        </p:nvSpPr>
        <p:spPr>
          <a:xfrm>
            <a:off x="2913828"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2847033" y="4385837"/>
            <a:ext cx="10682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2874304" y="438895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1CEC221E-5B82-4A1B-A8C3-D8B315D0CD1F}"/>
              </a:ext>
            </a:extLst>
          </p:cNvPr>
          <p:cNvSpPr/>
          <p:nvPr/>
        </p:nvSpPr>
        <p:spPr>
          <a:xfrm>
            <a:off x="3929791" y="3095484"/>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资源预留（</a:t>
            </a:r>
            <a:r>
              <a:rPr lang="en-US" altLang="zh-CN" sz="1100"/>
              <a:t>Try</a:t>
            </a:r>
            <a:r>
              <a:rPr lang="zh-CN" altLang="en-US" sz="1100"/>
              <a:t>）</a:t>
            </a:r>
            <a:endParaRPr lang="zh-CN" altLang="en-US" sz="1100">
              <a:solidFill>
                <a:schemeClr val="bg1"/>
              </a:solidFill>
              <a:highlight>
                <a:srgbClr val="AD2A26"/>
              </a:highlight>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5899676"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6520486"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5899676" y="332826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6536880"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27" name="直接箭头连接符 26">
            <a:extLst>
              <a:ext uri="{FF2B5EF4-FFF2-40B4-BE49-F238E27FC236}">
                <a16:creationId xmlns:a16="http://schemas.microsoft.com/office/drawing/2014/main" id="{A57AEE0A-BB79-4DAB-A65F-03C52E22B068}"/>
              </a:ext>
            </a:extLst>
          </p:cNvPr>
          <p:cNvCxnSpPr>
            <a:cxnSpLocks/>
          </p:cNvCxnSpPr>
          <p:nvPr/>
        </p:nvCxnSpPr>
        <p:spPr>
          <a:xfrm>
            <a:off x="5892802"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4645A81B-E9FA-44C8-8CA2-8D2062B5F71C}"/>
              </a:ext>
            </a:extLst>
          </p:cNvPr>
          <p:cNvSpPr txBox="1"/>
          <p:nvPr/>
        </p:nvSpPr>
        <p:spPr>
          <a:xfrm>
            <a:off x="6502854"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9" name="直接箭头连接符 28">
            <a:extLst>
              <a:ext uri="{FF2B5EF4-FFF2-40B4-BE49-F238E27FC236}">
                <a16:creationId xmlns:a16="http://schemas.microsoft.com/office/drawing/2014/main" id="{5CFA51BB-AD77-46AA-BB01-936B537E2D4A}"/>
              </a:ext>
            </a:extLst>
          </p:cNvPr>
          <p:cNvCxnSpPr>
            <a:cxnSpLocks/>
          </p:cNvCxnSpPr>
          <p:nvPr/>
        </p:nvCxnSpPr>
        <p:spPr>
          <a:xfrm flipV="1">
            <a:off x="5899676" y="4876062"/>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2ADF975B-93A1-4CAF-A068-A6260815AAD3}"/>
              </a:ext>
            </a:extLst>
          </p:cNvPr>
          <p:cNvSpPr txBox="1"/>
          <p:nvPr/>
        </p:nvSpPr>
        <p:spPr>
          <a:xfrm>
            <a:off x="6519248"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C2FEF385-7D9A-487D-87FD-63B1D77733D1}"/>
              </a:ext>
            </a:extLst>
          </p:cNvPr>
          <p:cNvSpPr/>
          <p:nvPr/>
        </p:nvSpPr>
        <p:spPr>
          <a:xfrm>
            <a:off x="3922198" y="4574224"/>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资源预留（</a:t>
            </a:r>
            <a:r>
              <a:rPr lang="en-US" altLang="zh-CN" sz="1100"/>
              <a:t>Try</a:t>
            </a:r>
            <a:r>
              <a:rPr lang="zh-CN" altLang="en-US" sz="1100"/>
              <a:t>）</a:t>
            </a:r>
            <a:endParaRPr lang="zh-CN" altLang="en-US" sz="1100">
              <a:solidFill>
                <a:schemeClr val="bg1"/>
              </a:solidFill>
              <a:highlight>
                <a:srgbClr val="AD2A26"/>
              </a:highlight>
            </a:endParaRPr>
          </a:p>
        </p:txBody>
      </p:sp>
      <p:cxnSp>
        <p:nvCxnSpPr>
          <p:cNvPr id="32" name="直接箭头连接符 31">
            <a:extLst>
              <a:ext uri="{FF2B5EF4-FFF2-40B4-BE49-F238E27FC236}">
                <a16:creationId xmlns:a16="http://schemas.microsoft.com/office/drawing/2014/main" id="{76DA9A13-09D1-4F1E-87D6-06D08CA6E6AF}"/>
              </a:ext>
            </a:extLst>
          </p:cNvPr>
          <p:cNvCxnSpPr>
            <a:cxnSpLocks/>
            <a:endCxn id="42" idx="3"/>
          </p:cNvCxnSpPr>
          <p:nvPr/>
        </p:nvCxnSpPr>
        <p:spPr>
          <a:xfrm flipH="1">
            <a:off x="5423823" y="3618913"/>
            <a:ext cx="2904984" cy="537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2D1F4D4-F8E7-41E6-9D31-FDEDC69BD686}"/>
              </a:ext>
            </a:extLst>
          </p:cNvPr>
          <p:cNvSpPr txBox="1"/>
          <p:nvPr/>
        </p:nvSpPr>
        <p:spPr>
          <a:xfrm>
            <a:off x="6660569" y="35756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9013882"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9364349"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5430747" y="39625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6676221" y="39146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42" name="矩形 41">
            <a:extLst>
              <a:ext uri="{FF2B5EF4-FFF2-40B4-BE49-F238E27FC236}">
                <a16:creationId xmlns:a16="http://schemas.microsoft.com/office/drawing/2014/main" id="{17981D20-9538-4BF2-99A2-56D0F9329EA2}"/>
              </a:ext>
            </a:extLst>
          </p:cNvPr>
          <p:cNvSpPr/>
          <p:nvPr/>
        </p:nvSpPr>
        <p:spPr>
          <a:xfrm>
            <a:off x="3915275" y="3516906"/>
            <a:ext cx="1508548" cy="21476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3" name="矩形 42">
            <a:extLst>
              <a:ext uri="{FF2B5EF4-FFF2-40B4-BE49-F238E27FC236}">
                <a16:creationId xmlns:a16="http://schemas.microsoft.com/office/drawing/2014/main" id="{66B80E94-2B9C-4EB3-B0CE-3DF26F2F743A}"/>
              </a:ext>
            </a:extLst>
          </p:cNvPr>
          <p:cNvSpPr/>
          <p:nvPr/>
        </p:nvSpPr>
        <p:spPr>
          <a:xfrm>
            <a:off x="3929791" y="3848134"/>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6" name="矩形 45">
            <a:extLst>
              <a:ext uri="{FF2B5EF4-FFF2-40B4-BE49-F238E27FC236}">
                <a16:creationId xmlns:a16="http://schemas.microsoft.com/office/drawing/2014/main" id="{C6B0BC50-F552-4745-BAB5-02FDB8D34B04}"/>
              </a:ext>
            </a:extLst>
          </p:cNvPr>
          <p:cNvSpPr/>
          <p:nvPr/>
        </p:nvSpPr>
        <p:spPr>
          <a:xfrm>
            <a:off x="3934377" y="5052266"/>
            <a:ext cx="1496370" cy="227344"/>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3934376" y="5396076"/>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0" name="直接箭头连接符 49">
            <a:extLst>
              <a:ext uri="{FF2B5EF4-FFF2-40B4-BE49-F238E27FC236}">
                <a16:creationId xmlns:a16="http://schemas.microsoft.com/office/drawing/2014/main" id="{4D90A4BF-7C36-4D94-A13B-C3B9B8BC06A8}"/>
              </a:ext>
            </a:extLst>
          </p:cNvPr>
          <p:cNvCxnSpPr>
            <a:cxnSpLocks/>
          </p:cNvCxnSpPr>
          <p:nvPr/>
        </p:nvCxnSpPr>
        <p:spPr>
          <a:xfrm flipH="1">
            <a:off x="5426366" y="5175020"/>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25EDA4E-DD17-4622-BFEC-93FB648B06CA}"/>
              </a:ext>
            </a:extLst>
          </p:cNvPr>
          <p:cNvSpPr txBox="1"/>
          <p:nvPr/>
        </p:nvSpPr>
        <p:spPr>
          <a:xfrm>
            <a:off x="6761342" y="514324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5426366" y="549399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6724227" y="54889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37820290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par>
                                <p:cTn id="58" presetID="22" presetClass="entr" presetSubtype="8"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right)">
                                      <p:cBhvr>
                                        <p:cTn id="87" dur="500"/>
                                        <p:tgtEl>
                                          <p:spTgt spid="50"/>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right)">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randombar(horizontal)">
                                      <p:cBhvr>
                                        <p:cTn id="95" dur="500"/>
                                        <p:tgtEl>
                                          <p:spTgt spid="4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randombar(horizontal)">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par>
                                <p:cTn id="107" presetID="22" presetClass="entr" presetSubtype="2"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right)">
                                      <p:cBhvr>
                                        <p:cTn id="109" dur="500"/>
                                        <p:tgtEl>
                                          <p:spTgt spid="52"/>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righ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randombar(horizontal)">
                                      <p:cBhvr>
                                        <p:cTn id="117" dur="500"/>
                                        <p:tgtEl>
                                          <p:spTgt spid="4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randombar(horizontal)">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3" grpId="0"/>
      <p:bldP spid="35" grpId="0"/>
      <p:bldP spid="41" grpId="0"/>
      <p:bldP spid="42" grpId="0" animBg="1"/>
      <p:bldP spid="43" grpId="0" animBg="1"/>
      <p:bldP spid="46" grpId="0" animBg="1"/>
      <p:bldP spid="47" grpId="0" animBg="1"/>
      <p:bldP spid="51"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77A22-502E-42C2-36FB-DE5DE00CB687}"/>
              </a:ext>
            </a:extLst>
          </p:cNvPr>
          <p:cNvSpPr>
            <a:spLocks noGrp="1"/>
          </p:cNvSpPr>
          <p:nvPr>
            <p:ph type="body" sz="quarter" idx="10"/>
          </p:nvPr>
        </p:nvSpPr>
        <p:spPr/>
        <p:txBody>
          <a:bodyPr/>
          <a:lstStyle/>
          <a:p>
            <a:r>
              <a:rPr lang="zh-CN" altLang="en-US"/>
              <a:t>分布式事务</a:t>
            </a:r>
            <a:endParaRPr lang="en-US" altLang="zh-CN"/>
          </a:p>
          <a:p>
            <a:r>
              <a:rPr lang="zh-CN" altLang="en-US"/>
              <a:t>注册中心</a:t>
            </a:r>
            <a:endParaRPr lang="en-US" altLang="zh-CN"/>
          </a:p>
          <a:p>
            <a:r>
              <a:rPr lang="zh-CN" altLang="en-US"/>
              <a:t>远程调用</a:t>
            </a:r>
            <a:endParaRPr lang="en-US" altLang="zh-CN"/>
          </a:p>
          <a:p>
            <a:r>
              <a:rPr lang="zh-CN" altLang="en-US"/>
              <a:t>服务保护</a:t>
            </a:r>
            <a:endParaRPr lang="en-US" altLang="zh-CN"/>
          </a:p>
          <a:p>
            <a:r>
              <a:rPr lang="zh-CN" altLang="en-US"/>
              <a:t>其它面试题</a:t>
            </a:r>
          </a:p>
        </p:txBody>
      </p:sp>
    </p:spTree>
    <p:extLst>
      <p:ext uri="{BB962C8B-B14F-4D97-AF65-F5344CB8AC3E}">
        <p14:creationId xmlns:p14="http://schemas.microsoft.com/office/powerpoint/2010/main" val="269140540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的空回滚和业务悬挂</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767817"/>
          </a:xfrm>
        </p:spPr>
        <p:txBody>
          <a:bodyPr/>
          <a:lstStyle/>
          <a:p>
            <a:r>
              <a:rPr lang="zh-CN" altLang="en-US"/>
              <a:t>当某分支事务的</a:t>
            </a:r>
            <a:r>
              <a:rPr lang="en-US" altLang="zh-CN"/>
              <a:t>try</a:t>
            </a:r>
            <a:r>
              <a:rPr lang="zh-CN" altLang="en-US"/>
              <a:t>阶段阻塞时，可能导致全局事务超时而触发二阶段的</a:t>
            </a:r>
            <a:r>
              <a:rPr lang="en-US" altLang="zh-CN"/>
              <a:t>cancel</a:t>
            </a:r>
            <a:r>
              <a:rPr lang="zh-CN" altLang="en-US"/>
              <a:t>操作。在未执行</a:t>
            </a:r>
            <a:r>
              <a:rPr lang="en-US" altLang="zh-CN"/>
              <a:t>try</a:t>
            </a:r>
            <a:r>
              <a:rPr lang="zh-CN" altLang="en-US"/>
              <a:t>操作时先执行了</a:t>
            </a:r>
            <a:r>
              <a:rPr lang="en-US" altLang="zh-CN"/>
              <a:t>cancel</a:t>
            </a:r>
            <a:r>
              <a:rPr lang="zh-CN" altLang="en-US"/>
              <a:t>操作，这时</a:t>
            </a:r>
            <a:r>
              <a:rPr lang="en-US" altLang="zh-CN"/>
              <a:t>cancel</a:t>
            </a:r>
            <a:r>
              <a:rPr lang="zh-CN" altLang="en-US"/>
              <a:t>不能做回滚，就是</a:t>
            </a:r>
            <a:r>
              <a:rPr lang="zh-CN" altLang="en-US">
                <a:solidFill>
                  <a:srgbClr val="AD2A26"/>
                </a:solidFill>
              </a:rPr>
              <a:t>空回滚</a:t>
            </a:r>
            <a:r>
              <a:rPr lang="zh-CN" altLang="en-US"/>
              <a:t>。</a:t>
            </a:r>
            <a:endParaRPr lang="en-US" altLang="zh-CN"/>
          </a:p>
        </p:txBody>
      </p:sp>
      <p:grpSp>
        <p:nvGrpSpPr>
          <p:cNvPr id="4" name="组合 3">
            <a:extLst>
              <a:ext uri="{FF2B5EF4-FFF2-40B4-BE49-F238E27FC236}">
                <a16:creationId xmlns:a16="http://schemas.microsoft.com/office/drawing/2014/main" id="{4633F311-B800-4943-80C1-BEDB47B5D011}"/>
              </a:ext>
            </a:extLst>
          </p:cNvPr>
          <p:cNvGrpSpPr/>
          <p:nvPr/>
        </p:nvGrpSpPr>
        <p:grpSpPr>
          <a:xfrm>
            <a:off x="4037097" y="2719464"/>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5795434" y="2886113"/>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5795434" y="4423607"/>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10208966" y="272622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7457161" y="-35856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7457160" y="286012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6486127" y="228234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E604370-5EEC-4D5F-8F8D-F7173E28185F}"/>
              </a:ext>
            </a:extLst>
          </p:cNvPr>
          <p:cNvSpPr txBox="1"/>
          <p:nvPr/>
        </p:nvSpPr>
        <p:spPr>
          <a:xfrm>
            <a:off x="6628367" y="620890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超时错误，回滚全局事务</a:t>
            </a:r>
            <a:endParaRPr lang="zh-CN" altLang="en-US" sz="1100" dirty="0">
              <a:solidFill>
                <a:srgbClr val="0070C0"/>
              </a:solidFill>
            </a:endParaRPr>
          </a:p>
        </p:txBody>
      </p:sp>
      <p:sp>
        <p:nvSpPr>
          <p:cNvPr id="19" name="文本框 18">
            <a:extLst>
              <a:ext uri="{FF2B5EF4-FFF2-40B4-BE49-F238E27FC236}">
                <a16:creationId xmlns:a16="http://schemas.microsoft.com/office/drawing/2014/main" id="{F683D11A-C0C7-46B2-87D6-FAC57AB1799C}"/>
              </a:ext>
            </a:extLst>
          </p:cNvPr>
          <p:cNvSpPr txBox="1"/>
          <p:nvPr/>
        </p:nvSpPr>
        <p:spPr>
          <a:xfrm>
            <a:off x="4783268" y="294074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a:off x="4716473" y="4477277"/>
            <a:ext cx="10789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4755771" y="4476068"/>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1CEC221E-5B82-4A1B-A8C3-D8B315D0CD1F}"/>
              </a:ext>
            </a:extLst>
          </p:cNvPr>
          <p:cNvSpPr/>
          <p:nvPr/>
        </p:nvSpPr>
        <p:spPr>
          <a:xfrm>
            <a:off x="5799231" y="3186924"/>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锁定资源（</a:t>
            </a:r>
            <a:r>
              <a:rPr lang="en-US" altLang="zh-CN" sz="1100"/>
              <a:t>Try</a:t>
            </a:r>
            <a:r>
              <a:rPr lang="zh-CN" altLang="en-US" sz="1100"/>
              <a:t>）</a:t>
            </a:r>
            <a:endParaRPr lang="zh-CN" altLang="en-US" sz="1100">
              <a:solidFill>
                <a:schemeClr val="bg1"/>
              </a:solidFill>
              <a:highlight>
                <a:srgbClr val="AD2A26"/>
              </a:highlight>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7769116" y="306147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8389926" y="285308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7769116" y="341970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8406320" y="319579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C2FEF385-7D9A-487D-87FD-63B1D77733D1}"/>
              </a:ext>
            </a:extLst>
          </p:cNvPr>
          <p:cNvSpPr/>
          <p:nvPr/>
        </p:nvSpPr>
        <p:spPr>
          <a:xfrm>
            <a:off x="5791638" y="4665664"/>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锁定资源（</a:t>
            </a:r>
            <a:r>
              <a:rPr lang="en-US" altLang="zh-CN" sz="1100"/>
              <a:t>Try</a:t>
            </a:r>
            <a:r>
              <a:rPr lang="zh-CN" altLang="en-US" sz="1100"/>
              <a:t>）</a:t>
            </a:r>
            <a:endParaRPr lang="zh-CN" altLang="en-US" sz="1100">
              <a:solidFill>
                <a:schemeClr val="bg1"/>
              </a:solidFill>
              <a:highlight>
                <a:srgbClr val="AD2A26"/>
              </a:highlight>
            </a:endParaRP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10883322" y="440082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11202094" y="4832723"/>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7300187" y="38609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8545661" y="38130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43" name="矩形 42">
            <a:extLst>
              <a:ext uri="{FF2B5EF4-FFF2-40B4-BE49-F238E27FC236}">
                <a16:creationId xmlns:a16="http://schemas.microsoft.com/office/drawing/2014/main" id="{66B80E94-2B9C-4EB3-B0CE-3DF26F2F743A}"/>
              </a:ext>
            </a:extLst>
          </p:cNvPr>
          <p:cNvSpPr/>
          <p:nvPr/>
        </p:nvSpPr>
        <p:spPr>
          <a:xfrm>
            <a:off x="5799231" y="3746534"/>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5803816" y="5304636"/>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7295806" y="540255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8593667" y="539750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37" name="矩形: 圆角 36">
            <a:extLst>
              <a:ext uri="{FF2B5EF4-FFF2-40B4-BE49-F238E27FC236}">
                <a16:creationId xmlns:a16="http://schemas.microsoft.com/office/drawing/2014/main" id="{70AED5D8-F1A9-4B1F-8B52-86D98BAD0747}"/>
              </a:ext>
            </a:extLst>
          </p:cNvPr>
          <p:cNvSpPr/>
          <p:nvPr/>
        </p:nvSpPr>
        <p:spPr>
          <a:xfrm>
            <a:off x="5791638" y="4615722"/>
            <a:ext cx="1508548" cy="36347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100"/>
              <a:t>1.4.</a:t>
            </a:r>
            <a:r>
              <a:rPr lang="zh-CN" altLang="en-US" sz="1100"/>
              <a:t>执行</a:t>
            </a:r>
            <a:r>
              <a:rPr lang="en-US" altLang="zh-CN" sz="1100"/>
              <a:t>try</a:t>
            </a:r>
            <a:r>
              <a:rPr lang="zh-CN" altLang="en-US" sz="1100"/>
              <a:t>阻塞</a:t>
            </a:r>
          </a:p>
        </p:txBody>
      </p:sp>
      <p:cxnSp>
        <p:nvCxnSpPr>
          <p:cNvPr id="54" name="直接箭头连接符 53">
            <a:extLst>
              <a:ext uri="{FF2B5EF4-FFF2-40B4-BE49-F238E27FC236}">
                <a16:creationId xmlns:a16="http://schemas.microsoft.com/office/drawing/2014/main" id="{34DF380D-D6F1-4370-9535-947A2AD560CA}"/>
              </a:ext>
            </a:extLst>
          </p:cNvPr>
          <p:cNvCxnSpPr>
            <a:cxnSpLocks/>
          </p:cNvCxnSpPr>
          <p:nvPr/>
        </p:nvCxnSpPr>
        <p:spPr>
          <a:xfrm>
            <a:off x="4716473" y="2940745"/>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本占位符 2">
            <a:extLst>
              <a:ext uri="{FF2B5EF4-FFF2-40B4-BE49-F238E27FC236}">
                <a16:creationId xmlns:a16="http://schemas.microsoft.com/office/drawing/2014/main" id="{E4D46AC6-A3CC-46C2-9FBF-515949B2E05A}"/>
              </a:ext>
            </a:extLst>
          </p:cNvPr>
          <p:cNvSpPr txBox="1">
            <a:spLocks/>
          </p:cNvSpPr>
          <p:nvPr/>
        </p:nvSpPr>
        <p:spPr>
          <a:xfrm>
            <a:off x="710879" y="2477695"/>
            <a:ext cx="3034901" cy="35675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对于已经空回滚的业务，如果以后继续执行</a:t>
            </a:r>
            <a:r>
              <a:rPr lang="en-US" altLang="zh-CN"/>
              <a:t>try</a:t>
            </a:r>
            <a:r>
              <a:rPr lang="zh-CN" altLang="en-US"/>
              <a:t>，就永远不可能</a:t>
            </a:r>
            <a:r>
              <a:rPr lang="en-US" altLang="zh-CN"/>
              <a:t>confirm</a:t>
            </a:r>
            <a:r>
              <a:rPr lang="zh-CN" altLang="en-US"/>
              <a:t>或</a:t>
            </a:r>
            <a:r>
              <a:rPr lang="en-US" altLang="zh-CN"/>
              <a:t>cancel</a:t>
            </a:r>
            <a:r>
              <a:rPr lang="zh-CN" altLang="en-US"/>
              <a:t>，这就是</a:t>
            </a:r>
            <a:r>
              <a:rPr lang="zh-CN" altLang="en-US">
                <a:solidFill>
                  <a:srgbClr val="AD2A26"/>
                </a:solidFill>
              </a:rPr>
              <a:t>业务悬挂</a:t>
            </a:r>
            <a:r>
              <a:rPr lang="zh-CN" altLang="en-US"/>
              <a:t>。应当阻止执行空回滚后的</a:t>
            </a:r>
            <a:r>
              <a:rPr lang="en-US" altLang="zh-CN"/>
              <a:t>try</a:t>
            </a:r>
            <a:r>
              <a:rPr lang="zh-CN" altLang="en-US"/>
              <a:t>操作，避免悬挂</a:t>
            </a:r>
            <a:endParaRPr lang="en-US" altLang="zh-CN"/>
          </a:p>
        </p:txBody>
      </p:sp>
      <p:cxnSp>
        <p:nvCxnSpPr>
          <p:cNvPr id="18" name="直接箭头连接符 17">
            <a:extLst>
              <a:ext uri="{FF2B5EF4-FFF2-40B4-BE49-F238E27FC236}">
                <a16:creationId xmlns:a16="http://schemas.microsoft.com/office/drawing/2014/main" id="{835DD54A-3E84-DBEC-3080-07E3C3230B67}"/>
              </a:ext>
            </a:extLst>
          </p:cNvPr>
          <p:cNvCxnSpPr>
            <a:cxnSpLocks/>
          </p:cNvCxnSpPr>
          <p:nvPr/>
        </p:nvCxnSpPr>
        <p:spPr>
          <a:xfrm>
            <a:off x="7777292" y="4598036"/>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CD67A94A-B0CB-4807-CEFF-1680AC6006B3}"/>
              </a:ext>
            </a:extLst>
          </p:cNvPr>
          <p:cNvSpPr txBox="1"/>
          <p:nvPr/>
        </p:nvSpPr>
        <p:spPr>
          <a:xfrm>
            <a:off x="8398102" y="4389655"/>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spTree>
    <p:extLst>
      <p:ext uri="{BB962C8B-B14F-4D97-AF65-F5344CB8AC3E}">
        <p14:creationId xmlns:p14="http://schemas.microsoft.com/office/powerpoint/2010/main" val="35307845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arn(inVertical)">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1000"/>
                                        <p:tgtEl>
                                          <p:spTgt spid="15"/>
                                        </p:tgtEl>
                                      </p:cBhvr>
                                    </p:animEffect>
                                  </p:childTnLst>
                                </p:cTn>
                              </p:par>
                              <p:par>
                                <p:cTn id="29" presetID="22" presetClass="entr" presetSubtype="8" fill="hold" grpId="0" nodeType="withEffect">
                                  <p:stCondLst>
                                    <p:cond delay="30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down)">
                                      <p:cBhvr>
                                        <p:cTn id="36" dur="500"/>
                                        <p:tgtEl>
                                          <p:spTgt spid="3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right)">
                                      <p:cBhvr>
                                        <p:cTn id="44" dur="500"/>
                                        <p:tgtEl>
                                          <p:spTgt spid="40"/>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500"/>
                                        <p:tgtEl>
                                          <p:spTgt spid="41"/>
                                        </p:tgtEl>
                                      </p:cBhvr>
                                    </p:animEffect>
                                  </p:childTnLst>
                                </p:cTn>
                              </p:par>
                              <p:par>
                                <p:cTn id="48" presetID="22" presetClass="entr" presetSubtype="2"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right)">
                                      <p:cBhvr>
                                        <p:cTn id="50" dur="500"/>
                                        <p:tgtEl>
                                          <p:spTgt spid="52"/>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ipe(right)">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horizontal)">
                                      <p:cBhvr>
                                        <p:cTn id="58" dur="500"/>
                                        <p:tgtEl>
                                          <p:spTgt spid="4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randombar(horizontal)">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66" dur="500"/>
                                        <p:tgtEl>
                                          <p:spTgt spid="3">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grpId="1" nodeType="clickEffect">
                                  <p:stCondLst>
                                    <p:cond delay="0"/>
                                  </p:stCondLst>
                                  <p:childTnLst>
                                    <p:animEffect transition="out" filter="dissolve">
                                      <p:cBhvr>
                                        <p:cTn id="70" dur="500"/>
                                        <p:tgtEl>
                                          <p:spTgt spid="37"/>
                                        </p:tgtEl>
                                      </p:cBhvr>
                                    </p:animEffect>
                                    <p:set>
                                      <p:cBhvr>
                                        <p:cTn id="71" dur="1" fill="hold">
                                          <p:stCondLst>
                                            <p:cond delay="499"/>
                                          </p:stCondLst>
                                        </p:cTn>
                                        <p:tgtEl>
                                          <p:spTgt spid="37"/>
                                        </p:tgtEl>
                                        <p:attrNameLst>
                                          <p:attrName>style.visibility</p:attrName>
                                        </p:attrNameLst>
                                      </p:cBhvr>
                                      <p:to>
                                        <p:strVal val="hidden"/>
                                      </p:to>
                                    </p:set>
                                  </p:childTnLst>
                                </p:cTn>
                              </p:par>
                              <p:par>
                                <p:cTn id="72" presetID="14" presetClass="entr" presetSubtype="10" fill="hold" grpId="0" nodeType="withEffect">
                                  <p:stCondLst>
                                    <p:cond delay="250"/>
                                  </p:stCondLst>
                                  <p:childTnLst>
                                    <p:set>
                                      <p:cBhvr>
                                        <p:cTn id="73" dur="1" fill="hold">
                                          <p:stCondLst>
                                            <p:cond delay="0"/>
                                          </p:stCondLst>
                                        </p:cTn>
                                        <p:tgtEl>
                                          <p:spTgt spid="31"/>
                                        </p:tgtEl>
                                        <p:attrNameLst>
                                          <p:attrName>style.visibility</p:attrName>
                                        </p:attrNameLst>
                                      </p:cBhvr>
                                      <p:to>
                                        <p:strVal val="visible"/>
                                      </p:to>
                                    </p:set>
                                    <p:animEffect transition="in" filter="randombar(horizontal)">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55">
                                            <p:txEl>
                                              <p:pRg st="0" end="0"/>
                                            </p:txEl>
                                          </p:spTgt>
                                        </p:tgtEl>
                                        <p:attrNameLst>
                                          <p:attrName>style.visibility</p:attrName>
                                        </p:attrNameLst>
                                      </p:cBhvr>
                                      <p:to>
                                        <p:strVal val="visible"/>
                                      </p:to>
                                    </p:set>
                                    <p:animEffect transition="in" filter="randombar(horizontal)">
                                      <p:cBhvr>
                                        <p:cTn id="79"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1" grpId="0" animBg="1"/>
      <p:bldP spid="35" grpId="0"/>
      <p:bldP spid="41" grpId="0"/>
      <p:bldP spid="43" grpId="0" animBg="1"/>
      <p:bldP spid="47" grpId="0" animBg="1"/>
      <p:bldP spid="53" grpId="0"/>
      <p:bldP spid="37" grpId="0" animBg="1"/>
      <p:bldP spid="37" grpId="1" animBg="1"/>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81DD9-CFE6-4F04-B4A8-077FEDB2F101}"/>
              </a:ext>
            </a:extLst>
          </p:cNvPr>
          <p:cNvSpPr>
            <a:spLocks noGrp="1"/>
          </p:cNvSpPr>
          <p:nvPr>
            <p:ph type="body" sz="quarter" idx="10"/>
          </p:nvPr>
        </p:nvSpPr>
        <p:spPr/>
        <p:txBody>
          <a:bodyPr/>
          <a:lstStyle/>
          <a:p>
            <a:pPr marL="0" indent="0">
              <a:lnSpc>
                <a:spcPct val="150000"/>
              </a:lnSpc>
              <a:buNone/>
            </a:pPr>
            <a:r>
              <a:rPr lang="en-US" altLang="zh-CN" sz="1600"/>
              <a:t>TCC</a:t>
            </a:r>
            <a:r>
              <a:rPr lang="zh-CN" altLang="en-US" sz="1600"/>
              <a:t>模式的每个阶段是做什么的？</a:t>
            </a:r>
            <a:endParaRPr lang="en-US" altLang="zh-CN" sz="1600"/>
          </a:p>
          <a:p>
            <a:pPr marL="285750" indent="-285750">
              <a:lnSpc>
                <a:spcPct val="150000"/>
              </a:lnSpc>
              <a:buFont typeface="Arial" panose="020B0604020202020204" pitchFamily="34" charset="0"/>
              <a:buChar char="•"/>
            </a:pPr>
            <a:r>
              <a:rPr lang="en-US" altLang="zh-CN" sz="1400"/>
              <a:t>Try</a:t>
            </a:r>
            <a:r>
              <a:rPr lang="zh-CN" altLang="en-US" sz="1400"/>
              <a:t>：资源检查和预留</a:t>
            </a:r>
            <a:endParaRPr lang="en-US" altLang="zh-CN" sz="1400"/>
          </a:p>
          <a:p>
            <a:pPr marL="285750" indent="-285750">
              <a:lnSpc>
                <a:spcPct val="150000"/>
              </a:lnSpc>
              <a:buFont typeface="Arial" panose="020B0604020202020204" pitchFamily="34" charset="0"/>
              <a:buChar char="•"/>
            </a:pPr>
            <a:r>
              <a:rPr lang="en-US" altLang="zh-CN" sz="1400"/>
              <a:t>Confirm</a:t>
            </a:r>
            <a:r>
              <a:rPr lang="zh-CN" altLang="en-US" sz="1400"/>
              <a:t>：业务执行和提交</a:t>
            </a:r>
            <a:endParaRPr lang="en-US" altLang="zh-CN" sz="1400"/>
          </a:p>
          <a:p>
            <a:pPr marL="285750" indent="-285750">
              <a:lnSpc>
                <a:spcPct val="150000"/>
              </a:lnSpc>
              <a:buFont typeface="Arial" panose="020B0604020202020204" pitchFamily="34" charset="0"/>
              <a:buChar char="•"/>
            </a:pPr>
            <a:r>
              <a:rPr lang="en-US" altLang="zh-CN" sz="1400"/>
              <a:t>Cancel</a:t>
            </a:r>
            <a:r>
              <a:rPr lang="zh-CN" altLang="en-US" sz="1400"/>
              <a:t>：预留资源的释放</a:t>
            </a:r>
            <a:endParaRPr lang="en-US" altLang="zh-CN" sz="1400"/>
          </a:p>
          <a:p>
            <a:pPr marL="0" indent="0">
              <a:lnSpc>
                <a:spcPct val="150000"/>
              </a:lnSpc>
              <a:buNone/>
            </a:pPr>
            <a:r>
              <a:rPr lang="en-US" altLang="zh-CN" sz="1600"/>
              <a:t>TCC</a:t>
            </a:r>
            <a:r>
              <a:rPr lang="zh-CN" altLang="en-US" sz="1600"/>
              <a:t>的优点是什么？</a:t>
            </a:r>
            <a:endParaRPr lang="en-US" altLang="zh-CN" sz="1600"/>
          </a:p>
          <a:p>
            <a:pPr marL="285750" indent="-285750">
              <a:lnSpc>
                <a:spcPct val="150000"/>
              </a:lnSpc>
              <a:buFont typeface="Arial" panose="020B0604020202020204" pitchFamily="34" charset="0"/>
              <a:buChar char="•"/>
            </a:pPr>
            <a:r>
              <a:rPr lang="zh-CN" altLang="en-US" sz="1400"/>
              <a:t>一阶段完成直接提交事务，释放数据库资源，性能好</a:t>
            </a:r>
            <a:endParaRPr lang="en-US" altLang="zh-CN" sz="1400"/>
          </a:p>
          <a:p>
            <a:pPr marL="285750" indent="-285750">
              <a:lnSpc>
                <a:spcPct val="150000"/>
              </a:lnSpc>
              <a:buFont typeface="Arial" panose="020B0604020202020204" pitchFamily="34" charset="0"/>
              <a:buChar char="•"/>
            </a:pPr>
            <a:r>
              <a:rPr lang="zh-CN" altLang="en-US" sz="1400"/>
              <a:t>相比</a:t>
            </a:r>
            <a:r>
              <a:rPr lang="en-US" altLang="zh-CN" sz="1400"/>
              <a:t>AT</a:t>
            </a:r>
            <a:r>
              <a:rPr lang="zh-CN" altLang="en-US" sz="1400"/>
              <a:t>模型，无需生成快照，无需使用全局锁，性能最强</a:t>
            </a:r>
            <a:endParaRPr lang="en-US" altLang="zh-CN" sz="1400"/>
          </a:p>
          <a:p>
            <a:pPr marL="285750" indent="-285750">
              <a:lnSpc>
                <a:spcPct val="150000"/>
              </a:lnSpc>
              <a:buFont typeface="Arial" panose="020B0604020202020204" pitchFamily="34" charset="0"/>
              <a:buChar char="•"/>
            </a:pPr>
            <a:r>
              <a:rPr lang="zh-CN" altLang="en-US" sz="1400"/>
              <a:t>不依赖数据库事务，而是依赖补偿操作，可以用于非事务型数据库</a:t>
            </a:r>
            <a:endParaRPr lang="en-US" altLang="zh-CN" sz="1400"/>
          </a:p>
          <a:p>
            <a:pPr marL="0" indent="0">
              <a:lnSpc>
                <a:spcPct val="150000"/>
              </a:lnSpc>
              <a:buNone/>
            </a:pPr>
            <a:r>
              <a:rPr lang="en-US" altLang="zh-CN" sz="1600"/>
              <a:t>TCC</a:t>
            </a:r>
            <a:r>
              <a:rPr lang="zh-CN" altLang="en-US" sz="1600"/>
              <a:t>的缺点是什么？</a:t>
            </a:r>
            <a:endParaRPr lang="en-US" altLang="zh-CN" sz="1600"/>
          </a:p>
          <a:p>
            <a:pPr marL="285750" indent="-285750">
              <a:lnSpc>
                <a:spcPct val="150000"/>
              </a:lnSpc>
              <a:buFont typeface="Arial" panose="020B0604020202020204" pitchFamily="34" charset="0"/>
              <a:buChar char="•"/>
            </a:pPr>
            <a:r>
              <a:rPr lang="zh-CN" altLang="en-US" sz="1400"/>
              <a:t>有代码侵入，需要人为编写</a:t>
            </a:r>
            <a:r>
              <a:rPr lang="en-US" altLang="zh-CN" sz="1400"/>
              <a:t>try</a:t>
            </a:r>
            <a:r>
              <a:rPr lang="zh-CN" altLang="en-US" sz="1400"/>
              <a:t>、</a:t>
            </a:r>
            <a:r>
              <a:rPr lang="en-US" altLang="zh-CN" sz="1400"/>
              <a:t>Confirm</a:t>
            </a:r>
            <a:r>
              <a:rPr lang="zh-CN" altLang="en-US" sz="1400"/>
              <a:t>和</a:t>
            </a:r>
            <a:r>
              <a:rPr lang="en-US" altLang="zh-CN" sz="1400"/>
              <a:t>Cancel</a:t>
            </a:r>
            <a:r>
              <a:rPr lang="zh-CN" altLang="en-US" sz="1400"/>
              <a:t>接口，太麻烦</a:t>
            </a:r>
            <a:endParaRPr lang="en-US" altLang="zh-CN" sz="1400"/>
          </a:p>
          <a:p>
            <a:pPr marL="285750" indent="-285750">
              <a:lnSpc>
                <a:spcPct val="150000"/>
              </a:lnSpc>
              <a:buFont typeface="Arial" panose="020B0604020202020204" pitchFamily="34" charset="0"/>
              <a:buChar char="•"/>
            </a:pPr>
            <a:r>
              <a:rPr lang="zh-CN" altLang="en-US" sz="1400"/>
              <a:t>软状态，事务是最终一致</a:t>
            </a:r>
            <a:endParaRPr lang="en-US" altLang="zh-CN" sz="1400"/>
          </a:p>
          <a:p>
            <a:pPr marL="285750" indent="-285750">
              <a:lnSpc>
                <a:spcPct val="150000"/>
              </a:lnSpc>
              <a:buFont typeface="Arial" panose="020B0604020202020204" pitchFamily="34" charset="0"/>
              <a:buChar char="•"/>
            </a:pPr>
            <a:r>
              <a:rPr lang="zh-CN" altLang="en-US" sz="1400"/>
              <a:t>需要考虑</a:t>
            </a:r>
            <a:r>
              <a:rPr lang="en-US" altLang="zh-CN" sz="1400"/>
              <a:t>Confirm</a:t>
            </a:r>
            <a:r>
              <a:rPr lang="zh-CN" altLang="en-US" sz="1400"/>
              <a:t>和</a:t>
            </a:r>
            <a:r>
              <a:rPr lang="en-US" altLang="zh-CN" sz="1400"/>
              <a:t>Cancel</a:t>
            </a:r>
            <a:r>
              <a:rPr lang="zh-CN" altLang="en-US" sz="1400"/>
              <a:t>的失败情况，做好幂等处理</a:t>
            </a:r>
            <a:endParaRPr lang="en-US" altLang="zh-CN" sz="1400"/>
          </a:p>
          <a:p>
            <a:pPr marL="285750" indent="-285750">
              <a:lnSpc>
                <a:spcPct val="150000"/>
              </a:lnSpc>
              <a:buFont typeface="Arial" panose="020B0604020202020204" pitchFamily="34" charset="0"/>
              <a:buChar char="•"/>
            </a:pPr>
            <a:r>
              <a:rPr lang="zh-CN" altLang="en-US" sz="1400"/>
              <a:t>要编写逻辑解决空回滚和业务悬挂的问题</a:t>
            </a:r>
            <a:endParaRPr lang="en-US" altLang="zh-CN" sz="1400"/>
          </a:p>
        </p:txBody>
      </p:sp>
    </p:spTree>
    <p:extLst>
      <p:ext uri="{BB962C8B-B14F-4D97-AF65-F5344CB8AC3E}">
        <p14:creationId xmlns:p14="http://schemas.microsoft.com/office/powerpoint/2010/main" val="7948399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9" dur="500"/>
                                        <p:tgtEl>
                                          <p:spTgt spid="2">
                                            <p:txEl>
                                              <p:pRg st="9" end="9"/>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2" dur="500"/>
                                        <p:tgtEl>
                                          <p:spTgt spid="2">
                                            <p:txEl>
                                              <p:pRg st="10" end="10"/>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5" dur="500"/>
                                        <p:tgtEl>
                                          <p:spTgt spid="2">
                                            <p:txEl>
                                              <p:pRg st="11" end="11"/>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38"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en-US" altLang="zh-CN">
                <a:solidFill>
                  <a:srgbClr val="3C3D3F"/>
                </a:solidFill>
              </a:rPr>
              <a:t>CAP</a:t>
            </a:r>
            <a:r>
              <a:rPr lang="zh-CN" altLang="en-US">
                <a:solidFill>
                  <a:srgbClr val="3C3D3F"/>
                </a:solidFill>
              </a:rPr>
              <a:t>和</a:t>
            </a:r>
            <a:r>
              <a:rPr lang="en-US" altLang="zh-CN">
                <a:solidFill>
                  <a:srgbClr val="3C3D3F"/>
                </a:solidFill>
              </a:rPr>
              <a:t>BASE</a:t>
            </a: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AT</a:t>
            </a:r>
            <a:r>
              <a:rPr lang="zh-CN" altLang="en-US"/>
              <a:t>模式的脏写问题</a:t>
            </a:r>
            <a:endParaRPr lang="en-US" altLang="zh-CN"/>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TCC</a:t>
            </a:r>
            <a:r>
              <a:rPr lang="zh-CN" altLang="en-US"/>
              <a:t>模式</a:t>
            </a:r>
            <a:endParaRPr lang="en-US" altLang="zh-CN"/>
          </a:p>
        </p:txBody>
      </p:sp>
      <p:sp>
        <p:nvSpPr>
          <p:cNvPr id="5" name="文本占位符 1">
            <a:extLst>
              <a:ext uri="{FF2B5EF4-FFF2-40B4-BE49-F238E27FC236}">
                <a16:creationId xmlns:a16="http://schemas.microsoft.com/office/drawing/2014/main" id="{428C0904-DA42-B5F3-4550-7C7C0016BB14}"/>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AD2B26"/>
                </a:solidFill>
              </a:rPr>
              <a:t>最大努力通知</a:t>
            </a:r>
            <a:endParaRPr lang="en-US" altLang="zh-CN">
              <a:solidFill>
                <a:srgbClr val="AD2B26"/>
              </a:solidFill>
            </a:endParaRPr>
          </a:p>
        </p:txBody>
      </p:sp>
    </p:spTree>
    <p:extLst>
      <p:ext uri="{BB962C8B-B14F-4D97-AF65-F5344CB8AC3E}">
        <p14:creationId xmlns:p14="http://schemas.microsoft.com/office/powerpoint/2010/main" val="220866237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最大努力通知</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zh-CN" altLang="en-US"/>
              <a:t>最大努力通知是一种最终一致性的分布式事务解决方案。顾明思议，就是通过消息通知的方式来通知事务参与者完成业务执行，如果执行失败会多次通知。无需任何分布式事务组件介入。</a:t>
            </a:r>
            <a:endParaRPr lang="en-US" altLang="zh-CN"/>
          </a:p>
        </p:txBody>
      </p:sp>
      <p:sp>
        <p:nvSpPr>
          <p:cNvPr id="3" name="矩形 2">
            <a:extLst>
              <a:ext uri="{FF2B5EF4-FFF2-40B4-BE49-F238E27FC236}">
                <a16:creationId xmlns:a16="http://schemas.microsoft.com/office/drawing/2014/main" id="{9ED6B47C-B07E-7142-EE46-C373ED467FE2}"/>
              </a:ext>
            </a:extLst>
          </p:cNvPr>
          <p:cNvSpPr/>
          <p:nvPr/>
        </p:nvSpPr>
        <p:spPr>
          <a:xfrm>
            <a:off x="1685044" y="2905901"/>
            <a:ext cx="635264" cy="381148"/>
          </a:xfrm>
          <a:prstGeom prst="rect">
            <a:avLst/>
          </a:prstGeom>
          <a:no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服务</a:t>
            </a:r>
            <a:r>
              <a:rPr kumimoji="1" lang="en-US" altLang="zh-CN" sz="1100">
                <a:solidFill>
                  <a:srgbClr val="4C5252"/>
                </a:solidFill>
              </a:rPr>
              <a:t>1</a:t>
            </a:r>
            <a:endParaRPr kumimoji="1" lang="zh-CN" altLang="en-US" sz="1100" dirty="0">
              <a:solidFill>
                <a:srgbClr val="4C5252"/>
              </a:solidFill>
            </a:endParaRPr>
          </a:p>
        </p:txBody>
      </p:sp>
      <p:cxnSp>
        <p:nvCxnSpPr>
          <p:cNvPr id="8" name="直线连接符 8">
            <a:extLst>
              <a:ext uri="{FF2B5EF4-FFF2-40B4-BE49-F238E27FC236}">
                <a16:creationId xmlns:a16="http://schemas.microsoft.com/office/drawing/2014/main" id="{1AD2AC6B-6438-08D5-DE74-D0BF9F20D2C8}"/>
              </a:ext>
            </a:extLst>
          </p:cNvPr>
          <p:cNvCxnSpPr>
            <a:cxnSpLocks/>
            <a:stCxn id="3" idx="2"/>
          </p:cNvCxnSpPr>
          <p:nvPr/>
        </p:nvCxnSpPr>
        <p:spPr>
          <a:xfrm>
            <a:off x="2002676" y="3287049"/>
            <a:ext cx="0" cy="3031558"/>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2D3EB74-DCCB-B11D-D43F-43C16300B6BA}"/>
              </a:ext>
            </a:extLst>
          </p:cNvPr>
          <p:cNvSpPr/>
          <p:nvPr/>
        </p:nvSpPr>
        <p:spPr>
          <a:xfrm>
            <a:off x="1939505" y="3450901"/>
            <a:ext cx="100591" cy="98057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7" name="矩形 16">
            <a:extLst>
              <a:ext uri="{FF2B5EF4-FFF2-40B4-BE49-F238E27FC236}">
                <a16:creationId xmlns:a16="http://schemas.microsoft.com/office/drawing/2014/main" id="{F81D4687-9AB7-A60B-9BC4-CF8A2F836F53}"/>
              </a:ext>
            </a:extLst>
          </p:cNvPr>
          <p:cNvSpPr/>
          <p:nvPr/>
        </p:nvSpPr>
        <p:spPr>
          <a:xfrm>
            <a:off x="1993503" y="3615668"/>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18" name="肘形连接符 25">
            <a:extLst>
              <a:ext uri="{FF2B5EF4-FFF2-40B4-BE49-F238E27FC236}">
                <a16:creationId xmlns:a16="http://schemas.microsoft.com/office/drawing/2014/main" id="{779B2839-02F8-B477-B02C-6F2702C40A30}"/>
              </a:ext>
            </a:extLst>
          </p:cNvPr>
          <p:cNvCxnSpPr>
            <a:cxnSpLocks/>
            <a:endCxn id="17" idx="3"/>
          </p:cNvCxnSpPr>
          <p:nvPr/>
        </p:nvCxnSpPr>
        <p:spPr>
          <a:xfrm rot="16200000" flipH="1">
            <a:off x="1917523" y="3634100"/>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8DC2DFD-D43C-D49F-DFA7-DC2F6A034FBB}"/>
              </a:ext>
            </a:extLst>
          </p:cNvPr>
          <p:cNvSpPr txBox="1"/>
          <p:nvPr/>
        </p:nvSpPr>
        <p:spPr>
          <a:xfrm>
            <a:off x="2380572" y="3549221"/>
            <a:ext cx="13202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1.1.</a:t>
            </a:r>
            <a:r>
              <a:rPr lang="zh-CN" altLang="en-US" sz="1050">
                <a:solidFill>
                  <a:schemeClr val="tx1">
                    <a:lumMod val="65000"/>
                    <a:lumOff val="35000"/>
                  </a:schemeClr>
                </a:solidFill>
                <a:latin typeface="+mn-lt"/>
                <a:ea typeface="+mn-ea"/>
              </a:rPr>
              <a:t>执行本地事务</a:t>
            </a:r>
            <a:endParaRPr lang="zh-CN" altLang="en-US" sz="1050" dirty="0">
              <a:solidFill>
                <a:schemeClr val="tx1">
                  <a:lumMod val="65000"/>
                  <a:lumOff val="35000"/>
                </a:schemeClr>
              </a:solidFill>
              <a:latin typeface="+mn-lt"/>
              <a:ea typeface="+mn-ea"/>
            </a:endParaRPr>
          </a:p>
        </p:txBody>
      </p:sp>
      <p:sp>
        <p:nvSpPr>
          <p:cNvPr id="39" name="矩形 38">
            <a:extLst>
              <a:ext uri="{FF2B5EF4-FFF2-40B4-BE49-F238E27FC236}">
                <a16:creationId xmlns:a16="http://schemas.microsoft.com/office/drawing/2014/main" id="{AE38314D-0256-A37F-EFDC-16DED5B6046F}"/>
              </a:ext>
            </a:extLst>
          </p:cNvPr>
          <p:cNvSpPr/>
          <p:nvPr/>
        </p:nvSpPr>
        <p:spPr>
          <a:xfrm>
            <a:off x="8395468" y="2905220"/>
            <a:ext cx="635264" cy="381148"/>
          </a:xfrm>
          <a:prstGeom prst="rect">
            <a:avLst/>
          </a:prstGeom>
          <a:no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服务</a:t>
            </a:r>
            <a:r>
              <a:rPr kumimoji="1" lang="en-US" altLang="zh-CN" sz="1100">
                <a:solidFill>
                  <a:srgbClr val="4C5252"/>
                </a:solidFill>
              </a:rPr>
              <a:t>2</a:t>
            </a:r>
            <a:endParaRPr kumimoji="1" lang="zh-CN" altLang="en-US" sz="1100" dirty="0">
              <a:solidFill>
                <a:srgbClr val="4C5252"/>
              </a:solidFill>
            </a:endParaRPr>
          </a:p>
        </p:txBody>
      </p:sp>
      <p:cxnSp>
        <p:nvCxnSpPr>
          <p:cNvPr id="40" name="直线连接符 8">
            <a:extLst>
              <a:ext uri="{FF2B5EF4-FFF2-40B4-BE49-F238E27FC236}">
                <a16:creationId xmlns:a16="http://schemas.microsoft.com/office/drawing/2014/main" id="{AB3B995F-F254-F47C-B1AE-FC5F4E1CC16D}"/>
              </a:ext>
            </a:extLst>
          </p:cNvPr>
          <p:cNvCxnSpPr>
            <a:cxnSpLocks/>
            <a:stCxn id="39" idx="2"/>
          </p:cNvCxnSpPr>
          <p:nvPr/>
        </p:nvCxnSpPr>
        <p:spPr>
          <a:xfrm>
            <a:off x="8713100" y="3286368"/>
            <a:ext cx="0" cy="311443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184FE2FC-153E-04EC-5448-9188513A39C4}"/>
              </a:ext>
            </a:extLst>
          </p:cNvPr>
          <p:cNvSpPr/>
          <p:nvPr/>
        </p:nvSpPr>
        <p:spPr>
          <a:xfrm>
            <a:off x="8659102" y="4348762"/>
            <a:ext cx="105528" cy="10451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2" name="矩形 41">
            <a:extLst>
              <a:ext uri="{FF2B5EF4-FFF2-40B4-BE49-F238E27FC236}">
                <a16:creationId xmlns:a16="http://schemas.microsoft.com/office/drawing/2014/main" id="{4B6F0A5D-CB86-9DAA-B91F-75361461BDC7}"/>
              </a:ext>
            </a:extLst>
          </p:cNvPr>
          <p:cNvSpPr/>
          <p:nvPr/>
        </p:nvSpPr>
        <p:spPr>
          <a:xfrm>
            <a:off x="8713100" y="486697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43" name="肘形连接符 25">
            <a:extLst>
              <a:ext uri="{FF2B5EF4-FFF2-40B4-BE49-F238E27FC236}">
                <a16:creationId xmlns:a16="http://schemas.microsoft.com/office/drawing/2014/main" id="{FC4B3AFB-392F-48BC-8891-917D28E00DD7}"/>
              </a:ext>
            </a:extLst>
          </p:cNvPr>
          <p:cNvCxnSpPr>
            <a:cxnSpLocks/>
            <a:endCxn id="42" idx="3"/>
          </p:cNvCxnSpPr>
          <p:nvPr/>
        </p:nvCxnSpPr>
        <p:spPr>
          <a:xfrm rot="16200000" flipH="1">
            <a:off x="8637120" y="4885409"/>
            <a:ext cx="316407" cy="51553"/>
          </a:xfrm>
          <a:prstGeom prst="bentConnector4">
            <a:avLst>
              <a:gd name="adj1" fmla="val 1959"/>
              <a:gd name="adj2" fmla="val 543427"/>
            </a:avLst>
          </a:prstGeom>
          <a:ln w="12700">
            <a:solidFill>
              <a:srgbClr val="4C5252"/>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C26023A-7CCB-C040-965E-52278AC4BFE8}"/>
              </a:ext>
            </a:extLst>
          </p:cNvPr>
          <p:cNvSpPr txBox="1"/>
          <p:nvPr/>
        </p:nvSpPr>
        <p:spPr>
          <a:xfrm>
            <a:off x="9100168" y="4800530"/>
            <a:ext cx="147193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3.</a:t>
            </a:r>
            <a:r>
              <a:rPr lang="zh-CN" altLang="en-US" sz="1050">
                <a:solidFill>
                  <a:schemeClr val="tx1">
                    <a:lumMod val="65000"/>
                    <a:lumOff val="35000"/>
                  </a:schemeClr>
                </a:solidFill>
              </a:rPr>
              <a:t>执行本地事务</a:t>
            </a:r>
            <a:endParaRPr lang="zh-CN" altLang="en-US" sz="1050" dirty="0">
              <a:solidFill>
                <a:schemeClr val="tx1">
                  <a:lumMod val="65000"/>
                  <a:lumOff val="35000"/>
                </a:schemeClr>
              </a:solidFill>
              <a:latin typeface="+mn-lt"/>
              <a:ea typeface="+mn-ea"/>
            </a:endParaRPr>
          </a:p>
        </p:txBody>
      </p:sp>
      <p:cxnSp>
        <p:nvCxnSpPr>
          <p:cNvPr id="56" name="直接箭头连接符 55">
            <a:extLst>
              <a:ext uri="{FF2B5EF4-FFF2-40B4-BE49-F238E27FC236}">
                <a16:creationId xmlns:a16="http://schemas.microsoft.com/office/drawing/2014/main" id="{B0C3F025-61AE-A8CF-7D1F-0473D8F589D5}"/>
              </a:ext>
            </a:extLst>
          </p:cNvPr>
          <p:cNvCxnSpPr>
            <a:cxnSpLocks/>
          </p:cNvCxnSpPr>
          <p:nvPr/>
        </p:nvCxnSpPr>
        <p:spPr>
          <a:xfrm>
            <a:off x="2047499" y="4213654"/>
            <a:ext cx="3470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8EFC74A5-D1A5-67F6-D071-D35744D979A0}"/>
              </a:ext>
            </a:extLst>
          </p:cNvPr>
          <p:cNvSpPr txBox="1"/>
          <p:nvPr/>
        </p:nvSpPr>
        <p:spPr>
          <a:xfrm>
            <a:off x="3258289" y="3936105"/>
            <a:ext cx="13202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1.2.</a:t>
            </a:r>
            <a:r>
              <a:rPr lang="zh-CN" altLang="en-US" sz="1050">
                <a:solidFill>
                  <a:schemeClr val="tx1">
                    <a:lumMod val="65000"/>
                    <a:lumOff val="35000"/>
                  </a:schemeClr>
                </a:solidFill>
                <a:latin typeface="+mn-lt"/>
                <a:ea typeface="+mn-ea"/>
              </a:rPr>
              <a:t>发送消息通知</a:t>
            </a:r>
            <a:endParaRPr lang="zh-CN" altLang="en-US" sz="1050" dirty="0">
              <a:solidFill>
                <a:schemeClr val="tx1">
                  <a:lumMod val="65000"/>
                  <a:lumOff val="35000"/>
                </a:schemeClr>
              </a:solidFill>
              <a:latin typeface="+mn-lt"/>
              <a:ea typeface="+mn-ea"/>
            </a:endParaRPr>
          </a:p>
        </p:txBody>
      </p:sp>
      <p:sp>
        <p:nvSpPr>
          <p:cNvPr id="58" name="矩形 57">
            <a:extLst>
              <a:ext uri="{FF2B5EF4-FFF2-40B4-BE49-F238E27FC236}">
                <a16:creationId xmlns:a16="http://schemas.microsoft.com/office/drawing/2014/main" id="{EC145DD0-8C03-C609-06A6-F29A388B0881}"/>
              </a:ext>
            </a:extLst>
          </p:cNvPr>
          <p:cNvSpPr/>
          <p:nvPr/>
        </p:nvSpPr>
        <p:spPr>
          <a:xfrm>
            <a:off x="5254044" y="2905220"/>
            <a:ext cx="635264" cy="381148"/>
          </a:xfrm>
          <a:prstGeom prst="rect">
            <a:avLst/>
          </a:prstGeom>
          <a:no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a:solidFill>
                  <a:srgbClr val="4C5252"/>
                </a:solidFill>
              </a:rPr>
              <a:t>消息</a:t>
            </a:r>
            <a:endParaRPr kumimoji="1" lang="en-US" altLang="zh-CN" sz="1100">
              <a:solidFill>
                <a:srgbClr val="4C5252"/>
              </a:solidFill>
            </a:endParaRPr>
          </a:p>
          <a:p>
            <a:pPr algn="ctr"/>
            <a:r>
              <a:rPr kumimoji="1" lang="zh-CN" altLang="en-US" sz="1100">
                <a:solidFill>
                  <a:srgbClr val="4C5252"/>
                </a:solidFill>
              </a:rPr>
              <a:t>中间件</a:t>
            </a:r>
            <a:endParaRPr kumimoji="1" lang="zh-CN" altLang="en-US" sz="1100" dirty="0">
              <a:solidFill>
                <a:srgbClr val="4C5252"/>
              </a:solidFill>
            </a:endParaRPr>
          </a:p>
        </p:txBody>
      </p:sp>
      <p:cxnSp>
        <p:nvCxnSpPr>
          <p:cNvPr id="59" name="直线连接符 8">
            <a:extLst>
              <a:ext uri="{FF2B5EF4-FFF2-40B4-BE49-F238E27FC236}">
                <a16:creationId xmlns:a16="http://schemas.microsoft.com/office/drawing/2014/main" id="{3BFE9A12-FB26-A09F-5BC7-4AC8BFD4FB0E}"/>
              </a:ext>
            </a:extLst>
          </p:cNvPr>
          <p:cNvCxnSpPr>
            <a:cxnSpLocks/>
            <a:stCxn id="58" idx="2"/>
          </p:cNvCxnSpPr>
          <p:nvPr/>
        </p:nvCxnSpPr>
        <p:spPr>
          <a:xfrm flipH="1">
            <a:off x="5570442" y="3286368"/>
            <a:ext cx="1234" cy="1768078"/>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491199B9-8C3E-FBA6-3B80-66EE1F4CD846}"/>
              </a:ext>
            </a:extLst>
          </p:cNvPr>
          <p:cNvSpPr/>
          <p:nvPr/>
        </p:nvSpPr>
        <p:spPr>
          <a:xfrm>
            <a:off x="5517678" y="4083908"/>
            <a:ext cx="105528" cy="78307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65" name="直接箭头连接符 64">
            <a:extLst>
              <a:ext uri="{FF2B5EF4-FFF2-40B4-BE49-F238E27FC236}">
                <a16:creationId xmlns:a16="http://schemas.microsoft.com/office/drawing/2014/main" id="{3034BD53-ADFB-2DE3-E115-A381BB1B68F9}"/>
              </a:ext>
            </a:extLst>
          </p:cNvPr>
          <p:cNvCxnSpPr>
            <a:cxnSpLocks/>
          </p:cNvCxnSpPr>
          <p:nvPr/>
        </p:nvCxnSpPr>
        <p:spPr>
          <a:xfrm>
            <a:off x="5646204" y="4395886"/>
            <a:ext cx="30128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333BA070-684A-F9ED-EB64-1DE7A28A3A26}"/>
              </a:ext>
            </a:extLst>
          </p:cNvPr>
          <p:cNvSpPr txBox="1"/>
          <p:nvPr/>
        </p:nvSpPr>
        <p:spPr>
          <a:xfrm>
            <a:off x="6618834" y="4141970"/>
            <a:ext cx="13202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2.1.</a:t>
            </a:r>
            <a:r>
              <a:rPr lang="zh-CN" altLang="en-US" sz="1050">
                <a:solidFill>
                  <a:schemeClr val="tx1">
                    <a:lumMod val="65000"/>
                    <a:lumOff val="35000"/>
                  </a:schemeClr>
                </a:solidFill>
                <a:latin typeface="+mn-lt"/>
                <a:ea typeface="+mn-ea"/>
              </a:rPr>
              <a:t>消息投递</a:t>
            </a:r>
            <a:endParaRPr lang="zh-CN" altLang="en-US" sz="1050" dirty="0">
              <a:solidFill>
                <a:schemeClr val="tx1">
                  <a:lumMod val="65000"/>
                  <a:lumOff val="35000"/>
                </a:schemeClr>
              </a:solidFill>
              <a:latin typeface="+mn-lt"/>
              <a:ea typeface="+mn-ea"/>
            </a:endParaRPr>
          </a:p>
        </p:txBody>
      </p:sp>
      <p:cxnSp>
        <p:nvCxnSpPr>
          <p:cNvPr id="69" name="直接箭头连接符 68">
            <a:extLst>
              <a:ext uri="{FF2B5EF4-FFF2-40B4-BE49-F238E27FC236}">
                <a16:creationId xmlns:a16="http://schemas.microsoft.com/office/drawing/2014/main" id="{18F5AC35-6D59-9B51-87E6-936AE5C830DB}"/>
              </a:ext>
            </a:extLst>
          </p:cNvPr>
          <p:cNvCxnSpPr/>
          <p:nvPr/>
        </p:nvCxnSpPr>
        <p:spPr>
          <a:xfrm flipH="1">
            <a:off x="5646204" y="4602822"/>
            <a:ext cx="3012898"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0" name="文本框 69">
            <a:extLst>
              <a:ext uri="{FF2B5EF4-FFF2-40B4-BE49-F238E27FC236}">
                <a16:creationId xmlns:a16="http://schemas.microsoft.com/office/drawing/2014/main" id="{1184D544-A719-8291-BDB5-B6F9AC3609FF}"/>
              </a:ext>
            </a:extLst>
          </p:cNvPr>
          <p:cNvSpPr txBox="1"/>
          <p:nvPr/>
        </p:nvSpPr>
        <p:spPr>
          <a:xfrm>
            <a:off x="6618833" y="4602821"/>
            <a:ext cx="13202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2.2.</a:t>
            </a:r>
            <a:r>
              <a:rPr lang="zh-CN" altLang="en-US" sz="1050">
                <a:solidFill>
                  <a:schemeClr val="tx1">
                    <a:lumMod val="65000"/>
                    <a:lumOff val="35000"/>
                  </a:schemeClr>
                </a:solidFill>
                <a:latin typeface="+mn-lt"/>
                <a:ea typeface="+mn-ea"/>
              </a:rPr>
              <a:t>消息</a:t>
            </a:r>
            <a:r>
              <a:rPr lang="en-US" altLang="zh-CN" sz="1050">
                <a:solidFill>
                  <a:schemeClr val="tx1">
                    <a:lumMod val="65000"/>
                    <a:lumOff val="35000"/>
                  </a:schemeClr>
                </a:solidFill>
                <a:latin typeface="+mn-lt"/>
                <a:ea typeface="+mn-ea"/>
              </a:rPr>
              <a:t>ACK</a:t>
            </a:r>
            <a:endParaRPr lang="zh-CN" altLang="en-US" sz="1050" dirty="0">
              <a:solidFill>
                <a:schemeClr val="tx1">
                  <a:lumMod val="65000"/>
                  <a:lumOff val="35000"/>
                </a:schemeClr>
              </a:solidFill>
              <a:latin typeface="+mn-lt"/>
              <a:ea typeface="+mn-ea"/>
            </a:endParaRPr>
          </a:p>
        </p:txBody>
      </p:sp>
      <p:sp>
        <p:nvSpPr>
          <p:cNvPr id="71" name="矩形 70">
            <a:extLst>
              <a:ext uri="{FF2B5EF4-FFF2-40B4-BE49-F238E27FC236}">
                <a16:creationId xmlns:a16="http://schemas.microsoft.com/office/drawing/2014/main" id="{E9EBC281-494C-DEB3-20FC-F01E779A97C9}"/>
              </a:ext>
            </a:extLst>
          </p:cNvPr>
          <p:cNvSpPr/>
          <p:nvPr/>
        </p:nvSpPr>
        <p:spPr>
          <a:xfrm>
            <a:off x="1949912" y="5534786"/>
            <a:ext cx="105520" cy="632626"/>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73" name="直接箭头连接符 72">
            <a:extLst>
              <a:ext uri="{FF2B5EF4-FFF2-40B4-BE49-F238E27FC236}">
                <a16:creationId xmlns:a16="http://schemas.microsoft.com/office/drawing/2014/main" id="{D714915A-9FB7-53EF-1E4F-BFF4E49FC83A}"/>
              </a:ext>
            </a:extLst>
          </p:cNvPr>
          <p:cNvCxnSpPr>
            <a:cxnSpLocks/>
          </p:cNvCxnSpPr>
          <p:nvPr/>
        </p:nvCxnSpPr>
        <p:spPr>
          <a:xfrm flipH="1">
            <a:off x="2055440" y="5727203"/>
            <a:ext cx="66036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文本框 76">
            <a:extLst>
              <a:ext uri="{FF2B5EF4-FFF2-40B4-BE49-F238E27FC236}">
                <a16:creationId xmlns:a16="http://schemas.microsoft.com/office/drawing/2014/main" id="{1E3F9ADB-5BC1-65BE-A649-0B9D53F65AEA}"/>
              </a:ext>
            </a:extLst>
          </p:cNvPr>
          <p:cNvSpPr txBox="1"/>
          <p:nvPr/>
        </p:nvSpPr>
        <p:spPr>
          <a:xfrm>
            <a:off x="4642482" y="5511710"/>
            <a:ext cx="1961448"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4.1.</a:t>
            </a:r>
            <a:r>
              <a:rPr lang="zh-CN" altLang="en-US" sz="1050">
                <a:solidFill>
                  <a:schemeClr val="tx1">
                    <a:lumMod val="65000"/>
                    <a:lumOff val="35000"/>
                  </a:schemeClr>
                </a:solidFill>
              </a:rPr>
              <a:t>主动查询，业务状态核对</a:t>
            </a:r>
            <a:endParaRPr lang="zh-CN" altLang="en-US" sz="1050" dirty="0">
              <a:solidFill>
                <a:schemeClr val="tx1">
                  <a:lumMod val="65000"/>
                  <a:lumOff val="35000"/>
                </a:schemeClr>
              </a:solidFill>
              <a:latin typeface="+mn-lt"/>
              <a:ea typeface="+mn-ea"/>
            </a:endParaRPr>
          </a:p>
        </p:txBody>
      </p:sp>
      <p:cxnSp>
        <p:nvCxnSpPr>
          <p:cNvPr id="80" name="直接箭头连接符 79">
            <a:extLst>
              <a:ext uri="{FF2B5EF4-FFF2-40B4-BE49-F238E27FC236}">
                <a16:creationId xmlns:a16="http://schemas.microsoft.com/office/drawing/2014/main" id="{622D0E1A-759A-BB75-964B-B87B9793C3C2}"/>
              </a:ext>
            </a:extLst>
          </p:cNvPr>
          <p:cNvCxnSpPr>
            <a:cxnSpLocks/>
          </p:cNvCxnSpPr>
          <p:nvPr/>
        </p:nvCxnSpPr>
        <p:spPr>
          <a:xfrm>
            <a:off x="2075726" y="5952432"/>
            <a:ext cx="6583375"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id="{C5D6BB6F-EBF5-F020-FD66-34B1C31E4FD5}"/>
              </a:ext>
            </a:extLst>
          </p:cNvPr>
          <p:cNvSpPr txBox="1"/>
          <p:nvPr/>
        </p:nvSpPr>
        <p:spPr>
          <a:xfrm>
            <a:off x="5094537" y="5972559"/>
            <a:ext cx="119828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rPr>
              <a:t>4.2.</a:t>
            </a:r>
            <a:r>
              <a:rPr lang="zh-CN" altLang="en-US" sz="1050">
                <a:solidFill>
                  <a:schemeClr val="tx1">
                    <a:lumMod val="65000"/>
                    <a:lumOff val="35000"/>
                  </a:schemeClr>
                </a:solidFill>
              </a:rPr>
              <a:t>返回结果</a:t>
            </a:r>
            <a:endParaRPr lang="zh-CN" altLang="en-US" sz="1050" dirty="0">
              <a:solidFill>
                <a:schemeClr val="tx1">
                  <a:lumMod val="65000"/>
                  <a:lumOff val="35000"/>
                </a:schemeClr>
              </a:solidFill>
              <a:latin typeface="+mn-lt"/>
              <a:ea typeface="+mn-ea"/>
            </a:endParaRPr>
          </a:p>
        </p:txBody>
      </p:sp>
      <p:cxnSp>
        <p:nvCxnSpPr>
          <p:cNvPr id="83" name="直接箭头连接符 82">
            <a:extLst>
              <a:ext uri="{FF2B5EF4-FFF2-40B4-BE49-F238E27FC236}">
                <a16:creationId xmlns:a16="http://schemas.microsoft.com/office/drawing/2014/main" id="{42D030FF-4FC3-3995-560F-C3F9FDDE8264}"/>
              </a:ext>
            </a:extLst>
          </p:cNvPr>
          <p:cNvCxnSpPr>
            <a:cxnSpLocks/>
          </p:cNvCxnSpPr>
          <p:nvPr/>
        </p:nvCxnSpPr>
        <p:spPr>
          <a:xfrm flipH="1">
            <a:off x="2075726" y="4365382"/>
            <a:ext cx="341992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7C7AA652-D327-0247-D73B-974BC5D1FF84}"/>
              </a:ext>
            </a:extLst>
          </p:cNvPr>
          <p:cNvSpPr txBox="1"/>
          <p:nvPr/>
        </p:nvSpPr>
        <p:spPr>
          <a:xfrm>
            <a:off x="3258289" y="4355313"/>
            <a:ext cx="13202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1.3.</a:t>
            </a:r>
            <a:r>
              <a:rPr lang="zh-CN" altLang="en-US" sz="1050">
                <a:solidFill>
                  <a:schemeClr val="tx1">
                    <a:lumMod val="65000"/>
                    <a:lumOff val="35000"/>
                  </a:schemeClr>
                </a:solidFill>
                <a:latin typeface="+mn-lt"/>
                <a:ea typeface="+mn-ea"/>
              </a:rPr>
              <a:t>消息</a:t>
            </a:r>
            <a:r>
              <a:rPr lang="en-US" altLang="zh-CN" sz="1050">
                <a:solidFill>
                  <a:schemeClr val="tx1">
                    <a:lumMod val="65000"/>
                    <a:lumOff val="35000"/>
                  </a:schemeClr>
                </a:solidFill>
                <a:latin typeface="+mn-lt"/>
                <a:ea typeface="+mn-ea"/>
              </a:rPr>
              <a:t>ACK</a:t>
            </a:r>
            <a:endParaRPr lang="zh-CN" altLang="en-US" sz="1050" dirty="0">
              <a:solidFill>
                <a:schemeClr val="tx1">
                  <a:lumMod val="65000"/>
                  <a:lumOff val="35000"/>
                </a:schemeClr>
              </a:solidFill>
              <a:latin typeface="+mn-lt"/>
              <a:ea typeface="+mn-ea"/>
            </a:endParaRPr>
          </a:p>
        </p:txBody>
      </p:sp>
      <p:sp>
        <p:nvSpPr>
          <p:cNvPr id="87" name="矩形 86">
            <a:extLst>
              <a:ext uri="{FF2B5EF4-FFF2-40B4-BE49-F238E27FC236}">
                <a16:creationId xmlns:a16="http://schemas.microsoft.com/office/drawing/2014/main" id="{38FA71E0-0E15-DDE9-1055-6E125F1076D0}"/>
              </a:ext>
            </a:extLst>
          </p:cNvPr>
          <p:cNvSpPr/>
          <p:nvPr/>
        </p:nvSpPr>
        <p:spPr>
          <a:xfrm>
            <a:off x="8659101" y="5546853"/>
            <a:ext cx="105507" cy="6736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grpSp>
        <p:nvGrpSpPr>
          <p:cNvPr id="92" name="组合 91">
            <a:extLst>
              <a:ext uri="{FF2B5EF4-FFF2-40B4-BE49-F238E27FC236}">
                <a16:creationId xmlns:a16="http://schemas.microsoft.com/office/drawing/2014/main" id="{5D112071-187C-FAFD-6667-15E4DB216BEF}"/>
              </a:ext>
            </a:extLst>
          </p:cNvPr>
          <p:cNvGrpSpPr/>
          <p:nvPr/>
        </p:nvGrpSpPr>
        <p:grpSpPr>
          <a:xfrm>
            <a:off x="1345919" y="5200734"/>
            <a:ext cx="7527731" cy="1164995"/>
            <a:chOff x="1345919" y="5200734"/>
            <a:chExt cx="7527731" cy="1164995"/>
          </a:xfrm>
        </p:grpSpPr>
        <p:grpSp>
          <p:nvGrpSpPr>
            <p:cNvPr id="90" name="组合 89">
              <a:extLst>
                <a:ext uri="{FF2B5EF4-FFF2-40B4-BE49-F238E27FC236}">
                  <a16:creationId xmlns:a16="http://schemas.microsoft.com/office/drawing/2014/main" id="{DE16BCFD-DDE0-067F-7401-ECA0569FCAAB}"/>
                </a:ext>
              </a:extLst>
            </p:cNvPr>
            <p:cNvGrpSpPr/>
            <p:nvPr/>
          </p:nvGrpSpPr>
          <p:grpSpPr>
            <a:xfrm>
              <a:off x="1345919" y="5200734"/>
              <a:ext cx="7527731" cy="1164995"/>
              <a:chOff x="1345919" y="5200734"/>
              <a:chExt cx="7527731" cy="1164995"/>
            </a:xfrm>
          </p:grpSpPr>
          <p:sp>
            <p:nvSpPr>
              <p:cNvPr id="86" name="矩形 85">
                <a:extLst>
                  <a:ext uri="{FF2B5EF4-FFF2-40B4-BE49-F238E27FC236}">
                    <a16:creationId xmlns:a16="http://schemas.microsoft.com/office/drawing/2014/main" id="{8C8543E9-6A1C-E0A6-43C3-FF5BBE9D6865}"/>
                  </a:ext>
                </a:extLst>
              </p:cNvPr>
              <p:cNvSpPr/>
              <p:nvPr/>
            </p:nvSpPr>
            <p:spPr>
              <a:xfrm>
                <a:off x="1345919" y="5473609"/>
                <a:ext cx="7527731" cy="89212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卡片 88">
                <a:extLst>
                  <a:ext uri="{FF2B5EF4-FFF2-40B4-BE49-F238E27FC236}">
                    <a16:creationId xmlns:a16="http://schemas.microsoft.com/office/drawing/2014/main" id="{8AD74A07-DEA3-7C40-F971-2EFD89D081DD}"/>
                  </a:ext>
                </a:extLst>
              </p:cNvPr>
              <p:cNvSpPr/>
              <p:nvPr/>
            </p:nvSpPr>
            <p:spPr>
              <a:xfrm flipH="1">
                <a:off x="1345919" y="5200734"/>
                <a:ext cx="1242324" cy="270461"/>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429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4290 h 10000"/>
                  <a:gd name="connsiteX0" fmla="*/ 0 w 10000"/>
                  <a:gd name="connsiteY0" fmla="*/ 4672 h 10382"/>
                  <a:gd name="connsiteX1" fmla="*/ 1008 w 10000"/>
                  <a:gd name="connsiteY1" fmla="*/ 0 h 10382"/>
                  <a:gd name="connsiteX2" fmla="*/ 10000 w 10000"/>
                  <a:gd name="connsiteY2" fmla="*/ 382 h 10382"/>
                  <a:gd name="connsiteX3" fmla="*/ 10000 w 10000"/>
                  <a:gd name="connsiteY3" fmla="*/ 10382 h 10382"/>
                  <a:gd name="connsiteX4" fmla="*/ 0 w 10000"/>
                  <a:gd name="connsiteY4" fmla="*/ 10382 h 10382"/>
                  <a:gd name="connsiteX5" fmla="*/ 0 w 10000"/>
                  <a:gd name="connsiteY5" fmla="*/ 4672 h 10382"/>
                  <a:gd name="connsiteX0" fmla="*/ 0 w 10000"/>
                  <a:gd name="connsiteY0" fmla="*/ 4290 h 10000"/>
                  <a:gd name="connsiteX1" fmla="*/ 1173 w 10000"/>
                  <a:gd name="connsiteY1" fmla="*/ 381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4290 h 10000"/>
                  <a:gd name="connsiteX0" fmla="*/ 0 w 10000"/>
                  <a:gd name="connsiteY0" fmla="*/ 4290 h 10000"/>
                  <a:gd name="connsiteX1" fmla="*/ 1204 w 10000"/>
                  <a:gd name="connsiteY1" fmla="*/ 23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4290 h 10000"/>
                  <a:gd name="connsiteX0" fmla="*/ 0 w 10000"/>
                  <a:gd name="connsiteY0" fmla="*/ 4337 h 10047"/>
                  <a:gd name="connsiteX1" fmla="*/ 1204 w 10000"/>
                  <a:gd name="connsiteY1" fmla="*/ 0 h 10047"/>
                  <a:gd name="connsiteX2" fmla="*/ 10000 w 10000"/>
                  <a:gd name="connsiteY2" fmla="*/ 47 h 10047"/>
                  <a:gd name="connsiteX3" fmla="*/ 10000 w 10000"/>
                  <a:gd name="connsiteY3" fmla="*/ 10047 h 10047"/>
                  <a:gd name="connsiteX4" fmla="*/ 0 w 10000"/>
                  <a:gd name="connsiteY4" fmla="*/ 10047 h 10047"/>
                  <a:gd name="connsiteX5" fmla="*/ 0 w 10000"/>
                  <a:gd name="connsiteY5" fmla="*/ 4337 h 1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47">
                    <a:moveTo>
                      <a:pt x="0" y="4337"/>
                    </a:moveTo>
                    <a:lnTo>
                      <a:pt x="1204" y="0"/>
                    </a:lnTo>
                    <a:lnTo>
                      <a:pt x="10000" y="47"/>
                    </a:lnTo>
                    <a:lnTo>
                      <a:pt x="10000" y="10047"/>
                    </a:lnTo>
                    <a:lnTo>
                      <a:pt x="0" y="10047"/>
                    </a:lnTo>
                    <a:lnTo>
                      <a:pt x="0" y="4337"/>
                    </a:lnTo>
                    <a:close/>
                  </a:path>
                </a:pathLst>
              </a:cu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a:extLst>
                <a:ext uri="{FF2B5EF4-FFF2-40B4-BE49-F238E27FC236}">
                  <a16:creationId xmlns:a16="http://schemas.microsoft.com/office/drawing/2014/main" id="{7C3D402A-1B23-93F8-D732-92E27AFE7A9A}"/>
                </a:ext>
              </a:extLst>
            </p:cNvPr>
            <p:cNvSpPr txBox="1"/>
            <p:nvPr/>
          </p:nvSpPr>
          <p:spPr>
            <a:xfrm>
              <a:off x="1371239" y="5204262"/>
              <a:ext cx="1125382"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bg1"/>
                  </a:solidFill>
                </a:rPr>
                <a:t>兜底方案</a:t>
              </a:r>
              <a:endParaRPr lang="zh-CN" altLang="en-US" sz="1200" dirty="0">
                <a:solidFill>
                  <a:schemeClr val="bg1"/>
                </a:solidFill>
                <a:latin typeface="+mn-lt"/>
                <a:ea typeface="+mn-ea"/>
              </a:endParaRPr>
            </a:p>
          </p:txBody>
        </p:sp>
      </p:grpSp>
      <p:grpSp>
        <p:nvGrpSpPr>
          <p:cNvPr id="2" name="组合 1">
            <a:extLst>
              <a:ext uri="{FF2B5EF4-FFF2-40B4-BE49-F238E27FC236}">
                <a16:creationId xmlns:a16="http://schemas.microsoft.com/office/drawing/2014/main" id="{D066430D-0FB7-B5EA-7931-93FB0954EBEA}"/>
              </a:ext>
            </a:extLst>
          </p:cNvPr>
          <p:cNvGrpSpPr/>
          <p:nvPr/>
        </p:nvGrpSpPr>
        <p:grpSpPr>
          <a:xfrm>
            <a:off x="964315" y="3699515"/>
            <a:ext cx="7909335" cy="1191764"/>
            <a:chOff x="1345918" y="5200734"/>
            <a:chExt cx="7909335" cy="1191764"/>
          </a:xfrm>
        </p:grpSpPr>
        <p:grpSp>
          <p:nvGrpSpPr>
            <p:cNvPr id="4" name="组合 3">
              <a:extLst>
                <a:ext uri="{FF2B5EF4-FFF2-40B4-BE49-F238E27FC236}">
                  <a16:creationId xmlns:a16="http://schemas.microsoft.com/office/drawing/2014/main" id="{23A47BF7-16C3-E7A7-C696-607BD8F1216A}"/>
                </a:ext>
              </a:extLst>
            </p:cNvPr>
            <p:cNvGrpSpPr/>
            <p:nvPr/>
          </p:nvGrpSpPr>
          <p:grpSpPr>
            <a:xfrm>
              <a:off x="1345918" y="5200734"/>
              <a:ext cx="7909335" cy="1191764"/>
              <a:chOff x="1345918" y="5200734"/>
              <a:chExt cx="7909335" cy="1191764"/>
            </a:xfrm>
          </p:grpSpPr>
          <p:sp>
            <p:nvSpPr>
              <p:cNvPr id="6" name="矩形 5">
                <a:extLst>
                  <a:ext uri="{FF2B5EF4-FFF2-40B4-BE49-F238E27FC236}">
                    <a16:creationId xmlns:a16="http://schemas.microsoft.com/office/drawing/2014/main" id="{2DF610B9-5FEC-3437-DF66-EF44D6456102}"/>
                  </a:ext>
                </a:extLst>
              </p:cNvPr>
              <p:cNvSpPr/>
              <p:nvPr/>
            </p:nvSpPr>
            <p:spPr>
              <a:xfrm>
                <a:off x="1345919" y="5473609"/>
                <a:ext cx="7909334" cy="9188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卡片 88">
                <a:extLst>
                  <a:ext uri="{FF2B5EF4-FFF2-40B4-BE49-F238E27FC236}">
                    <a16:creationId xmlns:a16="http://schemas.microsoft.com/office/drawing/2014/main" id="{B061C936-9C7C-777D-FD9B-6D4DCC5A31C6}"/>
                  </a:ext>
                </a:extLst>
              </p:cNvPr>
              <p:cNvSpPr/>
              <p:nvPr/>
            </p:nvSpPr>
            <p:spPr>
              <a:xfrm flipH="1">
                <a:off x="1345918" y="5200734"/>
                <a:ext cx="909245" cy="270461"/>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429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4290 h 10000"/>
                  <a:gd name="connsiteX0" fmla="*/ 0 w 10000"/>
                  <a:gd name="connsiteY0" fmla="*/ 4672 h 10382"/>
                  <a:gd name="connsiteX1" fmla="*/ 1008 w 10000"/>
                  <a:gd name="connsiteY1" fmla="*/ 0 h 10382"/>
                  <a:gd name="connsiteX2" fmla="*/ 10000 w 10000"/>
                  <a:gd name="connsiteY2" fmla="*/ 382 h 10382"/>
                  <a:gd name="connsiteX3" fmla="*/ 10000 w 10000"/>
                  <a:gd name="connsiteY3" fmla="*/ 10382 h 10382"/>
                  <a:gd name="connsiteX4" fmla="*/ 0 w 10000"/>
                  <a:gd name="connsiteY4" fmla="*/ 10382 h 10382"/>
                  <a:gd name="connsiteX5" fmla="*/ 0 w 10000"/>
                  <a:gd name="connsiteY5" fmla="*/ 4672 h 10382"/>
                  <a:gd name="connsiteX0" fmla="*/ 0 w 10000"/>
                  <a:gd name="connsiteY0" fmla="*/ 4290 h 10000"/>
                  <a:gd name="connsiteX1" fmla="*/ 1173 w 10000"/>
                  <a:gd name="connsiteY1" fmla="*/ 381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4290 h 10000"/>
                  <a:gd name="connsiteX0" fmla="*/ 0 w 10000"/>
                  <a:gd name="connsiteY0" fmla="*/ 4290 h 10000"/>
                  <a:gd name="connsiteX1" fmla="*/ 1204 w 10000"/>
                  <a:gd name="connsiteY1" fmla="*/ 23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4290 h 10000"/>
                  <a:gd name="connsiteX0" fmla="*/ 0 w 10000"/>
                  <a:gd name="connsiteY0" fmla="*/ 4337 h 10047"/>
                  <a:gd name="connsiteX1" fmla="*/ 1204 w 10000"/>
                  <a:gd name="connsiteY1" fmla="*/ 0 h 10047"/>
                  <a:gd name="connsiteX2" fmla="*/ 10000 w 10000"/>
                  <a:gd name="connsiteY2" fmla="*/ 47 h 10047"/>
                  <a:gd name="connsiteX3" fmla="*/ 10000 w 10000"/>
                  <a:gd name="connsiteY3" fmla="*/ 10047 h 10047"/>
                  <a:gd name="connsiteX4" fmla="*/ 0 w 10000"/>
                  <a:gd name="connsiteY4" fmla="*/ 10047 h 10047"/>
                  <a:gd name="connsiteX5" fmla="*/ 0 w 10000"/>
                  <a:gd name="connsiteY5" fmla="*/ 4337 h 1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47">
                    <a:moveTo>
                      <a:pt x="0" y="4337"/>
                    </a:moveTo>
                    <a:lnTo>
                      <a:pt x="1204" y="0"/>
                    </a:lnTo>
                    <a:lnTo>
                      <a:pt x="10000" y="47"/>
                    </a:lnTo>
                    <a:lnTo>
                      <a:pt x="10000" y="10047"/>
                    </a:lnTo>
                    <a:lnTo>
                      <a:pt x="0" y="10047"/>
                    </a:lnTo>
                    <a:lnTo>
                      <a:pt x="0" y="4337"/>
                    </a:lnTo>
                    <a:close/>
                  </a:path>
                </a:pathLst>
              </a:custGeom>
              <a:solidFill>
                <a:srgbClr val="1C8E1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9C761D21-A182-AA99-C5CC-5F94EF3D8BA1}"/>
                </a:ext>
              </a:extLst>
            </p:cNvPr>
            <p:cNvSpPr txBox="1"/>
            <p:nvPr/>
          </p:nvSpPr>
          <p:spPr>
            <a:xfrm>
              <a:off x="1371239" y="5204262"/>
              <a:ext cx="836651"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bg1"/>
                  </a:solidFill>
                  <a:latin typeface="+mn-lt"/>
                  <a:ea typeface="+mn-ea"/>
                </a:rPr>
                <a:t>失败重试</a:t>
              </a:r>
              <a:endParaRPr lang="zh-CN" altLang="en-US" sz="1200" dirty="0">
                <a:solidFill>
                  <a:schemeClr val="bg1"/>
                </a:solidFill>
                <a:latin typeface="+mn-lt"/>
                <a:ea typeface="+mn-ea"/>
              </a:endParaRPr>
            </a:p>
          </p:txBody>
        </p:sp>
      </p:grpSp>
    </p:spTree>
    <p:extLst>
      <p:ext uri="{BB962C8B-B14F-4D97-AF65-F5344CB8AC3E}">
        <p14:creationId xmlns:p14="http://schemas.microsoft.com/office/powerpoint/2010/main" val="33258078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arn(inVertical)">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C3E09-28BD-EF9A-DC51-05F08F001F75}"/>
              </a:ext>
            </a:extLst>
          </p:cNvPr>
          <p:cNvSpPr>
            <a:spLocks noGrp="1"/>
          </p:cNvSpPr>
          <p:nvPr>
            <p:ph type="title"/>
          </p:nvPr>
        </p:nvSpPr>
        <p:spPr/>
        <p:txBody>
          <a:bodyPr/>
          <a:lstStyle/>
          <a:p>
            <a:r>
              <a:rPr lang="zh-CN" altLang="en-US"/>
              <a:t>注册中心</a:t>
            </a:r>
            <a:endParaRPr lang="en-US" altLang="zh-CN"/>
          </a:p>
        </p:txBody>
      </p:sp>
      <p:sp>
        <p:nvSpPr>
          <p:cNvPr id="3" name="文本占位符 2">
            <a:extLst>
              <a:ext uri="{FF2B5EF4-FFF2-40B4-BE49-F238E27FC236}">
                <a16:creationId xmlns:a16="http://schemas.microsoft.com/office/drawing/2014/main" id="{6C5D3087-C42F-3D69-B6D0-9325517A118A}"/>
              </a:ext>
            </a:extLst>
          </p:cNvPr>
          <p:cNvSpPr>
            <a:spLocks noGrp="1"/>
          </p:cNvSpPr>
          <p:nvPr>
            <p:ph type="body" sz="quarter" idx="10"/>
          </p:nvPr>
        </p:nvSpPr>
        <p:spPr/>
        <p:txBody>
          <a:bodyPr/>
          <a:lstStyle/>
          <a:p>
            <a:r>
              <a:rPr lang="en-US" altLang="zh-CN"/>
              <a:t>02</a:t>
            </a:r>
            <a:endParaRPr lang="zh-CN" altLang="en-US"/>
          </a:p>
        </p:txBody>
      </p:sp>
    </p:spTree>
    <p:extLst>
      <p:ext uri="{BB962C8B-B14F-4D97-AF65-F5344CB8AC3E}">
        <p14:creationId xmlns:p14="http://schemas.microsoft.com/office/powerpoint/2010/main" val="328835708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B60004"/>
                </a:solidFill>
              </a:rPr>
              <a:t>环境隔离</a:t>
            </a:r>
            <a:endParaRPr lang="en-US" altLang="zh-CN">
              <a:solidFill>
                <a:srgbClr val="B60004"/>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分级模型</a:t>
            </a:r>
            <a:endParaRPr lang="en-US" altLang="zh-CN"/>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Eureka</a:t>
            </a:r>
            <a:r>
              <a:rPr lang="zh-CN" altLang="en-US"/>
              <a:t>与</a:t>
            </a:r>
            <a:r>
              <a:rPr lang="en-US" altLang="zh-CN"/>
              <a:t>Nacos</a:t>
            </a:r>
          </a:p>
        </p:txBody>
      </p:sp>
    </p:spTree>
    <p:extLst>
      <p:ext uri="{BB962C8B-B14F-4D97-AF65-F5344CB8AC3E}">
        <p14:creationId xmlns:p14="http://schemas.microsoft.com/office/powerpoint/2010/main" val="15500834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环境隔离</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zh-CN" altLang="en-US"/>
              <a:t>企业实际开发中，往往会搭建多个运行环境，例如：开发环境、测试环境、发布环境。不同环境之间需要隔离。或者不同项目使用了一套</a:t>
            </a:r>
            <a:r>
              <a:rPr lang="en-US" altLang="zh-CN"/>
              <a:t>Nacos</a:t>
            </a:r>
            <a:r>
              <a:rPr lang="zh-CN" altLang="en-US"/>
              <a:t>，不同项目之间要做环境隔离。</a:t>
            </a:r>
            <a:endParaRPr lang="zh-CN" altLang="en-US">
              <a:effectLst/>
            </a:endParaRPr>
          </a:p>
        </p:txBody>
      </p:sp>
      <p:sp>
        <p:nvSpPr>
          <p:cNvPr id="4" name="矩形 3">
            <a:hlinkClick r:id="rId2"/>
            <a:extLst>
              <a:ext uri="{FF2B5EF4-FFF2-40B4-BE49-F238E27FC236}">
                <a16:creationId xmlns:a16="http://schemas.microsoft.com/office/drawing/2014/main" id="{803CCB76-B176-E2CF-DDF8-61648C489A02}"/>
              </a:ext>
            </a:extLst>
          </p:cNvPr>
          <p:cNvSpPr/>
          <p:nvPr/>
        </p:nvSpPr>
        <p:spPr>
          <a:xfrm>
            <a:off x="3441247" y="4079532"/>
            <a:ext cx="1396678" cy="509287"/>
          </a:xfrm>
          <a:prstGeom prst="rect">
            <a:avLst/>
          </a:prstGeom>
          <a:solidFill>
            <a:srgbClr val="FF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3"/>
            <a:extLst>
              <a:ext uri="{FF2B5EF4-FFF2-40B4-BE49-F238E27FC236}">
                <a16:creationId xmlns:a16="http://schemas.microsoft.com/office/drawing/2014/main" id="{C0C2305E-BEC8-A82E-B9FC-F464B21F7B7E}"/>
              </a:ext>
            </a:extLst>
          </p:cNvPr>
          <p:cNvSpPr/>
          <p:nvPr/>
        </p:nvSpPr>
        <p:spPr>
          <a:xfrm>
            <a:off x="4571574" y="4128725"/>
            <a:ext cx="1396678" cy="509287"/>
          </a:xfrm>
          <a:prstGeom prst="rect">
            <a:avLst/>
          </a:prstGeom>
          <a:solidFill>
            <a:srgbClr val="FF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30232949-31A2-3B12-F9E3-0576A5DE1FB5}"/>
              </a:ext>
            </a:extLst>
          </p:cNvPr>
          <p:cNvSpPr/>
          <p:nvPr/>
        </p:nvSpPr>
        <p:spPr>
          <a:xfrm>
            <a:off x="3378199" y="2657572"/>
            <a:ext cx="5353551" cy="3465324"/>
          </a:xfrm>
          <a:prstGeom prst="ellipse">
            <a:avLst/>
          </a:prstGeom>
          <a:gradFill>
            <a:gsLst>
              <a:gs pos="0">
                <a:schemeClr val="accent5">
                  <a:shade val="51000"/>
                  <a:satMod val="130000"/>
                </a:schemeClr>
              </a:gs>
              <a:gs pos="72000">
                <a:schemeClr val="accent5">
                  <a:shade val="93000"/>
                  <a:satMod val="130000"/>
                </a:schemeClr>
              </a:gs>
              <a:gs pos="100000">
                <a:schemeClr val="accent5">
                  <a:shade val="94000"/>
                  <a:satMod val="135000"/>
                </a:schemeClr>
              </a:gs>
            </a:gsLst>
          </a:gradFill>
          <a:ln/>
          <a:effectLst>
            <a:outerShdw blurRad="76200" dist="63500" dir="7500000" sx="102000" sy="102000" algn="tl" rotWithShape="0">
              <a:prstClr val="black">
                <a:alpha val="40000"/>
              </a:prstClr>
            </a:outerShdw>
          </a:effectLst>
          <a:scene3d>
            <a:camera prst="orthographicFront">
              <a:rot lat="0" lon="0" rev="0"/>
            </a:camera>
            <a:lightRig rig="threePt" dir="t">
              <a:rot lat="0" lon="0" rev="1200000"/>
            </a:lightRig>
          </a:scene3d>
          <a:sp3d extrusionH="76200" prstMaterial="matte">
            <a:bevelT w="1397000" h="1905000"/>
            <a:bevelB w="0" h="0"/>
          </a:sp3d>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zh-CN" sz="2400">
                <a:latin typeface="阿里巴巴普惠体" panose="00020600040101010101" pitchFamily="18" charset="-122"/>
                <a:ea typeface="阿里巴巴普惠体" panose="00020600040101010101" pitchFamily="18" charset="-122"/>
                <a:cs typeface="阿里巴巴普惠体" panose="00020600040101010101" pitchFamily="18" charset="-122"/>
              </a:rPr>
              <a:t>Namespace</a:t>
            </a: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椭圆 6">
            <a:extLst>
              <a:ext uri="{FF2B5EF4-FFF2-40B4-BE49-F238E27FC236}">
                <a16:creationId xmlns:a16="http://schemas.microsoft.com/office/drawing/2014/main" id="{3FDBFC11-A6D7-2F11-27FB-EC3C5BDF08F6}"/>
              </a:ext>
            </a:extLst>
          </p:cNvPr>
          <p:cNvSpPr/>
          <p:nvPr/>
        </p:nvSpPr>
        <p:spPr>
          <a:xfrm>
            <a:off x="4343129" y="3717220"/>
            <a:ext cx="3423690" cy="2153333"/>
          </a:xfrm>
          <a:prstGeom prst="ellipse">
            <a:avLst/>
          </a:prstGeom>
          <a:gradFill flip="none" rotWithShape="1">
            <a:gsLst>
              <a:gs pos="0">
                <a:srgbClr val="2D7A8F"/>
              </a:gs>
              <a:gs pos="29000">
                <a:srgbClr val="3590A9"/>
              </a:gs>
              <a:gs pos="100000">
                <a:srgbClr val="2C778C"/>
              </a:gs>
            </a:gsLst>
            <a:lin ang="5400000" scaled="1"/>
            <a:tileRect/>
          </a:gradFill>
          <a:ln/>
          <a:effectLst>
            <a:innerShdw blurRad="76200" dist="165100" dir="15300000">
              <a:prstClr val="black">
                <a:alpha val="50000"/>
              </a:prstClr>
            </a:innerShdw>
          </a:effectLst>
        </p:spPr>
        <p:style>
          <a:lnRef idx="1">
            <a:schemeClr val="accent5"/>
          </a:lnRef>
          <a:fillRef idx="3">
            <a:schemeClr val="accent5"/>
          </a:fillRef>
          <a:effectRef idx="2">
            <a:schemeClr val="accent5"/>
          </a:effectRef>
          <a:fontRef idx="minor">
            <a:schemeClr val="lt1"/>
          </a:fontRef>
        </p:style>
        <p:txBody>
          <a:bodyPr rtlCol="0" anchor="t"/>
          <a:lstStyle/>
          <a:p>
            <a:pPr algn="ctr"/>
            <a:r>
              <a:rPr lang="en-US" altLang="zh-CN">
                <a:latin typeface="阿里巴巴普惠体" panose="00020600040101010101" pitchFamily="18" charset="-122"/>
                <a:ea typeface="阿里巴巴普惠体" panose="00020600040101010101" pitchFamily="18" charset="-122"/>
                <a:cs typeface="阿里巴巴普惠体" panose="00020600040101010101" pitchFamily="18" charset="-122"/>
              </a:rPr>
              <a:t>Group</a:t>
            </a: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椭圆 8">
            <a:extLst>
              <a:ext uri="{FF2B5EF4-FFF2-40B4-BE49-F238E27FC236}">
                <a16:creationId xmlns:a16="http://schemas.microsoft.com/office/drawing/2014/main" id="{EFFEFCDD-9145-480F-BBF9-A7B6087A5F20}"/>
              </a:ext>
            </a:extLst>
          </p:cNvPr>
          <p:cNvSpPr/>
          <p:nvPr/>
        </p:nvSpPr>
        <p:spPr>
          <a:xfrm>
            <a:off x="4916437" y="4433147"/>
            <a:ext cx="2277075" cy="1289924"/>
          </a:xfrm>
          <a:prstGeom prst="ellipse">
            <a:avLst/>
          </a:prstGeom>
          <a:gradFill>
            <a:gsLst>
              <a:gs pos="0">
                <a:schemeClr val="accent5">
                  <a:lumMod val="50000"/>
                </a:schemeClr>
              </a:gs>
              <a:gs pos="26000">
                <a:srgbClr val="2B7589"/>
              </a:gs>
              <a:gs pos="100000">
                <a:schemeClr val="accent5">
                  <a:lumMod val="50000"/>
                </a:schemeClr>
              </a:gs>
            </a:gsLst>
            <a:lin ang="5400000" scaled="1"/>
          </a:gradFill>
          <a:ln/>
          <a:effectLst>
            <a:innerShdw blurRad="76200" dist="165100" dir="15300000">
              <a:prstClr val="black">
                <a:alpha val="50000"/>
              </a:prstClr>
            </a:innerShdw>
          </a:effectLst>
        </p:spPr>
        <p:style>
          <a:lnRef idx="1">
            <a:schemeClr val="accent5"/>
          </a:lnRef>
          <a:fillRef idx="3">
            <a:schemeClr val="accent5"/>
          </a:fillRef>
          <a:effectRef idx="2">
            <a:schemeClr val="accent5"/>
          </a:effectRef>
          <a:fontRef idx="minor">
            <a:schemeClr val="lt1"/>
          </a:fontRef>
        </p:style>
        <p:txBody>
          <a:bodyPr lIns="0" tIns="45720" rIns="0" bIns="45720" rtlCol="0" anchor="ctr"/>
          <a:lstStyle/>
          <a:p>
            <a:pPr algn="ctr"/>
            <a:r>
              <a:rPr lang="en-US" altLang="zh-CN" sz="1600">
                <a:latin typeface="阿里巴巴普惠体" panose="00020600040101010101" pitchFamily="18" charset="-122"/>
                <a:ea typeface="阿里巴巴普惠体" panose="00020600040101010101" pitchFamily="18" charset="-122"/>
                <a:cs typeface="阿里巴巴普惠体" panose="00020600040101010101" pitchFamily="18" charset="-122"/>
              </a:rPr>
              <a:t>Service/DataId</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 name="直接连接符 9">
            <a:extLst>
              <a:ext uri="{FF2B5EF4-FFF2-40B4-BE49-F238E27FC236}">
                <a16:creationId xmlns:a16="http://schemas.microsoft.com/office/drawing/2014/main" id="{EB04018D-2D75-50E5-5CB8-DA123FB924D8}"/>
              </a:ext>
            </a:extLst>
          </p:cNvPr>
          <p:cNvCxnSpPr>
            <a:cxnSpLocks/>
          </p:cNvCxnSpPr>
          <p:nvPr/>
        </p:nvCxnSpPr>
        <p:spPr>
          <a:xfrm flipH="1">
            <a:off x="2720653" y="3362162"/>
            <a:ext cx="1137801" cy="0"/>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61ACE100-4212-CD76-3B8B-E96755D59AC2}"/>
              </a:ext>
            </a:extLst>
          </p:cNvPr>
          <p:cNvSpPr txBox="1"/>
          <p:nvPr/>
        </p:nvSpPr>
        <p:spPr>
          <a:xfrm>
            <a:off x="899496" y="2974563"/>
            <a:ext cx="1789633" cy="984885"/>
          </a:xfrm>
          <a:prstGeom prst="rect">
            <a:avLst/>
          </a:prstGeom>
          <a:noFill/>
        </p:spPr>
        <p:txBody>
          <a:bodyPr wrap="square" rtlCol="0">
            <a:spAutoFit/>
          </a:bodyPr>
          <a:lstStyle/>
          <a:p>
            <a:pPr algn="r" fontAlgn="auto">
              <a:lnSpc>
                <a:spcPct val="200000"/>
              </a:lnSpc>
              <a:spcBef>
                <a:spcPts val="0"/>
              </a:spcBef>
              <a:spcAft>
                <a:spcPts val="0"/>
              </a:spcAft>
            </a:pPr>
            <a:r>
              <a:rPr lang="zh-CN" altLang="en-US" b="1">
                <a:latin typeface="+mn-ea"/>
              </a:rPr>
              <a:t>命名空间</a:t>
            </a:r>
            <a:endParaRPr lang="en-US" altLang="zh-CN" b="1">
              <a:latin typeface="+mn-ea"/>
            </a:endParaRPr>
          </a:p>
          <a:p>
            <a:pPr fontAlgn="auto">
              <a:spcBef>
                <a:spcPts val="0"/>
              </a:spcBef>
              <a:spcAft>
                <a:spcPts val="0"/>
              </a:spcAft>
            </a:pPr>
            <a:r>
              <a:rPr lang="zh-CN" altLang="en-US" sz="1100">
                <a:latin typeface="+mn-ea"/>
              </a:rPr>
              <a:t>用于环境隔离。默认是空，表示公共环境</a:t>
            </a:r>
            <a:r>
              <a:rPr lang="en-US" altLang="zh-CN" sz="1100"/>
              <a:t>public</a:t>
            </a:r>
            <a:endParaRPr lang="zh-CN" altLang="en-US" sz="1100" dirty="0">
              <a:solidFill>
                <a:schemeClr val="tx1">
                  <a:lumMod val="65000"/>
                  <a:lumOff val="35000"/>
                </a:schemeClr>
              </a:solidFill>
            </a:endParaRPr>
          </a:p>
        </p:txBody>
      </p:sp>
      <p:cxnSp>
        <p:nvCxnSpPr>
          <p:cNvPr id="14" name="直接连接符 13">
            <a:extLst>
              <a:ext uri="{FF2B5EF4-FFF2-40B4-BE49-F238E27FC236}">
                <a16:creationId xmlns:a16="http://schemas.microsoft.com/office/drawing/2014/main" id="{FE636BD8-4EE1-0757-AD91-37C4E86AAA2A}"/>
              </a:ext>
            </a:extLst>
          </p:cNvPr>
          <p:cNvCxnSpPr>
            <a:cxnSpLocks/>
          </p:cNvCxnSpPr>
          <p:nvPr/>
        </p:nvCxnSpPr>
        <p:spPr>
          <a:xfrm flipH="1">
            <a:off x="2532037" y="5078109"/>
            <a:ext cx="2384400" cy="0"/>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23A6FEE-1130-16FC-A770-EF6E1488C9C4}"/>
              </a:ext>
            </a:extLst>
          </p:cNvPr>
          <p:cNvSpPr txBox="1"/>
          <p:nvPr/>
        </p:nvSpPr>
        <p:spPr>
          <a:xfrm>
            <a:off x="710880" y="4708223"/>
            <a:ext cx="1789633" cy="1323439"/>
          </a:xfrm>
          <a:prstGeom prst="rect">
            <a:avLst/>
          </a:prstGeom>
          <a:noFill/>
        </p:spPr>
        <p:txBody>
          <a:bodyPr wrap="square" rtlCol="0">
            <a:spAutoFit/>
          </a:bodyPr>
          <a:lstStyle/>
          <a:p>
            <a:pPr algn="r" fontAlgn="auto">
              <a:lnSpc>
                <a:spcPct val="200000"/>
              </a:lnSpc>
              <a:spcBef>
                <a:spcPts val="0"/>
              </a:spcBef>
              <a:spcAft>
                <a:spcPts val="0"/>
              </a:spcAft>
            </a:pPr>
            <a:r>
              <a:rPr lang="zh-CN" altLang="en-US" b="1">
                <a:latin typeface="+mn-ea"/>
              </a:rPr>
              <a:t>服务名</a:t>
            </a:r>
            <a:r>
              <a:rPr lang="en-US" altLang="zh-CN" b="1">
                <a:latin typeface="+mn-ea"/>
              </a:rPr>
              <a:t>/</a:t>
            </a:r>
            <a:r>
              <a:rPr lang="zh-CN" altLang="en-US" b="1">
                <a:latin typeface="+mn-ea"/>
              </a:rPr>
              <a:t>配置名</a:t>
            </a:r>
            <a:endParaRPr lang="en-US" altLang="zh-CN" b="1">
              <a:latin typeface="+mn-ea"/>
            </a:endParaRPr>
          </a:p>
          <a:p>
            <a:pPr fontAlgn="auto">
              <a:spcBef>
                <a:spcPts val="0"/>
              </a:spcBef>
              <a:spcAft>
                <a:spcPts val="0"/>
              </a:spcAft>
            </a:pPr>
            <a:r>
              <a:rPr lang="zh-CN" altLang="en-US" sz="1100">
                <a:solidFill>
                  <a:schemeClr val="tx1">
                    <a:lumMod val="65000"/>
                    <a:lumOff val="35000"/>
                  </a:schemeClr>
                </a:solidFill>
                <a:latin typeface="+mn-ea"/>
              </a:rPr>
              <a:t>用于服务注册发现时，就是服务名。</a:t>
            </a:r>
            <a:endParaRPr lang="en-US" altLang="zh-CN" sz="1100">
              <a:solidFill>
                <a:schemeClr val="tx1">
                  <a:lumMod val="65000"/>
                  <a:lumOff val="35000"/>
                </a:schemeClr>
              </a:solidFill>
              <a:latin typeface="+mn-ea"/>
            </a:endParaRPr>
          </a:p>
          <a:p>
            <a:pPr fontAlgn="auto">
              <a:spcBef>
                <a:spcPts val="0"/>
              </a:spcBef>
              <a:spcAft>
                <a:spcPts val="0"/>
              </a:spcAft>
            </a:pPr>
            <a:r>
              <a:rPr lang="zh-CN" altLang="en-US" sz="1100">
                <a:solidFill>
                  <a:schemeClr val="tx1">
                    <a:lumMod val="65000"/>
                    <a:lumOff val="35000"/>
                  </a:schemeClr>
                </a:solidFill>
                <a:latin typeface="+mn-ea"/>
              </a:rPr>
              <a:t>用于配置管理时，就是配置文件名。</a:t>
            </a:r>
            <a:endParaRPr lang="zh-CN" altLang="en-US" sz="1100" dirty="0">
              <a:solidFill>
                <a:schemeClr val="tx1">
                  <a:lumMod val="65000"/>
                  <a:lumOff val="35000"/>
                </a:schemeClr>
              </a:solidFill>
            </a:endParaRPr>
          </a:p>
        </p:txBody>
      </p:sp>
      <p:cxnSp>
        <p:nvCxnSpPr>
          <p:cNvPr id="17" name="直接连接符 16">
            <a:extLst>
              <a:ext uri="{FF2B5EF4-FFF2-40B4-BE49-F238E27FC236}">
                <a16:creationId xmlns:a16="http://schemas.microsoft.com/office/drawing/2014/main" id="{960B274F-680B-E823-E3F4-1353AD786E52}"/>
              </a:ext>
            </a:extLst>
          </p:cNvPr>
          <p:cNvCxnSpPr>
            <a:cxnSpLocks/>
          </p:cNvCxnSpPr>
          <p:nvPr/>
        </p:nvCxnSpPr>
        <p:spPr>
          <a:xfrm>
            <a:off x="7499691" y="4169407"/>
            <a:ext cx="1929861" cy="0"/>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69DEDCDE-A575-377F-6ACF-3A13807FA81C}"/>
              </a:ext>
            </a:extLst>
          </p:cNvPr>
          <p:cNvSpPr txBox="1"/>
          <p:nvPr/>
        </p:nvSpPr>
        <p:spPr>
          <a:xfrm>
            <a:off x="9470602" y="3798727"/>
            <a:ext cx="1789633" cy="984885"/>
          </a:xfrm>
          <a:prstGeom prst="rect">
            <a:avLst/>
          </a:prstGeom>
          <a:noFill/>
        </p:spPr>
        <p:txBody>
          <a:bodyPr wrap="square" rtlCol="0">
            <a:spAutoFit/>
          </a:bodyPr>
          <a:lstStyle/>
          <a:p>
            <a:pPr fontAlgn="auto">
              <a:lnSpc>
                <a:spcPct val="200000"/>
              </a:lnSpc>
              <a:spcBef>
                <a:spcPts val="0"/>
              </a:spcBef>
              <a:spcAft>
                <a:spcPts val="0"/>
              </a:spcAft>
            </a:pPr>
            <a:r>
              <a:rPr lang="zh-CN" altLang="en-US" b="1">
                <a:latin typeface="+mn-ea"/>
              </a:rPr>
              <a:t>分组</a:t>
            </a:r>
            <a:endParaRPr lang="en-US" altLang="zh-CN" b="1">
              <a:latin typeface="+mn-ea"/>
            </a:endParaRPr>
          </a:p>
          <a:p>
            <a:pPr fontAlgn="auto">
              <a:spcBef>
                <a:spcPts val="0"/>
              </a:spcBef>
              <a:spcAft>
                <a:spcPts val="0"/>
              </a:spcAft>
            </a:pPr>
            <a:r>
              <a:rPr lang="zh-CN" altLang="en-US" sz="1100">
                <a:solidFill>
                  <a:schemeClr val="tx1">
                    <a:lumMod val="65000"/>
                    <a:lumOff val="35000"/>
                  </a:schemeClr>
                </a:solidFill>
              </a:rPr>
              <a:t>用于对服务或配置分组。</a:t>
            </a:r>
            <a:r>
              <a:rPr lang="zh-CN" altLang="en-US" sz="1100"/>
              <a:t>默认是</a:t>
            </a:r>
            <a:r>
              <a:rPr lang="en-US" altLang="zh-CN" sz="1100"/>
              <a:t>DEFAULT_GROUP</a:t>
            </a:r>
            <a:endParaRPr lang="zh-CN" altLang="en-US" sz="1100" dirty="0">
              <a:solidFill>
                <a:schemeClr val="tx1">
                  <a:lumMod val="65000"/>
                  <a:lumOff val="35000"/>
                </a:schemeClr>
              </a:solidFill>
            </a:endParaRPr>
          </a:p>
        </p:txBody>
      </p:sp>
    </p:spTree>
    <p:extLst>
      <p:ext uri="{BB962C8B-B14F-4D97-AF65-F5344CB8AC3E}">
        <p14:creationId xmlns:p14="http://schemas.microsoft.com/office/powerpoint/2010/main" val="2338759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par>
                                <p:cTn id="23" presetID="10" presetClass="entr" presetSubtype="0" decel="100000"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stCondLst>
                                            <p:cond delay="0"/>
                                          </p:stCondLst>
                                        </p:cTn>
                                        <p:tgtEl>
                                          <p:spTgt spid="13"/>
                                        </p:tgtEl>
                                      </p:cBhvr>
                                    </p:animEffect>
                                    <p:anim to="0" calcmode="lin" valueType="num">
                                      <p:cBhvr>
                                        <p:cTn id="26" dur="500" fill="hold">
                                          <p:stCondLst>
                                            <p:cond delay="0"/>
                                          </p:stCondLst>
                                        </p:cTn>
                                        <p:tgtEl>
                                          <p:spTgt spid="13"/>
                                        </p:tgtEl>
                                        <p:attrNameLst>
                                          <p:attrName>ppt_x</p:attrName>
                                        </p:attrNameLst>
                                      </p:cBhvr>
                                      <p:tavLst>
                                        <p:tav tm="0">
                                          <p:val>
                                            <p:strVal val="#ppt_x+.05"/>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10" presetClass="entr" presetSubtype="0" decel="100000" fill="hold" grpId="0" nodeType="withEffect">
                                  <p:stCondLst>
                                    <p:cond delay="25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stCondLst>
                                            <p:cond delay="0"/>
                                          </p:stCondLst>
                                        </p:cTn>
                                        <p:tgtEl>
                                          <p:spTgt spid="19"/>
                                        </p:tgtEl>
                                      </p:cBhvr>
                                    </p:animEffect>
                                    <p:anim to="0" calcmode="lin" valueType="num">
                                      <p:cBhvr>
                                        <p:cTn id="35" dur="500" fill="hold">
                                          <p:stCondLst>
                                            <p:cond delay="0"/>
                                          </p:stCondLst>
                                        </p:cTn>
                                        <p:tgtEl>
                                          <p:spTgt spid="19"/>
                                        </p:tgtEl>
                                        <p:attrNameLst>
                                          <p:attrName>ppt_x</p:attrName>
                                        </p:attrNameLst>
                                      </p:cBhvr>
                                      <p:tavLst>
                                        <p:tav tm="0">
                                          <p:val>
                                            <p:strVal val="#ppt_x-.05"/>
                                          </p:val>
                                        </p:tav>
                                        <p:tav tm="100000">
                                          <p:val>
                                            <p:strVal val="#ppt_x"/>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right)">
                                      <p:cBhvr>
                                        <p:cTn id="40" dur="500"/>
                                        <p:tgtEl>
                                          <p:spTgt spid="14"/>
                                        </p:tgtEl>
                                      </p:cBhvr>
                                    </p:animEffect>
                                  </p:childTnLst>
                                </p:cTn>
                              </p:par>
                              <p:par>
                                <p:cTn id="41" presetID="10" presetClass="entr" presetSubtype="0" decel="100000" fill="hold" grpId="0" nodeType="withEffect">
                                  <p:stCondLst>
                                    <p:cond delay="2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stCondLst>
                                            <p:cond delay="0"/>
                                          </p:stCondLst>
                                        </p:cTn>
                                        <p:tgtEl>
                                          <p:spTgt spid="16"/>
                                        </p:tgtEl>
                                      </p:cBhvr>
                                    </p:animEffect>
                                    <p:anim to="0" calcmode="lin" valueType="num">
                                      <p:cBhvr>
                                        <p:cTn id="44" dur="500" fill="hold">
                                          <p:stCondLst>
                                            <p:cond delay="0"/>
                                          </p:stCondLst>
                                        </p:cTn>
                                        <p:tgtEl>
                                          <p:spTgt spid="16"/>
                                        </p:tgtEl>
                                        <p:attrNameLst>
                                          <p:attrName>ppt_x</p:attrName>
                                        </p:attrNameLst>
                                      </p:cBhvr>
                                      <p:tavLst>
                                        <p:tav tm="0">
                                          <p:val>
                                            <p:strVal val="#ppt_x+.05"/>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3" grpId="0"/>
      <p:bldP spid="16"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环境隔离</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zh-CN" altLang="en-US"/>
              <a:t>在</a:t>
            </a:r>
            <a:r>
              <a:rPr lang="en-US" altLang="zh-CN"/>
              <a:t>Nacos</a:t>
            </a:r>
            <a:r>
              <a:rPr lang="zh-CN" altLang="en-US"/>
              <a:t>控制台可以创建</a:t>
            </a:r>
            <a:r>
              <a:rPr lang="en-US" altLang="zh-CN"/>
              <a:t>namespace</a:t>
            </a:r>
            <a:r>
              <a:rPr lang="zh-CN" altLang="en-US"/>
              <a:t>，用来隔离不同环境</a:t>
            </a:r>
            <a:endParaRPr lang="en-US" altLang="zh-CN"/>
          </a:p>
        </p:txBody>
      </p:sp>
      <p:pic>
        <p:nvPicPr>
          <p:cNvPr id="1026" name="Picture 2">
            <a:extLst>
              <a:ext uri="{FF2B5EF4-FFF2-40B4-BE49-F238E27FC236}">
                <a16:creationId xmlns:a16="http://schemas.microsoft.com/office/drawing/2014/main" id="{4911FAFB-B454-855D-A2EA-F3A6D3BC6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89" y="2145441"/>
            <a:ext cx="9170060" cy="40076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AAFEA52-2104-2410-5233-000D014C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0089" y="2501444"/>
            <a:ext cx="59721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8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环境隔离</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zh-CN" altLang="en-US"/>
              <a:t>在</a:t>
            </a:r>
            <a:r>
              <a:rPr lang="en-US" altLang="zh-CN"/>
              <a:t>Nacos</a:t>
            </a:r>
            <a:r>
              <a:rPr lang="zh-CN" altLang="en-US"/>
              <a:t>控制台可以创建</a:t>
            </a:r>
            <a:r>
              <a:rPr lang="en-US" altLang="zh-CN"/>
              <a:t>namespace</a:t>
            </a:r>
            <a:r>
              <a:rPr lang="zh-CN" altLang="en-US"/>
              <a:t>，用来隔离不同环境</a:t>
            </a:r>
            <a:endParaRPr lang="en-US" altLang="zh-CN"/>
          </a:p>
        </p:txBody>
      </p:sp>
      <p:pic>
        <p:nvPicPr>
          <p:cNvPr id="1026" name="Picture 2">
            <a:extLst>
              <a:ext uri="{FF2B5EF4-FFF2-40B4-BE49-F238E27FC236}">
                <a16:creationId xmlns:a16="http://schemas.microsoft.com/office/drawing/2014/main" id="{4911FAFB-B454-855D-A2EA-F3A6D3BC6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6617" y="2145441"/>
            <a:ext cx="9170060" cy="40076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AAFEA52-2104-2410-5233-000D014C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283" y="2501444"/>
            <a:ext cx="5972175" cy="32956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79DA818-AC34-039B-DC85-693741C11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5602" y="2145442"/>
            <a:ext cx="10350613" cy="369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616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环境隔离</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zh-CN" altLang="en-US"/>
              <a:t>在</a:t>
            </a:r>
            <a:r>
              <a:rPr lang="en-US" altLang="zh-CN"/>
              <a:t>Nacos</a:t>
            </a:r>
            <a:r>
              <a:rPr lang="zh-CN" altLang="en-US"/>
              <a:t>控制台可以创建</a:t>
            </a:r>
            <a:r>
              <a:rPr lang="en-US" altLang="zh-CN"/>
              <a:t>namespace</a:t>
            </a:r>
            <a:r>
              <a:rPr lang="zh-CN" altLang="en-US"/>
              <a:t>，用来隔离不同环境</a:t>
            </a:r>
            <a:endParaRPr lang="en-US" altLang="zh-CN"/>
          </a:p>
        </p:txBody>
      </p:sp>
      <p:pic>
        <p:nvPicPr>
          <p:cNvPr id="8" name="Picture 4">
            <a:extLst>
              <a:ext uri="{FF2B5EF4-FFF2-40B4-BE49-F238E27FC236}">
                <a16:creationId xmlns:a16="http://schemas.microsoft.com/office/drawing/2014/main" id="{8AAFEA52-2104-2410-5233-000D014C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3715" y="2501444"/>
            <a:ext cx="5972175" cy="32956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79DA818-AC34-039B-DC85-693741C11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980" y="2145442"/>
            <a:ext cx="10236599" cy="365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9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C3E09-28BD-EF9A-DC51-05F08F001F75}"/>
              </a:ext>
            </a:extLst>
          </p:cNvPr>
          <p:cNvSpPr>
            <a:spLocks noGrp="1"/>
          </p:cNvSpPr>
          <p:nvPr>
            <p:ph type="title"/>
          </p:nvPr>
        </p:nvSpPr>
        <p:spPr/>
        <p:txBody>
          <a:bodyPr/>
          <a:lstStyle/>
          <a:p>
            <a:r>
              <a:rPr lang="zh-CN" altLang="en-US"/>
              <a:t>分布式事务</a:t>
            </a:r>
            <a:endParaRPr lang="en-US" altLang="zh-CN"/>
          </a:p>
        </p:txBody>
      </p:sp>
      <p:sp>
        <p:nvSpPr>
          <p:cNvPr id="3" name="文本占位符 2">
            <a:extLst>
              <a:ext uri="{FF2B5EF4-FFF2-40B4-BE49-F238E27FC236}">
                <a16:creationId xmlns:a16="http://schemas.microsoft.com/office/drawing/2014/main" id="{6C5D3087-C42F-3D69-B6D0-9325517A118A}"/>
              </a:ext>
            </a:extLst>
          </p:cNvPr>
          <p:cNvSpPr>
            <a:spLocks noGrp="1"/>
          </p:cNvSpPr>
          <p:nvPr>
            <p:ph type="body" sz="quarter" idx="10"/>
          </p:nvPr>
        </p:nvSpPr>
        <p:spPr/>
        <p:txBody>
          <a:bodyPr/>
          <a:lstStyle/>
          <a:p>
            <a:r>
              <a:rPr lang="en-US" altLang="zh-CN"/>
              <a:t>01</a:t>
            </a:r>
            <a:endParaRPr lang="zh-CN" altLang="en-US"/>
          </a:p>
        </p:txBody>
      </p:sp>
    </p:spTree>
    <p:extLst>
      <p:ext uri="{BB962C8B-B14F-4D97-AF65-F5344CB8AC3E}">
        <p14:creationId xmlns:p14="http://schemas.microsoft.com/office/powerpoint/2010/main" val="60810087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环境隔离</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zh-CN" altLang="en-US"/>
              <a:t>在微服务中，我们可以通过配置文件指定当前服务所属的</a:t>
            </a:r>
            <a:r>
              <a:rPr lang="en-US" altLang="zh-CN"/>
              <a:t>namespace</a:t>
            </a:r>
            <a:r>
              <a:rPr lang="zh-CN" altLang="en-US"/>
              <a:t>：</a:t>
            </a:r>
            <a:endParaRPr lang="en-US" altLang="zh-CN"/>
          </a:p>
        </p:txBody>
      </p:sp>
      <p:pic>
        <p:nvPicPr>
          <p:cNvPr id="7" name="图片 6">
            <a:extLst>
              <a:ext uri="{FF2B5EF4-FFF2-40B4-BE49-F238E27FC236}">
                <a16:creationId xmlns:a16="http://schemas.microsoft.com/office/drawing/2014/main" id="{192DBA90-153D-5F74-9E05-A0416F305E09}"/>
              </a:ext>
            </a:extLst>
          </p:cNvPr>
          <p:cNvPicPr>
            <a:picLocks noChangeAspect="1"/>
          </p:cNvPicPr>
          <p:nvPr/>
        </p:nvPicPr>
        <p:blipFill>
          <a:blip r:embed="rId2"/>
          <a:stretch>
            <a:fillRect/>
          </a:stretch>
        </p:blipFill>
        <p:spPr>
          <a:xfrm>
            <a:off x="1688577" y="2114124"/>
            <a:ext cx="7701607" cy="4236560"/>
          </a:xfrm>
          <a:prstGeom prst="roundRect">
            <a:avLst>
              <a:gd name="adj" fmla="val 1400"/>
            </a:avLst>
          </a:prstGeom>
          <a:solidFill>
            <a:srgbClr val="FFFFFF">
              <a:shade val="85000"/>
            </a:srgbClr>
          </a:solidFill>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60302931"/>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3C3D3F"/>
                </a:solidFill>
              </a:rPr>
              <a:t>环境隔离</a:t>
            </a:r>
            <a:endParaRPr lang="en-US" altLang="zh-CN">
              <a:solidFill>
                <a:srgbClr val="3C3D3F"/>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AD2B26"/>
                </a:solidFill>
              </a:rPr>
              <a:t>分级模型</a:t>
            </a:r>
            <a:endParaRPr lang="en-US" altLang="zh-CN">
              <a:solidFill>
                <a:srgbClr val="AD2B26"/>
              </a:solidFill>
            </a:endParaRPr>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Eureka</a:t>
            </a:r>
            <a:r>
              <a:rPr lang="zh-CN" altLang="en-US"/>
              <a:t>与</a:t>
            </a:r>
            <a:r>
              <a:rPr lang="en-US" altLang="zh-CN"/>
              <a:t>Nacos</a:t>
            </a:r>
          </a:p>
        </p:txBody>
      </p:sp>
    </p:spTree>
    <p:extLst>
      <p:ext uri="{BB962C8B-B14F-4D97-AF65-F5344CB8AC3E}">
        <p14:creationId xmlns:p14="http://schemas.microsoft.com/office/powerpoint/2010/main" val="8313393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分级模型</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zh-CN" altLang="en-US"/>
              <a:t>大厂的服务可能部署在多个不同机房，物理上被隔离为多个集群。</a:t>
            </a:r>
            <a:r>
              <a:rPr lang="en-US" altLang="zh-CN"/>
              <a:t>Nacos</a:t>
            </a:r>
            <a:r>
              <a:rPr lang="zh-CN" altLang="en-US"/>
              <a:t>支持对于这种集群的划分。</a:t>
            </a:r>
            <a:endParaRPr lang="en-US" altLang="zh-CN"/>
          </a:p>
        </p:txBody>
      </p:sp>
      <p:sp>
        <p:nvSpPr>
          <p:cNvPr id="3" name="椭圆 2">
            <a:extLst>
              <a:ext uri="{FF2B5EF4-FFF2-40B4-BE49-F238E27FC236}">
                <a16:creationId xmlns:a16="http://schemas.microsoft.com/office/drawing/2014/main" id="{9BFEEA13-EAF5-C428-845F-60089A839093}"/>
              </a:ext>
            </a:extLst>
          </p:cNvPr>
          <p:cNvSpPr/>
          <p:nvPr/>
        </p:nvSpPr>
        <p:spPr>
          <a:xfrm>
            <a:off x="1009463" y="3222358"/>
            <a:ext cx="2472491" cy="2401117"/>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zh-CN" altLang="en-US">
                <a:solidFill>
                  <a:schemeClr val="accent6">
                    <a:lumMod val="50000"/>
                  </a:schemeClr>
                </a:solidFill>
              </a:rPr>
              <a:t>北京</a:t>
            </a:r>
          </a:p>
        </p:txBody>
      </p:sp>
      <p:sp>
        <p:nvSpPr>
          <p:cNvPr id="8" name="椭圆 7">
            <a:extLst>
              <a:ext uri="{FF2B5EF4-FFF2-40B4-BE49-F238E27FC236}">
                <a16:creationId xmlns:a16="http://schemas.microsoft.com/office/drawing/2014/main" id="{E1CD3206-4D57-080F-E1D1-2D76132B70B2}"/>
              </a:ext>
            </a:extLst>
          </p:cNvPr>
          <p:cNvSpPr/>
          <p:nvPr/>
        </p:nvSpPr>
        <p:spPr>
          <a:xfrm>
            <a:off x="4302256" y="5023830"/>
            <a:ext cx="3658909" cy="150329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accent5">
                    <a:lumMod val="75000"/>
                  </a:schemeClr>
                </a:solidFill>
              </a:rPr>
              <a:t>上海</a:t>
            </a:r>
          </a:p>
        </p:txBody>
      </p:sp>
      <p:sp>
        <p:nvSpPr>
          <p:cNvPr id="10" name="椭圆 9">
            <a:extLst>
              <a:ext uri="{FF2B5EF4-FFF2-40B4-BE49-F238E27FC236}">
                <a16:creationId xmlns:a16="http://schemas.microsoft.com/office/drawing/2014/main" id="{0DF7DEEA-6B2C-DB00-8FCA-D44C3CBA45DC}"/>
              </a:ext>
            </a:extLst>
          </p:cNvPr>
          <p:cNvSpPr/>
          <p:nvPr/>
        </p:nvSpPr>
        <p:spPr>
          <a:xfrm>
            <a:off x="8120645" y="3752928"/>
            <a:ext cx="3136239" cy="2241405"/>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accent3">
                    <a:lumMod val="50000"/>
                  </a:schemeClr>
                </a:solidFill>
              </a:rPr>
              <a:t>杭州</a:t>
            </a:r>
          </a:p>
        </p:txBody>
      </p:sp>
      <p:sp>
        <p:nvSpPr>
          <p:cNvPr id="17" name="!!ty1">
            <a:extLst>
              <a:ext uri="{FF2B5EF4-FFF2-40B4-BE49-F238E27FC236}">
                <a16:creationId xmlns:a16="http://schemas.microsoft.com/office/drawing/2014/main" id="{D2F63BCD-913F-1F41-F6A0-9C2AF3C67A79}"/>
              </a:ext>
            </a:extLst>
          </p:cNvPr>
          <p:cNvSpPr/>
          <p:nvPr/>
        </p:nvSpPr>
        <p:spPr>
          <a:xfrm>
            <a:off x="5204048" y="1656506"/>
            <a:ext cx="1870364" cy="1870364"/>
          </a:xfrm>
          <a:prstGeom prst="ellipse">
            <a:avLst/>
          </a:prstGeom>
          <a:gradFill>
            <a:gsLst>
              <a:gs pos="0">
                <a:srgbClr val="00B0F0"/>
              </a:gs>
              <a:gs pos="80000">
                <a:srgbClr val="25C6FF"/>
              </a:gs>
              <a:gs pos="100000">
                <a:srgbClr val="57D3FF"/>
              </a:gs>
            </a:gsLs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p>
        </p:txBody>
      </p:sp>
      <p:sp>
        <p:nvSpPr>
          <p:cNvPr id="18" name="!!ty2">
            <a:extLst>
              <a:ext uri="{FF2B5EF4-FFF2-40B4-BE49-F238E27FC236}">
                <a16:creationId xmlns:a16="http://schemas.microsoft.com/office/drawing/2014/main" id="{B8788228-FB8A-997E-2538-7C141E915200}"/>
              </a:ext>
            </a:extLst>
          </p:cNvPr>
          <p:cNvSpPr/>
          <p:nvPr/>
        </p:nvSpPr>
        <p:spPr>
          <a:xfrm>
            <a:off x="3303107" y="2733457"/>
            <a:ext cx="999149" cy="999149"/>
          </a:xfrm>
          <a:prstGeom prst="ellipse">
            <a:avLst/>
          </a:prstGeom>
          <a:gradFill>
            <a:gsLst>
              <a:gs pos="0">
                <a:srgbClr val="028BE0"/>
              </a:gs>
              <a:gs pos="99099">
                <a:srgbClr val="389EFA"/>
              </a:gs>
              <a:gs pos="74000">
                <a:srgbClr val="2E85FA"/>
              </a:gs>
            </a:gsLs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rPr>
              <a:t>集群</a:t>
            </a:r>
            <a:endParaRPr lang="en-US" altLang="zh-CN">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y4">
            <a:extLst>
              <a:ext uri="{FF2B5EF4-FFF2-40B4-BE49-F238E27FC236}">
                <a16:creationId xmlns:a16="http://schemas.microsoft.com/office/drawing/2014/main" id="{478080F5-C150-738A-8381-BB4B97B2855D}"/>
              </a:ext>
            </a:extLst>
          </p:cNvPr>
          <p:cNvSpPr/>
          <p:nvPr/>
        </p:nvSpPr>
        <p:spPr>
          <a:xfrm>
            <a:off x="1761836" y="3423277"/>
            <a:ext cx="618657" cy="61865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00">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39" name="!!ty5">
            <a:extLst>
              <a:ext uri="{FF2B5EF4-FFF2-40B4-BE49-F238E27FC236}">
                <a16:creationId xmlns:a16="http://schemas.microsoft.com/office/drawing/2014/main" id="{5C12BF3D-2808-32A6-0C83-1C3F586D89BA}"/>
              </a:ext>
            </a:extLst>
          </p:cNvPr>
          <p:cNvSpPr/>
          <p:nvPr/>
        </p:nvSpPr>
        <p:spPr>
          <a:xfrm>
            <a:off x="2532471" y="4531954"/>
            <a:ext cx="618657" cy="61865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40" name="椭圆 39">
            <a:extLst>
              <a:ext uri="{FF2B5EF4-FFF2-40B4-BE49-F238E27FC236}">
                <a16:creationId xmlns:a16="http://schemas.microsoft.com/office/drawing/2014/main" id="{1465E3BB-63FB-6C80-645C-C4D01EDF5D09}"/>
              </a:ext>
            </a:extLst>
          </p:cNvPr>
          <p:cNvSpPr/>
          <p:nvPr/>
        </p:nvSpPr>
        <p:spPr>
          <a:xfrm>
            <a:off x="5441840" y="3922073"/>
            <a:ext cx="999149" cy="999149"/>
          </a:xfrm>
          <a:prstGeom prst="ellipse">
            <a:avLst/>
          </a:prstGeom>
          <a:gradFill>
            <a:gsLst>
              <a:gs pos="0">
                <a:srgbClr val="028BE0"/>
              </a:gs>
              <a:gs pos="99099">
                <a:srgbClr val="389EFA"/>
              </a:gs>
              <a:gs pos="74000">
                <a:srgbClr val="2E85FA"/>
              </a:gs>
            </a:gsLs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rPr>
              <a:t>集群</a:t>
            </a:r>
            <a:endParaRPr lang="en-US" altLang="zh-CN">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y3">
            <a:extLst>
              <a:ext uri="{FF2B5EF4-FFF2-40B4-BE49-F238E27FC236}">
                <a16:creationId xmlns:a16="http://schemas.microsoft.com/office/drawing/2014/main" id="{8B568C1D-F582-B637-1941-2AE3090773C5}"/>
              </a:ext>
            </a:extLst>
          </p:cNvPr>
          <p:cNvSpPr/>
          <p:nvPr/>
        </p:nvSpPr>
        <p:spPr>
          <a:xfrm>
            <a:off x="8009594" y="2733456"/>
            <a:ext cx="999149" cy="999149"/>
          </a:xfrm>
          <a:prstGeom prst="ellipse">
            <a:avLst/>
          </a:prstGeom>
          <a:gradFill>
            <a:gsLst>
              <a:gs pos="0">
                <a:srgbClr val="028BE0"/>
              </a:gs>
              <a:gs pos="99099">
                <a:srgbClr val="389EFA"/>
              </a:gs>
              <a:gs pos="74000">
                <a:srgbClr val="2E85FA"/>
              </a:gs>
            </a:gsLs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rPr>
              <a:t>集群</a:t>
            </a:r>
            <a:endParaRPr lang="en-US" altLang="zh-CN">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椭圆 41">
            <a:extLst>
              <a:ext uri="{FF2B5EF4-FFF2-40B4-BE49-F238E27FC236}">
                <a16:creationId xmlns:a16="http://schemas.microsoft.com/office/drawing/2014/main" id="{22043C86-B0BE-3725-629B-519ADB0BA9A2}"/>
              </a:ext>
            </a:extLst>
          </p:cNvPr>
          <p:cNvSpPr/>
          <p:nvPr/>
        </p:nvSpPr>
        <p:spPr>
          <a:xfrm>
            <a:off x="5027528" y="5548428"/>
            <a:ext cx="618657" cy="61865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43" name="椭圆 42">
            <a:extLst>
              <a:ext uri="{FF2B5EF4-FFF2-40B4-BE49-F238E27FC236}">
                <a16:creationId xmlns:a16="http://schemas.microsoft.com/office/drawing/2014/main" id="{21FE709B-DC99-86B7-4296-C19F37B43CC1}"/>
              </a:ext>
            </a:extLst>
          </p:cNvPr>
          <p:cNvSpPr/>
          <p:nvPr/>
        </p:nvSpPr>
        <p:spPr>
          <a:xfrm>
            <a:off x="6736060" y="5548428"/>
            <a:ext cx="618657" cy="61865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44" name="!!ty6">
            <a:extLst>
              <a:ext uri="{FF2B5EF4-FFF2-40B4-BE49-F238E27FC236}">
                <a16:creationId xmlns:a16="http://schemas.microsoft.com/office/drawing/2014/main" id="{EF372BE4-1E44-EC8E-BA22-0AD840A9DDE3}"/>
              </a:ext>
            </a:extLst>
          </p:cNvPr>
          <p:cNvSpPr/>
          <p:nvPr/>
        </p:nvSpPr>
        <p:spPr>
          <a:xfrm>
            <a:off x="8379801" y="4729155"/>
            <a:ext cx="618657" cy="61865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45" name="!!ty7">
            <a:extLst>
              <a:ext uri="{FF2B5EF4-FFF2-40B4-BE49-F238E27FC236}">
                <a16:creationId xmlns:a16="http://schemas.microsoft.com/office/drawing/2014/main" id="{5C970EBA-E3CD-1701-A2A3-4E6300A2BDB5}"/>
              </a:ext>
            </a:extLst>
          </p:cNvPr>
          <p:cNvSpPr/>
          <p:nvPr/>
        </p:nvSpPr>
        <p:spPr>
          <a:xfrm>
            <a:off x="9583512" y="3990124"/>
            <a:ext cx="618657" cy="61865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cxnSp>
        <p:nvCxnSpPr>
          <p:cNvPr id="46" name="!!zx1">
            <a:extLst>
              <a:ext uri="{FF2B5EF4-FFF2-40B4-BE49-F238E27FC236}">
                <a16:creationId xmlns:a16="http://schemas.microsoft.com/office/drawing/2014/main" id="{A00F8947-5345-45ED-CE8D-7B011AA03EC6}"/>
              </a:ext>
            </a:extLst>
          </p:cNvPr>
          <p:cNvCxnSpPr>
            <a:cxnSpLocks/>
            <a:stCxn id="17" idx="2"/>
            <a:endCxn id="18" idx="7"/>
          </p:cNvCxnSpPr>
          <p:nvPr/>
        </p:nvCxnSpPr>
        <p:spPr>
          <a:xfrm flipH="1">
            <a:off x="4155934" y="2591688"/>
            <a:ext cx="1048114" cy="288091"/>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zx3">
            <a:extLst>
              <a:ext uri="{FF2B5EF4-FFF2-40B4-BE49-F238E27FC236}">
                <a16:creationId xmlns:a16="http://schemas.microsoft.com/office/drawing/2014/main" id="{1E9C14E0-9B04-48C5-96FF-995541FD67C8}"/>
              </a:ext>
            </a:extLst>
          </p:cNvPr>
          <p:cNvCxnSpPr>
            <a:cxnSpLocks/>
            <a:stCxn id="18" idx="2"/>
            <a:endCxn id="38" idx="6"/>
          </p:cNvCxnSpPr>
          <p:nvPr/>
        </p:nvCxnSpPr>
        <p:spPr>
          <a:xfrm flipH="1">
            <a:off x="2380493" y="3233032"/>
            <a:ext cx="922614" cy="499574"/>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zx4">
            <a:extLst>
              <a:ext uri="{FF2B5EF4-FFF2-40B4-BE49-F238E27FC236}">
                <a16:creationId xmlns:a16="http://schemas.microsoft.com/office/drawing/2014/main" id="{6BB12614-9013-DA8E-0E77-9DC334D8EC98}"/>
              </a:ext>
            </a:extLst>
          </p:cNvPr>
          <p:cNvCxnSpPr>
            <a:cxnSpLocks/>
            <a:stCxn id="18" idx="3"/>
            <a:endCxn id="39" idx="7"/>
          </p:cNvCxnSpPr>
          <p:nvPr/>
        </p:nvCxnSpPr>
        <p:spPr>
          <a:xfrm flipH="1">
            <a:off x="3060528" y="3586284"/>
            <a:ext cx="388901" cy="103627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直接连接符 48">
            <a:extLst>
              <a:ext uri="{FF2B5EF4-FFF2-40B4-BE49-F238E27FC236}">
                <a16:creationId xmlns:a16="http://schemas.microsoft.com/office/drawing/2014/main" id="{065660B0-4049-F579-B28F-FBAE01F31BEA}"/>
              </a:ext>
            </a:extLst>
          </p:cNvPr>
          <p:cNvCxnSpPr>
            <a:cxnSpLocks/>
            <a:stCxn id="40" idx="3"/>
            <a:endCxn id="42" idx="0"/>
          </p:cNvCxnSpPr>
          <p:nvPr/>
        </p:nvCxnSpPr>
        <p:spPr>
          <a:xfrm flipH="1">
            <a:off x="5336857" y="4774900"/>
            <a:ext cx="251305" cy="773528"/>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直接连接符 49">
            <a:extLst>
              <a:ext uri="{FF2B5EF4-FFF2-40B4-BE49-F238E27FC236}">
                <a16:creationId xmlns:a16="http://schemas.microsoft.com/office/drawing/2014/main" id="{68F5954D-FB05-9E20-D129-6EAA8F0E5B34}"/>
              </a:ext>
            </a:extLst>
          </p:cNvPr>
          <p:cNvCxnSpPr>
            <a:cxnSpLocks/>
            <a:stCxn id="17" idx="4"/>
            <a:endCxn id="40" idx="0"/>
          </p:cNvCxnSpPr>
          <p:nvPr/>
        </p:nvCxnSpPr>
        <p:spPr>
          <a:xfrm flipH="1">
            <a:off x="5941415" y="3526870"/>
            <a:ext cx="197815" cy="395203"/>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直接连接符 50">
            <a:extLst>
              <a:ext uri="{FF2B5EF4-FFF2-40B4-BE49-F238E27FC236}">
                <a16:creationId xmlns:a16="http://schemas.microsoft.com/office/drawing/2014/main" id="{D4FD58CF-3645-146D-158B-47BB3367FF5D}"/>
              </a:ext>
            </a:extLst>
          </p:cNvPr>
          <p:cNvCxnSpPr>
            <a:cxnSpLocks/>
            <a:stCxn id="40" idx="5"/>
            <a:endCxn id="43" idx="0"/>
          </p:cNvCxnSpPr>
          <p:nvPr/>
        </p:nvCxnSpPr>
        <p:spPr>
          <a:xfrm>
            <a:off x="6294667" y="4774900"/>
            <a:ext cx="750722" cy="773528"/>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zx2">
            <a:extLst>
              <a:ext uri="{FF2B5EF4-FFF2-40B4-BE49-F238E27FC236}">
                <a16:creationId xmlns:a16="http://schemas.microsoft.com/office/drawing/2014/main" id="{FA5DB50B-79FD-94D5-BD1B-0D8FAB677F4D}"/>
              </a:ext>
            </a:extLst>
          </p:cNvPr>
          <p:cNvCxnSpPr>
            <a:cxnSpLocks/>
            <a:stCxn id="17" idx="6"/>
            <a:endCxn id="41" idx="1"/>
          </p:cNvCxnSpPr>
          <p:nvPr/>
        </p:nvCxnSpPr>
        <p:spPr>
          <a:xfrm>
            <a:off x="7074412" y="2591688"/>
            <a:ext cx="1081504" cy="288090"/>
          </a:xfrm>
          <a:prstGeom prst="line">
            <a:avLst/>
          </a:prstGeom>
        </p:spPr>
        <p:style>
          <a:lnRef idx="2">
            <a:schemeClr val="accent5"/>
          </a:lnRef>
          <a:fillRef idx="0">
            <a:schemeClr val="accent5"/>
          </a:fillRef>
          <a:effectRef idx="1">
            <a:schemeClr val="accent5"/>
          </a:effectRef>
          <a:fontRef idx="minor">
            <a:schemeClr val="tx1"/>
          </a:fontRef>
        </p:style>
      </p:cxnSp>
      <p:cxnSp>
        <p:nvCxnSpPr>
          <p:cNvPr id="53" name="!!zx5">
            <a:extLst>
              <a:ext uri="{FF2B5EF4-FFF2-40B4-BE49-F238E27FC236}">
                <a16:creationId xmlns:a16="http://schemas.microsoft.com/office/drawing/2014/main" id="{8A1C5ACB-BA4D-9668-0D0B-3DE2EED1C013}"/>
              </a:ext>
            </a:extLst>
          </p:cNvPr>
          <p:cNvCxnSpPr>
            <a:cxnSpLocks/>
            <a:stCxn id="41" idx="4"/>
            <a:endCxn id="44" idx="0"/>
          </p:cNvCxnSpPr>
          <p:nvPr/>
        </p:nvCxnSpPr>
        <p:spPr>
          <a:xfrm>
            <a:off x="8509169" y="3732605"/>
            <a:ext cx="179961" cy="99655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zx6">
            <a:extLst>
              <a:ext uri="{FF2B5EF4-FFF2-40B4-BE49-F238E27FC236}">
                <a16:creationId xmlns:a16="http://schemas.microsoft.com/office/drawing/2014/main" id="{C5D09B20-9F11-6A2D-4858-3178487C170D}"/>
              </a:ext>
            </a:extLst>
          </p:cNvPr>
          <p:cNvCxnSpPr>
            <a:cxnSpLocks/>
            <a:stCxn id="41" idx="5"/>
            <a:endCxn id="45" idx="1"/>
          </p:cNvCxnSpPr>
          <p:nvPr/>
        </p:nvCxnSpPr>
        <p:spPr>
          <a:xfrm>
            <a:off x="8862421" y="3586283"/>
            <a:ext cx="811691" cy="494441"/>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直接连接符 54">
            <a:extLst>
              <a:ext uri="{FF2B5EF4-FFF2-40B4-BE49-F238E27FC236}">
                <a16:creationId xmlns:a16="http://schemas.microsoft.com/office/drawing/2014/main" id="{1A1E3105-4F07-C608-66ED-082283C98F22}"/>
              </a:ext>
            </a:extLst>
          </p:cNvPr>
          <p:cNvCxnSpPr>
            <a:cxnSpLocks/>
            <a:stCxn id="56" idx="1"/>
            <a:endCxn id="17" idx="7"/>
          </p:cNvCxnSpPr>
          <p:nvPr/>
        </p:nvCxnSpPr>
        <p:spPr>
          <a:xfrm flipH="1">
            <a:off x="6800504" y="1515593"/>
            <a:ext cx="1000755" cy="414821"/>
          </a:xfrm>
          <a:prstGeom prst="line">
            <a:avLst/>
          </a:prstGeom>
        </p:spPr>
        <p:style>
          <a:lnRef idx="1">
            <a:schemeClr val="accent5"/>
          </a:lnRef>
          <a:fillRef idx="0">
            <a:schemeClr val="accent5"/>
          </a:fillRef>
          <a:effectRef idx="0">
            <a:schemeClr val="accent5"/>
          </a:effectRef>
          <a:fontRef idx="minor">
            <a:schemeClr val="tx1"/>
          </a:fontRef>
        </p:style>
      </p:cxnSp>
      <p:sp>
        <p:nvSpPr>
          <p:cNvPr id="56" name="文本框 55">
            <a:extLst>
              <a:ext uri="{FF2B5EF4-FFF2-40B4-BE49-F238E27FC236}">
                <a16:creationId xmlns:a16="http://schemas.microsoft.com/office/drawing/2014/main" id="{08F9188B-D616-C4C1-EAB7-D089FBE43539}"/>
              </a:ext>
            </a:extLst>
          </p:cNvPr>
          <p:cNvSpPr txBox="1"/>
          <p:nvPr/>
        </p:nvSpPr>
        <p:spPr>
          <a:xfrm>
            <a:off x="7801259" y="1384788"/>
            <a:ext cx="2904567" cy="261610"/>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例如：提供商品查询功能的</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item-service</a:t>
            </a:r>
            <a:endParaRPr lang="zh-CN" altLang="en-US" sz="11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直接连接符 56">
            <a:extLst>
              <a:ext uri="{FF2B5EF4-FFF2-40B4-BE49-F238E27FC236}">
                <a16:creationId xmlns:a16="http://schemas.microsoft.com/office/drawing/2014/main" id="{6A2B3E99-A110-74BA-4D53-6EB301B0039F}"/>
              </a:ext>
            </a:extLst>
          </p:cNvPr>
          <p:cNvCxnSpPr>
            <a:cxnSpLocks/>
            <a:stCxn id="58" idx="1"/>
            <a:endCxn id="41" idx="7"/>
          </p:cNvCxnSpPr>
          <p:nvPr/>
        </p:nvCxnSpPr>
        <p:spPr>
          <a:xfrm flipH="1">
            <a:off x="8862421" y="2691384"/>
            <a:ext cx="656394" cy="188394"/>
          </a:xfrm>
          <a:prstGeom prst="line">
            <a:avLst/>
          </a:prstGeom>
        </p:spPr>
        <p:style>
          <a:lnRef idx="1">
            <a:schemeClr val="accent5"/>
          </a:lnRef>
          <a:fillRef idx="0">
            <a:schemeClr val="accent5"/>
          </a:fillRef>
          <a:effectRef idx="0">
            <a:schemeClr val="accent5"/>
          </a:effectRef>
          <a:fontRef idx="minor">
            <a:schemeClr val="tx1"/>
          </a:fontRef>
        </p:style>
      </p:cxnSp>
      <p:sp>
        <p:nvSpPr>
          <p:cNvPr id="58" name="文本框 57">
            <a:extLst>
              <a:ext uri="{FF2B5EF4-FFF2-40B4-BE49-F238E27FC236}">
                <a16:creationId xmlns:a16="http://schemas.microsoft.com/office/drawing/2014/main" id="{2DFDAFE9-BE35-8845-7D3C-A518F56B07A4}"/>
              </a:ext>
            </a:extLst>
          </p:cNvPr>
          <p:cNvSpPr txBox="1"/>
          <p:nvPr/>
        </p:nvSpPr>
        <p:spPr>
          <a:xfrm>
            <a:off x="9518815" y="2475940"/>
            <a:ext cx="1870364" cy="430887"/>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以机房划分集群</a:t>
            </a:r>
            <a:endPar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例如：杭州集群、上海集群</a:t>
            </a:r>
            <a:endParaRPr lang="zh-CN" altLang="en-US" sz="11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连接符 58">
            <a:extLst>
              <a:ext uri="{FF2B5EF4-FFF2-40B4-BE49-F238E27FC236}">
                <a16:creationId xmlns:a16="http://schemas.microsoft.com/office/drawing/2014/main" id="{4999C08D-88D1-9302-0AFA-78BE7F880C8C}"/>
              </a:ext>
            </a:extLst>
          </p:cNvPr>
          <p:cNvCxnSpPr>
            <a:cxnSpLocks/>
            <a:stCxn id="60" idx="1"/>
            <a:endCxn id="45" idx="6"/>
          </p:cNvCxnSpPr>
          <p:nvPr/>
        </p:nvCxnSpPr>
        <p:spPr>
          <a:xfrm flipH="1">
            <a:off x="10202169" y="3990124"/>
            <a:ext cx="377561" cy="309329"/>
          </a:xfrm>
          <a:prstGeom prst="line">
            <a:avLst/>
          </a:prstGeom>
        </p:spPr>
        <p:style>
          <a:lnRef idx="1">
            <a:schemeClr val="accent5"/>
          </a:lnRef>
          <a:fillRef idx="0">
            <a:schemeClr val="accent5"/>
          </a:fillRef>
          <a:effectRef idx="0">
            <a:schemeClr val="accent5"/>
          </a:effectRef>
          <a:fontRef idx="minor">
            <a:schemeClr val="tx1"/>
          </a:fontRef>
        </p:style>
      </p:cxnSp>
      <p:sp>
        <p:nvSpPr>
          <p:cNvPr id="60" name="文本框 59">
            <a:extLst>
              <a:ext uri="{FF2B5EF4-FFF2-40B4-BE49-F238E27FC236}">
                <a16:creationId xmlns:a16="http://schemas.microsoft.com/office/drawing/2014/main" id="{8DE3928D-C998-72D2-2E07-56FAD419A171}"/>
              </a:ext>
            </a:extLst>
          </p:cNvPr>
          <p:cNvSpPr txBox="1"/>
          <p:nvPr/>
        </p:nvSpPr>
        <p:spPr>
          <a:xfrm>
            <a:off x="10579730" y="3774680"/>
            <a:ext cx="1486604" cy="430887"/>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例如：端口为</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item-service</a:t>
            </a: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endParaRPr lang="zh-CN" altLang="en-US" sz="11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1" name="直接连接符 60">
            <a:extLst>
              <a:ext uri="{FF2B5EF4-FFF2-40B4-BE49-F238E27FC236}">
                <a16:creationId xmlns:a16="http://schemas.microsoft.com/office/drawing/2014/main" id="{8F5B25AD-5EB5-E7FC-B24B-CDEABAE26E6E}"/>
              </a:ext>
            </a:extLst>
          </p:cNvPr>
          <p:cNvCxnSpPr>
            <a:cxnSpLocks/>
            <a:stCxn id="62" idx="1"/>
            <a:endCxn id="44" idx="6"/>
          </p:cNvCxnSpPr>
          <p:nvPr/>
        </p:nvCxnSpPr>
        <p:spPr>
          <a:xfrm flipH="1" flipV="1">
            <a:off x="8998458" y="5038484"/>
            <a:ext cx="904117" cy="42792"/>
          </a:xfrm>
          <a:prstGeom prst="line">
            <a:avLst/>
          </a:prstGeom>
        </p:spPr>
        <p:style>
          <a:lnRef idx="1">
            <a:schemeClr val="accent5"/>
          </a:lnRef>
          <a:fillRef idx="0">
            <a:schemeClr val="accent5"/>
          </a:fillRef>
          <a:effectRef idx="0">
            <a:schemeClr val="accent5"/>
          </a:effectRef>
          <a:fontRef idx="minor">
            <a:schemeClr val="tx1"/>
          </a:fontRef>
        </p:style>
      </p:cxnSp>
      <p:sp>
        <p:nvSpPr>
          <p:cNvPr id="62" name="文本框 61">
            <a:extLst>
              <a:ext uri="{FF2B5EF4-FFF2-40B4-BE49-F238E27FC236}">
                <a16:creationId xmlns:a16="http://schemas.microsoft.com/office/drawing/2014/main" id="{24007D46-8318-E51F-18A7-BA0F4B96E266}"/>
              </a:ext>
            </a:extLst>
          </p:cNvPr>
          <p:cNvSpPr txBox="1"/>
          <p:nvPr/>
        </p:nvSpPr>
        <p:spPr>
          <a:xfrm>
            <a:off x="9902575" y="4865832"/>
            <a:ext cx="1486604" cy="430887"/>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例如：端口为</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item-service</a:t>
            </a: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endParaRPr lang="zh-CN" altLang="en-US" sz="11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3" name="直接连接符 62">
            <a:extLst>
              <a:ext uri="{FF2B5EF4-FFF2-40B4-BE49-F238E27FC236}">
                <a16:creationId xmlns:a16="http://schemas.microsoft.com/office/drawing/2014/main" id="{270AB67F-2DBE-3B31-3C0B-9A9A87F2D0E2}"/>
              </a:ext>
            </a:extLst>
          </p:cNvPr>
          <p:cNvCxnSpPr>
            <a:cxnSpLocks/>
            <a:stCxn id="64" idx="3"/>
            <a:endCxn id="42" idx="2"/>
          </p:cNvCxnSpPr>
          <p:nvPr/>
        </p:nvCxnSpPr>
        <p:spPr>
          <a:xfrm flipV="1">
            <a:off x="4472128" y="5857757"/>
            <a:ext cx="555400" cy="52287"/>
          </a:xfrm>
          <a:prstGeom prst="line">
            <a:avLst/>
          </a:prstGeom>
        </p:spPr>
        <p:style>
          <a:lnRef idx="1">
            <a:schemeClr val="accent5"/>
          </a:lnRef>
          <a:fillRef idx="0">
            <a:schemeClr val="accent5"/>
          </a:fillRef>
          <a:effectRef idx="0">
            <a:schemeClr val="accent5"/>
          </a:effectRef>
          <a:fontRef idx="minor">
            <a:schemeClr val="tx1"/>
          </a:fontRef>
        </p:style>
      </p:cxnSp>
      <p:sp>
        <p:nvSpPr>
          <p:cNvPr id="64" name="文本框 63">
            <a:extLst>
              <a:ext uri="{FF2B5EF4-FFF2-40B4-BE49-F238E27FC236}">
                <a16:creationId xmlns:a16="http://schemas.microsoft.com/office/drawing/2014/main" id="{4C160C27-5ED8-5568-2611-0FE6AF2410B1}"/>
              </a:ext>
            </a:extLst>
          </p:cNvPr>
          <p:cNvSpPr txBox="1"/>
          <p:nvPr/>
        </p:nvSpPr>
        <p:spPr>
          <a:xfrm>
            <a:off x="2980741" y="5694600"/>
            <a:ext cx="1491387" cy="430887"/>
          </a:xfrm>
          <a:prstGeom prst="rect">
            <a:avLst/>
          </a:prstGeom>
          <a:noFill/>
        </p:spPr>
        <p:txBody>
          <a:bodyPr wrap="square" rtlCol="0">
            <a:spAutoFit/>
          </a:bodyPr>
          <a:lstStyle/>
          <a:p>
            <a:pPr fontAlgn="auto">
              <a:spcBef>
                <a:spcPts val="0"/>
              </a:spcBef>
              <a:spcAft>
                <a:spcPts val="0"/>
              </a:spcAft>
            </a:pP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例如：端口为</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8083</a:t>
            </a: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item-service</a:t>
            </a:r>
            <a:r>
              <a:rPr lang="zh-CN" altLang="en-US" sz="11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endParaRPr lang="zh-CN" altLang="en-US" sz="11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976461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xEl>
                                              <p:pRg st="0" end="0"/>
                                            </p:txEl>
                                          </p:spTgt>
                                        </p:tgtEl>
                                      </p:cBhvr>
                                    </p:animEffect>
                                    <p:set>
                                      <p:cBhvr>
                                        <p:cTn id="7" dur="1" fill="hold">
                                          <p:stCondLst>
                                            <p:cond delay="499"/>
                                          </p:stCondLst>
                                        </p:cTn>
                                        <p:tgtEl>
                                          <p:spTgt spid="12">
                                            <p:txEl>
                                              <p:pRg st="0" end="0"/>
                                            </p:txEl>
                                          </p:spTgt>
                                        </p:tgtEl>
                                        <p:attrNameLst>
                                          <p:attrName>style.visibility</p:attrName>
                                        </p:attrNameLst>
                                      </p:cBhvr>
                                      <p:to>
                                        <p:strVal val="hidden"/>
                                      </p:to>
                                    </p:se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left)">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grpId="0" nodeType="withEffect">
                                  <p:stCondLst>
                                    <p:cond delay="10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20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par>
                                <p:cTn id="39" presetID="53" presetClass="entr" presetSubtype="16" fill="hold" grpId="0" nodeType="withEffect">
                                  <p:stCondLst>
                                    <p:cond delay="10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p:cTn id="46" dur="500" fill="hold"/>
                                        <p:tgtEl>
                                          <p:spTgt spid="44"/>
                                        </p:tgtEl>
                                        <p:attrNameLst>
                                          <p:attrName>ppt_w</p:attrName>
                                        </p:attrNameLst>
                                      </p:cBhvr>
                                      <p:tavLst>
                                        <p:tav tm="0">
                                          <p:val>
                                            <p:fltVal val="0"/>
                                          </p:val>
                                        </p:tav>
                                        <p:tav tm="100000">
                                          <p:val>
                                            <p:strVal val="#ppt_w"/>
                                          </p:val>
                                        </p:tav>
                                      </p:tavLst>
                                    </p:anim>
                                    <p:anim calcmode="lin" valueType="num">
                                      <p:cBhvr>
                                        <p:cTn id="47" dur="500" fill="hold"/>
                                        <p:tgtEl>
                                          <p:spTgt spid="44"/>
                                        </p:tgtEl>
                                        <p:attrNameLst>
                                          <p:attrName>ppt_h</p:attrName>
                                        </p:attrNameLst>
                                      </p:cBhvr>
                                      <p:tavLst>
                                        <p:tav tm="0">
                                          <p:val>
                                            <p:fltVal val="0"/>
                                          </p:val>
                                        </p:tav>
                                        <p:tav tm="100000">
                                          <p:val>
                                            <p:strVal val="#ppt_h"/>
                                          </p:val>
                                        </p:tav>
                                      </p:tavLst>
                                    </p:anim>
                                    <p:animEffect transition="in" filter="fade">
                                      <p:cBhvr>
                                        <p:cTn id="48" dur="500"/>
                                        <p:tgtEl>
                                          <p:spTgt spid="44"/>
                                        </p:tgtEl>
                                      </p:cBhvr>
                                    </p:animEffect>
                                  </p:childTnLst>
                                </p:cTn>
                              </p:par>
                              <p:par>
                                <p:cTn id="49" presetID="53" presetClass="entr" presetSubtype="16" fill="hold" grpId="0" nodeType="withEffect">
                                  <p:stCondLst>
                                    <p:cond delay="100"/>
                                  </p:stCondLst>
                                  <p:childTnLst>
                                    <p:set>
                                      <p:cBhvr>
                                        <p:cTn id="50" dur="1" fill="hold">
                                          <p:stCondLst>
                                            <p:cond delay="0"/>
                                          </p:stCondLst>
                                        </p:cTn>
                                        <p:tgtEl>
                                          <p:spTgt spid="45"/>
                                        </p:tgtEl>
                                        <p:attrNameLst>
                                          <p:attrName>style.visibility</p:attrName>
                                        </p:attrNameLst>
                                      </p:cBhvr>
                                      <p:to>
                                        <p:strVal val="visible"/>
                                      </p:to>
                                    </p:set>
                                    <p:anim calcmode="lin" valueType="num">
                                      <p:cBhvr>
                                        <p:cTn id="51" dur="500" fill="hold"/>
                                        <p:tgtEl>
                                          <p:spTgt spid="45"/>
                                        </p:tgtEl>
                                        <p:attrNameLst>
                                          <p:attrName>ppt_w</p:attrName>
                                        </p:attrNameLst>
                                      </p:cBhvr>
                                      <p:tavLst>
                                        <p:tav tm="0">
                                          <p:val>
                                            <p:fltVal val="0"/>
                                          </p:val>
                                        </p:tav>
                                        <p:tav tm="100000">
                                          <p:val>
                                            <p:strVal val="#ppt_w"/>
                                          </p:val>
                                        </p:tav>
                                      </p:tavLst>
                                    </p:anim>
                                    <p:anim calcmode="lin" valueType="num">
                                      <p:cBhvr>
                                        <p:cTn id="52" dur="500" fill="hold"/>
                                        <p:tgtEl>
                                          <p:spTgt spid="45"/>
                                        </p:tgtEl>
                                        <p:attrNameLst>
                                          <p:attrName>ppt_h</p:attrName>
                                        </p:attrNameLst>
                                      </p:cBhvr>
                                      <p:tavLst>
                                        <p:tav tm="0">
                                          <p:val>
                                            <p:fltVal val="0"/>
                                          </p:val>
                                        </p:tav>
                                        <p:tav tm="100000">
                                          <p:val>
                                            <p:strVal val="#ppt_h"/>
                                          </p:val>
                                        </p:tav>
                                      </p:tavLst>
                                    </p:anim>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20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500"/>
                                        <p:tgtEl>
                                          <p:spTgt spid="59"/>
                                        </p:tgtEl>
                                      </p:cBhvr>
                                    </p:animEffect>
                                  </p:childTnLst>
                                </p:cTn>
                              </p:par>
                            </p:childTnLst>
                          </p:cTn>
                        </p:par>
                        <p:par>
                          <p:cTn id="59" fill="hold">
                            <p:stCondLst>
                              <p:cond delay="700"/>
                            </p:stCondLst>
                            <p:childTnLst>
                              <p:par>
                                <p:cTn id="60" presetID="22" presetClass="entr" presetSubtype="8" fill="hold" grpId="0"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left)">
                                      <p:cBhvr>
                                        <p:cTn id="62" dur="500"/>
                                        <p:tgtEl>
                                          <p:spTgt spid="60"/>
                                        </p:tgtEl>
                                      </p:cBhvr>
                                    </p:animEffect>
                                  </p:childTnLst>
                                </p:cTn>
                              </p:par>
                            </p:childTnLst>
                          </p:cTn>
                        </p:par>
                        <p:par>
                          <p:cTn id="63" fill="hold">
                            <p:stCondLst>
                              <p:cond delay="1200"/>
                            </p:stCondLst>
                            <p:childTnLst>
                              <p:par>
                                <p:cTn id="64" presetID="22" presetClass="entr" presetSubtype="8" fill="hold" nodeType="after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wipe(left)">
                                      <p:cBhvr>
                                        <p:cTn id="66" dur="500"/>
                                        <p:tgtEl>
                                          <p:spTgt spid="61"/>
                                        </p:tgtEl>
                                      </p:cBhvr>
                                    </p:animEffect>
                                  </p:childTnLst>
                                </p:cTn>
                              </p:par>
                            </p:childTnLst>
                          </p:cTn>
                        </p:par>
                        <p:par>
                          <p:cTn id="67" fill="hold">
                            <p:stCondLst>
                              <p:cond delay="1700"/>
                            </p:stCondLst>
                            <p:childTnLst>
                              <p:par>
                                <p:cTn id="68" presetID="22" presetClass="entr" presetSubtype="8" fill="hold" grpId="0" nodeType="after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left)">
                                      <p:cBhvr>
                                        <p:cTn id="70" dur="500"/>
                                        <p:tgtEl>
                                          <p:spTgt spid="62"/>
                                        </p:tgtEl>
                                      </p:cBhvr>
                                    </p:animEffect>
                                  </p:childTnLst>
                                </p:cTn>
                              </p:par>
                            </p:childTnLst>
                          </p:cTn>
                        </p:par>
                        <p:par>
                          <p:cTn id="71" fill="hold">
                            <p:stCondLst>
                              <p:cond delay="2200"/>
                            </p:stCondLst>
                            <p:childTnLst>
                              <p:par>
                                <p:cTn id="72" presetID="22" presetClass="entr" presetSubtype="2" fill="hold"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right)">
                                      <p:cBhvr>
                                        <p:cTn id="74" dur="500"/>
                                        <p:tgtEl>
                                          <p:spTgt spid="63"/>
                                        </p:tgtEl>
                                      </p:cBhvr>
                                    </p:animEffect>
                                  </p:childTnLst>
                                </p:cTn>
                              </p:par>
                            </p:childTnLst>
                          </p:cTn>
                        </p:par>
                        <p:par>
                          <p:cTn id="75" fill="hold">
                            <p:stCondLst>
                              <p:cond delay="2700"/>
                            </p:stCondLst>
                            <p:childTnLst>
                              <p:par>
                                <p:cTn id="76" presetID="22" presetClass="entr" presetSubtype="2"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wipe(right)">
                                      <p:cBhvr>
                                        <p:cTn id="78" dur="500"/>
                                        <p:tgtEl>
                                          <p:spTgt spid="64"/>
                                        </p:tgtEl>
                                      </p:cBhvr>
                                    </p:animEffect>
                                  </p:childTnLst>
                                </p:cTn>
                              </p:par>
                            </p:childTnLst>
                          </p:cTn>
                        </p:par>
                      </p:childTnLst>
                    </p:cTn>
                  </p:par>
                  <p:par>
                    <p:cTn id="79" fill="hold">
                      <p:stCondLst>
                        <p:cond delay="indefinite"/>
                      </p:stCondLst>
                      <p:childTnLst>
                        <p:par>
                          <p:cTn id="80" fill="hold">
                            <p:stCondLst>
                              <p:cond delay="0"/>
                            </p:stCondLst>
                            <p:childTnLst>
                              <p:par>
                                <p:cTn id="81" presetID="6" presetClass="entr" presetSubtype="32"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circle(out)">
                                      <p:cBhvr>
                                        <p:cTn id="83" dur="10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32"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circle(out)">
                                      <p:cBhvr>
                                        <p:cTn id="88" dur="1000"/>
                                        <p:tgtEl>
                                          <p:spTgt spid="8"/>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32"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circle(out)">
                                      <p:cBhvr>
                                        <p:cTn id="93" dur="10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fltVal val="0"/>
                                          </p:val>
                                        </p:tav>
                                        <p:tav tm="100000">
                                          <p:val>
                                            <p:strVal val="#ppt_w"/>
                                          </p:val>
                                        </p:tav>
                                      </p:tavLst>
                                    </p:anim>
                                    <p:anim calcmode="lin" valueType="num">
                                      <p:cBhvr>
                                        <p:cTn id="99" dur="500" fill="hold"/>
                                        <p:tgtEl>
                                          <p:spTgt spid="18"/>
                                        </p:tgtEl>
                                        <p:attrNameLst>
                                          <p:attrName>ppt_h</p:attrName>
                                        </p:attrNameLst>
                                      </p:cBhvr>
                                      <p:tavLst>
                                        <p:tav tm="0">
                                          <p:val>
                                            <p:fltVal val="0"/>
                                          </p:val>
                                        </p:tav>
                                        <p:tav tm="100000">
                                          <p:val>
                                            <p:strVal val="#ppt_h"/>
                                          </p:val>
                                        </p:tav>
                                      </p:tavLst>
                                    </p:anim>
                                    <p:animEffect transition="in" filter="fade">
                                      <p:cBhvr>
                                        <p:cTn id="100" dur="500"/>
                                        <p:tgtEl>
                                          <p:spTgt spid="18"/>
                                        </p:tgtEl>
                                      </p:cBhvr>
                                    </p:animEffect>
                                  </p:childTnLst>
                                </p:cTn>
                              </p:par>
                              <p:par>
                                <p:cTn id="101" presetID="53" presetClass="entr" presetSubtype="16" fill="hold" grpId="0" nodeType="withEffect">
                                  <p:stCondLst>
                                    <p:cond delay="250"/>
                                  </p:stCondLst>
                                  <p:childTnLst>
                                    <p:set>
                                      <p:cBhvr>
                                        <p:cTn id="102" dur="1" fill="hold">
                                          <p:stCondLst>
                                            <p:cond delay="0"/>
                                          </p:stCondLst>
                                        </p:cTn>
                                        <p:tgtEl>
                                          <p:spTgt spid="40"/>
                                        </p:tgtEl>
                                        <p:attrNameLst>
                                          <p:attrName>style.visibility</p:attrName>
                                        </p:attrNameLst>
                                      </p:cBhvr>
                                      <p:to>
                                        <p:strVal val="visible"/>
                                      </p:to>
                                    </p:set>
                                    <p:anim calcmode="lin" valueType="num">
                                      <p:cBhvr>
                                        <p:cTn id="103" dur="500" fill="hold"/>
                                        <p:tgtEl>
                                          <p:spTgt spid="40"/>
                                        </p:tgtEl>
                                        <p:attrNameLst>
                                          <p:attrName>ppt_w</p:attrName>
                                        </p:attrNameLst>
                                      </p:cBhvr>
                                      <p:tavLst>
                                        <p:tav tm="0">
                                          <p:val>
                                            <p:fltVal val="0"/>
                                          </p:val>
                                        </p:tav>
                                        <p:tav tm="100000">
                                          <p:val>
                                            <p:strVal val="#ppt_w"/>
                                          </p:val>
                                        </p:tav>
                                      </p:tavLst>
                                    </p:anim>
                                    <p:anim calcmode="lin" valueType="num">
                                      <p:cBhvr>
                                        <p:cTn id="104" dur="500" fill="hold"/>
                                        <p:tgtEl>
                                          <p:spTgt spid="40"/>
                                        </p:tgtEl>
                                        <p:attrNameLst>
                                          <p:attrName>ppt_h</p:attrName>
                                        </p:attrNameLst>
                                      </p:cBhvr>
                                      <p:tavLst>
                                        <p:tav tm="0">
                                          <p:val>
                                            <p:fltVal val="0"/>
                                          </p:val>
                                        </p:tav>
                                        <p:tav tm="100000">
                                          <p:val>
                                            <p:strVal val="#ppt_h"/>
                                          </p:val>
                                        </p:tav>
                                      </p:tavLst>
                                    </p:anim>
                                    <p:animEffect transition="in" filter="fade">
                                      <p:cBhvr>
                                        <p:cTn id="105" dur="500"/>
                                        <p:tgtEl>
                                          <p:spTgt spid="40"/>
                                        </p:tgtEl>
                                      </p:cBhvr>
                                    </p:animEffect>
                                  </p:childTnLst>
                                </p:cTn>
                              </p:par>
                              <p:par>
                                <p:cTn id="106" presetID="53" presetClass="entr" presetSubtype="16" fill="hold" grpId="0" nodeType="withEffect">
                                  <p:stCondLst>
                                    <p:cond delay="500"/>
                                  </p:stCondLst>
                                  <p:childTnLst>
                                    <p:set>
                                      <p:cBhvr>
                                        <p:cTn id="107" dur="1" fill="hold">
                                          <p:stCondLst>
                                            <p:cond delay="0"/>
                                          </p:stCondLst>
                                        </p:cTn>
                                        <p:tgtEl>
                                          <p:spTgt spid="41"/>
                                        </p:tgtEl>
                                        <p:attrNameLst>
                                          <p:attrName>style.visibility</p:attrName>
                                        </p:attrNameLst>
                                      </p:cBhvr>
                                      <p:to>
                                        <p:strVal val="visible"/>
                                      </p:to>
                                    </p:set>
                                    <p:anim calcmode="lin" valueType="num">
                                      <p:cBhvr>
                                        <p:cTn id="108" dur="500" fill="hold"/>
                                        <p:tgtEl>
                                          <p:spTgt spid="41"/>
                                        </p:tgtEl>
                                        <p:attrNameLst>
                                          <p:attrName>ppt_w</p:attrName>
                                        </p:attrNameLst>
                                      </p:cBhvr>
                                      <p:tavLst>
                                        <p:tav tm="0">
                                          <p:val>
                                            <p:fltVal val="0"/>
                                          </p:val>
                                        </p:tav>
                                        <p:tav tm="100000">
                                          <p:val>
                                            <p:strVal val="#ppt_w"/>
                                          </p:val>
                                        </p:tav>
                                      </p:tavLst>
                                    </p:anim>
                                    <p:anim calcmode="lin" valueType="num">
                                      <p:cBhvr>
                                        <p:cTn id="109" dur="500" fill="hold"/>
                                        <p:tgtEl>
                                          <p:spTgt spid="41"/>
                                        </p:tgtEl>
                                        <p:attrNameLst>
                                          <p:attrName>ppt_h</p:attrName>
                                        </p:attrNameLst>
                                      </p:cBhvr>
                                      <p:tavLst>
                                        <p:tav tm="0">
                                          <p:val>
                                            <p:fltVal val="0"/>
                                          </p:val>
                                        </p:tav>
                                        <p:tav tm="100000">
                                          <p:val>
                                            <p:strVal val="#ppt_h"/>
                                          </p:val>
                                        </p:tav>
                                      </p:tavLst>
                                    </p:anim>
                                    <p:animEffect transition="in" filter="fade">
                                      <p:cBhvr>
                                        <p:cTn id="110" dur="500"/>
                                        <p:tgtEl>
                                          <p:spTgt spid="41"/>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left)">
                                      <p:cBhvr>
                                        <p:cTn id="114" dur="500"/>
                                        <p:tgtEl>
                                          <p:spTgt spid="57"/>
                                        </p:tgtEl>
                                      </p:cBhvr>
                                    </p:animEffect>
                                  </p:childTnLst>
                                </p:cTn>
                              </p:par>
                            </p:childTnLst>
                          </p:cTn>
                        </p:par>
                        <p:par>
                          <p:cTn id="115" fill="hold">
                            <p:stCondLst>
                              <p:cond delay="1500"/>
                            </p:stCondLst>
                            <p:childTnLst>
                              <p:par>
                                <p:cTn id="116" presetID="22" presetClass="entr" presetSubtype="8" fill="hold" grpId="0" nodeType="after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wipe(left)">
                                      <p:cBhvr>
                                        <p:cTn id="118" dur="500"/>
                                        <p:tgtEl>
                                          <p:spTgt spid="5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wipe(up)">
                                      <p:cBhvr>
                                        <p:cTn id="123" dur="500"/>
                                        <p:tgtEl>
                                          <p:spTgt spid="46"/>
                                        </p:tgtEl>
                                      </p:cBhvr>
                                    </p:animEffect>
                                  </p:childTnLst>
                                </p:cTn>
                              </p:par>
                              <p:par>
                                <p:cTn id="124" presetID="22" presetClass="entr" presetSubtype="1" fill="hold" nodeType="with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wipe(up)">
                                      <p:cBhvr>
                                        <p:cTn id="126" dur="500"/>
                                        <p:tgtEl>
                                          <p:spTgt spid="50"/>
                                        </p:tgtEl>
                                      </p:cBhvr>
                                    </p:animEffect>
                                  </p:childTnLst>
                                </p:cTn>
                              </p:par>
                              <p:par>
                                <p:cTn id="127" presetID="22" presetClass="entr" presetSubtype="1"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wipe(up)">
                                      <p:cBhvr>
                                        <p:cTn id="129" dur="500"/>
                                        <p:tgtEl>
                                          <p:spTgt spid="52"/>
                                        </p:tgtEl>
                                      </p:cBhvr>
                                    </p:animEffect>
                                  </p:childTnLst>
                                </p:cTn>
                              </p:par>
                            </p:childTnLst>
                          </p:cTn>
                        </p:par>
                        <p:par>
                          <p:cTn id="130" fill="hold">
                            <p:stCondLst>
                              <p:cond delay="500"/>
                            </p:stCondLst>
                            <p:childTnLst>
                              <p:par>
                                <p:cTn id="131" presetID="22" presetClass="entr" presetSubtype="1" fill="hold" nodeType="after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wipe(up)">
                                      <p:cBhvr>
                                        <p:cTn id="133" dur="500"/>
                                        <p:tgtEl>
                                          <p:spTgt spid="47"/>
                                        </p:tgtEl>
                                      </p:cBhvr>
                                    </p:animEffect>
                                  </p:childTnLst>
                                </p:cTn>
                              </p:par>
                              <p:par>
                                <p:cTn id="134" presetID="22" presetClass="entr" presetSubtype="1" fill="hold"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wipe(up)">
                                      <p:cBhvr>
                                        <p:cTn id="136" dur="500"/>
                                        <p:tgtEl>
                                          <p:spTgt spid="48"/>
                                        </p:tgtEl>
                                      </p:cBhvr>
                                    </p:animEffect>
                                  </p:childTnLst>
                                </p:cTn>
                              </p:par>
                              <p:par>
                                <p:cTn id="137" presetID="22" presetClass="entr" presetSubtype="1" fill="hold"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up)">
                                      <p:cBhvr>
                                        <p:cTn id="139" dur="500"/>
                                        <p:tgtEl>
                                          <p:spTgt spid="49"/>
                                        </p:tgtEl>
                                      </p:cBhvr>
                                    </p:animEffect>
                                  </p:childTnLst>
                                </p:cTn>
                              </p:par>
                              <p:par>
                                <p:cTn id="140" presetID="22" presetClass="entr" presetSubtype="1" fill="hold"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wipe(up)">
                                      <p:cBhvr>
                                        <p:cTn id="142" dur="500"/>
                                        <p:tgtEl>
                                          <p:spTgt spid="51"/>
                                        </p:tgtEl>
                                      </p:cBhvr>
                                    </p:animEffect>
                                  </p:childTnLst>
                                </p:cTn>
                              </p:par>
                              <p:par>
                                <p:cTn id="143" presetID="22" presetClass="entr" presetSubtype="1" fill="hold"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wipe(up)">
                                      <p:cBhvr>
                                        <p:cTn id="145" dur="500"/>
                                        <p:tgtEl>
                                          <p:spTgt spid="53"/>
                                        </p:tgtEl>
                                      </p:cBhvr>
                                    </p:animEffect>
                                  </p:childTnLst>
                                </p:cTn>
                              </p:par>
                              <p:par>
                                <p:cTn id="146" presetID="22" presetClass="entr" presetSubtype="1" fill="hold" nodeType="withEffect">
                                  <p:stCondLst>
                                    <p:cond delay="0"/>
                                  </p:stCondLst>
                                  <p:childTnLst>
                                    <p:set>
                                      <p:cBhvr>
                                        <p:cTn id="147" dur="1" fill="hold">
                                          <p:stCondLst>
                                            <p:cond delay="0"/>
                                          </p:stCondLst>
                                        </p:cTn>
                                        <p:tgtEl>
                                          <p:spTgt spid="54"/>
                                        </p:tgtEl>
                                        <p:attrNameLst>
                                          <p:attrName>style.visibility</p:attrName>
                                        </p:attrNameLst>
                                      </p:cBhvr>
                                      <p:to>
                                        <p:strVal val="visible"/>
                                      </p:to>
                                    </p:set>
                                    <p:animEffect transition="in" filter="wipe(up)">
                                      <p:cBhvr>
                                        <p:cTn id="14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8" grpId="0" animBg="1"/>
      <p:bldP spid="10" grpId="0" animBg="1"/>
      <p:bldP spid="17" grpId="0" animBg="1"/>
      <p:bldP spid="18" grpId="0" animBg="1"/>
      <p:bldP spid="38" grpId="0" animBg="1"/>
      <p:bldP spid="39" grpId="0" animBg="1"/>
      <p:bldP spid="40" grpId="0" animBg="1"/>
      <p:bldP spid="41" grpId="0" animBg="1"/>
      <p:bldP spid="42" grpId="0" animBg="1"/>
      <p:bldP spid="43" grpId="0" animBg="1"/>
      <p:bldP spid="44" grpId="0" animBg="1"/>
      <p:bldP spid="45" grpId="0" animBg="1"/>
      <p:bldP spid="56" grpId="0"/>
      <p:bldP spid="58" grpId="0"/>
      <p:bldP spid="60" grpId="0"/>
      <p:bldP spid="62" grpId="0"/>
      <p:bldP spid="6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分级模型</a:t>
            </a:r>
          </a:p>
        </p:txBody>
      </p:sp>
      <p:sp>
        <p:nvSpPr>
          <p:cNvPr id="5" name="PA-圆角矩形 86">
            <a:extLst>
              <a:ext uri="{FF2B5EF4-FFF2-40B4-BE49-F238E27FC236}">
                <a16:creationId xmlns:a16="http://schemas.microsoft.com/office/drawing/2014/main" id="{38807FE5-3BA9-79D0-B6BB-C756DAF0F0B6}"/>
              </a:ext>
            </a:extLst>
          </p:cNvPr>
          <p:cNvSpPr/>
          <p:nvPr>
            <p:custDataLst>
              <p:tags r:id="rId1"/>
            </p:custDataLst>
          </p:nvPr>
        </p:nvSpPr>
        <p:spPr>
          <a:xfrm>
            <a:off x="420554" y="1847623"/>
            <a:ext cx="6024631" cy="4822589"/>
          </a:xfrm>
          <a:prstGeom prst="roundRect">
            <a:avLst>
              <a:gd name="adj" fmla="val 4035"/>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a:solidFill>
                  <a:schemeClr val="accent5">
                    <a:lumMod val="50000"/>
                  </a:schemeClr>
                </a:solidFill>
              </a:rPr>
              <a:t>Namespace</a:t>
            </a:r>
            <a:r>
              <a:rPr lang="zh-CN" altLang="en-US">
                <a:solidFill>
                  <a:schemeClr val="accent5">
                    <a:lumMod val="50000"/>
                  </a:schemeClr>
                </a:solidFill>
              </a:rPr>
              <a:t>：环境隔离</a:t>
            </a:r>
          </a:p>
        </p:txBody>
      </p:sp>
      <p:sp>
        <p:nvSpPr>
          <p:cNvPr id="6" name="PA-圆角矩形 87">
            <a:extLst>
              <a:ext uri="{FF2B5EF4-FFF2-40B4-BE49-F238E27FC236}">
                <a16:creationId xmlns:a16="http://schemas.microsoft.com/office/drawing/2014/main" id="{A0D53D6F-B195-0B33-3C01-91236904ADEE}"/>
              </a:ext>
            </a:extLst>
          </p:cNvPr>
          <p:cNvSpPr/>
          <p:nvPr>
            <p:custDataLst>
              <p:tags r:id="rId2"/>
            </p:custDataLst>
          </p:nvPr>
        </p:nvSpPr>
        <p:spPr>
          <a:xfrm>
            <a:off x="710880" y="2373717"/>
            <a:ext cx="5443978" cy="4083484"/>
          </a:xfrm>
          <a:prstGeom prst="roundRect">
            <a:avLst>
              <a:gd name="adj" fmla="val 403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a:solidFill>
                  <a:schemeClr val="accent5">
                    <a:lumMod val="50000"/>
                  </a:schemeClr>
                </a:solidFill>
              </a:rPr>
              <a:t>Group</a:t>
            </a:r>
            <a:r>
              <a:rPr lang="zh-CN" altLang="en-US">
                <a:solidFill>
                  <a:schemeClr val="accent5">
                    <a:lumMod val="50000"/>
                  </a:schemeClr>
                </a:solidFill>
              </a:rPr>
              <a:t>：服务分组</a:t>
            </a:r>
          </a:p>
        </p:txBody>
      </p:sp>
      <p:cxnSp>
        <p:nvCxnSpPr>
          <p:cNvPr id="7" name="!!zx1">
            <a:extLst>
              <a:ext uri="{FF2B5EF4-FFF2-40B4-BE49-F238E27FC236}">
                <a16:creationId xmlns:a16="http://schemas.microsoft.com/office/drawing/2014/main" id="{76F6DCAA-BCF1-16A9-8A3C-C7E880579191}"/>
              </a:ext>
            </a:extLst>
          </p:cNvPr>
          <p:cNvCxnSpPr>
            <a:cxnSpLocks/>
            <a:stCxn id="11" idx="3"/>
            <a:endCxn id="13" idx="0"/>
          </p:cNvCxnSpPr>
          <p:nvPr/>
        </p:nvCxnSpPr>
        <p:spPr>
          <a:xfrm flipH="1">
            <a:off x="1882159" y="3919882"/>
            <a:ext cx="1046329" cy="495578"/>
          </a:xfrm>
          <a:prstGeom prst="line">
            <a:avLst/>
          </a:prstGeom>
          <a:effectLst/>
        </p:spPr>
        <p:style>
          <a:lnRef idx="2">
            <a:schemeClr val="accent5"/>
          </a:lnRef>
          <a:fillRef idx="0">
            <a:schemeClr val="accent5"/>
          </a:fillRef>
          <a:effectRef idx="1">
            <a:schemeClr val="accent5"/>
          </a:effectRef>
          <a:fontRef idx="minor">
            <a:schemeClr val="tx1"/>
          </a:fontRef>
        </p:style>
      </p:cxnSp>
      <p:cxnSp>
        <p:nvCxnSpPr>
          <p:cNvPr id="9" name="!!zx2">
            <a:extLst>
              <a:ext uri="{FF2B5EF4-FFF2-40B4-BE49-F238E27FC236}">
                <a16:creationId xmlns:a16="http://schemas.microsoft.com/office/drawing/2014/main" id="{57D4B2FE-8215-F4C5-DF5F-B43D9FB67D22}"/>
              </a:ext>
            </a:extLst>
          </p:cNvPr>
          <p:cNvCxnSpPr>
            <a:cxnSpLocks/>
            <a:stCxn id="11" idx="5"/>
            <a:endCxn id="14" idx="0"/>
          </p:cNvCxnSpPr>
          <p:nvPr/>
        </p:nvCxnSpPr>
        <p:spPr>
          <a:xfrm>
            <a:off x="3747590" y="3919882"/>
            <a:ext cx="1101067" cy="495577"/>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11" name="!!ty1">
            <a:extLst>
              <a:ext uri="{FF2B5EF4-FFF2-40B4-BE49-F238E27FC236}">
                <a16:creationId xmlns:a16="http://schemas.microsoft.com/office/drawing/2014/main" id="{FA5725F0-7EE0-406F-B45C-AD97DDF9B169}"/>
              </a:ext>
            </a:extLst>
          </p:cNvPr>
          <p:cNvSpPr/>
          <p:nvPr/>
        </p:nvSpPr>
        <p:spPr>
          <a:xfrm>
            <a:off x="2758847" y="2931139"/>
            <a:ext cx="1158384" cy="1158384"/>
          </a:xfrm>
          <a:prstGeom prst="ellipse">
            <a:avLst/>
          </a:prstGeom>
          <a:gradFill>
            <a:gsLst>
              <a:gs pos="0">
                <a:srgbClr val="00B0F0"/>
              </a:gs>
              <a:gs pos="80000">
                <a:srgbClr val="25C6FF"/>
              </a:gs>
              <a:gs pos="100000">
                <a:srgbClr val="57D3FF"/>
              </a:gs>
            </a:gsLs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p>
        </p:txBody>
      </p:sp>
      <p:sp>
        <p:nvSpPr>
          <p:cNvPr id="13" name="!!ty2">
            <a:extLst>
              <a:ext uri="{FF2B5EF4-FFF2-40B4-BE49-F238E27FC236}">
                <a16:creationId xmlns:a16="http://schemas.microsoft.com/office/drawing/2014/main" id="{3E7D95A1-267C-68E2-FDED-49D0D27F08BD}"/>
              </a:ext>
            </a:extLst>
          </p:cNvPr>
          <p:cNvSpPr/>
          <p:nvPr/>
        </p:nvSpPr>
        <p:spPr>
          <a:xfrm>
            <a:off x="1445473" y="4415460"/>
            <a:ext cx="873371" cy="873371"/>
          </a:xfrm>
          <a:prstGeom prst="ellipse">
            <a:avLst/>
          </a:prstGeom>
          <a:gradFill>
            <a:gsLst>
              <a:gs pos="0">
                <a:srgbClr val="028BE0"/>
              </a:gs>
              <a:gs pos="99099">
                <a:srgbClr val="389EFA"/>
              </a:gs>
              <a:gs pos="74000">
                <a:srgbClr val="2E85FA"/>
              </a:gs>
            </a:gsLs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集群</a:t>
            </a:r>
            <a:endParaRPr lang="en-US" altLang="zh-CN"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ty3">
            <a:extLst>
              <a:ext uri="{FF2B5EF4-FFF2-40B4-BE49-F238E27FC236}">
                <a16:creationId xmlns:a16="http://schemas.microsoft.com/office/drawing/2014/main" id="{290086FA-E2B0-D070-68E4-5B8440423655}"/>
              </a:ext>
            </a:extLst>
          </p:cNvPr>
          <p:cNvSpPr/>
          <p:nvPr/>
        </p:nvSpPr>
        <p:spPr>
          <a:xfrm>
            <a:off x="4411971" y="4415459"/>
            <a:ext cx="873372" cy="873372"/>
          </a:xfrm>
          <a:prstGeom prst="ellipse">
            <a:avLst/>
          </a:prstGeom>
          <a:gradFill>
            <a:gsLst>
              <a:gs pos="0">
                <a:srgbClr val="028BE0"/>
              </a:gs>
              <a:gs pos="99099">
                <a:srgbClr val="389EFA"/>
              </a:gs>
              <a:gs pos="74000">
                <a:srgbClr val="2E85FA"/>
              </a:gs>
            </a:gsLs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集群</a:t>
            </a:r>
            <a:endParaRPr lang="en-US" altLang="zh-CN"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6" name="!!zx4">
            <a:extLst>
              <a:ext uri="{FF2B5EF4-FFF2-40B4-BE49-F238E27FC236}">
                <a16:creationId xmlns:a16="http://schemas.microsoft.com/office/drawing/2014/main" id="{A846C228-C651-4E59-8406-053822D26101}"/>
              </a:ext>
            </a:extLst>
          </p:cNvPr>
          <p:cNvCxnSpPr>
            <a:cxnSpLocks/>
            <a:stCxn id="13" idx="5"/>
            <a:endCxn id="22" idx="0"/>
          </p:cNvCxnSpPr>
          <p:nvPr/>
        </p:nvCxnSpPr>
        <p:spPr>
          <a:xfrm>
            <a:off x="2190942" y="5160929"/>
            <a:ext cx="391927" cy="446407"/>
          </a:xfrm>
          <a:prstGeom prst="line">
            <a:avLst/>
          </a:prstGeom>
          <a:effectLst/>
        </p:spPr>
        <p:style>
          <a:lnRef idx="2">
            <a:schemeClr val="accent5"/>
          </a:lnRef>
          <a:fillRef idx="0">
            <a:schemeClr val="accent5"/>
          </a:fillRef>
          <a:effectRef idx="1">
            <a:schemeClr val="accent5"/>
          </a:effectRef>
          <a:fontRef idx="minor">
            <a:schemeClr val="tx1"/>
          </a:fontRef>
        </p:style>
      </p:cxnSp>
      <p:cxnSp>
        <p:nvCxnSpPr>
          <p:cNvPr id="19" name="!!zx3">
            <a:extLst>
              <a:ext uri="{FF2B5EF4-FFF2-40B4-BE49-F238E27FC236}">
                <a16:creationId xmlns:a16="http://schemas.microsoft.com/office/drawing/2014/main" id="{152F4478-4E04-14D4-7EB1-2D6E09C4A7DB}"/>
              </a:ext>
            </a:extLst>
          </p:cNvPr>
          <p:cNvCxnSpPr>
            <a:cxnSpLocks/>
            <a:stCxn id="13" idx="3"/>
            <a:endCxn id="23" idx="0"/>
          </p:cNvCxnSpPr>
          <p:nvPr/>
        </p:nvCxnSpPr>
        <p:spPr>
          <a:xfrm flipH="1">
            <a:off x="1181449" y="5160929"/>
            <a:ext cx="391926" cy="446408"/>
          </a:xfrm>
          <a:prstGeom prst="line">
            <a:avLst/>
          </a:prstGeom>
          <a:effectLst/>
        </p:spPr>
        <p:style>
          <a:lnRef idx="2">
            <a:schemeClr val="accent5"/>
          </a:lnRef>
          <a:fillRef idx="0">
            <a:schemeClr val="accent5"/>
          </a:fillRef>
          <a:effectRef idx="1">
            <a:schemeClr val="accent5"/>
          </a:effectRef>
          <a:fontRef idx="minor">
            <a:schemeClr val="tx1"/>
          </a:fontRef>
        </p:style>
      </p:cxnSp>
      <p:cxnSp>
        <p:nvCxnSpPr>
          <p:cNvPr id="20" name="!!zx5">
            <a:extLst>
              <a:ext uri="{FF2B5EF4-FFF2-40B4-BE49-F238E27FC236}">
                <a16:creationId xmlns:a16="http://schemas.microsoft.com/office/drawing/2014/main" id="{709DC875-CF18-61F4-4A5A-A095616C2ED7}"/>
              </a:ext>
            </a:extLst>
          </p:cNvPr>
          <p:cNvCxnSpPr>
            <a:cxnSpLocks/>
            <a:stCxn id="14" idx="3"/>
            <a:endCxn id="24" idx="0"/>
          </p:cNvCxnSpPr>
          <p:nvPr/>
        </p:nvCxnSpPr>
        <p:spPr>
          <a:xfrm flipH="1">
            <a:off x="4022237" y="5160929"/>
            <a:ext cx="517636" cy="466950"/>
          </a:xfrm>
          <a:prstGeom prst="line">
            <a:avLst/>
          </a:prstGeom>
          <a:effectLst/>
        </p:spPr>
        <p:style>
          <a:lnRef idx="2">
            <a:schemeClr val="accent5"/>
          </a:lnRef>
          <a:fillRef idx="0">
            <a:schemeClr val="accent5"/>
          </a:fillRef>
          <a:effectRef idx="1">
            <a:schemeClr val="accent5"/>
          </a:effectRef>
          <a:fontRef idx="minor">
            <a:schemeClr val="tx1"/>
          </a:fontRef>
        </p:style>
      </p:cxnSp>
      <p:cxnSp>
        <p:nvCxnSpPr>
          <p:cNvPr id="21" name="!!zx6">
            <a:extLst>
              <a:ext uri="{FF2B5EF4-FFF2-40B4-BE49-F238E27FC236}">
                <a16:creationId xmlns:a16="http://schemas.microsoft.com/office/drawing/2014/main" id="{35639195-032A-8E87-F051-5772338A1992}"/>
              </a:ext>
            </a:extLst>
          </p:cNvPr>
          <p:cNvCxnSpPr>
            <a:cxnSpLocks/>
            <a:stCxn id="14" idx="5"/>
            <a:endCxn id="25" idx="0"/>
          </p:cNvCxnSpPr>
          <p:nvPr/>
        </p:nvCxnSpPr>
        <p:spPr>
          <a:xfrm>
            <a:off x="5157441" y="5160929"/>
            <a:ext cx="517637" cy="466950"/>
          </a:xfrm>
          <a:prstGeom prst="line">
            <a:avLst/>
          </a:prstGeom>
          <a:effectLst/>
        </p:spPr>
        <p:style>
          <a:lnRef idx="2">
            <a:schemeClr val="accent5"/>
          </a:lnRef>
          <a:fillRef idx="0">
            <a:schemeClr val="accent5"/>
          </a:fillRef>
          <a:effectRef idx="1">
            <a:schemeClr val="accent5"/>
          </a:effectRef>
          <a:fontRef idx="minor">
            <a:schemeClr val="tx1"/>
          </a:fontRef>
        </p:style>
      </p:cxnSp>
      <p:sp>
        <p:nvSpPr>
          <p:cNvPr id="22" name="!!ty5">
            <a:extLst>
              <a:ext uri="{FF2B5EF4-FFF2-40B4-BE49-F238E27FC236}">
                <a16:creationId xmlns:a16="http://schemas.microsoft.com/office/drawing/2014/main" id="{22C18CBF-0A7A-3855-9AE7-9CDC523E6641}"/>
              </a:ext>
            </a:extLst>
          </p:cNvPr>
          <p:cNvSpPr/>
          <p:nvPr/>
        </p:nvSpPr>
        <p:spPr>
          <a:xfrm>
            <a:off x="2273540" y="5607336"/>
            <a:ext cx="618657" cy="618657"/>
          </a:xfrm>
          <a:prstGeom prst="ellipse">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00">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23" name="!!ty4">
            <a:extLst>
              <a:ext uri="{FF2B5EF4-FFF2-40B4-BE49-F238E27FC236}">
                <a16:creationId xmlns:a16="http://schemas.microsoft.com/office/drawing/2014/main" id="{6E51F93F-CCA7-10FF-9B5D-D60B7A02E21F}"/>
              </a:ext>
            </a:extLst>
          </p:cNvPr>
          <p:cNvSpPr/>
          <p:nvPr/>
        </p:nvSpPr>
        <p:spPr>
          <a:xfrm>
            <a:off x="872120" y="5607337"/>
            <a:ext cx="618657" cy="618657"/>
          </a:xfrm>
          <a:prstGeom prst="ellipse">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24" name="!!ty6">
            <a:extLst>
              <a:ext uri="{FF2B5EF4-FFF2-40B4-BE49-F238E27FC236}">
                <a16:creationId xmlns:a16="http://schemas.microsoft.com/office/drawing/2014/main" id="{17F66B2F-041C-2593-3D4F-50F1FABD300E}"/>
              </a:ext>
            </a:extLst>
          </p:cNvPr>
          <p:cNvSpPr/>
          <p:nvPr/>
        </p:nvSpPr>
        <p:spPr>
          <a:xfrm>
            <a:off x="3712908" y="5627879"/>
            <a:ext cx="618657" cy="618657"/>
          </a:xfrm>
          <a:prstGeom prst="ellipse">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25" name="!!ty7">
            <a:extLst>
              <a:ext uri="{FF2B5EF4-FFF2-40B4-BE49-F238E27FC236}">
                <a16:creationId xmlns:a16="http://schemas.microsoft.com/office/drawing/2014/main" id="{D5D2D031-B5B1-BED0-2C3D-5466EEFF646B}"/>
              </a:ext>
            </a:extLst>
          </p:cNvPr>
          <p:cNvSpPr/>
          <p:nvPr/>
        </p:nvSpPr>
        <p:spPr>
          <a:xfrm>
            <a:off x="5365749" y="5627879"/>
            <a:ext cx="618657" cy="618657"/>
          </a:xfrm>
          <a:prstGeom prst="ellipse">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p:txBody>
      </p:sp>
      <p:sp>
        <p:nvSpPr>
          <p:cNvPr id="26" name="文本框 25">
            <a:extLst>
              <a:ext uri="{FF2B5EF4-FFF2-40B4-BE49-F238E27FC236}">
                <a16:creationId xmlns:a16="http://schemas.microsoft.com/office/drawing/2014/main" id="{6C8D07B4-AD40-1E1D-3895-D53CDE873620}"/>
              </a:ext>
            </a:extLst>
          </p:cNvPr>
          <p:cNvSpPr txBox="1"/>
          <p:nvPr/>
        </p:nvSpPr>
        <p:spPr>
          <a:xfrm>
            <a:off x="6980102" y="2744815"/>
            <a:ext cx="4257897" cy="338554"/>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fontAlgn="auto">
              <a:spcBef>
                <a:spcPts val="0"/>
              </a:spcBef>
              <a:spcAft>
                <a:spcPts val="0"/>
              </a:spcAft>
            </a:pPr>
            <a:r>
              <a:rPr lang="en-US" altLang="zh-CN" sz="1600">
                <a:solidFill>
                  <a:schemeClr val="bg1"/>
                </a:solidFill>
                <a:latin typeface="+mn-lt"/>
                <a:ea typeface="+mn-ea"/>
              </a:rPr>
              <a:t>Map&lt;String, Map&lt;String, Service&gt;&gt;</a:t>
            </a:r>
            <a:endParaRPr lang="zh-CN" altLang="en-US" sz="1600" dirty="0">
              <a:solidFill>
                <a:schemeClr val="bg1"/>
              </a:solidFill>
              <a:latin typeface="+mn-lt"/>
              <a:ea typeface="+mn-ea"/>
            </a:endParaRPr>
          </a:p>
        </p:txBody>
      </p:sp>
      <p:sp>
        <p:nvSpPr>
          <p:cNvPr id="27" name="矩形 26">
            <a:extLst>
              <a:ext uri="{FF2B5EF4-FFF2-40B4-BE49-F238E27FC236}">
                <a16:creationId xmlns:a16="http://schemas.microsoft.com/office/drawing/2014/main" id="{E6A15DFF-29C2-FDEB-03B3-2B0AE29327FD}"/>
              </a:ext>
            </a:extLst>
          </p:cNvPr>
          <p:cNvSpPr/>
          <p:nvPr/>
        </p:nvSpPr>
        <p:spPr>
          <a:xfrm>
            <a:off x="7530071" y="2768360"/>
            <a:ext cx="782427" cy="267467"/>
          </a:xfrm>
          <a:prstGeom prst="rect">
            <a:avLst/>
          </a:prstGeom>
          <a:noFill/>
          <a:ln w="1905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肘形 27">
            <a:extLst>
              <a:ext uri="{FF2B5EF4-FFF2-40B4-BE49-F238E27FC236}">
                <a16:creationId xmlns:a16="http://schemas.microsoft.com/office/drawing/2014/main" id="{F522B8BC-3335-DFDF-3F95-CEF56ACC812E}"/>
              </a:ext>
            </a:extLst>
          </p:cNvPr>
          <p:cNvCxnSpPr>
            <a:cxnSpLocks/>
            <a:stCxn id="29" idx="3"/>
            <a:endCxn id="27" idx="0"/>
          </p:cNvCxnSpPr>
          <p:nvPr/>
        </p:nvCxnSpPr>
        <p:spPr>
          <a:xfrm>
            <a:off x="4682371" y="2072582"/>
            <a:ext cx="3238914" cy="695778"/>
          </a:xfrm>
          <a:prstGeom prst="bentConnector2">
            <a:avLst/>
          </a:prstGeom>
          <a:ln w="19050">
            <a:solidFill>
              <a:srgbClr val="FF0000"/>
            </a:solidFill>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29" name="矩形 28">
            <a:extLst>
              <a:ext uri="{FF2B5EF4-FFF2-40B4-BE49-F238E27FC236}">
                <a16:creationId xmlns:a16="http://schemas.microsoft.com/office/drawing/2014/main" id="{D11FAB81-C9AD-16A9-B83E-BA380597A725}"/>
              </a:ext>
            </a:extLst>
          </p:cNvPr>
          <p:cNvSpPr/>
          <p:nvPr/>
        </p:nvSpPr>
        <p:spPr>
          <a:xfrm>
            <a:off x="2183366" y="1938848"/>
            <a:ext cx="2499005" cy="267467"/>
          </a:xfrm>
          <a:prstGeom prst="rect">
            <a:avLst/>
          </a:prstGeom>
          <a:noFill/>
          <a:ln w="1905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94149CA-E928-7A3F-5AEB-3301F8896284}"/>
              </a:ext>
            </a:extLst>
          </p:cNvPr>
          <p:cNvSpPr/>
          <p:nvPr/>
        </p:nvSpPr>
        <p:spPr>
          <a:xfrm>
            <a:off x="9021103" y="2768359"/>
            <a:ext cx="782427" cy="267467"/>
          </a:xfrm>
          <a:prstGeom prst="rect">
            <a:avLst/>
          </a:prstGeom>
          <a:noFill/>
          <a:ln w="19050">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连接符: 肘形 30">
            <a:extLst>
              <a:ext uri="{FF2B5EF4-FFF2-40B4-BE49-F238E27FC236}">
                <a16:creationId xmlns:a16="http://schemas.microsoft.com/office/drawing/2014/main" id="{4AB95909-11A4-C350-A82B-0A7C3B45C0C4}"/>
              </a:ext>
            </a:extLst>
          </p:cNvPr>
          <p:cNvCxnSpPr>
            <a:cxnSpLocks/>
            <a:stCxn id="32" idx="3"/>
            <a:endCxn id="30" idx="0"/>
          </p:cNvCxnSpPr>
          <p:nvPr/>
        </p:nvCxnSpPr>
        <p:spPr>
          <a:xfrm>
            <a:off x="4675077" y="2600027"/>
            <a:ext cx="4737240" cy="168332"/>
          </a:xfrm>
          <a:prstGeom prst="bentConnector2">
            <a:avLst/>
          </a:prstGeom>
          <a:ln w="19050">
            <a:solidFill>
              <a:srgbClr val="00B050"/>
            </a:solidFill>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32" name="矩形 31">
            <a:extLst>
              <a:ext uri="{FF2B5EF4-FFF2-40B4-BE49-F238E27FC236}">
                <a16:creationId xmlns:a16="http://schemas.microsoft.com/office/drawing/2014/main" id="{67432DCC-BA93-2E57-1535-14C60DBC2FAE}"/>
              </a:ext>
            </a:extLst>
          </p:cNvPr>
          <p:cNvSpPr/>
          <p:nvPr/>
        </p:nvSpPr>
        <p:spPr>
          <a:xfrm>
            <a:off x="2176072" y="2466293"/>
            <a:ext cx="2499005" cy="267467"/>
          </a:xfrm>
          <a:prstGeom prst="rect">
            <a:avLst/>
          </a:prstGeom>
          <a:noFill/>
          <a:ln w="19050">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966A1DB-074A-D910-FB00-03227617ABF2}"/>
              </a:ext>
            </a:extLst>
          </p:cNvPr>
          <p:cNvSpPr/>
          <p:nvPr/>
        </p:nvSpPr>
        <p:spPr>
          <a:xfrm>
            <a:off x="9952516" y="2780358"/>
            <a:ext cx="950832" cy="267467"/>
          </a:xfrm>
          <a:prstGeom prst="rect">
            <a:avLst/>
          </a:prstGeom>
          <a:noFill/>
          <a:ln w="19050">
            <a:solidFill>
              <a:schemeClr val="accent6">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连接符: 肘形 33">
            <a:extLst>
              <a:ext uri="{FF2B5EF4-FFF2-40B4-BE49-F238E27FC236}">
                <a16:creationId xmlns:a16="http://schemas.microsoft.com/office/drawing/2014/main" id="{B4BBCF75-149F-18D4-EEF4-789920BC6181}"/>
              </a:ext>
            </a:extLst>
          </p:cNvPr>
          <p:cNvCxnSpPr>
            <a:cxnSpLocks/>
            <a:stCxn id="11" idx="6"/>
            <a:endCxn id="33" idx="2"/>
          </p:cNvCxnSpPr>
          <p:nvPr/>
        </p:nvCxnSpPr>
        <p:spPr>
          <a:xfrm flipV="1">
            <a:off x="3917231" y="3047825"/>
            <a:ext cx="6510701" cy="462506"/>
          </a:xfrm>
          <a:prstGeom prst="bentConnector2">
            <a:avLst/>
          </a:prstGeom>
          <a:ln w="19050">
            <a:solidFill>
              <a:schemeClr val="accent6">
                <a:lumMod val="75000"/>
              </a:schemeClr>
            </a:solidFill>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35" name="文本框 34">
            <a:extLst>
              <a:ext uri="{FF2B5EF4-FFF2-40B4-BE49-F238E27FC236}">
                <a16:creationId xmlns:a16="http://schemas.microsoft.com/office/drawing/2014/main" id="{5437782C-6982-F69D-6B06-B633A2F31919}"/>
              </a:ext>
            </a:extLst>
          </p:cNvPr>
          <p:cNvSpPr txBox="1"/>
          <p:nvPr/>
        </p:nvSpPr>
        <p:spPr>
          <a:xfrm>
            <a:off x="9109050" y="4023819"/>
            <a:ext cx="2653290" cy="338554"/>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fontAlgn="auto">
              <a:spcBef>
                <a:spcPts val="0"/>
              </a:spcBef>
              <a:spcAft>
                <a:spcPts val="0"/>
              </a:spcAft>
            </a:pPr>
            <a:r>
              <a:rPr lang="en-US" altLang="zh-CN" sz="1600">
                <a:solidFill>
                  <a:schemeClr val="bg1"/>
                </a:solidFill>
                <a:latin typeface="+mn-lt"/>
                <a:ea typeface="+mn-ea"/>
              </a:rPr>
              <a:t>Map&lt;String, Cluster&gt;</a:t>
            </a:r>
            <a:endParaRPr lang="zh-CN" altLang="en-US" sz="1600" dirty="0">
              <a:solidFill>
                <a:schemeClr val="bg1"/>
              </a:solidFill>
              <a:latin typeface="+mn-lt"/>
              <a:ea typeface="+mn-ea"/>
            </a:endParaRPr>
          </a:p>
        </p:txBody>
      </p:sp>
      <p:sp>
        <p:nvSpPr>
          <p:cNvPr id="36" name="箭头: 下 35">
            <a:extLst>
              <a:ext uri="{FF2B5EF4-FFF2-40B4-BE49-F238E27FC236}">
                <a16:creationId xmlns:a16="http://schemas.microsoft.com/office/drawing/2014/main" id="{888944D6-AA01-ABFA-853B-C97BE1C426CB}"/>
              </a:ext>
            </a:extLst>
          </p:cNvPr>
          <p:cNvSpPr/>
          <p:nvPr/>
        </p:nvSpPr>
        <p:spPr>
          <a:xfrm>
            <a:off x="10521043" y="3118912"/>
            <a:ext cx="606510" cy="862155"/>
          </a:xfrm>
          <a:prstGeom prst="downArrow">
            <a:avLst>
              <a:gd name="adj1" fmla="val 31349"/>
              <a:gd name="adj2" fmla="val 40674"/>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0B0FDC0-BE37-3119-B67D-15BC31872BC7}"/>
              </a:ext>
            </a:extLst>
          </p:cNvPr>
          <p:cNvSpPr/>
          <p:nvPr/>
        </p:nvSpPr>
        <p:spPr>
          <a:xfrm>
            <a:off x="9662895" y="4059362"/>
            <a:ext cx="782427" cy="267467"/>
          </a:xfrm>
          <a:prstGeom prst="rect">
            <a:avLst/>
          </a:prstGeom>
          <a:noFill/>
          <a:ln w="19050">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连接符: 肘形 64">
            <a:extLst>
              <a:ext uri="{FF2B5EF4-FFF2-40B4-BE49-F238E27FC236}">
                <a16:creationId xmlns:a16="http://schemas.microsoft.com/office/drawing/2014/main" id="{6C52595C-3B41-9F2C-F26E-4ABFE1A40C26}"/>
              </a:ext>
            </a:extLst>
          </p:cNvPr>
          <p:cNvCxnSpPr>
            <a:cxnSpLocks/>
            <a:stCxn id="14" idx="6"/>
            <a:endCxn id="37" idx="0"/>
          </p:cNvCxnSpPr>
          <p:nvPr/>
        </p:nvCxnSpPr>
        <p:spPr>
          <a:xfrm flipV="1">
            <a:off x="5285343" y="4059362"/>
            <a:ext cx="4768766" cy="792783"/>
          </a:xfrm>
          <a:prstGeom prst="bentConnector4">
            <a:avLst>
              <a:gd name="adj1" fmla="val 45898"/>
              <a:gd name="adj2" fmla="val 128835"/>
            </a:avLst>
          </a:prstGeom>
          <a:ln w="19050">
            <a:solidFill>
              <a:srgbClr val="00B0F0"/>
            </a:solidFill>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66" name="箭头: 下 65">
            <a:extLst>
              <a:ext uri="{FF2B5EF4-FFF2-40B4-BE49-F238E27FC236}">
                <a16:creationId xmlns:a16="http://schemas.microsoft.com/office/drawing/2014/main" id="{7A7A1854-4891-C452-B098-2E188B85D70D}"/>
              </a:ext>
            </a:extLst>
          </p:cNvPr>
          <p:cNvSpPr/>
          <p:nvPr/>
        </p:nvSpPr>
        <p:spPr>
          <a:xfrm>
            <a:off x="10824298" y="4439442"/>
            <a:ext cx="606510" cy="862155"/>
          </a:xfrm>
          <a:prstGeom prst="downArrow">
            <a:avLst>
              <a:gd name="adj1" fmla="val 31349"/>
              <a:gd name="adj2" fmla="val 4067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F38C13E9-A91C-E52A-B90F-E55039A74960}"/>
              </a:ext>
            </a:extLst>
          </p:cNvPr>
          <p:cNvSpPr txBox="1"/>
          <p:nvPr/>
        </p:nvSpPr>
        <p:spPr>
          <a:xfrm>
            <a:off x="9973068" y="5333073"/>
            <a:ext cx="1789272" cy="338554"/>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fontAlgn="auto">
              <a:spcBef>
                <a:spcPts val="0"/>
              </a:spcBef>
              <a:spcAft>
                <a:spcPts val="0"/>
              </a:spcAft>
            </a:pPr>
            <a:r>
              <a:rPr lang="en-US" altLang="zh-CN" sz="1600">
                <a:solidFill>
                  <a:schemeClr val="bg1"/>
                </a:solidFill>
                <a:latin typeface="+mn-lt"/>
                <a:ea typeface="+mn-ea"/>
              </a:rPr>
              <a:t>Set&lt;Instance&gt;</a:t>
            </a:r>
            <a:endParaRPr lang="zh-CN" altLang="en-US" sz="1600" dirty="0">
              <a:solidFill>
                <a:schemeClr val="bg1"/>
              </a:solidFill>
              <a:latin typeface="+mn-lt"/>
              <a:ea typeface="+mn-ea"/>
            </a:endParaRPr>
          </a:p>
        </p:txBody>
      </p:sp>
      <p:sp>
        <p:nvSpPr>
          <p:cNvPr id="68" name="矩形 67">
            <a:extLst>
              <a:ext uri="{FF2B5EF4-FFF2-40B4-BE49-F238E27FC236}">
                <a16:creationId xmlns:a16="http://schemas.microsoft.com/office/drawing/2014/main" id="{ACFB0F14-DA54-3F9D-6E89-A39D6AD7BFBE}"/>
              </a:ext>
            </a:extLst>
          </p:cNvPr>
          <p:cNvSpPr/>
          <p:nvPr/>
        </p:nvSpPr>
        <p:spPr>
          <a:xfrm>
            <a:off x="10539338" y="5360412"/>
            <a:ext cx="974794" cy="267467"/>
          </a:xfrm>
          <a:prstGeom prst="rect">
            <a:avLst/>
          </a:prstGeom>
          <a:noFill/>
          <a:ln w="19050">
            <a:solidFill>
              <a:srgbClr val="FF00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连接符: 肘形 68">
            <a:extLst>
              <a:ext uri="{FF2B5EF4-FFF2-40B4-BE49-F238E27FC236}">
                <a16:creationId xmlns:a16="http://schemas.microsoft.com/office/drawing/2014/main" id="{BBFD073E-2182-B1A9-FD9A-1ED4B0E5FD6B}"/>
              </a:ext>
            </a:extLst>
          </p:cNvPr>
          <p:cNvCxnSpPr>
            <a:cxnSpLocks/>
            <a:stCxn id="25" idx="6"/>
            <a:endCxn id="68" idx="2"/>
          </p:cNvCxnSpPr>
          <p:nvPr/>
        </p:nvCxnSpPr>
        <p:spPr>
          <a:xfrm flipV="1">
            <a:off x="5984406" y="5627879"/>
            <a:ext cx="5042329" cy="309329"/>
          </a:xfrm>
          <a:prstGeom prst="bentConnector2">
            <a:avLst/>
          </a:prstGeom>
          <a:ln w="19050">
            <a:solidFill>
              <a:srgbClr val="FF00FF"/>
            </a:solidFill>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2" name="文本框 1">
            <a:extLst>
              <a:ext uri="{FF2B5EF4-FFF2-40B4-BE49-F238E27FC236}">
                <a16:creationId xmlns:a16="http://schemas.microsoft.com/office/drawing/2014/main" id="{8538948C-B0BC-0FC6-6AE5-B8930BB23465}"/>
              </a:ext>
            </a:extLst>
          </p:cNvPr>
          <p:cNvSpPr txBox="1"/>
          <p:nvPr/>
        </p:nvSpPr>
        <p:spPr>
          <a:xfrm>
            <a:off x="8598631" y="2280835"/>
            <a:ext cx="1713931" cy="261610"/>
          </a:xfrm>
          <a:prstGeom prst="rect">
            <a:avLst/>
          </a:prstGeom>
          <a:noFill/>
        </p:spPr>
        <p:txBody>
          <a:bodyPr wrap="none" rtlCol="0">
            <a:spAutoFit/>
          </a:bodyPr>
          <a:lstStyle/>
          <a:p>
            <a:pPr fontAlgn="auto">
              <a:spcBef>
                <a:spcPts val="0"/>
              </a:spcBef>
              <a:spcAft>
                <a:spcPts val="0"/>
              </a:spcAft>
            </a:pPr>
            <a:r>
              <a:rPr lang="en-US" altLang="zh-CN" sz="1100">
                <a:solidFill>
                  <a:srgbClr val="1C8E1C"/>
                </a:solidFill>
                <a:latin typeface="+mn-lt"/>
                <a:ea typeface="+mn-ea"/>
              </a:rPr>
              <a:t>group::serviceName</a:t>
            </a:r>
            <a:endParaRPr lang="zh-CN" altLang="en-US" sz="1100" dirty="0">
              <a:solidFill>
                <a:srgbClr val="1C8E1C"/>
              </a:solidFill>
              <a:latin typeface="+mn-lt"/>
              <a:ea typeface="+mn-ea"/>
            </a:endParaRPr>
          </a:p>
        </p:txBody>
      </p:sp>
    </p:spTree>
    <p:extLst>
      <p:ext uri="{BB962C8B-B14F-4D97-AF65-F5344CB8AC3E}">
        <p14:creationId xmlns:p14="http://schemas.microsoft.com/office/powerpoint/2010/main" val="3293232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250" fill="hold">
                                          <p:stCondLst>
                                            <p:cond delay="0"/>
                                          </p:stCondLst>
                                        </p:cTn>
                                        <p:tgtEl>
                                          <p:spTgt spid="6"/>
                                        </p:tgtEl>
                                      </p:cBhvr>
                                      <p:by x="100000" y="100000"/>
                                      <p:from x="0" y="0"/>
                                      <p:to x="120000" y="105000"/>
                                    </p:animScale>
                                    <p:animScale>
                                      <p:cBhvr>
                                        <p:cTn id="8" dur="187" fill="hold">
                                          <p:stCondLst>
                                            <p:cond delay="250"/>
                                          </p:stCondLst>
                                        </p:cTn>
                                        <p:tgtEl>
                                          <p:spTgt spid="6"/>
                                        </p:tgtEl>
                                      </p:cBhvr>
                                      <p:by x="100000" y="100000"/>
                                      <p:from x="120000" y="105000"/>
                                      <p:to x="100000" y="115000"/>
                                    </p:animScale>
                                    <p:animScale>
                                      <p:cBhvr>
                                        <p:cTn id="9" dur="313" fill="hold">
                                          <p:stCondLst>
                                            <p:cond delay="437"/>
                                          </p:stCondLst>
                                        </p:cTn>
                                        <p:tgtEl>
                                          <p:spTgt spid="6"/>
                                        </p:tgtEl>
                                      </p:cBhvr>
                                      <p:by x="100000" y="100000"/>
                                      <p:from x="100000" y="115000"/>
                                      <p:to x="110000" y="100000"/>
                                    </p:animScale>
                                    <p:animScale>
                                      <p:cBhvr>
                                        <p:cTn id="10" dur="250" fill="hold">
                                          <p:stCondLst>
                                            <p:cond delay="750"/>
                                          </p:stCondLst>
                                        </p:cTn>
                                        <p:tgtEl>
                                          <p:spTgt spid="6"/>
                                        </p:tgtEl>
                                      </p:cBhvr>
                                      <p:by x="100000" y="100000"/>
                                      <p:from x="110000" y="100000"/>
                                      <p:to x="100000" y="110000"/>
                                    </p:animScale>
                                    <p:animScale>
                                      <p:cBhvr>
                                        <p:cTn id="11" dur="250" fill="hold">
                                          <p:stCondLst>
                                            <p:cond delay="1000"/>
                                          </p:stCondLst>
                                        </p:cTn>
                                        <p:tgtEl>
                                          <p:spTgt spid="6"/>
                                        </p:tgtEl>
                                      </p:cBhvr>
                                      <p:by x="100000" y="100000"/>
                                      <p:from x="100000" y="110000"/>
                                      <p:to x="100000" y="100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de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Scale>
                                      <p:cBhvr>
                                        <p:cTn id="16" dur="250" fill="hold">
                                          <p:stCondLst>
                                            <p:cond delay="0"/>
                                          </p:stCondLst>
                                        </p:cTn>
                                        <p:tgtEl>
                                          <p:spTgt spid="5"/>
                                        </p:tgtEl>
                                      </p:cBhvr>
                                      <p:from x="0" y="0"/>
                                      <p:to x="120000" y="105000"/>
                                    </p:animScale>
                                    <p:animScale>
                                      <p:cBhvr>
                                        <p:cTn id="17" dur="187" fill="hold">
                                          <p:stCondLst>
                                            <p:cond delay="250"/>
                                          </p:stCondLst>
                                        </p:cTn>
                                        <p:tgtEl>
                                          <p:spTgt spid="5"/>
                                        </p:tgtEl>
                                      </p:cBhvr>
                                      <p:from x="120000" y="105000"/>
                                      <p:to x="100000" y="115000"/>
                                    </p:animScale>
                                    <p:animScale>
                                      <p:cBhvr>
                                        <p:cTn id="18" dur="313" fill="hold">
                                          <p:stCondLst>
                                            <p:cond delay="437"/>
                                          </p:stCondLst>
                                        </p:cTn>
                                        <p:tgtEl>
                                          <p:spTgt spid="5"/>
                                        </p:tgtEl>
                                      </p:cBhvr>
                                      <p:from x="100000" y="115000"/>
                                      <p:to x="110000" y="100000"/>
                                    </p:animScale>
                                    <p:animScale>
                                      <p:cBhvr>
                                        <p:cTn id="19" dur="250" fill="hold">
                                          <p:stCondLst>
                                            <p:cond delay="750"/>
                                          </p:stCondLst>
                                        </p:cTn>
                                        <p:tgtEl>
                                          <p:spTgt spid="5"/>
                                        </p:tgtEl>
                                      </p:cBhvr>
                                      <p:from x="110000" y="100000"/>
                                      <p:to x="100000" y="110000"/>
                                    </p:animScale>
                                    <p:animScale>
                                      <p:cBhvr>
                                        <p:cTn id="20" dur="250" fill="hold">
                                          <p:stCondLst>
                                            <p:cond delay="1000"/>
                                          </p:stCondLst>
                                        </p:cTn>
                                        <p:tgtEl>
                                          <p:spTgt spid="5"/>
                                        </p:tgtEl>
                                      </p:cBhvr>
                                      <p:from x="100000" y="110000"/>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heel(4)">
                                      <p:cBhvr>
                                        <p:cTn id="30" dur="500"/>
                                        <p:tgtEl>
                                          <p:spTgt spid="2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childTnLst>
                          </p:cTn>
                        </p:par>
                        <p:par>
                          <p:cTn id="35" fill="hold">
                            <p:stCondLst>
                              <p:cond delay="1000"/>
                            </p:stCondLst>
                            <p:childTnLst>
                              <p:par>
                                <p:cTn id="36" presetID="16" presetClass="entr" presetSubtype="37"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arn(outVertical)">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heel(4)">
                                      <p:cBhvr>
                                        <p:cTn id="43" dur="500"/>
                                        <p:tgtEl>
                                          <p:spTgt spid="32"/>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1000"/>
                            </p:stCondLst>
                            <p:childTnLst>
                              <p:par>
                                <p:cTn id="49" presetID="16" presetClass="entr" presetSubtype="37"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barn(outVertical)">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randombar(horizontal)">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childTnLst>
                          </p:cTn>
                        </p:par>
                        <p:par>
                          <p:cTn id="62" fill="hold">
                            <p:stCondLst>
                              <p:cond delay="500"/>
                            </p:stCondLst>
                            <p:childTnLst>
                              <p:par>
                                <p:cTn id="63" presetID="16" presetClass="entr" presetSubtype="37"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outVertical)">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up)">
                                      <p:cBhvr>
                                        <p:cTn id="70" dur="500"/>
                                        <p:tgtEl>
                                          <p:spTgt spid="36"/>
                                        </p:tgtEl>
                                      </p:cBhvr>
                                    </p:animEffect>
                                  </p:childTnLst>
                                </p:cTn>
                              </p:par>
                            </p:childTnLst>
                          </p:cTn>
                        </p:par>
                        <p:par>
                          <p:cTn id="71" fill="hold">
                            <p:stCondLst>
                              <p:cond delay="500"/>
                            </p:stCondLst>
                            <p:childTnLst>
                              <p:par>
                                <p:cTn id="72" presetID="14" presetClass="entr" presetSubtype="10"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randombar(horizontal)">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left)">
                                      <p:cBhvr>
                                        <p:cTn id="79" dur="500"/>
                                        <p:tgtEl>
                                          <p:spTgt spid="65"/>
                                        </p:tgtEl>
                                      </p:cBhvr>
                                    </p:animEffect>
                                  </p:childTnLst>
                                </p:cTn>
                              </p:par>
                            </p:childTnLst>
                          </p:cTn>
                        </p:par>
                        <p:par>
                          <p:cTn id="80" fill="hold">
                            <p:stCondLst>
                              <p:cond delay="500"/>
                            </p:stCondLst>
                            <p:childTnLst>
                              <p:par>
                                <p:cTn id="81" presetID="16" presetClass="entr" presetSubtype="37"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barn(outVertical)">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up)">
                                      <p:cBhvr>
                                        <p:cTn id="88" dur="500"/>
                                        <p:tgtEl>
                                          <p:spTgt spid="66"/>
                                        </p:tgtEl>
                                      </p:cBhvr>
                                    </p:animEffect>
                                  </p:childTnLst>
                                </p:cTn>
                              </p:par>
                            </p:childTnLst>
                          </p:cTn>
                        </p:par>
                        <p:par>
                          <p:cTn id="89" fill="hold">
                            <p:stCondLst>
                              <p:cond delay="500"/>
                            </p:stCondLst>
                            <p:childTnLst>
                              <p:par>
                                <p:cTn id="90" presetID="14" presetClass="entr" presetSubtype="10" fill="hold" grpId="0"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randombar(horizontal)">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childTnLst>
                          </p:cTn>
                        </p:par>
                        <p:par>
                          <p:cTn id="98" fill="hold">
                            <p:stCondLst>
                              <p:cond delay="500"/>
                            </p:stCondLst>
                            <p:childTnLst>
                              <p:par>
                                <p:cTn id="99" presetID="16" presetClass="entr" presetSubtype="37" fill="hold" grpId="0" nodeType="after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barn(outVertical)">
                                      <p:cBhvr>
                                        <p:cTn id="10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26" grpId="0" animBg="1"/>
      <p:bldP spid="27" grpId="0" animBg="1"/>
      <p:bldP spid="29" grpId="0" animBg="1"/>
      <p:bldP spid="30" grpId="0" animBg="1"/>
      <p:bldP spid="32" grpId="0" animBg="1"/>
      <p:bldP spid="33" grpId="0" animBg="1"/>
      <p:bldP spid="35" grpId="0" animBg="1"/>
      <p:bldP spid="36" grpId="0" animBg="1"/>
      <p:bldP spid="37" grpId="0" animBg="1"/>
      <p:bldP spid="66" grpId="0" animBg="1"/>
      <p:bldP spid="67" grpId="0" animBg="1"/>
      <p:bldP spid="68"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3C3D3F"/>
                </a:solidFill>
              </a:rPr>
              <a:t>环境隔离</a:t>
            </a:r>
            <a:endParaRPr lang="en-US" altLang="zh-CN">
              <a:solidFill>
                <a:srgbClr val="3C3D3F"/>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3C3D3F"/>
                </a:solidFill>
              </a:rPr>
              <a:t>分级模型</a:t>
            </a:r>
            <a:endParaRPr lang="en-US" altLang="zh-CN">
              <a:solidFill>
                <a:srgbClr val="3C3D3F"/>
              </a:solidFill>
            </a:endParaRPr>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solidFill>
                  <a:srgbClr val="AD2B26"/>
                </a:solidFill>
              </a:rPr>
              <a:t>Eureka</a:t>
            </a:r>
            <a:r>
              <a:rPr lang="zh-CN" altLang="en-US">
                <a:solidFill>
                  <a:srgbClr val="AD2B26"/>
                </a:solidFill>
              </a:rPr>
              <a:t>与</a:t>
            </a:r>
            <a:r>
              <a:rPr lang="en-US" altLang="zh-CN">
                <a:solidFill>
                  <a:srgbClr val="AD2B26"/>
                </a:solidFill>
              </a:rPr>
              <a:t>Nacos</a:t>
            </a:r>
          </a:p>
        </p:txBody>
      </p:sp>
    </p:spTree>
    <p:extLst>
      <p:ext uri="{BB962C8B-B14F-4D97-AF65-F5344CB8AC3E}">
        <p14:creationId xmlns:p14="http://schemas.microsoft.com/office/powerpoint/2010/main" val="304784683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en-US" altLang="zh-CN"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Eureka</a:t>
            </a: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与</a:t>
            </a:r>
            <a:r>
              <a:rPr lang="en-US" altLang="zh-CN"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Nacos</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en-US" altLang="zh-CN"/>
              <a:t>Eureka</a:t>
            </a:r>
            <a:r>
              <a:rPr lang="zh-CN" altLang="en-US"/>
              <a:t>是</a:t>
            </a:r>
            <a:r>
              <a:rPr lang="en-US" altLang="zh-CN"/>
              <a:t>Netflix</a:t>
            </a:r>
            <a:r>
              <a:rPr lang="zh-CN" altLang="en-US"/>
              <a:t>公司开源的一个注册中心组件，目前被集成在</a:t>
            </a:r>
            <a:r>
              <a:rPr lang="en-US" altLang="zh-CN"/>
              <a:t>SpringCloudNetflix</a:t>
            </a:r>
            <a:r>
              <a:rPr lang="zh-CN" altLang="en-US"/>
              <a:t>这个模块下。它的工作原理与</a:t>
            </a:r>
            <a:r>
              <a:rPr lang="en-US" altLang="zh-CN"/>
              <a:t>Nacos</a:t>
            </a:r>
            <a:r>
              <a:rPr lang="zh-CN" altLang="en-US"/>
              <a:t>类似：</a:t>
            </a:r>
            <a:endParaRPr lang="en-US" altLang="zh-CN"/>
          </a:p>
        </p:txBody>
      </p:sp>
      <p:sp>
        <p:nvSpPr>
          <p:cNvPr id="2" name="矩形: 圆角 1">
            <a:extLst>
              <a:ext uri="{FF2B5EF4-FFF2-40B4-BE49-F238E27FC236}">
                <a16:creationId xmlns:a16="http://schemas.microsoft.com/office/drawing/2014/main" id="{C4960F65-0837-268E-F496-DD7BF779D521}"/>
              </a:ext>
            </a:extLst>
          </p:cNvPr>
          <p:cNvSpPr/>
          <p:nvPr/>
        </p:nvSpPr>
        <p:spPr>
          <a:xfrm>
            <a:off x="4853354" y="2803110"/>
            <a:ext cx="1500554" cy="8297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Eureka</a:t>
            </a:r>
            <a:endParaRPr lang="zh-CN" altLang="en-US"/>
          </a:p>
        </p:txBody>
      </p:sp>
      <p:sp>
        <p:nvSpPr>
          <p:cNvPr id="3" name="矩形: 圆角 2">
            <a:extLst>
              <a:ext uri="{FF2B5EF4-FFF2-40B4-BE49-F238E27FC236}">
                <a16:creationId xmlns:a16="http://schemas.microsoft.com/office/drawing/2014/main" id="{F662066A-ED69-5D0C-0E7E-BC913C8F3A75}"/>
              </a:ext>
            </a:extLst>
          </p:cNvPr>
          <p:cNvSpPr/>
          <p:nvPr/>
        </p:nvSpPr>
        <p:spPr>
          <a:xfrm>
            <a:off x="7713785" y="5096756"/>
            <a:ext cx="1500554" cy="82974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t>服务提供者</a:t>
            </a:r>
          </a:p>
        </p:txBody>
      </p:sp>
      <p:sp>
        <p:nvSpPr>
          <p:cNvPr id="4" name="矩形: 圆角 3">
            <a:extLst>
              <a:ext uri="{FF2B5EF4-FFF2-40B4-BE49-F238E27FC236}">
                <a16:creationId xmlns:a16="http://schemas.microsoft.com/office/drawing/2014/main" id="{2F54836F-11C5-BCFA-88C4-1E9A00A25A49}"/>
              </a:ext>
            </a:extLst>
          </p:cNvPr>
          <p:cNvSpPr/>
          <p:nvPr/>
        </p:nvSpPr>
        <p:spPr>
          <a:xfrm>
            <a:off x="1883623" y="5096756"/>
            <a:ext cx="1500554" cy="82974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服务调用者</a:t>
            </a:r>
          </a:p>
        </p:txBody>
      </p:sp>
      <p:cxnSp>
        <p:nvCxnSpPr>
          <p:cNvPr id="6" name="直接箭头连接符 5">
            <a:extLst>
              <a:ext uri="{FF2B5EF4-FFF2-40B4-BE49-F238E27FC236}">
                <a16:creationId xmlns:a16="http://schemas.microsoft.com/office/drawing/2014/main" id="{FA0480A5-0707-6FD1-BBB3-E956D0946FAF}"/>
              </a:ext>
            </a:extLst>
          </p:cNvPr>
          <p:cNvCxnSpPr>
            <a:cxnSpLocks/>
          </p:cNvCxnSpPr>
          <p:nvPr/>
        </p:nvCxnSpPr>
        <p:spPr>
          <a:xfrm flipH="1" flipV="1">
            <a:off x="6353908" y="3632858"/>
            <a:ext cx="1359877" cy="1463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17C570A6-38B9-5860-F42C-8350F10872D7}"/>
              </a:ext>
            </a:extLst>
          </p:cNvPr>
          <p:cNvSpPr txBox="1"/>
          <p:nvPr/>
        </p:nvSpPr>
        <p:spPr>
          <a:xfrm>
            <a:off x="7033846" y="4164504"/>
            <a:ext cx="877163"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服务注册</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  心跳续约</a:t>
            </a:r>
            <a:endParaRPr lang="zh-CN" altLang="en-US" sz="1050" dirty="0">
              <a:solidFill>
                <a:schemeClr val="tx1">
                  <a:lumMod val="65000"/>
                  <a:lumOff val="35000"/>
                </a:schemeClr>
              </a:solidFill>
              <a:latin typeface="+mn-lt"/>
              <a:ea typeface="+mn-ea"/>
            </a:endParaRPr>
          </a:p>
        </p:txBody>
      </p:sp>
      <p:cxnSp>
        <p:nvCxnSpPr>
          <p:cNvPr id="13" name="直接箭头连接符 12">
            <a:extLst>
              <a:ext uri="{FF2B5EF4-FFF2-40B4-BE49-F238E27FC236}">
                <a16:creationId xmlns:a16="http://schemas.microsoft.com/office/drawing/2014/main" id="{715EB256-85F8-A3E4-ED7B-AC9A206EB4EB}"/>
              </a:ext>
            </a:extLst>
          </p:cNvPr>
          <p:cNvCxnSpPr>
            <a:cxnSpLocks/>
          </p:cNvCxnSpPr>
          <p:nvPr/>
        </p:nvCxnSpPr>
        <p:spPr>
          <a:xfrm flipV="1">
            <a:off x="3384177" y="3632858"/>
            <a:ext cx="1469177" cy="1463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6EA717C1-1680-1B21-DDA9-457DD3C272B0}"/>
              </a:ext>
            </a:extLst>
          </p:cNvPr>
          <p:cNvSpPr txBox="1"/>
          <p:nvPr/>
        </p:nvSpPr>
        <p:spPr>
          <a:xfrm>
            <a:off x="3401902" y="4169052"/>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服务拉取</a:t>
            </a:r>
            <a:endParaRPr lang="zh-CN" altLang="en-US" sz="1050" dirty="0">
              <a:solidFill>
                <a:schemeClr val="tx1">
                  <a:lumMod val="65000"/>
                  <a:lumOff val="35000"/>
                </a:schemeClr>
              </a:solidFill>
              <a:latin typeface="+mn-lt"/>
              <a:ea typeface="+mn-ea"/>
            </a:endParaRPr>
          </a:p>
        </p:txBody>
      </p:sp>
      <p:cxnSp>
        <p:nvCxnSpPr>
          <p:cNvPr id="21" name="直接箭头连接符 20">
            <a:extLst>
              <a:ext uri="{FF2B5EF4-FFF2-40B4-BE49-F238E27FC236}">
                <a16:creationId xmlns:a16="http://schemas.microsoft.com/office/drawing/2014/main" id="{AD9891D5-6736-4DCE-09E0-4B46DA07968C}"/>
              </a:ext>
            </a:extLst>
          </p:cNvPr>
          <p:cNvCxnSpPr>
            <a:stCxn id="4" idx="3"/>
            <a:endCxn id="3" idx="1"/>
          </p:cNvCxnSpPr>
          <p:nvPr/>
        </p:nvCxnSpPr>
        <p:spPr>
          <a:xfrm>
            <a:off x="3384177" y="5511630"/>
            <a:ext cx="43296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717408B4-EEFC-8D9E-A986-8D19F3B83B00}"/>
              </a:ext>
            </a:extLst>
          </p:cNvPr>
          <p:cNvSpPr txBox="1"/>
          <p:nvPr/>
        </p:nvSpPr>
        <p:spPr>
          <a:xfrm>
            <a:off x="5245199" y="5140338"/>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远程调用</a:t>
            </a:r>
            <a:endParaRPr lang="zh-CN" altLang="en-US" sz="1050" dirty="0">
              <a:solidFill>
                <a:schemeClr val="tx1">
                  <a:lumMod val="65000"/>
                  <a:lumOff val="35000"/>
                </a:schemeClr>
              </a:solidFill>
              <a:latin typeface="+mn-lt"/>
              <a:ea typeface="+mn-ea"/>
            </a:endParaRPr>
          </a:p>
        </p:txBody>
      </p:sp>
      <p:sp>
        <p:nvSpPr>
          <p:cNvPr id="23" name="矩形: 圆角 22">
            <a:extLst>
              <a:ext uri="{FF2B5EF4-FFF2-40B4-BE49-F238E27FC236}">
                <a16:creationId xmlns:a16="http://schemas.microsoft.com/office/drawing/2014/main" id="{BDC84D17-B7C3-E6E2-81F2-369890BF9074}"/>
              </a:ext>
            </a:extLst>
          </p:cNvPr>
          <p:cNvSpPr/>
          <p:nvPr/>
        </p:nvSpPr>
        <p:spPr>
          <a:xfrm>
            <a:off x="6926269" y="2803110"/>
            <a:ext cx="1500554" cy="8297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Eureka</a:t>
            </a:r>
            <a:endParaRPr lang="zh-CN" altLang="en-US"/>
          </a:p>
        </p:txBody>
      </p:sp>
      <p:sp>
        <p:nvSpPr>
          <p:cNvPr id="24" name="矩形: 圆角 23">
            <a:extLst>
              <a:ext uri="{FF2B5EF4-FFF2-40B4-BE49-F238E27FC236}">
                <a16:creationId xmlns:a16="http://schemas.microsoft.com/office/drawing/2014/main" id="{A13DADC4-2E3E-086A-FFC2-B2E9F9C66362}"/>
              </a:ext>
            </a:extLst>
          </p:cNvPr>
          <p:cNvSpPr/>
          <p:nvPr/>
        </p:nvSpPr>
        <p:spPr>
          <a:xfrm>
            <a:off x="8999184" y="2803110"/>
            <a:ext cx="1500554" cy="8297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Eureka</a:t>
            </a:r>
            <a:endParaRPr lang="zh-CN" altLang="en-US"/>
          </a:p>
        </p:txBody>
      </p:sp>
      <p:cxnSp>
        <p:nvCxnSpPr>
          <p:cNvPr id="26" name="直接箭头连接符 25">
            <a:extLst>
              <a:ext uri="{FF2B5EF4-FFF2-40B4-BE49-F238E27FC236}">
                <a16:creationId xmlns:a16="http://schemas.microsoft.com/office/drawing/2014/main" id="{BC41A6A0-52D6-22F3-9117-6A51640826CB}"/>
              </a:ext>
            </a:extLst>
          </p:cNvPr>
          <p:cNvCxnSpPr>
            <a:stCxn id="2" idx="3"/>
            <a:endCxn id="23" idx="1"/>
          </p:cNvCxnSpPr>
          <p:nvPr/>
        </p:nvCxnSpPr>
        <p:spPr>
          <a:xfrm>
            <a:off x="6353908" y="3217984"/>
            <a:ext cx="57236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626AF763-003F-535E-9252-6E04C7C80818}"/>
              </a:ext>
            </a:extLst>
          </p:cNvPr>
          <p:cNvCxnSpPr>
            <a:cxnSpLocks/>
            <a:stCxn id="23" idx="3"/>
            <a:endCxn id="24" idx="1"/>
          </p:cNvCxnSpPr>
          <p:nvPr/>
        </p:nvCxnSpPr>
        <p:spPr>
          <a:xfrm>
            <a:off x="8426823" y="3217984"/>
            <a:ext cx="57236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5979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decel="10000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stCondLst>
                                            <p:cond delay="0"/>
                                          </p:stCondLst>
                                        </p:cTn>
                                        <p:tgtEl>
                                          <p:spTgt spid="23"/>
                                        </p:tgtEl>
                                      </p:cBhvr>
                                    </p:animEffect>
                                    <p:anim to="0" calcmode="lin" valueType="num">
                                      <p:cBhvr>
                                        <p:cTn id="8" dur="750" fill="hold">
                                          <p:stCondLst>
                                            <p:cond delay="0"/>
                                          </p:stCondLst>
                                        </p:cTn>
                                        <p:tgtEl>
                                          <p:spTgt spid="23"/>
                                        </p:tgtEl>
                                        <p:attrNameLst>
                                          <p:attrName>ppt_x</p:attrName>
                                        </p:attrNameLst>
                                      </p:cBhvr>
                                      <p:tavLst>
                                        <p:tav tm="0">
                                          <p:val>
                                            <p:strVal val="#ppt_x-.05"/>
                                          </p:val>
                                        </p:tav>
                                        <p:tav tm="100000">
                                          <p:val>
                                            <p:strVal val="#ppt_x"/>
                                          </p:val>
                                        </p:tav>
                                      </p:tavLst>
                                    </p:anim>
                                  </p:childTnLst>
                                </p:cTn>
                              </p:par>
                              <p:par>
                                <p:cTn id="9" presetID="10" presetClass="entr" presetSubtype="0" decel="100000"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750">
                                          <p:stCondLst>
                                            <p:cond delay="0"/>
                                          </p:stCondLst>
                                        </p:cTn>
                                        <p:tgtEl>
                                          <p:spTgt spid="24"/>
                                        </p:tgtEl>
                                      </p:cBhvr>
                                    </p:animEffect>
                                    <p:anim to="0" calcmode="lin" valueType="num">
                                      <p:cBhvr>
                                        <p:cTn id="12" dur="750" fill="hold">
                                          <p:stCondLst>
                                            <p:cond delay="0"/>
                                          </p:stCondLst>
                                        </p:cTn>
                                        <p:tgtEl>
                                          <p:spTgt spid="24"/>
                                        </p:tgtEl>
                                        <p:attrNameLst>
                                          <p:attrName>ppt_x</p:attrName>
                                        </p:attrNameLst>
                                      </p:cBhvr>
                                      <p:tavLst>
                                        <p:tav tm="0">
                                          <p:val>
                                            <p:strVal val="#ppt_x-.05"/>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outVertical)">
                                      <p:cBhvr>
                                        <p:cTn id="17" dur="500"/>
                                        <p:tgtEl>
                                          <p:spTgt spid="26"/>
                                        </p:tgtEl>
                                      </p:cBhvr>
                                    </p:animEffect>
                                  </p:childTnLst>
                                </p:cTn>
                              </p:par>
                              <p:par>
                                <p:cTn id="18" presetID="16" presetClass="entr" presetSubtype="37"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outVertic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en-US" altLang="zh-CN"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Eureka</a:t>
            </a: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与</a:t>
            </a:r>
            <a:r>
              <a:rPr lang="en-US" altLang="zh-CN"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Nacos</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en-US" altLang="zh-CN"/>
              <a:t>Eureka</a:t>
            </a:r>
            <a:r>
              <a:rPr lang="zh-CN" altLang="en-US"/>
              <a:t>是</a:t>
            </a:r>
            <a:r>
              <a:rPr lang="en-US" altLang="zh-CN"/>
              <a:t>Netflix</a:t>
            </a:r>
            <a:r>
              <a:rPr lang="zh-CN" altLang="en-US"/>
              <a:t>公司开源的一个注册中心组件，目前被集成在</a:t>
            </a:r>
            <a:r>
              <a:rPr lang="en-US" altLang="zh-CN"/>
              <a:t>SpringCloudNetflix</a:t>
            </a:r>
            <a:r>
              <a:rPr lang="zh-CN" altLang="en-US"/>
              <a:t>这个模块下。它的工作原理与</a:t>
            </a:r>
            <a:r>
              <a:rPr lang="en-US" altLang="zh-CN"/>
              <a:t>Nacos</a:t>
            </a:r>
            <a:r>
              <a:rPr lang="zh-CN" altLang="en-US"/>
              <a:t>类似：</a:t>
            </a:r>
            <a:endParaRPr lang="en-US" altLang="zh-CN"/>
          </a:p>
        </p:txBody>
      </p:sp>
      <p:sp>
        <p:nvSpPr>
          <p:cNvPr id="2" name="矩形: 圆角 1">
            <a:extLst>
              <a:ext uri="{FF2B5EF4-FFF2-40B4-BE49-F238E27FC236}">
                <a16:creationId xmlns:a16="http://schemas.microsoft.com/office/drawing/2014/main" id="{C4960F65-0837-268E-F496-DD7BF779D521}"/>
              </a:ext>
            </a:extLst>
          </p:cNvPr>
          <p:cNvSpPr/>
          <p:nvPr/>
        </p:nvSpPr>
        <p:spPr>
          <a:xfrm>
            <a:off x="2513708" y="3114603"/>
            <a:ext cx="1137138" cy="62879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a:t>Eureka</a:t>
            </a:r>
            <a:endParaRPr lang="zh-CN" altLang="en-US" sz="1400"/>
          </a:p>
        </p:txBody>
      </p:sp>
      <p:sp>
        <p:nvSpPr>
          <p:cNvPr id="3" name="矩形: 圆角 2">
            <a:extLst>
              <a:ext uri="{FF2B5EF4-FFF2-40B4-BE49-F238E27FC236}">
                <a16:creationId xmlns:a16="http://schemas.microsoft.com/office/drawing/2014/main" id="{F662066A-ED69-5D0C-0E7E-BC913C8F3A75}"/>
              </a:ext>
            </a:extLst>
          </p:cNvPr>
          <p:cNvSpPr/>
          <p:nvPr/>
        </p:nvSpPr>
        <p:spPr>
          <a:xfrm>
            <a:off x="4262344" y="4891702"/>
            <a:ext cx="1137138" cy="62879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a:t>服务提供者</a:t>
            </a:r>
          </a:p>
        </p:txBody>
      </p:sp>
      <p:sp>
        <p:nvSpPr>
          <p:cNvPr id="4" name="矩形: 圆角 3">
            <a:extLst>
              <a:ext uri="{FF2B5EF4-FFF2-40B4-BE49-F238E27FC236}">
                <a16:creationId xmlns:a16="http://schemas.microsoft.com/office/drawing/2014/main" id="{2F54836F-11C5-BCFA-88C4-1E9A00A25A49}"/>
              </a:ext>
            </a:extLst>
          </p:cNvPr>
          <p:cNvSpPr/>
          <p:nvPr/>
        </p:nvSpPr>
        <p:spPr>
          <a:xfrm>
            <a:off x="765074" y="4891702"/>
            <a:ext cx="1137138" cy="62879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t>服务调用者</a:t>
            </a:r>
          </a:p>
        </p:txBody>
      </p:sp>
      <p:cxnSp>
        <p:nvCxnSpPr>
          <p:cNvPr id="6" name="直接箭头连接符 5">
            <a:extLst>
              <a:ext uri="{FF2B5EF4-FFF2-40B4-BE49-F238E27FC236}">
                <a16:creationId xmlns:a16="http://schemas.microsoft.com/office/drawing/2014/main" id="{FA0480A5-0707-6FD1-BBB3-E956D0946FAF}"/>
              </a:ext>
            </a:extLst>
          </p:cNvPr>
          <p:cNvCxnSpPr>
            <a:cxnSpLocks/>
          </p:cNvCxnSpPr>
          <p:nvPr/>
        </p:nvCxnSpPr>
        <p:spPr>
          <a:xfrm flipH="1" flipV="1">
            <a:off x="3566131" y="3803953"/>
            <a:ext cx="1051042" cy="1068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17C570A6-38B9-5860-F42C-8350F10872D7}"/>
              </a:ext>
            </a:extLst>
          </p:cNvPr>
          <p:cNvSpPr txBox="1"/>
          <p:nvPr/>
        </p:nvSpPr>
        <p:spPr>
          <a:xfrm>
            <a:off x="4070224" y="4049497"/>
            <a:ext cx="877163"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服务注册</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  心跳续约</a:t>
            </a:r>
            <a:endParaRPr lang="zh-CN" altLang="en-US" sz="1050" dirty="0">
              <a:solidFill>
                <a:schemeClr val="tx1">
                  <a:lumMod val="65000"/>
                  <a:lumOff val="35000"/>
                </a:schemeClr>
              </a:solidFill>
              <a:latin typeface="+mn-lt"/>
              <a:ea typeface="+mn-ea"/>
            </a:endParaRPr>
          </a:p>
        </p:txBody>
      </p:sp>
      <p:cxnSp>
        <p:nvCxnSpPr>
          <p:cNvPr id="13" name="直接箭头连接符 12">
            <a:extLst>
              <a:ext uri="{FF2B5EF4-FFF2-40B4-BE49-F238E27FC236}">
                <a16:creationId xmlns:a16="http://schemas.microsoft.com/office/drawing/2014/main" id="{715EB256-85F8-A3E4-ED7B-AC9A206EB4EB}"/>
              </a:ext>
            </a:extLst>
          </p:cNvPr>
          <p:cNvCxnSpPr>
            <a:cxnSpLocks/>
          </p:cNvCxnSpPr>
          <p:nvPr/>
        </p:nvCxnSpPr>
        <p:spPr>
          <a:xfrm flipV="1">
            <a:off x="1557246" y="3801041"/>
            <a:ext cx="1047147" cy="1068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6EA717C1-1680-1B21-DDA9-457DD3C272B0}"/>
              </a:ext>
            </a:extLst>
          </p:cNvPr>
          <p:cNvSpPr txBox="1"/>
          <p:nvPr/>
        </p:nvSpPr>
        <p:spPr>
          <a:xfrm>
            <a:off x="1317727" y="4213761"/>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服务拉取</a:t>
            </a:r>
            <a:endParaRPr lang="zh-CN" altLang="en-US" sz="1050" dirty="0">
              <a:solidFill>
                <a:schemeClr val="tx1">
                  <a:lumMod val="65000"/>
                  <a:lumOff val="35000"/>
                </a:schemeClr>
              </a:solidFill>
              <a:latin typeface="+mn-lt"/>
              <a:ea typeface="+mn-ea"/>
            </a:endParaRPr>
          </a:p>
        </p:txBody>
      </p:sp>
      <p:cxnSp>
        <p:nvCxnSpPr>
          <p:cNvPr id="21" name="直接箭头连接符 20">
            <a:extLst>
              <a:ext uri="{FF2B5EF4-FFF2-40B4-BE49-F238E27FC236}">
                <a16:creationId xmlns:a16="http://schemas.microsoft.com/office/drawing/2014/main" id="{AD9891D5-6736-4DCE-09E0-4B46DA07968C}"/>
              </a:ext>
            </a:extLst>
          </p:cNvPr>
          <p:cNvCxnSpPr>
            <a:cxnSpLocks/>
            <a:stCxn id="4" idx="3"/>
            <a:endCxn id="3" idx="1"/>
          </p:cNvCxnSpPr>
          <p:nvPr/>
        </p:nvCxnSpPr>
        <p:spPr>
          <a:xfrm>
            <a:off x="1902212" y="5206099"/>
            <a:ext cx="236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717408B4-EEFC-8D9E-A986-8D19F3B83B00}"/>
              </a:ext>
            </a:extLst>
          </p:cNvPr>
          <p:cNvSpPr txBox="1"/>
          <p:nvPr/>
        </p:nvSpPr>
        <p:spPr>
          <a:xfrm>
            <a:off x="2723846" y="4926855"/>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远程调用</a:t>
            </a:r>
            <a:endParaRPr lang="zh-CN" altLang="en-US" sz="1050" dirty="0">
              <a:solidFill>
                <a:schemeClr val="tx1">
                  <a:lumMod val="65000"/>
                  <a:lumOff val="35000"/>
                </a:schemeClr>
              </a:solidFill>
              <a:latin typeface="+mn-lt"/>
              <a:ea typeface="+mn-ea"/>
            </a:endParaRPr>
          </a:p>
        </p:txBody>
      </p:sp>
      <p:sp>
        <p:nvSpPr>
          <p:cNvPr id="29" name="矩形: 圆角 28">
            <a:extLst>
              <a:ext uri="{FF2B5EF4-FFF2-40B4-BE49-F238E27FC236}">
                <a16:creationId xmlns:a16="http://schemas.microsoft.com/office/drawing/2014/main" id="{FB14D87E-43B0-3DFD-8728-8AB288863B7A}"/>
              </a:ext>
            </a:extLst>
          </p:cNvPr>
          <p:cNvSpPr/>
          <p:nvPr/>
        </p:nvSpPr>
        <p:spPr>
          <a:xfrm>
            <a:off x="8371110" y="3114603"/>
            <a:ext cx="1137138" cy="62879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Nacos</a:t>
            </a:r>
            <a:endParaRPr lang="zh-CN" altLang="en-US" sz="1400"/>
          </a:p>
        </p:txBody>
      </p:sp>
      <p:sp>
        <p:nvSpPr>
          <p:cNvPr id="30" name="矩形: 圆角 29">
            <a:extLst>
              <a:ext uri="{FF2B5EF4-FFF2-40B4-BE49-F238E27FC236}">
                <a16:creationId xmlns:a16="http://schemas.microsoft.com/office/drawing/2014/main" id="{86A98E8F-D671-C787-EB00-A08111FB0394}"/>
              </a:ext>
            </a:extLst>
          </p:cNvPr>
          <p:cNvSpPr/>
          <p:nvPr/>
        </p:nvSpPr>
        <p:spPr>
          <a:xfrm>
            <a:off x="10119746" y="4891702"/>
            <a:ext cx="1137138" cy="62879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a:t>服务提供者</a:t>
            </a:r>
          </a:p>
        </p:txBody>
      </p:sp>
      <p:sp>
        <p:nvSpPr>
          <p:cNvPr id="31" name="矩形: 圆角 30">
            <a:extLst>
              <a:ext uri="{FF2B5EF4-FFF2-40B4-BE49-F238E27FC236}">
                <a16:creationId xmlns:a16="http://schemas.microsoft.com/office/drawing/2014/main" id="{BAED5B58-26CF-6E49-A093-9598C512CA7A}"/>
              </a:ext>
            </a:extLst>
          </p:cNvPr>
          <p:cNvSpPr/>
          <p:nvPr/>
        </p:nvSpPr>
        <p:spPr>
          <a:xfrm>
            <a:off x="6622476" y="4891702"/>
            <a:ext cx="1137138" cy="62879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t>服务调用者</a:t>
            </a:r>
          </a:p>
        </p:txBody>
      </p:sp>
      <p:cxnSp>
        <p:nvCxnSpPr>
          <p:cNvPr id="32" name="直接箭头连接符 31">
            <a:extLst>
              <a:ext uri="{FF2B5EF4-FFF2-40B4-BE49-F238E27FC236}">
                <a16:creationId xmlns:a16="http://schemas.microsoft.com/office/drawing/2014/main" id="{BD58459E-7B50-6B59-7F3C-57F40B2E7A4C}"/>
              </a:ext>
            </a:extLst>
          </p:cNvPr>
          <p:cNvCxnSpPr>
            <a:cxnSpLocks/>
          </p:cNvCxnSpPr>
          <p:nvPr/>
        </p:nvCxnSpPr>
        <p:spPr>
          <a:xfrm flipH="1" flipV="1">
            <a:off x="9446929" y="3769097"/>
            <a:ext cx="1051042" cy="1068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1482765-55DE-C329-A27F-316368A34BEB}"/>
              </a:ext>
            </a:extLst>
          </p:cNvPr>
          <p:cNvSpPr txBox="1"/>
          <p:nvPr/>
        </p:nvSpPr>
        <p:spPr>
          <a:xfrm>
            <a:off x="9947369" y="4185059"/>
            <a:ext cx="877163"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服务注册</a:t>
            </a:r>
            <a:endParaRPr lang="en-US" altLang="zh-CN" sz="1050">
              <a:solidFill>
                <a:schemeClr val="tx1">
                  <a:lumMod val="65000"/>
                  <a:lumOff val="35000"/>
                </a:schemeClr>
              </a:solidFill>
            </a:endParaRPr>
          </a:p>
          <a:p>
            <a:pPr fontAlgn="auto">
              <a:spcBef>
                <a:spcPts val="0"/>
              </a:spcBef>
              <a:spcAft>
                <a:spcPts val="0"/>
              </a:spcAft>
            </a:pPr>
            <a:r>
              <a:rPr lang="zh-CN" altLang="en-US" sz="1050">
                <a:solidFill>
                  <a:schemeClr val="tx1">
                    <a:lumMod val="65000"/>
                    <a:lumOff val="35000"/>
                  </a:schemeClr>
                </a:solidFill>
                <a:latin typeface="+mn-lt"/>
                <a:ea typeface="+mn-ea"/>
              </a:rPr>
              <a:t>  心跳续约</a:t>
            </a:r>
            <a:endParaRPr lang="zh-CN" altLang="en-US" sz="1050" dirty="0">
              <a:solidFill>
                <a:schemeClr val="tx1">
                  <a:lumMod val="65000"/>
                  <a:lumOff val="35000"/>
                </a:schemeClr>
              </a:solidFill>
              <a:latin typeface="+mn-lt"/>
              <a:ea typeface="+mn-ea"/>
            </a:endParaRPr>
          </a:p>
        </p:txBody>
      </p:sp>
      <p:cxnSp>
        <p:nvCxnSpPr>
          <p:cNvPr id="34" name="直接箭头连接符 33">
            <a:extLst>
              <a:ext uri="{FF2B5EF4-FFF2-40B4-BE49-F238E27FC236}">
                <a16:creationId xmlns:a16="http://schemas.microsoft.com/office/drawing/2014/main" id="{BA97D3EE-6A8A-F4E1-3A2F-B40A62BDC951}"/>
              </a:ext>
            </a:extLst>
          </p:cNvPr>
          <p:cNvCxnSpPr>
            <a:cxnSpLocks/>
          </p:cNvCxnSpPr>
          <p:nvPr/>
        </p:nvCxnSpPr>
        <p:spPr>
          <a:xfrm flipV="1">
            <a:off x="7381472" y="3769097"/>
            <a:ext cx="1047147" cy="1068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90E442F1-55A9-FC6C-6DC8-778D63472863}"/>
              </a:ext>
            </a:extLst>
          </p:cNvPr>
          <p:cNvSpPr txBox="1"/>
          <p:nvPr/>
        </p:nvSpPr>
        <p:spPr>
          <a:xfrm>
            <a:off x="7142091" y="4185059"/>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服务拉取</a:t>
            </a:r>
            <a:endParaRPr lang="zh-CN" altLang="en-US" sz="1050" dirty="0">
              <a:solidFill>
                <a:schemeClr val="tx1">
                  <a:lumMod val="65000"/>
                  <a:lumOff val="35000"/>
                </a:schemeClr>
              </a:solidFill>
              <a:latin typeface="+mn-lt"/>
              <a:ea typeface="+mn-ea"/>
            </a:endParaRPr>
          </a:p>
        </p:txBody>
      </p:sp>
      <p:cxnSp>
        <p:nvCxnSpPr>
          <p:cNvPr id="36" name="直接箭头连接符 35">
            <a:extLst>
              <a:ext uri="{FF2B5EF4-FFF2-40B4-BE49-F238E27FC236}">
                <a16:creationId xmlns:a16="http://schemas.microsoft.com/office/drawing/2014/main" id="{3496BE4D-2B86-1B78-1EF5-015CCBA0E191}"/>
              </a:ext>
            </a:extLst>
          </p:cNvPr>
          <p:cNvCxnSpPr>
            <a:cxnSpLocks/>
            <a:stCxn id="31" idx="3"/>
            <a:endCxn id="30" idx="1"/>
          </p:cNvCxnSpPr>
          <p:nvPr/>
        </p:nvCxnSpPr>
        <p:spPr>
          <a:xfrm>
            <a:off x="7759614" y="5206099"/>
            <a:ext cx="236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67033535-FE00-D50C-8ED1-5ACC1BC1EE3D}"/>
              </a:ext>
            </a:extLst>
          </p:cNvPr>
          <p:cNvSpPr txBox="1"/>
          <p:nvPr/>
        </p:nvSpPr>
        <p:spPr>
          <a:xfrm>
            <a:off x="8581248" y="4926855"/>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远程调用</a:t>
            </a:r>
            <a:endParaRPr lang="zh-CN" altLang="en-US" sz="1050" dirty="0">
              <a:solidFill>
                <a:schemeClr val="tx1">
                  <a:lumMod val="65000"/>
                  <a:lumOff val="35000"/>
                </a:schemeClr>
              </a:solidFill>
              <a:latin typeface="+mn-lt"/>
              <a:ea typeface="+mn-ea"/>
            </a:endParaRPr>
          </a:p>
        </p:txBody>
      </p:sp>
      <p:sp>
        <p:nvSpPr>
          <p:cNvPr id="38" name="文本框 37">
            <a:extLst>
              <a:ext uri="{FF2B5EF4-FFF2-40B4-BE49-F238E27FC236}">
                <a16:creationId xmlns:a16="http://schemas.microsoft.com/office/drawing/2014/main" id="{B977ABAD-7129-AC73-22A1-C5C51C7BC773}"/>
              </a:ext>
            </a:extLst>
          </p:cNvPr>
          <p:cNvSpPr txBox="1"/>
          <p:nvPr/>
        </p:nvSpPr>
        <p:spPr>
          <a:xfrm>
            <a:off x="4818384" y="4211079"/>
            <a:ext cx="425116"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30s</a:t>
            </a:r>
          </a:p>
        </p:txBody>
      </p:sp>
      <p:sp>
        <p:nvSpPr>
          <p:cNvPr id="40" name="文本框 39">
            <a:extLst>
              <a:ext uri="{FF2B5EF4-FFF2-40B4-BE49-F238E27FC236}">
                <a16:creationId xmlns:a16="http://schemas.microsoft.com/office/drawing/2014/main" id="{8D48EC17-DDE6-F18F-6B43-140FE15B9D21}"/>
              </a:ext>
            </a:extLst>
          </p:cNvPr>
          <p:cNvSpPr txBox="1"/>
          <p:nvPr/>
        </p:nvSpPr>
        <p:spPr>
          <a:xfrm>
            <a:off x="10725552" y="4338037"/>
            <a:ext cx="344966"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rPr>
              <a:t>5</a:t>
            </a:r>
            <a:r>
              <a:rPr lang="en-US" altLang="zh-CN" sz="1050">
                <a:solidFill>
                  <a:schemeClr val="tx1">
                    <a:lumMod val="65000"/>
                    <a:lumOff val="35000"/>
                  </a:schemeClr>
                </a:solidFill>
                <a:latin typeface="+mn-lt"/>
                <a:ea typeface="+mn-ea"/>
              </a:rPr>
              <a:t>s</a:t>
            </a:r>
          </a:p>
        </p:txBody>
      </p:sp>
      <p:cxnSp>
        <p:nvCxnSpPr>
          <p:cNvPr id="42" name="直接箭头连接符 41">
            <a:extLst>
              <a:ext uri="{FF2B5EF4-FFF2-40B4-BE49-F238E27FC236}">
                <a16:creationId xmlns:a16="http://schemas.microsoft.com/office/drawing/2014/main" id="{64389A8E-79DC-8D42-CD90-A1B247E1B231}"/>
              </a:ext>
            </a:extLst>
          </p:cNvPr>
          <p:cNvCxnSpPr>
            <a:cxnSpLocks/>
          </p:cNvCxnSpPr>
          <p:nvPr/>
        </p:nvCxnSpPr>
        <p:spPr>
          <a:xfrm flipH="1">
            <a:off x="7593930" y="3866454"/>
            <a:ext cx="985210" cy="991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9F8DCC13-C80D-6847-1519-D98DA0A8DDC6}"/>
              </a:ext>
            </a:extLst>
          </p:cNvPr>
          <p:cNvSpPr txBox="1"/>
          <p:nvPr/>
        </p:nvSpPr>
        <p:spPr>
          <a:xfrm>
            <a:off x="8106669" y="4185059"/>
            <a:ext cx="716863"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  推送</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a:solidFill>
                  <a:schemeClr val="tx1">
                    <a:lumMod val="65000"/>
                    <a:lumOff val="35000"/>
                  </a:schemeClr>
                </a:solidFill>
                <a:latin typeface="+mn-lt"/>
                <a:ea typeface="+mn-ea"/>
              </a:rPr>
              <a:t>服务变更</a:t>
            </a:r>
            <a:endParaRPr lang="zh-CN" altLang="en-US" sz="1050" dirty="0">
              <a:solidFill>
                <a:schemeClr val="tx1">
                  <a:lumMod val="65000"/>
                  <a:lumOff val="35000"/>
                </a:schemeClr>
              </a:solidFill>
              <a:latin typeface="+mn-lt"/>
              <a:ea typeface="+mn-ea"/>
            </a:endParaRPr>
          </a:p>
        </p:txBody>
      </p:sp>
      <p:cxnSp>
        <p:nvCxnSpPr>
          <p:cNvPr id="49" name="直接箭头连接符 48">
            <a:extLst>
              <a:ext uri="{FF2B5EF4-FFF2-40B4-BE49-F238E27FC236}">
                <a16:creationId xmlns:a16="http://schemas.microsoft.com/office/drawing/2014/main" id="{D8943D35-86D2-C43D-1B70-DDF7F8DA4F79}"/>
              </a:ext>
            </a:extLst>
          </p:cNvPr>
          <p:cNvCxnSpPr>
            <a:cxnSpLocks/>
          </p:cNvCxnSpPr>
          <p:nvPr/>
        </p:nvCxnSpPr>
        <p:spPr>
          <a:xfrm>
            <a:off x="9250253" y="3849193"/>
            <a:ext cx="943446" cy="98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059DCCC9-F160-66B4-B314-4B5D6A996548}"/>
              </a:ext>
            </a:extLst>
          </p:cNvPr>
          <p:cNvSpPr txBox="1"/>
          <p:nvPr/>
        </p:nvSpPr>
        <p:spPr>
          <a:xfrm>
            <a:off x="9219348" y="4185059"/>
            <a:ext cx="53091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主动</a:t>
            </a:r>
            <a:endParaRPr lang="en-US" altLang="zh-CN" sz="1050">
              <a:solidFill>
                <a:schemeClr val="tx1">
                  <a:lumMod val="65000"/>
                  <a:lumOff val="35000"/>
                </a:schemeClr>
              </a:solidFill>
            </a:endParaRPr>
          </a:p>
          <a:p>
            <a:pPr fontAlgn="auto">
              <a:spcBef>
                <a:spcPts val="0"/>
              </a:spcBef>
              <a:spcAft>
                <a:spcPts val="0"/>
              </a:spcAft>
            </a:pPr>
            <a:r>
              <a:rPr lang="en-US" altLang="zh-CN" sz="1050">
                <a:solidFill>
                  <a:schemeClr val="tx1">
                    <a:lumMod val="65000"/>
                    <a:lumOff val="35000"/>
                  </a:schemeClr>
                </a:solidFill>
              </a:rPr>
              <a:t> </a:t>
            </a:r>
            <a:r>
              <a:rPr lang="zh-CN" altLang="en-US" sz="1050">
                <a:solidFill>
                  <a:schemeClr val="tx1">
                    <a:lumMod val="65000"/>
                    <a:lumOff val="35000"/>
                  </a:schemeClr>
                </a:solidFill>
              </a:rPr>
              <a:t>监测</a:t>
            </a:r>
            <a:endParaRPr lang="en-US" altLang="zh-CN" sz="105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141461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decel="10000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stCondLst>
                                            <p:cond delay="0"/>
                                          </p:stCondLst>
                                        </p:cTn>
                                        <p:tgtEl>
                                          <p:spTgt spid="29"/>
                                        </p:tgtEl>
                                      </p:cBhvr>
                                    </p:animEffect>
                                    <p:anim to="0" calcmode="lin" valueType="num">
                                      <p:cBhvr>
                                        <p:cTn id="8" dur="500" fill="hold">
                                          <p:stCondLst>
                                            <p:cond delay="0"/>
                                          </p:stCondLst>
                                        </p:cTn>
                                        <p:tgtEl>
                                          <p:spTgt spid="29"/>
                                        </p:tgtEl>
                                        <p:attrNameLst>
                                          <p:attrName>ppt_x</p:attrName>
                                        </p:attrNameLst>
                                      </p:cBhvr>
                                      <p:tavLst>
                                        <p:tav tm="0">
                                          <p:val>
                                            <p:strVal val="#ppt_x-.05"/>
                                          </p:val>
                                        </p:tav>
                                        <p:tav tm="100000">
                                          <p:val>
                                            <p:strVal val="#ppt_x"/>
                                          </p:val>
                                        </p:tav>
                                      </p:tavLst>
                                    </p:anim>
                                  </p:childTnLst>
                                </p:cTn>
                              </p:par>
                              <p:par>
                                <p:cTn id="9" presetID="10" presetClass="entr" presetSubtype="0" decel="10000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stCondLst>
                                            <p:cond delay="0"/>
                                          </p:stCondLst>
                                        </p:cTn>
                                        <p:tgtEl>
                                          <p:spTgt spid="31"/>
                                        </p:tgtEl>
                                      </p:cBhvr>
                                    </p:animEffect>
                                    <p:anim to="0" calcmode="lin" valueType="num">
                                      <p:cBhvr>
                                        <p:cTn id="12" dur="500" fill="hold">
                                          <p:stCondLst>
                                            <p:cond delay="0"/>
                                          </p:stCondLst>
                                        </p:cTn>
                                        <p:tgtEl>
                                          <p:spTgt spid="31"/>
                                        </p:tgtEl>
                                        <p:attrNameLst>
                                          <p:attrName>ppt_x</p:attrName>
                                        </p:attrNameLst>
                                      </p:cBhvr>
                                      <p:tavLst>
                                        <p:tav tm="0">
                                          <p:val>
                                            <p:strVal val="#ppt_x-.05"/>
                                          </p:val>
                                        </p:tav>
                                        <p:tav tm="100000">
                                          <p:val>
                                            <p:strVal val="#ppt_x"/>
                                          </p:val>
                                        </p:tav>
                                      </p:tavLst>
                                    </p:anim>
                                  </p:childTnLst>
                                </p:cTn>
                              </p:par>
                              <p:par>
                                <p:cTn id="13" presetID="10" presetClass="entr" presetSubtype="0" decel="10000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stCondLst>
                                            <p:cond delay="0"/>
                                          </p:stCondLst>
                                        </p:cTn>
                                        <p:tgtEl>
                                          <p:spTgt spid="30"/>
                                        </p:tgtEl>
                                      </p:cBhvr>
                                    </p:animEffect>
                                    <p:anim to="0" calcmode="lin" valueType="num">
                                      <p:cBhvr>
                                        <p:cTn id="16" dur="500" fill="hold">
                                          <p:stCondLst>
                                            <p:cond delay="0"/>
                                          </p:stCondLst>
                                        </p:cTn>
                                        <p:tgtEl>
                                          <p:spTgt spid="30"/>
                                        </p:tgtEl>
                                        <p:attrNameLst>
                                          <p:attrName>ppt_x</p:attrName>
                                        </p:attrNameLst>
                                      </p:cBhvr>
                                      <p:tavLst>
                                        <p:tav tm="0">
                                          <p:val>
                                            <p:strVal val="#ppt_x-.05"/>
                                          </p:val>
                                        </p:tav>
                                        <p:tav tm="100000">
                                          <p:val>
                                            <p:strVal val="#ppt_x"/>
                                          </p:val>
                                        </p:tav>
                                      </p:tavLst>
                                    </p:anim>
                                  </p:childTnLst>
                                </p:cTn>
                              </p:par>
                              <p:par>
                                <p:cTn id="17" presetID="10" presetClass="entr" presetSubtype="0" decel="10000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stCondLst>
                                            <p:cond delay="0"/>
                                          </p:stCondLst>
                                        </p:cTn>
                                        <p:tgtEl>
                                          <p:spTgt spid="34"/>
                                        </p:tgtEl>
                                      </p:cBhvr>
                                    </p:animEffect>
                                    <p:anim to="0" calcmode="lin" valueType="num">
                                      <p:cBhvr>
                                        <p:cTn id="20" dur="500" fill="hold">
                                          <p:stCondLst>
                                            <p:cond delay="0"/>
                                          </p:stCondLst>
                                        </p:cTn>
                                        <p:tgtEl>
                                          <p:spTgt spid="34"/>
                                        </p:tgtEl>
                                        <p:attrNameLst>
                                          <p:attrName>ppt_x</p:attrName>
                                        </p:attrNameLst>
                                      </p:cBhvr>
                                      <p:tavLst>
                                        <p:tav tm="0">
                                          <p:val>
                                            <p:strVal val="#ppt_x-.05"/>
                                          </p:val>
                                        </p:tav>
                                        <p:tav tm="100000">
                                          <p:val>
                                            <p:strVal val="#ppt_x"/>
                                          </p:val>
                                        </p:tav>
                                      </p:tavLst>
                                    </p:anim>
                                  </p:childTnLst>
                                </p:cTn>
                              </p:par>
                              <p:par>
                                <p:cTn id="21" presetID="10" presetClass="entr" presetSubtype="0" decel="10000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stCondLst>
                                            <p:cond delay="0"/>
                                          </p:stCondLst>
                                        </p:cTn>
                                        <p:tgtEl>
                                          <p:spTgt spid="35"/>
                                        </p:tgtEl>
                                      </p:cBhvr>
                                    </p:animEffect>
                                    <p:anim to="0" calcmode="lin" valueType="num">
                                      <p:cBhvr>
                                        <p:cTn id="24" dur="500" fill="hold">
                                          <p:stCondLst>
                                            <p:cond delay="0"/>
                                          </p:stCondLst>
                                        </p:cTn>
                                        <p:tgtEl>
                                          <p:spTgt spid="35"/>
                                        </p:tgtEl>
                                        <p:attrNameLst>
                                          <p:attrName>ppt_x</p:attrName>
                                        </p:attrNameLst>
                                      </p:cBhvr>
                                      <p:tavLst>
                                        <p:tav tm="0">
                                          <p:val>
                                            <p:strVal val="#ppt_x-.05"/>
                                          </p:val>
                                        </p:tav>
                                        <p:tav tm="100000">
                                          <p:val>
                                            <p:strVal val="#ppt_x"/>
                                          </p:val>
                                        </p:tav>
                                      </p:tavLst>
                                    </p:anim>
                                  </p:childTnLst>
                                </p:cTn>
                              </p:par>
                              <p:par>
                                <p:cTn id="25" presetID="10" presetClass="entr" presetSubtype="0" decel="10000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stCondLst>
                                            <p:cond delay="0"/>
                                          </p:stCondLst>
                                        </p:cTn>
                                        <p:tgtEl>
                                          <p:spTgt spid="37"/>
                                        </p:tgtEl>
                                      </p:cBhvr>
                                    </p:animEffect>
                                    <p:anim to="0" calcmode="lin" valueType="num">
                                      <p:cBhvr>
                                        <p:cTn id="28" dur="500" fill="hold">
                                          <p:stCondLst>
                                            <p:cond delay="0"/>
                                          </p:stCondLst>
                                        </p:cTn>
                                        <p:tgtEl>
                                          <p:spTgt spid="37"/>
                                        </p:tgtEl>
                                        <p:attrNameLst>
                                          <p:attrName>ppt_x</p:attrName>
                                        </p:attrNameLst>
                                      </p:cBhvr>
                                      <p:tavLst>
                                        <p:tav tm="0">
                                          <p:val>
                                            <p:strVal val="#ppt_x-.05"/>
                                          </p:val>
                                        </p:tav>
                                        <p:tav tm="100000">
                                          <p:val>
                                            <p:strVal val="#ppt_x"/>
                                          </p:val>
                                        </p:tav>
                                      </p:tavLst>
                                    </p:anim>
                                  </p:childTnLst>
                                </p:cTn>
                              </p:par>
                              <p:par>
                                <p:cTn id="29" presetID="10" presetClass="entr" presetSubtype="0" decel="10000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stCondLst>
                                            <p:cond delay="0"/>
                                          </p:stCondLst>
                                        </p:cTn>
                                        <p:tgtEl>
                                          <p:spTgt spid="33"/>
                                        </p:tgtEl>
                                      </p:cBhvr>
                                    </p:animEffect>
                                    <p:anim to="0" calcmode="lin" valueType="num">
                                      <p:cBhvr>
                                        <p:cTn id="32" dur="500" fill="hold">
                                          <p:stCondLst>
                                            <p:cond delay="0"/>
                                          </p:stCondLst>
                                        </p:cTn>
                                        <p:tgtEl>
                                          <p:spTgt spid="33"/>
                                        </p:tgtEl>
                                        <p:attrNameLst>
                                          <p:attrName>ppt_x</p:attrName>
                                        </p:attrNameLst>
                                      </p:cBhvr>
                                      <p:tavLst>
                                        <p:tav tm="0">
                                          <p:val>
                                            <p:strVal val="#ppt_x-.05"/>
                                          </p:val>
                                        </p:tav>
                                        <p:tav tm="100000">
                                          <p:val>
                                            <p:strVal val="#ppt_x"/>
                                          </p:val>
                                        </p:tav>
                                      </p:tavLst>
                                    </p:anim>
                                  </p:childTnLst>
                                </p:cTn>
                              </p:par>
                              <p:par>
                                <p:cTn id="33" presetID="10" presetClass="entr" presetSubtype="0" decel="10000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stCondLst>
                                            <p:cond delay="0"/>
                                          </p:stCondLst>
                                        </p:cTn>
                                        <p:tgtEl>
                                          <p:spTgt spid="32"/>
                                        </p:tgtEl>
                                      </p:cBhvr>
                                    </p:animEffect>
                                    <p:anim to="0" calcmode="lin" valueType="num">
                                      <p:cBhvr>
                                        <p:cTn id="36" dur="500" fill="hold">
                                          <p:stCondLst>
                                            <p:cond delay="0"/>
                                          </p:stCondLst>
                                        </p:cTn>
                                        <p:tgtEl>
                                          <p:spTgt spid="32"/>
                                        </p:tgtEl>
                                        <p:attrNameLst>
                                          <p:attrName>ppt_x</p:attrName>
                                        </p:attrNameLst>
                                      </p:cBhvr>
                                      <p:tavLst>
                                        <p:tav tm="0">
                                          <p:val>
                                            <p:strVal val="#ppt_x-.05"/>
                                          </p:val>
                                        </p:tav>
                                        <p:tav tm="100000">
                                          <p:val>
                                            <p:strVal val="#ppt_x"/>
                                          </p:val>
                                        </p:tav>
                                      </p:tavLst>
                                    </p:anim>
                                  </p:childTnLst>
                                </p:cTn>
                              </p:par>
                              <p:par>
                                <p:cTn id="37" presetID="10" presetClass="entr" presetSubtype="0" decel="10000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stCondLst>
                                            <p:cond delay="0"/>
                                          </p:stCondLst>
                                        </p:cTn>
                                        <p:tgtEl>
                                          <p:spTgt spid="36"/>
                                        </p:tgtEl>
                                      </p:cBhvr>
                                    </p:animEffect>
                                    <p:anim to="0" calcmode="lin" valueType="num">
                                      <p:cBhvr>
                                        <p:cTn id="40" dur="500" fill="hold">
                                          <p:stCondLst>
                                            <p:cond delay="0"/>
                                          </p:stCondLst>
                                        </p:cTn>
                                        <p:tgtEl>
                                          <p:spTgt spid="36"/>
                                        </p:tgtEl>
                                        <p:attrNameLst>
                                          <p:attrName>ppt_x</p:attrName>
                                        </p:attrNameLst>
                                      </p:cBhvr>
                                      <p:tavLst>
                                        <p:tav tm="0">
                                          <p:val>
                                            <p:strVal val="#ppt_x-.05"/>
                                          </p:val>
                                        </p:tav>
                                        <p:tav tm="100000">
                                          <p:val>
                                            <p:strVal val="#ppt_x"/>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decel="100000" fill="hold" grpId="1"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stCondLst>
                                            <p:cond delay="0"/>
                                          </p:stCondLst>
                                        </p:cTn>
                                        <p:tgtEl>
                                          <p:spTgt spid="38"/>
                                        </p:tgtEl>
                                      </p:cBhvr>
                                    </p:animEffect>
                                    <p:anim to="0" calcmode="lin" valueType="num">
                                      <p:cBhvr>
                                        <p:cTn id="46" dur="500" fill="hold">
                                          <p:stCondLst>
                                            <p:cond delay="0"/>
                                          </p:stCondLst>
                                        </p:cTn>
                                        <p:tgtEl>
                                          <p:spTgt spid="38"/>
                                        </p:tgtEl>
                                        <p:attrNameLst>
                                          <p:attrName>ppt_x</p:attrName>
                                        </p:attrNameLst>
                                      </p:cBhvr>
                                      <p:tavLst>
                                        <p:tav tm="0">
                                          <p:val>
                                            <p:strVal val="#ppt_x-.05"/>
                                          </p:val>
                                        </p:tav>
                                        <p:tav tm="100000">
                                          <p:val>
                                            <p:strVal val="#ppt_x"/>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decel="10000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stCondLst>
                                            <p:cond delay="0"/>
                                          </p:stCondLst>
                                        </p:cTn>
                                        <p:tgtEl>
                                          <p:spTgt spid="40"/>
                                        </p:tgtEl>
                                      </p:cBhvr>
                                    </p:animEffect>
                                    <p:anim to="0" calcmode="lin" valueType="num">
                                      <p:cBhvr>
                                        <p:cTn id="52" dur="500" fill="hold">
                                          <p:stCondLst>
                                            <p:cond delay="0"/>
                                          </p:stCondLst>
                                        </p:cTn>
                                        <p:tgtEl>
                                          <p:spTgt spid="40"/>
                                        </p:tgtEl>
                                        <p:attrNameLst>
                                          <p:attrName>ppt_x</p:attrName>
                                        </p:attrNameLst>
                                      </p:cBhvr>
                                      <p:tavLst>
                                        <p:tav tm="0">
                                          <p:val>
                                            <p:strVal val="#ppt_x-.05"/>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up)">
                                      <p:cBhvr>
                                        <p:cTn id="57" dur="500"/>
                                        <p:tgtEl>
                                          <p:spTgt spid="49"/>
                                        </p:tgtEl>
                                      </p:cBhvr>
                                    </p:animEffect>
                                  </p:childTnLst>
                                </p:cTn>
                              </p:par>
                              <p:par>
                                <p:cTn id="58" presetID="10" presetClass="entr" presetSubtype="0" decel="10000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stCondLst>
                                            <p:cond delay="0"/>
                                          </p:stCondLst>
                                        </p:cTn>
                                        <p:tgtEl>
                                          <p:spTgt spid="55"/>
                                        </p:tgtEl>
                                      </p:cBhvr>
                                    </p:animEffect>
                                    <p:anim to="0" calcmode="lin" valueType="num">
                                      <p:cBhvr>
                                        <p:cTn id="61" dur="500" fill="hold">
                                          <p:stCondLst>
                                            <p:cond delay="0"/>
                                          </p:stCondLst>
                                        </p:cTn>
                                        <p:tgtEl>
                                          <p:spTgt spid="55"/>
                                        </p:tgtEl>
                                        <p:attrNameLst>
                                          <p:attrName>ppt_x</p:attrName>
                                        </p:attrNameLst>
                                      </p:cBhvr>
                                      <p:tavLst>
                                        <p:tav tm="0">
                                          <p:val>
                                            <p:strVal val="#ppt_x-.05"/>
                                          </p:val>
                                        </p:tav>
                                        <p:tav tm="100000">
                                          <p:val>
                                            <p:strVal val="#ppt_x"/>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up)">
                                      <p:cBhvr>
                                        <p:cTn id="66" dur="500"/>
                                        <p:tgtEl>
                                          <p:spTgt spid="42"/>
                                        </p:tgtEl>
                                      </p:cBhvr>
                                    </p:animEffect>
                                  </p:childTnLst>
                                </p:cTn>
                              </p:par>
                              <p:par>
                                <p:cTn id="67" presetID="10" presetClass="entr" presetSubtype="0" decel="10000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stCondLst>
                                            <p:cond delay="0"/>
                                          </p:stCondLst>
                                        </p:cTn>
                                        <p:tgtEl>
                                          <p:spTgt spid="48"/>
                                        </p:tgtEl>
                                      </p:cBhvr>
                                    </p:animEffect>
                                    <p:anim to="0" calcmode="lin" valueType="num">
                                      <p:cBhvr>
                                        <p:cTn id="70" dur="500" fill="hold">
                                          <p:stCondLst>
                                            <p:cond delay="0"/>
                                          </p:stCondLst>
                                        </p:cTn>
                                        <p:tgtEl>
                                          <p:spTgt spid="48"/>
                                        </p:tgtEl>
                                        <p:attrNameLst>
                                          <p:attrName>ppt_x</p:attrName>
                                        </p:attrNameLst>
                                      </p:cBhvr>
                                      <p:tavLst>
                                        <p:tav tm="0">
                                          <p:val>
                                            <p:strVal val="#ppt_x-.05"/>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5" grpId="0"/>
      <p:bldP spid="37" grpId="0"/>
      <p:bldP spid="38" grpId="1"/>
      <p:bldP spid="40" grpId="0"/>
      <p:bldP spid="48" grpId="0"/>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69270B1-0C48-AC62-4241-778EC7ADAD8B}"/>
              </a:ext>
            </a:extLst>
          </p:cNvPr>
          <p:cNvSpPr>
            <a:spLocks noGrp="1"/>
          </p:cNvSpPr>
          <p:nvPr>
            <p:ph type="body" sz="quarter" idx="10"/>
          </p:nvPr>
        </p:nvSpPr>
        <p:spPr/>
        <p:txBody>
          <a:bodyPr/>
          <a:lstStyle/>
          <a:p>
            <a:r>
              <a:rPr lang="en-US" altLang="zh-CN"/>
              <a:t>Nacos</a:t>
            </a:r>
            <a:r>
              <a:rPr lang="zh-CN" altLang="en-US"/>
              <a:t>与</a:t>
            </a:r>
            <a:r>
              <a:rPr lang="en-US" altLang="zh-CN"/>
              <a:t>eureka</a:t>
            </a:r>
            <a:r>
              <a:rPr lang="zh-CN" altLang="en-US"/>
              <a:t>的共同点</a:t>
            </a:r>
            <a:endParaRPr lang="en-US" altLang="zh-CN"/>
          </a:p>
          <a:p>
            <a:pPr marL="952485" lvl="1" indent="-342900">
              <a:buFont typeface="+mj-ea"/>
              <a:buAutoNum type="circleNumDbPlai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都支持服务注册和服务拉取</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buFont typeface="+mj-ea"/>
              <a:buAutoNum type="circleNumDbPlai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都支持服务提供者心跳方式做健康检测</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a:t>Nacos</a:t>
            </a:r>
            <a:r>
              <a:rPr lang="zh-CN" altLang="en-US"/>
              <a:t>与</a:t>
            </a:r>
            <a:r>
              <a:rPr lang="en-US" altLang="zh-CN"/>
              <a:t>Eureka</a:t>
            </a:r>
            <a:r>
              <a:rPr lang="zh-CN" altLang="en-US"/>
              <a:t>的区别</a:t>
            </a:r>
            <a:endParaRPr lang="en-US" altLang="zh-CN"/>
          </a:p>
          <a:p>
            <a:pPr marL="952485" lvl="1" indent="-342900">
              <a:buFont typeface="+mj-ea"/>
              <a:buAutoNum type="circleNumDbPlain"/>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支持服务端主动检测提供者状态：临时实例采用心跳模式，非临时实例采用主动检测模式</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buFont typeface="+mj-ea"/>
              <a:buAutoNum type="circleNumDbPlai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临时实例心跳不正常会被剔除，非临时实例则不会被剔除</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buFont typeface="+mj-ea"/>
              <a:buAutoNum type="circleNumDbPlain"/>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支持服务列表变更的消息推送模式，服务列表更新更及时</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buFont typeface="+mj-ea"/>
              <a:buAutoNum type="circleNumDbPlain"/>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集群默认采用</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AP</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方式，但也支持</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CP</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Eureka</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采用</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AP</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方式</a:t>
            </a:r>
            <a:endParaRPr lang="zh-CN" altLang="en-US" sz="1600"/>
          </a:p>
        </p:txBody>
      </p:sp>
    </p:spTree>
    <p:extLst>
      <p:ext uri="{BB962C8B-B14F-4D97-AF65-F5344CB8AC3E}">
        <p14:creationId xmlns:p14="http://schemas.microsoft.com/office/powerpoint/2010/main" val="3344949651"/>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C3E09-28BD-EF9A-DC51-05F08F001F75}"/>
              </a:ext>
            </a:extLst>
          </p:cNvPr>
          <p:cNvSpPr>
            <a:spLocks noGrp="1"/>
          </p:cNvSpPr>
          <p:nvPr>
            <p:ph type="title"/>
          </p:nvPr>
        </p:nvSpPr>
        <p:spPr/>
        <p:txBody>
          <a:bodyPr/>
          <a:lstStyle/>
          <a:p>
            <a:r>
              <a:rPr lang="zh-CN" altLang="en-US"/>
              <a:t>远程调用</a:t>
            </a:r>
            <a:endParaRPr lang="en-US" altLang="zh-CN"/>
          </a:p>
        </p:txBody>
      </p:sp>
      <p:sp>
        <p:nvSpPr>
          <p:cNvPr id="3" name="文本占位符 2">
            <a:extLst>
              <a:ext uri="{FF2B5EF4-FFF2-40B4-BE49-F238E27FC236}">
                <a16:creationId xmlns:a16="http://schemas.microsoft.com/office/drawing/2014/main" id="{6C5D3087-C42F-3D69-B6D0-9325517A118A}"/>
              </a:ext>
            </a:extLst>
          </p:cNvPr>
          <p:cNvSpPr>
            <a:spLocks noGrp="1"/>
          </p:cNvSpPr>
          <p:nvPr>
            <p:ph type="body" sz="quarter" idx="10"/>
          </p:nvPr>
        </p:nvSpPr>
        <p:spPr/>
        <p:txBody>
          <a:bodyPr/>
          <a:lstStyle/>
          <a:p>
            <a:r>
              <a:rPr lang="en-US" altLang="zh-CN"/>
              <a:t>03</a:t>
            </a:r>
            <a:endParaRPr lang="zh-CN" altLang="en-US"/>
          </a:p>
        </p:txBody>
      </p:sp>
    </p:spTree>
    <p:extLst>
      <p:ext uri="{BB962C8B-B14F-4D97-AF65-F5344CB8AC3E}">
        <p14:creationId xmlns:p14="http://schemas.microsoft.com/office/powerpoint/2010/main" val="102484032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B60004"/>
                </a:solidFill>
              </a:rPr>
              <a:t>负载均衡原理</a:t>
            </a:r>
            <a:endParaRPr lang="en-US" altLang="zh-CN">
              <a:solidFill>
                <a:srgbClr val="B60004"/>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切换负载均衡算法</a:t>
            </a:r>
            <a:endParaRPr lang="en-US" altLang="zh-CN"/>
          </a:p>
        </p:txBody>
      </p:sp>
    </p:spTree>
    <p:extLst>
      <p:ext uri="{BB962C8B-B14F-4D97-AF65-F5344CB8AC3E}">
        <p14:creationId xmlns:p14="http://schemas.microsoft.com/office/powerpoint/2010/main" val="28930530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en-US" altLang="zh-CN">
                <a:solidFill>
                  <a:srgbClr val="B60004"/>
                </a:solidFill>
              </a:rPr>
              <a:t>CAP</a:t>
            </a:r>
            <a:r>
              <a:rPr lang="zh-CN" altLang="en-US">
                <a:solidFill>
                  <a:srgbClr val="B60004"/>
                </a:solidFill>
              </a:rPr>
              <a:t>和</a:t>
            </a:r>
            <a:r>
              <a:rPr lang="en-US" altLang="zh-CN">
                <a:solidFill>
                  <a:srgbClr val="B60004"/>
                </a:solidFill>
              </a:rPr>
              <a:t>BASE</a:t>
            </a: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AT</a:t>
            </a:r>
            <a:r>
              <a:rPr lang="zh-CN" altLang="en-US"/>
              <a:t>模式的脏写问题</a:t>
            </a:r>
            <a:endParaRPr lang="en-US" altLang="zh-CN"/>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a:t>TCC</a:t>
            </a:r>
            <a:r>
              <a:rPr lang="zh-CN" altLang="en-US"/>
              <a:t>模式</a:t>
            </a:r>
            <a:endParaRPr lang="en-US" altLang="zh-CN"/>
          </a:p>
        </p:txBody>
      </p:sp>
      <p:sp>
        <p:nvSpPr>
          <p:cNvPr id="5" name="文本占位符 1">
            <a:extLst>
              <a:ext uri="{FF2B5EF4-FFF2-40B4-BE49-F238E27FC236}">
                <a16:creationId xmlns:a16="http://schemas.microsoft.com/office/drawing/2014/main" id="{428C0904-DA42-B5F3-4550-7C7C0016BB14}"/>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最大努力通知</a:t>
            </a:r>
            <a:endParaRPr lang="en-US" altLang="zh-CN"/>
          </a:p>
        </p:txBody>
      </p:sp>
    </p:spTree>
    <p:extLst>
      <p:ext uri="{BB962C8B-B14F-4D97-AF65-F5344CB8AC3E}">
        <p14:creationId xmlns:p14="http://schemas.microsoft.com/office/powerpoint/2010/main" val="64375087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负载均衡原理</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3287764"/>
          </a:xfrm>
        </p:spPr>
        <p:txBody>
          <a:bodyPr/>
          <a:lstStyle/>
          <a:p>
            <a:r>
              <a:rPr lang="zh-CN" altLang="en-US"/>
              <a:t>自</a:t>
            </a:r>
            <a:r>
              <a:rPr lang="en-US" altLang="zh-CN"/>
              <a:t>SpringCloud2020</a:t>
            </a:r>
            <a:r>
              <a:rPr lang="zh-CN" altLang="en-US"/>
              <a:t>版本开始，</a:t>
            </a:r>
            <a:r>
              <a:rPr lang="en-US" altLang="zh-CN"/>
              <a:t>SpringCloud</a:t>
            </a:r>
            <a:r>
              <a:rPr lang="zh-CN" altLang="en-US"/>
              <a:t>弃用</a:t>
            </a:r>
            <a:r>
              <a:rPr lang="en-US" altLang="zh-CN"/>
              <a:t>Ribbon</a:t>
            </a:r>
            <a:r>
              <a:rPr lang="zh-CN" altLang="en-US"/>
              <a:t>，改用</a:t>
            </a:r>
            <a:r>
              <a:rPr lang="en-US" altLang="zh-CN"/>
              <a:t>Spring</a:t>
            </a:r>
            <a:r>
              <a:rPr lang="zh-CN" altLang="en-US"/>
              <a:t>自己开源的</a:t>
            </a:r>
            <a:r>
              <a:rPr lang="en-US" altLang="zh-CN"/>
              <a:t>Spring Cloud LoadBalancer</a:t>
            </a:r>
            <a:r>
              <a:rPr lang="zh-CN" altLang="en-US"/>
              <a:t>了，我们使用的</a:t>
            </a:r>
            <a:r>
              <a:rPr lang="en-US" altLang="zh-CN"/>
              <a:t>OpenFeign</a:t>
            </a:r>
            <a:r>
              <a:rPr lang="zh-CN" altLang="en-US"/>
              <a:t>、</a:t>
            </a:r>
            <a:r>
              <a:rPr lang="en-US" altLang="zh-CN"/>
              <a:t>Gateway</a:t>
            </a:r>
            <a:r>
              <a:rPr lang="zh-CN" altLang="en-US"/>
              <a:t>都已经与其整合。</a:t>
            </a:r>
            <a:endParaRPr lang="en-US" altLang="zh-CN"/>
          </a:p>
          <a:p>
            <a:r>
              <a:rPr lang="en-US" altLang="zh-CN"/>
              <a:t>OpenFeign</a:t>
            </a:r>
            <a:r>
              <a:rPr lang="zh-CN" altLang="en-US"/>
              <a:t>在整合</a:t>
            </a:r>
            <a:r>
              <a:rPr lang="en-US" altLang="zh-CN"/>
              <a:t>SpringCloudLoadBalancer</a:t>
            </a:r>
            <a:r>
              <a:rPr lang="zh-CN" altLang="en-US"/>
              <a:t>时，与我们手动服务发现、复杂均衡的流程类似。</a:t>
            </a:r>
            <a:endParaRPr lang="en-US" altLang="zh-CN"/>
          </a:p>
          <a:p>
            <a:pPr marL="342900" indent="-342900">
              <a:buFont typeface="+mj-ea"/>
              <a:buAutoNum type="circleNumDbPlain"/>
            </a:pPr>
            <a:r>
              <a:rPr lang="zh-CN" altLang="en-US"/>
              <a:t>获取</a:t>
            </a:r>
            <a:r>
              <a:rPr lang="en-US" altLang="zh-CN"/>
              <a:t>serviceId</a:t>
            </a:r>
            <a:r>
              <a:rPr lang="zh-CN" altLang="en-US"/>
              <a:t>，也就是服务名称</a:t>
            </a:r>
            <a:endParaRPr lang="en-US" altLang="zh-CN"/>
          </a:p>
          <a:p>
            <a:pPr marL="342900" indent="-342900">
              <a:buFont typeface="+mj-ea"/>
              <a:buAutoNum type="circleNumDbPlain"/>
            </a:pPr>
            <a:r>
              <a:rPr lang="zh-CN" altLang="en-US"/>
              <a:t>根据</a:t>
            </a:r>
            <a:r>
              <a:rPr lang="en-US" altLang="zh-CN"/>
              <a:t>serviceId</a:t>
            </a:r>
            <a:r>
              <a:rPr lang="zh-CN" altLang="en-US"/>
              <a:t>拉取服务列表</a:t>
            </a:r>
            <a:endParaRPr lang="en-US" altLang="zh-CN"/>
          </a:p>
          <a:p>
            <a:pPr marL="342900" indent="-342900">
              <a:buFont typeface="+mj-ea"/>
              <a:buAutoNum type="circleNumDbPlain"/>
            </a:pPr>
            <a:r>
              <a:rPr lang="zh-CN" altLang="en-US"/>
              <a:t>利用负载均衡算法选择一个服务</a:t>
            </a:r>
            <a:endParaRPr lang="en-US" altLang="zh-CN"/>
          </a:p>
          <a:p>
            <a:pPr marL="342900" indent="-342900">
              <a:buFont typeface="+mj-ea"/>
              <a:buAutoNum type="circleNumDbPlain"/>
            </a:pPr>
            <a:r>
              <a:rPr lang="zh-CN" altLang="en-US"/>
              <a:t>重构请求的</a:t>
            </a:r>
            <a:r>
              <a:rPr lang="en-US" altLang="zh-CN"/>
              <a:t>URL</a:t>
            </a:r>
            <a:r>
              <a:rPr lang="zh-CN" altLang="en-US"/>
              <a:t>路径，发起远程调用</a:t>
            </a:r>
            <a:endParaRPr lang="en-US" altLang="zh-CN"/>
          </a:p>
          <a:p>
            <a:endParaRPr lang="zh-CN" altLang="en-US"/>
          </a:p>
        </p:txBody>
      </p:sp>
      <p:grpSp>
        <p:nvGrpSpPr>
          <p:cNvPr id="7" name="组合 6">
            <a:extLst>
              <a:ext uri="{FF2B5EF4-FFF2-40B4-BE49-F238E27FC236}">
                <a16:creationId xmlns:a16="http://schemas.microsoft.com/office/drawing/2014/main" id="{D481B50B-B7E9-0218-E0EF-68545C07B900}"/>
              </a:ext>
            </a:extLst>
          </p:cNvPr>
          <p:cNvGrpSpPr/>
          <p:nvPr/>
        </p:nvGrpSpPr>
        <p:grpSpPr>
          <a:xfrm>
            <a:off x="4457352" y="2868467"/>
            <a:ext cx="7189218" cy="3436081"/>
            <a:chOff x="1859972" y="2480205"/>
            <a:chExt cx="7189218" cy="3436081"/>
          </a:xfrm>
        </p:grpSpPr>
        <p:sp>
          <p:nvSpPr>
            <p:cNvPr id="8" name="矩形: 圆角 7">
              <a:extLst>
                <a:ext uri="{FF2B5EF4-FFF2-40B4-BE49-F238E27FC236}">
                  <a16:creationId xmlns:a16="http://schemas.microsoft.com/office/drawing/2014/main" id="{600087B8-329D-008A-4263-4B387E50DACD}"/>
                </a:ext>
              </a:extLst>
            </p:cNvPr>
            <p:cNvSpPr/>
            <p:nvPr/>
          </p:nvSpPr>
          <p:spPr>
            <a:xfrm>
              <a:off x="1859972" y="2480205"/>
              <a:ext cx="7035213" cy="3436081"/>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A677E95-0C0E-8EE1-C050-118D66108BC0}"/>
                </a:ext>
              </a:extLst>
            </p:cNvPr>
            <p:cNvSpPr txBox="1"/>
            <p:nvPr/>
          </p:nvSpPr>
          <p:spPr>
            <a:xfrm>
              <a:off x="1859974" y="2845725"/>
              <a:ext cx="7189216" cy="3000821"/>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1" u="none" strike="noStrike" cap="none" normalizeH="0" baseline="0">
                  <a:ln>
                    <a:noFill/>
                  </a:ln>
                  <a:solidFill>
                    <a:srgbClr val="808080"/>
                  </a:solidFill>
                  <a:effectLst/>
                  <a:latin typeface="Source Code Pro" panose="020B0509030403020204" pitchFamily="49" charset="0"/>
                </a:rPr>
                <a:t>// </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服务拉取的客户端</a:t>
              </a:r>
              <a:b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050" b="1" i="0" u="none" strike="noStrike" cap="none" normalizeH="0" baseline="0">
                  <a:ln>
                    <a:noFill/>
                  </a:ln>
                  <a:solidFill>
                    <a:srgbClr val="000080"/>
                  </a:solidFill>
                  <a:effectLst/>
                  <a:latin typeface="Source Code Pro" panose="020B0509030403020204" pitchFamily="49" charset="0"/>
                </a:rPr>
                <a:t>private final </a:t>
              </a:r>
              <a:r>
                <a:rPr kumimoji="0" lang="zh-CN" altLang="zh-CN" sz="1050" b="0" i="0" u="none" strike="noStrike" cap="none" normalizeH="0" baseline="0">
                  <a:ln>
                    <a:noFill/>
                  </a:ln>
                  <a:solidFill>
                    <a:srgbClr val="000000"/>
                  </a:solidFill>
                  <a:effectLst/>
                  <a:latin typeface="Source Code Pro" panose="020B0509030403020204" pitchFamily="49" charset="0"/>
                </a:rPr>
                <a:t>DiscoveryClient </a:t>
              </a:r>
              <a:r>
                <a:rPr kumimoji="0" lang="zh-CN" altLang="zh-CN" sz="1050" b="1" i="0" u="none" strike="noStrike" cap="none" normalizeH="0" baseline="0">
                  <a:ln>
                    <a:noFill/>
                  </a:ln>
                  <a:solidFill>
                    <a:srgbClr val="660E7A"/>
                  </a:solidFill>
                  <a:effectLst/>
                  <a:latin typeface="Source Code Pro" panose="020B0509030403020204" pitchFamily="49" charset="0"/>
                </a:rPr>
                <a:t>discoveryClient</a:t>
              </a:r>
              <a:r>
                <a:rPr kumimoji="0" lang="zh-CN" altLang="zh-CN" sz="1050" b="0" i="0" u="none" strike="noStrike" cap="none" normalizeH="0" baseline="0">
                  <a:ln>
                    <a:noFill/>
                  </a:ln>
                  <a:solidFill>
                    <a:srgbClr val="000000"/>
                  </a:solidFill>
                  <a:effectLst/>
                  <a:latin typeface="Source Code Pro" panose="020B0509030403020204" pitchFamily="49" charset="0"/>
                </a:rPr>
                <a:t>;</a:t>
              </a:r>
              <a:br>
                <a:rPr kumimoji="0" lang="zh-CN" altLang="zh-CN" sz="1050" b="0" i="0" u="none" strike="noStrike" cap="none" normalizeH="0" baseline="0">
                  <a:ln>
                    <a:noFill/>
                  </a:ln>
                  <a:solidFill>
                    <a:srgbClr val="000000"/>
                  </a:solidFill>
                  <a:effectLst/>
                  <a:latin typeface="Source Code Pro" panose="020B0509030403020204" pitchFamily="49" charset="0"/>
                </a:rPr>
              </a:b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1" i="0" u="none" strike="noStrike" cap="none" normalizeH="0" baseline="0">
                  <a:ln>
                    <a:noFill/>
                  </a:ln>
                  <a:solidFill>
                    <a:srgbClr val="000080"/>
                  </a:solidFill>
                  <a:effectLst/>
                  <a:latin typeface="Source Code Pro" panose="020B0509030403020204" pitchFamily="49" charset="0"/>
                </a:rPr>
                <a:t>private void </a:t>
              </a:r>
              <a:r>
                <a:rPr kumimoji="0" lang="zh-CN" altLang="zh-CN" sz="1050" b="0" i="0" u="none" strike="noStrike" cap="none" normalizeH="0" baseline="0">
                  <a:ln>
                    <a:noFill/>
                  </a:ln>
                  <a:solidFill>
                    <a:srgbClr val="000000"/>
                  </a:solidFill>
                  <a:effectLst/>
                  <a:latin typeface="Source Code Pro" panose="020B0509030403020204" pitchFamily="49" charset="0"/>
                </a:rPr>
                <a:t>handleCartItems(List&lt;CartVO&gt; vos) {</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    </a:t>
              </a:r>
              <a:r>
                <a:rPr kumimoji="0" lang="zh-CN" altLang="zh-CN" sz="1050" b="0" i="1" u="none" strike="noStrike" cap="none" normalizeH="0" baseline="0">
                  <a:ln>
                    <a:noFill/>
                  </a:ln>
                  <a:solidFill>
                    <a:srgbClr val="808080"/>
                  </a:solidFill>
                  <a:effectLst/>
                  <a:latin typeface="Source Code Pro" panose="020B0509030403020204" pitchFamily="49" charset="0"/>
                </a:rPr>
                <a:t>// </a:t>
              </a:r>
              <a:r>
                <a:rPr kumimoji="0" lang="en-US" altLang="zh-CN" sz="1050" b="0" i="1" u="none" strike="noStrike" cap="none" normalizeH="0" baseline="0">
                  <a:ln>
                    <a:noFill/>
                  </a:ln>
                  <a:solidFill>
                    <a:srgbClr val="808080"/>
                  </a:solidFill>
                  <a:effectLst/>
                  <a:latin typeface="Source Code Pro" panose="020B0509030403020204" pitchFamily="49" charset="0"/>
                </a:rPr>
                <a:t>... coding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050" i="1">
                <a:solidFill>
                  <a:srgbClr val="80808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050" b="0" i="1" u="none" strike="noStrike" cap="none" normalizeH="0" baseline="0">
                  <a:ln>
                    <a:noFill/>
                  </a:ln>
                  <a:solidFill>
                    <a:srgbClr val="808080"/>
                  </a:solidFill>
                  <a:effectLst/>
                  <a:latin typeface="Source Code Pro" panose="020B0509030403020204" pitchFamily="49" charset="0"/>
                </a:rPr>
                <a:t>// 2.1.</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根据服务名称获取服务的实例列表</a:t>
              </a:r>
              <a:b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a:ln>
                    <a:noFill/>
                  </a:ln>
                  <a:solidFill>
                    <a:srgbClr val="000000"/>
                  </a:solidFill>
                  <a:effectLst/>
                  <a:latin typeface="Source Code Pro" panose="020B0509030403020204" pitchFamily="49" charset="0"/>
                </a:rPr>
                <a:t>List&lt;ServiceInstance&gt; instances = </a:t>
              </a:r>
              <a:r>
                <a:rPr kumimoji="0" lang="zh-CN" altLang="zh-CN" sz="1050" b="1" i="0" u="none" strike="noStrike" cap="none" normalizeH="0" baseline="0">
                  <a:ln>
                    <a:noFill/>
                  </a:ln>
                  <a:solidFill>
                    <a:srgbClr val="660E7A"/>
                  </a:solidFill>
                  <a:effectLst/>
                  <a:latin typeface="Source Code Pro" panose="020B0509030403020204" pitchFamily="49" charset="0"/>
                </a:rPr>
                <a:t>discoveryClient</a:t>
              </a:r>
              <a:r>
                <a:rPr kumimoji="0" lang="zh-CN" altLang="zh-CN" sz="1050" b="0" i="0" u="none" strike="noStrike" cap="none" normalizeH="0" baseline="0">
                  <a:ln>
                    <a:noFill/>
                  </a:ln>
                  <a:solidFill>
                    <a:srgbClr val="000000"/>
                  </a:solidFill>
                  <a:effectLst/>
                  <a:latin typeface="Source Code Pro" panose="020B0509030403020204" pitchFamily="49" charset="0"/>
                </a:rPr>
                <a:t>.getInstances(</a:t>
              </a:r>
              <a:r>
                <a:rPr kumimoji="0" lang="zh-CN" altLang="zh-CN" sz="1050" b="1" i="0" u="none" strike="noStrike" cap="none" normalizeH="0" baseline="0">
                  <a:ln>
                    <a:noFill/>
                  </a:ln>
                  <a:solidFill>
                    <a:srgbClr val="008000"/>
                  </a:solidFill>
                  <a:effectLst/>
                  <a:latin typeface="Source Code Pro" panose="020B0509030403020204" pitchFamily="49" charset="0"/>
                </a:rPr>
                <a:t>"item-service"</a:t>
              </a:r>
              <a:r>
                <a:rPr kumimoji="0" lang="zh-CN" altLang="zh-CN" sz="1050" b="0" i="0" u="none" strike="noStrike" cap="none" normalizeH="0" baseline="0">
                  <a:ln>
                    <a:noFill/>
                  </a:ln>
                  <a:solidFill>
                    <a:srgbClr val="000000"/>
                  </a:solidFill>
                  <a:effectLst/>
                  <a:latin typeface="Source Code Pro" panose="020B0509030403020204" pitchFamily="49" charset="0"/>
                </a:rPr>
                <a:t>);</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    </a:t>
              </a:r>
              <a:r>
                <a:rPr kumimoji="0" lang="zh-CN" altLang="zh-CN" sz="1050" b="1" i="0" u="none" strike="noStrike" cap="none" normalizeH="0" baseline="0">
                  <a:ln>
                    <a:noFill/>
                  </a:ln>
                  <a:solidFill>
                    <a:srgbClr val="000080"/>
                  </a:solidFill>
                  <a:effectLst/>
                  <a:latin typeface="Source Code Pro" panose="020B0509030403020204" pitchFamily="49" charset="0"/>
                </a:rPr>
                <a:t>if </a:t>
              </a:r>
              <a:r>
                <a:rPr kumimoji="0" lang="zh-CN" altLang="zh-CN" sz="1050" b="0" i="0" u="none" strike="noStrike" cap="none" normalizeH="0" baseline="0">
                  <a:ln>
                    <a:noFill/>
                  </a:ln>
                  <a:solidFill>
                    <a:srgbClr val="000000"/>
                  </a:solidFill>
                  <a:effectLst/>
                  <a:latin typeface="Source Code Pro" panose="020B0509030403020204" pitchFamily="49" charset="0"/>
                </a:rPr>
                <a:t>(CollUtil.</a:t>
              </a:r>
              <a:r>
                <a:rPr kumimoji="0" lang="zh-CN" altLang="zh-CN" sz="1050" b="0" i="1" u="none" strike="noStrike" cap="none" normalizeH="0" baseline="0">
                  <a:ln>
                    <a:noFill/>
                  </a:ln>
                  <a:solidFill>
                    <a:srgbClr val="000000"/>
                  </a:solidFill>
                  <a:effectLst/>
                  <a:latin typeface="Source Code Pro" panose="020B0509030403020204" pitchFamily="49" charset="0"/>
                </a:rPr>
                <a:t>isEmpty</a:t>
              </a:r>
              <a:r>
                <a:rPr kumimoji="0" lang="zh-CN" altLang="zh-CN" sz="1050" b="0" i="0" u="none" strike="noStrike" cap="none" normalizeH="0" baseline="0">
                  <a:ln>
                    <a:noFill/>
                  </a:ln>
                  <a:solidFill>
                    <a:srgbClr val="000000"/>
                  </a:solidFill>
                  <a:effectLst/>
                  <a:latin typeface="Source Code Pro" panose="020B0509030403020204" pitchFamily="49" charset="0"/>
                </a:rPr>
                <a:t>(instances)) {</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        </a:t>
              </a:r>
              <a:r>
                <a:rPr kumimoji="0" lang="zh-CN" altLang="zh-CN" sz="1050" b="1" i="0" u="none" strike="noStrike" cap="none" normalizeH="0" baseline="0">
                  <a:ln>
                    <a:noFill/>
                  </a:ln>
                  <a:solidFill>
                    <a:srgbClr val="000080"/>
                  </a:solidFill>
                  <a:effectLst/>
                  <a:latin typeface="Source Code Pro" panose="020B0509030403020204" pitchFamily="49" charset="0"/>
                </a:rPr>
                <a:t>return</a:t>
              </a:r>
              <a:r>
                <a:rPr kumimoji="0" lang="zh-CN" altLang="zh-CN" sz="1050" b="0" i="0" u="none" strike="noStrike" cap="none" normalizeH="0" baseline="0">
                  <a:ln>
                    <a:noFill/>
                  </a:ln>
                  <a:solidFill>
                    <a:srgbClr val="000000"/>
                  </a:solidFill>
                  <a:effectLst/>
                  <a:latin typeface="Source Code Pro" panose="020B0509030403020204" pitchFamily="49" charset="0"/>
                </a:rPr>
                <a:t>;</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    }</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    </a:t>
              </a:r>
              <a:r>
                <a:rPr kumimoji="0" lang="zh-CN" altLang="zh-CN" sz="1050" b="0" i="1" u="none" strike="noStrike" cap="none" normalizeH="0" baseline="0">
                  <a:ln>
                    <a:noFill/>
                  </a:ln>
                  <a:solidFill>
                    <a:srgbClr val="808080"/>
                  </a:solidFill>
                  <a:effectLst/>
                  <a:latin typeface="Source Code Pro" panose="020B0509030403020204" pitchFamily="49" charset="0"/>
                </a:rPr>
                <a:t>// 2.2.</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手写负载均衡，从实例列表中挑选一个实例</a:t>
              </a:r>
              <a:b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a:ln>
                    <a:noFill/>
                  </a:ln>
                  <a:solidFill>
                    <a:srgbClr val="000000"/>
                  </a:solidFill>
                  <a:effectLst/>
                  <a:latin typeface="Source Code Pro" panose="020B0509030403020204" pitchFamily="49" charset="0"/>
                </a:rPr>
                <a:t>ServiceInstance instance = instances.get(RandomUtil.</a:t>
              </a:r>
              <a:r>
                <a:rPr kumimoji="0" lang="zh-CN" altLang="zh-CN" sz="1050" b="0" i="1" u="none" strike="noStrike" cap="none" normalizeH="0" baseline="0">
                  <a:ln>
                    <a:noFill/>
                  </a:ln>
                  <a:solidFill>
                    <a:srgbClr val="000000"/>
                  </a:solidFill>
                  <a:effectLst/>
                  <a:latin typeface="Source Code Pro" panose="020B0509030403020204" pitchFamily="49" charset="0"/>
                </a:rPr>
                <a:t>randomInt</a:t>
              </a:r>
              <a:r>
                <a:rPr kumimoji="0" lang="zh-CN" altLang="zh-CN" sz="1050" b="0" i="0" u="none" strike="noStrike" cap="none" normalizeH="0" baseline="0">
                  <a:ln>
                    <a:noFill/>
                  </a:ln>
                  <a:solidFill>
                    <a:srgbClr val="000000"/>
                  </a:solidFill>
                  <a:effectLst/>
                  <a:latin typeface="Source Code Pro" panose="020B0509030403020204" pitchFamily="49" charset="0"/>
                </a:rPr>
                <a:t>(instances.size()));</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    </a:t>
              </a:r>
              <a:r>
                <a:rPr kumimoji="0" lang="zh-CN" altLang="zh-CN" sz="1050" b="0" i="1" u="none" strike="noStrike" cap="none" normalizeH="0" baseline="0">
                  <a:ln>
                    <a:noFill/>
                  </a:ln>
                  <a:solidFill>
                    <a:srgbClr val="808080"/>
                  </a:solidFill>
                  <a:effectLst/>
                  <a:latin typeface="Source Code Pro" panose="020B0509030403020204" pitchFamily="49" charset="0"/>
                </a:rPr>
                <a:t>// 2.3.</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利用</a:t>
              </a:r>
              <a:r>
                <a:rPr kumimoji="0" lang="zh-CN" altLang="zh-CN" sz="1050" b="0" i="1" u="none" strike="noStrike" cap="none" normalizeH="0" baseline="0">
                  <a:ln>
                    <a:noFill/>
                  </a:ln>
                  <a:solidFill>
                    <a:srgbClr val="808080"/>
                  </a:solidFill>
                  <a:effectLst/>
                  <a:latin typeface="Source Code Pro" panose="020B0509030403020204" pitchFamily="49" charset="0"/>
                </a:rPr>
                <a:t>RestTemplate</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发起</a:t>
              </a:r>
              <a:r>
                <a:rPr kumimoji="0" lang="zh-CN" altLang="zh-CN" sz="1050" b="0" i="1" u="none" strike="noStrike" cap="none" normalizeH="0" baseline="0">
                  <a:ln>
                    <a:noFill/>
                  </a:ln>
                  <a:solidFill>
                    <a:srgbClr val="808080"/>
                  </a:solidFill>
                  <a:effectLst/>
                  <a:latin typeface="Source Code Pro" panose="020B0509030403020204" pitchFamily="49" charset="0"/>
                </a:rPr>
                <a:t>http</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请求，得到</a:t>
              </a:r>
              <a:r>
                <a:rPr kumimoji="0" lang="zh-CN" altLang="zh-CN" sz="1050" b="0" i="1" u="none" strike="noStrike" cap="none" normalizeH="0" baseline="0">
                  <a:ln>
                    <a:noFill/>
                  </a:ln>
                  <a:solidFill>
                    <a:srgbClr val="808080"/>
                  </a:solidFill>
                  <a:effectLst/>
                  <a:latin typeface="Source Code Pro" panose="020B0509030403020204" pitchFamily="49" charset="0"/>
                </a:rPr>
                <a:t>http</a:t>
              </a: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的响应</a:t>
              </a:r>
              <a:b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05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a:ln>
                    <a:noFill/>
                  </a:ln>
                  <a:solidFill>
                    <a:srgbClr val="000000"/>
                  </a:solidFill>
                  <a:effectLst/>
                  <a:latin typeface="Source Code Pro" panose="020B0509030403020204" pitchFamily="49" charset="0"/>
                </a:rPr>
                <a:t>ResponseEntity&lt;List&lt;ItemDTO&gt;&gt; response = </a:t>
              </a:r>
              <a:r>
                <a:rPr kumimoji="0" lang="zh-CN" altLang="zh-CN" sz="1050" b="1" i="0" u="none" strike="noStrike" cap="none" normalizeH="0" baseline="0">
                  <a:ln>
                    <a:noFill/>
                  </a:ln>
                  <a:solidFill>
                    <a:srgbClr val="660E7A"/>
                  </a:solidFill>
                  <a:effectLst/>
                  <a:latin typeface="Source Code Pro" panose="020B0509030403020204" pitchFamily="49" charset="0"/>
                </a:rPr>
                <a:t>restTemplate</a:t>
              </a:r>
              <a:r>
                <a:rPr kumimoji="0" lang="zh-CN" altLang="zh-CN" sz="1050" b="0" i="0" u="none" strike="noStrike" cap="none" normalizeH="0" baseline="0">
                  <a:ln>
                    <a:noFill/>
                  </a:ln>
                  <a:solidFill>
                    <a:srgbClr val="000000"/>
                  </a:solidFill>
                  <a:effectLst/>
                  <a:latin typeface="Source Code Pro" panose="020B0509030403020204" pitchFamily="49" charset="0"/>
                </a:rPr>
                <a:t>.exchange(</a:t>
              </a:r>
              <a:r>
                <a:rPr kumimoji="0" lang="zh-CN" altLang="zh-CN" sz="1050" b="0" i="1" u="none" strike="noStrike" cap="none" normalizeH="0" baseline="0">
                  <a:ln>
                    <a:noFill/>
                  </a:ln>
                  <a:solidFill>
                    <a:srgbClr val="808080"/>
                  </a:solidFill>
                  <a:effectLst/>
                  <a:latin typeface="Source Code Pro" panose="020B0509030403020204" pitchFamily="49" charset="0"/>
                </a:rPr>
                <a:t>/</a:t>
              </a:r>
              <a:r>
                <a:rPr kumimoji="0" lang="en-US" altLang="zh-CN" sz="1050" b="0" i="1" u="none" strike="noStrike" cap="none" normalizeH="0" baseline="0">
                  <a:ln>
                    <a:noFill/>
                  </a:ln>
                  <a:solidFill>
                    <a:srgbClr val="808080"/>
                  </a:solidFill>
                  <a:effectLst/>
                  <a:latin typeface="Source Code Pro" panose="020B0509030403020204" pitchFamily="49" charset="0"/>
                </a:rPr>
                <a:t>* ... *</a:t>
              </a:r>
              <a:r>
                <a:rPr kumimoji="0" lang="zh-CN" altLang="zh-CN" sz="1050" b="0" i="1" u="none" strike="noStrike" cap="none" normalizeH="0" baseline="0">
                  <a:ln>
                    <a:noFill/>
                  </a:ln>
                  <a:solidFill>
                    <a:srgbClr val="808080"/>
                  </a:solidFill>
                  <a:effectLst/>
                  <a:latin typeface="Source Code Pro" panose="020B0509030403020204" pitchFamily="49" charset="0"/>
                </a:rPr>
                <a:t>/</a:t>
              </a:r>
              <a:r>
                <a:rPr kumimoji="0" lang="zh-CN" altLang="zh-CN" sz="1050" b="0" i="0" u="none" strike="noStrike" cap="none" normalizeH="0" baseline="0">
                  <a:ln>
                    <a:noFill/>
                  </a:ln>
                  <a:solidFill>
                    <a:srgbClr val="000000"/>
                  </a:solidFill>
                  <a:effectLst/>
                  <a:latin typeface="Source Code Pro" panose="020B0509030403020204" pitchFamily="49" charset="0"/>
                </a:rPr>
                <a:t>);</a:t>
              </a:r>
              <a:endParaRPr kumimoji="0" lang="en-US" altLang="zh-CN" sz="1050" b="0" i="0" u="none" strike="noStrike" cap="none" normalizeH="0" baseline="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50" b="0" i="0" u="none" strike="noStrike" cap="none" normalizeH="0" baseline="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1" u="none" strike="noStrike" cap="none" normalizeH="0" baseline="0">
                  <a:ln>
                    <a:noFill/>
                  </a:ln>
                  <a:solidFill>
                    <a:srgbClr val="808080"/>
                  </a:solidFill>
                  <a:effectLst/>
                  <a:latin typeface="Source Code Pro" panose="020B0509030403020204" pitchFamily="49" charset="0"/>
                </a:rPr>
                <a:t>   </a:t>
              </a:r>
              <a:r>
                <a:rPr kumimoji="0" lang="zh-CN" altLang="zh-CN" sz="1050" b="0" i="1" u="none" strike="noStrike" cap="none" normalizeH="0" baseline="0">
                  <a:ln>
                    <a:noFill/>
                  </a:ln>
                  <a:solidFill>
                    <a:srgbClr val="808080"/>
                  </a:solidFill>
                  <a:effectLst/>
                  <a:latin typeface="Source Code Pro" panose="020B0509030403020204" pitchFamily="49" charset="0"/>
                </a:rPr>
                <a:t>// </a:t>
              </a:r>
              <a:r>
                <a:rPr kumimoji="0" lang="en-US" altLang="zh-CN" sz="1050" b="0" i="1" u="none" strike="noStrike" cap="none" normalizeH="0" baseline="0">
                  <a:ln>
                    <a:noFill/>
                  </a:ln>
                  <a:solidFill>
                    <a:srgbClr val="808080"/>
                  </a:solidFill>
                  <a:effectLst/>
                  <a:latin typeface="Source Code Pro" panose="020B0509030403020204" pitchFamily="49" charset="0"/>
                </a:rPr>
                <a:t>... coding</a:t>
              </a:r>
              <a:br>
                <a:rPr kumimoji="0" lang="zh-CN" altLang="zh-CN" sz="1050" b="0" i="0" u="none" strike="noStrike" cap="none" normalizeH="0" baseline="0">
                  <a:ln>
                    <a:noFill/>
                  </a:ln>
                  <a:solidFill>
                    <a:srgbClr val="000000"/>
                  </a:solidFill>
                  <a:effectLst/>
                  <a:latin typeface="Source Code Pro" panose="020B0509030403020204" pitchFamily="49" charset="0"/>
                </a:rPr>
              </a:br>
              <a:r>
                <a:rPr kumimoji="0" lang="zh-CN" altLang="zh-CN" sz="1050" b="0" i="0" u="none" strike="noStrike" cap="none" normalizeH="0" baseline="0">
                  <a:ln>
                    <a:noFill/>
                  </a:ln>
                  <a:solidFill>
                    <a:srgbClr val="000000"/>
                  </a:solidFill>
                  <a:effectLst/>
                  <a:latin typeface="Source Code Pro" panose="020B050903040302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10" name="矩形: 圆角 9">
              <a:extLst>
                <a:ext uri="{FF2B5EF4-FFF2-40B4-BE49-F238E27FC236}">
                  <a16:creationId xmlns:a16="http://schemas.microsoft.com/office/drawing/2014/main" id="{0130FF40-EC85-F7E1-1878-47504DD620D0}"/>
                </a:ext>
              </a:extLst>
            </p:cNvPr>
            <p:cNvSpPr/>
            <p:nvPr/>
          </p:nvSpPr>
          <p:spPr>
            <a:xfrm>
              <a:off x="1859972" y="2480205"/>
              <a:ext cx="7035213" cy="26932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1" name="组合 10">
              <a:extLst>
                <a:ext uri="{FF2B5EF4-FFF2-40B4-BE49-F238E27FC236}">
                  <a16:creationId xmlns:a16="http://schemas.microsoft.com/office/drawing/2014/main" id="{C316F10A-00A6-789D-9930-185E4BED93E1}"/>
                </a:ext>
              </a:extLst>
            </p:cNvPr>
            <p:cNvGrpSpPr/>
            <p:nvPr/>
          </p:nvGrpSpPr>
          <p:grpSpPr>
            <a:xfrm>
              <a:off x="1976200" y="2536186"/>
              <a:ext cx="749153" cy="151959"/>
              <a:chOff x="1976200" y="2536186"/>
              <a:chExt cx="749153" cy="151959"/>
            </a:xfrm>
          </p:grpSpPr>
          <p:sp>
            <p:nvSpPr>
              <p:cNvPr id="12" name="椭圆 11">
                <a:extLst>
                  <a:ext uri="{FF2B5EF4-FFF2-40B4-BE49-F238E27FC236}">
                    <a16:creationId xmlns:a16="http://schemas.microsoft.com/office/drawing/2014/main" id="{9FF72010-96CA-E8B2-E6A0-FF3152A1AD13}"/>
                  </a:ext>
                </a:extLst>
              </p:cNvPr>
              <p:cNvSpPr/>
              <p:nvPr/>
            </p:nvSpPr>
            <p:spPr>
              <a:xfrm>
                <a:off x="1976200" y="2536188"/>
                <a:ext cx="151957" cy="15195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DB4BD0-1C73-F3FA-5CFF-F4EEBC42B233}"/>
                  </a:ext>
                </a:extLst>
              </p:cNvPr>
              <p:cNvSpPr/>
              <p:nvPr/>
            </p:nvSpPr>
            <p:spPr>
              <a:xfrm>
                <a:off x="2274798" y="2536187"/>
                <a:ext cx="151957" cy="15195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87589AB-5AEF-ADBC-82AF-DE5911492734}"/>
                  </a:ext>
                </a:extLst>
              </p:cNvPr>
              <p:cNvSpPr/>
              <p:nvPr/>
            </p:nvSpPr>
            <p:spPr>
              <a:xfrm>
                <a:off x="2573396" y="2536186"/>
                <a:ext cx="151957" cy="15195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35937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de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stCondLst>
                                            <p:cond delay="0"/>
                                          </p:stCondLst>
                                        </p:cTn>
                                        <p:tgtEl>
                                          <p:spTgt spid="7"/>
                                        </p:tgtEl>
                                      </p:cBhvr>
                                    </p:animEffect>
                                    <p:anim to="0" calcmode="lin" valueType="num">
                                      <p:cBhvr>
                                        <p:cTn id="13" dur="750" fill="hold">
                                          <p:stCondLst>
                                            <p:cond delay="0"/>
                                          </p:stCondLst>
                                        </p:cTn>
                                        <p:tgtEl>
                                          <p:spTgt spid="7"/>
                                        </p:tgtEl>
                                        <p:attrNameLst>
                                          <p:attrName>ppt_x</p:attrName>
                                        </p:attrNameLst>
                                      </p:cBhvr>
                                      <p:tavLst>
                                        <p:tav tm="0">
                                          <p:val>
                                            <p:strVal val="#ppt_x+.05"/>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负载均衡原理</a:t>
            </a:r>
            <a:endParaRPr lang="en-US" altLang="zh-CN">
              <a:solidFill>
                <a:srgbClr val="B60004"/>
              </a:solidFill>
            </a:endParaRPr>
          </a:p>
        </p:txBody>
      </p:sp>
      <p:sp>
        <p:nvSpPr>
          <p:cNvPr id="7" name="矩形: 圆角 6">
            <a:extLst>
              <a:ext uri="{FF2B5EF4-FFF2-40B4-BE49-F238E27FC236}">
                <a16:creationId xmlns:a16="http://schemas.microsoft.com/office/drawing/2014/main" id="{5FC831EF-8C44-630E-D4DF-383E472FFFEF}"/>
              </a:ext>
            </a:extLst>
          </p:cNvPr>
          <p:cNvSpPr/>
          <p:nvPr/>
        </p:nvSpPr>
        <p:spPr>
          <a:xfrm>
            <a:off x="1986015" y="2642135"/>
            <a:ext cx="712269" cy="33688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开始</a:t>
            </a:r>
          </a:p>
        </p:txBody>
      </p:sp>
      <p:sp>
        <p:nvSpPr>
          <p:cNvPr id="8" name="文本框 7">
            <a:extLst>
              <a:ext uri="{FF2B5EF4-FFF2-40B4-BE49-F238E27FC236}">
                <a16:creationId xmlns:a16="http://schemas.microsoft.com/office/drawing/2014/main" id="{C0364B35-2BE9-ED8B-765B-8C25FE92899C}"/>
              </a:ext>
            </a:extLst>
          </p:cNvPr>
          <p:cNvSpPr txBox="1"/>
          <p:nvPr/>
        </p:nvSpPr>
        <p:spPr>
          <a:xfrm>
            <a:off x="1543254" y="2974207"/>
            <a:ext cx="1799924" cy="41549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http://item-service/</a:t>
            </a:r>
          </a:p>
          <a:p>
            <a:pPr fontAlgn="auto">
              <a:spcBef>
                <a:spcPts val="0"/>
              </a:spcBef>
              <a:spcAft>
                <a:spcPts val="0"/>
              </a:spcAft>
            </a:pPr>
            <a:r>
              <a:rPr lang="en-US" altLang="zh-CN" sz="1050">
                <a:solidFill>
                  <a:schemeClr val="tx1">
                    <a:lumMod val="65000"/>
                    <a:lumOff val="35000"/>
                  </a:schemeClr>
                </a:solidFill>
                <a:latin typeface="+mn-lt"/>
                <a:ea typeface="+mn-ea"/>
              </a:rPr>
              <a:t>items?ids=110</a:t>
            </a:r>
            <a:endParaRPr lang="zh-CN" altLang="en-US" sz="1050" dirty="0">
              <a:solidFill>
                <a:schemeClr val="tx1">
                  <a:lumMod val="65000"/>
                  <a:lumOff val="35000"/>
                </a:schemeClr>
              </a:solidFill>
              <a:latin typeface="+mn-lt"/>
              <a:ea typeface="+mn-ea"/>
            </a:endParaRPr>
          </a:p>
        </p:txBody>
      </p:sp>
      <p:sp>
        <p:nvSpPr>
          <p:cNvPr id="11" name="矩形 10">
            <a:extLst>
              <a:ext uri="{FF2B5EF4-FFF2-40B4-BE49-F238E27FC236}">
                <a16:creationId xmlns:a16="http://schemas.microsoft.com/office/drawing/2014/main" id="{E88090D2-F120-7EE6-1263-FB4102EB1F94}"/>
              </a:ext>
            </a:extLst>
          </p:cNvPr>
          <p:cNvSpPr/>
          <p:nvPr/>
        </p:nvSpPr>
        <p:spPr>
          <a:xfrm>
            <a:off x="4186989" y="2338939"/>
            <a:ext cx="3570972" cy="943276"/>
          </a:xfrm>
          <a:prstGeom prst="rect">
            <a:avLst/>
          </a:prstGeom>
          <a:solidFill>
            <a:schemeClr val="accent4"/>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rPr>
              <a:t>FeignBlockingLoadBalancerClient</a:t>
            </a:r>
            <a:endParaRPr lang="zh-CN" altLang="en-US" sz="1400" b="1">
              <a:solidFill>
                <a:schemeClr val="bg1"/>
              </a:solidFill>
            </a:endParaRPr>
          </a:p>
        </p:txBody>
      </p:sp>
      <p:cxnSp>
        <p:nvCxnSpPr>
          <p:cNvPr id="13" name="直接箭头连接符 12">
            <a:extLst>
              <a:ext uri="{FF2B5EF4-FFF2-40B4-BE49-F238E27FC236}">
                <a16:creationId xmlns:a16="http://schemas.microsoft.com/office/drawing/2014/main" id="{411E1F03-866B-2A09-5098-B3CD603E0997}"/>
              </a:ext>
            </a:extLst>
          </p:cNvPr>
          <p:cNvCxnSpPr>
            <a:cxnSpLocks/>
            <a:stCxn id="7" idx="3"/>
            <a:endCxn id="11" idx="1"/>
          </p:cNvCxnSpPr>
          <p:nvPr/>
        </p:nvCxnSpPr>
        <p:spPr>
          <a:xfrm>
            <a:off x="2698284" y="2810577"/>
            <a:ext cx="1488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圆角 15">
            <a:extLst>
              <a:ext uri="{FF2B5EF4-FFF2-40B4-BE49-F238E27FC236}">
                <a16:creationId xmlns:a16="http://schemas.microsoft.com/office/drawing/2014/main" id="{0F1F4054-9AE4-E9BA-A8C4-11522EB7969D}"/>
              </a:ext>
            </a:extLst>
          </p:cNvPr>
          <p:cNvSpPr/>
          <p:nvPr/>
        </p:nvSpPr>
        <p:spPr>
          <a:xfrm>
            <a:off x="9480883" y="2642135"/>
            <a:ext cx="712269" cy="33688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结束</a:t>
            </a:r>
          </a:p>
        </p:txBody>
      </p:sp>
      <p:cxnSp>
        <p:nvCxnSpPr>
          <p:cNvPr id="18" name="直接箭头连接符 17">
            <a:extLst>
              <a:ext uri="{FF2B5EF4-FFF2-40B4-BE49-F238E27FC236}">
                <a16:creationId xmlns:a16="http://schemas.microsoft.com/office/drawing/2014/main" id="{5B8B8739-BE3E-2CEA-0877-C7198314BF71}"/>
              </a:ext>
            </a:extLst>
          </p:cNvPr>
          <p:cNvCxnSpPr>
            <a:cxnSpLocks/>
            <a:stCxn id="11" idx="3"/>
            <a:endCxn id="16" idx="1"/>
          </p:cNvCxnSpPr>
          <p:nvPr/>
        </p:nvCxnSpPr>
        <p:spPr>
          <a:xfrm>
            <a:off x="7757961" y="2810577"/>
            <a:ext cx="17229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70987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0" presetClass="entr" presetSubtype="0"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stCondLst>
                                            <p:cond delay="0"/>
                                          </p:stCondLst>
                                        </p:cTn>
                                        <p:tgtEl>
                                          <p:spTgt spid="8"/>
                                        </p:tgtEl>
                                      </p:cBhvr>
                                    </p:animEffect>
                                    <p:anim to="0" calcmode="lin" valueType="num">
                                      <p:cBhvr>
                                        <p:cTn id="13" dur="500" fill="hold">
                                          <p:stCondLst>
                                            <p:cond delay="0"/>
                                          </p:stCondLst>
                                        </p:cTn>
                                        <p:tgtEl>
                                          <p:spTgt spid="8"/>
                                        </p:tgtEl>
                                        <p:attrNameLst>
                                          <p:attrName>ppt_y</p:attrName>
                                        </p:attrNameLst>
                                      </p:cBhvr>
                                      <p:tavLst>
                                        <p:tav tm="0">
                                          <p:val>
                                            <p:strVal val="#ppt_y-.05"/>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16" presetClass="entr" presetSubtype="4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outHorizontal)">
                                      <p:cBhvr>
                                        <p:cTn id="21" dur="500"/>
                                        <p:tgtEl>
                                          <p:spTgt spid="11"/>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000"/>
                            </p:stCondLst>
                            <p:childTnLst>
                              <p:par>
                                <p:cTn id="27" presetID="21"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heel(8)">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负载均衡原理</a:t>
            </a:r>
            <a:endParaRPr lang="en-US" altLang="zh-CN">
              <a:solidFill>
                <a:srgbClr val="B60004"/>
              </a:solidFill>
            </a:endParaRPr>
          </a:p>
        </p:txBody>
      </p:sp>
      <p:sp>
        <p:nvSpPr>
          <p:cNvPr id="7" name="矩形: 圆角 6">
            <a:extLst>
              <a:ext uri="{FF2B5EF4-FFF2-40B4-BE49-F238E27FC236}">
                <a16:creationId xmlns:a16="http://schemas.microsoft.com/office/drawing/2014/main" id="{5FC831EF-8C44-630E-D4DF-383E472FFFEF}"/>
              </a:ext>
            </a:extLst>
          </p:cNvPr>
          <p:cNvSpPr/>
          <p:nvPr/>
        </p:nvSpPr>
        <p:spPr>
          <a:xfrm>
            <a:off x="1029904" y="2252313"/>
            <a:ext cx="712269" cy="33688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开始</a:t>
            </a:r>
          </a:p>
        </p:txBody>
      </p:sp>
      <p:sp>
        <p:nvSpPr>
          <p:cNvPr id="8" name="文本框 7">
            <a:extLst>
              <a:ext uri="{FF2B5EF4-FFF2-40B4-BE49-F238E27FC236}">
                <a16:creationId xmlns:a16="http://schemas.microsoft.com/office/drawing/2014/main" id="{C0364B35-2BE9-ED8B-765B-8C25FE92899C}"/>
              </a:ext>
            </a:extLst>
          </p:cNvPr>
          <p:cNvSpPr txBox="1"/>
          <p:nvPr/>
        </p:nvSpPr>
        <p:spPr>
          <a:xfrm>
            <a:off x="587143" y="2541070"/>
            <a:ext cx="1799924" cy="415498"/>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http://item-service/</a:t>
            </a:r>
          </a:p>
          <a:p>
            <a:pPr fontAlgn="auto">
              <a:spcBef>
                <a:spcPts val="0"/>
              </a:spcBef>
              <a:spcAft>
                <a:spcPts val="0"/>
              </a:spcAft>
            </a:pPr>
            <a:r>
              <a:rPr lang="en-US" altLang="zh-CN" sz="1050">
                <a:solidFill>
                  <a:schemeClr val="tx1">
                    <a:lumMod val="65000"/>
                    <a:lumOff val="35000"/>
                  </a:schemeClr>
                </a:solidFill>
                <a:latin typeface="+mn-lt"/>
                <a:ea typeface="+mn-ea"/>
              </a:rPr>
              <a:t>items?ids=110</a:t>
            </a:r>
            <a:endParaRPr lang="zh-CN" altLang="en-US" sz="1050" dirty="0">
              <a:solidFill>
                <a:schemeClr val="tx1">
                  <a:lumMod val="65000"/>
                  <a:lumOff val="35000"/>
                </a:schemeClr>
              </a:solidFill>
              <a:latin typeface="+mn-lt"/>
              <a:ea typeface="+mn-ea"/>
            </a:endParaRPr>
          </a:p>
        </p:txBody>
      </p:sp>
      <p:sp>
        <p:nvSpPr>
          <p:cNvPr id="11" name="矩形 10">
            <a:extLst>
              <a:ext uri="{FF2B5EF4-FFF2-40B4-BE49-F238E27FC236}">
                <a16:creationId xmlns:a16="http://schemas.microsoft.com/office/drawing/2014/main" id="{E88090D2-F120-7EE6-1263-FB4102EB1F94}"/>
              </a:ext>
            </a:extLst>
          </p:cNvPr>
          <p:cNvSpPr/>
          <p:nvPr/>
        </p:nvSpPr>
        <p:spPr>
          <a:xfrm>
            <a:off x="2464067" y="1703672"/>
            <a:ext cx="7238198" cy="1424539"/>
          </a:xfrm>
          <a:prstGeom prst="rect">
            <a:avLst/>
          </a:prstGeom>
          <a:solidFill>
            <a:schemeClr val="accent4">
              <a:lumMod val="20000"/>
              <a:lumOff val="80000"/>
            </a:schemeClr>
          </a:solid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b="1">
                <a:solidFill>
                  <a:schemeClr val="accent4">
                    <a:lumMod val="75000"/>
                  </a:schemeClr>
                </a:solidFill>
              </a:rPr>
              <a:t>FeignBlockingLoadBalancerClient</a:t>
            </a:r>
            <a:endParaRPr lang="zh-CN" altLang="en-US" sz="1400" b="1">
              <a:solidFill>
                <a:schemeClr val="accent4">
                  <a:lumMod val="75000"/>
                </a:schemeClr>
              </a:solidFill>
            </a:endParaRPr>
          </a:p>
        </p:txBody>
      </p:sp>
      <p:cxnSp>
        <p:nvCxnSpPr>
          <p:cNvPr id="13" name="直接箭头连接符 12">
            <a:extLst>
              <a:ext uri="{FF2B5EF4-FFF2-40B4-BE49-F238E27FC236}">
                <a16:creationId xmlns:a16="http://schemas.microsoft.com/office/drawing/2014/main" id="{411E1F03-866B-2A09-5098-B3CD603E0997}"/>
              </a:ext>
            </a:extLst>
          </p:cNvPr>
          <p:cNvCxnSpPr>
            <a:cxnSpLocks/>
            <a:stCxn id="7" idx="3"/>
            <a:endCxn id="11" idx="1"/>
          </p:cNvCxnSpPr>
          <p:nvPr/>
        </p:nvCxnSpPr>
        <p:spPr>
          <a:xfrm flipV="1">
            <a:off x="1742173" y="2415942"/>
            <a:ext cx="721894" cy="4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圆角 15">
            <a:extLst>
              <a:ext uri="{FF2B5EF4-FFF2-40B4-BE49-F238E27FC236}">
                <a16:creationId xmlns:a16="http://schemas.microsoft.com/office/drawing/2014/main" id="{0F1F4054-9AE4-E9BA-A8C4-11522EB7969D}"/>
              </a:ext>
            </a:extLst>
          </p:cNvPr>
          <p:cNvSpPr/>
          <p:nvPr/>
        </p:nvSpPr>
        <p:spPr>
          <a:xfrm>
            <a:off x="10420951" y="2252313"/>
            <a:ext cx="712269" cy="33688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结束</a:t>
            </a:r>
          </a:p>
        </p:txBody>
      </p:sp>
      <p:cxnSp>
        <p:nvCxnSpPr>
          <p:cNvPr id="18" name="直接箭头连接符 17">
            <a:extLst>
              <a:ext uri="{FF2B5EF4-FFF2-40B4-BE49-F238E27FC236}">
                <a16:creationId xmlns:a16="http://schemas.microsoft.com/office/drawing/2014/main" id="{5B8B8739-BE3E-2CEA-0877-C7198314BF71}"/>
              </a:ext>
            </a:extLst>
          </p:cNvPr>
          <p:cNvCxnSpPr>
            <a:cxnSpLocks/>
            <a:stCxn id="11" idx="3"/>
            <a:endCxn id="16" idx="1"/>
          </p:cNvCxnSpPr>
          <p:nvPr/>
        </p:nvCxnSpPr>
        <p:spPr>
          <a:xfrm>
            <a:off x="9702265" y="2415942"/>
            <a:ext cx="718686" cy="4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矩形: 圆角 2">
            <a:extLst>
              <a:ext uri="{FF2B5EF4-FFF2-40B4-BE49-F238E27FC236}">
                <a16:creationId xmlns:a16="http://schemas.microsoft.com/office/drawing/2014/main" id="{1410A88D-5262-B8D0-416C-CBB06CB63FB2}"/>
              </a:ext>
            </a:extLst>
          </p:cNvPr>
          <p:cNvSpPr/>
          <p:nvPr/>
        </p:nvSpPr>
        <p:spPr>
          <a:xfrm>
            <a:off x="2720741" y="2065425"/>
            <a:ext cx="1225617" cy="6641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bg1"/>
                </a:solidFill>
              </a:rPr>
              <a:t>根据</a:t>
            </a:r>
            <a:r>
              <a:rPr lang="en-US" altLang="zh-CN" sz="1200">
                <a:solidFill>
                  <a:schemeClr val="bg1"/>
                </a:solidFill>
              </a:rPr>
              <a:t>URI</a:t>
            </a:r>
            <a:r>
              <a:rPr lang="zh-CN" altLang="en-US" sz="1200">
                <a:solidFill>
                  <a:schemeClr val="bg1"/>
                </a:solidFill>
              </a:rPr>
              <a:t>获取</a:t>
            </a:r>
            <a:r>
              <a:rPr lang="en-US" altLang="zh-CN" sz="1200">
                <a:solidFill>
                  <a:schemeClr val="bg1"/>
                </a:solidFill>
              </a:rPr>
              <a:t>serviceId</a:t>
            </a:r>
            <a:endParaRPr lang="zh-CN" altLang="en-US" sz="1200">
              <a:solidFill>
                <a:schemeClr val="bg1"/>
              </a:solidFill>
            </a:endParaRPr>
          </a:p>
        </p:txBody>
      </p:sp>
      <p:sp>
        <p:nvSpPr>
          <p:cNvPr id="4" name="矩形: 圆角 3">
            <a:extLst>
              <a:ext uri="{FF2B5EF4-FFF2-40B4-BE49-F238E27FC236}">
                <a16:creationId xmlns:a16="http://schemas.microsoft.com/office/drawing/2014/main" id="{FC35840B-377F-4743-EC65-AA191C9187A7}"/>
              </a:ext>
            </a:extLst>
          </p:cNvPr>
          <p:cNvSpPr/>
          <p:nvPr/>
        </p:nvSpPr>
        <p:spPr>
          <a:xfrm>
            <a:off x="4509435" y="2065425"/>
            <a:ext cx="2853890" cy="6641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bg1"/>
                </a:solidFill>
              </a:rPr>
              <a:t>LoadBalancerClient#choose()</a:t>
            </a:r>
          </a:p>
          <a:p>
            <a:pPr algn="ctr"/>
            <a:r>
              <a:rPr lang="zh-CN" altLang="en-US" sz="1200">
                <a:solidFill>
                  <a:schemeClr val="bg1"/>
                </a:solidFill>
              </a:rPr>
              <a:t>拉取服务列表，挑选</a:t>
            </a:r>
            <a:r>
              <a:rPr lang="en-US" altLang="zh-CN" sz="1200">
                <a:solidFill>
                  <a:schemeClr val="bg1"/>
                </a:solidFill>
              </a:rPr>
              <a:t>1</a:t>
            </a:r>
            <a:r>
              <a:rPr lang="zh-CN" altLang="en-US" sz="1200">
                <a:solidFill>
                  <a:schemeClr val="bg1"/>
                </a:solidFill>
              </a:rPr>
              <a:t>个服务实例</a:t>
            </a:r>
          </a:p>
        </p:txBody>
      </p:sp>
      <p:sp>
        <p:nvSpPr>
          <p:cNvPr id="5" name="矩形: 圆角 4">
            <a:extLst>
              <a:ext uri="{FF2B5EF4-FFF2-40B4-BE49-F238E27FC236}">
                <a16:creationId xmlns:a16="http://schemas.microsoft.com/office/drawing/2014/main" id="{16B252E4-4FC7-9202-2A37-698E83572537}"/>
              </a:ext>
            </a:extLst>
          </p:cNvPr>
          <p:cNvSpPr/>
          <p:nvPr/>
        </p:nvSpPr>
        <p:spPr>
          <a:xfrm>
            <a:off x="7926402" y="2065425"/>
            <a:ext cx="1449402" cy="6641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bg1"/>
                </a:solidFill>
              </a:rPr>
              <a:t>重构</a:t>
            </a:r>
            <a:r>
              <a:rPr lang="en-US" altLang="zh-CN" sz="1200">
                <a:solidFill>
                  <a:schemeClr val="bg1"/>
                </a:solidFill>
              </a:rPr>
              <a:t>URI</a:t>
            </a:r>
          </a:p>
          <a:p>
            <a:pPr algn="ctr"/>
            <a:r>
              <a:rPr lang="zh-CN" altLang="en-US" sz="1200">
                <a:solidFill>
                  <a:schemeClr val="bg1"/>
                </a:solidFill>
              </a:rPr>
              <a:t>发起请求</a:t>
            </a:r>
          </a:p>
        </p:txBody>
      </p:sp>
      <p:cxnSp>
        <p:nvCxnSpPr>
          <p:cNvPr id="9" name="直接箭头连接符 8">
            <a:extLst>
              <a:ext uri="{FF2B5EF4-FFF2-40B4-BE49-F238E27FC236}">
                <a16:creationId xmlns:a16="http://schemas.microsoft.com/office/drawing/2014/main" id="{C74D713B-832A-82C1-C30A-46AFA5148298}"/>
              </a:ext>
            </a:extLst>
          </p:cNvPr>
          <p:cNvCxnSpPr>
            <a:stCxn id="3" idx="3"/>
            <a:endCxn id="4" idx="1"/>
          </p:cNvCxnSpPr>
          <p:nvPr/>
        </p:nvCxnSpPr>
        <p:spPr>
          <a:xfrm>
            <a:off x="3946358" y="2397497"/>
            <a:ext cx="56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E2411BB8-A272-C5EB-B1E5-1E91217EE0F7}"/>
              </a:ext>
            </a:extLst>
          </p:cNvPr>
          <p:cNvCxnSpPr>
            <a:cxnSpLocks/>
            <a:stCxn id="4" idx="3"/>
            <a:endCxn id="5" idx="1"/>
          </p:cNvCxnSpPr>
          <p:nvPr/>
        </p:nvCxnSpPr>
        <p:spPr>
          <a:xfrm>
            <a:off x="7363325" y="2397497"/>
            <a:ext cx="563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3EF738B6-384C-6460-BA25-00F92A8E8903}"/>
              </a:ext>
            </a:extLst>
          </p:cNvPr>
          <p:cNvSpPr/>
          <p:nvPr/>
        </p:nvSpPr>
        <p:spPr>
          <a:xfrm>
            <a:off x="3137835" y="3611893"/>
            <a:ext cx="5428649" cy="1087654"/>
          </a:xfrm>
          <a:prstGeom prst="rect">
            <a:avLst/>
          </a:prstGeom>
          <a:solidFill>
            <a:schemeClr val="accent5">
              <a:lumMod val="20000"/>
              <a:lumOff val="80000"/>
            </a:schemeClr>
          </a:solid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b="1">
                <a:solidFill>
                  <a:schemeClr val="accent5">
                    <a:lumMod val="75000"/>
                  </a:schemeClr>
                </a:solidFill>
              </a:rPr>
              <a:t>BlockingLoadBalancerClient</a:t>
            </a:r>
            <a:endParaRPr lang="zh-CN" altLang="en-US" sz="1400" b="1">
              <a:solidFill>
                <a:schemeClr val="accent5">
                  <a:lumMod val="75000"/>
                </a:schemeClr>
              </a:solidFill>
            </a:endParaRPr>
          </a:p>
        </p:txBody>
      </p:sp>
      <p:sp>
        <p:nvSpPr>
          <p:cNvPr id="25" name="箭头: 下 24">
            <a:extLst>
              <a:ext uri="{FF2B5EF4-FFF2-40B4-BE49-F238E27FC236}">
                <a16:creationId xmlns:a16="http://schemas.microsoft.com/office/drawing/2014/main" id="{91A8CA6E-1B91-2BAA-25B3-9EEDF33E35D7}"/>
              </a:ext>
            </a:extLst>
          </p:cNvPr>
          <p:cNvSpPr/>
          <p:nvPr/>
        </p:nvSpPr>
        <p:spPr>
          <a:xfrm>
            <a:off x="5037222" y="2858702"/>
            <a:ext cx="433137" cy="664143"/>
          </a:xfrm>
          <a:prstGeom prst="downArrow">
            <a:avLst/>
          </a:prstGeom>
          <a:solidFill>
            <a:schemeClr val="bg1"/>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13FE94EB-AD04-763A-C68B-13D376B3867E}"/>
              </a:ext>
            </a:extLst>
          </p:cNvPr>
          <p:cNvSpPr/>
          <p:nvPr/>
        </p:nvSpPr>
        <p:spPr>
          <a:xfrm flipV="1">
            <a:off x="6416845" y="2858702"/>
            <a:ext cx="433137" cy="664143"/>
          </a:xfrm>
          <a:prstGeom prst="downArrow">
            <a:avLst/>
          </a:prstGeom>
          <a:solidFill>
            <a:schemeClr val="bg1"/>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1B62FE1D-402A-F552-695A-7DBAA31ED1FE}"/>
              </a:ext>
            </a:extLst>
          </p:cNvPr>
          <p:cNvSpPr txBox="1"/>
          <p:nvPr/>
        </p:nvSpPr>
        <p:spPr>
          <a:xfrm>
            <a:off x="3933525" y="3150443"/>
            <a:ext cx="12609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item-service</a:t>
            </a:r>
            <a:endParaRPr lang="zh-CN" altLang="en-US" sz="1050" dirty="0">
              <a:solidFill>
                <a:schemeClr val="tx1">
                  <a:lumMod val="65000"/>
                  <a:lumOff val="35000"/>
                </a:schemeClr>
              </a:solidFill>
              <a:latin typeface="+mn-lt"/>
              <a:ea typeface="+mn-ea"/>
            </a:endParaRPr>
          </a:p>
        </p:txBody>
      </p:sp>
      <p:sp>
        <p:nvSpPr>
          <p:cNvPr id="28" name="文本框 27">
            <a:extLst>
              <a:ext uri="{FF2B5EF4-FFF2-40B4-BE49-F238E27FC236}">
                <a16:creationId xmlns:a16="http://schemas.microsoft.com/office/drawing/2014/main" id="{A8BF77DF-B84C-02B9-6AA0-BABC02E7AEA9}"/>
              </a:ext>
            </a:extLst>
          </p:cNvPr>
          <p:cNvSpPr txBox="1"/>
          <p:nvPr/>
        </p:nvSpPr>
        <p:spPr>
          <a:xfrm>
            <a:off x="6814689" y="3156651"/>
            <a:ext cx="146143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localhost:8081</a:t>
            </a:r>
            <a:endParaRPr lang="zh-CN" altLang="en-US" sz="1050" dirty="0">
              <a:solidFill>
                <a:schemeClr val="tx1">
                  <a:lumMod val="65000"/>
                  <a:lumOff val="35000"/>
                </a:schemeClr>
              </a:solidFill>
              <a:latin typeface="+mn-lt"/>
              <a:ea typeface="+mn-ea"/>
            </a:endParaRPr>
          </a:p>
        </p:txBody>
      </p:sp>
      <p:sp>
        <p:nvSpPr>
          <p:cNvPr id="29" name="文本框 28">
            <a:extLst>
              <a:ext uri="{FF2B5EF4-FFF2-40B4-BE49-F238E27FC236}">
                <a16:creationId xmlns:a16="http://schemas.microsoft.com/office/drawing/2014/main" id="{6A50D6FB-4739-8CCF-7057-FA98779D8630}"/>
              </a:ext>
            </a:extLst>
          </p:cNvPr>
          <p:cNvSpPr txBox="1"/>
          <p:nvPr/>
        </p:nvSpPr>
        <p:spPr>
          <a:xfrm>
            <a:off x="7834966" y="2749623"/>
            <a:ext cx="2168890" cy="415498"/>
          </a:xfrm>
          <a:prstGeom prst="rect">
            <a:avLst/>
          </a:prstGeom>
          <a:noFill/>
        </p:spPr>
        <p:txBody>
          <a:bodyPr wrap="square" rtlCol="0">
            <a:spAutoFit/>
          </a:bodyPr>
          <a:lstStyle/>
          <a:p>
            <a:r>
              <a:rPr lang="en-US" altLang="zh-CN" sz="1050">
                <a:solidFill>
                  <a:schemeClr val="tx1">
                    <a:lumMod val="65000"/>
                    <a:lumOff val="35000"/>
                  </a:schemeClr>
                </a:solidFill>
                <a:latin typeface="+mn-lt"/>
                <a:ea typeface="+mn-ea"/>
              </a:rPr>
              <a:t>http://            </a:t>
            </a:r>
          </a:p>
          <a:p>
            <a:pPr fontAlgn="auto">
              <a:spcBef>
                <a:spcPts val="0"/>
              </a:spcBef>
              <a:spcAft>
                <a:spcPts val="0"/>
              </a:spcAft>
            </a:pPr>
            <a:r>
              <a:rPr lang="en-US" altLang="zh-CN" sz="1050">
                <a:solidFill>
                  <a:schemeClr val="tx1">
                    <a:lumMod val="65000"/>
                    <a:lumOff val="35000"/>
                  </a:schemeClr>
                </a:solidFill>
                <a:latin typeface="+mn-lt"/>
                <a:ea typeface="+mn-ea"/>
              </a:rPr>
              <a:t>items?ids=110</a:t>
            </a:r>
            <a:endParaRPr lang="zh-CN" altLang="en-US" sz="1050" dirty="0">
              <a:solidFill>
                <a:schemeClr val="tx1">
                  <a:lumMod val="65000"/>
                  <a:lumOff val="35000"/>
                </a:schemeClr>
              </a:solidFill>
              <a:latin typeface="+mn-lt"/>
              <a:ea typeface="+mn-ea"/>
            </a:endParaRPr>
          </a:p>
        </p:txBody>
      </p:sp>
      <p:sp>
        <p:nvSpPr>
          <p:cNvPr id="31" name="文本框 30">
            <a:extLst>
              <a:ext uri="{FF2B5EF4-FFF2-40B4-BE49-F238E27FC236}">
                <a16:creationId xmlns:a16="http://schemas.microsoft.com/office/drawing/2014/main" id="{C52AE8D5-4858-681C-BAED-203F749912C1}"/>
              </a:ext>
            </a:extLst>
          </p:cNvPr>
          <p:cNvSpPr txBox="1"/>
          <p:nvPr/>
        </p:nvSpPr>
        <p:spPr>
          <a:xfrm>
            <a:off x="8377187" y="2753652"/>
            <a:ext cx="120395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item-service</a:t>
            </a:r>
            <a:endParaRPr lang="zh-CN" altLang="en-US" sz="1050" dirty="0">
              <a:solidFill>
                <a:schemeClr val="tx1">
                  <a:lumMod val="65000"/>
                  <a:lumOff val="35000"/>
                </a:schemeClr>
              </a:solidFill>
              <a:latin typeface="+mn-lt"/>
              <a:ea typeface="+mn-ea"/>
            </a:endParaRPr>
          </a:p>
        </p:txBody>
      </p:sp>
      <p:sp>
        <p:nvSpPr>
          <p:cNvPr id="32" name="文本框 31">
            <a:extLst>
              <a:ext uri="{FF2B5EF4-FFF2-40B4-BE49-F238E27FC236}">
                <a16:creationId xmlns:a16="http://schemas.microsoft.com/office/drawing/2014/main" id="{EDC709DD-083F-E013-B7B8-80EBFC6C1319}"/>
              </a:ext>
            </a:extLst>
          </p:cNvPr>
          <p:cNvSpPr txBox="1"/>
          <p:nvPr/>
        </p:nvSpPr>
        <p:spPr>
          <a:xfrm>
            <a:off x="9326679" y="2750994"/>
            <a:ext cx="347713"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t>
            </a:r>
            <a:endParaRPr lang="zh-CN" altLang="en-US" sz="1050" dirty="0">
              <a:solidFill>
                <a:schemeClr val="tx1">
                  <a:lumMod val="65000"/>
                  <a:lumOff val="35000"/>
                </a:schemeClr>
              </a:solidFill>
              <a:latin typeface="+mn-lt"/>
              <a:ea typeface="+mn-ea"/>
            </a:endParaRPr>
          </a:p>
        </p:txBody>
      </p:sp>
      <p:sp>
        <p:nvSpPr>
          <p:cNvPr id="33" name="文本框 32">
            <a:extLst>
              <a:ext uri="{FF2B5EF4-FFF2-40B4-BE49-F238E27FC236}">
                <a16:creationId xmlns:a16="http://schemas.microsoft.com/office/drawing/2014/main" id="{313819A1-79A2-E5EA-93B2-1F1461A821DC}"/>
              </a:ext>
            </a:extLst>
          </p:cNvPr>
          <p:cNvSpPr txBox="1"/>
          <p:nvPr/>
        </p:nvSpPr>
        <p:spPr>
          <a:xfrm>
            <a:off x="587143" y="2542561"/>
            <a:ext cx="2168890" cy="415498"/>
          </a:xfrm>
          <a:prstGeom prst="rect">
            <a:avLst/>
          </a:prstGeom>
          <a:noFill/>
        </p:spPr>
        <p:txBody>
          <a:bodyPr wrap="square" rtlCol="0">
            <a:spAutoFit/>
          </a:bodyPr>
          <a:lstStyle/>
          <a:p>
            <a:r>
              <a:rPr lang="en-US" altLang="zh-CN" sz="1050">
                <a:solidFill>
                  <a:schemeClr val="tx1">
                    <a:lumMod val="65000"/>
                    <a:lumOff val="35000"/>
                  </a:schemeClr>
                </a:solidFill>
                <a:latin typeface="+mn-lt"/>
                <a:ea typeface="+mn-ea"/>
              </a:rPr>
              <a:t>http://            </a:t>
            </a:r>
          </a:p>
          <a:p>
            <a:pPr fontAlgn="auto">
              <a:spcBef>
                <a:spcPts val="0"/>
              </a:spcBef>
              <a:spcAft>
                <a:spcPts val="0"/>
              </a:spcAft>
            </a:pPr>
            <a:r>
              <a:rPr lang="en-US" altLang="zh-CN" sz="1050">
                <a:solidFill>
                  <a:schemeClr val="tx1">
                    <a:lumMod val="65000"/>
                    <a:lumOff val="35000"/>
                  </a:schemeClr>
                </a:solidFill>
                <a:latin typeface="+mn-lt"/>
                <a:ea typeface="+mn-ea"/>
              </a:rPr>
              <a:t>items?ids=110</a:t>
            </a:r>
            <a:endParaRPr lang="zh-CN" altLang="en-US" sz="1050" dirty="0">
              <a:solidFill>
                <a:schemeClr val="tx1">
                  <a:lumMod val="65000"/>
                  <a:lumOff val="35000"/>
                </a:schemeClr>
              </a:solidFill>
              <a:latin typeface="+mn-lt"/>
              <a:ea typeface="+mn-ea"/>
            </a:endParaRPr>
          </a:p>
        </p:txBody>
      </p:sp>
      <p:sp>
        <p:nvSpPr>
          <p:cNvPr id="34" name="文本框 33">
            <a:extLst>
              <a:ext uri="{FF2B5EF4-FFF2-40B4-BE49-F238E27FC236}">
                <a16:creationId xmlns:a16="http://schemas.microsoft.com/office/drawing/2014/main" id="{F120D2F1-6BA2-D658-1E69-4DB91FF163B5}"/>
              </a:ext>
            </a:extLst>
          </p:cNvPr>
          <p:cNvSpPr txBox="1"/>
          <p:nvPr/>
        </p:nvSpPr>
        <p:spPr>
          <a:xfrm>
            <a:off x="1139923" y="2544295"/>
            <a:ext cx="120395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item-service</a:t>
            </a:r>
            <a:endParaRPr lang="zh-CN" altLang="en-US" sz="1050" dirty="0">
              <a:solidFill>
                <a:schemeClr val="tx1">
                  <a:lumMod val="65000"/>
                  <a:lumOff val="35000"/>
                </a:schemeClr>
              </a:solidFill>
              <a:latin typeface="+mn-lt"/>
              <a:ea typeface="+mn-ea"/>
            </a:endParaRPr>
          </a:p>
        </p:txBody>
      </p:sp>
      <p:sp>
        <p:nvSpPr>
          <p:cNvPr id="35" name="文本框 34">
            <a:extLst>
              <a:ext uri="{FF2B5EF4-FFF2-40B4-BE49-F238E27FC236}">
                <a16:creationId xmlns:a16="http://schemas.microsoft.com/office/drawing/2014/main" id="{CD8C8BF4-BB19-7685-9262-D7C7CDD74A4C}"/>
              </a:ext>
            </a:extLst>
          </p:cNvPr>
          <p:cNvSpPr txBox="1"/>
          <p:nvPr/>
        </p:nvSpPr>
        <p:spPr>
          <a:xfrm>
            <a:off x="2089415" y="2541637"/>
            <a:ext cx="347713"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t>
            </a:r>
            <a:endParaRPr lang="zh-CN" altLang="en-US" sz="1050" dirty="0">
              <a:solidFill>
                <a:schemeClr val="tx1">
                  <a:lumMod val="65000"/>
                  <a:lumOff val="35000"/>
                </a:schemeClr>
              </a:solidFill>
              <a:latin typeface="+mn-lt"/>
              <a:ea typeface="+mn-ea"/>
            </a:endParaRPr>
          </a:p>
        </p:txBody>
      </p:sp>
      <p:sp>
        <p:nvSpPr>
          <p:cNvPr id="36" name="矩形: 圆角 35">
            <a:extLst>
              <a:ext uri="{FF2B5EF4-FFF2-40B4-BE49-F238E27FC236}">
                <a16:creationId xmlns:a16="http://schemas.microsoft.com/office/drawing/2014/main" id="{E5F00961-75A0-1BC4-2A66-9E8A33DBE0CD}"/>
              </a:ext>
            </a:extLst>
          </p:cNvPr>
          <p:cNvSpPr/>
          <p:nvPr/>
        </p:nvSpPr>
        <p:spPr>
          <a:xfrm>
            <a:off x="3405739" y="3964260"/>
            <a:ext cx="1936281" cy="58266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a:solidFill>
                  <a:schemeClr val="bg1"/>
                </a:solidFill>
              </a:rPr>
              <a:t>获取负载均衡器</a:t>
            </a:r>
            <a:br>
              <a:rPr lang="en-US" altLang="zh-CN" sz="1050">
                <a:solidFill>
                  <a:schemeClr val="bg1"/>
                </a:solidFill>
              </a:rPr>
            </a:br>
            <a:r>
              <a:rPr lang="en-US" altLang="zh-CN" sz="1050">
                <a:solidFill>
                  <a:schemeClr val="bg1"/>
                </a:solidFill>
              </a:rPr>
              <a:t>ReactiveLoadBalancer</a:t>
            </a:r>
          </a:p>
        </p:txBody>
      </p:sp>
      <p:sp>
        <p:nvSpPr>
          <p:cNvPr id="37" name="矩形: 圆角 36">
            <a:extLst>
              <a:ext uri="{FF2B5EF4-FFF2-40B4-BE49-F238E27FC236}">
                <a16:creationId xmlns:a16="http://schemas.microsoft.com/office/drawing/2014/main" id="{C7A00848-754D-47B7-EB51-6D2878CB83F3}"/>
              </a:ext>
            </a:extLst>
          </p:cNvPr>
          <p:cNvSpPr/>
          <p:nvPr/>
        </p:nvSpPr>
        <p:spPr>
          <a:xfrm>
            <a:off x="5749492" y="3964260"/>
            <a:ext cx="2526632" cy="58266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a:solidFill>
                  <a:schemeClr val="bg1"/>
                </a:solidFill>
              </a:rPr>
              <a:t>ReactiveLoadBalancer#choose()</a:t>
            </a:r>
          </a:p>
          <a:p>
            <a:pPr algn="ctr"/>
            <a:r>
              <a:rPr lang="zh-CN" altLang="en-US" sz="1050">
                <a:solidFill>
                  <a:schemeClr val="bg1"/>
                </a:solidFill>
              </a:rPr>
              <a:t>拉取服务列表，挑选</a:t>
            </a:r>
            <a:r>
              <a:rPr lang="en-US" altLang="zh-CN" sz="1050">
                <a:solidFill>
                  <a:schemeClr val="bg1"/>
                </a:solidFill>
              </a:rPr>
              <a:t>1</a:t>
            </a:r>
            <a:r>
              <a:rPr lang="zh-CN" altLang="en-US" sz="1050">
                <a:solidFill>
                  <a:schemeClr val="bg1"/>
                </a:solidFill>
              </a:rPr>
              <a:t>个服务实例</a:t>
            </a:r>
          </a:p>
        </p:txBody>
      </p:sp>
      <p:cxnSp>
        <p:nvCxnSpPr>
          <p:cNvPr id="38" name="直接箭头连接符 37">
            <a:extLst>
              <a:ext uri="{FF2B5EF4-FFF2-40B4-BE49-F238E27FC236}">
                <a16:creationId xmlns:a16="http://schemas.microsoft.com/office/drawing/2014/main" id="{70113775-0C57-D31B-09B7-4CB0765769BC}"/>
              </a:ext>
            </a:extLst>
          </p:cNvPr>
          <p:cNvCxnSpPr>
            <a:cxnSpLocks/>
            <a:stCxn id="36" idx="3"/>
            <a:endCxn id="37" idx="1"/>
          </p:cNvCxnSpPr>
          <p:nvPr/>
        </p:nvCxnSpPr>
        <p:spPr>
          <a:xfrm>
            <a:off x="5342020" y="4255594"/>
            <a:ext cx="407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矩形 46">
            <a:extLst>
              <a:ext uri="{FF2B5EF4-FFF2-40B4-BE49-F238E27FC236}">
                <a16:creationId xmlns:a16="http://schemas.microsoft.com/office/drawing/2014/main" id="{92E00C5C-A185-4BB9-8780-096A7F6DDF58}"/>
              </a:ext>
            </a:extLst>
          </p:cNvPr>
          <p:cNvSpPr/>
          <p:nvPr/>
        </p:nvSpPr>
        <p:spPr>
          <a:xfrm>
            <a:off x="4152497" y="5311941"/>
            <a:ext cx="5428649" cy="1087654"/>
          </a:xfrm>
          <a:prstGeom prst="rect">
            <a:avLst/>
          </a:prstGeom>
          <a:solidFill>
            <a:schemeClr val="accent6">
              <a:lumMod val="20000"/>
              <a:lumOff val="80000"/>
            </a:schemeClr>
          </a:solid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b="1">
                <a:solidFill>
                  <a:schemeClr val="accent6">
                    <a:lumMod val="50000"/>
                  </a:schemeClr>
                </a:solidFill>
              </a:rPr>
              <a:t>RoundRobinLoadbalancer</a:t>
            </a:r>
            <a:endParaRPr lang="zh-CN" altLang="en-US" sz="1400" b="1">
              <a:solidFill>
                <a:schemeClr val="accent6">
                  <a:lumMod val="50000"/>
                </a:schemeClr>
              </a:solidFill>
            </a:endParaRPr>
          </a:p>
        </p:txBody>
      </p:sp>
      <p:sp>
        <p:nvSpPr>
          <p:cNvPr id="48" name="矩形: 圆角 47">
            <a:extLst>
              <a:ext uri="{FF2B5EF4-FFF2-40B4-BE49-F238E27FC236}">
                <a16:creationId xmlns:a16="http://schemas.microsoft.com/office/drawing/2014/main" id="{AE2616B4-B5BE-BCBA-3A94-6E81AD85D2EC}"/>
              </a:ext>
            </a:extLst>
          </p:cNvPr>
          <p:cNvSpPr/>
          <p:nvPr/>
        </p:nvSpPr>
        <p:spPr>
          <a:xfrm>
            <a:off x="4356637" y="5664308"/>
            <a:ext cx="2785709" cy="582667"/>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a:solidFill>
                  <a:schemeClr val="bg1"/>
                </a:solidFill>
              </a:rPr>
              <a:t>ServiceInstanceListSupplier#get()</a:t>
            </a:r>
          </a:p>
          <a:p>
            <a:pPr algn="ctr"/>
            <a:r>
              <a:rPr lang="zh-CN" altLang="en-US" sz="1050">
                <a:solidFill>
                  <a:schemeClr val="bg1"/>
                </a:solidFill>
              </a:rPr>
              <a:t>拉取服务实例列表</a:t>
            </a:r>
            <a:endParaRPr lang="en-US" altLang="zh-CN" sz="1050">
              <a:solidFill>
                <a:schemeClr val="bg1"/>
              </a:solidFill>
            </a:endParaRPr>
          </a:p>
        </p:txBody>
      </p:sp>
      <p:sp>
        <p:nvSpPr>
          <p:cNvPr id="49" name="矩形: 圆角 48">
            <a:extLst>
              <a:ext uri="{FF2B5EF4-FFF2-40B4-BE49-F238E27FC236}">
                <a16:creationId xmlns:a16="http://schemas.microsoft.com/office/drawing/2014/main" id="{0ABC077E-C1D3-8AA6-C94A-C1BC7788AB77}"/>
              </a:ext>
            </a:extLst>
          </p:cNvPr>
          <p:cNvSpPr/>
          <p:nvPr/>
        </p:nvSpPr>
        <p:spPr>
          <a:xfrm>
            <a:off x="7469204" y="5664308"/>
            <a:ext cx="1840832" cy="582667"/>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a:solidFill>
                  <a:schemeClr val="bg1"/>
                </a:solidFill>
              </a:rPr>
              <a:t>getInstanceResponse()</a:t>
            </a:r>
          </a:p>
          <a:p>
            <a:pPr algn="ctr"/>
            <a:r>
              <a:rPr lang="zh-CN" altLang="en-US" sz="1050">
                <a:solidFill>
                  <a:schemeClr val="bg1"/>
                </a:solidFill>
              </a:rPr>
              <a:t>负载均衡，挑选一个实例</a:t>
            </a:r>
          </a:p>
        </p:txBody>
      </p:sp>
      <p:cxnSp>
        <p:nvCxnSpPr>
          <p:cNvPr id="50" name="直接箭头连接符 49">
            <a:extLst>
              <a:ext uri="{FF2B5EF4-FFF2-40B4-BE49-F238E27FC236}">
                <a16:creationId xmlns:a16="http://schemas.microsoft.com/office/drawing/2014/main" id="{D8563AF4-935C-92F6-4B31-86AB79A668E2}"/>
              </a:ext>
            </a:extLst>
          </p:cNvPr>
          <p:cNvCxnSpPr>
            <a:cxnSpLocks/>
            <a:stCxn id="48" idx="3"/>
            <a:endCxn id="49" idx="1"/>
          </p:cNvCxnSpPr>
          <p:nvPr/>
        </p:nvCxnSpPr>
        <p:spPr>
          <a:xfrm>
            <a:off x="7142346" y="5955642"/>
            <a:ext cx="326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箭头: 下 53">
            <a:extLst>
              <a:ext uri="{FF2B5EF4-FFF2-40B4-BE49-F238E27FC236}">
                <a16:creationId xmlns:a16="http://schemas.microsoft.com/office/drawing/2014/main" id="{8BA287AD-456D-E72E-7B96-00A94670008C}"/>
              </a:ext>
            </a:extLst>
          </p:cNvPr>
          <p:cNvSpPr/>
          <p:nvPr/>
        </p:nvSpPr>
        <p:spPr>
          <a:xfrm>
            <a:off x="6200276" y="4586472"/>
            <a:ext cx="433137" cy="664143"/>
          </a:xfrm>
          <a:prstGeom prst="downArrow">
            <a:avLst/>
          </a:prstGeom>
          <a:solidFill>
            <a:schemeClr val="bg1"/>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9A4811A3-68FA-A697-501F-6B9218A699C4}"/>
              </a:ext>
            </a:extLst>
          </p:cNvPr>
          <p:cNvSpPr txBox="1"/>
          <p:nvPr/>
        </p:nvSpPr>
        <p:spPr>
          <a:xfrm>
            <a:off x="5096579" y="4878213"/>
            <a:ext cx="12609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item-service</a:t>
            </a:r>
            <a:endParaRPr lang="zh-CN" altLang="en-US" sz="1050" dirty="0">
              <a:solidFill>
                <a:schemeClr val="tx1">
                  <a:lumMod val="65000"/>
                  <a:lumOff val="35000"/>
                </a:schemeClr>
              </a:solidFill>
              <a:latin typeface="+mn-lt"/>
              <a:ea typeface="+mn-ea"/>
            </a:endParaRPr>
          </a:p>
        </p:txBody>
      </p:sp>
      <p:sp>
        <p:nvSpPr>
          <p:cNvPr id="56" name="云形 55">
            <a:extLst>
              <a:ext uri="{FF2B5EF4-FFF2-40B4-BE49-F238E27FC236}">
                <a16:creationId xmlns:a16="http://schemas.microsoft.com/office/drawing/2014/main" id="{15FEA0B5-ADDE-F043-247C-9499F174FC9C}"/>
              </a:ext>
            </a:extLst>
          </p:cNvPr>
          <p:cNvSpPr/>
          <p:nvPr/>
        </p:nvSpPr>
        <p:spPr>
          <a:xfrm>
            <a:off x="727772" y="5560915"/>
            <a:ext cx="1616110" cy="789451"/>
          </a:xfrm>
          <a:prstGeom prst="cloud">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a:solidFill>
                  <a:schemeClr val="tx2"/>
                </a:solidFill>
              </a:rPr>
              <a:t>Nacos</a:t>
            </a:r>
            <a:endParaRPr lang="zh-CN" altLang="en-US" sz="1400">
              <a:solidFill>
                <a:schemeClr val="tx2"/>
              </a:solidFill>
            </a:endParaRPr>
          </a:p>
        </p:txBody>
      </p:sp>
      <p:cxnSp>
        <p:nvCxnSpPr>
          <p:cNvPr id="60" name="直接箭头连接符 59">
            <a:extLst>
              <a:ext uri="{FF2B5EF4-FFF2-40B4-BE49-F238E27FC236}">
                <a16:creationId xmlns:a16="http://schemas.microsoft.com/office/drawing/2014/main" id="{33F27632-E511-C8FF-915C-DC0D1C3B2368}"/>
              </a:ext>
            </a:extLst>
          </p:cNvPr>
          <p:cNvCxnSpPr>
            <a:cxnSpLocks/>
          </p:cNvCxnSpPr>
          <p:nvPr/>
        </p:nvCxnSpPr>
        <p:spPr>
          <a:xfrm flipH="1">
            <a:off x="2452541" y="5832716"/>
            <a:ext cx="18428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C139A4F5-93C2-D450-AE3B-782C6B16829F}"/>
              </a:ext>
            </a:extLst>
          </p:cNvPr>
          <p:cNvCxnSpPr/>
          <p:nvPr/>
        </p:nvCxnSpPr>
        <p:spPr>
          <a:xfrm>
            <a:off x="2464067" y="6070387"/>
            <a:ext cx="18428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B24C3491-F4AC-910B-0C15-AE840F033969}"/>
              </a:ext>
            </a:extLst>
          </p:cNvPr>
          <p:cNvSpPr txBox="1"/>
          <p:nvPr/>
        </p:nvSpPr>
        <p:spPr>
          <a:xfrm>
            <a:off x="2824618" y="5537350"/>
            <a:ext cx="1260909"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item-service</a:t>
            </a:r>
            <a:endParaRPr lang="zh-CN" altLang="en-US" sz="1050" dirty="0">
              <a:solidFill>
                <a:schemeClr val="tx1">
                  <a:lumMod val="65000"/>
                  <a:lumOff val="35000"/>
                </a:schemeClr>
              </a:solidFill>
              <a:latin typeface="+mn-lt"/>
              <a:ea typeface="+mn-ea"/>
            </a:endParaRPr>
          </a:p>
        </p:txBody>
      </p:sp>
      <p:sp>
        <p:nvSpPr>
          <p:cNvPr id="65" name="文本框 64">
            <a:extLst>
              <a:ext uri="{FF2B5EF4-FFF2-40B4-BE49-F238E27FC236}">
                <a16:creationId xmlns:a16="http://schemas.microsoft.com/office/drawing/2014/main" id="{2DA1690A-E26A-E503-189C-4E3DF3F9953F}"/>
              </a:ext>
            </a:extLst>
          </p:cNvPr>
          <p:cNvSpPr txBox="1"/>
          <p:nvPr/>
        </p:nvSpPr>
        <p:spPr>
          <a:xfrm>
            <a:off x="2731774" y="6108033"/>
            <a:ext cx="146143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localhost:8081</a:t>
            </a:r>
            <a:endParaRPr lang="zh-CN" altLang="en-US" sz="1050" dirty="0">
              <a:solidFill>
                <a:schemeClr val="tx1">
                  <a:lumMod val="65000"/>
                  <a:lumOff val="35000"/>
                </a:schemeClr>
              </a:solidFill>
              <a:latin typeface="+mn-lt"/>
              <a:ea typeface="+mn-ea"/>
            </a:endParaRPr>
          </a:p>
        </p:txBody>
      </p:sp>
      <p:sp>
        <p:nvSpPr>
          <p:cNvPr id="66" name="文本框 65">
            <a:extLst>
              <a:ext uri="{FF2B5EF4-FFF2-40B4-BE49-F238E27FC236}">
                <a16:creationId xmlns:a16="http://schemas.microsoft.com/office/drawing/2014/main" id="{6B053AEA-8A11-F0E5-F4EC-C7F5F448F017}"/>
              </a:ext>
            </a:extLst>
          </p:cNvPr>
          <p:cNvSpPr txBox="1"/>
          <p:nvPr/>
        </p:nvSpPr>
        <p:spPr>
          <a:xfrm>
            <a:off x="2731774" y="6272636"/>
            <a:ext cx="146143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localhost:8083</a:t>
            </a:r>
            <a:endParaRPr lang="zh-CN" altLang="en-US" sz="1050" dirty="0">
              <a:solidFill>
                <a:schemeClr val="tx1">
                  <a:lumMod val="65000"/>
                  <a:lumOff val="35000"/>
                </a:schemeClr>
              </a:solidFill>
              <a:latin typeface="+mn-lt"/>
              <a:ea typeface="+mn-ea"/>
            </a:endParaRPr>
          </a:p>
        </p:txBody>
      </p:sp>
      <p:sp>
        <p:nvSpPr>
          <p:cNvPr id="67" name="箭头: 下 66">
            <a:extLst>
              <a:ext uri="{FF2B5EF4-FFF2-40B4-BE49-F238E27FC236}">
                <a16:creationId xmlns:a16="http://schemas.microsoft.com/office/drawing/2014/main" id="{0D700D63-32BE-C997-0D00-652DE14C76D9}"/>
              </a:ext>
            </a:extLst>
          </p:cNvPr>
          <p:cNvSpPr/>
          <p:nvPr/>
        </p:nvSpPr>
        <p:spPr>
          <a:xfrm flipV="1">
            <a:off x="7433912" y="4586472"/>
            <a:ext cx="433137" cy="664143"/>
          </a:xfrm>
          <a:prstGeom prst="downArrow">
            <a:avLst/>
          </a:prstGeom>
          <a:solidFill>
            <a:schemeClr val="bg1"/>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217BB75E-2ED1-78E9-554D-0D415C230712}"/>
              </a:ext>
            </a:extLst>
          </p:cNvPr>
          <p:cNvSpPr txBox="1"/>
          <p:nvPr/>
        </p:nvSpPr>
        <p:spPr>
          <a:xfrm>
            <a:off x="7831756" y="4884421"/>
            <a:ext cx="146143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localhost:8081</a:t>
            </a:r>
            <a:endParaRPr lang="zh-CN" altLang="en-US" sz="1050" dirty="0">
              <a:solidFill>
                <a:schemeClr val="tx1">
                  <a:lumMod val="65000"/>
                  <a:lumOff val="35000"/>
                </a:schemeClr>
              </a:solidFill>
              <a:latin typeface="+mn-lt"/>
              <a:ea typeface="+mn-ea"/>
            </a:endParaRPr>
          </a:p>
        </p:txBody>
      </p:sp>
      <p:sp>
        <p:nvSpPr>
          <p:cNvPr id="70" name="文本框 69">
            <a:extLst>
              <a:ext uri="{FF2B5EF4-FFF2-40B4-BE49-F238E27FC236}">
                <a16:creationId xmlns:a16="http://schemas.microsoft.com/office/drawing/2014/main" id="{3339799C-B07A-F6C4-1875-731F1C3DAF14}"/>
              </a:ext>
            </a:extLst>
          </p:cNvPr>
          <p:cNvSpPr txBox="1"/>
          <p:nvPr/>
        </p:nvSpPr>
        <p:spPr>
          <a:xfrm>
            <a:off x="6814689" y="3159995"/>
            <a:ext cx="146143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localhost:8081</a:t>
            </a:r>
            <a:endParaRPr lang="zh-CN" altLang="en-US" sz="1050" dirty="0">
              <a:solidFill>
                <a:schemeClr val="tx1">
                  <a:lumMod val="65000"/>
                  <a:lumOff val="35000"/>
                </a:schemeClr>
              </a:solidFill>
              <a:latin typeface="+mn-lt"/>
              <a:ea typeface="+mn-ea"/>
            </a:endParaRPr>
          </a:p>
        </p:txBody>
      </p:sp>
      <p:sp>
        <p:nvSpPr>
          <p:cNvPr id="71" name="文本框 70">
            <a:extLst>
              <a:ext uri="{FF2B5EF4-FFF2-40B4-BE49-F238E27FC236}">
                <a16:creationId xmlns:a16="http://schemas.microsoft.com/office/drawing/2014/main" id="{BEB494F0-5EE5-1A27-CBE8-B7073A121A85}"/>
              </a:ext>
            </a:extLst>
          </p:cNvPr>
          <p:cNvSpPr txBox="1"/>
          <p:nvPr/>
        </p:nvSpPr>
        <p:spPr>
          <a:xfrm>
            <a:off x="8384498" y="2752020"/>
            <a:ext cx="1461434"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localhost:8081</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5259812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20000" decel="8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58" decel="100000" fill="hold">
                                          <p:stCondLst>
                                            <p:cond delay="0"/>
                                          </p:stCondLst>
                                        </p:cTn>
                                        <p:tgtEl>
                                          <p:spTgt spid="3"/>
                                        </p:tgtEl>
                                      </p:cBhvr>
                                      <p:by x="100000" y="100000"/>
                                      <p:from x="0" y="0"/>
                                      <p:to x="110000" y="110000"/>
                                    </p:animScale>
                                    <p:animScale>
                                      <p:cBhvr>
                                        <p:cTn id="8" dur="197" accel="50000" fill="hold">
                                          <p:stCondLst>
                                            <p:cond delay="158"/>
                                          </p:stCondLst>
                                        </p:cTn>
                                        <p:tgtEl>
                                          <p:spTgt spid="3"/>
                                        </p:tgtEl>
                                      </p:cBhvr>
                                      <p:by x="100000" y="100000"/>
                                      <p:from x="110000" y="110000"/>
                                      <p:to x="95000" y="95000"/>
                                    </p:animScale>
                                    <p:animScale>
                                      <p:cBhvr>
                                        <p:cTn id="9" dur="395" decel="100000" fill="hold">
                                          <p:stCondLst>
                                            <p:cond delay="355"/>
                                          </p:stCondLst>
                                        </p:cTn>
                                        <p:tgtEl>
                                          <p:spTgt spid="3"/>
                                        </p:tgtEl>
                                      </p:cBhvr>
                                      <p:by x="100000" y="100000"/>
                                      <p:from x="95000" y="95000"/>
                                      <p:to x="100000" y="100000"/>
                                    </p:animScale>
                                    <p:animEffect transition="in" filter="fade">
                                      <p:cBhvr>
                                        <p:cTn id="10" dur="79" decel="100000">
                                          <p:stCondLst>
                                            <p:cond delay="0"/>
                                          </p:stCondLst>
                                        </p:cTn>
                                        <p:tgtEl>
                                          <p:spTgt spid="3"/>
                                        </p:tgtEl>
                                      </p:cBhvr>
                                    </p:animEffect>
                                  </p:childTnLst>
                                </p:cTn>
                              </p:par>
                              <p:par>
                                <p:cTn id="11" presetID="10" presetClass="entr" presetSubtype="0" accel="20000" decel="80000" fill="hold" grpId="0" nodeType="withEffect">
                                  <p:stCondLst>
                                    <p:cond delay="350"/>
                                  </p:stCondLst>
                                  <p:childTnLst>
                                    <p:set>
                                      <p:cBhvr>
                                        <p:cTn id="12" dur="1" fill="hold">
                                          <p:stCondLst>
                                            <p:cond delay="0"/>
                                          </p:stCondLst>
                                        </p:cTn>
                                        <p:tgtEl>
                                          <p:spTgt spid="4"/>
                                        </p:tgtEl>
                                        <p:attrNameLst>
                                          <p:attrName>style.visibility</p:attrName>
                                        </p:attrNameLst>
                                      </p:cBhvr>
                                      <p:to>
                                        <p:strVal val="visible"/>
                                      </p:to>
                                    </p:set>
                                    <p:animScale>
                                      <p:cBhvr>
                                        <p:cTn id="13" dur="158" decel="100000" fill="hold">
                                          <p:stCondLst>
                                            <p:cond delay="0"/>
                                          </p:stCondLst>
                                        </p:cTn>
                                        <p:tgtEl>
                                          <p:spTgt spid="4"/>
                                        </p:tgtEl>
                                      </p:cBhvr>
                                      <p:by x="100000" y="100000"/>
                                      <p:from x="0" y="0"/>
                                      <p:to x="110000" y="110000"/>
                                    </p:animScale>
                                    <p:animScale>
                                      <p:cBhvr>
                                        <p:cTn id="14" dur="197" accel="50000" fill="hold">
                                          <p:stCondLst>
                                            <p:cond delay="158"/>
                                          </p:stCondLst>
                                        </p:cTn>
                                        <p:tgtEl>
                                          <p:spTgt spid="4"/>
                                        </p:tgtEl>
                                      </p:cBhvr>
                                      <p:by x="100000" y="100000"/>
                                      <p:from x="110000" y="110000"/>
                                      <p:to x="95000" y="95000"/>
                                    </p:animScale>
                                    <p:animScale>
                                      <p:cBhvr>
                                        <p:cTn id="15" dur="395" decel="100000" fill="hold">
                                          <p:stCondLst>
                                            <p:cond delay="355"/>
                                          </p:stCondLst>
                                        </p:cTn>
                                        <p:tgtEl>
                                          <p:spTgt spid="4"/>
                                        </p:tgtEl>
                                      </p:cBhvr>
                                      <p:by x="100000" y="100000"/>
                                      <p:from x="95000" y="95000"/>
                                      <p:to x="100000" y="100000"/>
                                    </p:animScale>
                                    <p:animEffect transition="in" filter="fade">
                                      <p:cBhvr>
                                        <p:cTn id="16" dur="79" decel="100000">
                                          <p:stCondLst>
                                            <p:cond delay="0"/>
                                          </p:stCondLst>
                                        </p:cTn>
                                        <p:tgtEl>
                                          <p:spTgt spid="4"/>
                                        </p:tgtEl>
                                      </p:cBhvr>
                                    </p:animEffect>
                                  </p:childTnLst>
                                </p:cTn>
                              </p:par>
                              <p:par>
                                <p:cTn id="17" presetID="10" presetClass="entr" presetSubtype="0" accel="20000" decel="80000" fill="hold" grpId="0" nodeType="withEffect">
                                  <p:stCondLst>
                                    <p:cond delay="700"/>
                                  </p:stCondLst>
                                  <p:childTnLst>
                                    <p:set>
                                      <p:cBhvr>
                                        <p:cTn id="18" dur="1" fill="hold">
                                          <p:stCondLst>
                                            <p:cond delay="0"/>
                                          </p:stCondLst>
                                        </p:cTn>
                                        <p:tgtEl>
                                          <p:spTgt spid="5"/>
                                        </p:tgtEl>
                                        <p:attrNameLst>
                                          <p:attrName>style.visibility</p:attrName>
                                        </p:attrNameLst>
                                      </p:cBhvr>
                                      <p:to>
                                        <p:strVal val="visible"/>
                                      </p:to>
                                    </p:set>
                                    <p:animScale>
                                      <p:cBhvr>
                                        <p:cTn id="19" dur="158" decel="100000" fill="hold">
                                          <p:stCondLst>
                                            <p:cond delay="0"/>
                                          </p:stCondLst>
                                        </p:cTn>
                                        <p:tgtEl>
                                          <p:spTgt spid="5"/>
                                        </p:tgtEl>
                                      </p:cBhvr>
                                      <p:by x="100000" y="100000"/>
                                      <p:from x="0" y="0"/>
                                      <p:to x="110000" y="110000"/>
                                    </p:animScale>
                                    <p:animScale>
                                      <p:cBhvr>
                                        <p:cTn id="20" dur="197" accel="50000" fill="hold">
                                          <p:stCondLst>
                                            <p:cond delay="158"/>
                                          </p:stCondLst>
                                        </p:cTn>
                                        <p:tgtEl>
                                          <p:spTgt spid="5"/>
                                        </p:tgtEl>
                                      </p:cBhvr>
                                      <p:by x="100000" y="100000"/>
                                      <p:from x="110000" y="110000"/>
                                      <p:to x="95000" y="95000"/>
                                    </p:animScale>
                                    <p:animScale>
                                      <p:cBhvr>
                                        <p:cTn id="21" dur="395" decel="100000" fill="hold">
                                          <p:stCondLst>
                                            <p:cond delay="355"/>
                                          </p:stCondLst>
                                        </p:cTn>
                                        <p:tgtEl>
                                          <p:spTgt spid="5"/>
                                        </p:tgtEl>
                                      </p:cBhvr>
                                      <p:by x="100000" y="100000"/>
                                      <p:from x="95000" y="95000"/>
                                      <p:to x="100000" y="100000"/>
                                    </p:animScale>
                                    <p:animEffect transition="in" filter="fade">
                                      <p:cBhvr>
                                        <p:cTn id="22" dur="79" decel="100000">
                                          <p:stCondLst>
                                            <p:cond delay="0"/>
                                          </p:stCondLst>
                                        </p:cTn>
                                        <p:tgtEl>
                                          <p:spTgt spid="5"/>
                                        </p:tgtEl>
                                      </p:cBhvr>
                                    </p:animEffect>
                                  </p:childTnLst>
                                </p:cTn>
                              </p:par>
                              <p:par>
                                <p:cTn id="23" presetID="22" presetClass="entr" presetSubtype="8" fill="hold" nodeType="with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decel="10000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750">
                                          <p:stCondLst>
                                            <p:cond delay="0"/>
                                          </p:stCondLst>
                                        </p:cTn>
                                        <p:tgtEl>
                                          <p:spTgt spid="15"/>
                                        </p:tgtEl>
                                      </p:cBhvr>
                                    </p:animEffect>
                                    <p:anim to="0" calcmode="lin" valueType="num">
                                      <p:cBhvr>
                                        <p:cTn id="34" dur="750" fill="hold">
                                          <p:stCondLst>
                                            <p:cond delay="0"/>
                                          </p:stCondLst>
                                        </p:cTn>
                                        <p:tgtEl>
                                          <p:spTgt spid="15"/>
                                        </p:tgtEl>
                                        <p:attrNameLst>
                                          <p:attrName>ppt_y</p:attrName>
                                        </p:attrNameLst>
                                      </p:cBhvr>
                                      <p:tavLst>
                                        <p:tav tm="0">
                                          <p:val>
                                            <p:strVal val="#ppt_y-.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par>
                                <p:cTn id="40" presetID="10" presetClass="entr" presetSubtype="0" fill="hold" grpId="0" nodeType="withEffect">
                                  <p:stCondLst>
                                    <p:cond delay="0"/>
                                  </p:stCondLst>
                                  <p:iterate type="wd">
                                    <p:tmPct val="10000"/>
                                  </p:iterate>
                                  <p:childTnLst>
                                    <p:set>
                                      <p:cBhvr>
                                        <p:cTn id="41" dur="1" fill="hold">
                                          <p:stCondLst>
                                            <p:cond delay="0"/>
                                          </p:stCondLst>
                                        </p:cTn>
                                        <p:tgtEl>
                                          <p:spTgt spid="27"/>
                                        </p:tgtEl>
                                        <p:attrNameLst>
                                          <p:attrName>style.visibility</p:attrName>
                                        </p:attrNameLst>
                                      </p:cBhvr>
                                      <p:to>
                                        <p:strVal val="visible"/>
                                      </p:to>
                                    </p:set>
                                    <p:anim to="0" calcmode="lin" valueType="num">
                                      <p:cBhvr>
                                        <p:cTn id="42"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43" dur="500">
                                          <p:stCondLst>
                                            <p:cond delay="0"/>
                                          </p:stCondLst>
                                        </p:cTn>
                                        <p:tgtEl>
                                          <p:spTgt spid="27"/>
                                        </p:tgtEl>
                                      </p:cBhvr>
                                    </p:animEffect>
                                    <p:animScale>
                                      <p:cBhvr>
                                        <p:cTn id="44" dur="500" decel="100000" fill="hold">
                                          <p:stCondLst>
                                            <p:cond delay="0"/>
                                          </p:stCondLst>
                                        </p:cTn>
                                        <p:tgtEl>
                                          <p:spTgt spid="27"/>
                                        </p:tgtEl>
                                      </p:cBhvr>
                                      <p:by x="100000" y="100000"/>
                                      <p:from x="110000" y="110000"/>
                                      <p:to x="100000" y="100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accel="20000" decel="8000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Scale>
                                      <p:cBhvr>
                                        <p:cTn id="49" dur="158" decel="100000" fill="hold">
                                          <p:stCondLst>
                                            <p:cond delay="0"/>
                                          </p:stCondLst>
                                        </p:cTn>
                                        <p:tgtEl>
                                          <p:spTgt spid="36"/>
                                        </p:tgtEl>
                                      </p:cBhvr>
                                      <p:by x="100000" y="100000"/>
                                      <p:from x="0" y="0"/>
                                      <p:to x="110000" y="110000"/>
                                    </p:animScale>
                                    <p:animScale>
                                      <p:cBhvr>
                                        <p:cTn id="50" dur="197" accel="50000" fill="hold">
                                          <p:stCondLst>
                                            <p:cond delay="158"/>
                                          </p:stCondLst>
                                        </p:cTn>
                                        <p:tgtEl>
                                          <p:spTgt spid="36"/>
                                        </p:tgtEl>
                                      </p:cBhvr>
                                      <p:by x="100000" y="100000"/>
                                      <p:from x="110000" y="110000"/>
                                      <p:to x="95000" y="95000"/>
                                    </p:animScale>
                                    <p:animScale>
                                      <p:cBhvr>
                                        <p:cTn id="51" dur="395" decel="100000" fill="hold">
                                          <p:stCondLst>
                                            <p:cond delay="355"/>
                                          </p:stCondLst>
                                        </p:cTn>
                                        <p:tgtEl>
                                          <p:spTgt spid="36"/>
                                        </p:tgtEl>
                                      </p:cBhvr>
                                      <p:by x="100000" y="100000"/>
                                      <p:from x="95000" y="95000"/>
                                      <p:to x="100000" y="100000"/>
                                    </p:animScale>
                                    <p:animEffect transition="in" filter="fade">
                                      <p:cBhvr>
                                        <p:cTn id="52" dur="79" decel="100000">
                                          <p:stCondLst>
                                            <p:cond delay="0"/>
                                          </p:stCondLst>
                                        </p:cTn>
                                        <p:tgtEl>
                                          <p:spTgt spid="36"/>
                                        </p:tgtEl>
                                      </p:cBhvr>
                                    </p:animEffect>
                                  </p:childTnLst>
                                </p:cTn>
                              </p:par>
                              <p:par>
                                <p:cTn id="53" presetID="10" presetClass="entr" presetSubtype="0" accel="20000" decel="80000" fill="hold" grpId="0" nodeType="withEffect">
                                  <p:stCondLst>
                                    <p:cond delay="350"/>
                                  </p:stCondLst>
                                  <p:childTnLst>
                                    <p:set>
                                      <p:cBhvr>
                                        <p:cTn id="54" dur="1" fill="hold">
                                          <p:stCondLst>
                                            <p:cond delay="0"/>
                                          </p:stCondLst>
                                        </p:cTn>
                                        <p:tgtEl>
                                          <p:spTgt spid="37"/>
                                        </p:tgtEl>
                                        <p:attrNameLst>
                                          <p:attrName>style.visibility</p:attrName>
                                        </p:attrNameLst>
                                      </p:cBhvr>
                                      <p:to>
                                        <p:strVal val="visible"/>
                                      </p:to>
                                    </p:set>
                                    <p:animScale>
                                      <p:cBhvr>
                                        <p:cTn id="55" dur="158" decel="100000" fill="hold">
                                          <p:stCondLst>
                                            <p:cond delay="0"/>
                                          </p:stCondLst>
                                        </p:cTn>
                                        <p:tgtEl>
                                          <p:spTgt spid="37"/>
                                        </p:tgtEl>
                                      </p:cBhvr>
                                      <p:by x="100000" y="100000"/>
                                      <p:from x="0" y="0"/>
                                      <p:to x="110000" y="110000"/>
                                    </p:animScale>
                                    <p:animScale>
                                      <p:cBhvr>
                                        <p:cTn id="56" dur="197" accel="50000" fill="hold">
                                          <p:stCondLst>
                                            <p:cond delay="158"/>
                                          </p:stCondLst>
                                        </p:cTn>
                                        <p:tgtEl>
                                          <p:spTgt spid="37"/>
                                        </p:tgtEl>
                                      </p:cBhvr>
                                      <p:by x="100000" y="100000"/>
                                      <p:from x="110000" y="110000"/>
                                      <p:to x="95000" y="95000"/>
                                    </p:animScale>
                                    <p:animScale>
                                      <p:cBhvr>
                                        <p:cTn id="57" dur="395" decel="100000" fill="hold">
                                          <p:stCondLst>
                                            <p:cond delay="355"/>
                                          </p:stCondLst>
                                        </p:cTn>
                                        <p:tgtEl>
                                          <p:spTgt spid="37"/>
                                        </p:tgtEl>
                                      </p:cBhvr>
                                      <p:by x="100000" y="100000"/>
                                      <p:from x="95000" y="95000"/>
                                      <p:to x="100000" y="100000"/>
                                    </p:animScale>
                                    <p:animEffect transition="in" filter="fade">
                                      <p:cBhvr>
                                        <p:cTn id="58" dur="79" decel="100000">
                                          <p:stCondLst>
                                            <p:cond delay="0"/>
                                          </p:stCondLst>
                                        </p:cTn>
                                        <p:tgtEl>
                                          <p:spTgt spid="37"/>
                                        </p:tgtEl>
                                      </p:cBhvr>
                                    </p:animEffect>
                                  </p:childTnLst>
                                </p:cTn>
                              </p:par>
                              <p:par>
                                <p:cTn id="59" presetID="22" presetClass="entr" presetSubtype="8" fill="hold" nodeType="withEffect">
                                  <p:stCondLst>
                                    <p:cond delay="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decel="10000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750">
                                          <p:stCondLst>
                                            <p:cond delay="0"/>
                                          </p:stCondLst>
                                        </p:cTn>
                                        <p:tgtEl>
                                          <p:spTgt spid="47"/>
                                        </p:tgtEl>
                                      </p:cBhvr>
                                    </p:animEffect>
                                    <p:anim to="0" calcmode="lin" valueType="num">
                                      <p:cBhvr>
                                        <p:cTn id="67" dur="750" fill="hold">
                                          <p:stCondLst>
                                            <p:cond delay="0"/>
                                          </p:stCondLst>
                                        </p:cTn>
                                        <p:tgtEl>
                                          <p:spTgt spid="47"/>
                                        </p:tgtEl>
                                        <p:attrNameLst>
                                          <p:attrName>ppt_y</p:attrName>
                                        </p:attrNameLst>
                                      </p:cBhvr>
                                      <p:tavLst>
                                        <p:tav tm="0">
                                          <p:val>
                                            <p:strVal val="#ppt_y-.05"/>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up)">
                                      <p:cBhvr>
                                        <p:cTn id="72" dur="500"/>
                                        <p:tgtEl>
                                          <p:spTgt spid="54"/>
                                        </p:tgtEl>
                                      </p:cBhvr>
                                    </p:animEffect>
                                  </p:childTnLst>
                                </p:cTn>
                              </p:par>
                              <p:par>
                                <p:cTn id="73" presetID="10" presetClass="entr" presetSubtype="0" fill="hold" grpId="0" nodeType="withEffect">
                                  <p:stCondLst>
                                    <p:cond delay="0"/>
                                  </p:stCondLst>
                                  <p:iterate type="wd">
                                    <p:tmPct val="10000"/>
                                  </p:iterate>
                                  <p:childTnLst>
                                    <p:set>
                                      <p:cBhvr>
                                        <p:cTn id="74" dur="1" fill="hold">
                                          <p:stCondLst>
                                            <p:cond delay="0"/>
                                          </p:stCondLst>
                                        </p:cTn>
                                        <p:tgtEl>
                                          <p:spTgt spid="55"/>
                                        </p:tgtEl>
                                        <p:attrNameLst>
                                          <p:attrName>style.visibility</p:attrName>
                                        </p:attrNameLst>
                                      </p:cBhvr>
                                      <p:to>
                                        <p:strVal val="visible"/>
                                      </p:to>
                                    </p:set>
                                    <p:anim to="0" calcmode="lin" valueType="num">
                                      <p:cBhvr>
                                        <p:cTn id="75" dur="500" decel="100000" fill="hold">
                                          <p:stCondLst>
                                            <p:cond delay="0"/>
                                          </p:stCondLst>
                                        </p:cTn>
                                        <p:tgtEl>
                                          <p:spTgt spid="55"/>
                                        </p:tgtEl>
                                        <p:attrNameLst>
                                          <p:attrName>ppt_y</p:attrName>
                                        </p:attrNameLst>
                                      </p:cBhvr>
                                      <p:tavLst>
                                        <p:tav tm="0">
                                          <p:val>
                                            <p:strVal val="ppt_y-0.02"/>
                                          </p:val>
                                        </p:tav>
                                        <p:tav tm="100000">
                                          <p:val>
                                            <p:strVal val="#ppt_y"/>
                                          </p:val>
                                        </p:tav>
                                      </p:tavLst>
                                    </p:anim>
                                    <p:animEffect transition="in" filter="fade">
                                      <p:cBhvr>
                                        <p:cTn id="76" dur="500">
                                          <p:stCondLst>
                                            <p:cond delay="0"/>
                                          </p:stCondLst>
                                        </p:cTn>
                                        <p:tgtEl>
                                          <p:spTgt spid="55"/>
                                        </p:tgtEl>
                                      </p:cBhvr>
                                    </p:animEffect>
                                    <p:animScale>
                                      <p:cBhvr>
                                        <p:cTn id="77" dur="500" decel="100000" fill="hold">
                                          <p:stCondLst>
                                            <p:cond delay="0"/>
                                          </p:stCondLst>
                                        </p:cTn>
                                        <p:tgtEl>
                                          <p:spTgt spid="55"/>
                                        </p:tgtEl>
                                      </p:cBhvr>
                                      <p:by x="100000" y="100000"/>
                                      <p:from x="110000" y="110000"/>
                                      <p:to x="100000" y="100000"/>
                                    </p:animScale>
                                  </p:childTnLst>
                                </p:cTn>
                              </p:par>
                            </p:childTnLst>
                          </p:cTn>
                        </p:par>
                      </p:childTnLst>
                    </p:cTn>
                  </p:par>
                  <p:par>
                    <p:cTn id="78" fill="hold">
                      <p:stCondLst>
                        <p:cond delay="indefinite"/>
                      </p:stCondLst>
                      <p:childTnLst>
                        <p:par>
                          <p:cTn id="79" fill="hold">
                            <p:stCondLst>
                              <p:cond delay="0"/>
                            </p:stCondLst>
                            <p:childTnLst>
                              <p:par>
                                <p:cTn id="80" presetID="10" presetClass="entr" presetSubtype="0" accel="20000" decel="8000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Scale>
                                      <p:cBhvr>
                                        <p:cTn id="82" dur="158" decel="100000" fill="hold">
                                          <p:stCondLst>
                                            <p:cond delay="0"/>
                                          </p:stCondLst>
                                        </p:cTn>
                                        <p:tgtEl>
                                          <p:spTgt spid="48"/>
                                        </p:tgtEl>
                                      </p:cBhvr>
                                      <p:by x="100000" y="100000"/>
                                      <p:from x="0" y="0"/>
                                      <p:to x="110000" y="110000"/>
                                    </p:animScale>
                                    <p:animScale>
                                      <p:cBhvr>
                                        <p:cTn id="83" dur="197" accel="50000" fill="hold">
                                          <p:stCondLst>
                                            <p:cond delay="158"/>
                                          </p:stCondLst>
                                        </p:cTn>
                                        <p:tgtEl>
                                          <p:spTgt spid="48"/>
                                        </p:tgtEl>
                                      </p:cBhvr>
                                      <p:by x="100000" y="100000"/>
                                      <p:from x="110000" y="110000"/>
                                      <p:to x="95000" y="95000"/>
                                    </p:animScale>
                                    <p:animScale>
                                      <p:cBhvr>
                                        <p:cTn id="84" dur="395" decel="100000" fill="hold">
                                          <p:stCondLst>
                                            <p:cond delay="355"/>
                                          </p:stCondLst>
                                        </p:cTn>
                                        <p:tgtEl>
                                          <p:spTgt spid="48"/>
                                        </p:tgtEl>
                                      </p:cBhvr>
                                      <p:by x="100000" y="100000"/>
                                      <p:from x="95000" y="95000"/>
                                      <p:to x="100000" y="100000"/>
                                    </p:animScale>
                                    <p:animEffect transition="in" filter="fade">
                                      <p:cBhvr>
                                        <p:cTn id="85" dur="79" decel="100000">
                                          <p:stCondLst>
                                            <p:cond delay="0"/>
                                          </p:stCondLst>
                                        </p:cTn>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decel="10000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750">
                                          <p:stCondLst>
                                            <p:cond delay="0"/>
                                          </p:stCondLst>
                                        </p:cTn>
                                        <p:tgtEl>
                                          <p:spTgt spid="56"/>
                                        </p:tgtEl>
                                      </p:cBhvr>
                                    </p:animEffect>
                                    <p:anim to="0" calcmode="lin" valueType="num">
                                      <p:cBhvr>
                                        <p:cTn id="91" dur="750" fill="hold">
                                          <p:stCondLst>
                                            <p:cond delay="0"/>
                                          </p:stCondLst>
                                        </p:cTn>
                                        <p:tgtEl>
                                          <p:spTgt spid="56"/>
                                        </p:tgtEl>
                                        <p:attrNameLst>
                                          <p:attrName>ppt_x</p:attrName>
                                        </p:attrNameLst>
                                      </p:cBhvr>
                                      <p:tavLst>
                                        <p:tav tm="0">
                                          <p:val>
                                            <p:strVal val="#ppt_x-.05"/>
                                          </p:val>
                                        </p:tav>
                                        <p:tav tm="100000">
                                          <p:val>
                                            <p:strVal val="#ppt_x"/>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right)">
                                      <p:cBhvr>
                                        <p:cTn id="96" dur="500"/>
                                        <p:tgtEl>
                                          <p:spTgt spid="60"/>
                                        </p:tgtEl>
                                      </p:cBhvr>
                                    </p:animEffect>
                                  </p:childTnLst>
                                </p:cTn>
                              </p:par>
                              <p:par>
                                <p:cTn id="97" presetID="10" presetClass="entr" presetSubtype="0" fill="hold" grpId="1" nodeType="withEffect">
                                  <p:stCondLst>
                                    <p:cond delay="150"/>
                                  </p:stCondLst>
                                  <p:iterate type="wd">
                                    <p:tmPct val="10000"/>
                                  </p:iterate>
                                  <p:childTnLst>
                                    <p:set>
                                      <p:cBhvr>
                                        <p:cTn id="98" dur="1" fill="hold">
                                          <p:stCondLst>
                                            <p:cond delay="0"/>
                                          </p:stCondLst>
                                        </p:cTn>
                                        <p:tgtEl>
                                          <p:spTgt spid="64"/>
                                        </p:tgtEl>
                                        <p:attrNameLst>
                                          <p:attrName>style.visibility</p:attrName>
                                        </p:attrNameLst>
                                      </p:cBhvr>
                                      <p:to>
                                        <p:strVal val="visible"/>
                                      </p:to>
                                    </p:set>
                                    <p:anim to="0" calcmode="lin" valueType="num">
                                      <p:cBhvr>
                                        <p:cTn id="99" dur="500" decel="100000" fill="hold">
                                          <p:stCondLst>
                                            <p:cond delay="0"/>
                                          </p:stCondLst>
                                        </p:cTn>
                                        <p:tgtEl>
                                          <p:spTgt spid="64"/>
                                        </p:tgtEl>
                                        <p:attrNameLst>
                                          <p:attrName>ppt_x</p:attrName>
                                        </p:attrNameLst>
                                      </p:cBhvr>
                                      <p:tavLst>
                                        <p:tav tm="0">
                                          <p:val>
                                            <p:strVal val="ppt_x+0.02"/>
                                          </p:val>
                                        </p:tav>
                                        <p:tav tm="100000">
                                          <p:val>
                                            <p:strVal val="#ppt_x"/>
                                          </p:val>
                                        </p:tav>
                                      </p:tavLst>
                                    </p:anim>
                                    <p:animEffect transition="in" filter="fade">
                                      <p:cBhvr>
                                        <p:cTn id="100" dur="500">
                                          <p:stCondLst>
                                            <p:cond delay="0"/>
                                          </p:stCondLst>
                                        </p:cTn>
                                        <p:tgtEl>
                                          <p:spTgt spid="64"/>
                                        </p:tgtEl>
                                      </p:cBhvr>
                                    </p:animEffect>
                                    <p:animScale>
                                      <p:cBhvr>
                                        <p:cTn id="101" dur="500" decel="100000" fill="hold">
                                          <p:stCondLst>
                                            <p:cond delay="0"/>
                                          </p:stCondLst>
                                        </p:cTn>
                                        <p:tgtEl>
                                          <p:spTgt spid="64"/>
                                        </p:tgtEl>
                                      </p:cBhvr>
                                      <p:by x="100000" y="100000"/>
                                      <p:from x="110000" y="110000"/>
                                      <p:to x="100000" y="100000"/>
                                    </p:animScale>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left)">
                                      <p:cBhvr>
                                        <p:cTn id="106" dur="500"/>
                                        <p:tgtEl>
                                          <p:spTgt spid="63"/>
                                        </p:tgtEl>
                                      </p:cBhvr>
                                    </p:animEffect>
                                  </p:childTnLst>
                                </p:cTn>
                              </p:par>
                              <p:par>
                                <p:cTn id="107" presetID="10" presetClass="entr" presetSubtype="0" fill="hold" grpId="0" nodeType="withEffect">
                                  <p:stCondLst>
                                    <p:cond delay="150"/>
                                  </p:stCondLst>
                                  <p:childTnLst>
                                    <p:set>
                                      <p:cBhvr>
                                        <p:cTn id="108" dur="1" fill="hold">
                                          <p:stCondLst>
                                            <p:cond delay="0"/>
                                          </p:stCondLst>
                                        </p:cTn>
                                        <p:tgtEl>
                                          <p:spTgt spid="65"/>
                                        </p:tgtEl>
                                        <p:attrNameLst>
                                          <p:attrName>style.visibility</p:attrName>
                                        </p:attrNameLst>
                                      </p:cBhvr>
                                      <p:to>
                                        <p:strVal val="visible"/>
                                      </p:to>
                                    </p:set>
                                    <p:anim to="0" calcmode="lin" valueType="num">
                                      <p:cBhvr>
                                        <p:cTn id="109" dur="500" decel="100000" fill="hold">
                                          <p:stCondLst>
                                            <p:cond delay="0"/>
                                          </p:stCondLst>
                                        </p:cTn>
                                        <p:tgtEl>
                                          <p:spTgt spid="65"/>
                                        </p:tgtEl>
                                        <p:attrNameLst>
                                          <p:attrName>ppt_x</p:attrName>
                                        </p:attrNameLst>
                                      </p:cBhvr>
                                      <p:tavLst>
                                        <p:tav tm="0">
                                          <p:val>
                                            <p:strVal val="ppt_x-0.02"/>
                                          </p:val>
                                        </p:tav>
                                        <p:tav tm="100000">
                                          <p:val>
                                            <p:strVal val="#ppt_x"/>
                                          </p:val>
                                        </p:tav>
                                      </p:tavLst>
                                    </p:anim>
                                    <p:animEffect transition="in" filter="fade">
                                      <p:cBhvr>
                                        <p:cTn id="110" dur="500">
                                          <p:stCondLst>
                                            <p:cond delay="0"/>
                                          </p:stCondLst>
                                        </p:cTn>
                                        <p:tgtEl>
                                          <p:spTgt spid="65"/>
                                        </p:tgtEl>
                                      </p:cBhvr>
                                    </p:animEffect>
                                    <p:animScale>
                                      <p:cBhvr>
                                        <p:cTn id="111" dur="500" decel="100000" fill="hold">
                                          <p:stCondLst>
                                            <p:cond delay="0"/>
                                          </p:stCondLst>
                                        </p:cTn>
                                        <p:tgtEl>
                                          <p:spTgt spid="65"/>
                                        </p:tgtEl>
                                      </p:cBhvr>
                                      <p:by x="100000" y="100000"/>
                                      <p:from x="110000" y="110000"/>
                                      <p:to x="100000" y="100000"/>
                                    </p:animScale>
                                  </p:childTnLst>
                                </p:cTn>
                              </p:par>
                              <p:par>
                                <p:cTn id="112" presetID="10" presetClass="entr" presetSubtype="0" fill="hold" grpId="0" nodeType="withEffect">
                                  <p:stCondLst>
                                    <p:cond delay="300"/>
                                  </p:stCondLst>
                                  <p:childTnLst>
                                    <p:set>
                                      <p:cBhvr>
                                        <p:cTn id="113" dur="1" fill="hold">
                                          <p:stCondLst>
                                            <p:cond delay="0"/>
                                          </p:stCondLst>
                                        </p:cTn>
                                        <p:tgtEl>
                                          <p:spTgt spid="66"/>
                                        </p:tgtEl>
                                        <p:attrNameLst>
                                          <p:attrName>style.visibility</p:attrName>
                                        </p:attrNameLst>
                                      </p:cBhvr>
                                      <p:to>
                                        <p:strVal val="visible"/>
                                      </p:to>
                                    </p:set>
                                    <p:anim to="0" calcmode="lin" valueType="num">
                                      <p:cBhvr>
                                        <p:cTn id="114" dur="500" decel="100000" fill="hold">
                                          <p:stCondLst>
                                            <p:cond delay="0"/>
                                          </p:stCondLst>
                                        </p:cTn>
                                        <p:tgtEl>
                                          <p:spTgt spid="66"/>
                                        </p:tgtEl>
                                        <p:attrNameLst>
                                          <p:attrName>ppt_x</p:attrName>
                                        </p:attrNameLst>
                                      </p:cBhvr>
                                      <p:tavLst>
                                        <p:tav tm="0">
                                          <p:val>
                                            <p:strVal val="ppt_x-0.02"/>
                                          </p:val>
                                        </p:tav>
                                        <p:tav tm="100000">
                                          <p:val>
                                            <p:strVal val="#ppt_x"/>
                                          </p:val>
                                        </p:tav>
                                      </p:tavLst>
                                    </p:anim>
                                    <p:animEffect transition="in" filter="fade">
                                      <p:cBhvr>
                                        <p:cTn id="115" dur="500">
                                          <p:stCondLst>
                                            <p:cond delay="0"/>
                                          </p:stCondLst>
                                        </p:cTn>
                                        <p:tgtEl>
                                          <p:spTgt spid="66"/>
                                        </p:tgtEl>
                                      </p:cBhvr>
                                    </p:animEffect>
                                    <p:animScale>
                                      <p:cBhvr>
                                        <p:cTn id="116" dur="500" decel="100000" fill="hold">
                                          <p:stCondLst>
                                            <p:cond delay="0"/>
                                          </p:stCondLst>
                                        </p:cTn>
                                        <p:tgtEl>
                                          <p:spTgt spid="66"/>
                                        </p:tgtEl>
                                      </p:cBhvr>
                                      <p:by x="100000" y="100000"/>
                                      <p:from x="110000" y="110000"/>
                                      <p:to x="100000" y="100000"/>
                                    </p:animScale>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wipe(left)">
                                      <p:cBhvr>
                                        <p:cTn id="121" dur="500"/>
                                        <p:tgtEl>
                                          <p:spTgt spid="50"/>
                                        </p:tgtEl>
                                      </p:cBhvr>
                                    </p:animEffect>
                                  </p:childTnLst>
                                </p:cTn>
                              </p:par>
                              <p:par>
                                <p:cTn id="122" presetID="10" presetClass="entr" presetSubtype="0" accel="20000" decel="80000" fill="hold" grpId="0" nodeType="withEffect">
                                  <p:stCondLst>
                                    <p:cond delay="250"/>
                                  </p:stCondLst>
                                  <p:childTnLst>
                                    <p:set>
                                      <p:cBhvr>
                                        <p:cTn id="123" dur="1" fill="hold">
                                          <p:stCondLst>
                                            <p:cond delay="0"/>
                                          </p:stCondLst>
                                        </p:cTn>
                                        <p:tgtEl>
                                          <p:spTgt spid="49"/>
                                        </p:tgtEl>
                                        <p:attrNameLst>
                                          <p:attrName>style.visibility</p:attrName>
                                        </p:attrNameLst>
                                      </p:cBhvr>
                                      <p:to>
                                        <p:strVal val="visible"/>
                                      </p:to>
                                    </p:set>
                                    <p:animScale>
                                      <p:cBhvr>
                                        <p:cTn id="124" dur="158" decel="100000" fill="hold">
                                          <p:stCondLst>
                                            <p:cond delay="0"/>
                                          </p:stCondLst>
                                        </p:cTn>
                                        <p:tgtEl>
                                          <p:spTgt spid="49"/>
                                        </p:tgtEl>
                                      </p:cBhvr>
                                      <p:by x="100000" y="100000"/>
                                      <p:from x="0" y="0"/>
                                      <p:to x="110000" y="110000"/>
                                    </p:animScale>
                                    <p:animScale>
                                      <p:cBhvr>
                                        <p:cTn id="125" dur="197" accel="50000" fill="hold">
                                          <p:stCondLst>
                                            <p:cond delay="158"/>
                                          </p:stCondLst>
                                        </p:cTn>
                                        <p:tgtEl>
                                          <p:spTgt spid="49"/>
                                        </p:tgtEl>
                                      </p:cBhvr>
                                      <p:by x="100000" y="100000"/>
                                      <p:from x="110000" y="110000"/>
                                      <p:to x="95000" y="95000"/>
                                    </p:animScale>
                                    <p:animScale>
                                      <p:cBhvr>
                                        <p:cTn id="126" dur="395" decel="100000" fill="hold">
                                          <p:stCondLst>
                                            <p:cond delay="355"/>
                                          </p:stCondLst>
                                        </p:cTn>
                                        <p:tgtEl>
                                          <p:spTgt spid="49"/>
                                        </p:tgtEl>
                                      </p:cBhvr>
                                      <p:by x="100000" y="100000"/>
                                      <p:from x="95000" y="95000"/>
                                      <p:to x="100000" y="100000"/>
                                    </p:animScale>
                                    <p:animEffect transition="in" filter="fade">
                                      <p:cBhvr>
                                        <p:cTn id="127" dur="79" decel="100000">
                                          <p:stCondLst>
                                            <p:cond delay="0"/>
                                          </p:stCondLst>
                                        </p:cTn>
                                        <p:tgtEl>
                                          <p:spTgt spid="4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wipe(down)">
                                      <p:cBhvr>
                                        <p:cTn id="132" dur="500"/>
                                        <p:tgtEl>
                                          <p:spTgt spid="67"/>
                                        </p:tgtEl>
                                      </p:cBhvr>
                                    </p:animEffect>
                                  </p:childTnLst>
                                </p:cTn>
                              </p:par>
                              <p:par>
                                <p:cTn id="133" presetID="10" presetClass="entr" presetSubtype="0" accel="50000" decel="50000" fill="hold" grpId="0" nodeType="withEffect">
                                  <p:stCondLst>
                                    <p:cond delay="0"/>
                                  </p:stCondLst>
                                  <p:childTnLst>
                                    <p:set>
                                      <p:cBhvr>
                                        <p:cTn id="134" dur="1" fill="hold">
                                          <p:stCondLst>
                                            <p:cond delay="0"/>
                                          </p:stCondLst>
                                        </p:cTn>
                                        <p:tgtEl>
                                          <p:spTgt spid="68"/>
                                        </p:tgtEl>
                                        <p:attrNameLst>
                                          <p:attrName>style.visibility</p:attrName>
                                        </p:attrNameLst>
                                      </p:cBhvr>
                                      <p:to>
                                        <p:strVal val="visible"/>
                                      </p:to>
                                    </p:set>
                                    <p:animEffect transition="in" filter="fade">
                                      <p:cBhvr>
                                        <p:cTn id="135" dur="503"/>
                                        <p:tgtEl>
                                          <p:spTgt spid="68"/>
                                        </p:tgtEl>
                                      </p:cBhvr>
                                    </p:animEffect>
                                  </p:childTnLst>
                                </p:cTn>
                              </p:par>
                              <p:par>
                                <p:cTn id="136" presetID="63" presetClass="path" presetSubtype="0" accel="50000" decel="50000" fill="hold" grpId="1" nodeType="withEffect">
                                  <p:stCondLst>
                                    <p:cond delay="0"/>
                                  </p:stCondLst>
                                  <p:childTnLst>
                                    <p:animMotion origin="layout" path="M -0.418306 0.178421 L 0 0 E" pathEditMode="relative" ptsTypes="">
                                      <p:cBhvr>
                                        <p:cTn id="137" dur="503" fill="hold"/>
                                        <p:tgtEl>
                                          <p:spTgt spid="68"/>
                                        </p:tgtEl>
                                        <p:attrNameLst>
                                          <p:attrName>ppt_x</p:attrName>
                                          <p:attrName>ppt_y</p:attrName>
                                        </p:attrNameLst>
                                      </p:cBhvr>
                                    </p:animMotion>
                                  </p:childTnLst>
                                </p:cTn>
                              </p:par>
                              <p:par>
                                <p:cTn id="138" presetID="6" presetClass="emph" presetSubtype="0" accel="50000" decel="50000" fill="hold" grpId="3" nodeType="withEffect">
                                  <p:stCondLst>
                                    <p:cond delay="0"/>
                                  </p:stCondLst>
                                  <p:childTnLst>
                                    <p:animScale>
                                      <p:cBhvr>
                                        <p:cTn id="139" dur="503" fill="hold"/>
                                        <p:tgtEl>
                                          <p:spTgt spid="65"/>
                                        </p:tgtEl>
                                      </p:cBhvr>
                                      <p:by x="150000" y="150000"/>
                                      <p:from x="100000" y="100000"/>
                                      <p:to x="100000" y="100000"/>
                                    </p:animScale>
                                  </p:childTnLst>
                                </p:cTn>
                              </p:par>
                              <p:par>
                                <p:cTn id="140" presetID="6" presetClass="emph" presetSubtype="0" accel="50000" decel="50000" fill="hold" grpId="2" nodeType="withEffect">
                                  <p:stCondLst>
                                    <p:cond delay="0"/>
                                  </p:stCondLst>
                                  <p:childTnLst>
                                    <p:animScale>
                                      <p:cBhvr>
                                        <p:cTn id="141" dur="503" fill="hold"/>
                                        <p:tgtEl>
                                          <p:spTgt spid="68"/>
                                        </p:tgtEl>
                                      </p:cBhvr>
                                      <p:by x="150000" y="150000"/>
                                      <p:from x="100000" y="100000"/>
                                      <p:to x="100000" y="100000"/>
                                    </p:animScale>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wipe(down)">
                                      <p:cBhvr>
                                        <p:cTn id="146" dur="500"/>
                                        <p:tgtEl>
                                          <p:spTgt spid="26"/>
                                        </p:tgtEl>
                                      </p:cBhvr>
                                    </p:animEffect>
                                  </p:childTnLst>
                                </p:cTn>
                              </p:par>
                              <p:par>
                                <p:cTn id="147" presetID="10" presetClass="entr" presetSubtype="0" fill="hold" grpId="0" nodeType="withEffect">
                                  <p:stCondLst>
                                    <p:cond delay="150"/>
                                  </p:stCondLst>
                                  <p:childTnLst>
                                    <p:set>
                                      <p:cBhvr>
                                        <p:cTn id="148" dur="1" fill="hold">
                                          <p:stCondLst>
                                            <p:cond delay="0"/>
                                          </p:stCondLst>
                                        </p:cTn>
                                        <p:tgtEl>
                                          <p:spTgt spid="28"/>
                                        </p:tgtEl>
                                        <p:attrNameLst>
                                          <p:attrName>style.visibility</p:attrName>
                                        </p:attrNameLst>
                                      </p:cBhvr>
                                      <p:to>
                                        <p:strVal val="visible"/>
                                      </p:to>
                                    </p:set>
                                    <p:anim to="0" calcmode="lin" valueType="num">
                                      <p:cBhvr>
                                        <p:cTn id="149" dur="500" decel="100000" fill="hold">
                                          <p:stCondLst>
                                            <p:cond delay="0"/>
                                          </p:stCondLst>
                                        </p:cTn>
                                        <p:tgtEl>
                                          <p:spTgt spid="28"/>
                                        </p:tgtEl>
                                        <p:attrNameLst>
                                          <p:attrName>ppt_y</p:attrName>
                                        </p:attrNameLst>
                                      </p:cBhvr>
                                      <p:tavLst>
                                        <p:tav tm="0">
                                          <p:val>
                                            <p:strVal val="ppt_y+0.02"/>
                                          </p:val>
                                        </p:tav>
                                        <p:tav tm="100000">
                                          <p:val>
                                            <p:strVal val="#ppt_y"/>
                                          </p:val>
                                        </p:tav>
                                      </p:tavLst>
                                    </p:anim>
                                    <p:animEffect transition="in" filter="fade">
                                      <p:cBhvr>
                                        <p:cTn id="150" dur="500">
                                          <p:stCondLst>
                                            <p:cond delay="0"/>
                                          </p:stCondLst>
                                        </p:cTn>
                                        <p:tgtEl>
                                          <p:spTgt spid="28"/>
                                        </p:tgtEl>
                                      </p:cBhvr>
                                    </p:animEffect>
                                    <p:animScale>
                                      <p:cBhvr>
                                        <p:cTn id="151" dur="500" decel="100000" fill="hold">
                                          <p:stCondLst>
                                            <p:cond delay="0"/>
                                          </p:stCondLst>
                                        </p:cTn>
                                        <p:tgtEl>
                                          <p:spTgt spid="28"/>
                                        </p:tgtEl>
                                      </p:cBhvr>
                                      <p:by x="100000" y="100000"/>
                                      <p:from x="110000" y="110000"/>
                                      <p:to x="100000" y="100000"/>
                                    </p:animScale>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3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35"/>
                                        </p:tgtEl>
                                        <p:attrNameLst>
                                          <p:attrName>style.visibility</p:attrName>
                                        </p:attrNameLst>
                                      </p:cBhvr>
                                      <p:to>
                                        <p:strVal val="visible"/>
                                      </p:to>
                                    </p:set>
                                  </p:childTnLst>
                                </p:cTn>
                              </p:par>
                              <p:par>
                                <p:cTn id="160" presetID="10" presetClass="exit" presetSubtype="0" accel="50000" decel="50000" fill="hold" grpId="1" nodeType="withEffect">
                                  <p:stCondLst>
                                    <p:cond delay="0"/>
                                  </p:stCondLst>
                                  <p:childTnLst>
                                    <p:animEffect transition="out" filter="fade">
                                      <p:cBhvr>
                                        <p:cTn id="161" dur="753"/>
                                        <p:tgtEl>
                                          <p:spTgt spid="33"/>
                                        </p:tgtEl>
                                      </p:cBhvr>
                                    </p:animEffect>
                                    <p:set>
                                      <p:cBhvr>
                                        <p:cTn id="162" dur="1" fill="hold">
                                          <p:stCondLst>
                                            <p:cond delay="752"/>
                                          </p:stCondLst>
                                        </p:cTn>
                                        <p:tgtEl>
                                          <p:spTgt spid="33"/>
                                        </p:tgtEl>
                                        <p:attrNameLst>
                                          <p:attrName>style.visibility</p:attrName>
                                        </p:attrNameLst>
                                      </p:cBhvr>
                                      <p:to>
                                        <p:strVal val="hidden"/>
                                      </p:to>
                                    </p:set>
                                  </p:childTnLst>
                                </p:cTn>
                              </p:par>
                              <p:par>
                                <p:cTn id="163" presetID="10" presetClass="entr" presetSubtype="0" accel="50000" decel="50000" fill="hold" grpId="0" nodeType="with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753"/>
                                        <p:tgtEl>
                                          <p:spTgt spid="29"/>
                                        </p:tgtEl>
                                      </p:cBhvr>
                                    </p:animEffect>
                                  </p:childTnLst>
                                </p:cTn>
                              </p:par>
                              <p:par>
                                <p:cTn id="166" presetID="63" presetClass="path" presetSubtype="0" accel="50000" decel="50000" fill="hold" grpId="2" nodeType="withEffect">
                                  <p:stCondLst>
                                    <p:cond delay="0"/>
                                  </p:stCondLst>
                                  <p:childTnLst>
                                    <p:animMotion origin="layout" path="M 0 0 L 0.594474 0.030193 E" pathEditMode="relative" ptsTypes="">
                                      <p:cBhvr>
                                        <p:cTn id="167" dur="753" fill="hold"/>
                                        <p:tgtEl>
                                          <p:spTgt spid="33"/>
                                        </p:tgtEl>
                                        <p:attrNameLst>
                                          <p:attrName>ppt_x</p:attrName>
                                          <p:attrName>ppt_y</p:attrName>
                                        </p:attrNameLst>
                                      </p:cBhvr>
                                    </p:animMotion>
                                  </p:childTnLst>
                                </p:cTn>
                              </p:par>
                              <p:par>
                                <p:cTn id="168" presetID="63" presetClass="path" presetSubtype="0" accel="50000" decel="50000" fill="hold" grpId="1" nodeType="withEffect">
                                  <p:stCondLst>
                                    <p:cond delay="0"/>
                                  </p:stCondLst>
                                  <p:childTnLst>
                                    <p:animMotion origin="layout" path="M -0.594474 -0.030193 L 0 0 E" pathEditMode="relative" ptsTypes="">
                                      <p:cBhvr>
                                        <p:cTn id="169" dur="753" fill="hold"/>
                                        <p:tgtEl>
                                          <p:spTgt spid="29"/>
                                        </p:tgtEl>
                                        <p:attrNameLst>
                                          <p:attrName>ppt_x</p:attrName>
                                          <p:attrName>ppt_y</p:attrName>
                                        </p:attrNameLst>
                                      </p:cBhvr>
                                    </p:animMotion>
                                  </p:childTnLst>
                                </p:cTn>
                              </p:par>
                              <p:par>
                                <p:cTn id="170" presetID="6" presetClass="emph" presetSubtype="0" accel="50000" decel="50000" fill="hold" grpId="3" nodeType="withEffect">
                                  <p:stCondLst>
                                    <p:cond delay="0"/>
                                  </p:stCondLst>
                                  <p:childTnLst>
                                    <p:animScale>
                                      <p:cBhvr>
                                        <p:cTn id="171" dur="753" fill="hold"/>
                                        <p:tgtEl>
                                          <p:spTgt spid="33"/>
                                        </p:tgtEl>
                                      </p:cBhvr>
                                      <p:by x="150000" y="150000"/>
                                      <p:from x="100000" y="100000"/>
                                      <p:to x="100000" y="100000"/>
                                    </p:animScale>
                                  </p:childTnLst>
                                </p:cTn>
                              </p:par>
                              <p:par>
                                <p:cTn id="172" presetID="6" presetClass="emph" presetSubtype="0" accel="50000" decel="50000" fill="hold" grpId="2" nodeType="withEffect">
                                  <p:stCondLst>
                                    <p:cond delay="0"/>
                                  </p:stCondLst>
                                  <p:childTnLst>
                                    <p:animScale>
                                      <p:cBhvr>
                                        <p:cTn id="173" dur="753" fill="hold"/>
                                        <p:tgtEl>
                                          <p:spTgt spid="29"/>
                                        </p:tgtEl>
                                      </p:cBhvr>
                                      <p:by x="150000" y="150000"/>
                                      <p:from x="100000" y="100000"/>
                                      <p:to x="100000" y="100000"/>
                                    </p:animScale>
                                  </p:childTnLst>
                                </p:cTn>
                              </p:par>
                              <p:par>
                                <p:cTn id="174" presetID="10" presetClass="exit" presetSubtype="0" accel="50000" decel="50000" fill="hold" grpId="1" nodeType="withEffect">
                                  <p:stCondLst>
                                    <p:cond delay="0"/>
                                  </p:stCondLst>
                                  <p:childTnLst>
                                    <p:animEffect transition="out" filter="fade">
                                      <p:cBhvr>
                                        <p:cTn id="175" dur="753"/>
                                        <p:tgtEl>
                                          <p:spTgt spid="34"/>
                                        </p:tgtEl>
                                      </p:cBhvr>
                                    </p:animEffect>
                                    <p:set>
                                      <p:cBhvr>
                                        <p:cTn id="176" dur="1" fill="hold">
                                          <p:stCondLst>
                                            <p:cond delay="752"/>
                                          </p:stCondLst>
                                        </p:cTn>
                                        <p:tgtEl>
                                          <p:spTgt spid="34"/>
                                        </p:tgtEl>
                                        <p:attrNameLst>
                                          <p:attrName>style.visibility</p:attrName>
                                        </p:attrNameLst>
                                      </p:cBhvr>
                                      <p:to>
                                        <p:strVal val="hidden"/>
                                      </p:to>
                                    </p:set>
                                  </p:childTnLst>
                                </p:cTn>
                              </p:par>
                              <p:par>
                                <p:cTn id="177" presetID="10" presetClass="entr" presetSubtype="0" accel="50000" decel="50000" fill="hold" grpId="0" nodeType="withEffect">
                                  <p:stCondLst>
                                    <p:cond delay="0"/>
                                  </p:stCondLst>
                                  <p:childTnLst>
                                    <p:set>
                                      <p:cBhvr>
                                        <p:cTn id="178" dur="1" fill="hold">
                                          <p:stCondLst>
                                            <p:cond delay="0"/>
                                          </p:stCondLst>
                                        </p:cTn>
                                        <p:tgtEl>
                                          <p:spTgt spid="31"/>
                                        </p:tgtEl>
                                        <p:attrNameLst>
                                          <p:attrName>style.visibility</p:attrName>
                                        </p:attrNameLst>
                                      </p:cBhvr>
                                      <p:to>
                                        <p:strVal val="visible"/>
                                      </p:to>
                                    </p:set>
                                    <p:animEffect transition="in" filter="fade">
                                      <p:cBhvr>
                                        <p:cTn id="179" dur="753"/>
                                        <p:tgtEl>
                                          <p:spTgt spid="31"/>
                                        </p:tgtEl>
                                      </p:cBhvr>
                                    </p:animEffect>
                                  </p:childTnLst>
                                </p:cTn>
                              </p:par>
                              <p:par>
                                <p:cTn id="180" presetID="63" presetClass="path" presetSubtype="0" accel="50000" decel="50000" fill="hold" grpId="2" nodeType="withEffect">
                                  <p:stCondLst>
                                    <p:cond delay="0"/>
                                  </p:stCondLst>
                                  <p:childTnLst>
                                    <p:animMotion origin="layout" path="M 0 0 L 0.593608 0.030527 E" pathEditMode="relative" ptsTypes="">
                                      <p:cBhvr>
                                        <p:cTn id="181" dur="753" fill="hold"/>
                                        <p:tgtEl>
                                          <p:spTgt spid="34"/>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593608 -0.030527 L 0 0 E" pathEditMode="relative" ptsTypes="">
                                      <p:cBhvr>
                                        <p:cTn id="183" dur="753" fill="hold"/>
                                        <p:tgtEl>
                                          <p:spTgt spid="31"/>
                                        </p:tgtEl>
                                        <p:attrNameLst>
                                          <p:attrName>ppt_x</p:attrName>
                                          <p:attrName>ppt_y</p:attrName>
                                        </p:attrNameLst>
                                      </p:cBhvr>
                                    </p:animMotion>
                                  </p:childTnLst>
                                </p:cTn>
                              </p:par>
                              <p:par>
                                <p:cTn id="184" presetID="6" presetClass="emph" presetSubtype="0" accel="50000" decel="50000" fill="hold" grpId="3" nodeType="withEffect">
                                  <p:stCondLst>
                                    <p:cond delay="0"/>
                                  </p:stCondLst>
                                  <p:childTnLst>
                                    <p:animScale>
                                      <p:cBhvr>
                                        <p:cTn id="185" dur="753" fill="hold"/>
                                        <p:tgtEl>
                                          <p:spTgt spid="34"/>
                                        </p:tgtEl>
                                      </p:cBhvr>
                                      <p:by x="150000" y="150000"/>
                                      <p:from x="100000" y="100000"/>
                                      <p:to x="100000" y="100000"/>
                                    </p:animScale>
                                  </p:childTnLst>
                                </p:cTn>
                              </p:par>
                              <p:par>
                                <p:cTn id="186" presetID="6" presetClass="emph" presetSubtype="0" accel="50000" decel="50000" fill="hold" grpId="2" nodeType="withEffect">
                                  <p:stCondLst>
                                    <p:cond delay="0"/>
                                  </p:stCondLst>
                                  <p:childTnLst>
                                    <p:animScale>
                                      <p:cBhvr>
                                        <p:cTn id="187" dur="753" fill="hold"/>
                                        <p:tgtEl>
                                          <p:spTgt spid="31"/>
                                        </p:tgtEl>
                                      </p:cBhvr>
                                      <p:by x="150000" y="150000"/>
                                      <p:from x="100000" y="100000"/>
                                      <p:to x="100000" y="100000"/>
                                    </p:animScale>
                                  </p:childTnLst>
                                </p:cTn>
                              </p:par>
                              <p:par>
                                <p:cTn id="188" presetID="10" presetClass="exit" presetSubtype="0" accel="50000" decel="50000" fill="hold" grpId="1" nodeType="withEffect">
                                  <p:stCondLst>
                                    <p:cond delay="0"/>
                                  </p:stCondLst>
                                  <p:childTnLst>
                                    <p:animEffect transition="out" filter="fade">
                                      <p:cBhvr>
                                        <p:cTn id="189" dur="753"/>
                                        <p:tgtEl>
                                          <p:spTgt spid="35"/>
                                        </p:tgtEl>
                                      </p:cBhvr>
                                    </p:animEffect>
                                    <p:set>
                                      <p:cBhvr>
                                        <p:cTn id="190" dur="1" fill="hold">
                                          <p:stCondLst>
                                            <p:cond delay="752"/>
                                          </p:stCondLst>
                                        </p:cTn>
                                        <p:tgtEl>
                                          <p:spTgt spid="35"/>
                                        </p:tgtEl>
                                        <p:attrNameLst>
                                          <p:attrName>style.visibility</p:attrName>
                                        </p:attrNameLst>
                                      </p:cBhvr>
                                      <p:to>
                                        <p:strVal val="hidden"/>
                                      </p:to>
                                    </p:set>
                                  </p:childTnLst>
                                </p:cTn>
                              </p:par>
                              <p:par>
                                <p:cTn id="191" presetID="10" presetClass="entr" presetSubtype="0" accel="50000" decel="50000" fill="hold" grpId="0" nodeType="withEffect">
                                  <p:stCondLst>
                                    <p:cond delay="0"/>
                                  </p:stCondLst>
                                  <p:childTnLst>
                                    <p:set>
                                      <p:cBhvr>
                                        <p:cTn id="192" dur="1" fill="hold">
                                          <p:stCondLst>
                                            <p:cond delay="0"/>
                                          </p:stCondLst>
                                        </p:cTn>
                                        <p:tgtEl>
                                          <p:spTgt spid="32"/>
                                        </p:tgtEl>
                                        <p:attrNameLst>
                                          <p:attrName>style.visibility</p:attrName>
                                        </p:attrNameLst>
                                      </p:cBhvr>
                                      <p:to>
                                        <p:strVal val="visible"/>
                                      </p:to>
                                    </p:set>
                                    <p:animEffect transition="in" filter="fade">
                                      <p:cBhvr>
                                        <p:cTn id="193" dur="753"/>
                                        <p:tgtEl>
                                          <p:spTgt spid="32"/>
                                        </p:tgtEl>
                                      </p:cBhvr>
                                    </p:animEffect>
                                  </p:childTnLst>
                                </p:cTn>
                              </p:par>
                              <p:par>
                                <p:cTn id="194" presetID="63" presetClass="path" presetSubtype="0" accel="50000" decel="50000" fill="hold" grpId="2" nodeType="withEffect">
                                  <p:stCondLst>
                                    <p:cond delay="0"/>
                                  </p:stCondLst>
                                  <p:childTnLst>
                                    <p:animMotion origin="layout" path="M 0 0 L 0.593608 0.030527 E" pathEditMode="relative" ptsTypes="">
                                      <p:cBhvr>
                                        <p:cTn id="195" dur="753" fill="hold"/>
                                        <p:tgtEl>
                                          <p:spTgt spid="35"/>
                                        </p:tgtEl>
                                        <p:attrNameLst>
                                          <p:attrName>ppt_x</p:attrName>
                                          <p:attrName>ppt_y</p:attrName>
                                        </p:attrNameLst>
                                      </p:cBhvr>
                                    </p:animMotion>
                                  </p:childTnLst>
                                </p:cTn>
                              </p:par>
                              <p:par>
                                <p:cTn id="196" presetID="63" presetClass="path" presetSubtype="0" accel="50000" decel="50000" fill="hold" grpId="1" nodeType="withEffect">
                                  <p:stCondLst>
                                    <p:cond delay="0"/>
                                  </p:stCondLst>
                                  <p:childTnLst>
                                    <p:animMotion origin="layout" path="M -0.593608 -0.030527 L 0 0 E" pathEditMode="relative" ptsTypes="">
                                      <p:cBhvr>
                                        <p:cTn id="197" dur="753" fill="hold"/>
                                        <p:tgtEl>
                                          <p:spTgt spid="32"/>
                                        </p:tgtEl>
                                        <p:attrNameLst>
                                          <p:attrName>ppt_x</p:attrName>
                                          <p:attrName>ppt_y</p:attrName>
                                        </p:attrNameLst>
                                      </p:cBhvr>
                                    </p:animMotion>
                                  </p:childTnLst>
                                </p:cTn>
                              </p:par>
                              <p:par>
                                <p:cTn id="198" presetID="6" presetClass="emph" presetSubtype="0" accel="50000" decel="50000" fill="hold" grpId="3" nodeType="withEffect">
                                  <p:stCondLst>
                                    <p:cond delay="0"/>
                                  </p:stCondLst>
                                  <p:childTnLst>
                                    <p:animScale>
                                      <p:cBhvr>
                                        <p:cTn id="199" dur="753" fill="hold"/>
                                        <p:tgtEl>
                                          <p:spTgt spid="35"/>
                                        </p:tgtEl>
                                      </p:cBhvr>
                                      <p:by x="150000" y="150000"/>
                                      <p:from x="100000" y="100000"/>
                                      <p:to x="100000" y="100000"/>
                                    </p:animScale>
                                  </p:childTnLst>
                                </p:cTn>
                              </p:par>
                              <p:par>
                                <p:cTn id="200" presetID="6" presetClass="emph" presetSubtype="0" accel="50000" decel="50000" fill="hold" grpId="2" nodeType="withEffect">
                                  <p:stCondLst>
                                    <p:cond delay="0"/>
                                  </p:stCondLst>
                                  <p:childTnLst>
                                    <p:animScale>
                                      <p:cBhvr>
                                        <p:cTn id="201" dur="753" fill="hold"/>
                                        <p:tgtEl>
                                          <p:spTgt spid="32"/>
                                        </p:tgtEl>
                                      </p:cBhvr>
                                      <p:by x="150000" y="150000"/>
                                      <p:from x="100000" y="100000"/>
                                      <p:to x="100000" y="100000"/>
                                    </p:animScale>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70"/>
                                        </p:tgtEl>
                                        <p:attrNameLst>
                                          <p:attrName>style.visibility</p:attrName>
                                        </p:attrNameLst>
                                      </p:cBhvr>
                                      <p:to>
                                        <p:strVal val="visible"/>
                                      </p:to>
                                    </p:set>
                                  </p:childTnLst>
                                </p:cTn>
                              </p:par>
                              <p:par>
                                <p:cTn id="206" presetID="9" presetClass="exit" presetSubtype="0" fill="hold" grpId="3" nodeType="withEffect">
                                  <p:stCondLst>
                                    <p:cond delay="0"/>
                                  </p:stCondLst>
                                  <p:childTnLst>
                                    <p:animEffect transition="out" filter="dissolve">
                                      <p:cBhvr>
                                        <p:cTn id="207" dur="500"/>
                                        <p:tgtEl>
                                          <p:spTgt spid="31"/>
                                        </p:tgtEl>
                                      </p:cBhvr>
                                    </p:animEffect>
                                    <p:set>
                                      <p:cBhvr>
                                        <p:cTn id="208" dur="1" fill="hold">
                                          <p:stCondLst>
                                            <p:cond delay="499"/>
                                          </p:stCondLst>
                                        </p:cTn>
                                        <p:tgtEl>
                                          <p:spTgt spid="31"/>
                                        </p:tgtEl>
                                        <p:attrNameLst>
                                          <p:attrName>style.visibility</p:attrName>
                                        </p:attrNameLst>
                                      </p:cBhvr>
                                      <p:to>
                                        <p:strVal val="hidden"/>
                                      </p:to>
                                    </p:set>
                                  </p:childTnLst>
                                </p:cTn>
                              </p:par>
                              <p:par>
                                <p:cTn id="209" presetID="42" presetClass="path" presetSubtype="0" accel="50000" decel="50000" fill="hold" grpId="3" nodeType="withEffect">
                                  <p:stCondLst>
                                    <p:cond delay="0"/>
                                  </p:stCondLst>
                                  <p:childTnLst>
                                    <p:animMotion origin="layout" path="M 3.33333E-6 4.07407E-6 L 0.01302 4.07407E-6 " pathEditMode="relative" rAng="0" ptsTypes="AA">
                                      <p:cBhvr>
                                        <p:cTn id="210" dur="500" fill="hold"/>
                                        <p:tgtEl>
                                          <p:spTgt spid="32"/>
                                        </p:tgtEl>
                                        <p:attrNameLst>
                                          <p:attrName>ppt_x</p:attrName>
                                          <p:attrName>ppt_y</p:attrName>
                                        </p:attrNameLst>
                                      </p:cBhvr>
                                      <p:rCtr x="651" y="0"/>
                                    </p:animMotion>
                                  </p:childTnLst>
                                </p:cTn>
                              </p:par>
                              <p:par>
                                <p:cTn id="211" presetID="10" presetClass="exit" presetSubtype="0" accel="50000" decel="50000" fill="hold" grpId="1" nodeType="withEffect">
                                  <p:stCondLst>
                                    <p:cond delay="0"/>
                                  </p:stCondLst>
                                  <p:childTnLst>
                                    <p:animEffect transition="out" filter="fade">
                                      <p:cBhvr>
                                        <p:cTn id="212" dur="500"/>
                                        <p:tgtEl>
                                          <p:spTgt spid="70"/>
                                        </p:tgtEl>
                                      </p:cBhvr>
                                    </p:animEffect>
                                    <p:set>
                                      <p:cBhvr>
                                        <p:cTn id="213" dur="1" fill="hold">
                                          <p:stCondLst>
                                            <p:cond delay="499"/>
                                          </p:stCondLst>
                                        </p:cTn>
                                        <p:tgtEl>
                                          <p:spTgt spid="70"/>
                                        </p:tgtEl>
                                        <p:attrNameLst>
                                          <p:attrName>style.visibility</p:attrName>
                                        </p:attrNameLst>
                                      </p:cBhvr>
                                      <p:to>
                                        <p:strVal val="hidden"/>
                                      </p:to>
                                    </p:set>
                                  </p:childTnLst>
                                </p:cTn>
                              </p:par>
                              <p:par>
                                <p:cTn id="214" presetID="10" presetClass="entr" presetSubtype="0" accel="50000" decel="50000" fill="hold" grpId="0" nodeType="with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fade">
                                      <p:cBhvr>
                                        <p:cTn id="216" dur="500"/>
                                        <p:tgtEl>
                                          <p:spTgt spid="71"/>
                                        </p:tgtEl>
                                      </p:cBhvr>
                                    </p:animEffect>
                                  </p:childTnLst>
                                </p:cTn>
                              </p:par>
                              <p:par>
                                <p:cTn id="217" presetID="63" presetClass="path" presetSubtype="0" accel="50000" decel="50000" fill="hold" grpId="2" nodeType="withEffect">
                                  <p:stCondLst>
                                    <p:cond delay="0"/>
                                  </p:stCondLst>
                                  <p:childTnLst>
                                    <p:animMotion origin="layout" path="M 0 0 L 0.128757 -0.059489 E" pathEditMode="relative" ptsTypes="">
                                      <p:cBhvr>
                                        <p:cTn id="218" dur="500" fill="hold"/>
                                        <p:tgtEl>
                                          <p:spTgt spid="70"/>
                                        </p:tgtEl>
                                        <p:attrNameLst>
                                          <p:attrName>ppt_x</p:attrName>
                                          <p:attrName>ppt_y</p:attrName>
                                        </p:attrNameLst>
                                      </p:cBhvr>
                                    </p:animMotion>
                                  </p:childTnLst>
                                </p:cTn>
                              </p:par>
                              <p:par>
                                <p:cTn id="219" presetID="63" presetClass="path" presetSubtype="0" accel="50000" decel="50000" fill="hold" grpId="1" nodeType="withEffect">
                                  <p:stCondLst>
                                    <p:cond delay="0"/>
                                  </p:stCondLst>
                                  <p:childTnLst>
                                    <p:animMotion origin="layout" path="M -0.128757 0.059489 L 0 0 E" pathEditMode="relative" ptsTypes="">
                                      <p:cBhvr>
                                        <p:cTn id="220" dur="500" fill="hold"/>
                                        <p:tgtEl>
                                          <p:spTgt spid="71"/>
                                        </p:tgtEl>
                                        <p:attrNameLst>
                                          <p:attrName>ppt_x</p:attrName>
                                          <p:attrName>ppt_y</p:attrName>
                                        </p:attrNameLst>
                                      </p:cBhvr>
                                    </p:animMotion>
                                  </p:childTnLst>
                                </p:cTn>
                              </p:par>
                              <p:par>
                                <p:cTn id="221" presetID="6" presetClass="emph" presetSubtype="0" accel="50000" decel="50000" fill="hold" grpId="3" nodeType="withEffect">
                                  <p:stCondLst>
                                    <p:cond delay="0"/>
                                  </p:stCondLst>
                                  <p:childTnLst>
                                    <p:animScale>
                                      <p:cBhvr>
                                        <p:cTn id="222" dur="500" fill="hold"/>
                                        <p:tgtEl>
                                          <p:spTgt spid="70"/>
                                        </p:tgtEl>
                                      </p:cBhvr>
                                      <p:by x="150000" y="150000"/>
                                      <p:from x="100000" y="100000"/>
                                      <p:to x="100000" y="100000"/>
                                    </p:animScale>
                                  </p:childTnLst>
                                </p:cTn>
                              </p:par>
                              <p:par>
                                <p:cTn id="223" presetID="6" presetClass="emph" presetSubtype="0" accel="50000" decel="50000" fill="hold" grpId="2" nodeType="withEffect">
                                  <p:stCondLst>
                                    <p:cond delay="0"/>
                                  </p:stCondLst>
                                  <p:childTnLst>
                                    <p:animScale>
                                      <p:cBhvr>
                                        <p:cTn id="224" dur="500" fill="hold"/>
                                        <p:tgtEl>
                                          <p:spTgt spid="71"/>
                                        </p:tgtEl>
                                      </p:cBhvr>
                                      <p:by x="150000" y="150000"/>
                                      <p:from x="100000" y="10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5" grpId="0" animBg="1"/>
      <p:bldP spid="25" grpId="0" animBg="1"/>
      <p:bldP spid="26" grpId="0" animBg="1"/>
      <p:bldP spid="27" grpId="0"/>
      <p:bldP spid="28" grpId="0"/>
      <p:bldP spid="29" grpId="0"/>
      <p:bldP spid="29" grpId="1"/>
      <p:bldP spid="29" grpId="2"/>
      <p:bldP spid="31" grpId="0"/>
      <p:bldP spid="31" grpId="1"/>
      <p:bldP spid="31" grpId="2"/>
      <p:bldP spid="31" grpId="3"/>
      <p:bldP spid="32" grpId="0"/>
      <p:bldP spid="32" grpId="1"/>
      <p:bldP spid="32" grpId="2"/>
      <p:bldP spid="32" grpId="3"/>
      <p:bldP spid="33" grpId="0"/>
      <p:bldP spid="33" grpId="1"/>
      <p:bldP spid="33" grpId="2"/>
      <p:bldP spid="33" grpId="3"/>
      <p:bldP spid="34" grpId="0"/>
      <p:bldP spid="34" grpId="1"/>
      <p:bldP spid="34" grpId="2"/>
      <p:bldP spid="34" grpId="3"/>
      <p:bldP spid="35" grpId="0"/>
      <p:bldP spid="35" grpId="1"/>
      <p:bldP spid="35" grpId="2"/>
      <p:bldP spid="35" grpId="3"/>
      <p:bldP spid="36" grpId="0" animBg="1"/>
      <p:bldP spid="37" grpId="0" animBg="1"/>
      <p:bldP spid="47" grpId="0" animBg="1"/>
      <p:bldP spid="48" grpId="0" animBg="1"/>
      <p:bldP spid="49" grpId="0" animBg="1"/>
      <p:bldP spid="54" grpId="0" animBg="1"/>
      <p:bldP spid="55" grpId="0"/>
      <p:bldP spid="56" grpId="0" animBg="1"/>
      <p:bldP spid="64" grpId="1"/>
      <p:bldP spid="65" grpId="0"/>
      <p:bldP spid="65" grpId="3"/>
      <p:bldP spid="66" grpId="0"/>
      <p:bldP spid="67" grpId="0" animBg="1"/>
      <p:bldP spid="68" grpId="0"/>
      <p:bldP spid="68" grpId="1"/>
      <p:bldP spid="68" grpId="2"/>
      <p:bldP spid="70" grpId="0"/>
      <p:bldP spid="70" grpId="1"/>
      <p:bldP spid="70" grpId="2"/>
      <p:bldP spid="70" grpId="3"/>
      <p:bldP spid="71" grpId="0"/>
      <p:bldP spid="71" grpId="1"/>
      <p:bldP spid="71" grpId="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3C3D3F"/>
                </a:solidFill>
              </a:rPr>
              <a:t>负载均衡原理</a:t>
            </a:r>
            <a:endParaRPr lang="en-US" altLang="zh-CN">
              <a:solidFill>
                <a:srgbClr val="3C3D3F"/>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AD2B26"/>
                </a:solidFill>
              </a:rPr>
              <a:t>切换负载均衡算法</a:t>
            </a:r>
            <a:endParaRPr lang="en-US" altLang="zh-CN">
              <a:solidFill>
                <a:srgbClr val="AD2B26"/>
              </a:solidFill>
            </a:endParaRPr>
          </a:p>
        </p:txBody>
      </p:sp>
    </p:spTree>
    <p:extLst>
      <p:ext uri="{BB962C8B-B14F-4D97-AF65-F5344CB8AC3E}">
        <p14:creationId xmlns:p14="http://schemas.microsoft.com/office/powerpoint/2010/main" val="2315746558"/>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切换负载均衡算法</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zh-CN" altLang="en-US"/>
              <a:t>分析源码的时候我们发现负载均衡的算法是有</a:t>
            </a:r>
            <a:r>
              <a:rPr lang="en-US" altLang="zh-CN"/>
              <a:t>ReactiveLoadBalancer</a:t>
            </a:r>
            <a:r>
              <a:rPr lang="zh-CN" altLang="en-US"/>
              <a:t>来定义的，我们发现它的实现类有三个：</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其中</a:t>
            </a:r>
            <a:r>
              <a:rPr lang="en-US" altLang="zh-CN"/>
              <a:t>RoundRobinLoadBalancer</a:t>
            </a:r>
            <a:r>
              <a:rPr lang="zh-CN" altLang="en-US"/>
              <a:t>和</a:t>
            </a:r>
            <a:r>
              <a:rPr lang="en-US" altLang="zh-CN"/>
              <a:t>RandomLoadBalancer</a:t>
            </a:r>
            <a:r>
              <a:rPr lang="zh-CN" altLang="en-US"/>
              <a:t>是由</a:t>
            </a:r>
            <a:r>
              <a:rPr lang="en-US" altLang="zh-CN"/>
              <a:t>Spring-Cloud-Loadbalancer</a:t>
            </a:r>
            <a:r>
              <a:rPr lang="zh-CN" altLang="en-US"/>
              <a:t>模块提供的，而</a:t>
            </a:r>
            <a:r>
              <a:rPr lang="en-US" altLang="zh-CN"/>
              <a:t>NacosLoadBalancer</a:t>
            </a:r>
            <a:r>
              <a:rPr lang="zh-CN" altLang="en-US"/>
              <a:t>则是由</a:t>
            </a:r>
            <a:r>
              <a:rPr lang="en-US" altLang="zh-CN"/>
              <a:t>Nacos-Discorvery</a:t>
            </a:r>
            <a:r>
              <a:rPr lang="zh-CN" altLang="en-US"/>
              <a:t>模块提供的。</a:t>
            </a:r>
            <a:endParaRPr lang="en-US" altLang="zh-CN"/>
          </a:p>
          <a:p>
            <a:r>
              <a:rPr lang="zh-CN" altLang="en-US"/>
              <a:t>默认的策略是</a:t>
            </a:r>
            <a:r>
              <a:rPr lang="en-US" altLang="zh-CN"/>
              <a:t>RoundRobinLoadBalancer</a:t>
            </a:r>
            <a:r>
              <a:rPr lang="zh-CN" altLang="en-US"/>
              <a:t>，即轮询负载均衡。</a:t>
            </a:r>
            <a:endParaRPr lang="en-US" altLang="zh-CN"/>
          </a:p>
        </p:txBody>
      </p:sp>
      <p:pic>
        <p:nvPicPr>
          <p:cNvPr id="3075" name="Picture 3">
            <a:extLst>
              <a:ext uri="{FF2B5EF4-FFF2-40B4-BE49-F238E27FC236}">
                <a16:creationId xmlns:a16="http://schemas.microsoft.com/office/drawing/2014/main" id="{4F44CA3C-5534-F41D-C6E6-96C5557E4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456" y="2070874"/>
            <a:ext cx="939165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8243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切换负载均衡算法</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zh-CN" altLang="en-US"/>
              <a:t>要修改负载均衡策略则需要覆盖</a:t>
            </a:r>
            <a:r>
              <a:rPr lang="en-US" altLang="zh-CN"/>
              <a:t>SpringCloudLoadBalancer</a:t>
            </a:r>
            <a:r>
              <a:rPr lang="zh-CN" altLang="en-US"/>
              <a:t>中的自动装配配置：</a:t>
            </a:r>
            <a:endParaRPr lang="en-US" altLang="zh-CN"/>
          </a:p>
        </p:txBody>
      </p:sp>
      <p:grpSp>
        <p:nvGrpSpPr>
          <p:cNvPr id="3" name="组合 2">
            <a:extLst>
              <a:ext uri="{FF2B5EF4-FFF2-40B4-BE49-F238E27FC236}">
                <a16:creationId xmlns:a16="http://schemas.microsoft.com/office/drawing/2014/main" id="{AD62AB78-8B87-A4FC-43A2-0E7A057E4BE3}"/>
              </a:ext>
            </a:extLst>
          </p:cNvPr>
          <p:cNvGrpSpPr/>
          <p:nvPr/>
        </p:nvGrpSpPr>
        <p:grpSpPr>
          <a:xfrm>
            <a:off x="1224988" y="2190377"/>
            <a:ext cx="9655345" cy="3797806"/>
            <a:chOff x="1859972" y="2480205"/>
            <a:chExt cx="9655345" cy="3797806"/>
          </a:xfrm>
        </p:grpSpPr>
        <p:sp>
          <p:nvSpPr>
            <p:cNvPr id="4" name="矩形: 圆角 3">
              <a:extLst>
                <a:ext uri="{FF2B5EF4-FFF2-40B4-BE49-F238E27FC236}">
                  <a16:creationId xmlns:a16="http://schemas.microsoft.com/office/drawing/2014/main" id="{52C990F6-4466-DE21-F49C-DE7A256B5A82}"/>
                </a:ext>
              </a:extLst>
            </p:cNvPr>
            <p:cNvSpPr/>
            <p:nvPr/>
          </p:nvSpPr>
          <p:spPr>
            <a:xfrm>
              <a:off x="1859972" y="2480205"/>
              <a:ext cx="9517786" cy="3797806"/>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E105D33-82CC-753D-7708-8F13169C44EF}"/>
                </a:ext>
              </a:extLst>
            </p:cNvPr>
            <p:cNvSpPr txBox="1"/>
            <p:nvPr/>
          </p:nvSpPr>
          <p:spPr>
            <a:xfrm>
              <a:off x="1859973" y="2845725"/>
              <a:ext cx="9655344" cy="3192221"/>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LoadBalancerConfiguration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@Bean</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a:t>
              </a:r>
              <a:r>
                <a:rPr kumimoji="0" lang="zh-CN" altLang="zh-CN" sz="1200" b="0" i="0" u="none" strike="noStrike" cap="none" normalizeH="0" baseline="0">
                  <a:ln>
                    <a:noFill/>
                  </a:ln>
                  <a:solidFill>
                    <a:srgbClr val="000000"/>
                  </a:solidFill>
                  <a:effectLst/>
                  <a:latin typeface="Source Code Pro" panose="020B0509030403020204" pitchFamily="49" charset="0"/>
                </a:rPr>
                <a:t>ReactorLoadBalancer&lt;ServiceInstance&gt; reactorServiceInstanceLoadBalancer(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Environment environment,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NacosDiscoveryProperties properties,</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LoadBalancerClientFactory loadBalancerClientFactory)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String name = environment.getProperty(LoadBalancerClientFactory.</a:t>
              </a:r>
              <a:r>
                <a:rPr kumimoji="0" lang="zh-CN" altLang="zh-CN" sz="1200" b="1" i="1" u="none" strike="noStrike" cap="none" normalizeH="0" baseline="0">
                  <a:ln>
                    <a:noFill/>
                  </a:ln>
                  <a:solidFill>
                    <a:srgbClr val="660E7A"/>
                  </a:solidFill>
                  <a:effectLst/>
                  <a:latin typeface="Source Code Pro" panose="020B0509030403020204" pitchFamily="49" charset="0"/>
                </a:rPr>
                <a:t>PROPERTY_NAME</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return new </a:t>
              </a:r>
              <a:r>
                <a:rPr kumimoji="0" lang="zh-CN" altLang="zh-CN" sz="1200" b="0" i="0" u="none" strike="noStrike" cap="none" normalizeH="0" baseline="0">
                  <a:ln>
                    <a:noFill/>
                  </a:ln>
                  <a:solidFill>
                    <a:srgbClr val="000000"/>
                  </a:solidFill>
                  <a:effectLst/>
                  <a:latin typeface="Source Code Pro" panose="020B0509030403020204" pitchFamily="49" charset="0"/>
                </a:rPr>
                <a:t>NacosLoadBalancer(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loadBalancerClientFactory.getLazyProvider(name, ServiceInstanceListSupplier.</a:t>
              </a:r>
              <a:r>
                <a:rPr kumimoji="0" lang="zh-CN" altLang="zh-CN" sz="1200" b="1" i="0" u="none" strike="noStrike" cap="none" normalizeH="0" baseline="0">
                  <a:ln>
                    <a:noFill/>
                  </a:ln>
                  <a:solidFill>
                    <a:srgbClr val="000080"/>
                  </a:solidFill>
                  <a:effectLst/>
                  <a:latin typeface="Source Code Pro" panose="020B0509030403020204" pitchFamily="49" charset="0"/>
                </a:rPr>
                <a:t>class</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name,</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properties);</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6" name="矩形: 圆角 5">
              <a:extLst>
                <a:ext uri="{FF2B5EF4-FFF2-40B4-BE49-F238E27FC236}">
                  <a16:creationId xmlns:a16="http://schemas.microsoft.com/office/drawing/2014/main" id="{573BCB20-5813-D24F-59C7-F1A1DA3A483B}"/>
                </a:ext>
              </a:extLst>
            </p:cNvPr>
            <p:cNvSpPr/>
            <p:nvPr/>
          </p:nvSpPr>
          <p:spPr>
            <a:xfrm>
              <a:off x="1859972" y="2480205"/>
              <a:ext cx="9517786" cy="26932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7" name="组合 6">
              <a:extLst>
                <a:ext uri="{FF2B5EF4-FFF2-40B4-BE49-F238E27FC236}">
                  <a16:creationId xmlns:a16="http://schemas.microsoft.com/office/drawing/2014/main" id="{E9CFAA5F-185F-BA8A-50C6-51E508A73D9C}"/>
                </a:ext>
              </a:extLst>
            </p:cNvPr>
            <p:cNvGrpSpPr/>
            <p:nvPr/>
          </p:nvGrpSpPr>
          <p:grpSpPr>
            <a:xfrm>
              <a:off x="1976200" y="2536186"/>
              <a:ext cx="749153" cy="151959"/>
              <a:chOff x="1976200" y="2536186"/>
              <a:chExt cx="749153" cy="151959"/>
            </a:xfrm>
          </p:grpSpPr>
          <p:sp>
            <p:nvSpPr>
              <p:cNvPr id="8" name="椭圆 7">
                <a:extLst>
                  <a:ext uri="{FF2B5EF4-FFF2-40B4-BE49-F238E27FC236}">
                    <a16:creationId xmlns:a16="http://schemas.microsoft.com/office/drawing/2014/main" id="{CD0A30A4-7366-32DE-DA3D-DDA6303FAA14}"/>
                  </a:ext>
                </a:extLst>
              </p:cNvPr>
              <p:cNvSpPr/>
              <p:nvPr/>
            </p:nvSpPr>
            <p:spPr>
              <a:xfrm>
                <a:off x="1976200" y="2536188"/>
                <a:ext cx="151957" cy="15195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D86D6F7-8ED7-74D6-FBD3-D3DEFB3A2DDD}"/>
                  </a:ext>
                </a:extLst>
              </p:cNvPr>
              <p:cNvSpPr/>
              <p:nvPr/>
            </p:nvSpPr>
            <p:spPr>
              <a:xfrm>
                <a:off x="2274798" y="2536187"/>
                <a:ext cx="151957" cy="15195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CDFAC15-B2C4-5EF8-C368-D5AF325FFD4C}"/>
                  </a:ext>
                </a:extLst>
              </p:cNvPr>
              <p:cNvSpPr/>
              <p:nvPr/>
            </p:nvSpPr>
            <p:spPr>
              <a:xfrm>
                <a:off x="2573396" y="2536186"/>
                <a:ext cx="151957" cy="15195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 name="组合 10">
            <a:extLst>
              <a:ext uri="{FF2B5EF4-FFF2-40B4-BE49-F238E27FC236}">
                <a16:creationId xmlns:a16="http://schemas.microsoft.com/office/drawing/2014/main" id="{72404494-A5A8-8153-3E98-2BADD88F6BD6}"/>
              </a:ext>
            </a:extLst>
          </p:cNvPr>
          <p:cNvGrpSpPr/>
          <p:nvPr/>
        </p:nvGrpSpPr>
        <p:grpSpPr>
          <a:xfrm>
            <a:off x="12454642" y="2190377"/>
            <a:ext cx="9517786" cy="3074961"/>
            <a:chOff x="1859972" y="2480205"/>
            <a:chExt cx="9517786" cy="3074961"/>
          </a:xfrm>
        </p:grpSpPr>
        <p:sp>
          <p:nvSpPr>
            <p:cNvPr id="13" name="矩形: 圆角 12">
              <a:extLst>
                <a:ext uri="{FF2B5EF4-FFF2-40B4-BE49-F238E27FC236}">
                  <a16:creationId xmlns:a16="http://schemas.microsoft.com/office/drawing/2014/main" id="{6AA36F21-32A1-4E69-0B1B-7CDDB8FA75F4}"/>
                </a:ext>
              </a:extLst>
            </p:cNvPr>
            <p:cNvSpPr/>
            <p:nvPr/>
          </p:nvSpPr>
          <p:spPr>
            <a:xfrm>
              <a:off x="1859972" y="2480205"/>
              <a:ext cx="9517786" cy="3074961"/>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7527B08-836D-33D1-8E81-B947D8AC751F}"/>
                </a:ext>
              </a:extLst>
            </p:cNvPr>
            <p:cNvSpPr txBox="1"/>
            <p:nvPr/>
          </p:nvSpPr>
          <p:spPr>
            <a:xfrm>
              <a:off x="1859973" y="2845725"/>
              <a:ext cx="8922864" cy="2588529"/>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400" b="0" i="0" u="none" strike="noStrike" cap="none" normalizeH="0" baseline="0">
                  <a:ln>
                    <a:noFill/>
                  </a:ln>
                  <a:solidFill>
                    <a:srgbClr val="808000"/>
                  </a:solidFill>
                  <a:effectLst/>
                  <a:latin typeface="Source Code Pro" panose="020B0509030403020204" pitchFamily="49" charset="0"/>
                </a:rPr>
                <a:t>@LoadBalancerClients</a:t>
              </a:r>
              <a:r>
                <a:rPr kumimoji="0" lang="zh-CN" altLang="zh-CN" sz="1400" b="0" i="0" u="none" strike="noStrike" cap="none" normalizeH="0" baseline="0">
                  <a:ln>
                    <a:noFill/>
                  </a:ln>
                  <a:solidFill>
                    <a:srgbClr val="000000"/>
                  </a:solidFill>
                  <a:effectLst/>
                  <a:latin typeface="Source Code Pro" panose="020B0509030403020204" pitchFamily="49" charset="0"/>
                </a:rPr>
                <a:t>(defaultConfiguration = </a:t>
              </a:r>
              <a:r>
                <a:rPr kumimoji="0" lang="en-US" altLang="zh-CN" sz="1400" b="0" i="0" u="none" strike="noStrike" cap="none" normalizeH="0" baseline="0">
                  <a:ln>
                    <a:noFill/>
                  </a:ln>
                  <a:solidFill>
                    <a:srgbClr val="000000"/>
                  </a:solidFill>
                  <a:effectLst/>
                  <a:latin typeface="Source Code Pro" panose="020B0509030403020204" pitchFamily="49" charset="0"/>
                </a:rPr>
                <a:t>XxxConfiguration</a:t>
              </a:r>
              <a:r>
                <a:rPr kumimoji="0" lang="zh-CN" altLang="zh-CN" sz="1400" b="0" i="0" u="none" strike="noStrike" cap="none" normalizeH="0" baseline="0">
                  <a:ln>
                    <a:noFill/>
                  </a:ln>
                  <a:solidFill>
                    <a:srgbClr val="000000"/>
                  </a:solidFill>
                  <a:effectLst/>
                  <a:latin typeface="Source Code Pro" panose="020B0509030403020204" pitchFamily="49" charset="0"/>
                </a:rPr>
                <a:t>.</a:t>
              </a:r>
              <a:r>
                <a:rPr kumimoji="0" lang="zh-CN" altLang="zh-CN" sz="1400" b="1" i="0" u="none" strike="noStrike" cap="none" normalizeH="0" baseline="0">
                  <a:ln>
                    <a:noFill/>
                  </a:ln>
                  <a:solidFill>
                    <a:srgbClr val="000080"/>
                  </a:solidFill>
                  <a:effectLst/>
                  <a:latin typeface="Source Code Pro" panose="020B0509030403020204" pitchFamily="49" charset="0"/>
                </a:rPr>
                <a:t>class</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@EnableFeignClients</a:t>
              </a:r>
              <a:r>
                <a:rPr kumimoji="0" lang="zh-CN" altLang="zh-CN" sz="1400" b="0" i="0" u="none" strike="noStrike" cap="none" normalizeH="0" baseline="0">
                  <a:ln>
                    <a:noFill/>
                  </a:ln>
                  <a:solidFill>
                    <a:srgbClr val="000000"/>
                  </a:solidFill>
                  <a:effectLst/>
                  <a:latin typeface="Source Code Pro" panose="020B0509030403020204" pitchFamily="49" charset="0"/>
                </a:rPr>
                <a:t>(basePackages = </a:t>
              </a:r>
              <a:r>
                <a:rPr kumimoji="0" lang="zh-CN" altLang="zh-CN" sz="1400" b="1" i="0" u="none" strike="noStrike" cap="none" normalizeH="0" baseline="0">
                  <a:ln>
                    <a:noFill/>
                  </a:ln>
                  <a:solidFill>
                    <a:srgbClr val="008000"/>
                  </a:solidFill>
                  <a:effectLst/>
                  <a:latin typeface="Source Code Pro" panose="020B0509030403020204" pitchFamily="49" charset="0"/>
                </a:rPr>
                <a:t>"com.hmall.api.client"</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@MapperScan</a:t>
              </a:r>
              <a:r>
                <a:rPr kumimoji="0" lang="zh-CN" altLang="zh-CN" sz="1400" b="0" i="0" u="none" strike="noStrike" cap="none" normalizeH="0" baseline="0">
                  <a:ln>
                    <a:noFill/>
                  </a:ln>
                  <a:solidFill>
                    <a:srgbClr val="000000"/>
                  </a:solidFill>
                  <a:effectLst/>
                  <a:latin typeface="Source Code Pro" panose="020B0509030403020204" pitchFamily="49" charset="0"/>
                </a:rPr>
                <a:t>(</a:t>
              </a:r>
              <a:r>
                <a:rPr kumimoji="0" lang="zh-CN" altLang="zh-CN" sz="1400" b="1" i="0" u="none" strike="noStrike" cap="none" normalizeH="0" baseline="0">
                  <a:ln>
                    <a:noFill/>
                  </a:ln>
                  <a:solidFill>
                    <a:srgbClr val="008000"/>
                  </a:solidFill>
                  <a:effectLst/>
                  <a:latin typeface="Source Code Pro" panose="020B0509030403020204" pitchFamily="49" charset="0"/>
                </a:rPr>
                <a:t>"com.hmall.cart.mapper"</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@SpringBootApplication</a:t>
              </a:r>
              <a:br>
                <a:rPr kumimoji="0" lang="zh-CN" altLang="zh-CN" sz="1400" b="0" i="0" u="none" strike="noStrike" cap="none" normalizeH="0" baseline="0">
                  <a:ln>
                    <a:noFill/>
                  </a:ln>
                  <a:solidFill>
                    <a:srgbClr val="808000"/>
                  </a:solidFill>
                  <a:effectLst/>
                  <a:latin typeface="Source Code Pro" panose="020B0509030403020204" pitchFamily="49" charset="0"/>
                </a:rPr>
              </a:br>
              <a:r>
                <a:rPr kumimoji="0" lang="zh-CN" altLang="zh-CN" sz="1400" b="1" i="0" u="none" strike="noStrike" cap="none" normalizeH="0" baseline="0">
                  <a:ln>
                    <a:noFill/>
                  </a:ln>
                  <a:solidFill>
                    <a:srgbClr val="000080"/>
                  </a:solidFill>
                  <a:effectLst/>
                  <a:latin typeface="Source Code Pro" panose="020B0509030403020204" pitchFamily="49" charset="0"/>
                </a:rPr>
                <a:t>public class </a:t>
              </a:r>
              <a:r>
                <a:rPr kumimoji="0" lang="zh-CN" altLang="zh-CN" sz="1400" b="0" i="0" u="none" strike="noStrike" cap="none" normalizeH="0" baseline="0">
                  <a:ln>
                    <a:noFill/>
                  </a:ln>
                  <a:solidFill>
                    <a:srgbClr val="000000"/>
                  </a:solidFill>
                  <a:effectLst/>
                  <a:latin typeface="Source Code Pro" panose="020B0509030403020204" pitchFamily="49" charset="0"/>
                </a:rPr>
                <a:t>CartApplication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public static void </a:t>
              </a:r>
              <a:r>
                <a:rPr kumimoji="0" lang="zh-CN" altLang="zh-CN" sz="1400" b="0" i="0" u="none" strike="noStrike" cap="none" normalizeH="0" baseline="0">
                  <a:ln>
                    <a:noFill/>
                  </a:ln>
                  <a:solidFill>
                    <a:srgbClr val="000000"/>
                  </a:solidFill>
                  <a:effectLst/>
                  <a:latin typeface="Source Code Pro" panose="020B0509030403020204" pitchFamily="49" charset="0"/>
                </a:rPr>
                <a:t>main(String[] args)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SpringApplication.</a:t>
              </a:r>
              <a:r>
                <a:rPr kumimoji="0" lang="zh-CN" altLang="zh-CN" sz="1400" b="0" i="1" u="none" strike="noStrike" cap="none" normalizeH="0" baseline="0">
                  <a:ln>
                    <a:noFill/>
                  </a:ln>
                  <a:solidFill>
                    <a:srgbClr val="000000"/>
                  </a:solidFill>
                  <a:effectLst/>
                  <a:latin typeface="Source Code Pro" panose="020B0509030403020204" pitchFamily="49" charset="0"/>
                </a:rPr>
                <a:t>run</a:t>
              </a:r>
              <a:r>
                <a:rPr kumimoji="0" lang="zh-CN" altLang="zh-CN" sz="1400" b="0" i="0" u="none" strike="noStrike" cap="none" normalizeH="0" baseline="0">
                  <a:ln>
                    <a:noFill/>
                  </a:ln>
                  <a:solidFill>
                    <a:srgbClr val="000000"/>
                  </a:solidFill>
                  <a:effectLst/>
                  <a:latin typeface="Source Code Pro" panose="020B0509030403020204" pitchFamily="49" charset="0"/>
                </a:rPr>
                <a:t>(CartApplication.</a:t>
              </a:r>
              <a:r>
                <a:rPr kumimoji="0" lang="zh-CN" altLang="zh-CN" sz="1400" b="1" i="0" u="none" strike="noStrike" cap="none" normalizeH="0" baseline="0">
                  <a:ln>
                    <a:noFill/>
                  </a:ln>
                  <a:solidFill>
                    <a:srgbClr val="000080"/>
                  </a:solidFill>
                  <a:effectLst/>
                  <a:latin typeface="Source Code Pro" panose="020B0509030403020204" pitchFamily="49" charset="0"/>
                </a:rPr>
                <a:t>class</a:t>
              </a:r>
              <a:r>
                <a:rPr kumimoji="0" lang="zh-CN" altLang="zh-CN" sz="1400" b="0" i="0" u="none" strike="noStrike" cap="none" normalizeH="0" baseline="0">
                  <a:ln>
                    <a:noFill/>
                  </a:ln>
                  <a:solidFill>
                    <a:srgbClr val="000000"/>
                  </a:solidFill>
                  <a:effectLst/>
                  <a:latin typeface="Source Code Pro" panose="020B0509030403020204" pitchFamily="49" charset="0"/>
                </a:rPr>
                <a:t>, args);</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6" name="矩形: 圆角 15">
              <a:extLst>
                <a:ext uri="{FF2B5EF4-FFF2-40B4-BE49-F238E27FC236}">
                  <a16:creationId xmlns:a16="http://schemas.microsoft.com/office/drawing/2014/main" id="{0A03892D-ADAD-0BD3-7CCA-944FECAA1774}"/>
                </a:ext>
              </a:extLst>
            </p:cNvPr>
            <p:cNvSpPr/>
            <p:nvPr/>
          </p:nvSpPr>
          <p:spPr>
            <a:xfrm>
              <a:off x="1859972" y="2480205"/>
              <a:ext cx="9517786" cy="26932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7" name="组合 16">
              <a:extLst>
                <a:ext uri="{FF2B5EF4-FFF2-40B4-BE49-F238E27FC236}">
                  <a16:creationId xmlns:a16="http://schemas.microsoft.com/office/drawing/2014/main" id="{94EDF62B-96CE-906A-BB77-5A021D6BB051}"/>
                </a:ext>
              </a:extLst>
            </p:cNvPr>
            <p:cNvGrpSpPr/>
            <p:nvPr/>
          </p:nvGrpSpPr>
          <p:grpSpPr>
            <a:xfrm>
              <a:off x="1976200" y="2536186"/>
              <a:ext cx="749153" cy="151959"/>
              <a:chOff x="1976200" y="2536186"/>
              <a:chExt cx="749153" cy="151959"/>
            </a:xfrm>
          </p:grpSpPr>
          <p:sp>
            <p:nvSpPr>
              <p:cNvPr id="18" name="椭圆 17">
                <a:extLst>
                  <a:ext uri="{FF2B5EF4-FFF2-40B4-BE49-F238E27FC236}">
                    <a16:creationId xmlns:a16="http://schemas.microsoft.com/office/drawing/2014/main" id="{4E947062-2E57-2D5D-99D7-04A132C1D581}"/>
                  </a:ext>
                </a:extLst>
              </p:cNvPr>
              <p:cNvSpPr/>
              <p:nvPr/>
            </p:nvSpPr>
            <p:spPr>
              <a:xfrm>
                <a:off x="1976200" y="2536188"/>
                <a:ext cx="151957" cy="15195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57F4049-29F2-6A8D-69CD-7A55F0313E5A}"/>
                  </a:ext>
                </a:extLst>
              </p:cNvPr>
              <p:cNvSpPr/>
              <p:nvPr/>
            </p:nvSpPr>
            <p:spPr>
              <a:xfrm>
                <a:off x="2274798" y="2536187"/>
                <a:ext cx="151957" cy="15195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EEDD84E-F8FA-C5FA-8395-E63ECBB18C14}"/>
                  </a:ext>
                </a:extLst>
              </p:cNvPr>
              <p:cNvSpPr/>
              <p:nvPr/>
            </p:nvSpPr>
            <p:spPr>
              <a:xfrm>
                <a:off x="2573396" y="2536186"/>
                <a:ext cx="151957" cy="15195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173678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切换负载均衡算法</a:t>
            </a:r>
          </a:p>
        </p:txBody>
      </p:sp>
      <p:sp>
        <p:nvSpPr>
          <p:cNvPr id="12" name="文本占位符 3">
            <a:extLst>
              <a:ext uri="{FF2B5EF4-FFF2-40B4-BE49-F238E27FC236}">
                <a16:creationId xmlns:a16="http://schemas.microsoft.com/office/drawing/2014/main" id="{A2C9BDCB-3DE2-2D94-C6A3-509CDAAE9EDA}"/>
              </a:ext>
            </a:extLst>
          </p:cNvPr>
          <p:cNvSpPr>
            <a:spLocks noGrp="1"/>
          </p:cNvSpPr>
          <p:nvPr>
            <p:ph type="body" sz="quarter" idx="11"/>
          </p:nvPr>
        </p:nvSpPr>
        <p:spPr>
          <a:xfrm>
            <a:off x="710879" y="1656000"/>
            <a:ext cx="10546005" cy="829748"/>
          </a:xfrm>
        </p:spPr>
        <p:txBody>
          <a:bodyPr/>
          <a:lstStyle/>
          <a:p>
            <a:r>
              <a:rPr lang="zh-CN" altLang="en-US"/>
              <a:t>要修改负载均衡策略则需要覆盖</a:t>
            </a:r>
            <a:r>
              <a:rPr lang="en-US" altLang="zh-CN"/>
              <a:t>SpringCloudLoadBalancer</a:t>
            </a:r>
            <a:r>
              <a:rPr lang="zh-CN" altLang="en-US"/>
              <a:t>中的自动装配配置：</a:t>
            </a:r>
            <a:endParaRPr lang="en-US" altLang="zh-CN"/>
          </a:p>
        </p:txBody>
      </p:sp>
      <p:grpSp>
        <p:nvGrpSpPr>
          <p:cNvPr id="3" name="组合 2">
            <a:extLst>
              <a:ext uri="{FF2B5EF4-FFF2-40B4-BE49-F238E27FC236}">
                <a16:creationId xmlns:a16="http://schemas.microsoft.com/office/drawing/2014/main" id="{AD62AB78-8B87-A4FC-43A2-0E7A057E4BE3}"/>
              </a:ext>
            </a:extLst>
          </p:cNvPr>
          <p:cNvGrpSpPr/>
          <p:nvPr/>
        </p:nvGrpSpPr>
        <p:grpSpPr>
          <a:xfrm>
            <a:off x="1224988" y="2190377"/>
            <a:ext cx="9517786" cy="3074961"/>
            <a:chOff x="1859972" y="2480205"/>
            <a:chExt cx="9517786" cy="3074961"/>
          </a:xfrm>
        </p:grpSpPr>
        <p:sp>
          <p:nvSpPr>
            <p:cNvPr id="4" name="矩形: 圆角 3">
              <a:extLst>
                <a:ext uri="{FF2B5EF4-FFF2-40B4-BE49-F238E27FC236}">
                  <a16:creationId xmlns:a16="http://schemas.microsoft.com/office/drawing/2014/main" id="{52C990F6-4466-DE21-F49C-DE7A256B5A82}"/>
                </a:ext>
              </a:extLst>
            </p:cNvPr>
            <p:cNvSpPr/>
            <p:nvPr/>
          </p:nvSpPr>
          <p:spPr>
            <a:xfrm>
              <a:off x="1859972" y="2480205"/>
              <a:ext cx="9517786" cy="3074961"/>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E105D33-82CC-753D-7708-8F13169C44EF}"/>
                </a:ext>
              </a:extLst>
            </p:cNvPr>
            <p:cNvSpPr txBox="1"/>
            <p:nvPr/>
          </p:nvSpPr>
          <p:spPr>
            <a:xfrm>
              <a:off x="1859973" y="2845725"/>
              <a:ext cx="8922864" cy="2588529"/>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400" b="0" i="0" u="none" strike="noStrike" cap="none" normalizeH="0" baseline="0">
                  <a:ln>
                    <a:noFill/>
                  </a:ln>
                  <a:solidFill>
                    <a:srgbClr val="808000"/>
                  </a:solidFill>
                  <a:effectLst/>
                  <a:latin typeface="Source Code Pro" panose="020B0509030403020204" pitchFamily="49" charset="0"/>
                </a:rPr>
                <a:t>@LoadBalancerClients</a:t>
              </a:r>
              <a:r>
                <a:rPr kumimoji="0" lang="zh-CN" altLang="zh-CN" sz="1400" b="0" i="0" u="none" strike="noStrike" cap="none" normalizeH="0" baseline="0">
                  <a:ln>
                    <a:noFill/>
                  </a:ln>
                  <a:solidFill>
                    <a:srgbClr val="000000"/>
                  </a:solidFill>
                  <a:effectLst/>
                  <a:latin typeface="Source Code Pro" panose="020B0509030403020204" pitchFamily="49" charset="0"/>
                </a:rPr>
                <a:t>(defaultConfiguration = </a:t>
              </a:r>
              <a:r>
                <a:rPr kumimoji="0" lang="en-US" altLang="zh-CN" sz="1400" b="0" i="0" u="none" strike="noStrike" cap="none" normalizeH="0" baseline="0">
                  <a:ln>
                    <a:noFill/>
                  </a:ln>
                  <a:solidFill>
                    <a:srgbClr val="000000"/>
                  </a:solidFill>
                  <a:effectLst/>
                  <a:latin typeface="Source Code Pro" panose="020B0509030403020204" pitchFamily="49" charset="0"/>
                </a:rPr>
                <a:t>XxxConfiguration</a:t>
              </a:r>
              <a:r>
                <a:rPr kumimoji="0" lang="zh-CN" altLang="zh-CN" sz="1400" b="0" i="0" u="none" strike="noStrike" cap="none" normalizeH="0" baseline="0">
                  <a:ln>
                    <a:noFill/>
                  </a:ln>
                  <a:solidFill>
                    <a:srgbClr val="000000"/>
                  </a:solidFill>
                  <a:effectLst/>
                  <a:latin typeface="Source Code Pro" panose="020B0509030403020204" pitchFamily="49" charset="0"/>
                </a:rPr>
                <a:t>.</a:t>
              </a:r>
              <a:r>
                <a:rPr kumimoji="0" lang="zh-CN" altLang="zh-CN" sz="1400" b="1" i="0" u="none" strike="noStrike" cap="none" normalizeH="0" baseline="0">
                  <a:ln>
                    <a:noFill/>
                  </a:ln>
                  <a:solidFill>
                    <a:srgbClr val="000080"/>
                  </a:solidFill>
                  <a:effectLst/>
                  <a:latin typeface="Source Code Pro" panose="020B0509030403020204" pitchFamily="49" charset="0"/>
                </a:rPr>
                <a:t>class</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@EnableFeignClients</a:t>
              </a:r>
              <a:r>
                <a:rPr kumimoji="0" lang="zh-CN" altLang="zh-CN" sz="1400" b="0" i="0" u="none" strike="noStrike" cap="none" normalizeH="0" baseline="0">
                  <a:ln>
                    <a:noFill/>
                  </a:ln>
                  <a:solidFill>
                    <a:srgbClr val="000000"/>
                  </a:solidFill>
                  <a:effectLst/>
                  <a:latin typeface="Source Code Pro" panose="020B0509030403020204" pitchFamily="49" charset="0"/>
                </a:rPr>
                <a:t>(basePackages = </a:t>
              </a:r>
              <a:r>
                <a:rPr kumimoji="0" lang="zh-CN" altLang="zh-CN" sz="1400" b="1" i="0" u="none" strike="noStrike" cap="none" normalizeH="0" baseline="0">
                  <a:ln>
                    <a:noFill/>
                  </a:ln>
                  <a:solidFill>
                    <a:srgbClr val="008000"/>
                  </a:solidFill>
                  <a:effectLst/>
                  <a:latin typeface="Source Code Pro" panose="020B0509030403020204" pitchFamily="49" charset="0"/>
                </a:rPr>
                <a:t>"com.hmall.api.client"</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@MapperScan</a:t>
              </a:r>
              <a:r>
                <a:rPr kumimoji="0" lang="zh-CN" altLang="zh-CN" sz="1400" b="0" i="0" u="none" strike="noStrike" cap="none" normalizeH="0" baseline="0">
                  <a:ln>
                    <a:noFill/>
                  </a:ln>
                  <a:solidFill>
                    <a:srgbClr val="000000"/>
                  </a:solidFill>
                  <a:effectLst/>
                  <a:latin typeface="Source Code Pro" panose="020B0509030403020204" pitchFamily="49" charset="0"/>
                </a:rPr>
                <a:t>(</a:t>
              </a:r>
              <a:r>
                <a:rPr kumimoji="0" lang="zh-CN" altLang="zh-CN" sz="1400" b="1" i="0" u="none" strike="noStrike" cap="none" normalizeH="0" baseline="0">
                  <a:ln>
                    <a:noFill/>
                  </a:ln>
                  <a:solidFill>
                    <a:srgbClr val="008000"/>
                  </a:solidFill>
                  <a:effectLst/>
                  <a:latin typeface="Source Code Pro" panose="020B0509030403020204" pitchFamily="49" charset="0"/>
                </a:rPr>
                <a:t>"com.hmall.cart.mapper"</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@SpringBootApplication</a:t>
              </a:r>
              <a:br>
                <a:rPr kumimoji="0" lang="zh-CN" altLang="zh-CN" sz="1400" b="0" i="0" u="none" strike="noStrike" cap="none" normalizeH="0" baseline="0">
                  <a:ln>
                    <a:noFill/>
                  </a:ln>
                  <a:solidFill>
                    <a:srgbClr val="808000"/>
                  </a:solidFill>
                  <a:effectLst/>
                  <a:latin typeface="Source Code Pro" panose="020B0509030403020204" pitchFamily="49" charset="0"/>
                </a:rPr>
              </a:br>
              <a:r>
                <a:rPr kumimoji="0" lang="zh-CN" altLang="zh-CN" sz="1400" b="1" i="0" u="none" strike="noStrike" cap="none" normalizeH="0" baseline="0">
                  <a:ln>
                    <a:noFill/>
                  </a:ln>
                  <a:solidFill>
                    <a:srgbClr val="000080"/>
                  </a:solidFill>
                  <a:effectLst/>
                  <a:latin typeface="Source Code Pro" panose="020B0509030403020204" pitchFamily="49" charset="0"/>
                </a:rPr>
                <a:t>public class </a:t>
              </a:r>
              <a:r>
                <a:rPr kumimoji="0" lang="zh-CN" altLang="zh-CN" sz="1400" b="0" i="0" u="none" strike="noStrike" cap="none" normalizeH="0" baseline="0">
                  <a:ln>
                    <a:noFill/>
                  </a:ln>
                  <a:solidFill>
                    <a:srgbClr val="000000"/>
                  </a:solidFill>
                  <a:effectLst/>
                  <a:latin typeface="Source Code Pro" panose="020B0509030403020204" pitchFamily="49" charset="0"/>
                </a:rPr>
                <a:t>CartApplication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public static void </a:t>
              </a:r>
              <a:r>
                <a:rPr kumimoji="0" lang="zh-CN" altLang="zh-CN" sz="1400" b="0" i="0" u="none" strike="noStrike" cap="none" normalizeH="0" baseline="0">
                  <a:ln>
                    <a:noFill/>
                  </a:ln>
                  <a:solidFill>
                    <a:srgbClr val="000000"/>
                  </a:solidFill>
                  <a:effectLst/>
                  <a:latin typeface="Source Code Pro" panose="020B0509030403020204" pitchFamily="49" charset="0"/>
                </a:rPr>
                <a:t>main(String[] args)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SpringApplication.</a:t>
              </a:r>
              <a:r>
                <a:rPr kumimoji="0" lang="zh-CN" altLang="zh-CN" sz="1400" b="0" i="1" u="none" strike="noStrike" cap="none" normalizeH="0" baseline="0">
                  <a:ln>
                    <a:noFill/>
                  </a:ln>
                  <a:solidFill>
                    <a:srgbClr val="000000"/>
                  </a:solidFill>
                  <a:effectLst/>
                  <a:latin typeface="Source Code Pro" panose="020B0509030403020204" pitchFamily="49" charset="0"/>
                </a:rPr>
                <a:t>run</a:t>
              </a:r>
              <a:r>
                <a:rPr kumimoji="0" lang="zh-CN" altLang="zh-CN" sz="1400" b="0" i="0" u="none" strike="noStrike" cap="none" normalizeH="0" baseline="0">
                  <a:ln>
                    <a:noFill/>
                  </a:ln>
                  <a:solidFill>
                    <a:srgbClr val="000000"/>
                  </a:solidFill>
                  <a:effectLst/>
                  <a:latin typeface="Source Code Pro" panose="020B0509030403020204" pitchFamily="49" charset="0"/>
                </a:rPr>
                <a:t>(CartApplication.</a:t>
              </a:r>
              <a:r>
                <a:rPr kumimoji="0" lang="zh-CN" altLang="zh-CN" sz="1400" b="1" i="0" u="none" strike="noStrike" cap="none" normalizeH="0" baseline="0">
                  <a:ln>
                    <a:noFill/>
                  </a:ln>
                  <a:solidFill>
                    <a:srgbClr val="000080"/>
                  </a:solidFill>
                  <a:effectLst/>
                  <a:latin typeface="Source Code Pro" panose="020B0509030403020204" pitchFamily="49" charset="0"/>
                </a:rPr>
                <a:t>class</a:t>
              </a:r>
              <a:r>
                <a:rPr kumimoji="0" lang="zh-CN" altLang="zh-CN" sz="1400" b="0" i="0" u="none" strike="noStrike" cap="none" normalizeH="0" baseline="0">
                  <a:ln>
                    <a:noFill/>
                  </a:ln>
                  <a:solidFill>
                    <a:srgbClr val="000000"/>
                  </a:solidFill>
                  <a:effectLst/>
                  <a:latin typeface="Source Code Pro" panose="020B0509030403020204" pitchFamily="49" charset="0"/>
                </a:rPr>
                <a:t>, args);</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6" name="矩形: 圆角 5">
              <a:extLst>
                <a:ext uri="{FF2B5EF4-FFF2-40B4-BE49-F238E27FC236}">
                  <a16:creationId xmlns:a16="http://schemas.microsoft.com/office/drawing/2014/main" id="{573BCB20-5813-D24F-59C7-F1A1DA3A483B}"/>
                </a:ext>
              </a:extLst>
            </p:cNvPr>
            <p:cNvSpPr/>
            <p:nvPr/>
          </p:nvSpPr>
          <p:spPr>
            <a:xfrm>
              <a:off x="1859972" y="2480205"/>
              <a:ext cx="9517786" cy="26932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7" name="组合 6">
              <a:extLst>
                <a:ext uri="{FF2B5EF4-FFF2-40B4-BE49-F238E27FC236}">
                  <a16:creationId xmlns:a16="http://schemas.microsoft.com/office/drawing/2014/main" id="{E9CFAA5F-185F-BA8A-50C6-51E508A73D9C}"/>
                </a:ext>
              </a:extLst>
            </p:cNvPr>
            <p:cNvGrpSpPr/>
            <p:nvPr/>
          </p:nvGrpSpPr>
          <p:grpSpPr>
            <a:xfrm>
              <a:off x="1976200" y="2536186"/>
              <a:ext cx="749153" cy="151959"/>
              <a:chOff x="1976200" y="2536186"/>
              <a:chExt cx="749153" cy="151959"/>
            </a:xfrm>
          </p:grpSpPr>
          <p:sp>
            <p:nvSpPr>
              <p:cNvPr id="8" name="椭圆 7">
                <a:extLst>
                  <a:ext uri="{FF2B5EF4-FFF2-40B4-BE49-F238E27FC236}">
                    <a16:creationId xmlns:a16="http://schemas.microsoft.com/office/drawing/2014/main" id="{CD0A30A4-7366-32DE-DA3D-DDA6303FAA14}"/>
                  </a:ext>
                </a:extLst>
              </p:cNvPr>
              <p:cNvSpPr/>
              <p:nvPr/>
            </p:nvSpPr>
            <p:spPr>
              <a:xfrm>
                <a:off x="1976200" y="2536188"/>
                <a:ext cx="151957" cy="15195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D86D6F7-8ED7-74D6-FBD3-D3DEFB3A2DDD}"/>
                  </a:ext>
                </a:extLst>
              </p:cNvPr>
              <p:cNvSpPr/>
              <p:nvPr/>
            </p:nvSpPr>
            <p:spPr>
              <a:xfrm>
                <a:off x="2274798" y="2536187"/>
                <a:ext cx="151957" cy="15195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CDFAC15-B2C4-5EF8-C368-D5AF325FFD4C}"/>
                  </a:ext>
                </a:extLst>
              </p:cNvPr>
              <p:cNvSpPr/>
              <p:nvPr/>
            </p:nvSpPr>
            <p:spPr>
              <a:xfrm>
                <a:off x="2573396" y="2536186"/>
                <a:ext cx="151957" cy="15195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a:extLst>
              <a:ext uri="{FF2B5EF4-FFF2-40B4-BE49-F238E27FC236}">
                <a16:creationId xmlns:a16="http://schemas.microsoft.com/office/drawing/2014/main" id="{D94A1F92-1BB9-2588-C388-0B76B1C46602}"/>
              </a:ext>
            </a:extLst>
          </p:cNvPr>
          <p:cNvGrpSpPr/>
          <p:nvPr/>
        </p:nvGrpSpPr>
        <p:grpSpPr>
          <a:xfrm>
            <a:off x="-10056037" y="2190377"/>
            <a:ext cx="9655345" cy="3797806"/>
            <a:chOff x="1859972" y="2480205"/>
            <a:chExt cx="9655345" cy="3797806"/>
          </a:xfrm>
        </p:grpSpPr>
        <p:sp>
          <p:nvSpPr>
            <p:cNvPr id="22" name="矩形: 圆角 21">
              <a:extLst>
                <a:ext uri="{FF2B5EF4-FFF2-40B4-BE49-F238E27FC236}">
                  <a16:creationId xmlns:a16="http://schemas.microsoft.com/office/drawing/2014/main" id="{EF82DFA1-2DDE-E47A-EE76-E106C7E196FB}"/>
                </a:ext>
              </a:extLst>
            </p:cNvPr>
            <p:cNvSpPr/>
            <p:nvPr/>
          </p:nvSpPr>
          <p:spPr>
            <a:xfrm>
              <a:off x="1859972" y="2480205"/>
              <a:ext cx="9517786" cy="3797806"/>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5FBA125-573C-F77A-E62C-1925F7C9921B}"/>
                </a:ext>
              </a:extLst>
            </p:cNvPr>
            <p:cNvSpPr txBox="1"/>
            <p:nvPr/>
          </p:nvSpPr>
          <p:spPr>
            <a:xfrm>
              <a:off x="1859973" y="2845725"/>
              <a:ext cx="9655344" cy="3192221"/>
            </a:xfrm>
            <a:prstGeom prst="rect">
              <a:avLst/>
            </a:prstGeom>
            <a:noFill/>
          </p:spPr>
          <p:txBody>
            <a:bodyPr wrap="square" lIns="217440" tIns="45720" rIns="216000" bIns="4572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200" b="1" i="0" u="none" strike="noStrike" cap="none" normalizeH="0" baseline="0">
                  <a:ln>
                    <a:noFill/>
                  </a:ln>
                  <a:solidFill>
                    <a:srgbClr val="000080"/>
                  </a:solidFill>
                  <a:effectLst/>
                  <a:latin typeface="Source Code Pro" panose="020B0509030403020204" pitchFamily="49" charset="0"/>
                </a:rPr>
                <a:t>public class </a:t>
              </a:r>
              <a:r>
                <a:rPr kumimoji="0" lang="zh-CN" altLang="zh-CN" sz="1200" b="0" i="0" u="none" strike="noStrike" cap="none" normalizeH="0" baseline="0">
                  <a:ln>
                    <a:noFill/>
                  </a:ln>
                  <a:solidFill>
                    <a:srgbClr val="000000"/>
                  </a:solidFill>
                  <a:effectLst/>
                  <a:latin typeface="Source Code Pro" panose="020B0509030403020204" pitchFamily="49" charset="0"/>
                </a:rPr>
                <a:t>LoadBalancerConfiguration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0" i="0" u="none" strike="noStrike" cap="none" normalizeH="0" baseline="0">
                  <a:ln>
                    <a:noFill/>
                  </a:ln>
                  <a:solidFill>
                    <a:srgbClr val="808000"/>
                  </a:solidFill>
                  <a:effectLst/>
                  <a:latin typeface="Source Code Pro" panose="020B0509030403020204" pitchFamily="49" charset="0"/>
                </a:rPr>
                <a:t>@Bean</a:t>
              </a:r>
              <a:br>
                <a:rPr kumimoji="0" lang="zh-CN" altLang="zh-CN" sz="1200" b="0" i="0" u="none" strike="noStrike" cap="none" normalizeH="0" baseline="0">
                  <a:ln>
                    <a:noFill/>
                  </a:ln>
                  <a:solidFill>
                    <a:srgbClr val="808000"/>
                  </a:solidFill>
                  <a:effectLst/>
                  <a:latin typeface="Source Code Pro" panose="020B0509030403020204" pitchFamily="49" charset="0"/>
                </a:rPr>
              </a:br>
              <a:r>
                <a:rPr kumimoji="0" lang="zh-CN" altLang="zh-CN" sz="1200" b="0" i="0" u="none" strike="noStrike" cap="none" normalizeH="0" baseline="0">
                  <a:ln>
                    <a:noFill/>
                  </a:ln>
                  <a:solidFill>
                    <a:srgbClr val="808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public </a:t>
              </a:r>
              <a:r>
                <a:rPr kumimoji="0" lang="zh-CN" altLang="zh-CN" sz="1200" b="0" i="0" u="none" strike="noStrike" cap="none" normalizeH="0" baseline="0">
                  <a:ln>
                    <a:noFill/>
                  </a:ln>
                  <a:solidFill>
                    <a:srgbClr val="000000"/>
                  </a:solidFill>
                  <a:effectLst/>
                  <a:latin typeface="Source Code Pro" panose="020B0509030403020204" pitchFamily="49" charset="0"/>
                </a:rPr>
                <a:t>ReactorLoadBalancer&lt;ServiceInstance&gt; reactorServiceInstanceLoadBalancer(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Environment environment,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NacosDiscoveryProperties properties,</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LoadBalancerClientFactory loadBalancerClientFactory)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String name = environment.getProperty(LoadBalancerClientFactory.</a:t>
              </a:r>
              <a:r>
                <a:rPr kumimoji="0" lang="zh-CN" altLang="zh-CN" sz="1200" b="1" i="1" u="none" strike="noStrike" cap="none" normalizeH="0" baseline="0">
                  <a:ln>
                    <a:noFill/>
                  </a:ln>
                  <a:solidFill>
                    <a:srgbClr val="660E7A"/>
                  </a:solidFill>
                  <a:effectLst/>
                  <a:latin typeface="Source Code Pro" panose="020B0509030403020204" pitchFamily="49" charset="0"/>
                </a:rPr>
                <a:t>PROPERTY_NAME</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r>
                <a:rPr kumimoji="0" lang="zh-CN" altLang="zh-CN" sz="1200" b="1" i="0" u="none" strike="noStrike" cap="none" normalizeH="0" baseline="0">
                  <a:ln>
                    <a:noFill/>
                  </a:ln>
                  <a:solidFill>
                    <a:srgbClr val="000080"/>
                  </a:solidFill>
                  <a:effectLst/>
                  <a:latin typeface="Source Code Pro" panose="020B0509030403020204" pitchFamily="49" charset="0"/>
                </a:rPr>
                <a:t>return new </a:t>
              </a:r>
              <a:r>
                <a:rPr kumimoji="0" lang="zh-CN" altLang="zh-CN" sz="1200" b="0" i="0" u="none" strike="noStrike" cap="none" normalizeH="0" baseline="0">
                  <a:ln>
                    <a:noFill/>
                  </a:ln>
                  <a:solidFill>
                    <a:srgbClr val="000000"/>
                  </a:solidFill>
                  <a:effectLst/>
                  <a:latin typeface="Source Code Pro" panose="020B0509030403020204" pitchFamily="49" charset="0"/>
                </a:rPr>
                <a:t>NacosLoadBalancer(</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loadBalancerClientFactory.getLazyProvider(name, ServiceInstanceListSupplier.</a:t>
              </a:r>
              <a:r>
                <a:rPr kumimoji="0" lang="zh-CN" altLang="zh-CN" sz="1200" b="1" i="0" u="none" strike="noStrike" cap="none" normalizeH="0" baseline="0">
                  <a:ln>
                    <a:noFill/>
                  </a:ln>
                  <a:solidFill>
                    <a:srgbClr val="000080"/>
                  </a:solidFill>
                  <a:effectLst/>
                  <a:latin typeface="Source Code Pro" panose="020B0509030403020204" pitchFamily="49" charset="0"/>
                </a:rPr>
                <a:t>class</a:t>
              </a:r>
              <a:r>
                <a:rPr kumimoji="0" lang="zh-CN" altLang="zh-CN" sz="1200" b="0" i="0" u="none" strike="noStrike" cap="none" normalizeH="0" baseline="0">
                  <a:ln>
                    <a:noFill/>
                  </a:ln>
                  <a:solidFill>
                    <a:srgbClr val="000000"/>
                  </a:solidFill>
                  <a:effectLst/>
                  <a:latin typeface="Source Code Pro" panose="020B0509030403020204" pitchFamily="49" charset="0"/>
                </a:rPr>
                <a:t>),</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name,</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properties);</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    }</a:t>
              </a:r>
              <a:br>
                <a:rPr kumimoji="0" lang="zh-CN" altLang="zh-CN" sz="1200" b="0" i="0" u="none" strike="noStrike" cap="none" normalizeH="0" baseline="0">
                  <a:ln>
                    <a:noFill/>
                  </a:ln>
                  <a:solidFill>
                    <a:srgbClr val="000000"/>
                  </a:solidFill>
                  <a:effectLst/>
                  <a:latin typeface="Source Code Pro" panose="020B0509030403020204" pitchFamily="49" charset="0"/>
                </a:rPr>
              </a:br>
              <a:r>
                <a:rPr kumimoji="0" lang="zh-CN" altLang="zh-CN" sz="1200" b="0" i="0" u="none" strike="noStrike" cap="none" normalizeH="0" baseline="0">
                  <a:ln>
                    <a:noFill/>
                  </a:ln>
                  <a:solidFill>
                    <a:srgbClr val="000000"/>
                  </a:solidFill>
                  <a:effectLst/>
                  <a:latin typeface="Source Code Pro" panose="020B0509030403020204" pitchFamily="49" charset="0"/>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4" name="矩形: 圆角 23">
              <a:extLst>
                <a:ext uri="{FF2B5EF4-FFF2-40B4-BE49-F238E27FC236}">
                  <a16:creationId xmlns:a16="http://schemas.microsoft.com/office/drawing/2014/main" id="{626ED8B7-3634-FE47-0BB0-49F9F6F22F38}"/>
                </a:ext>
              </a:extLst>
            </p:cNvPr>
            <p:cNvSpPr/>
            <p:nvPr/>
          </p:nvSpPr>
          <p:spPr>
            <a:xfrm>
              <a:off x="1859972" y="2480205"/>
              <a:ext cx="9517786" cy="269323"/>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25" name="组合 24">
              <a:extLst>
                <a:ext uri="{FF2B5EF4-FFF2-40B4-BE49-F238E27FC236}">
                  <a16:creationId xmlns:a16="http://schemas.microsoft.com/office/drawing/2014/main" id="{1A2917A0-9F6E-DE65-6D24-F340B0DB2312}"/>
                </a:ext>
              </a:extLst>
            </p:cNvPr>
            <p:cNvGrpSpPr/>
            <p:nvPr/>
          </p:nvGrpSpPr>
          <p:grpSpPr>
            <a:xfrm>
              <a:off x="1976200" y="2536186"/>
              <a:ext cx="749153" cy="151959"/>
              <a:chOff x="1976200" y="2536186"/>
              <a:chExt cx="749153" cy="151959"/>
            </a:xfrm>
          </p:grpSpPr>
          <p:sp>
            <p:nvSpPr>
              <p:cNvPr id="26" name="椭圆 25">
                <a:extLst>
                  <a:ext uri="{FF2B5EF4-FFF2-40B4-BE49-F238E27FC236}">
                    <a16:creationId xmlns:a16="http://schemas.microsoft.com/office/drawing/2014/main" id="{7ED8B0B1-C648-3CD0-4323-862C7FFA706B}"/>
                  </a:ext>
                </a:extLst>
              </p:cNvPr>
              <p:cNvSpPr/>
              <p:nvPr/>
            </p:nvSpPr>
            <p:spPr>
              <a:xfrm>
                <a:off x="1976200" y="2536188"/>
                <a:ext cx="151957" cy="15195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3B5FAD9-6F24-A9BA-AC5B-7FD9D3D96179}"/>
                  </a:ext>
                </a:extLst>
              </p:cNvPr>
              <p:cNvSpPr/>
              <p:nvPr/>
            </p:nvSpPr>
            <p:spPr>
              <a:xfrm>
                <a:off x="2274798" y="2536187"/>
                <a:ext cx="151957" cy="15195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40A5E133-8465-11C5-7107-9938A8086165}"/>
                  </a:ext>
                </a:extLst>
              </p:cNvPr>
              <p:cNvSpPr/>
              <p:nvPr/>
            </p:nvSpPr>
            <p:spPr>
              <a:xfrm>
                <a:off x="2573396" y="2536186"/>
                <a:ext cx="151957" cy="15195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605754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C3E09-28BD-EF9A-DC51-05F08F001F75}"/>
              </a:ext>
            </a:extLst>
          </p:cNvPr>
          <p:cNvSpPr>
            <a:spLocks noGrp="1"/>
          </p:cNvSpPr>
          <p:nvPr>
            <p:ph type="title"/>
          </p:nvPr>
        </p:nvSpPr>
        <p:spPr/>
        <p:txBody>
          <a:bodyPr/>
          <a:lstStyle/>
          <a:p>
            <a:r>
              <a:rPr lang="zh-CN" altLang="en-US"/>
              <a:t>服务保护</a:t>
            </a:r>
            <a:endParaRPr lang="en-US" altLang="zh-CN"/>
          </a:p>
        </p:txBody>
      </p:sp>
      <p:sp>
        <p:nvSpPr>
          <p:cNvPr id="3" name="文本占位符 2">
            <a:extLst>
              <a:ext uri="{FF2B5EF4-FFF2-40B4-BE49-F238E27FC236}">
                <a16:creationId xmlns:a16="http://schemas.microsoft.com/office/drawing/2014/main" id="{6C5D3087-C42F-3D69-B6D0-9325517A118A}"/>
              </a:ext>
            </a:extLst>
          </p:cNvPr>
          <p:cNvSpPr>
            <a:spLocks noGrp="1"/>
          </p:cNvSpPr>
          <p:nvPr>
            <p:ph type="body" sz="quarter" idx="10"/>
          </p:nvPr>
        </p:nvSpPr>
        <p:spPr/>
        <p:txBody>
          <a:bodyPr/>
          <a:lstStyle/>
          <a:p>
            <a:r>
              <a:rPr lang="en-US" altLang="zh-CN"/>
              <a:t>04</a:t>
            </a:r>
            <a:endParaRPr lang="zh-CN" altLang="en-US"/>
          </a:p>
        </p:txBody>
      </p:sp>
    </p:spTree>
    <p:extLst>
      <p:ext uri="{BB962C8B-B14F-4D97-AF65-F5344CB8AC3E}">
        <p14:creationId xmlns:p14="http://schemas.microsoft.com/office/powerpoint/2010/main" val="1417080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B60004"/>
                </a:solidFill>
              </a:rPr>
              <a:t>线程隔离</a:t>
            </a:r>
            <a:endParaRPr lang="en-US" altLang="zh-CN">
              <a:solidFill>
                <a:srgbClr val="B60004"/>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滑动窗口算法</a:t>
            </a:r>
            <a:endParaRPr lang="en-US" altLang="zh-CN"/>
          </a:p>
        </p:txBody>
      </p:sp>
      <p:sp>
        <p:nvSpPr>
          <p:cNvPr id="4" name="文本占位符 1">
            <a:extLst>
              <a:ext uri="{FF2B5EF4-FFF2-40B4-BE49-F238E27FC236}">
                <a16:creationId xmlns:a16="http://schemas.microsoft.com/office/drawing/2014/main" id="{2974B410-4A1B-F276-EB6E-9479C1F5039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漏桶算法</a:t>
            </a:r>
            <a:endParaRPr lang="en-US" altLang="zh-CN"/>
          </a:p>
        </p:txBody>
      </p:sp>
      <p:sp>
        <p:nvSpPr>
          <p:cNvPr id="5" name="文本占位符 1">
            <a:extLst>
              <a:ext uri="{FF2B5EF4-FFF2-40B4-BE49-F238E27FC236}">
                <a16:creationId xmlns:a16="http://schemas.microsoft.com/office/drawing/2014/main" id="{428C0904-DA42-B5F3-4550-7C7C0016BB14}"/>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令牌桶算法</a:t>
            </a:r>
            <a:endParaRPr lang="en-US" altLang="zh-CN"/>
          </a:p>
        </p:txBody>
      </p:sp>
    </p:spTree>
    <p:extLst>
      <p:ext uri="{BB962C8B-B14F-4D97-AF65-F5344CB8AC3E}">
        <p14:creationId xmlns:p14="http://schemas.microsoft.com/office/powerpoint/2010/main" val="342799190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pPr>
              <a:lnSpc>
                <a:spcPct val="100000"/>
              </a:lnSpc>
            </a:pPr>
            <a:r>
              <a:rPr lang="zh-CN" altLang="en-US">
                <a:solidFill>
                  <a:srgbClr val="B60004"/>
                </a:solidFill>
              </a:rPr>
              <a:t>线程隔离</a:t>
            </a:r>
            <a:endParaRPr lang="en-US" altLang="zh-CN">
              <a:solidFill>
                <a:srgbClr val="B60004"/>
              </a:solidFill>
            </a:endParaRP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zh-CN" altLang="en-US"/>
              <a:t>线程隔离有两种方式实现：</a:t>
            </a:r>
            <a:endParaRPr lang="en-US" altLang="zh-CN"/>
          </a:p>
          <a:p>
            <a:pPr marL="285750" indent="-285750">
              <a:buFont typeface="Arial" panose="020B0604020202020204" pitchFamily="34" charset="0"/>
              <a:buChar char="•"/>
            </a:pPr>
            <a:r>
              <a:rPr lang="zh-CN" altLang="en-US"/>
              <a:t>线程池隔离（</a:t>
            </a:r>
            <a:r>
              <a:rPr lang="en-US" altLang="zh-CN"/>
              <a:t>Hystix</a:t>
            </a:r>
            <a:r>
              <a:rPr lang="zh-CN" altLang="en-US"/>
              <a:t>默认采用）</a:t>
            </a:r>
            <a:endParaRPr lang="en-US" altLang="zh-CN"/>
          </a:p>
          <a:p>
            <a:pPr marL="285750" indent="-285750">
              <a:buFont typeface="Arial" panose="020B0604020202020204" pitchFamily="34" charset="0"/>
              <a:buChar char="•"/>
            </a:pPr>
            <a:r>
              <a:rPr lang="zh-CN" altLang="en-US"/>
              <a:t>信号量隔离（</a:t>
            </a:r>
            <a:r>
              <a:rPr lang="en-US" altLang="zh-CN"/>
              <a:t>Sentinel</a:t>
            </a:r>
            <a:r>
              <a:rPr lang="zh-CN" altLang="en-US"/>
              <a:t>默认采用）</a:t>
            </a:r>
            <a:endParaRPr lang="en-US" altLang="zh-CN"/>
          </a:p>
          <a:p>
            <a:endParaRPr lang="en-US" altLang="zh-CN"/>
          </a:p>
        </p:txBody>
      </p:sp>
      <p:sp>
        <p:nvSpPr>
          <p:cNvPr id="4" name="矩形: 圆角 3">
            <a:extLst>
              <a:ext uri="{FF2B5EF4-FFF2-40B4-BE49-F238E27FC236}">
                <a16:creationId xmlns:a16="http://schemas.microsoft.com/office/drawing/2014/main" id="{A8B99F75-CBCA-454F-EE5F-5B7FDBA92023}"/>
              </a:ext>
            </a:extLst>
          </p:cNvPr>
          <p:cNvSpPr/>
          <p:nvPr/>
        </p:nvSpPr>
        <p:spPr>
          <a:xfrm>
            <a:off x="4986561" y="1779229"/>
            <a:ext cx="6267451" cy="873760"/>
          </a:xfrm>
          <a:prstGeom prst="roundRect">
            <a:avLst>
              <a:gd name="adj" fmla="val 9690"/>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a:t>服务</a:t>
            </a:r>
            <a:r>
              <a:rPr lang="en-US" altLang="zh-CN" sz="1200"/>
              <a:t>I</a:t>
            </a:r>
            <a:endParaRPr lang="zh-CN" altLang="en-US" sz="1200"/>
          </a:p>
        </p:txBody>
      </p:sp>
      <p:sp>
        <p:nvSpPr>
          <p:cNvPr id="5" name="矩形: 圆角 4">
            <a:extLst>
              <a:ext uri="{FF2B5EF4-FFF2-40B4-BE49-F238E27FC236}">
                <a16:creationId xmlns:a16="http://schemas.microsoft.com/office/drawing/2014/main" id="{73EA6B1C-6CDB-0E3F-3E67-D980F5500829}"/>
              </a:ext>
            </a:extLst>
          </p:cNvPr>
          <p:cNvSpPr/>
          <p:nvPr/>
        </p:nvSpPr>
        <p:spPr>
          <a:xfrm>
            <a:off x="5328831" y="5694680"/>
            <a:ext cx="1076960" cy="77216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rPr>
              <a:t>服务</a:t>
            </a:r>
            <a:r>
              <a:rPr lang="en-US" altLang="zh-CN" sz="1200">
                <a:solidFill>
                  <a:schemeClr val="bg1"/>
                </a:solidFill>
              </a:rPr>
              <a:t>A</a:t>
            </a:r>
            <a:endParaRPr lang="zh-CN" altLang="en-US" sz="1200">
              <a:solidFill>
                <a:schemeClr val="bg1"/>
              </a:solidFill>
            </a:endParaRPr>
          </a:p>
        </p:txBody>
      </p:sp>
      <p:sp>
        <p:nvSpPr>
          <p:cNvPr id="6" name="矩形: 圆角 5">
            <a:extLst>
              <a:ext uri="{FF2B5EF4-FFF2-40B4-BE49-F238E27FC236}">
                <a16:creationId xmlns:a16="http://schemas.microsoft.com/office/drawing/2014/main" id="{4FA95008-0774-D68F-A258-038FE07695F9}"/>
              </a:ext>
            </a:extLst>
          </p:cNvPr>
          <p:cNvSpPr/>
          <p:nvPr/>
        </p:nvSpPr>
        <p:spPr>
          <a:xfrm>
            <a:off x="7581807" y="5694680"/>
            <a:ext cx="1076960" cy="77216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rPr>
              <a:t>服务</a:t>
            </a:r>
            <a:r>
              <a:rPr lang="en-US" altLang="zh-CN" sz="1200">
                <a:solidFill>
                  <a:schemeClr val="bg1"/>
                </a:solidFill>
              </a:rPr>
              <a:t>B</a:t>
            </a:r>
            <a:endParaRPr lang="zh-CN" altLang="en-US" sz="1200">
              <a:solidFill>
                <a:schemeClr val="bg1"/>
              </a:solidFill>
            </a:endParaRPr>
          </a:p>
        </p:txBody>
      </p:sp>
      <p:sp>
        <p:nvSpPr>
          <p:cNvPr id="7" name="矩形: 圆角 6">
            <a:extLst>
              <a:ext uri="{FF2B5EF4-FFF2-40B4-BE49-F238E27FC236}">
                <a16:creationId xmlns:a16="http://schemas.microsoft.com/office/drawing/2014/main" id="{7FC24D92-AA27-1F18-D98D-20F184207A29}"/>
              </a:ext>
            </a:extLst>
          </p:cNvPr>
          <p:cNvSpPr/>
          <p:nvPr/>
        </p:nvSpPr>
        <p:spPr>
          <a:xfrm>
            <a:off x="9765577" y="5694680"/>
            <a:ext cx="1076960" cy="77216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rPr>
              <a:t>服务</a:t>
            </a:r>
            <a:r>
              <a:rPr lang="en-US" altLang="zh-CN" sz="1200">
                <a:solidFill>
                  <a:schemeClr val="bg1"/>
                </a:solidFill>
              </a:rPr>
              <a:t>C</a:t>
            </a:r>
            <a:endParaRPr lang="zh-CN" altLang="en-US" sz="1200">
              <a:solidFill>
                <a:schemeClr val="bg1"/>
              </a:solidFill>
            </a:endParaRPr>
          </a:p>
        </p:txBody>
      </p:sp>
      <p:sp>
        <p:nvSpPr>
          <p:cNvPr id="9" name="箭头: 下 8">
            <a:extLst>
              <a:ext uri="{FF2B5EF4-FFF2-40B4-BE49-F238E27FC236}">
                <a16:creationId xmlns:a16="http://schemas.microsoft.com/office/drawing/2014/main" id="{8A0DB95E-22CA-6982-2C16-A43B0E0B0BED}"/>
              </a:ext>
            </a:extLst>
          </p:cNvPr>
          <p:cNvSpPr/>
          <p:nvPr/>
        </p:nvSpPr>
        <p:spPr>
          <a:xfrm>
            <a:off x="6789964" y="1204960"/>
            <a:ext cx="396240" cy="1319813"/>
          </a:xfrm>
          <a:prstGeom prst="downArrow">
            <a:avLst/>
          </a:prstGeom>
          <a:solidFill>
            <a:schemeClr val="bg1">
              <a:lumMod val="65000"/>
            </a:schemeClr>
          </a:solidFill>
          <a:ln>
            <a:solidFill>
              <a:schemeClr val="tx1">
                <a:lumMod val="85000"/>
                <a:lumOff val="1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a:solidFill>
                  <a:schemeClr val="tx1"/>
                </a:solidFill>
              </a:rPr>
              <a:t>用户请求</a:t>
            </a:r>
          </a:p>
        </p:txBody>
      </p:sp>
      <p:sp>
        <p:nvSpPr>
          <p:cNvPr id="10" name="矩形 9">
            <a:extLst>
              <a:ext uri="{FF2B5EF4-FFF2-40B4-BE49-F238E27FC236}">
                <a16:creationId xmlns:a16="http://schemas.microsoft.com/office/drawing/2014/main" id="{7F993752-FBCD-01D1-2615-4378337C0C25}"/>
              </a:ext>
            </a:extLst>
          </p:cNvPr>
          <p:cNvSpPr/>
          <p:nvPr/>
        </p:nvSpPr>
        <p:spPr>
          <a:xfrm>
            <a:off x="5116107" y="3281680"/>
            <a:ext cx="1498600" cy="1656080"/>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a:solidFill>
                  <a:schemeClr val="bg1">
                    <a:lumMod val="50000"/>
                  </a:schemeClr>
                </a:solidFill>
              </a:rPr>
              <a:t>服务</a:t>
            </a:r>
            <a:r>
              <a:rPr lang="en-US" altLang="zh-CN" sz="1200">
                <a:solidFill>
                  <a:schemeClr val="bg1">
                    <a:lumMod val="50000"/>
                  </a:schemeClr>
                </a:solidFill>
              </a:rPr>
              <a:t>A</a:t>
            </a:r>
            <a:r>
              <a:rPr lang="zh-CN" altLang="en-US" sz="1200">
                <a:solidFill>
                  <a:schemeClr val="bg1">
                    <a:lumMod val="50000"/>
                  </a:schemeClr>
                </a:solidFill>
              </a:rPr>
              <a:t>线程池</a:t>
            </a:r>
            <a:endParaRPr lang="en-US" altLang="zh-CN" sz="1200">
              <a:solidFill>
                <a:schemeClr val="bg1">
                  <a:lumMod val="50000"/>
                </a:schemeClr>
              </a:solidFill>
            </a:endParaRPr>
          </a:p>
          <a:p>
            <a:pPr algn="ctr"/>
            <a:r>
              <a:rPr lang="zh-CN" altLang="en-US" sz="1200">
                <a:solidFill>
                  <a:schemeClr val="bg1">
                    <a:lumMod val="50000"/>
                  </a:schemeClr>
                </a:solidFill>
              </a:rPr>
              <a:t>（</a:t>
            </a:r>
            <a:r>
              <a:rPr lang="en-US" altLang="zh-CN" sz="1200">
                <a:solidFill>
                  <a:schemeClr val="bg1">
                    <a:lumMod val="50000"/>
                  </a:schemeClr>
                </a:solidFill>
              </a:rPr>
              <a:t>10</a:t>
            </a:r>
            <a:r>
              <a:rPr lang="zh-CN" altLang="en-US" sz="1200">
                <a:solidFill>
                  <a:schemeClr val="bg1">
                    <a:lumMod val="50000"/>
                  </a:schemeClr>
                </a:solidFill>
              </a:rPr>
              <a:t>线程）</a:t>
            </a:r>
          </a:p>
        </p:txBody>
      </p:sp>
      <p:sp>
        <p:nvSpPr>
          <p:cNvPr id="13" name="矩形 12">
            <a:extLst>
              <a:ext uri="{FF2B5EF4-FFF2-40B4-BE49-F238E27FC236}">
                <a16:creationId xmlns:a16="http://schemas.microsoft.com/office/drawing/2014/main" id="{A707877E-4D2C-4E9E-399F-263ED3CFDC3F}"/>
              </a:ext>
            </a:extLst>
          </p:cNvPr>
          <p:cNvSpPr/>
          <p:nvPr/>
        </p:nvSpPr>
        <p:spPr>
          <a:xfrm>
            <a:off x="5414556" y="3907845"/>
            <a:ext cx="901065" cy="420315"/>
          </a:xfrm>
          <a:prstGeom prst="rect">
            <a:avLst/>
          </a:prstGeom>
          <a:gradFill flip="none" rotWithShape="1">
            <a:gsLst>
              <a:gs pos="0">
                <a:srgbClr val="BCBCBC"/>
              </a:gs>
              <a:gs pos="70000">
                <a:srgbClr val="A6A6A6"/>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a:t>访问服务</a:t>
            </a:r>
            <a:r>
              <a:rPr lang="en-US" altLang="zh-CN" sz="1200"/>
              <a:t>A</a:t>
            </a:r>
            <a:r>
              <a:rPr lang="zh-CN" altLang="en-US" sz="1200"/>
              <a:t>的线程</a:t>
            </a:r>
          </a:p>
        </p:txBody>
      </p:sp>
      <p:cxnSp>
        <p:nvCxnSpPr>
          <p:cNvPr id="14" name="直接箭头连接符 13">
            <a:extLst>
              <a:ext uri="{FF2B5EF4-FFF2-40B4-BE49-F238E27FC236}">
                <a16:creationId xmlns:a16="http://schemas.microsoft.com/office/drawing/2014/main" id="{B2DE664A-433D-C320-E0C5-2CADFC4A9216}"/>
              </a:ext>
            </a:extLst>
          </p:cNvPr>
          <p:cNvCxnSpPr>
            <a:cxnSpLocks/>
            <a:stCxn id="9" idx="2"/>
            <a:endCxn id="13" idx="0"/>
          </p:cNvCxnSpPr>
          <p:nvPr/>
        </p:nvCxnSpPr>
        <p:spPr>
          <a:xfrm flipH="1">
            <a:off x="5865089" y="2524773"/>
            <a:ext cx="1122995" cy="1383072"/>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15">
            <a:extLst>
              <a:ext uri="{FF2B5EF4-FFF2-40B4-BE49-F238E27FC236}">
                <a16:creationId xmlns:a16="http://schemas.microsoft.com/office/drawing/2014/main" id="{FD4853B8-876E-564C-59F1-2A9C3FDB36C3}"/>
              </a:ext>
            </a:extLst>
          </p:cNvPr>
          <p:cNvCxnSpPr>
            <a:cxnSpLocks/>
            <a:stCxn id="13" idx="2"/>
          </p:cNvCxnSpPr>
          <p:nvPr/>
        </p:nvCxnSpPr>
        <p:spPr>
          <a:xfrm flipH="1">
            <a:off x="5863503" y="4328160"/>
            <a:ext cx="1586" cy="387476"/>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4F49930B-CE95-E029-AD32-8F86477720F2}"/>
              </a:ext>
            </a:extLst>
          </p:cNvPr>
          <p:cNvSpPr/>
          <p:nvPr/>
        </p:nvSpPr>
        <p:spPr>
          <a:xfrm>
            <a:off x="7375436" y="3281680"/>
            <a:ext cx="1498600" cy="1656080"/>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a:solidFill>
                  <a:schemeClr val="bg1">
                    <a:lumMod val="50000"/>
                  </a:schemeClr>
                </a:solidFill>
              </a:rPr>
              <a:t>服务</a:t>
            </a:r>
            <a:r>
              <a:rPr lang="en-US" altLang="zh-CN" sz="1200">
                <a:solidFill>
                  <a:schemeClr val="bg1">
                    <a:lumMod val="50000"/>
                  </a:schemeClr>
                </a:solidFill>
              </a:rPr>
              <a:t>B</a:t>
            </a:r>
            <a:r>
              <a:rPr lang="zh-CN" altLang="en-US" sz="1200">
                <a:solidFill>
                  <a:schemeClr val="bg1">
                    <a:lumMod val="50000"/>
                  </a:schemeClr>
                </a:solidFill>
              </a:rPr>
              <a:t>线程池</a:t>
            </a:r>
            <a:endParaRPr lang="en-US" altLang="zh-CN" sz="1200">
              <a:solidFill>
                <a:schemeClr val="bg1">
                  <a:lumMod val="50000"/>
                </a:schemeClr>
              </a:solidFill>
            </a:endParaRPr>
          </a:p>
          <a:p>
            <a:pPr algn="ctr"/>
            <a:r>
              <a:rPr lang="zh-CN" altLang="en-US" sz="1200">
                <a:solidFill>
                  <a:schemeClr val="bg1">
                    <a:lumMod val="50000"/>
                  </a:schemeClr>
                </a:solidFill>
              </a:rPr>
              <a:t>（</a:t>
            </a:r>
            <a:r>
              <a:rPr lang="en-US" altLang="zh-CN" sz="1200">
                <a:solidFill>
                  <a:schemeClr val="bg1">
                    <a:lumMod val="50000"/>
                  </a:schemeClr>
                </a:solidFill>
              </a:rPr>
              <a:t>5</a:t>
            </a:r>
            <a:r>
              <a:rPr lang="zh-CN" altLang="en-US" sz="1200">
                <a:solidFill>
                  <a:schemeClr val="bg1">
                    <a:lumMod val="50000"/>
                  </a:schemeClr>
                </a:solidFill>
              </a:rPr>
              <a:t>线程）</a:t>
            </a:r>
          </a:p>
        </p:txBody>
      </p:sp>
      <p:sp>
        <p:nvSpPr>
          <p:cNvPr id="19" name="矩形 18">
            <a:extLst>
              <a:ext uri="{FF2B5EF4-FFF2-40B4-BE49-F238E27FC236}">
                <a16:creationId xmlns:a16="http://schemas.microsoft.com/office/drawing/2014/main" id="{C339789E-E2F6-4387-C988-BC677146172A}"/>
              </a:ext>
            </a:extLst>
          </p:cNvPr>
          <p:cNvSpPr/>
          <p:nvPr/>
        </p:nvSpPr>
        <p:spPr>
          <a:xfrm>
            <a:off x="7682613" y="3899562"/>
            <a:ext cx="875348" cy="420315"/>
          </a:xfrm>
          <a:prstGeom prst="rect">
            <a:avLst/>
          </a:prstGeom>
          <a:gradFill flip="none" rotWithShape="1">
            <a:gsLst>
              <a:gs pos="0">
                <a:srgbClr val="BCBCBC"/>
              </a:gs>
              <a:gs pos="70000">
                <a:srgbClr val="A6A6A6"/>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a:t>访问服务</a:t>
            </a:r>
            <a:r>
              <a:rPr lang="en-US" altLang="zh-CN" sz="1200"/>
              <a:t>B</a:t>
            </a:r>
            <a:r>
              <a:rPr lang="zh-CN" altLang="en-US" sz="1200"/>
              <a:t>的线程</a:t>
            </a:r>
          </a:p>
        </p:txBody>
      </p:sp>
      <p:cxnSp>
        <p:nvCxnSpPr>
          <p:cNvPr id="20" name="直接箭头连接符 19">
            <a:extLst>
              <a:ext uri="{FF2B5EF4-FFF2-40B4-BE49-F238E27FC236}">
                <a16:creationId xmlns:a16="http://schemas.microsoft.com/office/drawing/2014/main" id="{7A6294EE-9445-D919-E0B2-0558676E6A12}"/>
              </a:ext>
            </a:extLst>
          </p:cNvPr>
          <p:cNvCxnSpPr>
            <a:cxnSpLocks/>
            <a:stCxn id="9" idx="2"/>
            <a:endCxn id="19" idx="0"/>
          </p:cNvCxnSpPr>
          <p:nvPr/>
        </p:nvCxnSpPr>
        <p:spPr>
          <a:xfrm>
            <a:off x="6988084" y="2524773"/>
            <a:ext cx="1132203" cy="1374789"/>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矩形 21">
            <a:extLst>
              <a:ext uri="{FF2B5EF4-FFF2-40B4-BE49-F238E27FC236}">
                <a16:creationId xmlns:a16="http://schemas.microsoft.com/office/drawing/2014/main" id="{AEEF4AA4-897C-0F2E-FFB6-39919C0D1921}"/>
              </a:ext>
            </a:extLst>
          </p:cNvPr>
          <p:cNvSpPr/>
          <p:nvPr/>
        </p:nvSpPr>
        <p:spPr>
          <a:xfrm>
            <a:off x="9564915" y="3281680"/>
            <a:ext cx="1498600" cy="1656080"/>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a:solidFill>
                  <a:schemeClr val="bg1">
                    <a:lumMod val="50000"/>
                  </a:schemeClr>
                </a:solidFill>
              </a:rPr>
              <a:t>信号量</a:t>
            </a:r>
            <a:endParaRPr lang="en-US" altLang="zh-CN" sz="1200">
              <a:solidFill>
                <a:schemeClr val="bg1">
                  <a:lumMod val="50000"/>
                </a:schemeClr>
              </a:solidFill>
            </a:endParaRPr>
          </a:p>
          <a:p>
            <a:pPr algn="ctr"/>
            <a:r>
              <a:rPr lang="zh-CN" altLang="en-US" sz="1200">
                <a:solidFill>
                  <a:schemeClr val="bg1">
                    <a:lumMod val="50000"/>
                  </a:schemeClr>
                </a:solidFill>
              </a:rPr>
              <a:t>（计数器：</a:t>
            </a:r>
            <a:r>
              <a:rPr lang="en-US" altLang="zh-CN" sz="1200">
                <a:solidFill>
                  <a:schemeClr val="bg1">
                    <a:lumMod val="50000"/>
                  </a:schemeClr>
                </a:solidFill>
              </a:rPr>
              <a:t>10</a:t>
            </a:r>
            <a:r>
              <a:rPr lang="zh-CN" altLang="en-US" sz="1200">
                <a:solidFill>
                  <a:schemeClr val="bg1">
                    <a:lumMod val="50000"/>
                  </a:schemeClr>
                </a:solidFill>
              </a:rPr>
              <a:t>）</a:t>
            </a:r>
          </a:p>
        </p:txBody>
      </p:sp>
      <p:sp>
        <p:nvSpPr>
          <p:cNvPr id="23" name="箭头: 下 22">
            <a:extLst>
              <a:ext uri="{FF2B5EF4-FFF2-40B4-BE49-F238E27FC236}">
                <a16:creationId xmlns:a16="http://schemas.microsoft.com/office/drawing/2014/main" id="{379F703B-46AC-8430-0AB1-90C6F3A8260E}"/>
              </a:ext>
            </a:extLst>
          </p:cNvPr>
          <p:cNvSpPr/>
          <p:nvPr/>
        </p:nvSpPr>
        <p:spPr>
          <a:xfrm>
            <a:off x="10116095" y="1245596"/>
            <a:ext cx="396240" cy="1319813"/>
          </a:xfrm>
          <a:prstGeom prst="downArrow">
            <a:avLst/>
          </a:prstGeom>
          <a:solidFill>
            <a:schemeClr val="bg1">
              <a:lumMod val="65000"/>
            </a:schemeClr>
          </a:solidFill>
          <a:ln>
            <a:solidFill>
              <a:schemeClr val="tx1">
                <a:lumMod val="85000"/>
                <a:lumOff val="1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a:solidFill>
                  <a:schemeClr val="tx1"/>
                </a:solidFill>
              </a:rPr>
              <a:t>用户请求</a:t>
            </a:r>
          </a:p>
        </p:txBody>
      </p:sp>
      <p:cxnSp>
        <p:nvCxnSpPr>
          <p:cNvPr id="24" name="直接箭头连接符 23">
            <a:extLst>
              <a:ext uri="{FF2B5EF4-FFF2-40B4-BE49-F238E27FC236}">
                <a16:creationId xmlns:a16="http://schemas.microsoft.com/office/drawing/2014/main" id="{CC229D34-A140-72DB-06B4-5C05DA3ADF24}"/>
              </a:ext>
            </a:extLst>
          </p:cNvPr>
          <p:cNvCxnSpPr>
            <a:cxnSpLocks/>
            <a:stCxn id="23" idx="2"/>
            <a:endCxn id="30" idx="0"/>
          </p:cNvCxnSpPr>
          <p:nvPr/>
        </p:nvCxnSpPr>
        <p:spPr>
          <a:xfrm flipH="1">
            <a:off x="10304057" y="2565409"/>
            <a:ext cx="10158" cy="2120403"/>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矩形: 圆角 24">
            <a:extLst>
              <a:ext uri="{FF2B5EF4-FFF2-40B4-BE49-F238E27FC236}">
                <a16:creationId xmlns:a16="http://schemas.microsoft.com/office/drawing/2014/main" id="{7D43D8EF-FBA3-8376-D121-D3A7D6FAB8A4}"/>
              </a:ext>
            </a:extLst>
          </p:cNvPr>
          <p:cNvSpPr/>
          <p:nvPr/>
        </p:nvSpPr>
        <p:spPr>
          <a:xfrm>
            <a:off x="5344703" y="4715636"/>
            <a:ext cx="1040132" cy="511755"/>
          </a:xfrm>
          <a:prstGeom prst="roundRect">
            <a:avLst/>
          </a:prstGeom>
          <a:ln/>
        </p:spPr>
        <p:style>
          <a:lnRef idx="1">
            <a:schemeClr val="accent5"/>
          </a:lnRef>
          <a:fillRef idx="2">
            <a:schemeClr val="accent5"/>
          </a:fillRef>
          <a:effectRef idx="1">
            <a:schemeClr val="accent5"/>
          </a:effectRef>
          <a:fontRef idx="minor">
            <a:schemeClr val="dk1"/>
          </a:fontRef>
        </p:style>
        <p:txBody>
          <a:bodyPr lIns="55440" tIns="45720" rIns="55440" bIns="45720" rtlCol="0" anchor="ctr"/>
          <a:lstStyle/>
          <a:p>
            <a:pPr algn="ctr"/>
            <a:r>
              <a:rPr lang="zh-CN" altLang="en-US" sz="1050">
                <a:solidFill>
                  <a:schemeClr val="accent5">
                    <a:lumMod val="50000"/>
                  </a:schemeClr>
                </a:solidFill>
              </a:rPr>
              <a:t>服务</a:t>
            </a:r>
            <a:r>
              <a:rPr lang="en-US" altLang="zh-CN" sz="1050">
                <a:solidFill>
                  <a:schemeClr val="accent5">
                    <a:lumMod val="50000"/>
                  </a:schemeClr>
                </a:solidFill>
              </a:rPr>
              <a:t>A</a:t>
            </a:r>
            <a:r>
              <a:rPr lang="zh-CN" altLang="en-US" sz="1050">
                <a:solidFill>
                  <a:schemeClr val="accent5">
                    <a:lumMod val="50000"/>
                  </a:schemeClr>
                </a:solidFill>
              </a:rPr>
              <a:t>的</a:t>
            </a:r>
            <a:endParaRPr lang="en-US" altLang="zh-CN" sz="1050">
              <a:solidFill>
                <a:schemeClr val="accent5">
                  <a:lumMod val="50000"/>
                </a:schemeClr>
              </a:solidFill>
            </a:endParaRPr>
          </a:p>
          <a:p>
            <a:pPr algn="ctr"/>
            <a:r>
              <a:rPr lang="en-US" altLang="zh-CN" sz="1050">
                <a:solidFill>
                  <a:schemeClr val="accent5">
                    <a:lumMod val="50000"/>
                  </a:schemeClr>
                </a:solidFill>
              </a:rPr>
              <a:t>FeignClient</a:t>
            </a:r>
            <a:endParaRPr lang="zh-CN" altLang="en-US" sz="1050">
              <a:solidFill>
                <a:schemeClr val="accent5">
                  <a:lumMod val="50000"/>
                </a:schemeClr>
              </a:solidFill>
            </a:endParaRPr>
          </a:p>
        </p:txBody>
      </p:sp>
      <p:cxnSp>
        <p:nvCxnSpPr>
          <p:cNvPr id="26" name="直接箭头连接符 25">
            <a:extLst>
              <a:ext uri="{FF2B5EF4-FFF2-40B4-BE49-F238E27FC236}">
                <a16:creationId xmlns:a16="http://schemas.microsoft.com/office/drawing/2014/main" id="{B2226415-1D47-00CF-E6AD-4CB00BDF16EE}"/>
              </a:ext>
            </a:extLst>
          </p:cNvPr>
          <p:cNvCxnSpPr>
            <a:cxnSpLocks/>
            <a:stCxn id="25" idx="2"/>
            <a:endCxn id="5" idx="0"/>
          </p:cNvCxnSpPr>
          <p:nvPr/>
        </p:nvCxnSpPr>
        <p:spPr>
          <a:xfrm>
            <a:off x="5864769" y="5227391"/>
            <a:ext cx="2542" cy="467289"/>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矩形: 圆角 26">
            <a:extLst>
              <a:ext uri="{FF2B5EF4-FFF2-40B4-BE49-F238E27FC236}">
                <a16:creationId xmlns:a16="http://schemas.microsoft.com/office/drawing/2014/main" id="{162750B6-5795-EDFA-6C2F-36B52C3971F8}"/>
              </a:ext>
            </a:extLst>
          </p:cNvPr>
          <p:cNvSpPr/>
          <p:nvPr/>
        </p:nvSpPr>
        <p:spPr>
          <a:xfrm>
            <a:off x="7600221" y="4715635"/>
            <a:ext cx="1040132" cy="511755"/>
          </a:xfrm>
          <a:prstGeom prst="roundRect">
            <a:avLst/>
          </a:prstGeom>
          <a:ln/>
        </p:spPr>
        <p:style>
          <a:lnRef idx="1">
            <a:schemeClr val="accent5"/>
          </a:lnRef>
          <a:fillRef idx="2">
            <a:schemeClr val="accent5"/>
          </a:fillRef>
          <a:effectRef idx="1">
            <a:schemeClr val="accent5"/>
          </a:effectRef>
          <a:fontRef idx="minor">
            <a:schemeClr val="dk1"/>
          </a:fontRef>
        </p:style>
        <p:txBody>
          <a:bodyPr lIns="55440" tIns="45720" rIns="55440" bIns="45720" rtlCol="0" anchor="ctr"/>
          <a:lstStyle/>
          <a:p>
            <a:pPr algn="ctr"/>
            <a:r>
              <a:rPr lang="zh-CN" altLang="en-US" sz="1050">
                <a:solidFill>
                  <a:schemeClr val="accent5">
                    <a:lumMod val="50000"/>
                  </a:schemeClr>
                </a:solidFill>
              </a:rPr>
              <a:t>服务</a:t>
            </a:r>
            <a:r>
              <a:rPr lang="en-US" altLang="zh-CN" sz="1050">
                <a:solidFill>
                  <a:schemeClr val="accent5">
                    <a:lumMod val="50000"/>
                  </a:schemeClr>
                </a:solidFill>
              </a:rPr>
              <a:t>B</a:t>
            </a:r>
            <a:r>
              <a:rPr lang="zh-CN" altLang="en-US" sz="1050">
                <a:solidFill>
                  <a:schemeClr val="accent5">
                    <a:lumMod val="50000"/>
                  </a:schemeClr>
                </a:solidFill>
              </a:rPr>
              <a:t>的</a:t>
            </a:r>
            <a:endParaRPr lang="en-US" altLang="zh-CN" sz="1050">
              <a:solidFill>
                <a:schemeClr val="accent5">
                  <a:lumMod val="50000"/>
                </a:schemeClr>
              </a:solidFill>
            </a:endParaRPr>
          </a:p>
          <a:p>
            <a:pPr algn="ctr"/>
            <a:r>
              <a:rPr lang="en-US" altLang="zh-CN" sz="1050">
                <a:solidFill>
                  <a:schemeClr val="accent5">
                    <a:lumMod val="50000"/>
                  </a:schemeClr>
                </a:solidFill>
              </a:rPr>
              <a:t>FeignClient</a:t>
            </a:r>
            <a:endParaRPr lang="zh-CN" altLang="en-US" sz="1050">
              <a:solidFill>
                <a:schemeClr val="accent5">
                  <a:lumMod val="50000"/>
                </a:schemeClr>
              </a:solidFill>
            </a:endParaRPr>
          </a:p>
        </p:txBody>
      </p:sp>
      <p:cxnSp>
        <p:nvCxnSpPr>
          <p:cNvPr id="28" name="直接箭头连接符 27">
            <a:extLst>
              <a:ext uri="{FF2B5EF4-FFF2-40B4-BE49-F238E27FC236}">
                <a16:creationId xmlns:a16="http://schemas.microsoft.com/office/drawing/2014/main" id="{032DEE17-0509-183C-1786-D952D2D93BCD}"/>
              </a:ext>
            </a:extLst>
          </p:cNvPr>
          <p:cNvCxnSpPr>
            <a:cxnSpLocks/>
            <a:stCxn id="19" idx="2"/>
            <a:endCxn id="27" idx="0"/>
          </p:cNvCxnSpPr>
          <p:nvPr/>
        </p:nvCxnSpPr>
        <p:spPr>
          <a:xfrm>
            <a:off x="8120287" y="4319877"/>
            <a:ext cx="0" cy="395758"/>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a:extLst>
              <a:ext uri="{FF2B5EF4-FFF2-40B4-BE49-F238E27FC236}">
                <a16:creationId xmlns:a16="http://schemas.microsoft.com/office/drawing/2014/main" id="{64BE9348-3127-8848-49A2-19CE5538C85F}"/>
              </a:ext>
            </a:extLst>
          </p:cNvPr>
          <p:cNvCxnSpPr>
            <a:cxnSpLocks/>
            <a:stCxn id="27" idx="2"/>
            <a:endCxn id="6" idx="0"/>
          </p:cNvCxnSpPr>
          <p:nvPr/>
        </p:nvCxnSpPr>
        <p:spPr>
          <a:xfrm>
            <a:off x="8120287" y="5227390"/>
            <a:ext cx="0" cy="467290"/>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矩形: 圆角 29">
            <a:extLst>
              <a:ext uri="{FF2B5EF4-FFF2-40B4-BE49-F238E27FC236}">
                <a16:creationId xmlns:a16="http://schemas.microsoft.com/office/drawing/2014/main" id="{ADFA9C34-3BA9-6C15-E249-6BB6F88B5C06}"/>
              </a:ext>
            </a:extLst>
          </p:cNvPr>
          <p:cNvSpPr/>
          <p:nvPr/>
        </p:nvSpPr>
        <p:spPr>
          <a:xfrm>
            <a:off x="9783991" y="4685812"/>
            <a:ext cx="1040132" cy="511755"/>
          </a:xfrm>
          <a:prstGeom prst="roundRect">
            <a:avLst/>
          </a:prstGeom>
          <a:ln/>
        </p:spPr>
        <p:style>
          <a:lnRef idx="1">
            <a:schemeClr val="accent5"/>
          </a:lnRef>
          <a:fillRef idx="2">
            <a:schemeClr val="accent5"/>
          </a:fillRef>
          <a:effectRef idx="1">
            <a:schemeClr val="accent5"/>
          </a:effectRef>
          <a:fontRef idx="minor">
            <a:schemeClr val="dk1"/>
          </a:fontRef>
        </p:style>
        <p:txBody>
          <a:bodyPr lIns="55440" tIns="45720" rIns="55440" bIns="45720" rtlCol="0" anchor="ctr"/>
          <a:lstStyle/>
          <a:p>
            <a:pPr algn="ctr"/>
            <a:r>
              <a:rPr lang="zh-CN" altLang="en-US" sz="1050">
                <a:solidFill>
                  <a:schemeClr val="accent5">
                    <a:lumMod val="50000"/>
                  </a:schemeClr>
                </a:solidFill>
              </a:rPr>
              <a:t>服务</a:t>
            </a:r>
            <a:r>
              <a:rPr lang="en-US" altLang="zh-CN" sz="1050">
                <a:solidFill>
                  <a:schemeClr val="accent5">
                    <a:lumMod val="50000"/>
                  </a:schemeClr>
                </a:solidFill>
              </a:rPr>
              <a:t>C</a:t>
            </a:r>
            <a:r>
              <a:rPr lang="zh-CN" altLang="en-US" sz="1050">
                <a:solidFill>
                  <a:schemeClr val="accent5">
                    <a:lumMod val="50000"/>
                  </a:schemeClr>
                </a:solidFill>
              </a:rPr>
              <a:t>的</a:t>
            </a:r>
            <a:endParaRPr lang="en-US" altLang="zh-CN" sz="1050">
              <a:solidFill>
                <a:schemeClr val="accent5">
                  <a:lumMod val="50000"/>
                </a:schemeClr>
              </a:solidFill>
            </a:endParaRPr>
          </a:p>
          <a:p>
            <a:pPr algn="ctr"/>
            <a:r>
              <a:rPr lang="en-US" altLang="zh-CN" sz="1050">
                <a:solidFill>
                  <a:schemeClr val="accent5">
                    <a:lumMod val="50000"/>
                  </a:schemeClr>
                </a:solidFill>
              </a:rPr>
              <a:t>FeignClient</a:t>
            </a:r>
            <a:endParaRPr lang="zh-CN" altLang="en-US" sz="1050">
              <a:solidFill>
                <a:schemeClr val="accent5">
                  <a:lumMod val="50000"/>
                </a:schemeClr>
              </a:solidFill>
            </a:endParaRPr>
          </a:p>
        </p:txBody>
      </p:sp>
      <p:cxnSp>
        <p:nvCxnSpPr>
          <p:cNvPr id="31" name="直接箭头连接符 30">
            <a:extLst>
              <a:ext uri="{FF2B5EF4-FFF2-40B4-BE49-F238E27FC236}">
                <a16:creationId xmlns:a16="http://schemas.microsoft.com/office/drawing/2014/main" id="{76A44CE3-2088-2E4E-35FC-273561488AFB}"/>
              </a:ext>
            </a:extLst>
          </p:cNvPr>
          <p:cNvCxnSpPr>
            <a:cxnSpLocks/>
            <a:stCxn id="30" idx="2"/>
            <a:endCxn id="7" idx="0"/>
          </p:cNvCxnSpPr>
          <p:nvPr/>
        </p:nvCxnSpPr>
        <p:spPr>
          <a:xfrm>
            <a:off x="10304057" y="5197567"/>
            <a:ext cx="0" cy="497113"/>
          </a:xfrm>
          <a:prstGeom prst="straightConnector1">
            <a:avLst/>
          </a:prstGeom>
          <a:ln w="1905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18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1"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par>
                                <p:cTn id="58" presetID="22" presetClass="entr" presetSubtype="1"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1000"/>
                            </p:stCondLst>
                            <p:childTnLst>
                              <p:par>
                                <p:cTn id="69" presetID="22" presetClass="entr" presetSubtype="1"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up)">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1000"/>
                            </p:stCondLst>
                            <p:childTnLst>
                              <p:par>
                                <p:cTn id="90" presetID="22" presetClass="entr" presetSubtype="1" fill="hold"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up)">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barn(inVertical)">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3" grpId="0" animBg="1"/>
      <p:bldP spid="17" grpId="0" animBg="1"/>
      <p:bldP spid="19" grpId="0" animBg="1"/>
      <p:bldP spid="22" grpId="0" animBg="1"/>
      <p:bldP spid="23" grpId="0" animBg="1"/>
      <p:bldP spid="25" grpId="0" animBg="1"/>
      <p:bldP spid="27"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384C477E-151D-4BB7-9EA5-72E2D47DCD88}"/>
              </a:ext>
            </a:extLst>
          </p:cNvPr>
          <p:cNvSpPr/>
          <p:nvPr/>
        </p:nvSpPr>
        <p:spPr>
          <a:xfrm>
            <a:off x="7826430" y="3999952"/>
            <a:ext cx="814720" cy="458866"/>
          </a:xfrm>
          <a:custGeom>
            <a:avLst/>
            <a:gdLst>
              <a:gd name="connsiteX0" fmla="*/ 16085 w 814720"/>
              <a:gd name="connsiteY0" fmla="*/ 0 h 458866"/>
              <a:gd name="connsiteX1" fmla="*/ 784726 w 814720"/>
              <a:gd name="connsiteY1" fmla="*/ 408684 h 458866"/>
              <a:gd name="connsiteX2" fmla="*/ 814720 w 814720"/>
              <a:gd name="connsiteY2" fmla="*/ 458054 h 458866"/>
              <a:gd name="connsiteX3" fmla="*/ 798635 w 814720"/>
              <a:gd name="connsiteY3" fmla="*/ 458866 h 458866"/>
              <a:gd name="connsiteX4" fmla="*/ 29994 w 814720"/>
              <a:gd name="connsiteY4" fmla="*/ 50183 h 458866"/>
              <a:gd name="connsiteX5" fmla="*/ 0 w 814720"/>
              <a:gd name="connsiteY5" fmla="*/ 812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20" h="458866">
                <a:moveTo>
                  <a:pt x="16085" y="0"/>
                </a:moveTo>
                <a:cubicBezTo>
                  <a:pt x="336048" y="0"/>
                  <a:pt x="618147" y="162113"/>
                  <a:pt x="784726" y="408684"/>
                </a:cubicBezTo>
                <a:lnTo>
                  <a:pt x="814720" y="458054"/>
                </a:lnTo>
                <a:lnTo>
                  <a:pt x="798635" y="458866"/>
                </a:lnTo>
                <a:cubicBezTo>
                  <a:pt x="478673" y="458866"/>
                  <a:pt x="196573" y="296753"/>
                  <a:pt x="29994" y="50183"/>
                </a:cubicBezTo>
                <a:lnTo>
                  <a:pt x="0" y="812"/>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CA</a:t>
            </a:r>
            <a:endParaRPr lang="zh-CN" altLang="en-US" sz="1400" b="1">
              <a:solidFill>
                <a:schemeClr val="tx1"/>
              </a:solidFill>
            </a:endParaRPr>
          </a:p>
        </p:txBody>
      </p:sp>
      <p:sp>
        <p:nvSpPr>
          <p:cNvPr id="18" name="任意多边形: 形状 17">
            <a:extLst>
              <a:ext uri="{FF2B5EF4-FFF2-40B4-BE49-F238E27FC236}">
                <a16:creationId xmlns:a16="http://schemas.microsoft.com/office/drawing/2014/main" id="{8F7F8CF7-60A1-4297-8AA8-A87864AD0E86}"/>
              </a:ext>
            </a:extLst>
          </p:cNvPr>
          <p:cNvSpPr/>
          <p:nvPr/>
        </p:nvSpPr>
        <p:spPr>
          <a:xfrm>
            <a:off x="8479819" y="4436175"/>
            <a:ext cx="288801" cy="985286"/>
          </a:xfrm>
          <a:custGeom>
            <a:avLst/>
            <a:gdLst>
              <a:gd name="connsiteX0" fmla="*/ 144401 w 288801"/>
              <a:gd name="connsiteY0" fmla="*/ 0 h 985286"/>
              <a:gd name="connsiteX1" fmla="*/ 215957 w 288801"/>
              <a:gd name="connsiteY1" fmla="*/ 131833 h 985286"/>
              <a:gd name="connsiteX2" fmla="*/ 288801 w 288801"/>
              <a:gd name="connsiteY2" fmla="*/ 492643 h 985286"/>
              <a:gd name="connsiteX3" fmla="*/ 215957 w 288801"/>
              <a:gd name="connsiteY3" fmla="*/ 853454 h 985286"/>
              <a:gd name="connsiteX4" fmla="*/ 144401 w 288801"/>
              <a:gd name="connsiteY4" fmla="*/ 985286 h 985286"/>
              <a:gd name="connsiteX5" fmla="*/ 72845 w 288801"/>
              <a:gd name="connsiteY5" fmla="*/ 853454 h 985286"/>
              <a:gd name="connsiteX6" fmla="*/ 0 w 288801"/>
              <a:gd name="connsiteY6" fmla="*/ 492643 h 985286"/>
              <a:gd name="connsiteX7" fmla="*/ 72845 w 288801"/>
              <a:gd name="connsiteY7" fmla="*/ 131833 h 9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01" h="985286">
                <a:moveTo>
                  <a:pt x="144401" y="0"/>
                </a:moveTo>
                <a:lnTo>
                  <a:pt x="215957" y="131833"/>
                </a:lnTo>
                <a:cubicBezTo>
                  <a:pt x="262863" y="242731"/>
                  <a:pt x="288801" y="364658"/>
                  <a:pt x="288801" y="492643"/>
                </a:cubicBezTo>
                <a:cubicBezTo>
                  <a:pt x="288801" y="620628"/>
                  <a:pt x="262863" y="742555"/>
                  <a:pt x="215957" y="853454"/>
                </a:cubicBezTo>
                <a:lnTo>
                  <a:pt x="144401" y="985286"/>
                </a:lnTo>
                <a:lnTo>
                  <a:pt x="72845" y="853454"/>
                </a:lnTo>
                <a:cubicBezTo>
                  <a:pt x="25938" y="742555"/>
                  <a:pt x="0" y="620628"/>
                  <a:pt x="0" y="492643"/>
                </a:cubicBezTo>
                <a:cubicBezTo>
                  <a:pt x="0" y="364658"/>
                  <a:pt x="25938" y="242731"/>
                  <a:pt x="72845" y="1318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p>
            <a:pPr algn="ctr"/>
            <a:r>
              <a:rPr lang="en-US" altLang="zh-CN" sz="1400" b="1">
                <a:solidFill>
                  <a:schemeClr val="tx1"/>
                </a:solidFill>
              </a:rPr>
              <a:t>AP</a:t>
            </a:r>
            <a:endParaRPr lang="zh-CN" altLang="en-US" sz="1400" b="1">
              <a:solidFill>
                <a:schemeClr val="tx1"/>
              </a:solidFill>
            </a:endParaRPr>
          </a:p>
        </p:txBody>
      </p:sp>
      <p:sp>
        <p:nvSpPr>
          <p:cNvPr id="21" name="任意多边形: 形状 20">
            <a:extLst>
              <a:ext uri="{FF2B5EF4-FFF2-40B4-BE49-F238E27FC236}">
                <a16:creationId xmlns:a16="http://schemas.microsoft.com/office/drawing/2014/main" id="{1FCC33AD-671E-47C2-8934-A8E1CE39E350}"/>
              </a:ext>
            </a:extLst>
          </p:cNvPr>
          <p:cNvSpPr/>
          <p:nvPr/>
        </p:nvSpPr>
        <p:spPr>
          <a:xfrm>
            <a:off x="8614059" y="3998058"/>
            <a:ext cx="814720" cy="458866"/>
          </a:xfrm>
          <a:custGeom>
            <a:avLst/>
            <a:gdLst>
              <a:gd name="connsiteX0" fmla="*/ 798634 w 814720"/>
              <a:gd name="connsiteY0" fmla="*/ 0 h 458866"/>
              <a:gd name="connsiteX1" fmla="*/ 814720 w 814720"/>
              <a:gd name="connsiteY1" fmla="*/ 812 h 458866"/>
              <a:gd name="connsiteX2" fmla="*/ 784727 w 814720"/>
              <a:gd name="connsiteY2" fmla="*/ 50183 h 458866"/>
              <a:gd name="connsiteX3" fmla="*/ 16085 w 814720"/>
              <a:gd name="connsiteY3" fmla="*/ 458866 h 458866"/>
              <a:gd name="connsiteX4" fmla="*/ 0 w 814720"/>
              <a:gd name="connsiteY4" fmla="*/ 458054 h 458866"/>
              <a:gd name="connsiteX5" fmla="*/ 29993 w 814720"/>
              <a:gd name="connsiteY5" fmla="*/ 408684 h 458866"/>
              <a:gd name="connsiteX6" fmla="*/ 798634 w 814720"/>
              <a:gd name="connsiteY6" fmla="*/ 0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720" h="458866">
                <a:moveTo>
                  <a:pt x="798634" y="0"/>
                </a:moveTo>
                <a:lnTo>
                  <a:pt x="814720" y="812"/>
                </a:lnTo>
                <a:lnTo>
                  <a:pt x="784727" y="50183"/>
                </a:lnTo>
                <a:cubicBezTo>
                  <a:pt x="618147" y="296753"/>
                  <a:pt x="336048" y="458866"/>
                  <a:pt x="16085" y="458866"/>
                </a:cubicBezTo>
                <a:lnTo>
                  <a:pt x="0" y="458054"/>
                </a:lnTo>
                <a:lnTo>
                  <a:pt x="29993" y="408684"/>
                </a:lnTo>
                <a:cubicBezTo>
                  <a:pt x="196573" y="162113"/>
                  <a:pt x="478672" y="0"/>
                  <a:pt x="79863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CP</a:t>
            </a:r>
            <a:endParaRPr lang="zh-CN" altLang="en-US" sz="1400" b="1">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a:t>1998</a:t>
            </a:r>
            <a:r>
              <a:rPr lang="zh-CN" altLang="en-US"/>
              <a:t>年，加州大学的计算机科学家 </a:t>
            </a:r>
            <a:r>
              <a:rPr lang="en-US" altLang="zh-CN"/>
              <a:t>Eric Brewer </a:t>
            </a:r>
            <a:r>
              <a:rPr lang="zh-CN" altLang="en-US"/>
              <a:t>提出，分布式系统有三个指标：</a:t>
            </a:r>
            <a:endParaRPr lang="en-US" altLang="zh-CN"/>
          </a:p>
          <a:p>
            <a:pPr marL="285750" indent="-285750">
              <a:buFont typeface="Arial" panose="020B0604020202020204" pitchFamily="34" charset="0"/>
              <a:buChar char="•"/>
            </a:pPr>
            <a:r>
              <a:rPr lang="en-US" altLang="zh-CN"/>
              <a:t>Consistency</a:t>
            </a:r>
            <a:r>
              <a:rPr lang="zh-CN" altLang="en-US"/>
              <a:t>（一致性）</a:t>
            </a:r>
          </a:p>
          <a:p>
            <a:pPr marL="285750" indent="-285750">
              <a:buFont typeface="Arial" panose="020B0604020202020204" pitchFamily="34" charset="0"/>
              <a:buChar char="•"/>
            </a:pPr>
            <a:r>
              <a:rPr lang="en-US" altLang="zh-CN"/>
              <a:t>Availability</a:t>
            </a:r>
            <a:r>
              <a:rPr lang="zh-CN" altLang="en-US"/>
              <a:t>（可用性）</a:t>
            </a:r>
          </a:p>
          <a:p>
            <a:pPr marL="285750" indent="-285750">
              <a:buFont typeface="Arial" panose="020B0604020202020204" pitchFamily="34" charset="0"/>
              <a:buChar char="•"/>
            </a:pPr>
            <a:r>
              <a:rPr lang="en-US" altLang="zh-CN"/>
              <a:t>Partition tolerance </a:t>
            </a:r>
            <a:r>
              <a:rPr lang="zh-CN" altLang="en-US"/>
              <a:t>（分区容错性）</a:t>
            </a:r>
            <a:endParaRPr lang="en-US" altLang="zh-CN"/>
          </a:p>
          <a:p>
            <a:r>
              <a:rPr lang="en-US" altLang="zh-CN"/>
              <a:t>Eric Brewer </a:t>
            </a:r>
            <a:r>
              <a:rPr lang="zh-CN" altLang="en-US"/>
              <a:t>说，分布式系统无法同时满足这三个指标。</a:t>
            </a:r>
            <a:endParaRPr lang="en-US" altLang="zh-CN"/>
          </a:p>
          <a:p>
            <a:r>
              <a:rPr lang="zh-CN" altLang="en-US"/>
              <a:t>这个结论就叫做 </a:t>
            </a:r>
            <a:r>
              <a:rPr lang="en-US" altLang="zh-CN"/>
              <a:t>CAP </a:t>
            </a:r>
            <a:r>
              <a:rPr lang="zh-CN" altLang="en-US"/>
              <a:t>定理。</a:t>
            </a:r>
          </a:p>
        </p:txBody>
      </p:sp>
      <p:sp>
        <p:nvSpPr>
          <p:cNvPr id="8" name="椭圆 7">
            <a:extLst>
              <a:ext uri="{FF2B5EF4-FFF2-40B4-BE49-F238E27FC236}">
                <a16:creationId xmlns:a16="http://schemas.microsoft.com/office/drawing/2014/main" id="{7B665ED9-EF71-4D6C-BAE4-46DB696BBD54}"/>
              </a:ext>
            </a:extLst>
          </p:cNvPr>
          <p:cNvSpPr/>
          <p:nvPr/>
        </p:nvSpPr>
        <p:spPr>
          <a:xfrm>
            <a:off x="7698960" y="2606834"/>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Consitency</a:t>
            </a:r>
            <a:endParaRPr lang="zh-CN" altLang="en-US" sz="1400" b="1">
              <a:solidFill>
                <a:schemeClr val="tx1"/>
              </a:solidFill>
            </a:endParaRPr>
          </a:p>
        </p:txBody>
      </p:sp>
      <p:sp>
        <p:nvSpPr>
          <p:cNvPr id="11" name="椭圆 10">
            <a:extLst>
              <a:ext uri="{FF2B5EF4-FFF2-40B4-BE49-F238E27FC236}">
                <a16:creationId xmlns:a16="http://schemas.microsoft.com/office/drawing/2014/main" id="{5F61374F-9995-40D8-8639-119EEBD5AC26}"/>
              </a:ext>
            </a:extLst>
          </p:cNvPr>
          <p:cNvSpPr/>
          <p:nvPr/>
        </p:nvSpPr>
        <p:spPr>
          <a:xfrm>
            <a:off x="6916410"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r>
              <a:rPr lang="en-US" altLang="zh-CN" sz="1400" b="1">
                <a:solidFill>
                  <a:schemeClr val="tx1"/>
                </a:solidFill>
              </a:rPr>
              <a:t>Availability</a:t>
            </a:r>
            <a:endParaRPr lang="zh-CN" altLang="en-US" sz="1400" b="1">
              <a:solidFill>
                <a:schemeClr val="tx1"/>
              </a:solidFill>
            </a:endParaRPr>
          </a:p>
        </p:txBody>
      </p:sp>
      <p:sp>
        <p:nvSpPr>
          <p:cNvPr id="12" name="椭圆 11">
            <a:extLst>
              <a:ext uri="{FF2B5EF4-FFF2-40B4-BE49-F238E27FC236}">
                <a16:creationId xmlns:a16="http://schemas.microsoft.com/office/drawing/2014/main" id="{2E62E206-8413-4F8A-8709-61AFC3983C9B}"/>
              </a:ext>
            </a:extLst>
          </p:cNvPr>
          <p:cNvSpPr/>
          <p:nvPr/>
        </p:nvSpPr>
        <p:spPr>
          <a:xfrm>
            <a:off x="8481509"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Partition</a:t>
            </a:r>
          </a:p>
          <a:p>
            <a:pPr algn="ctr"/>
            <a:r>
              <a:rPr lang="en-US" altLang="zh-CN" sz="1400" b="1">
                <a:solidFill>
                  <a:schemeClr val="tx1"/>
                </a:solidFill>
              </a:rPr>
              <a:t>Tolerance</a:t>
            </a:r>
            <a:endParaRPr lang="zh-CN" altLang="en-US" sz="1400" b="1">
              <a:solidFill>
                <a:schemeClr val="tx1"/>
              </a:solidFill>
            </a:endParaRPr>
          </a:p>
        </p:txBody>
      </p:sp>
    </p:spTree>
    <p:extLst>
      <p:ext uri="{BB962C8B-B14F-4D97-AF65-F5344CB8AC3E}">
        <p14:creationId xmlns:p14="http://schemas.microsoft.com/office/powerpoint/2010/main" val="291023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1500"/>
                                        <p:tgtEl>
                                          <p:spTgt spid="12"/>
                                        </p:tgtEl>
                                      </p:cBhvr>
                                    </p:animEffect>
                                  </p:childTnLst>
                                </p:cTn>
                              </p:par>
                              <p:par>
                                <p:cTn id="21" presetID="22" presetClass="entr" presetSubtype="4" fill="hold" grpId="0" nodeType="withEffect">
                                  <p:stCondLst>
                                    <p:cond delay="80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8" fill="hold" grpId="0" nodeType="withEffect">
                                  <p:stCondLst>
                                    <p:cond delay="13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8" grpId="0" animBg="1"/>
      <p:bldP spid="11"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C473544C-2D8F-47B1-8F6E-E604D221305E}"/>
              </a:ext>
            </a:extLst>
          </p:cNvPr>
          <p:cNvSpPr>
            <a:spLocks noGrp="1"/>
          </p:cNvSpPr>
          <p:nvPr>
            <p:ph type="body" sz="quarter" idx="11"/>
          </p:nvPr>
        </p:nvSpPr>
        <p:spPr>
          <a:xfrm>
            <a:off x="710881" y="1646134"/>
            <a:ext cx="10749598" cy="3108746"/>
          </a:xfrm>
        </p:spPr>
        <p:txBody>
          <a:bodyPr/>
          <a:lstStyle/>
          <a:p>
            <a:r>
              <a:rPr lang="zh-CN" altLang="en-US" b="1"/>
              <a:t>问题说明</a:t>
            </a:r>
            <a:r>
              <a:rPr lang="zh-CN" altLang="en-US"/>
              <a:t>：</a:t>
            </a:r>
            <a:r>
              <a:rPr lang="zh-CN" altLang="en-US" b="0"/>
              <a:t>考察对</a:t>
            </a:r>
            <a:r>
              <a:rPr lang="zh-CN" altLang="en-US"/>
              <a:t>线程隔离方案的掌握情况</a:t>
            </a:r>
            <a:endParaRPr lang="en-US" altLang="zh-CN" b="0"/>
          </a:p>
          <a:p>
            <a:r>
              <a:rPr lang="zh-CN" altLang="en-US" b="1"/>
              <a:t>难易程度</a:t>
            </a:r>
            <a:r>
              <a:rPr lang="zh-CN" altLang="en-US"/>
              <a:t>：一般</a:t>
            </a:r>
            <a:endParaRPr lang="en-US" altLang="zh-CN"/>
          </a:p>
          <a:p>
            <a:r>
              <a:rPr lang="zh-CN" altLang="en-US" b="1"/>
              <a:t>参考话术</a:t>
            </a:r>
            <a:r>
              <a:rPr lang="zh-CN" altLang="en-US"/>
              <a:t>：</a:t>
            </a:r>
            <a:endParaRPr lang="en-US" altLang="zh-CN"/>
          </a:p>
          <a:p>
            <a:pPr marL="0" indent="0">
              <a:buNone/>
            </a:pPr>
            <a:r>
              <a:rPr lang="zh-CN" altLang="en-US"/>
              <a:t>答：线程隔离可以采用线程池隔离或者信号量隔离。</a:t>
            </a:r>
            <a:endParaRPr lang="en-US" altLang="zh-CN"/>
          </a:p>
          <a:p>
            <a:pPr marL="0" indent="0">
              <a:buNone/>
            </a:pPr>
            <a:r>
              <a:rPr lang="en-US" altLang="zh-CN"/>
              <a:t>Hystix</a:t>
            </a:r>
            <a:r>
              <a:rPr lang="zh-CN" altLang="en-US"/>
              <a:t>默认是基于线程池实现的线程隔离，每一个被隔离的业务都要创建一个独立的线程池，线程过多会带来额外的</a:t>
            </a:r>
            <a:r>
              <a:rPr lang="en-US" altLang="zh-CN"/>
              <a:t>CPU</a:t>
            </a:r>
            <a:r>
              <a:rPr lang="zh-CN" altLang="en-US"/>
              <a:t>开销，性能一般，但是隔离性更强。</a:t>
            </a:r>
            <a:endParaRPr lang="en-US" altLang="zh-CN"/>
          </a:p>
          <a:p>
            <a:pPr marL="0" indent="0">
              <a:buNone/>
            </a:pPr>
            <a:r>
              <a:rPr lang="en-US" altLang="zh-CN"/>
              <a:t>Sentinel</a:t>
            </a:r>
            <a:r>
              <a:rPr lang="zh-CN" altLang="en-US"/>
              <a:t>则是基于信号量隔离的原理，这种方式不用创建线程池，性能较好，但是隔离性一般。</a:t>
            </a:r>
            <a:endParaRPr lang="en-US" altLang="zh-CN"/>
          </a:p>
        </p:txBody>
      </p:sp>
      <p:sp>
        <p:nvSpPr>
          <p:cNvPr id="5" name="文本占位符 1">
            <a:extLst>
              <a:ext uri="{FF2B5EF4-FFF2-40B4-BE49-F238E27FC236}">
                <a16:creationId xmlns:a16="http://schemas.microsoft.com/office/drawing/2014/main" id="{0B6696C2-0784-4ED8-9F18-8136BDE4E70A}"/>
              </a:ext>
            </a:extLst>
          </p:cNvPr>
          <p:cNvSpPr txBox="1">
            <a:spLocks/>
          </p:cNvSpPr>
          <p:nvPr/>
        </p:nvSpPr>
        <p:spPr>
          <a:xfrm>
            <a:off x="710880" y="889485"/>
            <a:ext cx="8015109" cy="559278"/>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dk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sz="2400">
                <a:solidFill>
                  <a:srgbClr val="AD2B26"/>
                </a:solidFill>
              </a:rPr>
              <a:t>Sentinel</a:t>
            </a:r>
            <a:r>
              <a:rPr lang="zh-CN" altLang="en-US" sz="2400">
                <a:solidFill>
                  <a:srgbClr val="AD2B26"/>
                </a:solidFill>
              </a:rPr>
              <a:t>的线程隔离与</a:t>
            </a:r>
            <a:r>
              <a:rPr lang="en-US" altLang="zh-CN" sz="2400">
                <a:solidFill>
                  <a:srgbClr val="AD2B26"/>
                </a:solidFill>
              </a:rPr>
              <a:t>Hystix</a:t>
            </a:r>
            <a:r>
              <a:rPr lang="zh-CN" altLang="en-US" sz="2400">
                <a:solidFill>
                  <a:srgbClr val="AD2B26"/>
                </a:solidFill>
              </a:rPr>
              <a:t>的线程隔离有什么差别</a:t>
            </a:r>
            <a:r>
              <a:rPr lang="en-US" altLang="zh-CN" sz="2400">
                <a:solidFill>
                  <a:srgbClr val="AD2B26"/>
                </a:solidFill>
              </a:rPr>
              <a:t>?</a:t>
            </a:r>
            <a:endParaRPr lang="en-US" altLang="zh-CN" sz="2000">
              <a:solidFill>
                <a:srgbClr val="AD2B26"/>
              </a:solidFill>
            </a:endParaRPr>
          </a:p>
        </p:txBody>
      </p:sp>
    </p:spTree>
    <p:extLst>
      <p:ext uri="{BB962C8B-B14F-4D97-AF65-F5344CB8AC3E}">
        <p14:creationId xmlns:p14="http://schemas.microsoft.com/office/powerpoint/2010/main" val="2539154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3C3D3F"/>
                </a:solidFill>
              </a:rPr>
              <a:t>线程隔离</a:t>
            </a:r>
            <a:endParaRPr lang="en-US" altLang="zh-CN">
              <a:solidFill>
                <a:srgbClr val="3C3D3F"/>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AD2B26"/>
                </a:solidFill>
              </a:rPr>
              <a:t>滑动窗口算法</a:t>
            </a:r>
            <a:endParaRPr lang="en-US" altLang="zh-CN">
              <a:solidFill>
                <a:srgbClr val="AD2B26"/>
              </a:solidFill>
            </a:endParaRPr>
          </a:p>
        </p:txBody>
      </p:sp>
      <p:sp>
        <p:nvSpPr>
          <p:cNvPr id="6" name="文本占位符 1">
            <a:extLst>
              <a:ext uri="{FF2B5EF4-FFF2-40B4-BE49-F238E27FC236}">
                <a16:creationId xmlns:a16="http://schemas.microsoft.com/office/drawing/2014/main" id="{BB48FE14-6B02-E3DC-503E-A9F6F0E09ABF}"/>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漏桶算法</a:t>
            </a:r>
            <a:endParaRPr lang="en-US" altLang="zh-CN"/>
          </a:p>
        </p:txBody>
      </p:sp>
      <p:sp>
        <p:nvSpPr>
          <p:cNvPr id="7" name="文本占位符 1">
            <a:extLst>
              <a:ext uri="{FF2B5EF4-FFF2-40B4-BE49-F238E27FC236}">
                <a16:creationId xmlns:a16="http://schemas.microsoft.com/office/drawing/2014/main" id="{4B2C7AA8-87E8-3452-8A1C-53845F4CCAE9}"/>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令牌桶算法</a:t>
            </a:r>
            <a:endParaRPr lang="en-US" altLang="zh-CN"/>
          </a:p>
        </p:txBody>
      </p:sp>
    </p:spTree>
    <p:extLst>
      <p:ext uri="{BB962C8B-B14F-4D97-AF65-F5344CB8AC3E}">
        <p14:creationId xmlns:p14="http://schemas.microsoft.com/office/powerpoint/2010/main" val="38826226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E6A180D-D33D-4F24-998E-B5ECD575E6B1}"/>
              </a:ext>
            </a:extLst>
          </p:cNvPr>
          <p:cNvSpPr/>
          <p:nvPr/>
        </p:nvSpPr>
        <p:spPr>
          <a:xfrm>
            <a:off x="805284" y="3576975"/>
            <a:ext cx="1247769"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9806ED53-A094-49B0-847F-4D4A5A7A8EA0}"/>
              </a:ext>
            </a:extLst>
          </p:cNvPr>
          <p:cNvSpPr/>
          <p:nvPr/>
        </p:nvSpPr>
        <p:spPr>
          <a:xfrm>
            <a:off x="2127985"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093C2715-4E23-4F13-AE2F-AA1B28123DDB}"/>
              </a:ext>
            </a:extLst>
          </p:cNvPr>
          <p:cNvSpPr/>
          <p:nvPr/>
        </p:nvSpPr>
        <p:spPr>
          <a:xfrm>
            <a:off x="3439237"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1C7A9601-F74E-492E-96B6-7A1768FB39AC}"/>
              </a:ext>
            </a:extLst>
          </p:cNvPr>
          <p:cNvSpPr/>
          <p:nvPr/>
        </p:nvSpPr>
        <p:spPr>
          <a:xfrm>
            <a:off x="4750489"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4D23AB73-198E-4FEB-8707-B5445D0FF9B0}"/>
              </a:ext>
            </a:extLst>
          </p:cNvPr>
          <p:cNvSpPr/>
          <p:nvPr/>
        </p:nvSpPr>
        <p:spPr>
          <a:xfrm>
            <a:off x="6061741"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112BC99E-1FD0-45A4-940B-FE02331A69D1}"/>
              </a:ext>
            </a:extLst>
          </p:cNvPr>
          <p:cNvSpPr/>
          <p:nvPr/>
        </p:nvSpPr>
        <p:spPr>
          <a:xfrm>
            <a:off x="7372993"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A29C6242-1F6B-453D-AE44-A16C82CC7584}"/>
              </a:ext>
            </a:extLst>
          </p:cNvPr>
          <p:cNvSpPr/>
          <p:nvPr/>
        </p:nvSpPr>
        <p:spPr>
          <a:xfrm>
            <a:off x="8684245"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FE2273D7-880E-4AD9-A1F7-B9A6C37A9E28}"/>
              </a:ext>
            </a:extLst>
          </p:cNvPr>
          <p:cNvSpPr/>
          <p:nvPr/>
        </p:nvSpPr>
        <p:spPr>
          <a:xfrm>
            <a:off x="9995494"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57" name="直接连接符 256">
            <a:extLst>
              <a:ext uri="{FF2B5EF4-FFF2-40B4-BE49-F238E27FC236}">
                <a16:creationId xmlns:a16="http://schemas.microsoft.com/office/drawing/2014/main" id="{C460CF16-0101-4B2F-984F-6EA4AB5D4893}"/>
              </a:ext>
            </a:extLst>
          </p:cNvPr>
          <p:cNvCxnSpPr>
            <a:cxnSpLocks/>
            <a:stCxn id="31" idx="6"/>
          </p:cNvCxnSpPr>
          <p:nvPr/>
        </p:nvCxnSpPr>
        <p:spPr>
          <a:xfrm>
            <a:off x="754326" y="4568899"/>
            <a:ext cx="10440147"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82" name="文本占位符 1">
            <a:extLst>
              <a:ext uri="{FF2B5EF4-FFF2-40B4-BE49-F238E27FC236}">
                <a16:creationId xmlns:a16="http://schemas.microsoft.com/office/drawing/2014/main" id="{FC29B715-5853-4AF1-B046-073A1E41B706}"/>
              </a:ext>
            </a:extLst>
          </p:cNvPr>
          <p:cNvSpPr>
            <a:spLocks noGrp="1"/>
          </p:cNvSpPr>
          <p:nvPr>
            <p:ph type="body" sz="quarter" idx="11"/>
          </p:nvPr>
        </p:nvSpPr>
        <p:spPr/>
        <p:txBody>
          <a:bodyPr/>
          <a:lstStyle/>
          <a:p>
            <a:pPr marL="0" indent="0" algn="l" latinLnBrk="1">
              <a:buNone/>
            </a:pPr>
            <a:r>
              <a:rPr lang="zh-CN" altLang="en-US" b="0" i="0">
                <a:solidFill>
                  <a:srgbClr val="303030"/>
                </a:solidFill>
                <a:effectLst/>
                <a:latin typeface="+mn-lt"/>
                <a:ea typeface="+mn-ea"/>
              </a:rPr>
              <a:t>固定窗口计数器算法概念如下：</a:t>
            </a:r>
          </a:p>
          <a:p>
            <a:pPr algn="l" latinLnBrk="1"/>
            <a:r>
              <a:rPr lang="zh-CN" altLang="en-US" b="0" i="0">
                <a:solidFill>
                  <a:srgbClr val="303030"/>
                </a:solidFill>
                <a:effectLst/>
                <a:latin typeface="+mn-lt"/>
                <a:ea typeface="+mn-ea"/>
              </a:rPr>
              <a:t>将时间划分为多个窗口，窗口时间跨度称为</a:t>
            </a:r>
            <a:r>
              <a:rPr lang="en-US" altLang="zh-CN" b="0" i="0">
                <a:solidFill>
                  <a:srgbClr val="303030"/>
                </a:solidFill>
                <a:effectLst/>
                <a:latin typeface="+mn-lt"/>
                <a:ea typeface="+mn-ea"/>
              </a:rPr>
              <a:t>Interval</a:t>
            </a:r>
            <a:r>
              <a:rPr lang="zh-CN" altLang="en-US" b="0" i="0">
                <a:solidFill>
                  <a:srgbClr val="303030"/>
                </a:solidFill>
                <a:effectLst/>
                <a:latin typeface="+mn-lt"/>
                <a:ea typeface="+mn-ea"/>
              </a:rPr>
              <a:t>，本例中为</a:t>
            </a:r>
            <a:r>
              <a:rPr lang="en-US" altLang="zh-CN" b="0" i="0">
                <a:solidFill>
                  <a:srgbClr val="303030"/>
                </a:solidFill>
                <a:effectLst/>
                <a:latin typeface="+mn-lt"/>
                <a:ea typeface="+mn-ea"/>
              </a:rPr>
              <a:t>1000ms</a:t>
            </a:r>
            <a:r>
              <a:rPr lang="zh-CN" altLang="en-US" b="0" i="0">
                <a:solidFill>
                  <a:srgbClr val="303030"/>
                </a:solidFill>
                <a:effectLst/>
                <a:latin typeface="+mn-lt"/>
                <a:ea typeface="+mn-ea"/>
              </a:rPr>
              <a:t>；</a:t>
            </a:r>
          </a:p>
          <a:p>
            <a:pPr latinLnBrk="1"/>
            <a:r>
              <a:rPr lang="zh-CN" altLang="en-US">
                <a:solidFill>
                  <a:srgbClr val="303030"/>
                </a:solidFill>
                <a:latin typeface="+mn-lt"/>
                <a:ea typeface="+mn-ea"/>
              </a:rPr>
              <a:t>每个窗口分别计数统计，每有一次请求就将计数器加一，限流就是设置计数器阈值，本例为</a:t>
            </a:r>
            <a:r>
              <a:rPr lang="en-US" altLang="zh-CN">
                <a:solidFill>
                  <a:srgbClr val="303030"/>
                </a:solidFill>
                <a:latin typeface="+mn-lt"/>
                <a:ea typeface="+mn-ea"/>
              </a:rPr>
              <a:t>3</a:t>
            </a:r>
          </a:p>
          <a:p>
            <a:pPr latinLnBrk="1"/>
            <a:r>
              <a:rPr lang="zh-CN" altLang="en-US" b="0" i="0">
                <a:solidFill>
                  <a:srgbClr val="303030"/>
                </a:solidFill>
                <a:effectLst/>
                <a:latin typeface="+mn-lt"/>
                <a:ea typeface="+mn-ea"/>
              </a:rPr>
              <a:t>如果计数器超过了限流阈值，则超出阈值的请求都被丢弃。</a:t>
            </a:r>
            <a:endParaRPr kumimoji="1" lang="en-US" altLang="zh-CN">
              <a:latin typeface="+mn-lt"/>
              <a:ea typeface="+mn-ea"/>
            </a:endParaRPr>
          </a:p>
        </p:txBody>
      </p:sp>
      <p:sp>
        <p:nvSpPr>
          <p:cNvPr id="19" name="标题 18">
            <a:extLst>
              <a:ext uri="{FF2B5EF4-FFF2-40B4-BE49-F238E27FC236}">
                <a16:creationId xmlns:a16="http://schemas.microsoft.com/office/drawing/2014/main" id="{FF32A6CD-800C-4320-A08C-C45C0C784517}"/>
              </a:ext>
            </a:extLst>
          </p:cNvPr>
          <p:cNvSpPr>
            <a:spLocks noGrp="1"/>
          </p:cNvSpPr>
          <p:nvPr>
            <p:ph type="title"/>
          </p:nvPr>
        </p:nvSpPr>
        <p:spPr/>
        <p:txBody>
          <a:bodyPr/>
          <a:lstStyle/>
          <a:p>
            <a:r>
              <a:rPr lang="zh-CN" altLang="en-US"/>
              <a:t>固定窗口计数器算法</a:t>
            </a:r>
          </a:p>
        </p:txBody>
      </p:sp>
      <p:grpSp>
        <p:nvGrpSpPr>
          <p:cNvPr id="262" name="组合 261">
            <a:extLst>
              <a:ext uri="{FF2B5EF4-FFF2-40B4-BE49-F238E27FC236}">
                <a16:creationId xmlns:a16="http://schemas.microsoft.com/office/drawing/2014/main" id="{CA8F4319-A3B6-42B7-AB69-84C0E02059BC}"/>
              </a:ext>
            </a:extLst>
          </p:cNvPr>
          <p:cNvGrpSpPr/>
          <p:nvPr/>
        </p:nvGrpSpPr>
        <p:grpSpPr>
          <a:xfrm>
            <a:off x="314319" y="3357735"/>
            <a:ext cx="440007" cy="2782677"/>
            <a:chOff x="314319" y="3121891"/>
            <a:chExt cx="440007" cy="2782677"/>
          </a:xfrm>
        </p:grpSpPr>
        <p:cxnSp>
          <p:nvCxnSpPr>
            <p:cNvPr id="17" name="直接箭头连接符 16">
              <a:extLst>
                <a:ext uri="{FF2B5EF4-FFF2-40B4-BE49-F238E27FC236}">
                  <a16:creationId xmlns:a16="http://schemas.microsoft.com/office/drawing/2014/main" id="{5B3EFE81-5C41-49BA-91D1-9AD079A89532}"/>
                </a:ext>
              </a:extLst>
            </p:cNvPr>
            <p:cNvCxnSpPr>
              <a:cxnSpLocks/>
            </p:cNvCxnSpPr>
            <p:nvPr/>
          </p:nvCxnSpPr>
          <p:spPr>
            <a:xfrm flipV="1">
              <a:off x="710880" y="3121891"/>
              <a:ext cx="0" cy="2660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22425221-A503-4F82-BF21-F84DF049E5BD}"/>
                </a:ext>
              </a:extLst>
            </p:cNvPr>
            <p:cNvSpPr txBox="1"/>
            <p:nvPr/>
          </p:nvSpPr>
          <p:spPr>
            <a:xfrm>
              <a:off x="314319" y="559679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EA4ACAA9-F1E3-4DFD-A67A-FE648C3A2367}"/>
                </a:ext>
              </a:extLst>
            </p:cNvPr>
            <p:cNvSpPr txBox="1"/>
            <p:nvPr/>
          </p:nvSpPr>
          <p:spPr>
            <a:xfrm>
              <a:off x="314319" y="513009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9030AF9E-9D9A-4143-B766-41CC6228642A}"/>
                </a:ext>
              </a:extLst>
            </p:cNvPr>
            <p:cNvSpPr txBox="1"/>
            <p:nvPr/>
          </p:nvSpPr>
          <p:spPr>
            <a:xfrm>
              <a:off x="314319" y="4661065"/>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2</a:t>
              </a:r>
              <a:endParaRPr lang="zh-CN" altLang="en-US" sz="1400" dirty="0">
                <a:solidFill>
                  <a:schemeClr val="tx1">
                    <a:lumMod val="65000"/>
                    <a:lumOff val="35000"/>
                  </a:schemeClr>
                </a:solidFill>
                <a:latin typeface="+mn-lt"/>
                <a:ea typeface="+mn-ea"/>
              </a:endParaRPr>
            </a:p>
          </p:txBody>
        </p:sp>
        <p:sp>
          <p:nvSpPr>
            <p:cNvPr id="24" name="文本框 23">
              <a:extLst>
                <a:ext uri="{FF2B5EF4-FFF2-40B4-BE49-F238E27FC236}">
                  <a16:creationId xmlns:a16="http://schemas.microsoft.com/office/drawing/2014/main" id="{C4CE5C99-1010-42CC-86A9-C15B05BB720C}"/>
                </a:ext>
              </a:extLst>
            </p:cNvPr>
            <p:cNvSpPr txBox="1"/>
            <p:nvPr/>
          </p:nvSpPr>
          <p:spPr>
            <a:xfrm>
              <a:off x="314319" y="419203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3</a:t>
              </a:r>
              <a:endParaRPr lang="zh-CN" altLang="en-US" sz="14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A847F123-8864-4137-A045-D5E236DA1689}"/>
                </a:ext>
              </a:extLst>
            </p:cNvPr>
            <p:cNvSpPr txBox="1"/>
            <p:nvPr/>
          </p:nvSpPr>
          <p:spPr>
            <a:xfrm>
              <a:off x="314319" y="3722997"/>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4</a:t>
              </a:r>
              <a:endParaRPr lang="zh-CN" altLang="en-US" sz="14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40C8B9C1-FD38-4136-B18A-751AEC42DE26}"/>
                </a:ext>
              </a:extLst>
            </p:cNvPr>
            <p:cNvSpPr txBox="1"/>
            <p:nvPr/>
          </p:nvSpPr>
          <p:spPr>
            <a:xfrm>
              <a:off x="314319" y="3253963"/>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5</a:t>
              </a:r>
              <a:endParaRPr lang="zh-CN" altLang="en-US" sz="1400" dirty="0">
                <a:solidFill>
                  <a:schemeClr val="tx1">
                    <a:lumMod val="65000"/>
                    <a:lumOff val="35000"/>
                  </a:schemeClr>
                </a:solidFill>
                <a:latin typeface="+mn-lt"/>
                <a:ea typeface="+mn-ea"/>
              </a:endParaRPr>
            </a:p>
          </p:txBody>
        </p:sp>
        <p:sp>
          <p:nvSpPr>
            <p:cNvPr id="27" name="椭圆 26">
              <a:extLst>
                <a:ext uri="{FF2B5EF4-FFF2-40B4-BE49-F238E27FC236}">
                  <a16:creationId xmlns:a16="http://schemas.microsoft.com/office/drawing/2014/main" id="{83882AAA-1DB7-447A-9EB6-CEC0277599C5}"/>
                </a:ext>
              </a:extLst>
            </p:cNvPr>
            <p:cNvSpPr/>
            <p:nvPr/>
          </p:nvSpPr>
          <p:spPr>
            <a:xfrm>
              <a:off x="659922" y="522857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D91D325-FA2A-4400-91D0-A05896589CAE}"/>
                </a:ext>
              </a:extLst>
            </p:cNvPr>
            <p:cNvSpPr/>
            <p:nvPr/>
          </p:nvSpPr>
          <p:spPr>
            <a:xfrm>
              <a:off x="659922" y="5703477"/>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079D08E-4E99-4A69-A5D7-326F0BBC2C96}"/>
                </a:ext>
              </a:extLst>
            </p:cNvPr>
            <p:cNvSpPr/>
            <p:nvPr/>
          </p:nvSpPr>
          <p:spPr>
            <a:xfrm>
              <a:off x="659922" y="4757929"/>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633F732-68DC-48BE-A04D-89CAAE5FD333}"/>
                </a:ext>
              </a:extLst>
            </p:cNvPr>
            <p:cNvSpPr/>
            <p:nvPr/>
          </p:nvSpPr>
          <p:spPr>
            <a:xfrm>
              <a:off x="659922" y="4285853"/>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A3257-7A4D-44D7-9AAD-72B9C27DA5EC}"/>
                </a:ext>
              </a:extLst>
            </p:cNvPr>
            <p:cNvSpPr/>
            <p:nvPr/>
          </p:nvSpPr>
          <p:spPr>
            <a:xfrm>
              <a:off x="659922" y="381238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7374D80-D9AF-47C1-866D-C45640191260}"/>
                </a:ext>
              </a:extLst>
            </p:cNvPr>
            <p:cNvSpPr/>
            <p:nvPr/>
          </p:nvSpPr>
          <p:spPr>
            <a:xfrm>
              <a:off x="659922" y="3341130"/>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0" name="矩形: 圆角 259">
            <a:extLst>
              <a:ext uri="{FF2B5EF4-FFF2-40B4-BE49-F238E27FC236}">
                <a16:creationId xmlns:a16="http://schemas.microsoft.com/office/drawing/2014/main" id="{5EFB2DB6-219E-4E75-B7D4-EC4AB26F3350}"/>
              </a:ext>
            </a:extLst>
          </p:cNvPr>
          <p:cNvSpPr/>
          <p:nvPr/>
        </p:nvSpPr>
        <p:spPr>
          <a:xfrm>
            <a:off x="1080682"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8A0DE6D8-C014-45BB-A13E-DD52475F5FAE}"/>
              </a:ext>
            </a:extLst>
          </p:cNvPr>
          <p:cNvSpPr/>
          <p:nvPr/>
        </p:nvSpPr>
        <p:spPr>
          <a:xfrm>
            <a:off x="1080682" y="5088177"/>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9" name="矩形: 圆角 48">
            <a:extLst>
              <a:ext uri="{FF2B5EF4-FFF2-40B4-BE49-F238E27FC236}">
                <a16:creationId xmlns:a16="http://schemas.microsoft.com/office/drawing/2014/main" id="{A15536BE-367E-4F30-984A-0BE1E4E502A7}"/>
              </a:ext>
            </a:extLst>
          </p:cNvPr>
          <p:cNvSpPr/>
          <p:nvPr/>
        </p:nvSpPr>
        <p:spPr>
          <a:xfrm>
            <a:off x="2319059"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9F69881-CE28-477A-BB4A-0AB64CD4BE36}"/>
              </a:ext>
            </a:extLst>
          </p:cNvPr>
          <p:cNvSpPr/>
          <p:nvPr/>
        </p:nvSpPr>
        <p:spPr>
          <a:xfrm>
            <a:off x="3665742" y="5569002"/>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69422244-8745-4437-A1E9-71510960F619}"/>
              </a:ext>
            </a:extLst>
          </p:cNvPr>
          <p:cNvSpPr/>
          <p:nvPr/>
        </p:nvSpPr>
        <p:spPr>
          <a:xfrm>
            <a:off x="3665742" y="5106530"/>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9AE856BD-6D6B-4BD1-B72A-5C102A59E06A}"/>
              </a:ext>
            </a:extLst>
          </p:cNvPr>
          <p:cNvSpPr/>
          <p:nvPr/>
        </p:nvSpPr>
        <p:spPr>
          <a:xfrm>
            <a:off x="3665742" y="465159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BCBED207-6EC5-4E37-A1DF-F32A32103D2B}"/>
              </a:ext>
            </a:extLst>
          </p:cNvPr>
          <p:cNvSpPr/>
          <p:nvPr/>
        </p:nvSpPr>
        <p:spPr>
          <a:xfrm>
            <a:off x="3665742" y="4100123"/>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6EBEB6B5-DD69-47B5-A195-B50218BB5E89}"/>
              </a:ext>
            </a:extLst>
          </p:cNvPr>
          <p:cNvSpPr/>
          <p:nvPr/>
        </p:nvSpPr>
        <p:spPr>
          <a:xfrm>
            <a:off x="3665742" y="3645192"/>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F063C43D-8EA0-4FC9-86C1-C143AC88105D}"/>
              </a:ext>
            </a:extLst>
          </p:cNvPr>
          <p:cNvSpPr/>
          <p:nvPr/>
        </p:nvSpPr>
        <p:spPr>
          <a:xfrm>
            <a:off x="4947797"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5E131807-FAEC-4F7F-8FCC-26927EDC8645}"/>
              </a:ext>
            </a:extLst>
          </p:cNvPr>
          <p:cNvSpPr/>
          <p:nvPr/>
        </p:nvSpPr>
        <p:spPr>
          <a:xfrm>
            <a:off x="4947797" y="5099357"/>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81BD03E0-5D2B-4F76-8B4F-8E91C413035F}"/>
              </a:ext>
            </a:extLst>
          </p:cNvPr>
          <p:cNvSpPr/>
          <p:nvPr/>
        </p:nvSpPr>
        <p:spPr>
          <a:xfrm>
            <a:off x="4947797" y="4628114"/>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0690A87C-96A8-47CC-ACB8-6992642B273A}"/>
              </a:ext>
            </a:extLst>
          </p:cNvPr>
          <p:cNvSpPr/>
          <p:nvPr/>
        </p:nvSpPr>
        <p:spPr>
          <a:xfrm>
            <a:off x="4947797" y="4100123"/>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FF0F3496-4D15-4B67-8874-D887CBB95CBC}"/>
              </a:ext>
            </a:extLst>
          </p:cNvPr>
          <p:cNvSpPr/>
          <p:nvPr/>
        </p:nvSpPr>
        <p:spPr>
          <a:xfrm>
            <a:off x="6253276" y="5544401"/>
            <a:ext cx="845283"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F8D8C906-4C6C-4B28-BEE9-D7325D668E7F}"/>
              </a:ext>
            </a:extLst>
          </p:cNvPr>
          <p:cNvSpPr/>
          <p:nvPr/>
        </p:nvSpPr>
        <p:spPr>
          <a:xfrm>
            <a:off x="6253275" y="5106531"/>
            <a:ext cx="845283"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FEAA51CA-1E66-439A-AEAC-4F26B87AD3F0}"/>
              </a:ext>
            </a:extLst>
          </p:cNvPr>
          <p:cNvSpPr/>
          <p:nvPr/>
        </p:nvSpPr>
        <p:spPr>
          <a:xfrm>
            <a:off x="6253274" y="4632488"/>
            <a:ext cx="845283"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42199D61-BC0E-498C-862F-79AC5523D65C}"/>
              </a:ext>
            </a:extLst>
          </p:cNvPr>
          <p:cNvSpPr/>
          <p:nvPr/>
        </p:nvSpPr>
        <p:spPr>
          <a:xfrm>
            <a:off x="7567705" y="5544401"/>
            <a:ext cx="850557"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29F8A21D-3637-471A-BAB6-B2DFE1761A30}"/>
              </a:ext>
            </a:extLst>
          </p:cNvPr>
          <p:cNvSpPr/>
          <p:nvPr/>
        </p:nvSpPr>
        <p:spPr>
          <a:xfrm>
            <a:off x="7560621" y="5095274"/>
            <a:ext cx="850557"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49A918F8-E0C4-4EA4-8671-14C33AC3CF50}"/>
              </a:ext>
            </a:extLst>
          </p:cNvPr>
          <p:cNvSpPr/>
          <p:nvPr/>
        </p:nvSpPr>
        <p:spPr>
          <a:xfrm>
            <a:off x="7567705" y="4616101"/>
            <a:ext cx="850557"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C73852A8-5054-495F-BAB7-A32A69EC44E5}"/>
              </a:ext>
            </a:extLst>
          </p:cNvPr>
          <p:cNvCxnSpPr>
            <a:cxnSpLocks/>
          </p:cNvCxnSpPr>
          <p:nvPr/>
        </p:nvCxnSpPr>
        <p:spPr>
          <a:xfrm>
            <a:off x="710880" y="5999335"/>
            <a:ext cx="108756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文本框 4">
            <a:extLst>
              <a:ext uri="{FF2B5EF4-FFF2-40B4-BE49-F238E27FC236}">
                <a16:creationId xmlns:a16="http://schemas.microsoft.com/office/drawing/2014/main" id="{162D6700-0A20-4150-AD4D-EC7B0F8CBEF3}"/>
              </a:ext>
            </a:extLst>
          </p:cNvPr>
          <p:cNvSpPr txBox="1"/>
          <p:nvPr/>
        </p:nvSpPr>
        <p:spPr>
          <a:xfrm>
            <a:off x="178132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1000</a:t>
            </a:r>
            <a:endParaRPr lang="zh-CN" altLang="en-US" sz="1400" dirty="0">
              <a:solidFill>
                <a:schemeClr val="tx1">
                  <a:lumMod val="75000"/>
                  <a:lumOff val="25000"/>
                </a:schemeClr>
              </a:solidFill>
              <a:latin typeface="+mn-lt"/>
              <a:ea typeface="+mn-ea"/>
            </a:endParaRPr>
          </a:p>
        </p:txBody>
      </p:sp>
      <p:sp>
        <p:nvSpPr>
          <p:cNvPr id="8" name="文本框 7">
            <a:extLst>
              <a:ext uri="{FF2B5EF4-FFF2-40B4-BE49-F238E27FC236}">
                <a16:creationId xmlns:a16="http://schemas.microsoft.com/office/drawing/2014/main" id="{B033F7E0-3E55-42A8-8DA0-0854C5AE98FF}"/>
              </a:ext>
            </a:extLst>
          </p:cNvPr>
          <p:cNvSpPr txBox="1"/>
          <p:nvPr/>
        </p:nvSpPr>
        <p:spPr>
          <a:xfrm>
            <a:off x="309334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2000</a:t>
            </a:r>
            <a:endParaRPr lang="zh-CN" altLang="en-US" sz="1400" dirty="0">
              <a:solidFill>
                <a:schemeClr val="tx1">
                  <a:lumMod val="75000"/>
                  <a:lumOff val="25000"/>
                </a:schemeClr>
              </a:solidFill>
              <a:latin typeface="+mn-lt"/>
              <a:ea typeface="+mn-ea"/>
            </a:endParaRPr>
          </a:p>
        </p:txBody>
      </p:sp>
      <p:sp>
        <p:nvSpPr>
          <p:cNvPr id="9" name="文本框 8">
            <a:extLst>
              <a:ext uri="{FF2B5EF4-FFF2-40B4-BE49-F238E27FC236}">
                <a16:creationId xmlns:a16="http://schemas.microsoft.com/office/drawing/2014/main" id="{94CA992C-3736-4CC4-8AC6-64189446FAB3}"/>
              </a:ext>
            </a:extLst>
          </p:cNvPr>
          <p:cNvSpPr txBox="1"/>
          <p:nvPr/>
        </p:nvSpPr>
        <p:spPr>
          <a:xfrm>
            <a:off x="440536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3000</a:t>
            </a:r>
            <a:endParaRPr lang="zh-CN" altLang="en-US" sz="1400" dirty="0">
              <a:solidFill>
                <a:schemeClr val="tx1">
                  <a:lumMod val="75000"/>
                  <a:lumOff val="25000"/>
                </a:schemeClr>
              </a:solidFill>
              <a:latin typeface="+mn-lt"/>
              <a:ea typeface="+mn-ea"/>
            </a:endParaRPr>
          </a:p>
        </p:txBody>
      </p:sp>
      <p:sp>
        <p:nvSpPr>
          <p:cNvPr id="10" name="文本框 9">
            <a:extLst>
              <a:ext uri="{FF2B5EF4-FFF2-40B4-BE49-F238E27FC236}">
                <a16:creationId xmlns:a16="http://schemas.microsoft.com/office/drawing/2014/main" id="{BBFD1880-D09A-4381-8096-3E2E4B829DC6}"/>
              </a:ext>
            </a:extLst>
          </p:cNvPr>
          <p:cNvSpPr txBox="1"/>
          <p:nvPr/>
        </p:nvSpPr>
        <p:spPr>
          <a:xfrm>
            <a:off x="571738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4000</a:t>
            </a:r>
            <a:endParaRPr lang="zh-CN" altLang="en-US" sz="1400" dirty="0">
              <a:solidFill>
                <a:schemeClr val="tx1">
                  <a:lumMod val="75000"/>
                  <a:lumOff val="25000"/>
                </a:schemeClr>
              </a:solidFill>
              <a:latin typeface="+mn-lt"/>
              <a:ea typeface="+mn-ea"/>
            </a:endParaRPr>
          </a:p>
        </p:txBody>
      </p:sp>
      <p:sp>
        <p:nvSpPr>
          <p:cNvPr id="11" name="文本框 10">
            <a:extLst>
              <a:ext uri="{FF2B5EF4-FFF2-40B4-BE49-F238E27FC236}">
                <a16:creationId xmlns:a16="http://schemas.microsoft.com/office/drawing/2014/main" id="{99819657-5DDF-496C-9921-3ED223C7577F}"/>
              </a:ext>
            </a:extLst>
          </p:cNvPr>
          <p:cNvSpPr txBox="1"/>
          <p:nvPr/>
        </p:nvSpPr>
        <p:spPr>
          <a:xfrm>
            <a:off x="702940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5000</a:t>
            </a:r>
            <a:endParaRPr lang="zh-CN" altLang="en-US" sz="1400" dirty="0">
              <a:solidFill>
                <a:schemeClr val="tx1">
                  <a:lumMod val="75000"/>
                  <a:lumOff val="25000"/>
                </a:schemeClr>
              </a:solidFill>
              <a:latin typeface="+mn-lt"/>
              <a:ea typeface="+mn-ea"/>
            </a:endParaRPr>
          </a:p>
        </p:txBody>
      </p:sp>
      <p:sp>
        <p:nvSpPr>
          <p:cNvPr id="12" name="文本框 11">
            <a:extLst>
              <a:ext uri="{FF2B5EF4-FFF2-40B4-BE49-F238E27FC236}">
                <a16:creationId xmlns:a16="http://schemas.microsoft.com/office/drawing/2014/main" id="{D046C8C3-AA9A-4B55-AE82-E753C2DDCDF8}"/>
              </a:ext>
            </a:extLst>
          </p:cNvPr>
          <p:cNvSpPr txBox="1"/>
          <p:nvPr/>
        </p:nvSpPr>
        <p:spPr>
          <a:xfrm>
            <a:off x="834142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6000</a:t>
            </a:r>
            <a:endParaRPr lang="zh-CN" altLang="en-US" sz="1400" dirty="0">
              <a:solidFill>
                <a:schemeClr val="tx1">
                  <a:lumMod val="75000"/>
                  <a:lumOff val="25000"/>
                </a:schemeClr>
              </a:solidFill>
              <a:latin typeface="+mn-lt"/>
              <a:ea typeface="+mn-ea"/>
            </a:endParaRPr>
          </a:p>
        </p:txBody>
      </p:sp>
      <p:sp>
        <p:nvSpPr>
          <p:cNvPr id="13" name="文本框 12">
            <a:extLst>
              <a:ext uri="{FF2B5EF4-FFF2-40B4-BE49-F238E27FC236}">
                <a16:creationId xmlns:a16="http://schemas.microsoft.com/office/drawing/2014/main" id="{73EBE4C3-06EC-4279-B2B3-A7BE800A389D}"/>
              </a:ext>
            </a:extLst>
          </p:cNvPr>
          <p:cNvSpPr txBox="1"/>
          <p:nvPr/>
        </p:nvSpPr>
        <p:spPr>
          <a:xfrm>
            <a:off x="965344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7000</a:t>
            </a:r>
            <a:endParaRPr lang="zh-CN" altLang="en-US" sz="1400" dirty="0">
              <a:solidFill>
                <a:schemeClr val="tx1">
                  <a:lumMod val="75000"/>
                  <a:lumOff val="25000"/>
                </a:schemeClr>
              </a:solidFill>
              <a:latin typeface="+mn-lt"/>
              <a:ea typeface="+mn-ea"/>
            </a:endParaRPr>
          </a:p>
        </p:txBody>
      </p:sp>
      <p:sp>
        <p:nvSpPr>
          <p:cNvPr id="15" name="文本框 14">
            <a:extLst>
              <a:ext uri="{FF2B5EF4-FFF2-40B4-BE49-F238E27FC236}">
                <a16:creationId xmlns:a16="http://schemas.microsoft.com/office/drawing/2014/main" id="{E42120AF-972C-474E-AC95-AB48CB6822BA}"/>
              </a:ext>
            </a:extLst>
          </p:cNvPr>
          <p:cNvSpPr txBox="1"/>
          <p:nvPr/>
        </p:nvSpPr>
        <p:spPr>
          <a:xfrm>
            <a:off x="10965461"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8000</a:t>
            </a:r>
            <a:endParaRPr lang="zh-CN" altLang="en-US" sz="1400" dirty="0">
              <a:solidFill>
                <a:schemeClr val="tx1">
                  <a:lumMod val="75000"/>
                  <a:lumOff val="25000"/>
                </a:schemeClr>
              </a:solidFill>
              <a:latin typeface="+mn-lt"/>
              <a:ea typeface="+mn-ea"/>
            </a:endParaRPr>
          </a:p>
        </p:txBody>
      </p:sp>
      <p:sp>
        <p:nvSpPr>
          <p:cNvPr id="2" name="椭圆 1">
            <a:extLst>
              <a:ext uri="{FF2B5EF4-FFF2-40B4-BE49-F238E27FC236}">
                <a16:creationId xmlns:a16="http://schemas.microsoft.com/office/drawing/2014/main" id="{622914B7-AF73-405F-AEAC-87231EB81183}"/>
              </a:ext>
            </a:extLst>
          </p:cNvPr>
          <p:cNvSpPr/>
          <p:nvPr/>
        </p:nvSpPr>
        <p:spPr>
          <a:xfrm>
            <a:off x="2050007"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1D4C77C-8824-44B8-B673-CE2F8F3A20B3}"/>
              </a:ext>
            </a:extLst>
          </p:cNvPr>
          <p:cNvSpPr/>
          <p:nvPr/>
        </p:nvSpPr>
        <p:spPr>
          <a:xfrm>
            <a:off x="3361000"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E5385C26-B0BD-4A31-8E00-C614C389F067}"/>
              </a:ext>
            </a:extLst>
          </p:cNvPr>
          <p:cNvSpPr/>
          <p:nvPr/>
        </p:nvSpPr>
        <p:spPr>
          <a:xfrm>
            <a:off x="467199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EA206B4-AD6D-462C-86CB-5213110B0B55}"/>
              </a:ext>
            </a:extLst>
          </p:cNvPr>
          <p:cNvSpPr/>
          <p:nvPr/>
        </p:nvSpPr>
        <p:spPr>
          <a:xfrm>
            <a:off x="5982986"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8ADADD7-A02F-4C86-A6E5-7211AB8BA27B}"/>
              </a:ext>
            </a:extLst>
          </p:cNvPr>
          <p:cNvSpPr/>
          <p:nvPr/>
        </p:nvSpPr>
        <p:spPr>
          <a:xfrm>
            <a:off x="7293979"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DCBDAA78-AD69-4F6F-985D-A542E49AA948}"/>
              </a:ext>
            </a:extLst>
          </p:cNvPr>
          <p:cNvSpPr/>
          <p:nvPr/>
        </p:nvSpPr>
        <p:spPr>
          <a:xfrm>
            <a:off x="8604972"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8B105702-E17A-456F-98F9-7BEC63266A61}"/>
              </a:ext>
            </a:extLst>
          </p:cNvPr>
          <p:cNvSpPr/>
          <p:nvPr/>
        </p:nvSpPr>
        <p:spPr>
          <a:xfrm>
            <a:off x="9915965"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C8651C95-3448-486F-88D8-91B82DC5CEF4}"/>
              </a:ext>
            </a:extLst>
          </p:cNvPr>
          <p:cNvSpPr/>
          <p:nvPr/>
        </p:nvSpPr>
        <p:spPr>
          <a:xfrm>
            <a:off x="11226959"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4306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2">
                                            <p:txEl>
                                              <p:pRg st="1" end="1"/>
                                            </p:txEl>
                                          </p:spTgt>
                                        </p:tgtEl>
                                        <p:attrNameLst>
                                          <p:attrName>style.visibility</p:attrName>
                                        </p:attrNameLst>
                                      </p:cBhvr>
                                      <p:to>
                                        <p:strVal val="visible"/>
                                      </p:to>
                                    </p:set>
                                    <p:animEffect transition="in" filter="randombar(horizontal)">
                                      <p:cBhvr>
                                        <p:cTn id="7" dur="500"/>
                                        <p:tgtEl>
                                          <p:spTgt spid="2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wipe(down)">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anim calcmode="lin" valueType="num">
                                      <p:cBhvr>
                                        <p:cTn id="32" dur="500" fill="hold"/>
                                        <p:tgtEl>
                                          <p:spTgt spid="57"/>
                                        </p:tgtEl>
                                        <p:attrNameLst>
                                          <p:attrName>ppt_x</p:attrName>
                                        </p:attrNameLst>
                                      </p:cBhvr>
                                      <p:tavLst>
                                        <p:tav tm="0">
                                          <p:val>
                                            <p:strVal val="#ppt_x"/>
                                          </p:val>
                                        </p:tav>
                                        <p:tav tm="100000">
                                          <p:val>
                                            <p:strVal val="#ppt_x"/>
                                          </p:val>
                                        </p:tav>
                                      </p:tavLst>
                                    </p:anim>
                                    <p:anim calcmode="lin" valueType="num">
                                      <p:cBhvr>
                                        <p:cTn id="33" dur="500" fill="hold"/>
                                        <p:tgtEl>
                                          <p:spTgt spid="5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0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500"/>
                                        <p:tgtEl>
                                          <p:spTgt spid="66"/>
                                        </p:tgtEl>
                                      </p:cBhvr>
                                    </p:animEffect>
                                    <p:anim calcmode="lin" valueType="num">
                                      <p:cBhvr>
                                        <p:cTn id="42" dur="500" fill="hold"/>
                                        <p:tgtEl>
                                          <p:spTgt spid="66"/>
                                        </p:tgtEl>
                                        <p:attrNameLst>
                                          <p:attrName>ppt_x</p:attrName>
                                        </p:attrNameLst>
                                      </p:cBhvr>
                                      <p:tavLst>
                                        <p:tav tm="0">
                                          <p:val>
                                            <p:strVal val="#ppt_x"/>
                                          </p:val>
                                        </p:tav>
                                        <p:tav tm="100000">
                                          <p:val>
                                            <p:strVal val="#ppt_x"/>
                                          </p:val>
                                        </p:tav>
                                      </p:tavLst>
                                    </p:anim>
                                    <p:anim calcmode="lin" valueType="num">
                                      <p:cBhvr>
                                        <p:cTn id="43" dur="500" fill="hold"/>
                                        <p:tgtEl>
                                          <p:spTgt spid="6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anim calcmode="lin" valueType="num">
                                      <p:cBhvr>
                                        <p:cTn id="47" dur="500" fill="hold"/>
                                        <p:tgtEl>
                                          <p:spTgt spid="9"/>
                                        </p:tgtEl>
                                        <p:attrNameLst>
                                          <p:attrName>ppt_x</p:attrName>
                                        </p:attrNameLst>
                                      </p:cBhvr>
                                      <p:tavLst>
                                        <p:tav tm="0">
                                          <p:val>
                                            <p:strVal val="#ppt_x"/>
                                          </p:val>
                                        </p:tav>
                                        <p:tav tm="100000">
                                          <p:val>
                                            <p:strVal val="#ppt_x"/>
                                          </p:val>
                                        </p:tav>
                                      </p:tavLst>
                                    </p:anim>
                                    <p:anim calcmode="lin" valueType="num">
                                      <p:cBhvr>
                                        <p:cTn id="48" dur="5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45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anim calcmode="lin" valueType="num">
                                      <p:cBhvr>
                                        <p:cTn id="52" dur="500" fill="hold"/>
                                        <p:tgtEl>
                                          <p:spTgt spid="67"/>
                                        </p:tgtEl>
                                        <p:attrNameLst>
                                          <p:attrName>ppt_x</p:attrName>
                                        </p:attrNameLst>
                                      </p:cBhvr>
                                      <p:tavLst>
                                        <p:tav tm="0">
                                          <p:val>
                                            <p:strVal val="#ppt_x"/>
                                          </p:val>
                                        </p:tav>
                                        <p:tav tm="100000">
                                          <p:val>
                                            <p:strVal val="#ppt_x"/>
                                          </p:val>
                                        </p:tav>
                                      </p:tavLst>
                                    </p:anim>
                                    <p:anim calcmode="lin" valueType="num">
                                      <p:cBhvr>
                                        <p:cTn id="53" dur="500" fill="hold"/>
                                        <p:tgtEl>
                                          <p:spTgt spid="6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5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60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anim calcmode="lin" valueType="num">
                                      <p:cBhvr>
                                        <p:cTn id="62" dur="500" fill="hold"/>
                                        <p:tgtEl>
                                          <p:spTgt spid="68"/>
                                        </p:tgtEl>
                                        <p:attrNameLst>
                                          <p:attrName>ppt_x</p:attrName>
                                        </p:attrNameLst>
                                      </p:cBhvr>
                                      <p:tavLst>
                                        <p:tav tm="0">
                                          <p:val>
                                            <p:strVal val="#ppt_x"/>
                                          </p:val>
                                        </p:tav>
                                        <p:tav tm="100000">
                                          <p:val>
                                            <p:strVal val="#ppt_x"/>
                                          </p:val>
                                        </p:tav>
                                      </p:tavLst>
                                    </p:anim>
                                    <p:anim calcmode="lin" valueType="num">
                                      <p:cBhvr>
                                        <p:cTn id="63" dur="500" fill="hold"/>
                                        <p:tgtEl>
                                          <p:spTgt spid="6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6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7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anim calcmode="lin" valueType="num">
                                      <p:cBhvr>
                                        <p:cTn id="72" dur="500" fill="hold"/>
                                        <p:tgtEl>
                                          <p:spTgt spid="69"/>
                                        </p:tgtEl>
                                        <p:attrNameLst>
                                          <p:attrName>ppt_x</p:attrName>
                                        </p:attrNameLst>
                                      </p:cBhvr>
                                      <p:tavLst>
                                        <p:tav tm="0">
                                          <p:val>
                                            <p:strVal val="#ppt_x"/>
                                          </p:val>
                                        </p:tav>
                                        <p:tav tm="100000">
                                          <p:val>
                                            <p:strVal val="#ppt_x"/>
                                          </p:val>
                                        </p:tav>
                                      </p:tavLst>
                                    </p:anim>
                                    <p:anim calcmode="lin" valueType="num">
                                      <p:cBhvr>
                                        <p:cTn id="73" dur="500" fill="hold"/>
                                        <p:tgtEl>
                                          <p:spTgt spid="6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75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anim calcmode="lin" valueType="num">
                                      <p:cBhvr>
                                        <p:cTn id="77" dur="500" fill="hold"/>
                                        <p:tgtEl>
                                          <p:spTgt spid="12"/>
                                        </p:tgtEl>
                                        <p:attrNameLst>
                                          <p:attrName>ppt_x</p:attrName>
                                        </p:attrNameLst>
                                      </p:cBhvr>
                                      <p:tavLst>
                                        <p:tav tm="0">
                                          <p:val>
                                            <p:strVal val="#ppt_x"/>
                                          </p:val>
                                        </p:tav>
                                        <p:tav tm="100000">
                                          <p:val>
                                            <p:strVal val="#ppt_x"/>
                                          </p:val>
                                        </p:tav>
                                      </p:tavLst>
                                    </p:anim>
                                    <p:anim calcmode="lin" valueType="num">
                                      <p:cBhvr>
                                        <p:cTn id="78" dur="500" fill="hold"/>
                                        <p:tgtEl>
                                          <p:spTgt spid="1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90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anim calcmode="lin" valueType="num">
                                      <p:cBhvr>
                                        <p:cTn id="82" dur="500" fill="hold"/>
                                        <p:tgtEl>
                                          <p:spTgt spid="70"/>
                                        </p:tgtEl>
                                        <p:attrNameLst>
                                          <p:attrName>ppt_x</p:attrName>
                                        </p:attrNameLst>
                                      </p:cBhvr>
                                      <p:tavLst>
                                        <p:tav tm="0">
                                          <p:val>
                                            <p:strVal val="#ppt_x"/>
                                          </p:val>
                                        </p:tav>
                                        <p:tav tm="100000">
                                          <p:val>
                                            <p:strVal val="#ppt_x"/>
                                          </p:val>
                                        </p:tav>
                                      </p:tavLst>
                                    </p:anim>
                                    <p:anim calcmode="lin" valueType="num">
                                      <p:cBhvr>
                                        <p:cTn id="83" dur="500" fill="hold"/>
                                        <p:tgtEl>
                                          <p:spTgt spid="7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9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anim calcmode="lin" valueType="num">
                                      <p:cBhvr>
                                        <p:cTn id="87" dur="500" fill="hold"/>
                                        <p:tgtEl>
                                          <p:spTgt spid="13"/>
                                        </p:tgtEl>
                                        <p:attrNameLst>
                                          <p:attrName>ppt_x</p:attrName>
                                        </p:attrNameLst>
                                      </p:cBhvr>
                                      <p:tavLst>
                                        <p:tav tm="0">
                                          <p:val>
                                            <p:strVal val="#ppt_x"/>
                                          </p:val>
                                        </p:tav>
                                        <p:tav tm="100000">
                                          <p:val>
                                            <p:strVal val="#ppt_x"/>
                                          </p:val>
                                        </p:tav>
                                      </p:tavLst>
                                    </p:anim>
                                    <p:anim calcmode="lin" valueType="num">
                                      <p:cBhvr>
                                        <p:cTn id="88" dur="500" fill="hold"/>
                                        <p:tgtEl>
                                          <p:spTgt spid="1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105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anim calcmode="lin" valueType="num">
                                      <p:cBhvr>
                                        <p:cTn id="92" dur="500" fill="hold"/>
                                        <p:tgtEl>
                                          <p:spTgt spid="71"/>
                                        </p:tgtEl>
                                        <p:attrNameLst>
                                          <p:attrName>ppt_x</p:attrName>
                                        </p:attrNameLst>
                                      </p:cBhvr>
                                      <p:tavLst>
                                        <p:tav tm="0">
                                          <p:val>
                                            <p:strVal val="#ppt_x"/>
                                          </p:val>
                                        </p:tav>
                                        <p:tav tm="100000">
                                          <p:val>
                                            <p:strVal val="#ppt_x"/>
                                          </p:val>
                                        </p:tav>
                                      </p:tavLst>
                                    </p:anim>
                                    <p:anim calcmode="lin" valueType="num">
                                      <p:cBhvr>
                                        <p:cTn id="93" dur="500" fill="hold"/>
                                        <p:tgtEl>
                                          <p:spTgt spid="7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05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anim calcmode="lin" valueType="num">
                                      <p:cBhvr>
                                        <p:cTn id="97" dur="500" fill="hold"/>
                                        <p:tgtEl>
                                          <p:spTgt spid="15"/>
                                        </p:tgtEl>
                                        <p:attrNameLst>
                                          <p:attrName>ppt_x</p:attrName>
                                        </p:attrNameLst>
                                      </p:cBhvr>
                                      <p:tavLst>
                                        <p:tav tm="0">
                                          <p:val>
                                            <p:strVal val="#ppt_x"/>
                                          </p:val>
                                        </p:tav>
                                        <p:tav tm="100000">
                                          <p:val>
                                            <p:strVal val="#ppt_x"/>
                                          </p:val>
                                        </p:tav>
                                      </p:tavLst>
                                    </p:anim>
                                    <p:anim calcmode="lin" valueType="num">
                                      <p:cBhvr>
                                        <p:cTn id="9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wipe(down)">
                                      <p:cBhvr>
                                        <p:cTn id="103" dur="500"/>
                                        <p:tgtEl>
                                          <p:spTgt spid="6"/>
                                        </p:tgtEl>
                                      </p:cBhvr>
                                    </p:animEffect>
                                  </p:childTnLst>
                                </p:cTn>
                              </p:par>
                              <p:par>
                                <p:cTn id="104" presetID="22" presetClass="entr" presetSubtype="4" fill="hold" grpId="0" nodeType="withEffect">
                                  <p:stCondLst>
                                    <p:cond delay="250"/>
                                  </p:stCondLst>
                                  <p:childTnLst>
                                    <p:set>
                                      <p:cBhvr>
                                        <p:cTn id="105" dur="1" fill="hold">
                                          <p:stCondLst>
                                            <p:cond delay="0"/>
                                          </p:stCondLst>
                                        </p:cTn>
                                        <p:tgtEl>
                                          <p:spTgt spid="72"/>
                                        </p:tgtEl>
                                        <p:attrNameLst>
                                          <p:attrName>style.visibility</p:attrName>
                                        </p:attrNameLst>
                                      </p:cBhvr>
                                      <p:to>
                                        <p:strVal val="visible"/>
                                      </p:to>
                                    </p:set>
                                    <p:animEffect transition="in" filter="wipe(down)">
                                      <p:cBhvr>
                                        <p:cTn id="106" dur="500"/>
                                        <p:tgtEl>
                                          <p:spTgt spid="72"/>
                                        </p:tgtEl>
                                      </p:cBhvr>
                                    </p:animEffect>
                                  </p:childTnLst>
                                </p:cTn>
                              </p:par>
                              <p:par>
                                <p:cTn id="107" presetID="22" presetClass="entr" presetSubtype="4" fill="hold" grpId="0" nodeType="withEffect">
                                  <p:stCondLst>
                                    <p:cond delay="500"/>
                                  </p:stCondLst>
                                  <p:childTnLst>
                                    <p:set>
                                      <p:cBhvr>
                                        <p:cTn id="108" dur="1" fill="hold">
                                          <p:stCondLst>
                                            <p:cond delay="0"/>
                                          </p:stCondLst>
                                        </p:cTn>
                                        <p:tgtEl>
                                          <p:spTgt spid="73"/>
                                        </p:tgtEl>
                                        <p:attrNameLst>
                                          <p:attrName>style.visibility</p:attrName>
                                        </p:attrNameLst>
                                      </p:cBhvr>
                                      <p:to>
                                        <p:strVal val="visible"/>
                                      </p:to>
                                    </p:set>
                                    <p:animEffect transition="in" filter="wipe(down)">
                                      <p:cBhvr>
                                        <p:cTn id="109" dur="500"/>
                                        <p:tgtEl>
                                          <p:spTgt spid="73"/>
                                        </p:tgtEl>
                                      </p:cBhvr>
                                    </p:animEffect>
                                  </p:childTnLst>
                                </p:cTn>
                              </p:par>
                              <p:par>
                                <p:cTn id="110" presetID="22" presetClass="entr" presetSubtype="4" fill="hold" grpId="0" nodeType="withEffect">
                                  <p:stCondLst>
                                    <p:cond delay="750"/>
                                  </p:stCondLst>
                                  <p:childTnLst>
                                    <p:set>
                                      <p:cBhvr>
                                        <p:cTn id="111" dur="1" fill="hold">
                                          <p:stCondLst>
                                            <p:cond delay="0"/>
                                          </p:stCondLst>
                                        </p:cTn>
                                        <p:tgtEl>
                                          <p:spTgt spid="74"/>
                                        </p:tgtEl>
                                        <p:attrNameLst>
                                          <p:attrName>style.visibility</p:attrName>
                                        </p:attrNameLst>
                                      </p:cBhvr>
                                      <p:to>
                                        <p:strVal val="visible"/>
                                      </p:to>
                                    </p:set>
                                    <p:animEffect transition="in" filter="wipe(down)">
                                      <p:cBhvr>
                                        <p:cTn id="112" dur="500"/>
                                        <p:tgtEl>
                                          <p:spTgt spid="74"/>
                                        </p:tgtEl>
                                      </p:cBhvr>
                                    </p:animEffect>
                                  </p:childTnLst>
                                </p:cTn>
                              </p:par>
                              <p:par>
                                <p:cTn id="113" presetID="22" presetClass="entr" presetSubtype="4" fill="hold" grpId="0" nodeType="withEffect">
                                  <p:stCondLst>
                                    <p:cond delay="100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par>
                                <p:cTn id="116" presetID="22" presetClass="entr" presetSubtype="4" fill="hold" grpId="0" nodeType="withEffect">
                                  <p:stCondLst>
                                    <p:cond delay="1250"/>
                                  </p:stCondLst>
                                  <p:childTnLst>
                                    <p:set>
                                      <p:cBhvr>
                                        <p:cTn id="117" dur="1" fill="hold">
                                          <p:stCondLst>
                                            <p:cond delay="0"/>
                                          </p:stCondLst>
                                        </p:cTn>
                                        <p:tgtEl>
                                          <p:spTgt spid="76"/>
                                        </p:tgtEl>
                                        <p:attrNameLst>
                                          <p:attrName>style.visibility</p:attrName>
                                        </p:attrNameLst>
                                      </p:cBhvr>
                                      <p:to>
                                        <p:strVal val="visible"/>
                                      </p:to>
                                    </p:set>
                                    <p:animEffect transition="in" filter="wipe(down)">
                                      <p:cBhvr>
                                        <p:cTn id="118" dur="500"/>
                                        <p:tgtEl>
                                          <p:spTgt spid="76"/>
                                        </p:tgtEl>
                                      </p:cBhvr>
                                    </p:animEffect>
                                  </p:childTnLst>
                                </p:cTn>
                              </p:par>
                              <p:par>
                                <p:cTn id="119" presetID="22" presetClass="entr" presetSubtype="4" fill="hold" grpId="0" nodeType="withEffect">
                                  <p:stCondLst>
                                    <p:cond delay="1500"/>
                                  </p:stCondLst>
                                  <p:childTnLst>
                                    <p:set>
                                      <p:cBhvr>
                                        <p:cTn id="120" dur="1" fill="hold">
                                          <p:stCondLst>
                                            <p:cond delay="0"/>
                                          </p:stCondLst>
                                        </p:cTn>
                                        <p:tgtEl>
                                          <p:spTgt spid="77"/>
                                        </p:tgtEl>
                                        <p:attrNameLst>
                                          <p:attrName>style.visibility</p:attrName>
                                        </p:attrNameLst>
                                      </p:cBhvr>
                                      <p:to>
                                        <p:strVal val="visible"/>
                                      </p:to>
                                    </p:set>
                                    <p:animEffect transition="in" filter="wipe(down)">
                                      <p:cBhvr>
                                        <p:cTn id="121" dur="500"/>
                                        <p:tgtEl>
                                          <p:spTgt spid="77"/>
                                        </p:tgtEl>
                                      </p:cBhvr>
                                    </p:animEffect>
                                  </p:childTnLst>
                                </p:cTn>
                              </p:par>
                              <p:par>
                                <p:cTn id="122" presetID="22" presetClass="entr" presetSubtype="4" fill="hold" grpId="0" nodeType="withEffect">
                                  <p:stCondLst>
                                    <p:cond delay="1750"/>
                                  </p:stCondLst>
                                  <p:childTnLst>
                                    <p:set>
                                      <p:cBhvr>
                                        <p:cTn id="123" dur="1" fill="hold">
                                          <p:stCondLst>
                                            <p:cond delay="0"/>
                                          </p:stCondLst>
                                        </p:cTn>
                                        <p:tgtEl>
                                          <p:spTgt spid="78"/>
                                        </p:tgtEl>
                                        <p:attrNameLst>
                                          <p:attrName>style.visibility</p:attrName>
                                        </p:attrNameLst>
                                      </p:cBhvr>
                                      <p:to>
                                        <p:strVal val="visible"/>
                                      </p:to>
                                    </p:set>
                                    <p:animEffect transition="in" filter="wipe(down)">
                                      <p:cBhvr>
                                        <p:cTn id="124" dur="500"/>
                                        <p:tgtEl>
                                          <p:spTgt spid="78"/>
                                        </p:tgtEl>
                                      </p:cBhvr>
                                    </p:animEffect>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nodeType="clickEffect">
                                  <p:stCondLst>
                                    <p:cond delay="0"/>
                                  </p:stCondLst>
                                  <p:childTnLst>
                                    <p:set>
                                      <p:cBhvr>
                                        <p:cTn id="128" dur="1" fill="hold">
                                          <p:stCondLst>
                                            <p:cond delay="0"/>
                                          </p:stCondLst>
                                        </p:cTn>
                                        <p:tgtEl>
                                          <p:spTgt spid="282">
                                            <p:txEl>
                                              <p:pRg st="2" end="2"/>
                                            </p:txEl>
                                          </p:spTgt>
                                        </p:tgtEl>
                                        <p:attrNameLst>
                                          <p:attrName>style.visibility</p:attrName>
                                        </p:attrNameLst>
                                      </p:cBhvr>
                                      <p:to>
                                        <p:strVal val="visible"/>
                                      </p:to>
                                    </p:set>
                                    <p:animEffect transition="in" filter="randombar(horizontal)">
                                      <p:cBhvr>
                                        <p:cTn id="129" dur="500"/>
                                        <p:tgtEl>
                                          <p:spTgt spid="282">
                                            <p:txEl>
                                              <p:pRg st="2" end="2"/>
                                            </p:txEl>
                                          </p:spTgt>
                                        </p:tgtEl>
                                      </p:cBhvr>
                                    </p:animEffect>
                                  </p:childTnLst>
                                </p:cTn>
                              </p:par>
                              <p:par>
                                <p:cTn id="130" presetID="14" presetClass="entr" presetSubtype="10" fill="hold" nodeType="withEffect">
                                  <p:stCondLst>
                                    <p:cond delay="0"/>
                                  </p:stCondLst>
                                  <p:childTnLst>
                                    <p:set>
                                      <p:cBhvr>
                                        <p:cTn id="131" dur="1" fill="hold">
                                          <p:stCondLst>
                                            <p:cond delay="0"/>
                                          </p:stCondLst>
                                        </p:cTn>
                                        <p:tgtEl>
                                          <p:spTgt spid="282">
                                            <p:txEl>
                                              <p:pRg st="3" end="3"/>
                                            </p:txEl>
                                          </p:spTgt>
                                        </p:tgtEl>
                                        <p:attrNameLst>
                                          <p:attrName>style.visibility</p:attrName>
                                        </p:attrNameLst>
                                      </p:cBhvr>
                                      <p:to>
                                        <p:strVal val="visible"/>
                                      </p:to>
                                    </p:set>
                                    <p:animEffect transition="in" filter="randombar(horizontal)">
                                      <p:cBhvr>
                                        <p:cTn id="132" dur="500"/>
                                        <p:tgtEl>
                                          <p:spTgt spid="282">
                                            <p:txEl>
                                              <p:pRg st="3" end="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257"/>
                                        </p:tgtEl>
                                        <p:attrNameLst>
                                          <p:attrName>style.visibility</p:attrName>
                                        </p:attrNameLst>
                                      </p:cBhvr>
                                      <p:to>
                                        <p:strVal val="visible"/>
                                      </p:to>
                                    </p:set>
                                    <p:animEffect transition="in" filter="wipe(left)">
                                      <p:cBhvr>
                                        <p:cTn id="137" dur="500"/>
                                        <p:tgtEl>
                                          <p:spTgt spid="257"/>
                                        </p:tgtEl>
                                      </p:cBhvr>
                                    </p:animEffect>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260"/>
                                        </p:tgtEl>
                                        <p:attrNameLst>
                                          <p:attrName>style.visibility</p:attrName>
                                        </p:attrNameLst>
                                      </p:cBhvr>
                                      <p:to>
                                        <p:strVal val="visible"/>
                                      </p:to>
                                    </p:set>
                                    <p:anim calcmode="lin" valueType="num">
                                      <p:cBhvr additive="base">
                                        <p:cTn id="142" dur="500" fill="hold"/>
                                        <p:tgtEl>
                                          <p:spTgt spid="260"/>
                                        </p:tgtEl>
                                        <p:attrNameLst>
                                          <p:attrName>ppt_x</p:attrName>
                                        </p:attrNameLst>
                                      </p:cBhvr>
                                      <p:tavLst>
                                        <p:tav tm="0">
                                          <p:val>
                                            <p:strVal val="#ppt_x"/>
                                          </p:val>
                                        </p:tav>
                                        <p:tav tm="100000">
                                          <p:val>
                                            <p:strVal val="#ppt_x"/>
                                          </p:val>
                                        </p:tav>
                                      </p:tavLst>
                                    </p:anim>
                                    <p:anim calcmode="lin" valueType="num">
                                      <p:cBhvr additive="base">
                                        <p:cTn id="143" dur="500" fill="hold"/>
                                        <p:tgtEl>
                                          <p:spTgt spid="260"/>
                                        </p:tgtEl>
                                        <p:attrNameLst>
                                          <p:attrName>ppt_y</p:attrName>
                                        </p:attrNameLst>
                                      </p:cBhvr>
                                      <p:tavLst>
                                        <p:tav tm="0">
                                          <p:val>
                                            <p:strVal val="1+#ppt_h/2"/>
                                          </p:val>
                                        </p:tav>
                                        <p:tav tm="100000">
                                          <p:val>
                                            <p:strVal val="#ppt_y"/>
                                          </p:val>
                                        </p:tav>
                                      </p:tavLst>
                                    </p:anim>
                                  </p:childTnLst>
                                </p:cTn>
                              </p:par>
                            </p:childTnLst>
                          </p:cTn>
                        </p:par>
                        <p:par>
                          <p:cTn id="144" fill="hold">
                            <p:stCondLst>
                              <p:cond delay="500"/>
                            </p:stCondLst>
                            <p:childTnLst>
                              <p:par>
                                <p:cTn id="145" presetID="2" presetClass="entr" presetSubtype="4" fill="hold" grpId="0" nodeType="afterEffect">
                                  <p:stCondLst>
                                    <p:cond delay="0"/>
                                  </p:stCondLst>
                                  <p:childTnLst>
                                    <p:set>
                                      <p:cBhvr>
                                        <p:cTn id="146" dur="1" fill="hold">
                                          <p:stCondLst>
                                            <p:cond delay="0"/>
                                          </p:stCondLst>
                                        </p:cTn>
                                        <p:tgtEl>
                                          <p:spTgt spid="42"/>
                                        </p:tgtEl>
                                        <p:attrNameLst>
                                          <p:attrName>style.visibility</p:attrName>
                                        </p:attrNameLst>
                                      </p:cBhvr>
                                      <p:to>
                                        <p:strVal val="visible"/>
                                      </p:to>
                                    </p:set>
                                    <p:anim calcmode="lin" valueType="num">
                                      <p:cBhvr additive="base">
                                        <p:cTn id="147" dur="500" fill="hold"/>
                                        <p:tgtEl>
                                          <p:spTgt spid="42"/>
                                        </p:tgtEl>
                                        <p:attrNameLst>
                                          <p:attrName>ppt_x</p:attrName>
                                        </p:attrNameLst>
                                      </p:cBhvr>
                                      <p:tavLst>
                                        <p:tav tm="0">
                                          <p:val>
                                            <p:strVal val="#ppt_x"/>
                                          </p:val>
                                        </p:tav>
                                        <p:tav tm="100000">
                                          <p:val>
                                            <p:strVal val="#ppt_x"/>
                                          </p:val>
                                        </p:tav>
                                      </p:tavLst>
                                    </p:anim>
                                    <p:anim calcmode="lin" valueType="num">
                                      <p:cBhvr additive="base">
                                        <p:cTn id="1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49"/>
                                        </p:tgtEl>
                                        <p:attrNameLst>
                                          <p:attrName>style.visibility</p:attrName>
                                        </p:attrNameLst>
                                      </p:cBhvr>
                                      <p:to>
                                        <p:strVal val="visible"/>
                                      </p:to>
                                    </p:set>
                                    <p:anim calcmode="lin" valueType="num">
                                      <p:cBhvr additive="base">
                                        <p:cTn id="153" dur="500" fill="hold"/>
                                        <p:tgtEl>
                                          <p:spTgt spid="49"/>
                                        </p:tgtEl>
                                        <p:attrNameLst>
                                          <p:attrName>ppt_x</p:attrName>
                                        </p:attrNameLst>
                                      </p:cBhvr>
                                      <p:tavLst>
                                        <p:tav tm="0">
                                          <p:val>
                                            <p:strVal val="#ppt_x"/>
                                          </p:val>
                                        </p:tav>
                                        <p:tav tm="100000">
                                          <p:val>
                                            <p:strVal val="#ppt_x"/>
                                          </p:val>
                                        </p:tav>
                                      </p:tavLst>
                                    </p:anim>
                                    <p:anim calcmode="lin" valueType="num">
                                      <p:cBhvr additive="base">
                                        <p:cTn id="1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50"/>
                                        </p:tgtEl>
                                        <p:attrNameLst>
                                          <p:attrName>style.visibility</p:attrName>
                                        </p:attrNameLst>
                                      </p:cBhvr>
                                      <p:to>
                                        <p:strVal val="visible"/>
                                      </p:to>
                                    </p:set>
                                    <p:anim calcmode="lin" valueType="num">
                                      <p:cBhvr additive="base">
                                        <p:cTn id="159" dur="500" fill="hold"/>
                                        <p:tgtEl>
                                          <p:spTgt spid="50"/>
                                        </p:tgtEl>
                                        <p:attrNameLst>
                                          <p:attrName>ppt_x</p:attrName>
                                        </p:attrNameLst>
                                      </p:cBhvr>
                                      <p:tavLst>
                                        <p:tav tm="0">
                                          <p:val>
                                            <p:strVal val="#ppt_x"/>
                                          </p:val>
                                        </p:tav>
                                        <p:tav tm="100000">
                                          <p:val>
                                            <p:strVal val="#ppt_x"/>
                                          </p:val>
                                        </p:tav>
                                      </p:tavLst>
                                    </p:anim>
                                    <p:anim calcmode="lin" valueType="num">
                                      <p:cBhvr additive="base">
                                        <p:cTn id="160" dur="500" fill="hold"/>
                                        <p:tgtEl>
                                          <p:spTgt spid="50"/>
                                        </p:tgtEl>
                                        <p:attrNameLst>
                                          <p:attrName>ppt_y</p:attrName>
                                        </p:attrNameLst>
                                      </p:cBhvr>
                                      <p:tavLst>
                                        <p:tav tm="0">
                                          <p:val>
                                            <p:strVal val="1+#ppt_h/2"/>
                                          </p:val>
                                        </p:tav>
                                        <p:tav tm="100000">
                                          <p:val>
                                            <p:strVal val="#ppt_y"/>
                                          </p:val>
                                        </p:tav>
                                      </p:tavLst>
                                    </p:anim>
                                  </p:childTnLst>
                                </p:cTn>
                              </p:par>
                            </p:childTnLst>
                          </p:cTn>
                        </p:par>
                        <p:par>
                          <p:cTn id="161" fill="hold">
                            <p:stCondLst>
                              <p:cond delay="500"/>
                            </p:stCondLst>
                            <p:childTnLst>
                              <p:par>
                                <p:cTn id="162" presetID="2" presetClass="entr" presetSubtype="4" fill="hold" grpId="0" nodeType="afterEffect">
                                  <p:stCondLst>
                                    <p:cond delay="0"/>
                                  </p:stCondLst>
                                  <p:childTnLst>
                                    <p:set>
                                      <p:cBhvr>
                                        <p:cTn id="163" dur="1" fill="hold">
                                          <p:stCondLst>
                                            <p:cond delay="0"/>
                                          </p:stCondLst>
                                        </p:cTn>
                                        <p:tgtEl>
                                          <p:spTgt spid="51"/>
                                        </p:tgtEl>
                                        <p:attrNameLst>
                                          <p:attrName>style.visibility</p:attrName>
                                        </p:attrNameLst>
                                      </p:cBhvr>
                                      <p:to>
                                        <p:strVal val="visible"/>
                                      </p:to>
                                    </p:set>
                                    <p:anim calcmode="lin" valueType="num">
                                      <p:cBhvr additive="base">
                                        <p:cTn id="164" dur="500" fill="hold"/>
                                        <p:tgtEl>
                                          <p:spTgt spid="51"/>
                                        </p:tgtEl>
                                        <p:attrNameLst>
                                          <p:attrName>ppt_x</p:attrName>
                                        </p:attrNameLst>
                                      </p:cBhvr>
                                      <p:tavLst>
                                        <p:tav tm="0">
                                          <p:val>
                                            <p:strVal val="#ppt_x"/>
                                          </p:val>
                                        </p:tav>
                                        <p:tav tm="100000">
                                          <p:val>
                                            <p:strVal val="#ppt_x"/>
                                          </p:val>
                                        </p:tav>
                                      </p:tavLst>
                                    </p:anim>
                                    <p:anim calcmode="lin" valueType="num">
                                      <p:cBhvr additive="base">
                                        <p:cTn id="165" dur="500" fill="hold"/>
                                        <p:tgtEl>
                                          <p:spTgt spid="51"/>
                                        </p:tgtEl>
                                        <p:attrNameLst>
                                          <p:attrName>ppt_y</p:attrName>
                                        </p:attrNameLst>
                                      </p:cBhvr>
                                      <p:tavLst>
                                        <p:tav tm="0">
                                          <p:val>
                                            <p:strVal val="1+#ppt_h/2"/>
                                          </p:val>
                                        </p:tav>
                                        <p:tav tm="100000">
                                          <p:val>
                                            <p:strVal val="#ppt_y"/>
                                          </p:val>
                                        </p:tav>
                                      </p:tavLst>
                                    </p:anim>
                                  </p:childTnLst>
                                </p:cTn>
                              </p:par>
                            </p:childTnLst>
                          </p:cTn>
                        </p:par>
                        <p:par>
                          <p:cTn id="166" fill="hold">
                            <p:stCondLst>
                              <p:cond delay="1000"/>
                            </p:stCondLst>
                            <p:childTnLst>
                              <p:par>
                                <p:cTn id="167" presetID="2" presetClass="entr" presetSubtype="4" fill="hold" grpId="0" nodeType="afterEffect">
                                  <p:stCondLst>
                                    <p:cond delay="0"/>
                                  </p:stCondLst>
                                  <p:childTnLst>
                                    <p:set>
                                      <p:cBhvr>
                                        <p:cTn id="168" dur="1" fill="hold">
                                          <p:stCondLst>
                                            <p:cond delay="0"/>
                                          </p:stCondLst>
                                        </p:cTn>
                                        <p:tgtEl>
                                          <p:spTgt spid="52"/>
                                        </p:tgtEl>
                                        <p:attrNameLst>
                                          <p:attrName>style.visibility</p:attrName>
                                        </p:attrNameLst>
                                      </p:cBhvr>
                                      <p:to>
                                        <p:strVal val="visible"/>
                                      </p:to>
                                    </p:set>
                                    <p:anim calcmode="lin" valueType="num">
                                      <p:cBhvr additive="base">
                                        <p:cTn id="169" dur="500" fill="hold"/>
                                        <p:tgtEl>
                                          <p:spTgt spid="52"/>
                                        </p:tgtEl>
                                        <p:attrNameLst>
                                          <p:attrName>ppt_x</p:attrName>
                                        </p:attrNameLst>
                                      </p:cBhvr>
                                      <p:tavLst>
                                        <p:tav tm="0">
                                          <p:val>
                                            <p:strVal val="#ppt_x"/>
                                          </p:val>
                                        </p:tav>
                                        <p:tav tm="100000">
                                          <p:val>
                                            <p:strVal val="#ppt_x"/>
                                          </p:val>
                                        </p:tav>
                                      </p:tavLst>
                                    </p:anim>
                                    <p:anim calcmode="lin" valueType="num">
                                      <p:cBhvr additive="base">
                                        <p:cTn id="17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53"/>
                                        </p:tgtEl>
                                        <p:attrNameLst>
                                          <p:attrName>style.visibility</p:attrName>
                                        </p:attrNameLst>
                                      </p:cBhvr>
                                      <p:to>
                                        <p:strVal val="visible"/>
                                      </p:to>
                                    </p:set>
                                    <p:anim calcmode="lin" valueType="num">
                                      <p:cBhvr additive="base">
                                        <p:cTn id="175" dur="500" fill="hold"/>
                                        <p:tgtEl>
                                          <p:spTgt spid="53"/>
                                        </p:tgtEl>
                                        <p:attrNameLst>
                                          <p:attrName>ppt_x</p:attrName>
                                        </p:attrNameLst>
                                      </p:cBhvr>
                                      <p:tavLst>
                                        <p:tav tm="0">
                                          <p:val>
                                            <p:strVal val="#ppt_x"/>
                                          </p:val>
                                        </p:tav>
                                        <p:tav tm="100000">
                                          <p:val>
                                            <p:strVal val="#ppt_x"/>
                                          </p:val>
                                        </p:tav>
                                      </p:tavLst>
                                    </p:anim>
                                    <p:anim calcmode="lin" valueType="num">
                                      <p:cBhvr additive="base">
                                        <p:cTn id="176" dur="500" fill="hold"/>
                                        <p:tgtEl>
                                          <p:spTgt spid="53"/>
                                        </p:tgtEl>
                                        <p:attrNameLst>
                                          <p:attrName>ppt_y</p:attrName>
                                        </p:attrNameLst>
                                      </p:cBhvr>
                                      <p:tavLst>
                                        <p:tav tm="0">
                                          <p:val>
                                            <p:strVal val="1+#ppt_h/2"/>
                                          </p:val>
                                        </p:tav>
                                        <p:tav tm="100000">
                                          <p:val>
                                            <p:strVal val="#ppt_y"/>
                                          </p:val>
                                        </p:tav>
                                      </p:tavLst>
                                    </p:anim>
                                  </p:childTnLst>
                                </p:cTn>
                              </p:par>
                            </p:childTnLst>
                          </p:cTn>
                        </p:par>
                        <p:par>
                          <p:cTn id="177" fill="hold">
                            <p:stCondLst>
                              <p:cond delay="500"/>
                            </p:stCondLst>
                            <p:childTnLst>
                              <p:par>
                                <p:cTn id="178" presetID="2" presetClass="entr" presetSubtype="4" fill="hold" grpId="0" nodeType="afterEffect">
                                  <p:stCondLst>
                                    <p:cond delay="0"/>
                                  </p:stCondLst>
                                  <p:childTnLst>
                                    <p:set>
                                      <p:cBhvr>
                                        <p:cTn id="179" dur="1" fill="hold">
                                          <p:stCondLst>
                                            <p:cond delay="0"/>
                                          </p:stCondLst>
                                        </p:cTn>
                                        <p:tgtEl>
                                          <p:spTgt spid="54"/>
                                        </p:tgtEl>
                                        <p:attrNameLst>
                                          <p:attrName>style.visibility</p:attrName>
                                        </p:attrNameLst>
                                      </p:cBhvr>
                                      <p:to>
                                        <p:strVal val="visible"/>
                                      </p:to>
                                    </p:set>
                                    <p:anim calcmode="lin" valueType="num">
                                      <p:cBhvr additive="base">
                                        <p:cTn id="180" dur="500" fill="hold"/>
                                        <p:tgtEl>
                                          <p:spTgt spid="54"/>
                                        </p:tgtEl>
                                        <p:attrNameLst>
                                          <p:attrName>ppt_x</p:attrName>
                                        </p:attrNameLst>
                                      </p:cBhvr>
                                      <p:tavLst>
                                        <p:tav tm="0">
                                          <p:val>
                                            <p:strVal val="#ppt_x"/>
                                          </p:val>
                                        </p:tav>
                                        <p:tav tm="100000">
                                          <p:val>
                                            <p:strVal val="#ppt_x"/>
                                          </p:val>
                                        </p:tav>
                                      </p:tavLst>
                                    </p:anim>
                                    <p:anim calcmode="lin" valueType="num">
                                      <p:cBhvr additive="base">
                                        <p:cTn id="18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4" fill="hold" grpId="0" nodeType="clickEffect">
                                  <p:stCondLst>
                                    <p:cond delay="0"/>
                                  </p:stCondLst>
                                  <p:childTnLst>
                                    <p:set>
                                      <p:cBhvr>
                                        <p:cTn id="185" dur="1" fill="hold">
                                          <p:stCondLst>
                                            <p:cond delay="0"/>
                                          </p:stCondLst>
                                        </p:cTn>
                                        <p:tgtEl>
                                          <p:spTgt spid="55"/>
                                        </p:tgtEl>
                                        <p:attrNameLst>
                                          <p:attrName>style.visibility</p:attrName>
                                        </p:attrNameLst>
                                      </p:cBhvr>
                                      <p:to>
                                        <p:strVal val="visible"/>
                                      </p:to>
                                    </p:set>
                                    <p:anim calcmode="lin" valueType="num">
                                      <p:cBhvr additive="base">
                                        <p:cTn id="186" dur="500" fill="hold"/>
                                        <p:tgtEl>
                                          <p:spTgt spid="55"/>
                                        </p:tgtEl>
                                        <p:attrNameLst>
                                          <p:attrName>ppt_x</p:attrName>
                                        </p:attrNameLst>
                                      </p:cBhvr>
                                      <p:tavLst>
                                        <p:tav tm="0">
                                          <p:val>
                                            <p:strVal val="#ppt_x"/>
                                          </p:val>
                                        </p:tav>
                                        <p:tav tm="100000">
                                          <p:val>
                                            <p:strVal val="#ppt_x"/>
                                          </p:val>
                                        </p:tav>
                                      </p:tavLst>
                                    </p:anim>
                                    <p:anim calcmode="lin" valueType="num">
                                      <p:cBhvr additive="base">
                                        <p:cTn id="187" dur="500" fill="hold"/>
                                        <p:tgtEl>
                                          <p:spTgt spid="55"/>
                                        </p:tgtEl>
                                        <p:attrNameLst>
                                          <p:attrName>ppt_y</p:attrName>
                                        </p:attrNameLst>
                                      </p:cBhvr>
                                      <p:tavLst>
                                        <p:tav tm="0">
                                          <p:val>
                                            <p:strVal val="1+#ppt_h/2"/>
                                          </p:val>
                                        </p:tav>
                                        <p:tav tm="100000">
                                          <p:val>
                                            <p:strVal val="#ppt_y"/>
                                          </p:val>
                                        </p:tav>
                                      </p:tavLst>
                                    </p:anim>
                                  </p:childTnLst>
                                </p:cTn>
                              </p:par>
                            </p:childTnLst>
                          </p:cTn>
                        </p:par>
                        <p:par>
                          <p:cTn id="188" fill="hold">
                            <p:stCondLst>
                              <p:cond delay="500"/>
                            </p:stCondLst>
                            <p:childTnLst>
                              <p:par>
                                <p:cTn id="189" presetID="2" presetClass="entr" presetSubtype="4" fill="hold" grpId="0" nodeType="afterEffect">
                                  <p:stCondLst>
                                    <p:cond delay="0"/>
                                  </p:stCondLst>
                                  <p:childTnLst>
                                    <p:set>
                                      <p:cBhvr>
                                        <p:cTn id="190" dur="1" fill="hold">
                                          <p:stCondLst>
                                            <p:cond delay="0"/>
                                          </p:stCondLst>
                                        </p:cTn>
                                        <p:tgtEl>
                                          <p:spTgt spid="56"/>
                                        </p:tgtEl>
                                        <p:attrNameLst>
                                          <p:attrName>style.visibility</p:attrName>
                                        </p:attrNameLst>
                                      </p:cBhvr>
                                      <p:to>
                                        <p:strVal val="visible"/>
                                      </p:to>
                                    </p:set>
                                    <p:anim calcmode="lin" valueType="num">
                                      <p:cBhvr additive="base">
                                        <p:cTn id="191" dur="500" fill="hold"/>
                                        <p:tgtEl>
                                          <p:spTgt spid="56"/>
                                        </p:tgtEl>
                                        <p:attrNameLst>
                                          <p:attrName>ppt_x</p:attrName>
                                        </p:attrNameLst>
                                      </p:cBhvr>
                                      <p:tavLst>
                                        <p:tav tm="0">
                                          <p:val>
                                            <p:strVal val="#ppt_x"/>
                                          </p:val>
                                        </p:tav>
                                        <p:tav tm="100000">
                                          <p:val>
                                            <p:strVal val="#ppt_x"/>
                                          </p:val>
                                        </p:tav>
                                      </p:tavLst>
                                    </p:anim>
                                    <p:anim calcmode="lin" valueType="num">
                                      <p:cBhvr additive="base">
                                        <p:cTn id="192" dur="500" fill="hold"/>
                                        <p:tgtEl>
                                          <p:spTgt spid="56"/>
                                        </p:tgtEl>
                                        <p:attrNameLst>
                                          <p:attrName>ppt_y</p:attrName>
                                        </p:attrNameLst>
                                      </p:cBhvr>
                                      <p:tavLst>
                                        <p:tav tm="0">
                                          <p:val>
                                            <p:strVal val="1+#ppt_h/2"/>
                                          </p:val>
                                        </p:tav>
                                        <p:tav tm="100000">
                                          <p:val>
                                            <p:strVal val="#ppt_y"/>
                                          </p:val>
                                        </p:tav>
                                      </p:tavLst>
                                    </p:anim>
                                  </p:childTnLst>
                                </p:cTn>
                              </p:par>
                            </p:childTnLst>
                          </p:cTn>
                        </p:par>
                        <p:par>
                          <p:cTn id="193" fill="hold">
                            <p:stCondLst>
                              <p:cond delay="1000"/>
                            </p:stCondLst>
                            <p:childTnLst>
                              <p:par>
                                <p:cTn id="194" presetID="2" presetClass="entr" presetSubtype="4" fill="hold" grpId="0" nodeType="afterEffect">
                                  <p:stCondLst>
                                    <p:cond delay="0"/>
                                  </p:stCondLst>
                                  <p:childTnLst>
                                    <p:set>
                                      <p:cBhvr>
                                        <p:cTn id="195" dur="1" fill="hold">
                                          <p:stCondLst>
                                            <p:cond delay="0"/>
                                          </p:stCondLst>
                                        </p:cTn>
                                        <p:tgtEl>
                                          <p:spTgt spid="58"/>
                                        </p:tgtEl>
                                        <p:attrNameLst>
                                          <p:attrName>style.visibility</p:attrName>
                                        </p:attrNameLst>
                                      </p:cBhvr>
                                      <p:to>
                                        <p:strVal val="visible"/>
                                      </p:to>
                                    </p:set>
                                    <p:anim calcmode="lin" valueType="num">
                                      <p:cBhvr additive="base">
                                        <p:cTn id="196" dur="500" fill="hold"/>
                                        <p:tgtEl>
                                          <p:spTgt spid="58"/>
                                        </p:tgtEl>
                                        <p:attrNameLst>
                                          <p:attrName>ppt_x</p:attrName>
                                        </p:attrNameLst>
                                      </p:cBhvr>
                                      <p:tavLst>
                                        <p:tav tm="0">
                                          <p:val>
                                            <p:strVal val="#ppt_x"/>
                                          </p:val>
                                        </p:tav>
                                        <p:tav tm="100000">
                                          <p:val>
                                            <p:strVal val="#ppt_x"/>
                                          </p:val>
                                        </p:tav>
                                      </p:tavLst>
                                    </p:anim>
                                    <p:anim calcmode="lin" valueType="num">
                                      <p:cBhvr additive="base">
                                        <p:cTn id="197" dur="500" fill="hold"/>
                                        <p:tgtEl>
                                          <p:spTgt spid="58"/>
                                        </p:tgtEl>
                                        <p:attrNameLst>
                                          <p:attrName>ppt_y</p:attrName>
                                        </p:attrNameLst>
                                      </p:cBhvr>
                                      <p:tavLst>
                                        <p:tav tm="0">
                                          <p:val>
                                            <p:strVal val="1+#ppt_h/2"/>
                                          </p:val>
                                        </p:tav>
                                        <p:tav tm="100000">
                                          <p:val>
                                            <p:strVal val="#ppt_y"/>
                                          </p:val>
                                        </p:tav>
                                      </p:tavLst>
                                    </p:anim>
                                  </p:childTnLst>
                                </p:cTn>
                              </p:par>
                            </p:childTnLst>
                          </p:cTn>
                        </p:par>
                        <p:par>
                          <p:cTn id="198" fill="hold">
                            <p:stCondLst>
                              <p:cond delay="1500"/>
                            </p:stCondLst>
                            <p:childTnLst>
                              <p:par>
                                <p:cTn id="199" presetID="2" presetClass="entr" presetSubtype="4" fill="hold" grpId="0" nodeType="afterEffect">
                                  <p:stCondLst>
                                    <p:cond delay="0"/>
                                  </p:stCondLst>
                                  <p:childTnLst>
                                    <p:set>
                                      <p:cBhvr>
                                        <p:cTn id="200" dur="1" fill="hold">
                                          <p:stCondLst>
                                            <p:cond delay="0"/>
                                          </p:stCondLst>
                                        </p:cTn>
                                        <p:tgtEl>
                                          <p:spTgt spid="59"/>
                                        </p:tgtEl>
                                        <p:attrNameLst>
                                          <p:attrName>style.visibility</p:attrName>
                                        </p:attrNameLst>
                                      </p:cBhvr>
                                      <p:to>
                                        <p:strVal val="visible"/>
                                      </p:to>
                                    </p:set>
                                    <p:anim calcmode="lin" valueType="num">
                                      <p:cBhvr additive="base">
                                        <p:cTn id="201" dur="500" fill="hold"/>
                                        <p:tgtEl>
                                          <p:spTgt spid="59"/>
                                        </p:tgtEl>
                                        <p:attrNameLst>
                                          <p:attrName>ppt_x</p:attrName>
                                        </p:attrNameLst>
                                      </p:cBhvr>
                                      <p:tavLst>
                                        <p:tav tm="0">
                                          <p:val>
                                            <p:strVal val="#ppt_x"/>
                                          </p:val>
                                        </p:tav>
                                        <p:tav tm="100000">
                                          <p:val>
                                            <p:strVal val="#ppt_x"/>
                                          </p:val>
                                        </p:tav>
                                      </p:tavLst>
                                    </p:anim>
                                    <p:anim calcmode="lin" valueType="num">
                                      <p:cBhvr additive="base">
                                        <p:cTn id="20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60"/>
                                        </p:tgtEl>
                                        <p:attrNameLst>
                                          <p:attrName>style.visibility</p:attrName>
                                        </p:attrNameLst>
                                      </p:cBhvr>
                                      <p:to>
                                        <p:strVal val="visible"/>
                                      </p:to>
                                    </p:set>
                                    <p:anim calcmode="lin" valueType="num">
                                      <p:cBhvr additive="base">
                                        <p:cTn id="207" dur="500" fill="hold"/>
                                        <p:tgtEl>
                                          <p:spTgt spid="60"/>
                                        </p:tgtEl>
                                        <p:attrNameLst>
                                          <p:attrName>ppt_x</p:attrName>
                                        </p:attrNameLst>
                                      </p:cBhvr>
                                      <p:tavLst>
                                        <p:tav tm="0">
                                          <p:val>
                                            <p:strVal val="#ppt_x"/>
                                          </p:val>
                                        </p:tav>
                                        <p:tav tm="100000">
                                          <p:val>
                                            <p:strVal val="#ppt_x"/>
                                          </p:val>
                                        </p:tav>
                                      </p:tavLst>
                                    </p:anim>
                                    <p:anim calcmode="lin" valueType="num">
                                      <p:cBhvr additive="base">
                                        <p:cTn id="208" dur="500" fill="hold"/>
                                        <p:tgtEl>
                                          <p:spTgt spid="60"/>
                                        </p:tgtEl>
                                        <p:attrNameLst>
                                          <p:attrName>ppt_y</p:attrName>
                                        </p:attrNameLst>
                                      </p:cBhvr>
                                      <p:tavLst>
                                        <p:tav tm="0">
                                          <p:val>
                                            <p:strVal val="1+#ppt_h/2"/>
                                          </p:val>
                                        </p:tav>
                                        <p:tav tm="100000">
                                          <p:val>
                                            <p:strVal val="#ppt_y"/>
                                          </p:val>
                                        </p:tav>
                                      </p:tavLst>
                                    </p:anim>
                                  </p:childTnLst>
                                </p:cTn>
                              </p:par>
                            </p:childTnLst>
                          </p:cTn>
                        </p:par>
                        <p:par>
                          <p:cTn id="209" fill="hold">
                            <p:stCondLst>
                              <p:cond delay="500"/>
                            </p:stCondLst>
                            <p:childTnLst>
                              <p:par>
                                <p:cTn id="210" presetID="2" presetClass="entr" presetSubtype="4" fill="hold" grpId="0" nodeType="afterEffect">
                                  <p:stCondLst>
                                    <p:cond delay="0"/>
                                  </p:stCondLst>
                                  <p:childTnLst>
                                    <p:set>
                                      <p:cBhvr>
                                        <p:cTn id="211" dur="1" fill="hold">
                                          <p:stCondLst>
                                            <p:cond delay="0"/>
                                          </p:stCondLst>
                                        </p:cTn>
                                        <p:tgtEl>
                                          <p:spTgt spid="61"/>
                                        </p:tgtEl>
                                        <p:attrNameLst>
                                          <p:attrName>style.visibility</p:attrName>
                                        </p:attrNameLst>
                                      </p:cBhvr>
                                      <p:to>
                                        <p:strVal val="visible"/>
                                      </p:to>
                                    </p:set>
                                    <p:anim calcmode="lin" valueType="num">
                                      <p:cBhvr additive="base">
                                        <p:cTn id="212" dur="500" fill="hold"/>
                                        <p:tgtEl>
                                          <p:spTgt spid="61"/>
                                        </p:tgtEl>
                                        <p:attrNameLst>
                                          <p:attrName>ppt_x</p:attrName>
                                        </p:attrNameLst>
                                      </p:cBhvr>
                                      <p:tavLst>
                                        <p:tav tm="0">
                                          <p:val>
                                            <p:strVal val="#ppt_x"/>
                                          </p:val>
                                        </p:tav>
                                        <p:tav tm="100000">
                                          <p:val>
                                            <p:strVal val="#ppt_x"/>
                                          </p:val>
                                        </p:tav>
                                      </p:tavLst>
                                    </p:anim>
                                    <p:anim calcmode="lin" valueType="num">
                                      <p:cBhvr additive="base">
                                        <p:cTn id="213" dur="500" fill="hold"/>
                                        <p:tgtEl>
                                          <p:spTgt spid="61"/>
                                        </p:tgtEl>
                                        <p:attrNameLst>
                                          <p:attrName>ppt_y</p:attrName>
                                        </p:attrNameLst>
                                      </p:cBhvr>
                                      <p:tavLst>
                                        <p:tav tm="0">
                                          <p:val>
                                            <p:strVal val="1+#ppt_h/2"/>
                                          </p:val>
                                        </p:tav>
                                        <p:tav tm="100000">
                                          <p:val>
                                            <p:strVal val="#ppt_y"/>
                                          </p:val>
                                        </p:tav>
                                      </p:tavLst>
                                    </p:anim>
                                  </p:childTnLst>
                                </p:cTn>
                              </p:par>
                            </p:childTnLst>
                          </p:cTn>
                        </p:par>
                        <p:par>
                          <p:cTn id="214" fill="hold">
                            <p:stCondLst>
                              <p:cond delay="1000"/>
                            </p:stCondLst>
                            <p:childTnLst>
                              <p:par>
                                <p:cTn id="215" presetID="2" presetClass="entr" presetSubtype="4" fill="hold" grpId="0" nodeType="afterEffect">
                                  <p:stCondLst>
                                    <p:cond delay="0"/>
                                  </p:stCondLst>
                                  <p:childTnLst>
                                    <p:set>
                                      <p:cBhvr>
                                        <p:cTn id="216" dur="1" fill="hold">
                                          <p:stCondLst>
                                            <p:cond delay="0"/>
                                          </p:stCondLst>
                                        </p:cTn>
                                        <p:tgtEl>
                                          <p:spTgt spid="62"/>
                                        </p:tgtEl>
                                        <p:attrNameLst>
                                          <p:attrName>style.visibility</p:attrName>
                                        </p:attrNameLst>
                                      </p:cBhvr>
                                      <p:to>
                                        <p:strVal val="visible"/>
                                      </p:to>
                                    </p:set>
                                    <p:anim calcmode="lin" valueType="num">
                                      <p:cBhvr additive="base">
                                        <p:cTn id="217" dur="500" fill="hold"/>
                                        <p:tgtEl>
                                          <p:spTgt spid="62"/>
                                        </p:tgtEl>
                                        <p:attrNameLst>
                                          <p:attrName>ppt_x</p:attrName>
                                        </p:attrNameLst>
                                      </p:cBhvr>
                                      <p:tavLst>
                                        <p:tav tm="0">
                                          <p:val>
                                            <p:strVal val="#ppt_x"/>
                                          </p:val>
                                        </p:tav>
                                        <p:tav tm="100000">
                                          <p:val>
                                            <p:strVal val="#ppt_x"/>
                                          </p:val>
                                        </p:tav>
                                      </p:tavLst>
                                    </p:anim>
                                    <p:anim calcmode="lin" valueType="num">
                                      <p:cBhvr additive="base">
                                        <p:cTn id="218" dur="500" fill="hold"/>
                                        <p:tgtEl>
                                          <p:spTgt spid="62"/>
                                        </p:tgtEl>
                                        <p:attrNameLst>
                                          <p:attrName>ppt_y</p:attrName>
                                        </p:attrNameLst>
                                      </p:cBhvr>
                                      <p:tavLst>
                                        <p:tav tm="0">
                                          <p:val>
                                            <p:strVal val="1+#ppt_h/2"/>
                                          </p:val>
                                        </p:tav>
                                        <p:tav tm="100000">
                                          <p:val>
                                            <p:strVal val="#ppt_y"/>
                                          </p:val>
                                        </p:tav>
                                      </p:tavLst>
                                    </p:anim>
                                  </p:childTnLst>
                                </p:cTn>
                              </p:par>
                            </p:childTnLst>
                          </p:cTn>
                        </p:par>
                        <p:par>
                          <p:cTn id="219" fill="hold">
                            <p:stCondLst>
                              <p:cond delay="1500"/>
                            </p:stCondLst>
                            <p:childTnLst>
                              <p:par>
                                <p:cTn id="220" presetID="2" presetClass="entr" presetSubtype="4" fill="hold" grpId="0" nodeType="afterEffect">
                                  <p:stCondLst>
                                    <p:cond delay="0"/>
                                  </p:stCondLst>
                                  <p:childTnLst>
                                    <p:set>
                                      <p:cBhvr>
                                        <p:cTn id="221" dur="1" fill="hold">
                                          <p:stCondLst>
                                            <p:cond delay="0"/>
                                          </p:stCondLst>
                                        </p:cTn>
                                        <p:tgtEl>
                                          <p:spTgt spid="63"/>
                                        </p:tgtEl>
                                        <p:attrNameLst>
                                          <p:attrName>style.visibility</p:attrName>
                                        </p:attrNameLst>
                                      </p:cBhvr>
                                      <p:to>
                                        <p:strVal val="visible"/>
                                      </p:to>
                                    </p:set>
                                    <p:anim calcmode="lin" valueType="num">
                                      <p:cBhvr additive="base">
                                        <p:cTn id="222" dur="500" fill="hold"/>
                                        <p:tgtEl>
                                          <p:spTgt spid="63"/>
                                        </p:tgtEl>
                                        <p:attrNameLst>
                                          <p:attrName>ppt_x</p:attrName>
                                        </p:attrNameLst>
                                      </p:cBhvr>
                                      <p:tavLst>
                                        <p:tav tm="0">
                                          <p:val>
                                            <p:strVal val="#ppt_x"/>
                                          </p:val>
                                        </p:tav>
                                        <p:tav tm="100000">
                                          <p:val>
                                            <p:strVal val="#ppt_x"/>
                                          </p:val>
                                        </p:tav>
                                      </p:tavLst>
                                    </p:anim>
                                    <p:anim calcmode="lin" valueType="num">
                                      <p:cBhvr additive="base">
                                        <p:cTn id="223" dur="500" fill="hold"/>
                                        <p:tgtEl>
                                          <p:spTgt spid="63"/>
                                        </p:tgtEl>
                                        <p:attrNameLst>
                                          <p:attrName>ppt_y</p:attrName>
                                        </p:attrNameLst>
                                      </p:cBhvr>
                                      <p:tavLst>
                                        <p:tav tm="0">
                                          <p:val>
                                            <p:strVal val="1+#ppt_h/2"/>
                                          </p:val>
                                        </p:tav>
                                        <p:tav tm="100000">
                                          <p:val>
                                            <p:strVal val="#ppt_y"/>
                                          </p:val>
                                        </p:tav>
                                      </p:tavLst>
                                    </p:anim>
                                  </p:childTnLst>
                                </p:cTn>
                              </p:par>
                            </p:childTnLst>
                          </p:cTn>
                        </p:par>
                        <p:par>
                          <p:cTn id="224" fill="hold">
                            <p:stCondLst>
                              <p:cond delay="2000"/>
                            </p:stCondLst>
                            <p:childTnLst>
                              <p:par>
                                <p:cTn id="225" presetID="2" presetClass="entr" presetSubtype="4" fill="hold" grpId="0" nodeType="afterEffect">
                                  <p:stCondLst>
                                    <p:cond delay="0"/>
                                  </p:stCondLst>
                                  <p:childTnLst>
                                    <p:set>
                                      <p:cBhvr>
                                        <p:cTn id="226" dur="1" fill="hold">
                                          <p:stCondLst>
                                            <p:cond delay="0"/>
                                          </p:stCondLst>
                                        </p:cTn>
                                        <p:tgtEl>
                                          <p:spTgt spid="64"/>
                                        </p:tgtEl>
                                        <p:attrNameLst>
                                          <p:attrName>style.visibility</p:attrName>
                                        </p:attrNameLst>
                                      </p:cBhvr>
                                      <p:to>
                                        <p:strVal val="visible"/>
                                      </p:to>
                                    </p:set>
                                    <p:anim calcmode="lin" valueType="num">
                                      <p:cBhvr additive="base">
                                        <p:cTn id="227" dur="500" fill="hold"/>
                                        <p:tgtEl>
                                          <p:spTgt spid="64"/>
                                        </p:tgtEl>
                                        <p:attrNameLst>
                                          <p:attrName>ppt_x</p:attrName>
                                        </p:attrNameLst>
                                      </p:cBhvr>
                                      <p:tavLst>
                                        <p:tav tm="0">
                                          <p:val>
                                            <p:strVal val="#ppt_x"/>
                                          </p:val>
                                        </p:tav>
                                        <p:tav tm="100000">
                                          <p:val>
                                            <p:strVal val="#ppt_x"/>
                                          </p:val>
                                        </p:tav>
                                      </p:tavLst>
                                    </p:anim>
                                    <p:anim calcmode="lin" valueType="num">
                                      <p:cBhvr additive="base">
                                        <p:cTn id="228" dur="500" fill="hold"/>
                                        <p:tgtEl>
                                          <p:spTgt spid="64"/>
                                        </p:tgtEl>
                                        <p:attrNameLst>
                                          <p:attrName>ppt_y</p:attrName>
                                        </p:attrNameLst>
                                      </p:cBhvr>
                                      <p:tavLst>
                                        <p:tav tm="0">
                                          <p:val>
                                            <p:strVal val="1+#ppt_h/2"/>
                                          </p:val>
                                        </p:tav>
                                        <p:tav tm="100000">
                                          <p:val>
                                            <p:strVal val="#ppt_y"/>
                                          </p:val>
                                        </p:tav>
                                      </p:tavLst>
                                    </p:anim>
                                  </p:childTnLst>
                                </p:cTn>
                              </p:par>
                            </p:childTnLst>
                          </p:cTn>
                        </p:par>
                        <p:par>
                          <p:cTn id="229" fill="hold">
                            <p:stCondLst>
                              <p:cond delay="2500"/>
                            </p:stCondLst>
                            <p:childTnLst>
                              <p:par>
                                <p:cTn id="230" presetID="2" presetClass="entr" presetSubtype="4" fill="hold" grpId="0" nodeType="afterEffect">
                                  <p:stCondLst>
                                    <p:cond delay="0"/>
                                  </p:stCondLst>
                                  <p:childTnLst>
                                    <p:set>
                                      <p:cBhvr>
                                        <p:cTn id="231" dur="1" fill="hold">
                                          <p:stCondLst>
                                            <p:cond delay="0"/>
                                          </p:stCondLst>
                                        </p:cTn>
                                        <p:tgtEl>
                                          <p:spTgt spid="65"/>
                                        </p:tgtEl>
                                        <p:attrNameLst>
                                          <p:attrName>style.visibility</p:attrName>
                                        </p:attrNameLst>
                                      </p:cBhvr>
                                      <p:to>
                                        <p:strVal val="visible"/>
                                      </p:to>
                                    </p:set>
                                    <p:anim calcmode="lin" valueType="num">
                                      <p:cBhvr additive="base">
                                        <p:cTn id="232" dur="500" fill="hold"/>
                                        <p:tgtEl>
                                          <p:spTgt spid="65"/>
                                        </p:tgtEl>
                                        <p:attrNameLst>
                                          <p:attrName>ppt_x</p:attrName>
                                        </p:attrNameLst>
                                      </p:cBhvr>
                                      <p:tavLst>
                                        <p:tav tm="0">
                                          <p:val>
                                            <p:strVal val="#ppt_x"/>
                                          </p:val>
                                        </p:tav>
                                        <p:tav tm="100000">
                                          <p:val>
                                            <p:strVal val="#ppt_x"/>
                                          </p:val>
                                        </p:tav>
                                      </p:tavLst>
                                    </p:anim>
                                    <p:anim calcmode="lin" valueType="num">
                                      <p:cBhvr additive="base">
                                        <p:cTn id="23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2" grpId="0" animBg="1"/>
      <p:bldP spid="73" grpId="0" animBg="1"/>
      <p:bldP spid="74" grpId="0" animBg="1"/>
      <p:bldP spid="75" grpId="0" animBg="1"/>
      <p:bldP spid="76" grpId="0" animBg="1"/>
      <p:bldP spid="77" grpId="0" animBg="1"/>
      <p:bldP spid="78" grpId="0" animBg="1"/>
      <p:bldP spid="260" grpId="0" animBg="1"/>
      <p:bldP spid="42" grpId="0" animBg="1"/>
      <p:bldP spid="49" grpId="0" animBg="1"/>
      <p:bldP spid="50" grpId="0" animBg="1"/>
      <p:bldP spid="51" grpId="0" animBg="1"/>
      <p:bldP spid="52" grpId="0" animBg="1"/>
      <p:bldP spid="53" grpId="0" animBg="1"/>
      <p:bldP spid="54" grpId="0" animBg="1"/>
      <p:bldP spid="55" grpId="0" animBg="1"/>
      <p:bldP spid="56" grpId="0" animBg="1"/>
      <p:bldP spid="58" grpId="0" animBg="1"/>
      <p:bldP spid="59" grpId="0" animBg="1"/>
      <p:bldP spid="60" grpId="0" animBg="1"/>
      <p:bldP spid="61" grpId="0" animBg="1"/>
      <p:bldP spid="62" grpId="0" animBg="1"/>
      <p:bldP spid="63" grpId="0" animBg="1"/>
      <p:bldP spid="64" grpId="0" animBg="1"/>
      <p:bldP spid="65" grpId="0" animBg="1"/>
      <p:bldP spid="5" grpId="0"/>
      <p:bldP spid="8" grpId="0"/>
      <p:bldP spid="9" grpId="0"/>
      <p:bldP spid="10" grpId="0"/>
      <p:bldP spid="11" grpId="0"/>
      <p:bldP spid="12" grpId="0"/>
      <p:bldP spid="13" grpId="0"/>
      <p:bldP spid="15" grpId="0"/>
      <p:bldP spid="2" grpId="0" animBg="1"/>
      <p:bldP spid="57" grpId="0" animBg="1"/>
      <p:bldP spid="66" grpId="0" animBg="1"/>
      <p:bldP spid="67" grpId="0" animBg="1"/>
      <p:bldP spid="68" grpId="0" animBg="1"/>
      <p:bldP spid="69" grpId="0" animBg="1"/>
      <p:bldP spid="70" grpId="0" animBg="1"/>
      <p:bldP spid="7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E6A180D-D33D-4F24-998E-B5ECD575E6B1}"/>
              </a:ext>
            </a:extLst>
          </p:cNvPr>
          <p:cNvSpPr/>
          <p:nvPr/>
        </p:nvSpPr>
        <p:spPr>
          <a:xfrm>
            <a:off x="805284" y="3576975"/>
            <a:ext cx="1247769"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9806ED53-A094-49B0-847F-4D4A5A7A8EA0}"/>
              </a:ext>
            </a:extLst>
          </p:cNvPr>
          <p:cNvSpPr/>
          <p:nvPr/>
        </p:nvSpPr>
        <p:spPr>
          <a:xfrm>
            <a:off x="2127985"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093C2715-4E23-4F13-AE2F-AA1B28123DDB}"/>
              </a:ext>
            </a:extLst>
          </p:cNvPr>
          <p:cNvSpPr/>
          <p:nvPr/>
        </p:nvSpPr>
        <p:spPr>
          <a:xfrm>
            <a:off x="3439237"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1C7A9601-F74E-492E-96B6-7A1768FB39AC}"/>
              </a:ext>
            </a:extLst>
          </p:cNvPr>
          <p:cNvSpPr/>
          <p:nvPr/>
        </p:nvSpPr>
        <p:spPr>
          <a:xfrm>
            <a:off x="4750489"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4D23AB73-198E-4FEB-8707-B5445D0FF9B0}"/>
              </a:ext>
            </a:extLst>
          </p:cNvPr>
          <p:cNvSpPr/>
          <p:nvPr/>
        </p:nvSpPr>
        <p:spPr>
          <a:xfrm>
            <a:off x="6061741"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112BC99E-1FD0-45A4-940B-FE02331A69D1}"/>
              </a:ext>
            </a:extLst>
          </p:cNvPr>
          <p:cNvSpPr/>
          <p:nvPr/>
        </p:nvSpPr>
        <p:spPr>
          <a:xfrm>
            <a:off x="7372993"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A29C6242-1F6B-453D-AE44-A16C82CC7584}"/>
              </a:ext>
            </a:extLst>
          </p:cNvPr>
          <p:cNvSpPr/>
          <p:nvPr/>
        </p:nvSpPr>
        <p:spPr>
          <a:xfrm>
            <a:off x="8684245"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FE2273D7-880E-4AD9-A1F7-B9A6C37A9E28}"/>
              </a:ext>
            </a:extLst>
          </p:cNvPr>
          <p:cNvSpPr/>
          <p:nvPr/>
        </p:nvSpPr>
        <p:spPr>
          <a:xfrm>
            <a:off x="9995494" y="3576975"/>
            <a:ext cx="1236320" cy="2422360"/>
          </a:xfrm>
          <a:prstGeom prst="roundRect">
            <a:avLst>
              <a:gd name="adj" fmla="val 6512"/>
            </a:avLst>
          </a:prstGeom>
          <a:noFill/>
          <a:ln w="19050">
            <a:solidFill>
              <a:srgbClr val="00B0F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57" name="直接连接符 256">
            <a:extLst>
              <a:ext uri="{FF2B5EF4-FFF2-40B4-BE49-F238E27FC236}">
                <a16:creationId xmlns:a16="http://schemas.microsoft.com/office/drawing/2014/main" id="{C460CF16-0101-4B2F-984F-6EA4AB5D4893}"/>
              </a:ext>
            </a:extLst>
          </p:cNvPr>
          <p:cNvCxnSpPr>
            <a:cxnSpLocks/>
            <a:stCxn id="31" idx="6"/>
          </p:cNvCxnSpPr>
          <p:nvPr/>
        </p:nvCxnSpPr>
        <p:spPr>
          <a:xfrm>
            <a:off x="754326" y="4568899"/>
            <a:ext cx="10440147"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82" name="文本占位符 1">
            <a:extLst>
              <a:ext uri="{FF2B5EF4-FFF2-40B4-BE49-F238E27FC236}">
                <a16:creationId xmlns:a16="http://schemas.microsoft.com/office/drawing/2014/main" id="{FC29B715-5853-4AF1-B046-073A1E41B706}"/>
              </a:ext>
            </a:extLst>
          </p:cNvPr>
          <p:cNvSpPr>
            <a:spLocks noGrp="1"/>
          </p:cNvSpPr>
          <p:nvPr>
            <p:ph type="body" sz="quarter" idx="11"/>
          </p:nvPr>
        </p:nvSpPr>
        <p:spPr/>
        <p:txBody>
          <a:bodyPr/>
          <a:lstStyle/>
          <a:p>
            <a:pPr marL="0" indent="0" algn="l" latinLnBrk="1">
              <a:buNone/>
            </a:pPr>
            <a:r>
              <a:rPr lang="zh-CN" altLang="en-US" b="0" i="0">
                <a:solidFill>
                  <a:srgbClr val="303030"/>
                </a:solidFill>
                <a:effectLst/>
                <a:latin typeface="+mn-lt"/>
                <a:ea typeface="+mn-ea"/>
              </a:rPr>
              <a:t>固定窗口计数器算法概念如下：</a:t>
            </a:r>
          </a:p>
          <a:p>
            <a:pPr algn="l" latinLnBrk="1"/>
            <a:r>
              <a:rPr lang="zh-CN" altLang="en-US" b="0" i="0">
                <a:solidFill>
                  <a:srgbClr val="303030"/>
                </a:solidFill>
                <a:effectLst/>
                <a:latin typeface="+mn-lt"/>
                <a:ea typeface="+mn-ea"/>
              </a:rPr>
              <a:t>将时间划分为多个窗口，窗口时间跨度称为</a:t>
            </a:r>
            <a:r>
              <a:rPr lang="en-US" altLang="zh-CN" b="0" i="0">
                <a:solidFill>
                  <a:srgbClr val="303030"/>
                </a:solidFill>
                <a:effectLst/>
                <a:latin typeface="+mn-lt"/>
                <a:ea typeface="+mn-ea"/>
              </a:rPr>
              <a:t>Interval</a:t>
            </a:r>
            <a:r>
              <a:rPr lang="zh-CN" altLang="en-US" b="0" i="0">
                <a:solidFill>
                  <a:srgbClr val="303030"/>
                </a:solidFill>
                <a:effectLst/>
                <a:latin typeface="+mn-lt"/>
                <a:ea typeface="+mn-ea"/>
              </a:rPr>
              <a:t>，本例中为</a:t>
            </a:r>
            <a:r>
              <a:rPr lang="en-US" altLang="zh-CN" b="0" i="0">
                <a:solidFill>
                  <a:srgbClr val="303030"/>
                </a:solidFill>
                <a:effectLst/>
                <a:latin typeface="+mn-lt"/>
                <a:ea typeface="+mn-ea"/>
              </a:rPr>
              <a:t>1000ms</a:t>
            </a:r>
            <a:r>
              <a:rPr lang="zh-CN" altLang="en-US" b="0" i="0">
                <a:solidFill>
                  <a:srgbClr val="303030"/>
                </a:solidFill>
                <a:effectLst/>
                <a:latin typeface="+mn-lt"/>
                <a:ea typeface="+mn-ea"/>
              </a:rPr>
              <a:t>；</a:t>
            </a:r>
          </a:p>
          <a:p>
            <a:pPr latinLnBrk="1"/>
            <a:r>
              <a:rPr lang="zh-CN" altLang="en-US">
                <a:solidFill>
                  <a:srgbClr val="303030"/>
                </a:solidFill>
                <a:latin typeface="+mn-lt"/>
                <a:ea typeface="+mn-ea"/>
              </a:rPr>
              <a:t>每个窗口分别计数统计，每有一次请求就将计数器加一，限流就是设置计数器阈值，本例为</a:t>
            </a:r>
            <a:r>
              <a:rPr lang="en-US" altLang="zh-CN">
                <a:solidFill>
                  <a:srgbClr val="303030"/>
                </a:solidFill>
                <a:latin typeface="+mn-lt"/>
                <a:ea typeface="+mn-ea"/>
              </a:rPr>
              <a:t>3</a:t>
            </a:r>
          </a:p>
          <a:p>
            <a:pPr latinLnBrk="1"/>
            <a:r>
              <a:rPr lang="zh-CN" altLang="en-US" b="0" i="0">
                <a:solidFill>
                  <a:srgbClr val="303030"/>
                </a:solidFill>
                <a:effectLst/>
                <a:latin typeface="+mn-lt"/>
                <a:ea typeface="+mn-ea"/>
              </a:rPr>
              <a:t>如果计数器超过了限流阈值，则超出阈值的请求都被丢弃。</a:t>
            </a:r>
            <a:endParaRPr kumimoji="1" lang="en-US" altLang="zh-CN">
              <a:latin typeface="+mn-lt"/>
              <a:ea typeface="+mn-ea"/>
            </a:endParaRPr>
          </a:p>
        </p:txBody>
      </p:sp>
      <p:sp>
        <p:nvSpPr>
          <p:cNvPr id="19" name="标题 18">
            <a:extLst>
              <a:ext uri="{FF2B5EF4-FFF2-40B4-BE49-F238E27FC236}">
                <a16:creationId xmlns:a16="http://schemas.microsoft.com/office/drawing/2014/main" id="{FF32A6CD-800C-4320-A08C-C45C0C784517}"/>
              </a:ext>
            </a:extLst>
          </p:cNvPr>
          <p:cNvSpPr>
            <a:spLocks noGrp="1"/>
          </p:cNvSpPr>
          <p:nvPr>
            <p:ph type="title"/>
          </p:nvPr>
        </p:nvSpPr>
        <p:spPr/>
        <p:txBody>
          <a:bodyPr/>
          <a:lstStyle/>
          <a:p>
            <a:r>
              <a:rPr lang="zh-CN" altLang="en-US"/>
              <a:t>固定窗口计数器算法</a:t>
            </a:r>
          </a:p>
        </p:txBody>
      </p:sp>
      <p:grpSp>
        <p:nvGrpSpPr>
          <p:cNvPr id="262" name="组合 261">
            <a:extLst>
              <a:ext uri="{FF2B5EF4-FFF2-40B4-BE49-F238E27FC236}">
                <a16:creationId xmlns:a16="http://schemas.microsoft.com/office/drawing/2014/main" id="{CA8F4319-A3B6-42B7-AB69-84C0E02059BC}"/>
              </a:ext>
            </a:extLst>
          </p:cNvPr>
          <p:cNvGrpSpPr/>
          <p:nvPr/>
        </p:nvGrpSpPr>
        <p:grpSpPr>
          <a:xfrm>
            <a:off x="314319" y="3357735"/>
            <a:ext cx="440007" cy="2782677"/>
            <a:chOff x="314319" y="3121891"/>
            <a:chExt cx="440007" cy="2782677"/>
          </a:xfrm>
        </p:grpSpPr>
        <p:cxnSp>
          <p:nvCxnSpPr>
            <p:cNvPr id="17" name="直接箭头连接符 16">
              <a:extLst>
                <a:ext uri="{FF2B5EF4-FFF2-40B4-BE49-F238E27FC236}">
                  <a16:creationId xmlns:a16="http://schemas.microsoft.com/office/drawing/2014/main" id="{5B3EFE81-5C41-49BA-91D1-9AD079A89532}"/>
                </a:ext>
              </a:extLst>
            </p:cNvPr>
            <p:cNvCxnSpPr>
              <a:cxnSpLocks/>
            </p:cNvCxnSpPr>
            <p:nvPr/>
          </p:nvCxnSpPr>
          <p:spPr>
            <a:xfrm flipV="1">
              <a:off x="710880" y="3121891"/>
              <a:ext cx="0" cy="2660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22425221-A503-4F82-BF21-F84DF049E5BD}"/>
                </a:ext>
              </a:extLst>
            </p:cNvPr>
            <p:cNvSpPr txBox="1"/>
            <p:nvPr/>
          </p:nvSpPr>
          <p:spPr>
            <a:xfrm>
              <a:off x="314319" y="559679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EA4ACAA9-F1E3-4DFD-A67A-FE648C3A2367}"/>
                </a:ext>
              </a:extLst>
            </p:cNvPr>
            <p:cNvSpPr txBox="1"/>
            <p:nvPr/>
          </p:nvSpPr>
          <p:spPr>
            <a:xfrm>
              <a:off x="314319" y="513009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9030AF9E-9D9A-4143-B766-41CC6228642A}"/>
                </a:ext>
              </a:extLst>
            </p:cNvPr>
            <p:cNvSpPr txBox="1"/>
            <p:nvPr/>
          </p:nvSpPr>
          <p:spPr>
            <a:xfrm>
              <a:off x="314319" y="4661065"/>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2</a:t>
              </a:r>
              <a:endParaRPr lang="zh-CN" altLang="en-US" sz="1400" dirty="0">
                <a:solidFill>
                  <a:schemeClr val="tx1">
                    <a:lumMod val="65000"/>
                    <a:lumOff val="35000"/>
                  </a:schemeClr>
                </a:solidFill>
                <a:latin typeface="+mn-lt"/>
                <a:ea typeface="+mn-ea"/>
              </a:endParaRPr>
            </a:p>
          </p:txBody>
        </p:sp>
        <p:sp>
          <p:nvSpPr>
            <p:cNvPr id="24" name="文本框 23">
              <a:extLst>
                <a:ext uri="{FF2B5EF4-FFF2-40B4-BE49-F238E27FC236}">
                  <a16:creationId xmlns:a16="http://schemas.microsoft.com/office/drawing/2014/main" id="{C4CE5C99-1010-42CC-86A9-C15B05BB720C}"/>
                </a:ext>
              </a:extLst>
            </p:cNvPr>
            <p:cNvSpPr txBox="1"/>
            <p:nvPr/>
          </p:nvSpPr>
          <p:spPr>
            <a:xfrm>
              <a:off x="314319" y="419203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3</a:t>
              </a:r>
              <a:endParaRPr lang="zh-CN" altLang="en-US" sz="14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A847F123-8864-4137-A045-D5E236DA1689}"/>
                </a:ext>
              </a:extLst>
            </p:cNvPr>
            <p:cNvSpPr txBox="1"/>
            <p:nvPr/>
          </p:nvSpPr>
          <p:spPr>
            <a:xfrm>
              <a:off x="314319" y="3722997"/>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4</a:t>
              </a:r>
              <a:endParaRPr lang="zh-CN" altLang="en-US" sz="14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40C8B9C1-FD38-4136-B18A-751AEC42DE26}"/>
                </a:ext>
              </a:extLst>
            </p:cNvPr>
            <p:cNvSpPr txBox="1"/>
            <p:nvPr/>
          </p:nvSpPr>
          <p:spPr>
            <a:xfrm>
              <a:off x="314319" y="3253963"/>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5</a:t>
              </a:r>
              <a:endParaRPr lang="zh-CN" altLang="en-US" sz="1400" dirty="0">
                <a:solidFill>
                  <a:schemeClr val="tx1">
                    <a:lumMod val="65000"/>
                    <a:lumOff val="35000"/>
                  </a:schemeClr>
                </a:solidFill>
                <a:latin typeface="+mn-lt"/>
                <a:ea typeface="+mn-ea"/>
              </a:endParaRPr>
            </a:p>
          </p:txBody>
        </p:sp>
        <p:sp>
          <p:nvSpPr>
            <p:cNvPr id="27" name="椭圆 26">
              <a:extLst>
                <a:ext uri="{FF2B5EF4-FFF2-40B4-BE49-F238E27FC236}">
                  <a16:creationId xmlns:a16="http://schemas.microsoft.com/office/drawing/2014/main" id="{83882AAA-1DB7-447A-9EB6-CEC0277599C5}"/>
                </a:ext>
              </a:extLst>
            </p:cNvPr>
            <p:cNvSpPr/>
            <p:nvPr/>
          </p:nvSpPr>
          <p:spPr>
            <a:xfrm>
              <a:off x="659922" y="522857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D91D325-FA2A-4400-91D0-A05896589CAE}"/>
                </a:ext>
              </a:extLst>
            </p:cNvPr>
            <p:cNvSpPr/>
            <p:nvPr/>
          </p:nvSpPr>
          <p:spPr>
            <a:xfrm>
              <a:off x="659922" y="5703477"/>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079D08E-4E99-4A69-A5D7-326F0BBC2C96}"/>
                </a:ext>
              </a:extLst>
            </p:cNvPr>
            <p:cNvSpPr/>
            <p:nvPr/>
          </p:nvSpPr>
          <p:spPr>
            <a:xfrm>
              <a:off x="659922" y="4757929"/>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633F732-68DC-48BE-A04D-89CAAE5FD333}"/>
                </a:ext>
              </a:extLst>
            </p:cNvPr>
            <p:cNvSpPr/>
            <p:nvPr/>
          </p:nvSpPr>
          <p:spPr>
            <a:xfrm>
              <a:off x="659922" y="4285853"/>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A3257-7A4D-44D7-9AAD-72B9C27DA5EC}"/>
                </a:ext>
              </a:extLst>
            </p:cNvPr>
            <p:cNvSpPr/>
            <p:nvPr/>
          </p:nvSpPr>
          <p:spPr>
            <a:xfrm>
              <a:off x="659922" y="381238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7374D80-D9AF-47C1-866D-C45640191260}"/>
                </a:ext>
              </a:extLst>
            </p:cNvPr>
            <p:cNvSpPr/>
            <p:nvPr/>
          </p:nvSpPr>
          <p:spPr>
            <a:xfrm>
              <a:off x="659922" y="3341130"/>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0" name="矩形: 圆角 259">
            <a:extLst>
              <a:ext uri="{FF2B5EF4-FFF2-40B4-BE49-F238E27FC236}">
                <a16:creationId xmlns:a16="http://schemas.microsoft.com/office/drawing/2014/main" id="{5EFB2DB6-219E-4E75-B7D4-EC4AB26F3350}"/>
              </a:ext>
            </a:extLst>
          </p:cNvPr>
          <p:cNvSpPr/>
          <p:nvPr/>
        </p:nvSpPr>
        <p:spPr>
          <a:xfrm>
            <a:off x="1080682"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8A0DE6D8-C014-45BB-A13E-DD52475F5FAE}"/>
              </a:ext>
            </a:extLst>
          </p:cNvPr>
          <p:cNvSpPr/>
          <p:nvPr/>
        </p:nvSpPr>
        <p:spPr>
          <a:xfrm>
            <a:off x="1080682" y="5088177"/>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9" name="矩形: 圆角 48">
            <a:extLst>
              <a:ext uri="{FF2B5EF4-FFF2-40B4-BE49-F238E27FC236}">
                <a16:creationId xmlns:a16="http://schemas.microsoft.com/office/drawing/2014/main" id="{A15536BE-367E-4F30-984A-0BE1E4E502A7}"/>
              </a:ext>
            </a:extLst>
          </p:cNvPr>
          <p:cNvSpPr/>
          <p:nvPr/>
        </p:nvSpPr>
        <p:spPr>
          <a:xfrm>
            <a:off x="2319059"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9F69881-CE28-477A-BB4A-0AB64CD4BE36}"/>
              </a:ext>
            </a:extLst>
          </p:cNvPr>
          <p:cNvSpPr/>
          <p:nvPr/>
        </p:nvSpPr>
        <p:spPr>
          <a:xfrm>
            <a:off x="3665742" y="5569002"/>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69422244-8745-4437-A1E9-71510960F619}"/>
              </a:ext>
            </a:extLst>
          </p:cNvPr>
          <p:cNvSpPr/>
          <p:nvPr/>
        </p:nvSpPr>
        <p:spPr>
          <a:xfrm>
            <a:off x="3665742" y="5106530"/>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9AE856BD-6D6B-4BD1-B72A-5C102A59E06A}"/>
              </a:ext>
            </a:extLst>
          </p:cNvPr>
          <p:cNvSpPr/>
          <p:nvPr/>
        </p:nvSpPr>
        <p:spPr>
          <a:xfrm>
            <a:off x="3665742" y="465159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BCBED207-6EC5-4E37-A1DF-F32A32103D2B}"/>
              </a:ext>
            </a:extLst>
          </p:cNvPr>
          <p:cNvSpPr/>
          <p:nvPr/>
        </p:nvSpPr>
        <p:spPr>
          <a:xfrm>
            <a:off x="3665742" y="4100123"/>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6EBEB6B5-DD69-47B5-A195-B50218BB5E89}"/>
              </a:ext>
            </a:extLst>
          </p:cNvPr>
          <p:cNvSpPr/>
          <p:nvPr/>
        </p:nvSpPr>
        <p:spPr>
          <a:xfrm>
            <a:off x="3665742" y="3645192"/>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F063C43D-8EA0-4FC9-86C1-C143AC88105D}"/>
              </a:ext>
            </a:extLst>
          </p:cNvPr>
          <p:cNvSpPr/>
          <p:nvPr/>
        </p:nvSpPr>
        <p:spPr>
          <a:xfrm>
            <a:off x="4947797"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5E131807-FAEC-4F7F-8FCC-26927EDC8645}"/>
              </a:ext>
            </a:extLst>
          </p:cNvPr>
          <p:cNvSpPr/>
          <p:nvPr/>
        </p:nvSpPr>
        <p:spPr>
          <a:xfrm>
            <a:off x="4947797" y="5099357"/>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81BD03E0-5D2B-4F76-8B4F-8E91C413035F}"/>
              </a:ext>
            </a:extLst>
          </p:cNvPr>
          <p:cNvSpPr/>
          <p:nvPr/>
        </p:nvSpPr>
        <p:spPr>
          <a:xfrm>
            <a:off x="4947797" y="4628114"/>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0690A87C-96A8-47CC-ACB8-6992642B273A}"/>
              </a:ext>
            </a:extLst>
          </p:cNvPr>
          <p:cNvSpPr/>
          <p:nvPr/>
        </p:nvSpPr>
        <p:spPr>
          <a:xfrm>
            <a:off x="4947797" y="4100123"/>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FF0F3496-4D15-4B67-8874-D887CBB95CBC}"/>
              </a:ext>
            </a:extLst>
          </p:cNvPr>
          <p:cNvSpPr/>
          <p:nvPr/>
        </p:nvSpPr>
        <p:spPr>
          <a:xfrm>
            <a:off x="6769424" y="554440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F8D8C906-4C6C-4B28-BEE9-D7325D668E7F}"/>
              </a:ext>
            </a:extLst>
          </p:cNvPr>
          <p:cNvSpPr/>
          <p:nvPr/>
        </p:nvSpPr>
        <p:spPr>
          <a:xfrm>
            <a:off x="6769423" y="510653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FEAA51CA-1E66-439A-AEAC-4F26B87AD3F0}"/>
              </a:ext>
            </a:extLst>
          </p:cNvPr>
          <p:cNvSpPr/>
          <p:nvPr/>
        </p:nvSpPr>
        <p:spPr>
          <a:xfrm>
            <a:off x="6769422" y="4632488"/>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42199D61-BC0E-498C-862F-79AC5523D65C}"/>
              </a:ext>
            </a:extLst>
          </p:cNvPr>
          <p:cNvSpPr/>
          <p:nvPr/>
        </p:nvSpPr>
        <p:spPr>
          <a:xfrm>
            <a:off x="7490865" y="554440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29F8A21D-3637-471A-BAB6-B2DFE1761A30}"/>
              </a:ext>
            </a:extLst>
          </p:cNvPr>
          <p:cNvSpPr/>
          <p:nvPr/>
        </p:nvSpPr>
        <p:spPr>
          <a:xfrm>
            <a:off x="7483781" y="5095274"/>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49A918F8-E0C4-4EA4-8671-14C33AC3CF50}"/>
              </a:ext>
            </a:extLst>
          </p:cNvPr>
          <p:cNvSpPr/>
          <p:nvPr/>
        </p:nvSpPr>
        <p:spPr>
          <a:xfrm>
            <a:off x="7490865" y="461610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C73852A8-5054-495F-BAB7-A32A69EC44E5}"/>
              </a:ext>
            </a:extLst>
          </p:cNvPr>
          <p:cNvCxnSpPr>
            <a:cxnSpLocks/>
          </p:cNvCxnSpPr>
          <p:nvPr/>
        </p:nvCxnSpPr>
        <p:spPr>
          <a:xfrm>
            <a:off x="710880" y="5999335"/>
            <a:ext cx="108756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文本框 4">
            <a:extLst>
              <a:ext uri="{FF2B5EF4-FFF2-40B4-BE49-F238E27FC236}">
                <a16:creationId xmlns:a16="http://schemas.microsoft.com/office/drawing/2014/main" id="{162D6700-0A20-4150-AD4D-EC7B0F8CBEF3}"/>
              </a:ext>
            </a:extLst>
          </p:cNvPr>
          <p:cNvSpPr txBox="1"/>
          <p:nvPr/>
        </p:nvSpPr>
        <p:spPr>
          <a:xfrm>
            <a:off x="178132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1000</a:t>
            </a:r>
            <a:endParaRPr lang="zh-CN" altLang="en-US" sz="1400" dirty="0">
              <a:solidFill>
                <a:schemeClr val="tx1">
                  <a:lumMod val="75000"/>
                  <a:lumOff val="25000"/>
                </a:schemeClr>
              </a:solidFill>
              <a:latin typeface="+mn-lt"/>
              <a:ea typeface="+mn-ea"/>
            </a:endParaRPr>
          </a:p>
        </p:txBody>
      </p:sp>
      <p:sp>
        <p:nvSpPr>
          <p:cNvPr id="8" name="文本框 7">
            <a:extLst>
              <a:ext uri="{FF2B5EF4-FFF2-40B4-BE49-F238E27FC236}">
                <a16:creationId xmlns:a16="http://schemas.microsoft.com/office/drawing/2014/main" id="{B033F7E0-3E55-42A8-8DA0-0854C5AE98FF}"/>
              </a:ext>
            </a:extLst>
          </p:cNvPr>
          <p:cNvSpPr txBox="1"/>
          <p:nvPr/>
        </p:nvSpPr>
        <p:spPr>
          <a:xfrm>
            <a:off x="309334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2000</a:t>
            </a:r>
            <a:endParaRPr lang="zh-CN" altLang="en-US" sz="1400" dirty="0">
              <a:solidFill>
                <a:schemeClr val="tx1">
                  <a:lumMod val="75000"/>
                  <a:lumOff val="25000"/>
                </a:schemeClr>
              </a:solidFill>
              <a:latin typeface="+mn-lt"/>
              <a:ea typeface="+mn-ea"/>
            </a:endParaRPr>
          </a:p>
        </p:txBody>
      </p:sp>
      <p:sp>
        <p:nvSpPr>
          <p:cNvPr id="9" name="文本框 8">
            <a:extLst>
              <a:ext uri="{FF2B5EF4-FFF2-40B4-BE49-F238E27FC236}">
                <a16:creationId xmlns:a16="http://schemas.microsoft.com/office/drawing/2014/main" id="{94CA992C-3736-4CC4-8AC6-64189446FAB3}"/>
              </a:ext>
            </a:extLst>
          </p:cNvPr>
          <p:cNvSpPr txBox="1"/>
          <p:nvPr/>
        </p:nvSpPr>
        <p:spPr>
          <a:xfrm>
            <a:off x="440536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3000</a:t>
            </a:r>
            <a:endParaRPr lang="zh-CN" altLang="en-US" sz="1400" dirty="0">
              <a:solidFill>
                <a:schemeClr val="tx1">
                  <a:lumMod val="75000"/>
                  <a:lumOff val="25000"/>
                </a:schemeClr>
              </a:solidFill>
              <a:latin typeface="+mn-lt"/>
              <a:ea typeface="+mn-ea"/>
            </a:endParaRPr>
          </a:p>
        </p:txBody>
      </p:sp>
      <p:sp>
        <p:nvSpPr>
          <p:cNvPr id="10" name="文本框 9">
            <a:extLst>
              <a:ext uri="{FF2B5EF4-FFF2-40B4-BE49-F238E27FC236}">
                <a16:creationId xmlns:a16="http://schemas.microsoft.com/office/drawing/2014/main" id="{BBFD1880-D09A-4381-8096-3E2E4B829DC6}"/>
              </a:ext>
            </a:extLst>
          </p:cNvPr>
          <p:cNvSpPr txBox="1"/>
          <p:nvPr/>
        </p:nvSpPr>
        <p:spPr>
          <a:xfrm>
            <a:off x="571738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4000</a:t>
            </a:r>
            <a:endParaRPr lang="zh-CN" altLang="en-US" sz="1400" dirty="0">
              <a:solidFill>
                <a:schemeClr val="tx1">
                  <a:lumMod val="75000"/>
                  <a:lumOff val="25000"/>
                </a:schemeClr>
              </a:solidFill>
              <a:latin typeface="+mn-lt"/>
              <a:ea typeface="+mn-ea"/>
            </a:endParaRPr>
          </a:p>
        </p:txBody>
      </p:sp>
      <p:sp>
        <p:nvSpPr>
          <p:cNvPr id="11" name="文本框 10">
            <a:extLst>
              <a:ext uri="{FF2B5EF4-FFF2-40B4-BE49-F238E27FC236}">
                <a16:creationId xmlns:a16="http://schemas.microsoft.com/office/drawing/2014/main" id="{99819657-5DDF-496C-9921-3ED223C7577F}"/>
              </a:ext>
            </a:extLst>
          </p:cNvPr>
          <p:cNvSpPr txBox="1"/>
          <p:nvPr/>
        </p:nvSpPr>
        <p:spPr>
          <a:xfrm>
            <a:off x="702940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5000</a:t>
            </a:r>
            <a:endParaRPr lang="zh-CN" altLang="en-US" sz="1400" dirty="0">
              <a:solidFill>
                <a:schemeClr val="tx1">
                  <a:lumMod val="75000"/>
                  <a:lumOff val="25000"/>
                </a:schemeClr>
              </a:solidFill>
              <a:latin typeface="+mn-lt"/>
              <a:ea typeface="+mn-ea"/>
            </a:endParaRPr>
          </a:p>
        </p:txBody>
      </p:sp>
      <p:sp>
        <p:nvSpPr>
          <p:cNvPr id="12" name="文本框 11">
            <a:extLst>
              <a:ext uri="{FF2B5EF4-FFF2-40B4-BE49-F238E27FC236}">
                <a16:creationId xmlns:a16="http://schemas.microsoft.com/office/drawing/2014/main" id="{D046C8C3-AA9A-4B55-AE82-E753C2DDCDF8}"/>
              </a:ext>
            </a:extLst>
          </p:cNvPr>
          <p:cNvSpPr txBox="1"/>
          <p:nvPr/>
        </p:nvSpPr>
        <p:spPr>
          <a:xfrm>
            <a:off x="834142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6000</a:t>
            </a:r>
            <a:endParaRPr lang="zh-CN" altLang="en-US" sz="1400" dirty="0">
              <a:solidFill>
                <a:schemeClr val="tx1">
                  <a:lumMod val="75000"/>
                  <a:lumOff val="25000"/>
                </a:schemeClr>
              </a:solidFill>
              <a:latin typeface="+mn-lt"/>
              <a:ea typeface="+mn-ea"/>
            </a:endParaRPr>
          </a:p>
        </p:txBody>
      </p:sp>
      <p:sp>
        <p:nvSpPr>
          <p:cNvPr id="13" name="文本框 12">
            <a:extLst>
              <a:ext uri="{FF2B5EF4-FFF2-40B4-BE49-F238E27FC236}">
                <a16:creationId xmlns:a16="http://schemas.microsoft.com/office/drawing/2014/main" id="{73EBE4C3-06EC-4279-B2B3-A7BE800A389D}"/>
              </a:ext>
            </a:extLst>
          </p:cNvPr>
          <p:cNvSpPr txBox="1"/>
          <p:nvPr/>
        </p:nvSpPr>
        <p:spPr>
          <a:xfrm>
            <a:off x="965344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7000</a:t>
            </a:r>
            <a:endParaRPr lang="zh-CN" altLang="en-US" sz="1400" dirty="0">
              <a:solidFill>
                <a:schemeClr val="tx1">
                  <a:lumMod val="75000"/>
                  <a:lumOff val="25000"/>
                </a:schemeClr>
              </a:solidFill>
              <a:latin typeface="+mn-lt"/>
              <a:ea typeface="+mn-ea"/>
            </a:endParaRPr>
          </a:p>
        </p:txBody>
      </p:sp>
      <p:sp>
        <p:nvSpPr>
          <p:cNvPr id="15" name="文本框 14">
            <a:extLst>
              <a:ext uri="{FF2B5EF4-FFF2-40B4-BE49-F238E27FC236}">
                <a16:creationId xmlns:a16="http://schemas.microsoft.com/office/drawing/2014/main" id="{E42120AF-972C-474E-AC95-AB48CB6822BA}"/>
              </a:ext>
            </a:extLst>
          </p:cNvPr>
          <p:cNvSpPr txBox="1"/>
          <p:nvPr/>
        </p:nvSpPr>
        <p:spPr>
          <a:xfrm>
            <a:off x="10965461"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8000</a:t>
            </a:r>
            <a:endParaRPr lang="zh-CN" altLang="en-US" sz="1400" dirty="0">
              <a:solidFill>
                <a:schemeClr val="tx1">
                  <a:lumMod val="75000"/>
                  <a:lumOff val="25000"/>
                </a:schemeClr>
              </a:solidFill>
              <a:latin typeface="+mn-lt"/>
              <a:ea typeface="+mn-ea"/>
            </a:endParaRPr>
          </a:p>
        </p:txBody>
      </p:sp>
      <p:sp>
        <p:nvSpPr>
          <p:cNvPr id="2" name="椭圆 1">
            <a:extLst>
              <a:ext uri="{FF2B5EF4-FFF2-40B4-BE49-F238E27FC236}">
                <a16:creationId xmlns:a16="http://schemas.microsoft.com/office/drawing/2014/main" id="{622914B7-AF73-405F-AEAC-87231EB81183}"/>
              </a:ext>
            </a:extLst>
          </p:cNvPr>
          <p:cNvSpPr/>
          <p:nvPr/>
        </p:nvSpPr>
        <p:spPr>
          <a:xfrm>
            <a:off x="2050007"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1D4C77C-8824-44B8-B673-CE2F8F3A20B3}"/>
              </a:ext>
            </a:extLst>
          </p:cNvPr>
          <p:cNvSpPr/>
          <p:nvPr/>
        </p:nvSpPr>
        <p:spPr>
          <a:xfrm>
            <a:off x="3361000"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E5385C26-B0BD-4A31-8E00-C614C389F067}"/>
              </a:ext>
            </a:extLst>
          </p:cNvPr>
          <p:cNvSpPr/>
          <p:nvPr/>
        </p:nvSpPr>
        <p:spPr>
          <a:xfrm>
            <a:off x="467199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EA206B4-AD6D-462C-86CB-5213110B0B55}"/>
              </a:ext>
            </a:extLst>
          </p:cNvPr>
          <p:cNvSpPr/>
          <p:nvPr/>
        </p:nvSpPr>
        <p:spPr>
          <a:xfrm>
            <a:off x="5982986"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8ADADD7-A02F-4C86-A6E5-7211AB8BA27B}"/>
              </a:ext>
            </a:extLst>
          </p:cNvPr>
          <p:cNvSpPr/>
          <p:nvPr/>
        </p:nvSpPr>
        <p:spPr>
          <a:xfrm>
            <a:off x="7293979"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DCBDAA78-AD69-4F6F-985D-A542E49AA948}"/>
              </a:ext>
            </a:extLst>
          </p:cNvPr>
          <p:cNvSpPr/>
          <p:nvPr/>
        </p:nvSpPr>
        <p:spPr>
          <a:xfrm>
            <a:off x="8604972"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8B105702-E17A-456F-98F9-7BEC63266A61}"/>
              </a:ext>
            </a:extLst>
          </p:cNvPr>
          <p:cNvSpPr/>
          <p:nvPr/>
        </p:nvSpPr>
        <p:spPr>
          <a:xfrm>
            <a:off x="9915965"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C8651C95-3448-486F-88D8-91B82DC5CEF4}"/>
              </a:ext>
            </a:extLst>
          </p:cNvPr>
          <p:cNvSpPr/>
          <p:nvPr/>
        </p:nvSpPr>
        <p:spPr>
          <a:xfrm>
            <a:off x="11226959"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57369A4-DD1B-4D71-B794-5FAB709D431E}"/>
              </a:ext>
            </a:extLst>
          </p:cNvPr>
          <p:cNvSpPr/>
          <p:nvPr/>
        </p:nvSpPr>
        <p:spPr>
          <a:xfrm>
            <a:off x="663562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6FD611F-FD38-4500-A006-8A03441C453B}"/>
              </a:ext>
            </a:extLst>
          </p:cNvPr>
          <p:cNvSpPr/>
          <p:nvPr/>
        </p:nvSpPr>
        <p:spPr>
          <a:xfrm>
            <a:off x="799115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B827EDB3-7EF6-42F9-B10D-A2CC5F2471A2}"/>
              </a:ext>
            </a:extLst>
          </p:cNvPr>
          <p:cNvSpPr txBox="1"/>
          <p:nvPr/>
        </p:nvSpPr>
        <p:spPr>
          <a:xfrm>
            <a:off x="6376379" y="6018323"/>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4500</a:t>
            </a:r>
            <a:endParaRPr lang="zh-CN" altLang="en-US" sz="1400" dirty="0">
              <a:solidFill>
                <a:schemeClr val="tx1">
                  <a:lumMod val="75000"/>
                  <a:lumOff val="25000"/>
                </a:schemeClr>
              </a:solidFill>
              <a:latin typeface="+mn-lt"/>
              <a:ea typeface="+mn-ea"/>
            </a:endParaRPr>
          </a:p>
        </p:txBody>
      </p:sp>
      <p:sp>
        <p:nvSpPr>
          <p:cNvPr id="83" name="文本框 82">
            <a:extLst>
              <a:ext uri="{FF2B5EF4-FFF2-40B4-BE49-F238E27FC236}">
                <a16:creationId xmlns:a16="http://schemas.microsoft.com/office/drawing/2014/main" id="{AC59B336-227A-4791-8F96-B03CDD9470FC}"/>
              </a:ext>
            </a:extLst>
          </p:cNvPr>
          <p:cNvSpPr txBox="1"/>
          <p:nvPr/>
        </p:nvSpPr>
        <p:spPr>
          <a:xfrm>
            <a:off x="7768401" y="6045636"/>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5500</a:t>
            </a:r>
            <a:endParaRPr lang="zh-CN" altLang="en-US" sz="1400" dirty="0">
              <a:solidFill>
                <a:schemeClr val="tx1">
                  <a:lumMod val="75000"/>
                  <a:lumOff val="25000"/>
                </a:schemeClr>
              </a:solidFill>
              <a:latin typeface="+mn-lt"/>
              <a:ea typeface="+mn-ea"/>
            </a:endParaRPr>
          </a:p>
        </p:txBody>
      </p:sp>
      <p:sp>
        <p:nvSpPr>
          <p:cNvPr id="84" name="矩形: 圆角 83">
            <a:extLst>
              <a:ext uri="{FF2B5EF4-FFF2-40B4-BE49-F238E27FC236}">
                <a16:creationId xmlns:a16="http://schemas.microsoft.com/office/drawing/2014/main" id="{A1AD6747-0BB8-4C1E-92BD-26D0D30A752D}"/>
              </a:ext>
            </a:extLst>
          </p:cNvPr>
          <p:cNvSpPr/>
          <p:nvPr/>
        </p:nvSpPr>
        <p:spPr>
          <a:xfrm>
            <a:off x="6717619" y="3570425"/>
            <a:ext cx="1236320" cy="2422360"/>
          </a:xfrm>
          <a:prstGeom prst="roundRect">
            <a:avLst>
              <a:gd name="adj" fmla="val 6512"/>
            </a:avLst>
          </a:prstGeom>
          <a:solidFill>
            <a:srgbClr val="FF00FF">
              <a:alpha val="10000"/>
            </a:srgbClr>
          </a:solidFill>
          <a:ln w="19050">
            <a:solidFill>
              <a:srgbClr val="FF00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80ECA08-311E-6BF0-629D-4EE1698AC518}"/>
              </a:ext>
            </a:extLst>
          </p:cNvPr>
          <p:cNvSpPr txBox="1"/>
          <p:nvPr/>
        </p:nvSpPr>
        <p:spPr>
          <a:xfrm>
            <a:off x="1174738" y="6072770"/>
            <a:ext cx="439544"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500</a:t>
            </a:r>
            <a:endParaRPr lang="zh-CN" altLang="en-US" sz="1100" dirty="0">
              <a:solidFill>
                <a:schemeClr val="tx1">
                  <a:lumMod val="75000"/>
                  <a:lumOff val="25000"/>
                </a:schemeClr>
              </a:solidFill>
              <a:latin typeface="+mn-lt"/>
              <a:ea typeface="+mn-ea"/>
            </a:endParaRPr>
          </a:p>
        </p:txBody>
      </p:sp>
      <p:sp>
        <p:nvSpPr>
          <p:cNvPr id="7" name="文本框 6">
            <a:extLst>
              <a:ext uri="{FF2B5EF4-FFF2-40B4-BE49-F238E27FC236}">
                <a16:creationId xmlns:a16="http://schemas.microsoft.com/office/drawing/2014/main" id="{06C76A00-9324-75EA-B250-056C677C7A92}"/>
              </a:ext>
            </a:extLst>
          </p:cNvPr>
          <p:cNvSpPr txBox="1"/>
          <p:nvPr/>
        </p:nvSpPr>
        <p:spPr>
          <a:xfrm>
            <a:off x="9020567"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6500</a:t>
            </a:r>
            <a:endParaRPr lang="zh-CN" altLang="en-US" sz="1100" dirty="0">
              <a:solidFill>
                <a:schemeClr val="tx1">
                  <a:lumMod val="75000"/>
                  <a:lumOff val="25000"/>
                </a:schemeClr>
              </a:solidFill>
              <a:latin typeface="+mn-lt"/>
              <a:ea typeface="+mn-ea"/>
            </a:endParaRPr>
          </a:p>
        </p:txBody>
      </p:sp>
      <p:sp>
        <p:nvSpPr>
          <p:cNvPr id="14" name="文本框 13">
            <a:extLst>
              <a:ext uri="{FF2B5EF4-FFF2-40B4-BE49-F238E27FC236}">
                <a16:creationId xmlns:a16="http://schemas.microsoft.com/office/drawing/2014/main" id="{8B38761E-9DC9-D3EA-3864-300D6D4E31ED}"/>
              </a:ext>
            </a:extLst>
          </p:cNvPr>
          <p:cNvSpPr txBox="1"/>
          <p:nvPr/>
        </p:nvSpPr>
        <p:spPr>
          <a:xfrm>
            <a:off x="10342365"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7500</a:t>
            </a:r>
            <a:endParaRPr lang="zh-CN" altLang="en-US" sz="1100" dirty="0">
              <a:solidFill>
                <a:schemeClr val="tx1">
                  <a:lumMod val="75000"/>
                  <a:lumOff val="25000"/>
                </a:schemeClr>
              </a:solidFill>
              <a:latin typeface="+mn-lt"/>
              <a:ea typeface="+mn-ea"/>
            </a:endParaRPr>
          </a:p>
        </p:txBody>
      </p:sp>
      <p:sp>
        <p:nvSpPr>
          <p:cNvPr id="16" name="椭圆 15">
            <a:extLst>
              <a:ext uri="{FF2B5EF4-FFF2-40B4-BE49-F238E27FC236}">
                <a16:creationId xmlns:a16="http://schemas.microsoft.com/office/drawing/2014/main" id="{9E4A94C7-790D-60E4-3D41-FD7A48D2B208}"/>
              </a:ext>
            </a:extLst>
          </p:cNvPr>
          <p:cNvSpPr/>
          <p:nvPr/>
        </p:nvSpPr>
        <p:spPr>
          <a:xfrm>
            <a:off x="1352318"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18" name="椭圆 17">
            <a:extLst>
              <a:ext uri="{FF2B5EF4-FFF2-40B4-BE49-F238E27FC236}">
                <a16:creationId xmlns:a16="http://schemas.microsoft.com/office/drawing/2014/main" id="{E0624528-56DF-16D2-845F-655DB61EF05D}"/>
              </a:ext>
            </a:extLst>
          </p:cNvPr>
          <p:cNvSpPr/>
          <p:nvPr/>
        </p:nvSpPr>
        <p:spPr>
          <a:xfrm>
            <a:off x="2668936"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1" name="椭圆 20">
            <a:extLst>
              <a:ext uri="{FF2B5EF4-FFF2-40B4-BE49-F238E27FC236}">
                <a16:creationId xmlns:a16="http://schemas.microsoft.com/office/drawing/2014/main" id="{9183B820-2586-2D93-CA90-08F3D1E7EF61}"/>
              </a:ext>
            </a:extLst>
          </p:cNvPr>
          <p:cNvSpPr/>
          <p:nvPr/>
        </p:nvSpPr>
        <p:spPr>
          <a:xfrm>
            <a:off x="3985554"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8" name="椭圆 27">
            <a:extLst>
              <a:ext uri="{FF2B5EF4-FFF2-40B4-BE49-F238E27FC236}">
                <a16:creationId xmlns:a16="http://schemas.microsoft.com/office/drawing/2014/main" id="{38ECD67C-E951-5622-3E82-8C000C23F43C}"/>
              </a:ext>
            </a:extLst>
          </p:cNvPr>
          <p:cNvSpPr/>
          <p:nvPr/>
        </p:nvSpPr>
        <p:spPr>
          <a:xfrm>
            <a:off x="5302172"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56" name="椭圆 255">
            <a:extLst>
              <a:ext uri="{FF2B5EF4-FFF2-40B4-BE49-F238E27FC236}">
                <a16:creationId xmlns:a16="http://schemas.microsoft.com/office/drawing/2014/main" id="{9E23E011-949D-C17A-F4FF-DDEBCCFCE386}"/>
              </a:ext>
            </a:extLst>
          </p:cNvPr>
          <p:cNvSpPr/>
          <p:nvPr/>
        </p:nvSpPr>
        <p:spPr>
          <a:xfrm>
            <a:off x="9252026"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58" name="椭圆 257">
            <a:extLst>
              <a:ext uri="{FF2B5EF4-FFF2-40B4-BE49-F238E27FC236}">
                <a16:creationId xmlns:a16="http://schemas.microsoft.com/office/drawing/2014/main" id="{D636440C-F959-3FD8-4BE9-3CBF16D48B56}"/>
              </a:ext>
            </a:extLst>
          </p:cNvPr>
          <p:cNvSpPr/>
          <p:nvPr/>
        </p:nvSpPr>
        <p:spPr>
          <a:xfrm>
            <a:off x="10568644"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59" name="文本框 258">
            <a:extLst>
              <a:ext uri="{FF2B5EF4-FFF2-40B4-BE49-F238E27FC236}">
                <a16:creationId xmlns:a16="http://schemas.microsoft.com/office/drawing/2014/main" id="{EA6E6B98-D266-BDEB-41C6-5E19213ADB17}"/>
              </a:ext>
            </a:extLst>
          </p:cNvPr>
          <p:cNvSpPr txBox="1"/>
          <p:nvPr/>
        </p:nvSpPr>
        <p:spPr>
          <a:xfrm>
            <a:off x="2411577"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1500</a:t>
            </a:r>
            <a:endParaRPr lang="zh-CN" altLang="en-US" sz="1100" dirty="0">
              <a:solidFill>
                <a:schemeClr val="tx1">
                  <a:lumMod val="75000"/>
                  <a:lumOff val="25000"/>
                </a:schemeClr>
              </a:solidFill>
              <a:latin typeface="+mn-lt"/>
              <a:ea typeface="+mn-ea"/>
            </a:endParaRPr>
          </a:p>
        </p:txBody>
      </p:sp>
      <p:sp>
        <p:nvSpPr>
          <p:cNvPr id="261" name="文本框 260">
            <a:extLst>
              <a:ext uri="{FF2B5EF4-FFF2-40B4-BE49-F238E27FC236}">
                <a16:creationId xmlns:a16="http://schemas.microsoft.com/office/drawing/2014/main" id="{2FB3D68A-7B59-1E84-875B-9EDA8FCF692D}"/>
              </a:ext>
            </a:extLst>
          </p:cNvPr>
          <p:cNvSpPr txBox="1"/>
          <p:nvPr/>
        </p:nvSpPr>
        <p:spPr>
          <a:xfrm>
            <a:off x="3733375"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2500</a:t>
            </a:r>
            <a:endParaRPr lang="zh-CN" altLang="en-US" sz="1100" dirty="0">
              <a:solidFill>
                <a:schemeClr val="tx1">
                  <a:lumMod val="75000"/>
                  <a:lumOff val="25000"/>
                </a:schemeClr>
              </a:solidFill>
              <a:latin typeface="+mn-lt"/>
              <a:ea typeface="+mn-ea"/>
            </a:endParaRPr>
          </a:p>
        </p:txBody>
      </p:sp>
      <p:sp>
        <p:nvSpPr>
          <p:cNvPr id="263" name="文本框 262">
            <a:extLst>
              <a:ext uri="{FF2B5EF4-FFF2-40B4-BE49-F238E27FC236}">
                <a16:creationId xmlns:a16="http://schemas.microsoft.com/office/drawing/2014/main" id="{46F24C7C-C492-DF5C-D84A-2A4BCBD246C5}"/>
              </a:ext>
            </a:extLst>
          </p:cNvPr>
          <p:cNvSpPr txBox="1"/>
          <p:nvPr/>
        </p:nvSpPr>
        <p:spPr>
          <a:xfrm>
            <a:off x="5055173"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3500</a:t>
            </a:r>
            <a:endParaRPr lang="zh-CN" altLang="en-US" sz="1100" dirty="0">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3993409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5000" fill="hold" grpId="1" nodeType="clickEffect">
                                  <p:stCondLst>
                                    <p:cond delay="0"/>
                                  </p:stCondLst>
                                  <p:childTnLst>
                                    <p:animEffect transition="out" filter="fade">
                                      <p:cBhvr>
                                        <p:cTn id="11" dur="500" tmFilter="0, 0; .2, .5; .8, .5; 1, 0"/>
                                        <p:tgtEl>
                                          <p:spTgt spid="84"/>
                                        </p:tgtEl>
                                      </p:cBhvr>
                                    </p:animEffect>
                                    <p:animScale>
                                      <p:cBhvr>
                                        <p:cTn id="12" dur="250" autoRev="1" fill="hold"/>
                                        <p:tgtEl>
                                          <p:spTgt spid="8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9"/>
                                        </p:tgtEl>
                                        <p:attrNameLst>
                                          <p:attrName>style.visibility</p:attrName>
                                        </p:attrNameLst>
                                      </p:cBhvr>
                                      <p:to>
                                        <p:strVal val="visible"/>
                                      </p:to>
                                    </p:set>
                                    <p:animEffect transition="in" filter="fade">
                                      <p:cBhvr>
                                        <p:cTn id="32" dur="1000"/>
                                        <p:tgtEl>
                                          <p:spTgt spid="259"/>
                                        </p:tgtEl>
                                      </p:cBhvr>
                                    </p:animEffect>
                                    <p:anim calcmode="lin" valueType="num">
                                      <p:cBhvr>
                                        <p:cTn id="33" dur="1000" fill="hold"/>
                                        <p:tgtEl>
                                          <p:spTgt spid="259"/>
                                        </p:tgtEl>
                                        <p:attrNameLst>
                                          <p:attrName>ppt_x</p:attrName>
                                        </p:attrNameLst>
                                      </p:cBhvr>
                                      <p:tavLst>
                                        <p:tav tm="0">
                                          <p:val>
                                            <p:strVal val="#ppt_x"/>
                                          </p:val>
                                        </p:tav>
                                        <p:tav tm="100000">
                                          <p:val>
                                            <p:strVal val="#ppt_x"/>
                                          </p:val>
                                        </p:tav>
                                      </p:tavLst>
                                    </p:anim>
                                    <p:anim calcmode="lin" valueType="num">
                                      <p:cBhvr>
                                        <p:cTn id="34" dur="1000" fill="hold"/>
                                        <p:tgtEl>
                                          <p:spTgt spid="25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1"/>
                                        </p:tgtEl>
                                        <p:attrNameLst>
                                          <p:attrName>style.visibility</p:attrName>
                                        </p:attrNameLst>
                                      </p:cBhvr>
                                      <p:to>
                                        <p:strVal val="visible"/>
                                      </p:to>
                                    </p:set>
                                    <p:animEffect transition="in" filter="fade">
                                      <p:cBhvr>
                                        <p:cTn id="42" dur="1000"/>
                                        <p:tgtEl>
                                          <p:spTgt spid="261"/>
                                        </p:tgtEl>
                                      </p:cBhvr>
                                    </p:animEffect>
                                    <p:anim calcmode="lin" valueType="num">
                                      <p:cBhvr>
                                        <p:cTn id="43" dur="1000" fill="hold"/>
                                        <p:tgtEl>
                                          <p:spTgt spid="261"/>
                                        </p:tgtEl>
                                        <p:attrNameLst>
                                          <p:attrName>ppt_x</p:attrName>
                                        </p:attrNameLst>
                                      </p:cBhvr>
                                      <p:tavLst>
                                        <p:tav tm="0">
                                          <p:val>
                                            <p:strVal val="#ppt_x"/>
                                          </p:val>
                                        </p:tav>
                                        <p:tav tm="100000">
                                          <p:val>
                                            <p:strVal val="#ppt_x"/>
                                          </p:val>
                                        </p:tav>
                                      </p:tavLst>
                                    </p:anim>
                                    <p:anim calcmode="lin" valueType="num">
                                      <p:cBhvr>
                                        <p:cTn id="44" dur="1000" fill="hold"/>
                                        <p:tgtEl>
                                          <p:spTgt spid="26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3"/>
                                        </p:tgtEl>
                                        <p:attrNameLst>
                                          <p:attrName>style.visibility</p:attrName>
                                        </p:attrNameLst>
                                      </p:cBhvr>
                                      <p:to>
                                        <p:strVal val="visible"/>
                                      </p:to>
                                    </p:set>
                                    <p:animEffect transition="in" filter="fade">
                                      <p:cBhvr>
                                        <p:cTn id="52" dur="1000"/>
                                        <p:tgtEl>
                                          <p:spTgt spid="263"/>
                                        </p:tgtEl>
                                      </p:cBhvr>
                                    </p:animEffect>
                                    <p:anim calcmode="lin" valueType="num">
                                      <p:cBhvr>
                                        <p:cTn id="53" dur="1000" fill="hold"/>
                                        <p:tgtEl>
                                          <p:spTgt spid="263"/>
                                        </p:tgtEl>
                                        <p:attrNameLst>
                                          <p:attrName>ppt_x</p:attrName>
                                        </p:attrNameLst>
                                      </p:cBhvr>
                                      <p:tavLst>
                                        <p:tav tm="0">
                                          <p:val>
                                            <p:strVal val="#ppt_x"/>
                                          </p:val>
                                        </p:tav>
                                        <p:tav tm="100000">
                                          <p:val>
                                            <p:strVal val="#ppt_x"/>
                                          </p:val>
                                        </p:tav>
                                      </p:tavLst>
                                    </p:anim>
                                    <p:anim calcmode="lin" valueType="num">
                                      <p:cBhvr>
                                        <p:cTn id="54" dur="1000" fill="hold"/>
                                        <p:tgtEl>
                                          <p:spTgt spid="26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6"/>
                                        </p:tgtEl>
                                        <p:attrNameLst>
                                          <p:attrName>style.visibility</p:attrName>
                                        </p:attrNameLst>
                                      </p:cBhvr>
                                      <p:to>
                                        <p:strVal val="visible"/>
                                      </p:to>
                                    </p:set>
                                    <p:animEffect transition="in" filter="fade">
                                      <p:cBhvr>
                                        <p:cTn id="62" dur="1000"/>
                                        <p:tgtEl>
                                          <p:spTgt spid="256"/>
                                        </p:tgtEl>
                                      </p:cBhvr>
                                    </p:animEffect>
                                    <p:anim calcmode="lin" valueType="num">
                                      <p:cBhvr>
                                        <p:cTn id="63" dur="1000" fill="hold"/>
                                        <p:tgtEl>
                                          <p:spTgt spid="256"/>
                                        </p:tgtEl>
                                        <p:attrNameLst>
                                          <p:attrName>ppt_x</p:attrName>
                                        </p:attrNameLst>
                                      </p:cBhvr>
                                      <p:tavLst>
                                        <p:tav tm="0">
                                          <p:val>
                                            <p:strVal val="#ppt_x"/>
                                          </p:val>
                                        </p:tav>
                                        <p:tav tm="100000">
                                          <p:val>
                                            <p:strVal val="#ppt_x"/>
                                          </p:val>
                                        </p:tav>
                                      </p:tavLst>
                                    </p:anim>
                                    <p:anim calcmode="lin" valueType="num">
                                      <p:cBhvr>
                                        <p:cTn id="64" dur="1000" fill="hold"/>
                                        <p:tgtEl>
                                          <p:spTgt spid="25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58"/>
                                        </p:tgtEl>
                                        <p:attrNameLst>
                                          <p:attrName>style.visibility</p:attrName>
                                        </p:attrNameLst>
                                      </p:cBhvr>
                                      <p:to>
                                        <p:strVal val="visible"/>
                                      </p:to>
                                    </p:set>
                                    <p:animEffect transition="in" filter="fade">
                                      <p:cBhvr>
                                        <p:cTn id="72" dur="1000"/>
                                        <p:tgtEl>
                                          <p:spTgt spid="258"/>
                                        </p:tgtEl>
                                      </p:cBhvr>
                                    </p:animEffect>
                                    <p:anim calcmode="lin" valueType="num">
                                      <p:cBhvr>
                                        <p:cTn id="73" dur="1000" fill="hold"/>
                                        <p:tgtEl>
                                          <p:spTgt spid="258"/>
                                        </p:tgtEl>
                                        <p:attrNameLst>
                                          <p:attrName>ppt_x</p:attrName>
                                        </p:attrNameLst>
                                      </p:cBhvr>
                                      <p:tavLst>
                                        <p:tav tm="0">
                                          <p:val>
                                            <p:strVal val="#ppt_x"/>
                                          </p:val>
                                        </p:tav>
                                        <p:tav tm="100000">
                                          <p:val>
                                            <p:strVal val="#ppt_x"/>
                                          </p:val>
                                        </p:tav>
                                      </p:tavLst>
                                    </p:anim>
                                    <p:anim calcmode="lin" valueType="num">
                                      <p:cBhvr>
                                        <p:cTn id="74" dur="1000" fill="hold"/>
                                        <p:tgtEl>
                                          <p:spTgt spid="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3" grpId="0"/>
      <p:bldP spid="7" grpId="0"/>
      <p:bldP spid="14" grpId="0"/>
      <p:bldP spid="16" grpId="0" animBg="1"/>
      <p:bldP spid="18" grpId="0" animBg="1"/>
      <p:bldP spid="21" grpId="0" animBg="1"/>
      <p:bldP spid="28" grpId="0" animBg="1"/>
      <p:bldP spid="256" grpId="0" animBg="1"/>
      <p:bldP spid="258" grpId="0" animBg="1"/>
      <p:bldP spid="259" grpId="0"/>
      <p:bldP spid="261" grpId="0"/>
      <p:bldP spid="2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7" name="直接连接符 256">
            <a:extLst>
              <a:ext uri="{FF2B5EF4-FFF2-40B4-BE49-F238E27FC236}">
                <a16:creationId xmlns:a16="http://schemas.microsoft.com/office/drawing/2014/main" id="{C460CF16-0101-4B2F-984F-6EA4AB5D4893}"/>
              </a:ext>
            </a:extLst>
          </p:cNvPr>
          <p:cNvCxnSpPr>
            <a:cxnSpLocks/>
            <a:stCxn id="31" idx="6"/>
          </p:cNvCxnSpPr>
          <p:nvPr/>
        </p:nvCxnSpPr>
        <p:spPr>
          <a:xfrm>
            <a:off x="754326" y="4568899"/>
            <a:ext cx="10440147"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82" name="文本占位符 1">
            <a:extLst>
              <a:ext uri="{FF2B5EF4-FFF2-40B4-BE49-F238E27FC236}">
                <a16:creationId xmlns:a16="http://schemas.microsoft.com/office/drawing/2014/main" id="{FC29B715-5853-4AF1-B046-073A1E41B706}"/>
              </a:ext>
            </a:extLst>
          </p:cNvPr>
          <p:cNvSpPr>
            <a:spLocks noGrp="1"/>
          </p:cNvSpPr>
          <p:nvPr>
            <p:ph type="body" sz="quarter" idx="11"/>
          </p:nvPr>
        </p:nvSpPr>
        <p:spPr/>
        <p:txBody>
          <a:bodyPr/>
          <a:lstStyle/>
          <a:p>
            <a:pPr marL="0" indent="0" algn="l" latinLnBrk="1">
              <a:buNone/>
            </a:pPr>
            <a:r>
              <a:rPr lang="zh-CN" altLang="en-US" b="0" i="0">
                <a:solidFill>
                  <a:srgbClr val="303030"/>
                </a:solidFill>
                <a:effectLst/>
                <a:latin typeface="+mn-lt"/>
                <a:ea typeface="+mn-ea"/>
              </a:rPr>
              <a:t>固定窗口计数器算法概念如下：</a:t>
            </a:r>
          </a:p>
          <a:p>
            <a:pPr algn="l" latinLnBrk="1"/>
            <a:r>
              <a:rPr lang="zh-CN" altLang="en-US" b="0" i="0">
                <a:solidFill>
                  <a:srgbClr val="303030"/>
                </a:solidFill>
                <a:effectLst/>
                <a:latin typeface="+mn-lt"/>
                <a:ea typeface="+mn-ea"/>
              </a:rPr>
              <a:t>将时间划分为多个窗口，窗口时间跨度称为</a:t>
            </a:r>
            <a:r>
              <a:rPr lang="en-US" altLang="zh-CN" b="0" i="0">
                <a:solidFill>
                  <a:srgbClr val="303030"/>
                </a:solidFill>
                <a:effectLst/>
                <a:latin typeface="+mn-lt"/>
                <a:ea typeface="+mn-ea"/>
              </a:rPr>
              <a:t>Interval</a:t>
            </a:r>
            <a:r>
              <a:rPr lang="zh-CN" altLang="en-US" b="0" i="0">
                <a:solidFill>
                  <a:srgbClr val="303030"/>
                </a:solidFill>
                <a:effectLst/>
                <a:latin typeface="+mn-lt"/>
                <a:ea typeface="+mn-ea"/>
              </a:rPr>
              <a:t>，本例中为</a:t>
            </a:r>
            <a:r>
              <a:rPr lang="en-US" altLang="zh-CN" b="0" i="0">
                <a:solidFill>
                  <a:srgbClr val="303030"/>
                </a:solidFill>
                <a:effectLst/>
                <a:latin typeface="+mn-lt"/>
                <a:ea typeface="+mn-ea"/>
              </a:rPr>
              <a:t>1000ms</a:t>
            </a:r>
            <a:r>
              <a:rPr lang="zh-CN" altLang="en-US" b="0" i="0">
                <a:solidFill>
                  <a:srgbClr val="303030"/>
                </a:solidFill>
                <a:effectLst/>
                <a:latin typeface="+mn-lt"/>
                <a:ea typeface="+mn-ea"/>
              </a:rPr>
              <a:t>；</a:t>
            </a:r>
          </a:p>
          <a:p>
            <a:pPr latinLnBrk="1"/>
            <a:r>
              <a:rPr lang="zh-CN" altLang="en-US">
                <a:solidFill>
                  <a:srgbClr val="303030"/>
                </a:solidFill>
                <a:latin typeface="+mn-lt"/>
                <a:ea typeface="+mn-ea"/>
              </a:rPr>
              <a:t>每个窗口分别计数统计，每有一次请求就将计数器加一，限流就是设置计数器阈值，本例为</a:t>
            </a:r>
            <a:r>
              <a:rPr lang="en-US" altLang="zh-CN">
                <a:solidFill>
                  <a:srgbClr val="303030"/>
                </a:solidFill>
                <a:latin typeface="+mn-lt"/>
                <a:ea typeface="+mn-ea"/>
              </a:rPr>
              <a:t>3</a:t>
            </a:r>
          </a:p>
          <a:p>
            <a:pPr latinLnBrk="1"/>
            <a:r>
              <a:rPr lang="zh-CN" altLang="en-US" b="0" i="0">
                <a:solidFill>
                  <a:srgbClr val="303030"/>
                </a:solidFill>
                <a:effectLst/>
                <a:latin typeface="+mn-lt"/>
                <a:ea typeface="+mn-ea"/>
              </a:rPr>
              <a:t>如果计数器超过了限流阈值，则超出阈值的请求都被丢弃。</a:t>
            </a:r>
            <a:endParaRPr kumimoji="1" lang="en-US" altLang="zh-CN">
              <a:latin typeface="+mn-lt"/>
              <a:ea typeface="+mn-ea"/>
            </a:endParaRPr>
          </a:p>
        </p:txBody>
      </p:sp>
      <p:sp>
        <p:nvSpPr>
          <p:cNvPr id="19" name="标题 18">
            <a:extLst>
              <a:ext uri="{FF2B5EF4-FFF2-40B4-BE49-F238E27FC236}">
                <a16:creationId xmlns:a16="http://schemas.microsoft.com/office/drawing/2014/main" id="{FF32A6CD-800C-4320-A08C-C45C0C784517}"/>
              </a:ext>
            </a:extLst>
          </p:cNvPr>
          <p:cNvSpPr>
            <a:spLocks noGrp="1"/>
          </p:cNvSpPr>
          <p:nvPr>
            <p:ph type="title"/>
          </p:nvPr>
        </p:nvSpPr>
        <p:spPr/>
        <p:txBody>
          <a:bodyPr/>
          <a:lstStyle/>
          <a:p>
            <a:r>
              <a:rPr lang="zh-CN" altLang="en-US"/>
              <a:t>固定窗口计数器算法</a:t>
            </a:r>
          </a:p>
        </p:txBody>
      </p:sp>
      <p:grpSp>
        <p:nvGrpSpPr>
          <p:cNvPr id="262" name="组合 261">
            <a:extLst>
              <a:ext uri="{FF2B5EF4-FFF2-40B4-BE49-F238E27FC236}">
                <a16:creationId xmlns:a16="http://schemas.microsoft.com/office/drawing/2014/main" id="{CA8F4319-A3B6-42B7-AB69-84C0E02059BC}"/>
              </a:ext>
            </a:extLst>
          </p:cNvPr>
          <p:cNvGrpSpPr/>
          <p:nvPr/>
        </p:nvGrpSpPr>
        <p:grpSpPr>
          <a:xfrm>
            <a:off x="314319" y="3357735"/>
            <a:ext cx="440007" cy="2782677"/>
            <a:chOff x="314319" y="3121891"/>
            <a:chExt cx="440007" cy="2782677"/>
          </a:xfrm>
        </p:grpSpPr>
        <p:cxnSp>
          <p:nvCxnSpPr>
            <p:cNvPr id="17" name="直接箭头连接符 16">
              <a:extLst>
                <a:ext uri="{FF2B5EF4-FFF2-40B4-BE49-F238E27FC236}">
                  <a16:creationId xmlns:a16="http://schemas.microsoft.com/office/drawing/2014/main" id="{5B3EFE81-5C41-49BA-91D1-9AD079A89532}"/>
                </a:ext>
              </a:extLst>
            </p:cNvPr>
            <p:cNvCxnSpPr>
              <a:cxnSpLocks/>
            </p:cNvCxnSpPr>
            <p:nvPr/>
          </p:nvCxnSpPr>
          <p:spPr>
            <a:xfrm flipV="1">
              <a:off x="710880" y="3121891"/>
              <a:ext cx="0" cy="2660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22425221-A503-4F82-BF21-F84DF049E5BD}"/>
                </a:ext>
              </a:extLst>
            </p:cNvPr>
            <p:cNvSpPr txBox="1"/>
            <p:nvPr/>
          </p:nvSpPr>
          <p:spPr>
            <a:xfrm>
              <a:off x="314319" y="559679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EA4ACAA9-F1E3-4DFD-A67A-FE648C3A2367}"/>
                </a:ext>
              </a:extLst>
            </p:cNvPr>
            <p:cNvSpPr txBox="1"/>
            <p:nvPr/>
          </p:nvSpPr>
          <p:spPr>
            <a:xfrm>
              <a:off x="314319" y="513009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9030AF9E-9D9A-4143-B766-41CC6228642A}"/>
                </a:ext>
              </a:extLst>
            </p:cNvPr>
            <p:cNvSpPr txBox="1"/>
            <p:nvPr/>
          </p:nvSpPr>
          <p:spPr>
            <a:xfrm>
              <a:off x="314319" y="4661065"/>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2</a:t>
              </a:r>
              <a:endParaRPr lang="zh-CN" altLang="en-US" sz="1400" dirty="0">
                <a:solidFill>
                  <a:schemeClr val="tx1">
                    <a:lumMod val="65000"/>
                    <a:lumOff val="35000"/>
                  </a:schemeClr>
                </a:solidFill>
                <a:latin typeface="+mn-lt"/>
                <a:ea typeface="+mn-ea"/>
              </a:endParaRPr>
            </a:p>
          </p:txBody>
        </p:sp>
        <p:sp>
          <p:nvSpPr>
            <p:cNvPr id="24" name="文本框 23">
              <a:extLst>
                <a:ext uri="{FF2B5EF4-FFF2-40B4-BE49-F238E27FC236}">
                  <a16:creationId xmlns:a16="http://schemas.microsoft.com/office/drawing/2014/main" id="{C4CE5C99-1010-42CC-86A9-C15B05BB720C}"/>
                </a:ext>
              </a:extLst>
            </p:cNvPr>
            <p:cNvSpPr txBox="1"/>
            <p:nvPr/>
          </p:nvSpPr>
          <p:spPr>
            <a:xfrm>
              <a:off x="314319" y="419203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3</a:t>
              </a:r>
              <a:endParaRPr lang="zh-CN" altLang="en-US" sz="14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A847F123-8864-4137-A045-D5E236DA1689}"/>
                </a:ext>
              </a:extLst>
            </p:cNvPr>
            <p:cNvSpPr txBox="1"/>
            <p:nvPr/>
          </p:nvSpPr>
          <p:spPr>
            <a:xfrm>
              <a:off x="314319" y="3722997"/>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4</a:t>
              </a:r>
              <a:endParaRPr lang="zh-CN" altLang="en-US" sz="14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40C8B9C1-FD38-4136-B18A-751AEC42DE26}"/>
                </a:ext>
              </a:extLst>
            </p:cNvPr>
            <p:cNvSpPr txBox="1"/>
            <p:nvPr/>
          </p:nvSpPr>
          <p:spPr>
            <a:xfrm>
              <a:off x="314319" y="3253963"/>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5</a:t>
              </a:r>
              <a:endParaRPr lang="zh-CN" altLang="en-US" sz="1400" dirty="0">
                <a:solidFill>
                  <a:schemeClr val="tx1">
                    <a:lumMod val="65000"/>
                    <a:lumOff val="35000"/>
                  </a:schemeClr>
                </a:solidFill>
                <a:latin typeface="+mn-lt"/>
                <a:ea typeface="+mn-ea"/>
              </a:endParaRPr>
            </a:p>
          </p:txBody>
        </p:sp>
        <p:sp>
          <p:nvSpPr>
            <p:cNvPr id="27" name="椭圆 26">
              <a:extLst>
                <a:ext uri="{FF2B5EF4-FFF2-40B4-BE49-F238E27FC236}">
                  <a16:creationId xmlns:a16="http://schemas.microsoft.com/office/drawing/2014/main" id="{83882AAA-1DB7-447A-9EB6-CEC0277599C5}"/>
                </a:ext>
              </a:extLst>
            </p:cNvPr>
            <p:cNvSpPr/>
            <p:nvPr/>
          </p:nvSpPr>
          <p:spPr>
            <a:xfrm>
              <a:off x="659922" y="522857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D91D325-FA2A-4400-91D0-A05896589CAE}"/>
                </a:ext>
              </a:extLst>
            </p:cNvPr>
            <p:cNvSpPr/>
            <p:nvPr/>
          </p:nvSpPr>
          <p:spPr>
            <a:xfrm>
              <a:off x="659922" y="5703477"/>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079D08E-4E99-4A69-A5D7-326F0BBC2C96}"/>
                </a:ext>
              </a:extLst>
            </p:cNvPr>
            <p:cNvSpPr/>
            <p:nvPr/>
          </p:nvSpPr>
          <p:spPr>
            <a:xfrm>
              <a:off x="659922" y="4757929"/>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633F732-68DC-48BE-A04D-89CAAE5FD333}"/>
                </a:ext>
              </a:extLst>
            </p:cNvPr>
            <p:cNvSpPr/>
            <p:nvPr/>
          </p:nvSpPr>
          <p:spPr>
            <a:xfrm>
              <a:off x="659922" y="4285853"/>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A3257-7A4D-44D7-9AAD-72B9C27DA5EC}"/>
                </a:ext>
              </a:extLst>
            </p:cNvPr>
            <p:cNvSpPr/>
            <p:nvPr/>
          </p:nvSpPr>
          <p:spPr>
            <a:xfrm>
              <a:off x="659922" y="381238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7374D80-D9AF-47C1-866D-C45640191260}"/>
                </a:ext>
              </a:extLst>
            </p:cNvPr>
            <p:cNvSpPr/>
            <p:nvPr/>
          </p:nvSpPr>
          <p:spPr>
            <a:xfrm>
              <a:off x="659922" y="3341130"/>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圆角 59">
            <a:extLst>
              <a:ext uri="{FF2B5EF4-FFF2-40B4-BE49-F238E27FC236}">
                <a16:creationId xmlns:a16="http://schemas.microsoft.com/office/drawing/2014/main" id="{FF0F3496-4D15-4B67-8874-D887CBB95CBC}"/>
              </a:ext>
            </a:extLst>
          </p:cNvPr>
          <p:cNvSpPr/>
          <p:nvPr/>
        </p:nvSpPr>
        <p:spPr>
          <a:xfrm>
            <a:off x="6769424" y="554440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lIns="0" rtlCol="0" anchor="ctr"/>
          <a:lstStyle/>
          <a:p>
            <a:pPr algn="ctr"/>
            <a:endParaRPr lang="zh-CN" altLang="en-US"/>
          </a:p>
        </p:txBody>
      </p:sp>
      <p:sp>
        <p:nvSpPr>
          <p:cNvPr id="61" name="矩形: 圆角 60">
            <a:extLst>
              <a:ext uri="{FF2B5EF4-FFF2-40B4-BE49-F238E27FC236}">
                <a16:creationId xmlns:a16="http://schemas.microsoft.com/office/drawing/2014/main" id="{F8D8C906-4C6C-4B28-BEE9-D7325D668E7F}"/>
              </a:ext>
            </a:extLst>
          </p:cNvPr>
          <p:cNvSpPr/>
          <p:nvPr/>
        </p:nvSpPr>
        <p:spPr>
          <a:xfrm>
            <a:off x="6769423" y="510653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lIns="0" rtlCol="0" anchor="ctr"/>
          <a:lstStyle/>
          <a:p>
            <a:pPr algn="ctr"/>
            <a:endParaRPr lang="zh-CN" altLang="en-US"/>
          </a:p>
        </p:txBody>
      </p:sp>
      <p:sp>
        <p:nvSpPr>
          <p:cNvPr id="62" name="矩形: 圆角 61">
            <a:extLst>
              <a:ext uri="{FF2B5EF4-FFF2-40B4-BE49-F238E27FC236}">
                <a16:creationId xmlns:a16="http://schemas.microsoft.com/office/drawing/2014/main" id="{FEAA51CA-1E66-439A-AEAC-4F26B87AD3F0}"/>
              </a:ext>
            </a:extLst>
          </p:cNvPr>
          <p:cNvSpPr/>
          <p:nvPr/>
        </p:nvSpPr>
        <p:spPr>
          <a:xfrm>
            <a:off x="6769422" y="4632488"/>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lIns="0" rtlCol="0" anchor="ctr"/>
          <a:lstStyle/>
          <a:p>
            <a:pPr algn="ctr"/>
            <a:endParaRPr lang="zh-CN" altLang="en-US"/>
          </a:p>
        </p:txBody>
      </p:sp>
      <p:sp>
        <p:nvSpPr>
          <p:cNvPr id="63" name="矩形: 圆角 62">
            <a:extLst>
              <a:ext uri="{FF2B5EF4-FFF2-40B4-BE49-F238E27FC236}">
                <a16:creationId xmlns:a16="http://schemas.microsoft.com/office/drawing/2014/main" id="{42199D61-BC0E-498C-862F-79AC5523D65C}"/>
              </a:ext>
            </a:extLst>
          </p:cNvPr>
          <p:cNvSpPr/>
          <p:nvPr/>
        </p:nvSpPr>
        <p:spPr>
          <a:xfrm>
            <a:off x="7490865" y="554440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lIns="0" rtlCol="0" anchor="ctr"/>
          <a:lstStyle/>
          <a:p>
            <a:pPr algn="ctr"/>
            <a:endParaRPr lang="zh-CN" altLang="en-US"/>
          </a:p>
        </p:txBody>
      </p:sp>
      <p:sp>
        <p:nvSpPr>
          <p:cNvPr id="64" name="矩形: 圆角 63">
            <a:extLst>
              <a:ext uri="{FF2B5EF4-FFF2-40B4-BE49-F238E27FC236}">
                <a16:creationId xmlns:a16="http://schemas.microsoft.com/office/drawing/2014/main" id="{29F8A21D-3637-471A-BAB6-B2DFE1761A30}"/>
              </a:ext>
            </a:extLst>
          </p:cNvPr>
          <p:cNvSpPr/>
          <p:nvPr/>
        </p:nvSpPr>
        <p:spPr>
          <a:xfrm>
            <a:off x="7483781" y="5095274"/>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lIns="0" rtlCol="0" anchor="ctr"/>
          <a:lstStyle/>
          <a:p>
            <a:pPr algn="ctr"/>
            <a:endParaRPr lang="zh-CN" altLang="en-US"/>
          </a:p>
        </p:txBody>
      </p:sp>
      <p:sp>
        <p:nvSpPr>
          <p:cNvPr id="65" name="矩形: 圆角 64">
            <a:extLst>
              <a:ext uri="{FF2B5EF4-FFF2-40B4-BE49-F238E27FC236}">
                <a16:creationId xmlns:a16="http://schemas.microsoft.com/office/drawing/2014/main" id="{49A918F8-E0C4-4EA4-8671-14C33AC3CF50}"/>
              </a:ext>
            </a:extLst>
          </p:cNvPr>
          <p:cNvSpPr/>
          <p:nvPr/>
        </p:nvSpPr>
        <p:spPr>
          <a:xfrm>
            <a:off x="7490865" y="4616101"/>
            <a:ext cx="410941" cy="365055"/>
          </a:xfrm>
          <a:prstGeom prst="roundRect">
            <a:avLst/>
          </a:prstGeom>
          <a:ln/>
        </p:spPr>
        <p:style>
          <a:lnRef idx="1">
            <a:schemeClr val="accent3"/>
          </a:lnRef>
          <a:fillRef idx="3">
            <a:schemeClr val="accent3"/>
          </a:fillRef>
          <a:effectRef idx="2">
            <a:schemeClr val="accent3"/>
          </a:effectRef>
          <a:fontRef idx="minor">
            <a:schemeClr val="lt1"/>
          </a:fontRef>
        </p:style>
        <p:txBody>
          <a:bodyPr lIns="0" rtlCol="0" anchor="ctr"/>
          <a:lstStyle/>
          <a:p>
            <a:pPr algn="ctr"/>
            <a:endParaRPr lang="zh-CN" altLang="en-US"/>
          </a:p>
        </p:txBody>
      </p:sp>
      <p:cxnSp>
        <p:nvCxnSpPr>
          <p:cNvPr id="4" name="直接箭头连接符 3">
            <a:extLst>
              <a:ext uri="{FF2B5EF4-FFF2-40B4-BE49-F238E27FC236}">
                <a16:creationId xmlns:a16="http://schemas.microsoft.com/office/drawing/2014/main" id="{C73852A8-5054-495F-BAB7-A32A69EC44E5}"/>
              </a:ext>
            </a:extLst>
          </p:cNvPr>
          <p:cNvCxnSpPr>
            <a:cxnSpLocks/>
          </p:cNvCxnSpPr>
          <p:nvPr/>
        </p:nvCxnSpPr>
        <p:spPr>
          <a:xfrm>
            <a:off x="710880" y="5999335"/>
            <a:ext cx="108756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文本框 4">
            <a:extLst>
              <a:ext uri="{FF2B5EF4-FFF2-40B4-BE49-F238E27FC236}">
                <a16:creationId xmlns:a16="http://schemas.microsoft.com/office/drawing/2014/main" id="{162D6700-0A20-4150-AD4D-EC7B0F8CBEF3}"/>
              </a:ext>
            </a:extLst>
          </p:cNvPr>
          <p:cNvSpPr txBox="1"/>
          <p:nvPr/>
        </p:nvSpPr>
        <p:spPr>
          <a:xfrm>
            <a:off x="178132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1000</a:t>
            </a:r>
            <a:endParaRPr lang="zh-CN" altLang="en-US" sz="1400" dirty="0">
              <a:solidFill>
                <a:schemeClr val="tx1">
                  <a:lumMod val="75000"/>
                  <a:lumOff val="25000"/>
                </a:schemeClr>
              </a:solidFill>
              <a:latin typeface="+mn-lt"/>
              <a:ea typeface="+mn-ea"/>
            </a:endParaRPr>
          </a:p>
        </p:txBody>
      </p:sp>
      <p:sp>
        <p:nvSpPr>
          <p:cNvPr id="8" name="文本框 7">
            <a:extLst>
              <a:ext uri="{FF2B5EF4-FFF2-40B4-BE49-F238E27FC236}">
                <a16:creationId xmlns:a16="http://schemas.microsoft.com/office/drawing/2014/main" id="{B033F7E0-3E55-42A8-8DA0-0854C5AE98FF}"/>
              </a:ext>
            </a:extLst>
          </p:cNvPr>
          <p:cNvSpPr txBox="1"/>
          <p:nvPr/>
        </p:nvSpPr>
        <p:spPr>
          <a:xfrm>
            <a:off x="309334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2000</a:t>
            </a:r>
            <a:endParaRPr lang="zh-CN" altLang="en-US" sz="1400" dirty="0">
              <a:solidFill>
                <a:schemeClr val="tx1">
                  <a:lumMod val="75000"/>
                  <a:lumOff val="25000"/>
                </a:schemeClr>
              </a:solidFill>
              <a:latin typeface="+mn-lt"/>
              <a:ea typeface="+mn-ea"/>
            </a:endParaRPr>
          </a:p>
        </p:txBody>
      </p:sp>
      <p:sp>
        <p:nvSpPr>
          <p:cNvPr id="9" name="文本框 8">
            <a:extLst>
              <a:ext uri="{FF2B5EF4-FFF2-40B4-BE49-F238E27FC236}">
                <a16:creationId xmlns:a16="http://schemas.microsoft.com/office/drawing/2014/main" id="{94CA992C-3736-4CC4-8AC6-64189446FAB3}"/>
              </a:ext>
            </a:extLst>
          </p:cNvPr>
          <p:cNvSpPr txBox="1"/>
          <p:nvPr/>
        </p:nvSpPr>
        <p:spPr>
          <a:xfrm>
            <a:off x="440536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3000</a:t>
            </a:r>
            <a:endParaRPr lang="zh-CN" altLang="en-US" sz="1400" dirty="0">
              <a:solidFill>
                <a:schemeClr val="tx1">
                  <a:lumMod val="75000"/>
                  <a:lumOff val="25000"/>
                </a:schemeClr>
              </a:solidFill>
              <a:latin typeface="+mn-lt"/>
              <a:ea typeface="+mn-ea"/>
            </a:endParaRPr>
          </a:p>
        </p:txBody>
      </p:sp>
      <p:sp>
        <p:nvSpPr>
          <p:cNvPr id="10" name="文本框 9">
            <a:extLst>
              <a:ext uri="{FF2B5EF4-FFF2-40B4-BE49-F238E27FC236}">
                <a16:creationId xmlns:a16="http://schemas.microsoft.com/office/drawing/2014/main" id="{BBFD1880-D09A-4381-8096-3E2E4B829DC6}"/>
              </a:ext>
            </a:extLst>
          </p:cNvPr>
          <p:cNvSpPr txBox="1"/>
          <p:nvPr/>
        </p:nvSpPr>
        <p:spPr>
          <a:xfrm>
            <a:off x="571738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4000</a:t>
            </a:r>
            <a:endParaRPr lang="zh-CN" altLang="en-US" sz="1400" dirty="0">
              <a:solidFill>
                <a:schemeClr val="tx1">
                  <a:lumMod val="75000"/>
                  <a:lumOff val="25000"/>
                </a:schemeClr>
              </a:solidFill>
              <a:latin typeface="+mn-lt"/>
              <a:ea typeface="+mn-ea"/>
            </a:endParaRPr>
          </a:p>
        </p:txBody>
      </p:sp>
      <p:sp>
        <p:nvSpPr>
          <p:cNvPr id="11" name="文本框 10">
            <a:extLst>
              <a:ext uri="{FF2B5EF4-FFF2-40B4-BE49-F238E27FC236}">
                <a16:creationId xmlns:a16="http://schemas.microsoft.com/office/drawing/2014/main" id="{99819657-5DDF-496C-9921-3ED223C7577F}"/>
              </a:ext>
            </a:extLst>
          </p:cNvPr>
          <p:cNvSpPr txBox="1"/>
          <p:nvPr/>
        </p:nvSpPr>
        <p:spPr>
          <a:xfrm>
            <a:off x="702940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5000</a:t>
            </a:r>
            <a:endParaRPr lang="zh-CN" altLang="en-US" sz="1400" dirty="0">
              <a:solidFill>
                <a:schemeClr val="tx1">
                  <a:lumMod val="75000"/>
                  <a:lumOff val="25000"/>
                </a:schemeClr>
              </a:solidFill>
              <a:latin typeface="+mn-lt"/>
              <a:ea typeface="+mn-ea"/>
            </a:endParaRPr>
          </a:p>
        </p:txBody>
      </p:sp>
      <p:sp>
        <p:nvSpPr>
          <p:cNvPr id="12" name="文本框 11">
            <a:extLst>
              <a:ext uri="{FF2B5EF4-FFF2-40B4-BE49-F238E27FC236}">
                <a16:creationId xmlns:a16="http://schemas.microsoft.com/office/drawing/2014/main" id="{D046C8C3-AA9A-4B55-AE82-E753C2DDCDF8}"/>
              </a:ext>
            </a:extLst>
          </p:cNvPr>
          <p:cNvSpPr txBox="1"/>
          <p:nvPr/>
        </p:nvSpPr>
        <p:spPr>
          <a:xfrm>
            <a:off x="834142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6000</a:t>
            </a:r>
            <a:endParaRPr lang="zh-CN" altLang="en-US" sz="1400" dirty="0">
              <a:solidFill>
                <a:schemeClr val="tx1">
                  <a:lumMod val="75000"/>
                  <a:lumOff val="25000"/>
                </a:schemeClr>
              </a:solidFill>
              <a:latin typeface="+mn-lt"/>
              <a:ea typeface="+mn-ea"/>
            </a:endParaRPr>
          </a:p>
        </p:txBody>
      </p:sp>
      <p:sp>
        <p:nvSpPr>
          <p:cNvPr id="13" name="文本框 12">
            <a:extLst>
              <a:ext uri="{FF2B5EF4-FFF2-40B4-BE49-F238E27FC236}">
                <a16:creationId xmlns:a16="http://schemas.microsoft.com/office/drawing/2014/main" id="{73EBE4C3-06EC-4279-B2B3-A7BE800A389D}"/>
              </a:ext>
            </a:extLst>
          </p:cNvPr>
          <p:cNvSpPr txBox="1"/>
          <p:nvPr/>
        </p:nvSpPr>
        <p:spPr>
          <a:xfrm>
            <a:off x="9653442"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7000</a:t>
            </a:r>
            <a:endParaRPr lang="zh-CN" altLang="en-US" sz="1400" dirty="0">
              <a:solidFill>
                <a:schemeClr val="tx1">
                  <a:lumMod val="75000"/>
                  <a:lumOff val="25000"/>
                </a:schemeClr>
              </a:solidFill>
              <a:latin typeface="+mn-lt"/>
              <a:ea typeface="+mn-ea"/>
            </a:endParaRPr>
          </a:p>
        </p:txBody>
      </p:sp>
      <p:sp>
        <p:nvSpPr>
          <p:cNvPr id="15" name="文本框 14">
            <a:extLst>
              <a:ext uri="{FF2B5EF4-FFF2-40B4-BE49-F238E27FC236}">
                <a16:creationId xmlns:a16="http://schemas.microsoft.com/office/drawing/2014/main" id="{E42120AF-972C-474E-AC95-AB48CB6822BA}"/>
              </a:ext>
            </a:extLst>
          </p:cNvPr>
          <p:cNvSpPr txBox="1"/>
          <p:nvPr/>
        </p:nvSpPr>
        <p:spPr>
          <a:xfrm>
            <a:off x="10965461" y="6045637"/>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8000</a:t>
            </a:r>
            <a:endParaRPr lang="zh-CN" altLang="en-US" sz="1400" dirty="0">
              <a:solidFill>
                <a:schemeClr val="tx1">
                  <a:lumMod val="75000"/>
                  <a:lumOff val="25000"/>
                </a:schemeClr>
              </a:solidFill>
              <a:latin typeface="+mn-lt"/>
              <a:ea typeface="+mn-ea"/>
            </a:endParaRPr>
          </a:p>
        </p:txBody>
      </p:sp>
      <p:sp>
        <p:nvSpPr>
          <p:cNvPr id="2" name="椭圆 1">
            <a:extLst>
              <a:ext uri="{FF2B5EF4-FFF2-40B4-BE49-F238E27FC236}">
                <a16:creationId xmlns:a16="http://schemas.microsoft.com/office/drawing/2014/main" id="{622914B7-AF73-405F-AEAC-87231EB81183}"/>
              </a:ext>
            </a:extLst>
          </p:cNvPr>
          <p:cNvSpPr/>
          <p:nvPr/>
        </p:nvSpPr>
        <p:spPr>
          <a:xfrm>
            <a:off x="2050007"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1D4C77C-8824-44B8-B673-CE2F8F3A20B3}"/>
              </a:ext>
            </a:extLst>
          </p:cNvPr>
          <p:cNvSpPr/>
          <p:nvPr/>
        </p:nvSpPr>
        <p:spPr>
          <a:xfrm>
            <a:off x="3361000"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E5385C26-B0BD-4A31-8E00-C614C389F067}"/>
              </a:ext>
            </a:extLst>
          </p:cNvPr>
          <p:cNvSpPr/>
          <p:nvPr/>
        </p:nvSpPr>
        <p:spPr>
          <a:xfrm>
            <a:off x="467199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EA206B4-AD6D-462C-86CB-5213110B0B55}"/>
              </a:ext>
            </a:extLst>
          </p:cNvPr>
          <p:cNvSpPr/>
          <p:nvPr/>
        </p:nvSpPr>
        <p:spPr>
          <a:xfrm>
            <a:off x="5982986"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8ADADD7-A02F-4C86-A6E5-7211AB8BA27B}"/>
              </a:ext>
            </a:extLst>
          </p:cNvPr>
          <p:cNvSpPr/>
          <p:nvPr/>
        </p:nvSpPr>
        <p:spPr>
          <a:xfrm>
            <a:off x="7293979"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DCBDAA78-AD69-4F6F-985D-A542E49AA948}"/>
              </a:ext>
            </a:extLst>
          </p:cNvPr>
          <p:cNvSpPr/>
          <p:nvPr/>
        </p:nvSpPr>
        <p:spPr>
          <a:xfrm>
            <a:off x="8604972"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8B105702-E17A-456F-98F9-7BEC63266A61}"/>
              </a:ext>
            </a:extLst>
          </p:cNvPr>
          <p:cNvSpPr/>
          <p:nvPr/>
        </p:nvSpPr>
        <p:spPr>
          <a:xfrm>
            <a:off x="9915965"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C8651C95-3448-486F-88D8-91B82DC5CEF4}"/>
              </a:ext>
            </a:extLst>
          </p:cNvPr>
          <p:cNvSpPr/>
          <p:nvPr/>
        </p:nvSpPr>
        <p:spPr>
          <a:xfrm>
            <a:off x="11226959"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57369A4-DD1B-4D71-B794-5FAB709D431E}"/>
              </a:ext>
            </a:extLst>
          </p:cNvPr>
          <p:cNvSpPr/>
          <p:nvPr/>
        </p:nvSpPr>
        <p:spPr>
          <a:xfrm>
            <a:off x="663562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6FD611F-FD38-4500-A006-8A03441C453B}"/>
              </a:ext>
            </a:extLst>
          </p:cNvPr>
          <p:cNvSpPr/>
          <p:nvPr/>
        </p:nvSpPr>
        <p:spPr>
          <a:xfrm>
            <a:off x="7991153" y="5953592"/>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B827EDB3-7EF6-42F9-B10D-A2CC5F2471A2}"/>
              </a:ext>
            </a:extLst>
          </p:cNvPr>
          <p:cNvSpPr txBox="1"/>
          <p:nvPr/>
        </p:nvSpPr>
        <p:spPr>
          <a:xfrm>
            <a:off x="6376379" y="6018323"/>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4500</a:t>
            </a:r>
            <a:endParaRPr lang="zh-CN" altLang="en-US" sz="1400" dirty="0">
              <a:solidFill>
                <a:schemeClr val="tx1">
                  <a:lumMod val="75000"/>
                  <a:lumOff val="25000"/>
                </a:schemeClr>
              </a:solidFill>
              <a:latin typeface="+mn-lt"/>
              <a:ea typeface="+mn-ea"/>
            </a:endParaRPr>
          </a:p>
        </p:txBody>
      </p:sp>
      <p:sp>
        <p:nvSpPr>
          <p:cNvPr id="83" name="文本框 82">
            <a:extLst>
              <a:ext uri="{FF2B5EF4-FFF2-40B4-BE49-F238E27FC236}">
                <a16:creationId xmlns:a16="http://schemas.microsoft.com/office/drawing/2014/main" id="{AC59B336-227A-4791-8F96-B03CDD9470FC}"/>
              </a:ext>
            </a:extLst>
          </p:cNvPr>
          <p:cNvSpPr txBox="1"/>
          <p:nvPr/>
        </p:nvSpPr>
        <p:spPr>
          <a:xfrm>
            <a:off x="7768401" y="6045636"/>
            <a:ext cx="61427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75000"/>
                    <a:lumOff val="25000"/>
                  </a:schemeClr>
                </a:solidFill>
                <a:latin typeface="+mn-lt"/>
                <a:ea typeface="+mn-ea"/>
              </a:rPr>
              <a:t>5500</a:t>
            </a:r>
            <a:endParaRPr lang="zh-CN" altLang="en-US" sz="1400" dirty="0">
              <a:solidFill>
                <a:schemeClr val="tx1">
                  <a:lumMod val="75000"/>
                  <a:lumOff val="25000"/>
                </a:schemeClr>
              </a:solidFill>
              <a:latin typeface="+mn-lt"/>
              <a:ea typeface="+mn-ea"/>
            </a:endParaRPr>
          </a:p>
        </p:txBody>
      </p:sp>
      <p:sp>
        <p:nvSpPr>
          <p:cNvPr id="84" name="矩形: 圆角 83">
            <a:extLst>
              <a:ext uri="{FF2B5EF4-FFF2-40B4-BE49-F238E27FC236}">
                <a16:creationId xmlns:a16="http://schemas.microsoft.com/office/drawing/2014/main" id="{A1AD6747-0BB8-4C1E-92BD-26D0D30A752D}"/>
              </a:ext>
            </a:extLst>
          </p:cNvPr>
          <p:cNvSpPr/>
          <p:nvPr/>
        </p:nvSpPr>
        <p:spPr>
          <a:xfrm>
            <a:off x="6717619" y="3570425"/>
            <a:ext cx="1236320" cy="2422360"/>
          </a:xfrm>
          <a:prstGeom prst="roundRect">
            <a:avLst>
              <a:gd name="adj" fmla="val 6512"/>
            </a:avLst>
          </a:prstGeom>
          <a:solidFill>
            <a:srgbClr val="FF00FF">
              <a:alpha val="10000"/>
            </a:srgbClr>
          </a:solidFill>
          <a:ln w="19050">
            <a:solidFill>
              <a:srgbClr val="FF00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80ECA08-311E-6BF0-629D-4EE1698AC518}"/>
              </a:ext>
            </a:extLst>
          </p:cNvPr>
          <p:cNvSpPr txBox="1"/>
          <p:nvPr/>
        </p:nvSpPr>
        <p:spPr>
          <a:xfrm>
            <a:off x="1174738" y="6072770"/>
            <a:ext cx="439544"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500</a:t>
            </a:r>
            <a:endParaRPr lang="zh-CN" altLang="en-US" sz="1100" dirty="0">
              <a:solidFill>
                <a:schemeClr val="tx1">
                  <a:lumMod val="75000"/>
                  <a:lumOff val="25000"/>
                </a:schemeClr>
              </a:solidFill>
              <a:latin typeface="+mn-lt"/>
              <a:ea typeface="+mn-ea"/>
            </a:endParaRPr>
          </a:p>
        </p:txBody>
      </p:sp>
      <p:sp>
        <p:nvSpPr>
          <p:cNvPr id="7" name="文本框 6">
            <a:extLst>
              <a:ext uri="{FF2B5EF4-FFF2-40B4-BE49-F238E27FC236}">
                <a16:creationId xmlns:a16="http://schemas.microsoft.com/office/drawing/2014/main" id="{06C76A00-9324-75EA-B250-056C677C7A92}"/>
              </a:ext>
            </a:extLst>
          </p:cNvPr>
          <p:cNvSpPr txBox="1"/>
          <p:nvPr/>
        </p:nvSpPr>
        <p:spPr>
          <a:xfrm>
            <a:off x="9020567"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6500</a:t>
            </a:r>
            <a:endParaRPr lang="zh-CN" altLang="en-US" sz="1100" dirty="0">
              <a:solidFill>
                <a:schemeClr val="tx1">
                  <a:lumMod val="75000"/>
                  <a:lumOff val="25000"/>
                </a:schemeClr>
              </a:solidFill>
              <a:latin typeface="+mn-lt"/>
              <a:ea typeface="+mn-ea"/>
            </a:endParaRPr>
          </a:p>
        </p:txBody>
      </p:sp>
      <p:sp>
        <p:nvSpPr>
          <p:cNvPr id="14" name="文本框 13">
            <a:extLst>
              <a:ext uri="{FF2B5EF4-FFF2-40B4-BE49-F238E27FC236}">
                <a16:creationId xmlns:a16="http://schemas.microsoft.com/office/drawing/2014/main" id="{8B38761E-9DC9-D3EA-3864-300D6D4E31ED}"/>
              </a:ext>
            </a:extLst>
          </p:cNvPr>
          <p:cNvSpPr txBox="1"/>
          <p:nvPr/>
        </p:nvSpPr>
        <p:spPr>
          <a:xfrm>
            <a:off x="10342365"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7500</a:t>
            </a:r>
            <a:endParaRPr lang="zh-CN" altLang="en-US" sz="1100" dirty="0">
              <a:solidFill>
                <a:schemeClr val="tx1">
                  <a:lumMod val="75000"/>
                  <a:lumOff val="25000"/>
                </a:schemeClr>
              </a:solidFill>
              <a:latin typeface="+mn-lt"/>
              <a:ea typeface="+mn-ea"/>
            </a:endParaRPr>
          </a:p>
        </p:txBody>
      </p:sp>
      <p:sp>
        <p:nvSpPr>
          <p:cNvPr id="16" name="椭圆 15">
            <a:extLst>
              <a:ext uri="{FF2B5EF4-FFF2-40B4-BE49-F238E27FC236}">
                <a16:creationId xmlns:a16="http://schemas.microsoft.com/office/drawing/2014/main" id="{9E4A94C7-790D-60E4-3D41-FD7A48D2B208}"/>
              </a:ext>
            </a:extLst>
          </p:cNvPr>
          <p:cNvSpPr/>
          <p:nvPr/>
        </p:nvSpPr>
        <p:spPr>
          <a:xfrm>
            <a:off x="1352318"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18" name="椭圆 17">
            <a:extLst>
              <a:ext uri="{FF2B5EF4-FFF2-40B4-BE49-F238E27FC236}">
                <a16:creationId xmlns:a16="http://schemas.microsoft.com/office/drawing/2014/main" id="{E0624528-56DF-16D2-845F-655DB61EF05D}"/>
              </a:ext>
            </a:extLst>
          </p:cNvPr>
          <p:cNvSpPr/>
          <p:nvPr/>
        </p:nvSpPr>
        <p:spPr>
          <a:xfrm>
            <a:off x="2668936"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1" name="椭圆 20">
            <a:extLst>
              <a:ext uri="{FF2B5EF4-FFF2-40B4-BE49-F238E27FC236}">
                <a16:creationId xmlns:a16="http://schemas.microsoft.com/office/drawing/2014/main" id="{9183B820-2586-2D93-CA90-08F3D1E7EF61}"/>
              </a:ext>
            </a:extLst>
          </p:cNvPr>
          <p:cNvSpPr/>
          <p:nvPr/>
        </p:nvSpPr>
        <p:spPr>
          <a:xfrm>
            <a:off x="3985554"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8" name="椭圆 27">
            <a:extLst>
              <a:ext uri="{FF2B5EF4-FFF2-40B4-BE49-F238E27FC236}">
                <a16:creationId xmlns:a16="http://schemas.microsoft.com/office/drawing/2014/main" id="{38ECD67C-E951-5622-3E82-8C000C23F43C}"/>
              </a:ext>
            </a:extLst>
          </p:cNvPr>
          <p:cNvSpPr/>
          <p:nvPr/>
        </p:nvSpPr>
        <p:spPr>
          <a:xfrm>
            <a:off x="5302172"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56" name="椭圆 255">
            <a:extLst>
              <a:ext uri="{FF2B5EF4-FFF2-40B4-BE49-F238E27FC236}">
                <a16:creationId xmlns:a16="http://schemas.microsoft.com/office/drawing/2014/main" id="{9E23E011-949D-C17A-F4FF-DDEBCCFCE386}"/>
              </a:ext>
            </a:extLst>
          </p:cNvPr>
          <p:cNvSpPr/>
          <p:nvPr/>
        </p:nvSpPr>
        <p:spPr>
          <a:xfrm>
            <a:off x="9252026"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58" name="椭圆 257">
            <a:extLst>
              <a:ext uri="{FF2B5EF4-FFF2-40B4-BE49-F238E27FC236}">
                <a16:creationId xmlns:a16="http://schemas.microsoft.com/office/drawing/2014/main" id="{D636440C-F959-3FD8-4BE9-3CBF16D48B56}"/>
              </a:ext>
            </a:extLst>
          </p:cNvPr>
          <p:cNvSpPr/>
          <p:nvPr/>
        </p:nvSpPr>
        <p:spPr>
          <a:xfrm>
            <a:off x="10568644" y="5956425"/>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259" name="文本框 258">
            <a:extLst>
              <a:ext uri="{FF2B5EF4-FFF2-40B4-BE49-F238E27FC236}">
                <a16:creationId xmlns:a16="http://schemas.microsoft.com/office/drawing/2014/main" id="{EA6E6B98-D266-BDEB-41C6-5E19213ADB17}"/>
              </a:ext>
            </a:extLst>
          </p:cNvPr>
          <p:cNvSpPr txBox="1"/>
          <p:nvPr/>
        </p:nvSpPr>
        <p:spPr>
          <a:xfrm>
            <a:off x="2411577"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1500</a:t>
            </a:r>
            <a:endParaRPr lang="zh-CN" altLang="en-US" sz="1100" dirty="0">
              <a:solidFill>
                <a:schemeClr val="tx1">
                  <a:lumMod val="75000"/>
                  <a:lumOff val="25000"/>
                </a:schemeClr>
              </a:solidFill>
              <a:latin typeface="+mn-lt"/>
              <a:ea typeface="+mn-ea"/>
            </a:endParaRPr>
          </a:p>
        </p:txBody>
      </p:sp>
      <p:sp>
        <p:nvSpPr>
          <p:cNvPr id="261" name="文本框 260">
            <a:extLst>
              <a:ext uri="{FF2B5EF4-FFF2-40B4-BE49-F238E27FC236}">
                <a16:creationId xmlns:a16="http://schemas.microsoft.com/office/drawing/2014/main" id="{2FB3D68A-7B59-1E84-875B-9EDA8FCF692D}"/>
              </a:ext>
            </a:extLst>
          </p:cNvPr>
          <p:cNvSpPr txBox="1"/>
          <p:nvPr/>
        </p:nvSpPr>
        <p:spPr>
          <a:xfrm>
            <a:off x="3733375"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2500</a:t>
            </a:r>
            <a:endParaRPr lang="zh-CN" altLang="en-US" sz="1100" dirty="0">
              <a:solidFill>
                <a:schemeClr val="tx1">
                  <a:lumMod val="75000"/>
                  <a:lumOff val="25000"/>
                </a:schemeClr>
              </a:solidFill>
              <a:latin typeface="+mn-lt"/>
              <a:ea typeface="+mn-ea"/>
            </a:endParaRPr>
          </a:p>
        </p:txBody>
      </p:sp>
      <p:sp>
        <p:nvSpPr>
          <p:cNvPr id="263" name="文本框 262">
            <a:extLst>
              <a:ext uri="{FF2B5EF4-FFF2-40B4-BE49-F238E27FC236}">
                <a16:creationId xmlns:a16="http://schemas.microsoft.com/office/drawing/2014/main" id="{46F24C7C-C492-DF5C-D84A-2A4BCBD246C5}"/>
              </a:ext>
            </a:extLst>
          </p:cNvPr>
          <p:cNvSpPr txBox="1"/>
          <p:nvPr/>
        </p:nvSpPr>
        <p:spPr>
          <a:xfrm>
            <a:off x="5055173" y="6072770"/>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3500</a:t>
            </a:r>
            <a:endParaRPr lang="zh-CN" altLang="en-US" sz="1100" dirty="0">
              <a:solidFill>
                <a:schemeClr val="tx1">
                  <a:lumMod val="75000"/>
                  <a:lumOff val="25000"/>
                </a:schemeClr>
              </a:solidFill>
              <a:latin typeface="+mn-lt"/>
              <a:ea typeface="+mn-ea"/>
            </a:endParaRPr>
          </a:p>
        </p:txBody>
      </p:sp>
      <p:sp>
        <p:nvSpPr>
          <p:cNvPr id="264" name="矩形: 圆角 263">
            <a:extLst>
              <a:ext uri="{FF2B5EF4-FFF2-40B4-BE49-F238E27FC236}">
                <a16:creationId xmlns:a16="http://schemas.microsoft.com/office/drawing/2014/main" id="{9A61BB6C-6F58-D851-FFFA-4750C834A122}"/>
              </a:ext>
            </a:extLst>
          </p:cNvPr>
          <p:cNvSpPr/>
          <p:nvPr/>
        </p:nvSpPr>
        <p:spPr>
          <a:xfrm>
            <a:off x="1442331"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5" name="矩形: 圆角 264">
            <a:extLst>
              <a:ext uri="{FF2B5EF4-FFF2-40B4-BE49-F238E27FC236}">
                <a16:creationId xmlns:a16="http://schemas.microsoft.com/office/drawing/2014/main" id="{F1FC8918-2560-0D29-F201-7EC26EE9968F}"/>
              </a:ext>
            </a:extLst>
          </p:cNvPr>
          <p:cNvSpPr/>
          <p:nvPr/>
        </p:nvSpPr>
        <p:spPr>
          <a:xfrm>
            <a:off x="772580"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6" name="矩形: 圆角 265">
            <a:extLst>
              <a:ext uri="{FF2B5EF4-FFF2-40B4-BE49-F238E27FC236}">
                <a16:creationId xmlns:a16="http://schemas.microsoft.com/office/drawing/2014/main" id="{96124B27-C508-9341-2225-3788BC631E39}"/>
              </a:ext>
            </a:extLst>
          </p:cNvPr>
          <p:cNvSpPr/>
          <p:nvPr/>
        </p:nvSpPr>
        <p:spPr>
          <a:xfrm>
            <a:off x="2091534"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7" name="矩形: 圆角 266">
            <a:extLst>
              <a:ext uri="{FF2B5EF4-FFF2-40B4-BE49-F238E27FC236}">
                <a16:creationId xmlns:a16="http://schemas.microsoft.com/office/drawing/2014/main" id="{08B807AF-88E9-06E2-18FC-22D4290DD386}"/>
              </a:ext>
            </a:extLst>
          </p:cNvPr>
          <p:cNvSpPr/>
          <p:nvPr/>
        </p:nvSpPr>
        <p:spPr>
          <a:xfrm>
            <a:off x="2751011"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1E2C6200-6E31-7A34-A934-A16D402E0029}"/>
              </a:ext>
            </a:extLst>
          </p:cNvPr>
          <p:cNvSpPr/>
          <p:nvPr/>
        </p:nvSpPr>
        <p:spPr>
          <a:xfrm>
            <a:off x="3410488"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C9DD908B-2B56-051C-A688-EC1CA28D59A8}"/>
              </a:ext>
            </a:extLst>
          </p:cNvPr>
          <p:cNvSpPr/>
          <p:nvPr/>
        </p:nvSpPr>
        <p:spPr>
          <a:xfrm>
            <a:off x="4069965"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425E5944-2265-B069-C9C3-152337D7E9C1}"/>
              </a:ext>
            </a:extLst>
          </p:cNvPr>
          <p:cNvSpPr/>
          <p:nvPr/>
        </p:nvSpPr>
        <p:spPr>
          <a:xfrm>
            <a:off x="4729442"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A62D8FAF-9000-B892-8310-C5120A84B36F}"/>
              </a:ext>
            </a:extLst>
          </p:cNvPr>
          <p:cNvSpPr/>
          <p:nvPr/>
        </p:nvSpPr>
        <p:spPr>
          <a:xfrm>
            <a:off x="5388919"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39A60F7B-1AD0-DD70-F85A-51C1159E284D}"/>
              </a:ext>
            </a:extLst>
          </p:cNvPr>
          <p:cNvSpPr/>
          <p:nvPr/>
        </p:nvSpPr>
        <p:spPr>
          <a:xfrm>
            <a:off x="6048396"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CE6C83F3-E807-F4D6-A39C-CC1B35D02987}"/>
              </a:ext>
            </a:extLst>
          </p:cNvPr>
          <p:cNvSpPr/>
          <p:nvPr/>
        </p:nvSpPr>
        <p:spPr>
          <a:xfrm>
            <a:off x="6707873"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EED2D053-C39D-13F1-92F0-BC4838406BBB}"/>
              </a:ext>
            </a:extLst>
          </p:cNvPr>
          <p:cNvSpPr/>
          <p:nvPr/>
        </p:nvSpPr>
        <p:spPr>
          <a:xfrm>
            <a:off x="7367350"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87CD3A31-B821-0CC3-E259-88CBD234B826}"/>
              </a:ext>
            </a:extLst>
          </p:cNvPr>
          <p:cNvSpPr/>
          <p:nvPr/>
        </p:nvSpPr>
        <p:spPr>
          <a:xfrm>
            <a:off x="8026827"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6B912C10-EC64-F3E7-3540-05334D777E49}"/>
              </a:ext>
            </a:extLst>
          </p:cNvPr>
          <p:cNvSpPr/>
          <p:nvPr/>
        </p:nvSpPr>
        <p:spPr>
          <a:xfrm>
            <a:off x="8686304"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8A30E5B5-6BC4-7F62-285B-42BFD36C693C}"/>
              </a:ext>
            </a:extLst>
          </p:cNvPr>
          <p:cNvSpPr/>
          <p:nvPr/>
        </p:nvSpPr>
        <p:spPr>
          <a:xfrm>
            <a:off x="9345781"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9F18760C-3FF7-F5D7-6117-3B37E2C1618B}"/>
              </a:ext>
            </a:extLst>
          </p:cNvPr>
          <p:cNvSpPr/>
          <p:nvPr/>
        </p:nvSpPr>
        <p:spPr>
          <a:xfrm>
            <a:off x="10005258"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2FE59D5-244C-5A73-24CF-F4AD17408D57}"/>
              </a:ext>
            </a:extLst>
          </p:cNvPr>
          <p:cNvSpPr/>
          <p:nvPr/>
        </p:nvSpPr>
        <p:spPr>
          <a:xfrm>
            <a:off x="10654455" y="457292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75651E58-C5DC-F610-B91A-FA2B83D96C5F}"/>
              </a:ext>
            </a:extLst>
          </p:cNvPr>
          <p:cNvSpPr/>
          <p:nvPr/>
        </p:nvSpPr>
        <p:spPr>
          <a:xfrm>
            <a:off x="1080682"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CA945C53-A382-8435-BC15-B5386F4C8007}"/>
              </a:ext>
            </a:extLst>
          </p:cNvPr>
          <p:cNvSpPr/>
          <p:nvPr/>
        </p:nvSpPr>
        <p:spPr>
          <a:xfrm>
            <a:off x="1080682" y="5088177"/>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304340EA-60FF-480B-39B3-1F83F8A56C48}"/>
              </a:ext>
            </a:extLst>
          </p:cNvPr>
          <p:cNvSpPr/>
          <p:nvPr/>
        </p:nvSpPr>
        <p:spPr>
          <a:xfrm>
            <a:off x="2319059"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198F5F3E-6C02-4E9D-E8F3-9131DA2AE816}"/>
              </a:ext>
            </a:extLst>
          </p:cNvPr>
          <p:cNvSpPr/>
          <p:nvPr/>
        </p:nvSpPr>
        <p:spPr>
          <a:xfrm>
            <a:off x="3665742" y="5569002"/>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BB4AC992-383D-5A77-5C12-73F3DDC5249F}"/>
              </a:ext>
            </a:extLst>
          </p:cNvPr>
          <p:cNvSpPr/>
          <p:nvPr/>
        </p:nvSpPr>
        <p:spPr>
          <a:xfrm>
            <a:off x="3665742" y="5106530"/>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11A10E3D-B1E7-3B56-1BE2-E78668F084B4}"/>
              </a:ext>
            </a:extLst>
          </p:cNvPr>
          <p:cNvSpPr/>
          <p:nvPr/>
        </p:nvSpPr>
        <p:spPr>
          <a:xfrm>
            <a:off x="3665742" y="465159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56CECB23-0FF0-A1C1-1AF6-8D7518D2F751}"/>
              </a:ext>
            </a:extLst>
          </p:cNvPr>
          <p:cNvSpPr/>
          <p:nvPr/>
        </p:nvSpPr>
        <p:spPr>
          <a:xfrm>
            <a:off x="3665742" y="4100123"/>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403ECFB0-DF47-5897-E18C-2A679CB5AE72}"/>
              </a:ext>
            </a:extLst>
          </p:cNvPr>
          <p:cNvSpPr/>
          <p:nvPr/>
        </p:nvSpPr>
        <p:spPr>
          <a:xfrm>
            <a:off x="3665742" y="3645192"/>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6161B4D0-6783-9B23-E898-25A481713536}"/>
              </a:ext>
            </a:extLst>
          </p:cNvPr>
          <p:cNvSpPr/>
          <p:nvPr/>
        </p:nvSpPr>
        <p:spPr>
          <a:xfrm>
            <a:off x="4947797" y="5558819"/>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1B3CE930-3957-5F42-4E84-D4FCF05A6FE1}"/>
              </a:ext>
            </a:extLst>
          </p:cNvPr>
          <p:cNvSpPr/>
          <p:nvPr/>
        </p:nvSpPr>
        <p:spPr>
          <a:xfrm>
            <a:off x="4947797" y="5099357"/>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4FDED356-20F3-A1B5-57F0-A51FA3AF01CA}"/>
              </a:ext>
            </a:extLst>
          </p:cNvPr>
          <p:cNvSpPr/>
          <p:nvPr/>
        </p:nvSpPr>
        <p:spPr>
          <a:xfrm>
            <a:off x="4947797" y="4628114"/>
            <a:ext cx="812800" cy="36505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467E2545-F5C7-2BD8-50C0-F51A98B05741}"/>
              </a:ext>
            </a:extLst>
          </p:cNvPr>
          <p:cNvSpPr/>
          <p:nvPr/>
        </p:nvSpPr>
        <p:spPr>
          <a:xfrm>
            <a:off x="4947797" y="4100123"/>
            <a:ext cx="812800" cy="36505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5325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圆角 89">
            <a:extLst>
              <a:ext uri="{FF2B5EF4-FFF2-40B4-BE49-F238E27FC236}">
                <a16:creationId xmlns:a16="http://schemas.microsoft.com/office/drawing/2014/main" id="{F4387B5A-5FC8-48D0-8BBF-91C68E41FFFC}"/>
              </a:ext>
            </a:extLst>
          </p:cNvPr>
          <p:cNvSpPr/>
          <p:nvPr/>
        </p:nvSpPr>
        <p:spPr>
          <a:xfrm>
            <a:off x="1426920"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CE356905-5DCD-4460-A84D-20FDC79079D7}"/>
              </a:ext>
            </a:extLst>
          </p:cNvPr>
          <p:cNvSpPr/>
          <p:nvPr/>
        </p:nvSpPr>
        <p:spPr>
          <a:xfrm>
            <a:off x="767443"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A01AE103-A086-4B84-8CF7-91B05662CFFA}"/>
              </a:ext>
            </a:extLst>
          </p:cNvPr>
          <p:cNvSpPr/>
          <p:nvPr/>
        </p:nvSpPr>
        <p:spPr>
          <a:xfrm>
            <a:off x="2086397"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B53CDF0D-FA4B-4C60-8042-E17F36DCBBAC}"/>
              </a:ext>
            </a:extLst>
          </p:cNvPr>
          <p:cNvSpPr/>
          <p:nvPr/>
        </p:nvSpPr>
        <p:spPr>
          <a:xfrm>
            <a:off x="2745874"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49C78481-B9AB-4E2D-B353-3ACEB9A67FF5}"/>
              </a:ext>
            </a:extLst>
          </p:cNvPr>
          <p:cNvSpPr/>
          <p:nvPr/>
        </p:nvSpPr>
        <p:spPr>
          <a:xfrm>
            <a:off x="3405351"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9D035D32-8068-4175-8D97-0761CBA05C54}"/>
              </a:ext>
            </a:extLst>
          </p:cNvPr>
          <p:cNvSpPr/>
          <p:nvPr/>
        </p:nvSpPr>
        <p:spPr>
          <a:xfrm>
            <a:off x="4064828"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80E8716C-1FB1-415A-8D76-9862831AAB86}"/>
              </a:ext>
            </a:extLst>
          </p:cNvPr>
          <p:cNvSpPr/>
          <p:nvPr/>
        </p:nvSpPr>
        <p:spPr>
          <a:xfrm>
            <a:off x="4724305"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4ACA8042-D8F4-496E-BEB5-DF949F2FBDBA}"/>
              </a:ext>
            </a:extLst>
          </p:cNvPr>
          <p:cNvSpPr/>
          <p:nvPr/>
        </p:nvSpPr>
        <p:spPr>
          <a:xfrm>
            <a:off x="5383782"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01BA0B27-E2CF-48B7-ADEC-8B12EE5F3B6C}"/>
              </a:ext>
            </a:extLst>
          </p:cNvPr>
          <p:cNvSpPr/>
          <p:nvPr/>
        </p:nvSpPr>
        <p:spPr>
          <a:xfrm>
            <a:off x="6043259"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35437FF8-5177-4F62-A5B2-E960231CAF2D}"/>
              </a:ext>
            </a:extLst>
          </p:cNvPr>
          <p:cNvSpPr/>
          <p:nvPr/>
        </p:nvSpPr>
        <p:spPr>
          <a:xfrm>
            <a:off x="6702736"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A5A07DC7-011A-42E7-AF3F-EBDBC28B3FBB}"/>
              </a:ext>
            </a:extLst>
          </p:cNvPr>
          <p:cNvSpPr/>
          <p:nvPr/>
        </p:nvSpPr>
        <p:spPr>
          <a:xfrm>
            <a:off x="7362213"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EBD9EA49-A4F9-4B0A-8CA2-0BFCD3C4BD83}"/>
              </a:ext>
            </a:extLst>
          </p:cNvPr>
          <p:cNvSpPr/>
          <p:nvPr/>
        </p:nvSpPr>
        <p:spPr>
          <a:xfrm>
            <a:off x="8021690"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0AD0498B-6392-42F1-B494-DAEB7A2F54CA}"/>
              </a:ext>
            </a:extLst>
          </p:cNvPr>
          <p:cNvSpPr/>
          <p:nvPr/>
        </p:nvSpPr>
        <p:spPr>
          <a:xfrm>
            <a:off x="8681167"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6323ABDF-5C22-4A3A-9082-FDA0C7C5666A}"/>
              </a:ext>
            </a:extLst>
          </p:cNvPr>
          <p:cNvSpPr/>
          <p:nvPr/>
        </p:nvSpPr>
        <p:spPr>
          <a:xfrm>
            <a:off x="9340644"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E73BA53C-0CDD-4C7A-AA25-12B9600A91DB}"/>
              </a:ext>
            </a:extLst>
          </p:cNvPr>
          <p:cNvSpPr/>
          <p:nvPr/>
        </p:nvSpPr>
        <p:spPr>
          <a:xfrm>
            <a:off x="10000121"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569DFEB3-E24F-4AD6-994E-97DF149CEF36}"/>
              </a:ext>
            </a:extLst>
          </p:cNvPr>
          <p:cNvSpPr/>
          <p:nvPr/>
        </p:nvSpPr>
        <p:spPr>
          <a:xfrm>
            <a:off x="10659592"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57" name="直接连接符 256">
            <a:extLst>
              <a:ext uri="{FF2B5EF4-FFF2-40B4-BE49-F238E27FC236}">
                <a16:creationId xmlns:a16="http://schemas.microsoft.com/office/drawing/2014/main" id="{C460CF16-0101-4B2F-984F-6EA4AB5D4893}"/>
              </a:ext>
            </a:extLst>
          </p:cNvPr>
          <p:cNvCxnSpPr>
            <a:cxnSpLocks/>
            <a:stCxn id="31" idx="6"/>
          </p:cNvCxnSpPr>
          <p:nvPr/>
        </p:nvCxnSpPr>
        <p:spPr>
          <a:xfrm>
            <a:off x="754326" y="4746447"/>
            <a:ext cx="10440147"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82" name="文本占位符 1">
            <a:extLst>
              <a:ext uri="{FF2B5EF4-FFF2-40B4-BE49-F238E27FC236}">
                <a16:creationId xmlns:a16="http://schemas.microsoft.com/office/drawing/2014/main" id="{FC29B715-5853-4AF1-B046-073A1E41B706}"/>
              </a:ext>
            </a:extLst>
          </p:cNvPr>
          <p:cNvSpPr>
            <a:spLocks noGrp="1"/>
          </p:cNvSpPr>
          <p:nvPr>
            <p:ph type="body" sz="quarter" idx="11"/>
          </p:nvPr>
        </p:nvSpPr>
        <p:spPr>
          <a:xfrm>
            <a:off x="703000" y="1366191"/>
            <a:ext cx="10749598" cy="2116266"/>
          </a:xfrm>
        </p:spPr>
        <p:txBody>
          <a:bodyPr/>
          <a:lstStyle/>
          <a:p>
            <a:pPr marL="0" indent="0" algn="l" latinLnBrk="1">
              <a:buNone/>
            </a:pPr>
            <a:r>
              <a:rPr lang="zh-CN" altLang="en-US" b="0" i="0">
                <a:solidFill>
                  <a:srgbClr val="303030"/>
                </a:solidFill>
                <a:effectLst/>
                <a:latin typeface="+mn-lt"/>
                <a:ea typeface="+mn-ea"/>
              </a:rPr>
              <a:t>滑动窗口计数器算法会将一个窗口划分为</a:t>
            </a:r>
            <a:r>
              <a:rPr lang="en-US" altLang="zh-CN" b="0" i="0">
                <a:solidFill>
                  <a:srgbClr val="303030"/>
                </a:solidFill>
                <a:effectLst/>
                <a:latin typeface="+mn-lt"/>
                <a:ea typeface="+mn-ea"/>
              </a:rPr>
              <a:t>n</a:t>
            </a:r>
            <a:r>
              <a:rPr lang="zh-CN" altLang="en-US" b="0" i="0">
                <a:solidFill>
                  <a:srgbClr val="303030"/>
                </a:solidFill>
                <a:effectLst/>
                <a:latin typeface="+mn-lt"/>
                <a:ea typeface="+mn-ea"/>
              </a:rPr>
              <a:t>个更小的区间，例如</a:t>
            </a:r>
            <a:endParaRPr lang="en-US" altLang="zh-CN" b="0" i="0">
              <a:solidFill>
                <a:srgbClr val="303030"/>
              </a:solidFill>
              <a:effectLst/>
              <a:latin typeface="+mn-lt"/>
              <a:ea typeface="+mn-ea"/>
            </a:endParaRPr>
          </a:p>
          <a:p>
            <a:pPr latinLnBrk="1"/>
            <a:r>
              <a:rPr lang="zh-CN" altLang="en-US">
                <a:solidFill>
                  <a:srgbClr val="303030"/>
                </a:solidFill>
                <a:latin typeface="+mn-lt"/>
                <a:ea typeface="+mn-ea"/>
              </a:rPr>
              <a:t>窗口时间跨度</a:t>
            </a:r>
            <a:r>
              <a:rPr lang="en-US" altLang="zh-CN">
                <a:solidFill>
                  <a:srgbClr val="303030"/>
                </a:solidFill>
                <a:latin typeface="+mn-lt"/>
                <a:ea typeface="+mn-ea"/>
              </a:rPr>
              <a:t>Interval</a:t>
            </a:r>
            <a:r>
              <a:rPr lang="zh-CN" altLang="en-US" b="0" i="0">
                <a:solidFill>
                  <a:srgbClr val="303030"/>
                </a:solidFill>
                <a:effectLst/>
                <a:latin typeface="+mn-lt"/>
                <a:ea typeface="+mn-ea"/>
              </a:rPr>
              <a:t>为</a:t>
            </a:r>
            <a:r>
              <a:rPr lang="en-US" altLang="zh-CN" b="0" i="0">
                <a:solidFill>
                  <a:srgbClr val="303030"/>
                </a:solidFill>
                <a:effectLst/>
                <a:latin typeface="+mn-lt"/>
                <a:ea typeface="+mn-ea"/>
              </a:rPr>
              <a:t>1</a:t>
            </a:r>
            <a:r>
              <a:rPr lang="zh-CN" altLang="en-US" b="0" i="0">
                <a:solidFill>
                  <a:srgbClr val="303030"/>
                </a:solidFill>
                <a:effectLst/>
                <a:latin typeface="+mn-lt"/>
                <a:ea typeface="+mn-ea"/>
              </a:rPr>
              <a:t>秒；区间数量</a:t>
            </a:r>
            <a:r>
              <a:rPr lang="en-US" altLang="zh-CN">
                <a:solidFill>
                  <a:srgbClr val="303030"/>
                </a:solidFill>
                <a:latin typeface="+mn-lt"/>
                <a:ea typeface="+mn-ea"/>
              </a:rPr>
              <a:t> n = 2 </a:t>
            </a:r>
            <a:r>
              <a:rPr lang="zh-CN" altLang="en-US">
                <a:solidFill>
                  <a:srgbClr val="303030"/>
                </a:solidFill>
                <a:latin typeface="+mn-lt"/>
                <a:ea typeface="+mn-ea"/>
              </a:rPr>
              <a:t>，则每个小区间时间跨度为</a:t>
            </a:r>
            <a:r>
              <a:rPr lang="en-US" altLang="zh-CN">
                <a:solidFill>
                  <a:srgbClr val="303030"/>
                </a:solidFill>
                <a:latin typeface="+mn-lt"/>
                <a:ea typeface="+mn-ea"/>
              </a:rPr>
              <a:t>500ms</a:t>
            </a:r>
            <a:r>
              <a:rPr lang="zh-CN" altLang="en-US">
                <a:solidFill>
                  <a:srgbClr val="303030"/>
                </a:solidFill>
                <a:latin typeface="+mn-lt"/>
                <a:ea typeface="+mn-ea"/>
              </a:rPr>
              <a:t>，每个区间都有计数器</a:t>
            </a:r>
            <a:endParaRPr lang="en-US" altLang="zh-CN">
              <a:solidFill>
                <a:srgbClr val="303030"/>
              </a:solidFill>
              <a:latin typeface="+mn-lt"/>
              <a:ea typeface="+mn-ea"/>
            </a:endParaRPr>
          </a:p>
          <a:p>
            <a:pPr latinLnBrk="1"/>
            <a:r>
              <a:rPr kumimoji="1" lang="zh-CN" altLang="en-US">
                <a:latin typeface="+mn-lt"/>
                <a:ea typeface="+mn-ea"/>
              </a:rPr>
              <a:t>限流阈值依然为</a:t>
            </a:r>
            <a:r>
              <a:rPr kumimoji="1" lang="en-US" altLang="zh-CN">
                <a:latin typeface="+mn-lt"/>
                <a:ea typeface="+mn-ea"/>
              </a:rPr>
              <a:t>3</a:t>
            </a:r>
            <a:r>
              <a:rPr kumimoji="1" lang="zh-CN" altLang="en-US">
                <a:latin typeface="+mn-lt"/>
                <a:ea typeface="+mn-ea"/>
              </a:rPr>
              <a:t>，时间窗口（</a:t>
            </a:r>
            <a:r>
              <a:rPr kumimoji="1" lang="en-US" altLang="zh-CN">
                <a:latin typeface="+mn-lt"/>
                <a:ea typeface="+mn-ea"/>
              </a:rPr>
              <a:t>1</a:t>
            </a:r>
            <a:r>
              <a:rPr kumimoji="1" lang="zh-CN" altLang="en-US">
                <a:latin typeface="+mn-lt"/>
                <a:ea typeface="+mn-ea"/>
              </a:rPr>
              <a:t>秒）内请求超过阈值时，超出的请求被限流</a:t>
            </a:r>
            <a:endParaRPr kumimoji="1" lang="en-US" altLang="zh-CN">
              <a:latin typeface="+mn-lt"/>
              <a:ea typeface="+mn-ea"/>
            </a:endParaRPr>
          </a:p>
          <a:p>
            <a:pPr latinLnBrk="1"/>
            <a:r>
              <a:rPr kumimoji="1" lang="zh-CN" altLang="en-US">
                <a:latin typeface="+mn-lt"/>
                <a:ea typeface="+mn-ea"/>
              </a:rPr>
              <a:t>窗口会根据当前请求所在时间（</a:t>
            </a:r>
            <a:r>
              <a:rPr kumimoji="1" lang="en-US" altLang="zh-CN">
                <a:latin typeface="+mn-lt"/>
                <a:ea typeface="+mn-ea"/>
              </a:rPr>
              <a:t>currentTime</a:t>
            </a:r>
            <a:r>
              <a:rPr kumimoji="1" lang="zh-CN" altLang="en-US">
                <a:latin typeface="+mn-lt"/>
                <a:ea typeface="+mn-ea"/>
              </a:rPr>
              <a:t>）移动，窗口范围是从（</a:t>
            </a:r>
            <a:r>
              <a:rPr kumimoji="1" lang="en-US" altLang="zh-CN">
                <a:latin typeface="+mn-lt"/>
                <a:ea typeface="+mn-ea"/>
              </a:rPr>
              <a:t>currentTime-Interval</a:t>
            </a:r>
            <a:r>
              <a:rPr kumimoji="1" lang="zh-CN" altLang="en-US">
                <a:latin typeface="+mn-lt"/>
                <a:ea typeface="+mn-ea"/>
              </a:rPr>
              <a:t>）之后的第一个时区开始，到</a:t>
            </a:r>
            <a:r>
              <a:rPr kumimoji="1" lang="en-US" altLang="zh-CN">
                <a:latin typeface="+mn-lt"/>
                <a:ea typeface="+mn-ea"/>
              </a:rPr>
              <a:t>currentTime</a:t>
            </a:r>
            <a:r>
              <a:rPr kumimoji="1" lang="zh-CN" altLang="en-US">
                <a:latin typeface="+mn-lt"/>
                <a:ea typeface="+mn-ea"/>
              </a:rPr>
              <a:t>所在时区结束。</a:t>
            </a:r>
            <a:endParaRPr kumimoji="1" lang="en-US" altLang="zh-CN">
              <a:latin typeface="+mn-lt"/>
              <a:ea typeface="+mn-ea"/>
            </a:endParaRPr>
          </a:p>
        </p:txBody>
      </p:sp>
      <p:sp>
        <p:nvSpPr>
          <p:cNvPr id="19" name="标题 18">
            <a:extLst>
              <a:ext uri="{FF2B5EF4-FFF2-40B4-BE49-F238E27FC236}">
                <a16:creationId xmlns:a16="http://schemas.microsoft.com/office/drawing/2014/main" id="{FF32A6CD-800C-4320-A08C-C45C0C784517}"/>
              </a:ext>
            </a:extLst>
          </p:cNvPr>
          <p:cNvSpPr>
            <a:spLocks noGrp="1"/>
          </p:cNvSpPr>
          <p:nvPr>
            <p:ph type="title"/>
          </p:nvPr>
        </p:nvSpPr>
        <p:spPr/>
        <p:txBody>
          <a:bodyPr/>
          <a:lstStyle/>
          <a:p>
            <a:r>
              <a:rPr lang="zh-CN" altLang="en-US"/>
              <a:t>滑动窗口计数器算法</a:t>
            </a:r>
          </a:p>
        </p:txBody>
      </p:sp>
      <p:grpSp>
        <p:nvGrpSpPr>
          <p:cNvPr id="262" name="组合 261">
            <a:extLst>
              <a:ext uri="{FF2B5EF4-FFF2-40B4-BE49-F238E27FC236}">
                <a16:creationId xmlns:a16="http://schemas.microsoft.com/office/drawing/2014/main" id="{CA8F4319-A3B6-42B7-AB69-84C0E02059BC}"/>
              </a:ext>
            </a:extLst>
          </p:cNvPr>
          <p:cNvGrpSpPr/>
          <p:nvPr/>
        </p:nvGrpSpPr>
        <p:grpSpPr>
          <a:xfrm>
            <a:off x="314319" y="3535283"/>
            <a:ext cx="440007" cy="2782677"/>
            <a:chOff x="314319" y="3121891"/>
            <a:chExt cx="440007" cy="2782677"/>
          </a:xfrm>
        </p:grpSpPr>
        <p:cxnSp>
          <p:nvCxnSpPr>
            <p:cNvPr id="17" name="直接箭头连接符 16">
              <a:extLst>
                <a:ext uri="{FF2B5EF4-FFF2-40B4-BE49-F238E27FC236}">
                  <a16:creationId xmlns:a16="http://schemas.microsoft.com/office/drawing/2014/main" id="{5B3EFE81-5C41-49BA-91D1-9AD079A89532}"/>
                </a:ext>
              </a:extLst>
            </p:cNvPr>
            <p:cNvCxnSpPr>
              <a:cxnSpLocks/>
            </p:cNvCxnSpPr>
            <p:nvPr/>
          </p:nvCxnSpPr>
          <p:spPr>
            <a:xfrm flipV="1">
              <a:off x="710880" y="3121891"/>
              <a:ext cx="0" cy="2660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22425221-A503-4F82-BF21-F84DF049E5BD}"/>
                </a:ext>
              </a:extLst>
            </p:cNvPr>
            <p:cNvSpPr txBox="1"/>
            <p:nvPr/>
          </p:nvSpPr>
          <p:spPr>
            <a:xfrm>
              <a:off x="314319" y="559679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EA4ACAA9-F1E3-4DFD-A67A-FE648C3A2367}"/>
                </a:ext>
              </a:extLst>
            </p:cNvPr>
            <p:cNvSpPr txBox="1"/>
            <p:nvPr/>
          </p:nvSpPr>
          <p:spPr>
            <a:xfrm>
              <a:off x="314319" y="513009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9030AF9E-9D9A-4143-B766-41CC6228642A}"/>
                </a:ext>
              </a:extLst>
            </p:cNvPr>
            <p:cNvSpPr txBox="1"/>
            <p:nvPr/>
          </p:nvSpPr>
          <p:spPr>
            <a:xfrm>
              <a:off x="314319" y="4661065"/>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2</a:t>
              </a:r>
              <a:endParaRPr lang="zh-CN" altLang="en-US" sz="1400" dirty="0">
                <a:solidFill>
                  <a:schemeClr val="tx1">
                    <a:lumMod val="65000"/>
                    <a:lumOff val="35000"/>
                  </a:schemeClr>
                </a:solidFill>
                <a:latin typeface="+mn-lt"/>
                <a:ea typeface="+mn-ea"/>
              </a:endParaRPr>
            </a:p>
          </p:txBody>
        </p:sp>
        <p:sp>
          <p:nvSpPr>
            <p:cNvPr id="24" name="文本框 23">
              <a:extLst>
                <a:ext uri="{FF2B5EF4-FFF2-40B4-BE49-F238E27FC236}">
                  <a16:creationId xmlns:a16="http://schemas.microsoft.com/office/drawing/2014/main" id="{C4CE5C99-1010-42CC-86A9-C15B05BB720C}"/>
                </a:ext>
              </a:extLst>
            </p:cNvPr>
            <p:cNvSpPr txBox="1"/>
            <p:nvPr/>
          </p:nvSpPr>
          <p:spPr>
            <a:xfrm>
              <a:off x="314319" y="419203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3</a:t>
              </a:r>
              <a:endParaRPr lang="zh-CN" altLang="en-US" sz="14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A847F123-8864-4137-A045-D5E236DA1689}"/>
                </a:ext>
              </a:extLst>
            </p:cNvPr>
            <p:cNvSpPr txBox="1"/>
            <p:nvPr/>
          </p:nvSpPr>
          <p:spPr>
            <a:xfrm>
              <a:off x="314319" y="3722997"/>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4</a:t>
              </a:r>
              <a:endParaRPr lang="zh-CN" altLang="en-US" sz="14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40C8B9C1-FD38-4136-B18A-751AEC42DE26}"/>
                </a:ext>
              </a:extLst>
            </p:cNvPr>
            <p:cNvSpPr txBox="1"/>
            <p:nvPr/>
          </p:nvSpPr>
          <p:spPr>
            <a:xfrm>
              <a:off x="314319" y="3253963"/>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5</a:t>
              </a:r>
              <a:endParaRPr lang="zh-CN" altLang="en-US" sz="1400" dirty="0">
                <a:solidFill>
                  <a:schemeClr val="tx1">
                    <a:lumMod val="65000"/>
                    <a:lumOff val="35000"/>
                  </a:schemeClr>
                </a:solidFill>
                <a:latin typeface="+mn-lt"/>
                <a:ea typeface="+mn-ea"/>
              </a:endParaRPr>
            </a:p>
          </p:txBody>
        </p:sp>
        <p:sp>
          <p:nvSpPr>
            <p:cNvPr id="27" name="椭圆 26">
              <a:extLst>
                <a:ext uri="{FF2B5EF4-FFF2-40B4-BE49-F238E27FC236}">
                  <a16:creationId xmlns:a16="http://schemas.microsoft.com/office/drawing/2014/main" id="{83882AAA-1DB7-447A-9EB6-CEC0277599C5}"/>
                </a:ext>
              </a:extLst>
            </p:cNvPr>
            <p:cNvSpPr/>
            <p:nvPr/>
          </p:nvSpPr>
          <p:spPr>
            <a:xfrm>
              <a:off x="659922" y="522857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D91D325-FA2A-4400-91D0-A05896589CAE}"/>
                </a:ext>
              </a:extLst>
            </p:cNvPr>
            <p:cNvSpPr/>
            <p:nvPr/>
          </p:nvSpPr>
          <p:spPr>
            <a:xfrm>
              <a:off x="659922" y="5703477"/>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079D08E-4E99-4A69-A5D7-326F0BBC2C96}"/>
                </a:ext>
              </a:extLst>
            </p:cNvPr>
            <p:cNvSpPr/>
            <p:nvPr/>
          </p:nvSpPr>
          <p:spPr>
            <a:xfrm>
              <a:off x="659922" y="4757929"/>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633F732-68DC-48BE-A04D-89CAAE5FD333}"/>
                </a:ext>
              </a:extLst>
            </p:cNvPr>
            <p:cNvSpPr/>
            <p:nvPr/>
          </p:nvSpPr>
          <p:spPr>
            <a:xfrm>
              <a:off x="659922" y="4285853"/>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A3257-7A4D-44D7-9AAD-72B9C27DA5EC}"/>
                </a:ext>
              </a:extLst>
            </p:cNvPr>
            <p:cNvSpPr/>
            <p:nvPr/>
          </p:nvSpPr>
          <p:spPr>
            <a:xfrm>
              <a:off x="659922" y="381238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7374D80-D9AF-47C1-866D-C45640191260}"/>
                </a:ext>
              </a:extLst>
            </p:cNvPr>
            <p:cNvSpPr/>
            <p:nvPr/>
          </p:nvSpPr>
          <p:spPr>
            <a:xfrm>
              <a:off x="659922" y="3341130"/>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圆角 5">
            <a:extLst>
              <a:ext uri="{FF2B5EF4-FFF2-40B4-BE49-F238E27FC236}">
                <a16:creationId xmlns:a16="http://schemas.microsoft.com/office/drawing/2014/main" id="{7E6A180D-D33D-4F24-998E-B5ECD575E6B1}"/>
              </a:ext>
            </a:extLst>
          </p:cNvPr>
          <p:cNvSpPr/>
          <p:nvPr/>
        </p:nvSpPr>
        <p:spPr>
          <a:xfrm>
            <a:off x="759953" y="4778409"/>
            <a:ext cx="1241595" cy="1367402"/>
          </a:xfrm>
          <a:prstGeom prst="roundRect">
            <a:avLst>
              <a:gd name="adj" fmla="val 6512"/>
            </a:avLst>
          </a:prstGeom>
          <a:noFill/>
          <a:ln w="19050">
            <a:solidFill>
              <a:srgbClr val="FF00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C73852A8-5054-495F-BAB7-A32A69EC44E5}"/>
              </a:ext>
            </a:extLst>
          </p:cNvPr>
          <p:cNvCxnSpPr>
            <a:cxnSpLocks/>
          </p:cNvCxnSpPr>
          <p:nvPr/>
        </p:nvCxnSpPr>
        <p:spPr>
          <a:xfrm>
            <a:off x="710880" y="6176883"/>
            <a:ext cx="108756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文本框 4">
            <a:extLst>
              <a:ext uri="{FF2B5EF4-FFF2-40B4-BE49-F238E27FC236}">
                <a16:creationId xmlns:a16="http://schemas.microsoft.com/office/drawing/2014/main" id="{162D6700-0A20-4150-AD4D-EC7B0F8CBEF3}"/>
              </a:ext>
            </a:extLst>
          </p:cNvPr>
          <p:cNvSpPr txBox="1"/>
          <p:nvPr/>
        </p:nvSpPr>
        <p:spPr>
          <a:xfrm>
            <a:off x="1174738" y="6255665"/>
            <a:ext cx="439544"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500</a:t>
            </a:r>
            <a:endParaRPr lang="zh-CN" altLang="en-US" sz="1100" dirty="0">
              <a:solidFill>
                <a:schemeClr val="tx1">
                  <a:lumMod val="75000"/>
                  <a:lumOff val="25000"/>
                </a:schemeClr>
              </a:solidFill>
              <a:latin typeface="+mn-lt"/>
              <a:ea typeface="+mn-ea"/>
            </a:endParaRPr>
          </a:p>
        </p:txBody>
      </p:sp>
      <p:sp>
        <p:nvSpPr>
          <p:cNvPr id="8" name="文本框 7">
            <a:extLst>
              <a:ext uri="{FF2B5EF4-FFF2-40B4-BE49-F238E27FC236}">
                <a16:creationId xmlns:a16="http://schemas.microsoft.com/office/drawing/2014/main" id="{B033F7E0-3E55-42A8-8DA0-0854C5AE98FF}"/>
              </a:ext>
            </a:extLst>
          </p:cNvPr>
          <p:cNvSpPr txBox="1"/>
          <p:nvPr/>
        </p:nvSpPr>
        <p:spPr>
          <a:xfrm>
            <a:off x="1750678"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1000</a:t>
            </a:r>
            <a:endParaRPr lang="zh-CN" altLang="en-US" sz="1100" dirty="0">
              <a:solidFill>
                <a:schemeClr val="tx1">
                  <a:lumMod val="75000"/>
                  <a:lumOff val="25000"/>
                </a:schemeClr>
              </a:solidFill>
              <a:latin typeface="+mn-lt"/>
              <a:ea typeface="+mn-ea"/>
            </a:endParaRPr>
          </a:p>
        </p:txBody>
      </p:sp>
      <p:sp>
        <p:nvSpPr>
          <p:cNvPr id="9" name="文本框 8">
            <a:extLst>
              <a:ext uri="{FF2B5EF4-FFF2-40B4-BE49-F238E27FC236}">
                <a16:creationId xmlns:a16="http://schemas.microsoft.com/office/drawing/2014/main" id="{94CA992C-3736-4CC4-8AC6-64189446FAB3}"/>
              </a:ext>
            </a:extLst>
          </p:cNvPr>
          <p:cNvSpPr txBox="1"/>
          <p:nvPr/>
        </p:nvSpPr>
        <p:spPr>
          <a:xfrm>
            <a:off x="3072476"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2000</a:t>
            </a:r>
            <a:endParaRPr lang="zh-CN" altLang="en-US" sz="1100" dirty="0">
              <a:solidFill>
                <a:schemeClr val="tx1">
                  <a:lumMod val="75000"/>
                  <a:lumOff val="25000"/>
                </a:schemeClr>
              </a:solidFill>
              <a:latin typeface="+mn-lt"/>
              <a:ea typeface="+mn-ea"/>
            </a:endParaRPr>
          </a:p>
        </p:txBody>
      </p:sp>
      <p:sp>
        <p:nvSpPr>
          <p:cNvPr id="10" name="文本框 9">
            <a:extLst>
              <a:ext uri="{FF2B5EF4-FFF2-40B4-BE49-F238E27FC236}">
                <a16:creationId xmlns:a16="http://schemas.microsoft.com/office/drawing/2014/main" id="{BBFD1880-D09A-4381-8096-3E2E4B829DC6}"/>
              </a:ext>
            </a:extLst>
          </p:cNvPr>
          <p:cNvSpPr txBox="1"/>
          <p:nvPr/>
        </p:nvSpPr>
        <p:spPr>
          <a:xfrm>
            <a:off x="4394274"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3000</a:t>
            </a:r>
            <a:endParaRPr lang="zh-CN" altLang="en-US" sz="1100" dirty="0">
              <a:solidFill>
                <a:schemeClr val="tx1">
                  <a:lumMod val="75000"/>
                  <a:lumOff val="25000"/>
                </a:schemeClr>
              </a:solidFill>
              <a:latin typeface="+mn-lt"/>
              <a:ea typeface="+mn-ea"/>
            </a:endParaRPr>
          </a:p>
        </p:txBody>
      </p:sp>
      <p:sp>
        <p:nvSpPr>
          <p:cNvPr id="11" name="文本框 10">
            <a:extLst>
              <a:ext uri="{FF2B5EF4-FFF2-40B4-BE49-F238E27FC236}">
                <a16:creationId xmlns:a16="http://schemas.microsoft.com/office/drawing/2014/main" id="{99819657-5DDF-496C-9921-3ED223C7577F}"/>
              </a:ext>
            </a:extLst>
          </p:cNvPr>
          <p:cNvSpPr txBox="1"/>
          <p:nvPr/>
        </p:nvSpPr>
        <p:spPr>
          <a:xfrm>
            <a:off x="5716072"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4000</a:t>
            </a:r>
            <a:endParaRPr lang="zh-CN" altLang="en-US" sz="1100" dirty="0">
              <a:solidFill>
                <a:schemeClr val="tx1">
                  <a:lumMod val="75000"/>
                  <a:lumOff val="25000"/>
                </a:schemeClr>
              </a:solidFill>
              <a:latin typeface="+mn-lt"/>
              <a:ea typeface="+mn-ea"/>
            </a:endParaRPr>
          </a:p>
        </p:txBody>
      </p:sp>
      <p:sp>
        <p:nvSpPr>
          <p:cNvPr id="12" name="文本框 11">
            <a:extLst>
              <a:ext uri="{FF2B5EF4-FFF2-40B4-BE49-F238E27FC236}">
                <a16:creationId xmlns:a16="http://schemas.microsoft.com/office/drawing/2014/main" id="{D046C8C3-AA9A-4B55-AE82-E753C2DDCDF8}"/>
              </a:ext>
            </a:extLst>
          </p:cNvPr>
          <p:cNvSpPr txBox="1"/>
          <p:nvPr/>
        </p:nvSpPr>
        <p:spPr>
          <a:xfrm>
            <a:off x="7037870"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5000</a:t>
            </a:r>
            <a:endParaRPr lang="zh-CN" altLang="en-US" sz="1100" dirty="0">
              <a:solidFill>
                <a:schemeClr val="tx1">
                  <a:lumMod val="75000"/>
                  <a:lumOff val="25000"/>
                </a:schemeClr>
              </a:solidFill>
              <a:latin typeface="+mn-lt"/>
              <a:ea typeface="+mn-ea"/>
            </a:endParaRPr>
          </a:p>
        </p:txBody>
      </p:sp>
      <p:sp>
        <p:nvSpPr>
          <p:cNvPr id="13" name="文本框 12">
            <a:extLst>
              <a:ext uri="{FF2B5EF4-FFF2-40B4-BE49-F238E27FC236}">
                <a16:creationId xmlns:a16="http://schemas.microsoft.com/office/drawing/2014/main" id="{73EBE4C3-06EC-4279-B2B3-A7BE800A389D}"/>
              </a:ext>
            </a:extLst>
          </p:cNvPr>
          <p:cNvSpPr txBox="1"/>
          <p:nvPr/>
        </p:nvSpPr>
        <p:spPr>
          <a:xfrm>
            <a:off x="9020567"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6500</a:t>
            </a:r>
            <a:endParaRPr lang="zh-CN" altLang="en-US" sz="1100" dirty="0">
              <a:solidFill>
                <a:schemeClr val="tx1">
                  <a:lumMod val="75000"/>
                  <a:lumOff val="25000"/>
                </a:schemeClr>
              </a:solidFill>
              <a:latin typeface="+mn-lt"/>
              <a:ea typeface="+mn-ea"/>
            </a:endParaRPr>
          </a:p>
        </p:txBody>
      </p:sp>
      <p:sp>
        <p:nvSpPr>
          <p:cNvPr id="15" name="文本框 14">
            <a:extLst>
              <a:ext uri="{FF2B5EF4-FFF2-40B4-BE49-F238E27FC236}">
                <a16:creationId xmlns:a16="http://schemas.microsoft.com/office/drawing/2014/main" id="{E42120AF-972C-474E-AC95-AB48CB6822BA}"/>
              </a:ext>
            </a:extLst>
          </p:cNvPr>
          <p:cNvSpPr txBox="1"/>
          <p:nvPr/>
        </p:nvSpPr>
        <p:spPr>
          <a:xfrm>
            <a:off x="10342365"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7500</a:t>
            </a:r>
            <a:endParaRPr lang="zh-CN" altLang="en-US" sz="1100" dirty="0">
              <a:solidFill>
                <a:schemeClr val="tx1">
                  <a:lumMod val="75000"/>
                  <a:lumOff val="25000"/>
                </a:schemeClr>
              </a:solidFill>
              <a:latin typeface="+mn-lt"/>
              <a:ea typeface="+mn-ea"/>
            </a:endParaRPr>
          </a:p>
        </p:txBody>
      </p:sp>
      <p:sp>
        <p:nvSpPr>
          <p:cNvPr id="2" name="椭圆 1">
            <a:extLst>
              <a:ext uri="{FF2B5EF4-FFF2-40B4-BE49-F238E27FC236}">
                <a16:creationId xmlns:a16="http://schemas.microsoft.com/office/drawing/2014/main" id="{622914B7-AF73-405F-AEAC-87231EB81183}"/>
              </a:ext>
            </a:extLst>
          </p:cNvPr>
          <p:cNvSpPr/>
          <p:nvPr/>
        </p:nvSpPr>
        <p:spPr>
          <a:xfrm>
            <a:off x="2010627"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57" name="椭圆 56">
            <a:extLst>
              <a:ext uri="{FF2B5EF4-FFF2-40B4-BE49-F238E27FC236}">
                <a16:creationId xmlns:a16="http://schemas.microsoft.com/office/drawing/2014/main" id="{31D4C77C-8824-44B8-B673-CE2F8F3A20B3}"/>
              </a:ext>
            </a:extLst>
          </p:cNvPr>
          <p:cNvSpPr/>
          <p:nvPr/>
        </p:nvSpPr>
        <p:spPr>
          <a:xfrm>
            <a:off x="3327245"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6" name="椭圆 65">
            <a:extLst>
              <a:ext uri="{FF2B5EF4-FFF2-40B4-BE49-F238E27FC236}">
                <a16:creationId xmlns:a16="http://schemas.microsoft.com/office/drawing/2014/main" id="{E5385C26-B0BD-4A31-8E00-C614C389F067}"/>
              </a:ext>
            </a:extLst>
          </p:cNvPr>
          <p:cNvSpPr/>
          <p:nvPr/>
        </p:nvSpPr>
        <p:spPr>
          <a:xfrm>
            <a:off x="4643863"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7" name="椭圆 66">
            <a:extLst>
              <a:ext uri="{FF2B5EF4-FFF2-40B4-BE49-F238E27FC236}">
                <a16:creationId xmlns:a16="http://schemas.microsoft.com/office/drawing/2014/main" id="{1EA206B4-AD6D-462C-86CB-5213110B0B55}"/>
              </a:ext>
            </a:extLst>
          </p:cNvPr>
          <p:cNvSpPr/>
          <p:nvPr/>
        </p:nvSpPr>
        <p:spPr>
          <a:xfrm>
            <a:off x="5960481"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8" name="椭圆 67">
            <a:extLst>
              <a:ext uri="{FF2B5EF4-FFF2-40B4-BE49-F238E27FC236}">
                <a16:creationId xmlns:a16="http://schemas.microsoft.com/office/drawing/2014/main" id="{38ADADD7-A02F-4C86-A6E5-7211AB8BA27B}"/>
              </a:ext>
            </a:extLst>
          </p:cNvPr>
          <p:cNvSpPr/>
          <p:nvPr/>
        </p:nvSpPr>
        <p:spPr>
          <a:xfrm>
            <a:off x="7277099"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9" name="椭圆 68">
            <a:extLst>
              <a:ext uri="{FF2B5EF4-FFF2-40B4-BE49-F238E27FC236}">
                <a16:creationId xmlns:a16="http://schemas.microsoft.com/office/drawing/2014/main" id="{DCBDAA78-AD69-4F6F-985D-A542E49AA948}"/>
              </a:ext>
            </a:extLst>
          </p:cNvPr>
          <p:cNvSpPr/>
          <p:nvPr/>
        </p:nvSpPr>
        <p:spPr>
          <a:xfrm>
            <a:off x="8593717"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0" name="椭圆 69">
            <a:extLst>
              <a:ext uri="{FF2B5EF4-FFF2-40B4-BE49-F238E27FC236}">
                <a16:creationId xmlns:a16="http://schemas.microsoft.com/office/drawing/2014/main" id="{8B105702-E17A-456F-98F9-7BEC63266A61}"/>
              </a:ext>
            </a:extLst>
          </p:cNvPr>
          <p:cNvSpPr/>
          <p:nvPr/>
        </p:nvSpPr>
        <p:spPr>
          <a:xfrm>
            <a:off x="9910335"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1" name="椭圆 70">
            <a:extLst>
              <a:ext uri="{FF2B5EF4-FFF2-40B4-BE49-F238E27FC236}">
                <a16:creationId xmlns:a16="http://schemas.microsoft.com/office/drawing/2014/main" id="{C8651C95-3448-486F-88D8-91B82DC5CEF4}"/>
              </a:ext>
            </a:extLst>
          </p:cNvPr>
          <p:cNvSpPr/>
          <p:nvPr/>
        </p:nvSpPr>
        <p:spPr>
          <a:xfrm>
            <a:off x="11226959"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3" name="椭圆 72">
            <a:extLst>
              <a:ext uri="{FF2B5EF4-FFF2-40B4-BE49-F238E27FC236}">
                <a16:creationId xmlns:a16="http://schemas.microsoft.com/office/drawing/2014/main" id="{3532D3BF-A57C-4112-B023-7DCC4F655D52}"/>
              </a:ext>
            </a:extLst>
          </p:cNvPr>
          <p:cNvSpPr/>
          <p:nvPr/>
        </p:nvSpPr>
        <p:spPr>
          <a:xfrm>
            <a:off x="1352318"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5" name="椭圆 74">
            <a:extLst>
              <a:ext uri="{FF2B5EF4-FFF2-40B4-BE49-F238E27FC236}">
                <a16:creationId xmlns:a16="http://schemas.microsoft.com/office/drawing/2014/main" id="{7D240930-DA81-4E66-9686-D5E37EC8A2E9}"/>
              </a:ext>
            </a:extLst>
          </p:cNvPr>
          <p:cNvSpPr/>
          <p:nvPr/>
        </p:nvSpPr>
        <p:spPr>
          <a:xfrm>
            <a:off x="2668936"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6" name="椭圆 75">
            <a:extLst>
              <a:ext uri="{FF2B5EF4-FFF2-40B4-BE49-F238E27FC236}">
                <a16:creationId xmlns:a16="http://schemas.microsoft.com/office/drawing/2014/main" id="{CFBB35AE-110D-40AA-A0D2-19D4272DDD8E}"/>
              </a:ext>
            </a:extLst>
          </p:cNvPr>
          <p:cNvSpPr/>
          <p:nvPr/>
        </p:nvSpPr>
        <p:spPr>
          <a:xfrm>
            <a:off x="3985554"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7" name="椭圆 76">
            <a:extLst>
              <a:ext uri="{FF2B5EF4-FFF2-40B4-BE49-F238E27FC236}">
                <a16:creationId xmlns:a16="http://schemas.microsoft.com/office/drawing/2014/main" id="{FC3EFE0A-D16F-4606-8B7B-070630085455}"/>
              </a:ext>
            </a:extLst>
          </p:cNvPr>
          <p:cNvSpPr/>
          <p:nvPr/>
        </p:nvSpPr>
        <p:spPr>
          <a:xfrm>
            <a:off x="5302172"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8" name="椭圆 77">
            <a:extLst>
              <a:ext uri="{FF2B5EF4-FFF2-40B4-BE49-F238E27FC236}">
                <a16:creationId xmlns:a16="http://schemas.microsoft.com/office/drawing/2014/main" id="{827B24D1-37ED-47E5-9995-15C285468652}"/>
              </a:ext>
            </a:extLst>
          </p:cNvPr>
          <p:cNvSpPr/>
          <p:nvPr/>
        </p:nvSpPr>
        <p:spPr>
          <a:xfrm>
            <a:off x="6618790"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9" name="椭圆 78">
            <a:extLst>
              <a:ext uri="{FF2B5EF4-FFF2-40B4-BE49-F238E27FC236}">
                <a16:creationId xmlns:a16="http://schemas.microsoft.com/office/drawing/2014/main" id="{2F8B9542-07D4-42BF-AACF-11F3F572661D}"/>
              </a:ext>
            </a:extLst>
          </p:cNvPr>
          <p:cNvSpPr/>
          <p:nvPr/>
        </p:nvSpPr>
        <p:spPr>
          <a:xfrm>
            <a:off x="7935408"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80" name="椭圆 79">
            <a:extLst>
              <a:ext uri="{FF2B5EF4-FFF2-40B4-BE49-F238E27FC236}">
                <a16:creationId xmlns:a16="http://schemas.microsoft.com/office/drawing/2014/main" id="{B96841CC-932D-45B3-B4C4-6FE9C60D1038}"/>
              </a:ext>
            </a:extLst>
          </p:cNvPr>
          <p:cNvSpPr/>
          <p:nvPr/>
        </p:nvSpPr>
        <p:spPr>
          <a:xfrm>
            <a:off x="9252026"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81" name="椭圆 80">
            <a:extLst>
              <a:ext uri="{FF2B5EF4-FFF2-40B4-BE49-F238E27FC236}">
                <a16:creationId xmlns:a16="http://schemas.microsoft.com/office/drawing/2014/main" id="{95AF778C-BC66-43B7-BDC9-3F0F09B93C07}"/>
              </a:ext>
            </a:extLst>
          </p:cNvPr>
          <p:cNvSpPr/>
          <p:nvPr/>
        </p:nvSpPr>
        <p:spPr>
          <a:xfrm>
            <a:off x="10568644"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82" name="文本框 81">
            <a:extLst>
              <a:ext uri="{FF2B5EF4-FFF2-40B4-BE49-F238E27FC236}">
                <a16:creationId xmlns:a16="http://schemas.microsoft.com/office/drawing/2014/main" id="{A0671CFE-6DEA-4021-B8BE-BF461DE13903}"/>
              </a:ext>
            </a:extLst>
          </p:cNvPr>
          <p:cNvSpPr txBox="1"/>
          <p:nvPr/>
        </p:nvSpPr>
        <p:spPr>
          <a:xfrm>
            <a:off x="2411577"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1500</a:t>
            </a:r>
            <a:endParaRPr lang="zh-CN" altLang="en-US" sz="1100" dirty="0">
              <a:solidFill>
                <a:schemeClr val="tx1">
                  <a:lumMod val="75000"/>
                  <a:lumOff val="25000"/>
                </a:schemeClr>
              </a:solidFill>
              <a:latin typeface="+mn-lt"/>
              <a:ea typeface="+mn-ea"/>
            </a:endParaRPr>
          </a:p>
        </p:txBody>
      </p:sp>
      <p:sp>
        <p:nvSpPr>
          <p:cNvPr id="83" name="文本框 82">
            <a:extLst>
              <a:ext uri="{FF2B5EF4-FFF2-40B4-BE49-F238E27FC236}">
                <a16:creationId xmlns:a16="http://schemas.microsoft.com/office/drawing/2014/main" id="{08EEE089-F606-4BA9-8C06-E7FDFF10A41E}"/>
              </a:ext>
            </a:extLst>
          </p:cNvPr>
          <p:cNvSpPr txBox="1"/>
          <p:nvPr/>
        </p:nvSpPr>
        <p:spPr>
          <a:xfrm>
            <a:off x="3733375"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2500</a:t>
            </a:r>
            <a:endParaRPr lang="zh-CN" altLang="en-US" sz="1100" dirty="0">
              <a:solidFill>
                <a:schemeClr val="tx1">
                  <a:lumMod val="75000"/>
                  <a:lumOff val="25000"/>
                </a:schemeClr>
              </a:solidFill>
              <a:latin typeface="+mn-lt"/>
              <a:ea typeface="+mn-ea"/>
            </a:endParaRPr>
          </a:p>
        </p:txBody>
      </p:sp>
      <p:sp>
        <p:nvSpPr>
          <p:cNvPr id="84" name="文本框 83">
            <a:extLst>
              <a:ext uri="{FF2B5EF4-FFF2-40B4-BE49-F238E27FC236}">
                <a16:creationId xmlns:a16="http://schemas.microsoft.com/office/drawing/2014/main" id="{6E4A820A-7FA4-4B62-9CD5-244B7DD8FE1A}"/>
              </a:ext>
            </a:extLst>
          </p:cNvPr>
          <p:cNvSpPr txBox="1"/>
          <p:nvPr/>
        </p:nvSpPr>
        <p:spPr>
          <a:xfrm>
            <a:off x="5055173"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3500</a:t>
            </a:r>
            <a:endParaRPr lang="zh-CN" altLang="en-US" sz="1100" dirty="0">
              <a:solidFill>
                <a:schemeClr val="tx1">
                  <a:lumMod val="75000"/>
                  <a:lumOff val="25000"/>
                </a:schemeClr>
              </a:solidFill>
              <a:latin typeface="+mn-lt"/>
              <a:ea typeface="+mn-ea"/>
            </a:endParaRPr>
          </a:p>
        </p:txBody>
      </p:sp>
      <p:sp>
        <p:nvSpPr>
          <p:cNvPr id="85" name="文本框 84">
            <a:extLst>
              <a:ext uri="{FF2B5EF4-FFF2-40B4-BE49-F238E27FC236}">
                <a16:creationId xmlns:a16="http://schemas.microsoft.com/office/drawing/2014/main" id="{59F16D1C-0FB2-42BC-BFA4-5E06908BB7A9}"/>
              </a:ext>
            </a:extLst>
          </p:cNvPr>
          <p:cNvSpPr txBox="1"/>
          <p:nvPr/>
        </p:nvSpPr>
        <p:spPr>
          <a:xfrm>
            <a:off x="6376971"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rPr>
              <a:t>4500</a:t>
            </a:r>
            <a:endParaRPr lang="zh-CN" altLang="en-US" sz="1100" dirty="0">
              <a:solidFill>
                <a:schemeClr val="tx1">
                  <a:lumMod val="75000"/>
                  <a:lumOff val="25000"/>
                </a:schemeClr>
              </a:solidFill>
              <a:latin typeface="+mn-lt"/>
              <a:ea typeface="+mn-ea"/>
            </a:endParaRPr>
          </a:p>
        </p:txBody>
      </p:sp>
      <p:sp>
        <p:nvSpPr>
          <p:cNvPr id="86" name="文本框 85">
            <a:extLst>
              <a:ext uri="{FF2B5EF4-FFF2-40B4-BE49-F238E27FC236}">
                <a16:creationId xmlns:a16="http://schemas.microsoft.com/office/drawing/2014/main" id="{E87E18D9-D93D-4E90-B2CA-1A8DD08D231E}"/>
              </a:ext>
            </a:extLst>
          </p:cNvPr>
          <p:cNvSpPr txBox="1"/>
          <p:nvPr/>
        </p:nvSpPr>
        <p:spPr>
          <a:xfrm>
            <a:off x="7698769"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5500</a:t>
            </a:r>
            <a:endParaRPr lang="zh-CN" altLang="en-US" sz="1100" dirty="0">
              <a:solidFill>
                <a:schemeClr val="tx1">
                  <a:lumMod val="75000"/>
                  <a:lumOff val="25000"/>
                </a:schemeClr>
              </a:solidFill>
              <a:latin typeface="+mn-lt"/>
              <a:ea typeface="+mn-ea"/>
            </a:endParaRPr>
          </a:p>
        </p:txBody>
      </p:sp>
      <p:sp>
        <p:nvSpPr>
          <p:cNvPr id="87" name="文本框 86">
            <a:extLst>
              <a:ext uri="{FF2B5EF4-FFF2-40B4-BE49-F238E27FC236}">
                <a16:creationId xmlns:a16="http://schemas.microsoft.com/office/drawing/2014/main" id="{11D9B03C-48F8-40A7-92FE-77656AB18A5A}"/>
              </a:ext>
            </a:extLst>
          </p:cNvPr>
          <p:cNvSpPr txBox="1"/>
          <p:nvPr/>
        </p:nvSpPr>
        <p:spPr>
          <a:xfrm>
            <a:off x="8359668"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6000</a:t>
            </a:r>
            <a:endParaRPr lang="zh-CN" altLang="en-US" sz="1100" dirty="0">
              <a:solidFill>
                <a:schemeClr val="tx1">
                  <a:lumMod val="75000"/>
                  <a:lumOff val="25000"/>
                </a:schemeClr>
              </a:solidFill>
              <a:latin typeface="+mn-lt"/>
              <a:ea typeface="+mn-ea"/>
            </a:endParaRPr>
          </a:p>
        </p:txBody>
      </p:sp>
      <p:sp>
        <p:nvSpPr>
          <p:cNvPr id="88" name="文本框 87">
            <a:extLst>
              <a:ext uri="{FF2B5EF4-FFF2-40B4-BE49-F238E27FC236}">
                <a16:creationId xmlns:a16="http://schemas.microsoft.com/office/drawing/2014/main" id="{E4084E7D-41CF-4B03-B912-06BEDE6672A0}"/>
              </a:ext>
            </a:extLst>
          </p:cNvPr>
          <p:cNvSpPr txBox="1"/>
          <p:nvPr/>
        </p:nvSpPr>
        <p:spPr>
          <a:xfrm>
            <a:off x="9681466"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7000</a:t>
            </a:r>
            <a:endParaRPr lang="zh-CN" altLang="en-US" sz="1100" dirty="0">
              <a:solidFill>
                <a:schemeClr val="tx1">
                  <a:lumMod val="75000"/>
                  <a:lumOff val="25000"/>
                </a:schemeClr>
              </a:solidFill>
              <a:latin typeface="+mn-lt"/>
              <a:ea typeface="+mn-ea"/>
            </a:endParaRPr>
          </a:p>
        </p:txBody>
      </p:sp>
      <p:sp>
        <p:nvSpPr>
          <p:cNvPr id="89" name="文本框 88">
            <a:extLst>
              <a:ext uri="{FF2B5EF4-FFF2-40B4-BE49-F238E27FC236}">
                <a16:creationId xmlns:a16="http://schemas.microsoft.com/office/drawing/2014/main" id="{7D211708-C6FF-4598-BB61-4AE7D2C8E8D1}"/>
              </a:ext>
            </a:extLst>
          </p:cNvPr>
          <p:cNvSpPr txBox="1"/>
          <p:nvPr/>
        </p:nvSpPr>
        <p:spPr>
          <a:xfrm>
            <a:off x="11003271"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8000</a:t>
            </a:r>
            <a:endParaRPr lang="zh-CN" altLang="en-US" sz="1100" dirty="0">
              <a:solidFill>
                <a:schemeClr val="tx1">
                  <a:lumMod val="75000"/>
                  <a:lumOff val="25000"/>
                </a:schemeClr>
              </a:solidFill>
              <a:latin typeface="+mn-lt"/>
              <a:ea typeface="+mn-ea"/>
            </a:endParaRPr>
          </a:p>
        </p:txBody>
      </p:sp>
      <p:sp>
        <p:nvSpPr>
          <p:cNvPr id="106" name="矩形: 圆角 105">
            <a:extLst>
              <a:ext uri="{FF2B5EF4-FFF2-40B4-BE49-F238E27FC236}">
                <a16:creationId xmlns:a16="http://schemas.microsoft.com/office/drawing/2014/main" id="{CC890BD9-016D-43DD-8505-46C9299551D1}"/>
              </a:ext>
            </a:extLst>
          </p:cNvPr>
          <p:cNvSpPr/>
          <p:nvPr/>
        </p:nvSpPr>
        <p:spPr>
          <a:xfrm>
            <a:off x="835488" y="571387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200</a:t>
            </a:r>
            <a:endParaRPr lang="zh-CN" altLang="en-US" sz="1050">
              <a:latin typeface="+mn-ea"/>
            </a:endParaRPr>
          </a:p>
        </p:txBody>
      </p:sp>
      <p:sp>
        <p:nvSpPr>
          <p:cNvPr id="107" name="矩形: 圆角 106">
            <a:extLst>
              <a:ext uri="{FF2B5EF4-FFF2-40B4-BE49-F238E27FC236}">
                <a16:creationId xmlns:a16="http://schemas.microsoft.com/office/drawing/2014/main" id="{E56733D6-742E-45A3-A110-48613DB5C59B}"/>
              </a:ext>
            </a:extLst>
          </p:cNvPr>
          <p:cNvSpPr/>
          <p:nvPr/>
        </p:nvSpPr>
        <p:spPr>
          <a:xfrm>
            <a:off x="835488" y="5267694"/>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400</a:t>
            </a:r>
            <a:endParaRPr lang="zh-CN" altLang="en-US" sz="1050">
              <a:latin typeface="+mn-ea"/>
            </a:endParaRPr>
          </a:p>
        </p:txBody>
      </p:sp>
      <p:sp>
        <p:nvSpPr>
          <p:cNvPr id="108" name="矩形: 圆角 107">
            <a:extLst>
              <a:ext uri="{FF2B5EF4-FFF2-40B4-BE49-F238E27FC236}">
                <a16:creationId xmlns:a16="http://schemas.microsoft.com/office/drawing/2014/main" id="{35D6F95F-B908-4C3A-8D28-F376642B9B58}"/>
              </a:ext>
            </a:extLst>
          </p:cNvPr>
          <p:cNvSpPr/>
          <p:nvPr/>
        </p:nvSpPr>
        <p:spPr>
          <a:xfrm>
            <a:off x="1476534" y="570371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900</a:t>
            </a:r>
            <a:endParaRPr lang="zh-CN" altLang="en-US" sz="1050">
              <a:latin typeface="+mn-ea"/>
            </a:endParaRPr>
          </a:p>
        </p:txBody>
      </p:sp>
      <p:sp>
        <p:nvSpPr>
          <p:cNvPr id="109" name="矩形: 圆角 108">
            <a:extLst>
              <a:ext uri="{FF2B5EF4-FFF2-40B4-BE49-F238E27FC236}">
                <a16:creationId xmlns:a16="http://schemas.microsoft.com/office/drawing/2014/main" id="{1637736A-0215-4B7F-98B3-641571A69B0F}"/>
              </a:ext>
            </a:extLst>
          </p:cNvPr>
          <p:cNvSpPr/>
          <p:nvPr/>
        </p:nvSpPr>
        <p:spPr>
          <a:xfrm>
            <a:off x="2136977" y="571387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1250</a:t>
            </a:r>
            <a:endParaRPr lang="zh-CN" altLang="en-US" sz="1050">
              <a:latin typeface="+mn-ea"/>
            </a:endParaRPr>
          </a:p>
        </p:txBody>
      </p:sp>
      <p:sp>
        <p:nvSpPr>
          <p:cNvPr id="110" name="矩形: 圆角 109">
            <a:extLst>
              <a:ext uri="{FF2B5EF4-FFF2-40B4-BE49-F238E27FC236}">
                <a16:creationId xmlns:a16="http://schemas.microsoft.com/office/drawing/2014/main" id="{E824F298-F2B0-49C2-87F1-D0399BB7FDA2}"/>
              </a:ext>
            </a:extLst>
          </p:cNvPr>
          <p:cNvSpPr/>
          <p:nvPr/>
        </p:nvSpPr>
        <p:spPr>
          <a:xfrm>
            <a:off x="2136977" y="5285464"/>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1300</a:t>
            </a:r>
            <a:endParaRPr lang="zh-CN" altLang="en-US" sz="1050">
              <a:latin typeface="+mn-ea"/>
            </a:endParaRPr>
          </a:p>
        </p:txBody>
      </p:sp>
      <p:sp>
        <p:nvSpPr>
          <p:cNvPr id="3" name="文本框 2">
            <a:extLst>
              <a:ext uri="{FF2B5EF4-FFF2-40B4-BE49-F238E27FC236}">
                <a16:creationId xmlns:a16="http://schemas.microsoft.com/office/drawing/2014/main" id="{B16350CB-F467-4AEC-B346-A5A42CC283D2}"/>
              </a:ext>
            </a:extLst>
          </p:cNvPr>
          <p:cNvSpPr txBox="1"/>
          <p:nvPr/>
        </p:nvSpPr>
        <p:spPr>
          <a:xfrm>
            <a:off x="11613098" y="6018854"/>
            <a:ext cx="344966"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rPr>
              <a:t>ms</a:t>
            </a:r>
            <a:endParaRPr lang="zh-CN" altLang="en-US" sz="1050" dirty="0">
              <a:solidFill>
                <a:schemeClr val="tx1">
                  <a:lumMod val="65000"/>
                  <a:lumOff val="35000"/>
                </a:schemeClr>
              </a:solidFill>
              <a:latin typeface="+mn-lt"/>
              <a:ea typeface="+mn-ea"/>
            </a:endParaRPr>
          </a:p>
        </p:txBody>
      </p:sp>
      <p:sp>
        <p:nvSpPr>
          <p:cNvPr id="111" name="矩形: 圆角 110">
            <a:extLst>
              <a:ext uri="{FF2B5EF4-FFF2-40B4-BE49-F238E27FC236}">
                <a16:creationId xmlns:a16="http://schemas.microsoft.com/office/drawing/2014/main" id="{3956EB84-9412-4976-9ECC-EB8A8EB1EA4E}"/>
              </a:ext>
            </a:extLst>
          </p:cNvPr>
          <p:cNvSpPr/>
          <p:nvPr/>
        </p:nvSpPr>
        <p:spPr>
          <a:xfrm>
            <a:off x="2136977" y="4839731"/>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1400</a:t>
            </a:r>
            <a:endParaRPr lang="zh-CN" altLang="en-US" sz="1050">
              <a:latin typeface="+mn-ea"/>
            </a:endParaRPr>
          </a:p>
        </p:txBody>
      </p:sp>
      <p:sp>
        <p:nvSpPr>
          <p:cNvPr id="112" name="矩形: 圆角 111">
            <a:extLst>
              <a:ext uri="{FF2B5EF4-FFF2-40B4-BE49-F238E27FC236}">
                <a16:creationId xmlns:a16="http://schemas.microsoft.com/office/drawing/2014/main" id="{8C2574D2-C855-4853-A4B5-56A9A121D688}"/>
              </a:ext>
            </a:extLst>
          </p:cNvPr>
          <p:cNvSpPr/>
          <p:nvPr/>
        </p:nvSpPr>
        <p:spPr>
          <a:xfrm>
            <a:off x="2129534" y="4251807"/>
            <a:ext cx="428992" cy="365058"/>
          </a:xfrm>
          <a:prstGeom prst="round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050">
                <a:latin typeface="+mn-ea"/>
              </a:rPr>
              <a:t>1400</a:t>
            </a:r>
            <a:endParaRPr lang="zh-CN" altLang="en-US" sz="1050">
              <a:latin typeface="+mn-ea"/>
            </a:endParaRPr>
          </a:p>
        </p:txBody>
      </p:sp>
      <p:sp>
        <p:nvSpPr>
          <p:cNvPr id="113" name="矩形: 圆角 112">
            <a:extLst>
              <a:ext uri="{FF2B5EF4-FFF2-40B4-BE49-F238E27FC236}">
                <a16:creationId xmlns:a16="http://schemas.microsoft.com/office/drawing/2014/main" id="{E6D13D0D-C6FD-4F9A-B9C4-B02F3E3DD2E8}"/>
              </a:ext>
            </a:extLst>
          </p:cNvPr>
          <p:cNvSpPr/>
          <p:nvPr/>
        </p:nvSpPr>
        <p:spPr>
          <a:xfrm>
            <a:off x="2778909" y="573636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1600</a:t>
            </a:r>
            <a:endParaRPr lang="zh-CN" altLang="en-US" sz="1050">
              <a:latin typeface="+mn-ea"/>
            </a:endParaRPr>
          </a:p>
        </p:txBody>
      </p:sp>
    </p:spTree>
    <p:extLst>
      <p:ext uri="{BB962C8B-B14F-4D97-AF65-F5344CB8AC3E}">
        <p14:creationId xmlns:p14="http://schemas.microsoft.com/office/powerpoint/2010/main" val="2138962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additive="base">
                                        <p:cTn id="12" dur="500" fill="hold"/>
                                        <p:tgtEl>
                                          <p:spTgt spid="107"/>
                                        </p:tgtEl>
                                        <p:attrNameLst>
                                          <p:attrName>ppt_x</p:attrName>
                                        </p:attrNameLst>
                                      </p:cBhvr>
                                      <p:tavLst>
                                        <p:tav tm="0">
                                          <p:val>
                                            <p:strVal val="#ppt_x"/>
                                          </p:val>
                                        </p:tav>
                                        <p:tav tm="100000">
                                          <p:val>
                                            <p:strVal val="#ppt_x"/>
                                          </p:val>
                                        </p:tav>
                                      </p:tavLst>
                                    </p:anim>
                                    <p:anim calcmode="lin" valueType="num">
                                      <p:cBhvr additive="base">
                                        <p:cTn id="13" dur="500" fill="hold"/>
                                        <p:tgtEl>
                                          <p:spTgt spid="10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8"/>
                                        </p:tgtEl>
                                        <p:attrNameLst>
                                          <p:attrName>style.visibility</p:attrName>
                                        </p:attrNameLst>
                                      </p:cBhvr>
                                      <p:to>
                                        <p:strVal val="visible"/>
                                      </p:to>
                                    </p:set>
                                    <p:anim calcmode="lin" valueType="num">
                                      <p:cBhvr additive="base">
                                        <p:cTn id="17" dur="500" fill="hold"/>
                                        <p:tgtEl>
                                          <p:spTgt spid="108"/>
                                        </p:tgtEl>
                                        <p:attrNameLst>
                                          <p:attrName>ppt_x</p:attrName>
                                        </p:attrNameLst>
                                      </p:cBhvr>
                                      <p:tavLst>
                                        <p:tav tm="0">
                                          <p:val>
                                            <p:strVal val="#ppt_x"/>
                                          </p:val>
                                        </p:tav>
                                        <p:tav tm="100000">
                                          <p:val>
                                            <p:strVal val="#ppt_x"/>
                                          </p:val>
                                        </p:tav>
                                      </p:tavLst>
                                    </p:anim>
                                    <p:anim calcmode="lin" valueType="num">
                                      <p:cBhvr additive="base">
                                        <p:cTn id="18"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cBhvr additive="base">
                                        <p:cTn id="28" dur="500" fill="hold"/>
                                        <p:tgtEl>
                                          <p:spTgt spid="109"/>
                                        </p:tgtEl>
                                        <p:attrNameLst>
                                          <p:attrName>ppt_x</p:attrName>
                                        </p:attrNameLst>
                                      </p:cBhvr>
                                      <p:tavLst>
                                        <p:tav tm="0">
                                          <p:val>
                                            <p:strVal val="#ppt_x"/>
                                          </p:val>
                                        </p:tav>
                                        <p:tav tm="100000">
                                          <p:val>
                                            <p:strVal val="#ppt_x"/>
                                          </p:val>
                                        </p:tav>
                                      </p:tavLst>
                                    </p:anim>
                                    <p:anim calcmode="lin" valueType="num">
                                      <p:cBhvr additive="base">
                                        <p:cTn id="29"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1.25E-6 3.7037E-6 L 0.05417 3.7037E-6 " pathEditMode="relative" rAng="0" ptsTypes="AA">
                                      <p:cBhvr>
                                        <p:cTn id="33" dur="1000" fill="hold"/>
                                        <p:tgtEl>
                                          <p:spTgt spid="6"/>
                                        </p:tgtEl>
                                        <p:attrNameLst>
                                          <p:attrName>ppt_x</p:attrName>
                                          <p:attrName>ppt_y</p:attrName>
                                        </p:attrNameLst>
                                      </p:cBhvr>
                                      <p:rCtr x="2708"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fill="hold"/>
                                        <p:tgtEl>
                                          <p:spTgt spid="110"/>
                                        </p:tgtEl>
                                        <p:attrNameLst>
                                          <p:attrName>ppt_x</p:attrName>
                                        </p:attrNameLst>
                                      </p:cBhvr>
                                      <p:tavLst>
                                        <p:tav tm="0">
                                          <p:val>
                                            <p:strVal val="#ppt_x"/>
                                          </p:val>
                                        </p:tav>
                                        <p:tav tm="100000">
                                          <p:val>
                                            <p:strVal val="#ppt_x"/>
                                          </p:val>
                                        </p:tav>
                                      </p:tavLst>
                                    </p:anim>
                                    <p:anim calcmode="lin" valueType="num">
                                      <p:cBhvr additive="base">
                                        <p:cTn id="39"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1"/>
                                        </p:tgtEl>
                                        <p:attrNameLst>
                                          <p:attrName>style.visibility</p:attrName>
                                        </p:attrNameLst>
                                      </p:cBhvr>
                                      <p:to>
                                        <p:strVal val="visible"/>
                                      </p:to>
                                    </p:set>
                                    <p:anim calcmode="lin" valueType="num">
                                      <p:cBhvr additive="base">
                                        <p:cTn id="44" dur="500" fill="hold"/>
                                        <p:tgtEl>
                                          <p:spTgt spid="111"/>
                                        </p:tgtEl>
                                        <p:attrNameLst>
                                          <p:attrName>ppt_x</p:attrName>
                                        </p:attrNameLst>
                                      </p:cBhvr>
                                      <p:tavLst>
                                        <p:tav tm="0">
                                          <p:val>
                                            <p:strVal val="#ppt_x"/>
                                          </p:val>
                                        </p:tav>
                                        <p:tav tm="100000">
                                          <p:val>
                                            <p:strVal val="#ppt_x"/>
                                          </p:val>
                                        </p:tav>
                                      </p:tavLst>
                                    </p:anim>
                                    <p:anim calcmode="lin" valueType="num">
                                      <p:cBhvr additive="base">
                                        <p:cTn id="45"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accel="50000" decel="50000" fill="hold" grpId="1" nodeType="clickEffect">
                                  <p:stCondLst>
                                    <p:cond delay="0"/>
                                  </p:stCondLst>
                                  <p:childTnLst>
                                    <p:animEffect transition="out" filter="fade">
                                      <p:cBhvr>
                                        <p:cTn id="49" dur="1000"/>
                                        <p:tgtEl>
                                          <p:spTgt spid="111"/>
                                        </p:tgtEl>
                                      </p:cBhvr>
                                    </p:animEffect>
                                    <p:set>
                                      <p:cBhvr>
                                        <p:cTn id="50" dur="1" fill="hold">
                                          <p:stCondLst>
                                            <p:cond delay="999"/>
                                          </p:stCondLst>
                                        </p:cTn>
                                        <p:tgtEl>
                                          <p:spTgt spid="111"/>
                                        </p:tgtEl>
                                        <p:attrNameLst>
                                          <p:attrName>style.visibility</p:attrName>
                                        </p:attrNameLst>
                                      </p:cBhvr>
                                      <p:to>
                                        <p:strVal val="hidden"/>
                                      </p:to>
                                    </p:set>
                                  </p:childTnLst>
                                </p:cTn>
                              </p:par>
                              <p:par>
                                <p:cTn id="51" presetID="10" presetClass="entr" presetSubtype="0" accel="50000" decel="50000" fill="hold" grpId="0" nodeType="with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fade">
                                      <p:cBhvr>
                                        <p:cTn id="53" dur="1000"/>
                                        <p:tgtEl>
                                          <p:spTgt spid="112"/>
                                        </p:tgtEl>
                                      </p:cBhvr>
                                    </p:animEffect>
                                  </p:childTnLst>
                                </p:cTn>
                              </p:par>
                              <p:par>
                                <p:cTn id="54" presetID="63" presetClass="path" presetSubtype="0" accel="50000" decel="50000" fill="hold" grpId="2" nodeType="withEffect">
                                  <p:stCondLst>
                                    <p:cond delay="0"/>
                                  </p:stCondLst>
                                  <p:childTnLst>
                                    <p:animMotion origin="layout" path="M 0 0 L -0.00061 -0.085728 E" pathEditMode="relative" ptsTypes="">
                                      <p:cBhvr>
                                        <p:cTn id="55" dur="1000" fill="hold"/>
                                        <p:tgtEl>
                                          <p:spTgt spid="111"/>
                                        </p:tgtEl>
                                        <p:attrNameLst>
                                          <p:attrName>ppt_x</p:attrName>
                                          <p:attrName>ppt_y</p:attrName>
                                        </p:attrNameLst>
                                      </p:cBhvr>
                                    </p:animMotion>
                                  </p:childTnLst>
                                </p:cTn>
                              </p:par>
                              <p:par>
                                <p:cTn id="56" presetID="63" presetClass="path" presetSubtype="0" accel="50000" decel="50000" fill="hold" grpId="1" nodeType="withEffect">
                                  <p:stCondLst>
                                    <p:cond delay="0"/>
                                  </p:stCondLst>
                                  <p:childTnLst>
                                    <p:animMotion origin="layout" path="M 0.00061 0.085728 L 0 0 E" pathEditMode="relative" ptsTypes="">
                                      <p:cBhvr>
                                        <p:cTn id="57" dur="1000" fill="hold"/>
                                        <p:tgtEl>
                                          <p:spTgt spid="112"/>
                                        </p:tgtEl>
                                        <p:attrNameLst>
                                          <p:attrName>ppt_x</p:attrName>
                                          <p:attrName>ppt_y</p:attrName>
                                        </p:attrNameLst>
                                      </p:cBhvr>
                                    </p:animMotion>
                                  </p:childTnLst>
                                </p:cTn>
                              </p:par>
                              <p:par>
                                <p:cTn id="58" presetID="6" presetClass="emph" presetSubtype="0" accel="50000" decel="50000" fill="hold" grpId="3" nodeType="withEffect">
                                  <p:stCondLst>
                                    <p:cond delay="0"/>
                                  </p:stCondLst>
                                  <p:childTnLst>
                                    <p:animScale>
                                      <p:cBhvr>
                                        <p:cTn id="59" dur="1000" fill="hold"/>
                                        <p:tgtEl>
                                          <p:spTgt spid="111"/>
                                        </p:tgtEl>
                                      </p:cBhvr>
                                      <p:by x="150000" y="150000"/>
                                      <p:from x="100000" y="100000"/>
                                      <p:to x="100000" y="100000"/>
                                    </p:animScale>
                                  </p:childTnLst>
                                </p:cTn>
                              </p:par>
                              <p:par>
                                <p:cTn id="60" presetID="6" presetClass="emph" presetSubtype="0" accel="50000" decel="50000" fill="hold" grpId="2" nodeType="withEffect">
                                  <p:stCondLst>
                                    <p:cond delay="0"/>
                                  </p:stCondLst>
                                  <p:childTnLst>
                                    <p:animScale>
                                      <p:cBhvr>
                                        <p:cTn id="61" dur="1000" fill="hold"/>
                                        <p:tgtEl>
                                          <p:spTgt spid="112"/>
                                        </p:tgtEl>
                                      </p:cBhvr>
                                      <p:by x="150000" y="150000"/>
                                      <p:from x="100000" y="100000"/>
                                      <p:to x="100000" y="100000"/>
                                    </p:animScale>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 calcmode="lin" valueType="num">
                                      <p:cBhvr additive="base">
                                        <p:cTn id="66" dur="500" fill="hold"/>
                                        <p:tgtEl>
                                          <p:spTgt spid="113"/>
                                        </p:tgtEl>
                                        <p:attrNameLst>
                                          <p:attrName>ppt_x</p:attrName>
                                        </p:attrNameLst>
                                      </p:cBhvr>
                                      <p:tavLst>
                                        <p:tav tm="0">
                                          <p:val>
                                            <p:strVal val="#ppt_x"/>
                                          </p:val>
                                        </p:tav>
                                        <p:tav tm="100000">
                                          <p:val>
                                            <p:strVal val="#ppt_x"/>
                                          </p:val>
                                        </p:tav>
                                      </p:tavLst>
                                    </p:anim>
                                    <p:anim calcmode="lin" valueType="num">
                                      <p:cBhvr additive="base">
                                        <p:cTn id="67"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2" nodeType="clickEffect">
                                  <p:stCondLst>
                                    <p:cond delay="0"/>
                                  </p:stCondLst>
                                  <p:childTnLst>
                                    <p:animMotion origin="layout" path="M 0.05417 3.7037E-6 L 0.1082 0.00046 " pathEditMode="relative" rAng="0" ptsTypes="AA">
                                      <p:cBhvr>
                                        <p:cTn id="71" dur="1250" fill="hold"/>
                                        <p:tgtEl>
                                          <p:spTgt spid="6"/>
                                        </p:tgtEl>
                                        <p:attrNameLst>
                                          <p:attrName>ppt_x</p:attrName>
                                          <p:attrName>ppt_y</p:attrName>
                                        </p:attrNameLst>
                                      </p:cBhvr>
                                      <p:rCtr x="269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06" grpId="0" animBg="1"/>
      <p:bldP spid="107" grpId="0" animBg="1"/>
      <p:bldP spid="108" grpId="0" animBg="1"/>
      <p:bldP spid="109" grpId="0" animBg="1"/>
      <p:bldP spid="110" grpId="0" animBg="1"/>
      <p:bldP spid="111" grpId="0" animBg="1"/>
      <p:bldP spid="111" grpId="1" animBg="1"/>
      <p:bldP spid="111" grpId="2" animBg="1"/>
      <p:bldP spid="111" grpId="3" animBg="1"/>
      <p:bldP spid="112" grpId="0" animBg="1"/>
      <p:bldP spid="112" grpId="1" animBg="1"/>
      <p:bldP spid="112" grpId="2" animBg="1"/>
      <p:bldP spid="11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矩形: 圆角 89">
            <a:extLst>
              <a:ext uri="{FF2B5EF4-FFF2-40B4-BE49-F238E27FC236}">
                <a16:creationId xmlns:a16="http://schemas.microsoft.com/office/drawing/2014/main" id="{F4387B5A-5FC8-48D0-8BBF-91C68E41FFFC}"/>
              </a:ext>
            </a:extLst>
          </p:cNvPr>
          <p:cNvSpPr/>
          <p:nvPr/>
        </p:nvSpPr>
        <p:spPr>
          <a:xfrm>
            <a:off x="1426920"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CE356905-5DCD-4460-A84D-20FDC79079D7}"/>
              </a:ext>
            </a:extLst>
          </p:cNvPr>
          <p:cNvSpPr/>
          <p:nvPr/>
        </p:nvSpPr>
        <p:spPr>
          <a:xfrm>
            <a:off x="767443"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A01AE103-A086-4B84-8CF7-91B05662CFFA}"/>
              </a:ext>
            </a:extLst>
          </p:cNvPr>
          <p:cNvSpPr/>
          <p:nvPr/>
        </p:nvSpPr>
        <p:spPr>
          <a:xfrm>
            <a:off x="2086397"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B53CDF0D-FA4B-4C60-8042-E17F36DCBBAC}"/>
              </a:ext>
            </a:extLst>
          </p:cNvPr>
          <p:cNvSpPr/>
          <p:nvPr/>
        </p:nvSpPr>
        <p:spPr>
          <a:xfrm>
            <a:off x="2745874"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49C78481-B9AB-4E2D-B353-3ACEB9A67FF5}"/>
              </a:ext>
            </a:extLst>
          </p:cNvPr>
          <p:cNvSpPr/>
          <p:nvPr/>
        </p:nvSpPr>
        <p:spPr>
          <a:xfrm>
            <a:off x="3405351"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9D035D32-8068-4175-8D97-0761CBA05C54}"/>
              </a:ext>
            </a:extLst>
          </p:cNvPr>
          <p:cNvSpPr/>
          <p:nvPr/>
        </p:nvSpPr>
        <p:spPr>
          <a:xfrm>
            <a:off x="4064828"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80E8716C-1FB1-415A-8D76-9862831AAB86}"/>
              </a:ext>
            </a:extLst>
          </p:cNvPr>
          <p:cNvSpPr/>
          <p:nvPr/>
        </p:nvSpPr>
        <p:spPr>
          <a:xfrm>
            <a:off x="4724305"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4ACA8042-D8F4-496E-BEB5-DF949F2FBDBA}"/>
              </a:ext>
            </a:extLst>
          </p:cNvPr>
          <p:cNvSpPr/>
          <p:nvPr/>
        </p:nvSpPr>
        <p:spPr>
          <a:xfrm>
            <a:off x="5383782"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01BA0B27-E2CF-48B7-ADEC-8B12EE5F3B6C}"/>
              </a:ext>
            </a:extLst>
          </p:cNvPr>
          <p:cNvSpPr/>
          <p:nvPr/>
        </p:nvSpPr>
        <p:spPr>
          <a:xfrm>
            <a:off x="6043259"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35437FF8-5177-4F62-A5B2-E960231CAF2D}"/>
              </a:ext>
            </a:extLst>
          </p:cNvPr>
          <p:cNvSpPr/>
          <p:nvPr/>
        </p:nvSpPr>
        <p:spPr>
          <a:xfrm>
            <a:off x="6702736"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A5A07DC7-011A-42E7-AF3F-EBDBC28B3FBB}"/>
              </a:ext>
            </a:extLst>
          </p:cNvPr>
          <p:cNvSpPr/>
          <p:nvPr/>
        </p:nvSpPr>
        <p:spPr>
          <a:xfrm>
            <a:off x="7362213"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EBD9EA49-A4F9-4B0A-8CA2-0BFCD3C4BD83}"/>
              </a:ext>
            </a:extLst>
          </p:cNvPr>
          <p:cNvSpPr/>
          <p:nvPr/>
        </p:nvSpPr>
        <p:spPr>
          <a:xfrm>
            <a:off x="8021690"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0AD0498B-6392-42F1-B494-DAEB7A2F54CA}"/>
              </a:ext>
            </a:extLst>
          </p:cNvPr>
          <p:cNvSpPr/>
          <p:nvPr/>
        </p:nvSpPr>
        <p:spPr>
          <a:xfrm>
            <a:off x="8681167"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6323ABDF-5C22-4A3A-9082-FDA0C7C5666A}"/>
              </a:ext>
            </a:extLst>
          </p:cNvPr>
          <p:cNvSpPr/>
          <p:nvPr/>
        </p:nvSpPr>
        <p:spPr>
          <a:xfrm>
            <a:off x="9340644"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E73BA53C-0CDD-4C7A-AA25-12B9600A91DB}"/>
              </a:ext>
            </a:extLst>
          </p:cNvPr>
          <p:cNvSpPr/>
          <p:nvPr/>
        </p:nvSpPr>
        <p:spPr>
          <a:xfrm>
            <a:off x="10000121"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569DFEB3-E24F-4AD6-994E-97DF149CEF36}"/>
              </a:ext>
            </a:extLst>
          </p:cNvPr>
          <p:cNvSpPr/>
          <p:nvPr/>
        </p:nvSpPr>
        <p:spPr>
          <a:xfrm>
            <a:off x="10659592" y="4778409"/>
            <a:ext cx="578309" cy="1399492"/>
          </a:xfrm>
          <a:prstGeom prst="roundRect">
            <a:avLst>
              <a:gd name="adj" fmla="val 6512"/>
            </a:avLst>
          </a:prstGeom>
          <a:noFill/>
          <a:ln w="19050">
            <a:solidFill>
              <a:srgbClr val="00B05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57" name="直接连接符 256">
            <a:extLst>
              <a:ext uri="{FF2B5EF4-FFF2-40B4-BE49-F238E27FC236}">
                <a16:creationId xmlns:a16="http://schemas.microsoft.com/office/drawing/2014/main" id="{C460CF16-0101-4B2F-984F-6EA4AB5D4893}"/>
              </a:ext>
            </a:extLst>
          </p:cNvPr>
          <p:cNvCxnSpPr>
            <a:cxnSpLocks/>
            <a:stCxn id="31" idx="6"/>
          </p:cNvCxnSpPr>
          <p:nvPr/>
        </p:nvCxnSpPr>
        <p:spPr>
          <a:xfrm>
            <a:off x="754326" y="4746447"/>
            <a:ext cx="10440147"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82" name="文本占位符 1">
            <a:extLst>
              <a:ext uri="{FF2B5EF4-FFF2-40B4-BE49-F238E27FC236}">
                <a16:creationId xmlns:a16="http://schemas.microsoft.com/office/drawing/2014/main" id="{FC29B715-5853-4AF1-B046-073A1E41B706}"/>
              </a:ext>
            </a:extLst>
          </p:cNvPr>
          <p:cNvSpPr>
            <a:spLocks noGrp="1"/>
          </p:cNvSpPr>
          <p:nvPr>
            <p:ph type="body" sz="quarter" idx="11"/>
          </p:nvPr>
        </p:nvSpPr>
        <p:spPr>
          <a:xfrm>
            <a:off x="703000" y="1366191"/>
            <a:ext cx="10749598" cy="2116266"/>
          </a:xfrm>
        </p:spPr>
        <p:txBody>
          <a:bodyPr/>
          <a:lstStyle/>
          <a:p>
            <a:pPr marL="0" indent="0" algn="l" latinLnBrk="1">
              <a:buNone/>
            </a:pPr>
            <a:r>
              <a:rPr lang="zh-CN" altLang="en-US" b="0" i="0">
                <a:solidFill>
                  <a:srgbClr val="303030"/>
                </a:solidFill>
                <a:effectLst/>
                <a:latin typeface="+mn-lt"/>
                <a:ea typeface="+mn-ea"/>
              </a:rPr>
              <a:t>滑动窗口计数器算法会将一个窗口划分为</a:t>
            </a:r>
            <a:r>
              <a:rPr lang="en-US" altLang="zh-CN" b="0" i="0">
                <a:solidFill>
                  <a:srgbClr val="303030"/>
                </a:solidFill>
                <a:effectLst/>
                <a:latin typeface="+mn-lt"/>
                <a:ea typeface="+mn-ea"/>
              </a:rPr>
              <a:t>n</a:t>
            </a:r>
            <a:r>
              <a:rPr lang="zh-CN" altLang="en-US" b="0" i="0">
                <a:solidFill>
                  <a:srgbClr val="303030"/>
                </a:solidFill>
                <a:effectLst/>
                <a:latin typeface="+mn-lt"/>
                <a:ea typeface="+mn-ea"/>
              </a:rPr>
              <a:t>个更小的区间，例如</a:t>
            </a:r>
            <a:endParaRPr lang="en-US" altLang="zh-CN" b="0" i="0">
              <a:solidFill>
                <a:srgbClr val="303030"/>
              </a:solidFill>
              <a:effectLst/>
              <a:latin typeface="+mn-lt"/>
              <a:ea typeface="+mn-ea"/>
            </a:endParaRPr>
          </a:p>
          <a:p>
            <a:pPr latinLnBrk="1"/>
            <a:r>
              <a:rPr lang="zh-CN" altLang="en-US">
                <a:solidFill>
                  <a:srgbClr val="303030"/>
                </a:solidFill>
                <a:latin typeface="+mn-lt"/>
                <a:ea typeface="+mn-ea"/>
              </a:rPr>
              <a:t>窗口时间跨度</a:t>
            </a:r>
            <a:r>
              <a:rPr lang="en-US" altLang="zh-CN">
                <a:solidFill>
                  <a:srgbClr val="303030"/>
                </a:solidFill>
                <a:latin typeface="+mn-lt"/>
                <a:ea typeface="+mn-ea"/>
              </a:rPr>
              <a:t>Interval</a:t>
            </a:r>
            <a:r>
              <a:rPr lang="zh-CN" altLang="en-US" b="0" i="0">
                <a:solidFill>
                  <a:srgbClr val="303030"/>
                </a:solidFill>
                <a:effectLst/>
                <a:latin typeface="+mn-lt"/>
                <a:ea typeface="+mn-ea"/>
              </a:rPr>
              <a:t>为</a:t>
            </a:r>
            <a:r>
              <a:rPr lang="en-US" altLang="zh-CN" b="0" i="0">
                <a:solidFill>
                  <a:srgbClr val="303030"/>
                </a:solidFill>
                <a:effectLst/>
                <a:latin typeface="+mn-lt"/>
                <a:ea typeface="+mn-ea"/>
              </a:rPr>
              <a:t>1</a:t>
            </a:r>
            <a:r>
              <a:rPr lang="zh-CN" altLang="en-US" b="0" i="0">
                <a:solidFill>
                  <a:srgbClr val="303030"/>
                </a:solidFill>
                <a:effectLst/>
                <a:latin typeface="+mn-lt"/>
                <a:ea typeface="+mn-ea"/>
              </a:rPr>
              <a:t>秒；区间数量</a:t>
            </a:r>
            <a:r>
              <a:rPr lang="en-US" altLang="zh-CN">
                <a:solidFill>
                  <a:srgbClr val="303030"/>
                </a:solidFill>
                <a:latin typeface="+mn-lt"/>
                <a:ea typeface="+mn-ea"/>
              </a:rPr>
              <a:t> n = 2 </a:t>
            </a:r>
            <a:r>
              <a:rPr lang="zh-CN" altLang="en-US">
                <a:solidFill>
                  <a:srgbClr val="303030"/>
                </a:solidFill>
                <a:latin typeface="+mn-lt"/>
                <a:ea typeface="+mn-ea"/>
              </a:rPr>
              <a:t>，则每个小区间时间跨度为</a:t>
            </a:r>
            <a:r>
              <a:rPr lang="en-US" altLang="zh-CN">
                <a:solidFill>
                  <a:srgbClr val="303030"/>
                </a:solidFill>
                <a:latin typeface="+mn-lt"/>
                <a:ea typeface="+mn-ea"/>
              </a:rPr>
              <a:t>500ms</a:t>
            </a:r>
            <a:r>
              <a:rPr lang="zh-CN" altLang="en-US">
                <a:solidFill>
                  <a:srgbClr val="303030"/>
                </a:solidFill>
                <a:latin typeface="+mn-lt"/>
                <a:ea typeface="+mn-ea"/>
              </a:rPr>
              <a:t>，每个区间都有计数器</a:t>
            </a:r>
            <a:endParaRPr lang="en-US" altLang="zh-CN">
              <a:solidFill>
                <a:srgbClr val="303030"/>
              </a:solidFill>
              <a:latin typeface="+mn-lt"/>
              <a:ea typeface="+mn-ea"/>
            </a:endParaRPr>
          </a:p>
          <a:p>
            <a:pPr latinLnBrk="1"/>
            <a:r>
              <a:rPr kumimoji="1" lang="zh-CN" altLang="en-US">
                <a:latin typeface="+mn-lt"/>
                <a:ea typeface="+mn-ea"/>
              </a:rPr>
              <a:t>限流阈值依然为</a:t>
            </a:r>
            <a:r>
              <a:rPr kumimoji="1" lang="en-US" altLang="zh-CN">
                <a:latin typeface="+mn-lt"/>
                <a:ea typeface="+mn-ea"/>
              </a:rPr>
              <a:t>3</a:t>
            </a:r>
            <a:r>
              <a:rPr kumimoji="1" lang="zh-CN" altLang="en-US">
                <a:latin typeface="+mn-lt"/>
                <a:ea typeface="+mn-ea"/>
              </a:rPr>
              <a:t>，时间窗口（</a:t>
            </a:r>
            <a:r>
              <a:rPr kumimoji="1" lang="en-US" altLang="zh-CN">
                <a:latin typeface="+mn-lt"/>
                <a:ea typeface="+mn-ea"/>
              </a:rPr>
              <a:t>1</a:t>
            </a:r>
            <a:r>
              <a:rPr kumimoji="1" lang="zh-CN" altLang="en-US">
                <a:latin typeface="+mn-lt"/>
                <a:ea typeface="+mn-ea"/>
              </a:rPr>
              <a:t>秒）内请求超过阈值时，超出的请求被限流</a:t>
            </a:r>
            <a:endParaRPr kumimoji="1" lang="en-US" altLang="zh-CN">
              <a:latin typeface="+mn-lt"/>
              <a:ea typeface="+mn-ea"/>
            </a:endParaRPr>
          </a:p>
          <a:p>
            <a:pPr latinLnBrk="1"/>
            <a:r>
              <a:rPr kumimoji="1" lang="zh-CN" altLang="en-US">
                <a:latin typeface="+mn-lt"/>
                <a:ea typeface="+mn-ea"/>
              </a:rPr>
              <a:t>窗口会根据当前请求所在时间（</a:t>
            </a:r>
            <a:r>
              <a:rPr kumimoji="1" lang="en-US" altLang="zh-CN">
                <a:latin typeface="+mn-lt"/>
                <a:ea typeface="+mn-ea"/>
              </a:rPr>
              <a:t>currentTime</a:t>
            </a:r>
            <a:r>
              <a:rPr kumimoji="1" lang="zh-CN" altLang="en-US">
                <a:latin typeface="+mn-lt"/>
                <a:ea typeface="+mn-ea"/>
              </a:rPr>
              <a:t>）移动，窗口范围是从（</a:t>
            </a:r>
            <a:r>
              <a:rPr kumimoji="1" lang="en-US" altLang="zh-CN">
                <a:latin typeface="+mn-lt"/>
                <a:ea typeface="+mn-ea"/>
              </a:rPr>
              <a:t>currentTime-Interval</a:t>
            </a:r>
            <a:r>
              <a:rPr kumimoji="1" lang="zh-CN" altLang="en-US">
                <a:latin typeface="+mn-lt"/>
                <a:ea typeface="+mn-ea"/>
              </a:rPr>
              <a:t>）之后的第一个时区开始，到</a:t>
            </a:r>
            <a:r>
              <a:rPr kumimoji="1" lang="en-US" altLang="zh-CN">
                <a:latin typeface="+mn-lt"/>
                <a:ea typeface="+mn-ea"/>
              </a:rPr>
              <a:t>currentTime</a:t>
            </a:r>
            <a:r>
              <a:rPr kumimoji="1" lang="zh-CN" altLang="en-US">
                <a:latin typeface="+mn-lt"/>
                <a:ea typeface="+mn-ea"/>
              </a:rPr>
              <a:t>所在时区结束。</a:t>
            </a:r>
            <a:endParaRPr kumimoji="1" lang="en-US" altLang="zh-CN">
              <a:latin typeface="+mn-lt"/>
              <a:ea typeface="+mn-ea"/>
            </a:endParaRPr>
          </a:p>
        </p:txBody>
      </p:sp>
      <p:sp>
        <p:nvSpPr>
          <p:cNvPr id="19" name="标题 18">
            <a:extLst>
              <a:ext uri="{FF2B5EF4-FFF2-40B4-BE49-F238E27FC236}">
                <a16:creationId xmlns:a16="http://schemas.microsoft.com/office/drawing/2014/main" id="{FF32A6CD-800C-4320-A08C-C45C0C784517}"/>
              </a:ext>
            </a:extLst>
          </p:cNvPr>
          <p:cNvSpPr>
            <a:spLocks noGrp="1"/>
          </p:cNvSpPr>
          <p:nvPr>
            <p:ph type="title"/>
          </p:nvPr>
        </p:nvSpPr>
        <p:spPr/>
        <p:txBody>
          <a:bodyPr/>
          <a:lstStyle/>
          <a:p>
            <a:r>
              <a:rPr lang="zh-CN" altLang="en-US"/>
              <a:t>滑动窗口计数器算法</a:t>
            </a:r>
          </a:p>
        </p:txBody>
      </p:sp>
      <p:grpSp>
        <p:nvGrpSpPr>
          <p:cNvPr id="262" name="组合 261">
            <a:extLst>
              <a:ext uri="{FF2B5EF4-FFF2-40B4-BE49-F238E27FC236}">
                <a16:creationId xmlns:a16="http://schemas.microsoft.com/office/drawing/2014/main" id="{CA8F4319-A3B6-42B7-AB69-84C0E02059BC}"/>
              </a:ext>
            </a:extLst>
          </p:cNvPr>
          <p:cNvGrpSpPr/>
          <p:nvPr/>
        </p:nvGrpSpPr>
        <p:grpSpPr>
          <a:xfrm>
            <a:off x="314319" y="3535283"/>
            <a:ext cx="440007" cy="2782677"/>
            <a:chOff x="314319" y="3121891"/>
            <a:chExt cx="440007" cy="2782677"/>
          </a:xfrm>
        </p:grpSpPr>
        <p:cxnSp>
          <p:nvCxnSpPr>
            <p:cNvPr id="17" name="直接箭头连接符 16">
              <a:extLst>
                <a:ext uri="{FF2B5EF4-FFF2-40B4-BE49-F238E27FC236}">
                  <a16:creationId xmlns:a16="http://schemas.microsoft.com/office/drawing/2014/main" id="{5B3EFE81-5C41-49BA-91D1-9AD079A89532}"/>
                </a:ext>
              </a:extLst>
            </p:cNvPr>
            <p:cNvCxnSpPr>
              <a:cxnSpLocks/>
            </p:cNvCxnSpPr>
            <p:nvPr/>
          </p:nvCxnSpPr>
          <p:spPr>
            <a:xfrm flipV="1">
              <a:off x="710880" y="3121891"/>
              <a:ext cx="0" cy="2660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22425221-A503-4F82-BF21-F84DF049E5BD}"/>
                </a:ext>
              </a:extLst>
            </p:cNvPr>
            <p:cNvSpPr txBox="1"/>
            <p:nvPr/>
          </p:nvSpPr>
          <p:spPr>
            <a:xfrm>
              <a:off x="314319" y="559679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EA4ACAA9-F1E3-4DFD-A67A-FE648C3A2367}"/>
                </a:ext>
              </a:extLst>
            </p:cNvPr>
            <p:cNvSpPr txBox="1"/>
            <p:nvPr/>
          </p:nvSpPr>
          <p:spPr>
            <a:xfrm>
              <a:off x="314319" y="513009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9030AF9E-9D9A-4143-B766-41CC6228642A}"/>
                </a:ext>
              </a:extLst>
            </p:cNvPr>
            <p:cNvSpPr txBox="1"/>
            <p:nvPr/>
          </p:nvSpPr>
          <p:spPr>
            <a:xfrm>
              <a:off x="314319" y="4661065"/>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2</a:t>
              </a:r>
              <a:endParaRPr lang="zh-CN" altLang="en-US" sz="1400" dirty="0">
                <a:solidFill>
                  <a:schemeClr val="tx1">
                    <a:lumMod val="65000"/>
                    <a:lumOff val="35000"/>
                  </a:schemeClr>
                </a:solidFill>
                <a:latin typeface="+mn-lt"/>
                <a:ea typeface="+mn-ea"/>
              </a:endParaRPr>
            </a:p>
          </p:txBody>
        </p:sp>
        <p:sp>
          <p:nvSpPr>
            <p:cNvPr id="24" name="文本框 23">
              <a:extLst>
                <a:ext uri="{FF2B5EF4-FFF2-40B4-BE49-F238E27FC236}">
                  <a16:creationId xmlns:a16="http://schemas.microsoft.com/office/drawing/2014/main" id="{C4CE5C99-1010-42CC-86A9-C15B05BB720C}"/>
                </a:ext>
              </a:extLst>
            </p:cNvPr>
            <p:cNvSpPr txBox="1"/>
            <p:nvPr/>
          </p:nvSpPr>
          <p:spPr>
            <a:xfrm>
              <a:off x="314319" y="4192031"/>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3</a:t>
              </a:r>
              <a:endParaRPr lang="zh-CN" altLang="en-US" sz="1400" dirty="0">
                <a:solidFill>
                  <a:schemeClr val="tx1">
                    <a:lumMod val="65000"/>
                    <a:lumOff val="35000"/>
                  </a:schemeClr>
                </a:solidFill>
                <a:latin typeface="+mn-lt"/>
                <a:ea typeface="+mn-ea"/>
              </a:endParaRPr>
            </a:p>
          </p:txBody>
        </p:sp>
        <p:sp>
          <p:nvSpPr>
            <p:cNvPr id="25" name="文本框 24">
              <a:extLst>
                <a:ext uri="{FF2B5EF4-FFF2-40B4-BE49-F238E27FC236}">
                  <a16:creationId xmlns:a16="http://schemas.microsoft.com/office/drawing/2014/main" id="{A847F123-8864-4137-A045-D5E236DA1689}"/>
                </a:ext>
              </a:extLst>
            </p:cNvPr>
            <p:cNvSpPr txBox="1"/>
            <p:nvPr/>
          </p:nvSpPr>
          <p:spPr>
            <a:xfrm>
              <a:off x="314319" y="3722997"/>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4</a:t>
              </a:r>
              <a:endParaRPr lang="zh-CN" altLang="en-US" sz="14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40C8B9C1-FD38-4136-B18A-751AEC42DE26}"/>
                </a:ext>
              </a:extLst>
            </p:cNvPr>
            <p:cNvSpPr txBox="1"/>
            <p:nvPr/>
          </p:nvSpPr>
          <p:spPr>
            <a:xfrm>
              <a:off x="314319" y="3253963"/>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5</a:t>
              </a:r>
              <a:endParaRPr lang="zh-CN" altLang="en-US" sz="1400" dirty="0">
                <a:solidFill>
                  <a:schemeClr val="tx1">
                    <a:lumMod val="65000"/>
                    <a:lumOff val="35000"/>
                  </a:schemeClr>
                </a:solidFill>
                <a:latin typeface="+mn-lt"/>
                <a:ea typeface="+mn-ea"/>
              </a:endParaRPr>
            </a:p>
          </p:txBody>
        </p:sp>
        <p:sp>
          <p:nvSpPr>
            <p:cNvPr id="27" name="椭圆 26">
              <a:extLst>
                <a:ext uri="{FF2B5EF4-FFF2-40B4-BE49-F238E27FC236}">
                  <a16:creationId xmlns:a16="http://schemas.microsoft.com/office/drawing/2014/main" id="{83882AAA-1DB7-447A-9EB6-CEC0277599C5}"/>
                </a:ext>
              </a:extLst>
            </p:cNvPr>
            <p:cNvSpPr/>
            <p:nvPr/>
          </p:nvSpPr>
          <p:spPr>
            <a:xfrm>
              <a:off x="659922" y="522857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D91D325-FA2A-4400-91D0-A05896589CAE}"/>
                </a:ext>
              </a:extLst>
            </p:cNvPr>
            <p:cNvSpPr/>
            <p:nvPr/>
          </p:nvSpPr>
          <p:spPr>
            <a:xfrm>
              <a:off x="659922" y="5703477"/>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079D08E-4E99-4A69-A5D7-326F0BBC2C96}"/>
                </a:ext>
              </a:extLst>
            </p:cNvPr>
            <p:cNvSpPr/>
            <p:nvPr/>
          </p:nvSpPr>
          <p:spPr>
            <a:xfrm>
              <a:off x="659922" y="4757929"/>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633F732-68DC-48BE-A04D-89CAAE5FD333}"/>
                </a:ext>
              </a:extLst>
            </p:cNvPr>
            <p:cNvSpPr/>
            <p:nvPr/>
          </p:nvSpPr>
          <p:spPr>
            <a:xfrm>
              <a:off x="659922" y="4285853"/>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A3257-7A4D-44D7-9AAD-72B9C27DA5EC}"/>
                </a:ext>
              </a:extLst>
            </p:cNvPr>
            <p:cNvSpPr/>
            <p:nvPr/>
          </p:nvSpPr>
          <p:spPr>
            <a:xfrm>
              <a:off x="659922" y="3812381"/>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7374D80-D9AF-47C1-866D-C45640191260}"/>
                </a:ext>
              </a:extLst>
            </p:cNvPr>
            <p:cNvSpPr/>
            <p:nvPr/>
          </p:nvSpPr>
          <p:spPr>
            <a:xfrm>
              <a:off x="659922" y="3341130"/>
              <a:ext cx="94404" cy="94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圆角 5">
            <a:extLst>
              <a:ext uri="{FF2B5EF4-FFF2-40B4-BE49-F238E27FC236}">
                <a16:creationId xmlns:a16="http://schemas.microsoft.com/office/drawing/2014/main" id="{7E6A180D-D33D-4F24-998E-B5ECD575E6B1}"/>
              </a:ext>
            </a:extLst>
          </p:cNvPr>
          <p:cNvSpPr/>
          <p:nvPr/>
        </p:nvSpPr>
        <p:spPr>
          <a:xfrm>
            <a:off x="759953" y="4778409"/>
            <a:ext cx="1241595" cy="1367402"/>
          </a:xfrm>
          <a:prstGeom prst="roundRect">
            <a:avLst>
              <a:gd name="adj" fmla="val 6512"/>
            </a:avLst>
          </a:prstGeom>
          <a:noFill/>
          <a:ln w="19050">
            <a:solidFill>
              <a:srgbClr val="FF00FF"/>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C73852A8-5054-495F-BAB7-A32A69EC44E5}"/>
              </a:ext>
            </a:extLst>
          </p:cNvPr>
          <p:cNvCxnSpPr>
            <a:cxnSpLocks/>
          </p:cNvCxnSpPr>
          <p:nvPr/>
        </p:nvCxnSpPr>
        <p:spPr>
          <a:xfrm>
            <a:off x="710880" y="6176883"/>
            <a:ext cx="108756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文本框 4">
            <a:extLst>
              <a:ext uri="{FF2B5EF4-FFF2-40B4-BE49-F238E27FC236}">
                <a16:creationId xmlns:a16="http://schemas.microsoft.com/office/drawing/2014/main" id="{162D6700-0A20-4150-AD4D-EC7B0F8CBEF3}"/>
              </a:ext>
            </a:extLst>
          </p:cNvPr>
          <p:cNvSpPr txBox="1"/>
          <p:nvPr/>
        </p:nvSpPr>
        <p:spPr>
          <a:xfrm>
            <a:off x="1174738" y="6255665"/>
            <a:ext cx="439544"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500</a:t>
            </a:r>
            <a:endParaRPr lang="zh-CN" altLang="en-US" sz="1100" dirty="0">
              <a:solidFill>
                <a:schemeClr val="tx1">
                  <a:lumMod val="75000"/>
                  <a:lumOff val="25000"/>
                </a:schemeClr>
              </a:solidFill>
              <a:latin typeface="+mn-lt"/>
              <a:ea typeface="+mn-ea"/>
            </a:endParaRPr>
          </a:p>
        </p:txBody>
      </p:sp>
      <p:sp>
        <p:nvSpPr>
          <p:cNvPr id="8" name="文本框 7">
            <a:extLst>
              <a:ext uri="{FF2B5EF4-FFF2-40B4-BE49-F238E27FC236}">
                <a16:creationId xmlns:a16="http://schemas.microsoft.com/office/drawing/2014/main" id="{B033F7E0-3E55-42A8-8DA0-0854C5AE98FF}"/>
              </a:ext>
            </a:extLst>
          </p:cNvPr>
          <p:cNvSpPr txBox="1"/>
          <p:nvPr/>
        </p:nvSpPr>
        <p:spPr>
          <a:xfrm>
            <a:off x="1750678"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1000</a:t>
            </a:r>
            <a:endParaRPr lang="zh-CN" altLang="en-US" sz="1100" dirty="0">
              <a:solidFill>
                <a:schemeClr val="tx1">
                  <a:lumMod val="75000"/>
                  <a:lumOff val="25000"/>
                </a:schemeClr>
              </a:solidFill>
              <a:latin typeface="+mn-lt"/>
              <a:ea typeface="+mn-ea"/>
            </a:endParaRPr>
          </a:p>
        </p:txBody>
      </p:sp>
      <p:sp>
        <p:nvSpPr>
          <p:cNvPr id="9" name="文本框 8">
            <a:extLst>
              <a:ext uri="{FF2B5EF4-FFF2-40B4-BE49-F238E27FC236}">
                <a16:creationId xmlns:a16="http://schemas.microsoft.com/office/drawing/2014/main" id="{94CA992C-3736-4CC4-8AC6-64189446FAB3}"/>
              </a:ext>
            </a:extLst>
          </p:cNvPr>
          <p:cNvSpPr txBox="1"/>
          <p:nvPr/>
        </p:nvSpPr>
        <p:spPr>
          <a:xfrm>
            <a:off x="3072476"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2000</a:t>
            </a:r>
            <a:endParaRPr lang="zh-CN" altLang="en-US" sz="1100" dirty="0">
              <a:solidFill>
                <a:schemeClr val="tx1">
                  <a:lumMod val="75000"/>
                  <a:lumOff val="25000"/>
                </a:schemeClr>
              </a:solidFill>
              <a:latin typeface="+mn-lt"/>
              <a:ea typeface="+mn-ea"/>
            </a:endParaRPr>
          </a:p>
        </p:txBody>
      </p:sp>
      <p:sp>
        <p:nvSpPr>
          <p:cNvPr id="10" name="文本框 9">
            <a:extLst>
              <a:ext uri="{FF2B5EF4-FFF2-40B4-BE49-F238E27FC236}">
                <a16:creationId xmlns:a16="http://schemas.microsoft.com/office/drawing/2014/main" id="{BBFD1880-D09A-4381-8096-3E2E4B829DC6}"/>
              </a:ext>
            </a:extLst>
          </p:cNvPr>
          <p:cNvSpPr txBox="1"/>
          <p:nvPr/>
        </p:nvSpPr>
        <p:spPr>
          <a:xfrm>
            <a:off x="4394274"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3000</a:t>
            </a:r>
            <a:endParaRPr lang="zh-CN" altLang="en-US" sz="1100" dirty="0">
              <a:solidFill>
                <a:schemeClr val="tx1">
                  <a:lumMod val="75000"/>
                  <a:lumOff val="25000"/>
                </a:schemeClr>
              </a:solidFill>
              <a:latin typeface="+mn-lt"/>
              <a:ea typeface="+mn-ea"/>
            </a:endParaRPr>
          </a:p>
        </p:txBody>
      </p:sp>
      <p:sp>
        <p:nvSpPr>
          <p:cNvPr id="11" name="文本框 10">
            <a:extLst>
              <a:ext uri="{FF2B5EF4-FFF2-40B4-BE49-F238E27FC236}">
                <a16:creationId xmlns:a16="http://schemas.microsoft.com/office/drawing/2014/main" id="{99819657-5DDF-496C-9921-3ED223C7577F}"/>
              </a:ext>
            </a:extLst>
          </p:cNvPr>
          <p:cNvSpPr txBox="1"/>
          <p:nvPr/>
        </p:nvSpPr>
        <p:spPr>
          <a:xfrm>
            <a:off x="5716072"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4000</a:t>
            </a:r>
            <a:endParaRPr lang="zh-CN" altLang="en-US" sz="1100" dirty="0">
              <a:solidFill>
                <a:schemeClr val="tx1">
                  <a:lumMod val="75000"/>
                  <a:lumOff val="25000"/>
                </a:schemeClr>
              </a:solidFill>
              <a:latin typeface="+mn-lt"/>
              <a:ea typeface="+mn-ea"/>
            </a:endParaRPr>
          </a:p>
        </p:txBody>
      </p:sp>
      <p:sp>
        <p:nvSpPr>
          <p:cNvPr id="12" name="文本框 11">
            <a:extLst>
              <a:ext uri="{FF2B5EF4-FFF2-40B4-BE49-F238E27FC236}">
                <a16:creationId xmlns:a16="http://schemas.microsoft.com/office/drawing/2014/main" id="{D046C8C3-AA9A-4B55-AE82-E753C2DDCDF8}"/>
              </a:ext>
            </a:extLst>
          </p:cNvPr>
          <p:cNvSpPr txBox="1"/>
          <p:nvPr/>
        </p:nvSpPr>
        <p:spPr>
          <a:xfrm>
            <a:off x="7037870"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5000</a:t>
            </a:r>
            <a:endParaRPr lang="zh-CN" altLang="en-US" sz="1100" dirty="0">
              <a:solidFill>
                <a:schemeClr val="tx1">
                  <a:lumMod val="75000"/>
                  <a:lumOff val="25000"/>
                </a:schemeClr>
              </a:solidFill>
              <a:latin typeface="+mn-lt"/>
              <a:ea typeface="+mn-ea"/>
            </a:endParaRPr>
          </a:p>
        </p:txBody>
      </p:sp>
      <p:sp>
        <p:nvSpPr>
          <p:cNvPr id="13" name="文本框 12">
            <a:extLst>
              <a:ext uri="{FF2B5EF4-FFF2-40B4-BE49-F238E27FC236}">
                <a16:creationId xmlns:a16="http://schemas.microsoft.com/office/drawing/2014/main" id="{73EBE4C3-06EC-4279-B2B3-A7BE800A389D}"/>
              </a:ext>
            </a:extLst>
          </p:cNvPr>
          <p:cNvSpPr txBox="1"/>
          <p:nvPr/>
        </p:nvSpPr>
        <p:spPr>
          <a:xfrm>
            <a:off x="9020567"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6500</a:t>
            </a:r>
            <a:endParaRPr lang="zh-CN" altLang="en-US" sz="1100" dirty="0">
              <a:solidFill>
                <a:schemeClr val="tx1">
                  <a:lumMod val="75000"/>
                  <a:lumOff val="25000"/>
                </a:schemeClr>
              </a:solidFill>
              <a:latin typeface="+mn-lt"/>
              <a:ea typeface="+mn-ea"/>
            </a:endParaRPr>
          </a:p>
        </p:txBody>
      </p:sp>
      <p:sp>
        <p:nvSpPr>
          <p:cNvPr id="15" name="文本框 14">
            <a:extLst>
              <a:ext uri="{FF2B5EF4-FFF2-40B4-BE49-F238E27FC236}">
                <a16:creationId xmlns:a16="http://schemas.microsoft.com/office/drawing/2014/main" id="{E42120AF-972C-474E-AC95-AB48CB6822BA}"/>
              </a:ext>
            </a:extLst>
          </p:cNvPr>
          <p:cNvSpPr txBox="1"/>
          <p:nvPr/>
        </p:nvSpPr>
        <p:spPr>
          <a:xfrm>
            <a:off x="10342365"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7500</a:t>
            </a:r>
            <a:endParaRPr lang="zh-CN" altLang="en-US" sz="1100" dirty="0">
              <a:solidFill>
                <a:schemeClr val="tx1">
                  <a:lumMod val="75000"/>
                  <a:lumOff val="25000"/>
                </a:schemeClr>
              </a:solidFill>
              <a:latin typeface="+mn-lt"/>
              <a:ea typeface="+mn-ea"/>
            </a:endParaRPr>
          </a:p>
        </p:txBody>
      </p:sp>
      <p:sp>
        <p:nvSpPr>
          <p:cNvPr id="2" name="椭圆 1">
            <a:extLst>
              <a:ext uri="{FF2B5EF4-FFF2-40B4-BE49-F238E27FC236}">
                <a16:creationId xmlns:a16="http://schemas.microsoft.com/office/drawing/2014/main" id="{622914B7-AF73-405F-AEAC-87231EB81183}"/>
              </a:ext>
            </a:extLst>
          </p:cNvPr>
          <p:cNvSpPr/>
          <p:nvPr/>
        </p:nvSpPr>
        <p:spPr>
          <a:xfrm>
            <a:off x="2010627"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57" name="椭圆 56">
            <a:extLst>
              <a:ext uri="{FF2B5EF4-FFF2-40B4-BE49-F238E27FC236}">
                <a16:creationId xmlns:a16="http://schemas.microsoft.com/office/drawing/2014/main" id="{31D4C77C-8824-44B8-B673-CE2F8F3A20B3}"/>
              </a:ext>
            </a:extLst>
          </p:cNvPr>
          <p:cNvSpPr/>
          <p:nvPr/>
        </p:nvSpPr>
        <p:spPr>
          <a:xfrm>
            <a:off x="3327245"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6" name="椭圆 65">
            <a:extLst>
              <a:ext uri="{FF2B5EF4-FFF2-40B4-BE49-F238E27FC236}">
                <a16:creationId xmlns:a16="http://schemas.microsoft.com/office/drawing/2014/main" id="{E5385C26-B0BD-4A31-8E00-C614C389F067}"/>
              </a:ext>
            </a:extLst>
          </p:cNvPr>
          <p:cNvSpPr/>
          <p:nvPr/>
        </p:nvSpPr>
        <p:spPr>
          <a:xfrm>
            <a:off x="4643863"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7" name="椭圆 66">
            <a:extLst>
              <a:ext uri="{FF2B5EF4-FFF2-40B4-BE49-F238E27FC236}">
                <a16:creationId xmlns:a16="http://schemas.microsoft.com/office/drawing/2014/main" id="{1EA206B4-AD6D-462C-86CB-5213110B0B55}"/>
              </a:ext>
            </a:extLst>
          </p:cNvPr>
          <p:cNvSpPr/>
          <p:nvPr/>
        </p:nvSpPr>
        <p:spPr>
          <a:xfrm>
            <a:off x="5960481"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8" name="椭圆 67">
            <a:extLst>
              <a:ext uri="{FF2B5EF4-FFF2-40B4-BE49-F238E27FC236}">
                <a16:creationId xmlns:a16="http://schemas.microsoft.com/office/drawing/2014/main" id="{38ADADD7-A02F-4C86-A6E5-7211AB8BA27B}"/>
              </a:ext>
            </a:extLst>
          </p:cNvPr>
          <p:cNvSpPr/>
          <p:nvPr/>
        </p:nvSpPr>
        <p:spPr>
          <a:xfrm>
            <a:off x="7277099"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69" name="椭圆 68">
            <a:extLst>
              <a:ext uri="{FF2B5EF4-FFF2-40B4-BE49-F238E27FC236}">
                <a16:creationId xmlns:a16="http://schemas.microsoft.com/office/drawing/2014/main" id="{DCBDAA78-AD69-4F6F-985D-A542E49AA948}"/>
              </a:ext>
            </a:extLst>
          </p:cNvPr>
          <p:cNvSpPr/>
          <p:nvPr/>
        </p:nvSpPr>
        <p:spPr>
          <a:xfrm>
            <a:off x="8593717"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0" name="椭圆 69">
            <a:extLst>
              <a:ext uri="{FF2B5EF4-FFF2-40B4-BE49-F238E27FC236}">
                <a16:creationId xmlns:a16="http://schemas.microsoft.com/office/drawing/2014/main" id="{8B105702-E17A-456F-98F9-7BEC63266A61}"/>
              </a:ext>
            </a:extLst>
          </p:cNvPr>
          <p:cNvSpPr/>
          <p:nvPr/>
        </p:nvSpPr>
        <p:spPr>
          <a:xfrm>
            <a:off x="9910335"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1" name="椭圆 70">
            <a:extLst>
              <a:ext uri="{FF2B5EF4-FFF2-40B4-BE49-F238E27FC236}">
                <a16:creationId xmlns:a16="http://schemas.microsoft.com/office/drawing/2014/main" id="{C8651C95-3448-486F-88D8-91B82DC5CEF4}"/>
              </a:ext>
            </a:extLst>
          </p:cNvPr>
          <p:cNvSpPr/>
          <p:nvPr/>
        </p:nvSpPr>
        <p:spPr>
          <a:xfrm>
            <a:off x="11226959"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3" name="椭圆 72">
            <a:extLst>
              <a:ext uri="{FF2B5EF4-FFF2-40B4-BE49-F238E27FC236}">
                <a16:creationId xmlns:a16="http://schemas.microsoft.com/office/drawing/2014/main" id="{3532D3BF-A57C-4112-B023-7DCC4F655D52}"/>
              </a:ext>
            </a:extLst>
          </p:cNvPr>
          <p:cNvSpPr/>
          <p:nvPr/>
        </p:nvSpPr>
        <p:spPr>
          <a:xfrm>
            <a:off x="1352318"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5" name="椭圆 74">
            <a:extLst>
              <a:ext uri="{FF2B5EF4-FFF2-40B4-BE49-F238E27FC236}">
                <a16:creationId xmlns:a16="http://schemas.microsoft.com/office/drawing/2014/main" id="{7D240930-DA81-4E66-9686-D5E37EC8A2E9}"/>
              </a:ext>
            </a:extLst>
          </p:cNvPr>
          <p:cNvSpPr/>
          <p:nvPr/>
        </p:nvSpPr>
        <p:spPr>
          <a:xfrm>
            <a:off x="2668936"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6" name="椭圆 75">
            <a:extLst>
              <a:ext uri="{FF2B5EF4-FFF2-40B4-BE49-F238E27FC236}">
                <a16:creationId xmlns:a16="http://schemas.microsoft.com/office/drawing/2014/main" id="{CFBB35AE-110D-40AA-A0D2-19D4272DDD8E}"/>
              </a:ext>
            </a:extLst>
          </p:cNvPr>
          <p:cNvSpPr/>
          <p:nvPr/>
        </p:nvSpPr>
        <p:spPr>
          <a:xfrm>
            <a:off x="3985554"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7" name="椭圆 76">
            <a:extLst>
              <a:ext uri="{FF2B5EF4-FFF2-40B4-BE49-F238E27FC236}">
                <a16:creationId xmlns:a16="http://schemas.microsoft.com/office/drawing/2014/main" id="{FC3EFE0A-D16F-4606-8B7B-070630085455}"/>
              </a:ext>
            </a:extLst>
          </p:cNvPr>
          <p:cNvSpPr/>
          <p:nvPr/>
        </p:nvSpPr>
        <p:spPr>
          <a:xfrm>
            <a:off x="5302172"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8" name="椭圆 77">
            <a:extLst>
              <a:ext uri="{FF2B5EF4-FFF2-40B4-BE49-F238E27FC236}">
                <a16:creationId xmlns:a16="http://schemas.microsoft.com/office/drawing/2014/main" id="{827B24D1-37ED-47E5-9995-15C285468652}"/>
              </a:ext>
            </a:extLst>
          </p:cNvPr>
          <p:cNvSpPr/>
          <p:nvPr/>
        </p:nvSpPr>
        <p:spPr>
          <a:xfrm>
            <a:off x="6618790"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79" name="椭圆 78">
            <a:extLst>
              <a:ext uri="{FF2B5EF4-FFF2-40B4-BE49-F238E27FC236}">
                <a16:creationId xmlns:a16="http://schemas.microsoft.com/office/drawing/2014/main" id="{2F8B9542-07D4-42BF-AACF-11F3F572661D}"/>
              </a:ext>
            </a:extLst>
          </p:cNvPr>
          <p:cNvSpPr/>
          <p:nvPr/>
        </p:nvSpPr>
        <p:spPr>
          <a:xfrm>
            <a:off x="7935408"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80" name="椭圆 79">
            <a:extLst>
              <a:ext uri="{FF2B5EF4-FFF2-40B4-BE49-F238E27FC236}">
                <a16:creationId xmlns:a16="http://schemas.microsoft.com/office/drawing/2014/main" id="{B96841CC-932D-45B3-B4C4-6FE9C60D1038}"/>
              </a:ext>
            </a:extLst>
          </p:cNvPr>
          <p:cNvSpPr/>
          <p:nvPr/>
        </p:nvSpPr>
        <p:spPr>
          <a:xfrm>
            <a:off x="9252026"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81" name="椭圆 80">
            <a:extLst>
              <a:ext uri="{FF2B5EF4-FFF2-40B4-BE49-F238E27FC236}">
                <a16:creationId xmlns:a16="http://schemas.microsoft.com/office/drawing/2014/main" id="{95AF778C-BC66-43B7-BDC9-3F0F09B93C07}"/>
              </a:ext>
            </a:extLst>
          </p:cNvPr>
          <p:cNvSpPr/>
          <p:nvPr/>
        </p:nvSpPr>
        <p:spPr>
          <a:xfrm>
            <a:off x="10568644" y="6139320"/>
            <a:ext cx="84384" cy="84384"/>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100"/>
          </a:p>
        </p:txBody>
      </p:sp>
      <p:sp>
        <p:nvSpPr>
          <p:cNvPr id="82" name="文本框 81">
            <a:extLst>
              <a:ext uri="{FF2B5EF4-FFF2-40B4-BE49-F238E27FC236}">
                <a16:creationId xmlns:a16="http://schemas.microsoft.com/office/drawing/2014/main" id="{A0671CFE-6DEA-4021-B8BE-BF461DE13903}"/>
              </a:ext>
            </a:extLst>
          </p:cNvPr>
          <p:cNvSpPr txBox="1"/>
          <p:nvPr/>
        </p:nvSpPr>
        <p:spPr>
          <a:xfrm>
            <a:off x="2411577"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1500</a:t>
            </a:r>
            <a:endParaRPr lang="zh-CN" altLang="en-US" sz="1100" dirty="0">
              <a:solidFill>
                <a:schemeClr val="tx1">
                  <a:lumMod val="75000"/>
                  <a:lumOff val="25000"/>
                </a:schemeClr>
              </a:solidFill>
              <a:latin typeface="+mn-lt"/>
              <a:ea typeface="+mn-ea"/>
            </a:endParaRPr>
          </a:p>
        </p:txBody>
      </p:sp>
      <p:sp>
        <p:nvSpPr>
          <p:cNvPr id="83" name="文本框 82">
            <a:extLst>
              <a:ext uri="{FF2B5EF4-FFF2-40B4-BE49-F238E27FC236}">
                <a16:creationId xmlns:a16="http://schemas.microsoft.com/office/drawing/2014/main" id="{08EEE089-F606-4BA9-8C06-E7FDFF10A41E}"/>
              </a:ext>
            </a:extLst>
          </p:cNvPr>
          <p:cNvSpPr txBox="1"/>
          <p:nvPr/>
        </p:nvSpPr>
        <p:spPr>
          <a:xfrm>
            <a:off x="3733375"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2500</a:t>
            </a:r>
            <a:endParaRPr lang="zh-CN" altLang="en-US" sz="1100" dirty="0">
              <a:solidFill>
                <a:schemeClr val="tx1">
                  <a:lumMod val="75000"/>
                  <a:lumOff val="25000"/>
                </a:schemeClr>
              </a:solidFill>
              <a:latin typeface="+mn-lt"/>
              <a:ea typeface="+mn-ea"/>
            </a:endParaRPr>
          </a:p>
        </p:txBody>
      </p:sp>
      <p:sp>
        <p:nvSpPr>
          <p:cNvPr id="84" name="文本框 83">
            <a:extLst>
              <a:ext uri="{FF2B5EF4-FFF2-40B4-BE49-F238E27FC236}">
                <a16:creationId xmlns:a16="http://schemas.microsoft.com/office/drawing/2014/main" id="{6E4A820A-7FA4-4B62-9CD5-244B7DD8FE1A}"/>
              </a:ext>
            </a:extLst>
          </p:cNvPr>
          <p:cNvSpPr txBox="1"/>
          <p:nvPr/>
        </p:nvSpPr>
        <p:spPr>
          <a:xfrm>
            <a:off x="5055173"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3500</a:t>
            </a:r>
            <a:endParaRPr lang="zh-CN" altLang="en-US" sz="1100" dirty="0">
              <a:solidFill>
                <a:schemeClr val="tx1">
                  <a:lumMod val="75000"/>
                  <a:lumOff val="25000"/>
                </a:schemeClr>
              </a:solidFill>
              <a:latin typeface="+mn-lt"/>
              <a:ea typeface="+mn-ea"/>
            </a:endParaRPr>
          </a:p>
        </p:txBody>
      </p:sp>
      <p:sp>
        <p:nvSpPr>
          <p:cNvPr id="85" name="文本框 84">
            <a:extLst>
              <a:ext uri="{FF2B5EF4-FFF2-40B4-BE49-F238E27FC236}">
                <a16:creationId xmlns:a16="http://schemas.microsoft.com/office/drawing/2014/main" id="{59F16D1C-0FB2-42BC-BFA4-5E06908BB7A9}"/>
              </a:ext>
            </a:extLst>
          </p:cNvPr>
          <p:cNvSpPr txBox="1"/>
          <p:nvPr/>
        </p:nvSpPr>
        <p:spPr>
          <a:xfrm>
            <a:off x="6376971"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rPr>
              <a:t>4500</a:t>
            </a:r>
            <a:endParaRPr lang="zh-CN" altLang="en-US" sz="1100" dirty="0">
              <a:solidFill>
                <a:schemeClr val="tx1">
                  <a:lumMod val="75000"/>
                  <a:lumOff val="25000"/>
                </a:schemeClr>
              </a:solidFill>
              <a:latin typeface="+mn-lt"/>
              <a:ea typeface="+mn-ea"/>
            </a:endParaRPr>
          </a:p>
        </p:txBody>
      </p:sp>
      <p:sp>
        <p:nvSpPr>
          <p:cNvPr id="86" name="文本框 85">
            <a:extLst>
              <a:ext uri="{FF2B5EF4-FFF2-40B4-BE49-F238E27FC236}">
                <a16:creationId xmlns:a16="http://schemas.microsoft.com/office/drawing/2014/main" id="{E87E18D9-D93D-4E90-B2CA-1A8DD08D231E}"/>
              </a:ext>
            </a:extLst>
          </p:cNvPr>
          <p:cNvSpPr txBox="1"/>
          <p:nvPr/>
        </p:nvSpPr>
        <p:spPr>
          <a:xfrm>
            <a:off x="7698769"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5500</a:t>
            </a:r>
            <a:endParaRPr lang="zh-CN" altLang="en-US" sz="1100" dirty="0">
              <a:solidFill>
                <a:schemeClr val="tx1">
                  <a:lumMod val="75000"/>
                  <a:lumOff val="25000"/>
                </a:schemeClr>
              </a:solidFill>
              <a:latin typeface="+mn-lt"/>
              <a:ea typeface="+mn-ea"/>
            </a:endParaRPr>
          </a:p>
        </p:txBody>
      </p:sp>
      <p:sp>
        <p:nvSpPr>
          <p:cNvPr id="87" name="文本框 86">
            <a:extLst>
              <a:ext uri="{FF2B5EF4-FFF2-40B4-BE49-F238E27FC236}">
                <a16:creationId xmlns:a16="http://schemas.microsoft.com/office/drawing/2014/main" id="{11D9B03C-48F8-40A7-92FE-77656AB18A5A}"/>
              </a:ext>
            </a:extLst>
          </p:cNvPr>
          <p:cNvSpPr txBox="1"/>
          <p:nvPr/>
        </p:nvSpPr>
        <p:spPr>
          <a:xfrm>
            <a:off x="8359668"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6000</a:t>
            </a:r>
            <a:endParaRPr lang="zh-CN" altLang="en-US" sz="1100" dirty="0">
              <a:solidFill>
                <a:schemeClr val="tx1">
                  <a:lumMod val="75000"/>
                  <a:lumOff val="25000"/>
                </a:schemeClr>
              </a:solidFill>
              <a:latin typeface="+mn-lt"/>
              <a:ea typeface="+mn-ea"/>
            </a:endParaRPr>
          </a:p>
        </p:txBody>
      </p:sp>
      <p:sp>
        <p:nvSpPr>
          <p:cNvPr id="88" name="文本框 87">
            <a:extLst>
              <a:ext uri="{FF2B5EF4-FFF2-40B4-BE49-F238E27FC236}">
                <a16:creationId xmlns:a16="http://schemas.microsoft.com/office/drawing/2014/main" id="{E4084E7D-41CF-4B03-B912-06BEDE6672A0}"/>
              </a:ext>
            </a:extLst>
          </p:cNvPr>
          <p:cNvSpPr txBox="1"/>
          <p:nvPr/>
        </p:nvSpPr>
        <p:spPr>
          <a:xfrm>
            <a:off x="9681466"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7000</a:t>
            </a:r>
            <a:endParaRPr lang="zh-CN" altLang="en-US" sz="1100" dirty="0">
              <a:solidFill>
                <a:schemeClr val="tx1">
                  <a:lumMod val="75000"/>
                  <a:lumOff val="25000"/>
                </a:schemeClr>
              </a:solidFill>
              <a:latin typeface="+mn-lt"/>
              <a:ea typeface="+mn-ea"/>
            </a:endParaRPr>
          </a:p>
        </p:txBody>
      </p:sp>
      <p:sp>
        <p:nvSpPr>
          <p:cNvPr id="89" name="文本框 88">
            <a:extLst>
              <a:ext uri="{FF2B5EF4-FFF2-40B4-BE49-F238E27FC236}">
                <a16:creationId xmlns:a16="http://schemas.microsoft.com/office/drawing/2014/main" id="{7D211708-C6FF-4598-BB61-4AE7D2C8E8D1}"/>
              </a:ext>
            </a:extLst>
          </p:cNvPr>
          <p:cNvSpPr txBox="1"/>
          <p:nvPr/>
        </p:nvSpPr>
        <p:spPr>
          <a:xfrm>
            <a:off x="11003271" y="6255665"/>
            <a:ext cx="524503"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75000"/>
                    <a:lumOff val="25000"/>
                  </a:schemeClr>
                </a:solidFill>
                <a:latin typeface="+mn-lt"/>
                <a:ea typeface="+mn-ea"/>
              </a:rPr>
              <a:t>8000</a:t>
            </a:r>
            <a:endParaRPr lang="zh-CN" altLang="en-US" sz="1100" dirty="0">
              <a:solidFill>
                <a:schemeClr val="tx1">
                  <a:lumMod val="75000"/>
                  <a:lumOff val="25000"/>
                </a:schemeClr>
              </a:solidFill>
              <a:latin typeface="+mn-lt"/>
              <a:ea typeface="+mn-ea"/>
            </a:endParaRPr>
          </a:p>
        </p:txBody>
      </p:sp>
      <p:sp>
        <p:nvSpPr>
          <p:cNvPr id="106" name="矩形: 圆角 105">
            <a:extLst>
              <a:ext uri="{FF2B5EF4-FFF2-40B4-BE49-F238E27FC236}">
                <a16:creationId xmlns:a16="http://schemas.microsoft.com/office/drawing/2014/main" id="{CC890BD9-016D-43DD-8505-46C9299551D1}"/>
              </a:ext>
            </a:extLst>
          </p:cNvPr>
          <p:cNvSpPr/>
          <p:nvPr/>
        </p:nvSpPr>
        <p:spPr>
          <a:xfrm>
            <a:off x="835488" y="571387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200</a:t>
            </a:r>
            <a:endParaRPr lang="zh-CN" altLang="en-US" sz="1050">
              <a:latin typeface="+mn-ea"/>
            </a:endParaRPr>
          </a:p>
        </p:txBody>
      </p:sp>
      <p:sp>
        <p:nvSpPr>
          <p:cNvPr id="107" name="矩形: 圆角 106">
            <a:extLst>
              <a:ext uri="{FF2B5EF4-FFF2-40B4-BE49-F238E27FC236}">
                <a16:creationId xmlns:a16="http://schemas.microsoft.com/office/drawing/2014/main" id="{E56733D6-742E-45A3-A110-48613DB5C59B}"/>
              </a:ext>
            </a:extLst>
          </p:cNvPr>
          <p:cNvSpPr/>
          <p:nvPr/>
        </p:nvSpPr>
        <p:spPr>
          <a:xfrm>
            <a:off x="835488" y="5267694"/>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400</a:t>
            </a:r>
            <a:endParaRPr lang="zh-CN" altLang="en-US" sz="1050">
              <a:latin typeface="+mn-ea"/>
            </a:endParaRPr>
          </a:p>
        </p:txBody>
      </p:sp>
      <p:sp>
        <p:nvSpPr>
          <p:cNvPr id="108" name="矩形: 圆角 107">
            <a:extLst>
              <a:ext uri="{FF2B5EF4-FFF2-40B4-BE49-F238E27FC236}">
                <a16:creationId xmlns:a16="http://schemas.microsoft.com/office/drawing/2014/main" id="{35D6F95F-B908-4C3A-8D28-F376642B9B58}"/>
              </a:ext>
            </a:extLst>
          </p:cNvPr>
          <p:cNvSpPr/>
          <p:nvPr/>
        </p:nvSpPr>
        <p:spPr>
          <a:xfrm>
            <a:off x="1476534" y="570371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900</a:t>
            </a:r>
            <a:endParaRPr lang="zh-CN" altLang="en-US" sz="1050">
              <a:latin typeface="+mn-ea"/>
            </a:endParaRPr>
          </a:p>
        </p:txBody>
      </p:sp>
      <p:sp>
        <p:nvSpPr>
          <p:cNvPr id="109" name="矩形: 圆角 108">
            <a:extLst>
              <a:ext uri="{FF2B5EF4-FFF2-40B4-BE49-F238E27FC236}">
                <a16:creationId xmlns:a16="http://schemas.microsoft.com/office/drawing/2014/main" id="{1637736A-0215-4B7F-98B3-641571A69B0F}"/>
              </a:ext>
            </a:extLst>
          </p:cNvPr>
          <p:cNvSpPr/>
          <p:nvPr/>
        </p:nvSpPr>
        <p:spPr>
          <a:xfrm>
            <a:off x="2136977" y="571387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1250</a:t>
            </a:r>
            <a:endParaRPr lang="zh-CN" altLang="en-US" sz="1050">
              <a:latin typeface="+mn-ea"/>
            </a:endParaRPr>
          </a:p>
        </p:txBody>
      </p:sp>
      <p:sp>
        <p:nvSpPr>
          <p:cNvPr id="110" name="矩形: 圆角 109">
            <a:extLst>
              <a:ext uri="{FF2B5EF4-FFF2-40B4-BE49-F238E27FC236}">
                <a16:creationId xmlns:a16="http://schemas.microsoft.com/office/drawing/2014/main" id="{E824F298-F2B0-49C2-87F1-D0399BB7FDA2}"/>
              </a:ext>
            </a:extLst>
          </p:cNvPr>
          <p:cNvSpPr/>
          <p:nvPr/>
        </p:nvSpPr>
        <p:spPr>
          <a:xfrm>
            <a:off x="2136977" y="5285464"/>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1300</a:t>
            </a:r>
            <a:endParaRPr lang="zh-CN" altLang="en-US" sz="1050">
              <a:latin typeface="+mn-ea"/>
            </a:endParaRPr>
          </a:p>
        </p:txBody>
      </p:sp>
      <p:sp>
        <p:nvSpPr>
          <p:cNvPr id="3" name="文本框 2">
            <a:extLst>
              <a:ext uri="{FF2B5EF4-FFF2-40B4-BE49-F238E27FC236}">
                <a16:creationId xmlns:a16="http://schemas.microsoft.com/office/drawing/2014/main" id="{B16350CB-F467-4AEC-B346-A5A42CC283D2}"/>
              </a:ext>
            </a:extLst>
          </p:cNvPr>
          <p:cNvSpPr txBox="1"/>
          <p:nvPr/>
        </p:nvSpPr>
        <p:spPr>
          <a:xfrm>
            <a:off x="11613098" y="6018854"/>
            <a:ext cx="344966"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rPr>
              <a:t>ms</a:t>
            </a:r>
            <a:endParaRPr lang="zh-CN" altLang="en-US" sz="1050" dirty="0">
              <a:solidFill>
                <a:schemeClr val="tx1">
                  <a:lumMod val="65000"/>
                  <a:lumOff val="35000"/>
                </a:schemeClr>
              </a:solidFill>
              <a:latin typeface="+mn-lt"/>
              <a:ea typeface="+mn-ea"/>
            </a:endParaRPr>
          </a:p>
        </p:txBody>
      </p:sp>
      <p:sp>
        <p:nvSpPr>
          <p:cNvPr id="111" name="矩形: 圆角 110">
            <a:extLst>
              <a:ext uri="{FF2B5EF4-FFF2-40B4-BE49-F238E27FC236}">
                <a16:creationId xmlns:a16="http://schemas.microsoft.com/office/drawing/2014/main" id="{3956EB84-9412-4976-9ECC-EB8A8EB1EA4E}"/>
              </a:ext>
            </a:extLst>
          </p:cNvPr>
          <p:cNvSpPr/>
          <p:nvPr/>
        </p:nvSpPr>
        <p:spPr>
          <a:xfrm>
            <a:off x="2136977" y="4839731"/>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1400</a:t>
            </a:r>
            <a:endParaRPr lang="zh-CN" altLang="en-US" sz="1050">
              <a:latin typeface="+mn-ea"/>
            </a:endParaRPr>
          </a:p>
        </p:txBody>
      </p:sp>
      <p:sp>
        <p:nvSpPr>
          <p:cNvPr id="112" name="矩形: 圆角 111">
            <a:extLst>
              <a:ext uri="{FF2B5EF4-FFF2-40B4-BE49-F238E27FC236}">
                <a16:creationId xmlns:a16="http://schemas.microsoft.com/office/drawing/2014/main" id="{8C2574D2-C855-4853-A4B5-56A9A121D688}"/>
              </a:ext>
            </a:extLst>
          </p:cNvPr>
          <p:cNvSpPr/>
          <p:nvPr/>
        </p:nvSpPr>
        <p:spPr>
          <a:xfrm>
            <a:off x="2129534" y="4251807"/>
            <a:ext cx="428992" cy="365058"/>
          </a:xfrm>
          <a:prstGeom prst="round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050">
                <a:latin typeface="+mn-ea"/>
              </a:rPr>
              <a:t>1400</a:t>
            </a:r>
            <a:endParaRPr lang="zh-CN" altLang="en-US" sz="1050">
              <a:latin typeface="+mn-ea"/>
            </a:endParaRPr>
          </a:p>
        </p:txBody>
      </p:sp>
      <p:sp>
        <p:nvSpPr>
          <p:cNvPr id="113" name="矩形: 圆角 112">
            <a:extLst>
              <a:ext uri="{FF2B5EF4-FFF2-40B4-BE49-F238E27FC236}">
                <a16:creationId xmlns:a16="http://schemas.microsoft.com/office/drawing/2014/main" id="{E6D13D0D-C6FD-4F9A-B9C4-B02F3E3DD2E8}"/>
              </a:ext>
            </a:extLst>
          </p:cNvPr>
          <p:cNvSpPr/>
          <p:nvPr/>
        </p:nvSpPr>
        <p:spPr>
          <a:xfrm>
            <a:off x="2778909" y="573636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1600</a:t>
            </a:r>
            <a:endParaRPr lang="zh-CN" altLang="en-US" sz="1050">
              <a:latin typeface="+mn-ea"/>
            </a:endParaRPr>
          </a:p>
        </p:txBody>
      </p:sp>
      <p:sp>
        <p:nvSpPr>
          <p:cNvPr id="114" name="矩形: 圆角 113">
            <a:extLst>
              <a:ext uri="{FF2B5EF4-FFF2-40B4-BE49-F238E27FC236}">
                <a16:creationId xmlns:a16="http://schemas.microsoft.com/office/drawing/2014/main" id="{A79920C6-9179-41A4-A8DA-F2F842187E0F}"/>
              </a:ext>
            </a:extLst>
          </p:cNvPr>
          <p:cNvSpPr/>
          <p:nvPr/>
        </p:nvSpPr>
        <p:spPr>
          <a:xfrm>
            <a:off x="3449974" y="5736367"/>
            <a:ext cx="428992" cy="365058"/>
          </a:xfrm>
          <a:prstGeom prst="roundRect">
            <a:avLst/>
          </a:prstGeom>
          <a:ln/>
        </p:spPr>
        <p:style>
          <a:lnRef idx="1">
            <a:schemeClr val="accent3"/>
          </a:lnRef>
          <a:fillRef idx="3">
            <a:schemeClr val="accent3"/>
          </a:fillRef>
          <a:effectRef idx="2">
            <a:schemeClr val="accent3"/>
          </a:effectRef>
          <a:fontRef idx="minor">
            <a:schemeClr val="lt1"/>
          </a:fontRef>
        </p:style>
        <p:txBody>
          <a:bodyPr lIns="0" tIns="45720" rIns="0" bIns="45720" rtlCol="0" anchor="ctr"/>
          <a:lstStyle/>
          <a:p>
            <a:pPr algn="ctr"/>
            <a:r>
              <a:rPr lang="en-US" altLang="zh-CN" sz="1050">
                <a:latin typeface="+mn-ea"/>
              </a:rPr>
              <a:t>2100</a:t>
            </a:r>
            <a:endParaRPr lang="zh-CN" altLang="en-US" sz="1050">
              <a:latin typeface="+mn-ea"/>
            </a:endParaRPr>
          </a:p>
        </p:txBody>
      </p:sp>
    </p:spTree>
    <p:extLst>
      <p:ext uri="{BB962C8B-B14F-4D97-AF65-F5344CB8AC3E}">
        <p14:creationId xmlns:p14="http://schemas.microsoft.com/office/powerpoint/2010/main" val="1170389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anim calcmode="lin" valueType="num">
                                      <p:cBhvr>
                                        <p:cTn id="13" dur="1000" fill="hold"/>
                                        <p:tgtEl>
                                          <p:spTgt spid="73"/>
                                        </p:tgtEl>
                                        <p:attrNameLst>
                                          <p:attrName>ppt_x</p:attrName>
                                        </p:attrNameLst>
                                      </p:cBhvr>
                                      <p:tavLst>
                                        <p:tav tm="0">
                                          <p:val>
                                            <p:strVal val="#ppt_x"/>
                                          </p:val>
                                        </p:tav>
                                        <p:tav tm="100000">
                                          <p:val>
                                            <p:strVal val="#ppt_x"/>
                                          </p:val>
                                        </p:tav>
                                      </p:tavLst>
                                    </p:anim>
                                    <p:anim calcmode="lin" valueType="num">
                                      <p:cBhvr>
                                        <p:cTn id="14" dur="1000" fill="hold"/>
                                        <p:tgtEl>
                                          <p:spTgt spid="7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1000"/>
                                        <p:tgtEl>
                                          <p:spTgt spid="84"/>
                                        </p:tgtEl>
                                      </p:cBhvr>
                                    </p:animEffect>
                                    <p:anim calcmode="lin" valueType="num">
                                      <p:cBhvr>
                                        <p:cTn id="43" dur="1000" fill="hold"/>
                                        <p:tgtEl>
                                          <p:spTgt spid="84"/>
                                        </p:tgtEl>
                                        <p:attrNameLst>
                                          <p:attrName>ppt_x</p:attrName>
                                        </p:attrNameLst>
                                      </p:cBhvr>
                                      <p:tavLst>
                                        <p:tav tm="0">
                                          <p:val>
                                            <p:strVal val="#ppt_x"/>
                                          </p:val>
                                        </p:tav>
                                        <p:tav tm="100000">
                                          <p:val>
                                            <p:strVal val="#ppt_x"/>
                                          </p:val>
                                        </p:tav>
                                      </p:tavLst>
                                    </p:anim>
                                    <p:anim calcmode="lin" valueType="num">
                                      <p:cBhvr>
                                        <p:cTn id="44" dur="1000" fill="hold"/>
                                        <p:tgtEl>
                                          <p:spTgt spid="8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1000"/>
                                        <p:tgtEl>
                                          <p:spTgt spid="85"/>
                                        </p:tgtEl>
                                      </p:cBhvr>
                                    </p:animEffect>
                                    <p:anim calcmode="lin" valueType="num">
                                      <p:cBhvr>
                                        <p:cTn id="53" dur="1000" fill="hold"/>
                                        <p:tgtEl>
                                          <p:spTgt spid="85"/>
                                        </p:tgtEl>
                                        <p:attrNameLst>
                                          <p:attrName>ppt_x</p:attrName>
                                        </p:attrNameLst>
                                      </p:cBhvr>
                                      <p:tavLst>
                                        <p:tav tm="0">
                                          <p:val>
                                            <p:strVal val="#ppt_x"/>
                                          </p:val>
                                        </p:tav>
                                        <p:tav tm="100000">
                                          <p:val>
                                            <p:strVal val="#ppt_x"/>
                                          </p:val>
                                        </p:tav>
                                      </p:tavLst>
                                    </p:anim>
                                    <p:anim calcmode="lin" valueType="num">
                                      <p:cBhvr>
                                        <p:cTn id="54" dur="1000" fill="hold"/>
                                        <p:tgtEl>
                                          <p:spTgt spid="8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1000"/>
                                        <p:tgtEl>
                                          <p:spTgt spid="79"/>
                                        </p:tgtEl>
                                      </p:cBhvr>
                                    </p:animEffect>
                                    <p:anim calcmode="lin" valueType="num">
                                      <p:cBhvr>
                                        <p:cTn id="58" dur="1000" fill="hold"/>
                                        <p:tgtEl>
                                          <p:spTgt spid="79"/>
                                        </p:tgtEl>
                                        <p:attrNameLst>
                                          <p:attrName>ppt_x</p:attrName>
                                        </p:attrNameLst>
                                      </p:cBhvr>
                                      <p:tavLst>
                                        <p:tav tm="0">
                                          <p:val>
                                            <p:strVal val="#ppt_x"/>
                                          </p:val>
                                        </p:tav>
                                        <p:tav tm="100000">
                                          <p:val>
                                            <p:strVal val="#ppt_x"/>
                                          </p:val>
                                        </p:tav>
                                      </p:tavLst>
                                    </p:anim>
                                    <p:anim calcmode="lin" valueType="num">
                                      <p:cBhvr>
                                        <p:cTn id="59" dur="1000" fill="hold"/>
                                        <p:tgtEl>
                                          <p:spTgt spid="7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anim calcmode="lin" valueType="num">
                                      <p:cBhvr>
                                        <p:cTn id="63" dur="1000" fill="hold"/>
                                        <p:tgtEl>
                                          <p:spTgt spid="86"/>
                                        </p:tgtEl>
                                        <p:attrNameLst>
                                          <p:attrName>ppt_x</p:attrName>
                                        </p:attrNameLst>
                                      </p:cBhvr>
                                      <p:tavLst>
                                        <p:tav tm="0">
                                          <p:val>
                                            <p:strVal val="#ppt_x"/>
                                          </p:val>
                                        </p:tav>
                                        <p:tav tm="100000">
                                          <p:val>
                                            <p:strVal val="#ppt_x"/>
                                          </p:val>
                                        </p:tav>
                                      </p:tavLst>
                                    </p:anim>
                                    <p:anim calcmode="lin" valueType="num">
                                      <p:cBhvr>
                                        <p:cTn id="64" dur="1000" fill="hold"/>
                                        <p:tgtEl>
                                          <p:spTgt spid="8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1000"/>
                                        <p:tgtEl>
                                          <p:spTgt spid="80"/>
                                        </p:tgtEl>
                                      </p:cBhvr>
                                    </p:animEffect>
                                    <p:anim calcmode="lin" valueType="num">
                                      <p:cBhvr>
                                        <p:cTn id="73" dur="1000" fill="hold"/>
                                        <p:tgtEl>
                                          <p:spTgt spid="80"/>
                                        </p:tgtEl>
                                        <p:attrNameLst>
                                          <p:attrName>ppt_x</p:attrName>
                                        </p:attrNameLst>
                                      </p:cBhvr>
                                      <p:tavLst>
                                        <p:tav tm="0">
                                          <p:val>
                                            <p:strVal val="#ppt_x"/>
                                          </p:val>
                                        </p:tav>
                                        <p:tav tm="100000">
                                          <p:val>
                                            <p:strVal val="#ppt_x"/>
                                          </p:val>
                                        </p:tav>
                                      </p:tavLst>
                                    </p:anim>
                                    <p:anim calcmode="lin" valueType="num">
                                      <p:cBhvr>
                                        <p:cTn id="74" dur="1000" fill="hold"/>
                                        <p:tgtEl>
                                          <p:spTgt spid="8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fade">
                                      <p:cBhvr>
                                        <p:cTn id="82" dur="1000"/>
                                        <p:tgtEl>
                                          <p:spTgt spid="81"/>
                                        </p:tgtEl>
                                      </p:cBhvr>
                                    </p:animEffect>
                                    <p:anim calcmode="lin" valueType="num">
                                      <p:cBhvr>
                                        <p:cTn id="83" dur="1000" fill="hold"/>
                                        <p:tgtEl>
                                          <p:spTgt spid="81"/>
                                        </p:tgtEl>
                                        <p:attrNameLst>
                                          <p:attrName>ppt_x</p:attrName>
                                        </p:attrNameLst>
                                      </p:cBhvr>
                                      <p:tavLst>
                                        <p:tav tm="0">
                                          <p:val>
                                            <p:strVal val="#ppt_x"/>
                                          </p:val>
                                        </p:tav>
                                        <p:tav tm="100000">
                                          <p:val>
                                            <p:strVal val="#ppt_x"/>
                                          </p:val>
                                        </p:tav>
                                      </p:tavLst>
                                    </p:anim>
                                    <p:anim calcmode="lin" valueType="num">
                                      <p:cBhvr>
                                        <p:cTn id="8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wipe(down)">
                                      <p:cBhvr>
                                        <p:cTn id="89" dur="500"/>
                                        <p:tgtEl>
                                          <p:spTgt spid="90"/>
                                        </p:tgtEl>
                                      </p:cBhvr>
                                    </p:animEffect>
                                  </p:childTnLst>
                                </p:cTn>
                              </p:par>
                              <p:par>
                                <p:cTn id="90" presetID="22" presetClass="entr" presetSubtype="4" fill="hold" grpId="0" nodeType="withEffect">
                                  <p:stCondLst>
                                    <p:cond delay="150"/>
                                  </p:stCondLst>
                                  <p:childTnLst>
                                    <p:set>
                                      <p:cBhvr>
                                        <p:cTn id="91" dur="1" fill="hold">
                                          <p:stCondLst>
                                            <p:cond delay="0"/>
                                          </p:stCondLst>
                                        </p:cTn>
                                        <p:tgtEl>
                                          <p:spTgt spid="91"/>
                                        </p:tgtEl>
                                        <p:attrNameLst>
                                          <p:attrName>style.visibility</p:attrName>
                                        </p:attrNameLst>
                                      </p:cBhvr>
                                      <p:to>
                                        <p:strVal val="visible"/>
                                      </p:to>
                                    </p:set>
                                    <p:animEffect transition="in" filter="wipe(down)">
                                      <p:cBhvr>
                                        <p:cTn id="92" dur="500"/>
                                        <p:tgtEl>
                                          <p:spTgt spid="91"/>
                                        </p:tgtEl>
                                      </p:cBhvr>
                                    </p:animEffect>
                                  </p:childTnLst>
                                </p:cTn>
                              </p:par>
                              <p:par>
                                <p:cTn id="93" presetID="22" presetClass="entr" presetSubtype="4" fill="hold" grpId="0" nodeType="withEffect">
                                  <p:stCondLst>
                                    <p:cond delay="300"/>
                                  </p:stCondLst>
                                  <p:childTnLst>
                                    <p:set>
                                      <p:cBhvr>
                                        <p:cTn id="94" dur="1" fill="hold">
                                          <p:stCondLst>
                                            <p:cond delay="0"/>
                                          </p:stCondLst>
                                        </p:cTn>
                                        <p:tgtEl>
                                          <p:spTgt spid="92"/>
                                        </p:tgtEl>
                                        <p:attrNameLst>
                                          <p:attrName>style.visibility</p:attrName>
                                        </p:attrNameLst>
                                      </p:cBhvr>
                                      <p:to>
                                        <p:strVal val="visible"/>
                                      </p:to>
                                    </p:set>
                                    <p:animEffect transition="in" filter="wipe(down)">
                                      <p:cBhvr>
                                        <p:cTn id="95" dur="500"/>
                                        <p:tgtEl>
                                          <p:spTgt spid="92"/>
                                        </p:tgtEl>
                                      </p:cBhvr>
                                    </p:animEffect>
                                  </p:childTnLst>
                                </p:cTn>
                              </p:par>
                              <p:par>
                                <p:cTn id="96" presetID="22" presetClass="entr" presetSubtype="4" fill="hold" grpId="0" nodeType="withEffect">
                                  <p:stCondLst>
                                    <p:cond delay="450"/>
                                  </p:stCondLst>
                                  <p:childTnLst>
                                    <p:set>
                                      <p:cBhvr>
                                        <p:cTn id="97" dur="1" fill="hold">
                                          <p:stCondLst>
                                            <p:cond delay="0"/>
                                          </p:stCondLst>
                                        </p:cTn>
                                        <p:tgtEl>
                                          <p:spTgt spid="93"/>
                                        </p:tgtEl>
                                        <p:attrNameLst>
                                          <p:attrName>style.visibility</p:attrName>
                                        </p:attrNameLst>
                                      </p:cBhvr>
                                      <p:to>
                                        <p:strVal val="visible"/>
                                      </p:to>
                                    </p:set>
                                    <p:animEffect transition="in" filter="wipe(down)">
                                      <p:cBhvr>
                                        <p:cTn id="98" dur="500"/>
                                        <p:tgtEl>
                                          <p:spTgt spid="93"/>
                                        </p:tgtEl>
                                      </p:cBhvr>
                                    </p:animEffect>
                                  </p:childTnLst>
                                </p:cTn>
                              </p:par>
                              <p:par>
                                <p:cTn id="99" presetID="22" presetClass="entr" presetSubtype="4" fill="hold" grpId="0" nodeType="withEffect">
                                  <p:stCondLst>
                                    <p:cond delay="600"/>
                                  </p:stCondLst>
                                  <p:childTnLst>
                                    <p:set>
                                      <p:cBhvr>
                                        <p:cTn id="100" dur="1" fill="hold">
                                          <p:stCondLst>
                                            <p:cond delay="0"/>
                                          </p:stCondLst>
                                        </p:cTn>
                                        <p:tgtEl>
                                          <p:spTgt spid="94"/>
                                        </p:tgtEl>
                                        <p:attrNameLst>
                                          <p:attrName>style.visibility</p:attrName>
                                        </p:attrNameLst>
                                      </p:cBhvr>
                                      <p:to>
                                        <p:strVal val="visible"/>
                                      </p:to>
                                    </p:set>
                                    <p:animEffect transition="in" filter="wipe(down)">
                                      <p:cBhvr>
                                        <p:cTn id="101" dur="500"/>
                                        <p:tgtEl>
                                          <p:spTgt spid="94"/>
                                        </p:tgtEl>
                                      </p:cBhvr>
                                    </p:animEffect>
                                  </p:childTnLst>
                                </p:cTn>
                              </p:par>
                              <p:par>
                                <p:cTn id="102" presetID="22" presetClass="entr" presetSubtype="4" fill="hold" grpId="0" nodeType="withEffect">
                                  <p:stCondLst>
                                    <p:cond delay="750"/>
                                  </p:stCondLst>
                                  <p:childTnLst>
                                    <p:set>
                                      <p:cBhvr>
                                        <p:cTn id="103" dur="1" fill="hold">
                                          <p:stCondLst>
                                            <p:cond delay="0"/>
                                          </p:stCondLst>
                                        </p:cTn>
                                        <p:tgtEl>
                                          <p:spTgt spid="95"/>
                                        </p:tgtEl>
                                        <p:attrNameLst>
                                          <p:attrName>style.visibility</p:attrName>
                                        </p:attrNameLst>
                                      </p:cBhvr>
                                      <p:to>
                                        <p:strVal val="visible"/>
                                      </p:to>
                                    </p:set>
                                    <p:animEffect transition="in" filter="wipe(down)">
                                      <p:cBhvr>
                                        <p:cTn id="104" dur="500"/>
                                        <p:tgtEl>
                                          <p:spTgt spid="95"/>
                                        </p:tgtEl>
                                      </p:cBhvr>
                                    </p:animEffect>
                                  </p:childTnLst>
                                </p:cTn>
                              </p:par>
                              <p:par>
                                <p:cTn id="105" presetID="22" presetClass="entr" presetSubtype="4" fill="hold" grpId="0" nodeType="withEffect">
                                  <p:stCondLst>
                                    <p:cond delay="900"/>
                                  </p:stCondLst>
                                  <p:childTnLst>
                                    <p:set>
                                      <p:cBhvr>
                                        <p:cTn id="106" dur="1" fill="hold">
                                          <p:stCondLst>
                                            <p:cond delay="0"/>
                                          </p:stCondLst>
                                        </p:cTn>
                                        <p:tgtEl>
                                          <p:spTgt spid="96"/>
                                        </p:tgtEl>
                                        <p:attrNameLst>
                                          <p:attrName>style.visibility</p:attrName>
                                        </p:attrNameLst>
                                      </p:cBhvr>
                                      <p:to>
                                        <p:strVal val="visible"/>
                                      </p:to>
                                    </p:set>
                                    <p:animEffect transition="in" filter="wipe(down)">
                                      <p:cBhvr>
                                        <p:cTn id="107" dur="500"/>
                                        <p:tgtEl>
                                          <p:spTgt spid="96"/>
                                        </p:tgtEl>
                                      </p:cBhvr>
                                    </p:animEffect>
                                  </p:childTnLst>
                                </p:cTn>
                              </p:par>
                              <p:par>
                                <p:cTn id="108" presetID="22" presetClass="entr" presetSubtype="4" fill="hold" grpId="0" nodeType="withEffect">
                                  <p:stCondLst>
                                    <p:cond delay="1050"/>
                                  </p:stCondLst>
                                  <p:childTnLst>
                                    <p:set>
                                      <p:cBhvr>
                                        <p:cTn id="109" dur="1" fill="hold">
                                          <p:stCondLst>
                                            <p:cond delay="0"/>
                                          </p:stCondLst>
                                        </p:cTn>
                                        <p:tgtEl>
                                          <p:spTgt spid="97"/>
                                        </p:tgtEl>
                                        <p:attrNameLst>
                                          <p:attrName>style.visibility</p:attrName>
                                        </p:attrNameLst>
                                      </p:cBhvr>
                                      <p:to>
                                        <p:strVal val="visible"/>
                                      </p:to>
                                    </p:set>
                                    <p:animEffect transition="in" filter="wipe(down)">
                                      <p:cBhvr>
                                        <p:cTn id="110" dur="500"/>
                                        <p:tgtEl>
                                          <p:spTgt spid="97"/>
                                        </p:tgtEl>
                                      </p:cBhvr>
                                    </p:animEffect>
                                  </p:childTnLst>
                                </p:cTn>
                              </p:par>
                              <p:par>
                                <p:cTn id="111" presetID="22" presetClass="entr" presetSubtype="4" fill="hold" grpId="0" nodeType="withEffect">
                                  <p:stCondLst>
                                    <p:cond delay="1200"/>
                                  </p:stCondLst>
                                  <p:childTnLst>
                                    <p:set>
                                      <p:cBhvr>
                                        <p:cTn id="112" dur="1" fill="hold">
                                          <p:stCondLst>
                                            <p:cond delay="0"/>
                                          </p:stCondLst>
                                        </p:cTn>
                                        <p:tgtEl>
                                          <p:spTgt spid="98"/>
                                        </p:tgtEl>
                                        <p:attrNameLst>
                                          <p:attrName>style.visibility</p:attrName>
                                        </p:attrNameLst>
                                      </p:cBhvr>
                                      <p:to>
                                        <p:strVal val="visible"/>
                                      </p:to>
                                    </p:set>
                                    <p:animEffect transition="in" filter="wipe(down)">
                                      <p:cBhvr>
                                        <p:cTn id="113" dur="500"/>
                                        <p:tgtEl>
                                          <p:spTgt spid="98"/>
                                        </p:tgtEl>
                                      </p:cBhvr>
                                    </p:animEffect>
                                  </p:childTnLst>
                                </p:cTn>
                              </p:par>
                              <p:par>
                                <p:cTn id="114" presetID="22" presetClass="entr" presetSubtype="4" fill="hold" grpId="0" nodeType="withEffect">
                                  <p:stCondLst>
                                    <p:cond delay="1350"/>
                                  </p:stCondLst>
                                  <p:childTnLst>
                                    <p:set>
                                      <p:cBhvr>
                                        <p:cTn id="115" dur="1" fill="hold">
                                          <p:stCondLst>
                                            <p:cond delay="0"/>
                                          </p:stCondLst>
                                        </p:cTn>
                                        <p:tgtEl>
                                          <p:spTgt spid="99"/>
                                        </p:tgtEl>
                                        <p:attrNameLst>
                                          <p:attrName>style.visibility</p:attrName>
                                        </p:attrNameLst>
                                      </p:cBhvr>
                                      <p:to>
                                        <p:strVal val="visible"/>
                                      </p:to>
                                    </p:set>
                                    <p:animEffect transition="in" filter="wipe(down)">
                                      <p:cBhvr>
                                        <p:cTn id="116" dur="500"/>
                                        <p:tgtEl>
                                          <p:spTgt spid="99"/>
                                        </p:tgtEl>
                                      </p:cBhvr>
                                    </p:animEffect>
                                  </p:childTnLst>
                                </p:cTn>
                              </p:par>
                              <p:par>
                                <p:cTn id="117" presetID="22" presetClass="entr" presetSubtype="4" fill="hold" grpId="0" nodeType="withEffect">
                                  <p:stCondLst>
                                    <p:cond delay="1500"/>
                                  </p:stCondLst>
                                  <p:childTnLst>
                                    <p:set>
                                      <p:cBhvr>
                                        <p:cTn id="118" dur="1" fill="hold">
                                          <p:stCondLst>
                                            <p:cond delay="0"/>
                                          </p:stCondLst>
                                        </p:cTn>
                                        <p:tgtEl>
                                          <p:spTgt spid="100"/>
                                        </p:tgtEl>
                                        <p:attrNameLst>
                                          <p:attrName>style.visibility</p:attrName>
                                        </p:attrNameLst>
                                      </p:cBhvr>
                                      <p:to>
                                        <p:strVal val="visible"/>
                                      </p:to>
                                    </p:set>
                                    <p:animEffect transition="in" filter="wipe(down)">
                                      <p:cBhvr>
                                        <p:cTn id="119" dur="500"/>
                                        <p:tgtEl>
                                          <p:spTgt spid="100"/>
                                        </p:tgtEl>
                                      </p:cBhvr>
                                    </p:animEffect>
                                  </p:childTnLst>
                                </p:cTn>
                              </p:par>
                              <p:par>
                                <p:cTn id="120" presetID="22" presetClass="entr" presetSubtype="4" fill="hold" grpId="0" nodeType="withEffect">
                                  <p:stCondLst>
                                    <p:cond delay="1650"/>
                                  </p:stCondLst>
                                  <p:childTnLst>
                                    <p:set>
                                      <p:cBhvr>
                                        <p:cTn id="121" dur="1" fill="hold">
                                          <p:stCondLst>
                                            <p:cond delay="0"/>
                                          </p:stCondLst>
                                        </p:cTn>
                                        <p:tgtEl>
                                          <p:spTgt spid="101"/>
                                        </p:tgtEl>
                                        <p:attrNameLst>
                                          <p:attrName>style.visibility</p:attrName>
                                        </p:attrNameLst>
                                      </p:cBhvr>
                                      <p:to>
                                        <p:strVal val="visible"/>
                                      </p:to>
                                    </p:set>
                                    <p:animEffect transition="in" filter="wipe(down)">
                                      <p:cBhvr>
                                        <p:cTn id="122" dur="500"/>
                                        <p:tgtEl>
                                          <p:spTgt spid="101"/>
                                        </p:tgtEl>
                                      </p:cBhvr>
                                    </p:animEffect>
                                  </p:childTnLst>
                                </p:cTn>
                              </p:par>
                              <p:par>
                                <p:cTn id="123" presetID="22" presetClass="entr" presetSubtype="4" fill="hold" grpId="0" nodeType="withEffect">
                                  <p:stCondLst>
                                    <p:cond delay="1800"/>
                                  </p:stCondLst>
                                  <p:childTnLst>
                                    <p:set>
                                      <p:cBhvr>
                                        <p:cTn id="124" dur="1" fill="hold">
                                          <p:stCondLst>
                                            <p:cond delay="0"/>
                                          </p:stCondLst>
                                        </p:cTn>
                                        <p:tgtEl>
                                          <p:spTgt spid="102"/>
                                        </p:tgtEl>
                                        <p:attrNameLst>
                                          <p:attrName>style.visibility</p:attrName>
                                        </p:attrNameLst>
                                      </p:cBhvr>
                                      <p:to>
                                        <p:strVal val="visible"/>
                                      </p:to>
                                    </p:set>
                                    <p:animEffect transition="in" filter="wipe(down)">
                                      <p:cBhvr>
                                        <p:cTn id="125" dur="500"/>
                                        <p:tgtEl>
                                          <p:spTgt spid="102"/>
                                        </p:tgtEl>
                                      </p:cBhvr>
                                    </p:animEffect>
                                  </p:childTnLst>
                                </p:cTn>
                              </p:par>
                              <p:par>
                                <p:cTn id="126" presetID="22" presetClass="entr" presetSubtype="4" fill="hold" grpId="0" nodeType="withEffect">
                                  <p:stCondLst>
                                    <p:cond delay="1900"/>
                                  </p:stCondLst>
                                  <p:childTnLst>
                                    <p:set>
                                      <p:cBhvr>
                                        <p:cTn id="127" dur="1" fill="hold">
                                          <p:stCondLst>
                                            <p:cond delay="0"/>
                                          </p:stCondLst>
                                        </p:cTn>
                                        <p:tgtEl>
                                          <p:spTgt spid="103"/>
                                        </p:tgtEl>
                                        <p:attrNameLst>
                                          <p:attrName>style.visibility</p:attrName>
                                        </p:attrNameLst>
                                      </p:cBhvr>
                                      <p:to>
                                        <p:strVal val="visible"/>
                                      </p:to>
                                    </p:set>
                                    <p:animEffect transition="in" filter="wipe(down)">
                                      <p:cBhvr>
                                        <p:cTn id="128" dur="500"/>
                                        <p:tgtEl>
                                          <p:spTgt spid="103"/>
                                        </p:tgtEl>
                                      </p:cBhvr>
                                    </p:animEffect>
                                  </p:childTnLst>
                                </p:cTn>
                              </p:par>
                              <p:par>
                                <p:cTn id="129" presetID="22" presetClass="entr" presetSubtype="4" fill="hold" grpId="0" nodeType="withEffect">
                                  <p:stCondLst>
                                    <p:cond delay="2050"/>
                                  </p:stCondLst>
                                  <p:childTnLst>
                                    <p:set>
                                      <p:cBhvr>
                                        <p:cTn id="130" dur="1" fill="hold">
                                          <p:stCondLst>
                                            <p:cond delay="0"/>
                                          </p:stCondLst>
                                        </p:cTn>
                                        <p:tgtEl>
                                          <p:spTgt spid="104"/>
                                        </p:tgtEl>
                                        <p:attrNameLst>
                                          <p:attrName>style.visibility</p:attrName>
                                        </p:attrNameLst>
                                      </p:cBhvr>
                                      <p:to>
                                        <p:strVal val="visible"/>
                                      </p:to>
                                    </p:set>
                                    <p:animEffect transition="in" filter="wipe(down)">
                                      <p:cBhvr>
                                        <p:cTn id="131" dur="500"/>
                                        <p:tgtEl>
                                          <p:spTgt spid="104"/>
                                        </p:tgtEl>
                                      </p:cBhvr>
                                    </p:animEffect>
                                  </p:childTnLst>
                                </p:cTn>
                              </p:par>
                              <p:par>
                                <p:cTn id="132" presetID="22" presetClass="entr" presetSubtype="4" fill="hold" grpId="0" nodeType="withEffect">
                                  <p:stCondLst>
                                    <p:cond delay="2200"/>
                                  </p:stCondLst>
                                  <p:childTnLst>
                                    <p:set>
                                      <p:cBhvr>
                                        <p:cTn id="133" dur="1" fill="hold">
                                          <p:stCondLst>
                                            <p:cond delay="0"/>
                                          </p:stCondLst>
                                        </p:cTn>
                                        <p:tgtEl>
                                          <p:spTgt spid="105"/>
                                        </p:tgtEl>
                                        <p:attrNameLst>
                                          <p:attrName>style.visibility</p:attrName>
                                        </p:attrNameLst>
                                      </p:cBhvr>
                                      <p:to>
                                        <p:strVal val="visible"/>
                                      </p:to>
                                    </p:set>
                                    <p:animEffect transition="in" filter="wipe(down)">
                                      <p:cBhvr>
                                        <p:cTn id="134" dur="500"/>
                                        <p:tgtEl>
                                          <p:spTgt spid="105"/>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 calcmode="lin" valueType="num">
                                      <p:cBhvr additive="base">
                                        <p:cTn id="139" dur="500" fill="hold"/>
                                        <p:tgtEl>
                                          <p:spTgt spid="106"/>
                                        </p:tgtEl>
                                        <p:attrNameLst>
                                          <p:attrName>ppt_x</p:attrName>
                                        </p:attrNameLst>
                                      </p:cBhvr>
                                      <p:tavLst>
                                        <p:tav tm="0">
                                          <p:val>
                                            <p:strVal val="#ppt_x"/>
                                          </p:val>
                                        </p:tav>
                                        <p:tav tm="100000">
                                          <p:val>
                                            <p:strVal val="#ppt_x"/>
                                          </p:val>
                                        </p:tav>
                                      </p:tavLst>
                                    </p:anim>
                                    <p:anim calcmode="lin" valueType="num">
                                      <p:cBhvr additive="base">
                                        <p:cTn id="140" dur="500" fill="hold"/>
                                        <p:tgtEl>
                                          <p:spTgt spid="106"/>
                                        </p:tgtEl>
                                        <p:attrNameLst>
                                          <p:attrName>ppt_y</p:attrName>
                                        </p:attrNameLst>
                                      </p:cBhvr>
                                      <p:tavLst>
                                        <p:tav tm="0">
                                          <p:val>
                                            <p:strVal val="1+#ppt_h/2"/>
                                          </p:val>
                                        </p:tav>
                                        <p:tav tm="100000">
                                          <p:val>
                                            <p:strVal val="#ppt_y"/>
                                          </p:val>
                                        </p:tav>
                                      </p:tavLst>
                                    </p:anim>
                                  </p:childTnLst>
                                </p:cTn>
                              </p:par>
                            </p:childTnLst>
                          </p:cTn>
                        </p:par>
                        <p:par>
                          <p:cTn id="141" fill="hold">
                            <p:stCondLst>
                              <p:cond delay="500"/>
                            </p:stCondLst>
                            <p:childTnLst>
                              <p:par>
                                <p:cTn id="142" presetID="2" presetClass="entr" presetSubtype="4" fill="hold" grpId="0" nodeType="afterEffect">
                                  <p:stCondLst>
                                    <p:cond delay="0"/>
                                  </p:stCondLst>
                                  <p:childTnLst>
                                    <p:set>
                                      <p:cBhvr>
                                        <p:cTn id="143" dur="1" fill="hold">
                                          <p:stCondLst>
                                            <p:cond delay="0"/>
                                          </p:stCondLst>
                                        </p:cTn>
                                        <p:tgtEl>
                                          <p:spTgt spid="107"/>
                                        </p:tgtEl>
                                        <p:attrNameLst>
                                          <p:attrName>style.visibility</p:attrName>
                                        </p:attrNameLst>
                                      </p:cBhvr>
                                      <p:to>
                                        <p:strVal val="visible"/>
                                      </p:to>
                                    </p:set>
                                    <p:anim calcmode="lin" valueType="num">
                                      <p:cBhvr additive="base">
                                        <p:cTn id="144" dur="500" fill="hold"/>
                                        <p:tgtEl>
                                          <p:spTgt spid="107"/>
                                        </p:tgtEl>
                                        <p:attrNameLst>
                                          <p:attrName>ppt_x</p:attrName>
                                        </p:attrNameLst>
                                      </p:cBhvr>
                                      <p:tavLst>
                                        <p:tav tm="0">
                                          <p:val>
                                            <p:strVal val="#ppt_x"/>
                                          </p:val>
                                        </p:tav>
                                        <p:tav tm="100000">
                                          <p:val>
                                            <p:strVal val="#ppt_x"/>
                                          </p:val>
                                        </p:tav>
                                      </p:tavLst>
                                    </p:anim>
                                    <p:anim calcmode="lin" valueType="num">
                                      <p:cBhvr additive="base">
                                        <p:cTn id="145" dur="500" fill="hold"/>
                                        <p:tgtEl>
                                          <p:spTgt spid="107"/>
                                        </p:tgtEl>
                                        <p:attrNameLst>
                                          <p:attrName>ppt_y</p:attrName>
                                        </p:attrNameLst>
                                      </p:cBhvr>
                                      <p:tavLst>
                                        <p:tav tm="0">
                                          <p:val>
                                            <p:strVal val="1+#ppt_h/2"/>
                                          </p:val>
                                        </p:tav>
                                        <p:tav tm="100000">
                                          <p:val>
                                            <p:strVal val="#ppt_y"/>
                                          </p:val>
                                        </p:tav>
                                      </p:tavLst>
                                    </p:anim>
                                  </p:childTnLst>
                                </p:cTn>
                              </p:par>
                            </p:childTnLst>
                          </p:cTn>
                        </p:par>
                        <p:par>
                          <p:cTn id="146" fill="hold">
                            <p:stCondLst>
                              <p:cond delay="1000"/>
                            </p:stCondLst>
                            <p:childTnLst>
                              <p:par>
                                <p:cTn id="147" presetID="2" presetClass="entr" presetSubtype="4" fill="hold" grpId="0" nodeType="afterEffect">
                                  <p:stCondLst>
                                    <p:cond delay="0"/>
                                  </p:stCondLst>
                                  <p:childTnLst>
                                    <p:set>
                                      <p:cBhvr>
                                        <p:cTn id="148" dur="1" fill="hold">
                                          <p:stCondLst>
                                            <p:cond delay="0"/>
                                          </p:stCondLst>
                                        </p:cTn>
                                        <p:tgtEl>
                                          <p:spTgt spid="108"/>
                                        </p:tgtEl>
                                        <p:attrNameLst>
                                          <p:attrName>style.visibility</p:attrName>
                                        </p:attrNameLst>
                                      </p:cBhvr>
                                      <p:to>
                                        <p:strVal val="visible"/>
                                      </p:to>
                                    </p:set>
                                    <p:anim calcmode="lin" valueType="num">
                                      <p:cBhvr additive="base">
                                        <p:cTn id="149" dur="500" fill="hold"/>
                                        <p:tgtEl>
                                          <p:spTgt spid="108"/>
                                        </p:tgtEl>
                                        <p:attrNameLst>
                                          <p:attrName>ppt_x</p:attrName>
                                        </p:attrNameLst>
                                      </p:cBhvr>
                                      <p:tavLst>
                                        <p:tav tm="0">
                                          <p:val>
                                            <p:strVal val="#ppt_x"/>
                                          </p:val>
                                        </p:tav>
                                        <p:tav tm="100000">
                                          <p:val>
                                            <p:strVal val="#ppt_x"/>
                                          </p:val>
                                        </p:tav>
                                      </p:tavLst>
                                    </p:anim>
                                    <p:anim calcmode="lin" valueType="num">
                                      <p:cBhvr additive="base">
                                        <p:cTn id="150"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6" presetClass="entr" presetSubtype="21" fill="hold" grpId="0" nodeType="clickEffect">
                                  <p:stCondLst>
                                    <p:cond delay="0"/>
                                  </p:stCondLst>
                                  <p:childTnLst>
                                    <p:set>
                                      <p:cBhvr>
                                        <p:cTn id="154" dur="1" fill="hold">
                                          <p:stCondLst>
                                            <p:cond delay="0"/>
                                          </p:stCondLst>
                                        </p:cTn>
                                        <p:tgtEl>
                                          <p:spTgt spid="6"/>
                                        </p:tgtEl>
                                        <p:attrNameLst>
                                          <p:attrName>style.visibility</p:attrName>
                                        </p:attrNameLst>
                                      </p:cBhvr>
                                      <p:to>
                                        <p:strVal val="visible"/>
                                      </p:to>
                                    </p:set>
                                    <p:animEffect transition="in" filter="barn(inVertical)">
                                      <p:cBhvr>
                                        <p:cTn id="155" dur="500"/>
                                        <p:tgtEl>
                                          <p:spTgt spid="6"/>
                                        </p:tgtEl>
                                      </p:cBhvr>
                                    </p:animEffec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109"/>
                                        </p:tgtEl>
                                        <p:attrNameLst>
                                          <p:attrName>style.visibility</p:attrName>
                                        </p:attrNameLst>
                                      </p:cBhvr>
                                      <p:to>
                                        <p:strVal val="visible"/>
                                      </p:to>
                                    </p:set>
                                    <p:anim calcmode="lin" valueType="num">
                                      <p:cBhvr additive="base">
                                        <p:cTn id="160" dur="500" fill="hold"/>
                                        <p:tgtEl>
                                          <p:spTgt spid="109"/>
                                        </p:tgtEl>
                                        <p:attrNameLst>
                                          <p:attrName>ppt_x</p:attrName>
                                        </p:attrNameLst>
                                      </p:cBhvr>
                                      <p:tavLst>
                                        <p:tav tm="0">
                                          <p:val>
                                            <p:strVal val="#ppt_x"/>
                                          </p:val>
                                        </p:tav>
                                        <p:tav tm="100000">
                                          <p:val>
                                            <p:strVal val="#ppt_x"/>
                                          </p:val>
                                        </p:tav>
                                      </p:tavLst>
                                    </p:anim>
                                    <p:anim calcmode="lin" valueType="num">
                                      <p:cBhvr additive="base">
                                        <p:cTn id="16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grpId="1" nodeType="clickEffect">
                                  <p:stCondLst>
                                    <p:cond delay="0"/>
                                  </p:stCondLst>
                                  <p:childTnLst>
                                    <p:animMotion origin="layout" path="M -1.25E-6 3.7037E-6 L 0.05417 3.7037E-6 " pathEditMode="relative" rAng="0" ptsTypes="AA">
                                      <p:cBhvr>
                                        <p:cTn id="165" dur="1000" fill="hold"/>
                                        <p:tgtEl>
                                          <p:spTgt spid="6"/>
                                        </p:tgtEl>
                                        <p:attrNameLst>
                                          <p:attrName>ppt_x</p:attrName>
                                          <p:attrName>ppt_y</p:attrName>
                                        </p:attrNameLst>
                                      </p:cBhvr>
                                      <p:rCtr x="2708" y="0"/>
                                    </p:animMotion>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110"/>
                                        </p:tgtEl>
                                        <p:attrNameLst>
                                          <p:attrName>style.visibility</p:attrName>
                                        </p:attrNameLst>
                                      </p:cBhvr>
                                      <p:to>
                                        <p:strVal val="visible"/>
                                      </p:to>
                                    </p:set>
                                    <p:anim calcmode="lin" valueType="num">
                                      <p:cBhvr additive="base">
                                        <p:cTn id="170" dur="500" fill="hold"/>
                                        <p:tgtEl>
                                          <p:spTgt spid="110"/>
                                        </p:tgtEl>
                                        <p:attrNameLst>
                                          <p:attrName>ppt_x</p:attrName>
                                        </p:attrNameLst>
                                      </p:cBhvr>
                                      <p:tavLst>
                                        <p:tav tm="0">
                                          <p:val>
                                            <p:strVal val="#ppt_x"/>
                                          </p:val>
                                        </p:tav>
                                        <p:tav tm="100000">
                                          <p:val>
                                            <p:strVal val="#ppt_x"/>
                                          </p:val>
                                        </p:tav>
                                      </p:tavLst>
                                    </p:anim>
                                    <p:anim calcmode="lin" valueType="num">
                                      <p:cBhvr additive="base">
                                        <p:cTn id="171"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111"/>
                                        </p:tgtEl>
                                        <p:attrNameLst>
                                          <p:attrName>style.visibility</p:attrName>
                                        </p:attrNameLst>
                                      </p:cBhvr>
                                      <p:to>
                                        <p:strVal val="visible"/>
                                      </p:to>
                                    </p:set>
                                    <p:anim calcmode="lin" valueType="num">
                                      <p:cBhvr additive="base">
                                        <p:cTn id="176" dur="500" fill="hold"/>
                                        <p:tgtEl>
                                          <p:spTgt spid="111"/>
                                        </p:tgtEl>
                                        <p:attrNameLst>
                                          <p:attrName>ppt_x</p:attrName>
                                        </p:attrNameLst>
                                      </p:cBhvr>
                                      <p:tavLst>
                                        <p:tav tm="0">
                                          <p:val>
                                            <p:strVal val="#ppt_x"/>
                                          </p:val>
                                        </p:tav>
                                        <p:tav tm="100000">
                                          <p:val>
                                            <p:strVal val="#ppt_x"/>
                                          </p:val>
                                        </p:tav>
                                      </p:tavLst>
                                    </p:anim>
                                    <p:anim calcmode="lin" valueType="num">
                                      <p:cBhvr additive="base">
                                        <p:cTn id="177"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0" presetClass="exit" presetSubtype="0" accel="50000" decel="50000" fill="hold" grpId="1" nodeType="clickEffect">
                                  <p:stCondLst>
                                    <p:cond delay="0"/>
                                  </p:stCondLst>
                                  <p:childTnLst>
                                    <p:animEffect transition="out" filter="fade">
                                      <p:cBhvr>
                                        <p:cTn id="181" dur="1000"/>
                                        <p:tgtEl>
                                          <p:spTgt spid="111"/>
                                        </p:tgtEl>
                                      </p:cBhvr>
                                    </p:animEffect>
                                    <p:set>
                                      <p:cBhvr>
                                        <p:cTn id="182" dur="1" fill="hold">
                                          <p:stCondLst>
                                            <p:cond delay="999"/>
                                          </p:stCondLst>
                                        </p:cTn>
                                        <p:tgtEl>
                                          <p:spTgt spid="111"/>
                                        </p:tgtEl>
                                        <p:attrNameLst>
                                          <p:attrName>style.visibility</p:attrName>
                                        </p:attrNameLst>
                                      </p:cBhvr>
                                      <p:to>
                                        <p:strVal val="hidden"/>
                                      </p:to>
                                    </p:set>
                                  </p:childTnLst>
                                </p:cTn>
                              </p:par>
                              <p:par>
                                <p:cTn id="183" presetID="10" presetClass="entr" presetSubtype="0" accel="50000" decel="50000" fill="hold" grpId="0" nodeType="withEffect">
                                  <p:stCondLst>
                                    <p:cond delay="0"/>
                                  </p:stCondLst>
                                  <p:childTnLst>
                                    <p:set>
                                      <p:cBhvr>
                                        <p:cTn id="184" dur="1" fill="hold">
                                          <p:stCondLst>
                                            <p:cond delay="0"/>
                                          </p:stCondLst>
                                        </p:cTn>
                                        <p:tgtEl>
                                          <p:spTgt spid="112"/>
                                        </p:tgtEl>
                                        <p:attrNameLst>
                                          <p:attrName>style.visibility</p:attrName>
                                        </p:attrNameLst>
                                      </p:cBhvr>
                                      <p:to>
                                        <p:strVal val="visible"/>
                                      </p:to>
                                    </p:set>
                                    <p:animEffect transition="in" filter="fade">
                                      <p:cBhvr>
                                        <p:cTn id="185" dur="1000"/>
                                        <p:tgtEl>
                                          <p:spTgt spid="112"/>
                                        </p:tgtEl>
                                      </p:cBhvr>
                                    </p:animEffect>
                                  </p:childTnLst>
                                </p:cTn>
                              </p:par>
                              <p:par>
                                <p:cTn id="186" presetID="63" presetClass="path" presetSubtype="0" accel="50000" decel="50000" fill="hold" grpId="2" nodeType="withEffect">
                                  <p:stCondLst>
                                    <p:cond delay="0"/>
                                  </p:stCondLst>
                                  <p:childTnLst>
                                    <p:animMotion origin="layout" path="M 0 0 L -0.00061 -0.085728 E" pathEditMode="relative" ptsTypes="">
                                      <p:cBhvr>
                                        <p:cTn id="187" dur="1000" fill="hold"/>
                                        <p:tgtEl>
                                          <p:spTgt spid="111"/>
                                        </p:tgtEl>
                                        <p:attrNameLst>
                                          <p:attrName>ppt_x</p:attrName>
                                          <p:attrName>ppt_y</p:attrName>
                                        </p:attrNameLst>
                                      </p:cBhvr>
                                    </p:animMotion>
                                  </p:childTnLst>
                                </p:cTn>
                              </p:par>
                              <p:par>
                                <p:cTn id="188" presetID="63" presetClass="path" presetSubtype="0" accel="50000" decel="50000" fill="hold" grpId="1" nodeType="withEffect">
                                  <p:stCondLst>
                                    <p:cond delay="0"/>
                                  </p:stCondLst>
                                  <p:childTnLst>
                                    <p:animMotion origin="layout" path="M 0.00061 0.085728 L 0 0 E" pathEditMode="relative" ptsTypes="">
                                      <p:cBhvr>
                                        <p:cTn id="189" dur="1000" fill="hold"/>
                                        <p:tgtEl>
                                          <p:spTgt spid="112"/>
                                        </p:tgtEl>
                                        <p:attrNameLst>
                                          <p:attrName>ppt_x</p:attrName>
                                          <p:attrName>ppt_y</p:attrName>
                                        </p:attrNameLst>
                                      </p:cBhvr>
                                    </p:animMotion>
                                  </p:childTnLst>
                                </p:cTn>
                              </p:par>
                              <p:par>
                                <p:cTn id="190" presetID="6" presetClass="emph" presetSubtype="0" accel="50000" decel="50000" fill="hold" grpId="3" nodeType="withEffect">
                                  <p:stCondLst>
                                    <p:cond delay="0"/>
                                  </p:stCondLst>
                                  <p:childTnLst>
                                    <p:animScale>
                                      <p:cBhvr>
                                        <p:cTn id="191" dur="1000" fill="hold"/>
                                        <p:tgtEl>
                                          <p:spTgt spid="111"/>
                                        </p:tgtEl>
                                      </p:cBhvr>
                                      <p:by x="150000" y="150000"/>
                                      <p:from x="100000" y="100000"/>
                                      <p:to x="100000" y="100000"/>
                                    </p:animScale>
                                  </p:childTnLst>
                                </p:cTn>
                              </p:par>
                              <p:par>
                                <p:cTn id="192" presetID="6" presetClass="emph" presetSubtype="0" accel="50000" decel="50000" fill="hold" grpId="2" nodeType="withEffect">
                                  <p:stCondLst>
                                    <p:cond delay="0"/>
                                  </p:stCondLst>
                                  <p:childTnLst>
                                    <p:animScale>
                                      <p:cBhvr>
                                        <p:cTn id="193" dur="1000" fill="hold"/>
                                        <p:tgtEl>
                                          <p:spTgt spid="112"/>
                                        </p:tgtEl>
                                      </p:cBhvr>
                                      <p:by x="150000" y="150000"/>
                                      <p:from x="100000" y="100000"/>
                                      <p:to x="100000" y="100000"/>
                                    </p:animScale>
                                  </p:childTnLst>
                                </p:cTn>
                              </p:par>
                            </p:childTnLst>
                          </p:cTn>
                        </p:par>
                      </p:childTnLst>
                    </p:cTn>
                  </p:par>
                  <p:par>
                    <p:cTn id="194" fill="hold">
                      <p:stCondLst>
                        <p:cond delay="indefinite"/>
                      </p:stCondLst>
                      <p:childTnLst>
                        <p:par>
                          <p:cTn id="195" fill="hold">
                            <p:stCondLst>
                              <p:cond delay="0"/>
                            </p:stCondLst>
                            <p:childTnLst>
                              <p:par>
                                <p:cTn id="196" presetID="2" presetClass="entr" presetSubtype="4" fill="hold" grpId="0" nodeType="clickEffect">
                                  <p:stCondLst>
                                    <p:cond delay="0"/>
                                  </p:stCondLst>
                                  <p:childTnLst>
                                    <p:set>
                                      <p:cBhvr>
                                        <p:cTn id="197" dur="1" fill="hold">
                                          <p:stCondLst>
                                            <p:cond delay="0"/>
                                          </p:stCondLst>
                                        </p:cTn>
                                        <p:tgtEl>
                                          <p:spTgt spid="113"/>
                                        </p:tgtEl>
                                        <p:attrNameLst>
                                          <p:attrName>style.visibility</p:attrName>
                                        </p:attrNameLst>
                                      </p:cBhvr>
                                      <p:to>
                                        <p:strVal val="visible"/>
                                      </p:to>
                                    </p:set>
                                    <p:anim calcmode="lin" valueType="num">
                                      <p:cBhvr additive="base">
                                        <p:cTn id="198" dur="500" fill="hold"/>
                                        <p:tgtEl>
                                          <p:spTgt spid="113"/>
                                        </p:tgtEl>
                                        <p:attrNameLst>
                                          <p:attrName>ppt_x</p:attrName>
                                        </p:attrNameLst>
                                      </p:cBhvr>
                                      <p:tavLst>
                                        <p:tav tm="0">
                                          <p:val>
                                            <p:strVal val="#ppt_x"/>
                                          </p:val>
                                        </p:tav>
                                        <p:tav tm="100000">
                                          <p:val>
                                            <p:strVal val="#ppt_x"/>
                                          </p:val>
                                        </p:tav>
                                      </p:tavLst>
                                    </p:anim>
                                    <p:anim calcmode="lin" valueType="num">
                                      <p:cBhvr additive="base">
                                        <p:cTn id="199"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2" presetClass="path" presetSubtype="0" accel="50000" decel="50000" fill="hold" grpId="2" nodeType="clickEffect">
                                  <p:stCondLst>
                                    <p:cond delay="0"/>
                                  </p:stCondLst>
                                  <p:childTnLst>
                                    <p:animMotion origin="layout" path="M 0.05417 3.7037E-6 L 0.1082 0.00046 " pathEditMode="relative" rAng="0" ptsTypes="AA">
                                      <p:cBhvr>
                                        <p:cTn id="203" dur="1250" fill="hold"/>
                                        <p:tgtEl>
                                          <p:spTgt spid="6"/>
                                        </p:tgtEl>
                                        <p:attrNameLst>
                                          <p:attrName>ppt_x</p:attrName>
                                          <p:attrName>ppt_y</p:attrName>
                                        </p:attrNameLst>
                                      </p:cBhvr>
                                      <p:rCtr x="269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6" grpId="0" animBg="1"/>
      <p:bldP spid="6" grpId="1" animBg="1"/>
      <p:bldP spid="6" grpId="2" animBg="1"/>
      <p:bldP spid="5" grpId="0"/>
      <p:bldP spid="13" grpId="0"/>
      <p:bldP spid="15" grpId="0"/>
      <p:bldP spid="73" grpId="0" animBg="1"/>
      <p:bldP spid="75" grpId="0" animBg="1"/>
      <p:bldP spid="76" grpId="0" animBg="1"/>
      <p:bldP spid="77" grpId="0" animBg="1"/>
      <p:bldP spid="78" grpId="0" animBg="1"/>
      <p:bldP spid="79" grpId="0" animBg="1"/>
      <p:bldP spid="80" grpId="0" animBg="1"/>
      <p:bldP spid="81" grpId="0" animBg="1"/>
      <p:bldP spid="82" grpId="0"/>
      <p:bldP spid="83" grpId="0"/>
      <p:bldP spid="84" grpId="0"/>
      <p:bldP spid="85" grpId="0"/>
      <p:bldP spid="86" grpId="0"/>
      <p:bldP spid="106" grpId="0" animBg="1"/>
      <p:bldP spid="107" grpId="0" animBg="1"/>
      <p:bldP spid="108" grpId="0" animBg="1"/>
      <p:bldP spid="109" grpId="0" animBg="1"/>
      <p:bldP spid="110" grpId="0" animBg="1"/>
      <p:bldP spid="111" grpId="0" animBg="1"/>
      <p:bldP spid="111" grpId="1" animBg="1"/>
      <p:bldP spid="111" grpId="2" animBg="1"/>
      <p:bldP spid="111" grpId="3" animBg="1"/>
      <p:bldP spid="112" grpId="0" animBg="1"/>
      <p:bldP spid="112" grpId="1" animBg="1"/>
      <p:bldP spid="112" grpId="2" animBg="1"/>
      <p:bldP spid="1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3C3D3F"/>
                </a:solidFill>
              </a:rPr>
              <a:t>线程隔离</a:t>
            </a:r>
            <a:endParaRPr lang="en-US" altLang="zh-CN">
              <a:solidFill>
                <a:srgbClr val="3C3D3F"/>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滑动窗口算法</a:t>
            </a:r>
            <a:endParaRPr lang="en-US" altLang="zh-CN"/>
          </a:p>
        </p:txBody>
      </p:sp>
      <p:sp>
        <p:nvSpPr>
          <p:cNvPr id="6" name="文本占位符 1">
            <a:extLst>
              <a:ext uri="{FF2B5EF4-FFF2-40B4-BE49-F238E27FC236}">
                <a16:creationId xmlns:a16="http://schemas.microsoft.com/office/drawing/2014/main" id="{A4BF03CF-9BFA-70B8-65AA-FFF33570723B}"/>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AD2B26"/>
                </a:solidFill>
              </a:rPr>
              <a:t>漏桶算法</a:t>
            </a:r>
            <a:endParaRPr lang="en-US" altLang="zh-CN">
              <a:solidFill>
                <a:srgbClr val="AD2B26"/>
              </a:solidFill>
            </a:endParaRPr>
          </a:p>
        </p:txBody>
      </p:sp>
      <p:sp>
        <p:nvSpPr>
          <p:cNvPr id="7" name="文本占位符 1">
            <a:extLst>
              <a:ext uri="{FF2B5EF4-FFF2-40B4-BE49-F238E27FC236}">
                <a16:creationId xmlns:a16="http://schemas.microsoft.com/office/drawing/2014/main" id="{4D724A09-3037-D8C2-DB09-1193649D99DC}"/>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令牌桶算法</a:t>
            </a:r>
            <a:endParaRPr lang="en-US" altLang="zh-CN"/>
          </a:p>
        </p:txBody>
      </p:sp>
    </p:spTree>
    <p:extLst>
      <p:ext uri="{BB962C8B-B14F-4D97-AF65-F5344CB8AC3E}">
        <p14:creationId xmlns:p14="http://schemas.microsoft.com/office/powerpoint/2010/main" val="4056810515"/>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漏桶算法</a:t>
            </a:r>
          </a:p>
        </p:txBody>
      </p:sp>
      <p:sp>
        <p:nvSpPr>
          <p:cNvPr id="4" name="文本占位符 6">
            <a:extLst>
              <a:ext uri="{FF2B5EF4-FFF2-40B4-BE49-F238E27FC236}">
                <a16:creationId xmlns:a16="http://schemas.microsoft.com/office/drawing/2014/main" id="{C6838F8C-351A-4BE3-1FD9-342AE83E9F80}"/>
              </a:ext>
            </a:extLst>
          </p:cNvPr>
          <p:cNvSpPr>
            <a:spLocks noGrp="1"/>
          </p:cNvSpPr>
          <p:nvPr>
            <p:ph type="body" sz="quarter" idx="11"/>
          </p:nvPr>
        </p:nvSpPr>
        <p:spPr>
          <a:xfrm>
            <a:off x="710881" y="1646133"/>
            <a:ext cx="10749598" cy="4219575"/>
          </a:xfrm>
        </p:spPr>
        <p:txBody>
          <a:bodyPr/>
          <a:lstStyle/>
          <a:p>
            <a:pPr marL="0" indent="0">
              <a:buNone/>
            </a:pPr>
            <a:r>
              <a:rPr lang="zh-CN" altLang="en-US"/>
              <a:t>漏桶算法说明：</a:t>
            </a:r>
            <a:endParaRPr lang="en-US" altLang="zh-CN"/>
          </a:p>
          <a:p>
            <a:pPr marL="285750" indent="-285750" algn="l" latinLnBrk="1">
              <a:buFont typeface="Wingdings" panose="05000000000000000000" pitchFamily="2" charset="2"/>
              <a:buChar char="l"/>
            </a:pPr>
            <a:r>
              <a:rPr lang="zh-CN" altLang="en-US" b="0" i="0">
                <a:solidFill>
                  <a:srgbClr val="303030"/>
                </a:solidFill>
                <a:effectLst/>
                <a:latin typeface="Helvetica Neue"/>
              </a:rPr>
              <a:t>将每个请求视作</a:t>
            </a:r>
            <a:r>
              <a:rPr lang="en-US" altLang="zh-CN" b="0" i="0">
                <a:solidFill>
                  <a:srgbClr val="303030"/>
                </a:solidFill>
                <a:effectLst/>
                <a:latin typeface="Helvetica Neue"/>
              </a:rPr>
              <a:t>"</a:t>
            </a:r>
            <a:r>
              <a:rPr lang="zh-CN" altLang="en-US" b="0" i="0">
                <a:solidFill>
                  <a:srgbClr val="303030"/>
                </a:solidFill>
                <a:effectLst/>
                <a:latin typeface="Helvetica Neue"/>
              </a:rPr>
              <a:t>水滴</a:t>
            </a:r>
            <a:r>
              <a:rPr lang="en-US" altLang="zh-CN" b="0" i="0">
                <a:solidFill>
                  <a:srgbClr val="303030"/>
                </a:solidFill>
                <a:effectLst/>
                <a:latin typeface="Helvetica Neue"/>
              </a:rPr>
              <a:t>"</a:t>
            </a:r>
            <a:r>
              <a:rPr lang="zh-CN" altLang="en-US" b="0" i="0">
                <a:solidFill>
                  <a:srgbClr val="303030"/>
                </a:solidFill>
                <a:effectLst/>
                <a:latin typeface="Helvetica Neue"/>
              </a:rPr>
              <a:t>放入</a:t>
            </a:r>
            <a:r>
              <a:rPr lang="en-US" altLang="zh-CN" b="0" i="0">
                <a:solidFill>
                  <a:srgbClr val="303030"/>
                </a:solidFill>
                <a:effectLst/>
                <a:latin typeface="Helvetica Neue"/>
              </a:rPr>
              <a:t>"</a:t>
            </a:r>
            <a:r>
              <a:rPr lang="zh-CN" altLang="en-US" b="0" i="0">
                <a:solidFill>
                  <a:srgbClr val="303030"/>
                </a:solidFill>
                <a:effectLst/>
                <a:latin typeface="Helvetica Neue"/>
              </a:rPr>
              <a:t>漏桶</a:t>
            </a:r>
            <a:r>
              <a:rPr lang="en-US" altLang="zh-CN" b="0" i="0">
                <a:solidFill>
                  <a:srgbClr val="303030"/>
                </a:solidFill>
                <a:effectLst/>
                <a:latin typeface="Helvetica Neue"/>
              </a:rPr>
              <a:t>"</a:t>
            </a:r>
            <a:r>
              <a:rPr lang="zh-CN" altLang="en-US" b="0" i="0">
                <a:solidFill>
                  <a:srgbClr val="303030"/>
                </a:solidFill>
                <a:effectLst/>
                <a:latin typeface="Helvetica Neue"/>
              </a:rPr>
              <a:t>进行存储；</a:t>
            </a:r>
          </a:p>
          <a:p>
            <a:pPr marL="285750" indent="-285750" algn="l" latinLnBrk="1">
              <a:buFont typeface="Wingdings" panose="05000000000000000000" pitchFamily="2" charset="2"/>
              <a:buChar char="l"/>
            </a:pPr>
            <a:r>
              <a:rPr lang="en-US" altLang="zh-CN" b="0" i="0">
                <a:solidFill>
                  <a:srgbClr val="303030"/>
                </a:solidFill>
                <a:effectLst/>
                <a:latin typeface="Helvetica Neue"/>
              </a:rPr>
              <a:t>"</a:t>
            </a:r>
            <a:r>
              <a:rPr lang="zh-CN" altLang="en-US" b="0" i="0">
                <a:solidFill>
                  <a:srgbClr val="303030"/>
                </a:solidFill>
                <a:effectLst/>
                <a:latin typeface="Helvetica Neue"/>
              </a:rPr>
              <a:t>漏桶</a:t>
            </a:r>
            <a:r>
              <a:rPr lang="en-US" altLang="zh-CN" b="0" i="0">
                <a:solidFill>
                  <a:srgbClr val="303030"/>
                </a:solidFill>
                <a:effectLst/>
                <a:latin typeface="Helvetica Neue"/>
              </a:rPr>
              <a:t>"</a:t>
            </a:r>
            <a:r>
              <a:rPr lang="zh-CN" altLang="en-US" b="0" i="0">
                <a:solidFill>
                  <a:srgbClr val="303030"/>
                </a:solidFill>
                <a:effectLst/>
                <a:latin typeface="Helvetica Neue"/>
              </a:rPr>
              <a:t>以固定速率向外</a:t>
            </a:r>
            <a:r>
              <a:rPr lang="en-US" altLang="zh-CN" b="0" i="0">
                <a:solidFill>
                  <a:srgbClr val="303030"/>
                </a:solidFill>
                <a:effectLst/>
                <a:latin typeface="Helvetica Neue"/>
              </a:rPr>
              <a:t>"</a:t>
            </a:r>
            <a:r>
              <a:rPr lang="zh-CN" altLang="en-US" b="0" i="0">
                <a:solidFill>
                  <a:srgbClr val="303030"/>
                </a:solidFill>
                <a:effectLst/>
                <a:latin typeface="Helvetica Neue"/>
              </a:rPr>
              <a:t>漏</a:t>
            </a:r>
            <a:r>
              <a:rPr lang="en-US" altLang="zh-CN" b="0" i="0">
                <a:solidFill>
                  <a:srgbClr val="303030"/>
                </a:solidFill>
                <a:effectLst/>
                <a:latin typeface="Helvetica Neue"/>
              </a:rPr>
              <a:t>"</a:t>
            </a:r>
            <a:r>
              <a:rPr lang="zh-CN" altLang="en-US" b="0" i="0">
                <a:solidFill>
                  <a:srgbClr val="303030"/>
                </a:solidFill>
                <a:effectLst/>
                <a:latin typeface="Helvetica Neue"/>
              </a:rPr>
              <a:t>出请求来执行，如果</a:t>
            </a:r>
            <a:r>
              <a:rPr lang="en-US" altLang="zh-CN" b="0" i="0">
                <a:solidFill>
                  <a:srgbClr val="303030"/>
                </a:solidFill>
                <a:effectLst/>
                <a:latin typeface="Helvetica Neue"/>
              </a:rPr>
              <a:t>"</a:t>
            </a:r>
            <a:r>
              <a:rPr lang="zh-CN" altLang="en-US" b="0" i="0">
                <a:solidFill>
                  <a:srgbClr val="303030"/>
                </a:solidFill>
                <a:effectLst/>
                <a:latin typeface="Helvetica Neue"/>
              </a:rPr>
              <a:t>漏桶</a:t>
            </a:r>
            <a:r>
              <a:rPr lang="en-US" altLang="zh-CN" b="0" i="0">
                <a:solidFill>
                  <a:srgbClr val="303030"/>
                </a:solidFill>
                <a:effectLst/>
                <a:latin typeface="Helvetica Neue"/>
              </a:rPr>
              <a:t>"</a:t>
            </a:r>
            <a:r>
              <a:rPr lang="zh-CN" altLang="en-US" b="0" i="0">
                <a:solidFill>
                  <a:srgbClr val="303030"/>
                </a:solidFill>
                <a:effectLst/>
                <a:latin typeface="Helvetica Neue"/>
              </a:rPr>
              <a:t>空了则停止</a:t>
            </a:r>
            <a:r>
              <a:rPr lang="en-US" altLang="zh-CN" b="0" i="0">
                <a:solidFill>
                  <a:srgbClr val="303030"/>
                </a:solidFill>
                <a:effectLst/>
                <a:latin typeface="Helvetica Neue"/>
              </a:rPr>
              <a:t>"</a:t>
            </a:r>
            <a:r>
              <a:rPr lang="zh-CN" altLang="en-US" b="0" i="0">
                <a:solidFill>
                  <a:srgbClr val="303030"/>
                </a:solidFill>
                <a:effectLst/>
                <a:latin typeface="Helvetica Neue"/>
              </a:rPr>
              <a:t>漏水”；</a:t>
            </a:r>
          </a:p>
          <a:p>
            <a:pPr marL="285750" indent="-285750" algn="l" latinLnBrk="1">
              <a:buFont typeface="Wingdings" panose="05000000000000000000" pitchFamily="2" charset="2"/>
              <a:buChar char="l"/>
            </a:pPr>
            <a:r>
              <a:rPr lang="zh-CN" altLang="en-US" b="0" i="0">
                <a:solidFill>
                  <a:srgbClr val="303030"/>
                </a:solidFill>
                <a:effectLst/>
                <a:latin typeface="Helvetica Neue"/>
              </a:rPr>
              <a:t>如果</a:t>
            </a:r>
            <a:r>
              <a:rPr lang="en-US" altLang="zh-CN" b="0" i="0">
                <a:solidFill>
                  <a:srgbClr val="303030"/>
                </a:solidFill>
                <a:effectLst/>
                <a:latin typeface="Helvetica Neue"/>
              </a:rPr>
              <a:t>"</a:t>
            </a:r>
            <a:r>
              <a:rPr lang="zh-CN" altLang="en-US" b="0" i="0">
                <a:solidFill>
                  <a:srgbClr val="303030"/>
                </a:solidFill>
                <a:effectLst/>
                <a:latin typeface="Helvetica Neue"/>
              </a:rPr>
              <a:t>漏桶</a:t>
            </a:r>
            <a:r>
              <a:rPr lang="en-US" altLang="zh-CN" b="0" i="0">
                <a:solidFill>
                  <a:srgbClr val="303030"/>
                </a:solidFill>
                <a:effectLst/>
                <a:latin typeface="Helvetica Neue"/>
              </a:rPr>
              <a:t>"</a:t>
            </a:r>
            <a:r>
              <a:rPr lang="zh-CN" altLang="en-US" b="0" i="0">
                <a:solidFill>
                  <a:srgbClr val="303030"/>
                </a:solidFill>
                <a:effectLst/>
                <a:latin typeface="Helvetica Neue"/>
              </a:rPr>
              <a:t>满了则多余的</a:t>
            </a:r>
            <a:r>
              <a:rPr lang="en-US" altLang="zh-CN" b="0" i="0">
                <a:solidFill>
                  <a:srgbClr val="303030"/>
                </a:solidFill>
                <a:effectLst/>
                <a:latin typeface="Helvetica Neue"/>
              </a:rPr>
              <a:t>"</a:t>
            </a:r>
            <a:r>
              <a:rPr lang="zh-CN" altLang="en-US" b="0" i="0">
                <a:solidFill>
                  <a:srgbClr val="303030"/>
                </a:solidFill>
                <a:effectLst/>
                <a:latin typeface="Helvetica Neue"/>
              </a:rPr>
              <a:t>水滴</a:t>
            </a:r>
            <a:r>
              <a:rPr lang="en-US" altLang="zh-CN" b="0" i="0">
                <a:solidFill>
                  <a:srgbClr val="303030"/>
                </a:solidFill>
                <a:effectLst/>
                <a:latin typeface="Helvetica Neue"/>
              </a:rPr>
              <a:t>"</a:t>
            </a:r>
            <a:r>
              <a:rPr lang="zh-CN" altLang="en-US" b="0" i="0">
                <a:solidFill>
                  <a:srgbClr val="303030"/>
                </a:solidFill>
                <a:effectLst/>
                <a:latin typeface="Helvetica Neue"/>
              </a:rPr>
              <a:t>会被直接丢弃。</a:t>
            </a:r>
            <a:endParaRPr lang="en-US" altLang="zh-CN" b="0" i="0">
              <a:solidFill>
                <a:srgbClr val="303030"/>
              </a:solidFill>
              <a:effectLst/>
              <a:latin typeface="Helvetica Neue"/>
            </a:endParaRPr>
          </a:p>
          <a:p>
            <a:pPr marL="285750" indent="-285750" algn="l" latinLnBrk="1">
              <a:buFont typeface="Wingdings" panose="05000000000000000000" pitchFamily="2" charset="2"/>
              <a:buChar char="l"/>
            </a:pPr>
            <a:r>
              <a:rPr lang="zh-CN" altLang="en-US">
                <a:solidFill>
                  <a:srgbClr val="AD2B26"/>
                </a:solidFill>
                <a:latin typeface="Helvetica Neue"/>
              </a:rPr>
              <a:t>可以理解成请求在桶内排队等待</a:t>
            </a:r>
            <a:endParaRPr lang="zh-CN" altLang="en-US" b="0" i="0">
              <a:solidFill>
                <a:srgbClr val="AD2B26"/>
              </a:solidFill>
              <a:effectLst/>
              <a:latin typeface="Helvetica Neue"/>
            </a:endParaRPr>
          </a:p>
        </p:txBody>
      </p:sp>
      <p:sp>
        <p:nvSpPr>
          <p:cNvPr id="5" name="任意多边形: 形状 4">
            <a:extLst>
              <a:ext uri="{FF2B5EF4-FFF2-40B4-BE49-F238E27FC236}">
                <a16:creationId xmlns:a16="http://schemas.microsoft.com/office/drawing/2014/main" id="{87664757-48B0-DD88-6CD0-43BE3F456725}"/>
              </a:ext>
            </a:extLst>
          </p:cNvPr>
          <p:cNvSpPr/>
          <p:nvPr/>
        </p:nvSpPr>
        <p:spPr>
          <a:xfrm>
            <a:off x="5649237" y="4099370"/>
            <a:ext cx="1415442" cy="1260268"/>
          </a:xfrm>
          <a:custGeom>
            <a:avLst/>
            <a:gdLst>
              <a:gd name="connsiteX0" fmla="*/ 1265129 w 2542784"/>
              <a:gd name="connsiteY0" fmla="*/ 25053 h 2604080"/>
              <a:gd name="connsiteX1" fmla="*/ 12526 w 2542784"/>
              <a:gd name="connsiteY1" fmla="*/ 472282 h 2604080"/>
              <a:gd name="connsiteX2" fmla="*/ 1265129 w 2542784"/>
              <a:gd name="connsiteY2" fmla="*/ 919511 h 2604080"/>
              <a:gd name="connsiteX3" fmla="*/ 2517732 w 2542784"/>
              <a:gd name="connsiteY3" fmla="*/ 472282 h 2604080"/>
              <a:gd name="connsiteX4" fmla="*/ 1265129 w 2542784"/>
              <a:gd name="connsiteY4" fmla="*/ 25053 h 2604080"/>
              <a:gd name="connsiteX5" fmla="*/ 1271392 w 2542784"/>
              <a:gd name="connsiteY5" fmla="*/ 0 h 2604080"/>
              <a:gd name="connsiteX6" fmla="*/ 2542784 w 2542784"/>
              <a:gd name="connsiteY6" fmla="*/ 431587 h 2604080"/>
              <a:gd name="connsiteX7" fmla="*/ 2542784 w 2542784"/>
              <a:gd name="connsiteY7" fmla="*/ 523731 h 2604080"/>
              <a:gd name="connsiteX8" fmla="*/ 2146961 w 2542784"/>
              <a:gd name="connsiteY8" fmla="*/ 2462767 h 2604080"/>
              <a:gd name="connsiteX9" fmla="*/ 2135585 w 2542784"/>
              <a:gd name="connsiteY9" fmla="*/ 2462767 h 2604080"/>
              <a:gd name="connsiteX10" fmla="*/ 2131193 w 2542784"/>
              <a:gd name="connsiteY10" fmla="*/ 2476917 h 2604080"/>
              <a:gd name="connsiteX11" fmla="*/ 1265129 w 2542784"/>
              <a:gd name="connsiteY11" fmla="*/ 2604080 h 2604080"/>
              <a:gd name="connsiteX12" fmla="*/ 394570 w 2542784"/>
              <a:gd name="connsiteY12" fmla="*/ 2462434 h 2604080"/>
              <a:gd name="connsiteX13" fmla="*/ 395285 w 2542784"/>
              <a:gd name="connsiteY13" fmla="*/ 2460131 h 2604080"/>
              <a:gd name="connsiteX14" fmla="*/ 0 w 2542784"/>
              <a:gd name="connsiteY14" fmla="*/ 523731 h 2604080"/>
              <a:gd name="connsiteX15" fmla="*/ 0 w 2542784"/>
              <a:gd name="connsiteY15" fmla="*/ 431587 h 2604080"/>
              <a:gd name="connsiteX16" fmla="*/ 1271392 w 2542784"/>
              <a:gd name="connsiteY16" fmla="*/ 0 h 26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2784" h="2604080">
                <a:moveTo>
                  <a:pt x="1265129" y="25053"/>
                </a:moveTo>
                <a:cubicBezTo>
                  <a:pt x="573335" y="25053"/>
                  <a:pt x="12526" y="225284"/>
                  <a:pt x="12526" y="472282"/>
                </a:cubicBezTo>
                <a:cubicBezTo>
                  <a:pt x="12526" y="719280"/>
                  <a:pt x="573335" y="919511"/>
                  <a:pt x="1265129" y="919511"/>
                </a:cubicBezTo>
                <a:cubicBezTo>
                  <a:pt x="1956923" y="919511"/>
                  <a:pt x="2517732" y="719280"/>
                  <a:pt x="2517732" y="472282"/>
                </a:cubicBezTo>
                <a:cubicBezTo>
                  <a:pt x="2517732" y="225284"/>
                  <a:pt x="1956923" y="25053"/>
                  <a:pt x="1265129" y="25053"/>
                </a:cubicBezTo>
                <a:close/>
                <a:moveTo>
                  <a:pt x="1271392" y="0"/>
                </a:moveTo>
                <a:cubicBezTo>
                  <a:pt x="1973562" y="0"/>
                  <a:pt x="2542784" y="193228"/>
                  <a:pt x="2542784" y="431587"/>
                </a:cubicBezTo>
                <a:lnTo>
                  <a:pt x="2542784" y="523731"/>
                </a:lnTo>
                <a:lnTo>
                  <a:pt x="2146961" y="2462767"/>
                </a:lnTo>
                <a:lnTo>
                  <a:pt x="2135585" y="2462767"/>
                </a:lnTo>
                <a:lnTo>
                  <a:pt x="2131193" y="2476917"/>
                </a:lnTo>
                <a:cubicBezTo>
                  <a:pt x="2086612" y="2548343"/>
                  <a:pt x="1715875" y="2604080"/>
                  <a:pt x="1265129" y="2604080"/>
                </a:cubicBezTo>
                <a:cubicBezTo>
                  <a:pt x="784333" y="2604080"/>
                  <a:pt x="394570" y="2540663"/>
                  <a:pt x="394570" y="2462434"/>
                </a:cubicBezTo>
                <a:lnTo>
                  <a:pt x="395285" y="2460131"/>
                </a:lnTo>
                <a:lnTo>
                  <a:pt x="0" y="523731"/>
                </a:lnTo>
                <a:lnTo>
                  <a:pt x="0" y="431587"/>
                </a:lnTo>
                <a:cubicBezTo>
                  <a:pt x="0" y="193228"/>
                  <a:pt x="569222" y="0"/>
                  <a:pt x="127139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泪滴形 5">
            <a:extLst>
              <a:ext uri="{FF2B5EF4-FFF2-40B4-BE49-F238E27FC236}">
                <a16:creationId xmlns:a16="http://schemas.microsoft.com/office/drawing/2014/main" id="{63F1419B-242D-E442-DAFE-6CD542FD9832}"/>
              </a:ext>
            </a:extLst>
          </p:cNvPr>
          <p:cNvSpPr/>
          <p:nvPr/>
        </p:nvSpPr>
        <p:spPr>
          <a:xfrm rot="18925227">
            <a:off x="6507181" y="3554706"/>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 name="泪滴形 6">
            <a:extLst>
              <a:ext uri="{FF2B5EF4-FFF2-40B4-BE49-F238E27FC236}">
                <a16:creationId xmlns:a16="http://schemas.microsoft.com/office/drawing/2014/main" id="{6D04BCB8-99BE-5684-B917-D0BF23A9BDC3}"/>
              </a:ext>
            </a:extLst>
          </p:cNvPr>
          <p:cNvSpPr/>
          <p:nvPr/>
        </p:nvSpPr>
        <p:spPr>
          <a:xfrm rot="18925227">
            <a:off x="6250603" y="3993015"/>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 name="泪滴形 7">
            <a:extLst>
              <a:ext uri="{FF2B5EF4-FFF2-40B4-BE49-F238E27FC236}">
                <a16:creationId xmlns:a16="http://schemas.microsoft.com/office/drawing/2014/main" id="{C689FEC7-9E76-81A8-4259-71292B841725}"/>
              </a:ext>
            </a:extLst>
          </p:cNvPr>
          <p:cNvSpPr/>
          <p:nvPr/>
        </p:nvSpPr>
        <p:spPr>
          <a:xfrm rot="18925227">
            <a:off x="5989644" y="3554707"/>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泪滴形 8">
            <a:extLst>
              <a:ext uri="{FF2B5EF4-FFF2-40B4-BE49-F238E27FC236}">
                <a16:creationId xmlns:a16="http://schemas.microsoft.com/office/drawing/2014/main" id="{FF0189E0-AC2C-6F29-5FD9-57ECFFFF7CCB}"/>
              </a:ext>
            </a:extLst>
          </p:cNvPr>
          <p:cNvSpPr/>
          <p:nvPr/>
        </p:nvSpPr>
        <p:spPr>
          <a:xfrm rot="18925227">
            <a:off x="6250604" y="5635690"/>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0" name="泪滴形 9">
            <a:extLst>
              <a:ext uri="{FF2B5EF4-FFF2-40B4-BE49-F238E27FC236}">
                <a16:creationId xmlns:a16="http://schemas.microsoft.com/office/drawing/2014/main" id="{F936F5DA-067E-47D4-5512-6B26964E032F}"/>
              </a:ext>
            </a:extLst>
          </p:cNvPr>
          <p:cNvSpPr/>
          <p:nvPr/>
        </p:nvSpPr>
        <p:spPr>
          <a:xfrm rot="18925227">
            <a:off x="6256867" y="6168504"/>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泪滴形 10">
            <a:extLst>
              <a:ext uri="{FF2B5EF4-FFF2-40B4-BE49-F238E27FC236}">
                <a16:creationId xmlns:a16="http://schemas.microsoft.com/office/drawing/2014/main" id="{4FC78CFC-A815-9478-AF44-5C06D8C9A066}"/>
              </a:ext>
            </a:extLst>
          </p:cNvPr>
          <p:cNvSpPr/>
          <p:nvPr/>
        </p:nvSpPr>
        <p:spPr>
          <a:xfrm rot="18925227">
            <a:off x="5373686" y="4511844"/>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3" name="泪滴形 12">
            <a:extLst>
              <a:ext uri="{FF2B5EF4-FFF2-40B4-BE49-F238E27FC236}">
                <a16:creationId xmlns:a16="http://schemas.microsoft.com/office/drawing/2014/main" id="{199AF286-7D72-F42F-2485-D1E23A21C2B8}"/>
              </a:ext>
            </a:extLst>
          </p:cNvPr>
          <p:cNvSpPr/>
          <p:nvPr/>
        </p:nvSpPr>
        <p:spPr>
          <a:xfrm rot="18925227">
            <a:off x="5373685" y="5001520"/>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4" name="标注: 双弯曲线形(无边框) 13">
            <a:extLst>
              <a:ext uri="{FF2B5EF4-FFF2-40B4-BE49-F238E27FC236}">
                <a16:creationId xmlns:a16="http://schemas.microsoft.com/office/drawing/2014/main" id="{9FBB8788-A5A9-931F-AF21-588C00D5C016}"/>
              </a:ext>
            </a:extLst>
          </p:cNvPr>
          <p:cNvSpPr/>
          <p:nvPr/>
        </p:nvSpPr>
        <p:spPr>
          <a:xfrm>
            <a:off x="7795650" y="2934971"/>
            <a:ext cx="1898943" cy="822814"/>
          </a:xfrm>
          <a:prstGeom prst="callout3">
            <a:avLst>
              <a:gd name="adj1" fmla="val 79644"/>
              <a:gd name="adj2" fmla="val -52848"/>
              <a:gd name="adj3" fmla="val 46152"/>
              <a:gd name="adj4" fmla="val -1495"/>
              <a:gd name="adj5" fmla="val 68031"/>
              <a:gd name="adj6" fmla="val 4441"/>
              <a:gd name="adj7" fmla="val 67292"/>
              <a:gd name="adj8" fmla="val 95053"/>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水滴代表请求的流量</a:t>
            </a:r>
          </a:p>
        </p:txBody>
      </p:sp>
      <p:sp>
        <p:nvSpPr>
          <p:cNvPr id="16" name="标注: 双弯曲线形(无边框) 15">
            <a:extLst>
              <a:ext uri="{FF2B5EF4-FFF2-40B4-BE49-F238E27FC236}">
                <a16:creationId xmlns:a16="http://schemas.microsoft.com/office/drawing/2014/main" id="{230C672B-02B1-757A-C6F6-22392B5DDAB8}"/>
              </a:ext>
            </a:extLst>
          </p:cNvPr>
          <p:cNvSpPr/>
          <p:nvPr/>
        </p:nvSpPr>
        <p:spPr>
          <a:xfrm>
            <a:off x="8461844" y="3990373"/>
            <a:ext cx="1594789" cy="822814"/>
          </a:xfrm>
          <a:prstGeom prst="callout3">
            <a:avLst>
              <a:gd name="adj1" fmla="val 99435"/>
              <a:gd name="adj2" fmla="val -88312"/>
              <a:gd name="adj3" fmla="val 46152"/>
              <a:gd name="adj4" fmla="val 3782"/>
              <a:gd name="adj5" fmla="val 72598"/>
              <a:gd name="adj6" fmla="val 14777"/>
              <a:gd name="adj7" fmla="val 71859"/>
              <a:gd name="adj8" fmla="val 95053"/>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漏桶存储请求</a:t>
            </a:r>
          </a:p>
        </p:txBody>
      </p:sp>
      <p:sp>
        <p:nvSpPr>
          <p:cNvPr id="17" name="标注: 双弯曲线形(无边框) 16">
            <a:extLst>
              <a:ext uri="{FF2B5EF4-FFF2-40B4-BE49-F238E27FC236}">
                <a16:creationId xmlns:a16="http://schemas.microsoft.com/office/drawing/2014/main" id="{640551F5-BE7B-081C-B74E-8A6AAE91E98F}"/>
              </a:ext>
            </a:extLst>
          </p:cNvPr>
          <p:cNvSpPr/>
          <p:nvPr/>
        </p:nvSpPr>
        <p:spPr>
          <a:xfrm>
            <a:off x="1604783" y="3838371"/>
            <a:ext cx="2601206" cy="822814"/>
          </a:xfrm>
          <a:prstGeom prst="callout3">
            <a:avLst>
              <a:gd name="adj1" fmla="val 105524"/>
              <a:gd name="adj2" fmla="val 143961"/>
              <a:gd name="adj3" fmla="val 47675"/>
              <a:gd name="adj4" fmla="val 93350"/>
              <a:gd name="adj5" fmla="val 80209"/>
              <a:gd name="adj6" fmla="val 90460"/>
              <a:gd name="adj7" fmla="val 80994"/>
              <a:gd name="adj8" fmla="val 10782"/>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漏桶满后，</a:t>
            </a:r>
            <a:endParaRPr lang="en-US" altLang="zh-CN" sz="1400">
              <a:solidFill>
                <a:schemeClr val="tx1">
                  <a:lumMod val="75000"/>
                  <a:lumOff val="25000"/>
                </a:schemeClr>
              </a:solidFill>
            </a:endParaRPr>
          </a:p>
          <a:p>
            <a:pPr algn="ctr"/>
            <a:r>
              <a:rPr lang="zh-CN" altLang="en-US" sz="1400">
                <a:solidFill>
                  <a:schemeClr val="tx1">
                    <a:lumMod val="75000"/>
                    <a:lumOff val="25000"/>
                  </a:schemeClr>
                </a:solidFill>
              </a:rPr>
              <a:t>多余请求被抛弃</a:t>
            </a:r>
          </a:p>
        </p:txBody>
      </p:sp>
      <p:sp>
        <p:nvSpPr>
          <p:cNvPr id="18" name="标注: 双弯曲线形(无边框) 17">
            <a:extLst>
              <a:ext uri="{FF2B5EF4-FFF2-40B4-BE49-F238E27FC236}">
                <a16:creationId xmlns:a16="http://schemas.microsoft.com/office/drawing/2014/main" id="{651759FC-180D-39E4-825E-78C4420B46DA}"/>
              </a:ext>
            </a:extLst>
          </p:cNvPr>
          <p:cNvSpPr/>
          <p:nvPr/>
        </p:nvSpPr>
        <p:spPr>
          <a:xfrm>
            <a:off x="7299027" y="5452046"/>
            <a:ext cx="2601206" cy="822814"/>
          </a:xfrm>
          <a:prstGeom prst="callout3">
            <a:avLst>
              <a:gd name="adj1" fmla="val 70510"/>
              <a:gd name="adj2" fmla="val 88102"/>
              <a:gd name="adj3" fmla="val 70510"/>
              <a:gd name="adj4" fmla="val 13413"/>
              <a:gd name="adj5" fmla="val 49763"/>
              <a:gd name="adj6" fmla="val 7151"/>
              <a:gd name="adj7" fmla="val 91650"/>
              <a:gd name="adj8" fmla="val -27742"/>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漏桶以固定频率漏出请求</a:t>
            </a:r>
          </a:p>
        </p:txBody>
      </p:sp>
    </p:spTree>
    <p:extLst>
      <p:ext uri="{BB962C8B-B14F-4D97-AF65-F5344CB8AC3E}">
        <p14:creationId xmlns:p14="http://schemas.microsoft.com/office/powerpoint/2010/main" val="32360599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8" dur="500"/>
                                        <p:tgtEl>
                                          <p:spTgt spid="4">
                                            <p:txEl>
                                              <p:pRg st="1" end="1"/>
                                            </p:txEl>
                                          </p:spTgt>
                                        </p:tgtEl>
                                      </p:cBhvr>
                                    </p:animEffect>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3" dur="500"/>
                                        <p:tgtEl>
                                          <p:spTgt spid="4">
                                            <p:txEl>
                                              <p:pRg st="2" end="2"/>
                                            </p:txEl>
                                          </p:spTgt>
                                        </p:tgtEl>
                                      </p:cBhvr>
                                    </p:animEffect>
                                  </p:childTnLst>
                                </p:cTn>
                              </p:par>
                            </p:childTnLst>
                          </p:cTn>
                        </p:par>
                        <p:par>
                          <p:cTn id="44" fill="hold">
                            <p:stCondLst>
                              <p:cond delay="500"/>
                            </p:stCondLst>
                            <p:childTnLst>
                              <p:par>
                                <p:cTn id="45" presetID="47"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5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par>
                          <p:cTn id="55" fill="hold">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63" dur="500"/>
                                        <p:tgtEl>
                                          <p:spTgt spid="4">
                                            <p:txEl>
                                              <p:pRg st="3" end="3"/>
                                            </p:txEl>
                                          </p:spTgt>
                                        </p:tgtEl>
                                      </p:cBhvr>
                                    </p:animEffect>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50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1000"/>
                                        <p:tgtEl>
                                          <p:spTgt spid="11"/>
                                        </p:tgtEl>
                                      </p:cBhvr>
                                    </p:animEffect>
                                    <p:anim calcmode="lin" valueType="num">
                                      <p:cBhvr>
                                        <p:cTn id="73" dur="1000" fill="hold"/>
                                        <p:tgtEl>
                                          <p:spTgt spid="11"/>
                                        </p:tgtEl>
                                        <p:attrNameLst>
                                          <p:attrName>ppt_x</p:attrName>
                                        </p:attrNameLst>
                                      </p:cBhvr>
                                      <p:tavLst>
                                        <p:tav tm="0">
                                          <p:val>
                                            <p:strVal val="#ppt_x"/>
                                          </p:val>
                                        </p:tav>
                                        <p:tav tm="100000">
                                          <p:val>
                                            <p:strVal val="#ppt_x"/>
                                          </p:val>
                                        </p:tav>
                                      </p:tavLst>
                                    </p:anim>
                                    <p:anim calcmode="lin" valueType="num">
                                      <p:cBhvr>
                                        <p:cTn id="74" dur="1000" fill="hold"/>
                                        <p:tgtEl>
                                          <p:spTgt spid="11"/>
                                        </p:tgtEl>
                                        <p:attrNameLst>
                                          <p:attrName>ppt_y</p:attrName>
                                        </p:attrNameLst>
                                      </p:cBhvr>
                                      <p:tavLst>
                                        <p:tav tm="0">
                                          <p:val>
                                            <p:strVal val="#ppt_y-.1"/>
                                          </p:val>
                                        </p:tav>
                                        <p:tav tm="100000">
                                          <p:val>
                                            <p:strVal val="#ppt_y"/>
                                          </p:val>
                                        </p:tav>
                                      </p:tavLst>
                                    </p:anim>
                                  </p:childTnLst>
                                </p:cTn>
                              </p:par>
                            </p:childTnLst>
                          </p:cTn>
                        </p:par>
                        <p:par>
                          <p:cTn id="75" fill="hold">
                            <p:stCondLst>
                              <p:cond delay="2000"/>
                            </p:stCondLst>
                            <p:childTnLst>
                              <p:par>
                                <p:cTn id="76" presetID="22" presetClass="entr" presetSubtype="2" fill="hold" grpId="0" nodeType="after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right)">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8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P spid="14" grpId="0" animBg="1"/>
      <p:bldP spid="16" grpId="0" animBg="1"/>
      <p:bldP spid="17"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C473544C-2D8F-47B1-8F6E-E604D221305E}"/>
              </a:ext>
            </a:extLst>
          </p:cNvPr>
          <p:cNvSpPr>
            <a:spLocks noGrp="1"/>
          </p:cNvSpPr>
          <p:nvPr>
            <p:ph type="body" sz="quarter" idx="11"/>
          </p:nvPr>
        </p:nvSpPr>
        <p:spPr>
          <a:xfrm>
            <a:off x="685481" y="1519422"/>
            <a:ext cx="10749598" cy="4219575"/>
          </a:xfrm>
        </p:spPr>
        <p:txBody>
          <a:bodyPr/>
          <a:lstStyle/>
          <a:p>
            <a:pPr marL="0" indent="0">
              <a:buNone/>
            </a:pPr>
            <a:r>
              <a:rPr lang="en-US" altLang="zh-CN"/>
              <a:t>Sentinel</a:t>
            </a:r>
            <a:r>
              <a:rPr lang="zh-CN" altLang="en-US"/>
              <a:t>内部基于漏桶算法实现了排队等待效果，桶的</a:t>
            </a:r>
            <a:r>
              <a:rPr lang="zh-CN" altLang="en-US" b="1"/>
              <a:t>容量</a:t>
            </a:r>
            <a:r>
              <a:rPr lang="zh-CN" altLang="en-US"/>
              <a:t>取决限流的</a:t>
            </a:r>
            <a:r>
              <a:rPr lang="en-US" altLang="zh-CN" b="1"/>
              <a:t>QPS</a:t>
            </a:r>
            <a:r>
              <a:rPr lang="zh-CN" altLang="en-US" b="1"/>
              <a:t>阈值</a:t>
            </a:r>
            <a:r>
              <a:rPr lang="zh-CN" altLang="en-US"/>
              <a:t>以及允许等待的</a:t>
            </a:r>
            <a:r>
              <a:rPr lang="zh-CN" altLang="en-US" b="1"/>
              <a:t>最大超时时间</a:t>
            </a:r>
            <a:r>
              <a:rPr lang="zh-CN" altLang="en-US"/>
              <a:t>：</a:t>
            </a:r>
            <a:endParaRPr lang="en-US" altLang="zh-CN"/>
          </a:p>
          <a:p>
            <a:pPr marL="0" indent="0">
              <a:buNone/>
            </a:pPr>
            <a:r>
              <a:rPr lang="zh-CN" altLang="en-US">
                <a:solidFill>
                  <a:srgbClr val="24292E"/>
                </a:solidFill>
                <a:latin typeface="-apple-system"/>
              </a:rPr>
              <a:t>例如：限流</a:t>
            </a:r>
            <a:r>
              <a:rPr lang="en-US" altLang="zh-CN">
                <a:solidFill>
                  <a:srgbClr val="24292E"/>
                </a:solidFill>
                <a:latin typeface="-apple-system"/>
              </a:rPr>
              <a:t>QPS=5</a:t>
            </a:r>
            <a:r>
              <a:rPr lang="zh-CN" altLang="en-US">
                <a:solidFill>
                  <a:srgbClr val="24292E"/>
                </a:solidFill>
                <a:latin typeface="-apple-system"/>
              </a:rPr>
              <a:t>，队列超时时间为</a:t>
            </a:r>
            <a:r>
              <a:rPr lang="en-US" altLang="zh-CN">
                <a:solidFill>
                  <a:srgbClr val="24292E"/>
                </a:solidFill>
                <a:latin typeface="-apple-system"/>
              </a:rPr>
              <a:t>2000ms</a:t>
            </a:r>
            <a:r>
              <a:rPr lang="zh-CN" altLang="en-US">
                <a:solidFill>
                  <a:srgbClr val="24292E"/>
                </a:solidFill>
                <a:latin typeface="-apple-system"/>
              </a:rPr>
              <a:t>。我们让所有请求进入一个队列中，如同进入漏桶中。由于漏桶是固定频率执行，因此</a:t>
            </a:r>
            <a:r>
              <a:rPr lang="en-US" altLang="zh-CN">
                <a:solidFill>
                  <a:srgbClr val="24292E"/>
                </a:solidFill>
                <a:latin typeface="-apple-system"/>
              </a:rPr>
              <a:t>QPS</a:t>
            </a:r>
            <a:r>
              <a:rPr lang="zh-CN" altLang="en-US">
                <a:solidFill>
                  <a:srgbClr val="24292E"/>
                </a:solidFill>
                <a:latin typeface="-apple-system"/>
              </a:rPr>
              <a:t>为</a:t>
            </a:r>
            <a:r>
              <a:rPr lang="en-US" altLang="zh-CN">
                <a:solidFill>
                  <a:srgbClr val="24292E"/>
                </a:solidFill>
                <a:latin typeface="-apple-system"/>
              </a:rPr>
              <a:t>5</a:t>
            </a:r>
            <a:r>
              <a:rPr lang="zh-CN" altLang="en-US">
                <a:solidFill>
                  <a:srgbClr val="24292E"/>
                </a:solidFill>
                <a:latin typeface="-apple-system"/>
              </a:rPr>
              <a:t>就是每</a:t>
            </a:r>
            <a:r>
              <a:rPr lang="en-US" altLang="zh-CN">
                <a:solidFill>
                  <a:srgbClr val="24292E"/>
                </a:solidFill>
                <a:latin typeface="-apple-system"/>
              </a:rPr>
              <a:t>200ms</a:t>
            </a:r>
            <a:r>
              <a:rPr lang="zh-CN" altLang="en-US">
                <a:solidFill>
                  <a:srgbClr val="24292E"/>
                </a:solidFill>
                <a:latin typeface="-apple-system"/>
              </a:rPr>
              <a:t>执行一个请求。那第</a:t>
            </a:r>
            <a:r>
              <a:rPr lang="en-US" altLang="zh-CN">
                <a:solidFill>
                  <a:srgbClr val="24292E"/>
                </a:solidFill>
                <a:latin typeface="-apple-system"/>
              </a:rPr>
              <a:t>N</a:t>
            </a:r>
            <a:r>
              <a:rPr lang="zh-CN" altLang="en-US">
                <a:solidFill>
                  <a:srgbClr val="24292E"/>
                </a:solidFill>
                <a:latin typeface="-apple-system"/>
              </a:rPr>
              <a:t>个请求的预期的执行时间 是第</a:t>
            </a:r>
            <a:r>
              <a:rPr lang="en-US" altLang="zh-CN">
                <a:solidFill>
                  <a:srgbClr val="24292E"/>
                </a:solidFill>
                <a:latin typeface="-apple-system"/>
              </a:rPr>
              <a:t>(N - 1) * 200ms</a:t>
            </a:r>
            <a:r>
              <a:rPr lang="zh-CN" altLang="en-US">
                <a:solidFill>
                  <a:srgbClr val="24292E"/>
                </a:solidFill>
                <a:latin typeface="-apple-system"/>
              </a:rPr>
              <a:t>。如果请求预期的执行时间超出最大时长</a:t>
            </a:r>
            <a:r>
              <a:rPr lang="en-US" altLang="zh-CN">
                <a:solidFill>
                  <a:srgbClr val="24292E"/>
                </a:solidFill>
                <a:latin typeface="-apple-system"/>
              </a:rPr>
              <a:t>2000ms</a:t>
            </a:r>
            <a:r>
              <a:rPr lang="zh-CN" altLang="en-US">
                <a:solidFill>
                  <a:srgbClr val="24292E"/>
                </a:solidFill>
                <a:latin typeface="-apple-system"/>
              </a:rPr>
              <a:t>，说明“桶满了”，新的请求则会被拒绝。</a:t>
            </a:r>
          </a:p>
          <a:p>
            <a:pPr marL="0" indent="0">
              <a:buNone/>
            </a:pPr>
            <a:endParaRPr lang="zh-CN" altLang="en-US" b="0" i="0">
              <a:solidFill>
                <a:srgbClr val="303030"/>
              </a:solidFill>
              <a:effectLst/>
              <a:latin typeface="Helvetica Neue"/>
            </a:endParaRPr>
          </a:p>
        </p:txBody>
      </p:sp>
      <p:sp>
        <p:nvSpPr>
          <p:cNvPr id="5" name="标题 4">
            <a:extLst>
              <a:ext uri="{FF2B5EF4-FFF2-40B4-BE49-F238E27FC236}">
                <a16:creationId xmlns:a16="http://schemas.microsoft.com/office/drawing/2014/main" id="{7C880320-7653-4AAD-A4A3-A8EC93E0156A}"/>
              </a:ext>
            </a:extLst>
          </p:cNvPr>
          <p:cNvSpPr>
            <a:spLocks noGrp="1"/>
          </p:cNvSpPr>
          <p:nvPr>
            <p:ph type="title"/>
          </p:nvPr>
        </p:nvSpPr>
        <p:spPr/>
        <p:txBody>
          <a:bodyPr/>
          <a:lstStyle/>
          <a:p>
            <a:r>
              <a:rPr lang="zh-CN" altLang="en-US"/>
              <a:t>漏桶算法</a:t>
            </a:r>
          </a:p>
        </p:txBody>
      </p:sp>
      <p:cxnSp>
        <p:nvCxnSpPr>
          <p:cNvPr id="17" name="直接箭头连接符 16">
            <a:extLst>
              <a:ext uri="{FF2B5EF4-FFF2-40B4-BE49-F238E27FC236}">
                <a16:creationId xmlns:a16="http://schemas.microsoft.com/office/drawing/2014/main" id="{9FC7B71F-861D-48DA-801B-135B16EE7773}"/>
              </a:ext>
            </a:extLst>
          </p:cNvPr>
          <p:cNvCxnSpPr/>
          <p:nvPr/>
        </p:nvCxnSpPr>
        <p:spPr>
          <a:xfrm>
            <a:off x="1201339" y="4244236"/>
            <a:ext cx="900195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8" name="文本框 17">
            <a:extLst>
              <a:ext uri="{FF2B5EF4-FFF2-40B4-BE49-F238E27FC236}">
                <a16:creationId xmlns:a16="http://schemas.microsoft.com/office/drawing/2014/main" id="{D9CB7FDB-3BC9-4A81-B160-31994014ACDE}"/>
              </a:ext>
            </a:extLst>
          </p:cNvPr>
          <p:cNvSpPr txBox="1"/>
          <p:nvPr/>
        </p:nvSpPr>
        <p:spPr>
          <a:xfrm>
            <a:off x="9645290" y="4367766"/>
            <a:ext cx="1116011"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预期等待时间线</a:t>
            </a:r>
            <a:endParaRPr lang="zh-CN" altLang="en-US" sz="1050" dirty="0">
              <a:solidFill>
                <a:schemeClr val="tx1">
                  <a:lumMod val="65000"/>
                  <a:lumOff val="35000"/>
                </a:schemeClr>
              </a:solidFill>
              <a:latin typeface="+mn-lt"/>
              <a:ea typeface="+mn-ea"/>
            </a:endParaRPr>
          </a:p>
        </p:txBody>
      </p:sp>
      <p:sp>
        <p:nvSpPr>
          <p:cNvPr id="19" name="文本框 18">
            <a:extLst>
              <a:ext uri="{FF2B5EF4-FFF2-40B4-BE49-F238E27FC236}">
                <a16:creationId xmlns:a16="http://schemas.microsoft.com/office/drawing/2014/main" id="{7038D21F-58DE-4481-9451-9B6161EDE448}"/>
              </a:ext>
            </a:extLst>
          </p:cNvPr>
          <p:cNvSpPr txBox="1"/>
          <p:nvPr/>
        </p:nvSpPr>
        <p:spPr>
          <a:xfrm>
            <a:off x="969545" y="3785250"/>
            <a:ext cx="439544"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0ms</a:t>
            </a:r>
            <a:endParaRPr lang="zh-CN" altLang="en-US" sz="1100" dirty="0">
              <a:solidFill>
                <a:srgbClr val="0070C0"/>
              </a:solidFill>
              <a:latin typeface="+mn-lt"/>
              <a:ea typeface="+mn-ea"/>
            </a:endParaRPr>
          </a:p>
        </p:txBody>
      </p:sp>
      <p:sp>
        <p:nvSpPr>
          <p:cNvPr id="20" name="文本框 19">
            <a:extLst>
              <a:ext uri="{FF2B5EF4-FFF2-40B4-BE49-F238E27FC236}">
                <a16:creationId xmlns:a16="http://schemas.microsoft.com/office/drawing/2014/main" id="{379156AE-36B9-4B70-A8F8-495B87414408}"/>
              </a:ext>
            </a:extLst>
          </p:cNvPr>
          <p:cNvSpPr txBox="1"/>
          <p:nvPr/>
        </p:nvSpPr>
        <p:spPr>
          <a:xfrm>
            <a:off x="1494282" y="3785250"/>
            <a:ext cx="609462"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200ms</a:t>
            </a:r>
            <a:endParaRPr lang="zh-CN" altLang="en-US" sz="1100" dirty="0">
              <a:solidFill>
                <a:srgbClr val="0070C0"/>
              </a:solidFill>
              <a:latin typeface="+mn-lt"/>
              <a:ea typeface="+mn-ea"/>
            </a:endParaRPr>
          </a:p>
        </p:txBody>
      </p:sp>
      <p:sp>
        <p:nvSpPr>
          <p:cNvPr id="21" name="文本框 20">
            <a:extLst>
              <a:ext uri="{FF2B5EF4-FFF2-40B4-BE49-F238E27FC236}">
                <a16:creationId xmlns:a16="http://schemas.microsoft.com/office/drawing/2014/main" id="{FDCD849A-1FF2-4C7F-A292-21EA6E3CD9A5}"/>
              </a:ext>
            </a:extLst>
          </p:cNvPr>
          <p:cNvSpPr txBox="1"/>
          <p:nvPr/>
        </p:nvSpPr>
        <p:spPr>
          <a:xfrm>
            <a:off x="2107674" y="3785250"/>
            <a:ext cx="609462"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400ms</a:t>
            </a:r>
            <a:endParaRPr lang="zh-CN" altLang="en-US" sz="1100" dirty="0">
              <a:solidFill>
                <a:srgbClr val="0070C0"/>
              </a:solidFill>
              <a:latin typeface="+mn-lt"/>
              <a:ea typeface="+mn-ea"/>
            </a:endParaRPr>
          </a:p>
        </p:txBody>
      </p:sp>
      <p:sp>
        <p:nvSpPr>
          <p:cNvPr id="22" name="文本框 21">
            <a:extLst>
              <a:ext uri="{FF2B5EF4-FFF2-40B4-BE49-F238E27FC236}">
                <a16:creationId xmlns:a16="http://schemas.microsoft.com/office/drawing/2014/main" id="{175E35D9-CBA2-474D-992D-ECBDB63D3AC2}"/>
              </a:ext>
            </a:extLst>
          </p:cNvPr>
          <p:cNvSpPr txBox="1"/>
          <p:nvPr/>
        </p:nvSpPr>
        <p:spPr>
          <a:xfrm>
            <a:off x="2730460" y="3785250"/>
            <a:ext cx="609462"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600ms</a:t>
            </a:r>
            <a:endParaRPr lang="zh-CN" altLang="en-US" sz="1100" dirty="0">
              <a:solidFill>
                <a:srgbClr val="0070C0"/>
              </a:solidFill>
              <a:latin typeface="+mn-lt"/>
              <a:ea typeface="+mn-ea"/>
            </a:endParaRPr>
          </a:p>
        </p:txBody>
      </p:sp>
      <p:sp>
        <p:nvSpPr>
          <p:cNvPr id="23" name="文本框 22">
            <a:extLst>
              <a:ext uri="{FF2B5EF4-FFF2-40B4-BE49-F238E27FC236}">
                <a16:creationId xmlns:a16="http://schemas.microsoft.com/office/drawing/2014/main" id="{286F776B-E20E-46C7-910C-4F1B2F316DF2}"/>
              </a:ext>
            </a:extLst>
          </p:cNvPr>
          <p:cNvSpPr txBox="1"/>
          <p:nvPr/>
        </p:nvSpPr>
        <p:spPr>
          <a:xfrm>
            <a:off x="3349223" y="3785250"/>
            <a:ext cx="609462"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800ms</a:t>
            </a:r>
            <a:endParaRPr lang="zh-CN" altLang="en-US" sz="1100" dirty="0">
              <a:solidFill>
                <a:srgbClr val="0070C0"/>
              </a:solidFill>
              <a:latin typeface="+mn-lt"/>
              <a:ea typeface="+mn-ea"/>
            </a:endParaRPr>
          </a:p>
        </p:txBody>
      </p:sp>
      <p:sp>
        <p:nvSpPr>
          <p:cNvPr id="24" name="文本框 23">
            <a:extLst>
              <a:ext uri="{FF2B5EF4-FFF2-40B4-BE49-F238E27FC236}">
                <a16:creationId xmlns:a16="http://schemas.microsoft.com/office/drawing/2014/main" id="{355E479F-B753-49DE-955C-5BBCCAE2C183}"/>
              </a:ext>
            </a:extLst>
          </p:cNvPr>
          <p:cNvSpPr txBox="1"/>
          <p:nvPr/>
        </p:nvSpPr>
        <p:spPr>
          <a:xfrm>
            <a:off x="3921179" y="3785250"/>
            <a:ext cx="694421"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1000ms</a:t>
            </a:r>
            <a:endParaRPr lang="zh-CN" altLang="en-US" sz="1100" dirty="0">
              <a:solidFill>
                <a:srgbClr val="0070C0"/>
              </a:solidFill>
              <a:latin typeface="+mn-lt"/>
              <a:ea typeface="+mn-ea"/>
            </a:endParaRPr>
          </a:p>
        </p:txBody>
      </p:sp>
      <p:sp>
        <p:nvSpPr>
          <p:cNvPr id="25" name="文本框 24">
            <a:extLst>
              <a:ext uri="{FF2B5EF4-FFF2-40B4-BE49-F238E27FC236}">
                <a16:creationId xmlns:a16="http://schemas.microsoft.com/office/drawing/2014/main" id="{BB10D2C9-807A-414F-9E9B-6EF9F0FBEDB4}"/>
              </a:ext>
            </a:extLst>
          </p:cNvPr>
          <p:cNvSpPr txBox="1"/>
          <p:nvPr/>
        </p:nvSpPr>
        <p:spPr>
          <a:xfrm>
            <a:off x="4539942" y="3785250"/>
            <a:ext cx="694421"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1200ms</a:t>
            </a:r>
            <a:endParaRPr lang="zh-CN" altLang="en-US" sz="1100" dirty="0">
              <a:solidFill>
                <a:srgbClr val="0070C0"/>
              </a:solidFill>
              <a:latin typeface="+mn-lt"/>
              <a:ea typeface="+mn-ea"/>
            </a:endParaRPr>
          </a:p>
        </p:txBody>
      </p:sp>
      <p:sp>
        <p:nvSpPr>
          <p:cNvPr id="26" name="文本框 25">
            <a:extLst>
              <a:ext uri="{FF2B5EF4-FFF2-40B4-BE49-F238E27FC236}">
                <a16:creationId xmlns:a16="http://schemas.microsoft.com/office/drawing/2014/main" id="{B04D560D-3817-45F0-8E65-7EF52126D50B}"/>
              </a:ext>
            </a:extLst>
          </p:cNvPr>
          <p:cNvSpPr txBox="1"/>
          <p:nvPr/>
        </p:nvSpPr>
        <p:spPr>
          <a:xfrm>
            <a:off x="5153334" y="3785250"/>
            <a:ext cx="694421"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1400ms</a:t>
            </a:r>
            <a:endParaRPr lang="zh-CN" altLang="en-US" sz="1100" dirty="0">
              <a:solidFill>
                <a:srgbClr val="0070C0"/>
              </a:solidFill>
              <a:latin typeface="+mn-lt"/>
              <a:ea typeface="+mn-ea"/>
            </a:endParaRPr>
          </a:p>
        </p:txBody>
      </p:sp>
      <p:sp>
        <p:nvSpPr>
          <p:cNvPr id="27" name="文本框 26">
            <a:extLst>
              <a:ext uri="{FF2B5EF4-FFF2-40B4-BE49-F238E27FC236}">
                <a16:creationId xmlns:a16="http://schemas.microsoft.com/office/drawing/2014/main" id="{D7B8F1A0-2B3A-466F-B816-C3DFEE87A410}"/>
              </a:ext>
            </a:extLst>
          </p:cNvPr>
          <p:cNvSpPr txBox="1"/>
          <p:nvPr/>
        </p:nvSpPr>
        <p:spPr>
          <a:xfrm>
            <a:off x="5761358" y="3785250"/>
            <a:ext cx="694421"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1600ms</a:t>
            </a:r>
            <a:endParaRPr lang="zh-CN" altLang="en-US" sz="1100" dirty="0">
              <a:solidFill>
                <a:srgbClr val="0070C0"/>
              </a:solidFill>
              <a:latin typeface="+mn-lt"/>
              <a:ea typeface="+mn-ea"/>
            </a:endParaRPr>
          </a:p>
        </p:txBody>
      </p:sp>
      <p:sp>
        <p:nvSpPr>
          <p:cNvPr id="28" name="文本框 27">
            <a:extLst>
              <a:ext uri="{FF2B5EF4-FFF2-40B4-BE49-F238E27FC236}">
                <a16:creationId xmlns:a16="http://schemas.microsoft.com/office/drawing/2014/main" id="{FDA9677D-C7CF-411B-ACE8-99C192158ED2}"/>
              </a:ext>
            </a:extLst>
          </p:cNvPr>
          <p:cNvSpPr txBox="1"/>
          <p:nvPr/>
        </p:nvSpPr>
        <p:spPr>
          <a:xfrm>
            <a:off x="6374751" y="3785250"/>
            <a:ext cx="694421"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1800ms</a:t>
            </a:r>
            <a:endParaRPr lang="zh-CN" altLang="en-US" sz="1100" dirty="0">
              <a:solidFill>
                <a:srgbClr val="0070C0"/>
              </a:solidFill>
              <a:latin typeface="+mn-lt"/>
              <a:ea typeface="+mn-ea"/>
            </a:endParaRPr>
          </a:p>
        </p:txBody>
      </p:sp>
      <p:sp>
        <p:nvSpPr>
          <p:cNvPr id="29" name="文本框 28">
            <a:extLst>
              <a:ext uri="{FF2B5EF4-FFF2-40B4-BE49-F238E27FC236}">
                <a16:creationId xmlns:a16="http://schemas.microsoft.com/office/drawing/2014/main" id="{D403D077-5CC3-4AD6-AE66-E805E36B64DA}"/>
              </a:ext>
            </a:extLst>
          </p:cNvPr>
          <p:cNvSpPr txBox="1"/>
          <p:nvPr/>
        </p:nvSpPr>
        <p:spPr>
          <a:xfrm>
            <a:off x="6988143" y="3785250"/>
            <a:ext cx="694421" cy="261610"/>
          </a:xfrm>
          <a:prstGeom prst="rect">
            <a:avLst/>
          </a:prstGeom>
          <a:noFill/>
          <a:effectLst/>
        </p:spPr>
        <p:txBody>
          <a:bodyPr wrap="none" rtlCol="0">
            <a:spAutoFit/>
          </a:bodyPr>
          <a:lstStyle/>
          <a:p>
            <a:pPr fontAlgn="auto">
              <a:spcBef>
                <a:spcPts val="0"/>
              </a:spcBef>
              <a:spcAft>
                <a:spcPts val="0"/>
              </a:spcAft>
            </a:pPr>
            <a:r>
              <a:rPr lang="en-US" altLang="zh-CN" sz="1100">
                <a:solidFill>
                  <a:srgbClr val="0070C0"/>
                </a:solidFill>
                <a:latin typeface="+mn-lt"/>
                <a:ea typeface="+mn-ea"/>
              </a:rPr>
              <a:t>2000ms</a:t>
            </a:r>
            <a:endParaRPr lang="zh-CN" altLang="en-US" sz="1100" dirty="0">
              <a:solidFill>
                <a:srgbClr val="0070C0"/>
              </a:solidFill>
              <a:latin typeface="+mn-lt"/>
              <a:ea typeface="+mn-ea"/>
            </a:endParaRPr>
          </a:p>
        </p:txBody>
      </p:sp>
      <p:sp>
        <p:nvSpPr>
          <p:cNvPr id="30" name="椭圆 29">
            <a:extLst>
              <a:ext uri="{FF2B5EF4-FFF2-40B4-BE49-F238E27FC236}">
                <a16:creationId xmlns:a16="http://schemas.microsoft.com/office/drawing/2014/main" id="{4003D205-75AD-45A8-B6BD-FC0E652CD845}"/>
              </a:ext>
            </a:extLst>
          </p:cNvPr>
          <p:cNvSpPr/>
          <p:nvPr/>
        </p:nvSpPr>
        <p:spPr>
          <a:xfrm>
            <a:off x="9249041"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BBF43947-92C9-48D4-B22C-01CC7E8C7179}"/>
              </a:ext>
            </a:extLst>
          </p:cNvPr>
          <p:cNvSpPr/>
          <p:nvPr/>
        </p:nvSpPr>
        <p:spPr>
          <a:xfrm>
            <a:off x="9755691" y="3182045"/>
            <a:ext cx="526641" cy="820133"/>
          </a:xfrm>
          <a:prstGeom prst="downArrow">
            <a:avLst>
              <a:gd name="adj1" fmla="val 40282"/>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464E827-71D3-4E8C-AC75-D32306E3AE29}"/>
              </a:ext>
            </a:extLst>
          </p:cNvPr>
          <p:cNvSpPr txBox="1"/>
          <p:nvPr/>
        </p:nvSpPr>
        <p:spPr>
          <a:xfrm>
            <a:off x="9533246" y="2931558"/>
            <a:ext cx="982961"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许多请求到来</a:t>
            </a:r>
            <a:endParaRPr lang="zh-CN" altLang="en-US" sz="1050" dirty="0">
              <a:solidFill>
                <a:schemeClr val="tx1">
                  <a:lumMod val="65000"/>
                  <a:lumOff val="35000"/>
                </a:schemeClr>
              </a:solidFill>
              <a:latin typeface="+mn-lt"/>
              <a:ea typeface="+mn-ea"/>
            </a:endParaRPr>
          </a:p>
        </p:txBody>
      </p:sp>
      <p:sp>
        <p:nvSpPr>
          <p:cNvPr id="33" name="椭圆 32">
            <a:extLst>
              <a:ext uri="{FF2B5EF4-FFF2-40B4-BE49-F238E27FC236}">
                <a16:creationId xmlns:a16="http://schemas.microsoft.com/office/drawing/2014/main" id="{902F236B-8B47-411D-B785-ECF082FEC0C7}"/>
              </a:ext>
            </a:extLst>
          </p:cNvPr>
          <p:cNvSpPr/>
          <p:nvPr/>
        </p:nvSpPr>
        <p:spPr>
          <a:xfrm>
            <a:off x="9249041"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4EA2EC7-AE23-4AAD-939E-CC5F68CBB6D5}"/>
              </a:ext>
            </a:extLst>
          </p:cNvPr>
          <p:cNvSpPr/>
          <p:nvPr/>
        </p:nvSpPr>
        <p:spPr>
          <a:xfrm>
            <a:off x="9252203"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6763544D-5FAD-4ECD-8529-8CC5983C69E8}"/>
              </a:ext>
            </a:extLst>
          </p:cNvPr>
          <p:cNvSpPr/>
          <p:nvPr/>
        </p:nvSpPr>
        <p:spPr>
          <a:xfrm>
            <a:off x="9249041"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1457201-C8A4-4333-A261-B69D85A20D52}"/>
              </a:ext>
            </a:extLst>
          </p:cNvPr>
          <p:cNvSpPr/>
          <p:nvPr/>
        </p:nvSpPr>
        <p:spPr>
          <a:xfrm>
            <a:off x="9249040" y="4073449"/>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057DF69-7A95-4B77-AFD7-5C07B47D8EB8}"/>
              </a:ext>
            </a:extLst>
          </p:cNvPr>
          <p:cNvSpPr/>
          <p:nvPr/>
        </p:nvSpPr>
        <p:spPr>
          <a:xfrm>
            <a:off x="9249040"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D15752D9-14E7-4BF2-B15C-D18F95E9D3B4}"/>
              </a:ext>
            </a:extLst>
          </p:cNvPr>
          <p:cNvSpPr/>
          <p:nvPr/>
        </p:nvSpPr>
        <p:spPr>
          <a:xfrm>
            <a:off x="9245877"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A36DA7F8-F1DA-4F34-BD80-E1789FCE0C04}"/>
              </a:ext>
            </a:extLst>
          </p:cNvPr>
          <p:cNvSpPr/>
          <p:nvPr/>
        </p:nvSpPr>
        <p:spPr>
          <a:xfrm>
            <a:off x="9232205"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ECF341D0-77F3-4C61-B69A-A1B2CE18CCC4}"/>
              </a:ext>
            </a:extLst>
          </p:cNvPr>
          <p:cNvSpPr/>
          <p:nvPr/>
        </p:nvSpPr>
        <p:spPr>
          <a:xfrm>
            <a:off x="9256058"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AEDB253B-A49F-405D-B151-8FD081691CD6}"/>
              </a:ext>
            </a:extLst>
          </p:cNvPr>
          <p:cNvSpPr/>
          <p:nvPr/>
        </p:nvSpPr>
        <p:spPr>
          <a:xfrm>
            <a:off x="9245877"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DF0331DA-8E68-4779-AA45-75AF5A55F33D}"/>
              </a:ext>
            </a:extLst>
          </p:cNvPr>
          <p:cNvSpPr/>
          <p:nvPr/>
        </p:nvSpPr>
        <p:spPr>
          <a:xfrm>
            <a:off x="9257443" y="4080276"/>
            <a:ext cx="327919" cy="327919"/>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17CADADF-61C5-4AAA-A127-BC77C1FD36C0}"/>
              </a:ext>
            </a:extLst>
          </p:cNvPr>
          <p:cNvSpPr/>
          <p:nvPr/>
        </p:nvSpPr>
        <p:spPr>
          <a:xfrm>
            <a:off x="9245876" y="3492078"/>
            <a:ext cx="327919" cy="32791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2F120BE7-000F-425A-AC95-6C70919EDC04}"/>
              </a:ext>
            </a:extLst>
          </p:cNvPr>
          <p:cNvSpPr txBox="1"/>
          <p:nvPr/>
        </p:nvSpPr>
        <p:spPr>
          <a:xfrm>
            <a:off x="9583977" y="4793212"/>
            <a:ext cx="1249060" cy="415498"/>
          </a:xfrm>
          <a:prstGeom prst="rect">
            <a:avLst/>
          </a:prstGeom>
          <a:noFill/>
        </p:spPr>
        <p:txBody>
          <a:bodyPr wrap="none" rtlCol="0">
            <a:spAutoFit/>
          </a:bodyPr>
          <a:lstStyle/>
          <a:p>
            <a:pPr fontAlgn="auto">
              <a:spcBef>
                <a:spcPts val="0"/>
              </a:spcBef>
              <a:spcAft>
                <a:spcPts val="0"/>
              </a:spcAft>
            </a:pPr>
            <a:r>
              <a:rPr lang="zh-CN" altLang="en-US" sz="1050">
                <a:solidFill>
                  <a:srgbClr val="AD2B26"/>
                </a:solidFill>
                <a:latin typeface="+mn-lt"/>
                <a:ea typeface="+mn-ea"/>
              </a:rPr>
              <a:t>预期等待时长超过</a:t>
            </a:r>
            <a:endParaRPr lang="en-US" altLang="zh-CN" sz="1050">
              <a:solidFill>
                <a:srgbClr val="AD2B26"/>
              </a:solidFill>
              <a:latin typeface="+mn-lt"/>
              <a:ea typeface="+mn-ea"/>
            </a:endParaRPr>
          </a:p>
          <a:p>
            <a:pPr fontAlgn="auto">
              <a:spcBef>
                <a:spcPts val="0"/>
              </a:spcBef>
              <a:spcAft>
                <a:spcPts val="0"/>
              </a:spcAft>
            </a:pPr>
            <a:r>
              <a:rPr lang="en-US" altLang="zh-CN" sz="1050">
                <a:solidFill>
                  <a:srgbClr val="AD2B26"/>
                </a:solidFill>
                <a:latin typeface="+mn-lt"/>
                <a:ea typeface="+mn-ea"/>
              </a:rPr>
              <a:t>2000ms</a:t>
            </a:r>
            <a:r>
              <a:rPr lang="zh-CN" altLang="en-US" sz="1050">
                <a:solidFill>
                  <a:srgbClr val="AD2B26"/>
                </a:solidFill>
                <a:latin typeface="+mn-lt"/>
                <a:ea typeface="+mn-ea"/>
              </a:rPr>
              <a:t>，被拒绝</a:t>
            </a:r>
            <a:endParaRPr lang="zh-CN" altLang="en-US" sz="1050" dirty="0">
              <a:solidFill>
                <a:srgbClr val="AD2B26"/>
              </a:solidFill>
              <a:latin typeface="+mn-lt"/>
              <a:ea typeface="+mn-ea"/>
            </a:endParaRPr>
          </a:p>
        </p:txBody>
      </p:sp>
      <p:pic>
        <p:nvPicPr>
          <p:cNvPr id="45" name="图片 44">
            <a:extLst>
              <a:ext uri="{FF2B5EF4-FFF2-40B4-BE49-F238E27FC236}">
                <a16:creationId xmlns:a16="http://schemas.microsoft.com/office/drawing/2014/main" id="{D810D9D5-6FEF-4957-BBB0-8B8480EC7DF1}"/>
              </a:ext>
            </a:extLst>
          </p:cNvPr>
          <p:cNvPicPr>
            <a:picLocks noChangeAspect="1"/>
          </p:cNvPicPr>
          <p:nvPr/>
        </p:nvPicPr>
        <p:blipFill>
          <a:blip r:embed="rId2"/>
          <a:stretch>
            <a:fillRect/>
          </a:stretch>
        </p:blipFill>
        <p:spPr>
          <a:xfrm>
            <a:off x="1572257" y="4737015"/>
            <a:ext cx="7162153" cy="1575673"/>
          </a:xfrm>
          <a:prstGeom prst="rect">
            <a:avLst/>
          </a:prstGeom>
        </p:spPr>
      </p:pic>
    </p:spTree>
    <p:extLst>
      <p:ext uri="{BB962C8B-B14F-4D97-AF65-F5344CB8AC3E}">
        <p14:creationId xmlns:p14="http://schemas.microsoft.com/office/powerpoint/2010/main" val="599337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1"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2" presetClass="path" presetSubtype="0" accel="50000" decel="50000" fill="hold" grpId="0" nodeType="afterEffect">
                                  <p:stCondLst>
                                    <p:cond delay="0"/>
                                  </p:stCondLst>
                                  <p:childTnLst>
                                    <p:animMotion origin="layout" path="M 4.79167E-6 1.11022E-16 L -0.67357 1.11022E-16 " pathEditMode="relative" rAng="0" ptsTypes="AA">
                                      <p:cBhvr>
                                        <p:cTn id="34" dur="1000" fill="hold"/>
                                        <p:tgtEl>
                                          <p:spTgt spid="30"/>
                                        </p:tgtEl>
                                        <p:attrNameLst>
                                          <p:attrName>ppt_x</p:attrName>
                                          <p:attrName>ppt_y</p:attrName>
                                        </p:attrNameLst>
                                      </p:cBhvr>
                                      <p:rCtr x="-33685" y="0"/>
                                    </p:animMotion>
                                  </p:childTnLst>
                                </p:cTn>
                              </p:par>
                            </p:childTnLst>
                          </p:cTn>
                        </p:par>
                        <p:par>
                          <p:cTn id="35" fill="hold">
                            <p:stCondLst>
                              <p:cond delay="1500"/>
                            </p:stCondLst>
                            <p:childTnLst>
                              <p:par>
                                <p:cTn id="36" presetID="14" presetClass="entr" presetSubtype="1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1"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42" presetClass="path" presetSubtype="0" accel="50000" decel="50000" fill="hold" grpId="0" nodeType="afterEffect">
                                  <p:stCondLst>
                                    <p:cond delay="0"/>
                                  </p:stCondLst>
                                  <p:childTnLst>
                                    <p:animMotion origin="layout" path="M 4.79167E-6 1.11022E-16 L -0.62305 1.11022E-16 " pathEditMode="relative" rAng="0" ptsTypes="AA">
                                      <p:cBhvr>
                                        <p:cTn id="47" dur="1000" fill="hold"/>
                                        <p:tgtEl>
                                          <p:spTgt spid="33"/>
                                        </p:tgtEl>
                                        <p:attrNameLst>
                                          <p:attrName>ppt_x</p:attrName>
                                          <p:attrName>ppt_y</p:attrName>
                                        </p:attrNameLst>
                                      </p:cBhvr>
                                      <p:rCtr x="-31159" y="0"/>
                                    </p:animMotion>
                                  </p:childTnLst>
                                </p:cTn>
                              </p:par>
                            </p:childTnLst>
                          </p:cTn>
                        </p:par>
                        <p:par>
                          <p:cTn id="48" fill="hold">
                            <p:stCondLst>
                              <p:cond delay="1500"/>
                            </p:stCondLst>
                            <p:childTnLst>
                              <p:par>
                                <p:cTn id="49" presetID="14" presetClass="entr" presetSubtype="1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1" nodeType="click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0-#ppt_h/2"/>
                                          </p:val>
                                        </p:tav>
                                        <p:tav tm="100000">
                                          <p:val>
                                            <p:strVal val="#ppt_y"/>
                                          </p:val>
                                        </p:tav>
                                      </p:tavLst>
                                    </p:anim>
                                  </p:childTnLst>
                                </p:cTn>
                              </p:par>
                            </p:childTnLst>
                          </p:cTn>
                        </p:par>
                        <p:par>
                          <p:cTn id="58" fill="hold">
                            <p:stCondLst>
                              <p:cond delay="500"/>
                            </p:stCondLst>
                            <p:childTnLst>
                              <p:par>
                                <p:cTn id="59" presetID="42" presetClass="path" presetSubtype="0" accel="50000" decel="50000" fill="hold" grpId="0" nodeType="afterEffect">
                                  <p:stCondLst>
                                    <p:cond delay="0"/>
                                  </p:stCondLst>
                                  <p:childTnLst>
                                    <p:animMotion origin="layout" path="M 4.375E-6 1.11022E-16 L -0.57331 1.11022E-16 " pathEditMode="relative" rAng="0" ptsTypes="AA">
                                      <p:cBhvr>
                                        <p:cTn id="60" dur="1000" fill="hold"/>
                                        <p:tgtEl>
                                          <p:spTgt spid="34"/>
                                        </p:tgtEl>
                                        <p:attrNameLst>
                                          <p:attrName>ppt_x</p:attrName>
                                          <p:attrName>ppt_y</p:attrName>
                                        </p:attrNameLst>
                                      </p:cBhvr>
                                      <p:rCtr x="-28672" y="0"/>
                                    </p:animMotion>
                                  </p:childTnLst>
                                </p:cTn>
                              </p:par>
                            </p:childTnLst>
                          </p:cTn>
                        </p:par>
                        <p:par>
                          <p:cTn id="61" fill="hold">
                            <p:stCondLst>
                              <p:cond delay="1500"/>
                            </p:stCondLst>
                            <p:childTnLst>
                              <p:par>
                                <p:cTn id="62" presetID="14" presetClass="entr" presetSubtype="1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randombar(horizontal)">
                                      <p:cBhvr>
                                        <p:cTn id="64" dur="500"/>
                                        <p:tgtEl>
                                          <p:spTgt spid="21"/>
                                        </p:tgtEl>
                                      </p:cBhvr>
                                    </p:animEffect>
                                  </p:childTnLst>
                                </p:cTn>
                              </p:par>
                            </p:childTnLst>
                          </p:cTn>
                        </p:par>
                        <p:par>
                          <p:cTn id="65" fill="hold">
                            <p:stCondLst>
                              <p:cond delay="2000"/>
                            </p:stCondLst>
                            <p:childTnLst>
                              <p:par>
                                <p:cTn id="66" presetID="2" presetClass="entr" presetSubtype="1" fill="hold" grpId="1" nodeType="after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0-#ppt_h/2"/>
                                          </p:val>
                                        </p:tav>
                                        <p:tav tm="100000">
                                          <p:val>
                                            <p:strVal val="#ppt_y"/>
                                          </p:val>
                                        </p:tav>
                                      </p:tavLst>
                                    </p:anim>
                                  </p:childTnLst>
                                </p:cTn>
                              </p:par>
                            </p:childTnLst>
                          </p:cTn>
                        </p:par>
                        <p:par>
                          <p:cTn id="70" fill="hold">
                            <p:stCondLst>
                              <p:cond delay="2500"/>
                            </p:stCondLst>
                            <p:childTnLst>
                              <p:par>
                                <p:cTn id="71" presetID="42" presetClass="path" presetSubtype="0" accel="50000" decel="50000" fill="hold" grpId="0" nodeType="afterEffect">
                                  <p:stCondLst>
                                    <p:cond delay="0"/>
                                  </p:stCondLst>
                                  <p:childTnLst>
                                    <p:animMotion origin="layout" path="M 4.79167E-6 1.11022E-16 L -0.52305 1.11022E-16 " pathEditMode="relative" rAng="0" ptsTypes="AA">
                                      <p:cBhvr>
                                        <p:cTn id="72" dur="1000" fill="hold"/>
                                        <p:tgtEl>
                                          <p:spTgt spid="35"/>
                                        </p:tgtEl>
                                        <p:attrNameLst>
                                          <p:attrName>ppt_x</p:attrName>
                                          <p:attrName>ppt_y</p:attrName>
                                        </p:attrNameLst>
                                      </p:cBhvr>
                                      <p:rCtr x="-26159" y="0"/>
                                    </p:animMotion>
                                  </p:childTnLst>
                                </p:cTn>
                              </p:par>
                              <p:par>
                                <p:cTn id="73" presetID="14" presetClass="entr" presetSubtype="10" fill="hold" grpId="0" nodeType="withEffect">
                                  <p:stCondLst>
                                    <p:cond delay="500"/>
                                  </p:stCondLst>
                                  <p:childTnLst>
                                    <p:set>
                                      <p:cBhvr>
                                        <p:cTn id="74" dur="1" fill="hold">
                                          <p:stCondLst>
                                            <p:cond delay="0"/>
                                          </p:stCondLst>
                                        </p:cTn>
                                        <p:tgtEl>
                                          <p:spTgt spid="22"/>
                                        </p:tgtEl>
                                        <p:attrNameLst>
                                          <p:attrName>style.visibility</p:attrName>
                                        </p:attrNameLst>
                                      </p:cBhvr>
                                      <p:to>
                                        <p:strVal val="visible"/>
                                      </p:to>
                                    </p:set>
                                    <p:animEffect transition="in" filter="randombar(horizontal)">
                                      <p:cBhvr>
                                        <p:cTn id="75" dur="500"/>
                                        <p:tgtEl>
                                          <p:spTgt spid="22"/>
                                        </p:tgtEl>
                                      </p:cBhvr>
                                    </p:animEffect>
                                  </p:childTnLst>
                                </p:cTn>
                              </p:par>
                              <p:par>
                                <p:cTn id="76" presetID="2" presetClass="entr" presetSubtype="1" fill="hold" grpId="1" nodeType="withEffect">
                                  <p:stCondLst>
                                    <p:cond delay="500"/>
                                  </p:stCondLst>
                                  <p:childTnLst>
                                    <p:set>
                                      <p:cBhvr>
                                        <p:cTn id="77" dur="1" fill="hold">
                                          <p:stCondLst>
                                            <p:cond delay="0"/>
                                          </p:stCondLst>
                                        </p:cTn>
                                        <p:tgtEl>
                                          <p:spTgt spid="36"/>
                                        </p:tgtEl>
                                        <p:attrNameLst>
                                          <p:attrName>style.visibility</p:attrName>
                                        </p:attrNameLst>
                                      </p:cBhvr>
                                      <p:to>
                                        <p:strVal val="visible"/>
                                      </p:to>
                                    </p:set>
                                    <p:anim calcmode="lin" valueType="num">
                                      <p:cBhvr additive="base">
                                        <p:cTn id="78" dur="500" fill="hold"/>
                                        <p:tgtEl>
                                          <p:spTgt spid="36"/>
                                        </p:tgtEl>
                                        <p:attrNameLst>
                                          <p:attrName>ppt_x</p:attrName>
                                        </p:attrNameLst>
                                      </p:cBhvr>
                                      <p:tavLst>
                                        <p:tav tm="0">
                                          <p:val>
                                            <p:strVal val="#ppt_x"/>
                                          </p:val>
                                        </p:tav>
                                        <p:tav tm="100000">
                                          <p:val>
                                            <p:strVal val="#ppt_x"/>
                                          </p:val>
                                        </p:tav>
                                      </p:tavLst>
                                    </p:anim>
                                    <p:anim calcmode="lin" valueType="num">
                                      <p:cBhvr additive="base">
                                        <p:cTn id="79" dur="500" fill="hold"/>
                                        <p:tgtEl>
                                          <p:spTgt spid="36"/>
                                        </p:tgtEl>
                                        <p:attrNameLst>
                                          <p:attrName>ppt_y</p:attrName>
                                        </p:attrNameLst>
                                      </p:cBhvr>
                                      <p:tavLst>
                                        <p:tav tm="0">
                                          <p:val>
                                            <p:strVal val="0-#ppt_h/2"/>
                                          </p:val>
                                        </p:tav>
                                        <p:tav tm="100000">
                                          <p:val>
                                            <p:strVal val="#ppt_y"/>
                                          </p:val>
                                        </p:tav>
                                      </p:tavLst>
                                    </p:anim>
                                  </p:childTnLst>
                                </p:cTn>
                              </p:par>
                            </p:childTnLst>
                          </p:cTn>
                        </p:par>
                        <p:par>
                          <p:cTn id="80" fill="hold">
                            <p:stCondLst>
                              <p:cond delay="3500"/>
                            </p:stCondLst>
                            <p:childTnLst>
                              <p:par>
                                <p:cTn id="81" presetID="42" presetClass="path" presetSubtype="0" accel="50000" decel="50000" fill="hold" grpId="0" nodeType="afterEffect">
                                  <p:stCondLst>
                                    <p:cond delay="0"/>
                                  </p:stCondLst>
                                  <p:childTnLst>
                                    <p:animMotion origin="layout" path="M 4.79167E-6 -4.07407E-6 L -0.47123 0.00116 " pathEditMode="relative" rAng="0" ptsTypes="AA">
                                      <p:cBhvr>
                                        <p:cTn id="82" dur="1000" fill="hold"/>
                                        <p:tgtEl>
                                          <p:spTgt spid="36"/>
                                        </p:tgtEl>
                                        <p:attrNameLst>
                                          <p:attrName>ppt_x</p:attrName>
                                          <p:attrName>ppt_y</p:attrName>
                                        </p:attrNameLst>
                                      </p:cBhvr>
                                      <p:rCtr x="-23568" y="46"/>
                                    </p:animMotion>
                                  </p:childTnLst>
                                </p:cTn>
                              </p:par>
                              <p:par>
                                <p:cTn id="83" presetID="14" presetClass="entr" presetSubtype="10" fill="hold" grpId="0" nodeType="withEffect">
                                  <p:stCondLst>
                                    <p:cond delay="500"/>
                                  </p:stCondLst>
                                  <p:childTnLst>
                                    <p:set>
                                      <p:cBhvr>
                                        <p:cTn id="84" dur="1" fill="hold">
                                          <p:stCondLst>
                                            <p:cond delay="0"/>
                                          </p:stCondLst>
                                        </p:cTn>
                                        <p:tgtEl>
                                          <p:spTgt spid="23"/>
                                        </p:tgtEl>
                                        <p:attrNameLst>
                                          <p:attrName>style.visibility</p:attrName>
                                        </p:attrNameLst>
                                      </p:cBhvr>
                                      <p:to>
                                        <p:strVal val="visible"/>
                                      </p:to>
                                    </p:set>
                                    <p:animEffect transition="in" filter="randombar(horizontal)">
                                      <p:cBhvr>
                                        <p:cTn id="85" dur="500"/>
                                        <p:tgtEl>
                                          <p:spTgt spid="23"/>
                                        </p:tgtEl>
                                      </p:cBhvr>
                                    </p:animEffect>
                                  </p:childTnLst>
                                </p:cTn>
                              </p:par>
                              <p:par>
                                <p:cTn id="86" presetID="2" presetClass="entr" presetSubtype="1" fill="hold" grpId="1" nodeType="withEffect">
                                  <p:stCondLst>
                                    <p:cond delay="500"/>
                                  </p:stCondLst>
                                  <p:childTnLst>
                                    <p:set>
                                      <p:cBhvr>
                                        <p:cTn id="87" dur="1" fill="hold">
                                          <p:stCondLst>
                                            <p:cond delay="0"/>
                                          </p:stCondLst>
                                        </p:cTn>
                                        <p:tgtEl>
                                          <p:spTgt spid="37"/>
                                        </p:tgtEl>
                                        <p:attrNameLst>
                                          <p:attrName>style.visibility</p:attrName>
                                        </p:attrNameLst>
                                      </p:cBhvr>
                                      <p:to>
                                        <p:strVal val="visible"/>
                                      </p:to>
                                    </p:set>
                                    <p:anim calcmode="lin" valueType="num">
                                      <p:cBhvr additive="base">
                                        <p:cTn id="88" dur="500" fill="hold"/>
                                        <p:tgtEl>
                                          <p:spTgt spid="37"/>
                                        </p:tgtEl>
                                        <p:attrNameLst>
                                          <p:attrName>ppt_x</p:attrName>
                                        </p:attrNameLst>
                                      </p:cBhvr>
                                      <p:tavLst>
                                        <p:tav tm="0">
                                          <p:val>
                                            <p:strVal val="#ppt_x"/>
                                          </p:val>
                                        </p:tav>
                                        <p:tav tm="100000">
                                          <p:val>
                                            <p:strVal val="#ppt_x"/>
                                          </p:val>
                                        </p:tav>
                                      </p:tavLst>
                                    </p:anim>
                                    <p:anim calcmode="lin" valueType="num">
                                      <p:cBhvr additive="base">
                                        <p:cTn id="89" dur="500" fill="hold"/>
                                        <p:tgtEl>
                                          <p:spTgt spid="37"/>
                                        </p:tgtEl>
                                        <p:attrNameLst>
                                          <p:attrName>ppt_y</p:attrName>
                                        </p:attrNameLst>
                                      </p:cBhvr>
                                      <p:tavLst>
                                        <p:tav tm="0">
                                          <p:val>
                                            <p:strVal val="0-#ppt_h/2"/>
                                          </p:val>
                                        </p:tav>
                                        <p:tav tm="100000">
                                          <p:val>
                                            <p:strVal val="#ppt_y"/>
                                          </p:val>
                                        </p:tav>
                                      </p:tavLst>
                                    </p:anim>
                                  </p:childTnLst>
                                </p:cTn>
                              </p:par>
                            </p:childTnLst>
                          </p:cTn>
                        </p:par>
                        <p:par>
                          <p:cTn id="90" fill="hold">
                            <p:stCondLst>
                              <p:cond delay="4500"/>
                            </p:stCondLst>
                            <p:childTnLst>
                              <p:par>
                                <p:cTn id="91" presetID="42" presetClass="path" presetSubtype="0" accel="50000" decel="50000" fill="hold" grpId="0" nodeType="afterEffect">
                                  <p:stCondLst>
                                    <p:cond delay="0"/>
                                  </p:stCondLst>
                                  <p:childTnLst>
                                    <p:animMotion origin="layout" path="M 4.79167E-6 1.11022E-16 L -0.42201 1.11022E-16 " pathEditMode="relative" rAng="0" ptsTypes="AA">
                                      <p:cBhvr>
                                        <p:cTn id="92" dur="1000" fill="hold"/>
                                        <p:tgtEl>
                                          <p:spTgt spid="37"/>
                                        </p:tgtEl>
                                        <p:attrNameLst>
                                          <p:attrName>ppt_x</p:attrName>
                                          <p:attrName>ppt_y</p:attrName>
                                        </p:attrNameLst>
                                      </p:cBhvr>
                                      <p:rCtr x="-21107" y="0"/>
                                    </p:animMotion>
                                  </p:childTnLst>
                                </p:cTn>
                              </p:par>
                              <p:par>
                                <p:cTn id="93" presetID="14" presetClass="entr" presetSubtype="10" fill="hold" grpId="0" nodeType="withEffect">
                                  <p:stCondLst>
                                    <p:cond delay="500"/>
                                  </p:stCondLst>
                                  <p:childTnLst>
                                    <p:set>
                                      <p:cBhvr>
                                        <p:cTn id="94" dur="1" fill="hold">
                                          <p:stCondLst>
                                            <p:cond delay="0"/>
                                          </p:stCondLst>
                                        </p:cTn>
                                        <p:tgtEl>
                                          <p:spTgt spid="24"/>
                                        </p:tgtEl>
                                        <p:attrNameLst>
                                          <p:attrName>style.visibility</p:attrName>
                                        </p:attrNameLst>
                                      </p:cBhvr>
                                      <p:to>
                                        <p:strVal val="visible"/>
                                      </p:to>
                                    </p:set>
                                    <p:animEffect transition="in" filter="randombar(horizontal)">
                                      <p:cBhvr>
                                        <p:cTn id="95" dur="500"/>
                                        <p:tgtEl>
                                          <p:spTgt spid="24"/>
                                        </p:tgtEl>
                                      </p:cBhvr>
                                    </p:animEffect>
                                  </p:childTnLst>
                                </p:cTn>
                              </p:par>
                              <p:par>
                                <p:cTn id="96" presetID="2" presetClass="entr" presetSubtype="1" fill="hold" grpId="1" nodeType="withEffect">
                                  <p:stCondLst>
                                    <p:cond delay="500"/>
                                  </p:stCondLst>
                                  <p:childTnLst>
                                    <p:set>
                                      <p:cBhvr>
                                        <p:cTn id="97" dur="1" fill="hold">
                                          <p:stCondLst>
                                            <p:cond delay="0"/>
                                          </p:stCondLst>
                                        </p:cTn>
                                        <p:tgtEl>
                                          <p:spTgt spid="38"/>
                                        </p:tgtEl>
                                        <p:attrNameLst>
                                          <p:attrName>style.visibility</p:attrName>
                                        </p:attrNameLst>
                                      </p:cBhvr>
                                      <p:to>
                                        <p:strVal val="visible"/>
                                      </p:to>
                                    </p:set>
                                    <p:anim calcmode="lin" valueType="num">
                                      <p:cBhvr additive="base">
                                        <p:cTn id="98" dur="500" fill="hold"/>
                                        <p:tgtEl>
                                          <p:spTgt spid="38"/>
                                        </p:tgtEl>
                                        <p:attrNameLst>
                                          <p:attrName>ppt_x</p:attrName>
                                        </p:attrNameLst>
                                      </p:cBhvr>
                                      <p:tavLst>
                                        <p:tav tm="0">
                                          <p:val>
                                            <p:strVal val="#ppt_x"/>
                                          </p:val>
                                        </p:tav>
                                        <p:tav tm="100000">
                                          <p:val>
                                            <p:strVal val="#ppt_x"/>
                                          </p:val>
                                        </p:tav>
                                      </p:tavLst>
                                    </p:anim>
                                    <p:anim calcmode="lin" valueType="num">
                                      <p:cBhvr additive="base">
                                        <p:cTn id="99" dur="500" fill="hold"/>
                                        <p:tgtEl>
                                          <p:spTgt spid="38"/>
                                        </p:tgtEl>
                                        <p:attrNameLst>
                                          <p:attrName>ppt_y</p:attrName>
                                        </p:attrNameLst>
                                      </p:cBhvr>
                                      <p:tavLst>
                                        <p:tav tm="0">
                                          <p:val>
                                            <p:strVal val="0-#ppt_h/2"/>
                                          </p:val>
                                        </p:tav>
                                        <p:tav tm="100000">
                                          <p:val>
                                            <p:strVal val="#ppt_y"/>
                                          </p:val>
                                        </p:tav>
                                      </p:tavLst>
                                    </p:anim>
                                  </p:childTnLst>
                                </p:cTn>
                              </p:par>
                            </p:childTnLst>
                          </p:cTn>
                        </p:par>
                        <p:par>
                          <p:cTn id="100" fill="hold">
                            <p:stCondLst>
                              <p:cond delay="5500"/>
                            </p:stCondLst>
                            <p:childTnLst>
                              <p:par>
                                <p:cTn id="101" presetID="42" presetClass="path" presetSubtype="0" accel="50000" decel="50000" fill="hold" grpId="0" nodeType="afterEffect">
                                  <p:stCondLst>
                                    <p:cond delay="0"/>
                                  </p:stCondLst>
                                  <p:childTnLst>
                                    <p:animMotion origin="layout" path="M -4.79167E-6 1.11022E-16 L -0.37265 1.11022E-16 " pathEditMode="relative" rAng="0" ptsTypes="AA">
                                      <p:cBhvr>
                                        <p:cTn id="102" dur="1000" fill="hold"/>
                                        <p:tgtEl>
                                          <p:spTgt spid="38"/>
                                        </p:tgtEl>
                                        <p:attrNameLst>
                                          <p:attrName>ppt_x</p:attrName>
                                          <p:attrName>ppt_y</p:attrName>
                                        </p:attrNameLst>
                                      </p:cBhvr>
                                      <p:rCtr x="-18633" y="0"/>
                                    </p:animMotion>
                                  </p:childTnLst>
                                </p:cTn>
                              </p:par>
                              <p:par>
                                <p:cTn id="103" presetID="14" presetClass="entr" presetSubtype="10" fill="hold" grpId="0" nodeType="withEffect">
                                  <p:stCondLst>
                                    <p:cond delay="500"/>
                                  </p:stCondLst>
                                  <p:childTnLst>
                                    <p:set>
                                      <p:cBhvr>
                                        <p:cTn id="104" dur="1" fill="hold">
                                          <p:stCondLst>
                                            <p:cond delay="0"/>
                                          </p:stCondLst>
                                        </p:cTn>
                                        <p:tgtEl>
                                          <p:spTgt spid="25"/>
                                        </p:tgtEl>
                                        <p:attrNameLst>
                                          <p:attrName>style.visibility</p:attrName>
                                        </p:attrNameLst>
                                      </p:cBhvr>
                                      <p:to>
                                        <p:strVal val="visible"/>
                                      </p:to>
                                    </p:set>
                                    <p:animEffect transition="in" filter="randombar(horizontal)">
                                      <p:cBhvr>
                                        <p:cTn id="105" dur="500"/>
                                        <p:tgtEl>
                                          <p:spTgt spid="25"/>
                                        </p:tgtEl>
                                      </p:cBhvr>
                                    </p:animEffect>
                                  </p:childTnLst>
                                </p:cTn>
                              </p:par>
                              <p:par>
                                <p:cTn id="106" presetID="2" presetClass="entr" presetSubtype="1" fill="hold" grpId="1" nodeType="withEffect">
                                  <p:stCondLst>
                                    <p:cond delay="500"/>
                                  </p:stCondLst>
                                  <p:childTnLst>
                                    <p:set>
                                      <p:cBhvr>
                                        <p:cTn id="107" dur="1" fill="hold">
                                          <p:stCondLst>
                                            <p:cond delay="0"/>
                                          </p:stCondLst>
                                        </p:cTn>
                                        <p:tgtEl>
                                          <p:spTgt spid="39"/>
                                        </p:tgtEl>
                                        <p:attrNameLst>
                                          <p:attrName>style.visibility</p:attrName>
                                        </p:attrNameLst>
                                      </p:cBhvr>
                                      <p:to>
                                        <p:strVal val="visible"/>
                                      </p:to>
                                    </p:set>
                                    <p:anim calcmode="lin" valueType="num">
                                      <p:cBhvr additive="base">
                                        <p:cTn id="108" dur="500" fill="hold"/>
                                        <p:tgtEl>
                                          <p:spTgt spid="39"/>
                                        </p:tgtEl>
                                        <p:attrNameLst>
                                          <p:attrName>ppt_x</p:attrName>
                                        </p:attrNameLst>
                                      </p:cBhvr>
                                      <p:tavLst>
                                        <p:tav tm="0">
                                          <p:val>
                                            <p:strVal val="#ppt_x"/>
                                          </p:val>
                                        </p:tav>
                                        <p:tav tm="100000">
                                          <p:val>
                                            <p:strVal val="#ppt_x"/>
                                          </p:val>
                                        </p:tav>
                                      </p:tavLst>
                                    </p:anim>
                                    <p:anim calcmode="lin" valueType="num">
                                      <p:cBhvr additive="base">
                                        <p:cTn id="109" dur="500" fill="hold"/>
                                        <p:tgtEl>
                                          <p:spTgt spid="39"/>
                                        </p:tgtEl>
                                        <p:attrNameLst>
                                          <p:attrName>ppt_y</p:attrName>
                                        </p:attrNameLst>
                                      </p:cBhvr>
                                      <p:tavLst>
                                        <p:tav tm="0">
                                          <p:val>
                                            <p:strVal val="0-#ppt_h/2"/>
                                          </p:val>
                                        </p:tav>
                                        <p:tav tm="100000">
                                          <p:val>
                                            <p:strVal val="#ppt_y"/>
                                          </p:val>
                                        </p:tav>
                                      </p:tavLst>
                                    </p:anim>
                                  </p:childTnLst>
                                </p:cTn>
                              </p:par>
                            </p:childTnLst>
                          </p:cTn>
                        </p:par>
                        <p:par>
                          <p:cTn id="110" fill="hold">
                            <p:stCondLst>
                              <p:cond delay="6500"/>
                            </p:stCondLst>
                            <p:childTnLst>
                              <p:par>
                                <p:cTn id="111" presetID="42" presetClass="path" presetSubtype="0" accel="50000" decel="50000" fill="hold" grpId="0" nodeType="afterEffect">
                                  <p:stCondLst>
                                    <p:cond delay="0"/>
                                  </p:stCondLst>
                                  <p:childTnLst>
                                    <p:animMotion origin="layout" path="M -3.125E-6 1.11022E-16 L -0.31979 1.11022E-16 " pathEditMode="relative" rAng="0" ptsTypes="AA">
                                      <p:cBhvr>
                                        <p:cTn id="112" dur="1000" fill="hold"/>
                                        <p:tgtEl>
                                          <p:spTgt spid="39"/>
                                        </p:tgtEl>
                                        <p:attrNameLst>
                                          <p:attrName>ppt_x</p:attrName>
                                          <p:attrName>ppt_y</p:attrName>
                                        </p:attrNameLst>
                                      </p:cBhvr>
                                      <p:rCtr x="-15990" y="0"/>
                                    </p:animMotion>
                                  </p:childTnLst>
                                </p:cTn>
                              </p:par>
                              <p:par>
                                <p:cTn id="113" presetID="14" presetClass="entr" presetSubtype="10" fill="hold" grpId="0" nodeType="withEffect">
                                  <p:stCondLst>
                                    <p:cond delay="500"/>
                                  </p:stCondLst>
                                  <p:childTnLst>
                                    <p:set>
                                      <p:cBhvr>
                                        <p:cTn id="114" dur="1" fill="hold">
                                          <p:stCondLst>
                                            <p:cond delay="0"/>
                                          </p:stCondLst>
                                        </p:cTn>
                                        <p:tgtEl>
                                          <p:spTgt spid="26"/>
                                        </p:tgtEl>
                                        <p:attrNameLst>
                                          <p:attrName>style.visibility</p:attrName>
                                        </p:attrNameLst>
                                      </p:cBhvr>
                                      <p:to>
                                        <p:strVal val="visible"/>
                                      </p:to>
                                    </p:set>
                                    <p:animEffect transition="in" filter="randombar(horizontal)">
                                      <p:cBhvr>
                                        <p:cTn id="115" dur="500"/>
                                        <p:tgtEl>
                                          <p:spTgt spid="26"/>
                                        </p:tgtEl>
                                      </p:cBhvr>
                                    </p:animEffect>
                                  </p:childTnLst>
                                </p:cTn>
                              </p:par>
                              <p:par>
                                <p:cTn id="116" presetID="2" presetClass="entr" presetSubtype="1" fill="hold" grpId="1" nodeType="withEffect">
                                  <p:stCondLst>
                                    <p:cond delay="50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ppt_x"/>
                                          </p:val>
                                        </p:tav>
                                        <p:tav tm="100000">
                                          <p:val>
                                            <p:strVal val="#ppt_x"/>
                                          </p:val>
                                        </p:tav>
                                      </p:tavLst>
                                    </p:anim>
                                    <p:anim calcmode="lin" valueType="num">
                                      <p:cBhvr additive="base">
                                        <p:cTn id="119" dur="500" fill="hold"/>
                                        <p:tgtEl>
                                          <p:spTgt spid="40"/>
                                        </p:tgtEl>
                                        <p:attrNameLst>
                                          <p:attrName>ppt_y</p:attrName>
                                        </p:attrNameLst>
                                      </p:cBhvr>
                                      <p:tavLst>
                                        <p:tav tm="0">
                                          <p:val>
                                            <p:strVal val="0-#ppt_h/2"/>
                                          </p:val>
                                        </p:tav>
                                        <p:tav tm="100000">
                                          <p:val>
                                            <p:strVal val="#ppt_y"/>
                                          </p:val>
                                        </p:tav>
                                      </p:tavLst>
                                    </p:anim>
                                  </p:childTnLst>
                                </p:cTn>
                              </p:par>
                            </p:childTnLst>
                          </p:cTn>
                        </p:par>
                        <p:par>
                          <p:cTn id="120" fill="hold">
                            <p:stCondLst>
                              <p:cond delay="7500"/>
                            </p:stCondLst>
                            <p:childTnLst>
                              <p:par>
                                <p:cTn id="121" presetID="42" presetClass="path" presetSubtype="0" accel="50000" decel="50000" fill="hold" grpId="0" nodeType="afterEffect">
                                  <p:stCondLst>
                                    <p:cond delay="0"/>
                                  </p:stCondLst>
                                  <p:childTnLst>
                                    <p:animMotion origin="layout" path="M 3.75E-6 1.11022E-16 L -0.27084 -0.00093 " pathEditMode="relative" rAng="0" ptsTypes="AA">
                                      <p:cBhvr>
                                        <p:cTn id="122" dur="1000" fill="hold"/>
                                        <p:tgtEl>
                                          <p:spTgt spid="40"/>
                                        </p:tgtEl>
                                        <p:attrNameLst>
                                          <p:attrName>ppt_x</p:attrName>
                                          <p:attrName>ppt_y</p:attrName>
                                        </p:attrNameLst>
                                      </p:cBhvr>
                                      <p:rCtr x="-13542" y="-46"/>
                                    </p:animMotion>
                                  </p:childTnLst>
                                </p:cTn>
                              </p:par>
                              <p:par>
                                <p:cTn id="123" presetID="14" presetClass="entr" presetSubtype="10" fill="hold" grpId="0" nodeType="withEffect">
                                  <p:stCondLst>
                                    <p:cond delay="500"/>
                                  </p:stCondLst>
                                  <p:childTnLst>
                                    <p:set>
                                      <p:cBhvr>
                                        <p:cTn id="124" dur="1" fill="hold">
                                          <p:stCondLst>
                                            <p:cond delay="0"/>
                                          </p:stCondLst>
                                        </p:cTn>
                                        <p:tgtEl>
                                          <p:spTgt spid="27"/>
                                        </p:tgtEl>
                                        <p:attrNameLst>
                                          <p:attrName>style.visibility</p:attrName>
                                        </p:attrNameLst>
                                      </p:cBhvr>
                                      <p:to>
                                        <p:strVal val="visible"/>
                                      </p:to>
                                    </p:set>
                                    <p:animEffect transition="in" filter="randombar(horizontal)">
                                      <p:cBhvr>
                                        <p:cTn id="125" dur="500"/>
                                        <p:tgtEl>
                                          <p:spTgt spid="27"/>
                                        </p:tgtEl>
                                      </p:cBhvr>
                                    </p:animEffect>
                                  </p:childTnLst>
                                </p:cTn>
                              </p:par>
                              <p:par>
                                <p:cTn id="126" presetID="2" presetClass="entr" presetSubtype="1" fill="hold" grpId="1" nodeType="withEffect">
                                  <p:stCondLst>
                                    <p:cond delay="500"/>
                                  </p:stCondLst>
                                  <p:childTnLst>
                                    <p:set>
                                      <p:cBhvr>
                                        <p:cTn id="127" dur="1" fill="hold">
                                          <p:stCondLst>
                                            <p:cond delay="0"/>
                                          </p:stCondLst>
                                        </p:cTn>
                                        <p:tgtEl>
                                          <p:spTgt spid="41"/>
                                        </p:tgtEl>
                                        <p:attrNameLst>
                                          <p:attrName>style.visibility</p:attrName>
                                        </p:attrNameLst>
                                      </p:cBhvr>
                                      <p:to>
                                        <p:strVal val="visible"/>
                                      </p:to>
                                    </p:set>
                                    <p:anim calcmode="lin" valueType="num">
                                      <p:cBhvr additive="base">
                                        <p:cTn id="128" dur="500" fill="hold"/>
                                        <p:tgtEl>
                                          <p:spTgt spid="41"/>
                                        </p:tgtEl>
                                        <p:attrNameLst>
                                          <p:attrName>ppt_x</p:attrName>
                                        </p:attrNameLst>
                                      </p:cBhvr>
                                      <p:tavLst>
                                        <p:tav tm="0">
                                          <p:val>
                                            <p:strVal val="#ppt_x"/>
                                          </p:val>
                                        </p:tav>
                                        <p:tav tm="100000">
                                          <p:val>
                                            <p:strVal val="#ppt_x"/>
                                          </p:val>
                                        </p:tav>
                                      </p:tavLst>
                                    </p:anim>
                                    <p:anim calcmode="lin" valueType="num">
                                      <p:cBhvr additive="base">
                                        <p:cTn id="129" dur="500" fill="hold"/>
                                        <p:tgtEl>
                                          <p:spTgt spid="41"/>
                                        </p:tgtEl>
                                        <p:attrNameLst>
                                          <p:attrName>ppt_y</p:attrName>
                                        </p:attrNameLst>
                                      </p:cBhvr>
                                      <p:tavLst>
                                        <p:tav tm="0">
                                          <p:val>
                                            <p:strVal val="0-#ppt_h/2"/>
                                          </p:val>
                                        </p:tav>
                                        <p:tav tm="100000">
                                          <p:val>
                                            <p:strVal val="#ppt_y"/>
                                          </p:val>
                                        </p:tav>
                                      </p:tavLst>
                                    </p:anim>
                                  </p:childTnLst>
                                </p:cTn>
                              </p:par>
                            </p:childTnLst>
                          </p:cTn>
                        </p:par>
                        <p:par>
                          <p:cTn id="130" fill="hold">
                            <p:stCondLst>
                              <p:cond delay="8500"/>
                            </p:stCondLst>
                            <p:childTnLst>
                              <p:par>
                                <p:cTn id="131" presetID="42" presetClass="path" presetSubtype="0" accel="50000" decel="50000" fill="hold" grpId="0" nodeType="afterEffect">
                                  <p:stCondLst>
                                    <p:cond delay="0"/>
                                  </p:stCondLst>
                                  <p:childTnLst>
                                    <p:animMotion origin="layout" path="M -4.79167E-6 1.11022E-16 L -0.22096 0.00093 " pathEditMode="relative" rAng="0" ptsTypes="AA">
                                      <p:cBhvr>
                                        <p:cTn id="132" dur="1000" fill="hold"/>
                                        <p:tgtEl>
                                          <p:spTgt spid="41"/>
                                        </p:tgtEl>
                                        <p:attrNameLst>
                                          <p:attrName>ppt_x</p:attrName>
                                          <p:attrName>ppt_y</p:attrName>
                                        </p:attrNameLst>
                                      </p:cBhvr>
                                      <p:rCtr x="-11055" y="46"/>
                                    </p:animMotion>
                                  </p:childTnLst>
                                </p:cTn>
                              </p:par>
                              <p:par>
                                <p:cTn id="133" presetID="14" presetClass="entr" presetSubtype="10" fill="hold" grpId="0" nodeType="withEffect">
                                  <p:stCondLst>
                                    <p:cond delay="500"/>
                                  </p:stCondLst>
                                  <p:childTnLst>
                                    <p:set>
                                      <p:cBhvr>
                                        <p:cTn id="134" dur="1" fill="hold">
                                          <p:stCondLst>
                                            <p:cond delay="0"/>
                                          </p:stCondLst>
                                        </p:cTn>
                                        <p:tgtEl>
                                          <p:spTgt spid="28"/>
                                        </p:tgtEl>
                                        <p:attrNameLst>
                                          <p:attrName>style.visibility</p:attrName>
                                        </p:attrNameLst>
                                      </p:cBhvr>
                                      <p:to>
                                        <p:strVal val="visible"/>
                                      </p:to>
                                    </p:set>
                                    <p:animEffect transition="in" filter="randombar(horizontal)">
                                      <p:cBhvr>
                                        <p:cTn id="135" dur="500"/>
                                        <p:tgtEl>
                                          <p:spTgt spid="28"/>
                                        </p:tgtEl>
                                      </p:cBhvr>
                                    </p:animEffect>
                                  </p:childTnLst>
                                </p:cTn>
                              </p:par>
                              <p:par>
                                <p:cTn id="136" presetID="2" presetClass="entr" presetSubtype="1" fill="hold" grpId="1" nodeType="withEffect">
                                  <p:stCondLst>
                                    <p:cond delay="500"/>
                                  </p:stCondLst>
                                  <p:childTnLst>
                                    <p:set>
                                      <p:cBhvr>
                                        <p:cTn id="137" dur="1" fill="hold">
                                          <p:stCondLst>
                                            <p:cond delay="0"/>
                                          </p:stCondLst>
                                        </p:cTn>
                                        <p:tgtEl>
                                          <p:spTgt spid="42"/>
                                        </p:tgtEl>
                                        <p:attrNameLst>
                                          <p:attrName>style.visibility</p:attrName>
                                        </p:attrNameLst>
                                      </p:cBhvr>
                                      <p:to>
                                        <p:strVal val="visible"/>
                                      </p:to>
                                    </p:set>
                                    <p:anim calcmode="lin" valueType="num">
                                      <p:cBhvr additive="base">
                                        <p:cTn id="138" dur="500" fill="hold"/>
                                        <p:tgtEl>
                                          <p:spTgt spid="42"/>
                                        </p:tgtEl>
                                        <p:attrNameLst>
                                          <p:attrName>ppt_x</p:attrName>
                                        </p:attrNameLst>
                                      </p:cBhvr>
                                      <p:tavLst>
                                        <p:tav tm="0">
                                          <p:val>
                                            <p:strVal val="#ppt_x"/>
                                          </p:val>
                                        </p:tav>
                                        <p:tav tm="100000">
                                          <p:val>
                                            <p:strVal val="#ppt_x"/>
                                          </p:val>
                                        </p:tav>
                                      </p:tavLst>
                                    </p:anim>
                                    <p:anim calcmode="lin" valueType="num">
                                      <p:cBhvr additive="base">
                                        <p:cTn id="139" dur="500" fill="hold"/>
                                        <p:tgtEl>
                                          <p:spTgt spid="42"/>
                                        </p:tgtEl>
                                        <p:attrNameLst>
                                          <p:attrName>ppt_y</p:attrName>
                                        </p:attrNameLst>
                                      </p:cBhvr>
                                      <p:tavLst>
                                        <p:tav tm="0">
                                          <p:val>
                                            <p:strVal val="0-#ppt_h/2"/>
                                          </p:val>
                                        </p:tav>
                                        <p:tav tm="100000">
                                          <p:val>
                                            <p:strVal val="#ppt_y"/>
                                          </p:val>
                                        </p:tav>
                                      </p:tavLst>
                                    </p:anim>
                                  </p:childTnLst>
                                </p:cTn>
                              </p:par>
                            </p:childTnLst>
                          </p:cTn>
                        </p:par>
                        <p:par>
                          <p:cTn id="140" fill="hold">
                            <p:stCondLst>
                              <p:cond delay="9500"/>
                            </p:stCondLst>
                            <p:childTnLst>
                              <p:par>
                                <p:cTn id="141" presetID="42" presetClass="path" presetSubtype="0" accel="50000" decel="50000" fill="hold" grpId="0" nodeType="afterEffect">
                                  <p:stCondLst>
                                    <p:cond delay="0"/>
                                  </p:stCondLst>
                                  <p:childTnLst>
                                    <p:animMotion origin="layout" path="M 3.75E-6 1.11022E-16 L -0.17097 1.11022E-16 " pathEditMode="relative" rAng="0" ptsTypes="AA">
                                      <p:cBhvr>
                                        <p:cTn id="142" dur="1000" fill="hold"/>
                                        <p:tgtEl>
                                          <p:spTgt spid="42"/>
                                        </p:tgtEl>
                                        <p:attrNameLst>
                                          <p:attrName>ppt_x</p:attrName>
                                          <p:attrName>ppt_y</p:attrName>
                                        </p:attrNameLst>
                                      </p:cBhvr>
                                      <p:rCtr x="-8555" y="0"/>
                                    </p:animMotion>
                                  </p:childTnLst>
                                </p:cTn>
                              </p:par>
                              <p:par>
                                <p:cTn id="143" presetID="14" presetClass="entr" presetSubtype="10" fill="hold" grpId="0" nodeType="withEffect">
                                  <p:stCondLst>
                                    <p:cond delay="500"/>
                                  </p:stCondLst>
                                  <p:childTnLst>
                                    <p:set>
                                      <p:cBhvr>
                                        <p:cTn id="144" dur="1" fill="hold">
                                          <p:stCondLst>
                                            <p:cond delay="0"/>
                                          </p:stCondLst>
                                        </p:cTn>
                                        <p:tgtEl>
                                          <p:spTgt spid="29"/>
                                        </p:tgtEl>
                                        <p:attrNameLst>
                                          <p:attrName>style.visibility</p:attrName>
                                        </p:attrNameLst>
                                      </p:cBhvr>
                                      <p:to>
                                        <p:strVal val="visible"/>
                                      </p:to>
                                    </p:set>
                                    <p:animEffect transition="in" filter="randombar(horizontal)">
                                      <p:cBhvr>
                                        <p:cTn id="145" dur="500"/>
                                        <p:tgtEl>
                                          <p:spTgt spid="29"/>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1" fill="hold" grpId="0" nodeType="clickEffect">
                                  <p:stCondLst>
                                    <p:cond delay="0"/>
                                  </p:stCondLst>
                                  <p:childTnLst>
                                    <p:set>
                                      <p:cBhvr>
                                        <p:cTn id="149" dur="1" fill="hold">
                                          <p:stCondLst>
                                            <p:cond delay="0"/>
                                          </p:stCondLst>
                                        </p:cTn>
                                        <p:tgtEl>
                                          <p:spTgt spid="43"/>
                                        </p:tgtEl>
                                        <p:attrNameLst>
                                          <p:attrName>style.visibility</p:attrName>
                                        </p:attrNameLst>
                                      </p:cBhvr>
                                      <p:to>
                                        <p:strVal val="visible"/>
                                      </p:to>
                                    </p:set>
                                    <p:anim calcmode="lin" valueType="num">
                                      <p:cBhvr additive="base">
                                        <p:cTn id="150" dur="500" fill="hold"/>
                                        <p:tgtEl>
                                          <p:spTgt spid="43"/>
                                        </p:tgtEl>
                                        <p:attrNameLst>
                                          <p:attrName>ppt_x</p:attrName>
                                        </p:attrNameLst>
                                      </p:cBhvr>
                                      <p:tavLst>
                                        <p:tav tm="0">
                                          <p:val>
                                            <p:strVal val="#ppt_x"/>
                                          </p:val>
                                        </p:tav>
                                        <p:tav tm="100000">
                                          <p:val>
                                            <p:strVal val="#ppt_x"/>
                                          </p:val>
                                        </p:tav>
                                      </p:tavLst>
                                    </p:anim>
                                    <p:anim calcmode="lin" valueType="num">
                                      <p:cBhvr additive="base">
                                        <p:cTn id="151"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0" nodeType="click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randombar(horizontal)">
                                      <p:cBhvr>
                                        <p:cTn id="156" dur="500"/>
                                        <p:tgtEl>
                                          <p:spTgt spid="44"/>
                                        </p:tgtEl>
                                      </p:cBhvr>
                                    </p:animEffect>
                                  </p:childTnLst>
                                </p:cTn>
                              </p:par>
                            </p:childTnLst>
                          </p:cTn>
                        </p:par>
                        <p:par>
                          <p:cTn id="157" fill="hold">
                            <p:stCondLst>
                              <p:cond delay="500"/>
                            </p:stCondLst>
                            <p:childTnLst>
                              <p:par>
                                <p:cTn id="158" presetID="42" presetClass="path" presetSubtype="0" accel="50000" decel="50000" fill="hold" grpId="1" nodeType="afterEffect">
                                  <p:stCondLst>
                                    <p:cond delay="0"/>
                                  </p:stCondLst>
                                  <p:childTnLst>
                                    <p:animMotion origin="layout" path="M -4.79167E-6 -1.85185E-6 L -4.79167E-6 0.25 " pathEditMode="relative" rAng="0" ptsTypes="AA">
                                      <p:cBhvr>
                                        <p:cTn id="159" dur="2000" fill="hold"/>
                                        <p:tgtEl>
                                          <p:spTgt spid="43"/>
                                        </p:tgtEl>
                                        <p:attrNameLst>
                                          <p:attrName>ppt_x</p:attrName>
                                          <p:attrName>ppt_y</p:attrName>
                                        </p:attrNameLst>
                                      </p:cBhvr>
                                      <p:rCtr x="0" y="12500"/>
                                    </p:animMotion>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45"/>
                                        </p:tgtEl>
                                        <p:attrNameLst>
                                          <p:attrName>style.visibility</p:attrName>
                                        </p:attrNameLst>
                                      </p:cBhvr>
                                      <p:to>
                                        <p:strVal val="visible"/>
                                      </p:to>
                                    </p:set>
                                    <p:animEffect transition="in" filter="wipe(left)">
                                      <p:cBhvr>
                                        <p:cTn id="16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30" grpId="0" animBg="1"/>
      <p:bldP spid="30" grpId="1" animBg="1"/>
      <p:bldP spid="31" grpId="0" animBg="1"/>
      <p:bldP spid="32" grpId="0"/>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Consistency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a:t>Consistency</a:t>
            </a:r>
            <a:r>
              <a:rPr lang="zh-CN" altLang="en-US"/>
              <a:t>（一致性）：用户访问分布式系统中的任意节点，得到的数据必须一致</a:t>
            </a:r>
          </a:p>
        </p:txBody>
      </p:sp>
      <p:sp>
        <p:nvSpPr>
          <p:cNvPr id="4" name="矩形: 圆角 3">
            <a:extLst>
              <a:ext uri="{FF2B5EF4-FFF2-40B4-BE49-F238E27FC236}">
                <a16:creationId xmlns:a16="http://schemas.microsoft.com/office/drawing/2014/main" id="{47A67736-8023-47C6-84AB-0740004132D1}"/>
              </a:ext>
            </a:extLst>
          </p:cNvPr>
          <p:cNvSpPr/>
          <p:nvPr/>
        </p:nvSpPr>
        <p:spPr>
          <a:xfrm>
            <a:off x="3352800"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13" name="矩形: 圆角 12">
            <a:extLst>
              <a:ext uri="{FF2B5EF4-FFF2-40B4-BE49-F238E27FC236}">
                <a16:creationId xmlns:a16="http://schemas.microsoft.com/office/drawing/2014/main" id="{3386AC52-9A4E-4628-AD51-129040685AA6}"/>
              </a:ext>
            </a:extLst>
          </p:cNvPr>
          <p:cNvSpPr/>
          <p:nvPr/>
        </p:nvSpPr>
        <p:spPr>
          <a:xfrm>
            <a:off x="7559042"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3524643"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sp>
        <p:nvSpPr>
          <p:cNvPr id="16" name="文本框 15">
            <a:extLst>
              <a:ext uri="{FF2B5EF4-FFF2-40B4-BE49-F238E27FC236}">
                <a16:creationId xmlns:a16="http://schemas.microsoft.com/office/drawing/2014/main" id="{7B49A896-BA24-4EC8-A921-6A29EC145069}"/>
              </a:ext>
            </a:extLst>
          </p:cNvPr>
          <p:cNvSpPr txBox="1"/>
          <p:nvPr/>
        </p:nvSpPr>
        <p:spPr>
          <a:xfrm>
            <a:off x="7730885"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3992880" y="3810000"/>
            <a:ext cx="2103120"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V="1">
            <a:off x="6096000" y="3810000"/>
            <a:ext cx="2103122"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60C0B998-8132-40A7-B483-40E7A7C2CCB5}"/>
              </a:ext>
            </a:extLst>
          </p:cNvPr>
          <p:cNvSpPr txBox="1"/>
          <p:nvPr/>
        </p:nvSpPr>
        <p:spPr>
          <a:xfrm>
            <a:off x="3524642" y="31212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85145190-6500-4AF7-947B-7DB2C78FA357}"/>
              </a:ext>
            </a:extLst>
          </p:cNvPr>
          <p:cNvSpPr txBox="1"/>
          <p:nvPr/>
        </p:nvSpPr>
        <p:spPr>
          <a:xfrm>
            <a:off x="3524641" y="3121220"/>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cxnSp>
        <p:nvCxnSpPr>
          <p:cNvPr id="28" name="直接箭头连接符 27">
            <a:extLst>
              <a:ext uri="{FF2B5EF4-FFF2-40B4-BE49-F238E27FC236}">
                <a16:creationId xmlns:a16="http://schemas.microsoft.com/office/drawing/2014/main" id="{296671E0-EA40-438E-AA0E-D7E0F0AF6806}"/>
              </a:ext>
            </a:extLst>
          </p:cNvPr>
          <p:cNvCxnSpPr>
            <a:cxnSpLocks/>
            <a:stCxn id="4" idx="3"/>
            <a:endCxn id="13" idx="1"/>
          </p:cNvCxnSpPr>
          <p:nvPr/>
        </p:nvCxnSpPr>
        <p:spPr>
          <a:xfrm>
            <a:off x="4632960" y="3368040"/>
            <a:ext cx="2926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5611290" y="3518865"/>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33052159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3.95833E-6 3.7037E-6 L 0.34506 0.00023 " pathEditMode="relative" rAng="0" ptsTypes="AA">
                                      <p:cBhvr>
                                        <p:cTn id="54" dur="1000" fill="hold"/>
                                        <p:tgtEl>
                                          <p:spTgt spid="27"/>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5" grpId="0" animBg="1"/>
      <p:bldP spid="5" grpId="1" animBg="1"/>
      <p:bldP spid="16" grpId="0" animBg="1"/>
      <p:bldP spid="26" grpId="0" animBg="1"/>
      <p:bldP spid="27" grpId="0" animBg="1"/>
      <p:bldP spid="27" grpId="1" animBg="1"/>
      <p:bldP spid="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202757-DEC0-DE02-C24D-CFAD32B83F24}"/>
              </a:ext>
            </a:extLst>
          </p:cNvPr>
          <p:cNvSpPr>
            <a:spLocks noGrp="1"/>
          </p:cNvSpPr>
          <p:nvPr>
            <p:ph type="body" sz="quarter" idx="10"/>
          </p:nvPr>
        </p:nvSpPr>
        <p:spPr>
          <a:xfrm>
            <a:off x="4834163" y="2257061"/>
            <a:ext cx="5973761" cy="671332"/>
          </a:xfrm>
        </p:spPr>
        <p:txBody>
          <a:bodyPr/>
          <a:lstStyle/>
          <a:p>
            <a:pPr>
              <a:lnSpc>
                <a:spcPct val="100000"/>
              </a:lnSpc>
            </a:pPr>
            <a:r>
              <a:rPr lang="zh-CN" altLang="en-US">
                <a:solidFill>
                  <a:srgbClr val="3C3D3F"/>
                </a:solidFill>
              </a:rPr>
              <a:t>线程隔离</a:t>
            </a:r>
            <a:endParaRPr lang="en-US" altLang="zh-CN">
              <a:solidFill>
                <a:srgbClr val="3C3D3F"/>
              </a:solidFill>
            </a:endParaRPr>
          </a:p>
        </p:txBody>
      </p:sp>
      <p:sp>
        <p:nvSpPr>
          <p:cNvPr id="3" name="文本占位符 1">
            <a:extLst>
              <a:ext uri="{FF2B5EF4-FFF2-40B4-BE49-F238E27FC236}">
                <a16:creationId xmlns:a16="http://schemas.microsoft.com/office/drawing/2014/main" id="{E05953FE-8DEA-688B-781F-604602A26051}"/>
              </a:ext>
            </a:extLst>
          </p:cNvPr>
          <p:cNvSpPr txBox="1">
            <a:spLocks/>
          </p:cNvSpPr>
          <p:nvPr/>
        </p:nvSpPr>
        <p:spPr>
          <a:xfrm>
            <a:off x="4834163" y="2928393"/>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滑动窗口算法</a:t>
            </a:r>
            <a:endParaRPr lang="en-US" altLang="zh-CN"/>
          </a:p>
        </p:txBody>
      </p:sp>
      <p:sp>
        <p:nvSpPr>
          <p:cNvPr id="6" name="文本占位符 1">
            <a:extLst>
              <a:ext uri="{FF2B5EF4-FFF2-40B4-BE49-F238E27FC236}">
                <a16:creationId xmlns:a16="http://schemas.microsoft.com/office/drawing/2014/main" id="{0F3006FB-3750-E16F-A8AB-9BC292AA58CB}"/>
              </a:ext>
            </a:extLst>
          </p:cNvPr>
          <p:cNvSpPr txBox="1">
            <a:spLocks/>
          </p:cNvSpPr>
          <p:nvPr/>
        </p:nvSpPr>
        <p:spPr>
          <a:xfrm>
            <a:off x="4834162" y="3599725"/>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t>漏桶算法</a:t>
            </a:r>
            <a:endParaRPr lang="en-US" altLang="zh-CN"/>
          </a:p>
        </p:txBody>
      </p:sp>
      <p:sp>
        <p:nvSpPr>
          <p:cNvPr id="7" name="文本占位符 1">
            <a:extLst>
              <a:ext uri="{FF2B5EF4-FFF2-40B4-BE49-F238E27FC236}">
                <a16:creationId xmlns:a16="http://schemas.microsoft.com/office/drawing/2014/main" id="{FB71DF2D-0D70-F813-8309-BCA6FFC19B5F}"/>
              </a:ext>
            </a:extLst>
          </p:cNvPr>
          <p:cNvSpPr txBox="1">
            <a:spLocks/>
          </p:cNvSpPr>
          <p:nvPr/>
        </p:nvSpPr>
        <p:spPr>
          <a:xfrm>
            <a:off x="4834162" y="4271057"/>
            <a:ext cx="5973761" cy="671332"/>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a:solidFill>
                  <a:srgbClr val="AD2B26"/>
                </a:solidFill>
              </a:rPr>
              <a:t>令牌桶算法</a:t>
            </a:r>
            <a:endParaRPr lang="en-US" altLang="zh-CN">
              <a:solidFill>
                <a:srgbClr val="AD2B26"/>
              </a:solidFill>
            </a:endParaRPr>
          </a:p>
        </p:txBody>
      </p:sp>
    </p:spTree>
    <p:extLst>
      <p:ext uri="{BB962C8B-B14F-4D97-AF65-F5344CB8AC3E}">
        <p14:creationId xmlns:p14="http://schemas.microsoft.com/office/powerpoint/2010/main" val="253911249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a:extLst>
              <a:ext uri="{FF2B5EF4-FFF2-40B4-BE49-F238E27FC236}">
                <a16:creationId xmlns:a16="http://schemas.microsoft.com/office/drawing/2014/main" id="{293821FF-39FC-44A5-B636-60B1C3CC2109}"/>
              </a:ext>
            </a:extLst>
          </p:cNvPr>
          <p:cNvSpPr txBox="1">
            <a:spLocks noGrp="1"/>
          </p:cNvSpPr>
          <p:nvPr>
            <p:ph type="title"/>
          </p:nvPr>
        </p:nvSpPr>
        <p:spPr>
          <a:xfrm>
            <a:off x="711200" y="1060450"/>
            <a:ext cx="10698163" cy="400050"/>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00000"/>
              </a:lnSpc>
              <a:buNone/>
            </a:pPr>
            <a:r>
              <a:rPr lang="zh-CN" altLang="en-US" sz="2000">
                <a:solidFill>
                  <a:srgbClr val="AD2A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令牌桶算法</a:t>
            </a:r>
          </a:p>
        </p:txBody>
      </p:sp>
      <p:sp>
        <p:nvSpPr>
          <p:cNvPr id="4" name="文本占位符 6">
            <a:extLst>
              <a:ext uri="{FF2B5EF4-FFF2-40B4-BE49-F238E27FC236}">
                <a16:creationId xmlns:a16="http://schemas.microsoft.com/office/drawing/2014/main" id="{269C4BAA-EF2B-04BA-A73E-1B21BC60CF57}"/>
              </a:ext>
            </a:extLst>
          </p:cNvPr>
          <p:cNvSpPr>
            <a:spLocks noGrp="1"/>
          </p:cNvSpPr>
          <p:nvPr>
            <p:ph type="body" sz="quarter" idx="11"/>
          </p:nvPr>
        </p:nvSpPr>
        <p:spPr>
          <a:xfrm>
            <a:off x="710881" y="1646133"/>
            <a:ext cx="10749598" cy="4219575"/>
          </a:xfrm>
        </p:spPr>
        <p:txBody>
          <a:bodyPr/>
          <a:lstStyle/>
          <a:p>
            <a:pPr marL="0" indent="0">
              <a:buNone/>
            </a:pPr>
            <a:r>
              <a:rPr lang="zh-CN" altLang="en-US"/>
              <a:t>令牌桶算法说明：</a:t>
            </a:r>
            <a:endParaRPr lang="en-US" altLang="zh-CN"/>
          </a:p>
          <a:p>
            <a:pPr marL="285750" indent="-285750" latinLnBrk="1">
              <a:buFont typeface="Arial" panose="020B0604020202020204" pitchFamily="34" charset="0"/>
              <a:buChar char="•"/>
            </a:pPr>
            <a:r>
              <a:rPr lang="zh-CN" altLang="en-US">
                <a:solidFill>
                  <a:srgbClr val="303030"/>
                </a:solidFill>
                <a:latin typeface="Helvetica Neue"/>
              </a:rPr>
              <a:t>以固定的速率生成令牌，存入令牌桶中，如果令牌桶满了以后，停止生成</a:t>
            </a:r>
            <a:endParaRPr lang="en-US" altLang="zh-CN">
              <a:solidFill>
                <a:srgbClr val="303030"/>
              </a:solidFill>
              <a:latin typeface="Helvetica Neue"/>
            </a:endParaRPr>
          </a:p>
          <a:p>
            <a:pPr marL="285750" indent="-285750" latinLnBrk="1">
              <a:buFont typeface="Arial" panose="020B0604020202020204" pitchFamily="34" charset="0"/>
              <a:buChar char="•"/>
            </a:pPr>
            <a:r>
              <a:rPr lang="zh-CN" altLang="en-US">
                <a:solidFill>
                  <a:srgbClr val="303030"/>
                </a:solidFill>
                <a:latin typeface="Helvetica Neue"/>
              </a:rPr>
              <a:t>请求进入后，必须先尝试从桶中获取令牌，获取到令牌后才可以被处理</a:t>
            </a:r>
            <a:endParaRPr lang="en-US" altLang="zh-CN">
              <a:solidFill>
                <a:srgbClr val="303030"/>
              </a:solidFill>
              <a:latin typeface="Helvetica Neue"/>
            </a:endParaRPr>
          </a:p>
          <a:p>
            <a:pPr marL="285750" indent="-285750" latinLnBrk="1">
              <a:buFont typeface="Arial" panose="020B0604020202020204" pitchFamily="34" charset="0"/>
              <a:buChar char="•"/>
            </a:pPr>
            <a:r>
              <a:rPr lang="zh-CN" altLang="en-US" b="0" i="0">
                <a:solidFill>
                  <a:srgbClr val="303030"/>
                </a:solidFill>
                <a:effectLst/>
                <a:latin typeface="Helvetica Neue"/>
              </a:rPr>
              <a:t>如果令牌桶中没有令牌，则请求等待或丢弃</a:t>
            </a:r>
          </a:p>
        </p:txBody>
      </p:sp>
      <p:sp>
        <p:nvSpPr>
          <p:cNvPr id="5" name="任意多边形: 形状 4">
            <a:extLst>
              <a:ext uri="{FF2B5EF4-FFF2-40B4-BE49-F238E27FC236}">
                <a16:creationId xmlns:a16="http://schemas.microsoft.com/office/drawing/2014/main" id="{99FF450A-7A86-276C-C9AD-421882F6D0D2}"/>
              </a:ext>
            </a:extLst>
          </p:cNvPr>
          <p:cNvSpPr/>
          <p:nvPr/>
        </p:nvSpPr>
        <p:spPr>
          <a:xfrm>
            <a:off x="5750747" y="3984248"/>
            <a:ext cx="1212423" cy="1112495"/>
          </a:xfrm>
          <a:custGeom>
            <a:avLst/>
            <a:gdLst>
              <a:gd name="connsiteX0" fmla="*/ 1265129 w 2542784"/>
              <a:gd name="connsiteY0" fmla="*/ 25053 h 2604080"/>
              <a:gd name="connsiteX1" fmla="*/ 12526 w 2542784"/>
              <a:gd name="connsiteY1" fmla="*/ 472282 h 2604080"/>
              <a:gd name="connsiteX2" fmla="*/ 1265129 w 2542784"/>
              <a:gd name="connsiteY2" fmla="*/ 919511 h 2604080"/>
              <a:gd name="connsiteX3" fmla="*/ 2517732 w 2542784"/>
              <a:gd name="connsiteY3" fmla="*/ 472282 h 2604080"/>
              <a:gd name="connsiteX4" fmla="*/ 1265129 w 2542784"/>
              <a:gd name="connsiteY4" fmla="*/ 25053 h 2604080"/>
              <a:gd name="connsiteX5" fmla="*/ 1271392 w 2542784"/>
              <a:gd name="connsiteY5" fmla="*/ 0 h 2604080"/>
              <a:gd name="connsiteX6" fmla="*/ 2542784 w 2542784"/>
              <a:gd name="connsiteY6" fmla="*/ 431587 h 2604080"/>
              <a:gd name="connsiteX7" fmla="*/ 2542784 w 2542784"/>
              <a:gd name="connsiteY7" fmla="*/ 523731 h 2604080"/>
              <a:gd name="connsiteX8" fmla="*/ 2146961 w 2542784"/>
              <a:gd name="connsiteY8" fmla="*/ 2462767 h 2604080"/>
              <a:gd name="connsiteX9" fmla="*/ 2135585 w 2542784"/>
              <a:gd name="connsiteY9" fmla="*/ 2462767 h 2604080"/>
              <a:gd name="connsiteX10" fmla="*/ 2131193 w 2542784"/>
              <a:gd name="connsiteY10" fmla="*/ 2476917 h 2604080"/>
              <a:gd name="connsiteX11" fmla="*/ 1265129 w 2542784"/>
              <a:gd name="connsiteY11" fmla="*/ 2604080 h 2604080"/>
              <a:gd name="connsiteX12" fmla="*/ 394570 w 2542784"/>
              <a:gd name="connsiteY12" fmla="*/ 2462434 h 2604080"/>
              <a:gd name="connsiteX13" fmla="*/ 395285 w 2542784"/>
              <a:gd name="connsiteY13" fmla="*/ 2460131 h 2604080"/>
              <a:gd name="connsiteX14" fmla="*/ 0 w 2542784"/>
              <a:gd name="connsiteY14" fmla="*/ 523731 h 2604080"/>
              <a:gd name="connsiteX15" fmla="*/ 0 w 2542784"/>
              <a:gd name="connsiteY15" fmla="*/ 431587 h 2604080"/>
              <a:gd name="connsiteX16" fmla="*/ 1271392 w 2542784"/>
              <a:gd name="connsiteY16" fmla="*/ 0 h 26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2784" h="2604080">
                <a:moveTo>
                  <a:pt x="1265129" y="25053"/>
                </a:moveTo>
                <a:cubicBezTo>
                  <a:pt x="573335" y="25053"/>
                  <a:pt x="12526" y="225284"/>
                  <a:pt x="12526" y="472282"/>
                </a:cubicBezTo>
                <a:cubicBezTo>
                  <a:pt x="12526" y="719280"/>
                  <a:pt x="573335" y="919511"/>
                  <a:pt x="1265129" y="919511"/>
                </a:cubicBezTo>
                <a:cubicBezTo>
                  <a:pt x="1956923" y="919511"/>
                  <a:pt x="2517732" y="719280"/>
                  <a:pt x="2517732" y="472282"/>
                </a:cubicBezTo>
                <a:cubicBezTo>
                  <a:pt x="2517732" y="225284"/>
                  <a:pt x="1956923" y="25053"/>
                  <a:pt x="1265129" y="25053"/>
                </a:cubicBezTo>
                <a:close/>
                <a:moveTo>
                  <a:pt x="1271392" y="0"/>
                </a:moveTo>
                <a:cubicBezTo>
                  <a:pt x="1973562" y="0"/>
                  <a:pt x="2542784" y="193228"/>
                  <a:pt x="2542784" y="431587"/>
                </a:cubicBezTo>
                <a:lnTo>
                  <a:pt x="2542784" y="523731"/>
                </a:lnTo>
                <a:lnTo>
                  <a:pt x="2146961" y="2462767"/>
                </a:lnTo>
                <a:lnTo>
                  <a:pt x="2135585" y="2462767"/>
                </a:lnTo>
                <a:lnTo>
                  <a:pt x="2131193" y="2476917"/>
                </a:lnTo>
                <a:cubicBezTo>
                  <a:pt x="2086612" y="2548343"/>
                  <a:pt x="1715875" y="2604080"/>
                  <a:pt x="1265129" y="2604080"/>
                </a:cubicBezTo>
                <a:cubicBezTo>
                  <a:pt x="784333" y="2604080"/>
                  <a:pt x="394570" y="2540663"/>
                  <a:pt x="394570" y="2462434"/>
                </a:cubicBezTo>
                <a:lnTo>
                  <a:pt x="395285" y="2460131"/>
                </a:lnTo>
                <a:lnTo>
                  <a:pt x="0" y="523731"/>
                </a:lnTo>
                <a:lnTo>
                  <a:pt x="0" y="431587"/>
                </a:lnTo>
                <a:cubicBezTo>
                  <a:pt x="0" y="193228"/>
                  <a:pt x="569222" y="0"/>
                  <a:pt x="127139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1400"/>
              <a:t>令牌桶</a:t>
            </a:r>
          </a:p>
        </p:txBody>
      </p:sp>
      <p:sp>
        <p:nvSpPr>
          <p:cNvPr id="6" name="泪滴形 5">
            <a:extLst>
              <a:ext uri="{FF2B5EF4-FFF2-40B4-BE49-F238E27FC236}">
                <a16:creationId xmlns:a16="http://schemas.microsoft.com/office/drawing/2014/main" id="{6CB70378-B643-0884-010A-B5B990789866}"/>
              </a:ext>
            </a:extLst>
          </p:cNvPr>
          <p:cNvSpPr/>
          <p:nvPr/>
        </p:nvSpPr>
        <p:spPr>
          <a:xfrm rot="18925227">
            <a:off x="6507181" y="3554706"/>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 name="泪滴形 6">
            <a:extLst>
              <a:ext uri="{FF2B5EF4-FFF2-40B4-BE49-F238E27FC236}">
                <a16:creationId xmlns:a16="http://schemas.microsoft.com/office/drawing/2014/main" id="{B6C35403-FDD7-3AB7-8BAF-E3054247BE6B}"/>
              </a:ext>
            </a:extLst>
          </p:cNvPr>
          <p:cNvSpPr/>
          <p:nvPr/>
        </p:nvSpPr>
        <p:spPr>
          <a:xfrm rot="18925227">
            <a:off x="6250603" y="3993015"/>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 name="泪滴形 7">
            <a:extLst>
              <a:ext uri="{FF2B5EF4-FFF2-40B4-BE49-F238E27FC236}">
                <a16:creationId xmlns:a16="http://schemas.microsoft.com/office/drawing/2014/main" id="{59AB4695-96C4-96FE-D407-F9071F46A7E2}"/>
              </a:ext>
            </a:extLst>
          </p:cNvPr>
          <p:cNvSpPr/>
          <p:nvPr/>
        </p:nvSpPr>
        <p:spPr>
          <a:xfrm rot="18925227">
            <a:off x="5989644" y="3554707"/>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泪滴形 8">
            <a:extLst>
              <a:ext uri="{FF2B5EF4-FFF2-40B4-BE49-F238E27FC236}">
                <a16:creationId xmlns:a16="http://schemas.microsoft.com/office/drawing/2014/main" id="{672EFDF8-9029-AB84-939E-0A131765FB3A}"/>
              </a:ext>
            </a:extLst>
          </p:cNvPr>
          <p:cNvSpPr/>
          <p:nvPr/>
        </p:nvSpPr>
        <p:spPr>
          <a:xfrm rot="18925227">
            <a:off x="6250604" y="5635690"/>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0" name="标注: 双弯曲线形(无边框) 9">
            <a:extLst>
              <a:ext uri="{FF2B5EF4-FFF2-40B4-BE49-F238E27FC236}">
                <a16:creationId xmlns:a16="http://schemas.microsoft.com/office/drawing/2014/main" id="{DF521579-7F40-CA26-DF64-A8FAF7D63D1A}"/>
              </a:ext>
            </a:extLst>
          </p:cNvPr>
          <p:cNvSpPr/>
          <p:nvPr/>
        </p:nvSpPr>
        <p:spPr>
          <a:xfrm>
            <a:off x="8113943" y="2953190"/>
            <a:ext cx="2475692" cy="822814"/>
          </a:xfrm>
          <a:prstGeom prst="callout3">
            <a:avLst>
              <a:gd name="adj1" fmla="val 79644"/>
              <a:gd name="adj2" fmla="val -52848"/>
              <a:gd name="adj3" fmla="val 46152"/>
              <a:gd name="adj4" fmla="val -1495"/>
              <a:gd name="adj5" fmla="val 75643"/>
              <a:gd name="adj6" fmla="val 9058"/>
              <a:gd name="adj7" fmla="val 76426"/>
              <a:gd name="adj8" fmla="val 99011"/>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固定速率生成令牌，存入令牌桶，桶满后暂停生成</a:t>
            </a:r>
          </a:p>
        </p:txBody>
      </p:sp>
      <p:sp>
        <p:nvSpPr>
          <p:cNvPr id="11" name="标注: 双弯曲线形(无边框) 10">
            <a:extLst>
              <a:ext uri="{FF2B5EF4-FFF2-40B4-BE49-F238E27FC236}">
                <a16:creationId xmlns:a16="http://schemas.microsoft.com/office/drawing/2014/main" id="{5BE34FE5-B088-0286-8867-0BA0822D1620}"/>
              </a:ext>
            </a:extLst>
          </p:cNvPr>
          <p:cNvSpPr/>
          <p:nvPr/>
        </p:nvSpPr>
        <p:spPr>
          <a:xfrm>
            <a:off x="7953765" y="3679770"/>
            <a:ext cx="1594789" cy="822814"/>
          </a:xfrm>
          <a:prstGeom prst="callout3">
            <a:avLst>
              <a:gd name="adj1" fmla="val 122270"/>
              <a:gd name="adj2" fmla="val -64749"/>
              <a:gd name="adj3" fmla="val 46152"/>
              <a:gd name="adj4" fmla="val 3782"/>
              <a:gd name="adj5" fmla="val 72598"/>
              <a:gd name="adj6" fmla="val 14777"/>
              <a:gd name="adj7" fmla="val 71859"/>
              <a:gd name="adj8" fmla="val 95053"/>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令牌桶存储令牌</a:t>
            </a:r>
          </a:p>
        </p:txBody>
      </p:sp>
      <p:sp>
        <p:nvSpPr>
          <p:cNvPr id="13" name="标注: 双弯曲线形(无边框) 12">
            <a:extLst>
              <a:ext uri="{FF2B5EF4-FFF2-40B4-BE49-F238E27FC236}">
                <a16:creationId xmlns:a16="http://schemas.microsoft.com/office/drawing/2014/main" id="{C3BA0912-BAF7-4F2D-0A58-8846421AAE88}"/>
              </a:ext>
            </a:extLst>
          </p:cNvPr>
          <p:cNvSpPr/>
          <p:nvPr/>
        </p:nvSpPr>
        <p:spPr>
          <a:xfrm>
            <a:off x="8051186" y="5865036"/>
            <a:ext cx="3092159" cy="822814"/>
          </a:xfrm>
          <a:prstGeom prst="callout3">
            <a:avLst>
              <a:gd name="adj1" fmla="val 70510"/>
              <a:gd name="adj2" fmla="val 88102"/>
              <a:gd name="adj3" fmla="val 70510"/>
              <a:gd name="adj4" fmla="val 13413"/>
              <a:gd name="adj5" fmla="val 49763"/>
              <a:gd name="adj6" fmla="val 7151"/>
              <a:gd name="adj7" fmla="val 77949"/>
              <a:gd name="adj8" fmla="val -41378"/>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没有令牌的请求被阻塞或丢弃</a:t>
            </a:r>
          </a:p>
        </p:txBody>
      </p:sp>
      <p:cxnSp>
        <p:nvCxnSpPr>
          <p:cNvPr id="14" name="直接箭头连接符 13">
            <a:extLst>
              <a:ext uri="{FF2B5EF4-FFF2-40B4-BE49-F238E27FC236}">
                <a16:creationId xmlns:a16="http://schemas.microsoft.com/office/drawing/2014/main" id="{AA8A2E81-2BEB-F359-33F8-98B18DFA50D4}"/>
              </a:ext>
            </a:extLst>
          </p:cNvPr>
          <p:cNvCxnSpPr>
            <a:cxnSpLocks/>
          </p:cNvCxnSpPr>
          <p:nvPr/>
        </p:nvCxnSpPr>
        <p:spPr>
          <a:xfrm>
            <a:off x="1837939" y="6011813"/>
            <a:ext cx="82153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矩形: 圆角 15">
            <a:extLst>
              <a:ext uri="{FF2B5EF4-FFF2-40B4-BE49-F238E27FC236}">
                <a16:creationId xmlns:a16="http://schemas.microsoft.com/office/drawing/2014/main" id="{A339720B-9A14-3029-FC9D-E5E5A20654A8}"/>
              </a:ext>
            </a:extLst>
          </p:cNvPr>
          <p:cNvSpPr/>
          <p:nvPr/>
        </p:nvSpPr>
        <p:spPr>
          <a:xfrm>
            <a:off x="1837939" y="5439566"/>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CF573511-D446-7C7B-D8FC-1327E183AC3E}"/>
              </a:ext>
            </a:extLst>
          </p:cNvPr>
          <p:cNvSpPr/>
          <p:nvPr/>
        </p:nvSpPr>
        <p:spPr>
          <a:xfrm>
            <a:off x="2764161" y="5439566"/>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1D09DE1D-431B-E8D3-61B9-48F02A48611B}"/>
              </a:ext>
            </a:extLst>
          </p:cNvPr>
          <p:cNvSpPr/>
          <p:nvPr/>
        </p:nvSpPr>
        <p:spPr>
          <a:xfrm>
            <a:off x="3692126" y="5448934"/>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1D0255A-542F-F2B6-FC2B-46EF90B997AD}"/>
              </a:ext>
            </a:extLst>
          </p:cNvPr>
          <p:cNvSpPr/>
          <p:nvPr/>
        </p:nvSpPr>
        <p:spPr>
          <a:xfrm>
            <a:off x="4817988" y="5436874"/>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D6BBAE24-81D9-24C0-C056-7F46F56B50DE}"/>
              </a:ext>
            </a:extLst>
          </p:cNvPr>
          <p:cNvSpPr/>
          <p:nvPr/>
        </p:nvSpPr>
        <p:spPr>
          <a:xfrm>
            <a:off x="5945592" y="5436875"/>
            <a:ext cx="764088" cy="503199"/>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1" name="标注: 双弯曲线形(无边框) 20">
            <a:extLst>
              <a:ext uri="{FF2B5EF4-FFF2-40B4-BE49-F238E27FC236}">
                <a16:creationId xmlns:a16="http://schemas.microsoft.com/office/drawing/2014/main" id="{CF052DB7-CF1E-D376-B020-64F607E68224}"/>
              </a:ext>
            </a:extLst>
          </p:cNvPr>
          <p:cNvSpPr/>
          <p:nvPr/>
        </p:nvSpPr>
        <p:spPr>
          <a:xfrm>
            <a:off x="2713412" y="4214457"/>
            <a:ext cx="2601206" cy="822814"/>
          </a:xfrm>
          <a:prstGeom prst="callout3">
            <a:avLst>
              <a:gd name="adj1" fmla="val 132926"/>
              <a:gd name="adj2" fmla="val 122292"/>
              <a:gd name="adj3" fmla="val 52242"/>
              <a:gd name="adj4" fmla="val 92386"/>
              <a:gd name="adj5" fmla="val 66509"/>
              <a:gd name="adj6" fmla="val 85643"/>
              <a:gd name="adj7" fmla="val 67292"/>
              <a:gd name="adj8" fmla="val 7892"/>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请求要到令牌桶申请令牌</a:t>
            </a:r>
          </a:p>
        </p:txBody>
      </p:sp>
      <p:sp>
        <p:nvSpPr>
          <p:cNvPr id="22" name="矩形: 圆角 21">
            <a:extLst>
              <a:ext uri="{FF2B5EF4-FFF2-40B4-BE49-F238E27FC236}">
                <a16:creationId xmlns:a16="http://schemas.microsoft.com/office/drawing/2014/main" id="{7575D72B-0D9E-3900-A72F-EE81CD41FD96}"/>
              </a:ext>
            </a:extLst>
          </p:cNvPr>
          <p:cNvSpPr/>
          <p:nvPr/>
        </p:nvSpPr>
        <p:spPr>
          <a:xfrm>
            <a:off x="5945592" y="6214605"/>
            <a:ext cx="764088" cy="50319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标注: 双弯曲线形(无边框) 22">
            <a:extLst>
              <a:ext uri="{FF2B5EF4-FFF2-40B4-BE49-F238E27FC236}">
                <a16:creationId xmlns:a16="http://schemas.microsoft.com/office/drawing/2014/main" id="{A8F04F12-1020-B430-3EF2-75399FD19433}"/>
              </a:ext>
            </a:extLst>
          </p:cNvPr>
          <p:cNvSpPr/>
          <p:nvPr/>
        </p:nvSpPr>
        <p:spPr>
          <a:xfrm>
            <a:off x="8630444" y="4776033"/>
            <a:ext cx="1594789" cy="822814"/>
          </a:xfrm>
          <a:prstGeom prst="callout3">
            <a:avLst>
              <a:gd name="adj1" fmla="val 75077"/>
              <a:gd name="adj2" fmla="val -45112"/>
              <a:gd name="adj3" fmla="val 46152"/>
              <a:gd name="adj4" fmla="val 3782"/>
              <a:gd name="adj5" fmla="val 72598"/>
              <a:gd name="adj6" fmla="val 14777"/>
              <a:gd name="adj7" fmla="val 71859"/>
              <a:gd name="adj8" fmla="val 95053"/>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rPr>
              <a:t>申请到令牌的请求才被服务处理</a:t>
            </a:r>
          </a:p>
        </p:txBody>
      </p:sp>
    </p:spTree>
    <p:extLst>
      <p:ext uri="{BB962C8B-B14F-4D97-AF65-F5344CB8AC3E}">
        <p14:creationId xmlns:p14="http://schemas.microsoft.com/office/powerpoint/2010/main" val="32587621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8" dur="500"/>
                                        <p:tgtEl>
                                          <p:spTgt spid="4">
                                            <p:txEl>
                                              <p:pRg st="1" end="1"/>
                                            </p:txEl>
                                          </p:spTgt>
                                        </p:tgtEl>
                                      </p:cBhvr>
                                    </p:animEffect>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3" dur="500"/>
                                        <p:tgtEl>
                                          <p:spTgt spid="4">
                                            <p:txEl>
                                              <p:pRg st="2" end="2"/>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0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0-#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40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7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0-#ppt_w/2"/>
                                          </p:val>
                                        </p:tav>
                                        <p:tav tm="100000">
                                          <p:val>
                                            <p:strVal val="#ppt_x"/>
                                          </p:val>
                                        </p:tav>
                                      </p:tavLst>
                                    </p:anim>
                                    <p:anim calcmode="lin" valueType="num">
                                      <p:cBhvr additive="base">
                                        <p:cTn id="64" dur="500" fill="hold"/>
                                        <p:tgtEl>
                                          <p:spTgt spid="1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100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0-#ppt_w/2"/>
                                          </p:val>
                                        </p:tav>
                                        <p:tav tm="100000">
                                          <p:val>
                                            <p:strVal val="#ppt_x"/>
                                          </p:val>
                                        </p:tav>
                                      </p:tavLst>
                                    </p:anim>
                                    <p:anim calcmode="lin" valueType="num">
                                      <p:cBhvr additive="base">
                                        <p:cTn id="68" dur="500" fill="hold"/>
                                        <p:tgtEl>
                                          <p:spTgt spid="16"/>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100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1000"/>
                                        <p:tgtEl>
                                          <p:spTgt spid="9"/>
                                        </p:tgtEl>
                                      </p:cBhvr>
                                    </p:animEffect>
                                    <p:anim calcmode="lin" valueType="num">
                                      <p:cBhvr>
                                        <p:cTn id="77" dur="1000" fill="hold"/>
                                        <p:tgtEl>
                                          <p:spTgt spid="9"/>
                                        </p:tgtEl>
                                        <p:attrNameLst>
                                          <p:attrName>ppt_x</p:attrName>
                                        </p:attrNameLst>
                                      </p:cBhvr>
                                      <p:tavLst>
                                        <p:tav tm="0">
                                          <p:val>
                                            <p:strVal val="#ppt_x"/>
                                          </p:val>
                                        </p:tav>
                                        <p:tav tm="100000">
                                          <p:val>
                                            <p:strVal val="#ppt_x"/>
                                          </p:val>
                                        </p:tav>
                                      </p:tavLst>
                                    </p:anim>
                                    <p:anim calcmode="lin" valueType="num">
                                      <p:cBhvr>
                                        <p:cTn id="7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4.16667E-7 1.85185E-6 L 0.09948 1.85185E-6 " pathEditMode="relative" rAng="0" ptsTypes="AA">
                                      <p:cBhvr>
                                        <p:cTn id="82" dur="2000" fill="hold"/>
                                        <p:tgtEl>
                                          <p:spTgt spid="20"/>
                                        </p:tgtEl>
                                        <p:attrNameLst>
                                          <p:attrName>ppt_x</p:attrName>
                                          <p:attrName>ppt_y</p:attrName>
                                        </p:attrNameLst>
                                      </p:cBhvr>
                                      <p:rCtr x="4974" y="0"/>
                                    </p:animMotion>
                                  </p:childTnLst>
                                </p:cTn>
                              </p:par>
                              <p:par>
                                <p:cTn id="83" presetID="42" presetClass="path" presetSubtype="0" accel="50000" decel="50000" fill="hold" grpId="1" nodeType="withEffect">
                                  <p:stCondLst>
                                    <p:cond delay="0"/>
                                  </p:stCondLst>
                                  <p:childTnLst>
                                    <p:animMotion origin="layout" path="M -4.16667E-6 1.48148E-6 L 0.09948 1.48148E-6 " pathEditMode="relative" rAng="0" ptsTypes="AA">
                                      <p:cBhvr>
                                        <p:cTn id="84" dur="2000" fill="hold"/>
                                        <p:tgtEl>
                                          <p:spTgt spid="9"/>
                                        </p:tgtEl>
                                        <p:attrNameLst>
                                          <p:attrName>ppt_x</p:attrName>
                                          <p:attrName>ppt_y</p:attrName>
                                        </p:attrNameLst>
                                      </p:cBhvr>
                                      <p:rCtr x="4974" y="0"/>
                                    </p:animMotion>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93" dur="500"/>
                                        <p:tgtEl>
                                          <p:spTgt spid="4">
                                            <p:txEl>
                                              <p:pRg st="3" end="3"/>
                                            </p:txEl>
                                          </p:spTgt>
                                        </p:tgtEl>
                                      </p:cBhvr>
                                    </p:animEffect>
                                  </p:childTnLst>
                                </p:cTn>
                              </p:par>
                            </p:childTnLst>
                          </p:cTn>
                        </p:par>
                        <p:par>
                          <p:cTn id="94" fill="hold">
                            <p:stCondLst>
                              <p:cond delay="500"/>
                            </p:stCondLst>
                            <p:childTnLst>
                              <p:par>
                                <p:cTn id="95" presetID="47" presetClass="entr" presetSubtype="0"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childTnLst>
                          </p:cTn>
                        </p:par>
                        <p:par>
                          <p:cTn id="100" fill="hold">
                            <p:stCondLst>
                              <p:cond delay="1500"/>
                            </p:stCondLst>
                            <p:childTnLst>
                              <p:par>
                                <p:cTn id="101" presetID="22" presetClass="entr" presetSubtype="8" fill="hold" grpId="0" nodeType="after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wipe(left)">
                                      <p:cBhvr>
                                        <p:cTn id="10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9" grpId="1" animBg="1"/>
      <p:bldP spid="10" grpId="0" animBg="1"/>
      <p:bldP spid="11" grpId="0" animBg="1"/>
      <p:bldP spid="13" grpId="0" animBg="1"/>
      <p:bldP spid="16" grpId="0" animBg="1"/>
      <p:bldP spid="17" grpId="0" animBg="1"/>
      <p:bldP spid="18" grpId="0" animBg="1"/>
      <p:bldP spid="19" grpId="0" animBg="1"/>
      <p:bldP spid="20" grpId="0" animBg="1"/>
      <p:bldP spid="20" grpId="1" animBg="1"/>
      <p:bldP spid="21" grpId="0" animBg="1"/>
      <p:bldP spid="2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C473544C-2D8F-47B1-8F6E-E604D221305E}"/>
              </a:ext>
            </a:extLst>
          </p:cNvPr>
          <p:cNvSpPr>
            <a:spLocks noGrp="1"/>
          </p:cNvSpPr>
          <p:nvPr>
            <p:ph type="body" sz="quarter" idx="11"/>
          </p:nvPr>
        </p:nvSpPr>
        <p:spPr>
          <a:xfrm>
            <a:off x="710881" y="1646134"/>
            <a:ext cx="10749598" cy="3108746"/>
          </a:xfrm>
        </p:spPr>
        <p:txBody>
          <a:bodyPr/>
          <a:lstStyle/>
          <a:p>
            <a:r>
              <a:rPr lang="zh-CN" altLang="en-US" b="1"/>
              <a:t>问题说明</a:t>
            </a:r>
            <a:r>
              <a:rPr lang="zh-CN" altLang="en-US"/>
              <a:t>：</a:t>
            </a:r>
            <a:r>
              <a:rPr lang="zh-CN" altLang="en-US" b="0"/>
              <a:t>考察对</a:t>
            </a:r>
            <a:r>
              <a:rPr lang="zh-CN" altLang="en-US"/>
              <a:t>限流算法的掌握情况</a:t>
            </a:r>
            <a:endParaRPr lang="en-US" altLang="zh-CN" b="0"/>
          </a:p>
          <a:p>
            <a:r>
              <a:rPr lang="zh-CN" altLang="en-US" b="1"/>
              <a:t>难易程度</a:t>
            </a:r>
            <a:r>
              <a:rPr lang="zh-CN" altLang="en-US"/>
              <a:t>：难</a:t>
            </a:r>
            <a:endParaRPr lang="en-US" altLang="zh-CN"/>
          </a:p>
          <a:p>
            <a:r>
              <a:rPr lang="zh-CN" altLang="en-US" b="1"/>
              <a:t>参考话术</a:t>
            </a:r>
            <a:r>
              <a:rPr lang="zh-CN" altLang="en-US"/>
              <a:t>：</a:t>
            </a:r>
            <a:endParaRPr lang="en-US" altLang="zh-CN"/>
          </a:p>
          <a:p>
            <a:pPr marL="0" indent="0">
              <a:buNone/>
            </a:pPr>
            <a:r>
              <a:rPr lang="zh-CN" altLang="en-US"/>
              <a:t>限流算法常见的有三种实现：滑动时间窗口、令牌桶算法、漏桶算法。</a:t>
            </a:r>
            <a:r>
              <a:rPr lang="en-US" altLang="zh-CN"/>
              <a:t>Gateway</a:t>
            </a:r>
            <a:r>
              <a:rPr lang="zh-CN" altLang="en-US"/>
              <a:t>则采用了基于</a:t>
            </a:r>
            <a:r>
              <a:rPr lang="en-US" altLang="zh-CN"/>
              <a:t>Redis</a:t>
            </a:r>
            <a:r>
              <a:rPr lang="zh-CN" altLang="en-US"/>
              <a:t>实现的令牌桶算法</a:t>
            </a:r>
            <a:endParaRPr lang="en-US" altLang="zh-CN"/>
          </a:p>
          <a:p>
            <a:pPr marL="0" indent="0">
              <a:buNone/>
            </a:pPr>
            <a:r>
              <a:rPr lang="zh-CN" altLang="en-US"/>
              <a:t>而</a:t>
            </a:r>
            <a:r>
              <a:rPr lang="en-US" altLang="zh-CN"/>
              <a:t>Sentinel</a:t>
            </a:r>
            <a:r>
              <a:rPr lang="zh-CN" altLang="en-US"/>
              <a:t>内部却比较复杂：</a:t>
            </a:r>
            <a:endParaRPr lang="en-US" altLang="zh-CN"/>
          </a:p>
          <a:p>
            <a:pPr>
              <a:buFont typeface="Wingdings" panose="05000000000000000000" pitchFamily="2" charset="2"/>
              <a:buChar char="ü"/>
            </a:pPr>
            <a:r>
              <a:rPr lang="zh-CN" altLang="en-US"/>
              <a:t>默认限流模式是基于滑动时间窗口算法，另外</a:t>
            </a:r>
            <a:r>
              <a:rPr lang="en-US" altLang="zh-CN"/>
              <a:t>Sentinel</a:t>
            </a:r>
            <a:r>
              <a:rPr lang="zh-CN" altLang="en-US"/>
              <a:t>中断路器的计数也是基于滑动时间窗口算法</a:t>
            </a:r>
            <a:endParaRPr lang="en-US" altLang="zh-CN"/>
          </a:p>
          <a:p>
            <a:pPr>
              <a:buFont typeface="Wingdings" panose="05000000000000000000" pitchFamily="2" charset="2"/>
              <a:buChar char="ü"/>
            </a:pPr>
            <a:r>
              <a:rPr lang="zh-CN" altLang="en-US"/>
              <a:t>限流后可以快速失败和排队等待，其中排队等待基于漏桶算法</a:t>
            </a:r>
            <a:endParaRPr lang="en-US" altLang="zh-CN"/>
          </a:p>
          <a:p>
            <a:pPr>
              <a:buFont typeface="Wingdings" panose="05000000000000000000" pitchFamily="2" charset="2"/>
              <a:buChar char="ü"/>
            </a:pPr>
            <a:r>
              <a:rPr lang="zh-CN" altLang="en-US"/>
              <a:t>而热点参数限流则是基于令牌桶算法</a:t>
            </a:r>
            <a:endParaRPr lang="en-US" altLang="zh-CN"/>
          </a:p>
        </p:txBody>
      </p:sp>
      <p:sp>
        <p:nvSpPr>
          <p:cNvPr id="5" name="文本占位符 1">
            <a:extLst>
              <a:ext uri="{FF2B5EF4-FFF2-40B4-BE49-F238E27FC236}">
                <a16:creationId xmlns:a16="http://schemas.microsoft.com/office/drawing/2014/main" id="{0B6696C2-0784-4ED8-9F18-8136BDE4E70A}"/>
              </a:ext>
            </a:extLst>
          </p:cNvPr>
          <p:cNvSpPr txBox="1">
            <a:spLocks/>
          </p:cNvSpPr>
          <p:nvPr/>
        </p:nvSpPr>
        <p:spPr>
          <a:xfrm>
            <a:off x="710880" y="889485"/>
            <a:ext cx="8015109" cy="559278"/>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dk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sz="2400">
                <a:solidFill>
                  <a:srgbClr val="AD2B26"/>
                </a:solidFill>
              </a:rPr>
              <a:t>Sentinel</a:t>
            </a:r>
            <a:r>
              <a:rPr lang="zh-CN" altLang="en-US" sz="2400">
                <a:solidFill>
                  <a:srgbClr val="AD2B26"/>
                </a:solidFill>
              </a:rPr>
              <a:t>的限流与</a:t>
            </a:r>
            <a:r>
              <a:rPr lang="en-US" altLang="zh-CN" sz="2400">
                <a:solidFill>
                  <a:srgbClr val="AD2B26"/>
                </a:solidFill>
              </a:rPr>
              <a:t>Gateway</a:t>
            </a:r>
            <a:r>
              <a:rPr lang="zh-CN" altLang="en-US" sz="2400">
                <a:solidFill>
                  <a:srgbClr val="AD2B26"/>
                </a:solidFill>
              </a:rPr>
              <a:t>的限流有什么差别？</a:t>
            </a:r>
            <a:endParaRPr lang="en-US" altLang="zh-CN" sz="2400">
              <a:solidFill>
                <a:srgbClr val="AD2B26"/>
              </a:solidFill>
            </a:endParaRPr>
          </a:p>
        </p:txBody>
      </p:sp>
    </p:spTree>
    <p:extLst>
      <p:ext uri="{BB962C8B-B14F-4D97-AF65-F5344CB8AC3E}">
        <p14:creationId xmlns:p14="http://schemas.microsoft.com/office/powerpoint/2010/main" val="286846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83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FB841AC2-0F2C-4862-8D18-8EDB84099066}"/>
              </a:ext>
            </a:extLst>
          </p:cNvPr>
          <p:cNvCxnSpPr>
            <a:cxnSpLocks/>
          </p:cNvCxnSpPr>
          <p:nvPr/>
        </p:nvCxnSpPr>
        <p:spPr>
          <a:xfrm>
            <a:off x="9084351" y="4063591"/>
            <a:ext cx="859749" cy="24863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Availability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a:t>Availability </a:t>
            </a:r>
            <a:r>
              <a:rPr lang="zh-CN" altLang="en-US"/>
              <a:t>（可用性）：用户访问分布式系统时，读或写操作总能成功。只能读不能写，或者只能写不能读，或者两者都不能执行，就说明系统弱可用或不可用。</a:t>
            </a:r>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29845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grpSp>
        <p:nvGrpSpPr>
          <p:cNvPr id="24" name="组合 23">
            <a:extLst>
              <a:ext uri="{FF2B5EF4-FFF2-40B4-BE49-F238E27FC236}">
                <a16:creationId xmlns:a16="http://schemas.microsoft.com/office/drawing/2014/main" id="{FEBDE33A-CF4F-46C8-ACFF-3FE747757237}"/>
              </a:ext>
            </a:extLst>
          </p:cNvPr>
          <p:cNvGrpSpPr/>
          <p:nvPr/>
        </p:nvGrpSpPr>
        <p:grpSpPr>
          <a:xfrm>
            <a:off x="5444880" y="2984528"/>
            <a:ext cx="1280160" cy="883920"/>
            <a:chOff x="5444880" y="2951536"/>
            <a:chExt cx="1280160" cy="883920"/>
          </a:xfrm>
        </p:grpSpPr>
        <p:sp>
          <p:nvSpPr>
            <p:cNvPr id="13" name="矩形: 圆角 12">
              <a:extLst>
                <a:ext uri="{FF2B5EF4-FFF2-40B4-BE49-F238E27FC236}">
                  <a16:creationId xmlns:a16="http://schemas.microsoft.com/office/drawing/2014/main" id="{3386AC52-9A4E-4628-AD51-129040685AA6}"/>
                </a:ext>
              </a:extLst>
            </p:cNvPr>
            <p:cNvSpPr/>
            <p:nvPr/>
          </p:nvSpPr>
          <p:spPr>
            <a:xfrm>
              <a:off x="5444880"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38684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38684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4264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29845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38684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4264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
        <p:nvSpPr>
          <p:cNvPr id="54" name="矩形 53">
            <a:extLst>
              <a:ext uri="{FF2B5EF4-FFF2-40B4-BE49-F238E27FC236}">
                <a16:creationId xmlns:a16="http://schemas.microsoft.com/office/drawing/2014/main" id="{D615A1C9-F466-491F-907A-98936007AE03}"/>
              </a:ext>
            </a:extLst>
          </p:cNvPr>
          <p:cNvSpPr/>
          <p:nvPr/>
        </p:nvSpPr>
        <p:spPr>
          <a:xfrm>
            <a:off x="8764519" y="3863259"/>
            <a:ext cx="1817366" cy="21084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E8286BC-42E0-48B3-9947-094D9D1259AA}"/>
              </a:ext>
            </a:extLst>
          </p:cNvPr>
          <p:cNvSpPr txBox="1"/>
          <p:nvPr/>
        </p:nvSpPr>
        <p:spPr>
          <a:xfrm>
            <a:off x="9279505" y="383906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bg1"/>
                </a:solidFill>
              </a:rPr>
              <a:t>阻塞或拒绝</a:t>
            </a:r>
            <a:endParaRPr lang="zh-CN" altLang="en-US" sz="1200" dirty="0">
              <a:solidFill>
                <a:schemeClr val="bg1"/>
              </a:solidFill>
              <a:latin typeface="+mn-lt"/>
              <a:ea typeface="+mn-ea"/>
            </a:endParaRPr>
          </a:p>
        </p:txBody>
      </p:sp>
    </p:spTree>
    <p:custDataLst>
      <p:tags r:id="rId1"/>
    </p:custDataLst>
    <p:extLst>
      <p:ext uri="{BB962C8B-B14F-4D97-AF65-F5344CB8AC3E}">
        <p14:creationId xmlns:p14="http://schemas.microsoft.com/office/powerpoint/2010/main" val="36336569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arn(inVertical)">
                                      <p:cBhvr>
                                        <p:cTn id="18" dur="500"/>
                                        <p:tgtEl>
                                          <p:spTgt spid="5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arn(inVertic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0BC6CCA0-8879-4530-B01F-D2E37AE20DA2}"/>
              </a:ext>
            </a:extLst>
          </p:cNvPr>
          <p:cNvSpPr/>
          <p:nvPr/>
        </p:nvSpPr>
        <p:spPr>
          <a:xfrm>
            <a:off x="8457915" y="3451621"/>
            <a:ext cx="2298206" cy="16459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D90D1918-2186-41A5-9C34-FDCBAD8F7CC3}"/>
              </a:ext>
            </a:extLst>
          </p:cNvPr>
          <p:cNvSpPr/>
          <p:nvPr/>
        </p:nvSpPr>
        <p:spPr>
          <a:xfrm>
            <a:off x="1231121" y="3429000"/>
            <a:ext cx="6230126" cy="16459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-Partition tolerance</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a:t>Partition</a:t>
            </a:r>
            <a:r>
              <a:rPr lang="zh-CN" altLang="en-US"/>
              <a:t>（分区）：因为网络故障或其它原因导致分布式系统中的部分节点与其它节点失去连接，形成独立分区。</a:t>
            </a:r>
            <a:endParaRPr lang="en-US" altLang="zh-CN"/>
          </a:p>
          <a:p>
            <a:r>
              <a:rPr lang="en-US" altLang="zh-CN"/>
              <a:t>Tolerance</a:t>
            </a:r>
            <a:r>
              <a:rPr lang="zh-CN" altLang="en-US"/>
              <a:t>（容错）：系统要能容忍网络分区现象，出现分区时，整个系统也要持续对外提供服务</a:t>
            </a:r>
            <a:endParaRPr lang="en-US" altLang="zh-CN"/>
          </a:p>
          <a:p>
            <a:pPr marL="285750" indent="-285750">
              <a:buFont typeface="Wingdings" panose="05000000000000000000" pitchFamily="2" charset="2"/>
              <a:buChar char="Ø"/>
            </a:pPr>
            <a:r>
              <a:rPr lang="zh-CN" altLang="en-US" sz="1400"/>
              <a:t>如果此时只允许读，不允许写，满足所有节点一致性。但是牺牲了可用性。符合</a:t>
            </a:r>
            <a:r>
              <a:rPr lang="en-US" altLang="zh-CN" sz="1400"/>
              <a:t>CP</a:t>
            </a:r>
          </a:p>
          <a:p>
            <a:pPr marL="285750" indent="-285750">
              <a:buFont typeface="Wingdings" panose="05000000000000000000" pitchFamily="2" charset="2"/>
              <a:buChar char="Ø"/>
            </a:pPr>
            <a:r>
              <a:rPr lang="zh-CN" altLang="en-US" sz="1400"/>
              <a:t>如果此时允许任意读写，满足了可用性。但由于</a:t>
            </a:r>
            <a:r>
              <a:rPr lang="en-US" altLang="zh-CN" sz="1400"/>
              <a:t>node3</a:t>
            </a:r>
            <a:r>
              <a:rPr lang="zh-CN" altLang="en-US" sz="1400"/>
              <a:t>无法同步，导致数据不一致，牺牲了一致性。符合</a:t>
            </a:r>
            <a:r>
              <a:rPr lang="en-US" altLang="zh-CN" sz="1400"/>
              <a:t>AP</a:t>
            </a:r>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87997" y="379224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sp>
        <p:nvSpPr>
          <p:cNvPr id="13" name="矩形: 圆角 12">
            <a:extLst>
              <a:ext uri="{FF2B5EF4-FFF2-40B4-BE49-F238E27FC236}">
                <a16:creationId xmlns:a16="http://schemas.microsoft.com/office/drawing/2014/main" id="{3386AC52-9A4E-4628-AD51-129040685AA6}"/>
              </a:ext>
            </a:extLst>
          </p:cNvPr>
          <p:cNvSpPr/>
          <p:nvPr/>
        </p:nvSpPr>
        <p:spPr>
          <a:xfrm>
            <a:off x="5472041" y="3792248"/>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43884" y="3987391"/>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75066" y="595019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28077" y="467616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112121" y="467616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52201" y="423420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36290" y="430900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60283" y="379224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123161" y="467616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68157" y="423420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61248" y="430900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
        <p:nvSpPr>
          <p:cNvPr id="26" name="文本框 25">
            <a:extLst>
              <a:ext uri="{FF2B5EF4-FFF2-40B4-BE49-F238E27FC236}">
                <a16:creationId xmlns:a16="http://schemas.microsoft.com/office/drawing/2014/main" id="{7AB46C89-3C9F-411E-829C-83E80E728AEF}"/>
              </a:ext>
            </a:extLst>
          </p:cNvPr>
          <p:cNvSpPr txBox="1"/>
          <p:nvPr/>
        </p:nvSpPr>
        <p:spPr>
          <a:xfrm>
            <a:off x="5643882" y="3984323"/>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0B22E631-636E-461E-AE5B-BDEB2A3F152F}"/>
              </a:ext>
            </a:extLst>
          </p:cNvPr>
          <p:cNvSpPr txBox="1"/>
          <p:nvPr/>
        </p:nvSpPr>
        <p:spPr>
          <a:xfrm>
            <a:off x="5654923" y="39843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pic>
        <p:nvPicPr>
          <p:cNvPr id="10" name="图片 9">
            <a:extLst>
              <a:ext uri="{FF2B5EF4-FFF2-40B4-BE49-F238E27FC236}">
                <a16:creationId xmlns:a16="http://schemas.microsoft.com/office/drawing/2014/main" id="{47680FAE-4CC1-3005-7537-790DD6F290B3}"/>
              </a:ext>
            </a:extLst>
          </p:cNvPr>
          <p:cNvPicPr>
            <a:picLocks noChangeAspect="1"/>
          </p:cNvPicPr>
          <p:nvPr/>
        </p:nvPicPr>
        <p:blipFill>
          <a:blip r:embed="rId4"/>
          <a:stretch>
            <a:fillRect/>
          </a:stretch>
        </p:blipFill>
        <p:spPr>
          <a:xfrm>
            <a:off x="7755952" y="4095894"/>
            <a:ext cx="407257" cy="276628"/>
          </a:xfrm>
          <a:prstGeom prst="rect">
            <a:avLst/>
          </a:prstGeom>
        </p:spPr>
      </p:pic>
      <p:cxnSp>
        <p:nvCxnSpPr>
          <p:cNvPr id="40" name="直接连接符 39">
            <a:extLst>
              <a:ext uri="{FF2B5EF4-FFF2-40B4-BE49-F238E27FC236}">
                <a16:creationId xmlns:a16="http://schemas.microsoft.com/office/drawing/2014/main" id="{831842CD-184F-4BBC-92CE-FCA28C0C2161}"/>
              </a:ext>
            </a:extLst>
          </p:cNvPr>
          <p:cNvCxnSpPr>
            <a:cxnSpLocks/>
          </p:cNvCxnSpPr>
          <p:nvPr/>
        </p:nvCxnSpPr>
        <p:spPr>
          <a:xfrm flipV="1">
            <a:off x="7802595" y="371353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84B35EDC-2C2B-4FE3-A804-D1CF27C1DC03}"/>
              </a:ext>
            </a:extLst>
          </p:cNvPr>
          <p:cNvCxnSpPr>
            <a:cxnSpLocks/>
          </p:cNvCxnSpPr>
          <p:nvPr/>
        </p:nvCxnSpPr>
        <p:spPr>
          <a:xfrm flipV="1">
            <a:off x="8104360" y="371353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4" name="直接连接符 43">
            <a:extLst>
              <a:ext uri="{FF2B5EF4-FFF2-40B4-BE49-F238E27FC236}">
                <a16:creationId xmlns:a16="http://schemas.microsoft.com/office/drawing/2014/main" id="{A915740F-0A9E-4404-8F6C-3792005701FC}"/>
              </a:ext>
            </a:extLst>
          </p:cNvPr>
          <p:cNvCxnSpPr>
            <a:cxnSpLocks/>
          </p:cNvCxnSpPr>
          <p:nvPr/>
        </p:nvCxnSpPr>
        <p:spPr>
          <a:xfrm flipV="1">
            <a:off x="7988796" y="371353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Tree>
    <p:custDataLst>
      <p:tags r:id="rId1"/>
    </p:custDataLst>
    <p:extLst>
      <p:ext uri="{BB962C8B-B14F-4D97-AF65-F5344CB8AC3E}">
        <p14:creationId xmlns:p14="http://schemas.microsoft.com/office/powerpoint/2010/main" val="41494854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repeatCount="3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750"/>
                                        <p:tgtEl>
                                          <p:spTgt spid="40"/>
                                        </p:tgtEl>
                                      </p:cBhvr>
                                    </p:animEffect>
                                  </p:childTnLst>
                                </p:cTn>
                              </p:par>
                              <p:par>
                                <p:cTn id="8" presetID="22" presetClass="entr" presetSubtype="1" repeatCount="3000" fill="hold" nodeType="withEffect">
                                  <p:stCondLst>
                                    <p:cond delay="40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750"/>
                                        <p:tgtEl>
                                          <p:spTgt spid="43"/>
                                        </p:tgtEl>
                                      </p:cBhvr>
                                    </p:animEffect>
                                  </p:childTnLst>
                                </p:cTn>
                              </p:par>
                              <p:par>
                                <p:cTn id="11" presetID="22" presetClass="entr" presetSubtype="1" repeatCount="3000" fill="hold" nodeType="withEffect">
                                  <p:stCondLst>
                                    <p:cond delay="80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750"/>
                                        <p:tgtEl>
                                          <p:spTgt spid="44"/>
                                        </p:tgtEl>
                                      </p:cBhvr>
                                    </p:animEffect>
                                  </p:childTnLst>
                                </p:cTn>
                              </p:par>
                            </p:childTnLst>
                          </p:cTn>
                        </p:par>
                        <p:par>
                          <p:cTn id="14" fill="hold">
                            <p:stCondLst>
                              <p:cond delay="3050"/>
                            </p:stCondLst>
                            <p:childTnLst>
                              <p:par>
                                <p:cTn id="15" presetID="16" presetClass="entr" presetSubtype="37"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Vertical)">
                                      <p:cBhvr>
                                        <p:cTn id="17" dur="2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xit" presetSubtype="21" fill="hold" grpId="0" nodeType="clickEffect">
                                  <p:stCondLst>
                                    <p:cond delay="0"/>
                                  </p:stCondLst>
                                  <p:childTnLst>
                                    <p:animEffect transition="out" filter="barn(inVertical)">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par>
                          <p:cTn id="46" fill="hold">
                            <p:stCondLst>
                              <p:cond delay="500"/>
                            </p:stCondLst>
                            <p:childTnLst>
                              <p:par>
                                <p:cTn id="47" presetID="16" presetClass="entr" presetSubtype="37"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outVertical)">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1"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42" presetClass="path" presetSubtype="0" accel="50000" decel="50000" fill="hold" grpId="0" nodeType="withEffect">
                                  <p:stCondLst>
                                    <p:cond delay="0"/>
                                  </p:stCondLst>
                                  <p:childTnLst>
                                    <p:animMotion origin="layout" path="M -3.54167E-6 -2.22222E-6 L -0.29492 0.00301 " pathEditMode="relative" rAng="0" ptsTypes="AA">
                                      <p:cBhvr>
                                        <p:cTn id="55" dur="1000" fill="hold"/>
                                        <p:tgtEl>
                                          <p:spTgt spid="27"/>
                                        </p:tgtEl>
                                        <p:attrNameLst>
                                          <p:attrName>ppt_x</p:attrName>
                                          <p:attrName>ppt_y</p:attrName>
                                        </p:attrNameLst>
                                      </p:cBhvr>
                                      <p:rCtr x="-1475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6" grpId="0" animBg="1"/>
      <p:bldP spid="26" grpId="0" animBg="1"/>
      <p:bldP spid="27" grpId="0" animBg="1"/>
      <p:bldP spid="2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BASE</a:t>
            </a:r>
            <a:r>
              <a:rPr lang="zh-CN" altLang="en-US"/>
              <a:t>理论</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3465955"/>
          </a:xfrm>
        </p:spPr>
        <p:txBody>
          <a:bodyPr/>
          <a:lstStyle/>
          <a:p>
            <a:r>
              <a:rPr lang="en-US" altLang="zh-CN"/>
              <a:t>BASE</a:t>
            </a:r>
            <a:r>
              <a:rPr lang="zh-CN" altLang="en-US"/>
              <a:t>理论是对</a:t>
            </a:r>
            <a:r>
              <a:rPr lang="en-US" altLang="zh-CN"/>
              <a:t>CAP</a:t>
            </a:r>
            <a:r>
              <a:rPr lang="zh-CN" altLang="en-US"/>
              <a:t>的一种解决思路，包含三个思想：</a:t>
            </a:r>
            <a:endParaRPr lang="en-US" altLang="zh-CN"/>
          </a:p>
          <a:p>
            <a:pPr marL="285750" indent="-285750">
              <a:buFont typeface="Arial" panose="020B0604020202020204" pitchFamily="34" charset="0"/>
              <a:buChar char="•"/>
            </a:pPr>
            <a:r>
              <a:rPr lang="en-US" altLang="zh-CN" b="1"/>
              <a:t>Basically Available </a:t>
            </a:r>
            <a:r>
              <a:rPr lang="zh-CN" altLang="en-US" b="1"/>
              <a:t>（基本可用）</a:t>
            </a:r>
            <a:r>
              <a:rPr lang="zh-CN" altLang="en-US"/>
              <a:t>：分布式系统在出现故障时，允许损失部分可用性，即保证核心可用。</a:t>
            </a:r>
            <a:endParaRPr lang="en-US" altLang="zh-CN"/>
          </a:p>
          <a:p>
            <a:pPr marL="285750" indent="-285750">
              <a:buFont typeface="Arial" panose="020B0604020202020204" pitchFamily="34" charset="0"/>
              <a:buChar char="•"/>
            </a:pPr>
            <a:r>
              <a:rPr lang="en-US" altLang="zh-CN" b="1"/>
              <a:t>Soft State</a:t>
            </a:r>
            <a:r>
              <a:rPr lang="zh-CN" altLang="en-US" b="1"/>
              <a:t>（软状态）：</a:t>
            </a:r>
            <a:r>
              <a:rPr lang="zh-CN" altLang="en-US"/>
              <a:t>在一定时间内，允许出现中间状态，比如临时的不一致状态。</a:t>
            </a:r>
            <a:endParaRPr lang="en-US" altLang="zh-CN"/>
          </a:p>
          <a:p>
            <a:pPr marL="285750" indent="-285750">
              <a:buFont typeface="Arial" panose="020B0604020202020204" pitchFamily="34" charset="0"/>
              <a:buChar char="•"/>
            </a:pPr>
            <a:r>
              <a:rPr lang="en-US" altLang="zh-CN" b="1"/>
              <a:t>Eventually Consistent</a:t>
            </a:r>
            <a:r>
              <a:rPr lang="zh-CN" altLang="en-US" b="1"/>
              <a:t>（最终一致性）</a:t>
            </a:r>
            <a:r>
              <a:rPr lang="zh-CN" altLang="en-US"/>
              <a:t>：虽然无法保证强一致性，但是在软状态结束后，最终达到数据一致。</a:t>
            </a:r>
            <a:endParaRPr lang="en-US" altLang="zh-CN"/>
          </a:p>
          <a:p>
            <a:pPr marL="285750" indent="-285750">
              <a:buFont typeface="Arial" panose="020B0604020202020204" pitchFamily="34" charset="0"/>
              <a:buChar char="•"/>
            </a:pPr>
            <a:endParaRPr lang="en-US" altLang="zh-CN"/>
          </a:p>
          <a:p>
            <a:r>
              <a:rPr lang="zh-CN" altLang="en-US"/>
              <a:t>而分布式事务最大的问题是各个子事务的一致性问题，因此可以借鉴</a:t>
            </a:r>
            <a:r>
              <a:rPr lang="en-US" altLang="zh-CN"/>
              <a:t>CAP</a:t>
            </a:r>
            <a:r>
              <a:rPr lang="zh-CN" altLang="en-US"/>
              <a:t>定理和</a:t>
            </a:r>
            <a:r>
              <a:rPr lang="en-US" altLang="zh-CN"/>
              <a:t>BASE</a:t>
            </a:r>
            <a:r>
              <a:rPr lang="zh-CN" altLang="en-US"/>
              <a:t>理论：</a:t>
            </a:r>
            <a:endParaRPr lang="en-US" altLang="zh-CN"/>
          </a:p>
          <a:p>
            <a:pPr marL="285750" indent="-285750">
              <a:buFont typeface="Arial" panose="020B0604020202020204" pitchFamily="34" charset="0"/>
              <a:buChar char="•"/>
            </a:pPr>
            <a:r>
              <a:rPr lang="en-US" altLang="zh-CN"/>
              <a:t>CP</a:t>
            </a:r>
            <a:r>
              <a:rPr lang="zh-CN" altLang="en-US"/>
              <a:t>模式：各个子事务执行后互相等待，同时提交，同时回滚，达成</a:t>
            </a:r>
            <a:r>
              <a:rPr lang="zh-CN" altLang="en-US">
                <a:solidFill>
                  <a:srgbClr val="AD2A26"/>
                </a:solidFill>
              </a:rPr>
              <a:t>强一致</a:t>
            </a:r>
            <a:r>
              <a:rPr lang="zh-CN" altLang="en-US"/>
              <a:t>。但事务等待过程中，处于弱可用状态。</a:t>
            </a:r>
            <a:endParaRPr lang="en-US" altLang="zh-CN"/>
          </a:p>
          <a:p>
            <a:pPr marL="285750" indent="-285750">
              <a:buFont typeface="Arial" panose="020B0604020202020204" pitchFamily="34" charset="0"/>
              <a:buChar char="•"/>
            </a:pPr>
            <a:r>
              <a:rPr lang="en-US" altLang="zh-CN"/>
              <a:t>AP</a:t>
            </a:r>
            <a:r>
              <a:rPr lang="zh-CN" altLang="en-US"/>
              <a:t>模式：各子事务分别执行和提交，允许出现结果不一致，然后采用弥补措施恢复数据即可，实现</a:t>
            </a:r>
            <a:r>
              <a:rPr lang="zh-CN" altLang="en-US">
                <a:solidFill>
                  <a:srgbClr val="AD2A26"/>
                </a:solidFill>
              </a:rPr>
              <a:t>最终一致</a:t>
            </a:r>
            <a:r>
              <a:rPr lang="zh-CN" altLang="en-US"/>
              <a:t>。</a:t>
            </a:r>
            <a:endParaRPr lang="en-US" altLang="zh-CN"/>
          </a:p>
        </p:txBody>
      </p:sp>
    </p:spTree>
    <p:custDataLst>
      <p:tags r:id="rId1"/>
    </p:custDataLst>
    <p:extLst>
      <p:ext uri="{BB962C8B-B14F-4D97-AF65-F5344CB8AC3E}">
        <p14:creationId xmlns:p14="http://schemas.microsoft.com/office/powerpoint/2010/main" val="18105918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4313;"/>
</p:tagLst>
</file>

<file path=ppt/tags/tag2.xml><?xml version="1.0" encoding="utf-8"?>
<p:tagLst xmlns:a="http://schemas.openxmlformats.org/drawingml/2006/main" xmlns:r="http://schemas.openxmlformats.org/officeDocument/2006/relationships" xmlns:p="http://schemas.openxmlformats.org/presentationml/2006/main">
  <p:tag name="ISLIDE.ICON" val="#404313;"/>
</p:tagLst>
</file>

<file path=ppt/tags/tag3.xml><?xml version="1.0" encoding="utf-8"?>
<p:tagLst xmlns:a="http://schemas.openxmlformats.org/drawingml/2006/main" xmlns:r="http://schemas.openxmlformats.org/officeDocument/2006/relationships" xmlns:p="http://schemas.openxmlformats.org/presentationml/2006/main">
  <p:tag name="ISLIDE.ICON" val="#404313;"/>
</p:tagLst>
</file>

<file path=ppt/tags/tag4.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双元模板v2.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双元模板v2.0.1" id="{1F65F0D9-8D98-4814-8657-8CB04C0E3909}" vid="{0654D3CB-10AB-4CF2-8D78-0C108F0687BF}"/>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Source Code Pro Black"/>
        <a:ea typeface="阿里巴巴普惠体"/>
        <a:cs typeface=""/>
      </a:majorFont>
      <a:minorFont>
        <a:latin typeface="Source Code Pr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双元模板v2.0.1</Template>
  <TotalTime>10520</TotalTime>
  <Words>4531</Words>
  <Application>Microsoft Office PowerPoint</Application>
  <PresentationFormat>宽屏</PresentationFormat>
  <Paragraphs>758</Paragraphs>
  <Slides>63</Slides>
  <Notes>7</Notes>
  <HiddenSlides>2</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63</vt:i4>
      </vt:variant>
    </vt:vector>
  </HeadingPairs>
  <TitlesOfParts>
    <vt:vector size="87" baseType="lpstr">
      <vt:lpstr>Alibaba PuHuiTi B</vt:lpstr>
      <vt:lpstr>Alibaba PuHuiTi Medium</vt:lpstr>
      <vt:lpstr>Alibaba PuHuiTi R</vt:lpstr>
      <vt:lpstr>-apple-system</vt:lpstr>
      <vt:lpstr>Helvetica Neue</vt:lpstr>
      <vt:lpstr>阿里巴巴普惠体</vt:lpstr>
      <vt:lpstr>等线</vt:lpstr>
      <vt:lpstr>黑体</vt:lpstr>
      <vt:lpstr>华文楷体</vt:lpstr>
      <vt:lpstr>华文楷体</vt:lpstr>
      <vt:lpstr>宋体</vt:lpstr>
      <vt:lpstr>Arial</vt:lpstr>
      <vt:lpstr>Calibri</vt:lpstr>
      <vt:lpstr>Segoe UI</vt:lpstr>
      <vt:lpstr>Source Code Pro</vt:lpstr>
      <vt:lpstr>Verdana</vt:lpstr>
      <vt:lpstr>Wingdings</vt:lpstr>
      <vt:lpstr>双元模板v2.0.1</vt:lpstr>
      <vt:lpstr>目录</vt:lpstr>
      <vt:lpstr>学习目标</vt:lpstr>
      <vt:lpstr>章节页版式（一级+二级标题）</vt:lpstr>
      <vt:lpstr>章节页版式（一级标题）</vt:lpstr>
      <vt:lpstr>正文设计方案</vt:lpstr>
      <vt:lpstr>5_结束页设计方案</vt:lpstr>
      <vt:lpstr>微服务面试篇</vt:lpstr>
      <vt:lpstr>PowerPoint 演示文稿</vt:lpstr>
      <vt:lpstr>分布式事务</vt:lpstr>
      <vt:lpstr>PowerPoint 演示文稿</vt:lpstr>
      <vt:lpstr>CAP定理</vt:lpstr>
      <vt:lpstr>CAP定理- Consistency</vt:lpstr>
      <vt:lpstr>CAP定理- Availability</vt:lpstr>
      <vt:lpstr>CAP定理-Partition tolerance</vt:lpstr>
      <vt:lpstr>BASE理论</vt:lpstr>
      <vt:lpstr>PowerPoint 演示文稿</vt:lpstr>
      <vt:lpstr>PowerPoint 演示文稿</vt:lpstr>
      <vt:lpstr>AT模式原理</vt:lpstr>
      <vt:lpstr>AT模式的脏写问题</vt:lpstr>
      <vt:lpstr>AT模式的写隔离</vt:lpstr>
      <vt:lpstr>AT模式的写隔离</vt:lpstr>
      <vt:lpstr>PowerPoint 演示文稿</vt:lpstr>
      <vt:lpstr>TCC模式</vt:lpstr>
      <vt:lpstr>TCC模式原理</vt:lpstr>
      <vt:lpstr>TCC模式原理</vt:lpstr>
      <vt:lpstr>TCC的空回滚和业务悬挂</vt:lpstr>
      <vt:lpstr>PowerPoint 演示文稿</vt:lpstr>
      <vt:lpstr>PowerPoint 演示文稿</vt:lpstr>
      <vt:lpstr>最大努力通知</vt:lpstr>
      <vt:lpstr>注册中心</vt:lpstr>
      <vt:lpstr>PowerPoint 演示文稿</vt:lpstr>
      <vt:lpstr>环境隔离</vt:lpstr>
      <vt:lpstr>环境隔离</vt:lpstr>
      <vt:lpstr>环境隔离</vt:lpstr>
      <vt:lpstr>环境隔离</vt:lpstr>
      <vt:lpstr>环境隔离</vt:lpstr>
      <vt:lpstr>PowerPoint 演示文稿</vt:lpstr>
      <vt:lpstr>分级模型</vt:lpstr>
      <vt:lpstr>分级模型</vt:lpstr>
      <vt:lpstr>PowerPoint 演示文稿</vt:lpstr>
      <vt:lpstr>Eureka与Nacos</vt:lpstr>
      <vt:lpstr>Eureka与Nacos</vt:lpstr>
      <vt:lpstr>PowerPoint 演示文稿</vt:lpstr>
      <vt:lpstr>远程调用</vt:lpstr>
      <vt:lpstr>PowerPoint 演示文稿</vt:lpstr>
      <vt:lpstr>负载均衡原理</vt:lpstr>
      <vt:lpstr>负载均衡原理</vt:lpstr>
      <vt:lpstr>负载均衡原理</vt:lpstr>
      <vt:lpstr>PowerPoint 演示文稿</vt:lpstr>
      <vt:lpstr>切换负载均衡算法</vt:lpstr>
      <vt:lpstr>切换负载均衡算法</vt:lpstr>
      <vt:lpstr>切换负载均衡算法</vt:lpstr>
      <vt:lpstr>服务保护</vt:lpstr>
      <vt:lpstr>PowerPoint 演示文稿</vt:lpstr>
      <vt:lpstr>线程隔离</vt:lpstr>
      <vt:lpstr>PowerPoint 演示文稿</vt:lpstr>
      <vt:lpstr>PowerPoint 演示文稿</vt:lpstr>
      <vt:lpstr>固定窗口计数器算法</vt:lpstr>
      <vt:lpstr>固定窗口计数器算法</vt:lpstr>
      <vt:lpstr>固定窗口计数器算法</vt:lpstr>
      <vt:lpstr>滑动窗口计数器算法</vt:lpstr>
      <vt:lpstr>滑动窗口计数器算法</vt:lpstr>
      <vt:lpstr>PowerPoint 演示文稿</vt:lpstr>
      <vt:lpstr>漏桶算法</vt:lpstr>
      <vt:lpstr>漏桶算法</vt:lpstr>
      <vt:lpstr>PowerPoint 演示文稿</vt:lpstr>
      <vt:lpstr>令牌桶算法</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zhang huyi</dc:creator>
  <cp:lastModifiedBy>zhang huyi</cp:lastModifiedBy>
  <cp:revision>556</cp:revision>
  <dcterms:created xsi:type="dcterms:W3CDTF">2023-05-27T00:48:17Z</dcterms:created>
  <dcterms:modified xsi:type="dcterms:W3CDTF">2024-04-28T09:00:25Z</dcterms:modified>
</cp:coreProperties>
</file>