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4"/>
  </p:notesMasterIdLst>
  <p:handoutMasterIdLst>
    <p:handoutMasterId r:id="rId35"/>
  </p:handoutMasterIdLst>
  <p:sldIdLst>
    <p:sldId id="256" r:id="rId8"/>
    <p:sldId id="1274" r:id="rId9"/>
    <p:sldId id="1253" r:id="rId10"/>
    <p:sldId id="1283" r:id="rId11"/>
    <p:sldId id="1252" r:id="rId12"/>
    <p:sldId id="1255" r:id="rId13"/>
    <p:sldId id="1259" r:id="rId14"/>
    <p:sldId id="1266" r:id="rId15"/>
    <p:sldId id="1258" r:id="rId16"/>
    <p:sldId id="1288" r:id="rId17"/>
    <p:sldId id="1284" r:id="rId18"/>
    <p:sldId id="1267" r:id="rId19"/>
    <p:sldId id="1276" r:id="rId20"/>
    <p:sldId id="1277" r:id="rId21"/>
    <p:sldId id="1279" r:id="rId22"/>
    <p:sldId id="1290" r:id="rId23"/>
    <p:sldId id="1289" r:id="rId24"/>
    <p:sldId id="1291" r:id="rId25"/>
    <p:sldId id="1292" r:id="rId26"/>
    <p:sldId id="1293" r:id="rId27"/>
    <p:sldId id="1297" r:id="rId28"/>
    <p:sldId id="1294" r:id="rId29"/>
    <p:sldId id="1268" r:id="rId30"/>
    <p:sldId id="1295" r:id="rId31"/>
    <p:sldId id="1296" r:id="rId32"/>
    <p:sldId id="128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0070C0"/>
    <a:srgbClr val="7F7F7F"/>
    <a:srgbClr val="DE1E27"/>
    <a:srgbClr val="C00000"/>
    <a:srgbClr val="FFFFFF"/>
    <a:srgbClr val="B60004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0812" autoAdjust="0"/>
  </p:normalViewPr>
  <p:slideViewPr>
    <p:cSldViewPr snapToGrid="0">
      <p:cViewPr varScale="1">
        <p:scale>
          <a:sx n="81" d="100"/>
          <a:sy n="81" d="100"/>
        </p:scale>
        <p:origin x="768" y="5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5314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7200" dirty="0"/>
              <a:t>面试</a:t>
            </a:r>
            <a:r>
              <a:rPr kumimoji="1" lang="en-US" altLang="zh-CN" sz="7200" dirty="0"/>
              <a:t>-</a:t>
            </a:r>
            <a:r>
              <a:rPr kumimoji="1" lang="zh-CN" altLang="en-US" sz="7200" dirty="0"/>
              <a:t>准备篇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8A7A3-CFC9-4C82-E8EA-02FB4F0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职业技能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6B66A7-91ED-050C-43AA-ED16A97B08B0}"/>
              </a:ext>
            </a:extLst>
          </p:cNvPr>
          <p:cNvGrpSpPr/>
          <p:nvPr/>
        </p:nvGrpSpPr>
        <p:grpSpPr>
          <a:xfrm>
            <a:off x="876693" y="1640264"/>
            <a:ext cx="5646655" cy="770682"/>
            <a:chOff x="820132" y="4044099"/>
            <a:chExt cx="3271101" cy="7706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015C03A-2D89-EFE8-D3E7-6C58251A3B7D}"/>
                </a:ext>
              </a:extLst>
            </p:cNvPr>
            <p:cNvSpPr/>
            <p:nvPr/>
          </p:nvSpPr>
          <p:spPr bwMode="auto">
            <a:xfrm>
              <a:off x="820132" y="4044099"/>
              <a:ext cx="3271101" cy="5561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85B67F2-A753-FB86-44F9-6C4ECD7D17B7}"/>
                </a:ext>
              </a:extLst>
            </p:cNvPr>
            <p:cNvSpPr txBox="1"/>
            <p:nvPr/>
          </p:nvSpPr>
          <p:spPr>
            <a:xfrm>
              <a:off x="885942" y="4109331"/>
              <a:ext cx="3205291" cy="705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熟悉关系型数据库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MySQL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，有一定的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SQL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优化经验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0DEFC3-ABE6-3A2E-C342-73EB9C87511E}"/>
              </a:ext>
            </a:extLst>
          </p:cNvPr>
          <p:cNvGrpSpPr/>
          <p:nvPr/>
        </p:nvGrpSpPr>
        <p:grpSpPr>
          <a:xfrm>
            <a:off x="878265" y="2653645"/>
            <a:ext cx="7737834" cy="608030"/>
            <a:chOff x="840557" y="4846949"/>
            <a:chExt cx="10924094" cy="922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08871E5-7E05-9AC3-7000-F2FC35B062CD}"/>
                </a:ext>
              </a:extLst>
            </p:cNvPr>
            <p:cNvSpPr/>
            <p:nvPr/>
          </p:nvSpPr>
          <p:spPr bwMode="auto">
            <a:xfrm>
              <a:off x="840557" y="4846949"/>
              <a:ext cx="10924094" cy="922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7E3774-5114-44DD-C3F3-ECBCE71D6D81}"/>
                </a:ext>
              </a:extLst>
            </p:cNvPr>
            <p:cNvSpPr txBox="1"/>
            <p:nvPr/>
          </p:nvSpPr>
          <p:spPr>
            <a:xfrm>
              <a:off x="897027" y="4997413"/>
              <a:ext cx="10745075" cy="584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深⼊理解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MySQL</a:t>
              </a:r>
              <a:r>
                <a:rPr lang="zh-CN" altLang="en-US" sz="1600" dirty="0">
                  <a:solidFill>
                    <a:srgbClr val="C00000"/>
                  </a:solidFill>
                  <a:ea typeface="阿里巴巴普惠体" panose="00020600040101010101" pitchFamily="18" charset="-122"/>
                  <a:sym typeface="+mn-ea"/>
                </a:rPr>
                <a:t>事务、锁、索引实现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机制，可以根据</a:t>
              </a:r>
              <a:r>
                <a:rPr lang="en-US" altLang="zh-CN" sz="1600" dirty="0">
                  <a:solidFill>
                    <a:srgbClr val="C00000"/>
                  </a:solidFill>
                  <a:ea typeface="阿里巴巴普惠体" panose="00020600040101010101" pitchFamily="18" charset="-122"/>
                  <a:sym typeface="+mn-ea"/>
                </a:rPr>
                <a:t>explain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执⾏计划优化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SQL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语句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DDE19ED-93EE-AF10-B08E-7D170D4B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15" y="1883300"/>
            <a:ext cx="838985" cy="970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B3BFA6-3BC6-4845-74F1-736D91E52FBD}"/>
              </a:ext>
            </a:extLst>
          </p:cNvPr>
          <p:cNvGrpSpPr/>
          <p:nvPr/>
        </p:nvGrpSpPr>
        <p:grpSpPr>
          <a:xfrm>
            <a:off x="897118" y="4083378"/>
            <a:ext cx="5646655" cy="556181"/>
            <a:chOff x="820132" y="4044099"/>
            <a:chExt cx="3271101" cy="556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6EDCFDD-5138-CE5E-2CD5-555EA8F4F088}"/>
                </a:ext>
              </a:extLst>
            </p:cNvPr>
            <p:cNvSpPr/>
            <p:nvPr/>
          </p:nvSpPr>
          <p:spPr bwMode="auto">
            <a:xfrm>
              <a:off x="820132" y="4044099"/>
              <a:ext cx="3271101" cy="5561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64219F-4947-82FA-574F-A16CC0291AB0}"/>
                </a:ext>
              </a:extLst>
            </p:cNvPr>
            <p:cNvSpPr txBox="1"/>
            <p:nvPr/>
          </p:nvSpPr>
          <p:spPr>
            <a:xfrm>
              <a:off x="885942" y="4109331"/>
              <a:ext cx="3205291" cy="385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熟练使用和深入理解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并发相关技术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23EDCC-899C-E081-3F43-2E33566A6A2B}"/>
              </a:ext>
            </a:extLst>
          </p:cNvPr>
          <p:cNvGrpSpPr/>
          <p:nvPr/>
        </p:nvGrpSpPr>
        <p:grpSpPr>
          <a:xfrm>
            <a:off x="879835" y="5049625"/>
            <a:ext cx="8660091" cy="608030"/>
            <a:chOff x="840557" y="4846949"/>
            <a:chExt cx="10924094" cy="922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286319-2D1A-27CF-212B-661AF50C75EC}"/>
                </a:ext>
              </a:extLst>
            </p:cNvPr>
            <p:cNvSpPr/>
            <p:nvPr/>
          </p:nvSpPr>
          <p:spPr bwMode="auto">
            <a:xfrm>
              <a:off x="840557" y="4846949"/>
              <a:ext cx="10924094" cy="922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60BBC92-F396-243F-73CB-732D68FBEFD4}"/>
                </a:ext>
              </a:extLst>
            </p:cNvPr>
            <p:cNvSpPr txBox="1"/>
            <p:nvPr/>
          </p:nvSpPr>
          <p:spPr>
            <a:xfrm>
              <a:off x="897027" y="4997413"/>
              <a:ext cx="10745074" cy="584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熟练使用和深入理解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并发相关技术，比如：线程池、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AQS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CountDownLatch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future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0B9E5D4-82E8-82C5-3722-000EA87C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16" y="4251000"/>
            <a:ext cx="838985" cy="970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8064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BA1A-4BC7-72F3-A8CE-B298B3F2F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简历注意事项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106E4-C86F-F7F6-3F4C-0584DEDBA9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简历整体结构</a:t>
            </a:r>
            <a:endParaRPr lang="en-US" altLang="zh-CN" dirty="0"/>
          </a:p>
          <a:p>
            <a:r>
              <a:rPr lang="zh-CN" altLang="en-US" dirty="0"/>
              <a:t>个人技能该如何描述</a:t>
            </a:r>
            <a:endParaRPr lang="en-US" altLang="zh-CN" dirty="0"/>
          </a:p>
          <a:p>
            <a:r>
              <a:rPr lang="zh-CN" altLang="en-US" dirty="0"/>
              <a:t>项目该如何描述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95C0F-A507-3C99-5428-E99FBC000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2666B-9F02-7A13-84EA-CCF2C94C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简历整体结构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DA08D-2F2B-F3B9-7545-84BEB7798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145991"/>
            <a:ext cx="2315124" cy="38612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基本信息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教育背景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求职意向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工作经历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职业技能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项目经历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个人优势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个人荣誉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FC88911C-47DC-EA9A-C0F4-500B86614BFF}"/>
              </a:ext>
            </a:extLst>
          </p:cNvPr>
          <p:cNvSpPr txBox="1">
            <a:spLocks/>
          </p:cNvSpPr>
          <p:nvPr/>
        </p:nvSpPr>
        <p:spPr>
          <a:xfrm>
            <a:off x="710880" y="162880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一份完整的简历应该包含如何几个部分 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82E8457F-52D5-9612-4AAC-491DE85E6826}"/>
              </a:ext>
            </a:extLst>
          </p:cNvPr>
          <p:cNvSpPr/>
          <p:nvPr/>
        </p:nvSpPr>
        <p:spPr>
          <a:xfrm>
            <a:off x="2149310" y="2356701"/>
            <a:ext cx="641023" cy="1272619"/>
          </a:xfrm>
          <a:prstGeom prst="rightBrace">
            <a:avLst>
              <a:gd name="adj1" fmla="val 8333"/>
              <a:gd name="adj2" fmla="val 48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95893E-D953-11B6-7D32-D73C05F05C58}"/>
              </a:ext>
            </a:extLst>
          </p:cNvPr>
          <p:cNvSpPr/>
          <p:nvPr/>
        </p:nvSpPr>
        <p:spPr>
          <a:xfrm>
            <a:off x="2226297" y="4846949"/>
            <a:ext cx="460344" cy="516904"/>
          </a:xfrm>
          <a:prstGeom prst="rightBrace">
            <a:avLst>
              <a:gd name="adj1" fmla="val 8333"/>
              <a:gd name="adj2" fmla="val 48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542969-1893-9F3D-F7E9-CB0AD57EB9A6}"/>
              </a:ext>
            </a:extLst>
          </p:cNvPr>
          <p:cNvSpPr txBox="1">
            <a:spLocks/>
          </p:cNvSpPr>
          <p:nvPr/>
        </p:nvSpPr>
        <p:spPr>
          <a:xfrm>
            <a:off x="3043949" y="2712898"/>
            <a:ext cx="3997874" cy="520498"/>
          </a:xfrm>
        </p:spPr>
        <p:txBody>
          <a:bodyPr>
            <a:normAutofit/>
          </a:bodyPr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cs typeface="楷体_GB2312" charset="0"/>
                <a:sym typeface="+mn-ea"/>
              </a:rPr>
              <a:t>在真实的前提下，可以适当的美化</a:t>
            </a:r>
            <a:endParaRPr lang="en-US" altLang="zh-CN" sz="1600" dirty="0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  <a:p>
            <a:pPr marL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DB6B444-1F92-F7FD-D575-48AF2BDDD470}"/>
              </a:ext>
            </a:extLst>
          </p:cNvPr>
          <p:cNvSpPr txBox="1">
            <a:spLocks/>
          </p:cNvSpPr>
          <p:nvPr/>
        </p:nvSpPr>
        <p:spPr>
          <a:xfrm>
            <a:off x="3062800" y="4843355"/>
            <a:ext cx="7259550" cy="520498"/>
          </a:xfrm>
        </p:spPr>
        <p:txBody>
          <a:bodyPr>
            <a:noAutofit/>
          </a:bodyPr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sym typeface="+mn-ea"/>
              </a:rPr>
              <a:t>不要过于夸张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sym typeface="+mn-ea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sym typeface="+mn-ea"/>
              </a:rPr>
              <a:t>关键在于难点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charset="0"/>
                <a:ea typeface="阿里巴巴普惠体" panose="00020600040101010101" pitchFamily="18" charset="-122"/>
                <a:sym typeface="+mn-ea"/>
              </a:rPr>
              <a:t>亮点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楷体_GB2312" charset="0"/>
              <a:ea typeface="阿里巴巴普惠体" panose="00020600040101010101" pitchFamily="18" charset="-122"/>
            </a:endParaRPr>
          </a:p>
          <a:p>
            <a:pPr marL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  <a:p>
            <a:pPr marL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8BB925-F928-77D6-21B7-C9316981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15" y="5364834"/>
            <a:ext cx="6591300" cy="1181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80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幻灯片缩放定位 23">
                <a:extLst>
                  <a:ext uri="{FF2B5EF4-FFF2-40B4-BE49-F238E27FC236}">
                    <a16:creationId xmlns:a16="http://schemas.microsoft.com/office/drawing/2014/main" id="{92EF04C5-D920-356B-5848-6495D561F1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52192"/>
                  </p:ext>
                </p:extLst>
              </p:nvPr>
            </p:nvGraphicFramePr>
            <p:xfrm>
              <a:off x="5729845" y="4732256"/>
              <a:ext cx="1316700" cy="740644"/>
            </p:xfrm>
            <a:graphic>
              <a:graphicData uri="http://schemas.microsoft.com/office/powerpoint/2016/slidezoom">
                <pslz:sldZm>
                  <pslz:sldZmObj sldId="1288" cId="2894806476">
                    <pslz:zmPr id="{85EE0A73-C8F4-4F89-9E8B-400D69E2003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6700" cy="7406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幻灯片缩放定位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EF04C5-D920-356B-5848-6495D561F1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9845" y="4732256"/>
                <a:ext cx="1316700" cy="7406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7F8A7A3-CFC9-4C82-E8EA-02FB4F0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职业技能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075B84E-A8CD-41A4-120A-FF45129C96C5}"/>
              </a:ext>
            </a:extLst>
          </p:cNvPr>
          <p:cNvSpPr txBox="1">
            <a:spLocks/>
          </p:cNvSpPr>
          <p:nvPr/>
        </p:nvSpPr>
        <p:spPr>
          <a:xfrm>
            <a:off x="877298" y="1532069"/>
            <a:ext cx="10698800" cy="13713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放到简历的黄金位置（</a:t>
            </a:r>
            <a:r>
              <a:rPr lang="en-US" altLang="zh-CN" dirty="0"/>
              <a:t>HR</a:t>
            </a:r>
            <a:r>
              <a:rPr lang="zh-CN" altLang="en-US" dirty="0"/>
              <a:t>刷选简历的重要参考）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基本准则：写在简历上的必须能聊，不然就别写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参考公式：职业技能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rgbClr val="C00000"/>
                </a:solidFill>
              </a:rPr>
              <a:t>必要技术 </a:t>
            </a:r>
            <a:r>
              <a:rPr lang="en-US" altLang="zh-CN" dirty="0"/>
              <a:t>+ </a:t>
            </a:r>
            <a:r>
              <a:rPr lang="zh-CN" altLang="en-US" dirty="0"/>
              <a:t>其他技术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针对性的引导面试官（让他问一些你想让他问的）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5EA89-C77D-C6EA-75F3-B4332E876587}"/>
              </a:ext>
            </a:extLst>
          </p:cNvPr>
          <p:cNvSpPr txBox="1"/>
          <p:nvPr/>
        </p:nvSpPr>
        <p:spPr>
          <a:xfrm>
            <a:off x="876515" y="3345758"/>
            <a:ext cx="10202023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1-2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: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springboot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ssm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redis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数据库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) +(2-3)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技术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微服务、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ES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MQ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、源码、高并发、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jvm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、技术选型、设计能力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…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3-5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: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springboot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ssm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redis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数据库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) +(3-4)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技术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微服务、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ES , MQ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、源码、高并发、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jvm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、技术选型、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  <a:sym typeface="+mn-ea"/>
              </a:rPr>
              <a:t>设计能力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…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年以上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: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springboot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ssm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redis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 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数据库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) +(5+ 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技术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微服务、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ES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MQ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、源码、高并发、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jvm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、技术选型、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  <a:sym typeface="+mn-ea"/>
              </a:rPr>
              <a:t>设计能力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…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  <a:sym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6B66A7-91ED-050C-43AA-ED16A97B08B0}"/>
              </a:ext>
            </a:extLst>
          </p:cNvPr>
          <p:cNvGrpSpPr/>
          <p:nvPr/>
        </p:nvGrpSpPr>
        <p:grpSpPr>
          <a:xfrm>
            <a:off x="848412" y="4713403"/>
            <a:ext cx="3271101" cy="556181"/>
            <a:chOff x="820132" y="4044099"/>
            <a:chExt cx="3271101" cy="556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015C03A-2D89-EFE8-D3E7-6C58251A3B7D}"/>
                </a:ext>
              </a:extLst>
            </p:cNvPr>
            <p:cNvSpPr/>
            <p:nvPr/>
          </p:nvSpPr>
          <p:spPr bwMode="auto">
            <a:xfrm>
              <a:off x="820132" y="4044099"/>
              <a:ext cx="3271101" cy="5561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85B67F2-A753-FB86-44F9-6C4ECD7D17B7}"/>
                </a:ext>
              </a:extLst>
            </p:cNvPr>
            <p:cNvSpPr txBox="1"/>
            <p:nvPr/>
          </p:nvSpPr>
          <p:spPr>
            <a:xfrm>
              <a:off x="885942" y="4109331"/>
              <a:ext cx="3205291" cy="385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熟练使用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Redis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等非关系型数据库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0DEFC3-ABE6-3A2E-C342-73EB9C87511E}"/>
              </a:ext>
            </a:extLst>
          </p:cNvPr>
          <p:cNvGrpSpPr/>
          <p:nvPr/>
        </p:nvGrpSpPr>
        <p:grpSpPr>
          <a:xfrm>
            <a:off x="812276" y="5535109"/>
            <a:ext cx="10924094" cy="922256"/>
            <a:chOff x="840557" y="4846949"/>
            <a:chExt cx="10924094" cy="922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08871E5-7E05-9AC3-7000-F2FC35B062CD}"/>
                </a:ext>
              </a:extLst>
            </p:cNvPr>
            <p:cNvSpPr/>
            <p:nvPr/>
          </p:nvSpPr>
          <p:spPr bwMode="auto">
            <a:xfrm>
              <a:off x="840557" y="4846949"/>
              <a:ext cx="10924094" cy="922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7E3774-5114-44DD-C3F3-ECBCE71D6D81}"/>
                </a:ext>
              </a:extLst>
            </p:cNvPr>
            <p:cNvSpPr txBox="1"/>
            <p:nvPr/>
          </p:nvSpPr>
          <p:spPr>
            <a:xfrm>
              <a:off x="897028" y="4891756"/>
              <a:ext cx="10745075" cy="705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精通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，深入理解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线程模型以及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的核心数据结构和使用场景，熟悉多级缓存架构，比如：</a:t>
              </a:r>
              <a:r>
                <a:rPr lang="zh-CN" altLang="en-US" sz="1600" dirty="0">
                  <a:solidFill>
                    <a:srgbClr val="C00000"/>
                  </a:solidFill>
                  <a:ea typeface="阿里巴巴普惠体" panose="00020600040101010101" pitchFamily="18" charset="-122"/>
                  <a:sym typeface="+mn-ea"/>
                </a:rPr>
                <a:t>缓存雪崩、穿透、击穿、双写一致、缓存失效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等；自主搭建过</a:t>
              </a:r>
              <a:r>
                <a:rPr lang="en-US" altLang="zh-CN" sz="1600" dirty="0">
                  <a:solidFill>
                    <a:srgbClr val="C00000"/>
                  </a:solidFill>
                  <a:ea typeface="阿里巴巴普惠体" panose="00020600040101010101" pitchFamily="18" charset="-122"/>
                  <a:sym typeface="+mn-ea"/>
                </a:rPr>
                <a:t>Redis</a:t>
              </a:r>
              <a:r>
                <a:rPr lang="zh-CN" altLang="en-US" sz="1600" dirty="0">
                  <a:solidFill>
                    <a:srgbClr val="C00000"/>
                  </a:solidFill>
                  <a:ea typeface="阿里巴巴普惠体" panose="00020600040101010101" pitchFamily="18" charset="-122"/>
                  <a:sym typeface="+mn-ea"/>
                </a:rPr>
                <a:t>高可用集群</a:t>
              </a:r>
              <a:endParaRPr lang="en-US" altLang="zh-CN" sz="1600" dirty="0">
                <a:solidFill>
                  <a:srgbClr val="C00000"/>
                </a:solidFill>
                <a:ea typeface="阿里巴巴普惠体" panose="00020600040101010101" pitchFamily="18" charset="-122"/>
                <a:sym typeface="+mn-ea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DDE19ED-93EE-AF10-B08E-7D170D4B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16" y="4733607"/>
            <a:ext cx="838985" cy="970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1C5E51-4515-EC44-6CDA-01E8970ED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643" y="737579"/>
            <a:ext cx="6142397" cy="48690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85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0DE0-851D-6A63-CBC9-201FC732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F49C26-CCB7-22CC-558F-5018C86AE2B2}"/>
              </a:ext>
            </a:extLst>
          </p:cNvPr>
          <p:cNvGrpSpPr/>
          <p:nvPr/>
        </p:nvGrpSpPr>
        <p:grpSpPr>
          <a:xfrm>
            <a:off x="829989" y="3044857"/>
            <a:ext cx="9831726" cy="3469063"/>
            <a:chOff x="667667" y="1611998"/>
            <a:chExt cx="9604797" cy="156908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DBF9-3294-AAB1-8B90-D35E922A5A64}"/>
                </a:ext>
              </a:extLst>
            </p:cNvPr>
            <p:cNvSpPr/>
            <p:nvPr/>
          </p:nvSpPr>
          <p:spPr>
            <a:xfrm>
              <a:off x="667667" y="1611998"/>
              <a:ext cx="9604797" cy="15690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4" name="内容占位符 2">
              <a:extLst>
                <a:ext uri="{FF2B5EF4-FFF2-40B4-BE49-F238E27FC236}">
                  <a16:creationId xmlns:a16="http://schemas.microsoft.com/office/drawing/2014/main" id="{28E34B51-5CDE-223E-8F27-A98F3252C5A6}"/>
                </a:ext>
              </a:extLst>
            </p:cNvPr>
            <p:cNvSpPr txBox="1">
              <a:spLocks/>
            </p:cNvSpPr>
            <p:nvPr/>
          </p:nvSpPr>
          <p:spPr>
            <a:xfrm>
              <a:off x="911424" y="1612011"/>
              <a:ext cx="9361040" cy="1546012"/>
            </a:xfrm>
          </p:spPr>
          <p:txBody>
            <a:bodyPr>
              <a:normAutofit/>
            </a:bodyPr>
            <a:lstStyle>
              <a:lvl1pPr marL="457189" indent="-457189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4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项目经历</a:t>
              </a:r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项目名称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: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黑马头条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项目周期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: 2020.6-2020.12(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至今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)</a:t>
              </a:r>
            </a:p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项目技术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: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SpringBoot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 +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SpringCloud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 + Redis +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Mysql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 + Kafka</a:t>
              </a:r>
            </a:p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项目简介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: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黑马头条是类似于今日头条的新闻类型软件，用户可以查看他人发布的新闻头条，用户也可以认证为自媒体人才发布文章。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负责模块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  <a:sym typeface="+mn-ea"/>
                </a:rPr>
                <a:t>:</a:t>
              </a:r>
            </a:p>
            <a:p>
              <a:pPr marL="0" indent="0">
                <a:lnSpc>
                  <a:spcPct val="160000"/>
                </a:lnSpc>
                <a:buNone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、参与项目需求评审，制定精细化落地方案，实现业务闭环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、主导</a:t>
              </a:r>
              <a:r>
                <a:rPr lang="zh-CN" altLang="en-US" sz="1200" dirty="0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设计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文章发布审核、延时发布等技术方案的选型和实现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、主导</a:t>
              </a:r>
              <a:r>
                <a:rPr lang="zh-CN" altLang="en-US" sz="1200" dirty="0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设计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文章实时排行榜的功能，调研</a:t>
              </a:r>
              <a:r>
                <a:rPr lang="en-US" altLang="zh-CN" sz="12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kafka-starem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技术方案，最终落地成功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  <a:p>
              <a:pPr marL="0" indent="0">
                <a:lnSpc>
                  <a:spcPct val="160000"/>
                </a:lnSpc>
                <a:buNone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、文章热冷数据迁移，</a:t>
              </a:r>
              <a:r>
                <a:rPr lang="zh-CN" altLang="en-US" sz="1200" dirty="0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制定技术方案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，把超过</a:t>
              </a:r>
              <a:r>
                <a:rPr lang="en-US" altLang="zh-CN" sz="1200" dirty="0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1000</a:t>
              </a:r>
              <a:r>
                <a:rPr lang="zh-CN" altLang="en-US" sz="1200" dirty="0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万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的冷数据迁移到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Hbase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  <a:p>
              <a:pPr marL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en-US" altLang="zh-CN" sz="1200" b="1" dirty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B6C7C1D-3F2C-B086-14CE-7EA03F528D67}"/>
              </a:ext>
            </a:extLst>
          </p:cNvPr>
          <p:cNvSpPr txBox="1">
            <a:spLocks/>
          </p:cNvSpPr>
          <p:nvPr/>
        </p:nvSpPr>
        <p:spPr>
          <a:xfrm>
            <a:off x="763867" y="1517611"/>
            <a:ext cx="8144463" cy="16026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400" dirty="0"/>
              <a:t>项目个数以自己的工作经历为准，时间比较久的可以只写标题或不写（面试官一般也不问）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项目要体现业务深度或技术深度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有没有主导设计过</a:t>
            </a:r>
            <a:r>
              <a:rPr lang="en-US" altLang="zh-CN" sz="1400" dirty="0"/>
              <a:t>xx</a:t>
            </a:r>
            <a:r>
              <a:rPr lang="zh-CN" altLang="en-US" sz="1400" dirty="0"/>
              <a:t>模块开发（</a:t>
            </a:r>
            <a:r>
              <a:rPr lang="en-US" altLang="zh-CN" sz="1400" dirty="0"/>
              <a:t>0-1</a:t>
            </a:r>
            <a:r>
              <a:rPr lang="zh-CN" altLang="en-US" sz="1400" dirty="0"/>
              <a:t>或</a:t>
            </a:r>
            <a:r>
              <a:rPr lang="en-US" altLang="zh-CN" sz="1400" dirty="0"/>
              <a:t>1-2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尽可能展示指标数据（如：达到了多少</a:t>
            </a:r>
            <a:r>
              <a:rPr lang="en-US" altLang="zh-CN" sz="1400" dirty="0"/>
              <a:t>QPS</a:t>
            </a:r>
            <a:r>
              <a:rPr lang="zh-CN" altLang="en-US" sz="1400" dirty="0"/>
              <a:t>、达到了多少的数据量）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138ECE-371F-10C1-B3D6-27562025A6D2}"/>
              </a:ext>
            </a:extLst>
          </p:cNvPr>
          <p:cNvSpPr txBox="1"/>
          <p:nvPr/>
        </p:nvSpPr>
        <p:spPr>
          <a:xfrm>
            <a:off x="5081048" y="4104529"/>
            <a:ext cx="3374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写在简历上的必须能聊，不然就别写</a:t>
            </a:r>
          </a:p>
        </p:txBody>
      </p:sp>
    </p:spTree>
    <p:extLst>
      <p:ext uri="{BB962C8B-B14F-4D97-AF65-F5344CB8AC3E}">
        <p14:creationId xmlns:p14="http://schemas.microsoft.com/office/powerpoint/2010/main" val="227636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408E0B-94BC-270C-A197-B10403FE0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2951" y="1201554"/>
            <a:ext cx="5760538" cy="4597767"/>
          </a:xfrm>
        </p:spPr>
        <p:txBody>
          <a:bodyPr/>
          <a:lstStyle/>
          <a:p>
            <a:r>
              <a:rPr lang="zh-CN" altLang="en-US" dirty="0"/>
              <a:t>简历的结构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职业技能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项目描述</a:t>
            </a:r>
            <a:endParaRPr lang="en-US" altLang="zh-CN" dirty="0"/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019BF-580A-2599-6EE3-3EB0E9A2510F}"/>
              </a:ext>
            </a:extLst>
          </p:cNvPr>
          <p:cNvSpPr txBox="1">
            <a:spLocks/>
          </p:cNvSpPr>
          <p:nvPr/>
        </p:nvSpPr>
        <p:spPr>
          <a:xfrm>
            <a:off x="4996192" y="1655797"/>
            <a:ext cx="7032409" cy="38981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基本信息、教育背景、求职意向、工作经历、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职业技能、项目经历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、个人优势荣誉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BF2A79AB-B442-27D5-31F7-E12EC631140A}"/>
              </a:ext>
            </a:extLst>
          </p:cNvPr>
          <p:cNvSpPr txBox="1">
            <a:spLocks/>
          </p:cNvSpPr>
          <p:nvPr/>
        </p:nvSpPr>
        <p:spPr>
          <a:xfrm>
            <a:off x="5015045" y="2824719"/>
            <a:ext cx="7032409" cy="1068551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放到简历的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黄金位置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刷选简历的重要参考）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职业技能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必要技术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第三方技术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要有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针对性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的准备，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引导面试官针对性的提问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基本准则：写在简历上的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必须能聊，不然就别写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DEB0C7C-E05A-5499-5E19-D3694D934A0F}"/>
              </a:ext>
            </a:extLst>
          </p:cNvPr>
          <p:cNvSpPr txBox="1">
            <a:spLocks/>
          </p:cNvSpPr>
          <p:nvPr/>
        </p:nvSpPr>
        <p:spPr>
          <a:xfrm>
            <a:off x="5033898" y="4568678"/>
            <a:ext cx="7032409" cy="142677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项目个数以自己的工作经历为准，时间比较久的可以只写标题或不写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项目要体现业务深度或技术深度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有没有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主导设计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xx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模块开发（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0-1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1-2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尽可能展示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指标数据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（如：达到了多少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QPS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、达到了多少的数据量）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57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E725-C09C-6E98-991E-9BC05F21D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应届生该如何找到合适的练手项目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D265B-92BA-A5AF-DA81-7A73A5891C4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531008"/>
          </a:xfrm>
        </p:spPr>
        <p:txBody>
          <a:bodyPr/>
          <a:lstStyle/>
          <a:p>
            <a:r>
              <a:rPr lang="zh-CN" altLang="en-US" dirty="0"/>
              <a:t>项目来源</a:t>
            </a:r>
            <a:endParaRPr lang="en-US" altLang="zh-CN" dirty="0"/>
          </a:p>
          <a:p>
            <a:r>
              <a:rPr lang="zh-CN" altLang="en-US" dirty="0"/>
              <a:t>如何深入学习项目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50FA5-9A80-8B89-954A-8E6814AC8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96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FD9AD-91CE-F7D6-9908-6B613A6D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r>
              <a:rPr lang="en-US" altLang="zh-CN" dirty="0"/>
              <a:t>/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A451F-3FF2-A6AD-0116-27C521DE4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3"/>
            <a:ext cx="4049656" cy="3994172"/>
          </a:xfrm>
        </p:spPr>
        <p:txBody>
          <a:bodyPr/>
          <a:lstStyle/>
          <a:p>
            <a:r>
              <a:rPr lang="zh-CN" altLang="en-US" sz="1400" dirty="0"/>
              <a:t>搜索比较感兴趣的技术点或者业务点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本地快速运行起来，</a:t>
            </a:r>
            <a:r>
              <a:rPr lang="en-US" altLang="zh-CN" sz="1400" dirty="0"/>
              <a:t>debug</a:t>
            </a:r>
            <a:r>
              <a:rPr lang="zh-CN" altLang="en-US" sz="1400" dirty="0"/>
              <a:t>跟踪代码的逻辑</a:t>
            </a:r>
            <a:endParaRPr lang="en-US" altLang="zh-CN" sz="1400" dirty="0"/>
          </a:p>
          <a:p>
            <a:r>
              <a:rPr lang="zh-CN" altLang="en-US" sz="1400" dirty="0"/>
              <a:t>梳理完业务之后，自己能否独立完成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rgbClr val="C00000"/>
                </a:solidFill>
              </a:rPr>
              <a:t>找到一、二点深度挖掘，多方位参考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364EE-33A1-BFB4-4F54-A0D5E225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19" y="1041036"/>
            <a:ext cx="6955271" cy="5247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836480-3744-9F10-55FF-3313A31E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2" y="1412920"/>
            <a:ext cx="7426202" cy="49737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C63E844A-E2C5-85D6-BCD7-0E738A2E7E64}"/>
              </a:ext>
            </a:extLst>
          </p:cNvPr>
          <p:cNvSpPr/>
          <p:nvPr/>
        </p:nvSpPr>
        <p:spPr bwMode="auto">
          <a:xfrm>
            <a:off x="4289197" y="2337847"/>
            <a:ext cx="914400" cy="9144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25E3A3-4846-8BB3-83D9-42092A5E5CE5}"/>
              </a:ext>
            </a:extLst>
          </p:cNvPr>
          <p:cNvSpPr/>
          <p:nvPr/>
        </p:nvSpPr>
        <p:spPr bwMode="auto">
          <a:xfrm>
            <a:off x="4298625" y="3930976"/>
            <a:ext cx="914400" cy="9144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中高级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BAAA1EA-7678-A814-8E23-571A9F637AAB}"/>
              </a:ext>
            </a:extLst>
          </p:cNvPr>
          <p:cNvSpPr txBox="1">
            <a:spLocks/>
          </p:cNvSpPr>
          <p:nvPr/>
        </p:nvSpPr>
        <p:spPr>
          <a:xfrm>
            <a:off x="720306" y="4751110"/>
            <a:ext cx="4049656" cy="15271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Gitee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其他相关项目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黑马程序员</a:t>
            </a:r>
            <a:r>
              <a:rPr lang="en-US" altLang="zh-CN" sz="1400" dirty="0"/>
              <a:t>B</a:t>
            </a:r>
            <a:r>
              <a:rPr lang="zh-CN" altLang="en-US" sz="1400" dirty="0"/>
              <a:t>站项目课程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B</a:t>
            </a:r>
            <a:r>
              <a:rPr lang="zh-CN" altLang="en-US" sz="1400" dirty="0"/>
              <a:t>站搜索其他项目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播客文章</a:t>
            </a:r>
          </a:p>
        </p:txBody>
      </p:sp>
    </p:spTree>
    <p:extLst>
      <p:ext uri="{BB962C8B-B14F-4D97-AF65-F5344CB8AC3E}">
        <p14:creationId xmlns:p14="http://schemas.microsoft.com/office/powerpoint/2010/main" val="385686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7512-B647-8165-2B1F-A257A4E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应该学习哪些模块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6A056-419C-2703-D659-D7E6F7F31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81668"/>
          </a:xfrm>
        </p:spPr>
        <p:txBody>
          <a:bodyPr/>
          <a:lstStyle/>
          <a:p>
            <a:r>
              <a:rPr lang="zh-CN" altLang="en-US" dirty="0"/>
              <a:t>目标：增加简历的项目模块业务深度、技术含金量、真实度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471BAA-AA48-FB83-DF62-EEB507F37ACE}"/>
              </a:ext>
            </a:extLst>
          </p:cNvPr>
          <p:cNvSpPr/>
          <p:nvPr/>
        </p:nvSpPr>
        <p:spPr bwMode="auto">
          <a:xfrm>
            <a:off x="1310324" y="251695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权限认证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8BD29B-C173-0F73-6B1A-E23E6237545A}"/>
              </a:ext>
            </a:extLst>
          </p:cNvPr>
          <p:cNvSpPr/>
          <p:nvPr/>
        </p:nvSpPr>
        <p:spPr bwMode="auto">
          <a:xfrm>
            <a:off x="3739821" y="251695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文件服务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AF0B01-88B1-12A2-11BC-B532B05F395D}"/>
              </a:ext>
            </a:extLst>
          </p:cNvPr>
          <p:cNvSpPr/>
          <p:nvPr/>
        </p:nvSpPr>
        <p:spPr bwMode="auto">
          <a:xfrm>
            <a:off x="6169318" y="251695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日志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B4E782-B399-DFA4-7370-83328F06F70A}"/>
              </a:ext>
            </a:extLst>
          </p:cNvPr>
          <p:cNvSpPr/>
          <p:nvPr/>
        </p:nvSpPr>
        <p:spPr bwMode="auto">
          <a:xfrm>
            <a:off x="8598815" y="251695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搜索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734CE9-266E-97AC-A6D4-998B2F6EC707}"/>
              </a:ext>
            </a:extLst>
          </p:cNvPr>
          <p:cNvSpPr/>
          <p:nvPr/>
        </p:nvSpPr>
        <p:spPr bwMode="auto">
          <a:xfrm>
            <a:off x="1310324" y="3599861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秒杀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E27AE8C-F38E-E4CD-9433-C28021E4C9D4}"/>
              </a:ext>
            </a:extLst>
          </p:cNvPr>
          <p:cNvSpPr/>
          <p:nvPr/>
        </p:nvSpPr>
        <p:spPr bwMode="auto">
          <a:xfrm>
            <a:off x="3739821" y="3599861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支付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DEDF5D-1EC9-DA96-8A0F-6D752AF3EFBE}"/>
              </a:ext>
            </a:extLst>
          </p:cNvPr>
          <p:cNvSpPr/>
          <p:nvPr/>
        </p:nvSpPr>
        <p:spPr bwMode="auto">
          <a:xfrm>
            <a:off x="6169318" y="3599861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缓存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8C7BB1-6B8A-880C-FD3B-3943CCD8D4E9}"/>
              </a:ext>
            </a:extLst>
          </p:cNvPr>
          <p:cNvSpPr/>
          <p:nvPr/>
        </p:nvSpPr>
        <p:spPr bwMode="auto">
          <a:xfrm>
            <a:off x="8598815" y="3599861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Saas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B6592E2-3EC3-E7A4-317F-BF426A23BC94}"/>
              </a:ext>
            </a:extLst>
          </p:cNvPr>
          <p:cNvSpPr/>
          <p:nvPr/>
        </p:nvSpPr>
        <p:spPr bwMode="auto">
          <a:xfrm>
            <a:off x="1310324" y="468276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订单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0CEA52-1EFA-6B6C-8A8F-DA021196B42B}"/>
              </a:ext>
            </a:extLst>
          </p:cNvPr>
          <p:cNvSpPr/>
          <p:nvPr/>
        </p:nvSpPr>
        <p:spPr bwMode="auto">
          <a:xfrm>
            <a:off x="3739821" y="4673339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优惠券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DAC03EB-5CDC-20BE-471B-6199865FADFB}"/>
              </a:ext>
            </a:extLst>
          </p:cNvPr>
          <p:cNvSpPr/>
          <p:nvPr/>
        </p:nvSpPr>
        <p:spPr bwMode="auto">
          <a:xfrm>
            <a:off x="6169318" y="468276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CMS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5C72725-CC14-9061-2BE6-D4C8EFC3E709}"/>
              </a:ext>
            </a:extLst>
          </p:cNvPr>
          <p:cNvSpPr/>
          <p:nvPr/>
        </p:nvSpPr>
        <p:spPr bwMode="auto">
          <a:xfrm>
            <a:off x="8598815" y="4682766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6087631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93BBC-F096-8E22-40FE-B057AE06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模块该如何吃透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6CE09-7D4B-167F-6C36-D412C6454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7679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，功能实现</a:t>
            </a:r>
            <a:endParaRPr lang="en-US" altLang="zh-CN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业务功能实现：</a:t>
            </a:r>
            <a:r>
              <a:rPr lang="zh-CN" altLang="en-US" sz="1400" b="0" i="0" dirty="0">
                <a:solidFill>
                  <a:srgbClr val="252933"/>
                </a:solidFill>
                <a:effectLst/>
                <a:latin typeface="-apple-system"/>
              </a:rPr>
              <a:t>用户名密码登录、 二维码登录、手机短信登录、用户、角色、权限管理和分配</a:t>
            </a:r>
            <a:endParaRPr lang="en-US" altLang="zh-CN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技术方案支撑：</a:t>
            </a:r>
            <a:r>
              <a:rPr lang="en-US" altLang="zh-CN" sz="1400" dirty="0"/>
              <a:t>RBAC</a:t>
            </a:r>
            <a:r>
              <a:rPr lang="zh-CN" altLang="en-US" sz="1400" dirty="0"/>
              <a:t>模型、</a:t>
            </a:r>
            <a:r>
              <a:rPr lang="en-US" altLang="zh-CN" sz="1400" dirty="0"/>
              <a:t>Spring Security </a:t>
            </a:r>
            <a:r>
              <a:rPr lang="zh-CN" altLang="en-US" sz="1400" dirty="0"/>
              <a:t>或 </a:t>
            </a:r>
            <a:r>
              <a:rPr lang="en-US" altLang="zh-CN" sz="1400" dirty="0"/>
              <a:t>Apache Shiro 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，常见的问题 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token</a:t>
            </a:r>
            <a:r>
              <a:rPr lang="zh-CN" altLang="en-US" sz="1400" dirty="0"/>
              <a:t>刷新问题、加密、解密、</a:t>
            </a:r>
            <a:r>
              <a:rPr lang="en-US" altLang="zh-CN" sz="1400" dirty="0"/>
              <a:t>XSS</a:t>
            </a:r>
            <a:r>
              <a:rPr lang="zh-CN" altLang="en-US" sz="1400" dirty="0"/>
              <a:t>防跨站攻击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，权限系统设计 </a:t>
            </a:r>
          </a:p>
          <a:p>
            <a:pPr>
              <a:lnSpc>
                <a:spcPct val="200000"/>
              </a:lnSpc>
            </a:pPr>
            <a:r>
              <a:rPr lang="zh-CN" altLang="en-US" sz="1400" dirty="0"/>
              <a:t>可扩展性、高可用性、通用性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A61B1F-71EC-9E98-91D5-B197BBBFF1A8}"/>
              </a:ext>
            </a:extLst>
          </p:cNvPr>
          <p:cNvSpPr/>
          <p:nvPr/>
        </p:nvSpPr>
        <p:spPr bwMode="auto">
          <a:xfrm>
            <a:off x="3157978" y="933253"/>
            <a:ext cx="1894788" cy="5938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权限认证</a:t>
            </a:r>
          </a:p>
        </p:txBody>
      </p:sp>
    </p:spTree>
    <p:extLst>
      <p:ext uri="{BB962C8B-B14F-4D97-AF65-F5344CB8AC3E}">
        <p14:creationId xmlns:p14="http://schemas.microsoft.com/office/powerpoint/2010/main" val="282003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3179-8398-CD36-BB50-1CC9A67E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如何筛选简历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81CEE-0F14-C5D6-6B12-6ACE679AE861}"/>
              </a:ext>
            </a:extLst>
          </p:cNvPr>
          <p:cNvSpPr/>
          <p:nvPr/>
        </p:nvSpPr>
        <p:spPr>
          <a:xfrm>
            <a:off x="6747987" y="2132856"/>
            <a:ext cx="1296144" cy="12961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石沉大海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F37AEE-C74F-11C9-8E32-372463915B6F}"/>
              </a:ext>
            </a:extLst>
          </p:cNvPr>
          <p:cNvSpPr/>
          <p:nvPr/>
        </p:nvSpPr>
        <p:spPr>
          <a:xfrm>
            <a:off x="6752131" y="4293096"/>
            <a:ext cx="1296144" cy="12961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已读不回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C8AF8DF-4B45-F9E5-ECD6-A4F1C1A06B3E}"/>
              </a:ext>
            </a:extLst>
          </p:cNvPr>
          <p:cNvSpPr/>
          <p:nvPr/>
        </p:nvSpPr>
        <p:spPr>
          <a:xfrm>
            <a:off x="8259669" y="2636912"/>
            <a:ext cx="432048" cy="2520280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1431FF-BC97-C5AB-CCFD-444DE43714A1}"/>
              </a:ext>
            </a:extLst>
          </p:cNvPr>
          <p:cNvSpPr/>
          <p:nvPr/>
        </p:nvSpPr>
        <p:spPr>
          <a:xfrm>
            <a:off x="9234324" y="3628192"/>
            <a:ext cx="1584176" cy="51719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阿里巴巴普惠体" panose="00020600040101010101" pitchFamily="18" charset="-122"/>
              </a:rPr>
              <a:t>市场原因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3F38330-A444-0AF8-1AE0-58493C628A44}"/>
              </a:ext>
            </a:extLst>
          </p:cNvPr>
          <p:cNvSpPr/>
          <p:nvPr/>
        </p:nvSpPr>
        <p:spPr>
          <a:xfrm>
            <a:off x="9261832" y="3628192"/>
            <a:ext cx="1584176" cy="51719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ea typeface="阿里巴巴普惠体" panose="00020600040101010101" pitchFamily="18" charset="-122"/>
              </a:rPr>
              <a:t>简历原因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03864-7922-7777-C03B-15FD6F20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59" y="1844824"/>
            <a:ext cx="2301677" cy="42131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C98FB4-12B1-A02B-16B2-3BCBF7B3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582483"/>
            <a:ext cx="2273768" cy="501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12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4" grpId="1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D0310-1A76-ED3E-8D20-E1A949305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4291" y="1786741"/>
            <a:ext cx="5760538" cy="2002473"/>
          </a:xfrm>
        </p:spPr>
        <p:txBody>
          <a:bodyPr/>
          <a:lstStyle/>
          <a:p>
            <a:r>
              <a:rPr lang="zh-CN" altLang="en-US" dirty="0"/>
              <a:t>如何找到合适的练手项目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如何深入学习项目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13F7F-7143-6A17-D6AC-D7E7639FA9D0}"/>
              </a:ext>
            </a:extLst>
          </p:cNvPr>
          <p:cNvSpPr txBox="1">
            <a:spLocks/>
          </p:cNvSpPr>
          <p:nvPr/>
        </p:nvSpPr>
        <p:spPr>
          <a:xfrm>
            <a:off x="5414115" y="2014015"/>
            <a:ext cx="5888623" cy="455808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Gitee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Github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搜索开源项目，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站黑马程序员项目课程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DA4F456-1D03-BE88-E05B-54249B74AEA6}"/>
              </a:ext>
            </a:extLst>
          </p:cNvPr>
          <p:cNvSpPr txBox="1">
            <a:spLocks/>
          </p:cNvSpPr>
          <p:nvPr/>
        </p:nvSpPr>
        <p:spPr>
          <a:xfrm>
            <a:off x="5395262" y="3192364"/>
            <a:ext cx="5992318" cy="221862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技术选型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通用模块，可以嵌套到大部分项目中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学习方式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多方位参考深入挖掘业务和技术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学习程度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三个问题（功能实现、常见问题、系统设计）</a:t>
            </a:r>
          </a:p>
        </p:txBody>
      </p:sp>
    </p:spTree>
    <p:extLst>
      <p:ext uri="{BB962C8B-B14F-4D97-AF65-F5344CB8AC3E}">
        <p14:creationId xmlns:p14="http://schemas.microsoft.com/office/powerpoint/2010/main" val="1191845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846E3-4B80-DDCF-DE2F-B3CEB1F0D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程序员的面试过程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B98B-57D0-CF5C-F139-787532AEAA4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面试形式</a:t>
            </a:r>
            <a:endParaRPr lang="en-US" altLang="zh-CN" dirty="0"/>
          </a:p>
          <a:p>
            <a:r>
              <a:rPr lang="zh-CN" altLang="en-US" dirty="0"/>
              <a:t>面试过程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16D0B-8B0F-4210-31FD-FB93B79DA7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29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F3502-5CB1-3C81-336F-E5D2DFDD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面试形式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806AC-B5CE-BC48-73BF-A806DAC23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306773"/>
          </a:xfrm>
        </p:spPr>
        <p:txBody>
          <a:bodyPr/>
          <a:lstStyle/>
          <a:p>
            <a:r>
              <a:rPr lang="zh-CN" altLang="en-US" dirty="0"/>
              <a:t>企业在招聘的时候，不同的公司面试的轮次不太一样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单轮面试：只有技术面试。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多轮面试</a:t>
            </a:r>
            <a:endParaRPr lang="en-US" altLang="zh-CN" dirty="0"/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两轮：第一、二轮技术面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三轮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轮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81FAD2C-4421-7A30-FF60-4AD582DF12FB}"/>
              </a:ext>
            </a:extLst>
          </p:cNvPr>
          <p:cNvSpPr txBox="1">
            <a:spLocks/>
          </p:cNvSpPr>
          <p:nvPr/>
        </p:nvSpPr>
        <p:spPr>
          <a:xfrm>
            <a:off x="5689276" y="3465513"/>
            <a:ext cx="2012423" cy="411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上市公司、大厂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5FE25-B656-EFD3-6E8F-46710992A080}"/>
              </a:ext>
            </a:extLst>
          </p:cNvPr>
          <p:cNvSpPr txBox="1"/>
          <p:nvPr/>
        </p:nvSpPr>
        <p:spPr>
          <a:xfrm>
            <a:off x="3494203" y="2124899"/>
            <a:ext cx="3425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中小企业、创业型公式、外包</a:t>
            </a:r>
            <a:endParaRPr lang="en-US" altLang="zh-CN" sz="160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1FE30C8-611C-CAE3-7BEB-0C706BB1FBE5}"/>
              </a:ext>
            </a:extLst>
          </p:cNvPr>
          <p:cNvSpPr txBox="1">
            <a:spLocks/>
          </p:cNvSpPr>
          <p:nvPr/>
        </p:nvSpPr>
        <p:spPr>
          <a:xfrm>
            <a:off x="737173" y="4376832"/>
            <a:ext cx="9028996" cy="17788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面试官角色：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资深开发人员（技术经理）：技术最好，多数参与首轮面试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业务部门经理：技术一般，多数参与终面，可以决定你的薪资（思考能力，抗压能力）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HR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：辅助业务部门考察候选人（性格、沟通能力、合作能力、学习能力）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CD0B45C5-4B67-5085-8106-7BFB38A05A0B}"/>
              </a:ext>
            </a:extLst>
          </p:cNvPr>
          <p:cNvSpPr txBox="1">
            <a:spLocks/>
          </p:cNvSpPr>
          <p:nvPr/>
        </p:nvSpPr>
        <p:spPr>
          <a:xfrm>
            <a:off x="4567486" y="2883642"/>
            <a:ext cx="2012423" cy="411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大部分公司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85C21A3-DDA6-E8D5-608E-1C5D1C925A7B}"/>
              </a:ext>
            </a:extLst>
          </p:cNvPr>
          <p:cNvSpPr txBox="1">
            <a:spLocks/>
          </p:cNvSpPr>
          <p:nvPr/>
        </p:nvSpPr>
        <p:spPr>
          <a:xfrm>
            <a:off x="3125185" y="3465513"/>
            <a:ext cx="3237908" cy="411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一、二轮技术面、</a:t>
            </a:r>
            <a:r>
              <a:rPr lang="en-US" altLang="zh-CN" dirty="0"/>
              <a:t>HR</a:t>
            </a:r>
            <a:r>
              <a:rPr lang="zh-CN" altLang="en-US" dirty="0"/>
              <a:t>终面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A49AC888-0B41-5382-C6B3-B5A518F7A4B5}"/>
              </a:ext>
            </a:extLst>
          </p:cNvPr>
          <p:cNvSpPr/>
          <p:nvPr/>
        </p:nvSpPr>
        <p:spPr>
          <a:xfrm>
            <a:off x="2733773" y="3465513"/>
            <a:ext cx="358218" cy="550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56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2C501-DE4C-348E-735F-CDDB07DA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程序员的面试过程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344845-F716-B97F-992B-56EBCD8FBC53}"/>
              </a:ext>
            </a:extLst>
          </p:cNvPr>
          <p:cNvGrpSpPr/>
          <p:nvPr/>
        </p:nvGrpSpPr>
        <p:grpSpPr>
          <a:xfrm>
            <a:off x="1070887" y="2393913"/>
            <a:ext cx="9289032" cy="1528749"/>
            <a:chOff x="1070887" y="2393913"/>
            <a:chExt cx="9289032" cy="152874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DC64365-6CB6-8DDB-49FA-6F10E5E60868}"/>
                </a:ext>
              </a:extLst>
            </p:cNvPr>
            <p:cNvSpPr/>
            <p:nvPr/>
          </p:nvSpPr>
          <p:spPr>
            <a:xfrm>
              <a:off x="1070887" y="2913611"/>
              <a:ext cx="1728192" cy="51719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自我介绍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B97522-B862-6FAE-1E26-CD1786AEF064}"/>
                </a:ext>
              </a:extLst>
            </p:cNvPr>
            <p:cNvSpPr/>
            <p:nvPr/>
          </p:nvSpPr>
          <p:spPr>
            <a:xfrm>
              <a:off x="3447151" y="2911810"/>
              <a:ext cx="1728192" cy="517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项目介绍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F15F514-3D18-1858-5A6C-C1E668D13D40}"/>
                </a:ext>
              </a:extLst>
            </p:cNvPr>
            <p:cNvSpPr/>
            <p:nvPr/>
          </p:nvSpPr>
          <p:spPr>
            <a:xfrm>
              <a:off x="5895423" y="2911810"/>
              <a:ext cx="1728192" cy="517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具体的模块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D58C58-25DA-A0A8-5EAB-C4FEC413C354}"/>
                </a:ext>
              </a:extLst>
            </p:cNvPr>
            <p:cNvSpPr/>
            <p:nvPr/>
          </p:nvSpPr>
          <p:spPr>
            <a:xfrm>
              <a:off x="8631727" y="2393913"/>
              <a:ext cx="1728192" cy="51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业务深度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C3D893-466B-F3EF-EDA0-ED405A295A1C}"/>
                </a:ext>
              </a:extLst>
            </p:cNvPr>
            <p:cNvSpPr/>
            <p:nvPr/>
          </p:nvSpPr>
          <p:spPr>
            <a:xfrm>
              <a:off x="8631727" y="3405472"/>
              <a:ext cx="1728192" cy="51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技术实现</a:t>
              </a:r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DC4581EE-DB5F-3003-69AD-157CB8429AF2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7623615" y="2652508"/>
              <a:ext cx="1008112" cy="517897"/>
            </a:xfrm>
            <a:prstGeom prst="curvedConnector3">
              <a:avLst/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851DC3B7-582A-2FA6-DE20-FDFF48C9B815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7623615" y="3170405"/>
              <a:ext cx="1008112" cy="493662"/>
            </a:xfrm>
            <a:prstGeom prst="curvedConnector3">
              <a:avLst/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E776CE5-BE68-C028-73A7-83AC9D47FCB2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V="1">
              <a:off x="2799079" y="3170405"/>
              <a:ext cx="648072" cy="180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A0B7C25-7228-FFE3-1830-AFC516E958E1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5175343" y="3170405"/>
              <a:ext cx="720080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C1FFF58-92C2-DF18-277E-B73D9B13205D}"/>
              </a:ext>
            </a:extLst>
          </p:cNvPr>
          <p:cNvSpPr/>
          <p:nvPr/>
        </p:nvSpPr>
        <p:spPr>
          <a:xfrm>
            <a:off x="882351" y="4204356"/>
            <a:ext cx="2077666" cy="1366887"/>
          </a:xfrm>
          <a:custGeom>
            <a:avLst/>
            <a:gdLst>
              <a:gd name="connsiteX0" fmla="*/ 0 w 2077666"/>
              <a:gd name="connsiteY0" fmla="*/ 227819 h 1366887"/>
              <a:gd name="connsiteX1" fmla="*/ 227819 w 2077666"/>
              <a:gd name="connsiteY1" fmla="*/ 0 h 1366887"/>
              <a:gd name="connsiteX2" fmla="*/ 719834 w 2077666"/>
              <a:gd name="connsiteY2" fmla="*/ 0 h 1366887"/>
              <a:gd name="connsiteX3" fmla="*/ 1260510 w 2077666"/>
              <a:gd name="connsiteY3" fmla="*/ 0 h 1366887"/>
              <a:gd name="connsiteX4" fmla="*/ 1849847 w 2077666"/>
              <a:gd name="connsiteY4" fmla="*/ 0 h 1366887"/>
              <a:gd name="connsiteX5" fmla="*/ 2077666 w 2077666"/>
              <a:gd name="connsiteY5" fmla="*/ 227819 h 1366887"/>
              <a:gd name="connsiteX6" fmla="*/ 2077666 w 2077666"/>
              <a:gd name="connsiteY6" fmla="*/ 701668 h 1366887"/>
              <a:gd name="connsiteX7" fmla="*/ 2077666 w 2077666"/>
              <a:gd name="connsiteY7" fmla="*/ 1139068 h 1366887"/>
              <a:gd name="connsiteX8" fmla="*/ 1849847 w 2077666"/>
              <a:gd name="connsiteY8" fmla="*/ 1366887 h 1366887"/>
              <a:gd name="connsiteX9" fmla="*/ 1276730 w 2077666"/>
              <a:gd name="connsiteY9" fmla="*/ 1366887 h 1366887"/>
              <a:gd name="connsiteX10" fmla="*/ 736054 w 2077666"/>
              <a:gd name="connsiteY10" fmla="*/ 1366887 h 1366887"/>
              <a:gd name="connsiteX11" fmla="*/ 227819 w 2077666"/>
              <a:gd name="connsiteY11" fmla="*/ 1366887 h 1366887"/>
              <a:gd name="connsiteX12" fmla="*/ 0 w 2077666"/>
              <a:gd name="connsiteY12" fmla="*/ 1139068 h 1366887"/>
              <a:gd name="connsiteX13" fmla="*/ 0 w 2077666"/>
              <a:gd name="connsiteY13" fmla="*/ 674331 h 1366887"/>
              <a:gd name="connsiteX14" fmla="*/ 0 w 2077666"/>
              <a:gd name="connsiteY14" fmla="*/ 227819 h 13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7666" h="1366887" fill="none" extrusionOk="0">
                <a:moveTo>
                  <a:pt x="0" y="227819"/>
                </a:moveTo>
                <a:cubicBezTo>
                  <a:pt x="-25413" y="103585"/>
                  <a:pt x="118078" y="-5075"/>
                  <a:pt x="227819" y="0"/>
                </a:cubicBezTo>
                <a:cubicBezTo>
                  <a:pt x="386709" y="-39520"/>
                  <a:pt x="568223" y="29089"/>
                  <a:pt x="719834" y="0"/>
                </a:cubicBezTo>
                <a:cubicBezTo>
                  <a:pt x="871446" y="-29089"/>
                  <a:pt x="1049255" y="43769"/>
                  <a:pt x="1260510" y="0"/>
                </a:cubicBezTo>
                <a:cubicBezTo>
                  <a:pt x="1471765" y="-43769"/>
                  <a:pt x="1720779" y="21113"/>
                  <a:pt x="1849847" y="0"/>
                </a:cubicBezTo>
                <a:cubicBezTo>
                  <a:pt x="1995044" y="-5770"/>
                  <a:pt x="2092705" y="79346"/>
                  <a:pt x="2077666" y="227819"/>
                </a:cubicBezTo>
                <a:cubicBezTo>
                  <a:pt x="2100206" y="333355"/>
                  <a:pt x="2034128" y="483941"/>
                  <a:pt x="2077666" y="701668"/>
                </a:cubicBezTo>
                <a:cubicBezTo>
                  <a:pt x="2121204" y="919395"/>
                  <a:pt x="2035500" y="977879"/>
                  <a:pt x="2077666" y="1139068"/>
                </a:cubicBezTo>
                <a:cubicBezTo>
                  <a:pt x="2099342" y="1282355"/>
                  <a:pt x="1987704" y="1385032"/>
                  <a:pt x="1849847" y="1366887"/>
                </a:cubicBezTo>
                <a:cubicBezTo>
                  <a:pt x="1571732" y="1415801"/>
                  <a:pt x="1555214" y="1318470"/>
                  <a:pt x="1276730" y="1366887"/>
                </a:cubicBezTo>
                <a:cubicBezTo>
                  <a:pt x="998246" y="1415304"/>
                  <a:pt x="929332" y="1324737"/>
                  <a:pt x="736054" y="1366887"/>
                </a:cubicBezTo>
                <a:cubicBezTo>
                  <a:pt x="542776" y="1409037"/>
                  <a:pt x="432033" y="1314402"/>
                  <a:pt x="227819" y="1366887"/>
                </a:cubicBezTo>
                <a:cubicBezTo>
                  <a:pt x="112773" y="1399252"/>
                  <a:pt x="-17744" y="1290174"/>
                  <a:pt x="0" y="1139068"/>
                </a:cubicBezTo>
                <a:cubicBezTo>
                  <a:pt x="-52955" y="1037186"/>
                  <a:pt x="2353" y="770793"/>
                  <a:pt x="0" y="674331"/>
                </a:cubicBezTo>
                <a:cubicBezTo>
                  <a:pt x="-2353" y="577869"/>
                  <a:pt x="49631" y="355874"/>
                  <a:pt x="0" y="227819"/>
                </a:cubicBezTo>
                <a:close/>
              </a:path>
              <a:path w="2077666" h="1366887" stroke="0" extrusionOk="0">
                <a:moveTo>
                  <a:pt x="0" y="227819"/>
                </a:moveTo>
                <a:cubicBezTo>
                  <a:pt x="-3413" y="127733"/>
                  <a:pt x="92111" y="4728"/>
                  <a:pt x="227819" y="0"/>
                </a:cubicBezTo>
                <a:cubicBezTo>
                  <a:pt x="438453" y="-59203"/>
                  <a:pt x="672278" y="33990"/>
                  <a:pt x="800936" y="0"/>
                </a:cubicBezTo>
                <a:cubicBezTo>
                  <a:pt x="929594" y="-33990"/>
                  <a:pt x="1129443" y="8015"/>
                  <a:pt x="1325391" y="0"/>
                </a:cubicBezTo>
                <a:cubicBezTo>
                  <a:pt x="1521340" y="-8015"/>
                  <a:pt x="1669562" y="14348"/>
                  <a:pt x="1849847" y="0"/>
                </a:cubicBezTo>
                <a:cubicBezTo>
                  <a:pt x="1986669" y="2792"/>
                  <a:pt x="2068303" y="110700"/>
                  <a:pt x="2077666" y="227819"/>
                </a:cubicBezTo>
                <a:cubicBezTo>
                  <a:pt x="2130771" y="375634"/>
                  <a:pt x="2026347" y="570249"/>
                  <a:pt x="2077666" y="701668"/>
                </a:cubicBezTo>
                <a:cubicBezTo>
                  <a:pt x="2128985" y="833087"/>
                  <a:pt x="2057188" y="967224"/>
                  <a:pt x="2077666" y="1139068"/>
                </a:cubicBezTo>
                <a:cubicBezTo>
                  <a:pt x="2089230" y="1273571"/>
                  <a:pt x="1973604" y="1362273"/>
                  <a:pt x="1849847" y="1366887"/>
                </a:cubicBezTo>
                <a:cubicBezTo>
                  <a:pt x="1733469" y="1412791"/>
                  <a:pt x="1465493" y="1344313"/>
                  <a:pt x="1292951" y="1366887"/>
                </a:cubicBezTo>
                <a:cubicBezTo>
                  <a:pt x="1120409" y="1389461"/>
                  <a:pt x="961411" y="1359030"/>
                  <a:pt x="800936" y="1366887"/>
                </a:cubicBezTo>
                <a:cubicBezTo>
                  <a:pt x="640462" y="1374744"/>
                  <a:pt x="417007" y="1353613"/>
                  <a:pt x="227819" y="1366887"/>
                </a:cubicBezTo>
                <a:cubicBezTo>
                  <a:pt x="107461" y="1371620"/>
                  <a:pt x="20682" y="1249823"/>
                  <a:pt x="0" y="1139068"/>
                </a:cubicBezTo>
                <a:cubicBezTo>
                  <a:pt x="-34845" y="1038968"/>
                  <a:pt x="575" y="832230"/>
                  <a:pt x="0" y="683444"/>
                </a:cubicBezTo>
                <a:cubicBezTo>
                  <a:pt x="-575" y="534658"/>
                  <a:pt x="53252" y="367395"/>
                  <a:pt x="0" y="2278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236675969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Alibaba PuHuiTi B"/>
              </a:rPr>
              <a:t>我叫什么，我的工作经历主要是分为了</a:t>
            </a:r>
            <a:r>
              <a:rPr lang="en-US" altLang="zh-CN" sz="1200" dirty="0">
                <a:solidFill>
                  <a:schemeClr val="tx1"/>
                </a:solidFill>
                <a:ea typeface="Alibaba PuHuiTi B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ea typeface="Alibaba PuHuiTi B"/>
              </a:rPr>
              <a:t>个阶段</a:t>
            </a:r>
            <a:endParaRPr lang="en-US" altLang="zh-CN" sz="1200" dirty="0">
              <a:solidFill>
                <a:schemeClr val="tx1"/>
              </a:solidFill>
              <a:ea typeface="Alibaba PuHuiTi B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ea typeface="Alibaba PuHuiTi B"/>
              </a:rPr>
              <a:t>1.xxxx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ea typeface="Alibaba PuHuiTi B"/>
              </a:rPr>
              <a:t>2.xxxx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ea typeface="Alibaba PuHuiTi B"/>
              </a:rPr>
              <a:t>3.xxxx</a:t>
            </a:r>
          </a:p>
          <a:p>
            <a:pPr algn="ctr"/>
            <a:endParaRPr lang="zh-CN" altLang="en-US" sz="12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CC14F5-D9F4-BFB1-EBE8-16EF268EA91E}"/>
              </a:ext>
            </a:extLst>
          </p:cNvPr>
          <p:cNvSpPr txBox="1"/>
          <p:nvPr/>
        </p:nvSpPr>
        <p:spPr>
          <a:xfrm>
            <a:off x="980385" y="1776109"/>
            <a:ext cx="3808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ea typeface="Alibaba PuHuiTi B"/>
              </a:rPr>
              <a:t>整体讲解结构：</a:t>
            </a:r>
            <a:r>
              <a:rPr lang="zh-CN" altLang="en-US" sz="1800" dirty="0">
                <a:solidFill>
                  <a:srgbClr val="C00000"/>
                </a:solidFill>
                <a:ea typeface="Alibaba PuHuiTi B"/>
              </a:rPr>
              <a:t>总分结构</a:t>
            </a:r>
            <a:r>
              <a:rPr lang="zh-CN" altLang="en-US" sz="1800" dirty="0">
                <a:solidFill>
                  <a:schemeClr val="tx1"/>
                </a:solidFill>
                <a:ea typeface="Alibaba PuHuiTi B"/>
              </a:rPr>
              <a:t>表述</a:t>
            </a:r>
            <a:endParaRPr lang="en-US" altLang="zh-CN" sz="1800" dirty="0">
              <a:solidFill>
                <a:schemeClr val="tx1"/>
              </a:solidFill>
              <a:ea typeface="Alibaba PuHuiTi B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2A5E85-91D5-534C-F292-984D1E2B4152}"/>
              </a:ext>
            </a:extLst>
          </p:cNvPr>
          <p:cNvGrpSpPr/>
          <p:nvPr/>
        </p:nvGrpSpPr>
        <p:grpSpPr>
          <a:xfrm>
            <a:off x="3532855" y="4234208"/>
            <a:ext cx="7920712" cy="1366887"/>
            <a:chOff x="3532855" y="4234208"/>
            <a:chExt cx="7920712" cy="136688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85074D-DD53-0FE1-023B-ED463095CE63}"/>
                </a:ext>
              </a:extLst>
            </p:cNvPr>
            <p:cNvSpPr/>
            <p:nvPr/>
          </p:nvSpPr>
          <p:spPr>
            <a:xfrm>
              <a:off x="3532855" y="4234208"/>
              <a:ext cx="7920712" cy="1366887"/>
            </a:xfrm>
            <a:custGeom>
              <a:avLst/>
              <a:gdLst>
                <a:gd name="connsiteX0" fmla="*/ 0 w 7920712"/>
                <a:gd name="connsiteY0" fmla="*/ 227819 h 1366887"/>
                <a:gd name="connsiteX1" fmla="*/ 227819 w 7920712"/>
                <a:gd name="connsiteY1" fmla="*/ 0 h 1366887"/>
                <a:gd name="connsiteX2" fmla="*/ 802055 w 7920712"/>
                <a:gd name="connsiteY2" fmla="*/ 0 h 1366887"/>
                <a:gd name="connsiteX3" fmla="*/ 1152340 w 7920712"/>
                <a:gd name="connsiteY3" fmla="*/ 0 h 1366887"/>
                <a:gd name="connsiteX4" fmla="*/ 1726576 w 7920712"/>
                <a:gd name="connsiteY4" fmla="*/ 0 h 1366887"/>
                <a:gd name="connsiteX5" fmla="*/ 2151511 w 7920712"/>
                <a:gd name="connsiteY5" fmla="*/ 0 h 1366887"/>
                <a:gd name="connsiteX6" fmla="*/ 2501795 w 7920712"/>
                <a:gd name="connsiteY6" fmla="*/ 0 h 1366887"/>
                <a:gd name="connsiteX7" fmla="*/ 3150683 w 7920712"/>
                <a:gd name="connsiteY7" fmla="*/ 0 h 1366887"/>
                <a:gd name="connsiteX8" fmla="*/ 3500967 w 7920712"/>
                <a:gd name="connsiteY8" fmla="*/ 0 h 1366887"/>
                <a:gd name="connsiteX9" fmla="*/ 4224505 w 7920712"/>
                <a:gd name="connsiteY9" fmla="*/ 0 h 1366887"/>
                <a:gd name="connsiteX10" fmla="*/ 4649440 w 7920712"/>
                <a:gd name="connsiteY10" fmla="*/ 0 h 1366887"/>
                <a:gd name="connsiteX11" fmla="*/ 5298327 w 7920712"/>
                <a:gd name="connsiteY11" fmla="*/ 0 h 1366887"/>
                <a:gd name="connsiteX12" fmla="*/ 5947214 w 7920712"/>
                <a:gd name="connsiteY12" fmla="*/ 0 h 1366887"/>
                <a:gd name="connsiteX13" fmla="*/ 6297498 w 7920712"/>
                <a:gd name="connsiteY13" fmla="*/ 0 h 1366887"/>
                <a:gd name="connsiteX14" fmla="*/ 6946386 w 7920712"/>
                <a:gd name="connsiteY14" fmla="*/ 0 h 1366887"/>
                <a:gd name="connsiteX15" fmla="*/ 7692893 w 7920712"/>
                <a:gd name="connsiteY15" fmla="*/ 0 h 1366887"/>
                <a:gd name="connsiteX16" fmla="*/ 7920712 w 7920712"/>
                <a:gd name="connsiteY16" fmla="*/ 227819 h 1366887"/>
                <a:gd name="connsiteX17" fmla="*/ 7920712 w 7920712"/>
                <a:gd name="connsiteY17" fmla="*/ 656106 h 1366887"/>
                <a:gd name="connsiteX18" fmla="*/ 7920712 w 7920712"/>
                <a:gd name="connsiteY18" fmla="*/ 1139068 h 1366887"/>
                <a:gd name="connsiteX19" fmla="*/ 7692893 w 7920712"/>
                <a:gd name="connsiteY19" fmla="*/ 1366887 h 1366887"/>
                <a:gd name="connsiteX20" fmla="*/ 7342609 w 7920712"/>
                <a:gd name="connsiteY20" fmla="*/ 1366887 h 1366887"/>
                <a:gd name="connsiteX21" fmla="*/ 6917674 w 7920712"/>
                <a:gd name="connsiteY21" fmla="*/ 1366887 h 1366887"/>
                <a:gd name="connsiteX22" fmla="*/ 6492739 w 7920712"/>
                <a:gd name="connsiteY22" fmla="*/ 1366887 h 1366887"/>
                <a:gd name="connsiteX23" fmla="*/ 6067804 w 7920712"/>
                <a:gd name="connsiteY23" fmla="*/ 1366887 h 1366887"/>
                <a:gd name="connsiteX24" fmla="*/ 5717520 w 7920712"/>
                <a:gd name="connsiteY24" fmla="*/ 1366887 h 1366887"/>
                <a:gd name="connsiteX25" fmla="*/ 5068632 w 7920712"/>
                <a:gd name="connsiteY25" fmla="*/ 1366887 h 1366887"/>
                <a:gd name="connsiteX26" fmla="*/ 4494396 w 7920712"/>
                <a:gd name="connsiteY26" fmla="*/ 1366887 h 1366887"/>
                <a:gd name="connsiteX27" fmla="*/ 3845509 w 7920712"/>
                <a:gd name="connsiteY27" fmla="*/ 1366887 h 1366887"/>
                <a:gd name="connsiteX28" fmla="*/ 3196622 w 7920712"/>
                <a:gd name="connsiteY28" fmla="*/ 1366887 h 1366887"/>
                <a:gd name="connsiteX29" fmla="*/ 2846337 w 7920712"/>
                <a:gd name="connsiteY29" fmla="*/ 1366887 h 1366887"/>
                <a:gd name="connsiteX30" fmla="*/ 2496053 w 7920712"/>
                <a:gd name="connsiteY30" fmla="*/ 1366887 h 1366887"/>
                <a:gd name="connsiteX31" fmla="*/ 1996467 w 7920712"/>
                <a:gd name="connsiteY31" fmla="*/ 1366887 h 1366887"/>
                <a:gd name="connsiteX32" fmla="*/ 1422231 w 7920712"/>
                <a:gd name="connsiteY32" fmla="*/ 1366887 h 1366887"/>
                <a:gd name="connsiteX33" fmla="*/ 922645 w 7920712"/>
                <a:gd name="connsiteY33" fmla="*/ 1366887 h 1366887"/>
                <a:gd name="connsiteX34" fmla="*/ 227819 w 7920712"/>
                <a:gd name="connsiteY34" fmla="*/ 1366887 h 1366887"/>
                <a:gd name="connsiteX35" fmla="*/ 0 w 7920712"/>
                <a:gd name="connsiteY35" fmla="*/ 1139068 h 1366887"/>
                <a:gd name="connsiteX36" fmla="*/ 0 w 7920712"/>
                <a:gd name="connsiteY36" fmla="*/ 710781 h 1366887"/>
                <a:gd name="connsiteX37" fmla="*/ 0 w 7920712"/>
                <a:gd name="connsiteY37" fmla="*/ 227819 h 13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920712" h="1366887" fill="none" extrusionOk="0">
                  <a:moveTo>
                    <a:pt x="0" y="227819"/>
                  </a:moveTo>
                  <a:cubicBezTo>
                    <a:pt x="18802" y="132233"/>
                    <a:pt x="110554" y="-122"/>
                    <a:pt x="227819" y="0"/>
                  </a:cubicBezTo>
                  <a:cubicBezTo>
                    <a:pt x="468175" y="-24243"/>
                    <a:pt x="519715" y="36296"/>
                    <a:pt x="802055" y="0"/>
                  </a:cubicBezTo>
                  <a:cubicBezTo>
                    <a:pt x="1084395" y="-36296"/>
                    <a:pt x="1043325" y="5840"/>
                    <a:pt x="1152340" y="0"/>
                  </a:cubicBezTo>
                  <a:cubicBezTo>
                    <a:pt x="1261355" y="-5840"/>
                    <a:pt x="1543906" y="29971"/>
                    <a:pt x="1726576" y="0"/>
                  </a:cubicBezTo>
                  <a:cubicBezTo>
                    <a:pt x="1909246" y="-29971"/>
                    <a:pt x="1982965" y="40753"/>
                    <a:pt x="2151511" y="0"/>
                  </a:cubicBezTo>
                  <a:cubicBezTo>
                    <a:pt x="2320058" y="-40753"/>
                    <a:pt x="2356228" y="661"/>
                    <a:pt x="2501795" y="0"/>
                  </a:cubicBezTo>
                  <a:cubicBezTo>
                    <a:pt x="2647362" y="-661"/>
                    <a:pt x="2826401" y="15336"/>
                    <a:pt x="3150683" y="0"/>
                  </a:cubicBezTo>
                  <a:cubicBezTo>
                    <a:pt x="3474965" y="-15336"/>
                    <a:pt x="3387798" y="35841"/>
                    <a:pt x="3500967" y="0"/>
                  </a:cubicBezTo>
                  <a:cubicBezTo>
                    <a:pt x="3614136" y="-35841"/>
                    <a:pt x="4044970" y="48569"/>
                    <a:pt x="4224505" y="0"/>
                  </a:cubicBezTo>
                  <a:cubicBezTo>
                    <a:pt x="4404040" y="-48569"/>
                    <a:pt x="4494375" y="36209"/>
                    <a:pt x="4649440" y="0"/>
                  </a:cubicBezTo>
                  <a:cubicBezTo>
                    <a:pt x="4804506" y="-36209"/>
                    <a:pt x="5157665" y="58635"/>
                    <a:pt x="5298327" y="0"/>
                  </a:cubicBezTo>
                  <a:cubicBezTo>
                    <a:pt x="5438989" y="-58635"/>
                    <a:pt x="5705770" y="49205"/>
                    <a:pt x="5947214" y="0"/>
                  </a:cubicBezTo>
                  <a:cubicBezTo>
                    <a:pt x="6188658" y="-49205"/>
                    <a:pt x="6188270" y="19370"/>
                    <a:pt x="6297498" y="0"/>
                  </a:cubicBezTo>
                  <a:cubicBezTo>
                    <a:pt x="6406726" y="-19370"/>
                    <a:pt x="6662918" y="44227"/>
                    <a:pt x="6946386" y="0"/>
                  </a:cubicBezTo>
                  <a:cubicBezTo>
                    <a:pt x="7229854" y="-44227"/>
                    <a:pt x="7447843" y="77702"/>
                    <a:pt x="7692893" y="0"/>
                  </a:cubicBezTo>
                  <a:cubicBezTo>
                    <a:pt x="7813481" y="-3401"/>
                    <a:pt x="7934933" y="99512"/>
                    <a:pt x="7920712" y="227819"/>
                  </a:cubicBezTo>
                  <a:cubicBezTo>
                    <a:pt x="7960521" y="352576"/>
                    <a:pt x="7912882" y="454844"/>
                    <a:pt x="7920712" y="656106"/>
                  </a:cubicBezTo>
                  <a:cubicBezTo>
                    <a:pt x="7928542" y="857368"/>
                    <a:pt x="7898822" y="948803"/>
                    <a:pt x="7920712" y="1139068"/>
                  </a:cubicBezTo>
                  <a:cubicBezTo>
                    <a:pt x="7914071" y="1235080"/>
                    <a:pt x="7801421" y="1378378"/>
                    <a:pt x="7692893" y="1366887"/>
                  </a:cubicBezTo>
                  <a:cubicBezTo>
                    <a:pt x="7559248" y="1380945"/>
                    <a:pt x="7501316" y="1345610"/>
                    <a:pt x="7342609" y="1366887"/>
                  </a:cubicBezTo>
                  <a:cubicBezTo>
                    <a:pt x="7183902" y="1388164"/>
                    <a:pt x="7030868" y="1347682"/>
                    <a:pt x="6917674" y="1366887"/>
                  </a:cubicBezTo>
                  <a:cubicBezTo>
                    <a:pt x="6804480" y="1386092"/>
                    <a:pt x="6701344" y="1351128"/>
                    <a:pt x="6492739" y="1366887"/>
                  </a:cubicBezTo>
                  <a:cubicBezTo>
                    <a:pt x="6284135" y="1382646"/>
                    <a:pt x="6195905" y="1326499"/>
                    <a:pt x="6067804" y="1366887"/>
                  </a:cubicBezTo>
                  <a:cubicBezTo>
                    <a:pt x="5939703" y="1407275"/>
                    <a:pt x="5848465" y="1363576"/>
                    <a:pt x="5717520" y="1366887"/>
                  </a:cubicBezTo>
                  <a:cubicBezTo>
                    <a:pt x="5586575" y="1370198"/>
                    <a:pt x="5361793" y="1326210"/>
                    <a:pt x="5068632" y="1366887"/>
                  </a:cubicBezTo>
                  <a:cubicBezTo>
                    <a:pt x="4775471" y="1407564"/>
                    <a:pt x="4698102" y="1301889"/>
                    <a:pt x="4494396" y="1366887"/>
                  </a:cubicBezTo>
                  <a:cubicBezTo>
                    <a:pt x="4290690" y="1431885"/>
                    <a:pt x="4010764" y="1305496"/>
                    <a:pt x="3845509" y="1366887"/>
                  </a:cubicBezTo>
                  <a:cubicBezTo>
                    <a:pt x="3680254" y="1428278"/>
                    <a:pt x="3493645" y="1293637"/>
                    <a:pt x="3196622" y="1366887"/>
                  </a:cubicBezTo>
                  <a:cubicBezTo>
                    <a:pt x="2899599" y="1440137"/>
                    <a:pt x="2972535" y="1326108"/>
                    <a:pt x="2846337" y="1366887"/>
                  </a:cubicBezTo>
                  <a:cubicBezTo>
                    <a:pt x="2720140" y="1407666"/>
                    <a:pt x="2574545" y="1359515"/>
                    <a:pt x="2496053" y="1366887"/>
                  </a:cubicBezTo>
                  <a:cubicBezTo>
                    <a:pt x="2417561" y="1374259"/>
                    <a:pt x="2221488" y="1319097"/>
                    <a:pt x="1996467" y="1366887"/>
                  </a:cubicBezTo>
                  <a:cubicBezTo>
                    <a:pt x="1771446" y="1414677"/>
                    <a:pt x="1643379" y="1331935"/>
                    <a:pt x="1422231" y="1366887"/>
                  </a:cubicBezTo>
                  <a:cubicBezTo>
                    <a:pt x="1201083" y="1401839"/>
                    <a:pt x="1056450" y="1356598"/>
                    <a:pt x="922645" y="1366887"/>
                  </a:cubicBezTo>
                  <a:cubicBezTo>
                    <a:pt x="788840" y="1377176"/>
                    <a:pt x="569272" y="1358847"/>
                    <a:pt x="227819" y="1366887"/>
                  </a:cubicBezTo>
                  <a:cubicBezTo>
                    <a:pt x="68437" y="1353154"/>
                    <a:pt x="32198" y="1246873"/>
                    <a:pt x="0" y="1139068"/>
                  </a:cubicBezTo>
                  <a:cubicBezTo>
                    <a:pt x="-49772" y="1004361"/>
                    <a:pt x="16909" y="858321"/>
                    <a:pt x="0" y="710781"/>
                  </a:cubicBezTo>
                  <a:cubicBezTo>
                    <a:pt x="-16909" y="563241"/>
                    <a:pt x="34284" y="367210"/>
                    <a:pt x="0" y="227819"/>
                  </a:cubicBezTo>
                  <a:close/>
                </a:path>
                <a:path w="7920712" h="1366887" stroke="0" extrusionOk="0">
                  <a:moveTo>
                    <a:pt x="0" y="227819"/>
                  </a:moveTo>
                  <a:cubicBezTo>
                    <a:pt x="-3413" y="127733"/>
                    <a:pt x="92111" y="4728"/>
                    <a:pt x="227819" y="0"/>
                  </a:cubicBezTo>
                  <a:cubicBezTo>
                    <a:pt x="559178" y="-42500"/>
                    <a:pt x="632675" y="62230"/>
                    <a:pt x="951357" y="0"/>
                  </a:cubicBezTo>
                  <a:cubicBezTo>
                    <a:pt x="1270039" y="-62230"/>
                    <a:pt x="1313431" y="26916"/>
                    <a:pt x="1450943" y="0"/>
                  </a:cubicBezTo>
                  <a:cubicBezTo>
                    <a:pt x="1588455" y="-26916"/>
                    <a:pt x="1776989" y="32324"/>
                    <a:pt x="2025179" y="0"/>
                  </a:cubicBezTo>
                  <a:cubicBezTo>
                    <a:pt x="2273369" y="-32324"/>
                    <a:pt x="2529214" y="964"/>
                    <a:pt x="2674066" y="0"/>
                  </a:cubicBezTo>
                  <a:cubicBezTo>
                    <a:pt x="2818918" y="-964"/>
                    <a:pt x="3034414" y="36429"/>
                    <a:pt x="3322954" y="0"/>
                  </a:cubicBezTo>
                  <a:cubicBezTo>
                    <a:pt x="3611494" y="-36429"/>
                    <a:pt x="3589722" y="2829"/>
                    <a:pt x="3673238" y="0"/>
                  </a:cubicBezTo>
                  <a:cubicBezTo>
                    <a:pt x="3756754" y="-2829"/>
                    <a:pt x="4178383" y="14294"/>
                    <a:pt x="4396776" y="0"/>
                  </a:cubicBezTo>
                  <a:cubicBezTo>
                    <a:pt x="4615169" y="-14294"/>
                    <a:pt x="4641057" y="41014"/>
                    <a:pt x="4821711" y="0"/>
                  </a:cubicBezTo>
                  <a:cubicBezTo>
                    <a:pt x="5002366" y="-41014"/>
                    <a:pt x="5292666" y="36735"/>
                    <a:pt x="5545249" y="0"/>
                  </a:cubicBezTo>
                  <a:cubicBezTo>
                    <a:pt x="5797832" y="-36735"/>
                    <a:pt x="5940981" y="9799"/>
                    <a:pt x="6194136" y="0"/>
                  </a:cubicBezTo>
                  <a:cubicBezTo>
                    <a:pt x="6447291" y="-9799"/>
                    <a:pt x="6460296" y="32387"/>
                    <a:pt x="6544420" y="0"/>
                  </a:cubicBezTo>
                  <a:cubicBezTo>
                    <a:pt x="6628544" y="-32387"/>
                    <a:pt x="6985358" y="6485"/>
                    <a:pt x="7118657" y="0"/>
                  </a:cubicBezTo>
                  <a:cubicBezTo>
                    <a:pt x="7251956" y="-6485"/>
                    <a:pt x="7429205" y="8950"/>
                    <a:pt x="7692893" y="0"/>
                  </a:cubicBezTo>
                  <a:cubicBezTo>
                    <a:pt x="7849202" y="13480"/>
                    <a:pt x="7901573" y="108578"/>
                    <a:pt x="7920712" y="227819"/>
                  </a:cubicBezTo>
                  <a:cubicBezTo>
                    <a:pt x="7970450" y="382811"/>
                    <a:pt x="7868561" y="492501"/>
                    <a:pt x="7920712" y="692556"/>
                  </a:cubicBezTo>
                  <a:cubicBezTo>
                    <a:pt x="7972863" y="892611"/>
                    <a:pt x="7917851" y="960227"/>
                    <a:pt x="7920712" y="1139068"/>
                  </a:cubicBezTo>
                  <a:cubicBezTo>
                    <a:pt x="7947916" y="1270653"/>
                    <a:pt x="7803167" y="1355364"/>
                    <a:pt x="7692893" y="1366887"/>
                  </a:cubicBezTo>
                  <a:cubicBezTo>
                    <a:pt x="7543532" y="1423911"/>
                    <a:pt x="7392208" y="1313183"/>
                    <a:pt x="7193307" y="1366887"/>
                  </a:cubicBezTo>
                  <a:cubicBezTo>
                    <a:pt x="6994406" y="1420591"/>
                    <a:pt x="6892485" y="1361979"/>
                    <a:pt x="6693722" y="1366887"/>
                  </a:cubicBezTo>
                  <a:cubicBezTo>
                    <a:pt x="6494959" y="1371795"/>
                    <a:pt x="6487168" y="1327508"/>
                    <a:pt x="6343437" y="1366887"/>
                  </a:cubicBezTo>
                  <a:cubicBezTo>
                    <a:pt x="6199706" y="1406266"/>
                    <a:pt x="6117969" y="1333806"/>
                    <a:pt x="5918502" y="1366887"/>
                  </a:cubicBezTo>
                  <a:cubicBezTo>
                    <a:pt x="5719036" y="1399968"/>
                    <a:pt x="5398409" y="1361075"/>
                    <a:pt x="5194964" y="1366887"/>
                  </a:cubicBezTo>
                  <a:cubicBezTo>
                    <a:pt x="4991519" y="1372699"/>
                    <a:pt x="4923050" y="1360558"/>
                    <a:pt x="4844680" y="1366887"/>
                  </a:cubicBezTo>
                  <a:cubicBezTo>
                    <a:pt x="4766310" y="1373216"/>
                    <a:pt x="4565616" y="1333489"/>
                    <a:pt x="4419745" y="1366887"/>
                  </a:cubicBezTo>
                  <a:cubicBezTo>
                    <a:pt x="4273874" y="1400285"/>
                    <a:pt x="4023977" y="1352031"/>
                    <a:pt x="3696207" y="1366887"/>
                  </a:cubicBezTo>
                  <a:cubicBezTo>
                    <a:pt x="3368437" y="1381743"/>
                    <a:pt x="3399436" y="1361345"/>
                    <a:pt x="3121971" y="1366887"/>
                  </a:cubicBezTo>
                  <a:cubicBezTo>
                    <a:pt x="2844506" y="1372429"/>
                    <a:pt x="2733053" y="1316874"/>
                    <a:pt x="2547734" y="1366887"/>
                  </a:cubicBezTo>
                  <a:cubicBezTo>
                    <a:pt x="2362415" y="1416900"/>
                    <a:pt x="2307160" y="1327611"/>
                    <a:pt x="2122799" y="1366887"/>
                  </a:cubicBezTo>
                  <a:cubicBezTo>
                    <a:pt x="1938439" y="1406163"/>
                    <a:pt x="1729982" y="1332164"/>
                    <a:pt x="1623214" y="1366887"/>
                  </a:cubicBezTo>
                  <a:cubicBezTo>
                    <a:pt x="1516447" y="1401610"/>
                    <a:pt x="1361964" y="1332668"/>
                    <a:pt x="1272929" y="1366887"/>
                  </a:cubicBezTo>
                  <a:cubicBezTo>
                    <a:pt x="1183895" y="1401106"/>
                    <a:pt x="598712" y="1242997"/>
                    <a:pt x="227819" y="1366887"/>
                  </a:cubicBezTo>
                  <a:cubicBezTo>
                    <a:pt x="122204" y="1372012"/>
                    <a:pt x="7023" y="1248666"/>
                    <a:pt x="0" y="1139068"/>
                  </a:cubicBezTo>
                  <a:cubicBezTo>
                    <a:pt x="-25599" y="1004329"/>
                    <a:pt x="47728" y="826000"/>
                    <a:pt x="0" y="674331"/>
                  </a:cubicBezTo>
                  <a:cubicBezTo>
                    <a:pt x="-47728" y="522662"/>
                    <a:pt x="14775" y="402502"/>
                    <a:pt x="0" y="227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366759693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80D709-2950-FEEE-3DDE-1D27BD8EBE1B}"/>
                </a:ext>
              </a:extLst>
            </p:cNvPr>
            <p:cNvSpPr txBox="1"/>
            <p:nvPr/>
          </p:nvSpPr>
          <p:spPr>
            <a:xfrm>
              <a:off x="3761296" y="4406187"/>
              <a:ext cx="32522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rgbClr val="C00000"/>
                  </a:solidFill>
                  <a:ea typeface="Alibaba PuHuiTi B"/>
                </a:rPr>
                <a:t>所有的都要提前准备、提前准备、准备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AF9CA-0393-46FF-6BAA-C6518EC0362F}"/>
              </a:ext>
            </a:extLst>
          </p:cNvPr>
          <p:cNvSpPr txBox="1"/>
          <p:nvPr/>
        </p:nvSpPr>
        <p:spPr>
          <a:xfrm>
            <a:off x="3780150" y="4773834"/>
            <a:ext cx="4213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主导</a:t>
            </a:r>
            <a:r>
              <a:rPr lang="zh-CN" altLang="en-US" sz="12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设计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文章发布审核、延时发布等技术方案的选型和实现</a:t>
            </a:r>
            <a:endParaRPr lang="zh-CN" altLang="en-US" sz="1200" b="1" dirty="0">
              <a:solidFill>
                <a:srgbClr val="C00000"/>
              </a:solidFill>
              <a:ea typeface="Alibaba PuHuiTi B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A47081-A90A-3C28-26F1-739262511444}"/>
              </a:ext>
            </a:extLst>
          </p:cNvPr>
          <p:cNvSpPr txBox="1"/>
          <p:nvPr/>
        </p:nvSpPr>
        <p:spPr>
          <a:xfrm>
            <a:off x="4025622" y="5141479"/>
            <a:ext cx="7465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审核什么内容？什么技术实现的审核？延时发布的技术是如何实现的，是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，还是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RabbitMQ?</a:t>
            </a:r>
            <a:endParaRPr lang="zh-CN" altLang="en-US" sz="1200" b="1" dirty="0">
              <a:solidFill>
                <a:srgbClr val="C00000"/>
              </a:solidFill>
              <a:ea typeface="Alibaba PuHuiTi B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9A4030-3D62-2399-0FAA-50FD00B7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33" y="1263193"/>
            <a:ext cx="7643658" cy="2735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DFB2E49-1D39-260C-8C96-BAF07B697A94}"/>
              </a:ext>
            </a:extLst>
          </p:cNvPr>
          <p:cNvSpPr txBox="1"/>
          <p:nvPr/>
        </p:nvSpPr>
        <p:spPr>
          <a:xfrm>
            <a:off x="3582183" y="6008744"/>
            <a:ext cx="1998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ea typeface="Alibaba PuHuiTi B"/>
              </a:rPr>
              <a:t>准备</a:t>
            </a:r>
            <a:r>
              <a:rPr lang="en-US" altLang="zh-CN" sz="1800" b="1" dirty="0">
                <a:solidFill>
                  <a:srgbClr val="C00000"/>
                </a:solidFill>
                <a:ea typeface="Alibaba PuHuiTi B"/>
              </a:rPr>
              <a:t>+</a:t>
            </a:r>
            <a:r>
              <a:rPr lang="zh-CN" altLang="en-US" sz="1800" b="1" dirty="0">
                <a:solidFill>
                  <a:srgbClr val="C00000"/>
                </a:solidFill>
                <a:ea typeface="Alibaba PuHuiTi B"/>
              </a:rPr>
              <a:t>复盘</a:t>
            </a:r>
            <a:endParaRPr lang="en-US" altLang="zh-CN" sz="1800" b="1" dirty="0">
              <a:solidFill>
                <a:srgbClr val="C00000"/>
              </a:solidFill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22019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/>
      <p:bldP spid="15" grpId="0"/>
      <p:bldP spid="16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D229-D402-BD75-6816-B573E45F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如何准备面试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C36D8-1181-19D9-51BC-BEDDB1511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2588" y="2340641"/>
            <a:ext cx="10698800" cy="572241"/>
          </a:xfrm>
        </p:spPr>
        <p:txBody>
          <a:bodyPr/>
          <a:lstStyle/>
          <a:p>
            <a:r>
              <a:rPr lang="zh-CN" altLang="en-US" dirty="0"/>
              <a:t>强哥推荐的</a:t>
            </a:r>
            <a:r>
              <a:rPr lang="en-US" altLang="zh-CN" dirty="0"/>
              <a:t>《</a:t>
            </a:r>
            <a:r>
              <a:rPr lang="zh-CN" altLang="en-US" dirty="0"/>
              <a:t>孙子兵法</a:t>
            </a:r>
            <a:r>
              <a:rPr lang="en-US" altLang="zh-CN" dirty="0"/>
              <a:t>》</a:t>
            </a:r>
            <a:r>
              <a:rPr lang="zh-CN" altLang="en-US" dirty="0"/>
              <a:t>中有一段话送给大家：</a:t>
            </a:r>
            <a:r>
              <a:rPr lang="zh-CN" altLang="en-US" b="1" dirty="0"/>
              <a:t>求其上</a:t>
            </a:r>
            <a:r>
              <a:rPr lang="en-US" altLang="zh-CN" b="1" dirty="0"/>
              <a:t>,</a:t>
            </a:r>
            <a:r>
              <a:rPr lang="zh-CN" altLang="en-US" b="1" dirty="0"/>
              <a:t>得其中</a:t>
            </a:r>
            <a:r>
              <a:rPr lang="en-US" altLang="zh-CN" b="1" dirty="0"/>
              <a:t>;</a:t>
            </a:r>
            <a:r>
              <a:rPr lang="zh-CN" altLang="en-US" b="1" dirty="0"/>
              <a:t>求其中</a:t>
            </a:r>
            <a:r>
              <a:rPr lang="en-US" altLang="zh-CN" b="1" dirty="0"/>
              <a:t>,</a:t>
            </a:r>
            <a:r>
              <a:rPr lang="zh-CN" altLang="en-US" b="1" dirty="0"/>
              <a:t>得其下</a:t>
            </a:r>
            <a:r>
              <a:rPr lang="en-US" altLang="zh-CN" b="1" dirty="0"/>
              <a:t>,</a:t>
            </a:r>
            <a:r>
              <a:rPr lang="zh-CN" altLang="en-US" b="1" dirty="0"/>
              <a:t>求其下</a:t>
            </a:r>
            <a:r>
              <a:rPr lang="en-US" altLang="zh-CN" b="1" dirty="0"/>
              <a:t>,</a:t>
            </a:r>
            <a:r>
              <a:rPr lang="zh-CN" altLang="en-US" b="1" dirty="0"/>
              <a:t>必败</a:t>
            </a:r>
          </a:p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A5B9CC-36D8-0BDC-D516-EB5772333D52}"/>
              </a:ext>
            </a:extLst>
          </p:cNvPr>
          <p:cNvGrpSpPr/>
          <p:nvPr/>
        </p:nvGrpSpPr>
        <p:grpSpPr>
          <a:xfrm>
            <a:off x="876692" y="3008313"/>
            <a:ext cx="10850251" cy="914400"/>
            <a:chOff x="678729" y="2752627"/>
            <a:chExt cx="10982227" cy="9144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E70BF4-C59D-C90E-7BE3-5C91E4A8F2FD}"/>
                </a:ext>
              </a:extLst>
            </p:cNvPr>
            <p:cNvSpPr/>
            <p:nvPr/>
          </p:nvSpPr>
          <p:spPr bwMode="auto">
            <a:xfrm>
              <a:off x="678729" y="2752627"/>
              <a:ext cx="10982227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占位符 2">
              <a:extLst>
                <a:ext uri="{FF2B5EF4-FFF2-40B4-BE49-F238E27FC236}">
                  <a16:creationId xmlns:a16="http://schemas.microsoft.com/office/drawing/2014/main" id="{EA9AE444-2109-7359-1107-D5CC0D10BD6D}"/>
                </a:ext>
              </a:extLst>
            </p:cNvPr>
            <p:cNvSpPr txBox="1">
              <a:spLocks/>
            </p:cNvSpPr>
            <p:nvPr/>
          </p:nvSpPr>
          <p:spPr>
            <a:xfrm>
              <a:off x="812587" y="2774273"/>
              <a:ext cx="10698800" cy="87389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如果你想进中厂，就要做进大厂的准备。如果你想找到月薪</a:t>
              </a:r>
              <a:r>
                <a:rPr lang="en-US" altLang="zh-CN" sz="1400" dirty="0"/>
                <a:t>1W+</a:t>
              </a:r>
              <a:r>
                <a:rPr lang="zh-CN" altLang="en-US" sz="1400" dirty="0"/>
                <a:t>的工作，就需要做月薪</a:t>
              </a:r>
              <a:r>
                <a:rPr lang="en-US" altLang="zh-CN" sz="1400" dirty="0"/>
                <a:t>1W5+</a:t>
              </a:r>
              <a:r>
                <a:rPr lang="zh-CN" altLang="en-US" sz="1400" dirty="0"/>
                <a:t>的准备。如果你的目标就是找到工作，起码要做冲击中小厂的准备。如果你的目标就是找个小公司混日子，大概率找不到工作</a:t>
              </a: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D8EEE11-72DF-C475-35B5-705ECE25BE4B}"/>
              </a:ext>
            </a:extLst>
          </p:cNvPr>
          <p:cNvSpPr/>
          <p:nvPr/>
        </p:nvSpPr>
        <p:spPr bwMode="auto">
          <a:xfrm>
            <a:off x="810706" y="1696824"/>
            <a:ext cx="1923068" cy="509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找工作的心态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3ADDF0-AEF1-D9F3-84E3-6FC321C2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4203536"/>
            <a:ext cx="7977284" cy="18856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4677B-EC9D-D923-8EE9-4CDEBBE6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42" y="4055197"/>
            <a:ext cx="7639319" cy="21308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0B638DCA-0980-C768-A57A-A6BE3F7D567A}"/>
              </a:ext>
            </a:extLst>
          </p:cNvPr>
          <p:cNvSpPr txBox="1">
            <a:spLocks/>
          </p:cNvSpPr>
          <p:nvPr/>
        </p:nvSpPr>
        <p:spPr>
          <a:xfrm>
            <a:off x="3106332" y="1727900"/>
            <a:ext cx="3842427" cy="411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找出自己的不足，针对性的补强</a:t>
            </a: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7601546A-4F12-6620-5FA0-4D1AA936A13D}"/>
              </a:ext>
            </a:extLst>
          </p:cNvPr>
          <p:cNvSpPr txBox="1">
            <a:spLocks/>
          </p:cNvSpPr>
          <p:nvPr/>
        </p:nvSpPr>
        <p:spPr>
          <a:xfrm>
            <a:off x="516059" y="6276331"/>
            <a:ext cx="11346003" cy="36013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参考文章：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https://juejin.cn/post/7206116224840138810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78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956C-4484-F903-3632-F89BF967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  <a:effectLst/>
              </a:rPr>
              <a:t>一份鸡汤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56418-739D-5257-6FE3-6028D3720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2495" y="2208665"/>
            <a:ext cx="8550111" cy="756772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要么学历牛逼，要么技术牛逼，要么都牛逼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0051AEB-F1B4-353B-8F39-4A8ECC587447}"/>
              </a:ext>
            </a:extLst>
          </p:cNvPr>
          <p:cNvSpPr txBox="1">
            <a:spLocks/>
          </p:cNvSpPr>
          <p:nvPr/>
        </p:nvSpPr>
        <p:spPr>
          <a:xfrm>
            <a:off x="1116065" y="3465513"/>
            <a:ext cx="9959870" cy="6445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如果学历无法改变，请让技术牛逼，其他都是扯淡</a:t>
            </a: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~~</a:t>
            </a:r>
            <a:endParaRPr lang="zh-CN" altLang="en-US" sz="3200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84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EA544D-FD0A-1382-2424-94E012229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5880" y="1124745"/>
            <a:ext cx="5973761" cy="3240360"/>
          </a:xfrm>
        </p:spPr>
        <p:txBody>
          <a:bodyPr/>
          <a:lstStyle/>
          <a:p>
            <a:r>
              <a:rPr lang="zh-CN" altLang="en-US" dirty="0"/>
              <a:t>企业是如何筛选简历的</a:t>
            </a:r>
            <a:endParaRPr lang="en-US" altLang="zh-CN" dirty="0"/>
          </a:p>
          <a:p>
            <a:r>
              <a:rPr lang="zh-CN" altLang="en-US" dirty="0"/>
              <a:t>简历注意事项</a:t>
            </a:r>
            <a:endParaRPr lang="en-US" altLang="zh-CN" dirty="0"/>
          </a:p>
          <a:p>
            <a:r>
              <a:rPr lang="zh-CN" altLang="en-US" dirty="0"/>
              <a:t>应届生该如何找到合适的练手项目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程序员的面试过程</a:t>
            </a:r>
          </a:p>
        </p:txBody>
      </p:sp>
    </p:spTree>
    <p:extLst>
      <p:ext uri="{BB962C8B-B14F-4D97-AF65-F5344CB8AC3E}">
        <p14:creationId xmlns:p14="http://schemas.microsoft.com/office/powerpoint/2010/main" val="14366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uiExpand="1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EA544D-FD0A-1382-2424-94E012229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5880" y="1124745"/>
            <a:ext cx="5973761" cy="32403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企业是如何筛选简历的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简历注意事项</a:t>
            </a:r>
            <a:endParaRPr lang="en-US" altLang="zh-CN" dirty="0"/>
          </a:p>
          <a:p>
            <a:r>
              <a:rPr lang="zh-CN" altLang="en-US" dirty="0"/>
              <a:t>应届生该如何找到合适的练手项目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程序员的面试过程</a:t>
            </a:r>
          </a:p>
        </p:txBody>
      </p:sp>
    </p:spTree>
    <p:extLst>
      <p:ext uri="{BB962C8B-B14F-4D97-AF65-F5344CB8AC3E}">
        <p14:creationId xmlns:p14="http://schemas.microsoft.com/office/powerpoint/2010/main" val="106604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8330-BEAF-7B23-422D-CCC35C3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9"/>
            <a:ext cx="6654800" cy="662782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企业是如何筛选简历的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3A8BE-6D41-32CE-3623-C8AF781AD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13EACE-13E4-932C-C5C4-1DC3AC626975}"/>
              </a:ext>
            </a:extLst>
          </p:cNvPr>
          <p:cNvGrpSpPr/>
          <p:nvPr/>
        </p:nvGrpSpPr>
        <p:grpSpPr>
          <a:xfrm>
            <a:off x="8472264" y="4184967"/>
            <a:ext cx="2333674" cy="1325563"/>
            <a:chOff x="8472264" y="4184967"/>
            <a:chExt cx="2333674" cy="1325563"/>
          </a:xfrm>
        </p:grpSpPr>
        <p:pic>
          <p:nvPicPr>
            <p:cNvPr id="5" name="图片 4" descr="卡通人物&#10;&#10;描述已自动生成">
              <a:extLst>
                <a:ext uri="{FF2B5EF4-FFF2-40B4-BE49-F238E27FC236}">
                  <a16:creationId xmlns:a16="http://schemas.microsoft.com/office/drawing/2014/main" id="{89EB4A63-EC1C-5195-E06F-E0BAA669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264" y="4184967"/>
              <a:ext cx="1325563" cy="1325563"/>
            </a:xfrm>
            <a:prstGeom prst="rect">
              <a:avLst/>
            </a:prstGeom>
          </p:spPr>
        </p:pic>
        <p:sp>
          <p:nvSpPr>
            <p:cNvPr id="12" name="文本占位符 2">
              <a:extLst>
                <a:ext uri="{FF2B5EF4-FFF2-40B4-BE49-F238E27FC236}">
                  <a16:creationId xmlns:a16="http://schemas.microsoft.com/office/drawing/2014/main" id="{4EB29F23-33F2-3655-BDFA-48D42D3B7390}"/>
                </a:ext>
              </a:extLst>
            </p:cNvPr>
            <p:cNvSpPr txBox="1">
              <a:spLocks/>
            </p:cNvSpPr>
            <p:nvPr/>
          </p:nvSpPr>
          <p:spPr>
            <a:xfrm>
              <a:off x="9480376" y="4717768"/>
              <a:ext cx="1325562" cy="61300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 dirty="0"/>
                <a:t>部门负责人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F4551E-6729-A8EF-D127-A15659B27ADA}"/>
              </a:ext>
            </a:extLst>
          </p:cNvPr>
          <p:cNvGrpSpPr/>
          <p:nvPr/>
        </p:nvGrpSpPr>
        <p:grpSpPr>
          <a:xfrm>
            <a:off x="5915980" y="3410007"/>
            <a:ext cx="2736304" cy="1200007"/>
            <a:chOff x="5915980" y="3410007"/>
            <a:chExt cx="2736304" cy="1200007"/>
          </a:xfrm>
        </p:grpSpPr>
        <p:sp>
          <p:nvSpPr>
            <p:cNvPr id="7" name="箭头: 上弧形 6">
              <a:extLst>
                <a:ext uri="{FF2B5EF4-FFF2-40B4-BE49-F238E27FC236}">
                  <a16:creationId xmlns:a16="http://schemas.microsoft.com/office/drawing/2014/main" id="{347A8DA9-FFA2-D43E-F9C9-DA3407EA040E}"/>
                </a:ext>
              </a:extLst>
            </p:cNvPr>
            <p:cNvSpPr/>
            <p:nvPr/>
          </p:nvSpPr>
          <p:spPr>
            <a:xfrm>
              <a:off x="5915980" y="3997008"/>
              <a:ext cx="2736304" cy="613006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占位符 2">
              <a:extLst>
                <a:ext uri="{FF2B5EF4-FFF2-40B4-BE49-F238E27FC236}">
                  <a16:creationId xmlns:a16="http://schemas.microsoft.com/office/drawing/2014/main" id="{F51D9E5D-5BB5-88B6-00AD-5D7225FB15F6}"/>
                </a:ext>
              </a:extLst>
            </p:cNvPr>
            <p:cNvSpPr txBox="1">
              <a:spLocks/>
            </p:cNvSpPr>
            <p:nvPr/>
          </p:nvSpPr>
          <p:spPr>
            <a:xfrm>
              <a:off x="6466687" y="3410007"/>
              <a:ext cx="1634889" cy="61300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 dirty="0"/>
                <a:t>筛选之后的简历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47B414-834A-4C10-219D-0266971ADE4D}"/>
              </a:ext>
            </a:extLst>
          </p:cNvPr>
          <p:cNvGrpSpPr/>
          <p:nvPr/>
        </p:nvGrpSpPr>
        <p:grpSpPr>
          <a:xfrm>
            <a:off x="5845701" y="5204027"/>
            <a:ext cx="2985438" cy="1226013"/>
            <a:chOff x="5845701" y="5204027"/>
            <a:chExt cx="2985438" cy="1226013"/>
          </a:xfrm>
        </p:grpSpPr>
        <p:sp>
          <p:nvSpPr>
            <p:cNvPr id="9" name="箭头: 上弧形 8">
              <a:extLst>
                <a:ext uri="{FF2B5EF4-FFF2-40B4-BE49-F238E27FC236}">
                  <a16:creationId xmlns:a16="http://schemas.microsoft.com/office/drawing/2014/main" id="{72B74E11-4760-B7D7-3739-748D905E1B47}"/>
                </a:ext>
              </a:extLst>
            </p:cNvPr>
            <p:cNvSpPr/>
            <p:nvPr/>
          </p:nvSpPr>
          <p:spPr>
            <a:xfrm rot="10800000">
              <a:off x="5845701" y="5204027"/>
              <a:ext cx="2736304" cy="613005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占位符 2">
              <a:extLst>
                <a:ext uri="{FF2B5EF4-FFF2-40B4-BE49-F238E27FC236}">
                  <a16:creationId xmlns:a16="http://schemas.microsoft.com/office/drawing/2014/main" id="{236B3190-F19A-F4AC-13E4-E917683AB2C7}"/>
                </a:ext>
              </a:extLst>
            </p:cNvPr>
            <p:cNvSpPr txBox="1">
              <a:spLocks/>
            </p:cNvSpPr>
            <p:nvPr/>
          </p:nvSpPr>
          <p:spPr>
            <a:xfrm>
              <a:off x="6240016" y="5817033"/>
              <a:ext cx="2591123" cy="61300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 dirty="0"/>
                <a:t>            预约面试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542E916-293E-66CE-D68C-73EB08CD724C}"/>
              </a:ext>
            </a:extLst>
          </p:cNvPr>
          <p:cNvGrpSpPr/>
          <p:nvPr/>
        </p:nvGrpSpPr>
        <p:grpSpPr>
          <a:xfrm>
            <a:off x="4589211" y="4045841"/>
            <a:ext cx="1603290" cy="1451413"/>
            <a:chOff x="4589211" y="4122041"/>
            <a:chExt cx="1603290" cy="1451413"/>
          </a:xfrm>
        </p:grpSpPr>
        <p:sp>
          <p:nvSpPr>
            <p:cNvPr id="11" name="文本占位符 2">
              <a:extLst>
                <a:ext uri="{FF2B5EF4-FFF2-40B4-BE49-F238E27FC236}">
                  <a16:creationId xmlns:a16="http://schemas.microsoft.com/office/drawing/2014/main" id="{B53983F9-F764-ABD9-27A4-2640B32CA354}"/>
                </a:ext>
              </a:extLst>
            </p:cNvPr>
            <p:cNvSpPr txBox="1">
              <a:spLocks/>
            </p:cNvSpPr>
            <p:nvPr/>
          </p:nvSpPr>
          <p:spPr>
            <a:xfrm>
              <a:off x="4589211" y="4717768"/>
              <a:ext cx="625654" cy="61300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dirty="0"/>
                <a:t>HR</a:t>
              </a:r>
              <a:endParaRPr lang="zh-CN" altLang="en-US" sz="1400" dirty="0"/>
            </a:p>
          </p:txBody>
        </p:sp>
        <p:pic>
          <p:nvPicPr>
            <p:cNvPr id="20" name="图片 19" descr="卡通人物&#10;&#10;描述已自动生成">
              <a:extLst>
                <a:ext uri="{FF2B5EF4-FFF2-40B4-BE49-F238E27FC236}">
                  <a16:creationId xmlns:a16="http://schemas.microsoft.com/office/drawing/2014/main" id="{7A726656-F1BF-BEE5-0EA9-FC7BDCCA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088" y="4122041"/>
              <a:ext cx="1451413" cy="14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99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C908-B36E-3F4C-157A-F386094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如何筛选简历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B062B-6158-B6EA-13E2-BA36F9A25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710" y="1652271"/>
            <a:ext cx="10698800" cy="517191"/>
          </a:xfrm>
        </p:spPr>
        <p:txBody>
          <a:bodyPr/>
          <a:lstStyle/>
          <a:p>
            <a:r>
              <a:rPr lang="en-US" altLang="zh-CN" dirty="0"/>
              <a:t>Boss</a:t>
            </a:r>
            <a:r>
              <a:rPr lang="zh-CN" altLang="en-US" dirty="0"/>
              <a:t>直聘（招聘方</a:t>
            </a:r>
            <a:r>
              <a:rPr lang="en-US" altLang="zh-CN" dirty="0"/>
              <a:t>-</a:t>
            </a:r>
            <a:r>
              <a:rPr lang="zh-CN" altLang="en-US" dirty="0"/>
              <a:t>后台简历搜索）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6CE12D-5048-A063-E256-A8D06849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78" y="2302311"/>
            <a:ext cx="10602863" cy="35052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741846-ED46-AB8D-8979-83FDF160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414746"/>
            <a:ext cx="7871990" cy="38864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44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C908-B36E-3F4C-157A-F386094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如何筛选简历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B062B-6158-B6EA-13E2-BA36F9A25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710" y="1652271"/>
            <a:ext cx="10698800" cy="517191"/>
          </a:xfrm>
        </p:spPr>
        <p:txBody>
          <a:bodyPr/>
          <a:lstStyle/>
          <a:p>
            <a:r>
              <a:rPr lang="zh-CN" altLang="en-US" dirty="0"/>
              <a:t>智联招聘（招聘方</a:t>
            </a:r>
            <a:r>
              <a:rPr lang="en-US" altLang="zh-CN" dirty="0"/>
              <a:t>-</a:t>
            </a:r>
            <a:r>
              <a:rPr lang="zh-CN" altLang="en-US" dirty="0"/>
              <a:t>后台简历搜索）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30AA9-8251-2C93-B716-A0DF74B4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0" y="2311203"/>
            <a:ext cx="10203308" cy="2929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064D0A-FCCC-22DB-DF95-D71B0A4F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124744"/>
            <a:ext cx="5989157" cy="5120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35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C908-B36E-3F4C-157A-F386094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部门负责人筛选简历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8694B25-AE73-DF63-BAAB-9FA45F46FA1E}"/>
              </a:ext>
            </a:extLst>
          </p:cNvPr>
          <p:cNvGrpSpPr/>
          <p:nvPr/>
        </p:nvGrpSpPr>
        <p:grpSpPr>
          <a:xfrm>
            <a:off x="4007768" y="1245825"/>
            <a:ext cx="4020109" cy="1232907"/>
            <a:chOff x="4007768" y="1245825"/>
            <a:chExt cx="4020109" cy="12329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AD35625-09BC-8F57-8803-68F9764D8185}"/>
                </a:ext>
              </a:extLst>
            </p:cNvPr>
            <p:cNvSpPr/>
            <p:nvPr/>
          </p:nvSpPr>
          <p:spPr>
            <a:xfrm>
              <a:off x="4007768" y="1519422"/>
              <a:ext cx="1328165" cy="5471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传智总部人事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3F4C78E-272F-92F9-8DBA-64D7DC8B681B}"/>
                </a:ext>
              </a:extLst>
            </p:cNvPr>
            <p:cNvSpPr/>
            <p:nvPr/>
          </p:nvSpPr>
          <p:spPr>
            <a:xfrm>
              <a:off x="6096000" y="1931539"/>
              <a:ext cx="1931877" cy="54719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北京黑马昌平校区教研部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59274AE-9216-2896-1C2C-A1BB4C1EB1CA}"/>
                </a:ext>
              </a:extLst>
            </p:cNvPr>
            <p:cNvSpPr/>
            <p:nvPr/>
          </p:nvSpPr>
          <p:spPr>
            <a:xfrm>
              <a:off x="6096000" y="1245825"/>
              <a:ext cx="1931877" cy="54719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北京总部信息中心</a:t>
              </a:r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5EE08272-E50D-D2B0-0E98-F024EBC6568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335933" y="1793019"/>
              <a:ext cx="760067" cy="4121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62C5ACB2-90D2-FA48-AD0B-153637DE03A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5335933" y="1519422"/>
              <a:ext cx="760067" cy="27359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49504F"/>
              </a:solidFill>
              <a:headEnd type="none" w="med" len="med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ED1CFB2B-B33B-2B43-58AA-E7E84EAC29D9}"/>
              </a:ext>
            </a:extLst>
          </p:cNvPr>
          <p:cNvSpPr txBox="1">
            <a:spLocks/>
          </p:cNvSpPr>
          <p:nvPr/>
        </p:nvSpPr>
        <p:spPr>
          <a:xfrm>
            <a:off x="989271" y="2751102"/>
            <a:ext cx="3888432" cy="30111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技术条件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业务条件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额外加分项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18D337E-0DDC-3211-EB65-EC174F49E493}"/>
              </a:ext>
            </a:extLst>
          </p:cNvPr>
          <p:cNvSpPr/>
          <p:nvPr/>
        </p:nvSpPr>
        <p:spPr>
          <a:xfrm>
            <a:off x="2861441" y="3293602"/>
            <a:ext cx="1584176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C4843BC-EF3E-5E83-DF33-2182ABD0C235}"/>
              </a:ext>
            </a:extLst>
          </p:cNvPr>
          <p:cNvSpPr/>
          <p:nvPr/>
        </p:nvSpPr>
        <p:spPr>
          <a:xfrm>
            <a:off x="4661643" y="3298295"/>
            <a:ext cx="1584176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银行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A94C4B-8604-0DB6-B120-00B0ED5840D5}"/>
              </a:ext>
            </a:extLst>
          </p:cNvPr>
          <p:cNvSpPr/>
          <p:nvPr/>
        </p:nvSpPr>
        <p:spPr>
          <a:xfrm>
            <a:off x="6383998" y="3298295"/>
            <a:ext cx="1584176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物流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142CC89-9825-DC5D-0194-1032913171F4}"/>
              </a:ext>
            </a:extLst>
          </p:cNvPr>
          <p:cNvSpPr/>
          <p:nvPr/>
        </p:nvSpPr>
        <p:spPr>
          <a:xfrm>
            <a:off x="8073582" y="3305107"/>
            <a:ext cx="1584176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…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7BBCF6-3E7C-0BC1-9AB1-F5E82AA57CCE}"/>
              </a:ext>
            </a:extLst>
          </p:cNvPr>
          <p:cNvSpPr/>
          <p:nvPr/>
        </p:nvSpPr>
        <p:spPr>
          <a:xfrm>
            <a:off x="2861441" y="4247642"/>
            <a:ext cx="1584176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管理经验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7986BE-AE72-E43C-0C84-226EE840DBCB}"/>
              </a:ext>
            </a:extLst>
          </p:cNvPr>
          <p:cNvSpPr/>
          <p:nvPr/>
        </p:nvSpPr>
        <p:spPr>
          <a:xfrm>
            <a:off x="4661643" y="4252335"/>
            <a:ext cx="1584176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高并发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B591D88-DFDA-F876-351D-D8C20B1AACEF}"/>
              </a:ext>
            </a:extLst>
          </p:cNvPr>
          <p:cNvSpPr/>
          <p:nvPr/>
        </p:nvSpPr>
        <p:spPr>
          <a:xfrm>
            <a:off x="6383998" y="4252335"/>
            <a:ext cx="1584176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公有云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AF187F-A8C8-7455-7783-0DAF5AA5BB31}"/>
              </a:ext>
            </a:extLst>
          </p:cNvPr>
          <p:cNvSpPr/>
          <p:nvPr/>
        </p:nvSpPr>
        <p:spPr>
          <a:xfrm>
            <a:off x="8073582" y="4259147"/>
            <a:ext cx="1584176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…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0BE42B9-3704-F82F-FA87-B35AE665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6" y="2658359"/>
            <a:ext cx="6884418" cy="29256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53D2CEB-27B8-E2AE-163C-86DB07CC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73" y="2684809"/>
            <a:ext cx="8053631" cy="28676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99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1" grpId="0" animBg="1"/>
      <p:bldP spid="13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5429BD-1AD0-E3B8-70DC-4CE4454DF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245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简历筛选规则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31143E6-2BDB-F7F8-7FAC-DE912598D011}"/>
              </a:ext>
            </a:extLst>
          </p:cNvPr>
          <p:cNvSpPr txBox="1">
            <a:spLocks/>
          </p:cNvSpPr>
          <p:nvPr/>
        </p:nvSpPr>
        <p:spPr>
          <a:xfrm>
            <a:off x="5126584" y="2492896"/>
            <a:ext cx="5937968" cy="30111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如何筛选简历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学历、院校、经验、年龄、跳槽频率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、部门负责人筛选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38CA34E-A997-AFEF-1CA0-7B8137D2F321}"/>
              </a:ext>
            </a:extLst>
          </p:cNvPr>
          <p:cNvSpPr txBox="1">
            <a:spLocks/>
          </p:cNvSpPr>
          <p:nvPr/>
        </p:nvSpPr>
        <p:spPr>
          <a:xfrm>
            <a:off x="5303912" y="3611002"/>
            <a:ext cx="5937968" cy="12458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符合当前项目的技术栈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符合业务条件（银行、电商、物流）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额外加分项：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C25C2EB-328A-98EC-85D6-393CF64620E9}"/>
              </a:ext>
            </a:extLst>
          </p:cNvPr>
          <p:cNvSpPr txBox="1">
            <a:spLocks/>
          </p:cNvSpPr>
          <p:nvPr/>
        </p:nvSpPr>
        <p:spPr>
          <a:xfrm>
            <a:off x="5641935" y="4716950"/>
            <a:ext cx="3672408" cy="1800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有高可用高并发经验优先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熟悉基于公有云的开发经验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有团队管理经验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333576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</a:ln>
      </a:spPr>
      <a:bodyPr anchor="ctr"/>
      <a:lstStyle>
        <a:defPPr algn="ctr">
          <a:defRPr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42528</TotalTime>
  <Words>1571</Words>
  <Application>Microsoft Office PowerPoint</Application>
  <PresentationFormat>宽屏</PresentationFormat>
  <Paragraphs>209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华文琥珀</vt:lpstr>
      <vt:lpstr>华文楷体</vt:lpstr>
      <vt:lpstr>华文楷体</vt:lpstr>
      <vt:lpstr>楷体_GB2312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面试-准备篇</vt:lpstr>
      <vt:lpstr>HR如何筛选简历</vt:lpstr>
      <vt:lpstr>PowerPoint 演示文稿</vt:lpstr>
      <vt:lpstr>PowerPoint 演示文稿</vt:lpstr>
      <vt:lpstr>企业是如何筛选简历的</vt:lpstr>
      <vt:lpstr>HR如何筛选简历</vt:lpstr>
      <vt:lpstr>HR如何筛选简历</vt:lpstr>
      <vt:lpstr>部门负责人筛选简历</vt:lpstr>
      <vt:lpstr>PowerPoint 演示文稿</vt:lpstr>
      <vt:lpstr>职业技能</vt:lpstr>
      <vt:lpstr>简历注意事项 </vt:lpstr>
      <vt:lpstr>简历整体结构</vt:lpstr>
      <vt:lpstr>职业技能</vt:lpstr>
      <vt:lpstr>项目经历</vt:lpstr>
      <vt:lpstr>PowerPoint 演示文稿</vt:lpstr>
      <vt:lpstr>应届生该如何找到合适的练手项目</vt:lpstr>
      <vt:lpstr>Gitee/Github</vt:lpstr>
      <vt:lpstr>应该学习哪些模块</vt:lpstr>
      <vt:lpstr>模块该如何吃透</vt:lpstr>
      <vt:lpstr>PowerPoint 演示文稿</vt:lpstr>
      <vt:lpstr>Java程序员的面试过程</vt:lpstr>
      <vt:lpstr>面试形式</vt:lpstr>
      <vt:lpstr>Java程序员的面试过程</vt:lpstr>
      <vt:lpstr>如何准备面试</vt:lpstr>
      <vt:lpstr>一份鸡汤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SA9181</cp:lastModifiedBy>
  <cp:revision>6015</cp:revision>
  <dcterms:created xsi:type="dcterms:W3CDTF">2020-03-31T02:23:27Z</dcterms:created>
  <dcterms:modified xsi:type="dcterms:W3CDTF">2023-04-13T02:08:22Z</dcterms:modified>
</cp:coreProperties>
</file>