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sldIdLst>
    <p:sldId id="256" r:id="rId8"/>
    <p:sldId id="801" r:id="rId9"/>
    <p:sldId id="265" r:id="rId10"/>
    <p:sldId id="266" r:id="rId11"/>
    <p:sldId id="267" r:id="rId12"/>
    <p:sldId id="802" r:id="rId13"/>
    <p:sldId id="664" r:id="rId14"/>
    <p:sldId id="849" r:id="rId15"/>
    <p:sldId id="850" r:id="rId16"/>
    <p:sldId id="851" r:id="rId17"/>
    <p:sldId id="852" r:id="rId18"/>
    <p:sldId id="853" r:id="rId19"/>
    <p:sldId id="557" r:id="rId20"/>
    <p:sldId id="558" r:id="rId21"/>
    <p:sldId id="803" r:id="rId22"/>
    <p:sldId id="804" r:id="rId23"/>
    <p:sldId id="564" r:id="rId24"/>
    <p:sldId id="565" r:id="rId25"/>
    <p:sldId id="566" r:id="rId26"/>
    <p:sldId id="568" r:id="rId27"/>
    <p:sldId id="833" r:id="rId28"/>
    <p:sldId id="834" r:id="rId29"/>
    <p:sldId id="805" r:id="rId30"/>
    <p:sldId id="806" r:id="rId31"/>
    <p:sldId id="807" r:id="rId32"/>
    <p:sldId id="812" r:id="rId33"/>
    <p:sldId id="809" r:id="rId34"/>
    <p:sldId id="589" r:id="rId35"/>
    <p:sldId id="813" r:id="rId36"/>
    <p:sldId id="814" r:id="rId37"/>
    <p:sldId id="815" r:id="rId38"/>
    <p:sldId id="483" r:id="rId39"/>
    <p:sldId id="484" r:id="rId40"/>
    <p:sldId id="818" r:id="rId41"/>
    <p:sldId id="539" r:id="rId42"/>
    <p:sldId id="549" r:id="rId43"/>
    <p:sldId id="835" r:id="rId44"/>
    <p:sldId id="836" r:id="rId45"/>
    <p:sldId id="837" r:id="rId46"/>
    <p:sldId id="819" r:id="rId47"/>
    <p:sldId id="820" r:id="rId48"/>
    <p:sldId id="821" r:id="rId49"/>
    <p:sldId id="663" r:id="rId50"/>
    <p:sldId id="838" r:id="rId51"/>
    <p:sldId id="839" r:id="rId52"/>
    <p:sldId id="840" r:id="rId53"/>
    <p:sldId id="824" r:id="rId54"/>
    <p:sldId id="823" r:id="rId55"/>
    <p:sldId id="671" r:id="rId56"/>
    <p:sldId id="825" r:id="rId57"/>
    <p:sldId id="826" r:id="rId58"/>
    <p:sldId id="827" r:id="rId59"/>
    <p:sldId id="630" r:id="rId60"/>
    <p:sldId id="629" r:id="rId61"/>
    <p:sldId id="631" r:id="rId62"/>
    <p:sldId id="632" r:id="rId63"/>
    <p:sldId id="633" r:id="rId64"/>
    <p:sldId id="634" r:id="rId65"/>
    <p:sldId id="830" r:id="rId66"/>
    <p:sldId id="619" r:id="rId67"/>
    <p:sldId id="800" r:id="rId68"/>
    <p:sldId id="841" r:id="rId69"/>
    <p:sldId id="641" r:id="rId70"/>
    <p:sldId id="831" r:id="rId71"/>
    <p:sldId id="620" r:id="rId72"/>
    <p:sldId id="842" r:id="rId73"/>
    <p:sldId id="621" r:id="rId74"/>
    <p:sldId id="638" r:id="rId75"/>
    <p:sldId id="639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04"/>
    <a:srgbClr val="AD2B26"/>
    <a:srgbClr val="3C3D3F"/>
    <a:srgbClr val="F6FAF4"/>
    <a:srgbClr val="1C8E1C"/>
    <a:srgbClr val="808000"/>
    <a:srgbClr val="FF66FF"/>
    <a:srgbClr val="FF99FF"/>
    <a:srgbClr val="011C2F"/>
    <a:srgbClr val="F9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76" autoAdjust="0"/>
    <p:restoredTop sz="95256" autoAdjust="0"/>
  </p:normalViewPr>
  <p:slideViewPr>
    <p:cSldViewPr snapToGrid="0">
      <p:cViewPr varScale="1">
        <p:scale>
          <a:sx n="78" d="100"/>
          <a:sy n="78" d="100"/>
        </p:scale>
        <p:origin x="106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0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68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014FF-7CDC-4006-9903-4038FF3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5599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5.sv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11" r:id="rId9"/>
    <p:sldLayoutId id="2147483703" r:id="rId10"/>
    <p:sldLayoutId id="2147483709" r:id="rId11"/>
    <p:sldLayoutId id="2147483704" r:id="rId12"/>
    <p:sldLayoutId id="2147483681" r:id="rId13"/>
    <p:sldLayoutId id="2147483693" r:id="rId14"/>
    <p:sldLayoutId id="2147483710" r:id="rId15"/>
    <p:sldLayoutId id="2147483706" r:id="rId16"/>
    <p:sldLayoutId id="2147483713" r:id="rId17"/>
    <p:sldLayoutId id="2147483714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3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CD8A7-CB0E-5E22-AF90-4BA4C5C2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面试篇</a:t>
            </a:r>
          </a:p>
        </p:txBody>
      </p:sp>
    </p:spTree>
    <p:extLst>
      <p:ext uri="{BB962C8B-B14F-4D97-AF65-F5344CB8AC3E}">
        <p14:creationId xmlns:p14="http://schemas.microsoft.com/office/powerpoint/2010/main" val="255098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主从同步原理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0814221" y="1656000"/>
            <a:ext cx="10546005" cy="829748"/>
          </a:xfrm>
        </p:spPr>
        <p:txBody>
          <a:bodyPr/>
          <a:lstStyle/>
          <a:p>
            <a:r>
              <a:rPr lang="zh-CN" altLang="en-US"/>
              <a:t>当主从</a:t>
            </a:r>
            <a:r>
              <a:rPr lang="zh-CN" altLang="en-US" b="1"/>
              <a:t>第一次建立连接</a:t>
            </a:r>
            <a:r>
              <a:rPr lang="zh-CN" altLang="en-US"/>
              <a:t>或</a:t>
            </a:r>
            <a:r>
              <a:rPr lang="zh-CN" altLang="en-US" b="1"/>
              <a:t>断开重连</a:t>
            </a:r>
            <a:r>
              <a:rPr lang="zh-CN" altLang="en-US"/>
              <a:t>时，从节点都会发送</a:t>
            </a:r>
            <a:r>
              <a:rPr lang="en-US" altLang="zh-CN"/>
              <a:t>psync</a:t>
            </a:r>
            <a:r>
              <a:rPr lang="zh-CN" altLang="en-US"/>
              <a:t>请求，尝试数据同步：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C53D2B-B31A-270C-A6BC-E90FA29737FA}"/>
              </a:ext>
            </a:extLst>
          </p:cNvPr>
          <p:cNvSpPr/>
          <p:nvPr/>
        </p:nvSpPr>
        <p:spPr>
          <a:xfrm>
            <a:off x="3181094" y="2657618"/>
            <a:ext cx="1377108" cy="381148"/>
          </a:xfrm>
          <a:prstGeom prst="rect">
            <a:avLst/>
          </a:prstGeom>
          <a:solidFill>
            <a:srgbClr val="B6000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bg1"/>
                </a:solidFill>
              </a:rPr>
              <a:t>MASTER</a:t>
            </a:r>
            <a:endParaRPr kumimoji="1"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D4A6766D-8FF2-EB30-9F7D-70ECE550866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69648" y="3038766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66134C7-0BE3-C9CB-1B46-053C592EE34F}"/>
              </a:ext>
            </a:extLst>
          </p:cNvPr>
          <p:cNvSpPr/>
          <p:nvPr/>
        </p:nvSpPr>
        <p:spPr>
          <a:xfrm>
            <a:off x="3822536" y="3079596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D8A1AE-6DBB-A7EA-A9A7-B6675C699677}"/>
              </a:ext>
            </a:extLst>
          </p:cNvPr>
          <p:cNvSpPr/>
          <p:nvPr/>
        </p:nvSpPr>
        <p:spPr>
          <a:xfrm>
            <a:off x="8883824" y="2657618"/>
            <a:ext cx="1377108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tx1"/>
                </a:solidFill>
              </a:rPr>
              <a:t>SLAVE</a:t>
            </a:r>
            <a:endParaRPr kumimoji="1"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直线连接符 8">
            <a:extLst>
              <a:ext uri="{FF2B5EF4-FFF2-40B4-BE49-F238E27FC236}">
                <a16:creationId xmlns:a16="http://schemas.microsoft.com/office/drawing/2014/main" id="{39A68A6A-9CAA-6F33-628B-65F75A488E9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572378" y="3038766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2D22053-BF53-FC4D-B28B-E64B721B75DD}"/>
              </a:ext>
            </a:extLst>
          </p:cNvPr>
          <p:cNvSpPr/>
          <p:nvPr/>
        </p:nvSpPr>
        <p:spPr>
          <a:xfrm>
            <a:off x="9519088" y="3079596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4BB28E-6B80-D348-A51E-1BBB00F19C1A}"/>
              </a:ext>
            </a:extLst>
          </p:cNvPr>
          <p:cNvCxnSpPr/>
          <p:nvPr/>
        </p:nvCxnSpPr>
        <p:spPr>
          <a:xfrm flipH="1">
            <a:off x="3914722" y="3295552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429197B-99DB-3D1A-4D70-18FEAD4E16D9}"/>
              </a:ext>
            </a:extLst>
          </p:cNvPr>
          <p:cNvSpPr txBox="1"/>
          <p:nvPr/>
        </p:nvSpPr>
        <p:spPr>
          <a:xfrm>
            <a:off x="5763788" y="3042358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尝试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psync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043637-365E-B80F-FA24-66D5F1D522D3}"/>
              </a:ext>
            </a:extLst>
          </p:cNvPr>
          <p:cNvCxnSpPr/>
          <p:nvPr/>
        </p:nvCxnSpPr>
        <p:spPr>
          <a:xfrm>
            <a:off x="3929117" y="5543138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074B5DF-76C4-4144-0F0F-40046BBACF78}"/>
              </a:ext>
            </a:extLst>
          </p:cNvPr>
          <p:cNvSpPr txBox="1"/>
          <p:nvPr/>
        </p:nvSpPr>
        <p:spPr>
          <a:xfrm>
            <a:off x="4874492" y="5278948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把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缺少的数据发送给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DE5914-E25F-D457-0B24-44D95D4B1CD2}"/>
              </a:ext>
            </a:extLst>
          </p:cNvPr>
          <p:cNvGrpSpPr/>
          <p:nvPr/>
        </p:nvGrpSpPr>
        <p:grpSpPr>
          <a:xfrm>
            <a:off x="2937142" y="3593610"/>
            <a:ext cx="6953981" cy="2413863"/>
            <a:chOff x="1799602" y="3195263"/>
            <a:chExt cx="6953981" cy="2006726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DFBD182-EF49-3FA9-BB35-4A12964BCE58}"/>
                </a:ext>
              </a:extLst>
            </p:cNvPr>
            <p:cNvGrpSpPr/>
            <p:nvPr/>
          </p:nvGrpSpPr>
          <p:grpSpPr>
            <a:xfrm>
              <a:off x="1799602" y="3195263"/>
              <a:ext cx="6953981" cy="2006726"/>
              <a:chOff x="1799602" y="3195263"/>
              <a:chExt cx="6953981" cy="200672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CBCA5C3-55D2-6CB2-3D27-6E8B88CE82AA}"/>
                  </a:ext>
                </a:extLst>
              </p:cNvPr>
              <p:cNvSpPr/>
              <p:nvPr/>
            </p:nvSpPr>
            <p:spPr>
              <a:xfrm>
                <a:off x="1799925" y="3195263"/>
                <a:ext cx="6953658" cy="2006726"/>
              </a:xfrm>
              <a:prstGeom prst="rect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29FE20F3-4ADC-461A-BE9B-B360409C385A}"/>
                  </a:ext>
                </a:extLst>
              </p:cNvPr>
              <p:cNvGrpSpPr/>
              <p:nvPr/>
            </p:nvGrpSpPr>
            <p:grpSpPr>
              <a:xfrm>
                <a:off x="1799602" y="3195264"/>
                <a:ext cx="5412132" cy="256411"/>
                <a:chOff x="2280863" y="3195264"/>
                <a:chExt cx="5412132" cy="256411"/>
              </a:xfrm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2D08BFD0-17AA-0EE5-3908-B3D19CCAD868}"/>
                    </a:ext>
                  </a:extLst>
                </p:cNvPr>
                <p:cNvSpPr/>
                <p:nvPr/>
              </p:nvSpPr>
              <p:spPr>
                <a:xfrm>
                  <a:off x="2280863" y="3195264"/>
                  <a:ext cx="5412132" cy="256411"/>
                </a:xfrm>
                <a:custGeom>
                  <a:avLst/>
                  <a:gdLst>
                    <a:gd name="connsiteX0" fmla="*/ 0 w 5412132"/>
                    <a:gd name="connsiteY0" fmla="*/ 0 h 381143"/>
                    <a:gd name="connsiteX1" fmla="*/ 5412132 w 5412132"/>
                    <a:gd name="connsiteY1" fmla="*/ 0 h 381143"/>
                    <a:gd name="connsiteX2" fmla="*/ 5412132 w 5412132"/>
                    <a:gd name="connsiteY2" fmla="*/ 159292 h 381143"/>
                    <a:gd name="connsiteX3" fmla="*/ 5202895 w 5412132"/>
                    <a:gd name="connsiteY3" fmla="*/ 381143 h 381143"/>
                    <a:gd name="connsiteX4" fmla="*/ 0 w 5412132"/>
                    <a:gd name="connsiteY4" fmla="*/ 381143 h 381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2132" h="381143">
                      <a:moveTo>
                        <a:pt x="0" y="0"/>
                      </a:moveTo>
                      <a:lnTo>
                        <a:pt x="5412132" y="0"/>
                      </a:lnTo>
                      <a:lnTo>
                        <a:pt x="5412132" y="159292"/>
                      </a:lnTo>
                      <a:lnTo>
                        <a:pt x="5202895" y="381143"/>
                      </a:lnTo>
                      <a:lnTo>
                        <a:pt x="0" y="381143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0BA911B-1A09-A0AB-1190-E3992CF34E80}"/>
                    </a:ext>
                  </a:extLst>
                </p:cNvPr>
                <p:cNvSpPr txBox="1"/>
                <p:nvPr/>
              </p:nvSpPr>
              <p:spPr>
                <a:xfrm>
                  <a:off x="2324595" y="3226288"/>
                  <a:ext cx="5142829" cy="21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2.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判断：</a:t>
                  </a: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slave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是否是第一次来同步</a:t>
                  </a:r>
                  <a:endPara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36F9F69-7B23-B3A3-7BC7-54678C0BA00B}"/>
                </a:ext>
              </a:extLst>
            </p:cNvPr>
            <p:cNvCxnSpPr>
              <a:cxnSpLocks/>
            </p:cNvCxnSpPr>
            <p:nvPr/>
          </p:nvCxnSpPr>
          <p:spPr>
            <a:xfrm>
              <a:off x="1799602" y="4354581"/>
              <a:ext cx="695398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0E7083A-1898-8B16-668B-1EC6FA4ABDA2}"/>
              </a:ext>
            </a:extLst>
          </p:cNvPr>
          <p:cNvSpPr txBox="1"/>
          <p:nvPr/>
        </p:nvSpPr>
        <p:spPr>
          <a:xfrm>
            <a:off x="2809024" y="4355088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1E8D869-D5BB-3C0D-1D46-9287B9BA9EA2}"/>
              </a:ext>
            </a:extLst>
          </p:cNvPr>
          <p:cNvSpPr txBox="1"/>
          <p:nvPr/>
        </p:nvSpPr>
        <p:spPr>
          <a:xfrm>
            <a:off x="2809024" y="5408743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AB2AD8A5-2758-4390-5908-17C3A2E1B2C0}"/>
              </a:ext>
            </a:extLst>
          </p:cNvPr>
          <p:cNvSpPr/>
          <p:nvPr/>
        </p:nvSpPr>
        <p:spPr>
          <a:xfrm>
            <a:off x="9991002" y="3593612"/>
            <a:ext cx="317923" cy="1394526"/>
          </a:xfrm>
          <a:prstGeom prst="rightBrace">
            <a:avLst>
              <a:gd name="adj1" fmla="val 5425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A44CC20C-9452-A41A-190B-EB30F3DA8E28}"/>
              </a:ext>
            </a:extLst>
          </p:cNvPr>
          <p:cNvSpPr/>
          <p:nvPr/>
        </p:nvSpPr>
        <p:spPr>
          <a:xfrm>
            <a:off x="9991002" y="4988139"/>
            <a:ext cx="317923" cy="1019334"/>
          </a:xfrm>
          <a:prstGeom prst="rightBrace">
            <a:avLst>
              <a:gd name="adj1" fmla="val 4617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112AC68-136C-6B0E-FFE8-8CD599CFB8A9}"/>
              </a:ext>
            </a:extLst>
          </p:cNvPr>
          <p:cNvSpPr txBox="1"/>
          <p:nvPr/>
        </p:nvSpPr>
        <p:spPr>
          <a:xfrm>
            <a:off x="10450949" y="4133283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全量同步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!!wbk76">
            <a:extLst>
              <a:ext uri="{FF2B5EF4-FFF2-40B4-BE49-F238E27FC236}">
                <a16:creationId xmlns:a16="http://schemas.microsoft.com/office/drawing/2014/main" id="{9FE883DE-708F-041C-FFA2-1AF10D52ED91}"/>
              </a:ext>
            </a:extLst>
          </p:cNvPr>
          <p:cNvSpPr txBox="1"/>
          <p:nvPr/>
        </p:nvSpPr>
        <p:spPr>
          <a:xfrm>
            <a:off x="10450949" y="5328529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增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32D5891-C3C9-D6B2-882F-ABBA2CE9D5C5}"/>
              </a:ext>
            </a:extLst>
          </p:cNvPr>
          <p:cNvCxnSpPr/>
          <p:nvPr/>
        </p:nvCxnSpPr>
        <p:spPr>
          <a:xfrm>
            <a:off x="3916761" y="6349541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611DCC2-CBEF-4B25-11F8-E63ACB0FCACE}"/>
              </a:ext>
            </a:extLst>
          </p:cNvPr>
          <p:cNvSpPr txBox="1"/>
          <p:nvPr/>
        </p:nvSpPr>
        <p:spPr>
          <a:xfrm>
            <a:off x="4700766" y="6095625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每当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写数据时，都将命令传播给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，保持实时同步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350D84D7-A1EA-B712-3B27-8B3553953925}"/>
              </a:ext>
            </a:extLst>
          </p:cNvPr>
          <p:cNvSpPr txBox="1">
            <a:spLocks/>
          </p:cNvSpPr>
          <p:nvPr/>
        </p:nvSpPr>
        <p:spPr>
          <a:xfrm>
            <a:off x="710879" y="1556416"/>
            <a:ext cx="10546005" cy="8297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replicationID</a:t>
            </a:r>
            <a:r>
              <a:rPr lang="zh-CN" altLang="en-US"/>
              <a:t>：每一个</a:t>
            </a:r>
            <a:r>
              <a:rPr lang="en-US" altLang="zh-CN"/>
              <a:t>master</a:t>
            </a:r>
            <a:r>
              <a:rPr lang="zh-CN" altLang="en-US"/>
              <a:t>节点都有自己的唯一</a:t>
            </a:r>
            <a:r>
              <a:rPr lang="en-US" altLang="zh-CN"/>
              <a:t>id</a:t>
            </a:r>
            <a:r>
              <a:rPr lang="zh-CN" altLang="en-US"/>
              <a:t>，简称</a:t>
            </a:r>
            <a:r>
              <a:rPr lang="en-US" altLang="zh-CN"/>
              <a:t>replid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2C9A76-F351-1613-112E-052BE0488083}"/>
              </a:ext>
            </a:extLst>
          </p:cNvPr>
          <p:cNvSpPr txBox="1"/>
          <p:nvPr/>
        </p:nvSpPr>
        <p:spPr>
          <a:xfrm>
            <a:off x="6591935" y="3041184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，携带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replid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84E528-1EFC-0D43-C114-D284BA7B8F39}"/>
              </a:ext>
            </a:extLst>
          </p:cNvPr>
          <p:cNvSpPr txBox="1"/>
          <p:nvPr/>
        </p:nvSpPr>
        <p:spPr>
          <a:xfrm>
            <a:off x="5094651" y="3620869"/>
            <a:ext cx="149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replid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是否不一致）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!!jx32">
            <a:extLst>
              <a:ext uri="{FF2B5EF4-FFF2-40B4-BE49-F238E27FC236}">
                <a16:creationId xmlns:a16="http://schemas.microsoft.com/office/drawing/2014/main" id="{A380FF3D-7E26-AE45-A3F3-59C08CC46724}"/>
              </a:ext>
            </a:extLst>
          </p:cNvPr>
          <p:cNvSpPr/>
          <p:nvPr/>
        </p:nvSpPr>
        <p:spPr>
          <a:xfrm>
            <a:off x="3865268" y="4215642"/>
            <a:ext cx="92183" cy="361459"/>
          </a:xfrm>
          <a:prstGeom prst="rect">
            <a:avLst/>
          </a:prstGeom>
          <a:solidFill>
            <a:schemeClr val="bg1"/>
          </a:solidFill>
          <a:ln w="9525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049320FA-4C4D-D2C7-E543-98E7F9BDCEFF}"/>
              </a:ext>
            </a:extLst>
          </p:cNvPr>
          <p:cNvCxnSpPr>
            <a:cxnSpLocks/>
          </p:cNvCxnSpPr>
          <p:nvPr/>
        </p:nvCxnSpPr>
        <p:spPr>
          <a:xfrm>
            <a:off x="3910730" y="4072166"/>
            <a:ext cx="46721" cy="324206"/>
          </a:xfrm>
          <a:prstGeom prst="bentConnector3">
            <a:avLst>
              <a:gd name="adj1" fmla="val 589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30DA6F4-F9CC-73C4-360A-D99B40BBE8AB}"/>
              </a:ext>
            </a:extLst>
          </p:cNvPr>
          <p:cNvSpPr txBox="1"/>
          <p:nvPr/>
        </p:nvSpPr>
        <p:spPr>
          <a:xfrm>
            <a:off x="4189761" y="4108102"/>
            <a:ext cx="2149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bgsave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，生成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RDB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BFC2A1-01C8-6D12-6485-5F0BEB90DFF5}"/>
              </a:ext>
            </a:extLst>
          </p:cNvPr>
          <p:cNvCxnSpPr/>
          <p:nvPr/>
        </p:nvCxnSpPr>
        <p:spPr>
          <a:xfrm>
            <a:off x="3913543" y="4757347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BBADD3B-FD47-DE8D-057F-E699612CC513}"/>
              </a:ext>
            </a:extLst>
          </p:cNvPr>
          <p:cNvSpPr txBox="1"/>
          <p:nvPr/>
        </p:nvSpPr>
        <p:spPr>
          <a:xfrm>
            <a:off x="5817095" y="4547797"/>
            <a:ext cx="2092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发送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RDB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文件给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CE63A9-01BC-2F3D-20BE-7E6EC8AF8619}"/>
              </a:ext>
            </a:extLst>
          </p:cNvPr>
          <p:cNvSpPr/>
          <p:nvPr/>
        </p:nvSpPr>
        <p:spPr>
          <a:xfrm>
            <a:off x="1302190" y="4182313"/>
            <a:ext cx="847238" cy="847238"/>
          </a:xfrm>
          <a:prstGeom prst="ellipse">
            <a:avLst/>
          </a:prstGeom>
          <a:noFill/>
          <a:ln w="1270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93C267-E9CD-5FC3-DD85-C95A4348468B}"/>
              </a:ext>
            </a:extLst>
          </p:cNvPr>
          <p:cNvSpPr txBox="1"/>
          <p:nvPr/>
        </p:nvSpPr>
        <p:spPr>
          <a:xfrm>
            <a:off x="1170469" y="5091805"/>
            <a:ext cx="131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repl_backlog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B9D4F5A-6F8E-EAC6-1218-C81322E53D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6059" y="3906292"/>
            <a:ext cx="1139599" cy="165874"/>
          </a:xfrm>
          <a:prstGeom prst="bentConnector3">
            <a:avLst>
              <a:gd name="adj1" fmla="val 995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54FC0EB8-5D1D-B9CE-7BE2-E509999EE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815" b="1"/>
          <a:stretch/>
        </p:blipFill>
        <p:spPr>
          <a:xfrm>
            <a:off x="1307068" y="4711841"/>
            <a:ext cx="841321" cy="312830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62B3D3-8252-B87F-EC7A-7A5536887ACA}"/>
              </a:ext>
            </a:extLst>
          </p:cNvPr>
          <p:cNvCxnSpPr>
            <a:cxnSpLocks/>
          </p:cNvCxnSpPr>
          <p:nvPr/>
        </p:nvCxnSpPr>
        <p:spPr>
          <a:xfrm flipH="1" flipV="1">
            <a:off x="1130155" y="4366519"/>
            <a:ext cx="214831" cy="330522"/>
          </a:xfrm>
          <a:prstGeom prst="line">
            <a:avLst/>
          </a:prstGeom>
          <a:ln>
            <a:solidFill>
              <a:srgbClr val="D72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1A40A10-4544-61BF-2495-8B015FC9CCE4}"/>
              </a:ext>
            </a:extLst>
          </p:cNvPr>
          <p:cNvSpPr txBox="1"/>
          <p:nvPr/>
        </p:nvSpPr>
        <p:spPr>
          <a:xfrm>
            <a:off x="803621" y="4159563"/>
            <a:ext cx="582458" cy="169277"/>
          </a:xfrm>
          <a:prstGeom prst="rect">
            <a:avLst/>
          </a:prstGeom>
          <a:solidFill>
            <a:srgbClr val="D7271B"/>
          </a:solidFill>
        </p:spPr>
        <p:txBody>
          <a:bodyPr wrap="none" lIns="36000" tIns="0" rIns="3600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6FC30B4-A5F2-FF43-8B48-F2AE531D80FB}"/>
              </a:ext>
            </a:extLst>
          </p:cNvPr>
          <p:cNvSpPr txBox="1"/>
          <p:nvPr/>
        </p:nvSpPr>
        <p:spPr>
          <a:xfrm>
            <a:off x="2345865" y="4211138"/>
            <a:ext cx="497499" cy="169277"/>
          </a:xfrm>
          <a:prstGeom prst="rect">
            <a:avLst/>
          </a:prstGeom>
          <a:solidFill>
            <a:srgbClr val="00B050"/>
          </a:solidFill>
        </p:spPr>
        <p:txBody>
          <a:bodyPr wrap="none" lIns="36000" tIns="0" rIns="3600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8282BC0-9802-0F20-ABDE-1FE37259D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88"/>
          <a:stretch/>
        </p:blipFill>
        <p:spPr>
          <a:xfrm>
            <a:off x="1306904" y="4881335"/>
            <a:ext cx="841321" cy="143125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88940C4-318A-EEE1-4AC3-9C881EDF929D}"/>
              </a:ext>
            </a:extLst>
          </p:cNvPr>
          <p:cNvCxnSpPr>
            <a:cxnSpLocks/>
          </p:cNvCxnSpPr>
          <p:nvPr/>
        </p:nvCxnSpPr>
        <p:spPr>
          <a:xfrm flipH="1">
            <a:off x="2089490" y="4380415"/>
            <a:ext cx="505125" cy="4985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9798DCD-891F-0659-982C-4BE9F1B3274D}"/>
              </a:ext>
            </a:extLst>
          </p:cNvPr>
          <p:cNvSpPr txBox="1"/>
          <p:nvPr/>
        </p:nvSpPr>
        <p:spPr>
          <a:xfrm>
            <a:off x="1456436" y="3420619"/>
            <a:ext cx="16748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第一次建立主从同步后，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记录所有写操作命令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058E4632-B157-7DC0-7479-9DFEA92790DF}"/>
              </a:ext>
            </a:extLst>
          </p:cNvPr>
          <p:cNvSpPr txBox="1">
            <a:spLocks/>
          </p:cNvSpPr>
          <p:nvPr/>
        </p:nvSpPr>
        <p:spPr>
          <a:xfrm>
            <a:off x="710878" y="1512098"/>
            <a:ext cx="10546005" cy="8297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offset</a:t>
            </a:r>
            <a:r>
              <a:rPr lang="zh-CN" altLang="en-US"/>
              <a:t>：</a:t>
            </a:r>
            <a:r>
              <a:rPr lang="en-US" altLang="zh-CN"/>
              <a:t>repl_backlog</a:t>
            </a:r>
            <a:r>
              <a:rPr lang="zh-CN" altLang="en-US"/>
              <a:t>中写入过的数据长度，写操作越多，</a:t>
            </a:r>
            <a:r>
              <a:rPr lang="en-US" altLang="zh-CN"/>
              <a:t>offset</a:t>
            </a:r>
            <a:r>
              <a:rPr lang="zh-CN" altLang="en-US"/>
              <a:t>值越大，主从的</a:t>
            </a:r>
            <a:r>
              <a:rPr lang="en-US" altLang="zh-CN"/>
              <a:t>offset</a:t>
            </a:r>
            <a:r>
              <a:rPr lang="zh-CN" altLang="en-US"/>
              <a:t>一致代表数据一致</a:t>
            </a:r>
            <a:endParaRPr lang="en-US" altLang="zh-CN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80F72421-3889-D019-74BB-C9FD9B0059DC}"/>
              </a:ext>
            </a:extLst>
          </p:cNvPr>
          <p:cNvSpPr/>
          <p:nvPr/>
        </p:nvSpPr>
        <p:spPr>
          <a:xfrm>
            <a:off x="1216545" y="4711841"/>
            <a:ext cx="116236" cy="154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D49027-D5AB-F996-A852-17B95BB7AA69}"/>
              </a:ext>
            </a:extLst>
          </p:cNvPr>
          <p:cNvCxnSpPr>
            <a:stCxn id="16" idx="1"/>
          </p:cNvCxnSpPr>
          <p:nvPr/>
        </p:nvCxnSpPr>
        <p:spPr>
          <a:xfrm flipH="1">
            <a:off x="822844" y="4789188"/>
            <a:ext cx="393701" cy="17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4EDB475-8115-29C4-3460-3980D978CDCA}"/>
              </a:ext>
            </a:extLst>
          </p:cNvPr>
          <p:cNvSpPr txBox="1"/>
          <p:nvPr/>
        </p:nvSpPr>
        <p:spPr>
          <a:xfrm>
            <a:off x="170796" y="4866535"/>
            <a:ext cx="749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需要同步的命令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CCC9C6-5FE5-0BC3-6B2B-B71B8383728B}"/>
              </a:ext>
            </a:extLst>
          </p:cNvPr>
          <p:cNvSpPr txBox="1"/>
          <p:nvPr/>
        </p:nvSpPr>
        <p:spPr>
          <a:xfrm>
            <a:off x="7476359" y="3040855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offset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76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4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完整圆 3">
            <a:extLst>
              <a:ext uri="{FF2B5EF4-FFF2-40B4-BE49-F238E27FC236}">
                <a16:creationId xmlns:a16="http://schemas.microsoft.com/office/drawing/2014/main" id="{E81FAD82-CCC3-6915-E1EF-87A07DF58DE4}"/>
              </a:ext>
            </a:extLst>
          </p:cNvPr>
          <p:cNvSpPr/>
          <p:nvPr/>
        </p:nvSpPr>
        <p:spPr>
          <a:xfrm>
            <a:off x="1281059" y="4157924"/>
            <a:ext cx="888331" cy="888331"/>
          </a:xfrm>
          <a:prstGeom prst="pie">
            <a:avLst>
              <a:gd name="adj1" fmla="val 16327390"/>
              <a:gd name="adj2" fmla="val 1596868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不完整圆 29">
            <a:extLst>
              <a:ext uri="{FF2B5EF4-FFF2-40B4-BE49-F238E27FC236}">
                <a16:creationId xmlns:a16="http://schemas.microsoft.com/office/drawing/2014/main" id="{3045AE37-F999-9462-E314-A16073985BF1}"/>
              </a:ext>
            </a:extLst>
          </p:cNvPr>
          <p:cNvSpPr/>
          <p:nvPr/>
        </p:nvSpPr>
        <p:spPr>
          <a:xfrm>
            <a:off x="1277795" y="4156814"/>
            <a:ext cx="888331" cy="888331"/>
          </a:xfrm>
          <a:prstGeom prst="pie">
            <a:avLst>
              <a:gd name="adj1" fmla="val 16327390"/>
              <a:gd name="adj2" fmla="val 15968689"/>
            </a:avLst>
          </a:prstGeom>
          <a:solidFill>
            <a:srgbClr val="C00000"/>
          </a:solidFill>
          <a:ln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主从同步原理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0814221" y="1656000"/>
            <a:ext cx="10546005" cy="829748"/>
          </a:xfrm>
        </p:spPr>
        <p:txBody>
          <a:bodyPr/>
          <a:lstStyle/>
          <a:p>
            <a:r>
              <a:rPr lang="zh-CN" altLang="en-US"/>
              <a:t>当主从</a:t>
            </a:r>
            <a:r>
              <a:rPr lang="zh-CN" altLang="en-US" b="1"/>
              <a:t>第一次建立连接</a:t>
            </a:r>
            <a:r>
              <a:rPr lang="zh-CN" altLang="en-US"/>
              <a:t>或</a:t>
            </a:r>
            <a:r>
              <a:rPr lang="zh-CN" altLang="en-US" b="1"/>
              <a:t>断开重连</a:t>
            </a:r>
            <a:r>
              <a:rPr lang="zh-CN" altLang="en-US"/>
              <a:t>时，从节点都会发送</a:t>
            </a:r>
            <a:r>
              <a:rPr lang="en-US" altLang="zh-CN"/>
              <a:t>psync</a:t>
            </a:r>
            <a:r>
              <a:rPr lang="zh-CN" altLang="en-US"/>
              <a:t>请求，尝试数据同步：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C53D2B-B31A-270C-A6BC-E90FA29737FA}"/>
              </a:ext>
            </a:extLst>
          </p:cNvPr>
          <p:cNvSpPr/>
          <p:nvPr/>
        </p:nvSpPr>
        <p:spPr>
          <a:xfrm>
            <a:off x="3181094" y="2657618"/>
            <a:ext cx="1377108" cy="381148"/>
          </a:xfrm>
          <a:prstGeom prst="rect">
            <a:avLst/>
          </a:prstGeom>
          <a:solidFill>
            <a:srgbClr val="B6000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bg1"/>
                </a:solidFill>
              </a:rPr>
              <a:t>MASTER</a:t>
            </a:r>
            <a:endParaRPr kumimoji="1"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D4A6766D-8FF2-EB30-9F7D-70ECE550866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69648" y="3038766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66134C7-0BE3-C9CB-1B46-053C592EE34F}"/>
              </a:ext>
            </a:extLst>
          </p:cNvPr>
          <p:cNvSpPr/>
          <p:nvPr/>
        </p:nvSpPr>
        <p:spPr>
          <a:xfrm>
            <a:off x="3822536" y="3079596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D8A1AE-6DBB-A7EA-A9A7-B6675C699677}"/>
              </a:ext>
            </a:extLst>
          </p:cNvPr>
          <p:cNvSpPr/>
          <p:nvPr/>
        </p:nvSpPr>
        <p:spPr>
          <a:xfrm>
            <a:off x="8883824" y="2657618"/>
            <a:ext cx="1377108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tx1"/>
                </a:solidFill>
              </a:rPr>
              <a:t>SLAVE</a:t>
            </a:r>
            <a:endParaRPr kumimoji="1"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直线连接符 8">
            <a:extLst>
              <a:ext uri="{FF2B5EF4-FFF2-40B4-BE49-F238E27FC236}">
                <a16:creationId xmlns:a16="http://schemas.microsoft.com/office/drawing/2014/main" id="{39A68A6A-9CAA-6F33-628B-65F75A488E9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572378" y="3038766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2D22053-BF53-FC4D-B28B-E64B721B75DD}"/>
              </a:ext>
            </a:extLst>
          </p:cNvPr>
          <p:cNvSpPr/>
          <p:nvPr/>
        </p:nvSpPr>
        <p:spPr>
          <a:xfrm>
            <a:off x="9519088" y="3079596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4BB28E-6B80-D348-A51E-1BBB00F19C1A}"/>
              </a:ext>
            </a:extLst>
          </p:cNvPr>
          <p:cNvCxnSpPr/>
          <p:nvPr/>
        </p:nvCxnSpPr>
        <p:spPr>
          <a:xfrm flipH="1">
            <a:off x="3914722" y="3295552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429197B-99DB-3D1A-4D70-18FEAD4E16D9}"/>
              </a:ext>
            </a:extLst>
          </p:cNvPr>
          <p:cNvSpPr txBox="1"/>
          <p:nvPr/>
        </p:nvSpPr>
        <p:spPr>
          <a:xfrm>
            <a:off x="5763788" y="3042358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尝试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psync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043637-365E-B80F-FA24-66D5F1D522D3}"/>
              </a:ext>
            </a:extLst>
          </p:cNvPr>
          <p:cNvCxnSpPr/>
          <p:nvPr/>
        </p:nvCxnSpPr>
        <p:spPr>
          <a:xfrm>
            <a:off x="3929117" y="5543138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074B5DF-76C4-4144-0F0F-40046BBACF78}"/>
              </a:ext>
            </a:extLst>
          </p:cNvPr>
          <p:cNvSpPr txBox="1"/>
          <p:nvPr/>
        </p:nvSpPr>
        <p:spPr>
          <a:xfrm>
            <a:off x="4874492" y="5278948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把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缺少的数据发送给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DE5914-E25F-D457-0B24-44D95D4B1CD2}"/>
              </a:ext>
            </a:extLst>
          </p:cNvPr>
          <p:cNvGrpSpPr/>
          <p:nvPr/>
        </p:nvGrpSpPr>
        <p:grpSpPr>
          <a:xfrm>
            <a:off x="2937142" y="3593610"/>
            <a:ext cx="6953981" cy="2413863"/>
            <a:chOff x="1799602" y="3195263"/>
            <a:chExt cx="6953981" cy="2006726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DFBD182-EF49-3FA9-BB35-4A12964BCE58}"/>
                </a:ext>
              </a:extLst>
            </p:cNvPr>
            <p:cNvGrpSpPr/>
            <p:nvPr/>
          </p:nvGrpSpPr>
          <p:grpSpPr>
            <a:xfrm>
              <a:off x="1799602" y="3195263"/>
              <a:ext cx="6953981" cy="2006726"/>
              <a:chOff x="1799602" y="3195263"/>
              <a:chExt cx="6953981" cy="200672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CBCA5C3-55D2-6CB2-3D27-6E8B88CE82AA}"/>
                  </a:ext>
                </a:extLst>
              </p:cNvPr>
              <p:cNvSpPr/>
              <p:nvPr/>
            </p:nvSpPr>
            <p:spPr>
              <a:xfrm>
                <a:off x="1799925" y="3195263"/>
                <a:ext cx="6953658" cy="2006726"/>
              </a:xfrm>
              <a:prstGeom prst="rect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29FE20F3-4ADC-461A-BE9B-B360409C385A}"/>
                  </a:ext>
                </a:extLst>
              </p:cNvPr>
              <p:cNvGrpSpPr/>
              <p:nvPr/>
            </p:nvGrpSpPr>
            <p:grpSpPr>
              <a:xfrm>
                <a:off x="1799602" y="3195264"/>
                <a:ext cx="5412132" cy="256411"/>
                <a:chOff x="2280863" y="3195264"/>
                <a:chExt cx="5412132" cy="256411"/>
              </a:xfrm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2D08BFD0-17AA-0EE5-3908-B3D19CCAD868}"/>
                    </a:ext>
                  </a:extLst>
                </p:cNvPr>
                <p:cNvSpPr/>
                <p:nvPr/>
              </p:nvSpPr>
              <p:spPr>
                <a:xfrm>
                  <a:off x="2280863" y="3195264"/>
                  <a:ext cx="5412132" cy="256411"/>
                </a:xfrm>
                <a:custGeom>
                  <a:avLst/>
                  <a:gdLst>
                    <a:gd name="connsiteX0" fmla="*/ 0 w 5412132"/>
                    <a:gd name="connsiteY0" fmla="*/ 0 h 381143"/>
                    <a:gd name="connsiteX1" fmla="*/ 5412132 w 5412132"/>
                    <a:gd name="connsiteY1" fmla="*/ 0 h 381143"/>
                    <a:gd name="connsiteX2" fmla="*/ 5412132 w 5412132"/>
                    <a:gd name="connsiteY2" fmla="*/ 159292 h 381143"/>
                    <a:gd name="connsiteX3" fmla="*/ 5202895 w 5412132"/>
                    <a:gd name="connsiteY3" fmla="*/ 381143 h 381143"/>
                    <a:gd name="connsiteX4" fmla="*/ 0 w 5412132"/>
                    <a:gd name="connsiteY4" fmla="*/ 381143 h 381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2132" h="381143">
                      <a:moveTo>
                        <a:pt x="0" y="0"/>
                      </a:moveTo>
                      <a:lnTo>
                        <a:pt x="5412132" y="0"/>
                      </a:lnTo>
                      <a:lnTo>
                        <a:pt x="5412132" y="159292"/>
                      </a:lnTo>
                      <a:lnTo>
                        <a:pt x="5202895" y="381143"/>
                      </a:lnTo>
                      <a:lnTo>
                        <a:pt x="0" y="381143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0BA911B-1A09-A0AB-1190-E3992CF34E80}"/>
                    </a:ext>
                  </a:extLst>
                </p:cNvPr>
                <p:cNvSpPr txBox="1"/>
                <p:nvPr/>
              </p:nvSpPr>
              <p:spPr>
                <a:xfrm>
                  <a:off x="2324595" y="3226288"/>
                  <a:ext cx="5142829" cy="21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2.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判断：</a:t>
                  </a: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slave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是否是第一次来同步</a:t>
                  </a:r>
                  <a:endPara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36F9F69-7B23-B3A3-7BC7-54678C0BA00B}"/>
                </a:ext>
              </a:extLst>
            </p:cNvPr>
            <p:cNvCxnSpPr>
              <a:cxnSpLocks/>
            </p:cNvCxnSpPr>
            <p:nvPr/>
          </p:nvCxnSpPr>
          <p:spPr>
            <a:xfrm>
              <a:off x="1799602" y="4354581"/>
              <a:ext cx="695398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0E7083A-1898-8B16-668B-1EC6FA4ABDA2}"/>
              </a:ext>
            </a:extLst>
          </p:cNvPr>
          <p:cNvSpPr txBox="1"/>
          <p:nvPr/>
        </p:nvSpPr>
        <p:spPr>
          <a:xfrm>
            <a:off x="2809024" y="4355088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1E8D869-D5BB-3C0D-1D46-9287B9BA9EA2}"/>
              </a:ext>
            </a:extLst>
          </p:cNvPr>
          <p:cNvSpPr txBox="1"/>
          <p:nvPr/>
        </p:nvSpPr>
        <p:spPr>
          <a:xfrm>
            <a:off x="2809024" y="5408743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AB2AD8A5-2758-4390-5908-17C3A2E1B2C0}"/>
              </a:ext>
            </a:extLst>
          </p:cNvPr>
          <p:cNvSpPr/>
          <p:nvPr/>
        </p:nvSpPr>
        <p:spPr>
          <a:xfrm>
            <a:off x="9991002" y="3593612"/>
            <a:ext cx="317923" cy="1394526"/>
          </a:xfrm>
          <a:prstGeom prst="rightBrace">
            <a:avLst>
              <a:gd name="adj1" fmla="val 5425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A44CC20C-9452-A41A-190B-EB30F3DA8E28}"/>
              </a:ext>
            </a:extLst>
          </p:cNvPr>
          <p:cNvSpPr/>
          <p:nvPr/>
        </p:nvSpPr>
        <p:spPr>
          <a:xfrm>
            <a:off x="9991002" y="4988139"/>
            <a:ext cx="317923" cy="1019334"/>
          </a:xfrm>
          <a:prstGeom prst="rightBrace">
            <a:avLst>
              <a:gd name="adj1" fmla="val 4617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112AC68-136C-6B0E-FFE8-8CD599CFB8A9}"/>
              </a:ext>
            </a:extLst>
          </p:cNvPr>
          <p:cNvSpPr txBox="1"/>
          <p:nvPr/>
        </p:nvSpPr>
        <p:spPr>
          <a:xfrm>
            <a:off x="10450949" y="4133283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全量同步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!!wbk76">
            <a:extLst>
              <a:ext uri="{FF2B5EF4-FFF2-40B4-BE49-F238E27FC236}">
                <a16:creationId xmlns:a16="http://schemas.microsoft.com/office/drawing/2014/main" id="{9FE883DE-708F-041C-FFA2-1AF10D52ED91}"/>
              </a:ext>
            </a:extLst>
          </p:cNvPr>
          <p:cNvSpPr txBox="1"/>
          <p:nvPr/>
        </p:nvSpPr>
        <p:spPr>
          <a:xfrm>
            <a:off x="10450949" y="5328529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增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32D5891-C3C9-D6B2-882F-ABBA2CE9D5C5}"/>
              </a:ext>
            </a:extLst>
          </p:cNvPr>
          <p:cNvCxnSpPr/>
          <p:nvPr/>
        </p:nvCxnSpPr>
        <p:spPr>
          <a:xfrm>
            <a:off x="3916761" y="6349541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611DCC2-CBEF-4B25-11F8-E63ACB0FCACE}"/>
              </a:ext>
            </a:extLst>
          </p:cNvPr>
          <p:cNvSpPr txBox="1"/>
          <p:nvPr/>
        </p:nvSpPr>
        <p:spPr>
          <a:xfrm>
            <a:off x="4700766" y="6095625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每当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写数据时，都将命令传播给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，保持实时同步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350D84D7-A1EA-B712-3B27-8B3553953925}"/>
              </a:ext>
            </a:extLst>
          </p:cNvPr>
          <p:cNvSpPr txBox="1">
            <a:spLocks/>
          </p:cNvSpPr>
          <p:nvPr/>
        </p:nvSpPr>
        <p:spPr>
          <a:xfrm>
            <a:off x="710879" y="1556416"/>
            <a:ext cx="10546005" cy="8297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replicationID</a:t>
            </a:r>
            <a:r>
              <a:rPr lang="zh-CN" altLang="en-US"/>
              <a:t>：每一个</a:t>
            </a:r>
            <a:r>
              <a:rPr lang="en-US" altLang="zh-CN"/>
              <a:t>master</a:t>
            </a:r>
            <a:r>
              <a:rPr lang="zh-CN" altLang="en-US"/>
              <a:t>节点都有自己的唯一</a:t>
            </a:r>
            <a:r>
              <a:rPr lang="en-US" altLang="zh-CN"/>
              <a:t>id</a:t>
            </a:r>
            <a:r>
              <a:rPr lang="zh-CN" altLang="en-US"/>
              <a:t>，简称</a:t>
            </a:r>
            <a:r>
              <a:rPr lang="en-US" altLang="zh-CN"/>
              <a:t>replid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2C9A76-F351-1613-112E-052BE0488083}"/>
              </a:ext>
            </a:extLst>
          </p:cNvPr>
          <p:cNvSpPr txBox="1"/>
          <p:nvPr/>
        </p:nvSpPr>
        <p:spPr>
          <a:xfrm>
            <a:off x="6591935" y="3041184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，携带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replid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84E528-1EFC-0D43-C114-D284BA7B8F39}"/>
              </a:ext>
            </a:extLst>
          </p:cNvPr>
          <p:cNvSpPr txBox="1"/>
          <p:nvPr/>
        </p:nvSpPr>
        <p:spPr>
          <a:xfrm>
            <a:off x="5094651" y="3620869"/>
            <a:ext cx="149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replid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是否不一致）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!!jx32">
            <a:extLst>
              <a:ext uri="{FF2B5EF4-FFF2-40B4-BE49-F238E27FC236}">
                <a16:creationId xmlns:a16="http://schemas.microsoft.com/office/drawing/2014/main" id="{A380FF3D-7E26-AE45-A3F3-59C08CC46724}"/>
              </a:ext>
            </a:extLst>
          </p:cNvPr>
          <p:cNvSpPr/>
          <p:nvPr/>
        </p:nvSpPr>
        <p:spPr>
          <a:xfrm>
            <a:off x="3865268" y="4215642"/>
            <a:ext cx="92183" cy="361459"/>
          </a:xfrm>
          <a:prstGeom prst="rect">
            <a:avLst/>
          </a:prstGeom>
          <a:solidFill>
            <a:schemeClr val="bg1"/>
          </a:solidFill>
          <a:ln w="9525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049320FA-4C4D-D2C7-E543-98E7F9BDCEFF}"/>
              </a:ext>
            </a:extLst>
          </p:cNvPr>
          <p:cNvCxnSpPr>
            <a:cxnSpLocks/>
          </p:cNvCxnSpPr>
          <p:nvPr/>
        </p:nvCxnSpPr>
        <p:spPr>
          <a:xfrm>
            <a:off x="3910730" y="4072166"/>
            <a:ext cx="46721" cy="324206"/>
          </a:xfrm>
          <a:prstGeom prst="bentConnector3">
            <a:avLst>
              <a:gd name="adj1" fmla="val 589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30DA6F4-F9CC-73C4-360A-D99B40BBE8AB}"/>
              </a:ext>
            </a:extLst>
          </p:cNvPr>
          <p:cNvSpPr txBox="1"/>
          <p:nvPr/>
        </p:nvSpPr>
        <p:spPr>
          <a:xfrm>
            <a:off x="4189761" y="4108102"/>
            <a:ext cx="2149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bgsave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，生成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RDB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BFC2A1-01C8-6D12-6485-5F0BEB90DFF5}"/>
              </a:ext>
            </a:extLst>
          </p:cNvPr>
          <p:cNvCxnSpPr/>
          <p:nvPr/>
        </p:nvCxnSpPr>
        <p:spPr>
          <a:xfrm>
            <a:off x="3913543" y="4757347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BBADD3B-FD47-DE8D-057F-E699612CC513}"/>
              </a:ext>
            </a:extLst>
          </p:cNvPr>
          <p:cNvSpPr txBox="1"/>
          <p:nvPr/>
        </p:nvSpPr>
        <p:spPr>
          <a:xfrm>
            <a:off x="5817095" y="4547797"/>
            <a:ext cx="2092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发送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RDB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文件给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CE63A9-01BC-2F3D-20BE-7E6EC8AF8619}"/>
              </a:ext>
            </a:extLst>
          </p:cNvPr>
          <p:cNvSpPr/>
          <p:nvPr/>
        </p:nvSpPr>
        <p:spPr>
          <a:xfrm>
            <a:off x="1302190" y="4182313"/>
            <a:ext cx="847238" cy="847238"/>
          </a:xfrm>
          <a:prstGeom prst="ellipse">
            <a:avLst/>
          </a:prstGeom>
          <a:noFill/>
          <a:ln w="1270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93C267-E9CD-5FC3-DD85-C95A4348468B}"/>
              </a:ext>
            </a:extLst>
          </p:cNvPr>
          <p:cNvSpPr txBox="1"/>
          <p:nvPr/>
        </p:nvSpPr>
        <p:spPr>
          <a:xfrm>
            <a:off x="1170469" y="5091805"/>
            <a:ext cx="131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repl_backlog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B9D4F5A-6F8E-EAC6-1218-C81322E53D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6059" y="3906292"/>
            <a:ext cx="1139599" cy="165874"/>
          </a:xfrm>
          <a:prstGeom prst="bentConnector3">
            <a:avLst>
              <a:gd name="adj1" fmla="val 995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9798DCD-891F-0659-982C-4BE9F1B3274D}"/>
              </a:ext>
            </a:extLst>
          </p:cNvPr>
          <p:cNvSpPr txBox="1"/>
          <p:nvPr/>
        </p:nvSpPr>
        <p:spPr>
          <a:xfrm>
            <a:off x="1456436" y="3420619"/>
            <a:ext cx="16748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第一次建立主从同步后，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记录所有写操作命令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058E4632-B157-7DC0-7479-9DFEA92790DF}"/>
              </a:ext>
            </a:extLst>
          </p:cNvPr>
          <p:cNvSpPr txBox="1">
            <a:spLocks/>
          </p:cNvSpPr>
          <p:nvPr/>
        </p:nvSpPr>
        <p:spPr>
          <a:xfrm>
            <a:off x="710878" y="1512098"/>
            <a:ext cx="10546005" cy="8297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offset</a:t>
            </a:r>
            <a:r>
              <a:rPr lang="zh-CN" altLang="en-US"/>
              <a:t>：</a:t>
            </a:r>
            <a:r>
              <a:rPr lang="en-US" altLang="zh-CN"/>
              <a:t>repl_backlog</a:t>
            </a:r>
            <a:r>
              <a:rPr lang="zh-CN" altLang="en-US"/>
              <a:t>中写入过的数据长度，写操作越多，</a:t>
            </a:r>
            <a:r>
              <a:rPr lang="en-US" altLang="zh-CN"/>
              <a:t>offset</a:t>
            </a:r>
            <a:r>
              <a:rPr lang="zh-CN" altLang="en-US"/>
              <a:t>值越大，主从的</a:t>
            </a:r>
            <a:r>
              <a:rPr lang="en-US" altLang="zh-CN"/>
              <a:t>offset</a:t>
            </a:r>
            <a:r>
              <a:rPr lang="zh-CN" altLang="en-US"/>
              <a:t>一致代表数据一致</a:t>
            </a:r>
            <a:endParaRPr lang="en-US" altLang="zh-CN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90E8B3C-A09F-62E1-4227-035BC686C479}"/>
              </a:ext>
            </a:extLst>
          </p:cNvPr>
          <p:cNvSpPr/>
          <p:nvPr/>
        </p:nvSpPr>
        <p:spPr>
          <a:xfrm>
            <a:off x="1346685" y="4227329"/>
            <a:ext cx="763349" cy="7633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439384-BD2C-33EF-9A81-D0BF801CC0ED}"/>
              </a:ext>
            </a:extLst>
          </p:cNvPr>
          <p:cNvSpPr txBox="1"/>
          <p:nvPr/>
        </p:nvSpPr>
        <p:spPr>
          <a:xfrm>
            <a:off x="7476359" y="3040855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offset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2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0" grpId="0" animBg="1"/>
      <p:bldP spid="3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主从同步原理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0814221" y="1656000"/>
            <a:ext cx="10546005" cy="829748"/>
          </a:xfrm>
        </p:spPr>
        <p:txBody>
          <a:bodyPr/>
          <a:lstStyle/>
          <a:p>
            <a:r>
              <a:rPr lang="zh-CN" altLang="en-US"/>
              <a:t>当主从</a:t>
            </a:r>
            <a:r>
              <a:rPr lang="zh-CN" altLang="en-US" b="1"/>
              <a:t>第一次建立连接</a:t>
            </a:r>
            <a:r>
              <a:rPr lang="zh-CN" altLang="en-US"/>
              <a:t>或</a:t>
            </a:r>
            <a:r>
              <a:rPr lang="zh-CN" altLang="en-US" b="1"/>
              <a:t>断开重连</a:t>
            </a:r>
            <a:r>
              <a:rPr lang="zh-CN" altLang="en-US"/>
              <a:t>时，从节点都会发送</a:t>
            </a:r>
            <a:r>
              <a:rPr lang="en-US" altLang="zh-CN"/>
              <a:t>psync</a:t>
            </a:r>
            <a:r>
              <a:rPr lang="zh-CN" altLang="en-US"/>
              <a:t>请求，尝试数据同步：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C53D2B-B31A-270C-A6BC-E90FA29737FA}"/>
              </a:ext>
            </a:extLst>
          </p:cNvPr>
          <p:cNvSpPr/>
          <p:nvPr/>
        </p:nvSpPr>
        <p:spPr>
          <a:xfrm>
            <a:off x="3181094" y="2657618"/>
            <a:ext cx="1377108" cy="381148"/>
          </a:xfrm>
          <a:prstGeom prst="rect">
            <a:avLst/>
          </a:prstGeom>
          <a:solidFill>
            <a:srgbClr val="B6000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bg1"/>
                </a:solidFill>
              </a:rPr>
              <a:t>MASTER</a:t>
            </a:r>
            <a:endParaRPr kumimoji="1"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D4A6766D-8FF2-EB30-9F7D-70ECE550866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69648" y="3038766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66134C7-0BE3-C9CB-1B46-053C592EE34F}"/>
              </a:ext>
            </a:extLst>
          </p:cNvPr>
          <p:cNvSpPr/>
          <p:nvPr/>
        </p:nvSpPr>
        <p:spPr>
          <a:xfrm>
            <a:off x="3822536" y="3079596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D8A1AE-6DBB-A7EA-A9A7-B6675C699677}"/>
              </a:ext>
            </a:extLst>
          </p:cNvPr>
          <p:cNvSpPr/>
          <p:nvPr/>
        </p:nvSpPr>
        <p:spPr>
          <a:xfrm>
            <a:off x="8883824" y="2657618"/>
            <a:ext cx="1377108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tx1"/>
                </a:solidFill>
              </a:rPr>
              <a:t>SLAVE</a:t>
            </a:r>
            <a:endParaRPr kumimoji="1"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直线连接符 8">
            <a:extLst>
              <a:ext uri="{FF2B5EF4-FFF2-40B4-BE49-F238E27FC236}">
                <a16:creationId xmlns:a16="http://schemas.microsoft.com/office/drawing/2014/main" id="{39A68A6A-9CAA-6F33-628B-65F75A488E9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572378" y="3038766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2D22053-BF53-FC4D-B28B-E64B721B75DD}"/>
              </a:ext>
            </a:extLst>
          </p:cNvPr>
          <p:cNvSpPr/>
          <p:nvPr/>
        </p:nvSpPr>
        <p:spPr>
          <a:xfrm>
            <a:off x="9519088" y="3079596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4BB28E-6B80-D348-A51E-1BBB00F19C1A}"/>
              </a:ext>
            </a:extLst>
          </p:cNvPr>
          <p:cNvCxnSpPr/>
          <p:nvPr/>
        </p:nvCxnSpPr>
        <p:spPr>
          <a:xfrm flipH="1">
            <a:off x="3914722" y="3295552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429197B-99DB-3D1A-4D70-18FEAD4E16D9}"/>
              </a:ext>
            </a:extLst>
          </p:cNvPr>
          <p:cNvSpPr txBox="1"/>
          <p:nvPr/>
        </p:nvSpPr>
        <p:spPr>
          <a:xfrm>
            <a:off x="5763788" y="3042358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尝试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psync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043637-365E-B80F-FA24-66D5F1D522D3}"/>
              </a:ext>
            </a:extLst>
          </p:cNvPr>
          <p:cNvCxnSpPr/>
          <p:nvPr/>
        </p:nvCxnSpPr>
        <p:spPr>
          <a:xfrm>
            <a:off x="3929117" y="5543138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074B5DF-76C4-4144-0F0F-40046BBACF78}"/>
              </a:ext>
            </a:extLst>
          </p:cNvPr>
          <p:cNvSpPr txBox="1"/>
          <p:nvPr/>
        </p:nvSpPr>
        <p:spPr>
          <a:xfrm>
            <a:off x="4874492" y="5278948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把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缺少的数据发送给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DE5914-E25F-D457-0B24-44D95D4B1CD2}"/>
              </a:ext>
            </a:extLst>
          </p:cNvPr>
          <p:cNvGrpSpPr/>
          <p:nvPr/>
        </p:nvGrpSpPr>
        <p:grpSpPr>
          <a:xfrm>
            <a:off x="2937142" y="3593610"/>
            <a:ext cx="6953981" cy="2413863"/>
            <a:chOff x="1799602" y="3195263"/>
            <a:chExt cx="6953981" cy="2006726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DFBD182-EF49-3FA9-BB35-4A12964BCE58}"/>
                </a:ext>
              </a:extLst>
            </p:cNvPr>
            <p:cNvGrpSpPr/>
            <p:nvPr/>
          </p:nvGrpSpPr>
          <p:grpSpPr>
            <a:xfrm>
              <a:off x="1799602" y="3195263"/>
              <a:ext cx="6953981" cy="2006726"/>
              <a:chOff x="1799602" y="3195263"/>
              <a:chExt cx="6953981" cy="200672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CBCA5C3-55D2-6CB2-3D27-6E8B88CE82AA}"/>
                  </a:ext>
                </a:extLst>
              </p:cNvPr>
              <p:cNvSpPr/>
              <p:nvPr/>
            </p:nvSpPr>
            <p:spPr>
              <a:xfrm>
                <a:off x="1799925" y="3195263"/>
                <a:ext cx="6953658" cy="2006726"/>
              </a:xfrm>
              <a:prstGeom prst="rect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29FE20F3-4ADC-461A-BE9B-B360409C385A}"/>
                  </a:ext>
                </a:extLst>
              </p:cNvPr>
              <p:cNvGrpSpPr/>
              <p:nvPr/>
            </p:nvGrpSpPr>
            <p:grpSpPr>
              <a:xfrm>
                <a:off x="1799602" y="3195264"/>
                <a:ext cx="5412132" cy="256411"/>
                <a:chOff x="2280863" y="3195264"/>
                <a:chExt cx="5412132" cy="256411"/>
              </a:xfrm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2D08BFD0-17AA-0EE5-3908-B3D19CCAD868}"/>
                    </a:ext>
                  </a:extLst>
                </p:cNvPr>
                <p:cNvSpPr/>
                <p:nvPr/>
              </p:nvSpPr>
              <p:spPr>
                <a:xfrm>
                  <a:off x="2280863" y="3195264"/>
                  <a:ext cx="5412132" cy="256411"/>
                </a:xfrm>
                <a:custGeom>
                  <a:avLst/>
                  <a:gdLst>
                    <a:gd name="connsiteX0" fmla="*/ 0 w 5412132"/>
                    <a:gd name="connsiteY0" fmla="*/ 0 h 381143"/>
                    <a:gd name="connsiteX1" fmla="*/ 5412132 w 5412132"/>
                    <a:gd name="connsiteY1" fmla="*/ 0 h 381143"/>
                    <a:gd name="connsiteX2" fmla="*/ 5412132 w 5412132"/>
                    <a:gd name="connsiteY2" fmla="*/ 159292 h 381143"/>
                    <a:gd name="connsiteX3" fmla="*/ 5202895 w 5412132"/>
                    <a:gd name="connsiteY3" fmla="*/ 381143 h 381143"/>
                    <a:gd name="connsiteX4" fmla="*/ 0 w 5412132"/>
                    <a:gd name="connsiteY4" fmla="*/ 381143 h 381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2132" h="381143">
                      <a:moveTo>
                        <a:pt x="0" y="0"/>
                      </a:moveTo>
                      <a:lnTo>
                        <a:pt x="5412132" y="0"/>
                      </a:lnTo>
                      <a:lnTo>
                        <a:pt x="5412132" y="159292"/>
                      </a:lnTo>
                      <a:lnTo>
                        <a:pt x="5202895" y="381143"/>
                      </a:lnTo>
                      <a:lnTo>
                        <a:pt x="0" y="381143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0BA911B-1A09-A0AB-1190-E3992CF34E80}"/>
                    </a:ext>
                  </a:extLst>
                </p:cNvPr>
                <p:cNvSpPr txBox="1"/>
                <p:nvPr/>
              </p:nvSpPr>
              <p:spPr>
                <a:xfrm>
                  <a:off x="2324595" y="3226288"/>
                  <a:ext cx="5142829" cy="21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2.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判断：</a:t>
                  </a: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slave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是否是第一次来同步</a:t>
                  </a:r>
                  <a:endPara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36F9F69-7B23-B3A3-7BC7-54678C0BA00B}"/>
                </a:ext>
              </a:extLst>
            </p:cNvPr>
            <p:cNvCxnSpPr>
              <a:cxnSpLocks/>
            </p:cNvCxnSpPr>
            <p:nvPr/>
          </p:nvCxnSpPr>
          <p:spPr>
            <a:xfrm>
              <a:off x="1799602" y="4354581"/>
              <a:ext cx="695398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0E7083A-1898-8B16-668B-1EC6FA4ABDA2}"/>
              </a:ext>
            </a:extLst>
          </p:cNvPr>
          <p:cNvSpPr txBox="1"/>
          <p:nvPr/>
        </p:nvSpPr>
        <p:spPr>
          <a:xfrm>
            <a:off x="2809024" y="4355088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1E8D869-D5BB-3C0D-1D46-9287B9BA9EA2}"/>
              </a:ext>
            </a:extLst>
          </p:cNvPr>
          <p:cNvSpPr txBox="1"/>
          <p:nvPr/>
        </p:nvSpPr>
        <p:spPr>
          <a:xfrm>
            <a:off x="2809024" y="5408743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AB2AD8A5-2758-4390-5908-17C3A2E1B2C0}"/>
              </a:ext>
            </a:extLst>
          </p:cNvPr>
          <p:cNvSpPr/>
          <p:nvPr/>
        </p:nvSpPr>
        <p:spPr>
          <a:xfrm>
            <a:off x="9991002" y="3593612"/>
            <a:ext cx="317923" cy="1394526"/>
          </a:xfrm>
          <a:prstGeom prst="rightBrace">
            <a:avLst>
              <a:gd name="adj1" fmla="val 5425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A44CC20C-9452-A41A-190B-EB30F3DA8E28}"/>
              </a:ext>
            </a:extLst>
          </p:cNvPr>
          <p:cNvSpPr/>
          <p:nvPr/>
        </p:nvSpPr>
        <p:spPr>
          <a:xfrm>
            <a:off x="9991002" y="4988139"/>
            <a:ext cx="317923" cy="1019334"/>
          </a:xfrm>
          <a:prstGeom prst="rightBrace">
            <a:avLst>
              <a:gd name="adj1" fmla="val 4617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112AC68-136C-6B0E-FFE8-8CD599CFB8A9}"/>
              </a:ext>
            </a:extLst>
          </p:cNvPr>
          <p:cNvSpPr txBox="1"/>
          <p:nvPr/>
        </p:nvSpPr>
        <p:spPr>
          <a:xfrm>
            <a:off x="10450949" y="4133283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全量同步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!!wbk76">
            <a:extLst>
              <a:ext uri="{FF2B5EF4-FFF2-40B4-BE49-F238E27FC236}">
                <a16:creationId xmlns:a16="http://schemas.microsoft.com/office/drawing/2014/main" id="{9FE883DE-708F-041C-FFA2-1AF10D52ED91}"/>
              </a:ext>
            </a:extLst>
          </p:cNvPr>
          <p:cNvSpPr txBox="1"/>
          <p:nvPr/>
        </p:nvSpPr>
        <p:spPr>
          <a:xfrm>
            <a:off x="10450949" y="5328529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增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32D5891-C3C9-D6B2-882F-ABBA2CE9D5C5}"/>
              </a:ext>
            </a:extLst>
          </p:cNvPr>
          <p:cNvCxnSpPr/>
          <p:nvPr/>
        </p:nvCxnSpPr>
        <p:spPr>
          <a:xfrm>
            <a:off x="3916761" y="6349541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611DCC2-CBEF-4B25-11F8-E63ACB0FCACE}"/>
              </a:ext>
            </a:extLst>
          </p:cNvPr>
          <p:cNvSpPr txBox="1"/>
          <p:nvPr/>
        </p:nvSpPr>
        <p:spPr>
          <a:xfrm>
            <a:off x="4700766" y="6095625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每当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写数据时，都将命令传播给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，保持实时同步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350D84D7-A1EA-B712-3B27-8B3553953925}"/>
              </a:ext>
            </a:extLst>
          </p:cNvPr>
          <p:cNvSpPr txBox="1">
            <a:spLocks/>
          </p:cNvSpPr>
          <p:nvPr/>
        </p:nvSpPr>
        <p:spPr>
          <a:xfrm>
            <a:off x="710879" y="1556416"/>
            <a:ext cx="10546005" cy="8297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replicationID</a:t>
            </a:r>
            <a:r>
              <a:rPr lang="zh-CN" altLang="en-US"/>
              <a:t>：每一个</a:t>
            </a:r>
            <a:r>
              <a:rPr lang="en-US" altLang="zh-CN"/>
              <a:t>master</a:t>
            </a:r>
            <a:r>
              <a:rPr lang="zh-CN" altLang="en-US"/>
              <a:t>节点都有自己的唯一</a:t>
            </a:r>
            <a:r>
              <a:rPr lang="en-US" altLang="zh-CN"/>
              <a:t>id</a:t>
            </a:r>
            <a:r>
              <a:rPr lang="zh-CN" altLang="en-US"/>
              <a:t>，简称</a:t>
            </a:r>
            <a:r>
              <a:rPr lang="en-US" altLang="zh-CN"/>
              <a:t>replid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2C9A76-F351-1613-112E-052BE0488083}"/>
              </a:ext>
            </a:extLst>
          </p:cNvPr>
          <p:cNvSpPr txBox="1"/>
          <p:nvPr/>
        </p:nvSpPr>
        <p:spPr>
          <a:xfrm>
            <a:off x="6591935" y="3041184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，携带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replid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84E528-1EFC-0D43-C114-D284BA7B8F39}"/>
              </a:ext>
            </a:extLst>
          </p:cNvPr>
          <p:cNvSpPr txBox="1"/>
          <p:nvPr/>
        </p:nvSpPr>
        <p:spPr>
          <a:xfrm>
            <a:off x="5094651" y="3620869"/>
            <a:ext cx="149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replid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是否不一致）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!!jx32">
            <a:extLst>
              <a:ext uri="{FF2B5EF4-FFF2-40B4-BE49-F238E27FC236}">
                <a16:creationId xmlns:a16="http://schemas.microsoft.com/office/drawing/2014/main" id="{A380FF3D-7E26-AE45-A3F3-59C08CC46724}"/>
              </a:ext>
            </a:extLst>
          </p:cNvPr>
          <p:cNvSpPr/>
          <p:nvPr/>
        </p:nvSpPr>
        <p:spPr>
          <a:xfrm>
            <a:off x="3865268" y="4215642"/>
            <a:ext cx="92183" cy="361459"/>
          </a:xfrm>
          <a:prstGeom prst="rect">
            <a:avLst/>
          </a:prstGeom>
          <a:solidFill>
            <a:schemeClr val="bg1"/>
          </a:solidFill>
          <a:ln w="9525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049320FA-4C4D-D2C7-E543-98E7F9BDCEFF}"/>
              </a:ext>
            </a:extLst>
          </p:cNvPr>
          <p:cNvCxnSpPr>
            <a:cxnSpLocks/>
          </p:cNvCxnSpPr>
          <p:nvPr/>
        </p:nvCxnSpPr>
        <p:spPr>
          <a:xfrm>
            <a:off x="3910730" y="4072166"/>
            <a:ext cx="46721" cy="324206"/>
          </a:xfrm>
          <a:prstGeom prst="bentConnector3">
            <a:avLst>
              <a:gd name="adj1" fmla="val 589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30DA6F4-F9CC-73C4-360A-D99B40BBE8AB}"/>
              </a:ext>
            </a:extLst>
          </p:cNvPr>
          <p:cNvSpPr txBox="1"/>
          <p:nvPr/>
        </p:nvSpPr>
        <p:spPr>
          <a:xfrm>
            <a:off x="4189761" y="4108102"/>
            <a:ext cx="2149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bgsave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，生成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RDB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BFC2A1-01C8-6D12-6485-5F0BEB90DFF5}"/>
              </a:ext>
            </a:extLst>
          </p:cNvPr>
          <p:cNvCxnSpPr/>
          <p:nvPr/>
        </p:nvCxnSpPr>
        <p:spPr>
          <a:xfrm>
            <a:off x="3913543" y="4757347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BBADD3B-FD47-DE8D-057F-E699612CC513}"/>
              </a:ext>
            </a:extLst>
          </p:cNvPr>
          <p:cNvSpPr txBox="1"/>
          <p:nvPr/>
        </p:nvSpPr>
        <p:spPr>
          <a:xfrm>
            <a:off x="5817095" y="4547797"/>
            <a:ext cx="2092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发送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RDB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文件给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058E4632-B157-7DC0-7479-9DFEA92790DF}"/>
              </a:ext>
            </a:extLst>
          </p:cNvPr>
          <p:cNvSpPr txBox="1">
            <a:spLocks/>
          </p:cNvSpPr>
          <p:nvPr/>
        </p:nvSpPr>
        <p:spPr>
          <a:xfrm>
            <a:off x="710878" y="1512098"/>
            <a:ext cx="10546005" cy="8297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offset</a:t>
            </a:r>
            <a:r>
              <a:rPr lang="zh-CN" altLang="en-US"/>
              <a:t>：</a:t>
            </a:r>
            <a:r>
              <a:rPr lang="en-US" altLang="zh-CN"/>
              <a:t>repl_backlog</a:t>
            </a:r>
            <a:r>
              <a:rPr lang="zh-CN" altLang="en-US"/>
              <a:t>中写入过的数据长度，写操作越多，</a:t>
            </a:r>
            <a:r>
              <a:rPr lang="en-US" altLang="zh-CN"/>
              <a:t>offset</a:t>
            </a:r>
            <a:r>
              <a:rPr lang="zh-CN" altLang="en-US"/>
              <a:t>值越大，主从的</a:t>
            </a:r>
            <a:r>
              <a:rPr lang="en-US" altLang="zh-CN"/>
              <a:t>offset</a:t>
            </a:r>
            <a:r>
              <a:rPr lang="zh-CN" altLang="en-US"/>
              <a:t>一致代表数据一致</a:t>
            </a:r>
            <a:endParaRPr lang="en-US" altLang="zh-CN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90E8B3C-A09F-62E1-4227-035BC686C479}"/>
              </a:ext>
            </a:extLst>
          </p:cNvPr>
          <p:cNvSpPr/>
          <p:nvPr/>
        </p:nvSpPr>
        <p:spPr>
          <a:xfrm>
            <a:off x="1615360" y="3901408"/>
            <a:ext cx="763349" cy="7633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不完整圆 15">
            <a:extLst>
              <a:ext uri="{FF2B5EF4-FFF2-40B4-BE49-F238E27FC236}">
                <a16:creationId xmlns:a16="http://schemas.microsoft.com/office/drawing/2014/main" id="{F30EB98B-A294-4108-B648-AE11817800A7}"/>
              </a:ext>
            </a:extLst>
          </p:cNvPr>
          <p:cNvSpPr/>
          <p:nvPr/>
        </p:nvSpPr>
        <p:spPr>
          <a:xfrm>
            <a:off x="1257419" y="3835846"/>
            <a:ext cx="888331" cy="888331"/>
          </a:xfrm>
          <a:prstGeom prst="pie">
            <a:avLst>
              <a:gd name="adj1" fmla="val 16091138"/>
              <a:gd name="adj2" fmla="val 19293331"/>
            </a:avLst>
          </a:prstGeom>
          <a:solidFill>
            <a:srgbClr val="D7271B"/>
          </a:solidFill>
          <a:ln>
            <a:solidFill>
              <a:srgbClr val="D727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不完整圆 16">
            <a:extLst>
              <a:ext uri="{FF2B5EF4-FFF2-40B4-BE49-F238E27FC236}">
                <a16:creationId xmlns:a16="http://schemas.microsoft.com/office/drawing/2014/main" id="{EF9A82AE-6C98-F03C-0E54-5AFA0939DFCA}"/>
              </a:ext>
            </a:extLst>
          </p:cNvPr>
          <p:cNvSpPr/>
          <p:nvPr/>
        </p:nvSpPr>
        <p:spPr>
          <a:xfrm>
            <a:off x="1254671" y="3834368"/>
            <a:ext cx="893827" cy="893827"/>
          </a:xfrm>
          <a:prstGeom prst="pie">
            <a:avLst>
              <a:gd name="adj1" fmla="val 16091138"/>
              <a:gd name="adj2" fmla="val 1772679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不完整圆 22">
            <a:extLst>
              <a:ext uri="{FF2B5EF4-FFF2-40B4-BE49-F238E27FC236}">
                <a16:creationId xmlns:a16="http://schemas.microsoft.com/office/drawing/2014/main" id="{7BD364C1-1529-8E3D-3AB3-956AC591CC92}"/>
              </a:ext>
            </a:extLst>
          </p:cNvPr>
          <p:cNvSpPr/>
          <p:nvPr/>
        </p:nvSpPr>
        <p:spPr>
          <a:xfrm>
            <a:off x="1257419" y="3835846"/>
            <a:ext cx="888331" cy="888331"/>
          </a:xfrm>
          <a:prstGeom prst="pie">
            <a:avLst>
              <a:gd name="adj1" fmla="val 19461032"/>
              <a:gd name="adj2" fmla="val 16018104"/>
            </a:avLst>
          </a:prstGeom>
          <a:solidFill>
            <a:srgbClr val="D7271B"/>
          </a:solidFill>
          <a:ln>
            <a:solidFill>
              <a:srgbClr val="D727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810047C-D08F-9374-11C7-E6AC40E3DE73}"/>
              </a:ext>
            </a:extLst>
          </p:cNvPr>
          <p:cNvCxnSpPr>
            <a:cxnSpLocks/>
          </p:cNvCxnSpPr>
          <p:nvPr/>
        </p:nvCxnSpPr>
        <p:spPr>
          <a:xfrm flipV="1">
            <a:off x="2105973" y="3519188"/>
            <a:ext cx="92914" cy="441112"/>
          </a:xfrm>
          <a:prstGeom prst="line">
            <a:avLst/>
          </a:prstGeom>
          <a:ln>
            <a:solidFill>
              <a:srgbClr val="D72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25DFDD0-B57A-3E1B-4F51-796CFE8C03DC}"/>
              </a:ext>
            </a:extLst>
          </p:cNvPr>
          <p:cNvSpPr txBox="1"/>
          <p:nvPr/>
        </p:nvSpPr>
        <p:spPr>
          <a:xfrm>
            <a:off x="1859139" y="3312969"/>
            <a:ext cx="582458" cy="169277"/>
          </a:xfrm>
          <a:prstGeom prst="rect">
            <a:avLst/>
          </a:prstGeom>
          <a:solidFill>
            <a:srgbClr val="D7271B"/>
          </a:solidFill>
        </p:spPr>
        <p:txBody>
          <a:bodyPr wrap="none" lIns="36000" tIns="0" rIns="3600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99C9A0F-CF54-2038-ECBA-57FD64854BD3}"/>
              </a:ext>
            </a:extLst>
          </p:cNvPr>
          <p:cNvSpPr txBox="1"/>
          <p:nvPr/>
        </p:nvSpPr>
        <p:spPr>
          <a:xfrm>
            <a:off x="1331935" y="3191537"/>
            <a:ext cx="497499" cy="169277"/>
          </a:xfrm>
          <a:prstGeom prst="rect">
            <a:avLst/>
          </a:prstGeom>
          <a:solidFill>
            <a:srgbClr val="00B050"/>
          </a:solidFill>
        </p:spPr>
        <p:txBody>
          <a:bodyPr wrap="none" lIns="36000" tIns="0" rIns="3600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1C38A6E-BC71-C6E9-1048-E526F7BD87C8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580685" y="3360814"/>
            <a:ext cx="324599" cy="4684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不完整圆 27">
            <a:extLst>
              <a:ext uri="{FF2B5EF4-FFF2-40B4-BE49-F238E27FC236}">
                <a16:creationId xmlns:a16="http://schemas.microsoft.com/office/drawing/2014/main" id="{88147C7A-BB6D-A05E-4C5D-29621C3AC1FC}"/>
              </a:ext>
            </a:extLst>
          </p:cNvPr>
          <p:cNvSpPr/>
          <p:nvPr/>
        </p:nvSpPr>
        <p:spPr>
          <a:xfrm>
            <a:off x="1257419" y="3835846"/>
            <a:ext cx="888331" cy="888331"/>
          </a:xfrm>
          <a:prstGeom prst="pie">
            <a:avLst>
              <a:gd name="adj1" fmla="val 17867501"/>
              <a:gd name="adj2" fmla="val 1468834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不完整圆 30">
            <a:extLst>
              <a:ext uri="{FF2B5EF4-FFF2-40B4-BE49-F238E27FC236}">
                <a16:creationId xmlns:a16="http://schemas.microsoft.com/office/drawing/2014/main" id="{3F5F776F-9A0F-0612-4ABF-1A76BA16C4D0}"/>
              </a:ext>
            </a:extLst>
          </p:cNvPr>
          <p:cNvSpPr/>
          <p:nvPr/>
        </p:nvSpPr>
        <p:spPr>
          <a:xfrm>
            <a:off x="1257419" y="3839681"/>
            <a:ext cx="888331" cy="888331"/>
          </a:xfrm>
          <a:prstGeom prst="pie">
            <a:avLst>
              <a:gd name="adj1" fmla="val 16089882"/>
              <a:gd name="adj2" fmla="val 19293331"/>
            </a:avLst>
          </a:prstGeom>
          <a:solidFill>
            <a:srgbClr val="D7271B"/>
          </a:solidFill>
          <a:ln>
            <a:solidFill>
              <a:srgbClr val="D727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不完整圆 31">
            <a:extLst>
              <a:ext uri="{FF2B5EF4-FFF2-40B4-BE49-F238E27FC236}">
                <a16:creationId xmlns:a16="http://schemas.microsoft.com/office/drawing/2014/main" id="{26D5F815-F238-778A-DE86-91A165096201}"/>
              </a:ext>
            </a:extLst>
          </p:cNvPr>
          <p:cNvSpPr/>
          <p:nvPr/>
        </p:nvSpPr>
        <p:spPr>
          <a:xfrm>
            <a:off x="1254671" y="3838203"/>
            <a:ext cx="893827" cy="893827"/>
          </a:xfrm>
          <a:prstGeom prst="pie">
            <a:avLst>
              <a:gd name="adj1" fmla="val 14846617"/>
              <a:gd name="adj2" fmla="val 1772679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303CC9A-8AB5-0B8A-0DD0-1CFB7C6AE6EC}"/>
              </a:ext>
            </a:extLst>
          </p:cNvPr>
          <p:cNvSpPr/>
          <p:nvPr/>
        </p:nvSpPr>
        <p:spPr>
          <a:xfrm>
            <a:off x="1277965" y="3856392"/>
            <a:ext cx="847238" cy="847238"/>
          </a:xfrm>
          <a:prstGeom prst="ellipse">
            <a:avLst/>
          </a:prstGeom>
          <a:noFill/>
          <a:ln w="1270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A6FD2B5-2C60-E325-FAC3-E7F4BB6644CE}"/>
              </a:ext>
            </a:extLst>
          </p:cNvPr>
          <p:cNvSpPr/>
          <p:nvPr/>
        </p:nvSpPr>
        <p:spPr>
          <a:xfrm>
            <a:off x="1319910" y="3898337"/>
            <a:ext cx="763349" cy="7633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不完整圆 35">
            <a:extLst>
              <a:ext uri="{FF2B5EF4-FFF2-40B4-BE49-F238E27FC236}">
                <a16:creationId xmlns:a16="http://schemas.microsoft.com/office/drawing/2014/main" id="{DA8BA1E4-7313-1917-35E0-63125A067036}"/>
              </a:ext>
            </a:extLst>
          </p:cNvPr>
          <p:cNvSpPr/>
          <p:nvPr/>
        </p:nvSpPr>
        <p:spPr>
          <a:xfrm>
            <a:off x="1295437" y="5512862"/>
            <a:ext cx="888331" cy="888331"/>
          </a:xfrm>
          <a:prstGeom prst="pie">
            <a:avLst>
              <a:gd name="adj1" fmla="val 16091138"/>
              <a:gd name="adj2" fmla="val 19293331"/>
            </a:avLst>
          </a:prstGeom>
          <a:solidFill>
            <a:srgbClr val="D7271B"/>
          </a:solidFill>
          <a:ln>
            <a:solidFill>
              <a:srgbClr val="D727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不完整圆 36">
            <a:extLst>
              <a:ext uri="{FF2B5EF4-FFF2-40B4-BE49-F238E27FC236}">
                <a16:creationId xmlns:a16="http://schemas.microsoft.com/office/drawing/2014/main" id="{A31FFF74-6915-EC20-9631-38ACEE5BFEE4}"/>
              </a:ext>
            </a:extLst>
          </p:cNvPr>
          <p:cNvSpPr/>
          <p:nvPr/>
        </p:nvSpPr>
        <p:spPr>
          <a:xfrm>
            <a:off x="1292689" y="5513924"/>
            <a:ext cx="893827" cy="893827"/>
          </a:xfrm>
          <a:prstGeom prst="pie">
            <a:avLst>
              <a:gd name="adj1" fmla="val 16091138"/>
              <a:gd name="adj2" fmla="val 1772679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不完整圆 39">
            <a:extLst>
              <a:ext uri="{FF2B5EF4-FFF2-40B4-BE49-F238E27FC236}">
                <a16:creationId xmlns:a16="http://schemas.microsoft.com/office/drawing/2014/main" id="{A02E55BD-5A3A-79B9-18FC-E8D7283486AE}"/>
              </a:ext>
            </a:extLst>
          </p:cNvPr>
          <p:cNvSpPr/>
          <p:nvPr/>
        </p:nvSpPr>
        <p:spPr>
          <a:xfrm>
            <a:off x="1295437" y="5512862"/>
            <a:ext cx="888331" cy="888331"/>
          </a:xfrm>
          <a:prstGeom prst="pie">
            <a:avLst>
              <a:gd name="adj1" fmla="val 19440539"/>
              <a:gd name="adj2" fmla="val 15999590"/>
            </a:avLst>
          </a:prstGeom>
          <a:solidFill>
            <a:srgbClr val="D7271B"/>
          </a:solidFill>
          <a:ln>
            <a:solidFill>
              <a:srgbClr val="D727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B762741-6E1F-89FB-AAFE-50DC7674E946}"/>
              </a:ext>
            </a:extLst>
          </p:cNvPr>
          <p:cNvCxnSpPr>
            <a:cxnSpLocks/>
          </p:cNvCxnSpPr>
          <p:nvPr/>
        </p:nvCxnSpPr>
        <p:spPr>
          <a:xfrm flipV="1">
            <a:off x="2143991" y="5196204"/>
            <a:ext cx="92914" cy="441112"/>
          </a:xfrm>
          <a:prstGeom prst="line">
            <a:avLst/>
          </a:prstGeom>
          <a:ln>
            <a:solidFill>
              <a:srgbClr val="D72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C42F7DE-44CC-D76F-5A5A-5CE4EDA46BBE}"/>
              </a:ext>
            </a:extLst>
          </p:cNvPr>
          <p:cNvSpPr txBox="1"/>
          <p:nvPr/>
        </p:nvSpPr>
        <p:spPr>
          <a:xfrm>
            <a:off x="1897157" y="4989985"/>
            <a:ext cx="582458" cy="169277"/>
          </a:xfrm>
          <a:prstGeom prst="rect">
            <a:avLst/>
          </a:prstGeom>
          <a:solidFill>
            <a:srgbClr val="D7271B"/>
          </a:solidFill>
        </p:spPr>
        <p:txBody>
          <a:bodyPr wrap="none" lIns="36000" tIns="0" rIns="3600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AB93A24-B9CC-433E-4C02-353B9C9BE255}"/>
              </a:ext>
            </a:extLst>
          </p:cNvPr>
          <p:cNvSpPr txBox="1"/>
          <p:nvPr/>
        </p:nvSpPr>
        <p:spPr>
          <a:xfrm>
            <a:off x="1369953" y="4868553"/>
            <a:ext cx="497499" cy="169277"/>
          </a:xfrm>
          <a:prstGeom prst="rect">
            <a:avLst/>
          </a:prstGeom>
          <a:solidFill>
            <a:srgbClr val="00B050"/>
          </a:solidFill>
        </p:spPr>
        <p:txBody>
          <a:bodyPr wrap="none" lIns="36000" tIns="0" rIns="3600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21194D8-0654-5EFA-3116-E233D07B70E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618703" y="5037830"/>
            <a:ext cx="324599" cy="4684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A3858506-98C3-70AB-60B7-875CA5A46E4E}"/>
              </a:ext>
            </a:extLst>
          </p:cNvPr>
          <p:cNvSpPr/>
          <p:nvPr/>
        </p:nvSpPr>
        <p:spPr>
          <a:xfrm>
            <a:off x="1357928" y="5575353"/>
            <a:ext cx="763349" cy="7633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DD6A879F-3EC1-EDA4-075F-923528B491F2}"/>
              </a:ext>
            </a:extLst>
          </p:cNvPr>
          <p:cNvSpPr/>
          <p:nvPr/>
        </p:nvSpPr>
        <p:spPr>
          <a:xfrm rot="18537203">
            <a:off x="2024281" y="5482401"/>
            <a:ext cx="83037" cy="179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129D269-BCB4-B394-87A5-3ADDF4B08F58}"/>
              </a:ext>
            </a:extLst>
          </p:cNvPr>
          <p:cNvCxnSpPr>
            <a:cxnSpLocks/>
            <a:stCxn id="49" idx="1"/>
          </p:cNvCxnSpPr>
          <p:nvPr/>
        </p:nvCxnSpPr>
        <p:spPr>
          <a:xfrm>
            <a:off x="2091902" y="5539771"/>
            <a:ext cx="170410" cy="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C7CDFA7-AA5B-26CB-8EA5-953A9C0FBE49}"/>
              </a:ext>
            </a:extLst>
          </p:cNvPr>
          <p:cNvSpPr txBox="1"/>
          <p:nvPr/>
        </p:nvSpPr>
        <p:spPr>
          <a:xfrm>
            <a:off x="2292820" y="5349441"/>
            <a:ext cx="542787" cy="4847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bg1"/>
                </a:solidFill>
              </a:rPr>
              <a:t>未同步但被覆盖的数据</a:t>
            </a:r>
            <a:endParaRPr lang="zh-CN" altLang="en-US" sz="105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C4A4F419-BDE6-C952-FD99-6C3209FAC94C}"/>
              </a:ext>
            </a:extLst>
          </p:cNvPr>
          <p:cNvSpPr/>
          <p:nvPr/>
        </p:nvSpPr>
        <p:spPr>
          <a:xfrm>
            <a:off x="1738573" y="5492255"/>
            <a:ext cx="351219" cy="222102"/>
          </a:xfrm>
          <a:custGeom>
            <a:avLst/>
            <a:gdLst>
              <a:gd name="connsiteX0" fmla="*/ 0 w 351219"/>
              <a:gd name="connsiteY0" fmla="*/ 26 h 222102"/>
              <a:gd name="connsiteX1" fmla="*/ 351219 w 351219"/>
              <a:gd name="connsiteY1" fmla="*/ 166214 h 222102"/>
              <a:gd name="connsiteX2" fmla="*/ 281559 w 351219"/>
              <a:gd name="connsiteY2" fmla="*/ 222102 h 222102"/>
              <a:gd name="connsiteX3" fmla="*/ 237197 w 351219"/>
              <a:gd name="connsiteY3" fmla="*/ 178144 h 222102"/>
              <a:gd name="connsiteX4" fmla="*/ 58095 w 351219"/>
              <a:gd name="connsiteY4" fmla="*/ 93397 h 222102"/>
              <a:gd name="connsiteX5" fmla="*/ 940 w 351219"/>
              <a:gd name="connsiteY5" fmla="*/ 87484 h 22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219" h="222102">
                <a:moveTo>
                  <a:pt x="0" y="26"/>
                </a:moveTo>
                <a:cubicBezTo>
                  <a:pt x="136379" y="-1439"/>
                  <a:pt x="265870" y="59833"/>
                  <a:pt x="351219" y="166214"/>
                </a:cubicBezTo>
                <a:lnTo>
                  <a:pt x="281559" y="222102"/>
                </a:lnTo>
                <a:lnTo>
                  <a:pt x="237197" y="178144"/>
                </a:lnTo>
                <a:cubicBezTo>
                  <a:pt x="184651" y="136781"/>
                  <a:pt x="123398" y="107798"/>
                  <a:pt x="58095" y="93397"/>
                </a:cubicBezTo>
                <a:lnTo>
                  <a:pt x="940" y="87484"/>
                </a:lnTo>
                <a:close/>
              </a:path>
            </a:pathLst>
          </a:custGeom>
          <a:solidFill>
            <a:schemeClr val="accent6">
              <a:lumMod val="75000"/>
              <a:alpha val="47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67C963B-6177-DB91-9477-A5489BBCB51A}"/>
              </a:ext>
            </a:extLst>
          </p:cNvPr>
          <p:cNvSpPr/>
          <p:nvPr/>
        </p:nvSpPr>
        <p:spPr>
          <a:xfrm>
            <a:off x="1315983" y="5533408"/>
            <a:ext cx="847238" cy="847238"/>
          </a:xfrm>
          <a:prstGeom prst="ellipse">
            <a:avLst/>
          </a:prstGeom>
          <a:noFill/>
          <a:ln w="1270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E196BBA-8E7F-CA67-48F2-B3DF92F7560C}"/>
              </a:ext>
            </a:extLst>
          </p:cNvPr>
          <p:cNvSpPr txBox="1"/>
          <p:nvPr/>
        </p:nvSpPr>
        <p:spPr>
          <a:xfrm>
            <a:off x="7476359" y="3040855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offset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6353953-AD40-6ADE-141C-02DE84CA1423}"/>
              </a:ext>
            </a:extLst>
          </p:cNvPr>
          <p:cNvSpPr txBox="1"/>
          <p:nvPr/>
        </p:nvSpPr>
        <p:spPr>
          <a:xfrm>
            <a:off x="6497998" y="3619141"/>
            <a:ext cx="17353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offset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是否被覆盖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2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4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4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5" grpId="0" animBg="1"/>
      <p:bldP spid="26" grpId="0" animBg="1"/>
      <p:bldP spid="28" grpId="0" animBg="1"/>
      <p:bldP spid="31" grpId="0" animBg="1"/>
      <p:bldP spid="32" grpId="0" animBg="1"/>
      <p:bldP spid="36" grpId="0" animBg="1"/>
      <p:bldP spid="37" grpId="0" animBg="1"/>
      <p:bldP spid="40" grpId="0" animBg="1"/>
      <p:bldP spid="44" grpId="0" animBg="1"/>
      <p:bldP spid="45" grpId="0" animBg="1"/>
      <p:bldP spid="49" grpId="0" animBg="1"/>
      <p:bldP spid="51" grpId="0" animBg="1"/>
      <p:bldP spid="52" grpId="0" animBg="1"/>
      <p:bldP spid="55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B3C78-23D4-4E2E-95CC-D8D1AF2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主从同步原理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054E0F-C95A-4687-9C5B-D9ECF05B3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431889"/>
          </a:xfrm>
        </p:spPr>
        <p:txBody>
          <a:bodyPr/>
          <a:lstStyle/>
          <a:p>
            <a:r>
              <a:rPr lang="zh-CN" altLang="en-US"/>
              <a:t>可以从以下几个方面来优化</a:t>
            </a:r>
            <a:r>
              <a:rPr lang="en-US" altLang="zh-CN"/>
              <a:t>Redis</a:t>
            </a:r>
            <a:r>
              <a:rPr lang="zh-CN" altLang="en-US"/>
              <a:t>主从就集群：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master</a:t>
            </a:r>
            <a:r>
              <a:rPr lang="zh-CN" altLang="en-US"/>
              <a:t>中配置</a:t>
            </a:r>
            <a:r>
              <a:rPr lang="en-US" altLang="zh-CN"/>
              <a:t>repl-diskless-sync yes</a:t>
            </a:r>
            <a:r>
              <a:rPr lang="zh-CN" altLang="en-US"/>
              <a:t>启用无磁盘复制，避免全量同步时的磁盘</a:t>
            </a:r>
            <a:r>
              <a:rPr lang="en-US" altLang="zh-CN"/>
              <a:t>IO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Redis</a:t>
            </a:r>
            <a:r>
              <a:rPr lang="zh-CN" altLang="en-US"/>
              <a:t>单节点上的内存占用不要太大，减少</a:t>
            </a:r>
            <a:r>
              <a:rPr lang="en-US" altLang="zh-CN"/>
              <a:t>RDB</a:t>
            </a:r>
            <a:r>
              <a:rPr lang="zh-CN" altLang="en-US"/>
              <a:t>导致的过多磁盘</a:t>
            </a:r>
            <a:r>
              <a:rPr lang="en-US" altLang="zh-CN"/>
              <a:t>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适当提高</a:t>
            </a:r>
            <a:r>
              <a:rPr lang="en-US" altLang="zh-CN"/>
              <a:t>repl_baklog</a:t>
            </a:r>
            <a:r>
              <a:rPr lang="zh-CN" altLang="en-US"/>
              <a:t>的大小，发现</a:t>
            </a:r>
            <a:r>
              <a:rPr lang="en-US" altLang="zh-CN"/>
              <a:t>slave</a:t>
            </a:r>
            <a:r>
              <a:rPr lang="zh-CN" altLang="en-US"/>
              <a:t>宕机时尽快实现故障恢复，尽可能避免全量同步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限制一个</a:t>
            </a:r>
            <a:r>
              <a:rPr lang="en-US" altLang="zh-CN"/>
              <a:t>master</a:t>
            </a:r>
            <a:r>
              <a:rPr lang="zh-CN" altLang="en-US"/>
              <a:t>上的</a:t>
            </a:r>
            <a:r>
              <a:rPr lang="en-US" altLang="zh-CN"/>
              <a:t>slave</a:t>
            </a:r>
            <a:r>
              <a:rPr lang="zh-CN" altLang="en-US"/>
              <a:t>节点数量，如果实在是太多</a:t>
            </a:r>
            <a:r>
              <a:rPr lang="en-US" altLang="zh-CN"/>
              <a:t>slave</a:t>
            </a:r>
            <a:r>
              <a:rPr lang="zh-CN" altLang="en-US"/>
              <a:t>，则可以采用主</a:t>
            </a:r>
            <a:r>
              <a:rPr lang="en-US" altLang="zh-CN"/>
              <a:t>-</a:t>
            </a:r>
            <a:r>
              <a:rPr lang="zh-CN" altLang="en-US"/>
              <a:t>从</a:t>
            </a:r>
            <a:r>
              <a:rPr lang="en-US" altLang="zh-CN"/>
              <a:t>-</a:t>
            </a:r>
            <a:r>
              <a:rPr lang="zh-CN" altLang="en-US"/>
              <a:t>从链式结构，减少</a:t>
            </a:r>
            <a:r>
              <a:rPr lang="en-US" altLang="zh-CN"/>
              <a:t>master</a:t>
            </a:r>
            <a:r>
              <a:rPr lang="zh-CN" altLang="en-US"/>
              <a:t>压力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10" name="iconfont-11805-5604182">
            <a:extLst>
              <a:ext uri="{FF2B5EF4-FFF2-40B4-BE49-F238E27FC236}">
                <a16:creationId xmlns:a16="http://schemas.microsoft.com/office/drawing/2014/main" id="{AAD93D1C-5718-4005-B0B6-0D1910EA00B2}"/>
              </a:ext>
            </a:extLst>
          </p:cNvPr>
          <p:cNvSpPr/>
          <p:nvPr/>
        </p:nvSpPr>
        <p:spPr>
          <a:xfrm>
            <a:off x="1278626" y="4793826"/>
            <a:ext cx="609685" cy="494392"/>
          </a:xfrm>
          <a:custGeom>
            <a:avLst/>
            <a:gdLst>
              <a:gd name="connsiteX0" fmla="*/ 188429 w 517726"/>
              <a:gd name="connsiteY0" fmla="*/ 370045 h 462174"/>
              <a:gd name="connsiteX1" fmla="*/ 340297 w 517726"/>
              <a:gd name="connsiteY1" fmla="*/ 370045 h 462174"/>
              <a:gd name="connsiteX2" fmla="*/ 340297 w 517726"/>
              <a:gd name="connsiteY2" fmla="*/ 370073 h 462174"/>
              <a:gd name="connsiteX3" fmla="*/ 324817 w 517726"/>
              <a:gd name="connsiteY3" fmla="*/ 370073 h 462174"/>
              <a:gd name="connsiteX4" fmla="*/ 324817 w 517726"/>
              <a:gd name="connsiteY4" fmla="*/ 379044 h 462174"/>
              <a:gd name="connsiteX5" fmla="*/ 192909 w 517726"/>
              <a:gd name="connsiteY5" fmla="*/ 379044 h 462174"/>
              <a:gd name="connsiteX6" fmla="*/ 192909 w 517726"/>
              <a:gd name="connsiteY6" fmla="*/ 370311 h 462174"/>
              <a:gd name="connsiteX7" fmla="*/ 188429 w 517726"/>
              <a:gd name="connsiteY7" fmla="*/ 370311 h 462174"/>
              <a:gd name="connsiteX8" fmla="*/ 258768 w 517726"/>
              <a:gd name="connsiteY8" fmla="*/ 312479 h 462174"/>
              <a:gd name="connsiteX9" fmla="*/ 250481 w 517726"/>
              <a:gd name="connsiteY9" fmla="*/ 320764 h 462174"/>
              <a:gd name="connsiteX10" fmla="*/ 258768 w 517726"/>
              <a:gd name="connsiteY10" fmla="*/ 329097 h 462174"/>
              <a:gd name="connsiteX11" fmla="*/ 267054 w 517726"/>
              <a:gd name="connsiteY11" fmla="*/ 320764 h 462174"/>
              <a:gd name="connsiteX12" fmla="*/ 258768 w 517726"/>
              <a:gd name="connsiteY12" fmla="*/ 312479 h 462174"/>
              <a:gd name="connsiteX13" fmla="*/ 258768 w 517726"/>
              <a:gd name="connsiteY13" fmla="*/ 303337 h 462174"/>
              <a:gd name="connsiteX14" fmla="*/ 276007 w 517726"/>
              <a:gd name="connsiteY14" fmla="*/ 320574 h 462174"/>
              <a:gd name="connsiteX15" fmla="*/ 258768 w 517726"/>
              <a:gd name="connsiteY15" fmla="*/ 337810 h 462174"/>
              <a:gd name="connsiteX16" fmla="*/ 241481 w 517726"/>
              <a:gd name="connsiteY16" fmla="*/ 320574 h 462174"/>
              <a:gd name="connsiteX17" fmla="*/ 258768 w 517726"/>
              <a:gd name="connsiteY17" fmla="*/ 303337 h 462174"/>
              <a:gd name="connsiteX18" fmla="*/ 9000 w 517726"/>
              <a:gd name="connsiteY18" fmla="*/ 277768 h 462174"/>
              <a:gd name="connsiteX19" fmla="*/ 508726 w 517726"/>
              <a:gd name="connsiteY19" fmla="*/ 277768 h 462174"/>
              <a:gd name="connsiteX20" fmla="*/ 508726 w 517726"/>
              <a:gd name="connsiteY20" fmla="*/ 286720 h 462174"/>
              <a:gd name="connsiteX21" fmla="*/ 9000 w 517726"/>
              <a:gd name="connsiteY21" fmla="*/ 286720 h 462174"/>
              <a:gd name="connsiteX22" fmla="*/ 282722 w 517726"/>
              <a:gd name="connsiteY22" fmla="*/ 133545 h 462174"/>
              <a:gd name="connsiteX23" fmla="*/ 249767 w 517726"/>
              <a:gd name="connsiteY23" fmla="*/ 166446 h 462174"/>
              <a:gd name="connsiteX24" fmla="*/ 249767 w 517726"/>
              <a:gd name="connsiteY24" fmla="*/ 176778 h 462174"/>
              <a:gd name="connsiteX25" fmla="*/ 260101 w 517726"/>
              <a:gd name="connsiteY25" fmla="*/ 176778 h 462174"/>
              <a:gd name="connsiteX26" fmla="*/ 293008 w 517726"/>
              <a:gd name="connsiteY26" fmla="*/ 143829 h 462174"/>
              <a:gd name="connsiteX27" fmla="*/ 295056 w 517726"/>
              <a:gd name="connsiteY27" fmla="*/ 138687 h 462174"/>
              <a:gd name="connsiteX28" fmla="*/ 293008 w 517726"/>
              <a:gd name="connsiteY28" fmla="*/ 133545 h 462174"/>
              <a:gd name="connsiteX29" fmla="*/ 282722 w 517726"/>
              <a:gd name="connsiteY29" fmla="*/ 133545 h 462174"/>
              <a:gd name="connsiteX30" fmla="*/ 287865 w 517726"/>
              <a:gd name="connsiteY30" fmla="*/ 122546 h 462174"/>
              <a:gd name="connsiteX31" fmla="*/ 299294 w 517726"/>
              <a:gd name="connsiteY31" fmla="*/ 127260 h 462174"/>
              <a:gd name="connsiteX32" fmla="*/ 304009 w 517726"/>
              <a:gd name="connsiteY32" fmla="*/ 138687 h 462174"/>
              <a:gd name="connsiteX33" fmla="*/ 299294 w 517726"/>
              <a:gd name="connsiteY33" fmla="*/ 150114 h 462174"/>
              <a:gd name="connsiteX34" fmla="*/ 266387 w 517726"/>
              <a:gd name="connsiteY34" fmla="*/ 183016 h 462174"/>
              <a:gd name="connsiteX35" fmla="*/ 254958 w 517726"/>
              <a:gd name="connsiteY35" fmla="*/ 187730 h 462174"/>
              <a:gd name="connsiteX36" fmla="*/ 243529 w 517726"/>
              <a:gd name="connsiteY36" fmla="*/ 183016 h 462174"/>
              <a:gd name="connsiteX37" fmla="*/ 243529 w 517726"/>
              <a:gd name="connsiteY37" fmla="*/ 160209 h 462174"/>
              <a:gd name="connsiteX38" fmla="*/ 276436 w 517726"/>
              <a:gd name="connsiteY38" fmla="*/ 127260 h 462174"/>
              <a:gd name="connsiteX39" fmla="*/ 287865 w 517726"/>
              <a:gd name="connsiteY39" fmla="*/ 122546 h 462174"/>
              <a:gd name="connsiteX40" fmla="*/ 276436 w 517726"/>
              <a:gd name="connsiteY40" fmla="*/ 81359 h 462174"/>
              <a:gd name="connsiteX41" fmla="*/ 271292 w 517726"/>
              <a:gd name="connsiteY41" fmla="*/ 83359 h 462174"/>
              <a:gd name="connsiteX42" fmla="*/ 188429 w 517726"/>
              <a:gd name="connsiteY42" fmla="*/ 166256 h 462174"/>
              <a:gd name="connsiteX43" fmla="*/ 188429 w 517726"/>
              <a:gd name="connsiteY43" fmla="*/ 176540 h 462174"/>
              <a:gd name="connsiteX44" fmla="*/ 198716 w 517726"/>
              <a:gd name="connsiteY44" fmla="*/ 176540 h 462174"/>
              <a:gd name="connsiteX45" fmla="*/ 281579 w 517726"/>
              <a:gd name="connsiteY45" fmla="*/ 93644 h 462174"/>
              <a:gd name="connsiteX46" fmla="*/ 283627 w 517726"/>
              <a:gd name="connsiteY46" fmla="*/ 88501 h 462174"/>
              <a:gd name="connsiteX47" fmla="*/ 281579 w 517726"/>
              <a:gd name="connsiteY47" fmla="*/ 83359 h 462174"/>
              <a:gd name="connsiteX48" fmla="*/ 276436 w 517726"/>
              <a:gd name="connsiteY48" fmla="*/ 81359 h 462174"/>
              <a:gd name="connsiteX49" fmla="*/ 276435 w 517726"/>
              <a:gd name="connsiteY49" fmla="*/ 72598 h 462174"/>
              <a:gd name="connsiteX50" fmla="*/ 287865 w 517726"/>
              <a:gd name="connsiteY50" fmla="*/ 77312 h 462174"/>
              <a:gd name="connsiteX51" fmla="*/ 292580 w 517726"/>
              <a:gd name="connsiteY51" fmla="*/ 88740 h 462174"/>
              <a:gd name="connsiteX52" fmla="*/ 287865 w 517726"/>
              <a:gd name="connsiteY52" fmla="*/ 100167 h 462174"/>
              <a:gd name="connsiteX53" fmla="*/ 205002 w 517726"/>
              <a:gd name="connsiteY53" fmla="*/ 183016 h 462174"/>
              <a:gd name="connsiteX54" fmla="*/ 193573 w 517726"/>
              <a:gd name="connsiteY54" fmla="*/ 187730 h 462174"/>
              <a:gd name="connsiteX55" fmla="*/ 182143 w 517726"/>
              <a:gd name="connsiteY55" fmla="*/ 183016 h 462174"/>
              <a:gd name="connsiteX56" fmla="*/ 182143 w 517726"/>
              <a:gd name="connsiteY56" fmla="*/ 160209 h 462174"/>
              <a:gd name="connsiteX57" fmla="*/ 265006 w 517726"/>
              <a:gd name="connsiteY57" fmla="*/ 77312 h 462174"/>
              <a:gd name="connsiteX58" fmla="*/ 276435 w 517726"/>
              <a:gd name="connsiteY58" fmla="*/ 72598 h 462174"/>
              <a:gd name="connsiteX59" fmla="*/ 35191 w 517726"/>
              <a:gd name="connsiteY59" fmla="*/ 8953 h 462174"/>
              <a:gd name="connsiteX60" fmla="*/ 9000 w 517726"/>
              <a:gd name="connsiteY60" fmla="*/ 35193 h 462174"/>
              <a:gd name="connsiteX61" fmla="*/ 9000 w 517726"/>
              <a:gd name="connsiteY61" fmla="*/ 277768 h 462174"/>
              <a:gd name="connsiteX62" fmla="*/ 4464 w 517726"/>
              <a:gd name="connsiteY62" fmla="*/ 277768 h 462174"/>
              <a:gd name="connsiteX63" fmla="*/ 4464 w 517726"/>
              <a:gd name="connsiteY63" fmla="*/ 286720 h 462174"/>
              <a:gd name="connsiteX64" fmla="*/ 9000 w 517726"/>
              <a:gd name="connsiteY64" fmla="*/ 286720 h 462174"/>
              <a:gd name="connsiteX65" fmla="*/ 9000 w 517726"/>
              <a:gd name="connsiteY65" fmla="*/ 344118 h 462174"/>
              <a:gd name="connsiteX66" fmla="*/ 35191 w 517726"/>
              <a:gd name="connsiteY66" fmla="*/ 370311 h 462174"/>
              <a:gd name="connsiteX67" fmla="*/ 188429 w 517726"/>
              <a:gd name="connsiteY67" fmla="*/ 370311 h 462174"/>
              <a:gd name="connsiteX68" fmla="*/ 188429 w 517726"/>
              <a:gd name="connsiteY68" fmla="*/ 379044 h 462174"/>
              <a:gd name="connsiteX69" fmla="*/ 192909 w 517726"/>
              <a:gd name="connsiteY69" fmla="*/ 379044 h 462174"/>
              <a:gd name="connsiteX70" fmla="*/ 192909 w 517726"/>
              <a:gd name="connsiteY70" fmla="*/ 397217 h 462174"/>
              <a:gd name="connsiteX71" fmla="*/ 151242 w 517726"/>
              <a:gd name="connsiteY71" fmla="*/ 438887 h 462174"/>
              <a:gd name="connsiteX72" fmla="*/ 117622 w 517726"/>
              <a:gd name="connsiteY72" fmla="*/ 438887 h 462174"/>
              <a:gd name="connsiteX73" fmla="*/ 117622 w 517726"/>
              <a:gd name="connsiteY73" fmla="*/ 438649 h 462174"/>
              <a:gd name="connsiteX74" fmla="*/ 110431 w 517726"/>
              <a:gd name="connsiteY74" fmla="*/ 445792 h 462174"/>
              <a:gd name="connsiteX75" fmla="*/ 117622 w 517726"/>
              <a:gd name="connsiteY75" fmla="*/ 452983 h 462174"/>
              <a:gd name="connsiteX76" fmla="*/ 400342 w 517726"/>
              <a:gd name="connsiteY76" fmla="*/ 452983 h 462174"/>
              <a:gd name="connsiteX77" fmla="*/ 407485 w 517726"/>
              <a:gd name="connsiteY77" fmla="*/ 445792 h 462174"/>
              <a:gd name="connsiteX78" fmla="*/ 400342 w 517726"/>
              <a:gd name="connsiteY78" fmla="*/ 438649 h 462174"/>
              <a:gd name="connsiteX79" fmla="*/ 366484 w 517726"/>
              <a:gd name="connsiteY79" fmla="*/ 438649 h 462174"/>
              <a:gd name="connsiteX80" fmla="*/ 324817 w 517726"/>
              <a:gd name="connsiteY80" fmla="*/ 396979 h 462174"/>
              <a:gd name="connsiteX81" fmla="*/ 324817 w 517726"/>
              <a:gd name="connsiteY81" fmla="*/ 379044 h 462174"/>
              <a:gd name="connsiteX82" fmla="*/ 340297 w 517726"/>
              <a:gd name="connsiteY82" fmla="*/ 379044 h 462174"/>
              <a:gd name="connsiteX83" fmla="*/ 340297 w 517726"/>
              <a:gd name="connsiteY83" fmla="*/ 370073 h 462174"/>
              <a:gd name="connsiteX84" fmla="*/ 482535 w 517726"/>
              <a:gd name="connsiteY84" fmla="*/ 370073 h 462174"/>
              <a:gd name="connsiteX85" fmla="*/ 508726 w 517726"/>
              <a:gd name="connsiteY85" fmla="*/ 343880 h 462174"/>
              <a:gd name="connsiteX86" fmla="*/ 508726 w 517726"/>
              <a:gd name="connsiteY86" fmla="*/ 286720 h 462174"/>
              <a:gd name="connsiteX87" fmla="*/ 513262 w 517726"/>
              <a:gd name="connsiteY87" fmla="*/ 286720 h 462174"/>
              <a:gd name="connsiteX88" fmla="*/ 513262 w 517726"/>
              <a:gd name="connsiteY88" fmla="*/ 277768 h 462174"/>
              <a:gd name="connsiteX89" fmla="*/ 508726 w 517726"/>
              <a:gd name="connsiteY89" fmla="*/ 277768 h 462174"/>
              <a:gd name="connsiteX90" fmla="*/ 508726 w 517726"/>
              <a:gd name="connsiteY90" fmla="*/ 35193 h 462174"/>
              <a:gd name="connsiteX91" fmla="*/ 482535 w 517726"/>
              <a:gd name="connsiteY91" fmla="*/ 8953 h 462174"/>
              <a:gd name="connsiteX92" fmla="*/ 35191 w 517726"/>
              <a:gd name="connsiteY92" fmla="*/ 0 h 462174"/>
              <a:gd name="connsiteX93" fmla="*/ 482535 w 517726"/>
              <a:gd name="connsiteY93" fmla="*/ 0 h 462174"/>
              <a:gd name="connsiteX94" fmla="*/ 517726 w 517726"/>
              <a:gd name="connsiteY94" fmla="*/ 35193 h 462174"/>
              <a:gd name="connsiteX95" fmla="*/ 517726 w 517726"/>
              <a:gd name="connsiteY95" fmla="*/ 344118 h 462174"/>
              <a:gd name="connsiteX96" fmla="*/ 482535 w 517726"/>
              <a:gd name="connsiteY96" fmla="*/ 379264 h 462174"/>
              <a:gd name="connsiteX97" fmla="*/ 333817 w 517726"/>
              <a:gd name="connsiteY97" fmla="*/ 379264 h 462174"/>
              <a:gd name="connsiteX98" fmla="*/ 333817 w 517726"/>
              <a:gd name="connsiteY98" fmla="*/ 397217 h 462174"/>
              <a:gd name="connsiteX99" fmla="*/ 366484 w 517726"/>
              <a:gd name="connsiteY99" fmla="*/ 429886 h 462174"/>
              <a:gd name="connsiteX100" fmla="*/ 400342 w 517726"/>
              <a:gd name="connsiteY100" fmla="*/ 429886 h 462174"/>
              <a:gd name="connsiteX101" fmla="*/ 416438 w 517726"/>
              <a:gd name="connsiteY101" fmla="*/ 446030 h 462174"/>
              <a:gd name="connsiteX102" fmla="*/ 400342 w 517726"/>
              <a:gd name="connsiteY102" fmla="*/ 462174 h 462174"/>
              <a:gd name="connsiteX103" fmla="*/ 117622 w 517726"/>
              <a:gd name="connsiteY103" fmla="*/ 462174 h 462174"/>
              <a:gd name="connsiteX104" fmla="*/ 101478 w 517726"/>
              <a:gd name="connsiteY104" fmla="*/ 446030 h 462174"/>
              <a:gd name="connsiteX105" fmla="*/ 117622 w 517726"/>
              <a:gd name="connsiteY105" fmla="*/ 429886 h 462174"/>
              <a:gd name="connsiteX106" fmla="*/ 151432 w 517726"/>
              <a:gd name="connsiteY106" fmla="*/ 429886 h 462174"/>
              <a:gd name="connsiteX107" fmla="*/ 184147 w 517726"/>
              <a:gd name="connsiteY107" fmla="*/ 397217 h 462174"/>
              <a:gd name="connsiteX108" fmla="*/ 184147 w 517726"/>
              <a:gd name="connsiteY108" fmla="*/ 379264 h 462174"/>
              <a:gd name="connsiteX109" fmla="*/ 35191 w 517726"/>
              <a:gd name="connsiteY109" fmla="*/ 379264 h 462174"/>
              <a:gd name="connsiteX110" fmla="*/ 0 w 517726"/>
              <a:gd name="connsiteY110" fmla="*/ 344118 h 462174"/>
              <a:gd name="connsiteX111" fmla="*/ 0 w 517726"/>
              <a:gd name="connsiteY111" fmla="*/ 35193 h 462174"/>
              <a:gd name="connsiteX112" fmla="*/ 35191 w 517726"/>
              <a:gd name="connsiteY112" fmla="*/ 0 h 46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17726" h="462174">
                <a:moveTo>
                  <a:pt x="188429" y="370045"/>
                </a:moveTo>
                <a:lnTo>
                  <a:pt x="340297" y="370045"/>
                </a:lnTo>
                <a:lnTo>
                  <a:pt x="340297" y="370073"/>
                </a:lnTo>
                <a:lnTo>
                  <a:pt x="324817" y="370073"/>
                </a:lnTo>
                <a:lnTo>
                  <a:pt x="324817" y="379044"/>
                </a:lnTo>
                <a:lnTo>
                  <a:pt x="192909" y="379044"/>
                </a:lnTo>
                <a:lnTo>
                  <a:pt x="192909" y="370311"/>
                </a:lnTo>
                <a:lnTo>
                  <a:pt x="188429" y="370311"/>
                </a:lnTo>
                <a:close/>
                <a:moveTo>
                  <a:pt x="258768" y="312479"/>
                </a:moveTo>
                <a:cubicBezTo>
                  <a:pt x="254291" y="312479"/>
                  <a:pt x="250481" y="316098"/>
                  <a:pt x="250481" y="320764"/>
                </a:cubicBezTo>
                <a:cubicBezTo>
                  <a:pt x="250481" y="325478"/>
                  <a:pt x="254053" y="329097"/>
                  <a:pt x="258768" y="329097"/>
                </a:cubicBezTo>
                <a:cubicBezTo>
                  <a:pt x="263244" y="329097"/>
                  <a:pt x="267054" y="325478"/>
                  <a:pt x="267054" y="320764"/>
                </a:cubicBezTo>
                <a:cubicBezTo>
                  <a:pt x="267054" y="316098"/>
                  <a:pt x="263244" y="312479"/>
                  <a:pt x="258768" y="312479"/>
                </a:cubicBezTo>
                <a:close/>
                <a:moveTo>
                  <a:pt x="258768" y="303337"/>
                </a:moveTo>
                <a:cubicBezTo>
                  <a:pt x="268387" y="303337"/>
                  <a:pt x="276007" y="310908"/>
                  <a:pt x="276007" y="320574"/>
                </a:cubicBezTo>
                <a:cubicBezTo>
                  <a:pt x="276007" y="330192"/>
                  <a:pt x="268149" y="337810"/>
                  <a:pt x="258768" y="337810"/>
                </a:cubicBezTo>
                <a:cubicBezTo>
                  <a:pt x="249339" y="337810"/>
                  <a:pt x="241481" y="330192"/>
                  <a:pt x="241481" y="320574"/>
                </a:cubicBezTo>
                <a:cubicBezTo>
                  <a:pt x="241481" y="310908"/>
                  <a:pt x="249100" y="303337"/>
                  <a:pt x="258768" y="303337"/>
                </a:cubicBezTo>
                <a:close/>
                <a:moveTo>
                  <a:pt x="9000" y="277768"/>
                </a:moveTo>
                <a:lnTo>
                  <a:pt x="508726" y="277768"/>
                </a:lnTo>
                <a:lnTo>
                  <a:pt x="508726" y="286720"/>
                </a:lnTo>
                <a:lnTo>
                  <a:pt x="9000" y="286720"/>
                </a:lnTo>
                <a:close/>
                <a:moveTo>
                  <a:pt x="282722" y="133545"/>
                </a:moveTo>
                <a:lnTo>
                  <a:pt x="249767" y="166446"/>
                </a:lnTo>
                <a:cubicBezTo>
                  <a:pt x="246862" y="169351"/>
                  <a:pt x="246862" y="173874"/>
                  <a:pt x="249767" y="176778"/>
                </a:cubicBezTo>
                <a:cubicBezTo>
                  <a:pt x="252482" y="179445"/>
                  <a:pt x="257387" y="179445"/>
                  <a:pt x="260101" y="176778"/>
                </a:cubicBezTo>
                <a:lnTo>
                  <a:pt x="293008" y="143829"/>
                </a:lnTo>
                <a:cubicBezTo>
                  <a:pt x="294389" y="142496"/>
                  <a:pt x="295056" y="140687"/>
                  <a:pt x="295056" y="138687"/>
                </a:cubicBezTo>
                <a:cubicBezTo>
                  <a:pt x="295056" y="136687"/>
                  <a:pt x="294389" y="134878"/>
                  <a:pt x="293008" y="133545"/>
                </a:cubicBezTo>
                <a:cubicBezTo>
                  <a:pt x="290103" y="130640"/>
                  <a:pt x="285627" y="130640"/>
                  <a:pt x="282722" y="133545"/>
                </a:cubicBezTo>
                <a:close/>
                <a:moveTo>
                  <a:pt x="287865" y="122546"/>
                </a:moveTo>
                <a:cubicBezTo>
                  <a:pt x="292008" y="122546"/>
                  <a:pt x="296151" y="124117"/>
                  <a:pt x="299294" y="127260"/>
                </a:cubicBezTo>
                <a:cubicBezTo>
                  <a:pt x="302438" y="130402"/>
                  <a:pt x="304009" y="134449"/>
                  <a:pt x="304009" y="138687"/>
                </a:cubicBezTo>
                <a:cubicBezTo>
                  <a:pt x="304009" y="142925"/>
                  <a:pt x="302199" y="147210"/>
                  <a:pt x="299294" y="150114"/>
                </a:cubicBezTo>
                <a:lnTo>
                  <a:pt x="266387" y="183016"/>
                </a:lnTo>
                <a:cubicBezTo>
                  <a:pt x="263244" y="186158"/>
                  <a:pt x="259196" y="187730"/>
                  <a:pt x="254958" y="187730"/>
                </a:cubicBezTo>
                <a:cubicBezTo>
                  <a:pt x="250672" y="187730"/>
                  <a:pt x="246434" y="185968"/>
                  <a:pt x="243529" y="183016"/>
                </a:cubicBezTo>
                <a:cubicBezTo>
                  <a:pt x="237242" y="176778"/>
                  <a:pt x="237242" y="166446"/>
                  <a:pt x="243529" y="160209"/>
                </a:cubicBezTo>
                <a:lnTo>
                  <a:pt x="276436" y="127260"/>
                </a:lnTo>
                <a:cubicBezTo>
                  <a:pt x="279579" y="124117"/>
                  <a:pt x="283722" y="122546"/>
                  <a:pt x="287865" y="122546"/>
                </a:cubicBezTo>
                <a:close/>
                <a:moveTo>
                  <a:pt x="276436" y="81359"/>
                </a:moveTo>
                <a:cubicBezTo>
                  <a:pt x="274674" y="81359"/>
                  <a:pt x="272626" y="82026"/>
                  <a:pt x="271292" y="83359"/>
                </a:cubicBezTo>
                <a:lnTo>
                  <a:pt x="188429" y="166256"/>
                </a:lnTo>
                <a:cubicBezTo>
                  <a:pt x="185477" y="169160"/>
                  <a:pt x="185477" y="173636"/>
                  <a:pt x="188429" y="176540"/>
                </a:cubicBezTo>
                <a:cubicBezTo>
                  <a:pt x="191096" y="179207"/>
                  <a:pt x="196001" y="179207"/>
                  <a:pt x="198716" y="176540"/>
                </a:cubicBezTo>
                <a:lnTo>
                  <a:pt x="281579" y="93644"/>
                </a:lnTo>
                <a:cubicBezTo>
                  <a:pt x="282960" y="92311"/>
                  <a:pt x="283627" y="90549"/>
                  <a:pt x="283627" y="88501"/>
                </a:cubicBezTo>
                <a:cubicBezTo>
                  <a:pt x="283627" y="86502"/>
                  <a:pt x="282960" y="84692"/>
                  <a:pt x="281579" y="83359"/>
                </a:cubicBezTo>
                <a:cubicBezTo>
                  <a:pt x="280055" y="82264"/>
                  <a:pt x="278245" y="81359"/>
                  <a:pt x="276436" y="81359"/>
                </a:cubicBezTo>
                <a:close/>
                <a:moveTo>
                  <a:pt x="276435" y="72598"/>
                </a:moveTo>
                <a:cubicBezTo>
                  <a:pt x="280579" y="72598"/>
                  <a:pt x="284722" y="74170"/>
                  <a:pt x="287865" y="77312"/>
                </a:cubicBezTo>
                <a:cubicBezTo>
                  <a:pt x="291008" y="80455"/>
                  <a:pt x="292580" y="84502"/>
                  <a:pt x="292580" y="88740"/>
                </a:cubicBezTo>
                <a:cubicBezTo>
                  <a:pt x="292580" y="92977"/>
                  <a:pt x="290770" y="97262"/>
                  <a:pt x="287865" y="100167"/>
                </a:cubicBezTo>
                <a:lnTo>
                  <a:pt x="205002" y="183016"/>
                </a:lnTo>
                <a:cubicBezTo>
                  <a:pt x="201859" y="186158"/>
                  <a:pt x="197811" y="187730"/>
                  <a:pt x="193573" y="187730"/>
                </a:cubicBezTo>
                <a:cubicBezTo>
                  <a:pt x="189287" y="187730"/>
                  <a:pt x="185048" y="185968"/>
                  <a:pt x="182143" y="183016"/>
                </a:cubicBezTo>
                <a:cubicBezTo>
                  <a:pt x="175857" y="176778"/>
                  <a:pt x="175857" y="166446"/>
                  <a:pt x="182143" y="160209"/>
                </a:cubicBezTo>
                <a:lnTo>
                  <a:pt x="265006" y="77312"/>
                </a:lnTo>
                <a:cubicBezTo>
                  <a:pt x="268149" y="74170"/>
                  <a:pt x="272292" y="72598"/>
                  <a:pt x="276435" y="72598"/>
                </a:cubicBezTo>
                <a:close/>
                <a:moveTo>
                  <a:pt x="35191" y="8953"/>
                </a:moveTo>
                <a:cubicBezTo>
                  <a:pt x="20620" y="8953"/>
                  <a:pt x="9000" y="20859"/>
                  <a:pt x="9000" y="35193"/>
                </a:cubicBezTo>
                <a:lnTo>
                  <a:pt x="9000" y="277768"/>
                </a:lnTo>
                <a:lnTo>
                  <a:pt x="4464" y="277768"/>
                </a:lnTo>
                <a:lnTo>
                  <a:pt x="4464" y="286720"/>
                </a:lnTo>
                <a:lnTo>
                  <a:pt x="9000" y="286720"/>
                </a:lnTo>
                <a:lnTo>
                  <a:pt x="9000" y="344118"/>
                </a:lnTo>
                <a:cubicBezTo>
                  <a:pt x="9000" y="358643"/>
                  <a:pt x="20858" y="370311"/>
                  <a:pt x="35191" y="370311"/>
                </a:cubicBezTo>
                <a:lnTo>
                  <a:pt x="188429" y="370311"/>
                </a:lnTo>
                <a:lnTo>
                  <a:pt x="188429" y="379044"/>
                </a:lnTo>
                <a:lnTo>
                  <a:pt x="192909" y="379044"/>
                </a:lnTo>
                <a:lnTo>
                  <a:pt x="192909" y="397217"/>
                </a:lnTo>
                <a:cubicBezTo>
                  <a:pt x="192909" y="420028"/>
                  <a:pt x="174290" y="438887"/>
                  <a:pt x="151242" y="438887"/>
                </a:cubicBezTo>
                <a:lnTo>
                  <a:pt x="117622" y="438887"/>
                </a:lnTo>
                <a:lnTo>
                  <a:pt x="117622" y="438649"/>
                </a:lnTo>
                <a:cubicBezTo>
                  <a:pt x="113574" y="438649"/>
                  <a:pt x="110431" y="441982"/>
                  <a:pt x="110431" y="445792"/>
                </a:cubicBezTo>
                <a:cubicBezTo>
                  <a:pt x="110431" y="449602"/>
                  <a:pt x="113812" y="452983"/>
                  <a:pt x="117622" y="452983"/>
                </a:cubicBezTo>
                <a:lnTo>
                  <a:pt x="400342" y="452983"/>
                </a:lnTo>
                <a:cubicBezTo>
                  <a:pt x="404342" y="452983"/>
                  <a:pt x="407485" y="449602"/>
                  <a:pt x="407485" y="445792"/>
                </a:cubicBezTo>
                <a:cubicBezTo>
                  <a:pt x="407485" y="441982"/>
                  <a:pt x="404152" y="438649"/>
                  <a:pt x="400342" y="438649"/>
                </a:cubicBezTo>
                <a:lnTo>
                  <a:pt x="366484" y="438649"/>
                </a:lnTo>
                <a:cubicBezTo>
                  <a:pt x="343674" y="438649"/>
                  <a:pt x="324817" y="420028"/>
                  <a:pt x="324817" y="396979"/>
                </a:cubicBezTo>
                <a:lnTo>
                  <a:pt x="324817" y="379044"/>
                </a:lnTo>
                <a:lnTo>
                  <a:pt x="340297" y="379044"/>
                </a:lnTo>
                <a:lnTo>
                  <a:pt x="340297" y="370073"/>
                </a:lnTo>
                <a:lnTo>
                  <a:pt x="482535" y="370073"/>
                </a:lnTo>
                <a:cubicBezTo>
                  <a:pt x="497107" y="370073"/>
                  <a:pt x="508726" y="358215"/>
                  <a:pt x="508726" y="343880"/>
                </a:cubicBezTo>
                <a:lnTo>
                  <a:pt x="508726" y="286720"/>
                </a:lnTo>
                <a:lnTo>
                  <a:pt x="513262" y="286720"/>
                </a:lnTo>
                <a:lnTo>
                  <a:pt x="513262" y="277768"/>
                </a:lnTo>
                <a:lnTo>
                  <a:pt x="508726" y="277768"/>
                </a:lnTo>
                <a:lnTo>
                  <a:pt x="508726" y="35193"/>
                </a:lnTo>
                <a:cubicBezTo>
                  <a:pt x="508726" y="20620"/>
                  <a:pt x="496868" y="8953"/>
                  <a:pt x="482535" y="8953"/>
                </a:cubicBezTo>
                <a:close/>
                <a:moveTo>
                  <a:pt x="35191" y="0"/>
                </a:moveTo>
                <a:lnTo>
                  <a:pt x="482535" y="0"/>
                </a:lnTo>
                <a:cubicBezTo>
                  <a:pt x="502011" y="0"/>
                  <a:pt x="517726" y="15668"/>
                  <a:pt x="517726" y="35193"/>
                </a:cubicBezTo>
                <a:lnTo>
                  <a:pt x="517726" y="344118"/>
                </a:lnTo>
                <a:cubicBezTo>
                  <a:pt x="517726" y="363596"/>
                  <a:pt x="502011" y="379264"/>
                  <a:pt x="482535" y="379264"/>
                </a:cubicBezTo>
                <a:lnTo>
                  <a:pt x="333817" y="379264"/>
                </a:lnTo>
                <a:lnTo>
                  <a:pt x="333817" y="397217"/>
                </a:lnTo>
                <a:cubicBezTo>
                  <a:pt x="333817" y="415123"/>
                  <a:pt x="348341" y="429886"/>
                  <a:pt x="366484" y="429886"/>
                </a:cubicBezTo>
                <a:lnTo>
                  <a:pt x="400342" y="429886"/>
                </a:lnTo>
                <a:cubicBezTo>
                  <a:pt x="409295" y="429886"/>
                  <a:pt x="416438" y="437077"/>
                  <a:pt x="416438" y="446030"/>
                </a:cubicBezTo>
                <a:cubicBezTo>
                  <a:pt x="416438" y="454793"/>
                  <a:pt x="409057" y="462174"/>
                  <a:pt x="400342" y="462174"/>
                </a:cubicBezTo>
                <a:lnTo>
                  <a:pt x="117622" y="462174"/>
                </a:lnTo>
                <a:cubicBezTo>
                  <a:pt x="108669" y="462174"/>
                  <a:pt x="101478" y="454983"/>
                  <a:pt x="101478" y="446030"/>
                </a:cubicBezTo>
                <a:cubicBezTo>
                  <a:pt x="101478" y="437077"/>
                  <a:pt x="108669" y="429886"/>
                  <a:pt x="117622" y="429886"/>
                </a:cubicBezTo>
                <a:lnTo>
                  <a:pt x="151432" y="429886"/>
                </a:lnTo>
                <a:cubicBezTo>
                  <a:pt x="169385" y="429886"/>
                  <a:pt x="184147" y="415361"/>
                  <a:pt x="184147" y="397217"/>
                </a:cubicBezTo>
                <a:lnTo>
                  <a:pt x="184147" y="379264"/>
                </a:lnTo>
                <a:lnTo>
                  <a:pt x="35191" y="379264"/>
                </a:lnTo>
                <a:cubicBezTo>
                  <a:pt x="15715" y="379264"/>
                  <a:pt x="0" y="363596"/>
                  <a:pt x="0" y="344118"/>
                </a:cubicBezTo>
                <a:lnTo>
                  <a:pt x="0" y="35193"/>
                </a:lnTo>
                <a:cubicBezTo>
                  <a:pt x="0" y="15668"/>
                  <a:pt x="15715" y="0"/>
                  <a:pt x="35191" y="0"/>
                </a:cubicBezTo>
                <a:close/>
              </a:path>
            </a:pathLst>
          </a:cu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B72D4C-A38D-418E-B5E5-286D2D5CF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68" y="3663054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5386C84-F9FD-4B12-BC5E-2F4AD851EA37}"/>
              </a:ext>
            </a:extLst>
          </p:cNvPr>
          <p:cNvSpPr/>
          <p:nvPr/>
        </p:nvSpPr>
        <p:spPr>
          <a:xfrm>
            <a:off x="2904567" y="4753485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8F3A2A0-45D3-47A3-A3FC-EC06DF8AC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95" y="4676665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E50C912-87A0-4551-8B51-7E6A54051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64" y="5704040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8FBA1AB-71B8-4D0C-8524-C3C7CBD3C4FB}"/>
              </a:ext>
            </a:extLst>
          </p:cNvPr>
          <p:cNvSpPr txBox="1"/>
          <p:nvPr/>
        </p:nvSpPr>
        <p:spPr>
          <a:xfrm>
            <a:off x="6017730" y="508729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C8B1D2-984F-4DAD-AAC7-CE47437EC37B}"/>
              </a:ext>
            </a:extLst>
          </p:cNvPr>
          <p:cNvSpPr txBox="1"/>
          <p:nvPr/>
        </p:nvSpPr>
        <p:spPr>
          <a:xfrm>
            <a:off x="7238328" y="404236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DBE9AD-6CB0-452A-B6AF-C5F86524BBE2}"/>
              </a:ext>
            </a:extLst>
          </p:cNvPr>
          <p:cNvSpPr txBox="1"/>
          <p:nvPr/>
        </p:nvSpPr>
        <p:spPr>
          <a:xfrm>
            <a:off x="7265720" y="609661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30874A-4893-4E7D-B880-6C9B8D276B88}"/>
              </a:ext>
            </a:extLst>
          </p:cNvPr>
          <p:cNvCxnSpPr>
            <a:cxnSpLocks/>
            <a:stCxn id="10" idx="88"/>
            <a:endCxn id="16" idx="1"/>
          </p:cNvCxnSpPr>
          <p:nvPr/>
        </p:nvCxnSpPr>
        <p:spPr>
          <a:xfrm>
            <a:off x="1883054" y="5090957"/>
            <a:ext cx="1021513" cy="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F3BCA4E-261A-45B3-A9F0-07660D95E30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356850" y="5093990"/>
            <a:ext cx="1570745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48C68BA-93D5-4776-BB61-1D0431B9323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356850" y="4082072"/>
            <a:ext cx="2838118" cy="101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D98316-2131-4265-8A59-7D8B5D9763E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356850" y="5093990"/>
            <a:ext cx="2851814" cy="102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E54713D-4201-49B2-83BF-75666DE99BFE}"/>
              </a:ext>
            </a:extLst>
          </p:cNvPr>
          <p:cNvSpPr txBox="1"/>
          <p:nvPr/>
        </p:nvSpPr>
        <p:spPr>
          <a:xfrm>
            <a:off x="5269969" y="509095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AD2A26"/>
                </a:solidFill>
                <a:latin typeface="+mn-lt"/>
                <a:ea typeface="+mn-ea"/>
              </a:rPr>
              <a:t>写操作</a:t>
            </a:r>
            <a:endParaRPr lang="zh-CN" altLang="en-US" sz="140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012F13-64A2-426B-BD67-C02C0173E16C}"/>
              </a:ext>
            </a:extLst>
          </p:cNvPr>
          <p:cNvSpPr txBox="1"/>
          <p:nvPr/>
        </p:nvSpPr>
        <p:spPr>
          <a:xfrm>
            <a:off x="6111998" y="393635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8504F"/>
                </a:solidFill>
              </a:rPr>
              <a:t>读</a:t>
            </a:r>
            <a:r>
              <a:rPr lang="zh-CN" altLang="en-US" sz="1400">
                <a:solidFill>
                  <a:srgbClr val="48504F"/>
                </a:solidFill>
                <a:latin typeface="+mn-lt"/>
                <a:ea typeface="+mn-ea"/>
              </a:rPr>
              <a:t>操作</a:t>
            </a:r>
            <a:endParaRPr lang="zh-CN" altLang="en-US" sz="1400" dirty="0">
              <a:solidFill>
                <a:srgbClr val="48504F"/>
              </a:solidFill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EE11E1-7D3B-4523-B00A-71ED9C0ACAFB}"/>
              </a:ext>
            </a:extLst>
          </p:cNvPr>
          <p:cNvSpPr txBox="1"/>
          <p:nvPr/>
        </p:nvSpPr>
        <p:spPr>
          <a:xfrm>
            <a:off x="6152519" y="5992049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8504F"/>
                </a:solidFill>
              </a:rPr>
              <a:t>读</a:t>
            </a:r>
            <a:r>
              <a:rPr lang="zh-CN" altLang="en-US" sz="1400">
                <a:solidFill>
                  <a:srgbClr val="48504F"/>
                </a:solidFill>
                <a:latin typeface="+mn-lt"/>
                <a:ea typeface="+mn-ea"/>
              </a:rPr>
              <a:t>操作</a:t>
            </a:r>
            <a:endParaRPr lang="zh-CN" altLang="en-US" sz="1400" dirty="0">
              <a:solidFill>
                <a:srgbClr val="48504F"/>
              </a:solidFill>
              <a:latin typeface="+mn-lt"/>
              <a:ea typeface="+mn-ea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04EDEC0-E17D-4AC9-A55F-52A13381CE69}"/>
              </a:ext>
            </a:extLst>
          </p:cNvPr>
          <p:cNvCxnSpPr>
            <a:cxnSpLocks/>
            <a:stCxn id="17" idx="3"/>
            <a:endCxn id="15" idx="2"/>
          </p:cNvCxnSpPr>
          <p:nvPr/>
        </p:nvCxnSpPr>
        <p:spPr>
          <a:xfrm flipV="1">
            <a:off x="6790772" y="4501090"/>
            <a:ext cx="835785" cy="5945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2F30C72-C291-4D0C-B541-9FDE29DBED47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6790772" y="5095683"/>
            <a:ext cx="849481" cy="6083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CFD8808-809B-4BBD-93D8-1C51C4E03F8C}"/>
              </a:ext>
            </a:extLst>
          </p:cNvPr>
          <p:cNvSpPr txBox="1"/>
          <p:nvPr/>
        </p:nvSpPr>
        <p:spPr>
          <a:xfrm>
            <a:off x="7128403" y="4865896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同步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A43CB249-E502-4425-AB99-84D5EAFDD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323" y="5708357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75A24A50-175A-49DB-8EA0-AB819D4A623D}"/>
              </a:ext>
            </a:extLst>
          </p:cNvPr>
          <p:cNvSpPr txBox="1"/>
          <p:nvPr/>
        </p:nvSpPr>
        <p:spPr>
          <a:xfrm>
            <a:off x="9511379" y="610092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6C59B7D-D4C1-4B65-85DF-699CCAF65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323" y="3663054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AFBB5166-34E9-4F37-A851-8967458896F3}"/>
              </a:ext>
            </a:extLst>
          </p:cNvPr>
          <p:cNvSpPr txBox="1"/>
          <p:nvPr/>
        </p:nvSpPr>
        <p:spPr>
          <a:xfrm>
            <a:off x="9511379" y="405562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3A6FEE6-5395-43A9-AECF-A599C5814D83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>
            <a:off x="8058145" y="4082072"/>
            <a:ext cx="139617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DA10F57-18FD-4DA8-A118-64134ECEEFEB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8071841" y="6123058"/>
            <a:ext cx="1382482" cy="43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471D794-0676-446C-8454-87E5CAE6068C}"/>
              </a:ext>
            </a:extLst>
          </p:cNvPr>
          <p:cNvSpPr txBox="1"/>
          <p:nvPr/>
        </p:nvSpPr>
        <p:spPr>
          <a:xfrm>
            <a:off x="8448553" y="4149583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同步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1E392D4-A171-45F4-9DE7-C40EA103F0D6}"/>
              </a:ext>
            </a:extLst>
          </p:cNvPr>
          <p:cNvSpPr txBox="1"/>
          <p:nvPr/>
        </p:nvSpPr>
        <p:spPr>
          <a:xfrm>
            <a:off x="8477328" y="5591484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同步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8820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9" grpId="0"/>
      <p:bldP spid="20" grpId="0"/>
      <p:bldP spid="21" grpId="0"/>
      <p:bldP spid="26" grpId="0"/>
      <p:bldP spid="27" grpId="0"/>
      <p:bldP spid="28" grpId="0"/>
      <p:bldP spid="31" grpId="0"/>
      <p:bldP spid="40" grpId="0"/>
      <p:bldP spid="42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342AE8-3F8E-43EB-8F31-B174785D4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/>
              <a:t>简述全量同步和增量同步区别？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全量同步：</a:t>
            </a:r>
            <a:r>
              <a:rPr lang="en-US" altLang="zh-CN" sz="1400"/>
              <a:t>master</a:t>
            </a:r>
            <a:r>
              <a:rPr lang="zh-CN" altLang="en-US" sz="1400"/>
              <a:t>将完整内存数据生成</a:t>
            </a:r>
            <a:r>
              <a:rPr lang="en-US" altLang="zh-CN" sz="1400"/>
              <a:t>RDB</a:t>
            </a:r>
            <a:r>
              <a:rPr lang="zh-CN" altLang="en-US" sz="1400"/>
              <a:t>，发送</a:t>
            </a:r>
            <a:r>
              <a:rPr lang="en-US" altLang="zh-CN" sz="1400"/>
              <a:t>RDB</a:t>
            </a:r>
            <a:r>
              <a:rPr lang="zh-CN" altLang="en-US" sz="1400"/>
              <a:t>到</a:t>
            </a:r>
            <a:r>
              <a:rPr lang="en-US" altLang="zh-CN" sz="1400"/>
              <a:t>slave</a:t>
            </a:r>
            <a:r>
              <a:rPr lang="zh-CN" altLang="en-US" sz="1400"/>
              <a:t>。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增量同步：</a:t>
            </a:r>
            <a:r>
              <a:rPr lang="en-US" altLang="zh-CN" sz="1400"/>
              <a:t>slave</a:t>
            </a:r>
            <a:r>
              <a:rPr lang="zh-CN" altLang="en-US" sz="1400"/>
              <a:t>提交自己的</a:t>
            </a:r>
            <a:r>
              <a:rPr lang="en-US" altLang="zh-CN" sz="1400"/>
              <a:t>offset</a:t>
            </a:r>
            <a:r>
              <a:rPr lang="zh-CN" altLang="en-US" sz="1400"/>
              <a:t>到</a:t>
            </a:r>
            <a:r>
              <a:rPr lang="en-US" altLang="zh-CN" sz="1400"/>
              <a:t>master</a:t>
            </a:r>
            <a:r>
              <a:rPr lang="zh-CN" altLang="en-US" sz="1400"/>
              <a:t>，</a:t>
            </a:r>
            <a:r>
              <a:rPr lang="en-US" altLang="zh-CN" sz="1400"/>
              <a:t>master</a:t>
            </a:r>
            <a:r>
              <a:rPr lang="zh-CN" altLang="en-US" sz="1400"/>
              <a:t>获取</a:t>
            </a:r>
            <a:r>
              <a:rPr lang="en-US" altLang="zh-CN" sz="1400"/>
              <a:t>repl_baklog</a:t>
            </a:r>
            <a:r>
              <a:rPr lang="zh-CN" altLang="en-US" sz="1400"/>
              <a:t>中</a:t>
            </a:r>
            <a:r>
              <a:rPr lang="en-US" altLang="zh-CN" sz="1400"/>
              <a:t>slave</a:t>
            </a:r>
            <a:r>
              <a:rPr lang="zh-CN" altLang="en-US" sz="1400"/>
              <a:t>的</a:t>
            </a:r>
            <a:r>
              <a:rPr lang="en-US" altLang="zh-CN" sz="1400"/>
              <a:t>offset</a:t>
            </a:r>
            <a:r>
              <a:rPr lang="zh-CN" altLang="en-US" sz="1400"/>
              <a:t>之后的命令给</a:t>
            </a:r>
            <a:r>
              <a:rPr lang="en-US" altLang="zh-CN" sz="1400"/>
              <a:t>slave</a:t>
            </a:r>
          </a:p>
          <a:p>
            <a:pPr marL="0" indent="0">
              <a:buNone/>
            </a:pPr>
            <a:r>
              <a:rPr lang="zh-CN" altLang="en-US" sz="1600"/>
              <a:t>什么时候执行全量同步？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slave</a:t>
            </a:r>
            <a:r>
              <a:rPr lang="zh-CN" altLang="en-US" sz="1400"/>
              <a:t>节点第一次连接</a:t>
            </a:r>
            <a:r>
              <a:rPr lang="en-US" altLang="zh-CN" sz="1400"/>
              <a:t>master</a:t>
            </a:r>
            <a:r>
              <a:rPr lang="zh-CN" altLang="en-US" sz="1400"/>
              <a:t>节点时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slave</a:t>
            </a:r>
            <a:r>
              <a:rPr lang="zh-CN" altLang="en-US" sz="1400"/>
              <a:t>节点断开时间太久，</a:t>
            </a:r>
            <a:r>
              <a:rPr lang="en-US" altLang="zh-CN" sz="1400"/>
              <a:t>repl_baklog</a:t>
            </a:r>
            <a:r>
              <a:rPr lang="zh-CN" altLang="en-US" sz="1400"/>
              <a:t>中的</a:t>
            </a:r>
            <a:r>
              <a:rPr lang="en-US" altLang="zh-CN" sz="1400"/>
              <a:t>offset</a:t>
            </a:r>
            <a:r>
              <a:rPr lang="zh-CN" altLang="en-US" sz="1400"/>
              <a:t>已经被覆盖时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600"/>
              <a:t>什么时候执行增量同步？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slave</a:t>
            </a:r>
            <a:r>
              <a:rPr lang="zh-CN" altLang="en-US" sz="1400"/>
              <a:t>节点断开又恢复，并且在</a:t>
            </a:r>
            <a:r>
              <a:rPr lang="en-US" altLang="zh-CN" sz="1400"/>
              <a:t>repl_baklog</a:t>
            </a:r>
            <a:r>
              <a:rPr lang="zh-CN" altLang="en-US" sz="1400"/>
              <a:t>中能找到</a:t>
            </a:r>
            <a:r>
              <a:rPr lang="en-US" altLang="zh-CN" sz="1400"/>
              <a:t>offset</a:t>
            </a:r>
            <a:r>
              <a:rPr lang="zh-CN" altLang="en-US" sz="1400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1170993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搭建主从集群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主从同步原理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哨兵原理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428C0904-DA42-B5F3-4550-7C7C0016BB14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搭建哨兵集群</a:t>
            </a:r>
            <a:endParaRPr lang="en-US" altLang="zh-CN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3F30826-5034-253D-1C00-8CA073BFEA03}"/>
              </a:ext>
            </a:extLst>
          </p:cNvPr>
          <p:cNvSpPr/>
          <p:nvPr/>
        </p:nvSpPr>
        <p:spPr>
          <a:xfrm>
            <a:off x="9071056" y="428725"/>
            <a:ext cx="2474257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68F51C-1C71-EA30-55BA-0226A797C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103" y="46350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E8F2C31-6467-B597-CBA0-3580236E588C}"/>
              </a:ext>
            </a:extLst>
          </p:cNvPr>
          <p:cNvSpPr/>
          <p:nvPr/>
        </p:nvSpPr>
        <p:spPr>
          <a:xfrm>
            <a:off x="6271642" y="1277799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Source Code Pro" panose="020B0509030403020204" pitchFamily="49" charset="0"/>
                <a:ea typeface="Source Code Pro" panose="020B0509030403020204" pitchFamily="49" charset="0"/>
              </a:rPr>
              <a:t>RedisClient</a:t>
            </a:r>
            <a:endParaRPr lang="zh-CN" altLang="en-US" sz="1400">
              <a:latin typeface="Source Code Pro" panose="020B050903040302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C98098-65FA-5A93-6D7E-E7A11D6D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70" y="1275410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D38DD7-DEE7-AA7B-6D86-0D7F8294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016" y="2060814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EF6B6DC-CC5C-5DA3-9E54-2ADA7A4CE08C}"/>
              </a:ext>
            </a:extLst>
          </p:cNvPr>
          <p:cNvSpPr txBox="1"/>
          <p:nvPr/>
        </p:nvSpPr>
        <p:spPr>
          <a:xfrm>
            <a:off x="9263782" y="1524671"/>
            <a:ext cx="829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AEC1D9-1818-7AD4-8800-920DDE5C57A5}"/>
              </a:ext>
            </a:extLst>
          </p:cNvPr>
          <p:cNvSpPr txBox="1"/>
          <p:nvPr/>
        </p:nvSpPr>
        <p:spPr>
          <a:xfrm>
            <a:off x="10309569" y="721787"/>
            <a:ext cx="72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342BE2-787E-0796-6792-681014AF49FC}"/>
              </a:ext>
            </a:extLst>
          </p:cNvPr>
          <p:cNvSpPr txBox="1"/>
          <p:nvPr/>
        </p:nvSpPr>
        <p:spPr>
          <a:xfrm>
            <a:off x="10313178" y="2332361"/>
            <a:ext cx="72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8C885F-2B9D-6C0C-0595-E25C13B82A4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723925" y="1618304"/>
            <a:ext cx="1570745" cy="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32D32E-2627-24D0-290B-60135E4ACF0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7723925" y="813831"/>
            <a:ext cx="2569178" cy="80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CC3BED2-E15D-6ED0-96C4-18DEDE517CD2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723925" y="1618304"/>
            <a:ext cx="2559091" cy="79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9B8925-0E76-9A9B-097E-EFDB473DB629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 flipV="1">
            <a:off x="10016343" y="1164157"/>
            <a:ext cx="637597" cy="4615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21F8D0-07C9-2F66-6CC7-2FC89B1ED135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10016343" y="1625737"/>
            <a:ext cx="627510" cy="43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F2E39F6-4D2C-0061-376D-C5B960BBE63B}"/>
              </a:ext>
            </a:extLst>
          </p:cNvPr>
          <p:cNvSpPr txBox="1"/>
          <p:nvPr/>
        </p:nvSpPr>
        <p:spPr>
          <a:xfrm>
            <a:off x="10744366" y="1141249"/>
            <a:ext cx="537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同步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31A9B3-1888-CBF6-6B7E-D00D2D9D7ACD}"/>
              </a:ext>
            </a:extLst>
          </p:cNvPr>
          <p:cNvSpPr txBox="1"/>
          <p:nvPr/>
        </p:nvSpPr>
        <p:spPr>
          <a:xfrm>
            <a:off x="8543175" y="1517085"/>
            <a:ext cx="312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写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7FED84-AD1F-B330-028E-27ACE70B1415}"/>
              </a:ext>
            </a:extLst>
          </p:cNvPr>
          <p:cNvSpPr txBox="1"/>
          <p:nvPr/>
        </p:nvSpPr>
        <p:spPr>
          <a:xfrm>
            <a:off x="8386714" y="1092917"/>
            <a:ext cx="312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读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9F61EF-68E6-6A5C-4D1C-787FF204FF44}"/>
              </a:ext>
            </a:extLst>
          </p:cNvPr>
          <p:cNvSpPr txBox="1"/>
          <p:nvPr/>
        </p:nvSpPr>
        <p:spPr>
          <a:xfrm>
            <a:off x="8399987" y="1945493"/>
            <a:ext cx="312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读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bug_314256">
            <a:extLst>
              <a:ext uri="{FF2B5EF4-FFF2-40B4-BE49-F238E27FC236}">
                <a16:creationId xmlns:a16="http://schemas.microsoft.com/office/drawing/2014/main" id="{801D8DCB-BA36-44FE-5142-6C7A7A5407D3}"/>
              </a:ext>
            </a:extLst>
          </p:cNvPr>
          <p:cNvSpPr/>
          <p:nvPr/>
        </p:nvSpPr>
        <p:spPr>
          <a:xfrm>
            <a:off x="9134854" y="1439920"/>
            <a:ext cx="267296" cy="304843"/>
          </a:xfrm>
          <a:custGeom>
            <a:avLst/>
            <a:gdLst>
              <a:gd name="T0" fmla="*/ 5977 w 5977"/>
              <a:gd name="T1" fmla="*/ 4391 h 6827"/>
              <a:gd name="T2" fmla="*/ 5977 w 5977"/>
              <a:gd name="T3" fmla="*/ 3986 h 6827"/>
              <a:gd name="T4" fmla="*/ 5110 w 5977"/>
              <a:gd name="T5" fmla="*/ 3986 h 6827"/>
              <a:gd name="T6" fmla="*/ 4813 w 5977"/>
              <a:gd name="T7" fmla="*/ 2827 h 6827"/>
              <a:gd name="T8" fmla="*/ 5615 w 5977"/>
              <a:gd name="T9" fmla="*/ 2439 h 6827"/>
              <a:gd name="T10" fmla="*/ 5407 w 5977"/>
              <a:gd name="T11" fmla="*/ 2090 h 6827"/>
              <a:gd name="T12" fmla="*/ 4605 w 5977"/>
              <a:gd name="T13" fmla="*/ 2472 h 6827"/>
              <a:gd name="T14" fmla="*/ 4509 w 5977"/>
              <a:gd name="T15" fmla="*/ 2341 h 6827"/>
              <a:gd name="T16" fmla="*/ 4023 w 5977"/>
              <a:gd name="T17" fmla="*/ 1881 h 6827"/>
              <a:gd name="T18" fmla="*/ 4126 w 5977"/>
              <a:gd name="T19" fmla="*/ 1407 h 6827"/>
              <a:gd name="T20" fmla="*/ 3923 w 5977"/>
              <a:gd name="T21" fmla="*/ 759 h 6827"/>
              <a:gd name="T22" fmla="*/ 4395 w 5977"/>
              <a:gd name="T23" fmla="*/ 287 h 6827"/>
              <a:gd name="T24" fmla="*/ 4108 w 5977"/>
              <a:gd name="T25" fmla="*/ 0 h 6827"/>
              <a:gd name="T26" fmla="*/ 3636 w 5977"/>
              <a:gd name="T27" fmla="*/ 472 h 6827"/>
              <a:gd name="T28" fmla="*/ 2988 w 5977"/>
              <a:gd name="T29" fmla="*/ 269 h 6827"/>
              <a:gd name="T30" fmla="*/ 2341 w 5977"/>
              <a:gd name="T31" fmla="*/ 472 h 6827"/>
              <a:gd name="T32" fmla="*/ 1868 w 5977"/>
              <a:gd name="T33" fmla="*/ 0 h 6827"/>
              <a:gd name="T34" fmla="*/ 1581 w 5977"/>
              <a:gd name="T35" fmla="*/ 287 h 6827"/>
              <a:gd name="T36" fmla="*/ 2054 w 5977"/>
              <a:gd name="T37" fmla="*/ 759 h 6827"/>
              <a:gd name="T38" fmla="*/ 1851 w 5977"/>
              <a:gd name="T39" fmla="*/ 1407 h 6827"/>
              <a:gd name="T40" fmla="*/ 1954 w 5977"/>
              <a:gd name="T41" fmla="*/ 1881 h 6827"/>
              <a:gd name="T42" fmla="*/ 1468 w 5977"/>
              <a:gd name="T43" fmla="*/ 2341 h 6827"/>
              <a:gd name="T44" fmla="*/ 1371 w 5977"/>
              <a:gd name="T45" fmla="*/ 2472 h 6827"/>
              <a:gd name="T46" fmla="*/ 570 w 5977"/>
              <a:gd name="T47" fmla="*/ 2090 h 6827"/>
              <a:gd name="T48" fmla="*/ 361 w 5977"/>
              <a:gd name="T49" fmla="*/ 2439 h 6827"/>
              <a:gd name="T50" fmla="*/ 1164 w 5977"/>
              <a:gd name="T51" fmla="*/ 2827 h 6827"/>
              <a:gd name="T52" fmla="*/ 1371 w 5977"/>
              <a:gd name="T53" fmla="*/ 2472 h 6827"/>
              <a:gd name="T54" fmla="*/ 2988 w 5977"/>
              <a:gd name="T55" fmla="*/ 2757 h 6827"/>
              <a:gd name="T56" fmla="*/ 4605 w 5977"/>
              <a:gd name="T57" fmla="*/ 2472 h 6827"/>
              <a:gd name="T58" fmla="*/ 4813 w 5977"/>
              <a:gd name="T59" fmla="*/ 2827 h 6827"/>
              <a:gd name="T60" fmla="*/ 2988 w 5977"/>
              <a:gd name="T61" fmla="*/ 3162 h 6827"/>
              <a:gd name="T62" fmla="*/ 1164 w 5977"/>
              <a:gd name="T63" fmla="*/ 2827 h 6827"/>
              <a:gd name="T64" fmla="*/ 867 w 5977"/>
              <a:gd name="T65" fmla="*/ 3986 h 6827"/>
              <a:gd name="T66" fmla="*/ 0 w 5977"/>
              <a:gd name="T67" fmla="*/ 3986 h 6827"/>
              <a:gd name="T68" fmla="*/ 0 w 5977"/>
              <a:gd name="T69" fmla="*/ 4391 h 6827"/>
              <a:gd name="T70" fmla="*/ 867 w 5977"/>
              <a:gd name="T71" fmla="*/ 4391 h 6827"/>
              <a:gd name="T72" fmla="*/ 1164 w 5977"/>
              <a:gd name="T73" fmla="*/ 5550 h 6827"/>
              <a:gd name="T74" fmla="*/ 361 w 5977"/>
              <a:gd name="T75" fmla="*/ 5938 h 6827"/>
              <a:gd name="T76" fmla="*/ 570 w 5977"/>
              <a:gd name="T77" fmla="*/ 6287 h 6827"/>
              <a:gd name="T78" fmla="*/ 1371 w 5977"/>
              <a:gd name="T79" fmla="*/ 5905 h 6827"/>
              <a:gd name="T80" fmla="*/ 1468 w 5977"/>
              <a:gd name="T81" fmla="*/ 6036 h 6827"/>
              <a:gd name="T82" fmla="*/ 2988 w 5977"/>
              <a:gd name="T83" fmla="*/ 6827 h 6827"/>
              <a:gd name="T84" fmla="*/ 4509 w 5977"/>
              <a:gd name="T85" fmla="*/ 6036 h 6827"/>
              <a:gd name="T86" fmla="*/ 4605 w 5977"/>
              <a:gd name="T87" fmla="*/ 5905 h 6827"/>
              <a:gd name="T88" fmla="*/ 5407 w 5977"/>
              <a:gd name="T89" fmla="*/ 6287 h 6827"/>
              <a:gd name="T90" fmla="*/ 5615 w 5977"/>
              <a:gd name="T91" fmla="*/ 5938 h 6827"/>
              <a:gd name="T92" fmla="*/ 4813 w 5977"/>
              <a:gd name="T93" fmla="*/ 5550 h 6827"/>
              <a:gd name="T94" fmla="*/ 5110 w 5977"/>
              <a:gd name="T95" fmla="*/ 4391 h 6827"/>
              <a:gd name="T96" fmla="*/ 5977 w 5977"/>
              <a:gd name="T97" fmla="*/ 4391 h 6827"/>
              <a:gd name="T98" fmla="*/ 3849 w 5977"/>
              <a:gd name="T99" fmla="*/ 5033 h 6827"/>
              <a:gd name="T100" fmla="*/ 3562 w 5977"/>
              <a:gd name="T101" fmla="*/ 5320 h 6827"/>
              <a:gd name="T102" fmla="*/ 2988 w 5977"/>
              <a:gd name="T103" fmla="*/ 4746 h 6827"/>
              <a:gd name="T104" fmla="*/ 2415 w 5977"/>
              <a:gd name="T105" fmla="*/ 5320 h 6827"/>
              <a:gd name="T106" fmla="*/ 2128 w 5977"/>
              <a:gd name="T107" fmla="*/ 5033 h 6827"/>
              <a:gd name="T108" fmla="*/ 2701 w 5977"/>
              <a:gd name="T109" fmla="*/ 4459 h 6827"/>
              <a:gd name="T110" fmla="*/ 2128 w 5977"/>
              <a:gd name="T111" fmla="*/ 3886 h 6827"/>
              <a:gd name="T112" fmla="*/ 2415 w 5977"/>
              <a:gd name="T113" fmla="*/ 3599 h 6827"/>
              <a:gd name="T114" fmla="*/ 2988 w 5977"/>
              <a:gd name="T115" fmla="*/ 4172 h 6827"/>
              <a:gd name="T116" fmla="*/ 3562 w 5977"/>
              <a:gd name="T117" fmla="*/ 3599 h 6827"/>
              <a:gd name="T118" fmla="*/ 3849 w 5977"/>
              <a:gd name="T119" fmla="*/ 3886 h 6827"/>
              <a:gd name="T120" fmla="*/ 3275 w 5977"/>
              <a:gd name="T121" fmla="*/ 4459 h 6827"/>
              <a:gd name="T122" fmla="*/ 3849 w 5977"/>
              <a:gd name="T123" fmla="*/ 5033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77" h="6827">
                <a:moveTo>
                  <a:pt x="5977" y="4391"/>
                </a:moveTo>
                <a:lnTo>
                  <a:pt x="5977" y="3986"/>
                </a:lnTo>
                <a:lnTo>
                  <a:pt x="5110" y="3986"/>
                </a:lnTo>
                <a:cubicBezTo>
                  <a:pt x="5085" y="3572"/>
                  <a:pt x="4983" y="3177"/>
                  <a:pt x="4813" y="2827"/>
                </a:cubicBezTo>
                <a:cubicBezTo>
                  <a:pt x="5090" y="2722"/>
                  <a:pt x="5359" y="2592"/>
                  <a:pt x="5615" y="2439"/>
                </a:cubicBezTo>
                <a:lnTo>
                  <a:pt x="5407" y="2090"/>
                </a:lnTo>
                <a:cubicBezTo>
                  <a:pt x="5152" y="2243"/>
                  <a:pt x="4883" y="2370"/>
                  <a:pt x="4605" y="2472"/>
                </a:cubicBezTo>
                <a:cubicBezTo>
                  <a:pt x="4574" y="2427"/>
                  <a:pt x="4542" y="2383"/>
                  <a:pt x="4509" y="2341"/>
                </a:cubicBezTo>
                <a:cubicBezTo>
                  <a:pt x="4363" y="2157"/>
                  <a:pt x="4200" y="2003"/>
                  <a:pt x="4023" y="1881"/>
                </a:cubicBezTo>
                <a:cubicBezTo>
                  <a:pt x="4091" y="1733"/>
                  <a:pt x="4126" y="1572"/>
                  <a:pt x="4126" y="1407"/>
                </a:cubicBezTo>
                <a:cubicBezTo>
                  <a:pt x="4126" y="1166"/>
                  <a:pt x="4051" y="943"/>
                  <a:pt x="3923" y="759"/>
                </a:cubicBezTo>
                <a:lnTo>
                  <a:pt x="4395" y="287"/>
                </a:lnTo>
                <a:lnTo>
                  <a:pt x="4108" y="0"/>
                </a:lnTo>
                <a:lnTo>
                  <a:pt x="3636" y="472"/>
                </a:lnTo>
                <a:cubicBezTo>
                  <a:pt x="3452" y="344"/>
                  <a:pt x="3229" y="269"/>
                  <a:pt x="2988" y="269"/>
                </a:cubicBezTo>
                <a:cubicBezTo>
                  <a:pt x="2748" y="269"/>
                  <a:pt x="2525" y="344"/>
                  <a:pt x="2341" y="472"/>
                </a:cubicBezTo>
                <a:lnTo>
                  <a:pt x="1868" y="0"/>
                </a:lnTo>
                <a:lnTo>
                  <a:pt x="1581" y="287"/>
                </a:lnTo>
                <a:lnTo>
                  <a:pt x="2054" y="759"/>
                </a:lnTo>
                <a:cubicBezTo>
                  <a:pt x="1926" y="943"/>
                  <a:pt x="1851" y="1166"/>
                  <a:pt x="1851" y="1407"/>
                </a:cubicBezTo>
                <a:cubicBezTo>
                  <a:pt x="1851" y="1572"/>
                  <a:pt x="1886" y="1733"/>
                  <a:pt x="1954" y="1881"/>
                </a:cubicBezTo>
                <a:cubicBezTo>
                  <a:pt x="1777" y="2003"/>
                  <a:pt x="1614" y="2157"/>
                  <a:pt x="1468" y="2341"/>
                </a:cubicBezTo>
                <a:cubicBezTo>
                  <a:pt x="1435" y="2383"/>
                  <a:pt x="1402" y="2427"/>
                  <a:pt x="1371" y="2472"/>
                </a:cubicBezTo>
                <a:cubicBezTo>
                  <a:pt x="1094" y="2370"/>
                  <a:pt x="825" y="2243"/>
                  <a:pt x="570" y="2090"/>
                </a:cubicBezTo>
                <a:lnTo>
                  <a:pt x="361" y="2439"/>
                </a:lnTo>
                <a:cubicBezTo>
                  <a:pt x="618" y="2592"/>
                  <a:pt x="886" y="2722"/>
                  <a:pt x="1164" y="2827"/>
                </a:cubicBezTo>
                <a:lnTo>
                  <a:pt x="1371" y="2472"/>
                </a:lnTo>
                <a:cubicBezTo>
                  <a:pt x="1901" y="2670"/>
                  <a:pt x="2418" y="2757"/>
                  <a:pt x="2988" y="2757"/>
                </a:cubicBezTo>
                <a:cubicBezTo>
                  <a:pt x="3559" y="2757"/>
                  <a:pt x="4076" y="2670"/>
                  <a:pt x="4605" y="2472"/>
                </a:cubicBezTo>
                <a:lnTo>
                  <a:pt x="4813" y="2827"/>
                </a:lnTo>
                <a:cubicBezTo>
                  <a:pt x="4238" y="3043"/>
                  <a:pt x="3608" y="3162"/>
                  <a:pt x="2988" y="3162"/>
                </a:cubicBezTo>
                <a:cubicBezTo>
                  <a:pt x="2369" y="3162"/>
                  <a:pt x="1739" y="3043"/>
                  <a:pt x="1164" y="2827"/>
                </a:cubicBezTo>
                <a:cubicBezTo>
                  <a:pt x="994" y="3177"/>
                  <a:pt x="892" y="3572"/>
                  <a:pt x="867" y="3986"/>
                </a:cubicBezTo>
                <a:lnTo>
                  <a:pt x="0" y="3986"/>
                </a:lnTo>
                <a:lnTo>
                  <a:pt x="0" y="4391"/>
                </a:lnTo>
                <a:lnTo>
                  <a:pt x="867" y="4391"/>
                </a:lnTo>
                <a:cubicBezTo>
                  <a:pt x="892" y="4805"/>
                  <a:pt x="994" y="5200"/>
                  <a:pt x="1164" y="5550"/>
                </a:cubicBezTo>
                <a:cubicBezTo>
                  <a:pt x="886" y="5655"/>
                  <a:pt x="618" y="5785"/>
                  <a:pt x="361" y="5938"/>
                </a:cubicBezTo>
                <a:lnTo>
                  <a:pt x="570" y="6287"/>
                </a:lnTo>
                <a:cubicBezTo>
                  <a:pt x="825" y="6134"/>
                  <a:pt x="1094" y="6007"/>
                  <a:pt x="1371" y="5905"/>
                </a:cubicBezTo>
                <a:cubicBezTo>
                  <a:pt x="1402" y="5950"/>
                  <a:pt x="1435" y="5994"/>
                  <a:pt x="1468" y="6036"/>
                </a:cubicBezTo>
                <a:cubicBezTo>
                  <a:pt x="1871" y="6546"/>
                  <a:pt x="2411" y="6827"/>
                  <a:pt x="2988" y="6827"/>
                </a:cubicBezTo>
                <a:cubicBezTo>
                  <a:pt x="3566" y="6827"/>
                  <a:pt x="4106" y="6546"/>
                  <a:pt x="4509" y="6036"/>
                </a:cubicBezTo>
                <a:cubicBezTo>
                  <a:pt x="4542" y="5994"/>
                  <a:pt x="4574" y="5950"/>
                  <a:pt x="4605" y="5905"/>
                </a:cubicBezTo>
                <a:cubicBezTo>
                  <a:pt x="4883" y="6007"/>
                  <a:pt x="5152" y="6134"/>
                  <a:pt x="5407" y="6287"/>
                </a:cubicBezTo>
                <a:lnTo>
                  <a:pt x="5615" y="5938"/>
                </a:lnTo>
                <a:cubicBezTo>
                  <a:pt x="5359" y="5785"/>
                  <a:pt x="5090" y="5655"/>
                  <a:pt x="4813" y="5550"/>
                </a:cubicBezTo>
                <a:cubicBezTo>
                  <a:pt x="4983" y="5200"/>
                  <a:pt x="5085" y="4805"/>
                  <a:pt x="5110" y="4391"/>
                </a:cubicBezTo>
                <a:lnTo>
                  <a:pt x="5977" y="4391"/>
                </a:lnTo>
                <a:close/>
                <a:moveTo>
                  <a:pt x="3849" y="5033"/>
                </a:moveTo>
                <a:lnTo>
                  <a:pt x="3562" y="5320"/>
                </a:lnTo>
                <a:lnTo>
                  <a:pt x="2988" y="4746"/>
                </a:lnTo>
                <a:lnTo>
                  <a:pt x="2415" y="5320"/>
                </a:lnTo>
                <a:lnTo>
                  <a:pt x="2128" y="5033"/>
                </a:lnTo>
                <a:lnTo>
                  <a:pt x="2701" y="4459"/>
                </a:lnTo>
                <a:lnTo>
                  <a:pt x="2128" y="3886"/>
                </a:lnTo>
                <a:lnTo>
                  <a:pt x="2415" y="3599"/>
                </a:lnTo>
                <a:lnTo>
                  <a:pt x="2988" y="4172"/>
                </a:lnTo>
                <a:lnTo>
                  <a:pt x="3562" y="3599"/>
                </a:lnTo>
                <a:lnTo>
                  <a:pt x="3849" y="3886"/>
                </a:lnTo>
                <a:lnTo>
                  <a:pt x="3275" y="4459"/>
                </a:lnTo>
                <a:lnTo>
                  <a:pt x="3849" y="5033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9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2" grpId="0"/>
      <p:bldP spid="13" grpId="0"/>
      <p:bldP spid="19" grpId="0"/>
      <p:bldP spid="20" grpId="0"/>
      <p:bldP spid="21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哨兵原理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提供了哨兵（</a:t>
            </a:r>
            <a:r>
              <a:rPr lang="en-US" altLang="zh-CN"/>
              <a:t>Sentinel</a:t>
            </a:r>
            <a:r>
              <a:rPr lang="zh-CN" altLang="en-US"/>
              <a:t>）机制来实现主从集群的自动故障恢复。哨兵的具体作用如下：</a:t>
            </a:r>
            <a:endParaRPr lang="en-US" altLang="zh-CN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ED1BFD8-A6EC-8CCB-BBB7-51062600E8A0}"/>
              </a:ext>
            </a:extLst>
          </p:cNvPr>
          <p:cNvSpPr/>
          <p:nvPr/>
        </p:nvSpPr>
        <p:spPr>
          <a:xfrm>
            <a:off x="8500969" y="3905207"/>
            <a:ext cx="2474257" cy="2499668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875DB1B-5607-04CD-7930-0746A279411D}"/>
              </a:ext>
            </a:extLst>
          </p:cNvPr>
          <p:cNvSpPr/>
          <p:nvPr/>
        </p:nvSpPr>
        <p:spPr>
          <a:xfrm>
            <a:off x="5768786" y="2245660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D58BD3-2488-1A56-E750-987AD8954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016" y="3939986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2C706B-A944-85F8-BB48-4319C748C75D}"/>
              </a:ext>
            </a:extLst>
          </p:cNvPr>
          <p:cNvSpPr/>
          <p:nvPr/>
        </p:nvSpPr>
        <p:spPr>
          <a:xfrm>
            <a:off x="5701555" y="4754281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634D11-D06F-CD35-D36F-E6431E25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83" y="4751892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31D47D-E644-2B58-E449-1E3A2552C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29" y="5537296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5451CAA-E192-2E4A-AC41-FB7103DE6A26}"/>
              </a:ext>
            </a:extLst>
          </p:cNvPr>
          <p:cNvSpPr txBox="1"/>
          <p:nvPr/>
        </p:nvSpPr>
        <p:spPr>
          <a:xfrm>
            <a:off x="8693695" y="50011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496B6F-C2EA-73E4-6498-1B4FFDB2807F}"/>
              </a:ext>
            </a:extLst>
          </p:cNvPr>
          <p:cNvSpPr txBox="1"/>
          <p:nvPr/>
        </p:nvSpPr>
        <p:spPr>
          <a:xfrm>
            <a:off x="9739482" y="4198269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8AD546-080D-C950-FA9A-7487933BB024}"/>
              </a:ext>
            </a:extLst>
          </p:cNvPr>
          <p:cNvSpPr txBox="1"/>
          <p:nvPr/>
        </p:nvSpPr>
        <p:spPr>
          <a:xfrm>
            <a:off x="9743091" y="580884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29A072E-B59F-EFD3-AF78-A868DDBD38E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153838" y="5094786"/>
            <a:ext cx="1570745" cy="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F9FED38-1154-8C34-7660-0174489E4034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153838" y="4290313"/>
            <a:ext cx="2569178" cy="80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D599064-48FB-EB65-3D03-A9A564F7593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153838" y="5094786"/>
            <a:ext cx="2559091" cy="79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7C3EEE5-3B9E-6231-C9AC-DF976070CDE9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9446256" y="4640639"/>
            <a:ext cx="637597" cy="4615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8A058F-088A-6302-E1B5-5955C446D456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9446256" y="5102219"/>
            <a:ext cx="627510" cy="4350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F31C2CE-E573-C3D9-6220-2934E4111F70}"/>
              </a:ext>
            </a:extLst>
          </p:cNvPr>
          <p:cNvSpPr txBox="1"/>
          <p:nvPr/>
        </p:nvSpPr>
        <p:spPr>
          <a:xfrm>
            <a:off x="9925391" y="4941123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同步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445099A-E820-11D2-30A4-FD7A1047B1F8}"/>
              </a:ext>
            </a:extLst>
          </p:cNvPr>
          <p:cNvSpPr/>
          <p:nvPr/>
        </p:nvSpPr>
        <p:spPr>
          <a:xfrm>
            <a:off x="6127770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F50BB1F-2227-AC05-8A0B-DEB0961DCDC6}"/>
              </a:ext>
            </a:extLst>
          </p:cNvPr>
          <p:cNvSpPr/>
          <p:nvPr/>
        </p:nvSpPr>
        <p:spPr>
          <a:xfrm>
            <a:off x="7826187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8852CF7-48C4-EE6F-64C0-68E1B90E48E0}"/>
              </a:ext>
            </a:extLst>
          </p:cNvPr>
          <p:cNvSpPr/>
          <p:nvPr/>
        </p:nvSpPr>
        <p:spPr>
          <a:xfrm>
            <a:off x="9524603" y="2434802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39F672D0-5402-23A8-3CCB-42599B676EB8}"/>
              </a:ext>
            </a:extLst>
          </p:cNvPr>
          <p:cNvSpPr txBox="1">
            <a:spLocks/>
          </p:cNvSpPr>
          <p:nvPr/>
        </p:nvSpPr>
        <p:spPr>
          <a:xfrm>
            <a:off x="710879" y="2121743"/>
            <a:ext cx="4724003" cy="47362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监控</a:t>
            </a:r>
            <a:r>
              <a:rPr lang="zh-CN" altLang="en-US"/>
              <a:t>：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Sentinel 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会不断检查您的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master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slave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是否按预期工作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自动故障切换</a:t>
            </a:r>
            <a:r>
              <a:rPr lang="zh-CN" altLang="en-US"/>
              <a:t>：如果</a:t>
            </a:r>
            <a:r>
              <a:rPr lang="en-US" altLang="zh-CN"/>
              <a:t>master</a:t>
            </a:r>
            <a:r>
              <a:rPr lang="zh-CN" altLang="en-US"/>
              <a:t>故障，</a:t>
            </a:r>
            <a:r>
              <a:rPr lang="en-US" altLang="zh-CN"/>
              <a:t>Sentinel</a:t>
            </a:r>
            <a:r>
              <a:rPr lang="zh-CN" altLang="en-US"/>
              <a:t>会将一个</a:t>
            </a:r>
            <a:r>
              <a:rPr lang="en-US" altLang="zh-CN"/>
              <a:t>slave</a:t>
            </a:r>
            <a:r>
              <a:rPr lang="zh-CN" altLang="en-US"/>
              <a:t>提升为</a:t>
            </a:r>
            <a:r>
              <a:rPr lang="en-US" altLang="zh-CN"/>
              <a:t>master</a:t>
            </a:r>
            <a:r>
              <a:rPr lang="zh-CN" altLang="en-US"/>
              <a:t>。当故障实例恢复后也以新的</a:t>
            </a:r>
            <a:r>
              <a:rPr lang="en-US" altLang="zh-CN"/>
              <a:t>master</a:t>
            </a:r>
            <a:r>
              <a:rPr lang="zh-CN" altLang="en-US"/>
              <a:t>为主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通知</a:t>
            </a:r>
            <a:r>
              <a:rPr lang="zh-CN" altLang="en-US"/>
              <a:t>：当集群发生故障转移时，</a:t>
            </a:r>
            <a:r>
              <a:rPr lang="en-US" altLang="zh-CN"/>
              <a:t>Sentinel</a:t>
            </a:r>
            <a:r>
              <a:rPr lang="zh-CN" altLang="en-US"/>
              <a:t>会将最新节点角色信息推送给</a:t>
            </a:r>
            <a:r>
              <a:rPr lang="en-US" altLang="zh-CN"/>
              <a:t>Redis</a:t>
            </a:r>
            <a:r>
              <a:rPr lang="zh-CN" altLang="en-US"/>
              <a:t>的客户端</a:t>
            </a:r>
            <a:endParaRPr lang="en-US" altLang="zh-CN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6DDF1DF-492A-4DF8-59F5-C86D32A4C1D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8674209" y="2841317"/>
            <a:ext cx="780643" cy="1347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F520E6B-B013-538F-3278-FBB8C65509E5}"/>
              </a:ext>
            </a:extLst>
          </p:cNvPr>
          <p:cNvSpPr txBox="1"/>
          <p:nvPr/>
        </p:nvSpPr>
        <p:spPr>
          <a:xfrm>
            <a:off x="8601724" y="3280105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监控集群状态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0" name="连接符: 肘形 51">
            <a:extLst>
              <a:ext uri="{FF2B5EF4-FFF2-40B4-BE49-F238E27FC236}">
                <a16:creationId xmlns:a16="http://schemas.microsoft.com/office/drawing/2014/main" id="{5A62C191-A8E5-F153-3BCD-88E74EB2E47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427697" y="3124564"/>
            <a:ext cx="1963266" cy="16297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2877BA5-8235-BD9C-DB11-1B1932DA3E80}"/>
              </a:ext>
            </a:extLst>
          </p:cNvPr>
          <p:cNvSpPr txBox="1"/>
          <p:nvPr/>
        </p:nvSpPr>
        <p:spPr>
          <a:xfrm>
            <a:off x="6656794" y="3685148"/>
            <a:ext cx="833059" cy="47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服务状态变更通知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52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9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6DB1-C430-4C3B-A345-BB04E3D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服务状态监控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69FF1-F102-4D9E-8E08-B49FE8D5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19196"/>
          </a:xfrm>
        </p:spPr>
        <p:txBody>
          <a:bodyPr/>
          <a:lstStyle/>
          <a:p>
            <a:r>
              <a:rPr lang="en-US" altLang="zh-CN"/>
              <a:t>Sentinel</a:t>
            </a:r>
            <a:r>
              <a:rPr lang="zh-CN" altLang="en-US"/>
              <a:t>基于心跳机制监测服务状态，每隔</a:t>
            </a:r>
            <a:r>
              <a:rPr lang="en-US" altLang="zh-CN"/>
              <a:t>1</a:t>
            </a:r>
            <a:r>
              <a:rPr lang="zh-CN" altLang="en-US"/>
              <a:t>秒向集群的每个实例发送</a:t>
            </a:r>
            <a:r>
              <a:rPr lang="en-US" altLang="zh-CN"/>
              <a:t>ping</a:t>
            </a:r>
            <a:r>
              <a:rPr lang="zh-CN" altLang="en-US"/>
              <a:t>命令：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主观下线：如果某</a:t>
            </a:r>
            <a:r>
              <a:rPr lang="en-US" altLang="zh-CN"/>
              <a:t>sentinel</a:t>
            </a:r>
            <a:r>
              <a:rPr lang="zh-CN" altLang="en-US"/>
              <a:t>节点发现某实例未在规定时间响应，则认为该实例</a:t>
            </a:r>
            <a:r>
              <a:rPr lang="zh-CN" altLang="en-US" b="1"/>
              <a:t>主观下线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客观下线：若超过指定数量（</a:t>
            </a:r>
            <a:r>
              <a:rPr lang="en-US" altLang="zh-CN"/>
              <a:t>quorum</a:t>
            </a:r>
            <a:r>
              <a:rPr lang="zh-CN" altLang="en-US"/>
              <a:t>）的</a:t>
            </a:r>
            <a:r>
              <a:rPr lang="en-US" altLang="zh-CN"/>
              <a:t>sentinel</a:t>
            </a:r>
            <a:r>
              <a:rPr lang="zh-CN" altLang="en-US"/>
              <a:t>都认为该实例主观下线，则该实例</a:t>
            </a:r>
            <a:r>
              <a:rPr lang="zh-CN" altLang="en-US" b="1"/>
              <a:t>客观下线</a:t>
            </a:r>
            <a:r>
              <a:rPr lang="zh-CN" altLang="en-US"/>
              <a:t>。</a:t>
            </a:r>
            <a:r>
              <a:rPr lang="en-US" altLang="zh-CN"/>
              <a:t>quorum</a:t>
            </a:r>
            <a:r>
              <a:rPr lang="zh-CN" altLang="en-US"/>
              <a:t>值最好超过</a:t>
            </a:r>
            <a:r>
              <a:rPr lang="en-US" altLang="zh-CN"/>
              <a:t>Sentinel</a:t>
            </a:r>
            <a:r>
              <a:rPr lang="zh-CN" altLang="en-US"/>
              <a:t>实例数量的一半。</a:t>
            </a:r>
            <a:endParaRPr lang="en-US" altLang="zh-CN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C7DAA0A-DD0D-4631-AD59-9185C2562BBD}"/>
              </a:ext>
            </a:extLst>
          </p:cNvPr>
          <p:cNvSpPr/>
          <p:nvPr/>
        </p:nvSpPr>
        <p:spPr>
          <a:xfrm>
            <a:off x="4303066" y="5233796"/>
            <a:ext cx="5098861" cy="1212752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95D4CB4-1CBC-4789-ABCF-49C39E35C57A}"/>
              </a:ext>
            </a:extLst>
          </p:cNvPr>
          <p:cNvSpPr/>
          <p:nvPr/>
        </p:nvSpPr>
        <p:spPr>
          <a:xfrm>
            <a:off x="4222384" y="3146847"/>
            <a:ext cx="5244353" cy="8789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1C0A4C0-94C0-45EA-A38A-567E2AC789C3}"/>
              </a:ext>
            </a:extLst>
          </p:cNvPr>
          <p:cNvGrpSpPr/>
          <p:nvPr/>
        </p:nvGrpSpPr>
        <p:grpSpPr>
          <a:xfrm>
            <a:off x="6398660" y="5457119"/>
            <a:ext cx="829073" cy="700653"/>
            <a:chOff x="8692999" y="4751892"/>
            <a:chExt cx="829073" cy="700653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091A4D7-9495-4A54-9E33-B70045FD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583" y="4751892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FB08270-A203-4C48-89DB-750B813AA75C}"/>
                </a:ext>
              </a:extLst>
            </p:cNvPr>
            <p:cNvSpPr txBox="1"/>
            <p:nvPr/>
          </p:nvSpPr>
          <p:spPr>
            <a:xfrm>
              <a:off x="8692999" y="5064211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master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83588C-0008-4CD7-B9EC-7EC26062CEB9}"/>
              </a:ext>
            </a:extLst>
          </p:cNvPr>
          <p:cNvGrpSpPr/>
          <p:nvPr/>
        </p:nvGrpSpPr>
        <p:grpSpPr>
          <a:xfrm>
            <a:off x="8132622" y="5457119"/>
            <a:ext cx="738138" cy="700653"/>
            <a:chOff x="9723016" y="3939986"/>
            <a:chExt cx="738138" cy="70065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6DF2743-2DFC-412A-93DE-05655CFE6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016" y="3939986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E7B66B-CC08-4A9E-A5D0-42EAB0390E67}"/>
                </a:ext>
              </a:extLst>
            </p:cNvPr>
            <p:cNvSpPr txBox="1"/>
            <p:nvPr/>
          </p:nvSpPr>
          <p:spPr>
            <a:xfrm>
              <a:off x="9739482" y="4252057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slave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00779B-3D85-4A08-A4FD-3659FFF4D012}"/>
              </a:ext>
            </a:extLst>
          </p:cNvPr>
          <p:cNvGrpSpPr/>
          <p:nvPr/>
        </p:nvGrpSpPr>
        <p:grpSpPr>
          <a:xfrm>
            <a:off x="4719703" y="5457119"/>
            <a:ext cx="745299" cy="700653"/>
            <a:chOff x="9689303" y="5537296"/>
            <a:chExt cx="745299" cy="700653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FFCEC577-DD4C-40AB-8FAF-27CD826AA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2929" y="5537296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79C24EB-35FB-449A-8500-3DE8E3567C27}"/>
                </a:ext>
              </a:extLst>
            </p:cNvPr>
            <p:cNvSpPr txBox="1"/>
            <p:nvPr/>
          </p:nvSpPr>
          <p:spPr>
            <a:xfrm>
              <a:off x="9689303" y="584918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slave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D0E1479-075C-4C27-BC41-399D47D0C2CE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7151917" y="5807446"/>
            <a:ext cx="98070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D8C996-0F35-4C6D-8530-5093643D6789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5465002" y="5807446"/>
            <a:ext cx="96524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35403C3-55B3-47B3-9E66-42F236DFE56B}"/>
              </a:ext>
            </a:extLst>
          </p:cNvPr>
          <p:cNvSpPr txBox="1"/>
          <p:nvPr/>
        </p:nvSpPr>
        <p:spPr>
          <a:xfrm>
            <a:off x="5678596" y="592332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同步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E03C394-15C5-4695-BFB8-96F579C7DF04}"/>
              </a:ext>
            </a:extLst>
          </p:cNvPr>
          <p:cNvSpPr/>
          <p:nvPr/>
        </p:nvSpPr>
        <p:spPr>
          <a:xfrm>
            <a:off x="4527580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B50944D-7D52-471E-81BF-CC8C38A0A49A}"/>
              </a:ext>
            </a:extLst>
          </p:cNvPr>
          <p:cNvSpPr/>
          <p:nvPr/>
        </p:nvSpPr>
        <p:spPr>
          <a:xfrm>
            <a:off x="6225997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8BF5E2E-249B-4E06-A40F-5D74D6C155A8}"/>
              </a:ext>
            </a:extLst>
          </p:cNvPr>
          <p:cNvSpPr/>
          <p:nvPr/>
        </p:nvSpPr>
        <p:spPr>
          <a:xfrm>
            <a:off x="7924413" y="3335989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783752D-0D92-411F-A3D8-F3C29615A5A6}"/>
              </a:ext>
            </a:extLst>
          </p:cNvPr>
          <p:cNvSpPr txBox="1"/>
          <p:nvPr/>
        </p:nvSpPr>
        <p:spPr>
          <a:xfrm>
            <a:off x="7411862" y="591021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同步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527F772-5888-472B-B7A6-B90E30D98134}"/>
              </a:ext>
            </a:extLst>
          </p:cNvPr>
          <p:cNvCxnSpPr>
            <a:stCxn id="43" idx="2"/>
            <a:endCxn id="31" idx="0"/>
          </p:cNvCxnSpPr>
          <p:nvPr/>
        </p:nvCxnSpPr>
        <p:spPr>
          <a:xfrm>
            <a:off x="5092356" y="3833530"/>
            <a:ext cx="1698725" cy="16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4708CF2-AA62-4992-9BDB-EA373BB57492}"/>
              </a:ext>
            </a:extLst>
          </p:cNvPr>
          <p:cNvCxnSpPr>
            <a:cxnSpLocks/>
            <a:stCxn id="44" idx="2"/>
            <a:endCxn id="31" idx="0"/>
          </p:cNvCxnSpPr>
          <p:nvPr/>
        </p:nvCxnSpPr>
        <p:spPr>
          <a:xfrm>
            <a:off x="6790773" y="3833530"/>
            <a:ext cx="308" cy="162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AED394D-40BB-463A-88B2-A74DB95734C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6791081" y="4779420"/>
            <a:ext cx="721365" cy="67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8112A4E-45FD-4D55-9297-BB8BBC989149}"/>
              </a:ext>
            </a:extLst>
          </p:cNvPr>
          <p:cNvSpPr txBox="1"/>
          <p:nvPr/>
        </p:nvSpPr>
        <p:spPr>
          <a:xfrm>
            <a:off x="5008377" y="4551628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主观下线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5A9ABE4-1A8F-498D-A34E-5E01E8A12B43}"/>
              </a:ext>
            </a:extLst>
          </p:cNvPr>
          <p:cNvSpPr txBox="1"/>
          <p:nvPr/>
        </p:nvSpPr>
        <p:spPr>
          <a:xfrm>
            <a:off x="6493885" y="44644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up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8B6CE7D-4499-4E5D-BA99-C0B201FB95D4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7714841" y="3833530"/>
            <a:ext cx="774348" cy="76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等号 79">
            <a:extLst>
              <a:ext uri="{FF2B5EF4-FFF2-40B4-BE49-F238E27FC236}">
                <a16:creationId xmlns:a16="http://schemas.microsoft.com/office/drawing/2014/main" id="{4DC3E6B2-6693-4EF4-8A9E-D5D12AF0AC64}"/>
              </a:ext>
            </a:extLst>
          </p:cNvPr>
          <p:cNvSpPr/>
          <p:nvPr/>
        </p:nvSpPr>
        <p:spPr>
          <a:xfrm rot="2897490">
            <a:off x="7290585" y="4529816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E99B0EA-0E06-4CD9-A2D1-E8EE74DAD65E}"/>
              </a:ext>
            </a:extLst>
          </p:cNvPr>
          <p:cNvSpPr txBox="1"/>
          <p:nvPr/>
        </p:nvSpPr>
        <p:spPr>
          <a:xfrm>
            <a:off x="7861249" y="450682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主观下线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等号 29">
            <a:extLst>
              <a:ext uri="{FF2B5EF4-FFF2-40B4-BE49-F238E27FC236}">
                <a16:creationId xmlns:a16="http://schemas.microsoft.com/office/drawing/2014/main" id="{29157A83-5863-4543-A17F-B31FA1C9758A}"/>
              </a:ext>
            </a:extLst>
          </p:cNvPr>
          <p:cNvSpPr/>
          <p:nvPr/>
        </p:nvSpPr>
        <p:spPr>
          <a:xfrm rot="8419327">
            <a:off x="5655317" y="4530665"/>
            <a:ext cx="701673" cy="318924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11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2" grpId="0"/>
      <p:bldP spid="43" grpId="0" animBg="1"/>
      <p:bldP spid="44" grpId="0" animBg="1"/>
      <p:bldP spid="45" grpId="0" animBg="1"/>
      <p:bldP spid="57" grpId="0"/>
      <p:bldP spid="71" grpId="0"/>
      <p:bldP spid="72" grpId="0"/>
      <p:bldP spid="80" grpId="0" animBg="1"/>
      <p:bldP spid="80" grpId="1" animBg="1"/>
      <p:bldP spid="81" grpId="0"/>
      <p:bldP spid="30" grpId="0" animBg="1"/>
      <p:bldP spid="3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6DB1-C430-4C3B-A345-BB04E3D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选举新的</a:t>
            </a:r>
            <a:r>
              <a:rPr lang="en-US" altLang="zh-CN"/>
              <a:t>master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69FF1-F102-4D9E-8E08-B49FE8D5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19196"/>
          </a:xfrm>
        </p:spPr>
        <p:txBody>
          <a:bodyPr/>
          <a:lstStyle/>
          <a:p>
            <a:r>
              <a:rPr lang="zh-CN" altLang="en-US"/>
              <a:t>一旦发现</a:t>
            </a:r>
            <a:r>
              <a:rPr lang="en-US" altLang="zh-CN"/>
              <a:t>master</a:t>
            </a:r>
            <a:r>
              <a:rPr lang="zh-CN" altLang="en-US"/>
              <a:t>故障，</a:t>
            </a:r>
            <a:r>
              <a:rPr lang="en-US" altLang="zh-CN"/>
              <a:t>sentinel</a:t>
            </a:r>
            <a:r>
              <a:rPr lang="zh-CN" altLang="en-US"/>
              <a:t>需要在</a:t>
            </a:r>
            <a:r>
              <a:rPr lang="en-US" altLang="zh-CN"/>
              <a:t>salve</a:t>
            </a:r>
            <a:r>
              <a:rPr lang="zh-CN" altLang="en-US"/>
              <a:t>中选择一个作为新的</a:t>
            </a:r>
            <a:r>
              <a:rPr lang="en-US" altLang="zh-CN"/>
              <a:t>master</a:t>
            </a:r>
            <a:r>
              <a:rPr lang="zh-CN" altLang="en-US"/>
              <a:t>，选择依据是这样的：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首先会判断</a:t>
            </a:r>
            <a:r>
              <a:rPr lang="en-US" altLang="zh-CN"/>
              <a:t>slave</a:t>
            </a:r>
            <a:r>
              <a:rPr lang="zh-CN" altLang="en-US"/>
              <a:t>节点与</a:t>
            </a:r>
            <a:r>
              <a:rPr lang="en-US" altLang="zh-CN"/>
              <a:t>master</a:t>
            </a:r>
            <a:r>
              <a:rPr lang="zh-CN" altLang="en-US"/>
              <a:t>节点断开时间长短，如果超过指定值（</a:t>
            </a:r>
            <a:r>
              <a:rPr lang="en-US" altLang="zh-CN"/>
              <a:t>down-after-milliseconds </a:t>
            </a:r>
            <a:r>
              <a:rPr lang="zh-CN" altLang="en-US"/>
              <a:t>* </a:t>
            </a:r>
            <a:r>
              <a:rPr lang="en-US" altLang="zh-CN"/>
              <a:t>10</a:t>
            </a:r>
            <a:r>
              <a:rPr lang="zh-CN" altLang="en-US"/>
              <a:t>）则会排除该</a:t>
            </a:r>
            <a:r>
              <a:rPr lang="en-US" altLang="zh-CN"/>
              <a:t>slave</a:t>
            </a:r>
            <a:r>
              <a:rPr lang="zh-CN" altLang="en-US"/>
              <a:t>节点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然后判断</a:t>
            </a:r>
            <a:r>
              <a:rPr lang="en-US" altLang="zh-CN"/>
              <a:t>slave</a:t>
            </a:r>
            <a:r>
              <a:rPr lang="zh-CN" altLang="en-US"/>
              <a:t>节点的</a:t>
            </a:r>
            <a:r>
              <a:rPr lang="en-US" altLang="zh-CN" b="0" i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slave-priority</a:t>
            </a:r>
            <a:r>
              <a:rPr lang="zh-CN" altLang="en-US" b="0" i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值，越小优先级越高，如果是</a:t>
            </a:r>
            <a:r>
              <a:rPr lang="en-US" altLang="zh-CN" b="0" i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0</a:t>
            </a:r>
            <a:r>
              <a:rPr lang="zh-CN" altLang="en-US" b="0" i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则永不参与选举</a:t>
            </a:r>
            <a:endParaRPr lang="en-US" altLang="zh-CN" b="0" i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555555"/>
                </a:solidFill>
                <a:latin typeface="Lato" panose="020F0502020204030203" pitchFamily="34" charset="0"/>
              </a:rPr>
              <a:t>如果</a:t>
            </a:r>
            <a:r>
              <a:rPr lang="en-US" altLang="zh-CN">
                <a:solidFill>
                  <a:srgbClr val="555555"/>
                </a:solidFill>
                <a:latin typeface="Lato" panose="020F0502020204030203" pitchFamily="34" charset="0"/>
              </a:rPr>
              <a:t>slave-prority</a:t>
            </a:r>
            <a:r>
              <a:rPr lang="zh-CN" altLang="en-US">
                <a:solidFill>
                  <a:srgbClr val="555555"/>
                </a:solidFill>
                <a:latin typeface="Lato" panose="020F0502020204030203" pitchFamily="34" charset="0"/>
              </a:rPr>
              <a:t>一样，则判断</a:t>
            </a:r>
            <a:r>
              <a:rPr lang="en-US" altLang="zh-CN">
                <a:solidFill>
                  <a:srgbClr val="555555"/>
                </a:solidFill>
                <a:latin typeface="Lato" panose="020F0502020204030203" pitchFamily="34" charset="0"/>
              </a:rPr>
              <a:t>slave</a:t>
            </a:r>
            <a:r>
              <a:rPr lang="zh-CN" altLang="en-US">
                <a:solidFill>
                  <a:srgbClr val="555555"/>
                </a:solidFill>
                <a:latin typeface="Lato" panose="020F0502020204030203" pitchFamily="34" charset="0"/>
              </a:rPr>
              <a:t>节点的</a:t>
            </a:r>
            <a:r>
              <a:rPr lang="en-US" altLang="zh-CN">
                <a:solidFill>
                  <a:srgbClr val="555555"/>
                </a:solidFill>
                <a:latin typeface="Lato" panose="020F0502020204030203" pitchFamily="34" charset="0"/>
              </a:rPr>
              <a:t>offset</a:t>
            </a:r>
            <a:r>
              <a:rPr lang="zh-CN" altLang="en-US">
                <a:solidFill>
                  <a:srgbClr val="555555"/>
                </a:solidFill>
                <a:latin typeface="Lato" panose="020F0502020204030203" pitchFamily="34" charset="0"/>
              </a:rPr>
              <a:t>值，越大说明数据越新，优先级越高</a:t>
            </a:r>
            <a:endParaRPr lang="en-US" altLang="zh-CN">
              <a:solidFill>
                <a:srgbClr val="555555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最后是判断</a:t>
            </a:r>
            <a:r>
              <a:rPr lang="en-US" altLang="zh-CN" b="0" i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slave</a:t>
            </a:r>
            <a:r>
              <a:rPr lang="zh-CN" altLang="en-US" b="0" i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节点的运行</a:t>
            </a:r>
            <a:r>
              <a:rPr lang="en-US" altLang="zh-CN" b="0" i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id</a:t>
            </a:r>
            <a:r>
              <a:rPr lang="zh-CN" altLang="en-US" b="0" i="0">
                <a:solidFill>
                  <a:srgbClr val="555555"/>
                </a:solidFill>
                <a:effectLst/>
                <a:latin typeface="Lato" panose="020F0502020204030203" pitchFamily="34" charset="0"/>
              </a:rPr>
              <a:t>大小，越小优先级越高。</a:t>
            </a:r>
            <a:endParaRPr lang="en-US" altLang="zh-CN" b="0" i="0">
              <a:solidFill>
                <a:srgbClr val="555555"/>
              </a:solidFill>
              <a:effectLst/>
              <a:latin typeface="Lato" panose="020F0502020204030203" pitchFamily="34" charset="0"/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1321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6DB1-C430-4C3B-A345-BB04E3D6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如何实现故障转移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69FF1-F102-4D9E-8E08-B49FE8D5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409838" cy="517190"/>
          </a:xfrm>
        </p:spPr>
        <p:txBody>
          <a:bodyPr/>
          <a:lstStyle/>
          <a:p>
            <a:r>
              <a:rPr lang="zh-CN" altLang="en-US"/>
              <a:t>当选中了其中一个</a:t>
            </a:r>
            <a:r>
              <a:rPr lang="en-US" altLang="zh-CN"/>
              <a:t>slave</a:t>
            </a:r>
            <a:r>
              <a:rPr lang="zh-CN" altLang="en-US"/>
              <a:t>为新的</a:t>
            </a:r>
            <a:r>
              <a:rPr lang="en-US" altLang="zh-CN"/>
              <a:t>master</a:t>
            </a:r>
            <a:r>
              <a:rPr lang="zh-CN" altLang="en-US"/>
              <a:t>后（例如</a:t>
            </a:r>
            <a:r>
              <a:rPr lang="en-US" altLang="zh-CN"/>
              <a:t>slave1</a:t>
            </a:r>
            <a:r>
              <a:rPr lang="zh-CN" altLang="en-US"/>
              <a:t>），故障的转移的步骤如下：</a:t>
            </a:r>
            <a:endParaRPr lang="en-US" altLang="zh-CN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5DC05E-6561-42F4-A856-5183EAE7A382}"/>
              </a:ext>
            </a:extLst>
          </p:cNvPr>
          <p:cNvSpPr/>
          <p:nvPr/>
        </p:nvSpPr>
        <p:spPr>
          <a:xfrm>
            <a:off x="6310819" y="4829266"/>
            <a:ext cx="5098861" cy="1212752"/>
          </a:xfrm>
          <a:prstGeom prst="roundRect">
            <a:avLst>
              <a:gd name="adj" fmla="val 5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D2A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8AB63E-519C-4996-BEFB-6B124A340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997" y="5052589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C71B3C8-7962-4E61-8603-624357C1E1FD}"/>
              </a:ext>
            </a:extLst>
          </p:cNvPr>
          <p:cNvSpPr txBox="1"/>
          <p:nvPr/>
        </p:nvSpPr>
        <p:spPr>
          <a:xfrm>
            <a:off x="8406413" y="53649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6940C3-85B0-455F-9B7F-F7848627141D}"/>
              </a:ext>
            </a:extLst>
          </p:cNvPr>
          <p:cNvGrpSpPr/>
          <p:nvPr/>
        </p:nvGrpSpPr>
        <p:grpSpPr>
          <a:xfrm>
            <a:off x="10116500" y="5052589"/>
            <a:ext cx="829073" cy="700653"/>
            <a:chOff x="9699141" y="3939986"/>
            <a:chExt cx="829073" cy="70065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5130F13-8C01-48BB-9244-D51B4275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016" y="3939986"/>
              <a:ext cx="721673" cy="70065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B7F1420-522F-48F9-B934-BBDB802B4431}"/>
                </a:ext>
              </a:extLst>
            </p:cNvPr>
            <p:cNvSpPr txBox="1"/>
            <p:nvPr/>
          </p:nvSpPr>
          <p:spPr>
            <a:xfrm>
              <a:off x="9699141" y="425205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>
                  <a:solidFill>
                    <a:schemeClr val="bg1"/>
                  </a:solidFill>
                  <a:latin typeface="+mn-lt"/>
                  <a:ea typeface="+mn-ea"/>
                </a:rPr>
                <a:t>slave2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DE07243-5AB7-4EC1-BB26-C878A251F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082" y="5052589"/>
            <a:ext cx="721673" cy="700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6A46DB8-9D47-4B21-950F-68F1BA5B3A6E}"/>
              </a:ext>
            </a:extLst>
          </p:cNvPr>
          <p:cNvSpPr txBox="1"/>
          <p:nvPr/>
        </p:nvSpPr>
        <p:spPr>
          <a:xfrm>
            <a:off x="6700562" y="536447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slave1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6F0403D-03E6-4C89-BA85-3CEE7EA11B31}"/>
              </a:ext>
            </a:extLst>
          </p:cNvPr>
          <p:cNvSpPr/>
          <p:nvPr/>
        </p:nvSpPr>
        <p:spPr>
          <a:xfrm>
            <a:off x="8234058" y="2501153"/>
            <a:ext cx="1129551" cy="49754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Sentinel</a:t>
            </a:r>
            <a:endParaRPr lang="zh-CN" altLang="en-US" sz="14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607BA8-02F5-4D75-A630-784BB2FBEA17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8798834" y="2998694"/>
            <a:ext cx="1702378" cy="205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占位符 2">
            <a:extLst>
              <a:ext uri="{FF2B5EF4-FFF2-40B4-BE49-F238E27FC236}">
                <a16:creationId xmlns:a16="http://schemas.microsoft.com/office/drawing/2014/main" id="{8050D562-0CC5-4C4C-9140-99FEFE076F96}"/>
              </a:ext>
            </a:extLst>
          </p:cNvPr>
          <p:cNvSpPr txBox="1">
            <a:spLocks/>
          </p:cNvSpPr>
          <p:nvPr/>
        </p:nvSpPr>
        <p:spPr>
          <a:xfrm>
            <a:off x="710879" y="2121744"/>
            <a:ext cx="6256452" cy="422526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sentinel</a:t>
            </a:r>
            <a:r>
              <a:rPr lang="zh-CN" altLang="en-US"/>
              <a:t>给备选的</a:t>
            </a:r>
            <a:r>
              <a:rPr lang="en-US" altLang="zh-CN"/>
              <a:t>slave1</a:t>
            </a:r>
            <a:r>
              <a:rPr lang="zh-CN" altLang="en-US"/>
              <a:t>节点发送</a:t>
            </a:r>
            <a:r>
              <a:rPr lang="en-US" altLang="zh-CN"/>
              <a:t>slaveof no one</a:t>
            </a:r>
            <a:r>
              <a:rPr lang="zh-CN" altLang="en-US"/>
              <a:t>命令，让该节点成为</a:t>
            </a:r>
            <a:r>
              <a:rPr lang="en-US" altLang="zh-CN"/>
              <a:t>master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sentinel</a:t>
            </a:r>
            <a:r>
              <a:rPr lang="zh-CN" altLang="en-US"/>
              <a:t>给所有其它</a:t>
            </a:r>
            <a:r>
              <a:rPr lang="en-US" altLang="zh-CN"/>
              <a:t>slave</a:t>
            </a:r>
            <a:r>
              <a:rPr lang="zh-CN" altLang="en-US"/>
              <a:t>发送</a:t>
            </a:r>
            <a:r>
              <a:rPr lang="en-US" altLang="zh-CN"/>
              <a:t>slaveof 192.168.150.101 7002 </a:t>
            </a:r>
            <a:r>
              <a:rPr lang="zh-CN" altLang="en-US"/>
              <a:t>命令，让这些</a:t>
            </a:r>
            <a:r>
              <a:rPr lang="en-US" altLang="zh-CN"/>
              <a:t>slave</a:t>
            </a:r>
            <a:r>
              <a:rPr lang="zh-CN" altLang="en-US"/>
              <a:t>成为新</a:t>
            </a:r>
            <a:r>
              <a:rPr lang="en-US" altLang="zh-CN"/>
              <a:t>master</a:t>
            </a:r>
            <a:r>
              <a:rPr lang="zh-CN" altLang="en-US"/>
              <a:t>的从节点，开始从新的</a:t>
            </a:r>
            <a:r>
              <a:rPr lang="en-US" altLang="zh-CN"/>
              <a:t>master</a:t>
            </a:r>
            <a:r>
              <a:rPr lang="zh-CN" altLang="en-US"/>
              <a:t>上同步数据。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最后，</a:t>
            </a:r>
            <a:r>
              <a:rPr lang="en-US" altLang="zh-CN"/>
              <a:t>sentinel</a:t>
            </a:r>
            <a:r>
              <a:rPr lang="zh-CN" altLang="en-US"/>
              <a:t>将故障节点标记为</a:t>
            </a:r>
            <a:r>
              <a:rPr lang="en-US" altLang="zh-CN"/>
              <a:t>slave</a:t>
            </a:r>
            <a:r>
              <a:rPr lang="zh-CN" altLang="en-US"/>
              <a:t>，当故障节点恢复后会自动成为新的</a:t>
            </a:r>
            <a:r>
              <a:rPr lang="en-US" altLang="zh-CN"/>
              <a:t>master</a:t>
            </a:r>
            <a:r>
              <a:rPr lang="zh-CN" altLang="en-US"/>
              <a:t>的</a:t>
            </a:r>
            <a:r>
              <a:rPr lang="en-US" altLang="zh-CN"/>
              <a:t>slave</a:t>
            </a:r>
            <a:r>
              <a:rPr lang="zh-CN" altLang="en-US"/>
              <a:t>节点</a:t>
            </a:r>
            <a:endParaRPr lang="en-US" altLang="zh-CN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F4531AA-7D85-4123-A782-CB2627D3EE06}"/>
              </a:ext>
            </a:extLst>
          </p:cNvPr>
          <p:cNvSpPr txBox="1"/>
          <p:nvPr/>
        </p:nvSpPr>
        <p:spPr>
          <a:xfrm>
            <a:off x="7167942" y="3706231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slaveof no one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3A01F2E-9AE7-413C-99BE-CF31605473E7}"/>
              </a:ext>
            </a:extLst>
          </p:cNvPr>
          <p:cNvSpPr txBox="1"/>
          <p:nvPr/>
        </p:nvSpPr>
        <p:spPr>
          <a:xfrm>
            <a:off x="6751082" y="533487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ECAB6D-FE0B-4C5C-9CF5-763AF8E7391B}"/>
              </a:ext>
            </a:extLst>
          </p:cNvPr>
          <p:cNvSpPr txBox="1"/>
          <p:nvPr/>
        </p:nvSpPr>
        <p:spPr>
          <a:xfrm>
            <a:off x="6776559" y="5721226"/>
            <a:ext cx="64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8504F"/>
                </a:solidFill>
                <a:latin typeface="+mn-lt"/>
                <a:ea typeface="+mn-ea"/>
              </a:rPr>
              <a:t>7002</a:t>
            </a:r>
            <a:endParaRPr lang="zh-CN" altLang="en-US" sz="1200" dirty="0">
              <a:solidFill>
                <a:srgbClr val="48504F"/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0BB56FD-6931-4C11-9BB0-9649967103A3}"/>
              </a:ext>
            </a:extLst>
          </p:cNvPr>
          <p:cNvSpPr txBox="1"/>
          <p:nvPr/>
        </p:nvSpPr>
        <p:spPr>
          <a:xfrm>
            <a:off x="8463474" y="5708005"/>
            <a:ext cx="64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8504F"/>
                </a:solidFill>
                <a:latin typeface="+mn-lt"/>
                <a:ea typeface="+mn-ea"/>
              </a:rPr>
              <a:t>7001</a:t>
            </a:r>
            <a:endParaRPr lang="zh-CN" altLang="en-US" sz="1200" dirty="0">
              <a:solidFill>
                <a:srgbClr val="48504F"/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214505-97FD-421A-8F5E-83BDC6EACFA5}"/>
              </a:ext>
            </a:extLst>
          </p:cNvPr>
          <p:cNvSpPr txBox="1"/>
          <p:nvPr/>
        </p:nvSpPr>
        <p:spPr>
          <a:xfrm>
            <a:off x="10197436" y="5708005"/>
            <a:ext cx="64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48504F"/>
                </a:solidFill>
                <a:latin typeface="+mn-lt"/>
                <a:ea typeface="+mn-ea"/>
              </a:rPr>
              <a:t>7003</a:t>
            </a:r>
            <a:endParaRPr lang="zh-CN" altLang="en-US" sz="1200" dirty="0">
              <a:solidFill>
                <a:srgbClr val="48504F"/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868143-7F48-4AFB-946C-A772DD53D5D1}"/>
              </a:ext>
            </a:extLst>
          </p:cNvPr>
          <p:cNvSpPr txBox="1"/>
          <p:nvPr/>
        </p:nvSpPr>
        <p:spPr>
          <a:xfrm>
            <a:off x="9623725" y="3683148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2.slaveof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192.168.150.101 7002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0A660F3-65E9-4F68-A57C-2700A3E64ECF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 flipH="1">
            <a:off x="7111919" y="2998694"/>
            <a:ext cx="1686915" cy="205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23D5EA5-64CB-4127-86A9-EC15D89BA358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8798834" y="2998694"/>
            <a:ext cx="0" cy="205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D7FF920-D7FA-46B0-8CBF-7A5787FDAED1}"/>
              </a:ext>
            </a:extLst>
          </p:cNvPr>
          <p:cNvSpPr txBox="1"/>
          <p:nvPr/>
        </p:nvSpPr>
        <p:spPr>
          <a:xfrm>
            <a:off x="7981329" y="4342432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3.slaveof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192.168.150.101 7002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30DEA40-9625-4385-AE12-47D88C0EC0C6}"/>
              </a:ext>
            </a:extLst>
          </p:cNvPr>
          <p:cNvSpPr txBox="1"/>
          <p:nvPr/>
        </p:nvSpPr>
        <p:spPr>
          <a:xfrm>
            <a:off x="8453460" y="535540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bg1"/>
                </a:solidFill>
              </a:rPr>
              <a:t>slave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3287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14" grpId="0"/>
      <p:bldP spid="14" grpId="1"/>
      <p:bldP spid="19" grpId="0" animBg="1"/>
      <p:bldP spid="35" grpId="0"/>
      <p:bldP spid="37" grpId="0"/>
      <p:bldP spid="38" grpId="0"/>
      <p:bldP spid="39" grpId="0"/>
      <p:bldP spid="40" grpId="0"/>
      <p:bldP spid="43" grpId="0"/>
      <p:bldP spid="52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077A22-502E-42C2-36FB-DE5DE00CB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主从集群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分片集群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数据结构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内存回收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2691405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050BA7-B6E5-42FD-BBFA-4BF75D745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/>
              <a:t>Sentinel</a:t>
            </a:r>
            <a:r>
              <a:rPr lang="zh-CN" altLang="en-US" sz="1600"/>
              <a:t>的三个作用是什么？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监控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故障转移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通知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600"/>
              <a:t>Sentinel</a:t>
            </a:r>
            <a:r>
              <a:rPr lang="zh-CN" altLang="en-US" sz="1600"/>
              <a:t>如何判断一个</a:t>
            </a:r>
            <a:r>
              <a:rPr lang="en-US" altLang="zh-CN" sz="1600"/>
              <a:t>redis</a:t>
            </a:r>
            <a:r>
              <a:rPr lang="zh-CN" altLang="en-US" sz="1600"/>
              <a:t>实例是否健康？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每隔</a:t>
            </a:r>
            <a:r>
              <a:rPr lang="en-US" altLang="zh-CN" sz="1400"/>
              <a:t>1</a:t>
            </a:r>
            <a:r>
              <a:rPr lang="zh-CN" altLang="en-US" sz="1400"/>
              <a:t>秒发送一次</a:t>
            </a:r>
            <a:r>
              <a:rPr lang="en-US" altLang="zh-CN" sz="1400"/>
              <a:t>ping</a:t>
            </a:r>
            <a:r>
              <a:rPr lang="zh-CN" altLang="en-US" sz="1400"/>
              <a:t>命令，如果超过一定时间没有相向则认为是主观下线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如果大多数</a:t>
            </a:r>
            <a:r>
              <a:rPr lang="en-US" altLang="zh-CN" sz="1400"/>
              <a:t>sentinel</a:t>
            </a:r>
            <a:r>
              <a:rPr lang="zh-CN" altLang="en-US" sz="1400"/>
              <a:t>都认为实例主观下线，则判定服务下线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600"/>
              <a:t>故障转移步骤有哪些？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首先选定一个</a:t>
            </a:r>
            <a:r>
              <a:rPr lang="en-US" altLang="zh-CN" sz="1400"/>
              <a:t>slave</a:t>
            </a:r>
            <a:r>
              <a:rPr lang="zh-CN" altLang="en-US" sz="1400"/>
              <a:t>作为新的</a:t>
            </a:r>
            <a:r>
              <a:rPr lang="en-US" altLang="zh-CN" sz="1400"/>
              <a:t>master</a:t>
            </a:r>
            <a:r>
              <a:rPr lang="zh-CN" altLang="en-US" sz="1400"/>
              <a:t>，执行</a:t>
            </a:r>
            <a:r>
              <a:rPr lang="en-US" altLang="zh-CN" sz="1400"/>
              <a:t>slaveof no 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然后让所有节点都执行</a:t>
            </a:r>
            <a:r>
              <a:rPr lang="en-US" altLang="zh-CN" sz="1400"/>
              <a:t>slaveof </a:t>
            </a:r>
            <a:r>
              <a:rPr lang="zh-CN" altLang="en-US" sz="1400"/>
              <a:t>新</a:t>
            </a:r>
            <a:r>
              <a:rPr lang="en-US" altLang="zh-CN" sz="1400"/>
              <a:t>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修改故障节点，执行</a:t>
            </a:r>
            <a:r>
              <a:rPr lang="en-US" altLang="zh-CN" sz="1400"/>
              <a:t>slaveof </a:t>
            </a:r>
            <a:r>
              <a:rPr lang="zh-CN" altLang="en-US" sz="1400"/>
              <a:t>新</a:t>
            </a:r>
            <a:r>
              <a:rPr lang="en-US" altLang="zh-CN" sz="1400"/>
              <a:t>master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70824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搭建主从集群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主从同步原理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哨兵原理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428C0904-DA42-B5F3-4550-7C7C0016BB14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搭建哨兵集群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499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搭建哨兵集群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/>
              <a:t>参考讲义中的哨兵集群搭建小节：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247505-749A-7C84-5847-2C0A88A6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49" y="2308111"/>
            <a:ext cx="2704803" cy="2543436"/>
          </a:xfrm>
          <a:prstGeom prst="roundRect">
            <a:avLst>
              <a:gd name="adj" fmla="val 41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59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分片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5298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搭建分片集群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散列插槽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78509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搭建分片集群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zh-CN" altLang="en-US"/>
              <a:t>主从和哨兵可以解决高可用、高并发读的问题。但是依然有两个问题没有解决：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海量数据存储问题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高并发写的问题</a:t>
            </a:r>
            <a:endParaRPr lang="en-US" altLang="zh-CN"/>
          </a:p>
          <a:p>
            <a:r>
              <a:rPr lang="zh-CN" altLang="en-US"/>
              <a:t>使用分片集群可以解决上述问题，分片集群特征：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集群中有多个</a:t>
            </a:r>
            <a:r>
              <a:rPr lang="en-US" altLang="zh-CN"/>
              <a:t>master</a:t>
            </a:r>
            <a:r>
              <a:rPr lang="zh-CN" altLang="en-US"/>
              <a:t>，每个</a:t>
            </a:r>
            <a:r>
              <a:rPr lang="en-US" altLang="zh-CN"/>
              <a:t>master</a:t>
            </a:r>
            <a:r>
              <a:rPr lang="zh-CN" altLang="en-US"/>
              <a:t>保存不同数据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每个</a:t>
            </a:r>
            <a:r>
              <a:rPr lang="en-US" altLang="zh-CN"/>
              <a:t>master</a:t>
            </a:r>
            <a:r>
              <a:rPr lang="zh-CN" altLang="en-US"/>
              <a:t>都可以有多个</a:t>
            </a:r>
            <a:r>
              <a:rPr lang="en-US" altLang="zh-CN"/>
              <a:t>slave</a:t>
            </a:r>
            <a:r>
              <a:rPr lang="zh-CN" altLang="en-US"/>
              <a:t>节点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master</a:t>
            </a:r>
            <a:r>
              <a:rPr lang="zh-CN" altLang="en-US"/>
              <a:t>之间通过</a:t>
            </a:r>
            <a:r>
              <a:rPr lang="en-US" altLang="zh-CN"/>
              <a:t>ping</a:t>
            </a:r>
            <a:r>
              <a:rPr lang="zh-CN" altLang="en-US"/>
              <a:t>监测彼此健康状态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客户端请求可以访问集群任意节点，最终都会被转发到正确节点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348B37-856B-AAFC-5C0A-D91D4987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45" y="45679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0207D36E-325A-D8A5-912B-B7DAB136EBB1}"/>
              </a:ext>
            </a:extLst>
          </p:cNvPr>
          <p:cNvSpPr/>
          <p:nvPr/>
        </p:nvSpPr>
        <p:spPr>
          <a:xfrm>
            <a:off x="7511785" y="48783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5CE52D-34E9-FE93-CBC2-7DA4FB468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431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23F151-7893-9F30-B694-CE8B0CAB3A50}"/>
              </a:ext>
            </a:extLst>
          </p:cNvPr>
          <p:cNvSpPr/>
          <p:nvPr/>
        </p:nvSpPr>
        <p:spPr>
          <a:xfrm>
            <a:off x="6883681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E947E2-E972-4C98-2D33-ED1ED15893C0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7163162" y="5188800"/>
            <a:ext cx="616714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50087AE-09EB-5ED1-F4A1-2A8920990079}"/>
              </a:ext>
            </a:extLst>
          </p:cNvPr>
          <p:cNvSpPr txBox="1"/>
          <p:nvPr/>
        </p:nvSpPr>
        <p:spPr>
          <a:xfrm>
            <a:off x="7427284" y="5460436"/>
            <a:ext cx="75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数据同步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44B7EE0-01C1-1B3C-8418-9A2F6A706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521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F5E806-DD0E-AFD4-0899-8A89F120CCFF}"/>
              </a:ext>
            </a:extLst>
          </p:cNvPr>
          <p:cNvSpPr/>
          <p:nvPr/>
        </p:nvSpPr>
        <p:spPr>
          <a:xfrm>
            <a:off x="8161771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CA07F50-DBD0-3D12-8FDD-D017F8704884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7779876" y="5188800"/>
            <a:ext cx="661376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B75CF693-D5AA-0FF7-4224-89E446250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701" y="4567964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3C11529-418C-6663-B583-D4152240FC94}"/>
              </a:ext>
            </a:extLst>
          </p:cNvPr>
          <p:cNvSpPr/>
          <p:nvPr/>
        </p:nvSpPr>
        <p:spPr>
          <a:xfrm>
            <a:off x="9784341" y="4878382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4956518-B8D5-9D6C-E23F-0FF76C469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987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111855D-8F5C-B92F-2F0E-6150B35A77D2}"/>
              </a:ext>
            </a:extLst>
          </p:cNvPr>
          <p:cNvSpPr/>
          <p:nvPr/>
        </p:nvSpPr>
        <p:spPr>
          <a:xfrm>
            <a:off x="9156237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0AC8911-DAFA-DF1E-E3CA-4F2ECCDC9992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9435718" y="5188800"/>
            <a:ext cx="616714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3D32723-8CEC-C916-4B80-93EDD1AA743A}"/>
              </a:ext>
            </a:extLst>
          </p:cNvPr>
          <p:cNvSpPr txBox="1"/>
          <p:nvPr/>
        </p:nvSpPr>
        <p:spPr>
          <a:xfrm>
            <a:off x="9699840" y="5460436"/>
            <a:ext cx="757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数据同步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100DC82-5496-BC4A-509A-F0CCBEA1B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077" y="5784855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6E38F86-911A-16E8-BC0F-AD90841B558C}"/>
              </a:ext>
            </a:extLst>
          </p:cNvPr>
          <p:cNvSpPr/>
          <p:nvPr/>
        </p:nvSpPr>
        <p:spPr>
          <a:xfrm>
            <a:off x="10434327" y="6077546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6361BF7-4488-72DC-B6BF-A830C8F4A5ED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10052432" y="5188800"/>
            <a:ext cx="661376" cy="5960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3B5DDCC8-C2E4-F0BD-A232-7B53133A6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14" y="3238709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52B8B54-CA8C-5E20-F543-D3068150B4D0}"/>
              </a:ext>
            </a:extLst>
          </p:cNvPr>
          <p:cNvSpPr/>
          <p:nvPr/>
        </p:nvSpPr>
        <p:spPr>
          <a:xfrm>
            <a:off x="8651854" y="3549127"/>
            <a:ext cx="536183" cy="126036"/>
          </a:xfrm>
          <a:prstGeom prst="roundRect">
            <a:avLst>
              <a:gd name="adj" fmla="val 8408"/>
            </a:avLst>
          </a:prstGeom>
          <a:solidFill>
            <a:srgbClr val="D7271B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master</a:t>
            </a:r>
            <a:endParaRPr lang="zh-CN" altLang="en-US" sz="110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6F4C4DF4-B867-48DC-B12D-FB325033B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241" y="2075746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062E739-D35F-66C3-9453-C2E5259DAAEA}"/>
              </a:ext>
            </a:extLst>
          </p:cNvPr>
          <p:cNvSpPr/>
          <p:nvPr/>
        </p:nvSpPr>
        <p:spPr>
          <a:xfrm>
            <a:off x="7848881" y="2386164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98531FF-2243-8202-76D4-66401A215534}"/>
              </a:ext>
            </a:extLst>
          </p:cNvPr>
          <p:cNvCxnSpPr>
            <a:cxnSpLocks/>
            <a:stCxn id="40" idx="0"/>
            <a:endCxn id="42" idx="2"/>
          </p:cNvCxnSpPr>
          <p:nvPr/>
        </p:nvCxnSpPr>
        <p:spPr>
          <a:xfrm flipH="1" flipV="1">
            <a:off x="8116972" y="2696582"/>
            <a:ext cx="802973" cy="5421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1033033-FAB6-BE5D-8DED-FC01DBB00ECB}"/>
              </a:ext>
            </a:extLst>
          </p:cNvPr>
          <p:cNvSpPr txBox="1"/>
          <p:nvPr/>
        </p:nvSpPr>
        <p:spPr>
          <a:xfrm>
            <a:off x="8561762" y="2836392"/>
            <a:ext cx="772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数据同步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D75B1D72-5AE7-CC1D-EDE7-966F8B9D9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268" y="2074849"/>
            <a:ext cx="639461" cy="6208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217B74C-C39F-15A7-D2AB-ACDA75BB79C6}"/>
              </a:ext>
            </a:extLst>
          </p:cNvPr>
          <p:cNvSpPr/>
          <p:nvPr/>
        </p:nvSpPr>
        <p:spPr>
          <a:xfrm>
            <a:off x="9491908" y="2385267"/>
            <a:ext cx="536183" cy="126036"/>
          </a:xfrm>
          <a:prstGeom prst="roundRect">
            <a:avLst>
              <a:gd name="adj" fmla="val 8408"/>
            </a:avLst>
          </a:prstGeom>
          <a:solidFill>
            <a:srgbClr val="FFC0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100"/>
              <a:t>slave</a:t>
            </a:r>
            <a:endParaRPr lang="zh-CN" altLang="en-US" sz="110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4FE1A21-1697-E30C-CBAF-1D4D045EFACF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8919945" y="2695685"/>
            <a:ext cx="840054" cy="543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00D6E92-2720-E049-EFBB-53544B2E1D5B}"/>
              </a:ext>
            </a:extLst>
          </p:cNvPr>
          <p:cNvCxnSpPr>
            <a:cxnSpLocks/>
            <a:stCxn id="40" idx="1"/>
            <a:endCxn id="7" idx="0"/>
          </p:cNvCxnSpPr>
          <p:nvPr/>
        </p:nvCxnSpPr>
        <p:spPr>
          <a:xfrm flipH="1">
            <a:off x="7779876" y="3549127"/>
            <a:ext cx="820338" cy="101883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8C12215-864F-DB5C-0DEC-122A711DF5BB}"/>
              </a:ext>
            </a:extLst>
          </p:cNvPr>
          <p:cNvCxnSpPr>
            <a:cxnSpLocks/>
            <a:stCxn id="20" idx="1"/>
            <a:endCxn id="7" idx="3"/>
          </p:cNvCxnSpPr>
          <p:nvPr/>
        </p:nvCxnSpPr>
        <p:spPr>
          <a:xfrm flipH="1">
            <a:off x="8099606" y="4878382"/>
            <a:ext cx="1633095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DE1044F-BBD0-7470-C268-CE300AE0BCB6}"/>
              </a:ext>
            </a:extLst>
          </p:cNvPr>
          <p:cNvCxnSpPr>
            <a:cxnSpLocks/>
            <a:stCxn id="20" idx="0"/>
            <a:endCxn id="40" idx="3"/>
          </p:cNvCxnSpPr>
          <p:nvPr/>
        </p:nvCxnSpPr>
        <p:spPr>
          <a:xfrm flipH="1" flipV="1">
            <a:off x="9239675" y="3549127"/>
            <a:ext cx="812757" cy="101883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B8E67AC-AE42-BDB5-ADD1-BC0CD58A6FAA}"/>
              </a:ext>
            </a:extLst>
          </p:cNvPr>
          <p:cNvSpPr txBox="1"/>
          <p:nvPr/>
        </p:nvSpPr>
        <p:spPr>
          <a:xfrm>
            <a:off x="8184436" y="3999186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心跳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379FC24-58F4-C338-6D77-30C990F5C401}"/>
              </a:ext>
            </a:extLst>
          </p:cNvPr>
          <p:cNvSpPr txBox="1"/>
          <p:nvPr/>
        </p:nvSpPr>
        <p:spPr>
          <a:xfrm>
            <a:off x="9266526" y="4009224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心跳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21AA24B-D140-A092-D292-C23D7C03FA74}"/>
              </a:ext>
            </a:extLst>
          </p:cNvPr>
          <p:cNvSpPr txBox="1"/>
          <p:nvPr/>
        </p:nvSpPr>
        <p:spPr>
          <a:xfrm>
            <a:off x="8703414" y="4668097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心跳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661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37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/>
      <p:bldP spid="18" grpId="0" animBg="1"/>
      <p:bldP spid="21" grpId="0" animBg="1"/>
      <p:bldP spid="23" grpId="0" animBg="1"/>
      <p:bldP spid="25" grpId="0"/>
      <p:bldP spid="38" grpId="0" animBg="1"/>
      <p:bldP spid="41" grpId="0" animBg="1"/>
      <p:bldP spid="43" grpId="0" animBg="1"/>
      <p:bldP spid="45" grpId="0"/>
      <p:bldP spid="47" grpId="0" animBg="1"/>
      <p:bldP spid="52" grpId="0"/>
      <p:bldP spid="53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搭建分片集群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散列插槽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5634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散列插槽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Redis</a:t>
            </a:r>
            <a:r>
              <a:rPr lang="zh-CN" altLang="en-US"/>
              <a:t>集群中，共有</a:t>
            </a:r>
            <a:r>
              <a:rPr lang="en-US" altLang="zh-CN"/>
              <a:t>16384</a:t>
            </a:r>
            <a:r>
              <a:rPr lang="zh-CN" altLang="en-US"/>
              <a:t>个</a:t>
            </a:r>
            <a:r>
              <a:rPr lang="en-US" altLang="zh-CN"/>
              <a:t>hash slots</a:t>
            </a:r>
            <a:r>
              <a:rPr lang="zh-CN" altLang="en-US"/>
              <a:t>，集群中的每一个</a:t>
            </a:r>
            <a:r>
              <a:rPr lang="en-US" altLang="zh-CN"/>
              <a:t>master</a:t>
            </a:r>
            <a:r>
              <a:rPr lang="zh-CN" altLang="en-US"/>
              <a:t>节点都会分配一定数量的</a:t>
            </a:r>
            <a:r>
              <a:rPr lang="en-US" altLang="zh-CN"/>
              <a:t>hash slots</a:t>
            </a:r>
            <a:r>
              <a:rPr lang="zh-CN" altLang="en-US"/>
              <a:t>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数据不是与节点绑定，而是与插槽</a:t>
            </a:r>
            <a:r>
              <a:rPr lang="en-US" altLang="zh-CN"/>
              <a:t>slot</a:t>
            </a:r>
            <a:r>
              <a:rPr lang="zh-CN" altLang="en-US"/>
              <a:t>绑定。当我们读写数据时，</a:t>
            </a:r>
            <a:r>
              <a:rPr lang="en-US" altLang="zh-CN"/>
              <a:t>Redis</a:t>
            </a:r>
            <a:r>
              <a:rPr lang="zh-CN" altLang="en-US"/>
              <a:t>基于</a:t>
            </a:r>
            <a:r>
              <a:rPr lang="en-US" altLang="zh-CN"/>
              <a:t>CRC16 </a:t>
            </a:r>
            <a:r>
              <a:rPr lang="zh-CN" altLang="en-US"/>
              <a:t>算法对</a:t>
            </a:r>
            <a:r>
              <a:rPr lang="en-US" altLang="zh-CN"/>
              <a:t>key</a:t>
            </a:r>
            <a:r>
              <a:rPr lang="zh-CN" altLang="en-US"/>
              <a:t>做</a:t>
            </a:r>
            <a:r>
              <a:rPr lang="en-US" altLang="zh-CN"/>
              <a:t>hash</a:t>
            </a:r>
            <a:r>
              <a:rPr lang="zh-CN" altLang="en-US"/>
              <a:t>运算，得到的结果与</a:t>
            </a:r>
            <a:r>
              <a:rPr lang="en-US" altLang="zh-CN"/>
              <a:t>16384</a:t>
            </a:r>
            <a:r>
              <a:rPr lang="zh-CN" altLang="en-US"/>
              <a:t>取余，就计算出了这个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slot</a:t>
            </a:r>
            <a:r>
              <a:rPr lang="zh-CN" altLang="en-US"/>
              <a:t>值。然后到</a:t>
            </a:r>
            <a:r>
              <a:rPr lang="en-US" altLang="zh-CN"/>
              <a:t>slot</a:t>
            </a:r>
            <a:r>
              <a:rPr lang="zh-CN" altLang="en-US"/>
              <a:t>所在的</a:t>
            </a:r>
            <a:r>
              <a:rPr lang="en-US" altLang="zh-CN"/>
              <a:t>Redis</a:t>
            </a:r>
            <a:r>
              <a:rPr lang="zh-CN" altLang="en-US"/>
              <a:t>节点执行读写操作。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在计算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hash</a:t>
            </a:r>
            <a:r>
              <a:rPr lang="zh-CN" altLang="en-US"/>
              <a:t>值是不一定是根据整个</a:t>
            </a:r>
            <a:r>
              <a:rPr lang="en-US" altLang="zh-CN"/>
              <a:t>key</a:t>
            </a:r>
            <a:r>
              <a:rPr lang="zh-CN" altLang="en-US"/>
              <a:t>计算，分两种情况：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 当</a:t>
            </a:r>
            <a:r>
              <a:rPr lang="en-US" altLang="zh-CN"/>
              <a:t>key</a:t>
            </a:r>
            <a:r>
              <a:rPr lang="zh-CN" altLang="en-US"/>
              <a:t>中包含</a:t>
            </a:r>
            <a:r>
              <a:rPr lang="en-US" altLang="zh-CN"/>
              <a:t>{}</a:t>
            </a:r>
            <a:r>
              <a:rPr lang="zh-CN" altLang="en-US"/>
              <a:t>时，根据</a:t>
            </a:r>
            <a:r>
              <a:rPr lang="en-US" altLang="zh-CN"/>
              <a:t>{}</a:t>
            </a:r>
            <a:r>
              <a:rPr lang="zh-CN" altLang="en-US"/>
              <a:t>之间的字符串计算</a:t>
            </a:r>
            <a:r>
              <a:rPr lang="en-US" altLang="zh-CN"/>
              <a:t>hash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</a:t>
            </a:r>
            <a:r>
              <a:rPr lang="en-US" altLang="zh-CN"/>
              <a:t>key</a:t>
            </a:r>
            <a:r>
              <a:rPr lang="zh-CN" altLang="en-US"/>
              <a:t>中不包含</a:t>
            </a:r>
            <a:r>
              <a:rPr lang="en-US" altLang="zh-CN"/>
              <a:t>{}</a:t>
            </a:r>
            <a:r>
              <a:rPr lang="zh-CN" altLang="en-US"/>
              <a:t>时，则根据整个</a:t>
            </a:r>
            <a:r>
              <a:rPr lang="en-US" altLang="zh-CN"/>
              <a:t>key</a:t>
            </a:r>
            <a:r>
              <a:rPr lang="zh-CN" altLang="en-US"/>
              <a:t>字符串计算</a:t>
            </a:r>
            <a:r>
              <a:rPr lang="en-US" altLang="zh-CN"/>
              <a:t>hash slot</a:t>
            </a:r>
          </a:p>
          <a:p>
            <a:r>
              <a:rPr lang="zh-CN" altLang="en-US"/>
              <a:t>例如：</a:t>
            </a:r>
            <a:r>
              <a:rPr lang="en-US" altLang="zh-CN"/>
              <a:t>key</a:t>
            </a:r>
            <a:r>
              <a:rPr lang="zh-CN" altLang="en-US"/>
              <a:t>是</a:t>
            </a:r>
            <a:r>
              <a:rPr lang="en-US" altLang="zh-CN"/>
              <a:t>num</a:t>
            </a:r>
            <a:r>
              <a:rPr lang="zh-CN" altLang="en-US"/>
              <a:t>，那么就根据</a:t>
            </a:r>
            <a:r>
              <a:rPr lang="en-US" altLang="zh-CN"/>
              <a:t>num</a:t>
            </a:r>
            <a:r>
              <a:rPr lang="zh-CN" altLang="en-US"/>
              <a:t>计算，如果是</a:t>
            </a:r>
            <a:r>
              <a:rPr lang="en-US" altLang="zh-CN"/>
              <a:t>{itcast}num</a:t>
            </a:r>
            <a:r>
              <a:rPr lang="zh-CN" altLang="en-US"/>
              <a:t>，则根据</a:t>
            </a:r>
            <a:r>
              <a:rPr lang="en-US" altLang="zh-CN"/>
              <a:t>itcast</a:t>
            </a:r>
            <a:r>
              <a:rPr lang="zh-CN" altLang="en-US"/>
              <a:t>计算。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A1AC08-4E06-213D-2337-816EB0FF8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7" y="2140889"/>
            <a:ext cx="7971390" cy="1543561"/>
          </a:xfrm>
          <a:prstGeom prst="roundRect">
            <a:avLst>
              <a:gd name="adj" fmla="val 64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325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BF858C-C62B-448A-A07E-34ED2252D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</a:t>
            </a:r>
            <a:r>
              <a:rPr lang="zh-CN" altLang="en-US"/>
              <a:t>分片集群如何判断某个</a:t>
            </a:r>
            <a:r>
              <a:rPr lang="en-US" altLang="zh-CN"/>
              <a:t>key</a:t>
            </a:r>
            <a:r>
              <a:rPr lang="zh-CN" altLang="en-US"/>
              <a:t>应该在哪个实例？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将</a:t>
            </a:r>
            <a:r>
              <a:rPr lang="en-US" altLang="zh-CN" sz="1600"/>
              <a:t>16384</a:t>
            </a:r>
            <a:r>
              <a:rPr lang="zh-CN" altLang="en-US" sz="1600"/>
              <a:t>个插槽分配到不同的实例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根据</a:t>
            </a:r>
            <a:r>
              <a:rPr lang="en-US" altLang="zh-CN" sz="1600"/>
              <a:t>key</a:t>
            </a:r>
            <a:r>
              <a:rPr lang="zh-CN" altLang="en-US" sz="1600"/>
              <a:t>的有效部分计算哈希值，对</a:t>
            </a:r>
            <a:r>
              <a:rPr lang="en-US" altLang="zh-CN" sz="1600"/>
              <a:t>16384</a:t>
            </a:r>
            <a:r>
              <a:rPr lang="zh-CN" altLang="en-US" sz="1600"/>
              <a:t>取余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余数作为插槽，寻找插槽所在实例即可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343237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数据结构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59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主从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0087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B60004"/>
                </a:solidFill>
              </a:rPr>
              <a:t>RedisObject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SkipList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SortedSet</a:t>
            </a:r>
          </a:p>
        </p:txBody>
      </p:sp>
    </p:spTree>
    <p:extLst>
      <p:ext uri="{BB962C8B-B14F-4D97-AF65-F5344CB8AC3E}">
        <p14:creationId xmlns:p14="http://schemas.microsoft.com/office/powerpoint/2010/main" val="1087867393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B60004"/>
                </a:solidFill>
              </a:rPr>
              <a:t>RedisObject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中的任意数据类型的键和值都会被封装为一个</a:t>
            </a:r>
            <a:r>
              <a:rPr lang="en-US" altLang="zh-CN"/>
              <a:t>RedisObject</a:t>
            </a:r>
            <a:r>
              <a:rPr lang="zh-CN" altLang="en-US"/>
              <a:t>，也叫做</a:t>
            </a:r>
            <a:r>
              <a:rPr lang="en-US" altLang="zh-CN"/>
              <a:t>Redis</a:t>
            </a:r>
            <a:r>
              <a:rPr lang="zh-CN" altLang="en-US"/>
              <a:t>对象，源码如下：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48DDC7-897D-E0F4-ADC3-DA33D0D38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26710"/>
            <a:ext cx="10545488" cy="351194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E629D0-F760-AC4E-9322-988AF74408EB}"/>
              </a:ext>
            </a:extLst>
          </p:cNvPr>
          <p:cNvSpPr/>
          <p:nvPr/>
        </p:nvSpPr>
        <p:spPr>
          <a:xfrm>
            <a:off x="1974710" y="3268708"/>
            <a:ext cx="1739226" cy="221593"/>
          </a:xfrm>
          <a:prstGeom prst="roundRect">
            <a:avLst/>
          </a:prstGeom>
          <a:noFill/>
          <a:ln w="19050"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3DAC3-1D51-94DA-0C12-7AFA31B75F9C}"/>
              </a:ext>
            </a:extLst>
          </p:cNvPr>
          <p:cNvSpPr/>
          <p:nvPr/>
        </p:nvSpPr>
        <p:spPr>
          <a:xfrm>
            <a:off x="5214265" y="2548335"/>
            <a:ext cx="2462534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对象类型，分别是</a:t>
            </a:r>
            <a:r>
              <a:rPr lang="en-US" altLang="zh-CN" sz="1100">
                <a:solidFill>
                  <a:srgbClr val="49504F"/>
                </a:solidFill>
              </a:rPr>
              <a:t>string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hash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list</a:t>
            </a:r>
            <a:r>
              <a:rPr lang="zh-CN" altLang="en-US" sz="1100">
                <a:solidFill>
                  <a:srgbClr val="49504F"/>
                </a:solidFill>
              </a:rPr>
              <a:t>、</a:t>
            </a:r>
            <a:r>
              <a:rPr lang="en-US" altLang="zh-CN" sz="1100">
                <a:solidFill>
                  <a:srgbClr val="49504F"/>
                </a:solidFill>
              </a:rPr>
              <a:t>set</a:t>
            </a:r>
            <a:r>
              <a:rPr lang="zh-CN" altLang="en-US" sz="1100">
                <a:solidFill>
                  <a:srgbClr val="49504F"/>
                </a:solidFill>
              </a:rPr>
              <a:t>和</a:t>
            </a:r>
            <a:r>
              <a:rPr lang="en-US" altLang="zh-CN" sz="1100">
                <a:solidFill>
                  <a:srgbClr val="49504F"/>
                </a:solidFill>
              </a:rPr>
              <a:t>zset</a:t>
            </a:r>
            <a:r>
              <a:rPr lang="zh-CN" altLang="en-US" sz="1100">
                <a:solidFill>
                  <a:srgbClr val="49504F"/>
                </a:solidFill>
              </a:rPr>
              <a:t>，占</a:t>
            </a:r>
            <a:r>
              <a:rPr lang="en-US" altLang="zh-CN" sz="1100">
                <a:solidFill>
                  <a:srgbClr val="49504F"/>
                </a:solidFill>
              </a:rPr>
              <a:t>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CB76C2-FDBF-E22B-A3AA-74FC3303F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96" y="2548335"/>
            <a:ext cx="2156647" cy="1112616"/>
          </a:xfrm>
          <a:prstGeom prst="rect">
            <a:avLst/>
          </a:prstGeom>
          <a:ln>
            <a:solidFill>
              <a:srgbClr val="FF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A1722D3-062F-3D3D-0D34-9C15317D710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713936" y="2814665"/>
            <a:ext cx="1500329" cy="564840"/>
          </a:xfrm>
          <a:prstGeom prst="bentConnector3">
            <a:avLst/>
          </a:prstGeom>
          <a:ln>
            <a:solidFill>
              <a:srgbClr val="FF0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76E9D8D-A7CA-7A17-72EF-BBEAB6300385}"/>
              </a:ext>
            </a:extLst>
          </p:cNvPr>
          <p:cNvSpPr/>
          <p:nvPr/>
        </p:nvSpPr>
        <p:spPr>
          <a:xfrm>
            <a:off x="1974710" y="3599568"/>
            <a:ext cx="2084353" cy="23420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0CCA1D-2095-9B0E-71A5-F33A6D5B4B29}"/>
              </a:ext>
            </a:extLst>
          </p:cNvPr>
          <p:cNvSpPr/>
          <p:nvPr/>
        </p:nvSpPr>
        <p:spPr>
          <a:xfrm>
            <a:off x="6114699" y="3248437"/>
            <a:ext cx="1595759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底层编码方式，共有</a:t>
            </a:r>
            <a:r>
              <a:rPr lang="en-US" altLang="zh-CN" sz="1100">
                <a:solidFill>
                  <a:srgbClr val="49504F"/>
                </a:solidFill>
              </a:rPr>
              <a:t>12</a:t>
            </a:r>
            <a:r>
              <a:rPr lang="zh-CN" altLang="en-US" sz="1100">
                <a:solidFill>
                  <a:srgbClr val="49504F"/>
                </a:solidFill>
              </a:rPr>
              <a:t>种，占</a:t>
            </a:r>
            <a:r>
              <a:rPr lang="en-US" altLang="zh-CN" sz="1100">
                <a:solidFill>
                  <a:srgbClr val="49504F"/>
                </a:solidFill>
              </a:rPr>
              <a:t>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2DC67F8-C464-1FEB-9E19-4947BE544A4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059063" y="3514767"/>
            <a:ext cx="2055636" cy="201905"/>
          </a:xfrm>
          <a:prstGeom prst="bentConnector3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7AF1137-EE0D-219B-2998-DAB7464F29A5}"/>
              </a:ext>
            </a:extLst>
          </p:cNvPr>
          <p:cNvSpPr/>
          <p:nvPr/>
        </p:nvSpPr>
        <p:spPr>
          <a:xfrm>
            <a:off x="1963421" y="3942334"/>
            <a:ext cx="2367195" cy="23420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696EB4-B271-6F4B-1BB5-F910F4482776}"/>
              </a:ext>
            </a:extLst>
          </p:cNvPr>
          <p:cNvSpPr/>
          <p:nvPr/>
        </p:nvSpPr>
        <p:spPr>
          <a:xfrm>
            <a:off x="7853327" y="3900379"/>
            <a:ext cx="2156647" cy="7417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1100">
                <a:solidFill>
                  <a:srgbClr val="49504F"/>
                </a:solidFill>
              </a:rPr>
              <a:t>lru</a:t>
            </a:r>
            <a:r>
              <a:rPr lang="zh-CN" altLang="en-US" sz="1100">
                <a:solidFill>
                  <a:srgbClr val="49504F"/>
                </a:solidFill>
              </a:rPr>
              <a:t>表示该对象最后一次被访问的时间，其占用</a:t>
            </a:r>
            <a:r>
              <a:rPr lang="en-US" altLang="zh-CN" sz="1100">
                <a:solidFill>
                  <a:srgbClr val="49504F"/>
                </a:solidFill>
              </a:rPr>
              <a:t>24</a:t>
            </a:r>
            <a:r>
              <a:rPr lang="zh-CN" altLang="en-US" sz="1100">
                <a:solidFill>
                  <a:srgbClr val="49504F"/>
                </a:solidFill>
              </a:rPr>
              <a:t>个</a:t>
            </a:r>
            <a:r>
              <a:rPr lang="en-US" altLang="zh-CN" sz="1100">
                <a:solidFill>
                  <a:srgbClr val="49504F"/>
                </a:solidFill>
              </a:rPr>
              <a:t>bit</a:t>
            </a:r>
            <a:r>
              <a:rPr lang="zh-CN" altLang="en-US" sz="1100">
                <a:solidFill>
                  <a:srgbClr val="49504F"/>
                </a:solidFill>
              </a:rPr>
              <a:t>位。便于判断空闲时间太久的</a:t>
            </a:r>
            <a:r>
              <a:rPr lang="en-US" altLang="zh-CN" sz="1100">
                <a:solidFill>
                  <a:srgbClr val="49504F"/>
                </a:solidFill>
              </a:rPr>
              <a:t>key</a:t>
            </a:r>
            <a:endParaRPr lang="zh-CN" altLang="en-US" sz="1100">
              <a:solidFill>
                <a:srgbClr val="49504F"/>
              </a:solidFill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8E357C1-B292-9D87-ACEF-9C6C55098B4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330616" y="4059438"/>
            <a:ext cx="3522711" cy="211799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2DA27D6-BC69-9D71-0DCD-BAE295F4E91A}"/>
              </a:ext>
            </a:extLst>
          </p:cNvPr>
          <p:cNvSpPr/>
          <p:nvPr/>
        </p:nvSpPr>
        <p:spPr>
          <a:xfrm>
            <a:off x="1963421" y="4296389"/>
            <a:ext cx="1423247" cy="239697"/>
          </a:xfrm>
          <a:prstGeom prst="roundRect">
            <a:avLst/>
          </a:prstGeom>
          <a:noFill/>
          <a:ln w="19050">
            <a:solidFill>
              <a:srgbClr val="8D20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A73117-DA95-AC33-8F90-1FD737292E1D}"/>
              </a:ext>
            </a:extLst>
          </p:cNvPr>
          <p:cNvSpPr/>
          <p:nvPr/>
        </p:nvSpPr>
        <p:spPr>
          <a:xfrm>
            <a:off x="7861385" y="4786458"/>
            <a:ext cx="2148589" cy="532660"/>
          </a:xfrm>
          <a:prstGeom prst="rect">
            <a:avLst/>
          </a:prstGeom>
          <a:solidFill>
            <a:schemeClr val="bg1"/>
          </a:solidFill>
          <a:ln w="12700">
            <a:solidFill>
              <a:srgbClr val="8D20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对象引用计数器，计数器为</a:t>
            </a:r>
            <a:r>
              <a:rPr lang="en-US" altLang="zh-CN" sz="1100">
                <a:solidFill>
                  <a:srgbClr val="49504F"/>
                </a:solidFill>
              </a:rPr>
              <a:t>0</a:t>
            </a:r>
            <a:r>
              <a:rPr lang="zh-CN" altLang="en-US" sz="1100">
                <a:solidFill>
                  <a:srgbClr val="49504F"/>
                </a:solidFill>
              </a:rPr>
              <a:t>则说明对象无人引用，可以被回收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0B7821B-3F5A-42A0-5839-F8CCFC5AAE2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386668" y="4416238"/>
            <a:ext cx="4474717" cy="636550"/>
          </a:xfrm>
          <a:prstGeom prst="bentConnector3">
            <a:avLst>
              <a:gd name="adj1" fmla="val 65894"/>
            </a:avLst>
          </a:prstGeom>
          <a:ln>
            <a:solidFill>
              <a:srgbClr val="8D20D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036AE31-2566-C5C9-D120-4315E50E30EE}"/>
              </a:ext>
            </a:extLst>
          </p:cNvPr>
          <p:cNvSpPr/>
          <p:nvPr/>
        </p:nvSpPr>
        <p:spPr>
          <a:xfrm>
            <a:off x="1963421" y="4650444"/>
            <a:ext cx="1186094" cy="239697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5435A81-EA16-1BBA-AC9C-C2E5751B5ECD}"/>
              </a:ext>
            </a:extLst>
          </p:cNvPr>
          <p:cNvSpPr/>
          <p:nvPr/>
        </p:nvSpPr>
        <p:spPr>
          <a:xfrm>
            <a:off x="4640254" y="4890141"/>
            <a:ext cx="1426717" cy="532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1100">
                <a:solidFill>
                  <a:srgbClr val="49504F"/>
                </a:solidFill>
              </a:rPr>
              <a:t>指针，指向存放实际数据的空间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DBB3821-E0D5-4301-064B-A45F3369D77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149515" y="4770293"/>
            <a:ext cx="1490739" cy="386178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9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中会根据存储的数据类型不同，选择不同的编码方式，共包含</a:t>
            </a:r>
            <a:r>
              <a:rPr lang="en-US" altLang="zh-CN"/>
              <a:t>12</a:t>
            </a:r>
            <a:r>
              <a:rPr lang="zh-CN" altLang="en-US"/>
              <a:t>种不同类型：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的编码方式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D06B9C3-4FA5-4357-9B2F-2FA135B97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98274"/>
              </p:ext>
            </p:extLst>
          </p:nvPr>
        </p:nvGraphicFramePr>
        <p:xfrm>
          <a:off x="1247775" y="2111916"/>
          <a:ext cx="8855892" cy="43522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78435">
                  <a:extLst>
                    <a:ext uri="{9D8B030D-6E8A-4147-A177-3AD203B41FA5}">
                      <a16:colId xmlns:a16="http://schemas.microsoft.com/office/drawing/2014/main" val="3513455793"/>
                    </a:ext>
                  </a:extLst>
                </a:gridCol>
                <a:gridCol w="3599780">
                  <a:extLst>
                    <a:ext uri="{9D8B030D-6E8A-4147-A177-3AD203B41FA5}">
                      <a16:colId xmlns:a16="http://schemas.microsoft.com/office/drawing/2014/main" val="1322965402"/>
                    </a:ext>
                  </a:extLst>
                </a:gridCol>
                <a:gridCol w="3777677">
                  <a:extLst>
                    <a:ext uri="{9D8B030D-6E8A-4147-A177-3AD203B41FA5}">
                      <a16:colId xmlns:a16="http://schemas.microsoft.com/office/drawing/2014/main" val="246702985"/>
                    </a:ext>
                  </a:extLst>
                </a:gridCol>
              </a:tblGrid>
              <a:tr h="416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编号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编码方式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说明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35200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0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OBJ_ENCODING_RAW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raw</a:t>
                      </a:r>
                      <a:r>
                        <a:rPr lang="zh-CN" altLang="en-US" sz="1200"/>
                        <a:t>编码动态字符串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641190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OBJ_ENCODING_INT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long</a:t>
                      </a:r>
                      <a:r>
                        <a:rPr lang="zh-CN" altLang="en-US" sz="1200"/>
                        <a:t>类型的整数的字符串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224789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OBJ_ENCODING_HT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hash</a:t>
                      </a:r>
                      <a:r>
                        <a:rPr lang="zh-CN" altLang="en-US" sz="1200"/>
                        <a:t>表（字典</a:t>
                      </a:r>
                      <a:r>
                        <a:rPr lang="en-US" altLang="zh-CN" sz="1200"/>
                        <a:t>dict</a:t>
                      </a:r>
                      <a:r>
                        <a:rPr lang="zh-CN" altLang="en-US" sz="120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581669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OBJ_ENCODING_ZIPMAP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已废弃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259288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OBJ_ENCODING_LINKEDLIST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双端链表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076383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OBJ_ENCODING_ZIPLIST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压缩列表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685747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OBJ_ENCODING_INTSET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整数集合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002322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OBJ_ENCODING_SKIPLIST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跳表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956579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OBJ_ENCODING_EMBSTR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embstr</a:t>
                      </a:r>
                      <a:r>
                        <a:rPr lang="zh-CN" altLang="en-US" sz="1200"/>
                        <a:t>的动态字符串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033918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OBJ_ENCODING_QUICKLIST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快速列表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57190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OBJ_ENCODING_STREAM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Stream</a:t>
                      </a:r>
                      <a:r>
                        <a:rPr lang="zh-CN" altLang="en-US" sz="1200"/>
                        <a:t>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482761"/>
                  </a:ext>
                </a:extLst>
              </a:tr>
              <a:tr h="3279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OBJ_ENCODING_LISTPACK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>
                          <a:effectLst/>
                        </a:rPr>
                        <a:t>紧凑列表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12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409255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6710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中会根据存储的数据类型不同，选择不同的编码方式。每种数据类型的使用的编码方式如下：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五种数据结构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0D31D3B-929B-4670-A923-74CF9468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17406"/>
              </p:ext>
            </p:extLst>
          </p:nvPr>
        </p:nvGraphicFramePr>
        <p:xfrm>
          <a:off x="1447800" y="2367491"/>
          <a:ext cx="9173308" cy="29950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320097">
                  <a:extLst>
                    <a:ext uri="{9D8B030D-6E8A-4147-A177-3AD203B41FA5}">
                      <a16:colId xmlns:a16="http://schemas.microsoft.com/office/drawing/2014/main" val="2937320009"/>
                    </a:ext>
                  </a:extLst>
                </a:gridCol>
                <a:gridCol w="6853211">
                  <a:extLst>
                    <a:ext uri="{9D8B030D-6E8A-4147-A177-3AD203B41FA5}">
                      <a16:colId xmlns:a16="http://schemas.microsoft.com/office/drawing/2014/main" val="2798464975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数据类型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编码方式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2161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OBJ_STRING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int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embstr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raw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333974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/>
                        <a:t>OBJ_LIST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LinkedList</a:t>
                      </a:r>
                      <a:r>
                        <a:rPr lang="zh-CN" altLang="en-US" sz="1400"/>
                        <a:t>和</a:t>
                      </a:r>
                      <a:r>
                        <a:rPr lang="en-US" altLang="zh-CN" sz="1400"/>
                        <a:t>ZipList(3.2</a:t>
                      </a:r>
                      <a:r>
                        <a:rPr lang="zh-CN" altLang="en-US" sz="1400"/>
                        <a:t>以前</a:t>
                      </a:r>
                      <a:r>
                        <a:rPr lang="en-US" altLang="zh-CN" sz="1400"/>
                        <a:t>)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QuickList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3.2</a:t>
                      </a:r>
                      <a:r>
                        <a:rPr lang="zh-CN" altLang="en-US" sz="1400"/>
                        <a:t>以后）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312207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intset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HT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28333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OBJ_ZSET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ZipList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7.0</a:t>
                      </a:r>
                      <a:r>
                        <a:rPr lang="zh-CN" altLang="en-US" sz="1400"/>
                        <a:t>以前）、</a:t>
                      </a:r>
                      <a:r>
                        <a:rPr lang="en-US" altLang="zh-CN" sz="1400"/>
                        <a:t>Listpack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7.0</a:t>
                      </a:r>
                      <a:r>
                        <a:rPr lang="zh-CN" altLang="en-US" sz="1400"/>
                        <a:t>以后）、</a:t>
                      </a:r>
                      <a:r>
                        <a:rPr lang="en-US" altLang="zh-CN" sz="1400"/>
                        <a:t>HT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SkipList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994174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OBJ_HASH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ZipList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7.0</a:t>
                      </a:r>
                      <a:r>
                        <a:rPr lang="zh-CN" altLang="en-US" sz="1400"/>
                        <a:t>以前）、</a:t>
                      </a:r>
                      <a:r>
                        <a:rPr lang="en-US" altLang="zh-CN" sz="1400"/>
                        <a:t>Listpack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7.0</a:t>
                      </a:r>
                      <a:r>
                        <a:rPr lang="zh-CN" altLang="en-US" sz="1400"/>
                        <a:t>以后）、</a:t>
                      </a:r>
                      <a:r>
                        <a:rPr lang="en-US" altLang="zh-CN" sz="1400"/>
                        <a:t>HT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5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09725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3C3D3F"/>
                </a:solidFill>
              </a:rPr>
              <a:t>RedisObject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SkipList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SortedSet</a:t>
            </a:r>
          </a:p>
        </p:txBody>
      </p:sp>
    </p:spTree>
    <p:extLst>
      <p:ext uri="{BB962C8B-B14F-4D97-AF65-F5344CB8AC3E}">
        <p14:creationId xmlns:p14="http://schemas.microsoft.com/office/powerpoint/2010/main" val="2491631996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2762601"/>
          </a:xfrm>
        </p:spPr>
        <p:txBody>
          <a:bodyPr/>
          <a:lstStyle/>
          <a:p>
            <a:r>
              <a:rPr lang="en-US" altLang="zh-CN" b="1"/>
              <a:t>SkipList</a:t>
            </a:r>
            <a:r>
              <a:rPr lang="zh-CN" altLang="en-US" b="1"/>
              <a:t>（跳表）</a:t>
            </a:r>
            <a:r>
              <a:rPr lang="zh-CN" altLang="en-US"/>
              <a:t>首先是链表，但与传统链表相比有几点差异：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元素按照升序排列存储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/>
              <a:t>节点可能包含多个指针，指针跨度不同。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SkipList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AD6386B-DC95-4613-AB8A-124F3D17C522}"/>
              </a:ext>
            </a:extLst>
          </p:cNvPr>
          <p:cNvSpPr/>
          <p:nvPr/>
        </p:nvSpPr>
        <p:spPr>
          <a:xfrm>
            <a:off x="797870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4D337B-B880-461C-96CE-640470B15E2B}"/>
              </a:ext>
            </a:extLst>
          </p:cNvPr>
          <p:cNvSpPr/>
          <p:nvPr/>
        </p:nvSpPr>
        <p:spPr>
          <a:xfrm>
            <a:off x="1363659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D4C065-15C9-4B2B-8EA0-9C1C482F9215}"/>
              </a:ext>
            </a:extLst>
          </p:cNvPr>
          <p:cNvSpPr/>
          <p:nvPr/>
        </p:nvSpPr>
        <p:spPr>
          <a:xfrm>
            <a:off x="1929448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03E8487-D9E9-4EC3-B42B-E4FEBFDE7512}"/>
              </a:ext>
            </a:extLst>
          </p:cNvPr>
          <p:cNvSpPr/>
          <p:nvPr/>
        </p:nvSpPr>
        <p:spPr>
          <a:xfrm>
            <a:off x="249523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4</a:t>
            </a:r>
            <a:endParaRPr lang="zh-CN" altLang="en-US" sz="140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64C3AB-E7C9-435B-AF8F-E64D95EDE780}"/>
              </a:ext>
            </a:extLst>
          </p:cNvPr>
          <p:cNvSpPr/>
          <p:nvPr/>
        </p:nvSpPr>
        <p:spPr>
          <a:xfrm>
            <a:off x="3061026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828DC8-BDEE-490E-A78A-A110D5EDB420}"/>
              </a:ext>
            </a:extLst>
          </p:cNvPr>
          <p:cNvSpPr/>
          <p:nvPr/>
        </p:nvSpPr>
        <p:spPr>
          <a:xfrm>
            <a:off x="3626815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6</a:t>
            </a:r>
            <a:endParaRPr lang="zh-CN" altLang="en-US" sz="14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1E25673-C7A9-4FF4-957B-B0BDA77590B4}"/>
              </a:ext>
            </a:extLst>
          </p:cNvPr>
          <p:cNvSpPr/>
          <p:nvPr/>
        </p:nvSpPr>
        <p:spPr>
          <a:xfrm>
            <a:off x="419260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7</a:t>
            </a:r>
            <a:endParaRPr lang="zh-CN" altLang="en-US" sz="140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985C2F-56F6-448E-8352-12543EB821A4}"/>
              </a:ext>
            </a:extLst>
          </p:cNvPr>
          <p:cNvSpPr/>
          <p:nvPr/>
        </p:nvSpPr>
        <p:spPr>
          <a:xfrm>
            <a:off x="4758393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1EAE6A4-85B6-43DF-9F14-938A14B8A3DF}"/>
              </a:ext>
            </a:extLst>
          </p:cNvPr>
          <p:cNvSpPr/>
          <p:nvPr/>
        </p:nvSpPr>
        <p:spPr>
          <a:xfrm>
            <a:off x="5324182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9</a:t>
            </a:r>
            <a:endParaRPr lang="zh-CN" altLang="en-US" sz="14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9135784-2E3C-48CB-81DE-561C91F9A4E6}"/>
              </a:ext>
            </a:extLst>
          </p:cNvPr>
          <p:cNvSpPr/>
          <p:nvPr/>
        </p:nvSpPr>
        <p:spPr>
          <a:xfrm>
            <a:off x="5889971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91DC079-9D97-4F7D-91A0-FD98A0C38BB3}"/>
              </a:ext>
            </a:extLst>
          </p:cNvPr>
          <p:cNvSpPr/>
          <p:nvPr/>
        </p:nvSpPr>
        <p:spPr>
          <a:xfrm>
            <a:off x="6455760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11</a:t>
            </a:r>
            <a:endParaRPr lang="zh-CN" altLang="en-US" sz="1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895450-95F9-4944-9FA1-75485A8C1541}"/>
              </a:ext>
            </a:extLst>
          </p:cNvPr>
          <p:cNvSpPr/>
          <p:nvPr/>
        </p:nvSpPr>
        <p:spPr>
          <a:xfrm>
            <a:off x="7021549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12</a:t>
            </a:r>
            <a:endParaRPr lang="zh-CN" altLang="en-US" sz="14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7897B55-28E9-4C2D-9CEB-87D5C29B9155}"/>
              </a:ext>
            </a:extLst>
          </p:cNvPr>
          <p:cNvSpPr/>
          <p:nvPr/>
        </p:nvSpPr>
        <p:spPr>
          <a:xfrm>
            <a:off x="7587338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13</a:t>
            </a:r>
            <a:endParaRPr lang="zh-CN" altLang="en-US" sz="14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F523B9C-7349-403D-AD87-AF8D28024CFB}"/>
              </a:ext>
            </a:extLst>
          </p:cNvPr>
          <p:cNvSpPr/>
          <p:nvPr/>
        </p:nvSpPr>
        <p:spPr>
          <a:xfrm>
            <a:off x="815312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14</a:t>
            </a:r>
            <a:endParaRPr lang="zh-CN" altLang="en-US" sz="14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7AAB5A4-1046-4BD2-9BC5-0C8B0687A588}"/>
              </a:ext>
            </a:extLst>
          </p:cNvPr>
          <p:cNvSpPr/>
          <p:nvPr/>
        </p:nvSpPr>
        <p:spPr>
          <a:xfrm>
            <a:off x="8718916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28D8486-63CD-488A-A62A-21E0471F1FE0}"/>
              </a:ext>
            </a:extLst>
          </p:cNvPr>
          <p:cNvSpPr/>
          <p:nvPr/>
        </p:nvSpPr>
        <p:spPr>
          <a:xfrm>
            <a:off x="9284705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16</a:t>
            </a:r>
            <a:endParaRPr lang="zh-CN" altLang="en-US" sz="14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9D0513C-2086-46AA-A82E-8A4072B4B46C}"/>
              </a:ext>
            </a:extLst>
          </p:cNvPr>
          <p:cNvSpPr/>
          <p:nvPr/>
        </p:nvSpPr>
        <p:spPr>
          <a:xfrm>
            <a:off x="985049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17</a:t>
            </a:r>
            <a:endParaRPr lang="zh-CN" altLang="en-US" sz="140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81D4C1C-ECFD-4BD8-B634-20EF009843FD}"/>
              </a:ext>
            </a:extLst>
          </p:cNvPr>
          <p:cNvSpPr/>
          <p:nvPr/>
        </p:nvSpPr>
        <p:spPr>
          <a:xfrm>
            <a:off x="10416283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18</a:t>
            </a:r>
            <a:endParaRPr lang="zh-CN" altLang="en-US" sz="140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2A8B687-B3F0-4888-956A-9D56AB98E04C}"/>
              </a:ext>
            </a:extLst>
          </p:cNvPr>
          <p:cNvSpPr/>
          <p:nvPr/>
        </p:nvSpPr>
        <p:spPr>
          <a:xfrm>
            <a:off x="10982072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19</a:t>
            </a:r>
            <a:endParaRPr lang="zh-CN" altLang="en-US" sz="140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49391A7-E65B-4A6F-9039-69CCBB5402E0}"/>
              </a:ext>
            </a:extLst>
          </p:cNvPr>
          <p:cNvSpPr/>
          <p:nvPr/>
        </p:nvSpPr>
        <p:spPr>
          <a:xfrm>
            <a:off x="11547857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20</a:t>
            </a:r>
            <a:endParaRPr lang="zh-CN" altLang="en-US" sz="14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3303970-A8D3-42FD-8393-59167A01A271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035785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15A0C16-4AEA-4026-9EE7-424178E4D1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601574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1508E25-9EAE-4007-B660-B94AE1A61B4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167363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B9C054F-9293-46F4-AC48-B35F50394BDE}"/>
              </a:ext>
            </a:extLst>
          </p:cNvPr>
          <p:cNvCxnSpPr>
            <a:cxnSpLocks/>
          </p:cNvCxnSpPr>
          <p:nvPr/>
        </p:nvCxnSpPr>
        <p:spPr>
          <a:xfrm>
            <a:off x="2733152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DD385A7-F116-4378-8563-DBFA20C1A53A}"/>
              </a:ext>
            </a:extLst>
          </p:cNvPr>
          <p:cNvCxnSpPr>
            <a:cxnSpLocks/>
          </p:cNvCxnSpPr>
          <p:nvPr/>
        </p:nvCxnSpPr>
        <p:spPr>
          <a:xfrm>
            <a:off x="3298941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0103DE-7A60-48DB-81EF-760965AF8A4D}"/>
              </a:ext>
            </a:extLst>
          </p:cNvPr>
          <p:cNvCxnSpPr>
            <a:cxnSpLocks/>
          </p:cNvCxnSpPr>
          <p:nvPr/>
        </p:nvCxnSpPr>
        <p:spPr>
          <a:xfrm>
            <a:off x="3864730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6FC8494-7942-4CD0-BED2-7DDB905F4C8F}"/>
              </a:ext>
            </a:extLst>
          </p:cNvPr>
          <p:cNvCxnSpPr>
            <a:cxnSpLocks/>
          </p:cNvCxnSpPr>
          <p:nvPr/>
        </p:nvCxnSpPr>
        <p:spPr>
          <a:xfrm>
            <a:off x="4430519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92D911B-9ACE-4F68-8067-25F9D4B022E8}"/>
              </a:ext>
            </a:extLst>
          </p:cNvPr>
          <p:cNvCxnSpPr>
            <a:cxnSpLocks/>
          </p:cNvCxnSpPr>
          <p:nvPr/>
        </p:nvCxnSpPr>
        <p:spPr>
          <a:xfrm>
            <a:off x="4996308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E4CC265-A98C-4A0A-AD45-45CE4ACBCEF5}"/>
              </a:ext>
            </a:extLst>
          </p:cNvPr>
          <p:cNvCxnSpPr>
            <a:cxnSpLocks/>
          </p:cNvCxnSpPr>
          <p:nvPr/>
        </p:nvCxnSpPr>
        <p:spPr>
          <a:xfrm>
            <a:off x="5562097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7C739CA-B2AB-4403-A41C-2E5F91FA0AA1}"/>
              </a:ext>
            </a:extLst>
          </p:cNvPr>
          <p:cNvCxnSpPr>
            <a:cxnSpLocks/>
          </p:cNvCxnSpPr>
          <p:nvPr/>
        </p:nvCxnSpPr>
        <p:spPr>
          <a:xfrm>
            <a:off x="6127886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BCF5B44-A0E4-43DC-9101-89A4C75E7FBC}"/>
              </a:ext>
            </a:extLst>
          </p:cNvPr>
          <p:cNvCxnSpPr>
            <a:cxnSpLocks/>
          </p:cNvCxnSpPr>
          <p:nvPr/>
        </p:nvCxnSpPr>
        <p:spPr>
          <a:xfrm>
            <a:off x="6693675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704D06E-A68B-4543-A311-60C527F65869}"/>
              </a:ext>
            </a:extLst>
          </p:cNvPr>
          <p:cNvCxnSpPr>
            <a:cxnSpLocks/>
          </p:cNvCxnSpPr>
          <p:nvPr/>
        </p:nvCxnSpPr>
        <p:spPr>
          <a:xfrm>
            <a:off x="7259464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30D95B-A428-42FB-82D9-10D6081986CA}"/>
              </a:ext>
            </a:extLst>
          </p:cNvPr>
          <p:cNvCxnSpPr>
            <a:cxnSpLocks/>
          </p:cNvCxnSpPr>
          <p:nvPr/>
        </p:nvCxnSpPr>
        <p:spPr>
          <a:xfrm>
            <a:off x="7825253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556F81-96C7-4BD5-929B-03918DFD02BE}"/>
              </a:ext>
            </a:extLst>
          </p:cNvPr>
          <p:cNvCxnSpPr>
            <a:cxnSpLocks/>
          </p:cNvCxnSpPr>
          <p:nvPr/>
        </p:nvCxnSpPr>
        <p:spPr>
          <a:xfrm>
            <a:off x="8391042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145983-AEA4-4F61-A985-7FD3D297C716}"/>
              </a:ext>
            </a:extLst>
          </p:cNvPr>
          <p:cNvCxnSpPr>
            <a:cxnSpLocks/>
          </p:cNvCxnSpPr>
          <p:nvPr/>
        </p:nvCxnSpPr>
        <p:spPr>
          <a:xfrm>
            <a:off x="8956831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06C59D-8B3F-48CC-9F8A-96C29AD63054}"/>
              </a:ext>
            </a:extLst>
          </p:cNvPr>
          <p:cNvCxnSpPr>
            <a:cxnSpLocks/>
          </p:cNvCxnSpPr>
          <p:nvPr/>
        </p:nvCxnSpPr>
        <p:spPr>
          <a:xfrm>
            <a:off x="9522620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753DFE9-0925-4F3C-A189-FB906B546FFA}"/>
              </a:ext>
            </a:extLst>
          </p:cNvPr>
          <p:cNvCxnSpPr>
            <a:cxnSpLocks/>
          </p:cNvCxnSpPr>
          <p:nvPr/>
        </p:nvCxnSpPr>
        <p:spPr>
          <a:xfrm>
            <a:off x="10088409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A2E7421-7812-4FBF-8BEE-01A66A37BA08}"/>
              </a:ext>
            </a:extLst>
          </p:cNvPr>
          <p:cNvCxnSpPr>
            <a:cxnSpLocks/>
          </p:cNvCxnSpPr>
          <p:nvPr/>
        </p:nvCxnSpPr>
        <p:spPr>
          <a:xfrm>
            <a:off x="10654198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78C873C-1905-4B82-912C-41A3CCFE6DBE}"/>
              </a:ext>
            </a:extLst>
          </p:cNvPr>
          <p:cNvCxnSpPr>
            <a:cxnSpLocks/>
          </p:cNvCxnSpPr>
          <p:nvPr/>
        </p:nvCxnSpPr>
        <p:spPr>
          <a:xfrm>
            <a:off x="11219987" y="6195646"/>
            <a:ext cx="32787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1A6864D-D988-472A-A2F9-8CA3604EE8B8}"/>
              </a:ext>
            </a:extLst>
          </p:cNvPr>
          <p:cNvSpPr txBox="1"/>
          <p:nvPr/>
        </p:nvSpPr>
        <p:spPr>
          <a:xfrm>
            <a:off x="188059" y="5987896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EE16821B-CA87-4E4F-87A3-9301BB22B710}"/>
              </a:ext>
            </a:extLst>
          </p:cNvPr>
          <p:cNvSpPr/>
          <p:nvPr/>
        </p:nvSpPr>
        <p:spPr>
          <a:xfrm>
            <a:off x="797869" y="3069434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5E3001D-0C7F-4679-A040-F3FBC2F9F123}"/>
              </a:ext>
            </a:extLst>
          </p:cNvPr>
          <p:cNvCxnSpPr>
            <a:stCxn id="2" idx="0"/>
            <a:endCxn id="52" idx="2"/>
          </p:cNvCxnSpPr>
          <p:nvPr/>
        </p:nvCxnSpPr>
        <p:spPr>
          <a:xfrm flipH="1" flipV="1">
            <a:off x="916827" y="3332193"/>
            <a:ext cx="1" cy="273207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F9FD835-82C7-4729-9CBB-A2AF3D01C507}"/>
              </a:ext>
            </a:extLst>
          </p:cNvPr>
          <p:cNvSpPr/>
          <p:nvPr/>
        </p:nvSpPr>
        <p:spPr>
          <a:xfrm>
            <a:off x="5889971" y="3069433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C053308-4D40-4A2E-8DCE-47B54ABA6965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1035784" y="3200813"/>
            <a:ext cx="485418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9D7A126-08C7-4187-8995-894844D06DED}"/>
              </a:ext>
            </a:extLst>
          </p:cNvPr>
          <p:cNvCxnSpPr>
            <a:cxnSpLocks/>
            <a:stCxn id="15" idx="0"/>
            <a:endCxn id="55" idx="2"/>
          </p:cNvCxnSpPr>
          <p:nvPr/>
        </p:nvCxnSpPr>
        <p:spPr>
          <a:xfrm flipV="1">
            <a:off x="6008929" y="3332192"/>
            <a:ext cx="0" cy="273207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015A56E-C9EA-422A-B0BF-FD7E655242FB}"/>
              </a:ext>
            </a:extLst>
          </p:cNvPr>
          <p:cNvSpPr/>
          <p:nvPr/>
        </p:nvSpPr>
        <p:spPr>
          <a:xfrm>
            <a:off x="797869" y="3946719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47A63F9-9ED8-4208-ACE1-58FBDC748DD3}"/>
              </a:ext>
            </a:extLst>
          </p:cNvPr>
          <p:cNvSpPr/>
          <p:nvPr/>
        </p:nvSpPr>
        <p:spPr>
          <a:xfrm>
            <a:off x="3061026" y="3946718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5668FE7-82D8-43AD-88B7-ED4425F17851}"/>
              </a:ext>
            </a:extLst>
          </p:cNvPr>
          <p:cNvSpPr/>
          <p:nvPr/>
        </p:nvSpPr>
        <p:spPr>
          <a:xfrm>
            <a:off x="5889971" y="3948093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20F70C96-4075-453F-AB57-DCC4BD8A93A7}"/>
              </a:ext>
            </a:extLst>
          </p:cNvPr>
          <p:cNvSpPr/>
          <p:nvPr/>
        </p:nvSpPr>
        <p:spPr>
          <a:xfrm>
            <a:off x="8718916" y="3946717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C335EEC-3399-4FAE-A83A-960200E1CC00}"/>
              </a:ext>
            </a:extLst>
          </p:cNvPr>
          <p:cNvCxnSpPr>
            <a:cxnSpLocks/>
            <a:stCxn id="20" idx="0"/>
            <a:endCxn id="65" idx="2"/>
          </p:cNvCxnSpPr>
          <p:nvPr/>
        </p:nvCxnSpPr>
        <p:spPr>
          <a:xfrm flipV="1">
            <a:off x="8837874" y="4209476"/>
            <a:ext cx="0" cy="185479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3E68726C-0CD1-4B53-918B-E8B6ABDD5F45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1035784" y="4078098"/>
            <a:ext cx="202524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180C71E-E5E2-4E5D-A2D8-BF701BD0B833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298941" y="4078098"/>
            <a:ext cx="2591030" cy="1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CE24E45-EC72-49C5-963B-3B42C9BB8101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6127886" y="4078097"/>
            <a:ext cx="2591030" cy="13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2410A70-C1F6-4DE0-8EF2-B217F4816809}"/>
              </a:ext>
            </a:extLst>
          </p:cNvPr>
          <p:cNvCxnSpPr>
            <a:cxnSpLocks/>
            <a:stCxn id="10" idx="0"/>
            <a:endCxn id="63" idx="2"/>
          </p:cNvCxnSpPr>
          <p:nvPr/>
        </p:nvCxnSpPr>
        <p:spPr>
          <a:xfrm flipV="1">
            <a:off x="3179984" y="4209477"/>
            <a:ext cx="0" cy="1854789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05C17C0B-0E86-4674-9882-A1555B1E67CD}"/>
              </a:ext>
            </a:extLst>
          </p:cNvPr>
          <p:cNvSpPr/>
          <p:nvPr/>
        </p:nvSpPr>
        <p:spPr>
          <a:xfrm>
            <a:off x="1929448" y="5005489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826E7A7-CF52-4D54-8C07-54EDD5B656AB}"/>
              </a:ext>
            </a:extLst>
          </p:cNvPr>
          <p:cNvSpPr/>
          <p:nvPr/>
        </p:nvSpPr>
        <p:spPr>
          <a:xfrm>
            <a:off x="4758392" y="500548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8</a:t>
            </a:r>
            <a:endParaRPr lang="zh-CN" altLang="en-US" sz="140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B416D61-C81D-4DBF-AEF6-AB4D6B4C7068}"/>
              </a:ext>
            </a:extLst>
          </p:cNvPr>
          <p:cNvSpPr/>
          <p:nvPr/>
        </p:nvSpPr>
        <p:spPr>
          <a:xfrm>
            <a:off x="7587336" y="500926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13</a:t>
            </a:r>
            <a:endParaRPr lang="zh-CN" altLang="en-US" sz="140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3542076-3A0A-4B76-9647-EBB1CE0DA4F8}"/>
              </a:ext>
            </a:extLst>
          </p:cNvPr>
          <p:cNvSpPr/>
          <p:nvPr/>
        </p:nvSpPr>
        <p:spPr>
          <a:xfrm>
            <a:off x="10416283" y="50054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18</a:t>
            </a:r>
            <a:endParaRPr lang="zh-CN" altLang="en-US" sz="140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AE2D6472-F53F-4FC0-A88F-B8DC10FA477A}"/>
              </a:ext>
            </a:extLst>
          </p:cNvPr>
          <p:cNvCxnSpPr>
            <a:cxnSpLocks/>
            <a:stCxn id="7" idx="0"/>
            <a:endCxn id="81" idx="2"/>
          </p:cNvCxnSpPr>
          <p:nvPr/>
        </p:nvCxnSpPr>
        <p:spPr>
          <a:xfrm flipV="1">
            <a:off x="2048406" y="5268248"/>
            <a:ext cx="0" cy="79601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07E1B7E-753A-4B92-B7D0-25EED02CC4D0}"/>
              </a:ext>
            </a:extLst>
          </p:cNvPr>
          <p:cNvCxnSpPr>
            <a:cxnSpLocks/>
            <a:stCxn id="13" idx="0"/>
            <a:endCxn id="82" idx="2"/>
          </p:cNvCxnSpPr>
          <p:nvPr/>
        </p:nvCxnSpPr>
        <p:spPr>
          <a:xfrm flipH="1" flipV="1">
            <a:off x="4877350" y="5268240"/>
            <a:ext cx="1" cy="79602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165E6B7-1B5E-4296-AA3A-74AB62E9BEFB}"/>
              </a:ext>
            </a:extLst>
          </p:cNvPr>
          <p:cNvCxnSpPr>
            <a:cxnSpLocks/>
            <a:stCxn id="18" idx="0"/>
            <a:endCxn id="83" idx="2"/>
          </p:cNvCxnSpPr>
          <p:nvPr/>
        </p:nvCxnSpPr>
        <p:spPr>
          <a:xfrm flipH="1" flipV="1">
            <a:off x="7706294" y="5272020"/>
            <a:ext cx="2" cy="79224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9698D45-35F9-451C-96EF-D9E0F610845E}"/>
              </a:ext>
            </a:extLst>
          </p:cNvPr>
          <p:cNvCxnSpPr>
            <a:cxnSpLocks/>
            <a:stCxn id="23" idx="0"/>
            <a:endCxn id="84" idx="2"/>
          </p:cNvCxnSpPr>
          <p:nvPr/>
        </p:nvCxnSpPr>
        <p:spPr>
          <a:xfrm flipV="1">
            <a:off x="10535241" y="5268250"/>
            <a:ext cx="0" cy="79601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C8E386CC-4719-49D8-AFDD-5112A4E561B1}"/>
              </a:ext>
            </a:extLst>
          </p:cNvPr>
          <p:cNvSpPr/>
          <p:nvPr/>
        </p:nvSpPr>
        <p:spPr>
          <a:xfrm>
            <a:off x="797869" y="50054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2E5CAEF-0F69-4B35-A71D-7A8C924829AA}"/>
              </a:ext>
            </a:extLst>
          </p:cNvPr>
          <p:cNvSpPr/>
          <p:nvPr/>
        </p:nvSpPr>
        <p:spPr>
          <a:xfrm>
            <a:off x="3058064" y="500929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5</a:t>
            </a:r>
            <a:endParaRPr lang="zh-CN" altLang="en-US" sz="140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0788DF5-2E4D-4879-B486-D16AAA2FE19C}"/>
              </a:ext>
            </a:extLst>
          </p:cNvPr>
          <p:cNvSpPr/>
          <p:nvPr/>
        </p:nvSpPr>
        <p:spPr>
          <a:xfrm>
            <a:off x="5883680" y="5005481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52FFE76D-33C5-464D-9051-1B5872BBD65E}"/>
              </a:ext>
            </a:extLst>
          </p:cNvPr>
          <p:cNvSpPr/>
          <p:nvPr/>
        </p:nvSpPr>
        <p:spPr>
          <a:xfrm>
            <a:off x="8732824" y="5005490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15</a:t>
            </a:r>
            <a:endParaRPr lang="zh-CN" altLang="en-US" sz="140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E5093409-EE95-49BA-A328-B5748DF2BAB7}"/>
              </a:ext>
            </a:extLst>
          </p:cNvPr>
          <p:cNvCxnSpPr>
            <a:cxnSpLocks/>
            <a:stCxn id="97" idx="3"/>
            <a:endCxn id="81" idx="1"/>
          </p:cNvCxnSpPr>
          <p:nvPr/>
        </p:nvCxnSpPr>
        <p:spPr>
          <a:xfrm flipV="1">
            <a:off x="1035784" y="5136869"/>
            <a:ext cx="893664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864F9F9-C6EF-43E7-997A-3E8F5D4AADA7}"/>
              </a:ext>
            </a:extLst>
          </p:cNvPr>
          <p:cNvCxnSpPr>
            <a:cxnSpLocks/>
            <a:stCxn id="81" idx="3"/>
            <a:endCxn id="98" idx="1"/>
          </p:cNvCxnSpPr>
          <p:nvPr/>
        </p:nvCxnSpPr>
        <p:spPr>
          <a:xfrm>
            <a:off x="2167363" y="5136869"/>
            <a:ext cx="890701" cy="38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CE5D6A5-AC03-4C3D-802A-10A1560FDF72}"/>
              </a:ext>
            </a:extLst>
          </p:cNvPr>
          <p:cNvCxnSpPr>
            <a:cxnSpLocks/>
            <a:stCxn id="98" idx="3"/>
            <a:endCxn id="82" idx="1"/>
          </p:cNvCxnSpPr>
          <p:nvPr/>
        </p:nvCxnSpPr>
        <p:spPr>
          <a:xfrm flipV="1">
            <a:off x="3295979" y="5136861"/>
            <a:ext cx="1462413" cy="3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2B4739C-F873-4279-A21F-9D66A9B2C381}"/>
              </a:ext>
            </a:extLst>
          </p:cNvPr>
          <p:cNvCxnSpPr>
            <a:cxnSpLocks/>
            <a:stCxn id="82" idx="3"/>
            <a:endCxn id="99" idx="1"/>
          </p:cNvCxnSpPr>
          <p:nvPr/>
        </p:nvCxnSpPr>
        <p:spPr>
          <a:xfrm>
            <a:off x="4996307" y="5136861"/>
            <a:ext cx="8873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9B051A0-488C-49D8-A236-9FE92944B0D1}"/>
              </a:ext>
            </a:extLst>
          </p:cNvPr>
          <p:cNvCxnSpPr>
            <a:cxnSpLocks/>
            <a:stCxn id="99" idx="3"/>
            <a:endCxn id="83" idx="1"/>
          </p:cNvCxnSpPr>
          <p:nvPr/>
        </p:nvCxnSpPr>
        <p:spPr>
          <a:xfrm>
            <a:off x="6121595" y="5136861"/>
            <a:ext cx="1465741" cy="37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BC699D8-19E4-442C-AC30-63B2DB6F2015}"/>
              </a:ext>
            </a:extLst>
          </p:cNvPr>
          <p:cNvCxnSpPr>
            <a:cxnSpLocks/>
            <a:stCxn id="83" idx="3"/>
            <a:endCxn id="100" idx="1"/>
          </p:cNvCxnSpPr>
          <p:nvPr/>
        </p:nvCxnSpPr>
        <p:spPr>
          <a:xfrm flipV="1">
            <a:off x="7825251" y="5136870"/>
            <a:ext cx="907573" cy="37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D0D7D57-D43A-4B80-A991-198909098152}"/>
              </a:ext>
            </a:extLst>
          </p:cNvPr>
          <p:cNvCxnSpPr>
            <a:cxnSpLocks/>
            <a:stCxn id="100" idx="3"/>
            <a:endCxn id="84" idx="1"/>
          </p:cNvCxnSpPr>
          <p:nvPr/>
        </p:nvCxnSpPr>
        <p:spPr>
          <a:xfrm>
            <a:off x="8970739" y="5136870"/>
            <a:ext cx="144554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6FF1EC6-2796-45AB-AEA7-4E290C1AA9E2}"/>
              </a:ext>
            </a:extLst>
          </p:cNvPr>
          <p:cNvSpPr txBox="1"/>
          <p:nvPr/>
        </p:nvSpPr>
        <p:spPr>
          <a:xfrm>
            <a:off x="189574" y="4929111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二级指针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64E840B-5D35-41FF-9ADB-9AE7FCE8AAD3}"/>
              </a:ext>
            </a:extLst>
          </p:cNvPr>
          <p:cNvSpPr txBox="1"/>
          <p:nvPr/>
        </p:nvSpPr>
        <p:spPr>
          <a:xfrm>
            <a:off x="188720" y="3870347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三级指针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84350E-5CA1-4417-BACD-5F0723B741A3}"/>
              </a:ext>
            </a:extLst>
          </p:cNvPr>
          <p:cNvSpPr txBox="1"/>
          <p:nvPr/>
        </p:nvSpPr>
        <p:spPr>
          <a:xfrm>
            <a:off x="188059" y="3019311"/>
            <a:ext cx="5198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四级指针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F61B1FFC-AC26-40BA-ABC4-9F5366619E4F}"/>
              </a:ext>
            </a:extLst>
          </p:cNvPr>
          <p:cNvSpPr/>
          <p:nvPr/>
        </p:nvSpPr>
        <p:spPr>
          <a:xfrm>
            <a:off x="80026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5C1B526A-663C-4297-B1E6-F761798BAE56}"/>
              </a:ext>
            </a:extLst>
          </p:cNvPr>
          <p:cNvSpPr/>
          <p:nvPr/>
        </p:nvSpPr>
        <p:spPr>
          <a:xfrm>
            <a:off x="5902304" y="6064266"/>
            <a:ext cx="237915" cy="262759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400"/>
              <a:t>10</a:t>
            </a:r>
            <a:endParaRPr lang="zh-CN" altLang="en-US" sz="140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218673E-6B3B-4E30-A1C7-FC3C5209ADB8}"/>
              </a:ext>
            </a:extLst>
          </p:cNvPr>
          <p:cNvSpPr txBox="1"/>
          <p:nvPr/>
        </p:nvSpPr>
        <p:spPr>
          <a:xfrm>
            <a:off x="3340926" y="2950061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36A370E-DE25-4A91-B699-1AFFE12C1550}"/>
              </a:ext>
            </a:extLst>
          </p:cNvPr>
          <p:cNvSpPr txBox="1"/>
          <p:nvPr/>
        </p:nvSpPr>
        <p:spPr>
          <a:xfrm>
            <a:off x="1900590" y="385121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6BA1D57-7E48-4EC6-98A6-226FB7264068}"/>
              </a:ext>
            </a:extLst>
          </p:cNvPr>
          <p:cNvSpPr txBox="1"/>
          <p:nvPr/>
        </p:nvSpPr>
        <p:spPr>
          <a:xfrm>
            <a:off x="4455636" y="384868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2DD1C95-2C5A-4089-A4DC-6C72224CB33F}"/>
              </a:ext>
            </a:extLst>
          </p:cNvPr>
          <p:cNvSpPr txBox="1"/>
          <p:nvPr/>
        </p:nvSpPr>
        <p:spPr>
          <a:xfrm>
            <a:off x="7320676" y="384868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729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3" presetClass="pat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196 -0.436692 E" pathEditMode="relative" ptsTypes="">
                                      <p:cBhvr>
                                        <p:cTn id="18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96 0.436692 L 0 0 E" pathEditMode="relative" ptsTypes="">
                                      <p:cBhvr>
                                        <p:cTn id="18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6" presetClass="emph" presetSubtype="0" accel="42353" decel="4188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1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3" presetClass="pat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12 -0.436692 E" pathEditMode="relative" ptsTypes="">
                                      <p:cBhvr>
                                        <p:cTn id="20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12 0.436692 L 0 0 E" pathEditMode="relative" ptsTypes="">
                                      <p:cBhvr>
                                        <p:cTn id="20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" presetClass="emph" presetSubtype="0" accel="42353" decel="4188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1000" fill="hold"/>
                                        <p:tgtEl>
                                          <p:spTgt spid="1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1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accel="42353" decel="4188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0764 L 2.70833E-6 -3.7037E-6 " pathEditMode="relative" rAng="0" ptsTypes="AA">
                                      <p:cBhvr>
                                        <p:cTn id="2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394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9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10" presetClass="entr" presetSubtype="0" accel="42353" decel="4188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63" presetClass="path" presetSubtype="0" accel="42353" decel="4188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0764 L 2.70833E-6 -3.7037E-6 " pathEditMode="relative" rAng="0" ptsTypes="AA">
                                      <p:cBhvr>
                                        <p:cTn id="2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5394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6" presetClass="emph" presetSubtype="0" accel="42353" decel="4188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1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50"/>
                            </p:stCondLst>
                            <p:childTnLst>
                              <p:par>
                                <p:cTn id="2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000"/>
                            </p:stCondLst>
                            <p:childTnLst>
                              <p:par>
                                <p:cTn id="3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500"/>
                            </p:stCondLst>
                            <p:childTnLst>
                              <p:par>
                                <p:cTn id="3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000"/>
                            </p:stCondLst>
                            <p:childTnLst>
                              <p:par>
                                <p:cTn id="3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2500"/>
                            </p:stCondLst>
                            <p:childTnLst>
                              <p:par>
                                <p:cTn id="3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000"/>
                            </p:stCondLst>
                            <p:childTnLst>
                              <p:par>
                                <p:cTn id="3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1" grpId="0"/>
      <p:bldP spid="52" grpId="0" animBg="1"/>
      <p:bldP spid="52" grpId="1" animBg="1"/>
      <p:bldP spid="52" grpId="2" animBg="1"/>
      <p:bldP spid="55" grpId="0" animBg="1"/>
      <p:bldP spid="55" grpId="1" animBg="1"/>
      <p:bldP spid="55" grpId="2" animBg="1"/>
      <p:bldP spid="62" grpId="0" animBg="1"/>
      <p:bldP spid="63" grpId="0" animBg="1"/>
      <p:bldP spid="63" grpId="1" animBg="1"/>
      <p:bldP spid="63" grpId="2" animBg="1"/>
      <p:bldP spid="64" grpId="0" animBg="1"/>
      <p:bldP spid="65" grpId="0" animBg="1"/>
      <p:bldP spid="65" grpId="1" animBg="1"/>
      <p:bldP spid="65" grpId="2" animBg="1"/>
      <p:bldP spid="81" grpId="0" animBg="1"/>
      <p:bldP spid="82" grpId="0" animBg="1"/>
      <p:bldP spid="83" grpId="0" animBg="1"/>
      <p:bldP spid="84" grpId="0" animBg="1"/>
      <p:bldP spid="97" grpId="0" animBg="1"/>
      <p:bldP spid="98" grpId="0" animBg="1"/>
      <p:bldP spid="99" grpId="0" animBg="1"/>
      <p:bldP spid="100" grpId="0" animBg="1"/>
      <p:bldP spid="126" grpId="0"/>
      <p:bldP spid="127" grpId="0"/>
      <p:bldP spid="128" grpId="0"/>
      <p:bldP spid="129" grpId="0" animBg="1"/>
      <p:bldP spid="129" grpId="1" animBg="1"/>
      <p:bldP spid="129" grpId="2" animBg="1"/>
      <p:bldP spid="129" grpId="3" animBg="1"/>
      <p:bldP spid="130" grpId="0" animBg="1"/>
      <p:bldP spid="130" grpId="1" animBg="1"/>
      <p:bldP spid="130" grpId="2" animBg="1"/>
      <p:bldP spid="130" grpId="3" animBg="1"/>
      <p:bldP spid="131" grpId="0"/>
      <p:bldP spid="133" grpId="0"/>
      <p:bldP spid="134" grpId="0"/>
      <p:bldP spid="1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B1B880-5B76-4B26-8071-29EC9CBE4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39"/>
            <a:ext cx="5760538" cy="4684263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SkipList</a:t>
            </a:r>
            <a:r>
              <a:rPr lang="zh-CN" altLang="en-US"/>
              <a:t>的特点：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跳跃表是一个有序的双向链表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每个节点都可以包含多层指针，层数是</a:t>
            </a:r>
            <a:r>
              <a:rPr lang="en-US" altLang="zh-CN" sz="1600"/>
              <a:t>1</a:t>
            </a:r>
            <a:r>
              <a:rPr lang="zh-CN" altLang="en-US" sz="1600"/>
              <a:t>到</a:t>
            </a:r>
            <a:r>
              <a:rPr lang="en-US" altLang="zh-CN" sz="1600"/>
              <a:t>32</a:t>
            </a:r>
            <a:r>
              <a:rPr lang="zh-CN" altLang="en-US" sz="1600"/>
              <a:t>之间的随机数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不同层指针到下一个节点的跨度不同，层级越高，跨度越大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/>
              <a:t>增删改查效率与红黑树基本一致，实现却更简单。但空间复杂度更高</a:t>
            </a:r>
            <a:endParaRPr lang="en-US" altLang="zh-CN" sz="1600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168664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3C3D3F"/>
                </a:solidFill>
              </a:rPr>
              <a:t>RedisObject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SkipList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AD2B26"/>
                </a:solidFill>
              </a:rPr>
              <a:t>SortedSet</a:t>
            </a:r>
          </a:p>
        </p:txBody>
      </p:sp>
    </p:spTree>
    <p:extLst>
      <p:ext uri="{BB962C8B-B14F-4D97-AF65-F5344CB8AC3E}">
        <p14:creationId xmlns:p14="http://schemas.microsoft.com/office/powerpoint/2010/main" val="1859065784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SortedSet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en-US" altLang="zh-CN" b="1"/>
              <a:t>SortedSet</a:t>
            </a:r>
            <a:r>
              <a:rPr lang="zh-CN" altLang="en-US"/>
              <a:t>数据结构的特点是：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每组数据都包含</a:t>
            </a:r>
            <a:r>
              <a:rPr lang="en-US" altLang="zh-CN"/>
              <a:t>score</a:t>
            </a:r>
            <a:r>
              <a:rPr lang="zh-CN" altLang="en-US"/>
              <a:t>和</a:t>
            </a:r>
            <a:r>
              <a:rPr lang="en-US" altLang="zh-CN"/>
              <a:t>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member</a:t>
            </a:r>
            <a:r>
              <a:rPr lang="zh-CN" altLang="en-US"/>
              <a:t>唯一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可根据</a:t>
            </a:r>
            <a:r>
              <a:rPr lang="en-US" altLang="zh-CN"/>
              <a:t>score</a:t>
            </a:r>
            <a:r>
              <a:rPr lang="zh-CN" altLang="en-US"/>
              <a:t>排序</a:t>
            </a:r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FD3CAA-0568-B29C-BED4-FF39CE71910B}"/>
              </a:ext>
            </a:extLst>
          </p:cNvPr>
          <p:cNvSpPr/>
          <p:nvPr/>
        </p:nvSpPr>
        <p:spPr>
          <a:xfrm>
            <a:off x="4090516" y="4267663"/>
            <a:ext cx="2005484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ZSET</a:t>
            </a:r>
            <a:endParaRPr lang="zh-CN" altLang="en-US" sz="16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F605F2-0B99-3D65-C4C5-AEC2DBEC81DD}"/>
              </a:ext>
            </a:extLst>
          </p:cNvPr>
          <p:cNvSpPr/>
          <p:nvPr/>
        </p:nvSpPr>
        <p:spPr>
          <a:xfrm>
            <a:off x="4090527" y="4681903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*</a:t>
            </a:r>
            <a:r>
              <a:rPr lang="en-US" altLang="zh-CN" sz="1200"/>
              <a:t>dict</a:t>
            </a:r>
            <a:endParaRPr lang="zh-CN" altLang="en-US" sz="1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C3B012-AA6C-067E-369D-E5A9869E658E}"/>
              </a:ext>
            </a:extLst>
          </p:cNvPr>
          <p:cNvSpPr/>
          <p:nvPr/>
        </p:nvSpPr>
        <p:spPr>
          <a:xfrm>
            <a:off x="4090515" y="5102047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*zsl</a:t>
            </a:r>
            <a:endParaRPr lang="zh-CN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17A620-1086-F5DD-019D-713C47CFBF8C}"/>
              </a:ext>
            </a:extLst>
          </p:cNvPr>
          <p:cNvSpPr/>
          <p:nvPr/>
        </p:nvSpPr>
        <p:spPr>
          <a:xfrm>
            <a:off x="1357517" y="3644071"/>
            <a:ext cx="2005484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600" b="1"/>
              <a:t>RedisObject</a:t>
            </a:r>
            <a:endParaRPr lang="zh-CN" altLang="en-US" sz="1600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07C213-D902-3275-36B0-D44A84465ECC}"/>
              </a:ext>
            </a:extLst>
          </p:cNvPr>
          <p:cNvSpPr/>
          <p:nvPr/>
        </p:nvSpPr>
        <p:spPr>
          <a:xfrm>
            <a:off x="1357528" y="4058311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type:</a:t>
            </a:r>
          </a:p>
          <a:p>
            <a:pPr algn="ctr"/>
            <a:r>
              <a:rPr lang="en-US" altLang="zh-CN" sz="1200"/>
              <a:t>OBJ_ZSET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3CE04B-18BF-DA03-897C-6020B2754D41}"/>
              </a:ext>
            </a:extLst>
          </p:cNvPr>
          <p:cNvSpPr/>
          <p:nvPr/>
        </p:nvSpPr>
        <p:spPr>
          <a:xfrm>
            <a:off x="1357516" y="4478455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encoding:</a:t>
            </a:r>
          </a:p>
          <a:p>
            <a:pPr algn="ctr"/>
            <a:r>
              <a:rPr lang="en-US" altLang="zh-CN" sz="1200"/>
              <a:t>OBJ_ENCODING_SKIPLIST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503E7D-7D2F-294F-6D59-4007E9A84A94}"/>
              </a:ext>
            </a:extLst>
          </p:cNvPr>
          <p:cNvSpPr/>
          <p:nvPr/>
        </p:nvSpPr>
        <p:spPr>
          <a:xfrm>
            <a:off x="1357516" y="4900039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lru</a:t>
            </a:r>
            <a:endParaRPr lang="zh-CN" altLang="en-US" sz="12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14E12D-42FD-A370-5457-6F44DD392930}"/>
              </a:ext>
            </a:extLst>
          </p:cNvPr>
          <p:cNvSpPr/>
          <p:nvPr/>
        </p:nvSpPr>
        <p:spPr>
          <a:xfrm>
            <a:off x="1357516" y="5313182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refcount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24CED9-491E-FF37-3C62-74A587B7079C}"/>
              </a:ext>
            </a:extLst>
          </p:cNvPr>
          <p:cNvSpPr/>
          <p:nvPr/>
        </p:nvSpPr>
        <p:spPr>
          <a:xfrm>
            <a:off x="1357516" y="5726325"/>
            <a:ext cx="2005485" cy="4215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ptr</a:t>
            </a:r>
            <a:endParaRPr lang="zh-CN" altLang="en-US" sz="120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6EC95417-7B96-DEC4-9D50-D02DF356FAB5}"/>
              </a:ext>
            </a:extLst>
          </p:cNvPr>
          <p:cNvCxnSpPr>
            <a:stCxn id="19" idx="3"/>
            <a:endCxn id="2" idx="1"/>
          </p:cNvCxnSpPr>
          <p:nvPr/>
        </p:nvCxnSpPr>
        <p:spPr>
          <a:xfrm flipV="1">
            <a:off x="3363001" y="4478455"/>
            <a:ext cx="727515" cy="1458662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BC6929A8-68EC-E1C2-196B-14A9DB9DA4D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096012" y="3752999"/>
            <a:ext cx="849788" cy="1139696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256B952-372D-8A03-5A1C-F732FB24D911}"/>
              </a:ext>
            </a:extLst>
          </p:cNvPr>
          <p:cNvSpPr txBox="1"/>
          <p:nvPr/>
        </p:nvSpPr>
        <p:spPr>
          <a:xfrm>
            <a:off x="6896678" y="3299255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HashTable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15F8DD22-6D03-3D8D-CF02-E0CB126C7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39965"/>
              </p:ext>
            </p:extLst>
          </p:nvPr>
        </p:nvGraphicFramePr>
        <p:xfrm>
          <a:off x="7245547" y="4602844"/>
          <a:ext cx="208280" cy="13896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92997"/>
                    </a:ext>
                  </a:extLst>
                </a:gridCol>
              </a:tblGrid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248511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1948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78760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250847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780585"/>
                  </a:ext>
                </a:extLst>
              </a:tr>
            </a:tbl>
          </a:graphicData>
        </a:graphic>
      </p:graphicFrame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D59C97-7E10-1A36-1B91-6FBBBD42583E}"/>
              </a:ext>
            </a:extLst>
          </p:cNvPr>
          <p:cNvSpPr/>
          <p:nvPr/>
        </p:nvSpPr>
        <p:spPr>
          <a:xfrm>
            <a:off x="9423300" y="3280264"/>
            <a:ext cx="325925" cy="16111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表格 29">
            <a:extLst>
              <a:ext uri="{FF2B5EF4-FFF2-40B4-BE49-F238E27FC236}">
                <a16:creationId xmlns:a16="http://schemas.microsoft.com/office/drawing/2014/main" id="{B84BFC53-F19E-6EA1-CF09-962A9E047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04817"/>
              </p:ext>
            </p:extLst>
          </p:nvPr>
        </p:nvGraphicFramePr>
        <p:xfrm>
          <a:off x="9665468" y="4602844"/>
          <a:ext cx="208280" cy="13896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92997"/>
                    </a:ext>
                  </a:extLst>
                </a:gridCol>
              </a:tblGrid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248511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1948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78760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250847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780585"/>
                  </a:ext>
                </a:extLst>
              </a:tr>
            </a:tbl>
          </a:graphicData>
        </a:graphic>
      </p:graphicFrame>
      <p:graphicFrame>
        <p:nvGraphicFramePr>
          <p:cNvPr id="42" name="表格 29">
            <a:extLst>
              <a:ext uri="{FF2B5EF4-FFF2-40B4-BE49-F238E27FC236}">
                <a16:creationId xmlns:a16="http://schemas.microsoft.com/office/drawing/2014/main" id="{A80D624B-7B09-62C2-E98B-FEF5C09C2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09411"/>
              </p:ext>
            </p:extLst>
          </p:nvPr>
        </p:nvGraphicFramePr>
        <p:xfrm>
          <a:off x="10875430" y="5158688"/>
          <a:ext cx="208280" cy="83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92997"/>
                    </a:ext>
                  </a:extLst>
                </a:gridCol>
              </a:tblGrid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248511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1948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78760"/>
                  </a:ext>
                </a:extLst>
              </a:tr>
            </a:tbl>
          </a:graphicData>
        </a:graphic>
      </p:graphicFrame>
      <p:graphicFrame>
        <p:nvGraphicFramePr>
          <p:cNvPr id="43" name="表格 29">
            <a:extLst>
              <a:ext uri="{FF2B5EF4-FFF2-40B4-BE49-F238E27FC236}">
                <a16:creationId xmlns:a16="http://schemas.microsoft.com/office/drawing/2014/main" id="{54ACB568-2B01-23F8-8176-73777E2C5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12669"/>
              </p:ext>
            </p:extLst>
          </p:nvPr>
        </p:nvGraphicFramePr>
        <p:xfrm>
          <a:off x="8455508" y="5158688"/>
          <a:ext cx="208280" cy="8337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92997"/>
                    </a:ext>
                  </a:extLst>
                </a:gridCol>
              </a:tblGrid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248511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881948"/>
                  </a:ext>
                </a:extLst>
              </a:tr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78760"/>
                  </a:ext>
                </a:extLst>
              </a:tr>
            </a:tbl>
          </a:graphicData>
        </a:graphic>
      </p:graphicFrame>
      <p:graphicFrame>
        <p:nvGraphicFramePr>
          <p:cNvPr id="44" name="表格 29">
            <a:extLst>
              <a:ext uri="{FF2B5EF4-FFF2-40B4-BE49-F238E27FC236}">
                <a16:creationId xmlns:a16="http://schemas.microsoft.com/office/drawing/2014/main" id="{6BC539F0-7E4D-7A84-C2C6-A84CB502A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72915"/>
              </p:ext>
            </p:extLst>
          </p:nvPr>
        </p:nvGraphicFramePr>
        <p:xfrm>
          <a:off x="10270448" y="5714532"/>
          <a:ext cx="208280" cy="2779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92997"/>
                    </a:ext>
                  </a:extLst>
                </a:gridCol>
              </a:tblGrid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248511"/>
                  </a:ext>
                </a:extLst>
              </a:tr>
            </a:tbl>
          </a:graphicData>
        </a:graphic>
      </p:graphicFrame>
      <p:graphicFrame>
        <p:nvGraphicFramePr>
          <p:cNvPr id="45" name="表格 29">
            <a:extLst>
              <a:ext uri="{FF2B5EF4-FFF2-40B4-BE49-F238E27FC236}">
                <a16:creationId xmlns:a16="http://schemas.microsoft.com/office/drawing/2014/main" id="{5FC26FFD-9465-02B0-741B-F7DC37EE7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63490"/>
              </p:ext>
            </p:extLst>
          </p:nvPr>
        </p:nvGraphicFramePr>
        <p:xfrm>
          <a:off x="7850528" y="5714532"/>
          <a:ext cx="208280" cy="27792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92997"/>
                    </a:ext>
                  </a:extLst>
                </a:gridCol>
              </a:tblGrid>
              <a:tr h="27792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248511"/>
                  </a:ext>
                </a:extLst>
              </a:tr>
            </a:tbl>
          </a:graphicData>
        </a:graphic>
      </p:graphicFrame>
      <p:graphicFrame>
        <p:nvGraphicFramePr>
          <p:cNvPr id="46" name="表格 29">
            <a:extLst>
              <a:ext uri="{FF2B5EF4-FFF2-40B4-BE49-F238E27FC236}">
                <a16:creationId xmlns:a16="http://schemas.microsoft.com/office/drawing/2014/main" id="{1F2F480C-6961-3B5E-5A92-B64833B6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43144"/>
              </p:ext>
            </p:extLst>
          </p:nvPr>
        </p:nvGraphicFramePr>
        <p:xfrm>
          <a:off x="9060488" y="5740994"/>
          <a:ext cx="208280" cy="251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92997"/>
                    </a:ext>
                  </a:extLst>
                </a:gridCol>
              </a:tblGrid>
              <a:tr h="239462">
                <a:tc>
                  <a:txBody>
                    <a:bodyPr/>
                    <a:lstStyle/>
                    <a:p>
                      <a:endParaRPr lang="zh-CN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248511"/>
                  </a:ext>
                </a:extLst>
              </a:tr>
            </a:tbl>
          </a:graphicData>
        </a:graphic>
      </p:graphicFrame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F321E2-4634-6857-DF5E-10D37808DC5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453827" y="5853493"/>
            <a:ext cx="3967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F5CC1D-F74B-1483-F44C-AD3B88528061}"/>
              </a:ext>
            </a:extLst>
          </p:cNvPr>
          <p:cNvCxnSpPr>
            <a:cxnSpLocks/>
          </p:cNvCxnSpPr>
          <p:nvPr/>
        </p:nvCxnSpPr>
        <p:spPr>
          <a:xfrm>
            <a:off x="8058808" y="5853493"/>
            <a:ext cx="3967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1FC15AF-A51E-AF59-A2A6-26977489B698}"/>
              </a:ext>
            </a:extLst>
          </p:cNvPr>
          <p:cNvCxnSpPr>
            <a:cxnSpLocks/>
          </p:cNvCxnSpPr>
          <p:nvPr/>
        </p:nvCxnSpPr>
        <p:spPr>
          <a:xfrm>
            <a:off x="8663789" y="5853493"/>
            <a:ext cx="3967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3C71F97-9612-45CF-3357-C482C6AFD99B}"/>
              </a:ext>
            </a:extLst>
          </p:cNvPr>
          <p:cNvCxnSpPr>
            <a:cxnSpLocks/>
          </p:cNvCxnSpPr>
          <p:nvPr/>
        </p:nvCxnSpPr>
        <p:spPr>
          <a:xfrm>
            <a:off x="9268770" y="5853493"/>
            <a:ext cx="3967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16C3F18-F437-1E06-95E2-FCA9ED1D69E9}"/>
              </a:ext>
            </a:extLst>
          </p:cNvPr>
          <p:cNvCxnSpPr>
            <a:cxnSpLocks/>
          </p:cNvCxnSpPr>
          <p:nvPr/>
        </p:nvCxnSpPr>
        <p:spPr>
          <a:xfrm>
            <a:off x="9873751" y="5853493"/>
            <a:ext cx="3967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A858AA6-C2C6-2797-BC9F-15FA64C6A123}"/>
              </a:ext>
            </a:extLst>
          </p:cNvPr>
          <p:cNvCxnSpPr>
            <a:cxnSpLocks/>
          </p:cNvCxnSpPr>
          <p:nvPr/>
        </p:nvCxnSpPr>
        <p:spPr>
          <a:xfrm>
            <a:off x="10478732" y="5853493"/>
            <a:ext cx="3967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1CA20E-8AAF-C6EB-F521-136BA18AC836}"/>
              </a:ext>
            </a:extLst>
          </p:cNvPr>
          <p:cNvCxnSpPr>
            <a:cxnSpLocks/>
          </p:cNvCxnSpPr>
          <p:nvPr/>
        </p:nvCxnSpPr>
        <p:spPr>
          <a:xfrm>
            <a:off x="7453827" y="5297056"/>
            <a:ext cx="1001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AF8DE0A-BBEE-CCA0-42F3-BA220E0CC43A}"/>
              </a:ext>
            </a:extLst>
          </p:cNvPr>
          <p:cNvCxnSpPr>
            <a:cxnSpLocks/>
          </p:cNvCxnSpPr>
          <p:nvPr/>
        </p:nvCxnSpPr>
        <p:spPr>
          <a:xfrm>
            <a:off x="8663788" y="5298228"/>
            <a:ext cx="1001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6257268-AC29-F4FC-10B1-97BEC58CB2C8}"/>
              </a:ext>
            </a:extLst>
          </p:cNvPr>
          <p:cNvCxnSpPr>
            <a:cxnSpLocks/>
          </p:cNvCxnSpPr>
          <p:nvPr/>
        </p:nvCxnSpPr>
        <p:spPr>
          <a:xfrm>
            <a:off x="9873748" y="5290154"/>
            <a:ext cx="1001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C0202D0-9F02-96D8-A1CE-A1B6B5AC961A}"/>
              </a:ext>
            </a:extLst>
          </p:cNvPr>
          <p:cNvCxnSpPr>
            <a:cxnSpLocks/>
          </p:cNvCxnSpPr>
          <p:nvPr/>
        </p:nvCxnSpPr>
        <p:spPr>
          <a:xfrm>
            <a:off x="7453827" y="4728081"/>
            <a:ext cx="2211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05A5C0C-0840-1303-BD9A-1CEDB5555EE3}"/>
              </a:ext>
            </a:extLst>
          </p:cNvPr>
          <p:cNvSpPr txBox="1"/>
          <p:nvPr/>
        </p:nvSpPr>
        <p:spPr>
          <a:xfrm>
            <a:off x="6826310" y="6023611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SkipList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1C838F8C-07ED-B48C-98FA-DE791ACB98DC}"/>
              </a:ext>
            </a:extLst>
          </p:cNvPr>
          <p:cNvCxnSpPr>
            <a:stCxn id="5" idx="3"/>
          </p:cNvCxnSpPr>
          <p:nvPr/>
        </p:nvCxnSpPr>
        <p:spPr>
          <a:xfrm>
            <a:off x="6096000" y="5312839"/>
            <a:ext cx="1143243" cy="55388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PA-矩形 67">
            <a:extLst>
              <a:ext uri="{FF2B5EF4-FFF2-40B4-BE49-F238E27FC236}">
                <a16:creationId xmlns:a16="http://schemas.microsoft.com/office/drawing/2014/main" id="{BD70126D-0AFA-2FDB-4551-ABF3A869D12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960984" y="3596734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PA-矩形 68">
            <a:extLst>
              <a:ext uri="{FF2B5EF4-FFF2-40B4-BE49-F238E27FC236}">
                <a16:creationId xmlns:a16="http://schemas.microsoft.com/office/drawing/2014/main" id="{FE281C62-589D-B81E-33BA-9760AE1D5A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517710" y="3595411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PA-矩形 69">
            <a:extLst>
              <a:ext uri="{FF2B5EF4-FFF2-40B4-BE49-F238E27FC236}">
                <a16:creationId xmlns:a16="http://schemas.microsoft.com/office/drawing/2014/main" id="{812E9CD7-70C3-548E-F1DF-6F16B15FB5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74436" y="3595411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PA-矩形 70">
            <a:extLst>
              <a:ext uri="{FF2B5EF4-FFF2-40B4-BE49-F238E27FC236}">
                <a16:creationId xmlns:a16="http://schemas.microsoft.com/office/drawing/2014/main" id="{75E97E6F-E262-877D-8066-192835A263E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31162" y="3595411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-矩形 71">
            <a:extLst>
              <a:ext uri="{FF2B5EF4-FFF2-40B4-BE49-F238E27FC236}">
                <a16:creationId xmlns:a16="http://schemas.microsoft.com/office/drawing/2014/main" id="{B85B6A3E-A63F-C69D-7088-00DE8D02B37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187888" y="3595411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PA-矩形 72">
            <a:extLst>
              <a:ext uri="{FF2B5EF4-FFF2-40B4-BE49-F238E27FC236}">
                <a16:creationId xmlns:a16="http://schemas.microsoft.com/office/drawing/2014/main" id="{B12FD34E-B9BC-3AE8-9495-B487EE100B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746950" y="3595411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PA-矩形 73">
            <a:extLst>
              <a:ext uri="{FF2B5EF4-FFF2-40B4-BE49-F238E27FC236}">
                <a16:creationId xmlns:a16="http://schemas.microsoft.com/office/drawing/2014/main" id="{D8023576-EE06-793D-7488-54BC03DD5B5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306010" y="3595411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2A87015-611C-D4F0-3F1B-3AABC7BFD252}"/>
              </a:ext>
            </a:extLst>
          </p:cNvPr>
          <p:cNvSpPr/>
          <p:nvPr/>
        </p:nvSpPr>
        <p:spPr>
          <a:xfrm>
            <a:off x="8172344" y="3664695"/>
            <a:ext cx="325925" cy="1611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3D154D2-25B1-B3D4-A73A-D00035608132}"/>
              </a:ext>
            </a:extLst>
          </p:cNvPr>
          <p:cNvSpPr/>
          <p:nvPr/>
        </p:nvSpPr>
        <p:spPr>
          <a:xfrm>
            <a:off x="9260338" y="3664695"/>
            <a:ext cx="325925" cy="1611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B200EFA-C4A5-9B32-E339-99C9DF499084}"/>
              </a:ext>
            </a:extLst>
          </p:cNvPr>
          <p:cNvSpPr/>
          <p:nvPr/>
        </p:nvSpPr>
        <p:spPr>
          <a:xfrm>
            <a:off x="10348332" y="3664695"/>
            <a:ext cx="325925" cy="1611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2482F2F-94B1-6195-8FCC-C85549C5D511}"/>
              </a:ext>
            </a:extLst>
          </p:cNvPr>
          <p:cNvCxnSpPr>
            <a:stCxn id="34" idx="0"/>
            <a:endCxn id="36" idx="2"/>
          </p:cNvCxnSpPr>
          <p:nvPr/>
        </p:nvCxnSpPr>
        <p:spPr>
          <a:xfrm flipV="1">
            <a:off x="9423301" y="3441377"/>
            <a:ext cx="162962" cy="22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CE550F0-D39E-544D-61DE-BAF9BCB8FF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4476" y="1399530"/>
            <a:ext cx="5580952" cy="15142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094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" dur="75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00"/>
                            </p:stCondLst>
                            <p:childTnLst>
                              <p:par>
                                <p:cTn id="84" presetID="1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7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88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8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9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94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5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9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97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1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01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02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04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37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37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6" presetClass="entr" presetSubtype="37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9" grpId="0" animBg="1"/>
      <p:bldP spid="11" grpId="0" animBg="1"/>
      <p:bldP spid="13" grpId="0" animBg="1"/>
      <p:bldP spid="14" grpId="0" animBg="1"/>
      <p:bldP spid="16" grpId="0" animBg="1"/>
      <p:bldP spid="19" grpId="0" animBg="1"/>
      <p:bldP spid="27" grpId="0"/>
      <p:bldP spid="36" grpId="0" animBg="1"/>
      <p:bldP spid="63" grpId="0"/>
      <p:bldP spid="68" grpId="0" animBg="1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33" grpId="0" animBg="1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36E761-97F1-1171-423B-1E0FFAC1C7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SortedSet</a:t>
            </a:r>
            <a:r>
              <a:rPr lang="zh-CN" altLang="en-US"/>
              <a:t>的底层数据结构是怎样的？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首先</a:t>
            </a:r>
            <a:r>
              <a:rPr lang="en-US" altLang="zh-CN" sz="1600"/>
              <a:t>SortedSet</a:t>
            </a:r>
            <a:r>
              <a:rPr lang="zh-CN" altLang="en-US" sz="1600"/>
              <a:t>需要能存储</a:t>
            </a:r>
            <a:r>
              <a:rPr lang="en-US" altLang="zh-CN" sz="1600"/>
              <a:t>score</a:t>
            </a:r>
            <a:r>
              <a:rPr lang="zh-CN" altLang="en-US" sz="1600"/>
              <a:t>和</a:t>
            </a:r>
            <a:r>
              <a:rPr lang="en-US" altLang="zh-CN" sz="1600"/>
              <a:t>member</a:t>
            </a:r>
            <a:r>
              <a:rPr lang="zh-CN" altLang="en-US" sz="1600"/>
              <a:t>值，而且要快捷的根据</a:t>
            </a:r>
            <a:r>
              <a:rPr lang="en-US" altLang="zh-CN" sz="1600"/>
              <a:t>member</a:t>
            </a:r>
            <a:r>
              <a:rPr lang="zh-CN" altLang="en-US" sz="1600"/>
              <a:t>查询</a:t>
            </a:r>
            <a:r>
              <a:rPr lang="en-US" altLang="zh-CN" sz="1600"/>
              <a:t>score</a:t>
            </a:r>
            <a:r>
              <a:rPr lang="zh-CN" altLang="en-US" sz="1600"/>
              <a:t>，因此底层有一个哈希表，以</a:t>
            </a:r>
            <a:r>
              <a:rPr lang="en-US" altLang="zh-CN" sz="1600"/>
              <a:t>member</a:t>
            </a:r>
            <a:r>
              <a:rPr lang="zh-CN" altLang="en-US" sz="1600"/>
              <a:t>为键，以</a:t>
            </a:r>
            <a:r>
              <a:rPr lang="en-US" altLang="zh-CN" sz="1600"/>
              <a:t>score</a:t>
            </a:r>
            <a:r>
              <a:rPr lang="zh-CN" altLang="en-US" sz="1600"/>
              <a:t>为</a:t>
            </a:r>
            <a:r>
              <a:rPr lang="en-US" altLang="zh-CN" sz="1600"/>
              <a:t>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其次</a:t>
            </a:r>
            <a:r>
              <a:rPr lang="en-US" altLang="zh-CN" sz="1600"/>
              <a:t>SortedSet</a:t>
            </a:r>
            <a:r>
              <a:rPr lang="zh-CN" altLang="en-US" sz="1600"/>
              <a:t>还需要能根据</a:t>
            </a:r>
            <a:r>
              <a:rPr lang="en-US" altLang="zh-CN" sz="1600"/>
              <a:t>score</a:t>
            </a:r>
            <a:r>
              <a:rPr lang="zh-CN" altLang="en-US" sz="1600"/>
              <a:t>排序，因此底层还维护了一个跳表。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当需要根据</a:t>
            </a:r>
            <a:r>
              <a:rPr lang="en-US" altLang="zh-CN" sz="1600"/>
              <a:t>member</a:t>
            </a:r>
            <a:r>
              <a:rPr lang="zh-CN" altLang="en-US" sz="1600"/>
              <a:t>查询</a:t>
            </a:r>
            <a:r>
              <a:rPr lang="en-US" altLang="zh-CN" sz="1600"/>
              <a:t>score</a:t>
            </a:r>
            <a:r>
              <a:rPr lang="zh-CN" altLang="en-US" sz="1600"/>
              <a:t>时，就去哈希表中查询；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/>
              <a:t>当需要根据</a:t>
            </a:r>
            <a:r>
              <a:rPr lang="en-US" altLang="zh-CN" sz="1600"/>
              <a:t>score</a:t>
            </a:r>
            <a:r>
              <a:rPr lang="zh-CN" altLang="en-US" sz="1600"/>
              <a:t>排序查询时，则基于跳表查询</a:t>
            </a:r>
          </a:p>
        </p:txBody>
      </p:sp>
    </p:spTree>
    <p:extLst>
      <p:ext uri="{BB962C8B-B14F-4D97-AF65-F5344CB8AC3E}">
        <p14:creationId xmlns:p14="http://schemas.microsoft.com/office/powerpoint/2010/main" val="38303736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搭建主从集群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主从同步原理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哨兵原理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428C0904-DA42-B5F3-4550-7C7C0016BB14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搭建哨兵集群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750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内存回收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40288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过期</a:t>
            </a:r>
            <a:r>
              <a:rPr lang="en-US" altLang="zh-CN">
                <a:solidFill>
                  <a:srgbClr val="B60004"/>
                </a:solidFill>
              </a:rPr>
              <a:t>KEY</a:t>
            </a:r>
            <a:r>
              <a:rPr lang="zh-CN" altLang="en-US">
                <a:solidFill>
                  <a:srgbClr val="B60004"/>
                </a:solidFill>
              </a:rPr>
              <a:t>处理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内存淘汰策略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940679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过期</a:t>
            </a:r>
            <a:r>
              <a:rPr lang="en-US" altLang="zh-CN">
                <a:solidFill>
                  <a:srgbClr val="B60004"/>
                </a:solidFill>
              </a:rPr>
              <a:t>KEY</a:t>
            </a:r>
            <a:r>
              <a:rPr lang="zh-CN" altLang="en-US">
                <a:solidFill>
                  <a:srgbClr val="B60004"/>
                </a:solidFill>
              </a:rPr>
              <a:t>处理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提供了</a:t>
            </a:r>
            <a:r>
              <a:rPr lang="en-US" altLang="zh-CN"/>
              <a:t>expire</a:t>
            </a:r>
            <a:r>
              <a:rPr lang="zh-CN" altLang="en-US"/>
              <a:t>命令，给</a:t>
            </a:r>
            <a:r>
              <a:rPr lang="en-US" altLang="zh-CN"/>
              <a:t>key</a:t>
            </a:r>
            <a:r>
              <a:rPr lang="zh-CN" altLang="en-US"/>
              <a:t>设置</a:t>
            </a:r>
            <a:r>
              <a:rPr lang="en-US" altLang="zh-CN"/>
              <a:t>TTL</a:t>
            </a:r>
            <a:r>
              <a:rPr lang="zh-CN" altLang="en-US"/>
              <a:t>（存活时间）：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可以发现，当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TTL</a:t>
            </a:r>
            <a:r>
              <a:rPr lang="zh-CN" altLang="en-US"/>
              <a:t>到期以后，再次访问</a:t>
            </a:r>
            <a:r>
              <a:rPr lang="en-US" altLang="zh-CN"/>
              <a:t>name</a:t>
            </a:r>
            <a:r>
              <a:rPr lang="zh-CN" altLang="en-US"/>
              <a:t>返回的是</a:t>
            </a:r>
            <a:r>
              <a:rPr lang="en-US" altLang="zh-CN"/>
              <a:t>nil</a:t>
            </a:r>
            <a:r>
              <a:rPr lang="zh-CN" altLang="en-US"/>
              <a:t>，说明这个</a:t>
            </a:r>
            <a:r>
              <a:rPr lang="en-US" altLang="zh-CN"/>
              <a:t>key</a:t>
            </a:r>
            <a:r>
              <a:rPr lang="zh-CN" altLang="en-US"/>
              <a:t>已经不存在了，对应的内存也得到释放。从而起到内存回收的目的。</a:t>
            </a:r>
          </a:p>
          <a:p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A45FD1-5FA6-5CBB-9483-DACAB39E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56" y="2216567"/>
            <a:ext cx="6629975" cy="2095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920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8C306F-B52F-4B07-8892-D3E1A55AE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这里有两个问题需要我们思考：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en-US" altLang="zh-CN"/>
              <a:t>Redis</a:t>
            </a:r>
            <a:r>
              <a:rPr lang="zh-CN" altLang="en-US"/>
              <a:t>是如何知道一个</a:t>
            </a:r>
            <a:r>
              <a:rPr lang="en-US" altLang="zh-CN"/>
              <a:t>key</a:t>
            </a:r>
            <a:r>
              <a:rPr lang="zh-CN" altLang="en-US"/>
              <a:t>是否过期呢？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是不是</a:t>
            </a:r>
            <a:r>
              <a:rPr lang="en-US" altLang="zh-CN"/>
              <a:t>TTL</a:t>
            </a:r>
            <a:r>
              <a:rPr lang="zh-CN" altLang="en-US"/>
              <a:t>到期就立即删除了呢？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过期</a:t>
            </a:r>
            <a:r>
              <a:rPr lang="en-US" altLang="zh-CN">
                <a:solidFill>
                  <a:srgbClr val="B60004"/>
                </a:solidFill>
              </a:rPr>
              <a:t>KEY</a:t>
            </a:r>
            <a:r>
              <a:rPr lang="zh-CN" altLang="en-US">
                <a:solidFill>
                  <a:srgbClr val="B60004"/>
                </a:solidFill>
              </a:rPr>
              <a:t>处理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的本身是键值型数据库，其所有数据都存在一个</a:t>
            </a:r>
            <a:r>
              <a:rPr lang="en-US" altLang="zh-CN"/>
              <a:t>redisDB</a:t>
            </a:r>
            <a:r>
              <a:rPr lang="zh-CN" altLang="en-US"/>
              <a:t>的结构体中，其中包含两个哈希表：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dict</a:t>
            </a:r>
            <a:r>
              <a:rPr lang="zh-CN" altLang="en-US"/>
              <a:t>：保存</a:t>
            </a:r>
            <a:r>
              <a:rPr lang="en-US" altLang="zh-CN"/>
              <a:t>Redis</a:t>
            </a:r>
            <a:r>
              <a:rPr lang="zh-CN" altLang="en-US"/>
              <a:t>中所有的键值对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expires</a:t>
            </a:r>
            <a:r>
              <a:rPr lang="zh-CN" altLang="en-US"/>
              <a:t>：保存</a:t>
            </a:r>
            <a:r>
              <a:rPr lang="en-US" altLang="zh-CN"/>
              <a:t>Redis</a:t>
            </a:r>
            <a:r>
              <a:rPr lang="zh-CN" altLang="en-US"/>
              <a:t>中所有的设置了过期时间的</a:t>
            </a:r>
            <a:r>
              <a:rPr lang="en-US" altLang="zh-CN" b="1"/>
              <a:t>KEY</a:t>
            </a:r>
            <a:r>
              <a:rPr lang="zh-CN" altLang="en-US"/>
              <a:t>及其</a:t>
            </a:r>
            <a:r>
              <a:rPr lang="zh-CN" altLang="en-US" b="1"/>
              <a:t>到期时间</a:t>
            </a:r>
            <a:r>
              <a:rPr lang="zh-CN" altLang="en-US"/>
              <a:t>（写入时间</a:t>
            </a:r>
            <a:r>
              <a:rPr lang="en-US" altLang="zh-CN"/>
              <a:t>+TTL</a:t>
            </a:r>
            <a:r>
              <a:rPr lang="zh-CN" altLang="en-US"/>
              <a:t>）</a:t>
            </a:r>
            <a:endParaRPr lang="en-US" altLang="zh-CN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79FF40-8656-A6B7-FA17-CD2721076150}"/>
              </a:ext>
            </a:extLst>
          </p:cNvPr>
          <p:cNvGrpSpPr/>
          <p:nvPr/>
        </p:nvGrpSpPr>
        <p:grpSpPr>
          <a:xfrm>
            <a:off x="1514170" y="3714075"/>
            <a:ext cx="1768076" cy="1997889"/>
            <a:chOff x="512058" y="3079190"/>
            <a:chExt cx="1768076" cy="199788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E316065-7860-124A-9E4B-D207B244BA45}"/>
                </a:ext>
              </a:extLst>
            </p:cNvPr>
            <p:cNvSpPr/>
            <p:nvPr/>
          </p:nvSpPr>
          <p:spPr>
            <a:xfrm>
              <a:off x="512063" y="3079190"/>
              <a:ext cx="1768069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600" b="1"/>
                <a:t>redisDb</a:t>
              </a:r>
              <a:endParaRPr lang="zh-CN" altLang="en-US" sz="1600" b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CA5D0A6-5264-11C1-5C8A-0FE835EA322F}"/>
                </a:ext>
              </a:extLst>
            </p:cNvPr>
            <p:cNvSpPr/>
            <p:nvPr/>
          </p:nvSpPr>
          <p:spPr>
            <a:xfrm>
              <a:off x="512064" y="3420434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*dict</a:t>
              </a:r>
              <a:endParaRPr lang="zh-CN" altLang="en-US" sz="12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B640475-2D19-8C9A-3FDF-B7A5833A0C2D}"/>
                </a:ext>
              </a:extLst>
            </p:cNvPr>
            <p:cNvSpPr/>
            <p:nvPr/>
          </p:nvSpPr>
          <p:spPr>
            <a:xfrm>
              <a:off x="512062" y="3748466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r>
                <a:rPr lang="en-US" altLang="zh-CN" sz="1200"/>
                <a:t>      *expires</a:t>
              </a:r>
              <a:endParaRPr lang="zh-CN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4BCC99-D961-0FD3-E14D-C8C73C7072CE}"/>
                </a:ext>
              </a:extLst>
            </p:cNvPr>
            <p:cNvSpPr/>
            <p:nvPr/>
          </p:nvSpPr>
          <p:spPr>
            <a:xfrm>
              <a:off x="512060" y="4076498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id:0</a:t>
              </a:r>
              <a:endParaRPr lang="zh-CN" altLang="en-US" sz="1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16BB16-98A0-2228-1624-35110B7AB4EA}"/>
                </a:ext>
              </a:extLst>
            </p:cNvPr>
            <p:cNvSpPr/>
            <p:nvPr/>
          </p:nvSpPr>
          <p:spPr>
            <a:xfrm>
              <a:off x="512058" y="4404530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avg_ttl: 0</a:t>
              </a:r>
              <a:endParaRPr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5AA9E11-2742-67EF-E75D-68297410BD16}"/>
                </a:ext>
              </a:extLst>
            </p:cNvPr>
            <p:cNvSpPr/>
            <p:nvPr/>
          </p:nvSpPr>
          <p:spPr>
            <a:xfrm>
              <a:off x="512058" y="4739148"/>
              <a:ext cx="1768070" cy="337931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altLang="zh-CN" sz="1200"/>
                <a:t>expires_cursor: 0</a:t>
              </a:r>
              <a:endParaRPr lang="zh-CN" altLang="en-US" sz="120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7FC050D-9A2E-B641-E36F-0D964B576B05}"/>
              </a:ext>
            </a:extLst>
          </p:cNvPr>
          <p:cNvSpPr txBox="1"/>
          <p:nvPr/>
        </p:nvSpPr>
        <p:spPr>
          <a:xfrm>
            <a:off x="5864765" y="3205976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HashTable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ACF806E-9912-D31C-8265-50ADB12339BE}"/>
              </a:ext>
            </a:extLst>
          </p:cNvPr>
          <p:cNvSpPr/>
          <p:nvPr/>
        </p:nvSpPr>
        <p:spPr>
          <a:xfrm>
            <a:off x="8391387" y="3186985"/>
            <a:ext cx="325925" cy="16111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矩形 67">
            <a:extLst>
              <a:ext uri="{FF2B5EF4-FFF2-40B4-BE49-F238E27FC236}">
                <a16:creationId xmlns:a16="http://schemas.microsoft.com/office/drawing/2014/main" id="{19D1AEC5-5E7E-8E7A-D937-26DB142D376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929071" y="3502850"/>
            <a:ext cx="558087" cy="282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-矩形 68">
            <a:extLst>
              <a:ext uri="{FF2B5EF4-FFF2-40B4-BE49-F238E27FC236}">
                <a16:creationId xmlns:a16="http://schemas.microsoft.com/office/drawing/2014/main" id="{4F78FBF2-6F41-BBFA-D618-3F0F22C10F5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485797" y="3502132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-矩形 69">
            <a:extLst>
              <a:ext uri="{FF2B5EF4-FFF2-40B4-BE49-F238E27FC236}">
                <a16:creationId xmlns:a16="http://schemas.microsoft.com/office/drawing/2014/main" id="{68783425-04FB-D72A-4D7C-51C8806F2E2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042523" y="3502132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-矩形 70">
            <a:extLst>
              <a:ext uri="{FF2B5EF4-FFF2-40B4-BE49-F238E27FC236}">
                <a16:creationId xmlns:a16="http://schemas.microsoft.com/office/drawing/2014/main" id="{5DB5EED1-9981-F951-C11E-AECC9F1CA5A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99249" y="3502132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矩形 71">
            <a:extLst>
              <a:ext uri="{FF2B5EF4-FFF2-40B4-BE49-F238E27FC236}">
                <a16:creationId xmlns:a16="http://schemas.microsoft.com/office/drawing/2014/main" id="{27D0C726-95D7-A642-3891-176E515DA44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155975" y="3502132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矩形 72">
            <a:extLst>
              <a:ext uri="{FF2B5EF4-FFF2-40B4-BE49-F238E27FC236}">
                <a16:creationId xmlns:a16="http://schemas.microsoft.com/office/drawing/2014/main" id="{44ECEE6D-2B7F-C234-7084-7C7A996EE79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715037" y="3502132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-矩形 73">
            <a:extLst>
              <a:ext uri="{FF2B5EF4-FFF2-40B4-BE49-F238E27FC236}">
                <a16:creationId xmlns:a16="http://schemas.microsoft.com/office/drawing/2014/main" id="{B652230E-A603-6A74-34C3-BED3A703A78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274097" y="3502132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639E77D-D4AF-5557-B6E0-F9C294CFC1D9}"/>
              </a:ext>
            </a:extLst>
          </p:cNvPr>
          <p:cNvSpPr/>
          <p:nvPr/>
        </p:nvSpPr>
        <p:spPr>
          <a:xfrm>
            <a:off x="7140431" y="3571416"/>
            <a:ext cx="325925" cy="1611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15FF7E0-3589-A4E2-F862-2A4323FE66E1}"/>
              </a:ext>
            </a:extLst>
          </p:cNvPr>
          <p:cNvSpPr/>
          <p:nvPr/>
        </p:nvSpPr>
        <p:spPr>
          <a:xfrm>
            <a:off x="8228425" y="3571416"/>
            <a:ext cx="325925" cy="1611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133DBAD-2832-9928-8FF6-3552C291AF71}"/>
              </a:ext>
            </a:extLst>
          </p:cNvPr>
          <p:cNvSpPr/>
          <p:nvPr/>
        </p:nvSpPr>
        <p:spPr>
          <a:xfrm>
            <a:off x="9316419" y="3571416"/>
            <a:ext cx="325925" cy="1611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CCCC55-322D-87B3-D694-329A48AF867B}"/>
              </a:ext>
            </a:extLst>
          </p:cNvPr>
          <p:cNvCxnSpPr>
            <a:stCxn id="22" idx="0"/>
            <a:endCxn id="13" idx="2"/>
          </p:cNvCxnSpPr>
          <p:nvPr/>
        </p:nvCxnSpPr>
        <p:spPr>
          <a:xfrm flipV="1">
            <a:off x="8391388" y="3348098"/>
            <a:ext cx="162962" cy="22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080014A-4B42-BDC7-BCC8-1ECC1F50FB66}"/>
              </a:ext>
            </a:extLst>
          </p:cNvPr>
          <p:cNvSpPr txBox="1"/>
          <p:nvPr/>
        </p:nvSpPr>
        <p:spPr>
          <a:xfrm>
            <a:off x="5864765" y="4997250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HashTable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16368D6-15CA-BF26-E6FA-2B49C4E3A7DF}"/>
              </a:ext>
            </a:extLst>
          </p:cNvPr>
          <p:cNvSpPr/>
          <p:nvPr/>
        </p:nvSpPr>
        <p:spPr>
          <a:xfrm>
            <a:off x="8391387" y="4978259"/>
            <a:ext cx="325925" cy="16111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矩形 67">
            <a:extLst>
              <a:ext uri="{FF2B5EF4-FFF2-40B4-BE49-F238E27FC236}">
                <a16:creationId xmlns:a16="http://schemas.microsoft.com/office/drawing/2014/main" id="{7CC0004C-2EEB-9024-FB2C-9199B572C98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929071" y="5294124"/>
            <a:ext cx="558087" cy="282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矩形 68">
            <a:extLst>
              <a:ext uri="{FF2B5EF4-FFF2-40B4-BE49-F238E27FC236}">
                <a16:creationId xmlns:a16="http://schemas.microsoft.com/office/drawing/2014/main" id="{AEE2F743-E69A-2CED-2137-8D22090AD55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485797" y="5293406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矩形 69">
            <a:extLst>
              <a:ext uri="{FF2B5EF4-FFF2-40B4-BE49-F238E27FC236}">
                <a16:creationId xmlns:a16="http://schemas.microsoft.com/office/drawing/2014/main" id="{420B2BC3-F58D-40E1-48BE-3CD6BD65CA8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042523" y="5293406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矩形 70">
            <a:extLst>
              <a:ext uri="{FF2B5EF4-FFF2-40B4-BE49-F238E27FC236}">
                <a16:creationId xmlns:a16="http://schemas.microsoft.com/office/drawing/2014/main" id="{382B75FA-F730-7CE3-852D-4601F843360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599249" y="5293406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-矩形 71">
            <a:extLst>
              <a:ext uri="{FF2B5EF4-FFF2-40B4-BE49-F238E27FC236}">
                <a16:creationId xmlns:a16="http://schemas.microsoft.com/office/drawing/2014/main" id="{62DABE45-DA81-C729-2B40-9992A437934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155975" y="5293406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PA-矩形 72">
            <a:extLst>
              <a:ext uri="{FF2B5EF4-FFF2-40B4-BE49-F238E27FC236}">
                <a16:creationId xmlns:a16="http://schemas.microsoft.com/office/drawing/2014/main" id="{B41E6C3C-E319-EB5B-E3B9-9B8EA435196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715037" y="5293406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-矩形 73">
            <a:extLst>
              <a:ext uri="{FF2B5EF4-FFF2-40B4-BE49-F238E27FC236}">
                <a16:creationId xmlns:a16="http://schemas.microsoft.com/office/drawing/2014/main" id="{D0AAE94D-4407-F011-FFAA-F61851E9C1C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274097" y="5293406"/>
            <a:ext cx="558087" cy="283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D262C0F-DA55-FF35-BE25-3DE843D20C96}"/>
              </a:ext>
            </a:extLst>
          </p:cNvPr>
          <p:cNvSpPr/>
          <p:nvPr/>
        </p:nvSpPr>
        <p:spPr>
          <a:xfrm>
            <a:off x="7140431" y="5362690"/>
            <a:ext cx="325925" cy="1611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6EF667F-35E6-C2A4-DD01-76397AB1523B}"/>
              </a:ext>
            </a:extLst>
          </p:cNvPr>
          <p:cNvSpPr/>
          <p:nvPr/>
        </p:nvSpPr>
        <p:spPr>
          <a:xfrm>
            <a:off x="8228425" y="5362690"/>
            <a:ext cx="325925" cy="1611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E465FCE-46B5-B5D7-EFF3-09FA82E917D5}"/>
              </a:ext>
            </a:extLst>
          </p:cNvPr>
          <p:cNvSpPr/>
          <p:nvPr/>
        </p:nvSpPr>
        <p:spPr>
          <a:xfrm>
            <a:off x="9316419" y="5362690"/>
            <a:ext cx="325925" cy="1611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E01DDA2-F10D-3524-9522-C744A4AB1364}"/>
              </a:ext>
            </a:extLst>
          </p:cNvPr>
          <p:cNvCxnSpPr>
            <a:stCxn id="35" idx="0"/>
            <a:endCxn id="26" idx="2"/>
          </p:cNvCxnSpPr>
          <p:nvPr/>
        </p:nvCxnSpPr>
        <p:spPr>
          <a:xfrm flipV="1">
            <a:off x="8391388" y="5139372"/>
            <a:ext cx="162962" cy="22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F97C2531-0674-9D86-BE38-86B266DC726A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3282246" y="3644287"/>
            <a:ext cx="2646825" cy="579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2BD1EA08-9A6F-F335-EC16-765003CDA315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3282244" y="4552317"/>
            <a:ext cx="2646827" cy="883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73F28AB-D30F-4252-4E30-3593B433DE8F}"/>
              </a:ext>
            </a:extLst>
          </p:cNvPr>
          <p:cNvSpPr txBox="1"/>
          <p:nvPr/>
        </p:nvSpPr>
        <p:spPr>
          <a:xfrm>
            <a:off x="4024830" y="3338175"/>
            <a:ext cx="1485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存放所有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value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E6AC853-F56B-3AEC-2578-848023DA722F}"/>
              </a:ext>
            </a:extLst>
          </p:cNvPr>
          <p:cNvSpPr txBox="1"/>
          <p:nvPr/>
        </p:nvSpPr>
        <p:spPr>
          <a:xfrm>
            <a:off x="4257918" y="5477569"/>
            <a:ext cx="14813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存放带过期时间的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key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及其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到期时间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3715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5" grpId="0"/>
      <p:bldP spid="4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过期</a:t>
            </a:r>
            <a:r>
              <a:rPr lang="en-US" altLang="zh-CN">
                <a:solidFill>
                  <a:srgbClr val="B60004"/>
                </a:solidFill>
              </a:rPr>
              <a:t>KEY</a:t>
            </a:r>
            <a:r>
              <a:rPr lang="zh-CN" altLang="en-US">
                <a:solidFill>
                  <a:srgbClr val="B60004"/>
                </a:solidFill>
              </a:rPr>
              <a:t>处理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294461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并不会实时监测</a:t>
            </a:r>
            <a:r>
              <a:rPr lang="en-US" altLang="zh-CN"/>
              <a:t>key</a:t>
            </a:r>
            <a:r>
              <a:rPr lang="zh-CN" altLang="en-US"/>
              <a:t>的过期时间，在</a:t>
            </a:r>
            <a:r>
              <a:rPr lang="en-US" altLang="zh-CN"/>
              <a:t>key</a:t>
            </a:r>
            <a:r>
              <a:rPr lang="zh-CN" altLang="en-US"/>
              <a:t>过期后立刻删除。而是采用两种延迟删除的策略：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惰性删除</a:t>
            </a:r>
            <a:r>
              <a:rPr lang="zh-CN" altLang="en-US"/>
              <a:t>：当有命令需要操作一个</a:t>
            </a:r>
            <a:r>
              <a:rPr lang="en-US" altLang="zh-CN"/>
              <a:t>key</a:t>
            </a:r>
            <a:r>
              <a:rPr lang="zh-CN" altLang="en-US"/>
              <a:t>的时候，检查该</a:t>
            </a:r>
            <a:r>
              <a:rPr lang="en-US" altLang="zh-CN"/>
              <a:t>key</a:t>
            </a:r>
            <a:r>
              <a:rPr lang="zh-CN" altLang="en-US"/>
              <a:t>的存活时间，如果已经过期才执行删除。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周期删除</a:t>
            </a:r>
            <a:r>
              <a:rPr lang="zh-CN" altLang="en-US"/>
              <a:t>：通过一个定时任务，周期性的抽样部分有</a:t>
            </a:r>
            <a:r>
              <a:rPr lang="en-US" altLang="zh-CN"/>
              <a:t>TTL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，如果过期则执行删除。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周期删除的定时任务执行周期有两种：</a:t>
            </a:r>
            <a:endParaRPr lang="en-US" altLang="zh-CN"/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 b="1"/>
              <a:t>SLOW</a:t>
            </a:r>
            <a:r>
              <a:rPr lang="zh-CN" altLang="en-US" b="1"/>
              <a:t>模式</a:t>
            </a:r>
            <a:r>
              <a:rPr lang="zh-CN" altLang="en-US"/>
              <a:t>：默认执行频率为每秒</a:t>
            </a:r>
            <a:r>
              <a:rPr lang="en-US" altLang="zh-CN"/>
              <a:t>10</a:t>
            </a:r>
            <a:r>
              <a:rPr lang="zh-CN" altLang="en-US"/>
              <a:t>次，但每次执行时长不能超过</a:t>
            </a:r>
            <a:r>
              <a:rPr lang="en-US" altLang="zh-CN"/>
              <a:t>25ms</a:t>
            </a:r>
            <a:r>
              <a:rPr lang="zh-CN" altLang="en-US"/>
              <a:t>，受</a:t>
            </a:r>
            <a:r>
              <a:rPr lang="en-US" altLang="zh-CN"/>
              <a:t>server.hz</a:t>
            </a:r>
            <a:r>
              <a:rPr lang="zh-CN" altLang="en-US"/>
              <a:t>参数影响。</a:t>
            </a:r>
            <a:endParaRPr lang="en-US" altLang="zh-CN"/>
          </a:p>
          <a:p>
            <a:pPr marL="284400" indent="-285750">
              <a:buFont typeface="Wingdings" panose="05000000000000000000" pitchFamily="2" charset="2"/>
              <a:buChar char="u"/>
            </a:pPr>
            <a:r>
              <a:rPr lang="en-US" altLang="zh-CN" b="1"/>
              <a:t>FAST</a:t>
            </a:r>
            <a:r>
              <a:rPr lang="zh-CN" altLang="en-US" b="1"/>
              <a:t>模式</a:t>
            </a:r>
            <a:r>
              <a:rPr lang="zh-CN" altLang="en-US"/>
              <a:t>：频率不固定，跟随</a:t>
            </a:r>
            <a:r>
              <a:rPr lang="en-US" altLang="zh-CN"/>
              <a:t>Redis</a:t>
            </a:r>
            <a:r>
              <a:rPr lang="zh-CN" altLang="en-US"/>
              <a:t>内部</a:t>
            </a:r>
            <a:r>
              <a:rPr lang="en-US" altLang="zh-CN"/>
              <a:t>IO</a:t>
            </a:r>
            <a:r>
              <a:rPr lang="zh-CN" altLang="en-US"/>
              <a:t>事件循环执行。两次任务之间间隔不低于</a:t>
            </a:r>
            <a:r>
              <a:rPr lang="en-US" altLang="zh-CN"/>
              <a:t>2ms</a:t>
            </a:r>
            <a:r>
              <a:rPr lang="zh-CN" altLang="en-US"/>
              <a:t>，执行时长不超过</a:t>
            </a:r>
            <a:r>
              <a:rPr lang="en-US" altLang="zh-CN"/>
              <a:t>1ms</a:t>
            </a: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9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9EFDACB-3091-7B16-FF2A-2C1A3DA83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RedisKey</a:t>
            </a:r>
            <a:r>
              <a:rPr lang="zh-CN" altLang="en-US"/>
              <a:t>的</a:t>
            </a:r>
            <a:r>
              <a:rPr lang="en-US" altLang="zh-CN"/>
              <a:t>TTL</a:t>
            </a:r>
            <a:r>
              <a:rPr lang="zh-CN" altLang="en-US"/>
              <a:t>记录方式：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/>
              <a:t>在</a:t>
            </a:r>
            <a:r>
              <a:rPr lang="en-US" altLang="zh-CN" sz="1600"/>
              <a:t>RedisDB</a:t>
            </a:r>
            <a:r>
              <a:rPr lang="zh-CN" altLang="en-US" sz="1600"/>
              <a:t>中通过一个哈希表记录每个</a:t>
            </a:r>
            <a:r>
              <a:rPr lang="en-US" altLang="zh-CN" sz="1600"/>
              <a:t>Key</a:t>
            </a:r>
            <a:r>
              <a:rPr lang="zh-CN" altLang="en-US" sz="1600"/>
              <a:t>的到期时间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过期</a:t>
            </a:r>
            <a:r>
              <a:rPr lang="en-US" altLang="zh-CN"/>
              <a:t>key</a:t>
            </a:r>
            <a:r>
              <a:rPr lang="zh-CN" altLang="en-US"/>
              <a:t>的删除策略：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/>
              <a:t>惰性清理：每次查找</a:t>
            </a:r>
            <a:r>
              <a:rPr lang="en-US" altLang="zh-CN" sz="1600"/>
              <a:t>key</a:t>
            </a:r>
            <a:r>
              <a:rPr lang="zh-CN" altLang="en-US" sz="1600"/>
              <a:t>时判断是否过期，如果过期则删除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/>
              <a:t>定期清理：定期抽样部分</a:t>
            </a:r>
            <a:r>
              <a:rPr lang="en-US" altLang="zh-CN" sz="1600"/>
              <a:t>key</a:t>
            </a:r>
            <a:r>
              <a:rPr lang="zh-CN" altLang="en-US" sz="1600"/>
              <a:t>，判断是否过期，如果过期则删除。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定期清理的两种模式：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/>
              <a:t>SLOW</a:t>
            </a:r>
            <a:r>
              <a:rPr lang="zh-CN" altLang="en-US" sz="1600"/>
              <a:t>模式执行频率默认为</a:t>
            </a:r>
            <a:r>
              <a:rPr lang="en-US" altLang="zh-CN" sz="1600"/>
              <a:t>10</a:t>
            </a:r>
            <a:r>
              <a:rPr lang="zh-CN" altLang="en-US" sz="1600"/>
              <a:t>，每次不超过</a:t>
            </a:r>
            <a:r>
              <a:rPr lang="en-US" altLang="zh-CN" sz="1600"/>
              <a:t>25ms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/>
              <a:t>FAST</a:t>
            </a:r>
            <a:r>
              <a:rPr lang="zh-CN" altLang="en-US" sz="1600"/>
              <a:t>模式执行频率不固定，但两次间隔不低于</a:t>
            </a:r>
            <a:r>
              <a:rPr lang="en-US" altLang="zh-CN" sz="1600"/>
              <a:t>2ms</a:t>
            </a:r>
            <a:r>
              <a:rPr lang="zh-CN" altLang="en-US" sz="1600"/>
              <a:t>，每次耗时不超过</a:t>
            </a:r>
            <a:r>
              <a:rPr lang="en-US" altLang="zh-CN" sz="1600"/>
              <a:t>1ms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598772224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过期</a:t>
            </a:r>
            <a:r>
              <a:rPr lang="en-US" altLang="zh-CN">
                <a:solidFill>
                  <a:srgbClr val="3C3D3F"/>
                </a:solidFill>
              </a:rPr>
              <a:t>KEY</a:t>
            </a:r>
            <a:r>
              <a:rPr lang="zh-CN" altLang="en-US">
                <a:solidFill>
                  <a:srgbClr val="3C3D3F"/>
                </a:solidFill>
              </a:rPr>
              <a:t>处理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内存淘汰策略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28499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内存淘汰策略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1200" y="1656000"/>
            <a:ext cx="10546005" cy="829748"/>
          </a:xfrm>
        </p:spPr>
        <p:txBody>
          <a:bodyPr/>
          <a:lstStyle/>
          <a:p>
            <a:r>
              <a:rPr lang="zh-CN" altLang="en-US" b="1"/>
              <a:t>内存淘汰</a:t>
            </a:r>
            <a:r>
              <a:rPr lang="zh-CN" altLang="en-US"/>
              <a:t>：就是当</a:t>
            </a:r>
            <a:r>
              <a:rPr lang="en-US" altLang="zh-CN"/>
              <a:t>Redis</a:t>
            </a:r>
            <a:r>
              <a:rPr lang="zh-CN" altLang="en-US"/>
              <a:t>内存使用达到设置的阈值时，</a:t>
            </a:r>
            <a:r>
              <a:rPr lang="en-US" altLang="zh-CN"/>
              <a:t>Redis</a:t>
            </a:r>
            <a:r>
              <a:rPr lang="zh-CN" altLang="en-US"/>
              <a:t>主动挑选</a:t>
            </a:r>
            <a:r>
              <a:rPr lang="zh-CN" altLang="en-US" b="1"/>
              <a:t>部分</a:t>
            </a:r>
            <a:r>
              <a:rPr lang="en-US" altLang="zh-CN" b="1"/>
              <a:t>key</a:t>
            </a:r>
            <a:r>
              <a:rPr lang="zh-CN" altLang="en-US"/>
              <a:t>删除以释放更多内存的流程。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会在</a:t>
            </a:r>
            <a:r>
              <a:rPr lang="zh-CN" altLang="en-US" b="1"/>
              <a:t>每次处理客户端命令时</a:t>
            </a:r>
            <a:r>
              <a:rPr lang="zh-CN" altLang="en-US"/>
              <a:t>都会对内存使用情况做判断，如果必要则执行内存淘汰。内存淘汰的策略有：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noeviction</a:t>
            </a:r>
            <a:r>
              <a:rPr lang="zh-CN" altLang="en-US" sz="1400"/>
              <a:t>： 不淘汰任何</a:t>
            </a:r>
            <a:r>
              <a:rPr lang="en-US" altLang="zh-CN" sz="1400"/>
              <a:t>key</a:t>
            </a:r>
            <a:r>
              <a:rPr lang="zh-CN" altLang="en-US" sz="1400"/>
              <a:t>，但是内存满时不允许写入新数据，默认就是这种策略。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volatile-ttl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，比较</a:t>
            </a:r>
            <a:r>
              <a:rPr lang="en-US" altLang="zh-CN" sz="1400"/>
              <a:t>key</a:t>
            </a:r>
            <a:r>
              <a:rPr lang="zh-CN" altLang="en-US" sz="1400"/>
              <a:t>的剩余</a:t>
            </a:r>
            <a:r>
              <a:rPr lang="en-US" altLang="zh-CN" sz="1400"/>
              <a:t>TTL</a:t>
            </a:r>
            <a:r>
              <a:rPr lang="zh-CN" altLang="en-US" sz="1400"/>
              <a:t>值，</a:t>
            </a:r>
            <a:r>
              <a:rPr lang="en-US" altLang="zh-CN" sz="1400"/>
              <a:t>TTL</a:t>
            </a:r>
            <a:r>
              <a:rPr lang="zh-CN" altLang="en-US" sz="1400"/>
              <a:t>越小越先被淘汰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allkeys-random</a:t>
            </a:r>
            <a:r>
              <a:rPr lang="zh-CN" altLang="en-US" sz="1400"/>
              <a:t>：对全体</a:t>
            </a:r>
            <a:r>
              <a:rPr lang="en-US" altLang="zh-CN" sz="1400"/>
              <a:t>key </a:t>
            </a:r>
            <a:r>
              <a:rPr lang="zh-CN" altLang="en-US" sz="1400"/>
              <a:t>，随机进行淘汰。也就是直接从</a:t>
            </a:r>
            <a:r>
              <a:rPr lang="en-US" altLang="zh-CN" sz="1400"/>
              <a:t>db-&gt;dict</a:t>
            </a:r>
            <a:r>
              <a:rPr lang="zh-CN" altLang="en-US" sz="1400"/>
              <a:t>中随机挑选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volatile-random</a:t>
            </a:r>
            <a:r>
              <a:rPr lang="zh-CN" altLang="en-US" sz="1400"/>
              <a:t>：对设置了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 </a:t>
            </a:r>
            <a:r>
              <a:rPr lang="zh-CN" altLang="en-US" sz="1400"/>
              <a:t>，随机进行淘汰。也就是从</a:t>
            </a:r>
            <a:r>
              <a:rPr lang="en-US" altLang="zh-CN" sz="1400"/>
              <a:t>db-&gt;expires</a:t>
            </a:r>
            <a:r>
              <a:rPr lang="zh-CN" altLang="en-US" sz="1400"/>
              <a:t>中随机挑选。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allkeys-lru</a:t>
            </a:r>
            <a:r>
              <a:rPr lang="zh-CN" altLang="en-US" sz="1400"/>
              <a:t>： 对全体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LRU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volatile-lru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LRU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allkeys-lfu</a:t>
            </a:r>
            <a:r>
              <a:rPr lang="zh-CN" altLang="en-US" sz="1400"/>
              <a:t>： 对全体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LFU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/>
              <a:t>volatile-lfu</a:t>
            </a:r>
            <a:r>
              <a:rPr lang="zh-CN" altLang="en-US" sz="1400"/>
              <a:t>： 对设置了</a:t>
            </a:r>
            <a:r>
              <a:rPr lang="en-US" altLang="zh-CN" sz="1400"/>
              <a:t>TTL</a:t>
            </a:r>
            <a:r>
              <a:rPr lang="zh-CN" altLang="en-US" sz="1400"/>
              <a:t>的</a:t>
            </a:r>
            <a:r>
              <a:rPr lang="en-US" altLang="zh-CN" sz="1400"/>
              <a:t>key</a:t>
            </a:r>
            <a:r>
              <a:rPr lang="zh-CN" altLang="en-US" sz="1400"/>
              <a:t>，基于</a:t>
            </a:r>
            <a:r>
              <a:rPr lang="en-US" altLang="zh-CN" sz="1400"/>
              <a:t>LFU</a:t>
            </a:r>
            <a:r>
              <a:rPr lang="zh-CN" altLang="en-US" sz="1400"/>
              <a:t>算法进行淘汰</a:t>
            </a:r>
            <a:endParaRPr lang="en-US" altLang="zh-CN" sz="1400"/>
          </a:p>
          <a:p>
            <a:r>
              <a:rPr lang="zh-CN" altLang="en-US"/>
              <a:t>比较容易混淆的有两个：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>
                <a:latin typeface="+mn-ea"/>
                <a:ea typeface="+mn-ea"/>
              </a:rPr>
              <a:t>LRU</a:t>
            </a:r>
            <a:r>
              <a:rPr lang="zh-CN" altLang="en-US" sz="1400">
                <a:latin typeface="+mn-ea"/>
                <a:ea typeface="+mn-ea"/>
              </a:rPr>
              <a:t>（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L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east 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R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ecently </a:t>
            </a:r>
            <a:r>
              <a:rPr lang="en-US" altLang="zh-CN" sz="1400" b="1" i="0">
                <a:solidFill>
                  <a:srgbClr val="333333"/>
                </a:solidFill>
                <a:effectLst/>
                <a:latin typeface="+mn-ea"/>
                <a:ea typeface="+mn-ea"/>
              </a:rPr>
              <a:t>U</a:t>
            </a:r>
            <a:r>
              <a:rPr lang="en-US" altLang="zh-CN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sed</a:t>
            </a:r>
            <a:r>
              <a:rPr lang="zh-CN" altLang="en-US" sz="1400">
                <a:latin typeface="+mn-ea"/>
                <a:ea typeface="+mn-ea"/>
              </a:rPr>
              <a:t>）</a:t>
            </a:r>
            <a:r>
              <a:rPr lang="zh-CN" altLang="en-US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，最近最少使用。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用</a:t>
            </a:r>
            <a:r>
              <a:rPr lang="zh-CN" altLang="en-US" sz="1400" b="0" i="0">
                <a:solidFill>
                  <a:srgbClr val="333333"/>
                </a:solidFill>
                <a:effectLst/>
                <a:latin typeface="+mn-ea"/>
                <a:ea typeface="+mn-ea"/>
              </a:rPr>
              <a:t>当前时间减去最后一次访问时间，这个值越大则淘汰优先级越高。</a:t>
            </a:r>
            <a:endParaRPr lang="en-US" altLang="zh-CN" sz="1400" b="0" i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LFU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L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east 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F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requently </a:t>
            </a:r>
            <a:r>
              <a:rPr lang="en-US" altLang="zh-CN" sz="1400" b="1">
                <a:solidFill>
                  <a:srgbClr val="333333"/>
                </a:solidFill>
                <a:latin typeface="+mn-ea"/>
                <a:ea typeface="+mn-ea"/>
              </a:rPr>
              <a:t>U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sed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），最少频率使用。会统计每个</a:t>
            </a:r>
            <a:r>
              <a:rPr lang="en-US" altLang="zh-CN" sz="1400">
                <a:solidFill>
                  <a:srgbClr val="333333"/>
                </a:solidFill>
                <a:latin typeface="+mn-ea"/>
                <a:ea typeface="+mn-ea"/>
              </a:rPr>
              <a:t>key</a:t>
            </a:r>
            <a:r>
              <a:rPr lang="zh-CN" altLang="en-US" sz="1400">
                <a:solidFill>
                  <a:srgbClr val="333333"/>
                </a:solidFill>
                <a:latin typeface="+mn-ea"/>
                <a:ea typeface="+mn-ea"/>
              </a:rPr>
              <a:t>的访问频率，值越小淘汰优先级越高。</a:t>
            </a:r>
            <a:endParaRPr lang="en-US" altLang="zh-CN" sz="1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26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38C35-506C-4954-8FFF-C1EB6C733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+mn-ea"/>
                <a:ea typeface="+mn-ea"/>
              </a:rPr>
              <a:t>Redis</a:t>
            </a:r>
            <a:r>
              <a:rPr lang="zh-CN" altLang="en-US">
                <a:latin typeface="+mn-ea"/>
                <a:ea typeface="+mn-ea"/>
              </a:rPr>
              <a:t>的数据都会被封装为</a:t>
            </a:r>
            <a:r>
              <a:rPr lang="en-US" altLang="zh-CN">
                <a:latin typeface="+mn-ea"/>
                <a:ea typeface="+mn-ea"/>
              </a:rPr>
              <a:t>RedisObject</a:t>
            </a:r>
            <a:r>
              <a:rPr lang="zh-CN" altLang="en-US">
                <a:latin typeface="+mn-ea"/>
                <a:ea typeface="+mn-ea"/>
              </a:rPr>
              <a:t>结构：</a:t>
            </a:r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endParaRPr lang="en-US" altLang="zh-CN">
              <a:latin typeface="+mn-ea"/>
              <a:ea typeface="+mn-ea"/>
            </a:endParaRPr>
          </a:p>
          <a:p>
            <a:r>
              <a:rPr lang="en-US" altLang="zh-CN">
                <a:latin typeface="+mn-ea"/>
                <a:ea typeface="+mn-ea"/>
              </a:rPr>
              <a:t>LFU</a:t>
            </a:r>
            <a:r>
              <a:rPr lang="zh-CN" altLang="en-US">
                <a:latin typeface="+mn-ea"/>
                <a:ea typeface="+mn-ea"/>
              </a:rPr>
              <a:t>的访问次数之所以叫做</a:t>
            </a:r>
            <a:r>
              <a:rPr lang="zh-CN" altLang="en-US" b="1">
                <a:latin typeface="+mn-ea"/>
                <a:ea typeface="+mn-ea"/>
              </a:rPr>
              <a:t>逻辑访问次数</a:t>
            </a:r>
            <a:r>
              <a:rPr lang="zh-CN" altLang="en-US">
                <a:latin typeface="+mn-ea"/>
                <a:ea typeface="+mn-ea"/>
              </a:rPr>
              <a:t>，是因为并不是每次</a:t>
            </a:r>
            <a:r>
              <a:rPr lang="en-US" altLang="zh-CN">
                <a:latin typeface="+mn-ea"/>
                <a:ea typeface="+mn-ea"/>
              </a:rPr>
              <a:t>key</a:t>
            </a:r>
            <a:r>
              <a:rPr lang="zh-CN" altLang="en-US">
                <a:latin typeface="+mn-ea"/>
                <a:ea typeface="+mn-ea"/>
              </a:rPr>
              <a:t>被访问都计数，而是通过运算：</a:t>
            </a:r>
            <a:endParaRPr lang="en-US" altLang="zh-CN">
              <a:latin typeface="+mn-ea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生成</a:t>
            </a:r>
            <a:r>
              <a:rPr lang="en-US" altLang="zh-CN">
                <a:latin typeface="+mn-ea"/>
                <a:ea typeface="+mn-ea"/>
              </a:rPr>
              <a:t>[0~1)</a:t>
            </a:r>
            <a:r>
              <a:rPr lang="zh-CN" altLang="en-US">
                <a:latin typeface="+mn-ea"/>
                <a:ea typeface="+mn-ea"/>
              </a:rPr>
              <a:t>之间的随机数</a:t>
            </a:r>
            <a:r>
              <a:rPr lang="en-US" altLang="zh-CN">
                <a:latin typeface="+mn-ea"/>
                <a:ea typeface="+mn-ea"/>
              </a:rPr>
              <a:t>R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计算</a:t>
            </a:r>
            <a:r>
              <a:rPr lang="en-US" altLang="zh-CN">
                <a:latin typeface="+mn-ea"/>
                <a:ea typeface="+mn-ea"/>
              </a:rPr>
              <a:t> 1/(</a:t>
            </a:r>
            <a:r>
              <a:rPr lang="zh-CN" altLang="en-US">
                <a:latin typeface="+mn-ea"/>
                <a:ea typeface="+mn-ea"/>
              </a:rPr>
              <a:t>旧次数 </a:t>
            </a:r>
            <a:r>
              <a:rPr lang="en-US" altLang="zh-CN">
                <a:latin typeface="+mn-ea"/>
                <a:ea typeface="+mn-ea"/>
              </a:rPr>
              <a:t>* lfu_log_factor + 1)</a:t>
            </a:r>
            <a:r>
              <a:rPr lang="zh-CN" altLang="en-US">
                <a:latin typeface="+mn-ea"/>
                <a:ea typeface="+mn-ea"/>
              </a:rPr>
              <a:t>，记录为</a:t>
            </a:r>
            <a:r>
              <a:rPr lang="en-US" altLang="zh-CN">
                <a:latin typeface="+mn-ea"/>
                <a:ea typeface="+mn-ea"/>
              </a:rPr>
              <a:t>P</a:t>
            </a:r>
            <a:r>
              <a:rPr lang="zh-CN" altLang="en-US">
                <a:latin typeface="+mn-ea"/>
                <a:ea typeface="+mn-ea"/>
              </a:rPr>
              <a:t>，</a:t>
            </a:r>
            <a:r>
              <a:rPr lang="en-US" altLang="zh-CN">
                <a:latin typeface="+mn-ea"/>
              </a:rPr>
              <a:t> lfu_log_factor</a:t>
            </a:r>
            <a:r>
              <a:rPr lang="zh-CN" altLang="en-US">
                <a:latin typeface="+mn-ea"/>
              </a:rPr>
              <a:t>默认为</a:t>
            </a:r>
            <a:r>
              <a:rPr lang="en-US" altLang="zh-CN">
                <a:latin typeface="+mn-ea"/>
              </a:rPr>
              <a:t>10</a:t>
            </a:r>
            <a:endParaRPr lang="en-US" altLang="zh-CN">
              <a:latin typeface="+mn-ea"/>
              <a:ea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如果 </a:t>
            </a:r>
            <a:r>
              <a:rPr lang="en-US" altLang="zh-CN">
                <a:latin typeface="+mn-ea"/>
                <a:ea typeface="+mn-ea"/>
              </a:rPr>
              <a:t>R &lt; P </a:t>
            </a:r>
            <a:r>
              <a:rPr lang="zh-CN" altLang="en-US">
                <a:latin typeface="+mn-ea"/>
                <a:ea typeface="+mn-ea"/>
              </a:rPr>
              <a:t>，则计数器 </a:t>
            </a:r>
            <a:r>
              <a:rPr lang="en-US" altLang="zh-CN">
                <a:latin typeface="+mn-ea"/>
                <a:ea typeface="+mn-ea"/>
              </a:rPr>
              <a:t>+ 1</a:t>
            </a:r>
            <a:r>
              <a:rPr lang="zh-CN" altLang="en-US">
                <a:latin typeface="+mn-ea"/>
                <a:ea typeface="+mn-ea"/>
              </a:rPr>
              <a:t>，且最大不超过</a:t>
            </a:r>
            <a:r>
              <a:rPr lang="en-US" altLang="zh-CN">
                <a:latin typeface="+mn-ea"/>
                <a:ea typeface="+mn-ea"/>
              </a:rPr>
              <a:t>255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+mn-ea"/>
                <a:ea typeface="+mn-ea"/>
              </a:rPr>
              <a:t>访问次数会随时间衰减，距离上一次访问时间每隔 </a:t>
            </a:r>
            <a:r>
              <a:rPr lang="en-US" altLang="zh-CN">
                <a:latin typeface="+mn-ea"/>
                <a:ea typeface="+mn-ea"/>
              </a:rPr>
              <a:t>lfu_decay_time </a:t>
            </a:r>
            <a:r>
              <a:rPr lang="zh-CN" altLang="en-US">
                <a:latin typeface="+mn-ea"/>
                <a:ea typeface="+mn-ea"/>
              </a:rPr>
              <a:t>分钟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默认</a:t>
            </a:r>
            <a:r>
              <a:rPr lang="en-US" altLang="zh-CN">
                <a:latin typeface="+mn-ea"/>
              </a:rPr>
              <a:t>1) </a:t>
            </a:r>
            <a:r>
              <a:rPr lang="zh-CN" altLang="en-US">
                <a:latin typeface="+mn-ea"/>
                <a:ea typeface="+mn-ea"/>
              </a:rPr>
              <a:t>，计数器 </a:t>
            </a:r>
            <a:r>
              <a:rPr lang="en-US" altLang="zh-CN">
                <a:latin typeface="+mn-ea"/>
                <a:ea typeface="+mn-ea"/>
              </a:rPr>
              <a:t>-1</a:t>
            </a:r>
          </a:p>
          <a:p>
            <a:endParaRPr lang="en-US" altLang="zh-CN">
              <a:latin typeface="+mn-ea"/>
              <a:ea typeface="+mn-ea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2ECD615-635A-44BC-A8EA-E41B743A9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38661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内存淘汰策略</a:t>
            </a:r>
            <a:endParaRPr lang="zh-CN" altLang="en-US" sz="200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49D44-BF83-46E7-BC62-D200EDC58AEE}"/>
              </a:ext>
            </a:extLst>
          </p:cNvPr>
          <p:cNvSpPr txBox="1"/>
          <p:nvPr/>
        </p:nvSpPr>
        <p:spPr>
          <a:xfrm>
            <a:off x="900792" y="2049251"/>
            <a:ext cx="9625694" cy="1975734"/>
          </a:xfrm>
          <a:prstGeom prst="rect">
            <a:avLst/>
          </a:prstGeom>
          <a:solidFill>
            <a:srgbClr val="F7FBF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typedef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struct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redisObject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type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对象类型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encoding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lang="en-US" altLang="zh-CN" sz="1400" b="0">
                <a:solidFill>
                  <a:srgbClr val="098658"/>
                </a:solidFill>
                <a:effectLst/>
                <a:latin typeface="Source code pro" panose="020B0509030403020204" pitchFamily="49" charset="0"/>
              </a:rPr>
              <a:t>4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编码方式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unsigned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lru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:LRU_BITS;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LRU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：以</a:t>
            </a:r>
            <a:r>
              <a:rPr lang="zh-CN" altLang="en-US" sz="1400" b="1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秒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为单位记录最近一次访问时间，长度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24bit</a:t>
            </a:r>
          </a:p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			  //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LFU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：高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16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位以</a:t>
            </a:r>
            <a:r>
              <a:rPr lang="zh-CN" altLang="en-US" sz="1400" b="1">
                <a:solidFill>
                  <a:srgbClr val="008000"/>
                </a:solidFill>
                <a:latin typeface="Source code pro" panose="020B0509030403020204" pitchFamily="49" charset="0"/>
              </a:rPr>
              <a:t>分钟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为单位记录最近一次访问时间，低</a:t>
            </a:r>
            <a:r>
              <a:rPr lang="en-US" altLang="zh-CN" sz="1400">
                <a:solidFill>
                  <a:srgbClr val="008000"/>
                </a:solidFill>
                <a:latin typeface="Source code pro" panose="020B0509030403020204" pitchFamily="49" charset="0"/>
              </a:rPr>
              <a:t>8</a:t>
            </a:r>
            <a:r>
              <a:rPr lang="zh-CN" altLang="en-US" sz="1400">
                <a:solidFill>
                  <a:srgbClr val="008000"/>
                </a:solidFill>
                <a:latin typeface="Source code pro" panose="020B0509030403020204" pitchFamily="49" charset="0"/>
              </a:rPr>
              <a:t>位记录逻辑访问次数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refcount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引用计数，计数为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则可以回收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    </a:t>
            </a:r>
            <a:r>
              <a:rPr lang="en-US" altLang="zh-CN" sz="1400" b="0">
                <a:solidFill>
                  <a:srgbClr val="0000FF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*</a:t>
            </a:r>
            <a:r>
              <a:rPr lang="en-US" altLang="zh-CN" sz="1400" b="0">
                <a:solidFill>
                  <a:srgbClr val="001080"/>
                </a:solidFill>
                <a:effectLst/>
                <a:latin typeface="Source code pro" panose="020B0509030403020204" pitchFamily="49" charset="0"/>
              </a:rPr>
              <a:t>ptr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              </a:t>
            </a:r>
            <a:r>
              <a:rPr lang="en-US" altLang="zh-CN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// </a:t>
            </a:r>
            <a:r>
              <a:rPr lang="zh-CN" altLang="en-US" sz="1400" b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数据指针，指向真实数据</a:t>
            </a:r>
            <a:endParaRPr lang="zh-CN" altLang="en-US" sz="14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r>
              <a:rPr lang="en-US" altLang="zh-CN" sz="1400" b="0">
                <a:solidFill>
                  <a:srgbClr val="267F99"/>
                </a:solidFill>
                <a:effectLst/>
                <a:latin typeface="Source code pro" panose="020B0509030403020204" pitchFamily="49" charset="0"/>
              </a:rPr>
              <a:t>robj</a:t>
            </a:r>
            <a:r>
              <a:rPr lang="en-US" altLang="zh-CN" sz="1400" b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67668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搭建主从集群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EF200-E9D8-2474-2A0B-5FF2B1111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095847"/>
          </a:xfrm>
        </p:spPr>
        <p:txBody>
          <a:bodyPr/>
          <a:lstStyle/>
          <a:p>
            <a:r>
              <a:rPr lang="zh-CN" altLang="en-US"/>
              <a:t>单节点</a:t>
            </a:r>
            <a:r>
              <a:rPr lang="en-US" altLang="zh-CN"/>
              <a:t>Redis</a:t>
            </a:r>
            <a:r>
              <a:rPr lang="zh-CN" altLang="en-US"/>
              <a:t>的并发能力是有上限的，要进一步提高</a:t>
            </a:r>
            <a:r>
              <a:rPr lang="en-US" altLang="zh-CN"/>
              <a:t>Redis</a:t>
            </a:r>
            <a:r>
              <a:rPr lang="zh-CN" altLang="en-US"/>
              <a:t>的并发能力，就需要搭建主从集群，实现读写分离。</a:t>
            </a:r>
            <a:endParaRPr lang="en-US" altLang="zh-CN"/>
          </a:p>
        </p:txBody>
      </p:sp>
      <p:sp>
        <p:nvSpPr>
          <p:cNvPr id="5" name="iconfont-11805-5604182">
            <a:extLst>
              <a:ext uri="{FF2B5EF4-FFF2-40B4-BE49-F238E27FC236}">
                <a16:creationId xmlns:a16="http://schemas.microsoft.com/office/drawing/2014/main" id="{58239A0A-BEA1-5483-F5E9-9C5EDA55EC4F}"/>
              </a:ext>
            </a:extLst>
          </p:cNvPr>
          <p:cNvSpPr/>
          <p:nvPr/>
        </p:nvSpPr>
        <p:spPr>
          <a:xfrm>
            <a:off x="1816506" y="4157049"/>
            <a:ext cx="609685" cy="494392"/>
          </a:xfrm>
          <a:custGeom>
            <a:avLst/>
            <a:gdLst>
              <a:gd name="connsiteX0" fmla="*/ 188429 w 517726"/>
              <a:gd name="connsiteY0" fmla="*/ 370045 h 462174"/>
              <a:gd name="connsiteX1" fmla="*/ 340297 w 517726"/>
              <a:gd name="connsiteY1" fmla="*/ 370045 h 462174"/>
              <a:gd name="connsiteX2" fmla="*/ 340297 w 517726"/>
              <a:gd name="connsiteY2" fmla="*/ 370073 h 462174"/>
              <a:gd name="connsiteX3" fmla="*/ 324817 w 517726"/>
              <a:gd name="connsiteY3" fmla="*/ 370073 h 462174"/>
              <a:gd name="connsiteX4" fmla="*/ 324817 w 517726"/>
              <a:gd name="connsiteY4" fmla="*/ 379044 h 462174"/>
              <a:gd name="connsiteX5" fmla="*/ 192909 w 517726"/>
              <a:gd name="connsiteY5" fmla="*/ 379044 h 462174"/>
              <a:gd name="connsiteX6" fmla="*/ 192909 w 517726"/>
              <a:gd name="connsiteY6" fmla="*/ 370311 h 462174"/>
              <a:gd name="connsiteX7" fmla="*/ 188429 w 517726"/>
              <a:gd name="connsiteY7" fmla="*/ 370311 h 462174"/>
              <a:gd name="connsiteX8" fmla="*/ 258768 w 517726"/>
              <a:gd name="connsiteY8" fmla="*/ 312479 h 462174"/>
              <a:gd name="connsiteX9" fmla="*/ 250481 w 517726"/>
              <a:gd name="connsiteY9" fmla="*/ 320764 h 462174"/>
              <a:gd name="connsiteX10" fmla="*/ 258768 w 517726"/>
              <a:gd name="connsiteY10" fmla="*/ 329097 h 462174"/>
              <a:gd name="connsiteX11" fmla="*/ 267054 w 517726"/>
              <a:gd name="connsiteY11" fmla="*/ 320764 h 462174"/>
              <a:gd name="connsiteX12" fmla="*/ 258768 w 517726"/>
              <a:gd name="connsiteY12" fmla="*/ 312479 h 462174"/>
              <a:gd name="connsiteX13" fmla="*/ 258768 w 517726"/>
              <a:gd name="connsiteY13" fmla="*/ 303337 h 462174"/>
              <a:gd name="connsiteX14" fmla="*/ 276007 w 517726"/>
              <a:gd name="connsiteY14" fmla="*/ 320574 h 462174"/>
              <a:gd name="connsiteX15" fmla="*/ 258768 w 517726"/>
              <a:gd name="connsiteY15" fmla="*/ 337810 h 462174"/>
              <a:gd name="connsiteX16" fmla="*/ 241481 w 517726"/>
              <a:gd name="connsiteY16" fmla="*/ 320574 h 462174"/>
              <a:gd name="connsiteX17" fmla="*/ 258768 w 517726"/>
              <a:gd name="connsiteY17" fmla="*/ 303337 h 462174"/>
              <a:gd name="connsiteX18" fmla="*/ 9000 w 517726"/>
              <a:gd name="connsiteY18" fmla="*/ 277768 h 462174"/>
              <a:gd name="connsiteX19" fmla="*/ 508726 w 517726"/>
              <a:gd name="connsiteY19" fmla="*/ 277768 h 462174"/>
              <a:gd name="connsiteX20" fmla="*/ 508726 w 517726"/>
              <a:gd name="connsiteY20" fmla="*/ 286720 h 462174"/>
              <a:gd name="connsiteX21" fmla="*/ 9000 w 517726"/>
              <a:gd name="connsiteY21" fmla="*/ 286720 h 462174"/>
              <a:gd name="connsiteX22" fmla="*/ 282722 w 517726"/>
              <a:gd name="connsiteY22" fmla="*/ 133545 h 462174"/>
              <a:gd name="connsiteX23" fmla="*/ 249767 w 517726"/>
              <a:gd name="connsiteY23" fmla="*/ 166446 h 462174"/>
              <a:gd name="connsiteX24" fmla="*/ 249767 w 517726"/>
              <a:gd name="connsiteY24" fmla="*/ 176778 h 462174"/>
              <a:gd name="connsiteX25" fmla="*/ 260101 w 517726"/>
              <a:gd name="connsiteY25" fmla="*/ 176778 h 462174"/>
              <a:gd name="connsiteX26" fmla="*/ 293008 w 517726"/>
              <a:gd name="connsiteY26" fmla="*/ 143829 h 462174"/>
              <a:gd name="connsiteX27" fmla="*/ 295056 w 517726"/>
              <a:gd name="connsiteY27" fmla="*/ 138687 h 462174"/>
              <a:gd name="connsiteX28" fmla="*/ 293008 w 517726"/>
              <a:gd name="connsiteY28" fmla="*/ 133545 h 462174"/>
              <a:gd name="connsiteX29" fmla="*/ 282722 w 517726"/>
              <a:gd name="connsiteY29" fmla="*/ 133545 h 462174"/>
              <a:gd name="connsiteX30" fmla="*/ 287865 w 517726"/>
              <a:gd name="connsiteY30" fmla="*/ 122546 h 462174"/>
              <a:gd name="connsiteX31" fmla="*/ 299294 w 517726"/>
              <a:gd name="connsiteY31" fmla="*/ 127260 h 462174"/>
              <a:gd name="connsiteX32" fmla="*/ 304009 w 517726"/>
              <a:gd name="connsiteY32" fmla="*/ 138687 h 462174"/>
              <a:gd name="connsiteX33" fmla="*/ 299294 w 517726"/>
              <a:gd name="connsiteY33" fmla="*/ 150114 h 462174"/>
              <a:gd name="connsiteX34" fmla="*/ 266387 w 517726"/>
              <a:gd name="connsiteY34" fmla="*/ 183016 h 462174"/>
              <a:gd name="connsiteX35" fmla="*/ 254958 w 517726"/>
              <a:gd name="connsiteY35" fmla="*/ 187730 h 462174"/>
              <a:gd name="connsiteX36" fmla="*/ 243529 w 517726"/>
              <a:gd name="connsiteY36" fmla="*/ 183016 h 462174"/>
              <a:gd name="connsiteX37" fmla="*/ 243529 w 517726"/>
              <a:gd name="connsiteY37" fmla="*/ 160209 h 462174"/>
              <a:gd name="connsiteX38" fmla="*/ 276436 w 517726"/>
              <a:gd name="connsiteY38" fmla="*/ 127260 h 462174"/>
              <a:gd name="connsiteX39" fmla="*/ 287865 w 517726"/>
              <a:gd name="connsiteY39" fmla="*/ 122546 h 462174"/>
              <a:gd name="connsiteX40" fmla="*/ 276436 w 517726"/>
              <a:gd name="connsiteY40" fmla="*/ 81359 h 462174"/>
              <a:gd name="connsiteX41" fmla="*/ 271292 w 517726"/>
              <a:gd name="connsiteY41" fmla="*/ 83359 h 462174"/>
              <a:gd name="connsiteX42" fmla="*/ 188429 w 517726"/>
              <a:gd name="connsiteY42" fmla="*/ 166256 h 462174"/>
              <a:gd name="connsiteX43" fmla="*/ 188429 w 517726"/>
              <a:gd name="connsiteY43" fmla="*/ 176540 h 462174"/>
              <a:gd name="connsiteX44" fmla="*/ 198716 w 517726"/>
              <a:gd name="connsiteY44" fmla="*/ 176540 h 462174"/>
              <a:gd name="connsiteX45" fmla="*/ 281579 w 517726"/>
              <a:gd name="connsiteY45" fmla="*/ 93644 h 462174"/>
              <a:gd name="connsiteX46" fmla="*/ 283627 w 517726"/>
              <a:gd name="connsiteY46" fmla="*/ 88501 h 462174"/>
              <a:gd name="connsiteX47" fmla="*/ 281579 w 517726"/>
              <a:gd name="connsiteY47" fmla="*/ 83359 h 462174"/>
              <a:gd name="connsiteX48" fmla="*/ 276436 w 517726"/>
              <a:gd name="connsiteY48" fmla="*/ 81359 h 462174"/>
              <a:gd name="connsiteX49" fmla="*/ 276435 w 517726"/>
              <a:gd name="connsiteY49" fmla="*/ 72598 h 462174"/>
              <a:gd name="connsiteX50" fmla="*/ 287865 w 517726"/>
              <a:gd name="connsiteY50" fmla="*/ 77312 h 462174"/>
              <a:gd name="connsiteX51" fmla="*/ 292580 w 517726"/>
              <a:gd name="connsiteY51" fmla="*/ 88740 h 462174"/>
              <a:gd name="connsiteX52" fmla="*/ 287865 w 517726"/>
              <a:gd name="connsiteY52" fmla="*/ 100167 h 462174"/>
              <a:gd name="connsiteX53" fmla="*/ 205002 w 517726"/>
              <a:gd name="connsiteY53" fmla="*/ 183016 h 462174"/>
              <a:gd name="connsiteX54" fmla="*/ 193573 w 517726"/>
              <a:gd name="connsiteY54" fmla="*/ 187730 h 462174"/>
              <a:gd name="connsiteX55" fmla="*/ 182143 w 517726"/>
              <a:gd name="connsiteY55" fmla="*/ 183016 h 462174"/>
              <a:gd name="connsiteX56" fmla="*/ 182143 w 517726"/>
              <a:gd name="connsiteY56" fmla="*/ 160209 h 462174"/>
              <a:gd name="connsiteX57" fmla="*/ 265006 w 517726"/>
              <a:gd name="connsiteY57" fmla="*/ 77312 h 462174"/>
              <a:gd name="connsiteX58" fmla="*/ 276435 w 517726"/>
              <a:gd name="connsiteY58" fmla="*/ 72598 h 462174"/>
              <a:gd name="connsiteX59" fmla="*/ 35191 w 517726"/>
              <a:gd name="connsiteY59" fmla="*/ 8953 h 462174"/>
              <a:gd name="connsiteX60" fmla="*/ 9000 w 517726"/>
              <a:gd name="connsiteY60" fmla="*/ 35193 h 462174"/>
              <a:gd name="connsiteX61" fmla="*/ 9000 w 517726"/>
              <a:gd name="connsiteY61" fmla="*/ 277768 h 462174"/>
              <a:gd name="connsiteX62" fmla="*/ 4464 w 517726"/>
              <a:gd name="connsiteY62" fmla="*/ 277768 h 462174"/>
              <a:gd name="connsiteX63" fmla="*/ 4464 w 517726"/>
              <a:gd name="connsiteY63" fmla="*/ 286720 h 462174"/>
              <a:gd name="connsiteX64" fmla="*/ 9000 w 517726"/>
              <a:gd name="connsiteY64" fmla="*/ 286720 h 462174"/>
              <a:gd name="connsiteX65" fmla="*/ 9000 w 517726"/>
              <a:gd name="connsiteY65" fmla="*/ 344118 h 462174"/>
              <a:gd name="connsiteX66" fmla="*/ 35191 w 517726"/>
              <a:gd name="connsiteY66" fmla="*/ 370311 h 462174"/>
              <a:gd name="connsiteX67" fmla="*/ 188429 w 517726"/>
              <a:gd name="connsiteY67" fmla="*/ 370311 h 462174"/>
              <a:gd name="connsiteX68" fmla="*/ 188429 w 517726"/>
              <a:gd name="connsiteY68" fmla="*/ 379044 h 462174"/>
              <a:gd name="connsiteX69" fmla="*/ 192909 w 517726"/>
              <a:gd name="connsiteY69" fmla="*/ 379044 h 462174"/>
              <a:gd name="connsiteX70" fmla="*/ 192909 w 517726"/>
              <a:gd name="connsiteY70" fmla="*/ 397217 h 462174"/>
              <a:gd name="connsiteX71" fmla="*/ 151242 w 517726"/>
              <a:gd name="connsiteY71" fmla="*/ 438887 h 462174"/>
              <a:gd name="connsiteX72" fmla="*/ 117622 w 517726"/>
              <a:gd name="connsiteY72" fmla="*/ 438887 h 462174"/>
              <a:gd name="connsiteX73" fmla="*/ 117622 w 517726"/>
              <a:gd name="connsiteY73" fmla="*/ 438649 h 462174"/>
              <a:gd name="connsiteX74" fmla="*/ 110431 w 517726"/>
              <a:gd name="connsiteY74" fmla="*/ 445792 h 462174"/>
              <a:gd name="connsiteX75" fmla="*/ 117622 w 517726"/>
              <a:gd name="connsiteY75" fmla="*/ 452983 h 462174"/>
              <a:gd name="connsiteX76" fmla="*/ 400342 w 517726"/>
              <a:gd name="connsiteY76" fmla="*/ 452983 h 462174"/>
              <a:gd name="connsiteX77" fmla="*/ 407485 w 517726"/>
              <a:gd name="connsiteY77" fmla="*/ 445792 h 462174"/>
              <a:gd name="connsiteX78" fmla="*/ 400342 w 517726"/>
              <a:gd name="connsiteY78" fmla="*/ 438649 h 462174"/>
              <a:gd name="connsiteX79" fmla="*/ 366484 w 517726"/>
              <a:gd name="connsiteY79" fmla="*/ 438649 h 462174"/>
              <a:gd name="connsiteX80" fmla="*/ 324817 w 517726"/>
              <a:gd name="connsiteY80" fmla="*/ 396979 h 462174"/>
              <a:gd name="connsiteX81" fmla="*/ 324817 w 517726"/>
              <a:gd name="connsiteY81" fmla="*/ 379044 h 462174"/>
              <a:gd name="connsiteX82" fmla="*/ 340297 w 517726"/>
              <a:gd name="connsiteY82" fmla="*/ 379044 h 462174"/>
              <a:gd name="connsiteX83" fmla="*/ 340297 w 517726"/>
              <a:gd name="connsiteY83" fmla="*/ 370073 h 462174"/>
              <a:gd name="connsiteX84" fmla="*/ 482535 w 517726"/>
              <a:gd name="connsiteY84" fmla="*/ 370073 h 462174"/>
              <a:gd name="connsiteX85" fmla="*/ 508726 w 517726"/>
              <a:gd name="connsiteY85" fmla="*/ 343880 h 462174"/>
              <a:gd name="connsiteX86" fmla="*/ 508726 w 517726"/>
              <a:gd name="connsiteY86" fmla="*/ 286720 h 462174"/>
              <a:gd name="connsiteX87" fmla="*/ 513262 w 517726"/>
              <a:gd name="connsiteY87" fmla="*/ 286720 h 462174"/>
              <a:gd name="connsiteX88" fmla="*/ 513262 w 517726"/>
              <a:gd name="connsiteY88" fmla="*/ 277768 h 462174"/>
              <a:gd name="connsiteX89" fmla="*/ 508726 w 517726"/>
              <a:gd name="connsiteY89" fmla="*/ 277768 h 462174"/>
              <a:gd name="connsiteX90" fmla="*/ 508726 w 517726"/>
              <a:gd name="connsiteY90" fmla="*/ 35193 h 462174"/>
              <a:gd name="connsiteX91" fmla="*/ 482535 w 517726"/>
              <a:gd name="connsiteY91" fmla="*/ 8953 h 462174"/>
              <a:gd name="connsiteX92" fmla="*/ 35191 w 517726"/>
              <a:gd name="connsiteY92" fmla="*/ 0 h 462174"/>
              <a:gd name="connsiteX93" fmla="*/ 482535 w 517726"/>
              <a:gd name="connsiteY93" fmla="*/ 0 h 462174"/>
              <a:gd name="connsiteX94" fmla="*/ 517726 w 517726"/>
              <a:gd name="connsiteY94" fmla="*/ 35193 h 462174"/>
              <a:gd name="connsiteX95" fmla="*/ 517726 w 517726"/>
              <a:gd name="connsiteY95" fmla="*/ 344118 h 462174"/>
              <a:gd name="connsiteX96" fmla="*/ 482535 w 517726"/>
              <a:gd name="connsiteY96" fmla="*/ 379264 h 462174"/>
              <a:gd name="connsiteX97" fmla="*/ 333817 w 517726"/>
              <a:gd name="connsiteY97" fmla="*/ 379264 h 462174"/>
              <a:gd name="connsiteX98" fmla="*/ 333817 w 517726"/>
              <a:gd name="connsiteY98" fmla="*/ 397217 h 462174"/>
              <a:gd name="connsiteX99" fmla="*/ 366484 w 517726"/>
              <a:gd name="connsiteY99" fmla="*/ 429886 h 462174"/>
              <a:gd name="connsiteX100" fmla="*/ 400342 w 517726"/>
              <a:gd name="connsiteY100" fmla="*/ 429886 h 462174"/>
              <a:gd name="connsiteX101" fmla="*/ 416438 w 517726"/>
              <a:gd name="connsiteY101" fmla="*/ 446030 h 462174"/>
              <a:gd name="connsiteX102" fmla="*/ 400342 w 517726"/>
              <a:gd name="connsiteY102" fmla="*/ 462174 h 462174"/>
              <a:gd name="connsiteX103" fmla="*/ 117622 w 517726"/>
              <a:gd name="connsiteY103" fmla="*/ 462174 h 462174"/>
              <a:gd name="connsiteX104" fmla="*/ 101478 w 517726"/>
              <a:gd name="connsiteY104" fmla="*/ 446030 h 462174"/>
              <a:gd name="connsiteX105" fmla="*/ 117622 w 517726"/>
              <a:gd name="connsiteY105" fmla="*/ 429886 h 462174"/>
              <a:gd name="connsiteX106" fmla="*/ 151432 w 517726"/>
              <a:gd name="connsiteY106" fmla="*/ 429886 h 462174"/>
              <a:gd name="connsiteX107" fmla="*/ 184147 w 517726"/>
              <a:gd name="connsiteY107" fmla="*/ 397217 h 462174"/>
              <a:gd name="connsiteX108" fmla="*/ 184147 w 517726"/>
              <a:gd name="connsiteY108" fmla="*/ 379264 h 462174"/>
              <a:gd name="connsiteX109" fmla="*/ 35191 w 517726"/>
              <a:gd name="connsiteY109" fmla="*/ 379264 h 462174"/>
              <a:gd name="connsiteX110" fmla="*/ 0 w 517726"/>
              <a:gd name="connsiteY110" fmla="*/ 344118 h 462174"/>
              <a:gd name="connsiteX111" fmla="*/ 0 w 517726"/>
              <a:gd name="connsiteY111" fmla="*/ 35193 h 462174"/>
              <a:gd name="connsiteX112" fmla="*/ 35191 w 517726"/>
              <a:gd name="connsiteY112" fmla="*/ 0 h 46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517726" h="462174">
                <a:moveTo>
                  <a:pt x="188429" y="370045"/>
                </a:moveTo>
                <a:lnTo>
                  <a:pt x="340297" y="370045"/>
                </a:lnTo>
                <a:lnTo>
                  <a:pt x="340297" y="370073"/>
                </a:lnTo>
                <a:lnTo>
                  <a:pt x="324817" y="370073"/>
                </a:lnTo>
                <a:lnTo>
                  <a:pt x="324817" y="379044"/>
                </a:lnTo>
                <a:lnTo>
                  <a:pt x="192909" y="379044"/>
                </a:lnTo>
                <a:lnTo>
                  <a:pt x="192909" y="370311"/>
                </a:lnTo>
                <a:lnTo>
                  <a:pt x="188429" y="370311"/>
                </a:lnTo>
                <a:close/>
                <a:moveTo>
                  <a:pt x="258768" y="312479"/>
                </a:moveTo>
                <a:cubicBezTo>
                  <a:pt x="254291" y="312479"/>
                  <a:pt x="250481" y="316098"/>
                  <a:pt x="250481" y="320764"/>
                </a:cubicBezTo>
                <a:cubicBezTo>
                  <a:pt x="250481" y="325478"/>
                  <a:pt x="254053" y="329097"/>
                  <a:pt x="258768" y="329097"/>
                </a:cubicBezTo>
                <a:cubicBezTo>
                  <a:pt x="263244" y="329097"/>
                  <a:pt x="267054" y="325478"/>
                  <a:pt x="267054" y="320764"/>
                </a:cubicBezTo>
                <a:cubicBezTo>
                  <a:pt x="267054" y="316098"/>
                  <a:pt x="263244" y="312479"/>
                  <a:pt x="258768" y="312479"/>
                </a:cubicBezTo>
                <a:close/>
                <a:moveTo>
                  <a:pt x="258768" y="303337"/>
                </a:moveTo>
                <a:cubicBezTo>
                  <a:pt x="268387" y="303337"/>
                  <a:pt x="276007" y="310908"/>
                  <a:pt x="276007" y="320574"/>
                </a:cubicBezTo>
                <a:cubicBezTo>
                  <a:pt x="276007" y="330192"/>
                  <a:pt x="268149" y="337810"/>
                  <a:pt x="258768" y="337810"/>
                </a:cubicBezTo>
                <a:cubicBezTo>
                  <a:pt x="249339" y="337810"/>
                  <a:pt x="241481" y="330192"/>
                  <a:pt x="241481" y="320574"/>
                </a:cubicBezTo>
                <a:cubicBezTo>
                  <a:pt x="241481" y="310908"/>
                  <a:pt x="249100" y="303337"/>
                  <a:pt x="258768" y="303337"/>
                </a:cubicBezTo>
                <a:close/>
                <a:moveTo>
                  <a:pt x="9000" y="277768"/>
                </a:moveTo>
                <a:lnTo>
                  <a:pt x="508726" y="277768"/>
                </a:lnTo>
                <a:lnTo>
                  <a:pt x="508726" y="286720"/>
                </a:lnTo>
                <a:lnTo>
                  <a:pt x="9000" y="286720"/>
                </a:lnTo>
                <a:close/>
                <a:moveTo>
                  <a:pt x="282722" y="133545"/>
                </a:moveTo>
                <a:lnTo>
                  <a:pt x="249767" y="166446"/>
                </a:lnTo>
                <a:cubicBezTo>
                  <a:pt x="246862" y="169351"/>
                  <a:pt x="246862" y="173874"/>
                  <a:pt x="249767" y="176778"/>
                </a:cubicBezTo>
                <a:cubicBezTo>
                  <a:pt x="252482" y="179445"/>
                  <a:pt x="257387" y="179445"/>
                  <a:pt x="260101" y="176778"/>
                </a:cubicBezTo>
                <a:lnTo>
                  <a:pt x="293008" y="143829"/>
                </a:lnTo>
                <a:cubicBezTo>
                  <a:pt x="294389" y="142496"/>
                  <a:pt x="295056" y="140687"/>
                  <a:pt x="295056" y="138687"/>
                </a:cubicBezTo>
                <a:cubicBezTo>
                  <a:pt x="295056" y="136687"/>
                  <a:pt x="294389" y="134878"/>
                  <a:pt x="293008" y="133545"/>
                </a:cubicBezTo>
                <a:cubicBezTo>
                  <a:pt x="290103" y="130640"/>
                  <a:pt x="285627" y="130640"/>
                  <a:pt x="282722" y="133545"/>
                </a:cubicBezTo>
                <a:close/>
                <a:moveTo>
                  <a:pt x="287865" y="122546"/>
                </a:moveTo>
                <a:cubicBezTo>
                  <a:pt x="292008" y="122546"/>
                  <a:pt x="296151" y="124117"/>
                  <a:pt x="299294" y="127260"/>
                </a:cubicBezTo>
                <a:cubicBezTo>
                  <a:pt x="302438" y="130402"/>
                  <a:pt x="304009" y="134449"/>
                  <a:pt x="304009" y="138687"/>
                </a:cubicBezTo>
                <a:cubicBezTo>
                  <a:pt x="304009" y="142925"/>
                  <a:pt x="302199" y="147210"/>
                  <a:pt x="299294" y="150114"/>
                </a:cubicBezTo>
                <a:lnTo>
                  <a:pt x="266387" y="183016"/>
                </a:lnTo>
                <a:cubicBezTo>
                  <a:pt x="263244" y="186158"/>
                  <a:pt x="259196" y="187730"/>
                  <a:pt x="254958" y="187730"/>
                </a:cubicBezTo>
                <a:cubicBezTo>
                  <a:pt x="250672" y="187730"/>
                  <a:pt x="246434" y="185968"/>
                  <a:pt x="243529" y="183016"/>
                </a:cubicBezTo>
                <a:cubicBezTo>
                  <a:pt x="237242" y="176778"/>
                  <a:pt x="237242" y="166446"/>
                  <a:pt x="243529" y="160209"/>
                </a:cubicBezTo>
                <a:lnTo>
                  <a:pt x="276436" y="127260"/>
                </a:lnTo>
                <a:cubicBezTo>
                  <a:pt x="279579" y="124117"/>
                  <a:pt x="283722" y="122546"/>
                  <a:pt x="287865" y="122546"/>
                </a:cubicBezTo>
                <a:close/>
                <a:moveTo>
                  <a:pt x="276436" y="81359"/>
                </a:moveTo>
                <a:cubicBezTo>
                  <a:pt x="274674" y="81359"/>
                  <a:pt x="272626" y="82026"/>
                  <a:pt x="271292" y="83359"/>
                </a:cubicBezTo>
                <a:lnTo>
                  <a:pt x="188429" y="166256"/>
                </a:lnTo>
                <a:cubicBezTo>
                  <a:pt x="185477" y="169160"/>
                  <a:pt x="185477" y="173636"/>
                  <a:pt x="188429" y="176540"/>
                </a:cubicBezTo>
                <a:cubicBezTo>
                  <a:pt x="191096" y="179207"/>
                  <a:pt x="196001" y="179207"/>
                  <a:pt x="198716" y="176540"/>
                </a:cubicBezTo>
                <a:lnTo>
                  <a:pt x="281579" y="93644"/>
                </a:lnTo>
                <a:cubicBezTo>
                  <a:pt x="282960" y="92311"/>
                  <a:pt x="283627" y="90549"/>
                  <a:pt x="283627" y="88501"/>
                </a:cubicBezTo>
                <a:cubicBezTo>
                  <a:pt x="283627" y="86502"/>
                  <a:pt x="282960" y="84692"/>
                  <a:pt x="281579" y="83359"/>
                </a:cubicBezTo>
                <a:cubicBezTo>
                  <a:pt x="280055" y="82264"/>
                  <a:pt x="278245" y="81359"/>
                  <a:pt x="276436" y="81359"/>
                </a:cubicBezTo>
                <a:close/>
                <a:moveTo>
                  <a:pt x="276435" y="72598"/>
                </a:moveTo>
                <a:cubicBezTo>
                  <a:pt x="280579" y="72598"/>
                  <a:pt x="284722" y="74170"/>
                  <a:pt x="287865" y="77312"/>
                </a:cubicBezTo>
                <a:cubicBezTo>
                  <a:pt x="291008" y="80455"/>
                  <a:pt x="292580" y="84502"/>
                  <a:pt x="292580" y="88740"/>
                </a:cubicBezTo>
                <a:cubicBezTo>
                  <a:pt x="292580" y="92977"/>
                  <a:pt x="290770" y="97262"/>
                  <a:pt x="287865" y="100167"/>
                </a:cubicBezTo>
                <a:lnTo>
                  <a:pt x="205002" y="183016"/>
                </a:lnTo>
                <a:cubicBezTo>
                  <a:pt x="201859" y="186158"/>
                  <a:pt x="197811" y="187730"/>
                  <a:pt x="193573" y="187730"/>
                </a:cubicBezTo>
                <a:cubicBezTo>
                  <a:pt x="189287" y="187730"/>
                  <a:pt x="185048" y="185968"/>
                  <a:pt x="182143" y="183016"/>
                </a:cubicBezTo>
                <a:cubicBezTo>
                  <a:pt x="175857" y="176778"/>
                  <a:pt x="175857" y="166446"/>
                  <a:pt x="182143" y="160209"/>
                </a:cubicBezTo>
                <a:lnTo>
                  <a:pt x="265006" y="77312"/>
                </a:lnTo>
                <a:cubicBezTo>
                  <a:pt x="268149" y="74170"/>
                  <a:pt x="272292" y="72598"/>
                  <a:pt x="276435" y="72598"/>
                </a:cubicBezTo>
                <a:close/>
                <a:moveTo>
                  <a:pt x="35191" y="8953"/>
                </a:moveTo>
                <a:cubicBezTo>
                  <a:pt x="20620" y="8953"/>
                  <a:pt x="9000" y="20859"/>
                  <a:pt x="9000" y="35193"/>
                </a:cubicBezTo>
                <a:lnTo>
                  <a:pt x="9000" y="277768"/>
                </a:lnTo>
                <a:lnTo>
                  <a:pt x="4464" y="277768"/>
                </a:lnTo>
                <a:lnTo>
                  <a:pt x="4464" y="286720"/>
                </a:lnTo>
                <a:lnTo>
                  <a:pt x="9000" y="286720"/>
                </a:lnTo>
                <a:lnTo>
                  <a:pt x="9000" y="344118"/>
                </a:lnTo>
                <a:cubicBezTo>
                  <a:pt x="9000" y="358643"/>
                  <a:pt x="20858" y="370311"/>
                  <a:pt x="35191" y="370311"/>
                </a:cubicBezTo>
                <a:lnTo>
                  <a:pt x="188429" y="370311"/>
                </a:lnTo>
                <a:lnTo>
                  <a:pt x="188429" y="379044"/>
                </a:lnTo>
                <a:lnTo>
                  <a:pt x="192909" y="379044"/>
                </a:lnTo>
                <a:lnTo>
                  <a:pt x="192909" y="397217"/>
                </a:lnTo>
                <a:cubicBezTo>
                  <a:pt x="192909" y="420028"/>
                  <a:pt x="174290" y="438887"/>
                  <a:pt x="151242" y="438887"/>
                </a:cubicBezTo>
                <a:lnTo>
                  <a:pt x="117622" y="438887"/>
                </a:lnTo>
                <a:lnTo>
                  <a:pt x="117622" y="438649"/>
                </a:lnTo>
                <a:cubicBezTo>
                  <a:pt x="113574" y="438649"/>
                  <a:pt x="110431" y="441982"/>
                  <a:pt x="110431" y="445792"/>
                </a:cubicBezTo>
                <a:cubicBezTo>
                  <a:pt x="110431" y="449602"/>
                  <a:pt x="113812" y="452983"/>
                  <a:pt x="117622" y="452983"/>
                </a:cubicBezTo>
                <a:lnTo>
                  <a:pt x="400342" y="452983"/>
                </a:lnTo>
                <a:cubicBezTo>
                  <a:pt x="404342" y="452983"/>
                  <a:pt x="407485" y="449602"/>
                  <a:pt x="407485" y="445792"/>
                </a:cubicBezTo>
                <a:cubicBezTo>
                  <a:pt x="407485" y="441982"/>
                  <a:pt x="404152" y="438649"/>
                  <a:pt x="400342" y="438649"/>
                </a:cubicBezTo>
                <a:lnTo>
                  <a:pt x="366484" y="438649"/>
                </a:lnTo>
                <a:cubicBezTo>
                  <a:pt x="343674" y="438649"/>
                  <a:pt x="324817" y="420028"/>
                  <a:pt x="324817" y="396979"/>
                </a:cubicBezTo>
                <a:lnTo>
                  <a:pt x="324817" y="379044"/>
                </a:lnTo>
                <a:lnTo>
                  <a:pt x="340297" y="379044"/>
                </a:lnTo>
                <a:lnTo>
                  <a:pt x="340297" y="370073"/>
                </a:lnTo>
                <a:lnTo>
                  <a:pt x="482535" y="370073"/>
                </a:lnTo>
                <a:cubicBezTo>
                  <a:pt x="497107" y="370073"/>
                  <a:pt x="508726" y="358215"/>
                  <a:pt x="508726" y="343880"/>
                </a:cubicBezTo>
                <a:lnTo>
                  <a:pt x="508726" y="286720"/>
                </a:lnTo>
                <a:lnTo>
                  <a:pt x="513262" y="286720"/>
                </a:lnTo>
                <a:lnTo>
                  <a:pt x="513262" y="277768"/>
                </a:lnTo>
                <a:lnTo>
                  <a:pt x="508726" y="277768"/>
                </a:lnTo>
                <a:lnTo>
                  <a:pt x="508726" y="35193"/>
                </a:lnTo>
                <a:cubicBezTo>
                  <a:pt x="508726" y="20620"/>
                  <a:pt x="496868" y="8953"/>
                  <a:pt x="482535" y="8953"/>
                </a:cubicBezTo>
                <a:close/>
                <a:moveTo>
                  <a:pt x="35191" y="0"/>
                </a:moveTo>
                <a:lnTo>
                  <a:pt x="482535" y="0"/>
                </a:lnTo>
                <a:cubicBezTo>
                  <a:pt x="502011" y="0"/>
                  <a:pt x="517726" y="15668"/>
                  <a:pt x="517726" y="35193"/>
                </a:cubicBezTo>
                <a:lnTo>
                  <a:pt x="517726" y="344118"/>
                </a:lnTo>
                <a:cubicBezTo>
                  <a:pt x="517726" y="363596"/>
                  <a:pt x="502011" y="379264"/>
                  <a:pt x="482535" y="379264"/>
                </a:cubicBezTo>
                <a:lnTo>
                  <a:pt x="333817" y="379264"/>
                </a:lnTo>
                <a:lnTo>
                  <a:pt x="333817" y="397217"/>
                </a:lnTo>
                <a:cubicBezTo>
                  <a:pt x="333817" y="415123"/>
                  <a:pt x="348341" y="429886"/>
                  <a:pt x="366484" y="429886"/>
                </a:cubicBezTo>
                <a:lnTo>
                  <a:pt x="400342" y="429886"/>
                </a:lnTo>
                <a:cubicBezTo>
                  <a:pt x="409295" y="429886"/>
                  <a:pt x="416438" y="437077"/>
                  <a:pt x="416438" y="446030"/>
                </a:cubicBezTo>
                <a:cubicBezTo>
                  <a:pt x="416438" y="454793"/>
                  <a:pt x="409057" y="462174"/>
                  <a:pt x="400342" y="462174"/>
                </a:cubicBezTo>
                <a:lnTo>
                  <a:pt x="117622" y="462174"/>
                </a:lnTo>
                <a:cubicBezTo>
                  <a:pt x="108669" y="462174"/>
                  <a:pt x="101478" y="454983"/>
                  <a:pt x="101478" y="446030"/>
                </a:cubicBezTo>
                <a:cubicBezTo>
                  <a:pt x="101478" y="437077"/>
                  <a:pt x="108669" y="429886"/>
                  <a:pt x="117622" y="429886"/>
                </a:cubicBezTo>
                <a:lnTo>
                  <a:pt x="151432" y="429886"/>
                </a:lnTo>
                <a:cubicBezTo>
                  <a:pt x="169385" y="429886"/>
                  <a:pt x="184147" y="415361"/>
                  <a:pt x="184147" y="397217"/>
                </a:cubicBezTo>
                <a:lnTo>
                  <a:pt x="184147" y="379264"/>
                </a:lnTo>
                <a:lnTo>
                  <a:pt x="35191" y="379264"/>
                </a:lnTo>
                <a:cubicBezTo>
                  <a:pt x="15715" y="379264"/>
                  <a:pt x="0" y="363596"/>
                  <a:pt x="0" y="344118"/>
                </a:cubicBezTo>
                <a:lnTo>
                  <a:pt x="0" y="35193"/>
                </a:lnTo>
                <a:cubicBezTo>
                  <a:pt x="0" y="15668"/>
                  <a:pt x="15715" y="0"/>
                  <a:pt x="35191" y="0"/>
                </a:cubicBezTo>
                <a:close/>
              </a:path>
            </a:pathLst>
          </a:custGeom>
          <a:solidFill>
            <a:srgbClr val="48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6FF46-7E59-D919-808A-E1BD5E8C0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2432986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3A641B1E-C080-B17C-32CC-081A91EC6CED}"/>
              </a:ext>
            </a:extLst>
          </p:cNvPr>
          <p:cNvSpPr/>
          <p:nvPr/>
        </p:nvSpPr>
        <p:spPr>
          <a:xfrm>
            <a:off x="3953433" y="4116708"/>
            <a:ext cx="1452283" cy="681009"/>
          </a:xfrm>
          <a:prstGeom prst="roundRect">
            <a:avLst/>
          </a:prstGeom>
          <a:solidFill>
            <a:srgbClr val="48504F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RedisClient</a:t>
            </a:r>
            <a:endParaRPr lang="zh-CN" altLang="en-US" sz="14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9D5C85-24F1-2D2E-584C-1C44FCE1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4039888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1F542C-5AB4-4648-F911-98138ACF6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516" y="5646790"/>
            <a:ext cx="863177" cy="83803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9E56EB6-B2CF-41AC-4D09-F051CD586D1D}"/>
              </a:ext>
            </a:extLst>
          </p:cNvPr>
          <p:cNvSpPr txBox="1"/>
          <p:nvPr/>
        </p:nvSpPr>
        <p:spPr>
          <a:xfrm>
            <a:off x="8760227" y="430332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master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2DDCA6-6C86-7755-3C4D-2CDBBE3F628A}"/>
              </a:ext>
            </a:extLst>
          </p:cNvPr>
          <p:cNvSpPr txBox="1"/>
          <p:nvPr/>
        </p:nvSpPr>
        <p:spPr>
          <a:xfrm>
            <a:off x="8760227" y="2694725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slave/replica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F99F65-6E28-216C-A5D4-428EE99F1D02}"/>
              </a:ext>
            </a:extLst>
          </p:cNvPr>
          <p:cNvSpPr txBox="1"/>
          <p:nvPr/>
        </p:nvSpPr>
        <p:spPr>
          <a:xfrm>
            <a:off x="8760227" y="5910226"/>
            <a:ext cx="1627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slave/replica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35D34F9-2DCC-CB3C-8659-A7FE911A27B2}"/>
              </a:ext>
            </a:extLst>
          </p:cNvPr>
          <p:cNvCxnSpPr>
            <a:cxnSpLocks/>
            <a:stCxn id="5" idx="88"/>
            <a:endCxn id="7" idx="1"/>
          </p:cNvCxnSpPr>
          <p:nvPr/>
        </p:nvCxnSpPr>
        <p:spPr>
          <a:xfrm>
            <a:off x="2420934" y="4454180"/>
            <a:ext cx="1532499" cy="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0EF2CF-5599-ABC2-F57A-0D2A7D2ECED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5716" y="4457213"/>
            <a:ext cx="2444800" cy="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CC687F-5A0A-F810-F65E-9D855A150A5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5405716" y="2852004"/>
            <a:ext cx="2444800" cy="1605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AE249C-57B3-A0BA-1AB6-C57269F719E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405716" y="4457213"/>
            <a:ext cx="2444800" cy="160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5C79EDD-D65B-6A0B-9AC2-3DB3DDF998B0}"/>
              </a:ext>
            </a:extLst>
          </p:cNvPr>
          <p:cNvSpPr txBox="1"/>
          <p:nvPr/>
        </p:nvSpPr>
        <p:spPr>
          <a:xfrm>
            <a:off x="6628116" y="445418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AD2A26"/>
                </a:solidFill>
                <a:latin typeface="+mn-lt"/>
                <a:ea typeface="+mn-ea"/>
              </a:rPr>
              <a:t>写操作</a:t>
            </a:r>
            <a:endParaRPr lang="zh-CN" altLang="en-US" sz="140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567009-FB23-2783-2D2C-8D95DAF65C08}"/>
              </a:ext>
            </a:extLst>
          </p:cNvPr>
          <p:cNvSpPr txBox="1"/>
          <p:nvPr/>
        </p:nvSpPr>
        <p:spPr>
          <a:xfrm>
            <a:off x="6271288" y="307101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8504F"/>
                </a:solidFill>
              </a:rPr>
              <a:t>读</a:t>
            </a:r>
            <a:r>
              <a:rPr lang="zh-CN" altLang="en-US" sz="1400">
                <a:solidFill>
                  <a:srgbClr val="48504F"/>
                </a:solidFill>
                <a:latin typeface="+mn-lt"/>
                <a:ea typeface="+mn-ea"/>
              </a:rPr>
              <a:t>操作</a:t>
            </a:r>
            <a:endParaRPr lang="zh-CN" altLang="en-US" sz="1400" dirty="0">
              <a:solidFill>
                <a:srgbClr val="48504F"/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0EDD9AE-6988-72D5-764B-5C87ABEFCC07}"/>
              </a:ext>
            </a:extLst>
          </p:cNvPr>
          <p:cNvSpPr txBox="1"/>
          <p:nvPr/>
        </p:nvSpPr>
        <p:spPr>
          <a:xfrm>
            <a:off x="6271288" y="5485426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8504F"/>
                </a:solidFill>
              </a:rPr>
              <a:t>读</a:t>
            </a:r>
            <a:r>
              <a:rPr lang="zh-CN" altLang="en-US" sz="1400">
                <a:solidFill>
                  <a:srgbClr val="48504F"/>
                </a:solidFill>
                <a:latin typeface="+mn-lt"/>
                <a:ea typeface="+mn-ea"/>
              </a:rPr>
              <a:t>操作</a:t>
            </a:r>
            <a:endParaRPr lang="zh-CN" altLang="en-US" sz="1400" dirty="0">
              <a:solidFill>
                <a:srgbClr val="48504F"/>
              </a:solidFill>
              <a:latin typeface="+mn-lt"/>
              <a:ea typeface="+mn-ea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D259D0C-C498-AE15-0C4D-73C92AC2FCE4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8282105" y="3271022"/>
            <a:ext cx="0" cy="768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4E87206-B044-DB8E-64A9-DEED46CEDC2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282105" y="4877924"/>
            <a:ext cx="0" cy="7688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262A4CB-8E45-8820-CF45-391F2AD4C241}"/>
              </a:ext>
            </a:extLst>
          </p:cNvPr>
          <p:cNvSpPr txBox="1"/>
          <p:nvPr/>
        </p:nvSpPr>
        <p:spPr>
          <a:xfrm>
            <a:off x="8288296" y="3443531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同步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77FF1A-874F-D836-F77B-1646EAF38425}"/>
              </a:ext>
            </a:extLst>
          </p:cNvPr>
          <p:cNvSpPr txBox="1"/>
          <p:nvPr/>
        </p:nvSpPr>
        <p:spPr>
          <a:xfrm>
            <a:off x="8288296" y="4972185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同步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81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/>
      <p:bldP spid="13" grpId="0"/>
      <p:bldP spid="14" grpId="0"/>
      <p:bldP spid="21" grpId="0"/>
      <p:bldP spid="22" grpId="0"/>
      <p:bldP spid="23" grpId="0"/>
      <p:bldP spid="31" grpId="0"/>
      <p:bldP spid="3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C3E09-28BD-EF9A-DC51-05F08F0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缓存问题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D3087-C42F-3D69-B6D0-9325517A1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86960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缓存一致性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缓存穿透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084184B-C570-1921-312F-52C17225C848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缓存雪崩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AE495BC-AF9E-0B0A-A6B6-043BF622AD15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缓存击穿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680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AF96-004E-A569-C2F5-0C91C3A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B60004"/>
                </a:solidFill>
              </a:rPr>
              <a:t>缓存一致性</a:t>
            </a:r>
            <a:endParaRPr lang="en-US" altLang="zh-CN">
              <a:solidFill>
                <a:srgbClr val="B60004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A04F32-090B-B233-44A1-988A34D47F1A}"/>
              </a:ext>
            </a:extLst>
          </p:cNvPr>
          <p:cNvGraphicFramePr>
            <a:graphicFrameLocks noGrp="1"/>
          </p:cNvGraphicFramePr>
          <p:nvPr/>
        </p:nvGraphicFramePr>
        <p:xfrm>
          <a:off x="889475" y="1641995"/>
          <a:ext cx="10413049" cy="3078595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9365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268980">
                  <a:extLst>
                    <a:ext uri="{9D8B030D-6E8A-4147-A177-3AD203B41FA5}">
                      <a16:colId xmlns:a16="http://schemas.microsoft.com/office/drawing/2014/main" val="4070352941"/>
                    </a:ext>
                  </a:extLst>
                </a:gridCol>
                <a:gridCol w="310895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2741455">
                  <a:extLst>
                    <a:ext uri="{9D8B030D-6E8A-4147-A177-3AD203B41FA5}">
                      <a16:colId xmlns:a16="http://schemas.microsoft.com/office/drawing/2014/main" val="3074709213"/>
                    </a:ext>
                  </a:extLst>
                </a:gridCol>
              </a:tblGrid>
              <a:tr h="692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内存淘汰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超时剔除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主动更新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11855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不用自己维护，利用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的内存淘汰机制，当内存不足时自动淘汰部分数据。下次查询时更新缓存。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给缓存数据添加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TTL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时间，到期后自动删除缓存。下次查询时更新缓存。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编写业务逻辑，在修改数据库的同时，更新缓存。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943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一致性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一般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好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6057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维护成本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无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低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CCE49A7-A457-AD69-FB67-BE5B719AED4F}"/>
              </a:ext>
            </a:extLst>
          </p:cNvPr>
          <p:cNvSpPr/>
          <p:nvPr/>
        </p:nvSpPr>
        <p:spPr>
          <a:xfrm>
            <a:off x="2205990" y="2446020"/>
            <a:ext cx="3200400" cy="9829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793616-AA66-CA15-15D2-0C675DA33E3E}"/>
              </a:ext>
            </a:extLst>
          </p:cNvPr>
          <p:cNvSpPr/>
          <p:nvPr/>
        </p:nvSpPr>
        <p:spPr>
          <a:xfrm>
            <a:off x="5543550" y="2446020"/>
            <a:ext cx="2937510" cy="9829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A08622-79BB-0D47-9E6C-B8990939A972}"/>
              </a:ext>
            </a:extLst>
          </p:cNvPr>
          <p:cNvSpPr/>
          <p:nvPr/>
        </p:nvSpPr>
        <p:spPr>
          <a:xfrm>
            <a:off x="2205990" y="4233025"/>
            <a:ext cx="3200400" cy="3604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072011-9E7B-FF8C-8D69-1F5DCF2E7C61}"/>
              </a:ext>
            </a:extLst>
          </p:cNvPr>
          <p:cNvSpPr/>
          <p:nvPr/>
        </p:nvSpPr>
        <p:spPr>
          <a:xfrm>
            <a:off x="5543550" y="4233025"/>
            <a:ext cx="2857500" cy="3604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286E5C-1510-0727-3603-F0752A233462}"/>
              </a:ext>
            </a:extLst>
          </p:cNvPr>
          <p:cNvSpPr/>
          <p:nvPr/>
        </p:nvSpPr>
        <p:spPr>
          <a:xfrm>
            <a:off x="8881110" y="4233025"/>
            <a:ext cx="2320290" cy="3604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9C1DF7-C2C9-AFD8-72C8-A7B8744966DA}"/>
              </a:ext>
            </a:extLst>
          </p:cNvPr>
          <p:cNvSpPr/>
          <p:nvPr/>
        </p:nvSpPr>
        <p:spPr>
          <a:xfrm>
            <a:off x="8749665" y="3610465"/>
            <a:ext cx="2320290" cy="3604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BD7458-A079-93BE-F43D-62543110611F}"/>
              </a:ext>
            </a:extLst>
          </p:cNvPr>
          <p:cNvSpPr/>
          <p:nvPr/>
        </p:nvSpPr>
        <p:spPr>
          <a:xfrm>
            <a:off x="6060281" y="3628275"/>
            <a:ext cx="2320290" cy="3604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CF7D91-1B80-D813-F1B5-2B76ECC44233}"/>
              </a:ext>
            </a:extLst>
          </p:cNvPr>
          <p:cNvSpPr/>
          <p:nvPr/>
        </p:nvSpPr>
        <p:spPr>
          <a:xfrm>
            <a:off x="2730817" y="3630570"/>
            <a:ext cx="2320290" cy="3604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幻灯片缩放定位 17">
                <a:extLst>
                  <a:ext uri="{FF2B5EF4-FFF2-40B4-BE49-F238E27FC236}">
                    <a16:creationId xmlns:a16="http://schemas.microsoft.com/office/drawing/2014/main" id="{0AC5DED0-C7B8-7678-7C30-C2374B9EE9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684113" y="3102048"/>
              <a:ext cx="517287" cy="290974"/>
            </p:xfrm>
            <a:graphic>
              <a:graphicData uri="http://schemas.microsoft.com/office/powerpoint/2016/slidezoom">
                <pslz:sldZm>
                  <pslz:sldZmObj sldId="630" cId="315293758">
                    <pslz:zmPr id="{A0D104EF-DBE0-4B68-B391-53F22E710CA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17287" cy="29097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幻灯片缩放定位 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AC5DED0-C7B8-7678-7C30-C2374B9EE9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4113" y="3102048"/>
                <a:ext cx="517287" cy="29097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4B6CD445-4002-1D47-6ACF-6FB599729587}"/>
              </a:ext>
            </a:extLst>
          </p:cNvPr>
          <p:cNvSpPr/>
          <p:nvPr/>
        </p:nvSpPr>
        <p:spPr>
          <a:xfrm>
            <a:off x="8618220" y="2468316"/>
            <a:ext cx="2633742" cy="9829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BCD00220-9F14-571B-C69D-56D7F933844A}"/>
              </a:ext>
            </a:extLst>
          </p:cNvPr>
          <p:cNvSpPr txBox="1">
            <a:spLocks/>
          </p:cNvSpPr>
          <p:nvPr/>
        </p:nvSpPr>
        <p:spPr>
          <a:xfrm>
            <a:off x="889475" y="5019586"/>
            <a:ext cx="10413049" cy="171600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业务场景：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低</a:t>
            </a:r>
            <a:r>
              <a:rPr lang="zh-CN" altLang="en-US"/>
              <a:t>一致性需求：使用内存淘汰机制。例如商品分类、菜品分类等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/>
              <a:t>高</a:t>
            </a:r>
            <a:r>
              <a:rPr lang="zh-CN" altLang="en-US"/>
              <a:t>一致性需求：主动更新，并以超时剔除作为兜底方案。例如商品、菜品查询的缓存</a:t>
            </a:r>
          </a:p>
        </p:txBody>
      </p:sp>
    </p:spTree>
    <p:extLst>
      <p:ext uri="{BB962C8B-B14F-4D97-AF65-F5344CB8AC3E}">
        <p14:creationId xmlns:p14="http://schemas.microsoft.com/office/powerpoint/2010/main" val="120310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9" grpId="0" animBg="1"/>
      <p:bldP spid="20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39F9CF-0E4D-457C-8701-6EDFF12CC160}"/>
              </a:ext>
            </a:extLst>
          </p:cNvPr>
          <p:cNvSpPr/>
          <p:nvPr/>
        </p:nvSpPr>
        <p:spPr>
          <a:xfrm flipH="1">
            <a:off x="1120630" y="4168758"/>
            <a:ext cx="2342365" cy="61965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由缓存的调用者，在更新数据库的同时更新缓存</a:t>
            </a:r>
            <a:endParaRPr lang="en-US" altLang="zh-CN" sz="1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FDCE178-0514-4E86-90DB-FEC91AD8D8EA}"/>
              </a:ext>
            </a:extLst>
          </p:cNvPr>
          <p:cNvGrpSpPr/>
          <p:nvPr/>
        </p:nvGrpSpPr>
        <p:grpSpPr>
          <a:xfrm>
            <a:off x="768734" y="2084191"/>
            <a:ext cx="3306428" cy="3524249"/>
            <a:chOff x="768734" y="2084191"/>
            <a:chExt cx="3306428" cy="352424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1475DB8-1BAD-47EF-8A37-240BA5F8C6F0}"/>
                </a:ext>
              </a:extLst>
            </p:cNvPr>
            <p:cNvSpPr/>
            <p:nvPr/>
          </p:nvSpPr>
          <p:spPr>
            <a:xfrm>
              <a:off x="768734" y="2084191"/>
              <a:ext cx="3046158" cy="352424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任意多边形 8">
              <a:extLst>
                <a:ext uri="{FF2B5EF4-FFF2-40B4-BE49-F238E27FC236}">
                  <a16:creationId xmlns:a16="http://schemas.microsoft.com/office/drawing/2014/main" id="{9A890E0C-65DF-4535-912C-8C18598B916A}"/>
                </a:ext>
              </a:extLst>
            </p:cNvPr>
            <p:cNvSpPr/>
            <p:nvPr/>
          </p:nvSpPr>
          <p:spPr>
            <a:xfrm rot="719614" flipH="1">
              <a:off x="3554621" y="2399669"/>
              <a:ext cx="520541" cy="519751"/>
            </a:xfrm>
            <a:custGeom>
              <a:avLst/>
              <a:gdLst>
                <a:gd name="T0" fmla="*/ 3845 w 3934"/>
                <a:gd name="T1" fmla="*/ 89 h 3934"/>
                <a:gd name="T2" fmla="*/ 2313 w 3934"/>
                <a:gd name="T3" fmla="*/ 0 h 3934"/>
                <a:gd name="T4" fmla="*/ 0 w 3934"/>
                <a:gd name="T5" fmla="*/ 2313 h 3934"/>
                <a:gd name="T6" fmla="*/ 1621 w 3934"/>
                <a:gd name="T7" fmla="*/ 3934 h 3934"/>
                <a:gd name="T8" fmla="*/ 3934 w 3934"/>
                <a:gd name="T9" fmla="*/ 1621 h 3934"/>
                <a:gd name="T10" fmla="*/ 3845 w 3934"/>
                <a:gd name="T11" fmla="*/ 89 h 3934"/>
                <a:gd name="T12" fmla="*/ 3343 w 3934"/>
                <a:gd name="T13" fmla="*/ 1001 h 3934"/>
                <a:gd name="T14" fmla="*/ 2933 w 3934"/>
                <a:gd name="T15" fmla="*/ 1001 h 3934"/>
                <a:gd name="T16" fmla="*/ 2933 w 3934"/>
                <a:gd name="T17" fmla="*/ 591 h 3934"/>
                <a:gd name="T18" fmla="*/ 3343 w 3934"/>
                <a:gd name="T19" fmla="*/ 591 h 3934"/>
                <a:gd name="T20" fmla="*/ 3343 w 3934"/>
                <a:gd name="T21" fmla="*/ 1001 h 3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34" h="3934">
                  <a:moveTo>
                    <a:pt x="3845" y="89"/>
                  </a:moveTo>
                  <a:lnTo>
                    <a:pt x="2313" y="0"/>
                  </a:lnTo>
                  <a:lnTo>
                    <a:pt x="0" y="2313"/>
                  </a:lnTo>
                  <a:lnTo>
                    <a:pt x="1621" y="3934"/>
                  </a:lnTo>
                  <a:lnTo>
                    <a:pt x="3934" y="1621"/>
                  </a:lnTo>
                  <a:lnTo>
                    <a:pt x="3845" y="89"/>
                  </a:lnTo>
                  <a:close/>
                  <a:moveTo>
                    <a:pt x="3343" y="1001"/>
                  </a:moveTo>
                  <a:cubicBezTo>
                    <a:pt x="3230" y="1115"/>
                    <a:pt x="3046" y="1115"/>
                    <a:pt x="2933" y="1001"/>
                  </a:cubicBezTo>
                  <a:cubicBezTo>
                    <a:pt x="2820" y="888"/>
                    <a:pt x="2820" y="705"/>
                    <a:pt x="2933" y="591"/>
                  </a:cubicBezTo>
                  <a:cubicBezTo>
                    <a:pt x="3046" y="478"/>
                    <a:pt x="3230" y="478"/>
                    <a:pt x="3343" y="591"/>
                  </a:cubicBezTo>
                  <a:cubicBezTo>
                    <a:pt x="3456" y="705"/>
                    <a:pt x="3456" y="888"/>
                    <a:pt x="3343" y="1001"/>
                  </a:cubicBezTo>
                  <a:close/>
                </a:path>
              </a:pathLst>
            </a:cu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EC50C13-46AA-40C6-A027-AC5067A703F0}"/>
                </a:ext>
              </a:extLst>
            </p:cNvPr>
            <p:cNvSpPr txBox="1"/>
            <p:nvPr/>
          </p:nvSpPr>
          <p:spPr>
            <a:xfrm>
              <a:off x="1199011" y="3730741"/>
              <a:ext cx="23423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45720" rIns="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>
                  <a:solidFill>
                    <a:srgbClr val="AD2A26"/>
                  </a:solidFill>
                </a:rPr>
                <a:t>Cache Aside Pattern</a:t>
              </a:r>
              <a:endParaRPr lang="en-US" altLang="zh-CN" sz="1400" b="1" dirty="0">
                <a:solidFill>
                  <a:srgbClr val="AD2A26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5F23000-9BC2-4D2D-B52D-D6732F152095}"/>
                </a:ext>
              </a:extLst>
            </p:cNvPr>
            <p:cNvSpPr txBox="1"/>
            <p:nvPr/>
          </p:nvSpPr>
          <p:spPr>
            <a:xfrm>
              <a:off x="1199011" y="2967832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800" b="1" dirty="0"/>
                <a:t>01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09690B1F-681D-42FA-A4BC-BB2DBFB9A2EB}"/>
              </a:ext>
            </a:extLst>
          </p:cNvPr>
          <p:cNvSpPr/>
          <p:nvPr/>
        </p:nvSpPr>
        <p:spPr>
          <a:xfrm flipH="1">
            <a:off x="4842499" y="4197986"/>
            <a:ext cx="2342365" cy="117365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缓存与数据库整合为一个服务，由服务来维护一致性。调用者调用该服务，无需关心缓存一致性问题。</a:t>
            </a:r>
            <a:endParaRPr lang="en-US" altLang="zh-CN" sz="12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0C96048-E7E2-411F-BBBD-8A2458BAC761}"/>
              </a:ext>
            </a:extLst>
          </p:cNvPr>
          <p:cNvGrpSpPr/>
          <p:nvPr/>
        </p:nvGrpSpPr>
        <p:grpSpPr>
          <a:xfrm>
            <a:off x="4490603" y="2084191"/>
            <a:ext cx="3306428" cy="3524249"/>
            <a:chOff x="4490603" y="2084191"/>
            <a:chExt cx="3306428" cy="352424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EF57C82-49E3-416F-8A1E-9073549059AB}"/>
                </a:ext>
              </a:extLst>
            </p:cNvPr>
            <p:cNvSpPr/>
            <p:nvPr/>
          </p:nvSpPr>
          <p:spPr>
            <a:xfrm>
              <a:off x="4490603" y="2084191"/>
              <a:ext cx="3046158" cy="352424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任意多边形 25">
              <a:extLst>
                <a:ext uri="{FF2B5EF4-FFF2-40B4-BE49-F238E27FC236}">
                  <a16:creationId xmlns:a16="http://schemas.microsoft.com/office/drawing/2014/main" id="{B176F2A5-DE24-4BCC-97F2-B359CDD00593}"/>
                </a:ext>
              </a:extLst>
            </p:cNvPr>
            <p:cNvSpPr/>
            <p:nvPr/>
          </p:nvSpPr>
          <p:spPr>
            <a:xfrm rot="719614" flipH="1">
              <a:off x="7276490" y="2399669"/>
              <a:ext cx="520541" cy="519751"/>
            </a:xfrm>
            <a:custGeom>
              <a:avLst/>
              <a:gdLst>
                <a:gd name="T0" fmla="*/ 3845 w 3934"/>
                <a:gd name="T1" fmla="*/ 89 h 3934"/>
                <a:gd name="T2" fmla="*/ 2313 w 3934"/>
                <a:gd name="T3" fmla="*/ 0 h 3934"/>
                <a:gd name="T4" fmla="*/ 0 w 3934"/>
                <a:gd name="T5" fmla="*/ 2313 h 3934"/>
                <a:gd name="T6" fmla="*/ 1621 w 3934"/>
                <a:gd name="T7" fmla="*/ 3934 h 3934"/>
                <a:gd name="T8" fmla="*/ 3934 w 3934"/>
                <a:gd name="T9" fmla="*/ 1621 h 3934"/>
                <a:gd name="T10" fmla="*/ 3845 w 3934"/>
                <a:gd name="T11" fmla="*/ 89 h 3934"/>
                <a:gd name="T12" fmla="*/ 3343 w 3934"/>
                <a:gd name="T13" fmla="*/ 1001 h 3934"/>
                <a:gd name="T14" fmla="*/ 2933 w 3934"/>
                <a:gd name="T15" fmla="*/ 1001 h 3934"/>
                <a:gd name="T16" fmla="*/ 2933 w 3934"/>
                <a:gd name="T17" fmla="*/ 591 h 3934"/>
                <a:gd name="T18" fmla="*/ 3343 w 3934"/>
                <a:gd name="T19" fmla="*/ 591 h 3934"/>
                <a:gd name="T20" fmla="*/ 3343 w 3934"/>
                <a:gd name="T21" fmla="*/ 1001 h 3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34" h="3934">
                  <a:moveTo>
                    <a:pt x="3845" y="89"/>
                  </a:moveTo>
                  <a:lnTo>
                    <a:pt x="2313" y="0"/>
                  </a:lnTo>
                  <a:lnTo>
                    <a:pt x="0" y="2313"/>
                  </a:lnTo>
                  <a:lnTo>
                    <a:pt x="1621" y="3934"/>
                  </a:lnTo>
                  <a:lnTo>
                    <a:pt x="3934" y="1621"/>
                  </a:lnTo>
                  <a:lnTo>
                    <a:pt x="3845" y="89"/>
                  </a:lnTo>
                  <a:close/>
                  <a:moveTo>
                    <a:pt x="3343" y="1001"/>
                  </a:moveTo>
                  <a:cubicBezTo>
                    <a:pt x="3230" y="1115"/>
                    <a:pt x="3046" y="1115"/>
                    <a:pt x="2933" y="1001"/>
                  </a:cubicBezTo>
                  <a:cubicBezTo>
                    <a:pt x="2820" y="888"/>
                    <a:pt x="2820" y="705"/>
                    <a:pt x="2933" y="591"/>
                  </a:cubicBezTo>
                  <a:cubicBezTo>
                    <a:pt x="3046" y="478"/>
                    <a:pt x="3230" y="478"/>
                    <a:pt x="3343" y="591"/>
                  </a:cubicBezTo>
                  <a:cubicBezTo>
                    <a:pt x="3456" y="705"/>
                    <a:pt x="3456" y="888"/>
                    <a:pt x="3343" y="10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661B46C-A4E9-40BE-8F89-4F2D11F7750B}"/>
                </a:ext>
              </a:extLst>
            </p:cNvPr>
            <p:cNvSpPr txBox="1"/>
            <p:nvPr/>
          </p:nvSpPr>
          <p:spPr>
            <a:xfrm>
              <a:off x="4920880" y="3730741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45720" rIns="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>
                  <a:solidFill>
                    <a:srgbClr val="AD2A26"/>
                  </a:solidFill>
                </a:rPr>
                <a:t>Read/Write Through Pattern</a:t>
              </a:r>
              <a:endParaRPr lang="en-US" altLang="zh-CN" sz="1400" b="1" dirty="0">
                <a:solidFill>
                  <a:srgbClr val="AD2A26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0E1858C-BE6E-4DFC-9C63-0A484DD66E99}"/>
                </a:ext>
              </a:extLst>
            </p:cNvPr>
            <p:cNvSpPr txBox="1"/>
            <p:nvPr/>
          </p:nvSpPr>
          <p:spPr>
            <a:xfrm>
              <a:off x="4920880" y="2967832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800" b="1" dirty="0"/>
                <a:t>02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789C098-9FC7-461D-BD80-01F8FF9663E7}"/>
              </a:ext>
            </a:extLst>
          </p:cNvPr>
          <p:cNvSpPr/>
          <p:nvPr/>
        </p:nvSpPr>
        <p:spPr>
          <a:xfrm flipH="1">
            <a:off x="8642744" y="4168758"/>
            <a:ext cx="2342365" cy="896656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调用者只操作缓存，由其它线程异步的将缓存数据持久化到数据库，保证最终一致。</a:t>
            </a:r>
            <a:endParaRPr lang="en-US" altLang="zh-CN" sz="14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0408CE3-A92D-4C0F-85A2-E924C66836D6}"/>
              </a:ext>
            </a:extLst>
          </p:cNvPr>
          <p:cNvGrpSpPr/>
          <p:nvPr/>
        </p:nvGrpSpPr>
        <p:grpSpPr>
          <a:xfrm>
            <a:off x="8212472" y="2084191"/>
            <a:ext cx="3306428" cy="3524249"/>
            <a:chOff x="8212472" y="2084191"/>
            <a:chExt cx="3306428" cy="352424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B85502-E587-432A-9CF2-C6523AFC92AF}"/>
                </a:ext>
              </a:extLst>
            </p:cNvPr>
            <p:cNvSpPr/>
            <p:nvPr/>
          </p:nvSpPr>
          <p:spPr>
            <a:xfrm>
              <a:off x="8212472" y="2084191"/>
              <a:ext cx="3046158" cy="352424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8" name="任意多边形 37">
              <a:extLst>
                <a:ext uri="{FF2B5EF4-FFF2-40B4-BE49-F238E27FC236}">
                  <a16:creationId xmlns:a16="http://schemas.microsoft.com/office/drawing/2014/main" id="{B6BEA2EF-8F06-4825-A254-68619B173142}"/>
                </a:ext>
              </a:extLst>
            </p:cNvPr>
            <p:cNvSpPr/>
            <p:nvPr/>
          </p:nvSpPr>
          <p:spPr>
            <a:xfrm rot="719614" flipH="1">
              <a:off x="10998359" y="2399669"/>
              <a:ext cx="520541" cy="519751"/>
            </a:xfrm>
            <a:custGeom>
              <a:avLst/>
              <a:gdLst>
                <a:gd name="T0" fmla="*/ 3845 w 3934"/>
                <a:gd name="T1" fmla="*/ 89 h 3934"/>
                <a:gd name="T2" fmla="*/ 2313 w 3934"/>
                <a:gd name="T3" fmla="*/ 0 h 3934"/>
                <a:gd name="T4" fmla="*/ 0 w 3934"/>
                <a:gd name="T5" fmla="*/ 2313 h 3934"/>
                <a:gd name="T6" fmla="*/ 1621 w 3934"/>
                <a:gd name="T7" fmla="*/ 3934 h 3934"/>
                <a:gd name="T8" fmla="*/ 3934 w 3934"/>
                <a:gd name="T9" fmla="*/ 1621 h 3934"/>
                <a:gd name="T10" fmla="*/ 3845 w 3934"/>
                <a:gd name="T11" fmla="*/ 89 h 3934"/>
                <a:gd name="T12" fmla="*/ 3343 w 3934"/>
                <a:gd name="T13" fmla="*/ 1001 h 3934"/>
                <a:gd name="T14" fmla="*/ 2933 w 3934"/>
                <a:gd name="T15" fmla="*/ 1001 h 3934"/>
                <a:gd name="T16" fmla="*/ 2933 w 3934"/>
                <a:gd name="T17" fmla="*/ 591 h 3934"/>
                <a:gd name="T18" fmla="*/ 3343 w 3934"/>
                <a:gd name="T19" fmla="*/ 591 h 3934"/>
                <a:gd name="T20" fmla="*/ 3343 w 3934"/>
                <a:gd name="T21" fmla="*/ 1001 h 3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34" h="3934">
                  <a:moveTo>
                    <a:pt x="3845" y="89"/>
                  </a:moveTo>
                  <a:lnTo>
                    <a:pt x="2313" y="0"/>
                  </a:lnTo>
                  <a:lnTo>
                    <a:pt x="0" y="2313"/>
                  </a:lnTo>
                  <a:lnTo>
                    <a:pt x="1621" y="3934"/>
                  </a:lnTo>
                  <a:lnTo>
                    <a:pt x="3934" y="1621"/>
                  </a:lnTo>
                  <a:lnTo>
                    <a:pt x="3845" y="89"/>
                  </a:lnTo>
                  <a:close/>
                  <a:moveTo>
                    <a:pt x="3343" y="1001"/>
                  </a:moveTo>
                  <a:cubicBezTo>
                    <a:pt x="3230" y="1115"/>
                    <a:pt x="3046" y="1115"/>
                    <a:pt x="2933" y="1001"/>
                  </a:cubicBezTo>
                  <a:cubicBezTo>
                    <a:pt x="2820" y="888"/>
                    <a:pt x="2820" y="705"/>
                    <a:pt x="2933" y="591"/>
                  </a:cubicBezTo>
                  <a:cubicBezTo>
                    <a:pt x="3046" y="478"/>
                    <a:pt x="3230" y="478"/>
                    <a:pt x="3343" y="591"/>
                  </a:cubicBezTo>
                  <a:cubicBezTo>
                    <a:pt x="3456" y="705"/>
                    <a:pt x="3456" y="888"/>
                    <a:pt x="3343" y="1001"/>
                  </a:cubicBezTo>
                  <a:close/>
                </a:path>
              </a:pathLst>
            </a:cu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65BAFA-AE0F-4C97-A904-13F8CC5A2542}"/>
                </a:ext>
              </a:extLst>
            </p:cNvPr>
            <p:cNvSpPr txBox="1"/>
            <p:nvPr/>
          </p:nvSpPr>
          <p:spPr>
            <a:xfrm>
              <a:off x="8642746" y="3727176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>
                  <a:solidFill>
                    <a:srgbClr val="AD2A26"/>
                  </a:solidFill>
                </a:rPr>
                <a:t>Write Behind Caching Pattern</a:t>
              </a:r>
              <a:endParaRPr lang="en-US" altLang="zh-CN" sz="1400" b="1" dirty="0">
                <a:solidFill>
                  <a:srgbClr val="AD2A26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6583413-3095-4959-9A21-77679909668C}"/>
                </a:ext>
              </a:extLst>
            </p:cNvPr>
            <p:cNvSpPr txBox="1"/>
            <p:nvPr/>
          </p:nvSpPr>
          <p:spPr>
            <a:xfrm>
              <a:off x="8642749" y="2967832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800" b="1" dirty="0"/>
                <a:t>03</a:t>
              </a:r>
            </a:p>
          </p:txBody>
        </p:sp>
      </p:grpSp>
      <p:sp>
        <p:nvSpPr>
          <p:cNvPr id="22" name="标题 7">
            <a:extLst>
              <a:ext uri="{FF2B5EF4-FFF2-40B4-BE49-F238E27FC236}">
                <a16:creationId xmlns:a16="http://schemas.microsoft.com/office/drawing/2014/main" id="{89BE6F18-B93C-408F-B53D-F954FFBCF1DF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/>
              <a:t>主动</a:t>
            </a:r>
            <a:r>
              <a:rPr lang="zh-CN" altLang="en-US" sz="2000">
                <a:solidFill>
                  <a:srgbClr val="AD2A26"/>
                </a:solidFill>
              </a:rPr>
              <a:t>更新策略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D2A0172-FFB1-47D1-8F17-9B9082F837D0}"/>
              </a:ext>
            </a:extLst>
          </p:cNvPr>
          <p:cNvGrpSpPr/>
          <p:nvPr/>
        </p:nvGrpSpPr>
        <p:grpSpPr>
          <a:xfrm rot="19481635">
            <a:off x="3022930" y="5065414"/>
            <a:ext cx="987809" cy="676715"/>
            <a:chOff x="6030507" y="5973592"/>
            <a:chExt cx="987809" cy="676715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B126DBDC-1290-4541-80B4-0BD8C7CB8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161493" y="5973592"/>
              <a:ext cx="676715" cy="676715"/>
            </a:xfrm>
            <a:custGeom>
              <a:avLst/>
              <a:gdLst>
                <a:gd name="connsiteX0" fmla="*/ 0 w 676715"/>
                <a:gd name="connsiteY0" fmla="*/ 515767 h 676715"/>
                <a:gd name="connsiteX1" fmla="*/ 676715 w 676715"/>
                <a:gd name="connsiteY1" fmla="*/ 515767 h 676715"/>
                <a:gd name="connsiteX2" fmla="*/ 676715 w 676715"/>
                <a:gd name="connsiteY2" fmla="*/ 676715 h 676715"/>
                <a:gd name="connsiteX3" fmla="*/ 0 w 676715"/>
                <a:gd name="connsiteY3" fmla="*/ 676715 h 676715"/>
                <a:gd name="connsiteX4" fmla="*/ 0 w 676715"/>
                <a:gd name="connsiteY4" fmla="*/ 0 h 676715"/>
                <a:gd name="connsiteX5" fmla="*/ 676715 w 676715"/>
                <a:gd name="connsiteY5" fmla="*/ 0 h 676715"/>
                <a:gd name="connsiteX6" fmla="*/ 676715 w 676715"/>
                <a:gd name="connsiteY6" fmla="*/ 160947 h 676715"/>
                <a:gd name="connsiteX7" fmla="*/ 0 w 676715"/>
                <a:gd name="connsiteY7" fmla="*/ 160947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715" h="676715">
                  <a:moveTo>
                    <a:pt x="0" y="515767"/>
                  </a:moveTo>
                  <a:lnTo>
                    <a:pt x="676715" y="515767"/>
                  </a:lnTo>
                  <a:lnTo>
                    <a:pt x="676715" y="676715"/>
                  </a:lnTo>
                  <a:lnTo>
                    <a:pt x="0" y="676715"/>
                  </a:lnTo>
                  <a:close/>
                  <a:moveTo>
                    <a:pt x="0" y="0"/>
                  </a:moveTo>
                  <a:lnTo>
                    <a:pt x="676715" y="0"/>
                  </a:lnTo>
                  <a:lnTo>
                    <a:pt x="676715" y="160947"/>
                  </a:lnTo>
                  <a:lnTo>
                    <a:pt x="0" y="160947"/>
                  </a:lnTo>
                  <a:close/>
                </a:path>
              </a:pathLst>
            </a:cu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42B5B92-4F55-4288-A5B6-9D497C20E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30507" y="6017970"/>
              <a:ext cx="987809" cy="594807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52937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B05BBA2-A56D-43E6-8EFA-6C5722938D98}"/>
              </a:ext>
            </a:extLst>
          </p:cNvPr>
          <p:cNvSpPr txBox="1"/>
          <p:nvPr/>
        </p:nvSpPr>
        <p:spPr>
          <a:xfrm>
            <a:off x="1199010" y="3730740"/>
            <a:ext cx="234236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bIns="45720" anchor="ctr" anchorCtr="0">
            <a:spAutoFit/>
          </a:bodyPr>
          <a:lstStyle/>
          <a:p>
            <a:pPr>
              <a:buSzPct val="25000"/>
            </a:pPr>
            <a:r>
              <a:rPr lang="en-US" altLang="zh-CN" sz="1400" b="1">
                <a:solidFill>
                  <a:srgbClr val="AD2A26"/>
                </a:solidFill>
              </a:rPr>
              <a:t>Cache Aside Pattern</a:t>
            </a:r>
            <a:endParaRPr lang="en-US" altLang="zh-CN" sz="1400" b="1" dirty="0">
              <a:solidFill>
                <a:srgbClr val="AD2A26"/>
              </a:solidFill>
            </a:endParaRP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/>
              <a:t>主动</a:t>
            </a:r>
            <a:r>
              <a:rPr lang="zh-CN" altLang="en-US" sz="2000">
                <a:solidFill>
                  <a:srgbClr val="AD2A26"/>
                </a:solidFill>
              </a:rPr>
              <a:t>更新策略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E1E1F-2E77-4716-AC76-33789C8C6C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2216" y="2034407"/>
            <a:ext cx="6076627" cy="2725911"/>
          </a:xfrm>
        </p:spPr>
        <p:txBody>
          <a:bodyPr/>
          <a:lstStyle/>
          <a:p>
            <a:r>
              <a:rPr lang="zh-CN" altLang="en-US"/>
              <a:t>操作缓存和数据库时有三个问题需要考虑：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删除缓存还是更新缓存？</a:t>
            </a:r>
            <a:endParaRPr lang="en-US" altLang="zh-CN"/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+mn-ea"/>
                <a:cs typeface="阿里巴巴普惠体" panose="00020600040101010101" pitchFamily="18" charset="-122"/>
              </a:rPr>
              <a:t>更新缓存：每次更新数据库都更新缓存，无效写操作较多</a:t>
            </a:r>
            <a:endParaRPr lang="en-US" altLang="zh-CN" sz="1400" b="0">
              <a:latin typeface="+mn-ea"/>
              <a:cs typeface="阿里巴巴普惠体" panose="00020600040101010101" pitchFamily="18" charset="-122"/>
            </a:endParaRPr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+mn-ea"/>
                <a:cs typeface="阿里巴巴普惠体" panose="00020600040101010101" pitchFamily="18" charset="-122"/>
              </a:rPr>
              <a:t>删除缓存：更新数据库时让缓存失效，查询时再更新缓存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如何保证缓存与数据库的操作的同时成功或失败？</a:t>
            </a:r>
            <a:endParaRPr lang="en-US" altLang="zh-CN"/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单体系统，将缓存与数据库操作放在一个事务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分布式系统，利用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TCC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或消息通知等最终一致性方案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00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缓存设置过期时间，作为兜底方案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先操作缓存还是先操作数据库？</a:t>
            </a:r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6A3B6-59F1-471D-B855-51B02B95CBFD}"/>
              </a:ext>
            </a:extLst>
          </p:cNvPr>
          <p:cNvSpPr/>
          <p:nvPr/>
        </p:nvSpPr>
        <p:spPr>
          <a:xfrm flipH="1">
            <a:off x="1120630" y="4168758"/>
            <a:ext cx="2342365" cy="61965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由缓存的调用者，在更新数据库的同时更新缓存</a:t>
            </a:r>
            <a:endParaRPr lang="en-US" altLang="zh-CN" sz="1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5B728B3-10F4-4207-9C7C-321FD67C91BB}"/>
              </a:ext>
            </a:extLst>
          </p:cNvPr>
          <p:cNvGrpSpPr/>
          <p:nvPr/>
        </p:nvGrpSpPr>
        <p:grpSpPr>
          <a:xfrm>
            <a:off x="768734" y="2084191"/>
            <a:ext cx="3306428" cy="3524249"/>
            <a:chOff x="768734" y="2084191"/>
            <a:chExt cx="3306428" cy="352424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0DE0BBC-A088-4690-BAFA-E54D67987AE8}"/>
                </a:ext>
              </a:extLst>
            </p:cNvPr>
            <p:cNvSpPr/>
            <p:nvPr/>
          </p:nvSpPr>
          <p:spPr>
            <a:xfrm>
              <a:off x="768734" y="2084191"/>
              <a:ext cx="3046158" cy="3524249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任意多边形 8">
              <a:extLst>
                <a:ext uri="{FF2B5EF4-FFF2-40B4-BE49-F238E27FC236}">
                  <a16:creationId xmlns:a16="http://schemas.microsoft.com/office/drawing/2014/main" id="{8829EBC7-41E5-4576-9564-DA8FF16127A3}"/>
                </a:ext>
              </a:extLst>
            </p:cNvPr>
            <p:cNvSpPr/>
            <p:nvPr/>
          </p:nvSpPr>
          <p:spPr>
            <a:xfrm rot="719614" flipH="1">
              <a:off x="3554621" y="2399669"/>
              <a:ext cx="520541" cy="519751"/>
            </a:xfrm>
            <a:custGeom>
              <a:avLst/>
              <a:gdLst>
                <a:gd name="T0" fmla="*/ 3845 w 3934"/>
                <a:gd name="T1" fmla="*/ 89 h 3934"/>
                <a:gd name="T2" fmla="*/ 2313 w 3934"/>
                <a:gd name="T3" fmla="*/ 0 h 3934"/>
                <a:gd name="T4" fmla="*/ 0 w 3934"/>
                <a:gd name="T5" fmla="*/ 2313 h 3934"/>
                <a:gd name="T6" fmla="*/ 1621 w 3934"/>
                <a:gd name="T7" fmla="*/ 3934 h 3934"/>
                <a:gd name="T8" fmla="*/ 3934 w 3934"/>
                <a:gd name="T9" fmla="*/ 1621 h 3934"/>
                <a:gd name="T10" fmla="*/ 3845 w 3934"/>
                <a:gd name="T11" fmla="*/ 89 h 3934"/>
                <a:gd name="T12" fmla="*/ 3343 w 3934"/>
                <a:gd name="T13" fmla="*/ 1001 h 3934"/>
                <a:gd name="T14" fmla="*/ 2933 w 3934"/>
                <a:gd name="T15" fmla="*/ 1001 h 3934"/>
                <a:gd name="T16" fmla="*/ 2933 w 3934"/>
                <a:gd name="T17" fmla="*/ 591 h 3934"/>
                <a:gd name="T18" fmla="*/ 3343 w 3934"/>
                <a:gd name="T19" fmla="*/ 591 h 3934"/>
                <a:gd name="T20" fmla="*/ 3343 w 3934"/>
                <a:gd name="T21" fmla="*/ 1001 h 3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34" h="3934">
                  <a:moveTo>
                    <a:pt x="3845" y="89"/>
                  </a:moveTo>
                  <a:lnTo>
                    <a:pt x="2313" y="0"/>
                  </a:lnTo>
                  <a:lnTo>
                    <a:pt x="0" y="2313"/>
                  </a:lnTo>
                  <a:lnTo>
                    <a:pt x="1621" y="3934"/>
                  </a:lnTo>
                  <a:lnTo>
                    <a:pt x="3934" y="1621"/>
                  </a:lnTo>
                  <a:lnTo>
                    <a:pt x="3845" y="89"/>
                  </a:lnTo>
                  <a:close/>
                  <a:moveTo>
                    <a:pt x="3343" y="1001"/>
                  </a:moveTo>
                  <a:cubicBezTo>
                    <a:pt x="3230" y="1115"/>
                    <a:pt x="3046" y="1115"/>
                    <a:pt x="2933" y="1001"/>
                  </a:cubicBezTo>
                  <a:cubicBezTo>
                    <a:pt x="2820" y="888"/>
                    <a:pt x="2820" y="705"/>
                    <a:pt x="2933" y="591"/>
                  </a:cubicBezTo>
                  <a:cubicBezTo>
                    <a:pt x="3046" y="478"/>
                    <a:pt x="3230" y="478"/>
                    <a:pt x="3343" y="591"/>
                  </a:cubicBezTo>
                  <a:cubicBezTo>
                    <a:pt x="3456" y="705"/>
                    <a:pt x="3456" y="888"/>
                    <a:pt x="3343" y="1001"/>
                  </a:cubicBezTo>
                  <a:close/>
                </a:path>
              </a:pathLst>
            </a:custGeom>
            <a:solidFill>
              <a:srgbClr val="AD2A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E9C2FBB-A5AE-4776-883D-56CDE5736E8E}"/>
                </a:ext>
              </a:extLst>
            </p:cNvPr>
            <p:cNvSpPr txBox="1"/>
            <p:nvPr/>
          </p:nvSpPr>
          <p:spPr>
            <a:xfrm>
              <a:off x="1199011" y="3730741"/>
              <a:ext cx="23423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45720" rIns="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1400" b="1">
                  <a:solidFill>
                    <a:srgbClr val="AD2A26"/>
                  </a:solidFill>
                </a:rPr>
                <a:t>Cache Aside Pattern</a:t>
              </a:r>
              <a:endParaRPr lang="en-US" altLang="zh-CN" sz="1400" b="1" dirty="0">
                <a:solidFill>
                  <a:srgbClr val="AD2A26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B09448-8D01-4612-A5AB-08D681172244}"/>
                </a:ext>
              </a:extLst>
            </p:cNvPr>
            <p:cNvSpPr txBox="1"/>
            <p:nvPr/>
          </p:nvSpPr>
          <p:spPr>
            <a:xfrm>
              <a:off x="1199011" y="2967832"/>
              <a:ext cx="234236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800" b="1" dirty="0"/>
                <a:t>01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E62692-AA92-4747-9497-67C914296427}"/>
              </a:ext>
            </a:extLst>
          </p:cNvPr>
          <p:cNvGrpSpPr/>
          <p:nvPr/>
        </p:nvGrpSpPr>
        <p:grpSpPr>
          <a:xfrm rot="19481635">
            <a:off x="3022930" y="5065414"/>
            <a:ext cx="987809" cy="676715"/>
            <a:chOff x="6030507" y="5973592"/>
            <a:chExt cx="987809" cy="67671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3E656A0-D4DE-446C-BECE-515CDDB7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161493" y="5973592"/>
              <a:ext cx="676715" cy="676715"/>
            </a:xfrm>
            <a:custGeom>
              <a:avLst/>
              <a:gdLst>
                <a:gd name="connsiteX0" fmla="*/ 0 w 676715"/>
                <a:gd name="connsiteY0" fmla="*/ 515767 h 676715"/>
                <a:gd name="connsiteX1" fmla="*/ 676715 w 676715"/>
                <a:gd name="connsiteY1" fmla="*/ 515767 h 676715"/>
                <a:gd name="connsiteX2" fmla="*/ 676715 w 676715"/>
                <a:gd name="connsiteY2" fmla="*/ 676715 h 676715"/>
                <a:gd name="connsiteX3" fmla="*/ 0 w 676715"/>
                <a:gd name="connsiteY3" fmla="*/ 676715 h 676715"/>
                <a:gd name="connsiteX4" fmla="*/ 0 w 676715"/>
                <a:gd name="connsiteY4" fmla="*/ 0 h 676715"/>
                <a:gd name="connsiteX5" fmla="*/ 676715 w 676715"/>
                <a:gd name="connsiteY5" fmla="*/ 0 h 676715"/>
                <a:gd name="connsiteX6" fmla="*/ 676715 w 676715"/>
                <a:gd name="connsiteY6" fmla="*/ 160947 h 676715"/>
                <a:gd name="connsiteX7" fmla="*/ 0 w 676715"/>
                <a:gd name="connsiteY7" fmla="*/ 160947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715" h="676715">
                  <a:moveTo>
                    <a:pt x="0" y="515767"/>
                  </a:moveTo>
                  <a:lnTo>
                    <a:pt x="676715" y="515767"/>
                  </a:lnTo>
                  <a:lnTo>
                    <a:pt x="676715" y="676715"/>
                  </a:lnTo>
                  <a:lnTo>
                    <a:pt x="0" y="676715"/>
                  </a:lnTo>
                  <a:close/>
                  <a:moveTo>
                    <a:pt x="0" y="0"/>
                  </a:moveTo>
                  <a:lnTo>
                    <a:pt x="676715" y="0"/>
                  </a:lnTo>
                  <a:lnTo>
                    <a:pt x="676715" y="160947"/>
                  </a:lnTo>
                  <a:lnTo>
                    <a:pt x="0" y="160947"/>
                  </a:lnTo>
                  <a:close/>
                </a:path>
              </a:pathLst>
            </a:cu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165616E-E557-4AFA-AF65-0C306A59D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0507" y="6017970"/>
              <a:ext cx="987809" cy="594807"/>
            </a:xfrm>
            <a:prstGeom prst="rect">
              <a:avLst/>
            </a:prstGeom>
          </p:spPr>
        </p:pic>
      </p:grp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6096000" y="5298560"/>
            <a:ext cx="2857116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6096000" y="5608440"/>
            <a:ext cx="2857116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7D97467A-D508-4463-8965-9E3D6C81111C}"/>
              </a:ext>
            </a:extLst>
          </p:cNvPr>
          <p:cNvSpPr/>
          <p:nvPr/>
        </p:nvSpPr>
        <p:spPr>
          <a:xfrm rot="18900000">
            <a:off x="11159905" y="3290252"/>
            <a:ext cx="260219" cy="172894"/>
          </a:xfrm>
          <a:prstGeom prst="corner">
            <a:avLst>
              <a:gd name="adj1" fmla="val 35340"/>
              <a:gd name="adj2" fmla="val 3622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乘号 28">
            <a:extLst>
              <a:ext uri="{FF2B5EF4-FFF2-40B4-BE49-F238E27FC236}">
                <a16:creationId xmlns:a16="http://schemas.microsoft.com/office/drawing/2014/main" id="{7568B407-D4DE-481C-95A4-0E72BFF5DFC2}"/>
              </a:ext>
            </a:extLst>
          </p:cNvPr>
          <p:cNvSpPr/>
          <p:nvPr/>
        </p:nvSpPr>
        <p:spPr>
          <a:xfrm>
            <a:off x="11136885" y="2894861"/>
            <a:ext cx="306259" cy="328709"/>
          </a:xfrm>
          <a:prstGeom prst="mathMultiply">
            <a:avLst>
              <a:gd name="adj1" fmla="val 146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86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5" grpId="0" animBg="1"/>
      <p:bldP spid="2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SzPct val="25000"/>
            </a:pPr>
            <a:r>
              <a:rPr lang="en-US" altLang="zh-CN" b="1"/>
              <a:t>Cache Aside Pattern</a:t>
            </a:r>
            <a:endParaRPr lang="en-US" altLang="zh-CN" b="1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!!b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471703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!!a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488180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490023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4815359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未命中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1327" y="383885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5326" y="400361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39346" y="402204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2395" y="393717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!!d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562581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!!c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579057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580901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572413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C01EE78-F305-4A29-9F8D-31EBA7FB3580}"/>
              </a:ext>
            </a:extLst>
          </p:cNvPr>
          <p:cNvSpPr txBox="1"/>
          <p:nvPr/>
        </p:nvSpPr>
        <p:spPr>
          <a:xfrm>
            <a:off x="6278815" y="1423467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774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0" grpId="0" animBg="1"/>
      <p:bldP spid="15" grpId="0"/>
      <p:bldP spid="33" grpId="0" animBg="1"/>
      <p:bldP spid="35" grpId="0" animBg="1"/>
      <p:bldP spid="36" grpId="0" animBg="1"/>
      <p:bldP spid="38" grpId="0"/>
      <p:bldP spid="42" grpId="0" animBg="1"/>
      <p:bldP spid="43" grpId="0" animBg="1"/>
      <p:bldP spid="45" grpId="0"/>
      <p:bldP spid="46" grpId="0" animBg="1"/>
      <p:bldP spid="47" grpId="0" animBg="1"/>
      <p:bldP spid="49" grpId="0"/>
      <p:bldP spid="19" grpId="0"/>
      <p:bldP spid="19" grpId="1"/>
      <p:bldP spid="74" grpId="0"/>
      <p:bldP spid="74" grpId="1"/>
      <p:bldP spid="76" grpId="0"/>
      <p:bldP spid="7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SzPct val="25000"/>
            </a:pPr>
            <a:r>
              <a:rPr lang="en-US" altLang="zh-CN" b="1"/>
              <a:t>Cache Aside Pattern</a:t>
            </a:r>
            <a:endParaRPr lang="en-US" altLang="zh-CN" b="1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365127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381604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383447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3749596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未命中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3304" y="552737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7303" y="569213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41323" y="571056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4372" y="562569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466692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483169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485012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476524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63D755-CF63-4DD9-A68E-00FF69C36012}"/>
              </a:ext>
            </a:extLst>
          </p:cNvPr>
          <p:cNvSpPr/>
          <p:nvPr/>
        </p:nvSpPr>
        <p:spPr>
          <a:xfrm>
            <a:off x="7327829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1" name="直线连接符 8">
            <a:extLst>
              <a:ext uri="{FF2B5EF4-FFF2-40B4-BE49-F238E27FC236}">
                <a16:creationId xmlns:a16="http://schemas.microsoft.com/office/drawing/2014/main" id="{6CEAABEB-359D-4737-95D2-5F0B89608C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645461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045976-CFE0-4D1F-AB26-858772B743F1}"/>
              </a:ext>
            </a:extLst>
          </p:cNvPr>
          <p:cNvSpPr/>
          <p:nvPr/>
        </p:nvSpPr>
        <p:spPr>
          <a:xfrm>
            <a:off x="7591789" y="4686239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8F513-BB68-472E-8F9F-C4E7DCC79997}"/>
              </a:ext>
            </a:extLst>
          </p:cNvPr>
          <p:cNvSpPr/>
          <p:nvPr/>
        </p:nvSpPr>
        <p:spPr>
          <a:xfrm>
            <a:off x="7645788" y="4851006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4" name="肘形连接符 25">
            <a:extLst>
              <a:ext uri="{FF2B5EF4-FFF2-40B4-BE49-F238E27FC236}">
                <a16:creationId xmlns:a16="http://schemas.microsoft.com/office/drawing/2014/main" id="{9E71101B-AA1B-4924-A6D8-B38658D24116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7569808" y="4869438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CE7EEA-7B04-4B6E-B766-276F23EFD90E}"/>
              </a:ext>
            </a:extLst>
          </p:cNvPr>
          <p:cNvSpPr txBox="1"/>
          <p:nvPr/>
        </p:nvSpPr>
        <p:spPr>
          <a:xfrm>
            <a:off x="8032857" y="4784559"/>
            <a:ext cx="1056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D7622-4AC0-4976-9A64-77F4D985B1D6}"/>
              </a:ext>
            </a:extLst>
          </p:cNvPr>
          <p:cNvSpPr/>
          <p:nvPr/>
        </p:nvSpPr>
        <p:spPr>
          <a:xfrm>
            <a:off x="9079934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7" name="直线连接符 8">
            <a:extLst>
              <a:ext uri="{FF2B5EF4-FFF2-40B4-BE49-F238E27FC236}">
                <a16:creationId xmlns:a16="http://schemas.microsoft.com/office/drawing/2014/main" id="{513D09BC-25BF-4A7B-ADDA-505C4E58277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97566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6D2F83-2CC9-4592-A070-949DD0D65900}"/>
              </a:ext>
            </a:extLst>
          </p:cNvPr>
          <p:cNvSpPr/>
          <p:nvPr/>
        </p:nvSpPr>
        <p:spPr>
          <a:xfrm>
            <a:off x="9333483" y="293355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F6DB5-CEC1-4022-848B-6C7F2E206983}"/>
              </a:ext>
            </a:extLst>
          </p:cNvPr>
          <p:cNvSpPr/>
          <p:nvPr/>
        </p:nvSpPr>
        <p:spPr>
          <a:xfrm>
            <a:off x="9387482" y="309831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B59F44FD-66EC-4863-BAE3-1B9A7961E633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9311502" y="311674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DC9EC1C-DC59-4F6D-8438-E25544B5F16D}"/>
              </a:ext>
            </a:extLst>
          </p:cNvPr>
          <p:cNvSpPr txBox="1"/>
          <p:nvPr/>
        </p:nvSpPr>
        <p:spPr>
          <a:xfrm>
            <a:off x="9774551" y="303187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3ABD1D-6457-4744-AC28-DBAEFFE2B402}"/>
              </a:ext>
            </a:extLst>
          </p:cNvPr>
          <p:cNvSpPr/>
          <p:nvPr/>
        </p:nvSpPr>
        <p:spPr>
          <a:xfrm>
            <a:off x="7591462" y="5525492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8A6B7C5-EE9D-49DB-8B2F-FE71F581862D}"/>
              </a:ext>
            </a:extLst>
          </p:cNvPr>
          <p:cNvSpPr/>
          <p:nvPr/>
        </p:nvSpPr>
        <p:spPr>
          <a:xfrm>
            <a:off x="7645461" y="5690259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308AFF01-28E3-4008-B14C-FCA9636B5DE9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569481" y="5708691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FF825C-5EF5-4D30-8902-B7FA11FC03D5}"/>
              </a:ext>
            </a:extLst>
          </p:cNvPr>
          <p:cNvSpPr txBox="1"/>
          <p:nvPr/>
        </p:nvSpPr>
        <p:spPr>
          <a:xfrm>
            <a:off x="8032530" y="5623812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6C7322-1DEA-4A40-AB6C-8EB49DDC440F}"/>
              </a:ext>
            </a:extLst>
          </p:cNvPr>
          <p:cNvSpPr/>
          <p:nvPr/>
        </p:nvSpPr>
        <p:spPr>
          <a:xfrm>
            <a:off x="9333483" y="394919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017E82-85FE-4F5E-910B-42F332D4C25E}"/>
              </a:ext>
            </a:extLst>
          </p:cNvPr>
          <p:cNvSpPr/>
          <p:nvPr/>
        </p:nvSpPr>
        <p:spPr>
          <a:xfrm>
            <a:off x="9387482" y="411396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C2E4792A-CCD5-485B-8DB9-D8630409BAB3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9311502" y="413239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AE3F03B-AF49-4A72-9741-EE9A938475DA}"/>
              </a:ext>
            </a:extLst>
          </p:cNvPr>
          <p:cNvSpPr txBox="1"/>
          <p:nvPr/>
        </p:nvSpPr>
        <p:spPr>
          <a:xfrm>
            <a:off x="9774551" y="4047518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C439A55-5209-4175-B49F-5FAE26A19072}"/>
              </a:ext>
            </a:extLst>
          </p:cNvPr>
          <p:cNvSpPr txBox="1"/>
          <p:nvPr/>
        </p:nvSpPr>
        <p:spPr>
          <a:xfrm>
            <a:off x="6293138" y="1427594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130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repeatCount="3000" fill="remove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/>
      <p:bldP spid="45" grpId="0"/>
      <p:bldP spid="46" grpId="0" animBg="1"/>
      <p:bldP spid="47" grpId="0" animBg="1"/>
      <p:bldP spid="49" grpId="0"/>
      <p:bldP spid="50" grpId="0" animBg="1"/>
      <p:bldP spid="52" grpId="0" animBg="1"/>
      <p:bldP spid="53" grpId="0" animBg="1"/>
      <p:bldP spid="55" grpId="0"/>
      <p:bldP spid="56" grpId="0" animBg="1"/>
      <p:bldP spid="58" grpId="0" animBg="1"/>
      <p:bldP spid="59" grpId="0" animBg="1"/>
      <p:bldP spid="61" grpId="0"/>
      <p:bldP spid="62" grpId="0" animBg="1"/>
      <p:bldP spid="63" grpId="0" animBg="1"/>
      <p:bldP spid="65" grpId="0"/>
      <p:bldP spid="66" grpId="0" animBg="1"/>
      <p:bldP spid="67" grpId="0" animBg="1"/>
      <p:bldP spid="69" grpId="0"/>
      <p:bldP spid="19" grpId="0"/>
      <p:bldP spid="19" grpId="1"/>
      <p:bldP spid="19" grpId="2"/>
      <p:bldP spid="74" grpId="0"/>
      <p:bldP spid="74" grpId="1"/>
      <p:bldP spid="74" grpId="2"/>
      <p:bldP spid="74" grpId="3"/>
      <p:bldP spid="76" grpId="0" build="allAtOnce"/>
      <p:bldP spid="76" grpId="1" build="allAtOnce"/>
      <p:bldP spid="76" grpId="2" build="allAtOnce"/>
      <p:bldP spid="7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474E6C5-B533-4EAC-9C9C-D84063FB1FAF}"/>
              </a:ext>
            </a:extLst>
          </p:cNvPr>
          <p:cNvSpPr/>
          <p:nvPr/>
        </p:nvSpPr>
        <p:spPr>
          <a:xfrm>
            <a:off x="7156865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502007-BBA0-4F80-99C2-2781E045CC3E}"/>
              </a:ext>
            </a:extLst>
          </p:cNvPr>
          <p:cNvSpPr/>
          <p:nvPr/>
        </p:nvSpPr>
        <p:spPr>
          <a:xfrm>
            <a:off x="1423719" y="1752741"/>
            <a:ext cx="3611418" cy="476681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>
              <a:buSzPct val="25000"/>
            </a:pPr>
            <a:r>
              <a:rPr lang="en-US" altLang="zh-CN" b="1"/>
              <a:t>Cache Aside Pattern</a:t>
            </a:r>
            <a:endParaRPr lang="en-US" altLang="zh-CN" b="1" dirty="0"/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B9C7C901-AEDD-4001-9F33-CD1B31E058A0}"/>
              </a:ext>
            </a:extLst>
          </p:cNvPr>
          <p:cNvSpPr txBox="1">
            <a:spLocks/>
          </p:cNvSpPr>
          <p:nvPr/>
        </p:nvSpPr>
        <p:spPr>
          <a:xfrm>
            <a:off x="1863304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先删除缓存，再操作数据库</a:t>
            </a:r>
            <a:endParaRPr lang="en-US" altLang="zh-CN" sz="1400"/>
          </a:p>
        </p:txBody>
      </p:sp>
      <p:sp>
        <p:nvSpPr>
          <p:cNvPr id="27" name="文本占位符 1">
            <a:extLst>
              <a:ext uri="{FF2B5EF4-FFF2-40B4-BE49-F238E27FC236}">
                <a16:creationId xmlns:a16="http://schemas.microsoft.com/office/drawing/2014/main" id="{420C97D3-E165-420D-8ABE-DAE3D370541E}"/>
              </a:ext>
            </a:extLst>
          </p:cNvPr>
          <p:cNvSpPr txBox="1">
            <a:spLocks/>
          </p:cNvSpPr>
          <p:nvPr/>
        </p:nvSpPr>
        <p:spPr>
          <a:xfrm>
            <a:off x="7636288" y="1583928"/>
            <a:ext cx="2652573" cy="619760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先操作数据库，再删除缓存</a:t>
            </a:r>
            <a:endParaRPr lang="en-US" altLang="zh-CN" sz="14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27AACE-7C77-43E8-B114-FD4B4A5361A3}"/>
              </a:ext>
            </a:extLst>
          </p:cNvPr>
          <p:cNvSpPr/>
          <p:nvPr/>
        </p:nvSpPr>
        <p:spPr>
          <a:xfrm>
            <a:off x="1608844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8" name="直线连接符 8">
            <a:extLst>
              <a:ext uri="{FF2B5EF4-FFF2-40B4-BE49-F238E27FC236}">
                <a16:creationId xmlns:a16="http://schemas.microsoft.com/office/drawing/2014/main" id="{7EC1E902-A50A-4A23-96EE-432B29A960E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926476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BEDE18F-0669-4B87-BC7F-DD2C21261977}"/>
              </a:ext>
            </a:extLst>
          </p:cNvPr>
          <p:cNvSpPr/>
          <p:nvPr/>
        </p:nvSpPr>
        <p:spPr>
          <a:xfrm>
            <a:off x="1863304" y="2917501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B734045-45FE-4C4C-9EBA-B42B83895A62}"/>
              </a:ext>
            </a:extLst>
          </p:cNvPr>
          <p:cNvSpPr/>
          <p:nvPr/>
        </p:nvSpPr>
        <p:spPr>
          <a:xfrm>
            <a:off x="1917303" y="308226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1" name="肘形连接符 25">
            <a:extLst>
              <a:ext uri="{FF2B5EF4-FFF2-40B4-BE49-F238E27FC236}">
                <a16:creationId xmlns:a16="http://schemas.microsoft.com/office/drawing/2014/main" id="{0F2D2005-B104-49AC-AA50-99751C56FA5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H="1">
            <a:off x="1841323" y="310070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43E5B-8CB5-4C63-BCB8-277C3C70BB41}"/>
              </a:ext>
            </a:extLst>
          </p:cNvPr>
          <p:cNvSpPr txBox="1"/>
          <p:nvPr/>
        </p:nvSpPr>
        <p:spPr>
          <a:xfrm>
            <a:off x="2304372" y="3015821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4DF187B-7FBB-4087-8E9E-33FF6D089298}"/>
              </a:ext>
            </a:extLst>
          </p:cNvPr>
          <p:cNvSpPr/>
          <p:nvPr/>
        </p:nvSpPr>
        <p:spPr>
          <a:xfrm>
            <a:off x="3360949" y="237250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34" name="直线连接符 8">
            <a:extLst>
              <a:ext uri="{FF2B5EF4-FFF2-40B4-BE49-F238E27FC236}">
                <a16:creationId xmlns:a16="http://schemas.microsoft.com/office/drawing/2014/main" id="{929C8F41-EC09-45DA-B94D-A474B6F34F1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678581" y="275364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E611845-E8AD-4BDA-A48E-0FB07861E5BA}"/>
              </a:ext>
            </a:extLst>
          </p:cNvPr>
          <p:cNvSpPr/>
          <p:nvPr/>
        </p:nvSpPr>
        <p:spPr>
          <a:xfrm>
            <a:off x="3624582" y="3651276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B89584-779F-4CA4-9011-C2ACC100DF63}"/>
              </a:ext>
            </a:extLst>
          </p:cNvPr>
          <p:cNvSpPr/>
          <p:nvPr/>
        </p:nvSpPr>
        <p:spPr>
          <a:xfrm>
            <a:off x="3678581" y="3816043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7" name="肘形连接符 25">
            <a:extLst>
              <a:ext uri="{FF2B5EF4-FFF2-40B4-BE49-F238E27FC236}">
                <a16:creationId xmlns:a16="http://schemas.microsoft.com/office/drawing/2014/main" id="{600B7DDF-883A-4CD1-893E-72050C2B8559}"/>
              </a:ext>
            </a:extLst>
          </p:cNvPr>
          <p:cNvCxnSpPr>
            <a:cxnSpLocks/>
            <a:endCxn id="36" idx="3"/>
          </p:cNvCxnSpPr>
          <p:nvPr/>
        </p:nvCxnSpPr>
        <p:spPr>
          <a:xfrm rot="16200000" flipH="1">
            <a:off x="3602601" y="3834475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223FA3E-3113-4E08-8E96-0C49B756785A}"/>
              </a:ext>
            </a:extLst>
          </p:cNvPr>
          <p:cNvSpPr txBox="1"/>
          <p:nvPr/>
        </p:nvSpPr>
        <p:spPr>
          <a:xfrm>
            <a:off x="4065650" y="3749596"/>
            <a:ext cx="105690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未命中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E9E734-CC7C-45E2-AF7F-1EEDD7895FCD}"/>
              </a:ext>
            </a:extLst>
          </p:cNvPr>
          <p:cNvSpPr/>
          <p:nvPr/>
        </p:nvSpPr>
        <p:spPr>
          <a:xfrm>
            <a:off x="1863304" y="552737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68202D4-5925-4FCC-9782-52F2FD644CBF}"/>
              </a:ext>
            </a:extLst>
          </p:cNvPr>
          <p:cNvSpPr/>
          <p:nvPr/>
        </p:nvSpPr>
        <p:spPr>
          <a:xfrm>
            <a:off x="1917303" y="569213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4" name="肘形连接符 25">
            <a:extLst>
              <a:ext uri="{FF2B5EF4-FFF2-40B4-BE49-F238E27FC236}">
                <a16:creationId xmlns:a16="http://schemas.microsoft.com/office/drawing/2014/main" id="{CE83030D-85C5-440F-8852-95FB42271D06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H="1">
            <a:off x="1841323" y="571056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ABAFF13-71F8-432E-A594-C26438C07D8E}"/>
              </a:ext>
            </a:extLst>
          </p:cNvPr>
          <p:cNvSpPr txBox="1"/>
          <p:nvPr/>
        </p:nvSpPr>
        <p:spPr>
          <a:xfrm>
            <a:off x="2304372" y="562569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2F714D2-D9A7-41C6-8BD2-D75F38994EC4}"/>
              </a:ext>
            </a:extLst>
          </p:cNvPr>
          <p:cNvSpPr/>
          <p:nvPr/>
        </p:nvSpPr>
        <p:spPr>
          <a:xfrm>
            <a:off x="3624582" y="466692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FB110F-16E7-408B-B2E8-E58AE346A3BB}"/>
              </a:ext>
            </a:extLst>
          </p:cNvPr>
          <p:cNvSpPr/>
          <p:nvPr/>
        </p:nvSpPr>
        <p:spPr>
          <a:xfrm>
            <a:off x="3678581" y="483169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8" name="肘形连接符 25">
            <a:extLst>
              <a:ext uri="{FF2B5EF4-FFF2-40B4-BE49-F238E27FC236}">
                <a16:creationId xmlns:a16="http://schemas.microsoft.com/office/drawing/2014/main" id="{6DA5AED4-CDD8-4F55-BD5C-7F6B97BA04CC}"/>
              </a:ext>
            </a:extLst>
          </p:cNvPr>
          <p:cNvCxnSpPr>
            <a:cxnSpLocks/>
            <a:endCxn id="47" idx="3"/>
          </p:cNvCxnSpPr>
          <p:nvPr/>
        </p:nvCxnSpPr>
        <p:spPr>
          <a:xfrm rot="16200000" flipH="1">
            <a:off x="3602601" y="485012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DB9C77C-AF64-4976-95CB-3F3179287139}"/>
              </a:ext>
            </a:extLst>
          </p:cNvPr>
          <p:cNvSpPr txBox="1"/>
          <p:nvPr/>
        </p:nvSpPr>
        <p:spPr>
          <a:xfrm>
            <a:off x="4065650" y="476524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A63D755-CF63-4DD9-A68E-00FF69C36012}"/>
              </a:ext>
            </a:extLst>
          </p:cNvPr>
          <p:cNvSpPr/>
          <p:nvPr/>
        </p:nvSpPr>
        <p:spPr>
          <a:xfrm>
            <a:off x="7327829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1" name="直线连接符 8">
            <a:extLst>
              <a:ext uri="{FF2B5EF4-FFF2-40B4-BE49-F238E27FC236}">
                <a16:creationId xmlns:a16="http://schemas.microsoft.com/office/drawing/2014/main" id="{6CEAABEB-359D-4737-95D2-5F0B89608C21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7645461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045976-CFE0-4D1F-AB26-858772B743F1}"/>
              </a:ext>
            </a:extLst>
          </p:cNvPr>
          <p:cNvSpPr/>
          <p:nvPr/>
        </p:nvSpPr>
        <p:spPr>
          <a:xfrm>
            <a:off x="7582289" y="2972205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3A8F513-BB68-472E-8F9F-C4E7DCC79997}"/>
              </a:ext>
            </a:extLst>
          </p:cNvPr>
          <p:cNvSpPr/>
          <p:nvPr/>
        </p:nvSpPr>
        <p:spPr>
          <a:xfrm>
            <a:off x="7636288" y="3136972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4" name="肘形连接符 25">
            <a:extLst>
              <a:ext uri="{FF2B5EF4-FFF2-40B4-BE49-F238E27FC236}">
                <a16:creationId xmlns:a16="http://schemas.microsoft.com/office/drawing/2014/main" id="{9E71101B-AA1B-4924-A6D8-B38658D24116}"/>
              </a:ext>
            </a:extLst>
          </p:cNvPr>
          <p:cNvCxnSpPr>
            <a:cxnSpLocks/>
            <a:endCxn id="53" idx="3"/>
          </p:cNvCxnSpPr>
          <p:nvPr/>
        </p:nvCxnSpPr>
        <p:spPr>
          <a:xfrm rot="16200000" flipH="1">
            <a:off x="7560308" y="3155404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8CE7EEA-7B04-4B6E-B766-276F23EFD90E}"/>
              </a:ext>
            </a:extLst>
          </p:cNvPr>
          <p:cNvSpPr txBox="1"/>
          <p:nvPr/>
        </p:nvSpPr>
        <p:spPr>
          <a:xfrm>
            <a:off x="8023357" y="3070525"/>
            <a:ext cx="10565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查询数据库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AFD7622-4AC0-4976-9A64-77F4D985B1D6}"/>
              </a:ext>
            </a:extLst>
          </p:cNvPr>
          <p:cNvSpPr/>
          <p:nvPr/>
        </p:nvSpPr>
        <p:spPr>
          <a:xfrm>
            <a:off x="9079934" y="242720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57" name="直线连接符 8">
            <a:extLst>
              <a:ext uri="{FF2B5EF4-FFF2-40B4-BE49-F238E27FC236}">
                <a16:creationId xmlns:a16="http://schemas.microsoft.com/office/drawing/2014/main" id="{513D09BC-25BF-4A7B-ADDA-505C4E58277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397566" y="280835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E06D2F83-2CC9-4592-A070-949DD0D65900}"/>
              </a:ext>
            </a:extLst>
          </p:cNvPr>
          <p:cNvSpPr/>
          <p:nvPr/>
        </p:nvSpPr>
        <p:spPr>
          <a:xfrm>
            <a:off x="9343567" y="3705980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FCF6DB5-CEC1-4022-848B-6C7F2E206983}"/>
              </a:ext>
            </a:extLst>
          </p:cNvPr>
          <p:cNvSpPr/>
          <p:nvPr/>
        </p:nvSpPr>
        <p:spPr>
          <a:xfrm>
            <a:off x="9397566" y="387074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0" name="肘形连接符 25">
            <a:extLst>
              <a:ext uri="{FF2B5EF4-FFF2-40B4-BE49-F238E27FC236}">
                <a16:creationId xmlns:a16="http://schemas.microsoft.com/office/drawing/2014/main" id="{B59F44FD-66EC-4863-BAE3-1B9A7961E633}"/>
              </a:ext>
            </a:extLst>
          </p:cNvPr>
          <p:cNvCxnSpPr>
            <a:cxnSpLocks/>
            <a:endCxn id="59" idx="3"/>
          </p:cNvCxnSpPr>
          <p:nvPr/>
        </p:nvCxnSpPr>
        <p:spPr>
          <a:xfrm rot="16200000" flipH="1">
            <a:off x="9321586" y="388917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DC9EC1C-DC59-4F6D-8438-E25544B5F16D}"/>
              </a:ext>
            </a:extLst>
          </p:cNvPr>
          <p:cNvSpPr txBox="1"/>
          <p:nvPr/>
        </p:nvSpPr>
        <p:spPr>
          <a:xfrm>
            <a:off x="9784635" y="3804300"/>
            <a:ext cx="1056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更新数据库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 v = 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3ABD1D-6457-4744-AC28-DBAEFFE2B402}"/>
              </a:ext>
            </a:extLst>
          </p:cNvPr>
          <p:cNvSpPr/>
          <p:nvPr/>
        </p:nvSpPr>
        <p:spPr>
          <a:xfrm>
            <a:off x="7582289" y="5582074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8A6B7C5-EE9D-49DB-8B2F-FE71F581862D}"/>
              </a:ext>
            </a:extLst>
          </p:cNvPr>
          <p:cNvSpPr/>
          <p:nvPr/>
        </p:nvSpPr>
        <p:spPr>
          <a:xfrm>
            <a:off x="7636288" y="5746841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308AFF01-28E3-4008-B14C-FCA9636B5DE9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7560308" y="5765273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0FF825C-5EF5-4D30-8902-B7FA11FC03D5}"/>
              </a:ext>
            </a:extLst>
          </p:cNvPr>
          <p:cNvSpPr txBox="1"/>
          <p:nvPr/>
        </p:nvSpPr>
        <p:spPr>
          <a:xfrm>
            <a:off x="8023357" y="5680394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6C7322-1DEA-4A40-AB6C-8EB49DDC440F}"/>
              </a:ext>
            </a:extLst>
          </p:cNvPr>
          <p:cNvSpPr/>
          <p:nvPr/>
        </p:nvSpPr>
        <p:spPr>
          <a:xfrm>
            <a:off x="9343567" y="4721628"/>
            <a:ext cx="108000" cy="70447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017E82-85FE-4F5E-910B-42F332D4C25E}"/>
              </a:ext>
            </a:extLst>
          </p:cNvPr>
          <p:cNvSpPr/>
          <p:nvPr/>
        </p:nvSpPr>
        <p:spPr>
          <a:xfrm>
            <a:off x="9397566" y="488639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8" name="肘形连接符 25">
            <a:extLst>
              <a:ext uri="{FF2B5EF4-FFF2-40B4-BE49-F238E27FC236}">
                <a16:creationId xmlns:a16="http://schemas.microsoft.com/office/drawing/2014/main" id="{C2E4792A-CCD5-485B-8DB9-D8630409BAB3}"/>
              </a:ext>
            </a:extLst>
          </p:cNvPr>
          <p:cNvCxnSpPr>
            <a:cxnSpLocks/>
            <a:endCxn id="67" idx="3"/>
          </p:cNvCxnSpPr>
          <p:nvPr/>
        </p:nvCxnSpPr>
        <p:spPr>
          <a:xfrm rot="16200000" flipH="1">
            <a:off x="9321586" y="490482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EAE3F03B-AF49-4A72-9741-EE9A938475DA}"/>
              </a:ext>
            </a:extLst>
          </p:cNvPr>
          <p:cNvSpPr txBox="1"/>
          <p:nvPr/>
        </p:nvSpPr>
        <p:spPr>
          <a:xfrm>
            <a:off x="9784635" y="4819948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删除缓存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9B7F474-77E3-4B8F-AC7A-9DF2B435149F}"/>
              </a:ext>
            </a:extLst>
          </p:cNvPr>
          <p:cNvGrpSpPr/>
          <p:nvPr/>
        </p:nvGrpSpPr>
        <p:grpSpPr>
          <a:xfrm>
            <a:off x="5434715" y="1460530"/>
            <a:ext cx="1322570" cy="277001"/>
            <a:chOff x="5307862" y="1460528"/>
            <a:chExt cx="1322570" cy="27700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621787-0ABF-4716-8681-C3E9B1DF3F05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F629C43-6B22-425D-971A-02FD9856B945}"/>
                </a:ext>
              </a:extLst>
            </p:cNvPr>
            <p:cNvSpPr/>
            <p:nvPr/>
          </p:nvSpPr>
          <p:spPr>
            <a:xfrm>
              <a:off x="5307862" y="1460529"/>
              <a:ext cx="722662" cy="276999"/>
            </a:xfrm>
            <a:prstGeom prst="rect">
              <a:avLst/>
            </a:prstGeom>
            <a:solidFill>
              <a:srgbClr val="AD2A26"/>
            </a:solidFill>
            <a:ln>
              <a:solidFill>
                <a:srgbClr val="AD2A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缓存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E5A2724-43BC-46F5-8EC9-A64077EB9C50}"/>
              </a:ext>
            </a:extLst>
          </p:cNvPr>
          <p:cNvGrpSpPr/>
          <p:nvPr/>
        </p:nvGrpSpPr>
        <p:grpSpPr>
          <a:xfrm>
            <a:off x="5429148" y="2095502"/>
            <a:ext cx="1322570" cy="277001"/>
            <a:chOff x="5307862" y="1460528"/>
            <a:chExt cx="1322570" cy="2770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AF813F5-BE56-40EE-84F6-7FDD4439EBE3}"/>
                </a:ext>
              </a:extLst>
            </p:cNvPr>
            <p:cNvSpPr/>
            <p:nvPr/>
          </p:nvSpPr>
          <p:spPr>
            <a:xfrm>
              <a:off x="5907770" y="1460528"/>
              <a:ext cx="722662" cy="2770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DAF634-C849-457C-94A6-1417CDF187DF}"/>
                </a:ext>
              </a:extLst>
            </p:cNvPr>
            <p:cNvSpPr/>
            <p:nvPr/>
          </p:nvSpPr>
          <p:spPr>
            <a:xfrm>
              <a:off x="5307862" y="1460529"/>
              <a:ext cx="728229" cy="276999"/>
            </a:xfrm>
            <a:prstGeom prst="rect">
              <a:avLst/>
            </a:prstGeom>
            <a:solidFill>
              <a:srgbClr val="49504F"/>
            </a:solidFill>
            <a:ln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数据库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83BB459-777F-47A9-A9FC-A86B3E7893BB}"/>
              </a:ext>
            </a:extLst>
          </p:cNvPr>
          <p:cNvSpPr txBox="1"/>
          <p:nvPr/>
        </p:nvSpPr>
        <p:spPr>
          <a:xfrm>
            <a:off x="6281390" y="1429753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4924B5-37F1-468C-AA3B-DDE109DC7E31}"/>
              </a:ext>
            </a:extLst>
          </p:cNvPr>
          <p:cNvSpPr txBox="1"/>
          <p:nvPr/>
        </p:nvSpPr>
        <p:spPr>
          <a:xfrm>
            <a:off x="6281389" y="2064726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5CBCE2F-1D93-4146-B269-AF37EF589588}"/>
              </a:ext>
            </a:extLst>
          </p:cNvPr>
          <p:cNvSpPr txBox="1"/>
          <p:nvPr/>
        </p:nvSpPr>
        <p:spPr>
          <a:xfrm>
            <a:off x="6278815" y="2070501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7353543-F673-410D-B7B6-9D56E985B63C}"/>
              </a:ext>
            </a:extLst>
          </p:cNvPr>
          <p:cNvSpPr txBox="1"/>
          <p:nvPr/>
        </p:nvSpPr>
        <p:spPr>
          <a:xfrm>
            <a:off x="6283963" y="2085427"/>
            <a:ext cx="410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DA699E9-E151-4C89-B1B8-EB9A63A4F7ED}"/>
              </a:ext>
            </a:extLst>
          </p:cNvPr>
          <p:cNvGrpSpPr/>
          <p:nvPr/>
        </p:nvGrpSpPr>
        <p:grpSpPr>
          <a:xfrm rot="19481635">
            <a:off x="9889346" y="5788434"/>
            <a:ext cx="987809" cy="676715"/>
            <a:chOff x="6030507" y="5973592"/>
            <a:chExt cx="987809" cy="676715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C4FB5A13-10A7-4D82-916F-D20D06DCC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161493" y="5973592"/>
              <a:ext cx="676715" cy="676715"/>
            </a:xfrm>
            <a:custGeom>
              <a:avLst/>
              <a:gdLst>
                <a:gd name="connsiteX0" fmla="*/ 0 w 676715"/>
                <a:gd name="connsiteY0" fmla="*/ 515767 h 676715"/>
                <a:gd name="connsiteX1" fmla="*/ 676715 w 676715"/>
                <a:gd name="connsiteY1" fmla="*/ 515767 h 676715"/>
                <a:gd name="connsiteX2" fmla="*/ 676715 w 676715"/>
                <a:gd name="connsiteY2" fmla="*/ 676715 h 676715"/>
                <a:gd name="connsiteX3" fmla="*/ 0 w 676715"/>
                <a:gd name="connsiteY3" fmla="*/ 676715 h 676715"/>
                <a:gd name="connsiteX4" fmla="*/ 0 w 676715"/>
                <a:gd name="connsiteY4" fmla="*/ 0 h 676715"/>
                <a:gd name="connsiteX5" fmla="*/ 676715 w 676715"/>
                <a:gd name="connsiteY5" fmla="*/ 0 h 676715"/>
                <a:gd name="connsiteX6" fmla="*/ 676715 w 676715"/>
                <a:gd name="connsiteY6" fmla="*/ 160947 h 676715"/>
                <a:gd name="connsiteX7" fmla="*/ 0 w 676715"/>
                <a:gd name="connsiteY7" fmla="*/ 160947 h 67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715" h="676715">
                  <a:moveTo>
                    <a:pt x="0" y="515767"/>
                  </a:moveTo>
                  <a:lnTo>
                    <a:pt x="676715" y="515767"/>
                  </a:lnTo>
                  <a:lnTo>
                    <a:pt x="676715" y="676715"/>
                  </a:lnTo>
                  <a:lnTo>
                    <a:pt x="0" y="676715"/>
                  </a:lnTo>
                  <a:close/>
                  <a:moveTo>
                    <a:pt x="0" y="0"/>
                  </a:moveTo>
                  <a:lnTo>
                    <a:pt x="676715" y="0"/>
                  </a:lnTo>
                  <a:lnTo>
                    <a:pt x="676715" y="160947"/>
                  </a:lnTo>
                  <a:lnTo>
                    <a:pt x="0" y="160947"/>
                  </a:lnTo>
                  <a:close/>
                </a:path>
              </a:pathLst>
            </a:cu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B33A7DE5-1D1D-40DB-B898-1194C8457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30507" y="6017970"/>
              <a:ext cx="987809" cy="594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948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17305 0.2201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05 0.22014 L 0.00013 -0.095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-1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/>
      <p:bldP spid="62" grpId="0" animBg="1"/>
      <p:bldP spid="63" grpId="0" animBg="1"/>
      <p:bldP spid="65" grpId="0"/>
      <p:bldP spid="19" grpId="0"/>
      <p:bldP spid="19" grpId="1"/>
      <p:bldP spid="74" grpId="0"/>
      <p:bldP spid="76" grpId="0"/>
      <p:bldP spid="77" grpId="0"/>
      <p:bldP spid="77" grpId="1"/>
      <p:bldP spid="77" grpId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F322710-AB2C-4F01-A2D6-C9CCF2FD97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6038127" cy="451104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缓存更新策略的最佳实践方案：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低一致性需求：使用</a:t>
            </a:r>
            <a:r>
              <a:rPr lang="en-US" altLang="zh-CN"/>
              <a:t>Redis</a:t>
            </a:r>
            <a:r>
              <a:rPr lang="zh-CN" altLang="en-US"/>
              <a:t>自带的内存淘汰机制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高一致性需求：主动更新，并以超时剔除作为兜底方案</a:t>
            </a:r>
            <a:endParaRPr lang="en-US" altLang="zh-CN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读操作：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缓存命中则直接返回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缓存未命中则查询数据库，并写入缓存，设定超时时间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写操作：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先写数据库，然后再删除缓存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要确保数据库与缓存操作的原子性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96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缓存一致性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缓存穿透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084184B-C570-1921-312F-52C17225C848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缓存雪崩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AE495BC-AF9E-0B0A-A6B6-043BF622AD15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缓存击穿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40073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搭建主从集群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主从同步原理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974B410-4A1B-F276-EB6E-9479C1F5039F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哨兵原理</a:t>
            </a:r>
            <a:endParaRPr lang="en-US" altLang="zh-CN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428C0904-DA42-B5F3-4550-7C7C0016BB14}"/>
              </a:ext>
            </a:extLst>
          </p:cNvPr>
          <p:cNvSpPr txBox="1">
            <a:spLocks/>
          </p:cNvSpPr>
          <p:nvPr/>
        </p:nvSpPr>
        <p:spPr>
          <a:xfrm>
            <a:off x="4834162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搭建哨兵集群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982046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/>
              <a:t>缓存穿透</a:t>
            </a:r>
            <a:r>
              <a:rPr lang="zh-CN" altLang="en-US"/>
              <a:t>是指客户端请求的数据在缓存中和数据库中都不存在，这样缓存永远不会生效，这些请求都会打到数据库。</a:t>
            </a:r>
            <a:endParaRPr lang="en-US" altLang="zh-CN"/>
          </a:p>
          <a:p>
            <a:r>
              <a:rPr lang="zh-CN" altLang="en-US"/>
              <a:t>常见的解决方案有两种：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缓存空对象</a:t>
            </a:r>
            <a:endParaRPr lang="en-US" altLang="zh-CN"/>
          </a:p>
          <a:p>
            <a:pPr marL="720000" lvl="1" indent="-285750"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优点：实现简单，维护方便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20000" lvl="1" indent="-285750"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60000" lvl="2" indent="-285750"/>
            <a:r>
              <a:rPr lang="zh-CN" altLang="en-US" sz="1467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额外的内存消耗</a:t>
            </a:r>
            <a:endParaRPr lang="en-US" altLang="zh-CN" sz="1467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60000" lvl="2" indent="-285750"/>
            <a:r>
              <a:rPr lang="zh-CN" altLang="en-US" sz="1467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可能造成短期的不一致</a:t>
            </a:r>
            <a:endParaRPr lang="en-US" altLang="zh-CN" sz="1467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布隆过滤</a:t>
            </a:r>
            <a:endParaRPr lang="en-US" altLang="zh-CN"/>
          </a:p>
          <a:p>
            <a:pPr marL="720000" lvl="1" indent="-285750"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优点：内存占用较少，没有多余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</a:t>
            </a:r>
          </a:p>
          <a:p>
            <a:pPr marL="720000" lvl="1" indent="-285750">
              <a:buFont typeface="Wingdings" panose="05000000000000000000" pitchFamily="2" charset="2"/>
              <a:buChar char="u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60000" lvl="2" indent="-285750"/>
            <a:r>
              <a:rPr lang="zh-CN" altLang="en-US" sz="1467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实现复杂</a:t>
            </a:r>
            <a:endParaRPr lang="en-US" altLang="zh-CN" sz="1467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60000" lvl="2" indent="-285750"/>
            <a:r>
              <a:rPr lang="zh-CN" altLang="en-US" sz="1467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存在误判可能</a:t>
            </a:r>
            <a:endParaRPr lang="en-US" altLang="zh-CN" sz="12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60000" lvl="2" indent="-285750"/>
            <a:endParaRPr lang="en-US" altLang="zh-CN" sz="1467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缓存穿透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76A54F5-0E37-4613-83E4-83BFE4A1E762}"/>
              </a:ext>
            </a:extLst>
          </p:cNvPr>
          <p:cNvSpPr/>
          <p:nvPr/>
        </p:nvSpPr>
        <p:spPr>
          <a:xfrm>
            <a:off x="4914755" y="2464226"/>
            <a:ext cx="2717357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4AAE4A6-4854-482B-BD0A-9C113FD47751}"/>
              </a:ext>
            </a:extLst>
          </p:cNvPr>
          <p:cNvSpPr/>
          <p:nvPr/>
        </p:nvSpPr>
        <p:spPr>
          <a:xfrm>
            <a:off x="4914755" y="5730324"/>
            <a:ext cx="2717357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数据库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1BE3FF-190B-4E84-9D57-D150B4C3B79A}"/>
              </a:ext>
            </a:extLst>
          </p:cNvPr>
          <p:cNvSpPr/>
          <p:nvPr/>
        </p:nvSpPr>
        <p:spPr>
          <a:xfrm>
            <a:off x="4917919" y="4097275"/>
            <a:ext cx="1995739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B0B8CBB-EEFC-4717-BF0E-1772D1237B7D}"/>
              </a:ext>
            </a:extLst>
          </p:cNvPr>
          <p:cNvSpPr/>
          <p:nvPr/>
        </p:nvSpPr>
        <p:spPr>
          <a:xfrm rot="5400000">
            <a:off x="4963140" y="3294771"/>
            <a:ext cx="1075156" cy="366089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A5B517-34A4-4DA6-A55C-34A06181512D}"/>
              </a:ext>
            </a:extLst>
          </p:cNvPr>
          <p:cNvSpPr txBox="1"/>
          <p:nvPr/>
        </p:nvSpPr>
        <p:spPr>
          <a:xfrm>
            <a:off x="4551990" y="5433203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29C81C2-8229-4AE6-A93C-65155777FDDE}"/>
              </a:ext>
            </a:extLst>
          </p:cNvPr>
          <p:cNvSpPr/>
          <p:nvPr/>
        </p:nvSpPr>
        <p:spPr>
          <a:xfrm rot="5400000">
            <a:off x="4963139" y="4946037"/>
            <a:ext cx="1075156" cy="366088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2865DA-0AC7-41A1-ADF0-9E9756651BDB}"/>
              </a:ext>
            </a:extLst>
          </p:cNvPr>
          <p:cNvSpPr txBox="1"/>
          <p:nvPr/>
        </p:nvSpPr>
        <p:spPr>
          <a:xfrm>
            <a:off x="4581768" y="3792316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DFE73FC-1E70-4F89-8DA2-EC0A4EC7EF59}"/>
              </a:ext>
            </a:extLst>
          </p:cNvPr>
          <p:cNvSpPr/>
          <p:nvPr/>
        </p:nvSpPr>
        <p:spPr>
          <a:xfrm rot="16200000">
            <a:off x="6071975" y="4928944"/>
            <a:ext cx="1075156" cy="366087"/>
          </a:xfrm>
          <a:prstGeom prst="rightArrow">
            <a:avLst>
              <a:gd name="adj1" fmla="val 42736"/>
              <a:gd name="adj2" fmla="val 50000"/>
            </a:avLst>
          </a:prstGeom>
          <a:solidFill>
            <a:schemeClr val="bg1"/>
          </a:solidFill>
          <a:ln>
            <a:solidFill>
              <a:srgbClr val="49504F"/>
            </a:solidFill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7BE5DC-EFBB-48CB-978D-243F3E89987F}"/>
              </a:ext>
            </a:extLst>
          </p:cNvPr>
          <p:cNvSpPr txBox="1"/>
          <p:nvPr/>
        </p:nvSpPr>
        <p:spPr>
          <a:xfrm>
            <a:off x="6702285" y="4993949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null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8F98030-E64D-4AD0-93D0-A03369DAF70E}"/>
              </a:ext>
            </a:extLst>
          </p:cNvPr>
          <p:cNvSpPr/>
          <p:nvPr/>
        </p:nvSpPr>
        <p:spPr>
          <a:xfrm>
            <a:off x="8685302" y="2455346"/>
            <a:ext cx="2717357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EB3EA74-D4A6-480C-B47E-DE8C70A33146}"/>
              </a:ext>
            </a:extLst>
          </p:cNvPr>
          <p:cNvSpPr/>
          <p:nvPr/>
        </p:nvSpPr>
        <p:spPr>
          <a:xfrm>
            <a:off x="8685302" y="5721444"/>
            <a:ext cx="2717357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数据库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4D5AEA3-FAB0-4D26-BBCD-D75DF1B18DE5}"/>
              </a:ext>
            </a:extLst>
          </p:cNvPr>
          <p:cNvSpPr/>
          <p:nvPr/>
        </p:nvSpPr>
        <p:spPr>
          <a:xfrm>
            <a:off x="8688466" y="4088395"/>
            <a:ext cx="1995739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EC9D87A-F7F1-4D47-85BE-77700924661A}"/>
              </a:ext>
            </a:extLst>
          </p:cNvPr>
          <p:cNvSpPr/>
          <p:nvPr/>
        </p:nvSpPr>
        <p:spPr>
          <a:xfrm>
            <a:off x="4914755" y="2464226"/>
            <a:ext cx="2717357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605B662-268A-4989-9C2E-CEF5CEA5A493}"/>
              </a:ext>
            </a:extLst>
          </p:cNvPr>
          <p:cNvSpPr/>
          <p:nvPr/>
        </p:nvSpPr>
        <p:spPr>
          <a:xfrm>
            <a:off x="4914755" y="5730324"/>
            <a:ext cx="2717357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数据库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4DBA3DD-EB3C-4D70-A529-8A367C589292}"/>
              </a:ext>
            </a:extLst>
          </p:cNvPr>
          <p:cNvSpPr/>
          <p:nvPr/>
        </p:nvSpPr>
        <p:spPr>
          <a:xfrm>
            <a:off x="4917919" y="4097275"/>
            <a:ext cx="1995739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6739175-4883-40E3-99DF-C701FC735979}"/>
              </a:ext>
            </a:extLst>
          </p:cNvPr>
          <p:cNvSpPr/>
          <p:nvPr/>
        </p:nvSpPr>
        <p:spPr>
          <a:xfrm>
            <a:off x="8685302" y="3374640"/>
            <a:ext cx="1072445" cy="2539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布隆过滤器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FD58DDB-B9D3-4139-9C46-1F3098003007}"/>
              </a:ext>
            </a:extLst>
          </p:cNvPr>
          <p:cNvSpPr/>
          <p:nvPr/>
        </p:nvSpPr>
        <p:spPr>
          <a:xfrm rot="5400000">
            <a:off x="8777873" y="2990277"/>
            <a:ext cx="404876" cy="304799"/>
          </a:xfrm>
          <a:prstGeom prst="rightArrow">
            <a:avLst>
              <a:gd name="adj1" fmla="val 50001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3C70E527-EE62-47A9-8183-10C5670F710B}"/>
              </a:ext>
            </a:extLst>
          </p:cNvPr>
          <p:cNvSpPr/>
          <p:nvPr/>
        </p:nvSpPr>
        <p:spPr>
          <a:xfrm rot="16200000">
            <a:off x="9331498" y="2988462"/>
            <a:ext cx="404876" cy="304799"/>
          </a:xfrm>
          <a:prstGeom prst="rightArrow">
            <a:avLst>
              <a:gd name="adj1" fmla="val 50001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/>
              <a:t>拒绝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B084359-369F-4CE3-8744-E0A6C3240ADB}"/>
              </a:ext>
            </a:extLst>
          </p:cNvPr>
          <p:cNvSpPr txBox="1"/>
          <p:nvPr/>
        </p:nvSpPr>
        <p:spPr>
          <a:xfrm>
            <a:off x="8175979" y="2967597"/>
            <a:ext cx="8331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不存在</a:t>
            </a:r>
            <a:endParaRPr lang="en-US" altLang="zh-CN" sz="1050">
              <a:solidFill>
                <a:srgbClr val="AD2A26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A26"/>
                </a:solidFill>
              </a:rPr>
              <a:t>  则拒绝</a:t>
            </a:r>
            <a:endParaRPr lang="en-US" altLang="zh-CN" sz="105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ACE0F074-7D79-4E71-8E73-5F55D3A4C486}"/>
              </a:ext>
            </a:extLst>
          </p:cNvPr>
          <p:cNvSpPr/>
          <p:nvPr/>
        </p:nvSpPr>
        <p:spPr>
          <a:xfrm rot="5400000">
            <a:off x="9019085" y="3707135"/>
            <a:ext cx="404876" cy="304799"/>
          </a:xfrm>
          <a:prstGeom prst="rightArrow">
            <a:avLst>
              <a:gd name="adj1" fmla="val 50001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zh-CN" altLang="en-US" sz="1100"/>
              <a:t>放行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C40C673-CC38-4521-8F5A-2F066D822C79}"/>
              </a:ext>
            </a:extLst>
          </p:cNvPr>
          <p:cNvSpPr txBox="1"/>
          <p:nvPr/>
        </p:nvSpPr>
        <p:spPr>
          <a:xfrm>
            <a:off x="8344724" y="3695076"/>
            <a:ext cx="7912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存在，</a:t>
            </a:r>
            <a:endParaRPr lang="en-US" altLang="zh-CN" sz="105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</a:rPr>
              <a:t>  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则放行</a:t>
            </a:r>
            <a:endParaRPr lang="en-US" altLang="zh-CN" sz="105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BDFF6771-3A83-43AB-A322-12241724A84A}"/>
              </a:ext>
            </a:extLst>
          </p:cNvPr>
          <p:cNvSpPr/>
          <p:nvPr/>
        </p:nvSpPr>
        <p:spPr>
          <a:xfrm rot="16200000">
            <a:off x="9878975" y="3348175"/>
            <a:ext cx="1029636" cy="304799"/>
          </a:xfrm>
          <a:prstGeom prst="rightArrow">
            <a:avLst>
              <a:gd name="adj1" fmla="val 42594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/>
              <a:t>返回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37B6CD-AEEE-41B5-8954-3EDD467CB1E5}"/>
              </a:ext>
            </a:extLst>
          </p:cNvPr>
          <p:cNvSpPr txBox="1"/>
          <p:nvPr/>
        </p:nvSpPr>
        <p:spPr>
          <a:xfrm>
            <a:off x="9480313" y="3686762"/>
            <a:ext cx="9272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缓存命中，</a:t>
            </a:r>
            <a:endParaRPr lang="en-US" altLang="zh-CN" sz="1050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</a:rPr>
              <a:t>  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则返回</a:t>
            </a:r>
            <a:endParaRPr lang="en-US" altLang="zh-CN" sz="105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281CE949-BA98-4073-A8EB-26C8EECC63DB}"/>
              </a:ext>
            </a:extLst>
          </p:cNvPr>
          <p:cNvSpPr/>
          <p:nvPr/>
        </p:nvSpPr>
        <p:spPr>
          <a:xfrm rot="5400000">
            <a:off x="8691557" y="4959588"/>
            <a:ext cx="1075158" cy="304799"/>
          </a:xfrm>
          <a:prstGeom prst="rightArrow">
            <a:avLst>
              <a:gd name="adj1" fmla="val 27779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zh-CN" altLang="en-US" sz="11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CBA41A-A382-4AE1-B52E-81AB064849D4}"/>
              </a:ext>
            </a:extLst>
          </p:cNvPr>
          <p:cNvSpPr txBox="1"/>
          <p:nvPr/>
        </p:nvSpPr>
        <p:spPr>
          <a:xfrm>
            <a:off x="8331132" y="4864284"/>
            <a:ext cx="87517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缓存未命中，则查询数据库</a:t>
            </a:r>
            <a:endParaRPr lang="en-US" altLang="zh-CN" sz="105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246E6518-B2BA-4084-9613-46551E57DEB3}"/>
              </a:ext>
            </a:extLst>
          </p:cNvPr>
          <p:cNvSpPr/>
          <p:nvPr/>
        </p:nvSpPr>
        <p:spPr>
          <a:xfrm rot="16200000">
            <a:off x="9774784" y="4986253"/>
            <a:ext cx="1039666" cy="304800"/>
          </a:xfrm>
          <a:prstGeom prst="rightArrow">
            <a:avLst>
              <a:gd name="adj1" fmla="val 29989"/>
              <a:gd name="adj2" fmla="val 50000"/>
            </a:avLst>
          </a:prstGeom>
          <a:solidFill>
            <a:schemeClr val="bg1"/>
          </a:solidFill>
          <a:ln>
            <a:solidFill>
              <a:srgbClr val="49504F"/>
            </a:solidFill>
            <a:prstDash val="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5D36D9F-F3D7-460C-84B5-26243635B2EF}"/>
              </a:ext>
            </a:extLst>
          </p:cNvPr>
          <p:cNvSpPr txBox="1"/>
          <p:nvPr/>
        </p:nvSpPr>
        <p:spPr>
          <a:xfrm>
            <a:off x="9438420" y="4976350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缓存数据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C536DA7-8C3C-4999-A055-50AD3B9FF500}"/>
              </a:ext>
            </a:extLst>
          </p:cNvPr>
          <p:cNvSpPr/>
          <p:nvPr/>
        </p:nvSpPr>
        <p:spPr>
          <a:xfrm rot="16200000">
            <a:off x="9751228" y="4155294"/>
            <a:ext cx="2720064" cy="304799"/>
          </a:xfrm>
          <a:prstGeom prst="rightArrow">
            <a:avLst>
              <a:gd name="adj1" fmla="val 42594"/>
              <a:gd name="adj2" fmla="val 28788"/>
            </a:avLst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" lIns="0" tIns="0" rIns="0" bIns="0" rtlCol="0" anchor="ctr"/>
          <a:lstStyle/>
          <a:p>
            <a:pPr algn="ctr"/>
            <a:r>
              <a:rPr lang="zh-CN" altLang="en-US" sz="1100"/>
              <a:t>返回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213A250-98B8-49E3-81CD-11B674950722}"/>
              </a:ext>
            </a:extLst>
          </p:cNvPr>
          <p:cNvSpPr txBox="1"/>
          <p:nvPr/>
        </p:nvSpPr>
        <p:spPr>
          <a:xfrm>
            <a:off x="6849481" y="5201665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设置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463192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264 -0.001295 E" pathEditMode="relative" ptsTypes="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264 0.001295 L 0 0 E" pathEditMode="relative" ptsTypes="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264 -0.001295 E" pathEditMode="relative" ptsTypes="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264 0.001295 L 0 0 E" pathEditMode="relative" ptsTypes="">
                                      <p:cBhvr>
                                        <p:cTn id="10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9264 -0.001295 E" pathEditMode="relative" ptsTypes="">
                                      <p:cBhvr>
                                        <p:cTn id="1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264 0.001295 L 0 0 E" pathEditMode="relative" ptsTypes="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3" grpId="0"/>
      <p:bldP spid="15" grpId="0" animBg="1"/>
      <p:bldP spid="16" grpId="0"/>
      <p:bldP spid="17" grpId="0" animBg="1"/>
      <p:bldP spid="18" grpId="0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9" grpId="0" animBg="1"/>
      <p:bldP spid="30" grpId="0" animBg="1"/>
      <p:bldP spid="31" grpId="0"/>
      <p:bldP spid="32" grpId="0" animBg="1"/>
      <p:bldP spid="33" grpId="0"/>
      <p:bldP spid="34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布隆过滤器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>
                <a:effectLst/>
              </a:rPr>
              <a:t>布隆过滤是一种数据统计的算法，用于检索一个元素是否存在一个集合中。但是布隆过滤无需存储元素到集合，而是把元素映射到一个很长的二级制数位上。</a:t>
            </a:r>
            <a:endParaRPr lang="en-US" altLang="zh-CN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首先需要一个很长很长的二级制数，默认每一位都是</a:t>
            </a:r>
            <a:r>
              <a:rPr lang="en-US" altLang="zh-CN" sz="1400"/>
              <a:t>0</a:t>
            </a:r>
            <a:endParaRPr lang="en-US" altLang="zh-CN" sz="140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然后需要</a:t>
            </a:r>
            <a:r>
              <a:rPr lang="en-US" altLang="zh-CN" sz="1400"/>
              <a:t>N</a:t>
            </a:r>
            <a:r>
              <a:rPr lang="zh-CN" altLang="en-US" sz="1400"/>
              <a:t>个不同算法的哈希函数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将集合中的元素</a:t>
            </a:r>
            <a:r>
              <a:rPr lang="zh-CN" altLang="en-US" sz="1400">
                <a:effectLst/>
              </a:rPr>
              <a:t>根据</a:t>
            </a:r>
            <a:r>
              <a:rPr lang="en-US" altLang="zh-CN" sz="1400">
                <a:effectLst/>
              </a:rPr>
              <a:t>N</a:t>
            </a:r>
            <a:r>
              <a:rPr lang="zh-CN" altLang="en-US" sz="1400">
                <a:effectLst/>
              </a:rPr>
              <a:t>个哈希函数做运算，得到</a:t>
            </a:r>
            <a:r>
              <a:rPr lang="en-US" altLang="zh-CN" sz="1400">
                <a:effectLst/>
              </a:rPr>
              <a:t>N</a:t>
            </a:r>
            <a:r>
              <a:rPr lang="zh-CN" altLang="en-US" sz="1400">
                <a:effectLst/>
              </a:rPr>
              <a:t>个数字，然后将每个数字对应的</a:t>
            </a:r>
            <a:r>
              <a:rPr lang="en-US" altLang="zh-CN" sz="1400">
                <a:effectLst/>
              </a:rPr>
              <a:t>bit</a:t>
            </a:r>
            <a:r>
              <a:rPr lang="zh-CN" altLang="en-US" sz="1400">
                <a:effectLst/>
              </a:rPr>
              <a:t>位标记为</a:t>
            </a:r>
            <a:r>
              <a:rPr lang="en-US" altLang="zh-CN" sz="1400">
                <a:effectLst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要判断某个元素是否存在，只需要把元素按照上述方式运算，判断对应的</a:t>
            </a:r>
            <a:r>
              <a:rPr lang="en-US" altLang="zh-CN" sz="1400"/>
              <a:t>bit</a:t>
            </a:r>
            <a:r>
              <a:rPr lang="zh-CN" altLang="en-US" sz="1400"/>
              <a:t>位是否是</a:t>
            </a:r>
            <a:r>
              <a:rPr lang="en-US" altLang="zh-CN" sz="1400"/>
              <a:t>1</a:t>
            </a:r>
            <a:r>
              <a:rPr lang="zh-CN" altLang="en-US" sz="1400"/>
              <a:t>即可</a:t>
            </a:r>
            <a:endParaRPr lang="zh-CN" altLang="en-US" sz="1400">
              <a:effectLst/>
            </a:endParaRPr>
          </a:p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140C19-E07F-EDDD-A9B7-80F046FEF9FF}"/>
              </a:ext>
            </a:extLst>
          </p:cNvPr>
          <p:cNvSpPr/>
          <p:nvPr/>
        </p:nvSpPr>
        <p:spPr>
          <a:xfrm>
            <a:off x="219758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40E2E-D4A7-B0F7-EFAC-71F19A2FAA06}"/>
              </a:ext>
            </a:extLst>
          </p:cNvPr>
          <p:cNvSpPr/>
          <p:nvPr/>
        </p:nvSpPr>
        <p:spPr>
          <a:xfrm>
            <a:off x="246406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C11BC4-EECC-2E9F-C226-62D7D7153C94}"/>
              </a:ext>
            </a:extLst>
          </p:cNvPr>
          <p:cNvSpPr/>
          <p:nvPr/>
        </p:nvSpPr>
        <p:spPr>
          <a:xfrm>
            <a:off x="273053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D78E3D-BB90-645C-97F0-35F60BF18332}"/>
              </a:ext>
            </a:extLst>
          </p:cNvPr>
          <p:cNvSpPr/>
          <p:nvPr/>
        </p:nvSpPr>
        <p:spPr>
          <a:xfrm>
            <a:off x="299701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B978-B5E5-6B85-42C7-1ABC40339483}"/>
              </a:ext>
            </a:extLst>
          </p:cNvPr>
          <p:cNvSpPr/>
          <p:nvPr/>
        </p:nvSpPr>
        <p:spPr>
          <a:xfrm>
            <a:off x="3263495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ADF1E6-E2DA-DDDF-EE80-88AC5324FA75}"/>
              </a:ext>
            </a:extLst>
          </p:cNvPr>
          <p:cNvSpPr/>
          <p:nvPr/>
        </p:nvSpPr>
        <p:spPr>
          <a:xfrm>
            <a:off x="352997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DBD9BB-5128-7382-069A-A5A862A070E1}"/>
              </a:ext>
            </a:extLst>
          </p:cNvPr>
          <p:cNvSpPr/>
          <p:nvPr/>
        </p:nvSpPr>
        <p:spPr>
          <a:xfrm>
            <a:off x="379645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A20B07-7CB9-6DCF-3650-45441B1BE14F}"/>
              </a:ext>
            </a:extLst>
          </p:cNvPr>
          <p:cNvSpPr/>
          <p:nvPr/>
        </p:nvSpPr>
        <p:spPr>
          <a:xfrm>
            <a:off x="406292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FF1505-5A6B-3EA1-346C-B9278A79D2E1}"/>
              </a:ext>
            </a:extLst>
          </p:cNvPr>
          <p:cNvSpPr/>
          <p:nvPr/>
        </p:nvSpPr>
        <p:spPr>
          <a:xfrm>
            <a:off x="432940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D28201-EC0C-C54D-79B9-62A0CDA66DC2}"/>
              </a:ext>
            </a:extLst>
          </p:cNvPr>
          <p:cNvSpPr/>
          <p:nvPr/>
        </p:nvSpPr>
        <p:spPr>
          <a:xfrm>
            <a:off x="4595885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0CA258-6EF0-5775-F43E-32A816527C9F}"/>
              </a:ext>
            </a:extLst>
          </p:cNvPr>
          <p:cNvSpPr/>
          <p:nvPr/>
        </p:nvSpPr>
        <p:spPr>
          <a:xfrm>
            <a:off x="486236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CBF3FB-CE9B-1828-0D6C-E8FF8E7F3FD7}"/>
              </a:ext>
            </a:extLst>
          </p:cNvPr>
          <p:cNvSpPr/>
          <p:nvPr/>
        </p:nvSpPr>
        <p:spPr>
          <a:xfrm>
            <a:off x="512884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9C73B7-1C30-B62F-3CB7-8D6CB7E7D869}"/>
              </a:ext>
            </a:extLst>
          </p:cNvPr>
          <p:cNvSpPr/>
          <p:nvPr/>
        </p:nvSpPr>
        <p:spPr>
          <a:xfrm>
            <a:off x="539531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1BD3B2-BD19-2B3C-484B-932D76F08B56}"/>
              </a:ext>
            </a:extLst>
          </p:cNvPr>
          <p:cNvSpPr/>
          <p:nvPr/>
        </p:nvSpPr>
        <p:spPr>
          <a:xfrm>
            <a:off x="566179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10FA76-9B86-CFE6-294D-DB999DA70D26}"/>
              </a:ext>
            </a:extLst>
          </p:cNvPr>
          <p:cNvSpPr/>
          <p:nvPr/>
        </p:nvSpPr>
        <p:spPr>
          <a:xfrm>
            <a:off x="5928275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0B124C-C48A-F474-DAC3-A9BD2C60A26D}"/>
              </a:ext>
            </a:extLst>
          </p:cNvPr>
          <p:cNvSpPr/>
          <p:nvPr/>
        </p:nvSpPr>
        <p:spPr>
          <a:xfrm>
            <a:off x="619475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8AC0F7-61A4-862A-5CAA-5AFE91214E91}"/>
              </a:ext>
            </a:extLst>
          </p:cNvPr>
          <p:cNvSpPr/>
          <p:nvPr/>
        </p:nvSpPr>
        <p:spPr>
          <a:xfrm>
            <a:off x="646123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B1BCD9-3E7F-18CB-A93F-57C3575311C5}"/>
              </a:ext>
            </a:extLst>
          </p:cNvPr>
          <p:cNvSpPr/>
          <p:nvPr/>
        </p:nvSpPr>
        <p:spPr>
          <a:xfrm>
            <a:off x="672770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E9099A-F731-9BC1-7F52-DD1F71F025BF}"/>
              </a:ext>
            </a:extLst>
          </p:cNvPr>
          <p:cNvSpPr/>
          <p:nvPr/>
        </p:nvSpPr>
        <p:spPr>
          <a:xfrm>
            <a:off x="699418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F43858-27A5-7D63-4EB2-97941D74F7BC}"/>
              </a:ext>
            </a:extLst>
          </p:cNvPr>
          <p:cNvSpPr/>
          <p:nvPr/>
        </p:nvSpPr>
        <p:spPr>
          <a:xfrm>
            <a:off x="7260665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828151-103E-2902-1896-E8AE7E4F20E1}"/>
              </a:ext>
            </a:extLst>
          </p:cNvPr>
          <p:cNvSpPr/>
          <p:nvPr/>
        </p:nvSpPr>
        <p:spPr>
          <a:xfrm>
            <a:off x="752714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98CE3D-F673-97E7-EC0C-FD270FA6A3B9}"/>
              </a:ext>
            </a:extLst>
          </p:cNvPr>
          <p:cNvSpPr/>
          <p:nvPr/>
        </p:nvSpPr>
        <p:spPr>
          <a:xfrm>
            <a:off x="779362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58057C9-D4A0-05C0-336A-898DA2EC0656}"/>
              </a:ext>
            </a:extLst>
          </p:cNvPr>
          <p:cNvSpPr/>
          <p:nvPr/>
        </p:nvSpPr>
        <p:spPr>
          <a:xfrm>
            <a:off x="806009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B9DDF8-9327-8053-9A22-E243919D1F62}"/>
              </a:ext>
            </a:extLst>
          </p:cNvPr>
          <p:cNvSpPr/>
          <p:nvPr/>
        </p:nvSpPr>
        <p:spPr>
          <a:xfrm>
            <a:off x="832657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11223E-A8D5-7EDD-ADA8-49D1C7D13D0A}"/>
              </a:ext>
            </a:extLst>
          </p:cNvPr>
          <p:cNvSpPr/>
          <p:nvPr/>
        </p:nvSpPr>
        <p:spPr>
          <a:xfrm>
            <a:off x="8593055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5563CD-EA99-E55D-D732-E73BDE83D24F}"/>
              </a:ext>
            </a:extLst>
          </p:cNvPr>
          <p:cNvSpPr/>
          <p:nvPr/>
        </p:nvSpPr>
        <p:spPr>
          <a:xfrm>
            <a:off x="885953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660F797-E4E6-11BD-1463-1F704E038202}"/>
              </a:ext>
            </a:extLst>
          </p:cNvPr>
          <p:cNvSpPr/>
          <p:nvPr/>
        </p:nvSpPr>
        <p:spPr>
          <a:xfrm>
            <a:off x="912601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6EB83FE-4C1A-CDF9-810D-4F5DFC305F0A}"/>
              </a:ext>
            </a:extLst>
          </p:cNvPr>
          <p:cNvSpPr/>
          <p:nvPr/>
        </p:nvSpPr>
        <p:spPr>
          <a:xfrm>
            <a:off x="939248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902FB0-FD0B-F844-BB2B-5EEF337E1E0E}"/>
              </a:ext>
            </a:extLst>
          </p:cNvPr>
          <p:cNvSpPr/>
          <p:nvPr/>
        </p:nvSpPr>
        <p:spPr>
          <a:xfrm>
            <a:off x="965896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596A13F-DF4D-3E1A-925D-5451985A4704}"/>
              </a:ext>
            </a:extLst>
          </p:cNvPr>
          <p:cNvSpPr/>
          <p:nvPr/>
        </p:nvSpPr>
        <p:spPr>
          <a:xfrm>
            <a:off x="992544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84B165-9464-0AFC-CE96-551F3EF5A00B}"/>
              </a:ext>
            </a:extLst>
          </p:cNvPr>
          <p:cNvSpPr txBox="1"/>
          <p:nvPr/>
        </p:nvSpPr>
        <p:spPr>
          <a:xfrm>
            <a:off x="2197583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1392402-B5BA-C799-EFD1-3C001CCCBC15}"/>
              </a:ext>
            </a:extLst>
          </p:cNvPr>
          <p:cNvSpPr txBox="1"/>
          <p:nvPr/>
        </p:nvSpPr>
        <p:spPr>
          <a:xfrm>
            <a:off x="2464060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DEA70C-0DEA-7194-13B8-B0883A57501A}"/>
              </a:ext>
            </a:extLst>
          </p:cNvPr>
          <p:cNvSpPr txBox="1"/>
          <p:nvPr/>
        </p:nvSpPr>
        <p:spPr>
          <a:xfrm>
            <a:off x="2730537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C57D05-C7B2-40DC-A75A-7AA5BD0A4A8B}"/>
              </a:ext>
            </a:extLst>
          </p:cNvPr>
          <p:cNvSpPr txBox="1"/>
          <p:nvPr/>
        </p:nvSpPr>
        <p:spPr>
          <a:xfrm>
            <a:off x="2997014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866B28-7CC1-1261-F426-B0C2FD4292F4}"/>
              </a:ext>
            </a:extLst>
          </p:cNvPr>
          <p:cNvSpPr txBox="1"/>
          <p:nvPr/>
        </p:nvSpPr>
        <p:spPr>
          <a:xfrm>
            <a:off x="3263491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878725-F5F9-B605-8721-CB76359B4FB4}"/>
              </a:ext>
            </a:extLst>
          </p:cNvPr>
          <p:cNvSpPr txBox="1"/>
          <p:nvPr/>
        </p:nvSpPr>
        <p:spPr>
          <a:xfrm>
            <a:off x="3529968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94CF0BF-B698-35D2-071A-4C37164B04DE}"/>
              </a:ext>
            </a:extLst>
          </p:cNvPr>
          <p:cNvSpPr txBox="1"/>
          <p:nvPr/>
        </p:nvSpPr>
        <p:spPr>
          <a:xfrm>
            <a:off x="3796445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23B142-6BAC-E54E-F3BE-4CDEE57D0D13}"/>
              </a:ext>
            </a:extLst>
          </p:cNvPr>
          <p:cNvSpPr txBox="1"/>
          <p:nvPr/>
        </p:nvSpPr>
        <p:spPr>
          <a:xfrm>
            <a:off x="4062922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214537-786F-BF05-8B28-3836C7436EF1}"/>
              </a:ext>
            </a:extLst>
          </p:cNvPr>
          <p:cNvSpPr txBox="1"/>
          <p:nvPr/>
        </p:nvSpPr>
        <p:spPr>
          <a:xfrm>
            <a:off x="4329399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E034C33-A84F-8026-5D18-FFB80FFACFAD}"/>
              </a:ext>
            </a:extLst>
          </p:cNvPr>
          <p:cNvSpPr txBox="1"/>
          <p:nvPr/>
        </p:nvSpPr>
        <p:spPr>
          <a:xfrm>
            <a:off x="4595876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C58C752-B8EB-26C3-0CFD-37B148B3C3DA}"/>
              </a:ext>
            </a:extLst>
          </p:cNvPr>
          <p:cNvSpPr txBox="1"/>
          <p:nvPr/>
        </p:nvSpPr>
        <p:spPr>
          <a:xfrm>
            <a:off x="4862353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732E947-3FB6-618D-A271-41F61D36E2CF}"/>
              </a:ext>
            </a:extLst>
          </p:cNvPr>
          <p:cNvSpPr txBox="1"/>
          <p:nvPr/>
        </p:nvSpPr>
        <p:spPr>
          <a:xfrm>
            <a:off x="5128830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936E9A2-5D71-2AD3-B566-0DA4D5101D90}"/>
              </a:ext>
            </a:extLst>
          </p:cNvPr>
          <p:cNvSpPr txBox="1"/>
          <p:nvPr/>
        </p:nvSpPr>
        <p:spPr>
          <a:xfrm>
            <a:off x="5395307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98DADEC-18C5-DD33-EED8-216D07169B59}"/>
              </a:ext>
            </a:extLst>
          </p:cNvPr>
          <p:cNvSpPr txBox="1"/>
          <p:nvPr/>
        </p:nvSpPr>
        <p:spPr>
          <a:xfrm>
            <a:off x="5661784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E2E266-4416-AA52-9F5B-C26414D6B1A5}"/>
              </a:ext>
            </a:extLst>
          </p:cNvPr>
          <p:cNvSpPr txBox="1"/>
          <p:nvPr/>
        </p:nvSpPr>
        <p:spPr>
          <a:xfrm>
            <a:off x="5928261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1A46319-FFF9-3CDD-39CC-A1C3DB812E2E}"/>
              </a:ext>
            </a:extLst>
          </p:cNvPr>
          <p:cNvSpPr txBox="1"/>
          <p:nvPr/>
        </p:nvSpPr>
        <p:spPr>
          <a:xfrm>
            <a:off x="6194738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6A93F5C-ACBF-222A-8EE7-F8B012CFAA7E}"/>
              </a:ext>
            </a:extLst>
          </p:cNvPr>
          <p:cNvSpPr txBox="1"/>
          <p:nvPr/>
        </p:nvSpPr>
        <p:spPr>
          <a:xfrm>
            <a:off x="6461215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DC80E79-B815-73F2-C829-2F9E30C0450B}"/>
              </a:ext>
            </a:extLst>
          </p:cNvPr>
          <p:cNvSpPr txBox="1"/>
          <p:nvPr/>
        </p:nvSpPr>
        <p:spPr>
          <a:xfrm>
            <a:off x="6727692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B12CEA-5DD8-8BA3-DA8B-FF7D18D28172}"/>
              </a:ext>
            </a:extLst>
          </p:cNvPr>
          <p:cNvSpPr txBox="1"/>
          <p:nvPr/>
        </p:nvSpPr>
        <p:spPr>
          <a:xfrm>
            <a:off x="6994169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5E4B9AC-1AC1-FDB2-1C70-4224A9FB36B0}"/>
              </a:ext>
            </a:extLst>
          </p:cNvPr>
          <p:cNvSpPr txBox="1"/>
          <p:nvPr/>
        </p:nvSpPr>
        <p:spPr>
          <a:xfrm>
            <a:off x="7260646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0BEB86-14E7-E534-F825-FB340FE7CFA3}"/>
              </a:ext>
            </a:extLst>
          </p:cNvPr>
          <p:cNvSpPr txBox="1"/>
          <p:nvPr/>
        </p:nvSpPr>
        <p:spPr>
          <a:xfrm>
            <a:off x="7527123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4AAE74B-2177-5E2C-F0E7-9663BEE08D9E}"/>
              </a:ext>
            </a:extLst>
          </p:cNvPr>
          <p:cNvSpPr txBox="1"/>
          <p:nvPr/>
        </p:nvSpPr>
        <p:spPr>
          <a:xfrm>
            <a:off x="7793600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37AED8B-0AF5-642E-D0D6-CFF12B65F51A}"/>
              </a:ext>
            </a:extLst>
          </p:cNvPr>
          <p:cNvSpPr txBox="1"/>
          <p:nvPr/>
        </p:nvSpPr>
        <p:spPr>
          <a:xfrm>
            <a:off x="8060077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9BEBFFF-40BC-8959-F002-2ABA55284B59}"/>
              </a:ext>
            </a:extLst>
          </p:cNvPr>
          <p:cNvSpPr txBox="1"/>
          <p:nvPr/>
        </p:nvSpPr>
        <p:spPr>
          <a:xfrm>
            <a:off x="8326554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AF77CF4-D687-816F-9191-69A133B30D2B}"/>
              </a:ext>
            </a:extLst>
          </p:cNvPr>
          <p:cNvSpPr txBox="1"/>
          <p:nvPr/>
        </p:nvSpPr>
        <p:spPr>
          <a:xfrm>
            <a:off x="8593031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24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5E54B8B-34B0-FA9E-2570-D720F5E07961}"/>
              </a:ext>
            </a:extLst>
          </p:cNvPr>
          <p:cNvSpPr txBox="1"/>
          <p:nvPr/>
        </p:nvSpPr>
        <p:spPr>
          <a:xfrm>
            <a:off x="8859508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6B96913-D88E-351F-19AF-858DFEF8A640}"/>
              </a:ext>
            </a:extLst>
          </p:cNvPr>
          <p:cNvSpPr txBox="1"/>
          <p:nvPr/>
        </p:nvSpPr>
        <p:spPr>
          <a:xfrm>
            <a:off x="9125985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26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3BAEB82-69EE-33E0-A36E-7FACC9CE602D}"/>
              </a:ext>
            </a:extLst>
          </p:cNvPr>
          <p:cNvSpPr txBox="1"/>
          <p:nvPr/>
        </p:nvSpPr>
        <p:spPr>
          <a:xfrm>
            <a:off x="9392462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27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9660B28-CB23-14C1-D0A0-182156078789}"/>
              </a:ext>
            </a:extLst>
          </p:cNvPr>
          <p:cNvSpPr txBox="1"/>
          <p:nvPr/>
        </p:nvSpPr>
        <p:spPr>
          <a:xfrm>
            <a:off x="9658939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28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B6A21D7-F7FD-2EC5-E802-16DA71537C13}"/>
              </a:ext>
            </a:extLst>
          </p:cNvPr>
          <p:cNvSpPr txBox="1"/>
          <p:nvPr/>
        </p:nvSpPr>
        <p:spPr>
          <a:xfrm>
            <a:off x="9925416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21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布隆过滤器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>
                <a:effectLst/>
              </a:rPr>
              <a:t>布隆过滤是一种数据统计的算法，用于检索一个元素是否存在一个集合中。但是布隆过滤无需存储元素到集合，而是把元素映射到一个很长的二级制数位上。</a:t>
            </a:r>
            <a:endParaRPr lang="en-US" altLang="zh-CN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首先需要一个很长很长的二级制数，默认每一位都是</a:t>
            </a:r>
            <a:r>
              <a:rPr lang="en-US" altLang="zh-CN" sz="1400"/>
              <a:t>0</a:t>
            </a:r>
            <a:endParaRPr lang="en-US" altLang="zh-CN" sz="140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然后需要</a:t>
            </a:r>
            <a:r>
              <a:rPr lang="en-US" altLang="zh-CN" sz="1400"/>
              <a:t>N</a:t>
            </a:r>
            <a:r>
              <a:rPr lang="zh-CN" altLang="en-US" sz="1400"/>
              <a:t>个不同算法的哈希函数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将集合中的元素</a:t>
            </a:r>
            <a:r>
              <a:rPr lang="zh-CN" altLang="en-US" sz="1400">
                <a:effectLst/>
              </a:rPr>
              <a:t>根据</a:t>
            </a:r>
            <a:r>
              <a:rPr lang="en-US" altLang="zh-CN" sz="1400">
                <a:effectLst/>
              </a:rPr>
              <a:t>N</a:t>
            </a:r>
            <a:r>
              <a:rPr lang="zh-CN" altLang="en-US" sz="1400">
                <a:effectLst/>
              </a:rPr>
              <a:t>个哈希函数做运算，得到</a:t>
            </a:r>
            <a:r>
              <a:rPr lang="en-US" altLang="zh-CN" sz="1400">
                <a:effectLst/>
              </a:rPr>
              <a:t>N</a:t>
            </a:r>
            <a:r>
              <a:rPr lang="zh-CN" altLang="en-US" sz="1400">
                <a:effectLst/>
              </a:rPr>
              <a:t>个数字，然后将每个数字对应的</a:t>
            </a:r>
            <a:r>
              <a:rPr lang="en-US" altLang="zh-CN" sz="1400">
                <a:effectLst/>
              </a:rPr>
              <a:t>bit</a:t>
            </a:r>
            <a:r>
              <a:rPr lang="zh-CN" altLang="en-US" sz="1400">
                <a:effectLst/>
              </a:rPr>
              <a:t>位标记为</a:t>
            </a:r>
            <a:r>
              <a:rPr lang="en-US" altLang="zh-CN" sz="1400">
                <a:effectLst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要判断某个元素是否存在，只需要把元素按照上述方式运算，判断对应的</a:t>
            </a:r>
            <a:r>
              <a:rPr lang="en-US" altLang="zh-CN" sz="1400"/>
              <a:t>bit</a:t>
            </a:r>
            <a:r>
              <a:rPr lang="zh-CN" altLang="en-US" sz="1400"/>
              <a:t>位是否是</a:t>
            </a:r>
            <a:r>
              <a:rPr lang="en-US" altLang="zh-CN" sz="1400"/>
              <a:t>1</a:t>
            </a:r>
            <a:r>
              <a:rPr lang="zh-CN" altLang="en-US" sz="1400"/>
              <a:t>即可</a:t>
            </a:r>
            <a:endParaRPr lang="zh-CN" altLang="en-US" sz="1400">
              <a:effectLst/>
            </a:endParaRPr>
          </a:p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140C19-E07F-EDDD-A9B7-80F046FEF9FF}"/>
              </a:ext>
            </a:extLst>
          </p:cNvPr>
          <p:cNvSpPr/>
          <p:nvPr/>
        </p:nvSpPr>
        <p:spPr>
          <a:xfrm>
            <a:off x="219758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940E2E-D4A7-B0F7-EFAC-71F19A2FAA06}"/>
              </a:ext>
            </a:extLst>
          </p:cNvPr>
          <p:cNvSpPr/>
          <p:nvPr/>
        </p:nvSpPr>
        <p:spPr>
          <a:xfrm>
            <a:off x="246406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C11BC4-EECC-2E9F-C226-62D7D7153C94}"/>
              </a:ext>
            </a:extLst>
          </p:cNvPr>
          <p:cNvSpPr/>
          <p:nvPr/>
        </p:nvSpPr>
        <p:spPr>
          <a:xfrm>
            <a:off x="273053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D78E3D-BB90-645C-97F0-35F60BF18332}"/>
              </a:ext>
            </a:extLst>
          </p:cNvPr>
          <p:cNvSpPr/>
          <p:nvPr/>
        </p:nvSpPr>
        <p:spPr>
          <a:xfrm>
            <a:off x="299701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ABB978-B5E5-6B85-42C7-1ABC40339483}"/>
              </a:ext>
            </a:extLst>
          </p:cNvPr>
          <p:cNvSpPr/>
          <p:nvPr/>
        </p:nvSpPr>
        <p:spPr>
          <a:xfrm>
            <a:off x="3263495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ADF1E6-E2DA-DDDF-EE80-88AC5324FA75}"/>
              </a:ext>
            </a:extLst>
          </p:cNvPr>
          <p:cNvSpPr/>
          <p:nvPr/>
        </p:nvSpPr>
        <p:spPr>
          <a:xfrm>
            <a:off x="352997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DBD9BB-5128-7382-069A-A5A862A070E1}"/>
              </a:ext>
            </a:extLst>
          </p:cNvPr>
          <p:cNvSpPr/>
          <p:nvPr/>
        </p:nvSpPr>
        <p:spPr>
          <a:xfrm>
            <a:off x="379645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A20B07-7CB9-6DCF-3650-45441B1BE14F}"/>
              </a:ext>
            </a:extLst>
          </p:cNvPr>
          <p:cNvSpPr/>
          <p:nvPr/>
        </p:nvSpPr>
        <p:spPr>
          <a:xfrm>
            <a:off x="406292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FF1505-5A6B-3EA1-346C-B9278A79D2E1}"/>
              </a:ext>
            </a:extLst>
          </p:cNvPr>
          <p:cNvSpPr/>
          <p:nvPr/>
        </p:nvSpPr>
        <p:spPr>
          <a:xfrm>
            <a:off x="432940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3D28201-EC0C-C54D-79B9-62A0CDA66DC2}"/>
              </a:ext>
            </a:extLst>
          </p:cNvPr>
          <p:cNvSpPr/>
          <p:nvPr/>
        </p:nvSpPr>
        <p:spPr>
          <a:xfrm>
            <a:off x="4595885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30CA258-6EF0-5775-F43E-32A816527C9F}"/>
              </a:ext>
            </a:extLst>
          </p:cNvPr>
          <p:cNvSpPr/>
          <p:nvPr/>
        </p:nvSpPr>
        <p:spPr>
          <a:xfrm>
            <a:off x="486236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CBF3FB-CE9B-1828-0D6C-E8FF8E7F3FD7}"/>
              </a:ext>
            </a:extLst>
          </p:cNvPr>
          <p:cNvSpPr/>
          <p:nvPr/>
        </p:nvSpPr>
        <p:spPr>
          <a:xfrm>
            <a:off x="512884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9C73B7-1C30-B62F-3CB7-8D6CB7E7D869}"/>
              </a:ext>
            </a:extLst>
          </p:cNvPr>
          <p:cNvSpPr/>
          <p:nvPr/>
        </p:nvSpPr>
        <p:spPr>
          <a:xfrm>
            <a:off x="539531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C1BD3B2-BD19-2B3C-484B-932D76F08B56}"/>
              </a:ext>
            </a:extLst>
          </p:cNvPr>
          <p:cNvSpPr/>
          <p:nvPr/>
        </p:nvSpPr>
        <p:spPr>
          <a:xfrm>
            <a:off x="566179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D10FA76-9B86-CFE6-294D-DB999DA70D26}"/>
              </a:ext>
            </a:extLst>
          </p:cNvPr>
          <p:cNvSpPr/>
          <p:nvPr/>
        </p:nvSpPr>
        <p:spPr>
          <a:xfrm>
            <a:off x="5928275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0B124C-C48A-F474-DAC3-A9BD2C60A26D}"/>
              </a:ext>
            </a:extLst>
          </p:cNvPr>
          <p:cNvSpPr/>
          <p:nvPr/>
        </p:nvSpPr>
        <p:spPr>
          <a:xfrm>
            <a:off x="619475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8AC0F7-61A4-862A-5CAA-5AFE91214E91}"/>
              </a:ext>
            </a:extLst>
          </p:cNvPr>
          <p:cNvSpPr/>
          <p:nvPr/>
        </p:nvSpPr>
        <p:spPr>
          <a:xfrm>
            <a:off x="646123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FB1BCD9-3E7F-18CB-A93F-57C3575311C5}"/>
              </a:ext>
            </a:extLst>
          </p:cNvPr>
          <p:cNvSpPr/>
          <p:nvPr/>
        </p:nvSpPr>
        <p:spPr>
          <a:xfrm>
            <a:off x="672770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E9099A-F731-9BC1-7F52-DD1F71F025BF}"/>
              </a:ext>
            </a:extLst>
          </p:cNvPr>
          <p:cNvSpPr/>
          <p:nvPr/>
        </p:nvSpPr>
        <p:spPr>
          <a:xfrm>
            <a:off x="699418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3F43858-27A5-7D63-4EB2-97941D74F7BC}"/>
              </a:ext>
            </a:extLst>
          </p:cNvPr>
          <p:cNvSpPr/>
          <p:nvPr/>
        </p:nvSpPr>
        <p:spPr>
          <a:xfrm>
            <a:off x="7260665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828151-103E-2902-1896-E8AE7E4F20E1}"/>
              </a:ext>
            </a:extLst>
          </p:cNvPr>
          <p:cNvSpPr/>
          <p:nvPr/>
        </p:nvSpPr>
        <p:spPr>
          <a:xfrm>
            <a:off x="752714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98CE3D-F673-97E7-EC0C-FD270FA6A3B9}"/>
              </a:ext>
            </a:extLst>
          </p:cNvPr>
          <p:cNvSpPr/>
          <p:nvPr/>
        </p:nvSpPr>
        <p:spPr>
          <a:xfrm>
            <a:off x="779362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58057C9-D4A0-05C0-336A-898DA2EC0656}"/>
              </a:ext>
            </a:extLst>
          </p:cNvPr>
          <p:cNvSpPr/>
          <p:nvPr/>
        </p:nvSpPr>
        <p:spPr>
          <a:xfrm>
            <a:off x="806009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B9DDF8-9327-8053-9A22-E243919D1F62}"/>
              </a:ext>
            </a:extLst>
          </p:cNvPr>
          <p:cNvSpPr/>
          <p:nvPr/>
        </p:nvSpPr>
        <p:spPr>
          <a:xfrm>
            <a:off x="832657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11223E-A8D5-7EDD-ADA8-49D1C7D13D0A}"/>
              </a:ext>
            </a:extLst>
          </p:cNvPr>
          <p:cNvSpPr/>
          <p:nvPr/>
        </p:nvSpPr>
        <p:spPr>
          <a:xfrm>
            <a:off x="8593055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C5563CD-EA99-E55D-D732-E73BDE83D24F}"/>
              </a:ext>
            </a:extLst>
          </p:cNvPr>
          <p:cNvSpPr/>
          <p:nvPr/>
        </p:nvSpPr>
        <p:spPr>
          <a:xfrm>
            <a:off x="885953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660F797-E4E6-11BD-1463-1F704E038202}"/>
              </a:ext>
            </a:extLst>
          </p:cNvPr>
          <p:cNvSpPr/>
          <p:nvPr/>
        </p:nvSpPr>
        <p:spPr>
          <a:xfrm>
            <a:off x="9126011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6EB83FE-4C1A-CDF9-810D-4F5DFC305F0A}"/>
              </a:ext>
            </a:extLst>
          </p:cNvPr>
          <p:cNvSpPr/>
          <p:nvPr/>
        </p:nvSpPr>
        <p:spPr>
          <a:xfrm>
            <a:off x="9392489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902FB0-FD0B-F844-BB2B-5EEF337E1E0E}"/>
              </a:ext>
            </a:extLst>
          </p:cNvPr>
          <p:cNvSpPr/>
          <p:nvPr/>
        </p:nvSpPr>
        <p:spPr>
          <a:xfrm>
            <a:off x="9658967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596A13F-DF4D-3E1A-925D-5451985A4704}"/>
              </a:ext>
            </a:extLst>
          </p:cNvPr>
          <p:cNvSpPr/>
          <p:nvPr/>
        </p:nvSpPr>
        <p:spPr>
          <a:xfrm>
            <a:off x="9925443" y="5612968"/>
            <a:ext cx="226031" cy="26712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0</a:t>
            </a:r>
            <a:endParaRPr lang="zh-CN" altLang="en-US" sz="1200">
              <a:latin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84B165-9464-0AFC-CE96-551F3EF5A00B}"/>
              </a:ext>
            </a:extLst>
          </p:cNvPr>
          <p:cNvSpPr txBox="1"/>
          <p:nvPr/>
        </p:nvSpPr>
        <p:spPr>
          <a:xfrm>
            <a:off x="2197583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1392402-B5BA-C799-EFD1-3C001CCCBC15}"/>
              </a:ext>
            </a:extLst>
          </p:cNvPr>
          <p:cNvSpPr txBox="1"/>
          <p:nvPr/>
        </p:nvSpPr>
        <p:spPr>
          <a:xfrm>
            <a:off x="2464060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DEA70C-0DEA-7194-13B8-B0883A57501A}"/>
              </a:ext>
            </a:extLst>
          </p:cNvPr>
          <p:cNvSpPr txBox="1"/>
          <p:nvPr/>
        </p:nvSpPr>
        <p:spPr>
          <a:xfrm>
            <a:off x="2730537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C57D05-C7B2-40DC-A75A-7AA5BD0A4A8B}"/>
              </a:ext>
            </a:extLst>
          </p:cNvPr>
          <p:cNvSpPr txBox="1"/>
          <p:nvPr/>
        </p:nvSpPr>
        <p:spPr>
          <a:xfrm>
            <a:off x="2997014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866B28-7CC1-1261-F426-B0C2FD4292F4}"/>
              </a:ext>
            </a:extLst>
          </p:cNvPr>
          <p:cNvSpPr txBox="1"/>
          <p:nvPr/>
        </p:nvSpPr>
        <p:spPr>
          <a:xfrm>
            <a:off x="3263491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3878725-F5F9-B605-8721-CB76359B4FB4}"/>
              </a:ext>
            </a:extLst>
          </p:cNvPr>
          <p:cNvSpPr txBox="1"/>
          <p:nvPr/>
        </p:nvSpPr>
        <p:spPr>
          <a:xfrm>
            <a:off x="3529968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94CF0BF-B698-35D2-071A-4C37164B04DE}"/>
              </a:ext>
            </a:extLst>
          </p:cNvPr>
          <p:cNvSpPr txBox="1"/>
          <p:nvPr/>
        </p:nvSpPr>
        <p:spPr>
          <a:xfrm>
            <a:off x="3796445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6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23B142-6BAC-E54E-F3BE-4CDEE57D0D13}"/>
              </a:ext>
            </a:extLst>
          </p:cNvPr>
          <p:cNvSpPr txBox="1"/>
          <p:nvPr/>
        </p:nvSpPr>
        <p:spPr>
          <a:xfrm>
            <a:off x="4062922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214537-786F-BF05-8B28-3836C7436EF1}"/>
              </a:ext>
            </a:extLst>
          </p:cNvPr>
          <p:cNvSpPr txBox="1"/>
          <p:nvPr/>
        </p:nvSpPr>
        <p:spPr>
          <a:xfrm>
            <a:off x="4329399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E034C33-A84F-8026-5D18-FFB80FFACFAD}"/>
              </a:ext>
            </a:extLst>
          </p:cNvPr>
          <p:cNvSpPr txBox="1"/>
          <p:nvPr/>
        </p:nvSpPr>
        <p:spPr>
          <a:xfrm>
            <a:off x="4595876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C58C752-B8EB-26C3-0CFD-37B148B3C3DA}"/>
              </a:ext>
            </a:extLst>
          </p:cNvPr>
          <p:cNvSpPr txBox="1"/>
          <p:nvPr/>
        </p:nvSpPr>
        <p:spPr>
          <a:xfrm>
            <a:off x="4862353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732E947-3FB6-618D-A271-41F61D36E2CF}"/>
              </a:ext>
            </a:extLst>
          </p:cNvPr>
          <p:cNvSpPr txBox="1"/>
          <p:nvPr/>
        </p:nvSpPr>
        <p:spPr>
          <a:xfrm>
            <a:off x="5128830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936E9A2-5D71-2AD3-B566-0DA4D5101D90}"/>
              </a:ext>
            </a:extLst>
          </p:cNvPr>
          <p:cNvSpPr txBox="1"/>
          <p:nvPr/>
        </p:nvSpPr>
        <p:spPr>
          <a:xfrm>
            <a:off x="5395307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98DADEC-18C5-DD33-EED8-216D07169B59}"/>
              </a:ext>
            </a:extLst>
          </p:cNvPr>
          <p:cNvSpPr txBox="1"/>
          <p:nvPr/>
        </p:nvSpPr>
        <p:spPr>
          <a:xfrm>
            <a:off x="5661784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E2E266-4416-AA52-9F5B-C26414D6B1A5}"/>
              </a:ext>
            </a:extLst>
          </p:cNvPr>
          <p:cNvSpPr txBox="1"/>
          <p:nvPr/>
        </p:nvSpPr>
        <p:spPr>
          <a:xfrm>
            <a:off x="5928261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14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1A46319-FFF9-3CDD-39CC-A1C3DB812E2E}"/>
              </a:ext>
            </a:extLst>
          </p:cNvPr>
          <p:cNvSpPr txBox="1"/>
          <p:nvPr/>
        </p:nvSpPr>
        <p:spPr>
          <a:xfrm>
            <a:off x="6194738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6A93F5C-ACBF-222A-8EE7-F8B012CFAA7E}"/>
              </a:ext>
            </a:extLst>
          </p:cNvPr>
          <p:cNvSpPr txBox="1"/>
          <p:nvPr/>
        </p:nvSpPr>
        <p:spPr>
          <a:xfrm>
            <a:off x="6461215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DC80E79-B815-73F2-C829-2F9E30C0450B}"/>
              </a:ext>
            </a:extLst>
          </p:cNvPr>
          <p:cNvSpPr txBox="1"/>
          <p:nvPr/>
        </p:nvSpPr>
        <p:spPr>
          <a:xfrm>
            <a:off x="6727692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17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B12CEA-5DD8-8BA3-DA8B-FF7D18D28172}"/>
              </a:ext>
            </a:extLst>
          </p:cNvPr>
          <p:cNvSpPr txBox="1"/>
          <p:nvPr/>
        </p:nvSpPr>
        <p:spPr>
          <a:xfrm>
            <a:off x="6994169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18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5E4B9AC-1AC1-FDB2-1C70-4224A9FB36B0}"/>
              </a:ext>
            </a:extLst>
          </p:cNvPr>
          <p:cNvSpPr txBox="1"/>
          <p:nvPr/>
        </p:nvSpPr>
        <p:spPr>
          <a:xfrm>
            <a:off x="7260646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0BEB86-14E7-E534-F825-FB340FE7CFA3}"/>
              </a:ext>
            </a:extLst>
          </p:cNvPr>
          <p:cNvSpPr txBox="1"/>
          <p:nvPr/>
        </p:nvSpPr>
        <p:spPr>
          <a:xfrm>
            <a:off x="7527123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4AAE74B-2177-5E2C-F0E7-9663BEE08D9E}"/>
              </a:ext>
            </a:extLst>
          </p:cNvPr>
          <p:cNvSpPr txBox="1"/>
          <p:nvPr/>
        </p:nvSpPr>
        <p:spPr>
          <a:xfrm>
            <a:off x="7793600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37AED8B-0AF5-642E-D0D6-CFF12B65F51A}"/>
              </a:ext>
            </a:extLst>
          </p:cNvPr>
          <p:cNvSpPr txBox="1"/>
          <p:nvPr/>
        </p:nvSpPr>
        <p:spPr>
          <a:xfrm>
            <a:off x="8060077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9BEBFFF-40BC-8959-F002-2ABA55284B59}"/>
              </a:ext>
            </a:extLst>
          </p:cNvPr>
          <p:cNvSpPr txBox="1"/>
          <p:nvPr/>
        </p:nvSpPr>
        <p:spPr>
          <a:xfrm>
            <a:off x="8326554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AF77CF4-D687-816F-9191-69A133B30D2B}"/>
              </a:ext>
            </a:extLst>
          </p:cNvPr>
          <p:cNvSpPr txBox="1"/>
          <p:nvPr/>
        </p:nvSpPr>
        <p:spPr>
          <a:xfrm>
            <a:off x="8593031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24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5E54B8B-34B0-FA9E-2570-D720F5E07961}"/>
              </a:ext>
            </a:extLst>
          </p:cNvPr>
          <p:cNvSpPr txBox="1"/>
          <p:nvPr/>
        </p:nvSpPr>
        <p:spPr>
          <a:xfrm>
            <a:off x="8859508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6B96913-D88E-351F-19AF-858DFEF8A640}"/>
              </a:ext>
            </a:extLst>
          </p:cNvPr>
          <p:cNvSpPr txBox="1"/>
          <p:nvPr/>
        </p:nvSpPr>
        <p:spPr>
          <a:xfrm>
            <a:off x="9125985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26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3BAEB82-69EE-33E0-A36E-7FACC9CE602D}"/>
              </a:ext>
            </a:extLst>
          </p:cNvPr>
          <p:cNvSpPr txBox="1"/>
          <p:nvPr/>
        </p:nvSpPr>
        <p:spPr>
          <a:xfrm>
            <a:off x="9392462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27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9660B28-CB23-14C1-D0A0-182156078789}"/>
              </a:ext>
            </a:extLst>
          </p:cNvPr>
          <p:cNvSpPr txBox="1"/>
          <p:nvPr/>
        </p:nvSpPr>
        <p:spPr>
          <a:xfrm>
            <a:off x="9658939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28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B6A21D7-F7FD-2EC5-E802-16DA71537C13}"/>
              </a:ext>
            </a:extLst>
          </p:cNvPr>
          <p:cNvSpPr txBox="1"/>
          <p:nvPr/>
        </p:nvSpPr>
        <p:spPr>
          <a:xfrm>
            <a:off x="9925416" y="5994714"/>
            <a:ext cx="226031" cy="253916"/>
          </a:xfrm>
          <a:prstGeom prst="rect">
            <a:avLst/>
          </a:prstGeom>
          <a:noFill/>
        </p:spPr>
        <p:txBody>
          <a:bodyPr wrap="square" lIns="0" tIns="4572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29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B2B4FFE-F6B7-CB05-AE40-11AF823FB6B8}"/>
              </a:ext>
            </a:extLst>
          </p:cNvPr>
          <p:cNvSpPr txBox="1"/>
          <p:nvPr/>
        </p:nvSpPr>
        <p:spPr>
          <a:xfrm>
            <a:off x="3106453" y="3973530"/>
            <a:ext cx="649537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</a:rPr>
              <a:t>hello</a:t>
            </a:r>
            <a:endParaRPr lang="zh-CN" altLang="en-US" sz="1200" dirty="0">
              <a:solidFill>
                <a:schemeClr val="accent3">
                  <a:lumMod val="5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6A3669D-5027-1FB2-5B59-C50AEF9220D0}"/>
              </a:ext>
            </a:extLst>
          </p:cNvPr>
          <p:cNvCxnSpPr>
            <a:stCxn id="69" idx="2"/>
            <a:endCxn id="4" idx="0"/>
          </p:cNvCxnSpPr>
          <p:nvPr/>
        </p:nvCxnSpPr>
        <p:spPr>
          <a:xfrm rot="5400000">
            <a:off x="2322931" y="4504676"/>
            <a:ext cx="1362439" cy="854145"/>
          </a:xfrm>
          <a:prstGeom prst="curved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9C4C6D3-B4BF-4281-3EEF-BCDE9B46CC4C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16200000" flipH="1">
            <a:off x="2855886" y="4825864"/>
            <a:ext cx="1362439" cy="211767"/>
          </a:xfrm>
          <a:prstGeom prst="curved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AC5B080-5885-992D-A3F5-EA97DC9FC013}"/>
              </a:ext>
            </a:extLst>
          </p:cNvPr>
          <p:cNvCxnSpPr>
            <a:cxnSpLocks/>
            <a:stCxn id="69" idx="2"/>
            <a:endCxn id="90" idx="0"/>
          </p:cNvCxnSpPr>
          <p:nvPr/>
        </p:nvCxnSpPr>
        <p:spPr>
          <a:xfrm rot="16200000" flipH="1">
            <a:off x="3788989" y="3892762"/>
            <a:ext cx="1362439" cy="2077972"/>
          </a:xfrm>
          <a:prstGeom prst="curvedConnector3">
            <a:avLst>
              <a:gd name="adj1" fmla="val 50000"/>
            </a:avLst>
          </a:prstGeom>
          <a:ln>
            <a:solidFill>
              <a:srgbClr val="AD2B26"/>
            </a:solidFill>
            <a:prstDash val="dash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A37AD030-29B5-9499-D6CD-ACC15871F71C}"/>
              </a:ext>
            </a:extLst>
          </p:cNvPr>
          <p:cNvSpPr/>
          <p:nvPr/>
        </p:nvSpPr>
        <p:spPr>
          <a:xfrm>
            <a:off x="2467243" y="5612968"/>
            <a:ext cx="226031" cy="2671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116FB11-633B-71B4-E468-6C700DB1DA2F}"/>
              </a:ext>
            </a:extLst>
          </p:cNvPr>
          <p:cNvSpPr/>
          <p:nvPr/>
        </p:nvSpPr>
        <p:spPr>
          <a:xfrm>
            <a:off x="3529967" y="5612968"/>
            <a:ext cx="226031" cy="2671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81D77C66-3593-677D-E7EC-69A86E05EB9E}"/>
              </a:ext>
            </a:extLst>
          </p:cNvPr>
          <p:cNvSpPr/>
          <p:nvPr/>
        </p:nvSpPr>
        <p:spPr>
          <a:xfrm>
            <a:off x="5396178" y="5612968"/>
            <a:ext cx="226031" cy="2671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A6E8B85-28BB-6159-0E6D-E8FC7AD96DD0}"/>
              </a:ext>
            </a:extLst>
          </p:cNvPr>
          <p:cNvSpPr txBox="1"/>
          <p:nvPr/>
        </p:nvSpPr>
        <p:spPr>
          <a:xfrm>
            <a:off x="5771231" y="3973532"/>
            <a:ext cx="64953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rPr>
              <a:t>world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94" name="直接箭头连接符 79">
            <a:extLst>
              <a:ext uri="{FF2B5EF4-FFF2-40B4-BE49-F238E27FC236}">
                <a16:creationId xmlns:a16="http://schemas.microsoft.com/office/drawing/2014/main" id="{D9FF84C5-A97A-5CF5-38F9-C5950BFF5B75}"/>
              </a:ext>
            </a:extLst>
          </p:cNvPr>
          <p:cNvCxnSpPr>
            <a:cxnSpLocks/>
            <a:stCxn id="93" idx="2"/>
            <a:endCxn id="14" idx="0"/>
          </p:cNvCxnSpPr>
          <p:nvPr/>
        </p:nvCxnSpPr>
        <p:spPr>
          <a:xfrm rot="5400000">
            <a:off x="4587994" y="4104961"/>
            <a:ext cx="1362437" cy="1653577"/>
          </a:xfrm>
          <a:prstGeom prst="curvedConnector3">
            <a:avLst>
              <a:gd name="adj1" fmla="val 50000"/>
            </a:avLst>
          </a:prstGeom>
          <a:ln w="12700">
            <a:solidFill>
              <a:srgbClr val="AD2B26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直接箭头连接符 80">
            <a:extLst>
              <a:ext uri="{FF2B5EF4-FFF2-40B4-BE49-F238E27FC236}">
                <a16:creationId xmlns:a16="http://schemas.microsoft.com/office/drawing/2014/main" id="{3B46909C-20AC-FCAC-A702-2382941468E1}"/>
              </a:ext>
            </a:extLst>
          </p:cNvPr>
          <p:cNvCxnSpPr>
            <a:cxnSpLocks/>
            <a:stCxn id="93" idx="2"/>
            <a:endCxn id="26" idx="0"/>
          </p:cNvCxnSpPr>
          <p:nvPr/>
        </p:nvCxnSpPr>
        <p:spPr>
          <a:xfrm rot="16200000" flipH="1">
            <a:off x="5787144" y="4559386"/>
            <a:ext cx="1362437" cy="744725"/>
          </a:xfrm>
          <a:prstGeom prst="curvedConnector3">
            <a:avLst>
              <a:gd name="adj1" fmla="val 50000"/>
            </a:avLst>
          </a:prstGeom>
          <a:ln w="12700">
            <a:solidFill>
              <a:srgbClr val="AD2B26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6" name="直接箭头连接符 83">
            <a:extLst>
              <a:ext uri="{FF2B5EF4-FFF2-40B4-BE49-F238E27FC236}">
                <a16:creationId xmlns:a16="http://schemas.microsoft.com/office/drawing/2014/main" id="{9EC403A6-C6A9-DFD6-34F9-9CD1051D1436}"/>
              </a:ext>
            </a:extLst>
          </p:cNvPr>
          <p:cNvCxnSpPr>
            <a:cxnSpLocks/>
            <a:stCxn id="93" idx="2"/>
            <a:endCxn id="30" idx="0"/>
          </p:cNvCxnSpPr>
          <p:nvPr/>
        </p:nvCxnSpPr>
        <p:spPr>
          <a:xfrm rot="16200000" flipH="1">
            <a:off x="6320100" y="4026430"/>
            <a:ext cx="1362437" cy="1810637"/>
          </a:xfrm>
          <a:prstGeom prst="curvedConnector3">
            <a:avLst>
              <a:gd name="adj1" fmla="val 50000"/>
            </a:avLst>
          </a:prstGeom>
          <a:ln w="12700">
            <a:solidFill>
              <a:srgbClr val="AD2B26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E02BB17-ACCA-F541-4C73-D09EB0F96584}"/>
              </a:ext>
            </a:extLst>
          </p:cNvPr>
          <p:cNvSpPr txBox="1"/>
          <p:nvPr/>
        </p:nvSpPr>
        <p:spPr>
          <a:xfrm>
            <a:off x="8173092" y="3973532"/>
            <a:ext cx="556563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rPr>
              <a:t>java</a:t>
            </a:r>
            <a:endParaRPr lang="zh-CN" altLang="en-US" sz="12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3" name="直接箭头连接符 79">
            <a:extLst>
              <a:ext uri="{FF2B5EF4-FFF2-40B4-BE49-F238E27FC236}">
                <a16:creationId xmlns:a16="http://schemas.microsoft.com/office/drawing/2014/main" id="{8AC8D004-365F-128B-12BF-C8EF467211B3}"/>
              </a:ext>
            </a:extLst>
          </p:cNvPr>
          <p:cNvCxnSpPr>
            <a:cxnSpLocks/>
            <a:stCxn id="112" idx="2"/>
            <a:endCxn id="26" idx="0"/>
          </p:cNvCxnSpPr>
          <p:nvPr/>
        </p:nvCxnSpPr>
        <p:spPr>
          <a:xfrm rot="5400000">
            <a:off x="6964832" y="4126425"/>
            <a:ext cx="1362437" cy="1610649"/>
          </a:xfrm>
          <a:prstGeom prst="curvedConnector3">
            <a:avLst>
              <a:gd name="adj1" fmla="val 50000"/>
            </a:avLst>
          </a:prstGeom>
          <a:ln w="12700">
            <a:solidFill>
              <a:srgbClr val="AD2B26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80">
            <a:extLst>
              <a:ext uri="{FF2B5EF4-FFF2-40B4-BE49-F238E27FC236}">
                <a16:creationId xmlns:a16="http://schemas.microsoft.com/office/drawing/2014/main" id="{6A623816-CDDC-ED13-286D-210D607BECBD}"/>
              </a:ext>
            </a:extLst>
          </p:cNvPr>
          <p:cNvCxnSpPr>
            <a:cxnSpLocks/>
            <a:stCxn id="112" idx="2"/>
            <a:endCxn id="34" idx="0"/>
          </p:cNvCxnSpPr>
          <p:nvPr/>
        </p:nvCxnSpPr>
        <p:spPr>
          <a:xfrm rot="16200000" flipH="1">
            <a:off x="8030743" y="4671161"/>
            <a:ext cx="1362437" cy="521175"/>
          </a:xfrm>
          <a:prstGeom prst="curvedConnector3">
            <a:avLst>
              <a:gd name="adj1" fmla="val 50000"/>
            </a:avLst>
          </a:prstGeom>
          <a:ln w="12700">
            <a:solidFill>
              <a:srgbClr val="AD2B26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5" name="直接箭头连接符 83">
            <a:extLst>
              <a:ext uri="{FF2B5EF4-FFF2-40B4-BE49-F238E27FC236}">
                <a16:creationId xmlns:a16="http://schemas.microsoft.com/office/drawing/2014/main" id="{C61B1C30-ADB3-9A00-4C3E-FEFC9839BF6C}"/>
              </a:ext>
            </a:extLst>
          </p:cNvPr>
          <p:cNvCxnSpPr>
            <a:cxnSpLocks/>
            <a:stCxn id="112" idx="2"/>
            <a:endCxn id="37" idx="0"/>
          </p:cNvCxnSpPr>
          <p:nvPr/>
        </p:nvCxnSpPr>
        <p:spPr>
          <a:xfrm rot="16200000" flipH="1">
            <a:off x="8430460" y="4271444"/>
            <a:ext cx="1362437" cy="1320609"/>
          </a:xfrm>
          <a:prstGeom prst="curvedConnector3">
            <a:avLst>
              <a:gd name="adj1" fmla="val 50000"/>
            </a:avLst>
          </a:prstGeom>
          <a:ln w="12700">
            <a:solidFill>
              <a:srgbClr val="AD2B26"/>
            </a:solidFill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5BB539AA-958F-8C0F-CD30-D95E95A17AB3}"/>
              </a:ext>
            </a:extLst>
          </p:cNvPr>
          <p:cNvSpPr/>
          <p:nvPr/>
        </p:nvSpPr>
        <p:spPr>
          <a:xfrm>
            <a:off x="4331816" y="5612967"/>
            <a:ext cx="226031" cy="2671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6685EED4-1240-1C28-1AEE-8D1AA0B40E7A}"/>
              </a:ext>
            </a:extLst>
          </p:cNvPr>
          <p:cNvSpPr/>
          <p:nvPr/>
        </p:nvSpPr>
        <p:spPr>
          <a:xfrm>
            <a:off x="6728249" y="5612967"/>
            <a:ext cx="226031" cy="2671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40524CA-8CEE-3BB2-728A-26875255A218}"/>
              </a:ext>
            </a:extLst>
          </p:cNvPr>
          <p:cNvSpPr/>
          <p:nvPr/>
        </p:nvSpPr>
        <p:spPr>
          <a:xfrm>
            <a:off x="7790662" y="5612562"/>
            <a:ext cx="226031" cy="2671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DFDFFB6-DFA5-6AA2-D196-B6D4B9B74C0A}"/>
              </a:ext>
            </a:extLst>
          </p:cNvPr>
          <p:cNvSpPr/>
          <p:nvPr/>
        </p:nvSpPr>
        <p:spPr>
          <a:xfrm>
            <a:off x="8859507" y="5612562"/>
            <a:ext cx="226031" cy="2671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8D414EE-FA04-EA80-F2BF-73C9AEA7D90A}"/>
              </a:ext>
            </a:extLst>
          </p:cNvPr>
          <p:cNvSpPr/>
          <p:nvPr/>
        </p:nvSpPr>
        <p:spPr>
          <a:xfrm>
            <a:off x="9659309" y="5612562"/>
            <a:ext cx="226031" cy="267128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</a:rPr>
              <a:t>1</a:t>
            </a:r>
            <a:endParaRPr lang="zh-CN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51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9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1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15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16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1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18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by x="100000" y="100000"/>
                                      <p:from x="0" y="0"/>
                                      <p:to x="120000" y="105000"/>
                                    </p:animScale>
                                    <p:animScale>
                                      <p:cBhvr>
                                        <p:cTn id="22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by x="100000" y="100000"/>
                                      <p:from x="120000" y="105000"/>
                                      <p:to x="100000" y="115000"/>
                                    </p:animScale>
                                    <p:animScale>
                                      <p:cBhvr>
                                        <p:cTn id="23" dur="313" fill="hold">
                                          <p:stCondLst>
                                            <p:cond delay="437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by x="100000" y="100000"/>
                                      <p:from x="100000" y="115000"/>
                                      <p:to x="110000" y="100000"/>
                                    </p:animScale>
                                    <p:animScale>
                                      <p:cBhvr>
                                        <p:cTn id="2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by x="100000" y="100000"/>
                                      <p:from x="110000" y="100000"/>
                                      <p:to x="100000" y="110000"/>
                                    </p:animScale>
                                    <p:animScale>
                                      <p:cBhvr>
                                        <p:cTn id="25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by x="100000" y="100000"/>
                                      <p:from x="10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7" presetClass="exit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xit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7" presetClass="exit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7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7" presetClass="exit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7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21" grpId="0" animBg="1"/>
      <p:bldP spid="26" grpId="0" animBg="1"/>
      <p:bldP spid="30" grpId="0" animBg="1"/>
      <p:bldP spid="34" grpId="0" animBg="1"/>
      <p:bldP spid="37" grpId="0" animBg="1"/>
      <p:bldP spid="69" grpId="0" animBg="1"/>
      <p:bldP spid="88" grpId="0" animBg="1"/>
      <p:bldP spid="89" grpId="0" animBg="1"/>
      <p:bldP spid="90" grpId="0" animBg="1"/>
      <p:bldP spid="93" grpId="0" animBg="1"/>
      <p:bldP spid="112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1930FD2-E839-4EF4-B040-580451ABA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缓存穿透产生的原因是什么？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用户请求的数据在缓存中和数据库中都不存在，不断发起这样的请求，给数据库带来巨大压力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/>
              <a:t>缓存穿透的解决方案有哪些？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缓存</a:t>
            </a:r>
            <a:r>
              <a:rPr lang="en-US" altLang="zh-CN" sz="1400"/>
              <a:t>null</a:t>
            </a:r>
            <a:r>
              <a:rPr lang="zh-CN" altLang="en-US" sz="1400"/>
              <a:t>值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布隆过滤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做好数据的基础格式校验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加强用户权限校验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做好热点参数的限流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1918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缓存一致性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缓存穿透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084184B-C570-1921-312F-52C17225C848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缓存雪崩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AE495BC-AF9E-0B0A-A6B6-043BF622AD15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缓存击穿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948053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箭头: 下 17">
            <a:extLst>
              <a:ext uri="{FF2B5EF4-FFF2-40B4-BE49-F238E27FC236}">
                <a16:creationId xmlns:a16="http://schemas.microsoft.com/office/drawing/2014/main" id="{BC1442F3-FACF-4835-BFF6-E31E8F61EEC5}"/>
              </a:ext>
            </a:extLst>
          </p:cNvPr>
          <p:cNvSpPr/>
          <p:nvPr/>
        </p:nvSpPr>
        <p:spPr>
          <a:xfrm rot="10800000">
            <a:off x="6517917" y="2906654"/>
            <a:ext cx="643467" cy="2713580"/>
          </a:xfrm>
          <a:prstGeom prst="down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zh-CN" altLang="en-US" sz="1100">
              <a:solidFill>
                <a:schemeClr val="dk1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/>
              <a:t>缓存雪崩</a:t>
            </a:r>
            <a:r>
              <a:rPr lang="zh-CN" altLang="en-US"/>
              <a:t>是指在同一时段大量的缓存</a:t>
            </a:r>
            <a:r>
              <a:rPr lang="en-US" altLang="zh-CN"/>
              <a:t>key</a:t>
            </a:r>
            <a:r>
              <a:rPr lang="zh-CN" altLang="en-US"/>
              <a:t>同时失效或者</a:t>
            </a:r>
            <a:r>
              <a:rPr lang="en-US" altLang="zh-CN"/>
              <a:t>Redis</a:t>
            </a:r>
            <a:r>
              <a:rPr lang="zh-CN" altLang="en-US"/>
              <a:t>服务宕机，导致大量请求到达数据库，带来巨大压力。</a:t>
            </a:r>
            <a:endParaRPr lang="en-US" altLang="zh-CN"/>
          </a:p>
          <a:p>
            <a:r>
              <a:rPr lang="zh-CN" altLang="en-US" b="1"/>
              <a:t>解决方案：</a:t>
            </a:r>
            <a:endParaRPr lang="en-US" altLang="zh-CN" b="1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/>
              <a:t>给不同的</a:t>
            </a:r>
            <a:r>
              <a:rPr lang="en-US" altLang="zh-CN" sz="1400"/>
              <a:t>Key</a:t>
            </a:r>
            <a:r>
              <a:rPr lang="zh-CN" altLang="en-US" sz="1400"/>
              <a:t>的</a:t>
            </a:r>
            <a:r>
              <a:rPr lang="en-US" altLang="zh-CN" sz="1400"/>
              <a:t>TTL</a:t>
            </a:r>
            <a:r>
              <a:rPr lang="zh-CN" altLang="en-US" sz="1400"/>
              <a:t>添加随机值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/>
              <a:t>利用</a:t>
            </a:r>
            <a:r>
              <a:rPr lang="en-US" altLang="zh-CN" sz="1400"/>
              <a:t>Redis</a:t>
            </a:r>
            <a:r>
              <a:rPr lang="zh-CN" altLang="en-US" sz="1400"/>
              <a:t>集群提高服务的可用性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/>
              <a:t>给缓存业务添加降级限流策略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400"/>
              <a:t>给业务添加多级缓存</a:t>
            </a:r>
            <a:endParaRPr lang="en-US" altLang="zh-CN" sz="1400"/>
          </a:p>
          <a:p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缓存雪崩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953476-37A8-4C24-A6FC-A45FF1D10C04}"/>
              </a:ext>
            </a:extLst>
          </p:cNvPr>
          <p:cNvSpPr/>
          <p:nvPr/>
        </p:nvSpPr>
        <p:spPr>
          <a:xfrm>
            <a:off x="4645482" y="2430644"/>
            <a:ext cx="2717357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459C27A-3AEE-4990-AF22-DEDBCD97F817}"/>
              </a:ext>
            </a:extLst>
          </p:cNvPr>
          <p:cNvSpPr/>
          <p:nvPr/>
        </p:nvSpPr>
        <p:spPr>
          <a:xfrm>
            <a:off x="4645482" y="5696742"/>
            <a:ext cx="2717357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数据库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94E7A0-FD51-4310-B011-600B5F0B3867}"/>
              </a:ext>
            </a:extLst>
          </p:cNvPr>
          <p:cNvSpPr/>
          <p:nvPr/>
        </p:nvSpPr>
        <p:spPr>
          <a:xfrm>
            <a:off x="4648646" y="4063693"/>
            <a:ext cx="1406427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1ED2219-146B-4BD4-BBC0-59FBE1635395}"/>
              </a:ext>
            </a:extLst>
          </p:cNvPr>
          <p:cNvSpPr/>
          <p:nvPr/>
        </p:nvSpPr>
        <p:spPr>
          <a:xfrm rot="5400000">
            <a:off x="4633270" y="3027667"/>
            <a:ext cx="1075156" cy="833131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B8EE9D6-7C14-4749-84A8-B7CA3A88C11B}"/>
              </a:ext>
            </a:extLst>
          </p:cNvPr>
          <p:cNvSpPr/>
          <p:nvPr/>
        </p:nvSpPr>
        <p:spPr>
          <a:xfrm rot="5400000">
            <a:off x="4644833" y="4677654"/>
            <a:ext cx="1075156" cy="810003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74617E-09C7-42C2-815B-486910AF6776}"/>
              </a:ext>
            </a:extLst>
          </p:cNvPr>
          <p:cNvSpPr txBox="1"/>
          <p:nvPr/>
        </p:nvSpPr>
        <p:spPr>
          <a:xfrm>
            <a:off x="4312495" y="3758734"/>
            <a:ext cx="9298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未命中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0B51406D-403A-4635-8DC4-B4D8A73A51C3}"/>
              </a:ext>
            </a:extLst>
          </p:cNvPr>
          <p:cNvSpPr/>
          <p:nvPr/>
        </p:nvSpPr>
        <p:spPr>
          <a:xfrm rot="10800000">
            <a:off x="10381803" y="2906654"/>
            <a:ext cx="643467" cy="2713580"/>
          </a:xfrm>
          <a:prstGeom prst="down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zh-CN" altLang="en-US" sz="1100">
              <a:solidFill>
                <a:schemeClr val="dk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833FB6F-1384-4BE5-8255-8E1D0445EDA4}"/>
              </a:ext>
            </a:extLst>
          </p:cNvPr>
          <p:cNvSpPr/>
          <p:nvPr/>
        </p:nvSpPr>
        <p:spPr>
          <a:xfrm>
            <a:off x="8509368" y="2430644"/>
            <a:ext cx="2717357" cy="404875"/>
          </a:xfrm>
          <a:prstGeom prst="roundRect">
            <a:avLst/>
          </a:prstGeom>
          <a:ln w="9525">
            <a:solidFill>
              <a:srgbClr val="4950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客户端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9F98C7-90EC-4760-8F90-7A2ED7696839}"/>
              </a:ext>
            </a:extLst>
          </p:cNvPr>
          <p:cNvSpPr/>
          <p:nvPr/>
        </p:nvSpPr>
        <p:spPr>
          <a:xfrm>
            <a:off x="8509368" y="5696742"/>
            <a:ext cx="2717357" cy="404875"/>
          </a:xfrm>
          <a:prstGeom prst="roundRect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数据库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7DBBE7E-F872-4654-93C7-3B1DB03B7237}"/>
              </a:ext>
            </a:extLst>
          </p:cNvPr>
          <p:cNvSpPr/>
          <p:nvPr/>
        </p:nvSpPr>
        <p:spPr>
          <a:xfrm>
            <a:off x="8512532" y="4063693"/>
            <a:ext cx="1406427" cy="404875"/>
          </a:xfrm>
          <a:prstGeom prst="roundRect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050">
                <a:solidFill>
                  <a:srgbClr val="49504F"/>
                </a:solidFill>
              </a:rPr>
              <a:t>Redis</a:t>
            </a:r>
            <a:endParaRPr lang="zh-CN" altLang="en-US" sz="1050">
              <a:solidFill>
                <a:srgbClr val="49504F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8F0CC34-1D56-447A-82E5-2391F004B0F4}"/>
              </a:ext>
            </a:extLst>
          </p:cNvPr>
          <p:cNvSpPr/>
          <p:nvPr/>
        </p:nvSpPr>
        <p:spPr>
          <a:xfrm rot="5400000">
            <a:off x="8497156" y="3027667"/>
            <a:ext cx="1075156" cy="833131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A45766A-FCF9-4815-A6E3-5F18AD48E212}"/>
              </a:ext>
            </a:extLst>
          </p:cNvPr>
          <p:cNvSpPr/>
          <p:nvPr/>
        </p:nvSpPr>
        <p:spPr>
          <a:xfrm rot="5400000">
            <a:off x="8508719" y="4677654"/>
            <a:ext cx="1075156" cy="810003"/>
          </a:xfrm>
          <a:prstGeom prst="rightArrow">
            <a:avLst/>
          </a:prstGeom>
          <a:ln>
            <a:solidFill>
              <a:srgbClr val="49504F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endParaRPr lang="en-US" altLang="zh-CN" sz="1100"/>
          </a:p>
          <a:p>
            <a:pPr algn="ctr"/>
            <a:r>
              <a:rPr lang="zh-CN" altLang="en-US" sz="1100"/>
              <a:t>请求</a:t>
            </a:r>
          </a:p>
        </p:txBody>
      </p:sp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1DDADC92-4378-442E-88E2-5C3B210E3519}"/>
              </a:ext>
            </a:extLst>
          </p:cNvPr>
          <p:cNvSpPr/>
          <p:nvPr/>
        </p:nvSpPr>
        <p:spPr>
          <a:xfrm>
            <a:off x="7857066" y="3779174"/>
            <a:ext cx="2524737" cy="1065300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  <a:r>
              <a:rPr lang="zh-CN" altLang="en-US"/>
              <a:t>宕机</a:t>
            </a:r>
          </a:p>
        </p:txBody>
      </p:sp>
    </p:spTree>
    <p:extLst>
      <p:ext uri="{BB962C8B-B14F-4D97-AF65-F5344CB8AC3E}">
        <p14:creationId xmlns:p14="http://schemas.microsoft.com/office/powerpoint/2010/main" val="343044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5" grpId="0" animBg="1"/>
      <p:bldP spid="7" grpId="0" animBg="1"/>
      <p:bldP spid="8" grpId="0" animBg="1"/>
      <p:bldP spid="10" grpId="0" animBg="1"/>
      <p:bldP spid="11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202757-DEC0-DE02-C24D-CFAD32B83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163" y="2257061"/>
            <a:ext cx="5973761" cy="671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缓存一致性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05953FE-8DEA-688B-781F-604602A26051}"/>
              </a:ext>
            </a:extLst>
          </p:cNvPr>
          <p:cNvSpPr txBox="1">
            <a:spLocks/>
          </p:cNvSpPr>
          <p:nvPr/>
        </p:nvSpPr>
        <p:spPr>
          <a:xfrm>
            <a:off x="4834163" y="2928393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/>
              <a:t>缓存穿透</a:t>
            </a:r>
            <a:endParaRPr lang="en-US" altLang="zh-CN"/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084184B-C570-1921-312F-52C17225C848}"/>
              </a:ext>
            </a:extLst>
          </p:cNvPr>
          <p:cNvSpPr txBox="1">
            <a:spLocks/>
          </p:cNvSpPr>
          <p:nvPr/>
        </p:nvSpPr>
        <p:spPr>
          <a:xfrm>
            <a:off x="4834162" y="3599725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3C3D3F"/>
                </a:solidFill>
              </a:rPr>
              <a:t>缓存雪崩</a:t>
            </a:r>
            <a:endParaRPr lang="en-US" altLang="zh-CN">
              <a:solidFill>
                <a:srgbClr val="3C3D3F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AE495BC-AF9E-0B0A-A6B6-043BF622AD15}"/>
              </a:ext>
            </a:extLst>
          </p:cNvPr>
          <p:cNvSpPr txBox="1">
            <a:spLocks/>
          </p:cNvSpPr>
          <p:nvPr/>
        </p:nvSpPr>
        <p:spPr>
          <a:xfrm>
            <a:off x="4834161" y="4271057"/>
            <a:ext cx="5973761" cy="671332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AD2B26"/>
                </a:solidFill>
              </a:rPr>
              <a:t>缓存击穿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23653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71B91-00C9-48C5-A758-A4F8C91D4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490923"/>
          </a:xfrm>
        </p:spPr>
        <p:txBody>
          <a:bodyPr/>
          <a:lstStyle/>
          <a:p>
            <a:r>
              <a:rPr lang="zh-CN" altLang="en-US" b="1"/>
              <a:t>缓存击穿问题</a:t>
            </a:r>
            <a:r>
              <a:rPr lang="zh-CN" altLang="en-US"/>
              <a:t>也叫热点</a:t>
            </a:r>
            <a:r>
              <a:rPr lang="en-US" altLang="zh-CN"/>
              <a:t>Key</a:t>
            </a:r>
            <a:r>
              <a:rPr lang="zh-CN" altLang="en-US"/>
              <a:t>问题，就是一个被</a:t>
            </a:r>
            <a:r>
              <a:rPr lang="zh-CN" altLang="en-US" b="1"/>
              <a:t>高并发访问</a:t>
            </a:r>
            <a:r>
              <a:rPr lang="zh-CN" altLang="en-US"/>
              <a:t>并且</a:t>
            </a:r>
            <a:r>
              <a:rPr lang="zh-CN" altLang="en-US" b="1"/>
              <a:t>缓存重建业务较复杂</a:t>
            </a:r>
            <a:r>
              <a:rPr lang="zh-CN" altLang="en-US"/>
              <a:t>的</a:t>
            </a:r>
            <a:r>
              <a:rPr lang="en-US" altLang="zh-CN"/>
              <a:t>key</a:t>
            </a:r>
            <a:r>
              <a:rPr lang="zh-CN" altLang="en-US"/>
              <a:t>突然失效了，无数的请求访问会在瞬间给数据库带来巨大的冲击。</a:t>
            </a:r>
            <a:endParaRPr lang="en-US" altLang="zh-CN"/>
          </a:p>
          <a:p>
            <a:r>
              <a:rPr lang="zh-CN" altLang="en-US"/>
              <a:t>常见的解决方案有两种：</a:t>
            </a:r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缓存击穿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C01945C-BC31-4693-A2C5-6AA1B117B146}"/>
              </a:ext>
            </a:extLst>
          </p:cNvPr>
          <p:cNvSpPr/>
          <p:nvPr/>
        </p:nvSpPr>
        <p:spPr>
          <a:xfrm>
            <a:off x="4290290" y="2115127"/>
            <a:ext cx="6987309" cy="424075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4EB9EE-FC2B-4FE3-8A96-A3566A6551FB}"/>
              </a:ext>
            </a:extLst>
          </p:cNvPr>
          <p:cNvSpPr/>
          <p:nvPr/>
        </p:nvSpPr>
        <p:spPr>
          <a:xfrm>
            <a:off x="4461255" y="2263531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9" name="直线连接符 8">
            <a:extLst>
              <a:ext uri="{FF2B5EF4-FFF2-40B4-BE49-F238E27FC236}">
                <a16:creationId xmlns:a16="http://schemas.microsoft.com/office/drawing/2014/main" id="{4AA0346F-EBCF-4C84-9543-690EF970285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778887" y="2644679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CE8788A-45F6-4A6D-9DB0-0E4B93D63008}"/>
              </a:ext>
            </a:extLst>
          </p:cNvPr>
          <p:cNvSpPr/>
          <p:nvPr/>
        </p:nvSpPr>
        <p:spPr>
          <a:xfrm>
            <a:off x="4715715" y="2808530"/>
            <a:ext cx="115929" cy="318586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C32DD3-7CE0-4F5D-9619-CAB745DB02C3}"/>
              </a:ext>
            </a:extLst>
          </p:cNvPr>
          <p:cNvSpPr/>
          <p:nvPr/>
        </p:nvSpPr>
        <p:spPr>
          <a:xfrm>
            <a:off x="4769714" y="2973298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2" name="肘形连接符 25">
            <a:extLst>
              <a:ext uri="{FF2B5EF4-FFF2-40B4-BE49-F238E27FC236}">
                <a16:creationId xmlns:a16="http://schemas.microsoft.com/office/drawing/2014/main" id="{06364276-1449-4ED2-A753-798CA3B07A7F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4693734" y="2991730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57393FE-337F-4F17-8826-BCD375CD0652}"/>
              </a:ext>
            </a:extLst>
          </p:cNvPr>
          <p:cNvSpPr txBox="1"/>
          <p:nvPr/>
        </p:nvSpPr>
        <p:spPr>
          <a:xfrm>
            <a:off x="5096193" y="2890927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7E2F96-DDF7-4983-BDAE-838E036DCFFC}"/>
              </a:ext>
            </a:extLst>
          </p:cNvPr>
          <p:cNvSpPr/>
          <p:nvPr/>
        </p:nvSpPr>
        <p:spPr>
          <a:xfrm>
            <a:off x="4769714" y="5583167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2" name="肘形连接符 25">
            <a:extLst>
              <a:ext uri="{FF2B5EF4-FFF2-40B4-BE49-F238E27FC236}">
                <a16:creationId xmlns:a16="http://schemas.microsoft.com/office/drawing/2014/main" id="{1E310418-23C2-4145-97DF-3B2737DB49BB}"/>
              </a:ext>
            </a:extLst>
          </p:cNvPr>
          <p:cNvCxnSpPr>
            <a:cxnSpLocks/>
            <a:endCxn id="41" idx="3"/>
          </p:cNvCxnSpPr>
          <p:nvPr/>
        </p:nvCxnSpPr>
        <p:spPr>
          <a:xfrm rot="16200000" flipH="1">
            <a:off x="4693734" y="5601599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E36DCCC-8F2F-48AD-84C2-BCD2996A162B}"/>
              </a:ext>
            </a:extLst>
          </p:cNvPr>
          <p:cNvSpPr txBox="1"/>
          <p:nvPr/>
        </p:nvSpPr>
        <p:spPr>
          <a:xfrm>
            <a:off x="5156783" y="5516720"/>
            <a:ext cx="10569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320469-AFCE-4E8F-BDB7-493AE34831B3}"/>
              </a:ext>
            </a:extLst>
          </p:cNvPr>
          <p:cNvSpPr/>
          <p:nvPr/>
        </p:nvSpPr>
        <p:spPr>
          <a:xfrm>
            <a:off x="4777643" y="3679806"/>
            <a:ext cx="107989" cy="1653431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2" name="肘形连接符 25">
            <a:extLst>
              <a:ext uri="{FF2B5EF4-FFF2-40B4-BE49-F238E27FC236}">
                <a16:creationId xmlns:a16="http://schemas.microsoft.com/office/drawing/2014/main" id="{5DDA64C4-063E-4DD6-90F8-486F1B7602C4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4389505" y="4010395"/>
            <a:ext cx="940712" cy="51541"/>
          </a:xfrm>
          <a:prstGeom prst="bentConnector4">
            <a:avLst>
              <a:gd name="adj1" fmla="val 6059"/>
              <a:gd name="adj2" fmla="val 543530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A582B5E-D2F4-4BA4-B45B-B09650A401C7}"/>
              </a:ext>
            </a:extLst>
          </p:cNvPr>
          <p:cNvSpPr txBox="1"/>
          <p:nvPr/>
        </p:nvSpPr>
        <p:spPr>
          <a:xfrm>
            <a:off x="5096193" y="4193227"/>
            <a:ext cx="1056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重建缓存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97CE514-9EDC-4772-9035-B91409AF5430}"/>
              </a:ext>
            </a:extLst>
          </p:cNvPr>
          <p:cNvSpPr/>
          <p:nvPr/>
        </p:nvSpPr>
        <p:spPr>
          <a:xfrm>
            <a:off x="6101813" y="24000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61" name="直线连接符 8">
            <a:extLst>
              <a:ext uri="{FF2B5EF4-FFF2-40B4-BE49-F238E27FC236}">
                <a16:creationId xmlns:a16="http://schemas.microsoft.com/office/drawing/2014/main" id="{A702C86F-1697-4221-900A-B9A91C4DAFAD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6419445" y="2781210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03FDA83-483D-4979-BAFB-7FED06F357CC}"/>
              </a:ext>
            </a:extLst>
          </p:cNvPr>
          <p:cNvSpPr/>
          <p:nvPr/>
        </p:nvSpPr>
        <p:spPr>
          <a:xfrm>
            <a:off x="6365447" y="3275096"/>
            <a:ext cx="114374" cy="280961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541E210-9D5C-4DCC-B8EF-410601352CC2}"/>
              </a:ext>
            </a:extLst>
          </p:cNvPr>
          <p:cNvSpPr/>
          <p:nvPr/>
        </p:nvSpPr>
        <p:spPr>
          <a:xfrm>
            <a:off x="6419445" y="345872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4" name="肘形连接符 25">
            <a:extLst>
              <a:ext uri="{FF2B5EF4-FFF2-40B4-BE49-F238E27FC236}">
                <a16:creationId xmlns:a16="http://schemas.microsoft.com/office/drawing/2014/main" id="{9D385ECA-228C-4C47-AC1E-046F85FCC10B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H="1">
            <a:off x="6343465" y="347715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CC93AA5-C854-4564-BE78-A7C4AFAD4949}"/>
              </a:ext>
            </a:extLst>
          </p:cNvPr>
          <p:cNvSpPr txBox="1"/>
          <p:nvPr/>
        </p:nvSpPr>
        <p:spPr>
          <a:xfrm>
            <a:off x="6745924" y="3376354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5BE639-3E64-4517-9113-A5119FED1DE8}"/>
              </a:ext>
            </a:extLst>
          </p:cNvPr>
          <p:cNvSpPr/>
          <p:nvPr/>
        </p:nvSpPr>
        <p:spPr>
          <a:xfrm>
            <a:off x="6427374" y="4165233"/>
            <a:ext cx="107999" cy="173885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70" name="肘形连接符 25">
            <a:extLst>
              <a:ext uri="{FF2B5EF4-FFF2-40B4-BE49-F238E27FC236}">
                <a16:creationId xmlns:a16="http://schemas.microsoft.com/office/drawing/2014/main" id="{61FC0571-2841-482B-9F75-AF54F7ABE7B5}"/>
              </a:ext>
            </a:extLst>
          </p:cNvPr>
          <p:cNvCxnSpPr>
            <a:cxnSpLocks/>
            <a:endCxn id="69" idx="3"/>
          </p:cNvCxnSpPr>
          <p:nvPr/>
        </p:nvCxnSpPr>
        <p:spPr>
          <a:xfrm rot="16200000" flipH="1">
            <a:off x="6017885" y="4517173"/>
            <a:ext cx="983424" cy="51552"/>
          </a:xfrm>
          <a:prstGeom prst="bentConnector4">
            <a:avLst>
              <a:gd name="adj1" fmla="val 5796"/>
              <a:gd name="adj2" fmla="val 543436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9652403-0855-4923-8DCA-E341E2F28A78}"/>
              </a:ext>
            </a:extLst>
          </p:cNvPr>
          <p:cNvSpPr txBox="1"/>
          <p:nvPr/>
        </p:nvSpPr>
        <p:spPr>
          <a:xfrm>
            <a:off x="6745924" y="4678654"/>
            <a:ext cx="1056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重建缓存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D8D8AA-0DC2-4B7E-B93B-C7AB6A74FFC7}"/>
              </a:ext>
            </a:extLst>
          </p:cNvPr>
          <p:cNvSpPr/>
          <p:nvPr/>
        </p:nvSpPr>
        <p:spPr>
          <a:xfrm>
            <a:off x="7516864" y="2544525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3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93" name="直线连接符 8">
            <a:extLst>
              <a:ext uri="{FF2B5EF4-FFF2-40B4-BE49-F238E27FC236}">
                <a16:creationId xmlns:a16="http://schemas.microsoft.com/office/drawing/2014/main" id="{67004188-C3AC-4ECD-A61A-42813D1738F0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7834496" y="2925673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4651BFD-04A6-4FDF-AC14-9B1024E95BD9}"/>
              </a:ext>
            </a:extLst>
          </p:cNvPr>
          <p:cNvSpPr/>
          <p:nvPr/>
        </p:nvSpPr>
        <p:spPr>
          <a:xfrm>
            <a:off x="7780498" y="3275096"/>
            <a:ext cx="114374" cy="280961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CD35F86-D6AC-4596-983E-CADEC4C301E0}"/>
              </a:ext>
            </a:extLst>
          </p:cNvPr>
          <p:cNvSpPr/>
          <p:nvPr/>
        </p:nvSpPr>
        <p:spPr>
          <a:xfrm>
            <a:off x="7834496" y="345872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96" name="肘形连接符 25">
            <a:extLst>
              <a:ext uri="{FF2B5EF4-FFF2-40B4-BE49-F238E27FC236}">
                <a16:creationId xmlns:a16="http://schemas.microsoft.com/office/drawing/2014/main" id="{C4291BF5-9D54-4DFC-B495-4193A2610BEB}"/>
              </a:ext>
            </a:extLst>
          </p:cNvPr>
          <p:cNvCxnSpPr>
            <a:cxnSpLocks/>
            <a:endCxn id="95" idx="3"/>
          </p:cNvCxnSpPr>
          <p:nvPr/>
        </p:nvCxnSpPr>
        <p:spPr>
          <a:xfrm rot="16200000" flipH="1">
            <a:off x="7758516" y="347715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CBF70-E627-46E1-9970-EEE70CDDAD58}"/>
              </a:ext>
            </a:extLst>
          </p:cNvPr>
          <p:cNvSpPr txBox="1"/>
          <p:nvPr/>
        </p:nvSpPr>
        <p:spPr>
          <a:xfrm>
            <a:off x="8160975" y="3376354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AB7FD5A-FCD2-4518-A422-06E6CCD9D807}"/>
              </a:ext>
            </a:extLst>
          </p:cNvPr>
          <p:cNvSpPr/>
          <p:nvPr/>
        </p:nvSpPr>
        <p:spPr>
          <a:xfrm>
            <a:off x="7842425" y="4176889"/>
            <a:ext cx="93663" cy="172720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99" name="肘形连接符 25">
            <a:extLst>
              <a:ext uri="{FF2B5EF4-FFF2-40B4-BE49-F238E27FC236}">
                <a16:creationId xmlns:a16="http://schemas.microsoft.com/office/drawing/2014/main" id="{149012C9-101F-4693-834B-B28AF00DB981}"/>
              </a:ext>
            </a:extLst>
          </p:cNvPr>
          <p:cNvCxnSpPr>
            <a:cxnSpLocks/>
            <a:endCxn id="98" idx="3"/>
          </p:cNvCxnSpPr>
          <p:nvPr/>
        </p:nvCxnSpPr>
        <p:spPr>
          <a:xfrm rot="16200000" flipH="1">
            <a:off x="7422854" y="4527255"/>
            <a:ext cx="989252" cy="37216"/>
          </a:xfrm>
          <a:prstGeom prst="bentConnector4">
            <a:avLst>
              <a:gd name="adj1" fmla="val 6351"/>
              <a:gd name="adj2" fmla="val 714252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C1B23BC4-E994-493B-B4F2-EAC8A751771F}"/>
              </a:ext>
            </a:extLst>
          </p:cNvPr>
          <p:cNvSpPr txBox="1"/>
          <p:nvPr/>
        </p:nvSpPr>
        <p:spPr>
          <a:xfrm>
            <a:off x="8160975" y="4678654"/>
            <a:ext cx="1056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重建缓存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60A3B84-C01F-4E9B-96F9-CAC7EAA3EF2E}"/>
              </a:ext>
            </a:extLst>
          </p:cNvPr>
          <p:cNvSpPr/>
          <p:nvPr/>
        </p:nvSpPr>
        <p:spPr>
          <a:xfrm>
            <a:off x="9025136" y="2668557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4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02" name="直线连接符 8">
            <a:extLst>
              <a:ext uri="{FF2B5EF4-FFF2-40B4-BE49-F238E27FC236}">
                <a16:creationId xmlns:a16="http://schemas.microsoft.com/office/drawing/2014/main" id="{D7F24022-D8F3-4F9C-841C-21199C5686F8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9342768" y="3049705"/>
            <a:ext cx="0" cy="35996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C81543B4-78EA-44FE-97B8-898A236E36EB}"/>
              </a:ext>
            </a:extLst>
          </p:cNvPr>
          <p:cNvSpPr/>
          <p:nvPr/>
        </p:nvSpPr>
        <p:spPr>
          <a:xfrm>
            <a:off x="9288770" y="3275096"/>
            <a:ext cx="114374" cy="280961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2551B6D-32A3-4FA9-8FC1-BC1FEDF16E77}"/>
              </a:ext>
            </a:extLst>
          </p:cNvPr>
          <p:cNvSpPr/>
          <p:nvPr/>
        </p:nvSpPr>
        <p:spPr>
          <a:xfrm>
            <a:off x="9342768" y="3458725"/>
            <a:ext cx="108000" cy="404825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05" name="肘形连接符 25">
            <a:extLst>
              <a:ext uri="{FF2B5EF4-FFF2-40B4-BE49-F238E27FC236}">
                <a16:creationId xmlns:a16="http://schemas.microsoft.com/office/drawing/2014/main" id="{D61C72BB-FD5E-42BB-98BE-C76BBF16DE29}"/>
              </a:ext>
            </a:extLst>
          </p:cNvPr>
          <p:cNvCxnSpPr>
            <a:cxnSpLocks/>
            <a:endCxn id="104" idx="3"/>
          </p:cNvCxnSpPr>
          <p:nvPr/>
        </p:nvCxnSpPr>
        <p:spPr>
          <a:xfrm rot="16200000" flipH="1">
            <a:off x="9266788" y="3477157"/>
            <a:ext cx="316407" cy="51553"/>
          </a:xfrm>
          <a:prstGeom prst="bentConnector4">
            <a:avLst>
              <a:gd name="adj1" fmla="val 1959"/>
              <a:gd name="adj2" fmla="val 543427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E160AA4-A325-4937-868A-F4815866E525}"/>
              </a:ext>
            </a:extLst>
          </p:cNvPr>
          <p:cNvSpPr txBox="1"/>
          <p:nvPr/>
        </p:nvSpPr>
        <p:spPr>
          <a:xfrm>
            <a:off x="9669247" y="3376354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7268282-B903-4BA1-A0A6-E02D84719509}"/>
              </a:ext>
            </a:extLst>
          </p:cNvPr>
          <p:cNvSpPr/>
          <p:nvPr/>
        </p:nvSpPr>
        <p:spPr>
          <a:xfrm>
            <a:off x="9350697" y="4165233"/>
            <a:ext cx="107999" cy="173885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08" name="肘形连接符 25">
            <a:extLst>
              <a:ext uri="{FF2B5EF4-FFF2-40B4-BE49-F238E27FC236}">
                <a16:creationId xmlns:a16="http://schemas.microsoft.com/office/drawing/2014/main" id="{6CF90E02-CA59-4502-A5BB-DE1376DF1D95}"/>
              </a:ext>
            </a:extLst>
          </p:cNvPr>
          <p:cNvCxnSpPr>
            <a:cxnSpLocks/>
            <a:endCxn id="107" idx="3"/>
          </p:cNvCxnSpPr>
          <p:nvPr/>
        </p:nvCxnSpPr>
        <p:spPr>
          <a:xfrm rot="16200000" flipH="1">
            <a:off x="8941208" y="4517173"/>
            <a:ext cx="983424" cy="51552"/>
          </a:xfrm>
          <a:prstGeom prst="bentConnector4">
            <a:avLst>
              <a:gd name="adj1" fmla="val 5796"/>
              <a:gd name="adj2" fmla="val 543436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83C77BE-2DFA-4459-8637-E610A7A0740D}"/>
              </a:ext>
            </a:extLst>
          </p:cNvPr>
          <p:cNvSpPr txBox="1"/>
          <p:nvPr/>
        </p:nvSpPr>
        <p:spPr>
          <a:xfrm>
            <a:off x="9669247" y="4678654"/>
            <a:ext cx="1056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重建缓存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52A8ADD-D84F-4C9B-BA7C-EA44A02C58F8}"/>
              </a:ext>
            </a:extLst>
          </p:cNvPr>
          <p:cNvCxnSpPr>
            <a:cxnSpLocks/>
          </p:cNvCxnSpPr>
          <p:nvPr/>
        </p:nvCxnSpPr>
        <p:spPr>
          <a:xfrm>
            <a:off x="4248257" y="5994399"/>
            <a:ext cx="69873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8" name="文本占位符 1">
            <a:extLst>
              <a:ext uri="{FF2B5EF4-FFF2-40B4-BE49-F238E27FC236}">
                <a16:creationId xmlns:a16="http://schemas.microsoft.com/office/drawing/2014/main" id="{9E1194CD-0BBB-4C9A-ACAA-BB692BB6FE41}"/>
              </a:ext>
            </a:extLst>
          </p:cNvPr>
          <p:cNvSpPr txBox="1">
            <a:spLocks/>
          </p:cNvSpPr>
          <p:nvPr/>
        </p:nvSpPr>
        <p:spPr>
          <a:xfrm>
            <a:off x="933394" y="2682419"/>
            <a:ext cx="2555183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互斥锁</a:t>
            </a:r>
            <a:endParaRPr lang="en-US" altLang="zh-CN" sz="1400"/>
          </a:p>
        </p:txBody>
      </p:sp>
      <p:sp>
        <p:nvSpPr>
          <p:cNvPr id="119" name="文本占位符 1">
            <a:extLst>
              <a:ext uri="{FF2B5EF4-FFF2-40B4-BE49-F238E27FC236}">
                <a16:creationId xmlns:a16="http://schemas.microsoft.com/office/drawing/2014/main" id="{C7A3F4D8-2BF7-4492-BD83-DF2694639019}"/>
              </a:ext>
            </a:extLst>
          </p:cNvPr>
          <p:cNvSpPr txBox="1">
            <a:spLocks/>
          </p:cNvSpPr>
          <p:nvPr/>
        </p:nvSpPr>
        <p:spPr>
          <a:xfrm>
            <a:off x="933393" y="3020163"/>
            <a:ext cx="2555183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/>
              <a:t>逻辑过期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79151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1" grpId="0" animBg="1"/>
      <p:bldP spid="33" grpId="0"/>
      <p:bldP spid="41" grpId="0" animBg="1"/>
      <p:bldP spid="43" grpId="0"/>
      <p:bldP spid="51" grpId="0" animBg="1"/>
      <p:bldP spid="53" grpId="0"/>
      <p:bldP spid="60" grpId="0" animBg="1"/>
      <p:bldP spid="62" grpId="0" animBg="1"/>
      <p:bldP spid="63" grpId="0" animBg="1"/>
      <p:bldP spid="65" grpId="0"/>
      <p:bldP spid="69" grpId="0" animBg="1"/>
      <p:bldP spid="71" grpId="0"/>
      <p:bldP spid="92" grpId="0" animBg="1"/>
      <p:bldP spid="94" grpId="0" animBg="1"/>
      <p:bldP spid="95" grpId="0" animBg="1"/>
      <p:bldP spid="97" grpId="0"/>
      <p:bldP spid="98" grpId="0" animBg="1"/>
      <p:bldP spid="100" grpId="0"/>
      <p:bldP spid="101" grpId="0" animBg="1"/>
      <p:bldP spid="103" grpId="0" animBg="1"/>
      <p:bldP spid="104" grpId="0" animBg="1"/>
      <p:bldP spid="106" grpId="0"/>
      <p:bldP spid="107" grpId="0" animBg="1"/>
      <p:bldP spid="109" grpId="0"/>
      <p:bldP spid="118" grpId="0"/>
      <p:bldP spid="1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8CE85625-DFFC-4613-B359-A55784D801D6}"/>
              </a:ext>
            </a:extLst>
          </p:cNvPr>
          <p:cNvSpPr/>
          <p:nvPr/>
        </p:nvSpPr>
        <p:spPr>
          <a:xfrm>
            <a:off x="5445211" y="1513746"/>
            <a:ext cx="6497973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C01945C-BC31-4693-A2C5-6AA1B117B146}"/>
              </a:ext>
            </a:extLst>
          </p:cNvPr>
          <p:cNvSpPr/>
          <p:nvPr/>
        </p:nvSpPr>
        <p:spPr>
          <a:xfrm>
            <a:off x="718520" y="1513746"/>
            <a:ext cx="3872141" cy="5011577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缓存击穿</a:t>
            </a:r>
            <a:endParaRPr lang="en-US" altLang="zh-CN" sz="2000">
              <a:solidFill>
                <a:srgbClr val="AD2A26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64EB9EE-FC2B-4FE3-8A96-A3566A6551FB}"/>
              </a:ext>
            </a:extLst>
          </p:cNvPr>
          <p:cNvSpPr/>
          <p:nvPr/>
        </p:nvSpPr>
        <p:spPr>
          <a:xfrm>
            <a:off x="958834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9" name="直线连接符 8">
            <a:extLst>
              <a:ext uri="{FF2B5EF4-FFF2-40B4-BE49-F238E27FC236}">
                <a16:creationId xmlns:a16="http://schemas.microsoft.com/office/drawing/2014/main" id="{4AA0346F-EBCF-4C84-9543-690EF970285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276466" y="2338410"/>
            <a:ext cx="7077" cy="41869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CE8788A-45F6-4A6D-9DB0-0E4B93D63008}"/>
              </a:ext>
            </a:extLst>
          </p:cNvPr>
          <p:cNvSpPr/>
          <p:nvPr/>
        </p:nvSpPr>
        <p:spPr>
          <a:xfrm>
            <a:off x="1213294" y="2502261"/>
            <a:ext cx="114027" cy="3295319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C32DD3-7CE0-4F5D-9619-CAB745DB02C3}"/>
              </a:ext>
            </a:extLst>
          </p:cNvPr>
          <p:cNvSpPr/>
          <p:nvPr/>
        </p:nvSpPr>
        <p:spPr>
          <a:xfrm>
            <a:off x="1267293" y="2584658"/>
            <a:ext cx="123200" cy="39356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32" name="肘形连接符 25">
            <a:extLst>
              <a:ext uri="{FF2B5EF4-FFF2-40B4-BE49-F238E27FC236}">
                <a16:creationId xmlns:a16="http://schemas.microsoft.com/office/drawing/2014/main" id="{06364276-1449-4ED2-A753-798CA3B07A7F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1242914" y="2633859"/>
            <a:ext cx="228404" cy="66754"/>
          </a:xfrm>
          <a:prstGeom prst="bentConnector4">
            <a:avLst>
              <a:gd name="adj1" fmla="val 6923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57393FE-337F-4F17-8826-BCD375CD0652}"/>
              </a:ext>
            </a:extLst>
          </p:cNvPr>
          <p:cNvSpPr txBox="1"/>
          <p:nvPr/>
        </p:nvSpPr>
        <p:spPr>
          <a:xfrm>
            <a:off x="1593772" y="2584658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320469-AFCE-4E8F-BDB7-493AE34831B3}"/>
              </a:ext>
            </a:extLst>
          </p:cNvPr>
          <p:cNvSpPr/>
          <p:nvPr/>
        </p:nvSpPr>
        <p:spPr>
          <a:xfrm>
            <a:off x="1275542" y="3716163"/>
            <a:ext cx="103587" cy="919896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2" name="肘形连接符 25">
            <a:extLst>
              <a:ext uri="{FF2B5EF4-FFF2-40B4-BE49-F238E27FC236}">
                <a16:creationId xmlns:a16="http://schemas.microsoft.com/office/drawing/2014/main" id="{5DDA64C4-063E-4DD6-90F8-486F1B7602C4}"/>
              </a:ext>
            </a:extLst>
          </p:cNvPr>
          <p:cNvCxnSpPr>
            <a:cxnSpLocks/>
            <a:endCxn id="51" idx="3"/>
          </p:cNvCxnSpPr>
          <p:nvPr/>
        </p:nvCxnSpPr>
        <p:spPr>
          <a:xfrm rot="16200000" flipH="1">
            <a:off x="1109750" y="3906732"/>
            <a:ext cx="507632" cy="31126"/>
          </a:xfrm>
          <a:prstGeom prst="bentConnector4">
            <a:avLst>
              <a:gd name="adj1" fmla="val 4697"/>
              <a:gd name="adj2" fmla="val 834434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A582B5E-D2F4-4BA4-B45B-B09650A401C7}"/>
              </a:ext>
            </a:extLst>
          </p:cNvPr>
          <p:cNvSpPr txBox="1"/>
          <p:nvPr/>
        </p:nvSpPr>
        <p:spPr>
          <a:xfrm>
            <a:off x="1608569" y="3754358"/>
            <a:ext cx="800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重建缓存数据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8" name="文本占位符 1">
            <a:extLst>
              <a:ext uri="{FF2B5EF4-FFF2-40B4-BE49-F238E27FC236}">
                <a16:creationId xmlns:a16="http://schemas.microsoft.com/office/drawing/2014/main" id="{9E1194CD-0BBB-4C9A-ACAA-BB692BB6FE41}"/>
              </a:ext>
            </a:extLst>
          </p:cNvPr>
          <p:cNvSpPr txBox="1">
            <a:spLocks/>
          </p:cNvSpPr>
          <p:nvPr/>
        </p:nvSpPr>
        <p:spPr>
          <a:xfrm>
            <a:off x="2179423" y="1376305"/>
            <a:ext cx="950335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互斥锁</a:t>
            </a:r>
            <a:endParaRPr lang="en-US" altLang="zh-CN" sz="1400"/>
          </a:p>
        </p:txBody>
      </p:sp>
      <p:sp>
        <p:nvSpPr>
          <p:cNvPr id="119" name="文本占位符 1">
            <a:extLst>
              <a:ext uri="{FF2B5EF4-FFF2-40B4-BE49-F238E27FC236}">
                <a16:creationId xmlns:a16="http://schemas.microsoft.com/office/drawing/2014/main" id="{C7A3F4D8-2BF7-4492-BD83-DF2694639019}"/>
              </a:ext>
            </a:extLst>
          </p:cNvPr>
          <p:cNvSpPr txBox="1">
            <a:spLocks/>
          </p:cNvSpPr>
          <p:nvPr/>
        </p:nvSpPr>
        <p:spPr>
          <a:xfrm>
            <a:off x="7416606" y="1328182"/>
            <a:ext cx="2555183" cy="490923"/>
          </a:xfrm>
          <a:prstGeom prst="rect">
            <a:avLst/>
          </a:prstGeom>
        </p:spPr>
        <p:txBody>
          <a:bodyPr lIns="91440" tIns="45720" rIns="0" bIns="45720"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/>
              <a:t>逻辑过期</a:t>
            </a:r>
            <a:endParaRPr lang="en-US" altLang="zh-CN" sz="140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DD6D37D-D087-4197-A815-F4BB2496121B}"/>
              </a:ext>
            </a:extLst>
          </p:cNvPr>
          <p:cNvSpPr/>
          <p:nvPr/>
        </p:nvSpPr>
        <p:spPr>
          <a:xfrm>
            <a:off x="1265755" y="314546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56" name="肘形连接符 25">
            <a:extLst>
              <a:ext uri="{FF2B5EF4-FFF2-40B4-BE49-F238E27FC236}">
                <a16:creationId xmlns:a16="http://schemas.microsoft.com/office/drawing/2014/main" id="{607EA0D8-7243-462C-B01D-A2108AE52D29}"/>
              </a:ext>
            </a:extLst>
          </p:cNvPr>
          <p:cNvCxnSpPr>
            <a:cxnSpLocks/>
            <a:endCxn id="55" idx="3"/>
          </p:cNvCxnSpPr>
          <p:nvPr/>
        </p:nvCxnSpPr>
        <p:spPr>
          <a:xfrm rot="16200000" flipH="1">
            <a:off x="1244469" y="317915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725B059-77CA-40F5-8A93-3D9DE6DB4085}"/>
              </a:ext>
            </a:extLst>
          </p:cNvPr>
          <p:cNvSpPr txBox="1"/>
          <p:nvPr/>
        </p:nvSpPr>
        <p:spPr>
          <a:xfrm>
            <a:off x="1592234" y="3133049"/>
            <a:ext cx="88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  锁成功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9EBCA4B-60EC-44E1-A871-6ADF8AF5F193}"/>
              </a:ext>
            </a:extLst>
          </p:cNvPr>
          <p:cNvSpPr/>
          <p:nvPr/>
        </p:nvSpPr>
        <p:spPr>
          <a:xfrm>
            <a:off x="1277141" y="483420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67" name="肘形连接符 25">
            <a:extLst>
              <a:ext uri="{FF2B5EF4-FFF2-40B4-BE49-F238E27FC236}">
                <a16:creationId xmlns:a16="http://schemas.microsoft.com/office/drawing/2014/main" id="{8E375822-8FD4-4B69-BCC9-BAA2294F770F}"/>
              </a:ext>
            </a:extLst>
          </p:cNvPr>
          <p:cNvCxnSpPr>
            <a:cxnSpLocks/>
            <a:endCxn id="66" idx="3"/>
          </p:cNvCxnSpPr>
          <p:nvPr/>
        </p:nvCxnSpPr>
        <p:spPr>
          <a:xfrm rot="16200000" flipH="1">
            <a:off x="1255855" y="486790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7F8690F7-552D-4B2A-8BD9-B1EF98F488B5}"/>
              </a:ext>
            </a:extLst>
          </p:cNvPr>
          <p:cNvSpPr txBox="1"/>
          <p:nvPr/>
        </p:nvSpPr>
        <p:spPr>
          <a:xfrm>
            <a:off x="1603619" y="4821794"/>
            <a:ext cx="9202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BC6240A-9182-4DA7-8E95-1BA106E89004}"/>
              </a:ext>
            </a:extLst>
          </p:cNvPr>
          <p:cNvSpPr/>
          <p:nvPr/>
        </p:nvSpPr>
        <p:spPr>
          <a:xfrm>
            <a:off x="1277928" y="5323322"/>
            <a:ext cx="114446" cy="308222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73" name="肘形连接符 25">
            <a:extLst>
              <a:ext uri="{FF2B5EF4-FFF2-40B4-BE49-F238E27FC236}">
                <a16:creationId xmlns:a16="http://schemas.microsoft.com/office/drawing/2014/main" id="{C57EB912-BE39-4C0B-BC6A-897EFD4ADA46}"/>
              </a:ext>
            </a:extLst>
          </p:cNvPr>
          <p:cNvCxnSpPr>
            <a:cxnSpLocks/>
            <a:endCxn id="72" idx="3"/>
          </p:cNvCxnSpPr>
          <p:nvPr/>
        </p:nvCxnSpPr>
        <p:spPr>
          <a:xfrm rot="16200000" flipH="1">
            <a:off x="1264300" y="5349359"/>
            <a:ext cx="198148" cy="57999"/>
          </a:xfrm>
          <a:prstGeom prst="bentConnector4">
            <a:avLst>
              <a:gd name="adj1" fmla="val 11112"/>
              <a:gd name="adj2" fmla="val 49414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FB25B1DC-B735-4F9C-98B9-E6D271C6CE7B}"/>
              </a:ext>
            </a:extLst>
          </p:cNvPr>
          <p:cNvSpPr txBox="1"/>
          <p:nvPr/>
        </p:nvSpPr>
        <p:spPr>
          <a:xfrm>
            <a:off x="1617261" y="5305852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5.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517598C-62DD-4031-A866-2A83C8A2F912}"/>
              </a:ext>
            </a:extLst>
          </p:cNvPr>
          <p:cNvSpPr/>
          <p:nvPr/>
        </p:nvSpPr>
        <p:spPr>
          <a:xfrm>
            <a:off x="2644133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76" name="直线连接符 8">
            <a:extLst>
              <a:ext uri="{FF2B5EF4-FFF2-40B4-BE49-F238E27FC236}">
                <a16:creationId xmlns:a16="http://schemas.microsoft.com/office/drawing/2014/main" id="{475C1F65-30C3-46C1-9608-F08798DB3A6C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2961765" y="2338410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1A039437-B0C8-4B9B-AB20-8ADCA24A1762}"/>
              </a:ext>
            </a:extLst>
          </p:cNvPr>
          <p:cNvSpPr/>
          <p:nvPr/>
        </p:nvSpPr>
        <p:spPr>
          <a:xfrm>
            <a:off x="2898593" y="2502261"/>
            <a:ext cx="124808" cy="374416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9237BF4-66A8-44D3-A69D-D6F30D354108}"/>
              </a:ext>
            </a:extLst>
          </p:cNvPr>
          <p:cNvSpPr/>
          <p:nvPr/>
        </p:nvSpPr>
        <p:spPr>
          <a:xfrm>
            <a:off x="2952592" y="2882075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79" name="肘形连接符 25">
            <a:extLst>
              <a:ext uri="{FF2B5EF4-FFF2-40B4-BE49-F238E27FC236}">
                <a16:creationId xmlns:a16="http://schemas.microsoft.com/office/drawing/2014/main" id="{D353B451-3CE4-4CF0-A0D8-FA7DB359547F}"/>
              </a:ext>
            </a:extLst>
          </p:cNvPr>
          <p:cNvCxnSpPr>
            <a:cxnSpLocks/>
            <a:endCxn id="78" idx="3"/>
          </p:cNvCxnSpPr>
          <p:nvPr/>
        </p:nvCxnSpPr>
        <p:spPr>
          <a:xfrm rot="16200000" flipH="1">
            <a:off x="2931306" y="2915771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62891D9-43AB-46C3-AAD7-16E51ADEC1ED}"/>
              </a:ext>
            </a:extLst>
          </p:cNvPr>
          <p:cNvSpPr txBox="1"/>
          <p:nvPr/>
        </p:nvSpPr>
        <p:spPr>
          <a:xfrm>
            <a:off x="3279071" y="2869663"/>
            <a:ext cx="995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未命中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69E2183-280F-4D2C-9EA4-9F3340532C5B}"/>
              </a:ext>
            </a:extLst>
          </p:cNvPr>
          <p:cNvSpPr/>
          <p:nvPr/>
        </p:nvSpPr>
        <p:spPr>
          <a:xfrm>
            <a:off x="2951054" y="350171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85" name="肘形连接符 25">
            <a:extLst>
              <a:ext uri="{FF2B5EF4-FFF2-40B4-BE49-F238E27FC236}">
                <a16:creationId xmlns:a16="http://schemas.microsoft.com/office/drawing/2014/main" id="{43F0C592-1233-4648-8D7B-1D970B044F2A}"/>
              </a:ext>
            </a:extLst>
          </p:cNvPr>
          <p:cNvCxnSpPr>
            <a:cxnSpLocks/>
            <a:endCxn id="84" idx="3"/>
          </p:cNvCxnSpPr>
          <p:nvPr/>
        </p:nvCxnSpPr>
        <p:spPr>
          <a:xfrm rot="16200000" flipH="1">
            <a:off x="2929768" y="353541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8E29D82C-A7C8-4663-8BA3-50BC4C9C73C3}"/>
              </a:ext>
            </a:extLst>
          </p:cNvPr>
          <p:cNvSpPr txBox="1"/>
          <p:nvPr/>
        </p:nvSpPr>
        <p:spPr>
          <a:xfrm>
            <a:off x="3277533" y="3489304"/>
            <a:ext cx="6883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获取</a:t>
            </a:r>
            <a:endParaRPr lang="en-US" altLang="zh-CN" sz="105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互斥锁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 失败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542C3A7-CAB5-46CF-93F6-387ABB475E37}"/>
              </a:ext>
            </a:extLst>
          </p:cNvPr>
          <p:cNvSpPr/>
          <p:nvPr/>
        </p:nvSpPr>
        <p:spPr>
          <a:xfrm>
            <a:off x="2963227" y="5382709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91" name="肘形连接符 25">
            <a:extLst>
              <a:ext uri="{FF2B5EF4-FFF2-40B4-BE49-F238E27FC236}">
                <a16:creationId xmlns:a16="http://schemas.microsoft.com/office/drawing/2014/main" id="{696877B3-4AC8-4B9E-AD36-B6202E267C20}"/>
              </a:ext>
            </a:extLst>
          </p:cNvPr>
          <p:cNvCxnSpPr>
            <a:cxnSpLocks/>
            <a:endCxn id="90" idx="3"/>
          </p:cNvCxnSpPr>
          <p:nvPr/>
        </p:nvCxnSpPr>
        <p:spPr>
          <a:xfrm rot="16200000" flipH="1">
            <a:off x="2941941" y="5416405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9FAD172-5105-4189-89E2-FE28586A524F}"/>
              </a:ext>
            </a:extLst>
          </p:cNvPr>
          <p:cNvSpPr txBox="1"/>
          <p:nvPr/>
        </p:nvSpPr>
        <p:spPr>
          <a:xfrm>
            <a:off x="3289706" y="5370297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缓存命中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021E07B-1FE8-4F2C-B3E1-823C553A574D}"/>
              </a:ext>
            </a:extLst>
          </p:cNvPr>
          <p:cNvCxnSpPr>
            <a:cxnSpLocks/>
            <a:stCxn id="111" idx="3"/>
          </p:cNvCxnSpPr>
          <p:nvPr/>
        </p:nvCxnSpPr>
        <p:spPr>
          <a:xfrm flipH="1" flipV="1">
            <a:off x="3040855" y="2659325"/>
            <a:ext cx="56670" cy="1563468"/>
          </a:xfrm>
          <a:prstGeom prst="bentConnector4">
            <a:avLst>
              <a:gd name="adj1" fmla="val -1975029"/>
              <a:gd name="adj2" fmla="val 101665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97635E3A-817F-4ECB-9D1B-83A9BC3FEEBF}"/>
              </a:ext>
            </a:extLst>
          </p:cNvPr>
          <p:cNvSpPr/>
          <p:nvPr/>
        </p:nvSpPr>
        <p:spPr>
          <a:xfrm>
            <a:off x="2961933" y="3984793"/>
            <a:ext cx="135592" cy="475999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214F1CE-F82E-476C-A5C1-EC6CAF8B0991}"/>
              </a:ext>
            </a:extLst>
          </p:cNvPr>
          <p:cNvSpPr txBox="1"/>
          <p:nvPr/>
        </p:nvSpPr>
        <p:spPr>
          <a:xfrm>
            <a:off x="3198060" y="4780367"/>
            <a:ext cx="8472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 重试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494D421-9D11-4909-A386-A972D645603E}"/>
              </a:ext>
            </a:extLst>
          </p:cNvPr>
          <p:cNvSpPr txBox="1"/>
          <p:nvPr/>
        </p:nvSpPr>
        <p:spPr>
          <a:xfrm>
            <a:off x="3872969" y="4203286"/>
            <a:ext cx="7242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A26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AD2A26"/>
                </a:solidFill>
                <a:latin typeface="+mn-lt"/>
                <a:ea typeface="+mn-ea"/>
              </a:rPr>
              <a:t> 休眠一会儿，再重试</a:t>
            </a:r>
            <a:endParaRPr lang="zh-CN" altLang="en-US" sz="1050" dirty="0">
              <a:solidFill>
                <a:srgbClr val="AD2A26"/>
              </a:solidFill>
              <a:latin typeface="+mn-lt"/>
              <a:ea typeface="+mn-ea"/>
            </a:endParaRPr>
          </a:p>
        </p:txBody>
      </p:sp>
      <p:sp>
        <p:nvSpPr>
          <p:cNvPr id="127" name="箭头: 上弧形 126">
            <a:extLst>
              <a:ext uri="{FF2B5EF4-FFF2-40B4-BE49-F238E27FC236}">
                <a16:creationId xmlns:a16="http://schemas.microsoft.com/office/drawing/2014/main" id="{727B3331-D188-4CB7-A576-77A0733CAD4C}"/>
              </a:ext>
            </a:extLst>
          </p:cNvPr>
          <p:cNvSpPr/>
          <p:nvPr/>
        </p:nvSpPr>
        <p:spPr>
          <a:xfrm rot="5400000">
            <a:off x="3007088" y="4630823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9" name="箭头: 上弧形 128">
            <a:extLst>
              <a:ext uri="{FF2B5EF4-FFF2-40B4-BE49-F238E27FC236}">
                <a16:creationId xmlns:a16="http://schemas.microsoft.com/office/drawing/2014/main" id="{396A2561-C40E-401E-9436-CA096DDD9D25}"/>
              </a:ext>
            </a:extLst>
          </p:cNvPr>
          <p:cNvSpPr/>
          <p:nvPr/>
        </p:nvSpPr>
        <p:spPr>
          <a:xfrm rot="5400000">
            <a:off x="3016766" y="4996548"/>
            <a:ext cx="265417" cy="181154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2B83AC0-3CC6-40A6-9EA6-06D74CC0AB7C}"/>
              </a:ext>
            </a:extLst>
          </p:cNvPr>
          <p:cNvSpPr/>
          <p:nvPr/>
        </p:nvSpPr>
        <p:spPr>
          <a:xfrm>
            <a:off x="5676098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1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32" name="直线连接符 8">
            <a:extLst>
              <a:ext uri="{FF2B5EF4-FFF2-40B4-BE49-F238E27FC236}">
                <a16:creationId xmlns:a16="http://schemas.microsoft.com/office/drawing/2014/main" id="{5000EC34-AC50-47CC-B9E6-5E7272124846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5990755" y="2338410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80558F23-4674-4FDD-AB3E-67B8E2171D4C}"/>
              </a:ext>
            </a:extLst>
          </p:cNvPr>
          <p:cNvSpPr/>
          <p:nvPr/>
        </p:nvSpPr>
        <p:spPr>
          <a:xfrm>
            <a:off x="5930558" y="2502262"/>
            <a:ext cx="115609" cy="201733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F73B8EE-FF7B-4BEF-B9BF-CD80B7F73498}"/>
              </a:ext>
            </a:extLst>
          </p:cNvPr>
          <p:cNvSpPr/>
          <p:nvPr/>
        </p:nvSpPr>
        <p:spPr>
          <a:xfrm>
            <a:off x="5984557" y="2584658"/>
            <a:ext cx="123200" cy="393560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35" name="肘形连接符 25">
            <a:extLst>
              <a:ext uri="{FF2B5EF4-FFF2-40B4-BE49-F238E27FC236}">
                <a16:creationId xmlns:a16="http://schemas.microsoft.com/office/drawing/2014/main" id="{D7058FE3-F423-451F-B5E7-E34B98D28E1B}"/>
              </a:ext>
            </a:extLst>
          </p:cNvPr>
          <p:cNvCxnSpPr>
            <a:cxnSpLocks/>
            <a:endCxn id="134" idx="3"/>
          </p:cNvCxnSpPr>
          <p:nvPr/>
        </p:nvCxnSpPr>
        <p:spPr>
          <a:xfrm rot="16200000" flipH="1">
            <a:off x="5960178" y="2633859"/>
            <a:ext cx="228404" cy="66754"/>
          </a:xfrm>
          <a:prstGeom prst="bentConnector4">
            <a:avLst>
              <a:gd name="adj1" fmla="val 6923"/>
              <a:gd name="adj2" fmla="val 44245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B6F18BC-D120-444C-9E6C-EC2ABF119681}"/>
              </a:ext>
            </a:extLst>
          </p:cNvPr>
          <p:cNvSpPr txBox="1"/>
          <p:nvPr/>
        </p:nvSpPr>
        <p:spPr>
          <a:xfrm>
            <a:off x="6291373" y="2422998"/>
            <a:ext cx="9929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缓存，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发现逻辑时间已过期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FA92ADC-7E67-4255-8B4B-814C463D3A86}"/>
              </a:ext>
            </a:extLst>
          </p:cNvPr>
          <p:cNvSpPr/>
          <p:nvPr/>
        </p:nvSpPr>
        <p:spPr>
          <a:xfrm>
            <a:off x="5983019" y="314546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41" name="肘形连接符 25">
            <a:extLst>
              <a:ext uri="{FF2B5EF4-FFF2-40B4-BE49-F238E27FC236}">
                <a16:creationId xmlns:a16="http://schemas.microsoft.com/office/drawing/2014/main" id="{C4342C3E-DD76-4B6F-B51C-06C995265A1D}"/>
              </a:ext>
            </a:extLst>
          </p:cNvPr>
          <p:cNvCxnSpPr>
            <a:cxnSpLocks/>
            <a:endCxn id="140" idx="3"/>
          </p:cNvCxnSpPr>
          <p:nvPr/>
        </p:nvCxnSpPr>
        <p:spPr>
          <a:xfrm rot="16200000" flipH="1">
            <a:off x="5961733" y="317915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1879931-66A6-4C48-A5AA-3DCC9D2B435E}"/>
              </a:ext>
            </a:extLst>
          </p:cNvPr>
          <p:cNvSpPr txBox="1"/>
          <p:nvPr/>
        </p:nvSpPr>
        <p:spPr>
          <a:xfrm>
            <a:off x="6309498" y="3133049"/>
            <a:ext cx="9070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获取互斥</a:t>
            </a:r>
            <a:endParaRPr lang="en-US" altLang="zh-CN" sz="1050">
              <a:solidFill>
                <a:srgbClr val="92D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92D050"/>
                </a:solidFill>
              </a:rPr>
              <a:t>  </a:t>
            </a:r>
            <a:r>
              <a:rPr lang="zh-CN" altLang="en-US" sz="1050">
                <a:solidFill>
                  <a:srgbClr val="92D050"/>
                </a:solidFill>
                <a:latin typeface="+mn-lt"/>
                <a:ea typeface="+mn-ea"/>
              </a:rPr>
              <a:t>锁成功</a:t>
            </a:r>
            <a:endParaRPr lang="zh-CN" altLang="en-US" sz="1050" dirty="0">
              <a:solidFill>
                <a:srgbClr val="92D050"/>
              </a:solidFill>
              <a:latin typeface="+mn-lt"/>
              <a:ea typeface="+mn-ea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531EAD1-A42B-4432-8680-53485CC7E7C9}"/>
              </a:ext>
            </a:extLst>
          </p:cNvPr>
          <p:cNvSpPr/>
          <p:nvPr/>
        </p:nvSpPr>
        <p:spPr>
          <a:xfrm>
            <a:off x="6006801" y="3988749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44" name="肘形连接符 25">
            <a:extLst>
              <a:ext uri="{FF2B5EF4-FFF2-40B4-BE49-F238E27FC236}">
                <a16:creationId xmlns:a16="http://schemas.microsoft.com/office/drawing/2014/main" id="{32AE25B7-213C-4C34-A9F0-28FB3C7CD67F}"/>
              </a:ext>
            </a:extLst>
          </p:cNvPr>
          <p:cNvCxnSpPr>
            <a:cxnSpLocks/>
            <a:endCxn id="143" idx="3"/>
          </p:cNvCxnSpPr>
          <p:nvPr/>
        </p:nvCxnSpPr>
        <p:spPr>
          <a:xfrm rot="16200000" flipH="1">
            <a:off x="5985515" y="4022445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2974B7E-6410-41F7-B226-A9EB6FE5D57D}"/>
              </a:ext>
            </a:extLst>
          </p:cNvPr>
          <p:cNvSpPr txBox="1"/>
          <p:nvPr/>
        </p:nvSpPr>
        <p:spPr>
          <a:xfrm>
            <a:off x="6393281" y="3922295"/>
            <a:ext cx="9202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返回过期数据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F26DBED-B20D-496D-AD7B-7A5AD5081EC4}"/>
              </a:ext>
            </a:extLst>
          </p:cNvPr>
          <p:cNvSpPr/>
          <p:nvPr/>
        </p:nvSpPr>
        <p:spPr>
          <a:xfrm>
            <a:off x="9008828" y="1957262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3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50" name="直线连接符 8">
            <a:extLst>
              <a:ext uri="{FF2B5EF4-FFF2-40B4-BE49-F238E27FC236}">
                <a16:creationId xmlns:a16="http://schemas.microsoft.com/office/drawing/2014/main" id="{389131EC-EE3D-48E8-8BA6-8626E8E2FB0A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9326460" y="2338410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1E9EDF92-F9CE-445E-9291-BF4EE6EBA17B}"/>
              </a:ext>
            </a:extLst>
          </p:cNvPr>
          <p:cNvSpPr/>
          <p:nvPr/>
        </p:nvSpPr>
        <p:spPr>
          <a:xfrm>
            <a:off x="9263772" y="2647672"/>
            <a:ext cx="117628" cy="2132695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D7180CC-FCC7-48AA-8A76-3A7E85B29FC7}"/>
              </a:ext>
            </a:extLst>
          </p:cNvPr>
          <p:cNvSpPr/>
          <p:nvPr/>
        </p:nvSpPr>
        <p:spPr>
          <a:xfrm>
            <a:off x="9317771" y="3027486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53" name="肘形连接符 25">
            <a:extLst>
              <a:ext uri="{FF2B5EF4-FFF2-40B4-BE49-F238E27FC236}">
                <a16:creationId xmlns:a16="http://schemas.microsoft.com/office/drawing/2014/main" id="{D2172C5B-C9FB-42E2-9BF1-74F520EB841E}"/>
              </a:ext>
            </a:extLst>
          </p:cNvPr>
          <p:cNvCxnSpPr>
            <a:cxnSpLocks/>
            <a:endCxn id="152" idx="3"/>
          </p:cNvCxnSpPr>
          <p:nvPr/>
        </p:nvCxnSpPr>
        <p:spPr>
          <a:xfrm rot="16200000" flipH="1">
            <a:off x="9296485" y="3061182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EB5F83D4-620D-45C1-B807-C02C16751D43}"/>
              </a:ext>
            </a:extLst>
          </p:cNvPr>
          <p:cNvSpPr txBox="1"/>
          <p:nvPr/>
        </p:nvSpPr>
        <p:spPr>
          <a:xfrm>
            <a:off x="9624607" y="2856031"/>
            <a:ext cx="95076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查询缓存，发现逻辑时间已过期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4ADC143-AD76-4253-8682-121D795A3E22}"/>
              </a:ext>
            </a:extLst>
          </p:cNvPr>
          <p:cNvSpPr/>
          <p:nvPr/>
        </p:nvSpPr>
        <p:spPr>
          <a:xfrm>
            <a:off x="9316233" y="3647127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56" name="肘形连接符 25">
            <a:extLst>
              <a:ext uri="{FF2B5EF4-FFF2-40B4-BE49-F238E27FC236}">
                <a16:creationId xmlns:a16="http://schemas.microsoft.com/office/drawing/2014/main" id="{4829A732-7174-4140-8663-D80CF582942C}"/>
              </a:ext>
            </a:extLst>
          </p:cNvPr>
          <p:cNvCxnSpPr>
            <a:cxnSpLocks/>
            <a:endCxn id="155" idx="3"/>
          </p:cNvCxnSpPr>
          <p:nvPr/>
        </p:nvCxnSpPr>
        <p:spPr>
          <a:xfrm rot="16200000" flipH="1">
            <a:off x="9294947" y="3680823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EE6CBC7-5598-40B5-B112-289AE9803870}"/>
              </a:ext>
            </a:extLst>
          </p:cNvPr>
          <p:cNvSpPr txBox="1"/>
          <p:nvPr/>
        </p:nvSpPr>
        <p:spPr>
          <a:xfrm>
            <a:off x="9642712" y="3634715"/>
            <a:ext cx="9507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获取</a:t>
            </a:r>
            <a:endParaRPr lang="en-US" altLang="zh-CN" sz="105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互斥锁失败</a:t>
            </a:r>
            <a:endParaRPr lang="zh-CN" altLang="en-US" sz="1050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C81ABA2-1369-4101-83BC-4ADE9DC6B612}"/>
              </a:ext>
            </a:extLst>
          </p:cNvPr>
          <p:cNvSpPr/>
          <p:nvPr/>
        </p:nvSpPr>
        <p:spPr>
          <a:xfrm>
            <a:off x="9316233" y="4188523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59" name="肘形连接符 25">
            <a:extLst>
              <a:ext uri="{FF2B5EF4-FFF2-40B4-BE49-F238E27FC236}">
                <a16:creationId xmlns:a16="http://schemas.microsoft.com/office/drawing/2014/main" id="{C6313DB2-B5C4-46FF-B1C6-4EBF5DE1077C}"/>
              </a:ext>
            </a:extLst>
          </p:cNvPr>
          <p:cNvCxnSpPr>
            <a:cxnSpLocks/>
            <a:endCxn id="158" idx="3"/>
          </p:cNvCxnSpPr>
          <p:nvPr/>
        </p:nvCxnSpPr>
        <p:spPr>
          <a:xfrm rot="16200000" flipH="1">
            <a:off x="9294947" y="4222219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B3973B82-E868-4AAA-BD98-DC6A0BE50400}"/>
              </a:ext>
            </a:extLst>
          </p:cNvPr>
          <p:cNvSpPr txBox="1"/>
          <p:nvPr/>
        </p:nvSpPr>
        <p:spPr>
          <a:xfrm>
            <a:off x="9642712" y="4176111"/>
            <a:ext cx="932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返回过期数据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87732FCA-8000-44BF-8C3E-61F3881076EA}"/>
              </a:ext>
            </a:extLst>
          </p:cNvPr>
          <p:cNvSpPr/>
          <p:nvPr/>
        </p:nvSpPr>
        <p:spPr>
          <a:xfrm>
            <a:off x="7309979" y="195736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2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186" name="直线连接符 8">
            <a:extLst>
              <a:ext uri="{FF2B5EF4-FFF2-40B4-BE49-F238E27FC236}">
                <a16:creationId xmlns:a16="http://schemas.microsoft.com/office/drawing/2014/main" id="{B5D6A6FD-EA0A-491F-A001-E1FFAD865A19}"/>
              </a:ext>
            </a:extLst>
          </p:cNvPr>
          <p:cNvCxnSpPr>
            <a:cxnSpLocks/>
            <a:stCxn id="185" idx="2"/>
          </p:cNvCxnSpPr>
          <p:nvPr/>
        </p:nvCxnSpPr>
        <p:spPr>
          <a:xfrm flipH="1">
            <a:off x="7624636" y="2338517"/>
            <a:ext cx="2975" cy="39523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38F642E1-A7FA-4F34-8B94-2862ADA09057}"/>
              </a:ext>
            </a:extLst>
          </p:cNvPr>
          <p:cNvSpPr/>
          <p:nvPr/>
        </p:nvSpPr>
        <p:spPr>
          <a:xfrm>
            <a:off x="7564439" y="3634715"/>
            <a:ext cx="117629" cy="2162972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1C0E96F4-3FE1-41A2-901F-E03ECD471BD6}"/>
              </a:ext>
            </a:extLst>
          </p:cNvPr>
          <p:cNvSpPr/>
          <p:nvPr/>
        </p:nvSpPr>
        <p:spPr>
          <a:xfrm>
            <a:off x="7632099" y="3948242"/>
            <a:ext cx="107842" cy="662827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2" name="肘形连接符 25">
            <a:extLst>
              <a:ext uri="{FF2B5EF4-FFF2-40B4-BE49-F238E27FC236}">
                <a16:creationId xmlns:a16="http://schemas.microsoft.com/office/drawing/2014/main" id="{528793C8-DE00-43B7-81BE-BB4C5B49C037}"/>
              </a:ext>
            </a:extLst>
          </p:cNvPr>
          <p:cNvCxnSpPr>
            <a:cxnSpLocks/>
            <a:endCxn id="191" idx="3"/>
          </p:cNvCxnSpPr>
          <p:nvPr/>
        </p:nvCxnSpPr>
        <p:spPr>
          <a:xfrm rot="16200000" flipH="1">
            <a:off x="7532701" y="4072416"/>
            <a:ext cx="379098" cy="35382"/>
          </a:xfrm>
          <a:prstGeom prst="bentConnector4">
            <a:avLst>
              <a:gd name="adj1" fmla="val 6289"/>
              <a:gd name="adj2" fmla="val 746091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E5BD0949-B36A-49F5-88C1-BD5F75B92422}"/>
              </a:ext>
            </a:extLst>
          </p:cNvPr>
          <p:cNvSpPr txBox="1"/>
          <p:nvPr/>
        </p:nvSpPr>
        <p:spPr>
          <a:xfrm>
            <a:off x="7965126" y="3986437"/>
            <a:ext cx="800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查询数据库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重建缓存数据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720C06B3-DF7B-44E8-8D30-4AC50FAA92F5}"/>
              </a:ext>
            </a:extLst>
          </p:cNvPr>
          <p:cNvSpPr/>
          <p:nvPr/>
        </p:nvSpPr>
        <p:spPr>
          <a:xfrm>
            <a:off x="7628286" y="4834313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198" name="肘形连接符 25">
            <a:extLst>
              <a:ext uri="{FF2B5EF4-FFF2-40B4-BE49-F238E27FC236}">
                <a16:creationId xmlns:a16="http://schemas.microsoft.com/office/drawing/2014/main" id="{9C854D20-1C46-41E6-83C7-13D7827DBBEA}"/>
              </a:ext>
            </a:extLst>
          </p:cNvPr>
          <p:cNvCxnSpPr>
            <a:cxnSpLocks/>
            <a:endCxn id="197" idx="3"/>
          </p:cNvCxnSpPr>
          <p:nvPr/>
        </p:nvCxnSpPr>
        <p:spPr>
          <a:xfrm rot="16200000" flipH="1">
            <a:off x="7607000" y="4868009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D37E8C0-CFCD-44D4-87CF-C692D9FC1FA3}"/>
              </a:ext>
            </a:extLst>
          </p:cNvPr>
          <p:cNvSpPr txBox="1"/>
          <p:nvPr/>
        </p:nvSpPr>
        <p:spPr>
          <a:xfrm>
            <a:off x="7979359" y="4694848"/>
            <a:ext cx="9202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写入缓存，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重置逻辑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过期时间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37B43C0C-2370-46B5-8ED7-2FF1E3CD19CB}"/>
              </a:ext>
            </a:extLst>
          </p:cNvPr>
          <p:cNvSpPr/>
          <p:nvPr/>
        </p:nvSpPr>
        <p:spPr>
          <a:xfrm>
            <a:off x="7629073" y="5382804"/>
            <a:ext cx="114446" cy="308222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01" name="肘形连接符 25">
            <a:extLst>
              <a:ext uri="{FF2B5EF4-FFF2-40B4-BE49-F238E27FC236}">
                <a16:creationId xmlns:a16="http://schemas.microsoft.com/office/drawing/2014/main" id="{445A6919-5915-4DD0-A3FE-7FBDBB7305B9}"/>
              </a:ext>
            </a:extLst>
          </p:cNvPr>
          <p:cNvCxnSpPr>
            <a:cxnSpLocks/>
            <a:endCxn id="200" idx="3"/>
          </p:cNvCxnSpPr>
          <p:nvPr/>
        </p:nvCxnSpPr>
        <p:spPr>
          <a:xfrm rot="16200000" flipH="1">
            <a:off x="7615445" y="5408841"/>
            <a:ext cx="198148" cy="57999"/>
          </a:xfrm>
          <a:prstGeom prst="bentConnector4">
            <a:avLst>
              <a:gd name="adj1" fmla="val 11112"/>
              <a:gd name="adj2" fmla="val 494145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041418FC-829D-4456-9DEB-3B8F2E102222}"/>
              </a:ext>
            </a:extLst>
          </p:cNvPr>
          <p:cNvSpPr txBox="1"/>
          <p:nvPr/>
        </p:nvSpPr>
        <p:spPr>
          <a:xfrm>
            <a:off x="7968406" y="5365334"/>
            <a:ext cx="9959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3.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C37BEEB2-643A-46C2-B7FA-9A70AE3F1BB1}"/>
              </a:ext>
            </a:extLst>
          </p:cNvPr>
          <p:cNvCxnSpPr/>
          <p:nvPr/>
        </p:nvCxnSpPr>
        <p:spPr>
          <a:xfrm>
            <a:off x="6039465" y="3754358"/>
            <a:ext cx="152497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34E91198-F520-4CBC-AF84-2E3EAE84E7A7}"/>
              </a:ext>
            </a:extLst>
          </p:cNvPr>
          <p:cNvSpPr txBox="1"/>
          <p:nvPr/>
        </p:nvSpPr>
        <p:spPr>
          <a:xfrm>
            <a:off x="6324190" y="3554482"/>
            <a:ext cx="10644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开启新线程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24691F90-5CB6-49CE-B481-EA31D976724E}"/>
              </a:ext>
            </a:extLst>
          </p:cNvPr>
          <p:cNvSpPr/>
          <p:nvPr/>
        </p:nvSpPr>
        <p:spPr>
          <a:xfrm>
            <a:off x="10467536" y="1952499"/>
            <a:ext cx="635264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>
                <a:solidFill>
                  <a:srgbClr val="4C5252"/>
                </a:solidFill>
              </a:rPr>
              <a:t>线程</a:t>
            </a:r>
            <a:r>
              <a:rPr kumimoji="1" lang="en-US" altLang="zh-CN" sz="1100">
                <a:solidFill>
                  <a:srgbClr val="4C5252"/>
                </a:solidFill>
              </a:rPr>
              <a:t>4</a:t>
            </a:r>
            <a:endParaRPr kumimoji="1" lang="zh-CN" altLang="en-US" sz="1100" dirty="0">
              <a:solidFill>
                <a:srgbClr val="4C5252"/>
              </a:solidFill>
            </a:endParaRPr>
          </a:p>
        </p:txBody>
      </p:sp>
      <p:cxnSp>
        <p:nvCxnSpPr>
          <p:cNvPr id="209" name="直线连接符 8">
            <a:extLst>
              <a:ext uri="{FF2B5EF4-FFF2-40B4-BE49-F238E27FC236}">
                <a16:creationId xmlns:a16="http://schemas.microsoft.com/office/drawing/2014/main" id="{B6C8B27A-DFA6-4311-8A84-7770EFC3CE15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10785168" y="2333647"/>
            <a:ext cx="12926" cy="406239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BE9E3DC9-79C9-422D-A3D2-4F85E6C717C4}"/>
              </a:ext>
            </a:extLst>
          </p:cNvPr>
          <p:cNvSpPr/>
          <p:nvPr/>
        </p:nvSpPr>
        <p:spPr>
          <a:xfrm>
            <a:off x="10728281" y="5365334"/>
            <a:ext cx="108907" cy="743853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06B85EB-E2E0-49BA-9703-AFEFB9D28705}"/>
              </a:ext>
            </a:extLst>
          </p:cNvPr>
          <p:cNvSpPr/>
          <p:nvPr/>
        </p:nvSpPr>
        <p:spPr>
          <a:xfrm>
            <a:off x="10780742" y="5476111"/>
            <a:ext cx="135592" cy="381148"/>
          </a:xfrm>
          <a:prstGeom prst="rect">
            <a:avLst/>
          </a:prstGeom>
          <a:solidFill>
            <a:schemeClr val="bg1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218" name="肘形连接符 25">
            <a:extLst>
              <a:ext uri="{FF2B5EF4-FFF2-40B4-BE49-F238E27FC236}">
                <a16:creationId xmlns:a16="http://schemas.microsoft.com/office/drawing/2014/main" id="{9F0AF7A4-CD9A-4D27-8239-FA670BB4C14C}"/>
              </a:ext>
            </a:extLst>
          </p:cNvPr>
          <p:cNvCxnSpPr>
            <a:cxnSpLocks/>
            <a:endCxn id="217" idx="3"/>
          </p:cNvCxnSpPr>
          <p:nvPr/>
        </p:nvCxnSpPr>
        <p:spPr>
          <a:xfrm rot="16200000" flipH="1">
            <a:off x="10759456" y="5509807"/>
            <a:ext cx="234610" cy="79146"/>
          </a:xfrm>
          <a:prstGeom prst="bentConnector4">
            <a:avLst>
              <a:gd name="adj1" fmla="val 9385"/>
              <a:gd name="adj2" fmla="val 388833"/>
            </a:avLst>
          </a:prstGeom>
          <a:ln w="12700">
            <a:solidFill>
              <a:srgbClr val="4C5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F275A4E-4FC4-4C96-9AF2-D2065E139335}"/>
              </a:ext>
            </a:extLst>
          </p:cNvPr>
          <p:cNvSpPr txBox="1"/>
          <p:nvPr/>
        </p:nvSpPr>
        <p:spPr>
          <a:xfrm>
            <a:off x="11107221" y="5463699"/>
            <a:ext cx="9326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命中缓存，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并且没有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过期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BA8DF5E7-6C7B-43B3-907A-3E1D783894F7}"/>
              </a:ext>
            </a:extLst>
          </p:cNvPr>
          <p:cNvCxnSpPr/>
          <p:nvPr/>
        </p:nvCxnSpPr>
        <p:spPr>
          <a:xfrm>
            <a:off x="711200" y="5236048"/>
            <a:ext cx="38607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03A0CD4A-D79D-42D9-85B7-3F813EABA88A}"/>
              </a:ext>
            </a:extLst>
          </p:cNvPr>
          <p:cNvCxnSpPr>
            <a:cxnSpLocks/>
          </p:cNvCxnSpPr>
          <p:nvPr/>
        </p:nvCxnSpPr>
        <p:spPr>
          <a:xfrm flipV="1">
            <a:off x="5445211" y="5279284"/>
            <a:ext cx="6497973" cy="26568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3AEF6722-626C-4BB9-901B-A6B0DF343036}"/>
              </a:ext>
            </a:extLst>
          </p:cNvPr>
          <p:cNvGraphicFramePr>
            <a:graphicFrameLocks noGrp="1"/>
          </p:cNvGraphicFramePr>
          <p:nvPr/>
        </p:nvGraphicFramePr>
        <p:xfrm>
          <a:off x="5676098" y="833776"/>
          <a:ext cx="5881657" cy="548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39102">
                  <a:extLst>
                    <a:ext uri="{9D8B030D-6E8A-4147-A177-3AD203B41FA5}">
                      <a16:colId xmlns:a16="http://schemas.microsoft.com/office/drawing/2014/main" val="459834016"/>
                    </a:ext>
                  </a:extLst>
                </a:gridCol>
                <a:gridCol w="4242555">
                  <a:extLst>
                    <a:ext uri="{9D8B030D-6E8A-4147-A177-3AD203B41FA5}">
                      <a16:colId xmlns:a16="http://schemas.microsoft.com/office/drawing/2014/main" val="3172366834"/>
                    </a:ext>
                  </a:extLst>
                </a:gridCol>
              </a:tblGrid>
              <a:tr h="23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AD2A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666"/>
                  </a:ext>
                </a:extLst>
              </a:tr>
              <a:tr h="271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heima:user:1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{name:"Jack", age:21, expire:152141223}</a:t>
                      </a:r>
                      <a:endParaRPr lang="zh-CN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49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49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00"/>
                            </p:stCondLst>
                            <p:childTnLst>
                              <p:par>
                                <p:cTn id="2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500"/>
                            </p:stCondLst>
                            <p:childTnLst>
                              <p:par>
                                <p:cTn id="3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500"/>
                            </p:stCondLst>
                            <p:childTnLst>
                              <p:par>
                                <p:cTn id="3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3" grpId="0"/>
      <p:bldP spid="51" grpId="0" animBg="1"/>
      <p:bldP spid="53" grpId="0"/>
      <p:bldP spid="55" grpId="0" animBg="1"/>
      <p:bldP spid="57" grpId="0"/>
      <p:bldP spid="66" grpId="0" animBg="1"/>
      <p:bldP spid="68" grpId="0"/>
      <p:bldP spid="72" grpId="0" animBg="1"/>
      <p:bldP spid="74" grpId="0"/>
      <p:bldP spid="75" grpId="0" animBg="1"/>
      <p:bldP spid="77" grpId="0" animBg="1"/>
      <p:bldP spid="78" grpId="0" animBg="1"/>
      <p:bldP spid="80" grpId="0"/>
      <p:bldP spid="84" grpId="0" animBg="1"/>
      <p:bldP spid="86" grpId="0"/>
      <p:bldP spid="90" grpId="0" animBg="1"/>
      <p:bldP spid="110" grpId="0"/>
      <p:bldP spid="111" grpId="0" animBg="1"/>
      <p:bldP spid="112" grpId="0"/>
      <p:bldP spid="120" grpId="0"/>
      <p:bldP spid="127" grpId="0" animBg="1"/>
      <p:bldP spid="129" grpId="0" animBg="1"/>
      <p:bldP spid="131" grpId="0" animBg="1"/>
      <p:bldP spid="133" grpId="0" animBg="1"/>
      <p:bldP spid="134" grpId="0" animBg="1"/>
      <p:bldP spid="136" grpId="0"/>
      <p:bldP spid="140" grpId="0" animBg="1"/>
      <p:bldP spid="142" grpId="0"/>
      <p:bldP spid="143" grpId="0" animBg="1"/>
      <p:bldP spid="145" grpId="0"/>
      <p:bldP spid="149" grpId="0" animBg="1"/>
      <p:bldP spid="151" grpId="0" animBg="1"/>
      <p:bldP spid="152" grpId="0" animBg="1"/>
      <p:bldP spid="154" grpId="0"/>
      <p:bldP spid="155" grpId="0" animBg="1"/>
      <p:bldP spid="157" grpId="0"/>
      <p:bldP spid="158" grpId="0" animBg="1"/>
      <p:bldP spid="160" grpId="0"/>
      <p:bldP spid="185" grpId="0" animBg="1"/>
      <p:bldP spid="187" grpId="0" animBg="1"/>
      <p:bldP spid="191" grpId="0" animBg="1"/>
      <p:bldP spid="193" grpId="0"/>
      <p:bldP spid="197" grpId="0" animBg="1"/>
      <p:bldP spid="199" grpId="0"/>
      <p:bldP spid="200" grpId="0" animBg="1"/>
      <p:bldP spid="202" grpId="0"/>
      <p:bldP spid="207" grpId="0"/>
      <p:bldP spid="208" grpId="0" animBg="1"/>
      <p:bldP spid="210" grpId="0" animBg="1"/>
      <p:bldP spid="217" grpId="0" animBg="1"/>
      <p:bldP spid="21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>
            <a:extLst>
              <a:ext uri="{FF2B5EF4-FFF2-40B4-BE49-F238E27FC236}">
                <a16:creationId xmlns:a16="http://schemas.microsoft.com/office/drawing/2014/main" id="{A05297A9-5EC4-46BB-819E-54719CCBD90E}"/>
              </a:ext>
            </a:extLst>
          </p:cNvPr>
          <p:cNvSpPr txBox="1">
            <a:spLocks/>
          </p:cNvSpPr>
          <p:nvPr/>
        </p:nvSpPr>
        <p:spPr>
          <a:xfrm>
            <a:off x="711200" y="1060420"/>
            <a:ext cx="10698163" cy="40011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000">
                <a:solidFill>
                  <a:srgbClr val="AD2A26"/>
                </a:solidFill>
              </a:rPr>
              <a:t>缓存击穿</a:t>
            </a:r>
            <a:endParaRPr lang="en-US" altLang="zh-CN" sz="2000">
              <a:solidFill>
                <a:srgbClr val="AD2A26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F8E23E7-3B43-4131-B44E-788F85A71133}"/>
              </a:ext>
            </a:extLst>
          </p:cNvPr>
          <p:cNvGraphicFramePr>
            <a:graphicFrameLocks noGrp="1"/>
          </p:cNvGraphicFramePr>
          <p:nvPr/>
        </p:nvGraphicFramePr>
        <p:xfrm>
          <a:off x="889475" y="1641995"/>
          <a:ext cx="10413049" cy="4155584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04422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4158774">
                  <a:extLst>
                    <a:ext uri="{9D8B030D-6E8A-4147-A177-3AD203B41FA5}">
                      <a16:colId xmlns:a16="http://schemas.microsoft.com/office/drawing/2014/main" val="3074709213"/>
                    </a:ext>
                  </a:extLst>
                </a:gridCol>
              </a:tblGrid>
              <a:tr h="935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ea typeface="Alibaba PuHuiTi R" pitchFamily="18" charset="-122"/>
                        </a:rPr>
                        <a:t>解决方案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ea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优点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缺点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16002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D2A26"/>
                          </a:solidFill>
                          <a:effectLst/>
                          <a:ea typeface="Alibaba PuHuiTi R" pitchFamily="18" charset="-122"/>
                        </a:rPr>
                        <a:t>互斥锁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D2A26"/>
                        </a:solidFill>
                        <a:effectLst/>
                        <a:ea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没有额外的内存消耗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保证一致性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实现简单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线程需要等待，性能受影响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可能有死锁风险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162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AD2A26"/>
                          </a:solidFill>
                          <a:effectLst/>
                          <a:ea typeface="Alibaba PuHuiTi R" pitchFamily="18" charset="-122"/>
                        </a:rPr>
                        <a:t>逻辑过期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D2A26"/>
                        </a:solidFill>
                        <a:effectLst/>
                        <a:ea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线程无需等待，性能较好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不保证一致性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有额外内存消耗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  <a:p>
                      <a:pPr marL="1028700" marR="0" lvl="1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实现复杂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150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主从同步原理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56000"/>
            <a:ext cx="10546005" cy="829748"/>
          </a:xfrm>
        </p:spPr>
        <p:txBody>
          <a:bodyPr/>
          <a:lstStyle/>
          <a:p>
            <a:r>
              <a:rPr lang="zh-CN" altLang="en-US"/>
              <a:t>当主从</a:t>
            </a:r>
            <a:r>
              <a:rPr lang="zh-CN" altLang="en-US" b="1"/>
              <a:t>第一次同步连接</a:t>
            </a:r>
            <a:r>
              <a:rPr lang="zh-CN" altLang="en-US"/>
              <a:t>或</a:t>
            </a:r>
            <a:r>
              <a:rPr lang="zh-CN" altLang="en-US" b="1"/>
              <a:t>断开重连</a:t>
            </a:r>
            <a:r>
              <a:rPr lang="zh-CN" altLang="en-US"/>
              <a:t>时，从节点都会发送</a:t>
            </a:r>
            <a:r>
              <a:rPr lang="en-US" altLang="zh-CN"/>
              <a:t>psync</a:t>
            </a:r>
            <a:r>
              <a:rPr lang="zh-CN" altLang="en-US"/>
              <a:t>请求，尝试数据同步：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C53D2B-B31A-270C-A6BC-E90FA29737FA}"/>
              </a:ext>
            </a:extLst>
          </p:cNvPr>
          <p:cNvSpPr/>
          <p:nvPr/>
        </p:nvSpPr>
        <p:spPr>
          <a:xfrm>
            <a:off x="2472179" y="2259270"/>
            <a:ext cx="1377108" cy="381148"/>
          </a:xfrm>
          <a:prstGeom prst="rect">
            <a:avLst/>
          </a:prstGeom>
          <a:solidFill>
            <a:srgbClr val="B6000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bg1"/>
                </a:solidFill>
              </a:rPr>
              <a:t>MASTER</a:t>
            </a:r>
            <a:endParaRPr kumimoji="1"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D4A6766D-8FF2-EB30-9F7D-70ECE550866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160733" y="2640418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66134C7-0BE3-C9CB-1B46-053C592EE34F}"/>
              </a:ext>
            </a:extLst>
          </p:cNvPr>
          <p:cNvSpPr/>
          <p:nvPr/>
        </p:nvSpPr>
        <p:spPr>
          <a:xfrm>
            <a:off x="3113621" y="2681248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D8A1AE-6DBB-A7EA-A9A7-B6675C699677}"/>
              </a:ext>
            </a:extLst>
          </p:cNvPr>
          <p:cNvSpPr/>
          <p:nvPr/>
        </p:nvSpPr>
        <p:spPr>
          <a:xfrm>
            <a:off x="8174909" y="2259270"/>
            <a:ext cx="1377108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tx1"/>
                </a:solidFill>
              </a:rPr>
              <a:t>SLAVE</a:t>
            </a:r>
            <a:endParaRPr kumimoji="1"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直线连接符 8">
            <a:extLst>
              <a:ext uri="{FF2B5EF4-FFF2-40B4-BE49-F238E27FC236}">
                <a16:creationId xmlns:a16="http://schemas.microsoft.com/office/drawing/2014/main" id="{39A68A6A-9CAA-6F33-628B-65F75A488E9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863463" y="2640418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2D22053-BF53-FC4D-B28B-E64B721B75DD}"/>
              </a:ext>
            </a:extLst>
          </p:cNvPr>
          <p:cNvSpPr/>
          <p:nvPr/>
        </p:nvSpPr>
        <p:spPr>
          <a:xfrm>
            <a:off x="8810173" y="2681248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4BB28E-6B80-D348-A51E-1BBB00F19C1A}"/>
              </a:ext>
            </a:extLst>
          </p:cNvPr>
          <p:cNvCxnSpPr/>
          <p:nvPr/>
        </p:nvCxnSpPr>
        <p:spPr>
          <a:xfrm flipH="1">
            <a:off x="3205807" y="2897204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429197B-99DB-3D1A-4D70-18FEAD4E16D9}"/>
              </a:ext>
            </a:extLst>
          </p:cNvPr>
          <p:cNvSpPr txBox="1"/>
          <p:nvPr/>
        </p:nvSpPr>
        <p:spPr>
          <a:xfrm>
            <a:off x="5568581" y="2644010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尝试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psync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35D71FD-95BD-6D3C-68A6-EC0E8BD589D5}"/>
              </a:ext>
            </a:extLst>
          </p:cNvPr>
          <p:cNvCxnSpPr/>
          <p:nvPr/>
        </p:nvCxnSpPr>
        <p:spPr>
          <a:xfrm>
            <a:off x="3205807" y="4097154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BD7907F-B85C-A7F3-F409-79EC23AB4492}"/>
              </a:ext>
            </a:extLst>
          </p:cNvPr>
          <p:cNvSpPr txBox="1"/>
          <p:nvPr/>
        </p:nvSpPr>
        <p:spPr>
          <a:xfrm>
            <a:off x="4462742" y="3843238"/>
            <a:ext cx="3323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把自己所有数据全部发送给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043637-365E-B80F-FA24-66D5F1D522D3}"/>
              </a:ext>
            </a:extLst>
          </p:cNvPr>
          <p:cNvCxnSpPr/>
          <p:nvPr/>
        </p:nvCxnSpPr>
        <p:spPr>
          <a:xfrm>
            <a:off x="3220202" y="5144790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074B5DF-76C4-4144-0F0F-40046BBACF78}"/>
              </a:ext>
            </a:extLst>
          </p:cNvPr>
          <p:cNvSpPr txBox="1"/>
          <p:nvPr/>
        </p:nvSpPr>
        <p:spPr>
          <a:xfrm>
            <a:off x="4165577" y="4880600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把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缺少的数据发送给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DE5914-E25F-D457-0B24-44D95D4B1CD2}"/>
              </a:ext>
            </a:extLst>
          </p:cNvPr>
          <p:cNvGrpSpPr/>
          <p:nvPr/>
        </p:nvGrpSpPr>
        <p:grpSpPr>
          <a:xfrm>
            <a:off x="2228227" y="3195262"/>
            <a:ext cx="6953981" cy="2413863"/>
            <a:chOff x="1799602" y="3195263"/>
            <a:chExt cx="6953981" cy="2006726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DFBD182-EF49-3FA9-BB35-4A12964BCE58}"/>
                </a:ext>
              </a:extLst>
            </p:cNvPr>
            <p:cNvGrpSpPr/>
            <p:nvPr/>
          </p:nvGrpSpPr>
          <p:grpSpPr>
            <a:xfrm>
              <a:off x="1799602" y="3195263"/>
              <a:ext cx="6953981" cy="2006726"/>
              <a:chOff x="1799602" y="3195263"/>
              <a:chExt cx="6953981" cy="200672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CBCA5C3-55D2-6CB2-3D27-6E8B88CE82AA}"/>
                  </a:ext>
                </a:extLst>
              </p:cNvPr>
              <p:cNvSpPr/>
              <p:nvPr/>
            </p:nvSpPr>
            <p:spPr>
              <a:xfrm>
                <a:off x="1799925" y="3195263"/>
                <a:ext cx="6953658" cy="2006726"/>
              </a:xfrm>
              <a:prstGeom prst="rect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29FE20F3-4ADC-461A-BE9B-B360409C385A}"/>
                  </a:ext>
                </a:extLst>
              </p:cNvPr>
              <p:cNvGrpSpPr/>
              <p:nvPr/>
            </p:nvGrpSpPr>
            <p:grpSpPr>
              <a:xfrm>
                <a:off x="1799602" y="3195263"/>
                <a:ext cx="5412132" cy="263934"/>
                <a:chOff x="2280863" y="3195263"/>
                <a:chExt cx="5412132" cy="263934"/>
              </a:xfrm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2D08BFD0-17AA-0EE5-3908-B3D19CCAD868}"/>
                    </a:ext>
                  </a:extLst>
                </p:cNvPr>
                <p:cNvSpPr/>
                <p:nvPr/>
              </p:nvSpPr>
              <p:spPr>
                <a:xfrm>
                  <a:off x="2280863" y="3195263"/>
                  <a:ext cx="5412132" cy="263934"/>
                </a:xfrm>
                <a:custGeom>
                  <a:avLst/>
                  <a:gdLst>
                    <a:gd name="connsiteX0" fmla="*/ 0 w 5412132"/>
                    <a:gd name="connsiteY0" fmla="*/ 0 h 381143"/>
                    <a:gd name="connsiteX1" fmla="*/ 5412132 w 5412132"/>
                    <a:gd name="connsiteY1" fmla="*/ 0 h 381143"/>
                    <a:gd name="connsiteX2" fmla="*/ 5412132 w 5412132"/>
                    <a:gd name="connsiteY2" fmla="*/ 159292 h 381143"/>
                    <a:gd name="connsiteX3" fmla="*/ 5202895 w 5412132"/>
                    <a:gd name="connsiteY3" fmla="*/ 381143 h 381143"/>
                    <a:gd name="connsiteX4" fmla="*/ 0 w 5412132"/>
                    <a:gd name="connsiteY4" fmla="*/ 381143 h 381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2132" h="381143">
                      <a:moveTo>
                        <a:pt x="0" y="0"/>
                      </a:moveTo>
                      <a:lnTo>
                        <a:pt x="5412132" y="0"/>
                      </a:lnTo>
                      <a:lnTo>
                        <a:pt x="5412132" y="159292"/>
                      </a:lnTo>
                      <a:lnTo>
                        <a:pt x="5202895" y="381143"/>
                      </a:lnTo>
                      <a:lnTo>
                        <a:pt x="0" y="381143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0BA911B-1A09-A0AB-1190-E3992CF34E80}"/>
                    </a:ext>
                  </a:extLst>
                </p:cNvPr>
                <p:cNvSpPr txBox="1"/>
                <p:nvPr/>
              </p:nvSpPr>
              <p:spPr>
                <a:xfrm>
                  <a:off x="2324595" y="3226288"/>
                  <a:ext cx="5142829" cy="21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2.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判断：</a:t>
                  </a: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slave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是否是第一次来同步</a:t>
                  </a:r>
                  <a:endPara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36F9F69-7B23-B3A3-7BC7-54678C0BA00B}"/>
                </a:ext>
              </a:extLst>
            </p:cNvPr>
            <p:cNvCxnSpPr>
              <a:cxnSpLocks/>
            </p:cNvCxnSpPr>
            <p:nvPr/>
          </p:nvCxnSpPr>
          <p:spPr>
            <a:xfrm>
              <a:off x="1799602" y="4354581"/>
              <a:ext cx="695398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0E7083A-1898-8B16-668B-1EC6FA4ABDA2}"/>
              </a:ext>
            </a:extLst>
          </p:cNvPr>
          <p:cNvSpPr txBox="1"/>
          <p:nvPr/>
        </p:nvSpPr>
        <p:spPr>
          <a:xfrm>
            <a:off x="2100109" y="3947687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1E8D869-D5BB-3C0D-1D46-9287B9BA9EA2}"/>
              </a:ext>
            </a:extLst>
          </p:cNvPr>
          <p:cNvSpPr txBox="1"/>
          <p:nvPr/>
        </p:nvSpPr>
        <p:spPr>
          <a:xfrm>
            <a:off x="2100109" y="5010395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AB2AD8A5-2758-4390-5908-17C3A2E1B2C0}"/>
              </a:ext>
            </a:extLst>
          </p:cNvPr>
          <p:cNvSpPr/>
          <p:nvPr/>
        </p:nvSpPr>
        <p:spPr>
          <a:xfrm>
            <a:off x="9282087" y="3195264"/>
            <a:ext cx="317923" cy="1394525"/>
          </a:xfrm>
          <a:prstGeom prst="rightBrace">
            <a:avLst>
              <a:gd name="adj1" fmla="val 5425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A44CC20C-9452-A41A-190B-EB30F3DA8E28}"/>
              </a:ext>
            </a:extLst>
          </p:cNvPr>
          <p:cNvSpPr/>
          <p:nvPr/>
        </p:nvSpPr>
        <p:spPr>
          <a:xfrm>
            <a:off x="9282087" y="4589789"/>
            <a:ext cx="317923" cy="1019335"/>
          </a:xfrm>
          <a:prstGeom prst="rightBrace">
            <a:avLst>
              <a:gd name="adj1" fmla="val 4617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112AC68-136C-6B0E-FFE8-8CD599CFB8A9}"/>
              </a:ext>
            </a:extLst>
          </p:cNvPr>
          <p:cNvSpPr txBox="1"/>
          <p:nvPr/>
        </p:nvSpPr>
        <p:spPr>
          <a:xfrm>
            <a:off x="9742034" y="3723249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全量同步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!!wbk76">
            <a:extLst>
              <a:ext uri="{FF2B5EF4-FFF2-40B4-BE49-F238E27FC236}">
                <a16:creationId xmlns:a16="http://schemas.microsoft.com/office/drawing/2014/main" id="{9FE883DE-708F-041C-FFA2-1AF10D52ED91}"/>
              </a:ext>
            </a:extLst>
          </p:cNvPr>
          <p:cNvSpPr txBox="1"/>
          <p:nvPr/>
        </p:nvSpPr>
        <p:spPr>
          <a:xfrm>
            <a:off x="9742034" y="4943425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增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32D5891-C3C9-D6B2-882F-ABBA2CE9D5C5}"/>
              </a:ext>
            </a:extLst>
          </p:cNvPr>
          <p:cNvCxnSpPr/>
          <p:nvPr/>
        </p:nvCxnSpPr>
        <p:spPr>
          <a:xfrm>
            <a:off x="3207846" y="5951193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611DCC2-CBEF-4B25-11F8-E63ACB0FCACE}"/>
              </a:ext>
            </a:extLst>
          </p:cNvPr>
          <p:cNvSpPr txBox="1"/>
          <p:nvPr/>
        </p:nvSpPr>
        <p:spPr>
          <a:xfrm>
            <a:off x="3991851" y="5697277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每当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写数据时，都将命令传播给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，保持实时同步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733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31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3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6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98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8" grpId="0" animBg="1"/>
      <p:bldP spid="39" grpId="0" animBg="1"/>
      <p:bldP spid="42" grpId="0"/>
      <p:bldP spid="52" grpId="0"/>
      <p:bldP spid="54" grpId="0"/>
      <p:bldP spid="67" grpId="0"/>
      <p:bldP spid="71" grpId="0"/>
      <p:bldP spid="73" grpId="0" animBg="1"/>
      <p:bldP spid="74" grpId="0" animBg="1"/>
      <p:bldP spid="76" grpId="0"/>
      <p:bldP spid="77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主从同步原理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0814221" y="1656000"/>
            <a:ext cx="10546005" cy="829748"/>
          </a:xfrm>
        </p:spPr>
        <p:txBody>
          <a:bodyPr/>
          <a:lstStyle/>
          <a:p>
            <a:r>
              <a:rPr lang="zh-CN" altLang="en-US"/>
              <a:t>当主从</a:t>
            </a:r>
            <a:r>
              <a:rPr lang="zh-CN" altLang="en-US" b="1"/>
              <a:t>第一次建立连接</a:t>
            </a:r>
            <a:r>
              <a:rPr lang="zh-CN" altLang="en-US"/>
              <a:t>或</a:t>
            </a:r>
            <a:r>
              <a:rPr lang="zh-CN" altLang="en-US" b="1"/>
              <a:t>断开重连</a:t>
            </a:r>
            <a:r>
              <a:rPr lang="zh-CN" altLang="en-US"/>
              <a:t>时，从节点都会发送</a:t>
            </a:r>
            <a:r>
              <a:rPr lang="en-US" altLang="zh-CN"/>
              <a:t>psync</a:t>
            </a:r>
            <a:r>
              <a:rPr lang="zh-CN" altLang="en-US"/>
              <a:t>请求，尝试数据同步：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C53D2B-B31A-270C-A6BC-E90FA29737FA}"/>
              </a:ext>
            </a:extLst>
          </p:cNvPr>
          <p:cNvSpPr/>
          <p:nvPr/>
        </p:nvSpPr>
        <p:spPr>
          <a:xfrm>
            <a:off x="2472179" y="2657618"/>
            <a:ext cx="1377108" cy="381148"/>
          </a:xfrm>
          <a:prstGeom prst="rect">
            <a:avLst/>
          </a:prstGeom>
          <a:solidFill>
            <a:srgbClr val="B6000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bg1"/>
                </a:solidFill>
              </a:rPr>
              <a:t>MASTER</a:t>
            </a:r>
            <a:endParaRPr kumimoji="1"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D4A6766D-8FF2-EB30-9F7D-70ECE550866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160733" y="3038766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66134C7-0BE3-C9CB-1B46-053C592EE34F}"/>
              </a:ext>
            </a:extLst>
          </p:cNvPr>
          <p:cNvSpPr/>
          <p:nvPr/>
        </p:nvSpPr>
        <p:spPr>
          <a:xfrm>
            <a:off x="3113621" y="3079596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D8A1AE-6DBB-A7EA-A9A7-B6675C699677}"/>
              </a:ext>
            </a:extLst>
          </p:cNvPr>
          <p:cNvSpPr/>
          <p:nvPr/>
        </p:nvSpPr>
        <p:spPr>
          <a:xfrm>
            <a:off x="8174909" y="2657618"/>
            <a:ext cx="1377108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tx1"/>
                </a:solidFill>
              </a:rPr>
              <a:t>SLAVE</a:t>
            </a:r>
            <a:endParaRPr kumimoji="1"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直线连接符 8">
            <a:extLst>
              <a:ext uri="{FF2B5EF4-FFF2-40B4-BE49-F238E27FC236}">
                <a16:creationId xmlns:a16="http://schemas.microsoft.com/office/drawing/2014/main" id="{39A68A6A-9CAA-6F33-628B-65F75A488E9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863463" y="3038766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2D22053-BF53-FC4D-B28B-E64B721B75DD}"/>
              </a:ext>
            </a:extLst>
          </p:cNvPr>
          <p:cNvSpPr/>
          <p:nvPr/>
        </p:nvSpPr>
        <p:spPr>
          <a:xfrm>
            <a:off x="8810173" y="3079596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4BB28E-6B80-D348-A51E-1BBB00F19C1A}"/>
              </a:ext>
            </a:extLst>
          </p:cNvPr>
          <p:cNvCxnSpPr/>
          <p:nvPr/>
        </p:nvCxnSpPr>
        <p:spPr>
          <a:xfrm flipH="1">
            <a:off x="3205807" y="3295552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429197B-99DB-3D1A-4D70-18FEAD4E16D9}"/>
              </a:ext>
            </a:extLst>
          </p:cNvPr>
          <p:cNvSpPr txBox="1"/>
          <p:nvPr/>
        </p:nvSpPr>
        <p:spPr>
          <a:xfrm>
            <a:off x="5568581" y="3042358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尝试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psync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35D71FD-95BD-6D3C-68A6-EC0E8BD589D5}"/>
              </a:ext>
            </a:extLst>
          </p:cNvPr>
          <p:cNvCxnSpPr/>
          <p:nvPr/>
        </p:nvCxnSpPr>
        <p:spPr>
          <a:xfrm>
            <a:off x="3205807" y="4459290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BD7907F-B85C-A7F3-F409-79EC23AB4492}"/>
              </a:ext>
            </a:extLst>
          </p:cNvPr>
          <p:cNvSpPr txBox="1"/>
          <p:nvPr/>
        </p:nvSpPr>
        <p:spPr>
          <a:xfrm>
            <a:off x="4462742" y="4205374"/>
            <a:ext cx="3323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把自己所有数据全部发送给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043637-365E-B80F-FA24-66D5F1D522D3}"/>
              </a:ext>
            </a:extLst>
          </p:cNvPr>
          <p:cNvCxnSpPr/>
          <p:nvPr/>
        </p:nvCxnSpPr>
        <p:spPr>
          <a:xfrm>
            <a:off x="3220202" y="5543138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074B5DF-76C4-4144-0F0F-40046BBACF78}"/>
              </a:ext>
            </a:extLst>
          </p:cNvPr>
          <p:cNvSpPr txBox="1"/>
          <p:nvPr/>
        </p:nvSpPr>
        <p:spPr>
          <a:xfrm>
            <a:off x="4165577" y="5278948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把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缺少的数据发送给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DE5914-E25F-D457-0B24-44D95D4B1CD2}"/>
              </a:ext>
            </a:extLst>
          </p:cNvPr>
          <p:cNvGrpSpPr/>
          <p:nvPr/>
        </p:nvGrpSpPr>
        <p:grpSpPr>
          <a:xfrm>
            <a:off x="2228227" y="3593610"/>
            <a:ext cx="6953981" cy="2413863"/>
            <a:chOff x="1799602" y="3195263"/>
            <a:chExt cx="6953981" cy="2006726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DFBD182-EF49-3FA9-BB35-4A12964BCE58}"/>
                </a:ext>
              </a:extLst>
            </p:cNvPr>
            <p:cNvGrpSpPr/>
            <p:nvPr/>
          </p:nvGrpSpPr>
          <p:grpSpPr>
            <a:xfrm>
              <a:off x="1799602" y="3195263"/>
              <a:ext cx="6953981" cy="2006726"/>
              <a:chOff x="1799602" y="3195263"/>
              <a:chExt cx="6953981" cy="200672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CBCA5C3-55D2-6CB2-3D27-6E8B88CE82AA}"/>
                  </a:ext>
                </a:extLst>
              </p:cNvPr>
              <p:cNvSpPr/>
              <p:nvPr/>
            </p:nvSpPr>
            <p:spPr>
              <a:xfrm>
                <a:off x="1799925" y="3195263"/>
                <a:ext cx="6953658" cy="2006726"/>
              </a:xfrm>
              <a:prstGeom prst="rect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29FE20F3-4ADC-461A-BE9B-B360409C385A}"/>
                  </a:ext>
                </a:extLst>
              </p:cNvPr>
              <p:cNvGrpSpPr/>
              <p:nvPr/>
            </p:nvGrpSpPr>
            <p:grpSpPr>
              <a:xfrm>
                <a:off x="1799602" y="3195264"/>
                <a:ext cx="5412132" cy="256411"/>
                <a:chOff x="2280863" y="3195264"/>
                <a:chExt cx="5412132" cy="256411"/>
              </a:xfrm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2D08BFD0-17AA-0EE5-3908-B3D19CCAD868}"/>
                    </a:ext>
                  </a:extLst>
                </p:cNvPr>
                <p:cNvSpPr/>
                <p:nvPr/>
              </p:nvSpPr>
              <p:spPr>
                <a:xfrm>
                  <a:off x="2280863" y="3195264"/>
                  <a:ext cx="5412132" cy="256411"/>
                </a:xfrm>
                <a:custGeom>
                  <a:avLst/>
                  <a:gdLst>
                    <a:gd name="connsiteX0" fmla="*/ 0 w 5412132"/>
                    <a:gd name="connsiteY0" fmla="*/ 0 h 381143"/>
                    <a:gd name="connsiteX1" fmla="*/ 5412132 w 5412132"/>
                    <a:gd name="connsiteY1" fmla="*/ 0 h 381143"/>
                    <a:gd name="connsiteX2" fmla="*/ 5412132 w 5412132"/>
                    <a:gd name="connsiteY2" fmla="*/ 159292 h 381143"/>
                    <a:gd name="connsiteX3" fmla="*/ 5202895 w 5412132"/>
                    <a:gd name="connsiteY3" fmla="*/ 381143 h 381143"/>
                    <a:gd name="connsiteX4" fmla="*/ 0 w 5412132"/>
                    <a:gd name="connsiteY4" fmla="*/ 381143 h 381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2132" h="381143">
                      <a:moveTo>
                        <a:pt x="0" y="0"/>
                      </a:moveTo>
                      <a:lnTo>
                        <a:pt x="5412132" y="0"/>
                      </a:lnTo>
                      <a:lnTo>
                        <a:pt x="5412132" y="159292"/>
                      </a:lnTo>
                      <a:lnTo>
                        <a:pt x="5202895" y="381143"/>
                      </a:lnTo>
                      <a:lnTo>
                        <a:pt x="0" y="381143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0BA911B-1A09-A0AB-1190-E3992CF34E80}"/>
                    </a:ext>
                  </a:extLst>
                </p:cNvPr>
                <p:cNvSpPr txBox="1"/>
                <p:nvPr/>
              </p:nvSpPr>
              <p:spPr>
                <a:xfrm>
                  <a:off x="2324595" y="3226288"/>
                  <a:ext cx="5142829" cy="21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2.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判断：</a:t>
                  </a: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slave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是否是第一次来同步</a:t>
                  </a:r>
                  <a:endPara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36F9F69-7B23-B3A3-7BC7-54678C0BA00B}"/>
                </a:ext>
              </a:extLst>
            </p:cNvPr>
            <p:cNvCxnSpPr>
              <a:cxnSpLocks/>
            </p:cNvCxnSpPr>
            <p:nvPr/>
          </p:nvCxnSpPr>
          <p:spPr>
            <a:xfrm>
              <a:off x="1799602" y="4354581"/>
              <a:ext cx="695398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0E7083A-1898-8B16-668B-1EC6FA4ABDA2}"/>
              </a:ext>
            </a:extLst>
          </p:cNvPr>
          <p:cNvSpPr txBox="1"/>
          <p:nvPr/>
        </p:nvSpPr>
        <p:spPr>
          <a:xfrm>
            <a:off x="2100109" y="4355088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1E8D869-D5BB-3C0D-1D46-9287B9BA9EA2}"/>
              </a:ext>
            </a:extLst>
          </p:cNvPr>
          <p:cNvSpPr txBox="1"/>
          <p:nvPr/>
        </p:nvSpPr>
        <p:spPr>
          <a:xfrm>
            <a:off x="2100109" y="5408743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AB2AD8A5-2758-4390-5908-17C3A2E1B2C0}"/>
              </a:ext>
            </a:extLst>
          </p:cNvPr>
          <p:cNvSpPr/>
          <p:nvPr/>
        </p:nvSpPr>
        <p:spPr>
          <a:xfrm>
            <a:off x="9282087" y="3593612"/>
            <a:ext cx="317923" cy="1394526"/>
          </a:xfrm>
          <a:prstGeom prst="rightBrace">
            <a:avLst>
              <a:gd name="adj1" fmla="val 5425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A44CC20C-9452-A41A-190B-EB30F3DA8E28}"/>
              </a:ext>
            </a:extLst>
          </p:cNvPr>
          <p:cNvSpPr/>
          <p:nvPr/>
        </p:nvSpPr>
        <p:spPr>
          <a:xfrm>
            <a:off x="9282087" y="4988139"/>
            <a:ext cx="317923" cy="1019334"/>
          </a:xfrm>
          <a:prstGeom prst="rightBrace">
            <a:avLst>
              <a:gd name="adj1" fmla="val 4617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112AC68-136C-6B0E-FFE8-8CD599CFB8A9}"/>
              </a:ext>
            </a:extLst>
          </p:cNvPr>
          <p:cNvSpPr txBox="1"/>
          <p:nvPr/>
        </p:nvSpPr>
        <p:spPr>
          <a:xfrm>
            <a:off x="9742034" y="4133283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全量同步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!!wbk76">
            <a:extLst>
              <a:ext uri="{FF2B5EF4-FFF2-40B4-BE49-F238E27FC236}">
                <a16:creationId xmlns:a16="http://schemas.microsoft.com/office/drawing/2014/main" id="{9FE883DE-708F-041C-FFA2-1AF10D52ED91}"/>
              </a:ext>
            </a:extLst>
          </p:cNvPr>
          <p:cNvSpPr txBox="1"/>
          <p:nvPr/>
        </p:nvSpPr>
        <p:spPr>
          <a:xfrm>
            <a:off x="9742034" y="5328529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增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32D5891-C3C9-D6B2-882F-ABBA2CE9D5C5}"/>
              </a:ext>
            </a:extLst>
          </p:cNvPr>
          <p:cNvCxnSpPr/>
          <p:nvPr/>
        </p:nvCxnSpPr>
        <p:spPr>
          <a:xfrm>
            <a:off x="3207846" y="6349541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611DCC2-CBEF-4B25-11F8-E63ACB0FCACE}"/>
              </a:ext>
            </a:extLst>
          </p:cNvPr>
          <p:cNvSpPr txBox="1"/>
          <p:nvPr/>
        </p:nvSpPr>
        <p:spPr>
          <a:xfrm>
            <a:off x="3991851" y="6095625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每当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写数据时，都将命令传播给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，保持实时同步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350D84D7-A1EA-B712-3B27-8B3553953925}"/>
              </a:ext>
            </a:extLst>
          </p:cNvPr>
          <p:cNvSpPr txBox="1">
            <a:spLocks/>
          </p:cNvSpPr>
          <p:nvPr/>
        </p:nvSpPr>
        <p:spPr>
          <a:xfrm>
            <a:off x="710879" y="1556416"/>
            <a:ext cx="10546005" cy="8297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replicationID</a:t>
            </a:r>
            <a:r>
              <a:rPr lang="zh-CN" altLang="en-US"/>
              <a:t>：每一个</a:t>
            </a:r>
            <a:r>
              <a:rPr lang="en-US" altLang="zh-CN"/>
              <a:t>master</a:t>
            </a:r>
            <a:r>
              <a:rPr lang="zh-CN" altLang="en-US"/>
              <a:t>节点都有自己的唯一</a:t>
            </a:r>
            <a:r>
              <a:rPr lang="en-US" altLang="zh-CN"/>
              <a:t>id</a:t>
            </a:r>
            <a:r>
              <a:rPr lang="zh-CN" altLang="en-US"/>
              <a:t>，简称</a:t>
            </a:r>
            <a:r>
              <a:rPr lang="en-US" altLang="zh-CN"/>
              <a:t>replid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2C9A76-F351-1613-112E-052BE0488083}"/>
              </a:ext>
            </a:extLst>
          </p:cNvPr>
          <p:cNvSpPr txBox="1"/>
          <p:nvPr/>
        </p:nvSpPr>
        <p:spPr>
          <a:xfrm>
            <a:off x="5883020" y="3041184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，携带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replid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84E528-1EFC-0D43-C114-D284BA7B8F39}"/>
              </a:ext>
            </a:extLst>
          </p:cNvPr>
          <p:cNvSpPr txBox="1"/>
          <p:nvPr/>
        </p:nvSpPr>
        <p:spPr>
          <a:xfrm>
            <a:off x="4385736" y="3620869"/>
            <a:ext cx="149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replid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是否不一致）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!!jx32">
            <a:extLst>
              <a:ext uri="{FF2B5EF4-FFF2-40B4-BE49-F238E27FC236}">
                <a16:creationId xmlns:a16="http://schemas.microsoft.com/office/drawing/2014/main" id="{A380FF3D-7E26-AE45-A3F3-59C08CC46724}"/>
              </a:ext>
            </a:extLst>
          </p:cNvPr>
          <p:cNvSpPr/>
          <p:nvPr/>
        </p:nvSpPr>
        <p:spPr>
          <a:xfrm>
            <a:off x="3156353" y="4215642"/>
            <a:ext cx="92183" cy="361459"/>
          </a:xfrm>
          <a:prstGeom prst="rect">
            <a:avLst/>
          </a:prstGeom>
          <a:solidFill>
            <a:schemeClr val="bg1"/>
          </a:solidFill>
          <a:ln w="9525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049320FA-4C4D-D2C7-E543-98E7F9BDCEFF}"/>
              </a:ext>
            </a:extLst>
          </p:cNvPr>
          <p:cNvCxnSpPr>
            <a:cxnSpLocks/>
          </p:cNvCxnSpPr>
          <p:nvPr/>
        </p:nvCxnSpPr>
        <p:spPr>
          <a:xfrm>
            <a:off x="3201815" y="4072166"/>
            <a:ext cx="46721" cy="324206"/>
          </a:xfrm>
          <a:prstGeom prst="bentConnector3">
            <a:avLst>
              <a:gd name="adj1" fmla="val 589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30DA6F4-F9CC-73C4-360A-D99B40BBE8AB}"/>
              </a:ext>
            </a:extLst>
          </p:cNvPr>
          <p:cNvSpPr txBox="1"/>
          <p:nvPr/>
        </p:nvSpPr>
        <p:spPr>
          <a:xfrm>
            <a:off x="3480846" y="4108102"/>
            <a:ext cx="2149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bgsave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，生成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RDB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BFC2A1-01C8-6D12-6485-5F0BEB90DFF5}"/>
              </a:ext>
            </a:extLst>
          </p:cNvPr>
          <p:cNvCxnSpPr/>
          <p:nvPr/>
        </p:nvCxnSpPr>
        <p:spPr>
          <a:xfrm>
            <a:off x="3204628" y="4757347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BBADD3B-FD47-DE8D-057F-E699612CC513}"/>
              </a:ext>
            </a:extLst>
          </p:cNvPr>
          <p:cNvSpPr txBox="1"/>
          <p:nvPr/>
        </p:nvSpPr>
        <p:spPr>
          <a:xfrm>
            <a:off x="5108180" y="4547797"/>
            <a:ext cx="2092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发送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RDB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文件给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6D79E5E-8989-D1CA-CAC3-14F609D9600B}"/>
              </a:ext>
            </a:extLst>
          </p:cNvPr>
          <p:cNvSpPr/>
          <p:nvPr/>
        </p:nvSpPr>
        <p:spPr>
          <a:xfrm>
            <a:off x="-1030041" y="4182313"/>
            <a:ext cx="847238" cy="847238"/>
          </a:xfrm>
          <a:prstGeom prst="ellipse">
            <a:avLst/>
          </a:prstGeom>
          <a:noFill/>
          <a:ln w="1270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6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04349 2.96296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4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50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2" grpId="0"/>
      <p:bldP spid="5" grpId="0"/>
      <p:bldP spid="6" grpId="0"/>
      <p:bldP spid="7" grpId="0" animBg="1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293821FF-39FC-44A5-B636-60B1C3CC2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060450"/>
            <a:ext cx="10698163" cy="40005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主从同步原理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A2C9BDCB-3DE2-2D94-C6A3-509CDAAE9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0814221" y="1656000"/>
            <a:ext cx="10546005" cy="829748"/>
          </a:xfrm>
        </p:spPr>
        <p:txBody>
          <a:bodyPr/>
          <a:lstStyle/>
          <a:p>
            <a:r>
              <a:rPr lang="zh-CN" altLang="en-US"/>
              <a:t>当主从</a:t>
            </a:r>
            <a:r>
              <a:rPr lang="zh-CN" altLang="en-US" b="1"/>
              <a:t>第一次建立连接</a:t>
            </a:r>
            <a:r>
              <a:rPr lang="zh-CN" altLang="en-US"/>
              <a:t>或</a:t>
            </a:r>
            <a:r>
              <a:rPr lang="zh-CN" altLang="en-US" b="1"/>
              <a:t>断开重连</a:t>
            </a:r>
            <a:r>
              <a:rPr lang="zh-CN" altLang="en-US"/>
              <a:t>时，从节点都会发送</a:t>
            </a:r>
            <a:r>
              <a:rPr lang="en-US" altLang="zh-CN"/>
              <a:t>psync</a:t>
            </a:r>
            <a:r>
              <a:rPr lang="zh-CN" altLang="en-US"/>
              <a:t>请求，尝试数据同步：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C53D2B-B31A-270C-A6BC-E90FA29737FA}"/>
              </a:ext>
            </a:extLst>
          </p:cNvPr>
          <p:cNvSpPr/>
          <p:nvPr/>
        </p:nvSpPr>
        <p:spPr>
          <a:xfrm>
            <a:off x="3181094" y="2657618"/>
            <a:ext cx="1377108" cy="381148"/>
          </a:xfrm>
          <a:prstGeom prst="rect">
            <a:avLst/>
          </a:prstGeom>
          <a:solidFill>
            <a:srgbClr val="B6000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bg1"/>
                </a:solidFill>
              </a:rPr>
              <a:t>MASTER</a:t>
            </a:r>
            <a:endParaRPr kumimoji="1" lang="zh-CN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id="{D4A6766D-8FF2-EB30-9F7D-70ECE550866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69648" y="3038766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66134C7-0BE3-C9CB-1B46-053C592EE34F}"/>
              </a:ext>
            </a:extLst>
          </p:cNvPr>
          <p:cNvSpPr/>
          <p:nvPr/>
        </p:nvSpPr>
        <p:spPr>
          <a:xfrm>
            <a:off x="3822536" y="3079596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D8A1AE-6DBB-A7EA-A9A7-B6675C699677}"/>
              </a:ext>
            </a:extLst>
          </p:cNvPr>
          <p:cNvSpPr/>
          <p:nvPr/>
        </p:nvSpPr>
        <p:spPr>
          <a:xfrm>
            <a:off x="8883824" y="2657618"/>
            <a:ext cx="1377108" cy="381148"/>
          </a:xfrm>
          <a:prstGeom prst="rect">
            <a:avLst/>
          </a:prstGeom>
          <a:noFill/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>
                <a:solidFill>
                  <a:schemeClr val="tx1"/>
                </a:solidFill>
              </a:rPr>
              <a:t>SLAVE</a:t>
            </a:r>
            <a:endParaRPr kumimoji="1"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8" name="直线连接符 8">
            <a:extLst>
              <a:ext uri="{FF2B5EF4-FFF2-40B4-BE49-F238E27FC236}">
                <a16:creationId xmlns:a16="http://schemas.microsoft.com/office/drawing/2014/main" id="{39A68A6A-9CAA-6F33-628B-65F75A488E9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572378" y="3038766"/>
            <a:ext cx="0" cy="389347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2D22053-BF53-FC4D-B28B-E64B721B75DD}"/>
              </a:ext>
            </a:extLst>
          </p:cNvPr>
          <p:cNvSpPr/>
          <p:nvPr/>
        </p:nvSpPr>
        <p:spPr>
          <a:xfrm>
            <a:off x="9519088" y="3079596"/>
            <a:ext cx="92186" cy="3612010"/>
          </a:xfrm>
          <a:prstGeom prst="rect">
            <a:avLst/>
          </a:prstGeom>
          <a:solidFill>
            <a:srgbClr val="FFFFE4"/>
          </a:solidFill>
          <a:ln w="1270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4BB28E-6B80-D348-A51E-1BBB00F19C1A}"/>
              </a:ext>
            </a:extLst>
          </p:cNvPr>
          <p:cNvCxnSpPr/>
          <p:nvPr/>
        </p:nvCxnSpPr>
        <p:spPr>
          <a:xfrm flipH="1">
            <a:off x="3914722" y="3295552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429197B-99DB-3D1A-4D70-18FEAD4E16D9}"/>
              </a:ext>
            </a:extLst>
          </p:cNvPr>
          <p:cNvSpPr txBox="1"/>
          <p:nvPr/>
        </p:nvSpPr>
        <p:spPr>
          <a:xfrm>
            <a:off x="5763788" y="3042358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尝试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psync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B043637-365E-B80F-FA24-66D5F1D522D3}"/>
              </a:ext>
            </a:extLst>
          </p:cNvPr>
          <p:cNvCxnSpPr/>
          <p:nvPr/>
        </p:nvCxnSpPr>
        <p:spPr>
          <a:xfrm>
            <a:off x="3929117" y="5543138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074B5DF-76C4-4144-0F0F-40046BBACF78}"/>
              </a:ext>
            </a:extLst>
          </p:cNvPr>
          <p:cNvSpPr txBox="1"/>
          <p:nvPr/>
        </p:nvSpPr>
        <p:spPr>
          <a:xfrm>
            <a:off x="4874492" y="5278948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把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缺少的数据发送给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5DE5914-E25F-D457-0B24-44D95D4B1CD2}"/>
              </a:ext>
            </a:extLst>
          </p:cNvPr>
          <p:cNvGrpSpPr/>
          <p:nvPr/>
        </p:nvGrpSpPr>
        <p:grpSpPr>
          <a:xfrm>
            <a:off x="2937142" y="3593610"/>
            <a:ext cx="6953981" cy="2413863"/>
            <a:chOff x="1799602" y="3195263"/>
            <a:chExt cx="6953981" cy="2006726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DFBD182-EF49-3FA9-BB35-4A12964BCE58}"/>
                </a:ext>
              </a:extLst>
            </p:cNvPr>
            <p:cNvGrpSpPr/>
            <p:nvPr/>
          </p:nvGrpSpPr>
          <p:grpSpPr>
            <a:xfrm>
              <a:off x="1799602" y="3195263"/>
              <a:ext cx="6953981" cy="2006726"/>
              <a:chOff x="1799602" y="3195263"/>
              <a:chExt cx="6953981" cy="200672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CBCA5C3-55D2-6CB2-3D27-6E8B88CE82AA}"/>
                  </a:ext>
                </a:extLst>
              </p:cNvPr>
              <p:cNvSpPr/>
              <p:nvPr/>
            </p:nvSpPr>
            <p:spPr>
              <a:xfrm>
                <a:off x="1799925" y="3195263"/>
                <a:ext cx="6953658" cy="2006726"/>
              </a:xfrm>
              <a:prstGeom prst="rect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29FE20F3-4ADC-461A-BE9B-B360409C385A}"/>
                  </a:ext>
                </a:extLst>
              </p:cNvPr>
              <p:cNvGrpSpPr/>
              <p:nvPr/>
            </p:nvGrpSpPr>
            <p:grpSpPr>
              <a:xfrm>
                <a:off x="1799602" y="3195264"/>
                <a:ext cx="5412132" cy="256411"/>
                <a:chOff x="2280863" y="3195264"/>
                <a:chExt cx="5412132" cy="256411"/>
              </a:xfrm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2D08BFD0-17AA-0EE5-3908-B3D19CCAD868}"/>
                    </a:ext>
                  </a:extLst>
                </p:cNvPr>
                <p:cNvSpPr/>
                <p:nvPr/>
              </p:nvSpPr>
              <p:spPr>
                <a:xfrm>
                  <a:off x="2280863" y="3195264"/>
                  <a:ext cx="5412132" cy="256411"/>
                </a:xfrm>
                <a:custGeom>
                  <a:avLst/>
                  <a:gdLst>
                    <a:gd name="connsiteX0" fmla="*/ 0 w 5412132"/>
                    <a:gd name="connsiteY0" fmla="*/ 0 h 381143"/>
                    <a:gd name="connsiteX1" fmla="*/ 5412132 w 5412132"/>
                    <a:gd name="connsiteY1" fmla="*/ 0 h 381143"/>
                    <a:gd name="connsiteX2" fmla="*/ 5412132 w 5412132"/>
                    <a:gd name="connsiteY2" fmla="*/ 159292 h 381143"/>
                    <a:gd name="connsiteX3" fmla="*/ 5202895 w 5412132"/>
                    <a:gd name="connsiteY3" fmla="*/ 381143 h 381143"/>
                    <a:gd name="connsiteX4" fmla="*/ 0 w 5412132"/>
                    <a:gd name="connsiteY4" fmla="*/ 381143 h 381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12132" h="381143">
                      <a:moveTo>
                        <a:pt x="0" y="0"/>
                      </a:moveTo>
                      <a:lnTo>
                        <a:pt x="5412132" y="0"/>
                      </a:lnTo>
                      <a:lnTo>
                        <a:pt x="5412132" y="159292"/>
                      </a:lnTo>
                      <a:lnTo>
                        <a:pt x="5202895" y="381143"/>
                      </a:lnTo>
                      <a:lnTo>
                        <a:pt x="0" y="381143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0BA911B-1A09-A0AB-1190-E3992CF34E80}"/>
                    </a:ext>
                  </a:extLst>
                </p:cNvPr>
                <p:cNvSpPr txBox="1"/>
                <p:nvPr/>
              </p:nvSpPr>
              <p:spPr>
                <a:xfrm>
                  <a:off x="2324595" y="3226288"/>
                  <a:ext cx="5142829" cy="21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2.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判断：</a:t>
                  </a:r>
                  <a:r>
                    <a:rPr lang="en-US" altLang="zh-CN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slave</a:t>
                  </a: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是否是第一次来同步</a:t>
                  </a:r>
                  <a:endPara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36F9F69-7B23-B3A3-7BC7-54678C0BA00B}"/>
                </a:ext>
              </a:extLst>
            </p:cNvPr>
            <p:cNvCxnSpPr>
              <a:cxnSpLocks/>
            </p:cNvCxnSpPr>
            <p:nvPr/>
          </p:nvCxnSpPr>
          <p:spPr>
            <a:xfrm>
              <a:off x="1799602" y="4354581"/>
              <a:ext cx="695398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0E7083A-1898-8B16-668B-1EC6FA4ABDA2}"/>
              </a:ext>
            </a:extLst>
          </p:cNvPr>
          <p:cNvSpPr txBox="1"/>
          <p:nvPr/>
        </p:nvSpPr>
        <p:spPr>
          <a:xfrm>
            <a:off x="2809024" y="4355088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1E8D869-D5BB-3C0D-1D46-9287B9BA9EA2}"/>
              </a:ext>
            </a:extLst>
          </p:cNvPr>
          <p:cNvSpPr txBox="1"/>
          <p:nvPr/>
        </p:nvSpPr>
        <p:spPr>
          <a:xfrm>
            <a:off x="2809024" y="5408743"/>
            <a:ext cx="1102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【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条件不成立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】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右大括号 72">
            <a:extLst>
              <a:ext uri="{FF2B5EF4-FFF2-40B4-BE49-F238E27FC236}">
                <a16:creationId xmlns:a16="http://schemas.microsoft.com/office/drawing/2014/main" id="{AB2AD8A5-2758-4390-5908-17C3A2E1B2C0}"/>
              </a:ext>
            </a:extLst>
          </p:cNvPr>
          <p:cNvSpPr/>
          <p:nvPr/>
        </p:nvSpPr>
        <p:spPr>
          <a:xfrm>
            <a:off x="9991002" y="3593612"/>
            <a:ext cx="317923" cy="1394526"/>
          </a:xfrm>
          <a:prstGeom prst="rightBrace">
            <a:avLst>
              <a:gd name="adj1" fmla="val 5425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A44CC20C-9452-A41A-190B-EB30F3DA8E28}"/>
              </a:ext>
            </a:extLst>
          </p:cNvPr>
          <p:cNvSpPr/>
          <p:nvPr/>
        </p:nvSpPr>
        <p:spPr>
          <a:xfrm>
            <a:off x="9991002" y="4988139"/>
            <a:ext cx="317923" cy="1019334"/>
          </a:xfrm>
          <a:prstGeom prst="rightBrace">
            <a:avLst>
              <a:gd name="adj1" fmla="val 4617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112AC68-136C-6B0E-FFE8-8CD599CFB8A9}"/>
              </a:ext>
            </a:extLst>
          </p:cNvPr>
          <p:cNvSpPr txBox="1"/>
          <p:nvPr/>
        </p:nvSpPr>
        <p:spPr>
          <a:xfrm>
            <a:off x="10450949" y="4133283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全量同步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!!wbk76">
            <a:extLst>
              <a:ext uri="{FF2B5EF4-FFF2-40B4-BE49-F238E27FC236}">
                <a16:creationId xmlns:a16="http://schemas.microsoft.com/office/drawing/2014/main" id="{9FE883DE-708F-041C-FFA2-1AF10D52ED91}"/>
              </a:ext>
            </a:extLst>
          </p:cNvPr>
          <p:cNvSpPr txBox="1"/>
          <p:nvPr/>
        </p:nvSpPr>
        <p:spPr>
          <a:xfrm>
            <a:off x="10450949" y="5328529"/>
            <a:ext cx="1057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增</a:t>
            </a: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量同步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32D5891-C3C9-D6B2-882F-ABBA2CE9D5C5}"/>
              </a:ext>
            </a:extLst>
          </p:cNvPr>
          <p:cNvCxnSpPr/>
          <p:nvPr/>
        </p:nvCxnSpPr>
        <p:spPr>
          <a:xfrm>
            <a:off x="3916761" y="6349541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611DCC2-CBEF-4B25-11F8-E63ACB0FCACE}"/>
              </a:ext>
            </a:extLst>
          </p:cNvPr>
          <p:cNvSpPr txBox="1"/>
          <p:nvPr/>
        </p:nvSpPr>
        <p:spPr>
          <a:xfrm>
            <a:off x="4700766" y="6095625"/>
            <a:ext cx="40093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每当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master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写数据时，都将命令传播给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，保持实时同步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350D84D7-A1EA-B712-3B27-8B3553953925}"/>
              </a:ext>
            </a:extLst>
          </p:cNvPr>
          <p:cNvSpPr txBox="1">
            <a:spLocks/>
          </p:cNvSpPr>
          <p:nvPr/>
        </p:nvSpPr>
        <p:spPr>
          <a:xfrm>
            <a:off x="710879" y="1556416"/>
            <a:ext cx="10546005" cy="8297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replicationID</a:t>
            </a:r>
            <a:r>
              <a:rPr lang="zh-CN" altLang="en-US"/>
              <a:t>：每一个</a:t>
            </a:r>
            <a:r>
              <a:rPr lang="en-US" altLang="zh-CN"/>
              <a:t>master</a:t>
            </a:r>
            <a:r>
              <a:rPr lang="zh-CN" altLang="en-US"/>
              <a:t>节点都有自己的唯一</a:t>
            </a:r>
            <a:r>
              <a:rPr lang="en-US" altLang="zh-CN"/>
              <a:t>id</a:t>
            </a:r>
            <a:r>
              <a:rPr lang="zh-CN" altLang="en-US"/>
              <a:t>，简称</a:t>
            </a:r>
            <a:r>
              <a:rPr lang="en-US" altLang="zh-CN"/>
              <a:t>replid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2C9A76-F351-1613-112E-052BE0488083}"/>
              </a:ext>
            </a:extLst>
          </p:cNvPr>
          <p:cNvSpPr txBox="1"/>
          <p:nvPr/>
        </p:nvSpPr>
        <p:spPr>
          <a:xfrm>
            <a:off x="6591935" y="3041184"/>
            <a:ext cx="11935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，携带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replid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84E528-1EFC-0D43-C114-D284BA7B8F39}"/>
              </a:ext>
            </a:extLst>
          </p:cNvPr>
          <p:cNvSpPr txBox="1"/>
          <p:nvPr/>
        </p:nvSpPr>
        <p:spPr>
          <a:xfrm>
            <a:off x="5094651" y="3620869"/>
            <a:ext cx="1497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replid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是否不一致）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!!jx32">
            <a:extLst>
              <a:ext uri="{FF2B5EF4-FFF2-40B4-BE49-F238E27FC236}">
                <a16:creationId xmlns:a16="http://schemas.microsoft.com/office/drawing/2014/main" id="{A380FF3D-7E26-AE45-A3F3-59C08CC46724}"/>
              </a:ext>
            </a:extLst>
          </p:cNvPr>
          <p:cNvSpPr/>
          <p:nvPr/>
        </p:nvSpPr>
        <p:spPr>
          <a:xfrm>
            <a:off x="3865268" y="4215642"/>
            <a:ext cx="92183" cy="361459"/>
          </a:xfrm>
          <a:prstGeom prst="rect">
            <a:avLst/>
          </a:prstGeom>
          <a:solidFill>
            <a:schemeClr val="bg1"/>
          </a:solidFill>
          <a:ln w="9525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049320FA-4C4D-D2C7-E543-98E7F9BDCEFF}"/>
              </a:ext>
            </a:extLst>
          </p:cNvPr>
          <p:cNvCxnSpPr>
            <a:cxnSpLocks/>
          </p:cNvCxnSpPr>
          <p:nvPr/>
        </p:nvCxnSpPr>
        <p:spPr>
          <a:xfrm>
            <a:off x="3910730" y="4072166"/>
            <a:ext cx="46721" cy="324206"/>
          </a:xfrm>
          <a:prstGeom prst="bentConnector3">
            <a:avLst>
              <a:gd name="adj1" fmla="val 589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30DA6F4-F9CC-73C4-360A-D99B40BBE8AB}"/>
              </a:ext>
            </a:extLst>
          </p:cNvPr>
          <p:cNvSpPr txBox="1"/>
          <p:nvPr/>
        </p:nvSpPr>
        <p:spPr>
          <a:xfrm>
            <a:off x="4189761" y="4108102"/>
            <a:ext cx="2149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bgsave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，生成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RDB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BFC2A1-01C8-6D12-6485-5F0BEB90DFF5}"/>
              </a:ext>
            </a:extLst>
          </p:cNvPr>
          <p:cNvCxnSpPr/>
          <p:nvPr/>
        </p:nvCxnSpPr>
        <p:spPr>
          <a:xfrm>
            <a:off x="3913543" y="4757347"/>
            <a:ext cx="5604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BBADD3B-FD47-DE8D-057F-E699612CC513}"/>
              </a:ext>
            </a:extLst>
          </p:cNvPr>
          <p:cNvSpPr txBox="1"/>
          <p:nvPr/>
        </p:nvSpPr>
        <p:spPr>
          <a:xfrm>
            <a:off x="5817095" y="4547797"/>
            <a:ext cx="2092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2.2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发送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RDB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文件给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slave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CE63A9-01BC-2F3D-20BE-7E6EC8AF8619}"/>
              </a:ext>
            </a:extLst>
          </p:cNvPr>
          <p:cNvSpPr/>
          <p:nvPr/>
        </p:nvSpPr>
        <p:spPr>
          <a:xfrm>
            <a:off x="1302190" y="4182313"/>
            <a:ext cx="847238" cy="847238"/>
          </a:xfrm>
          <a:prstGeom prst="ellipse">
            <a:avLst/>
          </a:prstGeom>
          <a:noFill/>
          <a:ln w="12700">
            <a:solidFill>
              <a:srgbClr val="4850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93C267-E9CD-5FC3-DD85-C95A4348468B}"/>
              </a:ext>
            </a:extLst>
          </p:cNvPr>
          <p:cNvSpPr txBox="1"/>
          <p:nvPr/>
        </p:nvSpPr>
        <p:spPr>
          <a:xfrm>
            <a:off x="1170469" y="5091805"/>
            <a:ext cx="1318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repl_backlog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B9D4F5A-6F8E-EAC6-1218-C81322E53D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26059" y="3906292"/>
            <a:ext cx="1139599" cy="165874"/>
          </a:xfrm>
          <a:prstGeom prst="bentConnector3">
            <a:avLst>
              <a:gd name="adj1" fmla="val 995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54FC0EB8-5D1D-B9CE-7BE2-E509999EE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87" b="1"/>
          <a:stretch/>
        </p:blipFill>
        <p:spPr>
          <a:xfrm>
            <a:off x="1307068" y="4881547"/>
            <a:ext cx="841321" cy="143124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62B3D3-8252-B87F-EC7A-7A5536887ACA}"/>
              </a:ext>
            </a:extLst>
          </p:cNvPr>
          <p:cNvCxnSpPr>
            <a:cxnSpLocks/>
          </p:cNvCxnSpPr>
          <p:nvPr/>
        </p:nvCxnSpPr>
        <p:spPr>
          <a:xfrm flipH="1" flipV="1">
            <a:off x="1130155" y="4366519"/>
            <a:ext cx="267128" cy="462337"/>
          </a:xfrm>
          <a:prstGeom prst="line">
            <a:avLst/>
          </a:prstGeom>
          <a:ln>
            <a:solidFill>
              <a:srgbClr val="D72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1A40A10-4544-61BF-2495-8B015FC9CCE4}"/>
              </a:ext>
            </a:extLst>
          </p:cNvPr>
          <p:cNvSpPr txBox="1"/>
          <p:nvPr/>
        </p:nvSpPr>
        <p:spPr>
          <a:xfrm>
            <a:off x="803621" y="4159563"/>
            <a:ext cx="582458" cy="169277"/>
          </a:xfrm>
          <a:prstGeom prst="rect">
            <a:avLst/>
          </a:prstGeom>
          <a:solidFill>
            <a:srgbClr val="D7271B"/>
          </a:solidFill>
        </p:spPr>
        <p:txBody>
          <a:bodyPr wrap="none" lIns="36000" tIns="0" rIns="3600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master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6FC30B4-A5F2-FF43-8B48-F2AE531D80FB}"/>
              </a:ext>
            </a:extLst>
          </p:cNvPr>
          <p:cNvSpPr txBox="1"/>
          <p:nvPr/>
        </p:nvSpPr>
        <p:spPr>
          <a:xfrm>
            <a:off x="2345865" y="4211138"/>
            <a:ext cx="497499" cy="169277"/>
          </a:xfrm>
          <a:prstGeom prst="rect">
            <a:avLst/>
          </a:prstGeom>
          <a:solidFill>
            <a:srgbClr val="00B050"/>
          </a:solidFill>
        </p:spPr>
        <p:txBody>
          <a:bodyPr wrap="none" lIns="36000" tIns="0" rIns="3600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slave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8282BC0-9802-0F20-ABDE-1FE37259D6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88"/>
          <a:stretch/>
        </p:blipFill>
        <p:spPr>
          <a:xfrm>
            <a:off x="1305629" y="4881389"/>
            <a:ext cx="841321" cy="143125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88940C4-318A-EEE1-4AC3-9C881EDF929D}"/>
              </a:ext>
            </a:extLst>
          </p:cNvPr>
          <p:cNvCxnSpPr>
            <a:cxnSpLocks/>
          </p:cNvCxnSpPr>
          <p:nvPr/>
        </p:nvCxnSpPr>
        <p:spPr>
          <a:xfrm flipH="1">
            <a:off x="2089490" y="4380415"/>
            <a:ext cx="505125" cy="4985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9798DCD-891F-0659-982C-4BE9F1B3274D}"/>
              </a:ext>
            </a:extLst>
          </p:cNvPr>
          <p:cNvSpPr txBox="1"/>
          <p:nvPr/>
        </p:nvSpPr>
        <p:spPr>
          <a:xfrm>
            <a:off x="1456436" y="3420619"/>
            <a:ext cx="16748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第一次建立主从同步后，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记录所有写操作命令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058E4632-B157-7DC0-7479-9DFEA92790DF}"/>
              </a:ext>
            </a:extLst>
          </p:cNvPr>
          <p:cNvSpPr txBox="1">
            <a:spLocks/>
          </p:cNvSpPr>
          <p:nvPr/>
        </p:nvSpPr>
        <p:spPr>
          <a:xfrm>
            <a:off x="710878" y="1512098"/>
            <a:ext cx="10546005" cy="82974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offset</a:t>
            </a:r>
            <a:r>
              <a:rPr lang="zh-CN" altLang="en-US"/>
              <a:t>：</a:t>
            </a:r>
            <a:r>
              <a:rPr lang="en-US" altLang="zh-CN"/>
              <a:t>repl_backlog</a:t>
            </a:r>
            <a:r>
              <a:rPr lang="zh-CN" altLang="en-US"/>
              <a:t>中写入过的数据长度，写操作越多，</a:t>
            </a:r>
            <a:r>
              <a:rPr lang="en-US" altLang="zh-CN"/>
              <a:t>offset</a:t>
            </a:r>
            <a:r>
              <a:rPr lang="zh-CN" altLang="en-US"/>
              <a:t>值越大，主从的</a:t>
            </a:r>
            <a:r>
              <a:rPr lang="en-US" altLang="zh-CN"/>
              <a:t>offset</a:t>
            </a:r>
            <a:r>
              <a:rPr lang="zh-CN" altLang="en-US"/>
              <a:t>一致代表数据一致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49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0" calcmode="lin" valueType="num">
                                      <p:cBhvr>
                                        <p:cTn id="17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+0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by x="100000" y="100000"/>
                                      <p:from x="110000" y="11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  <p:bldP spid="26" grpId="0" animBg="1"/>
      <p:bldP spid="33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265;#404313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17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双元模板v2.0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双元模板v2.0.1" id="{1F65F0D9-8D98-4814-8657-8CB04C0E3909}" vid="{0654D3CB-10AB-4CF2-8D78-0C108F0687BF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Source Code Pro Black"/>
        <a:ea typeface="阿里巴巴普惠体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双元模板v2.0.1</Template>
  <TotalTime>12322</TotalTime>
  <Words>5425</Words>
  <Application>Microsoft Office PowerPoint</Application>
  <PresentationFormat>宽屏</PresentationFormat>
  <Paragraphs>1006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69</vt:i4>
      </vt:variant>
    </vt:vector>
  </HeadingPairs>
  <TitlesOfParts>
    <vt:vector size="93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Lato</vt:lpstr>
      <vt:lpstr>Open Sans</vt:lpstr>
      <vt:lpstr>Segoe UI</vt:lpstr>
      <vt:lpstr>Source code pro</vt:lpstr>
      <vt:lpstr>Source code pro</vt:lpstr>
      <vt:lpstr>Verdana</vt:lpstr>
      <vt:lpstr>Wingdings</vt:lpstr>
      <vt:lpstr>双元模板v2.0.1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Redis面试篇</vt:lpstr>
      <vt:lpstr>PowerPoint 演示文稿</vt:lpstr>
      <vt:lpstr>Redis主从</vt:lpstr>
      <vt:lpstr>PowerPoint 演示文稿</vt:lpstr>
      <vt:lpstr>搭建主从集群</vt:lpstr>
      <vt:lpstr>PowerPoint 演示文稿</vt:lpstr>
      <vt:lpstr>主从同步原理</vt:lpstr>
      <vt:lpstr>主从同步原理</vt:lpstr>
      <vt:lpstr>主从同步原理</vt:lpstr>
      <vt:lpstr>主从同步原理</vt:lpstr>
      <vt:lpstr>主从同步原理</vt:lpstr>
      <vt:lpstr>主从同步原理</vt:lpstr>
      <vt:lpstr>主从同步原理</vt:lpstr>
      <vt:lpstr>PowerPoint 演示文稿</vt:lpstr>
      <vt:lpstr>PowerPoint 演示文稿</vt:lpstr>
      <vt:lpstr>哨兵原理</vt:lpstr>
      <vt:lpstr>服务状态监控</vt:lpstr>
      <vt:lpstr>选举新的master</vt:lpstr>
      <vt:lpstr>如何实现故障转移</vt:lpstr>
      <vt:lpstr>PowerPoint 演示文稿</vt:lpstr>
      <vt:lpstr>PowerPoint 演示文稿</vt:lpstr>
      <vt:lpstr>搭建哨兵集群</vt:lpstr>
      <vt:lpstr>Redis分片</vt:lpstr>
      <vt:lpstr>PowerPoint 演示文稿</vt:lpstr>
      <vt:lpstr>搭建分片集群</vt:lpstr>
      <vt:lpstr>PowerPoint 演示文稿</vt:lpstr>
      <vt:lpstr>散列插槽</vt:lpstr>
      <vt:lpstr>PowerPoint 演示文稿</vt:lpstr>
      <vt:lpstr>Redis数据结构</vt:lpstr>
      <vt:lpstr>PowerPoint 演示文稿</vt:lpstr>
      <vt:lpstr>RedisObject</vt:lpstr>
      <vt:lpstr>Redis的编码方式</vt:lpstr>
      <vt:lpstr>五种数据结构</vt:lpstr>
      <vt:lpstr>PowerPoint 演示文稿</vt:lpstr>
      <vt:lpstr>SkipList</vt:lpstr>
      <vt:lpstr>PowerPoint 演示文稿</vt:lpstr>
      <vt:lpstr>PowerPoint 演示文稿</vt:lpstr>
      <vt:lpstr>SortedSet</vt:lpstr>
      <vt:lpstr>PowerPoint 演示文稿</vt:lpstr>
      <vt:lpstr>Redis内存回收</vt:lpstr>
      <vt:lpstr>PowerPoint 演示文稿</vt:lpstr>
      <vt:lpstr>过期KEY处理</vt:lpstr>
      <vt:lpstr>PowerPoint 演示文稿</vt:lpstr>
      <vt:lpstr>过期KEY处理</vt:lpstr>
      <vt:lpstr>过期KEY处理</vt:lpstr>
      <vt:lpstr>PowerPoint 演示文稿</vt:lpstr>
      <vt:lpstr>PowerPoint 演示文稿</vt:lpstr>
      <vt:lpstr>内存淘汰策略</vt:lpstr>
      <vt:lpstr>内存淘汰策略</vt:lpstr>
      <vt:lpstr>缓存问题</vt:lpstr>
      <vt:lpstr>PowerPoint 演示文稿</vt:lpstr>
      <vt:lpstr>缓存一致性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布隆过滤器</vt:lpstr>
      <vt:lpstr>布隆过滤器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zhang huyi</dc:creator>
  <cp:lastModifiedBy>zhang huyi</cp:lastModifiedBy>
  <cp:revision>492</cp:revision>
  <dcterms:created xsi:type="dcterms:W3CDTF">2023-05-27T00:48:17Z</dcterms:created>
  <dcterms:modified xsi:type="dcterms:W3CDTF">2024-04-22T08:57:48Z</dcterms:modified>
</cp:coreProperties>
</file>