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59" r:id="rId2"/>
    <p:sldMasterId id="2147483669" r:id="rId3"/>
  </p:sldMasterIdLst>
  <p:notesMasterIdLst>
    <p:notesMasterId r:id="rId13"/>
  </p:notesMasterIdLst>
  <p:sldIdLst>
    <p:sldId id="709" r:id="rId4"/>
    <p:sldId id="710" r:id="rId5"/>
    <p:sldId id="711" r:id="rId6"/>
    <p:sldId id="717" r:id="rId7"/>
    <p:sldId id="712" r:id="rId8"/>
    <p:sldId id="713" r:id="rId9"/>
    <p:sldId id="716" r:id="rId10"/>
    <p:sldId id="714" r:id="rId11"/>
    <p:sldId id="715" r:id="rId12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09"/>
            <p14:sldId id="710"/>
            <p14:sldId id="711"/>
            <p14:sldId id="717"/>
            <p14:sldId id="712"/>
            <p14:sldId id="713"/>
            <p14:sldId id="716"/>
            <p14:sldId id="714"/>
            <p14:sldId id="7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9" autoAdjust="0"/>
    <p:restoredTop sz="90884" autoAdjust="0"/>
  </p:normalViewPr>
  <p:slideViewPr>
    <p:cSldViewPr>
      <p:cViewPr varScale="1">
        <p:scale>
          <a:sx n="128" d="100"/>
          <a:sy n="128" d="100"/>
        </p:scale>
        <p:origin x="176" y="6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10/27/24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Kqo9m6tL5gIXGNFzYpXct6V0cjfwpbug?usp=sharin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v0.1/docs/get_started/introduction" TargetMode="External"/><Relationship Id="rId2" Type="http://schemas.openxmlformats.org/officeDocument/2006/relationships/hyperlink" Target="https://learn.deeplearning.ai/courses/langchain/lesson/1/introduction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1F2D10-6304-EE00-3ED8-1D80715F7E56}"/>
              </a:ext>
            </a:extLst>
          </p:cNvPr>
          <p:cNvSpPr txBox="1"/>
          <p:nvPr/>
        </p:nvSpPr>
        <p:spPr>
          <a:xfrm>
            <a:off x="2971800" y="15811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LangChain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B2CE5-86C0-C603-A177-AEF30391FF4F}"/>
              </a:ext>
            </a:extLst>
          </p:cNvPr>
          <p:cNvSpPr txBox="1"/>
          <p:nvPr/>
        </p:nvSpPr>
        <p:spPr>
          <a:xfrm>
            <a:off x="3200400" y="3028950"/>
            <a:ext cx="223863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bg2">
                    <a:lumMod val="50000"/>
                  </a:schemeClr>
                </a:solidFill>
              </a:rPr>
              <a:t>Huimin</a:t>
            </a: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 Xu &amp; Jiawei Xu</a:t>
            </a: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3380D3-D992-677F-5AC1-B8D509B525C6}"/>
              </a:ext>
            </a:extLst>
          </p:cNvPr>
          <p:cNvSpPr txBox="1"/>
          <p:nvPr/>
        </p:nvSpPr>
        <p:spPr>
          <a:xfrm>
            <a:off x="2057400" y="7429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Content</a:t>
            </a:r>
            <a:endParaRPr lang="en-US" dirty="0">
              <a:solidFill>
                <a:srgbClr val="000000"/>
              </a:solidFill>
              <a:effectLst/>
              <a:latin typeface="Graphik-SemiboldItalic" panose="020B050303020206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CB78C-6FCC-D0CB-D827-1CCDC64D9268}"/>
              </a:ext>
            </a:extLst>
          </p:cNvPr>
          <p:cNvSpPr txBox="1"/>
          <p:nvPr/>
        </p:nvSpPr>
        <p:spPr>
          <a:xfrm>
            <a:off x="457200" y="1509415"/>
            <a:ext cx="69362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effectLst/>
                <a:latin typeface="Canela Text" pitchFamily="2" charset="0"/>
              </a:rPr>
              <a:t>LangChian</a:t>
            </a: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 (case 1)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Application: Question and Answer (case 2)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Evaluation (case 3)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Agent (case 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Google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nela Text" pitchFamily="2" charset="0"/>
              </a:rPr>
              <a:t>Colab</a:t>
            </a: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: </a:t>
            </a:r>
            <a:r>
              <a:rPr lang="en-US" sz="2000" u="sng" dirty="0">
                <a:solidFill>
                  <a:srgbClr val="000000"/>
                </a:solidFill>
                <a:effectLst/>
                <a:latin typeface="Canela Text" pitchFamily="2" charset="0"/>
                <a:hlinkClick r:id="rId2"/>
              </a:rPr>
              <a:t>https://colab.research.google.com/drive/1Kqo9m6tL5gIXGNFzYpXct6V0cjfwpbug?usp=sharing</a:t>
            </a:r>
            <a:endParaRPr lang="en-US" sz="2000" dirty="0">
              <a:solidFill>
                <a:srgbClr val="000000"/>
              </a:solidFill>
              <a:effectLst/>
              <a:latin typeface="Canel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3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009708-EC81-5D40-2769-2C0FBB89CBF5}"/>
              </a:ext>
            </a:extLst>
          </p:cNvPr>
          <p:cNvSpPr txBox="1"/>
          <p:nvPr/>
        </p:nvSpPr>
        <p:spPr>
          <a:xfrm>
            <a:off x="2209800" y="666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LangChain</a:t>
            </a:r>
            <a:endParaRPr lang="en-US" dirty="0">
              <a:solidFill>
                <a:srgbClr val="000000"/>
              </a:solidFill>
              <a:effectLst/>
              <a:latin typeface="Graphik-SemiboldItalic" panose="020B0503030202060203" pitchFamily="34" charset="77"/>
            </a:endParaRPr>
          </a:p>
        </p:txBody>
      </p:sp>
      <p:pic>
        <p:nvPicPr>
          <p:cNvPr id="10" name="Picture 9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51BBFA53-E63D-2C9C-810D-35DB19C0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35869"/>
            <a:ext cx="6384235" cy="386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2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0C5CBE-CCFB-C827-296E-224E33E394E1}"/>
              </a:ext>
            </a:extLst>
          </p:cNvPr>
          <p:cNvSpPr txBox="1"/>
          <p:nvPr/>
        </p:nvSpPr>
        <p:spPr>
          <a:xfrm>
            <a:off x="1066800" y="1581150"/>
            <a:ext cx="685800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Canela Text" pitchFamily="2" charset="0"/>
              </a:rPr>
              <a:t>Models</a:t>
            </a:r>
            <a:r>
              <a:rPr lang="en-US" sz="2400" dirty="0">
                <a:solidFill>
                  <a:srgbClr val="000000"/>
                </a:solidFill>
                <a:effectLst/>
                <a:latin typeface="Canela Text" pitchFamily="2" charset="0"/>
              </a:rPr>
              <a:t>: Integrates various language and vector models.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Canela Text" pitchFamily="2" charset="0"/>
              </a:rPr>
              <a:t>Prompts</a:t>
            </a:r>
            <a:r>
              <a:rPr lang="en-US" sz="2400" dirty="0">
                <a:solidFill>
                  <a:srgbClr val="000000"/>
                </a:solidFill>
                <a:effectLst/>
                <a:latin typeface="Canela Text" pitchFamily="2" charset="0"/>
              </a:rPr>
              <a:t>: Provides instructions to the model.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Canela Text" pitchFamily="2" charset="0"/>
              </a:rPr>
              <a:t>Indexes</a:t>
            </a:r>
            <a:r>
              <a:rPr lang="en-US" sz="2400" dirty="0">
                <a:solidFill>
                  <a:srgbClr val="000000"/>
                </a:solidFill>
                <a:effectLst/>
                <a:latin typeface="Canela Text" pitchFamily="2" charset="0"/>
              </a:rPr>
              <a:t>: Enables data retrieval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effectLst/>
                <a:latin typeface="Canela Text" pitchFamily="2" charset="0"/>
              </a:rPr>
              <a:t>Chains</a:t>
            </a:r>
            <a:r>
              <a:rPr lang="en-US" sz="2400" dirty="0">
                <a:solidFill>
                  <a:srgbClr val="000000"/>
                </a:solidFill>
                <a:effectLst/>
                <a:latin typeface="Canela Text" pitchFamily="2" charset="0"/>
              </a:rPr>
              <a:t>: Combines components for end-to-end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50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084C97-3395-B1E7-345F-56F67C82108E}"/>
              </a:ext>
            </a:extLst>
          </p:cNvPr>
          <p:cNvSpPr txBox="1"/>
          <p:nvPr/>
        </p:nvSpPr>
        <p:spPr>
          <a:xfrm>
            <a:off x="2209800" y="9715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Question and Answer</a:t>
            </a:r>
            <a:endParaRPr lang="en-US" dirty="0">
              <a:solidFill>
                <a:srgbClr val="000000"/>
              </a:solidFill>
              <a:effectLst/>
              <a:latin typeface="Graphik-SemiboldItalic" panose="020B050303020206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21803-057C-5584-8CC5-3353F4AC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85950"/>
            <a:ext cx="7772400" cy="26194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92F5A-C111-516A-94CE-779D87B0EEC1}"/>
              </a:ext>
            </a:extLst>
          </p:cNvPr>
          <p:cNvSpPr txBox="1"/>
          <p:nvPr/>
        </p:nvSpPr>
        <p:spPr>
          <a:xfrm>
            <a:off x="838200" y="165511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Embedding Models</a:t>
            </a:r>
          </a:p>
        </p:txBody>
      </p:sp>
    </p:spTree>
    <p:extLst>
      <p:ext uri="{BB962C8B-B14F-4D97-AF65-F5344CB8AC3E}">
        <p14:creationId xmlns:p14="http://schemas.microsoft.com/office/powerpoint/2010/main" val="235784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6537E-673F-914F-3334-6A8F843C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9750"/>
            <a:ext cx="7772400" cy="3225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E33CF-376E-2813-B51D-2CFB64FE3D8A}"/>
              </a:ext>
            </a:extLst>
          </p:cNvPr>
          <p:cNvSpPr txBox="1"/>
          <p:nvPr/>
        </p:nvSpPr>
        <p:spPr>
          <a:xfrm>
            <a:off x="638432" y="97155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Vector stores</a:t>
            </a:r>
          </a:p>
        </p:txBody>
      </p:sp>
    </p:spTree>
    <p:extLst>
      <p:ext uri="{BB962C8B-B14F-4D97-AF65-F5344CB8AC3E}">
        <p14:creationId xmlns:p14="http://schemas.microsoft.com/office/powerpoint/2010/main" val="146034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B0F8A5-1ECE-460B-3C76-3386F3362A34}"/>
              </a:ext>
            </a:extLst>
          </p:cNvPr>
          <p:cNvSpPr txBox="1"/>
          <p:nvPr/>
        </p:nvSpPr>
        <p:spPr>
          <a:xfrm>
            <a:off x="2209800" y="12001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Evaluation</a:t>
            </a:r>
            <a:endParaRPr lang="en-US" dirty="0">
              <a:solidFill>
                <a:srgbClr val="000000"/>
              </a:solidFill>
              <a:effectLst/>
              <a:latin typeface="Graphik-SemiboldItalic" panose="020B050303020206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0AE3A-5752-087A-5EAE-66BF629381A8}"/>
              </a:ext>
            </a:extLst>
          </p:cNvPr>
          <p:cNvSpPr txBox="1"/>
          <p:nvPr/>
        </p:nvSpPr>
        <p:spPr>
          <a:xfrm>
            <a:off x="1257300" y="2114550"/>
            <a:ext cx="6629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Building applications with language models involves many moving parts. One of the most critical components is ensuring that the outcomes produced by your models are </a:t>
            </a:r>
            <a:r>
              <a:rPr lang="en-US" sz="2000" b="1" dirty="0">
                <a:solidFill>
                  <a:srgbClr val="FF0000"/>
                </a:solidFill>
                <a:effectLst/>
                <a:latin typeface="Canela Text" pitchFamily="2" charset="0"/>
              </a:rPr>
              <a:t>reliable and useful </a:t>
            </a: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across a broad array of inputs, and that they work well with your application's other software components. </a:t>
            </a:r>
          </a:p>
        </p:txBody>
      </p:sp>
    </p:spTree>
    <p:extLst>
      <p:ext uri="{BB962C8B-B14F-4D97-AF65-F5344CB8AC3E}">
        <p14:creationId xmlns:p14="http://schemas.microsoft.com/office/powerpoint/2010/main" val="22941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97BD1-F458-87B6-0483-E47EA1B88320}"/>
              </a:ext>
            </a:extLst>
          </p:cNvPr>
          <p:cNvSpPr txBox="1"/>
          <p:nvPr/>
        </p:nvSpPr>
        <p:spPr>
          <a:xfrm>
            <a:off x="2057400" y="7429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Agent</a:t>
            </a:r>
            <a:endParaRPr lang="en-US" dirty="0">
              <a:solidFill>
                <a:srgbClr val="000000"/>
              </a:solidFill>
              <a:effectLst/>
              <a:latin typeface="Graphik-SemiboldItalic" panose="020B050303020206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A5F62-D44E-2F1C-6E31-5A3A1BC6FC08}"/>
              </a:ext>
            </a:extLst>
          </p:cNvPr>
          <p:cNvSpPr txBox="1"/>
          <p:nvPr/>
        </p:nvSpPr>
        <p:spPr>
          <a:xfrm>
            <a:off x="838200" y="1276350"/>
            <a:ext cx="70866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The core idea of agents is to use a language model to choose a sequence of actions to take. In chains, a sequence of actions is hardcoded (in code). In agents, a language model is used as a reasoning engine to determine which actions to take and in which order.</a:t>
            </a: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Canela Text" pitchFamily="2" charset="0"/>
            </a:endParaRPr>
          </a:p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Tools are functions that an agent can invoke.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Canela Text" pitchFamily="2" charset="0"/>
              </a:rPr>
              <a:t>Giving the agent access to the right tools; Describing the tools in a way that is most helpful to the agent</a:t>
            </a:r>
          </a:p>
        </p:txBody>
      </p:sp>
    </p:spTree>
    <p:extLst>
      <p:ext uri="{BB962C8B-B14F-4D97-AF65-F5344CB8AC3E}">
        <p14:creationId xmlns:p14="http://schemas.microsoft.com/office/powerpoint/2010/main" val="2180035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6B57BE-1CDA-2760-0EE9-4A60A7B1EF2D}"/>
              </a:ext>
            </a:extLst>
          </p:cNvPr>
          <p:cNvSpPr txBox="1"/>
          <p:nvPr/>
        </p:nvSpPr>
        <p:spPr>
          <a:xfrm>
            <a:off x="2057400" y="1047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Resources</a:t>
            </a:r>
            <a:endParaRPr lang="en-US" dirty="0">
              <a:solidFill>
                <a:srgbClr val="000000"/>
              </a:solidFill>
              <a:effectLst/>
              <a:latin typeface="Graphik-SemiboldItalic" panose="020B05030302020602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F1944-9B87-281A-F0E1-CA31442E9D11}"/>
              </a:ext>
            </a:extLst>
          </p:cNvPr>
          <p:cNvSpPr txBox="1"/>
          <p:nvPr/>
        </p:nvSpPr>
        <p:spPr>
          <a:xfrm>
            <a:off x="1371600" y="2190750"/>
            <a:ext cx="64770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0000"/>
                </a:solidFill>
                <a:effectLst/>
                <a:latin typeface="Canela Text" pitchFamily="2" charset="0"/>
                <a:hlinkClick r:id="rId2"/>
              </a:rPr>
              <a:t>https://learn.deeplearning.ai/courses/langchain/lesson/1/introduction</a:t>
            </a:r>
            <a:endParaRPr lang="en-US" sz="2000" dirty="0">
              <a:solidFill>
                <a:srgbClr val="000000"/>
              </a:solidFill>
              <a:effectLst/>
              <a:latin typeface="Canela Tex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000000"/>
                </a:solidFill>
                <a:effectLst/>
                <a:latin typeface="Canela Text" pitchFamily="2" charset="0"/>
                <a:hlinkClick r:id="rId3"/>
              </a:rPr>
              <a:t>https://python.langchain.com/v0.1/docs/get_started/introduction</a:t>
            </a:r>
            <a:endParaRPr lang="en-US" sz="2000" dirty="0">
              <a:solidFill>
                <a:srgbClr val="000000"/>
              </a:solidFill>
              <a:effectLst/>
              <a:latin typeface="Canel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63228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</TotalTime>
  <Words>265</Words>
  <Application>Microsoft Macintosh PowerPoint</Application>
  <PresentationFormat>On-screen Show (16:9)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Canela Text</vt:lpstr>
      <vt:lpstr>Graphik</vt:lpstr>
      <vt:lpstr>Graphik-SemiboldItalic</vt:lpstr>
      <vt:lpstr>16-9 Cover</vt:lpstr>
      <vt:lpstr>16-9 Light Background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Huimin Xu</cp:lastModifiedBy>
  <cp:revision>400</cp:revision>
  <cp:lastPrinted>2011-01-24T02:49:42Z</cp:lastPrinted>
  <dcterms:created xsi:type="dcterms:W3CDTF">2011-06-30T15:04:08Z</dcterms:created>
  <dcterms:modified xsi:type="dcterms:W3CDTF">2024-10-28T02:17:15Z</dcterms:modified>
  <cp:category/>
</cp:coreProperties>
</file>