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3138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8" roundtripDataSignature="AMtx7mgfe+h0KPSy7FR1Dy9PMVRigJp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5693"/>
          </a:xfrm>
          <a:prstGeom prst="rect">
            <a:avLst/>
          </a:prstGeom>
          <a:noFill/>
          <a:ln>
            <a:noFill/>
          </a:ln>
        </p:spPr>
        <p:txBody>
          <a:bodyPr anchorCtr="0" anchor="t" bIns="45650" lIns="91325" spcFirstLastPara="1" rIns="91325" wrap="square" tIns="4565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65693"/>
          </a:xfrm>
          <a:prstGeom prst="rect">
            <a:avLst/>
          </a:prstGeom>
          <a:noFill/>
          <a:ln>
            <a:noFill/>
          </a:ln>
        </p:spPr>
        <p:txBody>
          <a:bodyPr anchorCtr="0" anchor="t" bIns="45650" lIns="91325" spcFirstLastPara="1" rIns="91325" wrap="square" tIns="4565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424085"/>
            <a:ext cx="5486400" cy="4191238"/>
          </a:xfrm>
          <a:prstGeom prst="rect">
            <a:avLst/>
          </a:prstGeom>
          <a:noFill/>
          <a:ln>
            <a:noFill/>
          </a:ln>
        </p:spPr>
        <p:txBody>
          <a:bodyPr anchorCtr="0" anchor="t" bIns="45650" lIns="91325" spcFirstLastPara="1" rIns="91325" wrap="square" tIns="45650">
            <a:noAutofit/>
          </a:bodyPr>
          <a:lstStyle>
            <a:lvl1pPr indent="-228600" lvl="0" marL="457200" marR="0" rtl="0" algn="l">
              <a:spcBef>
                <a:spcPts val="48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48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48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48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6554"/>
            <a:ext cx="2971800" cy="465693"/>
          </a:xfrm>
          <a:prstGeom prst="rect">
            <a:avLst/>
          </a:prstGeom>
          <a:noFill/>
          <a:ln>
            <a:noFill/>
          </a:ln>
        </p:spPr>
        <p:txBody>
          <a:bodyPr anchorCtr="0" anchor="b" bIns="45650" lIns="91325" spcFirstLastPara="1" rIns="91325" wrap="square" tIns="4565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846554"/>
            <a:ext cx="2971800" cy="465693"/>
          </a:xfrm>
          <a:prstGeom prst="rect">
            <a:avLst/>
          </a:prstGeom>
          <a:noFill/>
          <a:ln>
            <a:noFill/>
          </a:ln>
        </p:spPr>
        <p:txBody>
          <a:bodyPr anchorCtr="0" anchor="b" bIns="45650" lIns="91325" spcFirstLastPara="1" rIns="91325" wrap="square" tIns="45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35" name="Google Shape;35;p1: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99" name="Google Shape;99;p9: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105" name="Google Shape;105;p10: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111" name="Google Shape;111;p11: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119" name="Google Shape;119;p12: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3: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125" name="Google Shape;125;p13: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4: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131" name="Google Shape;131;p14: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6: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137" name="Google Shape;137;p16: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3: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143" name="Google Shape;143;p23: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1: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150" name="Google Shape;150;p21: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2: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158" name="Google Shape;158;p22: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42" name="Google Shape;42;p2: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ee1c9f4b4_0_30: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ee1c9f4b4_0_30: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168" name="Google Shape;168;g2fee1c9f4b4_0_30: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ee1c9f4b4_0_38: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ee1c9f4b4_0_38: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176" name="Google Shape;176;g2fee1c9f4b4_0_38: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ee1c9f4b4_0_23: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ee1c9f4b4_0_23: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184" name="Google Shape;184;g2fee1c9f4b4_0_23: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2fee1c9f4b4_0_0: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48" name="Google Shape;48;g2fee1c9f4b4_0_0: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49" name="Google Shape;49;g2fee1c9f4b4_0_0: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4: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55" name="Google Shape;55;p4: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5: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61" name="Google Shape;61;p5: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69" name="Google Shape;69;p6: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5: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77" name="Google Shape;77;p15: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87" name="Google Shape;87;p7: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480"/>
              </a:spcBef>
              <a:spcAft>
                <a:spcPts val="0"/>
              </a:spcAft>
              <a:buNone/>
            </a:pPr>
            <a:r>
              <a:t/>
            </a:r>
            <a:endParaRPr/>
          </a:p>
        </p:txBody>
      </p:sp>
      <p:sp>
        <p:nvSpPr>
          <p:cNvPr id="93" name="Google Shape;93;p8: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p25"/>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5"/>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853"/>
              </a:spcBef>
              <a:spcAft>
                <a:spcPts val="0"/>
              </a:spcAft>
              <a:buClr>
                <a:schemeClr val="lt2"/>
              </a:buClr>
              <a:buSzPts val="4267"/>
              <a:buNone/>
              <a:defRPr>
                <a:solidFill>
                  <a:schemeClr val="lt2"/>
                </a:solidFill>
              </a:defRPr>
            </a:lvl1pPr>
            <a:lvl2pPr lvl="1" algn="ctr">
              <a:spcBef>
                <a:spcPts val="747"/>
              </a:spcBef>
              <a:spcAft>
                <a:spcPts val="0"/>
              </a:spcAft>
              <a:buClr>
                <a:srgbClr val="D19888"/>
              </a:buClr>
              <a:buSzPts val="3733"/>
              <a:buNone/>
              <a:defRPr>
                <a:solidFill>
                  <a:srgbClr val="D19888"/>
                </a:solidFill>
              </a:defRPr>
            </a:lvl2pPr>
            <a:lvl3pPr lvl="2" algn="ctr">
              <a:spcBef>
                <a:spcPts val="640"/>
              </a:spcBef>
              <a:spcAft>
                <a:spcPts val="0"/>
              </a:spcAft>
              <a:buClr>
                <a:srgbClr val="D19888"/>
              </a:buClr>
              <a:buSzPts val="3200"/>
              <a:buNone/>
              <a:defRPr>
                <a:solidFill>
                  <a:srgbClr val="D19888"/>
                </a:solidFill>
              </a:defRPr>
            </a:lvl3pPr>
            <a:lvl4pPr lvl="3" algn="ctr">
              <a:spcBef>
                <a:spcPts val="533"/>
              </a:spcBef>
              <a:spcAft>
                <a:spcPts val="0"/>
              </a:spcAft>
              <a:buClr>
                <a:srgbClr val="D19888"/>
              </a:buClr>
              <a:buSzPts val="2667"/>
              <a:buNone/>
              <a:defRPr>
                <a:solidFill>
                  <a:srgbClr val="D19888"/>
                </a:solidFill>
              </a:defRPr>
            </a:lvl4pPr>
            <a:lvl5pPr lvl="4" algn="ctr">
              <a:spcBef>
                <a:spcPts val="533"/>
              </a:spcBef>
              <a:spcAft>
                <a:spcPts val="0"/>
              </a:spcAft>
              <a:buClr>
                <a:srgbClr val="D19888"/>
              </a:buClr>
              <a:buSzPts val="2667"/>
              <a:buNone/>
              <a:defRPr>
                <a:solidFill>
                  <a:srgbClr val="D19888"/>
                </a:solidFill>
              </a:defRPr>
            </a:lvl5pPr>
            <a:lvl6pPr lvl="5" algn="ctr">
              <a:spcBef>
                <a:spcPts val="533"/>
              </a:spcBef>
              <a:spcAft>
                <a:spcPts val="0"/>
              </a:spcAft>
              <a:buClr>
                <a:srgbClr val="D19888"/>
              </a:buClr>
              <a:buSzPts val="2667"/>
              <a:buNone/>
              <a:defRPr>
                <a:solidFill>
                  <a:srgbClr val="D19888"/>
                </a:solidFill>
              </a:defRPr>
            </a:lvl6pPr>
            <a:lvl7pPr lvl="6" algn="ctr">
              <a:spcBef>
                <a:spcPts val="533"/>
              </a:spcBef>
              <a:spcAft>
                <a:spcPts val="0"/>
              </a:spcAft>
              <a:buClr>
                <a:srgbClr val="D19888"/>
              </a:buClr>
              <a:buSzPts val="2667"/>
              <a:buNone/>
              <a:defRPr>
                <a:solidFill>
                  <a:srgbClr val="D19888"/>
                </a:solidFill>
              </a:defRPr>
            </a:lvl7pPr>
            <a:lvl8pPr lvl="7" algn="ctr">
              <a:spcBef>
                <a:spcPts val="533"/>
              </a:spcBef>
              <a:spcAft>
                <a:spcPts val="0"/>
              </a:spcAft>
              <a:buClr>
                <a:srgbClr val="D19888"/>
              </a:buClr>
              <a:buSzPts val="2667"/>
              <a:buNone/>
              <a:defRPr>
                <a:solidFill>
                  <a:srgbClr val="D19888"/>
                </a:solidFill>
              </a:defRPr>
            </a:lvl8pPr>
            <a:lvl9pPr lvl="8" algn="ctr">
              <a:spcBef>
                <a:spcPts val="533"/>
              </a:spcBef>
              <a:spcAft>
                <a:spcPts val="0"/>
              </a:spcAft>
              <a:buClr>
                <a:srgbClr val="D19888"/>
              </a:buClr>
              <a:buSzPts val="2667"/>
              <a:buNone/>
              <a:defRPr>
                <a:solidFill>
                  <a:srgbClr val="D19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6"/>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body"/>
          </p:nvPr>
        </p:nvSpPr>
        <p:spPr>
          <a:xfrm>
            <a:off x="609600" y="2243328"/>
            <a:ext cx="10972800" cy="38862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2"/>
              </a:buClr>
              <a:buSzPts val="1800"/>
              <a:buChar char="•"/>
              <a:defRPr/>
            </a:lvl1pPr>
            <a:lvl2pPr indent="-342900" lvl="1" marL="914400" algn="l">
              <a:spcBef>
                <a:spcPts val="360"/>
              </a:spcBef>
              <a:spcAft>
                <a:spcPts val="0"/>
              </a:spcAft>
              <a:buClr>
                <a:schemeClr val="lt2"/>
              </a:buClr>
              <a:buSzPts val="1800"/>
              <a:buChar char="–"/>
              <a:defRPr/>
            </a:lvl2pPr>
            <a:lvl3pPr indent="-342900" lvl="2" marL="1371600" algn="l">
              <a:spcBef>
                <a:spcPts val="360"/>
              </a:spcBef>
              <a:spcAft>
                <a:spcPts val="0"/>
              </a:spcAft>
              <a:buClr>
                <a:schemeClr val="lt2"/>
              </a:buClr>
              <a:buSzPts val="1800"/>
              <a:buChar char="•"/>
              <a:defRPr/>
            </a:lvl3pPr>
            <a:lvl4pPr indent="-342900" lvl="3" marL="1828800" algn="l">
              <a:spcBef>
                <a:spcPts val="360"/>
              </a:spcBef>
              <a:spcAft>
                <a:spcPts val="0"/>
              </a:spcAft>
              <a:buClr>
                <a:schemeClr val="lt2"/>
              </a:buClr>
              <a:buSzPts val="1800"/>
              <a:buChar char="–"/>
              <a:defRPr/>
            </a:lvl4pPr>
            <a:lvl5pPr indent="-342900" lvl="4" marL="2286000" algn="l">
              <a:spcBef>
                <a:spcPts val="360"/>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7"/>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lt2"/>
              </a:buClr>
              <a:buSzPts val="5333"/>
              <a:buFont typeface="Arial"/>
              <a:buNone/>
              <a:defRPr b="1" sz="5333"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7"/>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533"/>
              </a:spcBef>
              <a:spcAft>
                <a:spcPts val="0"/>
              </a:spcAft>
              <a:buClr>
                <a:schemeClr val="lt2"/>
              </a:buClr>
              <a:buSzPts val="2667"/>
              <a:buNone/>
              <a:defRPr sz="2667">
                <a:solidFill>
                  <a:schemeClr val="lt2"/>
                </a:solidFill>
                <a:latin typeface="Arial"/>
                <a:ea typeface="Arial"/>
                <a:cs typeface="Arial"/>
                <a:sym typeface="Arial"/>
              </a:defRPr>
            </a:lvl1pPr>
            <a:lvl2pPr indent="-228600" lvl="1" marL="914400" algn="l">
              <a:spcBef>
                <a:spcPts val="480"/>
              </a:spcBef>
              <a:spcAft>
                <a:spcPts val="0"/>
              </a:spcAft>
              <a:buClr>
                <a:srgbClr val="D19888"/>
              </a:buClr>
              <a:buSzPts val="2400"/>
              <a:buNone/>
              <a:defRPr sz="2400">
                <a:solidFill>
                  <a:srgbClr val="D19888"/>
                </a:solidFill>
              </a:defRPr>
            </a:lvl2pPr>
            <a:lvl3pPr indent="-228600" lvl="2" marL="1371600" algn="l">
              <a:spcBef>
                <a:spcPts val="427"/>
              </a:spcBef>
              <a:spcAft>
                <a:spcPts val="0"/>
              </a:spcAft>
              <a:buClr>
                <a:srgbClr val="D19888"/>
              </a:buClr>
              <a:buSzPts val="2133"/>
              <a:buNone/>
              <a:defRPr sz="2133">
                <a:solidFill>
                  <a:srgbClr val="D19888"/>
                </a:solidFill>
              </a:defRPr>
            </a:lvl3pPr>
            <a:lvl4pPr indent="-228600" lvl="3" marL="1828800" algn="l">
              <a:spcBef>
                <a:spcPts val="373"/>
              </a:spcBef>
              <a:spcAft>
                <a:spcPts val="0"/>
              </a:spcAft>
              <a:buClr>
                <a:srgbClr val="D19888"/>
              </a:buClr>
              <a:buSzPts val="1867"/>
              <a:buNone/>
              <a:defRPr sz="1867">
                <a:solidFill>
                  <a:srgbClr val="D19888"/>
                </a:solidFill>
              </a:defRPr>
            </a:lvl4pPr>
            <a:lvl5pPr indent="-228600" lvl="4" marL="2286000" algn="l">
              <a:spcBef>
                <a:spcPts val="373"/>
              </a:spcBef>
              <a:spcAft>
                <a:spcPts val="0"/>
              </a:spcAft>
              <a:buClr>
                <a:srgbClr val="D19888"/>
              </a:buClr>
              <a:buSzPts val="1867"/>
              <a:buNone/>
              <a:defRPr sz="1867">
                <a:solidFill>
                  <a:srgbClr val="D19888"/>
                </a:solidFill>
              </a:defRPr>
            </a:lvl5pPr>
            <a:lvl6pPr indent="-228600" lvl="5" marL="2743200" algn="l">
              <a:spcBef>
                <a:spcPts val="373"/>
              </a:spcBef>
              <a:spcAft>
                <a:spcPts val="0"/>
              </a:spcAft>
              <a:buClr>
                <a:srgbClr val="D19888"/>
              </a:buClr>
              <a:buSzPts val="1867"/>
              <a:buNone/>
              <a:defRPr sz="1867">
                <a:solidFill>
                  <a:srgbClr val="D19888"/>
                </a:solidFill>
              </a:defRPr>
            </a:lvl6pPr>
            <a:lvl7pPr indent="-228600" lvl="6" marL="3200400" algn="l">
              <a:spcBef>
                <a:spcPts val="373"/>
              </a:spcBef>
              <a:spcAft>
                <a:spcPts val="0"/>
              </a:spcAft>
              <a:buClr>
                <a:srgbClr val="D19888"/>
              </a:buClr>
              <a:buSzPts val="1867"/>
              <a:buNone/>
              <a:defRPr sz="1867">
                <a:solidFill>
                  <a:srgbClr val="D19888"/>
                </a:solidFill>
              </a:defRPr>
            </a:lvl7pPr>
            <a:lvl8pPr indent="-228600" lvl="7" marL="3657600" algn="l">
              <a:spcBef>
                <a:spcPts val="373"/>
              </a:spcBef>
              <a:spcAft>
                <a:spcPts val="0"/>
              </a:spcAft>
              <a:buClr>
                <a:srgbClr val="D19888"/>
              </a:buClr>
              <a:buSzPts val="1867"/>
              <a:buNone/>
              <a:defRPr sz="1867">
                <a:solidFill>
                  <a:srgbClr val="D19888"/>
                </a:solidFill>
              </a:defRPr>
            </a:lvl8pPr>
            <a:lvl9pPr indent="-228600" lvl="8" marL="4114800" algn="l">
              <a:spcBef>
                <a:spcPts val="373"/>
              </a:spcBef>
              <a:spcAft>
                <a:spcPts val="0"/>
              </a:spcAft>
              <a:buClr>
                <a:srgbClr val="D19888"/>
              </a:buClr>
              <a:buSzPts val="1867"/>
              <a:buNone/>
              <a:defRPr sz="1867">
                <a:solidFill>
                  <a:srgbClr val="D19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28"/>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609600" y="2243328"/>
            <a:ext cx="5384800" cy="4144963"/>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lt2"/>
              </a:buClr>
              <a:buSzPts val="3733"/>
              <a:buChar char="•"/>
              <a:defRPr sz="3733"/>
            </a:lvl1pPr>
            <a:lvl2pPr indent="-431800" lvl="1" marL="914400" algn="l">
              <a:spcBef>
                <a:spcPts val="640"/>
              </a:spcBef>
              <a:spcAft>
                <a:spcPts val="0"/>
              </a:spcAft>
              <a:buClr>
                <a:schemeClr val="lt2"/>
              </a:buClr>
              <a:buSzPts val="3200"/>
              <a:buChar char="–"/>
              <a:defRPr sz="3200"/>
            </a:lvl2pPr>
            <a:lvl3pPr indent="-397954" lvl="2" marL="1371600" algn="l">
              <a:spcBef>
                <a:spcPts val="533"/>
              </a:spcBef>
              <a:spcAft>
                <a:spcPts val="0"/>
              </a:spcAft>
              <a:buClr>
                <a:schemeClr val="lt2"/>
              </a:buClr>
              <a:buSzPts val="2667"/>
              <a:buChar char="•"/>
              <a:defRPr sz="2667"/>
            </a:lvl3pPr>
            <a:lvl4pPr indent="-381000" lvl="3" marL="1828800" algn="l">
              <a:spcBef>
                <a:spcPts val="480"/>
              </a:spcBef>
              <a:spcAft>
                <a:spcPts val="0"/>
              </a:spcAft>
              <a:buClr>
                <a:schemeClr val="lt2"/>
              </a:buClr>
              <a:buSzPts val="2400"/>
              <a:buChar char="–"/>
              <a:defRPr sz="2400"/>
            </a:lvl4pPr>
            <a:lvl5pPr indent="-381000" lvl="4" marL="2286000" algn="l">
              <a:spcBef>
                <a:spcPts val="480"/>
              </a:spcBef>
              <a:spcAft>
                <a:spcPts val="0"/>
              </a:spcAft>
              <a:buClr>
                <a:schemeClr val="lt2"/>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24" name="Google Shape;24;p28"/>
          <p:cNvSpPr txBox="1"/>
          <p:nvPr>
            <p:ph idx="2" type="body"/>
          </p:nvPr>
        </p:nvSpPr>
        <p:spPr>
          <a:xfrm>
            <a:off x="6197600" y="2243328"/>
            <a:ext cx="5384800" cy="4144963"/>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lt2"/>
              </a:buClr>
              <a:buSzPts val="3733"/>
              <a:buChar char="•"/>
              <a:defRPr sz="3733"/>
            </a:lvl1pPr>
            <a:lvl2pPr indent="-431800" lvl="1" marL="914400" algn="l">
              <a:spcBef>
                <a:spcPts val="640"/>
              </a:spcBef>
              <a:spcAft>
                <a:spcPts val="0"/>
              </a:spcAft>
              <a:buClr>
                <a:schemeClr val="lt2"/>
              </a:buClr>
              <a:buSzPts val="3200"/>
              <a:buChar char="–"/>
              <a:defRPr sz="3200"/>
            </a:lvl2pPr>
            <a:lvl3pPr indent="-397954" lvl="2" marL="1371600" algn="l">
              <a:spcBef>
                <a:spcPts val="533"/>
              </a:spcBef>
              <a:spcAft>
                <a:spcPts val="0"/>
              </a:spcAft>
              <a:buClr>
                <a:schemeClr val="lt2"/>
              </a:buClr>
              <a:buSzPts val="2667"/>
              <a:buChar char="•"/>
              <a:defRPr sz="2667"/>
            </a:lvl3pPr>
            <a:lvl4pPr indent="-381000" lvl="3" marL="1828800" algn="l">
              <a:spcBef>
                <a:spcPts val="480"/>
              </a:spcBef>
              <a:spcAft>
                <a:spcPts val="0"/>
              </a:spcAft>
              <a:buClr>
                <a:schemeClr val="lt2"/>
              </a:buClr>
              <a:buSzPts val="2400"/>
              <a:buChar char="–"/>
              <a:defRPr sz="2400"/>
            </a:lvl4pPr>
            <a:lvl5pPr indent="-381000" lvl="4" marL="2286000" algn="l">
              <a:spcBef>
                <a:spcPts val="480"/>
              </a:spcBef>
              <a:spcAft>
                <a:spcPts val="0"/>
              </a:spcAft>
              <a:buClr>
                <a:schemeClr val="lt2"/>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25" name="Shape 25"/>
        <p:cNvGrpSpPr/>
        <p:nvPr/>
      </p:nvGrpSpPr>
      <p:grpSpPr>
        <a:xfrm>
          <a:off x="0" y="0"/>
          <a:ext cx="0" cy="0"/>
          <a:chOff x="0" y="0"/>
          <a:chExt cx="0" cy="0"/>
        </a:xfrm>
      </p:grpSpPr>
      <p:sp>
        <p:nvSpPr>
          <p:cNvPr id="26" name="Google Shape;26;p29"/>
          <p:cNvSpPr txBox="1"/>
          <p:nvPr>
            <p:ph type="title"/>
          </p:nvPr>
        </p:nvSpPr>
        <p:spPr>
          <a:xfrm>
            <a:off x="560918" y="855347"/>
            <a:ext cx="4011084" cy="116205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667"/>
              <a:buFont typeface="Arial"/>
              <a:buNone/>
              <a:defRPr b="1" sz="2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9"/>
          <p:cNvSpPr txBox="1"/>
          <p:nvPr>
            <p:ph idx="1" type="body"/>
          </p:nvPr>
        </p:nvSpPr>
        <p:spPr>
          <a:xfrm>
            <a:off x="4766733" y="1227845"/>
            <a:ext cx="6815667" cy="5401555"/>
          </a:xfrm>
          <a:prstGeom prst="rect">
            <a:avLst/>
          </a:prstGeom>
          <a:noFill/>
          <a:ln>
            <a:noFill/>
          </a:ln>
        </p:spPr>
        <p:txBody>
          <a:bodyPr anchorCtr="0" anchor="t" bIns="45700" lIns="91425" spcFirstLastPara="1" rIns="91425" wrap="square" tIns="45700">
            <a:normAutofit/>
          </a:bodyPr>
          <a:lstStyle>
            <a:lvl1pPr indent="-499554" lvl="0" marL="457200" algn="l">
              <a:spcBef>
                <a:spcPts val="853"/>
              </a:spcBef>
              <a:spcAft>
                <a:spcPts val="0"/>
              </a:spcAft>
              <a:buClr>
                <a:schemeClr val="lt2"/>
              </a:buClr>
              <a:buSzPts val="4267"/>
              <a:buChar char="•"/>
              <a:defRPr sz="4267"/>
            </a:lvl1pPr>
            <a:lvl2pPr indent="-465645" lvl="1" marL="914400" algn="l">
              <a:spcBef>
                <a:spcPts val="747"/>
              </a:spcBef>
              <a:spcAft>
                <a:spcPts val="0"/>
              </a:spcAft>
              <a:buClr>
                <a:schemeClr val="lt2"/>
              </a:buClr>
              <a:buSzPts val="3733"/>
              <a:buChar char="–"/>
              <a:defRPr sz="3733"/>
            </a:lvl2pPr>
            <a:lvl3pPr indent="-431800" lvl="2" marL="1371600" algn="l">
              <a:spcBef>
                <a:spcPts val="640"/>
              </a:spcBef>
              <a:spcAft>
                <a:spcPts val="0"/>
              </a:spcAft>
              <a:buClr>
                <a:schemeClr val="lt2"/>
              </a:buClr>
              <a:buSzPts val="3200"/>
              <a:buChar char="•"/>
              <a:defRPr sz="3200"/>
            </a:lvl3pPr>
            <a:lvl4pPr indent="-397954" lvl="3" marL="1828800" algn="l">
              <a:spcBef>
                <a:spcPts val="533"/>
              </a:spcBef>
              <a:spcAft>
                <a:spcPts val="0"/>
              </a:spcAft>
              <a:buClr>
                <a:schemeClr val="lt2"/>
              </a:buClr>
              <a:buSzPts val="2667"/>
              <a:buChar char="–"/>
              <a:defRPr sz="2667"/>
            </a:lvl4pPr>
            <a:lvl5pPr indent="-397954" lvl="4" marL="2286000" algn="l">
              <a:spcBef>
                <a:spcPts val="533"/>
              </a:spcBef>
              <a:spcAft>
                <a:spcPts val="0"/>
              </a:spcAft>
              <a:buClr>
                <a:schemeClr val="lt2"/>
              </a:buClr>
              <a:buSzPts val="2667"/>
              <a:buChar char="»"/>
              <a:defRPr sz="2667"/>
            </a:lvl5pPr>
            <a:lvl6pPr indent="-397954" lvl="5" marL="2743200" algn="l">
              <a:spcBef>
                <a:spcPts val="533"/>
              </a:spcBef>
              <a:spcAft>
                <a:spcPts val="0"/>
              </a:spcAft>
              <a:buClr>
                <a:schemeClr val="dk1"/>
              </a:buClr>
              <a:buSzPts val="2667"/>
              <a:buChar char="•"/>
              <a:defRPr sz="2667"/>
            </a:lvl6pPr>
            <a:lvl7pPr indent="-397954" lvl="6" marL="3200400" algn="l">
              <a:spcBef>
                <a:spcPts val="533"/>
              </a:spcBef>
              <a:spcAft>
                <a:spcPts val="0"/>
              </a:spcAft>
              <a:buClr>
                <a:schemeClr val="dk1"/>
              </a:buClr>
              <a:buSzPts val="2667"/>
              <a:buChar char="•"/>
              <a:defRPr sz="2667"/>
            </a:lvl7pPr>
            <a:lvl8pPr indent="-397954" lvl="7" marL="3657600" algn="l">
              <a:spcBef>
                <a:spcPts val="533"/>
              </a:spcBef>
              <a:spcAft>
                <a:spcPts val="0"/>
              </a:spcAft>
              <a:buClr>
                <a:schemeClr val="dk1"/>
              </a:buClr>
              <a:buSzPts val="2667"/>
              <a:buChar char="•"/>
              <a:defRPr sz="2667"/>
            </a:lvl8pPr>
            <a:lvl9pPr indent="-397954" lvl="8" marL="4114800" algn="l">
              <a:spcBef>
                <a:spcPts val="533"/>
              </a:spcBef>
              <a:spcAft>
                <a:spcPts val="0"/>
              </a:spcAft>
              <a:buClr>
                <a:schemeClr val="dk1"/>
              </a:buClr>
              <a:buSzPts val="2667"/>
              <a:buChar char="•"/>
              <a:defRPr sz="2667"/>
            </a:lvl9pPr>
          </a:lstStyle>
          <a:p/>
        </p:txBody>
      </p:sp>
      <p:sp>
        <p:nvSpPr>
          <p:cNvPr id="28" name="Google Shape;28;p29"/>
          <p:cNvSpPr txBox="1"/>
          <p:nvPr>
            <p:ph idx="2" type="body"/>
          </p:nvPr>
        </p:nvSpPr>
        <p:spPr>
          <a:xfrm>
            <a:off x="560918" y="2135506"/>
            <a:ext cx="4011084" cy="4189095"/>
          </a:xfrm>
          <a:prstGeom prst="rect">
            <a:avLst/>
          </a:prstGeom>
          <a:noFill/>
          <a:ln>
            <a:noFill/>
          </a:ln>
        </p:spPr>
        <p:txBody>
          <a:bodyPr anchorCtr="0" anchor="t" bIns="45700" lIns="91425" spcFirstLastPara="1" rIns="91425" wrap="square" tIns="45700">
            <a:normAutofit/>
          </a:bodyPr>
          <a:lstStyle>
            <a:lvl1pPr indent="-228600" lvl="0" marL="457200" algn="l">
              <a:spcBef>
                <a:spcPts val="373"/>
              </a:spcBef>
              <a:spcAft>
                <a:spcPts val="0"/>
              </a:spcAft>
              <a:buClr>
                <a:schemeClr val="lt2"/>
              </a:buClr>
              <a:buSzPts val="1867"/>
              <a:buNone/>
              <a:defRPr sz="1867"/>
            </a:lvl1pPr>
            <a:lvl2pPr indent="-228600" lvl="1" marL="914400" algn="l">
              <a:spcBef>
                <a:spcPts val="320"/>
              </a:spcBef>
              <a:spcAft>
                <a:spcPts val="0"/>
              </a:spcAft>
              <a:buClr>
                <a:schemeClr val="lt2"/>
              </a:buClr>
              <a:buSzPts val="1600"/>
              <a:buNone/>
              <a:defRPr sz="1600"/>
            </a:lvl2pPr>
            <a:lvl3pPr indent="-228600" lvl="2" marL="1371600" algn="l">
              <a:spcBef>
                <a:spcPts val="267"/>
              </a:spcBef>
              <a:spcAft>
                <a:spcPts val="0"/>
              </a:spcAft>
              <a:buClr>
                <a:schemeClr val="lt2"/>
              </a:buClr>
              <a:buSzPts val="1333"/>
              <a:buNone/>
              <a:defRPr sz="1333"/>
            </a:lvl3pPr>
            <a:lvl4pPr indent="-228600" lvl="3" marL="1828800" algn="l">
              <a:spcBef>
                <a:spcPts val="240"/>
              </a:spcBef>
              <a:spcAft>
                <a:spcPts val="0"/>
              </a:spcAft>
              <a:buClr>
                <a:schemeClr val="lt2"/>
              </a:buClr>
              <a:buSzPts val="1200"/>
              <a:buNone/>
              <a:defRPr sz="1200"/>
            </a:lvl4pPr>
            <a:lvl5pPr indent="-228600" lvl="4" marL="2286000" algn="l">
              <a:spcBef>
                <a:spcPts val="240"/>
              </a:spcBef>
              <a:spcAft>
                <a:spcPts val="0"/>
              </a:spcAft>
              <a:buClr>
                <a:schemeClr val="lt2"/>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9" name="Shape 29"/>
        <p:cNvGrpSpPr/>
        <p:nvPr/>
      </p:nvGrpSpPr>
      <p:grpSpPr>
        <a:xfrm>
          <a:off x="0" y="0"/>
          <a:ext cx="0" cy="0"/>
          <a:chOff x="0" y="0"/>
          <a:chExt cx="0" cy="0"/>
        </a:xfrm>
      </p:grpSpPr>
      <p:sp>
        <p:nvSpPr>
          <p:cNvPr id="30" name="Google Shape;30;p30"/>
          <p:cNvSpPr txBox="1"/>
          <p:nvPr>
            <p:ph type="title"/>
          </p:nvPr>
        </p:nvSpPr>
        <p:spPr>
          <a:xfrm>
            <a:off x="2389717" y="5105400"/>
            <a:ext cx="7315200" cy="56769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667"/>
              <a:buFont typeface="Arial"/>
              <a:buNone/>
              <a:defRPr b="1" sz="2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0"/>
          <p:cNvSpPr/>
          <p:nvPr>
            <p:ph idx="2" type="pic"/>
          </p:nvPr>
        </p:nvSpPr>
        <p:spPr>
          <a:xfrm>
            <a:off x="2389717" y="914400"/>
            <a:ext cx="7315200" cy="4114800"/>
          </a:xfrm>
          <a:prstGeom prst="rect">
            <a:avLst/>
          </a:prstGeom>
          <a:noFill/>
          <a:ln>
            <a:noFill/>
          </a:ln>
        </p:spPr>
      </p:sp>
      <p:sp>
        <p:nvSpPr>
          <p:cNvPr id="32" name="Google Shape;32;p30"/>
          <p:cNvSpPr txBox="1"/>
          <p:nvPr>
            <p:ph idx="1" type="body"/>
          </p:nvPr>
        </p:nvSpPr>
        <p:spPr>
          <a:xfrm>
            <a:off x="2389717" y="5673090"/>
            <a:ext cx="7315200" cy="803911"/>
          </a:xfrm>
          <a:prstGeom prst="rect">
            <a:avLst/>
          </a:prstGeom>
          <a:noFill/>
          <a:ln>
            <a:noFill/>
          </a:ln>
        </p:spPr>
        <p:txBody>
          <a:bodyPr anchorCtr="0" anchor="t" bIns="45700" lIns="91425" spcFirstLastPara="1" rIns="91425" wrap="square" tIns="45700">
            <a:normAutofit/>
          </a:bodyPr>
          <a:lstStyle>
            <a:lvl1pPr indent="-228600" lvl="0" marL="457200" algn="l">
              <a:spcBef>
                <a:spcPts val="373"/>
              </a:spcBef>
              <a:spcAft>
                <a:spcPts val="0"/>
              </a:spcAft>
              <a:buClr>
                <a:schemeClr val="lt2"/>
              </a:buClr>
              <a:buSzPts val="1867"/>
              <a:buNone/>
              <a:defRPr sz="1867"/>
            </a:lvl1pPr>
            <a:lvl2pPr indent="-228600" lvl="1" marL="914400" algn="l">
              <a:spcBef>
                <a:spcPts val="320"/>
              </a:spcBef>
              <a:spcAft>
                <a:spcPts val="0"/>
              </a:spcAft>
              <a:buClr>
                <a:schemeClr val="lt2"/>
              </a:buClr>
              <a:buSzPts val="1600"/>
              <a:buNone/>
              <a:defRPr sz="1600"/>
            </a:lvl2pPr>
            <a:lvl3pPr indent="-228600" lvl="2" marL="1371600" algn="l">
              <a:spcBef>
                <a:spcPts val="267"/>
              </a:spcBef>
              <a:spcAft>
                <a:spcPts val="0"/>
              </a:spcAft>
              <a:buClr>
                <a:schemeClr val="lt2"/>
              </a:buClr>
              <a:buSzPts val="1333"/>
              <a:buNone/>
              <a:defRPr sz="1333"/>
            </a:lvl3pPr>
            <a:lvl4pPr indent="-228600" lvl="3" marL="1828800" algn="l">
              <a:spcBef>
                <a:spcPts val="240"/>
              </a:spcBef>
              <a:spcAft>
                <a:spcPts val="0"/>
              </a:spcAft>
              <a:buClr>
                <a:schemeClr val="lt2"/>
              </a:buClr>
              <a:buSzPts val="1200"/>
              <a:buNone/>
              <a:defRPr sz="1200"/>
            </a:lvl4pPr>
            <a:lvl5pPr indent="-228600" lvl="4" marL="2286000" algn="l">
              <a:spcBef>
                <a:spcPts val="240"/>
              </a:spcBef>
              <a:spcAft>
                <a:spcPts val="0"/>
              </a:spcAft>
              <a:buClr>
                <a:schemeClr val="lt2"/>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5867"/>
              <a:buFont typeface="Arial"/>
              <a:buNone/>
              <a:defRPr b="0" i="0" sz="5867" u="none" cap="none" strike="noStrike">
                <a:solidFill>
                  <a:schemeClr val="l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609600" y="2239963"/>
            <a:ext cx="10972800" cy="3886200"/>
          </a:xfrm>
          <a:prstGeom prst="rect">
            <a:avLst/>
          </a:prstGeom>
          <a:noFill/>
          <a:ln>
            <a:noFill/>
          </a:ln>
        </p:spPr>
        <p:txBody>
          <a:bodyPr anchorCtr="0" anchor="t" bIns="45700" lIns="91425" spcFirstLastPara="1" rIns="91425" wrap="square" tIns="45700">
            <a:normAutofit/>
          </a:bodyPr>
          <a:lstStyle>
            <a:lvl1pPr indent="-499554" lvl="0" marL="457200" marR="0" rtl="0" algn="l">
              <a:spcBef>
                <a:spcPts val="853"/>
              </a:spcBef>
              <a:spcAft>
                <a:spcPts val="0"/>
              </a:spcAft>
              <a:buClr>
                <a:schemeClr val="lt2"/>
              </a:buClr>
              <a:buSzPts val="4267"/>
              <a:buFont typeface="Arial"/>
              <a:buChar char="•"/>
              <a:defRPr b="0" i="0" sz="4267" u="none" cap="none" strike="noStrike">
                <a:solidFill>
                  <a:schemeClr val="lt2"/>
                </a:solidFill>
                <a:latin typeface="Arial"/>
                <a:ea typeface="Arial"/>
                <a:cs typeface="Arial"/>
                <a:sym typeface="Arial"/>
              </a:defRPr>
            </a:lvl1pPr>
            <a:lvl2pPr indent="-465645" lvl="1" marL="914400" marR="0" rtl="0" algn="l">
              <a:spcBef>
                <a:spcPts val="747"/>
              </a:spcBef>
              <a:spcAft>
                <a:spcPts val="0"/>
              </a:spcAft>
              <a:buClr>
                <a:schemeClr val="lt2"/>
              </a:buClr>
              <a:buSzPts val="3733"/>
              <a:buFont typeface="Arial"/>
              <a:buChar char="–"/>
              <a:defRPr b="0" i="0" sz="3733" u="none" cap="none" strike="noStrike">
                <a:solidFill>
                  <a:schemeClr val="lt2"/>
                </a:solidFill>
                <a:latin typeface="Arial"/>
                <a:ea typeface="Arial"/>
                <a:cs typeface="Arial"/>
                <a:sym typeface="Arial"/>
              </a:defRPr>
            </a:lvl2pPr>
            <a:lvl3pPr indent="-431800" lvl="2" marL="1371600" marR="0" rtl="0" algn="l">
              <a:spcBef>
                <a:spcPts val="640"/>
              </a:spcBef>
              <a:spcAft>
                <a:spcPts val="0"/>
              </a:spcAft>
              <a:buClr>
                <a:schemeClr val="lt2"/>
              </a:buClr>
              <a:buSzPts val="3200"/>
              <a:buFont typeface="Arial"/>
              <a:buChar char="•"/>
              <a:defRPr b="0" i="0" sz="3200" u="none" cap="none" strike="noStrike">
                <a:solidFill>
                  <a:schemeClr val="lt2"/>
                </a:solidFill>
                <a:latin typeface="Arial"/>
                <a:ea typeface="Arial"/>
                <a:cs typeface="Arial"/>
                <a:sym typeface="Arial"/>
              </a:defRPr>
            </a:lvl3pPr>
            <a:lvl4pPr indent="-397954" lvl="3" marL="1828800" marR="0" rtl="0" algn="l">
              <a:spcBef>
                <a:spcPts val="533"/>
              </a:spcBef>
              <a:spcAft>
                <a:spcPts val="0"/>
              </a:spcAft>
              <a:buClr>
                <a:schemeClr val="lt2"/>
              </a:buClr>
              <a:buSzPts val="2667"/>
              <a:buFont typeface="Arial"/>
              <a:buChar char="–"/>
              <a:defRPr b="0" i="0" sz="2667" u="none" cap="none" strike="noStrike">
                <a:solidFill>
                  <a:schemeClr val="lt2"/>
                </a:solidFill>
                <a:latin typeface="Arial"/>
                <a:ea typeface="Arial"/>
                <a:cs typeface="Arial"/>
                <a:sym typeface="Arial"/>
              </a:defRPr>
            </a:lvl4pPr>
            <a:lvl5pPr indent="-397954" lvl="4" marL="2286000" marR="0" rtl="0" algn="l">
              <a:spcBef>
                <a:spcPts val="533"/>
              </a:spcBef>
              <a:spcAft>
                <a:spcPts val="0"/>
              </a:spcAft>
              <a:buClr>
                <a:schemeClr val="lt2"/>
              </a:buClr>
              <a:buSzPts val="2667"/>
              <a:buFont typeface="Arial"/>
              <a:buChar char="»"/>
              <a:defRPr b="0" i="0" sz="2667" u="none" cap="none" strike="noStrike">
                <a:solidFill>
                  <a:schemeClr val="lt2"/>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iaweixu@utexas.edu" TargetMode="External"/><Relationship Id="rId4" Type="http://schemas.openxmlformats.org/officeDocument/2006/relationships/hyperlink" Target="mailto:huiminxu@utexas.edu" TargetMode="External"/><Relationship Id="rId5" Type="http://schemas.openxmlformats.org/officeDocument/2006/relationships/hyperlink" Target="https://drive.google.com/drive/folders/10h831vsebrPFCSf9NlFqJWR_4_W6g1Q4?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hyperlink" Target="https://learn.deeplearning.ai/courses/chatgpt-prompt-eng/lesson/1/introduction" TargetMode="External"/><Relationship Id="rId5" Type="http://schemas.openxmlformats.org/officeDocument/2006/relationships/hyperlink" Target="https://learn.deeplearning.ai/courses/chatgpt-prompt-eng/lesson/1/introduc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learn.deeplearning.ai/courses/chatgpt-building-system/lesson/1/introduction" TargetMode="Externa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hyperlink" Target="https://learn.deeplearning.ai/courses/chatgpt-building-system/lesson/1/introduction" TargetMode="External"/><Relationship Id="rId5" Type="http://schemas.openxmlformats.org/officeDocument/2006/relationships/hyperlink" Target="https://platform.openai.com/docs/mode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learn.deeplearning.ai/courses/chatgpt-prompt-eng/lesson/1/introduction" TargetMode="External"/><Relationship Id="rId4" Type="http://schemas.openxmlformats.org/officeDocument/2006/relationships/hyperlink" Target="https://platform.openai.com/docs/guides/prompt-engineering" TargetMode="External"/><Relationship Id="rId5" Type="http://schemas.openxmlformats.org/officeDocument/2006/relationships/hyperlink" Target="https://rdi.berkeley.edu/llm-agents/assets/llm-reasoning.pdf" TargetMode="External"/><Relationship Id="rId6" Type="http://schemas.openxmlformats.org/officeDocument/2006/relationships/hyperlink" Target="https://www.promptingguide.a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openai.com/api/pricing/" TargetMode="Externa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lmarena.ai/" TargetMode="Externa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youtube.com/watch?v=zjkBMFhNj_g"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chatgpt.com/" TargetMode="External"/><Relationship Id="rId4" Type="http://schemas.openxmlformats.org/officeDocument/2006/relationships/hyperlink" Target="https://www.meta.ai/" TargetMode="External"/><Relationship Id="rId5" Type="http://schemas.openxmlformats.org/officeDocument/2006/relationships/hyperlink" Target="https://claude.ai/" TargetMode="External"/><Relationship Id="rId6" Type="http://schemas.openxmlformats.org/officeDocument/2006/relationships/hyperlink" Target="https://platform.openai.com/" TargetMode="External"/><Relationship Id="rId7" Type="http://schemas.openxmlformats.org/officeDocument/2006/relationships/hyperlink" Target="https://docs.anthropic.com/" TargetMode="External"/><Relationship Id="rId8" Type="http://schemas.openxmlformats.org/officeDocument/2006/relationships/hyperlink" Target="https://docs.mistral.ai/ap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rive.google.com/drive/folders/10h831vsebrPFCSf9NlFqJWR_4_W6g1Q4?usp=sharing" TargetMode="External"/><Relationship Id="rId4" Type="http://schemas.openxmlformats.org/officeDocument/2006/relationships/hyperlink" Target="https://platform.openai.com/api-keys" TargetMode="External"/><Relationship Id="rId5" Type="http://schemas.openxmlformats.org/officeDocument/2006/relationships/image" Target="../media/image5.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hyperlink" Target="https://learn.deeplearning.ai/courses/chatgpt-prompt-eng/lesson/1/introduction" TargetMode="External"/><Relationship Id="rId5" Type="http://schemas.openxmlformats.org/officeDocument/2006/relationships/hyperlink" Target="https://learn.deeplearning.ai/courses/chatgpt-prompt-eng/lesson/1/introduc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400"/>
              <a:buFont typeface="Arial"/>
              <a:buNone/>
            </a:pPr>
            <a:r>
              <a:rPr lang="en-US" sz="4400"/>
              <a:t>Prompt Engineering Tutorial</a:t>
            </a:r>
            <a:endParaRPr/>
          </a:p>
        </p:txBody>
      </p:sp>
      <p:sp>
        <p:nvSpPr>
          <p:cNvPr id="38" name="Google Shape;38;p1"/>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2800"/>
              <a:buNone/>
            </a:pPr>
            <a:r>
              <a:rPr lang="en-US" sz="2800"/>
              <a:t>Jiawei Xu, Huimin Xu</a:t>
            </a:r>
            <a:endParaRPr/>
          </a:p>
          <a:p>
            <a:pPr indent="0" lvl="0" marL="0" rtl="0" algn="ctr">
              <a:spcBef>
                <a:spcPts val="400"/>
              </a:spcBef>
              <a:spcAft>
                <a:spcPts val="0"/>
              </a:spcAft>
              <a:buClr>
                <a:schemeClr val="lt2"/>
              </a:buClr>
              <a:buSzPts val="2000"/>
              <a:buNone/>
            </a:pPr>
            <a:r>
              <a:rPr lang="en-US" sz="2000" u="sng">
                <a:solidFill>
                  <a:schemeClr val="hlink"/>
                </a:solidFill>
                <a:hlinkClick r:id="rId3"/>
              </a:rPr>
              <a:t>jiaweixu@utexas.edu</a:t>
            </a:r>
            <a:r>
              <a:rPr lang="en-US" sz="2000"/>
              <a:t>, </a:t>
            </a:r>
            <a:r>
              <a:rPr lang="en-US" sz="2000" u="sng">
                <a:solidFill>
                  <a:schemeClr val="hlink"/>
                </a:solidFill>
                <a:hlinkClick r:id="rId4"/>
              </a:rPr>
              <a:t>huiminxu@utexas.edu</a:t>
            </a:r>
            <a:endParaRPr sz="2000"/>
          </a:p>
          <a:p>
            <a:pPr indent="0" lvl="0" marL="0" rtl="0" algn="ctr">
              <a:spcBef>
                <a:spcPts val="400"/>
              </a:spcBef>
              <a:spcAft>
                <a:spcPts val="0"/>
              </a:spcAft>
              <a:buClr>
                <a:schemeClr val="lt2"/>
              </a:buClr>
              <a:buSzPts val="2000"/>
              <a:buNone/>
            </a:pPr>
            <a:r>
              <a:rPr lang="en-US" sz="2000"/>
              <a:t>October</a:t>
            </a:r>
            <a:r>
              <a:rPr lang="en-US" sz="2000"/>
              <a:t> 22, 2024</a:t>
            </a:r>
            <a:endParaRPr sz="2000"/>
          </a:p>
        </p:txBody>
      </p:sp>
      <p:sp>
        <p:nvSpPr>
          <p:cNvPr id="39" name="Google Shape;39;p1"/>
          <p:cNvSpPr txBox="1"/>
          <p:nvPr/>
        </p:nvSpPr>
        <p:spPr>
          <a:xfrm>
            <a:off x="647775" y="5924550"/>
            <a:ext cx="10759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t>Google Drive Link: </a:t>
            </a:r>
            <a:r>
              <a:rPr lang="en-US" sz="1700" u="sng">
                <a:solidFill>
                  <a:schemeClr val="hlink"/>
                </a:solidFill>
                <a:hlinkClick r:id="rId5"/>
              </a:rPr>
              <a:t>https://drive.google.com/drive/folders/10h831vsebrPFCSf9NlFqJWR_4_W6g1Q4?usp=sharing</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sz="4400"/>
              <a:t>1.Prompting Principles</a:t>
            </a:r>
            <a:endParaRPr/>
          </a:p>
        </p:txBody>
      </p:sp>
      <p:sp>
        <p:nvSpPr>
          <p:cNvPr id="102" name="Google Shape;102;p9"/>
          <p:cNvSpPr txBox="1"/>
          <p:nvPr>
            <p:ph idx="1" type="body"/>
          </p:nvPr>
        </p:nvSpPr>
        <p:spPr>
          <a:xfrm>
            <a:off x="609600" y="2243328"/>
            <a:ext cx="10972800" cy="3886200"/>
          </a:xfrm>
          <a:prstGeom prst="rect">
            <a:avLst/>
          </a:prstGeom>
          <a:noFill/>
          <a:ln>
            <a:noFill/>
          </a:ln>
        </p:spPr>
        <p:txBody>
          <a:bodyPr anchorCtr="0" anchor="t" bIns="45700" lIns="91425" spcFirstLastPara="1" rIns="91425" wrap="square" tIns="45700">
            <a:normAutofit/>
          </a:bodyPr>
          <a:lstStyle/>
          <a:p>
            <a:pPr indent="-457189" lvl="0" marL="457189" rtl="0" algn="l">
              <a:spcBef>
                <a:spcPts val="0"/>
              </a:spcBef>
              <a:spcAft>
                <a:spcPts val="0"/>
              </a:spcAft>
              <a:buClr>
                <a:schemeClr val="lt2"/>
              </a:buClr>
              <a:buSzPts val="2800"/>
              <a:buChar char="•"/>
            </a:pPr>
            <a:r>
              <a:rPr lang="en-US" sz="2800"/>
              <a:t>Principle 1: Write clear and specific instructions</a:t>
            </a:r>
            <a:endParaRPr/>
          </a:p>
          <a:p>
            <a:pPr indent="-457189" lvl="0" marL="457189" rtl="0" algn="l">
              <a:spcBef>
                <a:spcPts val="560"/>
              </a:spcBef>
              <a:spcAft>
                <a:spcPts val="0"/>
              </a:spcAft>
              <a:buClr>
                <a:schemeClr val="lt2"/>
              </a:buClr>
              <a:buSzPts val="2800"/>
              <a:buChar char="•"/>
            </a:pPr>
            <a:r>
              <a:rPr lang="en-US" sz="2800"/>
              <a:t>Principle 2: Give the model time to “think”</a:t>
            </a:r>
            <a:endParaRPr/>
          </a:p>
          <a:p>
            <a:pPr indent="-380990" lvl="1" marL="990575" rtl="0" algn="l">
              <a:spcBef>
                <a:spcPts val="453"/>
              </a:spcBef>
              <a:spcAft>
                <a:spcPts val="0"/>
              </a:spcAft>
              <a:buClr>
                <a:schemeClr val="lt2"/>
              </a:buClr>
              <a:buSzPts val="2266"/>
              <a:buChar char="–"/>
            </a:pPr>
            <a:r>
              <a:rPr lang="en-US" sz="2266"/>
              <a:t>Specify the steps required to complete a task</a:t>
            </a:r>
            <a:endParaRPr/>
          </a:p>
          <a:p>
            <a:pPr indent="-380990" lvl="1" marL="990575" rtl="0" algn="l">
              <a:spcBef>
                <a:spcPts val="453"/>
              </a:spcBef>
              <a:spcAft>
                <a:spcPts val="0"/>
              </a:spcAft>
              <a:buClr>
                <a:schemeClr val="lt2"/>
              </a:buClr>
              <a:buSzPts val="2266"/>
              <a:buChar char="–"/>
            </a:pPr>
            <a:r>
              <a:rPr lang="en-US" sz="2266"/>
              <a:t>Instruct the model to work out its own solution before rushing to a conclusion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sz="4400"/>
              <a:t>1.Prompting Principles</a:t>
            </a:r>
            <a:endParaRPr/>
          </a:p>
        </p:txBody>
      </p:sp>
      <p:sp>
        <p:nvSpPr>
          <p:cNvPr id="108" name="Google Shape;108;p10"/>
          <p:cNvSpPr txBox="1"/>
          <p:nvPr>
            <p:ph idx="1" type="body"/>
          </p:nvPr>
        </p:nvSpPr>
        <p:spPr>
          <a:xfrm>
            <a:off x="609600" y="2243328"/>
            <a:ext cx="10972800" cy="3886200"/>
          </a:xfrm>
          <a:prstGeom prst="rect">
            <a:avLst/>
          </a:prstGeom>
          <a:noFill/>
          <a:ln>
            <a:noFill/>
          </a:ln>
        </p:spPr>
        <p:txBody>
          <a:bodyPr anchorCtr="0" anchor="t" bIns="45700" lIns="91425" spcFirstLastPara="1" rIns="91425" wrap="square" tIns="45700">
            <a:normAutofit/>
          </a:bodyPr>
          <a:lstStyle/>
          <a:p>
            <a:pPr indent="-457189" lvl="0" marL="457189" rtl="0" algn="l">
              <a:spcBef>
                <a:spcPts val="0"/>
              </a:spcBef>
              <a:spcAft>
                <a:spcPts val="0"/>
              </a:spcAft>
              <a:buClr>
                <a:schemeClr val="lt2"/>
              </a:buClr>
              <a:buSzPts val="2800"/>
              <a:buChar char="•"/>
            </a:pPr>
            <a:r>
              <a:rPr lang="en-US" sz="2800"/>
              <a:t>Principle 1: Write clear and specific instructions</a:t>
            </a:r>
            <a:endParaRPr/>
          </a:p>
          <a:p>
            <a:pPr indent="-457189" lvl="0" marL="457189" rtl="0" algn="l">
              <a:spcBef>
                <a:spcPts val="560"/>
              </a:spcBef>
              <a:spcAft>
                <a:spcPts val="0"/>
              </a:spcAft>
              <a:buClr>
                <a:schemeClr val="lt2"/>
              </a:buClr>
              <a:buSzPts val="2800"/>
              <a:buChar char="•"/>
            </a:pPr>
            <a:r>
              <a:rPr lang="en-US" sz="2800"/>
              <a:t>Principle 2: Give the model time to “think”</a:t>
            </a:r>
            <a:endParaRPr/>
          </a:p>
          <a:p>
            <a:pPr indent="-457189" lvl="0" marL="457189" rtl="0" algn="l">
              <a:spcBef>
                <a:spcPts val="560"/>
              </a:spcBef>
              <a:spcAft>
                <a:spcPts val="0"/>
              </a:spcAft>
              <a:buClr>
                <a:schemeClr val="lt2"/>
              </a:buClr>
              <a:buSzPts val="2800"/>
              <a:buChar char="•"/>
            </a:pPr>
            <a:r>
              <a:rPr lang="en-US" sz="2800"/>
              <a:t>Model Limitations: </a:t>
            </a:r>
            <a:endParaRPr/>
          </a:p>
          <a:p>
            <a:pPr indent="-380990" lvl="1" marL="990575" rtl="0" algn="l">
              <a:spcBef>
                <a:spcPts val="453"/>
              </a:spcBef>
              <a:spcAft>
                <a:spcPts val="0"/>
              </a:spcAft>
              <a:buClr>
                <a:schemeClr val="lt2"/>
              </a:buClr>
              <a:buSzPts val="2266"/>
              <a:buChar char="–"/>
            </a:pPr>
            <a:r>
              <a:rPr lang="en-US" sz="2266"/>
              <a:t>Hallucinations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sz="4400"/>
              <a:t>2.Iterative Prompt Development</a:t>
            </a:r>
            <a:endParaRPr/>
          </a:p>
        </p:txBody>
      </p:sp>
      <p:sp>
        <p:nvSpPr>
          <p:cNvPr id="114" name="Google Shape;114;p11"/>
          <p:cNvSpPr txBox="1"/>
          <p:nvPr>
            <p:ph idx="1" type="body"/>
          </p:nvPr>
        </p:nvSpPr>
        <p:spPr>
          <a:xfrm>
            <a:off x="609600" y="2243328"/>
            <a:ext cx="5791200" cy="3886200"/>
          </a:xfrm>
          <a:prstGeom prst="rect">
            <a:avLst/>
          </a:prstGeom>
          <a:noFill/>
          <a:ln>
            <a:noFill/>
          </a:ln>
        </p:spPr>
        <p:txBody>
          <a:bodyPr anchorCtr="0" anchor="t" bIns="45700" lIns="91425" spcFirstLastPara="1" rIns="91425" wrap="square" tIns="45700">
            <a:normAutofit/>
          </a:bodyPr>
          <a:lstStyle/>
          <a:p>
            <a:pPr indent="-457189" lvl="0" marL="457189" rtl="0" algn="l">
              <a:spcBef>
                <a:spcPts val="0"/>
              </a:spcBef>
              <a:spcAft>
                <a:spcPts val="0"/>
              </a:spcAft>
              <a:buClr>
                <a:schemeClr val="lt2"/>
              </a:buClr>
              <a:buSzPts val="2400"/>
              <a:buChar char="•"/>
            </a:pPr>
            <a:r>
              <a:rPr lang="en-US" sz="2400"/>
              <a:t>Iteratively analyze and refine your prompts to generate marketing copy from a product fact sheet.</a:t>
            </a:r>
            <a:endParaRPr/>
          </a:p>
        </p:txBody>
      </p:sp>
      <p:pic>
        <p:nvPicPr>
          <p:cNvPr descr="1" id="115" name="Google Shape;115;p11"/>
          <p:cNvPicPr preferRelativeResize="0"/>
          <p:nvPr/>
        </p:nvPicPr>
        <p:blipFill rotWithShape="1">
          <a:blip r:embed="rId3">
            <a:alphaModFix/>
          </a:blip>
          <a:srcRect b="0" l="0" r="0" t="0"/>
          <a:stretch/>
        </p:blipFill>
        <p:spPr>
          <a:xfrm>
            <a:off x="6629400" y="1869070"/>
            <a:ext cx="5410200" cy="4960115"/>
          </a:xfrm>
          <a:prstGeom prst="rect">
            <a:avLst/>
          </a:prstGeom>
          <a:noFill/>
          <a:ln>
            <a:noFill/>
          </a:ln>
        </p:spPr>
      </p:pic>
      <p:sp>
        <p:nvSpPr>
          <p:cNvPr id="116" name="Google Shape;116;p11"/>
          <p:cNvSpPr txBox="1"/>
          <p:nvPr/>
        </p:nvSpPr>
        <p:spPr>
          <a:xfrm>
            <a:off x="1170534" y="4572000"/>
            <a:ext cx="5257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Arial"/>
                <a:ea typeface="Arial"/>
                <a:cs typeface="Arial"/>
                <a:sym typeface="Arial"/>
                <a:hlinkClick r:id="rId4">
                  <a:extLst>
                    <a:ext uri="{A12FA001-AC4F-418D-AE19-62706E023703}">
                      <ahyp:hlinkClr val="tx"/>
                    </a:ext>
                  </a:extLst>
                </a:hlinkClick>
              </a:rPr>
              <a:t>Source:</a:t>
            </a:r>
            <a:endParaRPr/>
          </a:p>
          <a:p>
            <a:pPr indent="0" lvl="0" marL="0" marR="0" rtl="0" algn="l">
              <a:spcBef>
                <a:spcPts val="0"/>
              </a:spcBef>
              <a:spcAft>
                <a:spcPts val="0"/>
              </a:spcAft>
              <a:buNone/>
            </a:pPr>
            <a:r>
              <a:rPr lang="en-US" sz="1800" u="sng">
                <a:solidFill>
                  <a:schemeClr val="dk1"/>
                </a:solidFill>
                <a:latin typeface="Arial"/>
                <a:ea typeface="Arial"/>
                <a:cs typeface="Arial"/>
                <a:sym typeface="Arial"/>
                <a:hlinkClick r:id="rId5">
                  <a:extLst>
                    <a:ext uri="{A12FA001-AC4F-418D-AE19-62706E023703}">
                      <ahyp:hlinkClr val="tx"/>
                    </a:ext>
                  </a:extLst>
                </a:hlinkClick>
              </a:rPr>
              <a:t>ChatGPT Prompt Engineering for Developers</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sz="4400"/>
              <a:t>3.Text Summarizing</a:t>
            </a:r>
            <a:endParaRPr/>
          </a:p>
        </p:txBody>
      </p:sp>
      <p:sp>
        <p:nvSpPr>
          <p:cNvPr id="122" name="Google Shape;122;p12"/>
          <p:cNvSpPr txBox="1"/>
          <p:nvPr>
            <p:ph idx="1" type="body"/>
          </p:nvPr>
        </p:nvSpPr>
        <p:spPr>
          <a:xfrm>
            <a:off x="609600" y="2243328"/>
            <a:ext cx="10972800" cy="3886200"/>
          </a:xfrm>
          <a:prstGeom prst="rect">
            <a:avLst/>
          </a:prstGeom>
          <a:noFill/>
          <a:ln>
            <a:noFill/>
          </a:ln>
        </p:spPr>
        <p:txBody>
          <a:bodyPr anchorCtr="0" anchor="t" bIns="45700" lIns="91425" spcFirstLastPara="1" rIns="91425" wrap="square" tIns="45700">
            <a:normAutofit/>
          </a:bodyPr>
          <a:lstStyle/>
          <a:p>
            <a:pPr indent="-457189" lvl="0" marL="457189" rtl="0" algn="l">
              <a:spcBef>
                <a:spcPts val="560"/>
              </a:spcBef>
              <a:spcAft>
                <a:spcPts val="0"/>
              </a:spcAft>
              <a:buClr>
                <a:schemeClr val="lt2"/>
              </a:buClr>
              <a:buSzPts val="2800"/>
              <a:buChar char="•"/>
            </a:pPr>
            <a:r>
              <a:rPr lang="en-US" sz="2800"/>
              <a:t>Summarize multiple product reviews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3"/>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sz="4400"/>
              <a:t>4.Inferring</a:t>
            </a:r>
            <a:endParaRPr/>
          </a:p>
        </p:txBody>
      </p:sp>
      <p:sp>
        <p:nvSpPr>
          <p:cNvPr id="128" name="Google Shape;128;p13"/>
          <p:cNvSpPr txBox="1"/>
          <p:nvPr>
            <p:ph idx="1" type="body"/>
          </p:nvPr>
        </p:nvSpPr>
        <p:spPr>
          <a:xfrm>
            <a:off x="609600" y="2243328"/>
            <a:ext cx="10972800" cy="3886200"/>
          </a:xfrm>
          <a:prstGeom prst="rect">
            <a:avLst/>
          </a:prstGeom>
          <a:noFill/>
          <a:ln>
            <a:noFill/>
          </a:ln>
        </p:spPr>
        <p:txBody>
          <a:bodyPr anchorCtr="0" anchor="t" bIns="45700" lIns="91425" spcFirstLastPara="1" rIns="91425" wrap="square" tIns="45700">
            <a:normAutofit/>
          </a:bodyPr>
          <a:lstStyle/>
          <a:p>
            <a:pPr indent="-457189" lvl="0" marL="457189" rtl="0" algn="l">
              <a:spcBef>
                <a:spcPts val="0"/>
              </a:spcBef>
              <a:spcAft>
                <a:spcPts val="0"/>
              </a:spcAft>
              <a:buClr>
                <a:schemeClr val="lt2"/>
              </a:buClr>
              <a:buSzPts val="2800"/>
              <a:buChar char="•"/>
            </a:pPr>
            <a:r>
              <a:rPr lang="en-US" sz="2800"/>
              <a:t>Sentiment (positive/negative)</a:t>
            </a:r>
            <a:endParaRPr/>
          </a:p>
          <a:p>
            <a:pPr indent="-457189" lvl="0" marL="457189" rtl="0" algn="l">
              <a:spcBef>
                <a:spcPts val="560"/>
              </a:spcBef>
              <a:spcAft>
                <a:spcPts val="0"/>
              </a:spcAft>
              <a:buClr>
                <a:schemeClr val="lt2"/>
              </a:buClr>
              <a:buSzPts val="2800"/>
              <a:buChar char="•"/>
            </a:pPr>
            <a:r>
              <a:rPr lang="en-US" sz="2800"/>
              <a:t>Identify types of emotions</a:t>
            </a:r>
            <a:endParaRPr/>
          </a:p>
          <a:p>
            <a:pPr indent="-457189" lvl="0" marL="457189" rtl="0" algn="l">
              <a:spcBef>
                <a:spcPts val="560"/>
              </a:spcBef>
              <a:spcAft>
                <a:spcPts val="0"/>
              </a:spcAft>
              <a:buClr>
                <a:schemeClr val="lt2"/>
              </a:buClr>
              <a:buSzPts val="2800"/>
              <a:buChar char="•"/>
            </a:pPr>
            <a:r>
              <a:rPr lang="en-US" sz="2800"/>
              <a:t>Inferring topics</a:t>
            </a:r>
            <a:endParaRPr/>
          </a:p>
          <a:p>
            <a:pPr indent="-457189" lvl="0" marL="457189" rtl="0" algn="l">
              <a:spcBef>
                <a:spcPts val="560"/>
              </a:spcBef>
              <a:spcAft>
                <a:spcPts val="0"/>
              </a:spcAft>
              <a:buClr>
                <a:schemeClr val="lt2"/>
              </a:buClr>
              <a:buSzPts val="2800"/>
              <a:buChar char="•"/>
            </a:pPr>
            <a:r>
              <a:rPr lang="en-US" sz="2800"/>
              <a:t>Make a news alert for certain topics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sz="4400"/>
              <a:t>5.Transforming</a:t>
            </a:r>
            <a:endParaRPr/>
          </a:p>
        </p:txBody>
      </p:sp>
      <p:sp>
        <p:nvSpPr>
          <p:cNvPr id="134" name="Google Shape;134;p14"/>
          <p:cNvSpPr txBox="1"/>
          <p:nvPr>
            <p:ph idx="1" type="body"/>
          </p:nvPr>
        </p:nvSpPr>
        <p:spPr>
          <a:xfrm>
            <a:off x="609600" y="2243328"/>
            <a:ext cx="10972800" cy="3886200"/>
          </a:xfrm>
          <a:prstGeom prst="rect">
            <a:avLst/>
          </a:prstGeom>
          <a:noFill/>
          <a:ln>
            <a:noFill/>
          </a:ln>
        </p:spPr>
        <p:txBody>
          <a:bodyPr anchorCtr="0" anchor="t" bIns="45700" lIns="91425" spcFirstLastPara="1" rIns="91425" wrap="square" tIns="45700">
            <a:normAutofit/>
          </a:bodyPr>
          <a:lstStyle/>
          <a:p>
            <a:pPr indent="-457189" lvl="0" marL="457189" rtl="0" algn="l">
              <a:spcBef>
                <a:spcPts val="0"/>
              </a:spcBef>
              <a:spcAft>
                <a:spcPts val="0"/>
              </a:spcAft>
              <a:buClr>
                <a:schemeClr val="lt2"/>
              </a:buClr>
              <a:buSzPts val="2800"/>
              <a:buChar char="•"/>
            </a:pPr>
            <a:r>
              <a:rPr lang="en-US" sz="2800"/>
              <a:t>Translation</a:t>
            </a:r>
            <a:endParaRPr/>
          </a:p>
          <a:p>
            <a:pPr indent="-457189" lvl="0" marL="457189" rtl="0" algn="l">
              <a:spcBef>
                <a:spcPts val="560"/>
              </a:spcBef>
              <a:spcAft>
                <a:spcPts val="0"/>
              </a:spcAft>
              <a:buClr>
                <a:schemeClr val="lt2"/>
              </a:buClr>
              <a:buSzPts val="2800"/>
              <a:buChar char="•"/>
            </a:pPr>
            <a:r>
              <a:rPr lang="en-US" sz="2800"/>
              <a:t>Format Conversion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sz="4400"/>
              <a:t>6</a:t>
            </a:r>
            <a:r>
              <a:rPr lang="en-US" sz="4400"/>
              <a:t>. Let’s build an OrderBot</a:t>
            </a:r>
            <a:endParaRPr sz="4400"/>
          </a:p>
        </p:txBody>
      </p:sp>
      <p:sp>
        <p:nvSpPr>
          <p:cNvPr id="140" name="Google Shape;140;p16"/>
          <p:cNvSpPr txBox="1"/>
          <p:nvPr>
            <p:ph idx="1" type="body"/>
          </p:nvPr>
        </p:nvSpPr>
        <p:spPr>
          <a:xfrm>
            <a:off x="609600" y="2243328"/>
            <a:ext cx="10972800" cy="3886200"/>
          </a:xfrm>
          <a:prstGeom prst="rect">
            <a:avLst/>
          </a:prstGeom>
          <a:noFill/>
          <a:ln>
            <a:noFill/>
          </a:ln>
        </p:spPr>
        <p:txBody>
          <a:bodyPr anchorCtr="0" anchor="t" bIns="45700" lIns="91425" spcFirstLastPara="1" rIns="91425" wrap="square" tIns="45700">
            <a:normAutofit/>
          </a:bodyPr>
          <a:lstStyle/>
          <a:p>
            <a:pPr indent="-457189" lvl="0" marL="457189" rtl="0" algn="l">
              <a:spcBef>
                <a:spcPts val="0"/>
              </a:spcBef>
              <a:spcAft>
                <a:spcPts val="0"/>
              </a:spcAft>
              <a:buClr>
                <a:schemeClr val="lt2"/>
              </a:buClr>
              <a:buSzPts val="2800"/>
              <a:buChar char="•"/>
            </a:pPr>
            <a:r>
              <a:rPr lang="en-US" sz="2800"/>
              <a:t>We can automate the collection of user prompts and assistant responses to build an OrderBot. The OrderBot will take orders at a pizza restaurant.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154850" y="859825"/>
            <a:ext cx="109728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2"/>
              </a:buClr>
              <a:buSzPct val="100000"/>
              <a:buFont typeface="Arial"/>
              <a:buNone/>
            </a:pPr>
            <a:r>
              <a:rPr lang="en-US" sz="4400"/>
              <a:t>Multi-round conversations!</a:t>
            </a:r>
            <a:endParaRPr sz="4400"/>
          </a:p>
          <a:p>
            <a:pPr indent="0" lvl="0" marL="0" rtl="0" algn="l">
              <a:spcBef>
                <a:spcPts val="0"/>
              </a:spcBef>
              <a:spcAft>
                <a:spcPts val="0"/>
              </a:spcAft>
              <a:buClr>
                <a:schemeClr val="lt2"/>
              </a:buClr>
              <a:buSzPct val="100000"/>
              <a:buFont typeface="Arial"/>
              <a:buNone/>
            </a:pPr>
            <a:r>
              <a:rPr lang="en-US" sz="4400"/>
              <a:t>The Chat Format</a:t>
            </a:r>
            <a:endParaRPr/>
          </a:p>
        </p:txBody>
      </p:sp>
      <p:sp>
        <p:nvSpPr>
          <p:cNvPr id="146" name="Google Shape;146;p23"/>
          <p:cNvSpPr txBox="1"/>
          <p:nvPr>
            <p:ph idx="1" type="body"/>
          </p:nvPr>
        </p:nvSpPr>
        <p:spPr>
          <a:xfrm>
            <a:off x="609600" y="2243328"/>
            <a:ext cx="10972800" cy="3886200"/>
          </a:xfrm>
          <a:prstGeom prst="rect">
            <a:avLst/>
          </a:prstGeom>
          <a:noFill/>
          <a:ln>
            <a:noFill/>
          </a:ln>
        </p:spPr>
        <p:txBody>
          <a:bodyPr anchorCtr="0" anchor="t" bIns="45700" lIns="91425" spcFirstLastPara="1" rIns="91425" wrap="square" tIns="45700">
            <a:normAutofit/>
          </a:bodyPr>
          <a:lstStyle/>
          <a:p>
            <a:pPr indent="-457189" lvl="0" marL="457189" rtl="0" algn="l">
              <a:spcBef>
                <a:spcPts val="0"/>
              </a:spcBef>
              <a:spcAft>
                <a:spcPts val="0"/>
              </a:spcAft>
              <a:buClr>
                <a:schemeClr val="lt2"/>
              </a:buClr>
              <a:buSzPts val="2800"/>
              <a:buChar char="•"/>
            </a:pPr>
            <a:r>
              <a:rPr lang="en-US" sz="2800"/>
              <a:t>context</a:t>
            </a:r>
            <a:endParaRPr/>
          </a:p>
          <a:p>
            <a:pPr indent="-457189" lvl="0" marL="457189" rtl="0" algn="l">
              <a:spcBef>
                <a:spcPts val="560"/>
              </a:spcBef>
              <a:spcAft>
                <a:spcPts val="0"/>
              </a:spcAft>
              <a:buClr>
                <a:schemeClr val="lt2"/>
              </a:buClr>
              <a:buSzPts val="2800"/>
              <a:buChar char="•"/>
            </a:pPr>
            <a:r>
              <a:rPr lang="en-US" sz="2800"/>
              <a:t>role</a:t>
            </a:r>
            <a:endParaRPr/>
          </a:p>
        </p:txBody>
      </p:sp>
      <p:pic>
        <p:nvPicPr>
          <p:cNvPr id="147" name="Google Shape;147;p23"/>
          <p:cNvPicPr preferRelativeResize="0"/>
          <p:nvPr/>
        </p:nvPicPr>
        <p:blipFill rotWithShape="1">
          <a:blip r:embed="rId3">
            <a:alphaModFix/>
          </a:blip>
          <a:srcRect b="0" l="0" r="0" t="0"/>
          <a:stretch/>
        </p:blipFill>
        <p:spPr>
          <a:xfrm>
            <a:off x="6326109" y="728472"/>
            <a:ext cx="5385763" cy="55199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sz="4400"/>
              <a:t>Tokens</a:t>
            </a:r>
            <a:endParaRPr/>
          </a:p>
        </p:txBody>
      </p:sp>
      <p:sp>
        <p:nvSpPr>
          <p:cNvPr id="153" name="Google Shape;153;p21"/>
          <p:cNvSpPr txBox="1"/>
          <p:nvPr>
            <p:ph idx="1" type="body"/>
          </p:nvPr>
        </p:nvSpPr>
        <p:spPr>
          <a:xfrm>
            <a:off x="609600" y="2243325"/>
            <a:ext cx="5181600" cy="3886200"/>
          </a:xfrm>
          <a:prstGeom prst="rect">
            <a:avLst/>
          </a:prstGeom>
          <a:noFill/>
          <a:ln>
            <a:noFill/>
          </a:ln>
        </p:spPr>
        <p:txBody>
          <a:bodyPr anchorCtr="0" anchor="t" bIns="45700" lIns="91425" spcFirstLastPara="1" rIns="91425" wrap="square" tIns="45700">
            <a:normAutofit/>
          </a:bodyPr>
          <a:lstStyle/>
          <a:p>
            <a:pPr indent="-457189" lvl="0" marL="457189" rtl="0" algn="l">
              <a:spcBef>
                <a:spcPts val="0"/>
              </a:spcBef>
              <a:spcAft>
                <a:spcPts val="0"/>
              </a:spcAft>
              <a:buClr>
                <a:schemeClr val="lt2"/>
              </a:buClr>
              <a:buSzPts val="2800"/>
              <a:buChar char="•"/>
            </a:pPr>
            <a:r>
              <a:rPr lang="en-US" sz="2800"/>
              <a:t>Take the letters in lollipop and reverse them</a:t>
            </a:r>
            <a:endParaRPr/>
          </a:p>
          <a:p>
            <a:pPr indent="-380990" lvl="1" marL="990575" rtl="0" algn="l">
              <a:spcBef>
                <a:spcPts val="453"/>
              </a:spcBef>
              <a:spcAft>
                <a:spcPts val="0"/>
              </a:spcAft>
              <a:buClr>
                <a:schemeClr val="lt2"/>
              </a:buClr>
              <a:buSzPts val="2266"/>
              <a:buChar char="–"/>
            </a:pPr>
            <a:r>
              <a:rPr lang="en-US" sz="2266"/>
              <a:t>ChatGPT: pilpolol</a:t>
            </a:r>
            <a:endParaRPr sz="2266"/>
          </a:p>
          <a:p>
            <a:pPr indent="-457189" lvl="0" marL="457189" rtl="0" algn="l">
              <a:spcBef>
                <a:spcPts val="560"/>
              </a:spcBef>
              <a:spcAft>
                <a:spcPts val="0"/>
              </a:spcAft>
              <a:buClr>
                <a:schemeClr val="lt2"/>
              </a:buClr>
              <a:buSzPts val="2800"/>
              <a:buChar char="•"/>
            </a:pPr>
            <a:r>
              <a:rPr lang="en-US" sz="2800"/>
              <a:t>Why?</a:t>
            </a:r>
            <a:endParaRPr/>
          </a:p>
        </p:txBody>
      </p:sp>
      <p:sp>
        <p:nvSpPr>
          <p:cNvPr id="154" name="Google Shape;154;p21"/>
          <p:cNvSpPr txBox="1"/>
          <p:nvPr/>
        </p:nvSpPr>
        <p:spPr>
          <a:xfrm>
            <a:off x="6781800" y="6381553"/>
            <a:ext cx="5181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Arial"/>
                <a:ea typeface="Arial"/>
                <a:cs typeface="Arial"/>
                <a:sym typeface="Arial"/>
                <a:hlinkClick r:id="rId3">
                  <a:extLst>
                    <a:ext uri="{A12FA001-AC4F-418D-AE19-62706E023703}">
                      <ahyp:hlinkClr val="tx"/>
                    </a:ext>
                  </a:extLst>
                </a:hlinkClick>
              </a:rPr>
              <a:t>Source: Building Systems with the ChatGPT API</a:t>
            </a:r>
            <a:endParaRPr sz="1800">
              <a:solidFill>
                <a:schemeClr val="dk1"/>
              </a:solidFill>
              <a:latin typeface="Arial"/>
              <a:ea typeface="Arial"/>
              <a:cs typeface="Arial"/>
              <a:sym typeface="Arial"/>
            </a:endParaRPr>
          </a:p>
        </p:txBody>
      </p:sp>
      <p:pic>
        <p:nvPicPr>
          <p:cNvPr id="155" name="Google Shape;155;p21"/>
          <p:cNvPicPr preferRelativeResize="0"/>
          <p:nvPr/>
        </p:nvPicPr>
        <p:blipFill rotWithShape="1">
          <a:blip r:embed="rId4">
            <a:alphaModFix/>
          </a:blip>
          <a:srcRect b="0" l="0" r="0" t="0"/>
          <a:stretch/>
        </p:blipFill>
        <p:spPr>
          <a:xfrm>
            <a:off x="6934200" y="1676400"/>
            <a:ext cx="4876800" cy="3657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sz="4400"/>
              <a:t>Tokens</a:t>
            </a:r>
            <a:endParaRPr/>
          </a:p>
        </p:txBody>
      </p:sp>
      <p:sp>
        <p:nvSpPr>
          <p:cNvPr id="161" name="Google Shape;161;p22"/>
          <p:cNvSpPr txBox="1"/>
          <p:nvPr>
            <p:ph idx="1" type="body"/>
          </p:nvPr>
        </p:nvSpPr>
        <p:spPr>
          <a:xfrm>
            <a:off x="609600" y="2243328"/>
            <a:ext cx="4953000" cy="3886200"/>
          </a:xfrm>
          <a:prstGeom prst="rect">
            <a:avLst/>
          </a:prstGeom>
          <a:noFill/>
          <a:ln>
            <a:noFill/>
          </a:ln>
        </p:spPr>
        <p:txBody>
          <a:bodyPr anchorCtr="0" anchor="t" bIns="45700" lIns="91425" spcFirstLastPara="1" rIns="91425" wrap="square" tIns="45700">
            <a:normAutofit/>
          </a:bodyPr>
          <a:lstStyle/>
          <a:p>
            <a:pPr indent="-457189" lvl="0" marL="457189" rtl="0" algn="l">
              <a:spcBef>
                <a:spcPts val="0"/>
              </a:spcBef>
              <a:spcAft>
                <a:spcPts val="0"/>
              </a:spcAft>
              <a:buClr>
                <a:schemeClr val="lt2"/>
              </a:buClr>
              <a:buSzPts val="2800"/>
              <a:buChar char="•"/>
            </a:pPr>
            <a:r>
              <a:rPr lang="en-US" sz="2800"/>
              <a:t>Take the letters in lollipop and reverse them</a:t>
            </a:r>
            <a:endParaRPr/>
          </a:p>
          <a:p>
            <a:pPr indent="-380990" lvl="1" marL="990575" rtl="0" algn="l">
              <a:spcBef>
                <a:spcPts val="453"/>
              </a:spcBef>
              <a:spcAft>
                <a:spcPts val="0"/>
              </a:spcAft>
              <a:buClr>
                <a:schemeClr val="lt2"/>
              </a:buClr>
              <a:buSzPts val="2266"/>
              <a:buChar char="–"/>
            </a:pPr>
            <a:r>
              <a:rPr lang="en-US" sz="2266"/>
              <a:t>ChatGPT: pilpolol</a:t>
            </a:r>
            <a:endParaRPr sz="2266"/>
          </a:p>
          <a:p>
            <a:pPr indent="-457189" lvl="0" marL="457189" rtl="0" algn="l">
              <a:spcBef>
                <a:spcPts val="560"/>
              </a:spcBef>
              <a:spcAft>
                <a:spcPts val="0"/>
              </a:spcAft>
              <a:buClr>
                <a:schemeClr val="lt2"/>
              </a:buClr>
              <a:buSzPts val="2800"/>
              <a:buChar char="•"/>
            </a:pPr>
            <a:r>
              <a:rPr lang="en-US" sz="2800"/>
              <a:t>Why?</a:t>
            </a:r>
            <a:endParaRPr/>
          </a:p>
          <a:p>
            <a:pPr indent="-380990" lvl="1" marL="990575" rtl="0" algn="l">
              <a:spcBef>
                <a:spcPts val="453"/>
              </a:spcBef>
              <a:spcAft>
                <a:spcPts val="0"/>
              </a:spcAft>
              <a:buClr>
                <a:schemeClr val="lt2"/>
              </a:buClr>
              <a:buSzPts val="2266"/>
              <a:buChar char="–"/>
            </a:pPr>
            <a:r>
              <a:rPr lang="en-US" sz="2266"/>
              <a:t>The training unit in an LLM is a 'token,' not a letter.</a:t>
            </a:r>
            <a:endParaRPr sz="2800"/>
          </a:p>
        </p:txBody>
      </p:sp>
      <p:pic>
        <p:nvPicPr>
          <p:cNvPr id="162" name="Google Shape;162;p22"/>
          <p:cNvPicPr preferRelativeResize="0"/>
          <p:nvPr/>
        </p:nvPicPr>
        <p:blipFill rotWithShape="1">
          <a:blip r:embed="rId3">
            <a:alphaModFix/>
          </a:blip>
          <a:srcRect b="0" l="0" r="0" t="0"/>
          <a:stretch/>
        </p:blipFill>
        <p:spPr>
          <a:xfrm>
            <a:off x="5791200" y="728472"/>
            <a:ext cx="6146447" cy="5791200"/>
          </a:xfrm>
          <a:prstGeom prst="rect">
            <a:avLst/>
          </a:prstGeom>
          <a:noFill/>
          <a:ln>
            <a:noFill/>
          </a:ln>
        </p:spPr>
      </p:pic>
      <p:sp>
        <p:nvSpPr>
          <p:cNvPr id="163" name="Google Shape;163;p22"/>
          <p:cNvSpPr txBox="1"/>
          <p:nvPr/>
        </p:nvSpPr>
        <p:spPr>
          <a:xfrm>
            <a:off x="6781800" y="6381553"/>
            <a:ext cx="60972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Arial"/>
                <a:ea typeface="Arial"/>
                <a:cs typeface="Arial"/>
                <a:sym typeface="Arial"/>
                <a:hlinkClick r:id="rId4">
                  <a:extLst>
                    <a:ext uri="{A12FA001-AC4F-418D-AE19-62706E023703}">
                      <ahyp:hlinkClr val="tx"/>
                    </a:ext>
                  </a:extLst>
                </a:hlinkClick>
              </a:rPr>
              <a:t>Source: Building Systems with the ChatGPT API</a:t>
            </a:r>
            <a:endParaRPr sz="1800">
              <a:solidFill>
                <a:schemeClr val="dk1"/>
              </a:solidFill>
              <a:latin typeface="Arial"/>
              <a:ea typeface="Arial"/>
              <a:cs typeface="Arial"/>
              <a:sym typeface="Arial"/>
            </a:endParaRPr>
          </a:p>
        </p:txBody>
      </p:sp>
      <p:sp>
        <p:nvSpPr>
          <p:cNvPr id="164" name="Google Shape;164;p22"/>
          <p:cNvSpPr txBox="1"/>
          <p:nvPr/>
        </p:nvSpPr>
        <p:spPr>
          <a:xfrm>
            <a:off x="195300" y="5619375"/>
            <a:ext cx="6586500" cy="9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Check the latest token limits:</a:t>
            </a:r>
            <a:endParaRPr sz="2000"/>
          </a:p>
          <a:p>
            <a:pPr indent="0" lvl="0" marL="0" rtl="0" algn="l">
              <a:spcBef>
                <a:spcPts val="0"/>
              </a:spcBef>
              <a:spcAft>
                <a:spcPts val="0"/>
              </a:spcAft>
              <a:buNone/>
            </a:pPr>
            <a:r>
              <a:rPr lang="en-US" sz="2650" u="sng">
                <a:solidFill>
                  <a:schemeClr val="hlink"/>
                </a:solidFill>
                <a:hlinkClick r:id="rId5"/>
              </a:rPr>
              <a:t>https://platform.openai.com/docs/models</a:t>
            </a:r>
            <a:r>
              <a:rPr lang="en-US" sz="2650"/>
              <a:t> </a:t>
            </a:r>
            <a:endParaRPr sz="26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2"/>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sz="4400"/>
              <a:t>Resources </a:t>
            </a:r>
            <a:endParaRPr/>
          </a:p>
        </p:txBody>
      </p:sp>
      <p:sp>
        <p:nvSpPr>
          <p:cNvPr id="45" name="Google Shape;45;p2"/>
          <p:cNvSpPr txBox="1"/>
          <p:nvPr>
            <p:ph idx="1" type="body"/>
          </p:nvPr>
        </p:nvSpPr>
        <p:spPr>
          <a:xfrm>
            <a:off x="609600" y="2243328"/>
            <a:ext cx="10972800" cy="3886200"/>
          </a:xfrm>
          <a:prstGeom prst="rect">
            <a:avLst/>
          </a:prstGeom>
          <a:noFill/>
          <a:ln>
            <a:noFill/>
          </a:ln>
        </p:spPr>
        <p:txBody>
          <a:bodyPr anchorCtr="0" anchor="t" bIns="45700" lIns="91425" spcFirstLastPara="1" rIns="91425" wrap="square" tIns="45700">
            <a:normAutofit fontScale="92500" lnSpcReduction="10000"/>
          </a:bodyPr>
          <a:lstStyle/>
          <a:p>
            <a:pPr indent="-457189" lvl="0" marL="457189" rtl="0" algn="l">
              <a:lnSpc>
                <a:spcPct val="110000"/>
              </a:lnSpc>
              <a:spcBef>
                <a:spcPts val="0"/>
              </a:spcBef>
              <a:spcAft>
                <a:spcPts val="0"/>
              </a:spcAft>
              <a:buClr>
                <a:schemeClr val="lt2"/>
              </a:buClr>
              <a:buSzPct val="100000"/>
              <a:buChar char="•"/>
            </a:pPr>
            <a:r>
              <a:rPr lang="en-US" sz="2800"/>
              <a:t>Slides and Notebook for this Tutorial</a:t>
            </a:r>
            <a:endParaRPr/>
          </a:p>
          <a:p>
            <a:pPr indent="-380993" lvl="1" marL="990575" rtl="0" algn="l">
              <a:lnSpc>
                <a:spcPct val="110000"/>
              </a:lnSpc>
              <a:spcBef>
                <a:spcPts val="419"/>
              </a:spcBef>
              <a:spcAft>
                <a:spcPts val="0"/>
              </a:spcAft>
              <a:buClr>
                <a:schemeClr val="lt2"/>
              </a:buClr>
              <a:buSzPct val="100000"/>
              <a:buChar char="–"/>
            </a:pPr>
            <a:r>
              <a:rPr lang="en-US" sz="2266"/>
              <a:t>Adapted from </a:t>
            </a:r>
            <a:r>
              <a:rPr lang="en-US" sz="2266" u="sng">
                <a:solidFill>
                  <a:schemeClr val="hlink"/>
                </a:solidFill>
                <a:hlinkClick r:id="rId3"/>
              </a:rPr>
              <a:t>ChatGPT Prompt Engineering for Developers</a:t>
            </a:r>
            <a:r>
              <a:rPr lang="en-US" sz="2266"/>
              <a:t>. </a:t>
            </a:r>
            <a:endParaRPr/>
          </a:p>
          <a:p>
            <a:pPr indent="-304793" lvl="2" marL="1523962" rtl="0" algn="l">
              <a:lnSpc>
                <a:spcPct val="110000"/>
              </a:lnSpc>
              <a:spcBef>
                <a:spcPts val="321"/>
              </a:spcBef>
              <a:spcAft>
                <a:spcPts val="0"/>
              </a:spcAft>
              <a:buClr>
                <a:schemeClr val="lt2"/>
              </a:buClr>
              <a:buSzPct val="100000"/>
              <a:buChar char="•"/>
            </a:pPr>
            <a:r>
              <a:rPr lang="en-US" sz="1733"/>
              <a:t>Isa Fulford (OpenAI), Andrew Ng (deeplearning.ai)</a:t>
            </a:r>
            <a:endParaRPr/>
          </a:p>
          <a:p>
            <a:pPr indent="-380993" lvl="1" marL="990575" rtl="0" algn="l">
              <a:lnSpc>
                <a:spcPct val="110000"/>
              </a:lnSpc>
              <a:spcBef>
                <a:spcPts val="419"/>
              </a:spcBef>
              <a:spcAft>
                <a:spcPts val="0"/>
              </a:spcAft>
              <a:buClr>
                <a:schemeClr val="lt2"/>
              </a:buClr>
              <a:buSzPct val="100000"/>
              <a:buChar char="–"/>
            </a:pPr>
            <a:r>
              <a:rPr lang="en-US" sz="2266" u="sng">
                <a:solidFill>
                  <a:schemeClr val="hlink"/>
                </a:solidFill>
                <a:hlinkClick r:id="rId4"/>
              </a:rPr>
              <a:t>OpenAI official prompt engineering guides</a:t>
            </a:r>
            <a:r>
              <a:rPr lang="en-US" sz="2266"/>
              <a:t>.</a:t>
            </a:r>
            <a:endParaRPr/>
          </a:p>
          <a:p>
            <a:pPr indent="-457189" lvl="0" marL="457189" rtl="0" algn="l">
              <a:lnSpc>
                <a:spcPct val="110000"/>
              </a:lnSpc>
              <a:spcBef>
                <a:spcPts val="518"/>
              </a:spcBef>
              <a:spcAft>
                <a:spcPts val="0"/>
              </a:spcAft>
              <a:buClr>
                <a:schemeClr val="lt2"/>
              </a:buClr>
              <a:buSzPct val="100000"/>
              <a:buChar char="•"/>
            </a:pPr>
            <a:r>
              <a:rPr lang="en-US" sz="2800"/>
              <a:t>Other resources on prompt engineering / LLM reasoning.</a:t>
            </a:r>
            <a:endParaRPr/>
          </a:p>
          <a:p>
            <a:pPr indent="-380993" lvl="1" marL="990575" rtl="0" algn="l">
              <a:lnSpc>
                <a:spcPct val="110000"/>
              </a:lnSpc>
              <a:spcBef>
                <a:spcPts val="419"/>
              </a:spcBef>
              <a:spcAft>
                <a:spcPts val="0"/>
              </a:spcAft>
              <a:buClr>
                <a:schemeClr val="lt2"/>
              </a:buClr>
              <a:buSzPct val="100000"/>
              <a:buChar char="–"/>
            </a:pPr>
            <a:r>
              <a:rPr lang="en-US" sz="2266" u="sng">
                <a:solidFill>
                  <a:schemeClr val="hlink"/>
                </a:solidFill>
                <a:hlinkClick r:id="rId5"/>
              </a:rPr>
              <a:t>LLM Reasoning: Key Ideas and Limitations</a:t>
            </a:r>
            <a:r>
              <a:rPr lang="en-US" sz="2266"/>
              <a:t>. </a:t>
            </a:r>
            <a:r>
              <a:rPr lang="en-US" sz="1733"/>
              <a:t>Denny Zhou (Google DeepMind)</a:t>
            </a:r>
            <a:endParaRPr/>
          </a:p>
          <a:p>
            <a:pPr indent="-380993" lvl="1" marL="990575" rtl="0" algn="l">
              <a:lnSpc>
                <a:spcPct val="110000"/>
              </a:lnSpc>
              <a:spcBef>
                <a:spcPts val="419"/>
              </a:spcBef>
              <a:spcAft>
                <a:spcPts val="0"/>
              </a:spcAft>
              <a:buClr>
                <a:schemeClr val="lt2"/>
              </a:buClr>
              <a:buSzPct val="100000"/>
              <a:buChar char="–"/>
            </a:pPr>
            <a:r>
              <a:rPr lang="en-US" sz="2266" u="sng">
                <a:solidFill>
                  <a:schemeClr val="hlink"/>
                </a:solidFill>
                <a:hlinkClick r:id="rId6"/>
              </a:rPr>
              <a:t>Prompt Engineering Guide</a:t>
            </a:r>
            <a:r>
              <a:rPr lang="en-US" sz="2266"/>
              <a:t>. </a:t>
            </a:r>
            <a:endParaRPr/>
          </a:p>
          <a:p>
            <a:pPr indent="-304793" lvl="2" marL="1523962" rtl="0" algn="l">
              <a:lnSpc>
                <a:spcPct val="110000"/>
              </a:lnSpc>
              <a:spcBef>
                <a:spcPts val="321"/>
              </a:spcBef>
              <a:spcAft>
                <a:spcPts val="0"/>
              </a:spcAft>
              <a:buClr>
                <a:schemeClr val="lt2"/>
              </a:buClr>
              <a:buSzPct val="100000"/>
              <a:buChar char="•"/>
            </a:pPr>
            <a:r>
              <a:rPr lang="en-US" sz="1733"/>
              <a:t>Chain-of-Thought</a:t>
            </a:r>
            <a:endParaRPr/>
          </a:p>
          <a:p>
            <a:pPr indent="-304793" lvl="2" marL="1523962" rtl="0" algn="l">
              <a:lnSpc>
                <a:spcPct val="110000"/>
              </a:lnSpc>
              <a:spcBef>
                <a:spcPts val="321"/>
              </a:spcBef>
              <a:spcAft>
                <a:spcPts val="0"/>
              </a:spcAft>
              <a:buClr>
                <a:schemeClr val="lt2"/>
              </a:buClr>
              <a:buSzPct val="100000"/>
              <a:buChar char="•"/>
            </a:pPr>
            <a:r>
              <a:rPr lang="en-US" sz="1733"/>
              <a:t>ReAct</a:t>
            </a:r>
            <a:endParaRPr sz="1733"/>
          </a:p>
          <a:p>
            <a:pPr indent="-304793" lvl="2" marL="1523962" rtl="0" algn="l">
              <a:lnSpc>
                <a:spcPct val="110000"/>
              </a:lnSpc>
              <a:spcBef>
                <a:spcPts val="321"/>
              </a:spcBef>
              <a:spcAft>
                <a:spcPts val="0"/>
              </a:spcAft>
              <a:buClr>
                <a:schemeClr val="lt2"/>
              </a:buClr>
              <a:buSzPct val="100000"/>
              <a:buChar char="•"/>
            </a:pPr>
            <a:r>
              <a:rPr lang="en-US" sz="1733"/>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fee1c9f4b4_0_30"/>
          <p:cNvSpPr txBox="1"/>
          <p:nvPr>
            <p:ph type="title"/>
          </p:nvPr>
        </p:nvSpPr>
        <p:spPr>
          <a:xfrm>
            <a:off x="609600" y="914400"/>
            <a:ext cx="109728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LLM API Pricing</a:t>
            </a:r>
            <a:endParaRPr/>
          </a:p>
        </p:txBody>
      </p:sp>
      <p:sp>
        <p:nvSpPr>
          <p:cNvPr id="171" name="Google Shape;171;g2fee1c9f4b4_0_30"/>
          <p:cNvSpPr txBox="1"/>
          <p:nvPr>
            <p:ph idx="1" type="body"/>
          </p:nvPr>
        </p:nvSpPr>
        <p:spPr>
          <a:xfrm>
            <a:off x="609600" y="2243328"/>
            <a:ext cx="10972800" cy="3886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867" u="sng">
                <a:solidFill>
                  <a:schemeClr val="hlink"/>
                </a:solidFill>
                <a:hlinkClick r:id="rId3"/>
              </a:rPr>
              <a:t>https://openai.com/api/pricing/</a:t>
            </a:r>
            <a:endParaRPr sz="2867"/>
          </a:p>
          <a:p>
            <a:pPr indent="0" lvl="0" marL="0" rtl="0" algn="l">
              <a:spcBef>
                <a:spcPts val="360"/>
              </a:spcBef>
              <a:spcAft>
                <a:spcPts val="0"/>
              </a:spcAft>
              <a:buNone/>
            </a:pPr>
            <a:r>
              <a:t/>
            </a:r>
            <a:endParaRPr sz="2867"/>
          </a:p>
        </p:txBody>
      </p:sp>
      <p:pic>
        <p:nvPicPr>
          <p:cNvPr id="172" name="Google Shape;172;g2fee1c9f4b4_0_30"/>
          <p:cNvPicPr preferRelativeResize="0"/>
          <p:nvPr/>
        </p:nvPicPr>
        <p:blipFill>
          <a:blip r:embed="rId4">
            <a:alphaModFix/>
          </a:blip>
          <a:stretch>
            <a:fillRect/>
          </a:stretch>
        </p:blipFill>
        <p:spPr>
          <a:xfrm>
            <a:off x="6343000" y="1348925"/>
            <a:ext cx="5672125" cy="503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fee1c9f4b4_0_38"/>
          <p:cNvSpPr txBox="1"/>
          <p:nvPr>
            <p:ph type="title"/>
          </p:nvPr>
        </p:nvSpPr>
        <p:spPr>
          <a:xfrm>
            <a:off x="609600" y="914400"/>
            <a:ext cx="109728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LLM Arena</a:t>
            </a:r>
            <a:endParaRPr/>
          </a:p>
        </p:txBody>
      </p:sp>
      <p:sp>
        <p:nvSpPr>
          <p:cNvPr id="179" name="Google Shape;179;g2fee1c9f4b4_0_38"/>
          <p:cNvSpPr txBox="1"/>
          <p:nvPr>
            <p:ph idx="1" type="body"/>
          </p:nvPr>
        </p:nvSpPr>
        <p:spPr>
          <a:xfrm>
            <a:off x="609600" y="2243328"/>
            <a:ext cx="10972800" cy="38862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u="sng">
                <a:solidFill>
                  <a:schemeClr val="hlink"/>
                </a:solidFill>
                <a:hlinkClick r:id="rId3"/>
              </a:rPr>
              <a:t>https://lmarena.ai/</a:t>
            </a:r>
            <a:endParaRPr/>
          </a:p>
          <a:p>
            <a:pPr indent="0" lvl="0" marL="0" rtl="0" algn="l">
              <a:spcBef>
                <a:spcPts val="360"/>
              </a:spcBef>
              <a:spcAft>
                <a:spcPts val="0"/>
              </a:spcAft>
              <a:buNone/>
            </a:pPr>
            <a:r>
              <a:t/>
            </a:r>
            <a:endParaRPr/>
          </a:p>
        </p:txBody>
      </p:sp>
      <p:pic>
        <p:nvPicPr>
          <p:cNvPr id="180" name="Google Shape;180;g2fee1c9f4b4_0_38"/>
          <p:cNvPicPr preferRelativeResize="0"/>
          <p:nvPr/>
        </p:nvPicPr>
        <p:blipFill>
          <a:blip r:embed="rId4">
            <a:alphaModFix/>
          </a:blip>
          <a:stretch>
            <a:fillRect/>
          </a:stretch>
        </p:blipFill>
        <p:spPr>
          <a:xfrm>
            <a:off x="5160800" y="2786000"/>
            <a:ext cx="7031199" cy="36132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fee1c9f4b4_0_23"/>
          <p:cNvSpPr txBox="1"/>
          <p:nvPr>
            <p:ph type="title"/>
          </p:nvPr>
        </p:nvSpPr>
        <p:spPr>
          <a:xfrm>
            <a:off x="609600" y="914400"/>
            <a:ext cx="109728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Have Fun with LLMs!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g2fee1c9f4b4_0_0"/>
          <p:cNvSpPr txBox="1"/>
          <p:nvPr>
            <p:ph type="title"/>
          </p:nvPr>
        </p:nvSpPr>
        <p:spPr>
          <a:xfrm>
            <a:off x="465738" y="732475"/>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sz="3680"/>
              <a:t>[1hr Talk] Intro to Large Language Models – </a:t>
            </a:r>
            <a:endParaRPr sz="3680"/>
          </a:p>
          <a:p>
            <a:pPr indent="0" lvl="0" marL="0" rtl="0" algn="l">
              <a:spcBef>
                <a:spcPts val="0"/>
              </a:spcBef>
              <a:spcAft>
                <a:spcPts val="0"/>
              </a:spcAft>
              <a:buSzPts val="990"/>
              <a:buNone/>
            </a:pPr>
            <a:r>
              <a:rPr lang="en-US" sz="3680"/>
              <a:t>Andrej Karpathy</a:t>
            </a:r>
            <a:endParaRPr sz="3680"/>
          </a:p>
        </p:txBody>
      </p:sp>
      <p:pic>
        <p:nvPicPr>
          <p:cNvPr descr="This is a 1 hour general-audience introduction to Large Language Models: the core technical component behind systems like ChatGPT, Claude, and Bard. What they are, where they are headed, comparisons and analogies to present-day operating systems, and some of the security-related challenges of this new computing paradigm.&#10;As of November 2023 (this field moves fast!).&#10;&#10;Context: This video is based on the slides of a talk I gave recently at the AI Security Summit. The talk was not recorded but a lot of people came to me after and told me they liked it. Seeing as I had already put in one long weekend of work to make the slides, I decided to just tune them a bit, record this round 2 of the talk and upload it here on YouTube. Pardon the random background, that's my hotel room during the thanksgiving break.&#10;&#10;- Slides as PDF: https://drive.google.com/file/d/1pxx_ZI7O-Nwl7ZLNk5hI3WzAsTLwvNU7/view?usp=share_link (42MB)&#10;- Slides. as Keynote: https://drive.google.com/file/d/1FPUpFMiCkMRKPFjhi9MAhby68MHVqe8u/view?usp=share_link (140MB)&#10;&#10;Few things I wish I said (I'll add items here as they come up):&#10;- The dreams and hallucinations do not get fixed with finetuning. Finetuning just &quot;directs&quot; the dreams into &quot;helpful assistant dreams&quot;. Always be careful with what LLMs tell you, especially if they are telling you something from memory alone. That said, similar to a human, if the LLM used browsing or retrieval and the answer made its way into the &quot;working memory&quot; of its context window, you can trust the LLM a bit more to process that information into the final answer. But TLDR right now, do not trust what LLMs say or do. For example, in the tools section, I'd always recommend double-checking the math/code the LLM did.&#10;- How does the LLM use a tool like the browser? It emits special words, e.g. |BROWSER|. When the code &quot;above&quot; that is inferencing the LLM detects these words it captures the output that follows, sends it off to a tool, comes back with the result and continues the generation. How does the LLM know to emit these special words? Finetuning datasets teach it how and when to browse, by example. And/or the instructions for tool use can also be automatically placed in the context window (in the “system message”).&#10;- You might also enjoy my 2015 blog post &quot;Unreasonable Effectiveness of Recurrent Neural Networks&quot;. The way we obtain base models today is pretty much identical on a high level, except the RNN is swapped for a Transformer. http://karpathy.github.io/2015/05/21/rnn-effectiveness/&#10;- What is in the run.c file? A bit more full-featured 1000-line version hre: https://github.com/karpathy/llama2.c/blob/master/run.c&#10;&#10;Chapters:&#10;Part 1: LLMs&#10;00:00:00 Intro: Large Language Model (LLM) talk&#10;00:00:20 LLM Inference&#10;00:04:17 LLM Training&#10;00:08:58 LLM dreams&#10;00:11:22 How do they work?&#10;00:14:14 Finetuning into an Assistant&#10;00:17:52 Summary so far&#10;00:21:05 Appendix: Comparisons, Labeling docs, RLHF, Synthetic data, Leaderboard&#10;Part 2: Future of LLMs&#10;00:25:43 LLM Scaling Laws&#10;00:27:43 Tool Use (Browser, Calculator, Interpreter, DALL-E)&#10;00:33:32 Multimodality (Vision, Audio)&#10;00:35:00 Thinking, System 1/2&#10;00:38:02 Self-improvement, LLM AlphaGo&#10;00:40:45 LLM Customization, GPTs store&#10;00:42:15 LLM OS&#10;Part 3: LLM Security&#10;00:45:43 LLM Security Intro&#10;00:46:14 Jailbreaks&#10;00:51:30 Prompt Injection&#10;00:56:23 Data poisoning&#10;00:58:37 LLM Security conclusions&#10;End&#10;00:59:23 Outro" id="52" name="Google Shape;52;g2fee1c9f4b4_0_0" title="[1hr Talk] Intro to Large Language Models">
            <a:hlinkClick r:id="rId3"/>
          </p:cNvPr>
          <p:cNvPicPr preferRelativeResize="0"/>
          <p:nvPr/>
        </p:nvPicPr>
        <p:blipFill>
          <a:blip r:embed="rId4">
            <a:alphaModFix/>
          </a:blip>
          <a:stretch>
            <a:fillRect/>
          </a:stretch>
        </p:blipFill>
        <p:spPr>
          <a:xfrm>
            <a:off x="2025632" y="2202925"/>
            <a:ext cx="7853030" cy="4417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1000"/>
                                        <p:tgtEl>
                                          <p:spTgt spid="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4"/>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2"/>
              </a:buClr>
              <a:buSzPct val="100000"/>
              <a:buFont typeface="Arial"/>
              <a:buNone/>
            </a:pPr>
            <a:r>
              <a:rPr lang="en-US" sz="4400"/>
              <a:t>Interact with Large Language Models (LLMs)</a:t>
            </a:r>
            <a:endParaRPr/>
          </a:p>
        </p:txBody>
      </p:sp>
      <p:sp>
        <p:nvSpPr>
          <p:cNvPr id="58" name="Google Shape;58;p4"/>
          <p:cNvSpPr txBox="1"/>
          <p:nvPr>
            <p:ph idx="1" type="body"/>
          </p:nvPr>
        </p:nvSpPr>
        <p:spPr>
          <a:xfrm>
            <a:off x="609600" y="2243328"/>
            <a:ext cx="10972800" cy="3886200"/>
          </a:xfrm>
          <a:prstGeom prst="rect">
            <a:avLst/>
          </a:prstGeom>
          <a:noFill/>
          <a:ln>
            <a:noFill/>
          </a:ln>
        </p:spPr>
        <p:txBody>
          <a:bodyPr anchorCtr="0" anchor="t" bIns="45700" lIns="91425" spcFirstLastPara="1" rIns="91425" wrap="square" tIns="45700">
            <a:normAutofit/>
          </a:bodyPr>
          <a:lstStyle/>
          <a:p>
            <a:pPr indent="-457189" lvl="0" marL="457189" rtl="0" algn="l">
              <a:spcBef>
                <a:spcPts val="0"/>
              </a:spcBef>
              <a:spcAft>
                <a:spcPts val="0"/>
              </a:spcAft>
              <a:buClr>
                <a:schemeClr val="lt2"/>
              </a:buClr>
              <a:buSzPts val="2800"/>
              <a:buChar char="•"/>
            </a:pPr>
            <a:r>
              <a:rPr lang="en-US" sz="2800"/>
              <a:t>Graphical User Interface (GUI)</a:t>
            </a:r>
            <a:endParaRPr/>
          </a:p>
          <a:p>
            <a:pPr indent="-380990" lvl="1" marL="990575" rtl="0" algn="l">
              <a:spcBef>
                <a:spcPts val="453"/>
              </a:spcBef>
              <a:spcAft>
                <a:spcPts val="0"/>
              </a:spcAft>
              <a:buClr>
                <a:schemeClr val="lt2"/>
              </a:buClr>
              <a:buSzPts val="2266"/>
              <a:buChar char="–"/>
            </a:pPr>
            <a:r>
              <a:rPr lang="en-US" sz="2266" u="sng">
                <a:solidFill>
                  <a:schemeClr val="hlink"/>
                </a:solidFill>
                <a:hlinkClick r:id="rId3"/>
              </a:rPr>
              <a:t>chatgpt.com</a:t>
            </a:r>
            <a:r>
              <a:rPr lang="en-US" sz="2266"/>
              <a:t> , </a:t>
            </a:r>
            <a:r>
              <a:rPr lang="en-US" sz="2266" u="sng">
                <a:solidFill>
                  <a:schemeClr val="hlink"/>
                </a:solidFill>
                <a:hlinkClick r:id="rId4"/>
              </a:rPr>
              <a:t>meta.ai</a:t>
            </a:r>
            <a:r>
              <a:rPr lang="en-US" sz="2266"/>
              <a:t> , </a:t>
            </a:r>
            <a:r>
              <a:rPr lang="en-US" sz="2266" u="sng">
                <a:solidFill>
                  <a:schemeClr val="hlink"/>
                </a:solidFill>
                <a:hlinkClick r:id="rId5"/>
              </a:rPr>
              <a:t>claude.ai</a:t>
            </a:r>
            <a:r>
              <a:rPr lang="en-US" sz="2266"/>
              <a:t>  ...</a:t>
            </a:r>
            <a:endParaRPr/>
          </a:p>
          <a:p>
            <a:pPr indent="-380990" lvl="1" marL="990575" rtl="0" algn="l">
              <a:spcBef>
                <a:spcPts val="453"/>
              </a:spcBef>
              <a:spcAft>
                <a:spcPts val="0"/>
              </a:spcAft>
              <a:buClr>
                <a:schemeClr val="lt2"/>
              </a:buClr>
              <a:buSzPts val="2266"/>
              <a:buChar char="–"/>
            </a:pPr>
            <a:r>
              <a:rPr lang="en-US" sz="2266"/>
              <a:t>for everyday use</a:t>
            </a:r>
            <a:endParaRPr/>
          </a:p>
          <a:p>
            <a:pPr indent="-457189" lvl="0" marL="457189" rtl="0" algn="l">
              <a:spcBef>
                <a:spcPts val="560"/>
              </a:spcBef>
              <a:spcAft>
                <a:spcPts val="0"/>
              </a:spcAft>
              <a:buClr>
                <a:schemeClr val="lt2"/>
              </a:buClr>
              <a:buSzPts val="2800"/>
              <a:buChar char="•"/>
            </a:pPr>
            <a:r>
              <a:rPr lang="en-US" sz="2800"/>
              <a:t>Application Programming Interface (API)</a:t>
            </a:r>
            <a:endParaRPr/>
          </a:p>
          <a:p>
            <a:pPr indent="-380990" lvl="1" marL="990575" rtl="0" algn="l">
              <a:spcBef>
                <a:spcPts val="453"/>
              </a:spcBef>
              <a:spcAft>
                <a:spcPts val="0"/>
              </a:spcAft>
              <a:buClr>
                <a:schemeClr val="lt2"/>
              </a:buClr>
              <a:buSzPts val="2266"/>
              <a:buChar char="–"/>
            </a:pPr>
            <a:r>
              <a:rPr lang="en-US" sz="2266" u="sng">
                <a:solidFill>
                  <a:schemeClr val="hlink"/>
                </a:solidFill>
                <a:hlinkClick r:id="rId6"/>
              </a:rPr>
              <a:t>platform.openai.com</a:t>
            </a:r>
            <a:r>
              <a:rPr lang="en-US" sz="2266"/>
              <a:t>, </a:t>
            </a:r>
            <a:r>
              <a:rPr lang="en-US" sz="2266" u="sng">
                <a:solidFill>
                  <a:schemeClr val="hlink"/>
                </a:solidFill>
                <a:hlinkClick r:id="rId7"/>
              </a:rPr>
              <a:t>docs.anthropic.com</a:t>
            </a:r>
            <a:r>
              <a:rPr lang="en-US" sz="2266"/>
              <a:t> , </a:t>
            </a:r>
            <a:r>
              <a:rPr lang="en-US" sz="2266" u="sng">
                <a:solidFill>
                  <a:schemeClr val="hlink"/>
                </a:solidFill>
                <a:hlinkClick r:id="rId8"/>
              </a:rPr>
              <a:t>docs.mistral.ai/api/</a:t>
            </a:r>
            <a:r>
              <a:rPr lang="en-US" sz="2266"/>
              <a:t> </a:t>
            </a:r>
            <a:endParaRPr/>
          </a:p>
          <a:p>
            <a:pPr indent="-380990" lvl="1" marL="990575" rtl="0" algn="l">
              <a:spcBef>
                <a:spcPts val="453"/>
              </a:spcBef>
              <a:spcAft>
                <a:spcPts val="0"/>
              </a:spcAft>
              <a:buClr>
                <a:schemeClr val="lt2"/>
              </a:buClr>
              <a:buSzPts val="2266"/>
              <a:buChar char="–"/>
            </a:pPr>
            <a:r>
              <a:rPr lang="en-US" sz="2266"/>
              <a:t>for Programming</a:t>
            </a:r>
            <a:endParaRPr/>
          </a:p>
          <a:p>
            <a:pPr indent="-304792" lvl="2" marL="1523962" rtl="0" algn="l">
              <a:spcBef>
                <a:spcPts val="347"/>
              </a:spcBef>
              <a:spcAft>
                <a:spcPts val="0"/>
              </a:spcAft>
              <a:buClr>
                <a:schemeClr val="lt2"/>
              </a:buClr>
              <a:buSzPts val="1733"/>
              <a:buChar char="•"/>
            </a:pPr>
            <a:r>
              <a:rPr lang="en-US" sz="1733"/>
              <a:t>developers, data analysts, researchers ...</a:t>
            </a:r>
            <a:endParaRPr/>
          </a:p>
          <a:p>
            <a:pPr indent="-380990" lvl="1" marL="990575" rtl="0" algn="l">
              <a:spcBef>
                <a:spcPts val="453"/>
              </a:spcBef>
              <a:spcAft>
                <a:spcPts val="0"/>
              </a:spcAft>
              <a:buClr>
                <a:schemeClr val="lt2"/>
              </a:buClr>
              <a:buSzPts val="2266"/>
              <a:buChar char="–"/>
            </a:pPr>
            <a:r>
              <a:rPr lang="en-US" sz="2266"/>
              <a:t>We will use the API extensively in this tutorial!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5"/>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sz="4400"/>
              <a:t>Setup</a:t>
            </a:r>
            <a:endParaRPr/>
          </a:p>
        </p:txBody>
      </p:sp>
      <p:sp>
        <p:nvSpPr>
          <p:cNvPr id="64" name="Google Shape;64;p5"/>
          <p:cNvSpPr txBox="1"/>
          <p:nvPr>
            <p:ph idx="1" type="body"/>
          </p:nvPr>
        </p:nvSpPr>
        <p:spPr>
          <a:xfrm>
            <a:off x="1151743" y="2057408"/>
            <a:ext cx="6324600" cy="3886200"/>
          </a:xfrm>
          <a:prstGeom prst="rect">
            <a:avLst/>
          </a:prstGeom>
          <a:noFill/>
          <a:ln>
            <a:noFill/>
          </a:ln>
        </p:spPr>
        <p:txBody>
          <a:bodyPr anchorCtr="0" anchor="t" bIns="45700" lIns="91425" spcFirstLastPara="1" rIns="91425" wrap="square" tIns="45700">
            <a:normAutofit fontScale="62500" lnSpcReduction="20000"/>
          </a:bodyPr>
          <a:lstStyle/>
          <a:p>
            <a:pPr indent="-443854" lvl="0" marL="457189" rtl="0" algn="l">
              <a:lnSpc>
                <a:spcPct val="120000"/>
              </a:lnSpc>
              <a:spcBef>
                <a:spcPts val="0"/>
              </a:spcBef>
              <a:spcAft>
                <a:spcPts val="0"/>
              </a:spcAft>
              <a:buClr>
                <a:schemeClr val="lt2"/>
              </a:buClr>
              <a:buSzPct val="100000"/>
              <a:buChar char="•"/>
            </a:pPr>
            <a:r>
              <a:rPr lang="en-US" sz="2800"/>
              <a:t>Google Colab</a:t>
            </a:r>
            <a:endParaRPr sz="2800"/>
          </a:p>
          <a:p>
            <a:pPr indent="-369560" lvl="1" marL="990575" rtl="0" algn="l">
              <a:lnSpc>
                <a:spcPct val="120000"/>
              </a:lnSpc>
              <a:spcBef>
                <a:spcPts val="336"/>
              </a:spcBef>
              <a:spcAft>
                <a:spcPts val="0"/>
              </a:spcAft>
              <a:buClr>
                <a:schemeClr val="lt2"/>
              </a:buClr>
              <a:buSzPct val="100000"/>
              <a:buChar char="–"/>
            </a:pPr>
            <a:r>
              <a:rPr lang="en-US" sz="2400" u="sng">
                <a:solidFill>
                  <a:schemeClr val="hlink"/>
                </a:solidFill>
                <a:hlinkClick r:id="rId3"/>
              </a:rPr>
              <a:t>Link.</a:t>
            </a:r>
            <a:r>
              <a:rPr lang="en-US" sz="2400"/>
              <a:t> Open the link and make a copy in your Google Drive so you can save it.</a:t>
            </a:r>
            <a:endParaRPr/>
          </a:p>
          <a:p>
            <a:pPr indent="-443854" lvl="0" marL="457189" rtl="0" algn="l">
              <a:lnSpc>
                <a:spcPct val="120000"/>
              </a:lnSpc>
              <a:spcBef>
                <a:spcPts val="392"/>
              </a:spcBef>
              <a:spcAft>
                <a:spcPts val="0"/>
              </a:spcAft>
              <a:buClr>
                <a:schemeClr val="lt2"/>
              </a:buClr>
              <a:buSzPct val="100000"/>
              <a:buChar char="•"/>
            </a:pPr>
            <a:r>
              <a:rPr lang="en-US" sz="2800"/>
              <a:t>Register your OpenAI key: </a:t>
            </a:r>
            <a:r>
              <a:rPr lang="en-US" sz="2800" u="sng">
                <a:solidFill>
                  <a:schemeClr val="hlink"/>
                </a:solidFill>
                <a:hlinkClick r:id="rId4"/>
              </a:rPr>
              <a:t>link</a:t>
            </a:r>
            <a:endParaRPr sz="2800"/>
          </a:p>
          <a:p>
            <a:pPr indent="-370210" lvl="1" marL="990575" rtl="0" algn="l">
              <a:lnSpc>
                <a:spcPct val="120000"/>
              </a:lnSpc>
              <a:spcBef>
                <a:spcPts val="317"/>
              </a:spcBef>
              <a:spcAft>
                <a:spcPts val="0"/>
              </a:spcAft>
              <a:buClr>
                <a:schemeClr val="lt2"/>
              </a:buClr>
              <a:buSzPct val="100000"/>
              <a:buChar char="–"/>
            </a:pPr>
            <a:r>
              <a:rPr lang="en-US" sz="2266"/>
              <a:t>Make sure you have $1 in your account.</a:t>
            </a:r>
            <a:endParaRPr/>
          </a:p>
          <a:p>
            <a:pPr indent="-369560" lvl="1" marL="990575" rtl="0" algn="l">
              <a:lnSpc>
                <a:spcPct val="120000"/>
              </a:lnSpc>
              <a:spcBef>
                <a:spcPts val="336"/>
              </a:spcBef>
              <a:spcAft>
                <a:spcPts val="0"/>
              </a:spcAft>
              <a:buClr>
                <a:schemeClr val="lt2"/>
              </a:buClr>
              <a:buSzPct val="100000"/>
              <a:buChar char="–"/>
            </a:pPr>
            <a:r>
              <a:rPr lang="en-US" sz="2400"/>
              <a:t>Let me know if you have trouble with the API key.</a:t>
            </a:r>
            <a:endParaRPr sz="2266"/>
          </a:p>
          <a:p>
            <a:pPr indent="-443854" lvl="0" marL="457189" rtl="0" algn="l">
              <a:lnSpc>
                <a:spcPct val="120000"/>
              </a:lnSpc>
              <a:spcBef>
                <a:spcPts val="392"/>
              </a:spcBef>
              <a:spcAft>
                <a:spcPts val="0"/>
              </a:spcAft>
              <a:buClr>
                <a:schemeClr val="lt2"/>
              </a:buClr>
              <a:buSzPct val="100000"/>
              <a:buChar char="•"/>
            </a:pPr>
            <a:r>
              <a:rPr lang="en-US" sz="2800"/>
              <a:t>Add a secret in your Colab</a:t>
            </a:r>
            <a:endParaRPr sz="2800"/>
          </a:p>
          <a:p>
            <a:pPr indent="-370210" lvl="1" marL="990575" rtl="0" algn="l">
              <a:lnSpc>
                <a:spcPct val="120000"/>
              </a:lnSpc>
              <a:spcBef>
                <a:spcPts val="317"/>
              </a:spcBef>
              <a:spcAft>
                <a:spcPts val="0"/>
              </a:spcAft>
              <a:buClr>
                <a:schemeClr val="lt2"/>
              </a:buClr>
              <a:buSzPct val="100000"/>
              <a:buChar char="–"/>
            </a:pPr>
            <a:r>
              <a:rPr lang="en-US" sz="2266"/>
              <a:t>Name: OPENAI_API_KEY</a:t>
            </a:r>
            <a:endParaRPr/>
          </a:p>
          <a:p>
            <a:pPr indent="-370210" lvl="1" marL="990575" rtl="0" algn="l">
              <a:lnSpc>
                <a:spcPct val="120000"/>
              </a:lnSpc>
              <a:spcBef>
                <a:spcPts val="317"/>
              </a:spcBef>
              <a:spcAft>
                <a:spcPts val="0"/>
              </a:spcAft>
              <a:buClr>
                <a:schemeClr val="lt2"/>
              </a:buClr>
              <a:buSzPct val="100000"/>
              <a:buChar char="–"/>
            </a:pPr>
            <a:r>
              <a:rPr lang="en-US" sz="2266"/>
              <a:t>Value: ‘sk-your_open_ai_key...’</a:t>
            </a:r>
            <a:endParaRPr/>
          </a:p>
          <a:p>
            <a:pPr indent="-443854" lvl="0" marL="457189" rtl="0" algn="l">
              <a:lnSpc>
                <a:spcPct val="120000"/>
              </a:lnSpc>
              <a:spcBef>
                <a:spcPts val="392"/>
              </a:spcBef>
              <a:spcAft>
                <a:spcPts val="0"/>
              </a:spcAft>
              <a:buClr>
                <a:schemeClr val="lt2"/>
              </a:buClr>
              <a:buSzPct val="100000"/>
              <a:buChar char="•"/>
            </a:pPr>
            <a:r>
              <a:rPr lang="en-US" sz="2800"/>
              <a:t>Let’s play with the OpenAI API!</a:t>
            </a:r>
            <a:endParaRPr/>
          </a:p>
          <a:p>
            <a:pPr indent="-443853" lvl="0" marL="457188" rtl="0" algn="l">
              <a:lnSpc>
                <a:spcPct val="120000"/>
              </a:lnSpc>
              <a:spcBef>
                <a:spcPts val="392"/>
              </a:spcBef>
              <a:spcAft>
                <a:spcPts val="0"/>
              </a:spcAft>
              <a:buClr>
                <a:schemeClr val="lt2"/>
              </a:buClr>
              <a:buSzPct val="100000"/>
              <a:buChar char="•"/>
            </a:pPr>
            <a:r>
              <a:rPr lang="en-US" sz="2800"/>
              <a:t>Let me know if you have trouble with the API key.</a:t>
            </a:r>
            <a:endParaRPr sz="2800"/>
          </a:p>
          <a:p>
            <a:pPr indent="-377814" lvl="1" marL="990574" rtl="0" algn="l">
              <a:lnSpc>
                <a:spcPct val="120000"/>
              </a:lnSpc>
              <a:spcBef>
                <a:spcPts val="392"/>
              </a:spcBef>
              <a:spcAft>
                <a:spcPts val="0"/>
              </a:spcAft>
              <a:buSzPct val="100000"/>
              <a:buChar char="–"/>
            </a:pPr>
            <a:r>
              <a:rPr lang="en-US" sz="2800"/>
              <a:t>OpenAI Key for this class (if you don't have one)</a:t>
            </a:r>
            <a:endParaRPr sz="2800"/>
          </a:p>
          <a:p>
            <a:pPr indent="0" lvl="0" marL="990574" rtl="0" algn="l">
              <a:lnSpc>
                <a:spcPct val="120000"/>
              </a:lnSpc>
              <a:spcBef>
                <a:spcPts val="392"/>
              </a:spcBef>
              <a:spcAft>
                <a:spcPts val="0"/>
              </a:spcAft>
              <a:buNone/>
            </a:pPr>
            <a:r>
              <a:rPr lang="en-US" sz="1200"/>
              <a:t>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</a:t>
            </a:r>
            <a:endParaRPr sz="1200"/>
          </a:p>
        </p:txBody>
      </p:sp>
      <p:pic>
        <p:nvPicPr>
          <p:cNvPr id="65" name="Google Shape;65;p5"/>
          <p:cNvPicPr preferRelativeResize="0"/>
          <p:nvPr/>
        </p:nvPicPr>
        <p:blipFill rotWithShape="1">
          <a:blip r:embed="rId5">
            <a:alphaModFix/>
          </a:blip>
          <a:srcRect b="0" l="0" r="0" t="16722"/>
          <a:stretch/>
        </p:blipFill>
        <p:spPr>
          <a:xfrm>
            <a:off x="7162800" y="4038600"/>
            <a:ext cx="4932443" cy="2276856"/>
          </a:xfrm>
          <a:prstGeom prst="rect">
            <a:avLst/>
          </a:prstGeom>
          <a:noFill/>
          <a:ln cap="flat" cmpd="sng" w="9525">
            <a:solidFill>
              <a:srgbClr val="7F7F7F"/>
            </a:solidFill>
            <a:prstDash val="solid"/>
            <a:round/>
            <a:headEnd len="sm" w="sm" type="none"/>
            <a:tailEnd len="sm" w="sm" type="none"/>
          </a:ln>
        </p:spPr>
      </p:pic>
      <p:pic>
        <p:nvPicPr>
          <p:cNvPr id="66" name="Google Shape;66;p5"/>
          <p:cNvPicPr preferRelativeResize="0"/>
          <p:nvPr/>
        </p:nvPicPr>
        <p:blipFill rotWithShape="1">
          <a:blip r:embed="rId6">
            <a:alphaModFix/>
          </a:blip>
          <a:srcRect b="0" l="0" r="0" t="0"/>
          <a:stretch/>
        </p:blipFill>
        <p:spPr>
          <a:xfrm>
            <a:off x="7476356" y="1066800"/>
            <a:ext cx="4220344" cy="2602181"/>
          </a:xfrm>
          <a:prstGeom prst="rect">
            <a:avLst/>
          </a:prstGeom>
          <a:noFill/>
          <a:ln cap="flat" cmpd="sng" w="9525">
            <a:solidFill>
              <a:srgbClr val="7F7F7F"/>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6"/>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sz="4400"/>
              <a:t>Helper Function</a:t>
            </a:r>
            <a:endParaRPr/>
          </a:p>
        </p:txBody>
      </p:sp>
      <p:sp>
        <p:nvSpPr>
          <p:cNvPr id="72" name="Google Shape;72;p6"/>
          <p:cNvSpPr txBox="1"/>
          <p:nvPr>
            <p:ph idx="1" type="body"/>
          </p:nvPr>
        </p:nvSpPr>
        <p:spPr>
          <a:xfrm>
            <a:off x="685800" y="2120225"/>
            <a:ext cx="8077200" cy="304830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25714"/>
              </a:lnSpc>
              <a:spcBef>
                <a:spcPts val="0"/>
              </a:spcBef>
              <a:spcAft>
                <a:spcPts val="0"/>
              </a:spcAft>
              <a:buNone/>
            </a:pPr>
            <a:r>
              <a:rPr lang="en-US" sz="1250">
                <a:solidFill>
                  <a:srgbClr val="008000"/>
                </a:solidFill>
                <a:highlight>
                  <a:srgbClr val="F7F7F7"/>
                </a:highlight>
                <a:latin typeface="Courier New"/>
                <a:ea typeface="Courier New"/>
                <a:cs typeface="Courier New"/>
                <a:sym typeface="Courier New"/>
              </a:rPr>
              <a:t># helper function</a:t>
            </a:r>
            <a:endParaRPr sz="1250">
              <a:solidFill>
                <a:srgbClr val="008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None/>
            </a:pPr>
            <a:r>
              <a:rPr lang="en-US" sz="1250">
                <a:solidFill>
                  <a:srgbClr val="000000"/>
                </a:solidFill>
                <a:highlight>
                  <a:srgbClr val="F7F7F7"/>
                </a:highlight>
                <a:latin typeface="Courier New"/>
                <a:ea typeface="Courier New"/>
                <a:cs typeface="Courier New"/>
                <a:sym typeface="Courier New"/>
              </a:rPr>
              <a:t>client = openai.OpenAI(api_key=openai.api_key)</a:t>
            </a:r>
            <a:endParaRPr sz="1250">
              <a:solidFill>
                <a:srgbClr val="000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None/>
            </a:pPr>
            <a:r>
              <a:t/>
            </a:r>
            <a:endParaRPr sz="1250">
              <a:solidFill>
                <a:srgbClr val="000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None/>
            </a:pPr>
            <a:r>
              <a:rPr lang="en-US" sz="1250">
                <a:solidFill>
                  <a:srgbClr val="0000FF"/>
                </a:solidFill>
                <a:highlight>
                  <a:srgbClr val="F7F7F7"/>
                </a:highlight>
                <a:latin typeface="Courier New"/>
                <a:ea typeface="Courier New"/>
                <a:cs typeface="Courier New"/>
                <a:sym typeface="Courier New"/>
              </a:rPr>
              <a:t>def</a:t>
            </a:r>
            <a:r>
              <a:rPr lang="en-US" sz="1250">
                <a:solidFill>
                  <a:srgbClr val="000000"/>
                </a:solidFill>
                <a:highlight>
                  <a:srgbClr val="F7F7F7"/>
                </a:highlight>
                <a:latin typeface="Courier New"/>
                <a:ea typeface="Courier New"/>
                <a:cs typeface="Courier New"/>
                <a:sym typeface="Courier New"/>
              </a:rPr>
              <a:t> </a:t>
            </a:r>
            <a:r>
              <a:rPr lang="en-US" sz="1250">
                <a:solidFill>
                  <a:srgbClr val="795E26"/>
                </a:solidFill>
                <a:highlight>
                  <a:srgbClr val="F7F7F7"/>
                </a:highlight>
                <a:latin typeface="Courier New"/>
                <a:ea typeface="Courier New"/>
                <a:cs typeface="Courier New"/>
                <a:sym typeface="Courier New"/>
              </a:rPr>
              <a:t>get_completion</a:t>
            </a:r>
            <a:r>
              <a:rPr lang="en-US" sz="1250">
                <a:solidFill>
                  <a:srgbClr val="000000"/>
                </a:solidFill>
                <a:highlight>
                  <a:srgbClr val="F7F7F7"/>
                </a:highlight>
                <a:latin typeface="Courier New"/>
                <a:ea typeface="Courier New"/>
                <a:cs typeface="Courier New"/>
                <a:sym typeface="Courier New"/>
              </a:rPr>
              <a:t>(</a:t>
            </a:r>
            <a:r>
              <a:rPr lang="en-US" sz="1250">
                <a:solidFill>
                  <a:srgbClr val="001080"/>
                </a:solidFill>
                <a:highlight>
                  <a:srgbClr val="F7F7F7"/>
                </a:highlight>
                <a:latin typeface="Courier New"/>
                <a:ea typeface="Courier New"/>
                <a:cs typeface="Courier New"/>
                <a:sym typeface="Courier New"/>
              </a:rPr>
              <a:t>prompt</a:t>
            </a:r>
            <a:r>
              <a:rPr lang="en-US" sz="1250">
                <a:solidFill>
                  <a:srgbClr val="000000"/>
                </a:solidFill>
                <a:highlight>
                  <a:srgbClr val="F7F7F7"/>
                </a:highlight>
                <a:latin typeface="Courier New"/>
                <a:ea typeface="Courier New"/>
                <a:cs typeface="Courier New"/>
                <a:sym typeface="Courier New"/>
              </a:rPr>
              <a:t>, </a:t>
            </a:r>
            <a:r>
              <a:rPr lang="en-US" sz="1250">
                <a:solidFill>
                  <a:srgbClr val="001080"/>
                </a:solidFill>
                <a:highlight>
                  <a:srgbClr val="F7F7F7"/>
                </a:highlight>
                <a:latin typeface="Courier New"/>
                <a:ea typeface="Courier New"/>
                <a:cs typeface="Courier New"/>
                <a:sym typeface="Courier New"/>
              </a:rPr>
              <a:t>model</a:t>
            </a:r>
            <a:r>
              <a:rPr lang="en-US" sz="1250">
                <a:solidFill>
                  <a:srgbClr val="000000"/>
                </a:solidFill>
                <a:highlight>
                  <a:srgbClr val="F7F7F7"/>
                </a:highlight>
                <a:latin typeface="Courier New"/>
                <a:ea typeface="Courier New"/>
                <a:cs typeface="Courier New"/>
                <a:sym typeface="Courier New"/>
              </a:rPr>
              <a:t>=</a:t>
            </a:r>
            <a:r>
              <a:rPr lang="en-US" sz="1250">
                <a:solidFill>
                  <a:srgbClr val="A31515"/>
                </a:solidFill>
                <a:highlight>
                  <a:srgbClr val="F7F7F7"/>
                </a:highlight>
                <a:latin typeface="Courier New"/>
                <a:ea typeface="Courier New"/>
                <a:cs typeface="Courier New"/>
                <a:sym typeface="Courier New"/>
              </a:rPr>
              <a:t>"gpt-3.5-turbo-1106"</a:t>
            </a:r>
            <a:r>
              <a:rPr lang="en-US" sz="1250">
                <a:solidFill>
                  <a:srgbClr val="000000"/>
                </a:solidFill>
                <a:highlight>
                  <a:srgbClr val="F7F7F7"/>
                </a:highlight>
                <a:latin typeface="Courier New"/>
                <a:ea typeface="Courier New"/>
                <a:cs typeface="Courier New"/>
                <a:sym typeface="Courier New"/>
              </a:rPr>
              <a:t>, </a:t>
            </a:r>
            <a:r>
              <a:rPr lang="en-US" sz="1250">
                <a:solidFill>
                  <a:srgbClr val="001080"/>
                </a:solidFill>
                <a:highlight>
                  <a:srgbClr val="F7F7F7"/>
                </a:highlight>
                <a:latin typeface="Courier New"/>
                <a:ea typeface="Courier New"/>
                <a:cs typeface="Courier New"/>
                <a:sym typeface="Courier New"/>
              </a:rPr>
              <a:t>temperature</a:t>
            </a:r>
            <a:r>
              <a:rPr lang="en-US" sz="1250">
                <a:solidFill>
                  <a:srgbClr val="000000"/>
                </a:solidFill>
                <a:highlight>
                  <a:srgbClr val="F7F7F7"/>
                </a:highlight>
                <a:latin typeface="Courier New"/>
                <a:ea typeface="Courier New"/>
                <a:cs typeface="Courier New"/>
                <a:sym typeface="Courier New"/>
              </a:rPr>
              <a:t>=</a:t>
            </a:r>
            <a:r>
              <a:rPr lang="en-US" sz="1250">
                <a:solidFill>
                  <a:srgbClr val="116644"/>
                </a:solidFill>
                <a:highlight>
                  <a:srgbClr val="F7F7F7"/>
                </a:highlight>
                <a:latin typeface="Courier New"/>
                <a:ea typeface="Courier New"/>
                <a:cs typeface="Courier New"/>
                <a:sym typeface="Courier New"/>
              </a:rPr>
              <a:t>0</a:t>
            </a:r>
            <a:r>
              <a:rPr lang="en-US" sz="1250">
                <a:solidFill>
                  <a:srgbClr val="000000"/>
                </a:solidFill>
                <a:highlight>
                  <a:srgbClr val="F7F7F7"/>
                </a:highlight>
                <a:latin typeface="Courier New"/>
                <a:ea typeface="Courier New"/>
                <a:cs typeface="Courier New"/>
                <a:sym typeface="Courier New"/>
              </a:rPr>
              <a:t>):</a:t>
            </a:r>
            <a:endParaRPr sz="1250">
              <a:solidFill>
                <a:srgbClr val="000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None/>
            </a:pPr>
            <a:r>
              <a:rPr lang="en-US" sz="1250">
                <a:solidFill>
                  <a:srgbClr val="000000"/>
                </a:solidFill>
                <a:highlight>
                  <a:srgbClr val="F7F7F7"/>
                </a:highlight>
                <a:latin typeface="Courier New"/>
                <a:ea typeface="Courier New"/>
                <a:cs typeface="Courier New"/>
                <a:sym typeface="Courier New"/>
              </a:rPr>
              <a:t>    messages = [{</a:t>
            </a:r>
            <a:r>
              <a:rPr lang="en-US" sz="1250">
                <a:solidFill>
                  <a:srgbClr val="A31515"/>
                </a:solidFill>
                <a:highlight>
                  <a:srgbClr val="F7F7F7"/>
                </a:highlight>
                <a:latin typeface="Courier New"/>
                <a:ea typeface="Courier New"/>
                <a:cs typeface="Courier New"/>
                <a:sym typeface="Courier New"/>
              </a:rPr>
              <a:t>"role"</a:t>
            </a:r>
            <a:r>
              <a:rPr lang="en-US" sz="1250">
                <a:solidFill>
                  <a:srgbClr val="000000"/>
                </a:solidFill>
                <a:highlight>
                  <a:srgbClr val="F7F7F7"/>
                </a:highlight>
                <a:latin typeface="Courier New"/>
                <a:ea typeface="Courier New"/>
                <a:cs typeface="Courier New"/>
                <a:sym typeface="Courier New"/>
              </a:rPr>
              <a:t>: </a:t>
            </a:r>
            <a:r>
              <a:rPr lang="en-US" sz="1250">
                <a:solidFill>
                  <a:srgbClr val="A31515"/>
                </a:solidFill>
                <a:highlight>
                  <a:srgbClr val="F7F7F7"/>
                </a:highlight>
                <a:latin typeface="Courier New"/>
                <a:ea typeface="Courier New"/>
                <a:cs typeface="Courier New"/>
                <a:sym typeface="Courier New"/>
              </a:rPr>
              <a:t>"user"</a:t>
            </a:r>
            <a:r>
              <a:rPr lang="en-US" sz="1250">
                <a:solidFill>
                  <a:srgbClr val="000000"/>
                </a:solidFill>
                <a:highlight>
                  <a:srgbClr val="F7F7F7"/>
                </a:highlight>
                <a:latin typeface="Courier New"/>
                <a:ea typeface="Courier New"/>
                <a:cs typeface="Courier New"/>
                <a:sym typeface="Courier New"/>
              </a:rPr>
              <a:t>, </a:t>
            </a:r>
            <a:r>
              <a:rPr lang="en-US" sz="1250">
                <a:solidFill>
                  <a:srgbClr val="A31515"/>
                </a:solidFill>
                <a:highlight>
                  <a:srgbClr val="F7F7F7"/>
                </a:highlight>
                <a:latin typeface="Courier New"/>
                <a:ea typeface="Courier New"/>
                <a:cs typeface="Courier New"/>
                <a:sym typeface="Courier New"/>
              </a:rPr>
              <a:t>"content"</a:t>
            </a:r>
            <a:r>
              <a:rPr lang="en-US" sz="1250">
                <a:solidFill>
                  <a:srgbClr val="000000"/>
                </a:solidFill>
                <a:highlight>
                  <a:srgbClr val="F7F7F7"/>
                </a:highlight>
                <a:latin typeface="Courier New"/>
                <a:ea typeface="Courier New"/>
                <a:cs typeface="Courier New"/>
                <a:sym typeface="Courier New"/>
              </a:rPr>
              <a:t>: prompt}]</a:t>
            </a:r>
            <a:endParaRPr sz="1250">
              <a:solidFill>
                <a:srgbClr val="000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None/>
            </a:pPr>
            <a:r>
              <a:rPr lang="en-US" sz="1250">
                <a:solidFill>
                  <a:srgbClr val="000000"/>
                </a:solidFill>
                <a:highlight>
                  <a:srgbClr val="F7F7F7"/>
                </a:highlight>
                <a:latin typeface="Courier New"/>
                <a:ea typeface="Courier New"/>
                <a:cs typeface="Courier New"/>
                <a:sym typeface="Courier New"/>
              </a:rPr>
              <a:t>    response = client.chat.completions.create(</a:t>
            </a:r>
            <a:endParaRPr sz="1250">
              <a:solidFill>
                <a:srgbClr val="000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None/>
            </a:pPr>
            <a:r>
              <a:rPr lang="en-US" sz="1250">
                <a:solidFill>
                  <a:srgbClr val="000000"/>
                </a:solidFill>
                <a:highlight>
                  <a:srgbClr val="F7F7F7"/>
                </a:highlight>
                <a:latin typeface="Courier New"/>
                <a:ea typeface="Courier New"/>
                <a:cs typeface="Courier New"/>
                <a:sym typeface="Courier New"/>
              </a:rPr>
              <a:t>        model=model,</a:t>
            </a:r>
            <a:endParaRPr sz="1250">
              <a:solidFill>
                <a:srgbClr val="000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None/>
            </a:pPr>
            <a:r>
              <a:rPr lang="en-US" sz="1250">
                <a:solidFill>
                  <a:srgbClr val="000000"/>
                </a:solidFill>
                <a:highlight>
                  <a:srgbClr val="F7F7F7"/>
                </a:highlight>
                <a:latin typeface="Courier New"/>
                <a:ea typeface="Courier New"/>
                <a:cs typeface="Courier New"/>
                <a:sym typeface="Courier New"/>
              </a:rPr>
              <a:t>        messages=messages,</a:t>
            </a:r>
            <a:endParaRPr sz="1250">
              <a:solidFill>
                <a:srgbClr val="000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None/>
            </a:pPr>
            <a:r>
              <a:rPr lang="en-US" sz="1250">
                <a:solidFill>
                  <a:srgbClr val="000000"/>
                </a:solidFill>
                <a:highlight>
                  <a:srgbClr val="F7F7F7"/>
                </a:highlight>
                <a:latin typeface="Courier New"/>
                <a:ea typeface="Courier New"/>
                <a:cs typeface="Courier New"/>
                <a:sym typeface="Courier New"/>
              </a:rPr>
              <a:t>        temperature=temperature </a:t>
            </a:r>
            <a:r>
              <a:rPr lang="en-US" sz="1250">
                <a:solidFill>
                  <a:srgbClr val="008000"/>
                </a:solidFill>
                <a:highlight>
                  <a:srgbClr val="F7F7F7"/>
                </a:highlight>
                <a:latin typeface="Courier New"/>
                <a:ea typeface="Courier New"/>
                <a:cs typeface="Courier New"/>
                <a:sym typeface="Courier New"/>
              </a:rPr>
              <a:t># this is the degree of randomness of the model's output</a:t>
            </a:r>
            <a:endParaRPr sz="1250">
              <a:solidFill>
                <a:srgbClr val="008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None/>
            </a:pPr>
            <a:r>
              <a:rPr lang="en-US" sz="1250">
                <a:solidFill>
                  <a:srgbClr val="000000"/>
                </a:solidFill>
                <a:highlight>
                  <a:srgbClr val="F7F7F7"/>
                </a:highlight>
                <a:latin typeface="Courier New"/>
                <a:ea typeface="Courier New"/>
                <a:cs typeface="Courier New"/>
                <a:sym typeface="Courier New"/>
              </a:rPr>
              <a:t>    )</a:t>
            </a:r>
            <a:endParaRPr sz="1250">
              <a:solidFill>
                <a:srgbClr val="000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None/>
            </a:pPr>
            <a:r>
              <a:rPr lang="en-US" sz="1250">
                <a:solidFill>
                  <a:srgbClr val="000000"/>
                </a:solidFill>
                <a:highlight>
                  <a:srgbClr val="F7F7F7"/>
                </a:highlight>
                <a:latin typeface="Courier New"/>
                <a:ea typeface="Courier New"/>
                <a:cs typeface="Courier New"/>
                <a:sym typeface="Courier New"/>
              </a:rPr>
              <a:t>    </a:t>
            </a:r>
            <a:r>
              <a:rPr lang="en-US" sz="1250">
                <a:solidFill>
                  <a:srgbClr val="AF00DB"/>
                </a:solidFill>
                <a:highlight>
                  <a:srgbClr val="F7F7F7"/>
                </a:highlight>
                <a:latin typeface="Courier New"/>
                <a:ea typeface="Courier New"/>
                <a:cs typeface="Courier New"/>
                <a:sym typeface="Courier New"/>
              </a:rPr>
              <a:t>return</a:t>
            </a:r>
            <a:r>
              <a:rPr lang="en-US" sz="1250">
                <a:solidFill>
                  <a:srgbClr val="000000"/>
                </a:solidFill>
                <a:highlight>
                  <a:srgbClr val="F7F7F7"/>
                </a:highlight>
                <a:latin typeface="Courier New"/>
                <a:ea typeface="Courier New"/>
                <a:cs typeface="Courier New"/>
                <a:sym typeface="Courier New"/>
              </a:rPr>
              <a:t> response.choices[</a:t>
            </a:r>
            <a:r>
              <a:rPr lang="en-US" sz="1250">
                <a:solidFill>
                  <a:srgbClr val="116644"/>
                </a:solidFill>
                <a:highlight>
                  <a:srgbClr val="F7F7F7"/>
                </a:highlight>
                <a:latin typeface="Courier New"/>
                <a:ea typeface="Courier New"/>
                <a:cs typeface="Courier New"/>
                <a:sym typeface="Courier New"/>
              </a:rPr>
              <a:t>0</a:t>
            </a:r>
            <a:r>
              <a:rPr lang="en-US" sz="1250">
                <a:solidFill>
                  <a:srgbClr val="000000"/>
                </a:solidFill>
                <a:highlight>
                  <a:srgbClr val="F7F7F7"/>
                </a:highlight>
                <a:latin typeface="Courier New"/>
                <a:ea typeface="Courier New"/>
                <a:cs typeface="Courier New"/>
                <a:sym typeface="Courier New"/>
              </a:rPr>
              <a:t>].message.content</a:t>
            </a:r>
            <a:endParaRPr sz="1600">
              <a:solidFill>
                <a:srgbClr val="008000"/>
              </a:solidFill>
              <a:latin typeface="Courier New"/>
              <a:ea typeface="Courier New"/>
              <a:cs typeface="Courier New"/>
              <a:sym typeface="Courier New"/>
            </a:endParaRPr>
          </a:p>
        </p:txBody>
      </p:sp>
      <p:sp>
        <p:nvSpPr>
          <p:cNvPr id="73" name="Google Shape;73;p6"/>
          <p:cNvSpPr txBox="1"/>
          <p:nvPr/>
        </p:nvSpPr>
        <p:spPr>
          <a:xfrm>
            <a:off x="685800" y="5285388"/>
            <a:ext cx="6097200" cy="58200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135714"/>
              </a:lnSpc>
              <a:spcBef>
                <a:spcPts val="0"/>
              </a:spcBef>
              <a:spcAft>
                <a:spcPts val="0"/>
              </a:spcAft>
              <a:buNone/>
            </a:pPr>
            <a:r>
              <a:rPr lang="en-US" sz="1350">
                <a:highlight>
                  <a:srgbClr val="F7F7F7"/>
                </a:highlight>
                <a:latin typeface="Courier New"/>
                <a:ea typeface="Courier New"/>
                <a:cs typeface="Courier New"/>
                <a:sym typeface="Courier New"/>
              </a:rPr>
              <a:t>prompt = </a:t>
            </a:r>
            <a:r>
              <a:rPr lang="en-US" sz="1350">
                <a:solidFill>
                  <a:srgbClr val="A31515"/>
                </a:solidFill>
                <a:highlight>
                  <a:srgbClr val="F7F7F7"/>
                </a:highlight>
                <a:latin typeface="Courier New"/>
                <a:ea typeface="Courier New"/>
                <a:cs typeface="Courier New"/>
                <a:sym typeface="Courier New"/>
              </a:rPr>
              <a:t>'hello world'</a:t>
            </a:r>
            <a:endParaRPr sz="13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highlight>
                  <a:srgbClr val="F7F7F7"/>
                </a:highlight>
                <a:latin typeface="Courier New"/>
                <a:ea typeface="Courier New"/>
                <a:cs typeface="Courier New"/>
                <a:sym typeface="Courier New"/>
              </a:rPr>
              <a:t>response = get_completion(prompt, temperature=</a:t>
            </a:r>
            <a:r>
              <a:rPr lang="en-US" sz="1350">
                <a:solidFill>
                  <a:srgbClr val="116644"/>
                </a:solidFill>
                <a:highlight>
                  <a:srgbClr val="F7F7F7"/>
                </a:highlight>
                <a:latin typeface="Courier New"/>
                <a:ea typeface="Courier New"/>
                <a:cs typeface="Courier New"/>
                <a:sym typeface="Courier New"/>
              </a:rPr>
              <a:t> 0</a:t>
            </a:r>
            <a:r>
              <a:rPr lang="en-US" sz="1350">
                <a:highlight>
                  <a:srgbClr val="F7F7F7"/>
                </a:highlight>
                <a:latin typeface="Courier New"/>
                <a:ea typeface="Courier New"/>
                <a:cs typeface="Courier New"/>
                <a:sym typeface="Courier New"/>
              </a:rPr>
              <a:t>)</a:t>
            </a:r>
            <a:endParaRPr sz="1700">
              <a:solidFill>
                <a:srgbClr val="008000"/>
              </a:solidFill>
              <a:latin typeface="Courier New"/>
              <a:ea typeface="Courier New"/>
              <a:cs typeface="Courier New"/>
              <a:sym typeface="Courier New"/>
            </a:endParaRPr>
          </a:p>
        </p:txBody>
      </p:sp>
      <p:sp>
        <p:nvSpPr>
          <p:cNvPr id="74" name="Google Shape;74;p6"/>
          <p:cNvSpPr txBox="1"/>
          <p:nvPr/>
        </p:nvSpPr>
        <p:spPr>
          <a:xfrm>
            <a:off x="685800" y="5867400"/>
            <a:ext cx="101346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a:solidFill>
                  <a:srgbClr val="212121"/>
                </a:solidFill>
                <a:latin typeface="Courier New"/>
                <a:ea typeface="Courier New"/>
                <a:cs typeface="Courier New"/>
                <a:sym typeface="Courier New"/>
              </a:rPr>
              <a:t>Output from the API:</a:t>
            </a:r>
            <a:endParaRPr/>
          </a:p>
          <a:p>
            <a:pPr indent="0" lvl="0" marL="0" marR="0" rtl="0" algn="l">
              <a:spcBef>
                <a:spcPts val="0"/>
              </a:spcBef>
              <a:spcAft>
                <a:spcPts val="0"/>
              </a:spcAft>
              <a:buNone/>
            </a:pPr>
            <a:r>
              <a:rPr b="0" i="0" lang="en-US" sz="2000">
                <a:solidFill>
                  <a:srgbClr val="212121"/>
                </a:solidFill>
                <a:latin typeface="Courier New"/>
                <a:ea typeface="Courier New"/>
                <a:cs typeface="Courier New"/>
                <a:sym typeface="Courier New"/>
              </a:rPr>
              <a:t>Hello there! How can I assist you today?</a:t>
            </a:r>
            <a:endParaRPr sz="20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sz="4400"/>
              <a:t>Temperature</a:t>
            </a:r>
            <a:endParaRPr/>
          </a:p>
        </p:txBody>
      </p:sp>
      <p:pic>
        <p:nvPicPr>
          <p:cNvPr descr="1" id="80" name="Google Shape;80;p15"/>
          <p:cNvPicPr preferRelativeResize="0"/>
          <p:nvPr/>
        </p:nvPicPr>
        <p:blipFill rotWithShape="1">
          <a:blip r:embed="rId3">
            <a:alphaModFix/>
          </a:blip>
          <a:srcRect b="0" l="0" r="0" t="0"/>
          <a:stretch/>
        </p:blipFill>
        <p:spPr>
          <a:xfrm>
            <a:off x="5943600" y="609600"/>
            <a:ext cx="6006465" cy="6172200"/>
          </a:xfrm>
          <a:prstGeom prst="rect">
            <a:avLst/>
          </a:prstGeom>
          <a:noFill/>
          <a:ln>
            <a:noFill/>
          </a:ln>
        </p:spPr>
      </p:pic>
      <p:sp>
        <p:nvSpPr>
          <p:cNvPr id="81" name="Google Shape;81;p15"/>
          <p:cNvSpPr txBox="1"/>
          <p:nvPr/>
        </p:nvSpPr>
        <p:spPr>
          <a:xfrm>
            <a:off x="350475" y="5870888"/>
            <a:ext cx="5257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Arial"/>
                <a:ea typeface="Arial"/>
                <a:cs typeface="Arial"/>
                <a:sym typeface="Arial"/>
                <a:hlinkClick r:id="rId4">
                  <a:extLst>
                    <a:ext uri="{A12FA001-AC4F-418D-AE19-62706E023703}">
                      <ahyp:hlinkClr val="tx"/>
                    </a:ext>
                  </a:extLst>
                </a:hlinkClick>
              </a:rPr>
              <a:t>Source:</a:t>
            </a:r>
            <a:endParaRPr/>
          </a:p>
          <a:p>
            <a:pPr indent="0" lvl="0" marL="0" marR="0" rtl="0" algn="l">
              <a:spcBef>
                <a:spcPts val="0"/>
              </a:spcBef>
              <a:spcAft>
                <a:spcPts val="0"/>
              </a:spcAft>
              <a:buNone/>
            </a:pPr>
            <a:r>
              <a:rPr lang="en-US" sz="1800" u="sng">
                <a:solidFill>
                  <a:schemeClr val="dk1"/>
                </a:solidFill>
                <a:latin typeface="Arial"/>
                <a:ea typeface="Arial"/>
                <a:cs typeface="Arial"/>
                <a:sym typeface="Arial"/>
                <a:hlinkClick r:id="rId5">
                  <a:extLst>
                    <a:ext uri="{A12FA001-AC4F-418D-AE19-62706E023703}">
                      <ahyp:hlinkClr val="tx"/>
                    </a:ext>
                  </a:extLst>
                </a:hlinkClick>
              </a:rPr>
              <a:t>ChatGPT Prompt Engineering for Developers</a:t>
            </a:r>
            <a:endParaRPr sz="1800">
              <a:solidFill>
                <a:schemeClr val="dk1"/>
              </a:solidFill>
              <a:latin typeface="Arial"/>
              <a:ea typeface="Arial"/>
              <a:cs typeface="Arial"/>
              <a:sym typeface="Arial"/>
            </a:endParaRPr>
          </a:p>
        </p:txBody>
      </p:sp>
      <p:sp>
        <p:nvSpPr>
          <p:cNvPr id="82" name="Google Shape;82;p15"/>
          <p:cNvSpPr txBox="1"/>
          <p:nvPr/>
        </p:nvSpPr>
        <p:spPr>
          <a:xfrm>
            <a:off x="235525" y="4303100"/>
            <a:ext cx="5677500" cy="61830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135714"/>
              </a:lnSpc>
              <a:spcBef>
                <a:spcPts val="0"/>
              </a:spcBef>
              <a:spcAft>
                <a:spcPts val="0"/>
              </a:spcAft>
              <a:buNone/>
            </a:pPr>
            <a:r>
              <a:rPr lang="en-US" sz="1450">
                <a:highlight>
                  <a:srgbClr val="F7F7F7"/>
                </a:highlight>
                <a:latin typeface="Courier New"/>
                <a:ea typeface="Courier New"/>
                <a:cs typeface="Courier New"/>
                <a:sym typeface="Courier New"/>
              </a:rPr>
              <a:t>prompt = </a:t>
            </a:r>
            <a:r>
              <a:rPr lang="en-US" sz="1450">
                <a:solidFill>
                  <a:srgbClr val="A31515"/>
                </a:solidFill>
                <a:highlight>
                  <a:srgbClr val="F7F7F7"/>
                </a:highlight>
                <a:latin typeface="Courier New"/>
                <a:ea typeface="Courier New"/>
                <a:cs typeface="Courier New"/>
                <a:sym typeface="Courier New"/>
              </a:rPr>
              <a:t>'</a:t>
            </a:r>
            <a:r>
              <a:rPr lang="en-US" sz="1450">
                <a:solidFill>
                  <a:srgbClr val="A31515"/>
                </a:solidFill>
                <a:highlight>
                  <a:srgbClr val="F7F7F7"/>
                </a:highlight>
                <a:latin typeface="Courier New"/>
                <a:ea typeface="Courier New"/>
                <a:cs typeface="Courier New"/>
                <a:sym typeface="Courier New"/>
              </a:rPr>
              <a:t>My favorite food is</a:t>
            </a:r>
            <a:r>
              <a:rPr lang="en-US" sz="1450">
                <a:solidFill>
                  <a:srgbClr val="A31515"/>
                </a:solidFill>
                <a:highlight>
                  <a:srgbClr val="F7F7F7"/>
                </a:highlight>
                <a:latin typeface="Courier New"/>
                <a:ea typeface="Courier New"/>
                <a:cs typeface="Courier New"/>
                <a:sym typeface="Courier New"/>
              </a:rPr>
              <a:t>'</a:t>
            </a:r>
            <a:endParaRPr sz="14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highlight>
                  <a:srgbClr val="F7F7F7"/>
                </a:highlight>
                <a:latin typeface="Courier New"/>
                <a:ea typeface="Courier New"/>
                <a:cs typeface="Courier New"/>
                <a:sym typeface="Courier New"/>
              </a:rPr>
              <a:t>response = get_completion(prompt, </a:t>
            </a:r>
            <a:r>
              <a:rPr b="1" lang="en-US" sz="1450">
                <a:highlight>
                  <a:srgbClr val="F7F7F7"/>
                </a:highlight>
                <a:latin typeface="Courier New"/>
                <a:ea typeface="Courier New"/>
                <a:cs typeface="Courier New"/>
                <a:sym typeface="Courier New"/>
              </a:rPr>
              <a:t>temperature</a:t>
            </a:r>
            <a:r>
              <a:rPr lang="en-US" sz="1450">
                <a:highlight>
                  <a:srgbClr val="F7F7F7"/>
                </a:highlight>
                <a:latin typeface="Courier New"/>
                <a:ea typeface="Courier New"/>
                <a:cs typeface="Courier New"/>
                <a:sym typeface="Courier New"/>
              </a:rPr>
              <a:t>=</a:t>
            </a:r>
            <a:r>
              <a:rPr lang="en-US" sz="1450">
                <a:solidFill>
                  <a:srgbClr val="116644"/>
                </a:solidFill>
                <a:highlight>
                  <a:srgbClr val="F7F7F7"/>
                </a:highlight>
                <a:latin typeface="Courier New"/>
                <a:ea typeface="Courier New"/>
                <a:cs typeface="Courier New"/>
                <a:sym typeface="Courier New"/>
              </a:rPr>
              <a:t>0</a:t>
            </a:r>
            <a:r>
              <a:rPr lang="en-US" sz="1450">
                <a:highlight>
                  <a:srgbClr val="F7F7F7"/>
                </a:highlight>
                <a:latin typeface="Courier New"/>
                <a:ea typeface="Courier New"/>
                <a:cs typeface="Courier New"/>
                <a:sym typeface="Courier New"/>
              </a:rPr>
              <a:t>)</a:t>
            </a:r>
            <a:endParaRPr sz="1800">
              <a:solidFill>
                <a:srgbClr val="008000"/>
              </a:solidFill>
              <a:latin typeface="Courier New"/>
              <a:ea typeface="Courier New"/>
              <a:cs typeface="Courier New"/>
              <a:sym typeface="Courier New"/>
            </a:endParaRPr>
          </a:p>
        </p:txBody>
      </p:sp>
      <p:sp>
        <p:nvSpPr>
          <p:cNvPr id="83" name="Google Shape;83;p15"/>
          <p:cNvSpPr/>
          <p:nvPr/>
        </p:nvSpPr>
        <p:spPr>
          <a:xfrm>
            <a:off x="3843750" y="4303100"/>
            <a:ext cx="1855500" cy="1143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5"/>
          <p:cNvSpPr txBox="1"/>
          <p:nvPr/>
        </p:nvSpPr>
        <p:spPr>
          <a:xfrm>
            <a:off x="235525" y="1973525"/>
            <a:ext cx="48411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2"/>
                </a:solidFill>
              </a:rPr>
              <a:t>Temperature: </a:t>
            </a:r>
            <a:r>
              <a:rPr lang="en-US" sz="1450">
                <a:latin typeface="Courier New"/>
                <a:ea typeface="Courier New"/>
                <a:cs typeface="Courier New"/>
                <a:sym typeface="Courier New"/>
              </a:rPr>
              <a:t>Controls randomness</a:t>
            </a:r>
            <a:r>
              <a:rPr lang="en-US" sz="1450">
                <a:latin typeface="Courier New"/>
                <a:ea typeface="Courier New"/>
                <a:cs typeface="Courier New"/>
                <a:sym typeface="Courier New"/>
              </a:rPr>
              <a:t>: </a:t>
            </a:r>
            <a:r>
              <a:rPr lang="en-US" sz="1450">
                <a:latin typeface="Courier New"/>
                <a:ea typeface="Courier New"/>
                <a:cs typeface="Courier New"/>
                <a:sym typeface="Courier New"/>
              </a:rPr>
              <a:t>Lowering results in less random completions. As the temperature approaches zero, the model will become deterministic and repetitive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sz="4400"/>
              <a:t>1.Prompting Principles</a:t>
            </a:r>
            <a:endParaRPr/>
          </a:p>
        </p:txBody>
      </p:sp>
      <p:sp>
        <p:nvSpPr>
          <p:cNvPr id="90" name="Google Shape;90;p7"/>
          <p:cNvSpPr txBox="1"/>
          <p:nvPr>
            <p:ph idx="1" type="body"/>
          </p:nvPr>
        </p:nvSpPr>
        <p:spPr>
          <a:xfrm>
            <a:off x="609600" y="2243328"/>
            <a:ext cx="10972800" cy="3886200"/>
          </a:xfrm>
          <a:prstGeom prst="rect">
            <a:avLst/>
          </a:prstGeom>
          <a:noFill/>
          <a:ln>
            <a:noFill/>
          </a:ln>
        </p:spPr>
        <p:txBody>
          <a:bodyPr anchorCtr="0" anchor="t" bIns="45700" lIns="91425" spcFirstLastPara="1" rIns="91425" wrap="square" tIns="45700">
            <a:normAutofit/>
          </a:bodyPr>
          <a:lstStyle/>
          <a:p>
            <a:pPr indent="-457189" lvl="0" marL="457189" rtl="0" algn="l">
              <a:spcBef>
                <a:spcPts val="0"/>
              </a:spcBef>
              <a:spcAft>
                <a:spcPts val="0"/>
              </a:spcAft>
              <a:buClr>
                <a:schemeClr val="lt2"/>
              </a:buClr>
              <a:buSzPts val="2800"/>
              <a:buChar char="•"/>
            </a:pPr>
            <a:r>
              <a:rPr lang="en-US" sz="2800"/>
              <a:t>Principle 1: Write clear and specific instructions</a:t>
            </a:r>
            <a:endParaRPr/>
          </a:p>
          <a:p>
            <a:pPr indent="-457189" lvl="0" marL="457189" rtl="0" algn="l">
              <a:spcBef>
                <a:spcPts val="560"/>
              </a:spcBef>
              <a:spcAft>
                <a:spcPts val="0"/>
              </a:spcAft>
              <a:buClr>
                <a:schemeClr val="lt2"/>
              </a:buClr>
              <a:buSzPts val="2800"/>
              <a:buChar char="•"/>
            </a:pPr>
            <a:r>
              <a:rPr lang="en-US" sz="2800"/>
              <a:t>Principle 2: Give the model time to “think”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txBox="1"/>
          <p:nvPr>
            <p:ph type="title"/>
          </p:nvPr>
        </p:nvSpPr>
        <p:spPr>
          <a:xfrm>
            <a:off x="609600" y="914400"/>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sz="4400"/>
              <a:t>1.Prompting Principles</a:t>
            </a:r>
            <a:endParaRPr/>
          </a:p>
        </p:txBody>
      </p:sp>
      <p:sp>
        <p:nvSpPr>
          <p:cNvPr id="96" name="Google Shape;96;p8"/>
          <p:cNvSpPr txBox="1"/>
          <p:nvPr>
            <p:ph idx="1" type="body"/>
          </p:nvPr>
        </p:nvSpPr>
        <p:spPr>
          <a:xfrm>
            <a:off x="609600" y="2243328"/>
            <a:ext cx="10972800" cy="3886200"/>
          </a:xfrm>
          <a:prstGeom prst="rect">
            <a:avLst/>
          </a:prstGeom>
          <a:noFill/>
          <a:ln>
            <a:noFill/>
          </a:ln>
        </p:spPr>
        <p:txBody>
          <a:bodyPr anchorCtr="0" anchor="t" bIns="45700" lIns="91425" spcFirstLastPara="1" rIns="91425" wrap="square" tIns="45700">
            <a:normAutofit/>
          </a:bodyPr>
          <a:lstStyle/>
          <a:p>
            <a:pPr indent="-457189" lvl="0" marL="457189" rtl="0" algn="l">
              <a:spcBef>
                <a:spcPts val="0"/>
              </a:spcBef>
              <a:spcAft>
                <a:spcPts val="0"/>
              </a:spcAft>
              <a:buClr>
                <a:schemeClr val="lt2"/>
              </a:buClr>
              <a:buSzPts val="2800"/>
              <a:buChar char="•"/>
            </a:pPr>
            <a:r>
              <a:rPr lang="en-US" sz="2800"/>
              <a:t>Principle 1: Write clear and specific instructions</a:t>
            </a:r>
            <a:endParaRPr/>
          </a:p>
          <a:p>
            <a:pPr indent="-380990" lvl="1" marL="990575" rtl="0" algn="l">
              <a:spcBef>
                <a:spcPts val="453"/>
              </a:spcBef>
              <a:spcAft>
                <a:spcPts val="0"/>
              </a:spcAft>
              <a:buClr>
                <a:schemeClr val="lt2"/>
              </a:buClr>
              <a:buSzPts val="2266"/>
              <a:buChar char="–"/>
            </a:pPr>
            <a:r>
              <a:rPr lang="en-US" sz="2266"/>
              <a:t>Tactic 1: Use delimiters to clearly indicate distinct parts of the input</a:t>
            </a:r>
            <a:endParaRPr/>
          </a:p>
          <a:p>
            <a:pPr indent="-304792" lvl="2" marL="1523962" rtl="0" algn="l">
              <a:spcBef>
                <a:spcPts val="347"/>
              </a:spcBef>
              <a:spcAft>
                <a:spcPts val="0"/>
              </a:spcAft>
              <a:buClr>
                <a:schemeClr val="lt2"/>
              </a:buClr>
              <a:buSzPts val="1733"/>
              <a:buChar char="•"/>
            </a:pPr>
            <a:r>
              <a:rPr lang="en-US" sz="1733"/>
              <a:t>Delimiters can be anything like: ```, """, &lt; &gt;, &lt;tag&gt; &lt;/tag&gt;</a:t>
            </a:r>
            <a:endParaRPr/>
          </a:p>
          <a:p>
            <a:pPr indent="-380990" lvl="1" marL="990575" rtl="0" algn="l">
              <a:spcBef>
                <a:spcPts val="453"/>
              </a:spcBef>
              <a:spcAft>
                <a:spcPts val="0"/>
              </a:spcAft>
              <a:buClr>
                <a:schemeClr val="lt2"/>
              </a:buClr>
              <a:buSzPts val="2266"/>
              <a:buChar char="–"/>
            </a:pPr>
            <a:r>
              <a:rPr lang="en-US" sz="2266"/>
              <a:t>Tactic 2: Ask for a structured output</a:t>
            </a:r>
            <a:endParaRPr/>
          </a:p>
          <a:p>
            <a:pPr indent="-304792" lvl="2" marL="1523961" rtl="0" algn="l">
              <a:spcBef>
                <a:spcPts val="347"/>
              </a:spcBef>
              <a:spcAft>
                <a:spcPts val="0"/>
              </a:spcAft>
              <a:buClr>
                <a:schemeClr val="lt2"/>
              </a:buClr>
              <a:buSzPts val="1733"/>
              <a:buChar char="•"/>
            </a:pPr>
            <a:r>
              <a:rPr lang="en-US" sz="1733"/>
              <a:t>JSON and other format</a:t>
            </a:r>
            <a:endParaRPr/>
          </a:p>
          <a:p>
            <a:pPr indent="-380990" lvl="1" marL="990575" rtl="0" algn="l">
              <a:spcBef>
                <a:spcPts val="453"/>
              </a:spcBef>
              <a:spcAft>
                <a:spcPts val="0"/>
              </a:spcAft>
              <a:buClr>
                <a:schemeClr val="lt2"/>
              </a:buClr>
              <a:buSzPts val="2266"/>
              <a:buChar char="–"/>
            </a:pPr>
            <a:r>
              <a:rPr lang="en-US" sz="2266"/>
              <a:t>Tactic 3: "Few-shot" prompting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6-9 White Backgroud">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2011-06-30T15:04:08Z</dcterms:created>
  <dc:creator>University Marketing and Creative Services</dc:creator>
</cp:coreProperties>
</file>