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
      <p:font typeface="Helvetica Neue"/>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HelveticaNeue-bold.fntdata"/><Relationship Id="rId10" Type="http://schemas.openxmlformats.org/officeDocument/2006/relationships/slide" Target="slides/slide5.xml"/><Relationship Id="rId32" Type="http://schemas.openxmlformats.org/officeDocument/2006/relationships/font" Target="fonts/HelveticaNeue-regular.fntdata"/><Relationship Id="rId13" Type="http://schemas.openxmlformats.org/officeDocument/2006/relationships/slide" Target="slides/slide8.xml"/><Relationship Id="rId35" Type="http://schemas.openxmlformats.org/officeDocument/2006/relationships/font" Target="fonts/HelveticaNeue-boldItalic.fntdata"/><Relationship Id="rId12" Type="http://schemas.openxmlformats.org/officeDocument/2006/relationships/slide" Target="slides/slide7.xml"/><Relationship Id="rId34" Type="http://schemas.openxmlformats.org/officeDocument/2006/relationships/font" Target="fonts/HelveticaNeue-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816abdb548_0_1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816abdb548_0_1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each of these examples of? (book, journal, website, two works by the same author the same year)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816abdb548_0_1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816abdb548_0_1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816abdb548_0_1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816abdb548_0_1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816abdb548_0_1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816abdb548_0_1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fa72e66b1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fa72e66b1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fa72e66b1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fa72e66b1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fa72e66b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fa72e66b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fa72e66b1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fa72e66b1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fa72e66b1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fa72e66b1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16abdb5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16abdb5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16abdb548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16abdb548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16abdb548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16abdb548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816abdb548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816abdb548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t this point in your education, regardless of whether you continue to use APA or not, it is important that you are able to understand and follow direction given to you by an instructor. We want to see that you can implement what you have been taught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816abdb548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816abdb548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816abdb548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816abdb548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816abdb548_0_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816abdb548_0_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Include examples of citing a short quote vs. a long quote (over 40 words)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816abdb548_0_1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816abdb548_0_1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leads us right into our next and last section, which is references.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owl.purdue.edu/owl/research_and_citation/apa_style/index.html" TargetMode="External"/><Relationship Id="rId4" Type="http://schemas.openxmlformats.org/officeDocument/2006/relationships/hyperlink" Target="https://onedrive.live.com/view?id=9E1D26621EA2350E!1530&amp;resid=9E1D26621EA2350E!1530&amp;authkey=!AHwgiOJZBDDmZnU&amp;wdAccPdf=0&amp;wdEmbedFS=1&amp;wdo=2&amp;cid=9e1d26621ea2350e" TargetMode="External"/><Relationship Id="rId5" Type="http://schemas.openxmlformats.org/officeDocument/2006/relationships/hyperlink" Target="https://owl.purdue.edu/owl/research_and_citation/apa_style/apa_overview_and_workshop.html" TargetMode="External"/><Relationship Id="rId6" Type="http://schemas.openxmlformats.org/officeDocument/2006/relationships/hyperlink" Target="https://apastyle.apa.org/blog" TargetMode="External"/><Relationship Id="rId7" Type="http://schemas.openxmlformats.org/officeDocument/2006/relationships/hyperlink" Target="https://extras.apa.org/apastyle/basics-7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APA Workshop</a:t>
            </a:r>
            <a:endParaRPr/>
          </a:p>
        </p:txBody>
      </p:sp>
      <p:sp>
        <p:nvSpPr>
          <p:cNvPr id="135" name="Google Shape;135;p13"/>
          <p:cNvSpPr txBox="1"/>
          <p:nvPr>
            <p:ph idx="1" type="subTitle"/>
          </p:nvPr>
        </p:nvSpPr>
        <p:spPr>
          <a:xfrm>
            <a:off x="3966150" y="2256525"/>
            <a:ext cx="4588500" cy="137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Perspectives on Information, Fall 2024</a:t>
            </a:r>
            <a:br>
              <a:rPr lang="en" sz="1700"/>
            </a:br>
            <a:endParaRPr sz="17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7340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Core Paper Structure: References </a:t>
            </a:r>
            <a:endParaRPr/>
          </a:p>
        </p:txBody>
      </p:sp>
      <p:sp>
        <p:nvSpPr>
          <p:cNvPr id="196" name="Google Shape;196;p22"/>
          <p:cNvSpPr txBox="1"/>
          <p:nvPr>
            <p:ph idx="1" type="body"/>
          </p:nvPr>
        </p:nvSpPr>
        <p:spPr>
          <a:xfrm>
            <a:off x="242050" y="1432600"/>
            <a:ext cx="5100300" cy="38358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b="1" lang="en" sz="4400">
                <a:solidFill>
                  <a:schemeClr val="dk2"/>
                </a:solidFill>
              </a:rPr>
              <a:t>General Reference List Formatting:</a:t>
            </a:r>
            <a:endParaRPr b="1" sz="4400">
              <a:solidFill>
                <a:schemeClr val="dk2"/>
              </a:solidFill>
            </a:endParaRPr>
          </a:p>
          <a:p>
            <a:pPr indent="-298450" lvl="0" marL="457200" rtl="0" algn="l">
              <a:spcBef>
                <a:spcPts val="1200"/>
              </a:spcBef>
              <a:spcAft>
                <a:spcPts val="0"/>
              </a:spcAft>
              <a:buClr>
                <a:schemeClr val="dk2"/>
              </a:buClr>
              <a:buSzPct val="100000"/>
              <a:buFont typeface="Arial"/>
              <a:buChar char="●"/>
            </a:pPr>
            <a:r>
              <a:rPr b="1" lang="en" sz="4400">
                <a:solidFill>
                  <a:schemeClr val="dk2"/>
                </a:solidFill>
              </a:rPr>
              <a:t>Title:</a:t>
            </a:r>
            <a:r>
              <a:rPr lang="en" sz="4400">
                <a:solidFill>
                  <a:schemeClr val="dk2"/>
                </a:solidFill>
              </a:rPr>
              <a:t> "References" should be centered and bolded at the top of a new page.</a:t>
            </a:r>
            <a:endParaRPr sz="4400">
              <a:solidFill>
                <a:schemeClr val="dk2"/>
              </a:solidFill>
            </a:endParaRPr>
          </a:p>
          <a:p>
            <a:pPr indent="-298450" lvl="0" marL="457200" rtl="0" algn="l">
              <a:spcBef>
                <a:spcPts val="0"/>
              </a:spcBef>
              <a:spcAft>
                <a:spcPts val="0"/>
              </a:spcAft>
              <a:buClr>
                <a:schemeClr val="dk2"/>
              </a:buClr>
              <a:buSzPct val="100000"/>
              <a:buChar char="●"/>
            </a:pPr>
            <a:r>
              <a:rPr b="1" lang="en" sz="4400">
                <a:solidFill>
                  <a:schemeClr val="dk2"/>
                </a:solidFill>
              </a:rPr>
              <a:t>Author Names</a:t>
            </a:r>
            <a:r>
              <a:rPr lang="en" sz="4400">
                <a:solidFill>
                  <a:schemeClr val="dk2"/>
                </a:solidFill>
              </a:rPr>
              <a:t>: Authors' first and middle names should be written as initials. For example, the reference entry for a source written by Jane Marie Smith would begin with "Smith, J. M."</a:t>
            </a:r>
            <a:endParaRPr sz="4400">
              <a:solidFill>
                <a:schemeClr val="dk2"/>
              </a:solidFill>
            </a:endParaRPr>
          </a:p>
          <a:p>
            <a:pPr indent="-298450" lvl="0" marL="457200" rtl="0" algn="l">
              <a:spcBef>
                <a:spcPts val="0"/>
              </a:spcBef>
              <a:spcAft>
                <a:spcPts val="0"/>
              </a:spcAft>
              <a:buClr>
                <a:schemeClr val="dk2"/>
              </a:buClr>
              <a:buSzPct val="100000"/>
              <a:buFont typeface="Arial"/>
              <a:buChar char="●"/>
            </a:pPr>
            <a:r>
              <a:rPr b="1" lang="en" sz="4400">
                <a:solidFill>
                  <a:schemeClr val="dk2"/>
                </a:solidFill>
              </a:rPr>
              <a:t>Order:</a:t>
            </a:r>
            <a:r>
              <a:rPr lang="en" sz="4400">
                <a:solidFill>
                  <a:schemeClr val="dk2"/>
                </a:solidFill>
              </a:rPr>
              <a:t> Entries should be alphabetized by the surname of the first author. </a:t>
            </a:r>
            <a:endParaRPr sz="4400">
              <a:solidFill>
                <a:schemeClr val="dk2"/>
              </a:solidFill>
            </a:endParaRPr>
          </a:p>
          <a:p>
            <a:pPr indent="-298450" lvl="0" marL="457200" rtl="0" algn="l">
              <a:spcBef>
                <a:spcPts val="0"/>
              </a:spcBef>
              <a:spcAft>
                <a:spcPts val="0"/>
              </a:spcAft>
              <a:buClr>
                <a:schemeClr val="dk2"/>
              </a:buClr>
              <a:buSzPct val="100000"/>
              <a:buFont typeface="Arial"/>
              <a:buChar char="●"/>
            </a:pPr>
            <a:r>
              <a:rPr b="1" lang="en" sz="4400">
                <a:solidFill>
                  <a:schemeClr val="dk2"/>
                </a:solidFill>
              </a:rPr>
              <a:t>Hanging Indent</a:t>
            </a:r>
            <a:r>
              <a:rPr lang="en" sz="4400">
                <a:solidFill>
                  <a:schemeClr val="dk2"/>
                </a:solidFill>
              </a:rPr>
              <a:t>: Each reference should have a hanging indent (first line flush left, subsequent lines indented).</a:t>
            </a:r>
            <a:endParaRPr sz="4400">
              <a:solidFill>
                <a:schemeClr val="dk2"/>
              </a:solidFill>
            </a:endParaRPr>
          </a:p>
          <a:p>
            <a:pPr indent="0" lvl="0" marL="0" rtl="0" algn="l">
              <a:spcBef>
                <a:spcPts val="1200"/>
              </a:spcBef>
              <a:spcAft>
                <a:spcPts val="0"/>
              </a:spcAft>
              <a:buNone/>
            </a:pPr>
            <a:r>
              <a:rPr b="1" lang="en" sz="4400">
                <a:solidFill>
                  <a:schemeClr val="dk2"/>
                </a:solidFill>
              </a:rPr>
              <a:t>Formatting Different References</a:t>
            </a:r>
            <a:endParaRPr b="1" sz="4400">
              <a:solidFill>
                <a:schemeClr val="dk2"/>
              </a:solidFill>
            </a:endParaRPr>
          </a:p>
          <a:p>
            <a:pPr indent="-298450" lvl="0" marL="457200" rtl="0" algn="l">
              <a:spcBef>
                <a:spcPts val="1200"/>
              </a:spcBef>
              <a:spcAft>
                <a:spcPts val="0"/>
              </a:spcAft>
              <a:buClr>
                <a:schemeClr val="dk2"/>
              </a:buClr>
              <a:buSzPct val="100000"/>
              <a:buFont typeface="Arial"/>
              <a:buChar char="●"/>
            </a:pPr>
            <a:r>
              <a:rPr b="1" lang="en" sz="4400">
                <a:solidFill>
                  <a:schemeClr val="dk2"/>
                </a:solidFill>
              </a:rPr>
              <a:t>Books:</a:t>
            </a:r>
            <a:br>
              <a:rPr b="1" lang="en" sz="4400">
                <a:solidFill>
                  <a:schemeClr val="dk2"/>
                </a:solidFill>
              </a:rPr>
            </a:br>
            <a:r>
              <a:rPr lang="en" sz="4400">
                <a:solidFill>
                  <a:schemeClr val="dk2"/>
                </a:solidFill>
              </a:rPr>
              <a:t>Author, A. A. (Year). </a:t>
            </a:r>
            <a:r>
              <a:rPr i="1" lang="en" sz="4400">
                <a:solidFill>
                  <a:schemeClr val="dk2"/>
                </a:solidFill>
              </a:rPr>
              <a:t>Title of work: Capital letter also for subtitle</a:t>
            </a:r>
            <a:r>
              <a:rPr lang="en" sz="4400">
                <a:solidFill>
                  <a:schemeClr val="dk2"/>
                </a:solidFill>
              </a:rPr>
              <a:t>. Publisher.</a:t>
            </a:r>
            <a:endParaRPr sz="4400">
              <a:solidFill>
                <a:schemeClr val="dk2"/>
              </a:solidFill>
            </a:endParaRPr>
          </a:p>
          <a:p>
            <a:pPr indent="-298450" lvl="0" marL="457200" rtl="0" algn="l">
              <a:spcBef>
                <a:spcPts val="0"/>
              </a:spcBef>
              <a:spcAft>
                <a:spcPts val="0"/>
              </a:spcAft>
              <a:buClr>
                <a:schemeClr val="dk2"/>
              </a:buClr>
              <a:buSzPct val="100000"/>
              <a:buFont typeface="Arial"/>
              <a:buChar char="●"/>
            </a:pPr>
            <a:r>
              <a:rPr b="1" lang="en" sz="4400">
                <a:solidFill>
                  <a:schemeClr val="dk2"/>
                </a:solidFill>
              </a:rPr>
              <a:t>Journal Articles:</a:t>
            </a:r>
            <a:br>
              <a:rPr b="1" lang="en" sz="4400">
                <a:solidFill>
                  <a:schemeClr val="dk2"/>
                </a:solidFill>
              </a:rPr>
            </a:br>
            <a:r>
              <a:rPr lang="en" sz="4400">
                <a:solidFill>
                  <a:schemeClr val="dk2"/>
                </a:solidFill>
              </a:rPr>
              <a:t>Author, A. A. (Year). Title of article. </a:t>
            </a:r>
            <a:r>
              <a:rPr i="1" lang="en" sz="4400">
                <a:solidFill>
                  <a:schemeClr val="dk2"/>
                </a:solidFill>
              </a:rPr>
              <a:t>Title of Periodical, volume number</a:t>
            </a:r>
            <a:r>
              <a:rPr lang="en" sz="4400">
                <a:solidFill>
                  <a:schemeClr val="dk2"/>
                </a:solidFill>
              </a:rPr>
              <a:t>(issue number), pages. DOI/URL.</a:t>
            </a:r>
            <a:endParaRPr sz="4400">
              <a:solidFill>
                <a:schemeClr val="dk2"/>
              </a:solidFill>
            </a:endParaRPr>
          </a:p>
          <a:p>
            <a:pPr indent="-298450" lvl="1" marL="914400" rtl="0" algn="l">
              <a:spcBef>
                <a:spcPts val="0"/>
              </a:spcBef>
              <a:spcAft>
                <a:spcPts val="0"/>
              </a:spcAft>
              <a:buClr>
                <a:schemeClr val="dk2"/>
              </a:buClr>
              <a:buSzPct val="100000"/>
              <a:buChar char="○"/>
            </a:pPr>
            <a:r>
              <a:rPr lang="en" sz="4400">
                <a:solidFill>
                  <a:schemeClr val="dk2"/>
                </a:solidFill>
              </a:rPr>
              <a:t>DOIs may not always be available. In these cases, use a URL.</a:t>
            </a:r>
            <a:endParaRPr sz="4400">
              <a:solidFill>
                <a:schemeClr val="dk2"/>
              </a:solidFill>
            </a:endParaRPr>
          </a:p>
          <a:p>
            <a:pPr indent="-298450" lvl="0" marL="457200" rtl="0" algn="l">
              <a:spcBef>
                <a:spcPts val="0"/>
              </a:spcBef>
              <a:spcAft>
                <a:spcPts val="0"/>
              </a:spcAft>
              <a:buClr>
                <a:schemeClr val="dk2"/>
              </a:buClr>
              <a:buSzPct val="100000"/>
              <a:buFont typeface="Arial"/>
              <a:buChar char="●"/>
            </a:pPr>
            <a:r>
              <a:rPr b="1" lang="en" sz="4400">
                <a:solidFill>
                  <a:schemeClr val="dk2"/>
                </a:solidFill>
              </a:rPr>
              <a:t>Websites:</a:t>
            </a:r>
            <a:br>
              <a:rPr b="1" lang="en" sz="4400">
                <a:solidFill>
                  <a:schemeClr val="dk2"/>
                </a:solidFill>
              </a:rPr>
            </a:br>
            <a:r>
              <a:rPr lang="en" sz="4400">
                <a:solidFill>
                  <a:schemeClr val="dk2"/>
                </a:solidFill>
              </a:rPr>
              <a:t>Author, A. A. (Year, Month Day). Title of web page. Site Name. URL</a:t>
            </a:r>
            <a:endParaRPr sz="4400">
              <a:solidFill>
                <a:schemeClr val="dk2"/>
              </a:solidFill>
            </a:endParaRPr>
          </a:p>
          <a:p>
            <a:pPr indent="0" lvl="0" marL="0" rtl="0" algn="l">
              <a:spcBef>
                <a:spcPts val="1200"/>
              </a:spcBef>
              <a:spcAft>
                <a:spcPts val="0"/>
              </a:spcAft>
              <a:buNone/>
            </a:pPr>
            <a:r>
              <a:t/>
            </a:r>
            <a:endParaRPr b="1" sz="1100">
              <a:solidFill>
                <a:schemeClr val="dk2"/>
              </a:solidFill>
              <a:latin typeface="Arial"/>
              <a:ea typeface="Arial"/>
              <a:cs typeface="Arial"/>
              <a:sym typeface="Arial"/>
            </a:endParaRPr>
          </a:p>
          <a:p>
            <a:pPr indent="0" lvl="0" marL="0" rtl="0" algn="l">
              <a:spcBef>
                <a:spcPts val="1200"/>
              </a:spcBef>
              <a:spcAft>
                <a:spcPts val="0"/>
              </a:spcAft>
              <a:buNone/>
            </a:pPr>
            <a:r>
              <a:t/>
            </a:r>
            <a:endParaRPr b="1" sz="3257">
              <a:solidFill>
                <a:schemeClr val="dk2"/>
              </a:solidFill>
              <a:latin typeface="Arial"/>
              <a:ea typeface="Arial"/>
              <a:cs typeface="Arial"/>
              <a:sym typeface="Arial"/>
            </a:endParaRPr>
          </a:p>
          <a:p>
            <a:pPr indent="0" lvl="0" marL="0" rtl="0" algn="l">
              <a:spcBef>
                <a:spcPts val="1200"/>
              </a:spcBef>
              <a:spcAft>
                <a:spcPts val="1200"/>
              </a:spcAft>
              <a:buNone/>
            </a:pPr>
            <a:r>
              <a:t/>
            </a:r>
            <a:endParaRPr/>
          </a:p>
        </p:txBody>
      </p:sp>
      <p:pic>
        <p:nvPicPr>
          <p:cNvPr id="197" name="Google Shape;197;p22"/>
          <p:cNvPicPr preferRelativeResize="0"/>
          <p:nvPr/>
        </p:nvPicPr>
        <p:blipFill>
          <a:blip r:embed="rId3">
            <a:alphaModFix/>
          </a:blip>
          <a:stretch>
            <a:fillRect/>
          </a:stretch>
        </p:blipFill>
        <p:spPr>
          <a:xfrm>
            <a:off x="5261625" y="1051425"/>
            <a:ext cx="2828925" cy="476250"/>
          </a:xfrm>
          <a:prstGeom prst="rect">
            <a:avLst/>
          </a:prstGeom>
          <a:noFill/>
          <a:ln>
            <a:noFill/>
          </a:ln>
        </p:spPr>
      </p:pic>
      <p:pic>
        <p:nvPicPr>
          <p:cNvPr id="198" name="Google Shape;198;p22"/>
          <p:cNvPicPr preferRelativeResize="0"/>
          <p:nvPr/>
        </p:nvPicPr>
        <p:blipFill>
          <a:blip r:embed="rId4">
            <a:alphaModFix/>
          </a:blip>
          <a:stretch>
            <a:fillRect/>
          </a:stretch>
        </p:blipFill>
        <p:spPr>
          <a:xfrm>
            <a:off x="6466100" y="1654675"/>
            <a:ext cx="2419350" cy="981075"/>
          </a:xfrm>
          <a:prstGeom prst="rect">
            <a:avLst/>
          </a:prstGeom>
          <a:noFill/>
          <a:ln>
            <a:noFill/>
          </a:ln>
        </p:spPr>
      </p:pic>
      <p:pic>
        <p:nvPicPr>
          <p:cNvPr id="199" name="Google Shape;199;p22"/>
          <p:cNvPicPr preferRelativeResize="0"/>
          <p:nvPr/>
        </p:nvPicPr>
        <p:blipFill>
          <a:blip r:embed="rId5">
            <a:alphaModFix/>
          </a:blip>
          <a:stretch>
            <a:fillRect/>
          </a:stretch>
        </p:blipFill>
        <p:spPr>
          <a:xfrm>
            <a:off x="5602350" y="2845375"/>
            <a:ext cx="2590800" cy="571500"/>
          </a:xfrm>
          <a:prstGeom prst="rect">
            <a:avLst/>
          </a:prstGeom>
          <a:noFill/>
          <a:ln>
            <a:noFill/>
          </a:ln>
        </p:spPr>
      </p:pic>
      <p:pic>
        <p:nvPicPr>
          <p:cNvPr id="200" name="Google Shape;200;p22"/>
          <p:cNvPicPr preferRelativeResize="0"/>
          <p:nvPr/>
        </p:nvPicPr>
        <p:blipFill>
          <a:blip r:embed="rId6">
            <a:alphaModFix/>
          </a:blip>
          <a:stretch>
            <a:fillRect/>
          </a:stretch>
        </p:blipFill>
        <p:spPr>
          <a:xfrm>
            <a:off x="6631188" y="3540100"/>
            <a:ext cx="2400300" cy="1409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297500" y="393750"/>
            <a:ext cx="77340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Core Paper Structure: References (cont.) </a:t>
            </a:r>
            <a:endParaRPr/>
          </a:p>
        </p:txBody>
      </p:sp>
      <p:pic>
        <p:nvPicPr>
          <p:cNvPr id="206" name="Google Shape;206;p23"/>
          <p:cNvPicPr preferRelativeResize="0"/>
          <p:nvPr/>
        </p:nvPicPr>
        <p:blipFill>
          <a:blip r:embed="rId3">
            <a:alphaModFix/>
          </a:blip>
          <a:stretch>
            <a:fillRect/>
          </a:stretch>
        </p:blipFill>
        <p:spPr>
          <a:xfrm>
            <a:off x="1600200" y="1139225"/>
            <a:ext cx="5943600" cy="4467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Quick</a:t>
            </a:r>
            <a:r>
              <a:rPr lang="en"/>
              <a:t> Tips and Q&amp;A</a:t>
            </a:r>
            <a:endParaRPr/>
          </a:p>
        </p:txBody>
      </p:sp>
      <p:sp>
        <p:nvSpPr>
          <p:cNvPr id="212" name="Google Shape;212;p24"/>
          <p:cNvSpPr txBox="1"/>
          <p:nvPr>
            <p:ph idx="1" type="body"/>
          </p:nvPr>
        </p:nvSpPr>
        <p:spPr>
          <a:xfrm>
            <a:off x="1297500" y="1057525"/>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502"/>
              <a:t>Common Mistakes to Avoid:</a:t>
            </a:r>
            <a:endParaRPr b="1" sz="1317">
              <a:solidFill>
                <a:schemeClr val="dk2"/>
              </a:solidFill>
            </a:endParaRPr>
          </a:p>
          <a:p>
            <a:pPr indent="-324008" lvl="0" marL="457200" rtl="0" algn="l">
              <a:lnSpc>
                <a:spcPct val="95000"/>
              </a:lnSpc>
              <a:spcBef>
                <a:spcPts val="1200"/>
              </a:spcBef>
              <a:spcAft>
                <a:spcPts val="0"/>
              </a:spcAft>
              <a:buClr>
                <a:schemeClr val="dk2"/>
              </a:buClr>
              <a:buSzPts val="1503"/>
              <a:buFont typeface="Arial"/>
              <a:buChar char="●"/>
            </a:pPr>
            <a:r>
              <a:rPr b="1" lang="en" sz="1502">
                <a:solidFill>
                  <a:schemeClr val="dk2"/>
                </a:solidFill>
              </a:rPr>
              <a:t>Missing </a:t>
            </a:r>
            <a:r>
              <a:rPr b="1" lang="en" sz="1502">
                <a:solidFill>
                  <a:schemeClr val="dk2"/>
                </a:solidFill>
              </a:rPr>
              <a:t>citations</a:t>
            </a:r>
            <a:r>
              <a:rPr b="1" lang="en" sz="1502">
                <a:solidFill>
                  <a:schemeClr val="dk2"/>
                </a:solidFill>
              </a:rPr>
              <a:t> </a:t>
            </a:r>
            <a:r>
              <a:rPr lang="en" sz="1502">
                <a:solidFill>
                  <a:schemeClr val="dk2"/>
                </a:solidFill>
              </a:rPr>
              <a:t>(e.g. not citing a source quoted or referenced).</a:t>
            </a:r>
            <a:endParaRPr sz="1502">
              <a:solidFill>
                <a:schemeClr val="dk2"/>
              </a:solidFill>
            </a:endParaRPr>
          </a:p>
          <a:p>
            <a:pPr indent="-324008" lvl="0" marL="457200" rtl="0" algn="l">
              <a:lnSpc>
                <a:spcPct val="95000"/>
              </a:lnSpc>
              <a:spcBef>
                <a:spcPts val="0"/>
              </a:spcBef>
              <a:spcAft>
                <a:spcPts val="0"/>
              </a:spcAft>
              <a:buClr>
                <a:schemeClr val="dk2"/>
              </a:buClr>
              <a:buSzPts val="1503"/>
              <a:buFont typeface="Arial"/>
              <a:buChar char="●"/>
            </a:pPr>
            <a:r>
              <a:rPr b="1" lang="en" sz="1502">
                <a:solidFill>
                  <a:schemeClr val="dk2"/>
                </a:solidFill>
              </a:rPr>
              <a:t>Incorrectly formatted in-text citations</a:t>
            </a:r>
            <a:r>
              <a:rPr lang="en" sz="1502">
                <a:solidFill>
                  <a:schemeClr val="dk2"/>
                </a:solidFill>
              </a:rPr>
              <a:t> (e.g. forgetting the comma between the author’s name and year).</a:t>
            </a:r>
            <a:endParaRPr sz="1502">
              <a:solidFill>
                <a:schemeClr val="dk2"/>
              </a:solidFill>
            </a:endParaRPr>
          </a:p>
          <a:p>
            <a:pPr indent="-324008" lvl="0" marL="457200" rtl="0" algn="l">
              <a:lnSpc>
                <a:spcPct val="95000"/>
              </a:lnSpc>
              <a:spcBef>
                <a:spcPts val="0"/>
              </a:spcBef>
              <a:spcAft>
                <a:spcPts val="0"/>
              </a:spcAft>
              <a:buClr>
                <a:schemeClr val="dk2"/>
              </a:buClr>
              <a:buSzPts val="1503"/>
              <a:buFont typeface="Arial"/>
              <a:buChar char="●"/>
            </a:pPr>
            <a:r>
              <a:rPr b="1" lang="en" sz="1502">
                <a:solidFill>
                  <a:schemeClr val="dk2"/>
                </a:solidFill>
              </a:rPr>
              <a:t>DOI/URL </a:t>
            </a:r>
            <a:r>
              <a:rPr lang="en" sz="1502">
                <a:solidFill>
                  <a:schemeClr val="dk2"/>
                </a:solidFill>
              </a:rPr>
              <a:t>(e.g. not including a link)</a:t>
            </a:r>
            <a:endParaRPr sz="1502">
              <a:solidFill>
                <a:schemeClr val="dk2"/>
              </a:solidFill>
            </a:endParaRPr>
          </a:p>
          <a:p>
            <a:pPr indent="-324008" lvl="0" marL="457200" rtl="0" algn="l">
              <a:lnSpc>
                <a:spcPct val="95000"/>
              </a:lnSpc>
              <a:spcBef>
                <a:spcPts val="0"/>
              </a:spcBef>
              <a:spcAft>
                <a:spcPts val="0"/>
              </a:spcAft>
              <a:buClr>
                <a:schemeClr val="dk2"/>
              </a:buClr>
              <a:buSzPts val="1503"/>
              <a:buFont typeface="Arial"/>
              <a:buChar char="●"/>
            </a:pPr>
            <a:r>
              <a:rPr b="1" lang="en" sz="1502">
                <a:solidFill>
                  <a:schemeClr val="dk2"/>
                </a:solidFill>
              </a:rPr>
              <a:t>Improper use of “et al.”</a:t>
            </a:r>
            <a:r>
              <a:rPr lang="en" sz="1502">
                <a:solidFill>
                  <a:schemeClr val="dk2"/>
                </a:solidFill>
              </a:rPr>
              <a:t> (e.g. using it for two authors).</a:t>
            </a:r>
            <a:endParaRPr sz="1502">
              <a:solidFill>
                <a:schemeClr val="dk2"/>
              </a:solidFill>
            </a:endParaRPr>
          </a:p>
          <a:p>
            <a:pPr indent="-324008" lvl="0" marL="457200" rtl="0" algn="l">
              <a:lnSpc>
                <a:spcPct val="95000"/>
              </a:lnSpc>
              <a:spcBef>
                <a:spcPts val="0"/>
              </a:spcBef>
              <a:spcAft>
                <a:spcPts val="0"/>
              </a:spcAft>
              <a:buClr>
                <a:schemeClr val="dk2"/>
              </a:buClr>
              <a:buSzPts val="1503"/>
              <a:buFont typeface="Arial"/>
              <a:buChar char="●"/>
            </a:pPr>
            <a:r>
              <a:rPr b="1" lang="en" sz="1502">
                <a:solidFill>
                  <a:schemeClr val="dk2"/>
                </a:solidFill>
              </a:rPr>
              <a:t>Misformatted reference entries</a:t>
            </a:r>
            <a:r>
              <a:rPr lang="en" sz="1502">
                <a:solidFill>
                  <a:schemeClr val="dk2"/>
                </a:solidFill>
              </a:rPr>
              <a:t> (e.g. missing DOI or incorrect use of italics).</a:t>
            </a:r>
            <a:endParaRPr sz="1502"/>
          </a:p>
          <a:p>
            <a:pPr indent="0" lvl="0" marL="0" rtl="0" algn="l">
              <a:lnSpc>
                <a:spcPct val="95000"/>
              </a:lnSpc>
              <a:spcBef>
                <a:spcPts val="1200"/>
              </a:spcBef>
              <a:spcAft>
                <a:spcPts val="0"/>
              </a:spcAft>
              <a:buSzPts val="1018"/>
              <a:buNone/>
            </a:pPr>
            <a:r>
              <a:rPr lang="en" sz="1502"/>
              <a:t>Tips: </a:t>
            </a:r>
            <a:endParaRPr sz="1502">
              <a:solidFill>
                <a:schemeClr val="dk2"/>
              </a:solidFill>
            </a:endParaRPr>
          </a:p>
          <a:p>
            <a:pPr indent="-312261" lvl="0" marL="457200" rtl="0" algn="l">
              <a:lnSpc>
                <a:spcPct val="95000"/>
              </a:lnSpc>
              <a:spcBef>
                <a:spcPts val="1200"/>
              </a:spcBef>
              <a:spcAft>
                <a:spcPts val="0"/>
              </a:spcAft>
              <a:buClr>
                <a:schemeClr val="dk2"/>
              </a:buClr>
              <a:buSzPts val="1318"/>
              <a:buFont typeface="Arial"/>
              <a:buChar char="●"/>
            </a:pPr>
            <a:r>
              <a:rPr b="1" lang="en" sz="1317">
                <a:solidFill>
                  <a:schemeClr val="dk2"/>
                </a:solidFill>
              </a:rPr>
              <a:t>Proofread Carefully: </a:t>
            </a:r>
            <a:r>
              <a:rPr lang="en" sz="1317">
                <a:solidFill>
                  <a:schemeClr val="dk2"/>
                </a:solidFill>
              </a:rPr>
              <a:t>Double-check citations and references for consistency and correctness.</a:t>
            </a:r>
            <a:endParaRPr sz="1317">
              <a:solidFill>
                <a:schemeClr val="dk2"/>
              </a:solidFill>
            </a:endParaRPr>
          </a:p>
          <a:p>
            <a:pPr indent="-312261" lvl="0" marL="457200" rtl="0" algn="l">
              <a:lnSpc>
                <a:spcPct val="95000"/>
              </a:lnSpc>
              <a:spcBef>
                <a:spcPts val="0"/>
              </a:spcBef>
              <a:spcAft>
                <a:spcPts val="0"/>
              </a:spcAft>
              <a:buClr>
                <a:schemeClr val="dk2"/>
              </a:buClr>
              <a:buSzPts val="1318"/>
              <a:buFont typeface="Arial"/>
              <a:buChar char="●"/>
            </a:pPr>
            <a:r>
              <a:rPr b="1" lang="en" sz="1317">
                <a:solidFill>
                  <a:schemeClr val="dk2"/>
                </a:solidFill>
              </a:rPr>
              <a:t>Use Reference Management Tools: </a:t>
            </a:r>
            <a:r>
              <a:rPr lang="en" sz="1317">
                <a:solidFill>
                  <a:schemeClr val="dk2"/>
                </a:solidFill>
              </a:rPr>
              <a:t>Tools like Zotero or EndNote or Google Scholar can streamline citation and reference list creation.</a:t>
            </a:r>
            <a:endParaRPr sz="1317">
              <a:solidFill>
                <a:schemeClr val="dk2"/>
              </a:solidFill>
            </a:endParaRPr>
          </a:p>
          <a:p>
            <a:pPr indent="-312261" lvl="0" marL="457200" rtl="0" algn="l">
              <a:lnSpc>
                <a:spcPct val="95000"/>
              </a:lnSpc>
              <a:spcBef>
                <a:spcPts val="0"/>
              </a:spcBef>
              <a:spcAft>
                <a:spcPts val="0"/>
              </a:spcAft>
              <a:buClr>
                <a:schemeClr val="dk2"/>
              </a:buClr>
              <a:buSzPts val="1318"/>
              <a:buChar char="●"/>
            </a:pPr>
            <a:r>
              <a:rPr b="1" lang="en" sz="1317">
                <a:solidFill>
                  <a:schemeClr val="dk2"/>
                </a:solidFill>
              </a:rPr>
              <a:t>Check against this workshop and examples from Owl Purdue and APA Style Blog</a:t>
            </a:r>
            <a:endParaRPr b="1" sz="1317">
              <a:solidFill>
                <a:schemeClr val="dk2"/>
              </a:solidFill>
            </a:endParaRPr>
          </a:p>
          <a:p>
            <a:pPr indent="-312261" lvl="0" marL="457200" rtl="0" algn="l">
              <a:lnSpc>
                <a:spcPct val="95000"/>
              </a:lnSpc>
              <a:spcBef>
                <a:spcPts val="0"/>
              </a:spcBef>
              <a:spcAft>
                <a:spcPts val="0"/>
              </a:spcAft>
              <a:buClr>
                <a:schemeClr val="dk2"/>
              </a:buClr>
              <a:buSzPts val="1318"/>
              <a:buChar char="●"/>
            </a:pPr>
            <a:r>
              <a:rPr b="1" lang="en" sz="1317">
                <a:solidFill>
                  <a:schemeClr val="dk2"/>
                </a:solidFill>
              </a:rPr>
              <a:t>Check using A.I. </a:t>
            </a:r>
            <a:endParaRPr b="1" sz="1317">
              <a:solidFill>
                <a:schemeClr val="dk2"/>
              </a:solidFill>
            </a:endParaRPr>
          </a:p>
        </p:txBody>
      </p:sp>
      <p:sp>
        <p:nvSpPr>
          <p:cNvPr id="213" name="Google Shape;213;p24"/>
          <p:cNvSpPr txBox="1"/>
          <p:nvPr/>
        </p:nvSpPr>
        <p:spPr>
          <a:xfrm>
            <a:off x="1320300" y="4572950"/>
            <a:ext cx="6993300" cy="7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Lato"/>
                <a:ea typeface="Lato"/>
                <a:cs typeface="Lato"/>
                <a:sym typeface="Lato"/>
              </a:rPr>
              <a:t>Questions? Concerns? </a:t>
            </a:r>
            <a:endParaRPr sz="17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Additional Resources</a:t>
            </a:r>
            <a:endParaRPr/>
          </a:p>
        </p:txBody>
      </p:sp>
      <p:sp>
        <p:nvSpPr>
          <p:cNvPr id="219" name="Google Shape;219;p25"/>
          <p:cNvSpPr txBox="1"/>
          <p:nvPr>
            <p:ph idx="1" type="body"/>
          </p:nvPr>
        </p:nvSpPr>
        <p:spPr>
          <a:xfrm>
            <a:off x="1297500" y="1180450"/>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900">
                <a:solidFill>
                  <a:schemeClr val="dk2"/>
                </a:solidFill>
              </a:rPr>
              <a:t>Links to Online Resources:</a:t>
            </a:r>
            <a:endParaRPr sz="1900">
              <a:solidFill>
                <a:schemeClr val="dk2"/>
              </a:solidFill>
            </a:endParaRPr>
          </a:p>
          <a:p>
            <a:pPr indent="-349250" lvl="0" marL="457200" rtl="0" algn="l">
              <a:spcBef>
                <a:spcPts val="1200"/>
              </a:spcBef>
              <a:spcAft>
                <a:spcPts val="0"/>
              </a:spcAft>
              <a:buClr>
                <a:schemeClr val="dk2"/>
              </a:buClr>
              <a:buSzPts val="1900"/>
              <a:buChar char="●"/>
            </a:pPr>
            <a:r>
              <a:rPr lang="en" sz="1900">
                <a:solidFill>
                  <a:schemeClr val="dk2"/>
                </a:solidFill>
              </a:rPr>
              <a:t>OWL Purdue:</a:t>
            </a:r>
            <a:endParaRPr sz="1900">
              <a:solidFill>
                <a:schemeClr val="dk2"/>
              </a:solidFill>
            </a:endParaRPr>
          </a:p>
          <a:p>
            <a:pPr indent="-349250" lvl="1" marL="914400" rtl="0" algn="l">
              <a:spcBef>
                <a:spcPts val="0"/>
              </a:spcBef>
              <a:spcAft>
                <a:spcPts val="0"/>
              </a:spcAft>
              <a:buClr>
                <a:schemeClr val="dk2"/>
              </a:buClr>
              <a:buSzPts val="1900"/>
              <a:buChar char="○"/>
            </a:pPr>
            <a:r>
              <a:rPr lang="en" sz="1900" u="sng">
                <a:solidFill>
                  <a:schemeClr val="hlink"/>
                </a:solidFill>
                <a:hlinkClick r:id="rId3"/>
              </a:rPr>
              <a:t>APA Style (7th Edition) - Purdue OWL</a:t>
            </a:r>
            <a:endParaRPr i="1" sz="1900">
              <a:solidFill>
                <a:schemeClr val="dk2"/>
              </a:solidFill>
            </a:endParaRPr>
          </a:p>
          <a:p>
            <a:pPr indent="-349250" lvl="1" marL="914400" rtl="0" algn="l">
              <a:spcBef>
                <a:spcPts val="0"/>
              </a:spcBef>
              <a:spcAft>
                <a:spcPts val="0"/>
              </a:spcAft>
              <a:buClr>
                <a:schemeClr val="dk2"/>
              </a:buClr>
              <a:buSzPts val="1900"/>
              <a:buChar char="○"/>
            </a:pPr>
            <a:r>
              <a:rPr lang="en" sz="1900" u="sng">
                <a:solidFill>
                  <a:schemeClr val="hlink"/>
                </a:solidFill>
                <a:hlinkClick r:id="rId4"/>
              </a:rPr>
              <a:t>Sample Student Paper</a:t>
            </a:r>
            <a:endParaRPr sz="1900">
              <a:solidFill>
                <a:schemeClr val="dk2"/>
              </a:solidFill>
            </a:endParaRPr>
          </a:p>
          <a:p>
            <a:pPr indent="-349250" lvl="1" marL="914400" rtl="0" algn="l">
              <a:spcBef>
                <a:spcPts val="0"/>
              </a:spcBef>
              <a:spcAft>
                <a:spcPts val="0"/>
              </a:spcAft>
              <a:buClr>
                <a:schemeClr val="dk2"/>
              </a:buClr>
              <a:buSzPts val="1900"/>
              <a:buChar char="○"/>
            </a:pPr>
            <a:r>
              <a:rPr i="1" lang="en" sz="1900" u="sng">
                <a:solidFill>
                  <a:schemeClr val="hlink"/>
                </a:solidFill>
                <a:hlinkClick r:id="rId5"/>
              </a:rPr>
              <a:t>APA Overview and Workshop - Purdue OWL</a:t>
            </a:r>
            <a:endParaRPr sz="1900">
              <a:solidFill>
                <a:schemeClr val="dk2"/>
              </a:solidFill>
            </a:endParaRPr>
          </a:p>
          <a:p>
            <a:pPr indent="-349250" lvl="0" marL="457200" rtl="0" algn="l">
              <a:spcBef>
                <a:spcPts val="0"/>
              </a:spcBef>
              <a:spcAft>
                <a:spcPts val="0"/>
              </a:spcAft>
              <a:buClr>
                <a:schemeClr val="dk2"/>
              </a:buClr>
              <a:buSzPts val="1900"/>
              <a:buChar char="●"/>
            </a:pPr>
            <a:r>
              <a:rPr lang="en" sz="1900">
                <a:solidFill>
                  <a:schemeClr val="dk2"/>
                </a:solidFill>
              </a:rPr>
              <a:t>APA Style Blog: </a:t>
            </a:r>
            <a:endParaRPr sz="1900">
              <a:solidFill>
                <a:schemeClr val="dk2"/>
              </a:solidFill>
            </a:endParaRPr>
          </a:p>
          <a:p>
            <a:pPr indent="-349250" lvl="1" marL="914400" rtl="0" algn="l">
              <a:spcBef>
                <a:spcPts val="0"/>
              </a:spcBef>
              <a:spcAft>
                <a:spcPts val="0"/>
              </a:spcAft>
              <a:buClr>
                <a:schemeClr val="dk2"/>
              </a:buClr>
              <a:buSzPts val="1900"/>
              <a:buChar char="○"/>
            </a:pPr>
            <a:r>
              <a:rPr lang="en" sz="1900" u="sng">
                <a:solidFill>
                  <a:schemeClr val="hlink"/>
                </a:solidFill>
                <a:hlinkClick r:id="rId6"/>
              </a:rPr>
              <a:t>APA Style Blog</a:t>
            </a:r>
            <a:endParaRPr sz="1900">
              <a:solidFill>
                <a:schemeClr val="dk2"/>
              </a:solidFill>
            </a:endParaRPr>
          </a:p>
          <a:p>
            <a:pPr indent="-349250" lvl="1" marL="914400" rtl="0" algn="l">
              <a:spcBef>
                <a:spcPts val="0"/>
              </a:spcBef>
              <a:spcAft>
                <a:spcPts val="0"/>
              </a:spcAft>
              <a:buClr>
                <a:schemeClr val="dk2"/>
              </a:buClr>
              <a:buSzPts val="1900"/>
              <a:buChar char="○"/>
            </a:pPr>
            <a:r>
              <a:rPr i="1" lang="en" sz="1900" u="sng">
                <a:solidFill>
                  <a:schemeClr val="hlink"/>
                </a:solidFill>
                <a:hlinkClick r:id="rId7"/>
              </a:rPr>
              <a:t>Academic Writer Tutorial: Basics of Seventh Edition APA Style - Overview</a:t>
            </a:r>
            <a:endParaRPr sz="19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3205975" y="21147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2394750" y="2114700"/>
            <a:ext cx="43545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 REFERENCES (extra) </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idx="1" type="body"/>
          </p:nvPr>
        </p:nvSpPr>
        <p:spPr>
          <a:xfrm>
            <a:off x="1107275" y="331375"/>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lnSpc>
                <a:spcPct val="201923"/>
              </a:lnSpc>
              <a:spcBef>
                <a:spcPts val="2300"/>
              </a:spcBef>
              <a:spcAft>
                <a:spcPts val="0"/>
              </a:spcAft>
              <a:buNone/>
            </a:pPr>
            <a:r>
              <a:rPr lang="en" sz="3650">
                <a:latin typeface="Arial"/>
                <a:ea typeface="Arial"/>
                <a:cs typeface="Arial"/>
                <a:sym typeface="Arial"/>
              </a:rPr>
              <a:t>APA Paper Outline Format Example</a:t>
            </a:r>
            <a:endParaRPr sz="3650">
              <a:latin typeface="Arial"/>
              <a:ea typeface="Arial"/>
              <a:cs typeface="Arial"/>
              <a:sym typeface="Arial"/>
            </a:endParaRPr>
          </a:p>
          <a:p>
            <a:pPr indent="0" lvl="0" marL="0" rtl="0" algn="l">
              <a:lnSpc>
                <a:spcPct val="156250"/>
              </a:lnSpc>
              <a:spcBef>
                <a:spcPts val="1100"/>
              </a:spcBef>
              <a:spcAft>
                <a:spcPts val="0"/>
              </a:spcAft>
              <a:buNone/>
            </a:pPr>
            <a:r>
              <a:rPr lang="en" sz="3650">
                <a:latin typeface="Arial"/>
                <a:ea typeface="Arial"/>
                <a:cs typeface="Arial"/>
                <a:sym typeface="Arial"/>
              </a:rPr>
              <a:t>I. Introduction</a:t>
            </a:r>
            <a:endParaRPr sz="3650">
              <a:latin typeface="Arial"/>
              <a:ea typeface="Arial"/>
              <a:cs typeface="Arial"/>
              <a:sym typeface="Arial"/>
            </a:endParaRPr>
          </a:p>
          <a:p>
            <a:pPr indent="0" lvl="0" marL="381000" rtl="0" algn="just">
              <a:spcBef>
                <a:spcPts val="1800"/>
              </a:spcBef>
              <a:spcAft>
                <a:spcPts val="0"/>
              </a:spcAft>
              <a:buNone/>
            </a:pPr>
            <a:r>
              <a:rPr lang="en" sz="3650">
                <a:latin typeface="Arial"/>
                <a:ea typeface="Arial"/>
                <a:cs typeface="Arial"/>
                <a:sym typeface="Arial"/>
              </a:rPr>
              <a:t>A. What is a full-sentence outline?</a:t>
            </a:r>
            <a:endParaRPr sz="3650">
              <a:latin typeface="Arial"/>
              <a:ea typeface="Arial"/>
              <a:cs typeface="Arial"/>
              <a:sym typeface="Arial"/>
            </a:endParaRPr>
          </a:p>
          <a:p>
            <a:pPr indent="0" lvl="0" marL="762000" rtl="0" algn="just">
              <a:spcBef>
                <a:spcPts val="0"/>
              </a:spcBef>
              <a:spcAft>
                <a:spcPts val="0"/>
              </a:spcAft>
              <a:buNone/>
            </a:pPr>
            <a:r>
              <a:rPr lang="en" sz="3650">
                <a:latin typeface="Arial"/>
                <a:ea typeface="Arial"/>
                <a:cs typeface="Arial"/>
                <a:sym typeface="Arial"/>
              </a:rPr>
              <a:t>1. Every point in a full sentence outline is one line</a:t>
            </a:r>
            <a:endParaRPr sz="3650">
              <a:latin typeface="Arial"/>
              <a:ea typeface="Arial"/>
              <a:cs typeface="Arial"/>
              <a:sym typeface="Arial"/>
            </a:endParaRPr>
          </a:p>
          <a:p>
            <a:pPr indent="0" lvl="0" marL="1143000" rtl="0" algn="just">
              <a:spcBef>
                <a:spcPts val="0"/>
              </a:spcBef>
              <a:spcAft>
                <a:spcPts val="0"/>
              </a:spcAft>
              <a:buNone/>
            </a:pPr>
            <a:r>
              <a:rPr lang="en" sz="3650">
                <a:latin typeface="Arial"/>
                <a:ea typeface="Arial"/>
                <a:cs typeface="Arial"/>
                <a:sym typeface="Arial"/>
              </a:rPr>
              <a:t>a. It means that every line is one complete sentence.</a:t>
            </a:r>
            <a:endParaRPr sz="3650">
              <a:latin typeface="Arial"/>
              <a:ea typeface="Arial"/>
              <a:cs typeface="Arial"/>
              <a:sym typeface="Arial"/>
            </a:endParaRPr>
          </a:p>
          <a:p>
            <a:pPr indent="0" lvl="0" marL="1143000" rtl="0" algn="just">
              <a:spcBef>
                <a:spcPts val="0"/>
              </a:spcBef>
              <a:spcAft>
                <a:spcPts val="0"/>
              </a:spcAft>
              <a:buNone/>
            </a:pPr>
            <a:r>
              <a:rPr lang="en" sz="3650">
                <a:latin typeface="Arial"/>
                <a:ea typeface="Arial"/>
                <a:cs typeface="Arial"/>
                <a:sym typeface="Arial"/>
              </a:rPr>
              <a:t>b. One sentence per line.</a:t>
            </a:r>
            <a:endParaRPr sz="3650">
              <a:latin typeface="Arial"/>
              <a:ea typeface="Arial"/>
              <a:cs typeface="Arial"/>
              <a:sym typeface="Arial"/>
            </a:endParaRPr>
          </a:p>
          <a:p>
            <a:pPr indent="0" lvl="0" marL="762000" rtl="0" algn="just">
              <a:spcBef>
                <a:spcPts val="0"/>
              </a:spcBef>
              <a:spcAft>
                <a:spcPts val="0"/>
              </a:spcAft>
              <a:buNone/>
            </a:pPr>
            <a:r>
              <a:rPr lang="en" sz="3650">
                <a:latin typeface="Arial"/>
                <a:ea typeface="Arial"/>
                <a:cs typeface="Arial"/>
                <a:sym typeface="Arial"/>
              </a:rPr>
              <a:t>2. Full sentence outline is best suitable for essay or speech</a:t>
            </a:r>
            <a:endParaRPr sz="3650">
              <a:latin typeface="Arial"/>
              <a:ea typeface="Arial"/>
              <a:cs typeface="Arial"/>
              <a:sym typeface="Arial"/>
            </a:endParaRPr>
          </a:p>
          <a:p>
            <a:pPr indent="0" lvl="0" marL="1143000" rtl="0" algn="just">
              <a:spcBef>
                <a:spcPts val="0"/>
              </a:spcBef>
              <a:spcAft>
                <a:spcPts val="0"/>
              </a:spcAft>
              <a:buNone/>
            </a:pPr>
            <a:r>
              <a:rPr lang="en" sz="3650">
                <a:latin typeface="Arial"/>
                <a:ea typeface="Arial"/>
                <a:cs typeface="Arial"/>
                <a:sym typeface="Arial"/>
              </a:rPr>
              <a:t>a. It looks like an essay ora report</a:t>
            </a:r>
            <a:endParaRPr sz="3650">
              <a:latin typeface="Arial"/>
              <a:ea typeface="Arial"/>
              <a:cs typeface="Arial"/>
              <a:sym typeface="Arial"/>
            </a:endParaRPr>
          </a:p>
          <a:p>
            <a:pPr indent="0" lvl="0" marL="1143000" rtl="0" algn="just">
              <a:spcBef>
                <a:spcPts val="0"/>
              </a:spcBef>
              <a:spcAft>
                <a:spcPts val="0"/>
              </a:spcAft>
              <a:buNone/>
            </a:pPr>
            <a:r>
              <a:rPr lang="en" sz="3650">
                <a:latin typeface="Arial"/>
                <a:ea typeface="Arial"/>
                <a:cs typeface="Arial"/>
                <a:sym typeface="Arial"/>
              </a:rPr>
              <a:t>b. It enables you to see how your essay would look like</a:t>
            </a:r>
            <a:endParaRPr sz="3650">
              <a:latin typeface="Arial"/>
              <a:ea typeface="Arial"/>
              <a:cs typeface="Arial"/>
              <a:sym typeface="Arial"/>
            </a:endParaRPr>
          </a:p>
          <a:p>
            <a:pPr indent="0" lvl="0" marL="381000" rtl="0" algn="just">
              <a:spcBef>
                <a:spcPts val="0"/>
              </a:spcBef>
              <a:spcAft>
                <a:spcPts val="0"/>
              </a:spcAft>
              <a:buNone/>
            </a:pPr>
            <a:r>
              <a:rPr lang="en" sz="3650">
                <a:latin typeface="Arial"/>
                <a:ea typeface="Arial"/>
                <a:cs typeface="Arial"/>
                <a:sym typeface="Arial"/>
              </a:rPr>
              <a:t>B. Why use an outline?</a:t>
            </a:r>
            <a:endParaRPr sz="3650">
              <a:latin typeface="Arial"/>
              <a:ea typeface="Arial"/>
              <a:cs typeface="Arial"/>
              <a:sym typeface="Arial"/>
            </a:endParaRPr>
          </a:p>
          <a:p>
            <a:pPr indent="0" lvl="0" marL="762000" rtl="0" algn="just">
              <a:spcBef>
                <a:spcPts val="0"/>
              </a:spcBef>
              <a:spcAft>
                <a:spcPts val="0"/>
              </a:spcAft>
              <a:buNone/>
            </a:pPr>
            <a:r>
              <a:rPr lang="en" sz="3650">
                <a:latin typeface="Arial"/>
                <a:ea typeface="Arial"/>
                <a:cs typeface="Arial"/>
                <a:sym typeface="Arial"/>
              </a:rPr>
              <a:t>1. Helps you to organize your ideas</a:t>
            </a:r>
            <a:endParaRPr sz="3650">
              <a:latin typeface="Arial"/>
              <a:ea typeface="Arial"/>
              <a:cs typeface="Arial"/>
              <a:sym typeface="Arial"/>
            </a:endParaRPr>
          </a:p>
          <a:p>
            <a:pPr indent="0" lvl="0" marL="762000" rtl="0" algn="just">
              <a:spcBef>
                <a:spcPts val="0"/>
              </a:spcBef>
              <a:spcAft>
                <a:spcPts val="0"/>
              </a:spcAft>
              <a:buNone/>
            </a:pPr>
            <a:r>
              <a:rPr lang="en" sz="3650">
                <a:latin typeface="Arial"/>
                <a:ea typeface="Arial"/>
                <a:cs typeface="Arial"/>
                <a:sym typeface="Arial"/>
              </a:rPr>
              <a:t>2. Presents your material in a logical manner</a:t>
            </a:r>
            <a:endParaRPr sz="3650">
              <a:latin typeface="Arial"/>
              <a:ea typeface="Arial"/>
              <a:cs typeface="Arial"/>
              <a:sym typeface="Arial"/>
            </a:endParaRPr>
          </a:p>
          <a:p>
            <a:pPr indent="0" lvl="0" marL="0" rtl="0" algn="l">
              <a:lnSpc>
                <a:spcPct val="156250"/>
              </a:lnSpc>
              <a:spcBef>
                <a:spcPts val="0"/>
              </a:spcBef>
              <a:spcAft>
                <a:spcPts val="0"/>
              </a:spcAft>
              <a:buNone/>
            </a:pPr>
            <a:r>
              <a:rPr lang="en" sz="3650">
                <a:latin typeface="Arial"/>
                <a:ea typeface="Arial"/>
                <a:cs typeface="Arial"/>
                <a:sym typeface="Arial"/>
              </a:rPr>
              <a:t>II. Body</a:t>
            </a:r>
            <a:endParaRPr sz="3650">
              <a:latin typeface="Arial"/>
              <a:ea typeface="Arial"/>
              <a:cs typeface="Arial"/>
              <a:sym typeface="Arial"/>
            </a:endParaRPr>
          </a:p>
          <a:p>
            <a:pPr indent="0" lvl="0" marL="381000" rtl="0" algn="just">
              <a:spcBef>
                <a:spcPts val="1800"/>
              </a:spcBef>
              <a:spcAft>
                <a:spcPts val="0"/>
              </a:spcAft>
              <a:buNone/>
            </a:pPr>
            <a:r>
              <a:rPr lang="en" sz="3650">
                <a:latin typeface="Arial"/>
                <a:ea typeface="Arial"/>
                <a:cs typeface="Arial"/>
                <a:sym typeface="Arial"/>
              </a:rPr>
              <a:t>A. Statement of the first main point</a:t>
            </a:r>
            <a:endParaRPr sz="3650">
              <a:latin typeface="Arial"/>
              <a:ea typeface="Arial"/>
              <a:cs typeface="Arial"/>
              <a:sym typeface="Arial"/>
            </a:endParaRPr>
          </a:p>
          <a:p>
            <a:pPr indent="0" lvl="0" marL="762000" rtl="0" algn="just">
              <a:spcBef>
                <a:spcPts val="0"/>
              </a:spcBef>
              <a:spcAft>
                <a:spcPts val="0"/>
              </a:spcAft>
              <a:buNone/>
            </a:pPr>
            <a:r>
              <a:rPr lang="en" sz="3650">
                <a:latin typeface="Arial"/>
                <a:ea typeface="Arial"/>
                <a:cs typeface="Arial"/>
                <a:sym typeface="Arial"/>
              </a:rPr>
              <a:t>1. Support for the second main point</a:t>
            </a:r>
            <a:endParaRPr sz="3650">
              <a:latin typeface="Arial"/>
              <a:ea typeface="Arial"/>
              <a:cs typeface="Arial"/>
              <a:sym typeface="Arial"/>
            </a:endParaRPr>
          </a:p>
          <a:p>
            <a:pPr indent="0" lvl="0" marL="1143000" rtl="0" algn="just">
              <a:spcBef>
                <a:spcPts val="0"/>
              </a:spcBef>
              <a:spcAft>
                <a:spcPts val="0"/>
              </a:spcAft>
              <a:buNone/>
            </a:pPr>
            <a:r>
              <a:rPr lang="en" sz="3650">
                <a:latin typeface="Arial"/>
                <a:ea typeface="Arial"/>
                <a:cs typeface="Arial"/>
                <a:sym typeface="Arial"/>
              </a:rPr>
              <a:t>a. Support material for the main point, i.e., statistics, facts</a:t>
            </a:r>
            <a:endParaRPr sz="3650">
              <a:latin typeface="Arial"/>
              <a:ea typeface="Arial"/>
              <a:cs typeface="Arial"/>
              <a:sym typeface="Arial"/>
            </a:endParaRPr>
          </a:p>
          <a:p>
            <a:pPr indent="0" lvl="0" marL="1143000" rtl="0" algn="just">
              <a:spcBef>
                <a:spcPts val="0"/>
              </a:spcBef>
              <a:spcAft>
                <a:spcPts val="0"/>
              </a:spcAft>
              <a:buNone/>
            </a:pPr>
            <a:r>
              <a:rPr lang="en" sz="3650">
                <a:latin typeface="Arial"/>
                <a:ea typeface="Arial"/>
                <a:cs typeface="Arial"/>
                <a:sym typeface="Arial"/>
              </a:rPr>
              <a:t>b. More support if there is any</a:t>
            </a:r>
            <a:endParaRPr sz="3650">
              <a:latin typeface="Arial"/>
              <a:ea typeface="Arial"/>
              <a:cs typeface="Arial"/>
              <a:sym typeface="Arial"/>
            </a:endParaRPr>
          </a:p>
          <a:p>
            <a:pPr indent="0" lvl="0" marL="762000" rtl="0" algn="just">
              <a:spcBef>
                <a:spcPts val="0"/>
              </a:spcBef>
              <a:spcAft>
                <a:spcPts val="0"/>
              </a:spcAft>
              <a:buNone/>
            </a:pPr>
            <a:r>
              <a:rPr lang="en" sz="3650">
                <a:latin typeface="Arial"/>
                <a:ea typeface="Arial"/>
                <a:cs typeface="Arial"/>
                <a:sym typeface="Arial"/>
              </a:rPr>
              <a:t>2. More support</a:t>
            </a:r>
            <a:endParaRPr sz="3650">
              <a:latin typeface="Arial"/>
              <a:ea typeface="Arial"/>
              <a:cs typeface="Arial"/>
              <a:sym typeface="Arial"/>
            </a:endParaRPr>
          </a:p>
          <a:p>
            <a:pPr indent="0" lvl="0" marL="1143000" rtl="0" algn="just">
              <a:spcBef>
                <a:spcPts val="0"/>
              </a:spcBef>
              <a:spcAft>
                <a:spcPts val="0"/>
              </a:spcAft>
              <a:buNone/>
            </a:pPr>
            <a:r>
              <a:rPr lang="en" sz="3650">
                <a:latin typeface="Arial"/>
                <a:ea typeface="Arial"/>
                <a:cs typeface="Arial"/>
                <a:sym typeface="Arial"/>
              </a:rPr>
              <a:t>a. Use supporting material</a:t>
            </a:r>
            <a:endParaRPr sz="3650">
              <a:latin typeface="Arial"/>
              <a:ea typeface="Arial"/>
              <a:cs typeface="Arial"/>
              <a:sym typeface="Arial"/>
            </a:endParaRPr>
          </a:p>
          <a:p>
            <a:pPr indent="0" lvl="0" marL="1143000" rtl="0" algn="just">
              <a:spcBef>
                <a:spcPts val="0"/>
              </a:spcBef>
              <a:spcAft>
                <a:spcPts val="0"/>
              </a:spcAft>
              <a:buNone/>
            </a:pPr>
            <a:r>
              <a:rPr lang="en" sz="3650">
                <a:latin typeface="Arial"/>
                <a:ea typeface="Arial"/>
                <a:cs typeface="Arial"/>
                <a:sym typeface="Arial"/>
              </a:rPr>
              <a:t>b. Use supporting material</a:t>
            </a:r>
            <a:endParaRPr sz="3650">
              <a:latin typeface="Arial"/>
              <a:ea typeface="Arial"/>
              <a:cs typeface="Arial"/>
              <a:sym typeface="Arial"/>
            </a:endParaRPr>
          </a:p>
          <a:p>
            <a:pPr indent="0" lvl="0" marL="381000" rtl="0" algn="just">
              <a:spcBef>
                <a:spcPts val="0"/>
              </a:spcBef>
              <a:spcAft>
                <a:spcPts val="0"/>
              </a:spcAft>
              <a:buNone/>
            </a:pPr>
            <a:r>
              <a:rPr lang="en" sz="3650">
                <a:latin typeface="Arial"/>
                <a:ea typeface="Arial"/>
                <a:cs typeface="Arial"/>
                <a:sym typeface="Arial"/>
              </a:rPr>
              <a:t>B. Statement of the second main point</a:t>
            </a:r>
            <a:endParaRPr sz="3650">
              <a:latin typeface="Arial"/>
              <a:ea typeface="Arial"/>
              <a:cs typeface="Arial"/>
              <a:sym typeface="Arial"/>
            </a:endParaRPr>
          </a:p>
          <a:p>
            <a:pPr indent="0" lvl="0" marL="762000" rtl="0" algn="just">
              <a:spcBef>
                <a:spcPts val="0"/>
              </a:spcBef>
              <a:spcAft>
                <a:spcPts val="0"/>
              </a:spcAft>
              <a:buNone/>
            </a:pPr>
            <a:r>
              <a:rPr lang="en" sz="3650">
                <a:latin typeface="Arial"/>
                <a:ea typeface="Arial"/>
                <a:cs typeface="Arial"/>
                <a:sym typeface="Arial"/>
              </a:rPr>
              <a:t>1. Support for the second point</a:t>
            </a:r>
            <a:endParaRPr sz="3650">
              <a:latin typeface="Arial"/>
              <a:ea typeface="Arial"/>
              <a:cs typeface="Arial"/>
              <a:sym typeface="Arial"/>
            </a:endParaRPr>
          </a:p>
          <a:p>
            <a:pPr indent="0" lvl="0" marL="1143000" rtl="0" algn="just">
              <a:spcBef>
                <a:spcPts val="0"/>
              </a:spcBef>
              <a:spcAft>
                <a:spcPts val="0"/>
              </a:spcAft>
              <a:buNone/>
            </a:pPr>
            <a:r>
              <a:rPr lang="en" sz="3650">
                <a:latin typeface="Arial"/>
                <a:ea typeface="Arial"/>
                <a:cs typeface="Arial"/>
                <a:sym typeface="Arial"/>
              </a:rPr>
              <a:t>a. Add supporting material</a:t>
            </a:r>
            <a:endParaRPr sz="3650">
              <a:latin typeface="Arial"/>
              <a:ea typeface="Arial"/>
              <a:cs typeface="Arial"/>
              <a:sym typeface="Arial"/>
            </a:endParaRPr>
          </a:p>
          <a:p>
            <a:pPr indent="0" lvl="0" marL="0" rtl="0" algn="just">
              <a:spcBef>
                <a:spcPts val="0"/>
              </a:spcBef>
              <a:spcAft>
                <a:spcPts val="0"/>
              </a:spcAft>
              <a:buNone/>
            </a:pPr>
            <a:r>
              <a:rPr lang="en" sz="3650">
                <a:latin typeface="Arial"/>
                <a:ea typeface="Arial"/>
                <a:cs typeface="Arial"/>
                <a:sym typeface="Arial"/>
              </a:rPr>
              <a:t>(1) If there are further points, add them under headings</a:t>
            </a:r>
            <a:endParaRPr sz="3650">
              <a:latin typeface="Arial"/>
              <a:ea typeface="Arial"/>
              <a:cs typeface="Arial"/>
              <a:sym typeface="Arial"/>
            </a:endParaRPr>
          </a:p>
          <a:p>
            <a:pPr indent="0" lvl="0" marL="1143000" rtl="0" algn="just">
              <a:spcBef>
                <a:spcPts val="0"/>
              </a:spcBef>
              <a:spcAft>
                <a:spcPts val="0"/>
              </a:spcAft>
              <a:buNone/>
            </a:pPr>
            <a:r>
              <a:rPr lang="en" sz="3650">
                <a:latin typeface="Arial"/>
                <a:ea typeface="Arial"/>
                <a:cs typeface="Arial"/>
                <a:sym typeface="Arial"/>
              </a:rPr>
              <a:t>b. Statistics, citations, facts</a:t>
            </a:r>
            <a:endParaRPr sz="3650">
              <a:latin typeface="Arial"/>
              <a:ea typeface="Arial"/>
              <a:cs typeface="Arial"/>
              <a:sym typeface="Arial"/>
            </a:endParaRPr>
          </a:p>
          <a:p>
            <a:pPr indent="0" lvl="0" marL="762000" rtl="0" algn="just">
              <a:spcBef>
                <a:spcPts val="0"/>
              </a:spcBef>
              <a:spcAft>
                <a:spcPts val="0"/>
              </a:spcAft>
              <a:buNone/>
            </a:pPr>
            <a:r>
              <a:rPr lang="en" sz="3650">
                <a:latin typeface="Arial"/>
                <a:ea typeface="Arial"/>
                <a:cs typeface="Arial"/>
                <a:sym typeface="Arial"/>
              </a:rPr>
              <a:t>2. More support</a:t>
            </a:r>
            <a:endParaRPr sz="3650">
              <a:latin typeface="Arial"/>
              <a:ea typeface="Arial"/>
              <a:cs typeface="Arial"/>
              <a:sym typeface="Arial"/>
            </a:endParaRPr>
          </a:p>
          <a:p>
            <a:pPr indent="0" lvl="0" marL="0" rtl="0" algn="l">
              <a:lnSpc>
                <a:spcPct val="156250"/>
              </a:lnSpc>
              <a:spcBef>
                <a:spcPts val="0"/>
              </a:spcBef>
              <a:spcAft>
                <a:spcPts val="0"/>
              </a:spcAft>
              <a:buNone/>
            </a:pPr>
            <a:r>
              <a:rPr lang="en" sz="3650">
                <a:latin typeface="Arial"/>
                <a:ea typeface="Arial"/>
                <a:cs typeface="Arial"/>
                <a:sym typeface="Arial"/>
              </a:rPr>
              <a:t>III. Conclusion</a:t>
            </a:r>
            <a:endParaRPr sz="3650">
              <a:latin typeface="Arial"/>
              <a:ea typeface="Arial"/>
              <a:cs typeface="Arial"/>
              <a:sym typeface="Arial"/>
            </a:endParaRPr>
          </a:p>
          <a:p>
            <a:pPr indent="0" lvl="0" marL="0" rtl="0" algn="l">
              <a:spcBef>
                <a:spcPts val="18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nvSpPr>
        <p:spPr>
          <a:xfrm>
            <a:off x="0" y="0"/>
            <a:ext cx="9240900" cy="52449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800"/>
              </a:spcBef>
              <a:spcAft>
                <a:spcPts val="0"/>
              </a:spcAft>
              <a:buNone/>
            </a:pPr>
            <a:r>
              <a:rPr lang="en" sz="1100">
                <a:solidFill>
                  <a:schemeClr val="lt1"/>
                </a:solidFill>
              </a:rPr>
              <a:t>Creating an Outline</a:t>
            </a:r>
            <a:endParaRPr sz="1100">
              <a:solidFill>
                <a:schemeClr val="lt1"/>
              </a:solidFill>
            </a:endParaRPr>
          </a:p>
          <a:p>
            <a:pPr indent="0" lvl="0" marL="0" rtl="0" algn="l">
              <a:lnSpc>
                <a:spcPct val="115000"/>
              </a:lnSpc>
              <a:spcBef>
                <a:spcPts val="800"/>
              </a:spcBef>
              <a:spcAft>
                <a:spcPts val="0"/>
              </a:spcAft>
              <a:buNone/>
            </a:pPr>
            <a:r>
              <a:rPr lang="en" sz="1100">
                <a:solidFill>
                  <a:schemeClr val="lt1"/>
                </a:solidFill>
              </a:rPr>
              <a:t>An outline is a drafting tool to help you plan your paper. An outline provides structure for the sections and/or paragraphs of your paper, depending on the scope of your project. Please note that APA style does not require any specific formatting for outlines because APA style is intended for published texts and academic essays.</a:t>
            </a:r>
            <a:endParaRPr sz="1100">
              <a:solidFill>
                <a:schemeClr val="lt1"/>
              </a:solidFill>
            </a:endParaRPr>
          </a:p>
          <a:p>
            <a:pPr indent="0" lvl="0" marL="0" rtl="0" algn="l">
              <a:lnSpc>
                <a:spcPct val="115000"/>
              </a:lnSpc>
              <a:spcBef>
                <a:spcPts val="800"/>
              </a:spcBef>
              <a:spcAft>
                <a:spcPts val="0"/>
              </a:spcAft>
              <a:buNone/>
            </a:pPr>
            <a:r>
              <a:rPr lang="en" sz="1100">
                <a:solidFill>
                  <a:schemeClr val="lt1"/>
                </a:solidFill>
              </a:rPr>
              <a:t>An outline should illustrate the progression of your thesis statement. Since each paragraph should have a main idea supported by evidence, you can use support from your research to outline your paper, paragraph by paragraph</a:t>
            </a:r>
            <a:endParaRPr sz="1100">
              <a:solidFill>
                <a:schemeClr val="lt1"/>
              </a:solidFill>
            </a:endParaRPr>
          </a:p>
          <a:p>
            <a:pPr indent="-298450" lvl="0" marL="457200" rtl="0" algn="l">
              <a:lnSpc>
                <a:spcPct val="115000"/>
              </a:lnSpc>
              <a:spcBef>
                <a:spcPts val="800"/>
              </a:spcBef>
              <a:spcAft>
                <a:spcPts val="0"/>
              </a:spcAft>
              <a:buClr>
                <a:schemeClr val="lt1"/>
              </a:buClr>
              <a:buSzPts val="1100"/>
              <a:buFont typeface="Helvetica Neue"/>
              <a:buChar char="●"/>
            </a:pPr>
            <a:r>
              <a:rPr lang="en" sz="1100">
                <a:solidFill>
                  <a:schemeClr val="lt1"/>
                </a:solidFill>
                <a:latin typeface="Helvetica Neue"/>
                <a:ea typeface="Helvetica Neue"/>
                <a:cs typeface="Helvetica Neue"/>
                <a:sym typeface="Helvetica Neue"/>
              </a:rPr>
              <a:t>A </a:t>
            </a:r>
            <a:r>
              <a:rPr b="1" lang="en" sz="1100">
                <a:solidFill>
                  <a:schemeClr val="lt1"/>
                </a:solidFill>
                <a:latin typeface="Helvetica Neue"/>
                <a:ea typeface="Helvetica Neue"/>
                <a:cs typeface="Helvetica Neue"/>
                <a:sym typeface="Helvetica Neue"/>
              </a:rPr>
              <a:t>thesis statement</a:t>
            </a:r>
            <a:r>
              <a:rPr lang="en" sz="1100">
                <a:solidFill>
                  <a:schemeClr val="lt1"/>
                </a:solidFill>
                <a:latin typeface="Helvetica Neue"/>
                <a:ea typeface="Helvetica Neue"/>
                <a:cs typeface="Helvetica Neue"/>
                <a:sym typeface="Helvetica Neue"/>
              </a:rPr>
              <a:t> is a short statement that introduces the argument of your paper as a whole.</a:t>
            </a:r>
            <a:endParaRPr sz="1100">
              <a:solidFill>
                <a:schemeClr val="lt1"/>
              </a:solidFill>
              <a:latin typeface="Helvetica Neue"/>
              <a:ea typeface="Helvetica Neue"/>
              <a:cs typeface="Helvetica Neue"/>
              <a:sym typeface="Helvetica Neue"/>
            </a:endParaRPr>
          </a:p>
          <a:p>
            <a:pPr indent="-298450" lvl="0" marL="457200" rtl="0" algn="l">
              <a:lnSpc>
                <a:spcPct val="115000"/>
              </a:lnSpc>
              <a:spcBef>
                <a:spcPts val="0"/>
              </a:spcBef>
              <a:spcAft>
                <a:spcPts val="0"/>
              </a:spcAft>
              <a:buClr>
                <a:schemeClr val="lt1"/>
              </a:buClr>
              <a:buSzPts val="1100"/>
              <a:buFont typeface="Helvetica Neue"/>
              <a:buChar char="●"/>
            </a:pPr>
            <a:r>
              <a:rPr lang="en" sz="1100">
                <a:solidFill>
                  <a:schemeClr val="lt1"/>
                </a:solidFill>
                <a:latin typeface="Helvetica Neue"/>
                <a:ea typeface="Helvetica Neue"/>
                <a:cs typeface="Helvetica Neue"/>
                <a:sym typeface="Helvetica Neue"/>
              </a:rPr>
              <a:t>Every paragraph in your paper should begin with a </a:t>
            </a:r>
            <a:r>
              <a:rPr b="1" lang="en" sz="1100">
                <a:solidFill>
                  <a:schemeClr val="lt1"/>
                </a:solidFill>
                <a:latin typeface="Helvetica Neue"/>
                <a:ea typeface="Helvetica Neue"/>
                <a:cs typeface="Helvetica Neue"/>
                <a:sym typeface="Helvetica Neue"/>
              </a:rPr>
              <a:t>claim/main idea</a:t>
            </a:r>
            <a:r>
              <a:rPr lang="en" sz="1100">
                <a:solidFill>
                  <a:schemeClr val="lt1"/>
                </a:solidFill>
                <a:latin typeface="Helvetica Neue"/>
                <a:ea typeface="Helvetica Neue"/>
                <a:cs typeface="Helvetica Neue"/>
                <a:sym typeface="Helvetica Neue"/>
              </a:rPr>
              <a:t>, which will be a debatable assertion or position that requires support. Claims build off one another in order to develop an argument over the course of an essay.</a:t>
            </a:r>
            <a:endParaRPr sz="1100">
              <a:solidFill>
                <a:schemeClr val="lt1"/>
              </a:solidFill>
              <a:latin typeface="Helvetica Neue"/>
              <a:ea typeface="Helvetica Neue"/>
              <a:cs typeface="Helvetica Neue"/>
              <a:sym typeface="Helvetica Neue"/>
            </a:endParaRPr>
          </a:p>
          <a:p>
            <a:pPr indent="-298450" lvl="0" marL="457200" rtl="0" algn="l">
              <a:lnSpc>
                <a:spcPct val="115000"/>
              </a:lnSpc>
              <a:spcBef>
                <a:spcPts val="0"/>
              </a:spcBef>
              <a:spcAft>
                <a:spcPts val="0"/>
              </a:spcAft>
              <a:buClr>
                <a:schemeClr val="lt1"/>
              </a:buClr>
              <a:buSzPts val="1100"/>
              <a:buFont typeface="Helvetica Neue"/>
              <a:buChar char="●"/>
            </a:pPr>
            <a:r>
              <a:rPr lang="en" sz="1100">
                <a:solidFill>
                  <a:schemeClr val="lt1"/>
                </a:solidFill>
                <a:latin typeface="Helvetica Neue"/>
                <a:ea typeface="Helvetica Neue"/>
                <a:cs typeface="Helvetica Neue"/>
                <a:sym typeface="Helvetica Neue"/>
              </a:rPr>
              <a:t>Every claim should be supported by </a:t>
            </a:r>
            <a:r>
              <a:rPr b="1" lang="en" sz="1100">
                <a:solidFill>
                  <a:schemeClr val="lt1"/>
                </a:solidFill>
                <a:latin typeface="Helvetica Neue"/>
                <a:ea typeface="Helvetica Neue"/>
                <a:cs typeface="Helvetica Neue"/>
                <a:sym typeface="Helvetica Neue"/>
              </a:rPr>
              <a:t>evidence or support</a:t>
            </a:r>
            <a:r>
              <a:rPr lang="en" sz="1100">
                <a:solidFill>
                  <a:schemeClr val="lt1"/>
                </a:solidFill>
                <a:latin typeface="Helvetica Neue"/>
                <a:ea typeface="Helvetica Neue"/>
                <a:cs typeface="Helvetica Neue"/>
                <a:sym typeface="Helvetica Neue"/>
              </a:rPr>
              <a:t>, the proof that validates your claim. Evidence and support usually come from other sources, like peer-reviewed journal articles. This can include facts, data, statistics, anecdotes, and more.</a:t>
            </a:r>
            <a:endParaRPr sz="1100">
              <a:solidFill>
                <a:schemeClr val="lt1"/>
              </a:solidFill>
              <a:latin typeface="Helvetica Neue"/>
              <a:ea typeface="Helvetica Neue"/>
              <a:cs typeface="Helvetica Neue"/>
              <a:sym typeface="Helvetica Neue"/>
            </a:endParaRPr>
          </a:p>
          <a:p>
            <a:pPr indent="0" lvl="0" marL="0" rtl="0" algn="l">
              <a:lnSpc>
                <a:spcPct val="115000"/>
              </a:lnSpc>
              <a:spcBef>
                <a:spcPts val="800"/>
              </a:spcBef>
              <a:spcAft>
                <a:spcPts val="0"/>
              </a:spcAft>
              <a:buNone/>
            </a:pPr>
            <a:r>
              <a:rPr lang="en" sz="1100">
                <a:solidFill>
                  <a:schemeClr val="lt1"/>
                </a:solidFill>
              </a:rPr>
              <a:t>Keep the following tips in mind when creating an outline:</a:t>
            </a:r>
            <a:endParaRPr sz="1100">
              <a:solidFill>
                <a:schemeClr val="lt1"/>
              </a:solidFill>
            </a:endParaRPr>
          </a:p>
          <a:p>
            <a:pPr indent="-298450" lvl="0" marL="457200" rtl="0" algn="l">
              <a:lnSpc>
                <a:spcPct val="115000"/>
              </a:lnSpc>
              <a:spcBef>
                <a:spcPts val="800"/>
              </a:spcBef>
              <a:spcAft>
                <a:spcPts val="0"/>
              </a:spcAft>
              <a:buClr>
                <a:schemeClr val="lt1"/>
              </a:buClr>
              <a:buSzPts val="1100"/>
              <a:buFont typeface="Helvetica Neue"/>
              <a:buChar char="●"/>
            </a:pPr>
            <a:r>
              <a:rPr lang="en" sz="1100">
                <a:solidFill>
                  <a:schemeClr val="lt1"/>
                </a:solidFill>
                <a:latin typeface="Helvetica Neue"/>
                <a:ea typeface="Helvetica Neue"/>
                <a:cs typeface="Helvetica Neue"/>
                <a:sym typeface="Helvetica Neue"/>
              </a:rPr>
              <a:t>Remember, outlines should be helpful for you when writing your paper. You should be able to look at your outline and write major sections or paragraphs using the information and ideas in your outline.</a:t>
            </a:r>
            <a:endParaRPr sz="1100">
              <a:solidFill>
                <a:schemeClr val="lt1"/>
              </a:solidFill>
              <a:latin typeface="Helvetica Neue"/>
              <a:ea typeface="Helvetica Neue"/>
              <a:cs typeface="Helvetica Neue"/>
              <a:sym typeface="Helvetica Neue"/>
            </a:endParaRPr>
          </a:p>
          <a:p>
            <a:pPr indent="-298450" lvl="0" marL="457200" rtl="0" algn="l">
              <a:lnSpc>
                <a:spcPct val="115000"/>
              </a:lnSpc>
              <a:spcBef>
                <a:spcPts val="0"/>
              </a:spcBef>
              <a:spcAft>
                <a:spcPts val="0"/>
              </a:spcAft>
              <a:buClr>
                <a:schemeClr val="lt1"/>
              </a:buClr>
              <a:buSzPts val="1100"/>
              <a:buFont typeface="Helvetica Neue"/>
              <a:buChar char="●"/>
            </a:pPr>
            <a:r>
              <a:rPr lang="en" sz="1100">
                <a:solidFill>
                  <a:schemeClr val="lt1"/>
                </a:solidFill>
                <a:latin typeface="Helvetica Neue"/>
                <a:ea typeface="Helvetica Neue"/>
                <a:cs typeface="Helvetica Neue"/>
                <a:sym typeface="Helvetica Neue"/>
              </a:rPr>
              <a:t>Level 1 bullet points should outline the major topics and ideas of your paper.</a:t>
            </a:r>
            <a:endParaRPr sz="1100">
              <a:solidFill>
                <a:schemeClr val="lt1"/>
              </a:solidFill>
              <a:latin typeface="Helvetica Neue"/>
              <a:ea typeface="Helvetica Neue"/>
              <a:cs typeface="Helvetica Neue"/>
              <a:sym typeface="Helvetica Neue"/>
            </a:endParaRPr>
          </a:p>
          <a:p>
            <a:pPr indent="-298450" lvl="0" marL="457200" rtl="0" algn="l">
              <a:lnSpc>
                <a:spcPct val="115000"/>
              </a:lnSpc>
              <a:spcBef>
                <a:spcPts val="0"/>
              </a:spcBef>
              <a:spcAft>
                <a:spcPts val="0"/>
              </a:spcAft>
              <a:buClr>
                <a:schemeClr val="lt1"/>
              </a:buClr>
              <a:buSzPts val="1100"/>
              <a:buFont typeface="Helvetica Neue"/>
              <a:buChar char="●"/>
            </a:pPr>
            <a:r>
              <a:rPr lang="en" sz="1100">
                <a:solidFill>
                  <a:schemeClr val="lt1"/>
                </a:solidFill>
                <a:latin typeface="Helvetica Neue"/>
                <a:ea typeface="Helvetica Neue"/>
                <a:cs typeface="Helvetica Neue"/>
                <a:sym typeface="Helvetica Neue"/>
              </a:rPr>
              <a:t>Level 2 bullet points should plan out sub-topics, supporting ideas, and organizational aspects of your essay.</a:t>
            </a:r>
            <a:endParaRPr sz="1100">
              <a:solidFill>
                <a:schemeClr val="lt1"/>
              </a:solidFill>
              <a:latin typeface="Helvetica Neue"/>
              <a:ea typeface="Helvetica Neue"/>
              <a:cs typeface="Helvetica Neue"/>
              <a:sym typeface="Helvetica Neue"/>
            </a:endParaRPr>
          </a:p>
          <a:p>
            <a:pPr indent="-298450" lvl="0" marL="457200" rtl="0" algn="l">
              <a:lnSpc>
                <a:spcPct val="115000"/>
              </a:lnSpc>
              <a:spcBef>
                <a:spcPts val="0"/>
              </a:spcBef>
              <a:spcAft>
                <a:spcPts val="0"/>
              </a:spcAft>
              <a:buClr>
                <a:schemeClr val="lt1"/>
              </a:buClr>
              <a:buSzPts val="1100"/>
              <a:buFont typeface="Helvetica Neue"/>
              <a:buChar char="●"/>
            </a:pPr>
            <a:r>
              <a:rPr lang="en" sz="1100">
                <a:solidFill>
                  <a:schemeClr val="lt1"/>
                </a:solidFill>
                <a:latin typeface="Helvetica Neue"/>
                <a:ea typeface="Helvetica Neue"/>
                <a:cs typeface="Helvetica Neue"/>
                <a:sym typeface="Helvetica Neue"/>
              </a:rPr>
              <a:t>Level 3 bullet points illustrate an extra level of thought and detail in your outline that you might not need. However, if you have done a lot of research on your topic already, you can use Level 3 bullet points to plan out your analysis for each piece of evidence or where to address specific counterarguments.</a:t>
            </a:r>
            <a:endParaRPr sz="1100">
              <a:solidFill>
                <a:schemeClr val="lt1"/>
              </a:solidFill>
              <a:latin typeface="Helvetica Neue"/>
              <a:ea typeface="Helvetica Neue"/>
              <a:cs typeface="Helvetica Neue"/>
              <a:sym typeface="Helvetica Neue"/>
            </a:endParaRPr>
          </a:p>
          <a:p>
            <a:pPr indent="-298450" lvl="0" marL="457200" rtl="0" algn="l">
              <a:lnSpc>
                <a:spcPct val="115000"/>
              </a:lnSpc>
              <a:spcBef>
                <a:spcPts val="0"/>
              </a:spcBef>
              <a:spcAft>
                <a:spcPts val="0"/>
              </a:spcAft>
              <a:buClr>
                <a:schemeClr val="lt1"/>
              </a:buClr>
              <a:buSzPts val="1100"/>
              <a:buFont typeface="Helvetica Neue"/>
              <a:buChar char="●"/>
            </a:pPr>
            <a:r>
              <a:rPr lang="en" sz="1100">
                <a:solidFill>
                  <a:schemeClr val="lt1"/>
                </a:solidFill>
                <a:latin typeface="Helvetica Neue"/>
                <a:ea typeface="Helvetica Neue"/>
                <a:cs typeface="Helvetica Neue"/>
                <a:sym typeface="Helvetica Neue"/>
              </a:rPr>
              <a:t>It is not always required, but it can be a good idea to include a references page after your outline. This way, your sources are already organized when you begin drafting your essay.</a:t>
            </a:r>
            <a:endParaRPr sz="1100">
              <a:solidFill>
                <a:schemeClr val="lt1"/>
              </a:solidFill>
              <a:latin typeface="Helvetica Neue"/>
              <a:ea typeface="Helvetica Neue"/>
              <a:cs typeface="Helvetica Neue"/>
              <a:sym typeface="Helvetica Neue"/>
            </a:endParaRPr>
          </a:p>
          <a:p>
            <a:pPr indent="0" lvl="0" marL="0" rtl="0" algn="l">
              <a:lnSpc>
                <a:spcPct val="115000"/>
              </a:lnSpc>
              <a:spcBef>
                <a:spcPts val="800"/>
              </a:spcBef>
              <a:spcAft>
                <a:spcPts val="800"/>
              </a:spcAft>
              <a:buNone/>
            </a:pPr>
            <a:r>
              <a:rPr lang="en" sz="1100">
                <a:solidFill>
                  <a:schemeClr val="lt1"/>
                </a:solidFill>
              </a:rPr>
              <a:t>Full sentence outlines are often accompanied with an APA reference list on a separate page. Quotes within the outline must also utilize APA in-text citations. </a:t>
            </a:r>
            <a:endParaRPr sz="11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Sample Outline</a:t>
            </a:r>
            <a:endParaRPr/>
          </a:p>
        </p:txBody>
      </p:sp>
      <p:sp>
        <p:nvSpPr>
          <p:cNvPr id="245" name="Google Shape;245;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https://csuglobal.libguides.com/ld.php?content_id=65296999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lang="en"/>
              <a:t>Workshop Objectives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9250" lvl="0" marL="457200" rtl="0" algn="l">
              <a:spcBef>
                <a:spcPts val="1200"/>
              </a:spcBef>
              <a:spcAft>
                <a:spcPts val="0"/>
              </a:spcAft>
              <a:buClr>
                <a:schemeClr val="dk2"/>
              </a:buClr>
              <a:buSzPts val="1900"/>
              <a:buAutoNum type="arabicPeriod"/>
            </a:pPr>
            <a:r>
              <a:rPr b="1" lang="en" sz="1900">
                <a:solidFill>
                  <a:schemeClr val="dk2"/>
                </a:solidFill>
              </a:rPr>
              <a:t>Understand the essentials of APA format (7th edition).</a:t>
            </a:r>
            <a:endParaRPr b="1" sz="1900">
              <a:solidFill>
                <a:schemeClr val="dk2"/>
              </a:solidFill>
            </a:endParaRPr>
          </a:p>
          <a:p>
            <a:pPr indent="-349250" lvl="0" marL="457200" rtl="0" algn="l">
              <a:spcBef>
                <a:spcPts val="0"/>
              </a:spcBef>
              <a:spcAft>
                <a:spcPts val="0"/>
              </a:spcAft>
              <a:buClr>
                <a:schemeClr val="dk2"/>
              </a:buClr>
              <a:buSzPts val="1900"/>
              <a:buAutoNum type="arabicPeriod"/>
            </a:pPr>
            <a:r>
              <a:rPr b="1" lang="en" sz="1900">
                <a:solidFill>
                  <a:schemeClr val="dk2"/>
                </a:solidFill>
              </a:rPr>
              <a:t>Learn how to properly format key elements: title pages, in-text citations, and references.</a:t>
            </a:r>
            <a:endParaRPr b="1" sz="1900">
              <a:solidFill>
                <a:schemeClr val="dk2"/>
              </a:solidFill>
            </a:endParaRPr>
          </a:p>
          <a:p>
            <a:pPr indent="-349250" lvl="0" marL="457200" rtl="0" algn="l">
              <a:spcBef>
                <a:spcPts val="0"/>
              </a:spcBef>
              <a:spcAft>
                <a:spcPts val="0"/>
              </a:spcAft>
              <a:buClr>
                <a:schemeClr val="dk2"/>
              </a:buClr>
              <a:buSzPts val="1900"/>
              <a:buAutoNum type="arabicPeriod"/>
            </a:pPr>
            <a:r>
              <a:rPr b="1" lang="en" sz="1900">
                <a:solidFill>
                  <a:schemeClr val="dk2"/>
                </a:solidFill>
              </a:rPr>
              <a:t>Identify common APA formatting mistakes and how to avoid them.</a:t>
            </a:r>
            <a:endParaRPr b="1" sz="1900">
              <a:solidFill>
                <a:schemeClr val="dk2"/>
              </a:solidFill>
            </a:endParaRPr>
          </a:p>
          <a:p>
            <a:pPr indent="0" lvl="0" marL="0" rtl="0" algn="l">
              <a:spcBef>
                <a:spcPts val="1200"/>
              </a:spcBef>
              <a:spcAft>
                <a:spcPts val="1200"/>
              </a:spcAft>
              <a:buNone/>
            </a:pPr>
            <a:r>
              <a:t/>
            </a:r>
            <a:endParaRPr b="1" sz="11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APA Format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n" sz="1900">
                <a:solidFill>
                  <a:schemeClr val="dk2"/>
                </a:solidFill>
              </a:rPr>
              <a:t>Welcome &amp; Objectives</a:t>
            </a:r>
            <a:endParaRPr b="1" sz="1900">
              <a:solidFill>
                <a:schemeClr val="dk2"/>
              </a:solidFill>
            </a:endParaRPr>
          </a:p>
          <a:p>
            <a:pPr indent="-349250" lvl="0" marL="457200" rtl="0" algn="l">
              <a:spcBef>
                <a:spcPts val="1200"/>
              </a:spcBef>
              <a:spcAft>
                <a:spcPts val="0"/>
              </a:spcAft>
              <a:buClr>
                <a:schemeClr val="dk2"/>
              </a:buClr>
              <a:buSzPts val="1900"/>
              <a:buFont typeface="Arial"/>
              <a:buChar char="●"/>
            </a:pPr>
            <a:r>
              <a:rPr b="1" lang="en" sz="1900">
                <a:solidFill>
                  <a:schemeClr val="dk2"/>
                </a:solidFill>
              </a:rPr>
              <a:t>Greeting:</a:t>
            </a:r>
            <a:br>
              <a:rPr b="1" lang="en" sz="1900">
                <a:solidFill>
                  <a:schemeClr val="dk2"/>
                </a:solidFill>
              </a:rPr>
            </a:br>
            <a:r>
              <a:rPr lang="en" sz="1900">
                <a:solidFill>
                  <a:schemeClr val="dk2"/>
                </a:solidFill>
              </a:rPr>
              <a:t>Welcome everyone. Today we are going to be giving a workshop on APA formatting crafted from a combination of a workshop by Owl Purdue, our friend Chat GPT, and our collective experience using APA to help set you up for success with your assignments in this course.</a:t>
            </a:r>
            <a:endParaRPr sz="1900">
              <a:solidFill>
                <a:schemeClr val="dk2"/>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APA Format</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lang="en" sz="1900">
                <a:solidFill>
                  <a:schemeClr val="dk2"/>
                </a:solidFill>
              </a:rPr>
              <a:t>What is APA Format?</a:t>
            </a:r>
            <a:endParaRPr b="1" sz="1900">
              <a:solidFill>
                <a:schemeClr val="dk2"/>
              </a:solidFill>
            </a:endParaRPr>
          </a:p>
          <a:p>
            <a:pPr indent="-349250" lvl="0" marL="457200" rtl="0" algn="l">
              <a:spcBef>
                <a:spcPts val="1200"/>
              </a:spcBef>
              <a:spcAft>
                <a:spcPts val="0"/>
              </a:spcAft>
              <a:buClr>
                <a:schemeClr val="dk2"/>
              </a:buClr>
              <a:buSzPts val="1900"/>
              <a:buFont typeface="Arial"/>
              <a:buChar char="●"/>
            </a:pPr>
            <a:r>
              <a:rPr b="1" lang="en" sz="1900">
                <a:solidFill>
                  <a:schemeClr val="dk2"/>
                </a:solidFill>
              </a:rPr>
              <a:t>Definition and Purpose:</a:t>
            </a:r>
            <a:br>
              <a:rPr b="1" lang="en" sz="1900">
                <a:solidFill>
                  <a:schemeClr val="dk2"/>
                </a:solidFill>
              </a:rPr>
            </a:br>
            <a:r>
              <a:rPr lang="en" sz="1900">
                <a:solidFill>
                  <a:schemeClr val="dk2"/>
                </a:solidFill>
              </a:rPr>
              <a:t>APA format is a set of guidelines developed by the American Psychological Association, primarily used in the social sciences such as Psychology, Linguistics, Sociology, Economics, and Criminology, Business and Nursing. Its purpose is to standardize the presentation of research papers to ensure clarity and uniformity across publications.</a:t>
            </a:r>
            <a:endParaRPr b="1" sz="1900">
              <a:solidFill>
                <a:schemeClr val="dk2"/>
              </a:solidFill>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APA Format</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10000"/>
          </a:bodyPr>
          <a:lstStyle/>
          <a:p>
            <a:pPr indent="0" lvl="0" marL="0" rtl="0" algn="l">
              <a:spcBef>
                <a:spcPts val="1200"/>
              </a:spcBef>
              <a:spcAft>
                <a:spcPts val="0"/>
              </a:spcAft>
              <a:buNone/>
            </a:pPr>
            <a:r>
              <a:rPr b="1" lang="en" sz="2262">
                <a:solidFill>
                  <a:schemeClr val="dk2"/>
                </a:solidFill>
              </a:rPr>
              <a:t>Why use APA? </a:t>
            </a:r>
            <a:endParaRPr b="1" sz="2262">
              <a:solidFill>
                <a:schemeClr val="dk2"/>
              </a:solidFill>
            </a:endParaRPr>
          </a:p>
          <a:p>
            <a:pPr indent="-339962" lvl="0" marL="457200" rtl="0" algn="l">
              <a:spcBef>
                <a:spcPts val="1200"/>
              </a:spcBef>
              <a:spcAft>
                <a:spcPts val="0"/>
              </a:spcAft>
              <a:buClr>
                <a:schemeClr val="dk2"/>
              </a:buClr>
              <a:buSzPct val="100000"/>
              <a:buChar char="●"/>
            </a:pPr>
            <a:r>
              <a:rPr lang="en" sz="2262">
                <a:solidFill>
                  <a:schemeClr val="dk2"/>
                </a:solidFill>
              </a:rPr>
              <a:t>Provide readers with cues they can use to follow your ideas more efficiently and to locate information of interest to them</a:t>
            </a:r>
            <a:endParaRPr sz="2262">
              <a:solidFill>
                <a:schemeClr val="dk2"/>
              </a:solidFill>
            </a:endParaRPr>
          </a:p>
          <a:p>
            <a:pPr indent="-339962" lvl="0" marL="457200" rtl="0" algn="l">
              <a:spcBef>
                <a:spcPts val="0"/>
              </a:spcBef>
              <a:spcAft>
                <a:spcPts val="0"/>
              </a:spcAft>
              <a:buClr>
                <a:schemeClr val="dk2"/>
              </a:buClr>
              <a:buSzPct val="100000"/>
              <a:buChar char="●"/>
            </a:pPr>
            <a:r>
              <a:rPr lang="en" sz="2262">
                <a:solidFill>
                  <a:schemeClr val="dk2"/>
                </a:solidFill>
              </a:rPr>
              <a:t>Allow readers to focus more on your ideas by not distracting them with unfamiliar formatting</a:t>
            </a:r>
            <a:endParaRPr sz="2262">
              <a:solidFill>
                <a:schemeClr val="dk2"/>
              </a:solidFill>
            </a:endParaRPr>
          </a:p>
          <a:p>
            <a:pPr indent="-339962" lvl="0" marL="457200" rtl="0" algn="l">
              <a:spcBef>
                <a:spcPts val="0"/>
              </a:spcBef>
              <a:spcAft>
                <a:spcPts val="0"/>
              </a:spcAft>
              <a:buClr>
                <a:schemeClr val="dk2"/>
              </a:buClr>
              <a:buSzPct val="100000"/>
              <a:buChar char="●"/>
            </a:pPr>
            <a:r>
              <a:rPr lang="en" sz="2262">
                <a:solidFill>
                  <a:schemeClr val="dk2"/>
                </a:solidFill>
              </a:rPr>
              <a:t>Establish your credibility or ethos in the field by demonstrating an awareness of your audience and their needs as fellow researchers</a:t>
            </a:r>
            <a:endParaRPr sz="2262">
              <a:solidFill>
                <a:schemeClr val="dk2"/>
              </a:solidFill>
            </a:endParaRPr>
          </a:p>
          <a:p>
            <a:pPr indent="-339962" lvl="0" marL="457200" rtl="0" algn="l">
              <a:spcBef>
                <a:spcPts val="0"/>
              </a:spcBef>
              <a:spcAft>
                <a:spcPts val="0"/>
              </a:spcAft>
              <a:buClr>
                <a:schemeClr val="dk2"/>
              </a:buClr>
              <a:buSzPct val="100000"/>
              <a:buChar char="●"/>
            </a:pPr>
            <a:r>
              <a:rPr b="1" i="1" lang="en" sz="2262">
                <a:solidFill>
                  <a:schemeClr val="dk2"/>
                </a:solidFill>
              </a:rPr>
              <a:t>WE WANT TO SEE THAT YOU CAN</a:t>
            </a:r>
            <a:endParaRPr b="1" sz="2262">
              <a:solidFill>
                <a:schemeClr val="dk2"/>
              </a:solidFill>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Core Paper Structure: Title Page</a:t>
            </a:r>
            <a:endParaRPr/>
          </a:p>
        </p:txBody>
      </p:sp>
      <p:sp>
        <p:nvSpPr>
          <p:cNvPr id="165" name="Google Shape;165;p18"/>
          <p:cNvSpPr txBox="1"/>
          <p:nvPr>
            <p:ph idx="1" type="body"/>
          </p:nvPr>
        </p:nvSpPr>
        <p:spPr>
          <a:xfrm>
            <a:off x="833200" y="1407250"/>
            <a:ext cx="4405500" cy="34509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None/>
            </a:pPr>
            <a:r>
              <a:rPr b="1" lang="en" sz="1625">
                <a:solidFill>
                  <a:schemeClr val="dk2"/>
                </a:solidFill>
              </a:rPr>
              <a:t>Elements of a Title Page (for student papers):</a:t>
            </a:r>
            <a:endParaRPr b="1" sz="1625">
              <a:solidFill>
                <a:schemeClr val="dk2"/>
              </a:solidFill>
            </a:endParaRPr>
          </a:p>
          <a:p>
            <a:pPr indent="-324093" lvl="0" marL="457200" rtl="0" algn="l">
              <a:spcBef>
                <a:spcPts val="1200"/>
              </a:spcBef>
              <a:spcAft>
                <a:spcPts val="0"/>
              </a:spcAft>
              <a:buClr>
                <a:schemeClr val="dk2"/>
              </a:buClr>
              <a:buSzPct val="100000"/>
              <a:buChar char="●"/>
            </a:pPr>
            <a:r>
              <a:rPr b="1" lang="en" sz="1625">
                <a:solidFill>
                  <a:schemeClr val="dk2"/>
                </a:solidFill>
              </a:rPr>
              <a:t>Title of the paper: </a:t>
            </a:r>
            <a:r>
              <a:rPr lang="en" sz="1625">
                <a:solidFill>
                  <a:schemeClr val="dk2"/>
                </a:solidFill>
              </a:rPr>
              <a:t>Bold, centered, and positioned in the upper half of the page.</a:t>
            </a:r>
            <a:endParaRPr sz="1625">
              <a:solidFill>
                <a:schemeClr val="dk2"/>
              </a:solidFill>
            </a:endParaRPr>
          </a:p>
          <a:p>
            <a:pPr indent="-324093" lvl="0" marL="457200" rtl="0" algn="l">
              <a:spcBef>
                <a:spcPts val="0"/>
              </a:spcBef>
              <a:spcAft>
                <a:spcPts val="0"/>
              </a:spcAft>
              <a:buClr>
                <a:schemeClr val="dk2"/>
              </a:buClr>
              <a:buSzPct val="100000"/>
              <a:buChar char="●"/>
            </a:pPr>
            <a:r>
              <a:rPr b="1" lang="en" sz="1625">
                <a:solidFill>
                  <a:schemeClr val="dk2"/>
                </a:solidFill>
              </a:rPr>
              <a:t>Author’s name(s): </a:t>
            </a:r>
            <a:r>
              <a:rPr lang="en" sz="1625">
                <a:solidFill>
                  <a:schemeClr val="dk2"/>
                </a:solidFill>
              </a:rPr>
              <a:t>Centered below the title.</a:t>
            </a:r>
            <a:endParaRPr sz="1625">
              <a:solidFill>
                <a:schemeClr val="dk2"/>
              </a:solidFill>
            </a:endParaRPr>
          </a:p>
          <a:p>
            <a:pPr indent="-324093" lvl="0" marL="457200" rtl="0" algn="l">
              <a:spcBef>
                <a:spcPts val="0"/>
              </a:spcBef>
              <a:spcAft>
                <a:spcPts val="0"/>
              </a:spcAft>
              <a:buClr>
                <a:schemeClr val="dk2"/>
              </a:buClr>
              <a:buSzPct val="100000"/>
              <a:buChar char="●"/>
            </a:pPr>
            <a:r>
              <a:rPr b="1" lang="en" sz="1625">
                <a:solidFill>
                  <a:schemeClr val="dk2"/>
                </a:solidFill>
              </a:rPr>
              <a:t>Institutional affiliation: </a:t>
            </a:r>
            <a:r>
              <a:rPr lang="en" sz="1625">
                <a:solidFill>
                  <a:schemeClr val="dk2"/>
                </a:solidFill>
              </a:rPr>
              <a:t>Centered below the author’s name(s).</a:t>
            </a:r>
            <a:endParaRPr sz="1625">
              <a:solidFill>
                <a:schemeClr val="dk2"/>
              </a:solidFill>
            </a:endParaRPr>
          </a:p>
          <a:p>
            <a:pPr indent="-324093" lvl="0" marL="457200" rtl="0" algn="l">
              <a:spcBef>
                <a:spcPts val="0"/>
              </a:spcBef>
              <a:spcAft>
                <a:spcPts val="0"/>
              </a:spcAft>
              <a:buClr>
                <a:schemeClr val="dk2"/>
              </a:buClr>
              <a:buSzPct val="100000"/>
              <a:buChar char="●"/>
            </a:pPr>
            <a:r>
              <a:rPr b="1" lang="en" sz="1625">
                <a:solidFill>
                  <a:schemeClr val="dk2"/>
                </a:solidFill>
              </a:rPr>
              <a:t>Course name and number, instructor’s name, and due date: </a:t>
            </a:r>
            <a:r>
              <a:rPr lang="en" sz="1625">
                <a:solidFill>
                  <a:schemeClr val="dk2"/>
                </a:solidFill>
              </a:rPr>
              <a:t>Included on student title pages.</a:t>
            </a:r>
            <a:endParaRPr sz="1625">
              <a:solidFill>
                <a:schemeClr val="dk2"/>
              </a:solidFill>
            </a:endParaRPr>
          </a:p>
          <a:p>
            <a:pPr indent="-324093" lvl="0" marL="457200" rtl="0" algn="l">
              <a:spcBef>
                <a:spcPts val="0"/>
              </a:spcBef>
              <a:spcAft>
                <a:spcPts val="0"/>
              </a:spcAft>
              <a:buClr>
                <a:schemeClr val="dk2"/>
              </a:buClr>
              <a:buSzPct val="100000"/>
              <a:buChar char="●"/>
            </a:pPr>
            <a:r>
              <a:rPr b="1" lang="en" sz="1625">
                <a:solidFill>
                  <a:schemeClr val="dk2"/>
                </a:solidFill>
              </a:rPr>
              <a:t>Page number: </a:t>
            </a:r>
            <a:r>
              <a:rPr lang="en" sz="1625">
                <a:solidFill>
                  <a:schemeClr val="dk2"/>
                </a:solidFill>
              </a:rPr>
              <a:t>Appears in the top right corner.</a:t>
            </a:r>
            <a:endParaRPr sz="1625">
              <a:solidFill>
                <a:schemeClr val="dk2"/>
              </a:solidFill>
            </a:endParaRPr>
          </a:p>
          <a:p>
            <a:pPr indent="0" lvl="0" marL="0" rtl="0" algn="l">
              <a:spcBef>
                <a:spcPts val="1200"/>
              </a:spcBef>
              <a:spcAft>
                <a:spcPts val="1200"/>
              </a:spcAft>
              <a:buNone/>
            </a:pPr>
            <a:r>
              <a:t/>
            </a:r>
            <a:endParaRPr/>
          </a:p>
        </p:txBody>
      </p:sp>
      <p:pic>
        <p:nvPicPr>
          <p:cNvPr id="166" name="Google Shape;166;p18"/>
          <p:cNvPicPr preferRelativeResize="0"/>
          <p:nvPr/>
        </p:nvPicPr>
        <p:blipFill>
          <a:blip r:embed="rId3">
            <a:alphaModFix/>
          </a:blip>
          <a:stretch>
            <a:fillRect/>
          </a:stretch>
        </p:blipFill>
        <p:spPr>
          <a:xfrm>
            <a:off x="5530650" y="902200"/>
            <a:ext cx="3232950" cy="4167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Core Paper Structure: Main Body</a:t>
            </a:r>
            <a:endParaRPr/>
          </a:p>
        </p:txBody>
      </p:sp>
      <p:sp>
        <p:nvSpPr>
          <p:cNvPr id="172" name="Google Shape;172;p19"/>
          <p:cNvSpPr txBox="1"/>
          <p:nvPr>
            <p:ph idx="1" type="body"/>
          </p:nvPr>
        </p:nvSpPr>
        <p:spPr>
          <a:xfrm>
            <a:off x="60500" y="1394275"/>
            <a:ext cx="4866000" cy="3881400"/>
          </a:xfrm>
          <a:prstGeom prst="rect">
            <a:avLst/>
          </a:prstGeom>
        </p:spPr>
        <p:txBody>
          <a:bodyPr anchorCtr="0" anchor="t" bIns="91425" lIns="91425" spcFirstLastPara="1" rIns="91425" wrap="square" tIns="91425">
            <a:normAutofit fontScale="55000" lnSpcReduction="20000"/>
          </a:bodyPr>
          <a:lstStyle/>
          <a:p>
            <a:pPr indent="0" lvl="0" marL="0" rtl="0" algn="l">
              <a:spcBef>
                <a:spcPts val="1200"/>
              </a:spcBef>
              <a:spcAft>
                <a:spcPts val="0"/>
              </a:spcAft>
              <a:buNone/>
            </a:pPr>
            <a:r>
              <a:rPr b="1" lang="en" sz="2062">
                <a:solidFill>
                  <a:schemeClr val="dk2"/>
                </a:solidFill>
              </a:rPr>
              <a:t>Formatting Guidelines:</a:t>
            </a:r>
            <a:endParaRPr b="1" sz="2062">
              <a:solidFill>
                <a:schemeClr val="dk2"/>
              </a:solidFill>
            </a:endParaRPr>
          </a:p>
          <a:p>
            <a:pPr indent="-300629" lvl="0" marL="457200" rtl="0" algn="l">
              <a:spcBef>
                <a:spcPts val="1200"/>
              </a:spcBef>
              <a:spcAft>
                <a:spcPts val="0"/>
              </a:spcAft>
              <a:buClr>
                <a:schemeClr val="dk2"/>
              </a:buClr>
              <a:buSzPct val="100000"/>
              <a:buFont typeface="Arial"/>
              <a:buChar char="●"/>
            </a:pPr>
            <a:r>
              <a:rPr b="1" lang="en" sz="2062">
                <a:solidFill>
                  <a:schemeClr val="dk2"/>
                </a:solidFill>
              </a:rPr>
              <a:t>Font:</a:t>
            </a:r>
            <a:r>
              <a:rPr lang="en" sz="2062">
                <a:solidFill>
                  <a:schemeClr val="dk2"/>
                </a:solidFill>
              </a:rPr>
              <a:t> While the APA Manual does not specify a single font or set of  fonts for professional writing, it does recommend a few fonts that are widely available. These include sans serif fonts such as 11-point Calibri, 11-point Arial, and 10-point Lucida Sans Unicode as well as serif fonts such as 12-point Times New Roman, 11-point Georgia, 10-point Computer Modern.</a:t>
            </a:r>
            <a:endParaRPr sz="2062">
              <a:solidFill>
                <a:schemeClr val="dk2"/>
              </a:solidFill>
            </a:endParaRPr>
          </a:p>
          <a:p>
            <a:pPr indent="-300629" lvl="0" marL="457200" rtl="0" algn="l">
              <a:spcBef>
                <a:spcPts val="0"/>
              </a:spcBef>
              <a:spcAft>
                <a:spcPts val="0"/>
              </a:spcAft>
              <a:buClr>
                <a:schemeClr val="dk2"/>
              </a:buClr>
              <a:buSzPct val="100000"/>
              <a:buFont typeface="Arial"/>
              <a:buChar char="●"/>
            </a:pPr>
            <a:r>
              <a:rPr b="1" lang="en" sz="2062">
                <a:solidFill>
                  <a:schemeClr val="dk2"/>
                </a:solidFill>
              </a:rPr>
              <a:t>Spacing:</a:t>
            </a:r>
            <a:r>
              <a:rPr lang="en" sz="2062">
                <a:solidFill>
                  <a:schemeClr val="dk2"/>
                </a:solidFill>
              </a:rPr>
              <a:t> Double-space all text.</a:t>
            </a:r>
            <a:endParaRPr sz="2062">
              <a:solidFill>
                <a:schemeClr val="dk2"/>
              </a:solidFill>
            </a:endParaRPr>
          </a:p>
          <a:p>
            <a:pPr indent="-300629" lvl="0" marL="457200" rtl="0" algn="l">
              <a:spcBef>
                <a:spcPts val="0"/>
              </a:spcBef>
              <a:spcAft>
                <a:spcPts val="0"/>
              </a:spcAft>
              <a:buClr>
                <a:schemeClr val="dk2"/>
              </a:buClr>
              <a:buSzPct val="100000"/>
              <a:buFont typeface="Arial"/>
              <a:buChar char="●"/>
            </a:pPr>
            <a:r>
              <a:rPr b="1" lang="en" sz="2062">
                <a:solidFill>
                  <a:schemeClr val="dk2"/>
                </a:solidFill>
              </a:rPr>
              <a:t>Margins:</a:t>
            </a:r>
            <a:r>
              <a:rPr lang="en" sz="2062">
                <a:solidFill>
                  <a:schemeClr val="dk2"/>
                </a:solidFill>
              </a:rPr>
              <a:t> Use 1-inch margins on all sides.</a:t>
            </a:r>
            <a:br>
              <a:rPr lang="en" sz="2062">
                <a:solidFill>
                  <a:schemeClr val="dk2"/>
                </a:solidFill>
              </a:rPr>
            </a:br>
            <a:endParaRPr b="1" sz="2062">
              <a:solidFill>
                <a:schemeClr val="dk2"/>
              </a:solidFill>
            </a:endParaRPr>
          </a:p>
          <a:p>
            <a:pPr indent="0" lvl="0" marL="0" rtl="0" algn="l">
              <a:spcBef>
                <a:spcPts val="1200"/>
              </a:spcBef>
              <a:spcAft>
                <a:spcPts val="0"/>
              </a:spcAft>
              <a:buNone/>
            </a:pPr>
            <a:r>
              <a:rPr b="1" lang="en" sz="2062">
                <a:solidFill>
                  <a:schemeClr val="dk2"/>
                </a:solidFill>
              </a:rPr>
              <a:t>Headings and Subheadings:</a:t>
            </a:r>
            <a:endParaRPr sz="2062">
              <a:solidFill>
                <a:schemeClr val="dk2"/>
              </a:solidFill>
            </a:endParaRPr>
          </a:p>
          <a:p>
            <a:pPr indent="-300629" lvl="0" marL="457200" rtl="0" algn="l">
              <a:spcBef>
                <a:spcPts val="1200"/>
              </a:spcBef>
              <a:spcAft>
                <a:spcPts val="0"/>
              </a:spcAft>
              <a:buClr>
                <a:schemeClr val="dk2"/>
              </a:buClr>
              <a:buSzPct val="100000"/>
              <a:buFont typeface="Arial"/>
              <a:buChar char="●"/>
            </a:pPr>
            <a:r>
              <a:rPr b="1" lang="en" sz="2062">
                <a:solidFill>
                  <a:schemeClr val="dk2"/>
                </a:solidFill>
              </a:rPr>
              <a:t>Level 1:</a:t>
            </a:r>
            <a:r>
              <a:rPr lang="en" sz="2062">
                <a:solidFill>
                  <a:schemeClr val="dk2"/>
                </a:solidFill>
              </a:rPr>
              <a:t> Centered, bold, Title Case Heading.</a:t>
            </a:r>
            <a:endParaRPr sz="2062">
              <a:solidFill>
                <a:schemeClr val="dk2"/>
              </a:solidFill>
            </a:endParaRPr>
          </a:p>
          <a:p>
            <a:pPr indent="-300629" lvl="0" marL="457200" rtl="0" algn="l">
              <a:spcBef>
                <a:spcPts val="0"/>
              </a:spcBef>
              <a:spcAft>
                <a:spcPts val="0"/>
              </a:spcAft>
              <a:buClr>
                <a:schemeClr val="dk2"/>
              </a:buClr>
              <a:buSzPct val="100000"/>
              <a:buFont typeface="Arial"/>
              <a:buChar char="●"/>
            </a:pPr>
            <a:r>
              <a:rPr b="1" lang="en" sz="2062">
                <a:solidFill>
                  <a:schemeClr val="dk2"/>
                </a:solidFill>
              </a:rPr>
              <a:t>Level 2:</a:t>
            </a:r>
            <a:r>
              <a:rPr lang="en" sz="2062">
                <a:solidFill>
                  <a:schemeClr val="dk2"/>
                </a:solidFill>
              </a:rPr>
              <a:t> Flush Left, Bold, Title Case Heading.</a:t>
            </a:r>
            <a:endParaRPr sz="2062">
              <a:solidFill>
                <a:schemeClr val="dk2"/>
              </a:solidFill>
            </a:endParaRPr>
          </a:p>
          <a:p>
            <a:pPr indent="-300629" lvl="0" marL="457200" rtl="0" algn="l">
              <a:spcBef>
                <a:spcPts val="0"/>
              </a:spcBef>
              <a:spcAft>
                <a:spcPts val="0"/>
              </a:spcAft>
              <a:buClr>
                <a:schemeClr val="dk2"/>
              </a:buClr>
              <a:buSzPct val="100000"/>
              <a:buFont typeface="Arial"/>
              <a:buChar char="●"/>
            </a:pPr>
            <a:r>
              <a:rPr b="1" lang="en" sz="2062">
                <a:solidFill>
                  <a:schemeClr val="dk2"/>
                </a:solidFill>
              </a:rPr>
              <a:t>Level 3:</a:t>
            </a:r>
            <a:r>
              <a:rPr lang="en" sz="2062">
                <a:solidFill>
                  <a:schemeClr val="dk2"/>
                </a:solidFill>
              </a:rPr>
              <a:t> Flush Left, Bold Italic, Title Case Heading.</a:t>
            </a:r>
            <a:endParaRPr sz="2062">
              <a:solidFill>
                <a:schemeClr val="dk2"/>
              </a:solidFill>
            </a:endParaRPr>
          </a:p>
          <a:p>
            <a:pPr indent="-300629" lvl="0" marL="457200" rtl="0" algn="l">
              <a:spcBef>
                <a:spcPts val="0"/>
              </a:spcBef>
              <a:spcAft>
                <a:spcPts val="0"/>
              </a:spcAft>
              <a:buClr>
                <a:schemeClr val="dk2"/>
              </a:buClr>
              <a:buSzPct val="100000"/>
              <a:buFont typeface="Arial"/>
              <a:buChar char="●"/>
            </a:pPr>
            <a:r>
              <a:rPr b="1" lang="en" sz="2062">
                <a:solidFill>
                  <a:schemeClr val="dk2"/>
                </a:solidFill>
              </a:rPr>
              <a:t>Level 4:</a:t>
            </a:r>
            <a:r>
              <a:rPr lang="en" sz="2062">
                <a:solidFill>
                  <a:schemeClr val="dk2"/>
                </a:solidFill>
              </a:rPr>
              <a:t> Indented, Bold, Title Case Heading, ending with a period. Text begins on the same line.</a:t>
            </a:r>
            <a:endParaRPr sz="2062">
              <a:solidFill>
                <a:schemeClr val="dk2"/>
              </a:solidFill>
            </a:endParaRPr>
          </a:p>
          <a:p>
            <a:pPr indent="-300629" lvl="0" marL="457200" rtl="0" algn="l">
              <a:spcBef>
                <a:spcPts val="0"/>
              </a:spcBef>
              <a:spcAft>
                <a:spcPts val="0"/>
              </a:spcAft>
              <a:buClr>
                <a:schemeClr val="dk2"/>
              </a:buClr>
              <a:buSzPct val="100000"/>
              <a:buFont typeface="Arial"/>
              <a:buChar char="●"/>
            </a:pPr>
            <a:r>
              <a:rPr b="1" lang="en" sz="2062">
                <a:solidFill>
                  <a:schemeClr val="dk2"/>
                </a:solidFill>
              </a:rPr>
              <a:t>Level 5:</a:t>
            </a:r>
            <a:r>
              <a:rPr lang="en" sz="2062">
                <a:solidFill>
                  <a:schemeClr val="dk2"/>
                </a:solidFill>
              </a:rPr>
              <a:t> Indented, Bold Italic, Title Case Heading, ending with a period. Text begins on the same line.</a:t>
            </a:r>
            <a:endParaRPr b="1" sz="2062">
              <a:solidFill>
                <a:schemeClr val="dk2"/>
              </a:solidFill>
            </a:endParaRPr>
          </a:p>
          <a:p>
            <a:pPr indent="0" lvl="0" marL="0" rtl="0" algn="l">
              <a:spcBef>
                <a:spcPts val="1200"/>
              </a:spcBef>
              <a:spcAft>
                <a:spcPts val="1200"/>
              </a:spcAft>
              <a:buNone/>
            </a:pPr>
            <a:r>
              <a:t/>
            </a:r>
            <a:endParaRPr/>
          </a:p>
        </p:txBody>
      </p:sp>
      <p:pic>
        <p:nvPicPr>
          <p:cNvPr id="173" name="Google Shape;173;p19"/>
          <p:cNvPicPr preferRelativeResize="0"/>
          <p:nvPr/>
        </p:nvPicPr>
        <p:blipFill>
          <a:blip r:embed="rId3">
            <a:alphaModFix/>
          </a:blip>
          <a:stretch>
            <a:fillRect/>
          </a:stretch>
        </p:blipFill>
        <p:spPr>
          <a:xfrm>
            <a:off x="4926550" y="1910950"/>
            <a:ext cx="4605576" cy="2782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10" st="1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Core Paper Structure: In-Text Citations</a:t>
            </a:r>
            <a:endParaRPr/>
          </a:p>
        </p:txBody>
      </p:sp>
      <p:sp>
        <p:nvSpPr>
          <p:cNvPr id="179" name="Google Shape;179;p20"/>
          <p:cNvSpPr txBox="1"/>
          <p:nvPr>
            <p:ph idx="1" type="body"/>
          </p:nvPr>
        </p:nvSpPr>
        <p:spPr>
          <a:xfrm>
            <a:off x="209725" y="1311225"/>
            <a:ext cx="5272500" cy="37395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b="1" lang="en" sz="4457">
                <a:solidFill>
                  <a:schemeClr val="dk2"/>
                </a:solidFill>
              </a:rPr>
              <a:t>Parenthetical vs. Narrative Citations:</a:t>
            </a:r>
            <a:endParaRPr b="1" sz="4457">
              <a:solidFill>
                <a:schemeClr val="dk2"/>
              </a:solidFill>
            </a:endParaRPr>
          </a:p>
          <a:p>
            <a:pPr indent="-302540" lvl="0" marL="457200" rtl="0" algn="l">
              <a:spcBef>
                <a:spcPts val="1200"/>
              </a:spcBef>
              <a:spcAft>
                <a:spcPts val="0"/>
              </a:spcAft>
              <a:buClr>
                <a:schemeClr val="dk2"/>
              </a:buClr>
              <a:buSzPct val="100000"/>
              <a:buFont typeface="Arial"/>
              <a:buChar char="●"/>
            </a:pPr>
            <a:r>
              <a:rPr b="1" lang="en" sz="4657">
                <a:solidFill>
                  <a:schemeClr val="dk2"/>
                </a:solidFill>
              </a:rPr>
              <a:t>Parenthetical:</a:t>
            </a:r>
            <a:r>
              <a:rPr lang="en" sz="4657">
                <a:solidFill>
                  <a:schemeClr val="dk2"/>
                </a:solidFill>
              </a:rPr>
              <a:t> Place both the author’s last name and the publication year in parentheses, e.g., (Smith, 2020).</a:t>
            </a:r>
            <a:endParaRPr sz="4657">
              <a:solidFill>
                <a:schemeClr val="dk2"/>
              </a:solidFill>
            </a:endParaRPr>
          </a:p>
          <a:p>
            <a:pPr indent="-302540" lvl="0" marL="457200" rtl="0" algn="l">
              <a:spcBef>
                <a:spcPts val="0"/>
              </a:spcBef>
              <a:spcAft>
                <a:spcPts val="0"/>
              </a:spcAft>
              <a:buClr>
                <a:schemeClr val="dk2"/>
              </a:buClr>
              <a:buSzPct val="100000"/>
              <a:buFont typeface="Arial"/>
              <a:buChar char="●"/>
            </a:pPr>
            <a:r>
              <a:rPr b="1" lang="en" sz="4657">
                <a:solidFill>
                  <a:schemeClr val="dk2"/>
                </a:solidFill>
              </a:rPr>
              <a:t>Narrative:</a:t>
            </a:r>
            <a:r>
              <a:rPr lang="en" sz="4657">
                <a:solidFill>
                  <a:schemeClr val="dk2"/>
                </a:solidFill>
              </a:rPr>
              <a:t> Incorporate the author’s name into the text, followed by the year in parentheses, e.g., Smith (2020) states that...</a:t>
            </a:r>
            <a:endParaRPr sz="4657">
              <a:solidFill>
                <a:schemeClr val="dk2"/>
              </a:solidFill>
            </a:endParaRPr>
          </a:p>
          <a:p>
            <a:pPr indent="0" lvl="0" marL="0" rtl="0" algn="l">
              <a:spcBef>
                <a:spcPts val="1200"/>
              </a:spcBef>
              <a:spcAft>
                <a:spcPts val="0"/>
              </a:spcAft>
              <a:buNone/>
            </a:pPr>
            <a:r>
              <a:rPr b="1" lang="en" sz="4457">
                <a:solidFill>
                  <a:schemeClr val="dk2"/>
                </a:solidFill>
              </a:rPr>
              <a:t>Direct Quotes vs. Paraphrasing:</a:t>
            </a:r>
            <a:endParaRPr b="1" sz="4457">
              <a:solidFill>
                <a:schemeClr val="dk2"/>
              </a:solidFill>
            </a:endParaRPr>
          </a:p>
          <a:p>
            <a:pPr indent="-302540" lvl="0" marL="457200" rtl="0" algn="l">
              <a:spcBef>
                <a:spcPts val="1200"/>
              </a:spcBef>
              <a:spcAft>
                <a:spcPts val="0"/>
              </a:spcAft>
              <a:buClr>
                <a:schemeClr val="dk2"/>
              </a:buClr>
              <a:buSzPct val="100000"/>
              <a:buFont typeface="Arial"/>
              <a:buChar char="●"/>
            </a:pPr>
            <a:r>
              <a:rPr b="1" lang="en" sz="4657">
                <a:solidFill>
                  <a:schemeClr val="dk2"/>
                </a:solidFill>
              </a:rPr>
              <a:t>Direct Quote:</a:t>
            </a:r>
            <a:r>
              <a:rPr lang="en" sz="4657">
                <a:solidFill>
                  <a:schemeClr val="dk2"/>
                </a:solidFill>
              </a:rPr>
              <a:t> Include the page number, e.g., (Smith, 2020, p. 23).</a:t>
            </a:r>
            <a:endParaRPr sz="4657">
              <a:solidFill>
                <a:schemeClr val="dk2"/>
              </a:solidFill>
            </a:endParaRPr>
          </a:p>
          <a:p>
            <a:pPr indent="-302540" lvl="0" marL="457200" rtl="0" algn="l">
              <a:spcBef>
                <a:spcPts val="0"/>
              </a:spcBef>
              <a:spcAft>
                <a:spcPts val="0"/>
              </a:spcAft>
              <a:buClr>
                <a:schemeClr val="dk2"/>
              </a:buClr>
              <a:buSzPct val="100000"/>
              <a:buChar char="●"/>
            </a:pPr>
            <a:r>
              <a:rPr b="1" lang="en" sz="4657">
                <a:solidFill>
                  <a:schemeClr val="dk2"/>
                </a:solidFill>
              </a:rPr>
              <a:t>Long Direct Quote (over 40 words): </a:t>
            </a:r>
            <a:r>
              <a:rPr lang="en" sz="4657">
                <a:solidFill>
                  <a:schemeClr val="dk2"/>
                </a:solidFill>
              </a:rPr>
              <a:t>Free-standing block of typewritten lines, omit quotation marks and parenthetical citation comes after closing punctuation mark.</a:t>
            </a:r>
            <a:endParaRPr sz="4657">
              <a:solidFill>
                <a:schemeClr val="dk2"/>
              </a:solidFill>
            </a:endParaRPr>
          </a:p>
          <a:p>
            <a:pPr indent="-302540" lvl="0" marL="457200" rtl="0" algn="l">
              <a:spcBef>
                <a:spcPts val="0"/>
              </a:spcBef>
              <a:spcAft>
                <a:spcPts val="0"/>
              </a:spcAft>
              <a:buClr>
                <a:schemeClr val="dk2"/>
              </a:buClr>
              <a:buSzPct val="100000"/>
              <a:buFont typeface="Arial"/>
              <a:buChar char="●"/>
            </a:pPr>
            <a:r>
              <a:rPr b="1" lang="en" sz="4657">
                <a:solidFill>
                  <a:schemeClr val="dk2"/>
                </a:solidFill>
              </a:rPr>
              <a:t>Paraphrasing:</a:t>
            </a:r>
            <a:r>
              <a:rPr lang="en" sz="4657">
                <a:solidFill>
                  <a:schemeClr val="dk2"/>
                </a:solidFill>
              </a:rPr>
              <a:t> No page number is needed, e.g., (Smith, 2020).</a:t>
            </a:r>
            <a:endParaRPr sz="4657">
              <a:solidFill>
                <a:schemeClr val="dk2"/>
              </a:solidFill>
            </a:endParaRPr>
          </a:p>
          <a:p>
            <a:pPr indent="0" lvl="0" marL="0" rtl="0" algn="l">
              <a:spcBef>
                <a:spcPts val="1200"/>
              </a:spcBef>
              <a:spcAft>
                <a:spcPts val="0"/>
              </a:spcAft>
              <a:buNone/>
            </a:pPr>
            <a:r>
              <a:rPr b="1" lang="en" sz="4457">
                <a:solidFill>
                  <a:schemeClr val="dk2"/>
                </a:solidFill>
              </a:rPr>
              <a:t>Citing Multiple Authors: </a:t>
            </a:r>
            <a:endParaRPr b="1" sz="4457">
              <a:solidFill>
                <a:schemeClr val="dk2"/>
              </a:solidFill>
            </a:endParaRPr>
          </a:p>
          <a:p>
            <a:pPr indent="-299365" lvl="0" marL="457200" rtl="0" algn="l">
              <a:spcBef>
                <a:spcPts val="1200"/>
              </a:spcBef>
              <a:spcAft>
                <a:spcPts val="0"/>
              </a:spcAft>
              <a:buClr>
                <a:schemeClr val="dk2"/>
              </a:buClr>
              <a:buSzPct val="100000"/>
              <a:buFont typeface="Arial"/>
              <a:buChar char="●"/>
            </a:pPr>
            <a:r>
              <a:rPr b="1" lang="en" sz="4457">
                <a:solidFill>
                  <a:schemeClr val="dk2"/>
                </a:solidFill>
              </a:rPr>
              <a:t>Two Authors: </a:t>
            </a:r>
            <a:r>
              <a:rPr lang="en" sz="4457">
                <a:solidFill>
                  <a:schemeClr val="dk2"/>
                </a:solidFill>
              </a:rPr>
              <a:t>Always list both names with an &amp; e.g., (Smith &amp; Johnson, 2020) OR if it is narrative, “Smith and Johnson (2020) decided that…”</a:t>
            </a:r>
            <a:endParaRPr sz="4457">
              <a:solidFill>
                <a:schemeClr val="dk2"/>
              </a:solidFill>
            </a:endParaRPr>
          </a:p>
          <a:p>
            <a:pPr indent="-299365" lvl="0" marL="457200" rtl="0" algn="l">
              <a:spcBef>
                <a:spcPts val="0"/>
              </a:spcBef>
              <a:spcAft>
                <a:spcPts val="0"/>
              </a:spcAft>
              <a:buClr>
                <a:schemeClr val="dk2"/>
              </a:buClr>
              <a:buSzPct val="100000"/>
              <a:buFont typeface="Arial"/>
              <a:buChar char="●"/>
            </a:pPr>
            <a:r>
              <a:rPr b="1" lang="en" sz="4457">
                <a:solidFill>
                  <a:schemeClr val="dk2"/>
                </a:solidFill>
              </a:rPr>
              <a:t>Three or More Authors: </a:t>
            </a:r>
            <a:r>
              <a:rPr lang="en" sz="4457">
                <a:solidFill>
                  <a:schemeClr val="dk2"/>
                </a:solidFill>
              </a:rPr>
              <a:t>Use "et al." after the first author’s name for all citations, e.g., (Smith et al., 2020).</a:t>
            </a:r>
            <a:endParaRPr sz="4457">
              <a:solidFill>
                <a:schemeClr val="dk2"/>
              </a:solidFill>
            </a:endParaRPr>
          </a:p>
          <a:p>
            <a:pPr indent="0" lvl="0" marL="0" rtl="0" algn="l">
              <a:spcBef>
                <a:spcPts val="1200"/>
              </a:spcBef>
              <a:spcAft>
                <a:spcPts val="1200"/>
              </a:spcAft>
              <a:buNone/>
            </a:pPr>
            <a:r>
              <a:t/>
            </a:r>
            <a:endParaRPr/>
          </a:p>
        </p:txBody>
      </p:sp>
      <p:pic>
        <p:nvPicPr>
          <p:cNvPr id="180" name="Google Shape;180;p20"/>
          <p:cNvPicPr preferRelativeResize="0"/>
          <p:nvPr/>
        </p:nvPicPr>
        <p:blipFill>
          <a:blip r:embed="rId3">
            <a:alphaModFix/>
          </a:blip>
          <a:stretch>
            <a:fillRect/>
          </a:stretch>
        </p:blipFill>
        <p:spPr>
          <a:xfrm>
            <a:off x="5273800" y="1064761"/>
            <a:ext cx="1393042" cy="825700"/>
          </a:xfrm>
          <a:prstGeom prst="rect">
            <a:avLst/>
          </a:prstGeom>
          <a:noFill/>
          <a:ln>
            <a:noFill/>
          </a:ln>
        </p:spPr>
      </p:pic>
      <p:pic>
        <p:nvPicPr>
          <p:cNvPr id="181" name="Google Shape;181;p20"/>
          <p:cNvPicPr preferRelativeResize="0"/>
          <p:nvPr/>
        </p:nvPicPr>
        <p:blipFill>
          <a:blip r:embed="rId4">
            <a:alphaModFix/>
          </a:blip>
          <a:stretch>
            <a:fillRect/>
          </a:stretch>
        </p:blipFill>
        <p:spPr>
          <a:xfrm>
            <a:off x="7150025" y="1069750"/>
            <a:ext cx="1393051" cy="815703"/>
          </a:xfrm>
          <a:prstGeom prst="rect">
            <a:avLst/>
          </a:prstGeom>
          <a:noFill/>
          <a:ln>
            <a:noFill/>
          </a:ln>
        </p:spPr>
      </p:pic>
      <p:pic>
        <p:nvPicPr>
          <p:cNvPr id="182" name="Google Shape;182;p20"/>
          <p:cNvPicPr preferRelativeResize="0"/>
          <p:nvPr/>
        </p:nvPicPr>
        <p:blipFill>
          <a:blip r:embed="rId5">
            <a:alphaModFix/>
          </a:blip>
          <a:stretch>
            <a:fillRect/>
          </a:stretch>
        </p:blipFill>
        <p:spPr>
          <a:xfrm>
            <a:off x="6111050" y="2059450"/>
            <a:ext cx="1547394" cy="914100"/>
          </a:xfrm>
          <a:prstGeom prst="rect">
            <a:avLst/>
          </a:prstGeom>
          <a:noFill/>
          <a:ln>
            <a:noFill/>
          </a:ln>
        </p:spPr>
      </p:pic>
      <p:pic>
        <p:nvPicPr>
          <p:cNvPr id="183" name="Google Shape;183;p20"/>
          <p:cNvPicPr preferRelativeResize="0"/>
          <p:nvPr/>
        </p:nvPicPr>
        <p:blipFill>
          <a:blip r:embed="rId6">
            <a:alphaModFix/>
          </a:blip>
          <a:stretch>
            <a:fillRect/>
          </a:stretch>
        </p:blipFill>
        <p:spPr>
          <a:xfrm>
            <a:off x="5482225" y="3310575"/>
            <a:ext cx="4087498" cy="1158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7340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Core Paper Structure: In-Text Citations (cont.) </a:t>
            </a:r>
            <a:endParaRPr/>
          </a:p>
        </p:txBody>
      </p:sp>
      <p:sp>
        <p:nvSpPr>
          <p:cNvPr id="189" name="Google Shape;189;p21"/>
          <p:cNvSpPr txBox="1"/>
          <p:nvPr>
            <p:ph idx="1" type="body"/>
          </p:nvPr>
        </p:nvSpPr>
        <p:spPr>
          <a:xfrm>
            <a:off x="218375" y="1663325"/>
            <a:ext cx="4440900" cy="35319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b="1" lang="en" sz="1762">
                <a:solidFill>
                  <a:schemeClr val="dk2"/>
                </a:solidFill>
              </a:rPr>
              <a:t>Citing Common Sources</a:t>
            </a:r>
            <a:endParaRPr b="1" sz="1762">
              <a:solidFill>
                <a:schemeClr val="dk2"/>
              </a:solidFill>
            </a:endParaRPr>
          </a:p>
          <a:p>
            <a:pPr indent="-332148" lvl="0" marL="457200" rtl="0" algn="l">
              <a:spcBef>
                <a:spcPts val="1200"/>
              </a:spcBef>
              <a:spcAft>
                <a:spcPts val="0"/>
              </a:spcAft>
              <a:buClr>
                <a:schemeClr val="dk2"/>
              </a:buClr>
              <a:buSzPct val="100000"/>
              <a:buFont typeface="Arial"/>
              <a:buChar char="●"/>
            </a:pPr>
            <a:r>
              <a:rPr b="1" lang="en" sz="1762">
                <a:solidFill>
                  <a:schemeClr val="dk2"/>
                </a:solidFill>
              </a:rPr>
              <a:t>Books:</a:t>
            </a:r>
            <a:br>
              <a:rPr b="1" lang="en" sz="1762">
                <a:solidFill>
                  <a:schemeClr val="dk2"/>
                </a:solidFill>
              </a:rPr>
            </a:br>
            <a:r>
              <a:rPr lang="en" sz="1762">
                <a:solidFill>
                  <a:schemeClr val="dk2"/>
                </a:solidFill>
              </a:rPr>
              <a:t>(Author, Year) e.g., (Smith, 2020).</a:t>
            </a:r>
            <a:endParaRPr sz="1762">
              <a:solidFill>
                <a:schemeClr val="dk2"/>
              </a:solidFill>
            </a:endParaRPr>
          </a:p>
          <a:p>
            <a:pPr indent="-332148" lvl="0" marL="457200" rtl="0" algn="l">
              <a:spcBef>
                <a:spcPts val="0"/>
              </a:spcBef>
              <a:spcAft>
                <a:spcPts val="0"/>
              </a:spcAft>
              <a:buClr>
                <a:schemeClr val="dk2"/>
              </a:buClr>
              <a:buSzPct val="100000"/>
              <a:buFont typeface="Arial"/>
              <a:buChar char="●"/>
            </a:pPr>
            <a:r>
              <a:rPr b="1" lang="en" sz="1762">
                <a:solidFill>
                  <a:schemeClr val="dk2"/>
                </a:solidFill>
              </a:rPr>
              <a:t>Journal Articles:</a:t>
            </a:r>
            <a:br>
              <a:rPr b="1" lang="en" sz="1762">
                <a:solidFill>
                  <a:schemeClr val="dk2"/>
                </a:solidFill>
              </a:rPr>
            </a:br>
            <a:r>
              <a:rPr lang="en" sz="1762">
                <a:solidFill>
                  <a:schemeClr val="dk2"/>
                </a:solidFill>
              </a:rPr>
              <a:t>(Author, Year) e.g., (Smith, 2020).</a:t>
            </a:r>
            <a:endParaRPr sz="1762">
              <a:solidFill>
                <a:schemeClr val="dk2"/>
              </a:solidFill>
            </a:endParaRPr>
          </a:p>
          <a:p>
            <a:pPr indent="-332148" lvl="0" marL="457200" rtl="0" algn="l">
              <a:spcBef>
                <a:spcPts val="0"/>
              </a:spcBef>
              <a:spcAft>
                <a:spcPts val="0"/>
              </a:spcAft>
              <a:buClr>
                <a:schemeClr val="dk2"/>
              </a:buClr>
              <a:buSzPct val="100000"/>
              <a:buFont typeface="Arial"/>
              <a:buChar char="●"/>
            </a:pPr>
            <a:r>
              <a:rPr b="1" lang="en" sz="1762">
                <a:solidFill>
                  <a:schemeClr val="dk2"/>
                </a:solidFill>
              </a:rPr>
              <a:t>Websites:</a:t>
            </a:r>
            <a:br>
              <a:rPr b="1" lang="en" sz="1762">
                <a:solidFill>
                  <a:schemeClr val="dk2"/>
                </a:solidFill>
              </a:rPr>
            </a:br>
            <a:r>
              <a:rPr lang="en" sz="1762">
                <a:solidFill>
                  <a:schemeClr val="dk2"/>
                </a:solidFill>
              </a:rPr>
              <a:t>Include the author (if available)</a:t>
            </a:r>
            <a:br>
              <a:rPr lang="en" sz="1762">
                <a:solidFill>
                  <a:schemeClr val="dk2"/>
                </a:solidFill>
              </a:rPr>
            </a:br>
            <a:r>
              <a:rPr lang="en" sz="1762">
                <a:solidFill>
                  <a:schemeClr val="dk2"/>
                </a:solidFill>
              </a:rPr>
              <a:t>and year, e.g., (Smith, 2020).</a:t>
            </a:r>
            <a:endParaRPr sz="1762">
              <a:solidFill>
                <a:schemeClr val="dk2"/>
              </a:solidFill>
            </a:endParaRPr>
          </a:p>
          <a:p>
            <a:pPr indent="-332148" lvl="0" marL="457200" rtl="0" algn="l">
              <a:spcBef>
                <a:spcPts val="0"/>
              </a:spcBef>
              <a:spcAft>
                <a:spcPts val="0"/>
              </a:spcAft>
              <a:buClr>
                <a:schemeClr val="dk2"/>
              </a:buClr>
              <a:buSzPct val="100000"/>
              <a:buChar char="●"/>
            </a:pPr>
            <a:r>
              <a:rPr i="1" lang="en" sz="1762">
                <a:solidFill>
                  <a:schemeClr val="dk2"/>
                </a:solidFill>
              </a:rPr>
              <a:t>But y’all, what about citing A.I? </a:t>
            </a:r>
            <a:endParaRPr i="1" sz="1762">
              <a:solidFill>
                <a:schemeClr val="dk2"/>
              </a:solidFill>
            </a:endParaRPr>
          </a:p>
          <a:p>
            <a:pPr indent="0" lvl="0" marL="0" rtl="0" algn="l">
              <a:spcBef>
                <a:spcPts val="1200"/>
              </a:spcBef>
              <a:spcAft>
                <a:spcPts val="0"/>
              </a:spcAft>
              <a:buNone/>
            </a:pPr>
            <a:r>
              <a:t/>
            </a:r>
            <a:endParaRPr b="1" sz="3257">
              <a:solidFill>
                <a:schemeClr val="dk2"/>
              </a:solidFill>
              <a:latin typeface="Arial"/>
              <a:ea typeface="Arial"/>
              <a:cs typeface="Arial"/>
              <a:sym typeface="Arial"/>
            </a:endParaRPr>
          </a:p>
          <a:p>
            <a:pPr indent="0" lvl="0" marL="0" rtl="0" algn="l">
              <a:spcBef>
                <a:spcPts val="1200"/>
              </a:spcBef>
              <a:spcAft>
                <a:spcPts val="1200"/>
              </a:spcAft>
              <a:buNone/>
            </a:pPr>
            <a:r>
              <a:t/>
            </a:r>
            <a:endParaRPr/>
          </a:p>
        </p:txBody>
      </p:sp>
      <p:pic>
        <p:nvPicPr>
          <p:cNvPr id="190" name="Google Shape;190;p21"/>
          <p:cNvPicPr preferRelativeResize="0"/>
          <p:nvPr/>
        </p:nvPicPr>
        <p:blipFill>
          <a:blip r:embed="rId3">
            <a:alphaModFix/>
          </a:blip>
          <a:stretch>
            <a:fillRect/>
          </a:stretch>
        </p:blipFill>
        <p:spPr>
          <a:xfrm>
            <a:off x="3847475" y="1241625"/>
            <a:ext cx="4714475" cy="3464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