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Briefly introduce yourselves and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Guide the audience through the presentation's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the computational cost of normalization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S-shape resemblance to tanh function.  Emphasize this observation as the key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the DyT equation and its advantages.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a simplified diagram comparing standard Transformer block with DyT.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key findings concisely.  Focus on the 'same or better' claim.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the efficiency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Summarize key contributions and future research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Transformers Without Normalization: Achieving Comparable or Superior Performance with Dynamic Tanh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 b="1">
                <a:solidFill>
                  <a:srgbClr val="3A86FF"/>
                </a:solidFill>
              </a:rPr>
              <a:t>The Computational Burden of Normalization</a:t>
            </a:r>
          </a:p>
          <a:p>
            <a:pPr>
              <a:spcBef>
                <a:spcPts val="1800"/>
              </a:spcBef>
            </a:pPr>
            <a:r>
              <a:rPr sz="2400" b="1">
                <a:solidFill>
                  <a:srgbClr val="3A86FF"/>
                </a:solidFill>
              </a:rPr>
              <a:t>Layer Normalization Behavior: Inspiration for DyT</a:t>
            </a:r>
          </a:p>
          <a:p>
            <a:pPr>
              <a:spcBef>
                <a:spcPts val="1800"/>
              </a:spcBef>
            </a:pPr>
            <a:r>
              <a:rPr sz="2400" b="1">
                <a:solidFill>
                  <a:srgbClr val="3A86FF"/>
                </a:solidFill>
              </a:rPr>
              <a:t>Introducing Dynamic Tanh (DyT)</a:t>
            </a:r>
          </a:p>
          <a:p>
            <a:pPr>
              <a:spcBef>
                <a:spcPts val="1800"/>
              </a:spcBef>
            </a:pPr>
            <a:r>
              <a:rPr sz="2400" b="1">
                <a:solidFill>
                  <a:srgbClr val="3A86FF"/>
                </a:solidFill>
              </a:rPr>
              <a:t>Architectural Comparison &amp; Implementation</a:t>
            </a:r>
          </a:p>
          <a:p>
            <a:pPr>
              <a:spcBef>
                <a:spcPts val="1800"/>
              </a:spcBef>
            </a:pPr>
            <a:r>
              <a:rPr sz="2400" b="1">
                <a:solidFill>
                  <a:srgbClr val="3A86FF"/>
                </a:solidFill>
              </a:rPr>
              <a:t>Experimental Results Across Diverse Tasks</a:t>
            </a:r>
          </a:p>
          <a:p>
            <a:pPr>
              <a:spcBef>
                <a:spcPts val="1800"/>
              </a:spcBef>
            </a:pPr>
            <a:r>
              <a:rPr sz="2400" b="1">
                <a:solidFill>
                  <a:srgbClr val="3A86FF"/>
                </a:solidFill>
              </a:rPr>
              <a:t>Conclusion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The Problem: Normalization's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solidFill>
                  <a:srgbClr val="333333"/>
                </a:solidFill>
              </a:rPr>
              <a:t>Normalization layers are ubiquitous in modern neural networks.</a:t>
            </a:r>
          </a:p>
          <a:p>
            <a:pPr/>
            <a:r>
              <a:rPr sz="1800">
                <a:solidFill>
                  <a:srgbClr val="333333"/>
                </a:solidFill>
              </a:rPr>
              <a:t>Significant computational overhead, especially in large models.</a:t>
            </a:r>
          </a:p>
          <a:p>
            <a:pPr/>
            <a:r>
              <a:rPr sz="1800">
                <a:solidFill>
                  <a:srgbClr val="333333"/>
                </a:solidFill>
              </a:rPr>
              <a:t>Common belief: Indispensable for training deep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Layer Normalization: An S-Shaped Mapping</a:t>
            </a:r>
          </a:p>
        </p:txBody>
      </p:sp>
      <p:pic>
        <p:nvPicPr>
          <p:cNvPr id="3" name="Picture 2" descr="image_a29ad9be-49fe-4ba3-91e2-1e67f90ae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1680"/>
            <a:ext cx="3657600" cy="767554"/>
          </a:xfrm>
          <a:prstGeom prst="rect">
            <a:avLst/>
          </a:prstGeom>
        </p:spPr>
      </p:pic>
      <p:pic>
        <p:nvPicPr>
          <p:cNvPr id="4" name="Picture 3" descr="image_1853170f-99fc-4b7e-a34d-5e1558cad8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11680"/>
            <a:ext cx="3657600" cy="665891"/>
          </a:xfrm>
          <a:prstGeom prst="rect">
            <a:avLst/>
          </a:prstGeom>
        </p:spPr>
      </p:pic>
      <p:pic>
        <p:nvPicPr>
          <p:cNvPr id="5" name="Picture 4" descr="image_2cda5772-969f-44f3-a044-3903ef01a1e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14800"/>
            <a:ext cx="3657600" cy="763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 i="1">
                <a:solidFill>
                  <a:srgbClr val="333333"/>
                </a:solidFill>
              </a:rPr>
              <a:t>Layer-wise input-output analysis of VIT, Wave2Vec, and DiT models reveals feature transformation across network depths.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Introducing Dynamic Tanh (DyT)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solidFill>
                  <a:srgbClr val="333333"/>
                </a:solidFill>
              </a:rPr>
              <a:t>DyT(x) = tanh(αx)</a:t>
            </a:r>
          </a:p>
          <a:p>
            <a:pPr/>
            <a:r>
              <a:rPr sz="1800">
                <a:solidFill>
                  <a:srgbClr val="333333"/>
                </a:solidFill>
              </a:rPr>
              <a:t>Element-wise operation, computationally inexpensive.</a:t>
            </a:r>
          </a:p>
          <a:p>
            <a:pPr/>
            <a:r>
              <a:rPr sz="1800">
                <a:solidFill>
                  <a:srgbClr val="333333"/>
                </a:solidFill>
              </a:rPr>
              <a:t>Learnable parameter α controls scaling.</a:t>
            </a:r>
          </a:p>
          <a:p>
            <a:pPr/>
            <a:r>
              <a:rPr sz="1800">
                <a:solidFill>
                  <a:srgbClr val="333333"/>
                </a:solidFill>
              </a:rPr>
              <a:t>Avoids computation of activation statistics.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Architectural Comparison: Replacing Layer Norm with DyT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Experimental Results: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solidFill>
                  <a:srgbClr val="333333"/>
                </a:solidFill>
              </a:rPr>
              <a:t>Comparable or superior performance across diverse tasks (Vision, Language, Speech).</a:t>
            </a:r>
          </a:p>
          <a:p>
            <a:pPr/>
            <a:r>
              <a:rPr sz="1800">
                <a:solidFill>
                  <a:srgbClr val="333333"/>
                </a:solidFill>
              </a:rPr>
              <a:t>Minimal hyperparameter tuning required.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DyT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change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ViT-B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↑ 0.2%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ViT-L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↑ 0.5%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ConvNeXt-B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ConvNeXt-L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↑ 0.1%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2120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 i="1">
                <a:solidFill>
                  <a:srgbClr val="333333"/>
                </a:solidFill>
              </a:rPr>
              <a:t>Table: This table compares the performance of different vision transformer models using Layer Normalization (LN) and Dynamic Tokenization (DyT).  Most models show a slight performance increase with DyT.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Efficiency Gains with DyT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>
                <a:solidFill>
                  <a:srgbClr val="333333"/>
                </a:solidFill>
              </a:rPr>
              <a:t>Significant reduction in inference and training time.</a:t>
            </a:r>
          </a:p>
          <a:p>
            <a:pPr/>
            <a:r>
              <a:rPr sz="1800">
                <a:solidFill>
                  <a:srgbClr val="333333"/>
                </a:solidFill>
              </a:rPr>
              <a:t>Promising for efficiency-oriented network design.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8580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LLaMA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inference.layer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inference.model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training.layer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3A86FF"/>
                          </a:solidFill>
                        </a:rPr>
                        <a:t>training.model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RMSNorm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DyT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↓ 52.4%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↓ 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↓ 42.2%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↓ 8.2%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2120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 i="1">
                <a:solidFill>
                  <a:srgbClr val="333333"/>
                </a:solidFill>
              </a:rPr>
              <a:t>Table: This table presents the inference and training times for different normalization methods (RMSNorm and DyT) in a large language model.  DyT shows significant reduction in both inference and training time compared to RMSNorm.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3A86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33333"/>
                </a:solidFill>
              </a:rPr>
              <a:t>DyT offers a simple, effective alternative to normalization layers.</a:t>
            </a:r>
          </a:p>
          <a:p>
            <a:pPr/>
            <a:r>
              <a:rPr sz="2000">
                <a:solidFill>
                  <a:srgbClr val="333333"/>
                </a:solidFill>
              </a:rPr>
              <a:t>Achieves comparable or superior performance in Transformers.</a:t>
            </a:r>
          </a:p>
          <a:p>
            <a:pPr/>
            <a:r>
              <a:rPr sz="2000">
                <a:solidFill>
                  <a:srgbClr val="333333"/>
                </a:solidFill>
              </a:rPr>
              <a:t>Potential for significant speed improvements.</a:t>
            </a:r>
          </a:p>
          <a:p>
            <a:pPr/>
            <a:r>
              <a:rPr sz="2000">
                <a:solidFill>
                  <a:srgbClr val="333333"/>
                </a:solidFill>
              </a:rPr>
              <a:t>Further research: exploring applications beyond Transformers and investigating the role of α more deeply.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