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5"/>
  </p:notesMasterIdLst>
  <p:handoutMasterIdLst>
    <p:handoutMasterId r:id="rId16"/>
  </p:handoutMasterIdLst>
  <p:sldIdLst>
    <p:sldId id="256" r:id="rId2"/>
    <p:sldId id="286" r:id="rId3"/>
    <p:sldId id="295" r:id="rId4"/>
    <p:sldId id="274" r:id="rId5"/>
    <p:sldId id="290" r:id="rId6"/>
    <p:sldId id="288" r:id="rId7"/>
    <p:sldId id="281" r:id="rId8"/>
    <p:sldId id="292" r:id="rId9"/>
    <p:sldId id="293" r:id="rId10"/>
    <p:sldId id="283" r:id="rId11"/>
    <p:sldId id="284" r:id="rId12"/>
    <p:sldId id="294" r:id="rId13"/>
    <p:sldId id="280" r:id="rId14"/>
  </p:sldIdLst>
  <p:sldSz cx="9721850" cy="7200900"/>
  <p:notesSz cx="6805613" cy="9944100"/>
  <p:custDataLst>
    <p:tags r:id="rId17"/>
  </p:custDataLst>
  <p:defaultTextStyle>
    <a:defPPr>
      <a:defRPr lang="de-DE"/>
    </a:defPPr>
    <a:lvl1pPr algn="l" defTabSz="483489" rtl="0" fontAlgn="base">
      <a:spcBef>
        <a:spcPct val="0"/>
      </a:spcBef>
      <a:spcAft>
        <a:spcPct val="0"/>
      </a:spcAft>
      <a:defRPr kern="1200">
        <a:solidFill>
          <a:schemeClr val="tx1"/>
        </a:solidFill>
        <a:latin typeface="Arial" charset="0"/>
        <a:ea typeface="+mn-ea"/>
        <a:cs typeface="+mn-cs"/>
      </a:defRPr>
    </a:lvl1pPr>
    <a:lvl2pPr marL="483489" algn="l" defTabSz="483489" rtl="0" fontAlgn="base">
      <a:spcBef>
        <a:spcPct val="0"/>
      </a:spcBef>
      <a:spcAft>
        <a:spcPct val="0"/>
      </a:spcAft>
      <a:defRPr kern="1200">
        <a:solidFill>
          <a:schemeClr val="tx1"/>
        </a:solidFill>
        <a:latin typeface="Arial" charset="0"/>
        <a:ea typeface="+mn-ea"/>
        <a:cs typeface="+mn-cs"/>
      </a:defRPr>
    </a:lvl2pPr>
    <a:lvl3pPr marL="966978" algn="l" defTabSz="483489" rtl="0" fontAlgn="base">
      <a:spcBef>
        <a:spcPct val="0"/>
      </a:spcBef>
      <a:spcAft>
        <a:spcPct val="0"/>
      </a:spcAft>
      <a:defRPr kern="1200">
        <a:solidFill>
          <a:schemeClr val="tx1"/>
        </a:solidFill>
        <a:latin typeface="Arial" charset="0"/>
        <a:ea typeface="+mn-ea"/>
        <a:cs typeface="+mn-cs"/>
      </a:defRPr>
    </a:lvl3pPr>
    <a:lvl4pPr marL="1450467" algn="l" defTabSz="483489" rtl="0" fontAlgn="base">
      <a:spcBef>
        <a:spcPct val="0"/>
      </a:spcBef>
      <a:spcAft>
        <a:spcPct val="0"/>
      </a:spcAft>
      <a:defRPr kern="1200">
        <a:solidFill>
          <a:schemeClr val="tx1"/>
        </a:solidFill>
        <a:latin typeface="Arial" charset="0"/>
        <a:ea typeface="+mn-ea"/>
        <a:cs typeface="+mn-cs"/>
      </a:defRPr>
    </a:lvl4pPr>
    <a:lvl5pPr marL="1933956" algn="l" defTabSz="483489" rtl="0" fontAlgn="base">
      <a:spcBef>
        <a:spcPct val="0"/>
      </a:spcBef>
      <a:spcAft>
        <a:spcPct val="0"/>
      </a:spcAft>
      <a:defRPr kern="1200">
        <a:solidFill>
          <a:schemeClr val="tx1"/>
        </a:solidFill>
        <a:latin typeface="Arial" charset="0"/>
        <a:ea typeface="+mn-ea"/>
        <a:cs typeface="+mn-cs"/>
      </a:defRPr>
    </a:lvl5pPr>
    <a:lvl6pPr marL="2417445" algn="l" defTabSz="966978" rtl="0" eaLnBrk="1" latinLnBrk="0" hangingPunct="1">
      <a:defRPr kern="1200">
        <a:solidFill>
          <a:schemeClr val="tx1"/>
        </a:solidFill>
        <a:latin typeface="Arial" charset="0"/>
        <a:ea typeface="+mn-ea"/>
        <a:cs typeface="+mn-cs"/>
      </a:defRPr>
    </a:lvl6pPr>
    <a:lvl7pPr marL="2900934" algn="l" defTabSz="966978" rtl="0" eaLnBrk="1" latinLnBrk="0" hangingPunct="1">
      <a:defRPr kern="1200">
        <a:solidFill>
          <a:schemeClr val="tx1"/>
        </a:solidFill>
        <a:latin typeface="Arial" charset="0"/>
        <a:ea typeface="+mn-ea"/>
        <a:cs typeface="+mn-cs"/>
      </a:defRPr>
    </a:lvl7pPr>
    <a:lvl8pPr marL="3384423" algn="l" defTabSz="966978" rtl="0" eaLnBrk="1" latinLnBrk="0" hangingPunct="1">
      <a:defRPr kern="1200">
        <a:solidFill>
          <a:schemeClr val="tx1"/>
        </a:solidFill>
        <a:latin typeface="Arial" charset="0"/>
        <a:ea typeface="+mn-ea"/>
        <a:cs typeface="+mn-cs"/>
      </a:defRPr>
    </a:lvl8pPr>
    <a:lvl9pPr marL="3867912" algn="l" defTabSz="966978"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72">
          <p15:clr>
            <a:srgbClr val="A4A3A4"/>
          </p15:clr>
        </p15:guide>
        <p15:guide id="2" orient="horz" pos="4004">
          <p15:clr>
            <a:srgbClr val="A4A3A4"/>
          </p15:clr>
        </p15:guide>
        <p15:guide id="3" orient="horz" pos="1110">
          <p15:clr>
            <a:srgbClr val="A4A3A4"/>
          </p15:clr>
        </p15:guide>
        <p15:guide id="4" orient="horz" pos="3578">
          <p15:clr>
            <a:srgbClr val="A4A3A4"/>
          </p15:clr>
        </p15:guide>
        <p15:guide id="5" orient="horz" pos="1817">
          <p15:clr>
            <a:srgbClr val="A4A3A4"/>
          </p15:clr>
        </p15:guide>
        <p15:guide id="6" orient="horz" pos="3273">
          <p15:clr>
            <a:srgbClr val="A4A3A4"/>
          </p15:clr>
        </p15:guide>
        <p15:guide id="7" orient="horz" pos="2464">
          <p15:clr>
            <a:srgbClr val="A4A3A4"/>
          </p15:clr>
        </p15:guide>
        <p15:guide id="8" orient="horz" pos="2128">
          <p15:clr>
            <a:srgbClr val="A4A3A4"/>
          </p15:clr>
        </p15:guide>
        <p15:guide id="9" pos="5826">
          <p15:clr>
            <a:srgbClr val="A4A3A4"/>
          </p15:clr>
        </p15:guide>
        <p15:guide id="10" pos="3023">
          <p15:clr>
            <a:srgbClr val="A4A3A4"/>
          </p15:clr>
        </p15:guide>
        <p15:guide id="11" pos="387">
          <p15:clr>
            <a:srgbClr val="A4A3A4"/>
          </p15:clr>
        </p15:guide>
        <p15:guide id="12" pos="1996">
          <p15:clr>
            <a:srgbClr val="A4A3A4"/>
          </p15:clr>
        </p15:guide>
        <p15:guide id="13" pos="2808">
          <p15:clr>
            <a:srgbClr val="A4A3A4"/>
          </p15:clr>
        </p15:guide>
        <p15:guide id="14" pos="3111">
          <p15:clr>
            <a:srgbClr val="A4A3A4"/>
          </p15:clr>
        </p15:guide>
        <p15:guide id="15" pos="3651">
          <p15:clr>
            <a:srgbClr val="A4A3A4"/>
          </p15:clr>
        </p15:guide>
        <p15:guide id="16" pos="4117">
          <p15:clr>
            <a:srgbClr val="A4A3A4"/>
          </p15:clr>
        </p15:guide>
      </p15:sldGuideLst>
    </p:ext>
    <p:ext uri="{2D200454-40CA-4A62-9FC3-DE9A4176ACB9}">
      <p15:notesGuideLst xmlns:p15="http://schemas.microsoft.com/office/powerpoint/2012/main">
        <p15:guide id="1" orient="horz" pos="3132">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CC"/>
    <a:srgbClr val="FF6600"/>
    <a:srgbClr val="339933"/>
    <a:srgbClr val="92D050"/>
    <a:srgbClr val="CCFF66"/>
    <a:srgbClr val="00CC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5" autoAdjust="0"/>
    <p:restoredTop sz="71553" autoAdjust="0"/>
  </p:normalViewPr>
  <p:slideViewPr>
    <p:cSldViewPr snapToGrid="0" snapToObjects="1">
      <p:cViewPr varScale="1">
        <p:scale>
          <a:sx n="59" d="100"/>
          <a:sy n="59" d="100"/>
        </p:scale>
        <p:origin x="2166" y="78"/>
      </p:cViewPr>
      <p:guideLst>
        <p:guide orient="horz" pos="2872"/>
        <p:guide orient="horz" pos="4004"/>
        <p:guide orient="horz" pos="1110"/>
        <p:guide orient="horz" pos="3578"/>
        <p:guide orient="horz" pos="1817"/>
        <p:guide orient="horz" pos="3273"/>
        <p:guide orient="horz" pos="2464"/>
        <p:guide orient="horz" pos="2128"/>
        <p:guide pos="5826"/>
        <p:guide pos="3023"/>
        <p:guide pos="387"/>
        <p:guide pos="1996"/>
        <p:guide pos="2808"/>
        <p:guide pos="3111"/>
        <p:guide pos="3651"/>
        <p:guide pos="41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312"/>
    </p:cViewPr>
  </p:sorterViewPr>
  <p:notesViewPr>
    <p:cSldViewPr snapToGrid="0" snapToObjects="1">
      <p:cViewPr varScale="1">
        <p:scale>
          <a:sx n="79" d="100"/>
          <a:sy n="79" d="100"/>
        </p:scale>
        <p:origin x="-3210" y="-108"/>
      </p:cViewPr>
      <p:guideLst>
        <p:guide orient="horz" pos="3132"/>
        <p:guide pos="214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IVW\Vortr&#228;ge\AAP%20Roundtable%202017\Cash%20Flow%20Patter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Sheet1!$B$14</c:f>
              <c:strCache>
                <c:ptCount val="1"/>
                <c:pt idx="0">
                  <c:v>Purchase Price</c:v>
                </c:pt>
              </c:strCache>
            </c:strRef>
          </c:tx>
          <c:spPr>
            <a:solidFill>
              <a:schemeClr val="tx1"/>
            </a:solidFill>
            <a:ln>
              <a:noFill/>
            </a:ln>
            <a:effectLst/>
          </c:spPr>
          <c:invertIfNegative val="0"/>
          <c:cat>
            <c:numRef>
              <c:f>Sheet1!$C$11:$O$11</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Sheet1!$C$14:$O$14</c:f>
              <c:numCache>
                <c:formatCode>0.00</c:formatCode>
                <c:ptCount val="13"/>
                <c:pt idx="0">
                  <c:v>-50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0"/>
          <c:order val="1"/>
          <c:tx>
            <c:strRef>
              <c:f>Sheet1!$B$15</c:f>
              <c:strCache>
                <c:ptCount val="1"/>
                <c:pt idx="0">
                  <c:v>Premiums</c:v>
                </c:pt>
              </c:strCache>
            </c:strRef>
          </c:tx>
          <c:spPr>
            <a:solidFill>
              <a:schemeClr val="bg2">
                <a:lumMod val="50000"/>
              </a:schemeClr>
            </a:solidFill>
            <a:ln>
              <a:noFill/>
            </a:ln>
            <a:effectLst/>
          </c:spPr>
          <c:invertIfNegative val="0"/>
          <c:cat>
            <c:numRef>
              <c:f>Sheet1!$C$11:$O$11</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Sheet1!$C$15:$O$15</c:f>
              <c:numCache>
                <c:formatCode>0.00</c:formatCode>
                <c:ptCount val="13"/>
                <c:pt idx="0">
                  <c:v>0</c:v>
                </c:pt>
                <c:pt idx="1">
                  <c:v>-10</c:v>
                </c:pt>
                <c:pt idx="2">
                  <c:v>-10</c:v>
                </c:pt>
                <c:pt idx="3">
                  <c:v>-10</c:v>
                </c:pt>
                <c:pt idx="4">
                  <c:v>-10</c:v>
                </c:pt>
                <c:pt idx="5">
                  <c:v>-9.6000000000000014</c:v>
                </c:pt>
                <c:pt idx="6">
                  <c:v>-8.8000000000000007</c:v>
                </c:pt>
                <c:pt idx="7">
                  <c:v>-7.6000000000000005</c:v>
                </c:pt>
                <c:pt idx="8">
                  <c:v>-5.6000000000000005</c:v>
                </c:pt>
                <c:pt idx="9">
                  <c:v>-3.8000000000000003</c:v>
                </c:pt>
                <c:pt idx="10">
                  <c:v>-2.2000000000000002</c:v>
                </c:pt>
                <c:pt idx="11">
                  <c:v>-0.8</c:v>
                </c:pt>
                <c:pt idx="12">
                  <c:v>-0.2</c:v>
                </c:pt>
              </c:numCache>
            </c:numRef>
          </c:val>
        </c:ser>
        <c:ser>
          <c:idx val="1"/>
          <c:order val="2"/>
          <c:tx>
            <c:strRef>
              <c:f>Sheet1!$B$16</c:f>
              <c:strCache>
                <c:ptCount val="1"/>
                <c:pt idx="0">
                  <c:v>Death Benefits</c:v>
                </c:pt>
              </c:strCache>
            </c:strRef>
          </c:tx>
          <c:spPr>
            <a:solidFill>
              <a:schemeClr val="accent3"/>
            </a:solidFill>
            <a:ln>
              <a:noFill/>
            </a:ln>
            <a:effectLst/>
          </c:spPr>
          <c:invertIfNegative val="0"/>
          <c:cat>
            <c:numRef>
              <c:f>Sheet1!$C$11:$O$11</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Sheet1!$C$16:$O$16</c:f>
              <c:numCache>
                <c:formatCode>0.00</c:formatCode>
                <c:ptCount val="13"/>
                <c:pt idx="0">
                  <c:v>0</c:v>
                </c:pt>
                <c:pt idx="1">
                  <c:v>0</c:v>
                </c:pt>
                <c:pt idx="2">
                  <c:v>0</c:v>
                </c:pt>
                <c:pt idx="3">
                  <c:v>0</c:v>
                </c:pt>
                <c:pt idx="4">
                  <c:v>8</c:v>
                </c:pt>
                <c:pt idx="5">
                  <c:v>16</c:v>
                </c:pt>
                <c:pt idx="6">
                  <c:v>24</c:v>
                </c:pt>
                <c:pt idx="7">
                  <c:v>40</c:v>
                </c:pt>
                <c:pt idx="8">
                  <c:v>36</c:v>
                </c:pt>
                <c:pt idx="9">
                  <c:v>32</c:v>
                </c:pt>
                <c:pt idx="10">
                  <c:v>28</c:v>
                </c:pt>
                <c:pt idx="11">
                  <c:v>12</c:v>
                </c:pt>
                <c:pt idx="12">
                  <c:v>4</c:v>
                </c:pt>
              </c:numCache>
            </c:numRef>
          </c:val>
        </c:ser>
        <c:dLbls>
          <c:showLegendKey val="0"/>
          <c:showVal val="0"/>
          <c:showCatName val="0"/>
          <c:showSerName val="0"/>
          <c:showPercent val="0"/>
          <c:showBubbleSize val="0"/>
        </c:dLbls>
        <c:gapWidth val="219"/>
        <c:overlap val="-27"/>
        <c:axId val="227072176"/>
        <c:axId val="227072568"/>
      </c:barChart>
      <c:lineChart>
        <c:grouping val="stacked"/>
        <c:varyColors val="0"/>
        <c:ser>
          <c:idx val="3"/>
          <c:order val="3"/>
          <c:tx>
            <c:strRef>
              <c:f>Sheet1!$B$18</c:f>
              <c:strCache>
                <c:ptCount val="1"/>
                <c:pt idx="0">
                  <c:v>Cumulative</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val>
            <c:numRef>
              <c:f>Sheet1!$C$18:$O$18</c:f>
              <c:numCache>
                <c:formatCode>0.00</c:formatCode>
                <c:ptCount val="13"/>
                <c:pt idx="0">
                  <c:v>-50</c:v>
                </c:pt>
                <c:pt idx="1">
                  <c:v>-60</c:v>
                </c:pt>
                <c:pt idx="2">
                  <c:v>-70</c:v>
                </c:pt>
                <c:pt idx="3">
                  <c:v>-80</c:v>
                </c:pt>
                <c:pt idx="4">
                  <c:v>-82</c:v>
                </c:pt>
                <c:pt idx="5">
                  <c:v>-75.599999999999994</c:v>
                </c:pt>
                <c:pt idx="6">
                  <c:v>-60.399999999999991</c:v>
                </c:pt>
                <c:pt idx="7">
                  <c:v>-27.999999999999993</c:v>
                </c:pt>
                <c:pt idx="8">
                  <c:v>2.4000000000000057</c:v>
                </c:pt>
                <c:pt idx="9">
                  <c:v>30.600000000000005</c:v>
                </c:pt>
                <c:pt idx="10">
                  <c:v>56.400000000000006</c:v>
                </c:pt>
                <c:pt idx="11">
                  <c:v>67.600000000000009</c:v>
                </c:pt>
                <c:pt idx="12">
                  <c:v>71.400000000000006</c:v>
                </c:pt>
              </c:numCache>
            </c:numRef>
          </c:val>
          <c:smooth val="0"/>
        </c:ser>
        <c:dLbls>
          <c:showLegendKey val="0"/>
          <c:showVal val="0"/>
          <c:showCatName val="0"/>
          <c:showSerName val="0"/>
          <c:showPercent val="0"/>
          <c:showBubbleSize val="0"/>
        </c:dLbls>
        <c:marker val="1"/>
        <c:smooth val="0"/>
        <c:axId val="227072176"/>
        <c:axId val="227072568"/>
      </c:lineChart>
      <c:catAx>
        <c:axId val="227072176"/>
        <c:scaling>
          <c:orientation val="minMax"/>
        </c:scaling>
        <c:delete val="0"/>
        <c:axPos val="b"/>
        <c:numFmt formatCode="General" sourceLinked="1"/>
        <c:majorTickMark val="cross"/>
        <c:minorTickMark val="none"/>
        <c:tickLblPos val="low"/>
        <c:spPr>
          <a:noFill/>
          <a:ln w="1270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27072568"/>
        <c:crosses val="autoZero"/>
        <c:auto val="1"/>
        <c:lblAlgn val="ctr"/>
        <c:lblOffset val="100"/>
        <c:noMultiLvlLbl val="0"/>
      </c:catAx>
      <c:valAx>
        <c:axId val="227072568"/>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dirty="0" smtClean="0"/>
                  <a:t>USD </a:t>
                </a:r>
                <a:r>
                  <a:rPr lang="en-US" dirty="0" err="1" smtClean="0"/>
                  <a:t>mn</a:t>
                </a:r>
                <a:endParaRPr lang="en-US" dirty="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27072176"/>
        <c:crosses val="autoZero"/>
        <c:crossBetween val="between"/>
      </c:valAx>
      <c:spPr>
        <a:pattFill prst="dotGrid">
          <a:fgClr>
            <a:schemeClr val="bg1">
              <a:lumMod val="75000"/>
            </a:schemeClr>
          </a:fgClr>
          <a:bgClr>
            <a:schemeClr val="bg1"/>
          </a:bgClr>
        </a:pattFill>
        <a:ln>
          <a:solidFill>
            <a:schemeClr val="tx1"/>
          </a:solidFill>
        </a:ln>
        <a:effectLst/>
      </c:spPr>
    </c:plotArea>
    <c:legend>
      <c:legendPos val="b"/>
      <c:layout>
        <c:manualLayout>
          <c:xMode val="edge"/>
          <c:yMode val="edge"/>
          <c:x val="0.17816157407407407"/>
          <c:y val="0.91376077990251214"/>
          <c:w val="0.75244999999999995"/>
          <c:h val="7.2024579017175086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 y="0"/>
            <a:ext cx="2949629" cy="497205"/>
          </a:xfrm>
          <a:prstGeom prst="rect">
            <a:avLst/>
          </a:prstGeom>
        </p:spPr>
        <p:txBody>
          <a:bodyPr vert="horz" lIns="92296" tIns="46148" rIns="92296" bIns="46148"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sz="quarter" idx="1"/>
          </p:nvPr>
        </p:nvSpPr>
        <p:spPr>
          <a:xfrm>
            <a:off x="3854395" y="0"/>
            <a:ext cx="2949629" cy="497205"/>
          </a:xfrm>
          <a:prstGeom prst="rect">
            <a:avLst/>
          </a:prstGeom>
        </p:spPr>
        <p:txBody>
          <a:bodyPr vert="horz" lIns="92296" tIns="46148" rIns="92296" bIns="46148" rtlCol="0"/>
          <a:lstStyle>
            <a:lvl1pPr algn="r" fontAlgn="auto">
              <a:spcBef>
                <a:spcPts val="0"/>
              </a:spcBef>
              <a:spcAft>
                <a:spcPts val="0"/>
              </a:spcAft>
              <a:defRPr sz="1200" smtClean="0">
                <a:latin typeface="+mn-lt"/>
              </a:defRPr>
            </a:lvl1pPr>
          </a:lstStyle>
          <a:p>
            <a:pPr>
              <a:defRPr/>
            </a:pPr>
            <a:fld id="{256F7D9A-2F04-40BE-A50D-BA772108380D}" type="datetimeFigureOut">
              <a:rPr lang="de-DE"/>
              <a:pPr>
                <a:defRPr/>
              </a:pPr>
              <a:t>25.01.2017</a:t>
            </a:fld>
            <a:endParaRPr lang="de-DE"/>
          </a:p>
        </p:txBody>
      </p:sp>
      <p:sp>
        <p:nvSpPr>
          <p:cNvPr id="4" name="Fußzeilenplatzhalter 3"/>
          <p:cNvSpPr>
            <a:spLocks noGrp="1"/>
          </p:cNvSpPr>
          <p:nvPr>
            <p:ph type="ftr" sz="quarter" idx="2"/>
          </p:nvPr>
        </p:nvSpPr>
        <p:spPr>
          <a:xfrm>
            <a:off x="1" y="9445302"/>
            <a:ext cx="2949629" cy="497205"/>
          </a:xfrm>
          <a:prstGeom prst="rect">
            <a:avLst/>
          </a:prstGeom>
        </p:spPr>
        <p:txBody>
          <a:bodyPr vert="horz" lIns="92296" tIns="46148" rIns="92296" bIns="46148" rtlCol="0" anchor="b"/>
          <a:lstStyle>
            <a:lvl1pPr algn="l" fontAlgn="auto">
              <a:spcBef>
                <a:spcPts val="0"/>
              </a:spcBef>
              <a:spcAft>
                <a:spcPts val="0"/>
              </a:spcAft>
              <a:defRPr sz="1200">
                <a:latin typeface="+mn-lt"/>
              </a:defRPr>
            </a:lvl1pPr>
          </a:lstStyle>
          <a:p>
            <a:pPr>
              <a:defRPr/>
            </a:pPr>
            <a:endParaRPr lang="de-DE"/>
          </a:p>
        </p:txBody>
      </p:sp>
      <p:sp>
        <p:nvSpPr>
          <p:cNvPr id="5" name="Foliennummernplatzhalter 4"/>
          <p:cNvSpPr>
            <a:spLocks noGrp="1"/>
          </p:cNvSpPr>
          <p:nvPr>
            <p:ph type="sldNum" sz="quarter" idx="3"/>
          </p:nvPr>
        </p:nvSpPr>
        <p:spPr>
          <a:xfrm>
            <a:off x="3854395" y="9445302"/>
            <a:ext cx="2949629" cy="497205"/>
          </a:xfrm>
          <a:prstGeom prst="rect">
            <a:avLst/>
          </a:prstGeom>
        </p:spPr>
        <p:txBody>
          <a:bodyPr vert="horz" lIns="92296" tIns="46148" rIns="92296" bIns="46148" rtlCol="0" anchor="b"/>
          <a:lstStyle>
            <a:lvl1pPr algn="r" fontAlgn="auto">
              <a:spcBef>
                <a:spcPts val="0"/>
              </a:spcBef>
              <a:spcAft>
                <a:spcPts val="0"/>
              </a:spcAft>
              <a:defRPr sz="1200" smtClean="0">
                <a:latin typeface="+mn-lt"/>
              </a:defRPr>
            </a:lvl1pPr>
          </a:lstStyle>
          <a:p>
            <a:pPr>
              <a:defRPr/>
            </a:pPr>
            <a:fld id="{8D0DA44B-BBD6-421E-A89F-B41C972F839C}" type="slidenum">
              <a:rPr lang="de-DE"/>
              <a:pPr>
                <a:defRPr/>
              </a:pPr>
              <a:t>‹#›</a:t>
            </a:fld>
            <a:endParaRPr lang="de-DE"/>
          </a:p>
        </p:txBody>
      </p:sp>
    </p:spTree>
    <p:extLst>
      <p:ext uri="{BB962C8B-B14F-4D97-AF65-F5344CB8AC3E}">
        <p14:creationId xmlns:p14="http://schemas.microsoft.com/office/powerpoint/2010/main" val="10619781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 y="0"/>
            <a:ext cx="2949629" cy="497205"/>
          </a:xfrm>
          <a:prstGeom prst="rect">
            <a:avLst/>
          </a:prstGeom>
        </p:spPr>
        <p:txBody>
          <a:bodyPr vert="horz" lIns="92296" tIns="46148" rIns="92296" bIns="46148"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3854395" y="0"/>
            <a:ext cx="2949629" cy="497205"/>
          </a:xfrm>
          <a:prstGeom prst="rect">
            <a:avLst/>
          </a:prstGeom>
        </p:spPr>
        <p:txBody>
          <a:bodyPr vert="horz" lIns="92296" tIns="46148" rIns="92296" bIns="46148" rtlCol="0"/>
          <a:lstStyle>
            <a:lvl1pPr algn="r" fontAlgn="auto">
              <a:spcBef>
                <a:spcPts val="0"/>
              </a:spcBef>
              <a:spcAft>
                <a:spcPts val="0"/>
              </a:spcAft>
              <a:defRPr sz="1200" smtClean="0">
                <a:latin typeface="+mn-lt"/>
              </a:defRPr>
            </a:lvl1pPr>
          </a:lstStyle>
          <a:p>
            <a:pPr>
              <a:defRPr/>
            </a:pPr>
            <a:fld id="{95CF91BE-E2F8-4CCE-A545-E7AD4E9E37F7}" type="datetimeFigureOut">
              <a:rPr lang="de-DE"/>
              <a:pPr>
                <a:defRPr/>
              </a:pPr>
              <a:t>25.01.2017</a:t>
            </a:fld>
            <a:endParaRPr lang="de-DE"/>
          </a:p>
        </p:txBody>
      </p:sp>
      <p:sp>
        <p:nvSpPr>
          <p:cNvPr id="4" name="Folienbildplatzhalter 3"/>
          <p:cNvSpPr>
            <a:spLocks noGrp="1" noRot="1" noChangeAspect="1"/>
          </p:cNvSpPr>
          <p:nvPr>
            <p:ph type="sldImg" idx="2"/>
          </p:nvPr>
        </p:nvSpPr>
        <p:spPr>
          <a:xfrm>
            <a:off x="889000" y="746125"/>
            <a:ext cx="5032375" cy="3729038"/>
          </a:xfrm>
          <a:prstGeom prst="rect">
            <a:avLst/>
          </a:prstGeom>
          <a:noFill/>
          <a:ln w="12700">
            <a:solidFill>
              <a:prstClr val="black"/>
            </a:solidFill>
          </a:ln>
        </p:spPr>
        <p:txBody>
          <a:bodyPr vert="horz" lIns="92296" tIns="46148" rIns="92296" bIns="46148" rtlCol="0" anchor="ctr"/>
          <a:lstStyle/>
          <a:p>
            <a:pPr lvl="0"/>
            <a:endParaRPr lang="de-DE" noProof="0"/>
          </a:p>
        </p:txBody>
      </p:sp>
      <p:sp>
        <p:nvSpPr>
          <p:cNvPr id="5" name="Notizenplatzhalter 4"/>
          <p:cNvSpPr>
            <a:spLocks noGrp="1"/>
          </p:cNvSpPr>
          <p:nvPr>
            <p:ph type="body" sz="quarter" idx="3"/>
          </p:nvPr>
        </p:nvSpPr>
        <p:spPr>
          <a:xfrm>
            <a:off x="680562" y="4723448"/>
            <a:ext cx="5444490" cy="4474845"/>
          </a:xfrm>
          <a:prstGeom prst="rect">
            <a:avLst/>
          </a:prstGeom>
        </p:spPr>
        <p:txBody>
          <a:bodyPr vert="horz" lIns="92296" tIns="46148" rIns="92296" bIns="46148" rtlCol="0"/>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1" y="9445302"/>
            <a:ext cx="2949629" cy="497205"/>
          </a:xfrm>
          <a:prstGeom prst="rect">
            <a:avLst/>
          </a:prstGeom>
        </p:spPr>
        <p:txBody>
          <a:bodyPr vert="horz" lIns="92296" tIns="46148" rIns="92296" bIns="46148" rtlCol="0" anchor="b"/>
          <a:lstStyle>
            <a:lvl1pPr algn="l" fontAlgn="auto">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3854395" y="9445302"/>
            <a:ext cx="2949629" cy="497205"/>
          </a:xfrm>
          <a:prstGeom prst="rect">
            <a:avLst/>
          </a:prstGeom>
        </p:spPr>
        <p:txBody>
          <a:bodyPr vert="horz" lIns="92296" tIns="46148" rIns="92296" bIns="46148" rtlCol="0" anchor="b"/>
          <a:lstStyle>
            <a:lvl1pPr algn="r" fontAlgn="auto">
              <a:spcBef>
                <a:spcPts val="0"/>
              </a:spcBef>
              <a:spcAft>
                <a:spcPts val="0"/>
              </a:spcAft>
              <a:defRPr sz="1200" smtClean="0">
                <a:latin typeface="+mn-lt"/>
              </a:defRPr>
            </a:lvl1pPr>
          </a:lstStyle>
          <a:p>
            <a:pPr>
              <a:defRPr/>
            </a:pPr>
            <a:fld id="{3E3B33FE-C537-4076-B721-53BDA1147625}" type="slidenum">
              <a:rPr lang="de-DE"/>
              <a:pPr>
                <a:defRPr/>
              </a:pPr>
              <a:t>‹#›</a:t>
            </a:fld>
            <a:endParaRPr lang="de-DE"/>
          </a:p>
        </p:txBody>
      </p:sp>
    </p:spTree>
    <p:extLst>
      <p:ext uri="{BB962C8B-B14F-4D97-AF65-F5344CB8AC3E}">
        <p14:creationId xmlns:p14="http://schemas.microsoft.com/office/powerpoint/2010/main" val="1137732494"/>
      </p:ext>
    </p:extLst>
  </p:cSld>
  <p:clrMap bg1="lt1" tx1="dk1" bg2="lt2" tx2="dk2" accent1="accent1" accent2="accent2" accent3="accent3" accent4="accent4" accent5="accent5" accent6="accent6" hlink="hlink" folHlink="folHlink"/>
  <p:hf hdr="0" ftr="0" dt="0"/>
  <p:notesStyle>
    <a:lvl1pPr algn="l" defTabSz="483489" rtl="0" fontAlgn="base">
      <a:spcBef>
        <a:spcPct val="30000"/>
      </a:spcBef>
      <a:spcAft>
        <a:spcPct val="0"/>
      </a:spcAft>
      <a:defRPr sz="1300" kern="1200">
        <a:solidFill>
          <a:schemeClr val="tx1"/>
        </a:solidFill>
        <a:latin typeface="+mn-lt"/>
        <a:ea typeface="+mn-ea"/>
        <a:cs typeface="+mn-cs"/>
      </a:defRPr>
    </a:lvl1pPr>
    <a:lvl2pPr marL="483489" algn="l" defTabSz="483489" rtl="0" fontAlgn="base">
      <a:spcBef>
        <a:spcPct val="30000"/>
      </a:spcBef>
      <a:spcAft>
        <a:spcPct val="0"/>
      </a:spcAft>
      <a:defRPr sz="1300" kern="1200">
        <a:solidFill>
          <a:schemeClr val="tx1"/>
        </a:solidFill>
        <a:latin typeface="+mn-lt"/>
        <a:ea typeface="+mn-ea"/>
        <a:cs typeface="+mn-cs"/>
      </a:defRPr>
    </a:lvl2pPr>
    <a:lvl3pPr marL="966978" algn="l" defTabSz="483489" rtl="0" fontAlgn="base">
      <a:spcBef>
        <a:spcPct val="30000"/>
      </a:spcBef>
      <a:spcAft>
        <a:spcPct val="0"/>
      </a:spcAft>
      <a:defRPr sz="1300" kern="1200">
        <a:solidFill>
          <a:schemeClr val="tx1"/>
        </a:solidFill>
        <a:latin typeface="+mn-lt"/>
        <a:ea typeface="+mn-ea"/>
        <a:cs typeface="+mn-cs"/>
      </a:defRPr>
    </a:lvl3pPr>
    <a:lvl4pPr marL="1450467" algn="l" defTabSz="483489" rtl="0" fontAlgn="base">
      <a:spcBef>
        <a:spcPct val="30000"/>
      </a:spcBef>
      <a:spcAft>
        <a:spcPct val="0"/>
      </a:spcAft>
      <a:defRPr sz="1300" kern="1200">
        <a:solidFill>
          <a:schemeClr val="tx1"/>
        </a:solidFill>
        <a:latin typeface="+mn-lt"/>
        <a:ea typeface="+mn-ea"/>
        <a:cs typeface="+mn-cs"/>
      </a:defRPr>
    </a:lvl4pPr>
    <a:lvl5pPr marL="1933956" algn="l" defTabSz="483489" rtl="0" fontAlgn="base">
      <a:spcBef>
        <a:spcPct val="30000"/>
      </a:spcBef>
      <a:spcAft>
        <a:spcPct val="0"/>
      </a:spcAft>
      <a:defRPr sz="1300" kern="1200">
        <a:solidFill>
          <a:schemeClr val="tx1"/>
        </a:solidFill>
        <a:latin typeface="+mn-lt"/>
        <a:ea typeface="+mn-ea"/>
        <a:cs typeface="+mn-cs"/>
      </a:defRPr>
    </a:lvl5pPr>
    <a:lvl6pPr marL="2417445" algn="l" defTabSz="483489" rtl="0" eaLnBrk="1" latinLnBrk="0" hangingPunct="1">
      <a:defRPr sz="1300" kern="1200">
        <a:solidFill>
          <a:schemeClr val="tx1"/>
        </a:solidFill>
        <a:latin typeface="+mn-lt"/>
        <a:ea typeface="+mn-ea"/>
        <a:cs typeface="+mn-cs"/>
      </a:defRPr>
    </a:lvl6pPr>
    <a:lvl7pPr marL="2900934" algn="l" defTabSz="483489" rtl="0" eaLnBrk="1" latinLnBrk="0" hangingPunct="1">
      <a:defRPr sz="1300" kern="1200">
        <a:solidFill>
          <a:schemeClr val="tx1"/>
        </a:solidFill>
        <a:latin typeface="+mn-lt"/>
        <a:ea typeface="+mn-ea"/>
        <a:cs typeface="+mn-cs"/>
      </a:defRPr>
    </a:lvl7pPr>
    <a:lvl8pPr marL="3384423" algn="l" defTabSz="483489" rtl="0" eaLnBrk="1" latinLnBrk="0" hangingPunct="1">
      <a:defRPr sz="1300" kern="1200">
        <a:solidFill>
          <a:schemeClr val="tx1"/>
        </a:solidFill>
        <a:latin typeface="+mn-lt"/>
        <a:ea typeface="+mn-ea"/>
        <a:cs typeface="+mn-cs"/>
      </a:defRPr>
    </a:lvl8pPr>
    <a:lvl9pPr marL="3867912" algn="l" defTabSz="48348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1</a:t>
            </a:fld>
            <a:endParaRPr lang="de-DE"/>
          </a:p>
        </p:txBody>
      </p:sp>
    </p:spTree>
    <p:extLst>
      <p:ext uri="{BB962C8B-B14F-4D97-AF65-F5344CB8AC3E}">
        <p14:creationId xmlns:p14="http://schemas.microsoft.com/office/powerpoint/2010/main" val="2901265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Riskiness</a:t>
            </a:r>
            <a:r>
              <a:rPr lang="en-US" baseline="0" noProof="0" dirty="0" smtClean="0"/>
              <a:t> (condition): </a:t>
            </a:r>
            <a:r>
              <a:rPr lang="en-US" u="sng" baseline="0" noProof="0" dirty="0" smtClean="0"/>
              <a:t>what</a:t>
            </a:r>
            <a:r>
              <a:rPr lang="en-US" baseline="0" noProof="0" dirty="0" smtClean="0"/>
              <a:t> can cause the cash flows </a:t>
            </a:r>
            <a:r>
              <a:rPr lang="en-US" u="sng" baseline="0" noProof="0" dirty="0" smtClean="0"/>
              <a:t>on the security</a:t>
            </a:r>
            <a:r>
              <a:rPr lang="en-US" baseline="0" noProof="0" dirty="0" smtClean="0"/>
              <a:t> to be void? </a:t>
            </a:r>
          </a:p>
          <a:p>
            <a:r>
              <a:rPr lang="en-US" baseline="0" noProof="0" dirty="0" smtClean="0"/>
              <a:t>-&gt; longevity risk: need to pay premiums too long and therefore overpay death benefits</a:t>
            </a:r>
          </a:p>
          <a:p>
            <a:r>
              <a:rPr lang="de-CH" baseline="0" noProof="0" dirty="0" smtClean="0"/>
              <a:t>-&gt; </a:t>
            </a:r>
            <a:r>
              <a:rPr lang="de-CH" baseline="0" noProof="0" dirty="0" err="1" smtClean="0"/>
              <a:t>lapse</a:t>
            </a:r>
            <a:r>
              <a:rPr lang="de-CH" baseline="0" noProof="0" dirty="0" smtClean="0"/>
              <a:t> </a:t>
            </a:r>
            <a:r>
              <a:rPr lang="de-CH" baseline="0" noProof="0" dirty="0" err="1" smtClean="0"/>
              <a:t>risk</a:t>
            </a:r>
            <a:r>
              <a:rPr lang="de-CH" baseline="0" noProof="0" dirty="0" smtClean="0"/>
              <a:t>: </a:t>
            </a:r>
            <a:r>
              <a:rPr lang="de-CH" baseline="0" noProof="0" dirty="0" err="1" smtClean="0"/>
              <a:t>run</a:t>
            </a:r>
            <a:r>
              <a:rPr lang="de-CH" baseline="0" noProof="0" dirty="0" smtClean="0"/>
              <a:t> out of </a:t>
            </a:r>
            <a:r>
              <a:rPr lang="de-CH" baseline="0" noProof="0" dirty="0" err="1" smtClean="0"/>
              <a:t>liquidity</a:t>
            </a:r>
            <a:r>
              <a:rPr lang="de-CH" baseline="0" noProof="0" dirty="0" smtClean="0"/>
              <a:t> </a:t>
            </a:r>
            <a:r>
              <a:rPr lang="de-CH" baseline="0" noProof="0" dirty="0" err="1" smtClean="0"/>
              <a:t>to</a:t>
            </a:r>
            <a:r>
              <a:rPr lang="de-CH" baseline="0" noProof="0" dirty="0" smtClean="0"/>
              <a:t> </a:t>
            </a:r>
            <a:r>
              <a:rPr lang="de-CH" baseline="0" noProof="0" dirty="0" err="1" smtClean="0"/>
              <a:t>pay</a:t>
            </a:r>
            <a:r>
              <a:rPr lang="de-CH" baseline="0" noProof="0" dirty="0" smtClean="0"/>
              <a:t> </a:t>
            </a:r>
            <a:r>
              <a:rPr lang="de-CH" baseline="0" noProof="0" dirty="0" err="1" smtClean="0"/>
              <a:t>premiums</a:t>
            </a:r>
            <a:r>
              <a:rPr lang="de-CH" baseline="0" noProof="0" dirty="0" smtClean="0"/>
              <a:t> so </a:t>
            </a:r>
            <a:r>
              <a:rPr lang="de-CH" baseline="0" noProof="0" dirty="0" err="1" smtClean="0"/>
              <a:t>that</a:t>
            </a:r>
            <a:r>
              <a:rPr lang="de-CH" baseline="0" noProof="0" dirty="0" smtClean="0"/>
              <a:t> </a:t>
            </a:r>
            <a:r>
              <a:rPr lang="de-CH" baseline="0" noProof="0" dirty="0" err="1" smtClean="0"/>
              <a:t>policies</a:t>
            </a:r>
            <a:r>
              <a:rPr lang="de-CH" baseline="0" noProof="0" dirty="0" smtClean="0"/>
              <a:t> </a:t>
            </a:r>
            <a:r>
              <a:rPr lang="de-CH" baseline="0" noProof="0" dirty="0" err="1" smtClean="0"/>
              <a:t>lapse</a:t>
            </a:r>
            <a:endParaRPr lang="en-US" baseline="0" noProof="0" dirty="0" smtClean="0"/>
          </a:p>
          <a:p>
            <a:endParaRPr lang="en-US" dirty="0"/>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11</a:t>
            </a:fld>
            <a:endParaRPr lang="de-DE"/>
          </a:p>
        </p:txBody>
      </p:sp>
    </p:spTree>
    <p:extLst>
      <p:ext uri="{BB962C8B-B14F-4D97-AF65-F5344CB8AC3E}">
        <p14:creationId xmlns:p14="http://schemas.microsoft.com/office/powerpoint/2010/main" val="2673231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13</a:t>
            </a:fld>
            <a:endParaRPr lang="de-DE"/>
          </a:p>
        </p:txBody>
      </p:sp>
    </p:spTree>
    <p:extLst>
      <p:ext uri="{BB962C8B-B14F-4D97-AF65-F5344CB8AC3E}">
        <p14:creationId xmlns:p14="http://schemas.microsoft.com/office/powerpoint/2010/main" val="422070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2</a:t>
            </a:fld>
            <a:endParaRPr lang="de-DE"/>
          </a:p>
        </p:txBody>
      </p:sp>
    </p:spTree>
    <p:extLst>
      <p:ext uri="{BB962C8B-B14F-4D97-AF65-F5344CB8AC3E}">
        <p14:creationId xmlns:p14="http://schemas.microsoft.com/office/powerpoint/2010/main" val="54828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Problem: </a:t>
            </a:r>
            <a:r>
              <a:rPr lang="de-CH" dirty="0" err="1" smtClean="0"/>
              <a:t>want</a:t>
            </a:r>
            <a:r>
              <a:rPr lang="de-CH" dirty="0" smtClean="0"/>
              <a:t> </a:t>
            </a:r>
            <a:r>
              <a:rPr lang="de-CH" dirty="0" err="1" smtClean="0"/>
              <a:t>to</a:t>
            </a:r>
            <a:r>
              <a:rPr lang="de-CH" dirty="0" smtClean="0"/>
              <a:t> </a:t>
            </a:r>
            <a:r>
              <a:rPr lang="de-CH" dirty="0" err="1" smtClean="0"/>
              <a:t>create</a:t>
            </a:r>
            <a:r>
              <a:rPr lang="de-CH" baseline="0" dirty="0" smtClean="0"/>
              <a:t> a pure </a:t>
            </a:r>
            <a:r>
              <a:rPr lang="de-CH" baseline="0" dirty="0" err="1" smtClean="0"/>
              <a:t>play</a:t>
            </a:r>
            <a:r>
              <a:rPr lang="de-CH" baseline="0" dirty="0" smtClean="0"/>
              <a:t> on </a:t>
            </a:r>
            <a:r>
              <a:rPr lang="de-CH" baseline="0" dirty="0" err="1" smtClean="0"/>
              <a:t>longevity</a:t>
            </a:r>
            <a:r>
              <a:rPr lang="de-CH" baseline="0" dirty="0" smtClean="0"/>
              <a:t> </a:t>
            </a:r>
            <a:r>
              <a:rPr lang="de-CH" baseline="0" dirty="0" err="1" smtClean="0"/>
              <a:t>risk</a:t>
            </a:r>
            <a:endParaRPr lang="de-CH" baseline="0" dirty="0" smtClean="0"/>
          </a:p>
          <a:p>
            <a:r>
              <a:rPr lang="de-CH" baseline="0" dirty="0" smtClean="0"/>
              <a:t>Need </a:t>
            </a:r>
            <a:r>
              <a:rPr lang="de-CH" baseline="0" dirty="0" err="1" smtClean="0"/>
              <a:t>to</a:t>
            </a:r>
            <a:r>
              <a:rPr lang="de-CH" baseline="0" dirty="0" smtClean="0"/>
              <a:t> </a:t>
            </a:r>
            <a:r>
              <a:rPr lang="de-CH" baseline="0" dirty="0" err="1" smtClean="0"/>
              <a:t>eliminate</a:t>
            </a:r>
            <a:r>
              <a:rPr lang="de-CH" baseline="0" dirty="0" smtClean="0"/>
              <a:t> </a:t>
            </a:r>
            <a:r>
              <a:rPr lang="de-CH" baseline="0" dirty="0" err="1" smtClean="0"/>
              <a:t>other</a:t>
            </a:r>
            <a:r>
              <a:rPr lang="de-CH" baseline="0" dirty="0" smtClean="0"/>
              <a:t> </a:t>
            </a:r>
            <a:r>
              <a:rPr lang="de-CH" baseline="0" dirty="0" err="1" smtClean="0"/>
              <a:t>risks</a:t>
            </a:r>
            <a:endParaRPr lang="en-US" dirty="0"/>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3</a:t>
            </a:fld>
            <a:endParaRPr lang="de-DE"/>
          </a:p>
        </p:txBody>
      </p:sp>
    </p:spTree>
    <p:extLst>
      <p:ext uri="{BB962C8B-B14F-4D97-AF65-F5344CB8AC3E}">
        <p14:creationId xmlns:p14="http://schemas.microsoft.com/office/powerpoint/2010/main" val="2278517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4</a:t>
            </a:fld>
            <a:endParaRPr lang="de-DE"/>
          </a:p>
        </p:txBody>
      </p:sp>
    </p:spTree>
    <p:extLst>
      <p:ext uri="{BB962C8B-B14F-4D97-AF65-F5344CB8AC3E}">
        <p14:creationId xmlns:p14="http://schemas.microsoft.com/office/powerpoint/2010/main" val="412705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Extremely long tenor: longevity takes time to unfold</a:t>
            </a:r>
          </a:p>
          <a:p>
            <a:r>
              <a:rPr lang="en-US" dirty="0" smtClean="0"/>
              <a:t>No secondary market: up-front expenditure locked in</a:t>
            </a:r>
          </a:p>
          <a:p>
            <a:r>
              <a:rPr lang="en-US" dirty="0" smtClean="0"/>
              <a:t>Coupons linked to realized survival rates: no floating rate to eliminate interest rate risk</a:t>
            </a:r>
          </a:p>
          <a:p>
            <a:r>
              <a:rPr lang="en-US" dirty="0" smtClean="0"/>
              <a:t>No principal repayment at maturity: unfamiliar cash flow pattern for fixed</a:t>
            </a:r>
            <a:r>
              <a:rPr lang="en-US" baseline="0" dirty="0" smtClean="0"/>
              <a:t>-income investor</a:t>
            </a:r>
            <a:endParaRPr lang="de-CH" dirty="0" smtClean="0"/>
          </a:p>
          <a:p>
            <a:endParaRPr lang="de-CH" dirty="0" smtClean="0"/>
          </a:p>
          <a:p>
            <a:r>
              <a:rPr lang="de-CH" dirty="0" err="1" smtClean="0"/>
              <a:t>Kortis</a:t>
            </a:r>
            <a:r>
              <a:rPr lang="de-CH" baseline="0" dirty="0" smtClean="0"/>
              <a:t> Capital: </a:t>
            </a:r>
          </a:p>
          <a:p>
            <a:pPr marL="285750" indent="-285750">
              <a:buFont typeface="Arial" panose="020B0604020202020204" pitchFamily="34" charset="0"/>
              <a:buChar char="•"/>
            </a:pPr>
            <a:r>
              <a:rPr lang="en-US" sz="1300" b="0" i="0" u="none" strike="noStrike" kern="1200" baseline="0" dirty="0" smtClean="0">
                <a:solidFill>
                  <a:schemeClr val="tx1"/>
                </a:solidFill>
                <a:latin typeface="+mn-lt"/>
                <a:ea typeface="+mn-ea"/>
                <a:cs typeface="+mn-cs"/>
              </a:rPr>
              <a:t>The risk to investors under the </a:t>
            </a:r>
            <a:r>
              <a:rPr lang="en-US" sz="1300" b="0" i="0" u="none" strike="noStrike" kern="1200" baseline="0" dirty="0" err="1" smtClean="0">
                <a:solidFill>
                  <a:schemeClr val="tx1"/>
                </a:solidFill>
                <a:latin typeface="+mn-lt"/>
                <a:ea typeface="+mn-ea"/>
                <a:cs typeface="+mn-cs"/>
              </a:rPr>
              <a:t>Kortis</a:t>
            </a:r>
            <a:r>
              <a:rPr lang="en-US" sz="1300" b="0" i="0" u="none" strike="noStrike" kern="1200" baseline="0" dirty="0" smtClean="0">
                <a:solidFill>
                  <a:schemeClr val="tx1"/>
                </a:solidFill>
                <a:latin typeface="+mn-lt"/>
                <a:ea typeface="+mn-ea"/>
                <a:cs typeface="+mn-cs"/>
              </a:rPr>
              <a:t> transaction is captured via the Longevity Divergence Index. The index measures the difference in the rate of mortality improvement between older UK males (ages 75 to 85 inclusive) and </a:t>
            </a:r>
            <a:r>
              <a:rPr lang="en-US" sz="1300" b="0" i="0" u="none" strike="noStrike" kern="1200" baseline="0" dirty="0" err="1" smtClean="0">
                <a:solidFill>
                  <a:schemeClr val="tx1"/>
                </a:solidFill>
                <a:latin typeface="+mn-lt"/>
                <a:ea typeface="+mn-ea"/>
                <a:cs typeface="+mn-cs"/>
              </a:rPr>
              <a:t>middleaged</a:t>
            </a:r>
            <a:r>
              <a:rPr lang="en-US" sz="1300" b="0" i="0" u="none" strike="noStrike" kern="1200" baseline="0" dirty="0" smtClean="0">
                <a:solidFill>
                  <a:schemeClr val="tx1"/>
                </a:solidFill>
                <a:latin typeface="+mn-lt"/>
                <a:ea typeface="+mn-ea"/>
                <a:cs typeface="+mn-cs"/>
              </a:rPr>
              <a:t> US males (ages 55 to 65 inclusive).</a:t>
            </a:r>
          </a:p>
          <a:p>
            <a:pPr marL="285750" indent="-285750">
              <a:buFont typeface="Arial" panose="020B0604020202020204" pitchFamily="34" charset="0"/>
              <a:buChar char="•"/>
            </a:pPr>
            <a:r>
              <a:rPr lang="en-US" sz="1300" b="0" i="0" u="none" strike="noStrike" kern="1200" baseline="0" dirty="0" smtClean="0">
                <a:solidFill>
                  <a:schemeClr val="tx1"/>
                </a:solidFill>
                <a:latin typeface="+mn-lt"/>
                <a:ea typeface="+mn-ea"/>
                <a:cs typeface="+mn-cs"/>
              </a:rPr>
              <a:t>As a result of the index construction investors in the notes are exposed to systematic increases in life expectancy only to the extent to which it disproportionately affects older UK males. Investors are also exposed to decreasing life expectancies to the extent that mortality rates for middle-aged US males deteriorate at a faster pace than rates for older UK males.</a:t>
            </a:r>
          </a:p>
          <a:p>
            <a:endParaRPr lang="en-US" dirty="0"/>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5</a:t>
            </a:fld>
            <a:endParaRPr lang="de-DE"/>
          </a:p>
        </p:txBody>
      </p:sp>
    </p:spTree>
    <p:extLst>
      <p:ext uri="{BB962C8B-B14F-4D97-AF65-F5344CB8AC3E}">
        <p14:creationId xmlns:p14="http://schemas.microsoft.com/office/powerpoint/2010/main" val="426963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noProof="0" dirty="0" smtClean="0"/>
              <a:t>Properties of</a:t>
            </a:r>
            <a:r>
              <a:rPr lang="de-CH" b="1" baseline="0" noProof="0" dirty="0" smtClean="0"/>
              <a:t> </a:t>
            </a:r>
            <a:r>
              <a:rPr lang="de-CH" b="1" baseline="0" noProof="0" dirty="0" err="1" smtClean="0"/>
              <a:t>underlying</a:t>
            </a:r>
            <a:r>
              <a:rPr lang="de-CH" b="1" baseline="0" noProof="0" dirty="0" smtClean="0"/>
              <a:t> </a:t>
            </a:r>
            <a:r>
              <a:rPr lang="de-CH" b="1" baseline="0" noProof="0" dirty="0" err="1" smtClean="0"/>
              <a:t>asset</a:t>
            </a:r>
            <a:r>
              <a:rPr lang="de-CH" b="1" baseline="0" noProof="0" dirty="0" smtClean="0"/>
              <a:t> </a:t>
            </a:r>
            <a:r>
              <a:rPr lang="de-CH" b="1" baseline="0" noProof="0" dirty="0" err="1" smtClean="0"/>
              <a:t>portfolios</a:t>
            </a:r>
            <a:endParaRPr lang="en-US" b="1" noProof="0" dirty="0" smtClean="0"/>
          </a:p>
          <a:p>
            <a:r>
              <a:rPr lang="en-US" noProof="0" dirty="0" smtClean="0"/>
              <a:t>Timing: </a:t>
            </a:r>
            <a:r>
              <a:rPr lang="en-US" u="sng" noProof="0" dirty="0" smtClean="0"/>
              <a:t>when</a:t>
            </a:r>
            <a:r>
              <a:rPr lang="en-US" noProof="0" dirty="0" smtClean="0"/>
              <a:t> do the cash flows occur?</a:t>
            </a:r>
          </a:p>
          <a:p>
            <a:r>
              <a:rPr lang="en-US" noProof="0" dirty="0" smtClean="0"/>
              <a:t>Riskiness</a:t>
            </a:r>
            <a:r>
              <a:rPr lang="en-US" baseline="0" noProof="0" dirty="0" smtClean="0"/>
              <a:t> (condition): </a:t>
            </a:r>
            <a:r>
              <a:rPr lang="en-US" u="sng" baseline="0" noProof="0" dirty="0" smtClean="0"/>
              <a:t>what</a:t>
            </a:r>
            <a:r>
              <a:rPr lang="en-US" baseline="0" noProof="0" dirty="0" smtClean="0"/>
              <a:t> can cause the cash flows </a:t>
            </a:r>
            <a:r>
              <a:rPr lang="en-US" u="sng" baseline="0" noProof="0" dirty="0" smtClean="0"/>
              <a:t>of the underlying asset pool</a:t>
            </a:r>
            <a:r>
              <a:rPr lang="en-US" baseline="0" noProof="0" dirty="0" smtClean="0"/>
              <a:t> to be void? </a:t>
            </a:r>
          </a:p>
          <a:p>
            <a:r>
              <a:rPr lang="de-CH" baseline="0" noProof="0" dirty="0" smtClean="0"/>
              <a:t>-&gt; </a:t>
            </a:r>
            <a:r>
              <a:rPr lang="de-CH" baseline="0" noProof="0" dirty="0" err="1" smtClean="0"/>
              <a:t>lapse</a:t>
            </a:r>
            <a:r>
              <a:rPr lang="de-CH" baseline="0" noProof="0" dirty="0" smtClean="0"/>
              <a:t> </a:t>
            </a:r>
            <a:r>
              <a:rPr lang="de-CH" baseline="0" noProof="0" dirty="0" err="1" smtClean="0"/>
              <a:t>risk</a:t>
            </a:r>
            <a:r>
              <a:rPr lang="de-CH" baseline="0" noProof="0" dirty="0" smtClean="0"/>
              <a:t>: </a:t>
            </a:r>
            <a:r>
              <a:rPr lang="de-CH" baseline="0" noProof="0" dirty="0" err="1" smtClean="0"/>
              <a:t>run</a:t>
            </a:r>
            <a:r>
              <a:rPr lang="de-CH" baseline="0" noProof="0" dirty="0" smtClean="0"/>
              <a:t> out of </a:t>
            </a:r>
            <a:r>
              <a:rPr lang="de-CH" baseline="0" noProof="0" dirty="0" err="1" smtClean="0"/>
              <a:t>liquidity</a:t>
            </a:r>
            <a:r>
              <a:rPr lang="de-CH" baseline="0" noProof="0" dirty="0" smtClean="0"/>
              <a:t> </a:t>
            </a:r>
            <a:r>
              <a:rPr lang="de-CH" baseline="0" noProof="0" dirty="0" err="1" smtClean="0"/>
              <a:t>to</a:t>
            </a:r>
            <a:r>
              <a:rPr lang="de-CH" baseline="0" noProof="0" dirty="0" smtClean="0"/>
              <a:t> </a:t>
            </a:r>
            <a:r>
              <a:rPr lang="de-CH" baseline="0" noProof="0" dirty="0" err="1" smtClean="0"/>
              <a:t>pay</a:t>
            </a:r>
            <a:r>
              <a:rPr lang="de-CH" baseline="0" noProof="0" dirty="0" smtClean="0"/>
              <a:t> </a:t>
            </a:r>
            <a:r>
              <a:rPr lang="de-CH" baseline="0" noProof="0" dirty="0" err="1" smtClean="0"/>
              <a:t>premiums</a:t>
            </a:r>
            <a:r>
              <a:rPr lang="de-CH" baseline="0" noProof="0" dirty="0" smtClean="0"/>
              <a:t> so </a:t>
            </a:r>
            <a:r>
              <a:rPr lang="de-CH" baseline="0" noProof="0" dirty="0" err="1" smtClean="0"/>
              <a:t>that</a:t>
            </a:r>
            <a:r>
              <a:rPr lang="de-CH" baseline="0" noProof="0" dirty="0" smtClean="0"/>
              <a:t> </a:t>
            </a:r>
            <a:r>
              <a:rPr lang="de-CH" baseline="0" noProof="0" dirty="0" err="1" smtClean="0"/>
              <a:t>policies</a:t>
            </a:r>
            <a:r>
              <a:rPr lang="de-CH" baseline="0" noProof="0" dirty="0" smtClean="0"/>
              <a:t> </a:t>
            </a:r>
            <a:r>
              <a:rPr lang="de-CH" baseline="0" noProof="0" dirty="0" err="1" smtClean="0"/>
              <a:t>lapse</a:t>
            </a:r>
            <a:endParaRPr lang="de-CH" baseline="0" noProof="0" dirty="0" smtClean="0"/>
          </a:p>
          <a:p>
            <a:r>
              <a:rPr lang="de-CH" baseline="0" noProof="0" dirty="0" smtClean="0"/>
              <a:t>-&gt; </a:t>
            </a:r>
            <a:r>
              <a:rPr lang="de-CH" baseline="0" noProof="0" dirty="0" err="1" smtClean="0"/>
              <a:t>insurer</a:t>
            </a:r>
            <a:r>
              <a:rPr lang="de-CH" baseline="0" noProof="0" dirty="0" smtClean="0"/>
              <a:t> </a:t>
            </a:r>
            <a:r>
              <a:rPr lang="de-CH" baseline="0" noProof="0" dirty="0" err="1" smtClean="0"/>
              <a:t>default</a:t>
            </a:r>
            <a:r>
              <a:rPr lang="de-CH" baseline="0" noProof="0" dirty="0" smtClean="0"/>
              <a:t>: </a:t>
            </a:r>
            <a:r>
              <a:rPr lang="de-CH" baseline="0" noProof="0" dirty="0" err="1" smtClean="0"/>
              <a:t>insurance</a:t>
            </a:r>
            <a:r>
              <a:rPr lang="de-CH" baseline="0" noProof="0" dirty="0" smtClean="0"/>
              <a:t> </a:t>
            </a:r>
            <a:r>
              <a:rPr lang="de-CH" baseline="0" noProof="0" dirty="0" err="1" smtClean="0"/>
              <a:t>company</a:t>
            </a:r>
            <a:r>
              <a:rPr lang="de-CH" baseline="0" noProof="0" dirty="0" smtClean="0"/>
              <a:t> </a:t>
            </a:r>
            <a:r>
              <a:rPr lang="de-CH" baseline="0" noProof="0" dirty="0" err="1" smtClean="0"/>
              <a:t>cannot</a:t>
            </a:r>
            <a:r>
              <a:rPr lang="de-CH" baseline="0" noProof="0" dirty="0" smtClean="0"/>
              <a:t> </a:t>
            </a:r>
            <a:r>
              <a:rPr lang="de-CH" baseline="0" noProof="0" dirty="0" err="1" smtClean="0"/>
              <a:t>pay</a:t>
            </a:r>
            <a:r>
              <a:rPr lang="de-CH" baseline="0" noProof="0" dirty="0" smtClean="0"/>
              <a:t> </a:t>
            </a:r>
            <a:r>
              <a:rPr lang="de-CH" baseline="0" noProof="0" dirty="0" err="1" smtClean="0"/>
              <a:t>death</a:t>
            </a:r>
            <a:r>
              <a:rPr lang="de-CH" baseline="0" noProof="0" dirty="0" smtClean="0"/>
              <a:t> </a:t>
            </a:r>
            <a:r>
              <a:rPr lang="de-CH" baseline="0" noProof="0" dirty="0" err="1" smtClean="0"/>
              <a:t>benefit</a:t>
            </a:r>
            <a:r>
              <a:rPr lang="de-CH" baseline="0" noProof="0" dirty="0" smtClean="0"/>
              <a:t> </a:t>
            </a:r>
            <a:r>
              <a:rPr lang="de-CH" baseline="0" noProof="0" dirty="0" err="1" smtClean="0"/>
              <a:t>anymore</a:t>
            </a:r>
            <a:endParaRPr lang="en-US" baseline="0" noProof="0" dirty="0" smtClean="0"/>
          </a:p>
          <a:p>
            <a:r>
              <a:rPr lang="de-CH" baseline="0" noProof="0" dirty="0" smtClean="0"/>
              <a:t>Balance: </a:t>
            </a:r>
            <a:r>
              <a:rPr lang="de-CH" u="sng" baseline="0" noProof="0" dirty="0" err="1" smtClean="0"/>
              <a:t>how</a:t>
            </a:r>
            <a:r>
              <a:rPr lang="de-CH" u="sng" baseline="0" noProof="0" dirty="0" smtClean="0"/>
              <a:t> </a:t>
            </a:r>
            <a:r>
              <a:rPr lang="de-CH" baseline="0" noProof="0" dirty="0" err="1" smtClean="0"/>
              <a:t>does</a:t>
            </a:r>
            <a:r>
              <a:rPr lang="de-CH" baseline="0" noProof="0" dirty="0" smtClean="0"/>
              <a:t> </a:t>
            </a:r>
            <a:r>
              <a:rPr lang="de-CH" baseline="0" noProof="0" dirty="0" err="1" smtClean="0"/>
              <a:t>the</a:t>
            </a:r>
            <a:r>
              <a:rPr lang="de-CH" baseline="0" noProof="0" dirty="0" smtClean="0"/>
              <a:t> cash </a:t>
            </a:r>
            <a:r>
              <a:rPr lang="de-CH" baseline="0" noProof="0" dirty="0" err="1" smtClean="0"/>
              <a:t>flow</a:t>
            </a:r>
            <a:r>
              <a:rPr lang="de-CH" baseline="0" noProof="0" dirty="0" smtClean="0"/>
              <a:t> </a:t>
            </a:r>
            <a:r>
              <a:rPr lang="de-CH" baseline="0" noProof="0" dirty="0" err="1" smtClean="0"/>
              <a:t>pattern</a:t>
            </a:r>
            <a:r>
              <a:rPr lang="de-CH" baseline="0" noProof="0" dirty="0" smtClean="0"/>
              <a:t> of </a:t>
            </a:r>
            <a:r>
              <a:rPr lang="de-CH" baseline="0" noProof="0" dirty="0" err="1" smtClean="0"/>
              <a:t>the</a:t>
            </a:r>
            <a:r>
              <a:rPr lang="de-CH" baseline="0" noProof="0" dirty="0" smtClean="0"/>
              <a:t> </a:t>
            </a:r>
            <a:r>
              <a:rPr lang="de-CH" baseline="0" noProof="0" dirty="0" err="1" smtClean="0"/>
              <a:t>portfolio</a:t>
            </a:r>
            <a:r>
              <a:rPr lang="de-CH" baseline="0" noProof="0" dirty="0" smtClean="0"/>
              <a:t> </a:t>
            </a:r>
            <a:r>
              <a:rPr lang="de-CH" baseline="0" noProof="0" dirty="0" err="1" smtClean="0"/>
              <a:t>look</a:t>
            </a:r>
            <a:r>
              <a:rPr lang="de-CH" baseline="0" noProof="0" dirty="0" smtClean="0"/>
              <a:t>?</a:t>
            </a:r>
            <a:endParaRPr lang="en-US" noProof="0" dirty="0" smtClean="0"/>
          </a:p>
          <a:p>
            <a:endParaRPr lang="de-CH" noProof="0" dirty="0" smtClean="0"/>
          </a:p>
          <a:p>
            <a:r>
              <a:rPr lang="de-CH" noProof="0" dirty="0" smtClean="0"/>
              <a:t>Default </a:t>
            </a:r>
            <a:r>
              <a:rPr lang="de-CH" noProof="0" dirty="0" err="1" smtClean="0"/>
              <a:t>and</a:t>
            </a:r>
            <a:r>
              <a:rPr lang="de-CH" noProof="0" dirty="0" smtClean="0"/>
              <a:t> </a:t>
            </a:r>
            <a:r>
              <a:rPr lang="de-CH" noProof="0" dirty="0" err="1" smtClean="0"/>
              <a:t>trigger</a:t>
            </a:r>
            <a:r>
              <a:rPr lang="de-CH" noProof="0" dirty="0" smtClean="0"/>
              <a:t> </a:t>
            </a:r>
            <a:r>
              <a:rPr lang="de-CH" noProof="0" dirty="0" err="1" smtClean="0"/>
              <a:t>event</a:t>
            </a:r>
            <a:r>
              <a:rPr lang="de-CH" baseline="0" noProof="0" dirty="0" smtClean="0"/>
              <a:t> </a:t>
            </a:r>
            <a:r>
              <a:rPr lang="de-CH" noProof="0" dirty="0" err="1" smtClean="0"/>
              <a:t>lead</a:t>
            </a:r>
            <a:r>
              <a:rPr lang="de-CH" noProof="0" dirty="0" smtClean="0"/>
              <a:t> </a:t>
            </a:r>
            <a:r>
              <a:rPr lang="de-CH" noProof="0" dirty="0" err="1" smtClean="0"/>
              <a:t>to</a:t>
            </a:r>
            <a:r>
              <a:rPr lang="de-CH" noProof="0" dirty="0" smtClean="0"/>
              <a:t> </a:t>
            </a:r>
            <a:r>
              <a:rPr lang="de-CH" noProof="0" dirty="0" err="1" smtClean="0"/>
              <a:t>termination</a:t>
            </a:r>
            <a:r>
              <a:rPr lang="de-CH" noProof="0" dirty="0" smtClean="0"/>
              <a:t> of </a:t>
            </a:r>
            <a:r>
              <a:rPr lang="de-CH" noProof="0" dirty="0" err="1" smtClean="0"/>
              <a:t>the</a:t>
            </a:r>
            <a:r>
              <a:rPr lang="de-CH" noProof="0" dirty="0" smtClean="0"/>
              <a:t> deal</a:t>
            </a:r>
            <a:endParaRPr lang="en-US" noProof="0" dirty="0" smtClean="0"/>
          </a:p>
          <a:p>
            <a:r>
              <a:rPr lang="en-US" noProof="0" dirty="0" smtClean="0"/>
              <a:t>Prepayment leads to acceleration but</a:t>
            </a:r>
            <a:r>
              <a:rPr lang="en-US" baseline="0" noProof="0" dirty="0" smtClean="0"/>
              <a:t> not prolongation</a:t>
            </a:r>
          </a:p>
          <a:p>
            <a:r>
              <a:rPr lang="en-US" baseline="0" noProof="0" dirty="0" smtClean="0"/>
              <a:t>Random time of death can cause both acceleration and prolongation</a:t>
            </a:r>
            <a:endParaRPr lang="en-US" noProof="0" dirty="0"/>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6</a:t>
            </a:fld>
            <a:endParaRPr lang="de-DE"/>
          </a:p>
        </p:txBody>
      </p:sp>
    </p:spTree>
    <p:extLst>
      <p:ext uri="{BB962C8B-B14F-4D97-AF65-F5344CB8AC3E}">
        <p14:creationId xmlns:p14="http://schemas.microsoft.com/office/powerpoint/2010/main" val="241430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smtClean="0"/>
              <a:t>Purchase</a:t>
            </a:r>
            <a:r>
              <a:rPr lang="de-CH" dirty="0" smtClean="0"/>
              <a:t> </a:t>
            </a:r>
            <a:r>
              <a:rPr lang="de-CH" dirty="0" err="1" smtClean="0"/>
              <a:t>price</a:t>
            </a:r>
            <a:r>
              <a:rPr lang="de-CH" dirty="0" smtClean="0"/>
              <a:t> </a:t>
            </a:r>
            <a:r>
              <a:rPr lang="de-CH" dirty="0" err="1" smtClean="0"/>
              <a:t>crucial</a:t>
            </a:r>
            <a:r>
              <a:rPr lang="de-CH" dirty="0" smtClean="0"/>
              <a:t> – </a:t>
            </a:r>
            <a:r>
              <a:rPr lang="de-CH" dirty="0" err="1" smtClean="0"/>
              <a:t>can</a:t>
            </a:r>
            <a:r>
              <a:rPr lang="de-CH" dirty="0" smtClean="0"/>
              <a:t> </a:t>
            </a:r>
            <a:r>
              <a:rPr lang="de-CH" dirty="0" err="1" smtClean="0"/>
              <a:t>already</a:t>
            </a:r>
            <a:r>
              <a:rPr lang="de-CH" baseline="0" dirty="0" smtClean="0"/>
              <a:t> </a:t>
            </a:r>
            <a:r>
              <a:rPr lang="de-CH" baseline="0" dirty="0" err="1" smtClean="0"/>
              <a:t>get</a:t>
            </a:r>
            <a:r>
              <a:rPr lang="de-CH" baseline="0" dirty="0" smtClean="0"/>
              <a:t> </a:t>
            </a:r>
            <a:r>
              <a:rPr lang="de-CH" baseline="0" dirty="0" err="1" smtClean="0"/>
              <a:t>it</a:t>
            </a:r>
            <a:r>
              <a:rPr lang="de-CH" baseline="0" dirty="0" smtClean="0"/>
              <a:t> all </a:t>
            </a:r>
            <a:r>
              <a:rPr lang="de-CH" baseline="0" dirty="0" err="1" smtClean="0"/>
              <a:t>wrong</a:t>
            </a:r>
            <a:r>
              <a:rPr lang="de-CH" baseline="0" dirty="0" smtClean="0"/>
              <a:t> </a:t>
            </a:r>
            <a:r>
              <a:rPr lang="de-CH" baseline="0" dirty="0" err="1" smtClean="0"/>
              <a:t>here</a:t>
            </a:r>
            <a:endParaRPr lang="de-CH" baseline="0" dirty="0" smtClean="0"/>
          </a:p>
          <a:p>
            <a:r>
              <a:rPr lang="de-CH" baseline="0" dirty="0" err="1" smtClean="0"/>
              <a:t>If</a:t>
            </a:r>
            <a:r>
              <a:rPr lang="de-CH" baseline="0" dirty="0" smtClean="0"/>
              <a:t> </a:t>
            </a:r>
            <a:r>
              <a:rPr lang="de-CH" baseline="0" dirty="0" err="1" smtClean="0"/>
              <a:t>you</a:t>
            </a:r>
            <a:r>
              <a:rPr lang="de-CH" baseline="0" dirty="0" smtClean="0"/>
              <a:t> </a:t>
            </a:r>
            <a:r>
              <a:rPr lang="de-CH" baseline="0" dirty="0" err="1" smtClean="0"/>
              <a:t>buy</a:t>
            </a:r>
            <a:r>
              <a:rPr lang="de-CH" baseline="0" dirty="0" smtClean="0"/>
              <a:t> </a:t>
            </a:r>
            <a:r>
              <a:rPr lang="de-CH" baseline="0" dirty="0" err="1" smtClean="0"/>
              <a:t>substantially</a:t>
            </a:r>
            <a:r>
              <a:rPr lang="de-CH" baseline="0" dirty="0" smtClean="0"/>
              <a:t> </a:t>
            </a:r>
            <a:r>
              <a:rPr lang="de-CH" baseline="0" dirty="0" err="1" smtClean="0"/>
              <a:t>above</a:t>
            </a:r>
            <a:r>
              <a:rPr lang="de-CH" baseline="0" dirty="0" smtClean="0"/>
              <a:t> </a:t>
            </a:r>
            <a:r>
              <a:rPr lang="de-CH" baseline="0" dirty="0" err="1" smtClean="0"/>
              <a:t>market</a:t>
            </a:r>
            <a:r>
              <a:rPr lang="de-CH" baseline="0" dirty="0" smtClean="0"/>
              <a:t> (e.g., due </a:t>
            </a:r>
            <a:r>
              <a:rPr lang="de-CH" baseline="0" dirty="0" err="1" smtClean="0"/>
              <a:t>to</a:t>
            </a:r>
            <a:r>
              <a:rPr lang="de-CH" baseline="0" dirty="0" smtClean="0"/>
              <a:t> LE </a:t>
            </a:r>
            <a:r>
              <a:rPr lang="de-CH" baseline="0" dirty="0" err="1" smtClean="0"/>
              <a:t>estimates</a:t>
            </a:r>
            <a:r>
              <a:rPr lang="de-CH" baseline="0" dirty="0" smtClean="0"/>
              <a:t> </a:t>
            </a:r>
            <a:r>
              <a:rPr lang="de-CH" baseline="0" dirty="0" err="1" smtClean="0"/>
              <a:t>that</a:t>
            </a:r>
            <a:r>
              <a:rPr lang="de-CH" baseline="0" dirty="0" smtClean="0"/>
              <a:t> </a:t>
            </a:r>
            <a:r>
              <a:rPr lang="de-CH" baseline="0" dirty="0" err="1" smtClean="0"/>
              <a:t>are</a:t>
            </a:r>
            <a:r>
              <a:rPr lang="de-CH" baseline="0" dirty="0" smtClean="0"/>
              <a:t> </a:t>
            </a:r>
            <a:r>
              <a:rPr lang="de-CH" baseline="0" dirty="0" err="1" smtClean="0"/>
              <a:t>too</a:t>
            </a:r>
            <a:r>
              <a:rPr lang="de-CH" baseline="0" dirty="0" smtClean="0"/>
              <a:t> </a:t>
            </a:r>
            <a:r>
              <a:rPr lang="de-CH" baseline="0" dirty="0" err="1" smtClean="0"/>
              <a:t>short</a:t>
            </a:r>
            <a:r>
              <a:rPr lang="de-CH" baseline="0" dirty="0" smtClean="0"/>
              <a:t>), </a:t>
            </a:r>
            <a:r>
              <a:rPr lang="de-CH" baseline="0" dirty="0" err="1" smtClean="0"/>
              <a:t>the</a:t>
            </a:r>
            <a:r>
              <a:rPr lang="de-CH" baseline="0" dirty="0" smtClean="0"/>
              <a:t> </a:t>
            </a:r>
            <a:r>
              <a:rPr lang="de-CH" baseline="0" dirty="0" err="1" smtClean="0"/>
              <a:t>return</a:t>
            </a:r>
            <a:r>
              <a:rPr lang="de-CH" baseline="0" dirty="0" smtClean="0"/>
              <a:t> </a:t>
            </a:r>
            <a:r>
              <a:rPr lang="de-CH" baseline="0" dirty="0" err="1" smtClean="0"/>
              <a:t>target</a:t>
            </a:r>
            <a:r>
              <a:rPr lang="de-CH" baseline="0" dirty="0" smtClean="0"/>
              <a:t> of </a:t>
            </a:r>
            <a:r>
              <a:rPr lang="de-CH" baseline="0" dirty="0" err="1" smtClean="0"/>
              <a:t>the</a:t>
            </a:r>
            <a:r>
              <a:rPr lang="de-CH" baseline="0" dirty="0" smtClean="0"/>
              <a:t> </a:t>
            </a:r>
            <a:r>
              <a:rPr lang="de-CH" baseline="0" dirty="0" err="1" smtClean="0"/>
              <a:t>securities</a:t>
            </a:r>
            <a:r>
              <a:rPr lang="de-CH" baseline="0" dirty="0" smtClean="0"/>
              <a:t> will not </a:t>
            </a:r>
            <a:r>
              <a:rPr lang="de-CH" baseline="0" dirty="0" err="1" smtClean="0"/>
              <a:t>be</a:t>
            </a:r>
            <a:r>
              <a:rPr lang="de-CH" baseline="0" dirty="0" smtClean="0"/>
              <a:t> </a:t>
            </a:r>
            <a:r>
              <a:rPr lang="de-CH" baseline="0" dirty="0" err="1" smtClean="0"/>
              <a:t>achievable</a:t>
            </a:r>
            <a:endParaRPr lang="en-US" dirty="0"/>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7</a:t>
            </a:fld>
            <a:endParaRPr lang="de-DE"/>
          </a:p>
        </p:txBody>
      </p:sp>
    </p:spTree>
    <p:extLst>
      <p:ext uri="{BB962C8B-B14F-4D97-AF65-F5344CB8AC3E}">
        <p14:creationId xmlns:p14="http://schemas.microsoft.com/office/powerpoint/2010/main" val="155093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Cash </a:t>
            </a:r>
            <a:r>
              <a:rPr lang="de-CH" dirty="0" err="1" smtClean="0"/>
              <a:t>collateral</a:t>
            </a:r>
            <a:r>
              <a:rPr lang="de-CH" dirty="0" smtClean="0"/>
              <a:t>: </a:t>
            </a:r>
            <a:r>
              <a:rPr lang="de-CH" dirty="0" err="1" smtClean="0"/>
              <a:t>opportunity</a:t>
            </a:r>
            <a:r>
              <a:rPr lang="de-CH" dirty="0" smtClean="0"/>
              <a:t> </a:t>
            </a:r>
            <a:r>
              <a:rPr lang="de-CH" dirty="0" err="1" smtClean="0"/>
              <a:t>cost</a:t>
            </a:r>
            <a:r>
              <a:rPr lang="de-CH" dirty="0" smtClean="0"/>
              <a:t> </a:t>
            </a:r>
            <a:r>
              <a:rPr lang="de-CH" dirty="0" err="1" smtClean="0"/>
              <a:t>since</a:t>
            </a:r>
            <a:r>
              <a:rPr lang="de-CH" dirty="0" smtClean="0"/>
              <a:t> not </a:t>
            </a:r>
            <a:r>
              <a:rPr lang="de-CH" dirty="0" err="1" smtClean="0"/>
              <a:t>invested</a:t>
            </a:r>
            <a:r>
              <a:rPr lang="de-CH" dirty="0" smtClean="0"/>
              <a:t> in </a:t>
            </a:r>
            <a:r>
              <a:rPr lang="de-CH" dirty="0" err="1" smtClean="0"/>
              <a:t>asset</a:t>
            </a:r>
            <a:r>
              <a:rPr lang="de-CH" dirty="0" smtClean="0"/>
              <a:t> </a:t>
            </a:r>
            <a:r>
              <a:rPr lang="de-CH" dirty="0" err="1" smtClean="0"/>
              <a:t>class</a:t>
            </a:r>
            <a:r>
              <a:rPr lang="de-CH" baseline="0" dirty="0" smtClean="0"/>
              <a:t> (</a:t>
            </a:r>
            <a:r>
              <a:rPr lang="de-CH" baseline="0" dirty="0" err="1" smtClean="0"/>
              <a:t>and</a:t>
            </a:r>
            <a:r>
              <a:rPr lang="de-CH" baseline="0" dirty="0" smtClean="0"/>
              <a:t> </a:t>
            </a:r>
            <a:r>
              <a:rPr lang="de-CH" baseline="0" dirty="0" err="1" smtClean="0"/>
              <a:t>currently</a:t>
            </a:r>
            <a:r>
              <a:rPr lang="de-CH" baseline="0" dirty="0" smtClean="0"/>
              <a:t> </a:t>
            </a:r>
            <a:r>
              <a:rPr lang="de-CH" baseline="0" dirty="0" err="1" smtClean="0"/>
              <a:t>no</a:t>
            </a:r>
            <a:r>
              <a:rPr lang="de-CH" baseline="0" dirty="0" smtClean="0"/>
              <a:t> </a:t>
            </a:r>
            <a:r>
              <a:rPr lang="de-CH" baseline="0" dirty="0" err="1" smtClean="0"/>
              <a:t>interest</a:t>
            </a:r>
            <a:r>
              <a:rPr lang="de-CH" baseline="0" dirty="0" smtClean="0"/>
              <a:t> </a:t>
            </a:r>
            <a:r>
              <a:rPr lang="de-CH" baseline="0" dirty="0" err="1" smtClean="0"/>
              <a:t>rates</a:t>
            </a:r>
            <a:r>
              <a:rPr lang="de-CH" baseline="0" dirty="0" smtClean="0"/>
              <a:t> on </a:t>
            </a:r>
            <a:r>
              <a:rPr lang="de-CH" baseline="0" dirty="0" err="1" smtClean="0"/>
              <a:t>current</a:t>
            </a:r>
            <a:r>
              <a:rPr lang="de-CH" baseline="0" dirty="0" smtClean="0"/>
              <a:t> </a:t>
            </a:r>
            <a:r>
              <a:rPr lang="de-CH" baseline="0" dirty="0" err="1" smtClean="0"/>
              <a:t>account</a:t>
            </a:r>
            <a:r>
              <a:rPr lang="de-CH" baseline="0" dirty="0" smtClean="0"/>
              <a:t>)</a:t>
            </a:r>
          </a:p>
          <a:p>
            <a:r>
              <a:rPr lang="de-CH" baseline="0" dirty="0" err="1" smtClean="0"/>
              <a:t>Liqudiity</a:t>
            </a:r>
            <a:r>
              <a:rPr lang="de-CH" baseline="0" dirty="0" smtClean="0"/>
              <a:t> </a:t>
            </a:r>
            <a:r>
              <a:rPr lang="de-CH" baseline="0" dirty="0" err="1" smtClean="0"/>
              <a:t>facility</a:t>
            </a:r>
            <a:r>
              <a:rPr lang="de-CH" baseline="0" dirty="0" smtClean="0"/>
              <a:t>: </a:t>
            </a:r>
            <a:r>
              <a:rPr lang="de-CH" baseline="0" dirty="0" err="1" smtClean="0"/>
              <a:t>debt</a:t>
            </a:r>
            <a:r>
              <a:rPr lang="de-CH" baseline="0" dirty="0" smtClean="0"/>
              <a:t> </a:t>
            </a:r>
            <a:r>
              <a:rPr lang="de-CH" baseline="0" dirty="0" err="1" smtClean="0"/>
              <a:t>service</a:t>
            </a:r>
            <a:endParaRPr lang="de-CH" baseline="0" dirty="0" smtClean="0"/>
          </a:p>
          <a:p>
            <a:r>
              <a:rPr lang="de-CH" baseline="0" dirty="0" err="1" smtClean="0"/>
              <a:t>Longevity</a:t>
            </a:r>
            <a:r>
              <a:rPr lang="de-CH" baseline="0" dirty="0" smtClean="0"/>
              <a:t> </a:t>
            </a:r>
            <a:r>
              <a:rPr lang="de-CH" baseline="0" dirty="0" err="1" smtClean="0"/>
              <a:t>insurance</a:t>
            </a:r>
            <a:r>
              <a:rPr lang="de-CH" baseline="0" dirty="0" smtClean="0"/>
              <a:t> (</a:t>
            </a:r>
            <a:r>
              <a:rPr lang="de-CH" baseline="0" dirty="0" err="1" smtClean="0"/>
              <a:t>ultimate</a:t>
            </a:r>
            <a:r>
              <a:rPr lang="de-CH" baseline="0" dirty="0" smtClean="0"/>
              <a:t> </a:t>
            </a:r>
            <a:r>
              <a:rPr lang="de-CH" baseline="0" dirty="0" err="1" smtClean="0"/>
              <a:t>backstop</a:t>
            </a:r>
            <a:r>
              <a:rPr lang="de-CH" baseline="0" dirty="0" smtClean="0"/>
              <a:t>): </a:t>
            </a:r>
            <a:r>
              <a:rPr lang="de-CH" baseline="0" dirty="0" err="1" smtClean="0"/>
              <a:t>the</a:t>
            </a:r>
            <a:r>
              <a:rPr lang="de-CH" baseline="0" dirty="0" smtClean="0"/>
              <a:t> </a:t>
            </a:r>
            <a:r>
              <a:rPr lang="de-CH" baseline="0" dirty="0" err="1" smtClean="0"/>
              <a:t>later</a:t>
            </a:r>
            <a:r>
              <a:rPr lang="de-CH" baseline="0" dirty="0" smtClean="0"/>
              <a:t> </a:t>
            </a:r>
            <a:r>
              <a:rPr lang="de-CH" baseline="0" dirty="0" err="1" smtClean="0"/>
              <a:t>it</a:t>
            </a:r>
            <a:r>
              <a:rPr lang="de-CH" baseline="0" dirty="0" smtClean="0"/>
              <a:t> kicks in, </a:t>
            </a:r>
            <a:r>
              <a:rPr lang="de-CH" baseline="0" dirty="0" err="1" smtClean="0"/>
              <a:t>the</a:t>
            </a:r>
            <a:r>
              <a:rPr lang="de-CH" baseline="0" dirty="0" smtClean="0"/>
              <a:t> </a:t>
            </a:r>
            <a:r>
              <a:rPr lang="de-CH" baseline="0" dirty="0" err="1" smtClean="0"/>
              <a:t>lower</a:t>
            </a:r>
            <a:r>
              <a:rPr lang="de-CH" baseline="0" dirty="0" smtClean="0"/>
              <a:t> </a:t>
            </a:r>
            <a:r>
              <a:rPr lang="de-CH" baseline="0" dirty="0" err="1" smtClean="0"/>
              <a:t>the</a:t>
            </a:r>
            <a:r>
              <a:rPr lang="de-CH" baseline="0" dirty="0" smtClean="0"/>
              <a:t> premium</a:t>
            </a:r>
            <a:endParaRPr lang="de-CH" dirty="0" smtClean="0"/>
          </a:p>
          <a:p>
            <a:r>
              <a:rPr lang="de-CH" dirty="0" err="1" smtClean="0"/>
              <a:t>Excess</a:t>
            </a:r>
            <a:r>
              <a:rPr lang="de-CH" dirty="0" smtClean="0"/>
              <a:t> </a:t>
            </a:r>
            <a:r>
              <a:rPr lang="de-CH" dirty="0" smtClean="0"/>
              <a:t>DB = </a:t>
            </a:r>
            <a:r>
              <a:rPr lang="de-CH" dirty="0" err="1" smtClean="0"/>
              <a:t>difference</a:t>
            </a:r>
            <a:r>
              <a:rPr lang="de-CH" baseline="0" dirty="0" smtClean="0"/>
              <a:t> </a:t>
            </a:r>
            <a:r>
              <a:rPr lang="de-CH" baseline="0" dirty="0" err="1" smtClean="0"/>
              <a:t>between</a:t>
            </a:r>
            <a:r>
              <a:rPr lang="de-CH" baseline="0" dirty="0" smtClean="0"/>
              <a:t> DB cash </a:t>
            </a:r>
            <a:r>
              <a:rPr lang="de-CH" baseline="0" dirty="0" err="1" smtClean="0"/>
              <a:t>flows</a:t>
            </a:r>
            <a:r>
              <a:rPr lang="de-CH" baseline="0" dirty="0" smtClean="0"/>
              <a:t> </a:t>
            </a:r>
            <a:r>
              <a:rPr lang="de-CH" baseline="0" dirty="0" err="1" smtClean="0"/>
              <a:t>received</a:t>
            </a:r>
            <a:r>
              <a:rPr lang="de-CH" baseline="0" dirty="0" smtClean="0"/>
              <a:t> </a:t>
            </a:r>
            <a:r>
              <a:rPr lang="de-CH" baseline="0" dirty="0" err="1" smtClean="0"/>
              <a:t>from</a:t>
            </a:r>
            <a:r>
              <a:rPr lang="de-CH" baseline="0" dirty="0" smtClean="0"/>
              <a:t> </a:t>
            </a:r>
            <a:r>
              <a:rPr lang="de-CH" baseline="0" dirty="0" err="1" smtClean="0"/>
              <a:t>pool</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obligations</a:t>
            </a:r>
            <a:r>
              <a:rPr lang="de-CH" baseline="0" dirty="0" smtClean="0"/>
              <a:t> </a:t>
            </a:r>
            <a:r>
              <a:rPr lang="de-CH" baseline="0" dirty="0" err="1" smtClean="0"/>
              <a:t>to</a:t>
            </a:r>
            <a:r>
              <a:rPr lang="de-CH" baseline="0" dirty="0" smtClean="0"/>
              <a:t> </a:t>
            </a:r>
            <a:r>
              <a:rPr lang="de-CH" baseline="0" dirty="0" err="1" smtClean="0"/>
              <a:t>the</a:t>
            </a:r>
            <a:r>
              <a:rPr lang="de-CH" baseline="0" dirty="0" smtClean="0"/>
              <a:t> </a:t>
            </a:r>
            <a:r>
              <a:rPr lang="de-CH" baseline="0" dirty="0" err="1" smtClean="0"/>
              <a:t>security</a:t>
            </a:r>
            <a:r>
              <a:rPr lang="de-CH" baseline="0" dirty="0" smtClean="0"/>
              <a:t> </a:t>
            </a:r>
            <a:r>
              <a:rPr lang="de-CH" baseline="0" dirty="0" err="1" smtClean="0"/>
              <a:t>holders</a:t>
            </a:r>
            <a:endParaRPr lang="en-US" dirty="0"/>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9</a:t>
            </a:fld>
            <a:endParaRPr lang="de-DE"/>
          </a:p>
        </p:txBody>
      </p:sp>
    </p:spTree>
    <p:extLst>
      <p:ext uri="{BB962C8B-B14F-4D97-AF65-F5344CB8AC3E}">
        <p14:creationId xmlns:p14="http://schemas.microsoft.com/office/powerpoint/2010/main" val="108497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b="1" dirty="0" smtClean="0"/>
              <a:t>General structure</a:t>
            </a:r>
          </a:p>
          <a:p>
            <a:r>
              <a:rPr lang="en-US" dirty="0" smtClean="0"/>
              <a:t>Investors purchase LIBS issued by an SPV, which invests in life insurance policies</a:t>
            </a:r>
          </a:p>
          <a:p>
            <a:r>
              <a:rPr lang="en-US" dirty="0" smtClean="0"/>
              <a:t>The pool of policies is assembled during a ramp-up period and held in a trust account</a:t>
            </a:r>
          </a:p>
          <a:p>
            <a:pPr marL="0" marR="0" lvl="0" indent="0" algn="l" defTabSz="483489" rtl="0" eaLnBrk="1" fontAlgn="base" latinLnBrk="0" hangingPunct="1">
              <a:lnSpc>
                <a:spcPct val="100000"/>
              </a:lnSpc>
              <a:spcBef>
                <a:spcPct val="30000"/>
              </a:spcBef>
              <a:spcAft>
                <a:spcPct val="0"/>
              </a:spcAft>
              <a:buClrTx/>
              <a:buSzTx/>
              <a:buFontTx/>
              <a:buNone/>
              <a:tabLst/>
              <a:defRPr/>
            </a:pPr>
            <a:r>
              <a:rPr lang="en-US" dirty="0" smtClean="0"/>
              <a:t>Selection </a:t>
            </a:r>
            <a:r>
              <a:rPr lang="en-US" dirty="0" smtClean="0"/>
              <a:t>criteria as for fund portfolios: average age, average LE, diversify conditions</a:t>
            </a:r>
          </a:p>
          <a:p>
            <a:endParaRPr lang="en-US" dirty="0"/>
          </a:p>
        </p:txBody>
      </p:sp>
      <p:sp>
        <p:nvSpPr>
          <p:cNvPr id="4" name="Slide Number Placeholder 3"/>
          <p:cNvSpPr>
            <a:spLocks noGrp="1"/>
          </p:cNvSpPr>
          <p:nvPr>
            <p:ph type="sldNum" sz="quarter" idx="10"/>
          </p:nvPr>
        </p:nvSpPr>
        <p:spPr/>
        <p:txBody>
          <a:bodyPr/>
          <a:lstStyle/>
          <a:p>
            <a:pPr>
              <a:defRPr/>
            </a:pPr>
            <a:fld id="{3E3B33FE-C537-4076-B721-53BDA1147625}" type="slidenum">
              <a:rPr lang="de-DE" smtClean="0"/>
              <a:pPr>
                <a:defRPr/>
              </a:pPr>
              <a:t>10</a:t>
            </a:fld>
            <a:endParaRPr lang="de-DE"/>
          </a:p>
        </p:txBody>
      </p:sp>
    </p:spTree>
    <p:extLst>
      <p:ext uri="{BB962C8B-B14F-4D97-AF65-F5344CB8AC3E}">
        <p14:creationId xmlns:p14="http://schemas.microsoft.com/office/powerpoint/2010/main" val="1461391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89768" y="4324798"/>
            <a:ext cx="6840000" cy="1058374"/>
          </a:xfrm>
          <a:prstGeom prst="rect">
            <a:avLst/>
          </a:prstGeom>
        </p:spPr>
        <p:txBody>
          <a:bodyPr lIns="0" tIns="90000" rIns="90000" bIns="90000"/>
          <a:lstStyle>
            <a:lvl1pPr algn="l">
              <a:defRPr sz="3000"/>
            </a:lvl1pPr>
          </a:lstStyle>
          <a:p>
            <a:endParaRPr lang="en-US" noProof="0" dirty="0"/>
          </a:p>
        </p:txBody>
      </p:sp>
      <p:sp>
        <p:nvSpPr>
          <p:cNvPr id="3" name="Subtitle 2"/>
          <p:cNvSpPr>
            <a:spLocks noGrp="1"/>
          </p:cNvSpPr>
          <p:nvPr>
            <p:ph type="subTitle" idx="1"/>
          </p:nvPr>
        </p:nvSpPr>
        <p:spPr>
          <a:xfrm>
            <a:off x="2389768" y="5482299"/>
            <a:ext cx="6840000" cy="1080000"/>
          </a:xfrm>
          <a:prstGeom prst="rect">
            <a:avLst/>
          </a:prstGeom>
        </p:spPr>
        <p:txBody>
          <a:bodyPr lIns="0" tIns="90000" rIns="90000" bIns="90000"/>
          <a:lstStyle>
            <a:lvl1pPr marL="0" indent="0" algn="l">
              <a:spcBef>
                <a:spcPts val="0"/>
              </a:spcBef>
              <a:buNone/>
              <a:defRPr sz="2400">
                <a:solidFill>
                  <a:schemeClr val="tx1"/>
                </a:solidFill>
              </a:defRPr>
            </a:lvl1pPr>
            <a:lvl2pPr marL="483489" indent="0" algn="ctr">
              <a:buNone/>
              <a:defRPr>
                <a:solidFill>
                  <a:schemeClr val="tx1">
                    <a:tint val="75000"/>
                  </a:schemeClr>
                </a:solidFill>
              </a:defRPr>
            </a:lvl2pPr>
            <a:lvl3pPr marL="966978" indent="0" algn="ctr">
              <a:buNone/>
              <a:defRPr>
                <a:solidFill>
                  <a:schemeClr val="tx1">
                    <a:tint val="75000"/>
                  </a:schemeClr>
                </a:solidFill>
              </a:defRPr>
            </a:lvl3pPr>
            <a:lvl4pPr marL="1450467" indent="0" algn="ctr">
              <a:buNone/>
              <a:defRPr>
                <a:solidFill>
                  <a:schemeClr val="tx1">
                    <a:tint val="75000"/>
                  </a:schemeClr>
                </a:solidFill>
              </a:defRPr>
            </a:lvl4pPr>
            <a:lvl5pPr marL="1933956" indent="0" algn="ctr">
              <a:buNone/>
              <a:defRPr>
                <a:solidFill>
                  <a:schemeClr val="tx1">
                    <a:tint val="75000"/>
                  </a:schemeClr>
                </a:solidFill>
              </a:defRPr>
            </a:lvl5pPr>
            <a:lvl6pPr marL="2417445" indent="0" algn="ctr">
              <a:buNone/>
              <a:defRPr>
                <a:solidFill>
                  <a:schemeClr val="tx1">
                    <a:tint val="75000"/>
                  </a:schemeClr>
                </a:solidFill>
              </a:defRPr>
            </a:lvl6pPr>
            <a:lvl7pPr marL="2900934" indent="0" algn="ctr">
              <a:buNone/>
              <a:defRPr>
                <a:solidFill>
                  <a:schemeClr val="tx1">
                    <a:tint val="75000"/>
                  </a:schemeClr>
                </a:solidFill>
              </a:defRPr>
            </a:lvl7pPr>
            <a:lvl8pPr marL="3384423" indent="0" algn="ctr">
              <a:buNone/>
              <a:defRPr>
                <a:solidFill>
                  <a:schemeClr val="tx1">
                    <a:tint val="75000"/>
                  </a:schemeClr>
                </a:solidFill>
              </a:defRPr>
            </a:lvl8pPr>
            <a:lvl9pPr marL="3867912"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7" name="Picture 2" descr="Q:\IVW\Allgemein\Logos\IVW\uni-farbi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798" y="432880"/>
            <a:ext cx="3960000" cy="84438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ChangeArrowheads="1"/>
          </p:cNvSpPr>
          <p:nvPr userDrawn="1"/>
        </p:nvSpPr>
        <p:spPr bwMode="auto">
          <a:xfrm>
            <a:off x="4147" y="1800000"/>
            <a:ext cx="2340000" cy="2340000"/>
          </a:xfrm>
          <a:prstGeom prst="rect">
            <a:avLst/>
          </a:prstGeom>
          <a:solidFill>
            <a:srgbClr val="9BB52D"/>
          </a:solidFill>
          <a:ln w="9525">
            <a:noFill/>
            <a:miter lim="800000"/>
            <a:headEnd/>
            <a:tailEnd/>
          </a:ln>
          <a:effectLst/>
        </p:spPr>
        <p:txBody>
          <a:bodyPr wrap="none" anchor="ctr"/>
          <a:lstStyle/>
          <a:p>
            <a:endParaRPr lang="en-US" noProof="0">
              <a:latin typeface="+mj-lt"/>
            </a:endParaRPr>
          </a:p>
        </p:txBody>
      </p:sp>
      <p:sp>
        <p:nvSpPr>
          <p:cNvPr id="10" name="Rectangle 4"/>
          <p:cNvSpPr>
            <a:spLocks noChangeArrowheads="1"/>
          </p:cNvSpPr>
          <p:nvPr userDrawn="1"/>
        </p:nvSpPr>
        <p:spPr bwMode="auto">
          <a:xfrm>
            <a:off x="2382148" y="1800000"/>
            <a:ext cx="3708000" cy="2340000"/>
          </a:xfrm>
          <a:prstGeom prst="rect">
            <a:avLst/>
          </a:prstGeom>
          <a:solidFill>
            <a:srgbClr val="00822B"/>
          </a:solidFill>
          <a:ln w="9525">
            <a:noFill/>
            <a:miter lim="800000"/>
            <a:headEnd/>
            <a:tailEnd/>
          </a:ln>
          <a:effectLst/>
        </p:spPr>
        <p:txBody>
          <a:bodyPr wrap="none" anchor="ctr"/>
          <a:lstStyle/>
          <a:p>
            <a:endParaRPr lang="en-US" noProof="0">
              <a:latin typeface="+mj-lt"/>
            </a:endParaRPr>
          </a:p>
        </p:txBody>
      </p:sp>
      <p:sp>
        <p:nvSpPr>
          <p:cNvPr id="11" name="Rectangle 10"/>
          <p:cNvSpPr/>
          <p:nvPr userDrawn="1"/>
        </p:nvSpPr>
        <p:spPr bwMode="auto">
          <a:xfrm>
            <a:off x="2382148" y="3450167"/>
            <a:ext cx="706616" cy="689833"/>
          </a:xfrm>
          <a:prstGeom prst="rect">
            <a:avLst/>
          </a:prstGeom>
          <a:solidFill>
            <a:schemeClr val="tx2">
              <a:lumMod val="25000"/>
              <a:lumOff val="75000"/>
            </a:schemeClr>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6697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noProof="0" smtClean="0">
              <a:ln>
                <a:noFill/>
              </a:ln>
              <a:solidFill>
                <a:schemeClr val="tx1"/>
              </a:solidFill>
              <a:effectLst/>
              <a:latin typeface="+mj-lt"/>
            </a:endParaRPr>
          </a:p>
        </p:txBody>
      </p:sp>
      <p:pic>
        <p:nvPicPr>
          <p:cNvPr id="13" name="Picture 26"/>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421265" y="647269"/>
            <a:ext cx="910073" cy="630000"/>
          </a:xfrm>
          <a:prstGeom prst="rect">
            <a:avLst/>
          </a:prstGeom>
          <a:noFill/>
          <a:ln w="9525">
            <a:noFill/>
            <a:miter lim="800000"/>
            <a:headEnd/>
            <a:tailEnd/>
          </a:ln>
        </p:spPr>
      </p:pic>
      <p:pic>
        <p:nvPicPr>
          <p:cNvPr id="14" name="Picture 2" descr="C:\Documents and Settings\bkeel\Desktop\low_res_blue.jp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515581" y="647269"/>
            <a:ext cx="630000" cy="630000"/>
          </a:xfrm>
          <a:prstGeom prst="rect">
            <a:avLst/>
          </a:prstGeom>
          <a:noFill/>
        </p:spPr>
      </p:pic>
    </p:spTree>
    <p:extLst>
      <p:ext uri="{BB962C8B-B14F-4D97-AF65-F5344CB8AC3E}">
        <p14:creationId xmlns:p14="http://schemas.microsoft.com/office/powerpoint/2010/main" val="38158088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5551" y="5040630"/>
            <a:ext cx="5833110" cy="595075"/>
          </a:xfrm>
          <a:prstGeom prst="rect">
            <a:avLst/>
          </a:prstGeom>
        </p:spPr>
        <p:txBody>
          <a:bodyPr lIns="96698" tIns="48349" rIns="96698" bIns="48349"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1905551" y="643414"/>
            <a:ext cx="5833110" cy="4320540"/>
          </a:xfrm>
          <a:prstGeom prst="rect">
            <a:avLst/>
          </a:prstGeom>
        </p:spPr>
        <p:txBody>
          <a:bodyPr lIns="96698" tIns="48349" rIns="96698" bIns="48349"/>
          <a:lstStyle>
            <a:lvl1pPr marL="0" indent="0">
              <a:buNone/>
              <a:defRPr sz="3400"/>
            </a:lvl1pPr>
            <a:lvl2pPr marL="483489" indent="0">
              <a:buNone/>
              <a:defRPr sz="3000"/>
            </a:lvl2pPr>
            <a:lvl3pPr marL="966978" indent="0">
              <a:buNone/>
              <a:defRPr sz="2500"/>
            </a:lvl3pPr>
            <a:lvl4pPr marL="1450467" indent="0">
              <a:buNone/>
              <a:defRPr sz="2100"/>
            </a:lvl4pPr>
            <a:lvl5pPr marL="1933956" indent="0">
              <a:buNone/>
              <a:defRPr sz="2100"/>
            </a:lvl5pPr>
            <a:lvl6pPr marL="2417445" indent="0">
              <a:buNone/>
              <a:defRPr sz="2100"/>
            </a:lvl6pPr>
            <a:lvl7pPr marL="2900934" indent="0">
              <a:buNone/>
              <a:defRPr sz="2100"/>
            </a:lvl7pPr>
            <a:lvl8pPr marL="3384423" indent="0">
              <a:buNone/>
              <a:defRPr sz="2100"/>
            </a:lvl8pPr>
            <a:lvl9pPr marL="3867912" indent="0">
              <a:buNone/>
              <a:defRPr sz="2100"/>
            </a:lvl9pPr>
          </a:lstStyle>
          <a:p>
            <a:endParaRPr lang="en-US"/>
          </a:p>
        </p:txBody>
      </p:sp>
      <p:sp>
        <p:nvSpPr>
          <p:cNvPr id="4" name="Text Placeholder 3"/>
          <p:cNvSpPr>
            <a:spLocks noGrp="1"/>
          </p:cNvSpPr>
          <p:nvPr>
            <p:ph type="body" sz="half" idx="2"/>
          </p:nvPr>
        </p:nvSpPr>
        <p:spPr>
          <a:xfrm>
            <a:off x="1905551" y="5635705"/>
            <a:ext cx="5833110" cy="845105"/>
          </a:xfrm>
          <a:prstGeom prst="rect">
            <a:avLst/>
          </a:prstGeom>
        </p:spPr>
        <p:txBody>
          <a:bodyPr lIns="96698" tIns="48349" rIns="96698" bIns="48349"/>
          <a:lstStyle>
            <a:lvl1pPr marL="0" indent="0">
              <a:buNone/>
              <a:defRPr sz="1500"/>
            </a:lvl1pPr>
            <a:lvl2pPr marL="483489" indent="0">
              <a:buNone/>
              <a:defRPr sz="1300"/>
            </a:lvl2pPr>
            <a:lvl3pPr marL="966978" indent="0">
              <a:buNone/>
              <a:defRPr sz="1100"/>
            </a:lvl3pPr>
            <a:lvl4pPr marL="1450467" indent="0">
              <a:buNone/>
              <a:defRPr sz="1000"/>
            </a:lvl4pPr>
            <a:lvl5pPr marL="1933956" indent="0">
              <a:buNone/>
              <a:defRPr sz="1000"/>
            </a:lvl5pPr>
            <a:lvl6pPr marL="2417445" indent="0">
              <a:buNone/>
              <a:defRPr sz="1000"/>
            </a:lvl6pPr>
            <a:lvl7pPr marL="2900934" indent="0">
              <a:buNone/>
              <a:defRPr sz="1000"/>
            </a:lvl7pPr>
            <a:lvl8pPr marL="3384423" indent="0">
              <a:buNone/>
              <a:defRPr sz="1000"/>
            </a:lvl8pPr>
            <a:lvl9pPr marL="3867912"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486092" y="6674168"/>
            <a:ext cx="2268432" cy="383381"/>
          </a:xfrm>
          <a:prstGeom prst="rect">
            <a:avLst/>
          </a:prstGeom>
        </p:spPr>
        <p:txBody>
          <a:bodyPr lIns="96698" tIns="48349" rIns="96698" bIns="48349"/>
          <a:lstStyle/>
          <a:p>
            <a:fld id="{56EE46A0-562E-4965-8AA4-80047020121A}" type="datetimeFigureOut">
              <a:rPr lang="en-US" smtClean="0"/>
              <a:t>1/25/2017</a:t>
            </a:fld>
            <a:endParaRPr lang="en-US"/>
          </a:p>
        </p:txBody>
      </p:sp>
      <p:sp>
        <p:nvSpPr>
          <p:cNvPr id="6" name="Footer Placeholder 5"/>
          <p:cNvSpPr>
            <a:spLocks noGrp="1"/>
          </p:cNvSpPr>
          <p:nvPr>
            <p:ph type="ftr" sz="quarter" idx="11"/>
          </p:nvPr>
        </p:nvSpPr>
        <p:spPr>
          <a:xfrm>
            <a:off x="3321632" y="6555001"/>
            <a:ext cx="3078586" cy="502548"/>
          </a:xfrm>
          <a:prstGeom prst="rect">
            <a:avLst/>
          </a:prstGeom>
        </p:spPr>
        <p:txBody>
          <a:bodyPr lIns="96698" tIns="48349" rIns="96698" bIns="48349"/>
          <a:lstStyle/>
          <a:p>
            <a:endParaRPr lang="en-US"/>
          </a:p>
        </p:txBody>
      </p:sp>
      <p:sp>
        <p:nvSpPr>
          <p:cNvPr id="7" name="Slide Number Placeholder 6"/>
          <p:cNvSpPr>
            <a:spLocks noGrp="1"/>
          </p:cNvSpPr>
          <p:nvPr>
            <p:ph type="sldNum" sz="quarter" idx="12"/>
          </p:nvPr>
        </p:nvSpPr>
        <p:spPr>
          <a:xfrm>
            <a:off x="6967326" y="6674168"/>
            <a:ext cx="2268432" cy="383381"/>
          </a:xfrm>
          <a:prstGeom prst="rect">
            <a:avLst/>
          </a:prstGeom>
        </p:spPr>
        <p:txBody>
          <a:bodyPr lIns="96698" tIns="48349" rIns="96698" bIns="48349"/>
          <a:lstStyle/>
          <a:p>
            <a:fld id="{7A53C842-FD4E-4B72-870F-108E9AD5BBE8}" type="slidenum">
              <a:rPr lang="en-US" smtClean="0"/>
              <a:t>‹#›</a:t>
            </a:fld>
            <a:endParaRPr lang="en-US"/>
          </a:p>
        </p:txBody>
      </p:sp>
    </p:spTree>
    <p:extLst>
      <p:ext uri="{BB962C8B-B14F-4D97-AF65-F5344CB8AC3E}">
        <p14:creationId xmlns:p14="http://schemas.microsoft.com/office/powerpoint/2010/main" val="243364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6093" y="288370"/>
            <a:ext cx="8749665" cy="1200150"/>
          </a:xfrm>
          <a:prstGeom prst="rect">
            <a:avLst/>
          </a:prstGeom>
        </p:spPr>
        <p:txBody>
          <a:bodyPr lIns="96698" tIns="48349" rIns="96698" bIns="48349"/>
          <a:lstStyle/>
          <a:p>
            <a:r>
              <a:rPr lang="en-US" smtClean="0"/>
              <a:t>Click to edit Master title style</a:t>
            </a:r>
            <a:endParaRPr lang="en-US"/>
          </a:p>
        </p:txBody>
      </p:sp>
      <p:sp>
        <p:nvSpPr>
          <p:cNvPr id="3" name="Vertical Text Placeholder 2"/>
          <p:cNvSpPr>
            <a:spLocks noGrp="1"/>
          </p:cNvSpPr>
          <p:nvPr>
            <p:ph type="body" orient="vert" idx="1"/>
          </p:nvPr>
        </p:nvSpPr>
        <p:spPr>
          <a:xfrm>
            <a:off x="486093" y="1680211"/>
            <a:ext cx="8749665" cy="4752261"/>
          </a:xfrm>
          <a:prstGeom prst="rect">
            <a:avLst/>
          </a:prstGeom>
        </p:spPr>
        <p:txBody>
          <a:bodyPr vert="eaVert" lIns="96698" tIns="48349" rIns="96698" bIns="4834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86092" y="6674168"/>
            <a:ext cx="2268432" cy="383381"/>
          </a:xfrm>
          <a:prstGeom prst="rect">
            <a:avLst/>
          </a:prstGeom>
        </p:spPr>
        <p:txBody>
          <a:bodyPr lIns="96698" tIns="48349" rIns="96698" bIns="48349"/>
          <a:lstStyle/>
          <a:p>
            <a:fld id="{56EE46A0-562E-4965-8AA4-80047020121A}" type="datetimeFigureOut">
              <a:rPr lang="en-US" smtClean="0"/>
              <a:t>1/25/2017</a:t>
            </a:fld>
            <a:endParaRPr lang="en-US"/>
          </a:p>
        </p:txBody>
      </p:sp>
      <p:sp>
        <p:nvSpPr>
          <p:cNvPr id="5" name="Footer Placeholder 4"/>
          <p:cNvSpPr>
            <a:spLocks noGrp="1"/>
          </p:cNvSpPr>
          <p:nvPr>
            <p:ph type="ftr" sz="quarter" idx="11"/>
          </p:nvPr>
        </p:nvSpPr>
        <p:spPr>
          <a:xfrm>
            <a:off x="3321632" y="6555001"/>
            <a:ext cx="3078586" cy="502548"/>
          </a:xfrm>
          <a:prstGeom prst="rect">
            <a:avLst/>
          </a:prstGeom>
        </p:spPr>
        <p:txBody>
          <a:bodyPr lIns="96698" tIns="48349" rIns="96698" bIns="48349"/>
          <a:lstStyle/>
          <a:p>
            <a:endParaRPr lang="en-US"/>
          </a:p>
        </p:txBody>
      </p:sp>
      <p:sp>
        <p:nvSpPr>
          <p:cNvPr id="6" name="Slide Number Placeholder 5"/>
          <p:cNvSpPr>
            <a:spLocks noGrp="1"/>
          </p:cNvSpPr>
          <p:nvPr>
            <p:ph type="sldNum" sz="quarter" idx="12"/>
          </p:nvPr>
        </p:nvSpPr>
        <p:spPr>
          <a:xfrm>
            <a:off x="6967326" y="6674168"/>
            <a:ext cx="2268432" cy="383381"/>
          </a:xfrm>
          <a:prstGeom prst="rect">
            <a:avLst/>
          </a:prstGeom>
        </p:spPr>
        <p:txBody>
          <a:bodyPr lIns="96698" tIns="48349" rIns="96698" bIns="48349"/>
          <a:lstStyle/>
          <a:p>
            <a:fld id="{7A53C842-FD4E-4B72-870F-108E9AD5BBE8}" type="slidenum">
              <a:rPr lang="en-US" smtClean="0"/>
              <a:t>‹#›</a:t>
            </a:fld>
            <a:endParaRPr lang="en-US"/>
          </a:p>
        </p:txBody>
      </p:sp>
    </p:spTree>
    <p:extLst>
      <p:ext uri="{BB962C8B-B14F-4D97-AF65-F5344CB8AC3E}">
        <p14:creationId xmlns:p14="http://schemas.microsoft.com/office/powerpoint/2010/main" val="1629295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341" y="288371"/>
            <a:ext cx="2187416" cy="6144101"/>
          </a:xfrm>
          <a:prstGeom prst="rect">
            <a:avLst/>
          </a:prstGeom>
        </p:spPr>
        <p:txBody>
          <a:bodyPr vert="eaVert" lIns="96698" tIns="48349" rIns="96698" bIns="48349"/>
          <a:lstStyle/>
          <a:p>
            <a:r>
              <a:rPr lang="en-US" smtClean="0"/>
              <a:t>Click to edit Master title style</a:t>
            </a:r>
            <a:endParaRPr lang="en-US"/>
          </a:p>
        </p:txBody>
      </p:sp>
      <p:sp>
        <p:nvSpPr>
          <p:cNvPr id="3" name="Vertical Text Placeholder 2"/>
          <p:cNvSpPr>
            <a:spLocks noGrp="1"/>
          </p:cNvSpPr>
          <p:nvPr>
            <p:ph type="body" orient="vert" idx="1"/>
          </p:nvPr>
        </p:nvSpPr>
        <p:spPr>
          <a:xfrm>
            <a:off x="486092" y="288371"/>
            <a:ext cx="6400218" cy="6144101"/>
          </a:xfrm>
          <a:prstGeom prst="rect">
            <a:avLst/>
          </a:prstGeom>
        </p:spPr>
        <p:txBody>
          <a:bodyPr vert="eaVert" lIns="96698" tIns="48349" rIns="96698" bIns="4834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86092" y="6674168"/>
            <a:ext cx="2268432" cy="383381"/>
          </a:xfrm>
          <a:prstGeom prst="rect">
            <a:avLst/>
          </a:prstGeom>
        </p:spPr>
        <p:txBody>
          <a:bodyPr lIns="96698" tIns="48349" rIns="96698" bIns="48349"/>
          <a:lstStyle/>
          <a:p>
            <a:fld id="{56EE46A0-562E-4965-8AA4-80047020121A}" type="datetimeFigureOut">
              <a:rPr lang="en-US" smtClean="0"/>
              <a:t>1/25/2017</a:t>
            </a:fld>
            <a:endParaRPr lang="en-US"/>
          </a:p>
        </p:txBody>
      </p:sp>
      <p:sp>
        <p:nvSpPr>
          <p:cNvPr id="5" name="Footer Placeholder 4"/>
          <p:cNvSpPr>
            <a:spLocks noGrp="1"/>
          </p:cNvSpPr>
          <p:nvPr>
            <p:ph type="ftr" sz="quarter" idx="11"/>
          </p:nvPr>
        </p:nvSpPr>
        <p:spPr>
          <a:xfrm>
            <a:off x="3321632" y="6555001"/>
            <a:ext cx="3078586" cy="502548"/>
          </a:xfrm>
          <a:prstGeom prst="rect">
            <a:avLst/>
          </a:prstGeom>
        </p:spPr>
        <p:txBody>
          <a:bodyPr lIns="96698" tIns="48349" rIns="96698" bIns="48349"/>
          <a:lstStyle/>
          <a:p>
            <a:endParaRPr lang="en-US"/>
          </a:p>
        </p:txBody>
      </p:sp>
      <p:sp>
        <p:nvSpPr>
          <p:cNvPr id="6" name="Slide Number Placeholder 5"/>
          <p:cNvSpPr>
            <a:spLocks noGrp="1"/>
          </p:cNvSpPr>
          <p:nvPr>
            <p:ph type="sldNum" sz="quarter" idx="12"/>
          </p:nvPr>
        </p:nvSpPr>
        <p:spPr>
          <a:xfrm>
            <a:off x="6967326" y="6674168"/>
            <a:ext cx="2268432" cy="383381"/>
          </a:xfrm>
          <a:prstGeom prst="rect">
            <a:avLst/>
          </a:prstGeom>
        </p:spPr>
        <p:txBody>
          <a:bodyPr lIns="96698" tIns="48349" rIns="96698" bIns="48349"/>
          <a:lstStyle/>
          <a:p>
            <a:fld id="{7A53C842-FD4E-4B72-870F-108E9AD5BBE8}" type="slidenum">
              <a:rPr lang="en-US" smtClean="0"/>
              <a:t>‹#›</a:t>
            </a:fld>
            <a:endParaRPr lang="en-US"/>
          </a:p>
        </p:txBody>
      </p:sp>
    </p:spTree>
    <p:extLst>
      <p:ext uri="{BB962C8B-B14F-4D97-AF65-F5344CB8AC3E}">
        <p14:creationId xmlns:p14="http://schemas.microsoft.com/office/powerpoint/2010/main" val="305412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7358" y="360000"/>
            <a:ext cx="8640000" cy="720000"/>
          </a:xfrm>
          <a:prstGeom prst="rect">
            <a:avLst/>
          </a:prstGeom>
        </p:spPr>
        <p:txBody>
          <a:bodyPr lIns="96698" tIns="48349" rIns="96698" bIns="48349" anchor="ctr" anchorCtr="0">
            <a:normAutofit/>
          </a:bodyPr>
          <a:lstStyle>
            <a:lvl1pPr algn="l">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564849" y="1168690"/>
            <a:ext cx="8640000" cy="5040000"/>
          </a:xfrm>
          <a:prstGeom prst="rect">
            <a:avLst/>
          </a:prstGeom>
        </p:spPr>
        <p:txBody>
          <a:bodyPr lIns="90000" tIns="90000" rIns="90000" bIns="90000"/>
          <a:lstStyle>
            <a:lvl1pPr marL="266700" indent="-266700">
              <a:spcBef>
                <a:spcPts val="0"/>
              </a:spcBef>
              <a:buFont typeface="Arial" pitchFamily="34" charset="0"/>
              <a:buChar char="•"/>
              <a:defRPr sz="1800"/>
            </a:lvl1pPr>
            <a:lvl2pPr marL="282035" indent="-282035">
              <a:spcBef>
                <a:spcPts val="0"/>
              </a:spcBef>
              <a:buFont typeface="Wingdings" pitchFamily="2" charset="2"/>
              <a:buChar char="§"/>
              <a:defRPr sz="1800"/>
            </a:lvl2pPr>
            <a:lvl3pPr marL="534988" indent="-268288">
              <a:spcBef>
                <a:spcPts val="0"/>
              </a:spcBef>
              <a:buFont typeface="Wingdings" pitchFamily="2" charset="2"/>
              <a:buChar char="§"/>
              <a:defRPr sz="1600"/>
            </a:lvl3pPr>
            <a:lvl4pPr marL="801688" indent="-266700">
              <a:spcBef>
                <a:spcPts val="0"/>
              </a:spcBef>
              <a:defRPr sz="1400" b="0"/>
            </a:lvl4pPr>
          </a:lstStyle>
          <a:p>
            <a:pPr lvl="0"/>
            <a:r>
              <a:rPr lang="en-US" dirty="0" smtClean="0"/>
              <a:t>Click to edit Master text styles</a:t>
            </a:r>
          </a:p>
          <a:p>
            <a:pPr lvl="2"/>
            <a:r>
              <a:rPr lang="en-US" dirty="0" smtClean="0"/>
              <a:t>Second level</a:t>
            </a:r>
          </a:p>
          <a:p>
            <a:pPr lvl="3"/>
            <a:r>
              <a:rPr lang="en-US" dirty="0" smtClean="0"/>
              <a:t>Third level</a:t>
            </a:r>
          </a:p>
        </p:txBody>
      </p:sp>
      <p:cxnSp>
        <p:nvCxnSpPr>
          <p:cNvPr id="7" name="Gerade Verbindung 3"/>
          <p:cNvCxnSpPr/>
          <p:nvPr userDrawn="1"/>
        </p:nvCxnSpPr>
        <p:spPr>
          <a:xfrm>
            <a:off x="557358" y="1052537"/>
            <a:ext cx="8640000" cy="0"/>
          </a:xfrm>
          <a:prstGeom prst="line">
            <a:avLst/>
          </a:prstGeom>
          <a:ln w="12700">
            <a:solidFill>
              <a:srgbClr val="339933"/>
            </a:solidFill>
          </a:ln>
        </p:spPr>
        <p:style>
          <a:lnRef idx="2">
            <a:schemeClr val="accent1"/>
          </a:lnRef>
          <a:fillRef idx="0">
            <a:schemeClr val="accent1"/>
          </a:fillRef>
          <a:effectRef idx="1">
            <a:schemeClr val="accent1"/>
          </a:effectRef>
          <a:fontRef idx="minor">
            <a:schemeClr val="tx1"/>
          </a:fontRef>
        </p:style>
      </p:cxnSp>
      <p:pic>
        <p:nvPicPr>
          <p:cNvPr id="8" name="Picture 2" descr="Q:\IVW\Allgemein\Logos\IVW\uni-farbi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251" y="6588000"/>
            <a:ext cx="1688321" cy="3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6324849" y="6552112"/>
            <a:ext cx="2880000" cy="431776"/>
          </a:xfrm>
          <a:prstGeom prst="rect">
            <a:avLst/>
          </a:prstGeom>
          <a:noFill/>
        </p:spPr>
        <p:txBody>
          <a:bodyPr wrap="square" lIns="36000" tIns="36000" rIns="36000" bIns="36000" rtlCol="0" anchor="ctr">
            <a:spAutoFit/>
          </a:bodyPr>
          <a:lstStyle/>
          <a:p>
            <a:pPr algn="r">
              <a:lnSpc>
                <a:spcPts val="1600"/>
              </a:lnSpc>
              <a:spcBef>
                <a:spcPts val="0"/>
              </a:spcBef>
            </a:pPr>
            <a:r>
              <a:rPr lang="en-US" sz="1000" dirty="0" smtClean="0">
                <a:latin typeface="+mj-lt"/>
              </a:rPr>
              <a:t>Life Settlement Securitization| January 2017</a:t>
            </a:r>
          </a:p>
          <a:p>
            <a:pPr algn="r">
              <a:lnSpc>
                <a:spcPct val="100000"/>
              </a:lnSpc>
              <a:spcBef>
                <a:spcPts val="0"/>
              </a:spcBef>
            </a:pPr>
            <a:r>
              <a:rPr lang="en-US" sz="1000" kern="1200" dirty="0" smtClean="0">
                <a:solidFill>
                  <a:schemeClr val="tx1"/>
                </a:solidFill>
                <a:latin typeface="+mj-lt"/>
                <a:ea typeface="+mn-ea"/>
                <a:cs typeface="+mn-cs"/>
              </a:rPr>
              <a:t>AAP Roundtable </a:t>
            </a:r>
            <a:r>
              <a:rPr lang="en-US" sz="1000" kern="1200" dirty="0" smtClean="0">
                <a:solidFill>
                  <a:schemeClr val="tx1"/>
                </a:solidFill>
                <a:latin typeface="Arial" charset="0"/>
                <a:ea typeface="+mn-ea"/>
                <a:cs typeface="+mn-cs"/>
              </a:rPr>
              <a:t>| </a:t>
            </a:r>
            <a:r>
              <a:rPr lang="en-US" sz="1000" dirty="0" smtClean="0">
                <a:latin typeface="+mj-lt"/>
              </a:rPr>
              <a:t>Prof.</a:t>
            </a:r>
            <a:r>
              <a:rPr lang="en-US" sz="1000" baseline="0" dirty="0" smtClean="0">
                <a:latin typeface="+mj-lt"/>
              </a:rPr>
              <a:t> </a:t>
            </a:r>
            <a:r>
              <a:rPr lang="en-US" sz="1000" dirty="0" smtClean="0">
                <a:latin typeface="+mj-lt"/>
              </a:rPr>
              <a:t>Dr. Alexander Braun</a:t>
            </a:r>
            <a:endParaRPr lang="en-US" sz="1000" dirty="0">
              <a:latin typeface="+mj-lt"/>
            </a:endParaRPr>
          </a:p>
        </p:txBody>
      </p:sp>
      <p:sp>
        <p:nvSpPr>
          <p:cNvPr id="9" name="TextBox 8"/>
          <p:cNvSpPr txBox="1"/>
          <p:nvPr userDrawn="1"/>
        </p:nvSpPr>
        <p:spPr>
          <a:xfrm>
            <a:off x="4546950" y="6721409"/>
            <a:ext cx="811641" cy="226591"/>
          </a:xfrm>
          <a:prstGeom prst="rect">
            <a:avLst/>
          </a:prstGeom>
          <a:noFill/>
        </p:spPr>
        <p:txBody>
          <a:bodyPr wrap="square" lIns="36000" tIns="36000" rIns="36000" bIns="36000" rtlCol="0" anchor="b">
            <a:spAutoFit/>
          </a:bodyPr>
          <a:lstStyle/>
          <a:p>
            <a:pPr algn="ctr"/>
            <a:fld id="{99863E95-FF42-41BD-9FBD-3FBB8A4E8C27}" type="slidenum">
              <a:rPr lang="en-US" sz="1000" smtClean="0">
                <a:latin typeface="+mj-lt"/>
              </a:rPr>
              <a:pPr algn="ctr"/>
              <a:t>‹#›</a:t>
            </a:fld>
            <a:endParaRPr lang="en-US" sz="1000" dirty="0">
              <a:latin typeface="+mj-lt"/>
            </a:endParaRPr>
          </a:p>
        </p:txBody>
      </p:sp>
    </p:spTree>
    <p:extLst>
      <p:ext uri="{BB962C8B-B14F-4D97-AF65-F5344CB8AC3E}">
        <p14:creationId xmlns:p14="http://schemas.microsoft.com/office/powerpoint/2010/main" val="3305861761"/>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7358" y="360000"/>
            <a:ext cx="8640000" cy="720000"/>
          </a:xfrm>
          <a:prstGeom prst="rect">
            <a:avLst/>
          </a:prstGeom>
        </p:spPr>
        <p:txBody>
          <a:bodyPr lIns="96698" tIns="48349" rIns="96698" bIns="48349" anchor="ctr" anchorCtr="0">
            <a:normAutofit/>
          </a:bodyPr>
          <a:lstStyle>
            <a:lvl1pPr algn="l">
              <a:defRPr sz="2400"/>
            </a:lvl1pPr>
          </a:lstStyle>
          <a:p>
            <a:r>
              <a:rPr lang="en-US" dirty="0" smtClean="0"/>
              <a:t>Click to edit Master title style</a:t>
            </a:r>
            <a:endParaRPr lang="en-US" dirty="0"/>
          </a:p>
        </p:txBody>
      </p:sp>
      <p:cxnSp>
        <p:nvCxnSpPr>
          <p:cNvPr id="7" name="Gerade Verbindung 3"/>
          <p:cNvCxnSpPr/>
          <p:nvPr userDrawn="1"/>
        </p:nvCxnSpPr>
        <p:spPr>
          <a:xfrm>
            <a:off x="557358" y="1052537"/>
            <a:ext cx="8640000" cy="0"/>
          </a:xfrm>
          <a:prstGeom prst="line">
            <a:avLst/>
          </a:prstGeom>
          <a:ln w="12700">
            <a:solidFill>
              <a:srgbClr val="339933"/>
            </a:solidFill>
          </a:ln>
        </p:spPr>
        <p:style>
          <a:lnRef idx="2">
            <a:schemeClr val="accent1"/>
          </a:lnRef>
          <a:fillRef idx="0">
            <a:schemeClr val="accent1"/>
          </a:fillRef>
          <a:effectRef idx="1">
            <a:schemeClr val="accent1"/>
          </a:effectRef>
          <a:fontRef idx="minor">
            <a:schemeClr val="tx1"/>
          </a:fontRef>
        </p:style>
      </p:cxnSp>
      <p:pic>
        <p:nvPicPr>
          <p:cNvPr id="8" name="Picture 2" descr="Q:\IVW\Allgemein\Logos\IVW\uni-farbi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251" y="6390000"/>
            <a:ext cx="2194817" cy="46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5513795" y="6391150"/>
            <a:ext cx="3691054" cy="466850"/>
          </a:xfrm>
          <a:prstGeom prst="rect">
            <a:avLst/>
          </a:prstGeom>
          <a:noFill/>
        </p:spPr>
        <p:txBody>
          <a:bodyPr wrap="square" lIns="36000" tIns="36000" rIns="36000" bIns="36000" rtlCol="0" anchor="ctr">
            <a:spAutoFit/>
          </a:bodyPr>
          <a:lstStyle/>
          <a:p>
            <a:pPr algn="r">
              <a:lnSpc>
                <a:spcPts val="1600"/>
              </a:lnSpc>
              <a:spcBef>
                <a:spcPts val="0"/>
              </a:spcBef>
            </a:pPr>
            <a:r>
              <a:rPr lang="en-US" sz="1000" dirty="0" smtClean="0">
                <a:latin typeface="+mj-lt"/>
              </a:rPr>
              <a:t>Insurance-Linked Securities | Fall Term 2013</a:t>
            </a:r>
          </a:p>
          <a:p>
            <a:pPr algn="r">
              <a:lnSpc>
                <a:spcPts val="1600"/>
              </a:lnSpc>
              <a:spcBef>
                <a:spcPts val="0"/>
              </a:spcBef>
            </a:pPr>
            <a:r>
              <a:rPr lang="en-US" sz="1000" dirty="0" smtClean="0">
                <a:latin typeface="+mj-lt"/>
              </a:rPr>
              <a:t>Prof.</a:t>
            </a:r>
            <a:r>
              <a:rPr lang="en-US" sz="1000" baseline="0" dirty="0" smtClean="0">
                <a:latin typeface="+mj-lt"/>
              </a:rPr>
              <a:t> </a:t>
            </a:r>
            <a:r>
              <a:rPr lang="en-US" sz="1000" dirty="0" smtClean="0">
                <a:latin typeface="+mj-lt"/>
              </a:rPr>
              <a:t>Dr. Alexander Braun</a:t>
            </a:r>
            <a:endParaRPr lang="en-US" sz="1000" dirty="0">
              <a:latin typeface="+mj-lt"/>
            </a:endParaRPr>
          </a:p>
        </p:txBody>
      </p:sp>
      <p:sp>
        <p:nvSpPr>
          <p:cNvPr id="9" name="TextBox 8"/>
          <p:cNvSpPr txBox="1"/>
          <p:nvPr userDrawn="1"/>
        </p:nvSpPr>
        <p:spPr>
          <a:xfrm>
            <a:off x="4546950" y="6391150"/>
            <a:ext cx="811641" cy="468000"/>
          </a:xfrm>
          <a:prstGeom prst="rect">
            <a:avLst/>
          </a:prstGeom>
          <a:noFill/>
        </p:spPr>
        <p:txBody>
          <a:bodyPr wrap="square" lIns="36000" tIns="36000" rIns="36000" bIns="36000" rtlCol="0" anchor="b">
            <a:spAutoFit/>
          </a:bodyPr>
          <a:lstStyle/>
          <a:p>
            <a:pPr algn="ctr"/>
            <a:fld id="{99863E95-FF42-41BD-9FBD-3FBB8A4E8C27}" type="slidenum">
              <a:rPr lang="en-US" sz="1600" smtClean="0"/>
              <a:pPr algn="ctr"/>
              <a:t>‹#›</a:t>
            </a:fld>
            <a:endParaRPr lang="en-US" sz="1600" dirty="0"/>
          </a:p>
        </p:txBody>
      </p:sp>
    </p:spTree>
    <p:extLst>
      <p:ext uri="{BB962C8B-B14F-4D97-AF65-F5344CB8AC3E}">
        <p14:creationId xmlns:p14="http://schemas.microsoft.com/office/powerpoint/2010/main" val="3394877925"/>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7959" y="4627245"/>
            <a:ext cx="8263573" cy="1430179"/>
          </a:xfrm>
          <a:prstGeom prst="rect">
            <a:avLst/>
          </a:prstGeom>
        </p:spPr>
        <p:txBody>
          <a:bodyPr lIns="96698" tIns="48349" rIns="96698" bIns="48349" anchor="t"/>
          <a:lstStyle>
            <a:lvl1pPr algn="l">
              <a:defRPr sz="4200" b="1" cap="all"/>
            </a:lvl1pPr>
          </a:lstStyle>
          <a:p>
            <a:r>
              <a:rPr lang="en-US" smtClean="0"/>
              <a:t>Click to edit Master title style</a:t>
            </a:r>
            <a:endParaRPr lang="en-US"/>
          </a:p>
        </p:txBody>
      </p:sp>
      <p:sp>
        <p:nvSpPr>
          <p:cNvPr id="3" name="Text Placeholder 2"/>
          <p:cNvSpPr>
            <a:spLocks noGrp="1"/>
          </p:cNvSpPr>
          <p:nvPr>
            <p:ph type="body" idx="1"/>
          </p:nvPr>
        </p:nvSpPr>
        <p:spPr>
          <a:xfrm>
            <a:off x="767959" y="3052049"/>
            <a:ext cx="8263573" cy="1575196"/>
          </a:xfrm>
          <a:prstGeom prst="rect">
            <a:avLst/>
          </a:prstGeom>
        </p:spPr>
        <p:txBody>
          <a:bodyPr lIns="96698" tIns="48349" rIns="96698" bIns="48349" anchor="b"/>
          <a:lstStyle>
            <a:lvl1pPr marL="0" indent="0">
              <a:buNone/>
              <a:defRPr sz="2100">
                <a:solidFill>
                  <a:schemeClr val="tx1">
                    <a:tint val="75000"/>
                  </a:schemeClr>
                </a:solidFill>
              </a:defRPr>
            </a:lvl1pPr>
            <a:lvl2pPr marL="483489" indent="0">
              <a:buNone/>
              <a:defRPr sz="1900">
                <a:solidFill>
                  <a:schemeClr val="tx1">
                    <a:tint val="75000"/>
                  </a:schemeClr>
                </a:solidFill>
              </a:defRPr>
            </a:lvl2pPr>
            <a:lvl3pPr marL="966978" indent="0">
              <a:buNone/>
              <a:defRPr sz="1700">
                <a:solidFill>
                  <a:schemeClr val="tx1">
                    <a:tint val="75000"/>
                  </a:schemeClr>
                </a:solidFill>
              </a:defRPr>
            </a:lvl3pPr>
            <a:lvl4pPr marL="1450467" indent="0">
              <a:buNone/>
              <a:defRPr sz="1500">
                <a:solidFill>
                  <a:schemeClr val="tx1">
                    <a:tint val="75000"/>
                  </a:schemeClr>
                </a:solidFill>
              </a:defRPr>
            </a:lvl4pPr>
            <a:lvl5pPr marL="1933956" indent="0">
              <a:buNone/>
              <a:defRPr sz="1500">
                <a:solidFill>
                  <a:schemeClr val="tx1">
                    <a:tint val="75000"/>
                  </a:schemeClr>
                </a:solidFill>
              </a:defRPr>
            </a:lvl5pPr>
            <a:lvl6pPr marL="2417445" indent="0">
              <a:buNone/>
              <a:defRPr sz="1500">
                <a:solidFill>
                  <a:schemeClr val="tx1">
                    <a:tint val="75000"/>
                  </a:schemeClr>
                </a:solidFill>
              </a:defRPr>
            </a:lvl6pPr>
            <a:lvl7pPr marL="2900934" indent="0">
              <a:buNone/>
              <a:defRPr sz="1500">
                <a:solidFill>
                  <a:schemeClr val="tx1">
                    <a:tint val="75000"/>
                  </a:schemeClr>
                </a:solidFill>
              </a:defRPr>
            </a:lvl7pPr>
            <a:lvl8pPr marL="3384423" indent="0">
              <a:buNone/>
              <a:defRPr sz="1500">
                <a:solidFill>
                  <a:schemeClr val="tx1">
                    <a:tint val="75000"/>
                  </a:schemeClr>
                </a:solidFill>
              </a:defRPr>
            </a:lvl8pPr>
            <a:lvl9pPr marL="3867912"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86092" y="6674168"/>
            <a:ext cx="2268432" cy="383381"/>
          </a:xfrm>
          <a:prstGeom prst="rect">
            <a:avLst/>
          </a:prstGeom>
        </p:spPr>
        <p:txBody>
          <a:bodyPr lIns="96698" tIns="48349" rIns="96698" bIns="48349"/>
          <a:lstStyle/>
          <a:p>
            <a:fld id="{56EE46A0-562E-4965-8AA4-80047020121A}" type="datetimeFigureOut">
              <a:rPr lang="en-US" smtClean="0"/>
              <a:t>1/25/2017</a:t>
            </a:fld>
            <a:endParaRPr lang="en-US"/>
          </a:p>
        </p:txBody>
      </p:sp>
      <p:sp>
        <p:nvSpPr>
          <p:cNvPr id="5" name="Footer Placeholder 4"/>
          <p:cNvSpPr>
            <a:spLocks noGrp="1"/>
          </p:cNvSpPr>
          <p:nvPr>
            <p:ph type="ftr" sz="quarter" idx="11"/>
          </p:nvPr>
        </p:nvSpPr>
        <p:spPr>
          <a:xfrm>
            <a:off x="3321632" y="6555001"/>
            <a:ext cx="3078586" cy="502548"/>
          </a:xfrm>
          <a:prstGeom prst="rect">
            <a:avLst/>
          </a:prstGeom>
        </p:spPr>
        <p:txBody>
          <a:bodyPr lIns="96698" tIns="48349" rIns="96698" bIns="48349"/>
          <a:lstStyle/>
          <a:p>
            <a:endParaRPr lang="en-US"/>
          </a:p>
        </p:txBody>
      </p:sp>
      <p:sp>
        <p:nvSpPr>
          <p:cNvPr id="6" name="Slide Number Placeholder 5"/>
          <p:cNvSpPr>
            <a:spLocks noGrp="1"/>
          </p:cNvSpPr>
          <p:nvPr>
            <p:ph type="sldNum" sz="quarter" idx="12"/>
          </p:nvPr>
        </p:nvSpPr>
        <p:spPr>
          <a:xfrm>
            <a:off x="6967326" y="6674168"/>
            <a:ext cx="2268432" cy="383381"/>
          </a:xfrm>
          <a:prstGeom prst="rect">
            <a:avLst/>
          </a:prstGeom>
        </p:spPr>
        <p:txBody>
          <a:bodyPr lIns="96698" tIns="48349" rIns="96698" bIns="48349"/>
          <a:lstStyle/>
          <a:p>
            <a:fld id="{7A53C842-FD4E-4B72-870F-108E9AD5BBE8}" type="slidenum">
              <a:rPr lang="en-US" smtClean="0"/>
              <a:t>‹#›</a:t>
            </a:fld>
            <a:endParaRPr lang="en-US" dirty="0"/>
          </a:p>
        </p:txBody>
      </p:sp>
    </p:spTree>
    <p:extLst>
      <p:ext uri="{BB962C8B-B14F-4D97-AF65-F5344CB8AC3E}">
        <p14:creationId xmlns:p14="http://schemas.microsoft.com/office/powerpoint/2010/main" val="34490599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6093" y="288370"/>
            <a:ext cx="8749665" cy="1200150"/>
          </a:xfrm>
          <a:prstGeom prst="rect">
            <a:avLst/>
          </a:prstGeom>
        </p:spPr>
        <p:txBody>
          <a:bodyPr lIns="96698" tIns="48349" rIns="96698" bIns="48349"/>
          <a:lstStyle/>
          <a:p>
            <a:r>
              <a:rPr lang="en-US" smtClean="0"/>
              <a:t>Click to edit Master title style</a:t>
            </a:r>
            <a:endParaRPr lang="en-US"/>
          </a:p>
        </p:txBody>
      </p:sp>
      <p:sp>
        <p:nvSpPr>
          <p:cNvPr id="3" name="Content Placeholder 2"/>
          <p:cNvSpPr>
            <a:spLocks noGrp="1"/>
          </p:cNvSpPr>
          <p:nvPr>
            <p:ph sz="half" idx="1"/>
          </p:nvPr>
        </p:nvSpPr>
        <p:spPr>
          <a:xfrm>
            <a:off x="486093" y="1680211"/>
            <a:ext cx="4293817" cy="4752261"/>
          </a:xfrm>
          <a:prstGeom prst="rect">
            <a:avLst/>
          </a:prstGeom>
        </p:spPr>
        <p:txBody>
          <a:bodyPr lIns="96698" tIns="48349" rIns="96698" bIns="48349"/>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940" y="1680211"/>
            <a:ext cx="4293817" cy="4752261"/>
          </a:xfrm>
          <a:prstGeom prst="rect">
            <a:avLst/>
          </a:prstGeom>
        </p:spPr>
        <p:txBody>
          <a:bodyPr lIns="96698" tIns="48349" rIns="96698" bIns="48349"/>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86092" y="6674168"/>
            <a:ext cx="2268432" cy="383381"/>
          </a:xfrm>
          <a:prstGeom prst="rect">
            <a:avLst/>
          </a:prstGeom>
        </p:spPr>
        <p:txBody>
          <a:bodyPr lIns="96698" tIns="48349" rIns="96698" bIns="48349"/>
          <a:lstStyle/>
          <a:p>
            <a:fld id="{56EE46A0-562E-4965-8AA4-80047020121A}" type="datetimeFigureOut">
              <a:rPr lang="en-US" smtClean="0"/>
              <a:t>1/25/2017</a:t>
            </a:fld>
            <a:endParaRPr lang="en-US"/>
          </a:p>
        </p:txBody>
      </p:sp>
      <p:sp>
        <p:nvSpPr>
          <p:cNvPr id="6" name="Footer Placeholder 5"/>
          <p:cNvSpPr>
            <a:spLocks noGrp="1"/>
          </p:cNvSpPr>
          <p:nvPr>
            <p:ph type="ftr" sz="quarter" idx="11"/>
          </p:nvPr>
        </p:nvSpPr>
        <p:spPr>
          <a:xfrm>
            <a:off x="3321632" y="6555001"/>
            <a:ext cx="3078586" cy="502548"/>
          </a:xfrm>
          <a:prstGeom prst="rect">
            <a:avLst/>
          </a:prstGeom>
        </p:spPr>
        <p:txBody>
          <a:bodyPr lIns="96698" tIns="48349" rIns="96698" bIns="48349"/>
          <a:lstStyle/>
          <a:p>
            <a:endParaRPr lang="en-US"/>
          </a:p>
        </p:txBody>
      </p:sp>
      <p:sp>
        <p:nvSpPr>
          <p:cNvPr id="7" name="Slide Number Placeholder 6"/>
          <p:cNvSpPr>
            <a:spLocks noGrp="1"/>
          </p:cNvSpPr>
          <p:nvPr>
            <p:ph type="sldNum" sz="quarter" idx="12"/>
          </p:nvPr>
        </p:nvSpPr>
        <p:spPr>
          <a:xfrm>
            <a:off x="6967326" y="6674168"/>
            <a:ext cx="2268432" cy="383381"/>
          </a:xfrm>
          <a:prstGeom prst="rect">
            <a:avLst/>
          </a:prstGeom>
        </p:spPr>
        <p:txBody>
          <a:bodyPr lIns="96698" tIns="48349" rIns="96698" bIns="48349"/>
          <a:lstStyle/>
          <a:p>
            <a:fld id="{7A53C842-FD4E-4B72-870F-108E9AD5BBE8}" type="slidenum">
              <a:rPr lang="en-US" smtClean="0"/>
              <a:t>‹#›</a:t>
            </a:fld>
            <a:endParaRPr lang="en-US"/>
          </a:p>
        </p:txBody>
      </p:sp>
    </p:spTree>
    <p:extLst>
      <p:ext uri="{BB962C8B-B14F-4D97-AF65-F5344CB8AC3E}">
        <p14:creationId xmlns:p14="http://schemas.microsoft.com/office/powerpoint/2010/main" val="210072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6093" y="288370"/>
            <a:ext cx="8749665" cy="1200150"/>
          </a:xfrm>
          <a:prstGeom prst="rect">
            <a:avLst/>
          </a:prstGeom>
        </p:spPr>
        <p:txBody>
          <a:bodyPr lIns="96698" tIns="48349" rIns="96698" bIns="48349"/>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86093" y="1611869"/>
            <a:ext cx="4295505" cy="671750"/>
          </a:xfrm>
          <a:prstGeom prst="rect">
            <a:avLst/>
          </a:prstGeom>
        </p:spPr>
        <p:txBody>
          <a:bodyPr lIns="96698" tIns="48349" rIns="96698" bIns="48349" anchor="b"/>
          <a:lstStyle>
            <a:lvl1pPr marL="0" indent="0">
              <a:buNone/>
              <a:defRPr sz="2500" b="1"/>
            </a:lvl1pPr>
            <a:lvl2pPr marL="483489" indent="0">
              <a:buNone/>
              <a:defRPr sz="2100" b="1"/>
            </a:lvl2pPr>
            <a:lvl3pPr marL="966978" indent="0">
              <a:buNone/>
              <a:defRPr sz="1900" b="1"/>
            </a:lvl3pPr>
            <a:lvl4pPr marL="1450467" indent="0">
              <a:buNone/>
              <a:defRPr sz="1700" b="1"/>
            </a:lvl4pPr>
            <a:lvl5pPr marL="1933956" indent="0">
              <a:buNone/>
              <a:defRPr sz="1700" b="1"/>
            </a:lvl5pPr>
            <a:lvl6pPr marL="2417445" indent="0">
              <a:buNone/>
              <a:defRPr sz="1700" b="1"/>
            </a:lvl6pPr>
            <a:lvl7pPr marL="2900934" indent="0">
              <a:buNone/>
              <a:defRPr sz="1700" b="1"/>
            </a:lvl7pPr>
            <a:lvl8pPr marL="3384423" indent="0">
              <a:buNone/>
              <a:defRPr sz="1700" b="1"/>
            </a:lvl8pPr>
            <a:lvl9pPr marL="3867912"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86093" y="2283619"/>
            <a:ext cx="4295505" cy="4148852"/>
          </a:xfrm>
          <a:prstGeom prst="rect">
            <a:avLst/>
          </a:prstGeom>
        </p:spPr>
        <p:txBody>
          <a:bodyPr lIns="96698" tIns="48349" rIns="96698" bIns="48349"/>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38565" y="1611869"/>
            <a:ext cx="4297193" cy="671750"/>
          </a:xfrm>
          <a:prstGeom prst="rect">
            <a:avLst/>
          </a:prstGeom>
        </p:spPr>
        <p:txBody>
          <a:bodyPr lIns="96698" tIns="48349" rIns="96698" bIns="48349" anchor="b"/>
          <a:lstStyle>
            <a:lvl1pPr marL="0" indent="0">
              <a:buNone/>
              <a:defRPr sz="2500" b="1"/>
            </a:lvl1pPr>
            <a:lvl2pPr marL="483489" indent="0">
              <a:buNone/>
              <a:defRPr sz="2100" b="1"/>
            </a:lvl2pPr>
            <a:lvl3pPr marL="966978" indent="0">
              <a:buNone/>
              <a:defRPr sz="1900" b="1"/>
            </a:lvl3pPr>
            <a:lvl4pPr marL="1450467" indent="0">
              <a:buNone/>
              <a:defRPr sz="1700" b="1"/>
            </a:lvl4pPr>
            <a:lvl5pPr marL="1933956" indent="0">
              <a:buNone/>
              <a:defRPr sz="1700" b="1"/>
            </a:lvl5pPr>
            <a:lvl6pPr marL="2417445" indent="0">
              <a:buNone/>
              <a:defRPr sz="1700" b="1"/>
            </a:lvl6pPr>
            <a:lvl7pPr marL="2900934" indent="0">
              <a:buNone/>
              <a:defRPr sz="1700" b="1"/>
            </a:lvl7pPr>
            <a:lvl8pPr marL="3384423" indent="0">
              <a:buNone/>
              <a:defRPr sz="1700" b="1"/>
            </a:lvl8pPr>
            <a:lvl9pPr marL="3867912"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938565" y="2283619"/>
            <a:ext cx="4297193" cy="4148852"/>
          </a:xfrm>
          <a:prstGeom prst="rect">
            <a:avLst/>
          </a:prstGeom>
        </p:spPr>
        <p:txBody>
          <a:bodyPr lIns="96698" tIns="48349" rIns="96698" bIns="48349"/>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86092" y="6674168"/>
            <a:ext cx="2268432" cy="383381"/>
          </a:xfrm>
          <a:prstGeom prst="rect">
            <a:avLst/>
          </a:prstGeom>
        </p:spPr>
        <p:txBody>
          <a:bodyPr lIns="96698" tIns="48349" rIns="96698" bIns="48349"/>
          <a:lstStyle/>
          <a:p>
            <a:fld id="{56EE46A0-562E-4965-8AA4-80047020121A}" type="datetimeFigureOut">
              <a:rPr lang="en-US" smtClean="0"/>
              <a:t>1/25/2017</a:t>
            </a:fld>
            <a:endParaRPr lang="en-US"/>
          </a:p>
        </p:txBody>
      </p:sp>
      <p:sp>
        <p:nvSpPr>
          <p:cNvPr id="8" name="Footer Placeholder 7"/>
          <p:cNvSpPr>
            <a:spLocks noGrp="1"/>
          </p:cNvSpPr>
          <p:nvPr>
            <p:ph type="ftr" sz="quarter" idx="11"/>
          </p:nvPr>
        </p:nvSpPr>
        <p:spPr>
          <a:xfrm>
            <a:off x="3321632" y="6555001"/>
            <a:ext cx="3078586" cy="502548"/>
          </a:xfrm>
          <a:prstGeom prst="rect">
            <a:avLst/>
          </a:prstGeom>
        </p:spPr>
        <p:txBody>
          <a:bodyPr lIns="96698" tIns="48349" rIns="96698" bIns="48349"/>
          <a:lstStyle/>
          <a:p>
            <a:endParaRPr lang="en-US"/>
          </a:p>
        </p:txBody>
      </p:sp>
      <p:sp>
        <p:nvSpPr>
          <p:cNvPr id="9" name="Slide Number Placeholder 8"/>
          <p:cNvSpPr>
            <a:spLocks noGrp="1"/>
          </p:cNvSpPr>
          <p:nvPr>
            <p:ph type="sldNum" sz="quarter" idx="12"/>
          </p:nvPr>
        </p:nvSpPr>
        <p:spPr>
          <a:xfrm>
            <a:off x="6967326" y="6674168"/>
            <a:ext cx="2268432" cy="383381"/>
          </a:xfrm>
          <a:prstGeom prst="rect">
            <a:avLst/>
          </a:prstGeom>
        </p:spPr>
        <p:txBody>
          <a:bodyPr lIns="96698" tIns="48349" rIns="96698" bIns="48349"/>
          <a:lstStyle/>
          <a:p>
            <a:fld id="{7A53C842-FD4E-4B72-870F-108E9AD5BBE8}" type="slidenum">
              <a:rPr lang="en-US" smtClean="0"/>
              <a:t>‹#›</a:t>
            </a:fld>
            <a:endParaRPr lang="en-US"/>
          </a:p>
        </p:txBody>
      </p:sp>
    </p:spTree>
    <p:extLst>
      <p:ext uri="{BB962C8B-B14F-4D97-AF65-F5344CB8AC3E}">
        <p14:creationId xmlns:p14="http://schemas.microsoft.com/office/powerpoint/2010/main" val="321694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6093" y="288370"/>
            <a:ext cx="8749665" cy="1200150"/>
          </a:xfrm>
          <a:prstGeom prst="rect">
            <a:avLst/>
          </a:prstGeom>
        </p:spPr>
        <p:txBody>
          <a:bodyPr lIns="96698" tIns="48349" rIns="96698" bIns="48349"/>
          <a:lstStyle/>
          <a:p>
            <a:r>
              <a:rPr lang="en-US" smtClean="0"/>
              <a:t>Click to edit Master title style</a:t>
            </a:r>
            <a:endParaRPr lang="en-US"/>
          </a:p>
        </p:txBody>
      </p:sp>
      <p:sp>
        <p:nvSpPr>
          <p:cNvPr id="3" name="Date Placeholder 2"/>
          <p:cNvSpPr>
            <a:spLocks noGrp="1"/>
          </p:cNvSpPr>
          <p:nvPr>
            <p:ph type="dt" sz="half" idx="10"/>
          </p:nvPr>
        </p:nvSpPr>
        <p:spPr>
          <a:xfrm>
            <a:off x="486092" y="6674168"/>
            <a:ext cx="2268432" cy="383381"/>
          </a:xfrm>
          <a:prstGeom prst="rect">
            <a:avLst/>
          </a:prstGeom>
        </p:spPr>
        <p:txBody>
          <a:bodyPr lIns="96698" tIns="48349" rIns="96698" bIns="48349"/>
          <a:lstStyle/>
          <a:p>
            <a:fld id="{56EE46A0-562E-4965-8AA4-80047020121A}" type="datetimeFigureOut">
              <a:rPr lang="en-US" smtClean="0"/>
              <a:t>1/25/2017</a:t>
            </a:fld>
            <a:endParaRPr lang="en-US"/>
          </a:p>
        </p:txBody>
      </p:sp>
      <p:sp>
        <p:nvSpPr>
          <p:cNvPr id="4" name="Footer Placeholder 3"/>
          <p:cNvSpPr>
            <a:spLocks noGrp="1"/>
          </p:cNvSpPr>
          <p:nvPr>
            <p:ph type="ftr" sz="quarter" idx="11"/>
          </p:nvPr>
        </p:nvSpPr>
        <p:spPr>
          <a:xfrm>
            <a:off x="3321632" y="6555001"/>
            <a:ext cx="3078586" cy="502548"/>
          </a:xfrm>
          <a:prstGeom prst="rect">
            <a:avLst/>
          </a:prstGeom>
        </p:spPr>
        <p:txBody>
          <a:bodyPr lIns="96698" tIns="48349" rIns="96698" bIns="48349"/>
          <a:lstStyle/>
          <a:p>
            <a:endParaRPr lang="en-US"/>
          </a:p>
        </p:txBody>
      </p:sp>
      <p:sp>
        <p:nvSpPr>
          <p:cNvPr id="5" name="Slide Number Placeholder 4"/>
          <p:cNvSpPr>
            <a:spLocks noGrp="1"/>
          </p:cNvSpPr>
          <p:nvPr>
            <p:ph type="sldNum" sz="quarter" idx="12"/>
          </p:nvPr>
        </p:nvSpPr>
        <p:spPr>
          <a:xfrm>
            <a:off x="6967326" y="6674168"/>
            <a:ext cx="2268432" cy="383381"/>
          </a:xfrm>
          <a:prstGeom prst="rect">
            <a:avLst/>
          </a:prstGeom>
        </p:spPr>
        <p:txBody>
          <a:bodyPr lIns="96698" tIns="48349" rIns="96698" bIns="48349"/>
          <a:lstStyle/>
          <a:p>
            <a:fld id="{7A53C842-FD4E-4B72-870F-108E9AD5BBE8}" type="slidenum">
              <a:rPr lang="en-US" smtClean="0"/>
              <a:t>‹#›</a:t>
            </a:fld>
            <a:endParaRPr lang="en-US"/>
          </a:p>
        </p:txBody>
      </p:sp>
    </p:spTree>
    <p:extLst>
      <p:ext uri="{BB962C8B-B14F-4D97-AF65-F5344CB8AC3E}">
        <p14:creationId xmlns:p14="http://schemas.microsoft.com/office/powerpoint/2010/main" val="26194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86092" y="6674168"/>
            <a:ext cx="2268432" cy="383381"/>
          </a:xfrm>
          <a:prstGeom prst="rect">
            <a:avLst/>
          </a:prstGeom>
        </p:spPr>
        <p:txBody>
          <a:bodyPr lIns="96698" tIns="48349" rIns="96698" bIns="48349"/>
          <a:lstStyle/>
          <a:p>
            <a:fld id="{56EE46A0-562E-4965-8AA4-80047020121A}" type="datetimeFigureOut">
              <a:rPr lang="en-US" smtClean="0"/>
              <a:t>1/25/2017</a:t>
            </a:fld>
            <a:endParaRPr lang="en-US"/>
          </a:p>
        </p:txBody>
      </p:sp>
      <p:sp>
        <p:nvSpPr>
          <p:cNvPr id="3" name="Footer Placeholder 2"/>
          <p:cNvSpPr>
            <a:spLocks noGrp="1"/>
          </p:cNvSpPr>
          <p:nvPr>
            <p:ph type="ftr" sz="quarter" idx="11"/>
          </p:nvPr>
        </p:nvSpPr>
        <p:spPr>
          <a:xfrm>
            <a:off x="3321632" y="6555001"/>
            <a:ext cx="3078586" cy="502548"/>
          </a:xfrm>
          <a:prstGeom prst="rect">
            <a:avLst/>
          </a:prstGeom>
        </p:spPr>
        <p:txBody>
          <a:bodyPr lIns="96698" tIns="48349" rIns="96698" bIns="48349"/>
          <a:lstStyle/>
          <a:p>
            <a:endParaRPr lang="en-US"/>
          </a:p>
        </p:txBody>
      </p:sp>
      <p:sp>
        <p:nvSpPr>
          <p:cNvPr id="4" name="Slide Number Placeholder 3"/>
          <p:cNvSpPr>
            <a:spLocks noGrp="1"/>
          </p:cNvSpPr>
          <p:nvPr>
            <p:ph type="sldNum" sz="quarter" idx="12"/>
          </p:nvPr>
        </p:nvSpPr>
        <p:spPr>
          <a:xfrm>
            <a:off x="6967326" y="6674168"/>
            <a:ext cx="2268432" cy="383381"/>
          </a:xfrm>
          <a:prstGeom prst="rect">
            <a:avLst/>
          </a:prstGeom>
        </p:spPr>
        <p:txBody>
          <a:bodyPr lIns="96698" tIns="48349" rIns="96698" bIns="48349"/>
          <a:lstStyle/>
          <a:p>
            <a:fld id="{7A53C842-FD4E-4B72-870F-108E9AD5BBE8}" type="slidenum">
              <a:rPr lang="en-US" smtClean="0"/>
              <a:t>‹#›</a:t>
            </a:fld>
            <a:endParaRPr lang="en-US"/>
          </a:p>
        </p:txBody>
      </p:sp>
    </p:spTree>
    <p:extLst>
      <p:ext uri="{BB962C8B-B14F-4D97-AF65-F5344CB8AC3E}">
        <p14:creationId xmlns:p14="http://schemas.microsoft.com/office/powerpoint/2010/main" val="343037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6093" y="286702"/>
            <a:ext cx="3198422" cy="1220153"/>
          </a:xfrm>
          <a:prstGeom prst="rect">
            <a:avLst/>
          </a:prstGeom>
        </p:spPr>
        <p:txBody>
          <a:bodyPr lIns="96698" tIns="48349" rIns="96698" bIns="48349"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3800973" y="286703"/>
            <a:ext cx="5434784" cy="6145769"/>
          </a:xfrm>
          <a:prstGeom prst="rect">
            <a:avLst/>
          </a:prstGeom>
        </p:spPr>
        <p:txBody>
          <a:bodyPr lIns="96698" tIns="48349" rIns="96698" bIns="48349"/>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6093" y="1506856"/>
            <a:ext cx="3198422" cy="4925616"/>
          </a:xfrm>
          <a:prstGeom prst="rect">
            <a:avLst/>
          </a:prstGeom>
        </p:spPr>
        <p:txBody>
          <a:bodyPr lIns="96698" tIns="48349" rIns="96698" bIns="48349"/>
          <a:lstStyle>
            <a:lvl1pPr marL="0" indent="0">
              <a:buNone/>
              <a:defRPr sz="1500"/>
            </a:lvl1pPr>
            <a:lvl2pPr marL="483489" indent="0">
              <a:buNone/>
              <a:defRPr sz="1300"/>
            </a:lvl2pPr>
            <a:lvl3pPr marL="966978" indent="0">
              <a:buNone/>
              <a:defRPr sz="1100"/>
            </a:lvl3pPr>
            <a:lvl4pPr marL="1450467" indent="0">
              <a:buNone/>
              <a:defRPr sz="1000"/>
            </a:lvl4pPr>
            <a:lvl5pPr marL="1933956" indent="0">
              <a:buNone/>
              <a:defRPr sz="1000"/>
            </a:lvl5pPr>
            <a:lvl6pPr marL="2417445" indent="0">
              <a:buNone/>
              <a:defRPr sz="1000"/>
            </a:lvl6pPr>
            <a:lvl7pPr marL="2900934" indent="0">
              <a:buNone/>
              <a:defRPr sz="1000"/>
            </a:lvl7pPr>
            <a:lvl8pPr marL="3384423" indent="0">
              <a:buNone/>
              <a:defRPr sz="1000"/>
            </a:lvl8pPr>
            <a:lvl9pPr marL="3867912"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486092" y="6674168"/>
            <a:ext cx="2268432" cy="383381"/>
          </a:xfrm>
          <a:prstGeom prst="rect">
            <a:avLst/>
          </a:prstGeom>
        </p:spPr>
        <p:txBody>
          <a:bodyPr lIns="96698" tIns="48349" rIns="96698" bIns="48349"/>
          <a:lstStyle/>
          <a:p>
            <a:fld id="{56EE46A0-562E-4965-8AA4-80047020121A}" type="datetimeFigureOut">
              <a:rPr lang="en-US" smtClean="0"/>
              <a:t>1/25/2017</a:t>
            </a:fld>
            <a:endParaRPr lang="en-US"/>
          </a:p>
        </p:txBody>
      </p:sp>
      <p:sp>
        <p:nvSpPr>
          <p:cNvPr id="6" name="Footer Placeholder 5"/>
          <p:cNvSpPr>
            <a:spLocks noGrp="1"/>
          </p:cNvSpPr>
          <p:nvPr>
            <p:ph type="ftr" sz="quarter" idx="11"/>
          </p:nvPr>
        </p:nvSpPr>
        <p:spPr>
          <a:xfrm>
            <a:off x="3321632" y="6555001"/>
            <a:ext cx="3078586" cy="502548"/>
          </a:xfrm>
          <a:prstGeom prst="rect">
            <a:avLst/>
          </a:prstGeom>
        </p:spPr>
        <p:txBody>
          <a:bodyPr lIns="96698" tIns="48349" rIns="96698" bIns="48349"/>
          <a:lstStyle/>
          <a:p>
            <a:endParaRPr lang="en-US"/>
          </a:p>
        </p:txBody>
      </p:sp>
      <p:sp>
        <p:nvSpPr>
          <p:cNvPr id="7" name="Slide Number Placeholder 6"/>
          <p:cNvSpPr>
            <a:spLocks noGrp="1"/>
          </p:cNvSpPr>
          <p:nvPr>
            <p:ph type="sldNum" sz="quarter" idx="12"/>
          </p:nvPr>
        </p:nvSpPr>
        <p:spPr>
          <a:xfrm>
            <a:off x="6967326" y="6674168"/>
            <a:ext cx="2268432" cy="383381"/>
          </a:xfrm>
          <a:prstGeom prst="rect">
            <a:avLst/>
          </a:prstGeom>
        </p:spPr>
        <p:txBody>
          <a:bodyPr lIns="96698" tIns="48349" rIns="96698" bIns="48349"/>
          <a:lstStyle/>
          <a:p>
            <a:fld id="{7A53C842-FD4E-4B72-870F-108E9AD5BBE8}" type="slidenum">
              <a:rPr lang="en-US" smtClean="0"/>
              <a:t>‹#›</a:t>
            </a:fld>
            <a:endParaRPr lang="en-US"/>
          </a:p>
        </p:txBody>
      </p:sp>
    </p:spTree>
    <p:extLst>
      <p:ext uri="{BB962C8B-B14F-4D97-AF65-F5344CB8AC3E}">
        <p14:creationId xmlns:p14="http://schemas.microsoft.com/office/powerpoint/2010/main" val="262076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002472"/>
      </p:ext>
    </p:extLst>
  </p:cSld>
  <p:clrMap bg1="lt1" tx1="dk1" bg2="lt2" tx2="dk2" accent1="accent1" accent2="accent2" accent3="accent3" accent4="accent4" accent5="accent5" accent6="accent6" hlink="hlink" folHlink="folHlink"/>
  <p:sldLayoutIdLst>
    <p:sldLayoutId id="2147483715" r:id="rId1"/>
    <p:sldLayoutId id="2147483704" r:id="rId2"/>
    <p:sldLayoutId id="214748371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txStyles>
    <p:titleStyle>
      <a:lvl1pPr algn="ctr" defTabSz="966978" rtl="0" eaLnBrk="1" latinLnBrk="0" hangingPunct="1">
        <a:spcBef>
          <a:spcPct val="0"/>
        </a:spcBef>
        <a:buNone/>
        <a:defRPr sz="4700" kern="1200">
          <a:solidFill>
            <a:schemeClr val="tx1"/>
          </a:solidFill>
          <a:latin typeface="+mj-lt"/>
          <a:ea typeface="+mj-ea"/>
          <a:cs typeface="+mj-cs"/>
        </a:defRPr>
      </a:lvl1pPr>
    </p:titleStyle>
    <p:bodyStyle>
      <a:lvl1pPr marL="362617" indent="-362617" algn="l" defTabSz="966978"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85670" indent="-302181" algn="l" defTabSz="966978"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08723" indent="-241745" algn="l" defTabSz="966978"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92212" indent="-241745" algn="l" defTabSz="966978"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75701" indent="-241745" algn="l" defTabSz="966978"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59190" indent="-241745" algn="l" defTabSz="966978"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2679" indent="-241745" algn="l" defTabSz="966978"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6168" indent="-241745" algn="l" defTabSz="966978"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09657" indent="-241745" algn="l" defTabSz="966978"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6978" rtl="0" eaLnBrk="1" latinLnBrk="0" hangingPunct="1">
        <a:defRPr sz="1900" kern="1200">
          <a:solidFill>
            <a:schemeClr val="tx1"/>
          </a:solidFill>
          <a:latin typeface="+mn-lt"/>
          <a:ea typeface="+mn-ea"/>
          <a:cs typeface="+mn-cs"/>
        </a:defRPr>
      </a:lvl1pPr>
      <a:lvl2pPr marL="483489" algn="l" defTabSz="966978" rtl="0" eaLnBrk="1" latinLnBrk="0" hangingPunct="1">
        <a:defRPr sz="1900" kern="1200">
          <a:solidFill>
            <a:schemeClr val="tx1"/>
          </a:solidFill>
          <a:latin typeface="+mn-lt"/>
          <a:ea typeface="+mn-ea"/>
          <a:cs typeface="+mn-cs"/>
        </a:defRPr>
      </a:lvl2pPr>
      <a:lvl3pPr marL="966978" algn="l" defTabSz="966978" rtl="0" eaLnBrk="1" latinLnBrk="0" hangingPunct="1">
        <a:defRPr sz="1900" kern="1200">
          <a:solidFill>
            <a:schemeClr val="tx1"/>
          </a:solidFill>
          <a:latin typeface="+mn-lt"/>
          <a:ea typeface="+mn-ea"/>
          <a:cs typeface="+mn-cs"/>
        </a:defRPr>
      </a:lvl3pPr>
      <a:lvl4pPr marL="1450467" algn="l" defTabSz="966978" rtl="0" eaLnBrk="1" latinLnBrk="0" hangingPunct="1">
        <a:defRPr sz="1900" kern="1200">
          <a:solidFill>
            <a:schemeClr val="tx1"/>
          </a:solidFill>
          <a:latin typeface="+mn-lt"/>
          <a:ea typeface="+mn-ea"/>
          <a:cs typeface="+mn-cs"/>
        </a:defRPr>
      </a:lvl4pPr>
      <a:lvl5pPr marL="1933956" algn="l" defTabSz="966978" rtl="0" eaLnBrk="1" latinLnBrk="0" hangingPunct="1">
        <a:defRPr sz="1900" kern="1200">
          <a:solidFill>
            <a:schemeClr val="tx1"/>
          </a:solidFill>
          <a:latin typeface="+mn-lt"/>
          <a:ea typeface="+mn-ea"/>
          <a:cs typeface="+mn-cs"/>
        </a:defRPr>
      </a:lvl5pPr>
      <a:lvl6pPr marL="2417445" algn="l" defTabSz="966978" rtl="0" eaLnBrk="1" latinLnBrk="0" hangingPunct="1">
        <a:defRPr sz="1900" kern="1200">
          <a:solidFill>
            <a:schemeClr val="tx1"/>
          </a:solidFill>
          <a:latin typeface="+mn-lt"/>
          <a:ea typeface="+mn-ea"/>
          <a:cs typeface="+mn-cs"/>
        </a:defRPr>
      </a:lvl6pPr>
      <a:lvl7pPr marL="2900934" algn="l" defTabSz="966978" rtl="0" eaLnBrk="1" latinLnBrk="0" hangingPunct="1">
        <a:defRPr sz="1900" kern="1200">
          <a:solidFill>
            <a:schemeClr val="tx1"/>
          </a:solidFill>
          <a:latin typeface="+mn-lt"/>
          <a:ea typeface="+mn-ea"/>
          <a:cs typeface="+mn-cs"/>
        </a:defRPr>
      </a:lvl7pPr>
      <a:lvl8pPr marL="3384423" algn="l" defTabSz="966978" rtl="0" eaLnBrk="1" latinLnBrk="0" hangingPunct="1">
        <a:defRPr sz="1900" kern="1200">
          <a:solidFill>
            <a:schemeClr val="tx1"/>
          </a:solidFill>
          <a:latin typeface="+mn-lt"/>
          <a:ea typeface="+mn-ea"/>
          <a:cs typeface="+mn-cs"/>
        </a:defRPr>
      </a:lvl8pPr>
      <a:lvl9pPr marL="3867912" algn="l" defTabSz="966978"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Securitization of Life Settlements:</a:t>
            </a:r>
            <a:br>
              <a:rPr lang="en-US" dirty="0" smtClean="0"/>
            </a:br>
            <a:r>
              <a:rPr lang="en-US" dirty="0" smtClean="0"/>
              <a:t>Challenges and Opportunities</a:t>
            </a:r>
            <a:endParaRPr lang="en-US" dirty="0"/>
          </a:p>
        </p:txBody>
      </p:sp>
      <p:sp>
        <p:nvSpPr>
          <p:cNvPr id="3" name="Subtitle 2"/>
          <p:cNvSpPr>
            <a:spLocks noGrp="1"/>
          </p:cNvSpPr>
          <p:nvPr>
            <p:ph type="subTitle" idx="1"/>
          </p:nvPr>
        </p:nvSpPr>
        <p:spPr/>
        <p:txBody>
          <a:bodyPr/>
          <a:lstStyle/>
          <a:p>
            <a:r>
              <a:rPr lang="en-US" sz="1800" dirty="0"/>
              <a:t>Prof. Dr. Alexander Braun</a:t>
            </a:r>
          </a:p>
          <a:p>
            <a:r>
              <a:rPr lang="en-US" sz="1800" dirty="0" smtClean="0"/>
              <a:t>AAP Life Settlement Roundtable</a:t>
            </a:r>
          </a:p>
          <a:p>
            <a:r>
              <a:rPr lang="en-US" sz="1800" dirty="0" smtClean="0"/>
              <a:t>January 25, 2017</a:t>
            </a:r>
          </a:p>
          <a:p>
            <a:r>
              <a:rPr lang="en-US" sz="1800" dirty="0" smtClean="0"/>
              <a:t>Zurich, Switzerland</a:t>
            </a:r>
            <a:endParaRPr lang="en-US" sz="1800" dirty="0"/>
          </a:p>
          <a:p>
            <a:endParaRPr lang="en-US" sz="1800" dirty="0"/>
          </a:p>
        </p:txBody>
      </p:sp>
      <p:pic>
        <p:nvPicPr>
          <p:cNvPr id="4" name="Picture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124709" y="1800000"/>
            <a:ext cx="3600000" cy="2340000"/>
          </a:xfrm>
          <a:prstGeom prst="rect">
            <a:avLst/>
          </a:prstGeom>
        </p:spPr>
      </p:pic>
      <p:pic>
        <p:nvPicPr>
          <p:cNvPr id="5" name="Picture 4"/>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6121850" y="1800000"/>
            <a:ext cx="3600000" cy="2340000"/>
          </a:xfrm>
          <a:prstGeom prst="rect">
            <a:avLst/>
          </a:prstGeom>
          <a:noFill/>
          <a:ln>
            <a:noFill/>
          </a:ln>
        </p:spPr>
      </p:pic>
    </p:spTree>
    <p:extLst>
      <p:ext uri="{BB962C8B-B14F-4D97-AF65-F5344CB8AC3E}">
        <p14:creationId xmlns:p14="http://schemas.microsoft.com/office/powerpoint/2010/main" val="1613220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58" y="360000"/>
            <a:ext cx="8640000" cy="720000"/>
          </a:xfrm>
        </p:spPr>
        <p:txBody>
          <a:bodyPr>
            <a:normAutofit/>
          </a:bodyPr>
          <a:lstStyle/>
          <a:p>
            <a:r>
              <a:rPr lang="en-US" dirty="0" smtClean="0"/>
              <a:t>Zero-coupon life settlement bonds could be a start</a:t>
            </a:r>
            <a:endParaRPr lang="en-US" dirty="0"/>
          </a:p>
        </p:txBody>
      </p:sp>
      <p:sp>
        <p:nvSpPr>
          <p:cNvPr id="4" name="TextBox 3"/>
          <p:cNvSpPr txBox="1"/>
          <p:nvPr/>
        </p:nvSpPr>
        <p:spPr>
          <a:xfrm>
            <a:off x="4105458" y="3503247"/>
            <a:ext cx="1620000" cy="720000"/>
          </a:xfrm>
          <a:prstGeom prst="rect">
            <a:avLst/>
          </a:prstGeom>
          <a:solidFill>
            <a:schemeClr val="bg1">
              <a:lumMod val="85000"/>
            </a:schemeClr>
          </a:solidFill>
          <a:ln>
            <a:solidFill>
              <a:schemeClr val="tx1"/>
            </a:solidFill>
          </a:ln>
        </p:spPr>
        <p:txBody>
          <a:bodyPr wrap="square" rtlCol="0" anchor="ctr">
            <a:noAutofit/>
          </a:bodyPr>
          <a:lstStyle/>
          <a:p>
            <a:pPr algn="ctr"/>
            <a:r>
              <a:rPr lang="en-US" sz="1600" dirty="0" smtClean="0">
                <a:latin typeface="+mj-lt"/>
              </a:rPr>
              <a:t>SPV</a:t>
            </a:r>
            <a:endParaRPr lang="en-US" sz="1600" dirty="0">
              <a:latin typeface="+mj-lt"/>
            </a:endParaRPr>
          </a:p>
        </p:txBody>
      </p:sp>
      <p:sp>
        <p:nvSpPr>
          <p:cNvPr id="6" name="TextBox 5"/>
          <p:cNvSpPr txBox="1"/>
          <p:nvPr/>
        </p:nvSpPr>
        <p:spPr>
          <a:xfrm>
            <a:off x="7583532" y="3503247"/>
            <a:ext cx="1620000" cy="720000"/>
          </a:xfrm>
          <a:prstGeom prst="rect">
            <a:avLst/>
          </a:prstGeom>
          <a:solidFill>
            <a:schemeClr val="bg1">
              <a:lumMod val="85000"/>
            </a:schemeClr>
          </a:solidFill>
          <a:ln>
            <a:solidFill>
              <a:schemeClr val="tx1"/>
            </a:solidFill>
          </a:ln>
        </p:spPr>
        <p:txBody>
          <a:bodyPr wrap="square" rtlCol="0" anchor="ctr">
            <a:noAutofit/>
          </a:bodyPr>
          <a:lstStyle/>
          <a:p>
            <a:pPr algn="ctr"/>
            <a:r>
              <a:rPr lang="en-US" sz="1600" dirty="0" smtClean="0">
                <a:latin typeface="+mj-lt"/>
              </a:rPr>
              <a:t>Investors</a:t>
            </a:r>
            <a:endParaRPr lang="en-US" sz="1600" dirty="0">
              <a:latin typeface="+mj-lt"/>
            </a:endParaRPr>
          </a:p>
        </p:txBody>
      </p:sp>
      <p:sp>
        <p:nvSpPr>
          <p:cNvPr id="7" name="TextBox 6"/>
          <p:cNvSpPr txBox="1"/>
          <p:nvPr/>
        </p:nvSpPr>
        <p:spPr>
          <a:xfrm>
            <a:off x="620380" y="3503247"/>
            <a:ext cx="1620000" cy="720000"/>
          </a:xfrm>
          <a:prstGeom prst="rect">
            <a:avLst/>
          </a:prstGeom>
          <a:solidFill>
            <a:schemeClr val="bg1">
              <a:lumMod val="85000"/>
            </a:schemeClr>
          </a:solidFill>
          <a:ln>
            <a:solidFill>
              <a:schemeClr val="tx1"/>
            </a:solidFill>
          </a:ln>
        </p:spPr>
        <p:txBody>
          <a:bodyPr wrap="square" rtlCol="0" anchor="ctr">
            <a:noAutofit/>
          </a:bodyPr>
          <a:lstStyle/>
          <a:p>
            <a:pPr algn="ctr"/>
            <a:r>
              <a:rPr lang="en-US" sz="1600" dirty="0" smtClean="0">
                <a:latin typeface="+mj-lt"/>
              </a:rPr>
              <a:t>Life Settlement Providers</a:t>
            </a:r>
            <a:endParaRPr lang="en-US" sz="1600" dirty="0">
              <a:latin typeface="+mj-lt"/>
            </a:endParaRPr>
          </a:p>
        </p:txBody>
      </p:sp>
      <p:sp>
        <p:nvSpPr>
          <p:cNvPr id="8" name="TextBox 7"/>
          <p:cNvSpPr txBox="1"/>
          <p:nvPr/>
        </p:nvSpPr>
        <p:spPr>
          <a:xfrm>
            <a:off x="620380" y="5637194"/>
            <a:ext cx="1620000" cy="720000"/>
          </a:xfrm>
          <a:prstGeom prst="rect">
            <a:avLst/>
          </a:prstGeom>
          <a:solidFill>
            <a:schemeClr val="bg1">
              <a:lumMod val="85000"/>
            </a:schemeClr>
          </a:solidFill>
          <a:ln>
            <a:solidFill>
              <a:schemeClr val="tx1"/>
            </a:solidFill>
          </a:ln>
        </p:spPr>
        <p:txBody>
          <a:bodyPr wrap="square" rtlCol="0" anchor="ctr">
            <a:noAutofit/>
          </a:bodyPr>
          <a:lstStyle/>
          <a:p>
            <a:pPr algn="ctr"/>
            <a:r>
              <a:rPr lang="en-US" sz="1600" dirty="0" smtClean="0">
                <a:latin typeface="+mj-lt"/>
              </a:rPr>
              <a:t>Insurance</a:t>
            </a:r>
          </a:p>
          <a:p>
            <a:pPr algn="ctr"/>
            <a:r>
              <a:rPr lang="en-US" sz="1600" dirty="0" smtClean="0">
                <a:latin typeface="+mj-lt"/>
              </a:rPr>
              <a:t>Companies</a:t>
            </a:r>
            <a:endParaRPr lang="en-US" sz="1600" dirty="0">
              <a:latin typeface="+mj-lt"/>
            </a:endParaRPr>
          </a:p>
        </p:txBody>
      </p:sp>
      <p:cxnSp>
        <p:nvCxnSpPr>
          <p:cNvPr id="10" name="Straight Arrow Connector 9"/>
          <p:cNvCxnSpPr/>
          <p:nvPr/>
        </p:nvCxnSpPr>
        <p:spPr>
          <a:xfrm flipH="1" flipV="1">
            <a:off x="5762624" y="3676650"/>
            <a:ext cx="18000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276475" y="3676650"/>
            <a:ext cx="1800000" cy="1"/>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058947" y="4251905"/>
            <a:ext cx="1955196" cy="1291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292122" y="4343401"/>
            <a:ext cx="2080454" cy="137159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762624" y="4010025"/>
            <a:ext cx="1800000" cy="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287908" y="4010025"/>
            <a:ext cx="1800000"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73058" y="3307840"/>
            <a:ext cx="1836000" cy="360000"/>
          </a:xfrm>
          <a:prstGeom prst="rect">
            <a:avLst/>
          </a:prstGeom>
          <a:noFill/>
          <a:ln>
            <a:noFill/>
          </a:ln>
        </p:spPr>
        <p:txBody>
          <a:bodyPr wrap="square" rtlCol="0" anchor="ctr">
            <a:noAutofit/>
          </a:bodyPr>
          <a:lstStyle/>
          <a:p>
            <a:pPr algn="ctr"/>
            <a:r>
              <a:rPr lang="en-US" sz="1400" dirty="0" smtClean="0">
                <a:latin typeface="+mj-lt"/>
              </a:rPr>
              <a:t>Purchase Price</a:t>
            </a:r>
          </a:p>
        </p:txBody>
      </p:sp>
      <p:sp>
        <p:nvSpPr>
          <p:cNvPr id="27" name="TextBox 26"/>
          <p:cNvSpPr txBox="1"/>
          <p:nvPr/>
        </p:nvSpPr>
        <p:spPr>
          <a:xfrm>
            <a:off x="5792636" y="4037659"/>
            <a:ext cx="1836000" cy="360000"/>
          </a:xfrm>
          <a:prstGeom prst="rect">
            <a:avLst/>
          </a:prstGeom>
          <a:noFill/>
          <a:ln>
            <a:noFill/>
          </a:ln>
        </p:spPr>
        <p:txBody>
          <a:bodyPr wrap="square" rtlCol="0" anchor="ctr">
            <a:noAutofit/>
          </a:bodyPr>
          <a:lstStyle/>
          <a:p>
            <a:pPr algn="ctr"/>
            <a:r>
              <a:rPr lang="en-US" sz="1400" dirty="0" smtClean="0">
                <a:latin typeface="+mj-lt"/>
              </a:rPr>
              <a:t>Principal (from DBs)</a:t>
            </a:r>
          </a:p>
        </p:txBody>
      </p:sp>
      <p:sp>
        <p:nvSpPr>
          <p:cNvPr id="28" name="TextBox 27"/>
          <p:cNvSpPr txBox="1"/>
          <p:nvPr/>
        </p:nvSpPr>
        <p:spPr>
          <a:xfrm>
            <a:off x="5745332" y="3305246"/>
            <a:ext cx="1836000" cy="360000"/>
          </a:xfrm>
          <a:prstGeom prst="rect">
            <a:avLst/>
          </a:prstGeom>
          <a:noFill/>
          <a:ln>
            <a:noFill/>
          </a:ln>
        </p:spPr>
        <p:txBody>
          <a:bodyPr wrap="square" rtlCol="0" anchor="ctr">
            <a:noAutofit/>
          </a:bodyPr>
          <a:lstStyle/>
          <a:p>
            <a:pPr algn="ctr"/>
            <a:r>
              <a:rPr lang="en-US" sz="1400" dirty="0" smtClean="0">
                <a:latin typeface="+mj-lt"/>
              </a:rPr>
              <a:t>Bond Price (below par)</a:t>
            </a:r>
            <a:endParaRPr lang="en-US" sz="1400" dirty="0">
              <a:latin typeface="+mj-lt"/>
            </a:endParaRPr>
          </a:p>
        </p:txBody>
      </p:sp>
      <p:sp>
        <p:nvSpPr>
          <p:cNvPr id="32" name="TextBox 31"/>
          <p:cNvSpPr txBox="1"/>
          <p:nvPr/>
        </p:nvSpPr>
        <p:spPr>
          <a:xfrm>
            <a:off x="1742597" y="4689030"/>
            <a:ext cx="1098011" cy="360000"/>
          </a:xfrm>
          <a:prstGeom prst="rect">
            <a:avLst/>
          </a:prstGeom>
          <a:noFill/>
          <a:ln>
            <a:noFill/>
          </a:ln>
        </p:spPr>
        <p:txBody>
          <a:bodyPr wrap="square" rtlCol="0" anchor="ctr">
            <a:noAutofit/>
          </a:bodyPr>
          <a:lstStyle/>
          <a:p>
            <a:pPr algn="ctr"/>
            <a:r>
              <a:rPr lang="en-US" sz="1400" dirty="0" smtClean="0">
                <a:latin typeface="+mj-lt"/>
              </a:rPr>
              <a:t>Premiums</a:t>
            </a:r>
            <a:endParaRPr lang="en-US" sz="1400" dirty="0">
              <a:latin typeface="+mj-lt"/>
            </a:endParaRPr>
          </a:p>
        </p:txBody>
      </p:sp>
      <p:sp>
        <p:nvSpPr>
          <p:cNvPr id="33" name="TextBox 32"/>
          <p:cNvSpPr txBox="1"/>
          <p:nvPr/>
        </p:nvSpPr>
        <p:spPr>
          <a:xfrm>
            <a:off x="2596975" y="5404555"/>
            <a:ext cx="1440000" cy="360000"/>
          </a:xfrm>
          <a:prstGeom prst="rect">
            <a:avLst/>
          </a:prstGeom>
          <a:noFill/>
          <a:ln>
            <a:noFill/>
          </a:ln>
        </p:spPr>
        <p:txBody>
          <a:bodyPr wrap="square" rtlCol="0" anchor="ctr">
            <a:noAutofit/>
          </a:bodyPr>
          <a:lstStyle/>
          <a:p>
            <a:pPr algn="ctr"/>
            <a:r>
              <a:rPr lang="en-US" sz="1400" dirty="0" smtClean="0">
                <a:latin typeface="+mj-lt"/>
              </a:rPr>
              <a:t>Death </a:t>
            </a:r>
          </a:p>
          <a:p>
            <a:pPr algn="ctr"/>
            <a:r>
              <a:rPr lang="en-US" sz="1400" dirty="0" smtClean="0">
                <a:latin typeface="+mj-lt"/>
              </a:rPr>
              <a:t>Benefits </a:t>
            </a:r>
          </a:p>
          <a:p>
            <a:pPr algn="ctr"/>
            <a:r>
              <a:rPr lang="en-US" sz="1400" dirty="0" smtClean="0">
                <a:latin typeface="+mj-lt"/>
              </a:rPr>
              <a:t>(DBs)</a:t>
            </a:r>
            <a:endParaRPr lang="en-US" sz="1400" dirty="0">
              <a:latin typeface="+mj-lt"/>
            </a:endParaRPr>
          </a:p>
        </p:txBody>
      </p:sp>
      <p:sp>
        <p:nvSpPr>
          <p:cNvPr id="35" name="Rectangle 34"/>
          <p:cNvSpPr/>
          <p:nvPr/>
        </p:nvSpPr>
        <p:spPr>
          <a:xfrm>
            <a:off x="7407287" y="1398292"/>
            <a:ext cx="1800000" cy="954107"/>
          </a:xfrm>
          <a:prstGeom prst="rect">
            <a:avLst/>
          </a:prstGeom>
        </p:spPr>
        <p:txBody>
          <a:bodyPr wrap="square">
            <a:spAutoFit/>
          </a:bodyPr>
          <a:lstStyle/>
          <a:p>
            <a:pPr algn="ctr"/>
            <a:r>
              <a:rPr lang="en-US" sz="1400" dirty="0" smtClean="0">
                <a:latin typeface="+mj-lt"/>
              </a:rPr>
              <a:t>The structure does not pay regular </a:t>
            </a:r>
            <a:r>
              <a:rPr lang="en-US" sz="1400" dirty="0">
                <a:latin typeface="+mj-lt"/>
              </a:rPr>
              <a:t>coupons </a:t>
            </a:r>
            <a:r>
              <a:rPr lang="en-US" sz="1400" dirty="0" smtClean="0">
                <a:latin typeface="+mj-lt"/>
              </a:rPr>
              <a:t>to avoid an additional cash drain!</a:t>
            </a:r>
            <a:endParaRPr lang="en-US" sz="1400" dirty="0">
              <a:latin typeface="+mj-lt"/>
            </a:endParaRPr>
          </a:p>
        </p:txBody>
      </p:sp>
      <p:sp>
        <p:nvSpPr>
          <p:cNvPr id="37" name="TextBox 36"/>
          <p:cNvSpPr txBox="1"/>
          <p:nvPr/>
        </p:nvSpPr>
        <p:spPr>
          <a:xfrm>
            <a:off x="2282541" y="4037659"/>
            <a:ext cx="1836000" cy="360000"/>
          </a:xfrm>
          <a:prstGeom prst="rect">
            <a:avLst/>
          </a:prstGeom>
          <a:noFill/>
          <a:ln>
            <a:noFill/>
          </a:ln>
        </p:spPr>
        <p:txBody>
          <a:bodyPr wrap="square" rtlCol="0" anchor="ctr">
            <a:noAutofit/>
          </a:bodyPr>
          <a:lstStyle/>
          <a:p>
            <a:pPr algn="ctr"/>
            <a:r>
              <a:rPr lang="en-US" sz="1400" dirty="0" smtClean="0">
                <a:latin typeface="+mj-lt"/>
              </a:rPr>
              <a:t>Policies</a:t>
            </a:r>
            <a:endParaRPr lang="en-US" sz="1400" dirty="0">
              <a:latin typeface="+mj-lt"/>
            </a:endParaRPr>
          </a:p>
        </p:txBody>
      </p:sp>
      <p:sp>
        <p:nvSpPr>
          <p:cNvPr id="44" name="TextBox 43"/>
          <p:cNvSpPr txBox="1"/>
          <p:nvPr/>
        </p:nvSpPr>
        <p:spPr>
          <a:xfrm>
            <a:off x="4093866" y="5617849"/>
            <a:ext cx="1620000" cy="720000"/>
          </a:xfrm>
          <a:prstGeom prst="rect">
            <a:avLst/>
          </a:prstGeom>
          <a:solidFill>
            <a:schemeClr val="bg1">
              <a:lumMod val="85000"/>
            </a:schemeClr>
          </a:solidFill>
          <a:ln>
            <a:solidFill>
              <a:schemeClr val="tx1"/>
            </a:solidFill>
          </a:ln>
        </p:spPr>
        <p:txBody>
          <a:bodyPr wrap="square" rtlCol="0" anchor="ctr">
            <a:noAutofit/>
          </a:bodyPr>
          <a:lstStyle/>
          <a:p>
            <a:pPr algn="ctr"/>
            <a:r>
              <a:rPr lang="en-US" sz="1600" dirty="0" smtClean="0">
                <a:latin typeface="+mj-lt"/>
              </a:rPr>
              <a:t>Trust Account (Policy Pool)</a:t>
            </a:r>
            <a:endParaRPr lang="en-US" sz="1600" dirty="0">
              <a:latin typeface="+mj-lt"/>
            </a:endParaRPr>
          </a:p>
        </p:txBody>
      </p:sp>
      <p:sp>
        <p:nvSpPr>
          <p:cNvPr id="57" name="TextBox 56"/>
          <p:cNvSpPr txBox="1"/>
          <p:nvPr/>
        </p:nvSpPr>
        <p:spPr>
          <a:xfrm>
            <a:off x="4105458" y="1398292"/>
            <a:ext cx="1620000" cy="720000"/>
          </a:xfrm>
          <a:prstGeom prst="rect">
            <a:avLst/>
          </a:prstGeom>
          <a:solidFill>
            <a:schemeClr val="bg1">
              <a:lumMod val="85000"/>
            </a:schemeClr>
          </a:solidFill>
          <a:ln>
            <a:solidFill>
              <a:schemeClr val="tx1"/>
            </a:solidFill>
          </a:ln>
        </p:spPr>
        <p:txBody>
          <a:bodyPr wrap="square" rtlCol="0" anchor="ctr">
            <a:noAutofit/>
          </a:bodyPr>
          <a:lstStyle/>
          <a:p>
            <a:pPr algn="ctr"/>
            <a:r>
              <a:rPr lang="en-US" sz="1600" dirty="0" smtClean="0">
                <a:latin typeface="+mj-lt"/>
              </a:rPr>
              <a:t>Liquidity Account (for Premiums)</a:t>
            </a:r>
            <a:endParaRPr lang="en-US" sz="1600" dirty="0">
              <a:latin typeface="+mj-lt"/>
            </a:endParaRPr>
          </a:p>
        </p:txBody>
      </p:sp>
      <p:cxnSp>
        <p:nvCxnSpPr>
          <p:cNvPr id="60" name="Straight Arrow Connector 59"/>
          <p:cNvCxnSpPr/>
          <p:nvPr/>
        </p:nvCxnSpPr>
        <p:spPr>
          <a:xfrm>
            <a:off x="4743450" y="2163743"/>
            <a:ext cx="0" cy="13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133975" y="2163743"/>
            <a:ext cx="0" cy="13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 idx="2"/>
            <a:endCxn id="44" idx="0"/>
          </p:cNvCxnSpPr>
          <p:nvPr/>
        </p:nvCxnSpPr>
        <p:spPr>
          <a:xfrm flipH="1">
            <a:off x="4903866" y="4223247"/>
            <a:ext cx="11592" cy="1394602"/>
          </a:xfrm>
          <a:prstGeom prst="line">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34982" y="2558250"/>
            <a:ext cx="1440000" cy="360000"/>
          </a:xfrm>
          <a:prstGeom prst="rect">
            <a:avLst/>
          </a:prstGeom>
          <a:noFill/>
          <a:ln>
            <a:noFill/>
          </a:ln>
        </p:spPr>
        <p:txBody>
          <a:bodyPr wrap="square" rtlCol="0" anchor="ctr">
            <a:noAutofit/>
          </a:bodyPr>
          <a:lstStyle/>
          <a:p>
            <a:pPr algn="ctr"/>
            <a:r>
              <a:rPr lang="en-US" sz="1400" dirty="0" smtClean="0">
                <a:latin typeface="+mj-lt"/>
              </a:rPr>
              <a:t>Bond Price − Purchase Price</a:t>
            </a:r>
            <a:endParaRPr lang="en-US" sz="1400" dirty="0">
              <a:latin typeface="+mj-lt"/>
            </a:endParaRPr>
          </a:p>
        </p:txBody>
      </p:sp>
      <p:sp>
        <p:nvSpPr>
          <p:cNvPr id="68" name="TextBox 67"/>
          <p:cNvSpPr txBox="1"/>
          <p:nvPr/>
        </p:nvSpPr>
        <p:spPr>
          <a:xfrm>
            <a:off x="3466534" y="2549551"/>
            <a:ext cx="1440000" cy="360000"/>
          </a:xfrm>
          <a:prstGeom prst="rect">
            <a:avLst/>
          </a:prstGeom>
          <a:noFill/>
          <a:ln>
            <a:noFill/>
          </a:ln>
        </p:spPr>
        <p:txBody>
          <a:bodyPr wrap="square" rtlCol="0" anchor="ctr">
            <a:noAutofit/>
          </a:bodyPr>
          <a:lstStyle/>
          <a:p>
            <a:pPr algn="ctr"/>
            <a:r>
              <a:rPr lang="en-US" sz="1400" dirty="0" smtClean="0">
                <a:latin typeface="+mj-lt"/>
              </a:rPr>
              <a:t>Premiums</a:t>
            </a:r>
            <a:endParaRPr lang="en-US" sz="1400" dirty="0">
              <a:latin typeface="+mj-lt"/>
            </a:endParaRPr>
          </a:p>
        </p:txBody>
      </p:sp>
      <p:sp>
        <p:nvSpPr>
          <p:cNvPr id="97" name="Oval 96"/>
          <p:cNvSpPr/>
          <p:nvPr/>
        </p:nvSpPr>
        <p:spPr>
          <a:xfrm>
            <a:off x="5154033" y="2334641"/>
            <a:ext cx="1387146" cy="849374"/>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594033" y="2610637"/>
            <a:ext cx="1428905" cy="360000"/>
          </a:xfrm>
          <a:prstGeom prst="rect">
            <a:avLst/>
          </a:prstGeom>
          <a:noFill/>
          <a:ln>
            <a:noFill/>
          </a:ln>
        </p:spPr>
        <p:txBody>
          <a:bodyPr wrap="square" rtlCol="0" anchor="ctr">
            <a:noAutofit/>
          </a:bodyPr>
          <a:lstStyle/>
          <a:p>
            <a:pPr algn="ctr"/>
            <a:r>
              <a:rPr lang="en-US" sz="1400" i="1" dirty="0" smtClean="0">
                <a:latin typeface="+mj-lt"/>
              </a:rPr>
              <a:t>“Cash Collateral”</a:t>
            </a:r>
            <a:endParaRPr lang="en-US" sz="1400" i="1" dirty="0">
              <a:latin typeface="+mj-lt"/>
            </a:endParaRPr>
          </a:p>
        </p:txBody>
      </p:sp>
      <p:sp>
        <p:nvSpPr>
          <p:cNvPr id="34" name="TextBox 33"/>
          <p:cNvSpPr txBox="1"/>
          <p:nvPr/>
        </p:nvSpPr>
        <p:spPr>
          <a:xfrm>
            <a:off x="620380" y="1398292"/>
            <a:ext cx="1620000" cy="720000"/>
          </a:xfrm>
          <a:prstGeom prst="rect">
            <a:avLst/>
          </a:prstGeom>
          <a:solidFill>
            <a:schemeClr val="bg1">
              <a:lumMod val="95000"/>
            </a:schemeClr>
          </a:solidFill>
          <a:ln>
            <a:solidFill>
              <a:schemeClr val="tx1"/>
            </a:solidFill>
            <a:prstDash val="dash"/>
          </a:ln>
        </p:spPr>
        <p:txBody>
          <a:bodyPr wrap="square" rtlCol="0" anchor="ctr">
            <a:noAutofit/>
          </a:bodyPr>
          <a:lstStyle/>
          <a:p>
            <a:pPr algn="ctr"/>
            <a:r>
              <a:rPr lang="en-US" sz="1600" dirty="0" smtClean="0">
                <a:latin typeface="+mj-lt"/>
              </a:rPr>
              <a:t>Liquidity Facility</a:t>
            </a:r>
            <a:endParaRPr lang="en-US" sz="1600" dirty="0">
              <a:latin typeface="+mj-lt"/>
            </a:endParaRPr>
          </a:p>
        </p:txBody>
      </p:sp>
      <p:cxnSp>
        <p:nvCxnSpPr>
          <p:cNvPr id="36" name="Straight Arrow Connector 35"/>
          <p:cNvCxnSpPr/>
          <p:nvPr/>
        </p:nvCxnSpPr>
        <p:spPr>
          <a:xfrm>
            <a:off x="5824053" y="4239409"/>
            <a:ext cx="1871761" cy="12929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5491119" y="4331902"/>
            <a:ext cx="1982814" cy="13830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25981" y="2134942"/>
            <a:ext cx="1098011" cy="360000"/>
          </a:xfrm>
          <a:prstGeom prst="rect">
            <a:avLst/>
          </a:prstGeom>
          <a:noFill/>
          <a:ln>
            <a:noFill/>
          </a:ln>
        </p:spPr>
        <p:txBody>
          <a:bodyPr wrap="square" rtlCol="0" anchor="ctr">
            <a:noAutofit/>
          </a:bodyPr>
          <a:lstStyle/>
          <a:p>
            <a:pPr algn="ctr"/>
            <a:r>
              <a:rPr lang="en-US" sz="1400" dirty="0" smtClean="0">
                <a:solidFill>
                  <a:schemeClr val="bg1">
                    <a:lumMod val="50000"/>
                  </a:schemeClr>
                </a:solidFill>
                <a:latin typeface="+mj-lt"/>
              </a:rPr>
              <a:t>Debt </a:t>
            </a:r>
          </a:p>
          <a:p>
            <a:pPr algn="ctr"/>
            <a:r>
              <a:rPr lang="en-US" sz="1400" dirty="0" smtClean="0">
                <a:solidFill>
                  <a:schemeClr val="bg1">
                    <a:lumMod val="50000"/>
                  </a:schemeClr>
                </a:solidFill>
                <a:latin typeface="+mj-lt"/>
              </a:rPr>
              <a:t>Service</a:t>
            </a:r>
            <a:endParaRPr lang="en-US" sz="1400" dirty="0">
              <a:solidFill>
                <a:schemeClr val="bg1">
                  <a:lumMod val="50000"/>
                </a:schemeClr>
              </a:solidFill>
              <a:latin typeface="+mj-lt"/>
            </a:endParaRPr>
          </a:p>
        </p:txBody>
      </p:sp>
      <p:sp>
        <p:nvSpPr>
          <p:cNvPr id="40" name="TextBox 39"/>
          <p:cNvSpPr txBox="1"/>
          <p:nvPr/>
        </p:nvSpPr>
        <p:spPr>
          <a:xfrm>
            <a:off x="1742597" y="2716199"/>
            <a:ext cx="1098011" cy="360000"/>
          </a:xfrm>
          <a:prstGeom prst="rect">
            <a:avLst/>
          </a:prstGeom>
          <a:noFill/>
          <a:ln>
            <a:noFill/>
          </a:ln>
        </p:spPr>
        <p:txBody>
          <a:bodyPr wrap="square" rtlCol="0" anchor="ctr">
            <a:noAutofit/>
          </a:bodyPr>
          <a:lstStyle/>
          <a:p>
            <a:pPr algn="ctr"/>
            <a:r>
              <a:rPr lang="en-US" sz="1400" dirty="0" smtClean="0">
                <a:solidFill>
                  <a:schemeClr val="bg1">
                    <a:lumMod val="50000"/>
                  </a:schemeClr>
                </a:solidFill>
                <a:latin typeface="+mj-lt"/>
              </a:rPr>
              <a:t>Liquidity</a:t>
            </a:r>
            <a:endParaRPr lang="en-US" sz="1400" dirty="0">
              <a:solidFill>
                <a:schemeClr val="bg1">
                  <a:lumMod val="50000"/>
                </a:schemeClr>
              </a:solidFill>
              <a:latin typeface="+mj-lt"/>
            </a:endParaRPr>
          </a:p>
        </p:txBody>
      </p:sp>
      <p:sp>
        <p:nvSpPr>
          <p:cNvPr id="43" name="TextBox 42"/>
          <p:cNvSpPr txBox="1"/>
          <p:nvPr/>
        </p:nvSpPr>
        <p:spPr>
          <a:xfrm>
            <a:off x="7587287" y="5617828"/>
            <a:ext cx="1620000" cy="720000"/>
          </a:xfrm>
          <a:prstGeom prst="rect">
            <a:avLst/>
          </a:prstGeom>
          <a:solidFill>
            <a:schemeClr val="bg1">
              <a:lumMod val="95000"/>
            </a:schemeClr>
          </a:solidFill>
          <a:ln>
            <a:solidFill>
              <a:schemeClr val="tx1"/>
            </a:solidFill>
            <a:prstDash val="dash"/>
          </a:ln>
        </p:spPr>
        <p:txBody>
          <a:bodyPr wrap="square" rtlCol="0" anchor="ctr">
            <a:noAutofit/>
          </a:bodyPr>
          <a:lstStyle/>
          <a:p>
            <a:pPr algn="ctr"/>
            <a:r>
              <a:rPr lang="en-US" sz="1600" dirty="0" smtClean="0">
                <a:latin typeface="+mj-lt"/>
              </a:rPr>
              <a:t>Longevity </a:t>
            </a:r>
          </a:p>
          <a:p>
            <a:pPr algn="ctr"/>
            <a:r>
              <a:rPr lang="en-US" sz="1600" dirty="0" smtClean="0">
                <a:latin typeface="+mj-lt"/>
              </a:rPr>
              <a:t>(Re)Insurer</a:t>
            </a:r>
            <a:endParaRPr lang="en-US" sz="1600" dirty="0">
              <a:latin typeface="+mj-lt"/>
            </a:endParaRPr>
          </a:p>
        </p:txBody>
      </p:sp>
      <p:cxnSp>
        <p:nvCxnSpPr>
          <p:cNvPr id="46" name="Straight Arrow Connector 45"/>
          <p:cNvCxnSpPr/>
          <p:nvPr/>
        </p:nvCxnSpPr>
        <p:spPr>
          <a:xfrm>
            <a:off x="1906741" y="2189718"/>
            <a:ext cx="2113472" cy="132784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2269190" y="2134543"/>
            <a:ext cx="1982814" cy="123591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924927" y="4717727"/>
            <a:ext cx="1098011" cy="360000"/>
          </a:xfrm>
          <a:prstGeom prst="rect">
            <a:avLst/>
          </a:prstGeom>
          <a:noFill/>
          <a:ln>
            <a:noFill/>
          </a:ln>
        </p:spPr>
        <p:txBody>
          <a:bodyPr wrap="square" rtlCol="0" anchor="ctr">
            <a:noAutofit/>
          </a:bodyPr>
          <a:lstStyle/>
          <a:p>
            <a:pPr algn="ctr"/>
            <a:r>
              <a:rPr lang="en-US" sz="1400" dirty="0" smtClean="0">
                <a:solidFill>
                  <a:schemeClr val="bg1">
                    <a:lumMod val="50000"/>
                  </a:schemeClr>
                </a:solidFill>
                <a:latin typeface="+mj-lt"/>
              </a:rPr>
              <a:t>Longevity</a:t>
            </a:r>
          </a:p>
          <a:p>
            <a:pPr algn="ctr"/>
            <a:r>
              <a:rPr lang="de-CH" sz="1400" dirty="0" smtClean="0">
                <a:solidFill>
                  <a:schemeClr val="bg1">
                    <a:lumMod val="50000"/>
                  </a:schemeClr>
                </a:solidFill>
                <a:latin typeface="+mj-lt"/>
              </a:rPr>
              <a:t>Premium</a:t>
            </a:r>
            <a:endParaRPr lang="en-US" sz="1400" dirty="0">
              <a:solidFill>
                <a:schemeClr val="bg1">
                  <a:lumMod val="50000"/>
                </a:schemeClr>
              </a:solidFill>
              <a:latin typeface="+mj-lt"/>
            </a:endParaRPr>
          </a:p>
        </p:txBody>
      </p:sp>
      <p:sp>
        <p:nvSpPr>
          <p:cNvPr id="49" name="TextBox 48"/>
          <p:cNvSpPr txBox="1"/>
          <p:nvPr/>
        </p:nvSpPr>
        <p:spPr>
          <a:xfrm>
            <a:off x="5950185" y="5376045"/>
            <a:ext cx="1098011" cy="360000"/>
          </a:xfrm>
          <a:prstGeom prst="rect">
            <a:avLst/>
          </a:prstGeom>
          <a:noFill/>
          <a:ln>
            <a:noFill/>
          </a:ln>
        </p:spPr>
        <p:txBody>
          <a:bodyPr wrap="square" rtlCol="0" anchor="ctr">
            <a:noAutofit/>
          </a:bodyPr>
          <a:lstStyle/>
          <a:p>
            <a:pPr algn="ctr"/>
            <a:r>
              <a:rPr lang="en-US" sz="1400" dirty="0" smtClean="0">
                <a:solidFill>
                  <a:schemeClr val="bg1">
                    <a:lumMod val="50000"/>
                  </a:schemeClr>
                </a:solidFill>
                <a:latin typeface="+mj-lt"/>
              </a:rPr>
              <a:t>Premiums</a:t>
            </a:r>
            <a:endParaRPr lang="en-US" sz="1400" dirty="0">
              <a:solidFill>
                <a:schemeClr val="bg1">
                  <a:lumMod val="50000"/>
                </a:schemeClr>
              </a:solidFill>
              <a:latin typeface="+mj-lt"/>
            </a:endParaRPr>
          </a:p>
        </p:txBody>
      </p:sp>
    </p:spTree>
    <p:extLst>
      <p:ext uri="{BB962C8B-B14F-4D97-AF65-F5344CB8AC3E}">
        <p14:creationId xmlns:p14="http://schemas.microsoft.com/office/powerpoint/2010/main" val="1131625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66"/>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down)">
                                      <p:cBhvr>
                                        <p:cTn id="37" dur="500"/>
                                        <p:tgtEl>
                                          <p:spTgt spid="6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down)">
                                      <p:cBhvr>
                                        <p:cTn id="40" dur="500"/>
                                        <p:tgtEl>
                                          <p:spTgt spid="67"/>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5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up)">
                                      <p:cBhvr>
                                        <p:cTn id="54" dur="500"/>
                                        <p:tgtEl>
                                          <p:spTgt spid="60"/>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up)">
                                      <p:cBhvr>
                                        <p:cTn id="57" dur="5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right)">
                                      <p:cBhvr>
                                        <p:cTn id="62" dur="500"/>
                                        <p:tgtEl>
                                          <p:spTgt spid="13"/>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right)">
                                      <p:cBhvr>
                                        <p:cTn id="65" dur="500"/>
                                        <p:tgtEl>
                                          <p:spTgt spid="32"/>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left)">
                                      <p:cBhvr>
                                        <p:cTn id="81" dur="500"/>
                                        <p:tgtEl>
                                          <p:spTgt spid="22"/>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500"/>
                                        <p:tgtEl>
                                          <p:spTgt spid="27"/>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p:bldP spid="27" grpId="0"/>
      <p:bldP spid="28" grpId="0"/>
      <p:bldP spid="32" grpId="0"/>
      <p:bldP spid="33" grpId="0"/>
      <p:bldP spid="37" grpId="0"/>
      <p:bldP spid="44" grpId="0" animBg="1"/>
      <p:bldP spid="57" grpId="0" animBg="1"/>
      <p:bldP spid="67" grpId="0"/>
      <p:bldP spid="68" grpId="0"/>
      <p:bldP spid="97" grpId="0" animBg="1"/>
      <p:bldP spid="98" grpId="0"/>
      <p:bldP spid="34" grpId="0" animBg="1"/>
      <p:bldP spid="39" grpId="0"/>
      <p:bldP spid="40" grpId="0"/>
      <p:bldP spid="43" grpId="0" animBg="1"/>
      <p:bldP spid="48"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securities for different risk appetites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smtClean="0"/>
              <a:t>The cash flow waterfall</a:t>
            </a:r>
          </a:p>
          <a:p>
            <a:pPr marL="0" indent="0">
              <a:buNone/>
            </a:pPr>
            <a:endParaRPr lang="de-CH" dirty="0" smtClean="0"/>
          </a:p>
          <a:p>
            <a:pPr marL="0" indent="0">
              <a:buNone/>
            </a:pPr>
            <a:endParaRPr lang="de-CH" dirty="0"/>
          </a:p>
          <a:p>
            <a:pPr marL="0" indent="0">
              <a:buNone/>
            </a:pPr>
            <a:endParaRPr lang="de-CH" dirty="0" smtClean="0"/>
          </a:p>
          <a:p>
            <a:pPr marL="0" indent="0">
              <a:buNone/>
            </a:pPr>
            <a:endParaRPr lang="de-CH" dirty="0"/>
          </a:p>
          <a:p>
            <a:pPr marL="0" indent="0">
              <a:buNone/>
            </a:pPr>
            <a:endParaRPr lang="de-CH" dirty="0" smtClean="0"/>
          </a:p>
          <a:p>
            <a:pPr marL="0" indent="0">
              <a:buNone/>
            </a:pPr>
            <a:endParaRPr lang="de-CH" dirty="0"/>
          </a:p>
          <a:p>
            <a:pPr marL="0" indent="0">
              <a:buNone/>
            </a:pPr>
            <a:endParaRPr lang="de-CH" dirty="0" smtClean="0"/>
          </a:p>
          <a:p>
            <a:pPr marL="0" indent="0">
              <a:buNone/>
            </a:pPr>
            <a:endParaRPr lang="de-CH" dirty="0" smtClean="0"/>
          </a:p>
          <a:p>
            <a:pPr marL="0" indent="0">
              <a:buNone/>
            </a:pPr>
            <a:endParaRPr lang="de-CH" dirty="0" smtClean="0"/>
          </a:p>
          <a:p>
            <a:pPr marL="0" indent="0">
              <a:buNone/>
            </a:pPr>
            <a:endParaRPr lang="de-CH" dirty="0" smtClean="0"/>
          </a:p>
          <a:p>
            <a:pPr marL="0" indent="0">
              <a:buNone/>
            </a:pPr>
            <a:endParaRPr lang="de-CH" dirty="0"/>
          </a:p>
          <a:p>
            <a:pPr marL="0" indent="0">
              <a:buNone/>
            </a:pPr>
            <a:endParaRPr lang="en-US" dirty="0" smtClean="0"/>
          </a:p>
          <a:p>
            <a:pPr marL="0" indent="0">
              <a:buNone/>
            </a:pPr>
            <a:endParaRPr lang="en-US" b="1" dirty="0"/>
          </a:p>
        </p:txBody>
      </p:sp>
      <p:sp>
        <p:nvSpPr>
          <p:cNvPr id="4" name="TextBox 3"/>
          <p:cNvSpPr txBox="1"/>
          <p:nvPr/>
        </p:nvSpPr>
        <p:spPr>
          <a:xfrm>
            <a:off x="548961" y="2011537"/>
            <a:ext cx="2160000" cy="1008000"/>
          </a:xfrm>
          <a:prstGeom prst="ellipse">
            <a:avLst/>
          </a:prstGeom>
          <a:solidFill>
            <a:schemeClr val="bg1"/>
          </a:solidFill>
          <a:ln>
            <a:solidFill>
              <a:schemeClr val="tx1"/>
            </a:solidFill>
          </a:ln>
        </p:spPr>
        <p:txBody>
          <a:bodyPr wrap="square" rtlCol="0" anchor="ctr">
            <a:noAutofit/>
          </a:bodyPr>
          <a:lstStyle/>
          <a:p>
            <a:pPr algn="ctr"/>
            <a:r>
              <a:rPr lang="en-US" sz="1600" dirty="0" smtClean="0">
                <a:latin typeface="+mj-lt"/>
              </a:rPr>
              <a:t>Collateral </a:t>
            </a:r>
          </a:p>
          <a:p>
            <a:pPr algn="ctr"/>
            <a:r>
              <a:rPr lang="en-US" sz="1600" dirty="0" smtClean="0">
                <a:latin typeface="+mj-lt"/>
              </a:rPr>
              <a:t>Cash Flows (Death Benefits)</a:t>
            </a:r>
            <a:endParaRPr lang="en-US" sz="1600" dirty="0">
              <a:latin typeface="+mj-lt"/>
            </a:endParaRPr>
          </a:p>
        </p:txBody>
      </p:sp>
      <p:sp>
        <p:nvSpPr>
          <p:cNvPr id="5" name="TextBox 4"/>
          <p:cNvSpPr txBox="1"/>
          <p:nvPr/>
        </p:nvSpPr>
        <p:spPr>
          <a:xfrm>
            <a:off x="2049855" y="3303725"/>
            <a:ext cx="1620000" cy="720000"/>
          </a:xfrm>
          <a:prstGeom prst="rect">
            <a:avLst/>
          </a:prstGeom>
          <a:solidFill>
            <a:schemeClr val="tx1">
              <a:lumMod val="50000"/>
              <a:lumOff val="50000"/>
            </a:schemeClr>
          </a:solidFill>
          <a:ln>
            <a:solidFill>
              <a:schemeClr val="tx1"/>
            </a:solidFill>
          </a:ln>
        </p:spPr>
        <p:txBody>
          <a:bodyPr wrap="square" rtlCol="0" anchor="ctr">
            <a:noAutofit/>
          </a:bodyPr>
          <a:lstStyle/>
          <a:p>
            <a:pPr algn="ctr"/>
            <a:r>
              <a:rPr lang="en-US" sz="1600" dirty="0" smtClean="0">
                <a:solidFill>
                  <a:schemeClr val="bg1"/>
                </a:solidFill>
                <a:latin typeface="+mj-lt"/>
              </a:rPr>
              <a:t>Senior </a:t>
            </a:r>
          </a:p>
          <a:p>
            <a:pPr algn="ctr"/>
            <a:r>
              <a:rPr lang="en-US" sz="1600" dirty="0" smtClean="0">
                <a:solidFill>
                  <a:schemeClr val="bg1"/>
                </a:solidFill>
                <a:latin typeface="+mj-lt"/>
              </a:rPr>
              <a:t>Tranche</a:t>
            </a:r>
            <a:endParaRPr lang="en-US" sz="1600" dirty="0">
              <a:solidFill>
                <a:schemeClr val="bg1"/>
              </a:solidFill>
              <a:latin typeface="+mj-lt"/>
            </a:endParaRPr>
          </a:p>
        </p:txBody>
      </p:sp>
      <p:sp>
        <p:nvSpPr>
          <p:cNvPr id="6" name="TextBox 5"/>
          <p:cNvSpPr txBox="1"/>
          <p:nvPr/>
        </p:nvSpPr>
        <p:spPr>
          <a:xfrm>
            <a:off x="4029855" y="4067020"/>
            <a:ext cx="1620000" cy="720000"/>
          </a:xfrm>
          <a:prstGeom prst="rect">
            <a:avLst/>
          </a:prstGeom>
          <a:solidFill>
            <a:schemeClr val="tx1">
              <a:lumMod val="75000"/>
              <a:lumOff val="25000"/>
            </a:schemeClr>
          </a:solidFill>
          <a:ln>
            <a:solidFill>
              <a:schemeClr val="tx1"/>
            </a:solidFill>
          </a:ln>
        </p:spPr>
        <p:txBody>
          <a:bodyPr wrap="square" rtlCol="0" anchor="ctr">
            <a:noAutofit/>
          </a:bodyPr>
          <a:lstStyle/>
          <a:p>
            <a:pPr algn="ctr"/>
            <a:r>
              <a:rPr lang="en-US" sz="1600" dirty="0" smtClean="0">
                <a:solidFill>
                  <a:schemeClr val="bg1"/>
                </a:solidFill>
                <a:latin typeface="+mj-lt"/>
              </a:rPr>
              <a:t>Mezzanine Tranche</a:t>
            </a:r>
            <a:endParaRPr lang="en-US" sz="1600" dirty="0">
              <a:solidFill>
                <a:schemeClr val="bg1"/>
              </a:solidFill>
              <a:latin typeface="+mj-lt"/>
            </a:endParaRPr>
          </a:p>
        </p:txBody>
      </p:sp>
      <p:sp>
        <p:nvSpPr>
          <p:cNvPr id="7" name="TextBox 6"/>
          <p:cNvSpPr txBox="1"/>
          <p:nvPr/>
        </p:nvSpPr>
        <p:spPr>
          <a:xfrm>
            <a:off x="6009855" y="4814285"/>
            <a:ext cx="1620000" cy="720000"/>
          </a:xfrm>
          <a:prstGeom prst="rect">
            <a:avLst/>
          </a:prstGeom>
          <a:solidFill>
            <a:schemeClr val="tx1">
              <a:lumMod val="95000"/>
              <a:lumOff val="5000"/>
            </a:schemeClr>
          </a:solidFill>
          <a:ln>
            <a:solidFill>
              <a:schemeClr val="tx1"/>
            </a:solidFill>
          </a:ln>
        </p:spPr>
        <p:txBody>
          <a:bodyPr wrap="square" rtlCol="0" anchor="ctr">
            <a:noAutofit/>
          </a:bodyPr>
          <a:lstStyle/>
          <a:p>
            <a:pPr algn="ctr"/>
            <a:r>
              <a:rPr lang="en-US" sz="1600" dirty="0" smtClean="0">
                <a:solidFill>
                  <a:schemeClr val="bg1"/>
                </a:solidFill>
                <a:latin typeface="+mj-lt"/>
              </a:rPr>
              <a:t>Junior</a:t>
            </a:r>
          </a:p>
          <a:p>
            <a:pPr algn="ctr"/>
            <a:r>
              <a:rPr lang="en-US" sz="1600" dirty="0" smtClean="0">
                <a:solidFill>
                  <a:schemeClr val="bg1"/>
                </a:solidFill>
                <a:latin typeface="+mj-lt"/>
              </a:rPr>
              <a:t>Tranche</a:t>
            </a:r>
            <a:endParaRPr lang="en-US" sz="1600" dirty="0">
              <a:solidFill>
                <a:schemeClr val="bg1"/>
              </a:solidFill>
              <a:latin typeface="+mj-lt"/>
            </a:endParaRPr>
          </a:p>
        </p:txBody>
      </p:sp>
      <p:cxnSp>
        <p:nvCxnSpPr>
          <p:cNvPr id="9" name="Elbow Connector 8"/>
          <p:cNvCxnSpPr>
            <a:stCxn id="5" idx="3"/>
            <a:endCxn id="6" idx="0"/>
          </p:cNvCxnSpPr>
          <p:nvPr/>
        </p:nvCxnSpPr>
        <p:spPr>
          <a:xfrm>
            <a:off x="3669855" y="3663725"/>
            <a:ext cx="1170000" cy="403295"/>
          </a:xfrm>
          <a:prstGeom prst="bentConnector2">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3"/>
            <a:endCxn id="7" idx="0"/>
          </p:cNvCxnSpPr>
          <p:nvPr/>
        </p:nvCxnSpPr>
        <p:spPr>
          <a:xfrm>
            <a:off x="5649855" y="4427020"/>
            <a:ext cx="1170000" cy="387265"/>
          </a:xfrm>
          <a:prstGeom prst="bentConnector2">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6"/>
            <a:endCxn id="5" idx="0"/>
          </p:cNvCxnSpPr>
          <p:nvPr/>
        </p:nvCxnSpPr>
        <p:spPr>
          <a:xfrm>
            <a:off x="2708961" y="2515537"/>
            <a:ext cx="150894" cy="788188"/>
          </a:xfrm>
          <a:prstGeom prst="bentConnector2">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6083" y="4091913"/>
            <a:ext cx="2341098"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j-lt"/>
              </a:rPr>
              <a:t>Expected tenor: short</a:t>
            </a:r>
          </a:p>
          <a:p>
            <a:pPr marL="285750" indent="-285750">
              <a:buFont typeface="Arial" panose="020B0604020202020204" pitchFamily="34" charset="0"/>
              <a:buChar char="•"/>
            </a:pPr>
            <a:r>
              <a:rPr lang="en-US" sz="1400" dirty="0" smtClean="0">
                <a:latin typeface="+mj-lt"/>
              </a:rPr>
              <a:t>Longevity risk: low</a:t>
            </a:r>
          </a:p>
          <a:p>
            <a:pPr marL="285750" indent="-285750">
              <a:buFont typeface="Arial" panose="020B0604020202020204" pitchFamily="34" charset="0"/>
              <a:buChar char="•"/>
            </a:pPr>
            <a:r>
              <a:rPr lang="de-CH" sz="1400" dirty="0" err="1" smtClean="0">
                <a:latin typeface="+mj-lt"/>
              </a:rPr>
              <a:t>Expected</a:t>
            </a:r>
            <a:r>
              <a:rPr lang="de-CH" sz="1400" dirty="0" smtClean="0">
                <a:latin typeface="+mj-lt"/>
              </a:rPr>
              <a:t> </a:t>
            </a:r>
            <a:r>
              <a:rPr lang="de-CH" sz="1400" dirty="0" err="1" smtClean="0">
                <a:latin typeface="+mj-lt"/>
              </a:rPr>
              <a:t>return</a:t>
            </a:r>
            <a:r>
              <a:rPr lang="de-CH" sz="1400" dirty="0" smtClean="0">
                <a:latin typeface="+mj-lt"/>
              </a:rPr>
              <a:t>: </a:t>
            </a:r>
            <a:r>
              <a:rPr lang="de-CH" sz="1400" dirty="0" err="1" smtClean="0">
                <a:latin typeface="+mj-lt"/>
              </a:rPr>
              <a:t>low</a:t>
            </a:r>
            <a:endParaRPr lang="en-US" sz="1400" dirty="0">
              <a:latin typeface="+mj-lt"/>
            </a:endParaRPr>
          </a:p>
        </p:txBody>
      </p:sp>
      <p:sp>
        <p:nvSpPr>
          <p:cNvPr id="23" name="TextBox 22"/>
          <p:cNvSpPr txBox="1"/>
          <p:nvPr/>
        </p:nvSpPr>
        <p:spPr>
          <a:xfrm>
            <a:off x="3669855" y="4857600"/>
            <a:ext cx="23400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j-lt"/>
              </a:rPr>
              <a:t>Expected tenor: medium</a:t>
            </a:r>
          </a:p>
          <a:p>
            <a:pPr marL="285750" indent="-285750">
              <a:buFont typeface="Arial" panose="020B0604020202020204" pitchFamily="34" charset="0"/>
              <a:buChar char="•"/>
            </a:pPr>
            <a:r>
              <a:rPr lang="en-US" sz="1400" dirty="0" smtClean="0">
                <a:latin typeface="+mj-lt"/>
              </a:rPr>
              <a:t>Longevity risk: medium</a:t>
            </a:r>
          </a:p>
          <a:p>
            <a:pPr marL="285750" indent="-285750">
              <a:buFont typeface="Arial" panose="020B0604020202020204" pitchFamily="34" charset="0"/>
              <a:buChar char="•"/>
            </a:pPr>
            <a:r>
              <a:rPr lang="de-CH" sz="1400" dirty="0" err="1">
                <a:latin typeface="+mj-lt"/>
              </a:rPr>
              <a:t>Expected</a:t>
            </a:r>
            <a:r>
              <a:rPr lang="de-CH" sz="1400" dirty="0">
                <a:latin typeface="+mj-lt"/>
              </a:rPr>
              <a:t> </a:t>
            </a:r>
            <a:r>
              <a:rPr lang="de-CH" sz="1400" dirty="0" err="1" smtClean="0">
                <a:latin typeface="+mj-lt"/>
              </a:rPr>
              <a:t>return</a:t>
            </a:r>
            <a:r>
              <a:rPr lang="de-CH" sz="1400" dirty="0" smtClean="0">
                <a:latin typeface="+mj-lt"/>
              </a:rPr>
              <a:t>: medium</a:t>
            </a:r>
            <a:endParaRPr lang="en-US" sz="1400" dirty="0">
              <a:latin typeface="+mj-lt"/>
            </a:endParaRPr>
          </a:p>
          <a:p>
            <a:pPr marL="285750" indent="-285750">
              <a:buFont typeface="Arial" panose="020B0604020202020204" pitchFamily="34" charset="0"/>
              <a:buChar char="•"/>
            </a:pPr>
            <a:endParaRPr lang="en-US" sz="1400" dirty="0">
              <a:latin typeface="+mj-lt"/>
            </a:endParaRPr>
          </a:p>
        </p:txBody>
      </p:sp>
      <p:sp>
        <p:nvSpPr>
          <p:cNvPr id="24" name="TextBox 23"/>
          <p:cNvSpPr txBox="1"/>
          <p:nvPr/>
        </p:nvSpPr>
        <p:spPr>
          <a:xfrm>
            <a:off x="5785172" y="5589897"/>
            <a:ext cx="23400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j-lt"/>
              </a:rPr>
              <a:t>Expected tenor: long</a:t>
            </a:r>
          </a:p>
          <a:p>
            <a:pPr marL="285750" indent="-285750">
              <a:buFont typeface="Arial" panose="020B0604020202020204" pitchFamily="34" charset="0"/>
              <a:buChar char="•"/>
            </a:pPr>
            <a:r>
              <a:rPr lang="en-US" sz="1400" dirty="0" smtClean="0">
                <a:latin typeface="+mj-lt"/>
              </a:rPr>
              <a:t>Longevity risk: high</a:t>
            </a:r>
          </a:p>
          <a:p>
            <a:pPr marL="285750" indent="-285750">
              <a:buFont typeface="Arial" panose="020B0604020202020204" pitchFamily="34" charset="0"/>
              <a:buChar char="•"/>
            </a:pPr>
            <a:r>
              <a:rPr lang="de-CH" sz="1400" dirty="0" err="1">
                <a:latin typeface="+mj-lt"/>
              </a:rPr>
              <a:t>Expected</a:t>
            </a:r>
            <a:r>
              <a:rPr lang="de-CH" sz="1400" dirty="0">
                <a:latin typeface="+mj-lt"/>
              </a:rPr>
              <a:t> </a:t>
            </a:r>
            <a:r>
              <a:rPr lang="de-CH" sz="1400" dirty="0" err="1" smtClean="0">
                <a:latin typeface="+mj-lt"/>
              </a:rPr>
              <a:t>return</a:t>
            </a:r>
            <a:r>
              <a:rPr lang="de-CH" sz="1400" dirty="0" smtClean="0">
                <a:latin typeface="+mj-lt"/>
              </a:rPr>
              <a:t>: high</a:t>
            </a:r>
            <a:endParaRPr lang="en-US" sz="1400" dirty="0">
              <a:latin typeface="+mj-lt"/>
            </a:endParaRPr>
          </a:p>
          <a:p>
            <a:pPr marL="285750" indent="-285750">
              <a:buFont typeface="Arial" panose="020B0604020202020204" pitchFamily="34" charset="0"/>
              <a:buChar char="•"/>
            </a:pPr>
            <a:endParaRPr lang="en-US" sz="1400" dirty="0">
              <a:latin typeface="+mj-lt"/>
            </a:endParaRPr>
          </a:p>
        </p:txBody>
      </p:sp>
      <p:sp>
        <p:nvSpPr>
          <p:cNvPr id="28" name="TextBox 27"/>
          <p:cNvSpPr txBox="1"/>
          <p:nvPr/>
        </p:nvSpPr>
        <p:spPr>
          <a:xfrm>
            <a:off x="4200708" y="2011537"/>
            <a:ext cx="2340000" cy="1080000"/>
          </a:xfrm>
          <a:prstGeom prst="rect">
            <a:avLst/>
          </a:prstGeom>
          <a:solidFill>
            <a:schemeClr val="accent3">
              <a:lumMod val="50000"/>
            </a:schemeClr>
          </a:solidFill>
        </p:spPr>
        <p:txBody>
          <a:bodyPr wrap="square" anchor="ctr">
            <a:noAutofit/>
          </a:bodyPr>
          <a:lstStyle>
            <a:defPPr>
              <a:defRPr lang="de-DE"/>
            </a:defPPr>
            <a:lvl1pPr algn="ctr">
              <a:defRPr b="1">
                <a:latin typeface="+mj-lt"/>
              </a:defRPr>
            </a:lvl1pPr>
          </a:lstStyle>
          <a:p>
            <a:r>
              <a:rPr lang="en-US" sz="1600" u="sng" dirty="0">
                <a:solidFill>
                  <a:schemeClr val="bg1"/>
                </a:solidFill>
              </a:rPr>
              <a:t>Time </a:t>
            </a:r>
            <a:r>
              <a:rPr lang="en-US" sz="1600" u="sng" dirty="0" err="1" smtClean="0">
                <a:solidFill>
                  <a:schemeClr val="bg1"/>
                </a:solidFill>
              </a:rPr>
              <a:t>Tranching</a:t>
            </a:r>
            <a:r>
              <a:rPr lang="en-US" sz="1600" u="sng" dirty="0">
                <a:solidFill>
                  <a:schemeClr val="bg1"/>
                </a:solidFill>
              </a:rPr>
              <a:t>:</a:t>
            </a:r>
          </a:p>
          <a:p>
            <a:r>
              <a:rPr lang="en-US" sz="1600" b="0" dirty="0" smtClean="0">
                <a:solidFill>
                  <a:schemeClr val="bg1"/>
                </a:solidFill>
              </a:rPr>
              <a:t>death </a:t>
            </a:r>
            <a:r>
              <a:rPr lang="en-US" sz="1600" b="0" dirty="0">
                <a:solidFill>
                  <a:schemeClr val="bg1"/>
                </a:solidFill>
              </a:rPr>
              <a:t>benefits </a:t>
            </a:r>
            <a:r>
              <a:rPr lang="en-US" sz="1600" b="0" dirty="0" smtClean="0">
                <a:solidFill>
                  <a:schemeClr val="bg1"/>
                </a:solidFill>
              </a:rPr>
              <a:t>go to the senior tranche first (sequential pay)</a:t>
            </a:r>
            <a:endParaRPr lang="en-US" sz="1600" b="0" dirty="0">
              <a:solidFill>
                <a:schemeClr val="bg1"/>
              </a:solidFill>
            </a:endParaRPr>
          </a:p>
        </p:txBody>
      </p:sp>
      <p:sp>
        <p:nvSpPr>
          <p:cNvPr id="17" name="Rectangle 16"/>
          <p:cNvSpPr/>
          <p:nvPr/>
        </p:nvSpPr>
        <p:spPr>
          <a:xfrm>
            <a:off x="7397358" y="2027047"/>
            <a:ext cx="1800000" cy="1080000"/>
          </a:xfrm>
          <a:prstGeom prst="rect">
            <a:avLst/>
          </a:prstGeom>
          <a:solidFill>
            <a:schemeClr val="accent2">
              <a:lumMod val="50000"/>
            </a:schemeClr>
          </a:solidFill>
        </p:spPr>
        <p:txBody>
          <a:bodyPr wrap="square" anchor="ctr">
            <a:noAutofit/>
          </a:bodyPr>
          <a:lstStyle/>
          <a:p>
            <a:pPr algn="ctr"/>
            <a:r>
              <a:rPr lang="de-CH" sz="1600" b="1" u="sng" dirty="0" err="1">
                <a:solidFill>
                  <a:schemeClr val="bg1"/>
                </a:solidFill>
                <a:latin typeface="+mj-lt"/>
              </a:rPr>
              <a:t>Risk</a:t>
            </a:r>
            <a:r>
              <a:rPr lang="de-CH" sz="1600" b="1" u="sng" dirty="0">
                <a:solidFill>
                  <a:schemeClr val="bg1"/>
                </a:solidFill>
                <a:latin typeface="+mj-lt"/>
              </a:rPr>
              <a:t> </a:t>
            </a:r>
            <a:r>
              <a:rPr lang="de-CH" sz="1600" b="1" u="sng" dirty="0" err="1" smtClean="0">
                <a:solidFill>
                  <a:schemeClr val="bg1"/>
                </a:solidFill>
                <a:latin typeface="+mj-lt"/>
              </a:rPr>
              <a:t>Tranching</a:t>
            </a:r>
            <a:r>
              <a:rPr lang="de-CH" sz="1600" b="1" u="sng" dirty="0" smtClean="0">
                <a:solidFill>
                  <a:schemeClr val="bg1"/>
                </a:solidFill>
                <a:latin typeface="+mj-lt"/>
              </a:rPr>
              <a:t>:</a:t>
            </a:r>
            <a:endParaRPr lang="en-US" sz="1600" b="1" u="sng" dirty="0">
              <a:solidFill>
                <a:schemeClr val="bg1"/>
              </a:solidFill>
              <a:latin typeface="+mj-lt"/>
            </a:endParaRPr>
          </a:p>
          <a:p>
            <a:pPr algn="ctr"/>
            <a:r>
              <a:rPr lang="en-US" sz="1600" dirty="0" smtClean="0">
                <a:solidFill>
                  <a:schemeClr val="bg1"/>
                </a:solidFill>
                <a:latin typeface="+mj-lt"/>
              </a:rPr>
              <a:t>longevity and lapse risk hit the junior tranche </a:t>
            </a:r>
            <a:r>
              <a:rPr lang="en-US" sz="1600" dirty="0">
                <a:solidFill>
                  <a:schemeClr val="bg1"/>
                </a:solidFill>
                <a:latin typeface="+mj-lt"/>
              </a:rPr>
              <a:t>first</a:t>
            </a:r>
          </a:p>
        </p:txBody>
      </p:sp>
      <p:sp>
        <p:nvSpPr>
          <p:cNvPr id="18" name="Right Brace 17"/>
          <p:cNvSpPr/>
          <p:nvPr/>
        </p:nvSpPr>
        <p:spPr>
          <a:xfrm>
            <a:off x="7823010" y="3945100"/>
            <a:ext cx="180000" cy="15891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ectangle 24"/>
          <p:cNvSpPr/>
          <p:nvPr/>
        </p:nvSpPr>
        <p:spPr>
          <a:xfrm>
            <a:off x="8072860" y="3963409"/>
            <a:ext cx="1155272" cy="1589185"/>
          </a:xfrm>
          <a:prstGeom prst="rect">
            <a:avLst/>
          </a:prstGeom>
          <a:solidFill>
            <a:schemeClr val="bg1">
              <a:lumMod val="75000"/>
            </a:schemeClr>
          </a:solidFill>
        </p:spPr>
        <p:txBody>
          <a:bodyPr wrap="square" anchor="ctr">
            <a:noAutofit/>
          </a:bodyPr>
          <a:lstStyle/>
          <a:p>
            <a:pPr algn="ctr"/>
            <a:r>
              <a:rPr lang="en-US" sz="1600" b="1" u="sng" dirty="0" smtClean="0">
                <a:latin typeface="+mj-lt"/>
              </a:rPr>
              <a:t>Sub-ordination</a:t>
            </a:r>
            <a:r>
              <a:rPr lang="en-US" sz="1600" b="1" dirty="0" smtClean="0">
                <a:latin typeface="+mj-lt"/>
              </a:rPr>
              <a:t> </a:t>
            </a:r>
            <a:r>
              <a:rPr lang="en-US" sz="1600" dirty="0" smtClean="0">
                <a:latin typeface="+mj-lt"/>
              </a:rPr>
              <a:t>for the senior tranche</a:t>
            </a:r>
            <a:endParaRPr lang="en-US" sz="1600" dirty="0">
              <a:latin typeface="+mj-lt"/>
            </a:endParaRPr>
          </a:p>
        </p:txBody>
      </p:sp>
      <p:sp>
        <p:nvSpPr>
          <p:cNvPr id="42" name="Lightning Bolt 41"/>
          <p:cNvSpPr/>
          <p:nvPr/>
        </p:nvSpPr>
        <p:spPr>
          <a:xfrm>
            <a:off x="6774855" y="3768063"/>
            <a:ext cx="900000" cy="1260000"/>
          </a:xfrm>
          <a:prstGeom prst="lightningBol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ightning Bolt 42"/>
          <p:cNvSpPr/>
          <p:nvPr/>
        </p:nvSpPr>
        <p:spPr>
          <a:xfrm>
            <a:off x="4929855" y="3388743"/>
            <a:ext cx="720000" cy="900000"/>
          </a:xfrm>
          <a:prstGeom prst="lightningBol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ightning Bolt 43"/>
          <p:cNvSpPr/>
          <p:nvPr/>
        </p:nvSpPr>
        <p:spPr>
          <a:xfrm>
            <a:off x="3091464" y="2947084"/>
            <a:ext cx="540000" cy="540000"/>
          </a:xfrm>
          <a:prstGeom prst="lightningBol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809967" y="3320360"/>
            <a:ext cx="474888" cy="3030424"/>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354705" y="5526596"/>
            <a:ext cx="1736759" cy="8241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b="1" u="sng" dirty="0" smtClean="0"/>
              <a:t>Expected Returns:</a:t>
            </a:r>
          </a:p>
          <a:p>
            <a:r>
              <a:rPr lang="en-US" sz="1600" dirty="0" smtClean="0"/>
              <a:t>decrease in line </a:t>
            </a:r>
          </a:p>
          <a:p>
            <a:r>
              <a:rPr lang="en-US" sz="1600" dirty="0" smtClean="0"/>
              <a:t>with risk</a:t>
            </a:r>
            <a:endParaRPr lang="en-US" sz="1600" dirty="0"/>
          </a:p>
        </p:txBody>
      </p:sp>
    </p:spTree>
    <p:extLst>
      <p:ext uri="{BB962C8B-B14F-4D97-AF65-F5344CB8AC3E}">
        <p14:creationId xmlns:p14="http://schemas.microsoft.com/office/powerpoint/2010/main" val="382749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500"/>
                                        <p:tgtEl>
                                          <p:spTgt spid="5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2" grpId="0"/>
      <p:bldP spid="23" grpId="0"/>
      <p:bldP spid="24" grpId="0"/>
      <p:bldP spid="28" grpId="0" animBg="1"/>
      <p:bldP spid="17" grpId="0" animBg="1"/>
      <p:bldP spid="18" grpId="0" animBg="1"/>
      <p:bldP spid="25" grpId="0" animBg="1"/>
      <p:bldP spid="42" grpId="0" animBg="1"/>
      <p:bldP spid="43" grpId="0" animBg="1"/>
      <p:bldP spid="44" grpId="0" animBg="1"/>
      <p:bldP spid="53" grpId="0" animBg="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outlook</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b="1" dirty="0" smtClean="0"/>
              <a:t>Summary</a:t>
            </a:r>
          </a:p>
          <a:p>
            <a:endParaRPr lang="en-US" dirty="0" smtClean="0"/>
          </a:p>
          <a:p>
            <a:r>
              <a:rPr lang="en-US" dirty="0" smtClean="0"/>
              <a:t>Securitization of life insurance portfolios theoretically possible</a:t>
            </a:r>
          </a:p>
          <a:p>
            <a:endParaRPr lang="en-US" dirty="0" smtClean="0"/>
          </a:p>
          <a:p>
            <a:r>
              <a:rPr lang="en-US" dirty="0" smtClean="0"/>
              <a:t>Negative cash flow pattern in the first years after inception causes main difficulties </a:t>
            </a:r>
          </a:p>
          <a:p>
            <a:endParaRPr lang="en-US" dirty="0" smtClean="0"/>
          </a:p>
          <a:p>
            <a:r>
              <a:rPr lang="en-US" dirty="0" smtClean="0"/>
              <a:t>Could be overcome by </a:t>
            </a:r>
            <a:r>
              <a:rPr lang="en-US" dirty="0"/>
              <a:t>credit </a:t>
            </a:r>
            <a:r>
              <a:rPr lang="en-US" dirty="0" smtClean="0"/>
              <a:t>and liquidity enhancements known from the ABS markets</a:t>
            </a:r>
          </a:p>
          <a:p>
            <a:endParaRPr lang="en-US" dirty="0" smtClean="0"/>
          </a:p>
          <a:p>
            <a:r>
              <a:rPr lang="en-US" dirty="0" smtClean="0"/>
              <a:t>But: resulting LSBS will be a different asset class (lower return proposition)</a:t>
            </a:r>
          </a:p>
          <a:p>
            <a:endParaRPr lang="en-US" dirty="0" smtClean="0"/>
          </a:p>
          <a:p>
            <a:endParaRPr lang="en-US" dirty="0" smtClean="0"/>
          </a:p>
          <a:p>
            <a:pPr marL="0" indent="0">
              <a:buNone/>
            </a:pPr>
            <a:r>
              <a:rPr lang="en-US" b="1" dirty="0" smtClean="0"/>
              <a:t>Outlook</a:t>
            </a:r>
          </a:p>
          <a:p>
            <a:pPr marL="0" indent="0">
              <a:buNone/>
            </a:pPr>
            <a:endParaRPr lang="en-US" b="1" dirty="0"/>
          </a:p>
          <a:p>
            <a:r>
              <a:rPr lang="en-US" dirty="0" smtClean="0"/>
              <a:t>Need to further investigate </a:t>
            </a:r>
            <a:r>
              <a:rPr lang="en-US" dirty="0" smtClean="0"/>
              <a:t>the economics of </a:t>
            </a:r>
            <a:r>
              <a:rPr lang="en-US" dirty="0" smtClean="0"/>
              <a:t>illiquidity and risk mitigation mechanisms</a:t>
            </a:r>
            <a:endParaRPr lang="en-US" dirty="0"/>
          </a:p>
          <a:p>
            <a:endParaRPr lang="en-US" dirty="0"/>
          </a:p>
          <a:p>
            <a:r>
              <a:rPr lang="en-US" dirty="0" smtClean="0"/>
              <a:t>Quantitative simulation studies based on realistic portfolios desirable</a:t>
            </a:r>
            <a:endParaRPr lang="en-US" dirty="0"/>
          </a:p>
        </p:txBody>
      </p:sp>
    </p:spTree>
    <p:extLst>
      <p:ext uri="{BB962C8B-B14F-4D97-AF65-F5344CB8AC3E}">
        <p14:creationId xmlns:p14="http://schemas.microsoft.com/office/powerpoint/2010/main" val="4172808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58" y="360000"/>
            <a:ext cx="8640000" cy="720000"/>
          </a:xfrm>
        </p:spPr>
        <p:txBody>
          <a:bodyPr/>
          <a:lstStyle/>
          <a:p>
            <a:r>
              <a:rPr lang="en-US" dirty="0" smtClean="0"/>
              <a:t>Thank you for your attention!</a:t>
            </a:r>
            <a:endParaRPr lang="en-US" dirty="0"/>
          </a:p>
        </p:txBody>
      </p:sp>
      <p:pic>
        <p:nvPicPr>
          <p:cNvPr id="2050" name="Picture 2" descr="https://graceofnews.files.wordpress.com/2014/03/accessible-vehicles-and-adaptive-mobility-equipment-q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358" y="1626756"/>
            <a:ext cx="4680000" cy="46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33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Securitization </a:t>
            </a:r>
            <a:r>
              <a:rPr lang="en-US" dirty="0" smtClean="0"/>
              <a:t>(Structured Finance)</a:t>
            </a:r>
            <a:endParaRPr lang="en-US" dirty="0"/>
          </a:p>
        </p:txBody>
      </p:sp>
      <p:sp>
        <p:nvSpPr>
          <p:cNvPr id="3" name="Content Placeholder 2"/>
          <p:cNvSpPr>
            <a:spLocks noGrp="1"/>
          </p:cNvSpPr>
          <p:nvPr>
            <p:ph idx="1"/>
          </p:nvPr>
        </p:nvSpPr>
        <p:spPr>
          <a:xfrm>
            <a:off x="564849" y="1168690"/>
            <a:ext cx="8712000" cy="5040000"/>
          </a:xfrm>
        </p:spPr>
        <p:txBody>
          <a:bodyPr/>
          <a:lstStyle/>
          <a:p>
            <a:pPr marL="0" indent="0">
              <a:buNone/>
            </a:pPr>
            <a:endParaRPr lang="en-US" b="1" dirty="0" smtClean="0"/>
          </a:p>
          <a:p>
            <a:pPr marL="0" indent="0">
              <a:buNone/>
            </a:pPr>
            <a:r>
              <a:rPr lang="en-US" b="1" dirty="0" smtClean="0"/>
              <a:t>Definition</a:t>
            </a:r>
          </a:p>
          <a:p>
            <a:pPr marL="0" lvl="1" indent="0">
              <a:buNone/>
            </a:pPr>
            <a:endParaRPr lang="en-US" dirty="0" smtClean="0"/>
          </a:p>
          <a:p>
            <a:r>
              <a:rPr lang="en-US" dirty="0" smtClean="0"/>
              <a:t>Financial technique of pooling assets/risks and </a:t>
            </a:r>
            <a:r>
              <a:rPr lang="en-US" u="sng" dirty="0" smtClean="0"/>
              <a:t>repackaging the cash flows</a:t>
            </a:r>
            <a:r>
              <a:rPr lang="en-US" dirty="0" smtClean="0"/>
              <a:t> into securities </a:t>
            </a:r>
            <a:endParaRPr lang="en-US" dirty="0"/>
          </a:p>
          <a:p>
            <a:endParaRPr lang="en-US" dirty="0" smtClean="0"/>
          </a:p>
          <a:p>
            <a:r>
              <a:rPr lang="en-US" dirty="0" smtClean="0"/>
              <a:t>Default risk is decoupled from the originator/sponsor by a special purpose vehicle (SPV)</a:t>
            </a:r>
            <a:endParaRPr lang="en-US" dirty="0"/>
          </a:p>
          <a:p>
            <a:endParaRPr lang="en-US" dirty="0" smtClean="0"/>
          </a:p>
          <a:p>
            <a:r>
              <a:rPr lang="en-US" dirty="0" smtClean="0"/>
              <a:t>Typically involves </a:t>
            </a:r>
            <a:r>
              <a:rPr lang="en-US" dirty="0" err="1" smtClean="0"/>
              <a:t>tranching</a:t>
            </a:r>
            <a:r>
              <a:rPr lang="en-US" dirty="0" smtClean="0"/>
              <a:t> of the securities to </a:t>
            </a:r>
            <a:r>
              <a:rPr lang="en-US" dirty="0"/>
              <a:t>address </a:t>
            </a:r>
            <a:r>
              <a:rPr lang="en-US" dirty="0" smtClean="0"/>
              <a:t>different risk appetites</a:t>
            </a:r>
          </a:p>
          <a:p>
            <a:endParaRPr lang="en-US" dirty="0"/>
          </a:p>
          <a:p>
            <a:r>
              <a:rPr lang="en-US" dirty="0"/>
              <a:t>Allows financial institutions to shed assets/risks off their balance sheets </a:t>
            </a:r>
          </a:p>
          <a:p>
            <a:endParaRPr lang="en-US" dirty="0" smtClean="0"/>
          </a:p>
          <a:p>
            <a:endParaRPr lang="en-US" dirty="0" smtClean="0"/>
          </a:p>
          <a:p>
            <a:pPr marL="0" indent="0">
              <a:buNone/>
            </a:pPr>
            <a:r>
              <a:rPr lang="en-US" b="1" dirty="0" smtClean="0"/>
              <a:t>Common types of securitizations and their asset/risk pools</a:t>
            </a:r>
          </a:p>
          <a:p>
            <a:endParaRPr lang="en-US" dirty="0"/>
          </a:p>
          <a:p>
            <a:pPr lvl="1">
              <a:buFont typeface="Arial" pitchFamily="34" charset="0"/>
              <a:buChar char="•"/>
              <a:tabLst>
                <a:tab pos="4032250" algn="l"/>
              </a:tabLst>
            </a:pPr>
            <a:r>
              <a:rPr lang="en-US" u="sng" dirty="0" smtClean="0"/>
              <a:t>Asset-Backed Securities (ABS):</a:t>
            </a:r>
            <a:r>
              <a:rPr lang="en-US" dirty="0" smtClean="0"/>
              <a:t> mortgages, consumer loans, credit card receivables</a:t>
            </a:r>
            <a:endParaRPr lang="en-US" dirty="0"/>
          </a:p>
          <a:p>
            <a:pPr lvl="1">
              <a:buFont typeface="Arial" pitchFamily="34" charset="0"/>
              <a:buChar char="•"/>
            </a:pPr>
            <a:endParaRPr lang="en-US" dirty="0"/>
          </a:p>
          <a:p>
            <a:pPr lvl="1">
              <a:buFont typeface="Arial" pitchFamily="34" charset="0"/>
              <a:buChar char="•"/>
              <a:tabLst>
                <a:tab pos="4032250" algn="l"/>
              </a:tabLst>
            </a:pPr>
            <a:r>
              <a:rPr lang="en-US" u="sng" dirty="0" smtClean="0"/>
              <a:t>Collateralized Debt Obligations (CDOs):</a:t>
            </a:r>
            <a:r>
              <a:rPr lang="en-US" dirty="0" smtClean="0"/>
              <a:t> corporate bonds/loans, </a:t>
            </a:r>
            <a:r>
              <a:rPr lang="en-US" dirty="0"/>
              <a:t>credit default </a:t>
            </a:r>
            <a:r>
              <a:rPr lang="en-US" dirty="0" smtClean="0"/>
              <a:t>swaps, ABS</a:t>
            </a:r>
          </a:p>
          <a:p>
            <a:pPr lvl="1">
              <a:buFont typeface="Arial" pitchFamily="34" charset="0"/>
              <a:buChar char="•"/>
            </a:pPr>
            <a:endParaRPr lang="en-US" dirty="0"/>
          </a:p>
          <a:p>
            <a:pPr lvl="1">
              <a:buFont typeface="Arial" pitchFamily="34" charset="0"/>
              <a:buChar char="•"/>
            </a:pPr>
            <a:endParaRPr lang="en-US" dirty="0"/>
          </a:p>
        </p:txBody>
      </p:sp>
    </p:spTree>
    <p:extLst>
      <p:ext uri="{BB962C8B-B14F-4D97-AF65-F5344CB8AC3E}">
        <p14:creationId xmlns:p14="http://schemas.microsoft.com/office/powerpoint/2010/main" val="9539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life insurance policies suitable for securitization?</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smtClean="0"/>
              <a:t>Advantages</a:t>
            </a:r>
          </a:p>
          <a:p>
            <a:pPr marL="0" indent="0">
              <a:buNone/>
            </a:pPr>
            <a:endParaRPr lang="en-US" dirty="0" smtClean="0"/>
          </a:p>
          <a:p>
            <a:r>
              <a:rPr lang="en-US" dirty="0" smtClean="0"/>
              <a:t>Systematic longevity risk, e.g., through medical breakthroughs </a:t>
            </a:r>
            <a:r>
              <a:rPr lang="en-US" dirty="0"/>
              <a:t>is </a:t>
            </a:r>
            <a:r>
              <a:rPr lang="en-US" dirty="0" smtClean="0"/>
              <a:t>small</a:t>
            </a:r>
          </a:p>
          <a:p>
            <a:endParaRPr lang="de-CH" dirty="0" smtClean="0"/>
          </a:p>
          <a:p>
            <a:r>
              <a:rPr lang="en-US" dirty="0" smtClean="0"/>
              <a:t>Cash </a:t>
            </a:r>
            <a:r>
              <a:rPr lang="en-US" dirty="0"/>
              <a:t>flows are </a:t>
            </a:r>
            <a:r>
              <a:rPr lang="en-US" dirty="0" smtClean="0"/>
              <a:t>well predictable </a:t>
            </a:r>
            <a:r>
              <a:rPr lang="en-US" dirty="0"/>
              <a:t>for a large no. of similar </a:t>
            </a:r>
            <a:r>
              <a:rPr lang="en-US" dirty="0" smtClean="0"/>
              <a:t>policies (diversified portfolios)</a:t>
            </a:r>
            <a:endParaRPr lang="en-US" dirty="0"/>
          </a:p>
          <a:p>
            <a:endParaRPr lang="en-US" dirty="0" smtClean="0"/>
          </a:p>
          <a:p>
            <a:pPr marL="0" indent="0">
              <a:buNone/>
            </a:pPr>
            <a:endParaRPr lang="de-CH" dirty="0"/>
          </a:p>
          <a:p>
            <a:pPr marL="0" indent="0">
              <a:buNone/>
            </a:pPr>
            <a:r>
              <a:rPr lang="en-US" b="1" dirty="0" smtClean="0"/>
              <a:t>Challenges</a:t>
            </a:r>
          </a:p>
          <a:p>
            <a:pPr marL="0" indent="0">
              <a:buNone/>
            </a:pPr>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p:txBody>
      </p:sp>
      <p:sp>
        <p:nvSpPr>
          <p:cNvPr id="4" name="Rectangle 3"/>
          <p:cNvSpPr/>
          <p:nvPr/>
        </p:nvSpPr>
        <p:spPr>
          <a:xfrm>
            <a:off x="2369379" y="3820880"/>
            <a:ext cx="1620000" cy="2520000"/>
          </a:xfrm>
          <a:prstGeom prst="rect">
            <a:avLst/>
          </a:prstGeom>
          <a:solidFill>
            <a:schemeClr val="bg2">
              <a:lumMod val="90000"/>
            </a:schemeClr>
          </a:solidFill>
        </p:spPr>
        <p:txBody>
          <a:bodyPr anchor="ctr">
            <a:noAutofit/>
          </a:bodyPr>
          <a:lstStyle/>
          <a:p>
            <a:pPr algn="ctr"/>
            <a:r>
              <a:rPr lang="en-US" b="1" dirty="0" smtClean="0">
                <a:latin typeface="+mj-lt"/>
              </a:rPr>
              <a:t>Supply of Policies</a:t>
            </a:r>
          </a:p>
          <a:p>
            <a:pPr algn="ctr">
              <a:spcBef>
                <a:spcPts val="600"/>
              </a:spcBef>
            </a:pPr>
            <a:r>
              <a:rPr lang="en-US" sz="1600" dirty="0" smtClean="0">
                <a:latin typeface="+mj-lt"/>
              </a:rPr>
              <a:t>Is it possible to ramp up large policy pools </a:t>
            </a:r>
            <a:r>
              <a:rPr lang="en-US" sz="1600" dirty="0">
                <a:latin typeface="+mj-lt"/>
              </a:rPr>
              <a:t>for an active securitization market?</a:t>
            </a:r>
          </a:p>
        </p:txBody>
      </p:sp>
      <p:sp>
        <p:nvSpPr>
          <p:cNvPr id="5" name="Rectangle 4"/>
          <p:cNvSpPr/>
          <p:nvPr/>
        </p:nvSpPr>
        <p:spPr>
          <a:xfrm>
            <a:off x="4100143" y="3820880"/>
            <a:ext cx="1620000" cy="2520000"/>
          </a:xfrm>
          <a:prstGeom prst="rect">
            <a:avLst/>
          </a:prstGeom>
          <a:solidFill>
            <a:schemeClr val="accent3">
              <a:lumMod val="20000"/>
              <a:lumOff val="80000"/>
            </a:schemeClr>
          </a:solidFill>
        </p:spPr>
        <p:txBody>
          <a:bodyPr anchor="ctr">
            <a:noAutofit/>
          </a:bodyPr>
          <a:lstStyle/>
          <a:p>
            <a:pPr algn="ctr">
              <a:spcBef>
                <a:spcPts val="600"/>
              </a:spcBef>
            </a:pPr>
            <a:r>
              <a:rPr lang="en-US" b="1" dirty="0" smtClean="0">
                <a:latin typeface="+mj-lt"/>
              </a:rPr>
              <a:t>Structural Enhancements</a:t>
            </a:r>
          </a:p>
          <a:p>
            <a:pPr algn="ctr">
              <a:spcBef>
                <a:spcPts val="600"/>
              </a:spcBef>
            </a:pPr>
            <a:r>
              <a:rPr lang="en-US" sz="1600" dirty="0" smtClean="0">
                <a:latin typeface="+mj-lt"/>
              </a:rPr>
              <a:t>Needed to mitigate liquidity issues. Costs may change </a:t>
            </a:r>
            <a:r>
              <a:rPr lang="en-US" sz="1600" dirty="0">
                <a:latin typeface="+mj-lt"/>
              </a:rPr>
              <a:t>the </a:t>
            </a:r>
            <a:r>
              <a:rPr lang="en-US" sz="1600" dirty="0" smtClean="0">
                <a:latin typeface="+mj-lt"/>
              </a:rPr>
              <a:t>risk-return </a:t>
            </a:r>
            <a:r>
              <a:rPr lang="en-US" sz="1600" dirty="0">
                <a:latin typeface="+mj-lt"/>
              </a:rPr>
              <a:t>profile of </a:t>
            </a:r>
            <a:r>
              <a:rPr lang="en-US" sz="1600" dirty="0" smtClean="0">
                <a:latin typeface="+mj-lt"/>
              </a:rPr>
              <a:t>the asset class</a:t>
            </a:r>
            <a:endParaRPr lang="en-US" sz="1600" dirty="0">
              <a:latin typeface="+mj-lt"/>
            </a:endParaRPr>
          </a:p>
        </p:txBody>
      </p:sp>
      <p:sp>
        <p:nvSpPr>
          <p:cNvPr id="6" name="Rectangle 5"/>
          <p:cNvSpPr/>
          <p:nvPr/>
        </p:nvSpPr>
        <p:spPr>
          <a:xfrm>
            <a:off x="5830907" y="3820880"/>
            <a:ext cx="1620000" cy="2520000"/>
          </a:xfrm>
          <a:prstGeom prst="rect">
            <a:avLst/>
          </a:prstGeom>
          <a:solidFill>
            <a:schemeClr val="accent3">
              <a:lumMod val="40000"/>
              <a:lumOff val="60000"/>
            </a:schemeClr>
          </a:solidFill>
        </p:spPr>
        <p:txBody>
          <a:bodyPr anchor="ctr">
            <a:noAutofit/>
          </a:bodyPr>
          <a:lstStyle/>
          <a:p>
            <a:pPr algn="ctr"/>
            <a:r>
              <a:rPr lang="en-US" b="1" dirty="0">
                <a:latin typeface="+mj-lt"/>
              </a:rPr>
              <a:t>Interest </a:t>
            </a:r>
            <a:endParaRPr lang="en-US" b="1" dirty="0" smtClean="0">
              <a:latin typeface="+mj-lt"/>
            </a:endParaRPr>
          </a:p>
          <a:p>
            <a:pPr algn="ctr"/>
            <a:r>
              <a:rPr lang="en-US" b="1" dirty="0" smtClean="0">
                <a:latin typeface="+mj-lt"/>
              </a:rPr>
              <a:t>Rate Risk </a:t>
            </a:r>
          </a:p>
          <a:p>
            <a:pPr algn="ctr">
              <a:spcBef>
                <a:spcPts val="600"/>
              </a:spcBef>
            </a:pPr>
            <a:r>
              <a:rPr lang="en-US" sz="1600" dirty="0" smtClean="0">
                <a:latin typeface="+mj-lt"/>
              </a:rPr>
              <a:t>Zero </a:t>
            </a:r>
            <a:r>
              <a:rPr lang="en-US" sz="1600" dirty="0">
                <a:latin typeface="+mj-lt"/>
              </a:rPr>
              <a:t>bonds have a high duration, but </a:t>
            </a:r>
            <a:r>
              <a:rPr lang="en-US" sz="1600" dirty="0" smtClean="0">
                <a:latin typeface="+mj-lt"/>
              </a:rPr>
              <a:t>floating rate notes create an additional cash drain</a:t>
            </a:r>
            <a:endParaRPr lang="en-US" sz="1600" dirty="0">
              <a:latin typeface="+mj-lt"/>
            </a:endParaRPr>
          </a:p>
        </p:txBody>
      </p:sp>
      <p:sp>
        <p:nvSpPr>
          <p:cNvPr id="7" name="Rectangle 6"/>
          <p:cNvSpPr/>
          <p:nvPr/>
        </p:nvSpPr>
        <p:spPr>
          <a:xfrm>
            <a:off x="7561671" y="3820880"/>
            <a:ext cx="1620000" cy="2520000"/>
          </a:xfrm>
          <a:prstGeom prst="rect">
            <a:avLst/>
          </a:prstGeom>
          <a:solidFill>
            <a:schemeClr val="bg1">
              <a:lumMod val="75000"/>
            </a:schemeClr>
          </a:solidFill>
        </p:spPr>
        <p:txBody>
          <a:bodyPr anchor="ctr">
            <a:noAutofit/>
          </a:bodyPr>
          <a:lstStyle/>
          <a:p>
            <a:pPr algn="ctr"/>
            <a:r>
              <a:rPr lang="en-US" b="1" dirty="0">
                <a:latin typeface="+mj-lt"/>
              </a:rPr>
              <a:t>Credit </a:t>
            </a:r>
            <a:endParaRPr lang="en-US" b="1" dirty="0" smtClean="0">
              <a:latin typeface="+mj-lt"/>
            </a:endParaRPr>
          </a:p>
          <a:p>
            <a:pPr algn="ctr"/>
            <a:r>
              <a:rPr lang="en-US" b="1" dirty="0" smtClean="0">
                <a:latin typeface="+mj-lt"/>
              </a:rPr>
              <a:t>Default Risk </a:t>
            </a:r>
          </a:p>
          <a:p>
            <a:pPr algn="ctr">
              <a:spcBef>
                <a:spcPts val="600"/>
              </a:spcBef>
            </a:pPr>
            <a:r>
              <a:rPr lang="en-US" sz="1600" dirty="0" smtClean="0">
                <a:latin typeface="+mj-lt"/>
              </a:rPr>
              <a:t>Can </a:t>
            </a:r>
            <a:r>
              <a:rPr lang="en-US" sz="1600" dirty="0">
                <a:latin typeface="+mj-lt"/>
              </a:rPr>
              <a:t>get hit by default of insurance companies through the </a:t>
            </a:r>
            <a:r>
              <a:rPr lang="en-US" sz="1600" dirty="0" smtClean="0">
                <a:latin typeface="+mj-lt"/>
              </a:rPr>
              <a:t>backdoor</a:t>
            </a:r>
            <a:endParaRPr lang="en-US" sz="1600" dirty="0">
              <a:latin typeface="+mj-lt"/>
            </a:endParaRPr>
          </a:p>
        </p:txBody>
      </p:sp>
      <p:sp>
        <p:nvSpPr>
          <p:cNvPr id="8" name="Rectangle 7"/>
          <p:cNvSpPr/>
          <p:nvPr/>
        </p:nvSpPr>
        <p:spPr>
          <a:xfrm>
            <a:off x="638615" y="3820880"/>
            <a:ext cx="1620000" cy="2520000"/>
          </a:xfrm>
          <a:prstGeom prst="rect">
            <a:avLst/>
          </a:prstGeom>
          <a:solidFill>
            <a:schemeClr val="bg1">
              <a:lumMod val="95000"/>
            </a:schemeClr>
          </a:solidFill>
        </p:spPr>
        <p:txBody>
          <a:bodyPr anchor="ctr">
            <a:noAutofit/>
          </a:bodyPr>
          <a:lstStyle/>
          <a:p>
            <a:pPr algn="ctr"/>
            <a:r>
              <a:rPr lang="en-US" b="1" dirty="0" smtClean="0">
                <a:latin typeface="+mj-lt"/>
              </a:rPr>
              <a:t>Known LS Issues</a:t>
            </a:r>
          </a:p>
          <a:p>
            <a:pPr algn="ctr">
              <a:spcBef>
                <a:spcPts val="600"/>
              </a:spcBef>
            </a:pPr>
            <a:r>
              <a:rPr lang="en-US" sz="1600" dirty="0" smtClean="0">
                <a:latin typeface="+mj-lt"/>
              </a:rPr>
              <a:t>E.g., incentives with regard to purchase price and life expectancy estimates</a:t>
            </a:r>
            <a:endParaRPr lang="en-US" sz="1600" dirty="0">
              <a:latin typeface="+mj-lt"/>
            </a:endParaRPr>
          </a:p>
        </p:txBody>
      </p:sp>
    </p:spTree>
    <p:extLst>
      <p:ext uri="{BB962C8B-B14F-4D97-AF65-F5344CB8AC3E}">
        <p14:creationId xmlns:p14="http://schemas.microsoft.com/office/powerpoint/2010/main" val="370056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Life </a:t>
            </a:r>
            <a:r>
              <a:rPr lang="en-US" dirty="0" smtClean="0"/>
              <a:t>settlement-backed </a:t>
            </a:r>
            <a:r>
              <a:rPr lang="en-US" dirty="0"/>
              <a:t>securities (</a:t>
            </a:r>
            <a:r>
              <a:rPr lang="en-US" dirty="0" smtClean="0"/>
              <a:t>LSBS</a:t>
            </a:r>
            <a:r>
              <a:rPr lang="en-US" dirty="0"/>
              <a:t>)</a:t>
            </a:r>
          </a:p>
        </p:txBody>
      </p:sp>
      <p:sp>
        <p:nvSpPr>
          <p:cNvPr id="3" name="Content Placeholder 2"/>
          <p:cNvSpPr>
            <a:spLocks noGrp="1"/>
          </p:cNvSpPr>
          <p:nvPr>
            <p:ph idx="1"/>
          </p:nvPr>
        </p:nvSpPr>
        <p:spPr/>
        <p:txBody>
          <a:bodyPr/>
          <a:lstStyle/>
          <a:p>
            <a:endParaRPr lang="en-US" dirty="0" smtClean="0"/>
          </a:p>
          <a:p>
            <a:pPr marL="0" indent="0">
              <a:buNone/>
            </a:pPr>
            <a:r>
              <a:rPr lang="en-US" b="1" dirty="0" smtClean="0"/>
              <a:t>Why securitization?</a:t>
            </a:r>
          </a:p>
          <a:p>
            <a:pPr marL="0" indent="0">
              <a:buNone/>
            </a:pPr>
            <a:endParaRPr lang="en-US" b="1" dirty="0" smtClean="0"/>
          </a:p>
          <a:p>
            <a:r>
              <a:rPr lang="en-US" dirty="0" smtClean="0"/>
              <a:t>Offer longevity risk exposure in an attractive fixed-income format</a:t>
            </a:r>
          </a:p>
          <a:p>
            <a:endParaRPr lang="en-US" dirty="0" smtClean="0"/>
          </a:p>
          <a:p>
            <a:r>
              <a:rPr lang="en-US" dirty="0" smtClean="0"/>
              <a:t>Increased liquidity through tradable securities (+ price information)</a:t>
            </a:r>
          </a:p>
          <a:p>
            <a:endParaRPr lang="en-US" dirty="0" smtClean="0"/>
          </a:p>
          <a:p>
            <a:r>
              <a:rPr lang="en-US" dirty="0" smtClean="0"/>
              <a:t>Ratings theoretically possible (although difficult due to cash flow pattern)</a:t>
            </a:r>
          </a:p>
          <a:p>
            <a:endParaRPr lang="en-US" dirty="0" smtClean="0"/>
          </a:p>
          <a:p>
            <a:r>
              <a:rPr lang="en-US" dirty="0" smtClean="0"/>
              <a:t>Fixed maturity alleviates liquidity issues associated with open-end funds</a:t>
            </a:r>
          </a:p>
          <a:p>
            <a:endParaRPr lang="en-US" dirty="0" smtClean="0"/>
          </a:p>
          <a:p>
            <a:endParaRPr lang="en-US" dirty="0" smtClean="0"/>
          </a:p>
          <a:p>
            <a:pPr marL="0" indent="0" fontAlgn="auto">
              <a:buNone/>
            </a:pPr>
            <a:r>
              <a:rPr lang="en-US" b="1" dirty="0" smtClean="0"/>
              <a:t>LS characteristics are inherited by the new asset class</a:t>
            </a:r>
          </a:p>
          <a:p>
            <a:endParaRPr lang="en-US" dirty="0" smtClean="0"/>
          </a:p>
          <a:p>
            <a:pPr lvl="1">
              <a:buFont typeface="Arial" pitchFamily="34" charset="0"/>
              <a:buChar char="•"/>
            </a:pPr>
            <a:r>
              <a:rPr lang="en-US" u="sng" dirty="0" smtClean="0"/>
              <a:t>Risk-return profile:</a:t>
            </a:r>
            <a:r>
              <a:rPr lang="en-US" dirty="0" smtClean="0"/>
              <a:t> attractive expected returns, low volatility</a:t>
            </a:r>
          </a:p>
          <a:p>
            <a:pPr lvl="1">
              <a:buFont typeface="Arial" pitchFamily="34" charset="0"/>
              <a:buChar char="•"/>
            </a:pPr>
            <a:endParaRPr lang="en-US" dirty="0" smtClean="0"/>
          </a:p>
          <a:p>
            <a:pPr lvl="1">
              <a:buFont typeface="Arial" pitchFamily="34" charset="0"/>
              <a:buChar char="•"/>
            </a:pPr>
            <a:r>
              <a:rPr lang="en-US" u="sng" dirty="0" smtClean="0"/>
              <a:t>Correlation profile:</a:t>
            </a:r>
            <a:r>
              <a:rPr lang="en-US" dirty="0" smtClean="0"/>
              <a:t> substantial diversification potential (low cross-asset correlations)</a:t>
            </a:r>
          </a:p>
          <a:p>
            <a:pPr marL="0" indent="0">
              <a:buNone/>
            </a:pPr>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b="1" dirty="0" smtClean="0"/>
          </a:p>
          <a:p>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9020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7358" y="5092331"/>
            <a:ext cx="3960000" cy="540000"/>
          </a:xfrm>
          <a:prstGeom prst="rect">
            <a:avLst/>
          </a:prstGeom>
          <a:solidFill>
            <a:schemeClr val="bg2">
              <a:lumMod val="25000"/>
            </a:schemeClr>
          </a:solidFill>
        </p:spPr>
        <p:txBody>
          <a:bodyPr lIns="36000" tIns="36000" rIns="36000" bIns="36000" anchor="ctr">
            <a:noAutofit/>
          </a:bodyPr>
          <a:lstStyle/>
          <a:p>
            <a:pPr algn="ctr"/>
            <a:r>
              <a:rPr lang="en-US" sz="1600" dirty="0" smtClean="0">
                <a:solidFill>
                  <a:schemeClr val="bg1"/>
                </a:solidFill>
                <a:latin typeface="+mj-lt"/>
              </a:rPr>
              <a:t>Coupons based on realized </a:t>
            </a:r>
            <a:r>
              <a:rPr lang="en-US" sz="1600" dirty="0">
                <a:solidFill>
                  <a:schemeClr val="bg1"/>
                </a:solidFill>
                <a:latin typeface="+mj-lt"/>
              </a:rPr>
              <a:t>survival </a:t>
            </a:r>
            <a:r>
              <a:rPr lang="en-US" sz="1600" dirty="0" smtClean="0">
                <a:solidFill>
                  <a:schemeClr val="bg1"/>
                </a:solidFill>
                <a:latin typeface="+mj-lt"/>
              </a:rPr>
              <a:t>rates</a:t>
            </a:r>
          </a:p>
        </p:txBody>
      </p:sp>
      <p:sp>
        <p:nvSpPr>
          <p:cNvPr id="5" name="Rectangle 4"/>
          <p:cNvSpPr/>
          <p:nvPr/>
        </p:nvSpPr>
        <p:spPr>
          <a:xfrm>
            <a:off x="557358" y="3848532"/>
            <a:ext cx="3960000" cy="540000"/>
          </a:xfrm>
          <a:prstGeom prst="rect">
            <a:avLst/>
          </a:prstGeom>
          <a:solidFill>
            <a:schemeClr val="bg2">
              <a:lumMod val="75000"/>
            </a:schemeClr>
          </a:solidFill>
        </p:spPr>
        <p:txBody>
          <a:bodyPr lIns="36000" tIns="36000" rIns="36000" bIns="36000" anchor="ctr">
            <a:noAutofit/>
          </a:bodyPr>
          <a:lstStyle/>
          <a:p>
            <a:pPr algn="ctr"/>
            <a:r>
              <a:rPr lang="en-US" sz="1600" dirty="0">
                <a:solidFill>
                  <a:schemeClr val="bg1"/>
                </a:solidFill>
                <a:latin typeface="+mj-lt"/>
              </a:rPr>
              <a:t>Extremely long tenor </a:t>
            </a:r>
          </a:p>
        </p:txBody>
      </p:sp>
      <p:sp>
        <p:nvSpPr>
          <p:cNvPr id="6" name="Rectangle 5"/>
          <p:cNvSpPr/>
          <p:nvPr/>
        </p:nvSpPr>
        <p:spPr>
          <a:xfrm>
            <a:off x="557358" y="4477242"/>
            <a:ext cx="3960000" cy="540000"/>
          </a:xfrm>
          <a:prstGeom prst="rect">
            <a:avLst/>
          </a:prstGeom>
          <a:solidFill>
            <a:schemeClr val="bg2">
              <a:lumMod val="50000"/>
            </a:schemeClr>
          </a:solidFill>
        </p:spPr>
        <p:txBody>
          <a:bodyPr lIns="36000" tIns="36000" rIns="36000" bIns="36000" anchor="ctr">
            <a:noAutofit/>
          </a:bodyPr>
          <a:lstStyle/>
          <a:p>
            <a:pPr algn="ctr"/>
            <a:r>
              <a:rPr lang="en-US" sz="1600" dirty="0" smtClean="0">
                <a:solidFill>
                  <a:schemeClr val="bg1"/>
                </a:solidFill>
                <a:latin typeface="+mj-lt"/>
              </a:rPr>
              <a:t>No secondary market</a:t>
            </a:r>
          </a:p>
        </p:txBody>
      </p:sp>
      <p:sp>
        <p:nvSpPr>
          <p:cNvPr id="9" name="Rectangle 8"/>
          <p:cNvSpPr/>
          <p:nvPr/>
        </p:nvSpPr>
        <p:spPr>
          <a:xfrm>
            <a:off x="557358" y="3388258"/>
            <a:ext cx="3960000" cy="369332"/>
          </a:xfrm>
          <a:prstGeom prst="rect">
            <a:avLst/>
          </a:prstGeom>
          <a:solidFill>
            <a:schemeClr val="bg1">
              <a:lumMod val="85000"/>
            </a:schemeClr>
          </a:solidFill>
        </p:spPr>
        <p:txBody>
          <a:bodyPr wrap="square">
            <a:spAutoFit/>
          </a:bodyPr>
          <a:lstStyle/>
          <a:p>
            <a:pPr marL="0" indent="0" algn="ctr">
              <a:buNone/>
            </a:pPr>
            <a:r>
              <a:rPr lang="en-US" b="1" dirty="0" smtClean="0">
                <a:latin typeface="+mj-lt"/>
              </a:rPr>
              <a:t>What went wrong in 2004?</a:t>
            </a:r>
            <a:endParaRPr lang="en-US" b="1" dirty="0">
              <a:latin typeface="+mj-lt"/>
            </a:endParaRPr>
          </a:p>
        </p:txBody>
      </p:sp>
      <p:sp>
        <p:nvSpPr>
          <p:cNvPr id="11" name="Rectangle 10"/>
          <p:cNvSpPr/>
          <p:nvPr/>
        </p:nvSpPr>
        <p:spPr>
          <a:xfrm>
            <a:off x="557358" y="5719372"/>
            <a:ext cx="3960000" cy="540000"/>
          </a:xfrm>
          <a:prstGeom prst="rect">
            <a:avLst/>
          </a:prstGeom>
          <a:solidFill>
            <a:schemeClr val="bg2">
              <a:lumMod val="10000"/>
            </a:schemeClr>
          </a:solidFill>
        </p:spPr>
        <p:txBody>
          <a:bodyPr lIns="36000" tIns="36000" rIns="36000" bIns="36000" anchor="ctr">
            <a:noAutofit/>
          </a:bodyPr>
          <a:lstStyle/>
          <a:p>
            <a:pPr algn="ctr"/>
            <a:r>
              <a:rPr lang="en-US" sz="1600" dirty="0" smtClean="0">
                <a:solidFill>
                  <a:schemeClr val="bg1"/>
                </a:solidFill>
                <a:latin typeface="+mj-lt"/>
              </a:rPr>
              <a:t>No principal repayment</a:t>
            </a:r>
          </a:p>
        </p:txBody>
      </p:sp>
      <p:sp>
        <p:nvSpPr>
          <p:cNvPr id="2" name="Title 1"/>
          <p:cNvSpPr>
            <a:spLocks noGrp="1"/>
          </p:cNvSpPr>
          <p:nvPr>
            <p:ph type="title"/>
          </p:nvPr>
        </p:nvSpPr>
        <p:spPr/>
        <p:txBody>
          <a:bodyPr>
            <a:normAutofit/>
          </a:bodyPr>
          <a:lstStyle/>
          <a:p>
            <a:r>
              <a:rPr lang="en-US" dirty="0" smtClean="0"/>
              <a:t>Which structural features are important for success?</a:t>
            </a:r>
            <a:endParaRPr lang="en-US" dirty="0"/>
          </a:p>
        </p:txBody>
      </p:sp>
      <p:sp>
        <p:nvSpPr>
          <p:cNvPr id="3" name="Content Placeholder 2"/>
          <p:cNvSpPr>
            <a:spLocks noGrp="1"/>
          </p:cNvSpPr>
          <p:nvPr>
            <p:ph idx="1"/>
          </p:nvPr>
        </p:nvSpPr>
        <p:spPr>
          <a:xfrm>
            <a:off x="564849" y="1168690"/>
            <a:ext cx="8820000" cy="5040000"/>
          </a:xfrm>
        </p:spPr>
        <p:txBody>
          <a:bodyPr/>
          <a:lstStyle/>
          <a:p>
            <a:pPr marL="0" indent="0">
              <a:buNone/>
            </a:pPr>
            <a:endParaRPr lang="en-US" dirty="0" smtClean="0"/>
          </a:p>
          <a:p>
            <a:pPr marL="0" indent="0">
              <a:buNone/>
            </a:pPr>
            <a:r>
              <a:rPr lang="en-US" b="1" dirty="0"/>
              <a:t>Lessons learned from past longevity bonds</a:t>
            </a:r>
            <a:endParaRPr lang="en-US" b="1" dirty="0" smtClean="0"/>
          </a:p>
          <a:p>
            <a:pPr marL="0" indent="0">
              <a:buNone/>
            </a:pPr>
            <a:endParaRPr lang="en-US" b="1" dirty="0" smtClean="0"/>
          </a:p>
          <a:p>
            <a:r>
              <a:rPr lang="en-US" dirty="0" smtClean="0"/>
              <a:t>BNP Paribas/EIB (2004): first ever attempt (failed due to insufficient investor interest)</a:t>
            </a:r>
          </a:p>
          <a:p>
            <a:endParaRPr lang="en-US" dirty="0" smtClean="0"/>
          </a:p>
          <a:p>
            <a:r>
              <a:rPr lang="en-US" dirty="0" err="1" smtClean="0"/>
              <a:t>Kortis</a:t>
            </a:r>
            <a:r>
              <a:rPr lang="en-US" dirty="0" smtClean="0"/>
              <a:t> capital (2010): successfully launched by Swiss Re</a:t>
            </a:r>
          </a:p>
          <a:p>
            <a:endParaRPr lang="en-US" dirty="0" smtClean="0"/>
          </a:p>
        </p:txBody>
      </p:sp>
      <p:sp>
        <p:nvSpPr>
          <p:cNvPr id="10" name="Rectangle 9"/>
          <p:cNvSpPr/>
          <p:nvPr/>
        </p:nvSpPr>
        <p:spPr>
          <a:xfrm>
            <a:off x="5237357" y="3388258"/>
            <a:ext cx="3240000" cy="369332"/>
          </a:xfrm>
          <a:prstGeom prst="rect">
            <a:avLst/>
          </a:prstGeom>
          <a:solidFill>
            <a:schemeClr val="bg1">
              <a:lumMod val="85000"/>
            </a:schemeClr>
          </a:solidFill>
        </p:spPr>
        <p:txBody>
          <a:bodyPr wrap="square">
            <a:spAutoFit/>
          </a:bodyPr>
          <a:lstStyle/>
          <a:p>
            <a:pPr marL="0" indent="0" algn="ctr">
              <a:buNone/>
            </a:pPr>
            <a:r>
              <a:rPr lang="en-US" b="1" dirty="0" smtClean="0">
                <a:latin typeface="+mj-lt"/>
              </a:rPr>
              <a:t>Improvements in 2010</a:t>
            </a:r>
            <a:endParaRPr lang="en-US" b="1" dirty="0">
              <a:latin typeface="+mj-lt"/>
            </a:endParaRPr>
          </a:p>
        </p:txBody>
      </p:sp>
      <p:sp>
        <p:nvSpPr>
          <p:cNvPr id="12" name="Rectangle 11"/>
          <p:cNvSpPr/>
          <p:nvPr/>
        </p:nvSpPr>
        <p:spPr>
          <a:xfrm>
            <a:off x="5237357" y="3861603"/>
            <a:ext cx="3240000" cy="540000"/>
          </a:xfrm>
          <a:prstGeom prst="rect">
            <a:avLst/>
          </a:prstGeom>
          <a:solidFill>
            <a:schemeClr val="accent3">
              <a:lumMod val="20000"/>
              <a:lumOff val="80000"/>
            </a:schemeClr>
          </a:solidFill>
        </p:spPr>
        <p:txBody>
          <a:bodyPr lIns="36000" tIns="36000" rIns="36000" bIns="36000" anchor="ctr">
            <a:noAutofit/>
          </a:bodyPr>
          <a:lstStyle/>
          <a:p>
            <a:pPr algn="ctr"/>
            <a:r>
              <a:rPr lang="en-US" sz="1600" dirty="0">
                <a:latin typeface="+mj-lt"/>
              </a:rPr>
              <a:t>Shorter </a:t>
            </a:r>
            <a:r>
              <a:rPr lang="en-US" sz="1600" dirty="0" smtClean="0">
                <a:latin typeface="+mj-lt"/>
              </a:rPr>
              <a:t>tenor</a:t>
            </a:r>
            <a:endParaRPr lang="en-US" sz="1600" dirty="0">
              <a:latin typeface="+mj-lt"/>
            </a:endParaRPr>
          </a:p>
        </p:txBody>
      </p:sp>
      <p:sp>
        <p:nvSpPr>
          <p:cNvPr id="13" name="Rectangle 12"/>
          <p:cNvSpPr/>
          <p:nvPr/>
        </p:nvSpPr>
        <p:spPr>
          <a:xfrm>
            <a:off x="5237357" y="4492458"/>
            <a:ext cx="3240000" cy="540000"/>
          </a:xfrm>
          <a:prstGeom prst="rect">
            <a:avLst/>
          </a:prstGeom>
          <a:solidFill>
            <a:schemeClr val="accent3">
              <a:lumMod val="40000"/>
              <a:lumOff val="60000"/>
            </a:schemeClr>
          </a:solidFill>
        </p:spPr>
        <p:txBody>
          <a:bodyPr lIns="36000" tIns="36000" rIns="36000" bIns="36000" anchor="ctr">
            <a:noAutofit/>
          </a:bodyPr>
          <a:lstStyle/>
          <a:p>
            <a:pPr algn="ctr"/>
            <a:r>
              <a:rPr lang="en-US" sz="1600" dirty="0">
                <a:latin typeface="+mj-lt"/>
              </a:rPr>
              <a:t>Market </a:t>
            </a:r>
            <a:r>
              <a:rPr lang="en-US" sz="1600" dirty="0" smtClean="0">
                <a:latin typeface="+mj-lt"/>
              </a:rPr>
              <a:t>making</a:t>
            </a:r>
            <a:endParaRPr lang="en-US" sz="1600" dirty="0">
              <a:latin typeface="+mj-lt"/>
            </a:endParaRPr>
          </a:p>
        </p:txBody>
      </p:sp>
      <p:sp>
        <p:nvSpPr>
          <p:cNvPr id="14" name="Rectangle 13"/>
          <p:cNvSpPr/>
          <p:nvPr/>
        </p:nvSpPr>
        <p:spPr>
          <a:xfrm>
            <a:off x="5237357" y="5113676"/>
            <a:ext cx="3240000" cy="540000"/>
          </a:xfrm>
          <a:prstGeom prst="rect">
            <a:avLst/>
          </a:prstGeom>
          <a:solidFill>
            <a:schemeClr val="accent3">
              <a:lumMod val="60000"/>
              <a:lumOff val="40000"/>
            </a:schemeClr>
          </a:solidFill>
        </p:spPr>
        <p:txBody>
          <a:bodyPr lIns="36000" tIns="36000" rIns="36000" bIns="36000" anchor="ctr">
            <a:noAutofit/>
          </a:bodyPr>
          <a:lstStyle/>
          <a:p>
            <a:pPr algn="ctr"/>
            <a:r>
              <a:rPr lang="en-US" sz="1600" dirty="0" smtClean="0">
                <a:latin typeface="+mj-lt"/>
              </a:rPr>
              <a:t>Fixed risk spread + floating rate</a:t>
            </a:r>
            <a:endParaRPr lang="en-US" sz="1600" dirty="0">
              <a:latin typeface="+mj-lt"/>
            </a:endParaRPr>
          </a:p>
        </p:txBody>
      </p:sp>
      <p:sp>
        <p:nvSpPr>
          <p:cNvPr id="15" name="Rectangle 14"/>
          <p:cNvSpPr/>
          <p:nvPr/>
        </p:nvSpPr>
        <p:spPr>
          <a:xfrm>
            <a:off x="5237357" y="5734895"/>
            <a:ext cx="3240000" cy="540000"/>
          </a:xfrm>
          <a:prstGeom prst="rect">
            <a:avLst/>
          </a:prstGeom>
          <a:solidFill>
            <a:schemeClr val="accent3">
              <a:lumMod val="75000"/>
            </a:schemeClr>
          </a:solidFill>
        </p:spPr>
        <p:txBody>
          <a:bodyPr lIns="36000" tIns="36000" rIns="36000" bIns="36000" anchor="ctr">
            <a:noAutofit/>
          </a:bodyPr>
          <a:lstStyle/>
          <a:p>
            <a:pPr algn="ctr"/>
            <a:r>
              <a:rPr lang="en-US" sz="1600" dirty="0" smtClean="0">
                <a:latin typeface="+mj-lt"/>
              </a:rPr>
              <a:t>Principal-at-risk </a:t>
            </a:r>
            <a:r>
              <a:rPr lang="en-US" sz="1600" dirty="0">
                <a:latin typeface="+mj-lt"/>
              </a:rPr>
              <a:t>structure</a:t>
            </a:r>
          </a:p>
        </p:txBody>
      </p:sp>
      <p:sp>
        <p:nvSpPr>
          <p:cNvPr id="16" name="Isosceles Triangle 15"/>
          <p:cNvSpPr/>
          <p:nvPr/>
        </p:nvSpPr>
        <p:spPr>
          <a:xfrm rot="5400000">
            <a:off x="3671900" y="4763677"/>
            <a:ext cx="2429680" cy="61200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rot="1023653">
            <a:off x="8391983" y="3938227"/>
            <a:ext cx="936000" cy="468000"/>
          </a:xfrm>
          <a:prstGeom prst="hexagon">
            <a:avLst/>
          </a:prstGeom>
          <a:solidFill>
            <a:srgbClr val="008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i="1" dirty="0" smtClean="0"/>
              <a:t>LEs </a:t>
            </a:r>
            <a:r>
              <a:rPr lang="en-US" sz="1200" i="1" dirty="0"/>
              <a:t>&lt;15 </a:t>
            </a:r>
            <a:r>
              <a:rPr lang="en-US" sz="1200" i="1" dirty="0" smtClean="0"/>
              <a:t>years</a:t>
            </a:r>
            <a:endParaRPr lang="en-US" sz="1200" dirty="0"/>
          </a:p>
        </p:txBody>
      </p:sp>
      <p:sp>
        <p:nvSpPr>
          <p:cNvPr id="21" name="Hexagon 20"/>
          <p:cNvSpPr/>
          <p:nvPr/>
        </p:nvSpPr>
        <p:spPr>
          <a:xfrm rot="1023653">
            <a:off x="8391982" y="4575773"/>
            <a:ext cx="936000" cy="468000"/>
          </a:xfrm>
          <a:prstGeom prst="hexagon">
            <a:avLst/>
          </a:prstGeom>
          <a:solidFill>
            <a:srgbClr val="008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i="1" dirty="0" smtClean="0"/>
              <a:t>Tertiary LS market</a:t>
            </a:r>
            <a:endParaRPr lang="en-US" sz="1200" dirty="0"/>
          </a:p>
        </p:txBody>
      </p:sp>
      <p:sp>
        <p:nvSpPr>
          <p:cNvPr id="25" name="TextBox 24"/>
          <p:cNvSpPr txBox="1"/>
          <p:nvPr/>
        </p:nvSpPr>
        <p:spPr>
          <a:xfrm>
            <a:off x="8734574" y="5099438"/>
            <a:ext cx="304800" cy="540000"/>
          </a:xfrm>
          <a:prstGeom prst="rect">
            <a:avLst/>
          </a:prstGeom>
          <a:noFill/>
        </p:spPr>
        <p:txBody>
          <a:bodyPr wrap="square" rtlCol="0">
            <a:spAutoFit/>
          </a:bodyPr>
          <a:lstStyle/>
          <a:p>
            <a:r>
              <a:rPr lang="de-CH" sz="3200" b="1" dirty="0">
                <a:solidFill>
                  <a:srgbClr val="FF0000"/>
                </a:solidFill>
              </a:rPr>
              <a:t>!</a:t>
            </a:r>
            <a:endParaRPr lang="en-US" sz="3200" b="1" dirty="0">
              <a:solidFill>
                <a:srgbClr val="FF0000"/>
              </a:solidFill>
            </a:endParaRPr>
          </a:p>
        </p:txBody>
      </p:sp>
      <p:sp>
        <p:nvSpPr>
          <p:cNvPr id="26" name="TextBox 25"/>
          <p:cNvSpPr txBox="1"/>
          <p:nvPr/>
        </p:nvSpPr>
        <p:spPr>
          <a:xfrm>
            <a:off x="8734574" y="5699742"/>
            <a:ext cx="304800" cy="540000"/>
          </a:xfrm>
          <a:prstGeom prst="rect">
            <a:avLst/>
          </a:prstGeom>
          <a:noFill/>
        </p:spPr>
        <p:txBody>
          <a:bodyPr wrap="square" rtlCol="0">
            <a:spAutoFit/>
          </a:bodyPr>
          <a:lstStyle/>
          <a:p>
            <a:r>
              <a:rPr lang="de-CH" sz="3200" b="1" dirty="0">
                <a:solidFill>
                  <a:srgbClr val="FF0000"/>
                </a:solidFill>
              </a:rPr>
              <a:t>!</a:t>
            </a:r>
            <a:endParaRPr lang="en-US" sz="3200" b="1" dirty="0">
              <a:solidFill>
                <a:srgbClr val="FF0000"/>
              </a:solidFill>
            </a:endParaRPr>
          </a:p>
        </p:txBody>
      </p:sp>
      <p:sp>
        <p:nvSpPr>
          <p:cNvPr id="28" name="Rectangle 27"/>
          <p:cNvSpPr/>
          <p:nvPr/>
        </p:nvSpPr>
        <p:spPr>
          <a:xfrm>
            <a:off x="8562974" y="3388258"/>
            <a:ext cx="648000" cy="369332"/>
          </a:xfrm>
          <a:prstGeom prst="rect">
            <a:avLst/>
          </a:prstGeom>
          <a:solidFill>
            <a:schemeClr val="bg1">
              <a:lumMod val="85000"/>
            </a:schemeClr>
          </a:solidFill>
        </p:spPr>
        <p:txBody>
          <a:bodyPr wrap="square">
            <a:spAutoFit/>
          </a:bodyPr>
          <a:lstStyle/>
          <a:p>
            <a:pPr marL="0" indent="0" algn="ctr">
              <a:buNone/>
            </a:pPr>
            <a:r>
              <a:rPr lang="en-US" b="1" dirty="0" smtClean="0">
                <a:latin typeface="+mj-lt"/>
              </a:rPr>
              <a:t>LS?</a:t>
            </a:r>
            <a:endParaRPr lang="en-US" b="1" dirty="0">
              <a:latin typeface="+mj-lt"/>
            </a:endParaRPr>
          </a:p>
        </p:txBody>
      </p:sp>
    </p:spTree>
    <p:extLst>
      <p:ext uri="{BB962C8B-B14F-4D97-AF65-F5344CB8AC3E}">
        <p14:creationId xmlns:p14="http://schemas.microsoft.com/office/powerpoint/2010/main" val="274618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1" grpId="0" animBg="1"/>
      <p:bldP spid="10" grpId="0" animBg="1"/>
      <p:bldP spid="12" grpId="0" animBg="1"/>
      <p:bldP spid="13" grpId="0" animBg="1"/>
      <p:bldP spid="14" grpId="0" animBg="1"/>
      <p:bldP spid="15" grpId="0" animBg="1"/>
      <p:bldP spid="16" grpId="0" animBg="1"/>
      <p:bldP spid="20" grpId="0" animBg="1"/>
      <p:bldP spid="21" grpId="0" animBg="1"/>
      <p:bldP spid="25" grpId="0"/>
      <p:bldP spid="26"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problem: LS portfolios are initially cash flow negative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a:t>Parallels and differences to other structured finance categories</a:t>
            </a:r>
          </a:p>
        </p:txBody>
      </p:sp>
      <p:sp>
        <p:nvSpPr>
          <p:cNvPr id="4" name="Rectangle 3"/>
          <p:cNvSpPr/>
          <p:nvPr/>
        </p:nvSpPr>
        <p:spPr>
          <a:xfrm>
            <a:off x="2231850" y="2117597"/>
            <a:ext cx="2160000" cy="648000"/>
          </a:xfrm>
          <a:prstGeom prst="rect">
            <a:avLst/>
          </a:prstGeom>
          <a:solidFill>
            <a:schemeClr val="bg1">
              <a:lumMod val="75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ABS / MBS </a:t>
            </a:r>
          </a:p>
          <a:p>
            <a:pPr algn="ctr"/>
            <a:r>
              <a:rPr lang="de-CH" dirty="0" smtClean="0"/>
              <a:t>(</a:t>
            </a:r>
            <a:r>
              <a:rPr lang="de-CH" dirty="0" err="1" smtClean="0"/>
              <a:t>and</a:t>
            </a:r>
            <a:r>
              <a:rPr lang="de-CH" dirty="0" smtClean="0"/>
              <a:t> CDOs)</a:t>
            </a:r>
            <a:endParaRPr lang="de-CH" dirty="0"/>
          </a:p>
        </p:txBody>
      </p:sp>
      <p:sp>
        <p:nvSpPr>
          <p:cNvPr id="5" name="Rectangle 4"/>
          <p:cNvSpPr/>
          <p:nvPr/>
        </p:nvSpPr>
        <p:spPr>
          <a:xfrm>
            <a:off x="4624282" y="2117597"/>
            <a:ext cx="2160000" cy="648000"/>
          </a:xfrm>
          <a:prstGeom prst="rect">
            <a:avLst/>
          </a:prstGeom>
          <a:solidFill>
            <a:schemeClr val="bg1">
              <a:lumMod val="75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Insurance-</a:t>
            </a:r>
            <a:r>
              <a:rPr lang="de-CH" dirty="0" err="1" smtClean="0"/>
              <a:t>Linked</a:t>
            </a:r>
            <a:r>
              <a:rPr lang="de-CH" dirty="0" smtClean="0"/>
              <a:t> Securities</a:t>
            </a:r>
            <a:endParaRPr lang="de-CH" dirty="0"/>
          </a:p>
        </p:txBody>
      </p:sp>
      <p:sp>
        <p:nvSpPr>
          <p:cNvPr id="6" name="Rectangle 5"/>
          <p:cNvSpPr/>
          <p:nvPr/>
        </p:nvSpPr>
        <p:spPr>
          <a:xfrm>
            <a:off x="7016714" y="2117597"/>
            <a:ext cx="2160000" cy="648000"/>
          </a:xfrm>
          <a:prstGeom prst="rect">
            <a:avLst/>
          </a:prstGeom>
          <a:solidFill>
            <a:schemeClr val="bg1">
              <a:lumMod val="75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Life Settlement</a:t>
            </a:r>
          </a:p>
          <a:p>
            <a:pPr algn="ctr"/>
            <a:r>
              <a:rPr lang="en-US" dirty="0" smtClean="0"/>
              <a:t>Securitizations</a:t>
            </a:r>
            <a:endParaRPr lang="en-US" dirty="0"/>
          </a:p>
        </p:txBody>
      </p:sp>
      <p:sp>
        <p:nvSpPr>
          <p:cNvPr id="7" name="Flowchart: Off-page Connector 6"/>
          <p:cNvSpPr/>
          <p:nvPr/>
        </p:nvSpPr>
        <p:spPr>
          <a:xfrm>
            <a:off x="592024" y="2117597"/>
            <a:ext cx="1260000" cy="792000"/>
          </a:xfrm>
          <a:prstGeom prst="flowChartOffpageConnector">
            <a:avLst/>
          </a:prstGeom>
          <a:solidFill>
            <a:schemeClr val="tx1">
              <a:lumMod val="95000"/>
              <a:lumOff val="5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Cash Flow</a:t>
            </a:r>
          </a:p>
          <a:p>
            <a:pPr algn="ctr"/>
            <a:r>
              <a:rPr lang="en-US" dirty="0"/>
              <a:t>Properties</a:t>
            </a:r>
          </a:p>
        </p:txBody>
      </p:sp>
      <p:sp>
        <p:nvSpPr>
          <p:cNvPr id="8" name="Rectangle 7"/>
          <p:cNvSpPr/>
          <p:nvPr/>
        </p:nvSpPr>
        <p:spPr>
          <a:xfrm>
            <a:off x="592025" y="3108200"/>
            <a:ext cx="1260000" cy="900000"/>
          </a:xfrm>
          <a:prstGeom prst="rect">
            <a:avLst/>
          </a:prstGeom>
          <a:solidFill>
            <a:schemeClr val="accent3">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Timing</a:t>
            </a:r>
            <a:endParaRPr lang="en-US" dirty="0"/>
          </a:p>
        </p:txBody>
      </p:sp>
      <p:sp>
        <p:nvSpPr>
          <p:cNvPr id="9" name="Rectangle 8"/>
          <p:cNvSpPr/>
          <p:nvPr/>
        </p:nvSpPr>
        <p:spPr>
          <a:xfrm>
            <a:off x="592025" y="5127008"/>
            <a:ext cx="1260000" cy="900000"/>
          </a:xfrm>
          <a:prstGeom prst="rect">
            <a:avLst/>
          </a:prstGeom>
          <a:solidFill>
            <a:schemeClr val="bg1">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Balance</a:t>
            </a:r>
            <a:endParaRPr lang="en-US" dirty="0"/>
          </a:p>
        </p:txBody>
      </p:sp>
      <p:sp>
        <p:nvSpPr>
          <p:cNvPr id="10" name="Rectangle 9"/>
          <p:cNvSpPr/>
          <p:nvPr/>
        </p:nvSpPr>
        <p:spPr>
          <a:xfrm>
            <a:off x="592025" y="4113936"/>
            <a:ext cx="1260000" cy="900000"/>
          </a:xfrm>
          <a:prstGeom prst="rect">
            <a:avLst/>
          </a:prstGeom>
          <a:solidFill>
            <a:schemeClr val="bg2">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Riskiness</a:t>
            </a:r>
            <a:endParaRPr lang="en-US" dirty="0"/>
          </a:p>
        </p:txBody>
      </p:sp>
      <p:sp>
        <p:nvSpPr>
          <p:cNvPr id="11" name="Rectangle 10"/>
          <p:cNvSpPr/>
          <p:nvPr/>
        </p:nvSpPr>
        <p:spPr>
          <a:xfrm>
            <a:off x="2231850" y="3108200"/>
            <a:ext cx="216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a:t>
            </a:r>
            <a:r>
              <a:rPr lang="en-US" dirty="0" smtClean="0"/>
              <a:t>Default +</a:t>
            </a:r>
            <a:endParaRPr lang="en-US" dirty="0" smtClean="0"/>
          </a:p>
          <a:p>
            <a:pPr algn="ctr"/>
            <a:r>
              <a:rPr lang="en-US" dirty="0" smtClean="0"/>
              <a:t>Prepayment Time</a:t>
            </a:r>
            <a:endParaRPr lang="en-US" dirty="0"/>
          </a:p>
        </p:txBody>
      </p:sp>
      <p:sp>
        <p:nvSpPr>
          <p:cNvPr id="12" name="Rectangle 11"/>
          <p:cNvSpPr/>
          <p:nvPr/>
        </p:nvSpPr>
        <p:spPr>
          <a:xfrm>
            <a:off x="4624282" y="4109143"/>
            <a:ext cx="2160000" cy="90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Catastrophe </a:t>
            </a:r>
          </a:p>
          <a:p>
            <a:pPr algn="ctr"/>
            <a:r>
              <a:rPr lang="en-US" dirty="0" smtClean="0"/>
              <a:t>Event Risk</a:t>
            </a:r>
            <a:endParaRPr lang="en-US" dirty="0"/>
          </a:p>
        </p:txBody>
      </p:sp>
      <p:sp>
        <p:nvSpPr>
          <p:cNvPr id="13" name="Rectangle 12"/>
          <p:cNvSpPr/>
          <p:nvPr/>
        </p:nvSpPr>
        <p:spPr>
          <a:xfrm>
            <a:off x="7016714" y="3091278"/>
            <a:ext cx="216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a:t>
            </a:r>
          </a:p>
          <a:p>
            <a:pPr algn="ctr"/>
            <a:r>
              <a:rPr lang="en-US" dirty="0" smtClean="0"/>
              <a:t>Death Time</a:t>
            </a:r>
            <a:endParaRPr lang="en-US" dirty="0" smtClean="0"/>
          </a:p>
        </p:txBody>
      </p:sp>
      <p:sp>
        <p:nvSpPr>
          <p:cNvPr id="14" name="Rectangle 13"/>
          <p:cNvSpPr/>
          <p:nvPr/>
        </p:nvSpPr>
        <p:spPr>
          <a:xfrm>
            <a:off x="2231850" y="5127008"/>
            <a:ext cx="2160000" cy="90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Positive</a:t>
            </a:r>
            <a:endParaRPr lang="en-US" dirty="0"/>
          </a:p>
        </p:txBody>
      </p:sp>
      <p:sp>
        <p:nvSpPr>
          <p:cNvPr id="15" name="Rectangle 14"/>
          <p:cNvSpPr/>
          <p:nvPr/>
        </p:nvSpPr>
        <p:spPr>
          <a:xfrm>
            <a:off x="4624282" y="5127008"/>
            <a:ext cx="2160000" cy="90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Positive</a:t>
            </a:r>
            <a:endParaRPr lang="en-US" dirty="0"/>
          </a:p>
        </p:txBody>
      </p:sp>
      <p:sp>
        <p:nvSpPr>
          <p:cNvPr id="16" name="Rectangle 15"/>
          <p:cNvSpPr/>
          <p:nvPr/>
        </p:nvSpPr>
        <p:spPr>
          <a:xfrm>
            <a:off x="7016714" y="5127008"/>
            <a:ext cx="2160000" cy="90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Negative/Positive</a:t>
            </a:r>
            <a:endParaRPr lang="en-US" dirty="0"/>
          </a:p>
        </p:txBody>
      </p:sp>
      <p:sp>
        <p:nvSpPr>
          <p:cNvPr id="17" name="Rectangle 16"/>
          <p:cNvSpPr/>
          <p:nvPr/>
        </p:nvSpPr>
        <p:spPr>
          <a:xfrm>
            <a:off x="2231850" y="4109143"/>
            <a:ext cx="2160000" cy="90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Consumer/Corporate Default Risk</a:t>
            </a:r>
            <a:endParaRPr lang="en-US" dirty="0"/>
          </a:p>
        </p:txBody>
      </p:sp>
      <p:sp>
        <p:nvSpPr>
          <p:cNvPr id="18" name="Rectangle 17"/>
          <p:cNvSpPr/>
          <p:nvPr/>
        </p:nvSpPr>
        <p:spPr>
          <a:xfrm>
            <a:off x="4624282" y="3108200"/>
            <a:ext cx="216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a:t>
            </a:r>
          </a:p>
          <a:p>
            <a:pPr algn="ctr"/>
            <a:r>
              <a:rPr lang="en-US" dirty="0" smtClean="0"/>
              <a:t>Trigger Time</a:t>
            </a:r>
            <a:endParaRPr lang="en-US" dirty="0"/>
          </a:p>
        </p:txBody>
      </p:sp>
      <p:sp>
        <p:nvSpPr>
          <p:cNvPr id="19" name="Rectangle 18"/>
          <p:cNvSpPr/>
          <p:nvPr/>
        </p:nvSpPr>
        <p:spPr>
          <a:xfrm>
            <a:off x="7016714" y="4109142"/>
            <a:ext cx="2160000" cy="90479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Lapse Risk + </a:t>
            </a:r>
          </a:p>
          <a:p>
            <a:pPr algn="ctr"/>
            <a:r>
              <a:rPr lang="en-US" dirty="0" smtClean="0"/>
              <a:t>Insurer Default Risk</a:t>
            </a:r>
            <a:endParaRPr lang="en-US" dirty="0" smtClean="0"/>
          </a:p>
        </p:txBody>
      </p:sp>
      <p:sp>
        <p:nvSpPr>
          <p:cNvPr id="22" name="Rectangle 21"/>
          <p:cNvSpPr/>
          <p:nvPr/>
        </p:nvSpPr>
        <p:spPr>
          <a:xfrm>
            <a:off x="6896100" y="5053722"/>
            <a:ext cx="2409825" cy="10518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91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grpId="1" nodeType="clickEffect">
                                  <p:stCondLst>
                                    <p:cond delay="0"/>
                                  </p:stCondLst>
                                  <p:childTnLst>
                                    <p:animEffect transition="out" filter="fade">
                                      <p:cBhvr>
                                        <p:cTn id="46" dur="500" tmFilter="0, 0; .2, .5; .8, .5; 1, 0"/>
                                        <p:tgtEl>
                                          <p:spTgt spid="22"/>
                                        </p:tgtEl>
                                      </p:cBhvr>
                                    </p:animEffect>
                                    <p:animScale>
                                      <p:cBhvr>
                                        <p:cTn id="47"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settlement cash flows (I)</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smtClean="0"/>
              <a:t>Individual policy level</a:t>
            </a:r>
            <a:endParaRPr lang="en-US" b="1" dirty="0"/>
          </a:p>
        </p:txBody>
      </p:sp>
      <p:sp>
        <p:nvSpPr>
          <p:cNvPr id="7" name="Rectangle 6"/>
          <p:cNvSpPr/>
          <p:nvPr/>
        </p:nvSpPr>
        <p:spPr>
          <a:xfrm>
            <a:off x="2959438" y="3825311"/>
            <a:ext cx="1080000" cy="360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Premium </a:t>
            </a:r>
          </a:p>
        </p:txBody>
      </p:sp>
      <p:sp>
        <p:nvSpPr>
          <p:cNvPr id="8" name="Rectangle 7"/>
          <p:cNvSpPr/>
          <p:nvPr/>
        </p:nvSpPr>
        <p:spPr>
          <a:xfrm>
            <a:off x="4046929" y="3465311"/>
            <a:ext cx="1080000" cy="360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Premium </a:t>
            </a:r>
          </a:p>
        </p:txBody>
      </p:sp>
      <p:sp>
        <p:nvSpPr>
          <p:cNvPr id="9" name="Rectangle 8"/>
          <p:cNvSpPr/>
          <p:nvPr/>
        </p:nvSpPr>
        <p:spPr>
          <a:xfrm>
            <a:off x="5133280" y="3110111"/>
            <a:ext cx="1080000" cy="360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Premium </a:t>
            </a:r>
          </a:p>
        </p:txBody>
      </p:sp>
      <p:sp>
        <p:nvSpPr>
          <p:cNvPr id="10" name="Rectangle 9"/>
          <p:cNvSpPr/>
          <p:nvPr/>
        </p:nvSpPr>
        <p:spPr>
          <a:xfrm>
            <a:off x="7345458" y="1755144"/>
            <a:ext cx="1260000" cy="41974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Death Benefit</a:t>
            </a:r>
          </a:p>
        </p:txBody>
      </p:sp>
      <p:sp>
        <p:nvSpPr>
          <p:cNvPr id="11" name="Rectangle 10"/>
          <p:cNvSpPr/>
          <p:nvPr/>
        </p:nvSpPr>
        <p:spPr>
          <a:xfrm>
            <a:off x="600878" y="5412616"/>
            <a:ext cx="1260000" cy="54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Surrender Value</a:t>
            </a:r>
            <a:endParaRPr lang="en-US" dirty="0"/>
          </a:p>
        </p:txBody>
      </p:sp>
      <p:sp>
        <p:nvSpPr>
          <p:cNvPr id="12" name="Rectangle 11"/>
          <p:cNvSpPr/>
          <p:nvPr/>
        </p:nvSpPr>
        <p:spPr>
          <a:xfrm>
            <a:off x="600878" y="4545311"/>
            <a:ext cx="1260000" cy="8534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Premium </a:t>
            </a:r>
          </a:p>
          <a:p>
            <a:pPr algn="ctr"/>
            <a:r>
              <a:rPr lang="en-US" dirty="0" smtClean="0"/>
              <a:t>for Seller</a:t>
            </a:r>
            <a:endParaRPr lang="en-US" dirty="0"/>
          </a:p>
        </p:txBody>
      </p:sp>
      <p:sp>
        <p:nvSpPr>
          <p:cNvPr id="13" name="Rectangle 12"/>
          <p:cNvSpPr/>
          <p:nvPr/>
        </p:nvSpPr>
        <p:spPr>
          <a:xfrm>
            <a:off x="1879438" y="4185311"/>
            <a:ext cx="1080000" cy="360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Premium </a:t>
            </a:r>
          </a:p>
        </p:txBody>
      </p:sp>
      <p:cxnSp>
        <p:nvCxnSpPr>
          <p:cNvPr id="15" name="Straight Connector 14"/>
          <p:cNvCxnSpPr/>
          <p:nvPr/>
        </p:nvCxnSpPr>
        <p:spPr>
          <a:xfrm>
            <a:off x="557358" y="5993524"/>
            <a:ext cx="8769522"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221989" y="2750111"/>
            <a:ext cx="1080000" cy="360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Premium </a:t>
            </a:r>
          </a:p>
        </p:txBody>
      </p:sp>
      <p:sp>
        <p:nvSpPr>
          <p:cNvPr id="18" name="Left Brace 17"/>
          <p:cNvSpPr/>
          <p:nvPr/>
        </p:nvSpPr>
        <p:spPr>
          <a:xfrm>
            <a:off x="7117327" y="1755144"/>
            <a:ext cx="180000" cy="9720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4282837" y="2176775"/>
            <a:ext cx="1513840" cy="646331"/>
          </a:xfrm>
          <a:prstGeom prst="rect">
            <a:avLst/>
          </a:prstGeom>
          <a:noFill/>
        </p:spPr>
        <p:txBody>
          <a:bodyPr wrap="square" rtlCol="0">
            <a:spAutoFit/>
          </a:bodyPr>
          <a:lstStyle/>
          <a:p>
            <a:pPr algn="ctr"/>
            <a:r>
              <a:rPr lang="en-US" dirty="0" smtClean="0">
                <a:latin typeface="+mj-lt"/>
              </a:rPr>
              <a:t>PNL for the investor</a:t>
            </a:r>
            <a:endParaRPr lang="en-US" dirty="0">
              <a:latin typeface="+mj-lt"/>
            </a:endParaRPr>
          </a:p>
        </p:txBody>
      </p:sp>
      <p:cxnSp>
        <p:nvCxnSpPr>
          <p:cNvPr id="21" name="Straight Connector 20"/>
          <p:cNvCxnSpPr>
            <a:stCxn id="19" idx="3"/>
          </p:cNvCxnSpPr>
          <p:nvPr/>
        </p:nvCxnSpPr>
        <p:spPr>
          <a:xfrm flipV="1">
            <a:off x="5796677" y="2241144"/>
            <a:ext cx="1177521" cy="258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595298" y="6034433"/>
            <a:ext cx="673340" cy="369332"/>
          </a:xfrm>
          <a:prstGeom prst="rect">
            <a:avLst/>
          </a:prstGeom>
          <a:noFill/>
        </p:spPr>
        <p:txBody>
          <a:bodyPr wrap="square" rtlCol="0">
            <a:spAutoFit/>
          </a:bodyPr>
          <a:lstStyle/>
          <a:p>
            <a:pPr algn="ctr"/>
            <a:r>
              <a:rPr lang="en-US" dirty="0" smtClean="0">
                <a:latin typeface="+mj-lt"/>
              </a:rPr>
              <a:t>Time</a:t>
            </a:r>
            <a:endParaRPr lang="en-US" dirty="0">
              <a:latin typeface="+mj-lt"/>
            </a:endParaRPr>
          </a:p>
        </p:txBody>
      </p:sp>
      <p:cxnSp>
        <p:nvCxnSpPr>
          <p:cNvPr id="28" name="Straight Arrow Connector 27"/>
          <p:cNvCxnSpPr/>
          <p:nvPr/>
        </p:nvCxnSpPr>
        <p:spPr>
          <a:xfrm>
            <a:off x="1889053" y="4972031"/>
            <a:ext cx="5417889" cy="0"/>
          </a:xfrm>
          <a:prstGeom prst="straightConnector1">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09154" y="5089450"/>
            <a:ext cx="3336408" cy="369332"/>
          </a:xfrm>
          <a:prstGeom prst="rect">
            <a:avLst/>
          </a:prstGeom>
          <a:noFill/>
        </p:spPr>
        <p:txBody>
          <a:bodyPr wrap="square" rtlCol="0">
            <a:spAutoFit/>
          </a:bodyPr>
          <a:lstStyle/>
          <a:p>
            <a:pPr algn="ctr"/>
            <a:r>
              <a:rPr lang="en-US" u="sng" dirty="0" smtClean="0">
                <a:latin typeface="+mj-lt"/>
              </a:rPr>
              <a:t>Problem A:</a:t>
            </a:r>
            <a:r>
              <a:rPr lang="en-US" dirty="0" smtClean="0">
                <a:latin typeface="+mj-lt"/>
              </a:rPr>
              <a:t> longevity risk</a:t>
            </a:r>
            <a:endParaRPr lang="en-US" dirty="0">
              <a:latin typeface="+mj-lt"/>
            </a:endParaRPr>
          </a:p>
        </p:txBody>
      </p:sp>
      <p:sp>
        <p:nvSpPr>
          <p:cNvPr id="4" name="TextBox 3"/>
          <p:cNvSpPr txBox="1"/>
          <p:nvPr/>
        </p:nvSpPr>
        <p:spPr>
          <a:xfrm>
            <a:off x="1055836" y="2166661"/>
            <a:ext cx="2287055" cy="1200329"/>
          </a:xfrm>
          <a:prstGeom prst="rect">
            <a:avLst/>
          </a:prstGeom>
          <a:noFill/>
        </p:spPr>
        <p:txBody>
          <a:bodyPr wrap="square" rtlCol="0">
            <a:spAutoFit/>
          </a:bodyPr>
          <a:lstStyle/>
          <a:p>
            <a:pPr algn="ctr"/>
            <a:r>
              <a:rPr lang="en-US" u="sng" dirty="0" smtClean="0">
                <a:latin typeface="+mj-lt"/>
              </a:rPr>
              <a:t>Problem B:</a:t>
            </a:r>
            <a:r>
              <a:rPr lang="en-US" dirty="0" smtClean="0">
                <a:latin typeface="+mj-lt"/>
              </a:rPr>
              <a:t> negative cash flow balance until reception of the death benefit!</a:t>
            </a:r>
            <a:endParaRPr lang="en-US" dirty="0">
              <a:latin typeface="+mj-lt"/>
            </a:endParaRPr>
          </a:p>
        </p:txBody>
      </p:sp>
      <p:sp>
        <p:nvSpPr>
          <p:cNvPr id="20" name="TextBox 19"/>
          <p:cNvSpPr txBox="1"/>
          <p:nvPr/>
        </p:nvSpPr>
        <p:spPr>
          <a:xfrm>
            <a:off x="685889" y="3580519"/>
            <a:ext cx="1080000" cy="646331"/>
          </a:xfrm>
          <a:prstGeom prst="rect">
            <a:avLst/>
          </a:prstGeom>
          <a:noFill/>
        </p:spPr>
        <p:txBody>
          <a:bodyPr wrap="square" rtlCol="0">
            <a:spAutoFit/>
          </a:bodyPr>
          <a:lstStyle/>
          <a:p>
            <a:pPr algn="ctr"/>
            <a:r>
              <a:rPr lang="en-US" dirty="0" smtClean="0">
                <a:latin typeface="+mj-lt"/>
              </a:rPr>
              <a:t>Purchase </a:t>
            </a:r>
          </a:p>
          <a:p>
            <a:pPr algn="ctr"/>
            <a:r>
              <a:rPr lang="en-US" dirty="0" smtClean="0">
                <a:latin typeface="+mj-lt"/>
              </a:rPr>
              <a:t>Price</a:t>
            </a:r>
            <a:endParaRPr lang="en-US" dirty="0">
              <a:latin typeface="+mj-lt"/>
            </a:endParaRPr>
          </a:p>
        </p:txBody>
      </p:sp>
      <p:sp>
        <p:nvSpPr>
          <p:cNvPr id="5" name="Down Arrow 4"/>
          <p:cNvSpPr/>
          <p:nvPr/>
        </p:nvSpPr>
        <p:spPr>
          <a:xfrm>
            <a:off x="677407" y="4270334"/>
            <a:ext cx="1080000" cy="180000"/>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41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16" grpId="0" animBg="1"/>
      <p:bldP spid="18" grpId="0" animBg="1"/>
      <p:bldP spid="19" grpId="0"/>
      <p:bldP spid="29"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settlement cash flows (</a:t>
            </a:r>
            <a:r>
              <a:rPr lang="en-US" dirty="0" smtClean="0"/>
              <a:t>II)</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smtClean="0"/>
              <a:t>Portfolio level</a:t>
            </a:r>
            <a:endParaRPr lang="en-US" b="1" dirty="0"/>
          </a:p>
        </p:txBody>
      </p:sp>
      <p:graphicFrame>
        <p:nvGraphicFramePr>
          <p:cNvPr id="11" name="Chart 10"/>
          <p:cNvGraphicFramePr>
            <a:graphicFrameLocks/>
          </p:cNvGraphicFramePr>
          <p:nvPr>
            <p:extLst>
              <p:ext uri="{D42A27DB-BD31-4B8C-83A1-F6EECF244321}">
                <p14:modId xmlns:p14="http://schemas.microsoft.com/office/powerpoint/2010/main" val="4025441948"/>
              </p:ext>
            </p:extLst>
          </p:nvPr>
        </p:nvGraphicFramePr>
        <p:xfrm>
          <a:off x="564849" y="1962149"/>
          <a:ext cx="86400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276975" y="4229100"/>
            <a:ext cx="2714626" cy="1246495"/>
          </a:xfrm>
          <a:prstGeom prst="rect">
            <a:avLst/>
          </a:prstGeom>
          <a:solidFill>
            <a:schemeClr val="bg1"/>
          </a:solidFill>
        </p:spPr>
        <p:txBody>
          <a:bodyPr wrap="square" rtlCol="0">
            <a:spAutoFit/>
          </a:bodyPr>
          <a:lstStyle/>
          <a:p>
            <a:pPr algn="ctr">
              <a:spcAft>
                <a:spcPts val="600"/>
              </a:spcAft>
            </a:pPr>
            <a:r>
              <a:rPr lang="en-US" sz="1400" b="1" dirty="0" smtClean="0">
                <a:latin typeface="+mj-lt"/>
              </a:rPr>
              <a:t>Homogeneous Portfolio</a:t>
            </a:r>
          </a:p>
          <a:p>
            <a:pPr marL="285750" indent="-285750">
              <a:buFont typeface="Arial" panose="020B0604020202020204" pitchFamily="34" charset="0"/>
              <a:buChar char="•"/>
            </a:pPr>
            <a:r>
              <a:rPr lang="en-US" sz="1400" dirty="0" smtClean="0">
                <a:latin typeface="+mj-lt"/>
              </a:rPr>
              <a:t>100 Policies</a:t>
            </a:r>
          </a:p>
          <a:p>
            <a:pPr marL="285750" indent="-285750">
              <a:buFont typeface="Arial" panose="020B0604020202020204" pitchFamily="34" charset="0"/>
              <a:buChar char="•"/>
            </a:pPr>
            <a:r>
              <a:rPr lang="en-US" sz="1400" dirty="0" smtClean="0">
                <a:latin typeface="+mj-lt"/>
              </a:rPr>
              <a:t>Total FV: 200 USD </a:t>
            </a:r>
            <a:r>
              <a:rPr lang="en-US" sz="1400" dirty="0" err="1" smtClean="0">
                <a:latin typeface="+mj-lt"/>
              </a:rPr>
              <a:t>mn</a:t>
            </a:r>
            <a:endParaRPr lang="en-US" sz="1400" dirty="0" smtClean="0">
              <a:latin typeface="+mj-lt"/>
            </a:endParaRPr>
          </a:p>
          <a:p>
            <a:pPr marL="285750" indent="-285750">
              <a:buFont typeface="Arial" panose="020B0604020202020204" pitchFamily="34" charset="0"/>
              <a:buChar char="•"/>
            </a:pPr>
            <a:r>
              <a:rPr lang="en-US" sz="1400" dirty="0" smtClean="0">
                <a:latin typeface="+mj-lt"/>
              </a:rPr>
              <a:t>Purchase price 25% of FV</a:t>
            </a:r>
          </a:p>
          <a:p>
            <a:pPr marL="285750" indent="-285750">
              <a:buFont typeface="Arial" panose="020B0604020202020204" pitchFamily="34" charset="0"/>
              <a:buChar char="•"/>
            </a:pPr>
            <a:r>
              <a:rPr lang="en-US" sz="1400" dirty="0" smtClean="0">
                <a:latin typeface="+mj-lt"/>
              </a:rPr>
              <a:t>Premiums 5% of FV</a:t>
            </a:r>
            <a:endParaRPr lang="en-US" sz="1400" dirty="0">
              <a:latin typeface="+mj-lt"/>
            </a:endParaRPr>
          </a:p>
        </p:txBody>
      </p:sp>
      <p:sp>
        <p:nvSpPr>
          <p:cNvPr id="6" name="TextBox 5"/>
          <p:cNvSpPr txBox="1"/>
          <p:nvPr/>
        </p:nvSpPr>
        <p:spPr>
          <a:xfrm>
            <a:off x="1865461" y="2180119"/>
            <a:ext cx="3211363" cy="923330"/>
          </a:xfrm>
          <a:prstGeom prst="rect">
            <a:avLst/>
          </a:prstGeom>
          <a:noFill/>
        </p:spPr>
        <p:txBody>
          <a:bodyPr wrap="square" rtlCol="0">
            <a:spAutoFit/>
          </a:bodyPr>
          <a:lstStyle/>
          <a:p>
            <a:pPr algn="ctr"/>
            <a:r>
              <a:rPr lang="en-US" smtClean="0">
                <a:latin typeface="+mj-lt"/>
              </a:rPr>
              <a:t>Even well </a:t>
            </a:r>
            <a:r>
              <a:rPr lang="en-US" dirty="0" smtClean="0">
                <a:latin typeface="+mj-lt"/>
              </a:rPr>
              <a:t>balanced portfolios can take several years to turn cash-flow positive!</a:t>
            </a:r>
            <a:endParaRPr lang="en-US" dirty="0">
              <a:latin typeface="+mj-lt"/>
            </a:endParaRPr>
          </a:p>
        </p:txBody>
      </p:sp>
    </p:spTree>
    <p:extLst>
      <p:ext uri="{BB962C8B-B14F-4D97-AF65-F5344CB8AC3E}">
        <p14:creationId xmlns:p14="http://schemas.microsoft.com/office/powerpoint/2010/main" val="4098346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solutions are available to solve the cash flow issue?</a:t>
            </a:r>
            <a:endParaRPr lang="en-US" dirty="0"/>
          </a:p>
        </p:txBody>
      </p:sp>
      <p:sp>
        <p:nvSpPr>
          <p:cNvPr id="3" name="Content Placeholder 2"/>
          <p:cNvSpPr>
            <a:spLocks noGrp="1"/>
          </p:cNvSpPr>
          <p:nvPr>
            <p:ph idx="1"/>
          </p:nvPr>
        </p:nvSpPr>
        <p:spPr/>
        <p:txBody>
          <a:bodyPr/>
          <a:lstStyle/>
          <a:p>
            <a:pPr marL="0" lvl="0" indent="0">
              <a:buNone/>
            </a:pPr>
            <a:endParaRPr lang="en-US" dirty="0" smtClean="0"/>
          </a:p>
          <a:p>
            <a:pPr marL="0" indent="0">
              <a:buNone/>
            </a:pPr>
            <a:r>
              <a:rPr lang="en-US" b="1" dirty="0" smtClean="0"/>
              <a:t>Credit and liquidity enhancements</a:t>
            </a:r>
          </a:p>
          <a:p>
            <a:pPr marL="0" indent="0">
              <a:buNone/>
            </a:pPr>
            <a:endParaRPr lang="en-US" dirty="0" smtClean="0"/>
          </a:p>
        </p:txBody>
      </p:sp>
      <p:sp>
        <p:nvSpPr>
          <p:cNvPr id="4" name="Rectangle 3"/>
          <p:cNvSpPr/>
          <p:nvPr/>
        </p:nvSpPr>
        <p:spPr>
          <a:xfrm>
            <a:off x="500340" y="2594449"/>
            <a:ext cx="2772000" cy="1800000"/>
          </a:xfrm>
          <a:prstGeom prst="rect">
            <a:avLst/>
          </a:prstGeom>
          <a:solidFill>
            <a:schemeClr val="accent3">
              <a:lumMod val="20000"/>
              <a:lumOff val="80000"/>
            </a:schemeClr>
          </a:solidFill>
        </p:spPr>
        <p:txBody>
          <a:bodyPr wrap="square" anchor="ctr">
            <a:noAutofit/>
          </a:bodyPr>
          <a:lstStyle/>
          <a:p>
            <a:pPr marL="285750" lvl="0" indent="-285750">
              <a:buFont typeface="Arial" panose="020B0604020202020204" pitchFamily="34" charset="0"/>
              <a:buChar char="•"/>
            </a:pPr>
            <a:r>
              <a:rPr lang="en-US" sz="1600" dirty="0" smtClean="0">
                <a:latin typeface="+mj-lt"/>
              </a:rPr>
              <a:t>Investors provide more capital than required to purchase the policies </a:t>
            </a:r>
          </a:p>
          <a:p>
            <a:pPr marL="285750" lvl="0" indent="-285750">
              <a:spcBef>
                <a:spcPts val="600"/>
              </a:spcBef>
              <a:buFont typeface="Arial" panose="020B0604020202020204" pitchFamily="34" charset="0"/>
              <a:buChar char="•"/>
            </a:pPr>
            <a:r>
              <a:rPr lang="en-US" sz="1600" dirty="0" smtClean="0">
                <a:latin typeface="+mj-lt"/>
              </a:rPr>
              <a:t>The excess capital is held in a liquidity account to finance expected premiums</a:t>
            </a:r>
          </a:p>
        </p:txBody>
      </p:sp>
      <p:sp>
        <p:nvSpPr>
          <p:cNvPr id="5" name="Rectangle 4"/>
          <p:cNvSpPr/>
          <p:nvPr/>
        </p:nvSpPr>
        <p:spPr>
          <a:xfrm>
            <a:off x="500340" y="2145759"/>
            <a:ext cx="2772000" cy="360000"/>
          </a:xfrm>
          <a:prstGeom prst="rect">
            <a:avLst/>
          </a:prstGeom>
          <a:solidFill>
            <a:schemeClr val="bg1">
              <a:lumMod val="85000"/>
            </a:schemeClr>
          </a:solidFill>
        </p:spPr>
        <p:txBody>
          <a:bodyPr wrap="none" anchor="ctr">
            <a:noAutofit/>
          </a:bodyPr>
          <a:lstStyle/>
          <a:p>
            <a:pPr algn="ctr"/>
            <a:r>
              <a:rPr lang="en-US" sz="1600" b="1" u="sng" dirty="0" smtClean="0">
                <a:latin typeface="+mj-lt"/>
              </a:rPr>
              <a:t>Cash Collateral</a:t>
            </a:r>
            <a:endParaRPr lang="en-US" sz="1600" b="1" u="sng" dirty="0">
              <a:latin typeface="+mj-lt"/>
            </a:endParaRPr>
          </a:p>
        </p:txBody>
      </p:sp>
      <p:sp>
        <p:nvSpPr>
          <p:cNvPr id="6" name="Rectangle 5"/>
          <p:cNvSpPr/>
          <p:nvPr/>
        </p:nvSpPr>
        <p:spPr>
          <a:xfrm>
            <a:off x="3470340" y="2145759"/>
            <a:ext cx="2772000" cy="360000"/>
          </a:xfrm>
          <a:prstGeom prst="rect">
            <a:avLst/>
          </a:prstGeom>
          <a:solidFill>
            <a:schemeClr val="bg1">
              <a:lumMod val="85000"/>
            </a:schemeClr>
          </a:solidFill>
        </p:spPr>
        <p:txBody>
          <a:bodyPr wrap="none" anchor="ctr">
            <a:noAutofit/>
          </a:bodyPr>
          <a:lstStyle/>
          <a:p>
            <a:pPr algn="ctr"/>
            <a:r>
              <a:rPr lang="en-US" sz="1600" b="1" u="sng" dirty="0" smtClean="0">
                <a:latin typeface="+mj-lt"/>
              </a:rPr>
              <a:t>Liquidity Facility</a:t>
            </a:r>
            <a:endParaRPr lang="en-US" sz="1600" b="1" u="sng" dirty="0">
              <a:latin typeface="+mj-lt"/>
            </a:endParaRPr>
          </a:p>
        </p:txBody>
      </p:sp>
      <p:sp>
        <p:nvSpPr>
          <p:cNvPr id="7" name="Rectangle 6"/>
          <p:cNvSpPr/>
          <p:nvPr/>
        </p:nvSpPr>
        <p:spPr>
          <a:xfrm>
            <a:off x="6440339" y="2149660"/>
            <a:ext cx="2772000" cy="360000"/>
          </a:xfrm>
          <a:prstGeom prst="rect">
            <a:avLst/>
          </a:prstGeom>
          <a:solidFill>
            <a:schemeClr val="bg1">
              <a:lumMod val="85000"/>
            </a:schemeClr>
          </a:solidFill>
        </p:spPr>
        <p:txBody>
          <a:bodyPr wrap="none" anchor="ctr">
            <a:noAutofit/>
          </a:bodyPr>
          <a:lstStyle/>
          <a:p>
            <a:pPr algn="ctr"/>
            <a:r>
              <a:rPr lang="en-US" sz="1600" b="1" u="sng" dirty="0" smtClean="0">
                <a:latin typeface="+mj-lt"/>
              </a:rPr>
              <a:t>Longevity Insurance</a:t>
            </a:r>
            <a:endParaRPr lang="en-US" sz="1600" b="1" u="sng" dirty="0">
              <a:latin typeface="+mj-lt"/>
            </a:endParaRPr>
          </a:p>
        </p:txBody>
      </p:sp>
      <p:sp>
        <p:nvSpPr>
          <p:cNvPr id="8" name="Rectangle 7"/>
          <p:cNvSpPr/>
          <p:nvPr/>
        </p:nvSpPr>
        <p:spPr>
          <a:xfrm>
            <a:off x="3470340" y="2594449"/>
            <a:ext cx="2772000" cy="1800000"/>
          </a:xfrm>
          <a:prstGeom prst="rect">
            <a:avLst/>
          </a:prstGeom>
          <a:solidFill>
            <a:schemeClr val="accent3">
              <a:lumMod val="40000"/>
              <a:lumOff val="60000"/>
            </a:schemeClr>
          </a:solidFill>
        </p:spPr>
        <p:txBody>
          <a:bodyPr wrap="square" anchor="ctr">
            <a:noAutofit/>
          </a:bodyPr>
          <a:lstStyle/>
          <a:p>
            <a:pPr marL="285750" indent="-285750">
              <a:buFont typeface="Arial" panose="020B0604020202020204" pitchFamily="34" charset="0"/>
              <a:buChar char="•"/>
            </a:pPr>
            <a:r>
              <a:rPr lang="en-US" sz="1600" dirty="0" smtClean="0">
                <a:latin typeface="+mj-lt"/>
              </a:rPr>
              <a:t>A bank provides a stand-by credit line with emergency funds to pay premiums</a:t>
            </a:r>
          </a:p>
          <a:p>
            <a:pPr marL="285750" indent="-285750">
              <a:spcBef>
                <a:spcPts val="600"/>
              </a:spcBef>
              <a:buFont typeface="Arial" panose="020B0604020202020204" pitchFamily="34" charset="0"/>
              <a:buChar char="•"/>
            </a:pPr>
            <a:r>
              <a:rPr lang="en-US" sz="1600" dirty="0" smtClean="0">
                <a:latin typeface="+mj-lt"/>
              </a:rPr>
              <a:t>Can </a:t>
            </a:r>
            <a:r>
              <a:rPr lang="en-US" sz="1600" dirty="0">
                <a:latin typeface="+mj-lt"/>
              </a:rPr>
              <a:t>be drawn </a:t>
            </a:r>
            <a:r>
              <a:rPr lang="en-US" sz="1600" dirty="0" smtClean="0">
                <a:latin typeface="+mj-lt"/>
              </a:rPr>
              <a:t>upon when the initial cash collateral is exhausted</a:t>
            </a:r>
            <a:endParaRPr lang="en-US" sz="1600" dirty="0">
              <a:latin typeface="+mj-lt"/>
            </a:endParaRPr>
          </a:p>
        </p:txBody>
      </p:sp>
      <p:sp>
        <p:nvSpPr>
          <p:cNvPr id="9" name="Rectangle 8"/>
          <p:cNvSpPr/>
          <p:nvPr/>
        </p:nvSpPr>
        <p:spPr>
          <a:xfrm>
            <a:off x="6432849" y="2594449"/>
            <a:ext cx="2772000" cy="1800000"/>
          </a:xfrm>
          <a:prstGeom prst="rect">
            <a:avLst/>
          </a:prstGeom>
          <a:solidFill>
            <a:schemeClr val="accent3">
              <a:lumMod val="60000"/>
              <a:lumOff val="40000"/>
            </a:schemeClr>
          </a:solidFill>
        </p:spPr>
        <p:txBody>
          <a:bodyPr wrap="square" anchor="ctr">
            <a:noAutofit/>
          </a:bodyPr>
          <a:lstStyle/>
          <a:p>
            <a:pPr marL="285750" indent="-285750">
              <a:buFont typeface="Arial" panose="020B0604020202020204" pitchFamily="34" charset="0"/>
              <a:buChar char="•"/>
            </a:pPr>
            <a:r>
              <a:rPr lang="en-US" sz="1600" dirty="0" smtClean="0">
                <a:latin typeface="+mj-lt"/>
              </a:rPr>
              <a:t>After </a:t>
            </a:r>
            <a:r>
              <a:rPr lang="en-US" sz="1600" dirty="0">
                <a:latin typeface="+mj-lt"/>
              </a:rPr>
              <a:t>a </a:t>
            </a:r>
            <a:r>
              <a:rPr lang="en-US" sz="1600" dirty="0" smtClean="0">
                <a:latin typeface="+mj-lt"/>
              </a:rPr>
              <a:t>preset point </a:t>
            </a:r>
            <a:r>
              <a:rPr lang="en-US" sz="1600" dirty="0">
                <a:latin typeface="+mj-lt"/>
              </a:rPr>
              <a:t>in time, </a:t>
            </a:r>
            <a:r>
              <a:rPr lang="en-US" sz="1600" dirty="0" smtClean="0">
                <a:latin typeface="+mj-lt"/>
              </a:rPr>
              <a:t>an insurer steps in to pay the premiums</a:t>
            </a:r>
          </a:p>
          <a:p>
            <a:pPr marL="285750" indent="-285750">
              <a:spcBef>
                <a:spcPts val="600"/>
              </a:spcBef>
              <a:buFont typeface="Arial" panose="020B0604020202020204" pitchFamily="34" charset="0"/>
              <a:buChar char="•"/>
            </a:pPr>
            <a:r>
              <a:rPr lang="en-US" sz="1600" dirty="0" smtClean="0">
                <a:latin typeface="+mj-lt"/>
              </a:rPr>
              <a:t>Safety </a:t>
            </a:r>
            <a:r>
              <a:rPr lang="en-US" sz="1600" dirty="0" smtClean="0">
                <a:latin typeface="+mj-lt"/>
              </a:rPr>
              <a:t>layer </a:t>
            </a:r>
            <a:r>
              <a:rPr lang="en-US" sz="1600" dirty="0" smtClean="0">
                <a:latin typeface="+mj-lt"/>
              </a:rPr>
              <a:t>in addition to the </a:t>
            </a:r>
            <a:r>
              <a:rPr lang="en-US" sz="1600" dirty="0" smtClean="0">
                <a:latin typeface="+mj-lt"/>
              </a:rPr>
              <a:t>revolving credit </a:t>
            </a:r>
            <a:r>
              <a:rPr lang="en-US" sz="1600" dirty="0" smtClean="0">
                <a:latin typeface="+mj-lt"/>
              </a:rPr>
              <a:t>facility and the liquidity account</a:t>
            </a:r>
            <a:endParaRPr lang="en-US" sz="1600" dirty="0">
              <a:latin typeface="+mj-lt"/>
            </a:endParaRPr>
          </a:p>
        </p:txBody>
      </p:sp>
      <p:sp>
        <p:nvSpPr>
          <p:cNvPr id="10" name="Rectangle 9"/>
          <p:cNvSpPr/>
          <p:nvPr/>
        </p:nvSpPr>
        <p:spPr>
          <a:xfrm>
            <a:off x="492849" y="4763893"/>
            <a:ext cx="5749491" cy="360000"/>
          </a:xfrm>
          <a:prstGeom prst="rect">
            <a:avLst/>
          </a:prstGeom>
          <a:solidFill>
            <a:schemeClr val="bg1">
              <a:lumMod val="85000"/>
            </a:schemeClr>
          </a:solidFill>
        </p:spPr>
        <p:txBody>
          <a:bodyPr wrap="none" anchor="ctr">
            <a:noAutofit/>
          </a:bodyPr>
          <a:lstStyle/>
          <a:p>
            <a:pPr algn="ctr"/>
            <a:r>
              <a:rPr lang="en-US" sz="1600" b="1" u="sng" dirty="0">
                <a:latin typeface="+mj-lt"/>
              </a:rPr>
              <a:t>Excess </a:t>
            </a:r>
            <a:r>
              <a:rPr lang="en-US" sz="1600" b="1" u="sng" dirty="0" smtClean="0">
                <a:latin typeface="+mj-lt"/>
              </a:rPr>
              <a:t>Death Benefits</a:t>
            </a:r>
            <a:endParaRPr lang="en-US" sz="1600" b="1" u="sng" dirty="0">
              <a:latin typeface="+mj-lt"/>
            </a:endParaRPr>
          </a:p>
        </p:txBody>
      </p:sp>
      <p:sp>
        <p:nvSpPr>
          <p:cNvPr id="12" name="Rectangle 11"/>
          <p:cNvSpPr/>
          <p:nvPr/>
        </p:nvSpPr>
        <p:spPr>
          <a:xfrm>
            <a:off x="6432848" y="4763893"/>
            <a:ext cx="2772000" cy="360000"/>
          </a:xfrm>
          <a:prstGeom prst="rect">
            <a:avLst/>
          </a:prstGeom>
          <a:solidFill>
            <a:schemeClr val="bg1">
              <a:lumMod val="85000"/>
            </a:schemeClr>
          </a:solidFill>
        </p:spPr>
        <p:txBody>
          <a:bodyPr wrap="none" anchor="ctr">
            <a:noAutofit/>
          </a:bodyPr>
          <a:lstStyle/>
          <a:p>
            <a:pPr algn="ctr"/>
            <a:r>
              <a:rPr lang="en-US" sz="1600" b="1" u="sng" dirty="0" smtClean="0">
                <a:latin typeface="+mj-lt"/>
              </a:rPr>
              <a:t>Subordination</a:t>
            </a:r>
            <a:endParaRPr lang="en-US" sz="1600" b="1" u="sng" dirty="0">
              <a:latin typeface="+mj-lt"/>
            </a:endParaRPr>
          </a:p>
        </p:txBody>
      </p:sp>
      <p:sp>
        <p:nvSpPr>
          <p:cNvPr id="13" name="Rectangle 12"/>
          <p:cNvSpPr/>
          <p:nvPr/>
        </p:nvSpPr>
        <p:spPr>
          <a:xfrm>
            <a:off x="492848" y="5212583"/>
            <a:ext cx="5749491" cy="1080000"/>
          </a:xfrm>
          <a:prstGeom prst="rect">
            <a:avLst/>
          </a:prstGeom>
          <a:solidFill>
            <a:schemeClr val="bg2">
              <a:lumMod val="90000"/>
            </a:schemeClr>
          </a:solidFill>
        </p:spPr>
        <p:txBody>
          <a:bodyPr wrap="square" anchor="ctr">
            <a:noAutofit/>
          </a:bodyPr>
          <a:lstStyle/>
          <a:p>
            <a:pPr marL="285750" indent="-285750">
              <a:buFont typeface="Arial" panose="020B0604020202020204" pitchFamily="34" charset="0"/>
              <a:buChar char="•"/>
            </a:pPr>
            <a:r>
              <a:rPr lang="en-US" sz="1600" dirty="0" smtClean="0">
                <a:latin typeface="+mj-lt"/>
              </a:rPr>
              <a:t>Death benefits after meeting expenses on the LSBS</a:t>
            </a:r>
          </a:p>
          <a:p>
            <a:pPr marL="285750" indent="-285750">
              <a:spcBef>
                <a:spcPts val="600"/>
              </a:spcBef>
              <a:buFont typeface="Arial" panose="020B0604020202020204" pitchFamily="34" charset="0"/>
              <a:buChar char="•"/>
            </a:pPr>
            <a:r>
              <a:rPr lang="en-US" sz="1600" dirty="0" smtClean="0">
                <a:latin typeface="+mj-lt"/>
              </a:rPr>
              <a:t>Can be trapped in the structure to prop up liquidity</a:t>
            </a:r>
          </a:p>
          <a:p>
            <a:pPr marL="285750" indent="-285750">
              <a:spcBef>
                <a:spcPts val="600"/>
              </a:spcBef>
              <a:buFont typeface="Arial" panose="020B0604020202020204" pitchFamily="34" charset="0"/>
              <a:buChar char="•"/>
            </a:pPr>
            <a:r>
              <a:rPr lang="en-US" sz="1600" dirty="0" smtClean="0">
                <a:latin typeface="+mj-lt"/>
              </a:rPr>
              <a:t>Replenish liquidity account and repay credit facility</a:t>
            </a:r>
            <a:endParaRPr lang="en-US" sz="1600" dirty="0">
              <a:latin typeface="+mj-lt"/>
            </a:endParaRPr>
          </a:p>
        </p:txBody>
      </p:sp>
      <p:sp>
        <p:nvSpPr>
          <p:cNvPr id="14" name="Rectangle 13"/>
          <p:cNvSpPr/>
          <p:nvPr/>
        </p:nvSpPr>
        <p:spPr>
          <a:xfrm>
            <a:off x="6425358" y="5217745"/>
            <a:ext cx="2772000" cy="1080000"/>
          </a:xfrm>
          <a:prstGeom prst="rect">
            <a:avLst/>
          </a:prstGeom>
          <a:solidFill>
            <a:schemeClr val="bg2">
              <a:lumMod val="90000"/>
            </a:schemeClr>
          </a:solidFill>
        </p:spPr>
        <p:txBody>
          <a:bodyPr wrap="square" anchor="ctr">
            <a:noAutofit/>
          </a:bodyPr>
          <a:lstStyle/>
          <a:p>
            <a:pPr marL="285750" indent="-285750">
              <a:buFont typeface="Arial" panose="020B0604020202020204" pitchFamily="34" charset="0"/>
              <a:buChar char="•"/>
            </a:pPr>
            <a:r>
              <a:rPr lang="en-US" sz="1600" dirty="0" smtClean="0">
                <a:latin typeface="+mj-lt"/>
              </a:rPr>
              <a:t>Issue various bond classes</a:t>
            </a:r>
          </a:p>
          <a:p>
            <a:pPr marL="285750" indent="-285750">
              <a:spcBef>
                <a:spcPts val="600"/>
              </a:spcBef>
              <a:buFont typeface="Arial" panose="020B0604020202020204" pitchFamily="34" charset="0"/>
              <a:buChar char="•"/>
            </a:pPr>
            <a:r>
              <a:rPr lang="en-US" sz="1600" dirty="0" smtClean="0">
                <a:latin typeface="+mj-lt"/>
              </a:rPr>
              <a:t>Lower classes are credit enhanced by higher ones</a:t>
            </a:r>
            <a:endParaRPr lang="en-US" sz="1600" dirty="0">
              <a:latin typeface="+mj-lt"/>
            </a:endParaRPr>
          </a:p>
        </p:txBody>
      </p:sp>
    </p:spTree>
    <p:extLst>
      <p:ext uri="{BB962C8B-B14F-4D97-AF65-F5344CB8AC3E}">
        <p14:creationId xmlns:p14="http://schemas.microsoft.com/office/powerpoint/2010/main" val="86029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animBg="1"/>
      <p:bldP spid="13"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10;&lt;root reqver=&quot;21047&quot;&gt;&lt;version val=&quot;22223&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strFormatTime&gt;%d.%m.%Y&lt;/m_strFormatTime&gt;&lt;/m_precDefaultDate&gt;&lt;m_precDefaultYear/&gt;&lt;m_precDefaultQuarter/&gt;&lt;m_precDefaultMonth/&gt;&lt;m_precDefaultWeek/&gt;&lt;m_precDefaultDay/&gt;&lt;m_mruColor&gt;&lt;m_vecMRU length=&quot;4&quot;&gt;&lt;elem m_fUsage=&quot;1.81000000000000010000E+000&quot;&gt;&lt;m_ppcolschidx val=&quot;0&quot;/&gt;&lt;m_rgb r=&quot;a1&quot; g=&quot;1c&quot; b=&quot;36&quot;/&gt;&lt;m_nBrightness val=&quot;0&quot;/&gt;&lt;/elem&gt;&lt;elem m_fUsage=&quot;1.38510000000000000000E+000&quot;&gt;&lt;m_ppcolschidx val=&quot;0&quot;/&gt;&lt;m_rgb r=&quot;bd&quot; g=&quot;60&quot; b=&quot;72&quot;/&gt;&lt;m_nBrightness val=&quot;0&quot;/&gt;&lt;/elem&gt;&lt;elem m_fUsage=&quot;9.00000000000000020000E-001&quot;&gt;&lt;m_ppcolschidx val=&quot;0&quot;/&gt;&lt;m_rgb r=&quot;fe&quot; g=&quot;18&quot; b=&quot;12&quot;/&gt;&lt;m_nBrightness val=&quot;0&quot;/&gt;&lt;/elem&gt;&lt;elem m_fUsage=&quot;5.90490000000000180000E-001&quot;&gt;&lt;m_ppcolschidx val=&quot;0&quot;/&gt;&lt;m_rgb r=&quot;d9&quot; g=&quot;a4&quot; b=&quot;af&quot;/&gt;&lt;m_nBrightness val=&quot;0&quot;/&gt;&lt;/elem&gt;&lt;/m_vecMRU&gt;&lt;/m_mruColor&gt;&lt;m_eweekdayFirstOfWeek val=&quot;2&quot;/&gt;&lt;m_eweekdayFirstOfWorkweek val=&quot;2&quot;/&gt;&lt;m_eweekdayFirstOfWeekend val=&quot;7&quot;/&gt;&lt;/CPresentation&gt;&lt;/root&gt;"/>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1427</Words>
  <Application>Microsoft Office PowerPoint</Application>
  <PresentationFormat>Custom</PresentationFormat>
  <Paragraphs>301</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Custom Design</vt:lpstr>
      <vt:lpstr>Securitization of Life Settlements: Challenges and Opportunities</vt:lpstr>
      <vt:lpstr>Securitization (Structured Finance)</vt:lpstr>
      <vt:lpstr>Are life insurance policies suitable for securitization?</vt:lpstr>
      <vt:lpstr>Life settlement-backed securities (LSBS)</vt:lpstr>
      <vt:lpstr>Which structural features are important for success?</vt:lpstr>
      <vt:lpstr>Key problem: LS portfolios are initially cash flow negative</vt:lpstr>
      <vt:lpstr>Life settlement cash flows (I)</vt:lpstr>
      <vt:lpstr>Life settlement cash flows (II)</vt:lpstr>
      <vt:lpstr>What solutions are available to solve the cash flow issue?</vt:lpstr>
      <vt:lpstr>Zero-coupon life settlement bonds could be a start</vt:lpstr>
      <vt:lpstr>Creating securities for different risk appetites</vt:lpstr>
      <vt:lpstr>Summary and outlook</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Alexander Braun</dc:creator>
  <cp:lastModifiedBy>Alexander Braun</cp:lastModifiedBy>
  <cp:revision>3735</cp:revision>
  <cp:lastPrinted>2013-09-20T08:55:27Z</cp:lastPrinted>
  <dcterms:created xsi:type="dcterms:W3CDTF">2011-02-05T14:09:49Z</dcterms:created>
  <dcterms:modified xsi:type="dcterms:W3CDTF">2017-01-25T07:20:11Z</dcterms:modified>
</cp:coreProperties>
</file>