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0"/>
  </p:notesMasterIdLst>
  <p:sldIdLst>
    <p:sldId id="256" r:id="rId2"/>
    <p:sldId id="266" r:id="rId3"/>
    <p:sldId id="257" r:id="rId4"/>
    <p:sldId id="261" r:id="rId5"/>
    <p:sldId id="259" r:id="rId6"/>
    <p:sldId id="260" r:id="rId7"/>
    <p:sldId id="268" r:id="rId8"/>
    <p:sldId id="262" r:id="rId9"/>
    <p:sldId id="264" r:id="rId10"/>
    <p:sldId id="265" r:id="rId11"/>
    <p:sldId id="270" r:id="rId12"/>
    <p:sldId id="271" r:id="rId13"/>
    <p:sldId id="267" r:id="rId14"/>
    <p:sldId id="272" r:id="rId15"/>
    <p:sldId id="274" r:id="rId16"/>
    <p:sldId id="275" r:id="rId17"/>
    <p:sldId id="269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3A4201"/>
    <a:srgbClr val="90A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>
        <p:scale>
          <a:sx n="102" d="100"/>
          <a:sy n="102" d="100"/>
        </p:scale>
        <p:origin x="4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90E895-9B99-7D47-9569-6209561816FF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 phldr="1"/>
      <dgm:spPr/>
    </dgm:pt>
    <dgm:pt modelId="{1E824356-9525-5441-A3D3-738C5B1D353E}">
      <dgm:prSet phldrT="[Text]"/>
      <dgm:spPr/>
      <dgm:t>
        <a:bodyPr/>
        <a:lstStyle/>
        <a:p>
          <a:r>
            <a:rPr lang="zh-CN" altLang="en-US" b="0" i="0" dirty="0"/>
            <a:t>形式化建模</a:t>
          </a:r>
          <a:br>
            <a:rPr lang="en-GB" altLang="zh-CN" b="0" i="0" dirty="0"/>
          </a:br>
          <a:r>
            <a:rPr lang="en-US" b="0" i="0" dirty="0"/>
            <a:t>Formal modeling</a:t>
          </a:r>
          <a:endParaRPr lang="en-US" dirty="0"/>
        </a:p>
      </dgm:t>
    </dgm:pt>
    <dgm:pt modelId="{28CA4689-A24E-1F45-A44F-0BA62A85234D}" type="parTrans" cxnId="{58F02366-039E-C440-B5AB-6F5EEBDC0BA4}">
      <dgm:prSet/>
      <dgm:spPr/>
      <dgm:t>
        <a:bodyPr/>
        <a:lstStyle/>
        <a:p>
          <a:endParaRPr lang="en-US"/>
        </a:p>
      </dgm:t>
    </dgm:pt>
    <dgm:pt modelId="{38578257-9752-DA4B-A407-93E55DA584A0}" type="sibTrans" cxnId="{58F02366-039E-C440-B5AB-6F5EEBDC0BA4}">
      <dgm:prSet/>
      <dgm:spPr/>
      <dgm:t>
        <a:bodyPr/>
        <a:lstStyle/>
        <a:p>
          <a:endParaRPr lang="en-US"/>
        </a:p>
      </dgm:t>
    </dgm:pt>
    <dgm:pt modelId="{E3BEE7E2-E7D8-2A44-A799-66490617F70E}">
      <dgm:prSet phldrT="[Text]"/>
      <dgm:spPr/>
      <dgm:t>
        <a:bodyPr/>
        <a:lstStyle/>
        <a:p>
          <a:r>
            <a:rPr lang="en-US" dirty="0" err="1"/>
            <a:t>推导</a:t>
          </a:r>
          <a:br>
            <a:rPr lang="en-US" dirty="0"/>
          </a:br>
          <a:r>
            <a:rPr lang="en-GB" altLang="zh-CN" dirty="0"/>
            <a:t>Derivation</a:t>
          </a:r>
          <a:endParaRPr lang="en-US" dirty="0"/>
        </a:p>
      </dgm:t>
    </dgm:pt>
    <dgm:pt modelId="{C23F3329-E360-9945-A138-E283CC444693}" type="parTrans" cxnId="{3ECD8A0E-CF31-0A41-B191-285AFEE77430}">
      <dgm:prSet/>
      <dgm:spPr/>
      <dgm:t>
        <a:bodyPr/>
        <a:lstStyle/>
        <a:p>
          <a:endParaRPr lang="en-US"/>
        </a:p>
      </dgm:t>
    </dgm:pt>
    <dgm:pt modelId="{84C68208-790D-F143-8E45-71A2C13842AD}" type="sibTrans" cxnId="{3ECD8A0E-CF31-0A41-B191-285AFEE77430}">
      <dgm:prSet/>
      <dgm:spPr/>
      <dgm:t>
        <a:bodyPr/>
        <a:lstStyle/>
        <a:p>
          <a:endParaRPr lang="en-US"/>
        </a:p>
      </dgm:t>
    </dgm:pt>
    <dgm:pt modelId="{81499521-835D-BB4B-88FF-A4E540D59F1F}">
      <dgm:prSet phldrT="[Text]"/>
      <dgm:spPr/>
      <dgm:t>
        <a:bodyPr/>
        <a:lstStyle/>
        <a:p>
          <a:r>
            <a:rPr lang="en-US" dirty="0" err="1"/>
            <a:t>模拟</a:t>
          </a:r>
          <a:br>
            <a:rPr lang="en-US" dirty="0"/>
          </a:br>
          <a:r>
            <a:rPr lang="en-GB" altLang="zh-CN" dirty="0"/>
            <a:t>Simulation</a:t>
          </a:r>
          <a:endParaRPr lang="en-US" dirty="0"/>
        </a:p>
      </dgm:t>
    </dgm:pt>
    <dgm:pt modelId="{327C3BE8-8AA4-0641-AF27-5457029DCB77}" type="parTrans" cxnId="{1FE9447E-0A58-C94F-AA7D-4F7FA19A2B05}">
      <dgm:prSet/>
      <dgm:spPr/>
      <dgm:t>
        <a:bodyPr/>
        <a:lstStyle/>
        <a:p>
          <a:endParaRPr lang="en-US"/>
        </a:p>
      </dgm:t>
    </dgm:pt>
    <dgm:pt modelId="{4D0E7EC2-0BA7-F640-9EFF-E3C73A3A6D89}" type="sibTrans" cxnId="{1FE9447E-0A58-C94F-AA7D-4F7FA19A2B05}">
      <dgm:prSet/>
      <dgm:spPr/>
      <dgm:t>
        <a:bodyPr/>
        <a:lstStyle/>
        <a:p>
          <a:endParaRPr lang="en-US"/>
        </a:p>
      </dgm:t>
    </dgm:pt>
    <dgm:pt modelId="{E742A35E-1776-A249-B47A-29B76D153B97}">
      <dgm:prSet phldrT="[Text]"/>
      <dgm:spPr/>
      <dgm:t>
        <a:bodyPr/>
        <a:lstStyle/>
        <a:p>
          <a:r>
            <a:rPr lang="en-US" dirty="0" err="1"/>
            <a:t>历史观测</a:t>
          </a:r>
          <a:br>
            <a:rPr lang="en-US" dirty="0"/>
          </a:br>
          <a:r>
            <a:rPr lang="en-GB" altLang="zh-CN" dirty="0"/>
            <a:t>Historical observation</a:t>
          </a:r>
          <a:endParaRPr lang="en-US" dirty="0"/>
        </a:p>
      </dgm:t>
    </dgm:pt>
    <dgm:pt modelId="{A3177461-C63C-8740-A597-BEC261AA25C2}" type="parTrans" cxnId="{C12B8017-C73E-444B-8CB8-8CB610DAAC23}">
      <dgm:prSet/>
      <dgm:spPr/>
      <dgm:t>
        <a:bodyPr/>
        <a:lstStyle/>
        <a:p>
          <a:endParaRPr lang="en-US"/>
        </a:p>
      </dgm:t>
    </dgm:pt>
    <dgm:pt modelId="{68D8BA5E-F06B-9340-979A-DBD4FF5A20E9}" type="sibTrans" cxnId="{C12B8017-C73E-444B-8CB8-8CB610DAAC23}">
      <dgm:prSet/>
      <dgm:spPr/>
      <dgm:t>
        <a:bodyPr/>
        <a:lstStyle/>
        <a:p>
          <a:endParaRPr lang="en-US"/>
        </a:p>
      </dgm:t>
    </dgm:pt>
    <dgm:pt modelId="{5F523B4C-26E4-0547-9D27-1C071C5F26D7}" type="pres">
      <dgm:prSet presAssocID="{E590E895-9B99-7D47-9569-6209561816FF}" presName="Name0" presStyleCnt="0">
        <dgm:presLayoutVars>
          <dgm:dir/>
          <dgm:resizeHandles val="exact"/>
        </dgm:presLayoutVars>
      </dgm:prSet>
      <dgm:spPr/>
    </dgm:pt>
    <dgm:pt modelId="{65CFD2D2-2C52-DF4C-88DC-FCACEECB33FA}" type="pres">
      <dgm:prSet presAssocID="{1E824356-9525-5441-A3D3-738C5B1D353E}" presName="node" presStyleLbl="node1" presStyleIdx="0" presStyleCnt="4">
        <dgm:presLayoutVars>
          <dgm:bulletEnabled val="1"/>
        </dgm:presLayoutVars>
      </dgm:prSet>
      <dgm:spPr/>
    </dgm:pt>
    <dgm:pt modelId="{DFBBC499-69F1-F747-A89B-9EC7987991AE}" type="pres">
      <dgm:prSet presAssocID="{38578257-9752-DA4B-A407-93E55DA584A0}" presName="sibTrans" presStyleLbl="sibTrans1D1" presStyleIdx="0" presStyleCnt="3"/>
      <dgm:spPr/>
    </dgm:pt>
    <dgm:pt modelId="{D8FCBBF9-1D92-8649-888C-33649D63A3A3}" type="pres">
      <dgm:prSet presAssocID="{38578257-9752-DA4B-A407-93E55DA584A0}" presName="connectorText" presStyleLbl="sibTrans1D1" presStyleIdx="0" presStyleCnt="3"/>
      <dgm:spPr/>
    </dgm:pt>
    <dgm:pt modelId="{7E33D88D-F35D-AB44-B50B-C60C49A55AC2}" type="pres">
      <dgm:prSet presAssocID="{E3BEE7E2-E7D8-2A44-A799-66490617F70E}" presName="node" presStyleLbl="node1" presStyleIdx="1" presStyleCnt="4">
        <dgm:presLayoutVars>
          <dgm:bulletEnabled val="1"/>
        </dgm:presLayoutVars>
      </dgm:prSet>
      <dgm:spPr/>
    </dgm:pt>
    <dgm:pt modelId="{D8AFA235-E700-4048-A852-EDBF611602CA}" type="pres">
      <dgm:prSet presAssocID="{84C68208-790D-F143-8E45-71A2C13842AD}" presName="sibTrans" presStyleLbl="sibTrans1D1" presStyleIdx="1" presStyleCnt="3"/>
      <dgm:spPr/>
    </dgm:pt>
    <dgm:pt modelId="{B8F8F704-81DB-A641-BC65-64AEDEF589C2}" type="pres">
      <dgm:prSet presAssocID="{84C68208-790D-F143-8E45-71A2C13842AD}" presName="connectorText" presStyleLbl="sibTrans1D1" presStyleIdx="1" presStyleCnt="3"/>
      <dgm:spPr/>
    </dgm:pt>
    <dgm:pt modelId="{BD0657C3-EDAF-604B-88EB-B099DAF25EE8}" type="pres">
      <dgm:prSet presAssocID="{E742A35E-1776-A249-B47A-29B76D153B97}" presName="node" presStyleLbl="node1" presStyleIdx="2" presStyleCnt="4">
        <dgm:presLayoutVars>
          <dgm:bulletEnabled val="1"/>
        </dgm:presLayoutVars>
      </dgm:prSet>
      <dgm:spPr/>
    </dgm:pt>
    <dgm:pt modelId="{49FCA825-F4CD-574C-AD42-08901984A4A6}" type="pres">
      <dgm:prSet presAssocID="{68D8BA5E-F06B-9340-979A-DBD4FF5A20E9}" presName="sibTrans" presStyleLbl="sibTrans1D1" presStyleIdx="2" presStyleCnt="3"/>
      <dgm:spPr/>
    </dgm:pt>
    <dgm:pt modelId="{F32726CD-0F83-7F43-A411-A9A1C9A16135}" type="pres">
      <dgm:prSet presAssocID="{68D8BA5E-F06B-9340-979A-DBD4FF5A20E9}" presName="connectorText" presStyleLbl="sibTrans1D1" presStyleIdx="2" presStyleCnt="3"/>
      <dgm:spPr/>
    </dgm:pt>
    <dgm:pt modelId="{4BC2FCE6-BA70-BF48-99CE-25142B502819}" type="pres">
      <dgm:prSet presAssocID="{81499521-835D-BB4B-88FF-A4E540D59F1F}" presName="node" presStyleLbl="node1" presStyleIdx="3" presStyleCnt="4">
        <dgm:presLayoutVars>
          <dgm:bulletEnabled val="1"/>
        </dgm:presLayoutVars>
      </dgm:prSet>
      <dgm:spPr/>
    </dgm:pt>
  </dgm:ptLst>
  <dgm:cxnLst>
    <dgm:cxn modelId="{3ECD8A0E-CF31-0A41-B191-285AFEE77430}" srcId="{E590E895-9B99-7D47-9569-6209561816FF}" destId="{E3BEE7E2-E7D8-2A44-A799-66490617F70E}" srcOrd="1" destOrd="0" parTransId="{C23F3329-E360-9945-A138-E283CC444693}" sibTransId="{84C68208-790D-F143-8E45-71A2C13842AD}"/>
    <dgm:cxn modelId="{C12B8017-C73E-444B-8CB8-8CB610DAAC23}" srcId="{E590E895-9B99-7D47-9569-6209561816FF}" destId="{E742A35E-1776-A249-B47A-29B76D153B97}" srcOrd="2" destOrd="0" parTransId="{A3177461-C63C-8740-A597-BEC261AA25C2}" sibTransId="{68D8BA5E-F06B-9340-979A-DBD4FF5A20E9}"/>
    <dgm:cxn modelId="{6F637F42-8832-2148-B38F-30420B289C06}" type="presOf" srcId="{68D8BA5E-F06B-9340-979A-DBD4FF5A20E9}" destId="{F32726CD-0F83-7F43-A411-A9A1C9A16135}" srcOrd="1" destOrd="0" presId="urn:microsoft.com/office/officeart/2016/7/layout/RepeatingBendingProcessNew"/>
    <dgm:cxn modelId="{8631E345-311C-234D-9BCA-D3C02FD91AED}" type="presOf" srcId="{38578257-9752-DA4B-A407-93E55DA584A0}" destId="{DFBBC499-69F1-F747-A89B-9EC7987991AE}" srcOrd="0" destOrd="0" presId="urn:microsoft.com/office/officeart/2016/7/layout/RepeatingBendingProcessNew"/>
    <dgm:cxn modelId="{5D4CA146-80DA-6A4D-9AFF-793600C59F2A}" type="presOf" srcId="{E742A35E-1776-A249-B47A-29B76D153B97}" destId="{BD0657C3-EDAF-604B-88EB-B099DAF25EE8}" srcOrd="0" destOrd="0" presId="urn:microsoft.com/office/officeart/2016/7/layout/RepeatingBendingProcessNew"/>
    <dgm:cxn modelId="{256B694C-7301-A14B-8A9E-4BC379E93120}" type="presOf" srcId="{81499521-835D-BB4B-88FF-A4E540D59F1F}" destId="{4BC2FCE6-BA70-BF48-99CE-25142B502819}" srcOrd="0" destOrd="0" presId="urn:microsoft.com/office/officeart/2016/7/layout/RepeatingBendingProcessNew"/>
    <dgm:cxn modelId="{A94C6A54-0CFD-464A-9948-6F832D585107}" type="presOf" srcId="{1E824356-9525-5441-A3D3-738C5B1D353E}" destId="{65CFD2D2-2C52-DF4C-88DC-FCACEECB33FA}" srcOrd="0" destOrd="0" presId="urn:microsoft.com/office/officeart/2016/7/layout/RepeatingBendingProcessNew"/>
    <dgm:cxn modelId="{58F02366-039E-C440-B5AB-6F5EEBDC0BA4}" srcId="{E590E895-9B99-7D47-9569-6209561816FF}" destId="{1E824356-9525-5441-A3D3-738C5B1D353E}" srcOrd="0" destOrd="0" parTransId="{28CA4689-A24E-1F45-A44F-0BA62A85234D}" sibTransId="{38578257-9752-DA4B-A407-93E55DA584A0}"/>
    <dgm:cxn modelId="{B8D6697C-048E-C74C-9BA0-2CF70CDBF41B}" type="presOf" srcId="{84C68208-790D-F143-8E45-71A2C13842AD}" destId="{B8F8F704-81DB-A641-BC65-64AEDEF589C2}" srcOrd="1" destOrd="0" presId="urn:microsoft.com/office/officeart/2016/7/layout/RepeatingBendingProcessNew"/>
    <dgm:cxn modelId="{1FE9447E-0A58-C94F-AA7D-4F7FA19A2B05}" srcId="{E590E895-9B99-7D47-9569-6209561816FF}" destId="{81499521-835D-BB4B-88FF-A4E540D59F1F}" srcOrd="3" destOrd="0" parTransId="{327C3BE8-8AA4-0641-AF27-5457029DCB77}" sibTransId="{4D0E7EC2-0BA7-F640-9EFF-E3C73A3A6D89}"/>
    <dgm:cxn modelId="{410611AC-371F-4348-8F80-CA07D1D82883}" type="presOf" srcId="{E3BEE7E2-E7D8-2A44-A799-66490617F70E}" destId="{7E33D88D-F35D-AB44-B50B-C60C49A55AC2}" srcOrd="0" destOrd="0" presId="urn:microsoft.com/office/officeart/2016/7/layout/RepeatingBendingProcessNew"/>
    <dgm:cxn modelId="{11C813AF-219D-194B-AE21-B2A6C41A3055}" type="presOf" srcId="{38578257-9752-DA4B-A407-93E55DA584A0}" destId="{D8FCBBF9-1D92-8649-888C-33649D63A3A3}" srcOrd="1" destOrd="0" presId="urn:microsoft.com/office/officeart/2016/7/layout/RepeatingBendingProcessNew"/>
    <dgm:cxn modelId="{4C898BC1-1A5B-7F4F-B8D8-433F6E117C1C}" type="presOf" srcId="{84C68208-790D-F143-8E45-71A2C13842AD}" destId="{D8AFA235-E700-4048-A852-EDBF611602CA}" srcOrd="0" destOrd="0" presId="urn:microsoft.com/office/officeart/2016/7/layout/RepeatingBendingProcessNew"/>
    <dgm:cxn modelId="{5A9DECDC-8FF9-EC46-B76B-F0ED6613B441}" type="presOf" srcId="{E590E895-9B99-7D47-9569-6209561816FF}" destId="{5F523B4C-26E4-0547-9D27-1C071C5F26D7}" srcOrd="0" destOrd="0" presId="urn:microsoft.com/office/officeart/2016/7/layout/RepeatingBendingProcessNew"/>
    <dgm:cxn modelId="{83D883E0-5797-064B-A4DB-3B7B2A134284}" type="presOf" srcId="{68D8BA5E-F06B-9340-979A-DBD4FF5A20E9}" destId="{49FCA825-F4CD-574C-AD42-08901984A4A6}" srcOrd="0" destOrd="0" presId="urn:microsoft.com/office/officeart/2016/7/layout/RepeatingBendingProcessNew"/>
    <dgm:cxn modelId="{4BB66292-D7E8-B749-BDC3-38CA762C9CD8}" type="presParOf" srcId="{5F523B4C-26E4-0547-9D27-1C071C5F26D7}" destId="{65CFD2D2-2C52-DF4C-88DC-FCACEECB33FA}" srcOrd="0" destOrd="0" presId="urn:microsoft.com/office/officeart/2016/7/layout/RepeatingBendingProcessNew"/>
    <dgm:cxn modelId="{82B4C6DB-758F-D346-B59B-0165F8FD84D3}" type="presParOf" srcId="{5F523B4C-26E4-0547-9D27-1C071C5F26D7}" destId="{DFBBC499-69F1-F747-A89B-9EC7987991AE}" srcOrd="1" destOrd="0" presId="urn:microsoft.com/office/officeart/2016/7/layout/RepeatingBendingProcessNew"/>
    <dgm:cxn modelId="{9206BE63-4C52-724E-88E8-2CBA16700BC0}" type="presParOf" srcId="{DFBBC499-69F1-F747-A89B-9EC7987991AE}" destId="{D8FCBBF9-1D92-8649-888C-33649D63A3A3}" srcOrd="0" destOrd="0" presId="urn:microsoft.com/office/officeart/2016/7/layout/RepeatingBendingProcessNew"/>
    <dgm:cxn modelId="{AEDA40E5-66B0-E94F-A294-D7E428DC55BC}" type="presParOf" srcId="{5F523B4C-26E4-0547-9D27-1C071C5F26D7}" destId="{7E33D88D-F35D-AB44-B50B-C60C49A55AC2}" srcOrd="2" destOrd="0" presId="urn:microsoft.com/office/officeart/2016/7/layout/RepeatingBendingProcessNew"/>
    <dgm:cxn modelId="{9EAB84FB-0D68-D54C-8EFF-D7DC54E3A8E2}" type="presParOf" srcId="{5F523B4C-26E4-0547-9D27-1C071C5F26D7}" destId="{D8AFA235-E700-4048-A852-EDBF611602CA}" srcOrd="3" destOrd="0" presId="urn:microsoft.com/office/officeart/2016/7/layout/RepeatingBendingProcessNew"/>
    <dgm:cxn modelId="{A267221A-28A7-864E-86B3-08ADF9689B09}" type="presParOf" srcId="{D8AFA235-E700-4048-A852-EDBF611602CA}" destId="{B8F8F704-81DB-A641-BC65-64AEDEF589C2}" srcOrd="0" destOrd="0" presId="urn:microsoft.com/office/officeart/2016/7/layout/RepeatingBendingProcessNew"/>
    <dgm:cxn modelId="{0142EB56-84AB-9748-AE64-C863D75AE8D9}" type="presParOf" srcId="{5F523B4C-26E4-0547-9D27-1C071C5F26D7}" destId="{BD0657C3-EDAF-604B-88EB-B099DAF25EE8}" srcOrd="4" destOrd="0" presId="urn:microsoft.com/office/officeart/2016/7/layout/RepeatingBendingProcessNew"/>
    <dgm:cxn modelId="{25748BB5-8EC7-0643-9F5F-360EF5C4E655}" type="presParOf" srcId="{5F523B4C-26E4-0547-9D27-1C071C5F26D7}" destId="{49FCA825-F4CD-574C-AD42-08901984A4A6}" srcOrd="5" destOrd="0" presId="urn:microsoft.com/office/officeart/2016/7/layout/RepeatingBendingProcessNew"/>
    <dgm:cxn modelId="{A09A5373-BF2F-6640-B29E-2C9AF08C7642}" type="presParOf" srcId="{49FCA825-F4CD-574C-AD42-08901984A4A6}" destId="{F32726CD-0F83-7F43-A411-A9A1C9A16135}" srcOrd="0" destOrd="0" presId="urn:microsoft.com/office/officeart/2016/7/layout/RepeatingBendingProcessNew"/>
    <dgm:cxn modelId="{AAE6043D-7D35-D543-8B45-37BF05F7B48A}" type="presParOf" srcId="{5F523B4C-26E4-0547-9D27-1C071C5F26D7}" destId="{4BC2FCE6-BA70-BF48-99CE-25142B502819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90E895-9B99-7D47-9569-6209561816FF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5" csCatId="colorful" phldr="1"/>
      <dgm:spPr/>
    </dgm:pt>
    <dgm:pt modelId="{A08392AE-C37D-9540-B479-02AF0AC8D3D2}">
      <dgm:prSet/>
      <dgm:spPr/>
      <dgm:t>
        <a:bodyPr/>
        <a:lstStyle/>
        <a:p>
          <a:r>
            <a:rPr lang="zh-CN" altLang="en-US" noProof="0" dirty="0"/>
            <a:t>模型验证</a:t>
          </a:r>
          <a:br>
            <a:rPr lang="en-GB" altLang="zh-CN" noProof="0" dirty="0"/>
          </a:br>
          <a:r>
            <a:rPr lang="en-GB" altLang="zh-CN" noProof="0" dirty="0"/>
            <a:t>Model verification</a:t>
          </a:r>
          <a:endParaRPr lang="zh-CN" altLang="en-US" noProof="0" dirty="0"/>
        </a:p>
      </dgm:t>
    </dgm:pt>
    <dgm:pt modelId="{8CD62822-65F2-D54C-BA0B-731CC1116EF5}" type="parTrans" cxnId="{8748F4BE-CBA1-DE41-9CB1-58B941C32170}">
      <dgm:prSet/>
      <dgm:spPr/>
      <dgm:t>
        <a:bodyPr/>
        <a:lstStyle/>
        <a:p>
          <a:endParaRPr lang="en-US"/>
        </a:p>
      </dgm:t>
    </dgm:pt>
    <dgm:pt modelId="{A543805C-6B51-6245-AF44-CA38B327FF9D}" type="sibTrans" cxnId="{8748F4BE-CBA1-DE41-9CB1-58B941C32170}">
      <dgm:prSet/>
      <dgm:spPr/>
      <dgm:t>
        <a:bodyPr/>
        <a:lstStyle/>
        <a:p>
          <a:endParaRPr lang="en-US"/>
        </a:p>
      </dgm:t>
    </dgm:pt>
    <dgm:pt modelId="{0AA20DA5-4308-6140-8E8B-4FA12F7BAC64}">
      <dgm:prSet/>
      <dgm:spPr/>
      <dgm:t>
        <a:bodyPr/>
        <a:lstStyle/>
        <a:p>
          <a:r>
            <a:rPr lang="zh-CN" altLang="en-US" noProof="0" dirty="0"/>
            <a:t>场景测试</a:t>
          </a:r>
          <a:br>
            <a:rPr lang="en-GB" altLang="zh-CN" noProof="0" dirty="0"/>
          </a:br>
          <a:r>
            <a:rPr lang="en-US" altLang="zh-CN" noProof="0" dirty="0"/>
            <a:t>S</a:t>
          </a:r>
          <a:r>
            <a:rPr lang="en-US" altLang="en-US" noProof="0" dirty="0"/>
            <a:t>cenario testing</a:t>
          </a:r>
          <a:endParaRPr lang="zh-CN" altLang="en-US" noProof="0" dirty="0"/>
        </a:p>
      </dgm:t>
    </dgm:pt>
    <dgm:pt modelId="{103E59F9-B355-0649-8ED0-41C72CA2BFA7}" type="parTrans" cxnId="{5D435C3B-83DE-3445-B28B-9A9171D0C7AB}">
      <dgm:prSet/>
      <dgm:spPr/>
      <dgm:t>
        <a:bodyPr/>
        <a:lstStyle/>
        <a:p>
          <a:endParaRPr lang="en-US"/>
        </a:p>
      </dgm:t>
    </dgm:pt>
    <dgm:pt modelId="{47B8FFC9-51C9-9744-A5C4-F6230C8F83C7}" type="sibTrans" cxnId="{5D435C3B-83DE-3445-B28B-9A9171D0C7AB}">
      <dgm:prSet/>
      <dgm:spPr/>
      <dgm:t>
        <a:bodyPr/>
        <a:lstStyle/>
        <a:p>
          <a:endParaRPr lang="en-US"/>
        </a:p>
      </dgm:t>
    </dgm:pt>
    <dgm:pt modelId="{7F53C0FB-600A-D54A-8A0C-6201F0765453}">
      <dgm:prSet/>
      <dgm:spPr/>
      <dgm:t>
        <a:bodyPr/>
        <a:lstStyle/>
        <a:p>
          <a:r>
            <a:rPr lang="en-US" dirty="0" err="1"/>
            <a:t>阐释</a:t>
          </a:r>
          <a:br>
            <a:rPr lang="en-US" dirty="0"/>
          </a:br>
          <a:r>
            <a:rPr lang="en-US" dirty="0"/>
            <a:t>Interpretation</a:t>
          </a:r>
        </a:p>
      </dgm:t>
    </dgm:pt>
    <dgm:pt modelId="{A3851E4C-8B9A-2140-BC99-CFB5AA2056DF}" type="parTrans" cxnId="{2CF563CA-4AC9-D148-AD63-07148065BCE5}">
      <dgm:prSet/>
      <dgm:spPr/>
      <dgm:t>
        <a:bodyPr/>
        <a:lstStyle/>
        <a:p>
          <a:endParaRPr lang="en-US"/>
        </a:p>
      </dgm:t>
    </dgm:pt>
    <dgm:pt modelId="{59DD9D83-0A68-EC42-A050-CF0134C1D762}" type="sibTrans" cxnId="{2CF563CA-4AC9-D148-AD63-07148065BCE5}">
      <dgm:prSet/>
      <dgm:spPr/>
      <dgm:t>
        <a:bodyPr/>
        <a:lstStyle/>
        <a:p>
          <a:endParaRPr lang="en-US"/>
        </a:p>
      </dgm:t>
    </dgm:pt>
    <dgm:pt modelId="{5F523B4C-26E4-0547-9D27-1C071C5F26D7}" type="pres">
      <dgm:prSet presAssocID="{E590E895-9B99-7D47-9569-6209561816FF}" presName="Name0" presStyleCnt="0">
        <dgm:presLayoutVars>
          <dgm:dir/>
          <dgm:resizeHandles val="exact"/>
        </dgm:presLayoutVars>
      </dgm:prSet>
      <dgm:spPr/>
    </dgm:pt>
    <dgm:pt modelId="{EFC04DDC-CCBF-8D4A-9FB7-65F87D8B032B}" type="pres">
      <dgm:prSet presAssocID="{A08392AE-C37D-9540-B479-02AF0AC8D3D2}" presName="node" presStyleLbl="node1" presStyleIdx="0" presStyleCnt="3">
        <dgm:presLayoutVars>
          <dgm:bulletEnabled val="1"/>
        </dgm:presLayoutVars>
      </dgm:prSet>
      <dgm:spPr/>
    </dgm:pt>
    <dgm:pt modelId="{940FBE56-B00B-7C40-AD06-5CEA4158F83E}" type="pres">
      <dgm:prSet presAssocID="{A543805C-6B51-6245-AF44-CA38B327FF9D}" presName="sibTrans" presStyleLbl="sibTrans1D1" presStyleIdx="0" presStyleCnt="2"/>
      <dgm:spPr/>
    </dgm:pt>
    <dgm:pt modelId="{BDBF90CF-7351-AF43-88CE-A8BDF5D65A3E}" type="pres">
      <dgm:prSet presAssocID="{A543805C-6B51-6245-AF44-CA38B327FF9D}" presName="connectorText" presStyleLbl="sibTrans1D1" presStyleIdx="0" presStyleCnt="2"/>
      <dgm:spPr/>
    </dgm:pt>
    <dgm:pt modelId="{D0A952DC-D279-7C44-A103-347B9AADCEC0}" type="pres">
      <dgm:prSet presAssocID="{0AA20DA5-4308-6140-8E8B-4FA12F7BAC64}" presName="node" presStyleLbl="node1" presStyleIdx="1" presStyleCnt="3">
        <dgm:presLayoutVars>
          <dgm:bulletEnabled val="1"/>
        </dgm:presLayoutVars>
      </dgm:prSet>
      <dgm:spPr/>
    </dgm:pt>
    <dgm:pt modelId="{6498A1CE-3F32-3048-AE6E-B689974F421F}" type="pres">
      <dgm:prSet presAssocID="{47B8FFC9-51C9-9744-A5C4-F6230C8F83C7}" presName="sibTrans" presStyleLbl="sibTrans1D1" presStyleIdx="1" presStyleCnt="2"/>
      <dgm:spPr/>
    </dgm:pt>
    <dgm:pt modelId="{03CF9A60-0A51-0A4F-9001-AD43A46BDE42}" type="pres">
      <dgm:prSet presAssocID="{47B8FFC9-51C9-9744-A5C4-F6230C8F83C7}" presName="connectorText" presStyleLbl="sibTrans1D1" presStyleIdx="1" presStyleCnt="2"/>
      <dgm:spPr/>
    </dgm:pt>
    <dgm:pt modelId="{63A7EE02-6F7B-8A42-B292-9A1E9AB34DA0}" type="pres">
      <dgm:prSet presAssocID="{7F53C0FB-600A-D54A-8A0C-6201F0765453}" presName="node" presStyleLbl="node1" presStyleIdx="2" presStyleCnt="3">
        <dgm:presLayoutVars>
          <dgm:bulletEnabled val="1"/>
        </dgm:presLayoutVars>
      </dgm:prSet>
      <dgm:spPr/>
    </dgm:pt>
  </dgm:ptLst>
  <dgm:cxnLst>
    <dgm:cxn modelId="{AC581A07-93B4-384A-8111-BE0E3C26DBE8}" type="presOf" srcId="{A08392AE-C37D-9540-B479-02AF0AC8D3D2}" destId="{EFC04DDC-CCBF-8D4A-9FB7-65F87D8B032B}" srcOrd="0" destOrd="0" presId="urn:microsoft.com/office/officeart/2016/7/layout/RepeatingBendingProcessNew"/>
    <dgm:cxn modelId="{5D435C3B-83DE-3445-B28B-9A9171D0C7AB}" srcId="{E590E895-9B99-7D47-9569-6209561816FF}" destId="{0AA20DA5-4308-6140-8E8B-4FA12F7BAC64}" srcOrd="1" destOrd="0" parTransId="{103E59F9-B355-0649-8ED0-41C72CA2BFA7}" sibTransId="{47B8FFC9-51C9-9744-A5C4-F6230C8F83C7}"/>
    <dgm:cxn modelId="{2BA45C8B-0A11-5141-8499-7D8FCAF5D52E}" type="presOf" srcId="{47B8FFC9-51C9-9744-A5C4-F6230C8F83C7}" destId="{03CF9A60-0A51-0A4F-9001-AD43A46BDE42}" srcOrd="1" destOrd="0" presId="urn:microsoft.com/office/officeart/2016/7/layout/RepeatingBendingProcessNew"/>
    <dgm:cxn modelId="{576D908F-6957-E44D-9690-8BB15BA0271E}" type="presOf" srcId="{A543805C-6B51-6245-AF44-CA38B327FF9D}" destId="{940FBE56-B00B-7C40-AD06-5CEA4158F83E}" srcOrd="0" destOrd="0" presId="urn:microsoft.com/office/officeart/2016/7/layout/RepeatingBendingProcessNew"/>
    <dgm:cxn modelId="{7ECBA394-D37F-1441-9AB6-3BD3DDC33055}" type="presOf" srcId="{7F53C0FB-600A-D54A-8A0C-6201F0765453}" destId="{63A7EE02-6F7B-8A42-B292-9A1E9AB34DA0}" srcOrd="0" destOrd="0" presId="urn:microsoft.com/office/officeart/2016/7/layout/RepeatingBendingProcessNew"/>
    <dgm:cxn modelId="{813CBD9F-0E32-084B-9634-2738D94988A4}" type="presOf" srcId="{A543805C-6B51-6245-AF44-CA38B327FF9D}" destId="{BDBF90CF-7351-AF43-88CE-A8BDF5D65A3E}" srcOrd="1" destOrd="0" presId="urn:microsoft.com/office/officeart/2016/7/layout/RepeatingBendingProcessNew"/>
    <dgm:cxn modelId="{8748F4BE-CBA1-DE41-9CB1-58B941C32170}" srcId="{E590E895-9B99-7D47-9569-6209561816FF}" destId="{A08392AE-C37D-9540-B479-02AF0AC8D3D2}" srcOrd="0" destOrd="0" parTransId="{8CD62822-65F2-D54C-BA0B-731CC1116EF5}" sibTransId="{A543805C-6B51-6245-AF44-CA38B327FF9D}"/>
    <dgm:cxn modelId="{2CF563CA-4AC9-D148-AD63-07148065BCE5}" srcId="{E590E895-9B99-7D47-9569-6209561816FF}" destId="{7F53C0FB-600A-D54A-8A0C-6201F0765453}" srcOrd="2" destOrd="0" parTransId="{A3851E4C-8B9A-2140-BC99-CFB5AA2056DF}" sibTransId="{59DD9D83-0A68-EC42-A050-CF0134C1D762}"/>
    <dgm:cxn modelId="{0F607ECF-8561-9243-8ED8-E611451F9D94}" type="presOf" srcId="{47B8FFC9-51C9-9744-A5C4-F6230C8F83C7}" destId="{6498A1CE-3F32-3048-AE6E-B689974F421F}" srcOrd="0" destOrd="0" presId="urn:microsoft.com/office/officeart/2016/7/layout/RepeatingBendingProcessNew"/>
    <dgm:cxn modelId="{5A9DECDC-8FF9-EC46-B76B-F0ED6613B441}" type="presOf" srcId="{E590E895-9B99-7D47-9569-6209561816FF}" destId="{5F523B4C-26E4-0547-9D27-1C071C5F26D7}" srcOrd="0" destOrd="0" presId="urn:microsoft.com/office/officeart/2016/7/layout/RepeatingBendingProcessNew"/>
    <dgm:cxn modelId="{EE5664E6-F704-CF4B-9BF0-F0336197206B}" type="presOf" srcId="{0AA20DA5-4308-6140-8E8B-4FA12F7BAC64}" destId="{D0A952DC-D279-7C44-A103-347B9AADCEC0}" srcOrd="0" destOrd="0" presId="urn:microsoft.com/office/officeart/2016/7/layout/RepeatingBendingProcessNew"/>
    <dgm:cxn modelId="{D8EB30D2-E0D5-634E-AC88-D8265DF43581}" type="presParOf" srcId="{5F523B4C-26E4-0547-9D27-1C071C5F26D7}" destId="{EFC04DDC-CCBF-8D4A-9FB7-65F87D8B032B}" srcOrd="0" destOrd="0" presId="urn:microsoft.com/office/officeart/2016/7/layout/RepeatingBendingProcessNew"/>
    <dgm:cxn modelId="{FF9243C8-7611-694C-8992-F9971D689858}" type="presParOf" srcId="{5F523B4C-26E4-0547-9D27-1C071C5F26D7}" destId="{940FBE56-B00B-7C40-AD06-5CEA4158F83E}" srcOrd="1" destOrd="0" presId="urn:microsoft.com/office/officeart/2016/7/layout/RepeatingBendingProcessNew"/>
    <dgm:cxn modelId="{B1AA342B-6672-994D-882F-B8C74F4F6F6F}" type="presParOf" srcId="{940FBE56-B00B-7C40-AD06-5CEA4158F83E}" destId="{BDBF90CF-7351-AF43-88CE-A8BDF5D65A3E}" srcOrd="0" destOrd="0" presId="urn:microsoft.com/office/officeart/2016/7/layout/RepeatingBendingProcessNew"/>
    <dgm:cxn modelId="{45409B78-C633-574F-80BE-A4312CC7789A}" type="presParOf" srcId="{5F523B4C-26E4-0547-9D27-1C071C5F26D7}" destId="{D0A952DC-D279-7C44-A103-347B9AADCEC0}" srcOrd="2" destOrd="0" presId="urn:microsoft.com/office/officeart/2016/7/layout/RepeatingBendingProcessNew"/>
    <dgm:cxn modelId="{D7D38EA8-09E1-694F-98E5-4F1F111F4175}" type="presParOf" srcId="{5F523B4C-26E4-0547-9D27-1C071C5F26D7}" destId="{6498A1CE-3F32-3048-AE6E-B689974F421F}" srcOrd="3" destOrd="0" presId="urn:microsoft.com/office/officeart/2016/7/layout/RepeatingBendingProcessNew"/>
    <dgm:cxn modelId="{07BC2DE0-F45D-4C4D-8C7B-00DAC32F454B}" type="presParOf" srcId="{6498A1CE-3F32-3048-AE6E-B689974F421F}" destId="{03CF9A60-0A51-0A4F-9001-AD43A46BDE42}" srcOrd="0" destOrd="0" presId="urn:microsoft.com/office/officeart/2016/7/layout/RepeatingBendingProcessNew"/>
    <dgm:cxn modelId="{0D5B5733-7690-DD44-9530-878C5EC12365}" type="presParOf" srcId="{5F523B4C-26E4-0547-9D27-1C071C5F26D7}" destId="{63A7EE02-6F7B-8A42-B292-9A1E9AB34DA0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B85D1B-CE02-4543-8392-58C2FAA44032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024DB9-A58C-4618-81FD-D386A65B2EDA}">
      <dgm:prSet custT="1"/>
      <dgm:spPr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r>
            <a:rPr lang="zh-CN" sz="1800" dirty="0"/>
            <a:t>模型简化</a:t>
          </a:r>
          <a:endParaRPr lang="en-US" sz="1800" dirty="0"/>
        </a:p>
      </dgm:t>
    </dgm:pt>
    <dgm:pt modelId="{DEE402CE-D624-4982-9E15-1D8A2F14ABDA}" type="parTrans" cxnId="{261707E6-0645-4A5D-8430-1766B1503CA8}">
      <dgm:prSet/>
      <dgm:spPr/>
      <dgm:t>
        <a:bodyPr/>
        <a:lstStyle/>
        <a:p>
          <a:endParaRPr lang="en-US"/>
        </a:p>
      </dgm:t>
    </dgm:pt>
    <dgm:pt modelId="{A4D48D2F-6B29-4FE8-A4AB-72F3B8CDC72A}" type="sibTrans" cxnId="{261707E6-0645-4A5D-8430-1766B1503CA8}">
      <dgm:prSet/>
      <dgm:spPr/>
      <dgm:t>
        <a:bodyPr/>
        <a:lstStyle/>
        <a:p>
          <a:endParaRPr lang="en-US"/>
        </a:p>
      </dgm:t>
    </dgm:pt>
    <dgm:pt modelId="{10697F48-2D7B-4E7E-8E53-537A812E35AE}">
      <dgm:prSet custT="1"/>
      <dgm:spPr/>
      <dgm:t>
        <a:bodyPr lIns="182880"/>
        <a:lstStyle/>
        <a:p>
          <a:pPr>
            <a:buFont typeface="Wingdings" pitchFamily="2" charset="2"/>
            <a:buChar char="v"/>
          </a:pPr>
          <a:r>
            <a:rPr lang="zh-CN" sz="1000" dirty="0"/>
            <a:t>将区块链中挖矿最快的两位标为矿工</a:t>
          </a:r>
          <a:r>
            <a:rPr lang="en-US" sz="1000" dirty="0"/>
            <a:t>1</a:t>
          </a:r>
          <a:r>
            <a:rPr lang="zh-CN" sz="1000" dirty="0"/>
            <a:t>和</a:t>
          </a:r>
          <a:r>
            <a:rPr lang="en-US" sz="1000" dirty="0"/>
            <a:t>2</a:t>
          </a:r>
        </a:p>
      </dgm:t>
    </dgm:pt>
    <dgm:pt modelId="{D86D8E97-4223-4CEF-B4DE-3D4C03FEC976}" type="parTrans" cxnId="{E90D43FB-8F92-43F9-9F7F-C6593CB19D5E}">
      <dgm:prSet/>
      <dgm:spPr/>
      <dgm:t>
        <a:bodyPr/>
        <a:lstStyle/>
        <a:p>
          <a:endParaRPr lang="en-US"/>
        </a:p>
      </dgm:t>
    </dgm:pt>
    <dgm:pt modelId="{241A113C-902B-41E6-BC5C-3215520549FE}" type="sibTrans" cxnId="{E90D43FB-8F92-43F9-9F7F-C6593CB19D5E}">
      <dgm:prSet/>
      <dgm:spPr/>
      <dgm:t>
        <a:bodyPr/>
        <a:lstStyle/>
        <a:p>
          <a:endParaRPr lang="en-US"/>
        </a:p>
      </dgm:t>
    </dgm:pt>
    <dgm:pt modelId="{8440D0EF-6551-43A7-B189-5EC5EB4B5BD1}">
      <dgm:prSet custT="1"/>
      <dgm:spPr/>
      <dgm:t>
        <a:bodyPr lIns="182880"/>
        <a:lstStyle/>
        <a:p>
          <a:pPr>
            <a:buFont typeface="Wingdings" pitchFamily="2" charset="2"/>
            <a:buChar char="v"/>
          </a:pPr>
          <a:r>
            <a:rPr lang="zh-CN" sz="1000" dirty="0"/>
            <a:t>同时动工</a:t>
          </a:r>
          <a:endParaRPr lang="en-US" sz="1000" dirty="0"/>
        </a:p>
      </dgm:t>
    </dgm:pt>
    <dgm:pt modelId="{B88F2D73-0983-4539-BF30-59F6E3C323EA}" type="parTrans" cxnId="{03C97B24-36AA-44D1-B78C-53CD27EE9D69}">
      <dgm:prSet/>
      <dgm:spPr/>
      <dgm:t>
        <a:bodyPr/>
        <a:lstStyle/>
        <a:p>
          <a:endParaRPr lang="en-US"/>
        </a:p>
      </dgm:t>
    </dgm:pt>
    <dgm:pt modelId="{FCC311CC-4D68-469F-BC3C-8DE641B2E93C}" type="sibTrans" cxnId="{03C97B24-36AA-44D1-B78C-53CD27EE9D69}">
      <dgm:prSet/>
      <dgm:spPr/>
      <dgm:t>
        <a:bodyPr/>
        <a:lstStyle/>
        <a:p>
          <a:endParaRPr lang="en-US"/>
        </a:p>
      </dgm:t>
    </dgm:pt>
    <dgm:pt modelId="{828A9461-0ED0-45B1-B5F6-D8C241577740}">
      <dgm:prSet custT="1"/>
      <dgm:spPr/>
      <dgm:t>
        <a:bodyPr lIns="182880"/>
        <a:lstStyle/>
        <a:p>
          <a:pPr>
            <a:buFont typeface="Wingdings" pitchFamily="2" charset="2"/>
            <a:buChar char="v"/>
          </a:pPr>
          <a:r>
            <a:rPr lang="zh-CN" sz="1000" dirty="0"/>
            <a:t>矿工</a:t>
          </a:r>
          <a:r>
            <a:rPr lang="en-US" sz="1000" dirty="0"/>
            <a:t>1</a:t>
          </a:r>
          <a:r>
            <a:rPr lang="zh-CN" sz="1000" dirty="0"/>
            <a:t>挖到一个区块后立即向整个网络传播该信息</a:t>
          </a:r>
          <a:endParaRPr lang="en-US" sz="1000" dirty="0"/>
        </a:p>
      </dgm:t>
    </dgm:pt>
    <dgm:pt modelId="{2CE1DE5A-BCD7-41CA-A1C7-292D9F6816EF}" type="parTrans" cxnId="{C7674C33-CFB6-4FEB-8595-7005AF9CA4A4}">
      <dgm:prSet/>
      <dgm:spPr/>
      <dgm:t>
        <a:bodyPr/>
        <a:lstStyle/>
        <a:p>
          <a:endParaRPr lang="en-US"/>
        </a:p>
      </dgm:t>
    </dgm:pt>
    <dgm:pt modelId="{D445DF8F-DE15-4B3F-9C77-3F8BD87631B4}" type="sibTrans" cxnId="{C7674C33-CFB6-4FEB-8595-7005AF9CA4A4}">
      <dgm:prSet/>
      <dgm:spPr/>
      <dgm:t>
        <a:bodyPr/>
        <a:lstStyle/>
        <a:p>
          <a:endParaRPr lang="en-US"/>
        </a:p>
      </dgm:t>
    </dgm:pt>
    <dgm:pt modelId="{9317C810-0EC6-47BF-806D-7CF8445883C3}">
      <dgm:prSet custT="1"/>
      <dgm:spPr/>
      <dgm:t>
        <a:bodyPr lIns="182880"/>
        <a:lstStyle/>
        <a:p>
          <a:pPr>
            <a:buFont typeface="Wingdings" pitchFamily="2" charset="2"/>
            <a:buChar char="v"/>
          </a:pPr>
          <a:r>
            <a:rPr lang="zh-CN" sz="1000" dirty="0"/>
            <a:t>信息传递有一定时间</a:t>
          </a:r>
          <a:endParaRPr lang="en-US" sz="1000" dirty="0"/>
        </a:p>
      </dgm:t>
    </dgm:pt>
    <dgm:pt modelId="{49F31BA9-A7FC-4960-A914-2C34A8CC6D80}" type="parTrans" cxnId="{190337FC-00F0-4676-BC71-5A02D670303C}">
      <dgm:prSet/>
      <dgm:spPr/>
      <dgm:t>
        <a:bodyPr/>
        <a:lstStyle/>
        <a:p>
          <a:endParaRPr lang="en-US"/>
        </a:p>
      </dgm:t>
    </dgm:pt>
    <dgm:pt modelId="{2D998ED4-C2BD-4D32-87C7-931554AC68BC}" type="sibTrans" cxnId="{190337FC-00F0-4676-BC71-5A02D670303C}">
      <dgm:prSet/>
      <dgm:spPr/>
      <dgm:t>
        <a:bodyPr/>
        <a:lstStyle/>
        <a:p>
          <a:endParaRPr lang="en-US"/>
        </a:p>
      </dgm:t>
    </dgm:pt>
    <dgm:pt modelId="{9FB6EFC4-5736-4924-8997-45966612414D}">
      <dgm:prSet custT="1"/>
      <dgm:spPr/>
      <dgm:t>
        <a:bodyPr lIns="182880"/>
        <a:lstStyle/>
        <a:p>
          <a:pPr>
            <a:buFont typeface="Wingdings" pitchFamily="2" charset="2"/>
            <a:buChar char="Ø"/>
          </a:pPr>
          <a:r>
            <a:rPr lang="zh-CN" sz="1000" dirty="0"/>
            <a:t>若矿工</a:t>
          </a:r>
          <a:r>
            <a:rPr lang="en-US" sz="1000" dirty="0"/>
            <a:t>2</a:t>
          </a:r>
          <a:r>
            <a:rPr lang="zh-CN" sz="1000" dirty="0"/>
            <a:t>在收到信息前还未挖好一个区块，矿工</a:t>
          </a:r>
          <a:r>
            <a:rPr lang="en-US" sz="1000" dirty="0"/>
            <a:t>2</a:t>
          </a:r>
          <a:r>
            <a:rPr lang="zh-CN" sz="1000" dirty="0"/>
            <a:t>停止当前区块挖掘，并直接在矿工</a:t>
          </a:r>
          <a:r>
            <a:rPr lang="en-US" sz="1000" dirty="0"/>
            <a:t>1</a:t>
          </a:r>
          <a:r>
            <a:rPr lang="zh-CN" sz="1000" dirty="0"/>
            <a:t>挖的区块基础上挖掘下一个区块，没有分叉形成</a:t>
          </a:r>
          <a:endParaRPr lang="en-US" sz="1000" dirty="0"/>
        </a:p>
      </dgm:t>
    </dgm:pt>
    <dgm:pt modelId="{4CDF4F32-36C1-4DBE-A0B7-C1017464CEC5}" type="parTrans" cxnId="{C25AF941-59F6-4CC0-AC26-B1B987D8E1F9}">
      <dgm:prSet/>
      <dgm:spPr/>
      <dgm:t>
        <a:bodyPr/>
        <a:lstStyle/>
        <a:p>
          <a:endParaRPr lang="en-US"/>
        </a:p>
      </dgm:t>
    </dgm:pt>
    <dgm:pt modelId="{2E16A955-7250-4E5F-B925-CA501142FBA7}" type="sibTrans" cxnId="{C25AF941-59F6-4CC0-AC26-B1B987D8E1F9}">
      <dgm:prSet/>
      <dgm:spPr/>
      <dgm:t>
        <a:bodyPr/>
        <a:lstStyle/>
        <a:p>
          <a:endParaRPr lang="en-US"/>
        </a:p>
      </dgm:t>
    </dgm:pt>
    <dgm:pt modelId="{FF1C24A4-B059-490F-9E60-DF45C0268F3C}">
      <dgm:prSet custT="1"/>
      <dgm:spPr/>
      <dgm:t>
        <a:bodyPr lIns="182880"/>
        <a:lstStyle/>
        <a:p>
          <a:pPr>
            <a:buFont typeface="Wingdings" pitchFamily="2" charset="2"/>
            <a:buChar char="Ø"/>
          </a:pPr>
          <a:r>
            <a:rPr lang="zh-CN" sz="1000" dirty="0"/>
            <a:t>否则，</a:t>
          </a:r>
          <a:r>
            <a:rPr lang="zh-CN" sz="1000" b="1" u="sng" dirty="0"/>
            <a:t>分叉生成</a:t>
          </a:r>
          <a:endParaRPr lang="en-US" sz="1000" b="1" u="sng" dirty="0"/>
        </a:p>
      </dgm:t>
    </dgm:pt>
    <dgm:pt modelId="{D7D21DDA-A0FC-45B2-A990-3F3C71C915E3}" type="parTrans" cxnId="{E2DFF71F-A291-4F7D-B21B-AA76BB142D9A}">
      <dgm:prSet/>
      <dgm:spPr/>
      <dgm:t>
        <a:bodyPr/>
        <a:lstStyle/>
        <a:p>
          <a:endParaRPr lang="en-US"/>
        </a:p>
      </dgm:t>
    </dgm:pt>
    <dgm:pt modelId="{782C015A-3F93-4FF2-8B93-C08FB4659AFA}" type="sibTrans" cxnId="{E2DFF71F-A291-4F7D-B21B-AA76BB142D9A}">
      <dgm:prSet/>
      <dgm:spPr/>
      <dgm:t>
        <a:bodyPr/>
        <a:lstStyle/>
        <a:p>
          <a:endParaRPr lang="en-US"/>
        </a:p>
      </dgm:t>
    </dgm:pt>
    <dgm:pt modelId="{F0164D59-05B1-3844-A988-7EF89A946E7C}" type="pres">
      <dgm:prSet presAssocID="{3EB85D1B-CE02-4543-8392-58C2FAA44032}" presName="Name0" presStyleCnt="0">
        <dgm:presLayoutVars>
          <dgm:dir/>
          <dgm:animLvl val="lvl"/>
          <dgm:resizeHandles/>
        </dgm:presLayoutVars>
      </dgm:prSet>
      <dgm:spPr/>
    </dgm:pt>
    <dgm:pt modelId="{2095A02D-685F-8844-9C63-A1A06174FC88}" type="pres">
      <dgm:prSet presAssocID="{B6024DB9-A58C-4618-81FD-D386A65B2EDA}" presName="linNode" presStyleCnt="0"/>
      <dgm:spPr/>
    </dgm:pt>
    <dgm:pt modelId="{CDD2CCFE-F80E-7143-939F-BD41E6228090}" type="pres">
      <dgm:prSet presAssocID="{B6024DB9-A58C-4618-81FD-D386A65B2EDA}" presName="parentShp" presStyleLbl="node1" presStyleIdx="0" presStyleCnt="1" custScaleX="21057" custScaleY="52858">
        <dgm:presLayoutVars>
          <dgm:bulletEnabled val="1"/>
        </dgm:presLayoutVars>
      </dgm:prSet>
      <dgm:spPr/>
    </dgm:pt>
    <dgm:pt modelId="{C88480FC-BC77-D04C-A6EC-653415DD87A3}" type="pres">
      <dgm:prSet presAssocID="{B6024DB9-A58C-4618-81FD-D386A65B2EDA}" presName="childShp" presStyleLbl="bgAccFollowNode1" presStyleIdx="0" presStyleCnt="1" custScaleX="136400">
        <dgm:presLayoutVars>
          <dgm:bulletEnabled val="1"/>
        </dgm:presLayoutVars>
      </dgm:prSet>
      <dgm:spPr/>
    </dgm:pt>
  </dgm:ptLst>
  <dgm:cxnLst>
    <dgm:cxn modelId="{78426917-5EB3-904B-83AA-8B6D12D31057}" type="presOf" srcId="{9FB6EFC4-5736-4924-8997-45966612414D}" destId="{C88480FC-BC77-D04C-A6EC-653415DD87A3}" srcOrd="0" destOrd="4" presId="urn:microsoft.com/office/officeart/2005/8/layout/vList6"/>
    <dgm:cxn modelId="{E2DFF71F-A291-4F7D-B21B-AA76BB142D9A}" srcId="{9317C810-0EC6-47BF-806D-7CF8445883C3}" destId="{FF1C24A4-B059-490F-9E60-DF45C0268F3C}" srcOrd="1" destOrd="0" parTransId="{D7D21DDA-A0FC-45B2-A990-3F3C71C915E3}" sibTransId="{782C015A-3F93-4FF2-8B93-C08FB4659AFA}"/>
    <dgm:cxn modelId="{03C97B24-36AA-44D1-B78C-53CD27EE9D69}" srcId="{B6024DB9-A58C-4618-81FD-D386A65B2EDA}" destId="{8440D0EF-6551-43A7-B189-5EC5EB4B5BD1}" srcOrd="1" destOrd="0" parTransId="{B88F2D73-0983-4539-BF30-59F6E3C323EA}" sibTransId="{FCC311CC-4D68-469F-BC3C-8DE641B2E93C}"/>
    <dgm:cxn modelId="{C7674C33-CFB6-4FEB-8595-7005AF9CA4A4}" srcId="{B6024DB9-A58C-4618-81FD-D386A65B2EDA}" destId="{828A9461-0ED0-45B1-B5F6-D8C241577740}" srcOrd="2" destOrd="0" parTransId="{2CE1DE5A-BCD7-41CA-A1C7-292D9F6816EF}" sibTransId="{D445DF8F-DE15-4B3F-9C77-3F8BD87631B4}"/>
    <dgm:cxn modelId="{F7136B33-B09E-5A40-9DCE-D9CB83252480}" type="presOf" srcId="{9317C810-0EC6-47BF-806D-7CF8445883C3}" destId="{C88480FC-BC77-D04C-A6EC-653415DD87A3}" srcOrd="0" destOrd="3" presId="urn:microsoft.com/office/officeart/2005/8/layout/vList6"/>
    <dgm:cxn modelId="{C25AF941-59F6-4CC0-AC26-B1B987D8E1F9}" srcId="{9317C810-0EC6-47BF-806D-7CF8445883C3}" destId="{9FB6EFC4-5736-4924-8997-45966612414D}" srcOrd="0" destOrd="0" parTransId="{4CDF4F32-36C1-4DBE-A0B7-C1017464CEC5}" sibTransId="{2E16A955-7250-4E5F-B925-CA501142FBA7}"/>
    <dgm:cxn modelId="{9C41176C-17B0-D24C-BC4C-1FF65139E7C6}" type="presOf" srcId="{828A9461-0ED0-45B1-B5F6-D8C241577740}" destId="{C88480FC-BC77-D04C-A6EC-653415DD87A3}" srcOrd="0" destOrd="2" presId="urn:microsoft.com/office/officeart/2005/8/layout/vList6"/>
    <dgm:cxn modelId="{32183272-84CB-A246-9A90-39CED5E1D13E}" type="presOf" srcId="{3EB85D1B-CE02-4543-8392-58C2FAA44032}" destId="{F0164D59-05B1-3844-A988-7EF89A946E7C}" srcOrd="0" destOrd="0" presId="urn:microsoft.com/office/officeart/2005/8/layout/vList6"/>
    <dgm:cxn modelId="{7F0B84AC-C885-F94B-9531-36EF853D51C7}" type="presOf" srcId="{B6024DB9-A58C-4618-81FD-D386A65B2EDA}" destId="{CDD2CCFE-F80E-7143-939F-BD41E6228090}" srcOrd="0" destOrd="0" presId="urn:microsoft.com/office/officeart/2005/8/layout/vList6"/>
    <dgm:cxn modelId="{620C5AD6-6508-A046-8324-D6912BB30A10}" type="presOf" srcId="{FF1C24A4-B059-490F-9E60-DF45C0268F3C}" destId="{C88480FC-BC77-D04C-A6EC-653415DD87A3}" srcOrd="0" destOrd="5" presId="urn:microsoft.com/office/officeart/2005/8/layout/vList6"/>
    <dgm:cxn modelId="{DEA7CBE1-DE5B-6440-8FAB-E619156ED19B}" type="presOf" srcId="{10697F48-2D7B-4E7E-8E53-537A812E35AE}" destId="{C88480FC-BC77-D04C-A6EC-653415DD87A3}" srcOrd="0" destOrd="0" presId="urn:microsoft.com/office/officeart/2005/8/layout/vList6"/>
    <dgm:cxn modelId="{261707E6-0645-4A5D-8430-1766B1503CA8}" srcId="{3EB85D1B-CE02-4543-8392-58C2FAA44032}" destId="{B6024DB9-A58C-4618-81FD-D386A65B2EDA}" srcOrd="0" destOrd="0" parTransId="{DEE402CE-D624-4982-9E15-1D8A2F14ABDA}" sibTransId="{A4D48D2F-6B29-4FE8-A4AB-72F3B8CDC72A}"/>
    <dgm:cxn modelId="{E90D43FB-8F92-43F9-9F7F-C6593CB19D5E}" srcId="{B6024DB9-A58C-4618-81FD-D386A65B2EDA}" destId="{10697F48-2D7B-4E7E-8E53-537A812E35AE}" srcOrd="0" destOrd="0" parTransId="{D86D8E97-4223-4CEF-B4DE-3D4C03FEC976}" sibTransId="{241A113C-902B-41E6-BC5C-3215520549FE}"/>
    <dgm:cxn modelId="{190337FC-00F0-4676-BC71-5A02D670303C}" srcId="{B6024DB9-A58C-4618-81FD-D386A65B2EDA}" destId="{9317C810-0EC6-47BF-806D-7CF8445883C3}" srcOrd="3" destOrd="0" parTransId="{49F31BA9-A7FC-4960-A914-2C34A8CC6D80}" sibTransId="{2D998ED4-C2BD-4D32-87C7-931554AC68BC}"/>
    <dgm:cxn modelId="{10F1ACFE-931C-9542-9FDC-7AB9B791DFBF}" type="presOf" srcId="{8440D0EF-6551-43A7-B189-5EC5EB4B5BD1}" destId="{C88480FC-BC77-D04C-A6EC-653415DD87A3}" srcOrd="0" destOrd="1" presId="urn:microsoft.com/office/officeart/2005/8/layout/vList6"/>
    <dgm:cxn modelId="{E8AAF15D-A0F5-C343-811A-F658703CD25F}" type="presParOf" srcId="{F0164D59-05B1-3844-A988-7EF89A946E7C}" destId="{2095A02D-685F-8844-9C63-A1A06174FC88}" srcOrd="0" destOrd="0" presId="urn:microsoft.com/office/officeart/2005/8/layout/vList6"/>
    <dgm:cxn modelId="{3ABF75CE-5C3D-EE48-BD5D-192347243BC3}" type="presParOf" srcId="{2095A02D-685F-8844-9C63-A1A06174FC88}" destId="{CDD2CCFE-F80E-7143-939F-BD41E6228090}" srcOrd="0" destOrd="0" presId="urn:microsoft.com/office/officeart/2005/8/layout/vList6"/>
    <dgm:cxn modelId="{43847681-8068-B747-80E4-A598A492734D}" type="presParOf" srcId="{2095A02D-685F-8844-9C63-A1A06174FC88}" destId="{C88480FC-BC77-D04C-A6EC-653415DD87A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BC499-69F1-F747-A89B-9EC7987991AE}">
      <dsp:nvSpPr>
        <dsp:cNvPr id="0" name=""/>
        <dsp:cNvSpPr/>
      </dsp:nvSpPr>
      <dsp:spPr>
        <a:xfrm>
          <a:off x="1091440" y="723988"/>
          <a:ext cx="220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03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95192" y="768453"/>
        <a:ext cx="12531" cy="2508"/>
      </dsp:txXfrm>
    </dsp:sp>
    <dsp:sp modelId="{65CFD2D2-2C52-DF4C-88DC-FCACEECB33FA}">
      <dsp:nvSpPr>
        <dsp:cNvPr id="0" name=""/>
        <dsp:cNvSpPr/>
      </dsp:nvSpPr>
      <dsp:spPr>
        <a:xfrm>
          <a:off x="3516" y="442790"/>
          <a:ext cx="1089724" cy="6538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97" tIns="56050" rIns="53397" bIns="560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b="0" i="0" kern="1200" dirty="0"/>
            <a:t>形式化建模</a:t>
          </a:r>
          <a:br>
            <a:rPr lang="en-GB" altLang="zh-CN" sz="1200" b="0" i="0" kern="1200" dirty="0"/>
          </a:br>
          <a:r>
            <a:rPr lang="en-US" sz="1200" b="0" i="0" kern="1200" dirty="0"/>
            <a:t>Formal modeling</a:t>
          </a:r>
          <a:endParaRPr lang="en-US" sz="1200" kern="1200" dirty="0"/>
        </a:p>
      </dsp:txBody>
      <dsp:txXfrm>
        <a:off x="3516" y="442790"/>
        <a:ext cx="1089724" cy="653834"/>
      </dsp:txXfrm>
    </dsp:sp>
    <dsp:sp modelId="{D8AFA235-E700-4048-A852-EDBF611602CA}">
      <dsp:nvSpPr>
        <dsp:cNvPr id="0" name=""/>
        <dsp:cNvSpPr/>
      </dsp:nvSpPr>
      <dsp:spPr>
        <a:xfrm>
          <a:off x="2431801" y="723988"/>
          <a:ext cx="220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036" y="45720"/>
              </a:lnTo>
            </a:path>
          </a:pathLst>
        </a:custGeom>
        <a:noFill/>
        <a:ln w="6350" cap="flat" cmpd="sng" algn="ctr">
          <a:solidFill>
            <a:schemeClr val="accent5">
              <a:hueOff val="344010"/>
              <a:satOff val="16403"/>
              <a:lumOff val="41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5553" y="768453"/>
        <a:ext cx="12531" cy="2508"/>
      </dsp:txXfrm>
    </dsp:sp>
    <dsp:sp modelId="{7E33D88D-F35D-AB44-B50B-C60C49A55AC2}">
      <dsp:nvSpPr>
        <dsp:cNvPr id="0" name=""/>
        <dsp:cNvSpPr/>
      </dsp:nvSpPr>
      <dsp:spPr>
        <a:xfrm>
          <a:off x="1343877" y="442790"/>
          <a:ext cx="1089724" cy="653834"/>
        </a:xfrm>
        <a:prstGeom prst="rect">
          <a:avLst/>
        </a:prstGeom>
        <a:solidFill>
          <a:schemeClr val="accent5">
            <a:hueOff val="229340"/>
            <a:satOff val="10935"/>
            <a:lumOff val="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97" tIns="56050" rIns="53397" bIns="560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推导</a:t>
          </a:r>
          <a:br>
            <a:rPr lang="en-US" sz="1200" kern="1200" dirty="0"/>
          </a:br>
          <a:r>
            <a:rPr lang="en-GB" altLang="zh-CN" sz="1200" kern="1200" dirty="0"/>
            <a:t>Derivation</a:t>
          </a:r>
          <a:endParaRPr lang="en-US" sz="1200" kern="1200" dirty="0"/>
        </a:p>
      </dsp:txBody>
      <dsp:txXfrm>
        <a:off x="1343877" y="442790"/>
        <a:ext cx="1089724" cy="653834"/>
      </dsp:txXfrm>
    </dsp:sp>
    <dsp:sp modelId="{49FCA825-F4CD-574C-AD42-08901984A4A6}">
      <dsp:nvSpPr>
        <dsp:cNvPr id="0" name=""/>
        <dsp:cNvSpPr/>
      </dsp:nvSpPr>
      <dsp:spPr>
        <a:xfrm>
          <a:off x="3772161" y="723988"/>
          <a:ext cx="2200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20036" y="45720"/>
              </a:lnTo>
            </a:path>
          </a:pathLst>
        </a:custGeom>
        <a:noFill/>
        <a:ln w="6350" cap="flat" cmpd="sng" algn="ctr">
          <a:solidFill>
            <a:schemeClr val="accent5">
              <a:hueOff val="688019"/>
              <a:satOff val="32805"/>
              <a:lumOff val="82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5914" y="768453"/>
        <a:ext cx="12531" cy="2508"/>
      </dsp:txXfrm>
    </dsp:sp>
    <dsp:sp modelId="{BD0657C3-EDAF-604B-88EB-B099DAF25EE8}">
      <dsp:nvSpPr>
        <dsp:cNvPr id="0" name=""/>
        <dsp:cNvSpPr/>
      </dsp:nvSpPr>
      <dsp:spPr>
        <a:xfrm>
          <a:off x="2684237" y="442790"/>
          <a:ext cx="1089724" cy="653834"/>
        </a:xfrm>
        <a:prstGeom prst="rect">
          <a:avLst/>
        </a:prstGeom>
        <a:solidFill>
          <a:schemeClr val="accent5">
            <a:hueOff val="458679"/>
            <a:satOff val="21870"/>
            <a:lumOff val="54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97" tIns="56050" rIns="53397" bIns="560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历史观测</a:t>
          </a:r>
          <a:br>
            <a:rPr lang="en-US" sz="1200" kern="1200" dirty="0"/>
          </a:br>
          <a:r>
            <a:rPr lang="en-GB" altLang="zh-CN" sz="1200" kern="1200" dirty="0"/>
            <a:t>Historical observation</a:t>
          </a:r>
          <a:endParaRPr lang="en-US" sz="1200" kern="1200" dirty="0"/>
        </a:p>
      </dsp:txBody>
      <dsp:txXfrm>
        <a:off x="2684237" y="442790"/>
        <a:ext cx="1089724" cy="653834"/>
      </dsp:txXfrm>
    </dsp:sp>
    <dsp:sp modelId="{4BC2FCE6-BA70-BF48-99CE-25142B502819}">
      <dsp:nvSpPr>
        <dsp:cNvPr id="0" name=""/>
        <dsp:cNvSpPr/>
      </dsp:nvSpPr>
      <dsp:spPr>
        <a:xfrm>
          <a:off x="4024598" y="442790"/>
          <a:ext cx="1089724" cy="653834"/>
        </a:xfrm>
        <a:prstGeom prst="rect">
          <a:avLst/>
        </a:prstGeom>
        <a:solidFill>
          <a:schemeClr val="accent5">
            <a:hueOff val="688019"/>
            <a:satOff val="32805"/>
            <a:lumOff val="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97" tIns="56050" rIns="53397" bIns="5605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模拟</a:t>
          </a:r>
          <a:br>
            <a:rPr lang="en-US" sz="1200" kern="1200" dirty="0"/>
          </a:br>
          <a:r>
            <a:rPr lang="en-GB" altLang="zh-CN" sz="1200" kern="1200" dirty="0"/>
            <a:t>Simulation</a:t>
          </a:r>
          <a:endParaRPr lang="en-US" sz="1200" kern="1200" dirty="0"/>
        </a:p>
      </dsp:txBody>
      <dsp:txXfrm>
        <a:off x="4024598" y="442790"/>
        <a:ext cx="1089724" cy="653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FBE56-B00B-7C40-AD06-5CEA4158F83E}">
      <dsp:nvSpPr>
        <dsp:cNvPr id="0" name=""/>
        <dsp:cNvSpPr/>
      </dsp:nvSpPr>
      <dsp:spPr>
        <a:xfrm>
          <a:off x="1321066" y="480160"/>
          <a:ext cx="272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85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49906" y="524362"/>
        <a:ext cx="15172" cy="3034"/>
      </dsp:txXfrm>
    </dsp:sp>
    <dsp:sp modelId="{EFC04DDC-CCBF-8D4A-9FB7-65F87D8B032B}">
      <dsp:nvSpPr>
        <dsp:cNvPr id="0" name=""/>
        <dsp:cNvSpPr/>
      </dsp:nvSpPr>
      <dsp:spPr>
        <a:xfrm>
          <a:off x="3504" y="130071"/>
          <a:ext cx="1319361" cy="7916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650" tIns="67861" rIns="64650" bIns="67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noProof="0" dirty="0"/>
            <a:t>模型验证</a:t>
          </a:r>
          <a:br>
            <a:rPr lang="en-GB" altLang="zh-CN" sz="1400" kern="1200" noProof="0" dirty="0"/>
          </a:br>
          <a:r>
            <a:rPr lang="en-GB" altLang="zh-CN" sz="1400" kern="1200" noProof="0" dirty="0"/>
            <a:t>Model verification</a:t>
          </a:r>
          <a:endParaRPr lang="zh-CN" altLang="en-US" sz="1400" kern="1200" noProof="0" dirty="0"/>
        </a:p>
      </dsp:txBody>
      <dsp:txXfrm>
        <a:off x="3504" y="130071"/>
        <a:ext cx="1319361" cy="791616"/>
      </dsp:txXfrm>
    </dsp:sp>
    <dsp:sp modelId="{6498A1CE-3F32-3048-AE6E-B689974F421F}">
      <dsp:nvSpPr>
        <dsp:cNvPr id="0" name=""/>
        <dsp:cNvSpPr/>
      </dsp:nvSpPr>
      <dsp:spPr>
        <a:xfrm>
          <a:off x="2943880" y="480160"/>
          <a:ext cx="272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2853" y="45720"/>
              </a:lnTo>
            </a:path>
          </a:pathLst>
        </a:custGeom>
        <a:noFill/>
        <a:ln w="6350" cap="flat" cmpd="sng" algn="ctr">
          <a:solidFill>
            <a:schemeClr val="accent5">
              <a:hueOff val="688019"/>
              <a:satOff val="32805"/>
              <a:lumOff val="823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720" y="524362"/>
        <a:ext cx="15172" cy="3034"/>
      </dsp:txXfrm>
    </dsp:sp>
    <dsp:sp modelId="{D0A952DC-D279-7C44-A103-347B9AADCEC0}">
      <dsp:nvSpPr>
        <dsp:cNvPr id="0" name=""/>
        <dsp:cNvSpPr/>
      </dsp:nvSpPr>
      <dsp:spPr>
        <a:xfrm>
          <a:off x="1626319" y="130071"/>
          <a:ext cx="1319361" cy="791616"/>
        </a:xfrm>
        <a:prstGeom prst="rect">
          <a:avLst/>
        </a:prstGeom>
        <a:solidFill>
          <a:schemeClr val="accent5">
            <a:hueOff val="344010"/>
            <a:satOff val="16403"/>
            <a:lumOff val="41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650" tIns="67861" rIns="64650" bIns="67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noProof="0" dirty="0"/>
            <a:t>场景测试</a:t>
          </a:r>
          <a:br>
            <a:rPr lang="en-GB" altLang="zh-CN" sz="1400" kern="1200" noProof="0" dirty="0"/>
          </a:br>
          <a:r>
            <a:rPr lang="en-US" altLang="zh-CN" sz="1400" kern="1200" noProof="0" dirty="0"/>
            <a:t>S</a:t>
          </a:r>
          <a:r>
            <a:rPr lang="en-US" altLang="en-US" sz="1400" kern="1200" noProof="0" dirty="0"/>
            <a:t>cenario testing</a:t>
          </a:r>
          <a:endParaRPr lang="zh-CN" altLang="en-US" sz="1400" kern="1200" noProof="0" dirty="0"/>
        </a:p>
      </dsp:txBody>
      <dsp:txXfrm>
        <a:off x="1626319" y="130071"/>
        <a:ext cx="1319361" cy="791616"/>
      </dsp:txXfrm>
    </dsp:sp>
    <dsp:sp modelId="{63A7EE02-6F7B-8A42-B292-9A1E9AB34DA0}">
      <dsp:nvSpPr>
        <dsp:cNvPr id="0" name=""/>
        <dsp:cNvSpPr/>
      </dsp:nvSpPr>
      <dsp:spPr>
        <a:xfrm>
          <a:off x="3249133" y="130071"/>
          <a:ext cx="1319361" cy="791616"/>
        </a:xfrm>
        <a:prstGeom prst="rect">
          <a:avLst/>
        </a:prstGeom>
        <a:solidFill>
          <a:schemeClr val="accent5">
            <a:hueOff val="688019"/>
            <a:satOff val="32805"/>
            <a:lumOff val="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650" tIns="67861" rIns="64650" bIns="678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阐释</a:t>
          </a:r>
          <a:br>
            <a:rPr lang="en-US" sz="1400" kern="1200" dirty="0"/>
          </a:br>
          <a:r>
            <a:rPr lang="en-US" sz="1400" kern="1200" dirty="0"/>
            <a:t>Interpretation</a:t>
          </a:r>
        </a:p>
      </dsp:txBody>
      <dsp:txXfrm>
        <a:off x="3249133" y="130071"/>
        <a:ext cx="1319361" cy="791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480FC-BC77-D04C-A6EC-653415DD87A3}">
      <dsp:nvSpPr>
        <dsp:cNvPr id="0" name=""/>
        <dsp:cNvSpPr/>
      </dsp:nvSpPr>
      <dsp:spPr>
        <a:xfrm>
          <a:off x="1344381" y="0"/>
          <a:ext cx="8277845" cy="213727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6350" rIns="6350" bIns="635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zh-CN" sz="1000" kern="1200" dirty="0"/>
            <a:t>将区块链中挖矿最快的两位标为矿工</a:t>
          </a:r>
          <a:r>
            <a:rPr lang="en-US" sz="1000" kern="1200" dirty="0"/>
            <a:t>1</a:t>
          </a:r>
          <a:r>
            <a:rPr lang="zh-CN" sz="1000" kern="1200" dirty="0"/>
            <a:t>和</a:t>
          </a:r>
          <a:r>
            <a:rPr lang="en-US" sz="1000" kern="1200" dirty="0"/>
            <a:t>2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zh-CN" sz="1000" kern="1200" dirty="0"/>
            <a:t>同时动工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zh-CN" sz="1000" kern="1200" dirty="0"/>
            <a:t>矿工</a:t>
          </a:r>
          <a:r>
            <a:rPr lang="en-US" sz="1000" kern="1200" dirty="0"/>
            <a:t>1</a:t>
          </a:r>
          <a:r>
            <a:rPr lang="zh-CN" sz="1000" kern="1200" dirty="0"/>
            <a:t>挖到一个区块后立即向整个网络传播该信息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zh-CN" sz="1000" kern="1200" dirty="0"/>
            <a:t>信息传递有一定时间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zh-CN" sz="1000" kern="1200" dirty="0"/>
            <a:t>若矿工</a:t>
          </a:r>
          <a:r>
            <a:rPr lang="en-US" sz="1000" kern="1200" dirty="0"/>
            <a:t>2</a:t>
          </a:r>
          <a:r>
            <a:rPr lang="zh-CN" sz="1000" kern="1200" dirty="0"/>
            <a:t>在收到信息前还未挖好一个区块，矿工</a:t>
          </a:r>
          <a:r>
            <a:rPr lang="en-US" sz="1000" kern="1200" dirty="0"/>
            <a:t>2</a:t>
          </a:r>
          <a:r>
            <a:rPr lang="zh-CN" sz="1000" kern="1200" dirty="0"/>
            <a:t>停止当前区块挖掘，并直接在矿工</a:t>
          </a:r>
          <a:r>
            <a:rPr lang="en-US" sz="1000" kern="1200" dirty="0"/>
            <a:t>1</a:t>
          </a:r>
          <a:r>
            <a:rPr lang="zh-CN" sz="1000" kern="1200" dirty="0"/>
            <a:t>挖的区块基础上挖掘下一个区块，没有分叉形成</a:t>
          </a:r>
          <a:endParaRPr lang="en-US" sz="1000" kern="1200" dirty="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Ø"/>
          </a:pPr>
          <a:r>
            <a:rPr lang="zh-CN" sz="1000" kern="1200" dirty="0"/>
            <a:t>否则，</a:t>
          </a:r>
          <a:r>
            <a:rPr lang="zh-CN" sz="1000" b="1" u="sng" kern="1200" dirty="0"/>
            <a:t>分叉生成</a:t>
          </a:r>
          <a:endParaRPr lang="en-US" sz="1000" b="1" u="sng" kern="1200" dirty="0"/>
        </a:p>
      </dsp:txBody>
      <dsp:txXfrm>
        <a:off x="1344381" y="267159"/>
        <a:ext cx="7476368" cy="1602955"/>
      </dsp:txXfrm>
    </dsp:sp>
    <dsp:sp modelId="{CDD2CCFE-F80E-7143-939F-BD41E6228090}">
      <dsp:nvSpPr>
        <dsp:cNvPr id="0" name=""/>
        <dsp:cNvSpPr/>
      </dsp:nvSpPr>
      <dsp:spPr>
        <a:xfrm>
          <a:off x="492442" y="503776"/>
          <a:ext cx="851938" cy="112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50800" dir="5400000" sx="1000" sy="1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模型简化</a:t>
          </a:r>
          <a:endParaRPr lang="en-US" sz="1800" kern="1200" dirty="0"/>
        </a:p>
      </dsp:txBody>
      <dsp:txXfrm>
        <a:off x="534030" y="545364"/>
        <a:ext cx="768762" cy="1046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EC53B-03CC-F048-ACEA-15F9B407FB78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998B1-4FA3-2248-A91B-DD341C396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4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998B1-4FA3-2248-A91B-DD341C3963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6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139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3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9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1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10/12/24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emf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does each bitcoin wallet find other nodes to connect?">
            <a:extLst>
              <a:ext uri="{FF2B5EF4-FFF2-40B4-BE49-F238E27FC236}">
                <a16:creationId xmlns:a16="http://schemas.microsoft.com/office/drawing/2014/main" id="{A00A6841-66A7-3D9E-E67A-5F180A7D8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1" b="2083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8"/>
            <a:ext cx="4316884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3ADE4-7130-2029-111C-6FBD62A47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597224"/>
            <a:ext cx="3939362" cy="1841435"/>
          </a:xfrm>
          <a:noFill/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算力集中如何影响共识竞争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B4AE1-8D78-13D2-9F6C-FB123F865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929" y="4101844"/>
            <a:ext cx="3043621" cy="1319184"/>
          </a:xfrm>
          <a:noFill/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基于比特币网络的分析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37004-D2AF-7442-00C7-1EA4AA246025}"/>
              </a:ext>
            </a:extLst>
          </p:cNvPr>
          <p:cNvSpPr txBox="1"/>
          <p:nvPr/>
        </p:nvSpPr>
        <p:spPr>
          <a:xfrm>
            <a:off x="7300483" y="6035639"/>
            <a:ext cx="4499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报告人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dirty="0" err="1">
                <a:solidFill>
                  <a:schemeClr val="bg1"/>
                </a:solidFill>
              </a:rPr>
              <a:t>徐家画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伦敦大学学院，</a:t>
            </a:r>
            <a:r>
              <a:rPr lang="en-US" altLang="zh-CN" dirty="0">
                <a:solidFill>
                  <a:schemeClr val="bg1"/>
                </a:solidFill>
              </a:rPr>
              <a:t>exponential science</a:t>
            </a:r>
            <a:r>
              <a:rPr lang="zh-CN" altLang="en-US" dirty="0">
                <a:solidFill>
                  <a:schemeClr val="bg1"/>
                </a:solidFill>
              </a:rPr>
              <a:t>基金会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32" name="Picture 8" descr="Exponential Science Foundation – Medium">
            <a:extLst>
              <a:ext uri="{FF2B5EF4-FFF2-40B4-BE49-F238E27FC236}">
                <a16:creationId xmlns:a16="http://schemas.microsoft.com/office/drawing/2014/main" id="{D577DB88-FA9E-C69A-0E44-0186DC2D5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714" y="1"/>
            <a:ext cx="934266" cy="93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UCL Computer Science | London">
            <a:extLst>
              <a:ext uri="{FF2B5EF4-FFF2-40B4-BE49-F238E27FC236}">
                <a16:creationId xmlns:a16="http://schemas.microsoft.com/office/drawing/2014/main" id="{39A5F669-031B-E174-9F57-D51346635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656" y="115"/>
            <a:ext cx="934038" cy="9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2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7727-2877-48C2-49D5-94AC557E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算力分布</a:t>
            </a:r>
            <a:br>
              <a:rPr lang="en-US" dirty="0"/>
            </a:br>
            <a:r>
              <a:rPr lang="en-US" dirty="0"/>
              <a:t>Hash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5924D-0C61-F7AD-B596-0434431B5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0444" y="2419639"/>
                <a:ext cx="8977509" cy="3529899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半</a:t>
                </a:r>
                <a:r>
                  <a:rPr lang="zh-CN" altLang="en-US" dirty="0"/>
                  <a:t>经验分布：以一定时间区间内挖出区块数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b="0" dirty="0"/>
                  <a:t>和该区间内区块总数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b="0" dirty="0"/>
                  <a:t>比率为基准计算出的分布</a:t>
                </a:r>
                <a:r>
                  <a:rPr lang="en-GB" dirty="0"/>
                  <a:t>:</a:t>
                </a:r>
                <a:endParaRPr lang="en-US" altLang="zh-CN" sz="1800" b="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𝛾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𝛾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⋅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m:rPr>
                                <m:sty m:val="p"/>
                              </m:r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m:rPr>
                                <m:lit/>
                              </m:r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1800" b="0" dirty="0"/>
                  <a:t>，其中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lang="en-US" altLang="zh-CN" sz="1800" b="0" dirty="0"/>
              </a:p>
              <a:p>
                <a:r>
                  <a:rPr lang="en-US" dirty="0" err="1"/>
                  <a:t>指数分布</a:t>
                </a:r>
                <a:r>
                  <a:rPr lang="zh-CN" altLang="en-US" dirty="0"/>
                  <a:t>：简单，只有一个参数。</a:t>
                </a:r>
                <a:r>
                  <a:rPr lang="en-US" sz="1800" kern="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limUpp>
                      <m:limUppPr>
                        <m:ctrlPr>
                          <a:rPr lang="el-GR" sz="180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sz="1800" b="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GB" sz="1800" b="0" i="0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iid</m:t>
                        </m:r>
                      </m:lim>
                    </m:limUpp>
                    <m:r>
                      <m:rPr>
                        <m:nor/>
                      </m:rPr>
                      <a:rPr lang="en-US" i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该情况下分叉率表达式进一步简化为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</m:sSup>
                      <m:nary>
                        <m:nary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对数正态分布</a:t>
                </a:r>
                <a:r>
                  <a:rPr lang="zh-CN" altLang="en-US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GB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常</a:t>
                </a:r>
                <a:r>
                  <a:rPr lang="zh-CN" altLang="en-US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用于有马太效应的社会经济系统中。</a:t>
                </a:r>
                <a:r>
                  <a:rPr lang="en-US" sz="18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limUpp>
                      <m:limUppPr>
                        <m:ctrlPr>
                          <a:rPr lang="el-GR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GB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iid</m:t>
                        </m:r>
                      </m:lim>
                    </m:limUpp>
                    <m:r>
                      <a:rPr lang="en-GB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i="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zh-CN" altLang="en-US" dirty="0">
                    <a:effectLst/>
                  </a:rPr>
                  <a:t>：</a:t>
                </a:r>
                <a:endParaRPr lang="en-GB" altLang="zh-CN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ln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func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𝜆𝜎</m:t>
                          </m:r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指数截尾的幂律分布：适用于有资源（如能源）限制的系统中</a:t>
                </a:r>
                <a:r>
                  <a:rPr lang="zh-CN" altLang="en-US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en-US" sz="18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limUpp>
                      <m:limUppPr>
                        <m:ctrlPr>
                          <a:rPr lang="el-GR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GB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iid</m:t>
                        </m:r>
                      </m:lim>
                    </m:limUpp>
                    <m:r>
                      <a:rPr lang="en-GB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TPL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zh-CN" altLang="en-US" dirty="0">
                    <a:effectLst/>
                  </a:rPr>
                  <a:t>：</a:t>
                </a:r>
                <a:endParaRPr lang="en-GB" altLang="zh-CN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𝛽𝜆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altLang="zh-CN" dirty="0">
                  <a:effectLst/>
                </a:endParaRPr>
              </a:p>
              <a:p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effectLst/>
                </a:endParaRPr>
              </a:p>
              <a:p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sz="1800" b="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85924D-0C61-F7AD-B596-0434431B5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0444" y="2419639"/>
                <a:ext cx="8977509" cy="3529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2D1A3F-BE0B-2DBD-79E2-7624D46A557F}"/>
                  </a:ext>
                </a:extLst>
              </p:cNvPr>
              <p:cNvSpPr txBox="1"/>
              <p:nvPr/>
            </p:nvSpPr>
            <p:spPr>
              <a:xfrm>
                <a:off x="970295" y="6160305"/>
                <a:ext cx="972644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在</a:t>
                </a:r>
                <a:r>
                  <a:rPr lang="en-US" sz="1600" dirty="0" err="1"/>
                  <a:t>半</a:t>
                </a:r>
                <a:r>
                  <a:rPr lang="zh-CN" altLang="en-US" sz="1600" dirty="0"/>
                  <a:t>经验分布，</a:t>
                </a:r>
                <a:r>
                  <a:rPr lang="en-US" sz="1600" dirty="0"/>
                  <a:t> </a:t>
                </a:r>
                <a:r>
                  <a:rPr lang="en-US" sz="1600" dirty="0" err="1"/>
                  <a:t>指数分布</a:t>
                </a:r>
                <a:r>
                  <a:rPr lang="zh-CN" altLang="en-US" sz="1600" dirty="0"/>
                  <a:t>，</a:t>
                </a:r>
                <a:r>
                  <a:rPr lang="en-US" sz="1600" dirty="0" err="1"/>
                  <a:t>及</a:t>
                </a:r>
                <a:r>
                  <a:rPr lang="zh-CN" altLang="en-US" sz="16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指数截尾的幂律分布的情况下，</a:t>
                </a:r>
                <a:r>
                  <a:rPr lang="en-US" sz="1600" kern="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分叉率</a:t>
                </a:r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运算复杂度数量级都为</a:t>
                </a:r>
                <a:r>
                  <a:rPr lang="el-GR" altLang="zh-CN" sz="16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d>
                      <m:dPr>
                        <m:ctrlPr>
                          <a:rPr lang="el-GR" altLang="zh-CN" sz="1600" i="1" kern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altLang="zh-CN" sz="1600" b="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sz="1600" dirty="0"/>
                  <a:t>。</a:t>
                </a:r>
                <a:endParaRPr lang="en-US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2D1A3F-BE0B-2DBD-79E2-7624D46A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95" y="6160305"/>
                <a:ext cx="9726445" cy="338554"/>
              </a:xfrm>
              <a:prstGeom prst="rect">
                <a:avLst/>
              </a:prstGeom>
              <a:blipFill>
                <a:blip r:embed="rId3"/>
                <a:stretch>
                  <a:fillRect l="-391"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10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DC87B-B6C6-BBC5-D9CF-C03BD82B2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The Roles of Thinking, Observing, and Learning in Gaining Knowledge -  Thinking Directions">
            <a:extLst>
              <a:ext uri="{FF2B5EF4-FFF2-40B4-BE49-F238E27FC236}">
                <a16:creationId xmlns:a16="http://schemas.microsoft.com/office/drawing/2014/main" id="{E3CA1BC2-7FD3-2BD0-1700-15E380A5F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09"/>
          <a:stretch/>
        </p:blipFill>
        <p:spPr bwMode="auto">
          <a:xfrm>
            <a:off x="-149" y="-529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7" name="Freeform: Shape 11276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63E30-9017-A468-520A-345F1054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2498165"/>
            <a:ext cx="4536336" cy="201632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历史观测</a:t>
            </a:r>
            <a:br>
              <a:rPr lang="en-US" altLang="zh-CN" sz="3200" i="0" spc="53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altLang="zh-CN" sz="3200" i="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Historical OBservation</a:t>
            </a:r>
          </a:p>
        </p:txBody>
      </p:sp>
    </p:spTree>
    <p:extLst>
      <p:ext uri="{BB962C8B-B14F-4D97-AF65-F5344CB8AC3E}">
        <p14:creationId xmlns:p14="http://schemas.microsoft.com/office/powerpoint/2010/main" val="403478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40E3-27A6-DFBD-C852-84BC2A7E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数据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A9461-782F-77E9-90D1-7B6B7FF0A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442" y="2307024"/>
            <a:ext cx="9414142" cy="4487114"/>
          </a:xfrm>
          <a:prstGeom prst="rect">
            <a:avLst/>
          </a:prstGeom>
        </p:spPr>
      </p:pic>
      <p:sp>
        <p:nvSpPr>
          <p:cNvPr id="5" name="Merge 4">
            <a:extLst>
              <a:ext uri="{FF2B5EF4-FFF2-40B4-BE49-F238E27FC236}">
                <a16:creationId xmlns:a16="http://schemas.microsoft.com/office/drawing/2014/main" id="{4D73AD15-D192-C400-F812-5C7A0E73E4BD}"/>
              </a:ext>
            </a:extLst>
          </p:cNvPr>
          <p:cNvSpPr/>
          <p:nvPr/>
        </p:nvSpPr>
        <p:spPr>
          <a:xfrm>
            <a:off x="6516551" y="3492062"/>
            <a:ext cx="228335" cy="3274263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erge 5">
            <a:extLst>
              <a:ext uri="{FF2B5EF4-FFF2-40B4-BE49-F238E27FC236}">
                <a16:creationId xmlns:a16="http://schemas.microsoft.com/office/drawing/2014/main" id="{0762D799-B8DB-2464-A293-387BACF57835}"/>
              </a:ext>
            </a:extLst>
          </p:cNvPr>
          <p:cNvSpPr/>
          <p:nvPr/>
        </p:nvSpPr>
        <p:spPr>
          <a:xfrm flipV="1">
            <a:off x="6516551" y="3057805"/>
            <a:ext cx="228335" cy="434257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erge 6">
            <a:extLst>
              <a:ext uri="{FF2B5EF4-FFF2-40B4-BE49-F238E27FC236}">
                <a16:creationId xmlns:a16="http://schemas.microsoft.com/office/drawing/2014/main" id="{A6F28EED-2F0D-42B0-FBE5-12CDDE3D4ADE}"/>
              </a:ext>
            </a:extLst>
          </p:cNvPr>
          <p:cNvSpPr/>
          <p:nvPr/>
        </p:nvSpPr>
        <p:spPr>
          <a:xfrm flipV="1">
            <a:off x="5163205" y="3027367"/>
            <a:ext cx="283779" cy="3738958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erge 9">
            <a:extLst>
              <a:ext uri="{FF2B5EF4-FFF2-40B4-BE49-F238E27FC236}">
                <a16:creationId xmlns:a16="http://schemas.microsoft.com/office/drawing/2014/main" id="{6B0BC0D3-F270-5AB9-96B6-AC28C946A1B9}"/>
              </a:ext>
            </a:extLst>
          </p:cNvPr>
          <p:cNvSpPr/>
          <p:nvPr/>
        </p:nvSpPr>
        <p:spPr>
          <a:xfrm>
            <a:off x="5981832" y="3057806"/>
            <a:ext cx="228335" cy="2649476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erge 10">
            <a:extLst>
              <a:ext uri="{FF2B5EF4-FFF2-40B4-BE49-F238E27FC236}">
                <a16:creationId xmlns:a16="http://schemas.microsoft.com/office/drawing/2014/main" id="{F8646B7B-F99E-9206-3513-4A50C40CD5E0}"/>
              </a:ext>
            </a:extLst>
          </p:cNvPr>
          <p:cNvSpPr/>
          <p:nvPr/>
        </p:nvSpPr>
        <p:spPr>
          <a:xfrm flipV="1">
            <a:off x="6038915" y="5707282"/>
            <a:ext cx="114168" cy="1073826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erge 11">
            <a:extLst>
              <a:ext uri="{FF2B5EF4-FFF2-40B4-BE49-F238E27FC236}">
                <a16:creationId xmlns:a16="http://schemas.microsoft.com/office/drawing/2014/main" id="{76BB230B-9E46-3F81-1E86-E4704AAAE777}"/>
              </a:ext>
            </a:extLst>
          </p:cNvPr>
          <p:cNvSpPr/>
          <p:nvPr/>
        </p:nvSpPr>
        <p:spPr>
          <a:xfrm>
            <a:off x="2959232" y="3027367"/>
            <a:ext cx="228335" cy="2566996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erge 12">
            <a:extLst>
              <a:ext uri="{FF2B5EF4-FFF2-40B4-BE49-F238E27FC236}">
                <a16:creationId xmlns:a16="http://schemas.microsoft.com/office/drawing/2014/main" id="{8A2AF278-CB39-98CC-1A93-33EBD83B7758}"/>
              </a:ext>
            </a:extLst>
          </p:cNvPr>
          <p:cNvSpPr/>
          <p:nvPr/>
        </p:nvSpPr>
        <p:spPr>
          <a:xfrm flipV="1">
            <a:off x="2993957" y="5665267"/>
            <a:ext cx="171251" cy="1104265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erge 13">
            <a:extLst>
              <a:ext uri="{FF2B5EF4-FFF2-40B4-BE49-F238E27FC236}">
                <a16:creationId xmlns:a16="http://schemas.microsoft.com/office/drawing/2014/main" id="{E65E7661-6F28-CF15-30B4-1694526C1082}"/>
              </a:ext>
            </a:extLst>
          </p:cNvPr>
          <p:cNvSpPr/>
          <p:nvPr/>
        </p:nvSpPr>
        <p:spPr>
          <a:xfrm>
            <a:off x="10743540" y="3027367"/>
            <a:ext cx="171251" cy="884233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erge 14">
            <a:extLst>
              <a:ext uri="{FF2B5EF4-FFF2-40B4-BE49-F238E27FC236}">
                <a16:creationId xmlns:a16="http://schemas.microsoft.com/office/drawing/2014/main" id="{93516179-C4A8-79CE-0010-8E94F9C15107}"/>
              </a:ext>
            </a:extLst>
          </p:cNvPr>
          <p:cNvSpPr/>
          <p:nvPr/>
        </p:nvSpPr>
        <p:spPr>
          <a:xfrm flipV="1">
            <a:off x="10717347" y="3873081"/>
            <a:ext cx="228335" cy="2893244"/>
          </a:xfrm>
          <a:prstGeom prst="flowChartMerge">
            <a:avLst/>
          </a:prstGeom>
          <a:solidFill>
            <a:srgbClr val="90A208">
              <a:alpha val="50196"/>
            </a:srgbClr>
          </a:solidFill>
          <a:ln>
            <a:solidFill>
              <a:srgbClr val="3A4201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4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FF8B-5E1D-7793-80AB-DE70E38A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参数估计</a:t>
            </a:r>
            <a:br>
              <a:rPr lang="en-US" dirty="0"/>
            </a:br>
            <a:r>
              <a:rPr lang="en-US" dirty="0"/>
              <a:t>Parameter</a:t>
            </a:r>
            <a:r>
              <a:rPr lang="zh-CN" altLang="en-US" dirty="0"/>
              <a:t> </a:t>
            </a:r>
            <a:r>
              <a:rPr lang="en-US" altLang="zh-CN" dirty="0"/>
              <a:t>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C598B-4FC6-D3D1-5C1E-082B26A66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728" y="2595751"/>
                <a:ext cx="4797469" cy="31417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用样本算力平均值</a:t>
                </a:r>
                <a:r>
                  <a:rPr lang="en-US" sz="1800" kern="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和标准差</a:t>
                </a:r>
                <a:r>
                  <a:rPr lang="en-US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通过</a:t>
                </a:r>
                <a:r>
                  <a:rPr lang="zh-CN" alt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矩估（</a:t>
                </a:r>
                <a:r>
                  <a:rPr lang="en-US" altLang="zh-CN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MoM</a:t>
                </a:r>
                <a:r>
                  <a:rPr lang="zh-CN" altLang="en-US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）估计计</a:t>
                </a:r>
                <a:r>
                  <a:rPr lang="zh-CN" alt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来三种情况</a:t>
                </a:r>
                <a:r>
                  <a:rPr lang="zh-CN" altLang="en-US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下</a:t>
                </a:r>
                <a:r>
                  <a:rPr lang="en-US" altLang="zh-CN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——</a:t>
                </a:r>
                <a:r>
                  <a:rPr lang="en-US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limUpp>
                      <m:limUppPr>
                        <m:ctrlPr>
                          <a:rPr lang="el-GR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GB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iid</m:t>
                        </m:r>
                      </m:lim>
                    </m:limUpp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zh-CN" altLang="en-US" dirty="0"/>
                  <a:t>，</a:t>
                </a:r>
                <a:r>
                  <a:rPr lang="en-US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limUpp>
                      <m:limUppPr>
                        <m:ctrlPr>
                          <a:rPr lang="el-GR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GB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iid</m:t>
                        </m:r>
                      </m:lim>
                    </m:limUpp>
                    <m:r>
                      <a:rPr lang="en-GB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LN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limUpp>
                      <m:limUppPr>
                        <m:ctrlPr>
                          <a:rPr lang="el-GR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limUppPr>
                      <m:e>
                        <m:r>
                          <a:rPr lang="en-GB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nor/>
                          </m:rPr>
                          <a:rPr lang="en-GB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iid</m:t>
                        </m:r>
                      </m:lim>
                    </m:limUpp>
                    <m:r>
                      <a:rPr lang="en-GB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TPL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m:rPr>
                        <m:nor/>
                      </m:rPr>
                      <a:rPr lang="en-US" altLang="zh-CN" kern="100" dirty="0"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——</m:t>
                    </m:r>
                  </m:oMath>
                </a14:m>
                <a:r>
                  <a:rPr lang="zh-CN" altLang="en-US" sz="18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算力分布参数：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 </m:t>
                      </m:r>
                    </m:oMath>
                  </m:oMathPara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𝜎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𝑠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fun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 </m:t>
                      </m:r>
                    </m:oMath>
                  </m:oMathPara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C598B-4FC6-D3D1-5C1E-082B26A66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728" y="2595751"/>
                <a:ext cx="4797469" cy="3141785"/>
              </a:xfrm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FAAFF57-EE25-2D35-5F24-180CEF87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10" y="711548"/>
            <a:ext cx="1739900" cy="612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75A035-96C0-55BC-B517-0DC339AEE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022" y="738514"/>
            <a:ext cx="30607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6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8233" y="936887"/>
            <a:ext cx="5947834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9EF4B-F2D7-2937-D8A5-18594240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7" y="950441"/>
            <a:ext cx="3184637" cy="180145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/>
              <a:t>历史算力分布</a:t>
            </a:r>
            <a:br>
              <a:rPr lang="en-US" sz="2400" dirty="0"/>
            </a:br>
            <a:r>
              <a:rPr lang="en-US" sz="2400" dirty="0"/>
              <a:t>Historical Hash</a:t>
            </a:r>
            <a:r>
              <a:rPr lang="zh-CN" altLang="en-US" sz="2400" dirty="0"/>
              <a:t> </a:t>
            </a:r>
            <a:r>
              <a:rPr lang="en-US" altLang="zh-CN" sz="2400" dirty="0"/>
              <a:t>rate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distribution</a:t>
            </a:r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6B5FB5-1F89-B918-731E-9883268C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90881"/>
            <a:ext cx="3184633" cy="3052719"/>
          </a:xfrm>
        </p:spPr>
        <p:txBody>
          <a:bodyPr>
            <a:normAutofit/>
          </a:bodyPr>
          <a:lstStyle/>
          <a:p>
            <a:r>
              <a:rPr lang="en-US" dirty="0" err="1"/>
              <a:t>最强矿工的算力逐年增加</a:t>
            </a:r>
            <a:endParaRPr lang="en-US" dirty="0"/>
          </a:p>
          <a:p>
            <a:r>
              <a:rPr lang="en-US" dirty="0" err="1"/>
              <a:t>除</a:t>
            </a:r>
            <a:r>
              <a:rPr lang="en-US" dirty="0"/>
              <a:t> </a:t>
            </a:r>
            <a:r>
              <a:rPr lang="en-US" dirty="0" err="1"/>
              <a:t>半</a:t>
            </a:r>
            <a:r>
              <a:rPr lang="zh-CN" altLang="en-US" dirty="0"/>
              <a:t>经验分布外（黑虚线），</a:t>
            </a:r>
            <a:r>
              <a:rPr lang="zh-CN" alt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指数截尾的幂律分布（</a:t>
            </a:r>
            <a:r>
              <a:rPr lang="zh-CN" altLang="en-US" sz="18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红实线</a:t>
            </a:r>
            <a:r>
              <a:rPr lang="zh-CN" alt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）拟合程度最好，指数分布（</a:t>
            </a:r>
            <a:r>
              <a:rPr lang="zh-CN" altLang="en-US" sz="1800" kern="100" dirty="0">
                <a:solidFill>
                  <a:srgbClr val="0432FF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蓝实线</a:t>
            </a:r>
            <a:r>
              <a:rPr lang="zh-CN" altLang="en-US" sz="18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）拟合程度最弱。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EC2A3E-FF9C-995B-3C64-DD1F24923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84" y="856937"/>
            <a:ext cx="7502487" cy="50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2748-376C-6D39-2155-F64C9802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9FB4-2293-5004-E92B-DCD83E1B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2743200"/>
            <a:ext cx="4648199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i="0" spc="530" dirty="0"/>
              <a:t>模拟</a:t>
            </a:r>
            <a:br>
              <a:rPr lang="zh-CN" altLang="en-US" sz="3200" i="0" spc="530" dirty="0"/>
            </a:br>
            <a:r>
              <a:rPr lang="en-US" altLang="zh-CN" sz="3200" i="0" spc="530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C3E0-2899-926D-FC86-1483C84C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ns-3 | a discrete-event network simulator for internet systems">
            <a:extLst>
              <a:ext uri="{FF2B5EF4-FFF2-40B4-BE49-F238E27FC236}">
                <a16:creationId xmlns:a16="http://schemas.microsoft.com/office/drawing/2014/main" id="{C042A151-A48D-642F-A1E2-4F985FCFB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9" b="7580"/>
          <a:stretch/>
        </p:blipFill>
        <p:spPr bwMode="auto">
          <a:xfrm>
            <a:off x="5820191" y="1740986"/>
            <a:ext cx="5011192" cy="382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3D7C-23EB-5E61-2F17-553CB4AB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环境编译</a:t>
            </a:r>
            <a:br>
              <a:rPr lang="en-US" dirty="0"/>
            </a:br>
            <a:r>
              <a:rPr lang="en-US" dirty="0"/>
              <a:t>Environment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630D8-2FCA-32B4-87E5-9D1CF93BD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假定算力独立同分布</a:t>
                </a:r>
                <a:r>
                  <a:rPr lang="zh-CN" altLang="en-US" dirty="0"/>
                  <a:t>，每一个矿工算力都服从一个特定分布</a:t>
                </a:r>
                <a:endParaRPr lang="en-US" altLang="zh-CN" dirty="0"/>
              </a:p>
              <a:p>
                <a:r>
                  <a:rPr lang="zh-CN" altLang="en-US" dirty="0"/>
                  <a:t>根据该分布随机生成</a:t>
                </a:r>
                <a14:m>
                  <m:oMath xmlns:m="http://schemas.openxmlformats.org/officeDocument/2006/math">
                    <m:r>
                      <a:rPr lang="en-GB" sz="18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 err="1"/>
                  <a:t>个数</a:t>
                </a:r>
                <a:r>
                  <a:rPr lang="zh-CN" altLang="en-US" dirty="0"/>
                  <a:t>，以表示</a:t>
                </a:r>
                <a:r>
                  <a:rPr lang="en-US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个矿工的算力</a:t>
                </a:r>
              </a:p>
              <a:p>
                <a:r>
                  <a:rPr lang="en-US" dirty="0" err="1"/>
                  <a:t>每一个矿工随机生成一个数作为挖矿时间</a:t>
                </a:r>
                <a:r>
                  <a:rPr lang="zh-CN" altLang="en-US" dirty="0"/>
                  <a:t>，该时间分布服从指数分布，速率为该矿工算力</a:t>
                </a:r>
                <a:endParaRPr lang="en-US" altLang="zh-CN" dirty="0"/>
              </a:p>
              <a:p>
                <a:r>
                  <a:rPr lang="zh-CN" altLang="en-US" dirty="0"/>
                  <a:t>计算两个最低挖矿时间的差值</a:t>
                </a:r>
                <a:endParaRPr lang="en-US" altLang="zh-CN" dirty="0"/>
              </a:p>
              <a:p>
                <a:r>
                  <a:rPr lang="zh-CN" altLang="en-US" dirty="0"/>
                  <a:t>若差值低于区块广播时间，则有分叉；否则无</a:t>
                </a:r>
                <a:endParaRPr lang="en-US" altLang="zh-CN" dirty="0"/>
              </a:p>
              <a:p>
                <a:r>
                  <a:rPr lang="zh-CN" altLang="en-US" dirty="0"/>
                  <a:t>重复实验足够多次（如，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万）</a:t>
                </a:r>
                <a:endParaRPr lang="en-US" altLang="zh-CN" dirty="0"/>
              </a:p>
              <a:p>
                <a:r>
                  <a:rPr lang="zh-CN" altLang="en-US" dirty="0"/>
                  <a:t>有分叉数和实验次数比为分叉率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630D8-2FCA-32B4-87E5-9D1CF93BD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Computer Science: Algorithms">
            <a:extLst>
              <a:ext uri="{FF2B5EF4-FFF2-40B4-BE49-F238E27FC236}">
                <a16:creationId xmlns:a16="http://schemas.microsoft.com/office/drawing/2014/main" id="{A090A543-15A9-E131-6A01-144563755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982" y="4433081"/>
            <a:ext cx="4016993" cy="225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49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6726A-7DA6-8A96-F96D-5EA11BD90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51" name="Rectangle 10250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A606D-58FA-4D71-DC72-12B7EF2D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2743200"/>
            <a:ext cx="4648199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i="0" spc="530" dirty="0"/>
              <a:t>模型验证</a:t>
            </a:r>
            <a:br>
              <a:rPr lang="zh-CN" altLang="en-US" sz="3200" i="0" spc="530" dirty="0"/>
            </a:br>
            <a:r>
              <a:rPr lang="en-US" altLang="zh-CN" sz="3200" i="0" spc="530" dirty="0"/>
              <a:t>Model verification</a:t>
            </a:r>
          </a:p>
        </p:txBody>
      </p:sp>
      <p:pic>
        <p:nvPicPr>
          <p:cNvPr id="10244" name="Picture 4" descr="✓ Check Mark Button Emoji">
            <a:extLst>
              <a:ext uri="{FF2B5EF4-FFF2-40B4-BE49-F238E27FC236}">
                <a16:creationId xmlns:a16="http://schemas.microsoft.com/office/drawing/2014/main" id="{81FC461A-2B45-BBF3-0B03-63066F169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0797" y="1732836"/>
            <a:ext cx="3476820" cy="347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958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87975-0D7C-1CBE-75AE-DD239F79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9A83BD-07D1-C014-85E3-B4902F9D1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838" y="2723533"/>
            <a:ext cx="8977312" cy="25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2E2C-12AF-45EC-212F-1948C603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背景知识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9945-1BB4-34E7-E7D7-5F337877C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比特币区块链</a:t>
            </a:r>
            <a:endParaRPr lang="en-US" dirty="0"/>
          </a:p>
          <a:p>
            <a:r>
              <a:rPr lang="en-US" dirty="0" err="1"/>
              <a:t>分布式记账系统</a:t>
            </a:r>
            <a:endParaRPr lang="en-US" dirty="0"/>
          </a:p>
          <a:p>
            <a:pPr lvl="1"/>
            <a:r>
              <a:rPr lang="en-US" dirty="0" err="1"/>
              <a:t>记账节点称为</a:t>
            </a:r>
            <a:r>
              <a:rPr lang="zh-CN" altLang="en-US" dirty="0"/>
              <a:t>“</a:t>
            </a:r>
            <a:r>
              <a:rPr lang="en-US" dirty="0" err="1"/>
              <a:t>矿工</a:t>
            </a:r>
            <a:r>
              <a:rPr lang="zh-CN" altLang="en-US" dirty="0"/>
              <a:t>”</a:t>
            </a:r>
            <a:endParaRPr lang="en-US" dirty="0"/>
          </a:p>
          <a:p>
            <a:r>
              <a:rPr lang="en-US" dirty="0" err="1"/>
              <a:t>工作量证明共识机制</a:t>
            </a:r>
            <a:endParaRPr lang="en-US" dirty="0"/>
          </a:p>
          <a:p>
            <a:pPr lvl="1"/>
            <a:r>
              <a:rPr lang="en-US" dirty="0" err="1"/>
              <a:t>矿工争先计算一个数学难题</a:t>
            </a:r>
            <a:endParaRPr lang="en-US" dirty="0"/>
          </a:p>
          <a:p>
            <a:pPr lvl="1"/>
            <a:r>
              <a:rPr lang="en-US" dirty="0" err="1"/>
              <a:t>计算速度大体和算力</a:t>
            </a:r>
            <a:r>
              <a:rPr lang="zh-CN" altLang="en-US" dirty="0"/>
              <a:t>（“哈希率”）</a:t>
            </a:r>
            <a:r>
              <a:rPr lang="en-US" dirty="0" err="1"/>
              <a:t>成正比</a:t>
            </a:r>
            <a:endParaRPr lang="en-US" dirty="0"/>
          </a:p>
          <a:p>
            <a:pPr lvl="1"/>
            <a:r>
              <a:rPr lang="zh-CN" altLang="en-US" dirty="0"/>
              <a:t>先算好的人可以得到区块链奖励（一些比特币）</a:t>
            </a:r>
            <a:endParaRPr lang="en-US" altLang="zh-CN" dirty="0"/>
          </a:p>
          <a:p>
            <a:pPr lvl="1"/>
            <a:r>
              <a:rPr lang="zh-CN" altLang="en-US" dirty="0"/>
              <a:t>先算好的人要把“挖到”的区块广播给网络中其他矿工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Proof of Work – Crypviz">
            <a:extLst>
              <a:ext uri="{FF2B5EF4-FFF2-40B4-BE49-F238E27FC236}">
                <a16:creationId xmlns:a16="http://schemas.microsoft.com/office/drawing/2014/main" id="{7D7C063C-2852-5111-12D5-0885CD04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792" y="2191666"/>
            <a:ext cx="3141785" cy="31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Exponential Science Foundation – Medium">
            <a:extLst>
              <a:ext uri="{FF2B5EF4-FFF2-40B4-BE49-F238E27FC236}">
                <a16:creationId xmlns:a16="http://schemas.microsoft.com/office/drawing/2014/main" id="{7DC5EE2A-DCDA-A63A-B603-6B89E3B72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714" y="1"/>
            <a:ext cx="934266" cy="93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UCL Computer Science | London">
            <a:extLst>
              <a:ext uri="{FF2B5EF4-FFF2-40B4-BE49-F238E27FC236}">
                <a16:creationId xmlns:a16="http://schemas.microsoft.com/office/drawing/2014/main" id="{ECE1A7EE-A4C0-ADCA-1189-C27DC84E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656" y="115"/>
            <a:ext cx="934038" cy="93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33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UX Research framework to speed up your design process - Marvel Blog">
            <a:extLst>
              <a:ext uri="{FF2B5EF4-FFF2-40B4-BE49-F238E27FC236}">
                <a16:creationId xmlns:a16="http://schemas.microsoft.com/office/drawing/2014/main" id="{E802F88A-BED8-72B0-34C3-EAD924D61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1" r="31010" b="1"/>
          <a:stretch/>
        </p:blipFill>
        <p:spPr bwMode="auto">
          <a:xfrm>
            <a:off x="6096000" y="-2"/>
            <a:ext cx="609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BA834-02EA-4C86-FD02-1FACC63F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8" y="1082448"/>
            <a:ext cx="4596406" cy="1152144"/>
          </a:xfrm>
        </p:spPr>
        <p:txBody>
          <a:bodyPr>
            <a:normAutofit/>
          </a:bodyPr>
          <a:lstStyle/>
          <a:p>
            <a:r>
              <a:rPr lang="en-US" dirty="0" err="1"/>
              <a:t>研究思路</a:t>
            </a:r>
            <a:r>
              <a:rPr lang="zh-CN" altLang="en-US" dirty="0"/>
              <a:t> </a:t>
            </a:r>
            <a:br>
              <a:rPr lang="en-GB" altLang="zh-CN" dirty="0"/>
            </a:b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FF75A85-868C-3B3B-C38F-5DAD2239E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936676"/>
              </p:ext>
            </p:extLst>
          </p:nvPr>
        </p:nvGraphicFramePr>
        <p:xfrm>
          <a:off x="978161" y="1929803"/>
          <a:ext cx="5117839" cy="153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B723159C-37CC-2186-63D6-91B24889B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797128"/>
              </p:ext>
            </p:extLst>
          </p:nvPr>
        </p:nvGraphicFramePr>
        <p:xfrm>
          <a:off x="1433385" y="4063937"/>
          <a:ext cx="4572000" cy="1051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F8C1C8AB-FE2C-868F-830D-7C0D0C46AA65}"/>
              </a:ext>
            </a:extLst>
          </p:cNvPr>
          <p:cNvSpPr/>
          <p:nvPr/>
        </p:nvSpPr>
        <p:spPr>
          <a:xfrm rot="16200000">
            <a:off x="4798938" y="2633473"/>
            <a:ext cx="365480" cy="1306013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1CEB9F29-D643-C0E8-732B-D649590C836D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5400000">
            <a:off x="2647234" y="2255371"/>
            <a:ext cx="1120597" cy="3548294"/>
          </a:xfrm>
          <a:prstGeom prst="curvedConnector4">
            <a:avLst>
              <a:gd name="adj1" fmla="val 8861"/>
              <a:gd name="adj2" fmla="val 104353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49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7B97-12E5-C107-7E5A-4036F6B8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44" y="2743199"/>
            <a:ext cx="3355901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i="0" spc="530"/>
              <a:t>形式化建模</a:t>
            </a:r>
            <a:br>
              <a:rPr lang="en-US" altLang="zh-CN" sz="3200" i="0" spc="530"/>
            </a:br>
            <a:r>
              <a:rPr lang="en-US" sz="3200" i="0" spc="530"/>
              <a:t>Formal modeling</a:t>
            </a:r>
            <a:endParaRPr lang="en-US" sz="3200" spc="530"/>
          </a:p>
        </p:txBody>
      </p:sp>
      <p:pic>
        <p:nvPicPr>
          <p:cNvPr id="3074" name="Picture 2" descr="So what is mathematical modelling? | Ingeniare - Thoughts on Engineering  Education, Research and Leadership">
            <a:extLst>
              <a:ext uri="{FF2B5EF4-FFF2-40B4-BE49-F238E27FC236}">
                <a16:creationId xmlns:a16="http://schemas.microsoft.com/office/drawing/2014/main" id="{E90B98C9-79AC-3D9B-F544-C77E8F0036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8477" y="1365292"/>
            <a:ext cx="4127416" cy="412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5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9581-D427-A711-8296-C0DCCC36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089980"/>
            <a:ext cx="8977511" cy="1073825"/>
          </a:xfrm>
        </p:spPr>
        <p:txBody>
          <a:bodyPr/>
          <a:lstStyle/>
          <a:p>
            <a:r>
              <a:rPr lang="en-US" dirty="0" err="1"/>
              <a:t>分叉的形成</a:t>
            </a:r>
            <a:br>
              <a:rPr lang="en-US" dirty="0"/>
            </a:br>
            <a:r>
              <a:rPr lang="en-US" dirty="0"/>
              <a:t>Fork generation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39CB3D0-5EFC-DA39-B914-A8802B79F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0641" y="2112853"/>
            <a:ext cx="8977312" cy="2811686"/>
          </a:xfrm>
        </p:spPr>
      </p:pic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383F35B-01CE-5047-C64B-C8D9CA1C5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443596"/>
              </p:ext>
            </p:extLst>
          </p:nvPr>
        </p:nvGraphicFramePr>
        <p:xfrm>
          <a:off x="1051862" y="4878775"/>
          <a:ext cx="10114670" cy="2137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2759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0221-C339-211B-7DEE-5F7BE5EC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区块挖成</a:t>
            </a:r>
            <a:r>
              <a:rPr lang="en-US" altLang="zh-CN" dirty="0"/>
              <a:t>—</a:t>
            </a:r>
            <a:r>
              <a:rPr lang="zh-CN" altLang="en-US" dirty="0"/>
              <a:t>伯努利過程</a:t>
            </a:r>
            <a:br>
              <a:rPr lang="en-US" altLang="zh-CN" dirty="0"/>
            </a:br>
            <a:r>
              <a:rPr lang="en-US" altLang="zh-CN" dirty="0"/>
              <a:t>Arrival of Mined block – a Bernoulli process</a:t>
            </a:r>
            <a:endParaRPr lang="en-US" dirty="0"/>
          </a:p>
        </p:txBody>
      </p:sp>
      <p:pic>
        <p:nvPicPr>
          <p:cNvPr id="4098" name="Picture 2" descr="Figure">
            <a:extLst>
              <a:ext uri="{FF2B5EF4-FFF2-40B4-BE49-F238E27FC236}">
                <a16:creationId xmlns:a16="http://schemas.microsoft.com/office/drawing/2014/main" id="{E3EF2916-24D8-6D6F-1FC2-03CEA0BACF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3" b="12610"/>
          <a:stretch/>
        </p:blipFill>
        <p:spPr bwMode="auto">
          <a:xfrm>
            <a:off x="7836667" y="2505670"/>
            <a:ext cx="3003931" cy="263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44A2CF-DBFA-456C-57FD-C620E8AEF28B}"/>
                  </a:ext>
                </a:extLst>
              </p:cNvPr>
              <p:cNvSpPr txBox="1"/>
              <p:nvPr/>
            </p:nvSpPr>
            <p:spPr>
              <a:xfrm>
                <a:off x="986011" y="3705999"/>
                <a:ext cx="6097836" cy="1349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ⅆ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44A2CF-DBFA-456C-57FD-C620E8AE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011" y="3705999"/>
                <a:ext cx="6097836" cy="1349408"/>
              </a:xfrm>
              <a:prstGeom prst="rect">
                <a:avLst/>
              </a:prstGeom>
              <a:blipFill>
                <a:blip r:embed="rId3"/>
                <a:stretch>
                  <a:fillRect t="-47664" b="-134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E321A9-09CB-297B-A0A4-A366E2FCD6B1}"/>
                  </a:ext>
                </a:extLst>
              </p:cNvPr>
              <p:cNvSpPr txBox="1"/>
              <p:nvPr/>
            </p:nvSpPr>
            <p:spPr>
              <a:xfrm>
                <a:off x="1620442" y="2505670"/>
                <a:ext cx="50227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每一个矿工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对应的算力为</a:t>
                </a:r>
                <a:r>
                  <a:rPr 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dirty="0" err="1"/>
                  <a:t>算力越高</a:t>
                </a:r>
                <a:r>
                  <a:rPr lang="zh-CN" altLang="en-US" dirty="0"/>
                  <a:t>，区块挖成用时越短</a:t>
                </a:r>
                <a:endParaRPr lang="en-US" altLang="zh-CN" dirty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zh-CN" altLang="en-US" dirty="0"/>
                  <a:t>第一个区块挖成的时间分布符合</a:t>
                </a:r>
                <a:r>
                  <a:rPr lang="zh-CN" altLang="en-US" b="1" dirty="0"/>
                  <a:t>指数分布</a:t>
                </a:r>
                <a:r>
                  <a:rPr lang="zh-CN" altLang="en-US" dirty="0"/>
                  <a:t>，其概率密度函数</a:t>
                </a:r>
                <a:r>
                  <a:rPr lang="zh-CN" altLang="en-GB" dirty="0"/>
                  <a:t>及</a:t>
                </a:r>
                <a:r>
                  <a:rPr lang="zh-CN" altLang="en-US" dirty="0"/>
                  <a:t>累积密度函数分别为</a:t>
                </a: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E321A9-09CB-297B-A0A4-A366E2FCD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42" y="2505670"/>
                <a:ext cx="5022730" cy="1200329"/>
              </a:xfrm>
              <a:prstGeom prst="rect">
                <a:avLst/>
              </a:prstGeom>
              <a:blipFill>
                <a:blip r:embed="rId4"/>
                <a:stretch>
                  <a:fillRect l="-1008" t="-2105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062346-894A-8D46-D871-FC78F99B7BF8}"/>
                  </a:ext>
                </a:extLst>
              </p:cNvPr>
              <p:cNvSpPr txBox="1"/>
              <p:nvPr/>
            </p:nvSpPr>
            <p:spPr>
              <a:xfrm>
                <a:off x="6832733" y="2505670"/>
                <a:ext cx="14092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062346-894A-8D46-D871-FC78F99B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733" y="2505670"/>
                <a:ext cx="140928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B9980D-92A4-4529-1FB7-AB1FCEE0D22A}"/>
                  </a:ext>
                </a:extLst>
              </p:cNvPr>
              <p:cNvSpPr txBox="1"/>
              <p:nvPr/>
            </p:nvSpPr>
            <p:spPr>
              <a:xfrm>
                <a:off x="10014496" y="5137265"/>
                <a:ext cx="14092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B9980D-92A4-4529-1FB7-AB1FCEE0D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496" y="5137265"/>
                <a:ext cx="14092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693E88-B8BF-3049-B371-1A9A1EA67C42}"/>
                  </a:ext>
                </a:extLst>
              </p:cNvPr>
              <p:cNvSpPr txBox="1"/>
              <p:nvPr/>
            </p:nvSpPr>
            <p:spPr>
              <a:xfrm>
                <a:off x="2536680" y="4978470"/>
                <a:ext cx="47032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矿工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dirty="0"/>
                  <a:t>未</a:t>
                </a:r>
                <a:r>
                  <a:rPr lang="en-US" dirty="0"/>
                  <a:t>能在时间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内挖到下一个区块</a:t>
                </a:r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693E88-B8BF-3049-B371-1A9A1EA67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680" y="4978470"/>
                <a:ext cx="4703240" cy="646331"/>
              </a:xfrm>
              <a:prstGeom prst="rect">
                <a:avLst/>
              </a:prstGeom>
              <a:blipFill>
                <a:blip r:embed="rId7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FFDA66-4B42-1955-35AA-5B05213D6C17}"/>
                  </a:ext>
                </a:extLst>
              </p:cNvPr>
              <p:cNvSpPr txBox="1"/>
              <p:nvPr/>
            </p:nvSpPr>
            <p:spPr>
              <a:xfrm>
                <a:off x="1620441" y="5360818"/>
                <a:ext cx="8137169" cy="1348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区块时间期望为</a:t>
                </a:r>
                <a:r>
                  <a:rPr lang="en-US" sz="18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nary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令</a:t>
                </a:r>
                <a:r>
                  <a:rPr lang="el-GR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box>
                      <m:boxPr>
                        <m:ctrl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nary>
                      </m:e>
                    </m:box>
                  </m:oMath>
                </a14:m>
                <a:r>
                  <a:rPr lang="en-US" dirty="0" err="1"/>
                  <a:t>表示比特币区块链网络内总算力</a:t>
                </a:r>
                <a:r>
                  <a:rPr lang="zh-CN" altLang="en-US" dirty="0"/>
                  <a:t>，那么，因为区块时间稳定在</a:t>
                </a:r>
                <a:r>
                  <a:rPr lang="en-US" altLang="zh-CN" dirty="0"/>
                  <a:t>60</a:t>
                </a:r>
                <a:r>
                  <a:rPr lang="zh-CN" altLang="en-US" dirty="0"/>
                  <a:t>秒</a:t>
                </a:r>
                <a:r>
                  <a:rPr lang="en-US" altLang="zh-CN" dirty="0"/>
                  <a:t>/min</a:t>
                </a:r>
                <a:r>
                  <a:rPr lang="zh-CN" altLang="en-US" dirty="0"/>
                  <a:t> * 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600</a:t>
                </a:r>
                <a:r>
                  <a:rPr lang="zh-CN" altLang="en-US" dirty="0"/>
                  <a:t>秒，所以理论框架下算力总和总是约为</a:t>
                </a:r>
                <a:r>
                  <a:rPr lang="en-US" altLang="zh-CN" dirty="0"/>
                  <a:t>1/600</a:t>
                </a:r>
                <a:r>
                  <a:rPr lang="zh-CN" altLang="en-US" dirty="0"/>
                  <a:t>。</a:t>
                </a:r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FFDA66-4B42-1955-35AA-5B05213D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441" y="5360818"/>
                <a:ext cx="8137169" cy="1348767"/>
              </a:xfrm>
              <a:prstGeom prst="rect">
                <a:avLst/>
              </a:prstGeom>
              <a:blipFill>
                <a:blip r:embed="rId8"/>
                <a:stretch>
                  <a:fillRect l="-623" t="-4630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38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273AD-FE88-B4CF-6663-59A363DE3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2" name="Rectangle 9231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34" name="Rectangle 9233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6" name="Rectangle 9235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llustrated Derivation Process: y = x/a + a/x Mathematical Steps | AI Art  Generator | Easy-Peasy.AI">
            <a:extLst>
              <a:ext uri="{FF2B5EF4-FFF2-40B4-BE49-F238E27FC236}">
                <a16:creationId xmlns:a16="http://schemas.microsoft.com/office/drawing/2014/main" id="{7B13D15B-1104-4C41-74BB-6E0FAE8D9F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4" b="25826"/>
          <a:stretch/>
        </p:blipFill>
        <p:spPr bwMode="auto">
          <a:xfrm>
            <a:off x="-149" y="-5291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8" name="Freeform: Shape 9237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1856" y="934541"/>
            <a:ext cx="10329631" cy="4992275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9985794"/>
              <a:gd name="connsiteY0" fmla="*/ 1551223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7333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1 w 9985794"/>
              <a:gd name="connsiteY0" fmla="*/ 1686702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1" y="1686702"/>
                </a:moveTo>
                <a:cubicBezTo>
                  <a:pt x="1" y="1124468"/>
                  <a:pt x="0" y="562234"/>
                  <a:pt x="0" y="0"/>
                </a:cubicBez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61581-4B08-30B5-32B1-850F2C9A0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82" y="2498165"/>
            <a:ext cx="4536336" cy="201632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20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推导</a:t>
            </a:r>
            <a:br>
              <a:rPr lang="en-US" altLang="zh-CN" sz="3200" i="0" spc="53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3200" i="0" spc="530">
                <a:solidFill>
                  <a:schemeClr val="accent1">
                    <a:lumMod val="60000"/>
                    <a:lumOff val="40000"/>
                  </a:schemeClr>
                </a:solidFill>
              </a:rPr>
              <a:t>Derivation</a:t>
            </a:r>
            <a:endParaRPr lang="en-US" sz="3200" spc="53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9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723D-EB60-284E-48FA-B9CBCC593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D52F-ADB3-5601-8B45-6308CC310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分叉率计算</a:t>
            </a:r>
            <a:br>
              <a:rPr lang="en-US" altLang="zh-CN" dirty="0"/>
            </a:br>
            <a:r>
              <a:rPr lang="en-US" altLang="zh-CN" dirty="0"/>
              <a:t>Derivation of Fork Rate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B3FEE-A203-0095-586D-B8367D94E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1345" y="2419639"/>
                <a:ext cx="9384536" cy="3452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给定矿工们的算力分布</a:t>
                </a:r>
                <a:r>
                  <a:rPr lang="en-US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dirty="0"/>
                  <a:t>两个最快矿工挖矿时间分别为</a:t>
                </a:r>
                <a:r>
                  <a:rPr lang="en-US" sz="1800" kern="1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和</a:t>
                </a:r>
                <a:r>
                  <a:rPr lang="en-US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的概率为</a:t>
                </a:r>
                <a:r>
                  <a:rPr lang="zh-CN" altLang="en-US" dirty="0"/>
                  <a:t>：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m:rPr>
                              <m:lit/>
                            </m:r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18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8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zh-CN" sz="1800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CN" sz="1800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其中</a:t>
                </a:r>
                <a:r>
                  <a:rPr lang="zh-CN" altLang="en-US" dirty="0"/>
                  <a:t>，</a:t>
                </a:r>
                <a:r>
                  <a:rPr lang="en-US" dirty="0" err="1"/>
                  <a:t>单位阶跃函数</a:t>
                </a:r>
                <a14:m>
                  <m:oMath xmlns:m="http://schemas.openxmlformats.org/officeDocument/2006/math">
                    <m:r>
                      <a:rPr lang="en-US" i="1"/>
                      <m:t>𝜃</m:t>
                    </m:r>
                    <m:r>
                      <a:rPr lang="en-US"/>
                      <m:t>(</m:t>
                    </m:r>
                    <m:r>
                      <a:rPr lang="en-US" i="1"/>
                      <m:t>𝑡</m:t>
                    </m:r>
                    <m:r>
                      <a:rPr lang="en-US" i="1"/>
                      <m:t>′−</m:t>
                    </m:r>
                    <m:r>
                      <a:rPr lang="en-US" i="1"/>
                      <m:t>𝑡</m:t>
                    </m:r>
                    <m:r>
                      <a:rPr lang="en-US"/>
                      <m:t>)</m:t>
                    </m:r>
                    <m:r>
                      <a:rPr lang="en-US" i="1"/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/>
                        </m:ctrlPr>
                      </m:dPr>
                      <m:e>
                        <m:eqArr>
                          <m:eqArrPr>
                            <m:ctrlPr>
                              <a:rPr lang="en-US" i="1"/>
                            </m:ctrlPr>
                          </m:eqArrPr>
                          <m:e>
                            <m:r>
                              <a:rPr lang="en-US" i="1"/>
                              <m:t>1,  &amp;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′</m:t>
                            </m:r>
                            <m:r>
                              <a:rPr lang="zh-CN" altLang="en-US"/>
                              <m:t>≥</m:t>
                            </m:r>
                            <m:r>
                              <a:rPr lang="en-US" i="1"/>
                              <m:t>𝑡</m:t>
                            </m:r>
                          </m:e>
                          <m:e>
                            <m:r>
                              <a:rPr lang="en-US" i="1"/>
                              <m:t>0,  &amp;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′</m:t>
                            </m:r>
                            <m:r>
                              <a:rPr lang="en-US"/>
                              <m:t>&lt;</m:t>
                            </m:r>
                            <m:r>
                              <a:rPr lang="en-US" i="1"/>
                              <m:t>𝑡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。那么</a:t>
                </a:r>
                <a:r>
                  <a:rPr lang="en-US" dirty="0" err="1"/>
                  <a:t>两个最快矿工挖矿时间相差正好为</a:t>
                </a:r>
                <a:r>
                  <a:rPr lang="en-US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US" dirty="0"/>
                  <a:t>的概率是</a:t>
                </a:r>
                <a:r>
                  <a:rPr lang="zh-CN" altLang="en-US" dirty="0"/>
                  <a:t>：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e>
                          <m:r>
                            <m:rPr>
                              <m:lit/>
                            </m:r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}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800" b="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𝑡𝑑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0" kern="100" smtClean="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m:rPr>
                                  <m:lit/>
                                </m:r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分叉生成条件是</a:t>
                </a:r>
                <a:r>
                  <a:rPr lang="zh-CN" altLang="en-US" dirty="0"/>
                  <a:t>，第二快矿工在得到第一块矿工的区块前已经挖好自己的区块，即，最快两位矿工挖矿时间差</a:t>
                </a:r>
                <a:r>
                  <a:rPr lang="zh-CN" altLang="en-GB" dirty="0"/>
                  <a:t>要</a:t>
                </a:r>
                <a:r>
                  <a:rPr lang="zh-CN" altLang="en-US" dirty="0"/>
                  <a:t>小于区块广播时间。那么给定区块广播时间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800" b="0" i="0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，分叉率可表示为：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  <m:nary>
                            <m:naryPr>
                              <m:sup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</m:e>
                                <m:e>
                                  <m:r>
                                    <m:rPr>
                                      <m:lit/>
                                    </m:r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lit/>
                                    </m:r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}</m:t>
                                  </m:r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lit/>
                                    </m:r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lit/>
                                    </m:r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}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nary>
                        <m:naryPr>
                          <m:sup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lit/>
                                </m:r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sz="1800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sup>
                                  </m:sSup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9B3FEE-A203-0095-586D-B8367D94E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1345" y="2419639"/>
                <a:ext cx="9384536" cy="3452351"/>
              </a:xfrm>
              <a:blipFill>
                <a:blip r:embed="rId2"/>
                <a:stretch>
                  <a:fillRect l="-135" t="-8059" b="-3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phic 12" descr="Fork In Road with solid fill">
            <a:extLst>
              <a:ext uri="{FF2B5EF4-FFF2-40B4-BE49-F238E27FC236}">
                <a16:creationId xmlns:a16="http://schemas.microsoft.com/office/drawing/2014/main" id="{4007533C-F3C5-E865-00D8-6E7795BF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1480" y="11205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4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69740-EFBD-AEC8-97A9-A6FDC1A8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6B1C-227F-4463-59FD-E99BE930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9198122" cy="1073825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分叉率计算</a:t>
            </a:r>
            <a:r>
              <a:rPr lang="en-GB" altLang="zh-CN" dirty="0"/>
              <a:t>—</a:t>
            </a:r>
            <a:r>
              <a:rPr lang="zh-CN" altLang="en-GB" dirty="0"/>
              <a:t>特殊情况</a:t>
            </a:r>
            <a:br>
              <a:rPr lang="en-US" altLang="zh-CN" dirty="0"/>
            </a:br>
            <a:r>
              <a:rPr lang="en-US" altLang="zh-CN" dirty="0"/>
              <a:t>Derivation of Fork Rate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special </a:t>
            </a:r>
            <a:r>
              <a:rPr lang="en-US" altLang="zh-CN" dirty="0" err="1"/>
              <a:t>COnditions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19303-7D93-7AB3-EDEC-F7AFF985E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7618" y="2419639"/>
                <a:ext cx="10080435" cy="3452351"/>
              </a:xfrm>
            </p:spPr>
            <p:txBody>
              <a:bodyPr>
                <a:noAutofit/>
              </a:bodyPr>
              <a:lstStyle/>
              <a:p>
                <a:r>
                  <a:rPr lang="en-US" sz="1000" dirty="0"/>
                  <a:t>给定任意算力联合概率分布</a:t>
                </a:r>
                <a:r>
                  <a:rPr lang="en-US" sz="1000" kern="100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000" i="1" kern="10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1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GB" sz="1000" b="0" i="1" kern="100" smtClean="0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  <m:r>
                      <a:rPr lang="en-GB" sz="1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GB" sz="1000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en-US" sz="1000" dirty="0"/>
                  <a:t>，</a:t>
                </a:r>
                <a:r>
                  <a:rPr lang="en-US" sz="1000" dirty="0" err="1"/>
                  <a:t>两个最快矿工挖矿时间为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000" i="1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a:rPr lang="en-GB" sz="1000" kern="10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000" dirty="0"/>
                  <a:t>的函数：</a:t>
                </a: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000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  <m:nary>
                            <m:naryPr>
                              <m:supHide m:val="on"/>
                              <m:ctrl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</m:e>
                                <m:e>
                                  <m:r>
                                    <m:rPr>
                                      <m:lit/>
                                    </m:r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lit/>
                                    </m:r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}</m:t>
                                  </m:r>
                                </m:e>
                              </m:d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lit/>
                                    </m:r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lit/>
                                    </m:r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}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1000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nary>
                        <m:naryPr>
                          <m:supHide m:val="on"/>
                          <m:ctrlP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lit/>
                                </m:r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000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000" i="1" kern="100"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1000" i="1" kern="100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000" kern="100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Δ</m:t>
                                          </m:r>
                                        </m:e>
                                        <m:sub>
                                          <m:r>
                                            <a:rPr lang="en-US" sz="1000" i="1" kern="100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000" i="1" kern="100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000" i="1" kern="100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sz="1000" kern="100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000" i="1" kern="100"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000" i="1" kern="100"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000" i="1" kern="100"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000" i="1" kern="100"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sup>
                                  </m:sSup>
                                </m:den>
                              </m:f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000" i="1" kern="100"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0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000" kern="100" dirty="0" err="1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一般情况下</a:t>
                </a:r>
                <a:r>
                  <a:rPr lang="zh-CN" altLang="en-US" sz="10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，该表达式运算复杂度数量级为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00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d>
                      <m:dPr>
                        <m:ctrlPr>
                          <a:rPr lang="el-GR" altLang="zh-CN" sz="100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sz="100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sz="1000" b="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altLang="zh-CN" sz="1000" b="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000" dirty="0"/>
                  <a:t>，</a:t>
                </a:r>
                <a:r>
                  <a:rPr lang="en-GB" altLang="zh-CN" sz="1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zh-CN" sz="1000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altLang="zh-CN" sz="100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≫</m:t>
                    </m:r>
                    <m:r>
                      <a:rPr lang="en-GB" altLang="zh-CN" sz="1000" b="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000" dirty="0"/>
                  <a:t>为一维积分计算量</a:t>
                </a:r>
                <a:r>
                  <a:rPr lang="zh-CN" altLang="en-US" sz="1000" dirty="0"/>
                  <a:t>，</a:t>
                </a:r>
                <a:r>
                  <a:rPr lang="en-GB" altLang="zh-CN" sz="1000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zh-CN" sz="1000" i="1" kern="1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sz="1000" dirty="0"/>
                  <a:t>为矿工数</a:t>
                </a:r>
                <a:r>
                  <a:rPr lang="zh-CN" altLang="en-US" sz="1000" dirty="0"/>
                  <a:t>。</a:t>
                </a:r>
                <a:endParaRPr lang="en-US" sz="1000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dirty="0" err="1"/>
                  <a:t>当矿工们的算力两两独立</a:t>
                </a:r>
                <a:r>
                  <a:rPr lang="zh-CN" altLang="en-US" sz="1000" dirty="0"/>
                  <a:t>，即</a:t>
                </a:r>
                <a14:m>
                  <m:oMath xmlns:m="http://schemas.openxmlformats.org/officeDocument/2006/math">
                    <m:r>
                      <a:rPr lang="en-US" sz="1000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zh-CN" sz="10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1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0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zh-CN" sz="1000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⊥</m:t>
                    </m:r>
                    <m:sSub>
                      <m:sSubPr>
                        <m:ctrlP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0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000" kern="100" dirty="0" err="1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sz="10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，该表达式可化简为：</a:t>
                </a:r>
                <a:endParaRPr lang="en-US" altLang="zh-CN" sz="1000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000" i="1" kern="100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i="1" kern="100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000" i="1" kern="10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000" i="1"/>
                        <m:t>1−</m:t>
                      </m:r>
                      <m:nary>
                        <m:naryPr>
                          <m:ctrlPr>
                            <a:rPr lang="en-US" sz="1000" i="1"/>
                          </m:ctrlPr>
                        </m:naryPr>
                        <m:sub>
                          <m:r>
                            <a:rPr lang="en-US" sz="1000" i="1"/>
                            <m:t>0</m:t>
                          </m:r>
                        </m:sub>
                        <m:sup>
                          <m:r>
                            <a:rPr lang="zh-CN" altLang="en-US" sz="1000" i="1"/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i="1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000" i="1"/>
                                  </m:ctrlPr>
                                </m:naryPr>
                                <m:sub>
                                  <m:r>
                                    <a:rPr lang="en-US" sz="1000" i="1"/>
                                    <m:t>𝑖</m:t>
                                  </m:r>
                                </m:sub>
                                <m:sup>
                                  <m:r>
                                    <a:rPr lang="en-US" sz="1000" i="1"/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1000" i="1"/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trlPr>
                                            <a:rPr lang="en-US" sz="1000" i="1"/>
                                          </m:ctrlPr>
                                        </m:naryPr>
                                        <m:sub>
                                          <m:r>
                                            <a:rPr lang="en-US" sz="1000" i="1"/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1000" i="1"/>
                                            <m:t>∞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1000" i="1"/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10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i="1"/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i="1"/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000" i="1"/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000" i="1"/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000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000" i="1"/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000" i="1"/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sz="1000" i="1"/>
                                                <m:t>𝑑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000" i="1"/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000" i="1"/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000" i="1"/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sz="1000" i="1"/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/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000" i="1"/>
                                                    <m:t>𝑥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000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000" i="1"/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000" i="1"/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nary>
                                      <m:nary>
                                        <m:naryPr>
                                          <m:chr m:val="∏"/>
                                          <m:supHide m:val="on"/>
                                          <m:ctrlPr>
                                            <a:rPr lang="en-US" sz="1000" i="1"/>
                                          </m:ctrlPr>
                                        </m:naryPr>
                                        <m:sub>
                                          <m:r>
                                            <a:rPr lang="en-US" sz="1000" i="1"/>
                                            <m:t>𝑗</m:t>
                                          </m:r>
                                          <m:r>
                                            <a:rPr lang="zh-CN" altLang="en-US" sz="1000" i="1"/>
                                            <m:t>≠</m:t>
                                          </m:r>
                                          <m:r>
                                            <a:rPr lang="en-US" sz="1000" i="1"/>
                                            <m:t>𝑖</m:t>
                                          </m:r>
                                        </m:sub>
                                        <m:sup/>
                                        <m:e>
                                          <m:nary>
                                            <m:naryPr>
                                              <m:ctrlPr>
                                                <a:rPr lang="en-US" sz="1000" i="1"/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sz="1000" i="1"/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sz="1000" i="1"/>
                                                <m:t>∞</m:t>
                                              </m:r>
                                            </m:sup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1000" i="1"/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1000" i="1"/>
                                                    <m:t>𝑝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000" i="1"/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000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000" i="1"/>
                                                            <m:t>𝜆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000" i="1"/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US" sz="1000" i="1"/>
                                                    <m:t>𝑑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000" i="1"/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000" i="1"/>
                                                        <m:t>𝜆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000" i="1"/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p>
                                                    <m:sSupPr>
                                                      <m:ctrlPr>
                                                        <a:rPr lang="en-US" sz="1000" i="1"/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1000" i="1"/>
                                                        <m:t>𝑒</m:t>
                                                      </m:r>
                                                    </m:e>
                                                    <m:sup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000" i="1"/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000" i="1"/>
                                                            <m:t>Δ</m:t>
                                                          </m:r>
                                                          <m:r>
                                                            <a:rPr lang="en-US" sz="1000" i="1"/>
                                                            <m:t>+</m:t>
                                                          </m:r>
                                                          <m:r>
                                                            <a:rPr lang="en-US" sz="1000" i="1"/>
                                                            <m:t>𝑥</m:t>
                                                          </m:r>
                                                        </m:e>
                                                      </m:d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000" i="1"/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000" i="1"/>
                                                            <m:t>𝜆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000" i="1"/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sup>
                                                  </m:sSup>
                                                </m:den>
                                              </m:f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d>
                          <m:r>
                            <a:rPr lang="en-US" sz="1000" i="1"/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000" dirty="0"/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zh-CN" altLang="en-GB" sz="10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此时</a:t>
                </a:r>
                <a:r>
                  <a:rPr lang="zh-CN" altLang="en-US" sz="10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运算复杂度</a:t>
                </a:r>
                <a:r>
                  <a:rPr lang="zh-CN" altLang="en-US" sz="1000" dirty="0"/>
                  <a:t>数量级</a:t>
                </a:r>
                <a:r>
                  <a:rPr lang="zh-CN" altLang="en-US" sz="10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00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d>
                      <m:dPr>
                        <m:ctrlPr>
                          <a:rPr lang="el-GR" altLang="zh-CN" sz="100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sz="100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sz="1000" b="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altLang="zh-CN" sz="1000" b="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000" dirty="0"/>
                  <a:t>。</a:t>
                </a:r>
                <a:endParaRPr lang="en-US" altLang="zh-CN" sz="1000" dirty="0"/>
              </a:p>
              <a:p>
                <a:pPr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000" dirty="0" err="1"/>
                  <a:t>当矿工们的算力独立同分布</a:t>
                </a:r>
                <a:r>
                  <a:rPr lang="zh-CN" altLang="en-US" sz="1000" dirty="0"/>
                  <a:t>（</a:t>
                </a:r>
                <a:r>
                  <a:rPr lang="en-US" altLang="zh-CN" sz="1000" dirty="0" err="1"/>
                  <a:t>iid</a:t>
                </a:r>
                <a:r>
                  <a:rPr lang="zh-CN" altLang="en-US" sz="1000" dirty="0"/>
                  <a:t>）时，</a:t>
                </a:r>
                <a:r>
                  <a:rPr lang="zh-CN" altLang="en-US" sz="1000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表达式可进一步化简为：</a:t>
                </a:r>
                <a:endParaRPr lang="en-GB" altLang="zh-CN" sz="1000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0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0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10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0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=1−</m:t>
                      </m:r>
                      <m:r>
                        <a:rPr lang="en-US" sz="10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𝑁</m:t>
                      </m:r>
                      <m:nary>
                        <m:naryPr>
                          <m:ctrlPr>
                            <a:rPr lang="en-US" sz="10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0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10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0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0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trlPr>
                                        <a:rPr lang="en-US" sz="10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0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zh-CN" altLang="en-US" sz="10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sz="1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sz="1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</m:d>
                                          <m:r>
                                            <a:rPr lang="en-US" sz="1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sz="1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𝜆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  <m:sSup>
                                <m:sSupPr>
                                  <m:ctrlPr>
                                    <a:rPr lang="en-US" sz="10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000" i="1" kern="100">
                                          <a:effectLst/>
                                          <a:latin typeface="Cambria Math" panose="02040503050406030204" pitchFamily="18" charset="0"/>
                                          <a:ea typeface="DengXian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trlPr>
                                            <a:rPr lang="en-US" sz="1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sz="10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DengXian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∞</m:t>
                                          </m:r>
                                        </m:sup>
                                        <m:e>
                                          <m:f>
                                            <m:fPr>
                                              <m:ctrlP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0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ngXia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0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ngXia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sz="10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DengXian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𝜆</m:t>
                                              </m:r>
                                            </m:num>
                                            <m:den>
                                              <m:sSup>
                                                <m:sSupPr>
                                                  <m:ctrlPr>
                                                    <a:rPr lang="en-US" sz="10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ngXia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10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ngXia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𝑒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10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000" i="1" kern="100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DengXian" panose="0201060003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sz="1000" i="1" kern="100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DengXian" panose="0201060003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Δ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000" i="1" kern="100">
                                                              <a:effectLst/>
                                                              <a:latin typeface="Cambria Math" panose="02040503050406030204" pitchFamily="18" charset="0"/>
                                                              <a:ea typeface="DengXian" panose="02010600030101010101" pitchFamily="2" charset="-122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0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0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DengXian" panose="02010600030101010101" pitchFamily="2" charset="-122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en-US" sz="10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DengXian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𝜆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0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n-US" sz="10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0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altLang="zh-CN" sz="10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:r>
                  <a:rPr lang="zh-CN" altLang="en-GB" sz="10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此时</a:t>
                </a:r>
                <a:r>
                  <a:rPr lang="zh-CN" altLang="en-US" sz="1000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运算复杂度</a:t>
                </a:r>
                <a:r>
                  <a:rPr lang="zh-CN" altLang="en-US" sz="1000" dirty="0"/>
                  <a:t>数量级</a:t>
                </a:r>
                <a:r>
                  <a:rPr lang="zh-CN" altLang="en-GB" sz="1000" dirty="0"/>
                  <a:t>降为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600" i="1" kern="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Ο</m:t>
                    </m:r>
                    <m:d>
                      <m:dPr>
                        <m:ctrlPr>
                          <a:rPr lang="el-GR" altLang="zh-CN" sz="1600" i="1" kern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CN" sz="160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altLang="zh-CN" sz="1600" b="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altLang="zh-CN" sz="1600" b="0" i="1" kern="1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000" dirty="0"/>
                  <a:t>。</a:t>
                </a:r>
                <a:endParaRPr lang="en-US" sz="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19303-7D93-7AB3-EDEC-F7AFF985E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7618" y="2419639"/>
                <a:ext cx="10080435" cy="3452351"/>
              </a:xfrm>
              <a:blipFill>
                <a:blip r:embed="rId2"/>
                <a:stretch>
                  <a:fillRect t="-6960" b="-15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786934-E539-5B40-DE38-9C56D9364675}"/>
              </a:ext>
            </a:extLst>
          </p:cNvPr>
          <p:cNvSpPr txBox="1"/>
          <p:nvPr/>
        </p:nvSpPr>
        <p:spPr>
          <a:xfrm>
            <a:off x="1057618" y="62465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还可以再简化吗</a:t>
            </a:r>
            <a:r>
              <a:rPr lang="zh-CN" altLang="en-US" i="1" dirty="0"/>
              <a:t>？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67201948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872</Words>
  <Application>Microsoft Macintosh PowerPoint</Application>
  <PresentationFormat>Widescreen</PresentationFormat>
  <Paragraphs>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DengXian</vt:lpstr>
      <vt:lpstr>Aptos</vt:lpstr>
      <vt:lpstr>Arial</vt:lpstr>
      <vt:lpstr>Cambria Math</vt:lpstr>
      <vt:lpstr>Trade Gothic Next Cond</vt:lpstr>
      <vt:lpstr>Trade Gothic Next Light</vt:lpstr>
      <vt:lpstr>Wingdings</vt:lpstr>
      <vt:lpstr>LimelightVTI</vt:lpstr>
      <vt:lpstr>算力集中如何影响共识竞争</vt:lpstr>
      <vt:lpstr>背景知识 Background</vt:lpstr>
      <vt:lpstr>研究思路  research Framework</vt:lpstr>
      <vt:lpstr>形式化建模 Formal modeling</vt:lpstr>
      <vt:lpstr>分叉的形成 Fork generation</vt:lpstr>
      <vt:lpstr>区块挖成—伯努利過程 Arrival of Mined block – a Bernoulli process</vt:lpstr>
      <vt:lpstr>推导 Derivation</vt:lpstr>
      <vt:lpstr>分叉率计算 Derivation of Fork Rate</vt:lpstr>
      <vt:lpstr>分叉率计算—特殊情况 Derivation of Fork Rate – special COnditions</vt:lpstr>
      <vt:lpstr>算力分布 Hash rate distribution</vt:lpstr>
      <vt:lpstr>历史观测 Historical OBservation</vt:lpstr>
      <vt:lpstr>数据 Data</vt:lpstr>
      <vt:lpstr>参数估计 Parameter Estimation</vt:lpstr>
      <vt:lpstr>历史算力分布 Historical Hash rate distribution</vt:lpstr>
      <vt:lpstr>模拟 Simulation</vt:lpstr>
      <vt:lpstr>环境编译 Environment Encoding</vt:lpstr>
      <vt:lpstr>模型验证 Model verification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Xu, Java</dc:creator>
  <cp:lastModifiedBy>Xu, Java</cp:lastModifiedBy>
  <cp:revision>71</cp:revision>
  <dcterms:created xsi:type="dcterms:W3CDTF">2024-10-12T13:04:43Z</dcterms:created>
  <dcterms:modified xsi:type="dcterms:W3CDTF">2024-10-12T18:59:29Z</dcterms:modified>
</cp:coreProperties>
</file>