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29" r:id="rId2"/>
    <p:sldId id="503" r:id="rId3"/>
    <p:sldId id="442" r:id="rId4"/>
    <p:sldId id="498" r:id="rId5"/>
    <p:sldId id="499" r:id="rId6"/>
    <p:sldId id="500" r:id="rId7"/>
    <p:sldId id="501" r:id="rId8"/>
    <p:sldId id="502" r:id="rId9"/>
    <p:sldId id="476" r:id="rId10"/>
    <p:sldId id="477" r:id="rId11"/>
    <p:sldId id="478" r:id="rId12"/>
    <p:sldId id="475" r:id="rId13"/>
    <p:sldId id="443" r:id="rId14"/>
    <p:sldId id="444" r:id="rId15"/>
    <p:sldId id="497" r:id="rId16"/>
    <p:sldId id="487" r:id="rId17"/>
    <p:sldId id="479" r:id="rId18"/>
    <p:sldId id="488" r:id="rId19"/>
    <p:sldId id="506" r:id="rId20"/>
    <p:sldId id="507" r:id="rId21"/>
    <p:sldId id="489" r:id="rId22"/>
    <p:sldId id="508" r:id="rId23"/>
    <p:sldId id="482" r:id="rId24"/>
    <p:sldId id="483" r:id="rId25"/>
    <p:sldId id="484" r:id="rId26"/>
    <p:sldId id="485" r:id="rId27"/>
    <p:sldId id="526" r:id="rId28"/>
    <p:sldId id="491" r:id="rId29"/>
    <p:sldId id="492" r:id="rId30"/>
    <p:sldId id="493" r:id="rId31"/>
    <p:sldId id="494" r:id="rId32"/>
    <p:sldId id="495" r:id="rId33"/>
    <p:sldId id="496" r:id="rId34"/>
    <p:sldId id="458" r:id="rId35"/>
    <p:sldId id="451" r:id="rId36"/>
    <p:sldId id="470" r:id="rId37"/>
    <p:sldId id="525" r:id="rId38"/>
    <p:sldId id="504" r:id="rId39"/>
    <p:sldId id="505" r:id="rId40"/>
    <p:sldId id="509" r:id="rId41"/>
    <p:sldId id="510" r:id="rId42"/>
    <p:sldId id="511" r:id="rId43"/>
    <p:sldId id="512" r:id="rId44"/>
    <p:sldId id="513" r:id="rId45"/>
    <p:sldId id="524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21" r:id="rId54"/>
    <p:sldId id="522" r:id="rId55"/>
    <p:sldId id="523" r:id="rId56"/>
  </p:sldIdLst>
  <p:sldSz cx="9144000" cy="5143500" type="screen16x9"/>
  <p:notesSz cx="9144000" cy="6858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426B9C"/>
    <a:srgbClr val="E3DFBF"/>
    <a:srgbClr val="32190E"/>
    <a:srgbClr val="E4D4A3"/>
    <a:srgbClr val="121424"/>
    <a:srgbClr val="1E272F"/>
    <a:srgbClr val="A13A38"/>
    <a:srgbClr val="FEFAF0"/>
    <a:srgbClr val="6134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95062" autoAdjust="0"/>
  </p:normalViewPr>
  <p:slideViewPr>
    <p:cSldViewPr snapToGrid="0" snapToObjects="1">
      <p:cViewPr>
        <p:scale>
          <a:sx n="99" d="100"/>
          <a:sy n="99" d="100"/>
        </p:scale>
        <p:origin x="-1160" y="-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18EFA-8F68-9041-B2CA-9C0192B0A78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EA23B-A9CD-514B-828C-E1C159D02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3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2C736-BE63-8E47-A261-864E879270B7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AD0D-AB48-BB4D-9A33-85F11E917B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65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AD0D-AB48-BB4D-9A33-85F11E917B0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30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AD0D-AB48-BB4D-9A33-85F11E917B0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30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2-4 </a:t>
            </a:r>
            <a:r>
              <a:rPr kumimoji="1" lang="zh-CN" altLang="en-US" dirty="0" smtClean="0"/>
              <a:t>正常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低于</a:t>
            </a:r>
            <a:r>
              <a:rPr kumimoji="1" lang="en-US" altLang="zh-CN" dirty="0" smtClean="0"/>
              <a:t>1 </a:t>
            </a:r>
            <a:r>
              <a:rPr kumimoji="1" lang="zh-CN" altLang="en-US" dirty="0" smtClean="0"/>
              <a:t>大于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AD0D-AB48-BB4D-9A33-85F11E917B0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16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AD0D-AB48-BB4D-9A33-85F11E917B05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7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AD0D-AB48-BB4D-9A33-85F11E917B05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1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AD0D-AB48-BB4D-9A33-85F11E917B05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AD0D-AB48-BB4D-9A33-85F11E917B05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30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3219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00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8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399" y="154781"/>
            <a:ext cx="2057401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1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89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32190E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000">
                <a:solidFill>
                  <a:srgbClr val="32190E"/>
                </a:solidFill>
                <a:latin typeface="微软雅黑"/>
                <a:ea typeface="微软雅黑"/>
                <a:cs typeface="微软雅黑"/>
              </a:defRPr>
            </a:lvl1pPr>
            <a:lvl2pPr>
              <a:lnSpc>
                <a:spcPct val="120000"/>
              </a:lnSpc>
              <a:defRPr sz="1800">
                <a:solidFill>
                  <a:srgbClr val="32190E"/>
                </a:solidFill>
                <a:latin typeface="华文细黑"/>
                <a:ea typeface="华文细黑"/>
                <a:cs typeface="华文细黑"/>
              </a:defRPr>
            </a:lvl2pPr>
            <a:lvl3pPr>
              <a:lnSpc>
                <a:spcPct val="120000"/>
              </a:lnSpc>
              <a:defRPr sz="1600">
                <a:solidFill>
                  <a:srgbClr val="32190E"/>
                </a:solidFill>
              </a:defRPr>
            </a:lvl3pPr>
            <a:lvl4pPr>
              <a:lnSpc>
                <a:spcPct val="120000"/>
              </a:lnSpc>
              <a:defRPr>
                <a:solidFill>
                  <a:srgbClr val="32190E"/>
                </a:solidFill>
              </a:defRPr>
            </a:lvl4pPr>
            <a:lvl5pPr>
              <a:lnSpc>
                <a:spcPct val="120000"/>
              </a:lnSpc>
              <a:defRPr>
                <a:solidFill>
                  <a:srgbClr val="32190E"/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79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00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900113"/>
            <a:ext cx="4038601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1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9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9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7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2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25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6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A4D8-BF95-9E42-BBFC-25AF5AD3362B}" type="datetimeFigureOut">
              <a:rPr kumimoji="1" lang="zh-CN" altLang="en-US" smtClean="0"/>
              <a:t>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2AF5-791C-8A40-8FED-73115DFE7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160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汉古养生项目规划</a:t>
            </a:r>
            <a:endParaRPr kumimoji="1" lang="zh-CN" altLang="en-US" dirty="0"/>
          </a:p>
        </p:txBody>
      </p:sp>
      <p:pic>
        <p:nvPicPr>
          <p:cNvPr id="4" name="图片 3" descr="4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143" y="2872970"/>
            <a:ext cx="2169540" cy="16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9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引导页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5470842" y="2098780"/>
            <a:ext cx="25465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陈长青 戚沁园</a:t>
            </a:r>
            <a:endParaRPr lang="en-US" altLang="zh-CN" sz="1400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endParaRPr lang="en-US" altLang="zh-CN" sz="1400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r>
              <a:rPr lang="zh-CN" altLang="en-US" sz="1400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两位博士多年潜心研究和临床观察</a:t>
            </a:r>
            <a:r>
              <a:rPr lang="zh-CN" altLang="zh-CN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，</a:t>
            </a:r>
            <a:r>
              <a:rPr lang="zh-CN" altLang="en-US" sz="1400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利用传统中医理论结合人工智能技术创立的体质辨析研究模型；指导大众因时因地开展个性化身心调养</a:t>
            </a:r>
            <a:endParaRPr lang="en-US" altLang="zh-CN" sz="1400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2052" r="19527" b="12069"/>
          <a:stretch/>
        </p:blipFill>
        <p:spPr>
          <a:xfrm>
            <a:off x="5470842" y="635456"/>
            <a:ext cx="1085612" cy="10838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27326" b="7812"/>
          <a:stretch/>
        </p:blipFill>
        <p:spPr>
          <a:xfrm>
            <a:off x="6836282" y="635456"/>
            <a:ext cx="1181121" cy="11491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1768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引导页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5470842" y="2098780"/>
            <a:ext cx="25465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本模型荣获</a:t>
            </a:r>
            <a:endParaRPr lang="en-US" altLang="zh-CN" sz="1400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endParaRPr lang="en-US" altLang="zh-CN" sz="1400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r>
              <a:rPr lang="zh-CN" altLang="en-US" sz="1400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广东省科技厅科技计划项目</a:t>
            </a:r>
            <a:endParaRPr lang="en-US" altLang="zh-CN" sz="1400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r>
              <a:rPr lang="zh-CN" altLang="en-US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国家版权局颁发的计算机软件著作权登记证书 </a:t>
            </a:r>
          </a:p>
          <a:p>
            <a:endParaRPr lang="en-US" altLang="zh-CN" sz="1400" dirty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endParaRPr lang="en-US" altLang="zh-CN" sz="1400" dirty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</p:txBody>
      </p:sp>
      <p:pic>
        <p:nvPicPr>
          <p:cNvPr id="10" name="图片 9" descr="奖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8" y="547318"/>
            <a:ext cx="1384715" cy="13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7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引导页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6209249" y="776749"/>
            <a:ext cx="1095946" cy="1095946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自己测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体质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28566" y="2139858"/>
            <a:ext cx="1076629" cy="1076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给胎儿测体质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3472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4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820" y="0"/>
            <a:ext cx="2891773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64228" y="2210867"/>
            <a:ext cx="2551677" cy="341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4228" y="490795"/>
            <a:ext cx="246116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注册调理调理会员</a:t>
            </a:r>
            <a:endParaRPr kumimoji="1" lang="en-US" altLang="zh-CN" sz="1400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741" y="798572"/>
            <a:ext cx="246116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zh-CN" sz="1400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547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4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4291" y="0"/>
            <a:ext cx="2891773" cy="51435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706205" y="4137341"/>
            <a:ext cx="826586" cy="826586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基因检测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71800" y="4155926"/>
            <a:ext cx="826586" cy="826586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一滴血检测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388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3" name="圆角矩形 2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86540" y="551547"/>
            <a:ext cx="200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测试进度</a:t>
            </a:r>
            <a:endParaRPr kumimoji="1" lang="zh-CN" altLang="en-US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74279" y="1136417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430375" y="1133775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7274219" y="1136417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pic>
        <p:nvPicPr>
          <p:cNvPr id="11" name="图片 10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49" y="1230197"/>
            <a:ext cx="407580" cy="405157"/>
          </a:xfrm>
          <a:prstGeom prst="rect">
            <a:avLst/>
          </a:prstGeom>
        </p:spPr>
      </p:pic>
      <p:pic>
        <p:nvPicPr>
          <p:cNvPr id="15" name="图片 14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203598"/>
            <a:ext cx="407580" cy="405157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5615143" y="2004469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6458987" y="2007111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pic>
        <p:nvPicPr>
          <p:cNvPr id="18" name="图片 17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17" y="2100891"/>
            <a:ext cx="407580" cy="405157"/>
          </a:xfrm>
          <a:prstGeom prst="rect">
            <a:avLst/>
          </a:prstGeom>
        </p:spPr>
      </p:pic>
      <p:pic>
        <p:nvPicPr>
          <p:cNvPr id="19" name="图片 18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80" y="2074292"/>
            <a:ext cx="407580" cy="405157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7280055" y="2017834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pic>
        <p:nvPicPr>
          <p:cNvPr id="25" name="图片 24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48" y="2085015"/>
            <a:ext cx="407580" cy="405157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5653695" y="3809525"/>
            <a:ext cx="2172741" cy="33349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0" name="圆角矩形 29"/>
          <p:cNvSpPr/>
          <p:nvPr/>
        </p:nvSpPr>
        <p:spPr>
          <a:xfrm>
            <a:off x="5666461" y="3835177"/>
            <a:ext cx="520079" cy="307842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6384526" y="3827539"/>
            <a:ext cx="123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查看报告</a:t>
            </a:r>
            <a:endParaRPr kumimoji="1" lang="zh-CN" altLang="en-US" sz="1400" dirty="0">
              <a:solidFill>
                <a:schemeClr val="bg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2587" y="834266"/>
            <a:ext cx="200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每测完一项，加载一次效果</a:t>
            </a:r>
            <a:endParaRPr kumimoji="1" lang="zh-CN" altLang="en-US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5475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6940" y="828372"/>
            <a:ext cx="3351408" cy="360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600" dirty="0"/>
              <a:t>2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岁以前生活最久的城市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zh-CN" altLang="en-US" sz="1600" dirty="0" smtClean="0"/>
              <a:t>出生的时间</a:t>
            </a:r>
            <a:endParaRPr kumimoji="1" lang="en-US" altLang="zh-CN" sz="1600" dirty="0" smtClean="0"/>
          </a:p>
        </p:txBody>
      </p:sp>
      <p:pic>
        <p:nvPicPr>
          <p:cNvPr id="9" name="图片 8" descr="IMG_142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8967" y="0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6940" y="828372"/>
            <a:ext cx="3351408" cy="36096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饮食习惯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酸苦甘辛咸淡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劳逸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久视 久行 久立 久卧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久坐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情志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喜 怒 优思 悲 恐惊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五官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视力清晰 是 否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舌的味觉灵敏 是 否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鼻的嗅觉灵敏 是 否 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口气清新 是 否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耳的听力良好 是 否</a:t>
            </a:r>
            <a:endParaRPr kumimoji="1" lang="zh-CN" altLang="en-US" dirty="0"/>
          </a:p>
        </p:txBody>
      </p:sp>
      <p:pic>
        <p:nvPicPr>
          <p:cNvPr id="9" name="图片 8" descr="IMG_140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9025" y="0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0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pic>
        <p:nvPicPr>
          <p:cNvPr id="10" name="图片 9" descr="IMG_140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459" y="0"/>
            <a:ext cx="2891773" cy="51435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361232" y="180325"/>
            <a:ext cx="3926420" cy="252150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肤色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皮肤青白（肤色稍欠光泽度）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皮肤发红</a:t>
            </a:r>
            <a:r>
              <a:rPr lang="zh-CN" altLang="en-US" dirty="0"/>
              <a:t>、发赤或古铜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肤色偏黄</a:t>
            </a:r>
            <a:endParaRPr lang="en-US" altLang="zh-CN" dirty="0"/>
          </a:p>
          <a:p>
            <a:pPr lvl="1"/>
            <a:r>
              <a:rPr lang="zh-CN" altLang="en-US" dirty="0" smtClean="0"/>
              <a:t>皮肤白皙</a:t>
            </a:r>
            <a:endParaRPr lang="en-US" altLang="zh-CN" dirty="0"/>
          </a:p>
          <a:p>
            <a:pPr lvl="1"/>
            <a:r>
              <a:rPr lang="zh-CN" altLang="en-US" dirty="0" smtClean="0"/>
              <a:t>皮肤微黑</a:t>
            </a:r>
            <a:r>
              <a:rPr lang="zh-CN" altLang="en-US" dirty="0"/>
              <a:t>，富有光泽度和亮度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809" y="2800852"/>
            <a:ext cx="3721843" cy="14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pic>
        <p:nvPicPr>
          <p:cNvPr id="10" name="图片 9" descr="IMG_140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459" y="0"/>
            <a:ext cx="2891773" cy="5143500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4164833" y="790654"/>
            <a:ext cx="5081800" cy="2345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2190E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32190E"/>
                </a:solidFill>
                <a:latin typeface="华文细黑"/>
                <a:ea typeface="华文细黑"/>
                <a:cs typeface="华文细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头型和脸型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头小，长脸居多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头小，面瘦，头顶尖，鼻头尖，浓眉小耳，下颚尖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头大面圆</a:t>
            </a:r>
          </a:p>
          <a:p>
            <a:pPr lvl="1"/>
            <a:r>
              <a:rPr lang="zh-CN" altLang="en-US" dirty="0" smtClean="0"/>
              <a:t>小头，面部有小棱角，嘴唇薄，眉线清晰，眉宇间隐有凌厉之气</a:t>
            </a:r>
          </a:p>
          <a:p>
            <a:pPr lvl="1"/>
            <a:r>
              <a:rPr lang="zh-CN" altLang="en-US" dirty="0" smtClean="0"/>
              <a:t>脑门和两腮比常人稍宽，眼皮厚（多层），下颚厚，头大，脸易生皱纹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01" y="2778075"/>
            <a:ext cx="3965661" cy="21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0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业务的定位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产品的初步设计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体质辨析输入输出内容的确定和优化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商城商品的规划和优化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打造爆品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注册相关事宜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工作节奏和时间安排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33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1" y="1090332"/>
            <a:ext cx="8763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8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pic>
        <p:nvPicPr>
          <p:cNvPr id="10" name="图片 9" descr="IMG_140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459" y="0"/>
            <a:ext cx="2891773" cy="51435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25771" y="467645"/>
            <a:ext cx="4613535" cy="339447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身材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身材四肢长</a:t>
            </a:r>
            <a:r>
              <a:rPr kumimoji="1" lang="zh-CN" altLang="en-US" dirty="0"/>
              <a:t>，身材挺拔</a:t>
            </a:r>
            <a:r>
              <a:rPr kumimoji="1" lang="zh-CN" altLang="en-US" dirty="0" smtClean="0"/>
              <a:t>，肩背宽大</a:t>
            </a:r>
            <a:endParaRPr kumimoji="1" lang="en-US" altLang="zh-CN" dirty="0"/>
          </a:p>
          <a:p>
            <a:pPr lvl="1"/>
            <a:r>
              <a:rPr lang="zh-CN" altLang="en-US" dirty="0" smtClean="0"/>
              <a:t>脊背宽广而肌肉丰满</a:t>
            </a:r>
            <a:r>
              <a:rPr lang="zh-CN" altLang="en-US" dirty="0"/>
              <a:t>，身形上尖下阔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肩背丰满</a:t>
            </a:r>
            <a:r>
              <a:rPr lang="zh-CN" altLang="en-US" dirty="0"/>
              <a:t>，</a:t>
            </a:r>
            <a:r>
              <a:rPr lang="zh-CN" altLang="en-US" dirty="0" smtClean="0"/>
              <a:t>腹部容易发胖，</a:t>
            </a:r>
            <a:r>
              <a:rPr lang="zh-CN" altLang="en-US" dirty="0"/>
              <a:t>身材上下匀称</a:t>
            </a:r>
          </a:p>
          <a:p>
            <a:pPr lvl="1"/>
            <a:r>
              <a:rPr lang="zh-CN" altLang="en-US" dirty="0"/>
              <a:t>肩背瘦小，腹</a:t>
            </a:r>
            <a:r>
              <a:rPr lang="zh-CN" altLang="en-US" dirty="0" smtClean="0"/>
              <a:t>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</a:t>
            </a:r>
            <a:r>
              <a:rPr lang="zh-CN" altLang="en-US" dirty="0"/>
              <a:t>肩小，腹部易肥胖，脊背长，骶长，塌臀</a:t>
            </a:r>
            <a:r>
              <a:rPr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014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pic>
        <p:nvPicPr>
          <p:cNvPr id="10" name="图片 9" descr="IMG_140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459" y="0"/>
            <a:ext cx="2891773" cy="51435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25771" y="467645"/>
            <a:ext cx="4613535" cy="339447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四肢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手足灵巧细长多青筋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手足</a:t>
            </a:r>
            <a:r>
              <a:rPr lang="zh-CN" altLang="en-US" dirty="0"/>
              <a:t>小，步伐稳重，走路晃肩，</a:t>
            </a:r>
            <a:r>
              <a:rPr lang="zh-CN" altLang="en-US" dirty="0" smtClean="0"/>
              <a:t>精神矍铄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手足小而丰腴，</a:t>
            </a:r>
            <a:r>
              <a:rPr lang="zh-CN" altLang="en-US" dirty="0"/>
              <a:t>下肢多健壮，步履稳健，身材上下匀称</a:t>
            </a:r>
          </a:p>
          <a:p>
            <a:pPr lvl="1"/>
            <a:r>
              <a:rPr lang="zh-CN" altLang="en-US" dirty="0" smtClean="0"/>
              <a:t>手足</a:t>
            </a:r>
            <a:r>
              <a:rPr lang="zh-CN" altLang="en-US" dirty="0"/>
              <a:t>小，手背薄。足跟结实有力，行动轻快</a:t>
            </a:r>
          </a:p>
          <a:p>
            <a:pPr lvl="1"/>
            <a:r>
              <a:rPr lang="zh-CN" altLang="en-US" dirty="0" smtClean="0"/>
              <a:t>手</a:t>
            </a:r>
            <a:r>
              <a:rPr lang="zh-CN" altLang="en-US" dirty="0"/>
              <a:t>背厚，手足不安静，</a:t>
            </a:r>
            <a:r>
              <a:rPr lang="zh-CN" altLang="en-US" dirty="0" smtClean="0"/>
              <a:t>行走善摇摆</a:t>
            </a:r>
            <a:endParaRPr lang="zh-CN" altLang="en-US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000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二十五行人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脑力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博学</a:t>
            </a:r>
            <a:r>
              <a:rPr kumimoji="1" lang="zh-CN" altLang="en-US" dirty="0"/>
              <a:t>多才，勤于动脑，</a:t>
            </a:r>
            <a:r>
              <a:rPr kumimoji="1" lang="zh-CN" altLang="en-US" dirty="0" smtClean="0"/>
              <a:t>善于思考；因为对</a:t>
            </a:r>
            <a:r>
              <a:rPr kumimoji="1" lang="zh-CN" altLang="en-US" dirty="0"/>
              <a:t>自己要求高，一辈子都会</a:t>
            </a:r>
            <a:r>
              <a:rPr kumimoji="1" lang="zh-CN" altLang="en-US" dirty="0" smtClean="0"/>
              <a:t>不断学，习</a:t>
            </a:r>
            <a:r>
              <a:rPr kumimoji="1" lang="zh-CN" altLang="en-US" dirty="0"/>
              <a:t>更新自己的知识，但体力有限，多从事脑力</a:t>
            </a:r>
            <a:r>
              <a:rPr kumimoji="1" lang="zh-CN" altLang="en-US" dirty="0" smtClean="0"/>
              <a:t>工作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为人有气魄，讲义气，轻财物，恩怨分明，好打抱不平，乐于助人，喜欢按照自己的意愿和喜好行事。在意别人对自己的评价</a:t>
            </a:r>
          </a:p>
          <a:p>
            <a:pPr lvl="1"/>
            <a:r>
              <a:rPr lang="zh-CN" altLang="en-US" dirty="0"/>
              <a:t>肠胃功能好、胃口好，不爱操心、不喜欢运动，比较安静；性情慵懒，开拓心、进取心不是很强，</a:t>
            </a:r>
            <a:r>
              <a:rPr lang="zh-CN" altLang="en-US" dirty="0" smtClean="0"/>
              <a:t>很容易满足现状</a:t>
            </a:r>
            <a:endParaRPr lang="en-US" altLang="zh-CN" dirty="0" smtClean="0"/>
          </a:p>
          <a:p>
            <a:pPr lvl="1"/>
            <a:r>
              <a:rPr lang="zh-CN" altLang="en-US" dirty="0"/>
              <a:t>天生具有领导能力，行为果断，善于用人。精力充沛，充满活力，决断力和开拓力较强，工作</a:t>
            </a:r>
            <a:r>
              <a:rPr lang="zh-CN" altLang="en-US" dirty="0" smtClean="0"/>
              <a:t>投入</a:t>
            </a:r>
            <a:endParaRPr lang="en-US" altLang="zh-CN" dirty="0" smtClean="0"/>
          </a:p>
          <a:p>
            <a:pPr lvl="1"/>
            <a:r>
              <a:rPr lang="zh-CN" altLang="en-US" dirty="0"/>
              <a:t>语言亲和，知识面广，富有想象力，处事灵活变通，</a:t>
            </a:r>
            <a:r>
              <a:rPr lang="zh-CN" altLang="en-US" dirty="0" smtClean="0"/>
              <a:t>交往力强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59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二十五行人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性情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善于隐</a:t>
            </a:r>
            <a:r>
              <a:rPr kumimoji="1" lang="zh-CN" altLang="en-US" dirty="0"/>
              <a:t>忍，不喜欢争名逐利，却又渴望得到大家对自身</a:t>
            </a:r>
            <a:r>
              <a:rPr kumimoji="1" lang="zh-CN" altLang="en-US" dirty="0" smtClean="0"/>
              <a:t>能力的认可，稍</a:t>
            </a:r>
            <a:r>
              <a:rPr kumimoji="1" lang="zh-CN" altLang="en-US" dirty="0"/>
              <a:t>不如意，</a:t>
            </a:r>
            <a:r>
              <a:rPr kumimoji="1" lang="zh-CN" altLang="en-US" dirty="0" smtClean="0"/>
              <a:t>内心已产生压抑和郁闷之气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性子急、易冲动，多为爆脾气，好面子、</a:t>
            </a:r>
            <a:r>
              <a:rPr lang="zh-CN" altLang="en-US" dirty="0" smtClean="0"/>
              <a:t>心肠软</a:t>
            </a:r>
            <a:endParaRPr lang="en-US" altLang="zh-CN" dirty="0" smtClean="0"/>
          </a:p>
          <a:p>
            <a:pPr lvl="1"/>
            <a:r>
              <a:rPr lang="zh-CN" altLang="en-US" dirty="0"/>
              <a:t>对人和善、友好，不挑剔，人缘好。不喜欢争名逐利。 富有包容心，对人专一，工作</a:t>
            </a:r>
            <a:r>
              <a:rPr lang="zh-CN" altLang="en-US" dirty="0" smtClean="0"/>
              <a:t>上不喜欢频繁跳槽</a:t>
            </a:r>
            <a:endParaRPr lang="en-US" altLang="zh-CN" dirty="0" smtClean="0"/>
          </a:p>
          <a:p>
            <a:pPr lvl="1"/>
            <a:r>
              <a:rPr lang="zh-CN" altLang="en-US" dirty="0"/>
              <a:t>性格易清高气傲，不服输，敏感，缺乏安全感，喜欢跟有能力的人打交道。富有神秘感，不易</a:t>
            </a:r>
            <a:r>
              <a:rPr lang="zh-CN" altLang="en-US" dirty="0" smtClean="0"/>
              <a:t>接近</a:t>
            </a:r>
            <a:endParaRPr lang="en-US" altLang="zh-CN" dirty="0" smtClean="0"/>
          </a:p>
          <a:p>
            <a:pPr lvl="1"/>
            <a:r>
              <a:rPr lang="zh-CN" altLang="en-US" dirty="0"/>
              <a:t>聪明活泼，情感丰富，有交往天赋，但缺乏恒心，做事缺</a:t>
            </a:r>
            <a:r>
              <a:rPr lang="zh-CN" altLang="en-US" dirty="0" smtClean="0"/>
              <a:t>少条理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82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二十五行人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8633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哪个</a:t>
            </a:r>
            <a:r>
              <a:rPr kumimoji="1" lang="en-US" altLang="en-US" dirty="0" smtClean="0"/>
              <a:t>季节</a:t>
            </a:r>
            <a:r>
              <a:rPr kumimoji="1" lang="zh-CN" altLang="en-US" dirty="0" smtClean="0"/>
              <a:t>让你觉得最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</a:t>
            </a:r>
            <a:r>
              <a:rPr kumimoji="1" lang="zh-CN" altLang="en-US" dirty="0" smtClean="0"/>
              <a:t>舒服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</a:t>
            </a:r>
            <a:r>
              <a:rPr kumimoji="1" lang="zh-CN" altLang="en-US" dirty="0"/>
              <a:t>忍耐春夏的温热，难以忍耐</a:t>
            </a:r>
            <a:r>
              <a:rPr kumimoji="1" lang="zh-CN" altLang="en-US" dirty="0" smtClean="0"/>
              <a:t>秋冬的凉寒</a:t>
            </a:r>
            <a:endParaRPr kumimoji="1" lang="zh-CN" altLang="en-US" dirty="0"/>
          </a:p>
          <a:p>
            <a:pPr lvl="1"/>
            <a:r>
              <a:rPr lang="zh-CN" altLang="en-US" dirty="0"/>
              <a:t>能忍耐容忍春夏季的温热，难以忍耐秋冬季的凉</a:t>
            </a:r>
            <a:r>
              <a:rPr lang="zh-CN" altLang="en-US" dirty="0" smtClean="0"/>
              <a:t>寒</a:t>
            </a:r>
            <a:endParaRPr lang="en-US" altLang="zh-CN" dirty="0" smtClean="0"/>
          </a:p>
          <a:p>
            <a:pPr lvl="1"/>
            <a:r>
              <a:rPr lang="zh-CN" altLang="en-US" dirty="0"/>
              <a:t>能忍耐秋冬季的寒凉，难以忍耐春夏季的温热</a:t>
            </a:r>
          </a:p>
          <a:p>
            <a:pPr lvl="1"/>
            <a:r>
              <a:rPr lang="zh-CN" altLang="en-US" dirty="0"/>
              <a:t>能耐受秋冬季的寒冷．不能耐受春</a:t>
            </a:r>
            <a:r>
              <a:rPr lang="zh-CN" altLang="en-US" dirty="0" smtClean="0"/>
              <a:t>夏季的温热</a:t>
            </a:r>
            <a:endParaRPr lang="en-US" altLang="zh-CN" dirty="0" smtClean="0"/>
          </a:p>
          <a:p>
            <a:pPr lvl="1"/>
            <a:r>
              <a:rPr lang="zh-CN" altLang="en-US" dirty="0"/>
              <a:t>能耐受秋冬季的寒冷，不能忍受春</a:t>
            </a:r>
            <a:r>
              <a:rPr lang="zh-CN" altLang="en-US" dirty="0" smtClean="0"/>
              <a:t>夏季的炎热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6139" y="3917451"/>
            <a:ext cx="610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春</a:t>
            </a:r>
            <a:r>
              <a:rPr kumimoji="1" lang="en-US" altLang="zh-CN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kumimoji="1" lang="zh-CN" altLang="en-US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夏</a:t>
            </a:r>
            <a:r>
              <a:rPr kumimoji="1" lang="en-US" altLang="zh-CN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kumimoji="1" lang="zh-CN" altLang="en-US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秋</a:t>
            </a:r>
            <a:r>
              <a:rPr kumimoji="1" lang="en-US" altLang="zh-CN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kumimoji="1" lang="zh-CN" altLang="en-US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冬</a:t>
            </a:r>
            <a:endParaRPr kumimoji="1" lang="zh-CN" altLang="en-US" dirty="0">
              <a:solidFill>
                <a:srgbClr val="32190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0327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下列问题哪种和你的情况最接近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12138"/>
          </a:xfrm>
        </p:spPr>
        <p:txBody>
          <a:bodyPr>
            <a:normAutofit fontScale="47500" lnSpcReduction="20000"/>
          </a:bodyPr>
          <a:lstStyle/>
          <a:p>
            <a:r>
              <a:rPr kumimoji="1" lang="zh-CN" altLang="en-US" dirty="0" smtClean="0"/>
              <a:t>还有对人谦恭、屈从的品德</a:t>
            </a:r>
            <a:endParaRPr kumimoji="1" lang="en-US" altLang="zh-CN" dirty="0" smtClean="0"/>
          </a:p>
          <a:p>
            <a:r>
              <a:rPr kumimoji="1" lang="zh-CN" altLang="en-US" dirty="0" smtClean="0"/>
              <a:t>尚有谨慎、顺随的性格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常有乐于助人之举</a:t>
            </a:r>
            <a:endParaRPr kumimoji="1" lang="en-US" altLang="zh-CN" dirty="0" smtClean="0"/>
          </a:p>
          <a:p>
            <a:r>
              <a:rPr kumimoji="1" lang="zh-CN" altLang="en-US" dirty="0" smtClean="0"/>
              <a:t>尚具为人耿直的性格</a:t>
            </a:r>
            <a:endParaRPr kumimoji="1" lang="en-US" altLang="zh-CN" dirty="0" smtClean="0"/>
          </a:p>
          <a:p>
            <a:r>
              <a:rPr lang="zh-CN" altLang="en-US" dirty="0" smtClean="0"/>
              <a:t>体型比较胖</a:t>
            </a:r>
            <a:r>
              <a:rPr lang="zh-CN" altLang="en-US" dirty="0"/>
              <a:t>壮</a:t>
            </a:r>
          </a:p>
          <a:p>
            <a:r>
              <a:rPr lang="zh-CN" altLang="en-US" dirty="0" smtClean="0"/>
              <a:t>性格开朗活泼</a:t>
            </a:r>
            <a:endParaRPr lang="zh-CN" altLang="en-US" dirty="0"/>
          </a:p>
          <a:p>
            <a:r>
              <a:rPr lang="zh-CN" altLang="en-US" dirty="0" smtClean="0"/>
              <a:t>好动</a:t>
            </a:r>
            <a:r>
              <a:rPr lang="zh-CN" altLang="en-US" dirty="0"/>
              <a:t>，面有光彩</a:t>
            </a:r>
          </a:p>
          <a:p>
            <a:r>
              <a:rPr lang="zh-CN" altLang="en-US" dirty="0" smtClean="0"/>
              <a:t>性格乐观</a:t>
            </a:r>
            <a:r>
              <a:rPr lang="zh-CN" altLang="en-US" dirty="0"/>
              <a:t>，</a:t>
            </a:r>
            <a:r>
              <a:rPr lang="zh-CN" altLang="en-US" dirty="0" smtClean="0"/>
              <a:t>喜形于外</a:t>
            </a:r>
            <a:endParaRPr lang="en-US" altLang="zh-CN" dirty="0" smtClean="0"/>
          </a:p>
          <a:p>
            <a:r>
              <a:rPr lang="zh-CN" altLang="en-US" dirty="0" smtClean="0"/>
              <a:t>为人和顺</a:t>
            </a:r>
            <a:endParaRPr lang="zh-CN" altLang="en-US" dirty="0"/>
          </a:p>
          <a:p>
            <a:r>
              <a:rPr lang="zh-CN" altLang="en-US" dirty="0" smtClean="0"/>
              <a:t>尚嫉恶如</a:t>
            </a:r>
            <a:r>
              <a:rPr lang="zh-CN" altLang="en-US" dirty="0"/>
              <a:t>仇</a:t>
            </a:r>
          </a:p>
          <a:p>
            <a:r>
              <a:rPr lang="zh-CN" altLang="en-US" dirty="0" smtClean="0"/>
              <a:t>处事灵</a:t>
            </a:r>
            <a:r>
              <a:rPr lang="zh-CN" altLang="en-US" dirty="0"/>
              <a:t>活</a:t>
            </a:r>
          </a:p>
          <a:p>
            <a:r>
              <a:rPr lang="zh-CN" altLang="en-US" dirty="0" smtClean="0"/>
              <a:t>身材魁梧</a:t>
            </a:r>
            <a:endParaRPr lang="en-US" altLang="zh-CN" dirty="0" smtClean="0"/>
          </a:p>
          <a:p>
            <a:r>
              <a:rPr lang="zh-CN" altLang="en-US" dirty="0"/>
              <a:t>为官清廉，不循私情</a:t>
            </a:r>
          </a:p>
          <a:p>
            <a:r>
              <a:rPr lang="zh-CN" altLang="en-US" dirty="0"/>
              <a:t>清瘦，比较挑剔</a:t>
            </a:r>
          </a:p>
          <a:p>
            <a:r>
              <a:rPr lang="zh-CN" altLang="en-US" dirty="0"/>
              <a:t>观察透彻，明辨是非</a:t>
            </a:r>
          </a:p>
          <a:p>
            <a:r>
              <a:rPr lang="zh-CN" altLang="en-US" dirty="0"/>
              <a:t>为人庄重，</a:t>
            </a:r>
            <a:r>
              <a:rPr lang="zh-CN" altLang="en-US" dirty="0" smtClean="0"/>
              <a:t>断事严厉</a:t>
            </a:r>
            <a:endParaRPr lang="en-US" altLang="zh-CN" dirty="0" smtClean="0"/>
          </a:p>
          <a:p>
            <a:r>
              <a:rPr lang="zh-CN" altLang="en-US" dirty="0"/>
              <a:t>给人办事爽快的印象</a:t>
            </a:r>
          </a:p>
          <a:p>
            <a:r>
              <a:rPr lang="zh-CN" altLang="en-US" dirty="0"/>
              <a:t>讲话办事转弯抹角</a:t>
            </a:r>
          </a:p>
          <a:p>
            <a:r>
              <a:rPr lang="zh-CN" altLang="en-US" dirty="0"/>
              <a:t>洁身自好的性格</a:t>
            </a:r>
          </a:p>
          <a:p>
            <a:r>
              <a:rPr lang="zh-CN" altLang="en-US" dirty="0"/>
              <a:t>尚有安静，随遇而安的</a:t>
            </a:r>
            <a:r>
              <a:rPr lang="zh-CN" altLang="en-US" dirty="0" smtClean="0"/>
              <a:t>一面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310606" y="1269842"/>
            <a:ext cx="375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不确定</a:t>
            </a:r>
            <a:r>
              <a:rPr kumimoji="1" lang="en-US" altLang="zh-CN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不是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完全不是  不是  不好说  是  绝对是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90223" y="1071764"/>
            <a:ext cx="8229600" cy="3912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2190E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32190E"/>
                </a:solidFill>
                <a:latin typeface="华文细黑"/>
                <a:ea typeface="华文细黑"/>
                <a:cs typeface="华文细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待人和气，有时就算吃点亏也无妨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计划周全了以后才会行动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经常帮助别人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为人耿直</a:t>
            </a:r>
            <a:endParaRPr kumimoji="1" lang="en-US" altLang="zh-CN" dirty="0" smtClean="0"/>
          </a:p>
          <a:p>
            <a:r>
              <a:rPr lang="zh-CN" altLang="en-US" dirty="0" smtClean="0"/>
              <a:t>体型比较胖壮</a:t>
            </a:r>
          </a:p>
          <a:p>
            <a:r>
              <a:rPr lang="zh-CN" altLang="en-US" dirty="0" smtClean="0"/>
              <a:t>性格开朗活泼</a:t>
            </a:r>
          </a:p>
          <a:p>
            <a:r>
              <a:rPr lang="zh-CN" altLang="en-US" dirty="0" smtClean="0"/>
              <a:t>好动，面有光彩</a:t>
            </a:r>
          </a:p>
          <a:p>
            <a:r>
              <a:rPr lang="zh-CN" altLang="en-US" dirty="0" smtClean="0"/>
              <a:t>性格乐观，喜形于外</a:t>
            </a:r>
            <a:endParaRPr lang="en-US" altLang="zh-CN" dirty="0" smtClean="0"/>
          </a:p>
          <a:p>
            <a:r>
              <a:rPr lang="zh-CN" altLang="en-US" dirty="0" smtClean="0"/>
              <a:t>为人和顺</a:t>
            </a:r>
          </a:p>
          <a:p>
            <a:r>
              <a:rPr lang="zh-CN" altLang="en-US" dirty="0" smtClean="0"/>
              <a:t>尚嫉恶如仇</a:t>
            </a:r>
          </a:p>
          <a:p>
            <a:r>
              <a:rPr lang="zh-CN" altLang="en-US" dirty="0" smtClean="0"/>
              <a:t>处事灵活</a:t>
            </a:r>
          </a:p>
          <a:p>
            <a:r>
              <a:rPr lang="zh-CN" altLang="en-US" dirty="0" smtClean="0"/>
              <a:t>身材魁梧</a:t>
            </a:r>
            <a:endParaRPr lang="en-US" altLang="zh-CN" dirty="0" smtClean="0"/>
          </a:p>
          <a:p>
            <a:r>
              <a:rPr lang="zh-CN" altLang="en-US" dirty="0" smtClean="0"/>
              <a:t>原则性强，不循私情</a:t>
            </a:r>
          </a:p>
          <a:p>
            <a:r>
              <a:rPr lang="zh-CN" altLang="en-US" dirty="0" smtClean="0"/>
              <a:t>清瘦，比较挑剔</a:t>
            </a:r>
          </a:p>
          <a:p>
            <a:r>
              <a:rPr lang="zh-CN" altLang="en-US" dirty="0" smtClean="0"/>
              <a:t>观察透彻，明辨是非</a:t>
            </a:r>
          </a:p>
          <a:p>
            <a:r>
              <a:rPr lang="zh-CN" altLang="en-US" dirty="0" smtClean="0"/>
              <a:t>为人庄重，断事严厉</a:t>
            </a:r>
            <a:endParaRPr lang="en-US" altLang="zh-CN" dirty="0" smtClean="0"/>
          </a:p>
          <a:p>
            <a:r>
              <a:rPr lang="zh-CN" altLang="en-US" dirty="0" smtClean="0"/>
              <a:t>给人办事爽快的印象</a:t>
            </a:r>
          </a:p>
          <a:p>
            <a:r>
              <a:rPr lang="zh-CN" altLang="en-US" dirty="0" smtClean="0"/>
              <a:t>讲话办事多讲策略，喜欢从侧面切入</a:t>
            </a:r>
          </a:p>
          <a:p>
            <a:r>
              <a:rPr lang="zh-CN" altLang="en-US" dirty="0" smtClean="0"/>
              <a:t>洁身自好的性格</a:t>
            </a:r>
          </a:p>
          <a:p>
            <a:r>
              <a:rPr lang="zh-CN" altLang="en-US" dirty="0" smtClean="0"/>
              <a:t>尚有安静，随遇而安的一面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13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最近有没有不舒服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腹泻、心慌、困乏、头晕、容易感冒、全身酸痛、上火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入睡困难、易醒、多梦、妇科方面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147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3879064" cy="268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24</a:t>
            </a:r>
            <a:r>
              <a:rPr kumimoji="1" lang="zh-CN" altLang="en-US" dirty="0"/>
              <a:t>岁</a:t>
            </a:r>
            <a:r>
              <a:rPr kumimoji="1" lang="zh-CN" altLang="en-US" dirty="0" smtClean="0"/>
              <a:t>后的变化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1600" dirty="0" smtClean="0"/>
              <a:t>（调动上一次填写内容，有变化直接改，改完或无变化点下一步）</a:t>
            </a:r>
            <a:endParaRPr kumimoji="1"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6146" y="507705"/>
            <a:ext cx="3351408" cy="360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600" dirty="0" smtClean="0"/>
              <a:t>生活时间最久的城市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296956" y="940910"/>
            <a:ext cx="3351408" cy="3609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2190E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32190E"/>
                </a:solidFill>
                <a:latin typeface="华文细黑"/>
                <a:ea typeface="华文细黑"/>
                <a:cs typeface="华文细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dirty="0" smtClean="0"/>
              <a:t>饮食习惯</a:t>
            </a:r>
            <a:endParaRPr kumimoji="1" lang="en-US" altLang="zh-CN" dirty="0" smtClean="0"/>
          </a:p>
          <a:p>
            <a:pPr marL="457200" lvl="1" indent="0">
              <a:buFont typeface="Arial"/>
              <a:buNone/>
            </a:pPr>
            <a:r>
              <a:rPr kumimoji="1" lang="zh-CN" altLang="en-US" dirty="0" smtClean="0"/>
              <a:t>酸苦甘辛咸淡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zh-CN" altLang="en-US" dirty="0" smtClean="0"/>
              <a:t>劳逸</a:t>
            </a:r>
            <a:endParaRPr kumimoji="1" lang="en-US" altLang="zh-CN" dirty="0" smtClean="0"/>
          </a:p>
          <a:p>
            <a:pPr marL="457200" lvl="1" indent="0">
              <a:buFont typeface="Arial"/>
              <a:buNone/>
            </a:pPr>
            <a:r>
              <a:rPr kumimoji="1" lang="zh-CN" altLang="en-US" dirty="0" smtClean="0"/>
              <a:t>久视 久行 久立 久卧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久坐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zh-CN" altLang="en-US" dirty="0" smtClean="0"/>
              <a:t>情志</a:t>
            </a:r>
            <a:endParaRPr kumimoji="1" lang="en-US" altLang="zh-CN" dirty="0" smtClean="0"/>
          </a:p>
          <a:p>
            <a:pPr marL="457200" lvl="1" indent="0">
              <a:buFont typeface="Arial"/>
              <a:buNone/>
            </a:pPr>
            <a:r>
              <a:rPr kumimoji="1" lang="zh-CN" altLang="en-US" dirty="0" smtClean="0"/>
              <a:t>喜 怒 优思 悲 恐惊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zh-CN" altLang="en-US" dirty="0" smtClean="0"/>
              <a:t>五官</a:t>
            </a:r>
            <a:endParaRPr kumimoji="1" lang="en-US" altLang="zh-CN" dirty="0" smtClean="0"/>
          </a:p>
          <a:p>
            <a:pPr marL="457200" lvl="1" indent="0">
              <a:buFont typeface="Arial"/>
              <a:buNone/>
            </a:pPr>
            <a:r>
              <a:rPr kumimoji="1" lang="zh-CN" altLang="en-US" dirty="0" smtClean="0"/>
              <a:t>视力清晰 是 否</a:t>
            </a:r>
            <a:endParaRPr kumimoji="1" lang="en-US" altLang="zh-CN" dirty="0" smtClean="0"/>
          </a:p>
          <a:p>
            <a:pPr marL="457200" lvl="1" indent="0">
              <a:buFont typeface="Arial"/>
              <a:buNone/>
            </a:pPr>
            <a:r>
              <a:rPr kumimoji="1" lang="zh-CN" altLang="en-US" dirty="0" smtClean="0"/>
              <a:t>舌的味觉灵敏 是 否</a:t>
            </a:r>
            <a:endParaRPr kumimoji="1" lang="en-US" altLang="zh-CN" dirty="0" smtClean="0"/>
          </a:p>
          <a:p>
            <a:pPr marL="457200" lvl="1" indent="0">
              <a:buFont typeface="Arial"/>
              <a:buNone/>
            </a:pPr>
            <a:r>
              <a:rPr kumimoji="1" lang="zh-CN" altLang="en-US" dirty="0" smtClean="0"/>
              <a:t>鼻的嗅觉灵敏 是 否 </a:t>
            </a:r>
            <a:endParaRPr kumimoji="1" lang="en-US" altLang="zh-CN" dirty="0" smtClean="0"/>
          </a:p>
          <a:p>
            <a:pPr marL="457200" lvl="1" indent="0">
              <a:buFont typeface="Arial"/>
              <a:buNone/>
            </a:pPr>
            <a:r>
              <a:rPr kumimoji="1" lang="zh-CN" altLang="en-US" dirty="0" smtClean="0"/>
              <a:t>口气清新 是 否</a:t>
            </a:r>
            <a:endParaRPr kumimoji="1" lang="en-US" altLang="zh-CN" dirty="0" smtClean="0"/>
          </a:p>
          <a:p>
            <a:pPr marL="457200" lvl="1" indent="0">
              <a:buFont typeface="Arial"/>
              <a:buNone/>
            </a:pPr>
            <a:r>
              <a:rPr kumimoji="1" lang="zh-CN" altLang="en-US" dirty="0" smtClean="0"/>
              <a:t>耳的听力良好 是 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5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719" y="193904"/>
            <a:ext cx="2198441" cy="857250"/>
          </a:xfrm>
        </p:spPr>
        <p:txBody>
          <a:bodyPr/>
          <a:lstStyle/>
          <a:p>
            <a:pPr algn="l"/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岁以后</a:t>
            </a:r>
            <a:endParaRPr kumimoji="1" lang="zh-CN" altLang="en-US" dirty="0"/>
          </a:p>
        </p:txBody>
      </p:sp>
      <p:pic>
        <p:nvPicPr>
          <p:cNvPr id="10" name="图片 9" descr="IMG_140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6968" y="0"/>
            <a:ext cx="2891773" cy="51435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5067527" y="193904"/>
            <a:ext cx="3515196" cy="252150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肤色</a:t>
            </a:r>
            <a:endParaRPr kumimoji="1" lang="en-US" altLang="zh-CN" dirty="0" smtClean="0"/>
          </a:p>
          <a:p>
            <a:r>
              <a:rPr lang="zh-CN" altLang="en-US" dirty="0" smtClean="0"/>
              <a:t>头、脸</a:t>
            </a:r>
            <a:endParaRPr lang="en-US" altLang="zh-CN" dirty="0" smtClean="0"/>
          </a:p>
          <a:p>
            <a:r>
              <a:rPr lang="zh-CN" altLang="en-US" dirty="0" smtClean="0"/>
              <a:t>脑力</a:t>
            </a:r>
            <a:endParaRPr lang="en-US" altLang="zh-CN" dirty="0" smtClean="0"/>
          </a:p>
          <a:p>
            <a:r>
              <a:rPr lang="zh-CN" altLang="en-US" dirty="0" smtClean="0"/>
              <a:t>性情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053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产品流程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对用户的行为给出快速、</a:t>
            </a:r>
            <a:r>
              <a:rPr kumimoji="1" lang="zh-CN" altLang="en-US" sz="2400" dirty="0" smtClean="0"/>
              <a:t>正向反馈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028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40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059" y="0"/>
            <a:ext cx="2891773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97524" y="952555"/>
            <a:ext cx="25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父母的出生年月日时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1832" y="172170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《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黄帝内经</a:t>
            </a:r>
            <a:r>
              <a:rPr lang="en-US" altLang="zh-CN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·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灵枢</a:t>
            </a:r>
            <a:r>
              <a:rPr lang="en-US" altLang="zh-CN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·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寿夭刚柔</a:t>
            </a:r>
            <a:r>
              <a:rPr lang="en-US" altLang="zh-CN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》“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人之生也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，有刚有柔，有强有弱，有短有长，有阴有阳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。</a:t>
            </a:r>
            <a:r>
              <a:rPr lang="en-US" altLang="zh-CN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”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一个人刚一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出生，就自然拥有了与众不同的体质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。</a:t>
            </a:r>
            <a:endParaRPr lang="en-US" altLang="zh-CN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endParaRPr lang="en-US" altLang="zh-CN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通过前期</a:t>
            </a:r>
            <a:r>
              <a:rPr lang="en-US" altLang="zh-CN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23000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多例体质辨析数据发现，加入双亲的出生时间信息可以更好的判断您的体质</a:t>
            </a:r>
            <a:endParaRPr lang="zh-CN" altLang="en-US" dirty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34335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4" y="749300"/>
            <a:ext cx="4889500" cy="3644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91228" y="987655"/>
            <a:ext cx="24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上传月牙、舌脉照片</a:t>
            </a:r>
            <a:endParaRPr kumimoji="1" lang="zh-CN" altLang="en-US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59931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40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390" y="-82320"/>
            <a:ext cx="2891773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44658" y="767889"/>
            <a:ext cx="25869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出结果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先天体质</a:t>
            </a:r>
          </a:p>
          <a:p>
            <a:r>
              <a:rPr kumimoji="1" lang="en-US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后天体质</a:t>
            </a:r>
          </a:p>
          <a:p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当下情况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2377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40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791" y="0"/>
            <a:ext cx="2891773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8679" y="583223"/>
            <a:ext cx="37702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体质的评价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在目前已测群体中的排名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在你的朋友圈中的排名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查看好友体质及与你的相投指数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6179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364544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臭味相投指数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根据用户和其好友的二十五行人格做匹配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红包鼓励分享</a:t>
            </a:r>
            <a:endParaRPr kumimoji="1" lang="en-US" altLang="zh-CN" dirty="0" smtClean="0"/>
          </a:p>
          <a:p>
            <a:r>
              <a:rPr kumimoji="1" lang="zh-CN" altLang="en-US" dirty="0" smtClean="0"/>
              <a:t>什么事找什么人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结合体质和社交大数据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互赞数量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发朋友圈的信息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原创内容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最好的心理师是你的朋友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0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42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87" y="0"/>
            <a:ext cx="2891773" cy="5143500"/>
          </a:xfrm>
          <a:prstGeom prst="rect">
            <a:avLst/>
          </a:prstGeom>
        </p:spPr>
      </p:pic>
      <p:pic>
        <p:nvPicPr>
          <p:cNvPr id="3" name="图片 2" descr="IMG_142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335" y="30507"/>
            <a:ext cx="2891773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32108" y="766609"/>
            <a:ext cx="208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找</a:t>
            </a:r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大夫解读结果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856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1521" y="766609"/>
            <a:ext cx="2081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引导到商城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基因检测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汉古精选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汉古定制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第三方商品（干果）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IMG_146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5531" y="0"/>
            <a:ext cx="2891773" cy="5143500"/>
          </a:xfrm>
          <a:prstGeom prst="rect">
            <a:avLst/>
          </a:prstGeom>
        </p:spPr>
      </p:pic>
      <p:pic>
        <p:nvPicPr>
          <p:cNvPr id="6" name="图片 5" descr="IMG_146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200" y="0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6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根据体质推荐的内容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0949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饮食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吃什么（时令菜品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食谱、干果等健康食品推荐）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怎么补（汤料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煲汤视频）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生活作息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智能硬性推荐？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夏天防蚊包等自制包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六字诀、八段锦等视频课程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居室环境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植物盆景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音乐</a:t>
            </a:r>
            <a:endParaRPr kumimoji="1" lang="en-US" altLang="zh-CN" dirty="0" smtClean="0"/>
          </a:p>
          <a:p>
            <a:r>
              <a:rPr kumimoji="1" lang="zh-CN" altLang="en-US" dirty="0" smtClean="0"/>
              <a:t>穿戴服饰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饰品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改善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五行贴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引火归元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艾灸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视频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98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商品讨论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056"/>
            <a:ext cx="8229600" cy="3850675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产后二十八方</a:t>
            </a:r>
            <a:r>
              <a:rPr kumimoji="1" lang="zh-CN" altLang="en-US" dirty="0" smtClean="0"/>
              <a:t>、防蚊包、五行贴、胎教（音乐）</a:t>
            </a:r>
            <a:endParaRPr kumimoji="1" lang="en-US" altLang="zh-CN" dirty="0" smtClean="0"/>
          </a:p>
          <a:p>
            <a:r>
              <a:rPr kumimoji="1" lang="en-US" altLang="en-US" dirty="0" smtClean="0"/>
              <a:t>当季体质，即一年出6期，根据后天体质结合时令给出最终的，提供的养生方案也是根据这个时令给出的。</a:t>
            </a:r>
          </a:p>
          <a:p>
            <a:r>
              <a:rPr kumimoji="1" lang="en-US" altLang="en-US" dirty="0" smtClean="0"/>
              <a:t>输入端加一个病理体质信息</a:t>
            </a:r>
            <a:endParaRPr kumimoji="1" lang="en-US" altLang="en-US" dirty="0"/>
          </a:p>
          <a:p>
            <a:r>
              <a:rPr kumimoji="1" lang="zh-CN" altLang="en-US" dirty="0" smtClean="0"/>
              <a:t>你的体质打败了</a:t>
            </a:r>
            <a:r>
              <a:rPr kumimoji="1" lang="en-US" altLang="zh-CN" dirty="0" smtClean="0"/>
              <a:t>X%</a:t>
            </a:r>
            <a:r>
              <a:rPr kumimoji="1" lang="zh-CN" altLang="en-US" dirty="0" smtClean="0"/>
              <a:t>的用户</a:t>
            </a:r>
            <a:endParaRPr kumimoji="1" lang="en-US" altLang="zh-CN" dirty="0" smtClean="0"/>
          </a:p>
          <a:p>
            <a:r>
              <a:rPr kumimoji="1" lang="zh-CN" altLang="en-US" dirty="0" smtClean="0"/>
              <a:t>饮食建议：汤料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菜谱</a:t>
            </a:r>
            <a:endParaRPr kumimoji="1" lang="en-US" altLang="zh-CN" dirty="0" smtClean="0"/>
          </a:p>
          <a:p>
            <a:r>
              <a:rPr kumimoji="1" lang="zh-CN" altLang="en-US" dirty="0" smtClean="0"/>
              <a:t>环境布置建议</a:t>
            </a:r>
            <a:endParaRPr kumimoji="1" lang="en-US" altLang="zh-CN" dirty="0" smtClean="0"/>
          </a:p>
          <a:p>
            <a:r>
              <a:rPr kumimoji="1" lang="zh-CN" altLang="en-US" dirty="0" smtClean="0"/>
              <a:t>穿戴服饰建议</a:t>
            </a:r>
            <a:endParaRPr kumimoji="1" lang="en-US" altLang="zh-CN" dirty="0"/>
          </a:p>
          <a:p>
            <a:r>
              <a:rPr kumimoji="1" lang="zh-CN" altLang="en-US" dirty="0" smtClean="0"/>
              <a:t>音乐（古琴音视频）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追求建议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引火归元贴</a:t>
            </a:r>
            <a:r>
              <a:rPr kumimoji="1" lang="zh-CN" altLang="en-US" dirty="0" smtClean="0"/>
              <a:t>（木强金强水弱）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儿童推儿推视频</a:t>
            </a:r>
            <a:r>
              <a:rPr kumimoji="1" lang="zh-CN" altLang="en-US" dirty="0" smtClean="0"/>
              <a:t>；六字诀；八段锦；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专家养生视频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一对一视频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悬灸方案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产品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推荐商品的属性：金木水火土强弱、病理症状、年龄、男女、月份</a:t>
            </a:r>
            <a:endParaRPr kumimoji="1" lang="en-US" altLang="zh-CN" dirty="0" smtClean="0"/>
          </a:p>
          <a:p>
            <a:r>
              <a:rPr kumimoji="1" lang="zh-CN" altLang="en-US" dirty="0" smtClean="0"/>
              <a:t>五行贴：多条筋络要贴的话只推荐贴最弱。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3791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、赋值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zh-CN" dirty="0" smtClean="0"/>
              <a:t>12</a:t>
            </a:r>
            <a:r>
              <a:rPr kumimoji="1" lang="zh-CN" altLang="en-US" dirty="0" smtClean="0"/>
              <a:t>段话术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、推荐的解决方案即所有商品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饮食建议：汤料</a:t>
            </a:r>
            <a:r>
              <a:rPr kumimoji="1" lang="en-US" altLang="zh-CN" dirty="0"/>
              <a:t>+</a:t>
            </a:r>
            <a:r>
              <a:rPr kumimoji="1" lang="zh-CN" altLang="en-US" dirty="0"/>
              <a:t>菜谱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环境布置建议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穿戴服饰建议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音乐（古琴音视频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药品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引火归元贴</a:t>
            </a:r>
            <a:r>
              <a:rPr kumimoji="1" lang="zh-CN" altLang="en-US" dirty="0"/>
              <a:t>（木强金强水弱</a:t>
            </a:r>
            <a:r>
              <a:rPr kumimoji="1" lang="zh-CN" altLang="en-US" dirty="0" smtClean="0"/>
              <a:t>）、五行帖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服务视频：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儿童推儿推视频</a:t>
            </a:r>
            <a:r>
              <a:rPr kumimoji="1" lang="zh-CN" altLang="en-US" dirty="0"/>
              <a:t>；六字诀；八段锦</a:t>
            </a:r>
            <a:r>
              <a:rPr kumimoji="1" lang="zh-CN" altLang="en-US" dirty="0" smtClean="0"/>
              <a:t>；专家养生视频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悬灸方案</a:t>
            </a:r>
            <a:r>
              <a:rPr kumimoji="1" lang="en-US" altLang="zh-CN" dirty="0"/>
              <a:t>+</a:t>
            </a:r>
            <a:r>
              <a:rPr kumimoji="1" lang="zh-CN" altLang="en-US" dirty="0"/>
              <a:t>产品</a:t>
            </a:r>
            <a:endParaRPr kumimoji="1" lang="en-US" altLang="zh-CN" dirty="0"/>
          </a:p>
          <a:p>
            <a:r>
              <a:rPr kumimoji="1" lang="zh-CN" altLang="en-US" dirty="0" smtClean="0"/>
              <a:t>下一步需要列出所有商品及其属性</a:t>
            </a:r>
            <a:r>
              <a:rPr kumimoji="1" lang="zh-CN" altLang="en-US" dirty="0"/>
              <a:t>：金木水火土强弱、病理症状、年龄、男女、</a:t>
            </a:r>
            <a:r>
              <a:rPr kumimoji="1" lang="zh-CN" altLang="en-US" dirty="0" smtClean="0"/>
              <a:t>月份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69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2400" dirty="0" smtClean="0">
                <a:solidFill>
                  <a:srgbClr val="32190E"/>
                </a:solidFill>
              </a:rPr>
              <a:t>人群、特点和需求</a:t>
            </a:r>
            <a:endParaRPr kumimoji="1" lang="zh-CN" altLang="en-US" sz="2400" dirty="0">
              <a:solidFill>
                <a:srgbClr val="32190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93779" y="1065042"/>
            <a:ext cx="771987" cy="771987"/>
          </a:xfrm>
          <a:prstGeom prst="ellipse">
            <a:avLst/>
          </a:prstGeom>
          <a:solidFill>
            <a:srgbClr val="1F497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健康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54252" y="1058274"/>
            <a:ext cx="771987" cy="771987"/>
          </a:xfrm>
          <a:prstGeom prst="ellipse">
            <a:avLst/>
          </a:prstGeom>
          <a:solidFill>
            <a:srgbClr val="1F497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亚健康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89590" y="1033373"/>
            <a:ext cx="771987" cy="771987"/>
          </a:xfrm>
          <a:prstGeom prst="ellipse">
            <a:avLst/>
          </a:prstGeom>
          <a:solidFill>
            <a:srgbClr val="1F497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小病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99719" y="1058274"/>
            <a:ext cx="771987" cy="771987"/>
          </a:xfrm>
          <a:prstGeom prst="ellipse">
            <a:avLst/>
          </a:prstGeom>
          <a:solidFill>
            <a:srgbClr val="1F497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大病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93779" y="1917341"/>
            <a:ext cx="2432460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咨讯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客观、易行、有效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72566" y="2504115"/>
            <a:ext cx="2432460" cy="542181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体检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省力、省钱、准确、全面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72566" y="3085563"/>
            <a:ext cx="2432460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整形        抗衰老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安全、规范   有效、安全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25303" y="4255878"/>
            <a:ext cx="1078946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en-US" altLang="en-US" sz="1400" dirty="0" smtClean="0">
                <a:latin typeface="微软雅黑"/>
                <a:ea typeface="微软雅黑"/>
                <a:cs typeface="微软雅黑"/>
              </a:rPr>
              <a:t>保健</a:t>
            </a:r>
            <a:endParaRPr kumimoji="1" lang="zh-CN" altLang="en-US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有效、易行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72566" y="3667011"/>
            <a:ext cx="2432460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免于恐惧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保险、养生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03033" y="1910217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检查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自诊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14884" y="2488973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问诊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专家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314884" y="3073113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挂号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26735" y="3651869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面诊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52237" y="4236009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治疗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876256" y="1910217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专家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权威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888107" y="2488973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挂号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88107" y="3073113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费用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899958" y="3651869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治疗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有效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25460" y="4236009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康复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195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引导页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6209249" y="776749"/>
            <a:ext cx="1095946" cy="1095946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自己测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体质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28566" y="2139858"/>
            <a:ext cx="1076629" cy="1076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给胎儿测体质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90726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4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820" y="0"/>
            <a:ext cx="2891773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64228" y="2210867"/>
            <a:ext cx="2551677" cy="341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4228" y="490795"/>
            <a:ext cx="246116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注册调理调理会员</a:t>
            </a:r>
            <a:endParaRPr kumimoji="1" lang="en-US" altLang="zh-CN" sz="1400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741" y="798572"/>
            <a:ext cx="246116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zh-CN" sz="1400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690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40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4291" y="0"/>
            <a:ext cx="2891773" cy="51435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706205" y="4137341"/>
            <a:ext cx="826586" cy="826586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基因检测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71800" y="4155926"/>
            <a:ext cx="826586" cy="826586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一滴血检测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806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3" name="圆角矩形 2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86540" y="551547"/>
            <a:ext cx="200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测试进度</a:t>
            </a:r>
            <a:endParaRPr kumimoji="1" lang="zh-CN" altLang="en-US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74279" y="1136417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430375" y="1133775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7274219" y="1136417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pic>
        <p:nvPicPr>
          <p:cNvPr id="11" name="图片 10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49" y="1230197"/>
            <a:ext cx="407580" cy="405157"/>
          </a:xfrm>
          <a:prstGeom prst="rect">
            <a:avLst/>
          </a:prstGeom>
        </p:spPr>
      </p:pic>
      <p:pic>
        <p:nvPicPr>
          <p:cNvPr id="15" name="图片 14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203598"/>
            <a:ext cx="407580" cy="405157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5615143" y="2004469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6458987" y="2007111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pic>
        <p:nvPicPr>
          <p:cNvPr id="18" name="图片 17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17" y="2100891"/>
            <a:ext cx="407580" cy="405157"/>
          </a:xfrm>
          <a:prstGeom prst="rect">
            <a:avLst/>
          </a:prstGeom>
        </p:spPr>
      </p:pic>
      <p:pic>
        <p:nvPicPr>
          <p:cNvPr id="19" name="图片 18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80" y="2074292"/>
            <a:ext cx="407580" cy="405157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7280055" y="2017834"/>
            <a:ext cx="571397" cy="5950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pic>
        <p:nvPicPr>
          <p:cNvPr id="25" name="图片 24" descr="lock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48" y="2085015"/>
            <a:ext cx="407580" cy="405157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5653695" y="3809525"/>
            <a:ext cx="2172741" cy="33349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0" name="圆角矩形 29"/>
          <p:cNvSpPr/>
          <p:nvPr/>
        </p:nvSpPr>
        <p:spPr>
          <a:xfrm>
            <a:off x="5666461" y="3835177"/>
            <a:ext cx="520079" cy="307842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6384526" y="3827539"/>
            <a:ext cx="123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查看报告</a:t>
            </a:r>
            <a:endParaRPr kumimoji="1" lang="zh-CN" altLang="en-US" sz="1400" dirty="0">
              <a:solidFill>
                <a:schemeClr val="bg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2587" y="834266"/>
            <a:ext cx="200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每测完一项，加载一次效果</a:t>
            </a:r>
            <a:endParaRPr kumimoji="1" lang="zh-CN" altLang="en-US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18328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6940" y="828372"/>
            <a:ext cx="3351408" cy="360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1600" dirty="0" smtClean="0"/>
              <a:t>宝贝预产期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zh-CN" altLang="en-US" sz="1600" dirty="0" smtClean="0"/>
              <a:t>出生的时间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 smtClean="0"/>
              <a:t>宝贝性别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zh-CN" altLang="en-US" sz="1600" dirty="0" smtClean="0"/>
              <a:t>男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 女</a:t>
            </a:r>
            <a:r>
              <a:rPr kumimoji="1" lang="en-US" altLang="zh-CN" sz="1600" dirty="0" smtClean="0"/>
              <a:t>  </a:t>
            </a:r>
            <a:r>
              <a:rPr kumimoji="1" lang="zh-CN" altLang="en-US" sz="1600" dirty="0" smtClean="0"/>
              <a:t>未知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1302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40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059" y="0"/>
            <a:ext cx="2891773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97524" y="952555"/>
            <a:ext cx="25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父母的出生年月日时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1832" y="172170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《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黄帝内经</a:t>
            </a:r>
            <a:r>
              <a:rPr lang="en-US" altLang="zh-CN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·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灵枢</a:t>
            </a:r>
            <a:r>
              <a:rPr lang="en-US" altLang="zh-CN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·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寿夭刚柔</a:t>
            </a:r>
            <a:r>
              <a:rPr lang="en-US" altLang="zh-CN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》“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人之生也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，有刚有柔，有强有弱，有短有长，有阴有阳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。</a:t>
            </a:r>
            <a:r>
              <a:rPr lang="en-US" altLang="zh-CN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”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一个人刚一</a:t>
            </a:r>
            <a:r>
              <a:rPr lang="zh-CN" altLang="en-US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出生，就自然拥有了与众不同的体质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。</a:t>
            </a:r>
            <a:endParaRPr lang="en-US" altLang="zh-CN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endParaRPr lang="en-US" altLang="zh-CN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通过前期</a:t>
            </a:r>
            <a:r>
              <a:rPr lang="en-US" altLang="zh-CN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23000</a:t>
            </a:r>
            <a:r>
              <a:rPr lang="zh-CN" altLang="en-US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多例体质辨析数据发现，加入双亲的出生时间信息可以更好的判断您的体质</a:t>
            </a:r>
            <a:endParaRPr lang="zh-CN" altLang="en-US" dirty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162454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5764132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母亲体质测试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1106" y="828372"/>
            <a:ext cx="3351408" cy="36096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饮食习惯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酸苦甘辛咸淡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劳逸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久视 久行 久立 久卧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久坐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情志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喜 怒 优思 悲 恐惊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五官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视力清晰 是 否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舌的味觉灵敏 是 否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鼻的嗅觉灵敏 是 否 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口气清新 是 否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耳的听力良好 是 否</a:t>
            </a:r>
            <a:endParaRPr kumimoji="1" lang="zh-CN" altLang="en-US" dirty="0"/>
          </a:p>
        </p:txBody>
      </p:sp>
      <p:pic>
        <p:nvPicPr>
          <p:cNvPr id="9" name="图片 8" descr="IMG_140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8193" y="0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5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pic>
        <p:nvPicPr>
          <p:cNvPr id="10" name="图片 9" descr="IMG_140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459" y="0"/>
            <a:ext cx="2891773" cy="51435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361232" y="180325"/>
            <a:ext cx="3926420" cy="252150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肤色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皮肤青白（肤色稍欠光泽度）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皮肤发红</a:t>
            </a:r>
            <a:r>
              <a:rPr lang="zh-CN" altLang="en-US" dirty="0"/>
              <a:t>、发赤或古铜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肤色偏黄</a:t>
            </a:r>
            <a:endParaRPr lang="en-US" altLang="zh-CN" dirty="0"/>
          </a:p>
          <a:p>
            <a:pPr lvl="1"/>
            <a:r>
              <a:rPr lang="zh-CN" altLang="en-US" dirty="0" smtClean="0"/>
              <a:t>皮肤白皙</a:t>
            </a:r>
            <a:endParaRPr lang="en-US" altLang="zh-CN" dirty="0"/>
          </a:p>
          <a:p>
            <a:pPr lvl="1"/>
            <a:r>
              <a:rPr lang="zh-CN" altLang="en-US" dirty="0" smtClean="0"/>
              <a:t>皮肤微黑</a:t>
            </a:r>
            <a:r>
              <a:rPr lang="zh-CN" altLang="en-US" dirty="0"/>
              <a:t>，富有光泽度和亮度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809" y="2800852"/>
            <a:ext cx="3721843" cy="14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1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pic>
        <p:nvPicPr>
          <p:cNvPr id="10" name="图片 9" descr="IMG_140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459" y="0"/>
            <a:ext cx="2891773" cy="5143500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4164833" y="790654"/>
            <a:ext cx="5081800" cy="2345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2190E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32190E"/>
                </a:solidFill>
                <a:latin typeface="华文细黑"/>
                <a:ea typeface="华文细黑"/>
                <a:cs typeface="华文细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头型和脸型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头小，长脸居多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头小，面瘦，头顶尖，鼻头尖，浓眉小耳，下颚尖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头大面圆</a:t>
            </a:r>
          </a:p>
          <a:p>
            <a:pPr lvl="1"/>
            <a:r>
              <a:rPr lang="zh-CN" altLang="en-US" dirty="0" smtClean="0"/>
              <a:t>小头，面部有小棱角，嘴唇薄，眉线清晰，眉宇间隐有凌厉之气</a:t>
            </a:r>
          </a:p>
          <a:p>
            <a:pPr lvl="1"/>
            <a:r>
              <a:rPr lang="zh-CN" altLang="en-US" dirty="0" smtClean="0"/>
              <a:t>脑门和两腮比常人稍宽，眼皮厚（多层），下颚厚，头大，脸易生皱纹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01" y="2778075"/>
            <a:ext cx="3965661" cy="21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1" y="1090332"/>
            <a:ext cx="8763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5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2400" dirty="0" smtClean="0">
                <a:solidFill>
                  <a:srgbClr val="32190E"/>
                </a:solidFill>
              </a:rPr>
              <a:t>人群、特点和需求</a:t>
            </a:r>
            <a:endParaRPr kumimoji="1" lang="zh-CN" altLang="en-US" sz="2400" dirty="0">
              <a:solidFill>
                <a:srgbClr val="32190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93779" y="1065042"/>
            <a:ext cx="771987" cy="771987"/>
          </a:xfrm>
          <a:prstGeom prst="ellipse">
            <a:avLst/>
          </a:prstGeom>
          <a:solidFill>
            <a:srgbClr val="1F497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健康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54252" y="1058274"/>
            <a:ext cx="771987" cy="771987"/>
          </a:xfrm>
          <a:prstGeom prst="ellipse">
            <a:avLst/>
          </a:prstGeom>
          <a:solidFill>
            <a:srgbClr val="1F497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亚健康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89590" y="1033373"/>
            <a:ext cx="771987" cy="771987"/>
          </a:xfrm>
          <a:prstGeom prst="ellipse">
            <a:avLst/>
          </a:prstGeom>
          <a:solidFill>
            <a:srgbClr val="1F497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小病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99719" y="1058274"/>
            <a:ext cx="771987" cy="771987"/>
          </a:xfrm>
          <a:prstGeom prst="ellipse">
            <a:avLst/>
          </a:prstGeom>
          <a:solidFill>
            <a:srgbClr val="1F497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大病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93779" y="1917341"/>
            <a:ext cx="2432460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咨讯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客观、易行、有效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72566" y="2504115"/>
            <a:ext cx="2432460" cy="542181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体检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省力、省钱、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准确</a:t>
            </a:r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、全面</a:t>
            </a:r>
            <a:endParaRPr kumimoji="1" lang="zh-CN" altLang="en-US" sz="1400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72566" y="3085563"/>
            <a:ext cx="2432460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整形        抗衰老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安全、规范    </a:t>
            </a:r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有效、安全</a:t>
            </a:r>
            <a:endParaRPr kumimoji="1" lang="zh-CN" altLang="en-US" sz="1400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25303" y="4255878"/>
            <a:ext cx="1078946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保健</a:t>
            </a:r>
            <a:endParaRPr kumimoji="1" lang="en-US" altLang="zh-CN" sz="1400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有效、易行</a:t>
            </a:r>
            <a:endParaRPr kumimoji="1" lang="en-US" altLang="zh-CN" sz="1400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72566" y="3667011"/>
            <a:ext cx="2432460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免于恐惧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保险、</a:t>
            </a:r>
            <a:r>
              <a:rPr kumimoji="1" lang="en-US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如何防病</a:t>
            </a:r>
            <a:endParaRPr kumimoji="1" lang="zh-CN" altLang="en-US" sz="1400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03033" y="1910217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检查</a:t>
            </a:r>
            <a:endParaRPr kumimoji="1" lang="en-US" altLang="zh-CN" sz="1400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自诊</a:t>
            </a:r>
            <a:endParaRPr kumimoji="1" lang="zh-CN" altLang="en-US" sz="1400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14884" y="2488973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问诊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专家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314884" y="3073113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挂号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26735" y="3651869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面诊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52237" y="4236009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治疗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876256" y="1910217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专家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权威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888107" y="2488973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挂号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88107" y="3073113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费用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899958" y="3651869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治疗</a:t>
            </a:r>
            <a:endParaRPr kumimoji="1" lang="en-US" altLang="zh-CN" sz="1400" dirty="0" smtClean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有效</a:t>
            </a:r>
            <a:endParaRPr kumimoji="1" lang="zh-CN" altLang="en-US" sz="1400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25460" y="4236009"/>
            <a:ext cx="1010432" cy="544873"/>
          </a:xfrm>
          <a:prstGeom prst="roundRect">
            <a:avLst>
              <a:gd name="adj" fmla="val 35588"/>
            </a:avLst>
          </a:prstGeom>
          <a:solidFill>
            <a:srgbClr val="77B92A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zh-CN" altLang="en-US" sz="14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康复</a:t>
            </a:r>
            <a:endParaRPr kumimoji="1" lang="zh-CN" altLang="en-US" sz="1400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040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pic>
        <p:nvPicPr>
          <p:cNvPr id="10" name="图片 9" descr="IMG_140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459" y="0"/>
            <a:ext cx="2891773" cy="51435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25771" y="467645"/>
            <a:ext cx="4613535" cy="339447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身材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身材四肢长</a:t>
            </a:r>
            <a:r>
              <a:rPr kumimoji="1" lang="zh-CN" altLang="en-US" dirty="0"/>
              <a:t>，身材挺拔</a:t>
            </a:r>
            <a:r>
              <a:rPr kumimoji="1" lang="zh-CN" altLang="en-US" dirty="0" smtClean="0"/>
              <a:t>，肩背宽大</a:t>
            </a:r>
            <a:endParaRPr kumimoji="1" lang="en-US" altLang="zh-CN" dirty="0"/>
          </a:p>
          <a:p>
            <a:pPr lvl="1"/>
            <a:r>
              <a:rPr lang="zh-CN" altLang="en-US" dirty="0" smtClean="0"/>
              <a:t>脊背宽广而肌肉丰满</a:t>
            </a:r>
            <a:r>
              <a:rPr lang="zh-CN" altLang="en-US" dirty="0"/>
              <a:t>，身形上尖下阔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肩背丰满</a:t>
            </a:r>
            <a:r>
              <a:rPr lang="zh-CN" altLang="en-US" dirty="0"/>
              <a:t>，</a:t>
            </a:r>
            <a:r>
              <a:rPr lang="zh-CN" altLang="en-US" dirty="0" smtClean="0"/>
              <a:t>腹部容易发胖，</a:t>
            </a:r>
            <a:r>
              <a:rPr lang="zh-CN" altLang="en-US" dirty="0"/>
              <a:t>身材上下匀称</a:t>
            </a:r>
          </a:p>
          <a:p>
            <a:pPr lvl="1"/>
            <a:r>
              <a:rPr lang="zh-CN" altLang="en-US" dirty="0"/>
              <a:t>肩背瘦小，腹</a:t>
            </a:r>
            <a:r>
              <a:rPr lang="zh-CN" altLang="en-US" dirty="0" smtClean="0"/>
              <a:t>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</a:t>
            </a:r>
            <a:r>
              <a:rPr lang="zh-CN" altLang="en-US" dirty="0"/>
              <a:t>肩小，腹部易肥胖，脊背长，骶长，塌臀</a:t>
            </a:r>
            <a:r>
              <a:rPr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35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图形化</a:t>
            </a:r>
            <a:endParaRPr kumimoji="1" lang="zh-CN" altLang="en-US" dirty="0"/>
          </a:p>
        </p:txBody>
      </p:sp>
      <p:pic>
        <p:nvPicPr>
          <p:cNvPr id="10" name="图片 9" descr="IMG_140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459" y="0"/>
            <a:ext cx="2891773" cy="51435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25771" y="467645"/>
            <a:ext cx="4613535" cy="339447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四肢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手足灵巧细长多青筋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手足</a:t>
            </a:r>
            <a:r>
              <a:rPr lang="zh-CN" altLang="en-US" dirty="0"/>
              <a:t>小，步伐稳重，走路晃肩，</a:t>
            </a:r>
            <a:r>
              <a:rPr lang="zh-CN" altLang="en-US" dirty="0" smtClean="0"/>
              <a:t>精神矍铄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手足小而丰腴，</a:t>
            </a:r>
            <a:r>
              <a:rPr lang="zh-CN" altLang="en-US" dirty="0"/>
              <a:t>下肢多健壮，步履稳健，身材上下匀称</a:t>
            </a:r>
          </a:p>
          <a:p>
            <a:pPr lvl="1"/>
            <a:r>
              <a:rPr lang="zh-CN" altLang="en-US" dirty="0" smtClean="0"/>
              <a:t>手足</a:t>
            </a:r>
            <a:r>
              <a:rPr lang="zh-CN" altLang="en-US" dirty="0"/>
              <a:t>小，手背薄。足跟结实有力，行动轻快</a:t>
            </a:r>
          </a:p>
          <a:p>
            <a:pPr lvl="1"/>
            <a:r>
              <a:rPr lang="zh-CN" altLang="en-US" dirty="0" smtClean="0"/>
              <a:t>手</a:t>
            </a:r>
            <a:r>
              <a:rPr lang="zh-CN" altLang="en-US" dirty="0"/>
              <a:t>背厚，手足不安静，</a:t>
            </a:r>
            <a:r>
              <a:rPr lang="zh-CN" altLang="en-US" dirty="0" smtClean="0"/>
              <a:t>行走善摇摆</a:t>
            </a:r>
            <a:endParaRPr lang="zh-CN" altLang="en-US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214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二十五行人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脑力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博学</a:t>
            </a:r>
            <a:r>
              <a:rPr kumimoji="1" lang="zh-CN" altLang="en-US" dirty="0"/>
              <a:t>多才，勤于动脑，</a:t>
            </a:r>
            <a:r>
              <a:rPr kumimoji="1" lang="zh-CN" altLang="en-US" dirty="0" smtClean="0"/>
              <a:t>善于思考；因为对</a:t>
            </a:r>
            <a:r>
              <a:rPr kumimoji="1" lang="zh-CN" altLang="en-US" dirty="0"/>
              <a:t>自己要求高，一辈子都会</a:t>
            </a:r>
            <a:r>
              <a:rPr kumimoji="1" lang="zh-CN" altLang="en-US" dirty="0" smtClean="0"/>
              <a:t>不断学，习</a:t>
            </a:r>
            <a:r>
              <a:rPr kumimoji="1" lang="zh-CN" altLang="en-US" dirty="0"/>
              <a:t>更新自己的知识，但体力有限，多从事脑力</a:t>
            </a:r>
            <a:r>
              <a:rPr kumimoji="1" lang="zh-CN" altLang="en-US" dirty="0" smtClean="0"/>
              <a:t>工作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为人有气魄，讲义气，轻财物，恩怨分明，好打抱不平，乐于助人，喜欢按照自己的意愿和喜好行事。在意别人对自己的评价</a:t>
            </a:r>
          </a:p>
          <a:p>
            <a:pPr lvl="1"/>
            <a:r>
              <a:rPr lang="zh-CN" altLang="en-US" dirty="0"/>
              <a:t>肠胃功能好、胃口好，不爱操心、不喜欢运动，比较安静；性情慵懒，开拓心、进取心不是很强，</a:t>
            </a:r>
            <a:r>
              <a:rPr lang="zh-CN" altLang="en-US" dirty="0" smtClean="0"/>
              <a:t>很容易满足现状</a:t>
            </a:r>
            <a:endParaRPr lang="en-US" altLang="zh-CN" dirty="0" smtClean="0"/>
          </a:p>
          <a:p>
            <a:pPr lvl="1"/>
            <a:r>
              <a:rPr lang="zh-CN" altLang="en-US" dirty="0"/>
              <a:t>天生具有领导能力，行为果断，善于用人。精力充沛，充满活力，决断力和开拓力较强，工作</a:t>
            </a:r>
            <a:r>
              <a:rPr lang="zh-CN" altLang="en-US" dirty="0" smtClean="0"/>
              <a:t>投入</a:t>
            </a:r>
            <a:endParaRPr lang="en-US" altLang="zh-CN" dirty="0" smtClean="0"/>
          </a:p>
          <a:p>
            <a:pPr lvl="1"/>
            <a:r>
              <a:rPr lang="zh-CN" altLang="en-US" dirty="0"/>
              <a:t>语言亲和，知识面广，富有想象力，处事灵活变通，</a:t>
            </a:r>
            <a:r>
              <a:rPr lang="zh-CN" altLang="en-US" dirty="0" smtClean="0"/>
              <a:t>交往力强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5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二十五行人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性情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善于隐</a:t>
            </a:r>
            <a:r>
              <a:rPr kumimoji="1" lang="zh-CN" altLang="en-US" dirty="0"/>
              <a:t>忍，不喜欢争名逐利，却又渴望得到大家对自身</a:t>
            </a:r>
            <a:r>
              <a:rPr kumimoji="1" lang="zh-CN" altLang="en-US" dirty="0" smtClean="0"/>
              <a:t>能力的认可，稍</a:t>
            </a:r>
            <a:r>
              <a:rPr kumimoji="1" lang="zh-CN" altLang="en-US" dirty="0"/>
              <a:t>不如意，</a:t>
            </a:r>
            <a:r>
              <a:rPr kumimoji="1" lang="zh-CN" altLang="en-US" dirty="0" smtClean="0"/>
              <a:t>内心已产生压抑和郁闷之气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性子急、易冲动，多为爆脾气，好面子、</a:t>
            </a:r>
            <a:r>
              <a:rPr lang="zh-CN" altLang="en-US" dirty="0" smtClean="0"/>
              <a:t>心肠软</a:t>
            </a:r>
            <a:endParaRPr lang="en-US" altLang="zh-CN" dirty="0" smtClean="0"/>
          </a:p>
          <a:p>
            <a:pPr lvl="1"/>
            <a:r>
              <a:rPr lang="zh-CN" altLang="en-US" dirty="0"/>
              <a:t>对人和善、友好，不挑剔，人缘好。不喜欢争名逐利。 富有包容心，对人专一，工作</a:t>
            </a:r>
            <a:r>
              <a:rPr lang="zh-CN" altLang="en-US" dirty="0" smtClean="0"/>
              <a:t>上不喜欢频繁跳槽</a:t>
            </a:r>
            <a:endParaRPr lang="en-US" altLang="zh-CN" dirty="0" smtClean="0"/>
          </a:p>
          <a:p>
            <a:pPr lvl="1"/>
            <a:r>
              <a:rPr lang="zh-CN" altLang="en-US" dirty="0"/>
              <a:t>性格易清高气傲，不服输，敏感，缺乏安全感，喜欢跟有能力的人打交道。富有神秘感，不易</a:t>
            </a:r>
            <a:r>
              <a:rPr lang="zh-CN" altLang="en-US" dirty="0" smtClean="0"/>
              <a:t>接近</a:t>
            </a:r>
            <a:endParaRPr lang="en-US" altLang="zh-CN" dirty="0" smtClean="0"/>
          </a:p>
          <a:p>
            <a:pPr lvl="1"/>
            <a:r>
              <a:rPr lang="zh-CN" altLang="en-US" dirty="0"/>
              <a:t>聪明活泼，情感丰富，有交往天赋，但缺乏恒心，做事缺</a:t>
            </a:r>
            <a:r>
              <a:rPr lang="zh-CN" altLang="en-US" dirty="0" smtClean="0"/>
              <a:t>少条理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0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二十五行人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86334"/>
          </a:xfrm>
        </p:spPr>
        <p:txBody>
          <a:bodyPr>
            <a:normAutofit/>
          </a:bodyPr>
          <a:lstStyle/>
          <a:p>
            <a:r>
              <a:rPr kumimoji="1" lang="en-US" altLang="en-US" dirty="0" smtClean="0"/>
              <a:t>你最难受的季节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</a:t>
            </a:r>
            <a:r>
              <a:rPr kumimoji="1" lang="zh-CN" altLang="en-US" dirty="0"/>
              <a:t>忍耐春夏的温热，难以忍耐</a:t>
            </a:r>
            <a:r>
              <a:rPr kumimoji="1" lang="zh-CN" altLang="en-US" dirty="0" smtClean="0"/>
              <a:t>秋冬的凉寒</a:t>
            </a:r>
            <a:endParaRPr kumimoji="1" lang="zh-CN" altLang="en-US" dirty="0"/>
          </a:p>
          <a:p>
            <a:pPr lvl="1"/>
            <a:r>
              <a:rPr lang="zh-CN" altLang="en-US" dirty="0"/>
              <a:t>能忍耐容忍春夏季的温热，难以忍耐秋冬季的凉</a:t>
            </a:r>
            <a:r>
              <a:rPr lang="zh-CN" altLang="en-US" dirty="0" smtClean="0"/>
              <a:t>寒</a:t>
            </a:r>
            <a:endParaRPr lang="en-US" altLang="zh-CN" dirty="0" smtClean="0"/>
          </a:p>
          <a:p>
            <a:pPr lvl="1"/>
            <a:r>
              <a:rPr lang="zh-CN" altLang="en-US" dirty="0"/>
              <a:t>能忍耐秋冬季的寒凉，难以忍耐春夏季的温热</a:t>
            </a:r>
          </a:p>
          <a:p>
            <a:pPr lvl="1"/>
            <a:r>
              <a:rPr lang="zh-CN" altLang="en-US" dirty="0"/>
              <a:t>能耐受秋冬季的寒冷．不能耐受春</a:t>
            </a:r>
            <a:r>
              <a:rPr lang="zh-CN" altLang="en-US" dirty="0" smtClean="0"/>
              <a:t>夏季的温热</a:t>
            </a:r>
            <a:endParaRPr lang="en-US" altLang="zh-CN" dirty="0" smtClean="0"/>
          </a:p>
          <a:p>
            <a:pPr lvl="1"/>
            <a:r>
              <a:rPr lang="zh-CN" altLang="en-US" dirty="0"/>
              <a:t>能耐受秋冬季的寒冷，不能忍受春</a:t>
            </a:r>
            <a:r>
              <a:rPr lang="zh-CN" altLang="en-US" dirty="0" smtClean="0"/>
              <a:t>夏季的炎热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6139" y="3917451"/>
            <a:ext cx="610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春</a:t>
            </a:r>
            <a:r>
              <a:rPr kumimoji="1" lang="en-US" altLang="zh-CN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kumimoji="1" lang="zh-CN" altLang="en-US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夏</a:t>
            </a:r>
            <a:r>
              <a:rPr kumimoji="1" lang="en-US" altLang="zh-CN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kumimoji="1" lang="zh-CN" altLang="en-US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秋</a:t>
            </a:r>
            <a:r>
              <a:rPr kumimoji="1" lang="en-US" altLang="zh-CN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kumimoji="1" lang="zh-CN" altLang="en-US" dirty="0" smtClean="0">
                <a:solidFill>
                  <a:srgbClr val="32190E"/>
                </a:solidFill>
                <a:latin typeface="微软雅黑"/>
                <a:ea typeface="微软雅黑"/>
                <a:cs typeface="微软雅黑"/>
              </a:rPr>
              <a:t>冬</a:t>
            </a:r>
            <a:endParaRPr kumimoji="1" lang="zh-CN" altLang="en-US" dirty="0">
              <a:solidFill>
                <a:srgbClr val="32190E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781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下列问题哪种和你的情况最接近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12138"/>
          </a:xfrm>
        </p:spPr>
        <p:txBody>
          <a:bodyPr>
            <a:normAutofit fontScale="47500" lnSpcReduction="20000"/>
          </a:bodyPr>
          <a:lstStyle/>
          <a:p>
            <a:r>
              <a:rPr kumimoji="1" lang="zh-CN" altLang="en-US" dirty="0" smtClean="0"/>
              <a:t>还有对人谦恭、屈从的品德</a:t>
            </a:r>
            <a:endParaRPr kumimoji="1" lang="en-US" altLang="zh-CN" dirty="0" smtClean="0"/>
          </a:p>
          <a:p>
            <a:r>
              <a:rPr kumimoji="1" lang="zh-CN" altLang="en-US" dirty="0" smtClean="0"/>
              <a:t>尚有谨慎、顺随的性格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常有乐于助人之举</a:t>
            </a:r>
            <a:endParaRPr kumimoji="1" lang="en-US" altLang="zh-CN" dirty="0" smtClean="0"/>
          </a:p>
          <a:p>
            <a:r>
              <a:rPr kumimoji="1" lang="zh-CN" altLang="en-US" dirty="0" smtClean="0"/>
              <a:t>尚具为人耿直的性格</a:t>
            </a:r>
            <a:endParaRPr kumimoji="1" lang="en-US" altLang="zh-CN" dirty="0" smtClean="0"/>
          </a:p>
          <a:p>
            <a:r>
              <a:rPr lang="zh-CN" altLang="en-US" dirty="0" smtClean="0"/>
              <a:t>体型比较胖</a:t>
            </a:r>
            <a:r>
              <a:rPr lang="zh-CN" altLang="en-US" dirty="0"/>
              <a:t>壮</a:t>
            </a:r>
          </a:p>
          <a:p>
            <a:r>
              <a:rPr lang="zh-CN" altLang="en-US" dirty="0" smtClean="0"/>
              <a:t>性格开朗活泼</a:t>
            </a:r>
            <a:endParaRPr lang="zh-CN" altLang="en-US" dirty="0"/>
          </a:p>
          <a:p>
            <a:r>
              <a:rPr lang="zh-CN" altLang="en-US" dirty="0" smtClean="0"/>
              <a:t>好动</a:t>
            </a:r>
            <a:r>
              <a:rPr lang="zh-CN" altLang="en-US" dirty="0"/>
              <a:t>，面有光彩</a:t>
            </a:r>
          </a:p>
          <a:p>
            <a:r>
              <a:rPr lang="zh-CN" altLang="en-US" dirty="0" smtClean="0"/>
              <a:t>性格乐观</a:t>
            </a:r>
            <a:r>
              <a:rPr lang="zh-CN" altLang="en-US" dirty="0"/>
              <a:t>，</a:t>
            </a:r>
            <a:r>
              <a:rPr lang="zh-CN" altLang="en-US" dirty="0" smtClean="0"/>
              <a:t>喜形于外</a:t>
            </a:r>
            <a:endParaRPr lang="en-US" altLang="zh-CN" dirty="0" smtClean="0"/>
          </a:p>
          <a:p>
            <a:r>
              <a:rPr lang="zh-CN" altLang="en-US" dirty="0" smtClean="0"/>
              <a:t>为人和顺</a:t>
            </a:r>
            <a:endParaRPr lang="zh-CN" altLang="en-US" dirty="0"/>
          </a:p>
          <a:p>
            <a:r>
              <a:rPr lang="zh-CN" altLang="en-US" dirty="0" smtClean="0"/>
              <a:t>尚嫉恶如</a:t>
            </a:r>
            <a:r>
              <a:rPr lang="zh-CN" altLang="en-US" dirty="0"/>
              <a:t>仇</a:t>
            </a:r>
          </a:p>
          <a:p>
            <a:r>
              <a:rPr lang="zh-CN" altLang="en-US" dirty="0" smtClean="0"/>
              <a:t>处事灵</a:t>
            </a:r>
            <a:r>
              <a:rPr lang="zh-CN" altLang="en-US" dirty="0"/>
              <a:t>活</a:t>
            </a:r>
          </a:p>
          <a:p>
            <a:r>
              <a:rPr lang="zh-CN" altLang="en-US" dirty="0" smtClean="0"/>
              <a:t>身材魁梧</a:t>
            </a:r>
            <a:endParaRPr lang="en-US" altLang="zh-CN" dirty="0" smtClean="0"/>
          </a:p>
          <a:p>
            <a:r>
              <a:rPr lang="zh-CN" altLang="en-US" dirty="0"/>
              <a:t>为官清廉，不循私情</a:t>
            </a:r>
          </a:p>
          <a:p>
            <a:r>
              <a:rPr lang="zh-CN" altLang="en-US" dirty="0"/>
              <a:t>清瘦，比较挑剔</a:t>
            </a:r>
          </a:p>
          <a:p>
            <a:r>
              <a:rPr lang="zh-CN" altLang="en-US" dirty="0"/>
              <a:t>观察透彻，明辨是非</a:t>
            </a:r>
          </a:p>
          <a:p>
            <a:r>
              <a:rPr lang="zh-CN" altLang="en-US" dirty="0"/>
              <a:t>为人庄重，</a:t>
            </a:r>
            <a:r>
              <a:rPr lang="zh-CN" altLang="en-US" dirty="0" smtClean="0"/>
              <a:t>断事严厉</a:t>
            </a:r>
            <a:endParaRPr lang="en-US" altLang="zh-CN" dirty="0" smtClean="0"/>
          </a:p>
          <a:p>
            <a:r>
              <a:rPr lang="zh-CN" altLang="en-US" dirty="0"/>
              <a:t>给人办事爽快的印象</a:t>
            </a:r>
          </a:p>
          <a:p>
            <a:r>
              <a:rPr lang="zh-CN" altLang="en-US" dirty="0"/>
              <a:t>讲话办事转弯抹角</a:t>
            </a:r>
          </a:p>
          <a:p>
            <a:r>
              <a:rPr lang="zh-CN" altLang="en-US" dirty="0"/>
              <a:t>洁身自好的性格</a:t>
            </a:r>
          </a:p>
          <a:p>
            <a:r>
              <a:rPr lang="zh-CN" altLang="en-US" dirty="0"/>
              <a:t>尚有安静，随遇而安的</a:t>
            </a:r>
            <a:r>
              <a:rPr lang="zh-CN" altLang="en-US" dirty="0" smtClean="0"/>
              <a:t>一面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310606" y="1269842"/>
            <a:ext cx="375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不确定</a:t>
            </a:r>
            <a:r>
              <a:rPr kumimoji="1" lang="en-US" altLang="zh-CN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不是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完全不是  不是  不好说  是  绝对是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90223" y="1071764"/>
            <a:ext cx="8229600" cy="3912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2190E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32190E"/>
                </a:solidFill>
                <a:latin typeface="华文细黑"/>
                <a:ea typeface="华文细黑"/>
                <a:cs typeface="华文细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2190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待人和气，有时就算吃点亏也无妨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计划周全了以后才会行动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经常帮助别人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为人耿直</a:t>
            </a:r>
            <a:endParaRPr kumimoji="1" lang="en-US" altLang="zh-CN" dirty="0" smtClean="0"/>
          </a:p>
          <a:p>
            <a:r>
              <a:rPr lang="zh-CN" altLang="en-US" dirty="0" smtClean="0"/>
              <a:t>体型比较胖壮</a:t>
            </a:r>
          </a:p>
          <a:p>
            <a:r>
              <a:rPr lang="zh-CN" altLang="en-US" dirty="0" smtClean="0"/>
              <a:t>性格开朗活泼</a:t>
            </a:r>
          </a:p>
          <a:p>
            <a:r>
              <a:rPr lang="zh-CN" altLang="en-US" dirty="0" smtClean="0"/>
              <a:t>好动，面有光彩</a:t>
            </a:r>
          </a:p>
          <a:p>
            <a:r>
              <a:rPr lang="zh-CN" altLang="en-US" dirty="0" smtClean="0"/>
              <a:t>性格乐观，喜形于外</a:t>
            </a:r>
            <a:endParaRPr lang="en-US" altLang="zh-CN" dirty="0" smtClean="0"/>
          </a:p>
          <a:p>
            <a:r>
              <a:rPr lang="zh-CN" altLang="en-US" dirty="0" smtClean="0"/>
              <a:t>为人和顺</a:t>
            </a:r>
          </a:p>
          <a:p>
            <a:r>
              <a:rPr lang="zh-CN" altLang="en-US" dirty="0" smtClean="0"/>
              <a:t>尚嫉恶如仇</a:t>
            </a:r>
          </a:p>
          <a:p>
            <a:r>
              <a:rPr lang="zh-CN" altLang="en-US" dirty="0" smtClean="0"/>
              <a:t>处事灵活</a:t>
            </a:r>
          </a:p>
          <a:p>
            <a:r>
              <a:rPr lang="zh-CN" altLang="en-US" dirty="0" smtClean="0"/>
              <a:t>身材魁梧</a:t>
            </a:r>
            <a:endParaRPr lang="en-US" altLang="zh-CN" dirty="0" smtClean="0"/>
          </a:p>
          <a:p>
            <a:r>
              <a:rPr lang="zh-CN" altLang="en-US" dirty="0" smtClean="0"/>
              <a:t>原则性强，不循私情</a:t>
            </a:r>
          </a:p>
          <a:p>
            <a:r>
              <a:rPr lang="zh-CN" altLang="en-US" dirty="0" smtClean="0"/>
              <a:t>清瘦，比较挑剔</a:t>
            </a:r>
          </a:p>
          <a:p>
            <a:r>
              <a:rPr lang="zh-CN" altLang="en-US" dirty="0" smtClean="0"/>
              <a:t>观察透彻，明辨是非</a:t>
            </a:r>
          </a:p>
          <a:p>
            <a:r>
              <a:rPr lang="zh-CN" altLang="en-US" dirty="0" smtClean="0"/>
              <a:t>为人庄重，断事严厉</a:t>
            </a:r>
            <a:endParaRPr lang="en-US" altLang="zh-CN" dirty="0" smtClean="0"/>
          </a:p>
          <a:p>
            <a:r>
              <a:rPr lang="zh-CN" altLang="en-US" dirty="0" smtClean="0"/>
              <a:t>给人办事爽快的印象</a:t>
            </a:r>
          </a:p>
          <a:p>
            <a:r>
              <a:rPr lang="zh-CN" altLang="en-US" dirty="0" smtClean="0"/>
              <a:t>讲话办事多讲策略，喜欢从侧面切入</a:t>
            </a:r>
          </a:p>
          <a:p>
            <a:r>
              <a:rPr lang="zh-CN" altLang="en-US" dirty="0" smtClean="0"/>
              <a:t>洁身自好的性格</a:t>
            </a:r>
          </a:p>
          <a:p>
            <a:r>
              <a:rPr lang="zh-CN" altLang="en-US" dirty="0" smtClean="0"/>
              <a:t>尚有安静，随遇而安的一面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713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体质辨析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关键要素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定位：在什么场景下，我们的产品是最好的选择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1937"/>
              </p:ext>
            </p:extLst>
          </p:nvPr>
        </p:nvGraphicFramePr>
        <p:xfrm>
          <a:off x="947815" y="1751371"/>
          <a:ext cx="7295162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075"/>
                <a:gridCol w="1187647"/>
                <a:gridCol w="1399307"/>
                <a:gridCol w="1398741"/>
                <a:gridCol w="1423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定位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需求刚性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产品有效性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资源优势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市场前景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艾灸足疗方案指导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强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孕期饮食保健指导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中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强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强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大病康复指导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强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中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中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体检辅助工具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中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更个性化的防病、养生平台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强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中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弱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中医调理平台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强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中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中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强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8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关键要素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定位：在什么场景下，我们的产品是最好的选择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怀孕期间如何饮食、调理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中医调理找汉古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971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7745" y="437502"/>
            <a:ext cx="5750093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业务名：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rgbClr val="613427"/>
                </a:solidFill>
                <a:latin typeface="仿宋"/>
                <a:ea typeface="仿宋"/>
                <a:cs typeface="仿宋"/>
              </a:rPr>
              <a:t>汉古养生</a:t>
            </a:r>
            <a:endParaRPr kumimoji="1" lang="en-US" altLang="zh-CN" sz="2000" dirty="0" smtClean="0">
              <a:solidFill>
                <a:srgbClr val="613427"/>
              </a:solidFill>
              <a:latin typeface="仿宋"/>
              <a:ea typeface="仿宋"/>
              <a:cs typeface="仿宋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rgbClr val="613427"/>
                </a:solidFill>
                <a:latin typeface="仿宋"/>
                <a:ea typeface="仿宋"/>
                <a:cs typeface="仿宋"/>
              </a:rPr>
              <a:t>汉古健康</a:t>
            </a:r>
            <a:endParaRPr kumimoji="1" lang="en-US" altLang="zh-CN" sz="2000" dirty="0" smtClean="0">
              <a:solidFill>
                <a:srgbClr val="613427"/>
              </a:solidFill>
              <a:latin typeface="仿宋"/>
              <a:ea typeface="仿宋"/>
              <a:cs typeface="仿宋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rgbClr val="613427"/>
                </a:solidFill>
                <a:latin typeface="仿宋"/>
                <a:ea typeface="仿宋"/>
                <a:cs typeface="仿宋"/>
              </a:rPr>
              <a:t>精准养生</a:t>
            </a:r>
            <a:endParaRPr kumimoji="1" lang="en-US" altLang="zh-CN" sz="2000" dirty="0" smtClean="0">
              <a:solidFill>
                <a:srgbClr val="613427"/>
              </a:solidFill>
              <a:latin typeface="仿宋"/>
              <a:ea typeface="仿宋"/>
              <a:cs typeface="仿宋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rgbClr val="613427"/>
                </a:solidFill>
                <a:latin typeface="仿宋"/>
                <a:ea typeface="仿宋"/>
                <a:cs typeface="仿宋"/>
              </a:rPr>
              <a:t>好久健康</a:t>
            </a:r>
            <a:endParaRPr kumimoji="1" lang="en-US" altLang="zh-CN" sz="2000" dirty="0" smtClean="0">
              <a:solidFill>
                <a:srgbClr val="613427"/>
              </a:solidFill>
              <a:latin typeface="仿宋"/>
              <a:ea typeface="仿宋"/>
              <a:cs typeface="仿宋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rgbClr val="613427"/>
                </a:solidFill>
                <a:latin typeface="仿宋"/>
                <a:ea typeface="仿宋"/>
                <a:cs typeface="仿宋"/>
              </a:rPr>
              <a:t>调一调</a:t>
            </a:r>
            <a:endParaRPr kumimoji="1" lang="en-US" altLang="zh-CN" sz="2000" dirty="0" smtClean="0">
              <a:solidFill>
                <a:srgbClr val="613427"/>
              </a:solidFill>
              <a:latin typeface="仿宋"/>
              <a:ea typeface="仿宋"/>
              <a:cs typeface="仿宋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rgbClr val="FF0000"/>
                </a:solidFill>
                <a:latin typeface="仿宋"/>
                <a:ea typeface="仿宋"/>
                <a:cs typeface="仿宋"/>
              </a:rPr>
              <a:t>调理调理</a:t>
            </a:r>
            <a:endParaRPr kumimoji="1" lang="en-US" altLang="zh-CN" sz="2000" dirty="0" smtClean="0">
              <a:solidFill>
                <a:srgbClr val="FF0000"/>
              </a:solidFill>
              <a:latin typeface="仿宋"/>
              <a:ea typeface="仿宋"/>
              <a:cs typeface="仿宋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rgbClr val="613427"/>
                </a:solidFill>
                <a:latin typeface="仿宋"/>
                <a:ea typeface="仿宋"/>
                <a:cs typeface="仿宋"/>
              </a:rPr>
              <a:t>中医调理</a:t>
            </a:r>
            <a:endParaRPr kumimoji="1" lang="en-US" altLang="zh-CN" sz="2000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6868" y="437502"/>
            <a:ext cx="4572000" cy="37394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SLOGAN：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、辨析体质</a:t>
            </a: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调理身心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、辨析体质</a:t>
            </a: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精准养生</a:t>
            </a:r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、诊断（检测</a:t>
            </a: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测试</a:t>
            </a: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弄清楚</a:t>
            </a: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测一下）你的体质，提供个性化健康指导（养生）方案</a:t>
            </a:r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体质好不好 测测就知道   如何来改善 专家给指导 </a:t>
            </a:r>
            <a:endParaRPr kumimoji="1" lang="en-US" altLang="zh-CN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、改善亚健康 先来测体质</a:t>
            </a:r>
            <a:endParaRPr kumimoji="1" lang="en-US" altLang="zh-CN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种体质 你是哪一种？ </a:t>
            </a:r>
            <a:endParaRPr kumimoji="1" lang="en-US" altLang="zh-CN" dirty="0" smtClean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zh-CN" altLang="zh-CN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dirty="0" smtClean="0">
                <a:solidFill>
                  <a:srgbClr val="613427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测一测体质 调一调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身心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613427"/>
                </a:solidFill>
              </a:rPr>
              <a:t>8</a:t>
            </a:r>
            <a:r>
              <a:rPr lang="zh-CN" altLang="en-US" dirty="0" smtClean="0">
                <a:solidFill>
                  <a:srgbClr val="613427"/>
                </a:solidFill>
              </a:rPr>
              <a:t>、会</a:t>
            </a:r>
            <a:r>
              <a:rPr lang="zh-CN" altLang="en-US" dirty="0">
                <a:solidFill>
                  <a:srgbClr val="613427"/>
                </a:solidFill>
              </a:rPr>
              <a:t>工作、爱生活 从调调开始</a:t>
            </a:r>
            <a:endParaRPr kumimoji="1" lang="zh-CN" altLang="en-US" dirty="0">
              <a:solidFill>
                <a:srgbClr val="61342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7274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引导页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5259966" y="76962"/>
            <a:ext cx="2924216" cy="4927411"/>
            <a:chOff x="5259966" y="76962"/>
            <a:chExt cx="2924216" cy="4927411"/>
          </a:xfrm>
        </p:grpSpPr>
        <p:sp>
          <p:nvSpPr>
            <p:cNvPr id="5" name="圆角矩形 4"/>
            <p:cNvSpPr/>
            <p:nvPr/>
          </p:nvSpPr>
          <p:spPr>
            <a:xfrm>
              <a:off x="5259966" y="76962"/>
              <a:ext cx="2924216" cy="4927411"/>
            </a:xfrm>
            <a:prstGeom prst="roundRect">
              <a:avLst>
                <a:gd name="adj" fmla="val 6187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35392" y="412339"/>
              <a:ext cx="2771816" cy="4025694"/>
            </a:xfrm>
            <a:prstGeom prst="roundRect">
              <a:avLst>
                <a:gd name="adj" fmla="val 2741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49297" y="4516875"/>
              <a:ext cx="423363" cy="423363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421004" y="153924"/>
              <a:ext cx="590143" cy="17957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5470842" y="839883"/>
            <a:ext cx="2546561" cy="1938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个人体质不同，当然需要个性化的调养方法</a:t>
            </a:r>
            <a:endParaRPr lang="en-US" altLang="zh-CN" b="1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endParaRPr lang="en-US" altLang="zh-CN" sz="1400" dirty="0" smtClean="0">
              <a:solidFill>
                <a:srgbClr val="613427"/>
              </a:solidFill>
              <a:latin typeface="华文细黑"/>
              <a:ea typeface="华文细黑"/>
              <a:cs typeface="华文细黑"/>
            </a:endParaRPr>
          </a:p>
          <a:p>
            <a:r>
              <a:rPr lang="en-US" altLang="zh-CN" sz="1400" dirty="0" smtClean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《</a:t>
            </a:r>
            <a:r>
              <a:rPr lang="zh-CN" altLang="en-US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黄帝内经</a:t>
            </a:r>
            <a:r>
              <a:rPr lang="en-US" altLang="zh-CN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·</a:t>
            </a:r>
            <a:r>
              <a:rPr lang="zh-CN" altLang="en-US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灵枢</a:t>
            </a:r>
            <a:r>
              <a:rPr lang="en-US" altLang="zh-CN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·</a:t>
            </a:r>
            <a:r>
              <a:rPr lang="zh-CN" altLang="en-US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通天篇</a:t>
            </a:r>
            <a:r>
              <a:rPr lang="en-US" altLang="zh-CN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》</a:t>
            </a:r>
            <a:r>
              <a:rPr lang="zh-CN" altLang="en-US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中说：</a:t>
            </a:r>
            <a:r>
              <a:rPr lang="en-US" altLang="zh-CN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"</a:t>
            </a:r>
            <a:r>
              <a:rPr lang="zh-CN" altLang="en-US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凡五人者，其态不同，其筋骨气血各不等。</a:t>
            </a:r>
            <a:r>
              <a:rPr lang="en-US" altLang="zh-CN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"</a:t>
            </a:r>
            <a:r>
              <a:rPr lang="zh-CN" altLang="en-US" sz="1400" dirty="0">
                <a:solidFill>
                  <a:srgbClr val="613427"/>
                </a:solidFill>
                <a:latin typeface="华文细黑"/>
                <a:ea typeface="华文细黑"/>
                <a:cs typeface="华文细黑"/>
              </a:rPr>
              <a:t>意思是说，不同的人在体型、肤色、性格、饮食偏好等方面都会有所差异。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032" y="2877857"/>
            <a:ext cx="2020399" cy="13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1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5000"/>
          </a:schemeClr>
        </a:solidFill>
        <a:ln>
          <a:solidFill>
            <a:schemeClr val="tx1">
              <a:lumMod val="85000"/>
            </a:schemeClr>
          </a:solidFill>
        </a:ln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11655</TotalTime>
  <Words>2013</Words>
  <Application>Microsoft Macintosh PowerPoint</Application>
  <PresentationFormat>全屏显示(16:9)</PresentationFormat>
  <Paragraphs>498</Paragraphs>
  <Slides>55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汉古养生项目规划</vt:lpstr>
      <vt:lpstr>议题</vt:lpstr>
      <vt:lpstr>产品流程</vt:lpstr>
      <vt:lpstr>人群、特点和需求</vt:lpstr>
      <vt:lpstr>人群、特点和需求</vt:lpstr>
      <vt:lpstr>体质辨析APP关键要素</vt:lpstr>
      <vt:lpstr>关键要素</vt:lpstr>
      <vt:lpstr>PowerPoint 演示文稿</vt:lpstr>
      <vt:lpstr>引导页</vt:lpstr>
      <vt:lpstr>引导页</vt:lpstr>
      <vt:lpstr>引导页</vt:lpstr>
      <vt:lpstr>引导页</vt:lpstr>
      <vt:lpstr>PowerPoint 演示文稿</vt:lpstr>
      <vt:lpstr>PowerPoint 演示文稿</vt:lpstr>
      <vt:lpstr>PowerPoint 演示文稿</vt:lpstr>
      <vt:lpstr>图形化</vt:lpstr>
      <vt:lpstr>图形化</vt:lpstr>
      <vt:lpstr>图形化</vt:lpstr>
      <vt:lpstr>图形化</vt:lpstr>
      <vt:lpstr>PowerPoint 演示文稿</vt:lpstr>
      <vt:lpstr>图形化</vt:lpstr>
      <vt:lpstr>图形化</vt:lpstr>
      <vt:lpstr>二十五行人</vt:lpstr>
      <vt:lpstr>二十五行人</vt:lpstr>
      <vt:lpstr>二十五行人</vt:lpstr>
      <vt:lpstr>下列问题哪种和你的情况最接近</vt:lpstr>
      <vt:lpstr>最近有没有不舒服</vt:lpstr>
      <vt:lpstr>24岁后的变化   （调动上一次填写内容，有变化直接改，改完或无变化点下一步）</vt:lpstr>
      <vt:lpstr>24岁以后</vt:lpstr>
      <vt:lpstr>PowerPoint 演示文稿</vt:lpstr>
      <vt:lpstr>PowerPoint 演示文稿</vt:lpstr>
      <vt:lpstr>PowerPoint 演示文稿</vt:lpstr>
      <vt:lpstr>PowerPoint 演示文稿</vt:lpstr>
      <vt:lpstr>分享</vt:lpstr>
      <vt:lpstr>PowerPoint 演示文稿</vt:lpstr>
      <vt:lpstr>PowerPoint 演示文稿</vt:lpstr>
      <vt:lpstr>根据体质推荐的内容</vt:lpstr>
      <vt:lpstr>商品讨论</vt:lpstr>
      <vt:lpstr>PowerPoint 演示文稿</vt:lpstr>
      <vt:lpstr>引导页</vt:lpstr>
      <vt:lpstr>PowerPoint 演示文稿</vt:lpstr>
      <vt:lpstr>PowerPoint 演示文稿</vt:lpstr>
      <vt:lpstr>PowerPoint 演示文稿</vt:lpstr>
      <vt:lpstr>图形化</vt:lpstr>
      <vt:lpstr>PowerPoint 演示文稿</vt:lpstr>
      <vt:lpstr>母亲体质测试</vt:lpstr>
      <vt:lpstr>图形化</vt:lpstr>
      <vt:lpstr>图形化</vt:lpstr>
      <vt:lpstr>PowerPoint 演示文稿</vt:lpstr>
      <vt:lpstr>图形化</vt:lpstr>
      <vt:lpstr>图形化</vt:lpstr>
      <vt:lpstr>二十五行人</vt:lpstr>
      <vt:lpstr>二十五行人</vt:lpstr>
      <vt:lpstr>二十五行人</vt:lpstr>
      <vt:lpstr>下列问题哪种和你的情况最接近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正午</dc:creator>
  <cp:keywords/>
  <dc:description/>
  <cp:lastModifiedBy>t thins</cp:lastModifiedBy>
  <cp:revision>707</cp:revision>
  <cp:lastPrinted>2017-02-13T06:29:08Z</cp:lastPrinted>
  <dcterms:created xsi:type="dcterms:W3CDTF">2015-04-01T08:33:46Z</dcterms:created>
  <dcterms:modified xsi:type="dcterms:W3CDTF">2017-04-25T01:52:59Z</dcterms:modified>
  <cp:category/>
</cp:coreProperties>
</file>