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8"/>
  </p:sldMasterIdLst>
  <p:notesMasterIdLst>
    <p:notesMasterId r:id="rId26"/>
  </p:notesMasterIdLst>
  <p:sldIdLst>
    <p:sldId id="256" r:id="rId9"/>
    <p:sldId id="259" r:id="rId10"/>
    <p:sldId id="275" r:id="rId11"/>
    <p:sldId id="282" r:id="rId12"/>
    <p:sldId id="283" r:id="rId13"/>
    <p:sldId id="264" r:id="rId14"/>
    <p:sldId id="265" r:id="rId15"/>
    <p:sldId id="278" r:id="rId16"/>
    <p:sldId id="276" r:id="rId17"/>
    <p:sldId id="266" r:id="rId18"/>
    <p:sldId id="277" r:id="rId19"/>
    <p:sldId id="274" r:id="rId20"/>
    <p:sldId id="281" r:id="rId21"/>
    <p:sldId id="268" r:id="rId22"/>
    <p:sldId id="280" r:id="rId23"/>
    <p:sldId id="279" r:id="rId24"/>
    <p:sldId id="262" r:id="rId25"/>
  </p:sldIdLst>
  <p:sldSz cx="9144000" cy="5715000" type="screen16x10"/>
  <p:notesSz cx="6858000" cy="9144000"/>
  <p:custDataLst>
    <p:custData r:id="rId5"/>
    <p:custData r:id="rId2"/>
    <p:custData r:id="rId7"/>
    <p:custData r:id="rId6"/>
    <p:custData r:id="rId3"/>
    <p:custData r:id="rId1"/>
    <p:custData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E3EE26-0CCF-4443-AADE-ACCDAF58346C}">
          <p14:sldIdLst>
            <p14:sldId id="256"/>
            <p14:sldId id="259"/>
            <p14:sldId id="275"/>
            <p14:sldId id="282"/>
            <p14:sldId id="283"/>
            <p14:sldId id="264"/>
            <p14:sldId id="265"/>
            <p14:sldId id="278"/>
            <p14:sldId id="276"/>
            <p14:sldId id="266"/>
            <p14:sldId id="277"/>
            <p14:sldId id="274"/>
            <p14:sldId id="281"/>
            <p14:sldId id="268"/>
            <p14:sldId id="280"/>
            <p14:sldId id="279"/>
            <p14:sldId id="262"/>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guide id="3" pos="43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napToGrid="0">
      <p:cViewPr varScale="1">
        <p:scale>
          <a:sx n="106" d="100"/>
          <a:sy n="106" d="100"/>
        </p:scale>
        <p:origin x="475" y="62"/>
      </p:cViewPr>
      <p:guideLst>
        <p:guide orient="horz" pos="1800"/>
        <p:guide pos="2880"/>
        <p:guide pos="4368"/>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04407-5845-42C7-8024-56779DEE951A}" type="datetimeFigureOut">
              <a:rPr lang="zh-CN" altLang="en-US" smtClean="0"/>
              <a:t>2019/2/19</a:t>
            </a:fld>
            <a:endParaRPr lang="zh-CN" alt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56370-954F-410F-9F22-0B91DD1BFACA}" type="slidenum">
              <a:rPr lang="zh-CN" altLang="en-US" smtClean="0"/>
              <a:t>‹#›</a:t>
            </a:fld>
            <a:endParaRPr lang="zh-CN" altLang="en-US"/>
          </a:p>
        </p:txBody>
      </p:sp>
    </p:spTree>
    <p:extLst>
      <p:ext uri="{BB962C8B-B14F-4D97-AF65-F5344CB8AC3E}">
        <p14:creationId xmlns:p14="http://schemas.microsoft.com/office/powerpoint/2010/main" val="65188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a:t>
            </a:fld>
            <a:endParaRPr lang="zh-CN" altLang="en-US"/>
          </a:p>
        </p:txBody>
      </p:sp>
    </p:spTree>
    <p:extLst>
      <p:ext uri="{BB962C8B-B14F-4D97-AF65-F5344CB8AC3E}">
        <p14:creationId xmlns:p14="http://schemas.microsoft.com/office/powerpoint/2010/main" val="552880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10</a:t>
            </a:fld>
            <a:endParaRPr lang="zh-CN" altLang="en-US"/>
          </a:p>
        </p:txBody>
      </p:sp>
    </p:spTree>
    <p:extLst>
      <p:ext uri="{BB962C8B-B14F-4D97-AF65-F5344CB8AC3E}">
        <p14:creationId xmlns:p14="http://schemas.microsoft.com/office/powerpoint/2010/main" val="4154660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11</a:t>
            </a:fld>
            <a:endParaRPr lang="zh-CN" altLang="en-US"/>
          </a:p>
        </p:txBody>
      </p:sp>
    </p:spTree>
    <p:extLst>
      <p:ext uri="{BB962C8B-B14F-4D97-AF65-F5344CB8AC3E}">
        <p14:creationId xmlns:p14="http://schemas.microsoft.com/office/powerpoint/2010/main" val="269577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12</a:t>
            </a:fld>
            <a:endParaRPr lang="zh-CN" altLang="en-US"/>
          </a:p>
        </p:txBody>
      </p:sp>
    </p:spTree>
    <p:extLst>
      <p:ext uri="{BB962C8B-B14F-4D97-AF65-F5344CB8AC3E}">
        <p14:creationId xmlns:p14="http://schemas.microsoft.com/office/powerpoint/2010/main" val="51943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13</a:t>
            </a:fld>
            <a:endParaRPr lang="zh-CN" altLang="en-US"/>
          </a:p>
        </p:txBody>
      </p:sp>
    </p:spTree>
    <p:extLst>
      <p:ext uri="{BB962C8B-B14F-4D97-AF65-F5344CB8AC3E}">
        <p14:creationId xmlns:p14="http://schemas.microsoft.com/office/powerpoint/2010/main" val="1779603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14</a:t>
            </a:fld>
            <a:endParaRPr lang="zh-CN" altLang="en-US"/>
          </a:p>
        </p:txBody>
      </p:sp>
    </p:spTree>
    <p:extLst>
      <p:ext uri="{BB962C8B-B14F-4D97-AF65-F5344CB8AC3E}">
        <p14:creationId xmlns:p14="http://schemas.microsoft.com/office/powerpoint/2010/main" val="1840536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15</a:t>
            </a:fld>
            <a:endParaRPr lang="zh-CN" altLang="en-US"/>
          </a:p>
        </p:txBody>
      </p:sp>
    </p:spTree>
    <p:extLst>
      <p:ext uri="{BB962C8B-B14F-4D97-AF65-F5344CB8AC3E}">
        <p14:creationId xmlns:p14="http://schemas.microsoft.com/office/powerpoint/2010/main" val="1664262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16</a:t>
            </a:fld>
            <a:endParaRPr lang="zh-CN" altLang="en-US"/>
          </a:p>
        </p:txBody>
      </p:sp>
    </p:spTree>
    <p:extLst>
      <p:ext uri="{BB962C8B-B14F-4D97-AF65-F5344CB8AC3E}">
        <p14:creationId xmlns:p14="http://schemas.microsoft.com/office/powerpoint/2010/main" val="4055810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17</a:t>
            </a:fld>
            <a:endParaRPr lang="zh-CN" altLang="en-US"/>
          </a:p>
        </p:txBody>
      </p:sp>
    </p:spTree>
    <p:extLst>
      <p:ext uri="{BB962C8B-B14F-4D97-AF65-F5344CB8AC3E}">
        <p14:creationId xmlns:p14="http://schemas.microsoft.com/office/powerpoint/2010/main" val="191752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2</a:t>
            </a:fld>
            <a:endParaRPr lang="zh-CN" altLang="en-US"/>
          </a:p>
        </p:txBody>
      </p:sp>
    </p:spTree>
    <p:extLst>
      <p:ext uri="{BB962C8B-B14F-4D97-AF65-F5344CB8AC3E}">
        <p14:creationId xmlns:p14="http://schemas.microsoft.com/office/powerpoint/2010/main" val="337913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3</a:t>
            </a:fld>
            <a:endParaRPr lang="zh-CN" altLang="en-US"/>
          </a:p>
        </p:txBody>
      </p:sp>
    </p:spTree>
    <p:extLst>
      <p:ext uri="{BB962C8B-B14F-4D97-AF65-F5344CB8AC3E}">
        <p14:creationId xmlns:p14="http://schemas.microsoft.com/office/powerpoint/2010/main" val="589878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4</a:t>
            </a:fld>
            <a:endParaRPr lang="zh-CN" altLang="en-US"/>
          </a:p>
        </p:txBody>
      </p:sp>
    </p:spTree>
    <p:extLst>
      <p:ext uri="{BB962C8B-B14F-4D97-AF65-F5344CB8AC3E}">
        <p14:creationId xmlns:p14="http://schemas.microsoft.com/office/powerpoint/2010/main" val="3740420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5</a:t>
            </a:fld>
            <a:endParaRPr lang="zh-CN" altLang="en-US"/>
          </a:p>
        </p:txBody>
      </p:sp>
    </p:spTree>
    <p:extLst>
      <p:ext uri="{BB962C8B-B14F-4D97-AF65-F5344CB8AC3E}">
        <p14:creationId xmlns:p14="http://schemas.microsoft.com/office/powerpoint/2010/main" val="373626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6</a:t>
            </a:fld>
            <a:endParaRPr lang="zh-CN" altLang="en-US"/>
          </a:p>
        </p:txBody>
      </p:sp>
    </p:spTree>
    <p:extLst>
      <p:ext uri="{BB962C8B-B14F-4D97-AF65-F5344CB8AC3E}">
        <p14:creationId xmlns:p14="http://schemas.microsoft.com/office/powerpoint/2010/main" val="2942673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7</a:t>
            </a:fld>
            <a:endParaRPr lang="zh-CN" altLang="en-US"/>
          </a:p>
        </p:txBody>
      </p:sp>
    </p:spTree>
    <p:extLst>
      <p:ext uri="{BB962C8B-B14F-4D97-AF65-F5344CB8AC3E}">
        <p14:creationId xmlns:p14="http://schemas.microsoft.com/office/powerpoint/2010/main" val="22241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8</a:t>
            </a:fld>
            <a:endParaRPr lang="zh-CN" altLang="en-US"/>
          </a:p>
        </p:txBody>
      </p:sp>
    </p:spTree>
    <p:extLst>
      <p:ext uri="{BB962C8B-B14F-4D97-AF65-F5344CB8AC3E}">
        <p14:creationId xmlns:p14="http://schemas.microsoft.com/office/powerpoint/2010/main" val="902748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B56370-954F-410F-9F22-0B91DD1BFACA}" type="slidenum">
              <a:rPr lang="zh-CN" altLang="en-US" smtClean="0"/>
              <a:t>9</a:t>
            </a:fld>
            <a:endParaRPr lang="zh-CN" altLang="en-US"/>
          </a:p>
        </p:txBody>
      </p:sp>
    </p:spTree>
    <p:extLst>
      <p:ext uri="{BB962C8B-B14F-4D97-AF65-F5344CB8AC3E}">
        <p14:creationId xmlns:p14="http://schemas.microsoft.com/office/powerpoint/2010/main" val="1492661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706" y="836388"/>
            <a:ext cx="13943413" cy="4686535"/>
          </a:xfrm>
          <a:prstGeom prst="rect">
            <a:avLst/>
          </a:prstGeom>
        </p:spPr>
      </p:pic>
      <p:sp>
        <p:nvSpPr>
          <p:cNvPr id="8" name="Rectangle 7"/>
          <p:cNvSpPr/>
          <p:nvPr/>
        </p:nvSpPr>
        <p:spPr bwMode="auto">
          <a:xfrm>
            <a:off x="1" y="0"/>
            <a:ext cx="9173372" cy="1181704"/>
          </a:xfrm>
          <a:prstGeom prst="rect">
            <a:avLst/>
          </a:prstGeom>
          <a:solidFill>
            <a:schemeClr val="accent5"/>
          </a:solidFill>
          <a:ln>
            <a:noFill/>
          </a:ln>
          <a:effectLst/>
          <a:extLst/>
        </p:spPr>
        <p:txBody>
          <a:bodyPr vert="horz" wrap="square" lIns="82296" tIns="41148" rIns="82296" bIns="41148" numCol="1" rtlCol="0" anchor="t" anchorCtr="0" compatLnSpc="1">
            <a:prstTxWarp prst="textNoShape">
              <a:avLst/>
            </a:prstTxWarp>
          </a:bodyPr>
          <a:lstStyle/>
          <a:p>
            <a:pPr algn="ctr"/>
            <a:endParaRPr lang="en-US" sz="1620"/>
          </a:p>
        </p:txBody>
      </p:sp>
      <p:pic>
        <p:nvPicPr>
          <p:cNvPr id="9" name="Picture 8" descr="logo.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421120" y="351745"/>
            <a:ext cx="2399792" cy="447419"/>
          </a:xfrm>
          <a:prstGeom prst="rect">
            <a:avLst/>
          </a:prstGeom>
        </p:spPr>
      </p:pic>
      <p:cxnSp>
        <p:nvCxnSpPr>
          <p:cNvPr id="24" name="Straight Connector 23"/>
          <p:cNvCxnSpPr/>
          <p:nvPr/>
        </p:nvCxnSpPr>
        <p:spPr>
          <a:xfrm>
            <a:off x="0" y="1194405"/>
            <a:ext cx="9144000" cy="0"/>
          </a:xfrm>
          <a:prstGeom prst="line">
            <a:avLst/>
          </a:prstGeom>
          <a:ln w="254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Text Placeholder 1"/>
          <p:cNvSpPr>
            <a:spLocks noGrp="1"/>
          </p:cNvSpPr>
          <p:nvPr>
            <p:ph type="body" sz="quarter" idx="12"/>
          </p:nvPr>
        </p:nvSpPr>
        <p:spPr>
          <a:xfrm>
            <a:off x="255490" y="1395188"/>
            <a:ext cx="4550190" cy="533400"/>
          </a:xfrm>
          <a:prstGeom prst="rect">
            <a:avLst/>
          </a:prstGeom>
          <a:noFill/>
          <a:ln>
            <a:noFill/>
          </a:ln>
        </p:spPr>
        <p:txBody>
          <a:bodyPr/>
          <a:lstStyle>
            <a:lvl1pPr marL="0" indent="0" algn="l">
              <a:buNone/>
              <a:defRPr sz="2400" b="1" i="1">
                <a:solidFill>
                  <a:schemeClr val="accent1"/>
                </a:solidFill>
                <a:latin typeface="Segoe UI" charset="0"/>
                <a:ea typeface="Segoe UI" charset="0"/>
                <a:cs typeface="Segoe UI" charset="0"/>
              </a:defRPr>
            </a:lvl1pPr>
          </a:lstStyle>
          <a:p>
            <a:pPr lvl="0"/>
            <a:r>
              <a:rPr lang="en-US" altLang="zh-CN">
                <a:solidFill>
                  <a:schemeClr val="accent1"/>
                </a:solidFill>
              </a:rPr>
              <a:t>Click to edit Master text styles</a:t>
            </a:r>
          </a:p>
        </p:txBody>
      </p:sp>
      <p:sp>
        <p:nvSpPr>
          <p:cNvPr id="38" name="Rectangle 37"/>
          <p:cNvSpPr/>
          <p:nvPr/>
        </p:nvSpPr>
        <p:spPr>
          <a:xfrm>
            <a:off x="0" y="5491676"/>
            <a:ext cx="9144000" cy="2132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5501726"/>
            <a:ext cx="9144000" cy="2132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logo.png"/>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93700" y="5547789"/>
            <a:ext cx="649792" cy="121147"/>
          </a:xfrm>
          <a:prstGeom prst="rect">
            <a:avLst/>
          </a:prstGeom>
        </p:spPr>
      </p:pic>
    </p:spTree>
    <p:extLst>
      <p:ext uri="{BB962C8B-B14F-4D97-AF65-F5344CB8AC3E}">
        <p14:creationId xmlns:p14="http://schemas.microsoft.com/office/powerpoint/2010/main" val="223177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81000" y="725424"/>
            <a:ext cx="8421624" cy="4645152"/>
          </a:xfrm>
          <a:prstGeom prst="rect">
            <a:avLst/>
          </a:prstGeom>
        </p:spPr>
        <p:txBody>
          <a:bodyPr/>
          <a:lstStyle>
            <a:lvl1pPr marL="0" indent="0">
              <a:spcBef>
                <a:spcPts val="1200"/>
              </a:spcBef>
              <a:spcAft>
                <a:spcPts val="600"/>
              </a:spcAft>
              <a:buNone/>
              <a:defRPr sz="2400">
                <a:latin typeface="Segoe UI" pitchFamily="34" charset="0"/>
                <a:ea typeface="Segoe UI" pitchFamily="34" charset="0"/>
                <a:cs typeface="Segoe UI" pitchFamily="34" charset="0"/>
              </a:defRPr>
            </a:lvl1pPr>
            <a:lvl2pPr marL="628650" indent="-217488">
              <a:spcBef>
                <a:spcPts val="600"/>
              </a:spcBef>
              <a:spcAft>
                <a:spcPts val="600"/>
              </a:spcAft>
              <a:defRPr sz="2000">
                <a:latin typeface="Segoe UI" pitchFamily="34" charset="0"/>
                <a:ea typeface="Segoe UI" pitchFamily="34" charset="0"/>
                <a:cs typeface="Segoe UI" pitchFamily="34" charset="0"/>
              </a:defRPr>
            </a:lvl2pPr>
            <a:lvl3pPr>
              <a:spcBef>
                <a:spcPts val="600"/>
              </a:spcBef>
              <a:spcAft>
                <a:spcPts val="600"/>
              </a:spcAft>
              <a:defRPr sz="1800">
                <a:latin typeface="Segoe UI" pitchFamily="34" charset="0"/>
                <a:ea typeface="Segoe UI" pitchFamily="34" charset="0"/>
                <a:cs typeface="Segoe UI" pitchFamily="34" charset="0"/>
              </a:defRPr>
            </a:lvl3pPr>
            <a:lvl4pPr>
              <a:spcBef>
                <a:spcPts val="600"/>
              </a:spcBef>
              <a:spcAft>
                <a:spcPts val="600"/>
              </a:spcAft>
              <a:defRPr sz="1600">
                <a:latin typeface="Segoe UI" pitchFamily="34" charset="0"/>
                <a:ea typeface="Segoe UI" pitchFamily="34" charset="0"/>
                <a:cs typeface="Segoe UI" pitchFamily="34" charset="0"/>
              </a:defRPr>
            </a:lvl4pPr>
            <a:lvl5pPr>
              <a:spcBef>
                <a:spcPts val="600"/>
              </a:spcBef>
              <a:spcAft>
                <a:spcPts val="600"/>
              </a:spcAft>
              <a:defRPr sz="1400">
                <a:latin typeface="Segoe UI" pitchFamily="34" charset="0"/>
                <a:ea typeface="Segoe UI" pitchFamily="34" charset="0"/>
                <a:cs typeface="Segoe UI"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6" name="Title Placeholder 1"/>
          <p:cNvSpPr>
            <a:spLocks noGrp="1"/>
          </p:cNvSpPr>
          <p:nvPr>
            <p:ph type="title"/>
          </p:nvPr>
        </p:nvSpPr>
        <p:spPr>
          <a:xfrm>
            <a:off x="381000" y="199149"/>
            <a:ext cx="8421624" cy="430771"/>
          </a:xfrm>
          <a:prstGeom prst="rect">
            <a:avLst/>
          </a:prstGeom>
        </p:spPr>
        <p:txBody>
          <a:bodyPr vert="horz" lIns="91440" tIns="45720" rIns="91440" bIns="45720" rtlCol="0" anchor="ctr">
            <a:noAutofit/>
          </a:bodyPr>
          <a:lstStyle>
            <a:lvl1pPr algn="l">
              <a:defRPr sz="2800">
                <a:latin typeface="Segoe UI Semibold" panose="020B0702040204020203" pitchFamily="34" charset="0"/>
                <a:cs typeface="Segoe UI Semibold" panose="020B0702040204020203" pitchFamily="34" charset="0"/>
              </a:defRPr>
            </a:lvl1pPr>
          </a:lstStyle>
          <a:p>
            <a:r>
              <a:rPr lang="en-US" altLang="zh-CN"/>
              <a:t>Click to edit Master title style</a:t>
            </a:r>
            <a:endParaRPr lang="en-US" dirty="0"/>
          </a:p>
        </p:txBody>
      </p:sp>
    </p:spTree>
    <p:extLst>
      <p:ext uri="{BB962C8B-B14F-4D97-AF65-F5344CB8AC3E}">
        <p14:creationId xmlns:p14="http://schemas.microsoft.com/office/powerpoint/2010/main" val="719713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8" name="Rectangle 37"/>
          <p:cNvSpPr/>
          <p:nvPr/>
        </p:nvSpPr>
        <p:spPr>
          <a:xfrm>
            <a:off x="0" y="5491676"/>
            <a:ext cx="9144000" cy="2132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199149"/>
            <a:ext cx="8229600" cy="420611"/>
          </a:xfrm>
          <a:prstGeom prst="rect">
            <a:avLst/>
          </a:prstGeom>
        </p:spPr>
        <p:txBody>
          <a:bodyPr vert="horz" lIns="91440" tIns="45720" rIns="91440" bIns="45720" rtlCol="0" anchor="ctr">
            <a:noAutofit/>
          </a:bodyPr>
          <a:lstStyle/>
          <a:p>
            <a:r>
              <a:rPr lang="en-US" altLang="zh-CN"/>
              <a:t>Click to edit Master title style</a:t>
            </a:r>
            <a:endParaRPr lang="en-US" dirty="0"/>
          </a:p>
        </p:txBody>
      </p:sp>
      <p:sp>
        <p:nvSpPr>
          <p:cNvPr id="28" name="Rectangle 27"/>
          <p:cNvSpPr/>
          <p:nvPr/>
        </p:nvSpPr>
        <p:spPr>
          <a:xfrm>
            <a:off x="0" y="5501726"/>
            <a:ext cx="9144000" cy="2132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logo.png"/>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93700" y="5547789"/>
            <a:ext cx="649792" cy="121147"/>
          </a:xfrm>
          <a:prstGeom prst="rect">
            <a:avLst/>
          </a:prstGeom>
        </p:spPr>
      </p:pic>
      <p:sp>
        <p:nvSpPr>
          <p:cNvPr id="40" name="TextBox 39"/>
          <p:cNvSpPr txBox="1"/>
          <p:nvPr/>
        </p:nvSpPr>
        <p:spPr>
          <a:xfrm>
            <a:off x="8435546" y="5479551"/>
            <a:ext cx="345988" cy="246221"/>
          </a:xfrm>
          <a:prstGeom prst="rect">
            <a:avLst/>
          </a:prstGeom>
          <a:noFill/>
        </p:spPr>
        <p:txBody>
          <a:bodyPr wrap="square" rtlCol="0">
            <a:spAutoFit/>
          </a:bodyPr>
          <a:lstStyle/>
          <a:p>
            <a:fld id="{FF659512-CCF7-3143-994E-058A9A76F304}" type="slidenum">
              <a:rPr lang="en-US" sz="1000" b="0" i="0" smtClean="0">
                <a:latin typeface="Segoe UI Light" charset="0"/>
                <a:ea typeface="Segoe UI Light" charset="0"/>
                <a:cs typeface="Segoe UI Light" charset="0"/>
              </a:rPr>
              <a:t>‹#›</a:t>
            </a:fld>
            <a:endParaRPr lang="en-US" sz="1000" b="0" i="0" dirty="0">
              <a:latin typeface="Segoe UI Light" charset="0"/>
              <a:ea typeface="Segoe UI Light" charset="0"/>
              <a:cs typeface="Segoe UI Light" charset="0"/>
            </a:endParaRPr>
          </a:p>
        </p:txBody>
      </p:sp>
    </p:spTree>
    <p:extLst>
      <p:ext uri="{BB962C8B-B14F-4D97-AF65-F5344CB8AC3E}">
        <p14:creationId xmlns:p14="http://schemas.microsoft.com/office/powerpoint/2010/main" val="3714118963"/>
      </p:ext>
    </p:extLst>
  </p:cSld>
  <p:clrMap bg1="lt1" tx1="dk1" bg2="lt2" tx2="dk2" accent1="accent1" accent2="accent2" accent3="accent3" accent4="accent4" accent5="accent5" accent6="accent6" hlink="hlink" folHlink="folHlink"/>
  <p:sldLayoutIdLst>
    <p:sldLayoutId id="2147483679" r:id="rId1"/>
    <p:sldLayoutId id="2147483680" r:id="rId2"/>
  </p:sldLayoutIdLst>
  <p:hf sldNum="0" hdr="0" ftr="0"/>
  <p:txStyles>
    <p:titleStyle>
      <a:lvl1pPr algn="l" defTabSz="822960" rtl="0" eaLnBrk="1" latinLnBrk="0" hangingPunct="1">
        <a:spcBef>
          <a:spcPct val="0"/>
        </a:spcBef>
        <a:buNone/>
        <a:defRPr sz="2800" b="1" i="1" kern="1200">
          <a:solidFill>
            <a:schemeClr val="accent2"/>
          </a:solidFill>
          <a:latin typeface="Segoe UI Semibold" panose="020B0702040204020203" pitchFamily="34" charset="0"/>
          <a:ea typeface="Segoe UI Semibold" panose="020B0702040204020203" pitchFamily="34" charset="0"/>
          <a:cs typeface="Segoe UI Semibold" panose="020B0702040204020203" pitchFamily="34" charset="0"/>
        </a:defRPr>
      </a:lvl1pPr>
    </p:titleStyle>
    <p:bodyStyle>
      <a:lvl1pPr marL="308610" indent="-308610" algn="l" defTabSz="822960"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55" indent="-257175" algn="l" defTabSz="822960"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700" indent="-205740" algn="l" defTabSz="822960"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8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6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4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62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10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80" indent="-205740" algn="l" defTabSz="82296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bitbucket.org/seismicsoftware/seismic-build-webpack-plug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ebpack/tapable" TargetMode="External"/><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mg.alicdn.com/tps/TB1GVGFNXXXXXaTapXXXXXXXXXX-4436-4244.jpg" TargetMode="External"/><Relationship Id="rId5" Type="http://schemas.openxmlformats.org/officeDocument/2006/relationships/hyperlink" Target="https://www.webpackjs.com/plugins/" TargetMode="External"/><Relationship Id="rId4" Type="http://schemas.openxmlformats.org/officeDocument/2006/relationships/hyperlink" Target="https://www.jianshu.com/p/c71393db628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55488" y="1180034"/>
            <a:ext cx="8061517" cy="870642"/>
          </a:xfrm>
        </p:spPr>
        <p:txBody>
          <a:bodyPr/>
          <a:lstStyle/>
          <a:p>
            <a:r>
              <a:rPr lang="en-US" altLang="zh-CN" dirty="0"/>
              <a:t>The Story of Seismic-Build-Webpack-Plugin</a:t>
            </a:r>
            <a:endParaRPr lang="zh-CN" altLang="en-US" dirty="0"/>
          </a:p>
        </p:txBody>
      </p:sp>
      <p:sp>
        <p:nvSpPr>
          <p:cNvPr id="4" name="TextBox 3"/>
          <p:cNvSpPr txBox="1"/>
          <p:nvPr/>
        </p:nvSpPr>
        <p:spPr>
          <a:xfrm>
            <a:off x="255489" y="2050676"/>
            <a:ext cx="1771018" cy="646331"/>
          </a:xfrm>
          <a:prstGeom prst="rect">
            <a:avLst/>
          </a:prstGeom>
          <a:noFill/>
        </p:spPr>
        <p:txBody>
          <a:bodyPr wrap="square" rtlCol="0">
            <a:spAutoFit/>
          </a:bodyPr>
          <a:lstStyle/>
          <a:p>
            <a:r>
              <a:rPr lang="en-US" altLang="zh-CN" dirty="0"/>
              <a:t>Feb13,2019</a:t>
            </a:r>
          </a:p>
          <a:p>
            <a:r>
              <a:rPr lang="en-US" altLang="zh-CN" dirty="0"/>
              <a:t>Byron Xu</a:t>
            </a:r>
            <a:endParaRPr lang="zh-CN" altLang="en-US" dirty="0"/>
          </a:p>
        </p:txBody>
      </p:sp>
    </p:spTree>
    <p:extLst>
      <p:ext uri="{BB962C8B-B14F-4D97-AF65-F5344CB8AC3E}">
        <p14:creationId xmlns:p14="http://schemas.microsoft.com/office/powerpoint/2010/main" val="1303903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plug-in debugging and test</a:t>
            </a:r>
          </a:p>
        </p:txBody>
      </p:sp>
      <p:sp>
        <p:nvSpPr>
          <p:cNvPr id="6" name="TextBox 5">
            <a:extLst>
              <a:ext uri="{FF2B5EF4-FFF2-40B4-BE49-F238E27FC236}">
                <a16:creationId xmlns:a16="http://schemas.microsoft.com/office/drawing/2014/main" xmlns="" id="{A157E762-3478-4F63-B8CF-F284641D20B2}"/>
              </a:ext>
            </a:extLst>
          </p:cNvPr>
          <p:cNvSpPr txBox="1"/>
          <p:nvPr/>
        </p:nvSpPr>
        <p:spPr>
          <a:xfrm>
            <a:off x="381000" y="825894"/>
            <a:ext cx="4955459" cy="1785104"/>
          </a:xfrm>
          <a:prstGeom prst="rect">
            <a:avLst/>
          </a:prstGeom>
          <a:noFill/>
        </p:spPr>
        <p:txBody>
          <a:bodyPr wrap="square" rtlCol="0">
            <a:spAutoFit/>
          </a:bodyPr>
          <a:lstStyle/>
          <a:p>
            <a:r>
              <a:rPr lang="en-US" sz="1100" dirty="0"/>
              <a:t>  Initially, we wanted to debug plug-ins in the jest, but it did not work. The reason is that the jest will intercept  the require method and cause packages to fail to load.  So for debugging, we can start the test script directly with no test framework. For test , we can use mocha test framework, it worked well.</a:t>
            </a:r>
          </a:p>
          <a:p>
            <a:r>
              <a:rPr lang="en-US" sz="1100" dirty="0"/>
              <a:t> </a:t>
            </a:r>
          </a:p>
          <a:p>
            <a:r>
              <a:rPr lang="en-US" sz="1100" dirty="0"/>
              <a:t>   </a:t>
            </a:r>
          </a:p>
          <a:p>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pic>
        <p:nvPicPr>
          <p:cNvPr id="2" name="Picture 1">
            <a:extLst>
              <a:ext uri="{FF2B5EF4-FFF2-40B4-BE49-F238E27FC236}">
                <a16:creationId xmlns:a16="http://schemas.microsoft.com/office/drawing/2014/main" xmlns="" id="{F94AE8A8-4C27-4F7D-BE0B-D31D38DBB77F}"/>
              </a:ext>
            </a:extLst>
          </p:cNvPr>
          <p:cNvPicPr>
            <a:picLocks noChangeAspect="1"/>
          </p:cNvPicPr>
          <p:nvPr/>
        </p:nvPicPr>
        <p:blipFill>
          <a:blip r:embed="rId3"/>
          <a:stretch>
            <a:fillRect/>
          </a:stretch>
        </p:blipFill>
        <p:spPr>
          <a:xfrm>
            <a:off x="381000" y="1718446"/>
            <a:ext cx="1847850" cy="371475"/>
          </a:xfrm>
          <a:prstGeom prst="rect">
            <a:avLst/>
          </a:prstGeom>
        </p:spPr>
      </p:pic>
      <p:pic>
        <p:nvPicPr>
          <p:cNvPr id="7" name="Picture 6">
            <a:extLst>
              <a:ext uri="{FF2B5EF4-FFF2-40B4-BE49-F238E27FC236}">
                <a16:creationId xmlns:a16="http://schemas.microsoft.com/office/drawing/2014/main" xmlns="" id="{A7C8F3E4-F8B3-4628-8887-5CB063B8854E}"/>
              </a:ext>
            </a:extLst>
          </p:cNvPr>
          <p:cNvPicPr>
            <a:picLocks noChangeAspect="1"/>
          </p:cNvPicPr>
          <p:nvPr/>
        </p:nvPicPr>
        <p:blipFill>
          <a:blip r:embed="rId4"/>
          <a:stretch>
            <a:fillRect/>
          </a:stretch>
        </p:blipFill>
        <p:spPr>
          <a:xfrm>
            <a:off x="432521" y="2183822"/>
            <a:ext cx="3457575" cy="3009900"/>
          </a:xfrm>
          <a:prstGeom prst="rect">
            <a:avLst/>
          </a:prstGeom>
        </p:spPr>
      </p:pic>
    </p:spTree>
    <p:extLst>
      <p:ext uri="{BB962C8B-B14F-4D97-AF65-F5344CB8AC3E}">
        <p14:creationId xmlns:p14="http://schemas.microsoft.com/office/powerpoint/2010/main" val="62529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Integration of multiple plug-ins</a:t>
            </a:r>
          </a:p>
        </p:txBody>
      </p:sp>
      <p:sp>
        <p:nvSpPr>
          <p:cNvPr id="5" name="TextBox 4"/>
          <p:cNvSpPr txBox="1"/>
          <p:nvPr/>
        </p:nvSpPr>
        <p:spPr>
          <a:xfrm>
            <a:off x="381000" y="825894"/>
            <a:ext cx="4955459" cy="1446550"/>
          </a:xfrm>
          <a:prstGeom prst="rect">
            <a:avLst/>
          </a:prstGeom>
          <a:noFill/>
        </p:spPr>
        <p:txBody>
          <a:bodyPr wrap="square" rtlCol="0">
            <a:spAutoFit/>
          </a:bodyPr>
          <a:lstStyle/>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
        <p:nvSpPr>
          <p:cNvPr id="4" name="TextBox 3">
            <a:extLst>
              <a:ext uri="{FF2B5EF4-FFF2-40B4-BE49-F238E27FC236}">
                <a16:creationId xmlns:a16="http://schemas.microsoft.com/office/drawing/2014/main" xmlns="" id="{D2DB4367-D673-4567-B994-1EAD9E74D088}"/>
              </a:ext>
            </a:extLst>
          </p:cNvPr>
          <p:cNvSpPr txBox="1"/>
          <p:nvPr/>
        </p:nvSpPr>
        <p:spPr>
          <a:xfrm>
            <a:off x="311728" y="825894"/>
            <a:ext cx="4955459" cy="1954381"/>
          </a:xfrm>
          <a:prstGeom prst="rect">
            <a:avLst/>
          </a:prstGeom>
          <a:noFill/>
        </p:spPr>
        <p:txBody>
          <a:bodyPr wrap="square" rtlCol="0">
            <a:spAutoFit/>
          </a:bodyPr>
          <a:lstStyle/>
          <a:p>
            <a:pPr marL="171450" indent="-171450">
              <a:buFont typeface="Arial" panose="020B0604020202020204" pitchFamily="34" charset="0"/>
              <a:buChar char="•"/>
            </a:pPr>
            <a:r>
              <a:rPr lang="en-US" sz="1100" dirty="0"/>
              <a:t>Define a integration plugin</a:t>
            </a:r>
          </a:p>
          <a:p>
            <a:pPr marL="171450" indent="-171450">
              <a:buFont typeface="Arial" panose="020B0604020202020204" pitchFamily="34" charset="0"/>
              <a:buChar char="•"/>
            </a:pPr>
            <a:r>
              <a:rPr lang="en-US" sz="1100" dirty="0"/>
              <a:t>Define the apply method</a:t>
            </a:r>
          </a:p>
          <a:p>
            <a:pPr marL="171450" indent="-171450">
              <a:buFont typeface="Arial" panose="020B0604020202020204" pitchFamily="34" charset="0"/>
              <a:buChar char="•"/>
            </a:pPr>
            <a:r>
              <a:rPr lang="en-US" sz="1100" dirty="0"/>
              <a:t>Pass the compiler parameter </a:t>
            </a:r>
            <a:r>
              <a:rPr lang="en-US" altLang="zh-CN" sz="1100" dirty="0"/>
              <a:t>to</a:t>
            </a:r>
            <a:r>
              <a:rPr lang="en-US" sz="1100" dirty="0"/>
              <a:t> multiple plug-ins</a:t>
            </a:r>
          </a:p>
          <a:p>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pic>
        <p:nvPicPr>
          <p:cNvPr id="2" name="Picture 1">
            <a:extLst>
              <a:ext uri="{FF2B5EF4-FFF2-40B4-BE49-F238E27FC236}">
                <a16:creationId xmlns:a16="http://schemas.microsoft.com/office/drawing/2014/main" xmlns="" id="{ED019E6B-B395-4355-A967-4291ED7B0C87}"/>
              </a:ext>
            </a:extLst>
          </p:cNvPr>
          <p:cNvPicPr>
            <a:picLocks noChangeAspect="1"/>
          </p:cNvPicPr>
          <p:nvPr/>
        </p:nvPicPr>
        <p:blipFill>
          <a:blip r:embed="rId3"/>
          <a:stretch>
            <a:fillRect/>
          </a:stretch>
        </p:blipFill>
        <p:spPr>
          <a:xfrm>
            <a:off x="263237" y="1401341"/>
            <a:ext cx="8243454" cy="3995004"/>
          </a:xfrm>
          <a:prstGeom prst="rect">
            <a:avLst/>
          </a:prstGeom>
        </p:spPr>
      </p:pic>
    </p:spTree>
    <p:extLst>
      <p:ext uri="{BB962C8B-B14F-4D97-AF65-F5344CB8AC3E}">
        <p14:creationId xmlns:p14="http://schemas.microsoft.com/office/powerpoint/2010/main" val="157439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common libraries extraction</a:t>
            </a:r>
          </a:p>
        </p:txBody>
      </p:sp>
      <p:sp>
        <p:nvSpPr>
          <p:cNvPr id="8" name="TextBox 7">
            <a:extLst>
              <a:ext uri="{FF2B5EF4-FFF2-40B4-BE49-F238E27FC236}">
                <a16:creationId xmlns:a16="http://schemas.microsoft.com/office/drawing/2014/main" xmlns="" id="{7DEE912A-8BBE-487A-A142-173303A7BE85}"/>
              </a:ext>
            </a:extLst>
          </p:cNvPr>
          <p:cNvSpPr txBox="1"/>
          <p:nvPr/>
        </p:nvSpPr>
        <p:spPr>
          <a:xfrm>
            <a:off x="381000" y="825894"/>
            <a:ext cx="4955459" cy="2800767"/>
          </a:xfrm>
          <a:prstGeom prst="rect">
            <a:avLst/>
          </a:prstGeom>
          <a:noFill/>
        </p:spPr>
        <p:txBody>
          <a:bodyPr wrap="square" rtlCol="0">
            <a:spAutoFit/>
          </a:bodyPr>
          <a:lstStyle/>
          <a:p>
            <a:r>
              <a:rPr lang="en-US" sz="1100" dirty="0"/>
              <a:t>  About the common libraries extraction issue, it‘s a long topic. We must know some core concepts and objects in webpack, for example </a:t>
            </a:r>
            <a:r>
              <a:rPr lang="en-US" sz="1100" dirty="0" err="1"/>
              <a:t>compilation,compilation</a:t>
            </a:r>
            <a:r>
              <a:rPr lang="en-US" sz="1100" dirty="0"/>
              <a:t> </a:t>
            </a:r>
            <a:r>
              <a:rPr lang="en-US" sz="1100" dirty="0" err="1"/>
              <a:t>entryPoints</a:t>
            </a:r>
            <a:r>
              <a:rPr lang="en-US" sz="1100" dirty="0"/>
              <a:t>, chunk, </a:t>
            </a:r>
            <a:r>
              <a:rPr lang="en-US" altLang="zh-CN" sz="1100" dirty="0" err="1"/>
              <a:t>entryChunk</a:t>
            </a:r>
            <a:r>
              <a:rPr lang="en-US" altLang="zh-CN" sz="1100" dirty="0"/>
              <a:t>,</a:t>
            </a:r>
            <a:r>
              <a:rPr lang="en-US" sz="1100" dirty="0"/>
              <a:t> ,chunk parent, chunk groups, module, </a:t>
            </a:r>
            <a:r>
              <a:rPr lang="en-US" sz="1100" dirty="0" err="1"/>
              <a:t>entryModule</a:t>
            </a:r>
            <a:r>
              <a:rPr lang="en-US" sz="1100" dirty="0"/>
              <a:t>, kinds of dependencies, runtime and so on. Throughout the plug-in development process, we spent most of our time on it, and crossed unknowns one after another. I will try to share some experiences</a:t>
            </a:r>
          </a:p>
          <a:p>
            <a:pPr marL="171450" indent="-171450">
              <a:buFont typeface="Arial" panose="020B0604020202020204" pitchFamily="34" charset="0"/>
              <a:buChar char="•"/>
            </a:pPr>
            <a:r>
              <a:rPr lang="en-US" sz="1100" dirty="0"/>
              <a:t>How to know webpack core concepts and objects.</a:t>
            </a:r>
          </a:p>
          <a:p>
            <a:pPr marL="628650" lvl="1" indent="-171450">
              <a:buFont typeface="Arial" panose="020B0604020202020204" pitchFamily="34" charset="0"/>
              <a:buChar char="•"/>
            </a:pPr>
            <a:r>
              <a:rPr lang="en-US" sz="1100" dirty="0"/>
              <a:t>Find related documents</a:t>
            </a:r>
          </a:p>
          <a:p>
            <a:pPr marL="628650" lvl="1" indent="-171450">
              <a:buFont typeface="Arial" panose="020B0604020202020204" pitchFamily="34" charset="0"/>
              <a:buChar char="•"/>
            </a:pPr>
            <a:r>
              <a:rPr lang="en-US" sz="1100" dirty="0"/>
              <a:t>View other plug-in source code</a:t>
            </a:r>
          </a:p>
          <a:p>
            <a:pPr marL="628650" lvl="1" indent="-171450">
              <a:buFont typeface="Arial" panose="020B0604020202020204" pitchFamily="34" charset="0"/>
              <a:buChar char="•"/>
            </a:pPr>
            <a:r>
              <a:rPr lang="en-US" sz="1100" dirty="0"/>
              <a:t>Debug plug-in</a:t>
            </a:r>
          </a:p>
          <a:p>
            <a:pPr marL="628650" lvl="1" indent="-171450">
              <a:buFont typeface="Arial" panose="020B0604020202020204" pitchFamily="34" charset="0"/>
              <a:buChar char="•"/>
            </a:pPr>
            <a:r>
              <a:rPr lang="en-US" sz="1100" dirty="0"/>
              <a:t>View webpack source code</a:t>
            </a:r>
          </a:p>
          <a:p>
            <a:pPr marL="171450" indent="-171450">
              <a:buFont typeface="Arial" panose="020B0604020202020204" pitchFamily="34" charset="0"/>
              <a:buChar char="•"/>
            </a:pPr>
            <a:r>
              <a:rPr lang="en-US" sz="1100" dirty="0"/>
              <a:t>About </a:t>
            </a:r>
            <a:r>
              <a:rPr lang="en-US" sz="1100" dirty="0" err="1"/>
              <a:t>npm</a:t>
            </a:r>
            <a:r>
              <a:rPr lang="en-US" sz="1100" dirty="0"/>
              <a:t> link</a:t>
            </a:r>
          </a:p>
          <a:p>
            <a:pPr marL="171450" indent="-171450">
              <a:buFont typeface="Arial" panose="020B0604020202020204" pitchFamily="34" charset="0"/>
              <a:buChar char="•"/>
            </a:pPr>
            <a:r>
              <a:rPr lang="en-US" sz="1100" dirty="0"/>
              <a:t>About webpack package processing mechanism </a:t>
            </a:r>
          </a:p>
          <a:p>
            <a:pPr marL="171450" indent="-171450">
              <a:buFont typeface="Arial" panose="020B0604020202020204" pitchFamily="34" charset="0"/>
              <a:buChar char="•"/>
            </a:pPr>
            <a:r>
              <a:rPr lang="en-US" sz="1100" dirty="0"/>
              <a:t>About react and react-</a:t>
            </a:r>
            <a:r>
              <a:rPr lang="en-US" sz="1100" dirty="0" err="1"/>
              <a:t>dom</a:t>
            </a:r>
            <a:r>
              <a:rPr lang="en-US" sz="1100" dirty="0"/>
              <a:t> (v15 &amp; v16) in webpack</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56568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37B17BF1-7435-45A3-B8D8-0421BAFCB0EF}"/>
              </a:ext>
            </a:extLst>
          </p:cNvPr>
          <p:cNvSpPr/>
          <p:nvPr/>
        </p:nvSpPr>
        <p:spPr>
          <a:xfrm>
            <a:off x="1530927" y="1044908"/>
            <a:ext cx="5555672" cy="312531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t>Chunk component logic diagram</a:t>
            </a:r>
          </a:p>
        </p:txBody>
      </p:sp>
      <p:sp>
        <p:nvSpPr>
          <p:cNvPr id="2" name="Rectangle 1">
            <a:extLst>
              <a:ext uri="{FF2B5EF4-FFF2-40B4-BE49-F238E27FC236}">
                <a16:creationId xmlns:a16="http://schemas.microsoft.com/office/drawing/2014/main" xmlns="" id="{6AFDADE3-5B8C-44C6-BC64-2237D3E5544A}"/>
              </a:ext>
            </a:extLst>
          </p:cNvPr>
          <p:cNvSpPr/>
          <p:nvPr/>
        </p:nvSpPr>
        <p:spPr>
          <a:xfrm>
            <a:off x="3806540" y="2298717"/>
            <a:ext cx="990600" cy="430771"/>
          </a:xfrm>
          <a:prstGeom prst="rect">
            <a:avLst/>
          </a:prstGeom>
          <a:solidFill>
            <a:schemeClr val="accent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Entry Module</a:t>
            </a:r>
          </a:p>
        </p:txBody>
      </p:sp>
      <p:sp>
        <p:nvSpPr>
          <p:cNvPr id="5" name="Rectangle 4">
            <a:extLst>
              <a:ext uri="{FF2B5EF4-FFF2-40B4-BE49-F238E27FC236}">
                <a16:creationId xmlns:a16="http://schemas.microsoft.com/office/drawing/2014/main" xmlns="" id="{B5DFD70A-94B4-4AFC-A3CF-027790BD66A5}"/>
              </a:ext>
            </a:extLst>
          </p:cNvPr>
          <p:cNvSpPr/>
          <p:nvPr/>
        </p:nvSpPr>
        <p:spPr>
          <a:xfrm>
            <a:off x="2247900" y="3193460"/>
            <a:ext cx="1063336"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Normal Module</a:t>
            </a:r>
          </a:p>
        </p:txBody>
      </p:sp>
      <p:sp>
        <p:nvSpPr>
          <p:cNvPr id="6" name="Rectangle 5">
            <a:extLst>
              <a:ext uri="{FF2B5EF4-FFF2-40B4-BE49-F238E27FC236}">
                <a16:creationId xmlns:a16="http://schemas.microsoft.com/office/drawing/2014/main" xmlns="" id="{75D69B6F-0BE1-4EAF-B527-BE0AC27F8FC7}"/>
              </a:ext>
            </a:extLst>
          </p:cNvPr>
          <p:cNvSpPr/>
          <p:nvPr/>
        </p:nvSpPr>
        <p:spPr>
          <a:xfrm>
            <a:off x="3764973" y="3193459"/>
            <a:ext cx="1063336"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External Module</a:t>
            </a:r>
          </a:p>
        </p:txBody>
      </p:sp>
      <p:sp>
        <p:nvSpPr>
          <p:cNvPr id="11" name="Rectangle 10">
            <a:extLst>
              <a:ext uri="{FF2B5EF4-FFF2-40B4-BE49-F238E27FC236}">
                <a16:creationId xmlns:a16="http://schemas.microsoft.com/office/drawing/2014/main" xmlns="" id="{DD5E4E5C-8D38-42A7-89F9-755AA4059793}"/>
              </a:ext>
            </a:extLst>
          </p:cNvPr>
          <p:cNvSpPr/>
          <p:nvPr/>
        </p:nvSpPr>
        <p:spPr>
          <a:xfrm>
            <a:off x="5323611" y="3179602"/>
            <a:ext cx="1063335"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err="1"/>
              <a:t>Polyfill</a:t>
            </a:r>
            <a:r>
              <a:rPr lang="en-US" sz="1000" dirty="0"/>
              <a:t> Module</a:t>
            </a:r>
          </a:p>
        </p:txBody>
      </p:sp>
      <p:sp>
        <p:nvSpPr>
          <p:cNvPr id="26" name="Rectangle 25">
            <a:extLst>
              <a:ext uri="{FF2B5EF4-FFF2-40B4-BE49-F238E27FC236}">
                <a16:creationId xmlns:a16="http://schemas.microsoft.com/office/drawing/2014/main" xmlns="" id="{84C5F636-2D49-44CA-A8C8-BB79A04DC6FF}"/>
              </a:ext>
            </a:extLst>
          </p:cNvPr>
          <p:cNvSpPr/>
          <p:nvPr/>
        </p:nvSpPr>
        <p:spPr>
          <a:xfrm>
            <a:off x="3806540" y="1459392"/>
            <a:ext cx="990600" cy="430771"/>
          </a:xfrm>
          <a:prstGeom prst="rect">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Runtime</a:t>
            </a:r>
          </a:p>
        </p:txBody>
      </p:sp>
      <p:cxnSp>
        <p:nvCxnSpPr>
          <p:cNvPr id="27" name="Straight Arrow Connector 26">
            <a:extLst>
              <a:ext uri="{FF2B5EF4-FFF2-40B4-BE49-F238E27FC236}">
                <a16:creationId xmlns:a16="http://schemas.microsoft.com/office/drawing/2014/main" xmlns="" id="{9C70C7CA-6DB0-4F7D-A007-F49DAFDD8C7A}"/>
              </a:ext>
            </a:extLst>
          </p:cNvPr>
          <p:cNvCxnSpPr>
            <a:stCxn id="26" idx="2"/>
            <a:endCxn id="2" idx="0"/>
          </p:cNvCxnSpPr>
          <p:nvPr/>
        </p:nvCxnSpPr>
        <p:spPr>
          <a:xfrm>
            <a:off x="4301840" y="1890163"/>
            <a:ext cx="0" cy="408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54E71AB6-86BD-4220-8190-429DF0B7B597}"/>
              </a:ext>
            </a:extLst>
          </p:cNvPr>
          <p:cNvCxnSpPr>
            <a:cxnSpLocks/>
            <a:stCxn id="2" idx="2"/>
            <a:endCxn id="5" idx="0"/>
          </p:cNvCxnSpPr>
          <p:nvPr/>
        </p:nvCxnSpPr>
        <p:spPr>
          <a:xfrm flipH="1">
            <a:off x="2779568" y="2729488"/>
            <a:ext cx="1522272" cy="463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430A2D1F-DCBB-492E-96A6-3AE5077E2093}"/>
              </a:ext>
            </a:extLst>
          </p:cNvPr>
          <p:cNvCxnSpPr>
            <a:cxnSpLocks/>
            <a:stCxn id="2" idx="2"/>
            <a:endCxn id="6" idx="0"/>
          </p:cNvCxnSpPr>
          <p:nvPr/>
        </p:nvCxnSpPr>
        <p:spPr>
          <a:xfrm flipH="1">
            <a:off x="4296641" y="2729488"/>
            <a:ext cx="5199" cy="46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BF43196B-E687-4FD2-A685-3ACB6E80BB7F}"/>
              </a:ext>
            </a:extLst>
          </p:cNvPr>
          <p:cNvCxnSpPr>
            <a:cxnSpLocks/>
            <a:stCxn id="2" idx="2"/>
            <a:endCxn id="11" idx="0"/>
          </p:cNvCxnSpPr>
          <p:nvPr/>
        </p:nvCxnSpPr>
        <p:spPr>
          <a:xfrm>
            <a:off x="4301840" y="2729488"/>
            <a:ext cx="1553439" cy="45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26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37B17BF1-7435-45A3-B8D8-0421BAFCB0EF}"/>
              </a:ext>
            </a:extLst>
          </p:cNvPr>
          <p:cNvSpPr/>
          <p:nvPr/>
        </p:nvSpPr>
        <p:spPr>
          <a:xfrm>
            <a:off x="935182" y="1044908"/>
            <a:ext cx="6082145" cy="123305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t>Webpack package dependence standard</a:t>
            </a:r>
          </a:p>
        </p:txBody>
      </p:sp>
      <p:sp>
        <p:nvSpPr>
          <p:cNvPr id="2" name="Rectangle 1">
            <a:extLst>
              <a:ext uri="{FF2B5EF4-FFF2-40B4-BE49-F238E27FC236}">
                <a16:creationId xmlns:a16="http://schemas.microsoft.com/office/drawing/2014/main" xmlns="" id="{6AFDADE3-5B8C-44C6-BC64-2237D3E5544A}"/>
              </a:ext>
            </a:extLst>
          </p:cNvPr>
          <p:cNvSpPr/>
          <p:nvPr/>
        </p:nvSpPr>
        <p:spPr>
          <a:xfrm>
            <a:off x="1257300" y="1420089"/>
            <a:ext cx="990600" cy="430771"/>
          </a:xfrm>
          <a:prstGeom prst="rect">
            <a:avLst/>
          </a:prstGeom>
          <a:solidFill>
            <a:schemeClr val="accent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Entry Module</a:t>
            </a:r>
          </a:p>
        </p:txBody>
      </p:sp>
      <p:sp>
        <p:nvSpPr>
          <p:cNvPr id="5" name="Rectangle 4">
            <a:extLst>
              <a:ext uri="{FF2B5EF4-FFF2-40B4-BE49-F238E27FC236}">
                <a16:creationId xmlns:a16="http://schemas.microsoft.com/office/drawing/2014/main" xmlns="" id="{B5DFD70A-94B4-4AFC-A3CF-027790BD66A5}"/>
              </a:ext>
            </a:extLst>
          </p:cNvPr>
          <p:cNvSpPr/>
          <p:nvPr/>
        </p:nvSpPr>
        <p:spPr>
          <a:xfrm>
            <a:off x="2743200" y="1420089"/>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A</a:t>
            </a:r>
          </a:p>
        </p:txBody>
      </p:sp>
      <p:sp>
        <p:nvSpPr>
          <p:cNvPr id="6" name="Rectangle 5">
            <a:extLst>
              <a:ext uri="{FF2B5EF4-FFF2-40B4-BE49-F238E27FC236}">
                <a16:creationId xmlns:a16="http://schemas.microsoft.com/office/drawing/2014/main" xmlns="" id="{75D69B6F-0BE1-4EAF-B527-BE0AC27F8FC7}"/>
              </a:ext>
            </a:extLst>
          </p:cNvPr>
          <p:cNvSpPr/>
          <p:nvPr/>
        </p:nvSpPr>
        <p:spPr>
          <a:xfrm>
            <a:off x="4208320" y="1420088"/>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B</a:t>
            </a:r>
          </a:p>
        </p:txBody>
      </p:sp>
      <p:cxnSp>
        <p:nvCxnSpPr>
          <p:cNvPr id="7" name="Straight Arrow Connector 6">
            <a:extLst>
              <a:ext uri="{FF2B5EF4-FFF2-40B4-BE49-F238E27FC236}">
                <a16:creationId xmlns:a16="http://schemas.microsoft.com/office/drawing/2014/main" xmlns="" id="{29FF6805-46FB-4D78-8447-2C31791BC03F}"/>
              </a:ext>
            </a:extLst>
          </p:cNvPr>
          <p:cNvCxnSpPr>
            <a:stCxn id="2" idx="3"/>
            <a:endCxn id="5" idx="1"/>
          </p:cNvCxnSpPr>
          <p:nvPr/>
        </p:nvCxnSpPr>
        <p:spPr>
          <a:xfrm>
            <a:off x="2247900" y="1635475"/>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A8AE8FD6-BB65-49F8-860F-947D175F0B60}"/>
              </a:ext>
            </a:extLst>
          </p:cNvPr>
          <p:cNvCxnSpPr/>
          <p:nvPr/>
        </p:nvCxnSpPr>
        <p:spPr>
          <a:xfrm flipV="1">
            <a:off x="3758047" y="1635472"/>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DD5E4E5C-8D38-42A7-89F9-755AA4059793}"/>
              </a:ext>
            </a:extLst>
          </p:cNvPr>
          <p:cNvSpPr/>
          <p:nvPr/>
        </p:nvSpPr>
        <p:spPr>
          <a:xfrm>
            <a:off x="5649193" y="1420086"/>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C</a:t>
            </a:r>
          </a:p>
        </p:txBody>
      </p:sp>
      <p:cxnSp>
        <p:nvCxnSpPr>
          <p:cNvPr id="12" name="Straight Arrow Connector 11">
            <a:extLst>
              <a:ext uri="{FF2B5EF4-FFF2-40B4-BE49-F238E27FC236}">
                <a16:creationId xmlns:a16="http://schemas.microsoft.com/office/drawing/2014/main" xmlns="" id="{E3E436CE-A9F9-4B97-9E60-35D2915E712A}"/>
              </a:ext>
            </a:extLst>
          </p:cNvPr>
          <p:cNvCxnSpPr/>
          <p:nvPr/>
        </p:nvCxnSpPr>
        <p:spPr>
          <a:xfrm flipV="1">
            <a:off x="5223167" y="1635471"/>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A14E5536-54E9-4A15-B6F8-63C378936168}"/>
              </a:ext>
            </a:extLst>
          </p:cNvPr>
          <p:cNvSpPr/>
          <p:nvPr/>
        </p:nvSpPr>
        <p:spPr>
          <a:xfrm>
            <a:off x="935182" y="2882376"/>
            <a:ext cx="6082145" cy="123305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B43433B-3F82-4C59-8E0F-A78FF69508AC}"/>
              </a:ext>
            </a:extLst>
          </p:cNvPr>
          <p:cNvSpPr/>
          <p:nvPr/>
        </p:nvSpPr>
        <p:spPr>
          <a:xfrm>
            <a:off x="1257300" y="3185902"/>
            <a:ext cx="990600" cy="430771"/>
          </a:xfrm>
          <a:prstGeom prst="rect">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Entry Module </a:t>
            </a:r>
          </a:p>
        </p:txBody>
      </p:sp>
      <p:sp>
        <p:nvSpPr>
          <p:cNvPr id="16" name="Rectangle 15">
            <a:extLst>
              <a:ext uri="{FF2B5EF4-FFF2-40B4-BE49-F238E27FC236}">
                <a16:creationId xmlns:a16="http://schemas.microsoft.com/office/drawing/2014/main" xmlns="" id="{49D84D94-FD2A-41D9-9387-EECD175332D1}"/>
              </a:ext>
            </a:extLst>
          </p:cNvPr>
          <p:cNvSpPr/>
          <p:nvPr/>
        </p:nvSpPr>
        <p:spPr>
          <a:xfrm>
            <a:off x="2743200" y="3185902"/>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L</a:t>
            </a:r>
          </a:p>
        </p:txBody>
      </p:sp>
      <p:sp>
        <p:nvSpPr>
          <p:cNvPr id="17" name="Rectangle 16">
            <a:extLst>
              <a:ext uri="{FF2B5EF4-FFF2-40B4-BE49-F238E27FC236}">
                <a16:creationId xmlns:a16="http://schemas.microsoft.com/office/drawing/2014/main" xmlns="" id="{BC729AE8-10CF-4F27-B7B6-6D36B8EB429B}"/>
              </a:ext>
            </a:extLst>
          </p:cNvPr>
          <p:cNvSpPr/>
          <p:nvPr/>
        </p:nvSpPr>
        <p:spPr>
          <a:xfrm>
            <a:off x="4208320" y="3185901"/>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M</a:t>
            </a:r>
          </a:p>
        </p:txBody>
      </p:sp>
      <p:cxnSp>
        <p:nvCxnSpPr>
          <p:cNvPr id="18" name="Straight Arrow Connector 17">
            <a:extLst>
              <a:ext uri="{FF2B5EF4-FFF2-40B4-BE49-F238E27FC236}">
                <a16:creationId xmlns:a16="http://schemas.microsoft.com/office/drawing/2014/main" xmlns="" id="{87A62F4A-A759-453B-B627-4109DA24BEB5}"/>
              </a:ext>
            </a:extLst>
          </p:cNvPr>
          <p:cNvCxnSpPr>
            <a:stCxn id="15" idx="3"/>
            <a:endCxn id="16" idx="1"/>
          </p:cNvCxnSpPr>
          <p:nvPr/>
        </p:nvCxnSpPr>
        <p:spPr>
          <a:xfrm>
            <a:off x="2247900" y="3401288"/>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C5A8ED49-426E-4F5A-A95D-3FAE32826024}"/>
              </a:ext>
            </a:extLst>
          </p:cNvPr>
          <p:cNvCxnSpPr/>
          <p:nvPr/>
        </p:nvCxnSpPr>
        <p:spPr>
          <a:xfrm flipV="1">
            <a:off x="3758047" y="3401285"/>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EF01105-CB83-4CC4-9C9D-17D2A31AAF0E}"/>
              </a:ext>
            </a:extLst>
          </p:cNvPr>
          <p:cNvSpPr/>
          <p:nvPr/>
        </p:nvSpPr>
        <p:spPr>
          <a:xfrm>
            <a:off x="5649193" y="3185899"/>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N</a:t>
            </a:r>
          </a:p>
        </p:txBody>
      </p:sp>
      <p:cxnSp>
        <p:nvCxnSpPr>
          <p:cNvPr id="21" name="Straight Arrow Connector 20">
            <a:extLst>
              <a:ext uri="{FF2B5EF4-FFF2-40B4-BE49-F238E27FC236}">
                <a16:creationId xmlns:a16="http://schemas.microsoft.com/office/drawing/2014/main" xmlns="" id="{FB6C0FB8-7343-4879-859B-2ECDAA60327D}"/>
              </a:ext>
            </a:extLst>
          </p:cNvPr>
          <p:cNvCxnSpPr/>
          <p:nvPr/>
        </p:nvCxnSpPr>
        <p:spPr>
          <a:xfrm flipV="1">
            <a:off x="5223167" y="3401284"/>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97934F38-771C-4A29-827B-066A0E7875BD}"/>
              </a:ext>
            </a:extLst>
          </p:cNvPr>
          <p:cNvSpPr txBox="1"/>
          <p:nvPr/>
        </p:nvSpPr>
        <p:spPr>
          <a:xfrm>
            <a:off x="3630646" y="1081984"/>
            <a:ext cx="691215" cy="276999"/>
          </a:xfrm>
          <a:prstGeom prst="rect">
            <a:avLst/>
          </a:prstGeom>
          <a:noFill/>
        </p:spPr>
        <p:txBody>
          <a:bodyPr wrap="none" rtlCol="0">
            <a:spAutoFit/>
          </a:bodyPr>
          <a:lstStyle/>
          <a:p>
            <a:r>
              <a:rPr lang="en-US" sz="1200" dirty="0"/>
              <a:t>Chunk 1</a:t>
            </a:r>
          </a:p>
        </p:txBody>
      </p:sp>
      <p:sp>
        <p:nvSpPr>
          <p:cNvPr id="23" name="TextBox 22">
            <a:extLst>
              <a:ext uri="{FF2B5EF4-FFF2-40B4-BE49-F238E27FC236}">
                <a16:creationId xmlns:a16="http://schemas.microsoft.com/office/drawing/2014/main" xmlns="" id="{C8638978-3BBA-476F-8EF9-BC79C2F5CBA3}"/>
              </a:ext>
            </a:extLst>
          </p:cNvPr>
          <p:cNvSpPr txBox="1"/>
          <p:nvPr/>
        </p:nvSpPr>
        <p:spPr>
          <a:xfrm>
            <a:off x="3630645" y="2895639"/>
            <a:ext cx="715260" cy="276999"/>
          </a:xfrm>
          <a:prstGeom prst="rect">
            <a:avLst/>
          </a:prstGeom>
          <a:noFill/>
        </p:spPr>
        <p:txBody>
          <a:bodyPr wrap="none" rtlCol="0">
            <a:spAutoFit/>
          </a:bodyPr>
          <a:lstStyle/>
          <a:p>
            <a:r>
              <a:rPr lang="en-US" sz="1200" dirty="0"/>
              <a:t>Chunk 2</a:t>
            </a:r>
          </a:p>
        </p:txBody>
      </p:sp>
      <p:cxnSp>
        <p:nvCxnSpPr>
          <p:cNvPr id="25" name="Straight Arrow Connector 24">
            <a:extLst>
              <a:ext uri="{FF2B5EF4-FFF2-40B4-BE49-F238E27FC236}">
                <a16:creationId xmlns:a16="http://schemas.microsoft.com/office/drawing/2014/main" xmlns="" id="{AE0A4689-7AC5-4AFF-ABFB-0966AF6BD807}"/>
              </a:ext>
            </a:extLst>
          </p:cNvPr>
          <p:cNvCxnSpPr>
            <a:cxnSpLocks/>
          </p:cNvCxnSpPr>
          <p:nvPr/>
        </p:nvCxnSpPr>
        <p:spPr>
          <a:xfrm flipV="1">
            <a:off x="2064327" y="1850858"/>
            <a:ext cx="0" cy="100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38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37B17BF1-7435-45A3-B8D8-0421BAFCB0EF}"/>
              </a:ext>
            </a:extLst>
          </p:cNvPr>
          <p:cNvSpPr/>
          <p:nvPr/>
        </p:nvSpPr>
        <p:spPr>
          <a:xfrm>
            <a:off x="962891" y="705472"/>
            <a:ext cx="6082145" cy="11019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t>React &amp; React-Dom(v15)</a:t>
            </a:r>
          </a:p>
        </p:txBody>
      </p:sp>
      <p:sp>
        <p:nvSpPr>
          <p:cNvPr id="2" name="Rectangle 1">
            <a:extLst>
              <a:ext uri="{FF2B5EF4-FFF2-40B4-BE49-F238E27FC236}">
                <a16:creationId xmlns:a16="http://schemas.microsoft.com/office/drawing/2014/main" xmlns="" id="{6AFDADE3-5B8C-44C6-BC64-2237D3E5544A}"/>
              </a:ext>
            </a:extLst>
          </p:cNvPr>
          <p:cNvSpPr/>
          <p:nvPr/>
        </p:nvSpPr>
        <p:spPr>
          <a:xfrm>
            <a:off x="1285009" y="1080652"/>
            <a:ext cx="990600" cy="430771"/>
          </a:xfrm>
          <a:prstGeom prst="rect">
            <a:avLst/>
          </a:prstGeom>
          <a:solidFill>
            <a:schemeClr val="accent2"/>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Entry Module</a:t>
            </a:r>
          </a:p>
        </p:txBody>
      </p:sp>
      <p:sp>
        <p:nvSpPr>
          <p:cNvPr id="5" name="Rectangle 4">
            <a:extLst>
              <a:ext uri="{FF2B5EF4-FFF2-40B4-BE49-F238E27FC236}">
                <a16:creationId xmlns:a16="http://schemas.microsoft.com/office/drawing/2014/main" xmlns="" id="{B5DFD70A-94B4-4AFC-A3CF-027790BD66A5}"/>
              </a:ext>
            </a:extLst>
          </p:cNvPr>
          <p:cNvSpPr/>
          <p:nvPr/>
        </p:nvSpPr>
        <p:spPr>
          <a:xfrm>
            <a:off x="2770909" y="1080652"/>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A</a:t>
            </a:r>
          </a:p>
        </p:txBody>
      </p:sp>
      <p:sp>
        <p:nvSpPr>
          <p:cNvPr id="6" name="Rectangle 5">
            <a:extLst>
              <a:ext uri="{FF2B5EF4-FFF2-40B4-BE49-F238E27FC236}">
                <a16:creationId xmlns:a16="http://schemas.microsoft.com/office/drawing/2014/main" xmlns="" id="{75D69B6F-0BE1-4EAF-B527-BE0AC27F8FC7}"/>
              </a:ext>
            </a:extLst>
          </p:cNvPr>
          <p:cNvSpPr/>
          <p:nvPr/>
        </p:nvSpPr>
        <p:spPr>
          <a:xfrm>
            <a:off x="4236029" y="1080651"/>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B</a:t>
            </a:r>
          </a:p>
        </p:txBody>
      </p:sp>
      <p:cxnSp>
        <p:nvCxnSpPr>
          <p:cNvPr id="7" name="Straight Arrow Connector 6">
            <a:extLst>
              <a:ext uri="{FF2B5EF4-FFF2-40B4-BE49-F238E27FC236}">
                <a16:creationId xmlns:a16="http://schemas.microsoft.com/office/drawing/2014/main" xmlns="" id="{29FF6805-46FB-4D78-8447-2C31791BC03F}"/>
              </a:ext>
            </a:extLst>
          </p:cNvPr>
          <p:cNvCxnSpPr>
            <a:stCxn id="2" idx="3"/>
            <a:endCxn id="5" idx="1"/>
          </p:cNvCxnSpPr>
          <p:nvPr/>
        </p:nvCxnSpPr>
        <p:spPr>
          <a:xfrm>
            <a:off x="2275609" y="1296038"/>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A8AE8FD6-BB65-49F8-860F-947D175F0B60}"/>
              </a:ext>
            </a:extLst>
          </p:cNvPr>
          <p:cNvCxnSpPr/>
          <p:nvPr/>
        </p:nvCxnSpPr>
        <p:spPr>
          <a:xfrm flipV="1">
            <a:off x="3785756" y="1296035"/>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DD5E4E5C-8D38-42A7-89F9-755AA4059793}"/>
              </a:ext>
            </a:extLst>
          </p:cNvPr>
          <p:cNvSpPr/>
          <p:nvPr/>
        </p:nvSpPr>
        <p:spPr>
          <a:xfrm>
            <a:off x="5676902" y="1080649"/>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C</a:t>
            </a:r>
          </a:p>
        </p:txBody>
      </p:sp>
      <p:cxnSp>
        <p:nvCxnSpPr>
          <p:cNvPr id="12" name="Straight Arrow Connector 11">
            <a:extLst>
              <a:ext uri="{FF2B5EF4-FFF2-40B4-BE49-F238E27FC236}">
                <a16:creationId xmlns:a16="http://schemas.microsoft.com/office/drawing/2014/main" xmlns="" id="{E3E436CE-A9F9-4B97-9E60-35D2915E712A}"/>
              </a:ext>
            </a:extLst>
          </p:cNvPr>
          <p:cNvCxnSpPr/>
          <p:nvPr/>
        </p:nvCxnSpPr>
        <p:spPr>
          <a:xfrm flipV="1">
            <a:off x="5250876" y="1296034"/>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A14E5536-54E9-4A15-B6F8-63C378936168}"/>
              </a:ext>
            </a:extLst>
          </p:cNvPr>
          <p:cNvSpPr/>
          <p:nvPr/>
        </p:nvSpPr>
        <p:spPr>
          <a:xfrm>
            <a:off x="962891" y="2292918"/>
            <a:ext cx="6082145" cy="968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B43433B-3F82-4C59-8E0F-A78FF69508AC}"/>
              </a:ext>
            </a:extLst>
          </p:cNvPr>
          <p:cNvSpPr/>
          <p:nvPr/>
        </p:nvSpPr>
        <p:spPr>
          <a:xfrm>
            <a:off x="1285009" y="2596443"/>
            <a:ext cx="990600" cy="430771"/>
          </a:xfrm>
          <a:prstGeom prst="rect">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Entry Module </a:t>
            </a:r>
          </a:p>
        </p:txBody>
      </p:sp>
      <p:sp>
        <p:nvSpPr>
          <p:cNvPr id="16" name="Rectangle 15">
            <a:extLst>
              <a:ext uri="{FF2B5EF4-FFF2-40B4-BE49-F238E27FC236}">
                <a16:creationId xmlns:a16="http://schemas.microsoft.com/office/drawing/2014/main" xmlns="" id="{49D84D94-FD2A-41D9-9387-EECD175332D1}"/>
              </a:ext>
            </a:extLst>
          </p:cNvPr>
          <p:cNvSpPr/>
          <p:nvPr/>
        </p:nvSpPr>
        <p:spPr>
          <a:xfrm>
            <a:off x="2770909" y="2596443"/>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L</a:t>
            </a:r>
          </a:p>
        </p:txBody>
      </p:sp>
      <p:sp>
        <p:nvSpPr>
          <p:cNvPr id="17" name="Rectangle 16">
            <a:extLst>
              <a:ext uri="{FF2B5EF4-FFF2-40B4-BE49-F238E27FC236}">
                <a16:creationId xmlns:a16="http://schemas.microsoft.com/office/drawing/2014/main" xmlns="" id="{BC729AE8-10CF-4F27-B7B6-6D36B8EB429B}"/>
              </a:ext>
            </a:extLst>
          </p:cNvPr>
          <p:cNvSpPr/>
          <p:nvPr/>
        </p:nvSpPr>
        <p:spPr>
          <a:xfrm>
            <a:off x="4236029" y="2596442"/>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M</a:t>
            </a:r>
          </a:p>
        </p:txBody>
      </p:sp>
      <p:cxnSp>
        <p:nvCxnSpPr>
          <p:cNvPr id="18" name="Straight Arrow Connector 17">
            <a:extLst>
              <a:ext uri="{FF2B5EF4-FFF2-40B4-BE49-F238E27FC236}">
                <a16:creationId xmlns:a16="http://schemas.microsoft.com/office/drawing/2014/main" xmlns="" id="{87A62F4A-A759-453B-B627-4109DA24BEB5}"/>
              </a:ext>
            </a:extLst>
          </p:cNvPr>
          <p:cNvCxnSpPr>
            <a:stCxn id="15" idx="3"/>
            <a:endCxn id="16" idx="1"/>
          </p:cNvCxnSpPr>
          <p:nvPr/>
        </p:nvCxnSpPr>
        <p:spPr>
          <a:xfrm>
            <a:off x="2275609" y="2811829"/>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C5A8ED49-426E-4F5A-A95D-3FAE32826024}"/>
              </a:ext>
            </a:extLst>
          </p:cNvPr>
          <p:cNvCxnSpPr/>
          <p:nvPr/>
        </p:nvCxnSpPr>
        <p:spPr>
          <a:xfrm flipV="1">
            <a:off x="3785756" y="2811826"/>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EF01105-CB83-4CC4-9C9D-17D2A31AAF0E}"/>
              </a:ext>
            </a:extLst>
          </p:cNvPr>
          <p:cNvSpPr/>
          <p:nvPr/>
        </p:nvSpPr>
        <p:spPr>
          <a:xfrm>
            <a:off x="5676902" y="2596440"/>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N</a:t>
            </a:r>
          </a:p>
        </p:txBody>
      </p:sp>
      <p:cxnSp>
        <p:nvCxnSpPr>
          <p:cNvPr id="21" name="Straight Arrow Connector 20">
            <a:extLst>
              <a:ext uri="{FF2B5EF4-FFF2-40B4-BE49-F238E27FC236}">
                <a16:creationId xmlns:a16="http://schemas.microsoft.com/office/drawing/2014/main" xmlns="" id="{FB6C0FB8-7343-4879-859B-2ECDAA60327D}"/>
              </a:ext>
            </a:extLst>
          </p:cNvPr>
          <p:cNvCxnSpPr/>
          <p:nvPr/>
        </p:nvCxnSpPr>
        <p:spPr>
          <a:xfrm flipV="1">
            <a:off x="5250876" y="2811825"/>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97934F38-771C-4A29-827B-066A0E7875BD}"/>
              </a:ext>
            </a:extLst>
          </p:cNvPr>
          <p:cNvSpPr txBox="1"/>
          <p:nvPr/>
        </p:nvSpPr>
        <p:spPr>
          <a:xfrm>
            <a:off x="3658355" y="742547"/>
            <a:ext cx="990600" cy="276999"/>
          </a:xfrm>
          <a:prstGeom prst="rect">
            <a:avLst/>
          </a:prstGeom>
          <a:noFill/>
        </p:spPr>
        <p:txBody>
          <a:bodyPr wrap="square" rtlCol="0">
            <a:spAutoFit/>
          </a:bodyPr>
          <a:lstStyle/>
          <a:p>
            <a:r>
              <a:rPr lang="en-US" sz="1200" dirty="0"/>
              <a:t>React Chunk</a:t>
            </a:r>
          </a:p>
        </p:txBody>
      </p:sp>
      <p:sp>
        <p:nvSpPr>
          <p:cNvPr id="23" name="TextBox 22">
            <a:extLst>
              <a:ext uri="{FF2B5EF4-FFF2-40B4-BE49-F238E27FC236}">
                <a16:creationId xmlns:a16="http://schemas.microsoft.com/office/drawing/2014/main" xmlns="" id="{C8638978-3BBA-476F-8EF9-BC79C2F5CBA3}"/>
              </a:ext>
            </a:extLst>
          </p:cNvPr>
          <p:cNvSpPr txBox="1"/>
          <p:nvPr/>
        </p:nvSpPr>
        <p:spPr>
          <a:xfrm>
            <a:off x="3266209" y="2306180"/>
            <a:ext cx="2116279" cy="276999"/>
          </a:xfrm>
          <a:prstGeom prst="rect">
            <a:avLst/>
          </a:prstGeom>
          <a:noFill/>
        </p:spPr>
        <p:txBody>
          <a:bodyPr wrap="square" rtlCol="0">
            <a:spAutoFit/>
          </a:bodyPr>
          <a:lstStyle/>
          <a:p>
            <a:r>
              <a:rPr lang="en-US" sz="1200" dirty="0"/>
              <a:t> Expected React-Dom chunk</a:t>
            </a:r>
          </a:p>
        </p:txBody>
      </p:sp>
      <p:cxnSp>
        <p:nvCxnSpPr>
          <p:cNvPr id="25" name="Straight Arrow Connector 24">
            <a:extLst>
              <a:ext uri="{FF2B5EF4-FFF2-40B4-BE49-F238E27FC236}">
                <a16:creationId xmlns:a16="http://schemas.microsoft.com/office/drawing/2014/main" xmlns="" id="{AE0A4689-7AC5-4AFF-ABFB-0966AF6BD807}"/>
              </a:ext>
            </a:extLst>
          </p:cNvPr>
          <p:cNvCxnSpPr>
            <a:cxnSpLocks/>
            <a:endCxn id="5" idx="2"/>
          </p:cNvCxnSpPr>
          <p:nvPr/>
        </p:nvCxnSpPr>
        <p:spPr>
          <a:xfrm flipV="1">
            <a:off x="3266209" y="1511423"/>
            <a:ext cx="0" cy="794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xmlns="" id="{586878F8-6C61-41DF-A3CF-AB697E5E4B0B}"/>
              </a:ext>
            </a:extLst>
          </p:cNvPr>
          <p:cNvSpPr/>
          <p:nvPr/>
        </p:nvSpPr>
        <p:spPr>
          <a:xfrm>
            <a:off x="962891" y="3880363"/>
            <a:ext cx="6082145" cy="147441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5BDE0981-CBF0-46DA-BA1C-26BB61836F6C}"/>
              </a:ext>
            </a:extLst>
          </p:cNvPr>
          <p:cNvSpPr/>
          <p:nvPr/>
        </p:nvSpPr>
        <p:spPr>
          <a:xfrm>
            <a:off x="1285009" y="4183889"/>
            <a:ext cx="990600" cy="430771"/>
          </a:xfrm>
          <a:prstGeom prst="rect">
            <a:avLst/>
          </a:prstGeom>
          <a:solidFill>
            <a:schemeClr val="accent4"/>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Entry Module </a:t>
            </a:r>
          </a:p>
        </p:txBody>
      </p:sp>
      <p:sp>
        <p:nvSpPr>
          <p:cNvPr id="28" name="Rectangle 27">
            <a:extLst>
              <a:ext uri="{FF2B5EF4-FFF2-40B4-BE49-F238E27FC236}">
                <a16:creationId xmlns:a16="http://schemas.microsoft.com/office/drawing/2014/main" xmlns="" id="{2D2EE882-0816-4FB4-8B84-EC392D999359}"/>
              </a:ext>
            </a:extLst>
          </p:cNvPr>
          <p:cNvSpPr/>
          <p:nvPr/>
        </p:nvSpPr>
        <p:spPr>
          <a:xfrm>
            <a:off x="2770909" y="4183889"/>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L</a:t>
            </a:r>
          </a:p>
        </p:txBody>
      </p:sp>
      <p:sp>
        <p:nvSpPr>
          <p:cNvPr id="29" name="Rectangle 28">
            <a:extLst>
              <a:ext uri="{FF2B5EF4-FFF2-40B4-BE49-F238E27FC236}">
                <a16:creationId xmlns:a16="http://schemas.microsoft.com/office/drawing/2014/main" xmlns="" id="{0DD218B8-C946-45CA-96B4-6E2A3FEBA64C}"/>
              </a:ext>
            </a:extLst>
          </p:cNvPr>
          <p:cNvSpPr/>
          <p:nvPr/>
        </p:nvSpPr>
        <p:spPr>
          <a:xfrm>
            <a:off x="4236029" y="4183888"/>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M</a:t>
            </a:r>
          </a:p>
        </p:txBody>
      </p:sp>
      <p:cxnSp>
        <p:nvCxnSpPr>
          <p:cNvPr id="30" name="Straight Arrow Connector 29">
            <a:extLst>
              <a:ext uri="{FF2B5EF4-FFF2-40B4-BE49-F238E27FC236}">
                <a16:creationId xmlns:a16="http://schemas.microsoft.com/office/drawing/2014/main" xmlns="" id="{2A4EAE8C-C1CC-4BE5-9B4D-77E82B414854}"/>
              </a:ext>
            </a:extLst>
          </p:cNvPr>
          <p:cNvCxnSpPr>
            <a:stCxn id="27" idx="3"/>
            <a:endCxn id="28" idx="1"/>
          </p:cNvCxnSpPr>
          <p:nvPr/>
        </p:nvCxnSpPr>
        <p:spPr>
          <a:xfrm>
            <a:off x="2275609" y="4399275"/>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688F8CDD-8AEE-4CF2-8D16-643EB702D6FF}"/>
              </a:ext>
            </a:extLst>
          </p:cNvPr>
          <p:cNvCxnSpPr/>
          <p:nvPr/>
        </p:nvCxnSpPr>
        <p:spPr>
          <a:xfrm flipV="1">
            <a:off x="3785756" y="4399272"/>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84B5FBE7-BF5E-4C02-9F8F-FD8D3A83E85A}"/>
              </a:ext>
            </a:extLst>
          </p:cNvPr>
          <p:cNvSpPr/>
          <p:nvPr/>
        </p:nvSpPr>
        <p:spPr>
          <a:xfrm>
            <a:off x="5676902" y="4183886"/>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N</a:t>
            </a:r>
          </a:p>
        </p:txBody>
      </p:sp>
      <p:cxnSp>
        <p:nvCxnSpPr>
          <p:cNvPr id="33" name="Straight Arrow Connector 32">
            <a:extLst>
              <a:ext uri="{FF2B5EF4-FFF2-40B4-BE49-F238E27FC236}">
                <a16:creationId xmlns:a16="http://schemas.microsoft.com/office/drawing/2014/main" xmlns="" id="{B7DBC6AE-2E4C-4D12-B778-25C802EDB2A5}"/>
              </a:ext>
            </a:extLst>
          </p:cNvPr>
          <p:cNvCxnSpPr/>
          <p:nvPr/>
        </p:nvCxnSpPr>
        <p:spPr>
          <a:xfrm flipV="1">
            <a:off x="5250876" y="4399271"/>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xmlns="" id="{93D54983-3EE1-48E5-B0B1-3F405AB63785}"/>
              </a:ext>
            </a:extLst>
          </p:cNvPr>
          <p:cNvSpPr txBox="1"/>
          <p:nvPr/>
        </p:nvSpPr>
        <p:spPr>
          <a:xfrm>
            <a:off x="3658353" y="3893626"/>
            <a:ext cx="1841901" cy="276999"/>
          </a:xfrm>
          <a:prstGeom prst="rect">
            <a:avLst/>
          </a:prstGeom>
          <a:noFill/>
        </p:spPr>
        <p:txBody>
          <a:bodyPr wrap="square" rtlCol="0">
            <a:spAutoFit/>
          </a:bodyPr>
          <a:lstStyle/>
          <a:p>
            <a:r>
              <a:rPr lang="en-US" sz="1200" dirty="0"/>
              <a:t>Actual React-Dom chunk</a:t>
            </a:r>
          </a:p>
        </p:txBody>
      </p:sp>
      <p:sp>
        <p:nvSpPr>
          <p:cNvPr id="35" name="Rectangle 34">
            <a:extLst>
              <a:ext uri="{FF2B5EF4-FFF2-40B4-BE49-F238E27FC236}">
                <a16:creationId xmlns:a16="http://schemas.microsoft.com/office/drawing/2014/main" xmlns="" id="{BAEC3882-B6B0-4BA9-BA9D-11DA3EA4B34F}"/>
              </a:ext>
            </a:extLst>
          </p:cNvPr>
          <p:cNvSpPr/>
          <p:nvPr/>
        </p:nvSpPr>
        <p:spPr>
          <a:xfrm>
            <a:off x="2770909" y="4822949"/>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A</a:t>
            </a:r>
          </a:p>
        </p:txBody>
      </p:sp>
      <p:sp>
        <p:nvSpPr>
          <p:cNvPr id="36" name="Rectangle 35">
            <a:extLst>
              <a:ext uri="{FF2B5EF4-FFF2-40B4-BE49-F238E27FC236}">
                <a16:creationId xmlns:a16="http://schemas.microsoft.com/office/drawing/2014/main" xmlns="" id="{6961E2A1-31A9-4536-B845-009BC37A0098}"/>
              </a:ext>
            </a:extLst>
          </p:cNvPr>
          <p:cNvSpPr/>
          <p:nvPr/>
        </p:nvSpPr>
        <p:spPr>
          <a:xfrm>
            <a:off x="4242958" y="4816318"/>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B</a:t>
            </a:r>
          </a:p>
        </p:txBody>
      </p:sp>
      <p:sp>
        <p:nvSpPr>
          <p:cNvPr id="37" name="Rectangle 36">
            <a:extLst>
              <a:ext uri="{FF2B5EF4-FFF2-40B4-BE49-F238E27FC236}">
                <a16:creationId xmlns:a16="http://schemas.microsoft.com/office/drawing/2014/main" xmlns="" id="{46A7BE0A-12D8-4E6D-8320-F20251E9259D}"/>
              </a:ext>
            </a:extLst>
          </p:cNvPr>
          <p:cNvSpPr/>
          <p:nvPr/>
        </p:nvSpPr>
        <p:spPr>
          <a:xfrm>
            <a:off x="5676902" y="4794143"/>
            <a:ext cx="990600" cy="4307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Module C</a:t>
            </a:r>
          </a:p>
        </p:txBody>
      </p:sp>
      <p:cxnSp>
        <p:nvCxnSpPr>
          <p:cNvPr id="38" name="Straight Arrow Connector 37">
            <a:extLst>
              <a:ext uri="{FF2B5EF4-FFF2-40B4-BE49-F238E27FC236}">
                <a16:creationId xmlns:a16="http://schemas.microsoft.com/office/drawing/2014/main" xmlns="" id="{CD170437-FF51-4E49-AF6B-AE23C189AB19}"/>
              </a:ext>
            </a:extLst>
          </p:cNvPr>
          <p:cNvCxnSpPr/>
          <p:nvPr/>
        </p:nvCxnSpPr>
        <p:spPr>
          <a:xfrm flipV="1">
            <a:off x="3778826" y="5031702"/>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174CA0CE-0036-498E-A834-EC1AF4435673}"/>
              </a:ext>
            </a:extLst>
          </p:cNvPr>
          <p:cNvCxnSpPr/>
          <p:nvPr/>
        </p:nvCxnSpPr>
        <p:spPr>
          <a:xfrm flipV="1">
            <a:off x="5233558" y="5043995"/>
            <a:ext cx="450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D8A160C8-59C9-4E2E-95AF-E16D0CF12E72}"/>
              </a:ext>
            </a:extLst>
          </p:cNvPr>
          <p:cNvCxnSpPr>
            <a:cxnSpLocks/>
            <a:endCxn id="35" idx="1"/>
          </p:cNvCxnSpPr>
          <p:nvPr/>
        </p:nvCxnSpPr>
        <p:spPr>
          <a:xfrm>
            <a:off x="1780309" y="4614657"/>
            <a:ext cx="990600" cy="42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Arrow: Down 41">
            <a:extLst>
              <a:ext uri="{FF2B5EF4-FFF2-40B4-BE49-F238E27FC236}">
                <a16:creationId xmlns:a16="http://schemas.microsoft.com/office/drawing/2014/main" xmlns="" id="{293ED43B-FA2D-413E-8863-4473995CCF2B}"/>
              </a:ext>
            </a:extLst>
          </p:cNvPr>
          <p:cNvSpPr/>
          <p:nvPr/>
        </p:nvSpPr>
        <p:spPr>
          <a:xfrm>
            <a:off x="3266209" y="3261198"/>
            <a:ext cx="585355" cy="599612"/>
          </a:xfrm>
          <a:prstGeom prst="downArrow">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89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71450" indent="-171450">
              <a:buFont typeface="Arial" panose="020B0604020202020204" pitchFamily="34" charset="0"/>
              <a:buChar char="•"/>
            </a:pPr>
            <a:r>
              <a:rPr lang="en-US" dirty="0"/>
              <a:t>About webpack version</a:t>
            </a:r>
          </a:p>
        </p:txBody>
      </p:sp>
      <p:sp>
        <p:nvSpPr>
          <p:cNvPr id="9" name="TextBox 8">
            <a:extLst>
              <a:ext uri="{FF2B5EF4-FFF2-40B4-BE49-F238E27FC236}">
                <a16:creationId xmlns:a16="http://schemas.microsoft.com/office/drawing/2014/main" xmlns="" id="{51EE34DD-23E0-4F04-9D54-1C93B38893C5}"/>
              </a:ext>
            </a:extLst>
          </p:cNvPr>
          <p:cNvSpPr txBox="1"/>
          <p:nvPr/>
        </p:nvSpPr>
        <p:spPr>
          <a:xfrm>
            <a:off x="381000" y="825894"/>
            <a:ext cx="4955459" cy="938719"/>
          </a:xfrm>
          <a:prstGeom prst="rect">
            <a:avLst/>
          </a:prstGeom>
          <a:noFill/>
        </p:spPr>
        <p:txBody>
          <a:bodyPr wrap="square" rtlCol="0">
            <a:spAutoFit/>
          </a:bodyPr>
          <a:lstStyle/>
          <a:p>
            <a:r>
              <a:rPr lang="en-US" sz="1100" dirty="0"/>
              <a:t>  For now, the plug-in just supports webpack3, the reason is that </a:t>
            </a:r>
            <a:r>
              <a:rPr lang="en-US" sz="1100" dirty="0" err="1"/>
              <a:t>chunk.parents</a:t>
            </a:r>
            <a:r>
              <a:rPr lang="en-US" sz="1100" dirty="0"/>
              <a:t> used in plug-in is not supported in webpack 4, in future we can use </a:t>
            </a:r>
            <a:r>
              <a:rPr lang="en-US" sz="1100" dirty="0" err="1"/>
              <a:t>chunkGroups</a:t>
            </a:r>
            <a:r>
              <a:rPr lang="en-US" sz="1100" dirty="0"/>
              <a:t> </a:t>
            </a:r>
            <a:r>
              <a:rPr lang="en-US" altLang="zh-CN" sz="1100" dirty="0"/>
              <a:t>in higher webpack version.</a:t>
            </a:r>
            <a:r>
              <a:rPr lang="en-US" sz="1100" dirty="0"/>
              <a:t>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86460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761" y="2153264"/>
            <a:ext cx="8421624" cy="1735099"/>
          </a:xfrm>
        </p:spPr>
        <p:txBody>
          <a:bodyPr/>
          <a:lstStyle/>
          <a:p>
            <a:pPr algn="ctr"/>
            <a:r>
              <a:rPr lang="en-US" dirty="0"/>
              <a:t>Thanks!</a:t>
            </a:r>
          </a:p>
        </p:txBody>
      </p:sp>
    </p:spTree>
    <p:extLst>
      <p:ext uri="{BB962C8B-B14F-4D97-AF65-F5344CB8AC3E}">
        <p14:creationId xmlns:p14="http://schemas.microsoft.com/office/powerpoint/2010/main" val="297303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171450" indent="-171450">
              <a:buFont typeface="Wingdings" panose="05000000000000000000" pitchFamily="2" charset="2"/>
              <a:buChar char="v"/>
            </a:pPr>
            <a:r>
              <a:rPr lang="en-US" altLang="zh-CN" sz="1200" dirty="0"/>
              <a:t>    Why do we need a webpack plug-in</a:t>
            </a:r>
          </a:p>
          <a:p>
            <a:pPr marL="342900" indent="-342900">
              <a:buFont typeface="Wingdings" panose="05000000000000000000" pitchFamily="2" charset="2"/>
              <a:buChar char="v"/>
            </a:pPr>
            <a:r>
              <a:rPr lang="en-US" altLang="zh-CN" sz="1200" dirty="0"/>
              <a:t>What is the Seismic-Build-Webpack-Plugin</a:t>
            </a:r>
          </a:p>
          <a:p>
            <a:pPr marL="342900" indent="-342900">
              <a:buFont typeface="Wingdings" panose="05000000000000000000" pitchFamily="2" charset="2"/>
              <a:buChar char="v"/>
            </a:pPr>
            <a:r>
              <a:rPr lang="en-US" altLang="zh-CN" sz="1200" dirty="0"/>
              <a:t>How to develop Seismic-Build-Webpack-Plugin</a:t>
            </a:r>
          </a:p>
        </p:txBody>
      </p:sp>
      <p:sp>
        <p:nvSpPr>
          <p:cNvPr id="3" name="Title 2"/>
          <p:cNvSpPr>
            <a:spLocks noGrp="1"/>
          </p:cNvSpPr>
          <p:nvPr>
            <p:ph type="title"/>
          </p:nvPr>
        </p:nvSpPr>
        <p:spPr/>
        <p:txBody>
          <a:bodyPr/>
          <a:lstStyle/>
          <a:p>
            <a:r>
              <a:rPr lang="en-US" altLang="zh-CN" dirty="0"/>
              <a:t>StoryLine </a:t>
            </a:r>
            <a:endParaRPr lang="zh-CN" altLang="en-US" dirty="0"/>
          </a:p>
        </p:txBody>
      </p:sp>
    </p:spTree>
    <p:extLst>
      <p:ext uri="{BB962C8B-B14F-4D97-AF65-F5344CB8AC3E}">
        <p14:creationId xmlns:p14="http://schemas.microsoft.com/office/powerpoint/2010/main" val="172914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342900" indent="-342900">
              <a:buFont typeface="Wingdings" panose="05000000000000000000" pitchFamily="2" charset="2"/>
              <a:buChar char="v"/>
            </a:pPr>
            <a:r>
              <a:rPr lang="en-US" altLang="zh-CN" dirty="0"/>
              <a:t>Why do we need a webpack plug-in</a:t>
            </a:r>
          </a:p>
        </p:txBody>
      </p:sp>
      <p:sp>
        <p:nvSpPr>
          <p:cNvPr id="5" name="TextBox 4"/>
          <p:cNvSpPr txBox="1"/>
          <p:nvPr/>
        </p:nvSpPr>
        <p:spPr>
          <a:xfrm>
            <a:off x="381000" y="825894"/>
            <a:ext cx="4955459" cy="2492990"/>
          </a:xfrm>
          <a:prstGeom prst="rect">
            <a:avLst/>
          </a:prstGeom>
          <a:noFill/>
        </p:spPr>
        <p:txBody>
          <a:bodyPr wrap="square" rtlCol="0">
            <a:spAutoFit/>
          </a:bodyPr>
          <a:lstStyle/>
          <a:p>
            <a:pPr marL="171450" indent="-171450">
              <a:buFont typeface="Arial" panose="020B0604020202020204" pitchFamily="34" charset="0"/>
              <a:buChar char="•"/>
            </a:pPr>
            <a:r>
              <a:rPr lang="en-US" sz="1200" dirty="0"/>
              <a:t>About the new cicd solution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100" dirty="0"/>
              <a:t>The </a:t>
            </a:r>
            <a:r>
              <a:rPr lang="en-US" sz="1100" dirty="0" err="1"/>
              <a:t>Manifest.json</a:t>
            </a:r>
            <a:r>
              <a:rPr lang="en-US" sz="1100" dirty="0"/>
              <a:t> file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 Asynchronous loading of seismic package in new cicd</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Others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71293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342900" indent="-342900">
              <a:buFont typeface="Wingdings" panose="05000000000000000000" pitchFamily="2" charset="2"/>
              <a:buChar char="v"/>
            </a:pPr>
            <a:r>
              <a:rPr lang="en-US" altLang="zh-CN" dirty="0" smtClean="0"/>
              <a:t>The </a:t>
            </a:r>
            <a:r>
              <a:rPr lang="en-US" altLang="zh-CN" dirty="0" err="1" smtClean="0"/>
              <a:t>manifest.json</a:t>
            </a:r>
            <a:r>
              <a:rPr lang="en-US" altLang="zh-CN" dirty="0"/>
              <a:t> </a:t>
            </a:r>
            <a:r>
              <a:rPr lang="en-US" altLang="zh-CN" dirty="0" smtClean="0"/>
              <a:t>file</a:t>
            </a:r>
            <a:endParaRPr lang="en-US" altLang="zh-CN" dirty="0"/>
          </a:p>
        </p:txBody>
      </p:sp>
      <p:pic>
        <p:nvPicPr>
          <p:cNvPr id="2" name="图片 1"/>
          <p:cNvPicPr>
            <a:picLocks noChangeAspect="1"/>
          </p:cNvPicPr>
          <p:nvPr/>
        </p:nvPicPr>
        <p:blipFill>
          <a:blip r:embed="rId3"/>
          <a:stretch>
            <a:fillRect/>
          </a:stretch>
        </p:blipFill>
        <p:spPr>
          <a:xfrm>
            <a:off x="381000" y="1218637"/>
            <a:ext cx="4252328" cy="3292125"/>
          </a:xfrm>
          <a:prstGeom prst="rect">
            <a:avLst/>
          </a:prstGeom>
        </p:spPr>
      </p:pic>
    </p:spTree>
    <p:extLst>
      <p:ext uri="{BB962C8B-B14F-4D97-AF65-F5344CB8AC3E}">
        <p14:creationId xmlns:p14="http://schemas.microsoft.com/office/powerpoint/2010/main" val="32527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Asynchronous loading of seismic package</a:t>
            </a:r>
            <a:endParaRPr lang="en-US" altLang="zh-CN" dirty="0"/>
          </a:p>
        </p:txBody>
      </p:sp>
      <p:pic>
        <p:nvPicPr>
          <p:cNvPr id="2" name="图片 1"/>
          <p:cNvPicPr>
            <a:picLocks noChangeAspect="1"/>
          </p:cNvPicPr>
          <p:nvPr/>
        </p:nvPicPr>
        <p:blipFill>
          <a:blip r:embed="rId3"/>
          <a:stretch>
            <a:fillRect/>
          </a:stretch>
        </p:blipFill>
        <p:spPr>
          <a:xfrm>
            <a:off x="381000" y="1303781"/>
            <a:ext cx="5303980" cy="1120237"/>
          </a:xfrm>
          <a:prstGeom prst="rect">
            <a:avLst/>
          </a:prstGeom>
        </p:spPr>
      </p:pic>
      <p:pic>
        <p:nvPicPr>
          <p:cNvPr id="6" name="图片 5"/>
          <p:cNvPicPr>
            <a:picLocks noChangeAspect="1"/>
          </p:cNvPicPr>
          <p:nvPr/>
        </p:nvPicPr>
        <p:blipFill>
          <a:blip r:embed="rId4"/>
          <a:stretch>
            <a:fillRect/>
          </a:stretch>
        </p:blipFill>
        <p:spPr>
          <a:xfrm>
            <a:off x="381000" y="3550181"/>
            <a:ext cx="6683319" cy="1120237"/>
          </a:xfrm>
          <a:prstGeom prst="rect">
            <a:avLst/>
          </a:prstGeom>
        </p:spPr>
      </p:pic>
      <p:sp>
        <p:nvSpPr>
          <p:cNvPr id="7" name="下箭头 6"/>
          <p:cNvSpPr/>
          <p:nvPr/>
        </p:nvSpPr>
        <p:spPr>
          <a:xfrm>
            <a:off x="2656800" y="2491200"/>
            <a:ext cx="86400" cy="90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88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What is the Seismic-Build-Webpack-Plugin</a:t>
            </a:r>
            <a:endParaRPr lang="en-US" dirty="0"/>
          </a:p>
        </p:txBody>
      </p:sp>
      <p:sp>
        <p:nvSpPr>
          <p:cNvPr id="5" name="TextBox 4">
            <a:extLst>
              <a:ext uri="{FF2B5EF4-FFF2-40B4-BE49-F238E27FC236}">
                <a16:creationId xmlns:a16="http://schemas.microsoft.com/office/drawing/2014/main" xmlns="" id="{183E090D-FE7B-40BC-96B3-27AAB1532ADA}"/>
              </a:ext>
            </a:extLst>
          </p:cNvPr>
          <p:cNvSpPr txBox="1"/>
          <p:nvPr/>
        </p:nvSpPr>
        <p:spPr>
          <a:xfrm>
            <a:off x="381000" y="708132"/>
            <a:ext cx="4955459" cy="2846933"/>
          </a:xfrm>
          <a:prstGeom prst="rect">
            <a:avLst/>
          </a:prstGeom>
          <a:noFill/>
        </p:spPr>
        <p:txBody>
          <a:bodyPr wrap="square" rtlCol="0">
            <a:spAutoFit/>
          </a:bodyPr>
          <a:lstStyle/>
          <a:p>
            <a:endParaRPr lang="en-US" sz="1400" b="1" dirty="0"/>
          </a:p>
          <a:p>
            <a:pPr marL="171450" indent="-171450">
              <a:buFont typeface="Arial" panose="020B0604020202020204" pitchFamily="34" charset="0"/>
              <a:buChar char="•"/>
            </a:pPr>
            <a:r>
              <a:rPr lang="en-US" sz="1200" dirty="0"/>
              <a:t>About the new cicd solution, it contains three stages: generation, development and runtime. The plug-in is responsible for generation stage.</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1100" dirty="0"/>
              <a:t>This plug-in is a set of functions, See </a:t>
            </a:r>
            <a:r>
              <a:rPr lang="en-US" sz="1100" dirty="0">
                <a:hlinkClick r:id="rId3" tooltip="Seismic-Build-Webpak-Plugin"/>
              </a:rPr>
              <a:t>https://bitbucket.org/seismicsoftware/seismic-build-webpack-plugin</a:t>
            </a: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395064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How to develop Seismic-Build-Webpack-Plugin</a:t>
            </a:r>
            <a:endParaRPr lang="en-US" dirty="0"/>
          </a:p>
        </p:txBody>
      </p:sp>
      <p:sp>
        <p:nvSpPr>
          <p:cNvPr id="8" name="TextBox 7">
            <a:extLst>
              <a:ext uri="{FF2B5EF4-FFF2-40B4-BE49-F238E27FC236}">
                <a16:creationId xmlns:a16="http://schemas.microsoft.com/office/drawing/2014/main" xmlns="" id="{84464FC6-C110-4A31-B884-05A98D8E6909}"/>
              </a:ext>
            </a:extLst>
          </p:cNvPr>
          <p:cNvSpPr txBox="1"/>
          <p:nvPr/>
        </p:nvSpPr>
        <p:spPr>
          <a:xfrm>
            <a:off x="381000" y="825894"/>
            <a:ext cx="4955459" cy="2877711"/>
          </a:xfrm>
          <a:prstGeom prst="rect">
            <a:avLst/>
          </a:prstGeom>
          <a:noFill/>
        </p:spPr>
        <p:txBody>
          <a:bodyPr wrap="square" rtlCol="0">
            <a:spAutoFit/>
          </a:bodyPr>
          <a:lstStyle/>
          <a:p>
            <a:pPr marL="171450" indent="-171450">
              <a:buFont typeface="Arial" panose="020B0604020202020204" pitchFamily="34" charset="0"/>
              <a:buChar char="•"/>
            </a:pPr>
            <a:r>
              <a:rPr lang="en-US" sz="1200" dirty="0"/>
              <a:t>The webpack mechanism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Development of a plug-in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plug-in debugging and test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Development of seismic-build-webpack-plugin</a:t>
            </a:r>
          </a:p>
          <a:p>
            <a:pPr marL="628650" lvl="1" indent="-171450">
              <a:buFont typeface="Arial" panose="020B0604020202020204" pitchFamily="34" charset="0"/>
              <a:buChar char="•"/>
            </a:pPr>
            <a:r>
              <a:rPr lang="en-US" sz="1100" dirty="0"/>
              <a:t>Integration of multiple plug-ins</a:t>
            </a:r>
          </a:p>
          <a:p>
            <a:pPr marL="628650" lvl="1" indent="-171450">
              <a:buFont typeface="Arial" panose="020B0604020202020204" pitchFamily="34" charset="0"/>
              <a:buChar char="•"/>
            </a:pPr>
            <a:r>
              <a:rPr lang="en-US" sz="1100" dirty="0"/>
              <a:t>About common libraries extraction </a:t>
            </a:r>
          </a:p>
          <a:p>
            <a:pPr marL="628650" lvl="1" indent="-171450">
              <a:buFont typeface="Arial" panose="020B0604020202020204" pitchFamily="34" charset="0"/>
              <a:buChar char="•"/>
            </a:pPr>
            <a:r>
              <a:rPr lang="en-US" sz="1100" dirty="0"/>
              <a:t>About webpack version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3967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171450" indent="-171450">
              <a:buFont typeface="Arial" panose="020B0604020202020204" pitchFamily="34" charset="0"/>
              <a:buChar char="•"/>
            </a:pPr>
            <a:r>
              <a:rPr lang="en-US" dirty="0"/>
              <a:t>The webpack mechanism</a:t>
            </a:r>
          </a:p>
        </p:txBody>
      </p:sp>
      <p:sp>
        <p:nvSpPr>
          <p:cNvPr id="5" name="TextBox 4"/>
          <p:cNvSpPr txBox="1"/>
          <p:nvPr/>
        </p:nvSpPr>
        <p:spPr>
          <a:xfrm>
            <a:off x="381000" y="825894"/>
            <a:ext cx="4955459" cy="1446550"/>
          </a:xfrm>
          <a:prstGeom prst="rect">
            <a:avLst/>
          </a:prstGeom>
          <a:noFill/>
        </p:spPr>
        <p:txBody>
          <a:bodyPr wrap="square" rtlCol="0">
            <a:spAutoFit/>
          </a:bodyPr>
          <a:lstStyle/>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sp>
        <p:nvSpPr>
          <p:cNvPr id="4" name="TextBox 3">
            <a:extLst>
              <a:ext uri="{FF2B5EF4-FFF2-40B4-BE49-F238E27FC236}">
                <a16:creationId xmlns:a16="http://schemas.microsoft.com/office/drawing/2014/main" xmlns="" id="{F346FBCC-224C-4C2B-9D18-1EB62E5C7E34}"/>
              </a:ext>
            </a:extLst>
          </p:cNvPr>
          <p:cNvSpPr txBox="1"/>
          <p:nvPr/>
        </p:nvSpPr>
        <p:spPr>
          <a:xfrm>
            <a:off x="381000" y="825894"/>
            <a:ext cx="4955459" cy="2185214"/>
          </a:xfrm>
          <a:prstGeom prst="rect">
            <a:avLst/>
          </a:prstGeom>
          <a:noFill/>
        </p:spPr>
        <p:txBody>
          <a:bodyPr wrap="square" rtlCol="0">
            <a:spAutoFit/>
          </a:bodyPr>
          <a:lstStyle/>
          <a:p>
            <a:pPr marL="171450" indent="-171450">
              <a:buFont typeface="Arial" panose="020B0604020202020204" pitchFamily="34" charset="0"/>
              <a:buChar char="•"/>
            </a:pPr>
            <a:r>
              <a:rPr lang="en-US" sz="1200" dirty="0"/>
              <a:t>The </a:t>
            </a:r>
            <a:r>
              <a:rPr lang="en-US" altLang="zh-CN" sz="1200" dirty="0"/>
              <a:t>event flow framework: tapable</a:t>
            </a:r>
          </a:p>
          <a:p>
            <a:r>
              <a:rPr lang="en-US" altLang="zh-CN" sz="1200" dirty="0"/>
              <a:t>     </a:t>
            </a:r>
            <a:r>
              <a:rPr lang="en-US" altLang="zh-CN" sz="1200" dirty="0">
                <a:hlinkClick r:id="rId3"/>
              </a:rPr>
              <a:t>https://github.com/webpack/tapable</a:t>
            </a:r>
            <a:endParaRPr lang="en-US" altLang="zh-CN" sz="1200" dirty="0"/>
          </a:p>
          <a:p>
            <a:r>
              <a:rPr lang="en-US" altLang="zh-CN" sz="1200" dirty="0"/>
              <a:t>     </a:t>
            </a:r>
            <a:r>
              <a:rPr lang="en-US" sz="1200" dirty="0">
                <a:hlinkClick r:id="rId4"/>
              </a:rPr>
              <a:t>https://www.jianshu.com/p/c71393db6287</a:t>
            </a:r>
            <a:endParaRPr lang="en-US" sz="1200" dirty="0"/>
          </a:p>
          <a:p>
            <a:pPr marL="171450" indent="-171450">
              <a:buFont typeface="Arial" panose="020B0604020202020204" pitchFamily="34" charset="0"/>
              <a:buChar char="•"/>
            </a:pPr>
            <a:r>
              <a:rPr lang="en-US" sz="1200" dirty="0"/>
              <a:t>Webpack events flow</a:t>
            </a:r>
          </a:p>
          <a:p>
            <a:r>
              <a:rPr lang="en-US" sz="1100" dirty="0"/>
              <a:t>       </a:t>
            </a:r>
            <a:r>
              <a:rPr lang="en-US" sz="1100" dirty="0">
                <a:hlinkClick r:id="rId5"/>
              </a:rPr>
              <a:t>https://www.webpackjs.com/plugins/</a:t>
            </a:r>
            <a:r>
              <a:rPr lang="en-US" sz="1100" dirty="0"/>
              <a:t> </a:t>
            </a:r>
            <a:endParaRPr lang="en-US" sz="1100" dirty="0" smtClean="0"/>
          </a:p>
          <a:p>
            <a:r>
              <a:rPr lang="en-US" sz="1100" dirty="0" smtClean="0"/>
              <a:t>       </a:t>
            </a:r>
            <a:r>
              <a:rPr lang="en-US" sz="1100" dirty="0" smtClean="0">
                <a:hlinkClick r:id="rId6"/>
              </a:rPr>
              <a:t>https://img.alicdn.com/tps/TB1GVGFNXXXXXaTapXXXXXXXXXX-4436-4244.jpg</a:t>
            </a: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pic>
        <p:nvPicPr>
          <p:cNvPr id="6" name="Picture 5">
            <a:extLst>
              <a:ext uri="{FF2B5EF4-FFF2-40B4-BE49-F238E27FC236}">
                <a16:creationId xmlns:a16="http://schemas.microsoft.com/office/drawing/2014/main" xmlns="" id="{898E9EE0-BEA5-44D3-8D85-6E828CDF30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8716" y="2272444"/>
            <a:ext cx="5729975" cy="2868197"/>
          </a:xfrm>
          <a:prstGeom prst="rect">
            <a:avLst/>
          </a:prstGeom>
        </p:spPr>
      </p:pic>
    </p:spTree>
    <p:extLst>
      <p:ext uri="{BB962C8B-B14F-4D97-AF65-F5344CB8AC3E}">
        <p14:creationId xmlns:p14="http://schemas.microsoft.com/office/powerpoint/2010/main" val="284021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of a plug-in</a:t>
            </a:r>
          </a:p>
        </p:txBody>
      </p:sp>
      <p:sp>
        <p:nvSpPr>
          <p:cNvPr id="5" name="TextBox 4"/>
          <p:cNvSpPr txBox="1"/>
          <p:nvPr/>
        </p:nvSpPr>
        <p:spPr>
          <a:xfrm>
            <a:off x="381000" y="825894"/>
            <a:ext cx="4955459" cy="1615827"/>
          </a:xfrm>
          <a:prstGeom prst="rect">
            <a:avLst/>
          </a:prstGeom>
          <a:noFill/>
        </p:spPr>
        <p:txBody>
          <a:bodyPr wrap="square" rtlCol="0">
            <a:spAutoFit/>
          </a:bodyPr>
          <a:lstStyle/>
          <a:p>
            <a:pPr marL="171450" indent="-171450">
              <a:buFont typeface="Arial" panose="020B0604020202020204" pitchFamily="34" charset="0"/>
              <a:buChar char="•"/>
            </a:pPr>
            <a:r>
              <a:rPr lang="en-US" sz="1100" dirty="0"/>
              <a:t>Define the apply method</a:t>
            </a:r>
          </a:p>
          <a:p>
            <a:pPr marL="171450" indent="-171450">
              <a:buFont typeface="Arial" panose="020B0604020202020204" pitchFamily="34" charset="0"/>
              <a:buChar char="•"/>
            </a:pPr>
            <a:r>
              <a:rPr lang="en-US" sz="1100" dirty="0"/>
              <a:t>Bind event methods</a:t>
            </a:r>
          </a:p>
          <a:p>
            <a:r>
              <a:rPr lang="en-US" sz="1100" dirty="0"/>
              <a:t>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pic>
        <p:nvPicPr>
          <p:cNvPr id="2" name="Picture 1">
            <a:extLst>
              <a:ext uri="{FF2B5EF4-FFF2-40B4-BE49-F238E27FC236}">
                <a16:creationId xmlns:a16="http://schemas.microsoft.com/office/drawing/2014/main" xmlns="" id="{50DDEDC5-89C6-45E8-BD71-DD7ABB60A88E}"/>
              </a:ext>
            </a:extLst>
          </p:cNvPr>
          <p:cNvPicPr>
            <a:picLocks noChangeAspect="1"/>
          </p:cNvPicPr>
          <p:nvPr/>
        </p:nvPicPr>
        <p:blipFill>
          <a:blip r:embed="rId3"/>
          <a:stretch>
            <a:fillRect/>
          </a:stretch>
        </p:blipFill>
        <p:spPr>
          <a:xfrm>
            <a:off x="442480" y="1280382"/>
            <a:ext cx="5695950" cy="2714625"/>
          </a:xfrm>
          <a:prstGeom prst="rect">
            <a:avLst/>
          </a:prstGeom>
        </p:spPr>
      </p:pic>
    </p:spTree>
    <p:extLst>
      <p:ext uri="{BB962C8B-B14F-4D97-AF65-F5344CB8AC3E}">
        <p14:creationId xmlns:p14="http://schemas.microsoft.com/office/powerpoint/2010/main" val="2504518427"/>
      </p:ext>
    </p:extLst>
  </p:cSld>
  <p:clrMapOvr>
    <a:masterClrMapping/>
  </p:clrMapOvr>
</p:sld>
</file>

<file path=ppt/theme/theme1.xml><?xml version="1.0" encoding="utf-8"?>
<a:theme xmlns:a="http://schemas.openxmlformats.org/drawingml/2006/main" name="Seismic">
  <a:themeElements>
    <a:clrScheme name="Custom 1">
      <a:dk1>
        <a:srgbClr val="263C42"/>
      </a:dk1>
      <a:lt1>
        <a:srgbClr val="EDEDEE"/>
      </a:lt1>
      <a:dk2>
        <a:srgbClr val="84ABB1"/>
      </a:dk2>
      <a:lt2>
        <a:srgbClr val="FFFFFF"/>
      </a:lt2>
      <a:accent1>
        <a:srgbClr val="263C42"/>
      </a:accent1>
      <a:accent2>
        <a:srgbClr val="F57033"/>
      </a:accent2>
      <a:accent3>
        <a:srgbClr val="739CA2"/>
      </a:accent3>
      <a:accent4>
        <a:srgbClr val="DFAF26"/>
      </a:accent4>
      <a:accent5>
        <a:srgbClr val="D5E3E5"/>
      </a:accent5>
      <a:accent6>
        <a:srgbClr val="515A5D"/>
      </a:accent6>
      <a:hlink>
        <a:srgbClr val="F57033"/>
      </a:hlink>
      <a:folHlink>
        <a:srgbClr val="E5BA2F"/>
      </a:folHlink>
    </a:clrScheme>
    <a:fontScheme name="Custom 2">
      <a:majorFont>
        <a:latin typeface="Segoe UI Light"/>
        <a:ea typeface=""/>
        <a:cs typeface="Arial"/>
      </a:majorFont>
      <a:minorFont>
        <a:latin typeface="Segoe UI Ligh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 id="{B75DA767-3810-45AD-817F-6BDE58ABB268}" vid="{98C8E7DF-31E8-4FD6-81D5-548BC6EB52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VariableListDefinition name="Computed" displayName="Computed" id="b652920f-0009-474c-85f8-979c9d5bc0aa" isdomainofvalue="False" dataSourceId="f7ce58d0-f718-4cf1-ba93-3233def80c75"/>
</file>

<file path=customXml/item2.xml><?xml version="1.0" encoding="utf-8"?>
<AllExternalAdhocVariableMappings/>
</file>

<file path=customXml/item3.xml><?xml version="1.0" encoding="utf-8"?>
<VariableList UniqueId="34235531-583b-4312-b439-8dbf29deb585" Name="AD_HOC" ContentType="XML" MajorVersion="0" MinorVersion="1" isLocalCopy="False" IsBaseObject="False" DataSourceId="c6d554a4-45a6-4476-8248-29f9e0aa10bc" DataSourceMajorVersion="0" DataSourceMinorVersion="1"/>
</file>

<file path=customXml/item4.xml><?xml version="1.0" encoding="utf-8"?>
<VariableListDefinition name="AD_HOC" displayName="AD_HOC" id="34235531-583b-4312-b439-8dbf29deb585" isdomainofvalue="False" dataSourceId="c6d554a4-45a6-4476-8248-29f9e0aa10bc"/>
</file>

<file path=customXml/item5.xml><?xml version="1.0" encoding="utf-8"?>
<VariableList UniqueId="547ec728-5e9c-46ea-a5f5-ba993c95e863" Name="System" ContentType="XML" MajorVersion="0" MinorVersion="1" isLocalCopy="False" IsBaseObject="False" DataSourceId="ed5458b9-c71b-4597-9d9b-1fd132cf04fe" DataSourceMajorVersion="0" DataSourceMinorVersion="1"/>
</file>

<file path=customXml/item6.xml><?xml version="1.0" encoding="utf-8"?>
<VariableListDefinition name="System" displayName="System" id="547ec728-5e9c-46ea-a5f5-ba993c95e863" isdomainofvalue="False" dataSourceId="ed5458b9-c71b-4597-9d9b-1fd132cf04fe"/>
</file>

<file path=customXml/item7.xml><?xml version="1.0" encoding="utf-8"?>
<VariableList UniqueId="b652920f-0009-474c-85f8-979c9d5bc0aa" Name="Computed" ContentType="XML" MajorVersion="0" MinorVersion="1" isLocalCopy="False" IsBaseObject="False" DataSourceId="f7ce58d0-f718-4cf1-ba93-3233def80c75" DataSourceMajorVersion="0" DataSourceMinorVersion="1"/>
</file>

<file path=customXml/itemProps1.xml><?xml version="1.0" encoding="utf-8"?>
<ds:datastoreItem xmlns:ds="http://schemas.openxmlformats.org/officeDocument/2006/customXml" ds:itemID="{E6F66B0C-1378-43E2-97A0-DF4AFAE9FD71}">
  <ds:schemaRefs/>
</ds:datastoreItem>
</file>

<file path=customXml/itemProps2.xml><?xml version="1.0" encoding="utf-8"?>
<ds:datastoreItem xmlns:ds="http://schemas.openxmlformats.org/officeDocument/2006/customXml" ds:itemID="{DFE1E7E9-C935-4B28-A680-B98F45A57F01}">
  <ds:schemaRefs/>
</ds:datastoreItem>
</file>

<file path=customXml/itemProps3.xml><?xml version="1.0" encoding="utf-8"?>
<ds:datastoreItem xmlns:ds="http://schemas.openxmlformats.org/officeDocument/2006/customXml" ds:itemID="{C508ACF2-5E1A-45CF-B2E0-3493F3E172BF}">
  <ds:schemaRefs/>
</ds:datastoreItem>
</file>

<file path=customXml/itemProps4.xml><?xml version="1.0" encoding="utf-8"?>
<ds:datastoreItem xmlns:ds="http://schemas.openxmlformats.org/officeDocument/2006/customXml" ds:itemID="{8DA25205-AD7E-4E21-ADA8-244140E83D5E}">
  <ds:schemaRefs/>
</ds:datastoreItem>
</file>

<file path=customXml/itemProps5.xml><?xml version="1.0" encoding="utf-8"?>
<ds:datastoreItem xmlns:ds="http://schemas.openxmlformats.org/officeDocument/2006/customXml" ds:itemID="{1CDD7122-C85C-4363-8BA0-5DA8D930995F}">
  <ds:schemaRefs/>
</ds:datastoreItem>
</file>

<file path=customXml/itemProps6.xml><?xml version="1.0" encoding="utf-8"?>
<ds:datastoreItem xmlns:ds="http://schemas.openxmlformats.org/officeDocument/2006/customXml" ds:itemID="{7D9B16E3-02B4-4C89-86C0-A79DB05FD0A2}">
  <ds:schemaRefs/>
</ds:datastoreItem>
</file>

<file path=customXml/itemProps7.xml><?xml version="1.0" encoding="utf-8"?>
<ds:datastoreItem xmlns:ds="http://schemas.openxmlformats.org/officeDocument/2006/customXml" ds:itemID="{E92F7A84-A32A-4955-94D1-945AFDB6AC1E}">
  <ds:schemaRefs/>
</ds:datastoreItem>
</file>

<file path=docProps/app.xml><?xml version="1.0" encoding="utf-8"?>
<Properties xmlns="http://schemas.openxmlformats.org/officeDocument/2006/extended-properties" xmlns:vt="http://schemas.openxmlformats.org/officeDocument/2006/docPropsVTypes">
  <Template>Seismic</Template>
  <TotalTime>0</TotalTime>
  <Words>528</Words>
  <Application>Microsoft Office PowerPoint</Application>
  <PresentationFormat>全屏显示(16:10)</PresentationFormat>
  <Paragraphs>161</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宋体</vt:lpstr>
      <vt:lpstr>Arial</vt:lpstr>
      <vt:lpstr>Calibri</vt:lpstr>
      <vt:lpstr>Segoe UI</vt:lpstr>
      <vt:lpstr>Segoe UI Light</vt:lpstr>
      <vt:lpstr>Segoe UI Semibold</vt:lpstr>
      <vt:lpstr>Wingdings</vt:lpstr>
      <vt:lpstr>Seismic</vt:lpstr>
      <vt:lpstr>PowerPoint 演示文稿</vt:lpstr>
      <vt:lpstr>StoryLine </vt:lpstr>
      <vt:lpstr>Why do we need a webpack plug-in</vt:lpstr>
      <vt:lpstr>The manifest.json file</vt:lpstr>
      <vt:lpstr>Asynchronous loading of seismic package</vt:lpstr>
      <vt:lpstr>What is the Seismic-Build-Webpack-Plugin</vt:lpstr>
      <vt:lpstr>How to develop Seismic-Build-Webpack-Plugin</vt:lpstr>
      <vt:lpstr>The webpack mechanism</vt:lpstr>
      <vt:lpstr>Development of a plug-in</vt:lpstr>
      <vt:lpstr>The plug-in debugging and test</vt:lpstr>
      <vt:lpstr>Integration of multiple plug-ins</vt:lpstr>
      <vt:lpstr>About common libraries extraction</vt:lpstr>
      <vt:lpstr>Chunk component logic diagram</vt:lpstr>
      <vt:lpstr>Webpack package dependence standard</vt:lpstr>
      <vt:lpstr>React &amp; React-Dom(v15)</vt:lpstr>
      <vt:lpstr>About webpack version</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2016-11-17T03:13:25Z</dcterms:created>
  <dcterms:modified xsi:type="dcterms:W3CDTF">2019-02-19T08:48:14Z</dcterms:modified>
</cp:coreProperties>
</file>