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9" r:id="rId2"/>
    <p:sldId id="260" r:id="rId3"/>
    <p:sldId id="261" r:id="rId4"/>
    <p:sldId id="257" r:id="rId5"/>
    <p:sldId id="258"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0" autoAdjust="0"/>
    <p:restoredTop sz="94660"/>
  </p:normalViewPr>
  <p:slideViewPr>
    <p:cSldViewPr snapToGrid="0">
      <p:cViewPr varScale="1">
        <p:scale>
          <a:sx n="85" d="100"/>
          <a:sy n="85" d="100"/>
        </p:scale>
        <p:origin x="58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CN" altLang="en-US"/>
              <a:t>单击此处编辑母版标题样式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12/4/2018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dirty="0"/>
              <a:t>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447191" y="2824269"/>
            <a:ext cx="4645152" cy="264445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412362" y="2821491"/>
            <a:ext cx="4645152" cy="263737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12/4/2018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12/4/2018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jp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jp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jp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1D64D0-26AB-440F-A6AD-2F4223D37205}"/>
              </a:ext>
            </a:extLst>
          </p:cNvPr>
          <p:cNvSpPr>
            <a:spLocks noGrp="1"/>
          </p:cNvSpPr>
          <p:nvPr>
            <p:ph type="title"/>
          </p:nvPr>
        </p:nvSpPr>
        <p:spPr>
          <a:xfrm>
            <a:off x="1488155" y="2517495"/>
            <a:ext cx="9603275" cy="1049235"/>
          </a:xfrm>
        </p:spPr>
        <p:txBody>
          <a:bodyPr>
            <a:normAutofit/>
          </a:bodyPr>
          <a:lstStyle/>
          <a:p>
            <a:pPr algn="ctr"/>
            <a:r>
              <a:rPr lang="en-US" sz="4800" dirty="0"/>
              <a:t>BATHCING FILES WITH </a:t>
            </a:r>
            <a:r>
              <a:rPr lang="en-US" sz="4800" dirty="0" err="1"/>
              <a:t>A</a:t>
            </a:r>
            <a:r>
              <a:rPr lang="en-US" altLang="zh-CN" sz="4800" dirty="0" err="1"/>
              <a:t>rcP</a:t>
            </a:r>
            <a:r>
              <a:rPr lang="en-US" sz="4800" dirty="0" err="1"/>
              <a:t>Y</a:t>
            </a:r>
            <a:endParaRPr lang="en-US" sz="4800" dirty="0"/>
          </a:p>
        </p:txBody>
      </p:sp>
      <p:sp>
        <p:nvSpPr>
          <p:cNvPr id="4" name="文本框 3">
            <a:extLst>
              <a:ext uri="{FF2B5EF4-FFF2-40B4-BE49-F238E27FC236}">
                <a16:creationId xmlns:a16="http://schemas.microsoft.com/office/drawing/2014/main" id="{B99E48AE-338F-4DC8-BABF-21EF2D4279B2}"/>
              </a:ext>
            </a:extLst>
          </p:cNvPr>
          <p:cNvSpPr txBox="1"/>
          <p:nvPr/>
        </p:nvSpPr>
        <p:spPr>
          <a:xfrm>
            <a:off x="8820912" y="4419600"/>
            <a:ext cx="2572512" cy="369332"/>
          </a:xfrm>
          <a:prstGeom prst="rect">
            <a:avLst/>
          </a:prstGeom>
          <a:noFill/>
        </p:spPr>
        <p:txBody>
          <a:bodyPr wrap="square" rtlCol="0">
            <a:spAutoFit/>
          </a:bodyPr>
          <a:lstStyle/>
          <a:p>
            <a:r>
              <a:rPr lang="en-US" dirty="0"/>
              <a:t>By: Jian Xu</a:t>
            </a:r>
          </a:p>
        </p:txBody>
      </p:sp>
    </p:spTree>
    <p:extLst>
      <p:ext uri="{BB962C8B-B14F-4D97-AF65-F5344CB8AC3E}">
        <p14:creationId xmlns:p14="http://schemas.microsoft.com/office/powerpoint/2010/main" val="2313982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605518-0F36-4AAE-B511-51BC577CE29D}"/>
              </a:ext>
            </a:extLst>
          </p:cNvPr>
          <p:cNvSpPr>
            <a:spLocks noGrp="1"/>
          </p:cNvSpPr>
          <p:nvPr>
            <p:ph type="title"/>
          </p:nvPr>
        </p:nvSpPr>
        <p:spPr>
          <a:xfrm>
            <a:off x="1408907" y="1078839"/>
            <a:ext cx="9603275" cy="762153"/>
          </a:xfrm>
        </p:spPr>
        <p:txBody>
          <a:bodyPr/>
          <a:lstStyle/>
          <a:p>
            <a:r>
              <a:rPr lang="en-US" dirty="0">
                <a:latin typeface="Times New Roman" panose="02020603050405020304" pitchFamily="18" charset="0"/>
                <a:cs typeface="Times New Roman" panose="02020603050405020304" pitchFamily="18" charset="0"/>
              </a:rPr>
              <a:t>Purpose:</a:t>
            </a:r>
          </a:p>
        </p:txBody>
      </p:sp>
      <p:sp>
        <p:nvSpPr>
          <p:cNvPr id="3" name="内容占位符 2">
            <a:extLst>
              <a:ext uri="{FF2B5EF4-FFF2-40B4-BE49-F238E27FC236}">
                <a16:creationId xmlns:a16="http://schemas.microsoft.com/office/drawing/2014/main" id="{28CD8C83-F4A7-4A81-B94C-C8C2D5F1ADD3}"/>
              </a:ext>
            </a:extLst>
          </p:cNvPr>
          <p:cNvSpPr>
            <a:spLocks noGrp="1"/>
          </p:cNvSpPr>
          <p:nvPr>
            <p:ph idx="1"/>
          </p:nvPr>
        </p:nvSpPr>
        <p:spPr/>
        <p:txBody>
          <a:bodyPr/>
          <a:lstStyle/>
          <a:p>
            <a:endParaRPr lang="en-US" dirty="0"/>
          </a:p>
          <a:p>
            <a:r>
              <a:rPr lang="en-US" dirty="0"/>
              <a:t>People encounter a lot of tedious repetitive tasks when using ArcMap. Often, there is no efficient tool to do this directly, thus avoiding unnecessary duplication of work. This project shows some batch processing functions (e.g. clip, </a:t>
            </a:r>
            <a:r>
              <a:rPr lang="en-US" dirty="0" err="1"/>
              <a:t>mosiac</a:t>
            </a:r>
            <a:r>
              <a:rPr lang="en-US" dirty="0"/>
              <a:t> ...) and a simple case about how to generate the contour line with my customized tools.</a:t>
            </a:r>
          </a:p>
        </p:txBody>
      </p:sp>
    </p:spTree>
    <p:extLst>
      <p:ext uri="{BB962C8B-B14F-4D97-AF65-F5344CB8AC3E}">
        <p14:creationId xmlns:p14="http://schemas.microsoft.com/office/powerpoint/2010/main" val="637811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0D489E-DB03-4D37-A719-40833F1FDFCB}"/>
              </a:ext>
            </a:extLst>
          </p:cNvPr>
          <p:cNvSpPr>
            <a:spLocks noGrp="1"/>
          </p:cNvSpPr>
          <p:nvPr>
            <p:ph type="title"/>
          </p:nvPr>
        </p:nvSpPr>
        <p:spPr>
          <a:xfrm>
            <a:off x="1451579" y="732801"/>
            <a:ext cx="9603275" cy="1049235"/>
          </a:xfrm>
        </p:spPr>
        <p:txBody>
          <a:bodyPr>
            <a:normAutofit/>
          </a:bodyPr>
          <a:lstStyle/>
          <a:p>
            <a:r>
              <a:rPr lang="en-US" cap="none" dirty="0">
                <a:latin typeface="Arial" panose="020B0604020202020204" pitchFamily="34" charset="0"/>
                <a:cs typeface="Arial" panose="020B0604020202020204" pitchFamily="34" charset="0"/>
              </a:rPr>
              <a:t>Standard Structure Of The Main Function</a:t>
            </a:r>
          </a:p>
        </p:txBody>
      </p:sp>
      <p:sp>
        <p:nvSpPr>
          <p:cNvPr id="10" name="Content Placeholder 9">
            <a:extLst>
              <a:ext uri="{FF2B5EF4-FFF2-40B4-BE49-F238E27FC236}">
                <a16:creationId xmlns:a16="http://schemas.microsoft.com/office/drawing/2014/main" id="{1C7A34AA-F5D1-4308-90D0-241C63C84B79}"/>
              </a:ext>
            </a:extLst>
          </p:cNvPr>
          <p:cNvSpPr>
            <a:spLocks noGrp="1"/>
          </p:cNvSpPr>
          <p:nvPr>
            <p:ph idx="1"/>
          </p:nvPr>
        </p:nvSpPr>
        <p:spPr>
          <a:xfrm>
            <a:off x="1451579" y="2015734"/>
            <a:ext cx="6195784" cy="3450613"/>
          </a:xfrm>
        </p:spPr>
        <p:txBody>
          <a:bodyPr>
            <a:normAutofit fontScale="85000" lnSpcReduction="20000"/>
          </a:bodyPr>
          <a:lstStyle/>
          <a:p>
            <a:r>
              <a:rPr lang="en-US" dirty="0"/>
              <a:t>Batch Clip tool</a:t>
            </a:r>
          </a:p>
          <a:p>
            <a:pPr lvl="1"/>
            <a:r>
              <a:rPr lang="en-US" dirty="0" err="1"/>
              <a:t>MyBatchClip</a:t>
            </a:r>
            <a:r>
              <a:rPr lang="en-US" dirty="0"/>
              <a:t> function in </a:t>
            </a:r>
            <a:r>
              <a:rPr lang="en-US" dirty="0" err="1"/>
              <a:t>shapeprocess</a:t>
            </a:r>
            <a:r>
              <a:rPr lang="en-US" dirty="0"/>
              <a:t> module</a:t>
            </a:r>
          </a:p>
          <a:p>
            <a:r>
              <a:rPr lang="en-US" dirty="0"/>
              <a:t>Convert DEM data to Raster tool </a:t>
            </a:r>
          </a:p>
          <a:p>
            <a:pPr lvl="1"/>
            <a:r>
              <a:rPr lang="en-US" dirty="0" err="1"/>
              <a:t>DEMtoRas</a:t>
            </a:r>
            <a:r>
              <a:rPr lang="en-US" dirty="0"/>
              <a:t> function in </a:t>
            </a:r>
            <a:r>
              <a:rPr lang="en-US" dirty="0" err="1"/>
              <a:t>rasterrpocess</a:t>
            </a:r>
            <a:r>
              <a:rPr lang="en-US" dirty="0"/>
              <a:t> </a:t>
            </a:r>
            <a:r>
              <a:rPr lang="en-US" dirty="0" err="1"/>
              <a:t>moudle</a:t>
            </a:r>
            <a:endParaRPr lang="en-US" dirty="0"/>
          </a:p>
          <a:p>
            <a:r>
              <a:rPr lang="en-US" dirty="0"/>
              <a:t>Mosaic different </a:t>
            </a:r>
            <a:r>
              <a:rPr lang="en-US" dirty="0" err="1"/>
              <a:t>rasters</a:t>
            </a:r>
            <a:r>
              <a:rPr lang="en-US" dirty="0"/>
              <a:t> tool</a:t>
            </a:r>
          </a:p>
          <a:p>
            <a:pPr lvl="1"/>
            <a:r>
              <a:rPr lang="en-US" dirty="0" err="1"/>
              <a:t>RasMosaic</a:t>
            </a:r>
            <a:r>
              <a:rPr lang="en-US" dirty="0"/>
              <a:t> function in </a:t>
            </a:r>
            <a:r>
              <a:rPr lang="en-US" dirty="0" err="1"/>
              <a:t>rasterrpocess</a:t>
            </a:r>
            <a:r>
              <a:rPr lang="en-US" dirty="0"/>
              <a:t> </a:t>
            </a:r>
            <a:r>
              <a:rPr lang="en-US" dirty="0" err="1"/>
              <a:t>moudle</a:t>
            </a:r>
            <a:endParaRPr lang="en-US" dirty="0"/>
          </a:p>
          <a:p>
            <a:r>
              <a:rPr lang="en-US" dirty="0"/>
              <a:t>Clip the raster tool</a:t>
            </a:r>
          </a:p>
          <a:p>
            <a:pPr lvl="1"/>
            <a:r>
              <a:rPr lang="en-US" dirty="0" err="1"/>
              <a:t>ClipRaster</a:t>
            </a:r>
            <a:r>
              <a:rPr lang="en-US" dirty="0"/>
              <a:t> function in </a:t>
            </a:r>
            <a:r>
              <a:rPr lang="en-US" dirty="0" err="1"/>
              <a:t>rasterrpocess</a:t>
            </a:r>
            <a:r>
              <a:rPr lang="en-US" dirty="0"/>
              <a:t> </a:t>
            </a:r>
            <a:r>
              <a:rPr lang="en-US" dirty="0" err="1"/>
              <a:t>moudle</a:t>
            </a:r>
            <a:endParaRPr lang="en-US" dirty="0"/>
          </a:p>
          <a:p>
            <a:r>
              <a:rPr lang="en-US" dirty="0"/>
              <a:t>Export Map tool</a:t>
            </a:r>
          </a:p>
          <a:p>
            <a:pPr lvl="1"/>
            <a:r>
              <a:rPr lang="en-US" dirty="0" err="1"/>
              <a:t>ExportMap</a:t>
            </a:r>
            <a:r>
              <a:rPr lang="en-US" dirty="0"/>
              <a:t> function in </a:t>
            </a:r>
            <a:r>
              <a:rPr lang="en-US" dirty="0" err="1"/>
              <a:t>mapexprot</a:t>
            </a:r>
            <a:r>
              <a:rPr lang="en-US" dirty="0"/>
              <a:t> </a:t>
            </a:r>
            <a:r>
              <a:rPr lang="en-US" dirty="0" err="1"/>
              <a:t>moudle</a:t>
            </a:r>
            <a:endParaRPr lang="en-US" dirty="0"/>
          </a:p>
          <a:p>
            <a:endParaRPr lang="en-US" dirty="0"/>
          </a:p>
        </p:txBody>
      </p:sp>
      <p:pic>
        <p:nvPicPr>
          <p:cNvPr id="8" name="内容占位符 4">
            <a:extLst>
              <a:ext uri="{FF2B5EF4-FFF2-40B4-BE49-F238E27FC236}">
                <a16:creationId xmlns:a16="http://schemas.microsoft.com/office/drawing/2014/main" id="{CC72FE7B-FAA0-4096-8681-7F18BA41505D}"/>
              </a:ext>
            </a:extLst>
          </p:cNvPr>
          <p:cNvPicPr>
            <a:picLocks noChangeAspect="1"/>
          </p:cNvPicPr>
          <p:nvPr/>
        </p:nvPicPr>
        <p:blipFill>
          <a:blip r:embed="rId2"/>
          <a:stretch>
            <a:fillRect/>
          </a:stretch>
        </p:blipFill>
        <p:spPr>
          <a:xfrm>
            <a:off x="8128756" y="2124607"/>
            <a:ext cx="2926098" cy="3232866"/>
          </a:xfrm>
          <a:prstGeom prst="rect">
            <a:avLst/>
          </a:prstGeom>
        </p:spPr>
      </p:pic>
    </p:spTree>
    <p:extLst>
      <p:ext uri="{BB962C8B-B14F-4D97-AF65-F5344CB8AC3E}">
        <p14:creationId xmlns:p14="http://schemas.microsoft.com/office/powerpoint/2010/main" val="1649454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5BB14454-D00C-4958-BB39-F5F9F3AC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28A657A7-C4E5-425B-98FA-BB817FF7BF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8029" y="1847088"/>
            <a:ext cx="352036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标题 1">
            <a:extLst>
              <a:ext uri="{FF2B5EF4-FFF2-40B4-BE49-F238E27FC236}">
                <a16:creationId xmlns:a16="http://schemas.microsoft.com/office/drawing/2014/main" id="{293CD4F0-C8A2-4243-97CF-110316B05A13}"/>
              </a:ext>
            </a:extLst>
          </p:cNvPr>
          <p:cNvSpPr>
            <a:spLocks noGrp="1"/>
          </p:cNvSpPr>
          <p:nvPr>
            <p:ph type="title"/>
          </p:nvPr>
        </p:nvSpPr>
        <p:spPr>
          <a:xfrm>
            <a:off x="7218030" y="804520"/>
            <a:ext cx="3520367" cy="1049235"/>
          </a:xfrm>
        </p:spPr>
        <p:txBody>
          <a:bodyPr>
            <a:normAutofit/>
          </a:bodyPr>
          <a:lstStyle/>
          <a:p>
            <a:r>
              <a:rPr lang="en-US" cap="none" dirty="0"/>
              <a:t>Test Data</a:t>
            </a:r>
          </a:p>
        </p:txBody>
      </p:sp>
      <p:sp>
        <p:nvSpPr>
          <p:cNvPr id="14" name="Rectangle 13">
            <a:extLst>
              <a:ext uri="{FF2B5EF4-FFF2-40B4-BE49-F238E27FC236}">
                <a16:creationId xmlns:a16="http://schemas.microsoft.com/office/drawing/2014/main" id="{A1084370-0E70-4003-9787-3490FCC20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16" name="Group 15">
            <a:extLst>
              <a:ext uri="{FF2B5EF4-FFF2-40B4-BE49-F238E27FC236}">
                <a16:creationId xmlns:a16="http://schemas.microsoft.com/office/drawing/2014/main" id="{2B7C66D2-22E8-4E8F-829B-050BFA7C86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7" y="482171"/>
            <a:ext cx="6104331" cy="5149101"/>
            <a:chOff x="7463259" y="583365"/>
            <a:chExt cx="6104330" cy="5181928"/>
          </a:xfrm>
        </p:grpSpPr>
        <p:sp>
          <p:nvSpPr>
            <p:cNvPr id="17" name="Rectangle 16">
              <a:extLst>
                <a:ext uri="{FF2B5EF4-FFF2-40B4-BE49-F238E27FC236}">
                  <a16:creationId xmlns:a16="http://schemas.microsoft.com/office/drawing/2014/main" id="{F0B78D6F-1F61-4DBB-8F5A-934BB850D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9" y="583365"/>
              <a:ext cx="610433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3EA261D-1F8C-4BE5-8586-3C1CC5CE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8" y="915807"/>
              <a:ext cx="5471354"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图片 4" descr="图片包含 文字, 地图&#10;&#10;已生成极高可信度的说明">
            <a:extLst>
              <a:ext uri="{FF2B5EF4-FFF2-40B4-BE49-F238E27FC236}">
                <a16:creationId xmlns:a16="http://schemas.microsoft.com/office/drawing/2014/main" id="{6F78D1B0-9F40-4CC5-B51C-50DC93058A51}"/>
              </a:ext>
            </a:extLst>
          </p:cNvPr>
          <p:cNvPicPr>
            <a:picLocks noChangeAspect="1"/>
          </p:cNvPicPr>
          <p:nvPr/>
        </p:nvPicPr>
        <p:blipFill rotWithShape="1">
          <a:blip r:embed="rId2"/>
          <a:srcRect l="469" r="3" b="3"/>
          <a:stretch/>
        </p:blipFill>
        <p:spPr>
          <a:xfrm>
            <a:off x="1271223" y="1116345"/>
            <a:ext cx="4825148" cy="3866172"/>
          </a:xfrm>
          <a:prstGeom prst="rect">
            <a:avLst/>
          </a:prstGeom>
        </p:spPr>
      </p:pic>
      <p:sp>
        <p:nvSpPr>
          <p:cNvPr id="3" name="内容占位符 2">
            <a:extLst>
              <a:ext uri="{FF2B5EF4-FFF2-40B4-BE49-F238E27FC236}">
                <a16:creationId xmlns:a16="http://schemas.microsoft.com/office/drawing/2014/main" id="{D4B3F094-5516-42B2-9516-9154048FD13D}"/>
              </a:ext>
            </a:extLst>
          </p:cNvPr>
          <p:cNvSpPr>
            <a:spLocks noGrp="1"/>
          </p:cNvSpPr>
          <p:nvPr>
            <p:ph idx="1"/>
          </p:nvPr>
        </p:nvSpPr>
        <p:spPr>
          <a:xfrm>
            <a:off x="7218029" y="2015732"/>
            <a:ext cx="3520368" cy="3450613"/>
          </a:xfrm>
        </p:spPr>
        <p:txBody>
          <a:bodyPr>
            <a:normAutofit/>
          </a:bodyPr>
          <a:lstStyle/>
          <a:p>
            <a:r>
              <a:rPr lang="en-US" dirty="0"/>
              <a:t>The New York State Shapefile(Counties)</a:t>
            </a:r>
          </a:p>
          <a:p>
            <a:r>
              <a:rPr lang="en-US" dirty="0"/>
              <a:t>The DEM data in Broome County and surrounding area. </a:t>
            </a:r>
          </a:p>
        </p:txBody>
      </p:sp>
      <p:pic>
        <p:nvPicPr>
          <p:cNvPr id="20" name="Picture 19">
            <a:extLst>
              <a:ext uri="{FF2B5EF4-FFF2-40B4-BE49-F238E27FC236}">
                <a16:creationId xmlns:a16="http://schemas.microsoft.com/office/drawing/2014/main" id="{3635D2BC-4EDA-4A3E-83BF-035608099BD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2" name="Straight Connector 21">
            <a:extLst>
              <a:ext uri="{FF2B5EF4-FFF2-40B4-BE49-F238E27FC236}">
                <a16:creationId xmlns:a16="http://schemas.microsoft.com/office/drawing/2014/main" id="{A3C86EB9-7FA9-42F7-B348-A7FD17436A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1083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16D28B7-2459-4243-834C-081F13904E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D24BD9CE-EE69-479A-9E12-4BD8820D06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8938" y="1847088"/>
            <a:ext cx="283152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标题 1">
            <a:extLst>
              <a:ext uri="{FF2B5EF4-FFF2-40B4-BE49-F238E27FC236}">
                <a16:creationId xmlns:a16="http://schemas.microsoft.com/office/drawing/2014/main" id="{0B638C54-DC89-4B45-9619-2580BD5B93A8}"/>
              </a:ext>
            </a:extLst>
          </p:cNvPr>
          <p:cNvSpPr>
            <a:spLocks noGrp="1"/>
          </p:cNvSpPr>
          <p:nvPr>
            <p:ph type="title"/>
          </p:nvPr>
        </p:nvSpPr>
        <p:spPr>
          <a:xfrm>
            <a:off x="656623" y="804520"/>
            <a:ext cx="2830940" cy="1049235"/>
          </a:xfrm>
        </p:spPr>
        <p:txBody>
          <a:bodyPr>
            <a:normAutofit/>
          </a:bodyPr>
          <a:lstStyle/>
          <a:p>
            <a:r>
              <a:rPr lang="en-US" cap="none" dirty="0"/>
              <a:t>Batch Clip Tool</a:t>
            </a:r>
          </a:p>
        </p:txBody>
      </p:sp>
      <p:sp>
        <p:nvSpPr>
          <p:cNvPr id="20" name="Rectangle 19">
            <a:extLst>
              <a:ext uri="{FF2B5EF4-FFF2-40B4-BE49-F238E27FC236}">
                <a16:creationId xmlns:a16="http://schemas.microsoft.com/office/drawing/2014/main" id="{AB460F0B-D018-41B3-B5EE-4BFACE060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Content Placeholder 9">
            <a:extLst>
              <a:ext uri="{FF2B5EF4-FFF2-40B4-BE49-F238E27FC236}">
                <a16:creationId xmlns:a16="http://schemas.microsoft.com/office/drawing/2014/main" id="{54A0106C-04E4-4A4E-8651-B3B9A777E89E}"/>
              </a:ext>
            </a:extLst>
          </p:cNvPr>
          <p:cNvSpPr>
            <a:spLocks noGrp="1"/>
          </p:cNvSpPr>
          <p:nvPr>
            <p:ph idx="1"/>
          </p:nvPr>
        </p:nvSpPr>
        <p:spPr>
          <a:xfrm>
            <a:off x="656624" y="2015732"/>
            <a:ext cx="2828026" cy="3287567"/>
          </a:xfrm>
        </p:spPr>
        <p:txBody>
          <a:bodyPr>
            <a:normAutofit/>
          </a:bodyPr>
          <a:lstStyle/>
          <a:p>
            <a:r>
              <a:rPr lang="en-US" dirty="0"/>
              <a:t>This tool can generate every single feature layer in the input feature.</a:t>
            </a:r>
          </a:p>
          <a:p>
            <a:endParaRPr lang="en-US" dirty="0"/>
          </a:p>
          <a:p>
            <a:pPr lvl="1"/>
            <a:r>
              <a:rPr lang="en-US" dirty="0"/>
              <a:t>E.g. NY state.</a:t>
            </a:r>
          </a:p>
        </p:txBody>
      </p:sp>
      <p:grpSp>
        <p:nvGrpSpPr>
          <p:cNvPr id="22" name="Group 21">
            <a:extLst>
              <a:ext uri="{FF2B5EF4-FFF2-40B4-BE49-F238E27FC236}">
                <a16:creationId xmlns:a16="http://schemas.microsoft.com/office/drawing/2014/main" id="{15871C84-FD48-4073-B0A6-7C8D95A92B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7463258" y="583365"/>
            <a:chExt cx="7560115" cy="5181928"/>
          </a:xfrm>
        </p:grpSpPr>
        <p:sp>
          <p:nvSpPr>
            <p:cNvPr id="23" name="Rectangle 22">
              <a:extLst>
                <a:ext uri="{FF2B5EF4-FFF2-40B4-BE49-F238E27FC236}">
                  <a16:creationId xmlns:a16="http://schemas.microsoft.com/office/drawing/2014/main" id="{F7B5C2E2-A757-4E95-A876-395075CE8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8" y="583365"/>
              <a:ext cx="7560115"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FBC8247-E165-4608-BDA5-02762A34D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7" y="915807"/>
              <a:ext cx="69282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4A6B239A-8939-4B7A-9EE9-4B4C6AC7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2668" y="1113052"/>
            <a:ext cx="2401546" cy="3865584"/>
          </a:xfrm>
          <a:prstGeom prst="rect">
            <a:avLst/>
          </a:prstGeom>
          <a:solidFill>
            <a:srgbClr val="FFFFFE"/>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图片 10" descr="图片包含 人员&#10;&#10;已生成高可信度的说明">
            <a:extLst>
              <a:ext uri="{FF2B5EF4-FFF2-40B4-BE49-F238E27FC236}">
                <a16:creationId xmlns:a16="http://schemas.microsoft.com/office/drawing/2014/main" id="{AA4027AA-8B05-4370-8390-B1C4E0AECD2E}"/>
              </a:ext>
            </a:extLst>
          </p:cNvPr>
          <p:cNvPicPr>
            <a:picLocks noChangeAspect="1"/>
          </p:cNvPicPr>
          <p:nvPr/>
        </p:nvPicPr>
        <p:blipFill>
          <a:blip r:embed="rId2"/>
          <a:stretch>
            <a:fillRect/>
          </a:stretch>
        </p:blipFill>
        <p:spPr>
          <a:xfrm>
            <a:off x="5136528" y="1202638"/>
            <a:ext cx="1400005" cy="3702236"/>
          </a:xfrm>
          <a:prstGeom prst="rect">
            <a:avLst/>
          </a:prstGeom>
        </p:spPr>
      </p:pic>
      <p:sp>
        <p:nvSpPr>
          <p:cNvPr id="28" name="Rectangle 27">
            <a:extLst>
              <a:ext uri="{FF2B5EF4-FFF2-40B4-BE49-F238E27FC236}">
                <a16:creationId xmlns:a16="http://schemas.microsoft.com/office/drawing/2014/main" id="{393871EE-EC0A-455F-AA37-A87D7237E2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4231" y="1118341"/>
            <a:ext cx="3721692" cy="2217077"/>
          </a:xfrm>
          <a:prstGeom prst="rect">
            <a:avLst/>
          </a:prstGeom>
          <a:solidFill>
            <a:srgbClr val="FFFFFE"/>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图片 3">
            <a:extLst>
              <a:ext uri="{FF2B5EF4-FFF2-40B4-BE49-F238E27FC236}">
                <a16:creationId xmlns:a16="http://schemas.microsoft.com/office/drawing/2014/main" id="{30A14001-A920-42E9-B407-48474C15E090}"/>
              </a:ext>
            </a:extLst>
          </p:cNvPr>
          <p:cNvPicPr>
            <a:picLocks noChangeAspect="1"/>
          </p:cNvPicPr>
          <p:nvPr/>
        </p:nvPicPr>
        <p:blipFill>
          <a:blip r:embed="rId3"/>
          <a:stretch>
            <a:fillRect/>
          </a:stretch>
        </p:blipFill>
        <p:spPr>
          <a:xfrm>
            <a:off x="7265107" y="1520538"/>
            <a:ext cx="3558953" cy="1414683"/>
          </a:xfrm>
          <a:prstGeom prst="rect">
            <a:avLst/>
          </a:prstGeom>
        </p:spPr>
      </p:pic>
      <p:sp>
        <p:nvSpPr>
          <p:cNvPr id="30" name="Rectangle 29">
            <a:extLst>
              <a:ext uri="{FF2B5EF4-FFF2-40B4-BE49-F238E27FC236}">
                <a16:creationId xmlns:a16="http://schemas.microsoft.com/office/drawing/2014/main" id="{4AC72693-C9A4-4BE4-A90C-CDA82C5C5D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4231" y="3502759"/>
            <a:ext cx="1257572" cy="1479758"/>
          </a:xfrm>
          <a:prstGeom prst="rect">
            <a:avLst/>
          </a:prstGeom>
          <a:solidFill>
            <a:srgbClr val="FFFFFE"/>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图片 5" descr="图片包含 地图, 文字&#10;&#10;已生成极高可信度的说明">
            <a:extLst>
              <a:ext uri="{FF2B5EF4-FFF2-40B4-BE49-F238E27FC236}">
                <a16:creationId xmlns:a16="http://schemas.microsoft.com/office/drawing/2014/main" id="{F8D182E5-6ECA-43CB-8E05-241B81F03DF4}"/>
              </a:ext>
            </a:extLst>
          </p:cNvPr>
          <p:cNvPicPr>
            <a:picLocks noChangeAspect="1"/>
          </p:cNvPicPr>
          <p:nvPr/>
        </p:nvPicPr>
        <p:blipFill>
          <a:blip r:embed="rId4"/>
          <a:stretch>
            <a:fillRect/>
          </a:stretch>
        </p:blipFill>
        <p:spPr>
          <a:xfrm>
            <a:off x="7265107" y="3828129"/>
            <a:ext cx="1094834" cy="832073"/>
          </a:xfrm>
          <a:prstGeom prst="rect">
            <a:avLst/>
          </a:prstGeom>
        </p:spPr>
      </p:pic>
      <p:sp>
        <p:nvSpPr>
          <p:cNvPr id="32" name="Rectangle 31">
            <a:extLst>
              <a:ext uri="{FF2B5EF4-FFF2-40B4-BE49-F238E27FC236}">
                <a16:creationId xmlns:a16="http://schemas.microsoft.com/office/drawing/2014/main" id="{2963AC57-381C-41C6-A500-249FCD48F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10181" y="3502759"/>
            <a:ext cx="2301548" cy="1479758"/>
          </a:xfrm>
          <a:prstGeom prst="rect">
            <a:avLst/>
          </a:prstGeom>
          <a:solidFill>
            <a:srgbClr val="FFFFFE"/>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内容占位符 4" descr="图片包含 屏幕截图&#10;&#10;已生成极高可信度的说明">
            <a:extLst>
              <a:ext uri="{FF2B5EF4-FFF2-40B4-BE49-F238E27FC236}">
                <a16:creationId xmlns:a16="http://schemas.microsoft.com/office/drawing/2014/main" id="{5F8BEE88-2C63-4BC2-9C32-116E67687628}"/>
              </a:ext>
            </a:extLst>
          </p:cNvPr>
          <p:cNvPicPr>
            <a:picLocks noChangeAspect="1"/>
          </p:cNvPicPr>
          <p:nvPr/>
        </p:nvPicPr>
        <p:blipFill>
          <a:blip r:embed="rId5"/>
          <a:stretch>
            <a:fillRect/>
          </a:stretch>
        </p:blipFill>
        <p:spPr>
          <a:xfrm>
            <a:off x="8783438" y="3583457"/>
            <a:ext cx="1950430" cy="1321417"/>
          </a:xfrm>
          <a:prstGeom prst="rect">
            <a:avLst/>
          </a:prstGeom>
        </p:spPr>
      </p:pic>
      <p:pic>
        <p:nvPicPr>
          <p:cNvPr id="34" name="Picture 33" descr="图片包含 室内, 家具&#10;&#10;已生成高可信度的说明">
            <a:extLst>
              <a:ext uri="{FF2B5EF4-FFF2-40B4-BE49-F238E27FC236}">
                <a16:creationId xmlns:a16="http://schemas.microsoft.com/office/drawing/2014/main" id="{39C697EA-7E3D-4775-9FB6-A68751DA933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6" name="Straight Connector 35">
            <a:extLst>
              <a:ext uri="{FF2B5EF4-FFF2-40B4-BE49-F238E27FC236}">
                <a16:creationId xmlns:a16="http://schemas.microsoft.com/office/drawing/2014/main" id="{64BE8516-E951-4D60-A735-03B11A7DFB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6242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2" name="Rectangle 14">
            <a:extLst>
              <a:ext uri="{FF2B5EF4-FFF2-40B4-BE49-F238E27FC236}">
                <a16:creationId xmlns:a16="http://schemas.microsoft.com/office/drawing/2014/main" id="{B16D28B7-2459-4243-834C-081F13904E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16">
            <a:extLst>
              <a:ext uri="{FF2B5EF4-FFF2-40B4-BE49-F238E27FC236}">
                <a16:creationId xmlns:a16="http://schemas.microsoft.com/office/drawing/2014/main" id="{D24BD9CE-EE69-479A-9E12-4BD8820D06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8938" y="1847088"/>
            <a:ext cx="283152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标题 1">
            <a:extLst>
              <a:ext uri="{FF2B5EF4-FFF2-40B4-BE49-F238E27FC236}">
                <a16:creationId xmlns:a16="http://schemas.microsoft.com/office/drawing/2014/main" id="{AA4F1471-162B-4E79-A489-BC49D64900AB}"/>
              </a:ext>
            </a:extLst>
          </p:cNvPr>
          <p:cNvSpPr>
            <a:spLocks noGrp="1"/>
          </p:cNvSpPr>
          <p:nvPr>
            <p:ph type="title"/>
          </p:nvPr>
        </p:nvSpPr>
        <p:spPr>
          <a:xfrm>
            <a:off x="656623" y="804520"/>
            <a:ext cx="2830940" cy="1049235"/>
          </a:xfrm>
        </p:spPr>
        <p:txBody>
          <a:bodyPr>
            <a:normAutofit/>
          </a:bodyPr>
          <a:lstStyle/>
          <a:p>
            <a:r>
              <a:rPr lang="en-US" cap="none" dirty="0"/>
              <a:t>Dem to Raster</a:t>
            </a:r>
          </a:p>
        </p:txBody>
      </p:sp>
      <p:sp>
        <p:nvSpPr>
          <p:cNvPr id="36" name="Rectangle 18">
            <a:extLst>
              <a:ext uri="{FF2B5EF4-FFF2-40B4-BE49-F238E27FC236}">
                <a16:creationId xmlns:a16="http://schemas.microsoft.com/office/drawing/2014/main" id="{AB460F0B-D018-41B3-B5EE-4BFACE060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内容占位符 2">
            <a:extLst>
              <a:ext uri="{FF2B5EF4-FFF2-40B4-BE49-F238E27FC236}">
                <a16:creationId xmlns:a16="http://schemas.microsoft.com/office/drawing/2014/main" id="{C320EF20-9009-4124-B28B-7052261B912C}"/>
              </a:ext>
            </a:extLst>
          </p:cNvPr>
          <p:cNvSpPr>
            <a:spLocks noGrp="1"/>
          </p:cNvSpPr>
          <p:nvPr>
            <p:ph idx="1"/>
          </p:nvPr>
        </p:nvSpPr>
        <p:spPr>
          <a:xfrm>
            <a:off x="656624" y="2015732"/>
            <a:ext cx="2828026" cy="3287567"/>
          </a:xfrm>
        </p:spPr>
        <p:txBody>
          <a:bodyPr>
            <a:normAutofit/>
          </a:bodyPr>
          <a:lstStyle/>
          <a:p>
            <a:r>
              <a:rPr lang="en-US" dirty="0"/>
              <a:t>Using the “</a:t>
            </a:r>
            <a:r>
              <a:rPr lang="en-US" dirty="0" err="1"/>
              <a:t>arcpy.DEMToRaster_coversion</a:t>
            </a:r>
            <a:r>
              <a:rPr lang="en-US" dirty="0"/>
              <a:t>”</a:t>
            </a:r>
          </a:p>
          <a:p>
            <a:endParaRPr lang="en-US" dirty="0"/>
          </a:p>
        </p:txBody>
      </p:sp>
      <p:grpSp>
        <p:nvGrpSpPr>
          <p:cNvPr id="37" name="Group 20">
            <a:extLst>
              <a:ext uri="{FF2B5EF4-FFF2-40B4-BE49-F238E27FC236}">
                <a16:creationId xmlns:a16="http://schemas.microsoft.com/office/drawing/2014/main" id="{15871C84-FD48-4073-B0A6-7C8D95A92B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7463258" y="583365"/>
            <a:chExt cx="7560115" cy="5181928"/>
          </a:xfrm>
        </p:grpSpPr>
        <p:sp>
          <p:nvSpPr>
            <p:cNvPr id="22" name="Rectangle 21">
              <a:extLst>
                <a:ext uri="{FF2B5EF4-FFF2-40B4-BE49-F238E27FC236}">
                  <a16:creationId xmlns:a16="http://schemas.microsoft.com/office/drawing/2014/main" id="{F7B5C2E2-A757-4E95-A876-395075CE8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8" y="583365"/>
              <a:ext cx="7560115"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FBC8247-E165-4608-BDA5-02762A34D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7" y="915807"/>
              <a:ext cx="69282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8" name="Rectangle 24">
            <a:extLst>
              <a:ext uri="{FF2B5EF4-FFF2-40B4-BE49-F238E27FC236}">
                <a16:creationId xmlns:a16="http://schemas.microsoft.com/office/drawing/2014/main" id="{4A6B239A-8939-4B7A-9EE9-4B4C6AC7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2668" y="1113052"/>
            <a:ext cx="2401546" cy="3865584"/>
          </a:xfrm>
          <a:prstGeom prst="rect">
            <a:avLst/>
          </a:prstGeom>
          <a:solidFill>
            <a:srgbClr val="FFFFFE"/>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图片 7">
            <a:extLst>
              <a:ext uri="{FF2B5EF4-FFF2-40B4-BE49-F238E27FC236}">
                <a16:creationId xmlns:a16="http://schemas.microsoft.com/office/drawing/2014/main" id="{044A77A6-4E00-4153-9C4A-83E20348F984}"/>
              </a:ext>
            </a:extLst>
          </p:cNvPr>
          <p:cNvPicPr>
            <a:picLocks noChangeAspect="1"/>
          </p:cNvPicPr>
          <p:nvPr/>
        </p:nvPicPr>
        <p:blipFill>
          <a:blip r:embed="rId2"/>
          <a:stretch>
            <a:fillRect/>
          </a:stretch>
        </p:blipFill>
        <p:spPr>
          <a:xfrm>
            <a:off x="5395136" y="1202638"/>
            <a:ext cx="882788" cy="3702236"/>
          </a:xfrm>
          <a:prstGeom prst="rect">
            <a:avLst/>
          </a:prstGeom>
        </p:spPr>
      </p:pic>
      <p:sp>
        <p:nvSpPr>
          <p:cNvPr id="39" name="Rectangle 26">
            <a:extLst>
              <a:ext uri="{FF2B5EF4-FFF2-40B4-BE49-F238E27FC236}">
                <a16:creationId xmlns:a16="http://schemas.microsoft.com/office/drawing/2014/main" id="{393871EE-EC0A-455F-AA37-A87D7237E2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4231" y="1118341"/>
            <a:ext cx="3721692" cy="2217077"/>
          </a:xfrm>
          <a:prstGeom prst="rect">
            <a:avLst/>
          </a:prstGeom>
          <a:solidFill>
            <a:srgbClr val="FFFFFE"/>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图片 8" descr="图片包含 屏幕截图&#10;&#10;已生成极高可信度的说明">
            <a:extLst>
              <a:ext uri="{FF2B5EF4-FFF2-40B4-BE49-F238E27FC236}">
                <a16:creationId xmlns:a16="http://schemas.microsoft.com/office/drawing/2014/main" id="{41A0044C-9D2C-445E-A61E-9B68FD315F24}"/>
              </a:ext>
            </a:extLst>
          </p:cNvPr>
          <p:cNvPicPr>
            <a:picLocks noChangeAspect="1"/>
          </p:cNvPicPr>
          <p:nvPr/>
        </p:nvPicPr>
        <p:blipFill>
          <a:blip r:embed="rId3"/>
          <a:stretch>
            <a:fillRect/>
          </a:stretch>
        </p:blipFill>
        <p:spPr>
          <a:xfrm>
            <a:off x="7265107" y="1605063"/>
            <a:ext cx="3558953" cy="1245633"/>
          </a:xfrm>
          <a:prstGeom prst="rect">
            <a:avLst/>
          </a:prstGeom>
        </p:spPr>
      </p:pic>
      <p:sp>
        <p:nvSpPr>
          <p:cNvPr id="40" name="Rectangle 28">
            <a:extLst>
              <a:ext uri="{FF2B5EF4-FFF2-40B4-BE49-F238E27FC236}">
                <a16:creationId xmlns:a16="http://schemas.microsoft.com/office/drawing/2014/main" id="{4AC72693-C9A4-4BE4-A90C-CDA82C5C5D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4231" y="3502759"/>
            <a:ext cx="1257572" cy="1479758"/>
          </a:xfrm>
          <a:prstGeom prst="rect">
            <a:avLst/>
          </a:prstGeom>
          <a:solidFill>
            <a:srgbClr val="FFFFFE"/>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图片 9">
            <a:extLst>
              <a:ext uri="{FF2B5EF4-FFF2-40B4-BE49-F238E27FC236}">
                <a16:creationId xmlns:a16="http://schemas.microsoft.com/office/drawing/2014/main" id="{C2CBF677-3871-4FE6-A173-ADE45C11EE92}"/>
              </a:ext>
            </a:extLst>
          </p:cNvPr>
          <p:cNvPicPr>
            <a:picLocks noChangeAspect="1"/>
          </p:cNvPicPr>
          <p:nvPr/>
        </p:nvPicPr>
        <p:blipFill>
          <a:blip r:embed="rId4"/>
          <a:stretch>
            <a:fillRect/>
          </a:stretch>
        </p:blipFill>
        <p:spPr>
          <a:xfrm>
            <a:off x="7640863" y="3583457"/>
            <a:ext cx="343321" cy="1321417"/>
          </a:xfrm>
          <a:prstGeom prst="rect">
            <a:avLst/>
          </a:prstGeom>
        </p:spPr>
      </p:pic>
      <p:sp>
        <p:nvSpPr>
          <p:cNvPr id="31" name="Rectangle 30">
            <a:extLst>
              <a:ext uri="{FF2B5EF4-FFF2-40B4-BE49-F238E27FC236}">
                <a16:creationId xmlns:a16="http://schemas.microsoft.com/office/drawing/2014/main" id="{2963AC57-381C-41C6-A500-249FCD48F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10181" y="3502759"/>
            <a:ext cx="2301548" cy="1479758"/>
          </a:xfrm>
          <a:prstGeom prst="rect">
            <a:avLst/>
          </a:prstGeom>
          <a:solidFill>
            <a:srgbClr val="FFFFFE"/>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图片 5" descr="图片包含 屏幕截图&#10;&#10;已生成极高可信度的说明">
            <a:extLst>
              <a:ext uri="{FF2B5EF4-FFF2-40B4-BE49-F238E27FC236}">
                <a16:creationId xmlns:a16="http://schemas.microsoft.com/office/drawing/2014/main" id="{1AF7EA04-096F-49F6-9FE2-881E4807C047}"/>
              </a:ext>
            </a:extLst>
          </p:cNvPr>
          <p:cNvPicPr>
            <a:picLocks noChangeAspect="1"/>
          </p:cNvPicPr>
          <p:nvPr/>
        </p:nvPicPr>
        <p:blipFill>
          <a:blip r:embed="rId5"/>
          <a:stretch>
            <a:fillRect/>
          </a:stretch>
        </p:blipFill>
        <p:spPr>
          <a:xfrm>
            <a:off x="8779826" y="3583457"/>
            <a:ext cx="1957655" cy="1321417"/>
          </a:xfrm>
          <a:prstGeom prst="rect">
            <a:avLst/>
          </a:prstGeom>
        </p:spPr>
      </p:pic>
      <p:pic>
        <p:nvPicPr>
          <p:cNvPr id="33" name="Picture 32">
            <a:extLst>
              <a:ext uri="{FF2B5EF4-FFF2-40B4-BE49-F238E27FC236}">
                <a16:creationId xmlns:a16="http://schemas.microsoft.com/office/drawing/2014/main" id="{39C697EA-7E3D-4775-9FB6-A68751DA933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5" name="Straight Connector 34">
            <a:extLst>
              <a:ext uri="{FF2B5EF4-FFF2-40B4-BE49-F238E27FC236}">
                <a16:creationId xmlns:a16="http://schemas.microsoft.com/office/drawing/2014/main" id="{64BE8516-E951-4D60-A735-03B11A7DFB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0765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7E035FED-A279-4D67-8FB7-F6AA044BC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1" name="Straight Connector 90">
            <a:extLst>
              <a:ext uri="{FF2B5EF4-FFF2-40B4-BE49-F238E27FC236}">
                <a16:creationId xmlns:a16="http://schemas.microsoft.com/office/drawing/2014/main" id="{7166C1E7-A4F3-41CC-8B25-06A2611145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标题 1">
            <a:extLst>
              <a:ext uri="{FF2B5EF4-FFF2-40B4-BE49-F238E27FC236}">
                <a16:creationId xmlns:a16="http://schemas.microsoft.com/office/drawing/2014/main" id="{7F4EA674-AC98-4F34-AC7C-205C741973BA}"/>
              </a:ext>
            </a:extLst>
          </p:cNvPr>
          <p:cNvSpPr>
            <a:spLocks noGrp="1"/>
          </p:cNvSpPr>
          <p:nvPr>
            <p:ph type="title"/>
          </p:nvPr>
        </p:nvSpPr>
        <p:spPr>
          <a:xfrm>
            <a:off x="1451580" y="804520"/>
            <a:ext cx="3837670" cy="1049235"/>
          </a:xfrm>
        </p:spPr>
        <p:txBody>
          <a:bodyPr vert="horz" lIns="91440" tIns="45720" rIns="91440" bIns="0" rtlCol="0">
            <a:normAutofit/>
          </a:bodyPr>
          <a:lstStyle/>
          <a:p>
            <a:r>
              <a:rPr lang="en-US" sz="2200" cap="none" dirty="0"/>
              <a:t>Extract By Mask And Generate The Contour Line</a:t>
            </a:r>
          </a:p>
        </p:txBody>
      </p:sp>
      <p:sp>
        <p:nvSpPr>
          <p:cNvPr id="93" name="Rectangle 92">
            <a:extLst>
              <a:ext uri="{FF2B5EF4-FFF2-40B4-BE49-F238E27FC236}">
                <a16:creationId xmlns:a16="http://schemas.microsoft.com/office/drawing/2014/main" id="{FE55C578-934C-4F34-B2F2-3E698A0074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1" name="Content Placeholder 60">
            <a:extLst>
              <a:ext uri="{FF2B5EF4-FFF2-40B4-BE49-F238E27FC236}">
                <a16:creationId xmlns:a16="http://schemas.microsoft.com/office/drawing/2014/main" id="{0BDCEFF8-814C-4374-93FB-A2683DCCA9AC}"/>
              </a:ext>
            </a:extLst>
          </p:cNvPr>
          <p:cNvSpPr>
            <a:spLocks noGrp="1"/>
          </p:cNvSpPr>
          <p:nvPr>
            <p:ph idx="1"/>
          </p:nvPr>
        </p:nvSpPr>
        <p:spPr>
          <a:xfrm>
            <a:off x="1451581" y="2015732"/>
            <a:ext cx="3526523" cy="3450613"/>
          </a:xfrm>
        </p:spPr>
        <p:txBody>
          <a:bodyPr>
            <a:normAutofit/>
          </a:bodyPr>
          <a:lstStyle/>
          <a:p>
            <a:r>
              <a:rPr lang="en-US" dirty="0"/>
              <a:t>Spatial analysis tool</a:t>
            </a:r>
          </a:p>
          <a:p>
            <a:pPr lvl="1"/>
            <a:endParaRPr lang="en-US" dirty="0"/>
          </a:p>
          <a:p>
            <a:pPr lvl="1"/>
            <a:r>
              <a:rPr lang="en-US" dirty="0"/>
              <a:t>Extract by mask</a:t>
            </a:r>
          </a:p>
          <a:p>
            <a:pPr lvl="1"/>
            <a:r>
              <a:rPr lang="en-US" dirty="0"/>
              <a:t>Contour</a:t>
            </a:r>
          </a:p>
          <a:p>
            <a:endParaRPr lang="en-US" dirty="0"/>
          </a:p>
          <a:p>
            <a:r>
              <a:rPr lang="en-US" dirty="0"/>
              <a:t>More development…</a:t>
            </a:r>
          </a:p>
          <a:p>
            <a:pPr lvl="1"/>
            <a:endParaRPr lang="en-US" dirty="0"/>
          </a:p>
        </p:txBody>
      </p:sp>
      <p:grpSp>
        <p:nvGrpSpPr>
          <p:cNvPr id="95" name="Group 94">
            <a:extLst>
              <a:ext uri="{FF2B5EF4-FFF2-40B4-BE49-F238E27FC236}">
                <a16:creationId xmlns:a16="http://schemas.microsoft.com/office/drawing/2014/main" id="{2A8DC3E1-897A-4B8E-AE24-5F376D6AF9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46003" y="583365"/>
            <a:chExt cx="6091790" cy="5181928"/>
          </a:xfrm>
        </p:grpSpPr>
        <p:sp>
          <p:nvSpPr>
            <p:cNvPr id="96" name="Rectangle 95">
              <a:extLst>
                <a:ext uri="{FF2B5EF4-FFF2-40B4-BE49-F238E27FC236}">
                  <a16:creationId xmlns:a16="http://schemas.microsoft.com/office/drawing/2014/main" id="{2DF8CA68-4252-4B25-9BDC-25209D36CE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6003" y="583365"/>
              <a:ext cx="609179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717D1AE0-44E3-444A-B876-798D1095A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64828" y="915807"/>
              <a:ext cx="54617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99" name="Rectangle 98">
            <a:extLst>
              <a:ext uri="{FF2B5EF4-FFF2-40B4-BE49-F238E27FC236}">
                <a16:creationId xmlns:a16="http://schemas.microsoft.com/office/drawing/2014/main" id="{5234C8E4-A784-4109-80E3-92A11748B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099"/>
            <a:ext cx="5127476" cy="4136205"/>
          </a:xfrm>
          <a:prstGeom prst="rect">
            <a:avLst/>
          </a:prstGeom>
          <a:solidFill>
            <a:srgbClr val="FFFFFE"/>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图片 6" descr="图片包含 屏幕截图&#10;&#10;已生成极高可信度的说明">
            <a:extLst>
              <a:ext uri="{FF2B5EF4-FFF2-40B4-BE49-F238E27FC236}">
                <a16:creationId xmlns:a16="http://schemas.microsoft.com/office/drawing/2014/main" id="{3A5FAC10-C5D7-4A50-B22F-5606FE2495AB}"/>
              </a:ext>
            </a:extLst>
          </p:cNvPr>
          <p:cNvPicPr>
            <a:picLocks noChangeAspect="1"/>
          </p:cNvPicPr>
          <p:nvPr/>
        </p:nvPicPr>
        <p:blipFill>
          <a:blip r:embed="rId2"/>
          <a:stretch>
            <a:fillRect/>
          </a:stretch>
        </p:blipFill>
        <p:spPr>
          <a:xfrm>
            <a:off x="6094411" y="1246817"/>
            <a:ext cx="2328669" cy="1589316"/>
          </a:xfrm>
          <a:prstGeom prst="rect">
            <a:avLst/>
          </a:prstGeom>
        </p:spPr>
      </p:pic>
      <p:pic>
        <p:nvPicPr>
          <p:cNvPr id="4" name="图片 3">
            <a:extLst>
              <a:ext uri="{FF2B5EF4-FFF2-40B4-BE49-F238E27FC236}">
                <a16:creationId xmlns:a16="http://schemas.microsoft.com/office/drawing/2014/main" id="{108AE051-B037-4034-A2D7-4A82D93B69DF}"/>
              </a:ext>
            </a:extLst>
          </p:cNvPr>
          <p:cNvPicPr>
            <a:picLocks noChangeAspect="1"/>
          </p:cNvPicPr>
          <p:nvPr/>
        </p:nvPicPr>
        <p:blipFill>
          <a:blip r:embed="rId3"/>
          <a:stretch>
            <a:fillRect/>
          </a:stretch>
        </p:blipFill>
        <p:spPr>
          <a:xfrm>
            <a:off x="8586806" y="1766147"/>
            <a:ext cx="2328670" cy="558880"/>
          </a:xfrm>
          <a:prstGeom prst="rect">
            <a:avLst/>
          </a:prstGeom>
        </p:spPr>
      </p:pic>
      <p:pic>
        <p:nvPicPr>
          <p:cNvPr id="31" name="内容占位符 4" descr="图片包含 屏幕截图&#10;&#10;已生成极高可信度的说明">
            <a:extLst>
              <a:ext uri="{FF2B5EF4-FFF2-40B4-BE49-F238E27FC236}">
                <a16:creationId xmlns:a16="http://schemas.microsoft.com/office/drawing/2014/main" id="{3FA17951-69C4-4A0C-A8CF-5A98F5EB3256}"/>
              </a:ext>
            </a:extLst>
          </p:cNvPr>
          <p:cNvPicPr>
            <a:picLocks noChangeAspect="1"/>
          </p:cNvPicPr>
          <p:nvPr/>
        </p:nvPicPr>
        <p:blipFill>
          <a:blip r:embed="rId4"/>
          <a:stretch>
            <a:fillRect/>
          </a:stretch>
        </p:blipFill>
        <p:spPr>
          <a:xfrm>
            <a:off x="6090777" y="3269703"/>
            <a:ext cx="2332303" cy="1574304"/>
          </a:xfrm>
          <a:prstGeom prst="rect">
            <a:avLst/>
          </a:prstGeom>
        </p:spPr>
      </p:pic>
      <p:pic>
        <p:nvPicPr>
          <p:cNvPr id="59" name="内容占位符 5">
            <a:extLst>
              <a:ext uri="{FF2B5EF4-FFF2-40B4-BE49-F238E27FC236}">
                <a16:creationId xmlns:a16="http://schemas.microsoft.com/office/drawing/2014/main" id="{B24E564E-BDB6-45FC-AA3E-9358082E3783}"/>
              </a:ext>
            </a:extLst>
          </p:cNvPr>
          <p:cNvPicPr>
            <a:picLocks noChangeAspect="1"/>
          </p:cNvPicPr>
          <p:nvPr/>
        </p:nvPicPr>
        <p:blipFill>
          <a:blip r:embed="rId5"/>
          <a:stretch>
            <a:fillRect/>
          </a:stretch>
        </p:blipFill>
        <p:spPr>
          <a:xfrm>
            <a:off x="8583174" y="3521405"/>
            <a:ext cx="2332303" cy="1070902"/>
          </a:xfrm>
          <a:prstGeom prst="rect">
            <a:avLst/>
          </a:prstGeom>
        </p:spPr>
      </p:pic>
      <p:pic>
        <p:nvPicPr>
          <p:cNvPr id="101" name="Picture 100" descr="图片包含 室内, 家具&#10;&#10;已生成高可信度的说明">
            <a:extLst>
              <a:ext uri="{FF2B5EF4-FFF2-40B4-BE49-F238E27FC236}">
                <a16:creationId xmlns:a16="http://schemas.microsoft.com/office/drawing/2014/main" id="{6273A650-711D-49DE-A700-D8ACB74BCC4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03" name="Straight Connector 102">
            <a:extLst>
              <a:ext uri="{FF2B5EF4-FFF2-40B4-BE49-F238E27FC236}">
                <a16:creationId xmlns:a16="http://schemas.microsoft.com/office/drawing/2014/main" id="{24B60F9D-E18D-4BB1-AD10-6C909A50A94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03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标题 1">
            <a:extLst>
              <a:ext uri="{FF2B5EF4-FFF2-40B4-BE49-F238E27FC236}">
                <a16:creationId xmlns:a16="http://schemas.microsoft.com/office/drawing/2014/main" id="{7F59A8FF-B845-461C-A036-43F635BA995B}"/>
              </a:ext>
            </a:extLst>
          </p:cNvPr>
          <p:cNvSpPr>
            <a:spLocks noGrp="1"/>
          </p:cNvSpPr>
          <p:nvPr>
            <p:ph type="title"/>
          </p:nvPr>
        </p:nvSpPr>
        <p:spPr>
          <a:xfrm>
            <a:off x="1454758" y="1055532"/>
            <a:ext cx="4176511" cy="1049235"/>
          </a:xfrm>
        </p:spPr>
        <p:txBody>
          <a:bodyPr>
            <a:normAutofit/>
          </a:bodyPr>
          <a:lstStyle/>
          <a:p>
            <a:r>
              <a:rPr lang="en-US" altLang="zh-CN" cap="none" dirty="0"/>
              <a:t>Create The</a:t>
            </a:r>
            <a:r>
              <a:rPr lang="zh-CN" altLang="en-US" cap="none" dirty="0"/>
              <a:t> </a:t>
            </a:r>
            <a:r>
              <a:rPr lang="en-US" altLang="zh-CN" cap="none" dirty="0"/>
              <a:t>Map</a:t>
            </a:r>
            <a:endParaRPr lang="en-US" cap="none" dirty="0"/>
          </a:p>
        </p:txBody>
      </p:sp>
      <p:sp>
        <p:nvSpPr>
          <p:cNvPr id="17" name="Rectangle 16">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Content Placeholder 9">
            <a:extLst>
              <a:ext uri="{FF2B5EF4-FFF2-40B4-BE49-F238E27FC236}">
                <a16:creationId xmlns:a16="http://schemas.microsoft.com/office/drawing/2014/main" id="{6ACC2BD0-375D-42DC-8E31-2121E023683B}"/>
              </a:ext>
            </a:extLst>
          </p:cNvPr>
          <p:cNvSpPr>
            <a:spLocks noGrp="1"/>
          </p:cNvSpPr>
          <p:nvPr>
            <p:ph idx="1"/>
          </p:nvPr>
        </p:nvSpPr>
        <p:spPr>
          <a:xfrm>
            <a:off x="1451581" y="2015732"/>
            <a:ext cx="4172212" cy="3450613"/>
          </a:xfrm>
        </p:spPr>
        <p:txBody>
          <a:bodyPr>
            <a:normAutofit/>
          </a:bodyPr>
          <a:lstStyle/>
          <a:p>
            <a:endParaRPr lang="en-US" dirty="0"/>
          </a:p>
          <a:p>
            <a:endParaRPr lang="en-US" dirty="0"/>
          </a:p>
          <a:p>
            <a:r>
              <a:rPr lang="en-US" dirty="0"/>
              <a:t>The output map can be customized by the format you want</a:t>
            </a:r>
          </a:p>
        </p:txBody>
      </p:sp>
      <p:pic>
        <p:nvPicPr>
          <p:cNvPr id="8" name="内容占位符 4">
            <a:extLst>
              <a:ext uri="{FF2B5EF4-FFF2-40B4-BE49-F238E27FC236}">
                <a16:creationId xmlns:a16="http://schemas.microsoft.com/office/drawing/2014/main" id="{BB14C29D-C465-47B4-995A-FC85A03C2FB7}"/>
              </a:ext>
            </a:extLst>
          </p:cNvPr>
          <p:cNvPicPr>
            <a:picLocks noChangeAspect="1"/>
          </p:cNvPicPr>
          <p:nvPr/>
        </p:nvPicPr>
        <p:blipFill>
          <a:blip r:embed="rId2"/>
          <a:stretch>
            <a:fillRect/>
          </a:stretch>
        </p:blipFill>
        <p:spPr>
          <a:xfrm>
            <a:off x="6094411" y="1443213"/>
            <a:ext cx="4960442" cy="3385501"/>
          </a:xfrm>
          <a:prstGeom prst="rect">
            <a:avLst/>
          </a:prstGeom>
        </p:spPr>
      </p:pic>
      <p:pic>
        <p:nvPicPr>
          <p:cNvPr id="19" name="Picture 18">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1" name="Straight Connector 20">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1431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5BB14454-D00C-4958-BB39-F5F9F3AC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28A657A7-C4E5-425B-98FA-BB817FF7BF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8029" y="1847088"/>
            <a:ext cx="352036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标题 1">
            <a:extLst>
              <a:ext uri="{FF2B5EF4-FFF2-40B4-BE49-F238E27FC236}">
                <a16:creationId xmlns:a16="http://schemas.microsoft.com/office/drawing/2014/main" id="{D9E06E9E-6FB9-4939-AECD-75541B8600D4}"/>
              </a:ext>
            </a:extLst>
          </p:cNvPr>
          <p:cNvSpPr>
            <a:spLocks noGrp="1"/>
          </p:cNvSpPr>
          <p:nvPr>
            <p:ph type="title"/>
          </p:nvPr>
        </p:nvSpPr>
        <p:spPr>
          <a:xfrm>
            <a:off x="7218030" y="804520"/>
            <a:ext cx="3520367" cy="1049235"/>
          </a:xfrm>
        </p:spPr>
        <p:txBody>
          <a:bodyPr vert="horz" lIns="91440" tIns="45720" rIns="91440" bIns="0" rtlCol="0">
            <a:normAutofit/>
          </a:bodyPr>
          <a:lstStyle/>
          <a:p>
            <a:r>
              <a:rPr lang="en-US"/>
              <a:t>The result</a:t>
            </a:r>
          </a:p>
        </p:txBody>
      </p:sp>
      <p:sp>
        <p:nvSpPr>
          <p:cNvPr id="43" name="Rectangle 42">
            <a:extLst>
              <a:ext uri="{FF2B5EF4-FFF2-40B4-BE49-F238E27FC236}">
                <a16:creationId xmlns:a16="http://schemas.microsoft.com/office/drawing/2014/main" id="{A1084370-0E70-4003-9787-3490FCC20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45" name="Group 44">
            <a:extLst>
              <a:ext uri="{FF2B5EF4-FFF2-40B4-BE49-F238E27FC236}">
                <a16:creationId xmlns:a16="http://schemas.microsoft.com/office/drawing/2014/main" id="{2B7C66D2-22E8-4E8F-829B-050BFA7C86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7" y="482171"/>
            <a:ext cx="6104331" cy="5149101"/>
            <a:chOff x="7463259" y="583365"/>
            <a:chExt cx="6104330" cy="5181928"/>
          </a:xfrm>
        </p:grpSpPr>
        <p:sp>
          <p:nvSpPr>
            <p:cNvPr id="46" name="Rectangle 45">
              <a:extLst>
                <a:ext uri="{FF2B5EF4-FFF2-40B4-BE49-F238E27FC236}">
                  <a16:creationId xmlns:a16="http://schemas.microsoft.com/office/drawing/2014/main" id="{F0B78D6F-1F61-4DBB-8F5A-934BB850D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9" y="583365"/>
              <a:ext cx="610433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23EA261D-1F8C-4BE5-8586-3C1CC5CE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8" y="915807"/>
              <a:ext cx="5471354"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34" name="内容占位符 5" descr="图片包含 文字&#10;&#10;已生成极高可信度的说明">
            <a:extLst>
              <a:ext uri="{FF2B5EF4-FFF2-40B4-BE49-F238E27FC236}">
                <a16:creationId xmlns:a16="http://schemas.microsoft.com/office/drawing/2014/main" id="{FB7B5DCD-5DB3-4A7B-A031-24ABFA68DF6F}"/>
              </a:ext>
            </a:extLst>
          </p:cNvPr>
          <p:cNvPicPr>
            <a:picLocks noChangeAspect="1"/>
          </p:cNvPicPr>
          <p:nvPr/>
        </p:nvPicPr>
        <p:blipFill rotWithShape="1">
          <a:blip r:embed="rId2"/>
          <a:srcRect l="105" r="3484" b="1"/>
          <a:stretch/>
        </p:blipFill>
        <p:spPr>
          <a:xfrm>
            <a:off x="1271223" y="1116345"/>
            <a:ext cx="4825148" cy="3866172"/>
          </a:xfrm>
          <a:prstGeom prst="rect">
            <a:avLst/>
          </a:prstGeom>
        </p:spPr>
      </p:pic>
      <p:sp>
        <p:nvSpPr>
          <p:cNvPr id="36" name="Content Placeholder 35">
            <a:extLst>
              <a:ext uri="{FF2B5EF4-FFF2-40B4-BE49-F238E27FC236}">
                <a16:creationId xmlns:a16="http://schemas.microsoft.com/office/drawing/2014/main" id="{DC06A510-17DB-4614-B37D-BE1E2EFCFCE0}"/>
              </a:ext>
            </a:extLst>
          </p:cNvPr>
          <p:cNvSpPr>
            <a:spLocks noGrp="1"/>
          </p:cNvSpPr>
          <p:nvPr>
            <p:ph idx="1"/>
          </p:nvPr>
        </p:nvSpPr>
        <p:spPr>
          <a:xfrm>
            <a:off x="7218029" y="2015732"/>
            <a:ext cx="3520368" cy="3450613"/>
          </a:xfrm>
        </p:spPr>
        <p:txBody>
          <a:bodyPr>
            <a:normAutofit/>
          </a:bodyPr>
          <a:lstStyle/>
          <a:p>
            <a:r>
              <a:rPr lang="en-US" altLang="zh-CN" dirty="0"/>
              <a:t>We can have access to the distribution of the contour line in the Broome and Tioga Counties from the Map. </a:t>
            </a:r>
          </a:p>
          <a:p>
            <a:r>
              <a:rPr lang="en-US" altLang="zh-CN" dirty="0"/>
              <a:t>The altitude of east part in this area is much higher than the rest part of this two cities.</a:t>
            </a:r>
            <a:endParaRPr lang="en-US" dirty="0"/>
          </a:p>
        </p:txBody>
      </p:sp>
      <p:pic>
        <p:nvPicPr>
          <p:cNvPr id="49" name="Picture 48">
            <a:extLst>
              <a:ext uri="{FF2B5EF4-FFF2-40B4-BE49-F238E27FC236}">
                <a16:creationId xmlns:a16="http://schemas.microsoft.com/office/drawing/2014/main" id="{3635D2BC-4EDA-4A3E-83BF-035608099BD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1" name="Straight Connector 50">
            <a:extLst>
              <a:ext uri="{FF2B5EF4-FFF2-40B4-BE49-F238E27FC236}">
                <a16:creationId xmlns:a16="http://schemas.microsoft.com/office/drawing/2014/main" id="{A3C86EB9-7FA9-42F7-B348-A7FD17436A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2714827"/>
      </p:ext>
    </p:extLst>
  </p:cSld>
  <p:clrMapOvr>
    <a:masterClrMapping/>
  </p:clrMapOvr>
</p:sld>
</file>

<file path=ppt/theme/theme1.xml><?xml version="1.0" encoding="utf-8"?>
<a:theme xmlns:a="http://schemas.openxmlformats.org/drawingml/2006/main" name="画廊">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311</TotalTime>
  <Words>254</Words>
  <Application>Microsoft Office PowerPoint</Application>
  <PresentationFormat>宽屏</PresentationFormat>
  <Paragraphs>39</Paragraphs>
  <Slides>9</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9</vt:i4>
      </vt:variant>
    </vt:vector>
  </HeadingPairs>
  <TitlesOfParts>
    <vt:vector size="15" baseType="lpstr">
      <vt:lpstr>等线</vt:lpstr>
      <vt:lpstr>等线 Light</vt:lpstr>
      <vt:lpstr>Arial</vt:lpstr>
      <vt:lpstr>Gill Sans MT</vt:lpstr>
      <vt:lpstr>Times New Roman</vt:lpstr>
      <vt:lpstr>画廊</vt:lpstr>
      <vt:lpstr>BATHCING FILES WITH ArcPY</vt:lpstr>
      <vt:lpstr>Purpose:</vt:lpstr>
      <vt:lpstr>Standard Structure Of The Main Function</vt:lpstr>
      <vt:lpstr>Test Data</vt:lpstr>
      <vt:lpstr>Batch Clip Tool</vt:lpstr>
      <vt:lpstr>Dem to Raster</vt:lpstr>
      <vt:lpstr>Extract By Mask And Generate The Contour Line</vt:lpstr>
      <vt:lpstr>Create The Map</vt:lpstr>
      <vt:lpstr>The 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Jian Xu</dc:creator>
  <cp:lastModifiedBy>Jian Xu</cp:lastModifiedBy>
  <cp:revision>13</cp:revision>
  <dcterms:created xsi:type="dcterms:W3CDTF">2018-12-02T21:55:09Z</dcterms:created>
  <dcterms:modified xsi:type="dcterms:W3CDTF">2018-12-05T05:48:04Z</dcterms:modified>
</cp:coreProperties>
</file>