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8288000" cy="10287000"/>
  <p:notesSz cx="6858000" cy="9144000"/>
  <p:defaultTextStyle>
    <a:defPPr>
      <a:defRPr lang="en-US"/>
    </a:defPPr>
    <a:lvl1pPr algn="l" defTabSz="685800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思源黑体" panose="020B0500000000000000" pitchFamily="34" charset="-122"/>
        <a:ea typeface="思源黑体" panose="020B0500000000000000" pitchFamily="34" charset="-122"/>
        <a:cs typeface="+mn-cs"/>
      </a:defRPr>
    </a:lvl1pPr>
    <a:lvl2pPr marL="685800" indent="-228600" algn="l" defTabSz="685800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思源黑体" panose="020B0500000000000000" pitchFamily="34" charset="-122"/>
        <a:ea typeface="思源黑体" panose="020B0500000000000000" pitchFamily="34" charset="-122"/>
        <a:cs typeface="+mn-cs"/>
      </a:defRPr>
    </a:lvl2pPr>
    <a:lvl3pPr marL="1371600" indent="-457200" algn="l" defTabSz="685800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思源黑体" panose="020B0500000000000000" pitchFamily="34" charset="-122"/>
        <a:ea typeface="思源黑体" panose="020B0500000000000000" pitchFamily="34" charset="-122"/>
        <a:cs typeface="+mn-cs"/>
      </a:defRPr>
    </a:lvl3pPr>
    <a:lvl4pPr marL="2057400" indent="-685800" algn="l" defTabSz="685800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思源黑体" panose="020B0500000000000000" pitchFamily="34" charset="-122"/>
        <a:ea typeface="思源黑体" panose="020B0500000000000000" pitchFamily="34" charset="-122"/>
        <a:cs typeface="+mn-cs"/>
      </a:defRPr>
    </a:lvl4pPr>
    <a:lvl5pPr marL="2743200" indent="-914400" algn="l" defTabSz="685800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思源黑体" panose="020B0500000000000000" pitchFamily="34" charset="-122"/>
        <a:ea typeface="思源黑体" panose="020B0500000000000000" pitchFamily="34" charset="-122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思源黑体" panose="020B0500000000000000" pitchFamily="34" charset="-122"/>
        <a:ea typeface="思源黑体" panose="020B0500000000000000" pitchFamily="34" charset="-122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思源黑体" panose="020B0500000000000000" pitchFamily="34" charset="-122"/>
        <a:ea typeface="思源黑体" panose="020B0500000000000000" pitchFamily="34" charset="-122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思源黑体" panose="020B0500000000000000" pitchFamily="34" charset="-122"/>
        <a:ea typeface="思源黑体" panose="020B0500000000000000" pitchFamily="34" charset="-122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思源黑体" panose="020B0500000000000000" pitchFamily="34" charset="-122"/>
        <a:ea typeface="思源黑体" panose="020B0500000000000000" pitchFamily="3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-内容概述" id="{84B64434-47BC-49B9-98F3-688A785718C4}">
          <p14:sldIdLst>
            <p14:sldId id="256"/>
            <p14:sldId id="257"/>
            <p14:sldId id="258"/>
            <p14:sldId id="259"/>
            <p14:sldId id="260"/>
          </p14:sldIdLst>
        </p14:section>
        <p14:section name="02-Electron 技术架构" id="{1BA29206-C458-4742-9A5B-CF60DE4323D9}">
          <p14:sldIdLst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03-Electron 工作流程" id="{22F1E89A-0B33-440F-BDB4-CDA6A52DEC34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04-Electron 环境搭建" id="{2255D5A5-2918-4733-A8D6-D7BE5D1D8DD0}">
          <p14:sldIdLst>
            <p14:sldId id="276"/>
          </p14:sldIdLst>
        </p14:section>
        <p14:section name="05-Electron 生命周期" id="{A5CF60B4-2096-4F45-8D62-C3ECFC067880}">
          <p14:sldIdLst>
            <p14:sldId id="277"/>
            <p14:sldId id="278"/>
          </p14:sldIdLst>
        </p14:section>
        <p14:section name="06-窗口尺寸" id="{2B2A3070-7D5C-4D06-9709-308DCBBF5D05}">
          <p14:sldIdLst>
            <p14:sldId id="279"/>
          </p14:sldIdLst>
        </p14:section>
        <p14:section name="07-窗口标题" id="{B290AEB5-9873-4B73-9B19-6A65F066A8B9}">
          <p14:sldIdLst>
            <p14:sldId id="280"/>
          </p14:sldIdLst>
        </p14:section>
        <p14:section name="08-自定义窗口实现" id="{BCDB042B-5CC5-48FF-B2A9-E91FAF1F06B9}">
          <p14:sldIdLst>
            <p14:sldId id="281"/>
            <p14:sldId id="282"/>
          </p14:sldIdLst>
        </p14:section>
        <p14:section name="09-阻止窗口关闭" id="{C40BF241-9486-479B-B93A-E8F6BBD1A203}">
          <p14:sldIdLst>
            <p14:sldId id="283"/>
          </p14:sldIdLst>
        </p14:section>
        <p14:section name="10-父子及模态窗口" id="{FA3E61A2-1BF1-49F6-B158-5EBD4AC474DC}">
          <p14:sldIdLst>
            <p14:sldId id="284"/>
          </p14:sldIdLst>
        </p14:section>
        <p14:section name="11-自定义菜单" id="{A7D8CB5C-2E49-4D49-9ADF-1C9FF24B5F30}">
          <p14:sldIdLst>
            <p14:sldId id="285"/>
          </p14:sldIdLst>
        </p14:section>
        <p14:section name="12-菜单角色及类型" id="{50F41C06-5187-4940-9E41-23A431B6C510}">
          <p14:sldIdLst>
            <p14:sldId id="286"/>
          </p14:sldIdLst>
        </p14:section>
        <p14:section name="13-动态创建菜单" id="{920BACBF-64AD-4D6F-8DA8-C5EE4FC5F2DD}">
          <p14:sldIdLst>
            <p14:sldId id="287"/>
          </p14:sldIdLst>
        </p14:section>
        <p14:section name="14-右键菜单" id="{08468415-46A5-455F-AD6A-EF0223823552}">
          <p14:sldIdLst>
            <p14:sldId id="288"/>
          </p14:sldIdLst>
        </p14:section>
        <p14:section name="15-主进程与渲染进程通信" id="{F1D0A470-E310-4DC0-9983-EFEAD89BE94E}">
          <p14:sldIdLst>
            <p14:sldId id="289"/>
          </p14:sldIdLst>
        </p14:section>
        <p14:section name="16-渲染进程间通信" id="{62BD05BE-7C59-4C66-B6E4-92DAD22DB676}">
          <p14:sldIdLst>
            <p14:sldId id="290"/>
          </p14:sldIdLst>
        </p14:section>
        <p14:section name="17-基于主进程的进程通信" id="{7704C902-22D2-4CC5-BAB1-99DE4FD5D6F6}">
          <p14:sldIdLst>
            <p14:sldId id="291"/>
          </p14:sldIdLst>
        </p14:section>
        <p14:section name="18-Dialog 模块" id="{5CA7D649-89A1-4FDE-A9FE-44E9D179CB0F}">
          <p14:sldIdLst>
            <p14:sldId id="292"/>
          </p14:sldIdLst>
        </p14:section>
        <p14:section name="19-shell 与 iframe" id="{B67E9724-D5AA-4A56-9600-1A896A56EE7B}">
          <p14:sldIdLst>
            <p14:sldId id="293"/>
          </p14:sldIdLst>
        </p14:section>
        <p14:section name="20-消息通知" id="{DB8BD64F-7FF5-495B-AD75-452349D7D9E5}">
          <p14:sldIdLst>
            <p14:sldId id="294"/>
          </p14:sldIdLst>
        </p14:section>
        <p14:section name="21-全局快捷键" id="{9568A63E-0D0C-408D-8C30-A315694F228D}">
          <p14:sldIdLst>
            <p14:sldId id="295"/>
          </p14:sldIdLst>
        </p14:section>
        <p14:section name="22-剪切版操作" id="{FE62B2E3-22BD-4E46-B387-BA7237A27AB6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45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汪 磊" initials="" lastIdx="1" clrIdx="0"/>
  <p:cmAuthor id="2" name="s yy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7452"/>
    <a:srgbClr val="63715B"/>
    <a:srgbClr val="405742"/>
    <a:srgbClr val="7B8C7C"/>
    <a:srgbClr val="6F9388"/>
    <a:srgbClr val="16A085"/>
    <a:srgbClr val="669176"/>
    <a:srgbClr val="1ABC9C"/>
    <a:srgbClr val="3498DB"/>
    <a:srgbClr val="CD6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55" d="100"/>
          <a:sy n="55" d="100"/>
        </p:scale>
        <p:origin x="40" y="112"/>
      </p:cViewPr>
      <p:guideLst>
        <p:guide orient="horz" pos="2945"/>
        <p:guide pos="57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562100"/>
            <a:ext cx="15767050" cy="3794904"/>
          </a:xfrm>
        </p:spPr>
        <p:txBody>
          <a:bodyPr anchor="b"/>
          <a:lstStyle>
            <a:lvl1pPr algn="ctr">
              <a:defRPr sz="9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5357004"/>
            <a:ext cx="15767050" cy="2526639"/>
          </a:xfrm>
        </p:spPr>
        <p:txBody>
          <a:bodyPr/>
          <a:lstStyle>
            <a:lvl1pPr marL="0" indent="0" algn="ctr">
              <a:buNone/>
              <a:defRPr sz="3600">
                <a:latin typeface="+mn-ea"/>
                <a:ea typeface="+mn-ea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31921" y="8470927"/>
            <a:ext cx="7824159" cy="7381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altLang="en-US" sz="2400" dirty="0" smtClean="0">
                <a:solidFill>
                  <a:schemeClr val="tx1">
                    <a:lumMod val="65000"/>
                  </a:schemeClr>
                </a:solidFill>
                <a:latin typeface="+mn-ea"/>
                <a:ea typeface="+mn-ea"/>
              </a:defRPr>
            </a:lvl1pPr>
            <a:lvl2pPr>
              <a:defRPr lang="zh-CN" altLang="en-US" sz="2700" dirty="0" smtClean="0">
                <a:latin typeface="+mn-lt"/>
                <a:ea typeface="+mn-ea"/>
              </a:defRPr>
            </a:lvl2pPr>
            <a:lvl3pPr>
              <a:defRPr lang="zh-CN" altLang="en-US" sz="2700" dirty="0" smtClean="0">
                <a:latin typeface="+mn-lt"/>
                <a:ea typeface="+mn-ea"/>
              </a:defRPr>
            </a:lvl3pPr>
            <a:lvl4pPr>
              <a:defRPr lang="zh-CN" altLang="en-US" dirty="0" smtClean="0">
                <a:latin typeface="+mn-lt"/>
                <a:ea typeface="+mn-ea"/>
              </a:defRPr>
            </a:lvl4pPr>
            <a:lvl5pPr>
              <a:defRPr lang="zh-CN" altLang="en-US" dirty="0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650481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>
            <a:extLst>
              <a:ext uri="{FF2B5EF4-FFF2-40B4-BE49-F238E27FC236}">
                <a16:creationId xmlns:a16="http://schemas.microsoft.com/office/drawing/2014/main" id="{9C1F43FC-7888-4F48-9E98-8AC7E8AFB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825" y="0"/>
            <a:ext cx="2035175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6">
            <a:extLst>
              <a:ext uri="{FF2B5EF4-FFF2-40B4-BE49-F238E27FC236}">
                <a16:creationId xmlns:a16="http://schemas.microsoft.com/office/drawing/2014/main" id="{7BB3B993-93C3-4594-9838-EE18B7D5C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9807575"/>
            <a:ext cx="131349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14999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（下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81" y="8114550"/>
            <a:ext cx="15768638" cy="1620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2612427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46200"/>
            <a:ext cx="7772400" cy="729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46200"/>
            <a:ext cx="7772400" cy="729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102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62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446200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2"/>
            <a:ext cx="7736681" cy="5976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446200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2"/>
            <a:ext cx="7774782" cy="5976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42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28AF21C-3309-435B-A74F-3FD9195BABD3}"/>
              </a:ext>
            </a:extLst>
          </p:cNvPr>
          <p:cNvCxnSpPr/>
          <p:nvPr/>
        </p:nvCxnSpPr>
        <p:spPr>
          <a:xfrm>
            <a:off x="7402513" y="3265488"/>
            <a:ext cx="0" cy="3756025"/>
          </a:xfrm>
          <a:prstGeom prst="straightConnector1">
            <a:avLst/>
          </a:prstGeom>
          <a:ln w="28575" cmpd="sng">
            <a:solidFill>
              <a:srgbClr val="CFCFCF">
                <a:alpha val="40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52450"/>
            <a:ext cx="5758502" cy="459105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7318" y="552452"/>
            <a:ext cx="9261000" cy="9182099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5143500"/>
            <a:ext cx="5758502" cy="4591050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45277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52450"/>
            <a:ext cx="5898356" cy="253365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552452"/>
            <a:ext cx="9258300" cy="9182100"/>
          </a:xfrm>
        </p:spPr>
        <p:txBody>
          <a:bodyPr rtlCol="0">
            <a:norm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664845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5899528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>
            <a:extLst>
              <a:ext uri="{FF2B5EF4-FFF2-40B4-BE49-F238E27FC236}">
                <a16:creationId xmlns:a16="http://schemas.microsoft.com/office/drawing/2014/main" id="{7A1E3360-1922-4ADE-87A6-FDF1E7572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企业微信截图_15890033998134.png">
            <a:extLst>
              <a:ext uri="{FF2B5EF4-FFF2-40B4-BE49-F238E27FC236}">
                <a16:creationId xmlns:a16="http://schemas.microsoft.com/office/drawing/2014/main" id="{A29EC8B1-0F3A-4DE2-91E6-849AA0EEC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650" y="2587625"/>
            <a:ext cx="284797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6098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4762" y="552450"/>
            <a:ext cx="4318876" cy="459105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25489" y="552452"/>
            <a:ext cx="6945750" cy="9182099"/>
          </a:xfrm>
        </p:spPr>
        <p:txBody>
          <a:bodyPr anchor="ctr">
            <a:normAutofit/>
          </a:bodyPr>
          <a:lstStyle>
            <a:lvl1pPr>
              <a:defRPr sz="2250"/>
            </a:lvl1pPr>
            <a:lvl2pPr>
              <a:defRPr sz="202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143500"/>
            <a:ext cx="4318876" cy="4591050"/>
          </a:xfrm>
        </p:spPr>
        <p:txBody>
          <a:bodyPr/>
          <a:lstStyle>
            <a:lvl1pPr marL="0" indent="0" algn="ctr">
              <a:buNone/>
              <a:defRPr sz="1800"/>
            </a:lvl1pPr>
            <a:lvl2pPr marL="514353" indent="0">
              <a:buNone/>
              <a:defRPr sz="1575"/>
            </a:lvl2pPr>
            <a:lvl3pPr marL="1028706" indent="0">
              <a:buNone/>
              <a:defRPr sz="1350"/>
            </a:lvl3pPr>
            <a:lvl4pPr marL="1543060" indent="0">
              <a:buNone/>
              <a:defRPr sz="1125"/>
            </a:lvl4pPr>
            <a:lvl5pPr marL="2057413" indent="0">
              <a:buNone/>
              <a:defRPr sz="1125"/>
            </a:lvl5pPr>
            <a:lvl6pPr marL="2571766" indent="0">
              <a:buNone/>
              <a:defRPr sz="1125"/>
            </a:lvl6pPr>
            <a:lvl7pPr marL="3086119" indent="0">
              <a:buNone/>
              <a:defRPr sz="1125"/>
            </a:lvl7pPr>
            <a:lvl8pPr marL="3600473" indent="0">
              <a:buNone/>
              <a:defRPr sz="1125"/>
            </a:lvl8pPr>
            <a:lvl9pPr marL="4114826" indent="0">
              <a:buNone/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5794384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7689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000" y="2564608"/>
            <a:ext cx="15768000" cy="2783769"/>
          </a:xfrm>
        </p:spPr>
        <p:txBody>
          <a:bodyPr anchor="b">
            <a:normAutofit/>
          </a:bodyPr>
          <a:lstStyle>
            <a:lvl1pPr algn="ctr">
              <a:defRPr sz="8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000" y="5348377"/>
            <a:ext cx="15768000" cy="2374015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106515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673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59683" y="552451"/>
            <a:ext cx="15768638" cy="9182099"/>
          </a:xfrm>
        </p:spPr>
        <p:txBody>
          <a:bodyPr numCol="2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2098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中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4992" y="1999649"/>
            <a:ext cx="10798020" cy="6287703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448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65630" y="1999649"/>
            <a:ext cx="7556744" cy="6287703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891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词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4990" y="4333500"/>
            <a:ext cx="10798020" cy="162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8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331851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627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3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BCF7C06-E07C-4CA8-9DA2-9B63EF1EF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552450"/>
            <a:ext cx="157702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3175E2C-010C-489E-8757-6B035DFBC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2538" y="2444750"/>
            <a:ext cx="15768637" cy="728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8" name="图片 3">
            <a:extLst>
              <a:ext uri="{FF2B5EF4-FFF2-40B4-BE49-F238E27FC236}">
                <a16:creationId xmlns:a16="http://schemas.microsoft.com/office/drawing/2014/main" id="{9E806331-B3BC-477A-A7C0-46B4CDC45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0825" y="84138"/>
            <a:ext cx="25431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4">
            <a:extLst>
              <a:ext uri="{FF2B5EF4-FFF2-40B4-BE49-F238E27FC236}">
                <a16:creationId xmlns:a16="http://schemas.microsoft.com/office/drawing/2014/main" id="{B65DC0C1-E587-4ADE-A1CB-AC33CAC07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9764713"/>
            <a:ext cx="131349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7" r:id="rId10"/>
    <p:sldLayoutId id="2147483772" r:id="rId11"/>
    <p:sldLayoutId id="2147483773" r:id="rId12"/>
    <p:sldLayoutId id="2147483774" r:id="rId13"/>
    <p:sldLayoutId id="2147483778" r:id="rId14"/>
    <p:sldLayoutId id="2147483775" r:id="rId15"/>
    <p:sldLayoutId id="2147483779" r:id="rId16"/>
    <p:sldLayoutId id="2147483776" r:id="rId17"/>
  </p:sldLayoutIdLst>
  <p:transition>
    <p:fade/>
  </p:transition>
  <p:txStyles>
    <p:titleStyle>
      <a:lvl1pPr algn="l" defTabSz="1371600" rtl="0" fontAlgn="base">
        <a:lnSpc>
          <a:spcPct val="90000"/>
        </a:lnSpc>
        <a:spcBef>
          <a:spcPct val="0"/>
        </a:spcBef>
        <a:spcAft>
          <a:spcPct val="0"/>
        </a:spcAft>
        <a:defRPr lang="en-US" altLang="en-US" sz="6600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l" defTabSz="1371600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</a:defRPr>
      </a:lvl2pPr>
      <a:lvl3pPr algn="l" defTabSz="1371600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</a:defRPr>
      </a:lvl3pPr>
      <a:lvl4pPr algn="l" defTabSz="1371600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</a:defRPr>
      </a:lvl4pPr>
      <a:lvl5pPr algn="l" defTabSz="1371600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</a:defRPr>
      </a:lvl5pPr>
      <a:lvl6pPr marL="457200" algn="l" defTabSz="1371600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</a:defRPr>
      </a:lvl6pPr>
      <a:lvl7pPr marL="914400" algn="l" defTabSz="1371600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</a:defRPr>
      </a:lvl7pPr>
      <a:lvl8pPr marL="1371600" algn="l" defTabSz="1371600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</a:defRPr>
      </a:lvl8pPr>
      <a:lvl9pPr marL="1828800" algn="l" defTabSz="1371600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</a:defRPr>
      </a:lvl9pPr>
    </p:titleStyle>
    <p:bodyStyle>
      <a:lvl1pPr marL="342900" indent="-342900" algn="l" defTabSz="1371600" rtl="0" fontAlgn="base">
        <a:lnSpc>
          <a:spcPct val="150000"/>
        </a:lnSpc>
        <a:spcBef>
          <a:spcPts val="15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ea"/>
          <a:ea typeface="+mn-ea"/>
          <a:cs typeface="+mn-cs"/>
        </a:defRPr>
      </a:lvl1pPr>
      <a:lvl2pPr marL="1028700" indent="-342900" algn="l" defTabSz="1371600" rtl="0" fontAlgn="base">
        <a:lnSpc>
          <a:spcPct val="15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ea"/>
          <a:ea typeface="+mn-ea"/>
          <a:cs typeface="+mn-cs"/>
        </a:defRPr>
      </a:lvl2pPr>
      <a:lvl3pPr marL="1714500" indent="-342900" algn="l" defTabSz="1371600" rtl="0" fontAlgn="base">
        <a:lnSpc>
          <a:spcPct val="15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ea"/>
          <a:ea typeface="+mn-ea"/>
          <a:cs typeface="+mn-cs"/>
        </a:defRPr>
      </a:lvl3pPr>
      <a:lvl4pPr marL="2400300" indent="-342900" algn="l" defTabSz="1371600" rtl="0" fontAlgn="base">
        <a:lnSpc>
          <a:spcPct val="15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ea"/>
          <a:ea typeface="+mn-ea"/>
          <a:cs typeface="+mn-cs"/>
        </a:defRPr>
      </a:lvl4pPr>
      <a:lvl5pPr marL="3086100" indent="-342900" algn="l" defTabSz="1371600" rtl="0" fontAlgn="base">
        <a:lnSpc>
          <a:spcPct val="15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ea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7B40399-097D-41B5-BDF0-4385F728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内容概述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BA7F4F3-5A18-4B0C-813A-5E5EDE806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23948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10ED7C3-7322-4B18-97A3-7FDCE2819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245" y="1667559"/>
            <a:ext cx="10187509" cy="695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5837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EB9D8F8-EB8A-43EF-B672-CE6AC6370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Electron </a:t>
            </a:r>
            <a:r>
              <a:rPr lang="zh-CN" altLang="en-US" dirty="0"/>
              <a:t>集成了 </a:t>
            </a:r>
            <a:r>
              <a:rPr lang="en-US" altLang="zh-CN" dirty="0"/>
              <a:t>chromium </a:t>
            </a:r>
            <a:r>
              <a:rPr lang="zh-CN" altLang="en-US" dirty="0"/>
              <a:t>与 </a:t>
            </a:r>
            <a:r>
              <a:rPr lang="en-US" altLang="zh-CN" dirty="0"/>
              <a:t>Node.js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8672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2256B2A-E633-40C7-BA8F-927FF318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技术架构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E46145-6CDA-46AF-A0AB-5B8ED48FF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476" y="2444750"/>
            <a:ext cx="15768637" cy="7289800"/>
          </a:xfrm>
        </p:spPr>
        <p:txBody>
          <a:bodyPr/>
          <a:lstStyle/>
          <a:p>
            <a:r>
              <a:rPr lang="en-US" altLang="zh-CN" dirty="0"/>
              <a:t>Chromium</a:t>
            </a:r>
            <a:r>
              <a:rPr lang="zh-CN" altLang="en-US" dirty="0"/>
              <a:t>：支持最新特性的浏览器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Node.js</a:t>
            </a:r>
            <a:r>
              <a:rPr lang="zh-CN" altLang="en-US" dirty="0"/>
              <a:t>：</a:t>
            </a:r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运行时，可实现文件读写等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Native APIs: </a:t>
            </a:r>
            <a:r>
              <a:rPr lang="zh-CN" altLang="en-US" dirty="0"/>
              <a:t>提供统一的原生界面能力</a:t>
            </a:r>
          </a:p>
        </p:txBody>
      </p:sp>
    </p:spTree>
    <p:extLst>
      <p:ext uri="{BB962C8B-B14F-4D97-AF65-F5344CB8AC3E}">
        <p14:creationId xmlns:p14="http://schemas.microsoft.com/office/powerpoint/2010/main" val="1874068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942844-31DD-4FAA-ADD5-1A2DD31F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Electron </a:t>
            </a:r>
            <a:r>
              <a:rPr lang="zh-CN" altLang="en-US" dirty="0"/>
              <a:t>工作流程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C9EA86-D8FB-4037-9C96-DEFE45DE0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39928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D98E1E7-6135-4641-9D6A-61A1329CA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01" y="1263175"/>
            <a:ext cx="12432797" cy="7760650"/>
          </a:xfrm>
        </p:spPr>
      </p:pic>
    </p:spTree>
    <p:extLst>
      <p:ext uri="{BB962C8B-B14F-4D97-AF65-F5344CB8AC3E}">
        <p14:creationId xmlns:p14="http://schemas.microsoft.com/office/powerpoint/2010/main" val="118083823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51DA3C8-9E16-43A3-B8AC-9A727E0F7ED3}"/>
              </a:ext>
            </a:extLst>
          </p:cNvPr>
          <p:cNvSpPr/>
          <p:nvPr/>
        </p:nvSpPr>
        <p:spPr>
          <a:xfrm>
            <a:off x="801666" y="4613492"/>
            <a:ext cx="3517725" cy="1060015"/>
          </a:xfrm>
          <a:prstGeom prst="rect">
            <a:avLst/>
          </a:prstGeom>
          <a:solidFill>
            <a:srgbClr val="6F9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 </a:t>
            </a:r>
            <a:r>
              <a:rPr lang="en-US" altLang="zh-CN" dirty="0"/>
              <a:t>APP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26583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51DA3C8-9E16-43A3-B8AC-9A727E0F7ED3}"/>
              </a:ext>
            </a:extLst>
          </p:cNvPr>
          <p:cNvSpPr/>
          <p:nvPr/>
        </p:nvSpPr>
        <p:spPr>
          <a:xfrm>
            <a:off x="801666" y="4613492"/>
            <a:ext cx="3517725" cy="1060015"/>
          </a:xfrm>
          <a:prstGeom prst="rect">
            <a:avLst/>
          </a:prstGeom>
          <a:solidFill>
            <a:srgbClr val="6F9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 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5DDF1C-4D5E-4551-9B78-412C1C67CF82}"/>
              </a:ext>
            </a:extLst>
          </p:cNvPr>
          <p:cNvSpPr/>
          <p:nvPr/>
        </p:nvSpPr>
        <p:spPr>
          <a:xfrm>
            <a:off x="5224399" y="4613489"/>
            <a:ext cx="3517725" cy="1060015"/>
          </a:xfrm>
          <a:prstGeom prst="rect">
            <a:avLst/>
          </a:prstGeom>
          <a:solidFill>
            <a:srgbClr val="687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主进程创建</a:t>
            </a:r>
            <a:r>
              <a:rPr lang="en-US" altLang="zh-CN" dirty="0"/>
              <a:t>window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04387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51DA3C8-9E16-43A3-B8AC-9A727E0F7ED3}"/>
              </a:ext>
            </a:extLst>
          </p:cNvPr>
          <p:cNvSpPr/>
          <p:nvPr/>
        </p:nvSpPr>
        <p:spPr>
          <a:xfrm>
            <a:off x="801666" y="4613492"/>
            <a:ext cx="3517725" cy="1060015"/>
          </a:xfrm>
          <a:prstGeom prst="rect">
            <a:avLst/>
          </a:prstGeom>
          <a:solidFill>
            <a:srgbClr val="6F9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 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5DDF1C-4D5E-4551-9B78-412C1C67CF82}"/>
              </a:ext>
            </a:extLst>
          </p:cNvPr>
          <p:cNvSpPr/>
          <p:nvPr/>
        </p:nvSpPr>
        <p:spPr>
          <a:xfrm>
            <a:off x="5224399" y="4613489"/>
            <a:ext cx="3517725" cy="1060015"/>
          </a:xfrm>
          <a:prstGeom prst="rect">
            <a:avLst/>
          </a:prstGeom>
          <a:solidFill>
            <a:srgbClr val="687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主进程创建</a:t>
            </a:r>
            <a:r>
              <a:rPr lang="en-US" altLang="zh-CN" dirty="0"/>
              <a:t>window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18DE06-BA33-47C3-9906-1050D7F5943B}"/>
              </a:ext>
            </a:extLst>
          </p:cNvPr>
          <p:cNvSpPr/>
          <p:nvPr/>
        </p:nvSpPr>
        <p:spPr>
          <a:xfrm>
            <a:off x="9545877" y="4613490"/>
            <a:ext cx="3517725" cy="1060015"/>
          </a:xfrm>
          <a:prstGeom prst="rect">
            <a:avLst/>
          </a:prstGeom>
          <a:solidFill>
            <a:srgbClr val="637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</a:t>
            </a:r>
            <a:r>
              <a:rPr lang="zh-CN" altLang="en-US" dirty="0"/>
              <a:t>加载界面</a:t>
            </a:r>
          </a:p>
        </p:txBody>
      </p:sp>
    </p:spTree>
    <p:extLst>
      <p:ext uri="{BB962C8B-B14F-4D97-AF65-F5344CB8AC3E}">
        <p14:creationId xmlns:p14="http://schemas.microsoft.com/office/powerpoint/2010/main" val="56901932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51DA3C8-9E16-43A3-B8AC-9A727E0F7ED3}"/>
              </a:ext>
            </a:extLst>
          </p:cNvPr>
          <p:cNvSpPr/>
          <p:nvPr/>
        </p:nvSpPr>
        <p:spPr>
          <a:xfrm>
            <a:off x="801666" y="4613492"/>
            <a:ext cx="3517725" cy="1060015"/>
          </a:xfrm>
          <a:prstGeom prst="rect">
            <a:avLst/>
          </a:prstGeom>
          <a:solidFill>
            <a:srgbClr val="6F9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 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5DDF1C-4D5E-4551-9B78-412C1C67CF82}"/>
              </a:ext>
            </a:extLst>
          </p:cNvPr>
          <p:cNvSpPr/>
          <p:nvPr/>
        </p:nvSpPr>
        <p:spPr>
          <a:xfrm>
            <a:off x="5224399" y="4613489"/>
            <a:ext cx="3517725" cy="1060015"/>
          </a:xfrm>
          <a:prstGeom prst="rect">
            <a:avLst/>
          </a:prstGeom>
          <a:solidFill>
            <a:srgbClr val="687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主进程创建</a:t>
            </a:r>
            <a:r>
              <a:rPr lang="en-US" altLang="zh-CN" dirty="0"/>
              <a:t>window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18DE06-BA33-47C3-9906-1050D7F5943B}"/>
              </a:ext>
            </a:extLst>
          </p:cNvPr>
          <p:cNvSpPr/>
          <p:nvPr/>
        </p:nvSpPr>
        <p:spPr>
          <a:xfrm>
            <a:off x="9545877" y="4613490"/>
            <a:ext cx="3517725" cy="1060015"/>
          </a:xfrm>
          <a:prstGeom prst="rect">
            <a:avLst/>
          </a:prstGeom>
          <a:solidFill>
            <a:srgbClr val="637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</a:t>
            </a:r>
            <a:r>
              <a:rPr lang="zh-CN" altLang="en-US" dirty="0"/>
              <a:t>加载界面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AD20A7-5FE8-48C3-915F-41AF3BA5C1B8}"/>
              </a:ext>
            </a:extLst>
          </p:cNvPr>
          <p:cNvSpPr/>
          <p:nvPr/>
        </p:nvSpPr>
        <p:spPr>
          <a:xfrm>
            <a:off x="13968609" y="4613490"/>
            <a:ext cx="3517725" cy="1060015"/>
          </a:xfrm>
          <a:prstGeom prst="rect">
            <a:avLst/>
          </a:prstGeom>
          <a:solidFill>
            <a:srgbClr val="405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点击新增歌曲</a:t>
            </a:r>
          </a:p>
        </p:txBody>
      </p:sp>
    </p:spTree>
    <p:extLst>
      <p:ext uri="{BB962C8B-B14F-4D97-AF65-F5344CB8AC3E}">
        <p14:creationId xmlns:p14="http://schemas.microsoft.com/office/powerpoint/2010/main" val="199393619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09270-E8D9-4B59-B3B7-95ACD9EA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60AC7-8C5F-4850-96D3-D6269EA56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可以看做是 </a:t>
            </a:r>
            <a:r>
              <a:rPr lang="en-US" altLang="zh-CN" dirty="0" err="1"/>
              <a:t>package.json</a:t>
            </a:r>
            <a:r>
              <a:rPr lang="en-US" altLang="zh-CN" dirty="0"/>
              <a:t> </a:t>
            </a:r>
            <a:r>
              <a:rPr lang="zh-CN" altLang="en-US" dirty="0"/>
              <a:t>中 </a:t>
            </a:r>
            <a:r>
              <a:rPr lang="en-US" altLang="zh-CN" dirty="0"/>
              <a:t>main </a:t>
            </a:r>
            <a:r>
              <a:rPr lang="zh-CN" altLang="en-US" dirty="0"/>
              <a:t>属性对应的文件</a:t>
            </a:r>
            <a:endParaRPr lang="en-US" altLang="zh-CN" dirty="0"/>
          </a:p>
          <a:p>
            <a:r>
              <a:rPr lang="zh-CN" altLang="en-US" dirty="0"/>
              <a:t>一个应用只会有一个主进程</a:t>
            </a:r>
            <a:endParaRPr lang="en-US" altLang="zh-CN" dirty="0"/>
          </a:p>
          <a:p>
            <a:r>
              <a:rPr lang="zh-CN" altLang="en-US" dirty="0"/>
              <a:t>只有主进程可以进行 </a:t>
            </a:r>
            <a:r>
              <a:rPr lang="en-US" altLang="zh-CN" dirty="0"/>
              <a:t>GUI </a:t>
            </a:r>
            <a:r>
              <a:rPr lang="zh-CN" altLang="en-US" dirty="0"/>
              <a:t>的</a:t>
            </a:r>
            <a:r>
              <a:rPr lang="en-US" altLang="zh-CN" dirty="0"/>
              <a:t> API </a:t>
            </a:r>
            <a:r>
              <a:rPr lang="zh-CN" altLang="en-US" dirty="0"/>
              <a:t>操作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23803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8749D7-C78B-49CF-A7BD-A112B2F42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Electron </a:t>
            </a:r>
            <a:r>
              <a:rPr lang="zh-CN" altLang="en-US" dirty="0"/>
              <a:t>是什么？具体应用</a:t>
            </a:r>
          </a:p>
        </p:txBody>
      </p:sp>
    </p:spTree>
    <p:extLst>
      <p:ext uri="{BB962C8B-B14F-4D97-AF65-F5344CB8AC3E}">
        <p14:creationId xmlns:p14="http://schemas.microsoft.com/office/powerpoint/2010/main" val="341382868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6B4F9-A466-4798-A298-A1F585E2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渲染进程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B5A84-EDA7-4AFC-AF78-A763369BA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 </a:t>
            </a:r>
            <a:r>
              <a:rPr lang="zh-CN" altLang="en-US" dirty="0"/>
              <a:t>中展示的界面通过渲染进程表现</a:t>
            </a:r>
            <a:endParaRPr lang="en-US" altLang="zh-CN" dirty="0"/>
          </a:p>
          <a:p>
            <a:r>
              <a:rPr lang="zh-CN" altLang="en-US" dirty="0"/>
              <a:t>一个应用可以有多个渲染进程</a:t>
            </a:r>
          </a:p>
        </p:txBody>
      </p:sp>
    </p:spTree>
    <p:extLst>
      <p:ext uri="{BB962C8B-B14F-4D97-AF65-F5344CB8AC3E}">
        <p14:creationId xmlns:p14="http://schemas.microsoft.com/office/powerpoint/2010/main" val="42155672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3BA7992-5463-4C8F-83CE-9989673C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Electron </a:t>
            </a:r>
            <a:r>
              <a:rPr lang="zh-CN" altLang="en-US" dirty="0"/>
              <a:t>环境搭建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E92D99-ACB0-4A43-9694-92E209CF0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8851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7D8098C-4295-4DAE-8BED-520DC645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Electron </a:t>
            </a:r>
            <a:r>
              <a:rPr lang="zh-CN" altLang="en-US" dirty="0"/>
              <a:t>生命周期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B7C4C8-E992-4C0A-8F66-9D9A18332F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4074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9C57B88-7693-4045-9ECE-5CCF921A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生命周期事件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C157A81-7D3C-4C07-81E6-0DA117EF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ready: app </a:t>
            </a:r>
            <a:r>
              <a:rPr lang="zh-CN" altLang="en-US" sz="3200" dirty="0"/>
              <a:t>初始化完成</a:t>
            </a:r>
            <a:endParaRPr lang="en-US" altLang="zh-CN" sz="3200" dirty="0"/>
          </a:p>
          <a:p>
            <a:r>
              <a:rPr lang="en-US" altLang="zh-CN" sz="3200" dirty="0" err="1"/>
              <a:t>dom</a:t>
            </a:r>
            <a:r>
              <a:rPr lang="en-US" altLang="zh-CN" sz="3200" dirty="0"/>
              <a:t>-ready: </a:t>
            </a:r>
            <a:r>
              <a:rPr lang="zh-CN" altLang="en-US" sz="3200" dirty="0"/>
              <a:t>一个窗口中的文本加载完成</a:t>
            </a:r>
            <a:endParaRPr lang="en-US" altLang="zh-CN" sz="3200" dirty="0"/>
          </a:p>
          <a:p>
            <a:r>
              <a:rPr lang="en-US" altLang="zh-CN" sz="3200" dirty="0"/>
              <a:t>did-</a:t>
            </a:r>
            <a:r>
              <a:rPr lang="en-US" altLang="zh-CN" sz="3200" dirty="0" err="1"/>
              <a:t>finsh</a:t>
            </a:r>
            <a:r>
              <a:rPr lang="en-US" altLang="zh-CN" sz="3200" dirty="0"/>
              <a:t>-load: </a:t>
            </a:r>
            <a:r>
              <a:rPr lang="zh-CN" altLang="en-US" sz="3200" dirty="0"/>
              <a:t>导航完成时触发</a:t>
            </a:r>
            <a:endParaRPr lang="en-US" altLang="zh-CN" sz="3200" dirty="0"/>
          </a:p>
          <a:p>
            <a:r>
              <a:rPr lang="en-US" altLang="zh-CN" sz="3200" dirty="0"/>
              <a:t>window-all-closed:  </a:t>
            </a:r>
            <a:r>
              <a:rPr lang="zh-CN" altLang="en-US" sz="3200" dirty="0"/>
              <a:t>所有窗口都被关闭时触发</a:t>
            </a:r>
            <a:endParaRPr lang="en-US" altLang="zh-CN" sz="3200" dirty="0"/>
          </a:p>
          <a:p>
            <a:r>
              <a:rPr lang="en-US" altLang="zh-CN" sz="3200" dirty="0"/>
              <a:t>before-quit:  </a:t>
            </a:r>
            <a:r>
              <a:rPr lang="zh-CN" altLang="en-US" sz="3200" dirty="0"/>
              <a:t>在关闭窗口之前触发</a:t>
            </a:r>
            <a:endParaRPr lang="en-US" altLang="zh-CN" sz="3200" dirty="0"/>
          </a:p>
          <a:p>
            <a:r>
              <a:rPr lang="en-US" altLang="zh-CN" sz="3200" dirty="0"/>
              <a:t>will-quit: </a:t>
            </a:r>
            <a:r>
              <a:rPr lang="zh-CN" altLang="en-US" sz="3200" dirty="0"/>
              <a:t>在窗口关闭并且应用退出时触发</a:t>
            </a:r>
            <a:endParaRPr lang="en-US" altLang="zh-CN" sz="3200" dirty="0"/>
          </a:p>
          <a:p>
            <a:r>
              <a:rPr lang="en-US" altLang="zh-CN" sz="3200" dirty="0"/>
              <a:t>quit: </a:t>
            </a:r>
            <a:r>
              <a:rPr lang="zh-CN" altLang="en-US" sz="3200" dirty="0"/>
              <a:t>当所有窗口被关闭时触发</a:t>
            </a:r>
            <a:endParaRPr lang="en-US" altLang="zh-CN" sz="3200" dirty="0"/>
          </a:p>
          <a:p>
            <a:r>
              <a:rPr lang="en-US" altLang="zh-CN" sz="3200" dirty="0"/>
              <a:t>closed: </a:t>
            </a:r>
            <a:r>
              <a:rPr lang="zh-CN" altLang="en-US" sz="3200" dirty="0"/>
              <a:t>当窗口关闭时触发，此时应删除窗口引用</a:t>
            </a:r>
          </a:p>
        </p:txBody>
      </p:sp>
    </p:spTree>
    <p:extLst>
      <p:ext uri="{BB962C8B-B14F-4D97-AF65-F5344CB8AC3E}">
        <p14:creationId xmlns:p14="http://schemas.microsoft.com/office/powerpoint/2010/main" val="3449368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5F80696-5BA7-4EEA-A195-2EBE879C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窗口尺寸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82D767-80FE-4214-ABB9-FD12D4ECA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4750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9EA16EB-10DD-4EEA-98E9-FCDE3082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窗口标题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E05B0E-0B4B-4D40-83C6-9367DCD8A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90988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60EC7-BD9F-43B6-AAA1-D29CA2FB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自定义窗口实现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1CA5E4-EBFA-4826-84D4-861BA40E8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54890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B665EE7-1B62-47E1-881E-9F5E5D54A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0" y="2286000"/>
            <a:ext cx="11430000" cy="5715000"/>
          </a:xfrm>
        </p:spPr>
      </p:pic>
    </p:spTree>
    <p:extLst>
      <p:ext uri="{BB962C8B-B14F-4D97-AF65-F5344CB8AC3E}">
        <p14:creationId xmlns:p14="http://schemas.microsoft.com/office/powerpoint/2010/main" val="332633150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6393D57-101E-45EE-896C-80A74DF8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阻止窗口关闭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DD6698-0DE9-458E-8216-513DFAEE4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11882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72D43-7000-42EE-B0EA-1943BAFB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父子及模态窗口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A1C5BB-F78A-4918-929B-E332D59BB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577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8749D7-C78B-49CF-A7BD-A112B2F42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Electron </a:t>
            </a:r>
            <a:r>
              <a:rPr lang="zh-CN" altLang="en-US" dirty="0"/>
              <a:t>组成架构</a:t>
            </a:r>
          </a:p>
        </p:txBody>
      </p:sp>
    </p:spTree>
    <p:extLst>
      <p:ext uri="{BB962C8B-B14F-4D97-AF65-F5344CB8AC3E}">
        <p14:creationId xmlns:p14="http://schemas.microsoft.com/office/powerpoint/2010/main" val="169415427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B7732-389C-4212-A7A4-4912F01F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自定义菜单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9C91A6-267F-43E4-A58D-B4A532DA4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06807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D014F-1F43-404A-AAD6-443A61EC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菜单角色及类型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43B080-1AAC-42AB-8DB0-D59E50819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3837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319B5-25D7-48E2-A2D4-A3E21D5D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动态创建菜单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00032D-60F9-4748-93A0-331480673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34845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97E95-ACA3-42E1-B49C-8C19D16E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右键菜单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EAF1D-4F77-43BC-B218-56827A601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15840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3283C-EE5F-4A6E-883F-22827D25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主进程与渲染进程通信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7FA85A-9384-457C-BE66-5C456215A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65234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8036F-4169-43E0-AD5E-A9730207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渲染进程间通信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DD83E9-FF11-44CB-9998-308FA5408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04904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4B921-5B72-4C3E-925C-D553BF78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基于主进程的进程通信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96F665-9286-45C8-BD16-5DA6FD7E7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00269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2FCB3-EE2F-4099-9115-ECD15838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Dialog </a:t>
            </a:r>
            <a:r>
              <a:rPr lang="zh-CN" altLang="en-US" dirty="0"/>
              <a:t>模块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8BF8BD-8C09-403F-A111-59122A2B53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3452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2B003-78C7-440E-9699-6614929C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 </a:t>
            </a:r>
            <a:r>
              <a:rPr lang="zh-CN" altLang="en-US" dirty="0"/>
              <a:t>与 </a:t>
            </a:r>
            <a:r>
              <a:rPr lang="en-US" altLang="zh-CN" dirty="0"/>
              <a:t>iframe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C9327C-D3B6-41A9-8D02-A612DAC5F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40306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FC4F8-2382-47F4-9495-08B87736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消息通知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70FF0A-277C-4A0F-8D6B-F6E43D93D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25383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8749D7-C78B-49CF-A7BD-A112B2F42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Electron </a:t>
            </a:r>
            <a:r>
              <a:rPr lang="zh-CN" altLang="en-US" dirty="0"/>
              <a:t>核心模块及 </a:t>
            </a:r>
            <a:r>
              <a:rPr lang="en-US" altLang="zh-CN" dirty="0"/>
              <a:t>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05220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4D2D6-A0E8-459E-B570-F9EC0523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全局快捷键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E6C8CA-5AA2-4D8C-98A1-E50353EE4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37714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A22E4-16F6-4B2A-9480-A70BC8E7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剪切板操作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2B7657-9C34-40C4-89CC-54D892527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3077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8749D7-C78B-49CF-A7BD-A112B2F42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 </a:t>
            </a:r>
            <a:r>
              <a:rPr lang="en-US" altLang="zh-CN" dirty="0"/>
              <a:t>Electron </a:t>
            </a:r>
            <a:r>
              <a:rPr lang="zh-CN" altLang="en-US" dirty="0"/>
              <a:t>开发桌面应用</a:t>
            </a:r>
          </a:p>
        </p:txBody>
      </p:sp>
    </p:spTree>
    <p:extLst>
      <p:ext uri="{BB962C8B-B14F-4D97-AF65-F5344CB8AC3E}">
        <p14:creationId xmlns:p14="http://schemas.microsoft.com/office/powerpoint/2010/main" val="274329478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A2428E6-A457-4F9F-94C0-43C78F9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Electron </a:t>
            </a:r>
            <a:r>
              <a:rPr lang="zh-CN" altLang="en-US" dirty="0"/>
              <a:t>技术架构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1A96CE-5BC6-428B-BAD4-BBE81E27A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6007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7476B0B3-4730-401C-8302-EABB22E4D230}"/>
              </a:ext>
            </a:extLst>
          </p:cNvPr>
          <p:cNvGrpSpPr/>
          <p:nvPr/>
        </p:nvGrpSpPr>
        <p:grpSpPr>
          <a:xfrm>
            <a:off x="2981194" y="3128278"/>
            <a:ext cx="12325611" cy="4030444"/>
            <a:chOff x="2981193" y="3128277"/>
            <a:chExt cx="12325611" cy="403044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2B4D85F-D28E-449C-AC8E-903CEA9D689E}"/>
                </a:ext>
              </a:extLst>
            </p:cNvPr>
            <p:cNvSpPr/>
            <p:nvPr/>
          </p:nvSpPr>
          <p:spPr>
            <a:xfrm>
              <a:off x="3560523" y="5180343"/>
              <a:ext cx="2567835" cy="1069410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Chromium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6B2B278-6701-46C8-80B1-5DD727305097}"/>
                </a:ext>
              </a:extLst>
            </p:cNvPr>
            <p:cNvSpPr/>
            <p:nvPr/>
          </p:nvSpPr>
          <p:spPr>
            <a:xfrm>
              <a:off x="7860082" y="5180343"/>
              <a:ext cx="2567835" cy="1069410"/>
            </a:xfrm>
            <a:prstGeom prst="rect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Node.js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F861963-406B-4EF5-8317-06D14D099604}"/>
                </a:ext>
              </a:extLst>
            </p:cNvPr>
            <p:cNvSpPr/>
            <p:nvPr/>
          </p:nvSpPr>
          <p:spPr>
            <a:xfrm>
              <a:off x="12159642" y="5180343"/>
              <a:ext cx="2567835" cy="106941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Native </a:t>
              </a:r>
              <a:r>
                <a:rPr lang="en-US" altLang="zh-CN" dirty="0" err="1"/>
                <a:t>apis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AE72797-1A50-4538-93ED-ADFC07642F52}"/>
                </a:ext>
              </a:extLst>
            </p:cNvPr>
            <p:cNvSpPr/>
            <p:nvPr/>
          </p:nvSpPr>
          <p:spPr>
            <a:xfrm>
              <a:off x="2981193" y="3128277"/>
              <a:ext cx="12325611" cy="4030444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AAD6F3A-28F7-4042-B63D-B70C569EB286}"/>
                </a:ext>
              </a:extLst>
            </p:cNvPr>
            <p:cNvCxnSpPr/>
            <p:nvPr/>
          </p:nvCxnSpPr>
          <p:spPr>
            <a:xfrm>
              <a:off x="2981193" y="4271375"/>
              <a:ext cx="1232561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F8CD015-60D0-4585-BEF3-781B777E12E4}"/>
                </a:ext>
              </a:extLst>
            </p:cNvPr>
            <p:cNvSpPr txBox="1"/>
            <p:nvPr/>
          </p:nvSpPr>
          <p:spPr>
            <a:xfrm>
              <a:off x="7844325" y="3284328"/>
              <a:ext cx="258359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/>
                <a:t>Electron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42184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D33A481-1740-4645-9E04-125361861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584" y="1810236"/>
            <a:ext cx="9858831" cy="666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572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696F1FF-15CE-4691-A1FE-571C37AC1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496" y="1565623"/>
            <a:ext cx="11103007" cy="715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0806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主题1">
  <a:themeElements>
    <a:clrScheme name="zce">
      <a:dk1>
        <a:srgbClr val="000000"/>
      </a:dk1>
      <a:lt1>
        <a:sysClr val="window" lastClr="FFFFFF"/>
      </a:lt1>
      <a:dk2>
        <a:srgbClr val="343A3C"/>
      </a:dk2>
      <a:lt2>
        <a:srgbClr val="F8F9FB"/>
      </a:lt2>
      <a:accent1>
        <a:srgbClr val="FF6B6B"/>
      </a:accent1>
      <a:accent2>
        <a:srgbClr val="FFD700"/>
      </a:accent2>
      <a:accent3>
        <a:srgbClr val="20C997"/>
      </a:accent3>
      <a:accent4>
        <a:srgbClr val="339AF0"/>
      </a:accent4>
      <a:accent5>
        <a:srgbClr val="5C7CFA"/>
      </a:accent5>
      <a:accent6>
        <a:srgbClr val="845EF7"/>
      </a:accent6>
      <a:hlink>
        <a:srgbClr val="339AF0"/>
      </a:hlink>
      <a:folHlink>
        <a:srgbClr val="1C7ED6"/>
      </a:folHlink>
    </a:clrScheme>
    <a:fontScheme name="思源黑体">
      <a:majorFont>
        <a:latin typeface="思源黑体"/>
        <a:ea typeface="思源黑体"/>
        <a:cs typeface=""/>
      </a:majorFont>
      <a:minorFont>
        <a:latin typeface="思源黑体"/>
        <a:ea typeface="思源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A4C4DA21-BAA0-45DF-BEF6-2D6A7BC8A7D0}" vid="{77E41D37-69B0-4436-9D04-79471E8AF6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Lagou</Template>
  <TotalTime>27844</TotalTime>
  <Words>282</Words>
  <Application>Microsoft Office PowerPoint</Application>
  <PresentationFormat>自定义</PresentationFormat>
  <Paragraphs>63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4" baseType="lpstr">
      <vt:lpstr>思源黑体</vt:lpstr>
      <vt:lpstr>Arial</vt:lpstr>
      <vt:lpstr>主题1</vt:lpstr>
      <vt:lpstr>内容概述</vt:lpstr>
      <vt:lpstr>PowerPoint 演示文稿</vt:lpstr>
      <vt:lpstr>PowerPoint 演示文稿</vt:lpstr>
      <vt:lpstr>PowerPoint 演示文稿</vt:lpstr>
      <vt:lpstr>PowerPoint 演示文稿</vt:lpstr>
      <vt:lpstr>Electron 技术架构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技术架构</vt:lpstr>
      <vt:lpstr>Electron 工作流程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主进程</vt:lpstr>
      <vt:lpstr>渲染进程</vt:lpstr>
      <vt:lpstr>Electron 环境搭建</vt:lpstr>
      <vt:lpstr>Electron 生命周期</vt:lpstr>
      <vt:lpstr>生命周期事件</vt:lpstr>
      <vt:lpstr>窗口尺寸</vt:lpstr>
      <vt:lpstr>窗口标题</vt:lpstr>
      <vt:lpstr>自定义窗口实现</vt:lpstr>
      <vt:lpstr>PowerPoint 演示文稿</vt:lpstr>
      <vt:lpstr>阻止窗口关闭</vt:lpstr>
      <vt:lpstr>父子及模态窗口</vt:lpstr>
      <vt:lpstr>自定义菜单</vt:lpstr>
      <vt:lpstr>菜单角色及类型</vt:lpstr>
      <vt:lpstr>动态创建菜单</vt:lpstr>
      <vt:lpstr>右键菜单</vt:lpstr>
      <vt:lpstr>主进程与渲染进程通信</vt:lpstr>
      <vt:lpstr>渲染进程间通信</vt:lpstr>
      <vt:lpstr>基于主进程的进程通信</vt:lpstr>
      <vt:lpstr>Dialog 模块</vt:lpstr>
      <vt:lpstr>shell 与 iframe</vt:lpstr>
      <vt:lpstr>消息通知</vt:lpstr>
      <vt:lpstr>全局快捷键</vt:lpstr>
      <vt:lpstr>剪切板操作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性能优化</dc:title>
  <dc:creator>汪 磊</dc:creator>
  <cp:lastModifiedBy>s yy</cp:lastModifiedBy>
  <cp:revision>571</cp:revision>
  <dcterms:created xsi:type="dcterms:W3CDTF">2020-05-17T15:00:48Z</dcterms:created>
  <dcterms:modified xsi:type="dcterms:W3CDTF">2021-02-04T11:54:10Z</dcterms:modified>
</cp:coreProperties>
</file>